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5" r:id="rId4"/>
  </p:sldMasterIdLst>
  <p:notesMasterIdLst>
    <p:notesMasterId r:id="rId124"/>
  </p:notesMasterIdLst>
  <p:handoutMasterIdLst>
    <p:handoutMasterId r:id="rId125"/>
  </p:handoutMasterIdLst>
  <p:sldIdLst>
    <p:sldId id="256" r:id="rId5"/>
    <p:sldId id="535" r:id="rId6"/>
    <p:sldId id="528" r:id="rId7"/>
    <p:sldId id="534" r:id="rId8"/>
    <p:sldId id="352" r:id="rId9"/>
    <p:sldId id="359" r:id="rId10"/>
    <p:sldId id="411" r:id="rId11"/>
    <p:sldId id="413" r:id="rId12"/>
    <p:sldId id="414" r:id="rId13"/>
    <p:sldId id="415" r:id="rId14"/>
    <p:sldId id="416" r:id="rId15"/>
    <p:sldId id="365" r:id="rId16"/>
    <p:sldId id="370" r:id="rId17"/>
    <p:sldId id="358" r:id="rId18"/>
    <p:sldId id="379" r:id="rId19"/>
    <p:sldId id="372" r:id="rId20"/>
    <p:sldId id="381" r:id="rId21"/>
    <p:sldId id="382" r:id="rId22"/>
    <p:sldId id="383" r:id="rId23"/>
    <p:sldId id="384" r:id="rId24"/>
    <p:sldId id="385" r:id="rId25"/>
    <p:sldId id="387" r:id="rId26"/>
    <p:sldId id="529" r:id="rId27"/>
    <p:sldId id="410" r:id="rId28"/>
    <p:sldId id="533" r:id="rId29"/>
    <p:sldId id="388" r:id="rId30"/>
    <p:sldId id="391" r:id="rId31"/>
    <p:sldId id="392" r:id="rId32"/>
    <p:sldId id="393" r:id="rId33"/>
    <p:sldId id="394" r:id="rId34"/>
    <p:sldId id="395" r:id="rId35"/>
    <p:sldId id="373" r:id="rId36"/>
    <p:sldId id="389" r:id="rId37"/>
    <p:sldId id="532" r:id="rId38"/>
    <p:sldId id="396" r:id="rId39"/>
    <p:sldId id="397" r:id="rId40"/>
    <p:sldId id="398" r:id="rId41"/>
    <p:sldId id="399" r:id="rId42"/>
    <p:sldId id="402" r:id="rId43"/>
    <p:sldId id="403" r:id="rId44"/>
    <p:sldId id="404" r:id="rId45"/>
    <p:sldId id="409" r:id="rId46"/>
    <p:sldId id="406" r:id="rId47"/>
    <p:sldId id="407" r:id="rId48"/>
    <p:sldId id="421" r:id="rId49"/>
    <p:sldId id="423" r:id="rId50"/>
    <p:sldId id="424" r:id="rId51"/>
    <p:sldId id="425" r:id="rId52"/>
    <p:sldId id="401" r:id="rId53"/>
    <p:sldId id="426" r:id="rId54"/>
    <p:sldId id="427" r:id="rId55"/>
    <p:sldId id="428" r:id="rId56"/>
    <p:sldId id="429" r:id="rId57"/>
    <p:sldId id="430" r:id="rId58"/>
    <p:sldId id="431" r:id="rId59"/>
    <p:sldId id="466" r:id="rId60"/>
    <p:sldId id="470" r:id="rId61"/>
    <p:sldId id="471" r:id="rId62"/>
    <p:sldId id="473" r:id="rId63"/>
    <p:sldId id="476" r:id="rId64"/>
    <p:sldId id="433" r:id="rId65"/>
    <p:sldId id="500" r:id="rId66"/>
    <p:sldId id="501" r:id="rId67"/>
    <p:sldId id="502" r:id="rId68"/>
    <p:sldId id="530" r:id="rId69"/>
    <p:sldId id="503" r:id="rId70"/>
    <p:sldId id="504" r:id="rId71"/>
    <p:sldId id="434" r:id="rId72"/>
    <p:sldId id="435" r:id="rId73"/>
    <p:sldId id="479" r:id="rId74"/>
    <p:sldId id="480" r:id="rId75"/>
    <p:sldId id="436" r:id="rId76"/>
    <p:sldId id="437" r:id="rId77"/>
    <p:sldId id="482" r:id="rId78"/>
    <p:sldId id="506" r:id="rId79"/>
    <p:sldId id="507" r:id="rId80"/>
    <p:sldId id="508" r:id="rId81"/>
    <p:sldId id="510" r:id="rId82"/>
    <p:sldId id="511" r:id="rId83"/>
    <p:sldId id="512" r:id="rId84"/>
    <p:sldId id="441" r:id="rId85"/>
    <p:sldId id="442" r:id="rId86"/>
    <p:sldId id="531" r:id="rId87"/>
    <p:sldId id="513" r:id="rId88"/>
    <p:sldId id="514" r:id="rId89"/>
    <p:sldId id="516" r:id="rId90"/>
    <p:sldId id="517" r:id="rId91"/>
    <p:sldId id="446" r:id="rId92"/>
    <p:sldId id="447" r:id="rId93"/>
    <p:sldId id="518" r:id="rId94"/>
    <p:sldId id="519" r:id="rId95"/>
    <p:sldId id="521" r:id="rId96"/>
    <p:sldId id="523" r:id="rId97"/>
    <p:sldId id="448" r:id="rId98"/>
    <p:sldId id="483" r:id="rId99"/>
    <p:sldId id="451" r:id="rId100"/>
    <p:sldId id="453" r:id="rId101"/>
    <p:sldId id="454" r:id="rId102"/>
    <p:sldId id="488" r:id="rId103"/>
    <p:sldId id="490" r:id="rId104"/>
    <p:sldId id="456" r:id="rId105"/>
    <p:sldId id="457" r:id="rId106"/>
    <p:sldId id="491" r:id="rId107"/>
    <p:sldId id="492" r:id="rId108"/>
    <p:sldId id="493" r:id="rId109"/>
    <p:sldId id="494" r:id="rId110"/>
    <p:sldId id="495" r:id="rId111"/>
    <p:sldId id="459" r:id="rId112"/>
    <p:sldId id="496" r:id="rId113"/>
    <p:sldId id="497" r:id="rId114"/>
    <p:sldId id="461" r:id="rId115"/>
    <p:sldId id="464" r:id="rId116"/>
    <p:sldId id="463" r:id="rId117"/>
    <p:sldId id="498" r:id="rId118"/>
    <p:sldId id="465" r:id="rId119"/>
    <p:sldId id="524" r:id="rId120"/>
    <p:sldId id="525" r:id="rId121"/>
    <p:sldId id="527" r:id="rId122"/>
    <p:sldId id="339" r:id="rId123"/>
  </p:sldIdLst>
  <p:sldSz cx="12192000" cy="6858000"/>
  <p:notesSz cx="7099300" cy="10234613"/>
  <p:embeddedFontLst>
    <p:embeddedFont>
      <p:font typeface="Ivar Text" panose="00000500000000000000" pitchFamily="50" charset="0"/>
      <p:regular r:id="rId126"/>
    </p:embeddedFont>
    <p:embeddedFont>
      <p:font typeface="Ivar Text Bold" panose="00000800000000000000" pitchFamily="50" charset="0"/>
      <p:bold r:id="rId127"/>
    </p:embeddedFont>
    <p:embeddedFont>
      <p:font typeface="Ivar Text Medium" panose="00000600000000000000" pitchFamily="50" charset="0"/>
      <p:regular r:id="rId128"/>
    </p:embeddedFont>
    <p:embeddedFont>
      <p:font typeface="Open Sans" panose="020B0606030504020204" pitchFamily="34" charset="0"/>
      <p:regular r:id="rId129"/>
      <p:bold r:id="rId130"/>
      <p:italic r:id="rId131"/>
      <p:boldItalic r:id="rId132"/>
    </p:embeddedFont>
    <p:embeddedFont>
      <p:font typeface="Open Sans SemiBold" panose="020B0706030804020204" pitchFamily="34" charset="0"/>
      <p:bold r:id="rId133"/>
      <p:boldItalic r:id="rId134"/>
    </p:embeddedFont>
    <p:embeddedFont>
      <p:font typeface="Poppins" panose="00000500000000000000" pitchFamily="2" charset="0"/>
      <p:regular r:id="rId135"/>
      <p:bold r:id="rId136"/>
      <p:italic r:id="rId137"/>
      <p:boldItalic r:id="rId138"/>
    </p:embeddedFont>
    <p:embeddedFont>
      <p:font typeface="Poppins Bold" panose="00000800000000000000" pitchFamily="2" charset="0"/>
      <p:bold r:id="rId1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2" pos="3840" userDrawn="1">
          <p15:clr>
            <a:srgbClr val="A4A3A4"/>
          </p15:clr>
        </p15:guide>
        <p15:guide id="3" orient="horz" pos="2183" userDrawn="1">
          <p15:clr>
            <a:srgbClr val="A4A3A4"/>
          </p15:clr>
        </p15:guide>
      </p15:sldGuideLst>
    </p:ext>
    <p:ext uri="http://customooxmlschemas.google.com/">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166" roundtripDataSignature="AMtx7mhx0SJcwg7X/SB72ynHWXhztNhxUw=="/>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D7CBF1E-714B-587F-A4DF-4CC5167ED1DC}" name="Sophie Harrup" initials="SH" userId="S::sophie.harrup@fe.training::ef9058f9-51dd-4042-8ce1-ebe62a8071df" providerId="AD"/>
  <p188:author id="{74173721-E261-6800-2023-1AB76243BB00}" name="Joe Howard" initials="JH" userId="S::joseph.howard@fe.training::0a8d2282-17fc-4de0-a51c-24214e9989b3" providerId="AD"/>
  <p188:author id="{0853FDA2-2B7B-916F-6B49-854D5A9478E3}" name="Henry Davies" initials="HD" userId="S::henry.davies@ibhero.com::14d17468-329b-44ea-97ed-371b1d9f57f7" providerId="AD"/>
  <p188:author id="{5B4834C9-D90F-8C0A-EF6E-22492A082457}" name="Deborah Taylor" initials="DT" userId="S::deborah.taylor@ibhero.com::51c1a7c4-761b-4246-b24f-64b3dc42e976" providerId="AD"/>
  <p188:author id="{4051F5C9-D5C8-F6D6-9662-41DADF9089F2}" name="Henry Davies" initials="HD" userId="S::henry.davies@fe.training::14d17468-329b-44ea-97ed-371b1d9f57f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00C0"/>
    <a:srgbClr val="FFFF99"/>
    <a:srgbClr val="000000"/>
    <a:srgbClr val="E4E9EB"/>
    <a:srgbClr val="D6D8E3"/>
    <a:srgbClr val="E8F1E8"/>
    <a:srgbClr val="F5E5E7"/>
    <a:srgbClr val="8CB78A"/>
    <a:srgbClr val="CC7C89"/>
    <a:srgbClr val="476C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1BB73B-C217-9483-A3C3-7A41F70EA1C3}" v="7" dt="2026-02-25T10:12:37.3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809" autoAdjust="0"/>
  </p:normalViewPr>
  <p:slideViewPr>
    <p:cSldViewPr snapToGrid="0">
      <p:cViewPr varScale="1">
        <p:scale>
          <a:sx n="91" d="100"/>
          <a:sy n="91" d="100"/>
        </p:scale>
        <p:origin x="1314" y="96"/>
      </p:cViewPr>
      <p:guideLst>
        <p:guide pos="3840"/>
        <p:guide orient="horz" pos="218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font" Target="fonts/font13.fntdata"/><Relationship Id="rId170" Type="http://schemas.openxmlformats.org/officeDocument/2006/relationships/tableStyles" Target="tableStyle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font" Target="fonts/font3.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font" Target="fonts/font9.fntdata"/><Relationship Id="rId139" Type="http://schemas.openxmlformats.org/officeDocument/2006/relationships/font" Target="fonts/font14.fntdata"/><Relationship Id="rId80" Type="http://schemas.openxmlformats.org/officeDocument/2006/relationships/slide" Target="slides/slide76.xml"/><Relationship Id="rId85" Type="http://schemas.openxmlformats.org/officeDocument/2006/relationships/slide" Target="slides/slide81.xml"/><Relationship Id="rId171" Type="http://schemas.microsoft.com/office/2016/11/relationships/changesInfo" Target="changesInfos/changesInfo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notesMaster" Target="notesMasters/notesMaster1.xml"/><Relationship Id="rId129" Type="http://schemas.openxmlformats.org/officeDocument/2006/relationships/font" Target="fonts/font4.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66" Type="http://customschemas.google.com/relationships/presentationmetadata" Target="metadata"/><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font" Target="fonts/font5.fntdata"/><Relationship Id="rId135" Type="http://schemas.openxmlformats.org/officeDocument/2006/relationships/font" Target="fonts/font10.fntdata"/><Relationship Id="rId172" Type="http://schemas.microsoft.com/office/2015/10/relationships/revisionInfo" Target="revisionInfo.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handoutMaster" Target="handoutMasters/handoutMaster1.xml"/><Relationship Id="rId16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font" Target="fonts/font6.fntdata"/><Relationship Id="rId136" Type="http://schemas.openxmlformats.org/officeDocument/2006/relationships/font" Target="fonts/font11.fntdata"/><Relationship Id="rId61" Type="http://schemas.openxmlformats.org/officeDocument/2006/relationships/slide" Target="slides/slide57.xml"/><Relationship Id="rId82" Type="http://schemas.openxmlformats.org/officeDocument/2006/relationships/slide" Target="slides/slide78.xml"/><Relationship Id="rId173"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1.fntdata"/><Relationship Id="rId168"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font" Target="fonts/font7.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font" Target="fonts/font2.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6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8.fntdata"/><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phie Harrup" userId="S::sophie.harrup@fe.training::ef9058f9-51dd-4042-8ce1-ebe62a8071df" providerId="AD" clId="Web-{1488798D-7FD2-18AD-C3D8-F4E1F7C13248}"/>
    <pc:docChg chg="mod addSld modSld sldOrd">
      <pc:chgData name="Sophie Harrup" userId="S::sophie.harrup@fe.training::ef9058f9-51dd-4042-8ce1-ebe62a8071df" providerId="AD" clId="Web-{1488798D-7FD2-18AD-C3D8-F4E1F7C13248}" dt="2026-02-03T16:54:08.848" v="175"/>
      <pc:docMkLst>
        <pc:docMk/>
      </pc:docMkLst>
      <pc:sldChg chg="addSp delSp modSp ord delAnim modNotes">
        <pc:chgData name="Sophie Harrup" userId="S::sophie.harrup@fe.training::ef9058f9-51dd-4042-8ce1-ebe62a8071df" providerId="AD" clId="Web-{1488798D-7FD2-18AD-C3D8-F4E1F7C13248}" dt="2026-02-03T16:54:08.848" v="175"/>
        <pc:sldMkLst>
          <pc:docMk/>
          <pc:sldMk cId="3178789183" sldId="351"/>
        </pc:sldMkLst>
        <pc:spChg chg="add del">
          <ac:chgData name="Sophie Harrup" userId="S::sophie.harrup@fe.training::ef9058f9-51dd-4042-8ce1-ebe62a8071df" providerId="AD" clId="Web-{1488798D-7FD2-18AD-C3D8-F4E1F7C13248}" dt="2026-02-03T16:50:25.546" v="12"/>
          <ac:spMkLst>
            <pc:docMk/>
            <pc:sldMk cId="3178789183" sldId="351"/>
            <ac:spMk id="2" creationId="{B30CCD96-9340-435F-6C50-CAF30712902B}"/>
          </ac:spMkLst>
        </pc:spChg>
        <pc:spChg chg="add mod">
          <ac:chgData name="Sophie Harrup" userId="S::sophie.harrup@fe.training::ef9058f9-51dd-4042-8ce1-ebe62a8071df" providerId="AD" clId="Web-{1488798D-7FD2-18AD-C3D8-F4E1F7C13248}" dt="2026-02-03T16:52:59.362" v="82" actId="20577"/>
          <ac:spMkLst>
            <pc:docMk/>
            <pc:sldMk cId="3178789183" sldId="351"/>
            <ac:spMk id="3" creationId="{E3F88FC8-5A62-9D9C-ABF4-6191905A7616}"/>
          </ac:spMkLst>
        </pc:spChg>
        <pc:spChg chg="add mod">
          <ac:chgData name="Sophie Harrup" userId="S::sophie.harrup@fe.training::ef9058f9-51dd-4042-8ce1-ebe62a8071df" providerId="AD" clId="Web-{1488798D-7FD2-18AD-C3D8-F4E1F7C13248}" dt="2026-02-03T16:52:49.815" v="81" actId="20577"/>
          <ac:spMkLst>
            <pc:docMk/>
            <pc:sldMk cId="3178789183" sldId="351"/>
            <ac:spMk id="4" creationId="{3993FBBA-4798-6B02-6141-ABD775E330D8}"/>
          </ac:spMkLst>
        </pc:spChg>
        <pc:grpChg chg="del">
          <ac:chgData name="Sophie Harrup" userId="S::sophie.harrup@fe.training::ef9058f9-51dd-4042-8ce1-ebe62a8071df" providerId="AD" clId="Web-{1488798D-7FD2-18AD-C3D8-F4E1F7C13248}" dt="2026-02-03T16:50:24.890" v="6"/>
          <ac:grpSpMkLst>
            <pc:docMk/>
            <pc:sldMk cId="3178789183" sldId="351"/>
            <ac:grpSpMk id="25" creationId="{53ACE4F1-F4A5-ADD8-E52C-F28660DC9C32}"/>
          </ac:grpSpMkLst>
        </pc:grpChg>
        <pc:grpChg chg="del">
          <ac:chgData name="Sophie Harrup" userId="S::sophie.harrup@fe.training::ef9058f9-51dd-4042-8ce1-ebe62a8071df" providerId="AD" clId="Web-{1488798D-7FD2-18AD-C3D8-F4E1F7C13248}" dt="2026-02-03T16:50:24.890" v="5"/>
          <ac:grpSpMkLst>
            <pc:docMk/>
            <pc:sldMk cId="3178789183" sldId="351"/>
            <ac:grpSpMk id="36" creationId="{8587D20F-5F7F-30D5-51A8-B3D7DD0B534A}"/>
          </ac:grpSpMkLst>
        </pc:grpChg>
        <pc:grpChg chg="del">
          <ac:chgData name="Sophie Harrup" userId="S::sophie.harrup@fe.training::ef9058f9-51dd-4042-8ce1-ebe62a8071df" providerId="AD" clId="Web-{1488798D-7FD2-18AD-C3D8-F4E1F7C13248}" dt="2026-02-03T16:50:24.890" v="4"/>
          <ac:grpSpMkLst>
            <pc:docMk/>
            <pc:sldMk cId="3178789183" sldId="351"/>
            <ac:grpSpMk id="37" creationId="{389CBAF0-5230-68FB-CDC8-930523D3D3EC}"/>
          </ac:grpSpMkLst>
        </pc:grpChg>
        <pc:grpChg chg="del">
          <ac:chgData name="Sophie Harrup" userId="S::sophie.harrup@fe.training::ef9058f9-51dd-4042-8ce1-ebe62a8071df" providerId="AD" clId="Web-{1488798D-7FD2-18AD-C3D8-F4E1F7C13248}" dt="2026-02-03T16:50:24.890" v="3"/>
          <ac:grpSpMkLst>
            <pc:docMk/>
            <pc:sldMk cId="3178789183" sldId="351"/>
            <ac:grpSpMk id="38" creationId="{040650E4-98BF-D9F2-9F82-051938952027}"/>
          </ac:grpSpMkLst>
        </pc:grpChg>
        <pc:grpChg chg="del">
          <ac:chgData name="Sophie Harrup" userId="S::sophie.harrup@fe.training::ef9058f9-51dd-4042-8ce1-ebe62a8071df" providerId="AD" clId="Web-{1488798D-7FD2-18AD-C3D8-F4E1F7C13248}" dt="2026-02-03T16:50:24.890" v="7"/>
          <ac:grpSpMkLst>
            <pc:docMk/>
            <pc:sldMk cId="3178789183" sldId="351"/>
            <ac:grpSpMk id="47" creationId="{36EB3AD9-B8FA-29FB-B9DB-4571985FDABE}"/>
          </ac:grpSpMkLst>
        </pc:grpChg>
        <pc:grpChg chg="del">
          <ac:chgData name="Sophie Harrup" userId="S::sophie.harrup@fe.training::ef9058f9-51dd-4042-8ce1-ebe62a8071df" providerId="AD" clId="Web-{1488798D-7FD2-18AD-C3D8-F4E1F7C13248}" dt="2026-02-03T16:50:24.890" v="2"/>
          <ac:grpSpMkLst>
            <pc:docMk/>
            <pc:sldMk cId="3178789183" sldId="351"/>
            <ac:grpSpMk id="62" creationId="{B0AA0FDD-B96F-1EC2-9314-4752F8660976}"/>
          </ac:grpSpMkLst>
        </pc:grpChg>
      </pc:sldChg>
      <pc:sldChg chg="add replId">
        <pc:chgData name="Sophie Harrup" userId="S::sophie.harrup@fe.training::ef9058f9-51dd-4042-8ce1-ebe62a8071df" providerId="AD" clId="Web-{1488798D-7FD2-18AD-C3D8-F4E1F7C13248}" dt="2026-02-03T16:48:19.042" v="0"/>
        <pc:sldMkLst>
          <pc:docMk/>
          <pc:sldMk cId="385095265" sldId="534"/>
        </pc:sldMkLst>
      </pc:sldChg>
    </pc:docChg>
  </pc:docChgLst>
  <pc:docChgLst>
    <pc:chgData name="Joe Howard" userId="S::joseph.howard@fe.training::0a8d2282-17fc-4de0-a51c-24214e9989b3" providerId="AD" clId="Web-{D11BB73B-C217-9483-A3C3-7A41F70EA1C3}"/>
    <pc:docChg chg="modSld">
      <pc:chgData name="Joe Howard" userId="S::joseph.howard@fe.training::0a8d2282-17fc-4de0-a51c-24214e9989b3" providerId="AD" clId="Web-{D11BB73B-C217-9483-A3C3-7A41F70EA1C3}" dt="2026-02-25T10:12:36.550" v="2" actId="20577"/>
      <pc:docMkLst>
        <pc:docMk/>
      </pc:docMkLst>
      <pc:sldChg chg="modSp">
        <pc:chgData name="Joe Howard" userId="S::joseph.howard@fe.training::0a8d2282-17fc-4de0-a51c-24214e9989b3" providerId="AD" clId="Web-{D11BB73B-C217-9483-A3C3-7A41F70EA1C3}" dt="2026-02-25T10:12:36.550" v="2" actId="20577"/>
        <pc:sldMkLst>
          <pc:docMk/>
          <pc:sldMk cId="1111309189" sldId="535"/>
        </pc:sldMkLst>
        <pc:spChg chg="mod">
          <ac:chgData name="Joe Howard" userId="S::joseph.howard@fe.training::0a8d2282-17fc-4de0-a51c-24214e9989b3" providerId="AD" clId="Web-{D11BB73B-C217-9483-A3C3-7A41F70EA1C3}" dt="2026-02-25T10:12:36.550" v="2" actId="20577"/>
          <ac:spMkLst>
            <pc:docMk/>
            <pc:sldMk cId="1111309189" sldId="535"/>
            <ac:spMk id="70" creationId="{8B7F2169-B1CE-EA78-2486-CD0F13FC2899}"/>
          </ac:spMkLst>
        </pc:spChg>
      </pc:sldChg>
    </pc:docChg>
  </pc:docChgLst>
  <pc:docChgLst>
    <pc:chgData name="Sophie Harrup" userId="ef9058f9-51dd-4042-8ce1-ebe62a8071df" providerId="ADAL" clId="{6FBFDCC8-E6E8-4F6B-9A92-E372E8B57B46}"/>
    <pc:docChg chg="custSel addSld delSld modSld">
      <pc:chgData name="Sophie Harrup" userId="ef9058f9-51dd-4042-8ce1-ebe62a8071df" providerId="ADAL" clId="{6FBFDCC8-E6E8-4F6B-9A92-E372E8B57B46}" dt="2024-11-05T15:55:31.147" v="12" actId="47"/>
      <pc:docMkLst>
        <pc:docMk/>
      </pc:docMkLst>
      <pc:sldChg chg="add">
        <pc:chgData name="Sophie Harrup" userId="ef9058f9-51dd-4042-8ce1-ebe62a8071df" providerId="ADAL" clId="{6FBFDCC8-E6E8-4F6B-9A92-E372E8B57B46}" dt="2024-11-05T15:55:28.803" v="10"/>
        <pc:sldMkLst>
          <pc:docMk/>
          <pc:sldMk cId="0" sldId="339"/>
        </pc:sldMkLst>
      </pc:sldChg>
      <pc:sldChg chg="del">
        <pc:chgData name="Sophie Harrup" userId="ef9058f9-51dd-4042-8ce1-ebe62a8071df" providerId="ADAL" clId="{6FBFDCC8-E6E8-4F6B-9A92-E372E8B57B46}" dt="2024-11-05T15:53:13.752" v="5" actId="2696"/>
        <pc:sldMkLst>
          <pc:docMk/>
          <pc:sldMk cId="119222980" sldId="417"/>
        </pc:sldMkLst>
      </pc:sldChg>
      <pc:sldChg chg="del">
        <pc:chgData name="Sophie Harrup" userId="ef9058f9-51dd-4042-8ce1-ebe62a8071df" providerId="ADAL" clId="{6FBFDCC8-E6E8-4F6B-9A92-E372E8B57B46}" dt="2024-11-05T15:53:16.977" v="6" actId="2696"/>
        <pc:sldMkLst>
          <pc:docMk/>
          <pc:sldMk cId="1880620906" sldId="418"/>
        </pc:sldMkLst>
      </pc:sldChg>
      <pc:sldChg chg="del">
        <pc:chgData name="Sophie Harrup" userId="ef9058f9-51dd-4042-8ce1-ebe62a8071df" providerId="ADAL" clId="{6FBFDCC8-E6E8-4F6B-9A92-E372E8B57B46}" dt="2024-11-05T15:53:20.518" v="7" actId="2696"/>
        <pc:sldMkLst>
          <pc:docMk/>
          <pc:sldMk cId="4238469804" sldId="419"/>
        </pc:sldMkLst>
      </pc:sldChg>
      <pc:sldChg chg="del">
        <pc:chgData name="Sophie Harrup" userId="ef9058f9-51dd-4042-8ce1-ebe62a8071df" providerId="ADAL" clId="{6FBFDCC8-E6E8-4F6B-9A92-E372E8B57B46}" dt="2024-11-05T15:53:23.453" v="8" actId="2696"/>
        <pc:sldMkLst>
          <pc:docMk/>
          <pc:sldMk cId="2469560186" sldId="420"/>
        </pc:sldMkLst>
      </pc:sldChg>
      <pc:sldChg chg="modSp mod">
        <pc:chgData name="Sophie Harrup" userId="ef9058f9-51dd-4042-8ce1-ebe62a8071df" providerId="ADAL" clId="{6FBFDCC8-E6E8-4F6B-9A92-E372E8B57B46}" dt="2024-11-05T15:52:37.133" v="4" actId="404"/>
        <pc:sldMkLst>
          <pc:docMk/>
          <pc:sldMk cId="2444576520" sldId="464"/>
        </pc:sldMkLst>
        <pc:spChg chg="mod">
          <ac:chgData name="Sophie Harrup" userId="ef9058f9-51dd-4042-8ce1-ebe62a8071df" providerId="ADAL" clId="{6FBFDCC8-E6E8-4F6B-9A92-E372E8B57B46}" dt="2024-11-05T15:52:37.133" v="4" actId="404"/>
          <ac:spMkLst>
            <pc:docMk/>
            <pc:sldMk cId="2444576520" sldId="464"/>
            <ac:spMk id="80" creationId="{00000000-0000-0000-0000-000000000000}"/>
          </ac:spMkLst>
        </pc:spChg>
      </pc:sldChg>
      <pc:sldChg chg="addSp delSp modSp add del mod">
        <pc:chgData name="Sophie Harrup" userId="ef9058f9-51dd-4042-8ce1-ebe62a8071df" providerId="ADAL" clId="{6FBFDCC8-E6E8-4F6B-9A92-E372E8B57B46}" dt="2024-11-05T15:55:31.147" v="12" actId="47"/>
        <pc:sldMkLst>
          <pc:docMk/>
          <pc:sldMk cId="192952709" sldId="534"/>
        </pc:sldMkLst>
        <pc:spChg chg="add del mod">
          <ac:chgData name="Sophie Harrup" userId="ef9058f9-51dd-4042-8ce1-ebe62a8071df" providerId="ADAL" clId="{6FBFDCC8-E6E8-4F6B-9A92-E372E8B57B46}" dt="2024-11-05T15:52:20.789" v="2" actId="478"/>
          <ac:spMkLst>
            <pc:docMk/>
            <pc:sldMk cId="192952709" sldId="534"/>
            <ac:spMk id="4" creationId="{1C8652CB-42A3-3B61-79FB-60A286F03658}"/>
          </ac:spMkLst>
        </pc:spChg>
        <pc:spChg chg="del">
          <ac:chgData name="Sophie Harrup" userId="ef9058f9-51dd-4042-8ce1-ebe62a8071df" providerId="ADAL" clId="{6FBFDCC8-E6E8-4F6B-9A92-E372E8B57B46}" dt="2024-11-05T15:52:15.359" v="1" actId="478"/>
          <ac:spMkLst>
            <pc:docMk/>
            <pc:sldMk cId="192952709" sldId="534"/>
            <ac:spMk id="80" creationId="{2CF75369-0F90-4A2C-A60C-06C53F73CE3F}"/>
          </ac:spMkLst>
        </pc:spChg>
      </pc:sldChg>
      <pc:sldChg chg="new del">
        <pc:chgData name="Sophie Harrup" userId="ef9058f9-51dd-4042-8ce1-ebe62a8071df" providerId="ADAL" clId="{6FBFDCC8-E6E8-4F6B-9A92-E372E8B57B46}" dt="2024-11-05T15:55:30.339" v="11" actId="47"/>
        <pc:sldMkLst>
          <pc:docMk/>
          <pc:sldMk cId="688697303" sldId="535"/>
        </pc:sldMkLst>
      </pc:sldChg>
    </pc:docChg>
  </pc:docChgLst>
  <pc:docChgLst>
    <pc:chgData name="Zuzanna Klimczak" userId="c15e042c-7193-46e1-a61f-d3588e3fd55f" providerId="ADAL" clId="{225F4712-E330-4231-9D71-7AF3F5BFE7D4}"/>
    <pc:docChg chg="custSel modSld modNotesMaster modHandout">
      <pc:chgData name="Zuzanna Klimczak" userId="c15e042c-7193-46e1-a61f-d3588e3fd55f" providerId="ADAL" clId="{225F4712-E330-4231-9D71-7AF3F5BFE7D4}" dt="2024-11-06T11:09:58.930" v="15"/>
      <pc:docMkLst>
        <pc:docMk/>
      </pc:docMkLst>
      <pc:sldChg chg="delSp mod modNotes">
        <pc:chgData name="Zuzanna Klimczak" userId="c15e042c-7193-46e1-a61f-d3588e3fd55f" providerId="ADAL" clId="{225F4712-E330-4231-9D71-7AF3F5BFE7D4}" dt="2024-11-06T11:09:58.930" v="15"/>
        <pc:sldMkLst>
          <pc:docMk/>
          <pc:sldMk cId="0" sldId="256"/>
        </pc:sldMkLst>
        <pc:spChg chg="del">
          <ac:chgData name="Zuzanna Klimczak" userId="c15e042c-7193-46e1-a61f-d3588e3fd55f" providerId="ADAL" clId="{225F4712-E330-4231-9D71-7AF3F5BFE7D4}" dt="2024-11-06T11:08:32.486" v="0" actId="478"/>
          <ac:spMkLst>
            <pc:docMk/>
            <pc:sldMk cId="0" sldId="256"/>
            <ac:spMk id="2" creationId="{EA2BBE50-EC59-40FA-A68D-B7484F67B6D2}"/>
          </ac:spMkLst>
        </pc:spChg>
      </pc:sldChg>
      <pc:sldChg chg="modNotes">
        <pc:chgData name="Zuzanna Klimczak" userId="c15e042c-7193-46e1-a61f-d3588e3fd55f" providerId="ADAL" clId="{225F4712-E330-4231-9D71-7AF3F5BFE7D4}" dt="2024-11-06T11:09:58.930" v="15"/>
        <pc:sldMkLst>
          <pc:docMk/>
          <pc:sldMk cId="0" sldId="339"/>
        </pc:sldMkLst>
      </pc:sldChg>
      <pc:sldChg chg="delSp mod modNotes">
        <pc:chgData name="Zuzanna Klimczak" userId="c15e042c-7193-46e1-a61f-d3588e3fd55f" providerId="ADAL" clId="{225F4712-E330-4231-9D71-7AF3F5BFE7D4}" dt="2024-11-06T11:09:58.930" v="15"/>
        <pc:sldMkLst>
          <pc:docMk/>
          <pc:sldMk cId="1682143323" sldId="372"/>
        </pc:sldMkLst>
        <pc:spChg chg="del">
          <ac:chgData name="Zuzanna Klimczak" userId="c15e042c-7193-46e1-a61f-d3588e3fd55f" providerId="ADAL" clId="{225F4712-E330-4231-9D71-7AF3F5BFE7D4}" dt="2024-11-06T11:08:57.902" v="2" actId="478"/>
          <ac:spMkLst>
            <pc:docMk/>
            <pc:sldMk cId="1682143323" sldId="372"/>
            <ac:spMk id="2" creationId="{EA2BBE50-EC59-40FA-A68D-B7484F67B6D2}"/>
          </ac:spMkLst>
        </pc:spChg>
      </pc:sldChg>
      <pc:sldChg chg="delSp mod modNotes">
        <pc:chgData name="Zuzanna Klimczak" userId="c15e042c-7193-46e1-a61f-d3588e3fd55f" providerId="ADAL" clId="{225F4712-E330-4231-9D71-7AF3F5BFE7D4}" dt="2024-11-06T11:09:58.930" v="15"/>
        <pc:sldMkLst>
          <pc:docMk/>
          <pc:sldMk cId="3848465908" sldId="373"/>
        </pc:sldMkLst>
        <pc:spChg chg="del">
          <ac:chgData name="Zuzanna Klimczak" userId="c15e042c-7193-46e1-a61f-d3588e3fd55f" providerId="ADAL" clId="{225F4712-E330-4231-9D71-7AF3F5BFE7D4}" dt="2024-11-06T11:09:03.009" v="3" actId="478"/>
          <ac:spMkLst>
            <pc:docMk/>
            <pc:sldMk cId="3848465908" sldId="373"/>
            <ac:spMk id="2" creationId="{EA2BBE50-EC59-40FA-A68D-B7484F67B6D2}"/>
          </ac:spMkLst>
        </pc:spChg>
      </pc:sldChg>
      <pc:sldChg chg="delSp mod modNotes">
        <pc:chgData name="Zuzanna Klimczak" userId="c15e042c-7193-46e1-a61f-d3588e3fd55f" providerId="ADAL" clId="{225F4712-E330-4231-9D71-7AF3F5BFE7D4}" dt="2024-11-06T11:09:58.930" v="15"/>
        <pc:sldMkLst>
          <pc:docMk/>
          <pc:sldMk cId="465497056" sldId="430"/>
        </pc:sldMkLst>
        <pc:spChg chg="del">
          <ac:chgData name="Zuzanna Klimczak" userId="c15e042c-7193-46e1-a61f-d3588e3fd55f" providerId="ADAL" clId="{225F4712-E330-4231-9D71-7AF3F5BFE7D4}" dt="2024-11-06T11:09:09.478" v="4" actId="478"/>
          <ac:spMkLst>
            <pc:docMk/>
            <pc:sldMk cId="465497056" sldId="430"/>
            <ac:spMk id="2" creationId="{EA2BBE50-EC59-40FA-A68D-B7484F67B6D2}"/>
          </ac:spMkLst>
        </pc:spChg>
      </pc:sldChg>
      <pc:sldChg chg="delSp mod modNotes">
        <pc:chgData name="Zuzanna Klimczak" userId="c15e042c-7193-46e1-a61f-d3588e3fd55f" providerId="ADAL" clId="{225F4712-E330-4231-9D71-7AF3F5BFE7D4}" dt="2024-11-06T11:09:58.930" v="15"/>
        <pc:sldMkLst>
          <pc:docMk/>
          <pc:sldMk cId="1230325135" sldId="434"/>
        </pc:sldMkLst>
        <pc:spChg chg="del">
          <ac:chgData name="Zuzanna Klimczak" userId="c15e042c-7193-46e1-a61f-d3588e3fd55f" providerId="ADAL" clId="{225F4712-E330-4231-9D71-7AF3F5BFE7D4}" dt="2024-11-06T11:09:13.320" v="5" actId="478"/>
          <ac:spMkLst>
            <pc:docMk/>
            <pc:sldMk cId="1230325135" sldId="434"/>
            <ac:spMk id="2" creationId="{EA2BBE50-EC59-40FA-A68D-B7484F67B6D2}"/>
          </ac:spMkLst>
        </pc:spChg>
      </pc:sldChg>
      <pc:sldChg chg="modNotes">
        <pc:chgData name="Zuzanna Klimczak" userId="c15e042c-7193-46e1-a61f-d3588e3fd55f" providerId="ADAL" clId="{225F4712-E330-4231-9D71-7AF3F5BFE7D4}" dt="2024-11-06T11:09:58.930" v="15"/>
        <pc:sldMkLst>
          <pc:docMk/>
          <pc:sldMk cId="3210616537" sldId="436"/>
        </pc:sldMkLst>
      </pc:sldChg>
      <pc:sldChg chg="delSp mod modNotes">
        <pc:chgData name="Zuzanna Klimczak" userId="c15e042c-7193-46e1-a61f-d3588e3fd55f" providerId="ADAL" clId="{225F4712-E330-4231-9D71-7AF3F5BFE7D4}" dt="2024-11-06T11:09:58.930" v="15"/>
        <pc:sldMkLst>
          <pc:docMk/>
          <pc:sldMk cId="1760864830" sldId="442"/>
        </pc:sldMkLst>
        <pc:spChg chg="del">
          <ac:chgData name="Zuzanna Klimczak" userId="c15e042c-7193-46e1-a61f-d3588e3fd55f" providerId="ADAL" clId="{225F4712-E330-4231-9D71-7AF3F5BFE7D4}" dt="2024-11-06T11:09:17.517" v="6" actId="478"/>
          <ac:spMkLst>
            <pc:docMk/>
            <pc:sldMk cId="1760864830" sldId="442"/>
            <ac:spMk id="2" creationId="{EA2BBE50-EC59-40FA-A68D-B7484F67B6D2}"/>
          </ac:spMkLst>
        </pc:spChg>
      </pc:sldChg>
      <pc:sldChg chg="delSp mod modNotes">
        <pc:chgData name="Zuzanna Klimczak" userId="c15e042c-7193-46e1-a61f-d3588e3fd55f" providerId="ADAL" clId="{225F4712-E330-4231-9D71-7AF3F5BFE7D4}" dt="2024-11-06T11:09:58.930" v="15"/>
        <pc:sldMkLst>
          <pc:docMk/>
          <pc:sldMk cId="1127096796" sldId="446"/>
        </pc:sldMkLst>
        <pc:spChg chg="del">
          <ac:chgData name="Zuzanna Klimczak" userId="c15e042c-7193-46e1-a61f-d3588e3fd55f" providerId="ADAL" clId="{225F4712-E330-4231-9D71-7AF3F5BFE7D4}" dt="2024-11-06T11:09:20.647" v="7" actId="478"/>
          <ac:spMkLst>
            <pc:docMk/>
            <pc:sldMk cId="1127096796" sldId="446"/>
            <ac:spMk id="2" creationId="{EA2BBE50-EC59-40FA-A68D-B7484F67B6D2}"/>
          </ac:spMkLst>
        </pc:spChg>
      </pc:sldChg>
      <pc:sldChg chg="delSp mod modNotes">
        <pc:chgData name="Zuzanna Klimczak" userId="c15e042c-7193-46e1-a61f-d3588e3fd55f" providerId="ADAL" clId="{225F4712-E330-4231-9D71-7AF3F5BFE7D4}" dt="2024-11-06T11:09:58.930" v="15"/>
        <pc:sldMkLst>
          <pc:docMk/>
          <pc:sldMk cId="1350709768" sldId="448"/>
        </pc:sldMkLst>
        <pc:spChg chg="del">
          <ac:chgData name="Zuzanna Klimczak" userId="c15e042c-7193-46e1-a61f-d3588e3fd55f" providerId="ADAL" clId="{225F4712-E330-4231-9D71-7AF3F5BFE7D4}" dt="2024-11-06T11:09:23.285" v="8" actId="478"/>
          <ac:spMkLst>
            <pc:docMk/>
            <pc:sldMk cId="1350709768" sldId="448"/>
            <ac:spMk id="2" creationId="{EA2BBE50-EC59-40FA-A68D-B7484F67B6D2}"/>
          </ac:spMkLst>
        </pc:spChg>
      </pc:sldChg>
      <pc:sldChg chg="modNotes">
        <pc:chgData name="Zuzanna Klimczak" userId="c15e042c-7193-46e1-a61f-d3588e3fd55f" providerId="ADAL" clId="{225F4712-E330-4231-9D71-7AF3F5BFE7D4}" dt="2024-11-06T11:09:58.930" v="15"/>
        <pc:sldMkLst>
          <pc:docMk/>
          <pc:sldMk cId="2412094763" sldId="454"/>
        </pc:sldMkLst>
      </pc:sldChg>
      <pc:sldChg chg="delSp mod modNotes">
        <pc:chgData name="Zuzanna Klimczak" userId="c15e042c-7193-46e1-a61f-d3588e3fd55f" providerId="ADAL" clId="{225F4712-E330-4231-9D71-7AF3F5BFE7D4}" dt="2024-11-06T11:09:58.930" v="15"/>
        <pc:sldMkLst>
          <pc:docMk/>
          <pc:sldMk cId="17139090" sldId="456"/>
        </pc:sldMkLst>
        <pc:spChg chg="del">
          <ac:chgData name="Zuzanna Klimczak" userId="c15e042c-7193-46e1-a61f-d3588e3fd55f" providerId="ADAL" clId="{225F4712-E330-4231-9D71-7AF3F5BFE7D4}" dt="2024-11-06T11:09:27.208" v="9" actId="478"/>
          <ac:spMkLst>
            <pc:docMk/>
            <pc:sldMk cId="17139090" sldId="456"/>
            <ac:spMk id="2" creationId="{EA2BBE50-EC59-40FA-A68D-B7484F67B6D2}"/>
          </ac:spMkLst>
        </pc:spChg>
      </pc:sldChg>
      <pc:sldChg chg="delSp mod modNotes">
        <pc:chgData name="Zuzanna Klimczak" userId="c15e042c-7193-46e1-a61f-d3588e3fd55f" providerId="ADAL" clId="{225F4712-E330-4231-9D71-7AF3F5BFE7D4}" dt="2024-11-06T11:09:58.930" v="15"/>
        <pc:sldMkLst>
          <pc:docMk/>
          <pc:sldMk cId="2444576520" sldId="464"/>
        </pc:sldMkLst>
        <pc:spChg chg="del">
          <ac:chgData name="Zuzanna Klimczak" userId="c15e042c-7193-46e1-a61f-d3588e3fd55f" providerId="ADAL" clId="{225F4712-E330-4231-9D71-7AF3F5BFE7D4}" dt="2024-11-06T11:09:30.691" v="10" actId="478"/>
          <ac:spMkLst>
            <pc:docMk/>
            <pc:sldMk cId="2444576520" sldId="464"/>
            <ac:spMk id="2" creationId="{EA2BBE50-EC59-40FA-A68D-B7484F67B6D2}"/>
          </ac:spMkLst>
        </pc:spChg>
      </pc:sldChg>
      <pc:sldChg chg="delSp mod modNotes">
        <pc:chgData name="Zuzanna Klimczak" userId="c15e042c-7193-46e1-a61f-d3588e3fd55f" providerId="ADAL" clId="{225F4712-E330-4231-9D71-7AF3F5BFE7D4}" dt="2024-11-06T11:09:58.930" v="15"/>
        <pc:sldMkLst>
          <pc:docMk/>
          <pc:sldMk cId="1004260147" sldId="528"/>
        </pc:sldMkLst>
        <pc:spChg chg="del">
          <ac:chgData name="Zuzanna Klimczak" userId="c15e042c-7193-46e1-a61f-d3588e3fd55f" providerId="ADAL" clId="{225F4712-E330-4231-9D71-7AF3F5BFE7D4}" dt="2024-11-06T11:08:52.998" v="1" actId="478"/>
          <ac:spMkLst>
            <pc:docMk/>
            <pc:sldMk cId="1004260147" sldId="528"/>
            <ac:spMk id="2" creationId="{EA2BBE50-EC59-40FA-A68D-B7484F67B6D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69316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6363" cy="513508"/>
          </a:xfrm>
          <a:prstGeom prst="rect">
            <a:avLst/>
          </a:prstGeom>
          <a:noFill/>
          <a:ln>
            <a:noFill/>
          </a:ln>
        </p:spPr>
        <p:txBody>
          <a:bodyPr spcFirstLastPara="1" wrap="square" lIns="99032" tIns="49502" rIns="99032" bIns="49502"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Poppins" panose="00000500000000000000" pitchFamily="2"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lang="en-US" dirty="0"/>
          </a:p>
        </p:txBody>
      </p:sp>
      <p:sp>
        <p:nvSpPr>
          <p:cNvPr id="4" name="Google Shape;4;n"/>
          <p:cNvSpPr txBox="1">
            <a:spLocks noGrp="1"/>
          </p:cNvSpPr>
          <p:nvPr>
            <p:ph type="dt" idx="10"/>
          </p:nvPr>
        </p:nvSpPr>
        <p:spPr>
          <a:xfrm>
            <a:off x="4021294" y="0"/>
            <a:ext cx="3076363" cy="513508"/>
          </a:xfrm>
          <a:prstGeom prst="rect">
            <a:avLst/>
          </a:prstGeom>
          <a:noFill/>
          <a:ln>
            <a:noFill/>
          </a:ln>
        </p:spPr>
        <p:txBody>
          <a:bodyPr spcFirstLastPara="1" wrap="square" lIns="99032" tIns="49502" rIns="99032" bIns="49502"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Poppins" panose="00000500000000000000" pitchFamily="2"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lang="en-US" dirty="0"/>
          </a:p>
        </p:txBody>
      </p:sp>
      <p:sp>
        <p:nvSpPr>
          <p:cNvPr id="5" name="Google Shape;5;n"/>
          <p:cNvSpPr>
            <a:spLocks noGrp="1" noRot="1" noChangeAspect="1"/>
          </p:cNvSpPr>
          <p:nvPr>
            <p:ph type="sldImg" idx="3"/>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9930" y="4925407"/>
            <a:ext cx="5679440" cy="4029879"/>
          </a:xfrm>
          <a:prstGeom prst="rect">
            <a:avLst/>
          </a:prstGeom>
          <a:noFill/>
          <a:ln>
            <a:noFill/>
          </a:ln>
        </p:spPr>
        <p:txBody>
          <a:bodyPr spcFirstLastPara="1" wrap="square" lIns="99032" tIns="49502" rIns="99032" bIns="49502"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21107"/>
            <a:ext cx="3076363" cy="513507"/>
          </a:xfrm>
          <a:prstGeom prst="rect">
            <a:avLst/>
          </a:prstGeom>
          <a:noFill/>
          <a:ln>
            <a:noFill/>
          </a:ln>
        </p:spPr>
        <p:txBody>
          <a:bodyPr spcFirstLastPara="1" wrap="square" lIns="99032" tIns="49502" rIns="99032" bIns="49502"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Poppins" panose="00000500000000000000" pitchFamily="2" charset="0"/>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lang="en-US" dirty="0"/>
          </a:p>
        </p:txBody>
      </p:sp>
      <p:sp>
        <p:nvSpPr>
          <p:cNvPr id="8" name="Google Shape;8;n"/>
          <p:cNvSpPr txBox="1">
            <a:spLocks noGrp="1"/>
          </p:cNvSpPr>
          <p:nvPr>
            <p:ph type="sldNum" idx="12"/>
          </p:nvPr>
        </p:nvSpPr>
        <p:spPr>
          <a:xfrm>
            <a:off x="4021294" y="9721107"/>
            <a:ext cx="3076363" cy="513507"/>
          </a:xfrm>
          <a:prstGeom prst="rect">
            <a:avLst/>
          </a:prstGeom>
          <a:noFill/>
          <a:ln>
            <a:noFill/>
          </a:ln>
        </p:spPr>
        <p:txBody>
          <a:bodyPr spcFirstLastPara="1" wrap="square" lIns="99032" tIns="49502" rIns="99032" bIns="49502" anchor="b" anchorCtr="0">
            <a:noAutofit/>
          </a:bodyPr>
          <a:lstStyle>
            <a:lvl1pPr>
              <a:defRPr>
                <a:latin typeface="Poppins" panose="00000500000000000000" pitchFamily="2" charset="0"/>
              </a:defRPr>
            </a:lvl1pPr>
          </a:lstStyle>
          <a:p>
            <a:pPr algn="r">
              <a:buSzPts val="1200"/>
            </a:pPr>
            <a:fld id="{00000000-1234-1234-1234-123412341234}" type="slidenum">
              <a:rPr lang="en-GB" sz="1300" smtClean="0">
                <a:solidFill>
                  <a:schemeClr val="dk1"/>
                </a:solidFill>
                <a:ea typeface="Calibri"/>
                <a:cs typeface="Calibri"/>
                <a:sym typeface="Calibri"/>
              </a:rPr>
              <a:pPr algn="r">
                <a:buSzPts val="1200"/>
              </a:pPr>
              <a:t>‹#›</a:t>
            </a:fld>
            <a:endParaRPr lang="en-GB" sz="1300" dirty="0">
              <a:solidFill>
                <a:schemeClr val="dk1"/>
              </a:solidFill>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Poppins "/>
        <a:ea typeface="Poppins "/>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www.esma.europa.eu/publications-and-data/interactive-single-rulebook/mifid-ii/article-24-general-principles-and"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1:notes"/>
          <p:cNvSpPr txBox="1">
            <a:spLocks noGrp="1"/>
          </p:cNvSpPr>
          <p:nvPr>
            <p:ph type="body" idx="1"/>
          </p:nvPr>
        </p:nvSpPr>
        <p:spPr>
          <a:xfrm>
            <a:off x="709930" y="4925407"/>
            <a:ext cx="5679440" cy="4029879"/>
          </a:xfrm>
          <a:prstGeom prst="rect">
            <a:avLst/>
          </a:prstGeom>
          <a:noFill/>
          <a:ln>
            <a:noFill/>
          </a:ln>
        </p:spPr>
        <p:txBody>
          <a:bodyPr spcFirstLastPara="1" wrap="square" lIns="99032" tIns="49502" rIns="99032" bIns="49502" anchor="t" anchorCtr="0">
            <a:noAutofit/>
          </a:bodyPr>
          <a:lstStyle/>
          <a:p>
            <a:pPr marL="0" indent="0"/>
            <a:endParaRPr dirty="0">
              <a:latin typeface="Poppins" panose="00000500000000000000" pitchFamily="2" charset="0"/>
            </a:endParaRPr>
          </a:p>
        </p:txBody>
      </p:sp>
      <p:sp>
        <p:nvSpPr>
          <p:cNvPr id="78" name="Google Shape;78;p1:notes"/>
          <p:cNvSpPr txBox="1">
            <a:spLocks noGrp="1"/>
          </p:cNvSpPr>
          <p:nvPr>
            <p:ph type="sldNum" idx="12"/>
          </p:nvPr>
        </p:nvSpPr>
        <p:spPr>
          <a:xfrm>
            <a:off x="4021294" y="9721107"/>
            <a:ext cx="3076363" cy="513507"/>
          </a:xfrm>
          <a:prstGeom prst="rect">
            <a:avLst/>
          </a:prstGeom>
          <a:noFill/>
          <a:ln>
            <a:noFill/>
          </a:ln>
        </p:spPr>
        <p:txBody>
          <a:bodyPr spcFirstLastPara="1" wrap="square" lIns="99032" tIns="49502" rIns="99032" bIns="49502" anchor="b" anchorCtr="0">
            <a:noAutofit/>
          </a:bodyPr>
          <a:lstStyle/>
          <a:p>
            <a:pPr algn="r">
              <a:buSzPts val="1400"/>
            </a:pPr>
            <a:fld id="{00000000-1234-1234-1234-123412341234}" type="slidenum">
              <a:rPr lang="en-GB"/>
              <a:pPr algn="r">
                <a:buSzPts val="1400"/>
              </a:pPr>
              <a:t>1</a:t>
            </a:fld>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 Confidentiality is to simply ensure confidentiality of client information</a:t>
            </a: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10</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95724509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239" indent="-247620"/>
            <a:r>
              <a:rPr lang="en-GB" sz="1300" dirty="0">
                <a:latin typeface="Poppins" panose="00000500000000000000" pitchFamily="2" charset="0"/>
                <a:ea typeface="Open Sans" panose="020B0606030504020204" pitchFamily="34" charset="0"/>
                <a:cs typeface="Poppins" panose="00000500000000000000" pitchFamily="2" charset="0"/>
              </a:rPr>
              <a:t>Critically, the rule still </a:t>
            </a:r>
            <a:r>
              <a:rPr lang="en-GB" sz="1300" b="1" dirty="0">
                <a:latin typeface="Poppins" panose="00000500000000000000" pitchFamily="2" charset="0"/>
                <a:ea typeface="Open Sans" panose="020B0606030504020204" pitchFamily="34" charset="0"/>
                <a:cs typeface="Poppins" panose="00000500000000000000" pitchFamily="2" charset="0"/>
              </a:rPr>
              <a:t>allows</a:t>
            </a:r>
            <a:r>
              <a:rPr lang="en-GB" sz="1300" dirty="0">
                <a:latin typeface="Poppins" panose="00000500000000000000" pitchFamily="2" charset="0"/>
                <a:ea typeface="Open Sans" panose="020B0606030504020204" pitchFamily="34" charset="0"/>
                <a:cs typeface="Poppins" panose="00000500000000000000" pitchFamily="2" charset="0"/>
              </a:rPr>
              <a:t> banks to continue activities such as </a:t>
            </a:r>
            <a:r>
              <a:rPr lang="en-GB" sz="1300" b="1" dirty="0">
                <a:latin typeface="Poppins" panose="00000500000000000000" pitchFamily="2" charset="0"/>
                <a:ea typeface="Open Sans" panose="020B0606030504020204" pitchFamily="34" charset="0"/>
                <a:cs typeface="Poppins" panose="00000500000000000000" pitchFamily="2" charset="0"/>
              </a:rPr>
              <a:t>market making</a:t>
            </a:r>
            <a:r>
              <a:rPr lang="en-GB" sz="1300" dirty="0">
                <a:latin typeface="Poppins" panose="00000500000000000000" pitchFamily="2" charset="0"/>
                <a:ea typeface="Open Sans" panose="020B0606030504020204" pitchFamily="34" charset="0"/>
                <a:cs typeface="Poppins" panose="00000500000000000000" pitchFamily="2" charset="0"/>
              </a:rPr>
              <a:t>, </a:t>
            </a:r>
            <a:r>
              <a:rPr lang="en-GB" sz="1300" b="1" dirty="0">
                <a:latin typeface="Poppins" panose="00000500000000000000" pitchFamily="2" charset="0"/>
                <a:ea typeface="Open Sans" panose="020B0606030504020204" pitchFamily="34" charset="0"/>
                <a:cs typeface="Poppins" panose="00000500000000000000" pitchFamily="2" charset="0"/>
              </a:rPr>
              <a:t>underwriting</a:t>
            </a:r>
            <a:r>
              <a:rPr lang="en-GB" sz="1300" dirty="0">
                <a:latin typeface="Poppins" panose="00000500000000000000" pitchFamily="2" charset="0"/>
                <a:ea typeface="Open Sans" panose="020B0606030504020204" pitchFamily="34" charset="0"/>
                <a:cs typeface="Poppins" panose="00000500000000000000" pitchFamily="2" charset="0"/>
              </a:rPr>
              <a:t>, and </a:t>
            </a:r>
            <a:r>
              <a:rPr lang="en-GB" sz="1300" b="1" dirty="0">
                <a:latin typeface="Poppins" panose="00000500000000000000" pitchFamily="2" charset="0"/>
                <a:ea typeface="Open Sans" panose="020B0606030504020204" pitchFamily="34" charset="0"/>
                <a:cs typeface="Poppins" panose="00000500000000000000" pitchFamily="2" charset="0"/>
              </a:rPr>
              <a:t>hedging</a:t>
            </a:r>
            <a:r>
              <a:rPr lang="en-GB" sz="1300" dirty="0">
                <a:latin typeface="Poppins" panose="00000500000000000000" pitchFamily="2" charset="0"/>
                <a:ea typeface="Open Sans" panose="020B0606030504020204" pitchFamily="34" charset="0"/>
                <a:cs typeface="Poppins" panose="00000500000000000000" pitchFamily="2" charset="0"/>
              </a:rPr>
              <a:t>, and can still profit from this, as long as</a:t>
            </a:r>
          </a:p>
          <a:p>
            <a:pPr marL="247620" indent="0"/>
            <a:r>
              <a:rPr lang="en-GB" sz="1300" b="1" dirty="0">
                <a:latin typeface="Poppins" panose="00000500000000000000" pitchFamily="2" charset="0"/>
                <a:ea typeface="Open Sans" panose="020B0606030504020204" pitchFamily="34" charset="0"/>
                <a:cs typeface="Poppins" panose="00000500000000000000" pitchFamily="2" charset="0"/>
              </a:rPr>
              <a:t>There</a:t>
            </a:r>
            <a:r>
              <a:rPr lang="en-GB" sz="1300" dirty="0">
                <a:latin typeface="Poppins" panose="00000500000000000000" pitchFamily="2" charset="0"/>
                <a:ea typeface="Open Sans" panose="020B0606030504020204" pitchFamily="34" charset="0"/>
                <a:cs typeface="Poppins" panose="00000500000000000000" pitchFamily="2" charset="0"/>
              </a:rPr>
              <a:t> is no conflict of interest</a:t>
            </a:r>
          </a:p>
          <a:p>
            <a:pPr marL="247620" indent="0"/>
            <a:r>
              <a:rPr lang="en-GB" sz="1300" dirty="0">
                <a:latin typeface="Poppins" panose="00000500000000000000" pitchFamily="2" charset="0"/>
                <a:ea typeface="Open Sans" panose="020B0606030504020204" pitchFamily="34" charset="0"/>
                <a:cs typeface="Poppins" panose="00000500000000000000" pitchFamily="2" charset="0"/>
              </a:rPr>
              <a:t>The bank is </a:t>
            </a:r>
            <a:r>
              <a:rPr lang="en-GB" sz="1300" b="1" dirty="0">
                <a:latin typeface="Poppins" panose="00000500000000000000" pitchFamily="2" charset="0"/>
                <a:ea typeface="Open Sans" panose="020B0606030504020204" pitchFamily="34" charset="0"/>
                <a:cs typeface="Poppins" panose="00000500000000000000" pitchFamily="2" charset="0"/>
              </a:rPr>
              <a:t>not</a:t>
            </a:r>
            <a:r>
              <a:rPr lang="en-GB" sz="1300" dirty="0">
                <a:latin typeface="Poppins" panose="00000500000000000000" pitchFamily="2" charset="0"/>
                <a:ea typeface="Open Sans" panose="020B0606030504020204" pitchFamily="34" charset="0"/>
                <a:cs typeface="Poppins" panose="00000500000000000000" pitchFamily="2" charset="0"/>
              </a:rPr>
              <a:t> exposed to high-risk assets or trading strategies</a:t>
            </a:r>
          </a:p>
          <a:p>
            <a:pPr marL="247620" indent="0"/>
            <a:r>
              <a:rPr lang="en-GB" sz="1300" dirty="0">
                <a:latin typeface="Poppins" panose="00000500000000000000" pitchFamily="2" charset="0"/>
                <a:ea typeface="Open Sans" panose="020B0606030504020204" pitchFamily="34" charset="0"/>
                <a:cs typeface="Poppins" panose="00000500000000000000" pitchFamily="2" charset="0"/>
              </a:rPr>
              <a:t>The trading does </a:t>
            </a:r>
            <a:r>
              <a:rPr lang="en-GB" sz="1300" b="1" dirty="0">
                <a:latin typeface="Poppins" panose="00000500000000000000" pitchFamily="2" charset="0"/>
                <a:ea typeface="Open Sans" panose="020B0606030504020204" pitchFamily="34" charset="0"/>
                <a:cs typeface="Poppins" panose="00000500000000000000" pitchFamily="2" charset="0"/>
              </a:rPr>
              <a:t>not</a:t>
            </a:r>
            <a:r>
              <a:rPr lang="en-GB" sz="1300" dirty="0">
                <a:latin typeface="Poppins" panose="00000500000000000000" pitchFamily="2" charset="0"/>
                <a:ea typeface="Open Sans" panose="020B0606030504020204" pitchFamily="34" charset="0"/>
                <a:cs typeface="Poppins" panose="00000500000000000000" pitchFamily="2" charset="0"/>
              </a:rPr>
              <a:t> generate instability within the bank or within the overall U.S. financial system</a:t>
            </a:r>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100</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299327955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1:notes"/>
          <p:cNvSpPr txBox="1">
            <a:spLocks noGrp="1"/>
          </p:cNvSpPr>
          <p:nvPr>
            <p:ph type="body" idx="1"/>
          </p:nvPr>
        </p:nvSpPr>
        <p:spPr>
          <a:xfrm>
            <a:off x="709930" y="4925407"/>
            <a:ext cx="5679440" cy="4029879"/>
          </a:xfrm>
          <a:prstGeom prst="rect">
            <a:avLst/>
          </a:prstGeom>
          <a:noFill/>
          <a:ln>
            <a:noFill/>
          </a:ln>
        </p:spPr>
        <p:txBody>
          <a:bodyPr spcFirstLastPara="1" wrap="square" lIns="99032" tIns="49502" rIns="99032" bIns="49502" anchor="t" anchorCtr="0">
            <a:noAutofit/>
          </a:bodyPr>
          <a:lstStyle/>
          <a:p>
            <a:pPr marL="0" indent="0"/>
            <a:endParaRPr dirty="0">
              <a:latin typeface="Poppins" panose="00000500000000000000" pitchFamily="2" charset="0"/>
            </a:endParaRPr>
          </a:p>
        </p:txBody>
      </p:sp>
      <p:sp>
        <p:nvSpPr>
          <p:cNvPr id="78" name="Google Shape;78;p1:notes"/>
          <p:cNvSpPr txBox="1">
            <a:spLocks noGrp="1"/>
          </p:cNvSpPr>
          <p:nvPr>
            <p:ph type="sldNum" idx="12"/>
          </p:nvPr>
        </p:nvSpPr>
        <p:spPr>
          <a:xfrm>
            <a:off x="4021294" y="9721107"/>
            <a:ext cx="3076363" cy="513507"/>
          </a:xfrm>
          <a:prstGeom prst="rect">
            <a:avLst/>
          </a:prstGeom>
          <a:noFill/>
          <a:ln>
            <a:noFill/>
          </a:ln>
        </p:spPr>
        <p:txBody>
          <a:bodyPr spcFirstLastPara="1" wrap="square" lIns="99032" tIns="49502" rIns="99032" bIns="49502" anchor="b" anchorCtr="0">
            <a:noAutofit/>
          </a:bodyPr>
          <a:lstStyle/>
          <a:p>
            <a:pPr algn="r">
              <a:buSzPts val="1400"/>
            </a:pPr>
            <a:fld id="{00000000-1234-1234-1234-123412341234}" type="slidenum">
              <a:rPr lang="en-GB"/>
              <a:pPr algn="r">
                <a:buSzPts val="1400"/>
              </a:pPr>
              <a:t>101</a:t>
            </a:fld>
            <a:endParaRPr dirty="0"/>
          </a:p>
        </p:txBody>
      </p:sp>
    </p:spTree>
    <p:extLst>
      <p:ext uri="{BB962C8B-B14F-4D97-AF65-F5344CB8AC3E}">
        <p14:creationId xmlns:p14="http://schemas.microsoft.com/office/powerpoint/2010/main" val="298275795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MiFid II is an EU directive that came into full force in </a:t>
            </a:r>
            <a:r>
              <a:rPr lang="en-GB" b="1" dirty="0">
                <a:latin typeface="Poppins" panose="00000500000000000000" pitchFamily="2" charset="0"/>
                <a:ea typeface="Open Sans" panose="020B0606030504020204" pitchFamily="34" charset="0"/>
                <a:cs typeface="Poppins" panose="00000500000000000000" pitchFamily="2" charset="0"/>
              </a:rPr>
              <a:t>Jan</a:t>
            </a:r>
            <a:r>
              <a:rPr lang="en-GB" dirty="0">
                <a:latin typeface="Poppins" panose="00000500000000000000" pitchFamily="2" charset="0"/>
                <a:ea typeface="Open Sans" panose="020B0606030504020204" pitchFamily="34" charset="0"/>
                <a:cs typeface="Poppins" panose="00000500000000000000" pitchFamily="2" charset="0"/>
              </a:rPr>
              <a:t> 2018. MiFid stands for </a:t>
            </a:r>
            <a:r>
              <a:rPr lang="en-GB" b="1" dirty="0">
                <a:latin typeface="Poppins" panose="00000500000000000000" pitchFamily="2" charset="0"/>
                <a:ea typeface="Open Sans" panose="020B0606030504020204" pitchFamily="34" charset="0"/>
                <a:cs typeface="Poppins" panose="00000500000000000000" pitchFamily="2" charset="0"/>
              </a:rPr>
              <a:t>Markets</a:t>
            </a:r>
            <a:r>
              <a:rPr lang="en-GB" dirty="0">
                <a:latin typeface="Poppins" panose="00000500000000000000" pitchFamily="2" charset="0"/>
                <a:ea typeface="Open Sans" panose="020B0606030504020204" pitchFamily="34" charset="0"/>
                <a:cs typeface="Poppins" panose="00000500000000000000" pitchFamily="2" charset="0"/>
              </a:rPr>
              <a:t> In Financial Instruments Directive</a:t>
            </a:r>
          </a:p>
          <a:p>
            <a:endParaRPr lang="en-GB" dirty="0">
              <a:latin typeface="Poppins" panose="00000500000000000000" pitchFamily="2" charset="0"/>
              <a:ea typeface="Open Sans" panose="020B0606030504020204" pitchFamily="34" charset="0"/>
              <a:cs typeface="Poppins" panose="00000500000000000000" pitchFamily="2" charset="0"/>
            </a:endParaRPr>
          </a:p>
          <a:p>
            <a:pPr marL="495239" indent="-247620" defTabSz="990478">
              <a:defRPr/>
            </a:pPr>
            <a:endParaRPr lang="en-GB" b="1" dirty="0">
              <a:latin typeface="Poppins" panose="00000500000000000000" pitchFamily="2" charset="0"/>
              <a:ea typeface="Open Sans" panose="020B0606030504020204" pitchFamily="34" charset="0"/>
              <a:cs typeface="Poppins" panose="00000500000000000000" pitchFamily="2" charset="0"/>
            </a:endParaRPr>
          </a:p>
          <a:p>
            <a:endParaRPr lang="en-GB" dirty="0">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102</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87834013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The original MiFid strived to harmonize legislation and regulation in the EU in order to increase competition and add to consumer protection as well as to reduce systemic risk and was implemented in 2004.</a:t>
            </a:r>
          </a:p>
          <a:p>
            <a:endParaRPr lang="en-GB" dirty="0">
              <a:latin typeface="Poppins" panose="00000500000000000000" pitchFamily="2" charset="0"/>
              <a:ea typeface="Open Sans" panose="020B0606030504020204" pitchFamily="34" charset="0"/>
              <a:cs typeface="Poppins" panose="00000500000000000000" pitchFamily="2" charset="0"/>
            </a:endParaRPr>
          </a:p>
          <a:p>
            <a:r>
              <a:rPr lang="en-GB" dirty="0">
                <a:latin typeface="Poppins" panose="00000500000000000000" pitchFamily="2" charset="0"/>
                <a:ea typeface="Open Sans" panose="020B0606030504020204" pitchFamily="34" charset="0"/>
                <a:cs typeface="Poppins" panose="00000500000000000000" pitchFamily="2" charset="0"/>
              </a:rPr>
              <a:t>In </a:t>
            </a:r>
            <a:r>
              <a:rPr lang="en-GB" b="1" dirty="0">
                <a:latin typeface="Poppins" panose="00000500000000000000" pitchFamily="2" charset="0"/>
                <a:ea typeface="Open Sans" panose="020B0606030504020204" pitchFamily="34" charset="0"/>
                <a:cs typeface="Poppins" panose="00000500000000000000" pitchFamily="2" charset="0"/>
              </a:rPr>
              <a:t>2014</a:t>
            </a:r>
            <a:r>
              <a:rPr lang="en-GB" dirty="0">
                <a:latin typeface="Poppins" panose="00000500000000000000" pitchFamily="2" charset="0"/>
                <a:ea typeface="Open Sans" panose="020B0606030504020204" pitchFamily="34" charset="0"/>
                <a:cs typeface="Poppins" panose="00000500000000000000" pitchFamily="2" charset="0"/>
              </a:rPr>
              <a:t> MiFid II was approved. </a:t>
            </a:r>
            <a:r>
              <a:rPr lang="en-GB" b="1" dirty="0">
                <a:latin typeface="Poppins" panose="00000500000000000000" pitchFamily="2" charset="0"/>
                <a:ea typeface="Open Sans" panose="020B0606030504020204" pitchFamily="34" charset="0"/>
                <a:cs typeface="Poppins" panose="00000500000000000000" pitchFamily="2" charset="0"/>
              </a:rPr>
              <a:t>MiFid</a:t>
            </a:r>
            <a:r>
              <a:rPr lang="en-GB" dirty="0">
                <a:latin typeface="Poppins" panose="00000500000000000000" pitchFamily="2" charset="0"/>
                <a:ea typeface="Open Sans" panose="020B0606030504020204" pitchFamily="34" charset="0"/>
                <a:cs typeface="Poppins" panose="00000500000000000000" pitchFamily="2" charset="0"/>
              </a:rPr>
              <a:t> II includes fewer exemptions and expands the scope of MiFid to cover a larger group of companies and products.</a:t>
            </a:r>
          </a:p>
          <a:p>
            <a:endParaRPr lang="en-GB" dirty="0">
              <a:latin typeface="Poppins" panose="00000500000000000000" pitchFamily="2" charset="0"/>
              <a:ea typeface="Open Sans" panose="020B0606030504020204" pitchFamily="34" charset="0"/>
              <a:cs typeface="Poppins" panose="00000500000000000000" pitchFamily="2" charset="0"/>
            </a:endParaRPr>
          </a:p>
          <a:p>
            <a:pPr marL="495239" indent="-247620" defTabSz="990478">
              <a:defRPr/>
            </a:pPr>
            <a:endParaRPr lang="en-GB" b="0" i="0" dirty="0">
              <a:solidFill>
                <a:srgbClr val="111111"/>
              </a:solidFill>
              <a:effectLst/>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103</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21567315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The scope of MiFid was:</a:t>
            </a:r>
          </a:p>
          <a:p>
            <a:r>
              <a:rPr lang="en-GB" b="1" dirty="0">
                <a:latin typeface="Poppins" panose="00000500000000000000" pitchFamily="2" charset="0"/>
                <a:ea typeface="Open Sans" panose="020B0606030504020204" pitchFamily="34" charset="0"/>
                <a:cs typeface="Poppins" panose="00000500000000000000" pitchFamily="2" charset="0"/>
              </a:rPr>
              <a:t>Authorisation</a:t>
            </a:r>
            <a:r>
              <a:rPr lang="en-GB" dirty="0">
                <a:latin typeface="Poppins" panose="00000500000000000000" pitchFamily="2" charset="0"/>
                <a:ea typeface="Open Sans" panose="020B0606030504020204" pitchFamily="34" charset="0"/>
                <a:cs typeface="Poppins" panose="00000500000000000000" pitchFamily="2" charset="0"/>
              </a:rPr>
              <a:t>, regulation and passporting.</a:t>
            </a:r>
          </a:p>
          <a:p>
            <a:r>
              <a:rPr lang="en-GB" b="1" dirty="0">
                <a:latin typeface="Poppins" panose="00000500000000000000" pitchFamily="2" charset="0"/>
                <a:ea typeface="Open Sans" panose="020B0606030504020204" pitchFamily="34" charset="0"/>
                <a:cs typeface="Poppins" panose="00000500000000000000" pitchFamily="2" charset="0"/>
              </a:rPr>
              <a:t>Client</a:t>
            </a:r>
            <a:r>
              <a:rPr lang="en-GB" dirty="0">
                <a:latin typeface="Poppins" panose="00000500000000000000" pitchFamily="2" charset="0"/>
                <a:ea typeface="Open Sans" panose="020B0606030504020204" pitchFamily="34" charset="0"/>
                <a:cs typeface="Poppins" panose="00000500000000000000" pitchFamily="2" charset="0"/>
              </a:rPr>
              <a:t> categorization</a:t>
            </a:r>
          </a:p>
          <a:p>
            <a:r>
              <a:rPr lang="en-GB" b="1" dirty="0">
                <a:latin typeface="Poppins" panose="00000500000000000000" pitchFamily="2" charset="0"/>
                <a:ea typeface="Open Sans" panose="020B0606030504020204" pitchFamily="34" charset="0"/>
                <a:cs typeface="Poppins" panose="00000500000000000000" pitchFamily="2" charset="0"/>
              </a:rPr>
              <a:t>Client</a:t>
            </a:r>
            <a:r>
              <a:rPr lang="en-GB" dirty="0">
                <a:latin typeface="Poppins" panose="00000500000000000000" pitchFamily="2" charset="0"/>
                <a:ea typeface="Open Sans" panose="020B0606030504020204" pitchFamily="34" charset="0"/>
                <a:cs typeface="Poppins" panose="00000500000000000000" pitchFamily="2" charset="0"/>
              </a:rPr>
              <a:t> order handling</a:t>
            </a:r>
          </a:p>
          <a:p>
            <a:r>
              <a:rPr lang="en-GB" b="1" dirty="0">
                <a:latin typeface="Poppins" panose="00000500000000000000" pitchFamily="2" charset="0"/>
                <a:ea typeface="Open Sans" panose="020B0606030504020204" pitchFamily="34" charset="0"/>
                <a:cs typeface="Poppins" panose="00000500000000000000" pitchFamily="2" charset="0"/>
              </a:rPr>
              <a:t>Pre</a:t>
            </a:r>
            <a:r>
              <a:rPr lang="en-GB" dirty="0">
                <a:latin typeface="Poppins" panose="00000500000000000000" pitchFamily="2" charset="0"/>
                <a:ea typeface="Open Sans" panose="020B0606030504020204" pitchFamily="34" charset="0"/>
                <a:cs typeface="Poppins" panose="00000500000000000000" pitchFamily="2" charset="0"/>
              </a:rPr>
              <a:t> trade transparency</a:t>
            </a:r>
          </a:p>
          <a:p>
            <a:r>
              <a:rPr lang="en-GB" b="1" dirty="0">
                <a:latin typeface="Poppins" panose="00000500000000000000" pitchFamily="2" charset="0"/>
                <a:ea typeface="Open Sans" panose="020B0606030504020204" pitchFamily="34" charset="0"/>
                <a:cs typeface="Poppins" panose="00000500000000000000" pitchFamily="2" charset="0"/>
              </a:rPr>
              <a:t>Post</a:t>
            </a:r>
            <a:r>
              <a:rPr lang="en-GB" dirty="0">
                <a:latin typeface="Poppins" panose="00000500000000000000" pitchFamily="2" charset="0"/>
                <a:ea typeface="Open Sans" panose="020B0606030504020204" pitchFamily="34" charset="0"/>
                <a:cs typeface="Poppins" panose="00000500000000000000" pitchFamily="2" charset="0"/>
              </a:rPr>
              <a:t> trade transparency</a:t>
            </a:r>
          </a:p>
          <a:p>
            <a:r>
              <a:rPr lang="en-GB" b="1" dirty="0">
                <a:latin typeface="Poppins" panose="00000500000000000000" pitchFamily="2" charset="0"/>
                <a:ea typeface="Open Sans" panose="020B0606030504020204" pitchFamily="34" charset="0"/>
                <a:cs typeface="Poppins" panose="00000500000000000000" pitchFamily="2" charset="0"/>
              </a:rPr>
              <a:t>and</a:t>
            </a:r>
            <a:r>
              <a:rPr lang="en-GB" dirty="0">
                <a:latin typeface="Poppins" panose="00000500000000000000" pitchFamily="2" charset="0"/>
                <a:ea typeface="Open Sans" panose="020B0606030504020204" pitchFamily="34" charset="0"/>
                <a:cs typeface="Poppins" panose="00000500000000000000" pitchFamily="2" charset="0"/>
              </a:rPr>
              <a:t> Best execution</a:t>
            </a:r>
          </a:p>
          <a:p>
            <a:endParaRPr lang="en-GB" dirty="0">
              <a:latin typeface="Poppins" panose="00000500000000000000" pitchFamily="2" charset="0"/>
              <a:ea typeface="Open Sans" panose="020B0606030504020204" pitchFamily="34" charset="0"/>
              <a:cs typeface="Poppins" panose="00000500000000000000" pitchFamily="2" charset="0"/>
            </a:endParaRPr>
          </a:p>
          <a:p>
            <a:r>
              <a:rPr lang="en-GB" dirty="0">
                <a:latin typeface="Poppins" panose="00000500000000000000" pitchFamily="2" charset="0"/>
                <a:ea typeface="Open Sans" panose="020B0606030504020204" pitchFamily="34" charset="0"/>
                <a:cs typeface="Poppins" panose="00000500000000000000" pitchFamily="2" charset="0"/>
              </a:rPr>
              <a:t>As the market fragmented, </a:t>
            </a:r>
            <a:r>
              <a:rPr lang="en-GB" b="1" dirty="0">
                <a:latin typeface="Poppins" panose="00000500000000000000" pitchFamily="2" charset="0"/>
                <a:ea typeface="Open Sans" panose="020B0606030504020204" pitchFamily="34" charset="0"/>
                <a:cs typeface="Poppins" panose="00000500000000000000" pitchFamily="2" charset="0"/>
              </a:rPr>
              <a:t>where</a:t>
            </a:r>
            <a:r>
              <a:rPr lang="en-GB" dirty="0">
                <a:latin typeface="Poppins" panose="00000500000000000000" pitchFamily="2" charset="0"/>
                <a:ea typeface="Open Sans" panose="020B0606030504020204" pitchFamily="34" charset="0"/>
                <a:cs typeface="Poppins" panose="00000500000000000000" pitchFamily="2" charset="0"/>
              </a:rPr>
              <a:t> more trading venues were set up following the introduction of the initial MIFID rules, it has become </a:t>
            </a:r>
            <a:r>
              <a:rPr lang="en-GB" b="1" dirty="0">
                <a:latin typeface="Poppins" panose="00000500000000000000" pitchFamily="2" charset="0"/>
                <a:ea typeface="Open Sans" panose="020B0606030504020204" pitchFamily="34" charset="0"/>
                <a:cs typeface="Poppins" panose="00000500000000000000" pitchFamily="2" charset="0"/>
              </a:rPr>
              <a:t>harder to see all prices in the market </a:t>
            </a:r>
            <a:r>
              <a:rPr lang="en-GB" dirty="0">
                <a:latin typeface="Poppins" panose="00000500000000000000" pitchFamily="2" charset="0"/>
                <a:ea typeface="Open Sans" panose="020B0606030504020204" pitchFamily="34" charset="0"/>
                <a:cs typeface="Poppins" panose="00000500000000000000" pitchFamily="2" charset="0"/>
              </a:rPr>
              <a:t>hence making it significantly </a:t>
            </a:r>
            <a:r>
              <a:rPr lang="en-GB" b="1" dirty="0">
                <a:latin typeface="Poppins" panose="00000500000000000000" pitchFamily="2" charset="0"/>
                <a:ea typeface="Open Sans" panose="020B0606030504020204" pitchFamily="34" charset="0"/>
                <a:cs typeface="Poppins" panose="00000500000000000000" pitchFamily="2" charset="0"/>
              </a:rPr>
              <a:t>harder to ensure transparency and best execution</a:t>
            </a:r>
            <a:r>
              <a:rPr lang="en-GB" dirty="0">
                <a:latin typeface="Poppins" panose="00000500000000000000" pitchFamily="2" charset="0"/>
                <a:ea typeface="Open Sans" panose="020B0606030504020204" pitchFamily="34" charset="0"/>
                <a:cs typeface="Poppins" panose="00000500000000000000" pitchFamily="2" charset="0"/>
              </a:rPr>
              <a:t>, which resulted in the rules were reviewed and the development of MiFid II.</a:t>
            </a:r>
          </a:p>
          <a:p>
            <a:endParaRPr lang="en-GB" dirty="0">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104</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23931422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It could be said that while MiFid 1 mainly </a:t>
            </a:r>
            <a:r>
              <a:rPr lang="en-GB" b="1" dirty="0">
                <a:latin typeface="Poppins" panose="00000500000000000000" pitchFamily="2" charset="0"/>
                <a:ea typeface="Open Sans" panose="020B0606030504020204" pitchFamily="34" charset="0"/>
                <a:cs typeface="Poppins" panose="00000500000000000000" pitchFamily="2" charset="0"/>
              </a:rPr>
              <a:t>created</a:t>
            </a:r>
            <a:r>
              <a:rPr lang="en-GB" dirty="0">
                <a:latin typeface="Poppins" panose="00000500000000000000" pitchFamily="2" charset="0"/>
                <a:ea typeface="Open Sans" panose="020B0606030504020204" pitchFamily="34" charset="0"/>
                <a:cs typeface="Poppins" panose="00000500000000000000" pitchFamily="2" charset="0"/>
              </a:rPr>
              <a:t> costs for financial companies by increasing compliance costs, MiFid II has </a:t>
            </a:r>
            <a:r>
              <a:rPr lang="en-GB" b="1" dirty="0">
                <a:latin typeface="Poppins" panose="00000500000000000000" pitchFamily="2" charset="0"/>
                <a:ea typeface="Open Sans" panose="020B0606030504020204" pitchFamily="34" charset="0"/>
                <a:cs typeface="Poppins" panose="00000500000000000000" pitchFamily="2" charset="0"/>
              </a:rPr>
              <a:t>affected</a:t>
            </a:r>
            <a:r>
              <a:rPr lang="en-GB" dirty="0">
                <a:latin typeface="Poppins" panose="00000500000000000000" pitchFamily="2" charset="0"/>
                <a:ea typeface="Open Sans" panose="020B0606030504020204" pitchFamily="34" charset="0"/>
                <a:cs typeface="Poppins" panose="00000500000000000000" pitchFamily="2" charset="0"/>
              </a:rPr>
              <a:t> the revenue side of financial firms. The main issue here is around the new legislation regarding commissions and fees. </a:t>
            </a:r>
          </a:p>
          <a:p>
            <a:endParaRPr lang="en-GB" dirty="0">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105</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48078624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The main rule change is around the prohibition of inducements, </a:t>
            </a:r>
            <a:r>
              <a:rPr lang="en-GB" b="0" dirty="0">
                <a:latin typeface="Poppins" panose="00000500000000000000" pitchFamily="2" charset="0"/>
                <a:ea typeface="Open Sans" panose="020B0606030504020204" pitchFamily="34" charset="0"/>
                <a:cs typeface="Poppins" panose="00000500000000000000" pitchFamily="2" charset="0"/>
              </a:rPr>
              <a:t>which </a:t>
            </a:r>
            <a:r>
              <a:rPr lang="en-US" b="0" i="0" dirty="0">
                <a:solidFill>
                  <a:srgbClr val="111111"/>
                </a:solidFill>
                <a:effectLst/>
                <a:latin typeface="Poppins" panose="00000500000000000000" pitchFamily="2" charset="0"/>
              </a:rPr>
              <a:t>are </a:t>
            </a:r>
            <a:r>
              <a:rPr lang="en-US" b="1" i="0" dirty="0">
                <a:solidFill>
                  <a:srgbClr val="111111"/>
                </a:solidFill>
                <a:effectLst/>
                <a:latin typeface="Poppins" panose="00000500000000000000" pitchFamily="2" charset="0"/>
              </a:rPr>
              <a:t>payments made by a product </a:t>
            </a:r>
            <a:r>
              <a:rPr lang="en-US" b="0" i="0" dirty="0">
                <a:solidFill>
                  <a:srgbClr val="111111"/>
                </a:solidFill>
                <a:effectLst/>
                <a:latin typeface="Poppins" panose="00000500000000000000" pitchFamily="2" charset="0"/>
              </a:rPr>
              <a:t>provider, such as an asset manager or investment bank </a:t>
            </a:r>
            <a:r>
              <a:rPr lang="en-US" b="1" i="0" dirty="0">
                <a:solidFill>
                  <a:srgbClr val="111111"/>
                </a:solidFill>
                <a:effectLst/>
                <a:latin typeface="Poppins" panose="00000500000000000000" pitchFamily="2" charset="0"/>
              </a:rPr>
              <a:t>to a distributor </a:t>
            </a:r>
            <a:r>
              <a:rPr lang="en-US" b="0" i="0" dirty="0">
                <a:solidFill>
                  <a:srgbClr val="111111"/>
                </a:solidFill>
                <a:effectLst/>
                <a:latin typeface="Poppins" panose="00000500000000000000" pitchFamily="2" charset="0"/>
              </a:rPr>
              <a:t>(such as a financial advisor) for selling its products. This creates a </a:t>
            </a:r>
            <a:r>
              <a:rPr lang="en-US" b="1" i="0" dirty="0">
                <a:solidFill>
                  <a:srgbClr val="111111"/>
                </a:solidFill>
                <a:effectLst/>
                <a:latin typeface="Poppins" panose="00000500000000000000" pitchFamily="2" charset="0"/>
              </a:rPr>
              <a:t>conflict of interest for the </a:t>
            </a:r>
            <a:r>
              <a:rPr lang="en-US" b="0" i="0" dirty="0">
                <a:solidFill>
                  <a:srgbClr val="111111"/>
                </a:solidFill>
                <a:effectLst/>
                <a:latin typeface="Poppins" panose="00000500000000000000" pitchFamily="2" charset="0"/>
              </a:rPr>
              <a:t>distributor, as it may be incentivized to </a:t>
            </a:r>
            <a:r>
              <a:rPr lang="en-US" b="1" i="0" dirty="0">
                <a:solidFill>
                  <a:srgbClr val="111111"/>
                </a:solidFill>
                <a:effectLst/>
                <a:latin typeface="Poppins" panose="00000500000000000000" pitchFamily="2" charset="0"/>
              </a:rPr>
              <a:t>sell products that are </a:t>
            </a:r>
            <a:r>
              <a:rPr lang="en-US" b="0" i="0" dirty="0">
                <a:solidFill>
                  <a:srgbClr val="111111"/>
                </a:solidFill>
                <a:effectLst/>
                <a:latin typeface="Poppins" panose="00000500000000000000" pitchFamily="2" charset="0"/>
              </a:rPr>
              <a:t>not in the best interest of the client. </a:t>
            </a:r>
            <a:r>
              <a:rPr lang="en-US" b="0" i="0" u="sng" dirty="0">
                <a:effectLst/>
                <a:latin typeface="Poppins" panose="00000500000000000000" pitchFamily="2" charset="0"/>
                <a:hlinkClick r:id="rId3"/>
              </a:rPr>
              <a:t>By prohibiting retrocessions, MiFID II aims to </a:t>
            </a:r>
            <a:r>
              <a:rPr lang="en-US" b="1" i="0" u="sng" dirty="0">
                <a:effectLst/>
                <a:latin typeface="Poppins" panose="00000500000000000000" pitchFamily="2" charset="0"/>
                <a:hlinkClick r:id="rId3"/>
              </a:rPr>
              <a:t>ensure that </a:t>
            </a:r>
            <a:r>
              <a:rPr lang="en-US" b="0" i="0" u="sng" dirty="0">
                <a:effectLst/>
                <a:latin typeface="Poppins" panose="00000500000000000000" pitchFamily="2" charset="0"/>
                <a:hlinkClick r:id="rId3"/>
              </a:rPr>
              <a:t>investment firms act in the best interest of their clients and avoid conflicts of interes</a:t>
            </a:r>
            <a:r>
              <a:rPr lang="en-US" b="0" i="0" u="sng" dirty="0">
                <a:effectLst/>
                <a:latin typeface="Poppins" panose="00000500000000000000" pitchFamily="2" charset="0"/>
              </a:rPr>
              <a:t>t</a:t>
            </a:r>
            <a:endParaRPr lang="en-GB" u="sng" dirty="0">
              <a:latin typeface="Poppins" panose="00000500000000000000" pitchFamily="2" charset="0"/>
              <a:ea typeface="Open Sans" panose="020B0606030504020204" pitchFamily="34" charset="0"/>
              <a:cs typeface="Poppins" panose="00000500000000000000" pitchFamily="2" charset="0"/>
            </a:endParaRPr>
          </a:p>
          <a:p>
            <a:endParaRPr lang="en-GB" dirty="0">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106</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23221135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Some of the other main changes resulting from MIFID II are as follows:</a:t>
            </a:r>
          </a:p>
          <a:p>
            <a:pPr marL="495239" indent="-247620" defTabSz="990478">
              <a:defRPr/>
            </a:pPr>
            <a:r>
              <a:rPr lang="en-GB" b="1" i="0" dirty="0">
                <a:solidFill>
                  <a:srgbClr val="111111"/>
                </a:solidFill>
                <a:effectLst/>
                <a:latin typeface="Poppins" panose="00000500000000000000" pitchFamily="2" charset="0"/>
              </a:rPr>
              <a:t>Increased investor protection: </a:t>
            </a:r>
            <a:r>
              <a:rPr lang="en-GB" b="0" i="0" dirty="0">
                <a:solidFill>
                  <a:srgbClr val="111111"/>
                </a:solidFill>
                <a:effectLst/>
                <a:latin typeface="Poppins" panose="00000500000000000000" pitchFamily="2" charset="0"/>
              </a:rPr>
              <a:t>MIFID II includes more stringent requirements in relation to </a:t>
            </a:r>
            <a:r>
              <a:rPr lang="en-GB" b="1" i="0" dirty="0">
                <a:solidFill>
                  <a:srgbClr val="111111"/>
                </a:solidFill>
                <a:effectLst/>
                <a:latin typeface="Poppins" panose="00000500000000000000" pitchFamily="2" charset="0"/>
              </a:rPr>
              <a:t>ensuring</a:t>
            </a:r>
            <a:r>
              <a:rPr lang="en-GB" b="0" i="0" dirty="0">
                <a:solidFill>
                  <a:srgbClr val="111111"/>
                </a:solidFill>
                <a:effectLst/>
                <a:latin typeface="Poppins" panose="00000500000000000000" pitchFamily="2" charset="0"/>
              </a:rPr>
              <a:t> firms act in the best interests of their clients</a:t>
            </a:r>
          </a:p>
          <a:p>
            <a:pPr marL="495239" indent="-247620" defTabSz="990478">
              <a:defRPr/>
            </a:pPr>
            <a:r>
              <a:rPr lang="en-GB" b="1" i="0" dirty="0">
                <a:solidFill>
                  <a:srgbClr val="111111"/>
                </a:solidFill>
                <a:effectLst/>
                <a:latin typeface="Poppins" panose="00000500000000000000" pitchFamily="2" charset="0"/>
                <a:ea typeface="Open Sans" panose="020B0606030504020204" pitchFamily="34" charset="0"/>
                <a:cs typeface="Poppins" panose="00000500000000000000" pitchFamily="2" charset="0"/>
              </a:rPr>
              <a:t>Stricter governance rules, </a:t>
            </a:r>
            <a:r>
              <a:rPr lang="en-GB" b="0" i="0" dirty="0">
                <a:solidFill>
                  <a:srgbClr val="111111"/>
                </a:solidFill>
                <a:effectLst/>
                <a:latin typeface="Poppins" panose="00000500000000000000" pitchFamily="2" charset="0"/>
                <a:ea typeface="Open Sans" panose="020B0606030504020204" pitchFamily="34" charset="0"/>
                <a:cs typeface="Poppins" panose="00000500000000000000" pitchFamily="2" charset="0"/>
              </a:rPr>
              <a:t>in relation to how investment firms are organized internally</a:t>
            </a:r>
          </a:p>
          <a:p>
            <a:pPr marL="495239" indent="-247620" defTabSz="990478">
              <a:defRPr/>
            </a:pPr>
            <a:r>
              <a:rPr lang="en-GB" b="1" i="0" dirty="0">
                <a:solidFill>
                  <a:srgbClr val="111111"/>
                </a:solidFill>
                <a:effectLst/>
                <a:latin typeface="Poppins" panose="00000500000000000000" pitchFamily="2" charset="0"/>
                <a:ea typeface="Open Sans" panose="020B0606030504020204" pitchFamily="34" charset="0"/>
                <a:cs typeface="Poppins" panose="00000500000000000000" pitchFamily="2" charset="0"/>
              </a:rPr>
              <a:t>Stricter sanctions</a:t>
            </a:r>
            <a:r>
              <a:rPr lang="en-GB" b="0" i="0" dirty="0">
                <a:solidFill>
                  <a:srgbClr val="111111"/>
                </a:solidFill>
                <a:effectLst/>
                <a:latin typeface="Poppins" panose="00000500000000000000" pitchFamily="2" charset="0"/>
                <a:ea typeface="Open Sans" panose="020B0606030504020204" pitchFamily="34" charset="0"/>
                <a:cs typeface="Poppins" panose="00000500000000000000" pitchFamily="2" charset="0"/>
              </a:rPr>
              <a:t>, including giving regulators the power to ban financial products, activities or practices and </a:t>
            </a:r>
            <a:r>
              <a:rPr lang="en-GB" b="1" i="0" dirty="0">
                <a:solidFill>
                  <a:srgbClr val="111111"/>
                </a:solidFill>
                <a:effectLst/>
                <a:latin typeface="Poppins" panose="00000500000000000000" pitchFamily="2" charset="0"/>
                <a:ea typeface="Open Sans" panose="020B0606030504020204" pitchFamily="34" charset="0"/>
                <a:cs typeface="Poppins" panose="00000500000000000000" pitchFamily="2" charset="0"/>
              </a:rPr>
              <a:t>larger</a:t>
            </a:r>
            <a:r>
              <a:rPr lang="en-GB" b="0" i="0" dirty="0">
                <a:solidFill>
                  <a:srgbClr val="111111"/>
                </a:solidFill>
                <a:effectLst/>
                <a:latin typeface="Poppins" panose="00000500000000000000" pitchFamily="2" charset="0"/>
                <a:ea typeface="Open Sans" panose="020B0606030504020204" pitchFamily="34" charset="0"/>
                <a:cs typeface="Poppins" panose="00000500000000000000" pitchFamily="2" charset="0"/>
              </a:rPr>
              <a:t> fines to be meaningful for large firms</a:t>
            </a:r>
          </a:p>
          <a:p>
            <a:pPr marL="495239" indent="-247620" defTabSz="990478">
              <a:defRPr/>
            </a:pPr>
            <a:r>
              <a:rPr lang="en-GB" b="0" i="0" dirty="0">
                <a:solidFill>
                  <a:srgbClr val="111111"/>
                </a:solidFill>
                <a:effectLst/>
                <a:latin typeface="Poppins" panose="00000500000000000000" pitchFamily="2" charset="0"/>
                <a:ea typeface="Open Sans" panose="020B0606030504020204" pitchFamily="34" charset="0"/>
                <a:cs typeface="Poppins" panose="00000500000000000000" pitchFamily="2" charset="0"/>
              </a:rPr>
              <a:t>And the </a:t>
            </a:r>
            <a:r>
              <a:rPr lang="en-GB" b="1" i="0" dirty="0">
                <a:solidFill>
                  <a:srgbClr val="111111"/>
                </a:solidFill>
                <a:effectLst/>
                <a:latin typeface="Poppins" panose="00000500000000000000" pitchFamily="2" charset="0"/>
                <a:ea typeface="Open Sans" panose="020B0606030504020204" pitchFamily="34" charset="0"/>
                <a:cs typeface="Poppins" panose="00000500000000000000" pitchFamily="2" charset="0"/>
              </a:rPr>
              <a:t>creation of </a:t>
            </a:r>
            <a:r>
              <a:rPr lang="en-GB" b="0" i="0" dirty="0">
                <a:solidFill>
                  <a:srgbClr val="111111"/>
                </a:solidFill>
                <a:effectLst/>
                <a:latin typeface="Poppins" panose="00000500000000000000" pitchFamily="2" charset="0"/>
                <a:ea typeface="Open Sans" panose="020B0606030504020204" pitchFamily="34" charset="0"/>
                <a:cs typeface="Poppins" panose="00000500000000000000" pitchFamily="2" charset="0"/>
              </a:rPr>
              <a:t>a new category of execution venue called an Organized Trading Facility (OTF) with the aim of </a:t>
            </a:r>
            <a:r>
              <a:rPr lang="en-GB" b="1" i="0" dirty="0">
                <a:solidFill>
                  <a:srgbClr val="111111"/>
                </a:solidFill>
                <a:effectLst/>
                <a:latin typeface="Poppins" panose="00000500000000000000" pitchFamily="2" charset="0"/>
                <a:ea typeface="Open Sans" panose="020B0606030504020204" pitchFamily="34" charset="0"/>
                <a:cs typeface="Poppins" panose="00000500000000000000" pitchFamily="2" charset="0"/>
              </a:rPr>
              <a:t>ensure</a:t>
            </a:r>
            <a:r>
              <a:rPr lang="en-GB" b="0" i="0" dirty="0">
                <a:solidFill>
                  <a:srgbClr val="111111"/>
                </a:solidFill>
                <a:effectLst/>
                <a:latin typeface="Poppins" panose="00000500000000000000" pitchFamily="2" charset="0"/>
                <a:ea typeface="Open Sans" panose="020B0606030504020204" pitchFamily="34" charset="0"/>
                <a:cs typeface="Poppins" panose="00000500000000000000" pitchFamily="2" charset="0"/>
              </a:rPr>
              <a:t> all dark pools for non-equity investments are captured within the scope of the regulations</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107</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0899068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300" dirty="0">
                <a:solidFill>
                  <a:srgbClr val="404040"/>
                </a:solidFill>
                <a:latin typeface="Poppins" panose="00000500000000000000" pitchFamily="2" charset="0"/>
                <a:ea typeface="Open Sans" panose="020B0606030504020204" pitchFamily="34" charset="0"/>
                <a:cs typeface="Poppins" panose="00000500000000000000" pitchFamily="2" charset="0"/>
              </a:rPr>
              <a:t>Derivatives play an important role in the economy, but they also bring certain risks. These risks were highlighted </a:t>
            </a:r>
            <a:r>
              <a:rPr lang="en-GB" sz="1300" b="1" dirty="0">
                <a:solidFill>
                  <a:srgbClr val="404040"/>
                </a:solidFill>
                <a:latin typeface="Poppins" panose="00000500000000000000" pitchFamily="2" charset="0"/>
                <a:ea typeface="Open Sans" panose="020B0606030504020204" pitchFamily="34" charset="0"/>
                <a:cs typeface="Poppins" panose="00000500000000000000" pitchFamily="2" charset="0"/>
              </a:rPr>
              <a:t>during the 2008 </a:t>
            </a:r>
            <a:r>
              <a:rPr lang="en-GB" sz="1300" dirty="0">
                <a:solidFill>
                  <a:srgbClr val="404040"/>
                </a:solidFill>
                <a:latin typeface="Poppins" panose="00000500000000000000" pitchFamily="2" charset="0"/>
                <a:ea typeface="Open Sans" panose="020B0606030504020204" pitchFamily="34" charset="0"/>
                <a:cs typeface="Poppins" panose="00000500000000000000" pitchFamily="2" charset="0"/>
              </a:rPr>
              <a:t>financial crisis, when significant weaknesses in the OTC derivatives markets became evident.</a:t>
            </a:r>
          </a:p>
          <a:p>
            <a:pPr algn="l"/>
            <a:endParaRPr lang="en-GB" sz="1300" dirty="0">
              <a:solidFill>
                <a:srgbClr val="404040"/>
              </a:solidFill>
              <a:latin typeface="Poppins" panose="00000500000000000000" pitchFamily="2" charset="0"/>
              <a:ea typeface="Open Sans" panose="020B0606030504020204" pitchFamily="34" charset="0"/>
              <a:cs typeface="Poppins" panose="00000500000000000000" pitchFamily="2" charset="0"/>
            </a:endParaRPr>
          </a:p>
          <a:p>
            <a:endParaRPr lang="en-GB" dirty="0">
              <a:latin typeface="Poppins" panose="00000500000000000000" pitchFamily="2" charset="0"/>
              <a:ea typeface="Open Sans" panose="020B0606030504020204" pitchFamily="34" charset="0"/>
              <a:cs typeface="Poppins" panose="00000500000000000000" pitchFamily="2" charset="0"/>
            </a:endParaRPr>
          </a:p>
          <a:p>
            <a:endParaRPr lang="en-GB" dirty="0">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108</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225331884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Derivatives are </a:t>
            </a:r>
            <a:r>
              <a:rPr lang="en-GB" b="0" dirty="0">
                <a:latin typeface="Poppins" panose="00000500000000000000" pitchFamily="2" charset="0"/>
                <a:ea typeface="Open Sans" panose="020B0606030504020204" pitchFamily="34" charset="0"/>
                <a:cs typeface="Poppins" panose="00000500000000000000" pitchFamily="2" charset="0"/>
              </a:rPr>
              <a:t>financial contracts between counterparties</a:t>
            </a:r>
            <a:r>
              <a:rPr lang="en-GB" dirty="0">
                <a:latin typeface="Poppins" panose="00000500000000000000" pitchFamily="2" charset="0"/>
                <a:ea typeface="Open Sans" panose="020B0606030504020204" pitchFamily="34" charset="0"/>
                <a:cs typeface="Poppins" panose="00000500000000000000" pitchFamily="2" charset="0"/>
              </a:rPr>
              <a:t>. </a:t>
            </a:r>
            <a:r>
              <a:rPr lang="en-GB" b="0" dirty="0">
                <a:latin typeface="Poppins" panose="00000500000000000000" pitchFamily="2" charset="0"/>
                <a:ea typeface="Open Sans" panose="020B0606030504020204" pitchFamily="34" charset="0"/>
                <a:cs typeface="Poppins" panose="00000500000000000000" pitchFamily="2" charset="0"/>
              </a:rPr>
              <a:t>Many</a:t>
            </a:r>
            <a:r>
              <a:rPr lang="en-GB" dirty="0">
                <a:latin typeface="Poppins" panose="00000500000000000000" pitchFamily="2" charset="0"/>
                <a:ea typeface="Open Sans" panose="020B0606030504020204" pitchFamily="34" charset="0"/>
                <a:cs typeface="Poppins" panose="00000500000000000000" pitchFamily="2" charset="0"/>
              </a:rPr>
              <a:t> of these contracts are </a:t>
            </a:r>
            <a:r>
              <a:rPr lang="en-GB" b="1" dirty="0">
                <a:latin typeface="Poppins" panose="00000500000000000000" pitchFamily="2" charset="0"/>
                <a:ea typeface="Open Sans" panose="020B0606030504020204" pitchFamily="34" charset="0"/>
                <a:cs typeface="Poppins" panose="00000500000000000000" pitchFamily="2" charset="0"/>
              </a:rPr>
              <a:t>entered into off-exchanges </a:t>
            </a:r>
            <a:r>
              <a:rPr lang="en-GB" b="0" dirty="0">
                <a:latin typeface="Poppins" panose="00000500000000000000" pitchFamily="2" charset="0"/>
                <a:ea typeface="Open Sans" panose="020B0606030504020204" pitchFamily="34" charset="0"/>
                <a:cs typeface="Poppins" panose="00000500000000000000" pitchFamily="2" charset="0"/>
              </a:rPr>
              <a:t>in the OTC markets</a:t>
            </a:r>
            <a:r>
              <a:rPr lang="en-GB" dirty="0">
                <a:latin typeface="Poppins" panose="00000500000000000000" pitchFamily="2" charset="0"/>
                <a:ea typeface="Open Sans" panose="020B0606030504020204" pitchFamily="34" charset="0"/>
                <a:cs typeface="Poppins" panose="00000500000000000000" pitchFamily="2" charset="0"/>
              </a:rPr>
              <a:t>, where the </a:t>
            </a:r>
            <a:r>
              <a:rPr lang="en-GB" b="1" dirty="0">
                <a:latin typeface="Poppins" panose="00000500000000000000" pitchFamily="2" charset="0"/>
                <a:ea typeface="Open Sans" panose="020B0606030504020204" pitchFamily="34" charset="0"/>
                <a:cs typeface="Poppins" panose="00000500000000000000" pitchFamily="2" charset="0"/>
              </a:rPr>
              <a:t>two parties to the trade agree the contract terms </a:t>
            </a:r>
            <a:r>
              <a:rPr lang="en-GB" dirty="0">
                <a:latin typeface="Poppins" panose="00000500000000000000" pitchFamily="2" charset="0"/>
                <a:ea typeface="Open Sans" panose="020B0606030504020204" pitchFamily="34" charset="0"/>
                <a:cs typeface="Poppins" panose="00000500000000000000" pitchFamily="2" charset="0"/>
              </a:rPr>
              <a:t>between themselves bilaterally. </a:t>
            </a:r>
          </a:p>
          <a:p>
            <a:endParaRPr lang="en-GB" dirty="0">
              <a:latin typeface="Poppins" panose="00000500000000000000" pitchFamily="2" charset="0"/>
              <a:ea typeface="Open Sans" panose="020B0606030504020204" pitchFamily="34" charset="0"/>
              <a:cs typeface="Poppins" panose="00000500000000000000" pitchFamily="2" charset="0"/>
            </a:endParaRPr>
          </a:p>
          <a:p>
            <a:r>
              <a:rPr lang="en-GB" b="1" dirty="0">
                <a:latin typeface="Poppins" panose="00000500000000000000" pitchFamily="2" charset="0"/>
                <a:ea typeface="Open Sans" panose="020B0606030504020204" pitchFamily="34" charset="0"/>
                <a:cs typeface="Poppins" panose="00000500000000000000" pitchFamily="2" charset="0"/>
              </a:rPr>
              <a:t>Prior to the 2008 </a:t>
            </a:r>
            <a:r>
              <a:rPr lang="en-GB" dirty="0">
                <a:latin typeface="Poppins" panose="00000500000000000000" pitchFamily="2" charset="0"/>
                <a:ea typeface="Open Sans" panose="020B0606030504020204" pitchFamily="34" charset="0"/>
                <a:cs typeface="Poppins" panose="00000500000000000000" pitchFamily="2" charset="0"/>
              </a:rPr>
              <a:t>financial crisis all </a:t>
            </a:r>
            <a:r>
              <a:rPr lang="en-GB" b="0" dirty="0">
                <a:latin typeface="Poppins" panose="00000500000000000000" pitchFamily="2" charset="0"/>
                <a:ea typeface="Open Sans" panose="020B0606030504020204" pitchFamily="34" charset="0"/>
                <a:cs typeface="Poppins" panose="00000500000000000000" pitchFamily="2" charset="0"/>
              </a:rPr>
              <a:t>OTC derivatives had greater counterparty risk </a:t>
            </a:r>
            <a:r>
              <a:rPr lang="en-GB" dirty="0">
                <a:latin typeface="Poppins" panose="00000500000000000000" pitchFamily="2" charset="0"/>
                <a:ea typeface="Open Sans" panose="020B0606030504020204" pitchFamily="34" charset="0"/>
                <a:cs typeface="Poppins" panose="00000500000000000000" pitchFamily="2" charset="0"/>
              </a:rPr>
              <a:t>than derivatives </a:t>
            </a:r>
            <a:r>
              <a:rPr lang="en-GB" b="0" dirty="0">
                <a:latin typeface="Poppins" panose="00000500000000000000" pitchFamily="2" charset="0"/>
                <a:ea typeface="Open Sans" panose="020B0606030504020204" pitchFamily="34" charset="0"/>
                <a:cs typeface="Poppins" panose="00000500000000000000" pitchFamily="2" charset="0"/>
              </a:rPr>
              <a:t>traded over an exchange</a:t>
            </a:r>
            <a:r>
              <a:rPr lang="en-GB" dirty="0">
                <a:latin typeface="Poppins" panose="00000500000000000000" pitchFamily="2" charset="0"/>
                <a:ea typeface="Open Sans" panose="020B0606030504020204" pitchFamily="34" charset="0"/>
                <a:cs typeface="Poppins" panose="00000500000000000000" pitchFamily="2" charset="0"/>
              </a:rPr>
              <a:t>, as if </a:t>
            </a:r>
            <a:r>
              <a:rPr lang="en-GB" b="0" dirty="0">
                <a:latin typeface="Poppins" panose="00000500000000000000" pitchFamily="2" charset="0"/>
                <a:ea typeface="Open Sans" panose="020B0606030504020204" pitchFamily="34" charset="0"/>
                <a:cs typeface="Poppins" panose="00000500000000000000" pitchFamily="2" charset="0"/>
              </a:rPr>
              <a:t>one</a:t>
            </a:r>
            <a:r>
              <a:rPr lang="en-GB" dirty="0">
                <a:latin typeface="Poppins" panose="00000500000000000000" pitchFamily="2" charset="0"/>
                <a:ea typeface="Open Sans" panose="020B0606030504020204" pitchFamily="34" charset="0"/>
                <a:cs typeface="Poppins" panose="00000500000000000000" pitchFamily="2" charset="0"/>
              </a:rPr>
              <a:t> party defaults there is </a:t>
            </a:r>
            <a:r>
              <a:rPr lang="en-GB" b="1" dirty="0">
                <a:latin typeface="Poppins" panose="00000500000000000000" pitchFamily="2" charset="0"/>
                <a:ea typeface="Open Sans" panose="020B0606030504020204" pitchFamily="34" charset="0"/>
                <a:cs typeface="Poppins" panose="00000500000000000000" pitchFamily="2" charset="0"/>
              </a:rPr>
              <a:t>no central party to ensure the </a:t>
            </a:r>
            <a:r>
              <a:rPr lang="en-GB" b="0" dirty="0">
                <a:latin typeface="Poppins" panose="00000500000000000000" pitchFamily="2" charset="0"/>
                <a:ea typeface="Open Sans" panose="020B0606030504020204" pitchFamily="34" charset="0"/>
                <a:cs typeface="Poppins" panose="00000500000000000000" pitchFamily="2" charset="0"/>
              </a:rPr>
              <a:t>trade is still honoured for the party which didn’t default, as would be the case for exchange traded contracts. </a:t>
            </a:r>
          </a:p>
          <a:p>
            <a:endParaRPr lang="en-GB" b="1" dirty="0">
              <a:latin typeface="Poppins" panose="00000500000000000000" pitchFamily="2" charset="0"/>
              <a:ea typeface="Open Sans" panose="020B0606030504020204" pitchFamily="34" charset="0"/>
              <a:cs typeface="Poppins" panose="00000500000000000000" pitchFamily="2" charset="0"/>
            </a:endParaRP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109</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564551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239" indent="-247620" defTabSz="990478">
              <a:defRPr/>
            </a:pPr>
            <a:r>
              <a:rPr lang="en-GB" dirty="0">
                <a:latin typeface="Poppins" panose="00000500000000000000" pitchFamily="2" charset="0"/>
                <a:ea typeface="Open Sans" panose="020B0606030504020204" pitchFamily="34" charset="0"/>
                <a:cs typeface="Poppins" panose="00000500000000000000" pitchFamily="2" charset="0"/>
              </a:rPr>
              <a:t>Other objective will vary depending on the national regulator, but might include </a:t>
            </a:r>
            <a:r>
              <a:rPr lang="en-GB" b="1" dirty="0">
                <a:latin typeface="Poppins" panose="00000500000000000000" pitchFamily="2" charset="0"/>
                <a:ea typeface="Open Sans" panose="020B0606030504020204" pitchFamily="34" charset="0"/>
                <a:cs typeface="Poppins" panose="00000500000000000000" pitchFamily="2" charset="0"/>
              </a:rPr>
              <a:t>treating</a:t>
            </a:r>
            <a:r>
              <a:rPr lang="en-GB" dirty="0">
                <a:latin typeface="Poppins" panose="00000500000000000000" pitchFamily="2" charset="0"/>
                <a:ea typeface="Open Sans" panose="020B0606030504020204" pitchFamily="34" charset="0"/>
                <a:cs typeface="Poppins" panose="00000500000000000000" pitchFamily="2" charset="0"/>
              </a:rPr>
              <a:t> customers fairly, </a:t>
            </a:r>
            <a:r>
              <a:rPr lang="en-GB" b="1" dirty="0">
                <a:latin typeface="Poppins" panose="00000500000000000000" pitchFamily="2" charset="0"/>
                <a:ea typeface="Open Sans" panose="020B0606030504020204" pitchFamily="34" charset="0"/>
                <a:cs typeface="Poppins" panose="00000500000000000000" pitchFamily="2" charset="0"/>
              </a:rPr>
              <a:t>appropriate</a:t>
            </a:r>
            <a:r>
              <a:rPr lang="en-GB" dirty="0">
                <a:latin typeface="Poppins" panose="00000500000000000000" pitchFamily="2" charset="0"/>
                <a:ea typeface="Open Sans" panose="020B0606030504020204" pitchFamily="34" charset="0"/>
                <a:cs typeface="Poppins" panose="00000500000000000000" pitchFamily="2" charset="0"/>
              </a:rPr>
              <a:t> levels of corporate and social responsibility amongst other.</a:t>
            </a: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11</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6706862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239" indent="-247620" defTabSz="990478">
              <a:defRPr/>
            </a:pPr>
            <a:r>
              <a:rPr lang="en-GB" dirty="0">
                <a:latin typeface="Poppins" panose="00000500000000000000" pitchFamily="2" charset="0"/>
                <a:ea typeface="Open Sans" panose="020B0606030504020204" pitchFamily="34" charset="0"/>
                <a:cs typeface="Poppins" panose="00000500000000000000" pitchFamily="2" charset="0"/>
              </a:rPr>
              <a:t>The aim of EMIR is to </a:t>
            </a:r>
            <a:r>
              <a:rPr lang="en-GB" b="0" dirty="0">
                <a:latin typeface="Poppins" panose="00000500000000000000" pitchFamily="2" charset="0"/>
                <a:ea typeface="Open Sans" panose="020B0606030504020204" pitchFamily="34" charset="0"/>
                <a:cs typeface="Poppins" panose="00000500000000000000" pitchFamily="2" charset="0"/>
              </a:rPr>
              <a:t>encourage less complex OTC derivatives </a:t>
            </a:r>
            <a:r>
              <a:rPr lang="en-GB" dirty="0">
                <a:latin typeface="Poppins" panose="00000500000000000000" pitchFamily="2" charset="0"/>
                <a:ea typeface="Open Sans" panose="020B0606030504020204" pitchFamily="34" charset="0"/>
                <a:cs typeface="Poppins" panose="00000500000000000000" pitchFamily="2" charset="0"/>
              </a:rPr>
              <a:t>to be centrally cleared. </a:t>
            </a:r>
            <a:r>
              <a:rPr lang="en-GB" b="0" dirty="0">
                <a:latin typeface="Poppins" panose="00000500000000000000" pitchFamily="2" charset="0"/>
                <a:ea typeface="Open Sans" panose="020B0606030504020204" pitchFamily="34" charset="0"/>
                <a:cs typeface="Poppins" panose="00000500000000000000" pitchFamily="2" charset="0"/>
              </a:rPr>
              <a:t>This</a:t>
            </a:r>
            <a:r>
              <a:rPr lang="en-GB" dirty="0">
                <a:latin typeface="Poppins" panose="00000500000000000000" pitchFamily="2" charset="0"/>
                <a:ea typeface="Open Sans" panose="020B0606030504020204" pitchFamily="34" charset="0"/>
                <a:cs typeface="Poppins" panose="00000500000000000000" pitchFamily="2" charset="0"/>
              </a:rPr>
              <a:t> has </a:t>
            </a:r>
            <a:r>
              <a:rPr lang="en-GB" b="1" dirty="0">
                <a:latin typeface="Poppins" panose="00000500000000000000" pitchFamily="2" charset="0"/>
                <a:ea typeface="Open Sans" panose="020B0606030504020204" pitchFamily="34" charset="0"/>
                <a:cs typeface="Poppins" panose="00000500000000000000" pitchFamily="2" charset="0"/>
              </a:rPr>
              <a:t>increased transparency for</a:t>
            </a:r>
            <a:r>
              <a:rPr lang="en-GB" dirty="0">
                <a:latin typeface="Poppins" panose="00000500000000000000" pitchFamily="2" charset="0"/>
                <a:ea typeface="Open Sans" panose="020B0606030504020204" pitchFamily="34" charset="0"/>
                <a:cs typeface="Poppins" panose="00000500000000000000" pitchFamily="2" charset="0"/>
              </a:rPr>
              <a:t> regulators to enable them to understand in real time the transactions being entered into across the market, </a:t>
            </a:r>
            <a:r>
              <a:rPr lang="en-GB" b="0" dirty="0">
                <a:latin typeface="Poppins" panose="00000500000000000000" pitchFamily="2" charset="0"/>
                <a:ea typeface="Open Sans" panose="020B0606030504020204" pitchFamily="34" charset="0"/>
                <a:cs typeface="Poppins" panose="00000500000000000000" pitchFamily="2" charset="0"/>
              </a:rPr>
              <a:t>allowing</a:t>
            </a:r>
            <a:r>
              <a:rPr lang="en-GB" dirty="0">
                <a:latin typeface="Poppins" panose="00000500000000000000" pitchFamily="2" charset="0"/>
                <a:ea typeface="Open Sans" panose="020B0606030504020204" pitchFamily="34" charset="0"/>
                <a:cs typeface="Poppins" panose="00000500000000000000" pitchFamily="2" charset="0"/>
              </a:rPr>
              <a:t> them to </a:t>
            </a:r>
            <a:r>
              <a:rPr lang="en-GB" b="1" dirty="0">
                <a:latin typeface="Poppins" panose="00000500000000000000" pitchFamily="2" charset="0"/>
                <a:ea typeface="Open Sans" panose="020B0606030504020204" pitchFamily="34" charset="0"/>
                <a:cs typeface="Poppins" panose="00000500000000000000" pitchFamily="2" charset="0"/>
              </a:rPr>
              <a:t>more easily identify systemic risks </a:t>
            </a:r>
            <a:r>
              <a:rPr lang="en-GB" dirty="0">
                <a:latin typeface="Poppins" panose="00000500000000000000" pitchFamily="2" charset="0"/>
                <a:ea typeface="Open Sans" panose="020B0606030504020204" pitchFamily="34" charset="0"/>
                <a:cs typeface="Poppins" panose="00000500000000000000" pitchFamily="2" charset="0"/>
              </a:rPr>
              <a:t>before they become a larger problem. This </a:t>
            </a:r>
            <a:r>
              <a:rPr lang="en-GB" b="0" dirty="0">
                <a:latin typeface="Poppins" panose="00000500000000000000" pitchFamily="2" charset="0"/>
                <a:ea typeface="Open Sans" panose="020B0606030504020204" pitchFamily="34" charset="0"/>
                <a:cs typeface="Poppins" panose="00000500000000000000" pitchFamily="2" charset="0"/>
              </a:rPr>
              <a:t>also</a:t>
            </a:r>
            <a:r>
              <a:rPr lang="en-GB" dirty="0">
                <a:latin typeface="Poppins" panose="00000500000000000000" pitchFamily="2" charset="0"/>
                <a:ea typeface="Open Sans" panose="020B0606030504020204" pitchFamily="34" charset="0"/>
                <a:cs typeface="Poppins" panose="00000500000000000000" pitchFamily="2" charset="0"/>
              </a:rPr>
              <a:t> </a:t>
            </a:r>
            <a:r>
              <a:rPr lang="en-GB" b="1" dirty="0">
                <a:latin typeface="Poppins" panose="00000500000000000000" pitchFamily="2" charset="0"/>
                <a:ea typeface="Open Sans" panose="020B0606030504020204" pitchFamily="34" charset="0"/>
                <a:cs typeface="Poppins" panose="00000500000000000000" pitchFamily="2" charset="0"/>
              </a:rPr>
              <a:t>reduces counterparty and operational risk </a:t>
            </a:r>
            <a:r>
              <a:rPr lang="en-GB" dirty="0">
                <a:latin typeface="Poppins" panose="00000500000000000000" pitchFamily="2" charset="0"/>
                <a:ea typeface="Open Sans" panose="020B0606030504020204" pitchFamily="34" charset="0"/>
                <a:cs typeface="Poppins" panose="00000500000000000000" pitchFamily="2" charset="0"/>
              </a:rPr>
              <a:t>for the banks and other financial services firms operating in the OTC derivatives market. </a:t>
            </a: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110</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4967693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239" indent="-247620"/>
            <a:r>
              <a:rPr lang="en-GB" sz="1300" dirty="0">
                <a:latin typeface="Poppins" panose="00000500000000000000" pitchFamily="2" charset="0"/>
                <a:ea typeface="Open Sans" panose="020B0606030504020204" pitchFamily="34" charset="0"/>
                <a:cs typeface="Poppins" panose="00000500000000000000" pitchFamily="2" charset="0"/>
              </a:rPr>
              <a:t>EMIR introduces reporting requirements to make derivatives markets more transparent. Under the regulation </a:t>
            </a:r>
            <a:r>
              <a:rPr lang="en-GB" sz="1300" b="1" dirty="0">
                <a:latin typeface="Poppins" panose="00000500000000000000" pitchFamily="2" charset="0"/>
                <a:ea typeface="Open Sans" panose="020B0606030504020204" pitchFamily="34" charset="0"/>
                <a:cs typeface="Poppins" panose="00000500000000000000" pitchFamily="2" charset="0"/>
              </a:rPr>
              <a:t>detailed</a:t>
            </a:r>
            <a:r>
              <a:rPr lang="en-GB" sz="1300" dirty="0">
                <a:latin typeface="Poppins" panose="00000500000000000000" pitchFamily="2" charset="0"/>
                <a:ea typeface="Open Sans" panose="020B0606030504020204" pitchFamily="34" charset="0"/>
                <a:cs typeface="Poppins" panose="00000500000000000000" pitchFamily="2" charset="0"/>
              </a:rPr>
              <a:t> information on each derivative contract has to be reported to trade repositories and made available to supervisory authorities. </a:t>
            </a:r>
            <a:r>
              <a:rPr lang="en-GB" sz="1300" b="1" dirty="0">
                <a:latin typeface="Poppins" panose="00000500000000000000" pitchFamily="2" charset="0"/>
                <a:ea typeface="Open Sans" panose="020B0606030504020204" pitchFamily="34" charset="0"/>
                <a:cs typeface="Poppins" panose="00000500000000000000" pitchFamily="2" charset="0"/>
              </a:rPr>
              <a:t>Trade</a:t>
            </a:r>
            <a:r>
              <a:rPr lang="en-GB" sz="1300" dirty="0">
                <a:latin typeface="Poppins" panose="00000500000000000000" pitchFamily="2" charset="0"/>
                <a:ea typeface="Open Sans" panose="020B0606030504020204" pitchFamily="34" charset="0"/>
                <a:cs typeface="Poppins" panose="00000500000000000000" pitchFamily="2" charset="0"/>
              </a:rPr>
              <a:t> repositories have to publish aggregate positions by class of derivatives, for both OTC and listed derivatives. The European Securities and Markets Authority (ESMA) is responsible for surveillance of trade repositories and for granting and withdrawing accreditation.</a:t>
            </a:r>
          </a:p>
          <a:p>
            <a:pPr marL="495239" indent="-247620"/>
            <a:endParaRPr lang="en-GB" sz="1300" dirty="0">
              <a:latin typeface="Poppins" panose="00000500000000000000" pitchFamily="2" charset="0"/>
              <a:ea typeface="Open Sans" panose="020B0606030504020204" pitchFamily="34" charset="0"/>
              <a:cs typeface="Poppins" panose="00000500000000000000" pitchFamily="2" charset="0"/>
            </a:endParaRPr>
          </a:p>
          <a:p>
            <a:pPr marL="495239" indent="-247620"/>
            <a:r>
              <a:rPr lang="en-GB" sz="1300" dirty="0">
                <a:latin typeface="Poppins" panose="00000500000000000000" pitchFamily="2" charset="0"/>
                <a:ea typeface="Open Sans" panose="020B0606030504020204" pitchFamily="34" charset="0"/>
                <a:cs typeface="Poppins" panose="00000500000000000000" pitchFamily="2" charset="0"/>
              </a:rPr>
              <a:t>EMIR introduces rules to </a:t>
            </a:r>
            <a:r>
              <a:rPr lang="en-GB" sz="1300" b="1" dirty="0">
                <a:latin typeface="Poppins" panose="00000500000000000000" pitchFamily="2" charset="0"/>
                <a:ea typeface="Open Sans" panose="020B0606030504020204" pitchFamily="34" charset="0"/>
                <a:cs typeface="Poppins" panose="00000500000000000000" pitchFamily="2" charset="0"/>
              </a:rPr>
              <a:t>reduce</a:t>
            </a:r>
            <a:r>
              <a:rPr lang="en-GB" sz="1300" dirty="0">
                <a:latin typeface="Poppins" panose="00000500000000000000" pitchFamily="2" charset="0"/>
                <a:ea typeface="Open Sans" panose="020B0606030504020204" pitchFamily="34" charset="0"/>
                <a:cs typeface="Poppins" panose="00000500000000000000" pitchFamily="2" charset="0"/>
              </a:rPr>
              <a:t> the counterparty credit risk of derivatives contracts.  In particular, all </a:t>
            </a:r>
            <a:r>
              <a:rPr lang="en-GB" sz="1300" b="1" dirty="0">
                <a:latin typeface="Poppins" panose="00000500000000000000" pitchFamily="2" charset="0"/>
                <a:ea typeface="Open Sans" panose="020B0606030504020204" pitchFamily="34" charset="0"/>
                <a:cs typeface="Poppins" panose="00000500000000000000" pitchFamily="2" charset="0"/>
              </a:rPr>
              <a:t>standardized</a:t>
            </a:r>
            <a:r>
              <a:rPr lang="en-GB" sz="1300" dirty="0">
                <a:latin typeface="Poppins" panose="00000500000000000000" pitchFamily="2" charset="0"/>
                <a:ea typeface="Open Sans" panose="020B0606030504020204" pitchFamily="34" charset="0"/>
                <a:cs typeface="Poppins" panose="00000500000000000000" pitchFamily="2" charset="0"/>
              </a:rPr>
              <a:t> OTC derivatives contracts must be centrally cleared through CCPs. If a </a:t>
            </a:r>
            <a:r>
              <a:rPr lang="en-GB" sz="1300" b="1" dirty="0">
                <a:latin typeface="Poppins" panose="00000500000000000000" pitchFamily="2" charset="0"/>
                <a:ea typeface="Open Sans" panose="020B0606030504020204" pitchFamily="34" charset="0"/>
                <a:cs typeface="Poppins" panose="00000500000000000000" pitchFamily="2" charset="0"/>
              </a:rPr>
              <a:t>contract</a:t>
            </a:r>
            <a:r>
              <a:rPr lang="en-GB" sz="1300" dirty="0">
                <a:latin typeface="Poppins" panose="00000500000000000000" pitchFamily="2" charset="0"/>
                <a:ea typeface="Open Sans" panose="020B0606030504020204" pitchFamily="34" charset="0"/>
                <a:cs typeface="Poppins" panose="00000500000000000000" pitchFamily="2" charset="0"/>
              </a:rPr>
              <a:t> is not cleared by a CCP, risk mitigation techniques must be applied by the bank. CCPs must comply with stringent prudential, organisational and conduct of business requirements</a:t>
            </a:r>
          </a:p>
          <a:p>
            <a:pPr marL="495239" indent="-247620"/>
            <a:endParaRPr lang="en-GB" sz="1300" dirty="0">
              <a:latin typeface="Poppins" panose="00000500000000000000" pitchFamily="2" charset="0"/>
              <a:ea typeface="Open Sans" panose="020B0606030504020204" pitchFamily="34" charset="0"/>
              <a:cs typeface="Poppins" panose="00000500000000000000" pitchFamily="2" charset="0"/>
            </a:endParaRPr>
          </a:p>
          <a:p>
            <a:pPr marL="495239" indent="-247620"/>
            <a:r>
              <a:rPr lang="en-GB" sz="1300" dirty="0">
                <a:latin typeface="Poppins" panose="00000500000000000000" pitchFamily="2" charset="0"/>
                <a:ea typeface="Open Sans" panose="020B0606030504020204" pitchFamily="34" charset="0"/>
                <a:cs typeface="Poppins" panose="00000500000000000000" pitchFamily="2" charset="0"/>
              </a:rPr>
              <a:t>The regulation also requires market participants to </a:t>
            </a:r>
            <a:r>
              <a:rPr lang="en-GB" sz="1300" b="1" dirty="0">
                <a:latin typeface="Poppins" panose="00000500000000000000" pitchFamily="2" charset="0"/>
                <a:ea typeface="Open Sans" panose="020B0606030504020204" pitchFamily="34" charset="0"/>
                <a:cs typeface="Poppins" panose="00000500000000000000" pitchFamily="2" charset="0"/>
              </a:rPr>
              <a:t>monitor</a:t>
            </a:r>
            <a:r>
              <a:rPr lang="en-GB" sz="1300" dirty="0">
                <a:latin typeface="Poppins" panose="00000500000000000000" pitchFamily="2" charset="0"/>
                <a:ea typeface="Open Sans" panose="020B0606030504020204" pitchFamily="34" charset="0"/>
                <a:cs typeface="Poppins" panose="00000500000000000000" pitchFamily="2" charset="0"/>
              </a:rPr>
              <a:t> and mitigate the operational risks associated with trade in derivatives </a:t>
            </a:r>
            <a:r>
              <a:rPr lang="en-GB" sz="1300" b="1" dirty="0">
                <a:latin typeface="Poppins" panose="00000500000000000000" pitchFamily="2" charset="0"/>
                <a:ea typeface="Open Sans" panose="020B0606030504020204" pitchFamily="34" charset="0"/>
                <a:cs typeface="Poppins" panose="00000500000000000000" pitchFamily="2" charset="0"/>
              </a:rPr>
              <a:t>such</a:t>
            </a:r>
            <a:r>
              <a:rPr lang="en-GB" sz="1300" dirty="0">
                <a:latin typeface="Poppins" panose="00000500000000000000" pitchFamily="2" charset="0"/>
                <a:ea typeface="Open Sans" panose="020B0606030504020204" pitchFamily="34" charset="0"/>
                <a:cs typeface="Poppins" panose="00000500000000000000" pitchFamily="2" charset="0"/>
              </a:rPr>
              <a:t> as fraud and human error, for example by using electronic means to promptly confirm the terms of OTC derivatives contracts.</a:t>
            </a:r>
          </a:p>
          <a:p>
            <a:endParaRPr lang="en-US" dirty="0">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111</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224073397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1:notes"/>
          <p:cNvSpPr txBox="1">
            <a:spLocks noGrp="1"/>
          </p:cNvSpPr>
          <p:nvPr>
            <p:ph type="body" idx="1"/>
          </p:nvPr>
        </p:nvSpPr>
        <p:spPr>
          <a:xfrm>
            <a:off x="709930" y="4925407"/>
            <a:ext cx="5679440" cy="4029879"/>
          </a:xfrm>
          <a:prstGeom prst="rect">
            <a:avLst/>
          </a:prstGeom>
          <a:noFill/>
          <a:ln>
            <a:noFill/>
          </a:ln>
        </p:spPr>
        <p:txBody>
          <a:bodyPr spcFirstLastPara="1" wrap="square" lIns="99032" tIns="49502" rIns="99032" bIns="49502" anchor="t" anchorCtr="0">
            <a:noAutofit/>
          </a:bodyPr>
          <a:lstStyle/>
          <a:p>
            <a:pPr marL="0" indent="0"/>
            <a:endParaRPr dirty="0">
              <a:latin typeface="Poppins" panose="00000500000000000000" pitchFamily="2" charset="0"/>
            </a:endParaRPr>
          </a:p>
        </p:txBody>
      </p:sp>
      <p:sp>
        <p:nvSpPr>
          <p:cNvPr id="78" name="Google Shape;78;p1:notes"/>
          <p:cNvSpPr txBox="1">
            <a:spLocks noGrp="1"/>
          </p:cNvSpPr>
          <p:nvPr>
            <p:ph type="sldNum" idx="12"/>
          </p:nvPr>
        </p:nvSpPr>
        <p:spPr>
          <a:xfrm>
            <a:off x="4021294" y="9721107"/>
            <a:ext cx="3076363" cy="513507"/>
          </a:xfrm>
          <a:prstGeom prst="rect">
            <a:avLst/>
          </a:prstGeom>
          <a:noFill/>
          <a:ln>
            <a:noFill/>
          </a:ln>
        </p:spPr>
        <p:txBody>
          <a:bodyPr spcFirstLastPara="1" wrap="square" lIns="99032" tIns="49502" rIns="99032" bIns="49502" anchor="b" anchorCtr="0">
            <a:noAutofit/>
          </a:bodyPr>
          <a:lstStyle/>
          <a:p>
            <a:pPr algn="r">
              <a:buSzPts val="1400"/>
            </a:pPr>
            <a:fld id="{00000000-1234-1234-1234-123412341234}" type="slidenum">
              <a:rPr lang="en-GB"/>
              <a:pPr algn="r">
                <a:buSzPts val="1400"/>
              </a:pPr>
              <a:t>112</a:t>
            </a:fld>
            <a:endParaRPr dirty="0"/>
          </a:p>
        </p:txBody>
      </p:sp>
    </p:spTree>
    <p:extLst>
      <p:ext uri="{BB962C8B-B14F-4D97-AF65-F5344CB8AC3E}">
        <p14:creationId xmlns:p14="http://schemas.microsoft.com/office/powerpoint/2010/main" val="286095892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74151"/>
                </a:solidFill>
                <a:effectLst/>
                <a:latin typeface="Poppins" panose="00000500000000000000" pitchFamily="2" charset="0"/>
                <a:ea typeface="Open Sans" panose="020B0606030504020204" pitchFamily="34" charset="0"/>
                <a:cs typeface="Poppins" panose="00000500000000000000" pitchFamily="2" charset="0"/>
              </a:rPr>
              <a:t>The ECB stress test is conducted on a regular basis, typically </a:t>
            </a:r>
            <a:r>
              <a:rPr lang="en-GB" b="1" i="0" dirty="0">
                <a:solidFill>
                  <a:srgbClr val="374151"/>
                </a:solidFill>
                <a:effectLst/>
                <a:latin typeface="Poppins" panose="00000500000000000000" pitchFamily="2" charset="0"/>
                <a:ea typeface="Open Sans" panose="020B0606030504020204" pitchFamily="34" charset="0"/>
                <a:cs typeface="Poppins" panose="00000500000000000000" pitchFamily="2" charset="0"/>
              </a:rPr>
              <a:t>every</a:t>
            </a:r>
            <a:r>
              <a:rPr lang="en-GB" b="0" i="0" dirty="0">
                <a:solidFill>
                  <a:srgbClr val="374151"/>
                </a:solidFill>
                <a:effectLst/>
                <a:latin typeface="Poppins" panose="00000500000000000000" pitchFamily="2" charset="0"/>
                <a:ea typeface="Open Sans" panose="020B0606030504020204" pitchFamily="34" charset="0"/>
                <a:cs typeface="Poppins" panose="00000500000000000000" pitchFamily="2" charset="0"/>
              </a:rPr>
              <a:t> two years, and is </a:t>
            </a:r>
            <a:r>
              <a:rPr lang="en-GB" b="1" i="0" dirty="0">
                <a:solidFill>
                  <a:srgbClr val="374151"/>
                </a:solidFill>
                <a:effectLst/>
                <a:latin typeface="Poppins" panose="00000500000000000000" pitchFamily="2" charset="0"/>
                <a:ea typeface="Open Sans" panose="020B0606030504020204" pitchFamily="34" charset="0"/>
                <a:cs typeface="Poppins" panose="00000500000000000000" pitchFamily="2" charset="0"/>
              </a:rPr>
              <a:t>mandatory</a:t>
            </a:r>
            <a:r>
              <a:rPr lang="en-GB" b="0" i="0" dirty="0">
                <a:solidFill>
                  <a:srgbClr val="374151"/>
                </a:solidFill>
                <a:effectLst/>
                <a:latin typeface="Poppins" panose="00000500000000000000" pitchFamily="2" charset="0"/>
                <a:ea typeface="Open Sans" panose="020B0606030504020204" pitchFamily="34" charset="0"/>
                <a:cs typeface="Poppins" panose="00000500000000000000" pitchFamily="2" charset="0"/>
              </a:rPr>
              <a:t> for banks that are directly supervised by the ECB. </a:t>
            </a:r>
            <a:endParaRPr lang="en-GB" dirty="0">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113</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60860210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374151"/>
                </a:solidFill>
                <a:effectLst/>
                <a:latin typeface="Poppins" panose="00000500000000000000" pitchFamily="2" charset="0"/>
                <a:ea typeface="Open Sans" panose="020B0606030504020204" pitchFamily="34" charset="0"/>
                <a:cs typeface="Poppins" panose="00000500000000000000" pitchFamily="2" charset="0"/>
              </a:rPr>
              <a:t>The results of the stress test are used to </a:t>
            </a:r>
            <a:r>
              <a:rPr lang="en-GB" b="1" i="0" dirty="0">
                <a:solidFill>
                  <a:srgbClr val="374151"/>
                </a:solidFill>
                <a:effectLst/>
                <a:latin typeface="Poppins" panose="00000500000000000000" pitchFamily="2" charset="0"/>
                <a:ea typeface="Open Sans" panose="020B0606030504020204" pitchFamily="34" charset="0"/>
                <a:cs typeface="Poppins" panose="00000500000000000000" pitchFamily="2" charset="0"/>
              </a:rPr>
              <a:t>identify any weaknesses or vulnerabilities </a:t>
            </a:r>
            <a:r>
              <a:rPr lang="en-GB" b="0" i="0" dirty="0">
                <a:solidFill>
                  <a:srgbClr val="374151"/>
                </a:solidFill>
                <a:effectLst/>
                <a:latin typeface="Poppins" panose="00000500000000000000" pitchFamily="2" charset="0"/>
                <a:ea typeface="Open Sans" panose="020B0606030504020204" pitchFamily="34" charset="0"/>
                <a:cs typeface="Poppins" panose="00000500000000000000" pitchFamily="2" charset="0"/>
              </a:rPr>
              <a:t>in the banks' balance sheets and to </a:t>
            </a:r>
            <a:r>
              <a:rPr lang="en-GB" b="1" i="0" dirty="0">
                <a:solidFill>
                  <a:srgbClr val="374151"/>
                </a:solidFill>
                <a:effectLst/>
                <a:latin typeface="Poppins" panose="00000500000000000000" pitchFamily="2" charset="0"/>
                <a:ea typeface="Open Sans" panose="020B0606030504020204" pitchFamily="34" charset="0"/>
                <a:cs typeface="Poppins" panose="00000500000000000000" pitchFamily="2" charset="0"/>
              </a:rPr>
              <a:t>ensure that they are adequately capitalized to </a:t>
            </a:r>
            <a:r>
              <a:rPr lang="en-GB" b="0" i="0" dirty="0">
                <a:solidFill>
                  <a:srgbClr val="374151"/>
                </a:solidFill>
                <a:effectLst/>
                <a:latin typeface="Poppins" panose="00000500000000000000" pitchFamily="2" charset="0"/>
                <a:ea typeface="Open Sans" panose="020B0606030504020204" pitchFamily="34" charset="0"/>
                <a:cs typeface="Poppins" panose="00000500000000000000" pitchFamily="2" charset="0"/>
              </a:rPr>
              <a:t>withstand financial shocks. The results are also used by regulators to </a:t>
            </a:r>
            <a:r>
              <a:rPr lang="en-GB" b="1" i="0" dirty="0">
                <a:solidFill>
                  <a:srgbClr val="374151"/>
                </a:solidFill>
                <a:effectLst/>
                <a:latin typeface="Poppins" panose="00000500000000000000" pitchFamily="2" charset="0"/>
                <a:ea typeface="Open Sans" panose="020B0606030504020204" pitchFamily="34" charset="0"/>
                <a:cs typeface="Poppins" panose="00000500000000000000" pitchFamily="2" charset="0"/>
              </a:rPr>
              <a:t>determine any necessary supervisory actions or capital requirements</a:t>
            </a:r>
            <a:r>
              <a:rPr lang="en-GB" b="0" i="0" dirty="0">
                <a:solidFill>
                  <a:srgbClr val="374151"/>
                </a:solidFill>
                <a:effectLst/>
                <a:latin typeface="Poppins" panose="00000500000000000000" pitchFamily="2" charset="0"/>
                <a:ea typeface="Open Sans" panose="020B0606030504020204" pitchFamily="34" charset="0"/>
                <a:cs typeface="Poppins" panose="00000500000000000000" pitchFamily="2" charset="0"/>
              </a:rPr>
              <a:t>.</a:t>
            </a:r>
            <a:endParaRPr lang="en-GB" dirty="0">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114</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267426347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Poppins" panose="00000500000000000000" pitchFamily="2" charset="0"/>
                <a:ea typeface="Open Sans" panose="020B0606030504020204" pitchFamily="34" charset="0"/>
                <a:cs typeface="Poppins" panose="00000500000000000000" pitchFamily="2" charset="0"/>
              </a:rPr>
              <a:t>The Comprehensive Capital Analysis and Review (CCAR) is an </a:t>
            </a:r>
            <a:r>
              <a:rPr lang="en-US" b="0" baseline="0" dirty="0">
                <a:latin typeface="Poppins" panose="00000500000000000000" pitchFamily="2" charset="0"/>
                <a:ea typeface="Open Sans" panose="020B0606030504020204" pitchFamily="34" charset="0"/>
                <a:cs typeface="Poppins" panose="00000500000000000000" pitchFamily="2" charset="0"/>
              </a:rPr>
              <a:t>annual exercise by the Federal Reserve in the U.S</a:t>
            </a:r>
            <a:r>
              <a:rPr lang="en-US" baseline="0" dirty="0">
                <a:latin typeface="Poppins" panose="00000500000000000000" pitchFamily="2" charset="0"/>
                <a:ea typeface="Open Sans" panose="020B0606030504020204" pitchFamily="34" charset="0"/>
                <a:cs typeface="Poppins" panose="00000500000000000000" pitchFamily="2" charset="0"/>
              </a:rPr>
              <a:t>. to assess </a:t>
            </a:r>
            <a:r>
              <a:rPr lang="en-US" b="1" baseline="0" dirty="0">
                <a:latin typeface="Poppins" panose="00000500000000000000" pitchFamily="2" charset="0"/>
                <a:ea typeface="Open Sans" panose="020B0606030504020204" pitchFamily="34" charset="0"/>
                <a:cs typeface="Poppins" panose="00000500000000000000" pitchFamily="2" charset="0"/>
              </a:rPr>
              <a:t>whether the largest bank </a:t>
            </a:r>
            <a:r>
              <a:rPr lang="en-US" b="0" baseline="0" dirty="0">
                <a:latin typeface="Poppins" panose="00000500000000000000" pitchFamily="2" charset="0"/>
                <a:ea typeface="Open Sans" panose="020B0606030504020204" pitchFamily="34" charset="0"/>
                <a:cs typeface="Poppins" panose="00000500000000000000" pitchFamily="2" charset="0"/>
              </a:rPr>
              <a:t>holding companies (BHC) operating in the United States</a:t>
            </a:r>
            <a:r>
              <a:rPr lang="en-US" b="1" baseline="0" dirty="0">
                <a:latin typeface="Poppins" panose="00000500000000000000" pitchFamily="2" charset="0"/>
                <a:ea typeface="Open Sans" panose="020B0606030504020204" pitchFamily="34" charset="0"/>
                <a:cs typeface="Poppins" panose="00000500000000000000" pitchFamily="2" charset="0"/>
              </a:rPr>
              <a:t> </a:t>
            </a:r>
            <a:r>
              <a:rPr lang="en-US" baseline="0" dirty="0">
                <a:latin typeface="Poppins" panose="00000500000000000000" pitchFamily="2" charset="0"/>
                <a:ea typeface="Open Sans" panose="020B0606030504020204" pitchFamily="34" charset="0"/>
                <a:cs typeface="Poppins" panose="00000500000000000000" pitchFamily="2" charset="0"/>
              </a:rPr>
              <a:t>have </a:t>
            </a:r>
            <a:r>
              <a:rPr lang="en-US" b="1" baseline="0" dirty="0">
                <a:latin typeface="Poppins" panose="00000500000000000000" pitchFamily="2" charset="0"/>
                <a:ea typeface="Open Sans" panose="020B0606030504020204" pitchFamily="34" charset="0"/>
                <a:cs typeface="Poppins" panose="00000500000000000000" pitchFamily="2" charset="0"/>
              </a:rPr>
              <a:t>sufficient capital </a:t>
            </a:r>
            <a:r>
              <a:rPr lang="en-US" baseline="0" dirty="0">
                <a:latin typeface="Poppins" panose="00000500000000000000" pitchFamily="2" charset="0"/>
                <a:ea typeface="Open Sans" panose="020B0606030504020204" pitchFamily="34" charset="0"/>
                <a:cs typeface="Poppins" panose="00000500000000000000" pitchFamily="2" charset="0"/>
              </a:rPr>
              <a:t>to continue </a:t>
            </a:r>
            <a:r>
              <a:rPr lang="en-US" b="1" baseline="0" dirty="0">
                <a:latin typeface="Poppins" panose="00000500000000000000" pitchFamily="2" charset="0"/>
                <a:ea typeface="Open Sans" panose="020B0606030504020204" pitchFamily="34" charset="0"/>
                <a:cs typeface="Poppins" panose="00000500000000000000" pitchFamily="2" charset="0"/>
              </a:rPr>
              <a:t>operations throughout times of economic and financial stress </a:t>
            </a:r>
            <a:r>
              <a:rPr lang="en-US" baseline="0" dirty="0">
                <a:latin typeface="Poppins" panose="00000500000000000000" pitchFamily="2" charset="0"/>
                <a:ea typeface="Open Sans" panose="020B0606030504020204" pitchFamily="34" charset="0"/>
                <a:cs typeface="Poppins" panose="00000500000000000000" pitchFamily="2" charset="0"/>
              </a:rPr>
              <a:t>and that they have robust, forward-looking capital-planning processes that account for their unique risks.</a:t>
            </a:r>
            <a:endParaRPr lang="en-US"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115</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01612002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Poppins" panose="00000500000000000000" pitchFamily="2" charset="0"/>
                <a:ea typeface="Open Sans" panose="020B0606030504020204" pitchFamily="34" charset="0"/>
                <a:cs typeface="Poppins" panose="00000500000000000000" pitchFamily="2" charset="0"/>
              </a:rPr>
              <a:t>As part of this exercise, the </a:t>
            </a:r>
            <a:r>
              <a:rPr lang="en-US" b="1" baseline="0" dirty="0">
                <a:latin typeface="Poppins" panose="00000500000000000000" pitchFamily="2" charset="0"/>
                <a:ea typeface="Open Sans" panose="020B0606030504020204" pitchFamily="34" charset="0"/>
                <a:cs typeface="Poppins" panose="00000500000000000000" pitchFamily="2" charset="0"/>
              </a:rPr>
              <a:t>Federal Reserve evaluates </a:t>
            </a:r>
            <a:r>
              <a:rPr lang="en-US" baseline="0" dirty="0">
                <a:latin typeface="Poppins" panose="00000500000000000000" pitchFamily="2" charset="0"/>
                <a:ea typeface="Open Sans" panose="020B0606030504020204" pitchFamily="34" charset="0"/>
                <a:cs typeface="Poppins" panose="00000500000000000000" pitchFamily="2" charset="0"/>
              </a:rPr>
              <a:t>institutions' </a:t>
            </a:r>
            <a:r>
              <a:rPr lang="en-US" b="0" baseline="0" dirty="0">
                <a:latin typeface="Poppins" panose="00000500000000000000" pitchFamily="2" charset="0"/>
                <a:ea typeface="Open Sans" panose="020B0606030504020204" pitchFamily="34" charset="0"/>
                <a:cs typeface="Poppins" panose="00000500000000000000" pitchFamily="2" charset="0"/>
              </a:rPr>
              <a:t>capital</a:t>
            </a:r>
            <a:r>
              <a:rPr lang="en-US" baseline="0" dirty="0">
                <a:latin typeface="Poppins" panose="00000500000000000000" pitchFamily="2" charset="0"/>
                <a:ea typeface="Open Sans" panose="020B0606030504020204" pitchFamily="34" charset="0"/>
                <a:cs typeface="Poppins" panose="00000500000000000000" pitchFamily="2" charset="0"/>
              </a:rPr>
              <a:t> adequacy, </a:t>
            </a:r>
            <a:r>
              <a:rPr lang="en-US" b="1" baseline="0" dirty="0">
                <a:latin typeface="Poppins" panose="00000500000000000000" pitchFamily="2" charset="0"/>
                <a:ea typeface="Open Sans" panose="020B0606030504020204" pitchFamily="34" charset="0"/>
                <a:cs typeface="Poppins" panose="00000500000000000000" pitchFamily="2" charset="0"/>
              </a:rPr>
              <a:t>internal capital adequacy </a:t>
            </a:r>
            <a:r>
              <a:rPr lang="en-US" baseline="0" dirty="0">
                <a:latin typeface="Poppins" panose="00000500000000000000" pitchFamily="2" charset="0"/>
                <a:ea typeface="Open Sans" panose="020B0606030504020204" pitchFamily="34" charset="0"/>
                <a:cs typeface="Poppins" panose="00000500000000000000" pitchFamily="2" charset="0"/>
              </a:rPr>
              <a:t>assessment processes, and their </a:t>
            </a:r>
            <a:r>
              <a:rPr lang="en-US" b="1" baseline="0" dirty="0">
                <a:latin typeface="Poppins" panose="00000500000000000000" pitchFamily="2" charset="0"/>
                <a:ea typeface="Open Sans" panose="020B0606030504020204" pitchFamily="34" charset="0"/>
                <a:cs typeface="Poppins" panose="00000500000000000000" pitchFamily="2" charset="0"/>
              </a:rPr>
              <a:t>individual plans to </a:t>
            </a:r>
            <a:r>
              <a:rPr lang="en-US" baseline="0" dirty="0">
                <a:latin typeface="Poppins" panose="00000500000000000000" pitchFamily="2" charset="0"/>
                <a:ea typeface="Open Sans" panose="020B0606030504020204" pitchFamily="34" charset="0"/>
                <a:cs typeface="Poppins" panose="00000500000000000000" pitchFamily="2" charset="0"/>
              </a:rPr>
              <a:t>make capital distributions, such as dividend payments or stock repurchases. </a:t>
            </a:r>
            <a:r>
              <a:rPr lang="en-US" b="1" baseline="0" dirty="0">
                <a:latin typeface="Poppins" panose="00000500000000000000" pitchFamily="2" charset="0"/>
                <a:ea typeface="Open Sans" panose="020B0606030504020204" pitchFamily="34" charset="0"/>
                <a:cs typeface="Poppins" panose="00000500000000000000" pitchFamily="2" charset="0"/>
              </a:rPr>
              <a:t>Dodd-Frank</a:t>
            </a:r>
            <a:r>
              <a:rPr lang="en-US" baseline="0" dirty="0">
                <a:latin typeface="Poppins" panose="00000500000000000000" pitchFamily="2" charset="0"/>
                <a:ea typeface="Open Sans" panose="020B0606030504020204" pitchFamily="34" charset="0"/>
                <a:cs typeface="Poppins" panose="00000500000000000000" pitchFamily="2" charset="0"/>
              </a:rPr>
              <a:t> Act stress testing (DFAST)--a complementary exercise to CCAR--is a forward-looking component conducted by the Federal Reserve and financial companies supervised by the Federal Reserve to </a:t>
            </a:r>
            <a:r>
              <a:rPr lang="en-US" b="1" baseline="0" dirty="0">
                <a:latin typeface="Poppins" panose="00000500000000000000" pitchFamily="2" charset="0"/>
                <a:ea typeface="Open Sans" panose="020B0606030504020204" pitchFamily="34" charset="0"/>
                <a:cs typeface="Poppins" panose="00000500000000000000" pitchFamily="2" charset="0"/>
              </a:rPr>
              <a:t>help assess whether </a:t>
            </a:r>
            <a:r>
              <a:rPr lang="en-US" baseline="0" dirty="0">
                <a:latin typeface="Poppins" panose="00000500000000000000" pitchFamily="2" charset="0"/>
                <a:ea typeface="Open Sans" panose="020B0606030504020204" pitchFamily="34" charset="0"/>
                <a:cs typeface="Poppins" panose="00000500000000000000" pitchFamily="2" charset="0"/>
              </a:rPr>
              <a:t>institutions have sufficient capital to absorb losses and support operations during adverse economic conditions.</a:t>
            </a:r>
          </a:p>
          <a:p>
            <a:endParaRPr lang="en-US" baseline="0" dirty="0">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116</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98203633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a:latin typeface="Poppins" panose="00000500000000000000" pitchFamily="2" charset="0"/>
                <a:ea typeface="Open Sans" panose="020B0606030504020204" pitchFamily="34" charset="0"/>
                <a:cs typeface="Poppins" panose="00000500000000000000" pitchFamily="2" charset="0"/>
              </a:rPr>
              <a:t>While DFAST is complementary to CCAR, both </a:t>
            </a:r>
            <a:r>
              <a:rPr lang="en-GB" baseline="0" dirty="0">
                <a:latin typeface="Poppins" panose="00000500000000000000" pitchFamily="2" charset="0"/>
                <a:ea typeface="Open Sans" panose="020B0606030504020204" pitchFamily="34" charset="0"/>
                <a:cs typeface="Poppins" panose="00000500000000000000" pitchFamily="2" charset="0"/>
              </a:rPr>
              <a:t>efforts are distinct testing exercises that rely on similar processes, data, supervisory exercises, and requirements. The </a:t>
            </a:r>
            <a:r>
              <a:rPr lang="en-GB" b="1" baseline="0" dirty="0">
                <a:latin typeface="Poppins" panose="00000500000000000000" pitchFamily="2" charset="0"/>
                <a:ea typeface="Open Sans" panose="020B0606030504020204" pitchFamily="34" charset="0"/>
                <a:cs typeface="Poppins" panose="00000500000000000000" pitchFamily="2" charset="0"/>
              </a:rPr>
              <a:t>Federal Reserve coordinates </a:t>
            </a:r>
            <a:r>
              <a:rPr lang="en-GB" b="0" baseline="0" dirty="0">
                <a:latin typeface="Poppins" panose="00000500000000000000" pitchFamily="2" charset="0"/>
                <a:ea typeface="Open Sans" panose="020B0606030504020204" pitchFamily="34" charset="0"/>
                <a:cs typeface="Poppins" panose="00000500000000000000" pitchFamily="2" charset="0"/>
              </a:rPr>
              <a:t>these processes to reduce duplicative requirements and to minimize regulatory burden.</a:t>
            </a:r>
          </a:p>
          <a:p>
            <a:endParaRPr lang="en-GB" b="1" baseline="0" dirty="0">
              <a:latin typeface="Poppins" panose="00000500000000000000" pitchFamily="2" charset="0"/>
              <a:ea typeface="Open Sans" panose="020B0606030504020204" pitchFamily="34" charset="0"/>
              <a:cs typeface="Poppins" panose="00000500000000000000" pitchFamily="2" charset="0"/>
            </a:endParaRPr>
          </a:p>
          <a:p>
            <a:r>
              <a:rPr lang="en-GB" baseline="0" dirty="0">
                <a:latin typeface="Poppins" panose="00000500000000000000" pitchFamily="2" charset="0"/>
                <a:ea typeface="Open Sans" panose="020B0606030504020204" pitchFamily="34" charset="0"/>
                <a:cs typeface="Poppins" panose="00000500000000000000" pitchFamily="2" charset="0"/>
              </a:rPr>
              <a:t>The requirements, expectations, and activities relating to DFAST and CCAR </a:t>
            </a:r>
            <a:r>
              <a:rPr lang="en-GB" b="1" baseline="0" dirty="0">
                <a:latin typeface="Poppins" panose="00000500000000000000" pitchFamily="2" charset="0"/>
                <a:ea typeface="Open Sans" panose="020B0606030504020204" pitchFamily="34" charset="0"/>
                <a:cs typeface="Poppins" panose="00000500000000000000" pitchFamily="2" charset="0"/>
              </a:rPr>
              <a:t>do not apply </a:t>
            </a:r>
            <a:r>
              <a:rPr lang="en-GB" baseline="0" dirty="0">
                <a:latin typeface="Poppins" panose="00000500000000000000" pitchFamily="2" charset="0"/>
                <a:ea typeface="Open Sans" panose="020B0606030504020204" pitchFamily="34" charset="0"/>
                <a:cs typeface="Poppins" panose="00000500000000000000" pitchFamily="2" charset="0"/>
              </a:rPr>
              <a:t>to any banking organizations with assets of $10 billion or less.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117</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410237103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Poppins" panose="00000500000000000000" pitchFamily="2" charset="0"/>
                <a:ea typeface="Open Sans" panose="020B0606030504020204" pitchFamily="34" charset="0"/>
                <a:cs typeface="Poppins" panose="00000500000000000000" pitchFamily="2" charset="0"/>
              </a:rPr>
              <a:t>The core part of the stress testing program assesses whether:</a:t>
            </a:r>
          </a:p>
          <a:p>
            <a:r>
              <a:rPr lang="en-US" baseline="0" dirty="0">
                <a:latin typeface="Poppins" panose="00000500000000000000" pitchFamily="2" charset="0"/>
                <a:ea typeface="Open Sans" panose="020B0606030504020204" pitchFamily="34" charset="0"/>
                <a:cs typeface="Poppins" panose="00000500000000000000" pitchFamily="2" charset="0"/>
              </a:rPr>
              <a:t>- </a:t>
            </a:r>
            <a:r>
              <a:rPr lang="en-US" b="1" baseline="0" dirty="0">
                <a:latin typeface="Poppins" panose="00000500000000000000" pitchFamily="2" charset="0"/>
                <a:ea typeface="Open Sans" panose="020B0606030504020204" pitchFamily="34" charset="0"/>
                <a:cs typeface="Poppins" panose="00000500000000000000" pitchFamily="2" charset="0"/>
              </a:rPr>
              <a:t>Bank</a:t>
            </a:r>
            <a:r>
              <a:rPr lang="en-US" baseline="0" dirty="0">
                <a:latin typeface="Poppins" panose="00000500000000000000" pitchFamily="2" charset="0"/>
                <a:ea typeface="Open Sans" panose="020B0606030504020204" pitchFamily="34" charset="0"/>
                <a:cs typeface="Poppins" panose="00000500000000000000" pitchFamily="2" charset="0"/>
              </a:rPr>
              <a:t> Holding Companies possess adequate capital.</a:t>
            </a:r>
          </a:p>
          <a:p>
            <a:r>
              <a:rPr lang="en-US" baseline="0" dirty="0">
                <a:latin typeface="Poppins" panose="00000500000000000000" pitchFamily="2" charset="0"/>
                <a:ea typeface="Open Sans" panose="020B0606030504020204" pitchFamily="34" charset="0"/>
                <a:cs typeface="Poppins" panose="00000500000000000000" pitchFamily="2" charset="0"/>
              </a:rPr>
              <a:t>- </a:t>
            </a:r>
            <a:r>
              <a:rPr lang="en-US" b="1" baseline="0" dirty="0">
                <a:latin typeface="Poppins" panose="00000500000000000000" pitchFamily="2" charset="0"/>
                <a:ea typeface="Open Sans" panose="020B0606030504020204" pitchFamily="34" charset="0"/>
                <a:cs typeface="Poppins" panose="00000500000000000000" pitchFamily="2" charset="0"/>
              </a:rPr>
              <a:t>The</a:t>
            </a:r>
            <a:r>
              <a:rPr lang="en-US" baseline="0" dirty="0">
                <a:latin typeface="Poppins" panose="00000500000000000000" pitchFamily="2" charset="0"/>
                <a:ea typeface="Open Sans" panose="020B0606030504020204" pitchFamily="34" charset="0"/>
                <a:cs typeface="Poppins" panose="00000500000000000000" pitchFamily="2" charset="0"/>
              </a:rPr>
              <a:t> capital structure is stable given various stress-test scenarios.</a:t>
            </a:r>
          </a:p>
          <a:p>
            <a:r>
              <a:rPr lang="en-US" baseline="0" dirty="0">
                <a:latin typeface="Poppins" panose="00000500000000000000" pitchFamily="2" charset="0"/>
                <a:ea typeface="Open Sans" panose="020B0606030504020204" pitchFamily="34" charset="0"/>
                <a:cs typeface="Poppins" panose="00000500000000000000" pitchFamily="2" charset="0"/>
              </a:rPr>
              <a:t>- </a:t>
            </a:r>
            <a:r>
              <a:rPr lang="en-US" b="1" baseline="0" dirty="0">
                <a:latin typeface="Poppins" panose="00000500000000000000" pitchFamily="2" charset="0"/>
                <a:ea typeface="Open Sans" panose="020B0606030504020204" pitchFamily="34" charset="0"/>
                <a:cs typeface="Poppins" panose="00000500000000000000" pitchFamily="2" charset="0"/>
              </a:rPr>
              <a:t>Planned</a:t>
            </a:r>
            <a:r>
              <a:rPr lang="en-US" baseline="0" dirty="0">
                <a:latin typeface="Poppins" panose="00000500000000000000" pitchFamily="2" charset="0"/>
                <a:ea typeface="Open Sans" panose="020B0606030504020204" pitchFamily="34" charset="0"/>
                <a:cs typeface="Poppins" panose="00000500000000000000" pitchFamily="2" charset="0"/>
              </a:rPr>
              <a:t> capital distributions, such as dividends and share repurchases, are viable and acceptable in relation to regulatory minimum capital requirements.</a:t>
            </a:r>
          </a:p>
          <a:p>
            <a:endParaRPr lang="en-US" baseline="0" dirty="0">
              <a:latin typeface="Poppins" panose="00000500000000000000" pitchFamily="2" charset="0"/>
              <a:ea typeface="Open Sans" panose="020B0606030504020204" pitchFamily="34" charset="0"/>
              <a:cs typeface="Poppins" panose="00000500000000000000" pitchFamily="2" charset="0"/>
            </a:endParaRPr>
          </a:p>
          <a:p>
            <a:r>
              <a:rPr lang="en-US" baseline="0" dirty="0">
                <a:latin typeface="Poppins" panose="00000500000000000000" pitchFamily="2" charset="0"/>
                <a:ea typeface="Open Sans" panose="020B0606030504020204" pitchFamily="34" charset="0"/>
                <a:cs typeface="Poppins" panose="00000500000000000000" pitchFamily="2" charset="0"/>
              </a:rPr>
              <a:t>Each scenario </a:t>
            </a:r>
            <a:r>
              <a:rPr lang="en-US" b="1" baseline="0" dirty="0">
                <a:latin typeface="Poppins" panose="00000500000000000000" pitchFamily="2" charset="0"/>
                <a:ea typeface="Open Sans" panose="020B0606030504020204" pitchFamily="34" charset="0"/>
                <a:cs typeface="Poppins" panose="00000500000000000000" pitchFamily="2" charset="0"/>
              </a:rPr>
              <a:t>includes 28 variables-</a:t>
            </a:r>
            <a:r>
              <a:rPr lang="en-US" baseline="0" dirty="0">
                <a:latin typeface="Poppins" panose="00000500000000000000" pitchFamily="2" charset="0"/>
                <a:ea typeface="Open Sans" panose="020B0606030504020204" pitchFamily="34" charset="0"/>
                <a:cs typeface="Poppins" panose="00000500000000000000" pitchFamily="2" charset="0"/>
              </a:rPr>
              <a:t>-such as </a:t>
            </a:r>
            <a:r>
              <a:rPr lang="en-US" b="0" baseline="0" dirty="0">
                <a:latin typeface="Poppins" panose="00000500000000000000" pitchFamily="2" charset="0"/>
                <a:ea typeface="Open Sans" panose="020B0606030504020204" pitchFamily="34" charset="0"/>
                <a:cs typeface="Poppins" panose="00000500000000000000" pitchFamily="2" charset="0"/>
              </a:rPr>
              <a:t>gross domestic product, unemployment rate, stock market prices, and interest rates--encompassing </a:t>
            </a:r>
            <a:r>
              <a:rPr lang="en-US" baseline="0" dirty="0">
                <a:latin typeface="Poppins" panose="00000500000000000000" pitchFamily="2" charset="0"/>
                <a:ea typeface="Open Sans" panose="020B0606030504020204" pitchFamily="34" charset="0"/>
                <a:cs typeface="Poppins" panose="00000500000000000000" pitchFamily="2" charset="0"/>
              </a:rPr>
              <a:t>domestic and international economic activity. Along with the variables, the </a:t>
            </a:r>
            <a:r>
              <a:rPr lang="en-US" b="0" baseline="0" dirty="0">
                <a:latin typeface="Poppins" panose="00000500000000000000" pitchFamily="2" charset="0"/>
                <a:ea typeface="Open Sans" panose="020B0606030504020204" pitchFamily="34" charset="0"/>
                <a:cs typeface="Poppins" panose="00000500000000000000" pitchFamily="2" charset="0"/>
              </a:rPr>
              <a:t>Board</a:t>
            </a:r>
            <a:r>
              <a:rPr lang="en-US" baseline="0" dirty="0">
                <a:latin typeface="Poppins" panose="00000500000000000000" pitchFamily="2" charset="0"/>
                <a:ea typeface="Open Sans" panose="020B0606030504020204" pitchFamily="34" charset="0"/>
                <a:cs typeface="Poppins" panose="00000500000000000000" pitchFamily="2" charset="0"/>
              </a:rPr>
              <a:t> publishes a narrative that </a:t>
            </a:r>
            <a:r>
              <a:rPr lang="en-US" b="1" baseline="0" dirty="0">
                <a:latin typeface="Poppins" panose="00000500000000000000" pitchFamily="2" charset="0"/>
                <a:ea typeface="Open Sans" panose="020B0606030504020204" pitchFamily="34" charset="0"/>
                <a:cs typeface="Poppins" panose="00000500000000000000" pitchFamily="2" charset="0"/>
              </a:rPr>
              <a:t>describes the general economic conditions </a:t>
            </a:r>
            <a:r>
              <a:rPr lang="en-US" baseline="0" dirty="0">
                <a:latin typeface="Poppins" panose="00000500000000000000" pitchFamily="2" charset="0"/>
                <a:ea typeface="Open Sans" panose="020B0606030504020204" pitchFamily="34" charset="0"/>
                <a:cs typeface="Poppins" panose="00000500000000000000" pitchFamily="2" charset="0"/>
              </a:rPr>
              <a:t>in the scenarios and changes in the scenarios from the previous year.</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118</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287954312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5"/>
        <p:cNvGrpSpPr/>
        <p:nvPr/>
      </p:nvGrpSpPr>
      <p:grpSpPr>
        <a:xfrm>
          <a:off x="0" y="0"/>
          <a:ext cx="0" cy="0"/>
          <a:chOff x="0" y="0"/>
          <a:chExt cx="0" cy="0"/>
        </a:xfrm>
      </p:grpSpPr>
      <p:sp>
        <p:nvSpPr>
          <p:cNvPr id="1976" name="Google Shape;1976;p11:notes"/>
          <p:cNvSpPr txBox="1">
            <a:spLocks noGrp="1"/>
          </p:cNvSpPr>
          <p:nvPr>
            <p:ph type="body" idx="1"/>
          </p:nvPr>
        </p:nvSpPr>
        <p:spPr>
          <a:xfrm>
            <a:off x="734909" y="5512865"/>
            <a:ext cx="5879272" cy="4510526"/>
          </a:xfrm>
          <a:prstGeom prst="rect">
            <a:avLst/>
          </a:prstGeom>
          <a:noFill/>
          <a:ln>
            <a:noFill/>
          </a:ln>
        </p:spPr>
        <p:txBody>
          <a:bodyPr spcFirstLastPara="1" wrap="square" lIns="107271" tIns="53621" rIns="107271" bIns="53621" anchor="t" anchorCtr="0">
            <a:noAutofit/>
          </a:bodyPr>
          <a:lstStyle/>
          <a:p>
            <a:pPr marL="0" indent="0"/>
            <a:endParaRPr dirty="0"/>
          </a:p>
        </p:txBody>
      </p:sp>
      <p:sp>
        <p:nvSpPr>
          <p:cNvPr id="1977" name="Google Shape;1977;p11:notes"/>
          <p:cNvSpPr>
            <a:spLocks noGrp="1" noRot="1" noChangeAspect="1"/>
          </p:cNvSpPr>
          <p:nvPr>
            <p:ph type="sldImg" idx="2"/>
          </p:nvPr>
        </p:nvSpPr>
        <p:spPr>
          <a:xfrm>
            <a:off x="238125" y="1431925"/>
            <a:ext cx="6873875" cy="3867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Efficient credit allocation is really the overriding principle to all of these regulatory objectives – getting money to the people who are going to use it most efficient within the economy.</a:t>
            </a:r>
          </a:p>
          <a:p>
            <a:endParaRPr lang="en-GB" dirty="0">
              <a:latin typeface="Poppins" panose="00000500000000000000" pitchFamily="2" charset="0"/>
              <a:ea typeface="Open Sans" panose="020B0606030504020204" pitchFamily="34" charset="0"/>
              <a:cs typeface="Poppins" panose="00000500000000000000" pitchFamily="2" charset="0"/>
            </a:endParaRP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12</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8538934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none" dirty="0">
                <a:latin typeface="Poppins" panose="00000500000000000000" pitchFamily="2" charset="0"/>
                <a:ea typeface="Open Sans" panose="020B0606030504020204" pitchFamily="34" charset="0"/>
                <a:cs typeface="Poppins" panose="00000500000000000000" pitchFamily="2" charset="0"/>
              </a:rPr>
              <a:t>Within these objectives p</a:t>
            </a:r>
            <a:r>
              <a:rPr lang="en-GB" u="sng" dirty="0">
                <a:latin typeface="Poppins" panose="00000500000000000000" pitchFamily="2" charset="0"/>
                <a:ea typeface="Open Sans" panose="020B0606030504020204" pitchFamily="34" charset="0"/>
                <a:cs typeface="Poppins" panose="00000500000000000000" pitchFamily="2" charset="0"/>
              </a:rPr>
              <a:t>rudential oversight </a:t>
            </a:r>
            <a:r>
              <a:rPr lang="en-GB" dirty="0">
                <a:latin typeface="Poppins" panose="00000500000000000000" pitchFamily="2" charset="0"/>
                <a:ea typeface="Open Sans" panose="020B0606030504020204" pitchFamily="34" charset="0"/>
                <a:cs typeface="Poppins" panose="00000500000000000000" pitchFamily="2" charset="0"/>
              </a:rPr>
              <a:t>and </a:t>
            </a:r>
            <a:r>
              <a:rPr lang="en-GB" u="sng" dirty="0">
                <a:latin typeface="Poppins" panose="00000500000000000000" pitchFamily="2" charset="0"/>
                <a:ea typeface="Open Sans" panose="020B0606030504020204" pitchFamily="34" charset="0"/>
                <a:cs typeface="Poppins" panose="00000500000000000000" pitchFamily="2" charset="0"/>
              </a:rPr>
              <a:t>systemic risk control</a:t>
            </a:r>
            <a:r>
              <a:rPr lang="en-GB" u="none" dirty="0">
                <a:latin typeface="Poppins" panose="00000500000000000000" pitchFamily="2" charset="0"/>
                <a:ea typeface="Open Sans" panose="020B0606030504020204" pitchFamily="34" charset="0"/>
                <a:cs typeface="Poppins" panose="00000500000000000000" pitchFamily="2" charset="0"/>
              </a:rPr>
              <a:t> </a:t>
            </a:r>
            <a:r>
              <a:rPr lang="en-GB" dirty="0">
                <a:latin typeface="Poppins" panose="00000500000000000000" pitchFamily="2" charset="0"/>
                <a:ea typeface="Open Sans" panose="020B0606030504020204" pitchFamily="34" charset="0"/>
                <a:cs typeface="Poppins" panose="00000500000000000000" pitchFamily="2" charset="0"/>
              </a:rPr>
              <a:t>are the most important ones and they have by far the most important regulation from national and international regulatory bodies.</a:t>
            </a:r>
          </a:p>
          <a:p>
            <a:endParaRPr lang="en-GB" dirty="0">
              <a:latin typeface="Poppins" panose="00000500000000000000" pitchFamily="2" charset="0"/>
              <a:ea typeface="Open Sans" panose="020B0606030504020204" pitchFamily="34" charset="0"/>
              <a:cs typeface="Poppins" panose="00000500000000000000" pitchFamily="2" charset="0"/>
            </a:endParaRP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13</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3091738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Regulators have three main tools at their disposal:</a:t>
            </a:r>
          </a:p>
          <a:p>
            <a:endParaRPr lang="en-GB" dirty="0">
              <a:latin typeface="Poppins" panose="00000500000000000000" pitchFamily="2" charset="0"/>
              <a:ea typeface="Open Sans" panose="020B0606030504020204" pitchFamily="34" charset="0"/>
              <a:cs typeface="Poppins" panose="00000500000000000000" pitchFamily="2" charset="0"/>
            </a:endParaRP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14</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2115653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latin typeface="Poppins" panose="00000500000000000000" pitchFamily="2" charset="0"/>
                <a:ea typeface="Open Sans" panose="020B0606030504020204" pitchFamily="34" charset="0"/>
                <a:cs typeface="Poppins" panose="00000500000000000000" pitchFamily="2" charset="0"/>
              </a:rPr>
              <a:t>Firstly</a:t>
            </a:r>
            <a:r>
              <a:rPr lang="en-GB" dirty="0">
                <a:latin typeface="Poppins" panose="00000500000000000000" pitchFamily="2" charset="0"/>
                <a:ea typeface="Open Sans" panose="020B0606030504020204" pitchFamily="34" charset="0"/>
                <a:cs typeface="Poppins" panose="00000500000000000000" pitchFamily="2" charset="0"/>
              </a:rPr>
              <a:t>, regulators typically require all banks under their supervision hold the appropriate banking license to operate in their jurisdiction. As part of the license application process, the bank is initially vetted by the regulator before it can carry out any regulated activities and then agrees to follow the rules set by the relevant authorities.</a:t>
            </a:r>
          </a:p>
          <a:p>
            <a:endParaRPr lang="en-GB" dirty="0">
              <a:latin typeface="Poppins" panose="00000500000000000000" pitchFamily="2" charset="0"/>
              <a:ea typeface="Open Sans" panose="020B0606030504020204" pitchFamily="34" charset="0"/>
              <a:cs typeface="Poppins" panose="00000500000000000000" pitchFamily="2" charset="0"/>
            </a:endParaRPr>
          </a:p>
          <a:p>
            <a:r>
              <a:rPr lang="en-GB" b="1" dirty="0">
                <a:latin typeface="Poppins" panose="00000500000000000000" pitchFamily="2" charset="0"/>
                <a:ea typeface="Open Sans" panose="020B0606030504020204" pitchFamily="34" charset="0"/>
                <a:cs typeface="Poppins" panose="00000500000000000000" pitchFamily="2" charset="0"/>
              </a:rPr>
              <a:t>Secondly</a:t>
            </a:r>
            <a:r>
              <a:rPr lang="en-GB" dirty="0">
                <a:latin typeface="Poppins" panose="00000500000000000000" pitchFamily="2" charset="0"/>
                <a:ea typeface="Open Sans" panose="020B0606030504020204" pitchFamily="34" charset="0"/>
                <a:cs typeface="Poppins" panose="00000500000000000000" pitchFamily="2" charset="0"/>
              </a:rPr>
              <a:t>, regulators impose minimum requirements to do with capital, liquidity and leverage in order for banks to survive times of stress. This minimum requirements aim to ensure the bank has sufficient buffers against losses they might suffer, so that if there is an economics downturn and the bank does suffer losses, they are well placed to continue in operation. The bigger the risks that banks take on, the bigger these buffers imposed by regulators tend to be. </a:t>
            </a:r>
          </a:p>
          <a:p>
            <a:endParaRPr lang="en-GB" dirty="0">
              <a:latin typeface="Poppins" panose="00000500000000000000" pitchFamily="2" charset="0"/>
              <a:ea typeface="Open Sans" panose="020B0606030504020204" pitchFamily="34" charset="0"/>
              <a:cs typeface="Poppins" panose="00000500000000000000" pitchFamily="2" charset="0"/>
            </a:endParaRPr>
          </a:p>
          <a:p>
            <a:r>
              <a:rPr lang="en-GB" b="1" dirty="0">
                <a:latin typeface="Poppins" panose="00000500000000000000" pitchFamily="2" charset="0"/>
                <a:ea typeface="Open Sans" panose="020B0606030504020204" pitchFamily="34" charset="0"/>
                <a:cs typeface="Poppins" panose="00000500000000000000" pitchFamily="2" charset="0"/>
              </a:rPr>
              <a:t>Thirdly</a:t>
            </a:r>
            <a:r>
              <a:rPr lang="en-GB" dirty="0">
                <a:latin typeface="Poppins" panose="00000500000000000000" pitchFamily="2" charset="0"/>
                <a:ea typeface="Open Sans" panose="020B0606030504020204" pitchFamily="34" charset="0"/>
                <a:cs typeface="Poppins" panose="00000500000000000000" pitchFamily="2" charset="0"/>
              </a:rPr>
              <a:t>, </a:t>
            </a:r>
            <a:r>
              <a:rPr lang="en-GB" b="0" i="0" dirty="0">
                <a:solidFill>
                  <a:srgbClr val="202124"/>
                </a:solidFill>
                <a:effectLst/>
                <a:latin typeface="Poppins" panose="00000500000000000000" pitchFamily="2" charset="0"/>
                <a:ea typeface="Open Sans" panose="020B0606030504020204" pitchFamily="34" charset="0"/>
                <a:cs typeface="Poppins" panose="00000500000000000000" pitchFamily="2" charset="0"/>
              </a:rPr>
              <a:t>market discipline refers to </a:t>
            </a:r>
            <a:r>
              <a:rPr lang="en-GB" b="0" i="0" dirty="0">
                <a:solidFill>
                  <a:srgbClr val="040C28"/>
                </a:solidFill>
                <a:effectLst/>
                <a:latin typeface="Poppins" panose="00000500000000000000" pitchFamily="2" charset="0"/>
                <a:ea typeface="Open Sans" panose="020B0606030504020204" pitchFamily="34" charset="0"/>
                <a:cs typeface="Poppins" panose="00000500000000000000" pitchFamily="2" charset="0"/>
              </a:rPr>
              <a:t>the process by which stakeholders, such as regulators and shareholders, monitor the risks that a bank is exposed to, and to take action to limit excessive risk-taking. This market discipline more often takes the from of high levels of public disclosure by banks of the risks that are exposed to.</a:t>
            </a:r>
            <a:endParaRPr lang="en-GB" dirty="0">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15</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3705606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1:notes"/>
          <p:cNvSpPr txBox="1">
            <a:spLocks noGrp="1"/>
          </p:cNvSpPr>
          <p:nvPr>
            <p:ph type="body" idx="1"/>
          </p:nvPr>
        </p:nvSpPr>
        <p:spPr>
          <a:xfrm>
            <a:off x="709930" y="4925407"/>
            <a:ext cx="5679440" cy="4029879"/>
          </a:xfrm>
          <a:prstGeom prst="rect">
            <a:avLst/>
          </a:prstGeom>
          <a:noFill/>
          <a:ln>
            <a:noFill/>
          </a:ln>
        </p:spPr>
        <p:txBody>
          <a:bodyPr spcFirstLastPara="1" wrap="square" lIns="99032" tIns="49502" rIns="99032" bIns="49502" anchor="t" anchorCtr="0">
            <a:noAutofit/>
          </a:bodyPr>
          <a:lstStyle/>
          <a:p>
            <a:pPr marL="0" indent="0"/>
            <a:endParaRPr dirty="0">
              <a:latin typeface="Poppins" panose="00000500000000000000" pitchFamily="2" charset="0"/>
            </a:endParaRPr>
          </a:p>
        </p:txBody>
      </p:sp>
      <p:sp>
        <p:nvSpPr>
          <p:cNvPr id="78" name="Google Shape;78;p1:notes"/>
          <p:cNvSpPr txBox="1">
            <a:spLocks noGrp="1"/>
          </p:cNvSpPr>
          <p:nvPr>
            <p:ph type="sldNum" idx="12"/>
          </p:nvPr>
        </p:nvSpPr>
        <p:spPr>
          <a:xfrm>
            <a:off x="4021294" y="9721107"/>
            <a:ext cx="3076363" cy="513507"/>
          </a:xfrm>
          <a:prstGeom prst="rect">
            <a:avLst/>
          </a:prstGeom>
          <a:noFill/>
          <a:ln>
            <a:noFill/>
          </a:ln>
        </p:spPr>
        <p:txBody>
          <a:bodyPr spcFirstLastPara="1" wrap="square" lIns="99032" tIns="49502" rIns="99032" bIns="49502" anchor="b" anchorCtr="0">
            <a:noAutofit/>
          </a:bodyPr>
          <a:lstStyle/>
          <a:p>
            <a:pPr algn="r">
              <a:buSzPts val="1400"/>
            </a:pPr>
            <a:fld id="{00000000-1234-1234-1234-123412341234}" type="slidenum">
              <a:rPr lang="en-GB"/>
              <a:pPr algn="r">
                <a:buSzPts val="1400"/>
              </a:pPr>
              <a:t>16</a:t>
            </a:fld>
            <a:endParaRPr dirty="0"/>
          </a:p>
        </p:txBody>
      </p:sp>
    </p:spTree>
    <p:extLst>
      <p:ext uri="{BB962C8B-B14F-4D97-AF65-F5344CB8AC3E}">
        <p14:creationId xmlns:p14="http://schemas.microsoft.com/office/powerpoint/2010/main" val="271220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latin typeface="Poppins" panose="00000500000000000000" pitchFamily="2" charset="0"/>
                <a:ea typeface="Open Sans" panose="020B0606030504020204" pitchFamily="34" charset="0"/>
                <a:cs typeface="Poppins" panose="00000500000000000000" pitchFamily="2" charset="0"/>
              </a:rPr>
              <a:t>Banks have a long history of being regulated. </a:t>
            </a:r>
            <a:r>
              <a:rPr lang="en-GB" b="1" dirty="0">
                <a:latin typeface="Poppins" panose="00000500000000000000" pitchFamily="2" charset="0"/>
                <a:ea typeface="Open Sans" panose="020B0606030504020204" pitchFamily="34" charset="0"/>
                <a:cs typeface="Poppins" panose="00000500000000000000" pitchFamily="2" charset="0"/>
              </a:rPr>
              <a:t>Lets</a:t>
            </a:r>
            <a:r>
              <a:rPr lang="en-GB" dirty="0">
                <a:latin typeface="Poppins" panose="00000500000000000000" pitchFamily="2" charset="0"/>
                <a:ea typeface="Open Sans" panose="020B0606030504020204" pitchFamily="34" charset="0"/>
                <a:cs typeface="Poppins" panose="00000500000000000000" pitchFamily="2" charset="0"/>
              </a:rPr>
              <a:t> look at the U.S. as an example.</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17</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426872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latin typeface="Poppins" panose="00000500000000000000" pitchFamily="2" charset="0"/>
                <a:ea typeface="Open Sans" panose="020B0606030504020204" pitchFamily="34" charset="0"/>
                <a:cs typeface="Poppins" panose="00000500000000000000" pitchFamily="2" charset="0"/>
              </a:rPr>
              <a:t>Capital adequacy, in other words the minimum amount of capital, (or shareholders equity) that a bank should hold as a buffer against losses, has always been part of the regulatory environment since as long ago as the </a:t>
            </a:r>
            <a:r>
              <a:rPr lang="en-GB" b="1" dirty="0">
                <a:latin typeface="Poppins" panose="00000500000000000000" pitchFamily="2" charset="0"/>
                <a:ea typeface="Open Sans" panose="020B0606030504020204" pitchFamily="34" charset="0"/>
                <a:cs typeface="Poppins" panose="00000500000000000000" pitchFamily="2" charset="0"/>
              </a:rPr>
              <a:t>early</a:t>
            </a:r>
            <a:r>
              <a:rPr lang="en-GB" dirty="0">
                <a:latin typeface="Poppins" panose="00000500000000000000" pitchFamily="2" charset="0"/>
                <a:ea typeface="Open Sans" panose="020B0606030504020204" pitchFamily="34" charset="0"/>
                <a:cs typeface="Poppins" panose="00000500000000000000" pitchFamily="2" charset="0"/>
              </a:rPr>
              <a:t> 1900s</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18</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612914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90478">
              <a:defRPr/>
            </a:pPr>
            <a:r>
              <a:rPr lang="en-GB" b="0" i="0" dirty="0">
                <a:solidFill>
                  <a:srgbClr val="111111"/>
                </a:solidFill>
                <a:effectLst/>
                <a:latin typeface="Poppins" panose="00000500000000000000" pitchFamily="2" charset="0"/>
                <a:ea typeface="Open Sans" panose="020B0606030504020204" pitchFamily="34" charset="0"/>
                <a:cs typeface="Poppins" panose="00000500000000000000" pitchFamily="2" charset="0"/>
              </a:rPr>
              <a:t>Regulation Q was created in 1933. It regulated the interest rates banks used as well as set minimum capital buffers for </a:t>
            </a:r>
            <a:r>
              <a:rPr lang="en-GB" b="1" i="0" dirty="0">
                <a:solidFill>
                  <a:srgbClr val="111111"/>
                </a:solidFill>
                <a:effectLst/>
                <a:latin typeface="Poppins" panose="00000500000000000000" pitchFamily="2" charset="0"/>
                <a:ea typeface="Open Sans" panose="020B0606030504020204" pitchFamily="34" charset="0"/>
                <a:cs typeface="Poppins" panose="00000500000000000000" pitchFamily="2" charset="0"/>
              </a:rPr>
              <a:t>U.S.</a:t>
            </a:r>
            <a:r>
              <a:rPr lang="en-GB" b="0" i="0" dirty="0">
                <a:solidFill>
                  <a:srgbClr val="111111"/>
                </a:solidFill>
                <a:effectLst/>
                <a:latin typeface="Poppins" panose="00000500000000000000" pitchFamily="2" charset="0"/>
                <a:ea typeface="Open Sans" panose="020B0606030504020204" pitchFamily="34" charset="0"/>
                <a:cs typeface="Poppins" panose="00000500000000000000" pitchFamily="2" charset="0"/>
              </a:rPr>
              <a:t> banks.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19</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341919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DBDFA-DF80-E839-A660-9574B4631E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C2BC3F-0251-D056-9B30-6BCA087B30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AEE8C7-66CE-88AC-5304-0A874BA23305}"/>
              </a:ext>
            </a:extLst>
          </p:cNvPr>
          <p:cNvSpPr>
            <a:spLocks noGrp="1"/>
          </p:cNvSpPr>
          <p:nvPr>
            <p:ph type="body" idx="1"/>
          </p:nvPr>
        </p:nvSpPr>
        <p:spPr/>
        <p:txBody>
          <a:bodyPr/>
          <a:lstStyle/>
          <a:p>
            <a:pPr marL="0" indent="0"/>
            <a:r>
              <a:rPr lang="en-GB" dirty="0"/>
              <a:t>In this playlist we will...</a:t>
            </a:r>
            <a:endParaRPr lang="en-US" dirty="0"/>
          </a:p>
          <a:p>
            <a:pPr marL="0" indent="0"/>
            <a:endParaRPr lang="en-GB" dirty="0"/>
          </a:p>
          <a:p>
            <a:pPr marL="228600">
              <a:buAutoNum type="arabicPeriod"/>
            </a:pPr>
            <a:r>
              <a:rPr lang="en-GB" b="1" dirty="0"/>
              <a:t>Identify</a:t>
            </a:r>
            <a:r>
              <a:rPr lang="en-GB" dirty="0"/>
              <a:t> the main objectives of bank regulations and the key tools used by regulators in the US, UK, and EU. </a:t>
            </a:r>
            <a:endParaRPr lang="en-US" dirty="0"/>
          </a:p>
          <a:p>
            <a:pPr marL="228600">
              <a:buAutoNum type="arabicPeriod"/>
            </a:pPr>
            <a:r>
              <a:rPr lang="en-US" b="1" noProof="0" dirty="0"/>
              <a:t>Analyze</a:t>
            </a:r>
            <a:r>
              <a:rPr lang="en-GB" dirty="0"/>
              <a:t> the evolution of regulatory frameworks from Basel I to Basel III, including the introduction of liquidity ratios and capital buffers. </a:t>
            </a:r>
            <a:endParaRPr lang="en-US" dirty="0"/>
          </a:p>
          <a:p>
            <a:pPr marL="228600">
              <a:buAutoNum type="arabicPeriod"/>
            </a:pPr>
            <a:r>
              <a:rPr lang="en-GB" b="1" dirty="0"/>
              <a:t>Calculate</a:t>
            </a:r>
            <a:r>
              <a:rPr lang="en-GB" dirty="0"/>
              <a:t> simple regulatory capital ratios based on the guidelines of Basel I and understand their application in financial regulation. </a:t>
            </a:r>
            <a:endParaRPr lang="en-US" dirty="0"/>
          </a:p>
          <a:p>
            <a:pPr marL="228600">
              <a:buAutoNum type="arabicPeriod"/>
            </a:pPr>
            <a:r>
              <a:rPr lang="en-GB" b="1" dirty="0"/>
              <a:t>Compare</a:t>
            </a:r>
            <a:r>
              <a:rPr lang="en-GB" dirty="0"/>
              <a:t> the roles and impacts of key regulations such as the Dodd-Frank Act, MiFID, and EMIR on financial institutions across the US and Europe. </a:t>
            </a:r>
            <a:endParaRPr lang="en-US" dirty="0"/>
          </a:p>
          <a:p>
            <a:pPr marL="228600">
              <a:buAutoNum type="arabicPeriod"/>
            </a:pPr>
            <a:r>
              <a:rPr lang="en-GB" b="1" dirty="0"/>
              <a:t>Interpret</a:t>
            </a:r>
            <a:r>
              <a:rPr lang="en-GB" dirty="0"/>
              <a:t> the results and applications of stress-testing frameworks like the ECB stress test, CCAR, and DFAST in evaluating financial stability.</a:t>
            </a:r>
          </a:p>
        </p:txBody>
      </p:sp>
      <p:sp>
        <p:nvSpPr>
          <p:cNvPr id="4" name="Slide Number Placeholder 3">
            <a:extLst>
              <a:ext uri="{FF2B5EF4-FFF2-40B4-BE49-F238E27FC236}">
                <a16:creationId xmlns:a16="http://schemas.microsoft.com/office/drawing/2014/main" id="{681159EB-C74C-E022-B184-D0A68915FE0B}"/>
              </a:ext>
            </a:extLst>
          </p:cNvPr>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2</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444847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latin typeface="Poppins" panose="00000500000000000000" pitchFamily="2" charset="0"/>
                <a:ea typeface="Open Sans" panose="020B0606030504020204" pitchFamily="34" charset="0"/>
                <a:cs typeface="Poppins" panose="00000500000000000000" pitchFamily="2" charset="0"/>
              </a:rPr>
              <a:t>U.S. banks were severely restricted from having branch networks which crossed state boundaries up until 1994. The slow erosion of this led to the creation of the largest banks in the US, such as  JPM Chase, Citi, and Bank </a:t>
            </a:r>
            <a:r>
              <a:rPr lang="en-GB" b="1" dirty="0">
                <a:latin typeface="Poppins" panose="00000500000000000000" pitchFamily="2" charset="0"/>
                <a:ea typeface="Open Sans" panose="020B0606030504020204" pitchFamily="34" charset="0"/>
                <a:cs typeface="Poppins" panose="00000500000000000000" pitchFamily="2" charset="0"/>
              </a:rPr>
              <a:t>of</a:t>
            </a:r>
            <a:r>
              <a:rPr lang="en-GB" dirty="0">
                <a:latin typeface="Poppins" panose="00000500000000000000" pitchFamily="2" charset="0"/>
                <a:ea typeface="Open Sans" panose="020B0606030504020204" pitchFamily="34" charset="0"/>
                <a:cs typeface="Poppins" panose="00000500000000000000" pitchFamily="2" charset="0"/>
              </a:rPr>
              <a:t> America.</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20</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5461244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latin typeface="Poppins" panose="00000500000000000000" pitchFamily="2" charset="0"/>
                <a:ea typeface="Open Sans" panose="020B0606030504020204" pitchFamily="34" charset="0"/>
                <a:cs typeface="Poppins" panose="00000500000000000000" pitchFamily="2" charset="0"/>
              </a:rPr>
              <a:t>The Glass-Steagall Act of 1933 came into force after the great depression and separated the perceived more risky investment banking from the every day deposits and loans business of commercial banking. This resulted in JPMorgan splitting into JPMorgan (commercial banking) and Morgan Stanley (</a:t>
            </a:r>
            <a:r>
              <a:rPr lang="en-GB" b="1" dirty="0">
                <a:latin typeface="Poppins" panose="00000500000000000000" pitchFamily="2" charset="0"/>
                <a:ea typeface="Open Sans" panose="020B0606030504020204" pitchFamily="34" charset="0"/>
                <a:cs typeface="Poppins" panose="00000500000000000000" pitchFamily="2" charset="0"/>
              </a:rPr>
              <a:t>investment</a:t>
            </a:r>
            <a:r>
              <a:rPr lang="en-GB" dirty="0">
                <a:latin typeface="Poppins" panose="00000500000000000000" pitchFamily="2" charset="0"/>
                <a:ea typeface="Open Sans" panose="020B0606030504020204" pitchFamily="34" charset="0"/>
                <a:cs typeface="Poppins" panose="00000500000000000000" pitchFamily="2" charset="0"/>
              </a:rPr>
              <a:t> banking).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21</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398987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latin typeface="Poppins" panose="00000500000000000000" pitchFamily="2" charset="0"/>
                <a:ea typeface="Open Sans" panose="020B0606030504020204" pitchFamily="34" charset="0"/>
                <a:cs typeface="Poppins" panose="00000500000000000000" pitchFamily="2" charset="0"/>
              </a:rPr>
              <a:t>By the late 1980s an increasingly </a:t>
            </a:r>
            <a:r>
              <a:rPr lang="en-GB" b="1" dirty="0">
                <a:latin typeface="Poppins" panose="00000500000000000000" pitchFamily="2" charset="0"/>
                <a:ea typeface="Open Sans" panose="020B0606030504020204" pitchFamily="34" charset="0"/>
                <a:cs typeface="Poppins" panose="00000500000000000000" pitchFamily="2" charset="0"/>
              </a:rPr>
              <a:t>globalized financial system needed a more coherent and systematic regulatory framework</a:t>
            </a:r>
            <a:r>
              <a:rPr lang="en-GB" dirty="0">
                <a:latin typeface="Poppins" panose="00000500000000000000" pitchFamily="2" charset="0"/>
                <a:ea typeface="Open Sans" panose="020B0606030504020204" pitchFamily="34" charset="0"/>
                <a:cs typeface="Poppins" panose="00000500000000000000" pitchFamily="2" charset="0"/>
              </a:rPr>
              <a:t>. There were two issues that needed solving. </a:t>
            </a:r>
            <a:r>
              <a:rPr lang="en-GB" b="1" dirty="0">
                <a:latin typeface="Poppins" panose="00000500000000000000" pitchFamily="2" charset="0"/>
                <a:ea typeface="Open Sans" panose="020B0606030504020204" pitchFamily="34" charset="0"/>
                <a:cs typeface="Poppins" panose="00000500000000000000" pitchFamily="2" charset="0"/>
              </a:rPr>
              <a:t>Firstly</a:t>
            </a:r>
            <a:r>
              <a:rPr lang="en-GB" dirty="0">
                <a:latin typeface="Poppins" panose="00000500000000000000" pitchFamily="2" charset="0"/>
                <a:ea typeface="Open Sans" panose="020B0606030504020204" pitchFamily="34" charset="0"/>
                <a:cs typeface="Poppins" panose="00000500000000000000" pitchFamily="2" charset="0"/>
              </a:rPr>
              <a:t> to easily understand the capital adequacy of a counter party bank operating in another country, and </a:t>
            </a:r>
            <a:r>
              <a:rPr lang="en-GB" b="1" dirty="0">
                <a:latin typeface="Poppins" panose="00000500000000000000" pitchFamily="2" charset="0"/>
                <a:ea typeface="Open Sans" panose="020B0606030504020204" pitchFamily="34" charset="0"/>
                <a:cs typeface="Poppins" panose="00000500000000000000" pitchFamily="2" charset="0"/>
              </a:rPr>
              <a:t>secondly</a:t>
            </a:r>
            <a:r>
              <a:rPr lang="en-GB" dirty="0">
                <a:latin typeface="Poppins" panose="00000500000000000000" pitchFamily="2" charset="0"/>
                <a:ea typeface="Open Sans" panose="020B0606030504020204" pitchFamily="34" charset="0"/>
                <a:cs typeface="Poppins" panose="00000500000000000000" pitchFamily="2" charset="0"/>
              </a:rPr>
              <a:t> to put banks on a level playing field when they were competing to make loans in the </a:t>
            </a:r>
            <a:r>
              <a:rPr lang="en-GB" b="1" dirty="0">
                <a:latin typeface="Poppins" panose="00000500000000000000" pitchFamily="2" charset="0"/>
                <a:ea typeface="Open Sans" panose="020B0606030504020204" pitchFamily="34" charset="0"/>
                <a:cs typeface="Poppins" panose="00000500000000000000" pitchFamily="2" charset="0"/>
              </a:rPr>
              <a:t>global</a:t>
            </a:r>
            <a:r>
              <a:rPr lang="en-GB" dirty="0">
                <a:latin typeface="Poppins" panose="00000500000000000000" pitchFamily="2" charset="0"/>
                <a:ea typeface="Open Sans" panose="020B0606030504020204" pitchFamily="34" charset="0"/>
                <a:cs typeface="Poppins" panose="00000500000000000000" pitchFamily="2" charset="0"/>
              </a:rPr>
              <a:t> markets.</a:t>
            </a:r>
          </a:p>
          <a:p>
            <a:pPr marL="0" indent="0"/>
            <a:endParaRPr lang="en-GB" dirty="0">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22</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232038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b="0" dirty="0">
                <a:latin typeface="Poppins" panose="00000500000000000000" pitchFamily="2" charset="0"/>
                <a:ea typeface="Open Sans" panose="020B0606030504020204" pitchFamily="34" charset="0"/>
                <a:cs typeface="Poppins" panose="00000500000000000000" pitchFamily="2" charset="0"/>
              </a:rPr>
              <a:t>Basel I was first finalized in 1988, but wasn’t implemented by US Banks until 1992</a:t>
            </a:r>
            <a:r>
              <a:rPr lang="en-GB" dirty="0">
                <a:latin typeface="Poppins" panose="00000500000000000000" pitchFamily="2" charset="0"/>
                <a:ea typeface="Open Sans" panose="020B0606030504020204" pitchFamily="34" charset="0"/>
                <a:cs typeface="Poppins" panose="00000500000000000000" pitchFamily="2" charset="0"/>
              </a:rPr>
              <a:t>. </a:t>
            </a:r>
            <a:r>
              <a:rPr lang="en-GB" b="1" dirty="0">
                <a:latin typeface="Poppins" panose="00000500000000000000" pitchFamily="2" charset="0"/>
                <a:ea typeface="Open Sans" panose="020B0606030504020204" pitchFamily="34" charset="0"/>
                <a:cs typeface="Poppins" panose="00000500000000000000" pitchFamily="2" charset="0"/>
              </a:rPr>
              <a:t>Basel I focused </a:t>
            </a:r>
            <a:r>
              <a:rPr lang="en-GB" dirty="0">
                <a:latin typeface="Poppins" panose="00000500000000000000" pitchFamily="2" charset="0"/>
                <a:ea typeface="Open Sans" panose="020B0606030504020204" pitchFamily="34" charset="0"/>
                <a:cs typeface="Poppins" panose="00000500000000000000" pitchFamily="2" charset="0"/>
              </a:rPr>
              <a:t>on the credit risk that banks faced from their loan portfolio. The main criticism of Basel I was its risk weighting was too simplistic. It ended up </a:t>
            </a:r>
            <a:r>
              <a:rPr lang="en-GB" b="1" dirty="0">
                <a:latin typeface="Poppins" panose="00000500000000000000" pitchFamily="2" charset="0"/>
                <a:ea typeface="Open Sans" panose="020B0606030504020204" pitchFamily="34" charset="0"/>
                <a:cs typeface="Poppins" panose="00000500000000000000" pitchFamily="2" charset="0"/>
              </a:rPr>
              <a:t>penalizing banks who engaged in high quality lending to corporates</a:t>
            </a:r>
            <a:r>
              <a:rPr lang="en-GB" dirty="0">
                <a:latin typeface="Poppins" panose="00000500000000000000" pitchFamily="2" charset="0"/>
                <a:ea typeface="Open Sans" panose="020B0606030504020204" pitchFamily="34" charset="0"/>
                <a:cs typeface="Poppins" panose="00000500000000000000" pitchFamily="2" charset="0"/>
              </a:rPr>
              <a:t>, and </a:t>
            </a:r>
            <a:r>
              <a:rPr lang="en-GB" b="1" dirty="0">
                <a:latin typeface="Poppins" panose="00000500000000000000" pitchFamily="2" charset="0"/>
                <a:ea typeface="Open Sans" panose="020B0606030504020204" pitchFamily="34" charset="0"/>
                <a:cs typeface="Poppins" panose="00000500000000000000" pitchFamily="2" charset="0"/>
              </a:rPr>
              <a:t>benefitting banks who lent to much weaker credits quality counterparties</a:t>
            </a:r>
            <a:r>
              <a:rPr lang="en-GB" dirty="0">
                <a:latin typeface="Poppins" panose="00000500000000000000" pitchFamily="2" charset="0"/>
                <a:ea typeface="Open Sans" panose="020B0606030504020204" pitchFamily="34" charset="0"/>
                <a:cs typeface="Poppins" panose="00000500000000000000" pitchFamily="2" charset="0"/>
              </a:rPr>
              <a:t>, since most loans had the same risk weighting, and attracted the same capital charge. The large commercial banks saw margins being eroded, which resulted in many of them migrating to investment banking in </a:t>
            </a:r>
            <a:r>
              <a:rPr lang="en-GB" b="1" dirty="0">
                <a:latin typeface="Poppins" panose="00000500000000000000" pitchFamily="2" charset="0"/>
                <a:ea typeface="Open Sans" panose="020B0606030504020204" pitchFamily="34" charset="0"/>
                <a:cs typeface="Poppins" panose="00000500000000000000" pitchFamily="2" charset="0"/>
              </a:rPr>
              <a:t>the</a:t>
            </a:r>
            <a:r>
              <a:rPr lang="en-GB" dirty="0">
                <a:latin typeface="Poppins" panose="00000500000000000000" pitchFamily="2" charset="0"/>
                <a:ea typeface="Open Sans" panose="020B0606030504020204" pitchFamily="34" charset="0"/>
                <a:cs typeface="Poppins" panose="00000500000000000000" pitchFamily="2" charset="0"/>
              </a:rPr>
              <a:t> 1990s.</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23</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4808339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latin typeface="Poppins" panose="00000500000000000000" pitchFamily="2" charset="0"/>
                <a:ea typeface="Open Sans" panose="020B0606030504020204" pitchFamily="34" charset="0"/>
                <a:cs typeface="Poppins" panose="00000500000000000000" pitchFamily="2" charset="0"/>
              </a:rPr>
              <a:t>Basel II was </a:t>
            </a:r>
            <a:r>
              <a:rPr lang="en-GB" b="0" dirty="0">
                <a:latin typeface="Poppins" panose="00000500000000000000" pitchFamily="2" charset="0"/>
                <a:ea typeface="Open Sans" panose="020B0606030504020204" pitchFamily="34" charset="0"/>
                <a:cs typeface="Poppins" panose="00000500000000000000" pitchFamily="2" charset="0"/>
              </a:rPr>
              <a:t>developed in 2004 with full implementation by 2008. Its </a:t>
            </a:r>
            <a:r>
              <a:rPr lang="en-GB" dirty="0">
                <a:latin typeface="Poppins" panose="00000500000000000000" pitchFamily="2" charset="0"/>
                <a:ea typeface="Open Sans" panose="020B0606030504020204" pitchFamily="34" charset="0"/>
                <a:cs typeface="Poppins" panose="00000500000000000000" pitchFamily="2" charset="0"/>
              </a:rPr>
              <a:t>aim was to be a more sophisticated system which </a:t>
            </a:r>
            <a:r>
              <a:rPr lang="en-GB" b="1" dirty="0">
                <a:latin typeface="Poppins" panose="00000500000000000000" pitchFamily="2" charset="0"/>
                <a:ea typeface="Open Sans" panose="020B0606030504020204" pitchFamily="34" charset="0"/>
                <a:cs typeface="Poppins" panose="00000500000000000000" pitchFamily="2" charset="0"/>
              </a:rPr>
              <a:t>made better use of risk weighting for different credit qualities </a:t>
            </a:r>
            <a:r>
              <a:rPr lang="en-GB" dirty="0">
                <a:latin typeface="Poppins" panose="00000500000000000000" pitchFamily="2" charset="0"/>
                <a:ea typeface="Open Sans" panose="020B0606030504020204" pitchFamily="34" charset="0"/>
                <a:cs typeface="Poppins" panose="00000500000000000000" pitchFamily="2" charset="0"/>
              </a:rPr>
              <a:t>(also allowing internal calculations of risk by banks) and </a:t>
            </a:r>
            <a:r>
              <a:rPr lang="en-GB" b="1" dirty="0">
                <a:latin typeface="Poppins" panose="00000500000000000000" pitchFamily="2" charset="0"/>
                <a:ea typeface="Open Sans" panose="020B0606030504020204" pitchFamily="34" charset="0"/>
                <a:cs typeface="Poppins" panose="00000500000000000000" pitchFamily="2" charset="0"/>
              </a:rPr>
              <a:t>introduced assessments of market and operational risk as well as credit risk</a:t>
            </a:r>
            <a:r>
              <a:rPr lang="en-GB" dirty="0">
                <a:latin typeface="Poppins" panose="00000500000000000000" pitchFamily="2" charset="0"/>
                <a:ea typeface="Open Sans" panose="020B0606030504020204" pitchFamily="34" charset="0"/>
                <a:cs typeface="Poppins" panose="00000500000000000000" pitchFamily="2" charset="0"/>
              </a:rPr>
              <a:t>. These three risk was </a:t>
            </a:r>
            <a:r>
              <a:rPr lang="en-GB" b="1" dirty="0">
                <a:latin typeface="Poppins" panose="00000500000000000000" pitchFamily="2" charset="0"/>
                <a:ea typeface="Open Sans" panose="020B0606030504020204" pitchFamily="34" charset="0"/>
                <a:cs typeface="Poppins" panose="00000500000000000000" pitchFamily="2" charset="0"/>
              </a:rPr>
              <a:t>referred to </a:t>
            </a:r>
            <a:r>
              <a:rPr lang="en-GB" dirty="0">
                <a:latin typeface="Poppins" panose="00000500000000000000" pitchFamily="2" charset="0"/>
                <a:ea typeface="Open Sans" panose="020B0606030504020204" pitchFamily="34" charset="0"/>
                <a:cs typeface="Poppins" panose="00000500000000000000" pitchFamily="2" charset="0"/>
              </a:rPr>
              <a:t>as</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24</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5340494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latin typeface="Poppins" panose="00000500000000000000" pitchFamily="2" charset="0"/>
                <a:ea typeface="Open Sans" panose="020B0606030504020204" pitchFamily="34" charset="0"/>
                <a:cs typeface="Poppins" panose="00000500000000000000" pitchFamily="2" charset="0"/>
              </a:rPr>
              <a:t>Pillar 1). Basel II also required that banks </a:t>
            </a:r>
            <a:r>
              <a:rPr lang="en-GB" b="1" dirty="0">
                <a:latin typeface="Poppins" panose="00000500000000000000" pitchFamily="2" charset="0"/>
                <a:ea typeface="Open Sans" panose="020B0606030504020204" pitchFamily="34" charset="0"/>
                <a:cs typeface="Poppins" panose="00000500000000000000" pitchFamily="2" charset="0"/>
              </a:rPr>
              <a:t>had an ongoing internal regulatory review</a:t>
            </a:r>
            <a:r>
              <a:rPr lang="en-GB" dirty="0">
                <a:latin typeface="Poppins" panose="00000500000000000000" pitchFamily="2" charset="0"/>
                <a:ea typeface="Open Sans" panose="020B0606030504020204" pitchFamily="34" charset="0"/>
                <a:cs typeface="Poppins" panose="00000500000000000000" pitchFamily="2" charset="0"/>
              </a:rPr>
              <a:t>, carried out by business unit (Pillar 2), and also </a:t>
            </a:r>
            <a:r>
              <a:rPr lang="en-GB" b="1" dirty="0">
                <a:latin typeface="Poppins" panose="00000500000000000000" pitchFamily="2" charset="0"/>
                <a:ea typeface="Open Sans" panose="020B0606030504020204" pitchFamily="34" charset="0"/>
                <a:cs typeface="Poppins" panose="00000500000000000000" pitchFamily="2" charset="0"/>
              </a:rPr>
              <a:t>required an increase </a:t>
            </a:r>
            <a:r>
              <a:rPr lang="en-GB" dirty="0">
                <a:latin typeface="Poppins" panose="00000500000000000000" pitchFamily="2" charset="0"/>
                <a:ea typeface="Open Sans" panose="020B0606030504020204" pitchFamily="34" charset="0"/>
                <a:cs typeface="Poppins" panose="00000500000000000000" pitchFamily="2" charset="0"/>
              </a:rPr>
              <a:t>in the amount of disclosure about the risks faced by banks (Pillar 3). The increased disclosure requirements were used to </a:t>
            </a:r>
            <a:r>
              <a:rPr lang="en-GB" b="1" dirty="0">
                <a:latin typeface="Poppins" panose="00000500000000000000" pitchFamily="2" charset="0"/>
                <a:ea typeface="Open Sans" panose="020B0606030504020204" pitchFamily="34" charset="0"/>
                <a:cs typeface="Poppins" panose="00000500000000000000" pitchFamily="2" charset="0"/>
              </a:rPr>
              <a:t>effectively delegate </a:t>
            </a:r>
            <a:r>
              <a:rPr lang="en-GB" dirty="0">
                <a:latin typeface="Poppins" panose="00000500000000000000" pitchFamily="2" charset="0"/>
                <a:ea typeface="Open Sans" panose="020B0606030504020204" pitchFamily="34" charset="0"/>
                <a:cs typeface="Poppins" panose="00000500000000000000" pitchFamily="2" charset="0"/>
              </a:rPr>
              <a:t>some of the responsibility for regulation to the stock market and to the credit market via </a:t>
            </a:r>
            <a:r>
              <a:rPr lang="en-GB" b="0" dirty="0">
                <a:latin typeface="Poppins" panose="00000500000000000000" pitchFamily="2" charset="0"/>
                <a:ea typeface="Open Sans" panose="020B0606030504020204" pitchFamily="34" charset="0"/>
                <a:cs typeface="Poppins" panose="00000500000000000000" pitchFamily="2" charset="0"/>
              </a:rPr>
              <a:t>rating</a:t>
            </a:r>
            <a:r>
              <a:rPr lang="en-GB" dirty="0">
                <a:latin typeface="Poppins" panose="00000500000000000000" pitchFamily="2" charset="0"/>
                <a:ea typeface="Open Sans" panose="020B0606030504020204" pitchFamily="34" charset="0"/>
                <a:cs typeface="Poppins" panose="00000500000000000000" pitchFamily="2" charset="0"/>
              </a:rPr>
              <a:t> agencies.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25</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531718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dirty="0">
                <a:latin typeface="Poppins" panose="00000500000000000000" pitchFamily="2" charset="0"/>
                <a:ea typeface="Open Sans" panose="020B0606030504020204" pitchFamily="34" charset="0"/>
                <a:cs typeface="Poppins" panose="00000500000000000000" pitchFamily="2" charset="0"/>
              </a:rPr>
              <a:t>Basel III was a response by regulators to the 2008 </a:t>
            </a:r>
            <a:r>
              <a:rPr lang="en-GB" b="1" dirty="0">
                <a:latin typeface="Poppins" panose="00000500000000000000" pitchFamily="2" charset="0"/>
                <a:ea typeface="Open Sans" panose="020B0606030504020204" pitchFamily="34" charset="0"/>
                <a:cs typeface="Poppins" panose="00000500000000000000" pitchFamily="2" charset="0"/>
              </a:rPr>
              <a:t>global</a:t>
            </a:r>
            <a:r>
              <a:rPr lang="en-GB" dirty="0">
                <a:latin typeface="Poppins" panose="00000500000000000000" pitchFamily="2" charset="0"/>
                <a:ea typeface="Open Sans" panose="020B0606030504020204" pitchFamily="34" charset="0"/>
                <a:cs typeface="Poppins" panose="00000500000000000000" pitchFamily="2" charset="0"/>
              </a:rPr>
              <a:t> financial crisis. It includes </a:t>
            </a:r>
            <a:r>
              <a:rPr lang="en-GB" b="1" dirty="0">
                <a:latin typeface="Poppins" panose="00000500000000000000" pitchFamily="2" charset="0"/>
                <a:ea typeface="Open Sans" panose="020B0606030504020204" pitchFamily="34" charset="0"/>
                <a:cs typeface="Poppins" panose="00000500000000000000" pitchFamily="2" charset="0"/>
              </a:rPr>
              <a:t>enhanced</a:t>
            </a:r>
            <a:r>
              <a:rPr lang="en-GB" dirty="0">
                <a:latin typeface="Poppins" panose="00000500000000000000" pitchFamily="2" charset="0"/>
                <a:ea typeface="Open Sans" panose="020B0606030504020204" pitchFamily="34" charset="0"/>
                <a:cs typeface="Poppins" panose="00000500000000000000" pitchFamily="2" charset="0"/>
              </a:rPr>
              <a:t> capital requirements and more ‘rainy day’ capital for when the economic cycle turns down, as well as a </a:t>
            </a:r>
            <a:r>
              <a:rPr lang="en-GB" b="1" dirty="0">
                <a:latin typeface="Poppins" panose="00000500000000000000" pitchFamily="2" charset="0"/>
                <a:ea typeface="Open Sans" panose="020B0606030504020204" pitchFamily="34" charset="0"/>
                <a:cs typeface="Poppins" panose="00000500000000000000" pitchFamily="2" charset="0"/>
              </a:rPr>
              <a:t>charge</a:t>
            </a:r>
            <a:r>
              <a:rPr lang="en-GB" dirty="0">
                <a:latin typeface="Poppins" panose="00000500000000000000" pitchFamily="2" charset="0"/>
                <a:ea typeface="Open Sans" panose="020B0606030504020204" pitchFamily="34" charset="0"/>
                <a:cs typeface="Poppins" panose="00000500000000000000" pitchFamily="2" charset="0"/>
              </a:rPr>
              <a:t> for being a ‘too big to fail’ bank and funding &amp;  liquidity regulation which were critical factors in the failure of firms like Lehman Brothers and Northern Rock.</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26</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106651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There has been some important banking regulation implemented in the European Union</a:t>
            </a:r>
          </a:p>
          <a:p>
            <a:endParaRPr lang="en-GB" dirty="0">
              <a:latin typeface="Poppins" panose="00000500000000000000" pitchFamily="2" charset="0"/>
              <a:ea typeface="Open Sans" panose="020B0606030504020204" pitchFamily="34" charset="0"/>
              <a:cs typeface="Poppins" panose="00000500000000000000" pitchFamily="2" charset="0"/>
            </a:endParaRP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27</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971431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11111"/>
                </a:solidFill>
                <a:effectLst/>
                <a:latin typeface="Poppins" panose="00000500000000000000" pitchFamily="2" charset="0"/>
                <a:ea typeface="Open Sans" panose="020B0606030504020204" pitchFamily="34" charset="0"/>
                <a:cs typeface="Poppins" panose="00000500000000000000" pitchFamily="2" charset="0"/>
              </a:rPr>
              <a:t>The Markets in Financial Instruments Directive (MiFID) is a European regulation that increases the transparency across the European Union's financial markets and standardizes the regulatory disclosures required for firms operating in the European Union. It came into force in 2007…</a:t>
            </a:r>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28</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2334280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panose="00000500000000000000" pitchFamily="2" charset="0"/>
              </a:rPr>
              <a:t>…</a:t>
            </a:r>
            <a:r>
              <a:rPr lang="en-GB" b="0" i="0" dirty="0">
                <a:solidFill>
                  <a:srgbClr val="111111"/>
                </a:solidFill>
                <a:effectLst/>
                <a:latin typeface="Poppins" panose="00000500000000000000" pitchFamily="2" charset="0"/>
                <a:ea typeface="Open Sans" panose="020B0606030504020204" pitchFamily="34" charset="0"/>
                <a:cs typeface="Poppins" panose="00000500000000000000" pitchFamily="2" charset="0"/>
              </a:rPr>
              <a:t>and was replaced by MiFID II in </a:t>
            </a:r>
            <a:r>
              <a:rPr lang="en-GB" b="1" i="0" dirty="0">
                <a:solidFill>
                  <a:srgbClr val="111111"/>
                </a:solidFill>
                <a:effectLst/>
                <a:latin typeface="Poppins" panose="00000500000000000000" pitchFamily="2" charset="0"/>
                <a:ea typeface="Open Sans" panose="020B0606030504020204" pitchFamily="34" charset="0"/>
                <a:cs typeface="Poppins" panose="00000500000000000000" pitchFamily="2" charset="0"/>
              </a:rPr>
              <a:t>2018</a:t>
            </a:r>
            <a:r>
              <a:rPr lang="en-GB" b="0" i="0" dirty="0">
                <a:solidFill>
                  <a:srgbClr val="111111"/>
                </a:solidFill>
                <a:effectLst/>
                <a:latin typeface="Poppins" panose="00000500000000000000" pitchFamily="2" charset="0"/>
                <a:ea typeface="Open Sans" panose="020B0606030504020204" pitchFamily="34" charset="0"/>
                <a:cs typeface="Poppins" panose="00000500000000000000" pitchFamily="2" charset="0"/>
              </a:rPr>
              <a:t>.</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29</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2234597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1:notes"/>
          <p:cNvSpPr txBox="1">
            <a:spLocks noGrp="1"/>
          </p:cNvSpPr>
          <p:nvPr>
            <p:ph type="body" idx="1"/>
          </p:nvPr>
        </p:nvSpPr>
        <p:spPr>
          <a:xfrm>
            <a:off x="709930" y="4925407"/>
            <a:ext cx="5679440" cy="4029879"/>
          </a:xfrm>
          <a:prstGeom prst="rect">
            <a:avLst/>
          </a:prstGeom>
          <a:noFill/>
          <a:ln>
            <a:noFill/>
          </a:ln>
        </p:spPr>
        <p:txBody>
          <a:bodyPr spcFirstLastPara="1" wrap="square" lIns="99032" tIns="49502" rIns="99032" bIns="49502" anchor="t" anchorCtr="0">
            <a:noAutofit/>
          </a:bodyPr>
          <a:lstStyle/>
          <a:p>
            <a:pPr marL="0" indent="0"/>
            <a:endParaRPr dirty="0">
              <a:latin typeface="Poppins" panose="00000500000000000000" pitchFamily="2" charset="0"/>
            </a:endParaRPr>
          </a:p>
        </p:txBody>
      </p:sp>
      <p:sp>
        <p:nvSpPr>
          <p:cNvPr id="78" name="Google Shape;78;p1:notes"/>
          <p:cNvSpPr txBox="1">
            <a:spLocks noGrp="1"/>
          </p:cNvSpPr>
          <p:nvPr>
            <p:ph type="sldNum" idx="12"/>
          </p:nvPr>
        </p:nvSpPr>
        <p:spPr>
          <a:xfrm>
            <a:off x="4021294" y="9721107"/>
            <a:ext cx="3076363" cy="513507"/>
          </a:xfrm>
          <a:prstGeom prst="rect">
            <a:avLst/>
          </a:prstGeom>
          <a:noFill/>
          <a:ln>
            <a:noFill/>
          </a:ln>
        </p:spPr>
        <p:txBody>
          <a:bodyPr spcFirstLastPara="1" wrap="square" lIns="99032" tIns="49502" rIns="99032" bIns="49502" anchor="b" anchorCtr="0">
            <a:noAutofit/>
          </a:bodyPr>
          <a:lstStyle/>
          <a:p>
            <a:pPr algn="r">
              <a:buSzPts val="1400"/>
            </a:pPr>
            <a:fld id="{00000000-1234-1234-1234-123412341234}" type="slidenum">
              <a:rPr lang="en-GB"/>
              <a:pPr algn="r">
                <a:buSzPts val="1400"/>
              </a:pPr>
              <a:t>3</a:t>
            </a:fld>
            <a:endParaRPr dirty="0"/>
          </a:p>
        </p:txBody>
      </p:sp>
    </p:spTree>
    <p:extLst>
      <p:ext uri="{BB962C8B-B14F-4D97-AF65-F5344CB8AC3E}">
        <p14:creationId xmlns:p14="http://schemas.microsoft.com/office/powerpoint/2010/main" val="32872549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The purpose of the Capital Requirements Directive (CRD IV) and the Capital Requirements Regulations (CRR) is to implement the Basel III capital accords. They were first introduced </a:t>
            </a:r>
            <a:r>
              <a:rPr lang="en-GB" b="1" dirty="0">
                <a:latin typeface="Poppins" panose="00000500000000000000" pitchFamily="2" charset="0"/>
                <a:ea typeface="Open Sans" panose="020B0606030504020204" pitchFamily="34" charset="0"/>
                <a:cs typeface="Poppins" panose="00000500000000000000" pitchFamily="2" charset="0"/>
              </a:rPr>
              <a:t>in</a:t>
            </a:r>
            <a:r>
              <a:rPr lang="en-GB" dirty="0">
                <a:latin typeface="Poppins" panose="00000500000000000000" pitchFamily="2" charset="0"/>
                <a:ea typeface="Open Sans" panose="020B0606030504020204" pitchFamily="34" charset="0"/>
                <a:cs typeface="Poppins" panose="00000500000000000000" pitchFamily="2" charset="0"/>
              </a:rPr>
              <a:t> 2014.</a:t>
            </a:r>
          </a:p>
          <a:p>
            <a:pPr marL="495239" indent="-247620"/>
            <a:endParaRPr lang="en-GB" sz="1300" dirty="0">
              <a:latin typeface="Poppins" panose="00000500000000000000" pitchFamily="2" charset="0"/>
              <a:ea typeface="Open Sans" panose="020B0606030504020204" pitchFamily="34" charset="0"/>
              <a:cs typeface="Poppins" panose="00000500000000000000" pitchFamily="2" charset="0"/>
            </a:endParaRPr>
          </a:p>
          <a:p>
            <a:endParaRPr lang="en-GB" b="0" i="0" dirty="0">
              <a:solidFill>
                <a:srgbClr val="111111"/>
              </a:solidFill>
              <a:effectLst/>
              <a:latin typeface="Poppins" panose="00000500000000000000" pitchFamily="2" charset="0"/>
              <a:ea typeface="Open Sans" panose="020B0606030504020204" pitchFamily="34" charset="0"/>
              <a:cs typeface="Poppins" panose="00000500000000000000" pitchFamily="2" charset="0"/>
            </a:endParaRPr>
          </a:p>
          <a:p>
            <a:endParaRPr lang="en-GB" dirty="0">
              <a:latin typeface="Poppins" panose="00000500000000000000" pitchFamily="2" charset="0"/>
              <a:ea typeface="Open Sans" panose="020B0606030504020204" pitchFamily="34" charset="0"/>
              <a:cs typeface="Poppins" panose="00000500000000000000" pitchFamily="2" charset="0"/>
            </a:endParaRPr>
          </a:p>
          <a:p>
            <a:endParaRPr lang="en-GB" dirty="0">
              <a:latin typeface="Poppins" panose="00000500000000000000" pitchFamily="2" charset="0"/>
            </a:endParaRP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30</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423183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239" indent="-247620"/>
            <a:r>
              <a:rPr lang="en-GB" sz="1300" dirty="0">
                <a:latin typeface="Poppins" panose="00000500000000000000" pitchFamily="2" charset="0"/>
                <a:ea typeface="Open Sans" panose="020B0606030504020204" pitchFamily="34" charset="0"/>
                <a:cs typeface="Poppins" panose="00000500000000000000" pitchFamily="2" charset="0"/>
              </a:rPr>
              <a:t>At a September 2009 summit in Pittsburgh, G20 leaders agreed that all </a:t>
            </a:r>
            <a:r>
              <a:rPr lang="en-US" sz="1300" noProof="0" dirty="0">
                <a:latin typeface="Poppins" panose="00000500000000000000" pitchFamily="2" charset="0"/>
                <a:ea typeface="Open Sans" panose="020B0606030504020204" pitchFamily="34" charset="0"/>
                <a:cs typeface="Poppins" panose="00000500000000000000" pitchFamily="2" charset="0"/>
              </a:rPr>
              <a:t>standardzed</a:t>
            </a:r>
            <a:r>
              <a:rPr lang="en-GB" sz="1300" dirty="0">
                <a:latin typeface="Poppins" panose="00000500000000000000" pitchFamily="2" charset="0"/>
                <a:ea typeface="Open Sans" panose="020B0606030504020204" pitchFamily="34" charset="0"/>
                <a:cs typeface="Poppins" panose="00000500000000000000" pitchFamily="2" charset="0"/>
              </a:rPr>
              <a:t> over-the-counter (OTC) derivative contracts should be cleared through central counterparties (CCPs). The EU's response to this commitment was the Regulation on OTC derivatives, central counterparties and trade repositories (commonly referred to as EMIR).</a:t>
            </a:r>
          </a:p>
          <a:p>
            <a:endParaRPr lang="en-GB" b="0" i="0" dirty="0">
              <a:solidFill>
                <a:srgbClr val="111111"/>
              </a:solidFill>
              <a:effectLst/>
              <a:latin typeface="Poppins" panose="00000500000000000000" pitchFamily="2" charset="0"/>
              <a:ea typeface="Open Sans" panose="020B0606030504020204" pitchFamily="34" charset="0"/>
              <a:cs typeface="Poppins" panose="00000500000000000000" pitchFamily="2" charset="0"/>
            </a:endParaRPr>
          </a:p>
          <a:p>
            <a:endParaRPr lang="en-GB" b="0" i="0" dirty="0">
              <a:solidFill>
                <a:srgbClr val="111111"/>
              </a:solidFill>
              <a:effectLst/>
              <a:latin typeface="Poppins" panose="00000500000000000000" pitchFamily="2" charset="0"/>
              <a:ea typeface="Open Sans" panose="020B0606030504020204" pitchFamily="34" charset="0"/>
              <a:cs typeface="Poppins" panose="00000500000000000000" pitchFamily="2" charset="0"/>
            </a:endParaRP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31</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352786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1:notes"/>
          <p:cNvSpPr txBox="1">
            <a:spLocks noGrp="1"/>
          </p:cNvSpPr>
          <p:nvPr>
            <p:ph type="body" idx="1"/>
          </p:nvPr>
        </p:nvSpPr>
        <p:spPr>
          <a:xfrm>
            <a:off x="709930" y="4925407"/>
            <a:ext cx="5679440" cy="4029879"/>
          </a:xfrm>
          <a:prstGeom prst="rect">
            <a:avLst/>
          </a:prstGeom>
          <a:noFill/>
          <a:ln>
            <a:noFill/>
          </a:ln>
        </p:spPr>
        <p:txBody>
          <a:bodyPr spcFirstLastPara="1" wrap="square" lIns="99032" tIns="49502" rIns="99032" bIns="49502" anchor="t" anchorCtr="0">
            <a:noAutofit/>
          </a:bodyPr>
          <a:lstStyle/>
          <a:p>
            <a:pPr marL="0" indent="0"/>
            <a:endParaRPr dirty="0">
              <a:latin typeface="Poppins" panose="00000500000000000000" pitchFamily="2" charset="0"/>
            </a:endParaRPr>
          </a:p>
        </p:txBody>
      </p:sp>
      <p:sp>
        <p:nvSpPr>
          <p:cNvPr id="78" name="Google Shape;78;p1:notes"/>
          <p:cNvSpPr txBox="1">
            <a:spLocks noGrp="1"/>
          </p:cNvSpPr>
          <p:nvPr>
            <p:ph type="sldNum" idx="12"/>
          </p:nvPr>
        </p:nvSpPr>
        <p:spPr>
          <a:xfrm>
            <a:off x="4021294" y="9721107"/>
            <a:ext cx="3076363" cy="513507"/>
          </a:xfrm>
          <a:prstGeom prst="rect">
            <a:avLst/>
          </a:prstGeom>
          <a:noFill/>
          <a:ln>
            <a:noFill/>
          </a:ln>
        </p:spPr>
        <p:txBody>
          <a:bodyPr spcFirstLastPara="1" wrap="square" lIns="99032" tIns="49502" rIns="99032" bIns="49502" anchor="b" anchorCtr="0">
            <a:noAutofit/>
          </a:bodyPr>
          <a:lstStyle/>
          <a:p>
            <a:pPr algn="r">
              <a:buSzPts val="1400"/>
            </a:pPr>
            <a:fld id="{00000000-1234-1234-1234-123412341234}" type="slidenum">
              <a:rPr lang="en-GB"/>
              <a:pPr algn="r">
                <a:buSzPts val="1400"/>
              </a:pPr>
              <a:t>32</a:t>
            </a:fld>
            <a:endParaRPr dirty="0"/>
          </a:p>
        </p:txBody>
      </p:sp>
    </p:spTree>
    <p:extLst>
      <p:ext uri="{BB962C8B-B14F-4D97-AF65-F5344CB8AC3E}">
        <p14:creationId xmlns:p14="http://schemas.microsoft.com/office/powerpoint/2010/main" val="20808654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Bank regulation in the United States is highly fragmented compared with </a:t>
            </a:r>
            <a:r>
              <a:rPr lang="en-GB" b="1" dirty="0">
                <a:latin typeface="Poppins" panose="00000500000000000000" pitchFamily="2" charset="0"/>
                <a:ea typeface="Open Sans" panose="020B0606030504020204" pitchFamily="34" charset="0"/>
                <a:cs typeface="Poppins" panose="00000500000000000000" pitchFamily="2" charset="0"/>
              </a:rPr>
              <a:t>other G10 countries</a:t>
            </a:r>
            <a:r>
              <a:rPr lang="en-GB" dirty="0">
                <a:latin typeface="Poppins" panose="00000500000000000000" pitchFamily="2" charset="0"/>
                <a:ea typeface="Open Sans" panose="020B0606030504020204" pitchFamily="34" charset="0"/>
                <a:cs typeface="Poppins" panose="00000500000000000000" pitchFamily="2" charset="0"/>
              </a:rPr>
              <a:t>, where </a:t>
            </a:r>
            <a:r>
              <a:rPr lang="en-GB" b="0" dirty="0">
                <a:latin typeface="Poppins" panose="00000500000000000000" pitchFamily="2" charset="0"/>
                <a:ea typeface="Open Sans" panose="020B0606030504020204" pitchFamily="34" charset="0"/>
                <a:cs typeface="Poppins" panose="00000500000000000000" pitchFamily="2" charset="0"/>
              </a:rPr>
              <a:t>most</a:t>
            </a:r>
            <a:r>
              <a:rPr lang="en-GB" dirty="0">
                <a:latin typeface="Poppins" panose="00000500000000000000" pitchFamily="2" charset="0"/>
                <a:ea typeface="Open Sans" panose="020B0606030504020204" pitchFamily="34" charset="0"/>
                <a:cs typeface="Poppins" panose="00000500000000000000" pitchFamily="2" charset="0"/>
              </a:rPr>
              <a:t> countries have only one bank regulator. </a:t>
            </a:r>
          </a:p>
          <a:p>
            <a:endParaRPr lang="en-GB" dirty="0">
              <a:latin typeface="Poppins" panose="00000500000000000000" pitchFamily="2" charset="0"/>
              <a:ea typeface="Open Sans" panose="020B0606030504020204" pitchFamily="34" charset="0"/>
              <a:cs typeface="Poppins" panose="00000500000000000000" pitchFamily="2" charset="0"/>
            </a:endParaRPr>
          </a:p>
          <a:p>
            <a:r>
              <a:rPr lang="en-GB" b="1" dirty="0">
                <a:latin typeface="Poppins" panose="00000500000000000000" pitchFamily="2" charset="0"/>
                <a:ea typeface="Open Sans" panose="020B0606030504020204" pitchFamily="34" charset="0"/>
                <a:cs typeface="Poppins" panose="00000500000000000000" pitchFamily="2" charset="0"/>
              </a:rPr>
              <a:t>In</a:t>
            </a:r>
            <a:r>
              <a:rPr lang="en-GB" dirty="0">
                <a:latin typeface="Poppins" panose="00000500000000000000" pitchFamily="2" charset="0"/>
                <a:ea typeface="Open Sans" panose="020B0606030504020204" pitchFamily="34" charset="0"/>
                <a:cs typeface="Poppins" panose="00000500000000000000" pitchFamily="2" charset="0"/>
              </a:rPr>
              <a:t> the U.S., banking is regulated at both the federal and state level. Depending on the type of charter a banking organization has and on its organizational structure, it may be subject to numerous federal and state banking regulations. </a:t>
            </a:r>
            <a:endParaRPr lang="en-US" dirty="0">
              <a:latin typeface="Poppins" panose="00000500000000000000" pitchFamily="2" charset="0"/>
              <a:ea typeface="Open Sans" panose="020B0606030504020204" pitchFamily="34" charset="0"/>
              <a:cs typeface="Poppins" panose="00000500000000000000" pitchFamily="2" charset="0"/>
            </a:endParaRP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33</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0721877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latin typeface="Poppins"/>
                <a:ea typeface="Open Sans"/>
                <a:cs typeface="Poppins"/>
              </a:rPr>
              <a:t>Some of the key regulators that a U.S. bank may be regulated can be categorized by the activity the bank is carrying out:</a:t>
            </a:r>
            <a:endParaRPr lang="en-US" dirty="0"/>
          </a:p>
          <a:p>
            <a:pPr>
              <a:defRPr/>
            </a:pPr>
            <a:endParaRPr lang="en-GB" dirty="0">
              <a:latin typeface="Poppins"/>
              <a:ea typeface="Open Sans"/>
              <a:cs typeface="Poppins"/>
            </a:endParaRPr>
          </a:p>
          <a:p>
            <a:pPr>
              <a:defRPr/>
            </a:pPr>
            <a:r>
              <a:rPr lang="en-GB" b="1" dirty="0">
                <a:latin typeface="Poppins"/>
                <a:ea typeface="Open Sans"/>
                <a:cs typeface="Poppins"/>
              </a:rPr>
              <a:t>For standard banking activities</a:t>
            </a:r>
            <a:r>
              <a:rPr lang="en-GB" dirty="0">
                <a:latin typeface="Poppins"/>
                <a:ea typeface="Open Sans"/>
                <a:cs typeface="Poppins"/>
              </a:rPr>
              <a:t>, such as lending and borrowing, the regulatory will include </a:t>
            </a:r>
            <a:r>
              <a:rPr lang="en-GB" b="1" dirty="0">
                <a:latin typeface="Poppins"/>
                <a:ea typeface="Open Sans"/>
                <a:cs typeface="Poppins"/>
              </a:rPr>
              <a:t>the Federal Reserve System</a:t>
            </a:r>
            <a:r>
              <a:rPr lang="en-GB" dirty="0">
                <a:latin typeface="Poppins"/>
                <a:ea typeface="Open Sans"/>
                <a:cs typeface="Poppins"/>
              </a:rPr>
              <a:t>, otherwise referred to as the Fed, which is the Central Bank in the U.S., </a:t>
            </a:r>
            <a:r>
              <a:rPr lang="en-GB" b="1" dirty="0">
                <a:latin typeface="Poppins"/>
                <a:ea typeface="Open Sans"/>
                <a:cs typeface="Poppins"/>
              </a:rPr>
              <a:t>the Office of the Comptroller of the Currency</a:t>
            </a:r>
            <a:r>
              <a:rPr lang="en-GB" dirty="0">
                <a:latin typeface="Poppins"/>
                <a:ea typeface="Open Sans"/>
                <a:cs typeface="Poppins"/>
              </a:rPr>
              <a:t> ("the OCC") which has responsibility for ensuring banks operate in a "safe and sound manner" and </a:t>
            </a:r>
            <a:r>
              <a:rPr lang="en-GB" b="1" dirty="0">
                <a:latin typeface="Poppins"/>
                <a:ea typeface="Open Sans"/>
                <a:cs typeface="Poppins"/>
              </a:rPr>
              <a:t>the Federal Deposit Insurance Corporation </a:t>
            </a:r>
            <a:r>
              <a:rPr lang="en-GB" dirty="0">
                <a:latin typeface="Poppins"/>
                <a:ea typeface="Open Sans"/>
                <a:cs typeface="Poppins"/>
              </a:rPr>
              <a:t>("the FDIC"), which provides guarantees for depositors if bank's fail. </a:t>
            </a:r>
            <a:r>
              <a:rPr lang="en-GB" b="1" dirty="0">
                <a:latin typeface="Poppins"/>
                <a:ea typeface="Open Sans"/>
                <a:cs typeface="Poppins"/>
              </a:rPr>
              <a:t>Each state will also </a:t>
            </a:r>
            <a:r>
              <a:rPr lang="en-GB" dirty="0">
                <a:latin typeface="Poppins"/>
                <a:ea typeface="Open Sans"/>
                <a:cs typeface="Poppins"/>
              </a:rPr>
              <a:t>have its own regulators and many other regulators may be involved with regards to customer protection and financial crime. </a:t>
            </a:r>
            <a:endParaRPr lang="en-US" dirty="0"/>
          </a:p>
          <a:p>
            <a:pPr>
              <a:defRPr/>
            </a:pPr>
            <a:endParaRPr lang="en-GB" dirty="0">
              <a:latin typeface="Poppins"/>
              <a:ea typeface="Open Sans"/>
              <a:cs typeface="Poppins"/>
            </a:endParaRPr>
          </a:p>
          <a:p>
            <a:pPr>
              <a:defRPr/>
            </a:pPr>
            <a:r>
              <a:rPr lang="en-GB" b="1" dirty="0">
                <a:latin typeface="Poppins"/>
                <a:ea typeface="Open Sans"/>
                <a:cs typeface="Poppins"/>
              </a:rPr>
              <a:t>For securities and investing activities</a:t>
            </a:r>
            <a:r>
              <a:rPr lang="en-GB" dirty="0">
                <a:latin typeface="Poppins"/>
                <a:ea typeface="Open Sans"/>
                <a:cs typeface="Poppins"/>
              </a:rPr>
              <a:t>, the main regulators are </a:t>
            </a:r>
            <a:r>
              <a:rPr lang="en-GB" b="1" dirty="0">
                <a:latin typeface="Poppins"/>
                <a:ea typeface="Open Sans"/>
                <a:cs typeface="Poppins"/>
              </a:rPr>
              <a:t>the Securities and Exchange Commission </a:t>
            </a:r>
            <a:r>
              <a:rPr lang="en-GB" dirty="0">
                <a:latin typeface="Poppins"/>
                <a:ea typeface="Open Sans"/>
                <a:cs typeface="Poppins"/>
              </a:rPr>
              <a:t>(the SEC), who regulates the market as a whole for the protection of the consumer and to promote confidence in the market, and </a:t>
            </a:r>
            <a:r>
              <a:rPr lang="en-GB" b="1" dirty="0">
                <a:latin typeface="Poppins"/>
                <a:ea typeface="Open Sans"/>
                <a:cs typeface="Poppins"/>
              </a:rPr>
              <a:t>the</a:t>
            </a:r>
            <a:r>
              <a:rPr lang="en-GB" dirty="0">
                <a:latin typeface="Poppins"/>
                <a:ea typeface="Open Sans"/>
                <a:cs typeface="Poppins"/>
              </a:rPr>
              <a:t> </a:t>
            </a:r>
            <a:r>
              <a:rPr lang="en-GB" b="1" dirty="0">
                <a:latin typeface="Poppins"/>
                <a:ea typeface="Open Sans"/>
                <a:cs typeface="Poppins"/>
              </a:rPr>
              <a:t>Financial Industry Regulatory Authority </a:t>
            </a:r>
            <a:r>
              <a:rPr lang="en-GB" dirty="0">
                <a:latin typeface="Poppins"/>
                <a:ea typeface="Open Sans"/>
                <a:cs typeface="Poppins"/>
              </a:rPr>
              <a:t>(FINRA) which is responsible for ensuring banks follow the necessary rules. </a:t>
            </a:r>
          </a:p>
          <a:p>
            <a:pPr>
              <a:defRPr/>
            </a:pPr>
            <a:endParaRPr lang="en-GB" dirty="0">
              <a:latin typeface="Poppins"/>
              <a:ea typeface="Open Sans"/>
              <a:cs typeface="Poppins"/>
            </a:endParaRPr>
          </a:p>
          <a:p>
            <a:pPr>
              <a:defRPr/>
            </a:pPr>
            <a:r>
              <a:rPr lang="en-GB" b="1" dirty="0">
                <a:latin typeface="Poppins"/>
                <a:ea typeface="Open Sans"/>
                <a:cs typeface="Poppins"/>
              </a:rPr>
              <a:t>For the futures and options markets</a:t>
            </a:r>
            <a:r>
              <a:rPr lang="en-GB" dirty="0">
                <a:latin typeface="Poppins"/>
                <a:ea typeface="Open Sans"/>
                <a:cs typeface="Poppins"/>
              </a:rPr>
              <a:t>, the main regulators are the </a:t>
            </a:r>
            <a:r>
              <a:rPr lang="en-GB" b="1" dirty="0">
                <a:latin typeface="Poppins"/>
                <a:ea typeface="Open Sans"/>
                <a:cs typeface="Poppins"/>
              </a:rPr>
              <a:t>CFTC, the Commodities Futures Trading Commission </a:t>
            </a:r>
            <a:r>
              <a:rPr lang="en-GB" dirty="0">
                <a:latin typeface="Poppins"/>
                <a:ea typeface="Open Sans"/>
                <a:cs typeface="Poppins"/>
              </a:rPr>
              <a:t>and </a:t>
            </a:r>
            <a:r>
              <a:rPr lang="en-GB" b="1" dirty="0">
                <a:latin typeface="Poppins"/>
                <a:ea typeface="Open Sans"/>
                <a:cs typeface="Poppins"/>
              </a:rPr>
              <a:t>the NFA, the National Futures Association</a:t>
            </a:r>
            <a:r>
              <a:rPr lang="en-GB" dirty="0">
                <a:latin typeface="Poppins"/>
                <a:ea typeface="Open Sans"/>
                <a:cs typeface="Poppins"/>
              </a:rPr>
              <a:t>. In essence, the CFTC sets the regulations and the NFA ensures firms comply with these regulations. </a:t>
            </a:r>
          </a:p>
          <a:p>
            <a:pPr>
              <a:defRPr/>
            </a:pPr>
            <a:endParaRPr lang="en-GB" dirty="0">
              <a:latin typeface="Poppins"/>
              <a:ea typeface="Open Sans"/>
              <a:cs typeface="Poppins"/>
            </a:endParaRPr>
          </a:p>
          <a:p>
            <a:pPr>
              <a:defRPr/>
            </a:pPr>
            <a:r>
              <a:rPr lang="en-GB" dirty="0">
                <a:latin typeface="Poppins"/>
                <a:ea typeface="Open Sans"/>
                <a:cs typeface="Poppins"/>
              </a:rPr>
              <a:t> </a:t>
            </a:r>
            <a:endParaRPr lang="en-US" dirty="0"/>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34</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587794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Apart from the bank regulatory agencies, the U.S. maintains separate </a:t>
            </a:r>
            <a:r>
              <a:rPr lang="en-GB" b="1" dirty="0">
                <a:latin typeface="Poppins" panose="00000500000000000000" pitchFamily="2" charset="0"/>
                <a:ea typeface="Open Sans" panose="020B0606030504020204" pitchFamily="34" charset="0"/>
                <a:cs typeface="Poppins" panose="00000500000000000000" pitchFamily="2" charset="0"/>
              </a:rPr>
              <a:t>securities</a:t>
            </a:r>
            <a:r>
              <a:rPr lang="en-GB" dirty="0">
                <a:latin typeface="Poppins" panose="00000500000000000000" pitchFamily="2" charset="0"/>
                <a:ea typeface="Open Sans" panose="020B0606030504020204" pitchFamily="34" charset="0"/>
                <a:cs typeface="Poppins" panose="00000500000000000000" pitchFamily="2" charset="0"/>
              </a:rPr>
              <a:t>, </a:t>
            </a:r>
            <a:r>
              <a:rPr lang="en-GB" b="1" dirty="0">
                <a:latin typeface="Poppins" panose="00000500000000000000" pitchFamily="2" charset="0"/>
                <a:ea typeface="Open Sans" panose="020B0606030504020204" pitchFamily="34" charset="0"/>
                <a:cs typeface="Poppins" panose="00000500000000000000" pitchFamily="2" charset="0"/>
              </a:rPr>
              <a:t>commodities</a:t>
            </a:r>
            <a:r>
              <a:rPr lang="en-GB" dirty="0">
                <a:latin typeface="Poppins" panose="00000500000000000000" pitchFamily="2" charset="0"/>
                <a:ea typeface="Open Sans" panose="020B0606030504020204" pitchFamily="34" charset="0"/>
                <a:cs typeface="Poppins" panose="00000500000000000000" pitchFamily="2" charset="0"/>
              </a:rPr>
              <a:t>, and </a:t>
            </a:r>
            <a:r>
              <a:rPr lang="en-GB" b="1" dirty="0">
                <a:latin typeface="Poppins" panose="00000500000000000000" pitchFamily="2" charset="0"/>
                <a:ea typeface="Open Sans" panose="020B0606030504020204" pitchFamily="34" charset="0"/>
                <a:cs typeface="Poppins" panose="00000500000000000000" pitchFamily="2" charset="0"/>
              </a:rPr>
              <a:t>insurance</a:t>
            </a:r>
            <a:r>
              <a:rPr lang="en-GB" dirty="0">
                <a:latin typeface="Poppins" panose="00000500000000000000" pitchFamily="2" charset="0"/>
                <a:ea typeface="Open Sans" panose="020B0606030504020204" pitchFamily="34" charset="0"/>
                <a:cs typeface="Poppins" panose="00000500000000000000" pitchFamily="2" charset="0"/>
              </a:rPr>
              <a:t> regulatory agencies at the federal and state level,…</a:t>
            </a:r>
          </a:p>
          <a:p>
            <a:endParaRPr lang="en-GB" dirty="0">
              <a:latin typeface="Poppins" panose="00000500000000000000" pitchFamily="2" charset="0"/>
              <a:ea typeface="Open Sans" panose="020B0606030504020204" pitchFamily="34" charset="0"/>
              <a:cs typeface="Poppins" panose="00000500000000000000" pitchFamily="2" charset="0"/>
            </a:endParaRPr>
          </a:p>
          <a:p>
            <a:endParaRPr lang="en-GB" dirty="0">
              <a:latin typeface="Poppins" panose="00000500000000000000" pitchFamily="2" charset="0"/>
              <a:ea typeface="Open Sans" panose="020B0606030504020204" pitchFamily="34" charset="0"/>
              <a:cs typeface="Poppins" panose="00000500000000000000" pitchFamily="2" charset="0"/>
            </a:endParaRP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35</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28022452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Poppins" panose="00000500000000000000" pitchFamily="2" charset="0"/>
              </a:rPr>
              <a:t>… </a:t>
            </a:r>
            <a:r>
              <a:rPr lang="en-GB" dirty="0">
                <a:latin typeface="Poppins" panose="00000500000000000000" pitchFamily="2" charset="0"/>
                <a:ea typeface="Open Sans" panose="020B0606030504020204" pitchFamily="34" charset="0"/>
                <a:cs typeface="Poppins" panose="00000500000000000000" pitchFamily="2" charset="0"/>
              </a:rPr>
              <a:t>unlike Japan and the United Kingdom (where regulatory authority over the banking, securities and insurance industries is combined into one single financial-service agency).</a:t>
            </a:r>
          </a:p>
          <a:p>
            <a:endParaRPr lang="en-GB" dirty="0">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36</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857990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239" indent="-247620" defTabSz="990478">
              <a:defRPr/>
            </a:pPr>
            <a:r>
              <a:rPr lang="en-GB" dirty="0">
                <a:latin typeface="Poppins" panose="00000500000000000000" pitchFamily="2" charset="0"/>
                <a:ea typeface="Open Sans" panose="020B0606030504020204" pitchFamily="34" charset="0"/>
                <a:cs typeface="Poppins" panose="00000500000000000000" pitchFamily="2" charset="0"/>
              </a:rPr>
              <a:t>U.S. banking regulation addresses </a:t>
            </a:r>
            <a:r>
              <a:rPr lang="en-GB" b="1" dirty="0">
                <a:latin typeface="Poppins" panose="00000500000000000000" pitchFamily="2" charset="0"/>
                <a:ea typeface="Open Sans" panose="020B0606030504020204" pitchFamily="34" charset="0"/>
                <a:cs typeface="Poppins" panose="00000500000000000000" pitchFamily="2" charset="0"/>
              </a:rPr>
              <a:t>privacy</a:t>
            </a:r>
            <a:r>
              <a:rPr lang="en-GB" dirty="0">
                <a:latin typeface="Poppins" panose="00000500000000000000" pitchFamily="2" charset="0"/>
                <a:ea typeface="Open Sans" panose="020B0606030504020204" pitchFamily="34" charset="0"/>
                <a:cs typeface="Poppins" panose="00000500000000000000" pitchFamily="2" charset="0"/>
              </a:rPr>
              <a:t>, disclosure, fraud prevention, anti-money laundering, anti-terrorism, anti-usury lending, and the promotion of lending to lower-income populations. Some individual cities also enact their own financial regulation laws (for example, defining what constitutes usurious lending).</a:t>
            </a:r>
            <a:endParaRPr lang="en-US" dirty="0">
              <a:latin typeface="Poppins" panose="00000500000000000000" pitchFamily="2" charset="0"/>
              <a:ea typeface="Open Sans" panose="020B0606030504020204" pitchFamily="34" charset="0"/>
              <a:cs typeface="Poppins" panose="00000500000000000000" pitchFamily="2" charset="0"/>
            </a:endParaRP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37</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25878081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latin typeface="Poppins" panose="00000500000000000000" pitchFamily="2" charset="0"/>
                <a:ea typeface="Open Sans" panose="020B0606030504020204" pitchFamily="34" charset="0"/>
                <a:cs typeface="Poppins" panose="00000500000000000000" pitchFamily="2" charset="0"/>
              </a:rPr>
              <a:t>In the United Kingdom, the Bank of England is a critical regulator given its role as the central bank. </a:t>
            </a:r>
            <a:endParaRPr lang="en-GB" dirty="0">
              <a:latin typeface="Poppins" panose="00000500000000000000" pitchFamily="2" charset="0"/>
              <a:ea typeface="Open Sans" panose="020B0606030504020204" pitchFamily="34" charset="0"/>
              <a:cs typeface="Poppins" panose="00000500000000000000" pitchFamily="2" charset="0"/>
            </a:endParaRP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38</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2552373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latin typeface="Poppins" panose="00000500000000000000" pitchFamily="2" charset="0"/>
                <a:ea typeface="Open Sans" panose="020B0606030504020204" pitchFamily="34" charset="0"/>
                <a:cs typeface="Poppins" panose="00000500000000000000" pitchFamily="2" charset="0"/>
              </a:rPr>
              <a:t>It is responsible for preventing the build up of systemic risk, which is the risk associated with the collapse or failure of a company, industry, financial institution, or an entire economy. It is the risk of a major failure of a financial system.</a:t>
            </a:r>
          </a:p>
          <a:p>
            <a:endParaRPr lang="en-GB" sz="1300" dirty="0">
              <a:latin typeface="Poppins" panose="00000500000000000000" pitchFamily="2" charset="0"/>
              <a:ea typeface="Open Sans" panose="020B0606030504020204" pitchFamily="34" charset="0"/>
              <a:cs typeface="Poppins" panose="00000500000000000000" pitchFamily="2" charset="0"/>
            </a:endParaRPr>
          </a:p>
          <a:p>
            <a:endParaRPr lang="en-GB" sz="1300" dirty="0">
              <a:latin typeface="Poppins" panose="00000500000000000000" pitchFamily="2" charset="0"/>
              <a:ea typeface="Open Sans" panose="020B0606030504020204" pitchFamily="34" charset="0"/>
              <a:cs typeface="Poppins" panose="00000500000000000000" pitchFamily="2" charset="0"/>
            </a:endParaRPr>
          </a:p>
          <a:p>
            <a:endParaRPr lang="en-GB" sz="1300" dirty="0">
              <a:latin typeface="Poppins" panose="00000500000000000000" pitchFamily="2" charset="0"/>
              <a:ea typeface="Open Sans" panose="020B0606030504020204" pitchFamily="34" charset="0"/>
              <a:cs typeface="Poppins" panose="00000500000000000000" pitchFamily="2" charset="0"/>
            </a:endParaRP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39</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470004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9BB79F-003C-CE68-3A1F-FFF8B78A40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738560-8834-98C4-77DB-664022D378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73585D-328B-F5D3-71DE-20DFE3728730}"/>
              </a:ext>
            </a:extLst>
          </p:cNvPr>
          <p:cNvSpPr>
            <a:spLocks noGrp="1"/>
          </p:cNvSpPr>
          <p:nvPr>
            <p:ph type="body" idx="1"/>
          </p:nvPr>
        </p:nvSpPr>
        <p:spPr/>
        <p:txBody>
          <a:bodyPr/>
          <a:lstStyle/>
          <a:p>
            <a:r>
              <a:rPr lang="en-GB" b="1" dirty="0">
                <a:latin typeface="Poppins" panose="00000500000000000000" pitchFamily="2" charset="0"/>
                <a:ea typeface="Open Sans" panose="020B0606030504020204" pitchFamily="34" charset="0"/>
                <a:cs typeface="Poppins" panose="00000500000000000000" pitchFamily="2" charset="0"/>
              </a:rPr>
              <a:t>The</a:t>
            </a:r>
            <a:r>
              <a:rPr lang="en-GB" dirty="0">
                <a:latin typeface="Poppins" panose="00000500000000000000" pitchFamily="2" charset="0"/>
                <a:ea typeface="Open Sans" panose="020B0606030504020204" pitchFamily="34" charset="0"/>
                <a:cs typeface="Poppins" panose="00000500000000000000" pitchFamily="2" charset="0"/>
              </a:rPr>
              <a:t> financial system plays an important role in our lives. </a:t>
            </a:r>
            <a:endParaRPr lang="en-GB" dirty="0">
              <a:latin typeface="Poppins" panose="00000500000000000000" pitchFamily="2" charset="0"/>
            </a:endParaRPr>
          </a:p>
        </p:txBody>
      </p:sp>
      <p:sp>
        <p:nvSpPr>
          <p:cNvPr id="4" name="Slide Number Placeholder 3">
            <a:extLst>
              <a:ext uri="{FF2B5EF4-FFF2-40B4-BE49-F238E27FC236}">
                <a16:creationId xmlns:a16="http://schemas.microsoft.com/office/drawing/2014/main" id="{738820D8-C6CA-3683-4FE9-F52EE2AA68C0}"/>
              </a:ext>
            </a:extLst>
          </p:cNvPr>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4</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23261712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latin typeface="Poppins" panose="00000500000000000000" pitchFamily="2" charset="0"/>
                <a:ea typeface="Open Sans" panose="020B0606030504020204" pitchFamily="34" charset="0"/>
                <a:cs typeface="Poppins" panose="00000500000000000000" pitchFamily="2" charset="0"/>
              </a:rPr>
              <a:t>The BOE also acts as a settlement agent to enable financial institutions to make payments to each other.</a:t>
            </a:r>
          </a:p>
          <a:p>
            <a:endParaRPr lang="en-GB" sz="1300" dirty="0">
              <a:latin typeface="Poppins" panose="00000500000000000000" pitchFamily="2" charset="0"/>
              <a:ea typeface="Open Sans" panose="020B0606030504020204" pitchFamily="34" charset="0"/>
              <a:cs typeface="Poppins" panose="00000500000000000000" pitchFamily="2" charset="0"/>
            </a:endParaRP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40</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40815107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239" indent="-247620" defTabSz="990478">
              <a:defRPr/>
            </a:pPr>
            <a:r>
              <a:rPr lang="en-GB" sz="1300" dirty="0">
                <a:latin typeface="Poppins" panose="00000500000000000000" pitchFamily="2" charset="0"/>
                <a:ea typeface="Open Sans" panose="020B0606030504020204" pitchFamily="34" charset="0"/>
                <a:cs typeface="Poppins" panose="00000500000000000000" pitchFamily="2" charset="0"/>
              </a:rPr>
              <a:t>In times of financial stress, the BOE is willing to step in and be the lender of last resort should a financial institution deemed too big to fail finds itself in trouble, or are deemed to otherwise be important to support.</a:t>
            </a: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41</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532581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40C28"/>
                </a:solidFill>
                <a:effectLst/>
                <a:latin typeface="Poppins" panose="00000500000000000000" pitchFamily="2" charset="0"/>
              </a:rPr>
              <a:t>The UK uses what is referred to as a Twin Peak approach to regulation, using two specialist peak regulators. </a:t>
            </a:r>
            <a:r>
              <a:rPr lang="en-GB" sz="1300" dirty="0">
                <a:latin typeface="Poppins" panose="00000500000000000000" pitchFamily="2" charset="0"/>
                <a:ea typeface="Open Sans" panose="020B0606030504020204" pitchFamily="34" charset="0"/>
                <a:cs typeface="Poppins" panose="00000500000000000000" pitchFamily="2" charset="0"/>
              </a:rPr>
              <a:t>The </a:t>
            </a:r>
            <a:r>
              <a:rPr lang="en-GB" sz="1300" b="1" dirty="0">
                <a:latin typeface="Poppins" panose="00000500000000000000" pitchFamily="2" charset="0"/>
                <a:ea typeface="Open Sans" panose="020B0606030504020204" pitchFamily="34" charset="0"/>
                <a:cs typeface="Poppins" panose="00000500000000000000" pitchFamily="2" charset="0"/>
              </a:rPr>
              <a:t>Prudential</a:t>
            </a:r>
            <a:r>
              <a:rPr lang="en-GB" sz="1300" dirty="0">
                <a:latin typeface="Poppins" panose="00000500000000000000" pitchFamily="2" charset="0"/>
                <a:ea typeface="Open Sans" panose="020B0606030504020204" pitchFamily="34" charset="0"/>
                <a:cs typeface="Poppins" panose="00000500000000000000" pitchFamily="2" charset="0"/>
              </a:rPr>
              <a:t> Regulation Authority (PRA) </a:t>
            </a:r>
            <a:r>
              <a:rPr lang="en-US" b="0" i="0" dirty="0">
                <a:solidFill>
                  <a:srgbClr val="040C28"/>
                </a:solidFill>
                <a:effectLst/>
                <a:latin typeface="Poppins" panose="00000500000000000000" pitchFamily="2" charset="0"/>
              </a:rPr>
              <a:t>is responsible for the maintenance of financial system stability, while the </a:t>
            </a:r>
            <a:r>
              <a:rPr lang="en-US" b="1" i="0" dirty="0">
                <a:solidFill>
                  <a:srgbClr val="040C28"/>
                </a:solidFill>
                <a:effectLst/>
                <a:latin typeface="Poppins" panose="00000500000000000000" pitchFamily="2" charset="0"/>
              </a:rPr>
              <a:t>Financial</a:t>
            </a:r>
            <a:r>
              <a:rPr lang="en-US" b="0" i="0" dirty="0">
                <a:solidFill>
                  <a:srgbClr val="040C28"/>
                </a:solidFill>
                <a:effectLst/>
                <a:latin typeface="Poppins" panose="00000500000000000000" pitchFamily="2" charset="0"/>
              </a:rPr>
              <a:t> Conduct Authority (FCA) is responsible for market conduct and consumer protection</a:t>
            </a:r>
            <a:r>
              <a:rPr lang="en-US" b="0" i="0" dirty="0">
                <a:solidFill>
                  <a:srgbClr val="202124"/>
                </a:solidFill>
                <a:effectLst/>
                <a:latin typeface="Poppins" panose="00000500000000000000" pitchFamily="2" charset="0"/>
              </a:rPr>
              <a:t>.</a:t>
            </a:r>
            <a:endParaRPr lang="en-GB" sz="1300" dirty="0">
              <a:latin typeface="Poppins" panose="00000500000000000000" pitchFamily="2" charset="0"/>
              <a:ea typeface="Open Sans" panose="020B0606030504020204" pitchFamily="34" charset="0"/>
              <a:cs typeface="Poppins" panose="00000500000000000000" pitchFamily="2" charset="0"/>
            </a:endParaRPr>
          </a:p>
          <a:p>
            <a:endParaRPr lang="en-GB" sz="1300" dirty="0">
              <a:latin typeface="Poppins" panose="00000500000000000000" pitchFamily="2" charset="0"/>
              <a:ea typeface="Open Sans" panose="020B0606030504020204" pitchFamily="34" charset="0"/>
              <a:cs typeface="Poppins" panose="00000500000000000000" pitchFamily="2" charset="0"/>
            </a:endParaRP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42</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56132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latin typeface="Poppins" panose="00000500000000000000" pitchFamily="2" charset="0"/>
                <a:ea typeface="Open Sans" panose="020B0606030504020204" pitchFamily="34" charset="0"/>
                <a:cs typeface="Poppins" panose="00000500000000000000" pitchFamily="2" charset="0"/>
              </a:rPr>
              <a:t>To carry out their role, the PRA </a:t>
            </a:r>
            <a:r>
              <a:rPr lang="en-US" b="0" i="0" dirty="0">
                <a:solidFill>
                  <a:srgbClr val="000000"/>
                </a:solidFill>
                <a:effectLst/>
                <a:latin typeface="Poppins" panose="00000500000000000000" pitchFamily="2" charset="0"/>
              </a:rPr>
              <a:t>creates policies for firms to follow </a:t>
            </a:r>
            <a:r>
              <a:rPr lang="en-US" b="1" i="0" dirty="0">
                <a:solidFill>
                  <a:srgbClr val="000000"/>
                </a:solidFill>
                <a:effectLst/>
                <a:latin typeface="Poppins" panose="00000500000000000000" pitchFamily="2" charset="0"/>
              </a:rPr>
              <a:t>and monitors </a:t>
            </a:r>
            <a:r>
              <a:rPr lang="en-US" b="0" i="0" dirty="0">
                <a:solidFill>
                  <a:srgbClr val="000000"/>
                </a:solidFill>
                <a:effectLst/>
                <a:latin typeface="Poppins" panose="00000500000000000000" pitchFamily="2" charset="0"/>
              </a:rPr>
              <a:t>their business activities with the aim </a:t>
            </a:r>
            <a:r>
              <a:rPr lang="en-US" b="1" i="0" dirty="0">
                <a:solidFill>
                  <a:srgbClr val="000000"/>
                </a:solidFill>
                <a:effectLst/>
                <a:latin typeface="Poppins" panose="00000500000000000000" pitchFamily="2" charset="0"/>
              </a:rPr>
              <a:t>of ensuring that </a:t>
            </a:r>
            <a:r>
              <a:rPr lang="en-US" b="0" i="0" dirty="0">
                <a:solidFill>
                  <a:srgbClr val="000000"/>
                </a:solidFill>
                <a:effectLst/>
                <a:latin typeface="Poppins" panose="00000500000000000000" pitchFamily="2" charset="0"/>
              </a:rPr>
              <a:t>the financial services and products are provided in a safe and sound way</a:t>
            </a:r>
            <a:r>
              <a:rPr lang="en-US" b="0" i="0" dirty="0">
                <a:solidFill>
                  <a:srgbClr val="202124"/>
                </a:solidFill>
                <a:effectLst/>
                <a:latin typeface="Poppins" panose="00000500000000000000" pitchFamily="2" charset="0"/>
              </a:rPr>
              <a:t>. Their regulation is designed to be forward looking and take into account ‘the bigger picture’, rather than just regulating an individual firm in isolation</a:t>
            </a:r>
            <a:endParaRPr lang="en-GB" sz="1300" dirty="0">
              <a:highlight>
                <a:srgbClr val="FFFF00"/>
              </a:highlight>
              <a:latin typeface="Poppins" panose="00000500000000000000" pitchFamily="2" charset="0"/>
              <a:ea typeface="Open Sans" panose="020B0606030504020204" pitchFamily="34" charset="0"/>
              <a:cs typeface="Poppins" panose="00000500000000000000" pitchFamily="2" charset="0"/>
            </a:endParaRPr>
          </a:p>
          <a:p>
            <a:endParaRPr lang="en-GB" sz="1300" dirty="0">
              <a:latin typeface="Poppins" panose="00000500000000000000" pitchFamily="2" charset="0"/>
              <a:ea typeface="Open Sans" panose="020B0606030504020204" pitchFamily="34" charset="0"/>
              <a:cs typeface="Poppins" panose="00000500000000000000" pitchFamily="2" charset="0"/>
            </a:endParaRPr>
          </a:p>
          <a:p>
            <a:endParaRPr lang="en-GB" sz="1300" dirty="0">
              <a:latin typeface="Poppins" panose="00000500000000000000" pitchFamily="2" charset="0"/>
              <a:ea typeface="Open Sans" panose="020B0606030504020204" pitchFamily="34" charset="0"/>
              <a:cs typeface="Poppins" panose="00000500000000000000" pitchFamily="2" charset="0"/>
            </a:endParaRP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43</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4743263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239" indent="-247620" defTabSz="990478">
              <a:defRPr/>
            </a:pPr>
            <a:r>
              <a:rPr lang="en-GB" sz="1300" dirty="0">
                <a:latin typeface="Poppins" panose="00000500000000000000" pitchFamily="2" charset="0"/>
                <a:ea typeface="Open Sans" panose="020B0606030504020204" pitchFamily="34" charset="0"/>
                <a:cs typeface="Poppins" panose="00000500000000000000" pitchFamily="2" charset="0"/>
              </a:rPr>
              <a:t>To ensure that the UK financial markets are honest, competitive and fair for consumers the FCA has </a:t>
            </a:r>
            <a:r>
              <a:rPr lang="en-GB" sz="1300" b="1" dirty="0">
                <a:latin typeface="Poppins" panose="00000500000000000000" pitchFamily="2" charset="0"/>
                <a:ea typeface="Open Sans" panose="020B0606030504020204" pitchFamily="34" charset="0"/>
                <a:cs typeface="Poppins" panose="00000500000000000000" pitchFamily="2" charset="0"/>
              </a:rPr>
              <a:t>3 </a:t>
            </a:r>
            <a:r>
              <a:rPr lang="en-GB" sz="1300" dirty="0">
                <a:latin typeface="Poppins" panose="00000500000000000000" pitchFamily="2" charset="0"/>
                <a:ea typeface="Open Sans" panose="020B0606030504020204" pitchFamily="34" charset="0"/>
                <a:cs typeface="Poppins" panose="00000500000000000000" pitchFamily="2" charset="0"/>
              </a:rPr>
              <a:t>main objectives - to </a:t>
            </a:r>
            <a:r>
              <a:rPr lang="en-GB" sz="1300" b="1" dirty="0">
                <a:latin typeface="Poppins" panose="00000500000000000000" pitchFamily="2" charset="0"/>
                <a:ea typeface="Open Sans" panose="020B0606030504020204" pitchFamily="34" charset="0"/>
                <a:cs typeface="Poppins" panose="00000500000000000000" pitchFamily="2" charset="0"/>
              </a:rPr>
              <a:t>protect</a:t>
            </a:r>
            <a:r>
              <a:rPr lang="en-GB" sz="1300" dirty="0">
                <a:latin typeface="Poppins" panose="00000500000000000000" pitchFamily="2" charset="0"/>
                <a:ea typeface="Open Sans" panose="020B0606030504020204" pitchFamily="34" charset="0"/>
                <a:cs typeface="Poppins" panose="00000500000000000000" pitchFamily="2" charset="0"/>
              </a:rPr>
              <a:t> consumers from bad conduct, to </a:t>
            </a:r>
            <a:r>
              <a:rPr lang="en-GB" sz="1300" b="1" dirty="0">
                <a:latin typeface="Poppins" panose="00000500000000000000" pitchFamily="2" charset="0"/>
                <a:ea typeface="Open Sans" panose="020B0606030504020204" pitchFamily="34" charset="0"/>
                <a:cs typeface="Poppins" panose="00000500000000000000" pitchFamily="2" charset="0"/>
              </a:rPr>
              <a:t>protect</a:t>
            </a:r>
            <a:r>
              <a:rPr lang="en-GB" sz="1300" dirty="0">
                <a:latin typeface="Poppins" panose="00000500000000000000" pitchFamily="2" charset="0"/>
                <a:ea typeface="Open Sans" panose="020B0606030504020204" pitchFamily="34" charset="0"/>
                <a:cs typeface="Poppins" panose="00000500000000000000" pitchFamily="2" charset="0"/>
              </a:rPr>
              <a:t> the integrity of the UK Financial system and </a:t>
            </a:r>
            <a:r>
              <a:rPr lang="en-GB" sz="1300" b="1" dirty="0">
                <a:latin typeface="Poppins" panose="00000500000000000000" pitchFamily="2" charset="0"/>
                <a:ea typeface="Open Sans" panose="020B0606030504020204" pitchFamily="34" charset="0"/>
                <a:cs typeface="Poppins" panose="00000500000000000000" pitchFamily="2" charset="0"/>
              </a:rPr>
              <a:t>promote</a:t>
            </a:r>
            <a:r>
              <a:rPr lang="en-GB" sz="1300" dirty="0">
                <a:latin typeface="Poppins" panose="00000500000000000000" pitchFamily="2" charset="0"/>
                <a:ea typeface="Open Sans" panose="020B0606030504020204" pitchFamily="34" charset="0"/>
                <a:cs typeface="Poppins" panose="00000500000000000000" pitchFamily="2" charset="0"/>
              </a:rPr>
              <a:t> competition in the interest of consumers.</a:t>
            </a: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44</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605329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none" dirty="0">
                <a:latin typeface="Poppins" panose="00000500000000000000" pitchFamily="2" charset="0"/>
                <a:ea typeface="Open Sans" panose="020B0606030504020204" pitchFamily="34" charset="0"/>
                <a:cs typeface="Poppins" panose="00000500000000000000" pitchFamily="2" charset="0"/>
              </a:rPr>
              <a:t>Under the EU’s Single Supervisory Mechanism Regulation (SSM), </a:t>
            </a:r>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45</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4166171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none" dirty="0">
                <a:latin typeface="Poppins" panose="00000500000000000000" pitchFamily="2" charset="0"/>
                <a:ea typeface="Open Sans" panose="020B0606030504020204" pitchFamily="34" charset="0"/>
                <a:cs typeface="Poppins" panose="00000500000000000000" pitchFamily="2" charset="0"/>
              </a:rPr>
              <a:t>the European Central Bank (ECB), </a:t>
            </a:r>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46</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1103203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none" dirty="0">
                <a:latin typeface="Poppins" panose="00000500000000000000" pitchFamily="2" charset="0"/>
                <a:ea typeface="Open Sans" panose="020B0606030504020204" pitchFamily="34" charset="0"/>
                <a:cs typeface="Poppins" panose="00000500000000000000" pitchFamily="2" charset="0"/>
              </a:rPr>
              <a:t>carries out clearly defined supervisory tasks to protect the stability of the European financial system, </a:t>
            </a:r>
            <a:r>
              <a:rPr lang="en-GB" b="1" u="none" dirty="0">
                <a:latin typeface="Poppins" panose="00000500000000000000" pitchFamily="2" charset="0"/>
                <a:ea typeface="Open Sans" panose="020B0606030504020204" pitchFamily="34" charset="0"/>
                <a:cs typeface="Poppins" panose="00000500000000000000" pitchFamily="2" charset="0"/>
              </a:rPr>
              <a:t>together with </a:t>
            </a:r>
            <a:r>
              <a:rPr lang="en-GB" u="none" dirty="0">
                <a:latin typeface="Poppins" panose="00000500000000000000" pitchFamily="2" charset="0"/>
                <a:ea typeface="Open Sans" panose="020B0606030504020204" pitchFamily="34" charset="0"/>
                <a:cs typeface="Poppins" panose="00000500000000000000" pitchFamily="2" charset="0"/>
              </a:rPr>
              <a:t>the National Competent Authorities (NCAs) of participating member states. </a:t>
            </a:r>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47</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28767941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none" dirty="0">
                <a:latin typeface="Poppins" panose="00000500000000000000" pitchFamily="2" charset="0"/>
                <a:ea typeface="Open Sans" panose="020B0606030504020204" pitchFamily="34" charset="0"/>
                <a:cs typeface="Poppins" panose="00000500000000000000" pitchFamily="2" charset="0"/>
              </a:rPr>
              <a:t>The SSM Regulation and the SSM Framework Regulation </a:t>
            </a:r>
            <a:r>
              <a:rPr lang="en-GB" b="1" u="none" dirty="0">
                <a:latin typeface="Poppins" panose="00000500000000000000" pitchFamily="2" charset="0"/>
                <a:ea typeface="Open Sans" panose="020B0606030504020204" pitchFamily="34" charset="0"/>
                <a:cs typeface="Poppins" panose="00000500000000000000" pitchFamily="2" charset="0"/>
              </a:rPr>
              <a:t>provide the legal basis for the operational arrangements </a:t>
            </a:r>
            <a:r>
              <a:rPr lang="en-GB" u="none" dirty="0">
                <a:latin typeface="Poppins" panose="00000500000000000000" pitchFamily="2" charset="0"/>
                <a:ea typeface="Open Sans" panose="020B0606030504020204" pitchFamily="34" charset="0"/>
                <a:cs typeface="Poppins" panose="00000500000000000000" pitchFamily="2" charset="0"/>
              </a:rPr>
              <a:t>related to the prudential tasks of the SSM.</a:t>
            </a:r>
          </a:p>
          <a:p>
            <a:endParaRPr lang="en-GB" u="none" dirty="0">
              <a:latin typeface="Poppins" panose="00000500000000000000" pitchFamily="2" charset="0"/>
              <a:ea typeface="Open Sans" panose="020B0606030504020204" pitchFamily="34" charset="0"/>
              <a:cs typeface="Poppins" panose="00000500000000000000" pitchFamily="2" charset="0"/>
            </a:endParaRP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48</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4683835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239" indent="-247620" defTabSz="990478">
              <a:defRPr/>
            </a:pPr>
            <a:r>
              <a:rPr lang="en-GB" u="none" dirty="0">
                <a:latin typeface="Poppins" panose="00000500000000000000" pitchFamily="2" charset="0"/>
                <a:ea typeface="Open Sans" panose="020B0606030504020204" pitchFamily="34" charset="0"/>
                <a:cs typeface="Poppins" panose="00000500000000000000" pitchFamily="2" charset="0"/>
              </a:rPr>
              <a:t>The European system set up for the supervision of the financial sector is made of three supervisory authorities: </a:t>
            </a:r>
            <a:r>
              <a:rPr lang="en-GB" b="1" u="none" dirty="0">
                <a:latin typeface="Poppins" panose="00000500000000000000" pitchFamily="2" charset="0"/>
                <a:ea typeface="Open Sans" panose="020B0606030504020204" pitchFamily="34" charset="0"/>
                <a:cs typeface="Poppins" panose="00000500000000000000" pitchFamily="2" charset="0"/>
              </a:rPr>
              <a:t>the</a:t>
            </a:r>
            <a:r>
              <a:rPr lang="en-GB" u="none" dirty="0">
                <a:latin typeface="Poppins" panose="00000500000000000000" pitchFamily="2" charset="0"/>
                <a:ea typeface="Open Sans" panose="020B0606030504020204" pitchFamily="34" charset="0"/>
                <a:cs typeface="Poppins" panose="00000500000000000000" pitchFamily="2" charset="0"/>
              </a:rPr>
              <a:t> European Securities and Markets Authorities (ESMA), </a:t>
            </a:r>
            <a:r>
              <a:rPr lang="en-GB" b="1" u="none" dirty="0">
                <a:latin typeface="Poppins" panose="00000500000000000000" pitchFamily="2" charset="0"/>
                <a:ea typeface="Open Sans" panose="020B0606030504020204" pitchFamily="34" charset="0"/>
                <a:cs typeface="Poppins" panose="00000500000000000000" pitchFamily="2" charset="0"/>
              </a:rPr>
              <a:t>the</a:t>
            </a:r>
            <a:r>
              <a:rPr lang="en-GB" u="none" dirty="0">
                <a:latin typeface="Poppins" panose="00000500000000000000" pitchFamily="2" charset="0"/>
                <a:ea typeface="Open Sans" panose="020B0606030504020204" pitchFamily="34" charset="0"/>
                <a:cs typeface="Poppins" panose="00000500000000000000" pitchFamily="2" charset="0"/>
              </a:rPr>
              <a:t> European Banking Authority (EBA) and </a:t>
            </a:r>
            <a:r>
              <a:rPr lang="en-GB" b="1" u="none" dirty="0">
                <a:latin typeface="Poppins" panose="00000500000000000000" pitchFamily="2" charset="0"/>
                <a:ea typeface="Open Sans" panose="020B0606030504020204" pitchFamily="34" charset="0"/>
                <a:cs typeface="Poppins" panose="00000500000000000000" pitchFamily="2" charset="0"/>
              </a:rPr>
              <a:t>the</a:t>
            </a:r>
            <a:r>
              <a:rPr lang="en-GB" u="none" dirty="0">
                <a:latin typeface="Poppins" panose="00000500000000000000" pitchFamily="2" charset="0"/>
                <a:ea typeface="Open Sans" panose="020B0606030504020204" pitchFamily="34" charset="0"/>
                <a:cs typeface="Poppins" panose="00000500000000000000" pitchFamily="2" charset="0"/>
              </a:rPr>
              <a:t> European Insurance and Occupational Pensions Authority (EIOPA). The system </a:t>
            </a:r>
            <a:r>
              <a:rPr lang="en-GB" b="1" u="none" dirty="0">
                <a:latin typeface="Poppins" panose="00000500000000000000" pitchFamily="2" charset="0"/>
                <a:ea typeface="Open Sans" panose="020B0606030504020204" pitchFamily="34" charset="0"/>
                <a:cs typeface="Poppins" panose="00000500000000000000" pitchFamily="2" charset="0"/>
              </a:rPr>
              <a:t>also</a:t>
            </a:r>
            <a:r>
              <a:rPr lang="en-GB" u="none" dirty="0">
                <a:latin typeface="Poppins" panose="00000500000000000000" pitchFamily="2" charset="0"/>
                <a:ea typeface="Open Sans" panose="020B0606030504020204" pitchFamily="34" charset="0"/>
                <a:cs typeface="Poppins" panose="00000500000000000000" pitchFamily="2" charset="0"/>
              </a:rPr>
              <a:t> comprises the European Systemic Risk Board (ESRB) as well as the Joint </a:t>
            </a:r>
            <a:r>
              <a:rPr lang="en-GB" b="1" u="none" dirty="0">
                <a:latin typeface="Poppins" panose="00000500000000000000" pitchFamily="2" charset="0"/>
                <a:ea typeface="Open Sans" panose="020B0606030504020204" pitchFamily="34" charset="0"/>
                <a:cs typeface="Poppins" panose="00000500000000000000" pitchFamily="2" charset="0"/>
              </a:rPr>
              <a:t>Committee</a:t>
            </a:r>
            <a:r>
              <a:rPr lang="en-GB" u="none" dirty="0">
                <a:latin typeface="Poppins" panose="00000500000000000000" pitchFamily="2" charset="0"/>
                <a:ea typeface="Open Sans" panose="020B0606030504020204" pitchFamily="34" charset="0"/>
                <a:cs typeface="Poppins" panose="00000500000000000000" pitchFamily="2" charset="0"/>
              </a:rPr>
              <a:t> of the European Supervisory Authorities and the national supervisory authorities.</a:t>
            </a: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49</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927738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Banks are a big part of this system and bank regulations aim to ensure that banks do not put the system in jeopardy.</a:t>
            </a:r>
          </a:p>
          <a:p>
            <a:endParaRPr lang="en-GB" dirty="0">
              <a:latin typeface="Poppins" panose="00000500000000000000" pitchFamily="2" charset="0"/>
              <a:ea typeface="Open Sans" panose="020B0606030504020204" pitchFamily="34" charset="0"/>
              <a:cs typeface="Poppins" panose="00000500000000000000" pitchFamily="2" charset="0"/>
            </a:endParaRP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5</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515087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239" indent="-247620" defTabSz="990478">
              <a:defRPr/>
            </a:pPr>
            <a:r>
              <a:rPr lang="en-GB" u="none" dirty="0">
                <a:latin typeface="Poppins" panose="00000500000000000000" pitchFamily="2" charset="0"/>
                <a:ea typeface="Open Sans" panose="020B0606030504020204" pitchFamily="34" charset="0"/>
                <a:cs typeface="Poppins" panose="00000500000000000000" pitchFamily="2" charset="0"/>
              </a:rPr>
              <a:t>Whilst the national supervisory authorities remain in charge of supervising individual financial institutions, the objective of the European supervisory </a:t>
            </a:r>
            <a:r>
              <a:rPr lang="en-GB" b="1" u="none" dirty="0">
                <a:latin typeface="Poppins" panose="00000500000000000000" pitchFamily="2" charset="0"/>
                <a:ea typeface="Open Sans" panose="020B0606030504020204" pitchFamily="34" charset="0"/>
                <a:cs typeface="Poppins" panose="00000500000000000000" pitchFamily="2" charset="0"/>
              </a:rPr>
              <a:t>authorities</a:t>
            </a:r>
            <a:r>
              <a:rPr lang="en-GB" u="none" dirty="0">
                <a:latin typeface="Poppins" panose="00000500000000000000" pitchFamily="2" charset="0"/>
                <a:ea typeface="Open Sans" panose="020B0606030504020204" pitchFamily="34" charset="0"/>
                <a:cs typeface="Poppins" panose="00000500000000000000" pitchFamily="2" charset="0"/>
              </a:rPr>
              <a:t> is to improve the functioning of the internal market by </a:t>
            </a:r>
            <a:r>
              <a:rPr lang="en-GB" b="1" u="none" dirty="0">
                <a:latin typeface="Poppins" panose="00000500000000000000" pitchFamily="2" charset="0"/>
                <a:ea typeface="Open Sans" panose="020B0606030504020204" pitchFamily="34" charset="0"/>
                <a:cs typeface="Poppins" panose="00000500000000000000" pitchFamily="2" charset="0"/>
              </a:rPr>
              <a:t>ensuring</a:t>
            </a:r>
            <a:r>
              <a:rPr lang="en-GB" u="none" dirty="0">
                <a:latin typeface="Poppins" panose="00000500000000000000" pitchFamily="2" charset="0"/>
                <a:ea typeface="Open Sans" panose="020B0606030504020204" pitchFamily="34" charset="0"/>
                <a:cs typeface="Poppins" panose="00000500000000000000" pitchFamily="2" charset="0"/>
              </a:rPr>
              <a:t> appropriate, efficient and harmonised European regulation and supervision.</a:t>
            </a:r>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50</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41149983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none" dirty="0">
                <a:latin typeface="Poppins" panose="00000500000000000000" pitchFamily="2" charset="0"/>
                <a:ea typeface="Open Sans" panose="020B0606030504020204" pitchFamily="34" charset="0"/>
                <a:cs typeface="Poppins" panose="00000500000000000000" pitchFamily="2" charset="0"/>
              </a:rPr>
              <a:t>We’ll have a quick look at how two European Union countries, Germany and France, implement these EU Directives in their own countries</a:t>
            </a:r>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51</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0595467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latin typeface="Poppins" panose="00000500000000000000" pitchFamily="2" charset="0"/>
                <a:ea typeface="Open Sans" panose="020B0606030504020204" pitchFamily="34" charset="0"/>
                <a:cs typeface="Poppins" panose="00000500000000000000" pitchFamily="2" charset="0"/>
              </a:rPr>
              <a:t>In Germany,</a:t>
            </a:r>
            <a:r>
              <a:rPr lang="en-GB" u="none" dirty="0">
                <a:latin typeface="Poppins" panose="00000500000000000000" pitchFamily="2" charset="0"/>
                <a:ea typeface="Open Sans" panose="020B0606030504020204" pitchFamily="34" charset="0"/>
                <a:cs typeface="Poppins" panose="00000500000000000000" pitchFamily="2" charset="0"/>
              </a:rPr>
              <a:t> the BaFin and the </a:t>
            </a:r>
            <a:r>
              <a:rPr lang="en-GB" b="0" u="none" dirty="0">
                <a:latin typeface="Poppins" panose="00000500000000000000" pitchFamily="2" charset="0"/>
                <a:ea typeface="Open Sans" panose="020B0606030504020204" pitchFamily="34" charset="0"/>
                <a:cs typeface="Poppins" panose="00000500000000000000" pitchFamily="2" charset="0"/>
              </a:rPr>
              <a:t>Deutsche</a:t>
            </a:r>
            <a:r>
              <a:rPr lang="en-GB" u="none" dirty="0">
                <a:latin typeface="Poppins" panose="00000500000000000000" pitchFamily="2" charset="0"/>
                <a:ea typeface="Open Sans" panose="020B0606030504020204" pitchFamily="34" charset="0"/>
                <a:cs typeface="Poppins" panose="00000500000000000000" pitchFamily="2" charset="0"/>
              </a:rPr>
              <a:t> Bundesbank share banking supervision, but not as a “twin peak” model like the UK. BaFin is the administrative authority </a:t>
            </a:r>
            <a:r>
              <a:rPr lang="en-GB" b="1" u="none" dirty="0">
                <a:latin typeface="Poppins" panose="00000500000000000000" pitchFamily="2" charset="0"/>
                <a:ea typeface="Open Sans" panose="020B0606030504020204" pitchFamily="34" charset="0"/>
                <a:cs typeface="Poppins" panose="00000500000000000000" pitchFamily="2" charset="0"/>
              </a:rPr>
              <a:t>responsible</a:t>
            </a:r>
            <a:r>
              <a:rPr lang="en-GB" u="none" dirty="0">
                <a:latin typeface="Poppins" panose="00000500000000000000" pitchFamily="2" charset="0"/>
                <a:ea typeface="Open Sans" panose="020B0606030504020204" pitchFamily="34" charset="0"/>
                <a:cs typeface="Poppins" panose="00000500000000000000" pitchFamily="2" charset="0"/>
              </a:rPr>
              <a:t> for the supervision of institutions under </a:t>
            </a:r>
            <a:r>
              <a:rPr lang="en-GB" b="0" u="none" dirty="0">
                <a:latin typeface="Poppins" panose="00000500000000000000" pitchFamily="2" charset="0"/>
                <a:ea typeface="Open Sans" panose="020B0606030504020204" pitchFamily="34" charset="0"/>
                <a:cs typeface="Poppins" panose="00000500000000000000" pitchFamily="2" charset="0"/>
              </a:rPr>
              <a:t>Germany’s</a:t>
            </a:r>
            <a:r>
              <a:rPr lang="en-GB" u="none" dirty="0">
                <a:latin typeface="Poppins" panose="00000500000000000000" pitchFamily="2" charset="0"/>
                <a:ea typeface="Open Sans" panose="020B0606030504020204" pitchFamily="34" charset="0"/>
                <a:cs typeface="Poppins" panose="00000500000000000000" pitchFamily="2" charset="0"/>
              </a:rPr>
              <a:t> Banking Act. The Deutsche Bundesbank’s responsibility is </a:t>
            </a:r>
            <a:r>
              <a:rPr lang="en-GB" b="1" u="none" dirty="0">
                <a:latin typeface="Poppins" panose="00000500000000000000" pitchFamily="2" charset="0"/>
                <a:ea typeface="Open Sans" panose="020B0606030504020204" pitchFamily="34" charset="0"/>
                <a:cs typeface="Poppins" panose="00000500000000000000" pitchFamily="2" charset="0"/>
              </a:rPr>
              <a:t>to assist the </a:t>
            </a:r>
            <a:r>
              <a:rPr lang="en-GB" u="none" dirty="0">
                <a:latin typeface="Poppins" panose="00000500000000000000" pitchFamily="2" charset="0"/>
                <a:ea typeface="Open Sans" panose="020B0606030504020204" pitchFamily="34" charset="0"/>
                <a:cs typeface="Poppins" panose="00000500000000000000" pitchFamily="2" charset="0"/>
              </a:rPr>
              <a:t>BaFin in the supervision of banks and financial services providers.</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52</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4890886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u="sng" dirty="0">
                <a:solidFill>
                  <a:srgbClr val="323232"/>
                </a:solidFill>
                <a:effectLst/>
                <a:latin typeface="Poppins" panose="00000500000000000000" pitchFamily="2" charset="0"/>
                <a:ea typeface="Open Sans" panose="020B0606030504020204" pitchFamily="34" charset="0"/>
                <a:cs typeface="Poppins" panose="00000500000000000000" pitchFamily="2" charset="0"/>
              </a:rPr>
              <a:t>France</a:t>
            </a:r>
            <a:r>
              <a:rPr lang="en-GB" b="0" i="0" dirty="0">
                <a:solidFill>
                  <a:srgbClr val="323232"/>
                </a:solidFill>
                <a:effectLst/>
                <a:latin typeface="Poppins" panose="00000500000000000000" pitchFamily="2" charset="0"/>
                <a:ea typeface="Open Sans" panose="020B0606030504020204" pitchFamily="34" charset="0"/>
                <a:cs typeface="Poppins" panose="00000500000000000000" pitchFamily="2" charset="0"/>
              </a:rPr>
              <a:t> has two regulators responsible for the authorization and supervision of banks, insurers and other financial institutions</a:t>
            </a:r>
          </a:p>
          <a:p>
            <a:endParaRPr lang="en-GB" sz="1300" dirty="0">
              <a:latin typeface="Poppins" panose="00000500000000000000" pitchFamily="2" charset="0"/>
              <a:ea typeface="Open Sans" panose="020B0606030504020204" pitchFamily="34" charset="0"/>
              <a:cs typeface="Poppins" panose="00000500000000000000" pitchFamily="2" charset="0"/>
            </a:endParaRPr>
          </a:p>
          <a:p>
            <a:pPr marL="247620" indent="0" fontAlgn="base"/>
            <a:r>
              <a:rPr lang="en-GB" sz="1300" b="1" dirty="0">
                <a:latin typeface="Poppins" panose="00000500000000000000" pitchFamily="2" charset="0"/>
                <a:ea typeface="Open Sans" panose="020B0606030504020204" pitchFamily="34" charset="0"/>
                <a:cs typeface="Poppins" panose="00000500000000000000" pitchFamily="2" charset="0"/>
              </a:rPr>
              <a:t>The</a:t>
            </a:r>
            <a:r>
              <a:rPr lang="en-GB" sz="1300" dirty="0">
                <a:latin typeface="Poppins" panose="00000500000000000000" pitchFamily="2" charset="0"/>
                <a:ea typeface="Open Sans" panose="020B0606030504020204" pitchFamily="34" charset="0"/>
                <a:cs typeface="Poppins" panose="00000500000000000000" pitchFamily="2" charset="0"/>
              </a:rPr>
              <a:t> ACPR regulates the banking and insurance sectors in France. It is charged with </a:t>
            </a:r>
            <a:r>
              <a:rPr lang="en-GB" sz="1300" b="1" dirty="0">
                <a:latin typeface="Poppins" panose="00000500000000000000" pitchFamily="2" charset="0"/>
                <a:ea typeface="Open Sans" panose="020B0606030504020204" pitchFamily="34" charset="0"/>
                <a:cs typeface="Poppins" panose="00000500000000000000" pitchFamily="2" charset="0"/>
              </a:rPr>
              <a:t>preserving</a:t>
            </a:r>
            <a:r>
              <a:rPr lang="en-GB" sz="1300" dirty="0">
                <a:latin typeface="Poppins" panose="00000500000000000000" pitchFamily="2" charset="0"/>
                <a:ea typeface="Open Sans" panose="020B0606030504020204" pitchFamily="34" charset="0"/>
                <a:cs typeface="Poppins" panose="00000500000000000000" pitchFamily="2" charset="0"/>
              </a:rPr>
              <a:t> the stability of the financial system and </a:t>
            </a:r>
            <a:r>
              <a:rPr lang="en-GB" sz="1300" b="1" dirty="0">
                <a:latin typeface="Poppins" panose="00000500000000000000" pitchFamily="2" charset="0"/>
                <a:ea typeface="Open Sans" panose="020B0606030504020204" pitchFamily="34" charset="0"/>
                <a:cs typeface="Poppins" panose="00000500000000000000" pitchFamily="2" charset="0"/>
              </a:rPr>
              <a:t>protecting</a:t>
            </a:r>
            <a:r>
              <a:rPr lang="en-GB" sz="1300" dirty="0">
                <a:latin typeface="Poppins" panose="00000500000000000000" pitchFamily="2" charset="0"/>
                <a:ea typeface="Open Sans" panose="020B0606030504020204" pitchFamily="34" charset="0"/>
                <a:cs typeface="Poppins" panose="00000500000000000000" pitchFamily="2" charset="0"/>
              </a:rPr>
              <a:t> the customers, insurance policyholders, members and beneficiaries of the persons that it supervises. </a:t>
            </a:r>
          </a:p>
          <a:p>
            <a:pPr marL="247620" indent="0" fontAlgn="base"/>
            <a:endParaRPr lang="en-GB" sz="1300" dirty="0">
              <a:latin typeface="Poppins" panose="00000500000000000000" pitchFamily="2" charset="0"/>
              <a:ea typeface="Open Sans" panose="020B0606030504020204" pitchFamily="34" charset="0"/>
              <a:cs typeface="Poppins" panose="00000500000000000000" pitchFamily="2" charset="0"/>
            </a:endParaRPr>
          </a:p>
          <a:p>
            <a:pPr marL="247620" indent="0" fontAlgn="base"/>
            <a:r>
              <a:rPr lang="en-GB" sz="1300" b="1" dirty="0">
                <a:latin typeface="Poppins" panose="00000500000000000000" pitchFamily="2" charset="0"/>
                <a:ea typeface="Open Sans" panose="020B0606030504020204" pitchFamily="34" charset="0"/>
                <a:cs typeface="Poppins" panose="00000500000000000000" pitchFamily="2" charset="0"/>
              </a:rPr>
              <a:t>The</a:t>
            </a:r>
            <a:r>
              <a:rPr lang="en-GB" sz="1300" dirty="0">
                <a:latin typeface="Poppins" panose="00000500000000000000" pitchFamily="2" charset="0"/>
                <a:ea typeface="Open Sans" panose="020B0606030504020204" pitchFamily="34" charset="0"/>
                <a:cs typeface="Poppins" panose="00000500000000000000" pitchFamily="2" charset="0"/>
              </a:rPr>
              <a:t> AMF regulates participants and products in France’s financial markets. It </a:t>
            </a:r>
            <a:r>
              <a:rPr lang="en-GB" sz="1300" b="1" dirty="0">
                <a:latin typeface="Poppins" panose="00000500000000000000" pitchFamily="2" charset="0"/>
                <a:ea typeface="Open Sans" panose="020B0606030504020204" pitchFamily="34" charset="0"/>
                <a:cs typeface="Poppins" panose="00000500000000000000" pitchFamily="2" charset="0"/>
              </a:rPr>
              <a:t>approves</a:t>
            </a:r>
            <a:r>
              <a:rPr lang="en-GB" sz="1300" dirty="0">
                <a:latin typeface="Poppins" panose="00000500000000000000" pitchFamily="2" charset="0"/>
                <a:ea typeface="Open Sans" panose="020B0606030504020204" pitchFamily="34" charset="0"/>
                <a:cs typeface="Poppins" panose="00000500000000000000" pitchFamily="2" charset="0"/>
              </a:rPr>
              <a:t> the rules applicable to financial markets and market infrastructures, </a:t>
            </a:r>
            <a:r>
              <a:rPr lang="en-GB" sz="1300" b="1" dirty="0">
                <a:latin typeface="Poppins" panose="00000500000000000000" pitchFamily="2" charset="0"/>
                <a:ea typeface="Open Sans" panose="020B0606030504020204" pitchFamily="34" charset="0"/>
                <a:cs typeface="Poppins" panose="00000500000000000000" pitchFamily="2" charset="0"/>
              </a:rPr>
              <a:t>approves</a:t>
            </a:r>
            <a:r>
              <a:rPr lang="en-GB" sz="1300" dirty="0">
                <a:latin typeface="Poppins" panose="00000500000000000000" pitchFamily="2" charset="0"/>
                <a:ea typeface="Open Sans" panose="020B0606030504020204" pitchFamily="34" charset="0"/>
                <a:cs typeface="Poppins" panose="00000500000000000000" pitchFamily="2" charset="0"/>
              </a:rPr>
              <a:t> the corporate finance transactions of listed companies, and </a:t>
            </a:r>
            <a:r>
              <a:rPr lang="en-GB" sz="1300" b="1" dirty="0">
                <a:latin typeface="Poppins" panose="00000500000000000000" pitchFamily="2" charset="0"/>
                <a:ea typeface="Open Sans" panose="020B0606030504020204" pitchFamily="34" charset="0"/>
                <a:cs typeface="Poppins" panose="00000500000000000000" pitchFamily="2" charset="0"/>
              </a:rPr>
              <a:t>authorizes</a:t>
            </a:r>
            <a:r>
              <a:rPr lang="en-GB" sz="1300" dirty="0">
                <a:latin typeface="Poppins" panose="00000500000000000000" pitchFamily="2" charset="0"/>
                <a:ea typeface="Open Sans" panose="020B0606030504020204" pitchFamily="34" charset="0"/>
                <a:cs typeface="Poppins" panose="00000500000000000000" pitchFamily="2" charset="0"/>
              </a:rPr>
              <a:t> financial services professionals and the collective investment products under its supervision. </a:t>
            </a:r>
            <a:endParaRPr lang="en-GB" u="none" dirty="0">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53</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829766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1:notes"/>
          <p:cNvSpPr txBox="1">
            <a:spLocks noGrp="1"/>
          </p:cNvSpPr>
          <p:nvPr>
            <p:ph type="body" idx="1"/>
          </p:nvPr>
        </p:nvSpPr>
        <p:spPr>
          <a:xfrm>
            <a:off x="709930" y="4925407"/>
            <a:ext cx="5679440" cy="4029879"/>
          </a:xfrm>
          <a:prstGeom prst="rect">
            <a:avLst/>
          </a:prstGeom>
          <a:noFill/>
          <a:ln>
            <a:noFill/>
          </a:ln>
        </p:spPr>
        <p:txBody>
          <a:bodyPr spcFirstLastPara="1" wrap="square" lIns="99032" tIns="49502" rIns="99032" bIns="49502" anchor="t" anchorCtr="0">
            <a:noAutofit/>
          </a:bodyPr>
          <a:lstStyle/>
          <a:p>
            <a:pPr marL="0" indent="0"/>
            <a:endParaRPr dirty="0">
              <a:latin typeface="Poppins" panose="00000500000000000000" pitchFamily="2" charset="0"/>
            </a:endParaRPr>
          </a:p>
        </p:txBody>
      </p:sp>
      <p:sp>
        <p:nvSpPr>
          <p:cNvPr id="78" name="Google Shape;78;p1:notes"/>
          <p:cNvSpPr txBox="1">
            <a:spLocks noGrp="1"/>
          </p:cNvSpPr>
          <p:nvPr>
            <p:ph type="sldNum" idx="12"/>
          </p:nvPr>
        </p:nvSpPr>
        <p:spPr>
          <a:xfrm>
            <a:off x="4021294" y="9721107"/>
            <a:ext cx="3076363" cy="513507"/>
          </a:xfrm>
          <a:prstGeom prst="rect">
            <a:avLst/>
          </a:prstGeom>
          <a:noFill/>
          <a:ln>
            <a:noFill/>
          </a:ln>
        </p:spPr>
        <p:txBody>
          <a:bodyPr spcFirstLastPara="1" wrap="square" lIns="99032" tIns="49502" rIns="99032" bIns="49502" anchor="b" anchorCtr="0">
            <a:noAutofit/>
          </a:bodyPr>
          <a:lstStyle/>
          <a:p>
            <a:pPr algn="r">
              <a:buSzPts val="1400"/>
            </a:pPr>
            <a:fld id="{00000000-1234-1234-1234-123412341234}" type="slidenum">
              <a:rPr lang="en-GB"/>
              <a:pPr algn="r">
                <a:buSzPts val="1400"/>
              </a:pPr>
              <a:t>54</a:t>
            </a:fld>
            <a:endParaRPr dirty="0"/>
          </a:p>
        </p:txBody>
      </p:sp>
    </p:spTree>
    <p:extLst>
      <p:ext uri="{BB962C8B-B14F-4D97-AF65-F5344CB8AC3E}">
        <p14:creationId xmlns:p14="http://schemas.microsoft.com/office/powerpoint/2010/main" val="15665589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212121"/>
                </a:solidFill>
                <a:effectLst/>
                <a:latin typeface="Poppins" panose="00000500000000000000" pitchFamily="2" charset="0"/>
                <a:ea typeface="Open Sans" panose="020B0606030504020204" pitchFamily="34" charset="0"/>
                <a:cs typeface="Poppins" panose="00000500000000000000" pitchFamily="2" charset="0"/>
              </a:rPr>
              <a:t>Basel I was developed in 1988 by the Basel Committee on Banking Supervision (BCBS), a group made up of central bankers and regulators from around the world. In a</a:t>
            </a:r>
            <a:r>
              <a:rPr lang="en-GB" sz="1300" dirty="0">
                <a:solidFill>
                  <a:schemeClr val="tx1"/>
                </a:solidFill>
                <a:latin typeface="Poppins" panose="00000500000000000000" pitchFamily="2" charset="0"/>
                <a:ea typeface="Open Sans" panose="020B0606030504020204" pitchFamily="34" charset="0"/>
                <a:cs typeface="Poppins" panose="00000500000000000000" pitchFamily="2" charset="0"/>
              </a:rPr>
              <a:t>n increasingly global financial system, they believed there was a need for a consistent approach to regulation so banks could compete internationally on a level playing field.</a:t>
            </a:r>
            <a:endParaRPr lang="en-GB" dirty="0">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55</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6532275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7620" indent="0"/>
            <a:r>
              <a:rPr lang="en-GB" b="0" i="0" dirty="0">
                <a:solidFill>
                  <a:srgbClr val="212121"/>
                </a:solidFill>
                <a:effectLst/>
                <a:latin typeface="Poppins" panose="00000500000000000000" pitchFamily="2" charset="0"/>
                <a:ea typeface="Open Sans" panose="020B0606030504020204" pitchFamily="34" charset="0"/>
                <a:cs typeface="Poppins" panose="00000500000000000000" pitchFamily="2" charset="0"/>
              </a:rPr>
              <a:t>This first Basel Accord focused on credit risk in banking and quantified this through a concept referred to as risk-weighted assets.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56</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23334728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7620" indent="0"/>
            <a:r>
              <a:rPr lang="en-GB" b="0" i="0" dirty="0">
                <a:solidFill>
                  <a:srgbClr val="212121"/>
                </a:solidFill>
                <a:effectLst/>
                <a:latin typeface="Poppins" panose="00000500000000000000" pitchFamily="2" charset="0"/>
                <a:ea typeface="Open Sans" panose="020B0606030504020204" pitchFamily="34" charset="0"/>
                <a:cs typeface="Poppins" panose="00000500000000000000" pitchFamily="2" charset="0"/>
              </a:rPr>
              <a:t>Under Basel I a bank’s assets (which very broadly can be thought of as it’s loan portfolio) were classified according to how </a:t>
            </a:r>
            <a:r>
              <a:rPr lang="en-GB" b="1" i="0" dirty="0">
                <a:solidFill>
                  <a:srgbClr val="212121"/>
                </a:solidFill>
                <a:effectLst/>
                <a:latin typeface="Poppins" panose="00000500000000000000" pitchFamily="2" charset="0"/>
                <a:ea typeface="Open Sans" panose="020B0606030504020204" pitchFamily="34" charset="0"/>
                <a:cs typeface="Poppins" panose="00000500000000000000" pitchFamily="2" charset="0"/>
              </a:rPr>
              <a:t>risky</a:t>
            </a:r>
            <a:r>
              <a:rPr lang="en-GB" b="0" i="0" dirty="0">
                <a:solidFill>
                  <a:srgbClr val="212121"/>
                </a:solidFill>
                <a:effectLst/>
                <a:latin typeface="Poppins" panose="00000500000000000000" pitchFamily="2" charset="0"/>
                <a:ea typeface="Open Sans" panose="020B0606030504020204" pitchFamily="34" charset="0"/>
                <a:cs typeface="Poppins" panose="00000500000000000000" pitchFamily="2" charset="0"/>
              </a:rPr>
              <a:t> they were, with a weight ranging from 0%-100%.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57</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5512751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7620" indent="0"/>
            <a:r>
              <a:rPr lang="en-GB" b="0" i="0" dirty="0">
                <a:solidFill>
                  <a:srgbClr val="212121"/>
                </a:solidFill>
                <a:effectLst/>
                <a:latin typeface="Poppins" panose="00000500000000000000" pitchFamily="2" charset="0"/>
                <a:ea typeface="Open Sans" panose="020B0606030504020204" pitchFamily="34" charset="0"/>
                <a:cs typeface="Poppins" panose="00000500000000000000" pitchFamily="2" charset="0"/>
              </a:rPr>
              <a:t>The more risky a bank’s assets, the more regulatory capital (based on their shareholder’s equity)that needed to be held, since this capital represents the headroom for liability holders if assets decline in value, and more risky assets have a bigger chance of suffering losses.</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58</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8502369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47620" indent="0" defTabSz="990478">
              <a:defRPr/>
            </a:pPr>
            <a:r>
              <a:rPr lang="en-GB" b="0" i="0" dirty="0">
                <a:solidFill>
                  <a:srgbClr val="212121"/>
                </a:solidFill>
                <a:effectLst/>
                <a:latin typeface="Poppins" panose="00000500000000000000" pitchFamily="2" charset="0"/>
                <a:ea typeface="Open Sans" panose="020B0606030504020204" pitchFamily="34" charset="0"/>
                <a:cs typeface="Poppins" panose="00000500000000000000" pitchFamily="2" charset="0"/>
              </a:rPr>
              <a:t>Basel I helped banks to be better organized and managed by </a:t>
            </a:r>
            <a:r>
              <a:rPr lang="en-GB" b="1" i="0" dirty="0">
                <a:solidFill>
                  <a:srgbClr val="212121"/>
                </a:solidFill>
                <a:effectLst/>
                <a:latin typeface="Poppins" panose="00000500000000000000" pitchFamily="2" charset="0"/>
                <a:ea typeface="Open Sans" panose="020B0606030504020204" pitchFamily="34" charset="0"/>
                <a:cs typeface="Poppins" panose="00000500000000000000" pitchFamily="2" charset="0"/>
              </a:rPr>
              <a:t>focusing management’s attention on how much regulatory capital </a:t>
            </a:r>
            <a:r>
              <a:rPr lang="en-GB" b="0" i="0" dirty="0">
                <a:solidFill>
                  <a:srgbClr val="212121"/>
                </a:solidFill>
                <a:effectLst/>
                <a:latin typeface="Poppins" panose="00000500000000000000" pitchFamily="2" charset="0"/>
                <a:ea typeface="Open Sans" panose="020B0606030504020204" pitchFamily="34" charset="0"/>
                <a:cs typeface="Poppins" panose="00000500000000000000" pitchFamily="2" charset="0"/>
              </a:rPr>
              <a:t>that bank had to hold. </a:t>
            </a:r>
          </a:p>
          <a:p>
            <a:pPr marL="247620" indent="0" defTabSz="990478">
              <a:defRPr/>
            </a:pPr>
            <a:endParaRPr lang="en-GB" b="0" i="0" dirty="0">
              <a:solidFill>
                <a:srgbClr val="212121"/>
              </a:solidFill>
              <a:effectLst/>
              <a:latin typeface="Poppins" panose="00000500000000000000" pitchFamily="2" charset="0"/>
              <a:ea typeface="Open Sans" panose="020B0606030504020204" pitchFamily="34" charset="0"/>
              <a:cs typeface="Poppins" panose="00000500000000000000" pitchFamily="2" charset="0"/>
            </a:endParaRPr>
          </a:p>
          <a:p>
            <a:pPr marL="247620" indent="0" defTabSz="990478">
              <a:defRPr/>
            </a:pPr>
            <a:r>
              <a:rPr lang="en-GB" b="1" i="0" dirty="0">
                <a:solidFill>
                  <a:srgbClr val="212121"/>
                </a:solidFill>
                <a:effectLst/>
                <a:latin typeface="Poppins" panose="00000500000000000000" pitchFamily="2" charset="0"/>
                <a:ea typeface="Open Sans" panose="020B0606030504020204" pitchFamily="34" charset="0"/>
                <a:cs typeface="Poppins" panose="00000500000000000000" pitchFamily="2" charset="0"/>
              </a:rPr>
              <a:t>Issuing more risky loans would mean more capital</a:t>
            </a:r>
            <a:r>
              <a:rPr lang="en-GB" b="0" i="0" dirty="0">
                <a:solidFill>
                  <a:srgbClr val="212121"/>
                </a:solidFill>
                <a:effectLst/>
                <a:latin typeface="Poppins" panose="00000500000000000000" pitchFamily="2" charset="0"/>
                <a:ea typeface="Open Sans" panose="020B0606030504020204" pitchFamily="34" charset="0"/>
                <a:cs typeface="Poppins" panose="00000500000000000000" pitchFamily="2" charset="0"/>
              </a:rPr>
              <a:t> would need to be held, </a:t>
            </a:r>
            <a:r>
              <a:rPr lang="en-GB" b="1" i="0" dirty="0">
                <a:solidFill>
                  <a:srgbClr val="212121"/>
                </a:solidFill>
                <a:effectLst/>
                <a:latin typeface="Poppins" panose="00000500000000000000" pitchFamily="2" charset="0"/>
                <a:ea typeface="Open Sans" panose="020B0606030504020204" pitchFamily="34" charset="0"/>
                <a:cs typeface="Poppins" panose="00000500000000000000" pitchFamily="2" charset="0"/>
              </a:rPr>
              <a:t>potentially reducing the ability of the bank to pay dividends </a:t>
            </a:r>
            <a:r>
              <a:rPr lang="en-GB" b="0" i="0" dirty="0">
                <a:solidFill>
                  <a:srgbClr val="212121"/>
                </a:solidFill>
                <a:effectLst/>
                <a:latin typeface="Poppins" panose="00000500000000000000" pitchFamily="2" charset="0"/>
                <a:ea typeface="Open Sans" panose="020B0606030504020204" pitchFamily="34" charset="0"/>
                <a:cs typeface="Poppins" panose="00000500000000000000" pitchFamily="2" charset="0"/>
              </a:rPr>
              <a:t>to shareholders. </a:t>
            </a:r>
            <a:endParaRPr lang="en-GB" dirty="0">
              <a:latin typeface="Poppins" panose="00000500000000000000" pitchFamily="2" charset="0"/>
            </a:endParaRPr>
          </a:p>
          <a:p>
            <a:pPr marL="247620" indent="0" defTabSz="990478">
              <a:defRPr/>
            </a:pPr>
            <a:endParaRPr lang="en-GB" b="0" i="0" dirty="0">
              <a:solidFill>
                <a:srgbClr val="212121"/>
              </a:solidFill>
              <a:effectLst/>
              <a:latin typeface="Poppins" panose="00000500000000000000" pitchFamily="2" charset="0"/>
              <a:ea typeface="Open Sans" panose="020B0606030504020204" pitchFamily="34" charset="0"/>
              <a:cs typeface="Poppins" panose="00000500000000000000" pitchFamily="2" charset="0"/>
            </a:endParaRPr>
          </a:p>
          <a:p>
            <a:pPr marL="247620" indent="0" defTabSz="990478">
              <a:defRPr/>
            </a:pPr>
            <a:endParaRPr lang="en-GB" b="0" i="0" dirty="0">
              <a:solidFill>
                <a:srgbClr val="212121"/>
              </a:solidFill>
              <a:effectLst/>
              <a:latin typeface="Poppins" panose="00000500000000000000" pitchFamily="2" charset="0"/>
              <a:ea typeface="Open Sans" panose="020B0606030504020204" pitchFamily="34" charset="0"/>
              <a:cs typeface="Poppins" panose="00000500000000000000" pitchFamily="2" charset="0"/>
            </a:endParaRPr>
          </a:p>
          <a:p>
            <a:pPr marL="247620" indent="0" defTabSz="990478">
              <a:defRPr/>
            </a:pPr>
            <a:endParaRPr lang="en-GB" dirty="0">
              <a:latin typeface="Poppins" panose="00000500000000000000" pitchFamily="2" charset="0"/>
            </a:endParaRPr>
          </a:p>
          <a:p>
            <a:pPr marL="247620" indent="0"/>
            <a:endParaRPr lang="en-GB" b="0" i="0" dirty="0">
              <a:solidFill>
                <a:srgbClr val="212121"/>
              </a:solidFill>
              <a:effectLst/>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59</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510275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There is a LOT of bank regulation, and its very difficult to know about all the regulations. However, if we can understand the overriding principles, and what they mean, we will be able to more quickly understand the individual initiatives.</a:t>
            </a:r>
          </a:p>
          <a:p>
            <a:pPr marL="495239" indent="-247620" defTabSz="990478">
              <a:defRPr/>
            </a:pPr>
            <a:r>
              <a:rPr lang="en-GB" dirty="0">
                <a:latin typeface="Poppins" panose="00000500000000000000" pitchFamily="2" charset="0"/>
                <a:ea typeface="Open Sans" panose="020B0606030504020204" pitchFamily="34" charset="0"/>
                <a:cs typeface="Poppins" panose="00000500000000000000" pitchFamily="2" charset="0"/>
              </a:rPr>
              <a:t>The key objectives of banking regulation are as follows: </a:t>
            </a:r>
          </a:p>
          <a:p>
            <a:endParaRPr lang="en-GB" dirty="0">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6</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6127060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239" indent="-247620" defTabSz="990478">
              <a:defRPr/>
            </a:pPr>
            <a:r>
              <a:rPr lang="en-GB" b="0" i="0" dirty="0">
                <a:solidFill>
                  <a:srgbClr val="212121"/>
                </a:solidFill>
                <a:effectLst/>
                <a:latin typeface="Poppins" panose="00000500000000000000" pitchFamily="2" charset="0"/>
                <a:ea typeface="Open Sans" panose="020B0606030504020204" pitchFamily="34" charset="0"/>
                <a:cs typeface="Poppins" panose="00000500000000000000" pitchFamily="2" charset="0"/>
              </a:rPr>
              <a:t>However, Basel I had some weaknesses coming from the </a:t>
            </a:r>
            <a:r>
              <a:rPr lang="en-GB" b="1" i="0" dirty="0">
                <a:solidFill>
                  <a:srgbClr val="212121"/>
                </a:solidFill>
                <a:effectLst/>
                <a:latin typeface="Poppins" panose="00000500000000000000" pitchFamily="2" charset="0"/>
                <a:ea typeface="Open Sans" panose="020B0606030504020204" pitchFamily="34" charset="0"/>
                <a:cs typeface="Poppins" panose="00000500000000000000" pitchFamily="2" charset="0"/>
              </a:rPr>
              <a:t>simplicity of it’s RWA and regulatory capital calculations</a:t>
            </a:r>
            <a:r>
              <a:rPr lang="en-GB" b="0" i="0" dirty="0">
                <a:solidFill>
                  <a:srgbClr val="212121"/>
                </a:solidFill>
                <a:effectLst/>
                <a:latin typeface="Poppins" panose="00000500000000000000" pitchFamily="2" charset="0"/>
                <a:ea typeface="Open Sans" panose="020B0606030504020204" pitchFamily="34" charset="0"/>
                <a:cs typeface="Poppins" panose="00000500000000000000" pitchFamily="2" charset="0"/>
              </a:rPr>
              <a:t>. To adjust for these weaknesses as they became apparent and also as </a:t>
            </a:r>
            <a:r>
              <a:rPr lang="en-GB" b="1" i="0" dirty="0">
                <a:solidFill>
                  <a:srgbClr val="212121"/>
                </a:solidFill>
                <a:effectLst/>
                <a:latin typeface="Poppins" panose="00000500000000000000" pitchFamily="2" charset="0"/>
                <a:ea typeface="Open Sans" panose="020B0606030504020204" pitchFamily="34" charset="0"/>
                <a:cs typeface="Poppins" panose="00000500000000000000" pitchFamily="2" charset="0"/>
              </a:rPr>
              <a:t>bank’s changed </a:t>
            </a:r>
            <a:r>
              <a:rPr lang="en-GB" b="0" i="0" dirty="0">
                <a:solidFill>
                  <a:srgbClr val="212121"/>
                </a:solidFill>
                <a:effectLst/>
                <a:latin typeface="Poppins" panose="00000500000000000000" pitchFamily="2" charset="0"/>
                <a:ea typeface="Open Sans" panose="020B0606030504020204" pitchFamily="34" charset="0"/>
                <a:cs typeface="Poppins" panose="00000500000000000000" pitchFamily="2" charset="0"/>
              </a:rPr>
              <a:t>their approaches to take advantage of these weaknesses, </a:t>
            </a:r>
            <a:r>
              <a:rPr lang="en-GB" b="1" i="0" dirty="0">
                <a:solidFill>
                  <a:srgbClr val="212121"/>
                </a:solidFill>
                <a:effectLst/>
                <a:latin typeface="Poppins" panose="00000500000000000000" pitchFamily="2" charset="0"/>
                <a:ea typeface="Open Sans" panose="020B0606030504020204" pitchFamily="34" charset="0"/>
                <a:cs typeface="Poppins" panose="00000500000000000000" pitchFamily="2" charset="0"/>
              </a:rPr>
              <a:t>further versions </a:t>
            </a:r>
            <a:r>
              <a:rPr lang="en-GB" b="0" i="0" dirty="0">
                <a:solidFill>
                  <a:srgbClr val="212121"/>
                </a:solidFill>
                <a:effectLst/>
                <a:latin typeface="Poppins" panose="00000500000000000000" pitchFamily="2" charset="0"/>
                <a:ea typeface="Open Sans" panose="020B0606030504020204" pitchFamily="34" charset="0"/>
                <a:cs typeface="Poppins" panose="00000500000000000000" pitchFamily="2" charset="0"/>
              </a:rPr>
              <a:t>were released – Basel II in 2004 and Basel III in 2010.</a:t>
            </a:r>
            <a:endParaRPr lang="en-GB" dirty="0">
              <a:latin typeface="Poppins" panose="00000500000000000000" pitchFamily="2" charset="0"/>
            </a:endParaRPr>
          </a:p>
          <a:p>
            <a:endParaRPr lang="en-GB" b="0" i="0" dirty="0">
              <a:solidFill>
                <a:srgbClr val="212121"/>
              </a:solidFill>
              <a:effectLst/>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60</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2021791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90478">
              <a:defRPr/>
            </a:pPr>
            <a:r>
              <a:rPr lang="en-GB" b="0" i="0" strike="sngStrike" dirty="0">
                <a:solidFill>
                  <a:srgbClr val="000000"/>
                </a:solidFill>
                <a:effectLst/>
                <a:latin typeface="Poppins" panose="00000500000000000000" pitchFamily="2" charset="0"/>
                <a:ea typeface="Open Sans" panose="020B0606030504020204" pitchFamily="34" charset="0"/>
                <a:cs typeface="Poppins" panose="00000500000000000000" pitchFamily="2" charset="0"/>
              </a:rPr>
              <a:t>As initially introduced </a:t>
            </a:r>
            <a:r>
              <a:rPr lang="en-GB" b="0" i="0" strike="noStrike" dirty="0">
                <a:solidFill>
                  <a:srgbClr val="000000"/>
                </a:solidFill>
                <a:effectLst/>
                <a:latin typeface="Poppins" panose="00000500000000000000" pitchFamily="2" charset="0"/>
                <a:ea typeface="Open Sans" panose="020B0606030504020204" pitchFamily="34" charset="0"/>
                <a:cs typeface="Poppins" panose="00000500000000000000" pitchFamily="2" charset="0"/>
              </a:rPr>
              <a:t>(remove from audio, each video is standalone)</a:t>
            </a:r>
          </a:p>
          <a:p>
            <a:pPr marL="0" indent="0" defTabSz="990478">
              <a:defRPr/>
            </a:pPr>
            <a:endParaRPr lang="en-GB" b="0" i="0" strike="sngStrike" dirty="0">
              <a:solidFill>
                <a:srgbClr val="000000"/>
              </a:solidFill>
              <a:effectLst/>
              <a:latin typeface="Poppins" panose="00000500000000000000" pitchFamily="2" charset="0"/>
              <a:ea typeface="Open Sans" panose="020B0606030504020204" pitchFamily="34" charset="0"/>
              <a:cs typeface="Poppins" panose="00000500000000000000" pitchFamily="2" charset="0"/>
            </a:endParaRPr>
          </a:p>
          <a:p>
            <a:pPr marL="0" indent="0" defTabSz="990478">
              <a:defRPr/>
            </a:pPr>
            <a:r>
              <a:rPr lang="en-GB" b="0" i="0" dirty="0">
                <a:solidFill>
                  <a:srgbClr val="000000"/>
                </a:solidFill>
                <a:effectLst/>
                <a:latin typeface="Poppins" panose="00000500000000000000" pitchFamily="2" charset="0"/>
                <a:ea typeface="Open Sans" panose="020B0606030504020204" pitchFamily="34" charset="0"/>
                <a:cs typeface="Poppins" panose="00000500000000000000" pitchFamily="2" charset="0"/>
              </a:rPr>
              <a:t>Under Basel I, banks are required by regulators to hold a </a:t>
            </a:r>
            <a:r>
              <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rPr>
              <a:t>minimum amount of capital. Risk-weighted assets, or RWA, are used to link the </a:t>
            </a:r>
            <a:r>
              <a:rPr lang="en-GB" sz="1300" b="1" dirty="0">
                <a:solidFill>
                  <a:srgbClr val="000000"/>
                </a:solidFill>
                <a:latin typeface="Poppins" panose="00000500000000000000" pitchFamily="2" charset="0"/>
                <a:ea typeface="Open Sans" panose="020B0606030504020204" pitchFamily="34" charset="0"/>
                <a:cs typeface="Poppins" panose="00000500000000000000" pitchFamily="2" charset="0"/>
              </a:rPr>
              <a:t>minimum amount of capital that banks must have </a:t>
            </a:r>
            <a:r>
              <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rPr>
              <a:t>with the risk profile of the bank’s lending activities (and other assets). </a:t>
            </a:r>
            <a:endParaRPr lang="en-GB" b="0" dirty="0">
              <a:latin typeface="Poppins" panose="00000500000000000000" pitchFamily="2" charset="0"/>
              <a:ea typeface="Open Sans" panose="020B0606030504020204" pitchFamily="34" charset="0"/>
              <a:cs typeface="Poppins" panose="00000500000000000000" pitchFamily="2" charset="0"/>
            </a:endParaRPr>
          </a:p>
          <a:p>
            <a:pPr marL="0" indent="0" defTabSz="990478">
              <a:defRPr/>
            </a:pPr>
            <a:endPar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endParaRPr>
          </a:p>
          <a:p>
            <a:pPr marL="0" indent="0" defTabSz="990478">
              <a:defRPr/>
            </a:pPr>
            <a:endPar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endParaRPr>
          </a:p>
          <a:p>
            <a:pPr marL="0" indent="0"/>
            <a:endParaRPr lang="en-GB" dirty="0">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61</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0164789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rPr>
              <a:t>Different classes of assets held by banks carry different risk weights. This example uses the initial Basel I risk weightings, where cash and government bonds, essentially assets with no material credit risk, have a zero weighting. When this </a:t>
            </a:r>
            <a:r>
              <a:rPr lang="en-GB" sz="1300" b="1" dirty="0">
                <a:solidFill>
                  <a:srgbClr val="000000"/>
                </a:solidFill>
                <a:latin typeface="Poppins" panose="00000500000000000000" pitchFamily="2" charset="0"/>
                <a:ea typeface="Open Sans" panose="020B0606030504020204" pitchFamily="34" charset="0"/>
                <a:cs typeface="Poppins" panose="00000500000000000000" pitchFamily="2" charset="0"/>
              </a:rPr>
              <a:t>risk weighting of zero </a:t>
            </a:r>
            <a:r>
              <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rPr>
              <a:t>is multiplied by the amount of the cash and government bond positions, </a:t>
            </a:r>
            <a:r>
              <a:rPr lang="en-GB" sz="1300" b="1" dirty="0">
                <a:solidFill>
                  <a:srgbClr val="000000"/>
                </a:solidFill>
                <a:latin typeface="Poppins" panose="00000500000000000000" pitchFamily="2" charset="0"/>
                <a:ea typeface="Open Sans" panose="020B0606030504020204" pitchFamily="34" charset="0"/>
                <a:cs typeface="Poppins" panose="00000500000000000000" pitchFamily="2" charset="0"/>
              </a:rPr>
              <a:t>40 and 100 </a:t>
            </a:r>
            <a:r>
              <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rPr>
              <a:t>respectively, the risk weighted </a:t>
            </a:r>
            <a:r>
              <a:rPr lang="en-GB" sz="1300" b="1" dirty="0">
                <a:solidFill>
                  <a:srgbClr val="000000"/>
                </a:solidFill>
                <a:latin typeface="Poppins" panose="00000500000000000000" pitchFamily="2" charset="0"/>
                <a:ea typeface="Open Sans" panose="020B0606030504020204" pitchFamily="34" charset="0"/>
                <a:cs typeface="Poppins" panose="00000500000000000000" pitchFamily="2" charset="0"/>
              </a:rPr>
              <a:t>assets</a:t>
            </a:r>
            <a:r>
              <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rPr>
              <a:t> </a:t>
            </a:r>
            <a:r>
              <a:rPr lang="en-GB" sz="1300" b="1" dirty="0">
                <a:solidFill>
                  <a:srgbClr val="000000"/>
                </a:solidFill>
                <a:latin typeface="Poppins" panose="00000500000000000000" pitchFamily="2" charset="0"/>
                <a:ea typeface="Open Sans" panose="020B0606030504020204" pitchFamily="34" charset="0"/>
                <a:cs typeface="Poppins" panose="00000500000000000000" pitchFamily="2" charset="0"/>
              </a:rPr>
              <a:t>(or RWA) is zero</a:t>
            </a:r>
            <a:r>
              <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rPr>
              <a:t>, meaning the bank does not need to hold any capital buffer for these assets. This makes sense since the risk of losing money from credit defaults on these assets is assumed to be zero, so no capital needs to be held in case they do default.  </a:t>
            </a:r>
          </a:p>
          <a:p>
            <a:pPr marL="0" indent="0"/>
            <a:endPar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endParaRPr>
          </a:p>
          <a:p>
            <a:pPr marL="0" indent="0"/>
            <a:r>
              <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rPr>
              <a:t>Corporate bonds had a </a:t>
            </a:r>
            <a:r>
              <a:rPr lang="en-GB" sz="1300" b="1" dirty="0">
                <a:solidFill>
                  <a:srgbClr val="000000"/>
                </a:solidFill>
                <a:latin typeface="Poppins" panose="00000500000000000000" pitchFamily="2" charset="0"/>
                <a:ea typeface="Open Sans" panose="020B0606030504020204" pitchFamily="34" charset="0"/>
                <a:cs typeface="Poppins" panose="00000500000000000000" pitchFamily="2" charset="0"/>
              </a:rPr>
              <a:t>risk weighting of 100%, </a:t>
            </a:r>
            <a:r>
              <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rPr>
              <a:t>meaning the </a:t>
            </a:r>
            <a:r>
              <a:rPr lang="en-GB" sz="1300" b="1" dirty="0">
                <a:solidFill>
                  <a:srgbClr val="000000"/>
                </a:solidFill>
                <a:latin typeface="Poppins" panose="00000500000000000000" pitchFamily="2" charset="0"/>
                <a:ea typeface="Open Sans" panose="020B0606030504020204" pitchFamily="34" charset="0"/>
                <a:cs typeface="Poppins" panose="00000500000000000000" pitchFamily="2" charset="0"/>
              </a:rPr>
              <a:t>200 size of the loans </a:t>
            </a:r>
            <a:r>
              <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rPr>
              <a:t>turns into an RWA of 200 </a:t>
            </a:r>
          </a:p>
          <a:p>
            <a:pPr marL="0" indent="0"/>
            <a:endPar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endParaRPr>
          </a:p>
          <a:p>
            <a:pPr marL="0" indent="0"/>
            <a:r>
              <a:rPr lang="en-GB" sz="1300" b="1" dirty="0">
                <a:solidFill>
                  <a:srgbClr val="000000"/>
                </a:solidFill>
                <a:latin typeface="Poppins" panose="00000500000000000000" pitchFamily="2" charset="0"/>
                <a:ea typeface="Open Sans" panose="020B0606030504020204" pitchFamily="34" charset="0"/>
                <a:cs typeface="Poppins" panose="00000500000000000000" pitchFamily="2" charset="0"/>
              </a:rPr>
              <a:t>For mortgages</a:t>
            </a:r>
            <a:r>
              <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rPr>
              <a:t>, where the property acts as collateral, which reduces the risk to the bank, had </a:t>
            </a:r>
            <a:r>
              <a:rPr lang="en-GB" sz="1300" b="1" dirty="0">
                <a:solidFill>
                  <a:srgbClr val="000000"/>
                </a:solidFill>
                <a:latin typeface="Poppins" panose="00000500000000000000" pitchFamily="2" charset="0"/>
                <a:ea typeface="Open Sans" panose="020B0606030504020204" pitchFamily="34" charset="0"/>
                <a:cs typeface="Poppins" panose="00000500000000000000" pitchFamily="2" charset="0"/>
              </a:rPr>
              <a:t>a risk weighting of 50%, </a:t>
            </a:r>
            <a:r>
              <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rPr>
              <a:t>meaning that despite the mortgage portfolio </a:t>
            </a:r>
            <a:r>
              <a:rPr lang="en-GB" sz="1300" b="1" dirty="0">
                <a:solidFill>
                  <a:srgbClr val="000000"/>
                </a:solidFill>
                <a:latin typeface="Poppins" panose="00000500000000000000" pitchFamily="2" charset="0"/>
                <a:ea typeface="Open Sans" panose="020B0606030504020204" pitchFamily="34" charset="0"/>
                <a:cs typeface="Poppins" panose="00000500000000000000" pitchFamily="2" charset="0"/>
              </a:rPr>
              <a:t>amounting to 100</a:t>
            </a:r>
            <a:r>
              <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rPr>
              <a:t>, the RWA for mortgages is only 50. </a:t>
            </a:r>
          </a:p>
          <a:p>
            <a:pPr marL="0" indent="0"/>
            <a:endPar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endParaRPr>
          </a:p>
          <a:p>
            <a:pPr marL="0" indent="0"/>
            <a:r>
              <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rPr>
              <a:t>This results in total </a:t>
            </a:r>
            <a:r>
              <a:rPr lang="en-GB" sz="1300" b="1" dirty="0">
                <a:solidFill>
                  <a:srgbClr val="000000"/>
                </a:solidFill>
                <a:latin typeface="Poppins" panose="00000500000000000000" pitchFamily="2" charset="0"/>
                <a:ea typeface="Open Sans" panose="020B0606030504020204" pitchFamily="34" charset="0"/>
                <a:cs typeface="Poppins" panose="00000500000000000000" pitchFamily="2" charset="0"/>
              </a:rPr>
              <a:t>RWA of 250</a:t>
            </a:r>
            <a:r>
              <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rPr>
              <a:t>, despite the total assets of </a:t>
            </a:r>
            <a:r>
              <a:rPr lang="en-GB" sz="1300" b="1" dirty="0">
                <a:solidFill>
                  <a:srgbClr val="000000"/>
                </a:solidFill>
                <a:latin typeface="Poppins" panose="00000500000000000000" pitchFamily="2" charset="0"/>
                <a:ea typeface="Open Sans" panose="020B0606030504020204" pitchFamily="34" charset="0"/>
                <a:cs typeface="Poppins" panose="00000500000000000000" pitchFamily="2" charset="0"/>
              </a:rPr>
              <a:t>the bank being 440</a:t>
            </a:r>
            <a:r>
              <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rPr>
              <a:t>.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62</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203816215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rPr>
              <a:t>To calculated regulatory capital ratios, regulatory capital is divided by the RWA. </a:t>
            </a:r>
            <a:endParaRPr lang="en-GB" sz="1300" dirty="0">
              <a:solidFill>
                <a:srgbClr val="57595D"/>
              </a:solidFill>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63</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7701761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rPr>
              <a:t>There a range of different types of capital. </a:t>
            </a:r>
            <a:r>
              <a:rPr lang="en-GB" sz="1300" b="1" dirty="0">
                <a:solidFill>
                  <a:srgbClr val="000000"/>
                </a:solidFill>
                <a:latin typeface="Poppins" panose="00000500000000000000" pitchFamily="2" charset="0"/>
                <a:ea typeface="Open Sans" panose="020B0606030504020204" pitchFamily="34" charset="0"/>
                <a:cs typeface="Poppins" panose="00000500000000000000" pitchFamily="2" charset="0"/>
              </a:rPr>
              <a:t>Tier</a:t>
            </a:r>
            <a:r>
              <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rPr>
              <a:t> 1 capital is somewhat simply calculated as total shareholders’ equity minus any goodwill (which is usually worthless in a liquidation). In this example we have </a:t>
            </a:r>
            <a:r>
              <a:rPr lang="en-GB" sz="1300" b="1" dirty="0">
                <a:solidFill>
                  <a:srgbClr val="000000"/>
                </a:solidFill>
                <a:latin typeface="Poppins" panose="00000500000000000000" pitchFamily="2" charset="0"/>
                <a:ea typeface="Open Sans" panose="020B0606030504020204" pitchFamily="34" charset="0"/>
                <a:cs typeface="Poppins" panose="00000500000000000000" pitchFamily="2" charset="0"/>
              </a:rPr>
              <a:t>30</a:t>
            </a:r>
            <a:r>
              <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rPr>
              <a:t> of shareholders equity minus 10 of goodwill giving tier 1 capital of 20. </a:t>
            </a:r>
          </a:p>
          <a:p>
            <a:pPr marL="0" indent="0"/>
            <a:endPar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endParaRPr>
          </a:p>
          <a:p>
            <a:pPr marL="0" indent="0"/>
            <a:endPar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64</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3599691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rPr>
              <a:t>Total capital includes Tier 2 capital as well as Tier 1. Tier 2 capital can take various forms, but subordinated debt is probably the best example. With Tier 2 capital of 30 added to the tier 1 capital of 20 we have total capital of 50. </a:t>
            </a:r>
          </a:p>
          <a:p>
            <a:pPr marL="0" indent="0"/>
            <a:endPar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65</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3254033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rPr>
              <a:t>Tier 1 capital </a:t>
            </a:r>
            <a:r>
              <a:rPr lang="en-US" sz="1300" dirty="0">
                <a:solidFill>
                  <a:srgbClr val="000000"/>
                </a:solidFill>
                <a:latin typeface="Poppins" panose="00000500000000000000" pitchFamily="2" charset="0"/>
                <a:ea typeface="Open Sans" panose="020B0606030504020204" pitchFamily="34" charset="0"/>
                <a:cs typeface="Poppins" panose="00000500000000000000" pitchFamily="2" charset="0"/>
              </a:rPr>
              <a:t>capital</a:t>
            </a:r>
            <a:r>
              <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rPr>
              <a:t> ratio is therefore 20 of capital divided by RWA of 250 giving a tier 1 capital ratio of 8%.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66</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29583987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sz="1300" dirty="0">
                <a:solidFill>
                  <a:srgbClr val="000000"/>
                </a:solidFill>
                <a:latin typeface="Poppins" panose="00000500000000000000" pitchFamily="2" charset="0"/>
                <a:ea typeface="Open Sans" panose="020B0606030504020204" pitchFamily="34" charset="0"/>
                <a:cs typeface="Poppins" panose="00000500000000000000" pitchFamily="2" charset="0"/>
              </a:rPr>
              <a:t>For the total capital ratio it’s 50 divided by 250 giving a total capital ratio of 20%. These capital ratios are a key way of establishing the safety of different institutions. Regulators do set minimum levels, but the amount which a bank is over the minimum is all assessed to access of aggressive or prudent they are being</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67</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1635324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1:notes"/>
          <p:cNvSpPr txBox="1">
            <a:spLocks noGrp="1"/>
          </p:cNvSpPr>
          <p:nvPr>
            <p:ph type="body" idx="1"/>
          </p:nvPr>
        </p:nvSpPr>
        <p:spPr>
          <a:xfrm>
            <a:off x="709930" y="4925407"/>
            <a:ext cx="5679440" cy="4029879"/>
          </a:xfrm>
          <a:prstGeom prst="rect">
            <a:avLst/>
          </a:prstGeom>
          <a:noFill/>
          <a:ln>
            <a:noFill/>
          </a:ln>
        </p:spPr>
        <p:txBody>
          <a:bodyPr spcFirstLastPara="1" wrap="square" lIns="99032" tIns="49502" rIns="99032" bIns="49502" anchor="t" anchorCtr="0">
            <a:noAutofit/>
          </a:bodyPr>
          <a:lstStyle/>
          <a:p>
            <a:pPr marL="0" indent="0"/>
            <a:endParaRPr dirty="0">
              <a:latin typeface="Poppins" panose="00000500000000000000" pitchFamily="2" charset="0"/>
            </a:endParaRPr>
          </a:p>
        </p:txBody>
      </p:sp>
      <p:sp>
        <p:nvSpPr>
          <p:cNvPr id="78" name="Google Shape;78;p1:notes"/>
          <p:cNvSpPr txBox="1">
            <a:spLocks noGrp="1"/>
          </p:cNvSpPr>
          <p:nvPr>
            <p:ph type="sldNum" idx="12"/>
          </p:nvPr>
        </p:nvSpPr>
        <p:spPr>
          <a:xfrm>
            <a:off x="4021294" y="9721107"/>
            <a:ext cx="3076363" cy="513507"/>
          </a:xfrm>
          <a:prstGeom prst="rect">
            <a:avLst/>
          </a:prstGeom>
          <a:noFill/>
          <a:ln>
            <a:noFill/>
          </a:ln>
        </p:spPr>
        <p:txBody>
          <a:bodyPr spcFirstLastPara="1" wrap="square" lIns="99032" tIns="49502" rIns="99032" bIns="49502" anchor="b" anchorCtr="0">
            <a:noAutofit/>
          </a:bodyPr>
          <a:lstStyle/>
          <a:p>
            <a:pPr algn="r">
              <a:buSzPts val="1400"/>
            </a:pPr>
            <a:fld id="{00000000-1234-1234-1234-123412341234}" type="slidenum">
              <a:rPr lang="en-GB"/>
              <a:pPr algn="r">
                <a:buSzPts val="1400"/>
              </a:pPr>
              <a:t>68</a:t>
            </a:fld>
            <a:endParaRPr dirty="0"/>
          </a:p>
        </p:txBody>
      </p:sp>
    </p:spTree>
    <p:extLst>
      <p:ext uri="{BB962C8B-B14F-4D97-AF65-F5344CB8AC3E}">
        <p14:creationId xmlns:p14="http://schemas.microsoft.com/office/powerpoint/2010/main" val="395839136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Poppins" panose="00000500000000000000" pitchFamily="2" charset="0"/>
                <a:ea typeface="Open Sans" panose="020B0606030504020204" pitchFamily="34" charset="0"/>
                <a:cs typeface="Poppins" panose="00000500000000000000" pitchFamily="2" charset="0"/>
              </a:rPr>
              <a:t>Basel II </a:t>
            </a:r>
            <a:r>
              <a:rPr lang="en-GB" dirty="0">
                <a:latin typeface="Poppins" panose="00000500000000000000" pitchFamily="2" charset="0"/>
                <a:ea typeface="Open Sans" panose="020B0606030504020204" pitchFamily="34" charset="0"/>
                <a:cs typeface="Poppins" panose="00000500000000000000" pitchFamily="2" charset="0"/>
              </a:rPr>
              <a:t>was developed in </a:t>
            </a:r>
            <a:r>
              <a:rPr lang="en-GB" b="0" dirty="0">
                <a:latin typeface="Poppins" panose="00000500000000000000" pitchFamily="2" charset="0"/>
                <a:ea typeface="Open Sans" panose="020B0606030504020204" pitchFamily="34" charset="0"/>
                <a:cs typeface="Poppins" panose="00000500000000000000" pitchFamily="2" charset="0"/>
              </a:rPr>
              <a:t>2004</a:t>
            </a:r>
            <a:r>
              <a:rPr lang="en-GB" dirty="0">
                <a:latin typeface="Poppins" panose="00000500000000000000" pitchFamily="2" charset="0"/>
                <a:ea typeface="Open Sans" panose="020B0606030504020204" pitchFamily="34" charset="0"/>
                <a:cs typeface="Poppins" panose="00000500000000000000" pitchFamily="2" charset="0"/>
              </a:rPr>
              <a:t> with full implementation required by the BCBS by </a:t>
            </a:r>
            <a:r>
              <a:rPr lang="en-GB" b="0" dirty="0">
                <a:latin typeface="Poppins" panose="00000500000000000000" pitchFamily="2" charset="0"/>
                <a:ea typeface="Open Sans" panose="020B0606030504020204" pitchFamily="34" charset="0"/>
                <a:cs typeface="Poppins" panose="00000500000000000000" pitchFamily="2" charset="0"/>
              </a:rPr>
              <a:t>2008</a:t>
            </a:r>
            <a:r>
              <a:rPr lang="en-GB" dirty="0">
                <a:latin typeface="Poppins" panose="00000500000000000000" pitchFamily="2" charset="0"/>
                <a:ea typeface="Open Sans" panose="020B0606030504020204" pitchFamily="34" charset="0"/>
                <a:cs typeface="Poppins" panose="00000500000000000000" pitchFamily="2" charset="0"/>
              </a:rPr>
              <a:t>. </a:t>
            </a:r>
          </a:p>
          <a:p>
            <a:endParaRPr lang="en-GB" dirty="0">
              <a:latin typeface="Poppins" panose="00000500000000000000" pitchFamily="2" charset="0"/>
              <a:ea typeface="Open Sans" panose="020B0606030504020204" pitchFamily="34" charset="0"/>
              <a:cs typeface="Poppins" panose="00000500000000000000" pitchFamily="2" charset="0"/>
            </a:endParaRPr>
          </a:p>
          <a:p>
            <a:pPr marL="495239" indent="-247620" defTabSz="990478">
              <a:defRPr/>
            </a:pPr>
            <a:r>
              <a:rPr lang="en-GB" b="1" dirty="0">
                <a:latin typeface="Poppins" panose="00000500000000000000" pitchFamily="2" charset="0"/>
                <a:ea typeface="Open Sans" panose="020B0606030504020204" pitchFamily="34" charset="0"/>
                <a:cs typeface="Poppins" panose="00000500000000000000" pitchFamily="2" charset="0"/>
              </a:rPr>
              <a:t>Its aim was </a:t>
            </a:r>
            <a:r>
              <a:rPr lang="en-GB" b="0" dirty="0">
                <a:latin typeface="Poppins" panose="00000500000000000000" pitchFamily="2" charset="0"/>
                <a:ea typeface="Open Sans" panose="020B0606030504020204" pitchFamily="34" charset="0"/>
                <a:cs typeface="Poppins" panose="00000500000000000000" pitchFamily="2" charset="0"/>
              </a:rPr>
              <a:t>to be a more sophisticated system than Basel I, having a </a:t>
            </a:r>
            <a:r>
              <a:rPr lang="en-GB" b="1" dirty="0">
                <a:latin typeface="Poppins" panose="00000500000000000000" pitchFamily="2" charset="0"/>
                <a:ea typeface="Open Sans" panose="020B0606030504020204" pitchFamily="34" charset="0"/>
                <a:cs typeface="Poppins" panose="00000500000000000000" pitchFamily="2" charset="0"/>
              </a:rPr>
              <a:t>more sophisticated and nuanced approach calculating risk weighted asset for credit risk</a:t>
            </a:r>
            <a:r>
              <a:rPr lang="en-GB" b="0" dirty="0">
                <a:latin typeface="Poppins" panose="00000500000000000000" pitchFamily="2" charset="0"/>
                <a:ea typeface="Open Sans" panose="020B0606030504020204" pitchFamily="34" charset="0"/>
                <a:cs typeface="Poppins" panose="00000500000000000000" pitchFamily="2" charset="0"/>
              </a:rPr>
              <a:t>, using methodologies defined by the regulator as well as </a:t>
            </a:r>
            <a:r>
              <a:rPr lang="en-GB" b="1" dirty="0">
                <a:latin typeface="Poppins" panose="00000500000000000000" pitchFamily="2" charset="0"/>
                <a:ea typeface="Open Sans" panose="020B0606030504020204" pitchFamily="34" charset="0"/>
                <a:cs typeface="Poppins" panose="00000500000000000000" pitchFamily="2" charset="0"/>
              </a:rPr>
              <a:t>allowing bank’s to determine their own internal calculations of credit RWAs</a:t>
            </a:r>
            <a:r>
              <a:rPr lang="en-GB" b="0" dirty="0">
                <a:latin typeface="Poppins" panose="00000500000000000000" pitchFamily="2" charset="0"/>
                <a:ea typeface="Open Sans" panose="020B0606030504020204" pitchFamily="34" charset="0"/>
                <a:cs typeface="Poppins" panose="00000500000000000000" pitchFamily="2" charset="0"/>
              </a:rPr>
              <a:t>. </a:t>
            </a:r>
            <a:endParaRPr lang="en-GB" b="0" dirty="0">
              <a:latin typeface="Poppins" panose="00000500000000000000" pitchFamily="2" charset="0"/>
            </a:endParaRP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69</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603914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 Prudential oversight aims to reduce the level of risk to which creditors of banks are exposed. Prudential regulation </a:t>
            </a:r>
            <a:r>
              <a:rPr lang="en-GB" b="1" dirty="0">
                <a:latin typeface="Poppins" panose="00000500000000000000" pitchFamily="2" charset="0"/>
                <a:ea typeface="Open Sans" panose="020B0606030504020204" pitchFamily="34" charset="0"/>
                <a:cs typeface="Poppins" panose="00000500000000000000" pitchFamily="2" charset="0"/>
              </a:rPr>
              <a:t>imposes</a:t>
            </a:r>
            <a:r>
              <a:rPr lang="en-GB" dirty="0">
                <a:latin typeface="Poppins" panose="00000500000000000000" pitchFamily="2" charset="0"/>
                <a:ea typeface="Open Sans" panose="020B0606030504020204" pitchFamily="34" charset="0"/>
                <a:cs typeface="Poppins" panose="00000500000000000000" pitchFamily="2" charset="0"/>
              </a:rPr>
              <a:t> standards that require firms to control risks and hold adequate capital, with the goal of protecting the markets.</a:t>
            </a: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7</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6099723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239" indent="-247620" defTabSz="990478">
              <a:defRPr/>
            </a:pPr>
            <a:r>
              <a:rPr lang="en-GB" dirty="0">
                <a:latin typeface="Poppins" panose="00000500000000000000" pitchFamily="2" charset="0"/>
                <a:ea typeface="Open Sans" panose="020B0606030504020204" pitchFamily="34" charset="0"/>
                <a:cs typeface="Poppins" panose="00000500000000000000" pitchFamily="2" charset="0"/>
              </a:rPr>
              <a:t>Basel II also introduced </a:t>
            </a:r>
            <a:r>
              <a:rPr lang="en-GB" b="1" dirty="0">
                <a:latin typeface="Poppins" panose="00000500000000000000" pitchFamily="2" charset="0"/>
                <a:ea typeface="Open Sans" panose="020B0606030504020204" pitchFamily="34" charset="0"/>
                <a:cs typeface="Poppins" panose="00000500000000000000" pitchFamily="2" charset="0"/>
              </a:rPr>
              <a:t>RWA</a:t>
            </a:r>
            <a:r>
              <a:rPr lang="en-GB" dirty="0">
                <a:latin typeface="Poppins" panose="00000500000000000000" pitchFamily="2" charset="0"/>
                <a:ea typeface="Open Sans" panose="020B0606030504020204" pitchFamily="34" charset="0"/>
                <a:cs typeface="Poppins" panose="00000500000000000000" pitchFamily="2" charset="0"/>
              </a:rPr>
              <a:t> requirements for market and operational risks. These risks, with credit risk are referred to as </a:t>
            </a:r>
            <a:r>
              <a:rPr lang="en-GB" b="0" dirty="0">
                <a:latin typeface="Poppins" panose="00000500000000000000" pitchFamily="2" charset="0"/>
                <a:ea typeface="Open Sans" panose="020B0606030504020204" pitchFamily="34" charset="0"/>
                <a:cs typeface="Poppins" panose="00000500000000000000" pitchFamily="2" charset="0"/>
              </a:rPr>
              <a:t>Pillar</a:t>
            </a:r>
            <a:r>
              <a:rPr lang="en-GB" dirty="0">
                <a:latin typeface="Poppins" panose="00000500000000000000" pitchFamily="2" charset="0"/>
                <a:ea typeface="Open Sans" panose="020B0606030504020204" pitchFamily="34" charset="0"/>
                <a:cs typeface="Poppins" panose="00000500000000000000" pitchFamily="2" charset="0"/>
              </a:rPr>
              <a:t> 1, risks that all bank’s face. </a:t>
            </a:r>
            <a:r>
              <a:rPr lang="en-GB" b="0" dirty="0">
                <a:latin typeface="Poppins" panose="00000500000000000000" pitchFamily="2" charset="0"/>
                <a:ea typeface="Open Sans" panose="020B0606030504020204" pitchFamily="34" charset="0"/>
                <a:cs typeface="Poppins" panose="00000500000000000000" pitchFamily="2" charset="0"/>
              </a:rPr>
              <a:t>Pillar</a:t>
            </a:r>
            <a:r>
              <a:rPr lang="en-GB" dirty="0">
                <a:latin typeface="Poppins" panose="00000500000000000000" pitchFamily="2" charset="0"/>
                <a:ea typeface="Open Sans" panose="020B0606030504020204" pitchFamily="34" charset="0"/>
                <a:cs typeface="Poppins" panose="00000500000000000000" pitchFamily="2" charset="0"/>
              </a:rPr>
              <a:t> 2 of Basel II introduced the </a:t>
            </a:r>
            <a:r>
              <a:rPr lang="en-GB" b="1" dirty="0">
                <a:latin typeface="Poppins" panose="00000500000000000000" pitchFamily="2" charset="0"/>
                <a:ea typeface="Open Sans" panose="020B0606030504020204" pitchFamily="34" charset="0"/>
                <a:cs typeface="Poppins" panose="00000500000000000000" pitchFamily="2" charset="0"/>
              </a:rPr>
              <a:t>need</a:t>
            </a:r>
            <a:r>
              <a:rPr lang="en-GB" dirty="0">
                <a:latin typeface="Poppins" panose="00000500000000000000" pitchFamily="2" charset="0"/>
                <a:ea typeface="Open Sans" panose="020B0606030504020204" pitchFamily="34" charset="0"/>
                <a:cs typeface="Poppins" panose="00000500000000000000" pitchFamily="2" charset="0"/>
              </a:rPr>
              <a:t> for banks and other financial institutions to carry out an ongoing assessment of the adequacy of the capital it was holdings to meet all of the risks it faced (whether included in Pillar 1 or not). Lastly, </a:t>
            </a:r>
            <a:r>
              <a:rPr lang="en-GB" b="0" dirty="0">
                <a:latin typeface="Poppins" panose="00000500000000000000" pitchFamily="2" charset="0"/>
                <a:ea typeface="Open Sans" panose="020B0606030504020204" pitchFamily="34" charset="0"/>
                <a:cs typeface="Poppins" panose="00000500000000000000" pitchFamily="2" charset="0"/>
              </a:rPr>
              <a:t>Pillar</a:t>
            </a:r>
            <a:r>
              <a:rPr lang="en-GB" dirty="0">
                <a:latin typeface="Poppins" panose="00000500000000000000" pitchFamily="2" charset="0"/>
                <a:ea typeface="Open Sans" panose="020B0606030504020204" pitchFamily="34" charset="0"/>
                <a:cs typeface="Poppins" panose="00000500000000000000" pitchFamily="2" charset="0"/>
              </a:rPr>
              <a:t> 3 required banks to </a:t>
            </a:r>
            <a:r>
              <a:rPr lang="en-GB" b="1" dirty="0">
                <a:latin typeface="Poppins" panose="00000500000000000000" pitchFamily="2" charset="0"/>
                <a:ea typeface="Open Sans" panose="020B0606030504020204" pitchFamily="34" charset="0"/>
                <a:cs typeface="Poppins" panose="00000500000000000000" pitchFamily="2" charset="0"/>
              </a:rPr>
              <a:t>increase</a:t>
            </a:r>
            <a:r>
              <a:rPr lang="en-GB" dirty="0">
                <a:latin typeface="Poppins" panose="00000500000000000000" pitchFamily="2" charset="0"/>
                <a:ea typeface="Open Sans" panose="020B0606030504020204" pitchFamily="34" charset="0"/>
                <a:cs typeface="Poppins" panose="00000500000000000000" pitchFamily="2" charset="0"/>
              </a:rPr>
              <a:t> the amount of public disclosure regarding the risks the bank faced and how this risks were quantified and managed internally.</a:t>
            </a:r>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70</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8657087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239" indent="-247620" defTabSz="990478">
              <a:defRPr/>
            </a:pPr>
            <a:r>
              <a:rPr lang="en-GB" dirty="0">
                <a:latin typeface="Poppins" panose="00000500000000000000" pitchFamily="2" charset="0"/>
                <a:ea typeface="Open Sans" panose="020B0606030504020204" pitchFamily="34" charset="0"/>
                <a:cs typeface="Poppins" panose="00000500000000000000" pitchFamily="2" charset="0"/>
              </a:rPr>
              <a:t>Pillar 3 effectively delegates some of the regulation responsibility to the stock market and the credit market via the rating agencies, to actually assess the information that is publicly disclosed by banks. </a:t>
            </a: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71</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6922238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1:notes"/>
          <p:cNvSpPr txBox="1">
            <a:spLocks noGrp="1"/>
          </p:cNvSpPr>
          <p:nvPr>
            <p:ph type="body" idx="1"/>
          </p:nvPr>
        </p:nvSpPr>
        <p:spPr>
          <a:xfrm>
            <a:off x="709930" y="4925407"/>
            <a:ext cx="5679440" cy="4029879"/>
          </a:xfrm>
          <a:prstGeom prst="rect">
            <a:avLst/>
          </a:prstGeom>
          <a:noFill/>
          <a:ln>
            <a:noFill/>
          </a:ln>
        </p:spPr>
        <p:txBody>
          <a:bodyPr spcFirstLastPara="1" wrap="square" lIns="99032" tIns="49502" rIns="99032" bIns="49502" anchor="t" anchorCtr="0">
            <a:noAutofit/>
          </a:bodyPr>
          <a:lstStyle/>
          <a:p>
            <a:pPr marL="0" indent="0"/>
            <a:endParaRPr dirty="0">
              <a:latin typeface="Poppins" panose="00000500000000000000" pitchFamily="2" charset="0"/>
            </a:endParaRPr>
          </a:p>
        </p:txBody>
      </p:sp>
      <p:sp>
        <p:nvSpPr>
          <p:cNvPr id="78" name="Google Shape;78;p1:notes"/>
          <p:cNvSpPr txBox="1">
            <a:spLocks noGrp="1"/>
          </p:cNvSpPr>
          <p:nvPr>
            <p:ph type="sldNum" idx="12"/>
          </p:nvPr>
        </p:nvSpPr>
        <p:spPr>
          <a:xfrm>
            <a:off x="4021294" y="9721107"/>
            <a:ext cx="3076363" cy="513507"/>
          </a:xfrm>
          <a:prstGeom prst="rect">
            <a:avLst/>
          </a:prstGeom>
          <a:noFill/>
          <a:ln>
            <a:noFill/>
          </a:ln>
        </p:spPr>
        <p:txBody>
          <a:bodyPr spcFirstLastPara="1" wrap="square" lIns="99032" tIns="49502" rIns="99032" bIns="49502" anchor="b" anchorCtr="0">
            <a:noAutofit/>
          </a:bodyPr>
          <a:lstStyle/>
          <a:p>
            <a:pPr algn="r">
              <a:buSzPts val="1400"/>
            </a:pPr>
            <a:fld id="{00000000-1234-1234-1234-123412341234}" type="slidenum">
              <a:rPr lang="en-GB"/>
              <a:pPr algn="r">
                <a:buSzPts val="1400"/>
              </a:pPr>
              <a:t>72</a:t>
            </a:fld>
            <a:endParaRPr dirty="0"/>
          </a:p>
        </p:txBody>
      </p:sp>
    </p:spTree>
    <p:extLst>
      <p:ext uri="{BB962C8B-B14F-4D97-AF65-F5344CB8AC3E}">
        <p14:creationId xmlns:p14="http://schemas.microsoft.com/office/powerpoint/2010/main" val="27541413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239" indent="-247620" defTabSz="990478">
              <a:defRPr/>
            </a:pPr>
            <a:r>
              <a:rPr lang="en-GB" b="0" dirty="0">
                <a:latin typeface="Poppins" panose="00000500000000000000" pitchFamily="2" charset="0"/>
                <a:ea typeface="Open Sans" panose="020B0606030504020204" pitchFamily="34" charset="0"/>
                <a:cs typeface="Poppins" panose="00000500000000000000" pitchFamily="2" charset="0"/>
              </a:rPr>
              <a:t>The </a:t>
            </a:r>
            <a:r>
              <a:rPr lang="en-GB" b="1" dirty="0">
                <a:latin typeface="Poppins" panose="00000500000000000000" pitchFamily="2" charset="0"/>
                <a:ea typeface="Open Sans" panose="020B0606030504020204" pitchFamily="34" charset="0"/>
                <a:cs typeface="Poppins" panose="00000500000000000000" pitchFamily="2" charset="0"/>
              </a:rPr>
              <a:t>Global Financial Crisis </a:t>
            </a:r>
            <a:r>
              <a:rPr lang="en-GB" b="0" dirty="0">
                <a:latin typeface="Poppins" panose="00000500000000000000" pitchFamily="2" charset="0"/>
                <a:ea typeface="Open Sans" panose="020B0606030504020204" pitchFamily="34" charset="0"/>
                <a:cs typeface="Poppins" panose="00000500000000000000" pitchFamily="2" charset="0"/>
              </a:rPr>
              <a:t>arrived hot on the heels of Basel</a:t>
            </a:r>
            <a:r>
              <a:rPr lang="en-GB" b="1" dirty="0">
                <a:latin typeface="Poppins" panose="00000500000000000000" pitchFamily="2" charset="0"/>
                <a:ea typeface="Open Sans" panose="020B0606030504020204" pitchFamily="34" charset="0"/>
                <a:cs typeface="Poppins" panose="00000500000000000000" pitchFamily="2" charset="0"/>
              </a:rPr>
              <a:t> </a:t>
            </a:r>
            <a:r>
              <a:rPr lang="en-GB" b="0" dirty="0">
                <a:latin typeface="Poppins" panose="00000500000000000000" pitchFamily="2" charset="0"/>
                <a:ea typeface="Open Sans" panose="020B0606030504020204" pitchFamily="34" charset="0"/>
                <a:cs typeface="Poppins" panose="00000500000000000000" pitchFamily="2" charset="0"/>
              </a:rPr>
              <a:t>II</a:t>
            </a:r>
            <a:r>
              <a:rPr lang="en-GB" b="1" dirty="0">
                <a:latin typeface="Poppins" panose="00000500000000000000" pitchFamily="2" charset="0"/>
                <a:ea typeface="Open Sans" panose="020B0606030504020204" pitchFamily="34" charset="0"/>
                <a:cs typeface="Poppins" panose="00000500000000000000" pitchFamily="2" charset="0"/>
              </a:rPr>
              <a:t> </a:t>
            </a:r>
            <a:r>
              <a:rPr lang="en-GB" b="0" dirty="0">
                <a:latin typeface="Poppins" panose="00000500000000000000" pitchFamily="2" charset="0"/>
                <a:ea typeface="Open Sans" panose="020B0606030504020204" pitchFamily="34" charset="0"/>
                <a:cs typeface="Poppins" panose="00000500000000000000" pitchFamily="2" charset="0"/>
              </a:rPr>
              <a:t>being implemented, which </a:t>
            </a:r>
            <a:r>
              <a:rPr lang="en-GB" b="1" dirty="0">
                <a:latin typeface="Poppins" panose="00000500000000000000" pitchFamily="2" charset="0"/>
                <a:ea typeface="Open Sans" panose="020B0606030504020204" pitchFamily="34" charset="0"/>
                <a:cs typeface="Poppins" panose="00000500000000000000" pitchFamily="2" charset="0"/>
              </a:rPr>
              <a:t>highlighted</a:t>
            </a:r>
            <a:r>
              <a:rPr lang="en-GB" b="0" dirty="0">
                <a:latin typeface="Poppins" panose="00000500000000000000" pitchFamily="2" charset="0"/>
                <a:ea typeface="Open Sans" panose="020B0606030504020204" pitchFamily="34" charset="0"/>
                <a:cs typeface="Poppins" panose="00000500000000000000" pitchFamily="2" charset="0"/>
              </a:rPr>
              <a:t> the shortcomings of Basel II in preventing wider economic consequences arriving from banking failures.  </a:t>
            </a:r>
            <a:endParaRPr lang="en-GB" dirty="0">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73</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7056568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239" indent="-247620" defTabSz="990478">
              <a:defRPr/>
            </a:pPr>
            <a:r>
              <a:rPr lang="en-GB" b="0" dirty="0">
                <a:latin typeface="Poppins" panose="00000500000000000000" pitchFamily="2" charset="0"/>
                <a:ea typeface="Open Sans" panose="020B0606030504020204" pitchFamily="34" charset="0"/>
                <a:cs typeface="Poppins" panose="00000500000000000000" pitchFamily="2" charset="0"/>
              </a:rPr>
              <a:t>Basel III was implemented to address many of these shortcomings. </a:t>
            </a:r>
          </a:p>
          <a:p>
            <a:endParaRPr lang="en-GB" dirty="0">
              <a:latin typeface="Poppins" panose="00000500000000000000" pitchFamily="2" charset="0"/>
              <a:ea typeface="Open Sans" panose="020B0606030504020204" pitchFamily="34" charset="0"/>
              <a:cs typeface="Poppins" panose="00000500000000000000" pitchFamily="2" charset="0"/>
            </a:endParaRPr>
          </a:p>
          <a:p>
            <a:r>
              <a:rPr lang="en-GB" dirty="0">
                <a:latin typeface="Poppins" panose="00000500000000000000" pitchFamily="2" charset="0"/>
                <a:ea typeface="Open Sans" panose="020B0606030504020204" pitchFamily="34" charset="0"/>
                <a:cs typeface="Poppins" panose="00000500000000000000" pitchFamily="2" charset="0"/>
              </a:rPr>
              <a:t>We will cover the range of measures introduced in Basel III, however </a:t>
            </a:r>
            <a:r>
              <a:rPr lang="en-GB" b="1" dirty="0">
                <a:latin typeface="Poppins" panose="00000500000000000000" pitchFamily="2" charset="0"/>
                <a:ea typeface="Open Sans" panose="020B0606030504020204" pitchFamily="34" charset="0"/>
                <a:cs typeface="Poppins" panose="00000500000000000000" pitchFamily="2" charset="0"/>
              </a:rPr>
              <a:t>at a high level</a:t>
            </a:r>
            <a:r>
              <a:rPr lang="en-GB" dirty="0">
                <a:latin typeface="Poppins" panose="00000500000000000000" pitchFamily="2" charset="0"/>
                <a:ea typeface="Open Sans" panose="020B0606030504020204" pitchFamily="34" charset="0"/>
                <a:cs typeface="Poppins" panose="00000500000000000000" pitchFamily="2" charset="0"/>
              </a:rPr>
              <a:t>, Basel III aimed to </a:t>
            </a:r>
            <a:r>
              <a:rPr lang="en-GB" b="1" dirty="0">
                <a:latin typeface="Poppins" panose="00000500000000000000" pitchFamily="2" charset="0"/>
                <a:ea typeface="Open Sans" panose="020B0606030504020204" pitchFamily="34" charset="0"/>
                <a:cs typeface="Poppins" panose="00000500000000000000" pitchFamily="2" charset="0"/>
              </a:rPr>
              <a:t>strengthen the amount </a:t>
            </a:r>
            <a:r>
              <a:rPr lang="en-GB" dirty="0">
                <a:latin typeface="Poppins" panose="00000500000000000000" pitchFamily="2" charset="0"/>
                <a:ea typeface="Open Sans" panose="020B0606030504020204" pitchFamily="34" charset="0"/>
                <a:cs typeface="Poppins" panose="00000500000000000000" pitchFamily="2" charset="0"/>
              </a:rPr>
              <a:t>and quality of capital that banks needed to hold, as well as introduced several additional requirements </a:t>
            </a:r>
            <a:r>
              <a:rPr lang="en-GB" b="0" dirty="0">
                <a:latin typeface="Poppins" panose="00000500000000000000" pitchFamily="2" charset="0"/>
                <a:ea typeface="Open Sans" panose="020B0606030504020204" pitchFamily="34" charset="0"/>
                <a:cs typeface="Poppins" panose="00000500000000000000" pitchFamily="2" charset="0"/>
              </a:rPr>
              <a:t>around</a:t>
            </a:r>
            <a:r>
              <a:rPr lang="en-GB" b="1" dirty="0">
                <a:latin typeface="Poppins" panose="00000500000000000000" pitchFamily="2" charset="0"/>
                <a:ea typeface="Open Sans" panose="020B0606030504020204" pitchFamily="34" charset="0"/>
                <a:cs typeface="Poppins" panose="00000500000000000000" pitchFamily="2" charset="0"/>
              </a:rPr>
              <a:t> leverage</a:t>
            </a:r>
            <a:r>
              <a:rPr lang="en-GB" dirty="0">
                <a:latin typeface="Poppins" panose="00000500000000000000" pitchFamily="2" charset="0"/>
                <a:ea typeface="Open Sans" panose="020B0606030504020204" pitchFamily="34" charset="0"/>
                <a:cs typeface="Poppins" panose="00000500000000000000" pitchFamily="2" charset="0"/>
              </a:rPr>
              <a:t>, liquidity and funding.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74</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24041798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239" indent="-247620" defTabSz="990478">
              <a:defRPr/>
            </a:pPr>
            <a:r>
              <a:rPr lang="en-GB" sz="1300" dirty="0">
                <a:solidFill>
                  <a:srgbClr val="111111"/>
                </a:solidFill>
                <a:latin typeface="Poppins" panose="00000500000000000000" pitchFamily="2" charset="0"/>
                <a:ea typeface="Open Sans" panose="020B0606030504020204" pitchFamily="34" charset="0"/>
                <a:cs typeface="Poppins" panose="00000500000000000000" pitchFamily="2" charset="0"/>
              </a:rPr>
              <a:t>The first major change that was introduced in Basel III was an increase in the amount of regulatory capital that banks had to hold.</a:t>
            </a:r>
          </a:p>
          <a:p>
            <a:pPr marL="495239" indent="-247620" defTabSz="990478">
              <a:defRPr/>
            </a:pPr>
            <a:endParaRPr lang="en-GB" sz="1300" dirty="0">
              <a:solidFill>
                <a:srgbClr val="111111"/>
              </a:solidFill>
              <a:latin typeface="Poppins" panose="00000500000000000000" pitchFamily="2" charset="0"/>
              <a:ea typeface="Open Sans" panose="020B0606030504020204" pitchFamily="34" charset="0"/>
              <a:cs typeface="Poppins" panose="00000500000000000000" pitchFamily="2" charset="0"/>
            </a:endParaRPr>
          </a:p>
          <a:p>
            <a:pPr marL="495239" indent="-247620" defTabSz="990478">
              <a:defRPr/>
            </a:pPr>
            <a:r>
              <a:rPr lang="en-GB" sz="1300" dirty="0">
                <a:solidFill>
                  <a:srgbClr val="111111"/>
                </a:solidFill>
                <a:latin typeface="Poppins" panose="00000500000000000000" pitchFamily="2" charset="0"/>
                <a:ea typeface="Open Sans" panose="020B0606030504020204" pitchFamily="34" charset="0"/>
                <a:cs typeface="Poppins" panose="00000500000000000000" pitchFamily="2" charset="0"/>
              </a:rPr>
              <a:t>Common Equity Tier 1 </a:t>
            </a:r>
            <a:r>
              <a:rPr lang="en-GB" sz="1300" b="1" dirty="0">
                <a:solidFill>
                  <a:srgbClr val="111111"/>
                </a:solidFill>
                <a:latin typeface="Poppins" panose="00000500000000000000" pitchFamily="2" charset="0"/>
                <a:ea typeface="Open Sans" panose="020B0606030504020204" pitchFamily="34" charset="0"/>
                <a:cs typeface="Poppins" panose="00000500000000000000" pitchFamily="2" charset="0"/>
              </a:rPr>
              <a:t>is the </a:t>
            </a:r>
            <a:r>
              <a:rPr lang="en-GB" sz="1300" dirty="0">
                <a:solidFill>
                  <a:srgbClr val="111111"/>
                </a:solidFill>
                <a:latin typeface="Poppins" panose="00000500000000000000" pitchFamily="2" charset="0"/>
                <a:ea typeface="Open Sans" panose="020B0606030504020204" pitchFamily="34" charset="0"/>
                <a:cs typeface="Poppins" panose="00000500000000000000" pitchFamily="2" charset="0"/>
              </a:rPr>
              <a:t>bank’s shareholders equity minus goodwill. Other adjustments that might be required are to </a:t>
            </a:r>
            <a:r>
              <a:rPr lang="en-GB" sz="1300" b="1" dirty="0">
                <a:solidFill>
                  <a:srgbClr val="111111"/>
                </a:solidFill>
                <a:latin typeface="Poppins" panose="00000500000000000000" pitchFamily="2" charset="0"/>
                <a:ea typeface="Open Sans" panose="020B0606030504020204" pitchFamily="34" charset="0"/>
                <a:cs typeface="Poppins" panose="00000500000000000000" pitchFamily="2" charset="0"/>
              </a:rPr>
              <a:t>deduct</a:t>
            </a:r>
            <a:r>
              <a:rPr lang="en-GB" sz="1300" dirty="0">
                <a:solidFill>
                  <a:srgbClr val="111111"/>
                </a:solidFill>
                <a:latin typeface="Poppins" panose="00000500000000000000" pitchFamily="2" charset="0"/>
                <a:ea typeface="Open Sans" panose="020B0606030504020204" pitchFamily="34" charset="0"/>
                <a:cs typeface="Poppins" panose="00000500000000000000" pitchFamily="2" charset="0"/>
              </a:rPr>
              <a:t> deferred tax assets or investments in other financial institutions.</a:t>
            </a:r>
          </a:p>
          <a:p>
            <a:pPr marL="495239" indent="-247620" defTabSz="990478">
              <a:defRPr/>
            </a:pPr>
            <a:r>
              <a:rPr lang="en-GB" sz="1300" b="1" dirty="0">
                <a:solidFill>
                  <a:srgbClr val="111111"/>
                </a:solidFill>
                <a:latin typeface="Poppins" panose="00000500000000000000" pitchFamily="2" charset="0"/>
                <a:ea typeface="Open Sans" panose="020B0606030504020204" pitchFamily="34" charset="0"/>
                <a:cs typeface="Poppins" panose="00000500000000000000" pitchFamily="2" charset="0"/>
              </a:rPr>
              <a:t>Tier</a:t>
            </a:r>
            <a:r>
              <a:rPr lang="en-GB" sz="1300" dirty="0">
                <a:solidFill>
                  <a:srgbClr val="111111"/>
                </a:solidFill>
                <a:latin typeface="Poppins" panose="00000500000000000000" pitchFamily="2" charset="0"/>
                <a:ea typeface="Open Sans" panose="020B0606030504020204" pitchFamily="34" charset="0"/>
                <a:cs typeface="Poppins" panose="00000500000000000000" pitchFamily="2" charset="0"/>
              </a:rPr>
              <a:t> 1 capital is made up of CET1 and Additional Tier 1 (AT1) capital </a:t>
            </a:r>
            <a:r>
              <a:rPr lang="en-US" sz="1300" dirty="0">
                <a:solidFill>
                  <a:srgbClr val="111111"/>
                </a:solidFill>
                <a:latin typeface="Poppins" panose="00000500000000000000" pitchFamily="2" charset="0"/>
                <a:ea typeface="Open Sans" panose="020B0606030504020204" pitchFamily="34" charset="0"/>
                <a:cs typeface="Poppins" panose="00000500000000000000" pitchFamily="2" charset="0"/>
              </a:rPr>
              <a:t>capital</a:t>
            </a:r>
            <a:r>
              <a:rPr lang="en-GB" sz="1300" dirty="0">
                <a:solidFill>
                  <a:srgbClr val="111111"/>
                </a:solidFill>
                <a:latin typeface="Poppins" panose="00000500000000000000" pitchFamily="2" charset="0"/>
                <a:ea typeface="Open Sans" panose="020B0606030504020204" pitchFamily="34" charset="0"/>
                <a:cs typeface="Poppins" panose="00000500000000000000" pitchFamily="2" charset="0"/>
              </a:rPr>
              <a:t>. The </a:t>
            </a:r>
            <a:r>
              <a:rPr lang="en-GB" sz="1300" b="1" dirty="0">
                <a:solidFill>
                  <a:srgbClr val="111111"/>
                </a:solidFill>
                <a:latin typeface="Poppins" panose="00000500000000000000" pitchFamily="2" charset="0"/>
                <a:ea typeface="Open Sans" panose="020B0606030504020204" pitchFamily="34" charset="0"/>
                <a:cs typeface="Poppins" panose="00000500000000000000" pitchFamily="2" charset="0"/>
              </a:rPr>
              <a:t>two</a:t>
            </a:r>
            <a:r>
              <a:rPr lang="en-GB" sz="1300" dirty="0">
                <a:solidFill>
                  <a:srgbClr val="111111"/>
                </a:solidFill>
                <a:latin typeface="Poppins" panose="00000500000000000000" pitchFamily="2" charset="0"/>
                <a:ea typeface="Open Sans" panose="020B0606030504020204" pitchFamily="34" charset="0"/>
                <a:cs typeface="Poppins" panose="00000500000000000000" pitchFamily="2" charset="0"/>
              </a:rPr>
              <a:t> main types of AT1 are preferred stock and contingent convertible (Co-Co) bonds, which are bonds which become equity automatically should the bank run into financial difficulties.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75</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6555054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239" indent="-247620" defTabSz="990478">
              <a:defRPr/>
            </a:pPr>
            <a:r>
              <a:rPr lang="en-GB" sz="1300" dirty="0">
                <a:solidFill>
                  <a:srgbClr val="111111"/>
                </a:solidFill>
                <a:latin typeface="Poppins" panose="00000500000000000000" pitchFamily="2" charset="0"/>
                <a:ea typeface="Open Sans" panose="020B0606030504020204" pitchFamily="34" charset="0"/>
                <a:cs typeface="Poppins" panose="00000500000000000000" pitchFamily="2" charset="0"/>
              </a:rPr>
              <a:t>Total capital includes Tier 1 and Tier 2 capital. Tier 2 capital is </a:t>
            </a:r>
            <a:r>
              <a:rPr lang="en-GB" sz="1300" b="1" dirty="0">
                <a:solidFill>
                  <a:srgbClr val="111111"/>
                </a:solidFill>
                <a:latin typeface="Poppins" panose="00000500000000000000" pitchFamily="2" charset="0"/>
                <a:ea typeface="Open Sans" panose="020B0606030504020204" pitchFamily="34" charset="0"/>
                <a:cs typeface="Poppins" panose="00000500000000000000" pitchFamily="2" charset="0"/>
              </a:rPr>
              <a:t>composed</a:t>
            </a:r>
            <a:r>
              <a:rPr lang="en-GB" sz="1300" dirty="0">
                <a:solidFill>
                  <a:srgbClr val="111111"/>
                </a:solidFill>
                <a:latin typeface="Poppins" panose="00000500000000000000" pitchFamily="2" charset="0"/>
                <a:ea typeface="Open Sans" panose="020B0606030504020204" pitchFamily="34" charset="0"/>
                <a:cs typeface="Poppins" panose="00000500000000000000" pitchFamily="2" charset="0"/>
              </a:rPr>
              <a:t> of items such as revaluation reserves, </a:t>
            </a:r>
            <a:r>
              <a:rPr lang="en-GB" sz="1300" b="1" dirty="0">
                <a:solidFill>
                  <a:srgbClr val="111111"/>
                </a:solidFill>
                <a:latin typeface="Poppins" panose="00000500000000000000" pitchFamily="2" charset="0"/>
                <a:ea typeface="Open Sans" panose="020B0606030504020204" pitchFamily="34" charset="0"/>
                <a:cs typeface="Poppins" panose="00000500000000000000" pitchFamily="2" charset="0"/>
              </a:rPr>
              <a:t>hybrid</a:t>
            </a:r>
            <a:r>
              <a:rPr lang="en-GB" sz="1300" dirty="0">
                <a:solidFill>
                  <a:srgbClr val="111111"/>
                </a:solidFill>
                <a:latin typeface="Poppins" panose="00000500000000000000" pitchFamily="2" charset="0"/>
                <a:ea typeface="Open Sans" panose="020B0606030504020204" pitchFamily="34" charset="0"/>
                <a:cs typeface="Poppins" panose="00000500000000000000" pitchFamily="2" charset="0"/>
              </a:rPr>
              <a:t> instruments, and </a:t>
            </a:r>
            <a:r>
              <a:rPr lang="en-GB" sz="1300" b="1" dirty="0">
                <a:solidFill>
                  <a:srgbClr val="111111"/>
                </a:solidFill>
                <a:latin typeface="Poppins" panose="00000500000000000000" pitchFamily="2" charset="0"/>
                <a:ea typeface="Open Sans" panose="020B0606030504020204" pitchFamily="34" charset="0"/>
                <a:cs typeface="Poppins" panose="00000500000000000000" pitchFamily="2" charset="0"/>
              </a:rPr>
              <a:t>subordinated</a:t>
            </a:r>
            <a:r>
              <a:rPr lang="en-GB" sz="1300" dirty="0">
                <a:solidFill>
                  <a:srgbClr val="111111"/>
                </a:solidFill>
                <a:latin typeface="Poppins" panose="00000500000000000000" pitchFamily="2" charset="0"/>
                <a:ea typeface="Open Sans" panose="020B0606030504020204" pitchFamily="34" charset="0"/>
                <a:cs typeface="Poppins" panose="00000500000000000000" pitchFamily="2" charset="0"/>
              </a:rPr>
              <a:t> term debt.</a:t>
            </a:r>
            <a:endParaRPr lang="en-GB" sz="1300" b="1" dirty="0">
              <a:solidFill>
                <a:srgbClr val="111111"/>
              </a:solidFill>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76</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4885505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239" indent="-247620" defTabSz="990478">
              <a:defRPr/>
            </a:pPr>
            <a:endParaRPr lang="en-GB" sz="1300" dirty="0">
              <a:solidFill>
                <a:srgbClr val="111111"/>
              </a:solidFill>
              <a:latin typeface="Poppins" panose="00000500000000000000" pitchFamily="2" charset="0"/>
              <a:ea typeface="Open Sans" panose="020B0606030504020204" pitchFamily="34" charset="0"/>
              <a:cs typeface="Poppins" panose="00000500000000000000" pitchFamily="2" charset="0"/>
            </a:endParaRPr>
          </a:p>
          <a:p>
            <a:pPr marL="495239" indent="-247620"/>
            <a:endParaRPr lang="en-GB" sz="1300" dirty="0">
              <a:solidFill>
                <a:srgbClr val="111111"/>
              </a:solidFill>
              <a:latin typeface="Poppins" panose="00000500000000000000" pitchFamily="2" charset="0"/>
              <a:ea typeface="Open Sans" panose="020B0606030504020204" pitchFamily="34" charset="0"/>
              <a:cs typeface="Poppins" panose="00000500000000000000" pitchFamily="2" charset="0"/>
            </a:endParaRPr>
          </a:p>
          <a:p>
            <a:pPr marL="495239" indent="-247620"/>
            <a:r>
              <a:rPr lang="en-GB" sz="1300" dirty="0">
                <a:solidFill>
                  <a:srgbClr val="111111"/>
                </a:solidFill>
                <a:latin typeface="Poppins" panose="00000500000000000000" pitchFamily="2" charset="0"/>
                <a:ea typeface="Open Sans" panose="020B0606030504020204" pitchFamily="34" charset="0"/>
                <a:cs typeface="Poppins" panose="00000500000000000000" pitchFamily="2" charset="0"/>
              </a:rPr>
              <a:t>Basel III raised the minimum capital requirements for the CET1 ratio </a:t>
            </a:r>
            <a:r>
              <a:rPr lang="en-GB" sz="1300" b="1" dirty="0">
                <a:solidFill>
                  <a:srgbClr val="111111"/>
                </a:solidFill>
                <a:latin typeface="Poppins" panose="00000500000000000000" pitchFamily="2" charset="0"/>
                <a:ea typeface="Open Sans" panose="020B0606030504020204" pitchFamily="34" charset="0"/>
                <a:cs typeface="Poppins" panose="00000500000000000000" pitchFamily="2" charset="0"/>
              </a:rPr>
              <a:t>from</a:t>
            </a:r>
            <a:r>
              <a:rPr lang="en-GB" sz="1300" dirty="0">
                <a:solidFill>
                  <a:srgbClr val="111111"/>
                </a:solidFill>
                <a:latin typeface="Poppins" panose="00000500000000000000" pitchFamily="2" charset="0"/>
                <a:ea typeface="Open Sans" panose="020B0606030504020204" pitchFamily="34" charset="0"/>
                <a:cs typeface="Poppins" panose="00000500000000000000" pitchFamily="2" charset="0"/>
              </a:rPr>
              <a:t> 2% to 4.5% of RWAs, </a:t>
            </a:r>
            <a:r>
              <a:rPr lang="en-GB" sz="1300" b="1" dirty="0">
                <a:solidFill>
                  <a:srgbClr val="111111"/>
                </a:solidFill>
                <a:latin typeface="Poppins" panose="00000500000000000000" pitchFamily="2" charset="0"/>
                <a:ea typeface="Open Sans" panose="020B0606030504020204" pitchFamily="34" charset="0"/>
                <a:cs typeface="Poppins" panose="00000500000000000000" pitchFamily="2" charset="0"/>
              </a:rPr>
              <a:t>the</a:t>
            </a:r>
            <a:r>
              <a:rPr lang="en-GB" sz="1300" dirty="0">
                <a:solidFill>
                  <a:srgbClr val="111111"/>
                </a:solidFill>
                <a:latin typeface="Poppins" panose="00000500000000000000" pitchFamily="2" charset="0"/>
                <a:ea typeface="Open Sans" panose="020B0606030504020204" pitchFamily="34" charset="0"/>
                <a:cs typeface="Poppins" panose="00000500000000000000" pitchFamily="2" charset="0"/>
              </a:rPr>
              <a:t> Tier 1 capital requirement from 4% to 6% of RWAs (in other words meaning that </a:t>
            </a:r>
            <a:r>
              <a:rPr lang="en-GB" sz="1300" b="1" dirty="0">
                <a:solidFill>
                  <a:srgbClr val="111111"/>
                </a:solidFill>
                <a:latin typeface="Poppins" panose="00000500000000000000" pitchFamily="2" charset="0"/>
                <a:ea typeface="Open Sans" panose="020B0606030504020204" pitchFamily="34" charset="0"/>
                <a:cs typeface="Poppins" panose="00000500000000000000" pitchFamily="2" charset="0"/>
              </a:rPr>
              <a:t>AT1</a:t>
            </a:r>
            <a:r>
              <a:rPr lang="en-GB" sz="1300" dirty="0">
                <a:solidFill>
                  <a:srgbClr val="111111"/>
                </a:solidFill>
                <a:latin typeface="Poppins" panose="00000500000000000000" pitchFamily="2" charset="0"/>
                <a:ea typeface="Open Sans" panose="020B0606030504020204" pitchFamily="34" charset="0"/>
                <a:cs typeface="Poppins" panose="00000500000000000000" pitchFamily="2" charset="0"/>
              </a:rPr>
              <a:t> is an additional 1.5% of RWAs). </a:t>
            </a:r>
            <a:endParaRPr lang="en-GB" sz="1300" b="1" dirty="0">
              <a:solidFill>
                <a:srgbClr val="111111"/>
              </a:solidFill>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77</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24367335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239" indent="-247620"/>
            <a:r>
              <a:rPr lang="en-GB" sz="1300" dirty="0">
                <a:solidFill>
                  <a:srgbClr val="111111"/>
                </a:solidFill>
                <a:latin typeface="Poppins" panose="00000500000000000000" pitchFamily="2" charset="0"/>
                <a:ea typeface="Open Sans" panose="020B0606030504020204" pitchFamily="34" charset="0"/>
                <a:cs typeface="Poppins" panose="00000500000000000000" pitchFamily="2" charset="0"/>
              </a:rPr>
              <a:t>The overall Total capital requirement remained unchanged at 8%. The main change here therefore was to increase the amount of a bank’s funding that must come from </a:t>
            </a:r>
            <a:r>
              <a:rPr lang="en-GB" sz="1300" b="1" dirty="0">
                <a:solidFill>
                  <a:srgbClr val="111111"/>
                </a:solidFill>
                <a:latin typeface="Poppins" panose="00000500000000000000" pitchFamily="2" charset="0"/>
                <a:ea typeface="Open Sans" panose="020B0606030504020204" pitchFamily="34" charset="0"/>
                <a:cs typeface="Poppins" panose="00000500000000000000" pitchFamily="2" charset="0"/>
              </a:rPr>
              <a:t>common</a:t>
            </a:r>
            <a:r>
              <a:rPr lang="en-GB" sz="1300" dirty="0">
                <a:solidFill>
                  <a:srgbClr val="111111"/>
                </a:solidFill>
                <a:latin typeface="Poppins" panose="00000500000000000000" pitchFamily="2" charset="0"/>
                <a:ea typeface="Open Sans" panose="020B0606030504020204" pitchFamily="34" charset="0"/>
                <a:cs typeface="Poppins" panose="00000500000000000000" pitchFamily="2" charset="0"/>
              </a:rPr>
              <a:t> equity. </a:t>
            </a:r>
          </a:p>
          <a:p>
            <a:pPr marL="495239" indent="-247620"/>
            <a:r>
              <a:rPr lang="en-GB" sz="1300" dirty="0">
                <a:solidFill>
                  <a:srgbClr val="111111"/>
                </a:solidFill>
                <a:latin typeface="Poppins" panose="00000500000000000000" pitchFamily="2" charset="0"/>
                <a:ea typeface="Open Sans" panose="020B0606030504020204" pitchFamily="34" charset="0"/>
                <a:cs typeface="Poppins" panose="00000500000000000000" pitchFamily="2" charset="0"/>
              </a:rPr>
              <a:t>However, Basel III also added a number of other buffers on top of the Total Capital Requirement to increase the amount of required equity funding even further.</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78</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15565137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239" indent="-247620"/>
            <a:r>
              <a:rPr lang="en-GB" sz="1300" dirty="0">
                <a:solidFill>
                  <a:srgbClr val="111111"/>
                </a:solidFill>
                <a:latin typeface="Poppins" panose="00000500000000000000" pitchFamily="2" charset="0"/>
                <a:ea typeface="Open Sans" panose="020B0606030504020204" pitchFamily="34" charset="0"/>
                <a:cs typeface="Poppins" panose="00000500000000000000" pitchFamily="2" charset="0"/>
              </a:rPr>
              <a:t>The first of these is the capital conservation buffer, which required </a:t>
            </a:r>
            <a:r>
              <a:rPr lang="en-GB" sz="1300" b="1" dirty="0">
                <a:solidFill>
                  <a:srgbClr val="111111"/>
                </a:solidFill>
                <a:latin typeface="Poppins" panose="00000500000000000000" pitchFamily="2" charset="0"/>
                <a:ea typeface="Open Sans" panose="020B0606030504020204" pitchFamily="34" charset="0"/>
                <a:cs typeface="Poppins" panose="00000500000000000000" pitchFamily="2" charset="0"/>
              </a:rPr>
              <a:t>additional</a:t>
            </a:r>
            <a:r>
              <a:rPr lang="en-GB" sz="1300" dirty="0">
                <a:solidFill>
                  <a:srgbClr val="111111"/>
                </a:solidFill>
                <a:latin typeface="Poppins" panose="00000500000000000000" pitchFamily="2" charset="0"/>
                <a:ea typeface="Open Sans" panose="020B0606030504020204" pitchFamily="34" charset="0"/>
                <a:cs typeface="Poppins" panose="00000500000000000000" pitchFamily="2" charset="0"/>
              </a:rPr>
              <a:t> CET1 of at least 2.5% of the bank’s RWAs. The aim of this buffer i</a:t>
            </a:r>
            <a:r>
              <a:rPr lang="en-US" b="0" i="0" dirty="0">
                <a:solidFill>
                  <a:srgbClr val="372F32"/>
                </a:solidFill>
                <a:effectLst/>
                <a:latin typeface="Poppins" panose="00000500000000000000" pitchFamily="2" charset="0"/>
              </a:rPr>
              <a:t>s to </a:t>
            </a:r>
            <a:r>
              <a:rPr lang="en-US" b="1" i="0" dirty="0">
                <a:solidFill>
                  <a:srgbClr val="372F32"/>
                </a:solidFill>
                <a:effectLst/>
                <a:latin typeface="Poppins" panose="00000500000000000000" pitchFamily="2" charset="0"/>
              </a:rPr>
              <a:t>ensure</a:t>
            </a:r>
            <a:r>
              <a:rPr lang="en-US" b="0" i="0" dirty="0">
                <a:solidFill>
                  <a:srgbClr val="372F32"/>
                </a:solidFill>
                <a:effectLst/>
                <a:latin typeface="Poppins" panose="00000500000000000000" pitchFamily="2" charset="0"/>
              </a:rPr>
              <a:t> that banks build up capital outside periods of stress. This buffer can then be used up during stressed times when losses are incurred. There isn’t any regulatory penalty for drawing on this buffer during stressed times, but capital </a:t>
            </a:r>
            <a:r>
              <a:rPr lang="en-US" b="1" i="0" dirty="0">
                <a:solidFill>
                  <a:srgbClr val="372F32"/>
                </a:solidFill>
                <a:effectLst/>
                <a:latin typeface="Poppins" panose="00000500000000000000" pitchFamily="2" charset="0"/>
              </a:rPr>
              <a:t>distributions</a:t>
            </a:r>
            <a:r>
              <a:rPr lang="en-US" b="0" i="0" dirty="0">
                <a:solidFill>
                  <a:srgbClr val="372F32"/>
                </a:solidFill>
                <a:effectLst/>
                <a:latin typeface="Poppins" panose="00000500000000000000" pitchFamily="2" charset="0"/>
              </a:rPr>
              <a:t>, such as dividends and employee bonuses, may be restricted to help rebuild the buffer.</a:t>
            </a:r>
            <a:endParaRPr lang="en-GB" sz="1300" b="1" dirty="0">
              <a:solidFill>
                <a:srgbClr val="111111"/>
              </a:solidFill>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79</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5280453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 Systemic risk control aims to reduce the risk caused through interrelationships between banks (and other financial institutions), such as lending and depositing money with each other, </a:t>
            </a:r>
            <a:r>
              <a:rPr lang="en-GB" b="1" dirty="0">
                <a:latin typeface="Poppins" panose="00000500000000000000" pitchFamily="2" charset="0"/>
                <a:ea typeface="Open Sans" panose="020B0606030504020204" pitchFamily="34" charset="0"/>
                <a:cs typeface="Poppins" panose="00000500000000000000" pitchFamily="2" charset="0"/>
              </a:rPr>
              <a:t>reducing</a:t>
            </a:r>
            <a:r>
              <a:rPr lang="en-GB" dirty="0">
                <a:latin typeface="Poppins" panose="00000500000000000000" pitchFamily="2" charset="0"/>
                <a:ea typeface="Open Sans" panose="020B0606030504020204" pitchFamily="34" charset="0"/>
                <a:cs typeface="Poppins" panose="00000500000000000000" pitchFamily="2" charset="0"/>
              </a:rPr>
              <a:t> the risk of contagion – that is one bank’s </a:t>
            </a:r>
            <a:r>
              <a:rPr lang="en-US" noProof="0" dirty="0">
                <a:latin typeface="Poppins" panose="00000500000000000000" pitchFamily="2" charset="0"/>
                <a:ea typeface="Open Sans" panose="020B0606030504020204" pitchFamily="34" charset="0"/>
                <a:cs typeface="Poppins" panose="00000500000000000000" pitchFamily="2" charset="0"/>
              </a:rPr>
              <a:t>bankruptcy</a:t>
            </a:r>
            <a:r>
              <a:rPr lang="en-GB" dirty="0">
                <a:latin typeface="Poppins" panose="00000500000000000000" pitchFamily="2" charset="0"/>
                <a:ea typeface="Open Sans" panose="020B0606030504020204" pitchFamily="34" charset="0"/>
                <a:cs typeface="Poppins" panose="00000500000000000000" pitchFamily="2" charset="0"/>
              </a:rPr>
              <a:t> causing other banks to fail as well.</a:t>
            </a: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8</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7263470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02124"/>
                </a:solidFill>
                <a:effectLst/>
                <a:latin typeface="Poppins" panose="00000500000000000000" pitchFamily="2" charset="0"/>
                <a:ea typeface="Open Sans" panose="020B0606030504020204" pitchFamily="34" charset="0"/>
                <a:cs typeface="Poppins" panose="00000500000000000000" pitchFamily="2" charset="0"/>
              </a:rPr>
              <a:t>The next buffer is the countercyclical capital buffer (CCyB). This is </a:t>
            </a:r>
            <a:r>
              <a:rPr lang="en-GB" b="1" i="0" dirty="0">
                <a:solidFill>
                  <a:srgbClr val="040C28"/>
                </a:solidFill>
                <a:effectLst/>
                <a:latin typeface="Poppins" panose="00000500000000000000" pitchFamily="2" charset="0"/>
                <a:ea typeface="Open Sans" panose="020B0606030504020204" pitchFamily="34" charset="0"/>
                <a:cs typeface="Poppins" panose="00000500000000000000" pitchFamily="2" charset="0"/>
              </a:rPr>
              <a:t>designed to counter procyclicality in the financial system</a:t>
            </a:r>
            <a:r>
              <a:rPr lang="en-GB" b="0" i="0" dirty="0">
                <a:solidFill>
                  <a:srgbClr val="202124"/>
                </a:solidFill>
                <a:effectLst/>
                <a:latin typeface="Poppins" panose="00000500000000000000" pitchFamily="2" charset="0"/>
                <a:ea typeface="Open Sans" panose="020B0606030504020204" pitchFamily="34" charset="0"/>
                <a:cs typeface="Poppins" panose="00000500000000000000" pitchFamily="2" charset="0"/>
              </a:rPr>
              <a:t>. Procyclicality refers to the situation where the </a:t>
            </a:r>
            <a:r>
              <a:rPr lang="en-GB" b="1" i="0" dirty="0">
                <a:solidFill>
                  <a:srgbClr val="202124"/>
                </a:solidFill>
                <a:effectLst/>
                <a:latin typeface="Poppins" panose="00000500000000000000" pitchFamily="2" charset="0"/>
                <a:ea typeface="Open Sans" panose="020B0606030504020204" pitchFamily="34" charset="0"/>
                <a:cs typeface="Poppins" panose="00000500000000000000" pitchFamily="2" charset="0"/>
              </a:rPr>
              <a:t>actions of banks helps to exacerbate the economic cycles</a:t>
            </a:r>
            <a:r>
              <a:rPr lang="en-GB" b="0" i="0" dirty="0">
                <a:solidFill>
                  <a:srgbClr val="202124"/>
                </a:solidFill>
                <a:effectLst/>
                <a:latin typeface="Poppins" panose="00000500000000000000" pitchFamily="2" charset="0"/>
                <a:ea typeface="Open Sans" panose="020B0606030504020204" pitchFamily="34" charset="0"/>
                <a:cs typeface="Poppins" panose="00000500000000000000" pitchFamily="2" charset="0"/>
              </a:rPr>
              <a:t>, through </a:t>
            </a:r>
            <a:r>
              <a:rPr lang="en-GB" b="1" i="0" dirty="0">
                <a:solidFill>
                  <a:srgbClr val="202124"/>
                </a:solidFill>
                <a:effectLst/>
                <a:latin typeface="Poppins" panose="00000500000000000000" pitchFamily="2" charset="0"/>
                <a:ea typeface="Open Sans" panose="020B0606030504020204" pitchFamily="34" charset="0"/>
                <a:cs typeface="Poppins" panose="00000500000000000000" pitchFamily="2" charset="0"/>
              </a:rPr>
              <a:t>reducing lending during tougher economic times</a:t>
            </a:r>
            <a:r>
              <a:rPr lang="en-GB" b="0" i="0" dirty="0">
                <a:solidFill>
                  <a:srgbClr val="202124"/>
                </a:solidFill>
                <a:effectLst/>
                <a:latin typeface="Poppins" panose="00000500000000000000" pitchFamily="2" charset="0"/>
                <a:ea typeface="Open Sans" panose="020B0606030504020204" pitchFamily="34" charset="0"/>
                <a:cs typeface="Poppins" panose="00000500000000000000" pitchFamily="2" charset="0"/>
              </a:rPr>
              <a:t>, reducing the ability of business to take out loans to aid with an economic recovery, or lending too willing during good economic times, </a:t>
            </a:r>
            <a:r>
              <a:rPr lang="en-GB" b="1" i="0" dirty="0">
                <a:solidFill>
                  <a:srgbClr val="202124"/>
                </a:solidFill>
                <a:effectLst/>
                <a:latin typeface="Poppins" panose="00000500000000000000" pitchFamily="2" charset="0"/>
                <a:ea typeface="Open Sans" panose="020B0606030504020204" pitchFamily="34" charset="0"/>
                <a:cs typeface="Poppins" panose="00000500000000000000" pitchFamily="2" charset="0"/>
              </a:rPr>
              <a:t>to lenders that might not be able to repay</a:t>
            </a:r>
            <a:r>
              <a:rPr lang="en-GB" b="0" i="0" dirty="0">
                <a:solidFill>
                  <a:srgbClr val="202124"/>
                </a:solidFill>
                <a:effectLst/>
                <a:latin typeface="Poppins" panose="00000500000000000000" pitchFamily="2" charset="0"/>
                <a:ea typeface="Open Sans" panose="020B0606030504020204" pitchFamily="34" charset="0"/>
                <a:cs typeface="Poppins" panose="00000500000000000000" pitchFamily="2" charset="0"/>
              </a:rPr>
              <a:t>, increasing defaults and an economic downswing later. </a:t>
            </a:r>
            <a:endParaRPr lang="en-GB" dirty="0">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80</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23551819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202124"/>
                </a:solidFill>
                <a:effectLst/>
                <a:latin typeface="Poppins" panose="00000500000000000000" pitchFamily="2" charset="0"/>
                <a:ea typeface="Open Sans" panose="020B0606030504020204" pitchFamily="34" charset="0"/>
                <a:cs typeface="Poppins" panose="00000500000000000000" pitchFamily="2" charset="0"/>
              </a:rPr>
              <a:t>To reduce this risk, the countercyclical buffer is set by national regulators at a level dependent on where that economy is at any given time. When the economy is </a:t>
            </a:r>
            <a:r>
              <a:rPr lang="en-GB" b="1" i="0" dirty="0">
                <a:solidFill>
                  <a:srgbClr val="202124"/>
                </a:solidFill>
                <a:effectLst/>
                <a:latin typeface="Poppins" panose="00000500000000000000" pitchFamily="2" charset="0"/>
                <a:ea typeface="Open Sans" panose="020B0606030504020204" pitchFamily="34" charset="0"/>
                <a:cs typeface="Poppins" panose="00000500000000000000" pitchFamily="2" charset="0"/>
              </a:rPr>
              <a:t>performing</a:t>
            </a:r>
            <a:r>
              <a:rPr lang="en-GB" b="0" i="0" dirty="0">
                <a:solidFill>
                  <a:srgbClr val="202124"/>
                </a:solidFill>
                <a:effectLst/>
                <a:latin typeface="Poppins" panose="00000500000000000000" pitchFamily="2" charset="0"/>
                <a:ea typeface="Open Sans" panose="020B0606030504020204" pitchFamily="34" charset="0"/>
                <a:cs typeface="Poppins" panose="00000500000000000000" pitchFamily="2" charset="0"/>
              </a:rPr>
              <a:t> well, the Countercyclical buffer will increase to require banks to hold more capital, reducing the likelihood of excessive risk taking, and with </a:t>
            </a:r>
            <a:r>
              <a:rPr lang="en-GB" b="1" i="0" dirty="0">
                <a:solidFill>
                  <a:srgbClr val="202124"/>
                </a:solidFill>
                <a:effectLst/>
                <a:latin typeface="Poppins" panose="00000500000000000000" pitchFamily="2" charset="0"/>
                <a:ea typeface="Open Sans" panose="020B0606030504020204" pitchFamily="34" charset="0"/>
                <a:cs typeface="Poppins" panose="00000500000000000000" pitchFamily="2" charset="0"/>
              </a:rPr>
              <a:t>decrease</a:t>
            </a:r>
            <a:r>
              <a:rPr lang="en-GB" b="0" i="0" dirty="0">
                <a:solidFill>
                  <a:srgbClr val="202124"/>
                </a:solidFill>
                <a:effectLst/>
                <a:latin typeface="Poppins" panose="00000500000000000000" pitchFamily="2" charset="0"/>
                <a:ea typeface="Open Sans" panose="020B0606030504020204" pitchFamily="34" charset="0"/>
                <a:cs typeface="Poppins" panose="00000500000000000000" pitchFamily="2" charset="0"/>
              </a:rPr>
              <a:t> during economic downturns, to encourage banks to take an appropriate level of risk. Under Basel III the Countercyclical buffer is </a:t>
            </a:r>
            <a:r>
              <a:rPr lang="en-GB" b="1" i="0" dirty="0">
                <a:solidFill>
                  <a:srgbClr val="202124"/>
                </a:solidFill>
                <a:effectLst/>
                <a:latin typeface="Poppins" panose="00000500000000000000" pitchFamily="2" charset="0"/>
                <a:ea typeface="Open Sans" panose="020B0606030504020204" pitchFamily="34" charset="0"/>
                <a:cs typeface="Poppins" panose="00000500000000000000" pitchFamily="2" charset="0"/>
              </a:rPr>
              <a:t>set</a:t>
            </a:r>
            <a:r>
              <a:rPr lang="en-GB" b="0" i="0" dirty="0">
                <a:solidFill>
                  <a:srgbClr val="202124"/>
                </a:solidFill>
                <a:effectLst/>
                <a:latin typeface="Poppins" panose="00000500000000000000" pitchFamily="2" charset="0"/>
                <a:ea typeface="Open Sans" panose="020B0606030504020204" pitchFamily="34" charset="0"/>
                <a:cs typeface="Poppins" panose="00000500000000000000" pitchFamily="2" charset="0"/>
              </a:rPr>
              <a:t> between 0% and 2.5% of a bank’s RWAs. It serves as an extension to the Capital Conservation Buffer</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81</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76904576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1:notes"/>
          <p:cNvSpPr txBox="1">
            <a:spLocks noGrp="1"/>
          </p:cNvSpPr>
          <p:nvPr>
            <p:ph type="body" idx="1"/>
          </p:nvPr>
        </p:nvSpPr>
        <p:spPr>
          <a:xfrm>
            <a:off x="709930" y="4925407"/>
            <a:ext cx="5679440" cy="4029879"/>
          </a:xfrm>
          <a:prstGeom prst="rect">
            <a:avLst/>
          </a:prstGeom>
          <a:noFill/>
          <a:ln>
            <a:noFill/>
          </a:ln>
        </p:spPr>
        <p:txBody>
          <a:bodyPr spcFirstLastPara="1" wrap="square" lIns="99032" tIns="49502" rIns="99032" bIns="49502" anchor="t" anchorCtr="0">
            <a:noAutofit/>
          </a:bodyPr>
          <a:lstStyle/>
          <a:p>
            <a:pPr marL="0" indent="0"/>
            <a:endParaRPr dirty="0">
              <a:latin typeface="Poppins" panose="00000500000000000000" pitchFamily="2" charset="0"/>
            </a:endParaRPr>
          </a:p>
        </p:txBody>
      </p:sp>
      <p:sp>
        <p:nvSpPr>
          <p:cNvPr id="78" name="Google Shape;78;p1:notes"/>
          <p:cNvSpPr txBox="1">
            <a:spLocks noGrp="1"/>
          </p:cNvSpPr>
          <p:nvPr>
            <p:ph type="sldNum" idx="12"/>
          </p:nvPr>
        </p:nvSpPr>
        <p:spPr>
          <a:xfrm>
            <a:off x="4021294" y="9721107"/>
            <a:ext cx="3076363" cy="513507"/>
          </a:xfrm>
          <a:prstGeom prst="rect">
            <a:avLst/>
          </a:prstGeom>
          <a:noFill/>
          <a:ln>
            <a:noFill/>
          </a:ln>
        </p:spPr>
        <p:txBody>
          <a:bodyPr spcFirstLastPara="1" wrap="square" lIns="99032" tIns="49502" rIns="99032" bIns="49502" anchor="b" anchorCtr="0">
            <a:noAutofit/>
          </a:bodyPr>
          <a:lstStyle/>
          <a:p>
            <a:pPr algn="r">
              <a:buSzPts val="1400"/>
            </a:pPr>
            <a:fld id="{00000000-1234-1234-1234-123412341234}" type="slidenum">
              <a:rPr lang="en-GB"/>
              <a:pPr algn="r">
                <a:buSzPts val="1400"/>
              </a:pPr>
              <a:t>82</a:t>
            </a:fld>
            <a:endParaRPr dirty="0"/>
          </a:p>
        </p:txBody>
      </p:sp>
    </p:spTree>
    <p:extLst>
      <p:ext uri="{BB962C8B-B14F-4D97-AF65-F5344CB8AC3E}">
        <p14:creationId xmlns:p14="http://schemas.microsoft.com/office/powerpoint/2010/main" val="376536964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In addition to the adjustments to the capital requirements ratios, there were a number of other new requirements through in through Basel III, </a:t>
            </a:r>
            <a:r>
              <a:rPr lang="en-GB" b="1" dirty="0">
                <a:latin typeface="Poppins" panose="00000500000000000000" pitchFamily="2" charset="0"/>
                <a:ea typeface="Open Sans" panose="020B0606030504020204" pitchFamily="34" charset="0"/>
                <a:cs typeface="Poppins" panose="00000500000000000000" pitchFamily="2" charset="0"/>
              </a:rPr>
              <a:t>to address </a:t>
            </a:r>
            <a:r>
              <a:rPr lang="en-GB" dirty="0">
                <a:latin typeface="Poppins" panose="00000500000000000000" pitchFamily="2" charset="0"/>
                <a:ea typeface="Open Sans" panose="020B0606030504020204" pitchFamily="34" charset="0"/>
                <a:cs typeface="Poppins" panose="00000500000000000000" pitchFamily="2" charset="0"/>
              </a:rPr>
              <a:t>some of the issues faced by struggling banks during the 2008 financial crisis.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83</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94467535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The first problem a number of banks faced was </a:t>
            </a:r>
            <a:r>
              <a:rPr lang="en-GB" b="1" dirty="0">
                <a:latin typeface="Poppins" panose="00000500000000000000" pitchFamily="2" charset="0"/>
                <a:ea typeface="Open Sans" panose="020B0606030504020204" pitchFamily="34" charset="0"/>
                <a:cs typeface="Poppins" panose="00000500000000000000" pitchFamily="2" charset="0"/>
              </a:rPr>
              <a:t>around funding</a:t>
            </a:r>
            <a:r>
              <a:rPr lang="en-GB" dirty="0">
                <a:latin typeface="Poppins" panose="00000500000000000000" pitchFamily="2" charset="0"/>
                <a:ea typeface="Open Sans" panose="020B0606030504020204" pitchFamily="34" charset="0"/>
                <a:cs typeface="Poppins" panose="00000500000000000000" pitchFamily="2" charset="0"/>
              </a:rPr>
              <a:t>. The </a:t>
            </a:r>
            <a:r>
              <a:rPr lang="en-GB" b="1" dirty="0">
                <a:latin typeface="Poppins" panose="00000500000000000000" pitchFamily="2" charset="0"/>
                <a:ea typeface="Open Sans" panose="020B0606030504020204" pitchFamily="34" charset="0"/>
                <a:cs typeface="Poppins" panose="00000500000000000000" pitchFamily="2" charset="0"/>
              </a:rPr>
              <a:t>short term commercial </a:t>
            </a:r>
            <a:r>
              <a:rPr lang="en-GB" dirty="0">
                <a:latin typeface="Poppins" panose="00000500000000000000" pitchFamily="2" charset="0"/>
                <a:ea typeface="Open Sans" panose="020B0606030504020204" pitchFamily="34" charset="0"/>
                <a:cs typeface="Poppins" panose="00000500000000000000" pitchFamily="2" charset="0"/>
              </a:rPr>
              <a:t>paper markets, </a:t>
            </a:r>
            <a:r>
              <a:rPr lang="en-GB" b="1" dirty="0">
                <a:latin typeface="Poppins" panose="00000500000000000000" pitchFamily="2" charset="0"/>
                <a:ea typeface="Open Sans" panose="020B0606030504020204" pitchFamily="34" charset="0"/>
                <a:cs typeface="Poppins" panose="00000500000000000000" pitchFamily="2" charset="0"/>
              </a:rPr>
              <a:t>that some banks </a:t>
            </a:r>
            <a:r>
              <a:rPr lang="en-GB" dirty="0">
                <a:latin typeface="Poppins" panose="00000500000000000000" pitchFamily="2" charset="0"/>
                <a:ea typeface="Open Sans" panose="020B0606030504020204" pitchFamily="34" charset="0"/>
                <a:cs typeface="Poppins" panose="00000500000000000000" pitchFamily="2" charset="0"/>
              </a:rPr>
              <a:t>used as a source of funding, </a:t>
            </a:r>
            <a:r>
              <a:rPr lang="en-GB" b="1" dirty="0">
                <a:latin typeface="Poppins" panose="00000500000000000000" pitchFamily="2" charset="0"/>
                <a:ea typeface="Open Sans" panose="020B0606030504020204" pitchFamily="34" charset="0"/>
                <a:cs typeface="Poppins" panose="00000500000000000000" pitchFamily="2" charset="0"/>
              </a:rPr>
              <a:t>dried up </a:t>
            </a:r>
            <a:r>
              <a:rPr lang="en-GB" dirty="0">
                <a:latin typeface="Poppins" panose="00000500000000000000" pitchFamily="2" charset="0"/>
                <a:ea typeface="Open Sans" panose="020B0606030504020204" pitchFamily="34" charset="0"/>
                <a:cs typeface="Poppins" panose="00000500000000000000" pitchFamily="2" charset="0"/>
              </a:rPr>
              <a:t>and no other banks were willing to lend to them, fearing they would default.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84</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70836965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The first measure introduced by Basel III to address this was the Liquidity Coverage Ratio, which attempts to try and keep firms from having a liquidity shortfall, or in other words to </a:t>
            </a:r>
            <a:r>
              <a:rPr lang="en-GB" b="1" dirty="0">
                <a:latin typeface="Poppins" panose="00000500000000000000" pitchFamily="2" charset="0"/>
                <a:ea typeface="Open Sans" panose="020B0606030504020204" pitchFamily="34" charset="0"/>
                <a:cs typeface="Poppins" panose="00000500000000000000" pitchFamily="2" charset="0"/>
              </a:rPr>
              <a:t>ensure banks hold enough liquid assets at any point in time to meet their immediate commitments</a:t>
            </a:r>
            <a:r>
              <a:rPr lang="en-GB" dirty="0">
                <a:latin typeface="Poppins" panose="00000500000000000000" pitchFamily="2" charset="0"/>
                <a:ea typeface="Open Sans" panose="020B0606030504020204" pitchFamily="34" charset="0"/>
                <a:cs typeface="Poppins" panose="00000500000000000000" pitchFamily="2" charset="0"/>
              </a:rPr>
              <a:t>, so they are not reliance on raising financing to meet those commitments. The formula for the liquidity </a:t>
            </a:r>
            <a:r>
              <a:rPr lang="en-GB" b="1" dirty="0">
                <a:latin typeface="Poppins" panose="00000500000000000000" pitchFamily="2" charset="0"/>
                <a:ea typeface="Open Sans" panose="020B0606030504020204" pitchFamily="34" charset="0"/>
                <a:cs typeface="Poppins" panose="00000500000000000000" pitchFamily="2" charset="0"/>
              </a:rPr>
              <a:t>ratio </a:t>
            </a:r>
            <a:r>
              <a:rPr lang="en-GB" dirty="0">
                <a:latin typeface="Poppins" panose="00000500000000000000" pitchFamily="2" charset="0"/>
                <a:ea typeface="Open Sans" panose="020B0606030504020204" pitchFamily="34" charset="0"/>
                <a:cs typeface="Poppins" panose="00000500000000000000" pitchFamily="2" charset="0"/>
              </a:rPr>
              <a:t>is the bank’s holding of high quality liquid assets (which includes cash, government bonds and some corporate bonds) </a:t>
            </a:r>
            <a:r>
              <a:rPr lang="en-GB" b="1" dirty="0">
                <a:latin typeface="Poppins" panose="00000500000000000000" pitchFamily="2" charset="0"/>
                <a:ea typeface="Open Sans" panose="020B0606030504020204" pitchFamily="34" charset="0"/>
                <a:cs typeface="Poppins" panose="00000500000000000000" pitchFamily="2" charset="0"/>
              </a:rPr>
              <a:t>divided</a:t>
            </a:r>
            <a:r>
              <a:rPr lang="en-GB" dirty="0">
                <a:latin typeface="Poppins" panose="00000500000000000000" pitchFamily="2" charset="0"/>
                <a:ea typeface="Open Sans" panose="020B0606030504020204" pitchFamily="34" charset="0"/>
                <a:cs typeface="Poppins" panose="00000500000000000000" pitchFamily="2" charset="0"/>
              </a:rPr>
              <a:t> by the net cash outflows (that is expected outflows minus expected inflows under a stressed scenario) for the next 30 days. </a:t>
            </a:r>
            <a:r>
              <a:rPr lang="en-GB" b="1" dirty="0">
                <a:latin typeface="Poppins" panose="00000500000000000000" pitchFamily="2" charset="0"/>
                <a:ea typeface="Open Sans" panose="020B0606030504020204" pitchFamily="34" charset="0"/>
                <a:cs typeface="Poppins" panose="00000500000000000000" pitchFamily="2" charset="0"/>
              </a:rPr>
              <a:t>This</a:t>
            </a:r>
            <a:r>
              <a:rPr lang="en-GB" dirty="0">
                <a:latin typeface="Poppins" panose="00000500000000000000" pitchFamily="2" charset="0"/>
                <a:ea typeface="Open Sans" panose="020B0606030504020204" pitchFamily="34" charset="0"/>
                <a:cs typeface="Poppins" panose="00000500000000000000" pitchFamily="2" charset="0"/>
              </a:rPr>
              <a:t> ratio needs to exceed 100%.</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85</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65415443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The other liquidity requirement introduced was </a:t>
            </a:r>
            <a:r>
              <a:rPr lang="en-GB" b="0" dirty="0">
                <a:latin typeface="Poppins" panose="00000500000000000000" pitchFamily="2" charset="0"/>
                <a:ea typeface="Open Sans" panose="020B0606030504020204" pitchFamily="34" charset="0"/>
                <a:cs typeface="Poppins" panose="00000500000000000000" pitchFamily="2" charset="0"/>
              </a:rPr>
              <a:t>the Net Stable </a:t>
            </a:r>
            <a:r>
              <a:rPr lang="en-GB" dirty="0">
                <a:latin typeface="Poppins" panose="00000500000000000000" pitchFamily="2" charset="0"/>
                <a:ea typeface="Open Sans" panose="020B0606030504020204" pitchFamily="34" charset="0"/>
                <a:cs typeface="Poppins" panose="00000500000000000000" pitchFamily="2" charset="0"/>
              </a:rPr>
              <a:t>Funding Ratio. This is designed to </a:t>
            </a:r>
            <a:r>
              <a:rPr lang="en-GB" b="1" dirty="0">
                <a:latin typeface="Poppins" panose="00000500000000000000" pitchFamily="2" charset="0"/>
                <a:ea typeface="Open Sans" panose="020B0606030504020204" pitchFamily="34" charset="0"/>
                <a:cs typeface="Poppins" panose="00000500000000000000" pitchFamily="2" charset="0"/>
              </a:rPr>
              <a:t>ensure there is sustainable long-term </a:t>
            </a:r>
            <a:r>
              <a:rPr lang="en-GB" b="0" dirty="0">
                <a:latin typeface="Poppins" panose="00000500000000000000" pitchFamily="2" charset="0"/>
                <a:ea typeface="Open Sans" panose="020B0606030504020204" pitchFamily="34" charset="0"/>
                <a:cs typeface="Poppins" panose="00000500000000000000" pitchFamily="2" charset="0"/>
              </a:rPr>
              <a:t>funding for the long term assets held by the bank. A </a:t>
            </a:r>
            <a:r>
              <a:rPr lang="en-GB" dirty="0">
                <a:latin typeface="Poppins" panose="00000500000000000000" pitchFamily="2" charset="0"/>
                <a:ea typeface="Open Sans" panose="020B0606030504020204" pitchFamily="34" charset="0"/>
                <a:cs typeface="Poppins" panose="00000500000000000000" pitchFamily="2" charset="0"/>
              </a:rPr>
              <a:t>number of </a:t>
            </a:r>
            <a:r>
              <a:rPr lang="en-GB" b="0" dirty="0">
                <a:latin typeface="Poppins" panose="00000500000000000000" pitchFamily="2" charset="0"/>
                <a:ea typeface="Open Sans" panose="020B0606030504020204" pitchFamily="34" charset="0"/>
                <a:cs typeface="Poppins" panose="00000500000000000000" pitchFamily="2" charset="0"/>
              </a:rPr>
              <a:t>bank</a:t>
            </a:r>
            <a:r>
              <a:rPr lang="en-GB" dirty="0">
                <a:latin typeface="Poppins" panose="00000500000000000000" pitchFamily="2" charset="0"/>
                <a:ea typeface="Open Sans" panose="020B0606030504020204" pitchFamily="34" charset="0"/>
                <a:cs typeface="Poppins" panose="00000500000000000000" pitchFamily="2" charset="0"/>
              </a:rPr>
              <a:t> and other financial institutions with long term assets (such as mortgages) had </a:t>
            </a:r>
            <a:r>
              <a:rPr lang="en-GB" b="1" dirty="0">
                <a:latin typeface="Poppins" panose="00000500000000000000" pitchFamily="2" charset="0"/>
                <a:ea typeface="Open Sans" panose="020B0606030504020204" pitchFamily="34" charset="0"/>
                <a:cs typeface="Poppins" panose="00000500000000000000" pitchFamily="2" charset="0"/>
              </a:rPr>
              <a:t>financed themselves with </a:t>
            </a:r>
            <a:r>
              <a:rPr lang="en-GB" b="0" dirty="0">
                <a:latin typeface="Poppins" panose="00000500000000000000" pitchFamily="2" charset="0"/>
                <a:ea typeface="Open Sans" panose="020B0606030504020204" pitchFamily="34" charset="0"/>
                <a:cs typeface="Poppins" panose="00000500000000000000" pitchFamily="2" charset="0"/>
              </a:rPr>
              <a:t>short term funding from the money markets. When </a:t>
            </a:r>
            <a:r>
              <a:rPr lang="en-GB" dirty="0">
                <a:latin typeface="Poppins" panose="00000500000000000000" pitchFamily="2" charset="0"/>
                <a:ea typeface="Open Sans" panose="020B0606030504020204" pitchFamily="34" charset="0"/>
                <a:cs typeface="Poppins" panose="00000500000000000000" pitchFamily="2" charset="0"/>
              </a:rPr>
              <a:t>this source of funds </a:t>
            </a:r>
            <a:r>
              <a:rPr lang="en-GB" b="1" dirty="0">
                <a:latin typeface="Poppins" panose="00000500000000000000" pitchFamily="2" charset="0"/>
                <a:ea typeface="Open Sans" panose="020B0606030504020204" pitchFamily="34" charset="0"/>
                <a:cs typeface="Poppins" panose="00000500000000000000" pitchFamily="2" charset="0"/>
              </a:rPr>
              <a:t>dried up in 2007 they were </a:t>
            </a:r>
            <a:r>
              <a:rPr lang="en-GB" b="0" dirty="0">
                <a:latin typeface="Poppins" panose="00000500000000000000" pitchFamily="2" charset="0"/>
                <a:ea typeface="Open Sans" panose="020B0606030504020204" pitchFamily="34" charset="0"/>
                <a:cs typeface="Poppins" panose="00000500000000000000" pitchFamily="2" charset="0"/>
              </a:rPr>
              <a:t>left struggling to raise financing and also </a:t>
            </a:r>
            <a:r>
              <a:rPr lang="en-GB" b="1" dirty="0">
                <a:latin typeface="Poppins" panose="00000500000000000000" pitchFamily="2" charset="0"/>
                <a:ea typeface="Open Sans" panose="020B0606030504020204" pitchFamily="34" charset="0"/>
                <a:cs typeface="Poppins" panose="00000500000000000000" pitchFamily="2" charset="0"/>
              </a:rPr>
              <a:t>unable to sell their </a:t>
            </a:r>
            <a:r>
              <a:rPr lang="en-GB" b="0" dirty="0">
                <a:latin typeface="Poppins" panose="00000500000000000000" pitchFamily="2" charset="0"/>
                <a:ea typeface="Open Sans" panose="020B0606030504020204" pitchFamily="34" charset="0"/>
                <a:cs typeface="Poppins" panose="00000500000000000000" pitchFamily="2" charset="0"/>
              </a:rPr>
              <a:t>assets to balance their books</a:t>
            </a:r>
            <a:r>
              <a:rPr lang="en-GB" dirty="0">
                <a:latin typeface="Poppins" panose="00000500000000000000" pitchFamily="2" charset="0"/>
                <a:ea typeface="Open Sans" panose="020B0606030504020204" pitchFamily="34" charset="0"/>
                <a:cs typeface="Poppins" panose="00000500000000000000" pitchFamily="2" charset="0"/>
              </a:rPr>
              <a:t>.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86</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27117242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The introduction of the net stable funding ratio aims to address this, by </a:t>
            </a:r>
            <a:r>
              <a:rPr lang="en-GB" b="1" dirty="0">
                <a:latin typeface="Poppins" panose="00000500000000000000" pitchFamily="2" charset="0"/>
                <a:ea typeface="Open Sans" panose="020B0606030504020204" pitchFamily="34" charset="0"/>
                <a:cs typeface="Poppins" panose="00000500000000000000" pitchFamily="2" charset="0"/>
              </a:rPr>
              <a:t>ensuring</a:t>
            </a:r>
            <a:r>
              <a:rPr lang="en-GB" dirty="0">
                <a:latin typeface="Poppins" panose="00000500000000000000" pitchFamily="2" charset="0"/>
                <a:ea typeface="Open Sans" panose="020B0606030504020204" pitchFamily="34" charset="0"/>
                <a:cs typeface="Poppins" panose="00000500000000000000" pitchFamily="2" charset="0"/>
              </a:rPr>
              <a:t> that bank more closely match the maturity of their assets to the maturity of the funding for that asset. The </a:t>
            </a:r>
            <a:r>
              <a:rPr lang="en-GB" b="1" dirty="0">
                <a:latin typeface="Poppins" panose="00000500000000000000" pitchFamily="2" charset="0"/>
                <a:ea typeface="Open Sans" panose="020B0606030504020204" pitchFamily="34" charset="0"/>
                <a:cs typeface="Poppins" panose="00000500000000000000" pitchFamily="2" charset="0"/>
              </a:rPr>
              <a:t>formula</a:t>
            </a:r>
            <a:r>
              <a:rPr lang="en-GB" dirty="0">
                <a:latin typeface="Poppins" panose="00000500000000000000" pitchFamily="2" charset="0"/>
                <a:ea typeface="Open Sans" panose="020B0606030504020204" pitchFamily="34" charset="0"/>
                <a:cs typeface="Poppins" panose="00000500000000000000" pitchFamily="2" charset="0"/>
              </a:rPr>
              <a:t> is that available stable funding must be in excess of the required stable funding over a 12 month time horizon. </a:t>
            </a:r>
            <a:r>
              <a:rPr lang="en-GB" b="1" dirty="0">
                <a:latin typeface="Poppins" panose="00000500000000000000" pitchFamily="2" charset="0"/>
                <a:ea typeface="Open Sans" panose="020B0606030504020204" pitchFamily="34" charset="0"/>
                <a:cs typeface="Poppins" panose="00000500000000000000" pitchFamily="2" charset="0"/>
              </a:rPr>
              <a:t>Available</a:t>
            </a:r>
            <a:r>
              <a:rPr lang="en-GB" dirty="0">
                <a:latin typeface="Poppins" panose="00000500000000000000" pitchFamily="2" charset="0"/>
                <a:ea typeface="Open Sans" panose="020B0606030504020204" pitchFamily="34" charset="0"/>
                <a:cs typeface="Poppins" panose="00000500000000000000" pitchFamily="2" charset="0"/>
              </a:rPr>
              <a:t> stable funding is the amount of funding the bank has in place for the next 12 months, and includes funding which does not have to be repaid within the next year, including equity and debt not repayable in the next 12 months. Cash deposits can be included if they are not expected to be removed in a stressed scenario. </a:t>
            </a:r>
            <a:r>
              <a:rPr lang="en-GB" b="1" dirty="0">
                <a:latin typeface="Poppins" panose="00000500000000000000" pitchFamily="2" charset="0"/>
                <a:ea typeface="Open Sans" panose="020B0606030504020204" pitchFamily="34" charset="0"/>
                <a:cs typeface="Poppins" panose="00000500000000000000" pitchFamily="2" charset="0"/>
              </a:rPr>
              <a:t>Required</a:t>
            </a:r>
            <a:r>
              <a:rPr lang="en-GB" dirty="0">
                <a:latin typeface="Poppins" panose="00000500000000000000" pitchFamily="2" charset="0"/>
                <a:ea typeface="Open Sans" panose="020B0606030504020204" pitchFamily="34" charset="0"/>
                <a:cs typeface="Poppins" panose="00000500000000000000" pitchFamily="2" charset="0"/>
              </a:rPr>
              <a:t> stable funding is the amount of a bank’s assets which are not expected to be able to be monetized within the next 12 months, such as long term loans. Basel III required that this ratio is </a:t>
            </a:r>
            <a:r>
              <a:rPr lang="en-GB" b="1" dirty="0">
                <a:latin typeface="Poppins" panose="00000500000000000000" pitchFamily="2" charset="0"/>
                <a:ea typeface="Open Sans" panose="020B0606030504020204" pitchFamily="34" charset="0"/>
                <a:cs typeface="Poppins" panose="00000500000000000000" pitchFamily="2" charset="0"/>
              </a:rPr>
              <a:t>always</a:t>
            </a:r>
            <a:r>
              <a:rPr lang="en-GB" dirty="0">
                <a:latin typeface="Poppins" panose="00000500000000000000" pitchFamily="2" charset="0"/>
                <a:ea typeface="Open Sans" panose="020B0606030504020204" pitchFamily="34" charset="0"/>
                <a:cs typeface="Poppins" panose="00000500000000000000" pitchFamily="2" charset="0"/>
              </a:rPr>
              <a:t> above 100%, or in other words, that the available stable funding is greater than the required stable funding.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87</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62551473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1:notes"/>
          <p:cNvSpPr txBox="1">
            <a:spLocks noGrp="1"/>
          </p:cNvSpPr>
          <p:nvPr>
            <p:ph type="body" idx="1"/>
          </p:nvPr>
        </p:nvSpPr>
        <p:spPr>
          <a:xfrm>
            <a:off x="709930" y="4925407"/>
            <a:ext cx="5679440" cy="4029879"/>
          </a:xfrm>
          <a:prstGeom prst="rect">
            <a:avLst/>
          </a:prstGeom>
          <a:noFill/>
          <a:ln>
            <a:noFill/>
          </a:ln>
        </p:spPr>
        <p:txBody>
          <a:bodyPr spcFirstLastPara="1" wrap="square" lIns="99032" tIns="49502" rIns="99032" bIns="49502" anchor="t" anchorCtr="0">
            <a:noAutofit/>
          </a:bodyPr>
          <a:lstStyle/>
          <a:p>
            <a:pPr marL="0" indent="0"/>
            <a:endParaRPr dirty="0">
              <a:latin typeface="Poppins" panose="00000500000000000000" pitchFamily="2" charset="0"/>
            </a:endParaRPr>
          </a:p>
        </p:txBody>
      </p:sp>
      <p:sp>
        <p:nvSpPr>
          <p:cNvPr id="78" name="Google Shape;78;p1:notes"/>
          <p:cNvSpPr txBox="1">
            <a:spLocks noGrp="1"/>
          </p:cNvSpPr>
          <p:nvPr>
            <p:ph type="sldNum" idx="12"/>
          </p:nvPr>
        </p:nvSpPr>
        <p:spPr>
          <a:xfrm>
            <a:off x="4021294" y="9721107"/>
            <a:ext cx="3076363" cy="513507"/>
          </a:xfrm>
          <a:prstGeom prst="rect">
            <a:avLst/>
          </a:prstGeom>
          <a:noFill/>
          <a:ln>
            <a:noFill/>
          </a:ln>
        </p:spPr>
        <p:txBody>
          <a:bodyPr spcFirstLastPara="1" wrap="square" lIns="99032" tIns="49502" rIns="99032" bIns="49502" anchor="b" anchorCtr="0">
            <a:noAutofit/>
          </a:bodyPr>
          <a:lstStyle/>
          <a:p>
            <a:pPr algn="r">
              <a:buSzPts val="1400"/>
            </a:pPr>
            <a:fld id="{00000000-1234-1234-1234-123412341234}" type="slidenum">
              <a:rPr lang="en-GB"/>
              <a:pPr algn="r">
                <a:buSzPts val="1400"/>
              </a:pPr>
              <a:t>88</a:t>
            </a:fld>
            <a:endParaRPr dirty="0"/>
          </a:p>
        </p:txBody>
      </p:sp>
    </p:spTree>
    <p:extLst>
      <p:ext uri="{BB962C8B-B14F-4D97-AF65-F5344CB8AC3E}">
        <p14:creationId xmlns:p14="http://schemas.microsoft.com/office/powerpoint/2010/main" val="356619351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The global financial crisis of 2008 exposed the fact that </a:t>
            </a:r>
            <a:r>
              <a:rPr lang="en-GB" b="1" dirty="0">
                <a:latin typeface="Poppins" panose="00000500000000000000" pitchFamily="2" charset="0"/>
                <a:ea typeface="Open Sans" panose="020B0606030504020204" pitchFamily="34" charset="0"/>
                <a:cs typeface="Poppins" panose="00000500000000000000" pitchFamily="2" charset="0"/>
              </a:rPr>
              <a:t>risk-based</a:t>
            </a:r>
            <a:r>
              <a:rPr lang="en-GB" dirty="0">
                <a:latin typeface="Poppins" panose="00000500000000000000" pitchFamily="2" charset="0"/>
                <a:ea typeface="Open Sans" panose="020B0606030504020204" pitchFamily="34" charset="0"/>
                <a:cs typeface="Poppins" panose="00000500000000000000" pitchFamily="2" charset="0"/>
              </a:rPr>
              <a:t> capital adequacy doesn’t capture potential future losses comprehensively. </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89</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793014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 Avoiding Misuse – the aim of this objective is to reduce the risk of a bank being used for criminal purposes </a:t>
            </a:r>
            <a:r>
              <a:rPr lang="en-GB" b="1" dirty="0">
                <a:latin typeface="Poppins" panose="00000500000000000000" pitchFamily="2" charset="0"/>
                <a:ea typeface="Open Sans" panose="020B0606030504020204" pitchFamily="34" charset="0"/>
                <a:cs typeface="Poppins" panose="00000500000000000000" pitchFamily="2" charset="0"/>
              </a:rPr>
              <a:t>such</a:t>
            </a:r>
            <a:r>
              <a:rPr lang="en-GB" dirty="0">
                <a:latin typeface="Poppins" panose="00000500000000000000" pitchFamily="2" charset="0"/>
                <a:ea typeface="Open Sans" panose="020B0606030504020204" pitchFamily="34" charset="0"/>
                <a:cs typeface="Poppins" panose="00000500000000000000" pitchFamily="2" charset="0"/>
              </a:rPr>
              <a:t> as money laundering or insider trading</a:t>
            </a:r>
          </a:p>
          <a:p>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9</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64139537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As a result, Basel III introduced a minimum Leverage Ratio that is designed to be an additional backstop to the capital requirements. The leverage ratio is </a:t>
            </a:r>
            <a:r>
              <a:rPr lang="en-GB" b="1" dirty="0">
                <a:latin typeface="Poppins" panose="00000500000000000000" pitchFamily="2" charset="0"/>
                <a:ea typeface="Open Sans" panose="020B0606030504020204" pitchFamily="34" charset="0"/>
                <a:cs typeface="Poppins" panose="00000500000000000000" pitchFamily="2" charset="0"/>
              </a:rPr>
              <a:t>designed</a:t>
            </a:r>
            <a:r>
              <a:rPr lang="en-GB" dirty="0">
                <a:latin typeface="Poppins" panose="00000500000000000000" pitchFamily="2" charset="0"/>
                <a:ea typeface="Open Sans" panose="020B0606030504020204" pitchFamily="34" charset="0"/>
                <a:cs typeface="Poppins" panose="00000500000000000000" pitchFamily="2" charset="0"/>
              </a:rPr>
              <a:t> to limit the amount of leverage a bank can take and is </a:t>
            </a:r>
            <a:r>
              <a:rPr lang="en-GB" b="1" dirty="0">
                <a:latin typeface="Poppins" panose="00000500000000000000" pitchFamily="2" charset="0"/>
                <a:ea typeface="Open Sans" panose="020B0606030504020204" pitchFamily="34" charset="0"/>
                <a:cs typeface="Poppins" panose="00000500000000000000" pitchFamily="2" charset="0"/>
              </a:rPr>
              <a:t>calculated</a:t>
            </a:r>
            <a:r>
              <a:rPr lang="en-GB" dirty="0">
                <a:latin typeface="Poppins" panose="00000500000000000000" pitchFamily="2" charset="0"/>
                <a:ea typeface="Open Sans" panose="020B0606030504020204" pitchFamily="34" charset="0"/>
                <a:cs typeface="Poppins" panose="00000500000000000000" pitchFamily="2" charset="0"/>
              </a:rPr>
              <a:t> by dividing the bank’s Tier 1 capital by their total exposure. Simply put, the total exposure metric is </a:t>
            </a:r>
            <a:r>
              <a:rPr lang="en-GB" b="1" dirty="0">
                <a:latin typeface="Poppins" panose="00000500000000000000" pitchFamily="2" charset="0"/>
                <a:ea typeface="Open Sans" panose="020B0606030504020204" pitchFamily="34" charset="0"/>
                <a:cs typeface="Poppins" panose="00000500000000000000" pitchFamily="2" charset="0"/>
              </a:rPr>
              <a:t>usually</a:t>
            </a:r>
            <a:r>
              <a:rPr lang="en-GB" dirty="0">
                <a:latin typeface="Poppins" panose="00000500000000000000" pitchFamily="2" charset="0"/>
                <a:ea typeface="Open Sans" panose="020B0606030504020204" pitchFamily="34" charset="0"/>
                <a:cs typeface="Poppins" panose="00000500000000000000" pitchFamily="2" charset="0"/>
              </a:rPr>
              <a:t> measured as total assets on the balance sheet, but this can be extended to include off balance sheet exposures, </a:t>
            </a:r>
            <a:r>
              <a:rPr lang="en-GB" b="1" dirty="0">
                <a:latin typeface="Poppins" panose="00000500000000000000" pitchFamily="2" charset="0"/>
                <a:ea typeface="Open Sans" panose="020B0606030504020204" pitchFamily="34" charset="0"/>
                <a:cs typeface="Poppins" panose="00000500000000000000" pitchFamily="2" charset="0"/>
              </a:rPr>
              <a:t>and</a:t>
            </a:r>
            <a:r>
              <a:rPr lang="en-GB" dirty="0">
                <a:latin typeface="Poppins" panose="00000500000000000000" pitchFamily="2" charset="0"/>
                <a:ea typeface="Open Sans" panose="020B0606030504020204" pitchFamily="34" charset="0"/>
                <a:cs typeface="Poppins" panose="00000500000000000000" pitchFamily="2" charset="0"/>
              </a:rPr>
              <a:t> national regulators take slightly different routes in specifying how this is calculated.  </a:t>
            </a:r>
          </a:p>
          <a:p>
            <a:endParaRPr lang="en-GB" dirty="0">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90</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22295281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This is the case for the Supplementary Leverage Ratio, or SLR, imposed by the Federal Reserve on U.S. banks. </a:t>
            </a:r>
            <a:r>
              <a:rPr lang="en-GB" b="1" dirty="0">
                <a:latin typeface="Poppins" panose="00000500000000000000" pitchFamily="2" charset="0"/>
                <a:ea typeface="Open Sans" panose="020B0606030504020204" pitchFamily="34" charset="0"/>
                <a:cs typeface="Poppins" panose="00000500000000000000" pitchFamily="2" charset="0"/>
              </a:rPr>
              <a:t>The</a:t>
            </a:r>
            <a:r>
              <a:rPr lang="en-GB" dirty="0">
                <a:latin typeface="Poppins" panose="00000500000000000000" pitchFamily="2" charset="0"/>
                <a:ea typeface="Open Sans" panose="020B0606030504020204" pitchFamily="34" charset="0"/>
                <a:cs typeface="Poppins" panose="00000500000000000000" pitchFamily="2" charset="0"/>
              </a:rPr>
              <a:t> SLR’s denominator, </a:t>
            </a:r>
            <a:r>
              <a:rPr lang="en-GB" b="0" i="0" dirty="0">
                <a:solidFill>
                  <a:srgbClr val="000000"/>
                </a:solidFill>
                <a:effectLst/>
                <a:latin typeface="Poppins" panose="00000500000000000000" pitchFamily="2" charset="0"/>
                <a:ea typeface="Open Sans" panose="020B0606030504020204" pitchFamily="34" charset="0"/>
                <a:cs typeface="Poppins" panose="00000500000000000000" pitchFamily="2" charset="0"/>
              </a:rPr>
              <a:t>Total Leverage Exposure, includes balance sheet and some off balance items.</a:t>
            </a:r>
            <a:endParaRPr lang="en-GB" dirty="0">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91</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7405736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239" indent="-247620" defTabSz="990478">
              <a:defRPr/>
            </a:pPr>
            <a:r>
              <a:rPr lang="en-GB" b="0" i="0" dirty="0">
                <a:solidFill>
                  <a:srgbClr val="000000"/>
                </a:solidFill>
                <a:effectLst/>
                <a:latin typeface="Poppins" panose="00000500000000000000" pitchFamily="2" charset="0"/>
                <a:ea typeface="Open Sans" panose="020B0606030504020204" pitchFamily="34" charset="0"/>
                <a:cs typeface="Poppins" panose="00000500000000000000" pitchFamily="2" charset="0"/>
              </a:rPr>
              <a:t>The U.K version, the U.K. Leverage Ratio, the Leverage Exposure Measure for example, excludes cash held at central banks but otherwise is the total value of assets on its balance sheet. </a:t>
            </a:r>
            <a:r>
              <a:rPr lang="en-GB" dirty="0">
                <a:latin typeface="Poppins" panose="00000500000000000000" pitchFamily="2" charset="0"/>
                <a:ea typeface="Open Sans" panose="020B0606030504020204" pitchFamily="34" charset="0"/>
                <a:cs typeface="Poppins" panose="00000500000000000000" pitchFamily="2" charset="0"/>
              </a:rPr>
              <a:t>A  low leverage ratio indicates relatively small amounts of capital relative to the assets a bank holds, increasing the risk of financial distress should the value of these assets fall by a greater than expected amount.</a:t>
            </a:r>
          </a:p>
          <a:p>
            <a:endParaRPr lang="en-GB" dirty="0">
              <a:latin typeface="Poppins" panose="00000500000000000000" pitchFamily="2" charset="0"/>
              <a:ea typeface="Open Sans" panose="020B0606030504020204" pitchFamily="34" charset="0"/>
              <a:cs typeface="Poppins" panose="00000500000000000000" pitchFamily="2" charset="0"/>
            </a:endParaRPr>
          </a:p>
          <a:p>
            <a:endParaRPr lang="en-GB" dirty="0">
              <a:latin typeface="Poppins" panose="00000500000000000000" pitchFamily="2" charset="0"/>
              <a:ea typeface="Open Sans" panose="020B0606030504020204" pitchFamily="34" charset="0"/>
              <a:cs typeface="Poppins" panose="00000500000000000000" pitchFamily="2" charset="0"/>
            </a:endParaRPr>
          </a:p>
          <a:p>
            <a:endParaRPr lang="en-GB" dirty="0">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92</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40870008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The minimum leverage ratio as stipulated within Basel III is that the ratio </a:t>
            </a:r>
            <a:r>
              <a:rPr lang="en-GB" b="1" dirty="0">
                <a:latin typeface="Poppins" panose="00000500000000000000" pitchFamily="2" charset="0"/>
                <a:ea typeface="Open Sans" panose="020B0606030504020204" pitchFamily="34" charset="0"/>
                <a:cs typeface="Poppins" panose="00000500000000000000" pitchFamily="2" charset="0"/>
              </a:rPr>
              <a:t>must not</a:t>
            </a:r>
            <a:r>
              <a:rPr lang="en-GB" dirty="0">
                <a:latin typeface="Poppins" panose="00000500000000000000" pitchFamily="2" charset="0"/>
                <a:ea typeface="Open Sans" panose="020B0606030504020204" pitchFamily="34" charset="0"/>
                <a:cs typeface="Poppins" panose="00000500000000000000" pitchFamily="2" charset="0"/>
              </a:rPr>
              <a:t> fall below 3%. However, as </a:t>
            </a:r>
            <a:r>
              <a:rPr lang="en-GB" b="0" dirty="0">
                <a:latin typeface="Poppins" panose="00000500000000000000" pitchFamily="2" charset="0"/>
                <a:ea typeface="Open Sans" panose="020B0606030504020204" pitchFamily="34" charset="0"/>
                <a:cs typeface="Poppins" panose="00000500000000000000" pitchFamily="2" charset="0"/>
              </a:rPr>
              <a:t>larger</a:t>
            </a:r>
            <a:r>
              <a:rPr lang="en-GB" dirty="0">
                <a:latin typeface="Poppins" panose="00000500000000000000" pitchFamily="2" charset="0"/>
                <a:ea typeface="Open Sans" panose="020B0606030504020204" pitchFamily="34" charset="0"/>
                <a:cs typeface="Poppins" panose="00000500000000000000" pitchFamily="2" charset="0"/>
              </a:rPr>
              <a:t> banks (measured by the size of their balance sheet) pose a larger risk to the economy should they fail, </a:t>
            </a:r>
            <a:r>
              <a:rPr lang="en-GB" b="0" dirty="0">
                <a:latin typeface="Poppins" panose="00000500000000000000" pitchFamily="2" charset="0"/>
                <a:ea typeface="Open Sans" panose="020B0606030504020204" pitchFamily="34" charset="0"/>
                <a:cs typeface="Poppins" panose="00000500000000000000" pitchFamily="2" charset="0"/>
              </a:rPr>
              <a:t>they have more stringent </a:t>
            </a:r>
            <a:r>
              <a:rPr lang="en-GB" dirty="0">
                <a:latin typeface="Poppins" panose="00000500000000000000" pitchFamily="2" charset="0"/>
                <a:ea typeface="Open Sans" panose="020B0606030504020204" pitchFamily="34" charset="0"/>
                <a:cs typeface="Poppins" panose="00000500000000000000" pitchFamily="2" charset="0"/>
              </a:rPr>
              <a:t>leverage ratio minimums. Basel III stipulates a </a:t>
            </a:r>
            <a:r>
              <a:rPr lang="en-GB" b="1" dirty="0">
                <a:latin typeface="Poppins" panose="00000500000000000000" pitchFamily="2" charset="0"/>
                <a:ea typeface="Open Sans" panose="020B0606030504020204" pitchFamily="34" charset="0"/>
                <a:cs typeface="Poppins" panose="00000500000000000000" pitchFamily="2" charset="0"/>
              </a:rPr>
              <a:t>minimum</a:t>
            </a:r>
            <a:r>
              <a:rPr lang="en-GB" dirty="0">
                <a:latin typeface="Poppins" panose="00000500000000000000" pitchFamily="2" charset="0"/>
                <a:ea typeface="Open Sans" panose="020B0606030504020204" pitchFamily="34" charset="0"/>
                <a:cs typeface="Poppins" panose="00000500000000000000" pitchFamily="2" charset="0"/>
              </a:rPr>
              <a:t> 5% leverage ratio for globally systemically important banks, </a:t>
            </a:r>
            <a:r>
              <a:rPr lang="en-GB" b="0" dirty="0">
                <a:latin typeface="Poppins" panose="00000500000000000000" pitchFamily="2" charset="0"/>
                <a:ea typeface="Open Sans" panose="020B0606030504020204" pitchFamily="34" charset="0"/>
                <a:cs typeface="Poppins" panose="00000500000000000000" pitchFamily="2" charset="0"/>
              </a:rPr>
              <a:t>however</a:t>
            </a:r>
            <a:r>
              <a:rPr lang="en-GB" dirty="0">
                <a:latin typeface="Poppins" panose="00000500000000000000" pitchFamily="2" charset="0"/>
                <a:ea typeface="Open Sans" panose="020B0606030504020204" pitchFamily="34" charset="0"/>
                <a:cs typeface="Poppins" panose="00000500000000000000" pitchFamily="2" charset="0"/>
              </a:rPr>
              <a:t>, </a:t>
            </a:r>
            <a:r>
              <a:rPr lang="en-GB" b="0" dirty="0">
                <a:latin typeface="Poppins" panose="00000500000000000000" pitchFamily="2" charset="0"/>
                <a:ea typeface="Open Sans" panose="020B0606030504020204" pitchFamily="34" charset="0"/>
                <a:cs typeface="Poppins" panose="00000500000000000000" pitchFamily="2" charset="0"/>
              </a:rPr>
              <a:t>national</a:t>
            </a:r>
            <a:r>
              <a:rPr lang="en-GB" dirty="0">
                <a:latin typeface="Poppins" panose="00000500000000000000" pitchFamily="2" charset="0"/>
                <a:ea typeface="Open Sans" panose="020B0606030504020204" pitchFamily="34" charset="0"/>
                <a:cs typeface="Poppins" panose="00000500000000000000" pitchFamily="2" charset="0"/>
              </a:rPr>
              <a:t> regulators can adapt this to suit there needs. For example, </a:t>
            </a:r>
            <a:r>
              <a:rPr lang="en-GB" b="1" dirty="0">
                <a:latin typeface="Poppins" panose="00000500000000000000" pitchFamily="2" charset="0"/>
                <a:ea typeface="Open Sans" panose="020B0606030504020204" pitchFamily="34" charset="0"/>
                <a:cs typeface="Poppins" panose="00000500000000000000" pitchFamily="2" charset="0"/>
              </a:rPr>
              <a:t>the Prudential Regulation </a:t>
            </a:r>
            <a:r>
              <a:rPr lang="en-GB" dirty="0">
                <a:latin typeface="Poppins" panose="00000500000000000000" pitchFamily="2" charset="0"/>
                <a:ea typeface="Open Sans" panose="020B0606030504020204" pitchFamily="34" charset="0"/>
                <a:cs typeface="Poppins" panose="00000500000000000000" pitchFamily="2" charset="0"/>
              </a:rPr>
              <a:t>Authority in the UK has a minimum ratio of 3.25%, but includes additional buffers for size and additional countercyclical risks.</a:t>
            </a: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93</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47644664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1:notes"/>
          <p:cNvSpPr txBox="1">
            <a:spLocks noGrp="1"/>
          </p:cNvSpPr>
          <p:nvPr>
            <p:ph type="body" idx="1"/>
          </p:nvPr>
        </p:nvSpPr>
        <p:spPr>
          <a:xfrm>
            <a:off x="709930" y="4925407"/>
            <a:ext cx="5679440" cy="4029879"/>
          </a:xfrm>
          <a:prstGeom prst="rect">
            <a:avLst/>
          </a:prstGeom>
          <a:noFill/>
          <a:ln>
            <a:noFill/>
          </a:ln>
        </p:spPr>
        <p:txBody>
          <a:bodyPr spcFirstLastPara="1" wrap="square" lIns="99032" tIns="49502" rIns="99032" bIns="49502" anchor="t" anchorCtr="0">
            <a:noAutofit/>
          </a:bodyPr>
          <a:lstStyle/>
          <a:p>
            <a:pPr marL="0" indent="0"/>
            <a:endParaRPr dirty="0">
              <a:latin typeface="Poppins" panose="00000500000000000000" pitchFamily="2" charset="0"/>
            </a:endParaRPr>
          </a:p>
        </p:txBody>
      </p:sp>
      <p:sp>
        <p:nvSpPr>
          <p:cNvPr id="78" name="Google Shape;78;p1:notes"/>
          <p:cNvSpPr txBox="1">
            <a:spLocks noGrp="1"/>
          </p:cNvSpPr>
          <p:nvPr>
            <p:ph type="sldNum" idx="12"/>
          </p:nvPr>
        </p:nvSpPr>
        <p:spPr>
          <a:xfrm>
            <a:off x="4021294" y="9721107"/>
            <a:ext cx="3076363" cy="513507"/>
          </a:xfrm>
          <a:prstGeom prst="rect">
            <a:avLst/>
          </a:prstGeom>
          <a:noFill/>
          <a:ln>
            <a:noFill/>
          </a:ln>
        </p:spPr>
        <p:txBody>
          <a:bodyPr spcFirstLastPara="1" wrap="square" lIns="99032" tIns="49502" rIns="99032" bIns="49502" anchor="b" anchorCtr="0">
            <a:noAutofit/>
          </a:bodyPr>
          <a:lstStyle/>
          <a:p>
            <a:pPr algn="r">
              <a:buSzPts val="1400"/>
            </a:pPr>
            <a:fld id="{00000000-1234-1234-1234-123412341234}" type="slidenum">
              <a:rPr lang="en-GB"/>
              <a:pPr algn="r">
                <a:buSzPts val="1400"/>
              </a:pPr>
              <a:t>94</a:t>
            </a:fld>
            <a:endParaRPr dirty="0"/>
          </a:p>
        </p:txBody>
      </p:sp>
    </p:spTree>
    <p:extLst>
      <p:ext uri="{BB962C8B-B14F-4D97-AF65-F5344CB8AC3E}">
        <p14:creationId xmlns:p14="http://schemas.microsoft.com/office/powerpoint/2010/main" val="24536527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239" indent="-247620" defTabSz="990478">
              <a:defRPr/>
            </a:pPr>
            <a:r>
              <a:rPr lang="en-GB" sz="1300" dirty="0">
                <a:latin typeface="Poppins" panose="00000500000000000000" pitchFamily="2" charset="0"/>
                <a:ea typeface="Open Sans" panose="020B0606030504020204" pitchFamily="34" charset="0"/>
                <a:cs typeface="Poppins" panose="00000500000000000000" pitchFamily="2" charset="0"/>
              </a:rPr>
              <a:t>In additional to the Basel III rules, there are a number of </a:t>
            </a:r>
            <a:r>
              <a:rPr lang="en-GB" sz="1300" b="1" dirty="0">
                <a:latin typeface="Poppins" panose="00000500000000000000" pitchFamily="2" charset="0"/>
                <a:ea typeface="Open Sans" panose="020B0606030504020204" pitchFamily="34" charset="0"/>
                <a:cs typeface="Poppins" panose="00000500000000000000" pitchFamily="2" charset="0"/>
              </a:rPr>
              <a:t>important regulatory frameworks </a:t>
            </a:r>
            <a:r>
              <a:rPr lang="en-GB" sz="1300" dirty="0">
                <a:latin typeface="Poppins" panose="00000500000000000000" pitchFamily="2" charset="0"/>
                <a:ea typeface="Open Sans" panose="020B0606030504020204" pitchFamily="34" charset="0"/>
                <a:cs typeface="Poppins" panose="00000500000000000000" pitchFamily="2" charset="0"/>
              </a:rPr>
              <a:t>to be aware of.</a:t>
            </a:r>
          </a:p>
          <a:p>
            <a:endParaRPr lang="en-GB" sz="1300" dirty="0">
              <a:latin typeface="Poppins" panose="00000500000000000000" pitchFamily="2" charset="0"/>
              <a:ea typeface="Open Sans" panose="020B0606030504020204" pitchFamily="34" charset="0"/>
              <a:cs typeface="Poppins" panose="00000500000000000000" pitchFamily="2" charset="0"/>
            </a:endParaRPr>
          </a:p>
          <a:p>
            <a:r>
              <a:rPr lang="en-GB" sz="1300" dirty="0">
                <a:latin typeface="Poppins" panose="00000500000000000000" pitchFamily="2" charset="0"/>
                <a:ea typeface="Open Sans" panose="020B0606030504020204" pitchFamily="34" charset="0"/>
                <a:cs typeface="Poppins" panose="00000500000000000000" pitchFamily="2" charset="0"/>
              </a:rPr>
              <a:t>The </a:t>
            </a:r>
            <a:r>
              <a:rPr lang="en-GB" sz="1300" b="1" dirty="0">
                <a:latin typeface="Poppins" panose="00000500000000000000" pitchFamily="2" charset="0"/>
                <a:ea typeface="Open Sans" panose="020B0606030504020204" pitchFamily="34" charset="0"/>
                <a:cs typeface="Poppins" panose="00000500000000000000" pitchFamily="2" charset="0"/>
              </a:rPr>
              <a:t>Dodd-Frank</a:t>
            </a:r>
            <a:r>
              <a:rPr lang="en-GB" sz="1300" dirty="0">
                <a:latin typeface="Poppins" panose="00000500000000000000" pitchFamily="2" charset="0"/>
                <a:ea typeface="Open Sans" panose="020B0606030504020204" pitchFamily="34" charset="0"/>
                <a:cs typeface="Poppins" panose="00000500000000000000" pitchFamily="2" charset="0"/>
              </a:rPr>
              <a:t> Act (fully known as the Dodd-Frank Wall Street Reform and Consumer Protection Act) is a United States federal law that </a:t>
            </a:r>
            <a:r>
              <a:rPr lang="en-GB" sz="1300" b="1" dirty="0">
                <a:latin typeface="Poppins" panose="00000500000000000000" pitchFamily="2" charset="0"/>
                <a:ea typeface="Open Sans" panose="020B0606030504020204" pitchFamily="34" charset="0"/>
                <a:cs typeface="Poppins" panose="00000500000000000000" pitchFamily="2" charset="0"/>
              </a:rPr>
              <a:t>places</a:t>
            </a:r>
            <a:r>
              <a:rPr lang="en-GB" sz="1300" dirty="0">
                <a:latin typeface="Poppins" panose="00000500000000000000" pitchFamily="2" charset="0"/>
                <a:ea typeface="Open Sans" panose="020B0606030504020204" pitchFamily="34" charset="0"/>
                <a:cs typeface="Poppins" panose="00000500000000000000" pitchFamily="2" charset="0"/>
              </a:rPr>
              <a:t> the regulation of the financial industry in the hands of the government. The legislation, which was enacted in July 2010, is very wide ranging and created financial regulatory processes to </a:t>
            </a:r>
            <a:r>
              <a:rPr lang="en-GB" sz="1300" b="1" dirty="0">
                <a:latin typeface="Poppins" panose="00000500000000000000" pitchFamily="2" charset="0"/>
                <a:ea typeface="Open Sans" panose="020B0606030504020204" pitchFamily="34" charset="0"/>
                <a:cs typeface="Poppins" panose="00000500000000000000" pitchFamily="2" charset="0"/>
              </a:rPr>
              <a:t>limit</a:t>
            </a:r>
            <a:r>
              <a:rPr lang="en-GB" sz="1300" dirty="0">
                <a:latin typeface="Poppins" panose="00000500000000000000" pitchFamily="2" charset="0"/>
                <a:ea typeface="Open Sans" panose="020B0606030504020204" pitchFamily="34" charset="0"/>
                <a:cs typeface="Poppins" panose="00000500000000000000" pitchFamily="2" charset="0"/>
              </a:rPr>
              <a:t> risk by enforcing transparency and accountability.</a:t>
            </a:r>
          </a:p>
          <a:p>
            <a:endParaRPr lang="en-GB" sz="1300" dirty="0">
              <a:latin typeface="Poppins" panose="00000500000000000000" pitchFamily="2" charset="0"/>
              <a:ea typeface="Open Sans" panose="020B0606030504020204" pitchFamily="34" charset="0"/>
              <a:cs typeface="Poppins" panose="00000500000000000000" pitchFamily="2" charset="0"/>
            </a:endParaRPr>
          </a:p>
          <a:p>
            <a:r>
              <a:rPr lang="en-GB" sz="1300" dirty="0">
                <a:latin typeface="Poppins" panose="00000500000000000000" pitchFamily="2" charset="0"/>
                <a:ea typeface="Open Sans" panose="020B0606030504020204" pitchFamily="34" charset="0"/>
                <a:cs typeface="Poppins" panose="00000500000000000000" pitchFamily="2" charset="0"/>
              </a:rPr>
              <a:t>The Dodd-Frank Act also contains the </a:t>
            </a:r>
            <a:r>
              <a:rPr lang="en-GB" sz="1300" b="1" dirty="0">
                <a:latin typeface="Poppins" panose="00000500000000000000" pitchFamily="2" charset="0"/>
                <a:ea typeface="Open Sans" panose="020B0606030504020204" pitchFamily="34" charset="0"/>
                <a:cs typeface="Poppins" panose="00000500000000000000" pitchFamily="2" charset="0"/>
              </a:rPr>
              <a:t>Volcker</a:t>
            </a:r>
            <a:r>
              <a:rPr lang="en-GB" sz="1300" dirty="0">
                <a:latin typeface="Poppins" panose="00000500000000000000" pitchFamily="2" charset="0"/>
                <a:ea typeface="Open Sans" panose="020B0606030504020204" pitchFamily="34" charset="0"/>
                <a:cs typeface="Poppins" panose="00000500000000000000" pitchFamily="2" charset="0"/>
              </a:rPr>
              <a:t> Rule which </a:t>
            </a:r>
            <a:r>
              <a:rPr lang="en-GB" sz="1300" b="1" dirty="0">
                <a:latin typeface="Poppins" panose="00000500000000000000" pitchFamily="2" charset="0"/>
                <a:ea typeface="Open Sans" panose="020B0606030504020204" pitchFamily="34" charset="0"/>
                <a:cs typeface="Poppins" panose="00000500000000000000" pitchFamily="2" charset="0"/>
              </a:rPr>
              <a:t>generally</a:t>
            </a:r>
            <a:r>
              <a:rPr lang="en-GB" sz="1300" dirty="0">
                <a:latin typeface="Poppins" panose="00000500000000000000" pitchFamily="2" charset="0"/>
                <a:ea typeface="Open Sans" panose="020B0606030504020204" pitchFamily="34" charset="0"/>
                <a:cs typeface="Poppins" panose="00000500000000000000" pitchFamily="2" charset="0"/>
              </a:rPr>
              <a:t> prohibits banking entities from engaging in proprietary trading or investing in or sponsoring hedge funds or private equity funds. The aim of this is to </a:t>
            </a:r>
            <a:r>
              <a:rPr lang="en-GB" sz="1300" b="1" dirty="0">
                <a:latin typeface="Poppins" panose="00000500000000000000" pitchFamily="2" charset="0"/>
                <a:ea typeface="Open Sans" panose="020B0606030504020204" pitchFamily="34" charset="0"/>
                <a:cs typeface="Poppins" panose="00000500000000000000" pitchFamily="2" charset="0"/>
              </a:rPr>
              <a:t>reduce</a:t>
            </a:r>
            <a:r>
              <a:rPr lang="en-GB" sz="1300" dirty="0">
                <a:latin typeface="Poppins" panose="00000500000000000000" pitchFamily="2" charset="0"/>
                <a:ea typeface="Open Sans" panose="020B0606030504020204" pitchFamily="34" charset="0"/>
                <a:cs typeface="Poppins" panose="00000500000000000000" pitchFamily="2" charset="0"/>
              </a:rPr>
              <a:t> bank’s ability to take on risk, and instead focus their attention on managing risk arising from servicing client’s needs.</a:t>
            </a:r>
          </a:p>
          <a:p>
            <a:endParaRPr lang="en-GB" sz="1300" dirty="0">
              <a:latin typeface="Poppins" panose="00000500000000000000" pitchFamily="2" charset="0"/>
              <a:ea typeface="Open Sans" panose="020B0606030504020204" pitchFamily="34" charset="0"/>
              <a:cs typeface="Poppins" panose="00000500000000000000" pitchFamily="2" charset="0"/>
            </a:endParaRPr>
          </a:p>
          <a:p>
            <a:pPr algn="l"/>
            <a:r>
              <a:rPr lang="en-GB" sz="1300" dirty="0">
                <a:latin typeface="Poppins" panose="00000500000000000000" pitchFamily="2" charset="0"/>
                <a:ea typeface="Open Sans" panose="020B0606030504020204" pitchFamily="34" charset="0"/>
                <a:cs typeface="Poppins" panose="00000500000000000000" pitchFamily="2" charset="0"/>
              </a:rPr>
              <a:t>Turning </a:t>
            </a:r>
            <a:r>
              <a:rPr lang="en-GB" sz="1300" b="1" dirty="0">
                <a:latin typeface="Poppins" panose="00000500000000000000" pitchFamily="2" charset="0"/>
                <a:ea typeface="Open Sans" panose="020B0606030504020204" pitchFamily="34" charset="0"/>
                <a:cs typeface="Poppins" panose="00000500000000000000" pitchFamily="2" charset="0"/>
              </a:rPr>
              <a:t>to European </a:t>
            </a:r>
            <a:r>
              <a:rPr lang="en-GB" sz="1300" dirty="0">
                <a:latin typeface="Poppins" panose="00000500000000000000" pitchFamily="2" charset="0"/>
                <a:ea typeface="Open Sans" panose="020B0606030504020204" pitchFamily="34" charset="0"/>
                <a:cs typeface="Poppins" panose="00000500000000000000" pitchFamily="2" charset="0"/>
              </a:rPr>
              <a:t>markets, MiFID II was introduced in 2014 and is a revision of an earlier set of rules, is the foundation of financial legislation for the European Union, designed to </a:t>
            </a:r>
            <a:r>
              <a:rPr lang="en-GB" sz="1300" b="1" dirty="0">
                <a:latin typeface="Poppins" panose="00000500000000000000" pitchFamily="2" charset="0"/>
                <a:ea typeface="Open Sans" panose="020B0606030504020204" pitchFamily="34" charset="0"/>
                <a:cs typeface="Poppins" panose="00000500000000000000" pitchFamily="2" charset="0"/>
              </a:rPr>
              <a:t>assist</a:t>
            </a:r>
            <a:r>
              <a:rPr lang="en-GB" sz="1300" dirty="0">
                <a:latin typeface="Poppins" panose="00000500000000000000" pitchFamily="2" charset="0"/>
                <a:ea typeface="Open Sans" panose="020B0606030504020204" pitchFamily="34" charset="0"/>
                <a:cs typeface="Poppins" panose="00000500000000000000" pitchFamily="2" charset="0"/>
              </a:rPr>
              <a:t> traders, investors, and other participants in the financial sector. It is </a:t>
            </a:r>
            <a:r>
              <a:rPr lang="en-GB" sz="1300" dirty="0">
                <a:solidFill>
                  <a:schemeClr val="accent1"/>
                </a:solidFill>
                <a:latin typeface="Poppins" panose="00000500000000000000" pitchFamily="2" charset="0"/>
                <a:ea typeface="Open Sans" panose="020B0606030504020204" pitchFamily="34" charset="0"/>
                <a:cs typeface="Poppins" panose="00000500000000000000" pitchFamily="2" charset="0"/>
              </a:rPr>
              <a:t>a harmonized set of regulations governing the trading venues that financial instruments are traded in. </a:t>
            </a:r>
            <a:r>
              <a:rPr lang="en-GB" sz="1300" dirty="0">
                <a:latin typeface="Poppins" panose="00000500000000000000" pitchFamily="2" charset="0"/>
                <a:ea typeface="Open Sans" panose="020B0606030504020204" pitchFamily="34" charset="0"/>
                <a:cs typeface="Poppins" panose="00000500000000000000" pitchFamily="2" charset="0"/>
              </a:rPr>
              <a:t>The primary goal of MiFID II is to </a:t>
            </a:r>
            <a:r>
              <a:rPr lang="en-GB" sz="1300" b="1" dirty="0">
                <a:latin typeface="Poppins" panose="00000500000000000000" pitchFamily="2" charset="0"/>
                <a:ea typeface="Open Sans" panose="020B0606030504020204" pitchFamily="34" charset="0"/>
                <a:cs typeface="Poppins" panose="00000500000000000000" pitchFamily="2" charset="0"/>
              </a:rPr>
              <a:t>keep</a:t>
            </a:r>
            <a:r>
              <a:rPr lang="en-GB" sz="1300" dirty="0">
                <a:latin typeface="Poppins" panose="00000500000000000000" pitchFamily="2" charset="0"/>
                <a:ea typeface="Open Sans" panose="020B0606030504020204" pitchFamily="34" charset="0"/>
                <a:cs typeface="Poppins" panose="00000500000000000000" pitchFamily="2" charset="0"/>
              </a:rPr>
              <a:t> financial markets strong, fair, effective, and transparent.</a:t>
            </a:r>
          </a:p>
          <a:p>
            <a:endParaRPr lang="en-GB" sz="1300" dirty="0">
              <a:latin typeface="Poppins" panose="00000500000000000000" pitchFamily="2" charset="0"/>
              <a:ea typeface="Open Sans" panose="020B0606030504020204" pitchFamily="34" charset="0"/>
              <a:cs typeface="Poppins" panose="00000500000000000000" pitchFamily="2" charset="0"/>
            </a:endParaRPr>
          </a:p>
          <a:p>
            <a:r>
              <a:rPr lang="en-GB" sz="1300" dirty="0">
                <a:latin typeface="Poppins" panose="00000500000000000000" pitchFamily="2" charset="0"/>
                <a:ea typeface="Open Sans" panose="020B0606030504020204" pitchFamily="34" charset="0"/>
                <a:cs typeface="Poppins" panose="00000500000000000000" pitchFamily="2" charset="0"/>
              </a:rPr>
              <a:t>Another important European Union piece of regulation is the </a:t>
            </a:r>
            <a:r>
              <a:rPr lang="en-GB" sz="1300" b="1" dirty="0">
                <a:latin typeface="Poppins" panose="00000500000000000000" pitchFamily="2" charset="0"/>
                <a:ea typeface="Open Sans" panose="020B0606030504020204" pitchFamily="34" charset="0"/>
                <a:cs typeface="Poppins" panose="00000500000000000000" pitchFamily="2" charset="0"/>
              </a:rPr>
              <a:t>European</a:t>
            </a:r>
            <a:r>
              <a:rPr lang="en-GB" sz="1300" dirty="0">
                <a:latin typeface="Poppins" panose="00000500000000000000" pitchFamily="2" charset="0"/>
                <a:ea typeface="Open Sans" panose="020B0606030504020204" pitchFamily="34" charset="0"/>
                <a:cs typeface="Poppins" panose="00000500000000000000" pitchFamily="2" charset="0"/>
              </a:rPr>
              <a:t> Market Infrastructure Regulation (EMIR). This </a:t>
            </a:r>
            <a:r>
              <a:rPr lang="en-GB" sz="1300" b="1" dirty="0">
                <a:latin typeface="Poppins" panose="00000500000000000000" pitchFamily="2" charset="0"/>
                <a:ea typeface="Open Sans" panose="020B0606030504020204" pitchFamily="34" charset="0"/>
                <a:cs typeface="Poppins" panose="00000500000000000000" pitchFamily="2" charset="0"/>
              </a:rPr>
              <a:t>governs</a:t>
            </a:r>
            <a:r>
              <a:rPr lang="en-GB" sz="1300" dirty="0">
                <a:latin typeface="Poppins" panose="00000500000000000000" pitchFamily="2" charset="0"/>
                <a:ea typeface="Open Sans" panose="020B0606030504020204" pitchFamily="34" charset="0"/>
                <a:cs typeface="Poppins" panose="00000500000000000000" pitchFamily="2" charset="0"/>
              </a:rPr>
              <a:t> way in which the OTC derivatives market, central counterparties and trade repositories operate. It’s main aims are to increase transparency in the OTC derivatives markets, to </a:t>
            </a:r>
            <a:r>
              <a:rPr lang="en-GB" sz="1300" b="1" dirty="0">
                <a:latin typeface="Poppins" panose="00000500000000000000" pitchFamily="2" charset="0"/>
                <a:ea typeface="Open Sans" panose="020B0606030504020204" pitchFamily="34" charset="0"/>
                <a:cs typeface="Poppins" panose="00000500000000000000" pitchFamily="2" charset="0"/>
              </a:rPr>
              <a:t>mitigate</a:t>
            </a:r>
            <a:r>
              <a:rPr lang="en-GB" sz="1300" dirty="0">
                <a:latin typeface="Poppins" panose="00000500000000000000" pitchFamily="2" charset="0"/>
                <a:ea typeface="Open Sans" panose="020B0606030504020204" pitchFamily="34" charset="0"/>
                <a:cs typeface="Poppins" panose="00000500000000000000" pitchFamily="2" charset="0"/>
              </a:rPr>
              <a:t> credit risk and to reduce operational risk. </a:t>
            </a:r>
            <a:endParaRPr lang="en-GB" dirty="0">
              <a:latin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95</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82215325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In </a:t>
            </a:r>
            <a:r>
              <a:rPr lang="en-GB" sz="1300" dirty="0">
                <a:latin typeface="Poppins" panose="00000500000000000000" pitchFamily="2" charset="0"/>
                <a:ea typeface="Open Sans" panose="020B0606030504020204" pitchFamily="34" charset="0"/>
                <a:cs typeface="Poppins" panose="00000500000000000000" pitchFamily="2" charset="0"/>
              </a:rPr>
              <a:t>the EU, implementation of the Basel III rules around capital have been implemented via the Capital Requirements Regulation (CRR).</a:t>
            </a:r>
          </a:p>
          <a:p>
            <a:endParaRPr lang="en-GB" sz="1300" dirty="0">
              <a:latin typeface="Poppins" panose="00000500000000000000" pitchFamily="2" charset="0"/>
              <a:ea typeface="Open Sans" panose="020B0606030504020204" pitchFamily="34" charset="0"/>
              <a:cs typeface="Poppins" panose="00000500000000000000" pitchFamily="2" charset="0"/>
            </a:endParaRPr>
          </a:p>
          <a:p>
            <a:r>
              <a:rPr lang="en-GB" sz="1300" dirty="0">
                <a:latin typeface="Poppins" panose="00000500000000000000" pitchFamily="2" charset="0"/>
                <a:ea typeface="Open Sans" panose="020B0606030504020204" pitchFamily="34" charset="0"/>
                <a:cs typeface="Poppins" panose="00000500000000000000" pitchFamily="2" charset="0"/>
              </a:rPr>
              <a:t>As we have seen, capital requirements regulations refer to rules and guidelines set by regulators that require financial institutions such as banks to hold a certain amount of capital to ensure they can absorb potential losses and continue to operate in a safe manner. These financial institutions need to hold capital for </a:t>
            </a:r>
            <a:r>
              <a:rPr lang="en-GB" sz="1300" b="1" dirty="0">
                <a:latin typeface="Poppins" panose="00000500000000000000" pitchFamily="2" charset="0"/>
                <a:ea typeface="Open Sans" panose="020B0606030504020204" pitchFamily="34" charset="0"/>
                <a:cs typeface="Poppins" panose="00000500000000000000" pitchFamily="2" charset="0"/>
              </a:rPr>
              <a:t>credit risk</a:t>
            </a:r>
            <a:r>
              <a:rPr lang="en-GB" sz="1300" dirty="0">
                <a:latin typeface="Poppins" panose="00000500000000000000" pitchFamily="2" charset="0"/>
                <a:ea typeface="Open Sans" panose="020B0606030504020204" pitchFamily="34" charset="0"/>
                <a:cs typeface="Poppins" panose="00000500000000000000" pitchFamily="2" charset="0"/>
              </a:rPr>
              <a:t>, </a:t>
            </a:r>
            <a:r>
              <a:rPr lang="en-GB" sz="1300" b="1" dirty="0">
                <a:latin typeface="Poppins" panose="00000500000000000000" pitchFamily="2" charset="0"/>
                <a:ea typeface="Open Sans" panose="020B0606030504020204" pitchFamily="34" charset="0"/>
                <a:cs typeface="Poppins" panose="00000500000000000000" pitchFamily="2" charset="0"/>
              </a:rPr>
              <a:t>counterparty risk</a:t>
            </a:r>
            <a:r>
              <a:rPr lang="en-GB" sz="1300" dirty="0">
                <a:latin typeface="Poppins" panose="00000500000000000000" pitchFamily="2" charset="0"/>
                <a:ea typeface="Open Sans" panose="020B0606030504020204" pitchFamily="34" charset="0"/>
                <a:cs typeface="Poppins" panose="00000500000000000000" pitchFamily="2" charset="0"/>
              </a:rPr>
              <a:t>, </a:t>
            </a:r>
            <a:r>
              <a:rPr lang="en-GB" sz="1300" b="1" dirty="0">
                <a:latin typeface="Poppins" panose="00000500000000000000" pitchFamily="2" charset="0"/>
                <a:ea typeface="Open Sans" panose="020B0606030504020204" pitchFamily="34" charset="0"/>
                <a:cs typeface="Poppins" panose="00000500000000000000" pitchFamily="2" charset="0"/>
              </a:rPr>
              <a:t>market risk </a:t>
            </a:r>
            <a:r>
              <a:rPr lang="en-GB" sz="1300" dirty="0">
                <a:latin typeface="Poppins" panose="00000500000000000000" pitchFamily="2" charset="0"/>
                <a:ea typeface="Open Sans" panose="020B0606030504020204" pitchFamily="34" charset="0"/>
                <a:cs typeface="Poppins" panose="00000500000000000000" pitchFamily="2" charset="0"/>
              </a:rPr>
              <a:t>and </a:t>
            </a:r>
            <a:r>
              <a:rPr lang="en-GB" sz="1300" b="1" dirty="0">
                <a:latin typeface="Poppins" panose="00000500000000000000" pitchFamily="2" charset="0"/>
                <a:ea typeface="Open Sans" panose="020B0606030504020204" pitchFamily="34" charset="0"/>
                <a:cs typeface="Poppins" panose="00000500000000000000" pitchFamily="2" charset="0"/>
              </a:rPr>
              <a:t>operational risk</a:t>
            </a:r>
            <a:r>
              <a:rPr lang="en-GB" sz="1300" dirty="0">
                <a:latin typeface="Poppins" panose="00000500000000000000" pitchFamily="2" charset="0"/>
                <a:ea typeface="Open Sans" panose="020B0606030504020204" pitchFamily="34" charset="0"/>
                <a:cs typeface="Poppins" panose="00000500000000000000" pitchFamily="2" charset="0"/>
              </a:rPr>
              <a:t>.  Because of the different dynamics of these risks, there are different ways to calculate the minimum amount of capital banks need to hold. </a:t>
            </a:r>
          </a:p>
          <a:p>
            <a:endParaRPr lang="en-GB" sz="1300" dirty="0">
              <a:latin typeface="Poppins" panose="00000500000000000000" pitchFamily="2" charset="0"/>
              <a:ea typeface="Open Sans" panose="020B0606030504020204" pitchFamily="34" charset="0"/>
              <a:cs typeface="Poppins" panose="00000500000000000000" pitchFamily="2" charset="0"/>
            </a:endParaRPr>
          </a:p>
          <a:p>
            <a:endParaRPr lang="en-GB" sz="1300" dirty="0">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96</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385444801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Poppins" panose="00000500000000000000" pitchFamily="2" charset="0"/>
                <a:ea typeface="Open Sans" panose="020B0606030504020204" pitchFamily="34" charset="0"/>
                <a:cs typeface="Poppins" panose="00000500000000000000" pitchFamily="2" charset="0"/>
              </a:rPr>
              <a:t>The Dodd Frank is very wide ranging, covering nearly every part of the financial system. </a:t>
            </a:r>
          </a:p>
          <a:p>
            <a:pPr marL="495239" indent="-247620"/>
            <a:endParaRPr lang="en-GB" sz="1300" dirty="0">
              <a:latin typeface="Poppins" panose="00000500000000000000" pitchFamily="2" charset="0"/>
              <a:ea typeface="Open Sans" panose="020B0606030504020204" pitchFamily="34" charset="0"/>
              <a:cs typeface="Poppins" panose="00000500000000000000" pitchFamily="2" charset="0"/>
            </a:endParaRPr>
          </a:p>
          <a:p>
            <a:pPr marL="495239" indent="-247620"/>
            <a:r>
              <a:rPr lang="en-GB" sz="1300" dirty="0">
                <a:latin typeface="Poppins" panose="00000500000000000000" pitchFamily="2" charset="0"/>
                <a:ea typeface="Open Sans" panose="020B0606030504020204" pitchFamily="34" charset="0"/>
                <a:cs typeface="Poppins" panose="00000500000000000000" pitchFamily="2" charset="0"/>
              </a:rPr>
              <a:t>Due to its sweeping nature, Dodd-Frank made a far-reaching and substantial impact on the financial services sector, and regulators and financial institutions alike are still adapting. For financial institutions, compliance with the myriad of regulatory changes has been daunting, at times confusing, and very expensive.</a:t>
            </a:r>
            <a:endParaRPr lang="en-US" sz="1300" dirty="0">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97</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264250758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1:notes"/>
          <p:cNvSpPr>
            <a:spLocks noGrp="1" noRot="1" noChangeAspect="1"/>
          </p:cNvSpPr>
          <p:nvPr>
            <p:ph type="sldImg" idx="2"/>
          </p:nvPr>
        </p:nvSpPr>
        <p:spPr>
          <a:xfrm>
            <a:off x="479425"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1:notes"/>
          <p:cNvSpPr txBox="1">
            <a:spLocks noGrp="1"/>
          </p:cNvSpPr>
          <p:nvPr>
            <p:ph type="body" idx="1"/>
          </p:nvPr>
        </p:nvSpPr>
        <p:spPr>
          <a:xfrm>
            <a:off x="709930" y="4925407"/>
            <a:ext cx="5679440" cy="4029879"/>
          </a:xfrm>
          <a:prstGeom prst="rect">
            <a:avLst/>
          </a:prstGeom>
          <a:noFill/>
          <a:ln>
            <a:noFill/>
          </a:ln>
        </p:spPr>
        <p:txBody>
          <a:bodyPr spcFirstLastPara="1" wrap="square" lIns="99032" tIns="49502" rIns="99032" bIns="49502" anchor="t" anchorCtr="0">
            <a:noAutofit/>
          </a:bodyPr>
          <a:lstStyle/>
          <a:p>
            <a:pPr marL="0" indent="0"/>
            <a:endParaRPr dirty="0">
              <a:latin typeface="Poppins" panose="00000500000000000000" pitchFamily="2" charset="0"/>
            </a:endParaRPr>
          </a:p>
        </p:txBody>
      </p:sp>
      <p:sp>
        <p:nvSpPr>
          <p:cNvPr id="78" name="Google Shape;78;p1:notes"/>
          <p:cNvSpPr txBox="1">
            <a:spLocks noGrp="1"/>
          </p:cNvSpPr>
          <p:nvPr>
            <p:ph type="sldNum" idx="12"/>
          </p:nvPr>
        </p:nvSpPr>
        <p:spPr>
          <a:xfrm>
            <a:off x="4021294" y="9721107"/>
            <a:ext cx="3076363" cy="513507"/>
          </a:xfrm>
          <a:prstGeom prst="rect">
            <a:avLst/>
          </a:prstGeom>
          <a:noFill/>
          <a:ln>
            <a:noFill/>
          </a:ln>
        </p:spPr>
        <p:txBody>
          <a:bodyPr spcFirstLastPara="1" wrap="square" lIns="99032" tIns="49502" rIns="99032" bIns="49502" anchor="b" anchorCtr="0">
            <a:noAutofit/>
          </a:bodyPr>
          <a:lstStyle/>
          <a:p>
            <a:pPr algn="r">
              <a:buSzPts val="1400"/>
            </a:pPr>
            <a:fld id="{00000000-1234-1234-1234-123412341234}" type="slidenum">
              <a:rPr lang="en-GB"/>
              <a:pPr algn="r">
                <a:buSzPts val="1400"/>
              </a:pPr>
              <a:t>98</a:t>
            </a:fld>
            <a:endParaRPr dirty="0"/>
          </a:p>
        </p:txBody>
      </p:sp>
    </p:spTree>
    <p:extLst>
      <p:ext uri="{BB962C8B-B14F-4D97-AF65-F5344CB8AC3E}">
        <p14:creationId xmlns:p14="http://schemas.microsoft.com/office/powerpoint/2010/main" val="177359164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5239" indent="-247620" defTabSz="990478">
              <a:defRPr/>
            </a:pPr>
            <a:r>
              <a:rPr lang="en-GB" sz="1300" dirty="0">
                <a:latin typeface="Poppins" panose="00000500000000000000" pitchFamily="2" charset="0"/>
                <a:ea typeface="Open Sans" panose="020B0606030504020204" pitchFamily="34" charset="0"/>
                <a:cs typeface="Poppins" panose="00000500000000000000" pitchFamily="2" charset="0"/>
              </a:rPr>
              <a:t>Lets dive a little deeper into one known aspect of Dodd Frank, </a:t>
            </a:r>
            <a:r>
              <a:rPr lang="en-GB" sz="1300" b="1" dirty="0">
                <a:latin typeface="Poppins" panose="00000500000000000000" pitchFamily="2" charset="0"/>
                <a:ea typeface="Open Sans" panose="020B0606030504020204" pitchFamily="34" charset="0"/>
                <a:cs typeface="Poppins" panose="00000500000000000000" pitchFamily="2" charset="0"/>
              </a:rPr>
              <a:t>the Volcker Rule</a:t>
            </a:r>
            <a:r>
              <a:rPr lang="en-GB" sz="1300" dirty="0">
                <a:latin typeface="Poppins" panose="00000500000000000000" pitchFamily="2" charset="0"/>
                <a:ea typeface="Open Sans" panose="020B0606030504020204" pitchFamily="34" charset="0"/>
                <a:cs typeface="Poppins" panose="00000500000000000000" pitchFamily="2" charset="0"/>
              </a:rPr>
              <a:t>.</a:t>
            </a:r>
          </a:p>
          <a:p>
            <a:pPr marL="495239" indent="-247620"/>
            <a:endParaRPr lang="en-GB" sz="1300" dirty="0">
              <a:latin typeface="Poppins" panose="00000500000000000000" pitchFamily="2" charset="0"/>
              <a:ea typeface="Open Sans" panose="020B0606030504020204" pitchFamily="34" charset="0"/>
              <a:cs typeface="Poppins" panose="00000500000000000000" pitchFamily="2" charset="0"/>
            </a:endParaRPr>
          </a:p>
          <a:p>
            <a:pPr marL="495239" indent="-247620"/>
            <a:r>
              <a:rPr lang="en-GB" sz="1300" dirty="0">
                <a:latin typeface="Poppins" panose="00000500000000000000" pitchFamily="2" charset="0"/>
                <a:ea typeface="Open Sans" panose="020B0606030504020204" pitchFamily="34" charset="0"/>
                <a:cs typeface="Poppins" panose="00000500000000000000" pitchFamily="2" charset="0"/>
              </a:rPr>
              <a:t>The Volcker Rule’s goal is to stop banks from making certain types of speculative investments that contributed to the 2008 financial crisis. It does this by </a:t>
            </a:r>
            <a:r>
              <a:rPr lang="en-GB" sz="1300" b="1" dirty="0">
                <a:latin typeface="Poppins" panose="00000500000000000000" pitchFamily="2" charset="0"/>
                <a:ea typeface="Open Sans" panose="020B0606030504020204" pitchFamily="34" charset="0"/>
                <a:cs typeface="Poppins" panose="00000500000000000000" pitchFamily="2" charset="0"/>
              </a:rPr>
              <a:t>prohibiting</a:t>
            </a:r>
            <a:r>
              <a:rPr lang="en-GB" sz="1300" dirty="0">
                <a:latin typeface="Poppins" panose="00000500000000000000" pitchFamily="2" charset="0"/>
                <a:ea typeface="Open Sans" panose="020B0606030504020204" pitchFamily="34" charset="0"/>
                <a:cs typeface="Poppins" panose="00000500000000000000" pitchFamily="2" charset="0"/>
              </a:rPr>
              <a:t> banks from conducting certain trading activities using their own capital and accounts. It also has restrictions in place regarding banks’ relationships with hedge funds and private equity funds.</a:t>
            </a:r>
          </a:p>
          <a:p>
            <a:pPr marL="495239" indent="-247620"/>
            <a:endParaRPr lang="en-GB" sz="1300" dirty="0">
              <a:latin typeface="Poppins" panose="00000500000000000000" pitchFamily="2" charset="0"/>
              <a:ea typeface="Open Sans" panose="020B0606030504020204" pitchFamily="34" charset="0"/>
              <a:cs typeface="Poppins" panose="00000500000000000000" pitchFamily="2" charset="0"/>
            </a:endParaRPr>
          </a:p>
          <a:p>
            <a:pPr marL="495239" indent="-247620" defTabSz="990478">
              <a:defRPr/>
            </a:pPr>
            <a:r>
              <a:rPr lang="en-GB" sz="1300" dirty="0">
                <a:latin typeface="Poppins" panose="00000500000000000000" pitchFamily="2" charset="0"/>
                <a:ea typeface="Open Sans" panose="020B0606030504020204" pitchFamily="34" charset="0"/>
                <a:cs typeface="Poppins" panose="00000500000000000000" pitchFamily="2" charset="0"/>
              </a:rPr>
              <a:t>Essentially, the Volcker Rule </a:t>
            </a:r>
            <a:r>
              <a:rPr lang="en-GB" sz="1300" b="1" dirty="0">
                <a:latin typeface="Poppins" panose="00000500000000000000" pitchFamily="2" charset="0"/>
                <a:ea typeface="Open Sans" panose="020B0606030504020204" pitchFamily="34" charset="0"/>
                <a:cs typeface="Poppins" panose="00000500000000000000" pitchFamily="2" charset="0"/>
              </a:rPr>
              <a:t>prohibits the ability </a:t>
            </a:r>
            <a:r>
              <a:rPr lang="en-GB" sz="1300" dirty="0">
                <a:latin typeface="Poppins" panose="00000500000000000000" pitchFamily="2" charset="0"/>
                <a:ea typeface="Open Sans" panose="020B0606030504020204" pitchFamily="34" charset="0"/>
                <a:cs typeface="Poppins" panose="00000500000000000000" pitchFamily="2" charset="0"/>
              </a:rPr>
              <a:t>for banks to undertake short-term proprietary trading of financial assets. This includes </a:t>
            </a:r>
            <a:r>
              <a:rPr lang="en-GB" sz="1300" b="1" dirty="0">
                <a:latin typeface="Poppins" panose="00000500000000000000" pitchFamily="2" charset="0"/>
                <a:ea typeface="Open Sans" panose="020B0606030504020204" pitchFamily="34" charset="0"/>
                <a:cs typeface="Poppins" panose="00000500000000000000" pitchFamily="2" charset="0"/>
              </a:rPr>
              <a:t>equities</a:t>
            </a:r>
            <a:r>
              <a:rPr lang="en-GB" sz="1300" dirty="0">
                <a:latin typeface="Poppins" panose="00000500000000000000" pitchFamily="2" charset="0"/>
                <a:ea typeface="Open Sans" panose="020B0606030504020204" pitchFamily="34" charset="0"/>
                <a:cs typeface="Poppins" panose="00000500000000000000" pitchFamily="2" charset="0"/>
              </a:rPr>
              <a:t>, bonds, and derivatives such as commodity futures and options. </a:t>
            </a:r>
          </a:p>
          <a:p>
            <a:pPr marL="495239" indent="-247620"/>
            <a:endParaRPr lang="en-GB" sz="1300" dirty="0">
              <a:latin typeface="Poppins" panose="00000500000000000000" pitchFamily="2" charset="0"/>
              <a:ea typeface="Open Sans" panose="020B0606030504020204" pitchFamily="34" charset="0"/>
              <a:cs typeface="Poppins" panose="00000500000000000000" pitchFamily="2" charset="0"/>
            </a:endParaRPr>
          </a:p>
          <a:p>
            <a:pPr marL="495239" indent="-247620"/>
            <a:endParaRPr lang="en-GB" sz="1300" dirty="0">
              <a:latin typeface="Poppins" panose="00000500000000000000" pitchFamily="2" charset="0"/>
              <a:ea typeface="Open Sans" panose="020B0606030504020204" pitchFamily="34" charset="0"/>
              <a:cs typeface="Poppins" panose="00000500000000000000" pitchFamily="2" charset="0"/>
            </a:endParaRPr>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300">
                <a:solidFill>
                  <a:schemeClr val="dk1"/>
                </a:solidFill>
                <a:ea typeface="Calibri"/>
                <a:cs typeface="Calibri"/>
                <a:sym typeface="Calibri"/>
              </a:rPr>
              <a:pPr algn="r">
                <a:buSzPts val="1200"/>
              </a:pPr>
              <a:t>99</a:t>
            </a:fld>
            <a:endParaRPr lang="en-GB" sz="1300" dirty="0">
              <a:solidFill>
                <a:schemeClr val="dk1"/>
              </a:solidFill>
              <a:ea typeface="Calibri"/>
              <a:cs typeface="Calibri"/>
              <a:sym typeface="Calibri"/>
            </a:endParaRPr>
          </a:p>
        </p:txBody>
      </p:sp>
    </p:spTree>
    <p:extLst>
      <p:ext uri="{BB962C8B-B14F-4D97-AF65-F5344CB8AC3E}">
        <p14:creationId xmlns:p14="http://schemas.microsoft.com/office/powerpoint/2010/main" val="1488690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p:spTree>
      <p:nvGrpSpPr>
        <p:cNvPr id="1" name="Shape 50"/>
        <p:cNvGrpSpPr/>
        <p:nvPr/>
      </p:nvGrpSpPr>
      <p:grpSpPr>
        <a:xfrm>
          <a:off x="0" y="0"/>
          <a:ext cx="0" cy="0"/>
          <a:chOff x="0" y="0"/>
          <a:chExt cx="0" cy="0"/>
        </a:xfrm>
      </p:grpSpPr>
      <p:sp>
        <p:nvSpPr>
          <p:cNvPr id="51" name="Google Shape;51;p18"/>
          <p:cNvSpPr txBox="1">
            <a:spLocks noGrp="1"/>
          </p:cNvSpPr>
          <p:nvPr>
            <p:ph type="body" idx="1"/>
          </p:nvPr>
        </p:nvSpPr>
        <p:spPr>
          <a:xfrm>
            <a:off x="426720" y="1825626"/>
            <a:ext cx="5410200" cy="423989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1400" b="0" i="0" u="none" strike="noStrike" cap="none">
                <a:solidFill>
                  <a:schemeClr val="dk1"/>
                </a:solidFill>
                <a:latin typeface="Poppins" panose="00000500000000000000" pitchFamily="2" charset="0"/>
                <a:ea typeface="Open Sans" panose="020B0606030504020204" pitchFamily="34" charset="0"/>
                <a:cs typeface="Poppins" panose="00000500000000000000" pitchFamily="2" charset="0"/>
                <a:sym typeface="Arial"/>
              </a:defRPr>
            </a:lvl1pPr>
            <a:lvl2pPr marL="914400" marR="0" lvl="1" indent="-355600" algn="l" rtl="0">
              <a:lnSpc>
                <a:spcPct val="100000"/>
              </a:lnSpc>
              <a:spcBef>
                <a:spcPts val="600"/>
              </a:spcBef>
              <a:spcAft>
                <a:spcPts val="0"/>
              </a:spcAft>
              <a:buClr>
                <a:schemeClr val="dk1"/>
              </a:buClr>
              <a:buSzPts val="2000"/>
              <a:buFont typeface="Arial"/>
              <a:buChar char="•"/>
              <a:defRPr sz="1400" b="0" i="0" u="none" strike="noStrike" cap="none">
                <a:solidFill>
                  <a:schemeClr val="dk1"/>
                </a:solidFill>
                <a:latin typeface="Arial"/>
                <a:ea typeface="Arial"/>
                <a:cs typeface="Arial"/>
                <a:sym typeface="Arial"/>
              </a:defRPr>
            </a:lvl2pPr>
            <a:lvl3pPr marL="1371600" marR="0" lvl="2" indent="-342900" algn="l" rtl="0">
              <a:lnSpc>
                <a:spcPct val="10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2" name="Google Shape;52;p18"/>
          <p:cNvSpPr txBox="1">
            <a:spLocks noGrp="1"/>
          </p:cNvSpPr>
          <p:nvPr>
            <p:ph type="body" idx="2"/>
          </p:nvPr>
        </p:nvSpPr>
        <p:spPr>
          <a:xfrm>
            <a:off x="6355080" y="1825626"/>
            <a:ext cx="5410200" cy="4239895"/>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1"/>
              </a:buClr>
              <a:buSzPts val="2400"/>
              <a:buFont typeface="Arial"/>
              <a:buChar char="•"/>
              <a:defRPr sz="1400" b="0" i="0" u="none" strike="noStrike" cap="none">
                <a:solidFill>
                  <a:schemeClr val="dk1"/>
                </a:solidFill>
                <a:latin typeface="Poppins" panose="00000500000000000000" pitchFamily="2" charset="0"/>
                <a:ea typeface="Open Sans" panose="020B0606030504020204" pitchFamily="34" charset="0"/>
                <a:cs typeface="Poppins" panose="00000500000000000000" pitchFamily="2" charset="0"/>
                <a:sym typeface="Arial"/>
              </a:defRPr>
            </a:lvl1pPr>
            <a:lvl2pPr marL="914400" marR="0" lvl="1" indent="-355600" algn="l" rtl="0">
              <a:lnSpc>
                <a:spcPct val="100000"/>
              </a:lnSpc>
              <a:spcBef>
                <a:spcPts val="600"/>
              </a:spcBef>
              <a:spcAft>
                <a:spcPts val="0"/>
              </a:spcAft>
              <a:buClr>
                <a:schemeClr val="dk1"/>
              </a:buClr>
              <a:buSzPts val="2000"/>
              <a:buFont typeface="Arial"/>
              <a:buChar char="•"/>
              <a:defRPr sz="1400" b="0" i="0" u="none" strike="noStrike" cap="none">
                <a:solidFill>
                  <a:schemeClr val="dk1"/>
                </a:solidFill>
                <a:latin typeface="Arial"/>
                <a:ea typeface="Arial"/>
                <a:cs typeface="Arial"/>
                <a:sym typeface="Arial"/>
              </a:defRPr>
            </a:lvl2pPr>
            <a:lvl3pPr marL="1371600" marR="0" lvl="2" indent="-342900" algn="l" rtl="0">
              <a:lnSpc>
                <a:spcPct val="100000"/>
              </a:lnSpc>
              <a:spcBef>
                <a:spcPts val="600"/>
              </a:spcBef>
              <a:spcAft>
                <a:spcPts val="0"/>
              </a:spcAft>
              <a:buClr>
                <a:schemeClr val="dk1"/>
              </a:buClr>
              <a:buSzPts val="1800"/>
              <a:buFont typeface="Arial"/>
              <a:buChar char="•"/>
              <a:defRPr sz="1400" b="0" i="0" u="none" strike="noStrike" cap="none">
                <a:solidFill>
                  <a:schemeClr val="dk1"/>
                </a:solidFill>
                <a:latin typeface="Arial"/>
                <a:ea typeface="Arial"/>
                <a:cs typeface="Arial"/>
                <a:sym typeface="Arial"/>
              </a:defRPr>
            </a:lvl3pPr>
            <a:lvl4pPr marL="1828800" marR="0" lvl="3" indent="-330200" algn="l" rtl="0">
              <a:lnSpc>
                <a:spcPct val="100000"/>
              </a:lnSpc>
              <a:spcBef>
                <a:spcPts val="600"/>
              </a:spcBef>
              <a:spcAft>
                <a:spcPts val="0"/>
              </a:spcAft>
              <a:buClr>
                <a:schemeClr val="dk1"/>
              </a:buClr>
              <a:buSzPts val="16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4" name="Google Shape;54;p18"/>
          <p:cNvSpPr txBox="1">
            <a:spLocks noGrp="1"/>
          </p:cNvSpPr>
          <p:nvPr>
            <p:ph type="sldNum" idx="12"/>
          </p:nvPr>
        </p:nvSpPr>
        <p:spPr>
          <a:xfrm>
            <a:off x="4724400" y="6444650"/>
            <a:ext cx="2743200" cy="276827"/>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Poppins" panose="00000500000000000000" pitchFamily="2" charset="0"/>
                <a:ea typeface="Open Sans"/>
                <a:cs typeface="Poppins" panose="00000500000000000000" pitchFamily="2" charset="0"/>
                <a:sym typeface="Open Sans"/>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9pPr>
          </a:lstStyle>
          <a:p>
            <a:fld id="{00000000-1234-1234-1234-123412341234}" type="slidenum">
              <a:rPr lang="en-GB" smtClean="0"/>
              <a:pPr/>
              <a:t>‹#›</a:t>
            </a:fld>
            <a:endParaRPr lang="en-GB" dirty="0"/>
          </a:p>
        </p:txBody>
      </p:sp>
      <p:sp>
        <p:nvSpPr>
          <p:cNvPr id="55" name="Google Shape;55;p18"/>
          <p:cNvSpPr txBox="1">
            <a:spLocks noGrp="1"/>
          </p:cNvSpPr>
          <p:nvPr>
            <p:ph type="ftr" idx="11"/>
          </p:nvPr>
        </p:nvSpPr>
        <p:spPr>
          <a:xfrm>
            <a:off x="426720" y="6444650"/>
            <a:ext cx="4061413" cy="276827"/>
          </a:xfrm>
          <a:prstGeom prst="rect">
            <a:avLst/>
          </a:prstGeom>
          <a:noFill/>
          <a:ln>
            <a:noFill/>
          </a:ln>
        </p:spPr>
        <p:txBody>
          <a:bodyPr spcFirstLastPara="1" wrap="square" lIns="0"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909090"/>
                </a:solidFill>
                <a:latin typeface="Poppins" panose="00000500000000000000" pitchFamily="2" charset="0"/>
                <a:ea typeface="Open Sans"/>
                <a:cs typeface="Poppins" panose="00000500000000000000" pitchFamily="2" charset="0"/>
                <a:sym typeface="Open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GB" dirty="0"/>
              <a:t>© 2024 Financial Edge Training</a:t>
            </a:r>
          </a:p>
        </p:txBody>
      </p:sp>
      <p:sp>
        <p:nvSpPr>
          <p:cNvPr id="7" name="Title Placeholder 1">
            <a:extLst>
              <a:ext uri="{FF2B5EF4-FFF2-40B4-BE49-F238E27FC236}">
                <a16:creationId xmlns:a16="http://schemas.microsoft.com/office/drawing/2014/main" id="{5EBA5FDC-BBA7-46BB-BEAF-052BE9A9CE60}"/>
              </a:ext>
            </a:extLst>
          </p:cNvPr>
          <p:cNvSpPr>
            <a:spLocks noGrp="1"/>
          </p:cNvSpPr>
          <p:nvPr>
            <p:ph type="title"/>
          </p:nvPr>
        </p:nvSpPr>
        <p:spPr>
          <a:xfrm>
            <a:off x="426720" y="404248"/>
            <a:ext cx="11338560" cy="748272"/>
          </a:xfrm>
          <a:prstGeom prst="rect">
            <a:avLst/>
          </a:prstGeom>
        </p:spPr>
        <p:txBody>
          <a:bodyPr vert="horz" lIns="72000" tIns="45720" rIns="72000" bIns="45720" rtlCol="0" anchor="ctr">
            <a:normAutofit/>
          </a:bodyPr>
          <a:lstStyle>
            <a:lvl1pPr>
              <a:defRPr/>
            </a:lvl1pPr>
          </a:lstStyle>
          <a:p>
            <a:r>
              <a:rPr lang="en-US"/>
              <a:t>Click to edit Master title style</a:t>
            </a:r>
          </a:p>
        </p:txBody>
      </p:sp>
    </p:spTree>
    <p:extLst>
      <p:ext uri="{BB962C8B-B14F-4D97-AF65-F5344CB8AC3E}">
        <p14:creationId xmlns:p14="http://schemas.microsoft.com/office/powerpoint/2010/main" val="2256990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preserve="1" userDrawn="1">
  <p:cSld name="Comparison">
    <p:spTree>
      <p:nvGrpSpPr>
        <p:cNvPr id="1" name="Shape 56"/>
        <p:cNvGrpSpPr/>
        <p:nvPr/>
      </p:nvGrpSpPr>
      <p:grpSpPr>
        <a:xfrm>
          <a:off x="0" y="0"/>
          <a:ext cx="0" cy="0"/>
          <a:chOff x="0" y="0"/>
          <a:chExt cx="0" cy="0"/>
        </a:xfrm>
      </p:grpSpPr>
      <p:sp>
        <p:nvSpPr>
          <p:cNvPr id="57" name="Google Shape;57;p19"/>
          <p:cNvSpPr txBox="1">
            <a:spLocks noGrp="1"/>
          </p:cNvSpPr>
          <p:nvPr>
            <p:ph type="body" idx="1"/>
          </p:nvPr>
        </p:nvSpPr>
        <p:spPr>
          <a:xfrm>
            <a:off x="426720" y="1805321"/>
            <a:ext cx="5411789" cy="668655"/>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100000"/>
              </a:lnSpc>
              <a:spcBef>
                <a:spcPts val="1000"/>
              </a:spcBef>
              <a:spcAft>
                <a:spcPts val="0"/>
              </a:spcAft>
              <a:buClr>
                <a:schemeClr val="accent1"/>
              </a:buClr>
              <a:buSzPts val="2400"/>
              <a:buFont typeface="Arial"/>
              <a:buNone/>
              <a:defRPr sz="2400" b="0" i="0" u="none" strike="noStrike" cap="none">
                <a:solidFill>
                  <a:schemeClr val="tx1"/>
                </a:solidFill>
                <a:latin typeface="Ivar Text Medium" panose="00000600000000000000" pitchFamily="50" charset="0"/>
                <a:ea typeface="Ivar Text Medium" panose="00000600000000000000" pitchFamily="50" charset="0"/>
                <a:cs typeface="Arial"/>
                <a:sym typeface="Arial"/>
              </a:defRPr>
            </a:lvl1pPr>
            <a:lvl2pPr marL="914400" marR="0" lvl="1" indent="-228600" algn="l" rtl="0">
              <a:lnSpc>
                <a:spcPct val="100000"/>
              </a:lnSpc>
              <a:spcBef>
                <a:spcPts val="600"/>
              </a:spcBef>
              <a:spcAft>
                <a:spcPts val="0"/>
              </a:spcAft>
              <a:buClr>
                <a:schemeClr val="dk1"/>
              </a:buClr>
              <a:buSzPts val="2000"/>
              <a:buFont typeface="Arial"/>
              <a:buNone/>
              <a:defRPr sz="2000" b="1"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chemeClr val="dk1"/>
              </a:buClr>
              <a:buSzPts val="1800"/>
              <a:buFont typeface="Arial"/>
              <a:buNone/>
              <a:defRPr sz="1800" b="1"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5pPr>
            <a:lvl6pPr marL="2743200" marR="0" lvl="5" indent="-228600" algn="l" rtl="0">
              <a:lnSpc>
                <a:spcPct val="90000"/>
              </a:lnSpc>
              <a:spcBef>
                <a:spcPts val="6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9pPr>
          </a:lstStyle>
          <a:p>
            <a:endParaRPr/>
          </a:p>
        </p:txBody>
      </p:sp>
      <p:sp>
        <p:nvSpPr>
          <p:cNvPr id="58" name="Google Shape;58;p19"/>
          <p:cNvSpPr txBox="1">
            <a:spLocks noGrp="1"/>
          </p:cNvSpPr>
          <p:nvPr>
            <p:ph type="body" idx="2"/>
          </p:nvPr>
        </p:nvSpPr>
        <p:spPr>
          <a:xfrm>
            <a:off x="426720" y="2667001"/>
            <a:ext cx="5411789" cy="3366797"/>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00000"/>
              </a:lnSpc>
              <a:spcBef>
                <a:spcPts val="1000"/>
              </a:spcBef>
              <a:spcAft>
                <a:spcPts val="0"/>
              </a:spcAft>
              <a:buClr>
                <a:schemeClr val="dk1"/>
              </a:buClr>
              <a:buSzPts val="2000"/>
              <a:buFont typeface="Arial"/>
              <a:buChar char="•"/>
              <a:defRPr sz="2000" b="0" i="0" u="none" strike="noStrike" cap="none">
                <a:solidFill>
                  <a:schemeClr val="tx1"/>
                </a:solidFill>
                <a:latin typeface="Poppins" panose="00000500000000000000" pitchFamily="2" charset="0"/>
                <a:ea typeface="Open Sans" panose="020B0606030504020204" pitchFamily="34" charset="0"/>
                <a:cs typeface="Poppins" panose="00000500000000000000" pitchFamily="2" charset="0"/>
                <a:sym typeface="Arial"/>
              </a:defRPr>
            </a:lvl1pPr>
            <a:lvl2pPr marL="914400" marR="0" lvl="1" indent="-342900" algn="l" rtl="0">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9" name="Google Shape;59;p19"/>
          <p:cNvSpPr txBox="1">
            <a:spLocks noGrp="1"/>
          </p:cNvSpPr>
          <p:nvPr>
            <p:ph type="body" idx="3"/>
          </p:nvPr>
        </p:nvSpPr>
        <p:spPr>
          <a:xfrm>
            <a:off x="6355080" y="1805321"/>
            <a:ext cx="5410200" cy="668655"/>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100000"/>
              </a:lnSpc>
              <a:spcBef>
                <a:spcPts val="1000"/>
              </a:spcBef>
              <a:spcAft>
                <a:spcPts val="0"/>
              </a:spcAft>
              <a:buClr>
                <a:schemeClr val="accent1"/>
              </a:buClr>
              <a:buSzPts val="2400"/>
              <a:buFont typeface="Arial"/>
              <a:buNone/>
              <a:defRPr sz="2400" b="0" i="0" u="none" strike="noStrike" cap="none">
                <a:solidFill>
                  <a:schemeClr val="tx1"/>
                </a:solidFill>
                <a:latin typeface="Ivar Text Medium" panose="00000600000000000000" pitchFamily="50" charset="0"/>
                <a:ea typeface="Ivar Text Medium" panose="00000600000000000000" pitchFamily="50" charset="0"/>
                <a:cs typeface="Arial"/>
                <a:sym typeface="Arial"/>
              </a:defRPr>
            </a:lvl1pPr>
            <a:lvl2pPr marL="914400" marR="0" lvl="1" indent="-228600" algn="l" rtl="0">
              <a:lnSpc>
                <a:spcPct val="100000"/>
              </a:lnSpc>
              <a:spcBef>
                <a:spcPts val="600"/>
              </a:spcBef>
              <a:spcAft>
                <a:spcPts val="0"/>
              </a:spcAft>
              <a:buClr>
                <a:schemeClr val="dk1"/>
              </a:buClr>
              <a:buSzPts val="2000"/>
              <a:buFont typeface="Arial"/>
              <a:buNone/>
              <a:defRPr sz="2000" b="1" i="0" u="none" strike="noStrike" cap="none">
                <a:solidFill>
                  <a:srgbClr val="000000"/>
                </a:solidFill>
                <a:latin typeface="Arial"/>
                <a:ea typeface="Arial"/>
                <a:cs typeface="Arial"/>
                <a:sym typeface="Arial"/>
              </a:defRPr>
            </a:lvl2pPr>
            <a:lvl3pPr marL="1371600" marR="0" lvl="2" indent="-228600" algn="l" rtl="0">
              <a:lnSpc>
                <a:spcPct val="100000"/>
              </a:lnSpc>
              <a:spcBef>
                <a:spcPts val="600"/>
              </a:spcBef>
              <a:spcAft>
                <a:spcPts val="0"/>
              </a:spcAft>
              <a:buClr>
                <a:schemeClr val="dk1"/>
              </a:buClr>
              <a:buSzPts val="1800"/>
              <a:buFont typeface="Arial"/>
              <a:buNone/>
              <a:defRPr sz="1800" b="1" i="0" u="none" strike="noStrike" cap="none">
                <a:solidFill>
                  <a:srgbClr val="000000"/>
                </a:solidFill>
                <a:latin typeface="Arial"/>
                <a:ea typeface="Arial"/>
                <a:cs typeface="Arial"/>
                <a:sym typeface="Arial"/>
              </a:defRPr>
            </a:lvl3pPr>
            <a:lvl4pPr marL="1828800" marR="0" lvl="3" indent="-228600" algn="l" rtl="0">
              <a:lnSpc>
                <a:spcPct val="100000"/>
              </a:lnSpc>
              <a:spcBef>
                <a:spcPts val="6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4pPr>
            <a:lvl5pPr marL="2286000" marR="0" lvl="4" indent="-228600" algn="l" rtl="0">
              <a:lnSpc>
                <a:spcPct val="100000"/>
              </a:lnSpc>
              <a:spcBef>
                <a:spcPts val="6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5pPr>
            <a:lvl6pPr marL="2743200" marR="0" lvl="5" indent="-228600" algn="l" rtl="0">
              <a:lnSpc>
                <a:spcPct val="90000"/>
              </a:lnSpc>
              <a:spcBef>
                <a:spcPts val="6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rgbClr val="000000"/>
                </a:solidFill>
                <a:latin typeface="Arial"/>
                <a:ea typeface="Arial"/>
                <a:cs typeface="Arial"/>
                <a:sym typeface="Arial"/>
              </a:defRPr>
            </a:lvl9pPr>
          </a:lstStyle>
          <a:p>
            <a:endParaRPr/>
          </a:p>
        </p:txBody>
      </p:sp>
      <p:sp>
        <p:nvSpPr>
          <p:cNvPr id="60" name="Google Shape;60;p19"/>
          <p:cNvSpPr txBox="1">
            <a:spLocks noGrp="1"/>
          </p:cNvSpPr>
          <p:nvPr>
            <p:ph type="body" idx="4"/>
          </p:nvPr>
        </p:nvSpPr>
        <p:spPr>
          <a:xfrm>
            <a:off x="6355080" y="2667001"/>
            <a:ext cx="5410200" cy="3366797"/>
          </a:xfrm>
          <a:prstGeom prst="rect">
            <a:avLst/>
          </a:prstGeom>
          <a:noFill/>
          <a:ln>
            <a:noFill/>
          </a:ln>
        </p:spPr>
        <p:txBody>
          <a:bodyPr spcFirstLastPara="1" wrap="square" lIns="91425" tIns="45700" rIns="91425" bIns="45700" anchor="t" anchorCtr="0">
            <a:normAutofit/>
          </a:bodyPr>
          <a:lstStyle>
            <a:lvl1pPr marL="457200" marR="0" lvl="0" indent="-355600" algn="l" rtl="0">
              <a:lnSpc>
                <a:spcPct val="100000"/>
              </a:lnSpc>
              <a:spcBef>
                <a:spcPts val="1000"/>
              </a:spcBef>
              <a:spcAft>
                <a:spcPts val="0"/>
              </a:spcAft>
              <a:buClr>
                <a:schemeClr val="dk1"/>
              </a:buClr>
              <a:buSzPts val="2000"/>
              <a:buFont typeface="Arial"/>
              <a:buChar char="•"/>
              <a:defRPr sz="2000" b="0" i="0" u="none" strike="noStrike" cap="none">
                <a:solidFill>
                  <a:schemeClr val="tx1"/>
                </a:solidFill>
                <a:latin typeface="Poppins" panose="00000500000000000000" pitchFamily="2" charset="0"/>
                <a:ea typeface="Open Sans" panose="020B0606030504020204" pitchFamily="34" charset="0"/>
                <a:cs typeface="Poppins" panose="00000500000000000000" pitchFamily="2" charset="0"/>
                <a:sym typeface="Arial"/>
              </a:defRPr>
            </a:lvl1pPr>
            <a:lvl2pPr marL="914400" marR="0" lvl="1" indent="-342900" algn="l" rtl="0">
              <a:lnSpc>
                <a:spcPct val="100000"/>
              </a:lnSpc>
              <a:spcBef>
                <a:spcPts val="6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30200" algn="l" rtl="0">
              <a:lnSpc>
                <a:spcPct val="100000"/>
              </a:lnSpc>
              <a:spcBef>
                <a:spcPts val="60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100000"/>
              </a:lnSpc>
              <a:spcBef>
                <a:spcPts val="6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6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2" name="Google Shape;62;p19"/>
          <p:cNvSpPr txBox="1">
            <a:spLocks noGrp="1"/>
          </p:cNvSpPr>
          <p:nvPr>
            <p:ph type="sldNum" idx="12"/>
          </p:nvPr>
        </p:nvSpPr>
        <p:spPr>
          <a:xfrm>
            <a:off x="4724400" y="6444650"/>
            <a:ext cx="2743200" cy="276827"/>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Poppins" panose="00000500000000000000" pitchFamily="2" charset="0"/>
                <a:ea typeface="Open Sans"/>
                <a:cs typeface="Poppins" panose="00000500000000000000" pitchFamily="2" charset="0"/>
                <a:sym typeface="Open Sans"/>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9pPr>
          </a:lstStyle>
          <a:p>
            <a:fld id="{00000000-1234-1234-1234-123412341234}" type="slidenum">
              <a:rPr lang="en-GB" smtClean="0"/>
              <a:pPr/>
              <a:t>‹#›</a:t>
            </a:fld>
            <a:endParaRPr lang="en-GB" dirty="0"/>
          </a:p>
        </p:txBody>
      </p:sp>
      <p:sp>
        <p:nvSpPr>
          <p:cNvPr id="63" name="Google Shape;63;p19"/>
          <p:cNvSpPr txBox="1">
            <a:spLocks noGrp="1"/>
          </p:cNvSpPr>
          <p:nvPr>
            <p:ph type="ftr" idx="11"/>
          </p:nvPr>
        </p:nvSpPr>
        <p:spPr>
          <a:xfrm>
            <a:off x="426720" y="6444650"/>
            <a:ext cx="4061413" cy="276827"/>
          </a:xfrm>
          <a:prstGeom prst="rect">
            <a:avLst/>
          </a:prstGeom>
          <a:noFill/>
          <a:ln>
            <a:noFill/>
          </a:ln>
        </p:spPr>
        <p:txBody>
          <a:bodyPr spcFirstLastPara="1" wrap="square" lIns="0"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909090"/>
                </a:solidFill>
                <a:latin typeface="Poppins" panose="00000500000000000000" pitchFamily="2" charset="0"/>
                <a:ea typeface="Open Sans"/>
                <a:cs typeface="Poppins" panose="00000500000000000000" pitchFamily="2" charset="0"/>
                <a:sym typeface="Open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GB" dirty="0"/>
              <a:t>© 2024 Financial Edge Training</a:t>
            </a:r>
          </a:p>
        </p:txBody>
      </p:sp>
      <p:sp>
        <p:nvSpPr>
          <p:cNvPr id="9" name="Title Placeholder 1">
            <a:extLst>
              <a:ext uri="{FF2B5EF4-FFF2-40B4-BE49-F238E27FC236}">
                <a16:creationId xmlns:a16="http://schemas.microsoft.com/office/drawing/2014/main" id="{81740D1D-B882-45A7-B243-9898B2B28AE3}"/>
              </a:ext>
            </a:extLst>
          </p:cNvPr>
          <p:cNvSpPr>
            <a:spLocks noGrp="1"/>
          </p:cNvSpPr>
          <p:nvPr>
            <p:ph type="title"/>
          </p:nvPr>
        </p:nvSpPr>
        <p:spPr>
          <a:xfrm>
            <a:off x="426720" y="404248"/>
            <a:ext cx="11338560" cy="748272"/>
          </a:xfrm>
          <a:prstGeom prst="rect">
            <a:avLst/>
          </a:prstGeom>
        </p:spPr>
        <p:txBody>
          <a:bodyPr vert="horz" lIns="72000" tIns="45720" rIns="72000" bIns="45720" rtlCol="0" anchor="ctr">
            <a:normAutofit/>
          </a:bodyPr>
          <a:lstStyle>
            <a:lvl1pPr>
              <a:defRPr/>
            </a:lvl1pPr>
          </a:lstStyle>
          <a:p>
            <a:r>
              <a:rPr lang="en-US"/>
              <a:t>Click to edit Master title style</a:t>
            </a:r>
          </a:p>
        </p:txBody>
      </p:sp>
    </p:spTree>
    <p:extLst>
      <p:ext uri="{BB962C8B-B14F-4D97-AF65-F5344CB8AC3E}">
        <p14:creationId xmlns:p14="http://schemas.microsoft.com/office/powerpoint/2010/main" val="288693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Appendix" preserve="1" userDrawn="1">
  <p:cSld name="Title Only Appendix">
    <p:spTree>
      <p:nvGrpSpPr>
        <p:cNvPr id="1" name="Shape 64"/>
        <p:cNvGrpSpPr/>
        <p:nvPr/>
      </p:nvGrpSpPr>
      <p:grpSpPr>
        <a:xfrm>
          <a:off x="0" y="0"/>
          <a:ext cx="0" cy="0"/>
          <a:chOff x="0" y="0"/>
          <a:chExt cx="0" cy="0"/>
        </a:xfrm>
      </p:grpSpPr>
      <p:sp>
        <p:nvSpPr>
          <p:cNvPr id="65" name="Google Shape;65;p21"/>
          <p:cNvSpPr txBox="1"/>
          <p:nvPr/>
        </p:nvSpPr>
        <p:spPr>
          <a:xfrm>
            <a:off x="5730240" y="0"/>
            <a:ext cx="731520" cy="226928"/>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900"/>
              <a:buFont typeface="Open Sans SemiBold"/>
              <a:buNone/>
            </a:pPr>
            <a:r>
              <a:rPr lang="en-GB" sz="900" b="0" i="0" u="none" strike="noStrike" cap="none" dirty="0">
                <a:solidFill>
                  <a:schemeClr val="lt1"/>
                </a:solidFill>
                <a:latin typeface="Open Sans SemiBold"/>
                <a:ea typeface="Open Sans SemiBold"/>
                <a:cs typeface="Open Sans SemiBold"/>
                <a:sym typeface="Open Sans SemiBold"/>
              </a:rPr>
              <a:t>APPENDIX</a:t>
            </a:r>
            <a:endParaRPr sz="900" b="0" i="0" u="none" strike="noStrike" cap="none" dirty="0">
              <a:solidFill>
                <a:schemeClr val="lt1"/>
              </a:solidFill>
              <a:latin typeface="Open Sans SemiBold"/>
              <a:ea typeface="Open Sans SemiBold"/>
              <a:cs typeface="Open Sans SemiBold"/>
              <a:sym typeface="Open Sans SemiBold"/>
            </a:endParaRPr>
          </a:p>
        </p:txBody>
      </p:sp>
      <p:sp>
        <p:nvSpPr>
          <p:cNvPr id="67" name="Google Shape;67;p21"/>
          <p:cNvSpPr txBox="1">
            <a:spLocks noGrp="1"/>
          </p:cNvSpPr>
          <p:nvPr>
            <p:ph type="sldNum" idx="12"/>
          </p:nvPr>
        </p:nvSpPr>
        <p:spPr>
          <a:xfrm>
            <a:off x="4724400" y="6444650"/>
            <a:ext cx="2743200" cy="276827"/>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Poppins" panose="00000500000000000000" pitchFamily="2" charset="0"/>
                <a:ea typeface="Open Sans"/>
                <a:cs typeface="Poppins" panose="00000500000000000000" pitchFamily="2" charset="0"/>
                <a:sym typeface="Open Sans"/>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9pPr>
          </a:lstStyle>
          <a:p>
            <a:fld id="{00000000-1234-1234-1234-123412341234}" type="slidenum">
              <a:rPr lang="en-GB" smtClean="0"/>
              <a:pPr/>
              <a:t>‹#›</a:t>
            </a:fld>
            <a:endParaRPr lang="en-GB" dirty="0"/>
          </a:p>
        </p:txBody>
      </p:sp>
      <p:sp>
        <p:nvSpPr>
          <p:cNvPr id="68" name="Google Shape;68;p21"/>
          <p:cNvSpPr txBox="1">
            <a:spLocks noGrp="1"/>
          </p:cNvSpPr>
          <p:nvPr>
            <p:ph type="ftr" idx="11"/>
          </p:nvPr>
        </p:nvSpPr>
        <p:spPr>
          <a:xfrm>
            <a:off x="426720" y="6444650"/>
            <a:ext cx="4061413" cy="276827"/>
          </a:xfrm>
          <a:prstGeom prst="rect">
            <a:avLst/>
          </a:prstGeom>
          <a:noFill/>
          <a:ln>
            <a:noFill/>
          </a:ln>
        </p:spPr>
        <p:txBody>
          <a:bodyPr spcFirstLastPara="1" wrap="square" lIns="0"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909090"/>
                </a:solidFill>
                <a:latin typeface="Poppins" panose="00000500000000000000" pitchFamily="2" charset="0"/>
                <a:ea typeface="Open Sans"/>
                <a:cs typeface="Poppins" panose="00000500000000000000" pitchFamily="2" charset="0"/>
                <a:sym typeface="Open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GB" dirty="0"/>
              <a:t>© 2024 Financial Edge Training</a:t>
            </a:r>
          </a:p>
        </p:txBody>
      </p:sp>
      <p:sp>
        <p:nvSpPr>
          <p:cNvPr id="7" name="Title Placeholder 1">
            <a:extLst>
              <a:ext uri="{FF2B5EF4-FFF2-40B4-BE49-F238E27FC236}">
                <a16:creationId xmlns:a16="http://schemas.microsoft.com/office/drawing/2014/main" id="{4ADBB8F6-9A5B-4390-88A5-8DB6621E8DB4}"/>
              </a:ext>
            </a:extLst>
          </p:cNvPr>
          <p:cNvSpPr>
            <a:spLocks noGrp="1"/>
          </p:cNvSpPr>
          <p:nvPr>
            <p:ph type="title"/>
          </p:nvPr>
        </p:nvSpPr>
        <p:spPr>
          <a:xfrm>
            <a:off x="426720" y="404248"/>
            <a:ext cx="11338560" cy="748272"/>
          </a:xfrm>
          <a:prstGeom prst="rect">
            <a:avLst/>
          </a:prstGeom>
        </p:spPr>
        <p:txBody>
          <a:bodyPr vert="horz" lIns="72000" tIns="45720" rIns="72000" bIns="45720" rtlCol="0" anchor="ctr">
            <a:normAutofit/>
          </a:bodyPr>
          <a:lstStyle>
            <a:lvl1pPr>
              <a:defRPr/>
            </a:lvl1pPr>
          </a:lstStyle>
          <a:p>
            <a:r>
              <a:rPr lang="en-US"/>
              <a:t>Click to edit Master title style</a:t>
            </a:r>
          </a:p>
        </p:txBody>
      </p:sp>
    </p:spTree>
    <p:extLst>
      <p:ext uri="{BB962C8B-B14F-4D97-AF65-F5344CB8AC3E}">
        <p14:creationId xmlns:p14="http://schemas.microsoft.com/office/powerpoint/2010/main" val="357677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20"/>
        <p:cNvGrpSpPr/>
        <p:nvPr/>
      </p:nvGrpSpPr>
      <p:grpSpPr>
        <a:xfrm>
          <a:off x="0" y="0"/>
          <a:ext cx="0" cy="0"/>
          <a:chOff x="0" y="0"/>
          <a:chExt cx="0" cy="0"/>
        </a:xfrm>
      </p:grpSpPr>
      <p:sp>
        <p:nvSpPr>
          <p:cNvPr id="22" name="Google Shape;22;p20"/>
          <p:cNvSpPr txBox="1">
            <a:spLocks noGrp="1"/>
          </p:cNvSpPr>
          <p:nvPr>
            <p:ph type="sldNum" idx="12"/>
          </p:nvPr>
        </p:nvSpPr>
        <p:spPr>
          <a:xfrm>
            <a:off x="4724400" y="6444650"/>
            <a:ext cx="2743200" cy="276827"/>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Poppins" panose="00000500000000000000" pitchFamily="2" charset="0"/>
                <a:ea typeface="Open Sans"/>
                <a:cs typeface="Poppins" panose="00000500000000000000" pitchFamily="2" charset="0"/>
                <a:sym typeface="Open Sans"/>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9pPr>
          </a:lstStyle>
          <a:p>
            <a:fld id="{00000000-1234-1234-1234-123412341234}" type="slidenum">
              <a:rPr lang="en-GB" smtClean="0"/>
              <a:pPr/>
              <a:t>‹#›</a:t>
            </a:fld>
            <a:endParaRPr lang="en-GB" dirty="0"/>
          </a:p>
        </p:txBody>
      </p:sp>
      <p:sp>
        <p:nvSpPr>
          <p:cNvPr id="23" name="Google Shape;23;p20"/>
          <p:cNvSpPr txBox="1">
            <a:spLocks noGrp="1"/>
          </p:cNvSpPr>
          <p:nvPr>
            <p:ph type="ftr" idx="11"/>
          </p:nvPr>
        </p:nvSpPr>
        <p:spPr>
          <a:xfrm>
            <a:off x="426720" y="6444650"/>
            <a:ext cx="4061413" cy="276827"/>
          </a:xfrm>
          <a:prstGeom prst="rect">
            <a:avLst/>
          </a:prstGeom>
          <a:noFill/>
          <a:ln>
            <a:noFill/>
          </a:ln>
        </p:spPr>
        <p:txBody>
          <a:bodyPr spcFirstLastPara="1" wrap="square" lIns="0"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909090"/>
                </a:solidFill>
                <a:latin typeface="Poppins" panose="00000500000000000000" pitchFamily="2" charset="0"/>
                <a:ea typeface="Open Sans"/>
                <a:cs typeface="Poppins" panose="00000500000000000000" pitchFamily="2" charset="0"/>
                <a:sym typeface="Open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GB" dirty="0"/>
              <a:t>© 2024 Financial Edge Training</a:t>
            </a:r>
          </a:p>
        </p:txBody>
      </p:sp>
      <p:sp>
        <p:nvSpPr>
          <p:cNvPr id="6" name="Title Placeholder 1">
            <a:extLst>
              <a:ext uri="{FF2B5EF4-FFF2-40B4-BE49-F238E27FC236}">
                <a16:creationId xmlns:a16="http://schemas.microsoft.com/office/drawing/2014/main" id="{4FF3CA6C-3EEA-4DB1-BB69-1090B654B309}"/>
              </a:ext>
            </a:extLst>
          </p:cNvPr>
          <p:cNvSpPr>
            <a:spLocks noGrp="1"/>
          </p:cNvSpPr>
          <p:nvPr>
            <p:ph type="title"/>
          </p:nvPr>
        </p:nvSpPr>
        <p:spPr>
          <a:xfrm>
            <a:off x="426720" y="404248"/>
            <a:ext cx="11338560" cy="748272"/>
          </a:xfrm>
          <a:prstGeom prst="rect">
            <a:avLst/>
          </a:prstGeom>
        </p:spPr>
        <p:txBody>
          <a:bodyPr vert="horz" lIns="72000" tIns="45720" rIns="72000" bIns="45720" rtlCol="0" anchor="ctr">
            <a:normAutofit/>
          </a:bodyPr>
          <a:lstStyle>
            <a:lvl1pPr>
              <a:defRPr/>
            </a:lvl1pPr>
          </a:lstStyle>
          <a:p>
            <a:r>
              <a:rPr lang="en-US"/>
              <a:t>Click to edit Master title style</a:t>
            </a:r>
          </a:p>
        </p:txBody>
      </p:sp>
    </p:spTree>
    <p:extLst>
      <p:ext uri="{BB962C8B-B14F-4D97-AF65-F5344CB8AC3E}">
        <p14:creationId xmlns:p14="http://schemas.microsoft.com/office/powerpoint/2010/main" val="364870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20"/>
        <p:cNvGrpSpPr/>
        <p:nvPr/>
      </p:nvGrpSpPr>
      <p:grpSpPr>
        <a:xfrm>
          <a:off x="0" y="0"/>
          <a:ext cx="0" cy="0"/>
          <a:chOff x="0" y="0"/>
          <a:chExt cx="0" cy="0"/>
        </a:xfrm>
      </p:grpSpPr>
      <p:sp>
        <p:nvSpPr>
          <p:cNvPr id="22" name="Google Shape;22;p20"/>
          <p:cNvSpPr txBox="1">
            <a:spLocks noGrp="1"/>
          </p:cNvSpPr>
          <p:nvPr>
            <p:ph type="sldNum" idx="12"/>
          </p:nvPr>
        </p:nvSpPr>
        <p:spPr>
          <a:xfrm>
            <a:off x="4724400" y="6444650"/>
            <a:ext cx="2743200" cy="276827"/>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Poppins" panose="00000500000000000000" pitchFamily="2" charset="0"/>
                <a:ea typeface="Open Sans"/>
                <a:cs typeface="Poppins" panose="00000500000000000000" pitchFamily="2" charset="0"/>
                <a:sym typeface="Open Sans"/>
              </a:defRPr>
            </a:lvl1pPr>
            <a:lvl2pPr marL="0" marR="0" lvl="1"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800"/>
              <a:buFont typeface="Arial"/>
              <a:buNone/>
              <a:defRPr sz="800" b="0" i="0" u="none" strike="noStrike" cap="none">
                <a:solidFill>
                  <a:srgbClr val="909090"/>
                </a:solidFill>
                <a:latin typeface="Open Sans"/>
                <a:ea typeface="Open Sans"/>
                <a:cs typeface="Open Sans"/>
                <a:sym typeface="Open Sans"/>
              </a:defRPr>
            </a:lvl9pPr>
          </a:lstStyle>
          <a:p>
            <a:fld id="{00000000-1234-1234-1234-123412341234}" type="slidenum">
              <a:rPr lang="en-GB" smtClean="0"/>
              <a:pPr/>
              <a:t>‹#›</a:t>
            </a:fld>
            <a:endParaRPr lang="en-GB" dirty="0"/>
          </a:p>
        </p:txBody>
      </p:sp>
      <p:sp>
        <p:nvSpPr>
          <p:cNvPr id="23" name="Google Shape;23;p20"/>
          <p:cNvSpPr txBox="1">
            <a:spLocks noGrp="1"/>
          </p:cNvSpPr>
          <p:nvPr>
            <p:ph type="ftr" idx="11"/>
          </p:nvPr>
        </p:nvSpPr>
        <p:spPr>
          <a:xfrm>
            <a:off x="426720" y="6444650"/>
            <a:ext cx="4061413" cy="276827"/>
          </a:xfrm>
          <a:prstGeom prst="rect">
            <a:avLst/>
          </a:prstGeom>
          <a:noFill/>
          <a:ln>
            <a:noFill/>
          </a:ln>
        </p:spPr>
        <p:txBody>
          <a:bodyPr spcFirstLastPara="1" wrap="square" lIns="0"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800" b="0" i="0" u="none" strike="noStrike" cap="none">
                <a:solidFill>
                  <a:srgbClr val="909090"/>
                </a:solidFill>
                <a:latin typeface="Poppins" panose="00000500000000000000" pitchFamily="2" charset="0"/>
                <a:ea typeface="Open Sans"/>
                <a:cs typeface="Poppins" panose="00000500000000000000" pitchFamily="2" charset="0"/>
                <a:sym typeface="Open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GB" dirty="0"/>
              <a:t>© 2024 Financial Edge Training</a:t>
            </a:r>
          </a:p>
        </p:txBody>
      </p:sp>
      <p:sp>
        <p:nvSpPr>
          <p:cNvPr id="6" name="Title Placeholder 1">
            <a:extLst>
              <a:ext uri="{FF2B5EF4-FFF2-40B4-BE49-F238E27FC236}">
                <a16:creationId xmlns:a16="http://schemas.microsoft.com/office/drawing/2014/main" id="{A88BB3C5-1E53-487E-9B8F-7F59010E689D}"/>
              </a:ext>
            </a:extLst>
          </p:cNvPr>
          <p:cNvSpPr>
            <a:spLocks noGrp="1"/>
          </p:cNvSpPr>
          <p:nvPr>
            <p:ph type="title"/>
          </p:nvPr>
        </p:nvSpPr>
        <p:spPr>
          <a:xfrm>
            <a:off x="426720" y="404248"/>
            <a:ext cx="11338560" cy="748272"/>
          </a:xfrm>
          <a:prstGeom prst="rect">
            <a:avLst/>
          </a:prstGeom>
        </p:spPr>
        <p:txBody>
          <a:bodyPr vert="horz" lIns="72000" tIns="45720" rIns="72000" bIns="45720" rtlCol="0" anchor="ctr">
            <a:normAutofit/>
          </a:bodyPr>
          <a:lstStyle>
            <a:lvl1pPr>
              <a:defRPr/>
            </a:lvl1pPr>
          </a:lstStyle>
          <a:p>
            <a:r>
              <a:rPr lang="en-US"/>
              <a:t>Click to edit Master title style</a:t>
            </a:r>
          </a:p>
        </p:txBody>
      </p:sp>
    </p:spTree>
    <p:extLst>
      <p:ext uri="{BB962C8B-B14F-4D97-AF65-F5344CB8AC3E}">
        <p14:creationId xmlns:p14="http://schemas.microsoft.com/office/powerpoint/2010/main" val="35348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losing Slide" preserve="1">
  <p:cSld name="Closing Slide">
    <p:spTree>
      <p:nvGrpSpPr>
        <p:cNvPr id="1" name="Shape 24"/>
        <p:cNvGrpSpPr/>
        <p:nvPr/>
      </p:nvGrpSpPr>
      <p:grpSpPr>
        <a:xfrm>
          <a:off x="0" y="0"/>
          <a:ext cx="0" cy="0"/>
          <a:chOff x="0" y="0"/>
          <a:chExt cx="0" cy="0"/>
        </a:xfrm>
      </p:grpSpPr>
      <p:pic>
        <p:nvPicPr>
          <p:cNvPr id="3" name="Google Shape;39;p16">
            <a:extLst>
              <a:ext uri="{FF2B5EF4-FFF2-40B4-BE49-F238E27FC236}">
                <a16:creationId xmlns:a16="http://schemas.microsoft.com/office/drawing/2014/main" id="{66D12B71-9343-9F19-4B6B-FF0416DCDE45}"/>
              </a:ext>
            </a:extLst>
          </p:cNvPr>
          <p:cNvPicPr preferRelativeResize="0"/>
          <p:nvPr userDrawn="1"/>
        </p:nvPicPr>
        <p:blipFill>
          <a:blip r:embed="rId2"/>
          <a:srcRect/>
          <a:stretch/>
        </p:blipFill>
        <p:spPr>
          <a:xfrm>
            <a:off x="0" y="1"/>
            <a:ext cx="12192000" cy="6858000"/>
          </a:xfrm>
          <a:prstGeom prst="rect">
            <a:avLst/>
          </a:prstGeom>
          <a:noFill/>
          <a:ln>
            <a:noFill/>
          </a:ln>
        </p:spPr>
      </p:pic>
      <p:pic>
        <p:nvPicPr>
          <p:cNvPr id="5" name="Google Shape;19;p13">
            <a:extLst>
              <a:ext uri="{FF2B5EF4-FFF2-40B4-BE49-F238E27FC236}">
                <a16:creationId xmlns:a16="http://schemas.microsoft.com/office/drawing/2014/main" id="{AB9FD4BA-C083-4E00-B6CA-C7CA8F8D2487}"/>
              </a:ext>
            </a:extLst>
          </p:cNvPr>
          <p:cNvPicPr preferRelativeResize="0"/>
          <p:nvPr userDrawn="1"/>
        </p:nvPicPr>
        <p:blipFill rotWithShape="1">
          <a:blip r:embed="rId3">
            <a:alphaModFix/>
            <a:duotone>
              <a:prstClr val="black"/>
              <a:schemeClr val="tx1">
                <a:tint val="45000"/>
                <a:satMod val="400000"/>
              </a:schemeClr>
            </a:duotone>
          </a:blip>
          <a:srcRect/>
          <a:stretch/>
        </p:blipFill>
        <p:spPr>
          <a:xfrm>
            <a:off x="11452132" y="0"/>
            <a:ext cx="739868" cy="739868"/>
          </a:xfrm>
          <a:prstGeom prst="rect">
            <a:avLst/>
          </a:prstGeom>
          <a:noFill/>
          <a:ln>
            <a:noFill/>
          </a:ln>
        </p:spPr>
      </p:pic>
      <p:pic>
        <p:nvPicPr>
          <p:cNvPr id="10" name="Google Shape;30;p15">
            <a:extLst>
              <a:ext uri="{FF2B5EF4-FFF2-40B4-BE49-F238E27FC236}">
                <a16:creationId xmlns:a16="http://schemas.microsoft.com/office/drawing/2014/main" id="{BCA21786-A747-4009-8769-0F2CF2863806}"/>
              </a:ext>
            </a:extLst>
          </p:cNvPr>
          <p:cNvPicPr preferRelativeResize="0"/>
          <p:nvPr userDrawn="1"/>
        </p:nvPicPr>
        <p:blipFill rotWithShape="1">
          <a:blip r:embed="rId4"/>
          <a:srcRect l="-613" r="-613"/>
          <a:stretch/>
        </p:blipFill>
        <p:spPr>
          <a:xfrm>
            <a:off x="3765294" y="2822110"/>
            <a:ext cx="4633766" cy="629212"/>
          </a:xfrm>
          <a:prstGeom prst="rect">
            <a:avLst/>
          </a:prstGeom>
          <a:noFill/>
          <a:ln>
            <a:noFill/>
          </a:ln>
        </p:spPr>
      </p:pic>
      <p:sp>
        <p:nvSpPr>
          <p:cNvPr id="11" name="Google Shape;27;p15">
            <a:extLst>
              <a:ext uri="{FF2B5EF4-FFF2-40B4-BE49-F238E27FC236}">
                <a16:creationId xmlns:a16="http://schemas.microsoft.com/office/drawing/2014/main" id="{4DB6B5D0-5199-458A-B75A-90FFDC5DBF80}"/>
              </a:ext>
            </a:extLst>
          </p:cNvPr>
          <p:cNvSpPr txBox="1"/>
          <p:nvPr userDrawn="1"/>
        </p:nvSpPr>
        <p:spPr>
          <a:xfrm>
            <a:off x="3789680" y="4723774"/>
            <a:ext cx="4612640"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GB" sz="1100" b="0" i="0" u="none" strike="noStrike" cap="none" dirty="0">
                <a:solidFill>
                  <a:schemeClr val="tx1"/>
                </a:solidFill>
                <a:latin typeface="Poppins" panose="00000500000000000000" pitchFamily="2" charset="0"/>
                <a:ea typeface="Open Sans" panose="020B0606030504020204" pitchFamily="34" charset="0"/>
                <a:cs typeface="Poppins" panose="00000500000000000000" pitchFamily="2" charset="0"/>
                <a:sym typeface="Open Sans"/>
              </a:rPr>
              <a:t>Please do not redistribute these materials without the </a:t>
            </a:r>
            <a:br>
              <a:rPr lang="en-GB" sz="1100" b="0" i="0" u="none" strike="noStrike" cap="none" dirty="0">
                <a:solidFill>
                  <a:schemeClr val="tx1"/>
                </a:solidFill>
                <a:latin typeface="Poppins" panose="00000500000000000000" pitchFamily="2" charset="0"/>
                <a:ea typeface="Open Sans" panose="020B0606030504020204" pitchFamily="34" charset="0"/>
                <a:cs typeface="Poppins" panose="00000500000000000000" pitchFamily="2" charset="0"/>
                <a:sym typeface="Open Sans"/>
              </a:rPr>
            </a:br>
            <a:r>
              <a:rPr lang="en-GB" sz="1100" b="0" i="0" u="none" strike="noStrike" cap="none" dirty="0">
                <a:solidFill>
                  <a:schemeClr val="tx1"/>
                </a:solidFill>
                <a:latin typeface="Poppins" panose="00000500000000000000" pitchFamily="2" charset="0"/>
                <a:ea typeface="Open Sans" panose="020B0606030504020204" pitchFamily="34" charset="0"/>
                <a:cs typeface="Poppins" panose="00000500000000000000" pitchFamily="2" charset="0"/>
                <a:sym typeface="Open Sans"/>
              </a:rPr>
              <a:t>express permission of Financial Edge Training.</a:t>
            </a:r>
            <a:endParaRPr sz="1400" b="0" i="0" u="none" strike="noStrike" cap="none" dirty="0">
              <a:solidFill>
                <a:schemeClr val="tx1"/>
              </a:solidFill>
              <a:latin typeface="Poppins" panose="00000500000000000000" pitchFamily="2" charset="0"/>
              <a:ea typeface="Open Sans" panose="020B0606030504020204" pitchFamily="34" charset="0"/>
              <a:cs typeface="Poppins" panose="00000500000000000000" pitchFamily="2" charset="0"/>
              <a:sym typeface="Arial"/>
            </a:endParaRPr>
          </a:p>
        </p:txBody>
      </p:sp>
      <p:sp>
        <p:nvSpPr>
          <p:cNvPr id="12" name="Google Shape;29;p15">
            <a:extLst>
              <a:ext uri="{FF2B5EF4-FFF2-40B4-BE49-F238E27FC236}">
                <a16:creationId xmlns:a16="http://schemas.microsoft.com/office/drawing/2014/main" id="{A77F2A47-78A4-4A3E-BFB4-90E6E28386AA}"/>
              </a:ext>
            </a:extLst>
          </p:cNvPr>
          <p:cNvSpPr txBox="1"/>
          <p:nvPr userDrawn="1"/>
        </p:nvSpPr>
        <p:spPr>
          <a:xfrm>
            <a:off x="4853940" y="3711563"/>
            <a:ext cx="2484120" cy="4572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dirty="0">
                <a:solidFill>
                  <a:schemeClr val="tx1"/>
                </a:solidFill>
                <a:latin typeface="Poppins" panose="00000500000000000000" pitchFamily="2" charset="0"/>
                <a:ea typeface="Open Sans Light"/>
                <a:cs typeface="Poppins" panose="00000500000000000000" pitchFamily="2" charset="0"/>
                <a:sym typeface="Open Sans Light"/>
              </a:rPr>
              <a:t>www.FE.training</a:t>
            </a:r>
            <a:endParaRPr sz="1400" b="0" i="0" u="none" strike="noStrike" cap="none" dirty="0">
              <a:solidFill>
                <a:schemeClr val="tx1"/>
              </a:solidFill>
              <a:latin typeface="Poppins" panose="00000500000000000000" pitchFamily="2" charset="0"/>
              <a:ea typeface="Arial"/>
              <a:cs typeface="Poppins" panose="00000500000000000000" pitchFamily="2" charset="0"/>
              <a:sym typeface="Arial"/>
            </a:endParaRPr>
          </a:p>
        </p:txBody>
      </p:sp>
      <p:pic>
        <p:nvPicPr>
          <p:cNvPr id="13" name="Google Shape;28;p15">
            <a:extLst>
              <a:ext uri="{FF2B5EF4-FFF2-40B4-BE49-F238E27FC236}">
                <a16:creationId xmlns:a16="http://schemas.microsoft.com/office/drawing/2014/main" id="{28F54EC2-7990-4CF9-B096-6155CF94EE35}"/>
              </a:ext>
            </a:extLst>
          </p:cNvPr>
          <p:cNvPicPr preferRelativeResize="0"/>
          <p:nvPr userDrawn="1"/>
        </p:nvPicPr>
        <p:blipFill rotWithShape="1">
          <a:blip r:embed="rId5">
            <a:alphaModFix/>
          </a:blip>
          <a:srcRect/>
          <a:stretch/>
        </p:blipFill>
        <p:spPr>
          <a:xfrm>
            <a:off x="10393680" y="6444651"/>
            <a:ext cx="1371600" cy="188526"/>
          </a:xfrm>
          <a:prstGeom prst="rect">
            <a:avLst/>
          </a:prstGeom>
          <a:noFill/>
          <a:ln>
            <a:noFill/>
          </a:ln>
        </p:spPr>
      </p:pic>
      <p:sp>
        <p:nvSpPr>
          <p:cNvPr id="9" name="Footer Placeholder 4">
            <a:extLst>
              <a:ext uri="{FF2B5EF4-FFF2-40B4-BE49-F238E27FC236}">
                <a16:creationId xmlns:a16="http://schemas.microsoft.com/office/drawing/2014/main" id="{1E53E7A7-05E9-4ED8-A5F0-1961B2C8BBDA}"/>
              </a:ext>
            </a:extLst>
          </p:cNvPr>
          <p:cNvSpPr>
            <a:spLocks noGrp="1"/>
          </p:cNvSpPr>
          <p:nvPr>
            <p:ph type="ftr" sz="quarter" idx="3"/>
          </p:nvPr>
        </p:nvSpPr>
        <p:spPr>
          <a:xfrm>
            <a:off x="426720" y="6444650"/>
            <a:ext cx="4061413" cy="276827"/>
          </a:xfrm>
          <a:prstGeom prst="rect">
            <a:avLst/>
          </a:prstGeom>
        </p:spPr>
        <p:txBody>
          <a:bodyPr vert="horz" lIns="0" tIns="45720" rIns="91440" bIns="45720" rtlCol="0" anchor="ctr"/>
          <a:lstStyle>
            <a:lvl1pPr algn="l">
              <a:defRPr sz="800">
                <a:solidFill>
                  <a:schemeClr val="tx1"/>
                </a:solidFill>
                <a:latin typeface="Poppins" panose="00000500000000000000" pitchFamily="2" charset="0"/>
                <a:ea typeface="Open Sans Light" panose="020B0306030504020204" pitchFamily="34" charset="0"/>
                <a:cs typeface="Poppins" panose="00000500000000000000" pitchFamily="2" charset="0"/>
              </a:defRPr>
            </a:lvl1pPr>
          </a:lstStyle>
          <a:p>
            <a:r>
              <a:rPr lang="en-US" dirty="0"/>
              <a:t>© 2024 Financial Edge Training</a:t>
            </a:r>
          </a:p>
        </p:txBody>
      </p:sp>
    </p:spTree>
    <p:extLst>
      <p:ext uri="{BB962C8B-B14F-4D97-AF65-F5344CB8AC3E}">
        <p14:creationId xmlns:p14="http://schemas.microsoft.com/office/powerpoint/2010/main" val="39863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26720" y="1825625"/>
            <a:ext cx="11338560" cy="4233993"/>
          </a:xfrm>
          <a:prstGeom prst="rect">
            <a:avLst/>
          </a:prstGeom>
        </p:spPr>
        <p:txBody>
          <a:bodyPr/>
          <a:lstStyle>
            <a:lvl1pPr>
              <a:lnSpc>
                <a:spcPct val="100000"/>
              </a:lnSpc>
              <a:defRPr>
                <a:latin typeface="Poppins" panose="00000500000000000000" pitchFamily="2" charset="0"/>
              </a:defRPr>
            </a:lvl1pPr>
            <a:lvl2pPr>
              <a:lnSpc>
                <a:spcPct val="100000"/>
              </a:lnSpc>
              <a:defRPr>
                <a:latin typeface="Poppins" panose="00000500000000000000" pitchFamily="2" charset="0"/>
              </a:defRPr>
            </a:lvl2pPr>
            <a:lvl3pPr>
              <a:lnSpc>
                <a:spcPct val="100000"/>
              </a:lnSpc>
              <a:defRPr>
                <a:latin typeface="Poppins" panose="00000500000000000000" pitchFamily="2" charset="0"/>
              </a:defRPr>
            </a:lvl3pPr>
            <a:lvl4pPr>
              <a:lnSpc>
                <a:spcPct val="100000"/>
              </a:lnSpc>
              <a:defRPr>
                <a:latin typeface="Poppins" panose="00000500000000000000" pitchFamily="2" charset="0"/>
              </a:defRPr>
            </a:lvl4pPr>
            <a:lvl5pPr>
              <a:lnSpc>
                <a:spcPct val="100000"/>
              </a:lnSpc>
              <a:defRPr>
                <a:latin typeface="Poppins"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BD5159E0-E845-434D-86B3-1655C444FE51}"/>
              </a:ext>
            </a:extLst>
          </p:cNvPr>
          <p:cNvSpPr>
            <a:spLocks noGrp="1"/>
          </p:cNvSpPr>
          <p:nvPr>
            <p:ph type="sldNum" sz="quarter" idx="4"/>
          </p:nvPr>
        </p:nvSpPr>
        <p:spPr>
          <a:xfrm>
            <a:off x="4724400" y="6444650"/>
            <a:ext cx="2743200" cy="276827"/>
          </a:xfrm>
          <a:prstGeom prst="rect">
            <a:avLst/>
          </a:prstGeom>
        </p:spPr>
        <p:txBody>
          <a:bodyPr vert="horz" lIns="91440" tIns="45720" rIns="91440" bIns="45720" rtlCol="0" anchor="ctr"/>
          <a:lstStyle>
            <a:lvl1pPr algn="ctr">
              <a:defRPr sz="800">
                <a:solidFill>
                  <a:schemeClr val="tx1">
                    <a:tint val="75000"/>
                  </a:schemeClr>
                </a:solidFill>
                <a:latin typeface="Poppins" panose="00000500000000000000" pitchFamily="2" charset="0"/>
                <a:ea typeface="Open Sans" panose="020B0606030504020204" pitchFamily="34" charset="0"/>
                <a:cs typeface="Poppins" panose="00000500000000000000" pitchFamily="2" charset="0"/>
              </a:defRPr>
            </a:lvl1pPr>
          </a:lstStyle>
          <a:p>
            <a:fld id="{A150EB23-9872-4F54-B315-6C45A1D5BAA2}" type="slidenum">
              <a:rPr lang="en-US" smtClean="0"/>
              <a:pPr/>
              <a:t>‹#›</a:t>
            </a:fld>
            <a:endParaRPr lang="en-US" dirty="0"/>
          </a:p>
        </p:txBody>
      </p:sp>
      <p:sp>
        <p:nvSpPr>
          <p:cNvPr id="11" name="Footer Placeholder 4">
            <a:extLst>
              <a:ext uri="{FF2B5EF4-FFF2-40B4-BE49-F238E27FC236}">
                <a16:creationId xmlns:a16="http://schemas.microsoft.com/office/drawing/2014/main" id="{30298F62-3A64-49BF-BB51-FD9E1DC5FDDB}"/>
              </a:ext>
            </a:extLst>
          </p:cNvPr>
          <p:cNvSpPr>
            <a:spLocks noGrp="1"/>
          </p:cNvSpPr>
          <p:nvPr>
            <p:ph type="ftr" sz="quarter" idx="3"/>
          </p:nvPr>
        </p:nvSpPr>
        <p:spPr>
          <a:xfrm>
            <a:off x="426720" y="6444650"/>
            <a:ext cx="4061413" cy="276827"/>
          </a:xfrm>
          <a:prstGeom prst="rect">
            <a:avLst/>
          </a:prstGeom>
        </p:spPr>
        <p:txBody>
          <a:bodyPr vert="horz" lIns="0" tIns="45720" rIns="91440" bIns="45720" rtlCol="0" anchor="ctr"/>
          <a:lstStyle>
            <a:lvl1pPr algn="l">
              <a:defRPr sz="800">
                <a:solidFill>
                  <a:schemeClr val="tx1">
                    <a:tint val="75000"/>
                  </a:schemeClr>
                </a:solidFill>
                <a:latin typeface="Poppins" panose="00000500000000000000" pitchFamily="2" charset="0"/>
                <a:ea typeface="Open Sans Light" panose="020B0306030504020204" pitchFamily="34" charset="0"/>
                <a:cs typeface="Poppins" panose="00000500000000000000" pitchFamily="2" charset="0"/>
              </a:defRPr>
            </a:lvl1pPr>
          </a:lstStyle>
          <a:p>
            <a:r>
              <a:rPr lang="en-US" dirty="0"/>
              <a:t>© 2024 Financial Edge Training</a:t>
            </a:r>
          </a:p>
        </p:txBody>
      </p:sp>
      <p:sp>
        <p:nvSpPr>
          <p:cNvPr id="7" name="Title Placeholder 1">
            <a:extLst>
              <a:ext uri="{FF2B5EF4-FFF2-40B4-BE49-F238E27FC236}">
                <a16:creationId xmlns:a16="http://schemas.microsoft.com/office/drawing/2014/main" id="{56B09063-F35E-4316-9336-D2F3CDD3FCE7}"/>
              </a:ext>
            </a:extLst>
          </p:cNvPr>
          <p:cNvSpPr>
            <a:spLocks noGrp="1"/>
          </p:cNvSpPr>
          <p:nvPr>
            <p:ph type="title"/>
          </p:nvPr>
        </p:nvSpPr>
        <p:spPr>
          <a:xfrm>
            <a:off x="426720" y="404248"/>
            <a:ext cx="11338560" cy="748272"/>
          </a:xfrm>
          <a:prstGeom prst="rect">
            <a:avLst/>
          </a:prstGeom>
        </p:spPr>
        <p:txBody>
          <a:bodyPr vert="horz" lIns="72000" tIns="45720" rIns="72000" bIns="45720" rtlCol="0" anchor="ctr">
            <a:normAutofit/>
          </a:bodyPr>
          <a:lstStyle>
            <a:lvl1pPr>
              <a:defRPr/>
            </a:lvl1pPr>
          </a:lstStyle>
          <a:p>
            <a:r>
              <a:rPr lang="en-US"/>
              <a:t>Click to edit Master title style</a:t>
            </a:r>
          </a:p>
        </p:txBody>
      </p:sp>
    </p:spTree>
    <p:extLst>
      <p:ext uri="{BB962C8B-B14F-4D97-AF65-F5344CB8AC3E}">
        <p14:creationId xmlns:p14="http://schemas.microsoft.com/office/powerpoint/2010/main" val="3473390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6720" y="1825626"/>
            <a:ext cx="5410200" cy="4239895"/>
          </a:xfrm>
          <a:prstGeom prst="rect">
            <a:avLst/>
          </a:prstGeom>
        </p:spPr>
        <p:txBody>
          <a:bodyPr/>
          <a:lstStyle>
            <a:lvl1pPr>
              <a:lnSpc>
                <a:spcPct val="100000"/>
              </a:lnSpc>
              <a:defRPr>
                <a:solidFill>
                  <a:schemeClr val="tx1"/>
                </a:solidFill>
                <a:latin typeface="Poppins" panose="00000500000000000000" pitchFamily="2" charset="0"/>
              </a:defRPr>
            </a:lvl1pPr>
            <a:lvl2pPr>
              <a:lnSpc>
                <a:spcPct val="100000"/>
              </a:lnSpc>
              <a:defRPr>
                <a:solidFill>
                  <a:schemeClr val="tx1"/>
                </a:solidFill>
                <a:latin typeface="Poppins" panose="00000500000000000000" pitchFamily="2" charset="0"/>
              </a:defRPr>
            </a:lvl2pPr>
            <a:lvl3pPr>
              <a:lnSpc>
                <a:spcPct val="100000"/>
              </a:lnSpc>
              <a:defRPr>
                <a:solidFill>
                  <a:schemeClr val="tx1"/>
                </a:solidFill>
                <a:latin typeface="Poppins" panose="00000500000000000000" pitchFamily="2" charset="0"/>
              </a:defRPr>
            </a:lvl3pPr>
            <a:lvl4pPr>
              <a:lnSpc>
                <a:spcPct val="100000"/>
              </a:lnSpc>
              <a:defRPr>
                <a:solidFill>
                  <a:schemeClr val="tx1"/>
                </a:solidFill>
                <a:latin typeface="Poppins" panose="00000500000000000000" pitchFamily="2" charset="0"/>
              </a:defRPr>
            </a:lvl4pPr>
            <a:lvl5pPr>
              <a:lnSpc>
                <a:spcPct val="100000"/>
              </a:lnSpc>
              <a:defRPr>
                <a:solidFill>
                  <a:schemeClr val="tx1"/>
                </a:solidFill>
                <a:latin typeface="Poppins"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55080" y="1825626"/>
            <a:ext cx="5410200" cy="4239895"/>
          </a:xfrm>
          <a:prstGeom prst="rect">
            <a:avLst/>
          </a:prstGeom>
        </p:spPr>
        <p:txBody>
          <a:bodyPr/>
          <a:lstStyle>
            <a:lvl1pPr>
              <a:lnSpc>
                <a:spcPct val="100000"/>
              </a:lnSpc>
              <a:defRPr>
                <a:solidFill>
                  <a:schemeClr val="tx1"/>
                </a:solidFill>
                <a:latin typeface="Poppins" panose="00000500000000000000" pitchFamily="2" charset="0"/>
              </a:defRPr>
            </a:lvl1pPr>
            <a:lvl2pPr>
              <a:lnSpc>
                <a:spcPct val="100000"/>
              </a:lnSpc>
              <a:defRPr>
                <a:solidFill>
                  <a:schemeClr val="tx1"/>
                </a:solidFill>
                <a:latin typeface="Poppins" panose="00000500000000000000" pitchFamily="2" charset="0"/>
              </a:defRPr>
            </a:lvl2pPr>
            <a:lvl3pPr>
              <a:lnSpc>
                <a:spcPct val="100000"/>
              </a:lnSpc>
              <a:defRPr>
                <a:solidFill>
                  <a:schemeClr val="tx1"/>
                </a:solidFill>
                <a:latin typeface="Poppins" panose="00000500000000000000" pitchFamily="2" charset="0"/>
              </a:defRPr>
            </a:lvl3pPr>
            <a:lvl4pPr>
              <a:lnSpc>
                <a:spcPct val="100000"/>
              </a:lnSpc>
              <a:defRPr>
                <a:solidFill>
                  <a:schemeClr val="tx1"/>
                </a:solidFill>
                <a:latin typeface="Poppins" panose="00000500000000000000" pitchFamily="2" charset="0"/>
              </a:defRPr>
            </a:lvl4pPr>
            <a:lvl5pPr>
              <a:lnSpc>
                <a:spcPct val="100000"/>
              </a:lnSpc>
              <a:defRPr>
                <a:solidFill>
                  <a:schemeClr val="tx1"/>
                </a:solidFill>
                <a:latin typeface="Poppins"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AE036F73-9BD5-4732-8DCC-9DC91E3193C2}"/>
              </a:ext>
            </a:extLst>
          </p:cNvPr>
          <p:cNvSpPr>
            <a:spLocks noGrp="1"/>
          </p:cNvSpPr>
          <p:nvPr>
            <p:ph type="sldNum" sz="quarter" idx="4"/>
          </p:nvPr>
        </p:nvSpPr>
        <p:spPr>
          <a:xfrm>
            <a:off x="4724400" y="6444650"/>
            <a:ext cx="2743200" cy="276827"/>
          </a:xfrm>
          <a:prstGeom prst="rect">
            <a:avLst/>
          </a:prstGeom>
        </p:spPr>
        <p:txBody>
          <a:bodyPr vert="horz" lIns="91440" tIns="45720" rIns="91440" bIns="45720" rtlCol="0" anchor="ctr"/>
          <a:lstStyle>
            <a:lvl1pPr algn="ctr">
              <a:defRPr sz="800">
                <a:solidFill>
                  <a:schemeClr val="tx1">
                    <a:tint val="75000"/>
                  </a:schemeClr>
                </a:solidFill>
                <a:latin typeface="Poppins" panose="00000500000000000000" pitchFamily="2" charset="0"/>
                <a:ea typeface="Open Sans" panose="020B0606030504020204" pitchFamily="34" charset="0"/>
                <a:cs typeface="Poppins" panose="00000500000000000000" pitchFamily="2" charset="0"/>
              </a:defRPr>
            </a:lvl1pPr>
          </a:lstStyle>
          <a:p>
            <a:fld id="{A150EB23-9872-4F54-B315-6C45A1D5BAA2}" type="slidenum">
              <a:rPr lang="en-US" smtClean="0"/>
              <a:pPr/>
              <a:t>‹#›</a:t>
            </a:fld>
            <a:endParaRPr lang="en-US" dirty="0"/>
          </a:p>
        </p:txBody>
      </p:sp>
      <p:sp>
        <p:nvSpPr>
          <p:cNvPr id="10" name="Footer Placeholder 4">
            <a:extLst>
              <a:ext uri="{FF2B5EF4-FFF2-40B4-BE49-F238E27FC236}">
                <a16:creationId xmlns:a16="http://schemas.microsoft.com/office/drawing/2014/main" id="{8097AF73-FE03-4DCF-A60E-30CD29603517}"/>
              </a:ext>
            </a:extLst>
          </p:cNvPr>
          <p:cNvSpPr>
            <a:spLocks noGrp="1"/>
          </p:cNvSpPr>
          <p:nvPr>
            <p:ph type="ftr" sz="quarter" idx="3"/>
          </p:nvPr>
        </p:nvSpPr>
        <p:spPr>
          <a:xfrm>
            <a:off x="426720" y="6444650"/>
            <a:ext cx="4061413" cy="276827"/>
          </a:xfrm>
          <a:prstGeom prst="rect">
            <a:avLst/>
          </a:prstGeom>
        </p:spPr>
        <p:txBody>
          <a:bodyPr vert="horz" lIns="0" tIns="45720" rIns="91440" bIns="45720" rtlCol="0" anchor="ctr"/>
          <a:lstStyle>
            <a:lvl1pPr algn="l">
              <a:defRPr sz="800">
                <a:solidFill>
                  <a:schemeClr val="tx1">
                    <a:tint val="75000"/>
                  </a:schemeClr>
                </a:solidFill>
                <a:latin typeface="Poppins" panose="00000500000000000000" pitchFamily="2" charset="0"/>
                <a:ea typeface="Open Sans Light" panose="020B0306030504020204" pitchFamily="34" charset="0"/>
                <a:cs typeface="Poppins" panose="00000500000000000000" pitchFamily="2" charset="0"/>
              </a:defRPr>
            </a:lvl1pPr>
          </a:lstStyle>
          <a:p>
            <a:r>
              <a:rPr lang="en-US" dirty="0"/>
              <a:t>© 2024 Financial Edge Training</a:t>
            </a:r>
          </a:p>
        </p:txBody>
      </p:sp>
      <p:sp>
        <p:nvSpPr>
          <p:cNvPr id="8" name="Title Placeholder 1">
            <a:extLst>
              <a:ext uri="{FF2B5EF4-FFF2-40B4-BE49-F238E27FC236}">
                <a16:creationId xmlns:a16="http://schemas.microsoft.com/office/drawing/2014/main" id="{E0E6A09F-9B82-4CCC-A61D-B53151967E51}"/>
              </a:ext>
            </a:extLst>
          </p:cNvPr>
          <p:cNvSpPr>
            <a:spLocks noGrp="1"/>
          </p:cNvSpPr>
          <p:nvPr>
            <p:ph type="title"/>
          </p:nvPr>
        </p:nvSpPr>
        <p:spPr>
          <a:xfrm>
            <a:off x="426720" y="404248"/>
            <a:ext cx="11338560" cy="748272"/>
          </a:xfrm>
          <a:prstGeom prst="rect">
            <a:avLst/>
          </a:prstGeom>
        </p:spPr>
        <p:txBody>
          <a:bodyPr vert="horz" lIns="72000" tIns="45720" rIns="72000" bIns="45720" rtlCol="0" anchor="ctr">
            <a:normAutofit/>
          </a:bodyPr>
          <a:lstStyle>
            <a:lvl1pPr>
              <a:defRPr/>
            </a:lvl1pPr>
          </a:lstStyle>
          <a:p>
            <a:r>
              <a:rPr lang="en-US"/>
              <a:t>Click to edit Master title style</a:t>
            </a:r>
          </a:p>
        </p:txBody>
      </p:sp>
    </p:spTree>
    <p:extLst>
      <p:ext uri="{BB962C8B-B14F-4D97-AF65-F5344CB8AC3E}">
        <p14:creationId xmlns:p14="http://schemas.microsoft.com/office/powerpoint/2010/main" val="324461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2"/>
        <p:cNvGrpSpPr/>
        <p:nvPr/>
      </p:nvGrpSpPr>
      <p:grpSpPr>
        <a:xfrm>
          <a:off x="0" y="0"/>
          <a:ext cx="0" cy="0"/>
          <a:chOff x="0" y="0"/>
          <a:chExt cx="0" cy="0"/>
        </a:xfrm>
      </p:grpSpPr>
      <p:pic>
        <p:nvPicPr>
          <p:cNvPr id="6" name="Google Shape;39;p16">
            <a:extLst>
              <a:ext uri="{FF2B5EF4-FFF2-40B4-BE49-F238E27FC236}">
                <a16:creationId xmlns:a16="http://schemas.microsoft.com/office/drawing/2014/main" id="{EAE70757-E4A6-2F84-1390-192C3E4978BC}"/>
              </a:ext>
            </a:extLst>
          </p:cNvPr>
          <p:cNvPicPr preferRelativeResize="0"/>
          <p:nvPr userDrawn="1"/>
        </p:nvPicPr>
        <p:blipFill>
          <a:blip r:embed="rId2"/>
          <a:srcRect/>
          <a:stretch/>
        </p:blipFill>
        <p:spPr>
          <a:xfrm>
            <a:off x="0" y="1"/>
            <a:ext cx="12192000" cy="6858000"/>
          </a:xfrm>
          <a:prstGeom prst="rect">
            <a:avLst/>
          </a:prstGeom>
          <a:noFill/>
          <a:ln>
            <a:noFill/>
          </a:ln>
        </p:spPr>
      </p:pic>
      <p:sp>
        <p:nvSpPr>
          <p:cNvPr id="2" name="Rectangle: Rounded Corners 1">
            <a:extLst>
              <a:ext uri="{FF2B5EF4-FFF2-40B4-BE49-F238E27FC236}">
                <a16:creationId xmlns:a16="http://schemas.microsoft.com/office/drawing/2014/main" id="{F66D5F7F-DAC3-4F9A-99F9-4ECABD77BA7A}"/>
              </a:ext>
            </a:extLst>
          </p:cNvPr>
          <p:cNvSpPr/>
          <p:nvPr userDrawn="1"/>
        </p:nvSpPr>
        <p:spPr>
          <a:xfrm>
            <a:off x="10315846" y="6388533"/>
            <a:ext cx="1506220" cy="300761"/>
          </a:xfrm>
          <a:prstGeom prst="roundRect">
            <a:avLst>
              <a:gd name="adj" fmla="val 1317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5" name="Google Shape;28;p15">
            <a:extLst>
              <a:ext uri="{FF2B5EF4-FFF2-40B4-BE49-F238E27FC236}">
                <a16:creationId xmlns:a16="http://schemas.microsoft.com/office/drawing/2014/main" id="{DBFB3315-5EC4-4938-9F38-15B08EF35D9C}"/>
              </a:ext>
            </a:extLst>
          </p:cNvPr>
          <p:cNvPicPr preferRelativeResize="0"/>
          <p:nvPr userDrawn="1"/>
        </p:nvPicPr>
        <p:blipFill rotWithShape="1">
          <a:blip r:embed="rId3">
            <a:alphaModFix/>
          </a:blip>
          <a:srcRect/>
          <a:stretch/>
        </p:blipFill>
        <p:spPr>
          <a:xfrm>
            <a:off x="10393680" y="6444651"/>
            <a:ext cx="1371600" cy="188526"/>
          </a:xfrm>
          <a:prstGeom prst="rect">
            <a:avLst/>
          </a:prstGeom>
          <a:noFill/>
          <a:ln>
            <a:noFill/>
          </a:ln>
        </p:spPr>
      </p:pic>
      <p:sp>
        <p:nvSpPr>
          <p:cNvPr id="18" name="Google Shape;40;p16">
            <a:extLst>
              <a:ext uri="{FF2B5EF4-FFF2-40B4-BE49-F238E27FC236}">
                <a16:creationId xmlns:a16="http://schemas.microsoft.com/office/drawing/2014/main" id="{6D6212B5-B9C2-4A70-8314-51FA54878FBB}"/>
              </a:ext>
            </a:extLst>
          </p:cNvPr>
          <p:cNvSpPr txBox="1">
            <a:spLocks noGrp="1"/>
          </p:cNvSpPr>
          <p:nvPr>
            <p:ph type="ctrTitle"/>
          </p:nvPr>
        </p:nvSpPr>
        <p:spPr>
          <a:xfrm>
            <a:off x="5029171" y="2529721"/>
            <a:ext cx="6324628" cy="1798558"/>
          </a:xfrm>
          <a:prstGeom prst="rect">
            <a:avLst/>
          </a:prstGeom>
          <a:noFill/>
          <a:ln>
            <a:noFill/>
          </a:ln>
        </p:spPr>
        <p:txBody>
          <a:bodyPr spcFirstLastPara="1" wrap="square" lIns="0" tIns="0" rIns="0" bIns="0" anchor="ctr" anchorCtr="0">
            <a:normAutofit/>
          </a:bodyPr>
          <a:lstStyle>
            <a:lvl1pPr marR="0" lvl="0" algn="l" rtl="0">
              <a:lnSpc>
                <a:spcPct val="100000"/>
              </a:lnSpc>
              <a:spcBef>
                <a:spcPts val="0"/>
              </a:spcBef>
              <a:spcAft>
                <a:spcPts val="0"/>
              </a:spcAft>
              <a:buClr>
                <a:schemeClr val="lt1"/>
              </a:buClr>
              <a:buSzPts val="4400"/>
              <a:buFont typeface="Open Sans"/>
              <a:buNone/>
              <a:defRPr sz="4400" b="0" i="0" u="none" strike="noStrike" cap="none">
                <a:solidFill>
                  <a:schemeClr val="tx1"/>
                </a:solidFill>
                <a:latin typeface="Ivar Text Bold" panose="00000800000000000000" pitchFamily="50" charset="0"/>
                <a:ea typeface="Open Sans"/>
                <a:cs typeface="Poppins" panose="00000500000000000000" pitchFamily="2" charset="0"/>
                <a:sym typeface="Open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20" name="Google Shape;41;p16">
            <a:extLst>
              <a:ext uri="{FF2B5EF4-FFF2-40B4-BE49-F238E27FC236}">
                <a16:creationId xmlns:a16="http://schemas.microsoft.com/office/drawing/2014/main" id="{6BF1DFB4-1479-4938-8F79-9C23233C5C37}"/>
              </a:ext>
            </a:extLst>
          </p:cNvPr>
          <p:cNvPicPr preferRelativeResize="0"/>
          <p:nvPr userDrawn="1"/>
        </p:nvPicPr>
        <p:blipFill>
          <a:blip r:embed="rId4"/>
          <a:srcRect/>
          <a:stretch/>
        </p:blipFill>
        <p:spPr>
          <a:xfrm>
            <a:off x="1602016" y="2798500"/>
            <a:ext cx="1165844" cy="996267"/>
          </a:xfrm>
          <a:prstGeom prst="rect">
            <a:avLst/>
          </a:prstGeom>
          <a:noFill/>
          <a:ln>
            <a:noFill/>
          </a:ln>
        </p:spPr>
      </p:pic>
      <p:cxnSp>
        <p:nvCxnSpPr>
          <p:cNvPr id="21" name="Google Shape;42;p16">
            <a:extLst>
              <a:ext uri="{FF2B5EF4-FFF2-40B4-BE49-F238E27FC236}">
                <a16:creationId xmlns:a16="http://schemas.microsoft.com/office/drawing/2014/main" id="{4A1E8228-A876-48BF-A818-3B5C3766632B}"/>
              </a:ext>
            </a:extLst>
          </p:cNvPr>
          <p:cNvCxnSpPr>
            <a:cxnSpLocks/>
          </p:cNvCxnSpPr>
          <p:nvPr userDrawn="1"/>
        </p:nvCxnSpPr>
        <p:spPr>
          <a:xfrm>
            <a:off x="3924300" y="2286001"/>
            <a:ext cx="0" cy="2286000"/>
          </a:xfrm>
          <a:prstGeom prst="straightConnector1">
            <a:avLst/>
          </a:prstGeom>
          <a:noFill/>
          <a:ln w="19050" cap="flat" cmpd="sng">
            <a:solidFill>
              <a:schemeClr val="tx1"/>
            </a:solidFill>
            <a:prstDash val="solid"/>
            <a:miter lim="800000"/>
            <a:headEnd type="none" w="sm" len="sm"/>
            <a:tailEnd type="none" w="sm" len="sm"/>
          </a:ln>
        </p:spPr>
      </p:cxnSp>
      <p:pic>
        <p:nvPicPr>
          <p:cNvPr id="22" name="Google Shape;44;p16">
            <a:extLst>
              <a:ext uri="{FF2B5EF4-FFF2-40B4-BE49-F238E27FC236}">
                <a16:creationId xmlns:a16="http://schemas.microsoft.com/office/drawing/2014/main" id="{8A9020E6-3375-46C4-AAF1-2954A345F338}"/>
              </a:ext>
            </a:extLst>
          </p:cNvPr>
          <p:cNvPicPr preferRelativeResize="0"/>
          <p:nvPr userDrawn="1"/>
        </p:nvPicPr>
        <p:blipFill>
          <a:blip r:embed="rId5"/>
          <a:srcRect/>
          <a:stretch/>
        </p:blipFill>
        <p:spPr>
          <a:xfrm>
            <a:off x="11452132" y="611"/>
            <a:ext cx="739868" cy="738645"/>
          </a:xfrm>
          <a:prstGeom prst="rect">
            <a:avLst/>
          </a:prstGeom>
          <a:noFill/>
          <a:ln>
            <a:noFill/>
          </a:ln>
        </p:spPr>
      </p:pic>
      <p:sp>
        <p:nvSpPr>
          <p:cNvPr id="10" name="Footer Placeholder 4">
            <a:extLst>
              <a:ext uri="{FF2B5EF4-FFF2-40B4-BE49-F238E27FC236}">
                <a16:creationId xmlns:a16="http://schemas.microsoft.com/office/drawing/2014/main" id="{DFEC0AA1-BBE8-448F-B1CE-47F87DDEB7AC}"/>
              </a:ext>
            </a:extLst>
          </p:cNvPr>
          <p:cNvSpPr>
            <a:spLocks noGrp="1"/>
          </p:cNvSpPr>
          <p:nvPr>
            <p:ph type="ftr" sz="quarter" idx="3"/>
          </p:nvPr>
        </p:nvSpPr>
        <p:spPr>
          <a:xfrm>
            <a:off x="426720" y="6444650"/>
            <a:ext cx="4061413" cy="276827"/>
          </a:xfrm>
          <a:prstGeom prst="rect">
            <a:avLst/>
          </a:prstGeom>
        </p:spPr>
        <p:txBody>
          <a:bodyPr vert="horz" lIns="0" tIns="45720" rIns="91440" bIns="45720" rtlCol="0" anchor="ctr"/>
          <a:lstStyle>
            <a:lvl1pPr algn="l">
              <a:defRPr sz="800">
                <a:solidFill>
                  <a:schemeClr val="tx1"/>
                </a:solidFill>
                <a:latin typeface="Poppins" panose="00000500000000000000" pitchFamily="2" charset="0"/>
                <a:ea typeface="Open Sans Light" panose="020B0306030504020204" pitchFamily="34" charset="0"/>
                <a:cs typeface="Poppins" panose="00000500000000000000" pitchFamily="2" charset="0"/>
              </a:defRPr>
            </a:lvl1pPr>
          </a:lstStyle>
          <a:p>
            <a:r>
              <a:rPr lang="en-US" dirty="0"/>
              <a:t>© 2024 Financial Edge Training</a:t>
            </a:r>
          </a:p>
        </p:txBody>
      </p:sp>
    </p:spTree>
    <p:extLst>
      <p:ext uri="{BB962C8B-B14F-4D97-AF65-F5344CB8AC3E}">
        <p14:creationId xmlns:p14="http://schemas.microsoft.com/office/powerpoint/2010/main" val="54665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pic>
        <p:nvPicPr>
          <p:cNvPr id="10" name="Google Shape;10;p12"/>
          <p:cNvPicPr preferRelativeResize="0"/>
          <p:nvPr/>
        </p:nvPicPr>
        <p:blipFill rotWithShape="1">
          <a:blip r:embed="rId11">
            <a:alphaModFix/>
          </a:blip>
          <a:srcRect/>
          <a:stretch/>
        </p:blipFill>
        <p:spPr>
          <a:xfrm>
            <a:off x="10394437" y="6444651"/>
            <a:ext cx="1370086" cy="188526"/>
          </a:xfrm>
          <a:prstGeom prst="rect">
            <a:avLst/>
          </a:prstGeom>
          <a:noFill/>
          <a:ln>
            <a:noFill/>
          </a:ln>
        </p:spPr>
      </p:pic>
      <p:pic>
        <p:nvPicPr>
          <p:cNvPr id="4" name="Google Shape;18;p13">
            <a:extLst>
              <a:ext uri="{FF2B5EF4-FFF2-40B4-BE49-F238E27FC236}">
                <a16:creationId xmlns:a16="http://schemas.microsoft.com/office/drawing/2014/main" id="{447CE306-8D25-4887-99BE-4076A3B2142B}"/>
              </a:ext>
            </a:extLst>
          </p:cNvPr>
          <p:cNvPicPr preferRelativeResize="0"/>
          <p:nvPr userDrawn="1"/>
        </p:nvPicPr>
        <p:blipFill>
          <a:blip r:embed="rId12"/>
          <a:srcRect/>
          <a:stretch/>
        </p:blipFill>
        <p:spPr>
          <a:xfrm>
            <a:off x="10394764" y="6444651"/>
            <a:ext cx="1369431" cy="188526"/>
          </a:xfrm>
          <a:prstGeom prst="rect">
            <a:avLst/>
          </a:prstGeom>
          <a:noFill/>
          <a:ln>
            <a:noFill/>
          </a:ln>
        </p:spPr>
      </p:pic>
      <p:pic>
        <p:nvPicPr>
          <p:cNvPr id="12" name="Google Shape;11;p12" descr="Shape&#10;&#10;Description automatically generated with medium confidence">
            <a:extLst>
              <a:ext uri="{FF2B5EF4-FFF2-40B4-BE49-F238E27FC236}">
                <a16:creationId xmlns:a16="http://schemas.microsoft.com/office/drawing/2014/main" id="{43F235A3-A294-42DB-9DD6-6AD330CA413B}"/>
              </a:ext>
            </a:extLst>
          </p:cNvPr>
          <p:cNvPicPr preferRelativeResize="0"/>
          <p:nvPr userDrawn="1"/>
        </p:nvPicPr>
        <p:blipFill rotWithShape="1">
          <a:blip r:embed="rId13">
            <a:alphaModFix amt="5000"/>
          </a:blip>
          <a:srcRect l="11328" t="7595" r="6962" b="4031"/>
          <a:stretch/>
        </p:blipFill>
        <p:spPr>
          <a:xfrm>
            <a:off x="0" y="0"/>
            <a:ext cx="12192000" cy="6858000"/>
          </a:xfrm>
          <a:custGeom>
            <a:avLst/>
            <a:gdLst/>
            <a:ahLst/>
            <a:cxnLst/>
            <a:rect l="l" t="t" r="r" b="b"/>
            <a:pathLst>
              <a:path w="12192000" h="6858000" extrusionOk="0">
                <a:moveTo>
                  <a:pt x="0" y="0"/>
                </a:moveTo>
                <a:lnTo>
                  <a:pt x="12192000" y="0"/>
                </a:lnTo>
                <a:lnTo>
                  <a:pt x="12192000" y="6858000"/>
                </a:lnTo>
                <a:lnTo>
                  <a:pt x="0" y="6858000"/>
                </a:lnTo>
                <a:close/>
              </a:path>
            </a:pathLst>
          </a:custGeom>
          <a:noFill/>
          <a:ln>
            <a:noFill/>
          </a:ln>
        </p:spPr>
      </p:pic>
    </p:spTree>
    <p:extLst>
      <p:ext uri="{BB962C8B-B14F-4D97-AF65-F5344CB8AC3E}">
        <p14:creationId xmlns:p14="http://schemas.microsoft.com/office/powerpoint/2010/main" val="2442961876"/>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77" r:id="rId6"/>
    <p:sldLayoutId id="2147483685" r:id="rId7"/>
    <p:sldLayoutId id="2147483686" r:id="rId8"/>
    <p:sldLayoutId id="2147483687"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3200" b="0" i="0" u="none" strike="noStrike" cap="none">
          <a:solidFill>
            <a:srgbClr val="000000"/>
          </a:solidFill>
          <a:latin typeface="Ivar Text Bold" panose="00000800000000000000" pitchFamily="50" charset="0"/>
          <a:ea typeface="Ivar Text Bold" panose="00000800000000000000" pitchFamily="50"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Poppins" panose="00000500000000000000" pitchFamily="2" charset="0"/>
          <a:ea typeface="Open Sans" panose="020B0606030504020204" pitchFamily="34" charset="0"/>
          <a:cs typeface="Poppins" panose="00000500000000000000" pitchFamily="2"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Poppins" panose="00000500000000000000" pitchFamily="2" charset="0"/>
          <a:ea typeface="Open Sans" panose="020B0606030504020204" pitchFamily="34" charset="0"/>
          <a:cs typeface="Poppins" panose="00000500000000000000" pitchFamily="2" charset="0"/>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Poppins" panose="00000500000000000000" pitchFamily="2" charset="0"/>
          <a:ea typeface="Open Sans" panose="020B0606030504020204" pitchFamily="34" charset="0"/>
          <a:cs typeface="Poppins" panose="00000500000000000000" pitchFamily="2" charset="0"/>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Poppins" panose="00000500000000000000" pitchFamily="2" charset="0"/>
          <a:ea typeface="Open Sans" panose="020B0606030504020204" pitchFamily="34" charset="0"/>
          <a:cs typeface="Poppins" panose="00000500000000000000" pitchFamily="2" charset="0"/>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Poppins" panose="00000500000000000000" pitchFamily="2" charset="0"/>
          <a:ea typeface="Open Sans" panose="020B0606030504020204" pitchFamily="34" charset="0"/>
          <a:cs typeface="Poppins" panose="00000500000000000000" pitchFamily="2" charset="0"/>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8.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9.svg"/></Relationships>
</file>

<file path=ppt/slides/_rels/slide100.xml.rels><?xml version="1.0" encoding="UTF-8" standalone="yes"?>
<Relationships xmlns="http://schemas.openxmlformats.org/package/2006/relationships"><Relationship Id="rId8" Type="http://schemas.openxmlformats.org/officeDocument/2006/relationships/image" Target="../media/image311.svg"/><Relationship Id="rId13" Type="http://schemas.openxmlformats.org/officeDocument/2006/relationships/image" Target="../media/image316.png"/><Relationship Id="rId18" Type="http://schemas.openxmlformats.org/officeDocument/2006/relationships/image" Target="../media/image321.svg"/><Relationship Id="rId3" Type="http://schemas.openxmlformats.org/officeDocument/2006/relationships/image" Target="../media/image308.png"/><Relationship Id="rId21" Type="http://schemas.openxmlformats.org/officeDocument/2006/relationships/image" Target="../media/image324.png"/><Relationship Id="rId7" Type="http://schemas.openxmlformats.org/officeDocument/2006/relationships/image" Target="../media/image310.png"/><Relationship Id="rId12" Type="http://schemas.openxmlformats.org/officeDocument/2006/relationships/image" Target="../media/image315.svg"/><Relationship Id="rId17" Type="http://schemas.openxmlformats.org/officeDocument/2006/relationships/image" Target="../media/image320.png"/><Relationship Id="rId2" Type="http://schemas.openxmlformats.org/officeDocument/2006/relationships/notesSlide" Target="../notesSlides/notesSlide100.xml"/><Relationship Id="rId16" Type="http://schemas.openxmlformats.org/officeDocument/2006/relationships/image" Target="../media/image319.svg"/><Relationship Id="rId20" Type="http://schemas.openxmlformats.org/officeDocument/2006/relationships/image" Target="../media/image323.svg"/><Relationship Id="rId1" Type="http://schemas.openxmlformats.org/officeDocument/2006/relationships/slideLayout" Target="../slideLayouts/slideLayout4.xml"/><Relationship Id="rId6" Type="http://schemas.openxmlformats.org/officeDocument/2006/relationships/image" Target="../media/image273.svg"/><Relationship Id="rId11" Type="http://schemas.openxmlformats.org/officeDocument/2006/relationships/image" Target="../media/image314.png"/><Relationship Id="rId5" Type="http://schemas.openxmlformats.org/officeDocument/2006/relationships/image" Target="../media/image272.png"/><Relationship Id="rId15" Type="http://schemas.openxmlformats.org/officeDocument/2006/relationships/image" Target="../media/image318.png"/><Relationship Id="rId10" Type="http://schemas.openxmlformats.org/officeDocument/2006/relationships/image" Target="../media/image313.svg"/><Relationship Id="rId19" Type="http://schemas.openxmlformats.org/officeDocument/2006/relationships/image" Target="../media/image322.png"/><Relationship Id="rId4" Type="http://schemas.openxmlformats.org/officeDocument/2006/relationships/image" Target="../media/image309.svg"/><Relationship Id="rId9" Type="http://schemas.openxmlformats.org/officeDocument/2006/relationships/image" Target="../media/image312.png"/><Relationship Id="rId14" Type="http://schemas.openxmlformats.org/officeDocument/2006/relationships/image" Target="../media/image317.svg"/><Relationship Id="rId22" Type="http://schemas.openxmlformats.org/officeDocument/2006/relationships/image" Target="../media/image325.sv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2.xml"/><Relationship Id="rId1" Type="http://schemas.openxmlformats.org/officeDocument/2006/relationships/slideLayout" Target="../slideLayouts/slideLayout4.xml"/><Relationship Id="rId6" Type="http://schemas.openxmlformats.org/officeDocument/2006/relationships/image" Target="../media/image299.svg"/><Relationship Id="rId5" Type="http://schemas.openxmlformats.org/officeDocument/2006/relationships/image" Target="../media/image298.png"/><Relationship Id="rId4" Type="http://schemas.openxmlformats.org/officeDocument/2006/relationships/image" Target="../media/image89.svg"/></Relationships>
</file>

<file path=ppt/slides/_rels/slide103.xml.rels><?xml version="1.0" encoding="UTF-8" standalone="yes"?>
<Relationships xmlns="http://schemas.openxmlformats.org/package/2006/relationships"><Relationship Id="rId8" Type="http://schemas.openxmlformats.org/officeDocument/2006/relationships/image" Target="../media/image327.svg"/><Relationship Id="rId3" Type="http://schemas.openxmlformats.org/officeDocument/2006/relationships/image" Target="../media/image88.png"/><Relationship Id="rId7" Type="http://schemas.openxmlformats.org/officeDocument/2006/relationships/image" Target="../media/image326.png"/><Relationship Id="rId2" Type="http://schemas.openxmlformats.org/officeDocument/2006/relationships/notesSlide" Target="../notesSlides/notesSlide103.xml"/><Relationship Id="rId1" Type="http://schemas.openxmlformats.org/officeDocument/2006/relationships/slideLayout" Target="../slideLayouts/slideLayout4.xml"/><Relationship Id="rId6" Type="http://schemas.openxmlformats.org/officeDocument/2006/relationships/image" Target="../media/image299.svg"/><Relationship Id="rId5" Type="http://schemas.openxmlformats.org/officeDocument/2006/relationships/image" Target="../media/image298.png"/><Relationship Id="rId4" Type="http://schemas.openxmlformats.org/officeDocument/2006/relationships/image" Target="../media/image89.svg"/></Relationships>
</file>

<file path=ppt/slides/_rels/slide104.xml.rels><?xml version="1.0" encoding="UTF-8" standalone="yes"?>
<Relationships xmlns="http://schemas.openxmlformats.org/package/2006/relationships"><Relationship Id="rId8" Type="http://schemas.openxmlformats.org/officeDocument/2006/relationships/image" Target="../media/image327.svg"/><Relationship Id="rId13" Type="http://schemas.openxmlformats.org/officeDocument/2006/relationships/image" Target="../media/image332.png"/><Relationship Id="rId18" Type="http://schemas.openxmlformats.org/officeDocument/2006/relationships/image" Target="../media/image337.svg"/><Relationship Id="rId3" Type="http://schemas.openxmlformats.org/officeDocument/2006/relationships/image" Target="../media/image88.png"/><Relationship Id="rId21" Type="http://schemas.openxmlformats.org/officeDocument/2006/relationships/image" Target="../media/image340.png"/><Relationship Id="rId7" Type="http://schemas.openxmlformats.org/officeDocument/2006/relationships/image" Target="../media/image326.png"/><Relationship Id="rId12" Type="http://schemas.openxmlformats.org/officeDocument/2006/relationships/image" Target="../media/image331.svg"/><Relationship Id="rId17" Type="http://schemas.openxmlformats.org/officeDocument/2006/relationships/image" Target="../media/image336.png"/><Relationship Id="rId2" Type="http://schemas.openxmlformats.org/officeDocument/2006/relationships/notesSlide" Target="../notesSlides/notesSlide104.xml"/><Relationship Id="rId16" Type="http://schemas.openxmlformats.org/officeDocument/2006/relationships/image" Target="../media/image335.svg"/><Relationship Id="rId20" Type="http://schemas.openxmlformats.org/officeDocument/2006/relationships/image" Target="../media/image339.svg"/><Relationship Id="rId1" Type="http://schemas.openxmlformats.org/officeDocument/2006/relationships/slideLayout" Target="../slideLayouts/slideLayout4.xml"/><Relationship Id="rId6" Type="http://schemas.openxmlformats.org/officeDocument/2006/relationships/image" Target="../media/image299.svg"/><Relationship Id="rId11" Type="http://schemas.openxmlformats.org/officeDocument/2006/relationships/image" Target="../media/image330.png"/><Relationship Id="rId5" Type="http://schemas.openxmlformats.org/officeDocument/2006/relationships/image" Target="../media/image298.png"/><Relationship Id="rId15" Type="http://schemas.openxmlformats.org/officeDocument/2006/relationships/image" Target="../media/image334.png"/><Relationship Id="rId10" Type="http://schemas.openxmlformats.org/officeDocument/2006/relationships/image" Target="../media/image329.svg"/><Relationship Id="rId19" Type="http://schemas.openxmlformats.org/officeDocument/2006/relationships/image" Target="../media/image338.png"/><Relationship Id="rId4" Type="http://schemas.openxmlformats.org/officeDocument/2006/relationships/image" Target="../media/image89.svg"/><Relationship Id="rId9" Type="http://schemas.openxmlformats.org/officeDocument/2006/relationships/image" Target="../media/image328.png"/><Relationship Id="rId14" Type="http://schemas.openxmlformats.org/officeDocument/2006/relationships/image" Target="../media/image333.svg"/><Relationship Id="rId22" Type="http://schemas.openxmlformats.org/officeDocument/2006/relationships/image" Target="../media/image341.svg"/></Relationships>
</file>

<file path=ppt/slides/_rels/slide105.xml.rels><?xml version="1.0" encoding="UTF-8" standalone="yes"?>
<Relationships xmlns="http://schemas.openxmlformats.org/package/2006/relationships"><Relationship Id="rId8" Type="http://schemas.openxmlformats.org/officeDocument/2006/relationships/image" Target="../media/image343.svg"/><Relationship Id="rId13" Type="http://schemas.openxmlformats.org/officeDocument/2006/relationships/image" Target="../media/image328.png"/><Relationship Id="rId18" Type="http://schemas.openxmlformats.org/officeDocument/2006/relationships/image" Target="../media/image333.svg"/><Relationship Id="rId3" Type="http://schemas.openxmlformats.org/officeDocument/2006/relationships/image" Target="../media/image88.png"/><Relationship Id="rId21" Type="http://schemas.openxmlformats.org/officeDocument/2006/relationships/image" Target="../media/image336.png"/><Relationship Id="rId7" Type="http://schemas.openxmlformats.org/officeDocument/2006/relationships/image" Target="../media/image342.png"/><Relationship Id="rId12" Type="http://schemas.openxmlformats.org/officeDocument/2006/relationships/image" Target="../media/image341.svg"/><Relationship Id="rId17" Type="http://schemas.openxmlformats.org/officeDocument/2006/relationships/image" Target="../media/image332.png"/><Relationship Id="rId2" Type="http://schemas.openxmlformats.org/officeDocument/2006/relationships/notesSlide" Target="../notesSlides/notesSlide105.xml"/><Relationship Id="rId16" Type="http://schemas.openxmlformats.org/officeDocument/2006/relationships/image" Target="../media/image331.svg"/><Relationship Id="rId20" Type="http://schemas.openxmlformats.org/officeDocument/2006/relationships/image" Target="../media/image335.svg"/><Relationship Id="rId1" Type="http://schemas.openxmlformats.org/officeDocument/2006/relationships/slideLayout" Target="../slideLayouts/slideLayout4.xml"/><Relationship Id="rId6" Type="http://schemas.openxmlformats.org/officeDocument/2006/relationships/image" Target="../media/image299.svg"/><Relationship Id="rId11" Type="http://schemas.openxmlformats.org/officeDocument/2006/relationships/image" Target="../media/image340.png"/><Relationship Id="rId24" Type="http://schemas.openxmlformats.org/officeDocument/2006/relationships/image" Target="../media/image339.svg"/><Relationship Id="rId5" Type="http://schemas.openxmlformats.org/officeDocument/2006/relationships/image" Target="../media/image298.png"/><Relationship Id="rId15" Type="http://schemas.openxmlformats.org/officeDocument/2006/relationships/image" Target="../media/image330.png"/><Relationship Id="rId23" Type="http://schemas.openxmlformats.org/officeDocument/2006/relationships/image" Target="../media/image338.png"/><Relationship Id="rId10" Type="http://schemas.openxmlformats.org/officeDocument/2006/relationships/image" Target="../media/image345.svg"/><Relationship Id="rId19" Type="http://schemas.openxmlformats.org/officeDocument/2006/relationships/image" Target="../media/image334.png"/><Relationship Id="rId4" Type="http://schemas.openxmlformats.org/officeDocument/2006/relationships/image" Target="../media/image89.svg"/><Relationship Id="rId9" Type="http://schemas.openxmlformats.org/officeDocument/2006/relationships/image" Target="../media/image344.png"/><Relationship Id="rId14" Type="http://schemas.openxmlformats.org/officeDocument/2006/relationships/image" Target="../media/image329.svg"/><Relationship Id="rId22" Type="http://schemas.openxmlformats.org/officeDocument/2006/relationships/image" Target="../media/image337.svg"/></Relationships>
</file>

<file path=ppt/slides/_rels/slide106.xml.rels><?xml version="1.0" encoding="UTF-8" standalone="yes"?>
<Relationships xmlns="http://schemas.openxmlformats.org/package/2006/relationships"><Relationship Id="rId8" Type="http://schemas.openxmlformats.org/officeDocument/2006/relationships/image" Target="../media/image349.svg"/><Relationship Id="rId13" Type="http://schemas.openxmlformats.org/officeDocument/2006/relationships/image" Target="../media/image354.png"/><Relationship Id="rId18" Type="http://schemas.openxmlformats.org/officeDocument/2006/relationships/image" Target="../media/image359.svg"/><Relationship Id="rId3" Type="http://schemas.openxmlformats.org/officeDocument/2006/relationships/image" Target="../media/image88.png"/><Relationship Id="rId7" Type="http://schemas.openxmlformats.org/officeDocument/2006/relationships/image" Target="../media/image348.png"/><Relationship Id="rId12" Type="http://schemas.openxmlformats.org/officeDocument/2006/relationships/image" Target="../media/image353.svg"/><Relationship Id="rId17" Type="http://schemas.openxmlformats.org/officeDocument/2006/relationships/image" Target="../media/image358.png"/><Relationship Id="rId2" Type="http://schemas.openxmlformats.org/officeDocument/2006/relationships/notesSlide" Target="../notesSlides/notesSlide106.xml"/><Relationship Id="rId16" Type="http://schemas.openxmlformats.org/officeDocument/2006/relationships/image" Target="../media/image357.svg"/><Relationship Id="rId1" Type="http://schemas.openxmlformats.org/officeDocument/2006/relationships/slideLayout" Target="../slideLayouts/slideLayout4.xml"/><Relationship Id="rId6" Type="http://schemas.openxmlformats.org/officeDocument/2006/relationships/image" Target="../media/image347.svg"/><Relationship Id="rId11" Type="http://schemas.openxmlformats.org/officeDocument/2006/relationships/image" Target="../media/image352.png"/><Relationship Id="rId5" Type="http://schemas.openxmlformats.org/officeDocument/2006/relationships/image" Target="../media/image346.png"/><Relationship Id="rId15" Type="http://schemas.openxmlformats.org/officeDocument/2006/relationships/image" Target="../media/image356.png"/><Relationship Id="rId10" Type="http://schemas.openxmlformats.org/officeDocument/2006/relationships/image" Target="../media/image351.svg"/><Relationship Id="rId4" Type="http://schemas.openxmlformats.org/officeDocument/2006/relationships/image" Target="../media/image89.svg"/><Relationship Id="rId9" Type="http://schemas.openxmlformats.org/officeDocument/2006/relationships/image" Target="../media/image350.png"/><Relationship Id="rId14" Type="http://schemas.openxmlformats.org/officeDocument/2006/relationships/image" Target="../media/image355.svg"/></Relationships>
</file>

<file path=ppt/slides/_rels/slide107.xml.rels><?xml version="1.0" encoding="UTF-8" standalone="yes"?>
<Relationships xmlns="http://schemas.openxmlformats.org/package/2006/relationships"><Relationship Id="rId8" Type="http://schemas.openxmlformats.org/officeDocument/2006/relationships/image" Target="../media/image364.svg"/><Relationship Id="rId13" Type="http://schemas.openxmlformats.org/officeDocument/2006/relationships/image" Target="../media/image346.png"/><Relationship Id="rId18" Type="http://schemas.openxmlformats.org/officeDocument/2006/relationships/image" Target="../media/image351.svg"/><Relationship Id="rId26" Type="http://schemas.openxmlformats.org/officeDocument/2006/relationships/image" Target="../media/image359.svg"/><Relationship Id="rId3" Type="http://schemas.openxmlformats.org/officeDocument/2006/relationships/image" Target="../media/image360.png"/><Relationship Id="rId21" Type="http://schemas.openxmlformats.org/officeDocument/2006/relationships/image" Target="../media/image354.png"/><Relationship Id="rId7" Type="http://schemas.openxmlformats.org/officeDocument/2006/relationships/image" Target="../media/image344.png"/><Relationship Id="rId12" Type="http://schemas.openxmlformats.org/officeDocument/2006/relationships/image" Target="../media/image89.svg"/><Relationship Id="rId17" Type="http://schemas.openxmlformats.org/officeDocument/2006/relationships/image" Target="../media/image350.png"/><Relationship Id="rId25" Type="http://schemas.openxmlformats.org/officeDocument/2006/relationships/image" Target="../media/image358.png"/><Relationship Id="rId2" Type="http://schemas.openxmlformats.org/officeDocument/2006/relationships/notesSlide" Target="../notesSlides/notesSlide107.xml"/><Relationship Id="rId16" Type="http://schemas.openxmlformats.org/officeDocument/2006/relationships/image" Target="../media/image349.svg"/><Relationship Id="rId20" Type="http://schemas.openxmlformats.org/officeDocument/2006/relationships/image" Target="../media/image353.svg"/><Relationship Id="rId1" Type="http://schemas.openxmlformats.org/officeDocument/2006/relationships/slideLayout" Target="../slideLayouts/slideLayout4.xml"/><Relationship Id="rId6" Type="http://schemas.openxmlformats.org/officeDocument/2006/relationships/image" Target="../media/image363.svg"/><Relationship Id="rId11" Type="http://schemas.openxmlformats.org/officeDocument/2006/relationships/image" Target="../media/image88.png"/><Relationship Id="rId24" Type="http://schemas.openxmlformats.org/officeDocument/2006/relationships/image" Target="../media/image357.svg"/><Relationship Id="rId5" Type="http://schemas.openxmlformats.org/officeDocument/2006/relationships/image" Target="../media/image362.png"/><Relationship Id="rId15" Type="http://schemas.openxmlformats.org/officeDocument/2006/relationships/image" Target="../media/image348.png"/><Relationship Id="rId23" Type="http://schemas.openxmlformats.org/officeDocument/2006/relationships/image" Target="../media/image356.png"/><Relationship Id="rId10" Type="http://schemas.openxmlformats.org/officeDocument/2006/relationships/image" Target="../media/image129.svg"/><Relationship Id="rId19" Type="http://schemas.openxmlformats.org/officeDocument/2006/relationships/image" Target="../media/image352.png"/><Relationship Id="rId4" Type="http://schemas.openxmlformats.org/officeDocument/2006/relationships/image" Target="../media/image361.svg"/><Relationship Id="rId9" Type="http://schemas.openxmlformats.org/officeDocument/2006/relationships/image" Target="../media/image128.png"/><Relationship Id="rId14" Type="http://schemas.openxmlformats.org/officeDocument/2006/relationships/image" Target="../media/image347.svg"/><Relationship Id="rId22" Type="http://schemas.openxmlformats.org/officeDocument/2006/relationships/image" Target="../media/image355.svg"/></Relationships>
</file>

<file path=ppt/slides/_rels/slide108.xml.rels><?xml version="1.0" encoding="UTF-8" standalone="yes"?>
<Relationships xmlns="http://schemas.openxmlformats.org/package/2006/relationships"><Relationship Id="rId8" Type="http://schemas.openxmlformats.org/officeDocument/2006/relationships/image" Target="../media/image366.svg"/><Relationship Id="rId13" Type="http://schemas.openxmlformats.org/officeDocument/2006/relationships/image" Target="../media/image360.png"/><Relationship Id="rId18" Type="http://schemas.openxmlformats.org/officeDocument/2006/relationships/image" Target="../media/image364.svg"/><Relationship Id="rId3" Type="http://schemas.openxmlformats.org/officeDocument/2006/relationships/image" Target="../media/image220.png"/><Relationship Id="rId7" Type="http://schemas.openxmlformats.org/officeDocument/2006/relationships/image" Target="../media/image365.png"/><Relationship Id="rId12" Type="http://schemas.openxmlformats.org/officeDocument/2006/relationships/image" Target="../media/image89.svg"/><Relationship Id="rId17" Type="http://schemas.openxmlformats.org/officeDocument/2006/relationships/image" Target="../media/image344.png"/><Relationship Id="rId2" Type="http://schemas.openxmlformats.org/officeDocument/2006/relationships/notesSlide" Target="../notesSlides/notesSlide108.xml"/><Relationship Id="rId16" Type="http://schemas.openxmlformats.org/officeDocument/2006/relationships/image" Target="../media/image363.svg"/><Relationship Id="rId20" Type="http://schemas.openxmlformats.org/officeDocument/2006/relationships/image" Target="../media/image129.svg"/><Relationship Id="rId1" Type="http://schemas.openxmlformats.org/officeDocument/2006/relationships/slideLayout" Target="../slideLayouts/slideLayout4.xml"/><Relationship Id="rId6" Type="http://schemas.openxmlformats.org/officeDocument/2006/relationships/image" Target="../media/image223.svg"/><Relationship Id="rId11" Type="http://schemas.openxmlformats.org/officeDocument/2006/relationships/image" Target="../media/image88.png"/><Relationship Id="rId5" Type="http://schemas.openxmlformats.org/officeDocument/2006/relationships/image" Target="../media/image222.png"/><Relationship Id="rId15" Type="http://schemas.openxmlformats.org/officeDocument/2006/relationships/image" Target="../media/image362.png"/><Relationship Id="rId10" Type="http://schemas.openxmlformats.org/officeDocument/2006/relationships/image" Target="../media/image368.svg"/><Relationship Id="rId19" Type="http://schemas.openxmlformats.org/officeDocument/2006/relationships/image" Target="../media/image128.png"/><Relationship Id="rId4" Type="http://schemas.openxmlformats.org/officeDocument/2006/relationships/image" Target="../media/image221.svg"/><Relationship Id="rId9" Type="http://schemas.openxmlformats.org/officeDocument/2006/relationships/image" Target="../media/image367.png"/><Relationship Id="rId14" Type="http://schemas.openxmlformats.org/officeDocument/2006/relationships/image" Target="../media/image361.svg"/></Relationships>
</file>

<file path=ppt/slides/_rels/slide109.xml.rels><?xml version="1.0" encoding="UTF-8" standalone="yes"?>
<Relationships xmlns="http://schemas.openxmlformats.org/package/2006/relationships"><Relationship Id="rId8" Type="http://schemas.openxmlformats.org/officeDocument/2006/relationships/image" Target="../media/image366.svg"/><Relationship Id="rId13" Type="http://schemas.openxmlformats.org/officeDocument/2006/relationships/image" Target="../media/image316.png"/><Relationship Id="rId18" Type="http://schemas.openxmlformats.org/officeDocument/2006/relationships/image" Target="../media/image374.svg"/><Relationship Id="rId3" Type="http://schemas.openxmlformats.org/officeDocument/2006/relationships/image" Target="../media/image220.png"/><Relationship Id="rId7" Type="http://schemas.openxmlformats.org/officeDocument/2006/relationships/image" Target="../media/image365.png"/><Relationship Id="rId12" Type="http://schemas.openxmlformats.org/officeDocument/2006/relationships/image" Target="../media/image370.svg"/><Relationship Id="rId17" Type="http://schemas.openxmlformats.org/officeDocument/2006/relationships/image" Target="../media/image373.png"/><Relationship Id="rId2" Type="http://schemas.openxmlformats.org/officeDocument/2006/relationships/notesSlide" Target="../notesSlides/notesSlide109.xml"/><Relationship Id="rId16" Type="http://schemas.openxmlformats.org/officeDocument/2006/relationships/image" Target="../media/image372.svg"/><Relationship Id="rId20" Type="http://schemas.openxmlformats.org/officeDocument/2006/relationships/image" Target="../media/image376.svg"/><Relationship Id="rId1" Type="http://schemas.openxmlformats.org/officeDocument/2006/relationships/slideLayout" Target="../slideLayouts/slideLayout4.xml"/><Relationship Id="rId6" Type="http://schemas.openxmlformats.org/officeDocument/2006/relationships/image" Target="../media/image223.svg"/><Relationship Id="rId11" Type="http://schemas.openxmlformats.org/officeDocument/2006/relationships/image" Target="../media/image369.png"/><Relationship Id="rId5" Type="http://schemas.openxmlformats.org/officeDocument/2006/relationships/image" Target="../media/image222.png"/><Relationship Id="rId15" Type="http://schemas.openxmlformats.org/officeDocument/2006/relationships/image" Target="../media/image371.png"/><Relationship Id="rId10" Type="http://schemas.openxmlformats.org/officeDocument/2006/relationships/image" Target="../media/image368.svg"/><Relationship Id="rId19" Type="http://schemas.openxmlformats.org/officeDocument/2006/relationships/image" Target="../media/image375.png"/><Relationship Id="rId4" Type="http://schemas.openxmlformats.org/officeDocument/2006/relationships/image" Target="../media/image221.svg"/><Relationship Id="rId9" Type="http://schemas.openxmlformats.org/officeDocument/2006/relationships/image" Target="../media/image367.png"/><Relationship Id="rId14" Type="http://schemas.openxmlformats.org/officeDocument/2006/relationships/image" Target="../media/image317.svg"/></Relationships>
</file>

<file path=ppt/slides/_rels/slide1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38.pn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9.svg"/></Relationships>
</file>

<file path=ppt/slides/_rels/slide110.xml.rels><?xml version="1.0" encoding="UTF-8" standalone="yes"?>
<Relationships xmlns="http://schemas.openxmlformats.org/package/2006/relationships"><Relationship Id="rId8" Type="http://schemas.openxmlformats.org/officeDocument/2006/relationships/image" Target="../media/image380.svg"/><Relationship Id="rId13" Type="http://schemas.openxmlformats.org/officeDocument/2006/relationships/image" Target="../media/image316.png"/><Relationship Id="rId18" Type="http://schemas.openxmlformats.org/officeDocument/2006/relationships/image" Target="../media/image374.svg"/><Relationship Id="rId3" Type="http://schemas.openxmlformats.org/officeDocument/2006/relationships/image" Target="../media/image122.png"/><Relationship Id="rId7" Type="http://schemas.openxmlformats.org/officeDocument/2006/relationships/image" Target="../media/image379.png"/><Relationship Id="rId12" Type="http://schemas.openxmlformats.org/officeDocument/2006/relationships/image" Target="../media/image370.svg"/><Relationship Id="rId17" Type="http://schemas.openxmlformats.org/officeDocument/2006/relationships/image" Target="../media/image373.png"/><Relationship Id="rId2" Type="http://schemas.openxmlformats.org/officeDocument/2006/relationships/notesSlide" Target="../notesSlides/notesSlide110.xml"/><Relationship Id="rId16" Type="http://schemas.openxmlformats.org/officeDocument/2006/relationships/image" Target="../media/image372.svg"/><Relationship Id="rId20" Type="http://schemas.openxmlformats.org/officeDocument/2006/relationships/image" Target="../media/image376.svg"/><Relationship Id="rId1" Type="http://schemas.openxmlformats.org/officeDocument/2006/relationships/slideLayout" Target="../slideLayouts/slideLayout4.xml"/><Relationship Id="rId6" Type="http://schemas.openxmlformats.org/officeDocument/2006/relationships/image" Target="../media/image378.svg"/><Relationship Id="rId11" Type="http://schemas.openxmlformats.org/officeDocument/2006/relationships/image" Target="../media/image369.png"/><Relationship Id="rId5" Type="http://schemas.openxmlformats.org/officeDocument/2006/relationships/image" Target="../media/image377.png"/><Relationship Id="rId15" Type="http://schemas.openxmlformats.org/officeDocument/2006/relationships/image" Target="../media/image371.png"/><Relationship Id="rId10" Type="http://schemas.openxmlformats.org/officeDocument/2006/relationships/image" Target="../media/image301.svg"/><Relationship Id="rId19" Type="http://schemas.openxmlformats.org/officeDocument/2006/relationships/image" Target="../media/image375.png"/><Relationship Id="rId4" Type="http://schemas.openxmlformats.org/officeDocument/2006/relationships/image" Target="../media/image123.svg"/><Relationship Id="rId9" Type="http://schemas.openxmlformats.org/officeDocument/2006/relationships/image" Target="../media/image300.png"/><Relationship Id="rId14" Type="http://schemas.openxmlformats.org/officeDocument/2006/relationships/image" Target="../media/image317.svg"/></Relationships>
</file>

<file path=ppt/slides/_rels/slide111.xml.rels><?xml version="1.0" encoding="UTF-8" standalone="yes"?>
<Relationships xmlns="http://schemas.openxmlformats.org/package/2006/relationships"><Relationship Id="rId8" Type="http://schemas.openxmlformats.org/officeDocument/2006/relationships/image" Target="../media/image123.svg"/><Relationship Id="rId13" Type="http://schemas.openxmlformats.org/officeDocument/2006/relationships/image" Target="../media/image300.png"/><Relationship Id="rId3" Type="http://schemas.openxmlformats.org/officeDocument/2006/relationships/image" Target="../media/image381.png"/><Relationship Id="rId7" Type="http://schemas.openxmlformats.org/officeDocument/2006/relationships/image" Target="../media/image122.png"/><Relationship Id="rId12" Type="http://schemas.openxmlformats.org/officeDocument/2006/relationships/image" Target="../media/image380.svg"/><Relationship Id="rId2" Type="http://schemas.openxmlformats.org/officeDocument/2006/relationships/notesSlide" Target="../notesSlides/notesSlide111.xml"/><Relationship Id="rId1" Type="http://schemas.openxmlformats.org/officeDocument/2006/relationships/slideLayout" Target="../slideLayouts/slideLayout4.xml"/><Relationship Id="rId6" Type="http://schemas.openxmlformats.org/officeDocument/2006/relationships/image" Target="../media/image384.svg"/><Relationship Id="rId11" Type="http://schemas.openxmlformats.org/officeDocument/2006/relationships/image" Target="../media/image379.png"/><Relationship Id="rId5" Type="http://schemas.openxmlformats.org/officeDocument/2006/relationships/image" Target="../media/image383.png"/><Relationship Id="rId10" Type="http://schemas.openxmlformats.org/officeDocument/2006/relationships/image" Target="../media/image378.svg"/><Relationship Id="rId4" Type="http://schemas.openxmlformats.org/officeDocument/2006/relationships/image" Target="../media/image382.svg"/><Relationship Id="rId9" Type="http://schemas.openxmlformats.org/officeDocument/2006/relationships/image" Target="../media/image377.png"/><Relationship Id="rId14" Type="http://schemas.openxmlformats.org/officeDocument/2006/relationships/image" Target="../media/image301.sv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8" Type="http://schemas.openxmlformats.org/officeDocument/2006/relationships/image" Target="../media/image151.svg"/><Relationship Id="rId3" Type="http://schemas.openxmlformats.org/officeDocument/2006/relationships/image" Target="../media/image385.png"/><Relationship Id="rId7" Type="http://schemas.openxmlformats.org/officeDocument/2006/relationships/image" Target="../media/image150.png"/><Relationship Id="rId2" Type="http://schemas.openxmlformats.org/officeDocument/2006/relationships/notesSlide" Target="../notesSlides/notesSlide113.xml"/><Relationship Id="rId1" Type="http://schemas.openxmlformats.org/officeDocument/2006/relationships/slideLayout" Target="../slideLayouts/slideLayout4.xml"/><Relationship Id="rId6" Type="http://schemas.openxmlformats.org/officeDocument/2006/relationships/image" Target="../media/image388.svg"/><Relationship Id="rId5" Type="http://schemas.openxmlformats.org/officeDocument/2006/relationships/image" Target="../media/image387.png"/><Relationship Id="rId4" Type="http://schemas.openxmlformats.org/officeDocument/2006/relationships/image" Target="../media/image386.svg"/></Relationships>
</file>

<file path=ppt/slides/_rels/slide114.xml.rels><?xml version="1.0" encoding="UTF-8" standalone="yes"?>
<Relationships xmlns="http://schemas.openxmlformats.org/package/2006/relationships"><Relationship Id="rId8" Type="http://schemas.openxmlformats.org/officeDocument/2006/relationships/image" Target="../media/image388.svg"/><Relationship Id="rId3" Type="http://schemas.openxmlformats.org/officeDocument/2006/relationships/image" Target="../media/image389.png"/><Relationship Id="rId7" Type="http://schemas.openxmlformats.org/officeDocument/2006/relationships/image" Target="../media/image387.png"/><Relationship Id="rId12" Type="http://schemas.openxmlformats.org/officeDocument/2006/relationships/image" Target="../media/image392.svg"/><Relationship Id="rId2" Type="http://schemas.openxmlformats.org/officeDocument/2006/relationships/notesSlide" Target="../notesSlides/notesSlide114.xml"/><Relationship Id="rId1" Type="http://schemas.openxmlformats.org/officeDocument/2006/relationships/slideLayout" Target="../slideLayouts/slideLayout4.xml"/><Relationship Id="rId6" Type="http://schemas.openxmlformats.org/officeDocument/2006/relationships/image" Target="../media/image386.svg"/><Relationship Id="rId11" Type="http://schemas.openxmlformats.org/officeDocument/2006/relationships/image" Target="../media/image391.png"/><Relationship Id="rId5" Type="http://schemas.openxmlformats.org/officeDocument/2006/relationships/image" Target="../media/image385.png"/><Relationship Id="rId10" Type="http://schemas.openxmlformats.org/officeDocument/2006/relationships/image" Target="../media/image151.svg"/><Relationship Id="rId4" Type="http://schemas.openxmlformats.org/officeDocument/2006/relationships/image" Target="../media/image390.svg"/><Relationship Id="rId9" Type="http://schemas.openxmlformats.org/officeDocument/2006/relationships/image" Target="../media/image150.png"/></Relationships>
</file>

<file path=ppt/slides/_rels/slide115.xml.rels><?xml version="1.0" encoding="UTF-8" standalone="yes"?>
<Relationships xmlns="http://schemas.openxmlformats.org/package/2006/relationships"><Relationship Id="rId8" Type="http://schemas.openxmlformats.org/officeDocument/2006/relationships/image" Target="../media/image396.svg"/><Relationship Id="rId13" Type="http://schemas.openxmlformats.org/officeDocument/2006/relationships/image" Target="../media/image222.png"/><Relationship Id="rId3" Type="http://schemas.openxmlformats.org/officeDocument/2006/relationships/image" Target="../media/image298.png"/><Relationship Id="rId7" Type="http://schemas.openxmlformats.org/officeDocument/2006/relationships/image" Target="../media/image395.png"/><Relationship Id="rId12" Type="http://schemas.openxmlformats.org/officeDocument/2006/relationships/image" Target="../media/image221.svg"/><Relationship Id="rId2" Type="http://schemas.openxmlformats.org/officeDocument/2006/relationships/notesSlide" Target="../notesSlides/notesSlide115.xml"/><Relationship Id="rId1" Type="http://schemas.openxmlformats.org/officeDocument/2006/relationships/slideLayout" Target="../slideLayouts/slideLayout4.xml"/><Relationship Id="rId6" Type="http://schemas.openxmlformats.org/officeDocument/2006/relationships/image" Target="../media/image394.svg"/><Relationship Id="rId11" Type="http://schemas.openxmlformats.org/officeDocument/2006/relationships/image" Target="../media/image220.png"/><Relationship Id="rId5" Type="http://schemas.openxmlformats.org/officeDocument/2006/relationships/image" Target="../media/image393.png"/><Relationship Id="rId10" Type="http://schemas.openxmlformats.org/officeDocument/2006/relationships/image" Target="../media/image311.svg"/><Relationship Id="rId4" Type="http://schemas.openxmlformats.org/officeDocument/2006/relationships/image" Target="../media/image299.svg"/><Relationship Id="rId9" Type="http://schemas.openxmlformats.org/officeDocument/2006/relationships/image" Target="../media/image310.png"/><Relationship Id="rId14" Type="http://schemas.openxmlformats.org/officeDocument/2006/relationships/image" Target="../media/image223.svg"/></Relationships>
</file>

<file path=ppt/slides/_rels/slide116.xml.rels><?xml version="1.0" encoding="UTF-8" standalone="yes"?>
<Relationships xmlns="http://schemas.openxmlformats.org/package/2006/relationships"><Relationship Id="rId8" Type="http://schemas.openxmlformats.org/officeDocument/2006/relationships/image" Target="../media/image394.svg"/><Relationship Id="rId13" Type="http://schemas.openxmlformats.org/officeDocument/2006/relationships/image" Target="../media/image220.png"/><Relationship Id="rId3" Type="http://schemas.openxmlformats.org/officeDocument/2006/relationships/image" Target="../media/image302.png"/><Relationship Id="rId7" Type="http://schemas.openxmlformats.org/officeDocument/2006/relationships/image" Target="../media/image393.png"/><Relationship Id="rId12" Type="http://schemas.openxmlformats.org/officeDocument/2006/relationships/image" Target="../media/image311.svg"/><Relationship Id="rId2" Type="http://schemas.openxmlformats.org/officeDocument/2006/relationships/notesSlide" Target="../notesSlides/notesSlide116.xml"/><Relationship Id="rId16" Type="http://schemas.openxmlformats.org/officeDocument/2006/relationships/image" Target="../media/image223.svg"/><Relationship Id="rId1" Type="http://schemas.openxmlformats.org/officeDocument/2006/relationships/slideLayout" Target="../slideLayouts/slideLayout4.xml"/><Relationship Id="rId6" Type="http://schemas.openxmlformats.org/officeDocument/2006/relationships/image" Target="../media/image299.svg"/><Relationship Id="rId11" Type="http://schemas.openxmlformats.org/officeDocument/2006/relationships/image" Target="../media/image310.png"/><Relationship Id="rId5" Type="http://schemas.openxmlformats.org/officeDocument/2006/relationships/image" Target="../media/image298.png"/><Relationship Id="rId15" Type="http://schemas.openxmlformats.org/officeDocument/2006/relationships/image" Target="../media/image222.png"/><Relationship Id="rId10" Type="http://schemas.openxmlformats.org/officeDocument/2006/relationships/image" Target="../media/image396.svg"/><Relationship Id="rId4" Type="http://schemas.openxmlformats.org/officeDocument/2006/relationships/image" Target="../media/image303.svg"/><Relationship Id="rId9" Type="http://schemas.openxmlformats.org/officeDocument/2006/relationships/image" Target="../media/image395.png"/><Relationship Id="rId14" Type="http://schemas.openxmlformats.org/officeDocument/2006/relationships/image" Target="../media/image221.svg"/></Relationships>
</file>

<file path=ppt/slides/_rels/slide117.xml.rels><?xml version="1.0" encoding="UTF-8" standalone="yes"?>
<Relationships xmlns="http://schemas.openxmlformats.org/package/2006/relationships"><Relationship Id="rId8" Type="http://schemas.openxmlformats.org/officeDocument/2006/relationships/image" Target="../media/image303.svg"/><Relationship Id="rId3" Type="http://schemas.openxmlformats.org/officeDocument/2006/relationships/image" Target="../media/image397.png"/><Relationship Id="rId7" Type="http://schemas.openxmlformats.org/officeDocument/2006/relationships/image" Target="../media/image302.png"/><Relationship Id="rId2" Type="http://schemas.openxmlformats.org/officeDocument/2006/relationships/notesSlide" Target="../notesSlides/notesSlide117.xml"/><Relationship Id="rId1" Type="http://schemas.openxmlformats.org/officeDocument/2006/relationships/slideLayout" Target="../slideLayouts/slideLayout4.xml"/><Relationship Id="rId6" Type="http://schemas.openxmlformats.org/officeDocument/2006/relationships/image" Target="../media/image400.svg"/><Relationship Id="rId5" Type="http://schemas.openxmlformats.org/officeDocument/2006/relationships/image" Target="../media/image399.png"/><Relationship Id="rId10" Type="http://schemas.openxmlformats.org/officeDocument/2006/relationships/image" Target="../media/image299.svg"/><Relationship Id="rId4" Type="http://schemas.openxmlformats.org/officeDocument/2006/relationships/image" Target="../media/image398.svg"/><Relationship Id="rId9" Type="http://schemas.openxmlformats.org/officeDocument/2006/relationships/image" Target="../media/image298.png"/></Relationships>
</file>

<file path=ppt/slides/_rels/slide118.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notesSlide" Target="../notesSlides/notesSlide118.xml"/><Relationship Id="rId1" Type="http://schemas.openxmlformats.org/officeDocument/2006/relationships/slideLayout" Target="../slideLayouts/slideLayout4.xml"/><Relationship Id="rId4" Type="http://schemas.openxmlformats.org/officeDocument/2006/relationships/image" Target="../media/image402.sv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46.png"/><Relationship Id="rId7"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3.svg"/><Relationship Id="rId5" Type="http://schemas.openxmlformats.org/officeDocument/2006/relationships/image" Target="../media/image32.png"/><Relationship Id="rId10" Type="http://schemas.openxmlformats.org/officeDocument/2006/relationships/image" Target="../media/image31.svg"/><Relationship Id="rId4" Type="http://schemas.openxmlformats.org/officeDocument/2006/relationships/image" Target="../media/image47.sv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slides/_rels/slide15.xml.rels><?xml version="1.0" encoding="UTF-8" standalone="yes"?>
<Relationships xmlns="http://schemas.openxmlformats.org/package/2006/relationships"><Relationship Id="rId8" Type="http://schemas.openxmlformats.org/officeDocument/2006/relationships/image" Target="../media/image59.svg"/><Relationship Id="rId13" Type="http://schemas.openxmlformats.org/officeDocument/2006/relationships/image" Target="../media/image52.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51.sv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7.svg"/><Relationship Id="rId11" Type="http://schemas.openxmlformats.org/officeDocument/2006/relationships/image" Target="../media/image50.png"/><Relationship Id="rId5" Type="http://schemas.openxmlformats.org/officeDocument/2006/relationships/image" Target="../media/image56.png"/><Relationship Id="rId10" Type="http://schemas.openxmlformats.org/officeDocument/2006/relationships/image" Target="../media/image49.svg"/><Relationship Id="rId4" Type="http://schemas.openxmlformats.org/officeDocument/2006/relationships/image" Target="../media/image55.svg"/><Relationship Id="rId9" Type="http://schemas.openxmlformats.org/officeDocument/2006/relationships/image" Target="../media/image48.png"/><Relationship Id="rId14" Type="http://schemas.openxmlformats.org/officeDocument/2006/relationships/image" Target="../media/image53.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19.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64.png"/><Relationship Id="rId7"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65.svg"/></Relationships>
</file>

<file path=ppt/slides/_rels/slide2.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1.svg"/></Relationships>
</file>

<file path=ppt/slides/_rels/slide21.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0.png"/><Relationship Id="rId7"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9.svg"/><Relationship Id="rId5" Type="http://schemas.openxmlformats.org/officeDocument/2006/relationships/image" Target="../media/image68.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22.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68.png"/><Relationship Id="rId3" Type="http://schemas.openxmlformats.org/officeDocument/2006/relationships/image" Target="../media/image72.png"/><Relationship Id="rId7" Type="http://schemas.openxmlformats.org/officeDocument/2006/relationships/image" Target="../media/image74.png"/><Relationship Id="rId12" Type="http://schemas.openxmlformats.org/officeDocument/2006/relationships/image" Target="../media/image79.sv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71.svg"/><Relationship Id="rId11" Type="http://schemas.openxmlformats.org/officeDocument/2006/relationships/image" Target="../media/image78.png"/><Relationship Id="rId5" Type="http://schemas.openxmlformats.org/officeDocument/2006/relationships/image" Target="../media/image70.png"/><Relationship Id="rId10" Type="http://schemas.openxmlformats.org/officeDocument/2006/relationships/image" Target="../media/image77.svg"/><Relationship Id="rId4" Type="http://schemas.openxmlformats.org/officeDocument/2006/relationships/image" Target="../media/image73.svg"/><Relationship Id="rId9" Type="http://schemas.openxmlformats.org/officeDocument/2006/relationships/image" Target="../media/image76.png"/><Relationship Id="rId14" Type="http://schemas.openxmlformats.org/officeDocument/2006/relationships/image" Target="../media/image69.svg"/></Relationships>
</file>

<file path=ppt/slides/_rels/slide23.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image" Target="../media/image72.png"/><Relationship Id="rId7" Type="http://schemas.openxmlformats.org/officeDocument/2006/relationships/image" Target="../media/image80.png"/><Relationship Id="rId12" Type="http://schemas.openxmlformats.org/officeDocument/2006/relationships/image" Target="../media/image79.sv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71.svg"/><Relationship Id="rId11" Type="http://schemas.openxmlformats.org/officeDocument/2006/relationships/image" Target="../media/image78.png"/><Relationship Id="rId5" Type="http://schemas.openxmlformats.org/officeDocument/2006/relationships/image" Target="../media/image70.png"/><Relationship Id="rId10" Type="http://schemas.openxmlformats.org/officeDocument/2006/relationships/image" Target="../media/image77.svg"/><Relationship Id="rId4" Type="http://schemas.openxmlformats.org/officeDocument/2006/relationships/image" Target="../media/image73.svg"/><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2.png"/><Relationship Id="rId7"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71.svg"/><Relationship Id="rId5" Type="http://schemas.openxmlformats.org/officeDocument/2006/relationships/image" Target="../media/image70.png"/><Relationship Id="rId10" Type="http://schemas.openxmlformats.org/officeDocument/2006/relationships/image" Target="../media/image81.svg"/><Relationship Id="rId4" Type="http://schemas.openxmlformats.org/officeDocument/2006/relationships/image" Target="../media/image73.svg"/><Relationship Id="rId9" Type="http://schemas.openxmlformats.org/officeDocument/2006/relationships/image" Target="../media/image80.png"/></Relationships>
</file>

<file path=ppt/slides/_rels/slide25.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2.png"/><Relationship Id="rId7"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1.svg"/><Relationship Id="rId5" Type="http://schemas.openxmlformats.org/officeDocument/2006/relationships/image" Target="../media/image70.png"/><Relationship Id="rId10" Type="http://schemas.openxmlformats.org/officeDocument/2006/relationships/image" Target="../media/image81.svg"/><Relationship Id="rId4" Type="http://schemas.openxmlformats.org/officeDocument/2006/relationships/image" Target="../media/image73.svg"/><Relationship Id="rId9"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72.png"/><Relationship Id="rId7" Type="http://schemas.openxmlformats.org/officeDocument/2006/relationships/image" Target="../media/image84.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73.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slides/_rels/slide2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6.png"/><Relationship Id="rId7"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7.svg"/></Relationships>
</file>

<file path=ppt/slides/_rels/slide31.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87.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97.svg"/><Relationship Id="rId5" Type="http://schemas.openxmlformats.org/officeDocument/2006/relationships/image" Target="../media/image96.png"/><Relationship Id="rId10" Type="http://schemas.openxmlformats.org/officeDocument/2006/relationships/image" Target="../media/image71.svg"/><Relationship Id="rId4" Type="http://schemas.openxmlformats.org/officeDocument/2006/relationships/image" Target="../media/image95.svg"/><Relationship Id="rId9" Type="http://schemas.openxmlformats.org/officeDocument/2006/relationships/image" Target="../media/image70.png"/></Relationships>
</file>

<file path=ppt/slides/_rels/slide34.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97.svg"/><Relationship Id="rId5" Type="http://schemas.openxmlformats.org/officeDocument/2006/relationships/image" Target="../media/image96.png"/><Relationship Id="rId10" Type="http://schemas.openxmlformats.org/officeDocument/2006/relationships/image" Target="../media/image71.svg"/><Relationship Id="rId4" Type="http://schemas.openxmlformats.org/officeDocument/2006/relationships/image" Target="../media/image95.svg"/><Relationship Id="rId9" Type="http://schemas.openxmlformats.org/officeDocument/2006/relationships/image" Target="../media/image70.png"/></Relationships>
</file>

<file path=ppt/slides/_rels/slide35.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s>
</file>

<file path=ppt/slides/_rels/slide36.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94.png"/><Relationship Id="rId7" Type="http://schemas.openxmlformats.org/officeDocument/2006/relationships/image" Target="../media/image102.png"/><Relationship Id="rId12" Type="http://schemas.openxmlformats.org/officeDocument/2006/relationships/image" Target="../media/image101.sv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107.svg"/><Relationship Id="rId11" Type="http://schemas.openxmlformats.org/officeDocument/2006/relationships/image" Target="../media/image100.png"/><Relationship Id="rId5" Type="http://schemas.openxmlformats.org/officeDocument/2006/relationships/image" Target="../media/image106.png"/><Relationship Id="rId10" Type="http://schemas.openxmlformats.org/officeDocument/2006/relationships/image" Target="../media/image105.svg"/><Relationship Id="rId4" Type="http://schemas.openxmlformats.org/officeDocument/2006/relationships/image" Target="../media/image95.svg"/><Relationship Id="rId9" Type="http://schemas.openxmlformats.org/officeDocument/2006/relationships/image" Target="../media/image104.png"/></Relationships>
</file>

<file path=ppt/slides/_rels/slide37.xml.rels><?xml version="1.0" encoding="UTF-8" standalone="yes"?>
<Relationships xmlns="http://schemas.openxmlformats.org/package/2006/relationships"><Relationship Id="rId8" Type="http://schemas.openxmlformats.org/officeDocument/2006/relationships/image" Target="../media/image113.svg"/><Relationship Id="rId13" Type="http://schemas.openxmlformats.org/officeDocument/2006/relationships/image" Target="../media/image118.png"/><Relationship Id="rId18" Type="http://schemas.openxmlformats.org/officeDocument/2006/relationships/image" Target="../media/image123.svg"/><Relationship Id="rId3" Type="http://schemas.openxmlformats.org/officeDocument/2006/relationships/image" Target="../media/image108.png"/><Relationship Id="rId21" Type="http://schemas.openxmlformats.org/officeDocument/2006/relationships/image" Target="../media/image102.png"/><Relationship Id="rId7" Type="http://schemas.openxmlformats.org/officeDocument/2006/relationships/image" Target="../media/image112.png"/><Relationship Id="rId12" Type="http://schemas.openxmlformats.org/officeDocument/2006/relationships/image" Target="../media/image117.svg"/><Relationship Id="rId17" Type="http://schemas.openxmlformats.org/officeDocument/2006/relationships/image" Target="../media/image122.png"/><Relationship Id="rId2" Type="http://schemas.openxmlformats.org/officeDocument/2006/relationships/notesSlide" Target="../notesSlides/notesSlide37.xml"/><Relationship Id="rId16" Type="http://schemas.openxmlformats.org/officeDocument/2006/relationships/image" Target="../media/image121.svg"/><Relationship Id="rId20" Type="http://schemas.openxmlformats.org/officeDocument/2006/relationships/image" Target="../media/image107.svg"/><Relationship Id="rId1" Type="http://schemas.openxmlformats.org/officeDocument/2006/relationships/slideLayout" Target="../slideLayouts/slideLayout4.xml"/><Relationship Id="rId6" Type="http://schemas.openxmlformats.org/officeDocument/2006/relationships/image" Target="../media/image111.svg"/><Relationship Id="rId11" Type="http://schemas.openxmlformats.org/officeDocument/2006/relationships/image" Target="../media/image116.png"/><Relationship Id="rId24" Type="http://schemas.openxmlformats.org/officeDocument/2006/relationships/image" Target="../media/image105.svg"/><Relationship Id="rId5" Type="http://schemas.openxmlformats.org/officeDocument/2006/relationships/image" Target="../media/image110.png"/><Relationship Id="rId15" Type="http://schemas.openxmlformats.org/officeDocument/2006/relationships/image" Target="../media/image120.png"/><Relationship Id="rId23" Type="http://schemas.openxmlformats.org/officeDocument/2006/relationships/image" Target="../media/image104.png"/><Relationship Id="rId10" Type="http://schemas.openxmlformats.org/officeDocument/2006/relationships/image" Target="../media/image115.svg"/><Relationship Id="rId19" Type="http://schemas.openxmlformats.org/officeDocument/2006/relationships/image" Target="../media/image106.png"/><Relationship Id="rId4" Type="http://schemas.openxmlformats.org/officeDocument/2006/relationships/image" Target="../media/image109.svg"/><Relationship Id="rId9" Type="http://schemas.openxmlformats.org/officeDocument/2006/relationships/image" Target="../media/image114.png"/><Relationship Id="rId14" Type="http://schemas.openxmlformats.org/officeDocument/2006/relationships/image" Target="../media/image119.svg"/><Relationship Id="rId22" Type="http://schemas.openxmlformats.org/officeDocument/2006/relationships/image" Target="../media/image103.svg"/></Relationships>
</file>

<file path=ppt/slides/_rels/slide38.xml.rels><?xml version="1.0" encoding="UTF-8" standalone="yes"?>
<Relationships xmlns="http://schemas.openxmlformats.org/package/2006/relationships"><Relationship Id="rId8" Type="http://schemas.openxmlformats.org/officeDocument/2006/relationships/image" Target="../media/image111.svg"/><Relationship Id="rId13" Type="http://schemas.openxmlformats.org/officeDocument/2006/relationships/image" Target="../media/image116.png"/><Relationship Id="rId18" Type="http://schemas.openxmlformats.org/officeDocument/2006/relationships/image" Target="../media/image121.svg"/><Relationship Id="rId3" Type="http://schemas.openxmlformats.org/officeDocument/2006/relationships/image" Target="../media/image124.png"/><Relationship Id="rId7" Type="http://schemas.openxmlformats.org/officeDocument/2006/relationships/image" Target="../media/image110.png"/><Relationship Id="rId12" Type="http://schemas.openxmlformats.org/officeDocument/2006/relationships/image" Target="../media/image115.svg"/><Relationship Id="rId17" Type="http://schemas.openxmlformats.org/officeDocument/2006/relationships/image" Target="../media/image120.png"/><Relationship Id="rId2" Type="http://schemas.openxmlformats.org/officeDocument/2006/relationships/notesSlide" Target="../notesSlides/notesSlide38.xml"/><Relationship Id="rId16" Type="http://schemas.openxmlformats.org/officeDocument/2006/relationships/image" Target="../media/image119.svg"/><Relationship Id="rId20" Type="http://schemas.openxmlformats.org/officeDocument/2006/relationships/image" Target="../media/image123.svg"/><Relationship Id="rId1" Type="http://schemas.openxmlformats.org/officeDocument/2006/relationships/slideLayout" Target="../slideLayouts/slideLayout4.xml"/><Relationship Id="rId6" Type="http://schemas.openxmlformats.org/officeDocument/2006/relationships/image" Target="../media/image109.svg"/><Relationship Id="rId11" Type="http://schemas.openxmlformats.org/officeDocument/2006/relationships/image" Target="../media/image114.png"/><Relationship Id="rId5" Type="http://schemas.openxmlformats.org/officeDocument/2006/relationships/image" Target="../media/image108.png"/><Relationship Id="rId15" Type="http://schemas.openxmlformats.org/officeDocument/2006/relationships/image" Target="../media/image118.png"/><Relationship Id="rId10" Type="http://schemas.openxmlformats.org/officeDocument/2006/relationships/image" Target="../media/image113.svg"/><Relationship Id="rId19" Type="http://schemas.openxmlformats.org/officeDocument/2006/relationships/image" Target="../media/image122.png"/><Relationship Id="rId4" Type="http://schemas.openxmlformats.org/officeDocument/2006/relationships/image" Target="../media/image125.svg"/><Relationship Id="rId9" Type="http://schemas.openxmlformats.org/officeDocument/2006/relationships/image" Target="../media/image112.png"/><Relationship Id="rId14" Type="http://schemas.openxmlformats.org/officeDocument/2006/relationships/image" Target="../media/image117.svg"/></Relationships>
</file>

<file path=ppt/slides/_rels/slide3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127.svg"/><Relationship Id="rId5" Type="http://schemas.openxmlformats.org/officeDocument/2006/relationships/image" Target="../media/image126.png"/><Relationship Id="rId4" Type="http://schemas.openxmlformats.org/officeDocument/2006/relationships/image" Target="../media/image125.sv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s>
</file>

<file path=ppt/slides/_rels/slide40.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128.png"/><Relationship Id="rId7" Type="http://schemas.openxmlformats.org/officeDocument/2006/relationships/image" Target="../media/image126.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25.svg"/><Relationship Id="rId5" Type="http://schemas.openxmlformats.org/officeDocument/2006/relationships/image" Target="../media/image124.png"/><Relationship Id="rId4" Type="http://schemas.openxmlformats.org/officeDocument/2006/relationships/image" Target="../media/image129.svg"/></Relationships>
</file>

<file path=ppt/slides/_rels/slide41.xml.rels><?xml version="1.0" encoding="UTF-8" standalone="yes"?>
<Relationships xmlns="http://schemas.openxmlformats.org/package/2006/relationships"><Relationship Id="rId8" Type="http://schemas.openxmlformats.org/officeDocument/2006/relationships/image" Target="../media/image125.svg"/><Relationship Id="rId3" Type="http://schemas.openxmlformats.org/officeDocument/2006/relationships/image" Target="../media/image128.png"/><Relationship Id="rId7" Type="http://schemas.openxmlformats.org/officeDocument/2006/relationships/image" Target="../media/image124.pn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09.svg"/><Relationship Id="rId5" Type="http://schemas.openxmlformats.org/officeDocument/2006/relationships/image" Target="../media/image108.png"/><Relationship Id="rId10" Type="http://schemas.openxmlformats.org/officeDocument/2006/relationships/image" Target="../media/image131.svg"/><Relationship Id="rId4" Type="http://schemas.openxmlformats.org/officeDocument/2006/relationships/image" Target="../media/image129.svg"/><Relationship Id="rId9" Type="http://schemas.openxmlformats.org/officeDocument/2006/relationships/image" Target="../media/image130.png"/></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133.svg"/><Relationship Id="rId5" Type="http://schemas.openxmlformats.org/officeDocument/2006/relationships/image" Target="../media/image132.png"/><Relationship Id="rId4" Type="http://schemas.openxmlformats.org/officeDocument/2006/relationships/image" Target="../media/image21.svg"/></Relationships>
</file>

<file path=ppt/slides/_rels/slide43.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134.png"/><Relationship Id="rId7" Type="http://schemas.openxmlformats.org/officeDocument/2006/relationships/image" Target="../media/image92.png"/><Relationship Id="rId12" Type="http://schemas.openxmlformats.org/officeDocument/2006/relationships/image" Target="../media/image139.sv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133.svg"/><Relationship Id="rId11" Type="http://schemas.openxmlformats.org/officeDocument/2006/relationships/image" Target="../media/image138.png"/><Relationship Id="rId5" Type="http://schemas.openxmlformats.org/officeDocument/2006/relationships/image" Target="../media/image132.png"/><Relationship Id="rId10" Type="http://schemas.openxmlformats.org/officeDocument/2006/relationships/image" Target="../media/image137.svg"/><Relationship Id="rId4" Type="http://schemas.openxmlformats.org/officeDocument/2006/relationships/image" Target="../media/image135.svg"/><Relationship Id="rId9" Type="http://schemas.openxmlformats.org/officeDocument/2006/relationships/image" Target="../media/image136.png"/></Relationships>
</file>

<file path=ppt/slides/_rels/slide44.xml.rels><?xml version="1.0" encoding="UTF-8" standalone="yes"?>
<Relationships xmlns="http://schemas.openxmlformats.org/package/2006/relationships"><Relationship Id="rId8" Type="http://schemas.openxmlformats.org/officeDocument/2006/relationships/image" Target="../media/image143.svg"/><Relationship Id="rId13" Type="http://schemas.openxmlformats.org/officeDocument/2006/relationships/image" Target="../media/image136.png"/><Relationship Id="rId3" Type="http://schemas.openxmlformats.org/officeDocument/2006/relationships/image" Target="../media/image20.png"/><Relationship Id="rId7" Type="http://schemas.openxmlformats.org/officeDocument/2006/relationships/image" Target="../media/image142.png"/><Relationship Id="rId12" Type="http://schemas.openxmlformats.org/officeDocument/2006/relationships/image" Target="../media/image93.svg"/><Relationship Id="rId2" Type="http://schemas.openxmlformats.org/officeDocument/2006/relationships/notesSlide" Target="../notesSlides/notesSlide44.xml"/><Relationship Id="rId16" Type="http://schemas.openxmlformats.org/officeDocument/2006/relationships/image" Target="../media/image139.svg"/><Relationship Id="rId1" Type="http://schemas.openxmlformats.org/officeDocument/2006/relationships/slideLayout" Target="../slideLayouts/slideLayout4.xml"/><Relationship Id="rId6" Type="http://schemas.openxmlformats.org/officeDocument/2006/relationships/image" Target="../media/image141.svg"/><Relationship Id="rId11" Type="http://schemas.openxmlformats.org/officeDocument/2006/relationships/image" Target="../media/image92.png"/><Relationship Id="rId5" Type="http://schemas.openxmlformats.org/officeDocument/2006/relationships/image" Target="../media/image140.png"/><Relationship Id="rId15" Type="http://schemas.openxmlformats.org/officeDocument/2006/relationships/image" Target="../media/image138.png"/><Relationship Id="rId10" Type="http://schemas.openxmlformats.org/officeDocument/2006/relationships/image" Target="../media/image145.svg"/><Relationship Id="rId4" Type="http://schemas.openxmlformats.org/officeDocument/2006/relationships/image" Target="../media/image21.svg"/><Relationship Id="rId9" Type="http://schemas.openxmlformats.org/officeDocument/2006/relationships/image" Target="../media/image144.png"/><Relationship Id="rId14" Type="http://schemas.openxmlformats.org/officeDocument/2006/relationships/image" Target="../media/image137.svg"/></Relationships>
</file>

<file path=ppt/slides/_rels/slide45.xml.rels><?xml version="1.0" encoding="UTF-8" standalone="yes"?>
<Relationships xmlns="http://schemas.openxmlformats.org/package/2006/relationships"><Relationship Id="rId8" Type="http://schemas.openxmlformats.org/officeDocument/2006/relationships/image" Target="../media/image143.svg"/><Relationship Id="rId3" Type="http://schemas.openxmlformats.org/officeDocument/2006/relationships/image" Target="../media/image20.png"/><Relationship Id="rId7" Type="http://schemas.openxmlformats.org/officeDocument/2006/relationships/image" Target="../media/image142.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141.svg"/><Relationship Id="rId5" Type="http://schemas.openxmlformats.org/officeDocument/2006/relationships/image" Target="../media/image140.png"/><Relationship Id="rId10" Type="http://schemas.openxmlformats.org/officeDocument/2006/relationships/image" Target="../media/image145.svg"/><Relationship Id="rId4" Type="http://schemas.openxmlformats.org/officeDocument/2006/relationships/image" Target="../media/image21.svg"/><Relationship Id="rId9" Type="http://schemas.openxmlformats.org/officeDocument/2006/relationships/image" Target="../media/image144.png"/></Relationships>
</file>

<file path=ppt/slides/_rels/slide4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147.svg"/></Relationships>
</file>

<file path=ppt/slides/_rels/slide4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49.svg"/><Relationship Id="rId5" Type="http://schemas.openxmlformats.org/officeDocument/2006/relationships/image" Target="../media/image148.png"/><Relationship Id="rId4" Type="http://schemas.openxmlformats.org/officeDocument/2006/relationships/image" Target="../media/image147.svg"/></Relationships>
</file>

<file path=ppt/slides/_rels/slide4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49.svg"/><Relationship Id="rId5" Type="http://schemas.openxmlformats.org/officeDocument/2006/relationships/image" Target="../media/image148.png"/><Relationship Id="rId4" Type="http://schemas.openxmlformats.org/officeDocument/2006/relationships/image" Target="../media/image147.svg"/></Relationships>
</file>

<file path=ppt/slides/_rels/slide49.xml.rels><?xml version="1.0" encoding="UTF-8" standalone="yes"?>
<Relationships xmlns="http://schemas.openxmlformats.org/package/2006/relationships"><Relationship Id="rId8" Type="http://schemas.openxmlformats.org/officeDocument/2006/relationships/image" Target="../media/image155.svg"/><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153.svg"/><Relationship Id="rId5" Type="http://schemas.openxmlformats.org/officeDocument/2006/relationships/image" Target="../media/image152.png"/><Relationship Id="rId10" Type="http://schemas.openxmlformats.org/officeDocument/2006/relationships/image" Target="../media/image127.svg"/><Relationship Id="rId4" Type="http://schemas.openxmlformats.org/officeDocument/2006/relationships/image" Target="../media/image151.svg"/><Relationship Id="rId9" Type="http://schemas.openxmlformats.org/officeDocument/2006/relationships/image" Target="../media/image126.png"/></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19.svg"/><Relationship Id="rId4" Type="http://schemas.openxmlformats.org/officeDocument/2006/relationships/image" Target="../media/image21.svg"/><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8" Type="http://schemas.openxmlformats.org/officeDocument/2006/relationships/image" Target="../media/image151.svg"/><Relationship Id="rId3" Type="http://schemas.openxmlformats.org/officeDocument/2006/relationships/image" Target="../media/image126.png"/><Relationship Id="rId7" Type="http://schemas.openxmlformats.org/officeDocument/2006/relationships/image" Target="../media/image150.png"/><Relationship Id="rId12" Type="http://schemas.openxmlformats.org/officeDocument/2006/relationships/image" Target="../media/image155.sv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157.svg"/><Relationship Id="rId11" Type="http://schemas.openxmlformats.org/officeDocument/2006/relationships/image" Target="../media/image154.png"/><Relationship Id="rId5" Type="http://schemas.openxmlformats.org/officeDocument/2006/relationships/image" Target="../media/image156.png"/><Relationship Id="rId10" Type="http://schemas.openxmlformats.org/officeDocument/2006/relationships/image" Target="../media/image153.svg"/><Relationship Id="rId4" Type="http://schemas.openxmlformats.org/officeDocument/2006/relationships/image" Target="../media/image127.svg"/><Relationship Id="rId9" Type="http://schemas.openxmlformats.org/officeDocument/2006/relationships/image" Target="../media/image15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8" Type="http://schemas.openxmlformats.org/officeDocument/2006/relationships/image" Target="../media/image163.sv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161.svg"/><Relationship Id="rId5" Type="http://schemas.openxmlformats.org/officeDocument/2006/relationships/image" Target="../media/image160.png"/><Relationship Id="rId4" Type="http://schemas.openxmlformats.org/officeDocument/2006/relationships/image" Target="../media/image159.svg"/></Relationships>
</file>

<file path=ppt/slides/_rels/slide53.xml.rels><?xml version="1.0" encoding="UTF-8" standalone="yes"?>
<Relationships xmlns="http://schemas.openxmlformats.org/package/2006/relationships"><Relationship Id="rId8" Type="http://schemas.openxmlformats.org/officeDocument/2006/relationships/image" Target="../media/image159.svg"/><Relationship Id="rId3" Type="http://schemas.openxmlformats.org/officeDocument/2006/relationships/image" Target="../media/image164.png"/><Relationship Id="rId7" Type="http://schemas.openxmlformats.org/officeDocument/2006/relationships/image" Target="../media/image158.png"/><Relationship Id="rId12" Type="http://schemas.openxmlformats.org/officeDocument/2006/relationships/image" Target="../media/image163.sv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167.svg"/><Relationship Id="rId11" Type="http://schemas.openxmlformats.org/officeDocument/2006/relationships/image" Target="../media/image162.png"/><Relationship Id="rId5" Type="http://schemas.openxmlformats.org/officeDocument/2006/relationships/image" Target="../media/image166.png"/><Relationship Id="rId10" Type="http://schemas.openxmlformats.org/officeDocument/2006/relationships/image" Target="../media/image161.svg"/><Relationship Id="rId4" Type="http://schemas.openxmlformats.org/officeDocument/2006/relationships/image" Target="../media/image165.svg"/><Relationship Id="rId9" Type="http://schemas.openxmlformats.org/officeDocument/2006/relationships/image" Target="../media/image16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81.svg"/></Relationships>
</file>

<file path=ppt/slides/_rels/slide56.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168.png"/><Relationship Id="rId7" Type="http://schemas.openxmlformats.org/officeDocument/2006/relationships/image" Target="../media/image130.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171.svg"/><Relationship Id="rId5" Type="http://schemas.openxmlformats.org/officeDocument/2006/relationships/image" Target="../media/image170.png"/><Relationship Id="rId4" Type="http://schemas.openxmlformats.org/officeDocument/2006/relationships/image" Target="../media/image169.svg"/></Relationships>
</file>

<file path=ppt/slides/_rels/slide57.xml.rels><?xml version="1.0" encoding="UTF-8" standalone="yes"?>
<Relationships xmlns="http://schemas.openxmlformats.org/package/2006/relationships"><Relationship Id="rId8" Type="http://schemas.openxmlformats.org/officeDocument/2006/relationships/image" Target="../media/image169.svg"/><Relationship Id="rId3" Type="http://schemas.openxmlformats.org/officeDocument/2006/relationships/image" Target="../media/image170.png"/><Relationship Id="rId7" Type="http://schemas.openxmlformats.org/officeDocument/2006/relationships/image" Target="../media/image168.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131.svg"/><Relationship Id="rId5" Type="http://schemas.openxmlformats.org/officeDocument/2006/relationships/image" Target="../media/image130.png"/><Relationship Id="rId4" Type="http://schemas.openxmlformats.org/officeDocument/2006/relationships/image" Target="../media/image171.svg"/></Relationships>
</file>

<file path=ppt/slides/_rels/slide58.xml.rels><?xml version="1.0" encoding="UTF-8" standalone="yes"?>
<Relationships xmlns="http://schemas.openxmlformats.org/package/2006/relationships"><Relationship Id="rId8" Type="http://schemas.openxmlformats.org/officeDocument/2006/relationships/image" Target="../media/image173.svg"/><Relationship Id="rId3" Type="http://schemas.openxmlformats.org/officeDocument/2006/relationships/image" Target="../media/image170.png"/><Relationship Id="rId7" Type="http://schemas.openxmlformats.org/officeDocument/2006/relationships/image" Target="../media/image172.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131.svg"/><Relationship Id="rId5" Type="http://schemas.openxmlformats.org/officeDocument/2006/relationships/image" Target="../media/image130.png"/><Relationship Id="rId10" Type="http://schemas.openxmlformats.org/officeDocument/2006/relationships/image" Target="../media/image169.svg"/><Relationship Id="rId4" Type="http://schemas.openxmlformats.org/officeDocument/2006/relationships/image" Target="../media/image171.svg"/><Relationship Id="rId9" Type="http://schemas.openxmlformats.org/officeDocument/2006/relationships/image" Target="../media/image168.png"/></Relationships>
</file>

<file path=ppt/slides/_rels/slide59.xml.rels><?xml version="1.0" encoding="UTF-8" standalone="yes"?>
<Relationships xmlns="http://schemas.openxmlformats.org/package/2006/relationships"><Relationship Id="rId8" Type="http://schemas.openxmlformats.org/officeDocument/2006/relationships/image" Target="../media/image177.svg"/><Relationship Id="rId3" Type="http://schemas.openxmlformats.org/officeDocument/2006/relationships/image" Target="../media/image80.png"/><Relationship Id="rId7" Type="http://schemas.openxmlformats.org/officeDocument/2006/relationships/image" Target="../media/image176.png"/><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175.svg"/><Relationship Id="rId5" Type="http://schemas.openxmlformats.org/officeDocument/2006/relationships/image" Target="../media/image174.png"/><Relationship Id="rId10" Type="http://schemas.openxmlformats.org/officeDocument/2006/relationships/image" Target="../media/image179.svg"/><Relationship Id="rId4" Type="http://schemas.openxmlformats.org/officeDocument/2006/relationships/image" Target="../media/image81.svg"/><Relationship Id="rId9" Type="http://schemas.openxmlformats.org/officeDocument/2006/relationships/image" Target="../media/image178.pn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19.svg"/><Relationship Id="rId4" Type="http://schemas.openxmlformats.org/officeDocument/2006/relationships/image" Target="../media/image27.svg"/><Relationship Id="rId9" Type="http://schemas.openxmlformats.org/officeDocument/2006/relationships/image" Target="../media/image18.png"/></Relationships>
</file>

<file path=ppt/slides/_rels/slide60.xml.rels><?xml version="1.0" encoding="UTF-8" standalone="yes"?>
<Relationships xmlns="http://schemas.openxmlformats.org/package/2006/relationships"><Relationship Id="rId8" Type="http://schemas.openxmlformats.org/officeDocument/2006/relationships/image" Target="../media/image177.svg"/><Relationship Id="rId13" Type="http://schemas.openxmlformats.org/officeDocument/2006/relationships/image" Target="../media/image182.png"/><Relationship Id="rId18" Type="http://schemas.openxmlformats.org/officeDocument/2006/relationships/image" Target="../media/image187.svg"/><Relationship Id="rId3" Type="http://schemas.openxmlformats.org/officeDocument/2006/relationships/image" Target="../media/image80.png"/><Relationship Id="rId7" Type="http://schemas.openxmlformats.org/officeDocument/2006/relationships/image" Target="../media/image176.png"/><Relationship Id="rId12" Type="http://schemas.openxmlformats.org/officeDocument/2006/relationships/image" Target="../media/image181.svg"/><Relationship Id="rId17" Type="http://schemas.openxmlformats.org/officeDocument/2006/relationships/image" Target="../media/image186.png"/><Relationship Id="rId2" Type="http://schemas.openxmlformats.org/officeDocument/2006/relationships/notesSlide" Target="../notesSlides/notesSlide60.xml"/><Relationship Id="rId16" Type="http://schemas.openxmlformats.org/officeDocument/2006/relationships/image" Target="../media/image185.svg"/><Relationship Id="rId1" Type="http://schemas.openxmlformats.org/officeDocument/2006/relationships/slideLayout" Target="../slideLayouts/slideLayout4.xml"/><Relationship Id="rId6" Type="http://schemas.openxmlformats.org/officeDocument/2006/relationships/image" Target="../media/image175.svg"/><Relationship Id="rId11" Type="http://schemas.openxmlformats.org/officeDocument/2006/relationships/image" Target="../media/image180.png"/><Relationship Id="rId5" Type="http://schemas.openxmlformats.org/officeDocument/2006/relationships/image" Target="../media/image174.png"/><Relationship Id="rId15" Type="http://schemas.openxmlformats.org/officeDocument/2006/relationships/image" Target="../media/image184.png"/><Relationship Id="rId10" Type="http://schemas.openxmlformats.org/officeDocument/2006/relationships/image" Target="../media/image179.svg"/><Relationship Id="rId4" Type="http://schemas.openxmlformats.org/officeDocument/2006/relationships/image" Target="../media/image81.svg"/><Relationship Id="rId9" Type="http://schemas.openxmlformats.org/officeDocument/2006/relationships/image" Target="../media/image178.png"/><Relationship Id="rId14" Type="http://schemas.openxmlformats.org/officeDocument/2006/relationships/image" Target="../media/image183.svg"/></Relationships>
</file>

<file path=ppt/slides/_rels/slide61.xml.rels><?xml version="1.0" encoding="UTF-8" standalone="yes"?>
<Relationships xmlns="http://schemas.openxmlformats.org/package/2006/relationships"><Relationship Id="rId8" Type="http://schemas.openxmlformats.org/officeDocument/2006/relationships/image" Target="../media/image193.svg"/><Relationship Id="rId13" Type="http://schemas.openxmlformats.org/officeDocument/2006/relationships/image" Target="../media/image180.png"/><Relationship Id="rId18" Type="http://schemas.openxmlformats.org/officeDocument/2006/relationships/image" Target="../media/image185.svg"/><Relationship Id="rId3" Type="http://schemas.openxmlformats.org/officeDocument/2006/relationships/image" Target="../media/image188.png"/><Relationship Id="rId7" Type="http://schemas.openxmlformats.org/officeDocument/2006/relationships/image" Target="../media/image192.png"/><Relationship Id="rId12" Type="http://schemas.openxmlformats.org/officeDocument/2006/relationships/image" Target="../media/image81.svg"/><Relationship Id="rId17" Type="http://schemas.openxmlformats.org/officeDocument/2006/relationships/image" Target="../media/image184.png"/><Relationship Id="rId2" Type="http://schemas.openxmlformats.org/officeDocument/2006/relationships/notesSlide" Target="../notesSlides/notesSlide61.xml"/><Relationship Id="rId16" Type="http://schemas.openxmlformats.org/officeDocument/2006/relationships/image" Target="../media/image183.svg"/><Relationship Id="rId20" Type="http://schemas.openxmlformats.org/officeDocument/2006/relationships/image" Target="../media/image187.svg"/><Relationship Id="rId1" Type="http://schemas.openxmlformats.org/officeDocument/2006/relationships/slideLayout" Target="../slideLayouts/slideLayout4.xml"/><Relationship Id="rId6" Type="http://schemas.openxmlformats.org/officeDocument/2006/relationships/image" Target="../media/image191.svg"/><Relationship Id="rId11" Type="http://schemas.openxmlformats.org/officeDocument/2006/relationships/image" Target="../media/image80.png"/><Relationship Id="rId5" Type="http://schemas.openxmlformats.org/officeDocument/2006/relationships/image" Target="../media/image190.png"/><Relationship Id="rId15" Type="http://schemas.openxmlformats.org/officeDocument/2006/relationships/image" Target="../media/image182.png"/><Relationship Id="rId10" Type="http://schemas.openxmlformats.org/officeDocument/2006/relationships/image" Target="../media/image195.svg"/><Relationship Id="rId19" Type="http://schemas.openxmlformats.org/officeDocument/2006/relationships/image" Target="../media/image186.png"/><Relationship Id="rId4" Type="http://schemas.openxmlformats.org/officeDocument/2006/relationships/image" Target="../media/image189.svg"/><Relationship Id="rId9" Type="http://schemas.openxmlformats.org/officeDocument/2006/relationships/image" Target="../media/image194.png"/><Relationship Id="rId14" Type="http://schemas.openxmlformats.org/officeDocument/2006/relationships/image" Target="../media/image181.sv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8" Type="http://schemas.openxmlformats.org/officeDocument/2006/relationships/image" Target="../media/image201.svg"/><Relationship Id="rId3" Type="http://schemas.openxmlformats.org/officeDocument/2006/relationships/image" Target="../media/image196.png"/><Relationship Id="rId7" Type="http://schemas.openxmlformats.org/officeDocument/2006/relationships/image" Target="../media/image200.png"/><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image" Target="../media/image199.svg"/><Relationship Id="rId5" Type="http://schemas.openxmlformats.org/officeDocument/2006/relationships/image" Target="../media/image198.png"/><Relationship Id="rId10" Type="http://schemas.openxmlformats.org/officeDocument/2006/relationships/image" Target="../media/image203.svg"/><Relationship Id="rId4" Type="http://schemas.openxmlformats.org/officeDocument/2006/relationships/image" Target="../media/image197.svg"/><Relationship Id="rId9" Type="http://schemas.openxmlformats.org/officeDocument/2006/relationships/image" Target="../media/image202.png"/></Relationships>
</file>

<file path=ppt/slides/_rels/slide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70.xml.rels><?xml version="1.0" encoding="UTF-8" standalone="yes"?>
<Relationships xmlns="http://schemas.openxmlformats.org/package/2006/relationships"><Relationship Id="rId8" Type="http://schemas.openxmlformats.org/officeDocument/2006/relationships/image" Target="../media/image209.svg"/><Relationship Id="rId13" Type="http://schemas.openxmlformats.org/officeDocument/2006/relationships/image" Target="../media/image214.png"/><Relationship Id="rId3" Type="http://schemas.openxmlformats.org/officeDocument/2006/relationships/image" Target="../media/image204.png"/><Relationship Id="rId7" Type="http://schemas.openxmlformats.org/officeDocument/2006/relationships/image" Target="../media/image208.png"/><Relationship Id="rId12" Type="http://schemas.openxmlformats.org/officeDocument/2006/relationships/image" Target="../media/image213.svg"/><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207.svg"/><Relationship Id="rId11" Type="http://schemas.openxmlformats.org/officeDocument/2006/relationships/image" Target="../media/image212.png"/><Relationship Id="rId5" Type="http://schemas.openxmlformats.org/officeDocument/2006/relationships/image" Target="../media/image206.png"/><Relationship Id="rId10" Type="http://schemas.openxmlformats.org/officeDocument/2006/relationships/image" Target="../media/image211.svg"/><Relationship Id="rId4" Type="http://schemas.openxmlformats.org/officeDocument/2006/relationships/image" Target="../media/image205.svg"/><Relationship Id="rId9" Type="http://schemas.openxmlformats.org/officeDocument/2006/relationships/image" Target="../media/image210.png"/><Relationship Id="rId14" Type="http://schemas.openxmlformats.org/officeDocument/2006/relationships/image" Target="../media/image215.svg"/></Relationships>
</file>

<file path=ppt/slides/_rels/slide71.xml.rels><?xml version="1.0" encoding="UTF-8" standalone="yes"?>
<Relationships xmlns="http://schemas.openxmlformats.org/package/2006/relationships"><Relationship Id="rId8" Type="http://schemas.openxmlformats.org/officeDocument/2006/relationships/image" Target="../media/image217.svg"/><Relationship Id="rId13" Type="http://schemas.openxmlformats.org/officeDocument/2006/relationships/image" Target="../media/image206.png"/><Relationship Id="rId18" Type="http://schemas.openxmlformats.org/officeDocument/2006/relationships/image" Target="../media/image215.svg"/><Relationship Id="rId3" Type="http://schemas.openxmlformats.org/officeDocument/2006/relationships/image" Target="../media/image210.png"/><Relationship Id="rId7" Type="http://schemas.openxmlformats.org/officeDocument/2006/relationships/image" Target="../media/image216.png"/><Relationship Id="rId12" Type="http://schemas.openxmlformats.org/officeDocument/2006/relationships/image" Target="../media/image205.svg"/><Relationship Id="rId17" Type="http://schemas.openxmlformats.org/officeDocument/2006/relationships/image" Target="../media/image214.png"/><Relationship Id="rId2" Type="http://schemas.openxmlformats.org/officeDocument/2006/relationships/notesSlide" Target="../notesSlides/notesSlide71.xml"/><Relationship Id="rId16" Type="http://schemas.openxmlformats.org/officeDocument/2006/relationships/image" Target="../media/image209.svg"/><Relationship Id="rId1" Type="http://schemas.openxmlformats.org/officeDocument/2006/relationships/slideLayout" Target="../slideLayouts/slideLayout4.xml"/><Relationship Id="rId6" Type="http://schemas.openxmlformats.org/officeDocument/2006/relationships/image" Target="../media/image213.svg"/><Relationship Id="rId11" Type="http://schemas.openxmlformats.org/officeDocument/2006/relationships/image" Target="../media/image204.png"/><Relationship Id="rId5" Type="http://schemas.openxmlformats.org/officeDocument/2006/relationships/image" Target="../media/image212.png"/><Relationship Id="rId15" Type="http://schemas.openxmlformats.org/officeDocument/2006/relationships/image" Target="../media/image208.png"/><Relationship Id="rId10" Type="http://schemas.openxmlformats.org/officeDocument/2006/relationships/image" Target="../media/image219.svg"/><Relationship Id="rId4" Type="http://schemas.openxmlformats.org/officeDocument/2006/relationships/image" Target="../media/image211.svg"/><Relationship Id="rId9" Type="http://schemas.openxmlformats.org/officeDocument/2006/relationships/image" Target="../media/image218.png"/><Relationship Id="rId14" Type="http://schemas.openxmlformats.org/officeDocument/2006/relationships/image" Target="../media/image207.sv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8" Type="http://schemas.openxmlformats.org/officeDocument/2006/relationships/image" Target="../media/image197.svg"/><Relationship Id="rId3" Type="http://schemas.openxmlformats.org/officeDocument/2006/relationships/image" Target="../media/image220.png"/><Relationship Id="rId7" Type="http://schemas.openxmlformats.org/officeDocument/2006/relationships/image" Target="../media/image196.png"/><Relationship Id="rId2" Type="http://schemas.openxmlformats.org/officeDocument/2006/relationships/notesSlide" Target="../notesSlides/notesSlide73.xml"/><Relationship Id="rId1" Type="http://schemas.openxmlformats.org/officeDocument/2006/relationships/slideLayout" Target="../slideLayouts/slideLayout4.xml"/><Relationship Id="rId6" Type="http://schemas.openxmlformats.org/officeDocument/2006/relationships/image" Target="../media/image223.svg"/><Relationship Id="rId5" Type="http://schemas.openxmlformats.org/officeDocument/2006/relationships/image" Target="../media/image222.png"/><Relationship Id="rId10" Type="http://schemas.openxmlformats.org/officeDocument/2006/relationships/image" Target="../media/image225.svg"/><Relationship Id="rId4" Type="http://schemas.openxmlformats.org/officeDocument/2006/relationships/image" Target="../media/image221.svg"/><Relationship Id="rId9" Type="http://schemas.openxmlformats.org/officeDocument/2006/relationships/image" Target="../media/image224.png"/></Relationships>
</file>

<file path=ppt/slides/_rels/slide74.xml.rels><?xml version="1.0" encoding="UTF-8" standalone="yes"?>
<Relationships xmlns="http://schemas.openxmlformats.org/package/2006/relationships"><Relationship Id="rId8" Type="http://schemas.openxmlformats.org/officeDocument/2006/relationships/image" Target="../media/image231.svg"/><Relationship Id="rId13" Type="http://schemas.openxmlformats.org/officeDocument/2006/relationships/image" Target="../media/image236.png"/><Relationship Id="rId18" Type="http://schemas.openxmlformats.org/officeDocument/2006/relationships/image" Target="../media/image223.svg"/><Relationship Id="rId3" Type="http://schemas.openxmlformats.org/officeDocument/2006/relationships/image" Target="../media/image226.png"/><Relationship Id="rId21" Type="http://schemas.openxmlformats.org/officeDocument/2006/relationships/image" Target="../media/image224.png"/><Relationship Id="rId7" Type="http://schemas.openxmlformats.org/officeDocument/2006/relationships/image" Target="../media/image230.png"/><Relationship Id="rId12" Type="http://schemas.openxmlformats.org/officeDocument/2006/relationships/image" Target="../media/image235.svg"/><Relationship Id="rId17" Type="http://schemas.openxmlformats.org/officeDocument/2006/relationships/image" Target="../media/image222.png"/><Relationship Id="rId2" Type="http://schemas.openxmlformats.org/officeDocument/2006/relationships/notesSlide" Target="../notesSlides/notesSlide74.xml"/><Relationship Id="rId16" Type="http://schemas.openxmlformats.org/officeDocument/2006/relationships/image" Target="../media/image221.svg"/><Relationship Id="rId20" Type="http://schemas.openxmlformats.org/officeDocument/2006/relationships/image" Target="../media/image197.svg"/><Relationship Id="rId1" Type="http://schemas.openxmlformats.org/officeDocument/2006/relationships/slideLayout" Target="../slideLayouts/slideLayout4.xml"/><Relationship Id="rId6" Type="http://schemas.openxmlformats.org/officeDocument/2006/relationships/image" Target="../media/image229.svg"/><Relationship Id="rId11" Type="http://schemas.openxmlformats.org/officeDocument/2006/relationships/image" Target="../media/image234.png"/><Relationship Id="rId5" Type="http://schemas.openxmlformats.org/officeDocument/2006/relationships/image" Target="../media/image228.png"/><Relationship Id="rId15" Type="http://schemas.openxmlformats.org/officeDocument/2006/relationships/image" Target="../media/image220.png"/><Relationship Id="rId10" Type="http://schemas.openxmlformats.org/officeDocument/2006/relationships/image" Target="../media/image233.svg"/><Relationship Id="rId19" Type="http://schemas.openxmlformats.org/officeDocument/2006/relationships/image" Target="../media/image196.png"/><Relationship Id="rId4" Type="http://schemas.openxmlformats.org/officeDocument/2006/relationships/image" Target="../media/image227.svg"/><Relationship Id="rId9" Type="http://schemas.openxmlformats.org/officeDocument/2006/relationships/image" Target="../media/image232.png"/><Relationship Id="rId14" Type="http://schemas.openxmlformats.org/officeDocument/2006/relationships/image" Target="../media/image237.svg"/><Relationship Id="rId22" Type="http://schemas.openxmlformats.org/officeDocument/2006/relationships/image" Target="../media/image225.sv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239.svg"/></Relationships>
</file>

<file path=ppt/slides/_rels/slide77.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239.sv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8" Type="http://schemas.openxmlformats.org/officeDocument/2006/relationships/image" Target="../media/image245.svg"/><Relationship Id="rId3" Type="http://schemas.openxmlformats.org/officeDocument/2006/relationships/image" Target="../media/image240.png"/><Relationship Id="rId7" Type="http://schemas.openxmlformats.org/officeDocument/2006/relationships/image" Target="../media/image244.png"/><Relationship Id="rId2" Type="http://schemas.openxmlformats.org/officeDocument/2006/relationships/notesSlide" Target="../notesSlides/notesSlide79.xml"/><Relationship Id="rId1" Type="http://schemas.openxmlformats.org/officeDocument/2006/relationships/slideLayout" Target="../slideLayouts/slideLayout4.xml"/><Relationship Id="rId6" Type="http://schemas.openxmlformats.org/officeDocument/2006/relationships/image" Target="../media/image243.svg"/><Relationship Id="rId5" Type="http://schemas.openxmlformats.org/officeDocument/2006/relationships/image" Target="../media/image242.png"/><Relationship Id="rId10" Type="http://schemas.openxmlformats.org/officeDocument/2006/relationships/image" Target="../media/image247.svg"/><Relationship Id="rId4" Type="http://schemas.openxmlformats.org/officeDocument/2006/relationships/image" Target="../media/image241.svg"/><Relationship Id="rId9" Type="http://schemas.openxmlformats.org/officeDocument/2006/relationships/image" Target="../media/image246.png"/></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8.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80.xml.rels><?xml version="1.0" encoding="UTF-8" standalone="yes"?>
<Relationships xmlns="http://schemas.openxmlformats.org/package/2006/relationships"><Relationship Id="rId8" Type="http://schemas.openxmlformats.org/officeDocument/2006/relationships/image" Target="../media/image253.svg"/><Relationship Id="rId13" Type="http://schemas.openxmlformats.org/officeDocument/2006/relationships/image" Target="../media/image258.png"/><Relationship Id="rId3" Type="http://schemas.openxmlformats.org/officeDocument/2006/relationships/image" Target="../media/image248.png"/><Relationship Id="rId7" Type="http://schemas.openxmlformats.org/officeDocument/2006/relationships/image" Target="../media/image252.png"/><Relationship Id="rId12" Type="http://schemas.openxmlformats.org/officeDocument/2006/relationships/image" Target="../media/image257.svg"/><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image" Target="../media/image251.svg"/><Relationship Id="rId11" Type="http://schemas.openxmlformats.org/officeDocument/2006/relationships/image" Target="../media/image256.png"/><Relationship Id="rId5" Type="http://schemas.openxmlformats.org/officeDocument/2006/relationships/image" Target="../media/image250.png"/><Relationship Id="rId10" Type="http://schemas.openxmlformats.org/officeDocument/2006/relationships/image" Target="../media/image255.svg"/><Relationship Id="rId4" Type="http://schemas.openxmlformats.org/officeDocument/2006/relationships/image" Target="../media/image249.svg"/><Relationship Id="rId9" Type="http://schemas.openxmlformats.org/officeDocument/2006/relationships/image" Target="../media/image254.png"/><Relationship Id="rId14" Type="http://schemas.openxmlformats.org/officeDocument/2006/relationships/image" Target="../media/image259.svg"/></Relationships>
</file>

<file path=ppt/slides/_rels/slide81.xml.rels><?xml version="1.0" encoding="UTF-8" standalone="yes"?>
<Relationships xmlns="http://schemas.openxmlformats.org/package/2006/relationships"><Relationship Id="rId8" Type="http://schemas.openxmlformats.org/officeDocument/2006/relationships/image" Target="../media/image251.svg"/><Relationship Id="rId13" Type="http://schemas.openxmlformats.org/officeDocument/2006/relationships/image" Target="../media/image256.png"/><Relationship Id="rId3" Type="http://schemas.openxmlformats.org/officeDocument/2006/relationships/image" Target="../media/image260.png"/><Relationship Id="rId7" Type="http://schemas.openxmlformats.org/officeDocument/2006/relationships/image" Target="../media/image250.png"/><Relationship Id="rId12" Type="http://schemas.openxmlformats.org/officeDocument/2006/relationships/image" Target="../media/image255.svg"/><Relationship Id="rId2" Type="http://schemas.openxmlformats.org/officeDocument/2006/relationships/notesSlide" Target="../notesSlides/notesSlide81.xml"/><Relationship Id="rId16" Type="http://schemas.openxmlformats.org/officeDocument/2006/relationships/image" Target="../media/image259.svg"/><Relationship Id="rId1" Type="http://schemas.openxmlformats.org/officeDocument/2006/relationships/slideLayout" Target="../slideLayouts/slideLayout4.xml"/><Relationship Id="rId6" Type="http://schemas.openxmlformats.org/officeDocument/2006/relationships/image" Target="../media/image263.svg"/><Relationship Id="rId11" Type="http://schemas.openxmlformats.org/officeDocument/2006/relationships/image" Target="../media/image254.png"/><Relationship Id="rId5" Type="http://schemas.openxmlformats.org/officeDocument/2006/relationships/image" Target="../media/image262.png"/><Relationship Id="rId15" Type="http://schemas.openxmlformats.org/officeDocument/2006/relationships/image" Target="../media/image258.png"/><Relationship Id="rId10" Type="http://schemas.openxmlformats.org/officeDocument/2006/relationships/image" Target="../media/image253.svg"/><Relationship Id="rId4" Type="http://schemas.openxmlformats.org/officeDocument/2006/relationships/image" Target="../media/image261.svg"/><Relationship Id="rId9" Type="http://schemas.openxmlformats.org/officeDocument/2006/relationships/image" Target="../media/image252.png"/><Relationship Id="rId14" Type="http://schemas.openxmlformats.org/officeDocument/2006/relationships/image" Target="../media/image257.sv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8" Type="http://schemas.openxmlformats.org/officeDocument/2006/relationships/image" Target="../media/image267.svg"/><Relationship Id="rId3" Type="http://schemas.openxmlformats.org/officeDocument/2006/relationships/image" Target="../media/image226.png"/><Relationship Id="rId7" Type="http://schemas.openxmlformats.org/officeDocument/2006/relationships/image" Target="../media/image266.png"/><Relationship Id="rId12" Type="http://schemas.openxmlformats.org/officeDocument/2006/relationships/image" Target="../media/image271.svg"/><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image" Target="../media/image265.svg"/><Relationship Id="rId11" Type="http://schemas.openxmlformats.org/officeDocument/2006/relationships/image" Target="../media/image270.png"/><Relationship Id="rId5" Type="http://schemas.openxmlformats.org/officeDocument/2006/relationships/image" Target="../media/image264.png"/><Relationship Id="rId10" Type="http://schemas.openxmlformats.org/officeDocument/2006/relationships/image" Target="../media/image269.svg"/><Relationship Id="rId4" Type="http://schemas.openxmlformats.org/officeDocument/2006/relationships/image" Target="../media/image227.svg"/><Relationship Id="rId9" Type="http://schemas.openxmlformats.org/officeDocument/2006/relationships/image" Target="../media/image268.png"/></Relationships>
</file>

<file path=ppt/slides/_rels/slide84.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84.xml"/><Relationship Id="rId1" Type="http://schemas.openxmlformats.org/officeDocument/2006/relationships/slideLayout" Target="../slideLayouts/slideLayout4.xml"/><Relationship Id="rId4" Type="http://schemas.openxmlformats.org/officeDocument/2006/relationships/image" Target="../media/image273.svg"/></Relationships>
</file>

<file path=ppt/slides/_rels/slide85.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269.svg"/></Relationships>
</file>

<file path=ppt/slides/_rels/slide86.xml.rels><?xml version="1.0" encoding="UTF-8" standalone="yes"?>
<Relationships xmlns="http://schemas.openxmlformats.org/package/2006/relationships"><Relationship Id="rId8" Type="http://schemas.openxmlformats.org/officeDocument/2006/relationships/image" Target="../media/image279.svg"/><Relationship Id="rId3" Type="http://schemas.openxmlformats.org/officeDocument/2006/relationships/image" Target="../media/image274.png"/><Relationship Id="rId7" Type="http://schemas.openxmlformats.org/officeDocument/2006/relationships/image" Target="../media/image278.png"/><Relationship Id="rId12" Type="http://schemas.openxmlformats.org/officeDocument/2006/relationships/image" Target="../media/image283.svg"/><Relationship Id="rId2" Type="http://schemas.openxmlformats.org/officeDocument/2006/relationships/notesSlide" Target="../notesSlides/notesSlide86.xml"/><Relationship Id="rId1" Type="http://schemas.openxmlformats.org/officeDocument/2006/relationships/slideLayout" Target="../slideLayouts/slideLayout4.xml"/><Relationship Id="rId6" Type="http://schemas.openxmlformats.org/officeDocument/2006/relationships/image" Target="../media/image277.svg"/><Relationship Id="rId11" Type="http://schemas.openxmlformats.org/officeDocument/2006/relationships/image" Target="../media/image282.png"/><Relationship Id="rId5" Type="http://schemas.openxmlformats.org/officeDocument/2006/relationships/image" Target="../media/image276.png"/><Relationship Id="rId10" Type="http://schemas.openxmlformats.org/officeDocument/2006/relationships/image" Target="../media/image281.svg"/><Relationship Id="rId4" Type="http://schemas.openxmlformats.org/officeDocument/2006/relationships/image" Target="../media/image275.svg"/><Relationship Id="rId9" Type="http://schemas.openxmlformats.org/officeDocument/2006/relationships/image" Target="../media/image280.png"/></Relationships>
</file>

<file path=ppt/slides/_rels/slide87.xml.rels><?xml version="1.0" encoding="UTF-8" standalone="yes"?>
<Relationships xmlns="http://schemas.openxmlformats.org/package/2006/relationships"><Relationship Id="rId8" Type="http://schemas.openxmlformats.org/officeDocument/2006/relationships/image" Target="../media/image287.svg"/><Relationship Id="rId3" Type="http://schemas.openxmlformats.org/officeDocument/2006/relationships/image" Target="../media/image274.png"/><Relationship Id="rId7" Type="http://schemas.openxmlformats.org/officeDocument/2006/relationships/image" Target="../media/image286.png"/><Relationship Id="rId12" Type="http://schemas.openxmlformats.org/officeDocument/2006/relationships/image" Target="../media/image283.svg"/><Relationship Id="rId2" Type="http://schemas.openxmlformats.org/officeDocument/2006/relationships/notesSlide" Target="../notesSlides/notesSlide87.xml"/><Relationship Id="rId1" Type="http://schemas.openxmlformats.org/officeDocument/2006/relationships/slideLayout" Target="../slideLayouts/slideLayout4.xml"/><Relationship Id="rId6" Type="http://schemas.openxmlformats.org/officeDocument/2006/relationships/image" Target="../media/image285.svg"/><Relationship Id="rId11" Type="http://schemas.openxmlformats.org/officeDocument/2006/relationships/image" Target="../media/image282.png"/><Relationship Id="rId5" Type="http://schemas.openxmlformats.org/officeDocument/2006/relationships/image" Target="../media/image284.png"/><Relationship Id="rId10" Type="http://schemas.openxmlformats.org/officeDocument/2006/relationships/image" Target="../media/image289.svg"/><Relationship Id="rId4" Type="http://schemas.openxmlformats.org/officeDocument/2006/relationships/image" Target="../media/image275.svg"/><Relationship Id="rId9" Type="http://schemas.openxmlformats.org/officeDocument/2006/relationships/image" Target="../media/image288.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8" Type="http://schemas.openxmlformats.org/officeDocument/2006/relationships/image" Target="../media/image295.svg"/><Relationship Id="rId3" Type="http://schemas.openxmlformats.org/officeDocument/2006/relationships/image" Target="../media/image290.png"/><Relationship Id="rId7" Type="http://schemas.openxmlformats.org/officeDocument/2006/relationships/image" Target="../media/image294.png"/><Relationship Id="rId2" Type="http://schemas.openxmlformats.org/officeDocument/2006/relationships/notesSlide" Target="../notesSlides/notesSlide89.xml"/><Relationship Id="rId1" Type="http://schemas.openxmlformats.org/officeDocument/2006/relationships/slideLayout" Target="../slideLayouts/slideLayout4.xml"/><Relationship Id="rId6" Type="http://schemas.openxmlformats.org/officeDocument/2006/relationships/image" Target="../media/image293.svg"/><Relationship Id="rId5" Type="http://schemas.openxmlformats.org/officeDocument/2006/relationships/image" Target="../media/image292.png"/><Relationship Id="rId4" Type="http://schemas.openxmlformats.org/officeDocument/2006/relationships/image" Target="../media/image291.svg"/></Relationships>
</file>

<file path=ppt/slides/_rels/slide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8.png"/><Relationship Id="rId7"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39.sv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8" Type="http://schemas.openxmlformats.org/officeDocument/2006/relationships/image" Target="../media/image301.svg"/><Relationship Id="rId3" Type="http://schemas.openxmlformats.org/officeDocument/2006/relationships/image" Target="../media/image296.png"/><Relationship Id="rId7" Type="http://schemas.openxmlformats.org/officeDocument/2006/relationships/image" Target="../media/image300.png"/><Relationship Id="rId2" Type="http://schemas.openxmlformats.org/officeDocument/2006/relationships/notesSlide" Target="../notesSlides/notesSlide95.xml"/><Relationship Id="rId1" Type="http://schemas.openxmlformats.org/officeDocument/2006/relationships/slideLayout" Target="../slideLayouts/slideLayout4.xml"/><Relationship Id="rId6" Type="http://schemas.openxmlformats.org/officeDocument/2006/relationships/image" Target="../media/image299.svg"/><Relationship Id="rId5" Type="http://schemas.openxmlformats.org/officeDocument/2006/relationships/image" Target="../media/image298.png"/><Relationship Id="rId10" Type="http://schemas.openxmlformats.org/officeDocument/2006/relationships/image" Target="../media/image303.svg"/><Relationship Id="rId4" Type="http://schemas.openxmlformats.org/officeDocument/2006/relationships/image" Target="../media/image297.svg"/><Relationship Id="rId9" Type="http://schemas.openxmlformats.org/officeDocument/2006/relationships/image" Target="../media/image302.png"/></Relationships>
</file>

<file path=ppt/slides/_rels/slide96.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96.xml"/><Relationship Id="rId1" Type="http://schemas.openxmlformats.org/officeDocument/2006/relationships/slideLayout" Target="../slideLayouts/slideLayout4.xml"/><Relationship Id="rId4" Type="http://schemas.openxmlformats.org/officeDocument/2006/relationships/image" Target="../media/image305.svg"/></Relationships>
</file>

<file path=ppt/slides/_rels/slide97.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97.xml"/><Relationship Id="rId1" Type="http://schemas.openxmlformats.org/officeDocument/2006/relationships/slideLayout" Target="../slideLayouts/slideLayout4.xml"/><Relationship Id="rId4" Type="http://schemas.openxmlformats.org/officeDocument/2006/relationships/image" Target="../media/image307.sv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8" Type="http://schemas.openxmlformats.org/officeDocument/2006/relationships/image" Target="../media/image311.svg"/><Relationship Id="rId3" Type="http://schemas.openxmlformats.org/officeDocument/2006/relationships/image" Target="../media/image308.png"/><Relationship Id="rId7" Type="http://schemas.openxmlformats.org/officeDocument/2006/relationships/image" Target="../media/image310.png"/><Relationship Id="rId12" Type="http://schemas.openxmlformats.org/officeDocument/2006/relationships/image" Target="../media/image315.svg"/><Relationship Id="rId2" Type="http://schemas.openxmlformats.org/officeDocument/2006/relationships/notesSlide" Target="../notesSlides/notesSlide99.xml"/><Relationship Id="rId1" Type="http://schemas.openxmlformats.org/officeDocument/2006/relationships/slideLayout" Target="../slideLayouts/slideLayout4.xml"/><Relationship Id="rId6" Type="http://schemas.openxmlformats.org/officeDocument/2006/relationships/image" Target="../media/image273.svg"/><Relationship Id="rId11" Type="http://schemas.openxmlformats.org/officeDocument/2006/relationships/image" Target="../media/image314.png"/><Relationship Id="rId5" Type="http://schemas.openxmlformats.org/officeDocument/2006/relationships/image" Target="../media/image272.png"/><Relationship Id="rId10" Type="http://schemas.openxmlformats.org/officeDocument/2006/relationships/image" Target="../media/image313.svg"/><Relationship Id="rId4" Type="http://schemas.openxmlformats.org/officeDocument/2006/relationships/image" Target="../media/image309.svg"/><Relationship Id="rId9" Type="http://schemas.openxmlformats.org/officeDocument/2006/relationships/image" Target="../media/image3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5393"/>
        </a:solidFill>
        <a:effectLst/>
      </p:bgPr>
    </p:bg>
    <p:spTree>
      <p:nvGrpSpPr>
        <p:cNvPr id="1" name="Shape 79"/>
        <p:cNvGrpSpPr/>
        <p:nvPr/>
      </p:nvGrpSpPr>
      <p:grpSpPr>
        <a:xfrm>
          <a:off x="0" y="0"/>
          <a:ext cx="0" cy="0"/>
          <a:chOff x="0" y="0"/>
          <a:chExt cx="0" cy="0"/>
        </a:xfrm>
      </p:grpSpPr>
      <p:sp>
        <p:nvSpPr>
          <p:cNvPr id="80" name="Google Shape;80;p1"/>
          <p:cNvSpPr txBox="1">
            <a:spLocks noGrp="1"/>
          </p:cNvSpPr>
          <p:nvPr>
            <p:ph type="ctrTitle"/>
          </p:nvPr>
        </p:nvSpPr>
        <p:spPr>
          <a:xfrm>
            <a:off x="5029171" y="2529721"/>
            <a:ext cx="6324628" cy="1798558"/>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rgbClr val="163260"/>
              </a:buClr>
              <a:buSzPts val="4400"/>
              <a:buFont typeface="Open Sans"/>
              <a:buNone/>
            </a:pPr>
            <a:r>
              <a:rPr lang="en-GB" sz="4800" dirty="0"/>
              <a:t>Banking </a:t>
            </a:r>
            <a:br>
              <a:rPr lang="en-GB" sz="4800" dirty="0"/>
            </a:br>
            <a:r>
              <a:rPr lang="en-GB" sz="4800" dirty="0"/>
              <a:t>Regulations</a:t>
            </a:r>
            <a:endParaRPr lang="en-GB" sz="3200" dirty="0">
              <a:latin typeface="Ivar Text" panose="00000500000000000000" pitchFamily="50"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EBB306FD-F3B7-F7BB-E9FD-D3EB36C191BE}"/>
              </a:ext>
            </a:extLst>
          </p:cNvPr>
          <p:cNvSpPr/>
          <p:nvPr/>
        </p:nvSpPr>
        <p:spPr>
          <a:xfrm>
            <a:off x="809824" y="1012657"/>
            <a:ext cx="5322689" cy="900771"/>
          </a:xfrm>
          <a:prstGeom prst="roundRect">
            <a:avLst>
              <a:gd name="adj" fmla="val 44360"/>
            </a:avLst>
          </a:prstGeom>
          <a:solidFill>
            <a:schemeClr val="accent1">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4" name="Graphic 13">
            <a:extLst>
              <a:ext uri="{FF2B5EF4-FFF2-40B4-BE49-F238E27FC236}">
                <a16:creationId xmlns:a16="http://schemas.microsoft.com/office/drawing/2014/main" id="{6691BFEE-D34B-4EFE-04BE-5D02A6F00A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939" y="1220688"/>
            <a:ext cx="495626" cy="495626"/>
          </a:xfrm>
          <a:prstGeom prst="rect">
            <a:avLst/>
          </a:prstGeom>
        </p:spPr>
      </p:pic>
      <p:sp>
        <p:nvSpPr>
          <p:cNvPr id="15" name="TextBox 14">
            <a:extLst>
              <a:ext uri="{FF2B5EF4-FFF2-40B4-BE49-F238E27FC236}">
                <a16:creationId xmlns:a16="http://schemas.microsoft.com/office/drawing/2014/main" id="{42FCE55F-57BF-24A1-80B1-ACC2D11FEE85}"/>
              </a:ext>
            </a:extLst>
          </p:cNvPr>
          <p:cNvSpPr txBox="1"/>
          <p:nvPr/>
        </p:nvSpPr>
        <p:spPr>
          <a:xfrm>
            <a:off x="1971189" y="1232395"/>
            <a:ext cx="3419475" cy="461665"/>
          </a:xfrm>
          <a:prstGeom prst="rect">
            <a:avLst/>
          </a:prstGeom>
          <a:noFill/>
        </p:spPr>
        <p:txBody>
          <a:bodyPr wrap="square" rtlCol="0">
            <a:spAutoFit/>
          </a:bodyPr>
          <a:lstStyle/>
          <a:p>
            <a:pPr algn="ctr"/>
            <a:r>
              <a:rPr lang="en-GB" sz="2400" b="0" i="0" u="none" strike="noStrike" dirty="0">
                <a:solidFill>
                  <a:schemeClr val="accent1">
                    <a:lumMod val="40000"/>
                    <a:lumOff val="60000"/>
                  </a:schemeClr>
                </a:solidFill>
                <a:effectLst/>
                <a:latin typeface="Poppins Bold" panose="00000800000000000000" pitchFamily="2" charset="0"/>
                <a:cs typeface="Poppins Bold" panose="00000800000000000000" pitchFamily="2" charset="0"/>
              </a:rPr>
              <a:t>Prudential oversight</a:t>
            </a:r>
            <a:endParaRPr lang="en-GB" sz="1800" dirty="0">
              <a:solidFill>
                <a:schemeClr val="accent1">
                  <a:lumMod val="40000"/>
                  <a:lumOff val="60000"/>
                </a:schemeClr>
              </a:solidFill>
              <a:latin typeface="Poppins Bold" panose="00000800000000000000" pitchFamily="2" charset="0"/>
              <a:cs typeface="Poppins Bold" panose="00000800000000000000" pitchFamily="2" charset="0"/>
            </a:endParaRPr>
          </a:p>
        </p:txBody>
      </p:sp>
      <p:sp>
        <p:nvSpPr>
          <p:cNvPr id="3" name="Rectangle: Rounded Corners 2">
            <a:extLst>
              <a:ext uri="{FF2B5EF4-FFF2-40B4-BE49-F238E27FC236}">
                <a16:creationId xmlns:a16="http://schemas.microsoft.com/office/drawing/2014/main" id="{EDA7A3D2-7EDB-CC20-5A85-95358612E52E}"/>
              </a:ext>
            </a:extLst>
          </p:cNvPr>
          <p:cNvSpPr/>
          <p:nvPr/>
        </p:nvSpPr>
        <p:spPr>
          <a:xfrm>
            <a:off x="809824" y="2007873"/>
            <a:ext cx="5286176" cy="900771"/>
          </a:xfrm>
          <a:prstGeom prst="roundRect">
            <a:avLst>
              <a:gd name="adj" fmla="val 50000"/>
            </a:avLst>
          </a:prstGeom>
          <a:solidFill>
            <a:schemeClr val="accent3">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 name="Graphic 3">
            <a:extLst>
              <a:ext uri="{FF2B5EF4-FFF2-40B4-BE49-F238E27FC236}">
                <a16:creationId xmlns:a16="http://schemas.microsoft.com/office/drawing/2014/main" id="{D44B5C92-EF12-9600-B618-0E49D01E11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4157" y="2176232"/>
            <a:ext cx="559495" cy="559495"/>
          </a:xfrm>
          <a:prstGeom prst="rect">
            <a:avLst/>
          </a:prstGeom>
        </p:spPr>
      </p:pic>
      <p:sp>
        <p:nvSpPr>
          <p:cNvPr id="21" name="TextBox 20">
            <a:extLst>
              <a:ext uri="{FF2B5EF4-FFF2-40B4-BE49-F238E27FC236}">
                <a16:creationId xmlns:a16="http://schemas.microsoft.com/office/drawing/2014/main" id="{652DBFF9-D143-C354-CA65-74E6A4FB20FD}"/>
              </a:ext>
            </a:extLst>
          </p:cNvPr>
          <p:cNvSpPr txBox="1"/>
          <p:nvPr/>
        </p:nvSpPr>
        <p:spPr>
          <a:xfrm>
            <a:off x="1765357" y="2235962"/>
            <a:ext cx="3831139" cy="461665"/>
          </a:xfrm>
          <a:prstGeom prst="rect">
            <a:avLst/>
          </a:prstGeom>
          <a:noFill/>
        </p:spPr>
        <p:txBody>
          <a:bodyPr wrap="square" rtlCol="0">
            <a:spAutoFit/>
          </a:bodyPr>
          <a:lstStyle/>
          <a:p>
            <a:pPr algn="ctr"/>
            <a:r>
              <a:rPr lang="en-GB" sz="2400" b="0" i="0" u="none" strike="noStrike" dirty="0">
                <a:solidFill>
                  <a:schemeClr val="accent3">
                    <a:lumMod val="60000"/>
                    <a:lumOff val="40000"/>
                  </a:schemeClr>
                </a:solidFill>
                <a:effectLst/>
                <a:latin typeface="Poppins Bold" panose="00000800000000000000" pitchFamily="2" charset="0"/>
                <a:cs typeface="Poppins Bold" panose="00000800000000000000" pitchFamily="2" charset="0"/>
              </a:rPr>
              <a:t>Systematic risk control</a:t>
            </a:r>
            <a:endParaRPr lang="en-GB" sz="1800" dirty="0">
              <a:solidFill>
                <a:schemeClr val="accent3">
                  <a:lumMod val="60000"/>
                  <a:lumOff val="40000"/>
                </a:schemeClr>
              </a:solidFill>
              <a:latin typeface="Poppins Bold" panose="00000800000000000000" pitchFamily="2" charset="0"/>
              <a:cs typeface="Poppins Bold" panose="00000800000000000000" pitchFamily="2" charset="0"/>
            </a:endParaRPr>
          </a:p>
        </p:txBody>
      </p:sp>
      <p:sp>
        <p:nvSpPr>
          <p:cNvPr id="22" name="Rectangle: Rounded Corners 21">
            <a:extLst>
              <a:ext uri="{FF2B5EF4-FFF2-40B4-BE49-F238E27FC236}">
                <a16:creationId xmlns:a16="http://schemas.microsoft.com/office/drawing/2014/main" id="{62B9695B-EEBB-DFBE-EF24-2F6D7427691E}"/>
              </a:ext>
            </a:extLst>
          </p:cNvPr>
          <p:cNvSpPr/>
          <p:nvPr/>
        </p:nvSpPr>
        <p:spPr>
          <a:xfrm>
            <a:off x="809824" y="3000829"/>
            <a:ext cx="5286176" cy="900771"/>
          </a:xfrm>
          <a:prstGeom prst="roundRect">
            <a:avLst>
              <a:gd name="adj" fmla="val 50000"/>
            </a:avLst>
          </a:prstGeom>
          <a:solidFill>
            <a:schemeClr val="accent4">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23" name="Graphic 60">
            <a:extLst>
              <a:ext uri="{FF2B5EF4-FFF2-40B4-BE49-F238E27FC236}">
                <a16:creationId xmlns:a16="http://schemas.microsoft.com/office/drawing/2014/main" id="{DE8D8934-6B71-EE1D-E5F8-A4283DFB6A6E}"/>
              </a:ext>
            </a:extLst>
          </p:cNvPr>
          <p:cNvSpPr/>
          <p:nvPr/>
        </p:nvSpPr>
        <p:spPr>
          <a:xfrm>
            <a:off x="1023657" y="3200531"/>
            <a:ext cx="477339" cy="477407"/>
          </a:xfrm>
          <a:custGeom>
            <a:avLst/>
            <a:gdLst>
              <a:gd name="connsiteX0" fmla="*/ 533456 w 555230"/>
              <a:gd name="connsiteY0" fmla="*/ 169708 h 555308"/>
              <a:gd name="connsiteX1" fmla="*/ 474097 w 555230"/>
              <a:gd name="connsiteY1" fmla="*/ 81522 h 555308"/>
              <a:gd name="connsiteX2" fmla="*/ 473864 w 555230"/>
              <a:gd name="connsiteY2" fmla="*/ 81289 h 555308"/>
              <a:gd name="connsiteX3" fmla="*/ 473322 w 555230"/>
              <a:gd name="connsiteY3" fmla="*/ 80747 h 555308"/>
              <a:gd name="connsiteX4" fmla="*/ 473089 w 555230"/>
              <a:gd name="connsiteY4" fmla="*/ 80514 h 555308"/>
              <a:gd name="connsiteX5" fmla="*/ 277654 w 555230"/>
              <a:gd name="connsiteY5" fmla="*/ 0 h 555308"/>
              <a:gd name="connsiteX6" fmla="*/ 169630 w 555230"/>
              <a:gd name="connsiteY6" fmla="*/ 21853 h 555308"/>
              <a:gd name="connsiteX7" fmla="*/ 81367 w 555230"/>
              <a:gd name="connsiteY7" fmla="*/ 81367 h 555308"/>
              <a:gd name="connsiteX8" fmla="*/ 21853 w 555230"/>
              <a:gd name="connsiteY8" fmla="*/ 169630 h 555308"/>
              <a:gd name="connsiteX9" fmla="*/ 0 w 555230"/>
              <a:gd name="connsiteY9" fmla="*/ 277654 h 555308"/>
              <a:gd name="connsiteX10" fmla="*/ 22628 w 555230"/>
              <a:gd name="connsiteY10" fmla="*/ 387615 h 555308"/>
              <a:gd name="connsiteX11" fmla="*/ 84234 w 555230"/>
              <a:gd name="connsiteY11" fmla="*/ 476809 h 555308"/>
              <a:gd name="connsiteX12" fmla="*/ 84311 w 555230"/>
              <a:gd name="connsiteY12" fmla="*/ 476886 h 555308"/>
              <a:gd name="connsiteX13" fmla="*/ 84389 w 555230"/>
              <a:gd name="connsiteY13" fmla="*/ 477041 h 555308"/>
              <a:gd name="connsiteX14" fmla="*/ 84544 w 555230"/>
              <a:gd name="connsiteY14" fmla="*/ 477196 h 555308"/>
              <a:gd name="connsiteX15" fmla="*/ 85319 w 555230"/>
              <a:gd name="connsiteY15" fmla="*/ 477894 h 555308"/>
              <a:gd name="connsiteX16" fmla="*/ 277577 w 555230"/>
              <a:gd name="connsiteY16" fmla="*/ 555308 h 555308"/>
              <a:gd name="connsiteX17" fmla="*/ 385601 w 555230"/>
              <a:gd name="connsiteY17" fmla="*/ 533456 h 555308"/>
              <a:gd name="connsiteX18" fmla="*/ 473864 w 555230"/>
              <a:gd name="connsiteY18" fmla="*/ 473942 h 555308"/>
              <a:gd name="connsiteX19" fmla="*/ 533378 w 555230"/>
              <a:gd name="connsiteY19" fmla="*/ 385678 h 555308"/>
              <a:gd name="connsiteX20" fmla="*/ 555231 w 555230"/>
              <a:gd name="connsiteY20" fmla="*/ 277654 h 555308"/>
              <a:gd name="connsiteX21" fmla="*/ 533456 w 555230"/>
              <a:gd name="connsiteY21" fmla="*/ 169708 h 555308"/>
              <a:gd name="connsiteX22" fmla="*/ 475879 w 555230"/>
              <a:gd name="connsiteY22" fmla="*/ 277964 h 555308"/>
              <a:gd name="connsiteX23" fmla="*/ 417605 w 555230"/>
              <a:gd name="connsiteY23" fmla="*/ 418302 h 555308"/>
              <a:gd name="connsiteX24" fmla="*/ 277654 w 555230"/>
              <a:gd name="connsiteY24" fmla="*/ 475879 h 555308"/>
              <a:gd name="connsiteX25" fmla="*/ 276957 w 555230"/>
              <a:gd name="connsiteY25" fmla="*/ 475879 h 555308"/>
              <a:gd name="connsiteX26" fmla="*/ 190166 w 555230"/>
              <a:gd name="connsiteY26" fmla="*/ 455576 h 555308"/>
              <a:gd name="connsiteX27" fmla="*/ 181641 w 555230"/>
              <a:gd name="connsiteY27" fmla="*/ 444107 h 555308"/>
              <a:gd name="connsiteX28" fmla="*/ 185904 w 555230"/>
              <a:gd name="connsiteY28" fmla="*/ 430469 h 555308"/>
              <a:gd name="connsiteX29" fmla="*/ 433646 w 555230"/>
              <a:gd name="connsiteY29" fmla="*/ 177999 h 555308"/>
              <a:gd name="connsiteX30" fmla="*/ 441085 w 555230"/>
              <a:gd name="connsiteY30" fmla="*/ 174822 h 555308"/>
              <a:gd name="connsiteX31" fmla="*/ 442480 w 555230"/>
              <a:gd name="connsiteY31" fmla="*/ 174900 h 555308"/>
              <a:gd name="connsiteX32" fmla="*/ 450229 w 555230"/>
              <a:gd name="connsiteY32" fmla="*/ 180092 h 555308"/>
              <a:gd name="connsiteX33" fmla="*/ 475879 w 555230"/>
              <a:gd name="connsiteY33" fmla="*/ 277964 h 555308"/>
              <a:gd name="connsiteX34" fmla="*/ 374984 w 555230"/>
              <a:gd name="connsiteY34" fmla="*/ 104072 h 555308"/>
              <a:gd name="connsiteX35" fmla="*/ 375759 w 555230"/>
              <a:gd name="connsiteY35" fmla="*/ 104537 h 555308"/>
              <a:gd name="connsiteX36" fmla="*/ 382423 w 555230"/>
              <a:gd name="connsiteY36" fmla="*/ 112751 h 555308"/>
              <a:gd name="connsiteX37" fmla="*/ 379246 w 555230"/>
              <a:gd name="connsiteY37" fmla="*/ 119958 h 555308"/>
              <a:gd name="connsiteX38" fmla="*/ 379246 w 555230"/>
              <a:gd name="connsiteY38" fmla="*/ 119958 h 555308"/>
              <a:gd name="connsiteX39" fmla="*/ 128404 w 555230"/>
              <a:gd name="connsiteY39" fmla="*/ 375604 h 555308"/>
              <a:gd name="connsiteX40" fmla="*/ 114998 w 555230"/>
              <a:gd name="connsiteY40" fmla="*/ 380176 h 555308"/>
              <a:gd name="connsiteX41" fmla="*/ 103452 w 555230"/>
              <a:gd name="connsiteY41" fmla="*/ 372272 h 555308"/>
              <a:gd name="connsiteX42" fmla="*/ 79429 w 555230"/>
              <a:gd name="connsiteY42" fmla="*/ 276414 h 555308"/>
              <a:gd name="connsiteX43" fmla="*/ 277654 w 555230"/>
              <a:gd name="connsiteY43" fmla="*/ 79429 h 555308"/>
              <a:gd name="connsiteX44" fmla="*/ 374674 w 555230"/>
              <a:gd name="connsiteY44" fmla="*/ 103994 h 555308"/>
              <a:gd name="connsiteX45" fmla="*/ 374674 w 555230"/>
              <a:gd name="connsiteY45" fmla="*/ 103994 h 555308"/>
              <a:gd name="connsiteX46" fmla="*/ 374984 w 555230"/>
              <a:gd name="connsiteY46" fmla="*/ 104072 h 55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55230" h="555308">
                <a:moveTo>
                  <a:pt x="533456" y="169708"/>
                </a:moveTo>
                <a:cubicBezTo>
                  <a:pt x="519507" y="136696"/>
                  <a:pt x="499514" y="107017"/>
                  <a:pt x="474097" y="81522"/>
                </a:cubicBezTo>
                <a:lnTo>
                  <a:pt x="473864" y="81289"/>
                </a:lnTo>
                <a:cubicBezTo>
                  <a:pt x="473709" y="81134"/>
                  <a:pt x="473477" y="80902"/>
                  <a:pt x="473322" y="80747"/>
                </a:cubicBezTo>
                <a:lnTo>
                  <a:pt x="473089" y="80514"/>
                </a:lnTo>
                <a:cubicBezTo>
                  <a:pt x="420705" y="28595"/>
                  <a:pt x="351272" y="0"/>
                  <a:pt x="277654" y="0"/>
                </a:cubicBezTo>
                <a:cubicBezTo>
                  <a:pt x="240225" y="0"/>
                  <a:pt x="203882" y="7362"/>
                  <a:pt x="169630" y="21853"/>
                </a:cubicBezTo>
                <a:cubicBezTo>
                  <a:pt x="136541" y="35879"/>
                  <a:pt x="106862" y="55872"/>
                  <a:pt x="81367" y="81367"/>
                </a:cubicBezTo>
                <a:cubicBezTo>
                  <a:pt x="55872" y="106862"/>
                  <a:pt x="35879" y="136541"/>
                  <a:pt x="21853" y="169630"/>
                </a:cubicBezTo>
                <a:cubicBezTo>
                  <a:pt x="7362" y="203882"/>
                  <a:pt x="0" y="240225"/>
                  <a:pt x="0" y="277654"/>
                </a:cubicBezTo>
                <a:cubicBezTo>
                  <a:pt x="0" y="315858"/>
                  <a:pt x="7594" y="352821"/>
                  <a:pt x="22628" y="387615"/>
                </a:cubicBezTo>
                <a:cubicBezTo>
                  <a:pt x="37119" y="421169"/>
                  <a:pt x="57887" y="451236"/>
                  <a:pt x="84234" y="476809"/>
                </a:cubicBezTo>
                <a:cubicBezTo>
                  <a:pt x="84234" y="476809"/>
                  <a:pt x="84311" y="476886"/>
                  <a:pt x="84311" y="476886"/>
                </a:cubicBezTo>
                <a:lnTo>
                  <a:pt x="84389" y="477041"/>
                </a:lnTo>
                <a:cubicBezTo>
                  <a:pt x="84466" y="477119"/>
                  <a:pt x="84466" y="477119"/>
                  <a:pt x="84544" y="477196"/>
                </a:cubicBezTo>
                <a:lnTo>
                  <a:pt x="85319" y="477894"/>
                </a:lnTo>
                <a:cubicBezTo>
                  <a:pt x="137316" y="527876"/>
                  <a:pt x="205587" y="555308"/>
                  <a:pt x="277577" y="555308"/>
                </a:cubicBezTo>
                <a:cubicBezTo>
                  <a:pt x="315005" y="555308"/>
                  <a:pt x="351349" y="547947"/>
                  <a:pt x="385601" y="533456"/>
                </a:cubicBezTo>
                <a:cubicBezTo>
                  <a:pt x="418690" y="519429"/>
                  <a:pt x="448369" y="499436"/>
                  <a:pt x="473864" y="473942"/>
                </a:cubicBezTo>
                <a:cubicBezTo>
                  <a:pt x="499359" y="448447"/>
                  <a:pt x="519352" y="418767"/>
                  <a:pt x="533378" y="385678"/>
                </a:cubicBezTo>
                <a:cubicBezTo>
                  <a:pt x="547869" y="351427"/>
                  <a:pt x="555231" y="315083"/>
                  <a:pt x="555231" y="277654"/>
                </a:cubicBezTo>
                <a:cubicBezTo>
                  <a:pt x="555231" y="240148"/>
                  <a:pt x="547947" y="203882"/>
                  <a:pt x="533456" y="169708"/>
                </a:cubicBezTo>
                <a:close/>
                <a:moveTo>
                  <a:pt x="475879" y="277964"/>
                </a:moveTo>
                <a:cubicBezTo>
                  <a:pt x="475801" y="331124"/>
                  <a:pt x="455111" y="380951"/>
                  <a:pt x="417605" y="418302"/>
                </a:cubicBezTo>
                <a:cubicBezTo>
                  <a:pt x="380254" y="455421"/>
                  <a:pt x="330581" y="475879"/>
                  <a:pt x="277654" y="475879"/>
                </a:cubicBezTo>
                <a:cubicBezTo>
                  <a:pt x="277422" y="475879"/>
                  <a:pt x="277189" y="475879"/>
                  <a:pt x="276957" y="475879"/>
                </a:cubicBezTo>
                <a:cubicBezTo>
                  <a:pt x="246502" y="475801"/>
                  <a:pt x="217288" y="468905"/>
                  <a:pt x="190166" y="455576"/>
                </a:cubicBezTo>
                <a:cubicBezTo>
                  <a:pt x="185594" y="453329"/>
                  <a:pt x="182494" y="449144"/>
                  <a:pt x="181641" y="444107"/>
                </a:cubicBezTo>
                <a:cubicBezTo>
                  <a:pt x="180789" y="439070"/>
                  <a:pt x="182339" y="434111"/>
                  <a:pt x="185904" y="430469"/>
                </a:cubicBezTo>
                <a:lnTo>
                  <a:pt x="433646" y="177999"/>
                </a:lnTo>
                <a:cubicBezTo>
                  <a:pt x="435661" y="175985"/>
                  <a:pt x="438295" y="174822"/>
                  <a:pt x="441085" y="174822"/>
                </a:cubicBezTo>
                <a:cubicBezTo>
                  <a:pt x="441550" y="174822"/>
                  <a:pt x="442015" y="174822"/>
                  <a:pt x="442480" y="174900"/>
                </a:cubicBezTo>
                <a:cubicBezTo>
                  <a:pt x="445735" y="175365"/>
                  <a:pt x="448602" y="177224"/>
                  <a:pt x="450229" y="180092"/>
                </a:cubicBezTo>
                <a:cubicBezTo>
                  <a:pt x="467045" y="209771"/>
                  <a:pt x="475956" y="243635"/>
                  <a:pt x="475879" y="277964"/>
                </a:cubicBezTo>
                <a:close/>
                <a:moveTo>
                  <a:pt x="374984" y="104072"/>
                </a:moveTo>
                <a:cubicBezTo>
                  <a:pt x="375217" y="104227"/>
                  <a:pt x="375527" y="104382"/>
                  <a:pt x="375759" y="104537"/>
                </a:cubicBezTo>
                <a:cubicBezTo>
                  <a:pt x="378084" y="106009"/>
                  <a:pt x="381881" y="109186"/>
                  <a:pt x="382423" y="112751"/>
                </a:cubicBezTo>
                <a:cubicBezTo>
                  <a:pt x="382811" y="115076"/>
                  <a:pt x="381726" y="117400"/>
                  <a:pt x="379246" y="119958"/>
                </a:cubicBezTo>
                <a:lnTo>
                  <a:pt x="379246" y="119958"/>
                </a:lnTo>
                <a:lnTo>
                  <a:pt x="128404" y="375604"/>
                </a:lnTo>
                <a:cubicBezTo>
                  <a:pt x="124917" y="379169"/>
                  <a:pt x="120035" y="380874"/>
                  <a:pt x="114998" y="380176"/>
                </a:cubicBezTo>
                <a:cubicBezTo>
                  <a:pt x="110039" y="379479"/>
                  <a:pt x="105854" y="376612"/>
                  <a:pt x="103452" y="372272"/>
                </a:cubicBezTo>
                <a:cubicBezTo>
                  <a:pt x="87489" y="343057"/>
                  <a:pt x="79197" y="309891"/>
                  <a:pt x="79429" y="276414"/>
                </a:cubicBezTo>
                <a:cubicBezTo>
                  <a:pt x="80049" y="167770"/>
                  <a:pt x="169010" y="79429"/>
                  <a:pt x="277654" y="79429"/>
                </a:cubicBezTo>
                <a:cubicBezTo>
                  <a:pt x="316168" y="79429"/>
                  <a:pt x="346855" y="87101"/>
                  <a:pt x="374674" y="103994"/>
                </a:cubicBezTo>
                <a:lnTo>
                  <a:pt x="374674" y="103994"/>
                </a:lnTo>
                <a:cubicBezTo>
                  <a:pt x="374752" y="103994"/>
                  <a:pt x="374907" y="103994"/>
                  <a:pt x="374984" y="104072"/>
                </a:cubicBezTo>
                <a:close/>
              </a:path>
            </a:pathLst>
          </a:custGeom>
          <a:solidFill>
            <a:schemeClr val="accent4">
              <a:lumMod val="60000"/>
              <a:lumOff val="40000"/>
            </a:schemeClr>
          </a:solidFill>
          <a:ln w="770" cap="flat">
            <a:noFill/>
            <a:prstDash val="solid"/>
            <a:miter/>
          </a:ln>
        </p:spPr>
        <p:txBody>
          <a:bodyPr rtlCol="0" anchor="ctr"/>
          <a:lstStyle/>
          <a:p>
            <a:endParaRPr lang="en-GB" dirty="0">
              <a:latin typeface="Poppins" panose="00000500000000000000" pitchFamily="2" charset="0"/>
            </a:endParaRPr>
          </a:p>
        </p:txBody>
      </p:sp>
      <p:sp>
        <p:nvSpPr>
          <p:cNvPr id="24" name="TextBox 23">
            <a:extLst>
              <a:ext uri="{FF2B5EF4-FFF2-40B4-BE49-F238E27FC236}">
                <a16:creationId xmlns:a16="http://schemas.microsoft.com/office/drawing/2014/main" id="{9D427995-617A-8CC1-B2B2-ACC1F4869210}"/>
              </a:ext>
            </a:extLst>
          </p:cNvPr>
          <p:cNvSpPr txBox="1"/>
          <p:nvPr/>
        </p:nvSpPr>
        <p:spPr>
          <a:xfrm>
            <a:off x="1971189" y="3229712"/>
            <a:ext cx="3419475" cy="461665"/>
          </a:xfrm>
          <a:prstGeom prst="rect">
            <a:avLst/>
          </a:prstGeom>
          <a:noFill/>
        </p:spPr>
        <p:txBody>
          <a:bodyPr wrap="square" rtlCol="0">
            <a:spAutoFit/>
          </a:bodyPr>
          <a:lstStyle/>
          <a:p>
            <a:pPr algn="ctr"/>
            <a:r>
              <a:rPr lang="en-GB" sz="2400" b="0" i="0" u="none" strike="noStrike" dirty="0">
                <a:solidFill>
                  <a:schemeClr val="accent4">
                    <a:lumMod val="60000"/>
                    <a:lumOff val="40000"/>
                  </a:schemeClr>
                </a:solidFill>
                <a:effectLst/>
                <a:latin typeface="Poppins Bold" panose="00000800000000000000" pitchFamily="2" charset="0"/>
                <a:cs typeface="Poppins Bold" panose="00000800000000000000" pitchFamily="2" charset="0"/>
              </a:rPr>
              <a:t>Avoiding misuse</a:t>
            </a:r>
            <a:endParaRPr lang="en-GB" sz="1800" dirty="0">
              <a:solidFill>
                <a:schemeClr val="accent4">
                  <a:lumMod val="60000"/>
                  <a:lumOff val="40000"/>
                </a:schemeClr>
              </a:solidFill>
              <a:latin typeface="Poppins Bold" panose="00000800000000000000" pitchFamily="2" charset="0"/>
              <a:cs typeface="Poppins Bold" panose="00000800000000000000" pitchFamily="2" charset="0"/>
            </a:endParaRPr>
          </a:p>
        </p:txBody>
      </p:sp>
      <p:sp>
        <p:nvSpPr>
          <p:cNvPr id="25" name="Rectangle: Rounded Corners 24">
            <a:extLst>
              <a:ext uri="{FF2B5EF4-FFF2-40B4-BE49-F238E27FC236}">
                <a16:creationId xmlns:a16="http://schemas.microsoft.com/office/drawing/2014/main" id="{2F6CD53B-E458-399E-BE6E-8B8F79774A60}"/>
              </a:ext>
            </a:extLst>
          </p:cNvPr>
          <p:cNvSpPr/>
          <p:nvPr/>
        </p:nvSpPr>
        <p:spPr>
          <a:xfrm>
            <a:off x="809824" y="3993785"/>
            <a:ext cx="10533816" cy="900771"/>
          </a:xfrm>
          <a:prstGeom prst="roundRect">
            <a:avLst>
              <a:gd name="adj" fmla="val 50000"/>
            </a:avLst>
          </a:prstGeom>
          <a:solidFill>
            <a:schemeClr val="accent2"/>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26" name="Group 25">
            <a:extLst>
              <a:ext uri="{FF2B5EF4-FFF2-40B4-BE49-F238E27FC236}">
                <a16:creationId xmlns:a16="http://schemas.microsoft.com/office/drawing/2014/main" id="{40A86B7E-D905-1B78-255C-F76717D95FA0}"/>
              </a:ext>
            </a:extLst>
          </p:cNvPr>
          <p:cNvGrpSpPr/>
          <p:nvPr/>
        </p:nvGrpSpPr>
        <p:grpSpPr>
          <a:xfrm>
            <a:off x="1023657" y="4190894"/>
            <a:ext cx="500431" cy="452919"/>
            <a:chOff x="8013676" y="2685504"/>
            <a:chExt cx="582090" cy="526824"/>
          </a:xfrm>
          <a:solidFill>
            <a:schemeClr val="bg1"/>
          </a:solidFill>
        </p:grpSpPr>
        <p:sp>
          <p:nvSpPr>
            <p:cNvPr id="27" name="Freeform: Shape 26">
              <a:extLst>
                <a:ext uri="{FF2B5EF4-FFF2-40B4-BE49-F238E27FC236}">
                  <a16:creationId xmlns:a16="http://schemas.microsoft.com/office/drawing/2014/main" id="{8071CE6A-3D91-FDE3-A95B-BCE0007CBE9C}"/>
                </a:ext>
              </a:extLst>
            </p:cNvPr>
            <p:cNvSpPr/>
            <p:nvPr/>
          </p:nvSpPr>
          <p:spPr>
            <a:xfrm>
              <a:off x="8013676" y="2790104"/>
              <a:ext cx="582090" cy="422224"/>
            </a:xfrm>
            <a:custGeom>
              <a:avLst/>
              <a:gdLst>
                <a:gd name="connsiteX0" fmla="*/ 551548 w 582090"/>
                <a:gd name="connsiteY0" fmla="*/ 0 h 422224"/>
                <a:gd name="connsiteX1" fmla="*/ 361749 w 582090"/>
                <a:gd name="connsiteY1" fmla="*/ 0 h 422224"/>
                <a:gd name="connsiteX2" fmla="*/ 361638 w 582090"/>
                <a:gd name="connsiteY2" fmla="*/ 2106 h 422224"/>
                <a:gd name="connsiteX3" fmla="*/ 353101 w 582090"/>
                <a:gd name="connsiteY3" fmla="*/ 30820 h 422224"/>
                <a:gd name="connsiteX4" fmla="*/ 275607 w 582090"/>
                <a:gd name="connsiteY4" fmla="*/ 66407 h 422224"/>
                <a:gd name="connsiteX5" fmla="*/ 219566 w 582090"/>
                <a:gd name="connsiteY5" fmla="*/ 2162 h 422224"/>
                <a:gd name="connsiteX6" fmla="*/ 219455 w 582090"/>
                <a:gd name="connsiteY6" fmla="*/ 55 h 422224"/>
                <a:gd name="connsiteX7" fmla="*/ 30432 w 582090"/>
                <a:gd name="connsiteY7" fmla="*/ 55 h 422224"/>
                <a:gd name="connsiteX8" fmla="*/ 0 w 582090"/>
                <a:gd name="connsiteY8" fmla="*/ 30488 h 422224"/>
                <a:gd name="connsiteX9" fmla="*/ 0 w 582090"/>
                <a:gd name="connsiteY9" fmla="*/ 391737 h 422224"/>
                <a:gd name="connsiteX10" fmla="*/ 8925 w 582090"/>
                <a:gd name="connsiteY10" fmla="*/ 413300 h 422224"/>
                <a:gd name="connsiteX11" fmla="*/ 30488 w 582090"/>
                <a:gd name="connsiteY11" fmla="*/ 422225 h 422224"/>
                <a:gd name="connsiteX12" fmla="*/ 551603 w 582090"/>
                <a:gd name="connsiteY12" fmla="*/ 422225 h 422224"/>
                <a:gd name="connsiteX13" fmla="*/ 573166 w 582090"/>
                <a:gd name="connsiteY13" fmla="*/ 413300 h 422224"/>
                <a:gd name="connsiteX14" fmla="*/ 582091 w 582090"/>
                <a:gd name="connsiteY14" fmla="*/ 391737 h 422224"/>
                <a:gd name="connsiteX15" fmla="*/ 582091 w 582090"/>
                <a:gd name="connsiteY15" fmla="*/ 30432 h 422224"/>
                <a:gd name="connsiteX16" fmla="*/ 551548 w 582090"/>
                <a:gd name="connsiteY16" fmla="*/ 0 h 422224"/>
                <a:gd name="connsiteX17" fmla="*/ 551548 w 582090"/>
                <a:gd name="connsiteY17" fmla="*/ 0 h 422224"/>
                <a:gd name="connsiteX18" fmla="*/ 283479 w 582090"/>
                <a:gd name="connsiteY18" fmla="*/ 329598 h 422224"/>
                <a:gd name="connsiteX19" fmla="*/ 251051 w 582090"/>
                <a:gd name="connsiteY19" fmla="*/ 362026 h 422224"/>
                <a:gd name="connsiteX20" fmla="*/ 89356 w 582090"/>
                <a:gd name="connsiteY20" fmla="*/ 362026 h 422224"/>
                <a:gd name="connsiteX21" fmla="*/ 56929 w 582090"/>
                <a:gd name="connsiteY21" fmla="*/ 329598 h 422224"/>
                <a:gd name="connsiteX22" fmla="*/ 56929 w 582090"/>
                <a:gd name="connsiteY22" fmla="*/ 287913 h 422224"/>
                <a:gd name="connsiteX23" fmla="*/ 76940 w 582090"/>
                <a:gd name="connsiteY23" fmla="*/ 223723 h 422224"/>
                <a:gd name="connsiteX24" fmla="*/ 129877 w 582090"/>
                <a:gd name="connsiteY24" fmla="*/ 182205 h 422224"/>
                <a:gd name="connsiteX25" fmla="*/ 105820 w 582090"/>
                <a:gd name="connsiteY25" fmla="*/ 106540 h 422224"/>
                <a:gd name="connsiteX26" fmla="*/ 170121 w 582090"/>
                <a:gd name="connsiteY26" fmla="*/ 60033 h 422224"/>
                <a:gd name="connsiteX27" fmla="*/ 234422 w 582090"/>
                <a:gd name="connsiteY27" fmla="*/ 106540 h 422224"/>
                <a:gd name="connsiteX28" fmla="*/ 210364 w 582090"/>
                <a:gd name="connsiteY28" fmla="*/ 182205 h 422224"/>
                <a:gd name="connsiteX29" fmla="*/ 263357 w 582090"/>
                <a:gd name="connsiteY29" fmla="*/ 223668 h 422224"/>
                <a:gd name="connsiteX30" fmla="*/ 283423 w 582090"/>
                <a:gd name="connsiteY30" fmla="*/ 287913 h 422224"/>
                <a:gd name="connsiteX31" fmla="*/ 283479 w 582090"/>
                <a:gd name="connsiteY31" fmla="*/ 329598 h 422224"/>
                <a:gd name="connsiteX32" fmla="*/ 488632 w 582090"/>
                <a:gd name="connsiteY32" fmla="*/ 109977 h 422224"/>
                <a:gd name="connsiteX33" fmla="*/ 509087 w 582090"/>
                <a:gd name="connsiteY33" fmla="*/ 160143 h 422224"/>
                <a:gd name="connsiteX34" fmla="*/ 489575 w 582090"/>
                <a:gd name="connsiteY34" fmla="*/ 206650 h 422224"/>
                <a:gd name="connsiteX35" fmla="*/ 437968 w 582090"/>
                <a:gd name="connsiteY35" fmla="*/ 223612 h 422224"/>
                <a:gd name="connsiteX36" fmla="*/ 436360 w 582090"/>
                <a:gd name="connsiteY36" fmla="*/ 247448 h 422224"/>
                <a:gd name="connsiteX37" fmla="*/ 388744 w 582090"/>
                <a:gd name="connsiteY37" fmla="*/ 247448 h 422224"/>
                <a:gd name="connsiteX38" fmla="*/ 387137 w 582090"/>
                <a:gd name="connsiteY38" fmla="*/ 188413 h 422224"/>
                <a:gd name="connsiteX39" fmla="*/ 406261 w 582090"/>
                <a:gd name="connsiteY39" fmla="*/ 188413 h 422224"/>
                <a:gd name="connsiteX40" fmla="*/ 443566 w 582090"/>
                <a:gd name="connsiteY40" fmla="*/ 182371 h 422224"/>
                <a:gd name="connsiteX41" fmla="*/ 456426 w 582090"/>
                <a:gd name="connsiteY41" fmla="*/ 160475 h 422224"/>
                <a:gd name="connsiteX42" fmla="*/ 450384 w 582090"/>
                <a:gd name="connsiteY42" fmla="*/ 143014 h 422224"/>
                <a:gd name="connsiteX43" fmla="*/ 433533 w 582090"/>
                <a:gd name="connsiteY43" fmla="*/ 136640 h 422224"/>
                <a:gd name="connsiteX44" fmla="*/ 415739 w 582090"/>
                <a:gd name="connsiteY44" fmla="*/ 143125 h 422224"/>
                <a:gd name="connsiteX45" fmla="*/ 409365 w 582090"/>
                <a:gd name="connsiteY45" fmla="*/ 160753 h 422224"/>
                <a:gd name="connsiteX46" fmla="*/ 358257 w 582090"/>
                <a:gd name="connsiteY46" fmla="*/ 160753 h 422224"/>
                <a:gd name="connsiteX47" fmla="*/ 366350 w 582090"/>
                <a:gd name="connsiteY47" fmla="*/ 125830 h 422224"/>
                <a:gd name="connsiteX48" fmla="*/ 392403 w 582090"/>
                <a:gd name="connsiteY48" fmla="*/ 101219 h 422224"/>
                <a:gd name="connsiteX49" fmla="*/ 434143 w 582090"/>
                <a:gd name="connsiteY49" fmla="*/ 92183 h 422224"/>
                <a:gd name="connsiteX50" fmla="*/ 488632 w 582090"/>
                <a:gd name="connsiteY50" fmla="*/ 109977 h 422224"/>
                <a:gd name="connsiteX51" fmla="*/ 389908 w 582090"/>
                <a:gd name="connsiteY51" fmla="*/ 321561 h 422224"/>
                <a:gd name="connsiteX52" fmla="*/ 380873 w 582090"/>
                <a:gd name="connsiteY52" fmla="*/ 300774 h 422224"/>
                <a:gd name="connsiteX53" fmla="*/ 389908 w 582090"/>
                <a:gd name="connsiteY53" fmla="*/ 279488 h 422224"/>
                <a:gd name="connsiteX54" fmla="*/ 413245 w 582090"/>
                <a:gd name="connsiteY54" fmla="*/ 270896 h 422224"/>
                <a:gd name="connsiteX55" fmla="*/ 436249 w 582090"/>
                <a:gd name="connsiteY55" fmla="*/ 279488 h 422224"/>
                <a:gd name="connsiteX56" fmla="*/ 445285 w 582090"/>
                <a:gd name="connsiteY56" fmla="*/ 300774 h 422224"/>
                <a:gd name="connsiteX57" fmla="*/ 436249 w 582090"/>
                <a:gd name="connsiteY57" fmla="*/ 321561 h 422224"/>
                <a:gd name="connsiteX58" fmla="*/ 413245 w 582090"/>
                <a:gd name="connsiteY58" fmla="*/ 329986 h 422224"/>
                <a:gd name="connsiteX59" fmla="*/ 389908 w 582090"/>
                <a:gd name="connsiteY59" fmla="*/ 321561 h 4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82090" h="422224">
                  <a:moveTo>
                    <a:pt x="551548" y="0"/>
                  </a:moveTo>
                  <a:lnTo>
                    <a:pt x="361749" y="0"/>
                  </a:lnTo>
                  <a:cubicBezTo>
                    <a:pt x="361749" y="721"/>
                    <a:pt x="361749" y="1386"/>
                    <a:pt x="361638" y="2106"/>
                  </a:cubicBezTo>
                  <a:cubicBezTo>
                    <a:pt x="360862" y="12140"/>
                    <a:pt x="357979" y="21951"/>
                    <a:pt x="353101" y="30820"/>
                  </a:cubicBezTo>
                  <a:cubicBezTo>
                    <a:pt x="338024" y="58536"/>
                    <a:pt x="306483" y="73004"/>
                    <a:pt x="275607" y="66407"/>
                  </a:cubicBezTo>
                  <a:cubicBezTo>
                    <a:pt x="244787" y="59756"/>
                    <a:pt x="221949" y="33592"/>
                    <a:pt x="219566" y="2162"/>
                  </a:cubicBezTo>
                  <a:cubicBezTo>
                    <a:pt x="219510" y="1441"/>
                    <a:pt x="219455" y="776"/>
                    <a:pt x="219455" y="55"/>
                  </a:cubicBezTo>
                  <a:lnTo>
                    <a:pt x="30432" y="55"/>
                  </a:lnTo>
                  <a:cubicBezTo>
                    <a:pt x="13636" y="55"/>
                    <a:pt x="0" y="13692"/>
                    <a:pt x="0" y="30488"/>
                  </a:cubicBezTo>
                  <a:lnTo>
                    <a:pt x="0" y="391737"/>
                  </a:lnTo>
                  <a:cubicBezTo>
                    <a:pt x="0" y="399830"/>
                    <a:pt x="3215" y="407535"/>
                    <a:pt x="8925" y="413300"/>
                  </a:cubicBezTo>
                  <a:cubicBezTo>
                    <a:pt x="14634" y="419065"/>
                    <a:pt x="22394" y="422225"/>
                    <a:pt x="30488" y="422225"/>
                  </a:cubicBezTo>
                  <a:lnTo>
                    <a:pt x="551603" y="422225"/>
                  </a:lnTo>
                  <a:cubicBezTo>
                    <a:pt x="559696" y="422225"/>
                    <a:pt x="567401" y="419010"/>
                    <a:pt x="573166" y="413300"/>
                  </a:cubicBezTo>
                  <a:cubicBezTo>
                    <a:pt x="578931" y="407591"/>
                    <a:pt x="582091" y="399830"/>
                    <a:pt x="582091" y="391737"/>
                  </a:cubicBezTo>
                  <a:lnTo>
                    <a:pt x="582091" y="30432"/>
                  </a:lnTo>
                  <a:cubicBezTo>
                    <a:pt x="581980" y="13636"/>
                    <a:pt x="568343" y="0"/>
                    <a:pt x="551548" y="0"/>
                  </a:cubicBezTo>
                  <a:lnTo>
                    <a:pt x="551548" y="0"/>
                  </a:lnTo>
                  <a:close/>
                  <a:moveTo>
                    <a:pt x="283479" y="329598"/>
                  </a:moveTo>
                  <a:cubicBezTo>
                    <a:pt x="283479" y="347503"/>
                    <a:pt x="268956" y="362026"/>
                    <a:pt x="251051" y="362026"/>
                  </a:cubicBezTo>
                  <a:lnTo>
                    <a:pt x="89356" y="362026"/>
                  </a:lnTo>
                  <a:cubicBezTo>
                    <a:pt x="71452" y="362026"/>
                    <a:pt x="56929" y="347503"/>
                    <a:pt x="56929" y="329598"/>
                  </a:cubicBezTo>
                  <a:lnTo>
                    <a:pt x="56929" y="287913"/>
                  </a:lnTo>
                  <a:cubicBezTo>
                    <a:pt x="56929" y="264965"/>
                    <a:pt x="63968" y="242570"/>
                    <a:pt x="76940" y="223723"/>
                  </a:cubicBezTo>
                  <a:cubicBezTo>
                    <a:pt x="89966" y="204876"/>
                    <a:pt x="108425" y="190409"/>
                    <a:pt x="129877" y="182205"/>
                  </a:cubicBezTo>
                  <a:cubicBezTo>
                    <a:pt x="106374" y="164799"/>
                    <a:pt x="96673" y="134312"/>
                    <a:pt x="105820" y="106540"/>
                  </a:cubicBezTo>
                  <a:cubicBezTo>
                    <a:pt x="114966" y="78769"/>
                    <a:pt x="140908" y="60033"/>
                    <a:pt x="170121" y="60033"/>
                  </a:cubicBezTo>
                  <a:cubicBezTo>
                    <a:pt x="199333" y="60033"/>
                    <a:pt x="225275" y="78769"/>
                    <a:pt x="234422" y="106540"/>
                  </a:cubicBezTo>
                  <a:cubicBezTo>
                    <a:pt x="243568" y="134312"/>
                    <a:pt x="233867" y="164799"/>
                    <a:pt x="210364" y="182205"/>
                  </a:cubicBezTo>
                  <a:cubicBezTo>
                    <a:pt x="231816" y="190353"/>
                    <a:pt x="250275" y="204821"/>
                    <a:pt x="263357" y="223668"/>
                  </a:cubicBezTo>
                  <a:cubicBezTo>
                    <a:pt x="276439" y="242570"/>
                    <a:pt x="283423" y="264965"/>
                    <a:pt x="283423" y="287913"/>
                  </a:cubicBezTo>
                  <a:lnTo>
                    <a:pt x="283479" y="329598"/>
                  </a:lnTo>
                  <a:close/>
                  <a:moveTo>
                    <a:pt x="488632" y="109977"/>
                  </a:moveTo>
                  <a:cubicBezTo>
                    <a:pt x="502269" y="121839"/>
                    <a:pt x="509087" y="138580"/>
                    <a:pt x="509087" y="160143"/>
                  </a:cubicBezTo>
                  <a:cubicBezTo>
                    <a:pt x="509087" y="180043"/>
                    <a:pt x="502601" y="195564"/>
                    <a:pt x="489575" y="206650"/>
                  </a:cubicBezTo>
                  <a:cubicBezTo>
                    <a:pt x="476548" y="217737"/>
                    <a:pt x="459364" y="223446"/>
                    <a:pt x="437968" y="223612"/>
                  </a:cubicBezTo>
                  <a:lnTo>
                    <a:pt x="436360" y="247448"/>
                  </a:lnTo>
                  <a:lnTo>
                    <a:pt x="388744" y="247448"/>
                  </a:lnTo>
                  <a:lnTo>
                    <a:pt x="387137" y="188413"/>
                  </a:lnTo>
                  <a:lnTo>
                    <a:pt x="406261" y="188413"/>
                  </a:lnTo>
                  <a:cubicBezTo>
                    <a:pt x="422558" y="188413"/>
                    <a:pt x="434974" y="186418"/>
                    <a:pt x="443566" y="182371"/>
                  </a:cubicBezTo>
                  <a:cubicBezTo>
                    <a:pt x="452158" y="178380"/>
                    <a:pt x="456426" y="171063"/>
                    <a:pt x="456426" y="160475"/>
                  </a:cubicBezTo>
                  <a:cubicBezTo>
                    <a:pt x="456426" y="153048"/>
                    <a:pt x="454431" y="147227"/>
                    <a:pt x="450384" y="143014"/>
                  </a:cubicBezTo>
                  <a:cubicBezTo>
                    <a:pt x="446338" y="138802"/>
                    <a:pt x="440739" y="136640"/>
                    <a:pt x="433533" y="136640"/>
                  </a:cubicBezTo>
                  <a:cubicBezTo>
                    <a:pt x="425939" y="136640"/>
                    <a:pt x="420008" y="138802"/>
                    <a:pt x="415739" y="143125"/>
                  </a:cubicBezTo>
                  <a:cubicBezTo>
                    <a:pt x="411527" y="147449"/>
                    <a:pt x="409365" y="153325"/>
                    <a:pt x="409365" y="160753"/>
                  </a:cubicBezTo>
                  <a:lnTo>
                    <a:pt x="358257" y="160753"/>
                  </a:lnTo>
                  <a:cubicBezTo>
                    <a:pt x="357813" y="147837"/>
                    <a:pt x="360529" y="136196"/>
                    <a:pt x="366350" y="125830"/>
                  </a:cubicBezTo>
                  <a:cubicBezTo>
                    <a:pt x="372170" y="115465"/>
                    <a:pt x="380873" y="107261"/>
                    <a:pt x="392403" y="101219"/>
                  </a:cubicBezTo>
                  <a:cubicBezTo>
                    <a:pt x="403932" y="95177"/>
                    <a:pt x="417846" y="92183"/>
                    <a:pt x="434143" y="92183"/>
                  </a:cubicBezTo>
                  <a:cubicBezTo>
                    <a:pt x="456870" y="92183"/>
                    <a:pt x="474996" y="98114"/>
                    <a:pt x="488632" y="109977"/>
                  </a:cubicBezTo>
                  <a:close/>
                  <a:moveTo>
                    <a:pt x="389908" y="321561"/>
                  </a:moveTo>
                  <a:cubicBezTo>
                    <a:pt x="383866" y="315962"/>
                    <a:pt x="380873" y="309033"/>
                    <a:pt x="380873" y="300774"/>
                  </a:cubicBezTo>
                  <a:cubicBezTo>
                    <a:pt x="380873" y="292293"/>
                    <a:pt x="383866" y="285197"/>
                    <a:pt x="389908" y="279488"/>
                  </a:cubicBezTo>
                  <a:cubicBezTo>
                    <a:pt x="395950" y="273778"/>
                    <a:pt x="403711" y="270896"/>
                    <a:pt x="413245" y="270896"/>
                  </a:cubicBezTo>
                  <a:cubicBezTo>
                    <a:pt x="422558" y="270896"/>
                    <a:pt x="430207" y="273778"/>
                    <a:pt x="436249" y="279488"/>
                  </a:cubicBezTo>
                  <a:cubicBezTo>
                    <a:pt x="442291" y="285197"/>
                    <a:pt x="445285" y="292293"/>
                    <a:pt x="445285" y="300774"/>
                  </a:cubicBezTo>
                  <a:cubicBezTo>
                    <a:pt x="445285" y="309033"/>
                    <a:pt x="442291" y="315962"/>
                    <a:pt x="436249" y="321561"/>
                  </a:cubicBezTo>
                  <a:cubicBezTo>
                    <a:pt x="430207" y="327159"/>
                    <a:pt x="422558" y="329986"/>
                    <a:pt x="413245" y="329986"/>
                  </a:cubicBezTo>
                  <a:cubicBezTo>
                    <a:pt x="403711" y="329986"/>
                    <a:pt x="395950" y="327215"/>
                    <a:pt x="389908" y="321561"/>
                  </a:cubicBezTo>
                  <a:close/>
                </a:path>
              </a:pathLst>
            </a:custGeom>
            <a:grpFill/>
            <a:ln w="548" cap="flat">
              <a:noFill/>
              <a:prstDash val="solid"/>
              <a:miter/>
            </a:ln>
          </p:spPr>
          <p:txBody>
            <a:bodyPr rtlCol="0" anchor="ctr"/>
            <a:lstStyle/>
            <a:p>
              <a:endParaRPr lang="en-GB" dirty="0">
                <a:latin typeface="Poppins" panose="00000500000000000000" pitchFamily="2" charset="0"/>
              </a:endParaRPr>
            </a:p>
          </p:txBody>
        </p:sp>
        <p:sp>
          <p:nvSpPr>
            <p:cNvPr id="28" name="Freeform: Shape 27">
              <a:extLst>
                <a:ext uri="{FF2B5EF4-FFF2-40B4-BE49-F238E27FC236}">
                  <a16:creationId xmlns:a16="http://schemas.microsoft.com/office/drawing/2014/main" id="{C89955E2-7335-4494-7A88-B739071DE33A}"/>
                </a:ext>
              </a:extLst>
            </p:cNvPr>
            <p:cNvSpPr/>
            <p:nvPr/>
          </p:nvSpPr>
          <p:spPr>
            <a:xfrm>
              <a:off x="8253696" y="2685504"/>
              <a:ext cx="101218" cy="151661"/>
            </a:xfrm>
            <a:custGeom>
              <a:avLst/>
              <a:gdLst>
                <a:gd name="connsiteX0" fmla="*/ 6264 w 101218"/>
                <a:gd name="connsiteY0" fmla="*/ 125387 h 151661"/>
                <a:gd name="connsiteX1" fmla="*/ 50609 w 101218"/>
                <a:gd name="connsiteY1" fmla="*/ 151662 h 151661"/>
                <a:gd name="connsiteX2" fmla="*/ 94955 w 101218"/>
                <a:gd name="connsiteY2" fmla="*/ 125387 h 151661"/>
                <a:gd name="connsiteX3" fmla="*/ 100997 w 101218"/>
                <a:gd name="connsiteY3" fmla="*/ 104600 h 151661"/>
                <a:gd name="connsiteX4" fmla="*/ 101219 w 101218"/>
                <a:gd name="connsiteY4" fmla="*/ 101052 h 151661"/>
                <a:gd name="connsiteX5" fmla="*/ 101219 w 101218"/>
                <a:gd name="connsiteY5" fmla="*/ 10421 h 151661"/>
                <a:gd name="connsiteX6" fmla="*/ 90797 w 101218"/>
                <a:gd name="connsiteY6" fmla="*/ 0 h 151661"/>
                <a:gd name="connsiteX7" fmla="*/ 10421 w 101218"/>
                <a:gd name="connsiteY7" fmla="*/ 0 h 151661"/>
                <a:gd name="connsiteX8" fmla="*/ 0 w 101218"/>
                <a:gd name="connsiteY8" fmla="*/ 10421 h 151661"/>
                <a:gd name="connsiteX9" fmla="*/ 0 w 101218"/>
                <a:gd name="connsiteY9" fmla="*/ 101052 h 151661"/>
                <a:gd name="connsiteX10" fmla="*/ 222 w 101218"/>
                <a:gd name="connsiteY10" fmla="*/ 104600 h 151661"/>
                <a:gd name="connsiteX11" fmla="*/ 6264 w 101218"/>
                <a:gd name="connsiteY11" fmla="*/ 125387 h 151661"/>
                <a:gd name="connsiteX12" fmla="*/ 6264 w 101218"/>
                <a:gd name="connsiteY12" fmla="*/ 125387 h 151661"/>
                <a:gd name="connsiteX13" fmla="*/ 50609 w 101218"/>
                <a:gd name="connsiteY13" fmla="*/ 42738 h 151661"/>
                <a:gd name="connsiteX14" fmla="*/ 64800 w 101218"/>
                <a:gd name="connsiteY14" fmla="*/ 52272 h 151661"/>
                <a:gd name="connsiteX15" fmla="*/ 61474 w 101218"/>
                <a:gd name="connsiteY15" fmla="*/ 69068 h 151661"/>
                <a:gd name="connsiteX16" fmla="*/ 44678 w 101218"/>
                <a:gd name="connsiteY16" fmla="*/ 72394 h 151661"/>
                <a:gd name="connsiteX17" fmla="*/ 35144 w 101218"/>
                <a:gd name="connsiteY17" fmla="*/ 58204 h 151661"/>
                <a:gd name="connsiteX18" fmla="*/ 50609 w 101218"/>
                <a:gd name="connsiteY18" fmla="*/ 42738 h 151661"/>
                <a:gd name="connsiteX19" fmla="*/ 50609 w 101218"/>
                <a:gd name="connsiteY19" fmla="*/ 42738 h 1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218" h="151661">
                  <a:moveTo>
                    <a:pt x="6264" y="125387"/>
                  </a:moveTo>
                  <a:cubicBezTo>
                    <a:pt x="15133" y="141573"/>
                    <a:pt x="32095" y="151662"/>
                    <a:pt x="50609" y="151662"/>
                  </a:cubicBezTo>
                  <a:cubicBezTo>
                    <a:pt x="69124" y="151662"/>
                    <a:pt x="86086" y="141573"/>
                    <a:pt x="94955" y="125387"/>
                  </a:cubicBezTo>
                  <a:cubicBezTo>
                    <a:pt x="98503" y="119012"/>
                    <a:pt x="100553" y="111917"/>
                    <a:pt x="100997" y="104600"/>
                  </a:cubicBezTo>
                  <a:cubicBezTo>
                    <a:pt x="101163" y="103436"/>
                    <a:pt x="101219" y="102216"/>
                    <a:pt x="101219" y="101052"/>
                  </a:cubicBezTo>
                  <a:lnTo>
                    <a:pt x="101219" y="10421"/>
                  </a:lnTo>
                  <a:cubicBezTo>
                    <a:pt x="101219" y="4656"/>
                    <a:pt x="96562" y="55"/>
                    <a:pt x="90797" y="0"/>
                  </a:cubicBezTo>
                  <a:lnTo>
                    <a:pt x="10421" y="0"/>
                  </a:lnTo>
                  <a:cubicBezTo>
                    <a:pt x="4656" y="0"/>
                    <a:pt x="55" y="4656"/>
                    <a:pt x="0" y="10421"/>
                  </a:cubicBezTo>
                  <a:lnTo>
                    <a:pt x="0" y="101052"/>
                  </a:lnTo>
                  <a:cubicBezTo>
                    <a:pt x="0" y="102216"/>
                    <a:pt x="0" y="103436"/>
                    <a:pt x="222" y="104600"/>
                  </a:cubicBezTo>
                  <a:cubicBezTo>
                    <a:pt x="610" y="111917"/>
                    <a:pt x="2716" y="119012"/>
                    <a:pt x="6264" y="125387"/>
                  </a:cubicBezTo>
                  <a:lnTo>
                    <a:pt x="6264" y="125387"/>
                  </a:lnTo>
                  <a:close/>
                  <a:moveTo>
                    <a:pt x="50609" y="42738"/>
                  </a:moveTo>
                  <a:cubicBezTo>
                    <a:pt x="56818" y="42738"/>
                    <a:pt x="62472" y="46507"/>
                    <a:pt x="64800" y="52272"/>
                  </a:cubicBezTo>
                  <a:cubicBezTo>
                    <a:pt x="67183" y="58037"/>
                    <a:pt x="65853" y="64634"/>
                    <a:pt x="61474" y="69068"/>
                  </a:cubicBezTo>
                  <a:cubicBezTo>
                    <a:pt x="57039" y="73503"/>
                    <a:pt x="50443" y="74833"/>
                    <a:pt x="44678" y="72394"/>
                  </a:cubicBezTo>
                  <a:cubicBezTo>
                    <a:pt x="38913" y="70011"/>
                    <a:pt x="35144" y="64412"/>
                    <a:pt x="35144" y="58204"/>
                  </a:cubicBezTo>
                  <a:cubicBezTo>
                    <a:pt x="35144" y="49722"/>
                    <a:pt x="42073" y="42738"/>
                    <a:pt x="50609" y="42738"/>
                  </a:cubicBezTo>
                  <a:lnTo>
                    <a:pt x="50609" y="42738"/>
                  </a:lnTo>
                  <a:close/>
                </a:path>
              </a:pathLst>
            </a:custGeom>
            <a:grpFill/>
            <a:ln w="548" cap="flat">
              <a:noFill/>
              <a:prstDash val="solid"/>
              <a:miter/>
            </a:ln>
          </p:spPr>
          <p:txBody>
            <a:bodyPr rtlCol="0" anchor="ctr"/>
            <a:lstStyle/>
            <a:p>
              <a:endParaRPr lang="en-GB" dirty="0">
                <a:latin typeface="Poppins" panose="00000500000000000000" pitchFamily="2" charset="0"/>
              </a:endParaRPr>
            </a:p>
          </p:txBody>
        </p:sp>
      </p:grpSp>
      <p:sp>
        <p:nvSpPr>
          <p:cNvPr id="29" name="TextBox 28">
            <a:extLst>
              <a:ext uri="{FF2B5EF4-FFF2-40B4-BE49-F238E27FC236}">
                <a16:creationId xmlns:a16="http://schemas.microsoft.com/office/drawing/2014/main" id="{6A5D925E-43EA-AC8C-04DF-E3C358C96944}"/>
              </a:ext>
            </a:extLst>
          </p:cNvPr>
          <p:cNvSpPr txBox="1"/>
          <p:nvPr/>
        </p:nvSpPr>
        <p:spPr>
          <a:xfrm>
            <a:off x="1971189" y="4231483"/>
            <a:ext cx="3419475" cy="461665"/>
          </a:xfrm>
          <a:prstGeom prst="rect">
            <a:avLst/>
          </a:prstGeom>
          <a:noFill/>
        </p:spPr>
        <p:txBody>
          <a:bodyPr wrap="square" rtlCol="0">
            <a:spAutoFit/>
          </a:bodyPr>
          <a:lstStyle/>
          <a:p>
            <a:pPr algn="ctr"/>
            <a:r>
              <a:rPr lang="en-GB" sz="2400" b="0" i="0" u="none" strike="noStrike" dirty="0">
                <a:solidFill>
                  <a:schemeClr val="bg1"/>
                </a:solidFill>
                <a:effectLst/>
                <a:latin typeface="Poppins Bold" panose="00000800000000000000" pitchFamily="2" charset="0"/>
                <a:cs typeface="Poppins Bold" panose="00000800000000000000" pitchFamily="2" charset="0"/>
              </a:rPr>
              <a:t>Confidentiality</a:t>
            </a:r>
            <a:endParaRPr lang="en-GB" sz="1800" dirty="0">
              <a:solidFill>
                <a:schemeClr val="bg1"/>
              </a:solidFill>
              <a:latin typeface="Poppins Bold" panose="00000800000000000000" pitchFamily="2" charset="0"/>
              <a:cs typeface="Poppins Bold" panose="00000800000000000000" pitchFamily="2" charset="0"/>
            </a:endParaRPr>
          </a:p>
        </p:txBody>
      </p:sp>
      <p:sp>
        <p:nvSpPr>
          <p:cNvPr id="30" name="Rectangle: Rounded Corners 29">
            <a:extLst>
              <a:ext uri="{FF2B5EF4-FFF2-40B4-BE49-F238E27FC236}">
                <a16:creationId xmlns:a16="http://schemas.microsoft.com/office/drawing/2014/main" id="{D006CD20-F6D4-2BA1-BA26-551AEC0089D8}"/>
              </a:ext>
            </a:extLst>
          </p:cNvPr>
          <p:cNvSpPr/>
          <p:nvPr/>
        </p:nvSpPr>
        <p:spPr>
          <a:xfrm>
            <a:off x="809824" y="4980183"/>
            <a:ext cx="5286176" cy="900771"/>
          </a:xfrm>
          <a:prstGeom prst="roundRect">
            <a:avLst>
              <a:gd name="adj" fmla="val 50000"/>
            </a:avLst>
          </a:prstGeom>
          <a:solidFill>
            <a:schemeClr val="accent6">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31" name="TextBox 30">
            <a:extLst>
              <a:ext uri="{FF2B5EF4-FFF2-40B4-BE49-F238E27FC236}">
                <a16:creationId xmlns:a16="http://schemas.microsoft.com/office/drawing/2014/main" id="{7361D2B7-B94D-3BF7-CF6A-AC984EB3D80F}"/>
              </a:ext>
            </a:extLst>
          </p:cNvPr>
          <p:cNvSpPr txBox="1"/>
          <p:nvPr/>
        </p:nvSpPr>
        <p:spPr>
          <a:xfrm>
            <a:off x="1971189" y="5221824"/>
            <a:ext cx="3419475" cy="461665"/>
          </a:xfrm>
          <a:prstGeom prst="rect">
            <a:avLst/>
          </a:prstGeom>
          <a:noFill/>
        </p:spPr>
        <p:txBody>
          <a:bodyPr wrap="square" rtlCol="0">
            <a:spAutoFit/>
          </a:bodyPr>
          <a:lstStyle/>
          <a:p>
            <a:pPr algn="ctr"/>
            <a:r>
              <a:rPr lang="en-GB" sz="2400" b="0" i="0" u="none" strike="noStrike" dirty="0">
                <a:solidFill>
                  <a:schemeClr val="accent6">
                    <a:lumMod val="60000"/>
                    <a:lumOff val="40000"/>
                  </a:schemeClr>
                </a:solidFill>
                <a:effectLst/>
                <a:latin typeface="Poppins Bold" panose="00000800000000000000" pitchFamily="2" charset="0"/>
                <a:cs typeface="Poppins Bold" panose="00000800000000000000" pitchFamily="2" charset="0"/>
              </a:rPr>
              <a:t>Other objectives</a:t>
            </a:r>
            <a:endParaRPr lang="en-GB" sz="1800" dirty="0">
              <a:solidFill>
                <a:schemeClr val="accent6">
                  <a:lumMod val="60000"/>
                  <a:lumOff val="40000"/>
                </a:schemeClr>
              </a:solidFill>
              <a:latin typeface="Poppins Bold" panose="00000800000000000000" pitchFamily="2" charset="0"/>
              <a:cs typeface="Poppins Bold" panose="00000800000000000000" pitchFamily="2" charset="0"/>
            </a:endParaRPr>
          </a:p>
        </p:txBody>
      </p:sp>
      <p:pic>
        <p:nvPicPr>
          <p:cNvPr id="32" name="Graphic 31">
            <a:extLst>
              <a:ext uri="{FF2B5EF4-FFF2-40B4-BE49-F238E27FC236}">
                <a16:creationId xmlns:a16="http://schemas.microsoft.com/office/drawing/2014/main" id="{D4C8FFAC-D1E1-2394-120A-6B3DFEA44B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5939" y="5181591"/>
            <a:ext cx="487791" cy="487791"/>
          </a:xfrm>
          <a:prstGeom prst="rect">
            <a:avLst/>
          </a:prstGeom>
        </p:spPr>
      </p:pic>
      <p:sp>
        <p:nvSpPr>
          <p:cNvPr id="2" name="Rectangle: Rounded Corners 1">
            <a:extLst>
              <a:ext uri="{FF2B5EF4-FFF2-40B4-BE49-F238E27FC236}">
                <a16:creationId xmlns:a16="http://schemas.microsoft.com/office/drawing/2014/main" id="{6B9EAD96-5F59-C9A9-9823-8C7F1803A236}"/>
              </a:ext>
            </a:extLst>
          </p:cNvPr>
          <p:cNvSpPr/>
          <p:nvPr/>
        </p:nvSpPr>
        <p:spPr>
          <a:xfrm>
            <a:off x="6322118" y="1053465"/>
            <a:ext cx="5021522" cy="4820439"/>
          </a:xfrm>
          <a:prstGeom prst="roundRect">
            <a:avLst>
              <a:gd name="adj" fmla="val 8645"/>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5" name="TextBox 4">
            <a:extLst>
              <a:ext uri="{FF2B5EF4-FFF2-40B4-BE49-F238E27FC236}">
                <a16:creationId xmlns:a16="http://schemas.microsoft.com/office/drawing/2014/main" id="{ACCD82E8-A98D-FB26-8881-06794D72AC07}"/>
              </a:ext>
            </a:extLst>
          </p:cNvPr>
          <p:cNvSpPr txBox="1"/>
          <p:nvPr/>
        </p:nvSpPr>
        <p:spPr>
          <a:xfrm>
            <a:off x="6894115" y="3048186"/>
            <a:ext cx="3882223" cy="830997"/>
          </a:xfrm>
          <a:prstGeom prst="rect">
            <a:avLst/>
          </a:prstGeom>
          <a:noFill/>
        </p:spPr>
        <p:txBody>
          <a:bodyPr wrap="square" rtlCol="0">
            <a:spAutoFit/>
          </a:bodyPr>
          <a:lstStyle/>
          <a:p>
            <a:pPr algn="ctr"/>
            <a:r>
              <a:rPr lang="en-US" sz="2400" dirty="0">
                <a:solidFill>
                  <a:schemeClr val="accent2">
                    <a:lumMod val="50000"/>
                  </a:schemeClr>
                </a:solidFill>
                <a:latin typeface="Poppins" panose="00000500000000000000" pitchFamily="2" charset="0"/>
                <a:cs typeface="Poppins" panose="00000500000000000000" pitchFamily="2" charset="0"/>
              </a:rPr>
              <a:t>Ensure confidentiality of </a:t>
            </a:r>
            <a:r>
              <a:rPr lang="en-US" sz="2400" b="1" dirty="0">
                <a:solidFill>
                  <a:schemeClr val="accent2">
                    <a:lumMod val="50000"/>
                  </a:schemeClr>
                </a:solidFill>
                <a:latin typeface="Poppins" panose="00000500000000000000" pitchFamily="2" charset="0"/>
                <a:cs typeface="Poppins" panose="00000500000000000000" pitchFamily="2" charset="0"/>
              </a:rPr>
              <a:t>client information</a:t>
            </a:r>
            <a:endParaRPr lang="en-GB" sz="2400" b="1" dirty="0">
              <a:solidFill>
                <a:schemeClr val="accent2">
                  <a:lumMod val="50000"/>
                </a:schemeClr>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3899974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8" name="Group 157">
            <a:extLst>
              <a:ext uri="{FF2B5EF4-FFF2-40B4-BE49-F238E27FC236}">
                <a16:creationId xmlns:a16="http://schemas.microsoft.com/office/drawing/2014/main" id="{B76E5400-5A85-D6F7-C476-CD7E2D37BABD}"/>
              </a:ext>
            </a:extLst>
          </p:cNvPr>
          <p:cNvGrpSpPr/>
          <p:nvPr/>
        </p:nvGrpSpPr>
        <p:grpSpPr>
          <a:xfrm>
            <a:off x="5519341" y="2787878"/>
            <a:ext cx="2417754" cy="3300087"/>
            <a:chOff x="5519341" y="2787878"/>
            <a:chExt cx="2417754" cy="3300087"/>
          </a:xfrm>
        </p:grpSpPr>
        <p:grpSp>
          <p:nvGrpSpPr>
            <p:cNvPr id="120" name="Group 119">
              <a:extLst>
                <a:ext uri="{FF2B5EF4-FFF2-40B4-BE49-F238E27FC236}">
                  <a16:creationId xmlns:a16="http://schemas.microsoft.com/office/drawing/2014/main" id="{54723B56-CDCA-8637-592F-41406D6A6802}"/>
                </a:ext>
              </a:extLst>
            </p:cNvPr>
            <p:cNvGrpSpPr/>
            <p:nvPr/>
          </p:nvGrpSpPr>
          <p:grpSpPr>
            <a:xfrm>
              <a:off x="5519341" y="2787878"/>
              <a:ext cx="2417754" cy="3300087"/>
              <a:chOff x="5953385" y="2833641"/>
              <a:chExt cx="2417754" cy="3300087"/>
            </a:xfrm>
          </p:grpSpPr>
          <p:sp>
            <p:nvSpPr>
              <p:cNvPr id="119" name="Rectangle: Rounded Corners 118">
                <a:extLst>
                  <a:ext uri="{FF2B5EF4-FFF2-40B4-BE49-F238E27FC236}">
                    <a16:creationId xmlns:a16="http://schemas.microsoft.com/office/drawing/2014/main" id="{94B7F5D5-7338-B90C-A80A-C84645C8B137}"/>
                  </a:ext>
                </a:extLst>
              </p:cNvPr>
              <p:cNvSpPr/>
              <p:nvPr/>
            </p:nvSpPr>
            <p:spPr>
              <a:xfrm rot="21317949">
                <a:off x="5953385" y="2925167"/>
                <a:ext cx="2366316" cy="3208561"/>
              </a:xfrm>
              <a:prstGeom prst="roundRect">
                <a:avLst>
                  <a:gd name="adj" fmla="val 7650"/>
                </a:avLst>
              </a:prstGeom>
              <a:solidFill>
                <a:schemeClr val="bg1">
                  <a:lumMod val="95000"/>
                </a:schemeClr>
              </a:solidFill>
              <a:ln w="38100">
                <a:solidFill>
                  <a:schemeClr val="tx1"/>
                </a:solidFill>
              </a:ln>
              <a:effectLst>
                <a:outerShdw blurRad="50800" dist="38100" dir="5400000" algn="t"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Rectangle: Rounded Corners 117">
                <a:extLst>
                  <a:ext uri="{FF2B5EF4-FFF2-40B4-BE49-F238E27FC236}">
                    <a16:creationId xmlns:a16="http://schemas.microsoft.com/office/drawing/2014/main" id="{05351F27-1196-DC6B-2F8F-7A5CB6F02DB9}"/>
                  </a:ext>
                </a:extLst>
              </p:cNvPr>
              <p:cNvSpPr/>
              <p:nvPr/>
            </p:nvSpPr>
            <p:spPr>
              <a:xfrm>
                <a:off x="6004823" y="2833641"/>
                <a:ext cx="2366316" cy="3208561"/>
              </a:xfrm>
              <a:prstGeom prst="roundRect">
                <a:avLst>
                  <a:gd name="adj" fmla="val 7650"/>
                </a:avLst>
              </a:prstGeom>
              <a:solidFill>
                <a:schemeClr val="bg1"/>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6" name="TextBox 155">
              <a:extLst>
                <a:ext uri="{FF2B5EF4-FFF2-40B4-BE49-F238E27FC236}">
                  <a16:creationId xmlns:a16="http://schemas.microsoft.com/office/drawing/2014/main" id="{4B351DDD-CF05-A892-C453-39BCF2A267F5}"/>
                </a:ext>
              </a:extLst>
            </p:cNvPr>
            <p:cNvSpPr txBox="1"/>
            <p:nvPr/>
          </p:nvSpPr>
          <p:spPr>
            <a:xfrm>
              <a:off x="5679593" y="2964247"/>
              <a:ext cx="2129075" cy="400110"/>
            </a:xfrm>
            <a:prstGeom prst="rect">
              <a:avLst/>
            </a:prstGeom>
            <a:noFill/>
          </p:spPr>
          <p:txBody>
            <a:bodyPr wrap="square" rtlCol="0">
              <a:spAutoFit/>
            </a:bodyPr>
            <a:lstStyle/>
            <a:p>
              <a:r>
                <a:rPr lang="en-US" sz="2000" dirty="0">
                  <a:solidFill>
                    <a:schemeClr val="accent1">
                      <a:lumMod val="50000"/>
                    </a:schemeClr>
                  </a:solidFill>
                  <a:latin typeface="+mj-lt"/>
                </a:rPr>
                <a:t>Requirements</a:t>
              </a:r>
            </a:p>
          </p:txBody>
        </p:sp>
      </p:grpSp>
      <p:sp>
        <p:nvSpPr>
          <p:cNvPr id="3" name="Rectangle 2">
            <a:extLst>
              <a:ext uri="{FF2B5EF4-FFF2-40B4-BE49-F238E27FC236}">
                <a16:creationId xmlns:a16="http://schemas.microsoft.com/office/drawing/2014/main" id="{0C9B786C-3B14-0701-1179-EEF7E6A393E8}"/>
              </a:ext>
            </a:extLst>
          </p:cNvPr>
          <p:cNvSpPr/>
          <p:nvPr/>
        </p:nvSpPr>
        <p:spPr>
          <a:xfrm>
            <a:off x="0" y="1770665"/>
            <a:ext cx="12192000" cy="66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Poppins" panose="00000500000000000000" pitchFamily="2" charset="0"/>
                <a:ea typeface="Open Sans" panose="020B0606030504020204" pitchFamily="34" charset="0"/>
                <a:cs typeface="Poppins" panose="00000500000000000000" pitchFamily="2" charset="0"/>
              </a:rPr>
              <a:t>Prohibits certain financial institutions from </a:t>
            </a:r>
            <a:r>
              <a:rPr lang="en-GB" sz="1800" b="1" dirty="0">
                <a:solidFill>
                  <a:schemeClr val="tx1"/>
                </a:solidFill>
                <a:latin typeface="Poppins" panose="00000500000000000000" pitchFamily="2" charset="0"/>
                <a:ea typeface="Open Sans" panose="020B0606030504020204" pitchFamily="34" charset="0"/>
                <a:cs typeface="Poppins" panose="00000500000000000000" pitchFamily="2" charset="0"/>
              </a:rPr>
              <a:t>conducting proprietary trading </a:t>
            </a:r>
            <a:br>
              <a:rPr lang="en-GB" sz="1800" b="1" dirty="0">
                <a:solidFill>
                  <a:schemeClr val="tx1"/>
                </a:solidFill>
                <a:latin typeface="Poppins" panose="00000500000000000000" pitchFamily="2" charset="0"/>
                <a:ea typeface="Open Sans" panose="020B0606030504020204" pitchFamily="34" charset="0"/>
                <a:cs typeface="Poppins" panose="00000500000000000000" pitchFamily="2" charset="0"/>
              </a:rPr>
            </a:br>
            <a:r>
              <a:rPr lang="en-GB" sz="1800" b="1" dirty="0">
                <a:solidFill>
                  <a:schemeClr val="tx1"/>
                </a:solidFill>
                <a:latin typeface="Poppins" panose="00000500000000000000" pitchFamily="2" charset="0"/>
                <a:ea typeface="Open Sans" panose="020B0606030504020204" pitchFamily="34" charset="0"/>
                <a:cs typeface="Poppins" panose="00000500000000000000" pitchFamily="2" charset="0"/>
              </a:rPr>
              <a:t>activities from their own account</a:t>
            </a:r>
            <a:endParaRPr lang="en-US" sz="1800" b="1" dirty="0">
              <a:solidFill>
                <a:schemeClr val="tx1"/>
              </a:solidFill>
              <a:latin typeface="Poppins" panose="00000500000000000000" pitchFamily="2" charset="0"/>
              <a:ea typeface="Open Sans" panose="020B0606030504020204" pitchFamily="34" charset="0"/>
              <a:cs typeface="Poppins" panose="00000500000000000000" pitchFamily="2" charset="0"/>
            </a:endParaRPr>
          </a:p>
        </p:txBody>
      </p:sp>
      <p:sp>
        <p:nvSpPr>
          <p:cNvPr id="8" name="TextBox 7">
            <a:extLst>
              <a:ext uri="{FF2B5EF4-FFF2-40B4-BE49-F238E27FC236}">
                <a16:creationId xmlns:a16="http://schemas.microsoft.com/office/drawing/2014/main" id="{5F375CAE-C4A7-1937-8CD3-2BA9363173C0}"/>
              </a:ext>
            </a:extLst>
          </p:cNvPr>
          <p:cNvSpPr txBox="1"/>
          <p:nvPr/>
        </p:nvSpPr>
        <p:spPr>
          <a:xfrm>
            <a:off x="3141785" y="1185890"/>
            <a:ext cx="6096000" cy="584775"/>
          </a:xfrm>
          <a:prstGeom prst="rect">
            <a:avLst/>
          </a:prstGeom>
          <a:noFill/>
        </p:spPr>
        <p:txBody>
          <a:bodyPr wrap="square">
            <a:spAutoFit/>
          </a:bodyPr>
          <a:lstStyle/>
          <a:p>
            <a:pPr algn="ctr"/>
            <a:r>
              <a:rPr lang="en-GB" sz="3200" b="1" dirty="0">
                <a:solidFill>
                  <a:schemeClr val="tx1"/>
                </a:solidFill>
                <a:latin typeface="Poppins" panose="00000500000000000000" pitchFamily="2" charset="0"/>
                <a:ea typeface="Open Sans" panose="020B0606030504020204" pitchFamily="34" charset="0"/>
                <a:cs typeface="Poppins" panose="00000500000000000000" pitchFamily="2" charset="0"/>
              </a:rPr>
              <a:t>The Volcker Rule</a:t>
            </a:r>
            <a:endParaRPr lang="en-US" sz="3200" dirty="0"/>
          </a:p>
        </p:txBody>
      </p:sp>
      <p:pic>
        <p:nvPicPr>
          <p:cNvPr id="12" name="Graphic 11">
            <a:extLst>
              <a:ext uri="{FF2B5EF4-FFF2-40B4-BE49-F238E27FC236}">
                <a16:creationId xmlns:a16="http://schemas.microsoft.com/office/drawing/2014/main" id="{F6D4DDEA-1BD9-0508-265F-982B5F8B6E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4041" y="275603"/>
            <a:ext cx="883920" cy="883918"/>
          </a:xfrm>
          <a:prstGeom prst="rect">
            <a:avLst/>
          </a:prstGeom>
        </p:spPr>
      </p:pic>
      <p:sp>
        <p:nvSpPr>
          <p:cNvPr id="15" name="Rectangle 14">
            <a:extLst>
              <a:ext uri="{FF2B5EF4-FFF2-40B4-BE49-F238E27FC236}">
                <a16:creationId xmlns:a16="http://schemas.microsoft.com/office/drawing/2014/main" id="{34868C2C-D900-3B35-BE3C-B0ED7FC2053C}"/>
              </a:ext>
            </a:extLst>
          </p:cNvPr>
          <p:cNvSpPr/>
          <p:nvPr/>
        </p:nvSpPr>
        <p:spPr>
          <a:xfrm>
            <a:off x="0" y="7319259"/>
            <a:ext cx="12192000" cy="1461030"/>
          </a:xfrm>
          <a:prstGeom prst="rect">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A9FFDC68-17B1-7FD8-6246-16B6DBABA6D5}"/>
              </a:ext>
            </a:extLst>
          </p:cNvPr>
          <p:cNvSpPr/>
          <p:nvPr/>
        </p:nvSpPr>
        <p:spPr>
          <a:xfrm>
            <a:off x="0" y="7402899"/>
            <a:ext cx="12192000" cy="461540"/>
          </a:xfrm>
          <a:prstGeom prst="roundRect">
            <a:avLst>
              <a:gd name="adj" fmla="val 23584"/>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3">
                    <a:lumMod val="50000"/>
                  </a:schemeClr>
                </a:solidFill>
                <a:latin typeface="+mj-lt"/>
                <a:ea typeface="Open Sans" panose="020B0606030504020204" pitchFamily="34" charset="0"/>
                <a:cs typeface="Poppins" panose="00000500000000000000" pitchFamily="2" charset="0"/>
              </a:rPr>
              <a:t>INSTITUTIONS AFFECTED</a:t>
            </a:r>
            <a:endParaRPr lang="en-GB" sz="2000" dirty="0">
              <a:solidFill>
                <a:schemeClr val="accent3">
                  <a:lumMod val="50000"/>
                </a:schemeClr>
              </a:solidFill>
              <a:latin typeface="+mj-lt"/>
              <a:ea typeface="Open Sans" panose="020B0606030504020204" pitchFamily="34" charset="0"/>
              <a:cs typeface="Poppins" panose="00000500000000000000" pitchFamily="2" charset="0"/>
            </a:endParaRPr>
          </a:p>
        </p:txBody>
      </p:sp>
      <p:sp>
        <p:nvSpPr>
          <p:cNvPr id="17" name="Rectangle: Rounded Corners 16">
            <a:extLst>
              <a:ext uri="{FF2B5EF4-FFF2-40B4-BE49-F238E27FC236}">
                <a16:creationId xmlns:a16="http://schemas.microsoft.com/office/drawing/2014/main" id="{564D24F5-E2AE-6115-A794-E49C982BA8DA}"/>
              </a:ext>
            </a:extLst>
          </p:cNvPr>
          <p:cNvSpPr/>
          <p:nvPr/>
        </p:nvSpPr>
        <p:spPr>
          <a:xfrm>
            <a:off x="612662" y="7890808"/>
            <a:ext cx="2770209" cy="706429"/>
          </a:xfrm>
          <a:prstGeom prst="roundRect">
            <a:avLst>
              <a:gd name="adj" fmla="val 1729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Insured depository institutions</a:t>
            </a:r>
          </a:p>
        </p:txBody>
      </p:sp>
      <p:sp>
        <p:nvSpPr>
          <p:cNvPr id="39" name="Rectangle: Rounded Corners 38">
            <a:extLst>
              <a:ext uri="{FF2B5EF4-FFF2-40B4-BE49-F238E27FC236}">
                <a16:creationId xmlns:a16="http://schemas.microsoft.com/office/drawing/2014/main" id="{85E0FD28-EFCE-23E4-7395-15BF4D855BC9}"/>
              </a:ext>
            </a:extLst>
          </p:cNvPr>
          <p:cNvSpPr/>
          <p:nvPr/>
        </p:nvSpPr>
        <p:spPr>
          <a:xfrm>
            <a:off x="3855875" y="7890808"/>
            <a:ext cx="4053122" cy="706429"/>
          </a:xfrm>
          <a:prstGeom prst="roundRect">
            <a:avLst>
              <a:gd name="adj" fmla="val 1706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Companies that control </a:t>
            </a:r>
            <a:r>
              <a:rPr lang="en-GB"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insured </a:t>
            </a:r>
          </a:p>
          <a:p>
            <a:pPr algn="ctr"/>
            <a:r>
              <a:rPr lang="en-GB"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depository institutions</a:t>
            </a:r>
          </a:p>
        </p:txBody>
      </p:sp>
      <p:sp>
        <p:nvSpPr>
          <p:cNvPr id="41" name="Rectangle: Rounded Corners 40">
            <a:extLst>
              <a:ext uri="{FF2B5EF4-FFF2-40B4-BE49-F238E27FC236}">
                <a16:creationId xmlns:a16="http://schemas.microsoft.com/office/drawing/2014/main" id="{AF5347EE-3E42-747F-CB59-5A4682600439}"/>
              </a:ext>
            </a:extLst>
          </p:cNvPr>
          <p:cNvSpPr/>
          <p:nvPr/>
        </p:nvSpPr>
        <p:spPr>
          <a:xfrm>
            <a:off x="8382001" y="7890808"/>
            <a:ext cx="3197337" cy="706429"/>
          </a:xfrm>
          <a:prstGeom prst="roundRect">
            <a:avLst>
              <a:gd name="adj" fmla="val 1709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Bank holding companies</a:t>
            </a:r>
          </a:p>
        </p:txBody>
      </p:sp>
      <p:sp>
        <p:nvSpPr>
          <p:cNvPr id="42" name="Rectangle: Rounded Corners 41">
            <a:extLst>
              <a:ext uri="{FF2B5EF4-FFF2-40B4-BE49-F238E27FC236}">
                <a16:creationId xmlns:a16="http://schemas.microsoft.com/office/drawing/2014/main" id="{6F17E61D-777D-183F-493B-14A9CF6B00C6}"/>
              </a:ext>
            </a:extLst>
          </p:cNvPr>
          <p:cNvSpPr/>
          <p:nvPr/>
        </p:nvSpPr>
        <p:spPr>
          <a:xfrm>
            <a:off x="1417157" y="9260043"/>
            <a:ext cx="3449255" cy="1574157"/>
          </a:xfrm>
          <a:prstGeom prst="roundRect">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0" i="0" u="none" strike="noStrike" cap="none"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Prohibits the ability to undertake short-term proprietary trading of financial assets</a:t>
            </a:r>
            <a:endParaRPr lang="en-US" sz="1800" dirty="0">
              <a:solidFill>
                <a:schemeClr val="tx2">
                  <a:lumMod val="50000"/>
                </a:schemeClr>
              </a:solidFill>
            </a:endParaRPr>
          </a:p>
        </p:txBody>
      </p:sp>
      <p:cxnSp>
        <p:nvCxnSpPr>
          <p:cNvPr id="43" name="Straight Connector 42">
            <a:extLst>
              <a:ext uri="{FF2B5EF4-FFF2-40B4-BE49-F238E27FC236}">
                <a16:creationId xmlns:a16="http://schemas.microsoft.com/office/drawing/2014/main" id="{7E057D4B-2AB2-D7CD-BD1A-D2313F9A1E8A}"/>
              </a:ext>
            </a:extLst>
          </p:cNvPr>
          <p:cNvCxnSpPr>
            <a:stCxn id="81" idx="2"/>
          </p:cNvCxnSpPr>
          <p:nvPr/>
        </p:nvCxnSpPr>
        <p:spPr>
          <a:xfrm flipH="1">
            <a:off x="4866412" y="9834474"/>
            <a:ext cx="4509249" cy="0"/>
          </a:xfrm>
          <a:prstGeom prst="line">
            <a:avLst/>
          </a:prstGeom>
          <a:ln w="381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47" name="Rectangle: Rounded Corners 46">
            <a:extLst>
              <a:ext uri="{FF2B5EF4-FFF2-40B4-BE49-F238E27FC236}">
                <a16:creationId xmlns:a16="http://schemas.microsoft.com/office/drawing/2014/main" id="{EE549FB7-339A-6F65-E834-32A7A85B0326}"/>
              </a:ext>
            </a:extLst>
          </p:cNvPr>
          <p:cNvSpPr/>
          <p:nvPr/>
        </p:nvSpPr>
        <p:spPr>
          <a:xfrm>
            <a:off x="5355058" y="10569526"/>
            <a:ext cx="1645920" cy="264657"/>
          </a:xfrm>
          <a:prstGeom prst="roundRect">
            <a:avLst>
              <a:gd name="adj" fmla="val 50000"/>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Equities</a:t>
            </a:r>
          </a:p>
        </p:txBody>
      </p:sp>
      <p:sp>
        <p:nvSpPr>
          <p:cNvPr id="49" name="Rectangle: Rounded Corners 48">
            <a:extLst>
              <a:ext uri="{FF2B5EF4-FFF2-40B4-BE49-F238E27FC236}">
                <a16:creationId xmlns:a16="http://schemas.microsoft.com/office/drawing/2014/main" id="{90FC5832-DA37-F57B-EE21-FD5425C449E3}"/>
              </a:ext>
            </a:extLst>
          </p:cNvPr>
          <p:cNvSpPr/>
          <p:nvPr/>
        </p:nvSpPr>
        <p:spPr>
          <a:xfrm>
            <a:off x="7235674" y="10569526"/>
            <a:ext cx="1645920" cy="264657"/>
          </a:xfrm>
          <a:prstGeom prst="roundRect">
            <a:avLst>
              <a:gd name="adj" fmla="val 50000"/>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Bonds</a:t>
            </a:r>
          </a:p>
        </p:txBody>
      </p:sp>
      <p:sp>
        <p:nvSpPr>
          <p:cNvPr id="52" name="Rectangle: Rounded Corners 51">
            <a:extLst>
              <a:ext uri="{FF2B5EF4-FFF2-40B4-BE49-F238E27FC236}">
                <a16:creationId xmlns:a16="http://schemas.microsoft.com/office/drawing/2014/main" id="{73C2A8D5-1DFB-2E7A-4EFC-1A97D9012176}"/>
              </a:ext>
            </a:extLst>
          </p:cNvPr>
          <p:cNvSpPr/>
          <p:nvPr/>
        </p:nvSpPr>
        <p:spPr>
          <a:xfrm>
            <a:off x="9127132" y="10569526"/>
            <a:ext cx="1645920" cy="264657"/>
          </a:xfrm>
          <a:prstGeom prst="roundRect">
            <a:avLst>
              <a:gd name="adj" fmla="val 50000"/>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Derivatives</a:t>
            </a:r>
          </a:p>
        </p:txBody>
      </p:sp>
      <p:grpSp>
        <p:nvGrpSpPr>
          <p:cNvPr id="53" name="Group 52">
            <a:extLst>
              <a:ext uri="{FF2B5EF4-FFF2-40B4-BE49-F238E27FC236}">
                <a16:creationId xmlns:a16="http://schemas.microsoft.com/office/drawing/2014/main" id="{A33D4365-E60C-3F67-D4A5-BAC66344F500}"/>
              </a:ext>
            </a:extLst>
          </p:cNvPr>
          <p:cNvGrpSpPr/>
          <p:nvPr/>
        </p:nvGrpSpPr>
        <p:grpSpPr>
          <a:xfrm rot="20643411">
            <a:off x="1170703" y="8948390"/>
            <a:ext cx="715108" cy="715108"/>
            <a:chOff x="1224043" y="4364353"/>
            <a:chExt cx="715108" cy="715108"/>
          </a:xfrm>
        </p:grpSpPr>
        <p:sp>
          <p:nvSpPr>
            <p:cNvPr id="55" name="Isosceles Triangle 54">
              <a:extLst>
                <a:ext uri="{FF2B5EF4-FFF2-40B4-BE49-F238E27FC236}">
                  <a16:creationId xmlns:a16="http://schemas.microsoft.com/office/drawing/2014/main" id="{02219FE4-748B-7CC9-AA5D-D62732FF8C37}"/>
                </a:ext>
              </a:extLst>
            </p:cNvPr>
            <p:cNvSpPr/>
            <p:nvPr/>
          </p:nvSpPr>
          <p:spPr>
            <a:xfrm>
              <a:off x="1331889" y="4506642"/>
              <a:ext cx="499415" cy="430530"/>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7" name="Graphic 56">
              <a:extLst>
                <a:ext uri="{FF2B5EF4-FFF2-40B4-BE49-F238E27FC236}">
                  <a16:creationId xmlns:a16="http://schemas.microsoft.com/office/drawing/2014/main" id="{64F2FD8B-EDA4-0866-B47D-74620934BE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4043" y="4364353"/>
              <a:ext cx="715108" cy="715108"/>
            </a:xfrm>
            <a:prstGeom prst="rect">
              <a:avLst/>
            </a:prstGeom>
          </p:spPr>
        </p:pic>
      </p:grpSp>
      <p:grpSp>
        <p:nvGrpSpPr>
          <p:cNvPr id="58" name="Group 57">
            <a:extLst>
              <a:ext uri="{FF2B5EF4-FFF2-40B4-BE49-F238E27FC236}">
                <a16:creationId xmlns:a16="http://schemas.microsoft.com/office/drawing/2014/main" id="{D847E88A-DE00-16CF-CAA5-DAA374DEFDE8}"/>
              </a:ext>
            </a:extLst>
          </p:cNvPr>
          <p:cNvGrpSpPr/>
          <p:nvPr/>
        </p:nvGrpSpPr>
        <p:grpSpPr>
          <a:xfrm>
            <a:off x="5603587" y="9260043"/>
            <a:ext cx="1148862" cy="1148862"/>
            <a:chOff x="5603587" y="4664597"/>
            <a:chExt cx="1148862" cy="1148862"/>
          </a:xfrm>
        </p:grpSpPr>
        <p:sp>
          <p:nvSpPr>
            <p:cNvPr id="59" name="Oval 58">
              <a:extLst>
                <a:ext uri="{FF2B5EF4-FFF2-40B4-BE49-F238E27FC236}">
                  <a16:creationId xmlns:a16="http://schemas.microsoft.com/office/drawing/2014/main" id="{CBC1A5DB-6694-791F-C933-03C9D7A0A9E0}"/>
                </a:ext>
              </a:extLst>
            </p:cNvPr>
            <p:cNvSpPr/>
            <p:nvPr/>
          </p:nvSpPr>
          <p:spPr>
            <a:xfrm>
              <a:off x="5603587" y="4664597"/>
              <a:ext cx="1148862" cy="1148862"/>
            </a:xfrm>
            <a:prstGeom prst="ellipse">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0" name="Graphic 59">
              <a:extLst>
                <a:ext uri="{FF2B5EF4-FFF2-40B4-BE49-F238E27FC236}">
                  <a16:creationId xmlns:a16="http://schemas.microsoft.com/office/drawing/2014/main" id="{1C33299E-5E5D-8ACE-8FC2-D08C678AC0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4246" y="4702878"/>
              <a:ext cx="1047544" cy="1047544"/>
            </a:xfrm>
            <a:prstGeom prst="rect">
              <a:avLst/>
            </a:prstGeom>
          </p:spPr>
        </p:pic>
      </p:grpSp>
      <p:grpSp>
        <p:nvGrpSpPr>
          <p:cNvPr id="61" name="Group 60">
            <a:extLst>
              <a:ext uri="{FF2B5EF4-FFF2-40B4-BE49-F238E27FC236}">
                <a16:creationId xmlns:a16="http://schemas.microsoft.com/office/drawing/2014/main" id="{587B4AAC-A9E8-69F0-DAE7-F9D3AE3A5AA7}"/>
              </a:ext>
            </a:extLst>
          </p:cNvPr>
          <p:cNvGrpSpPr/>
          <p:nvPr/>
        </p:nvGrpSpPr>
        <p:grpSpPr>
          <a:xfrm>
            <a:off x="7489624" y="9260043"/>
            <a:ext cx="1148862" cy="1148862"/>
            <a:chOff x="7489624" y="4664597"/>
            <a:chExt cx="1148862" cy="1148862"/>
          </a:xfrm>
        </p:grpSpPr>
        <p:sp>
          <p:nvSpPr>
            <p:cNvPr id="72" name="Oval 71">
              <a:extLst>
                <a:ext uri="{FF2B5EF4-FFF2-40B4-BE49-F238E27FC236}">
                  <a16:creationId xmlns:a16="http://schemas.microsoft.com/office/drawing/2014/main" id="{FD207F30-F99C-5BE8-F28E-B2CE41954CDD}"/>
                </a:ext>
              </a:extLst>
            </p:cNvPr>
            <p:cNvSpPr/>
            <p:nvPr/>
          </p:nvSpPr>
          <p:spPr>
            <a:xfrm>
              <a:off x="7489624" y="4664597"/>
              <a:ext cx="1148862" cy="1148862"/>
            </a:xfrm>
            <a:prstGeom prst="ellipse">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6" name="Group 75">
              <a:extLst>
                <a:ext uri="{FF2B5EF4-FFF2-40B4-BE49-F238E27FC236}">
                  <a16:creationId xmlns:a16="http://schemas.microsoft.com/office/drawing/2014/main" id="{E9C5FDEF-AC9A-7CEA-CFD5-07A11B288834}"/>
                </a:ext>
              </a:extLst>
            </p:cNvPr>
            <p:cNvGrpSpPr/>
            <p:nvPr/>
          </p:nvGrpSpPr>
          <p:grpSpPr>
            <a:xfrm>
              <a:off x="7703258" y="4908029"/>
              <a:ext cx="720390" cy="720390"/>
              <a:chOff x="7703258" y="4908029"/>
              <a:chExt cx="720390" cy="720390"/>
            </a:xfrm>
          </p:grpSpPr>
          <p:pic>
            <p:nvPicPr>
              <p:cNvPr id="77" name="Graphic 76">
                <a:extLst>
                  <a:ext uri="{FF2B5EF4-FFF2-40B4-BE49-F238E27FC236}">
                    <a16:creationId xmlns:a16="http://schemas.microsoft.com/office/drawing/2014/main" id="{5A8976F4-7A5F-6BED-3421-8DDB5061F83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03258" y="4908029"/>
                <a:ext cx="720390" cy="720390"/>
              </a:xfrm>
              <a:prstGeom prst="rect">
                <a:avLst/>
              </a:prstGeom>
            </p:spPr>
          </p:pic>
          <p:sp>
            <p:nvSpPr>
              <p:cNvPr id="78" name="Oval 77">
                <a:extLst>
                  <a:ext uri="{FF2B5EF4-FFF2-40B4-BE49-F238E27FC236}">
                    <a16:creationId xmlns:a16="http://schemas.microsoft.com/office/drawing/2014/main" id="{E4D65370-ED77-DA98-E2C2-4E26ACCBE9EE}"/>
                  </a:ext>
                </a:extLst>
              </p:cNvPr>
              <p:cNvSpPr/>
              <p:nvPr/>
            </p:nvSpPr>
            <p:spPr>
              <a:xfrm>
                <a:off x="7816215" y="5137785"/>
                <a:ext cx="192405" cy="1924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Freeform: Shape 78">
                <a:extLst>
                  <a:ext uri="{FF2B5EF4-FFF2-40B4-BE49-F238E27FC236}">
                    <a16:creationId xmlns:a16="http://schemas.microsoft.com/office/drawing/2014/main" id="{4E4FFE6F-1C4A-1F85-0F48-C8ECE33EE6D8}"/>
                  </a:ext>
                </a:extLst>
              </p:cNvPr>
              <p:cNvSpPr/>
              <p:nvPr/>
            </p:nvSpPr>
            <p:spPr>
              <a:xfrm>
                <a:off x="7818857" y="5140037"/>
                <a:ext cx="187900" cy="187900"/>
              </a:xfrm>
              <a:custGeom>
                <a:avLst/>
                <a:gdLst>
                  <a:gd name="connsiteX0" fmla="*/ 109503 w 219006"/>
                  <a:gd name="connsiteY0" fmla="*/ 0 h 219006"/>
                  <a:gd name="connsiteX1" fmla="*/ 0 w 219006"/>
                  <a:gd name="connsiteY1" fmla="*/ 109503 h 219006"/>
                  <a:gd name="connsiteX2" fmla="*/ 109503 w 219006"/>
                  <a:gd name="connsiteY2" fmla="*/ 219007 h 219006"/>
                  <a:gd name="connsiteX3" fmla="*/ 219007 w 219006"/>
                  <a:gd name="connsiteY3" fmla="*/ 109503 h 219006"/>
                  <a:gd name="connsiteX4" fmla="*/ 109503 w 219006"/>
                  <a:gd name="connsiteY4" fmla="*/ 0 h 219006"/>
                  <a:gd name="connsiteX5" fmla="*/ 118505 w 219006"/>
                  <a:gd name="connsiteY5" fmla="*/ 146333 h 219006"/>
                  <a:gd name="connsiteX6" fmla="*/ 118505 w 219006"/>
                  <a:gd name="connsiteY6" fmla="*/ 166465 h 219006"/>
                  <a:gd name="connsiteX7" fmla="*/ 103611 w 219006"/>
                  <a:gd name="connsiteY7" fmla="*/ 166465 h 219006"/>
                  <a:gd name="connsiteX8" fmla="*/ 103611 w 219006"/>
                  <a:gd name="connsiteY8" fmla="*/ 146824 h 219006"/>
                  <a:gd name="connsiteX9" fmla="*/ 78077 w 219006"/>
                  <a:gd name="connsiteY9" fmla="*/ 136184 h 219006"/>
                  <a:gd name="connsiteX10" fmla="*/ 87898 w 219006"/>
                  <a:gd name="connsiteY10" fmla="*/ 120635 h 219006"/>
                  <a:gd name="connsiteX11" fmla="*/ 111632 w 219006"/>
                  <a:gd name="connsiteY11" fmla="*/ 128656 h 219006"/>
                  <a:gd name="connsiteX12" fmla="*/ 119161 w 219006"/>
                  <a:gd name="connsiteY12" fmla="*/ 124728 h 219006"/>
                  <a:gd name="connsiteX13" fmla="*/ 81515 w 219006"/>
                  <a:gd name="connsiteY13" fmla="*/ 92156 h 219006"/>
                  <a:gd name="connsiteX14" fmla="*/ 103611 w 219006"/>
                  <a:gd name="connsiteY14" fmla="*/ 69896 h 219006"/>
                  <a:gd name="connsiteX15" fmla="*/ 103611 w 219006"/>
                  <a:gd name="connsiteY15" fmla="*/ 52382 h 219006"/>
                  <a:gd name="connsiteX16" fmla="*/ 118505 w 219006"/>
                  <a:gd name="connsiteY16" fmla="*/ 52382 h 219006"/>
                  <a:gd name="connsiteX17" fmla="*/ 118505 w 219006"/>
                  <a:gd name="connsiteY17" fmla="*/ 69732 h 219006"/>
                  <a:gd name="connsiteX18" fmla="*/ 140111 w 219006"/>
                  <a:gd name="connsiteY18" fmla="*/ 81026 h 219006"/>
                  <a:gd name="connsiteX19" fmla="*/ 128817 w 219006"/>
                  <a:gd name="connsiteY19" fmla="*/ 94120 h 219006"/>
                  <a:gd name="connsiteX20" fmla="*/ 110649 w 219006"/>
                  <a:gd name="connsiteY20" fmla="*/ 87737 h 219006"/>
                  <a:gd name="connsiteX21" fmla="*/ 103447 w 219006"/>
                  <a:gd name="connsiteY21" fmla="*/ 91993 h 219006"/>
                  <a:gd name="connsiteX22" fmla="*/ 141093 w 219006"/>
                  <a:gd name="connsiteY22" fmla="*/ 123255 h 219006"/>
                  <a:gd name="connsiteX23" fmla="*/ 118505 w 219006"/>
                  <a:gd name="connsiteY23" fmla="*/ 146334 h 21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006" h="219006">
                    <a:moveTo>
                      <a:pt x="109503" y="0"/>
                    </a:moveTo>
                    <a:cubicBezTo>
                      <a:pt x="49105" y="0"/>
                      <a:pt x="0" y="48940"/>
                      <a:pt x="0" y="109503"/>
                    </a:cubicBezTo>
                    <a:cubicBezTo>
                      <a:pt x="0" y="170067"/>
                      <a:pt x="48940" y="219007"/>
                      <a:pt x="109503" y="219007"/>
                    </a:cubicBezTo>
                    <a:cubicBezTo>
                      <a:pt x="170067" y="219007"/>
                      <a:pt x="219007" y="170067"/>
                      <a:pt x="219007" y="109503"/>
                    </a:cubicBezTo>
                    <a:cubicBezTo>
                      <a:pt x="219007" y="48940"/>
                      <a:pt x="170067" y="0"/>
                      <a:pt x="109503" y="0"/>
                    </a:cubicBezTo>
                    <a:close/>
                    <a:moveTo>
                      <a:pt x="118505" y="146333"/>
                    </a:moveTo>
                    <a:lnTo>
                      <a:pt x="118505" y="166465"/>
                    </a:lnTo>
                    <a:lnTo>
                      <a:pt x="103611" y="166465"/>
                    </a:lnTo>
                    <a:lnTo>
                      <a:pt x="103611" y="146824"/>
                    </a:lnTo>
                    <a:cubicBezTo>
                      <a:pt x="95264" y="145842"/>
                      <a:pt x="84951" y="142241"/>
                      <a:pt x="78077" y="136184"/>
                    </a:cubicBezTo>
                    <a:lnTo>
                      <a:pt x="87898" y="120635"/>
                    </a:lnTo>
                    <a:cubicBezTo>
                      <a:pt x="97064" y="126037"/>
                      <a:pt x="103938" y="128656"/>
                      <a:pt x="111632" y="128656"/>
                    </a:cubicBezTo>
                    <a:cubicBezTo>
                      <a:pt x="116542" y="128656"/>
                      <a:pt x="119161" y="127346"/>
                      <a:pt x="119161" y="124728"/>
                    </a:cubicBezTo>
                    <a:cubicBezTo>
                      <a:pt x="119161" y="115562"/>
                      <a:pt x="81515" y="117198"/>
                      <a:pt x="81515" y="92156"/>
                    </a:cubicBezTo>
                    <a:cubicBezTo>
                      <a:pt x="81515" y="80534"/>
                      <a:pt x="89862" y="72187"/>
                      <a:pt x="103611" y="69896"/>
                    </a:cubicBezTo>
                    <a:lnTo>
                      <a:pt x="103611" y="52382"/>
                    </a:lnTo>
                    <a:lnTo>
                      <a:pt x="118505" y="52382"/>
                    </a:lnTo>
                    <a:lnTo>
                      <a:pt x="118505" y="69732"/>
                    </a:lnTo>
                    <a:cubicBezTo>
                      <a:pt x="127671" y="71041"/>
                      <a:pt x="134382" y="75297"/>
                      <a:pt x="140111" y="81026"/>
                    </a:cubicBezTo>
                    <a:lnTo>
                      <a:pt x="128817" y="94120"/>
                    </a:lnTo>
                    <a:cubicBezTo>
                      <a:pt x="122433" y="89864"/>
                      <a:pt x="117522" y="87737"/>
                      <a:pt x="110649" y="87737"/>
                    </a:cubicBezTo>
                    <a:cubicBezTo>
                      <a:pt x="105902" y="87737"/>
                      <a:pt x="103447" y="89210"/>
                      <a:pt x="103447" y="91993"/>
                    </a:cubicBezTo>
                    <a:cubicBezTo>
                      <a:pt x="103447" y="99522"/>
                      <a:pt x="141093" y="98867"/>
                      <a:pt x="141093" y="123255"/>
                    </a:cubicBezTo>
                    <a:cubicBezTo>
                      <a:pt x="141093" y="134385"/>
                      <a:pt x="133400" y="143551"/>
                      <a:pt x="118505" y="146334"/>
                    </a:cubicBezTo>
                    <a:close/>
                  </a:path>
                </a:pathLst>
              </a:custGeom>
              <a:solidFill>
                <a:schemeClr val="tx2"/>
              </a:solidFill>
              <a:ln w="865" cap="flat">
                <a:noFill/>
                <a:prstDash val="solid"/>
                <a:miter/>
              </a:ln>
            </p:spPr>
            <p:txBody>
              <a:bodyPr rtlCol="0" anchor="ctr"/>
              <a:lstStyle/>
              <a:p>
                <a:endParaRPr lang="en-US" dirty="0"/>
              </a:p>
            </p:txBody>
          </p:sp>
        </p:grpSp>
      </p:grpSp>
      <p:grpSp>
        <p:nvGrpSpPr>
          <p:cNvPr id="80" name="Group 79">
            <a:extLst>
              <a:ext uri="{FF2B5EF4-FFF2-40B4-BE49-F238E27FC236}">
                <a16:creationId xmlns:a16="http://schemas.microsoft.com/office/drawing/2014/main" id="{D500EF91-E1BB-90C3-548F-0AD940CCAB9B}"/>
              </a:ext>
            </a:extLst>
          </p:cNvPr>
          <p:cNvGrpSpPr/>
          <p:nvPr/>
        </p:nvGrpSpPr>
        <p:grpSpPr>
          <a:xfrm>
            <a:off x="9375661" y="9260043"/>
            <a:ext cx="1148862" cy="1148862"/>
            <a:chOff x="9375661" y="4664597"/>
            <a:chExt cx="1148862" cy="1148862"/>
          </a:xfrm>
        </p:grpSpPr>
        <p:sp>
          <p:nvSpPr>
            <p:cNvPr id="81" name="Oval 80">
              <a:extLst>
                <a:ext uri="{FF2B5EF4-FFF2-40B4-BE49-F238E27FC236}">
                  <a16:creationId xmlns:a16="http://schemas.microsoft.com/office/drawing/2014/main" id="{21B58C61-CDA0-9540-E9E4-6A58DEA225BE}"/>
                </a:ext>
              </a:extLst>
            </p:cNvPr>
            <p:cNvSpPr/>
            <p:nvPr/>
          </p:nvSpPr>
          <p:spPr>
            <a:xfrm>
              <a:off x="9375661" y="4664597"/>
              <a:ext cx="1148862" cy="1148862"/>
            </a:xfrm>
            <a:prstGeom prst="ellipse">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2" name="Graphic 81">
              <a:extLst>
                <a:ext uri="{FF2B5EF4-FFF2-40B4-BE49-F238E27FC236}">
                  <a16:creationId xmlns:a16="http://schemas.microsoft.com/office/drawing/2014/main" id="{B7BFC424-CAC7-E0A5-0D29-B395414D63F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81675" y="4834931"/>
              <a:ext cx="777716" cy="777714"/>
            </a:xfrm>
            <a:prstGeom prst="rect">
              <a:avLst/>
            </a:prstGeom>
          </p:spPr>
        </p:pic>
      </p:grpSp>
      <p:pic>
        <p:nvPicPr>
          <p:cNvPr id="83" name="Graphic 82">
            <a:extLst>
              <a:ext uri="{FF2B5EF4-FFF2-40B4-BE49-F238E27FC236}">
                <a16:creationId xmlns:a16="http://schemas.microsoft.com/office/drawing/2014/main" id="{CD2B6E3C-576C-0693-61E1-51102D768C4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65890" y="3491565"/>
            <a:ext cx="1877052" cy="1877052"/>
          </a:xfrm>
          <a:prstGeom prst="rect">
            <a:avLst/>
          </a:prstGeom>
        </p:spPr>
      </p:pic>
      <p:grpSp>
        <p:nvGrpSpPr>
          <p:cNvPr id="113" name="Group 112">
            <a:extLst>
              <a:ext uri="{FF2B5EF4-FFF2-40B4-BE49-F238E27FC236}">
                <a16:creationId xmlns:a16="http://schemas.microsoft.com/office/drawing/2014/main" id="{509D1F11-A4AA-B4CE-5D8F-817208B88113}"/>
              </a:ext>
            </a:extLst>
          </p:cNvPr>
          <p:cNvGrpSpPr/>
          <p:nvPr/>
        </p:nvGrpSpPr>
        <p:grpSpPr>
          <a:xfrm>
            <a:off x="2448434" y="4807761"/>
            <a:ext cx="2426894" cy="434485"/>
            <a:chOff x="3141784" y="4101660"/>
            <a:chExt cx="2426894" cy="434485"/>
          </a:xfrm>
        </p:grpSpPr>
        <p:grpSp>
          <p:nvGrpSpPr>
            <p:cNvPr id="97" name="Group 96">
              <a:extLst>
                <a:ext uri="{FF2B5EF4-FFF2-40B4-BE49-F238E27FC236}">
                  <a16:creationId xmlns:a16="http://schemas.microsoft.com/office/drawing/2014/main" id="{0A4BBC53-930B-DB9B-8355-3AAF73FDC0EA}"/>
                </a:ext>
              </a:extLst>
            </p:cNvPr>
            <p:cNvGrpSpPr/>
            <p:nvPr/>
          </p:nvGrpSpPr>
          <p:grpSpPr>
            <a:xfrm>
              <a:off x="3141784" y="4101660"/>
              <a:ext cx="2426894" cy="434485"/>
              <a:chOff x="3141784" y="2917134"/>
              <a:chExt cx="2426894" cy="434485"/>
            </a:xfrm>
          </p:grpSpPr>
          <p:sp>
            <p:nvSpPr>
              <p:cNvPr id="98" name="Rectangle: Top Corners Rounded 97">
                <a:extLst>
                  <a:ext uri="{FF2B5EF4-FFF2-40B4-BE49-F238E27FC236}">
                    <a16:creationId xmlns:a16="http://schemas.microsoft.com/office/drawing/2014/main" id="{3BCFB943-615E-1A17-28AC-BBA9E1E49E8D}"/>
                  </a:ext>
                </a:extLst>
              </p:cNvPr>
              <p:cNvSpPr/>
              <p:nvPr/>
            </p:nvSpPr>
            <p:spPr>
              <a:xfrm rot="5400000">
                <a:off x="4246788" y="2029730"/>
                <a:ext cx="433755" cy="2210024"/>
              </a:xfrm>
              <a:prstGeom prst="round2SameRect">
                <a:avLst>
                  <a:gd name="adj1" fmla="val 50000"/>
                  <a:gd name="adj2" fmla="val 0"/>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57CF197D-4865-5410-4CCA-1ABB23B24944}"/>
                  </a:ext>
                </a:extLst>
              </p:cNvPr>
              <p:cNvSpPr/>
              <p:nvPr/>
            </p:nvSpPr>
            <p:spPr>
              <a:xfrm>
                <a:off x="3141784" y="2917134"/>
                <a:ext cx="433754" cy="433754"/>
              </a:xfrm>
              <a:prstGeom prst="ellipse">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TextBox 99">
                <a:extLst>
                  <a:ext uri="{FF2B5EF4-FFF2-40B4-BE49-F238E27FC236}">
                    <a16:creationId xmlns:a16="http://schemas.microsoft.com/office/drawing/2014/main" id="{46E86DD3-79B9-161F-5966-8CF5E58BFEAF}"/>
                  </a:ext>
                </a:extLst>
              </p:cNvPr>
              <p:cNvSpPr txBox="1"/>
              <p:nvPr/>
            </p:nvSpPr>
            <p:spPr>
              <a:xfrm>
                <a:off x="3601676" y="2964734"/>
                <a:ext cx="1961843" cy="338554"/>
              </a:xfrm>
              <a:prstGeom prst="rect">
                <a:avLst/>
              </a:prstGeom>
              <a:noFill/>
            </p:spPr>
            <p:txBody>
              <a:bodyPr wrap="square">
                <a:spAutoFit/>
              </a:bodyPr>
              <a:lstStyle/>
              <a:p>
                <a:r>
                  <a:rPr lang="en-GB" sz="1600" b="1" i="0" u="none" strike="noStrike" cap="none"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Hedging</a:t>
                </a:r>
                <a:endParaRPr lang="en-US" sz="1600" dirty="0">
                  <a:solidFill>
                    <a:schemeClr val="accent3">
                      <a:lumMod val="50000"/>
                    </a:schemeClr>
                  </a:solidFill>
                </a:endParaRPr>
              </a:p>
            </p:txBody>
          </p:sp>
        </p:grpSp>
        <p:pic>
          <p:nvPicPr>
            <p:cNvPr id="110" name="Graphic 109">
              <a:extLst>
                <a:ext uri="{FF2B5EF4-FFF2-40B4-BE49-F238E27FC236}">
                  <a16:creationId xmlns:a16="http://schemas.microsoft.com/office/drawing/2014/main" id="{6F4F217B-B75A-7B7E-8700-5CA43F8CAC0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1294771">
              <a:off x="3175875" y="4135754"/>
              <a:ext cx="365567" cy="365567"/>
            </a:xfrm>
            <a:prstGeom prst="rect">
              <a:avLst/>
            </a:prstGeom>
          </p:spPr>
        </p:pic>
      </p:grpSp>
      <p:grpSp>
        <p:nvGrpSpPr>
          <p:cNvPr id="114" name="Group 113">
            <a:extLst>
              <a:ext uri="{FF2B5EF4-FFF2-40B4-BE49-F238E27FC236}">
                <a16:creationId xmlns:a16="http://schemas.microsoft.com/office/drawing/2014/main" id="{38A491F3-D63F-0753-A610-CBD7040446F2}"/>
              </a:ext>
            </a:extLst>
          </p:cNvPr>
          <p:cNvGrpSpPr/>
          <p:nvPr/>
        </p:nvGrpSpPr>
        <p:grpSpPr>
          <a:xfrm>
            <a:off x="2448434" y="4217518"/>
            <a:ext cx="2426894" cy="434485"/>
            <a:chOff x="3141784" y="3511417"/>
            <a:chExt cx="2426894" cy="434485"/>
          </a:xfrm>
        </p:grpSpPr>
        <p:grpSp>
          <p:nvGrpSpPr>
            <p:cNvPr id="101" name="Group 100">
              <a:extLst>
                <a:ext uri="{FF2B5EF4-FFF2-40B4-BE49-F238E27FC236}">
                  <a16:creationId xmlns:a16="http://schemas.microsoft.com/office/drawing/2014/main" id="{02EC4E8F-C0EE-E306-60D1-2C36D3BF0812}"/>
                </a:ext>
              </a:extLst>
            </p:cNvPr>
            <p:cNvGrpSpPr/>
            <p:nvPr/>
          </p:nvGrpSpPr>
          <p:grpSpPr>
            <a:xfrm>
              <a:off x="3141784" y="3511417"/>
              <a:ext cx="2426894" cy="434485"/>
              <a:chOff x="3141784" y="2917134"/>
              <a:chExt cx="2426894" cy="434485"/>
            </a:xfrm>
          </p:grpSpPr>
          <p:sp>
            <p:nvSpPr>
              <p:cNvPr id="102" name="Rectangle: Top Corners Rounded 101">
                <a:extLst>
                  <a:ext uri="{FF2B5EF4-FFF2-40B4-BE49-F238E27FC236}">
                    <a16:creationId xmlns:a16="http://schemas.microsoft.com/office/drawing/2014/main" id="{8C789FEA-ACC9-A2D2-9F86-A3309263D573}"/>
                  </a:ext>
                </a:extLst>
              </p:cNvPr>
              <p:cNvSpPr/>
              <p:nvPr/>
            </p:nvSpPr>
            <p:spPr>
              <a:xfrm rot="5400000">
                <a:off x="4246789" y="2029731"/>
                <a:ext cx="433755" cy="2210022"/>
              </a:xfrm>
              <a:prstGeom prst="round2SameRect">
                <a:avLst>
                  <a:gd name="adj1" fmla="val 50000"/>
                  <a:gd name="adj2" fmla="val 0"/>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 name="Oval 102">
                <a:extLst>
                  <a:ext uri="{FF2B5EF4-FFF2-40B4-BE49-F238E27FC236}">
                    <a16:creationId xmlns:a16="http://schemas.microsoft.com/office/drawing/2014/main" id="{B1A2A756-8916-96FF-5AAD-8E0A08F20073}"/>
                  </a:ext>
                </a:extLst>
              </p:cNvPr>
              <p:cNvSpPr/>
              <p:nvPr/>
            </p:nvSpPr>
            <p:spPr>
              <a:xfrm>
                <a:off x="3141784" y="2917134"/>
                <a:ext cx="433754" cy="433754"/>
              </a:xfrm>
              <a:prstGeom prst="ellipse">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TextBox 103">
                <a:extLst>
                  <a:ext uri="{FF2B5EF4-FFF2-40B4-BE49-F238E27FC236}">
                    <a16:creationId xmlns:a16="http://schemas.microsoft.com/office/drawing/2014/main" id="{80944E5B-8FBC-280A-1DDD-35706E53223F}"/>
                  </a:ext>
                </a:extLst>
              </p:cNvPr>
              <p:cNvSpPr txBox="1"/>
              <p:nvPr/>
            </p:nvSpPr>
            <p:spPr>
              <a:xfrm>
                <a:off x="3601676" y="2964734"/>
                <a:ext cx="1961843" cy="338554"/>
              </a:xfrm>
              <a:prstGeom prst="rect">
                <a:avLst/>
              </a:prstGeom>
              <a:noFill/>
            </p:spPr>
            <p:txBody>
              <a:bodyPr wrap="square">
                <a:spAutoFit/>
              </a:bodyPr>
              <a:lstStyle/>
              <a:p>
                <a:r>
                  <a:rPr lang="en-GB" sz="1600" b="1" i="0" u="none" strike="noStrike" cap="none"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Underwriting</a:t>
                </a:r>
                <a:endParaRPr lang="en-US" sz="1600" dirty="0">
                  <a:solidFill>
                    <a:schemeClr val="accent3">
                      <a:lumMod val="50000"/>
                    </a:schemeClr>
                  </a:solidFill>
                </a:endParaRPr>
              </a:p>
            </p:txBody>
          </p:sp>
        </p:grpSp>
        <p:pic>
          <p:nvPicPr>
            <p:cNvPr id="111" name="Graphic 110">
              <a:extLst>
                <a:ext uri="{FF2B5EF4-FFF2-40B4-BE49-F238E27FC236}">
                  <a16:creationId xmlns:a16="http://schemas.microsoft.com/office/drawing/2014/main" id="{CBDBD2E3-5037-BDB8-8E3B-AA51FAC15DF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1294771">
              <a:off x="3175874" y="3541155"/>
              <a:ext cx="365567" cy="365567"/>
            </a:xfrm>
            <a:prstGeom prst="rect">
              <a:avLst/>
            </a:prstGeom>
          </p:spPr>
        </p:pic>
      </p:grpSp>
      <p:grpSp>
        <p:nvGrpSpPr>
          <p:cNvPr id="159" name="Group 158">
            <a:extLst>
              <a:ext uri="{FF2B5EF4-FFF2-40B4-BE49-F238E27FC236}">
                <a16:creationId xmlns:a16="http://schemas.microsoft.com/office/drawing/2014/main" id="{6400A5A3-2A26-8280-AD29-A55AACA7F0EB}"/>
              </a:ext>
            </a:extLst>
          </p:cNvPr>
          <p:cNvGrpSpPr/>
          <p:nvPr/>
        </p:nvGrpSpPr>
        <p:grpSpPr>
          <a:xfrm>
            <a:off x="2448434" y="3627275"/>
            <a:ext cx="2426894" cy="434486"/>
            <a:chOff x="2448434" y="3627275"/>
            <a:chExt cx="2426894" cy="434486"/>
          </a:xfrm>
        </p:grpSpPr>
        <p:grpSp>
          <p:nvGrpSpPr>
            <p:cNvPr id="105" name="Group 104">
              <a:extLst>
                <a:ext uri="{FF2B5EF4-FFF2-40B4-BE49-F238E27FC236}">
                  <a16:creationId xmlns:a16="http://schemas.microsoft.com/office/drawing/2014/main" id="{BEC4C9CD-9753-D1A9-3B66-26E3613F5F1D}"/>
                </a:ext>
              </a:extLst>
            </p:cNvPr>
            <p:cNvGrpSpPr/>
            <p:nvPr/>
          </p:nvGrpSpPr>
          <p:grpSpPr>
            <a:xfrm>
              <a:off x="2448434" y="3627275"/>
              <a:ext cx="2426894" cy="434486"/>
              <a:chOff x="3141784" y="2917134"/>
              <a:chExt cx="2426894" cy="434486"/>
            </a:xfrm>
          </p:grpSpPr>
          <p:sp>
            <p:nvSpPr>
              <p:cNvPr id="106" name="Rectangle: Top Corners Rounded 105">
                <a:extLst>
                  <a:ext uri="{FF2B5EF4-FFF2-40B4-BE49-F238E27FC236}">
                    <a16:creationId xmlns:a16="http://schemas.microsoft.com/office/drawing/2014/main" id="{0C658ECF-0C95-3C78-2353-072B87AE65F7}"/>
                  </a:ext>
                </a:extLst>
              </p:cNvPr>
              <p:cNvSpPr/>
              <p:nvPr/>
            </p:nvSpPr>
            <p:spPr>
              <a:xfrm rot="5400000">
                <a:off x="4246790" y="2029733"/>
                <a:ext cx="433755" cy="2210020"/>
              </a:xfrm>
              <a:prstGeom prst="round2SameRect">
                <a:avLst>
                  <a:gd name="adj1" fmla="val 50000"/>
                  <a:gd name="adj2" fmla="val 0"/>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a:extLst>
                  <a:ext uri="{FF2B5EF4-FFF2-40B4-BE49-F238E27FC236}">
                    <a16:creationId xmlns:a16="http://schemas.microsoft.com/office/drawing/2014/main" id="{A4DE16B7-0419-82F1-1EB3-6C7867C7AE52}"/>
                  </a:ext>
                </a:extLst>
              </p:cNvPr>
              <p:cNvSpPr/>
              <p:nvPr/>
            </p:nvSpPr>
            <p:spPr>
              <a:xfrm>
                <a:off x="3141784" y="2917134"/>
                <a:ext cx="433754" cy="433754"/>
              </a:xfrm>
              <a:prstGeom prst="ellipse">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TextBox 107">
                <a:extLst>
                  <a:ext uri="{FF2B5EF4-FFF2-40B4-BE49-F238E27FC236}">
                    <a16:creationId xmlns:a16="http://schemas.microsoft.com/office/drawing/2014/main" id="{C42CE676-2559-C332-43E8-E49066D16D63}"/>
                  </a:ext>
                </a:extLst>
              </p:cNvPr>
              <p:cNvSpPr txBox="1"/>
              <p:nvPr/>
            </p:nvSpPr>
            <p:spPr>
              <a:xfrm>
                <a:off x="3601676" y="2964734"/>
                <a:ext cx="1961843" cy="338554"/>
              </a:xfrm>
              <a:prstGeom prst="rect">
                <a:avLst/>
              </a:prstGeom>
              <a:noFill/>
            </p:spPr>
            <p:txBody>
              <a:bodyPr wrap="square">
                <a:spAutoFit/>
              </a:bodyPr>
              <a:lstStyle/>
              <a:p>
                <a:r>
                  <a:rPr lang="en-GB" sz="1600" b="1" i="0" u="none" strike="noStrike" cap="none"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Market making</a:t>
                </a:r>
                <a:endParaRPr lang="en-US" sz="1600" dirty="0">
                  <a:solidFill>
                    <a:schemeClr val="accent3">
                      <a:lumMod val="50000"/>
                    </a:schemeClr>
                  </a:solidFill>
                </a:endParaRPr>
              </a:p>
            </p:txBody>
          </p:sp>
        </p:grpSp>
        <p:pic>
          <p:nvPicPr>
            <p:cNvPr id="112" name="Graphic 111">
              <a:extLst>
                <a:ext uri="{FF2B5EF4-FFF2-40B4-BE49-F238E27FC236}">
                  <a16:creationId xmlns:a16="http://schemas.microsoft.com/office/drawing/2014/main" id="{6D69C6D7-FF98-5A6F-B39B-704A410C9D4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1294771">
              <a:off x="2482524" y="3661369"/>
              <a:ext cx="365567" cy="365567"/>
            </a:xfrm>
            <a:prstGeom prst="rect">
              <a:avLst/>
            </a:prstGeom>
          </p:spPr>
        </p:pic>
      </p:grpSp>
      <p:sp>
        <p:nvSpPr>
          <p:cNvPr id="117" name="Left Brace 116">
            <a:extLst>
              <a:ext uri="{FF2B5EF4-FFF2-40B4-BE49-F238E27FC236}">
                <a16:creationId xmlns:a16="http://schemas.microsoft.com/office/drawing/2014/main" id="{110F73BB-8508-5AE0-1142-AC304BA5FB43}"/>
              </a:ext>
            </a:extLst>
          </p:cNvPr>
          <p:cNvSpPr/>
          <p:nvPr/>
        </p:nvSpPr>
        <p:spPr>
          <a:xfrm rot="10800000">
            <a:off x="4945334" y="3491565"/>
            <a:ext cx="342580" cy="1892714"/>
          </a:xfrm>
          <a:prstGeom prst="leftBrace">
            <a:avLst>
              <a:gd name="adj1" fmla="val 35349"/>
              <a:gd name="adj2" fmla="val 50000"/>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31" name="Straight Connector 130">
            <a:extLst>
              <a:ext uri="{FF2B5EF4-FFF2-40B4-BE49-F238E27FC236}">
                <a16:creationId xmlns:a16="http://schemas.microsoft.com/office/drawing/2014/main" id="{2E5E9FF7-48D9-276B-EA95-C90287DB90DE}"/>
              </a:ext>
            </a:extLst>
          </p:cNvPr>
          <p:cNvCxnSpPr/>
          <p:nvPr/>
        </p:nvCxnSpPr>
        <p:spPr>
          <a:xfrm flipH="1">
            <a:off x="5817998" y="4275646"/>
            <a:ext cx="1920241" cy="0"/>
          </a:xfrm>
          <a:prstGeom prst="line">
            <a:avLst/>
          </a:prstGeom>
          <a:ln w="38100" cap="rnd">
            <a:solidFill>
              <a:schemeClr val="accent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BAAA1297-2930-07CA-97AC-62EB6D008D48}"/>
              </a:ext>
            </a:extLst>
          </p:cNvPr>
          <p:cNvCxnSpPr/>
          <p:nvPr/>
        </p:nvCxnSpPr>
        <p:spPr>
          <a:xfrm flipH="1">
            <a:off x="5817998" y="5100968"/>
            <a:ext cx="1920241" cy="0"/>
          </a:xfrm>
          <a:prstGeom prst="line">
            <a:avLst/>
          </a:prstGeom>
          <a:ln w="38100" cap="rnd">
            <a:solidFill>
              <a:schemeClr val="accent1">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3" name="Oval 132">
            <a:extLst>
              <a:ext uri="{FF2B5EF4-FFF2-40B4-BE49-F238E27FC236}">
                <a16:creationId xmlns:a16="http://schemas.microsoft.com/office/drawing/2014/main" id="{9C74711C-04F1-4B4C-D956-08DFF746CF0F}"/>
              </a:ext>
            </a:extLst>
          </p:cNvPr>
          <p:cNvSpPr/>
          <p:nvPr/>
        </p:nvSpPr>
        <p:spPr>
          <a:xfrm>
            <a:off x="7830330" y="3760115"/>
            <a:ext cx="205740" cy="205740"/>
          </a:xfrm>
          <a:prstGeom prst="ellipse">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a:extLst>
              <a:ext uri="{FF2B5EF4-FFF2-40B4-BE49-F238E27FC236}">
                <a16:creationId xmlns:a16="http://schemas.microsoft.com/office/drawing/2014/main" id="{701456BB-1FB3-7E31-3307-E92F76B245E7}"/>
              </a:ext>
            </a:extLst>
          </p:cNvPr>
          <p:cNvSpPr/>
          <p:nvPr/>
        </p:nvSpPr>
        <p:spPr>
          <a:xfrm>
            <a:off x="7830330" y="4585437"/>
            <a:ext cx="205740" cy="205740"/>
          </a:xfrm>
          <a:prstGeom prst="ellipse">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B6E2A0BF-CFBE-B7A6-4CE2-981EF7212BC5}"/>
              </a:ext>
            </a:extLst>
          </p:cNvPr>
          <p:cNvSpPr/>
          <p:nvPr/>
        </p:nvSpPr>
        <p:spPr>
          <a:xfrm>
            <a:off x="7830330" y="5410759"/>
            <a:ext cx="205740" cy="205740"/>
          </a:xfrm>
          <a:prstGeom prst="ellipse">
            <a:avLst/>
          </a:prstGeom>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7" name="Straight Connector 136">
            <a:extLst>
              <a:ext uri="{FF2B5EF4-FFF2-40B4-BE49-F238E27FC236}">
                <a16:creationId xmlns:a16="http://schemas.microsoft.com/office/drawing/2014/main" id="{918E772E-4A58-8A7B-4E25-B7C83479D687}"/>
              </a:ext>
            </a:extLst>
          </p:cNvPr>
          <p:cNvCxnSpPr>
            <a:stCxn id="133" idx="6"/>
          </p:cNvCxnSpPr>
          <p:nvPr/>
        </p:nvCxnSpPr>
        <p:spPr>
          <a:xfrm>
            <a:off x="8036070" y="3862985"/>
            <a:ext cx="447300" cy="0"/>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35C0EBBA-E46B-D537-F5A1-4217A4C67E1B}"/>
              </a:ext>
            </a:extLst>
          </p:cNvPr>
          <p:cNvCxnSpPr>
            <a:cxnSpLocks/>
          </p:cNvCxnSpPr>
          <p:nvPr/>
        </p:nvCxnSpPr>
        <p:spPr>
          <a:xfrm>
            <a:off x="8036070" y="4681424"/>
            <a:ext cx="447300" cy="0"/>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14B20039-FFCB-1405-EBF4-7B9A650D3356}"/>
              </a:ext>
            </a:extLst>
          </p:cNvPr>
          <p:cNvCxnSpPr>
            <a:cxnSpLocks/>
          </p:cNvCxnSpPr>
          <p:nvPr/>
        </p:nvCxnSpPr>
        <p:spPr>
          <a:xfrm>
            <a:off x="8036070" y="5513833"/>
            <a:ext cx="447300" cy="0"/>
          </a:xfrm>
          <a:prstGeom prst="line">
            <a:avLst/>
          </a:prstGeom>
          <a:ln w="381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B1E9680C-EE96-71B8-5920-230CF3156173}"/>
              </a:ext>
            </a:extLst>
          </p:cNvPr>
          <p:cNvSpPr txBox="1"/>
          <p:nvPr/>
        </p:nvSpPr>
        <p:spPr>
          <a:xfrm>
            <a:off x="8481790" y="3600815"/>
            <a:ext cx="2227384" cy="523220"/>
          </a:xfrm>
          <a:prstGeom prst="rect">
            <a:avLst/>
          </a:prstGeom>
          <a:noFill/>
        </p:spPr>
        <p:txBody>
          <a:bodyPr wrap="square" rtlCol="0">
            <a:spAutoFit/>
          </a:bodyPr>
          <a:lstStyle/>
          <a:p>
            <a:r>
              <a:rPr lang="en-GB" sz="1400" i="0" u="none" strike="noStrike" cap="none"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There is </a:t>
            </a:r>
            <a:r>
              <a:rPr lang="en-GB" sz="1400" b="1" i="0" u="none" strike="noStrike" cap="none"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no conflict </a:t>
            </a:r>
            <a:br>
              <a:rPr lang="en-GB" sz="1400" b="1" i="0" u="none" strike="noStrike" cap="none"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br>
            <a:r>
              <a:rPr lang="en-GB" sz="1400" b="1" i="0" u="none" strike="noStrike" cap="none"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of interest</a:t>
            </a:r>
          </a:p>
        </p:txBody>
      </p:sp>
      <p:sp>
        <p:nvSpPr>
          <p:cNvPr id="148" name="TextBox 147">
            <a:extLst>
              <a:ext uri="{FF2B5EF4-FFF2-40B4-BE49-F238E27FC236}">
                <a16:creationId xmlns:a16="http://schemas.microsoft.com/office/drawing/2014/main" id="{D6E5D074-DDF9-F764-4E3D-FB62CB579F09}"/>
              </a:ext>
            </a:extLst>
          </p:cNvPr>
          <p:cNvSpPr txBox="1"/>
          <p:nvPr/>
        </p:nvSpPr>
        <p:spPr>
          <a:xfrm>
            <a:off x="8481790" y="4419814"/>
            <a:ext cx="3295674" cy="523220"/>
          </a:xfrm>
          <a:prstGeom prst="rect">
            <a:avLst/>
          </a:prstGeom>
          <a:noFill/>
        </p:spPr>
        <p:txBody>
          <a:bodyPr wrap="square" rtlCol="0">
            <a:spAutoFit/>
          </a:bodyPr>
          <a:lstStyle/>
          <a:p>
            <a:r>
              <a:rPr lang="en-US" sz="1400" i="0" u="none" strike="noStrike" cap="none"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The bank is not exposed to </a:t>
            </a:r>
            <a:r>
              <a:rPr lang="en-US" sz="1400" b="1" i="0" u="none" strike="noStrike" cap="none"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high-risk assets</a:t>
            </a:r>
            <a:r>
              <a:rPr lang="en-US" sz="1400" i="0" u="none" strike="noStrike" cap="none"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 or </a:t>
            </a:r>
            <a:r>
              <a:rPr lang="en-US" sz="1400" b="1" i="0" u="none" strike="noStrike" cap="none"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trading strategies</a:t>
            </a:r>
            <a:endParaRPr lang="en-GB" sz="1400" b="1" i="0" u="none" strike="noStrike" cap="none"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sym typeface="Calibri"/>
            </a:endParaRPr>
          </a:p>
        </p:txBody>
      </p:sp>
      <p:sp>
        <p:nvSpPr>
          <p:cNvPr id="149" name="TextBox 148">
            <a:extLst>
              <a:ext uri="{FF2B5EF4-FFF2-40B4-BE49-F238E27FC236}">
                <a16:creationId xmlns:a16="http://schemas.microsoft.com/office/drawing/2014/main" id="{E130B9B0-AEE6-EE72-0EA5-5CA5023B6FBB}"/>
              </a:ext>
            </a:extLst>
          </p:cNvPr>
          <p:cNvSpPr txBox="1"/>
          <p:nvPr/>
        </p:nvSpPr>
        <p:spPr>
          <a:xfrm>
            <a:off x="8481790" y="5144297"/>
            <a:ext cx="3351490" cy="738664"/>
          </a:xfrm>
          <a:prstGeom prst="rect">
            <a:avLst/>
          </a:prstGeom>
          <a:noFill/>
        </p:spPr>
        <p:txBody>
          <a:bodyPr wrap="square" rtlCol="0">
            <a:spAutoFit/>
          </a:bodyPr>
          <a:lstStyle/>
          <a:p>
            <a:r>
              <a:rPr lang="en-US" sz="1400" i="0" u="none" strike="noStrike" cap="none"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The trading does not generate </a:t>
            </a:r>
            <a:r>
              <a:rPr lang="en-US" sz="1400" b="1" i="0" u="none" strike="noStrike" cap="none"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instability</a:t>
            </a:r>
            <a:r>
              <a:rPr lang="en-US" sz="1400" i="0" u="none" strike="noStrike" cap="none"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 within the bank or within the overall U.S. financial system</a:t>
            </a:r>
            <a:endParaRPr lang="en-GB" sz="1400" i="0" u="none" strike="noStrike" cap="none"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sym typeface="Calibri"/>
            </a:endParaRPr>
          </a:p>
        </p:txBody>
      </p:sp>
      <p:grpSp>
        <p:nvGrpSpPr>
          <p:cNvPr id="160" name="Group 159">
            <a:extLst>
              <a:ext uri="{FF2B5EF4-FFF2-40B4-BE49-F238E27FC236}">
                <a16:creationId xmlns:a16="http://schemas.microsoft.com/office/drawing/2014/main" id="{42FA0D9A-0B2B-6D6F-BB9D-D161ABCCCDDF}"/>
              </a:ext>
            </a:extLst>
          </p:cNvPr>
          <p:cNvGrpSpPr/>
          <p:nvPr/>
        </p:nvGrpSpPr>
        <p:grpSpPr>
          <a:xfrm>
            <a:off x="5691545" y="3479182"/>
            <a:ext cx="1965413" cy="696262"/>
            <a:chOff x="5691545" y="3479182"/>
            <a:chExt cx="1965413" cy="696262"/>
          </a:xfrm>
        </p:grpSpPr>
        <p:grpSp>
          <p:nvGrpSpPr>
            <p:cNvPr id="123" name="Group 122">
              <a:extLst>
                <a:ext uri="{FF2B5EF4-FFF2-40B4-BE49-F238E27FC236}">
                  <a16:creationId xmlns:a16="http://schemas.microsoft.com/office/drawing/2014/main" id="{09E430E2-F94B-8B64-D8B5-622C881062BA}"/>
                </a:ext>
              </a:extLst>
            </p:cNvPr>
            <p:cNvGrpSpPr/>
            <p:nvPr/>
          </p:nvGrpSpPr>
          <p:grpSpPr>
            <a:xfrm>
              <a:off x="6477274" y="3627275"/>
              <a:ext cx="1179684" cy="471420"/>
              <a:chOff x="7121036" y="3627275"/>
              <a:chExt cx="1302612" cy="471420"/>
            </a:xfrm>
          </p:grpSpPr>
          <p:sp>
            <p:nvSpPr>
              <p:cNvPr id="121" name="Rectangle: Rounded Corners 120">
                <a:extLst>
                  <a:ext uri="{FF2B5EF4-FFF2-40B4-BE49-F238E27FC236}">
                    <a16:creationId xmlns:a16="http://schemas.microsoft.com/office/drawing/2014/main" id="{057ED6FA-AE98-8011-7A23-02AF747BFE68}"/>
                  </a:ext>
                </a:extLst>
              </p:cNvPr>
              <p:cNvSpPr/>
              <p:nvPr/>
            </p:nvSpPr>
            <p:spPr>
              <a:xfrm>
                <a:off x="7121036" y="3627275"/>
                <a:ext cx="1302612" cy="170533"/>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Rectangle: Rounded Corners 121">
                <a:extLst>
                  <a:ext uri="{FF2B5EF4-FFF2-40B4-BE49-F238E27FC236}">
                    <a16:creationId xmlns:a16="http://schemas.microsoft.com/office/drawing/2014/main" id="{7AB093A2-1AC5-90FA-6C91-45A5B136B09B}"/>
                  </a:ext>
                </a:extLst>
              </p:cNvPr>
              <p:cNvSpPr/>
              <p:nvPr/>
            </p:nvSpPr>
            <p:spPr>
              <a:xfrm>
                <a:off x="7121036" y="3928162"/>
                <a:ext cx="1001884" cy="170533"/>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1" name="Graphic 150">
              <a:extLst>
                <a:ext uri="{FF2B5EF4-FFF2-40B4-BE49-F238E27FC236}">
                  <a16:creationId xmlns:a16="http://schemas.microsoft.com/office/drawing/2014/main" id="{EDCAB124-ADCA-1479-55B6-77CC2867D40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691545" y="3479182"/>
              <a:ext cx="696262" cy="696262"/>
            </a:xfrm>
            <a:prstGeom prst="rect">
              <a:avLst/>
            </a:prstGeom>
          </p:spPr>
        </p:pic>
      </p:grpSp>
      <p:grpSp>
        <p:nvGrpSpPr>
          <p:cNvPr id="161" name="Group 160">
            <a:extLst>
              <a:ext uri="{FF2B5EF4-FFF2-40B4-BE49-F238E27FC236}">
                <a16:creationId xmlns:a16="http://schemas.microsoft.com/office/drawing/2014/main" id="{2CE4E539-5231-5231-DD9E-9BF9AA040FB8}"/>
              </a:ext>
            </a:extLst>
          </p:cNvPr>
          <p:cNvGrpSpPr/>
          <p:nvPr/>
        </p:nvGrpSpPr>
        <p:grpSpPr>
          <a:xfrm>
            <a:off x="5751965" y="4400596"/>
            <a:ext cx="1904993" cy="575423"/>
            <a:chOff x="5751965" y="4400596"/>
            <a:chExt cx="1904993" cy="575423"/>
          </a:xfrm>
        </p:grpSpPr>
        <p:grpSp>
          <p:nvGrpSpPr>
            <p:cNvPr id="124" name="Group 123">
              <a:extLst>
                <a:ext uri="{FF2B5EF4-FFF2-40B4-BE49-F238E27FC236}">
                  <a16:creationId xmlns:a16="http://schemas.microsoft.com/office/drawing/2014/main" id="{6FD2A1D3-815A-EC36-0E09-E4B22203FECC}"/>
                </a:ext>
              </a:extLst>
            </p:cNvPr>
            <p:cNvGrpSpPr/>
            <p:nvPr/>
          </p:nvGrpSpPr>
          <p:grpSpPr>
            <a:xfrm>
              <a:off x="6477274" y="4452597"/>
              <a:ext cx="1179684" cy="471420"/>
              <a:chOff x="7121036" y="3627275"/>
              <a:chExt cx="1302612" cy="471420"/>
            </a:xfrm>
          </p:grpSpPr>
          <p:sp>
            <p:nvSpPr>
              <p:cNvPr id="125" name="Rectangle: Rounded Corners 124">
                <a:extLst>
                  <a:ext uri="{FF2B5EF4-FFF2-40B4-BE49-F238E27FC236}">
                    <a16:creationId xmlns:a16="http://schemas.microsoft.com/office/drawing/2014/main" id="{692A5949-9B82-94CE-544E-60DD5DFE8B6E}"/>
                  </a:ext>
                </a:extLst>
              </p:cNvPr>
              <p:cNvSpPr/>
              <p:nvPr/>
            </p:nvSpPr>
            <p:spPr>
              <a:xfrm>
                <a:off x="7121036" y="3627275"/>
                <a:ext cx="1302612" cy="170533"/>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Rectangle: Rounded Corners 125">
                <a:extLst>
                  <a:ext uri="{FF2B5EF4-FFF2-40B4-BE49-F238E27FC236}">
                    <a16:creationId xmlns:a16="http://schemas.microsoft.com/office/drawing/2014/main" id="{C532D4A6-E9C4-CBDB-66CA-695193018C2D}"/>
                  </a:ext>
                </a:extLst>
              </p:cNvPr>
              <p:cNvSpPr/>
              <p:nvPr/>
            </p:nvSpPr>
            <p:spPr>
              <a:xfrm>
                <a:off x="7121036" y="3928162"/>
                <a:ext cx="1001884" cy="170533"/>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2" name="Graphic 151">
              <a:extLst>
                <a:ext uri="{FF2B5EF4-FFF2-40B4-BE49-F238E27FC236}">
                  <a16:creationId xmlns:a16="http://schemas.microsoft.com/office/drawing/2014/main" id="{4587C331-11FB-0D47-6A73-5F11488B3B20}"/>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5751965" y="4400596"/>
              <a:ext cx="575423" cy="575423"/>
            </a:xfrm>
            <a:prstGeom prst="rect">
              <a:avLst/>
            </a:prstGeom>
          </p:spPr>
        </p:pic>
      </p:grpSp>
      <p:grpSp>
        <p:nvGrpSpPr>
          <p:cNvPr id="162" name="Group 161">
            <a:extLst>
              <a:ext uri="{FF2B5EF4-FFF2-40B4-BE49-F238E27FC236}">
                <a16:creationId xmlns:a16="http://schemas.microsoft.com/office/drawing/2014/main" id="{DD27A9DE-AE68-14FD-FECB-2ECCB51C50E3}"/>
              </a:ext>
            </a:extLst>
          </p:cNvPr>
          <p:cNvGrpSpPr/>
          <p:nvPr/>
        </p:nvGrpSpPr>
        <p:grpSpPr>
          <a:xfrm>
            <a:off x="5656732" y="5135924"/>
            <a:ext cx="2000226" cy="765888"/>
            <a:chOff x="5656732" y="5135924"/>
            <a:chExt cx="2000226" cy="765888"/>
          </a:xfrm>
        </p:grpSpPr>
        <p:grpSp>
          <p:nvGrpSpPr>
            <p:cNvPr id="127" name="Group 126">
              <a:extLst>
                <a:ext uri="{FF2B5EF4-FFF2-40B4-BE49-F238E27FC236}">
                  <a16:creationId xmlns:a16="http://schemas.microsoft.com/office/drawing/2014/main" id="{8E3C971F-281E-879C-49D7-E55FDFA6FAF9}"/>
                </a:ext>
              </a:extLst>
            </p:cNvPr>
            <p:cNvGrpSpPr/>
            <p:nvPr/>
          </p:nvGrpSpPr>
          <p:grpSpPr>
            <a:xfrm>
              <a:off x="6477274" y="5277919"/>
              <a:ext cx="1179684" cy="471420"/>
              <a:chOff x="7121036" y="3627275"/>
              <a:chExt cx="1302612" cy="471420"/>
            </a:xfrm>
          </p:grpSpPr>
          <p:sp>
            <p:nvSpPr>
              <p:cNvPr id="128" name="Rectangle: Rounded Corners 127">
                <a:extLst>
                  <a:ext uri="{FF2B5EF4-FFF2-40B4-BE49-F238E27FC236}">
                    <a16:creationId xmlns:a16="http://schemas.microsoft.com/office/drawing/2014/main" id="{CA9C284F-7A12-7924-9A0A-E5EDA27E10E7}"/>
                  </a:ext>
                </a:extLst>
              </p:cNvPr>
              <p:cNvSpPr/>
              <p:nvPr/>
            </p:nvSpPr>
            <p:spPr>
              <a:xfrm>
                <a:off x="7121036" y="3627275"/>
                <a:ext cx="1302612" cy="170533"/>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Rounded Corners 128">
                <a:extLst>
                  <a:ext uri="{FF2B5EF4-FFF2-40B4-BE49-F238E27FC236}">
                    <a16:creationId xmlns:a16="http://schemas.microsoft.com/office/drawing/2014/main" id="{23AB629E-85B5-7DCF-51B5-D1E300DA11BF}"/>
                  </a:ext>
                </a:extLst>
              </p:cNvPr>
              <p:cNvSpPr/>
              <p:nvPr/>
            </p:nvSpPr>
            <p:spPr>
              <a:xfrm>
                <a:off x="7121036" y="3928162"/>
                <a:ext cx="1001884" cy="170533"/>
              </a:xfrm>
              <a:prstGeom prst="roundRect">
                <a:avLst>
                  <a:gd name="adj" fmla="val 50000"/>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55" name="Group 154">
              <a:extLst>
                <a:ext uri="{FF2B5EF4-FFF2-40B4-BE49-F238E27FC236}">
                  <a16:creationId xmlns:a16="http://schemas.microsoft.com/office/drawing/2014/main" id="{E14BE56E-8E09-5494-9321-911AE74F2C9F}"/>
                </a:ext>
              </a:extLst>
            </p:cNvPr>
            <p:cNvGrpSpPr/>
            <p:nvPr/>
          </p:nvGrpSpPr>
          <p:grpSpPr>
            <a:xfrm>
              <a:off x="5656732" y="5135924"/>
              <a:ext cx="765888" cy="765888"/>
              <a:chOff x="5974812" y="5135924"/>
              <a:chExt cx="765888" cy="765888"/>
            </a:xfrm>
          </p:grpSpPr>
          <p:pic>
            <p:nvPicPr>
              <p:cNvPr id="153" name="Graphic 152">
                <a:extLst>
                  <a:ext uri="{FF2B5EF4-FFF2-40B4-BE49-F238E27FC236}">
                    <a16:creationId xmlns:a16="http://schemas.microsoft.com/office/drawing/2014/main" id="{92DED911-C1DC-9A03-07F1-00D6227302DB}"/>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5974812" y="5135924"/>
                <a:ext cx="765888" cy="765888"/>
              </a:xfrm>
              <a:prstGeom prst="rect">
                <a:avLst/>
              </a:prstGeom>
            </p:spPr>
          </p:pic>
          <p:sp>
            <p:nvSpPr>
              <p:cNvPr id="154" name="Isosceles Triangle 153">
                <a:extLst>
                  <a:ext uri="{FF2B5EF4-FFF2-40B4-BE49-F238E27FC236}">
                    <a16:creationId xmlns:a16="http://schemas.microsoft.com/office/drawing/2014/main" id="{10C589E9-C348-5F7C-A0E8-E5EB084EDE94}"/>
                  </a:ext>
                </a:extLst>
              </p:cNvPr>
              <p:cNvSpPr/>
              <p:nvPr/>
            </p:nvSpPr>
            <p:spPr>
              <a:xfrm>
                <a:off x="6136078" y="5260874"/>
                <a:ext cx="445697" cy="171094"/>
              </a:xfrm>
              <a:prstGeom prst="triangl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9783132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0000">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14:bounceEnd="60000">
                                          <p:cBhvr additive="base">
                                            <p:cTn id="7" dur="500" fill="hold"/>
                                            <p:tgtEl>
                                              <p:spTgt spid="8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59"/>
                                            </p:tgtEl>
                                            <p:attrNameLst>
                                              <p:attrName>style.visibility</p:attrName>
                                            </p:attrNameLst>
                                          </p:cBhvr>
                                          <p:to>
                                            <p:strVal val="visible"/>
                                          </p:to>
                                        </p:set>
                                        <p:anim calcmode="lin" valueType="num">
                                          <p:cBhvr>
                                            <p:cTn id="13" dur="500" fill="hold"/>
                                            <p:tgtEl>
                                              <p:spTgt spid="159"/>
                                            </p:tgtEl>
                                            <p:attrNameLst>
                                              <p:attrName>ppt_w</p:attrName>
                                            </p:attrNameLst>
                                          </p:cBhvr>
                                          <p:tavLst>
                                            <p:tav tm="0">
                                              <p:val>
                                                <p:fltVal val="0"/>
                                              </p:val>
                                            </p:tav>
                                            <p:tav tm="100000">
                                              <p:val>
                                                <p:strVal val="#ppt_w"/>
                                              </p:val>
                                            </p:tav>
                                          </p:tavLst>
                                        </p:anim>
                                        <p:anim calcmode="lin" valueType="num">
                                          <p:cBhvr>
                                            <p:cTn id="14" dur="500" fill="hold"/>
                                            <p:tgtEl>
                                              <p:spTgt spid="159"/>
                                            </p:tgtEl>
                                            <p:attrNameLst>
                                              <p:attrName>ppt_h</p:attrName>
                                            </p:attrNameLst>
                                          </p:cBhvr>
                                          <p:tavLst>
                                            <p:tav tm="0">
                                              <p:val>
                                                <p:fltVal val="0"/>
                                              </p:val>
                                            </p:tav>
                                            <p:tav tm="100000">
                                              <p:val>
                                                <p:strVal val="#ppt_h"/>
                                              </p:val>
                                            </p:tav>
                                          </p:tavLst>
                                        </p:anim>
                                        <p:animEffect transition="in" filter="fade">
                                          <p:cBhvr>
                                            <p:cTn id="15" dur="500"/>
                                            <p:tgtEl>
                                              <p:spTgt spid="159"/>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14"/>
                                            </p:tgtEl>
                                            <p:attrNameLst>
                                              <p:attrName>style.visibility</p:attrName>
                                            </p:attrNameLst>
                                          </p:cBhvr>
                                          <p:to>
                                            <p:strVal val="visible"/>
                                          </p:to>
                                        </p:set>
                                        <p:anim calcmode="lin" valueType="num">
                                          <p:cBhvr>
                                            <p:cTn id="19" dur="500" fill="hold"/>
                                            <p:tgtEl>
                                              <p:spTgt spid="114"/>
                                            </p:tgtEl>
                                            <p:attrNameLst>
                                              <p:attrName>ppt_w</p:attrName>
                                            </p:attrNameLst>
                                          </p:cBhvr>
                                          <p:tavLst>
                                            <p:tav tm="0">
                                              <p:val>
                                                <p:fltVal val="0"/>
                                              </p:val>
                                            </p:tav>
                                            <p:tav tm="100000">
                                              <p:val>
                                                <p:strVal val="#ppt_w"/>
                                              </p:val>
                                            </p:tav>
                                          </p:tavLst>
                                        </p:anim>
                                        <p:anim calcmode="lin" valueType="num">
                                          <p:cBhvr>
                                            <p:cTn id="20" dur="500" fill="hold"/>
                                            <p:tgtEl>
                                              <p:spTgt spid="114"/>
                                            </p:tgtEl>
                                            <p:attrNameLst>
                                              <p:attrName>ppt_h</p:attrName>
                                            </p:attrNameLst>
                                          </p:cBhvr>
                                          <p:tavLst>
                                            <p:tav tm="0">
                                              <p:val>
                                                <p:fltVal val="0"/>
                                              </p:val>
                                            </p:tav>
                                            <p:tav tm="100000">
                                              <p:val>
                                                <p:strVal val="#ppt_h"/>
                                              </p:val>
                                            </p:tav>
                                          </p:tavLst>
                                        </p:anim>
                                        <p:animEffect transition="in" filter="fade">
                                          <p:cBhvr>
                                            <p:cTn id="21" dur="500"/>
                                            <p:tgtEl>
                                              <p:spTgt spid="114"/>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113"/>
                                            </p:tgtEl>
                                            <p:attrNameLst>
                                              <p:attrName>style.visibility</p:attrName>
                                            </p:attrNameLst>
                                          </p:cBhvr>
                                          <p:to>
                                            <p:strVal val="visible"/>
                                          </p:to>
                                        </p:set>
                                        <p:anim calcmode="lin" valueType="num">
                                          <p:cBhvr>
                                            <p:cTn id="25" dur="500" fill="hold"/>
                                            <p:tgtEl>
                                              <p:spTgt spid="113"/>
                                            </p:tgtEl>
                                            <p:attrNameLst>
                                              <p:attrName>ppt_w</p:attrName>
                                            </p:attrNameLst>
                                          </p:cBhvr>
                                          <p:tavLst>
                                            <p:tav tm="0">
                                              <p:val>
                                                <p:fltVal val="0"/>
                                              </p:val>
                                            </p:tav>
                                            <p:tav tm="100000">
                                              <p:val>
                                                <p:strVal val="#ppt_w"/>
                                              </p:val>
                                            </p:tav>
                                          </p:tavLst>
                                        </p:anim>
                                        <p:anim calcmode="lin" valueType="num">
                                          <p:cBhvr>
                                            <p:cTn id="26" dur="500" fill="hold"/>
                                            <p:tgtEl>
                                              <p:spTgt spid="113"/>
                                            </p:tgtEl>
                                            <p:attrNameLst>
                                              <p:attrName>ppt_h</p:attrName>
                                            </p:attrNameLst>
                                          </p:cBhvr>
                                          <p:tavLst>
                                            <p:tav tm="0">
                                              <p:val>
                                                <p:fltVal val="0"/>
                                              </p:val>
                                            </p:tav>
                                            <p:tav tm="100000">
                                              <p:val>
                                                <p:strVal val="#ppt_h"/>
                                              </p:val>
                                            </p:tav>
                                          </p:tavLst>
                                        </p:anim>
                                        <p:animEffect transition="in" filter="fade">
                                          <p:cBhvr>
                                            <p:cTn id="27" dur="500"/>
                                            <p:tgtEl>
                                              <p:spTgt spid="113"/>
                                            </p:tgtEl>
                                          </p:cBhvr>
                                        </p:animEffect>
                                      </p:childTnLst>
                                    </p:cTn>
                                  </p:par>
                                </p:childTnLst>
                              </p:cTn>
                            </p:par>
                            <p:par>
                              <p:cTn id="28" fill="hold">
                                <p:stCondLst>
                                  <p:cond delay="1500"/>
                                </p:stCondLst>
                                <p:childTnLst>
                                  <p:par>
                                    <p:cTn id="29" presetID="16" presetClass="entr" presetSubtype="26" fill="hold" grpId="0" nodeType="afterEffect">
                                      <p:stCondLst>
                                        <p:cond delay="500"/>
                                      </p:stCondLst>
                                      <p:childTnLst>
                                        <p:set>
                                          <p:cBhvr>
                                            <p:cTn id="30" dur="1" fill="hold">
                                              <p:stCondLst>
                                                <p:cond delay="0"/>
                                              </p:stCondLst>
                                            </p:cTn>
                                            <p:tgtEl>
                                              <p:spTgt spid="117"/>
                                            </p:tgtEl>
                                            <p:attrNameLst>
                                              <p:attrName>style.visibility</p:attrName>
                                            </p:attrNameLst>
                                          </p:cBhvr>
                                          <p:to>
                                            <p:strVal val="visible"/>
                                          </p:to>
                                        </p:set>
                                        <p:animEffect transition="in" filter="barn(inHorizontal)">
                                          <p:cBhvr>
                                            <p:cTn id="31" dur="500"/>
                                            <p:tgtEl>
                                              <p:spTgt spid="117"/>
                                            </p:tgtEl>
                                          </p:cBhvr>
                                        </p:animEffect>
                                      </p:childTnLst>
                                    </p:cTn>
                                  </p:par>
                                  <p:par>
                                    <p:cTn id="32" presetID="2" presetClass="entr" presetSubtype="2" decel="100000" fill="hold" nodeType="withEffect">
                                      <p:stCondLst>
                                        <p:cond delay="500"/>
                                      </p:stCondLst>
                                      <p:childTnLst>
                                        <p:set>
                                          <p:cBhvr>
                                            <p:cTn id="33" dur="1" fill="hold">
                                              <p:stCondLst>
                                                <p:cond delay="0"/>
                                              </p:stCondLst>
                                            </p:cTn>
                                            <p:tgtEl>
                                              <p:spTgt spid="158"/>
                                            </p:tgtEl>
                                            <p:attrNameLst>
                                              <p:attrName>style.visibility</p:attrName>
                                            </p:attrNameLst>
                                          </p:cBhvr>
                                          <p:to>
                                            <p:strVal val="visible"/>
                                          </p:to>
                                        </p:set>
                                        <p:anim calcmode="lin" valueType="num">
                                          <p:cBhvr additive="base">
                                            <p:cTn id="34" dur="500" fill="hold"/>
                                            <p:tgtEl>
                                              <p:spTgt spid="158"/>
                                            </p:tgtEl>
                                            <p:attrNameLst>
                                              <p:attrName>ppt_x</p:attrName>
                                            </p:attrNameLst>
                                          </p:cBhvr>
                                          <p:tavLst>
                                            <p:tav tm="0">
                                              <p:val>
                                                <p:strVal val="1+#ppt_w/2"/>
                                              </p:val>
                                            </p:tav>
                                            <p:tav tm="100000">
                                              <p:val>
                                                <p:strVal val="#ppt_x"/>
                                              </p:val>
                                            </p:tav>
                                          </p:tavLst>
                                        </p:anim>
                                        <p:anim calcmode="lin" valueType="num">
                                          <p:cBhvr additive="base">
                                            <p:cTn id="35" dur="500" fill="hold"/>
                                            <p:tgtEl>
                                              <p:spTgt spid="158"/>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0"/>
                                            </p:tgtEl>
                                            <p:attrNameLst>
                                              <p:attrName>style.visibility</p:attrName>
                                            </p:attrNameLst>
                                          </p:cBhvr>
                                          <p:to>
                                            <p:strVal val="visible"/>
                                          </p:to>
                                        </p:set>
                                        <p:animEffect transition="in" filter="fade">
                                          <p:cBhvr>
                                            <p:cTn id="40" dur="500"/>
                                            <p:tgtEl>
                                              <p:spTgt spid="16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3"/>
                                            </p:tgtEl>
                                            <p:attrNameLst>
                                              <p:attrName>style.visibility</p:attrName>
                                            </p:attrNameLst>
                                          </p:cBhvr>
                                          <p:to>
                                            <p:strVal val="visible"/>
                                          </p:to>
                                        </p:set>
                                        <p:animEffect transition="in" filter="fade">
                                          <p:cBhvr>
                                            <p:cTn id="43" dur="500"/>
                                            <p:tgtEl>
                                              <p:spTgt spid="133"/>
                                            </p:tgtEl>
                                          </p:cBhvr>
                                        </p:animEffect>
                                      </p:childTnLst>
                                    </p:cTn>
                                  </p:par>
                                  <p:par>
                                    <p:cTn id="44" presetID="22" presetClass="entr" presetSubtype="8" fill="hold" nodeType="withEffect">
                                      <p:stCondLst>
                                        <p:cond delay="0"/>
                                      </p:stCondLst>
                                      <p:childTnLst>
                                        <p:set>
                                          <p:cBhvr>
                                            <p:cTn id="45" dur="1" fill="hold">
                                              <p:stCondLst>
                                                <p:cond delay="0"/>
                                              </p:stCondLst>
                                            </p:cTn>
                                            <p:tgtEl>
                                              <p:spTgt spid="137"/>
                                            </p:tgtEl>
                                            <p:attrNameLst>
                                              <p:attrName>style.visibility</p:attrName>
                                            </p:attrNameLst>
                                          </p:cBhvr>
                                          <p:to>
                                            <p:strVal val="visible"/>
                                          </p:to>
                                        </p:set>
                                        <p:animEffect transition="in" filter="wipe(left)">
                                          <p:cBhvr>
                                            <p:cTn id="46" dur="500"/>
                                            <p:tgtEl>
                                              <p:spTgt spid="137"/>
                                            </p:tgtEl>
                                          </p:cBhvr>
                                        </p:animEffect>
                                      </p:childTnLst>
                                    </p:cTn>
                                  </p:par>
                                  <p:par>
                                    <p:cTn id="47" presetID="2" presetClass="entr" presetSubtype="2" decel="100000" fill="hold" grpId="0" nodeType="withEffect">
                                      <p:stCondLst>
                                        <p:cond delay="0"/>
                                      </p:stCondLst>
                                      <p:childTnLst>
                                        <p:set>
                                          <p:cBhvr>
                                            <p:cTn id="48" dur="1" fill="hold">
                                              <p:stCondLst>
                                                <p:cond delay="0"/>
                                              </p:stCondLst>
                                            </p:cTn>
                                            <p:tgtEl>
                                              <p:spTgt spid="147"/>
                                            </p:tgtEl>
                                            <p:attrNameLst>
                                              <p:attrName>style.visibility</p:attrName>
                                            </p:attrNameLst>
                                          </p:cBhvr>
                                          <p:to>
                                            <p:strVal val="visible"/>
                                          </p:to>
                                        </p:set>
                                        <p:anim calcmode="lin" valueType="num">
                                          <p:cBhvr additive="base">
                                            <p:cTn id="49" dur="500" fill="hold"/>
                                            <p:tgtEl>
                                              <p:spTgt spid="147"/>
                                            </p:tgtEl>
                                            <p:attrNameLst>
                                              <p:attrName>ppt_x</p:attrName>
                                            </p:attrNameLst>
                                          </p:cBhvr>
                                          <p:tavLst>
                                            <p:tav tm="0">
                                              <p:val>
                                                <p:strVal val="1+#ppt_w/2"/>
                                              </p:val>
                                            </p:tav>
                                            <p:tav tm="100000">
                                              <p:val>
                                                <p:strVal val="#ppt_x"/>
                                              </p:val>
                                            </p:tav>
                                          </p:tavLst>
                                        </p:anim>
                                        <p:anim calcmode="lin" valueType="num">
                                          <p:cBhvr additive="base">
                                            <p:cTn id="50" dur="500" fill="hold"/>
                                            <p:tgtEl>
                                              <p:spTgt spid="14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1"/>
                                            </p:tgtEl>
                                            <p:attrNameLst>
                                              <p:attrName>style.visibility</p:attrName>
                                            </p:attrNameLst>
                                          </p:cBhvr>
                                          <p:to>
                                            <p:strVal val="visible"/>
                                          </p:to>
                                        </p:set>
                                        <p:animEffect transition="in" filter="fade">
                                          <p:cBhvr>
                                            <p:cTn id="55" dur="500"/>
                                            <p:tgtEl>
                                              <p:spTgt spid="16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4"/>
                                            </p:tgtEl>
                                            <p:attrNameLst>
                                              <p:attrName>style.visibility</p:attrName>
                                            </p:attrNameLst>
                                          </p:cBhvr>
                                          <p:to>
                                            <p:strVal val="visible"/>
                                          </p:to>
                                        </p:set>
                                        <p:animEffect transition="in" filter="fade">
                                          <p:cBhvr>
                                            <p:cTn id="58" dur="500"/>
                                            <p:tgtEl>
                                              <p:spTgt spid="134"/>
                                            </p:tgtEl>
                                          </p:cBhvr>
                                        </p:animEffect>
                                      </p:childTnLst>
                                    </p:cTn>
                                  </p:par>
                                  <p:par>
                                    <p:cTn id="59" presetID="22" presetClass="entr" presetSubtype="8" fill="hold" nodeType="withEffect">
                                      <p:stCondLst>
                                        <p:cond delay="0"/>
                                      </p:stCondLst>
                                      <p:childTnLst>
                                        <p:set>
                                          <p:cBhvr>
                                            <p:cTn id="60" dur="1" fill="hold">
                                              <p:stCondLst>
                                                <p:cond delay="0"/>
                                              </p:stCondLst>
                                            </p:cTn>
                                            <p:tgtEl>
                                              <p:spTgt spid="138"/>
                                            </p:tgtEl>
                                            <p:attrNameLst>
                                              <p:attrName>style.visibility</p:attrName>
                                            </p:attrNameLst>
                                          </p:cBhvr>
                                          <p:to>
                                            <p:strVal val="visible"/>
                                          </p:to>
                                        </p:set>
                                        <p:animEffect transition="in" filter="wipe(left)">
                                          <p:cBhvr>
                                            <p:cTn id="61" dur="500"/>
                                            <p:tgtEl>
                                              <p:spTgt spid="138"/>
                                            </p:tgtEl>
                                          </p:cBhvr>
                                        </p:animEffect>
                                      </p:childTnLst>
                                    </p:cTn>
                                  </p:par>
                                  <p:par>
                                    <p:cTn id="62" presetID="2" presetClass="entr" presetSubtype="2" decel="100000" fill="hold" grpId="0" nodeType="withEffect">
                                      <p:stCondLst>
                                        <p:cond delay="0"/>
                                      </p:stCondLst>
                                      <p:childTnLst>
                                        <p:set>
                                          <p:cBhvr>
                                            <p:cTn id="63" dur="1" fill="hold">
                                              <p:stCondLst>
                                                <p:cond delay="0"/>
                                              </p:stCondLst>
                                            </p:cTn>
                                            <p:tgtEl>
                                              <p:spTgt spid="148"/>
                                            </p:tgtEl>
                                            <p:attrNameLst>
                                              <p:attrName>style.visibility</p:attrName>
                                            </p:attrNameLst>
                                          </p:cBhvr>
                                          <p:to>
                                            <p:strVal val="visible"/>
                                          </p:to>
                                        </p:set>
                                        <p:anim calcmode="lin" valueType="num">
                                          <p:cBhvr additive="base">
                                            <p:cTn id="64" dur="500" fill="hold"/>
                                            <p:tgtEl>
                                              <p:spTgt spid="148"/>
                                            </p:tgtEl>
                                            <p:attrNameLst>
                                              <p:attrName>ppt_x</p:attrName>
                                            </p:attrNameLst>
                                          </p:cBhvr>
                                          <p:tavLst>
                                            <p:tav tm="0">
                                              <p:val>
                                                <p:strVal val="1+#ppt_w/2"/>
                                              </p:val>
                                            </p:tav>
                                            <p:tav tm="100000">
                                              <p:val>
                                                <p:strVal val="#ppt_x"/>
                                              </p:val>
                                            </p:tav>
                                          </p:tavLst>
                                        </p:anim>
                                        <p:anim calcmode="lin" valueType="num">
                                          <p:cBhvr additive="base">
                                            <p:cTn id="65" dur="500" fill="hold"/>
                                            <p:tgtEl>
                                              <p:spTgt spid="148"/>
                                            </p:tgtEl>
                                            <p:attrNameLst>
                                              <p:attrName>ppt_y</p:attrName>
                                            </p:attrNameLst>
                                          </p:cBhvr>
                                          <p:tavLst>
                                            <p:tav tm="0">
                                              <p:val>
                                                <p:strVal val="#ppt_y"/>
                                              </p:val>
                                            </p:tav>
                                            <p:tav tm="100000">
                                              <p:val>
                                                <p:strVal val="#ppt_y"/>
                                              </p:val>
                                            </p:tav>
                                          </p:tavLst>
                                        </p:anim>
                                      </p:childTnLst>
                                    </p:cTn>
                                  </p:par>
                                  <p:par>
                                    <p:cTn id="66" presetID="22" presetClass="entr" presetSubtype="8" fill="hold" nodeType="withEffect">
                                      <p:stCondLst>
                                        <p:cond delay="0"/>
                                      </p:stCondLst>
                                      <p:childTnLst>
                                        <p:set>
                                          <p:cBhvr>
                                            <p:cTn id="67" dur="1" fill="hold">
                                              <p:stCondLst>
                                                <p:cond delay="0"/>
                                              </p:stCondLst>
                                            </p:cTn>
                                            <p:tgtEl>
                                              <p:spTgt spid="131"/>
                                            </p:tgtEl>
                                            <p:attrNameLst>
                                              <p:attrName>style.visibility</p:attrName>
                                            </p:attrNameLst>
                                          </p:cBhvr>
                                          <p:to>
                                            <p:strVal val="visible"/>
                                          </p:to>
                                        </p:set>
                                        <p:animEffect transition="in" filter="wipe(left)">
                                          <p:cBhvr>
                                            <p:cTn id="68" dur="500"/>
                                            <p:tgtEl>
                                              <p:spTgt spid="13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62"/>
                                            </p:tgtEl>
                                            <p:attrNameLst>
                                              <p:attrName>style.visibility</p:attrName>
                                            </p:attrNameLst>
                                          </p:cBhvr>
                                          <p:to>
                                            <p:strVal val="visible"/>
                                          </p:to>
                                        </p:set>
                                        <p:animEffect transition="in" filter="fade">
                                          <p:cBhvr>
                                            <p:cTn id="73" dur="500"/>
                                            <p:tgtEl>
                                              <p:spTgt spid="16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35"/>
                                            </p:tgtEl>
                                            <p:attrNameLst>
                                              <p:attrName>style.visibility</p:attrName>
                                            </p:attrNameLst>
                                          </p:cBhvr>
                                          <p:to>
                                            <p:strVal val="visible"/>
                                          </p:to>
                                        </p:set>
                                        <p:animEffect transition="in" filter="fade">
                                          <p:cBhvr>
                                            <p:cTn id="76" dur="500"/>
                                            <p:tgtEl>
                                              <p:spTgt spid="135"/>
                                            </p:tgtEl>
                                          </p:cBhvr>
                                        </p:animEffect>
                                      </p:childTnLst>
                                    </p:cTn>
                                  </p:par>
                                  <p:par>
                                    <p:cTn id="77" presetID="22" presetClass="entr" presetSubtype="8" fill="hold" nodeType="withEffect">
                                      <p:stCondLst>
                                        <p:cond delay="0"/>
                                      </p:stCondLst>
                                      <p:childTnLst>
                                        <p:set>
                                          <p:cBhvr>
                                            <p:cTn id="78" dur="1" fill="hold">
                                              <p:stCondLst>
                                                <p:cond delay="0"/>
                                              </p:stCondLst>
                                            </p:cTn>
                                            <p:tgtEl>
                                              <p:spTgt spid="142"/>
                                            </p:tgtEl>
                                            <p:attrNameLst>
                                              <p:attrName>style.visibility</p:attrName>
                                            </p:attrNameLst>
                                          </p:cBhvr>
                                          <p:to>
                                            <p:strVal val="visible"/>
                                          </p:to>
                                        </p:set>
                                        <p:animEffect transition="in" filter="wipe(left)">
                                          <p:cBhvr>
                                            <p:cTn id="79" dur="500"/>
                                            <p:tgtEl>
                                              <p:spTgt spid="142"/>
                                            </p:tgtEl>
                                          </p:cBhvr>
                                        </p:animEffect>
                                      </p:childTnLst>
                                    </p:cTn>
                                  </p:par>
                                  <p:par>
                                    <p:cTn id="80" presetID="2" presetClass="entr" presetSubtype="2" decel="100000" fill="hold" grpId="0" nodeType="withEffect">
                                      <p:stCondLst>
                                        <p:cond delay="0"/>
                                      </p:stCondLst>
                                      <p:childTnLst>
                                        <p:set>
                                          <p:cBhvr>
                                            <p:cTn id="81" dur="1" fill="hold">
                                              <p:stCondLst>
                                                <p:cond delay="0"/>
                                              </p:stCondLst>
                                            </p:cTn>
                                            <p:tgtEl>
                                              <p:spTgt spid="149"/>
                                            </p:tgtEl>
                                            <p:attrNameLst>
                                              <p:attrName>style.visibility</p:attrName>
                                            </p:attrNameLst>
                                          </p:cBhvr>
                                          <p:to>
                                            <p:strVal val="visible"/>
                                          </p:to>
                                        </p:set>
                                        <p:anim calcmode="lin" valueType="num">
                                          <p:cBhvr additive="base">
                                            <p:cTn id="82" dur="500" fill="hold"/>
                                            <p:tgtEl>
                                              <p:spTgt spid="149"/>
                                            </p:tgtEl>
                                            <p:attrNameLst>
                                              <p:attrName>ppt_x</p:attrName>
                                            </p:attrNameLst>
                                          </p:cBhvr>
                                          <p:tavLst>
                                            <p:tav tm="0">
                                              <p:val>
                                                <p:strVal val="1+#ppt_w/2"/>
                                              </p:val>
                                            </p:tav>
                                            <p:tav tm="100000">
                                              <p:val>
                                                <p:strVal val="#ppt_x"/>
                                              </p:val>
                                            </p:tav>
                                          </p:tavLst>
                                        </p:anim>
                                        <p:anim calcmode="lin" valueType="num">
                                          <p:cBhvr additive="base">
                                            <p:cTn id="83" dur="500" fill="hold"/>
                                            <p:tgtEl>
                                              <p:spTgt spid="149"/>
                                            </p:tgtEl>
                                            <p:attrNameLst>
                                              <p:attrName>ppt_y</p:attrName>
                                            </p:attrNameLst>
                                          </p:cBhvr>
                                          <p:tavLst>
                                            <p:tav tm="0">
                                              <p:val>
                                                <p:strVal val="#ppt_y"/>
                                              </p:val>
                                            </p:tav>
                                            <p:tav tm="100000">
                                              <p:val>
                                                <p:strVal val="#ppt_y"/>
                                              </p:val>
                                            </p:tav>
                                          </p:tavLst>
                                        </p:anim>
                                      </p:childTnLst>
                                    </p:cTn>
                                  </p:par>
                                  <p:par>
                                    <p:cTn id="84" presetID="22" presetClass="entr" presetSubtype="8" fill="hold" nodeType="withEffect">
                                      <p:stCondLst>
                                        <p:cond delay="0"/>
                                      </p:stCondLst>
                                      <p:childTnLst>
                                        <p:set>
                                          <p:cBhvr>
                                            <p:cTn id="85" dur="1" fill="hold">
                                              <p:stCondLst>
                                                <p:cond delay="0"/>
                                              </p:stCondLst>
                                            </p:cTn>
                                            <p:tgtEl>
                                              <p:spTgt spid="132"/>
                                            </p:tgtEl>
                                            <p:attrNameLst>
                                              <p:attrName>style.visibility</p:attrName>
                                            </p:attrNameLst>
                                          </p:cBhvr>
                                          <p:to>
                                            <p:strVal val="visible"/>
                                          </p:to>
                                        </p:set>
                                        <p:animEffect transition="in" filter="wipe(left)">
                                          <p:cBhvr>
                                            <p:cTn id="86"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33" grpId="0" animBg="1"/>
          <p:bldP spid="134" grpId="0" animBg="1"/>
          <p:bldP spid="135" grpId="0" animBg="1"/>
          <p:bldP spid="147" grpId="0"/>
          <p:bldP spid="148" grpId="0"/>
          <p:bldP spid="14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additive="base">
                                            <p:cTn id="7" dur="500" fill="hold"/>
                                            <p:tgtEl>
                                              <p:spTgt spid="83"/>
                                            </p:tgtEl>
                                            <p:attrNameLst>
                                              <p:attrName>ppt_x</p:attrName>
                                            </p:attrNameLst>
                                          </p:cBhvr>
                                          <p:tavLst>
                                            <p:tav tm="0">
                                              <p:val>
                                                <p:strVal val="0-#ppt_w/2"/>
                                              </p:val>
                                            </p:tav>
                                            <p:tav tm="100000">
                                              <p:val>
                                                <p:strVal val="#ppt_x"/>
                                              </p:val>
                                            </p:tav>
                                          </p:tavLst>
                                        </p:anim>
                                        <p:anim calcmode="lin" valueType="num">
                                          <p:cBhvr additive="base">
                                            <p:cTn id="8" dur="500" fill="hold"/>
                                            <p:tgtEl>
                                              <p:spTgt spid="8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59"/>
                                            </p:tgtEl>
                                            <p:attrNameLst>
                                              <p:attrName>style.visibility</p:attrName>
                                            </p:attrNameLst>
                                          </p:cBhvr>
                                          <p:to>
                                            <p:strVal val="visible"/>
                                          </p:to>
                                        </p:set>
                                        <p:anim calcmode="lin" valueType="num">
                                          <p:cBhvr>
                                            <p:cTn id="13" dur="500" fill="hold"/>
                                            <p:tgtEl>
                                              <p:spTgt spid="159"/>
                                            </p:tgtEl>
                                            <p:attrNameLst>
                                              <p:attrName>ppt_w</p:attrName>
                                            </p:attrNameLst>
                                          </p:cBhvr>
                                          <p:tavLst>
                                            <p:tav tm="0">
                                              <p:val>
                                                <p:fltVal val="0"/>
                                              </p:val>
                                            </p:tav>
                                            <p:tav tm="100000">
                                              <p:val>
                                                <p:strVal val="#ppt_w"/>
                                              </p:val>
                                            </p:tav>
                                          </p:tavLst>
                                        </p:anim>
                                        <p:anim calcmode="lin" valueType="num">
                                          <p:cBhvr>
                                            <p:cTn id="14" dur="500" fill="hold"/>
                                            <p:tgtEl>
                                              <p:spTgt spid="159"/>
                                            </p:tgtEl>
                                            <p:attrNameLst>
                                              <p:attrName>ppt_h</p:attrName>
                                            </p:attrNameLst>
                                          </p:cBhvr>
                                          <p:tavLst>
                                            <p:tav tm="0">
                                              <p:val>
                                                <p:fltVal val="0"/>
                                              </p:val>
                                            </p:tav>
                                            <p:tav tm="100000">
                                              <p:val>
                                                <p:strVal val="#ppt_h"/>
                                              </p:val>
                                            </p:tav>
                                          </p:tavLst>
                                        </p:anim>
                                        <p:animEffect transition="in" filter="fade">
                                          <p:cBhvr>
                                            <p:cTn id="15" dur="500"/>
                                            <p:tgtEl>
                                              <p:spTgt spid="159"/>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14"/>
                                            </p:tgtEl>
                                            <p:attrNameLst>
                                              <p:attrName>style.visibility</p:attrName>
                                            </p:attrNameLst>
                                          </p:cBhvr>
                                          <p:to>
                                            <p:strVal val="visible"/>
                                          </p:to>
                                        </p:set>
                                        <p:anim calcmode="lin" valueType="num">
                                          <p:cBhvr>
                                            <p:cTn id="19" dur="500" fill="hold"/>
                                            <p:tgtEl>
                                              <p:spTgt spid="114"/>
                                            </p:tgtEl>
                                            <p:attrNameLst>
                                              <p:attrName>ppt_w</p:attrName>
                                            </p:attrNameLst>
                                          </p:cBhvr>
                                          <p:tavLst>
                                            <p:tav tm="0">
                                              <p:val>
                                                <p:fltVal val="0"/>
                                              </p:val>
                                            </p:tav>
                                            <p:tav tm="100000">
                                              <p:val>
                                                <p:strVal val="#ppt_w"/>
                                              </p:val>
                                            </p:tav>
                                          </p:tavLst>
                                        </p:anim>
                                        <p:anim calcmode="lin" valueType="num">
                                          <p:cBhvr>
                                            <p:cTn id="20" dur="500" fill="hold"/>
                                            <p:tgtEl>
                                              <p:spTgt spid="114"/>
                                            </p:tgtEl>
                                            <p:attrNameLst>
                                              <p:attrName>ppt_h</p:attrName>
                                            </p:attrNameLst>
                                          </p:cBhvr>
                                          <p:tavLst>
                                            <p:tav tm="0">
                                              <p:val>
                                                <p:fltVal val="0"/>
                                              </p:val>
                                            </p:tav>
                                            <p:tav tm="100000">
                                              <p:val>
                                                <p:strVal val="#ppt_h"/>
                                              </p:val>
                                            </p:tav>
                                          </p:tavLst>
                                        </p:anim>
                                        <p:animEffect transition="in" filter="fade">
                                          <p:cBhvr>
                                            <p:cTn id="21" dur="500"/>
                                            <p:tgtEl>
                                              <p:spTgt spid="114"/>
                                            </p:tgtEl>
                                          </p:cBhvr>
                                        </p:animEffect>
                                      </p:childTnLst>
                                    </p:cTn>
                                  </p:par>
                                </p:childTnLst>
                              </p:cTn>
                            </p:par>
                            <p:par>
                              <p:cTn id="22" fill="hold">
                                <p:stCondLst>
                                  <p:cond delay="1000"/>
                                </p:stCondLst>
                                <p:childTnLst>
                                  <p:par>
                                    <p:cTn id="23" presetID="53" presetClass="entr" presetSubtype="16" fill="hold" nodeType="afterEffect">
                                      <p:stCondLst>
                                        <p:cond delay="0"/>
                                      </p:stCondLst>
                                      <p:childTnLst>
                                        <p:set>
                                          <p:cBhvr>
                                            <p:cTn id="24" dur="1" fill="hold">
                                              <p:stCondLst>
                                                <p:cond delay="0"/>
                                              </p:stCondLst>
                                            </p:cTn>
                                            <p:tgtEl>
                                              <p:spTgt spid="113"/>
                                            </p:tgtEl>
                                            <p:attrNameLst>
                                              <p:attrName>style.visibility</p:attrName>
                                            </p:attrNameLst>
                                          </p:cBhvr>
                                          <p:to>
                                            <p:strVal val="visible"/>
                                          </p:to>
                                        </p:set>
                                        <p:anim calcmode="lin" valueType="num">
                                          <p:cBhvr>
                                            <p:cTn id="25" dur="500" fill="hold"/>
                                            <p:tgtEl>
                                              <p:spTgt spid="113"/>
                                            </p:tgtEl>
                                            <p:attrNameLst>
                                              <p:attrName>ppt_w</p:attrName>
                                            </p:attrNameLst>
                                          </p:cBhvr>
                                          <p:tavLst>
                                            <p:tav tm="0">
                                              <p:val>
                                                <p:fltVal val="0"/>
                                              </p:val>
                                            </p:tav>
                                            <p:tav tm="100000">
                                              <p:val>
                                                <p:strVal val="#ppt_w"/>
                                              </p:val>
                                            </p:tav>
                                          </p:tavLst>
                                        </p:anim>
                                        <p:anim calcmode="lin" valueType="num">
                                          <p:cBhvr>
                                            <p:cTn id="26" dur="500" fill="hold"/>
                                            <p:tgtEl>
                                              <p:spTgt spid="113"/>
                                            </p:tgtEl>
                                            <p:attrNameLst>
                                              <p:attrName>ppt_h</p:attrName>
                                            </p:attrNameLst>
                                          </p:cBhvr>
                                          <p:tavLst>
                                            <p:tav tm="0">
                                              <p:val>
                                                <p:fltVal val="0"/>
                                              </p:val>
                                            </p:tav>
                                            <p:tav tm="100000">
                                              <p:val>
                                                <p:strVal val="#ppt_h"/>
                                              </p:val>
                                            </p:tav>
                                          </p:tavLst>
                                        </p:anim>
                                        <p:animEffect transition="in" filter="fade">
                                          <p:cBhvr>
                                            <p:cTn id="27" dur="500"/>
                                            <p:tgtEl>
                                              <p:spTgt spid="113"/>
                                            </p:tgtEl>
                                          </p:cBhvr>
                                        </p:animEffect>
                                      </p:childTnLst>
                                    </p:cTn>
                                  </p:par>
                                </p:childTnLst>
                              </p:cTn>
                            </p:par>
                            <p:par>
                              <p:cTn id="28" fill="hold">
                                <p:stCondLst>
                                  <p:cond delay="1500"/>
                                </p:stCondLst>
                                <p:childTnLst>
                                  <p:par>
                                    <p:cTn id="29" presetID="16" presetClass="entr" presetSubtype="26" fill="hold" grpId="0" nodeType="afterEffect">
                                      <p:stCondLst>
                                        <p:cond delay="500"/>
                                      </p:stCondLst>
                                      <p:childTnLst>
                                        <p:set>
                                          <p:cBhvr>
                                            <p:cTn id="30" dur="1" fill="hold">
                                              <p:stCondLst>
                                                <p:cond delay="0"/>
                                              </p:stCondLst>
                                            </p:cTn>
                                            <p:tgtEl>
                                              <p:spTgt spid="117"/>
                                            </p:tgtEl>
                                            <p:attrNameLst>
                                              <p:attrName>style.visibility</p:attrName>
                                            </p:attrNameLst>
                                          </p:cBhvr>
                                          <p:to>
                                            <p:strVal val="visible"/>
                                          </p:to>
                                        </p:set>
                                        <p:animEffect transition="in" filter="barn(inHorizontal)">
                                          <p:cBhvr>
                                            <p:cTn id="31" dur="500"/>
                                            <p:tgtEl>
                                              <p:spTgt spid="117"/>
                                            </p:tgtEl>
                                          </p:cBhvr>
                                        </p:animEffect>
                                      </p:childTnLst>
                                    </p:cTn>
                                  </p:par>
                                  <p:par>
                                    <p:cTn id="32" presetID="2" presetClass="entr" presetSubtype="2" decel="100000" fill="hold" nodeType="withEffect">
                                      <p:stCondLst>
                                        <p:cond delay="500"/>
                                      </p:stCondLst>
                                      <p:childTnLst>
                                        <p:set>
                                          <p:cBhvr>
                                            <p:cTn id="33" dur="1" fill="hold">
                                              <p:stCondLst>
                                                <p:cond delay="0"/>
                                              </p:stCondLst>
                                            </p:cTn>
                                            <p:tgtEl>
                                              <p:spTgt spid="158"/>
                                            </p:tgtEl>
                                            <p:attrNameLst>
                                              <p:attrName>style.visibility</p:attrName>
                                            </p:attrNameLst>
                                          </p:cBhvr>
                                          <p:to>
                                            <p:strVal val="visible"/>
                                          </p:to>
                                        </p:set>
                                        <p:anim calcmode="lin" valueType="num">
                                          <p:cBhvr additive="base">
                                            <p:cTn id="34" dur="500" fill="hold"/>
                                            <p:tgtEl>
                                              <p:spTgt spid="158"/>
                                            </p:tgtEl>
                                            <p:attrNameLst>
                                              <p:attrName>ppt_x</p:attrName>
                                            </p:attrNameLst>
                                          </p:cBhvr>
                                          <p:tavLst>
                                            <p:tav tm="0">
                                              <p:val>
                                                <p:strVal val="1+#ppt_w/2"/>
                                              </p:val>
                                            </p:tav>
                                            <p:tav tm="100000">
                                              <p:val>
                                                <p:strVal val="#ppt_x"/>
                                              </p:val>
                                            </p:tav>
                                          </p:tavLst>
                                        </p:anim>
                                        <p:anim calcmode="lin" valueType="num">
                                          <p:cBhvr additive="base">
                                            <p:cTn id="35" dur="500" fill="hold"/>
                                            <p:tgtEl>
                                              <p:spTgt spid="158"/>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60"/>
                                            </p:tgtEl>
                                            <p:attrNameLst>
                                              <p:attrName>style.visibility</p:attrName>
                                            </p:attrNameLst>
                                          </p:cBhvr>
                                          <p:to>
                                            <p:strVal val="visible"/>
                                          </p:to>
                                        </p:set>
                                        <p:animEffect transition="in" filter="fade">
                                          <p:cBhvr>
                                            <p:cTn id="40" dur="500"/>
                                            <p:tgtEl>
                                              <p:spTgt spid="16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3"/>
                                            </p:tgtEl>
                                            <p:attrNameLst>
                                              <p:attrName>style.visibility</p:attrName>
                                            </p:attrNameLst>
                                          </p:cBhvr>
                                          <p:to>
                                            <p:strVal val="visible"/>
                                          </p:to>
                                        </p:set>
                                        <p:animEffect transition="in" filter="fade">
                                          <p:cBhvr>
                                            <p:cTn id="43" dur="500"/>
                                            <p:tgtEl>
                                              <p:spTgt spid="133"/>
                                            </p:tgtEl>
                                          </p:cBhvr>
                                        </p:animEffect>
                                      </p:childTnLst>
                                    </p:cTn>
                                  </p:par>
                                  <p:par>
                                    <p:cTn id="44" presetID="22" presetClass="entr" presetSubtype="8" fill="hold" nodeType="withEffect">
                                      <p:stCondLst>
                                        <p:cond delay="0"/>
                                      </p:stCondLst>
                                      <p:childTnLst>
                                        <p:set>
                                          <p:cBhvr>
                                            <p:cTn id="45" dur="1" fill="hold">
                                              <p:stCondLst>
                                                <p:cond delay="0"/>
                                              </p:stCondLst>
                                            </p:cTn>
                                            <p:tgtEl>
                                              <p:spTgt spid="137"/>
                                            </p:tgtEl>
                                            <p:attrNameLst>
                                              <p:attrName>style.visibility</p:attrName>
                                            </p:attrNameLst>
                                          </p:cBhvr>
                                          <p:to>
                                            <p:strVal val="visible"/>
                                          </p:to>
                                        </p:set>
                                        <p:animEffect transition="in" filter="wipe(left)">
                                          <p:cBhvr>
                                            <p:cTn id="46" dur="500"/>
                                            <p:tgtEl>
                                              <p:spTgt spid="137"/>
                                            </p:tgtEl>
                                          </p:cBhvr>
                                        </p:animEffect>
                                      </p:childTnLst>
                                    </p:cTn>
                                  </p:par>
                                  <p:par>
                                    <p:cTn id="47" presetID="2" presetClass="entr" presetSubtype="2" decel="100000" fill="hold" grpId="0" nodeType="withEffect">
                                      <p:stCondLst>
                                        <p:cond delay="0"/>
                                      </p:stCondLst>
                                      <p:childTnLst>
                                        <p:set>
                                          <p:cBhvr>
                                            <p:cTn id="48" dur="1" fill="hold">
                                              <p:stCondLst>
                                                <p:cond delay="0"/>
                                              </p:stCondLst>
                                            </p:cTn>
                                            <p:tgtEl>
                                              <p:spTgt spid="147"/>
                                            </p:tgtEl>
                                            <p:attrNameLst>
                                              <p:attrName>style.visibility</p:attrName>
                                            </p:attrNameLst>
                                          </p:cBhvr>
                                          <p:to>
                                            <p:strVal val="visible"/>
                                          </p:to>
                                        </p:set>
                                        <p:anim calcmode="lin" valueType="num">
                                          <p:cBhvr additive="base">
                                            <p:cTn id="49" dur="500" fill="hold"/>
                                            <p:tgtEl>
                                              <p:spTgt spid="147"/>
                                            </p:tgtEl>
                                            <p:attrNameLst>
                                              <p:attrName>ppt_x</p:attrName>
                                            </p:attrNameLst>
                                          </p:cBhvr>
                                          <p:tavLst>
                                            <p:tav tm="0">
                                              <p:val>
                                                <p:strVal val="1+#ppt_w/2"/>
                                              </p:val>
                                            </p:tav>
                                            <p:tav tm="100000">
                                              <p:val>
                                                <p:strVal val="#ppt_x"/>
                                              </p:val>
                                            </p:tav>
                                          </p:tavLst>
                                        </p:anim>
                                        <p:anim calcmode="lin" valueType="num">
                                          <p:cBhvr additive="base">
                                            <p:cTn id="50" dur="500" fill="hold"/>
                                            <p:tgtEl>
                                              <p:spTgt spid="147"/>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61"/>
                                            </p:tgtEl>
                                            <p:attrNameLst>
                                              <p:attrName>style.visibility</p:attrName>
                                            </p:attrNameLst>
                                          </p:cBhvr>
                                          <p:to>
                                            <p:strVal val="visible"/>
                                          </p:to>
                                        </p:set>
                                        <p:animEffect transition="in" filter="fade">
                                          <p:cBhvr>
                                            <p:cTn id="55" dur="500"/>
                                            <p:tgtEl>
                                              <p:spTgt spid="16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4"/>
                                            </p:tgtEl>
                                            <p:attrNameLst>
                                              <p:attrName>style.visibility</p:attrName>
                                            </p:attrNameLst>
                                          </p:cBhvr>
                                          <p:to>
                                            <p:strVal val="visible"/>
                                          </p:to>
                                        </p:set>
                                        <p:animEffect transition="in" filter="fade">
                                          <p:cBhvr>
                                            <p:cTn id="58" dur="500"/>
                                            <p:tgtEl>
                                              <p:spTgt spid="134"/>
                                            </p:tgtEl>
                                          </p:cBhvr>
                                        </p:animEffect>
                                      </p:childTnLst>
                                    </p:cTn>
                                  </p:par>
                                  <p:par>
                                    <p:cTn id="59" presetID="22" presetClass="entr" presetSubtype="8" fill="hold" nodeType="withEffect">
                                      <p:stCondLst>
                                        <p:cond delay="0"/>
                                      </p:stCondLst>
                                      <p:childTnLst>
                                        <p:set>
                                          <p:cBhvr>
                                            <p:cTn id="60" dur="1" fill="hold">
                                              <p:stCondLst>
                                                <p:cond delay="0"/>
                                              </p:stCondLst>
                                            </p:cTn>
                                            <p:tgtEl>
                                              <p:spTgt spid="138"/>
                                            </p:tgtEl>
                                            <p:attrNameLst>
                                              <p:attrName>style.visibility</p:attrName>
                                            </p:attrNameLst>
                                          </p:cBhvr>
                                          <p:to>
                                            <p:strVal val="visible"/>
                                          </p:to>
                                        </p:set>
                                        <p:animEffect transition="in" filter="wipe(left)">
                                          <p:cBhvr>
                                            <p:cTn id="61" dur="500"/>
                                            <p:tgtEl>
                                              <p:spTgt spid="138"/>
                                            </p:tgtEl>
                                          </p:cBhvr>
                                        </p:animEffect>
                                      </p:childTnLst>
                                    </p:cTn>
                                  </p:par>
                                  <p:par>
                                    <p:cTn id="62" presetID="2" presetClass="entr" presetSubtype="2" decel="100000" fill="hold" grpId="0" nodeType="withEffect">
                                      <p:stCondLst>
                                        <p:cond delay="0"/>
                                      </p:stCondLst>
                                      <p:childTnLst>
                                        <p:set>
                                          <p:cBhvr>
                                            <p:cTn id="63" dur="1" fill="hold">
                                              <p:stCondLst>
                                                <p:cond delay="0"/>
                                              </p:stCondLst>
                                            </p:cTn>
                                            <p:tgtEl>
                                              <p:spTgt spid="148"/>
                                            </p:tgtEl>
                                            <p:attrNameLst>
                                              <p:attrName>style.visibility</p:attrName>
                                            </p:attrNameLst>
                                          </p:cBhvr>
                                          <p:to>
                                            <p:strVal val="visible"/>
                                          </p:to>
                                        </p:set>
                                        <p:anim calcmode="lin" valueType="num">
                                          <p:cBhvr additive="base">
                                            <p:cTn id="64" dur="500" fill="hold"/>
                                            <p:tgtEl>
                                              <p:spTgt spid="148"/>
                                            </p:tgtEl>
                                            <p:attrNameLst>
                                              <p:attrName>ppt_x</p:attrName>
                                            </p:attrNameLst>
                                          </p:cBhvr>
                                          <p:tavLst>
                                            <p:tav tm="0">
                                              <p:val>
                                                <p:strVal val="1+#ppt_w/2"/>
                                              </p:val>
                                            </p:tav>
                                            <p:tav tm="100000">
                                              <p:val>
                                                <p:strVal val="#ppt_x"/>
                                              </p:val>
                                            </p:tav>
                                          </p:tavLst>
                                        </p:anim>
                                        <p:anim calcmode="lin" valueType="num">
                                          <p:cBhvr additive="base">
                                            <p:cTn id="65" dur="500" fill="hold"/>
                                            <p:tgtEl>
                                              <p:spTgt spid="148"/>
                                            </p:tgtEl>
                                            <p:attrNameLst>
                                              <p:attrName>ppt_y</p:attrName>
                                            </p:attrNameLst>
                                          </p:cBhvr>
                                          <p:tavLst>
                                            <p:tav tm="0">
                                              <p:val>
                                                <p:strVal val="#ppt_y"/>
                                              </p:val>
                                            </p:tav>
                                            <p:tav tm="100000">
                                              <p:val>
                                                <p:strVal val="#ppt_y"/>
                                              </p:val>
                                            </p:tav>
                                          </p:tavLst>
                                        </p:anim>
                                      </p:childTnLst>
                                    </p:cTn>
                                  </p:par>
                                  <p:par>
                                    <p:cTn id="66" presetID="22" presetClass="entr" presetSubtype="8" fill="hold" nodeType="withEffect">
                                      <p:stCondLst>
                                        <p:cond delay="0"/>
                                      </p:stCondLst>
                                      <p:childTnLst>
                                        <p:set>
                                          <p:cBhvr>
                                            <p:cTn id="67" dur="1" fill="hold">
                                              <p:stCondLst>
                                                <p:cond delay="0"/>
                                              </p:stCondLst>
                                            </p:cTn>
                                            <p:tgtEl>
                                              <p:spTgt spid="131"/>
                                            </p:tgtEl>
                                            <p:attrNameLst>
                                              <p:attrName>style.visibility</p:attrName>
                                            </p:attrNameLst>
                                          </p:cBhvr>
                                          <p:to>
                                            <p:strVal val="visible"/>
                                          </p:to>
                                        </p:set>
                                        <p:animEffect transition="in" filter="wipe(left)">
                                          <p:cBhvr>
                                            <p:cTn id="68" dur="500"/>
                                            <p:tgtEl>
                                              <p:spTgt spid="13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62"/>
                                            </p:tgtEl>
                                            <p:attrNameLst>
                                              <p:attrName>style.visibility</p:attrName>
                                            </p:attrNameLst>
                                          </p:cBhvr>
                                          <p:to>
                                            <p:strVal val="visible"/>
                                          </p:to>
                                        </p:set>
                                        <p:animEffect transition="in" filter="fade">
                                          <p:cBhvr>
                                            <p:cTn id="73" dur="500"/>
                                            <p:tgtEl>
                                              <p:spTgt spid="162"/>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35"/>
                                            </p:tgtEl>
                                            <p:attrNameLst>
                                              <p:attrName>style.visibility</p:attrName>
                                            </p:attrNameLst>
                                          </p:cBhvr>
                                          <p:to>
                                            <p:strVal val="visible"/>
                                          </p:to>
                                        </p:set>
                                        <p:animEffect transition="in" filter="fade">
                                          <p:cBhvr>
                                            <p:cTn id="76" dur="500"/>
                                            <p:tgtEl>
                                              <p:spTgt spid="135"/>
                                            </p:tgtEl>
                                          </p:cBhvr>
                                        </p:animEffect>
                                      </p:childTnLst>
                                    </p:cTn>
                                  </p:par>
                                  <p:par>
                                    <p:cTn id="77" presetID="22" presetClass="entr" presetSubtype="8" fill="hold" nodeType="withEffect">
                                      <p:stCondLst>
                                        <p:cond delay="0"/>
                                      </p:stCondLst>
                                      <p:childTnLst>
                                        <p:set>
                                          <p:cBhvr>
                                            <p:cTn id="78" dur="1" fill="hold">
                                              <p:stCondLst>
                                                <p:cond delay="0"/>
                                              </p:stCondLst>
                                            </p:cTn>
                                            <p:tgtEl>
                                              <p:spTgt spid="142"/>
                                            </p:tgtEl>
                                            <p:attrNameLst>
                                              <p:attrName>style.visibility</p:attrName>
                                            </p:attrNameLst>
                                          </p:cBhvr>
                                          <p:to>
                                            <p:strVal val="visible"/>
                                          </p:to>
                                        </p:set>
                                        <p:animEffect transition="in" filter="wipe(left)">
                                          <p:cBhvr>
                                            <p:cTn id="79" dur="500"/>
                                            <p:tgtEl>
                                              <p:spTgt spid="142"/>
                                            </p:tgtEl>
                                          </p:cBhvr>
                                        </p:animEffect>
                                      </p:childTnLst>
                                    </p:cTn>
                                  </p:par>
                                  <p:par>
                                    <p:cTn id="80" presetID="2" presetClass="entr" presetSubtype="2" decel="100000" fill="hold" grpId="0" nodeType="withEffect">
                                      <p:stCondLst>
                                        <p:cond delay="0"/>
                                      </p:stCondLst>
                                      <p:childTnLst>
                                        <p:set>
                                          <p:cBhvr>
                                            <p:cTn id="81" dur="1" fill="hold">
                                              <p:stCondLst>
                                                <p:cond delay="0"/>
                                              </p:stCondLst>
                                            </p:cTn>
                                            <p:tgtEl>
                                              <p:spTgt spid="149"/>
                                            </p:tgtEl>
                                            <p:attrNameLst>
                                              <p:attrName>style.visibility</p:attrName>
                                            </p:attrNameLst>
                                          </p:cBhvr>
                                          <p:to>
                                            <p:strVal val="visible"/>
                                          </p:to>
                                        </p:set>
                                        <p:anim calcmode="lin" valueType="num">
                                          <p:cBhvr additive="base">
                                            <p:cTn id="82" dur="500" fill="hold"/>
                                            <p:tgtEl>
                                              <p:spTgt spid="149"/>
                                            </p:tgtEl>
                                            <p:attrNameLst>
                                              <p:attrName>ppt_x</p:attrName>
                                            </p:attrNameLst>
                                          </p:cBhvr>
                                          <p:tavLst>
                                            <p:tav tm="0">
                                              <p:val>
                                                <p:strVal val="1+#ppt_w/2"/>
                                              </p:val>
                                            </p:tav>
                                            <p:tav tm="100000">
                                              <p:val>
                                                <p:strVal val="#ppt_x"/>
                                              </p:val>
                                            </p:tav>
                                          </p:tavLst>
                                        </p:anim>
                                        <p:anim calcmode="lin" valueType="num">
                                          <p:cBhvr additive="base">
                                            <p:cTn id="83" dur="500" fill="hold"/>
                                            <p:tgtEl>
                                              <p:spTgt spid="149"/>
                                            </p:tgtEl>
                                            <p:attrNameLst>
                                              <p:attrName>ppt_y</p:attrName>
                                            </p:attrNameLst>
                                          </p:cBhvr>
                                          <p:tavLst>
                                            <p:tav tm="0">
                                              <p:val>
                                                <p:strVal val="#ppt_y"/>
                                              </p:val>
                                            </p:tav>
                                            <p:tav tm="100000">
                                              <p:val>
                                                <p:strVal val="#ppt_y"/>
                                              </p:val>
                                            </p:tav>
                                          </p:tavLst>
                                        </p:anim>
                                      </p:childTnLst>
                                    </p:cTn>
                                  </p:par>
                                  <p:par>
                                    <p:cTn id="84" presetID="22" presetClass="entr" presetSubtype="8" fill="hold" nodeType="withEffect">
                                      <p:stCondLst>
                                        <p:cond delay="0"/>
                                      </p:stCondLst>
                                      <p:childTnLst>
                                        <p:set>
                                          <p:cBhvr>
                                            <p:cTn id="85" dur="1" fill="hold">
                                              <p:stCondLst>
                                                <p:cond delay="0"/>
                                              </p:stCondLst>
                                            </p:cTn>
                                            <p:tgtEl>
                                              <p:spTgt spid="132"/>
                                            </p:tgtEl>
                                            <p:attrNameLst>
                                              <p:attrName>style.visibility</p:attrName>
                                            </p:attrNameLst>
                                          </p:cBhvr>
                                          <p:to>
                                            <p:strVal val="visible"/>
                                          </p:to>
                                        </p:set>
                                        <p:animEffect transition="in" filter="wipe(left)">
                                          <p:cBhvr>
                                            <p:cTn id="86"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P spid="133" grpId="0" animBg="1"/>
          <p:bldP spid="134" grpId="0" animBg="1"/>
          <p:bldP spid="135" grpId="0" animBg="1"/>
          <p:bldP spid="147" grpId="0"/>
          <p:bldP spid="148" grpId="0"/>
          <p:bldP spid="149" grpId="0"/>
        </p:bldLst>
      </p:timing>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txBox="1">
            <a:spLocks noGrp="1"/>
          </p:cNvSpPr>
          <p:nvPr>
            <p:ph type="ctrTitle"/>
          </p:nvPr>
        </p:nvSpPr>
        <p:spPr>
          <a:xfrm>
            <a:off x="5029170" y="2529721"/>
            <a:ext cx="5631113" cy="1798558"/>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rgbClr val="163260"/>
              </a:buClr>
              <a:buSzPts val="4400"/>
              <a:buFont typeface="Open Sans"/>
              <a:buNone/>
            </a:pPr>
            <a:r>
              <a:rPr lang="en-US" sz="4000" dirty="0"/>
              <a:t>EU Regulations</a:t>
            </a:r>
            <a:endParaRPr lang="en-GB" sz="2800" dirty="0"/>
          </a:p>
        </p:txBody>
      </p:sp>
    </p:spTree>
    <p:extLst>
      <p:ext uri="{BB962C8B-B14F-4D97-AF65-F5344CB8AC3E}">
        <p14:creationId xmlns:p14="http://schemas.microsoft.com/office/powerpoint/2010/main" val="1713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291EB5-3ECC-B614-2F33-485387F66DD7}"/>
              </a:ext>
            </a:extLst>
          </p:cNvPr>
          <p:cNvSpPr txBox="1"/>
          <p:nvPr/>
        </p:nvSpPr>
        <p:spPr>
          <a:xfrm>
            <a:off x="4654250" y="1733254"/>
            <a:ext cx="2883499" cy="584775"/>
          </a:xfrm>
          <a:prstGeom prst="rect">
            <a:avLst/>
          </a:prstGeom>
          <a:noFill/>
        </p:spPr>
        <p:txBody>
          <a:bodyPr wrap="square" rtlCol="0">
            <a:spAutoFit/>
          </a:bodyPr>
          <a:lstStyle/>
          <a:p>
            <a:pPr algn="ctr"/>
            <a:r>
              <a:rPr lang="en-US" sz="3200" dirty="0">
                <a:solidFill>
                  <a:schemeClr val="accent3">
                    <a:lumMod val="50000"/>
                  </a:schemeClr>
                </a:solidFill>
                <a:latin typeface="+mj-lt"/>
                <a:cs typeface="Poppins Bold" panose="00000800000000000000" pitchFamily="2" charset="0"/>
              </a:rPr>
              <a:t>MiFID II</a:t>
            </a:r>
          </a:p>
        </p:txBody>
      </p:sp>
      <p:grpSp>
        <p:nvGrpSpPr>
          <p:cNvPr id="3" name="Group 2">
            <a:extLst>
              <a:ext uri="{FF2B5EF4-FFF2-40B4-BE49-F238E27FC236}">
                <a16:creationId xmlns:a16="http://schemas.microsoft.com/office/drawing/2014/main" id="{9969D077-D115-134B-2EA6-5E44A3D04F71}"/>
              </a:ext>
            </a:extLst>
          </p:cNvPr>
          <p:cNvGrpSpPr/>
          <p:nvPr/>
        </p:nvGrpSpPr>
        <p:grpSpPr>
          <a:xfrm>
            <a:off x="5346178" y="2442528"/>
            <a:ext cx="1499643" cy="1499643"/>
            <a:chOff x="6897277" y="1273654"/>
            <a:chExt cx="1036662" cy="1036662"/>
          </a:xfrm>
        </p:grpSpPr>
        <p:sp>
          <p:nvSpPr>
            <p:cNvPr id="4" name="Oval 3">
              <a:extLst>
                <a:ext uri="{FF2B5EF4-FFF2-40B4-BE49-F238E27FC236}">
                  <a16:creationId xmlns:a16="http://schemas.microsoft.com/office/drawing/2014/main" id="{5D04679E-A710-3C50-8713-6DF5E251C06E}"/>
                </a:ext>
              </a:extLst>
            </p:cNvPr>
            <p:cNvSpPr/>
            <p:nvPr/>
          </p:nvSpPr>
          <p:spPr>
            <a:xfrm>
              <a:off x="6897277" y="1273654"/>
              <a:ext cx="1036662" cy="1036662"/>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5" name="Graphic 4">
              <a:extLst>
                <a:ext uri="{FF2B5EF4-FFF2-40B4-BE49-F238E27FC236}">
                  <a16:creationId xmlns:a16="http://schemas.microsoft.com/office/drawing/2014/main" id="{CEBA645D-AC67-F498-9DF6-A7A81CB401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21087" y="1493380"/>
              <a:ext cx="589042" cy="589042"/>
            </a:xfrm>
            <a:prstGeom prst="rect">
              <a:avLst/>
            </a:prstGeom>
          </p:spPr>
        </p:pic>
      </p:grpSp>
      <p:sp>
        <p:nvSpPr>
          <p:cNvPr id="7" name="TextBox 6">
            <a:extLst>
              <a:ext uri="{FF2B5EF4-FFF2-40B4-BE49-F238E27FC236}">
                <a16:creationId xmlns:a16="http://schemas.microsoft.com/office/drawing/2014/main" id="{FF4A4E90-C86C-6E1F-5808-4FC0C13F09A4}"/>
              </a:ext>
            </a:extLst>
          </p:cNvPr>
          <p:cNvSpPr txBox="1"/>
          <p:nvPr/>
        </p:nvSpPr>
        <p:spPr>
          <a:xfrm>
            <a:off x="4209143" y="4093432"/>
            <a:ext cx="3773714" cy="830997"/>
          </a:xfrm>
          <a:prstGeom prst="rect">
            <a:avLst/>
          </a:prstGeom>
          <a:noFill/>
        </p:spPr>
        <p:txBody>
          <a:bodyPr wrap="square" rtlCol="0">
            <a:spAutoFit/>
          </a:bodyPr>
          <a:lstStyle/>
          <a:p>
            <a:pPr algn="ctr"/>
            <a:r>
              <a:rPr lang="en-US" sz="2400" dirty="0">
                <a:solidFill>
                  <a:schemeClr val="accent3">
                    <a:lumMod val="50000"/>
                  </a:schemeClr>
                </a:solidFill>
                <a:latin typeface="+mj-lt"/>
                <a:cs typeface="Poppins Bold" panose="00000800000000000000" pitchFamily="2" charset="0"/>
              </a:rPr>
              <a:t>(Markets in Financial Instruments Directive)</a:t>
            </a:r>
          </a:p>
        </p:txBody>
      </p:sp>
      <p:cxnSp>
        <p:nvCxnSpPr>
          <p:cNvPr id="9" name="Straight Connector 8">
            <a:extLst>
              <a:ext uri="{FF2B5EF4-FFF2-40B4-BE49-F238E27FC236}">
                <a16:creationId xmlns:a16="http://schemas.microsoft.com/office/drawing/2014/main" id="{2990408C-A78C-FADD-5720-6BF277E70C7A}"/>
              </a:ext>
            </a:extLst>
          </p:cNvPr>
          <p:cNvCxnSpPr>
            <a:cxnSpLocks/>
          </p:cNvCxnSpPr>
          <p:nvPr/>
        </p:nvCxnSpPr>
        <p:spPr>
          <a:xfrm>
            <a:off x="0" y="1358864"/>
            <a:ext cx="12192000" cy="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023A248-C218-983F-E799-7C78BC3D0E1E}"/>
              </a:ext>
            </a:extLst>
          </p:cNvPr>
          <p:cNvCxnSpPr>
            <a:cxnSpLocks/>
          </p:cNvCxnSpPr>
          <p:nvPr/>
        </p:nvCxnSpPr>
        <p:spPr>
          <a:xfrm flipV="1">
            <a:off x="6096000" y="1059443"/>
            <a:ext cx="0" cy="598842"/>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5663380-860C-BB49-97B3-E67F42A98186}"/>
              </a:ext>
            </a:extLst>
          </p:cNvPr>
          <p:cNvSpPr txBox="1"/>
          <p:nvPr/>
        </p:nvSpPr>
        <p:spPr>
          <a:xfrm>
            <a:off x="5546949" y="574604"/>
            <a:ext cx="1098100" cy="461665"/>
          </a:xfrm>
          <a:prstGeom prst="rect">
            <a:avLst/>
          </a:prstGeom>
          <a:noFill/>
        </p:spPr>
        <p:txBody>
          <a:bodyPr wrap="square" rtlCol="0">
            <a:spAutoFit/>
          </a:bodyPr>
          <a:lstStyle/>
          <a:p>
            <a:pPr algn="ctr"/>
            <a:r>
              <a:rPr lang="en-US" sz="2400" dirty="0">
                <a:solidFill>
                  <a:schemeClr val="accent6">
                    <a:lumMod val="50000"/>
                  </a:schemeClr>
                </a:solidFill>
                <a:latin typeface="Poppins Bold" panose="00000800000000000000" pitchFamily="2" charset="0"/>
                <a:cs typeface="Poppins Bold" panose="00000800000000000000" pitchFamily="2" charset="0"/>
              </a:rPr>
              <a:t>2018</a:t>
            </a:r>
            <a:endParaRPr lang="en-GB" sz="24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51" name="TextBox 50">
            <a:extLst>
              <a:ext uri="{FF2B5EF4-FFF2-40B4-BE49-F238E27FC236}">
                <a16:creationId xmlns:a16="http://schemas.microsoft.com/office/drawing/2014/main" id="{D7F43EE9-9246-ED4B-7863-9C3DC0B546C7}"/>
              </a:ext>
            </a:extLst>
          </p:cNvPr>
          <p:cNvSpPr txBox="1"/>
          <p:nvPr/>
        </p:nvSpPr>
        <p:spPr>
          <a:xfrm>
            <a:off x="-2883499" y="1733254"/>
            <a:ext cx="2883499" cy="584775"/>
          </a:xfrm>
          <a:prstGeom prst="rect">
            <a:avLst/>
          </a:prstGeom>
          <a:noFill/>
        </p:spPr>
        <p:txBody>
          <a:bodyPr wrap="square" rtlCol="0">
            <a:spAutoFit/>
          </a:bodyPr>
          <a:lstStyle/>
          <a:p>
            <a:pPr algn="ctr"/>
            <a:r>
              <a:rPr lang="en-US" sz="3200" dirty="0">
                <a:solidFill>
                  <a:schemeClr val="accent2">
                    <a:lumMod val="50000"/>
                  </a:schemeClr>
                </a:solidFill>
                <a:latin typeface="+mj-lt"/>
                <a:cs typeface="Poppins Bold" panose="00000800000000000000" pitchFamily="2" charset="0"/>
              </a:rPr>
              <a:t>MiFID I</a:t>
            </a:r>
          </a:p>
        </p:txBody>
      </p:sp>
      <p:grpSp>
        <p:nvGrpSpPr>
          <p:cNvPr id="52" name="Group 51">
            <a:extLst>
              <a:ext uri="{FF2B5EF4-FFF2-40B4-BE49-F238E27FC236}">
                <a16:creationId xmlns:a16="http://schemas.microsoft.com/office/drawing/2014/main" id="{E4C3ED1B-79B1-2F32-E738-3449E8A57710}"/>
              </a:ext>
            </a:extLst>
          </p:cNvPr>
          <p:cNvGrpSpPr/>
          <p:nvPr/>
        </p:nvGrpSpPr>
        <p:grpSpPr>
          <a:xfrm>
            <a:off x="-2191571" y="2442528"/>
            <a:ext cx="1499643" cy="1499643"/>
            <a:chOff x="6897277" y="1273654"/>
            <a:chExt cx="1036662" cy="1036662"/>
          </a:xfrm>
        </p:grpSpPr>
        <p:sp>
          <p:nvSpPr>
            <p:cNvPr id="53" name="Oval 52">
              <a:extLst>
                <a:ext uri="{FF2B5EF4-FFF2-40B4-BE49-F238E27FC236}">
                  <a16:creationId xmlns:a16="http://schemas.microsoft.com/office/drawing/2014/main" id="{CE561DDA-C835-CDC4-B45A-6433D0C138A2}"/>
                </a:ext>
              </a:extLst>
            </p:cNvPr>
            <p:cNvSpPr/>
            <p:nvPr/>
          </p:nvSpPr>
          <p:spPr>
            <a:xfrm>
              <a:off x="6897277" y="1273654"/>
              <a:ext cx="1036662" cy="1036662"/>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54" name="Graphic 53">
              <a:extLst>
                <a:ext uri="{FF2B5EF4-FFF2-40B4-BE49-F238E27FC236}">
                  <a16:creationId xmlns:a16="http://schemas.microsoft.com/office/drawing/2014/main" id="{21181163-3F9D-D897-C1B3-63C594CBEF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21087" y="1493380"/>
              <a:ext cx="589042" cy="589042"/>
            </a:xfrm>
            <a:prstGeom prst="rect">
              <a:avLst/>
            </a:prstGeom>
          </p:spPr>
        </p:pic>
      </p:grpSp>
      <p:cxnSp>
        <p:nvCxnSpPr>
          <p:cNvPr id="55" name="Straight Connector 54">
            <a:extLst>
              <a:ext uri="{FF2B5EF4-FFF2-40B4-BE49-F238E27FC236}">
                <a16:creationId xmlns:a16="http://schemas.microsoft.com/office/drawing/2014/main" id="{B72BCE05-5A36-F458-1901-03B1FBC33892}"/>
              </a:ext>
            </a:extLst>
          </p:cNvPr>
          <p:cNvCxnSpPr>
            <a:cxnSpLocks/>
          </p:cNvCxnSpPr>
          <p:nvPr/>
        </p:nvCxnSpPr>
        <p:spPr>
          <a:xfrm flipV="1">
            <a:off x="-1441749" y="1059443"/>
            <a:ext cx="0" cy="598842"/>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36321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decel="10000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0-#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1" decel="10000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decel="10000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decel="10000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0-#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par>
                                    <p:cTn id="18" presetID="2" presetClass="entr" presetSubtype="8" decel="10000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0-#ppt_w/2"/>
                                              </p:val>
                                            </p:tav>
                                            <p:tav tm="100000">
                                              <p:val>
                                                <p:strVal val="#ppt_x"/>
                                              </p:val>
                                            </p:tav>
                                          </p:tavLst>
                                        </p:anim>
                                        <p:anim calcmode="lin" valueType="num">
                                          <p:cBhvr additive="base">
                                            <p:cTn id="21" dur="500" fill="hold"/>
                                            <p:tgtEl>
                                              <p:spTgt spid="13"/>
                                            </p:tgtEl>
                                            <p:attrNameLst>
                                              <p:attrName>ppt_y</p:attrName>
                                            </p:attrNameLst>
                                          </p:cBhvr>
                                          <p:tavLst>
                                            <p:tav tm="0">
                                              <p:val>
                                                <p:strVal val="#ppt_y"/>
                                              </p:val>
                                            </p:tav>
                                            <p:tav tm="100000">
                                              <p:val>
                                                <p:strVal val="#ppt_y"/>
                                              </p:val>
                                            </p:tav>
                                          </p:tavLst>
                                        </p:anim>
                                      </p:childTnLst>
                                    </p:cTn>
                                  </p:par>
                                  <p:par>
                                    <p:cTn id="22" presetID="2" presetClass="entr" presetSubtype="1" decel="10000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decel="10000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7" grpId="0"/>
        </p:bldLst>
      </p:timing>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3C91F36-85E9-E5D7-07DE-E460ACA0BDED}"/>
              </a:ext>
            </a:extLst>
          </p:cNvPr>
          <p:cNvSpPr/>
          <p:nvPr/>
        </p:nvSpPr>
        <p:spPr>
          <a:xfrm>
            <a:off x="7116651" y="3218652"/>
            <a:ext cx="4076700" cy="3064742"/>
          </a:xfrm>
          <a:prstGeom prst="roundRect">
            <a:avLst>
              <a:gd name="adj" fmla="val 12110"/>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27" name="TextBox 26">
            <a:extLst>
              <a:ext uri="{FF2B5EF4-FFF2-40B4-BE49-F238E27FC236}">
                <a16:creationId xmlns:a16="http://schemas.microsoft.com/office/drawing/2014/main" id="{9FBF6123-19F2-F7D4-E782-C5B8452C1BC9}"/>
              </a:ext>
            </a:extLst>
          </p:cNvPr>
          <p:cNvSpPr txBox="1"/>
          <p:nvPr/>
        </p:nvSpPr>
        <p:spPr>
          <a:xfrm>
            <a:off x="7544503" y="4306264"/>
            <a:ext cx="3182895" cy="338554"/>
          </a:xfrm>
          <a:prstGeom prst="rect">
            <a:avLst/>
          </a:prstGeom>
          <a:noFill/>
        </p:spPr>
        <p:txBody>
          <a:bodyPr wrap="square">
            <a:spAutoFit/>
          </a:bodyPr>
          <a:lstStyle/>
          <a:p>
            <a:pPr algn="ctr"/>
            <a:r>
              <a:rPr lang="en-GB" sz="16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Includes </a:t>
            </a:r>
            <a:r>
              <a:rPr lang="en-GB" sz="16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fewer exemptions</a:t>
            </a:r>
            <a:endParaRPr lang="en-GB" sz="1600" dirty="0">
              <a:solidFill>
                <a:schemeClr val="accent3">
                  <a:lumMod val="50000"/>
                </a:schemeClr>
              </a:solidFill>
              <a:latin typeface="Poppins" panose="00000500000000000000" pitchFamily="2" charset="0"/>
            </a:endParaRPr>
          </a:p>
        </p:txBody>
      </p:sp>
      <p:sp>
        <p:nvSpPr>
          <p:cNvPr id="28" name="TextBox 27">
            <a:extLst>
              <a:ext uri="{FF2B5EF4-FFF2-40B4-BE49-F238E27FC236}">
                <a16:creationId xmlns:a16="http://schemas.microsoft.com/office/drawing/2014/main" id="{D30B911F-5692-0351-79A9-F793D345C4C2}"/>
              </a:ext>
            </a:extLst>
          </p:cNvPr>
          <p:cNvSpPr txBox="1"/>
          <p:nvPr/>
        </p:nvSpPr>
        <p:spPr>
          <a:xfrm>
            <a:off x="7544503" y="4962158"/>
            <a:ext cx="3182895" cy="830997"/>
          </a:xfrm>
          <a:prstGeom prst="rect">
            <a:avLst/>
          </a:prstGeom>
          <a:noFill/>
        </p:spPr>
        <p:txBody>
          <a:bodyPr wrap="square">
            <a:spAutoFit/>
          </a:bodyPr>
          <a:lstStyle/>
          <a:p>
            <a:pPr algn="ctr"/>
            <a:r>
              <a:rPr lang="en-US" sz="16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Expands the scope </a:t>
            </a:r>
            <a:r>
              <a:rPr lang="en-US" sz="16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of MiFID to cover a larger group of </a:t>
            </a:r>
            <a:r>
              <a:rPr lang="en-US" sz="16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companies</a:t>
            </a:r>
            <a:r>
              <a:rPr lang="en-US" sz="16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 and </a:t>
            </a:r>
            <a:r>
              <a:rPr lang="en-US" sz="16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products</a:t>
            </a:r>
            <a:endParaRPr lang="en-GB" sz="1600" b="1" dirty="0">
              <a:solidFill>
                <a:schemeClr val="accent3">
                  <a:lumMod val="50000"/>
                </a:schemeClr>
              </a:solidFill>
              <a:latin typeface="Poppins" panose="00000500000000000000" pitchFamily="2" charset="0"/>
            </a:endParaRPr>
          </a:p>
        </p:txBody>
      </p:sp>
      <p:sp>
        <p:nvSpPr>
          <p:cNvPr id="16" name="Rectangle: Rounded Corners 15">
            <a:extLst>
              <a:ext uri="{FF2B5EF4-FFF2-40B4-BE49-F238E27FC236}">
                <a16:creationId xmlns:a16="http://schemas.microsoft.com/office/drawing/2014/main" id="{F0449A71-07F8-6535-8E67-717AA6401CFA}"/>
              </a:ext>
            </a:extLst>
          </p:cNvPr>
          <p:cNvSpPr/>
          <p:nvPr/>
        </p:nvSpPr>
        <p:spPr>
          <a:xfrm>
            <a:off x="976424" y="3218653"/>
            <a:ext cx="4076700" cy="3064742"/>
          </a:xfrm>
          <a:prstGeom prst="roundRect">
            <a:avLst>
              <a:gd name="adj" fmla="val 12110"/>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7" name="TextBox 6">
            <a:extLst>
              <a:ext uri="{FF2B5EF4-FFF2-40B4-BE49-F238E27FC236}">
                <a16:creationId xmlns:a16="http://schemas.microsoft.com/office/drawing/2014/main" id="{FF4A4E90-C86C-6E1F-5808-4FC0C13F09A4}"/>
              </a:ext>
            </a:extLst>
          </p:cNvPr>
          <p:cNvSpPr txBox="1"/>
          <p:nvPr/>
        </p:nvSpPr>
        <p:spPr>
          <a:xfrm>
            <a:off x="4209143" y="7331932"/>
            <a:ext cx="3773714" cy="830997"/>
          </a:xfrm>
          <a:prstGeom prst="rect">
            <a:avLst/>
          </a:prstGeom>
          <a:noFill/>
        </p:spPr>
        <p:txBody>
          <a:bodyPr wrap="square" rtlCol="0">
            <a:spAutoFit/>
          </a:bodyPr>
          <a:lstStyle/>
          <a:p>
            <a:pPr algn="ctr"/>
            <a:r>
              <a:rPr lang="en-US" sz="2400" dirty="0">
                <a:solidFill>
                  <a:schemeClr val="accent3">
                    <a:lumMod val="50000"/>
                  </a:schemeClr>
                </a:solidFill>
                <a:latin typeface="+mj-lt"/>
                <a:cs typeface="Poppins Bold" panose="00000800000000000000" pitchFamily="2" charset="0"/>
              </a:rPr>
              <a:t>(Markets in Financial Instruments Directive)</a:t>
            </a:r>
          </a:p>
        </p:txBody>
      </p:sp>
      <p:cxnSp>
        <p:nvCxnSpPr>
          <p:cNvPr id="9" name="Straight Connector 8">
            <a:extLst>
              <a:ext uri="{FF2B5EF4-FFF2-40B4-BE49-F238E27FC236}">
                <a16:creationId xmlns:a16="http://schemas.microsoft.com/office/drawing/2014/main" id="{2990408C-A78C-FADD-5720-6BF277E70C7A}"/>
              </a:ext>
            </a:extLst>
          </p:cNvPr>
          <p:cNvCxnSpPr>
            <a:cxnSpLocks/>
          </p:cNvCxnSpPr>
          <p:nvPr/>
        </p:nvCxnSpPr>
        <p:spPr>
          <a:xfrm>
            <a:off x="0" y="1358864"/>
            <a:ext cx="12192000" cy="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1291EB5-3ECC-B614-2F33-485387F66DD7}"/>
              </a:ext>
            </a:extLst>
          </p:cNvPr>
          <p:cNvSpPr txBox="1"/>
          <p:nvPr/>
        </p:nvSpPr>
        <p:spPr>
          <a:xfrm>
            <a:off x="7713251" y="1733254"/>
            <a:ext cx="2883499" cy="584775"/>
          </a:xfrm>
          <a:prstGeom prst="rect">
            <a:avLst/>
          </a:prstGeom>
          <a:noFill/>
        </p:spPr>
        <p:txBody>
          <a:bodyPr wrap="square" rtlCol="0">
            <a:spAutoFit/>
          </a:bodyPr>
          <a:lstStyle/>
          <a:p>
            <a:pPr algn="ctr"/>
            <a:r>
              <a:rPr lang="en-US" sz="3200" dirty="0">
                <a:solidFill>
                  <a:schemeClr val="accent3">
                    <a:lumMod val="50000"/>
                  </a:schemeClr>
                </a:solidFill>
                <a:latin typeface="+mj-lt"/>
                <a:cs typeface="Poppins Bold" panose="00000800000000000000" pitchFamily="2" charset="0"/>
              </a:rPr>
              <a:t>MiFID II</a:t>
            </a:r>
          </a:p>
        </p:txBody>
      </p:sp>
      <p:grpSp>
        <p:nvGrpSpPr>
          <p:cNvPr id="3" name="Group 2">
            <a:extLst>
              <a:ext uri="{FF2B5EF4-FFF2-40B4-BE49-F238E27FC236}">
                <a16:creationId xmlns:a16="http://schemas.microsoft.com/office/drawing/2014/main" id="{9969D077-D115-134B-2EA6-5E44A3D04F71}"/>
              </a:ext>
            </a:extLst>
          </p:cNvPr>
          <p:cNvGrpSpPr/>
          <p:nvPr/>
        </p:nvGrpSpPr>
        <p:grpSpPr>
          <a:xfrm>
            <a:off x="8405179" y="2442528"/>
            <a:ext cx="1499643" cy="1499643"/>
            <a:chOff x="6897277" y="1273654"/>
            <a:chExt cx="1036662" cy="1036662"/>
          </a:xfrm>
        </p:grpSpPr>
        <p:sp>
          <p:nvSpPr>
            <p:cNvPr id="4" name="Oval 3">
              <a:extLst>
                <a:ext uri="{FF2B5EF4-FFF2-40B4-BE49-F238E27FC236}">
                  <a16:creationId xmlns:a16="http://schemas.microsoft.com/office/drawing/2014/main" id="{5D04679E-A710-3C50-8713-6DF5E251C06E}"/>
                </a:ext>
              </a:extLst>
            </p:cNvPr>
            <p:cNvSpPr/>
            <p:nvPr/>
          </p:nvSpPr>
          <p:spPr>
            <a:xfrm>
              <a:off x="6897277" y="1273654"/>
              <a:ext cx="1036662" cy="1036662"/>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5" name="Graphic 4">
              <a:extLst>
                <a:ext uri="{FF2B5EF4-FFF2-40B4-BE49-F238E27FC236}">
                  <a16:creationId xmlns:a16="http://schemas.microsoft.com/office/drawing/2014/main" id="{CEBA645D-AC67-F498-9DF6-A7A81CB401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21087" y="1493380"/>
              <a:ext cx="589042" cy="589042"/>
            </a:xfrm>
            <a:prstGeom prst="rect">
              <a:avLst/>
            </a:prstGeom>
          </p:spPr>
        </p:pic>
      </p:grpSp>
      <p:cxnSp>
        <p:nvCxnSpPr>
          <p:cNvPr id="13" name="Straight Connector 12">
            <a:extLst>
              <a:ext uri="{FF2B5EF4-FFF2-40B4-BE49-F238E27FC236}">
                <a16:creationId xmlns:a16="http://schemas.microsoft.com/office/drawing/2014/main" id="{5023A248-C218-983F-E799-7C78BC3D0E1E}"/>
              </a:ext>
            </a:extLst>
          </p:cNvPr>
          <p:cNvCxnSpPr>
            <a:cxnSpLocks/>
          </p:cNvCxnSpPr>
          <p:nvPr/>
        </p:nvCxnSpPr>
        <p:spPr>
          <a:xfrm flipV="1">
            <a:off x="9155001" y="1059443"/>
            <a:ext cx="0" cy="598842"/>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5663380-860C-BB49-97B3-E67F42A98186}"/>
              </a:ext>
            </a:extLst>
          </p:cNvPr>
          <p:cNvSpPr txBox="1"/>
          <p:nvPr/>
        </p:nvSpPr>
        <p:spPr>
          <a:xfrm>
            <a:off x="8605950" y="574604"/>
            <a:ext cx="1098100" cy="461665"/>
          </a:xfrm>
          <a:prstGeom prst="rect">
            <a:avLst/>
          </a:prstGeom>
          <a:noFill/>
        </p:spPr>
        <p:txBody>
          <a:bodyPr wrap="square" rtlCol="0">
            <a:spAutoFit/>
          </a:bodyPr>
          <a:lstStyle/>
          <a:p>
            <a:pPr algn="ctr"/>
            <a:r>
              <a:rPr lang="en-US" sz="2400" dirty="0">
                <a:solidFill>
                  <a:schemeClr val="accent6">
                    <a:lumMod val="50000"/>
                  </a:schemeClr>
                </a:solidFill>
                <a:latin typeface="Poppins Bold" panose="00000800000000000000" pitchFamily="2" charset="0"/>
                <a:cs typeface="Poppins Bold" panose="00000800000000000000" pitchFamily="2" charset="0"/>
              </a:rPr>
              <a:t>2018</a:t>
            </a:r>
            <a:endParaRPr lang="en-GB" sz="24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6" name="TextBox 5">
            <a:extLst>
              <a:ext uri="{FF2B5EF4-FFF2-40B4-BE49-F238E27FC236}">
                <a16:creationId xmlns:a16="http://schemas.microsoft.com/office/drawing/2014/main" id="{FA26A491-5904-494C-7D7E-D589067F3056}"/>
              </a:ext>
            </a:extLst>
          </p:cNvPr>
          <p:cNvSpPr txBox="1"/>
          <p:nvPr/>
        </p:nvSpPr>
        <p:spPr>
          <a:xfrm>
            <a:off x="1573025" y="1733254"/>
            <a:ext cx="2883499" cy="584775"/>
          </a:xfrm>
          <a:prstGeom prst="rect">
            <a:avLst/>
          </a:prstGeom>
          <a:noFill/>
        </p:spPr>
        <p:txBody>
          <a:bodyPr wrap="square" rtlCol="0">
            <a:spAutoFit/>
          </a:bodyPr>
          <a:lstStyle/>
          <a:p>
            <a:pPr algn="ctr"/>
            <a:r>
              <a:rPr lang="en-US" sz="3200" dirty="0">
                <a:solidFill>
                  <a:schemeClr val="accent2">
                    <a:lumMod val="50000"/>
                  </a:schemeClr>
                </a:solidFill>
                <a:latin typeface="+mj-lt"/>
                <a:cs typeface="Poppins Bold" panose="00000800000000000000" pitchFamily="2" charset="0"/>
              </a:rPr>
              <a:t>MiFID I</a:t>
            </a:r>
          </a:p>
        </p:txBody>
      </p:sp>
      <p:grpSp>
        <p:nvGrpSpPr>
          <p:cNvPr id="8" name="Group 7">
            <a:extLst>
              <a:ext uri="{FF2B5EF4-FFF2-40B4-BE49-F238E27FC236}">
                <a16:creationId xmlns:a16="http://schemas.microsoft.com/office/drawing/2014/main" id="{CCDE7A64-660F-E108-2F56-211C6075904A}"/>
              </a:ext>
            </a:extLst>
          </p:cNvPr>
          <p:cNvGrpSpPr/>
          <p:nvPr/>
        </p:nvGrpSpPr>
        <p:grpSpPr>
          <a:xfrm>
            <a:off x="2264953" y="2442528"/>
            <a:ext cx="1499643" cy="1499643"/>
            <a:chOff x="6897277" y="1273654"/>
            <a:chExt cx="1036662" cy="1036662"/>
          </a:xfrm>
        </p:grpSpPr>
        <p:sp>
          <p:nvSpPr>
            <p:cNvPr id="10" name="Oval 9">
              <a:extLst>
                <a:ext uri="{FF2B5EF4-FFF2-40B4-BE49-F238E27FC236}">
                  <a16:creationId xmlns:a16="http://schemas.microsoft.com/office/drawing/2014/main" id="{2838F7CD-9541-ACBF-AADF-9F9BE45A3E5D}"/>
                </a:ext>
              </a:extLst>
            </p:cNvPr>
            <p:cNvSpPr/>
            <p:nvPr/>
          </p:nvSpPr>
          <p:spPr>
            <a:xfrm>
              <a:off x="6897277" y="1273654"/>
              <a:ext cx="1036662" cy="1036662"/>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1" name="Graphic 10">
              <a:extLst>
                <a:ext uri="{FF2B5EF4-FFF2-40B4-BE49-F238E27FC236}">
                  <a16:creationId xmlns:a16="http://schemas.microsoft.com/office/drawing/2014/main" id="{94328917-CCC2-8A7C-368E-509B29A712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21087" y="1493380"/>
              <a:ext cx="589042" cy="589042"/>
            </a:xfrm>
            <a:prstGeom prst="rect">
              <a:avLst/>
            </a:prstGeom>
          </p:spPr>
        </p:pic>
      </p:grpSp>
      <p:cxnSp>
        <p:nvCxnSpPr>
          <p:cNvPr id="12" name="Straight Connector 11">
            <a:extLst>
              <a:ext uri="{FF2B5EF4-FFF2-40B4-BE49-F238E27FC236}">
                <a16:creationId xmlns:a16="http://schemas.microsoft.com/office/drawing/2014/main" id="{65D11FAB-2B66-54FE-DF27-5EA1C693D598}"/>
              </a:ext>
            </a:extLst>
          </p:cNvPr>
          <p:cNvCxnSpPr>
            <a:cxnSpLocks/>
          </p:cNvCxnSpPr>
          <p:nvPr/>
        </p:nvCxnSpPr>
        <p:spPr>
          <a:xfrm flipV="1">
            <a:off x="3014775" y="1059443"/>
            <a:ext cx="0" cy="598842"/>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E8C834E-6266-CDEE-03AB-8A48CDBB438B}"/>
              </a:ext>
            </a:extLst>
          </p:cNvPr>
          <p:cNvSpPr txBox="1"/>
          <p:nvPr/>
        </p:nvSpPr>
        <p:spPr>
          <a:xfrm>
            <a:off x="2465724" y="574604"/>
            <a:ext cx="1098100" cy="461665"/>
          </a:xfrm>
          <a:prstGeom prst="rect">
            <a:avLst/>
          </a:prstGeom>
          <a:noFill/>
        </p:spPr>
        <p:txBody>
          <a:bodyPr wrap="square" rtlCol="0">
            <a:spAutoFit/>
          </a:bodyPr>
          <a:lstStyle/>
          <a:p>
            <a:pPr algn="ctr"/>
            <a:r>
              <a:rPr lang="en-US" sz="2400" dirty="0">
                <a:solidFill>
                  <a:schemeClr val="accent6">
                    <a:lumMod val="50000"/>
                  </a:schemeClr>
                </a:solidFill>
                <a:latin typeface="Poppins Bold" panose="00000800000000000000" pitchFamily="2" charset="0"/>
                <a:cs typeface="Poppins Bold" panose="00000800000000000000" pitchFamily="2" charset="0"/>
              </a:rPr>
              <a:t>2004</a:t>
            </a:r>
            <a:endParaRPr lang="en-GB" sz="24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19" name="TextBox 18">
            <a:extLst>
              <a:ext uri="{FF2B5EF4-FFF2-40B4-BE49-F238E27FC236}">
                <a16:creationId xmlns:a16="http://schemas.microsoft.com/office/drawing/2014/main" id="{4E1A45D1-311E-B65E-32C7-A8DC5BFB755B}"/>
              </a:ext>
            </a:extLst>
          </p:cNvPr>
          <p:cNvSpPr txBox="1"/>
          <p:nvPr/>
        </p:nvSpPr>
        <p:spPr>
          <a:xfrm>
            <a:off x="1404276" y="4119023"/>
            <a:ext cx="3182895" cy="584775"/>
          </a:xfrm>
          <a:prstGeom prst="rect">
            <a:avLst/>
          </a:prstGeom>
          <a:noFill/>
        </p:spPr>
        <p:txBody>
          <a:bodyPr wrap="square">
            <a:spAutoFit/>
          </a:bodyPr>
          <a:lstStyle/>
          <a:p>
            <a:pPr algn="ct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Harmonize legislation </a:t>
            </a:r>
            <a:r>
              <a:rPr lang="en-GB"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and </a:t>
            </a: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regulation</a:t>
            </a:r>
            <a:r>
              <a:rPr lang="en-GB"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 in the EU </a:t>
            </a:r>
            <a:endParaRPr lang="en-GB" sz="1600" dirty="0">
              <a:solidFill>
                <a:schemeClr val="accent2">
                  <a:lumMod val="50000"/>
                </a:schemeClr>
              </a:solidFill>
              <a:latin typeface="Poppins" panose="00000500000000000000" pitchFamily="2" charset="0"/>
            </a:endParaRPr>
          </a:p>
        </p:txBody>
      </p:sp>
      <p:sp>
        <p:nvSpPr>
          <p:cNvPr id="20" name="TextBox 19">
            <a:extLst>
              <a:ext uri="{FF2B5EF4-FFF2-40B4-BE49-F238E27FC236}">
                <a16:creationId xmlns:a16="http://schemas.microsoft.com/office/drawing/2014/main" id="{4F4A1CF7-BBCA-2B0A-DB65-A2CDA2AFF0A9}"/>
              </a:ext>
            </a:extLst>
          </p:cNvPr>
          <p:cNvSpPr txBox="1"/>
          <p:nvPr/>
        </p:nvSpPr>
        <p:spPr>
          <a:xfrm>
            <a:off x="1404276" y="4810994"/>
            <a:ext cx="3182895" cy="338554"/>
          </a:xfrm>
          <a:prstGeom prst="rect">
            <a:avLst/>
          </a:prstGeom>
          <a:noFill/>
        </p:spPr>
        <p:txBody>
          <a:bodyPr wrap="square">
            <a:spAutoFit/>
          </a:bodyPr>
          <a:lstStyle/>
          <a:p>
            <a:pPr algn="ctr"/>
            <a:r>
              <a:rPr lang="en-GB"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Increase </a:t>
            </a: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competition</a:t>
            </a:r>
            <a:r>
              <a:rPr lang="en-GB"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 </a:t>
            </a:r>
            <a:endParaRPr lang="en-GB" sz="1600" dirty="0">
              <a:solidFill>
                <a:schemeClr val="accent2">
                  <a:lumMod val="50000"/>
                </a:schemeClr>
              </a:solidFill>
              <a:latin typeface="Poppins" panose="00000500000000000000" pitchFamily="2" charset="0"/>
            </a:endParaRPr>
          </a:p>
        </p:txBody>
      </p:sp>
      <p:sp>
        <p:nvSpPr>
          <p:cNvPr id="21" name="TextBox 20">
            <a:extLst>
              <a:ext uri="{FF2B5EF4-FFF2-40B4-BE49-F238E27FC236}">
                <a16:creationId xmlns:a16="http://schemas.microsoft.com/office/drawing/2014/main" id="{75C42452-C3D5-3FCD-3AFC-F69152E53DCF}"/>
              </a:ext>
            </a:extLst>
          </p:cNvPr>
          <p:cNvSpPr txBox="1"/>
          <p:nvPr/>
        </p:nvSpPr>
        <p:spPr>
          <a:xfrm>
            <a:off x="1404276" y="5256744"/>
            <a:ext cx="3182895" cy="338554"/>
          </a:xfrm>
          <a:prstGeom prst="rect">
            <a:avLst/>
          </a:prstGeom>
          <a:noFill/>
        </p:spPr>
        <p:txBody>
          <a:bodyPr wrap="square">
            <a:spAutoFit/>
          </a:bodyPr>
          <a:lstStyle/>
          <a:p>
            <a:pPr algn="ctr"/>
            <a:r>
              <a:rPr lang="en-GB"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Add to </a:t>
            </a: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consumer protection </a:t>
            </a:r>
            <a:endParaRPr lang="en-GB" sz="1600" b="1" dirty="0">
              <a:solidFill>
                <a:schemeClr val="accent2">
                  <a:lumMod val="50000"/>
                </a:schemeClr>
              </a:solidFill>
              <a:latin typeface="Poppins" panose="00000500000000000000" pitchFamily="2" charset="0"/>
            </a:endParaRPr>
          </a:p>
        </p:txBody>
      </p:sp>
      <p:sp>
        <p:nvSpPr>
          <p:cNvPr id="22" name="TextBox 21">
            <a:extLst>
              <a:ext uri="{FF2B5EF4-FFF2-40B4-BE49-F238E27FC236}">
                <a16:creationId xmlns:a16="http://schemas.microsoft.com/office/drawing/2014/main" id="{CDC5095E-1BC4-4FCE-5B32-AC066051B20B}"/>
              </a:ext>
            </a:extLst>
          </p:cNvPr>
          <p:cNvSpPr txBox="1"/>
          <p:nvPr/>
        </p:nvSpPr>
        <p:spPr>
          <a:xfrm>
            <a:off x="1404276" y="5702495"/>
            <a:ext cx="3182895" cy="338554"/>
          </a:xfrm>
          <a:prstGeom prst="rect">
            <a:avLst/>
          </a:prstGeom>
          <a:noFill/>
        </p:spPr>
        <p:txBody>
          <a:bodyPr wrap="square">
            <a:spAutoFit/>
          </a:bodyPr>
          <a:lstStyle/>
          <a:p>
            <a:pPr algn="ctr"/>
            <a:r>
              <a:rPr lang="en-GB"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Reduce </a:t>
            </a: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systemic risk </a:t>
            </a:r>
            <a:endParaRPr lang="en-GB" sz="1600" b="1" dirty="0">
              <a:solidFill>
                <a:schemeClr val="accent2">
                  <a:lumMod val="50000"/>
                </a:schemeClr>
              </a:solidFill>
              <a:latin typeface="Poppins" panose="00000500000000000000" pitchFamily="2" charset="0"/>
            </a:endParaRPr>
          </a:p>
        </p:txBody>
      </p:sp>
      <p:cxnSp>
        <p:nvCxnSpPr>
          <p:cNvPr id="23" name="Straight Connector 22">
            <a:extLst>
              <a:ext uri="{FF2B5EF4-FFF2-40B4-BE49-F238E27FC236}">
                <a16:creationId xmlns:a16="http://schemas.microsoft.com/office/drawing/2014/main" id="{90DF3849-1ACC-EF61-CF3A-D0A77D66EFA6}"/>
              </a:ext>
            </a:extLst>
          </p:cNvPr>
          <p:cNvCxnSpPr>
            <a:cxnSpLocks/>
          </p:cNvCxnSpPr>
          <p:nvPr/>
        </p:nvCxnSpPr>
        <p:spPr>
          <a:xfrm flipV="1">
            <a:off x="6084888" y="1056545"/>
            <a:ext cx="0" cy="598842"/>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3244089-6204-FA8F-2DB3-73A025ECDAD8}"/>
              </a:ext>
            </a:extLst>
          </p:cNvPr>
          <p:cNvSpPr txBox="1"/>
          <p:nvPr/>
        </p:nvSpPr>
        <p:spPr>
          <a:xfrm>
            <a:off x="5535837" y="571706"/>
            <a:ext cx="1098100" cy="461665"/>
          </a:xfrm>
          <a:prstGeom prst="rect">
            <a:avLst/>
          </a:prstGeom>
          <a:noFill/>
        </p:spPr>
        <p:txBody>
          <a:bodyPr wrap="square" rtlCol="0">
            <a:spAutoFit/>
          </a:bodyPr>
          <a:lstStyle/>
          <a:p>
            <a:pPr algn="ctr"/>
            <a:r>
              <a:rPr lang="en-US" sz="2400" dirty="0">
                <a:solidFill>
                  <a:schemeClr val="accent6">
                    <a:lumMod val="50000"/>
                  </a:schemeClr>
                </a:solidFill>
                <a:latin typeface="Poppins Bold" panose="00000800000000000000" pitchFamily="2" charset="0"/>
                <a:cs typeface="Poppins Bold" panose="00000800000000000000" pitchFamily="2" charset="0"/>
              </a:rPr>
              <a:t>2014</a:t>
            </a:r>
            <a:endParaRPr lang="en-GB" sz="2400" dirty="0">
              <a:solidFill>
                <a:schemeClr val="accent6">
                  <a:lumMod val="50000"/>
                </a:schemeClr>
              </a:solidFill>
              <a:latin typeface="Poppins Bold" panose="00000800000000000000" pitchFamily="2" charset="0"/>
              <a:cs typeface="Poppins Bold" panose="00000800000000000000" pitchFamily="2" charset="0"/>
            </a:endParaRPr>
          </a:p>
        </p:txBody>
      </p:sp>
      <p:pic>
        <p:nvPicPr>
          <p:cNvPr id="25" name="Graphic 24">
            <a:extLst>
              <a:ext uri="{FF2B5EF4-FFF2-40B4-BE49-F238E27FC236}">
                <a16:creationId xmlns:a16="http://schemas.microsoft.com/office/drawing/2014/main" id="{AA8A99C3-D145-8690-2807-6AA1450185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47141" y="1781708"/>
            <a:ext cx="955669" cy="955669"/>
          </a:xfrm>
          <a:prstGeom prst="rect">
            <a:avLst/>
          </a:prstGeom>
        </p:spPr>
      </p:pic>
    </p:spTree>
    <p:extLst>
      <p:ext uri="{BB962C8B-B14F-4D97-AF65-F5344CB8AC3E}">
        <p14:creationId xmlns:p14="http://schemas.microsoft.com/office/powerpoint/2010/main" val="10250313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14:presetBounceEnd="60000">
                                      <p:stCondLst>
                                        <p:cond delay="250"/>
                                      </p:stCondLst>
                                      <p:childTnLst>
                                        <p:set>
                                          <p:cBhvr>
                                            <p:cTn id="11" dur="1" fill="hold">
                                              <p:stCondLst>
                                                <p:cond delay="0"/>
                                              </p:stCondLst>
                                            </p:cTn>
                                            <p:tgtEl>
                                              <p:spTgt spid="19"/>
                                            </p:tgtEl>
                                            <p:attrNameLst>
                                              <p:attrName>style.visibility</p:attrName>
                                            </p:attrNameLst>
                                          </p:cBhvr>
                                          <p:to>
                                            <p:strVal val="visible"/>
                                          </p:to>
                                        </p:set>
                                        <p:anim calcmode="lin" valueType="num" p14:bounceEnd="60000">
                                          <p:cBhvr additive="base">
                                            <p:cTn id="12" dur="500" fill="hold"/>
                                            <p:tgtEl>
                                              <p:spTgt spid="19"/>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grpId="0" nodeType="afterEffect" p14:presetBounceEnd="60000">
                                      <p:stCondLst>
                                        <p:cond delay="250"/>
                                      </p:stCondLst>
                                      <p:childTnLst>
                                        <p:set>
                                          <p:cBhvr>
                                            <p:cTn id="16" dur="1" fill="hold">
                                              <p:stCondLst>
                                                <p:cond delay="0"/>
                                              </p:stCondLst>
                                            </p:cTn>
                                            <p:tgtEl>
                                              <p:spTgt spid="20"/>
                                            </p:tgtEl>
                                            <p:attrNameLst>
                                              <p:attrName>style.visibility</p:attrName>
                                            </p:attrNameLst>
                                          </p:cBhvr>
                                          <p:to>
                                            <p:strVal val="visible"/>
                                          </p:to>
                                        </p:set>
                                        <p:anim calcmode="lin" valueType="num" p14:bounceEnd="60000">
                                          <p:cBhvr additive="base">
                                            <p:cTn id="17" dur="5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14:presetBounceEnd="60000">
                                      <p:stCondLst>
                                        <p:cond delay="250"/>
                                      </p:stCondLst>
                                      <p:childTnLst>
                                        <p:set>
                                          <p:cBhvr>
                                            <p:cTn id="21" dur="1" fill="hold">
                                              <p:stCondLst>
                                                <p:cond delay="0"/>
                                              </p:stCondLst>
                                            </p:cTn>
                                            <p:tgtEl>
                                              <p:spTgt spid="21"/>
                                            </p:tgtEl>
                                            <p:attrNameLst>
                                              <p:attrName>style.visibility</p:attrName>
                                            </p:attrNameLst>
                                          </p:cBhvr>
                                          <p:to>
                                            <p:strVal val="visible"/>
                                          </p:to>
                                        </p:set>
                                        <p:anim calcmode="lin" valueType="num" p14:bounceEnd="60000">
                                          <p:cBhvr additive="base">
                                            <p:cTn id="22" dur="5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par>
                              <p:cTn id="24" fill="hold">
                                <p:stCondLst>
                                  <p:cond delay="2750"/>
                                </p:stCondLst>
                                <p:childTnLst>
                                  <p:par>
                                    <p:cTn id="25" presetID="2" presetClass="entr" presetSubtype="4" fill="hold" grpId="0" nodeType="afterEffect" p14:presetBounceEnd="60000">
                                      <p:stCondLst>
                                        <p:cond delay="250"/>
                                      </p:stCondLst>
                                      <p:childTnLst>
                                        <p:set>
                                          <p:cBhvr>
                                            <p:cTn id="26" dur="1" fill="hold">
                                              <p:stCondLst>
                                                <p:cond delay="0"/>
                                              </p:stCondLst>
                                            </p:cTn>
                                            <p:tgtEl>
                                              <p:spTgt spid="22"/>
                                            </p:tgtEl>
                                            <p:attrNameLst>
                                              <p:attrName>style.visibility</p:attrName>
                                            </p:attrNameLst>
                                          </p:cBhvr>
                                          <p:to>
                                            <p:strVal val="visible"/>
                                          </p:to>
                                        </p:set>
                                        <p:anim calcmode="lin" valueType="num" p14:bounceEnd="60000">
                                          <p:cBhvr additive="base">
                                            <p:cTn id="27" dur="50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par>
                              <p:cTn id="29" fill="hold">
                                <p:stCondLst>
                                  <p:cond delay="3500"/>
                                </p:stCondLst>
                                <p:childTnLst>
                                  <p:par>
                                    <p:cTn id="30" presetID="2" presetClass="entr" presetSubtype="1" decel="100000" fill="hold" grpId="0" nodeType="afterEffect">
                                      <p:stCondLst>
                                        <p:cond delay="50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decel="10000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fill="hold"/>
                                            <p:tgtEl>
                                              <p:spTgt spid="23"/>
                                            </p:tgtEl>
                                            <p:attrNameLst>
                                              <p:attrName>ppt_x</p:attrName>
                                            </p:attrNameLst>
                                          </p:cBhvr>
                                          <p:tavLst>
                                            <p:tav tm="0">
                                              <p:val>
                                                <p:strVal val="0-#ppt_w/2"/>
                                              </p:val>
                                            </p:tav>
                                            <p:tav tm="100000">
                                              <p:val>
                                                <p:strVal val="#ppt_x"/>
                                              </p:val>
                                            </p:tav>
                                          </p:tavLst>
                                        </p:anim>
                                        <p:anim calcmode="lin" valueType="num">
                                          <p:cBhvr additive="base">
                                            <p:cTn id="39" dur="500" fill="hold"/>
                                            <p:tgtEl>
                                              <p:spTgt spid="23"/>
                                            </p:tgtEl>
                                            <p:attrNameLst>
                                              <p:attrName>ppt_y</p:attrName>
                                            </p:attrNameLst>
                                          </p:cBhvr>
                                          <p:tavLst>
                                            <p:tav tm="0">
                                              <p:val>
                                                <p:strVal val="#ppt_y"/>
                                              </p:val>
                                            </p:tav>
                                            <p:tav tm="100000">
                                              <p:val>
                                                <p:strVal val="#ppt_y"/>
                                              </p:val>
                                            </p:tav>
                                          </p:tavLst>
                                        </p:anim>
                                      </p:childTnLst>
                                    </p:cTn>
                                  </p:par>
                                  <p:par>
                                    <p:cTn id="40" presetID="2" presetClass="entr" presetSubtype="1" decel="10000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ppt_x"/>
                                              </p:val>
                                            </p:tav>
                                            <p:tav tm="100000">
                                              <p:val>
                                                <p:strVal val="#ppt_x"/>
                                              </p:val>
                                            </p:tav>
                                          </p:tavLst>
                                        </p:anim>
                                        <p:anim calcmode="lin" valueType="num">
                                          <p:cBhvr additive="base">
                                            <p:cTn id="43" dur="500" fill="hold"/>
                                            <p:tgtEl>
                                              <p:spTgt spid="24"/>
                                            </p:tgtEl>
                                            <p:attrNameLst>
                                              <p:attrName>ppt_y</p:attrName>
                                            </p:attrNameLst>
                                          </p:cBhvr>
                                          <p:tavLst>
                                            <p:tav tm="0">
                                              <p:val>
                                                <p:strVal val="0-#ppt_h/2"/>
                                              </p:val>
                                            </p:tav>
                                            <p:tav tm="100000">
                                              <p:val>
                                                <p:strVal val="#ppt_y"/>
                                              </p:val>
                                            </p:tav>
                                          </p:tavLst>
                                        </p:anim>
                                      </p:childTnLst>
                                    </p:cTn>
                                  </p:par>
                                </p:childTnLst>
                              </p:cTn>
                            </p:par>
                            <p:par>
                              <p:cTn id="44" fill="hold">
                                <p:stCondLst>
                                  <p:cond delay="500"/>
                                </p:stCondLst>
                                <p:childTnLst>
                                  <p:par>
                                    <p:cTn id="45" presetID="2" presetClass="entr" presetSubtype="4" fill="hold" nodeType="afterEffect" p14:presetBounceEnd="60000">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14:bounceEnd="60000">
                                          <p:cBhvr additive="base">
                                            <p:cTn id="47" dur="50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4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2" presetClass="entr" presetSubtype="4" fill="hold" grpId="0" nodeType="afterEffect" p14:presetBounceEnd="60000">
                                      <p:stCondLst>
                                        <p:cond delay="250"/>
                                      </p:stCondLst>
                                      <p:childTnLst>
                                        <p:set>
                                          <p:cBhvr>
                                            <p:cTn id="57" dur="1" fill="hold">
                                              <p:stCondLst>
                                                <p:cond delay="0"/>
                                              </p:stCondLst>
                                            </p:cTn>
                                            <p:tgtEl>
                                              <p:spTgt spid="27"/>
                                            </p:tgtEl>
                                            <p:attrNameLst>
                                              <p:attrName>style.visibility</p:attrName>
                                            </p:attrNameLst>
                                          </p:cBhvr>
                                          <p:to>
                                            <p:strVal val="visible"/>
                                          </p:to>
                                        </p:set>
                                        <p:anim calcmode="lin" valueType="num" p14:bounceEnd="60000">
                                          <p:cBhvr additive="base">
                                            <p:cTn id="58" dur="500" fill="hold"/>
                                            <p:tgtEl>
                                              <p:spTgt spid="27"/>
                                            </p:tgtEl>
                                            <p:attrNameLst>
                                              <p:attrName>ppt_x</p:attrName>
                                            </p:attrNameLst>
                                          </p:cBhvr>
                                          <p:tavLst>
                                            <p:tav tm="0">
                                              <p:val>
                                                <p:strVal val="#ppt_x"/>
                                              </p:val>
                                            </p:tav>
                                            <p:tav tm="100000">
                                              <p:val>
                                                <p:strVal val="#ppt_x"/>
                                              </p:val>
                                            </p:tav>
                                          </p:tavLst>
                                        </p:anim>
                                        <p:anim calcmode="lin" valueType="num" p14:bounceEnd="60000">
                                          <p:cBhvr additive="base">
                                            <p:cTn id="59" dur="500" fill="hold"/>
                                            <p:tgtEl>
                                              <p:spTgt spid="27"/>
                                            </p:tgtEl>
                                            <p:attrNameLst>
                                              <p:attrName>ppt_y</p:attrName>
                                            </p:attrNameLst>
                                          </p:cBhvr>
                                          <p:tavLst>
                                            <p:tav tm="0">
                                              <p:val>
                                                <p:strVal val="1+#ppt_h/2"/>
                                              </p:val>
                                            </p:tav>
                                            <p:tav tm="100000">
                                              <p:val>
                                                <p:strVal val="#ppt_y"/>
                                              </p:val>
                                            </p:tav>
                                          </p:tavLst>
                                        </p:anim>
                                      </p:childTnLst>
                                    </p:cTn>
                                  </p:par>
                                </p:childTnLst>
                              </p:cTn>
                            </p:par>
                            <p:par>
                              <p:cTn id="60" fill="hold">
                                <p:stCondLst>
                                  <p:cond delay="1250"/>
                                </p:stCondLst>
                                <p:childTnLst>
                                  <p:par>
                                    <p:cTn id="61" presetID="2" presetClass="entr" presetSubtype="4" fill="hold" grpId="0" nodeType="afterEffect" p14:presetBounceEnd="60000">
                                      <p:stCondLst>
                                        <p:cond delay="250"/>
                                      </p:stCondLst>
                                      <p:childTnLst>
                                        <p:set>
                                          <p:cBhvr>
                                            <p:cTn id="62" dur="1" fill="hold">
                                              <p:stCondLst>
                                                <p:cond delay="0"/>
                                              </p:stCondLst>
                                            </p:cTn>
                                            <p:tgtEl>
                                              <p:spTgt spid="28"/>
                                            </p:tgtEl>
                                            <p:attrNameLst>
                                              <p:attrName>style.visibility</p:attrName>
                                            </p:attrNameLst>
                                          </p:cBhvr>
                                          <p:to>
                                            <p:strVal val="visible"/>
                                          </p:to>
                                        </p:set>
                                        <p:anim calcmode="lin" valueType="num" p14:bounceEnd="60000">
                                          <p:cBhvr additive="base">
                                            <p:cTn id="63" dur="500" fill="hold"/>
                                            <p:tgtEl>
                                              <p:spTgt spid="28"/>
                                            </p:tgtEl>
                                            <p:attrNameLst>
                                              <p:attrName>ppt_x</p:attrName>
                                            </p:attrNameLst>
                                          </p:cBhvr>
                                          <p:tavLst>
                                            <p:tav tm="0">
                                              <p:val>
                                                <p:strVal val="#ppt_x"/>
                                              </p:val>
                                            </p:tav>
                                            <p:tav tm="100000">
                                              <p:val>
                                                <p:strVal val="#ppt_x"/>
                                              </p:val>
                                            </p:tav>
                                          </p:tavLst>
                                        </p:anim>
                                        <p:anim calcmode="lin" valueType="num" p14:bounceEnd="60000">
                                          <p:cBhvr additive="base">
                                            <p:cTn id="6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16" grpId="0" animBg="1"/>
          <p:bldP spid="14" grpId="0"/>
          <p:bldP spid="19" grpId="0"/>
          <p:bldP spid="20" grpId="0"/>
          <p:bldP spid="21" grpId="0"/>
          <p:bldP spid="22" grpId="0"/>
          <p:bldP spid="2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25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4" fill="hold" grpId="0" nodeType="afterEffect">
                                      <p:stCondLst>
                                        <p:cond delay="25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25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par>
                              <p:cTn id="24" fill="hold">
                                <p:stCondLst>
                                  <p:cond delay="2750"/>
                                </p:stCondLst>
                                <p:childTnLst>
                                  <p:par>
                                    <p:cTn id="25" presetID="2" presetClass="entr" presetSubtype="4" fill="hold" grpId="0" nodeType="afterEffect">
                                      <p:stCondLst>
                                        <p:cond delay="25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par>
                              <p:cTn id="29" fill="hold">
                                <p:stCondLst>
                                  <p:cond delay="3500"/>
                                </p:stCondLst>
                                <p:childTnLst>
                                  <p:par>
                                    <p:cTn id="30" presetID="2" presetClass="entr" presetSubtype="1" decel="100000" fill="hold" grpId="0" nodeType="afterEffect">
                                      <p:stCondLst>
                                        <p:cond delay="50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decel="10000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fill="hold"/>
                                            <p:tgtEl>
                                              <p:spTgt spid="23"/>
                                            </p:tgtEl>
                                            <p:attrNameLst>
                                              <p:attrName>ppt_x</p:attrName>
                                            </p:attrNameLst>
                                          </p:cBhvr>
                                          <p:tavLst>
                                            <p:tav tm="0">
                                              <p:val>
                                                <p:strVal val="0-#ppt_w/2"/>
                                              </p:val>
                                            </p:tav>
                                            <p:tav tm="100000">
                                              <p:val>
                                                <p:strVal val="#ppt_x"/>
                                              </p:val>
                                            </p:tav>
                                          </p:tavLst>
                                        </p:anim>
                                        <p:anim calcmode="lin" valueType="num">
                                          <p:cBhvr additive="base">
                                            <p:cTn id="39" dur="500" fill="hold"/>
                                            <p:tgtEl>
                                              <p:spTgt spid="23"/>
                                            </p:tgtEl>
                                            <p:attrNameLst>
                                              <p:attrName>ppt_y</p:attrName>
                                            </p:attrNameLst>
                                          </p:cBhvr>
                                          <p:tavLst>
                                            <p:tav tm="0">
                                              <p:val>
                                                <p:strVal val="#ppt_y"/>
                                              </p:val>
                                            </p:tav>
                                            <p:tav tm="100000">
                                              <p:val>
                                                <p:strVal val="#ppt_y"/>
                                              </p:val>
                                            </p:tav>
                                          </p:tavLst>
                                        </p:anim>
                                      </p:childTnLst>
                                    </p:cTn>
                                  </p:par>
                                  <p:par>
                                    <p:cTn id="40" presetID="2" presetClass="entr" presetSubtype="1" decel="10000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 calcmode="lin" valueType="num">
                                          <p:cBhvr additive="base">
                                            <p:cTn id="42" dur="500" fill="hold"/>
                                            <p:tgtEl>
                                              <p:spTgt spid="24"/>
                                            </p:tgtEl>
                                            <p:attrNameLst>
                                              <p:attrName>ppt_x</p:attrName>
                                            </p:attrNameLst>
                                          </p:cBhvr>
                                          <p:tavLst>
                                            <p:tav tm="0">
                                              <p:val>
                                                <p:strVal val="#ppt_x"/>
                                              </p:val>
                                            </p:tav>
                                            <p:tav tm="100000">
                                              <p:val>
                                                <p:strVal val="#ppt_x"/>
                                              </p:val>
                                            </p:tav>
                                          </p:tavLst>
                                        </p:anim>
                                        <p:anim calcmode="lin" valueType="num">
                                          <p:cBhvr additive="base">
                                            <p:cTn id="43" dur="500" fill="hold"/>
                                            <p:tgtEl>
                                              <p:spTgt spid="24"/>
                                            </p:tgtEl>
                                            <p:attrNameLst>
                                              <p:attrName>ppt_y</p:attrName>
                                            </p:attrNameLst>
                                          </p:cBhvr>
                                          <p:tavLst>
                                            <p:tav tm="0">
                                              <p:val>
                                                <p:strVal val="0-#ppt_h/2"/>
                                              </p:val>
                                            </p:tav>
                                            <p:tav tm="100000">
                                              <p:val>
                                                <p:strVal val="#ppt_y"/>
                                              </p:val>
                                            </p:tav>
                                          </p:tavLst>
                                        </p:anim>
                                      </p:childTnLst>
                                    </p:cTn>
                                  </p:par>
                                </p:childTnLst>
                              </p:cTn>
                            </p:par>
                            <p:par>
                              <p:cTn id="44" fill="hold">
                                <p:stCondLst>
                                  <p:cond delay="500"/>
                                </p:stCondLst>
                                <p:childTnLst>
                                  <p:par>
                                    <p:cTn id="45" presetID="2" presetClass="entr" presetSubtype="4"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ppt_x"/>
                                              </p:val>
                                            </p:tav>
                                            <p:tav tm="100000">
                                              <p:val>
                                                <p:strVal val="#ppt_x"/>
                                              </p:val>
                                            </p:tav>
                                          </p:tavLst>
                                        </p:anim>
                                        <p:anim calcmode="lin" valueType="num">
                                          <p:cBhvr additive="base">
                                            <p:cTn id="4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decel="10000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ppt_x"/>
                                              </p:val>
                                            </p:tav>
                                            <p:tav tm="100000">
                                              <p:val>
                                                <p:strVal val="#ppt_x"/>
                                              </p:val>
                                            </p:tav>
                                          </p:tavLst>
                                        </p:anim>
                                        <p:anim calcmode="lin" valueType="num">
                                          <p:cBhvr additive="base">
                                            <p:cTn id="54" dur="500" fill="hold"/>
                                            <p:tgtEl>
                                              <p:spTgt spid="26"/>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2" presetClass="entr" presetSubtype="4" fill="hold" grpId="0" nodeType="afterEffect">
                                      <p:stCondLst>
                                        <p:cond delay="250"/>
                                      </p:stCondLst>
                                      <p:childTnLst>
                                        <p:set>
                                          <p:cBhvr>
                                            <p:cTn id="57" dur="1" fill="hold">
                                              <p:stCondLst>
                                                <p:cond delay="0"/>
                                              </p:stCondLst>
                                            </p:cTn>
                                            <p:tgtEl>
                                              <p:spTgt spid="27"/>
                                            </p:tgtEl>
                                            <p:attrNameLst>
                                              <p:attrName>style.visibility</p:attrName>
                                            </p:attrNameLst>
                                          </p:cBhvr>
                                          <p:to>
                                            <p:strVal val="visible"/>
                                          </p:to>
                                        </p:set>
                                        <p:anim calcmode="lin" valueType="num">
                                          <p:cBhvr additive="base">
                                            <p:cTn id="58" dur="500" fill="hold"/>
                                            <p:tgtEl>
                                              <p:spTgt spid="27"/>
                                            </p:tgtEl>
                                            <p:attrNameLst>
                                              <p:attrName>ppt_x</p:attrName>
                                            </p:attrNameLst>
                                          </p:cBhvr>
                                          <p:tavLst>
                                            <p:tav tm="0">
                                              <p:val>
                                                <p:strVal val="#ppt_x"/>
                                              </p:val>
                                            </p:tav>
                                            <p:tav tm="100000">
                                              <p:val>
                                                <p:strVal val="#ppt_x"/>
                                              </p:val>
                                            </p:tav>
                                          </p:tavLst>
                                        </p:anim>
                                        <p:anim calcmode="lin" valueType="num">
                                          <p:cBhvr additive="base">
                                            <p:cTn id="59" dur="500" fill="hold"/>
                                            <p:tgtEl>
                                              <p:spTgt spid="27"/>
                                            </p:tgtEl>
                                            <p:attrNameLst>
                                              <p:attrName>ppt_y</p:attrName>
                                            </p:attrNameLst>
                                          </p:cBhvr>
                                          <p:tavLst>
                                            <p:tav tm="0">
                                              <p:val>
                                                <p:strVal val="1+#ppt_h/2"/>
                                              </p:val>
                                            </p:tav>
                                            <p:tav tm="100000">
                                              <p:val>
                                                <p:strVal val="#ppt_y"/>
                                              </p:val>
                                            </p:tav>
                                          </p:tavLst>
                                        </p:anim>
                                      </p:childTnLst>
                                    </p:cTn>
                                  </p:par>
                                </p:childTnLst>
                              </p:cTn>
                            </p:par>
                            <p:par>
                              <p:cTn id="60" fill="hold">
                                <p:stCondLst>
                                  <p:cond delay="1250"/>
                                </p:stCondLst>
                                <p:childTnLst>
                                  <p:par>
                                    <p:cTn id="61" presetID="2" presetClass="entr" presetSubtype="4" fill="hold" grpId="0" nodeType="afterEffect">
                                      <p:stCondLst>
                                        <p:cond delay="25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16" grpId="0" animBg="1"/>
          <p:bldP spid="14" grpId="0"/>
          <p:bldP spid="19" grpId="0"/>
          <p:bldP spid="20" grpId="0"/>
          <p:bldP spid="21" grpId="0"/>
          <p:bldP spid="22" grpId="0"/>
          <p:bldP spid="24" grpId="0"/>
        </p:bldLst>
      </p:timing>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3C91F36-85E9-E5D7-07DE-E460ACA0BDED}"/>
              </a:ext>
            </a:extLst>
          </p:cNvPr>
          <p:cNvSpPr/>
          <p:nvPr/>
        </p:nvSpPr>
        <p:spPr>
          <a:xfrm>
            <a:off x="12545901" y="3218652"/>
            <a:ext cx="4076700" cy="3064742"/>
          </a:xfrm>
          <a:prstGeom prst="roundRect">
            <a:avLst>
              <a:gd name="adj" fmla="val 12110"/>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27" name="TextBox 26">
            <a:extLst>
              <a:ext uri="{FF2B5EF4-FFF2-40B4-BE49-F238E27FC236}">
                <a16:creationId xmlns:a16="http://schemas.microsoft.com/office/drawing/2014/main" id="{9FBF6123-19F2-F7D4-E782-C5B8452C1BC9}"/>
              </a:ext>
            </a:extLst>
          </p:cNvPr>
          <p:cNvSpPr txBox="1"/>
          <p:nvPr/>
        </p:nvSpPr>
        <p:spPr>
          <a:xfrm>
            <a:off x="12973753" y="4306264"/>
            <a:ext cx="3182895" cy="338554"/>
          </a:xfrm>
          <a:prstGeom prst="rect">
            <a:avLst/>
          </a:prstGeom>
          <a:noFill/>
        </p:spPr>
        <p:txBody>
          <a:bodyPr wrap="square">
            <a:spAutoFit/>
          </a:bodyPr>
          <a:lstStyle/>
          <a:p>
            <a:pPr algn="ctr"/>
            <a:r>
              <a:rPr lang="en-GB" sz="16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Includes </a:t>
            </a:r>
            <a:r>
              <a:rPr lang="en-GB" sz="16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fewer exemptions</a:t>
            </a:r>
            <a:endParaRPr lang="en-GB" sz="1600" dirty="0">
              <a:solidFill>
                <a:schemeClr val="accent3">
                  <a:lumMod val="50000"/>
                </a:schemeClr>
              </a:solidFill>
              <a:latin typeface="Poppins" panose="00000500000000000000" pitchFamily="2" charset="0"/>
            </a:endParaRPr>
          </a:p>
        </p:txBody>
      </p:sp>
      <p:sp>
        <p:nvSpPr>
          <p:cNvPr id="28" name="TextBox 27">
            <a:extLst>
              <a:ext uri="{FF2B5EF4-FFF2-40B4-BE49-F238E27FC236}">
                <a16:creationId xmlns:a16="http://schemas.microsoft.com/office/drawing/2014/main" id="{D30B911F-5692-0351-79A9-F793D345C4C2}"/>
              </a:ext>
            </a:extLst>
          </p:cNvPr>
          <p:cNvSpPr txBox="1"/>
          <p:nvPr/>
        </p:nvSpPr>
        <p:spPr>
          <a:xfrm>
            <a:off x="12973753" y="4962158"/>
            <a:ext cx="3182895" cy="830997"/>
          </a:xfrm>
          <a:prstGeom prst="rect">
            <a:avLst/>
          </a:prstGeom>
          <a:noFill/>
        </p:spPr>
        <p:txBody>
          <a:bodyPr wrap="square">
            <a:spAutoFit/>
          </a:bodyPr>
          <a:lstStyle/>
          <a:p>
            <a:pPr algn="ctr"/>
            <a:r>
              <a:rPr lang="en-US" sz="16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Expands the scope </a:t>
            </a:r>
            <a:r>
              <a:rPr lang="en-US" sz="16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of MiFid to cover a larger group of </a:t>
            </a:r>
            <a:r>
              <a:rPr lang="en-US" sz="16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companies</a:t>
            </a:r>
            <a:r>
              <a:rPr lang="en-US" sz="16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 and </a:t>
            </a:r>
            <a:r>
              <a:rPr lang="en-US" sz="16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products</a:t>
            </a:r>
            <a:endParaRPr lang="en-GB" sz="1600" b="1" dirty="0">
              <a:solidFill>
                <a:schemeClr val="accent3">
                  <a:lumMod val="50000"/>
                </a:schemeClr>
              </a:solidFill>
              <a:latin typeface="Poppins" panose="00000500000000000000" pitchFamily="2" charset="0"/>
            </a:endParaRPr>
          </a:p>
        </p:txBody>
      </p:sp>
      <p:sp>
        <p:nvSpPr>
          <p:cNvPr id="16" name="Rectangle: Rounded Corners 15">
            <a:extLst>
              <a:ext uri="{FF2B5EF4-FFF2-40B4-BE49-F238E27FC236}">
                <a16:creationId xmlns:a16="http://schemas.microsoft.com/office/drawing/2014/main" id="{F0449A71-07F8-6535-8E67-717AA6401CFA}"/>
              </a:ext>
            </a:extLst>
          </p:cNvPr>
          <p:cNvSpPr/>
          <p:nvPr/>
        </p:nvSpPr>
        <p:spPr>
          <a:xfrm>
            <a:off x="976424" y="1395052"/>
            <a:ext cx="10280948" cy="3082717"/>
          </a:xfrm>
          <a:prstGeom prst="roundRect">
            <a:avLst>
              <a:gd name="adj" fmla="val 12110"/>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7" name="TextBox 6">
            <a:extLst>
              <a:ext uri="{FF2B5EF4-FFF2-40B4-BE49-F238E27FC236}">
                <a16:creationId xmlns:a16="http://schemas.microsoft.com/office/drawing/2014/main" id="{FF4A4E90-C86C-6E1F-5808-4FC0C13F09A4}"/>
              </a:ext>
            </a:extLst>
          </p:cNvPr>
          <p:cNvSpPr txBox="1"/>
          <p:nvPr/>
        </p:nvSpPr>
        <p:spPr>
          <a:xfrm>
            <a:off x="4209143" y="7331932"/>
            <a:ext cx="3773714" cy="830997"/>
          </a:xfrm>
          <a:prstGeom prst="rect">
            <a:avLst/>
          </a:prstGeom>
          <a:noFill/>
        </p:spPr>
        <p:txBody>
          <a:bodyPr wrap="square" rtlCol="0">
            <a:spAutoFit/>
          </a:bodyPr>
          <a:lstStyle/>
          <a:p>
            <a:pPr algn="ctr"/>
            <a:r>
              <a:rPr lang="en-US" sz="2400" dirty="0">
                <a:solidFill>
                  <a:schemeClr val="accent3">
                    <a:lumMod val="50000"/>
                  </a:schemeClr>
                </a:solidFill>
                <a:latin typeface="+mj-lt"/>
                <a:cs typeface="Poppins Bold" panose="00000800000000000000" pitchFamily="2" charset="0"/>
              </a:rPr>
              <a:t>(Markets In Financial Instruments Directive)</a:t>
            </a:r>
          </a:p>
        </p:txBody>
      </p:sp>
      <p:cxnSp>
        <p:nvCxnSpPr>
          <p:cNvPr id="9" name="Straight Connector 8">
            <a:extLst>
              <a:ext uri="{FF2B5EF4-FFF2-40B4-BE49-F238E27FC236}">
                <a16:creationId xmlns:a16="http://schemas.microsoft.com/office/drawing/2014/main" id="{2990408C-A78C-FADD-5720-6BF277E70C7A}"/>
              </a:ext>
            </a:extLst>
          </p:cNvPr>
          <p:cNvCxnSpPr>
            <a:cxnSpLocks/>
          </p:cNvCxnSpPr>
          <p:nvPr/>
        </p:nvCxnSpPr>
        <p:spPr>
          <a:xfrm>
            <a:off x="0" y="-1803436"/>
            <a:ext cx="12192000" cy="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1291EB5-3ECC-B614-2F33-485387F66DD7}"/>
              </a:ext>
            </a:extLst>
          </p:cNvPr>
          <p:cNvSpPr txBox="1"/>
          <p:nvPr/>
        </p:nvSpPr>
        <p:spPr>
          <a:xfrm>
            <a:off x="7713251" y="-1429046"/>
            <a:ext cx="2883499" cy="584775"/>
          </a:xfrm>
          <a:prstGeom prst="rect">
            <a:avLst/>
          </a:prstGeom>
          <a:noFill/>
        </p:spPr>
        <p:txBody>
          <a:bodyPr wrap="square" rtlCol="0">
            <a:spAutoFit/>
          </a:bodyPr>
          <a:lstStyle/>
          <a:p>
            <a:pPr algn="ctr"/>
            <a:r>
              <a:rPr lang="en-US" sz="3200" dirty="0">
                <a:solidFill>
                  <a:schemeClr val="accent3">
                    <a:lumMod val="50000"/>
                  </a:schemeClr>
                </a:solidFill>
                <a:latin typeface="+mj-lt"/>
                <a:cs typeface="Poppins Bold" panose="00000800000000000000" pitchFamily="2" charset="0"/>
              </a:rPr>
              <a:t>MiFID II</a:t>
            </a:r>
          </a:p>
        </p:txBody>
      </p:sp>
      <p:grpSp>
        <p:nvGrpSpPr>
          <p:cNvPr id="3" name="Group 2">
            <a:extLst>
              <a:ext uri="{FF2B5EF4-FFF2-40B4-BE49-F238E27FC236}">
                <a16:creationId xmlns:a16="http://schemas.microsoft.com/office/drawing/2014/main" id="{9969D077-D115-134B-2EA6-5E44A3D04F71}"/>
              </a:ext>
            </a:extLst>
          </p:cNvPr>
          <p:cNvGrpSpPr/>
          <p:nvPr/>
        </p:nvGrpSpPr>
        <p:grpSpPr>
          <a:xfrm>
            <a:off x="13834429" y="2442528"/>
            <a:ext cx="1499643" cy="1499643"/>
            <a:chOff x="6897277" y="1273654"/>
            <a:chExt cx="1036662" cy="1036662"/>
          </a:xfrm>
        </p:grpSpPr>
        <p:sp>
          <p:nvSpPr>
            <p:cNvPr id="4" name="Oval 3">
              <a:extLst>
                <a:ext uri="{FF2B5EF4-FFF2-40B4-BE49-F238E27FC236}">
                  <a16:creationId xmlns:a16="http://schemas.microsoft.com/office/drawing/2014/main" id="{5D04679E-A710-3C50-8713-6DF5E251C06E}"/>
                </a:ext>
              </a:extLst>
            </p:cNvPr>
            <p:cNvSpPr/>
            <p:nvPr/>
          </p:nvSpPr>
          <p:spPr>
            <a:xfrm>
              <a:off x="6897277" y="1273654"/>
              <a:ext cx="1036662" cy="1036662"/>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5" name="Graphic 4">
              <a:extLst>
                <a:ext uri="{FF2B5EF4-FFF2-40B4-BE49-F238E27FC236}">
                  <a16:creationId xmlns:a16="http://schemas.microsoft.com/office/drawing/2014/main" id="{CEBA645D-AC67-F498-9DF6-A7A81CB401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21087" y="1493380"/>
              <a:ext cx="589042" cy="589042"/>
            </a:xfrm>
            <a:prstGeom prst="rect">
              <a:avLst/>
            </a:prstGeom>
          </p:spPr>
        </p:pic>
      </p:grpSp>
      <p:cxnSp>
        <p:nvCxnSpPr>
          <p:cNvPr id="13" name="Straight Connector 12">
            <a:extLst>
              <a:ext uri="{FF2B5EF4-FFF2-40B4-BE49-F238E27FC236}">
                <a16:creationId xmlns:a16="http://schemas.microsoft.com/office/drawing/2014/main" id="{5023A248-C218-983F-E799-7C78BC3D0E1E}"/>
              </a:ext>
            </a:extLst>
          </p:cNvPr>
          <p:cNvCxnSpPr>
            <a:cxnSpLocks/>
          </p:cNvCxnSpPr>
          <p:nvPr/>
        </p:nvCxnSpPr>
        <p:spPr>
          <a:xfrm flipV="1">
            <a:off x="9155001" y="-2102857"/>
            <a:ext cx="0" cy="598842"/>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5663380-860C-BB49-97B3-E67F42A98186}"/>
              </a:ext>
            </a:extLst>
          </p:cNvPr>
          <p:cNvSpPr txBox="1"/>
          <p:nvPr/>
        </p:nvSpPr>
        <p:spPr>
          <a:xfrm>
            <a:off x="8605950" y="-2587696"/>
            <a:ext cx="1098100" cy="461665"/>
          </a:xfrm>
          <a:prstGeom prst="rect">
            <a:avLst/>
          </a:prstGeom>
          <a:noFill/>
        </p:spPr>
        <p:txBody>
          <a:bodyPr wrap="square" rtlCol="0">
            <a:spAutoFit/>
          </a:bodyPr>
          <a:lstStyle/>
          <a:p>
            <a:pPr algn="ctr"/>
            <a:r>
              <a:rPr lang="en-US" sz="2400" dirty="0">
                <a:solidFill>
                  <a:schemeClr val="accent6">
                    <a:lumMod val="50000"/>
                  </a:schemeClr>
                </a:solidFill>
                <a:latin typeface="Poppins Bold" panose="00000800000000000000" pitchFamily="2" charset="0"/>
                <a:cs typeface="Poppins Bold" panose="00000800000000000000" pitchFamily="2" charset="0"/>
              </a:rPr>
              <a:t>2018</a:t>
            </a:r>
            <a:endParaRPr lang="en-GB" sz="24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6" name="TextBox 5">
            <a:extLst>
              <a:ext uri="{FF2B5EF4-FFF2-40B4-BE49-F238E27FC236}">
                <a16:creationId xmlns:a16="http://schemas.microsoft.com/office/drawing/2014/main" id="{FA26A491-5904-494C-7D7E-D589067F3056}"/>
              </a:ext>
            </a:extLst>
          </p:cNvPr>
          <p:cNvSpPr txBox="1"/>
          <p:nvPr/>
        </p:nvSpPr>
        <p:spPr>
          <a:xfrm>
            <a:off x="1573025" y="-1429046"/>
            <a:ext cx="2883499" cy="584775"/>
          </a:xfrm>
          <a:prstGeom prst="rect">
            <a:avLst/>
          </a:prstGeom>
          <a:noFill/>
        </p:spPr>
        <p:txBody>
          <a:bodyPr wrap="square" rtlCol="0">
            <a:spAutoFit/>
          </a:bodyPr>
          <a:lstStyle/>
          <a:p>
            <a:pPr algn="ctr"/>
            <a:r>
              <a:rPr lang="en-US" sz="3200" dirty="0">
                <a:solidFill>
                  <a:schemeClr val="accent2">
                    <a:lumMod val="50000"/>
                  </a:schemeClr>
                </a:solidFill>
                <a:latin typeface="+mj-lt"/>
                <a:cs typeface="Poppins Bold" panose="00000800000000000000" pitchFamily="2" charset="0"/>
              </a:rPr>
              <a:t>MiFID I</a:t>
            </a:r>
          </a:p>
        </p:txBody>
      </p:sp>
      <p:grpSp>
        <p:nvGrpSpPr>
          <p:cNvPr id="8" name="Group 7">
            <a:extLst>
              <a:ext uri="{FF2B5EF4-FFF2-40B4-BE49-F238E27FC236}">
                <a16:creationId xmlns:a16="http://schemas.microsoft.com/office/drawing/2014/main" id="{CCDE7A64-660F-E108-2F56-211C6075904A}"/>
              </a:ext>
            </a:extLst>
          </p:cNvPr>
          <p:cNvGrpSpPr/>
          <p:nvPr/>
        </p:nvGrpSpPr>
        <p:grpSpPr>
          <a:xfrm>
            <a:off x="5367076" y="704012"/>
            <a:ext cx="1499643" cy="1499643"/>
            <a:chOff x="6897277" y="1273654"/>
            <a:chExt cx="1036662" cy="1036662"/>
          </a:xfrm>
        </p:grpSpPr>
        <p:sp>
          <p:nvSpPr>
            <p:cNvPr id="10" name="Oval 9">
              <a:extLst>
                <a:ext uri="{FF2B5EF4-FFF2-40B4-BE49-F238E27FC236}">
                  <a16:creationId xmlns:a16="http://schemas.microsoft.com/office/drawing/2014/main" id="{2838F7CD-9541-ACBF-AADF-9F9BE45A3E5D}"/>
                </a:ext>
              </a:extLst>
            </p:cNvPr>
            <p:cNvSpPr/>
            <p:nvPr/>
          </p:nvSpPr>
          <p:spPr>
            <a:xfrm>
              <a:off x="6897277" y="1273654"/>
              <a:ext cx="1036662" cy="1036662"/>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1" name="Graphic 10">
              <a:extLst>
                <a:ext uri="{FF2B5EF4-FFF2-40B4-BE49-F238E27FC236}">
                  <a16:creationId xmlns:a16="http://schemas.microsoft.com/office/drawing/2014/main" id="{94328917-CCC2-8A7C-368E-509B29A712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21087" y="1493380"/>
              <a:ext cx="589042" cy="589042"/>
            </a:xfrm>
            <a:prstGeom prst="rect">
              <a:avLst/>
            </a:prstGeom>
          </p:spPr>
        </p:pic>
      </p:grpSp>
      <p:cxnSp>
        <p:nvCxnSpPr>
          <p:cNvPr id="12" name="Straight Connector 11">
            <a:extLst>
              <a:ext uri="{FF2B5EF4-FFF2-40B4-BE49-F238E27FC236}">
                <a16:creationId xmlns:a16="http://schemas.microsoft.com/office/drawing/2014/main" id="{65D11FAB-2B66-54FE-DF27-5EA1C693D598}"/>
              </a:ext>
            </a:extLst>
          </p:cNvPr>
          <p:cNvCxnSpPr>
            <a:cxnSpLocks/>
          </p:cNvCxnSpPr>
          <p:nvPr/>
        </p:nvCxnSpPr>
        <p:spPr>
          <a:xfrm flipV="1">
            <a:off x="3014775" y="-2102857"/>
            <a:ext cx="0" cy="598842"/>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E8C834E-6266-CDEE-03AB-8A48CDBB438B}"/>
              </a:ext>
            </a:extLst>
          </p:cNvPr>
          <p:cNvSpPr txBox="1"/>
          <p:nvPr/>
        </p:nvSpPr>
        <p:spPr>
          <a:xfrm>
            <a:off x="2465724" y="-2587696"/>
            <a:ext cx="1098100" cy="461665"/>
          </a:xfrm>
          <a:prstGeom prst="rect">
            <a:avLst/>
          </a:prstGeom>
          <a:noFill/>
        </p:spPr>
        <p:txBody>
          <a:bodyPr wrap="square" rtlCol="0">
            <a:spAutoFit/>
          </a:bodyPr>
          <a:lstStyle/>
          <a:p>
            <a:pPr algn="ctr"/>
            <a:r>
              <a:rPr lang="en-US" sz="2400" dirty="0">
                <a:solidFill>
                  <a:schemeClr val="accent6">
                    <a:lumMod val="50000"/>
                  </a:schemeClr>
                </a:solidFill>
                <a:latin typeface="Poppins Bold" panose="00000800000000000000" pitchFamily="2" charset="0"/>
                <a:cs typeface="Poppins Bold" panose="00000800000000000000" pitchFamily="2" charset="0"/>
              </a:rPr>
              <a:t>2004</a:t>
            </a:r>
            <a:endParaRPr lang="en-GB" sz="24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19" name="TextBox 18">
            <a:extLst>
              <a:ext uri="{FF2B5EF4-FFF2-40B4-BE49-F238E27FC236}">
                <a16:creationId xmlns:a16="http://schemas.microsoft.com/office/drawing/2014/main" id="{4E1A45D1-311E-B65E-32C7-A8DC5BFB755B}"/>
              </a:ext>
            </a:extLst>
          </p:cNvPr>
          <p:cNvSpPr txBox="1"/>
          <p:nvPr/>
        </p:nvSpPr>
        <p:spPr>
          <a:xfrm>
            <a:off x="-3720174" y="4119023"/>
            <a:ext cx="3182895" cy="584775"/>
          </a:xfrm>
          <a:prstGeom prst="rect">
            <a:avLst/>
          </a:prstGeom>
          <a:noFill/>
        </p:spPr>
        <p:txBody>
          <a:bodyPr wrap="square">
            <a:spAutoFit/>
          </a:bodyPr>
          <a:lstStyle/>
          <a:p>
            <a:pPr algn="ct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Harmonize legislation </a:t>
            </a:r>
            <a:r>
              <a:rPr lang="en-GB"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and </a:t>
            </a: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regulation</a:t>
            </a:r>
            <a:r>
              <a:rPr lang="en-GB"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 in the EU </a:t>
            </a:r>
            <a:endParaRPr lang="en-GB" sz="1600" dirty="0">
              <a:solidFill>
                <a:schemeClr val="accent2">
                  <a:lumMod val="50000"/>
                </a:schemeClr>
              </a:solidFill>
              <a:latin typeface="Poppins" panose="00000500000000000000" pitchFamily="2" charset="0"/>
            </a:endParaRPr>
          </a:p>
        </p:txBody>
      </p:sp>
      <p:sp>
        <p:nvSpPr>
          <p:cNvPr id="20" name="TextBox 19">
            <a:extLst>
              <a:ext uri="{FF2B5EF4-FFF2-40B4-BE49-F238E27FC236}">
                <a16:creationId xmlns:a16="http://schemas.microsoft.com/office/drawing/2014/main" id="{4F4A1CF7-BBCA-2B0A-DB65-A2CDA2AFF0A9}"/>
              </a:ext>
            </a:extLst>
          </p:cNvPr>
          <p:cNvSpPr txBox="1"/>
          <p:nvPr/>
        </p:nvSpPr>
        <p:spPr>
          <a:xfrm>
            <a:off x="-3720174" y="4810994"/>
            <a:ext cx="3182895" cy="338554"/>
          </a:xfrm>
          <a:prstGeom prst="rect">
            <a:avLst/>
          </a:prstGeom>
          <a:noFill/>
        </p:spPr>
        <p:txBody>
          <a:bodyPr wrap="square">
            <a:spAutoFit/>
          </a:bodyPr>
          <a:lstStyle/>
          <a:p>
            <a:pPr algn="ctr"/>
            <a:r>
              <a:rPr lang="en-GB"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Increase </a:t>
            </a: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competition</a:t>
            </a:r>
            <a:r>
              <a:rPr lang="en-GB"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 </a:t>
            </a:r>
            <a:endParaRPr lang="en-GB" sz="1600" dirty="0">
              <a:solidFill>
                <a:schemeClr val="accent2">
                  <a:lumMod val="50000"/>
                </a:schemeClr>
              </a:solidFill>
              <a:latin typeface="Poppins" panose="00000500000000000000" pitchFamily="2" charset="0"/>
            </a:endParaRPr>
          </a:p>
        </p:txBody>
      </p:sp>
      <p:sp>
        <p:nvSpPr>
          <p:cNvPr id="21" name="TextBox 20">
            <a:extLst>
              <a:ext uri="{FF2B5EF4-FFF2-40B4-BE49-F238E27FC236}">
                <a16:creationId xmlns:a16="http://schemas.microsoft.com/office/drawing/2014/main" id="{75C42452-C3D5-3FCD-3AFC-F69152E53DCF}"/>
              </a:ext>
            </a:extLst>
          </p:cNvPr>
          <p:cNvSpPr txBox="1"/>
          <p:nvPr/>
        </p:nvSpPr>
        <p:spPr>
          <a:xfrm>
            <a:off x="-3720174" y="5256744"/>
            <a:ext cx="3182895" cy="338554"/>
          </a:xfrm>
          <a:prstGeom prst="rect">
            <a:avLst/>
          </a:prstGeom>
          <a:noFill/>
        </p:spPr>
        <p:txBody>
          <a:bodyPr wrap="square">
            <a:spAutoFit/>
          </a:bodyPr>
          <a:lstStyle/>
          <a:p>
            <a:pPr algn="ctr"/>
            <a:r>
              <a:rPr lang="en-GB"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Add to </a:t>
            </a: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consumer protection </a:t>
            </a:r>
            <a:endParaRPr lang="en-GB" sz="1600" b="1" dirty="0">
              <a:solidFill>
                <a:schemeClr val="accent2">
                  <a:lumMod val="50000"/>
                </a:schemeClr>
              </a:solidFill>
              <a:latin typeface="Poppins" panose="00000500000000000000" pitchFamily="2" charset="0"/>
            </a:endParaRPr>
          </a:p>
        </p:txBody>
      </p:sp>
      <p:sp>
        <p:nvSpPr>
          <p:cNvPr id="22" name="TextBox 21">
            <a:extLst>
              <a:ext uri="{FF2B5EF4-FFF2-40B4-BE49-F238E27FC236}">
                <a16:creationId xmlns:a16="http://schemas.microsoft.com/office/drawing/2014/main" id="{CDC5095E-1BC4-4FCE-5B32-AC066051B20B}"/>
              </a:ext>
            </a:extLst>
          </p:cNvPr>
          <p:cNvSpPr txBox="1"/>
          <p:nvPr/>
        </p:nvSpPr>
        <p:spPr>
          <a:xfrm>
            <a:off x="-3720174" y="5702495"/>
            <a:ext cx="3182895" cy="338554"/>
          </a:xfrm>
          <a:prstGeom prst="rect">
            <a:avLst/>
          </a:prstGeom>
          <a:noFill/>
        </p:spPr>
        <p:txBody>
          <a:bodyPr wrap="square">
            <a:spAutoFit/>
          </a:bodyPr>
          <a:lstStyle/>
          <a:p>
            <a:pPr algn="ctr"/>
            <a:r>
              <a:rPr lang="en-GB"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Reduce </a:t>
            </a: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systemic risk </a:t>
            </a:r>
            <a:endParaRPr lang="en-GB" sz="1600" b="1" dirty="0">
              <a:solidFill>
                <a:schemeClr val="accent2">
                  <a:lumMod val="50000"/>
                </a:schemeClr>
              </a:solidFill>
              <a:latin typeface="Poppins" panose="00000500000000000000" pitchFamily="2" charset="0"/>
            </a:endParaRPr>
          </a:p>
        </p:txBody>
      </p:sp>
      <p:cxnSp>
        <p:nvCxnSpPr>
          <p:cNvPr id="23" name="Straight Connector 22">
            <a:extLst>
              <a:ext uri="{FF2B5EF4-FFF2-40B4-BE49-F238E27FC236}">
                <a16:creationId xmlns:a16="http://schemas.microsoft.com/office/drawing/2014/main" id="{90DF3849-1ACC-EF61-CF3A-D0A77D66EFA6}"/>
              </a:ext>
            </a:extLst>
          </p:cNvPr>
          <p:cNvCxnSpPr>
            <a:cxnSpLocks/>
          </p:cNvCxnSpPr>
          <p:nvPr/>
        </p:nvCxnSpPr>
        <p:spPr>
          <a:xfrm flipV="1">
            <a:off x="6084888" y="-2105755"/>
            <a:ext cx="0" cy="598842"/>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E3244089-6204-FA8F-2DB3-73A025ECDAD8}"/>
              </a:ext>
            </a:extLst>
          </p:cNvPr>
          <p:cNvSpPr txBox="1"/>
          <p:nvPr/>
        </p:nvSpPr>
        <p:spPr>
          <a:xfrm>
            <a:off x="5535837" y="-2590594"/>
            <a:ext cx="1098100" cy="461665"/>
          </a:xfrm>
          <a:prstGeom prst="rect">
            <a:avLst/>
          </a:prstGeom>
          <a:noFill/>
        </p:spPr>
        <p:txBody>
          <a:bodyPr wrap="square" rtlCol="0">
            <a:spAutoFit/>
          </a:bodyPr>
          <a:lstStyle/>
          <a:p>
            <a:pPr algn="ctr"/>
            <a:r>
              <a:rPr lang="en-US" sz="2400" dirty="0">
                <a:solidFill>
                  <a:schemeClr val="accent6">
                    <a:lumMod val="50000"/>
                  </a:schemeClr>
                </a:solidFill>
                <a:latin typeface="Poppins Bold" panose="00000800000000000000" pitchFamily="2" charset="0"/>
                <a:cs typeface="Poppins Bold" panose="00000800000000000000" pitchFamily="2" charset="0"/>
              </a:rPr>
              <a:t>2014</a:t>
            </a:r>
            <a:endParaRPr lang="en-GB" sz="2400" dirty="0">
              <a:solidFill>
                <a:schemeClr val="accent6">
                  <a:lumMod val="50000"/>
                </a:schemeClr>
              </a:solidFill>
              <a:latin typeface="Poppins Bold" panose="00000800000000000000" pitchFamily="2" charset="0"/>
              <a:cs typeface="Poppins Bold" panose="00000800000000000000" pitchFamily="2" charset="0"/>
            </a:endParaRPr>
          </a:p>
        </p:txBody>
      </p:sp>
      <p:pic>
        <p:nvPicPr>
          <p:cNvPr id="25" name="Graphic 24">
            <a:extLst>
              <a:ext uri="{FF2B5EF4-FFF2-40B4-BE49-F238E27FC236}">
                <a16:creationId xmlns:a16="http://schemas.microsoft.com/office/drawing/2014/main" id="{AA8A99C3-D145-8690-2807-6AA1450185B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47141" y="-1380592"/>
            <a:ext cx="955669" cy="955669"/>
          </a:xfrm>
          <a:prstGeom prst="rect">
            <a:avLst/>
          </a:prstGeom>
        </p:spPr>
      </p:pic>
      <p:sp>
        <p:nvSpPr>
          <p:cNvPr id="29" name="TextBox 28">
            <a:extLst>
              <a:ext uri="{FF2B5EF4-FFF2-40B4-BE49-F238E27FC236}">
                <a16:creationId xmlns:a16="http://schemas.microsoft.com/office/drawing/2014/main" id="{6A710D40-7915-D9BF-1534-3AB0888BAC0C}"/>
              </a:ext>
            </a:extLst>
          </p:cNvPr>
          <p:cNvSpPr txBox="1"/>
          <p:nvPr/>
        </p:nvSpPr>
        <p:spPr>
          <a:xfrm>
            <a:off x="1314283" y="3392163"/>
            <a:ext cx="1595208" cy="738664"/>
          </a:xfrm>
          <a:prstGeom prst="rect">
            <a:avLst/>
          </a:prstGeom>
          <a:noFill/>
        </p:spPr>
        <p:txBody>
          <a:bodyPr wrap="square">
            <a:spAutoFit/>
          </a:bodyPr>
          <a:lstStyle/>
          <a:p>
            <a:pPr algn="ctr"/>
            <a:r>
              <a:rPr lang="en-GB" dirty="0">
                <a:solidFill>
                  <a:schemeClr val="accent2">
                    <a:lumMod val="50000"/>
                  </a:schemeClr>
                </a:solidFill>
                <a:latin typeface="+mj-lt"/>
                <a:ea typeface="Open Sans" panose="020B0606030504020204" pitchFamily="34" charset="0"/>
                <a:cs typeface="Poppins" panose="00000500000000000000" pitchFamily="2" charset="0"/>
              </a:rPr>
              <a:t>Authorisation, regulation and passporting</a:t>
            </a:r>
          </a:p>
        </p:txBody>
      </p:sp>
      <p:sp>
        <p:nvSpPr>
          <p:cNvPr id="30" name="TextBox 29">
            <a:extLst>
              <a:ext uri="{FF2B5EF4-FFF2-40B4-BE49-F238E27FC236}">
                <a16:creationId xmlns:a16="http://schemas.microsoft.com/office/drawing/2014/main" id="{ED5B91AF-766A-18E7-0AE0-84EBCEFAB3D4}"/>
              </a:ext>
            </a:extLst>
          </p:cNvPr>
          <p:cNvSpPr txBox="1"/>
          <p:nvPr/>
        </p:nvSpPr>
        <p:spPr>
          <a:xfrm>
            <a:off x="2939571" y="3392163"/>
            <a:ext cx="1595208" cy="523220"/>
          </a:xfrm>
          <a:prstGeom prst="rect">
            <a:avLst/>
          </a:prstGeom>
          <a:noFill/>
        </p:spPr>
        <p:txBody>
          <a:bodyPr wrap="square">
            <a:spAutoFit/>
          </a:bodyPr>
          <a:lstStyle/>
          <a:p>
            <a:pPr algn="ctr"/>
            <a:r>
              <a:rPr lang="en-GB" dirty="0">
                <a:solidFill>
                  <a:schemeClr val="accent2">
                    <a:lumMod val="50000"/>
                  </a:schemeClr>
                </a:solidFill>
                <a:latin typeface="+mj-lt"/>
                <a:ea typeface="Open Sans" panose="020B0606030504020204" pitchFamily="34" charset="0"/>
                <a:cs typeface="Poppins" panose="00000500000000000000" pitchFamily="2" charset="0"/>
              </a:rPr>
              <a:t>Client categorization</a:t>
            </a:r>
          </a:p>
        </p:txBody>
      </p:sp>
      <p:sp>
        <p:nvSpPr>
          <p:cNvPr id="31" name="TextBox 30">
            <a:extLst>
              <a:ext uri="{FF2B5EF4-FFF2-40B4-BE49-F238E27FC236}">
                <a16:creationId xmlns:a16="http://schemas.microsoft.com/office/drawing/2014/main" id="{2B134222-097D-560D-B439-66378DA589EE}"/>
              </a:ext>
            </a:extLst>
          </p:cNvPr>
          <p:cNvSpPr txBox="1"/>
          <p:nvPr/>
        </p:nvSpPr>
        <p:spPr>
          <a:xfrm>
            <a:off x="4564859" y="3392163"/>
            <a:ext cx="1595208" cy="523220"/>
          </a:xfrm>
          <a:prstGeom prst="rect">
            <a:avLst/>
          </a:prstGeom>
          <a:noFill/>
        </p:spPr>
        <p:txBody>
          <a:bodyPr wrap="square">
            <a:spAutoFit/>
          </a:bodyPr>
          <a:lstStyle/>
          <a:p>
            <a:pPr algn="ctr"/>
            <a:r>
              <a:rPr lang="en-GB" dirty="0">
                <a:solidFill>
                  <a:schemeClr val="accent2">
                    <a:lumMod val="50000"/>
                  </a:schemeClr>
                </a:solidFill>
                <a:latin typeface="+mj-lt"/>
                <a:ea typeface="Open Sans" panose="020B0606030504020204" pitchFamily="34" charset="0"/>
                <a:cs typeface="Poppins" panose="00000500000000000000" pitchFamily="2" charset="0"/>
              </a:rPr>
              <a:t>Client order handling</a:t>
            </a:r>
          </a:p>
        </p:txBody>
      </p:sp>
      <p:sp>
        <p:nvSpPr>
          <p:cNvPr id="32" name="TextBox 31">
            <a:extLst>
              <a:ext uri="{FF2B5EF4-FFF2-40B4-BE49-F238E27FC236}">
                <a16:creationId xmlns:a16="http://schemas.microsoft.com/office/drawing/2014/main" id="{3D586D93-E569-6521-4E96-81FED2E21300}"/>
              </a:ext>
            </a:extLst>
          </p:cNvPr>
          <p:cNvSpPr txBox="1"/>
          <p:nvPr/>
        </p:nvSpPr>
        <p:spPr>
          <a:xfrm>
            <a:off x="6190147" y="3392163"/>
            <a:ext cx="1595208" cy="523220"/>
          </a:xfrm>
          <a:prstGeom prst="rect">
            <a:avLst/>
          </a:prstGeom>
          <a:noFill/>
        </p:spPr>
        <p:txBody>
          <a:bodyPr wrap="square">
            <a:spAutoFit/>
          </a:bodyPr>
          <a:lstStyle/>
          <a:p>
            <a:pPr algn="ctr"/>
            <a:r>
              <a:rPr lang="en-GB" dirty="0">
                <a:solidFill>
                  <a:schemeClr val="accent2">
                    <a:lumMod val="50000"/>
                  </a:schemeClr>
                </a:solidFill>
                <a:latin typeface="+mj-lt"/>
                <a:ea typeface="Open Sans" panose="020B0606030504020204" pitchFamily="34" charset="0"/>
                <a:cs typeface="Poppins" panose="00000500000000000000" pitchFamily="2" charset="0"/>
              </a:rPr>
              <a:t>Pre trade transparency</a:t>
            </a:r>
          </a:p>
        </p:txBody>
      </p:sp>
      <p:sp>
        <p:nvSpPr>
          <p:cNvPr id="33" name="TextBox 32">
            <a:extLst>
              <a:ext uri="{FF2B5EF4-FFF2-40B4-BE49-F238E27FC236}">
                <a16:creationId xmlns:a16="http://schemas.microsoft.com/office/drawing/2014/main" id="{5ACB2353-D810-3780-BE53-012F3D7073A4}"/>
              </a:ext>
            </a:extLst>
          </p:cNvPr>
          <p:cNvSpPr txBox="1"/>
          <p:nvPr/>
        </p:nvSpPr>
        <p:spPr>
          <a:xfrm>
            <a:off x="7815435" y="3392163"/>
            <a:ext cx="1595208" cy="523220"/>
          </a:xfrm>
          <a:prstGeom prst="rect">
            <a:avLst/>
          </a:prstGeom>
          <a:noFill/>
        </p:spPr>
        <p:txBody>
          <a:bodyPr wrap="square">
            <a:spAutoFit/>
          </a:bodyPr>
          <a:lstStyle/>
          <a:p>
            <a:pPr algn="ctr"/>
            <a:r>
              <a:rPr lang="en-GB" dirty="0">
                <a:solidFill>
                  <a:schemeClr val="accent2">
                    <a:lumMod val="50000"/>
                  </a:schemeClr>
                </a:solidFill>
                <a:latin typeface="+mj-lt"/>
                <a:ea typeface="Open Sans" panose="020B0606030504020204" pitchFamily="34" charset="0"/>
                <a:cs typeface="Poppins" panose="00000500000000000000" pitchFamily="2" charset="0"/>
              </a:rPr>
              <a:t>Post trade transparency</a:t>
            </a:r>
          </a:p>
        </p:txBody>
      </p:sp>
      <p:sp>
        <p:nvSpPr>
          <p:cNvPr id="34" name="TextBox 33">
            <a:extLst>
              <a:ext uri="{FF2B5EF4-FFF2-40B4-BE49-F238E27FC236}">
                <a16:creationId xmlns:a16="http://schemas.microsoft.com/office/drawing/2014/main" id="{0E138AE6-0C4B-FE19-17A5-9B1CA905862B}"/>
              </a:ext>
            </a:extLst>
          </p:cNvPr>
          <p:cNvSpPr txBox="1"/>
          <p:nvPr/>
        </p:nvSpPr>
        <p:spPr>
          <a:xfrm>
            <a:off x="9547401" y="3392163"/>
            <a:ext cx="1217308" cy="523220"/>
          </a:xfrm>
          <a:prstGeom prst="rect">
            <a:avLst/>
          </a:prstGeom>
          <a:noFill/>
        </p:spPr>
        <p:txBody>
          <a:bodyPr wrap="square">
            <a:spAutoFit/>
          </a:bodyPr>
          <a:lstStyle/>
          <a:p>
            <a:pPr algn="ctr"/>
            <a:r>
              <a:rPr lang="en-GB" dirty="0">
                <a:solidFill>
                  <a:schemeClr val="accent2">
                    <a:lumMod val="50000"/>
                  </a:schemeClr>
                </a:solidFill>
                <a:latin typeface="+mj-lt"/>
                <a:ea typeface="Open Sans" panose="020B0606030504020204" pitchFamily="34" charset="0"/>
                <a:cs typeface="Poppins" panose="00000500000000000000" pitchFamily="2" charset="0"/>
              </a:rPr>
              <a:t>Best execution</a:t>
            </a:r>
          </a:p>
        </p:txBody>
      </p:sp>
      <p:pic>
        <p:nvPicPr>
          <p:cNvPr id="35" name="Graphic 34">
            <a:extLst>
              <a:ext uri="{FF2B5EF4-FFF2-40B4-BE49-F238E27FC236}">
                <a16:creationId xmlns:a16="http://schemas.microsoft.com/office/drawing/2014/main" id="{E2B56637-8374-FAED-036E-ED1A70978E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90700" y="2431874"/>
            <a:ext cx="854281" cy="854280"/>
          </a:xfrm>
          <a:prstGeom prst="rect">
            <a:avLst/>
          </a:prstGeom>
        </p:spPr>
      </p:pic>
      <p:pic>
        <p:nvPicPr>
          <p:cNvPr id="40" name="Graphic 39">
            <a:extLst>
              <a:ext uri="{FF2B5EF4-FFF2-40B4-BE49-F238E27FC236}">
                <a16:creationId xmlns:a16="http://schemas.microsoft.com/office/drawing/2014/main" id="{733F6458-295F-1923-EF78-6E07EDE5362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15413" y="2388833"/>
            <a:ext cx="940363" cy="940363"/>
          </a:xfrm>
          <a:prstGeom prst="rect">
            <a:avLst/>
          </a:prstGeom>
        </p:spPr>
      </p:pic>
      <p:pic>
        <p:nvPicPr>
          <p:cNvPr id="42" name="Graphic 41">
            <a:extLst>
              <a:ext uri="{FF2B5EF4-FFF2-40B4-BE49-F238E27FC236}">
                <a16:creationId xmlns:a16="http://schemas.microsoft.com/office/drawing/2014/main" id="{AF2BE559-0EEA-289B-70A7-B9CF80639C0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512714" y="2388833"/>
            <a:ext cx="940363" cy="940363"/>
          </a:xfrm>
          <a:prstGeom prst="rect">
            <a:avLst/>
          </a:prstGeom>
        </p:spPr>
      </p:pic>
      <p:pic>
        <p:nvPicPr>
          <p:cNvPr id="44" name="Graphic 43">
            <a:extLst>
              <a:ext uri="{FF2B5EF4-FFF2-40B4-BE49-F238E27FC236}">
                <a16:creationId xmlns:a16="http://schemas.microsoft.com/office/drawing/2014/main" id="{63942A47-F159-CC1C-6748-35AF0FA6B1F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718113" y="2388833"/>
            <a:ext cx="940363" cy="940363"/>
          </a:xfrm>
          <a:prstGeom prst="rect">
            <a:avLst/>
          </a:prstGeom>
        </p:spPr>
      </p:pic>
      <p:pic>
        <p:nvPicPr>
          <p:cNvPr id="46" name="Graphic 45">
            <a:extLst>
              <a:ext uri="{FF2B5EF4-FFF2-40B4-BE49-F238E27FC236}">
                <a16:creationId xmlns:a16="http://schemas.microsoft.com/office/drawing/2014/main" id="{5A0DFFE9-C206-B3B2-0E1F-E491579E97C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2700000">
            <a:off x="3307316" y="2388833"/>
            <a:ext cx="940363" cy="940363"/>
          </a:xfrm>
          <a:prstGeom prst="rect">
            <a:avLst/>
          </a:prstGeom>
        </p:spPr>
      </p:pic>
      <p:pic>
        <p:nvPicPr>
          <p:cNvPr id="48" name="Graphic 47">
            <a:extLst>
              <a:ext uri="{FF2B5EF4-FFF2-40B4-BE49-F238E27FC236}">
                <a16:creationId xmlns:a16="http://schemas.microsoft.com/office/drawing/2014/main" id="{D8D30098-7F72-59CE-D16F-A57F59646BF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910015" y="2388833"/>
            <a:ext cx="940363" cy="940363"/>
          </a:xfrm>
          <a:prstGeom prst="rect">
            <a:avLst/>
          </a:prstGeom>
        </p:spPr>
      </p:pic>
      <p:sp>
        <p:nvSpPr>
          <p:cNvPr id="64" name="Left Brace 63">
            <a:extLst>
              <a:ext uri="{FF2B5EF4-FFF2-40B4-BE49-F238E27FC236}">
                <a16:creationId xmlns:a16="http://schemas.microsoft.com/office/drawing/2014/main" id="{87A92783-9985-DEB9-6459-0688E01AAC99}"/>
              </a:ext>
            </a:extLst>
          </p:cNvPr>
          <p:cNvSpPr/>
          <p:nvPr/>
        </p:nvSpPr>
        <p:spPr>
          <a:xfrm rot="5400000">
            <a:off x="5814962" y="24948"/>
            <a:ext cx="562074" cy="9461503"/>
          </a:xfrm>
          <a:prstGeom prst="leftBrace">
            <a:avLst>
              <a:gd name="adj1" fmla="val 57138"/>
              <a:gd name="adj2" fmla="val 50000"/>
            </a:avLst>
          </a:prstGeom>
          <a:ln w="762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Poppins" panose="00000500000000000000" pitchFamily="2" charset="0"/>
            </a:endParaRPr>
          </a:p>
        </p:txBody>
      </p:sp>
      <p:pic>
        <p:nvPicPr>
          <p:cNvPr id="57" name="Graphic 56">
            <a:extLst>
              <a:ext uri="{FF2B5EF4-FFF2-40B4-BE49-F238E27FC236}">
                <a16:creationId xmlns:a16="http://schemas.microsoft.com/office/drawing/2014/main" id="{1A1C1C16-9742-BB0F-C417-705D31157B0F}"/>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798436" y="4955575"/>
            <a:ext cx="835079" cy="835079"/>
          </a:xfrm>
          <a:prstGeom prst="rect">
            <a:avLst/>
          </a:prstGeom>
        </p:spPr>
      </p:pic>
      <p:pic>
        <p:nvPicPr>
          <p:cNvPr id="58" name="Graphic 57">
            <a:extLst>
              <a:ext uri="{FF2B5EF4-FFF2-40B4-BE49-F238E27FC236}">
                <a16:creationId xmlns:a16="http://schemas.microsoft.com/office/drawing/2014/main" id="{81B1CBC0-EB2F-1A9E-2EC4-C6712480EEE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564396" y="4955575"/>
            <a:ext cx="835079" cy="835079"/>
          </a:xfrm>
          <a:prstGeom prst="rect">
            <a:avLst/>
          </a:prstGeom>
        </p:spPr>
      </p:pic>
      <p:pic>
        <p:nvPicPr>
          <p:cNvPr id="59" name="Graphic 58">
            <a:extLst>
              <a:ext uri="{FF2B5EF4-FFF2-40B4-BE49-F238E27FC236}">
                <a16:creationId xmlns:a16="http://schemas.microsoft.com/office/drawing/2014/main" id="{4408B771-4685-A51B-8502-31047842A18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951628" y="4955575"/>
            <a:ext cx="835079" cy="835079"/>
          </a:xfrm>
          <a:prstGeom prst="rect">
            <a:avLst/>
          </a:prstGeom>
        </p:spPr>
      </p:pic>
      <p:pic>
        <p:nvPicPr>
          <p:cNvPr id="60" name="Graphic 59">
            <a:extLst>
              <a:ext uri="{FF2B5EF4-FFF2-40B4-BE49-F238E27FC236}">
                <a16:creationId xmlns:a16="http://schemas.microsoft.com/office/drawing/2014/main" id="{A81D36CF-5465-9482-8171-EAD16EC534D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104820" y="4955575"/>
            <a:ext cx="835079" cy="835079"/>
          </a:xfrm>
          <a:prstGeom prst="rect">
            <a:avLst/>
          </a:prstGeom>
        </p:spPr>
      </p:pic>
      <p:pic>
        <p:nvPicPr>
          <p:cNvPr id="61" name="Graphic 60">
            <a:extLst>
              <a:ext uri="{FF2B5EF4-FFF2-40B4-BE49-F238E27FC236}">
                <a16:creationId xmlns:a16="http://schemas.microsoft.com/office/drawing/2014/main" id="{2D847296-3EC5-6206-8436-B944E0E81DA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258012" y="4955575"/>
            <a:ext cx="835079" cy="835079"/>
          </a:xfrm>
          <a:prstGeom prst="rect">
            <a:avLst/>
          </a:prstGeom>
        </p:spPr>
      </p:pic>
      <p:pic>
        <p:nvPicPr>
          <p:cNvPr id="62" name="Graphic 61">
            <a:extLst>
              <a:ext uri="{FF2B5EF4-FFF2-40B4-BE49-F238E27FC236}">
                <a16:creationId xmlns:a16="http://schemas.microsoft.com/office/drawing/2014/main" id="{F172077A-AC29-7E4C-2B05-5B8BE03BF53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411204" y="4955575"/>
            <a:ext cx="835079" cy="835079"/>
          </a:xfrm>
          <a:prstGeom prst="rect">
            <a:avLst/>
          </a:prstGeom>
        </p:spPr>
      </p:pic>
      <p:pic>
        <p:nvPicPr>
          <p:cNvPr id="65" name="Graphic 64">
            <a:extLst>
              <a:ext uri="{FF2B5EF4-FFF2-40B4-BE49-F238E27FC236}">
                <a16:creationId xmlns:a16="http://schemas.microsoft.com/office/drawing/2014/main" id="{EF088BF9-69FF-456F-FCFB-0D2082CDD30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717586" y="4955575"/>
            <a:ext cx="835079" cy="835079"/>
          </a:xfrm>
          <a:prstGeom prst="rect">
            <a:avLst/>
          </a:prstGeom>
        </p:spPr>
      </p:pic>
      <p:pic>
        <p:nvPicPr>
          <p:cNvPr id="66" name="Graphic 65">
            <a:extLst>
              <a:ext uri="{FF2B5EF4-FFF2-40B4-BE49-F238E27FC236}">
                <a16:creationId xmlns:a16="http://schemas.microsoft.com/office/drawing/2014/main" id="{BB1F6C88-B96F-E1B0-ED0D-3877A050546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645244" y="4955575"/>
            <a:ext cx="835079" cy="835079"/>
          </a:xfrm>
          <a:prstGeom prst="rect">
            <a:avLst/>
          </a:prstGeom>
        </p:spPr>
      </p:pic>
      <p:sp>
        <p:nvSpPr>
          <p:cNvPr id="68" name="Graphic 8">
            <a:extLst>
              <a:ext uri="{FF2B5EF4-FFF2-40B4-BE49-F238E27FC236}">
                <a16:creationId xmlns:a16="http://schemas.microsoft.com/office/drawing/2014/main" id="{45B31F6C-D546-5826-6F2C-20E848866653}"/>
              </a:ext>
            </a:extLst>
          </p:cNvPr>
          <p:cNvSpPr/>
          <p:nvPr/>
        </p:nvSpPr>
        <p:spPr>
          <a:xfrm>
            <a:off x="6905312" y="409591"/>
            <a:ext cx="910123" cy="908819"/>
          </a:xfrm>
          <a:custGeom>
            <a:avLst/>
            <a:gdLst>
              <a:gd name="connsiteX0" fmla="*/ 0 w 785472"/>
              <a:gd name="connsiteY0" fmla="*/ 391611 h 784347"/>
              <a:gd name="connsiteX1" fmla="*/ 6304 w 785472"/>
              <a:gd name="connsiteY1" fmla="*/ 404222 h 784347"/>
              <a:gd name="connsiteX2" fmla="*/ 99083 w 785472"/>
              <a:gd name="connsiteY2" fmla="*/ 469980 h 784347"/>
              <a:gd name="connsiteX3" fmla="*/ 51341 w 785472"/>
              <a:gd name="connsiteY3" fmla="*/ 573569 h 784347"/>
              <a:gd name="connsiteX4" fmla="*/ 52242 w 785472"/>
              <a:gd name="connsiteY4" fmla="*/ 587981 h 784347"/>
              <a:gd name="connsiteX5" fmla="*/ 64853 w 785472"/>
              <a:gd name="connsiteY5" fmla="*/ 596088 h 784347"/>
              <a:gd name="connsiteX6" fmla="*/ 178350 w 785472"/>
              <a:gd name="connsiteY6" fmla="*/ 605996 h 784347"/>
              <a:gd name="connsiteX7" fmla="*/ 188258 w 785472"/>
              <a:gd name="connsiteY7" fmla="*/ 719492 h 784347"/>
              <a:gd name="connsiteX8" fmla="*/ 196366 w 785472"/>
              <a:gd name="connsiteY8" fmla="*/ 732102 h 784347"/>
              <a:gd name="connsiteX9" fmla="*/ 210777 w 785472"/>
              <a:gd name="connsiteY9" fmla="*/ 733003 h 784347"/>
              <a:gd name="connsiteX10" fmla="*/ 314366 w 785472"/>
              <a:gd name="connsiteY10" fmla="*/ 685262 h 784347"/>
              <a:gd name="connsiteX11" fmla="*/ 380124 w 785472"/>
              <a:gd name="connsiteY11" fmla="*/ 778042 h 784347"/>
              <a:gd name="connsiteX12" fmla="*/ 392735 w 785472"/>
              <a:gd name="connsiteY12" fmla="*/ 784347 h 784347"/>
              <a:gd name="connsiteX13" fmla="*/ 405347 w 785472"/>
              <a:gd name="connsiteY13" fmla="*/ 778042 h 784347"/>
              <a:gd name="connsiteX14" fmla="*/ 471105 w 785472"/>
              <a:gd name="connsiteY14" fmla="*/ 685262 h 784347"/>
              <a:gd name="connsiteX15" fmla="*/ 574693 w 785472"/>
              <a:gd name="connsiteY15" fmla="*/ 733003 h 784347"/>
              <a:gd name="connsiteX16" fmla="*/ 589105 w 785472"/>
              <a:gd name="connsiteY16" fmla="*/ 732102 h 784347"/>
              <a:gd name="connsiteX17" fmla="*/ 597213 w 785472"/>
              <a:gd name="connsiteY17" fmla="*/ 719492 h 784347"/>
              <a:gd name="connsiteX18" fmla="*/ 607120 w 785472"/>
              <a:gd name="connsiteY18" fmla="*/ 605996 h 784347"/>
              <a:gd name="connsiteX19" fmla="*/ 720617 w 785472"/>
              <a:gd name="connsiteY19" fmla="*/ 596088 h 784347"/>
              <a:gd name="connsiteX20" fmla="*/ 733228 w 785472"/>
              <a:gd name="connsiteY20" fmla="*/ 587981 h 784347"/>
              <a:gd name="connsiteX21" fmla="*/ 734128 w 785472"/>
              <a:gd name="connsiteY21" fmla="*/ 573569 h 784347"/>
              <a:gd name="connsiteX22" fmla="*/ 686387 w 785472"/>
              <a:gd name="connsiteY22" fmla="*/ 469980 h 784347"/>
              <a:gd name="connsiteX23" fmla="*/ 779167 w 785472"/>
              <a:gd name="connsiteY23" fmla="*/ 404222 h 784347"/>
              <a:gd name="connsiteX24" fmla="*/ 785472 w 785472"/>
              <a:gd name="connsiteY24" fmla="*/ 391611 h 784347"/>
              <a:gd name="connsiteX25" fmla="*/ 779167 w 785472"/>
              <a:gd name="connsiteY25" fmla="*/ 378999 h 784347"/>
              <a:gd name="connsiteX26" fmla="*/ 686387 w 785472"/>
              <a:gd name="connsiteY26" fmla="*/ 313242 h 784347"/>
              <a:gd name="connsiteX27" fmla="*/ 734128 w 785472"/>
              <a:gd name="connsiteY27" fmla="*/ 209653 h 784347"/>
              <a:gd name="connsiteX28" fmla="*/ 733228 w 785472"/>
              <a:gd name="connsiteY28" fmla="*/ 195241 h 784347"/>
              <a:gd name="connsiteX29" fmla="*/ 720617 w 785472"/>
              <a:gd name="connsiteY29" fmla="*/ 187134 h 784347"/>
              <a:gd name="connsiteX30" fmla="*/ 607120 w 785472"/>
              <a:gd name="connsiteY30" fmla="*/ 177226 h 784347"/>
              <a:gd name="connsiteX31" fmla="*/ 597213 w 785472"/>
              <a:gd name="connsiteY31" fmla="*/ 63729 h 784347"/>
              <a:gd name="connsiteX32" fmla="*/ 589105 w 785472"/>
              <a:gd name="connsiteY32" fmla="*/ 51117 h 784347"/>
              <a:gd name="connsiteX33" fmla="*/ 574693 w 785472"/>
              <a:gd name="connsiteY33" fmla="*/ 50217 h 784347"/>
              <a:gd name="connsiteX34" fmla="*/ 471105 w 785472"/>
              <a:gd name="connsiteY34" fmla="*/ 97960 h 784347"/>
              <a:gd name="connsiteX35" fmla="*/ 404447 w 785472"/>
              <a:gd name="connsiteY35" fmla="*/ 6081 h 784347"/>
              <a:gd name="connsiteX36" fmla="*/ 379224 w 785472"/>
              <a:gd name="connsiteY36" fmla="*/ 6081 h 784347"/>
              <a:gd name="connsiteX37" fmla="*/ 313466 w 785472"/>
              <a:gd name="connsiteY37" fmla="*/ 98860 h 784347"/>
              <a:gd name="connsiteX38" fmla="*/ 209877 w 785472"/>
              <a:gd name="connsiteY38" fmla="*/ 51118 h 784347"/>
              <a:gd name="connsiteX39" fmla="*/ 195466 w 785472"/>
              <a:gd name="connsiteY39" fmla="*/ 52018 h 784347"/>
              <a:gd name="connsiteX40" fmla="*/ 187358 w 785472"/>
              <a:gd name="connsiteY40" fmla="*/ 64630 h 784347"/>
              <a:gd name="connsiteX41" fmla="*/ 177450 w 785472"/>
              <a:gd name="connsiteY41" fmla="*/ 178127 h 784347"/>
              <a:gd name="connsiteX42" fmla="*/ 63953 w 785472"/>
              <a:gd name="connsiteY42" fmla="*/ 188034 h 784347"/>
              <a:gd name="connsiteX43" fmla="*/ 51342 w 785472"/>
              <a:gd name="connsiteY43" fmla="*/ 196142 h 784347"/>
              <a:gd name="connsiteX44" fmla="*/ 50441 w 785472"/>
              <a:gd name="connsiteY44" fmla="*/ 210554 h 784347"/>
              <a:gd name="connsiteX45" fmla="*/ 98183 w 785472"/>
              <a:gd name="connsiteY45" fmla="*/ 314142 h 784347"/>
              <a:gd name="connsiteX46" fmla="*/ 6305 w 785472"/>
              <a:gd name="connsiteY46" fmla="*/ 378999 h 784347"/>
              <a:gd name="connsiteX47" fmla="*/ 1 w 785472"/>
              <a:gd name="connsiteY47" fmla="*/ 391611 h 784347"/>
              <a:gd name="connsiteX48" fmla="*/ 425164 w 785472"/>
              <a:gd name="connsiteY48" fmla="*/ 565460 h 784347"/>
              <a:gd name="connsiteX49" fmla="*/ 391837 w 785472"/>
              <a:gd name="connsiteY49" fmla="*/ 579871 h 784347"/>
              <a:gd name="connsiteX50" fmla="*/ 358510 w 785472"/>
              <a:gd name="connsiteY50" fmla="*/ 565460 h 784347"/>
              <a:gd name="connsiteX51" fmla="*/ 344998 w 785472"/>
              <a:gd name="connsiteY51" fmla="*/ 530329 h 784347"/>
              <a:gd name="connsiteX52" fmla="*/ 358510 w 785472"/>
              <a:gd name="connsiteY52" fmla="*/ 495198 h 784347"/>
              <a:gd name="connsiteX53" fmla="*/ 425168 w 785472"/>
              <a:gd name="connsiteY53" fmla="*/ 495198 h 784347"/>
              <a:gd name="connsiteX54" fmla="*/ 438679 w 785472"/>
              <a:gd name="connsiteY54" fmla="*/ 530329 h 784347"/>
              <a:gd name="connsiteX55" fmla="*/ 425165 w 785472"/>
              <a:gd name="connsiteY55" fmla="*/ 565460 h 784347"/>
              <a:gd name="connsiteX56" fmla="*/ 344995 w 785472"/>
              <a:gd name="connsiteY56" fmla="*/ 252892 h 784347"/>
              <a:gd name="connsiteX57" fmla="*/ 391834 w 785472"/>
              <a:gd name="connsiteY57" fmla="*/ 203350 h 784347"/>
              <a:gd name="connsiteX58" fmla="*/ 438672 w 785472"/>
              <a:gd name="connsiteY58" fmla="*/ 252892 h 784347"/>
              <a:gd name="connsiteX59" fmla="*/ 438672 w 785472"/>
              <a:gd name="connsiteY59" fmla="*/ 406023 h 784347"/>
              <a:gd name="connsiteX60" fmla="*/ 391834 w 785472"/>
              <a:gd name="connsiteY60" fmla="*/ 455566 h 784347"/>
              <a:gd name="connsiteX61" fmla="*/ 344995 w 785472"/>
              <a:gd name="connsiteY61" fmla="*/ 406023 h 7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85472" h="784347">
                <a:moveTo>
                  <a:pt x="0" y="391611"/>
                </a:moveTo>
                <a:cubicBezTo>
                  <a:pt x="0" y="397015"/>
                  <a:pt x="2704" y="401519"/>
                  <a:pt x="6304" y="404222"/>
                </a:cubicBezTo>
                <a:lnTo>
                  <a:pt x="99083" y="469980"/>
                </a:lnTo>
                <a:lnTo>
                  <a:pt x="51341" y="573569"/>
                </a:lnTo>
                <a:cubicBezTo>
                  <a:pt x="49541" y="578073"/>
                  <a:pt x="49541" y="583477"/>
                  <a:pt x="52242" y="587981"/>
                </a:cubicBezTo>
                <a:cubicBezTo>
                  <a:pt x="54945" y="592484"/>
                  <a:pt x="59449" y="595188"/>
                  <a:pt x="64853" y="596088"/>
                </a:cubicBezTo>
                <a:lnTo>
                  <a:pt x="178350" y="605996"/>
                </a:lnTo>
                <a:lnTo>
                  <a:pt x="188258" y="719492"/>
                </a:lnTo>
                <a:cubicBezTo>
                  <a:pt x="189158" y="724896"/>
                  <a:pt x="191861" y="729400"/>
                  <a:pt x="196366" y="732102"/>
                </a:cubicBezTo>
                <a:cubicBezTo>
                  <a:pt x="200870" y="734805"/>
                  <a:pt x="206274" y="734805"/>
                  <a:pt x="210777" y="733003"/>
                </a:cubicBezTo>
                <a:lnTo>
                  <a:pt x="314366" y="685262"/>
                </a:lnTo>
                <a:lnTo>
                  <a:pt x="380124" y="778042"/>
                </a:lnTo>
                <a:cubicBezTo>
                  <a:pt x="382827" y="782546"/>
                  <a:pt x="388232" y="784347"/>
                  <a:pt x="392735" y="784347"/>
                </a:cubicBezTo>
                <a:cubicBezTo>
                  <a:pt x="398139" y="784347"/>
                  <a:pt x="402643" y="781645"/>
                  <a:pt x="405347" y="778042"/>
                </a:cubicBezTo>
                <a:lnTo>
                  <a:pt x="471105" y="685262"/>
                </a:lnTo>
                <a:lnTo>
                  <a:pt x="574693" y="733003"/>
                </a:lnTo>
                <a:cubicBezTo>
                  <a:pt x="579197" y="734805"/>
                  <a:pt x="584601" y="734805"/>
                  <a:pt x="589105" y="732102"/>
                </a:cubicBezTo>
                <a:cubicBezTo>
                  <a:pt x="593609" y="729400"/>
                  <a:pt x="596312" y="724896"/>
                  <a:pt x="597213" y="719492"/>
                </a:cubicBezTo>
                <a:lnTo>
                  <a:pt x="607120" y="605996"/>
                </a:lnTo>
                <a:lnTo>
                  <a:pt x="720617" y="596088"/>
                </a:lnTo>
                <a:cubicBezTo>
                  <a:pt x="726021" y="595188"/>
                  <a:pt x="730525" y="592484"/>
                  <a:pt x="733228" y="587981"/>
                </a:cubicBezTo>
                <a:cubicBezTo>
                  <a:pt x="735930" y="583477"/>
                  <a:pt x="735930" y="578073"/>
                  <a:pt x="734128" y="573569"/>
                </a:cubicBezTo>
                <a:lnTo>
                  <a:pt x="686387" y="469980"/>
                </a:lnTo>
                <a:lnTo>
                  <a:pt x="779167" y="404222"/>
                </a:lnTo>
                <a:cubicBezTo>
                  <a:pt x="783671" y="401519"/>
                  <a:pt x="785472" y="396115"/>
                  <a:pt x="785472" y="391611"/>
                </a:cubicBezTo>
                <a:cubicBezTo>
                  <a:pt x="785472" y="387107"/>
                  <a:pt x="782770" y="381703"/>
                  <a:pt x="779167" y="378999"/>
                </a:cubicBezTo>
                <a:lnTo>
                  <a:pt x="686387" y="313242"/>
                </a:lnTo>
                <a:lnTo>
                  <a:pt x="734128" y="209653"/>
                </a:lnTo>
                <a:cubicBezTo>
                  <a:pt x="735930" y="205149"/>
                  <a:pt x="735930" y="199745"/>
                  <a:pt x="733228" y="195241"/>
                </a:cubicBezTo>
                <a:cubicBezTo>
                  <a:pt x="730525" y="190737"/>
                  <a:pt x="726021" y="188034"/>
                  <a:pt x="720617" y="187134"/>
                </a:cubicBezTo>
                <a:lnTo>
                  <a:pt x="607120" y="177226"/>
                </a:lnTo>
                <a:lnTo>
                  <a:pt x="597213" y="63729"/>
                </a:lnTo>
                <a:cubicBezTo>
                  <a:pt x="596312" y="58325"/>
                  <a:pt x="593609" y="53821"/>
                  <a:pt x="589105" y="51117"/>
                </a:cubicBezTo>
                <a:cubicBezTo>
                  <a:pt x="584601" y="48413"/>
                  <a:pt x="579197" y="48413"/>
                  <a:pt x="574693" y="50217"/>
                </a:cubicBezTo>
                <a:lnTo>
                  <a:pt x="471105" y="97960"/>
                </a:lnTo>
                <a:lnTo>
                  <a:pt x="404447" y="6081"/>
                </a:lnTo>
                <a:cubicBezTo>
                  <a:pt x="398142" y="-2027"/>
                  <a:pt x="384631" y="-2027"/>
                  <a:pt x="379224" y="6081"/>
                </a:cubicBezTo>
                <a:lnTo>
                  <a:pt x="313466" y="98860"/>
                </a:lnTo>
                <a:lnTo>
                  <a:pt x="209877" y="51118"/>
                </a:lnTo>
                <a:cubicBezTo>
                  <a:pt x="205374" y="49317"/>
                  <a:pt x="199970" y="49317"/>
                  <a:pt x="195466" y="52018"/>
                </a:cubicBezTo>
                <a:cubicBezTo>
                  <a:pt x="190962" y="54722"/>
                  <a:pt x="188258" y="59226"/>
                  <a:pt x="187358" y="64630"/>
                </a:cubicBezTo>
                <a:lnTo>
                  <a:pt x="177450" y="178127"/>
                </a:lnTo>
                <a:lnTo>
                  <a:pt x="63953" y="188034"/>
                </a:lnTo>
                <a:cubicBezTo>
                  <a:pt x="58549" y="188934"/>
                  <a:pt x="54046" y="191638"/>
                  <a:pt x="51342" y="196142"/>
                </a:cubicBezTo>
                <a:cubicBezTo>
                  <a:pt x="48638" y="200646"/>
                  <a:pt x="48638" y="206050"/>
                  <a:pt x="50441" y="210554"/>
                </a:cubicBezTo>
                <a:lnTo>
                  <a:pt x="98183" y="314142"/>
                </a:lnTo>
                <a:lnTo>
                  <a:pt x="6305" y="378999"/>
                </a:lnTo>
                <a:cubicBezTo>
                  <a:pt x="1801" y="381703"/>
                  <a:pt x="1" y="386207"/>
                  <a:pt x="1" y="391611"/>
                </a:cubicBezTo>
                <a:close/>
                <a:moveTo>
                  <a:pt x="425164" y="565460"/>
                </a:moveTo>
                <a:cubicBezTo>
                  <a:pt x="416156" y="574467"/>
                  <a:pt x="404445" y="579871"/>
                  <a:pt x="391837" y="579871"/>
                </a:cubicBezTo>
                <a:cubicBezTo>
                  <a:pt x="379225" y="579871"/>
                  <a:pt x="367518" y="574467"/>
                  <a:pt x="358510" y="565460"/>
                </a:cubicBezTo>
                <a:cubicBezTo>
                  <a:pt x="349502" y="556452"/>
                  <a:pt x="344998" y="543840"/>
                  <a:pt x="344998" y="530329"/>
                </a:cubicBezTo>
                <a:cubicBezTo>
                  <a:pt x="344998" y="517717"/>
                  <a:pt x="350402" y="505106"/>
                  <a:pt x="358510" y="495198"/>
                </a:cubicBezTo>
                <a:cubicBezTo>
                  <a:pt x="375625" y="478083"/>
                  <a:pt x="408052" y="478083"/>
                  <a:pt x="425168" y="495198"/>
                </a:cubicBezTo>
                <a:cubicBezTo>
                  <a:pt x="434175" y="504206"/>
                  <a:pt x="438679" y="516817"/>
                  <a:pt x="438679" y="530329"/>
                </a:cubicBezTo>
                <a:cubicBezTo>
                  <a:pt x="438676" y="543840"/>
                  <a:pt x="434172" y="556452"/>
                  <a:pt x="425165" y="565460"/>
                </a:cubicBezTo>
                <a:close/>
                <a:moveTo>
                  <a:pt x="344995" y="252892"/>
                </a:moveTo>
                <a:cubicBezTo>
                  <a:pt x="344995" y="225869"/>
                  <a:pt x="365715" y="203350"/>
                  <a:pt x="391834" y="203350"/>
                </a:cubicBezTo>
                <a:cubicBezTo>
                  <a:pt x="417957" y="203350"/>
                  <a:pt x="438672" y="224969"/>
                  <a:pt x="438672" y="252892"/>
                </a:cubicBezTo>
                <a:lnTo>
                  <a:pt x="438672" y="406023"/>
                </a:lnTo>
                <a:cubicBezTo>
                  <a:pt x="438672" y="433046"/>
                  <a:pt x="417953" y="455566"/>
                  <a:pt x="391834" y="455566"/>
                </a:cubicBezTo>
                <a:cubicBezTo>
                  <a:pt x="365711" y="455566"/>
                  <a:pt x="344995" y="433946"/>
                  <a:pt x="344995" y="406023"/>
                </a:cubicBezTo>
                <a:close/>
              </a:path>
            </a:pathLst>
          </a:custGeom>
          <a:solidFill>
            <a:schemeClr val="accent3"/>
          </a:solidFill>
          <a:ln w="746" cap="flat">
            <a:noFill/>
            <a:prstDash val="solid"/>
            <a:miter/>
          </a:ln>
        </p:spPr>
        <p:txBody>
          <a:bodyPr rtlCol="0" anchor="ctr"/>
          <a:lstStyle/>
          <a:p>
            <a:endParaRPr lang="en-GB" dirty="0">
              <a:latin typeface="Poppins" panose="00000500000000000000" pitchFamily="2" charset="0"/>
            </a:endParaRPr>
          </a:p>
        </p:txBody>
      </p:sp>
      <p:sp>
        <p:nvSpPr>
          <p:cNvPr id="70" name="Graphic 8">
            <a:extLst>
              <a:ext uri="{FF2B5EF4-FFF2-40B4-BE49-F238E27FC236}">
                <a16:creationId xmlns:a16="http://schemas.microsoft.com/office/drawing/2014/main" id="{54328C33-78CB-179E-30A8-18C3E245D4A3}"/>
              </a:ext>
            </a:extLst>
          </p:cNvPr>
          <p:cNvSpPr/>
          <p:nvPr/>
        </p:nvSpPr>
        <p:spPr>
          <a:xfrm>
            <a:off x="4407760" y="409591"/>
            <a:ext cx="910123" cy="908819"/>
          </a:xfrm>
          <a:custGeom>
            <a:avLst/>
            <a:gdLst>
              <a:gd name="connsiteX0" fmla="*/ 0 w 785472"/>
              <a:gd name="connsiteY0" fmla="*/ 391611 h 784347"/>
              <a:gd name="connsiteX1" fmla="*/ 6304 w 785472"/>
              <a:gd name="connsiteY1" fmla="*/ 404222 h 784347"/>
              <a:gd name="connsiteX2" fmla="*/ 99083 w 785472"/>
              <a:gd name="connsiteY2" fmla="*/ 469980 h 784347"/>
              <a:gd name="connsiteX3" fmla="*/ 51341 w 785472"/>
              <a:gd name="connsiteY3" fmla="*/ 573569 h 784347"/>
              <a:gd name="connsiteX4" fmla="*/ 52242 w 785472"/>
              <a:gd name="connsiteY4" fmla="*/ 587981 h 784347"/>
              <a:gd name="connsiteX5" fmla="*/ 64853 w 785472"/>
              <a:gd name="connsiteY5" fmla="*/ 596088 h 784347"/>
              <a:gd name="connsiteX6" fmla="*/ 178350 w 785472"/>
              <a:gd name="connsiteY6" fmla="*/ 605996 h 784347"/>
              <a:gd name="connsiteX7" fmla="*/ 188258 w 785472"/>
              <a:gd name="connsiteY7" fmla="*/ 719492 h 784347"/>
              <a:gd name="connsiteX8" fmla="*/ 196366 w 785472"/>
              <a:gd name="connsiteY8" fmla="*/ 732102 h 784347"/>
              <a:gd name="connsiteX9" fmla="*/ 210777 w 785472"/>
              <a:gd name="connsiteY9" fmla="*/ 733003 h 784347"/>
              <a:gd name="connsiteX10" fmla="*/ 314366 w 785472"/>
              <a:gd name="connsiteY10" fmla="*/ 685262 h 784347"/>
              <a:gd name="connsiteX11" fmla="*/ 380124 w 785472"/>
              <a:gd name="connsiteY11" fmla="*/ 778042 h 784347"/>
              <a:gd name="connsiteX12" fmla="*/ 392735 w 785472"/>
              <a:gd name="connsiteY12" fmla="*/ 784347 h 784347"/>
              <a:gd name="connsiteX13" fmla="*/ 405347 w 785472"/>
              <a:gd name="connsiteY13" fmla="*/ 778042 h 784347"/>
              <a:gd name="connsiteX14" fmla="*/ 471105 w 785472"/>
              <a:gd name="connsiteY14" fmla="*/ 685262 h 784347"/>
              <a:gd name="connsiteX15" fmla="*/ 574693 w 785472"/>
              <a:gd name="connsiteY15" fmla="*/ 733003 h 784347"/>
              <a:gd name="connsiteX16" fmla="*/ 589105 w 785472"/>
              <a:gd name="connsiteY16" fmla="*/ 732102 h 784347"/>
              <a:gd name="connsiteX17" fmla="*/ 597213 w 785472"/>
              <a:gd name="connsiteY17" fmla="*/ 719492 h 784347"/>
              <a:gd name="connsiteX18" fmla="*/ 607120 w 785472"/>
              <a:gd name="connsiteY18" fmla="*/ 605996 h 784347"/>
              <a:gd name="connsiteX19" fmla="*/ 720617 w 785472"/>
              <a:gd name="connsiteY19" fmla="*/ 596088 h 784347"/>
              <a:gd name="connsiteX20" fmla="*/ 733228 w 785472"/>
              <a:gd name="connsiteY20" fmla="*/ 587981 h 784347"/>
              <a:gd name="connsiteX21" fmla="*/ 734128 w 785472"/>
              <a:gd name="connsiteY21" fmla="*/ 573569 h 784347"/>
              <a:gd name="connsiteX22" fmla="*/ 686387 w 785472"/>
              <a:gd name="connsiteY22" fmla="*/ 469980 h 784347"/>
              <a:gd name="connsiteX23" fmla="*/ 779167 w 785472"/>
              <a:gd name="connsiteY23" fmla="*/ 404222 h 784347"/>
              <a:gd name="connsiteX24" fmla="*/ 785472 w 785472"/>
              <a:gd name="connsiteY24" fmla="*/ 391611 h 784347"/>
              <a:gd name="connsiteX25" fmla="*/ 779167 w 785472"/>
              <a:gd name="connsiteY25" fmla="*/ 378999 h 784347"/>
              <a:gd name="connsiteX26" fmla="*/ 686387 w 785472"/>
              <a:gd name="connsiteY26" fmla="*/ 313242 h 784347"/>
              <a:gd name="connsiteX27" fmla="*/ 734128 w 785472"/>
              <a:gd name="connsiteY27" fmla="*/ 209653 h 784347"/>
              <a:gd name="connsiteX28" fmla="*/ 733228 w 785472"/>
              <a:gd name="connsiteY28" fmla="*/ 195241 h 784347"/>
              <a:gd name="connsiteX29" fmla="*/ 720617 w 785472"/>
              <a:gd name="connsiteY29" fmla="*/ 187134 h 784347"/>
              <a:gd name="connsiteX30" fmla="*/ 607120 w 785472"/>
              <a:gd name="connsiteY30" fmla="*/ 177226 h 784347"/>
              <a:gd name="connsiteX31" fmla="*/ 597213 w 785472"/>
              <a:gd name="connsiteY31" fmla="*/ 63729 h 784347"/>
              <a:gd name="connsiteX32" fmla="*/ 589105 w 785472"/>
              <a:gd name="connsiteY32" fmla="*/ 51117 h 784347"/>
              <a:gd name="connsiteX33" fmla="*/ 574693 w 785472"/>
              <a:gd name="connsiteY33" fmla="*/ 50217 h 784347"/>
              <a:gd name="connsiteX34" fmla="*/ 471105 w 785472"/>
              <a:gd name="connsiteY34" fmla="*/ 97960 h 784347"/>
              <a:gd name="connsiteX35" fmla="*/ 404447 w 785472"/>
              <a:gd name="connsiteY35" fmla="*/ 6081 h 784347"/>
              <a:gd name="connsiteX36" fmla="*/ 379224 w 785472"/>
              <a:gd name="connsiteY36" fmla="*/ 6081 h 784347"/>
              <a:gd name="connsiteX37" fmla="*/ 313466 w 785472"/>
              <a:gd name="connsiteY37" fmla="*/ 98860 h 784347"/>
              <a:gd name="connsiteX38" fmla="*/ 209877 w 785472"/>
              <a:gd name="connsiteY38" fmla="*/ 51118 h 784347"/>
              <a:gd name="connsiteX39" fmla="*/ 195466 w 785472"/>
              <a:gd name="connsiteY39" fmla="*/ 52018 h 784347"/>
              <a:gd name="connsiteX40" fmla="*/ 187358 w 785472"/>
              <a:gd name="connsiteY40" fmla="*/ 64630 h 784347"/>
              <a:gd name="connsiteX41" fmla="*/ 177450 w 785472"/>
              <a:gd name="connsiteY41" fmla="*/ 178127 h 784347"/>
              <a:gd name="connsiteX42" fmla="*/ 63953 w 785472"/>
              <a:gd name="connsiteY42" fmla="*/ 188034 h 784347"/>
              <a:gd name="connsiteX43" fmla="*/ 51342 w 785472"/>
              <a:gd name="connsiteY43" fmla="*/ 196142 h 784347"/>
              <a:gd name="connsiteX44" fmla="*/ 50441 w 785472"/>
              <a:gd name="connsiteY44" fmla="*/ 210554 h 784347"/>
              <a:gd name="connsiteX45" fmla="*/ 98183 w 785472"/>
              <a:gd name="connsiteY45" fmla="*/ 314142 h 784347"/>
              <a:gd name="connsiteX46" fmla="*/ 6305 w 785472"/>
              <a:gd name="connsiteY46" fmla="*/ 378999 h 784347"/>
              <a:gd name="connsiteX47" fmla="*/ 1 w 785472"/>
              <a:gd name="connsiteY47" fmla="*/ 391611 h 784347"/>
              <a:gd name="connsiteX48" fmla="*/ 425164 w 785472"/>
              <a:gd name="connsiteY48" fmla="*/ 565460 h 784347"/>
              <a:gd name="connsiteX49" fmla="*/ 391837 w 785472"/>
              <a:gd name="connsiteY49" fmla="*/ 579871 h 784347"/>
              <a:gd name="connsiteX50" fmla="*/ 358510 w 785472"/>
              <a:gd name="connsiteY50" fmla="*/ 565460 h 784347"/>
              <a:gd name="connsiteX51" fmla="*/ 344998 w 785472"/>
              <a:gd name="connsiteY51" fmla="*/ 530329 h 784347"/>
              <a:gd name="connsiteX52" fmla="*/ 358510 w 785472"/>
              <a:gd name="connsiteY52" fmla="*/ 495198 h 784347"/>
              <a:gd name="connsiteX53" fmla="*/ 425168 w 785472"/>
              <a:gd name="connsiteY53" fmla="*/ 495198 h 784347"/>
              <a:gd name="connsiteX54" fmla="*/ 438679 w 785472"/>
              <a:gd name="connsiteY54" fmla="*/ 530329 h 784347"/>
              <a:gd name="connsiteX55" fmla="*/ 425165 w 785472"/>
              <a:gd name="connsiteY55" fmla="*/ 565460 h 784347"/>
              <a:gd name="connsiteX56" fmla="*/ 344995 w 785472"/>
              <a:gd name="connsiteY56" fmla="*/ 252892 h 784347"/>
              <a:gd name="connsiteX57" fmla="*/ 391834 w 785472"/>
              <a:gd name="connsiteY57" fmla="*/ 203350 h 784347"/>
              <a:gd name="connsiteX58" fmla="*/ 438672 w 785472"/>
              <a:gd name="connsiteY58" fmla="*/ 252892 h 784347"/>
              <a:gd name="connsiteX59" fmla="*/ 438672 w 785472"/>
              <a:gd name="connsiteY59" fmla="*/ 406023 h 784347"/>
              <a:gd name="connsiteX60" fmla="*/ 391834 w 785472"/>
              <a:gd name="connsiteY60" fmla="*/ 455566 h 784347"/>
              <a:gd name="connsiteX61" fmla="*/ 344995 w 785472"/>
              <a:gd name="connsiteY61" fmla="*/ 406023 h 7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85472" h="784347">
                <a:moveTo>
                  <a:pt x="0" y="391611"/>
                </a:moveTo>
                <a:cubicBezTo>
                  <a:pt x="0" y="397015"/>
                  <a:pt x="2704" y="401519"/>
                  <a:pt x="6304" y="404222"/>
                </a:cubicBezTo>
                <a:lnTo>
                  <a:pt x="99083" y="469980"/>
                </a:lnTo>
                <a:lnTo>
                  <a:pt x="51341" y="573569"/>
                </a:lnTo>
                <a:cubicBezTo>
                  <a:pt x="49541" y="578073"/>
                  <a:pt x="49541" y="583477"/>
                  <a:pt x="52242" y="587981"/>
                </a:cubicBezTo>
                <a:cubicBezTo>
                  <a:pt x="54945" y="592484"/>
                  <a:pt x="59449" y="595188"/>
                  <a:pt x="64853" y="596088"/>
                </a:cubicBezTo>
                <a:lnTo>
                  <a:pt x="178350" y="605996"/>
                </a:lnTo>
                <a:lnTo>
                  <a:pt x="188258" y="719492"/>
                </a:lnTo>
                <a:cubicBezTo>
                  <a:pt x="189158" y="724896"/>
                  <a:pt x="191861" y="729400"/>
                  <a:pt x="196366" y="732102"/>
                </a:cubicBezTo>
                <a:cubicBezTo>
                  <a:pt x="200870" y="734805"/>
                  <a:pt x="206274" y="734805"/>
                  <a:pt x="210777" y="733003"/>
                </a:cubicBezTo>
                <a:lnTo>
                  <a:pt x="314366" y="685262"/>
                </a:lnTo>
                <a:lnTo>
                  <a:pt x="380124" y="778042"/>
                </a:lnTo>
                <a:cubicBezTo>
                  <a:pt x="382827" y="782546"/>
                  <a:pt x="388232" y="784347"/>
                  <a:pt x="392735" y="784347"/>
                </a:cubicBezTo>
                <a:cubicBezTo>
                  <a:pt x="398139" y="784347"/>
                  <a:pt x="402643" y="781645"/>
                  <a:pt x="405347" y="778042"/>
                </a:cubicBezTo>
                <a:lnTo>
                  <a:pt x="471105" y="685262"/>
                </a:lnTo>
                <a:lnTo>
                  <a:pt x="574693" y="733003"/>
                </a:lnTo>
                <a:cubicBezTo>
                  <a:pt x="579197" y="734805"/>
                  <a:pt x="584601" y="734805"/>
                  <a:pt x="589105" y="732102"/>
                </a:cubicBezTo>
                <a:cubicBezTo>
                  <a:pt x="593609" y="729400"/>
                  <a:pt x="596312" y="724896"/>
                  <a:pt x="597213" y="719492"/>
                </a:cubicBezTo>
                <a:lnTo>
                  <a:pt x="607120" y="605996"/>
                </a:lnTo>
                <a:lnTo>
                  <a:pt x="720617" y="596088"/>
                </a:lnTo>
                <a:cubicBezTo>
                  <a:pt x="726021" y="595188"/>
                  <a:pt x="730525" y="592484"/>
                  <a:pt x="733228" y="587981"/>
                </a:cubicBezTo>
                <a:cubicBezTo>
                  <a:pt x="735930" y="583477"/>
                  <a:pt x="735930" y="578073"/>
                  <a:pt x="734128" y="573569"/>
                </a:cubicBezTo>
                <a:lnTo>
                  <a:pt x="686387" y="469980"/>
                </a:lnTo>
                <a:lnTo>
                  <a:pt x="779167" y="404222"/>
                </a:lnTo>
                <a:cubicBezTo>
                  <a:pt x="783671" y="401519"/>
                  <a:pt x="785472" y="396115"/>
                  <a:pt x="785472" y="391611"/>
                </a:cubicBezTo>
                <a:cubicBezTo>
                  <a:pt x="785472" y="387107"/>
                  <a:pt x="782770" y="381703"/>
                  <a:pt x="779167" y="378999"/>
                </a:cubicBezTo>
                <a:lnTo>
                  <a:pt x="686387" y="313242"/>
                </a:lnTo>
                <a:lnTo>
                  <a:pt x="734128" y="209653"/>
                </a:lnTo>
                <a:cubicBezTo>
                  <a:pt x="735930" y="205149"/>
                  <a:pt x="735930" y="199745"/>
                  <a:pt x="733228" y="195241"/>
                </a:cubicBezTo>
                <a:cubicBezTo>
                  <a:pt x="730525" y="190737"/>
                  <a:pt x="726021" y="188034"/>
                  <a:pt x="720617" y="187134"/>
                </a:cubicBezTo>
                <a:lnTo>
                  <a:pt x="607120" y="177226"/>
                </a:lnTo>
                <a:lnTo>
                  <a:pt x="597213" y="63729"/>
                </a:lnTo>
                <a:cubicBezTo>
                  <a:pt x="596312" y="58325"/>
                  <a:pt x="593609" y="53821"/>
                  <a:pt x="589105" y="51117"/>
                </a:cubicBezTo>
                <a:cubicBezTo>
                  <a:pt x="584601" y="48413"/>
                  <a:pt x="579197" y="48413"/>
                  <a:pt x="574693" y="50217"/>
                </a:cubicBezTo>
                <a:lnTo>
                  <a:pt x="471105" y="97960"/>
                </a:lnTo>
                <a:lnTo>
                  <a:pt x="404447" y="6081"/>
                </a:lnTo>
                <a:cubicBezTo>
                  <a:pt x="398142" y="-2027"/>
                  <a:pt x="384631" y="-2027"/>
                  <a:pt x="379224" y="6081"/>
                </a:cubicBezTo>
                <a:lnTo>
                  <a:pt x="313466" y="98860"/>
                </a:lnTo>
                <a:lnTo>
                  <a:pt x="209877" y="51118"/>
                </a:lnTo>
                <a:cubicBezTo>
                  <a:pt x="205374" y="49317"/>
                  <a:pt x="199970" y="49317"/>
                  <a:pt x="195466" y="52018"/>
                </a:cubicBezTo>
                <a:cubicBezTo>
                  <a:pt x="190962" y="54722"/>
                  <a:pt x="188258" y="59226"/>
                  <a:pt x="187358" y="64630"/>
                </a:cubicBezTo>
                <a:lnTo>
                  <a:pt x="177450" y="178127"/>
                </a:lnTo>
                <a:lnTo>
                  <a:pt x="63953" y="188034"/>
                </a:lnTo>
                <a:cubicBezTo>
                  <a:pt x="58549" y="188934"/>
                  <a:pt x="54046" y="191638"/>
                  <a:pt x="51342" y="196142"/>
                </a:cubicBezTo>
                <a:cubicBezTo>
                  <a:pt x="48638" y="200646"/>
                  <a:pt x="48638" y="206050"/>
                  <a:pt x="50441" y="210554"/>
                </a:cubicBezTo>
                <a:lnTo>
                  <a:pt x="98183" y="314142"/>
                </a:lnTo>
                <a:lnTo>
                  <a:pt x="6305" y="378999"/>
                </a:lnTo>
                <a:cubicBezTo>
                  <a:pt x="1801" y="381703"/>
                  <a:pt x="1" y="386207"/>
                  <a:pt x="1" y="391611"/>
                </a:cubicBezTo>
                <a:close/>
                <a:moveTo>
                  <a:pt x="425164" y="565460"/>
                </a:moveTo>
                <a:cubicBezTo>
                  <a:pt x="416156" y="574467"/>
                  <a:pt x="404445" y="579871"/>
                  <a:pt x="391837" y="579871"/>
                </a:cubicBezTo>
                <a:cubicBezTo>
                  <a:pt x="379225" y="579871"/>
                  <a:pt x="367518" y="574467"/>
                  <a:pt x="358510" y="565460"/>
                </a:cubicBezTo>
                <a:cubicBezTo>
                  <a:pt x="349502" y="556452"/>
                  <a:pt x="344998" y="543840"/>
                  <a:pt x="344998" y="530329"/>
                </a:cubicBezTo>
                <a:cubicBezTo>
                  <a:pt x="344998" y="517717"/>
                  <a:pt x="350402" y="505106"/>
                  <a:pt x="358510" y="495198"/>
                </a:cubicBezTo>
                <a:cubicBezTo>
                  <a:pt x="375625" y="478083"/>
                  <a:pt x="408052" y="478083"/>
                  <a:pt x="425168" y="495198"/>
                </a:cubicBezTo>
                <a:cubicBezTo>
                  <a:pt x="434175" y="504206"/>
                  <a:pt x="438679" y="516817"/>
                  <a:pt x="438679" y="530329"/>
                </a:cubicBezTo>
                <a:cubicBezTo>
                  <a:pt x="438676" y="543840"/>
                  <a:pt x="434172" y="556452"/>
                  <a:pt x="425165" y="565460"/>
                </a:cubicBezTo>
                <a:close/>
                <a:moveTo>
                  <a:pt x="344995" y="252892"/>
                </a:moveTo>
                <a:cubicBezTo>
                  <a:pt x="344995" y="225869"/>
                  <a:pt x="365715" y="203350"/>
                  <a:pt x="391834" y="203350"/>
                </a:cubicBezTo>
                <a:cubicBezTo>
                  <a:pt x="417957" y="203350"/>
                  <a:pt x="438672" y="224969"/>
                  <a:pt x="438672" y="252892"/>
                </a:cubicBezTo>
                <a:lnTo>
                  <a:pt x="438672" y="406023"/>
                </a:lnTo>
                <a:cubicBezTo>
                  <a:pt x="438672" y="433046"/>
                  <a:pt x="417953" y="455566"/>
                  <a:pt x="391834" y="455566"/>
                </a:cubicBezTo>
                <a:cubicBezTo>
                  <a:pt x="365711" y="455566"/>
                  <a:pt x="344995" y="433946"/>
                  <a:pt x="344995" y="406023"/>
                </a:cubicBezTo>
                <a:close/>
              </a:path>
            </a:pathLst>
          </a:custGeom>
          <a:solidFill>
            <a:schemeClr val="accent3"/>
          </a:solidFill>
          <a:ln w="746" cap="flat">
            <a:noFill/>
            <a:prstDash val="solid"/>
            <a:miter/>
          </a:ln>
        </p:spPr>
        <p:txBody>
          <a:bodyPr rtlCol="0" anchor="ctr"/>
          <a:lstStyle/>
          <a:p>
            <a:endParaRPr lang="en-GB" dirty="0">
              <a:latin typeface="Poppins" panose="00000500000000000000" pitchFamily="2" charset="0"/>
            </a:endParaRPr>
          </a:p>
        </p:txBody>
      </p:sp>
      <p:sp>
        <p:nvSpPr>
          <p:cNvPr id="15" name="Rectangle: Rounded Corners 14">
            <a:extLst>
              <a:ext uri="{FF2B5EF4-FFF2-40B4-BE49-F238E27FC236}">
                <a16:creationId xmlns:a16="http://schemas.microsoft.com/office/drawing/2014/main" id="{E21D3FBC-7391-65A1-7FC6-9BACADC6E12B}"/>
              </a:ext>
            </a:extLst>
          </p:cNvPr>
          <p:cNvSpPr/>
          <p:nvPr/>
        </p:nvSpPr>
        <p:spPr>
          <a:xfrm>
            <a:off x="1089069" y="5897880"/>
            <a:ext cx="4195589" cy="503954"/>
          </a:xfrm>
          <a:prstGeom prst="roundRect">
            <a:avLst>
              <a:gd name="adj" fmla="val 50000"/>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Harder to see </a:t>
            </a:r>
            <a:r>
              <a:rPr lang="en-GB"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all prices </a:t>
            </a:r>
            <a:r>
              <a:rPr lang="en-GB"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in the market </a:t>
            </a:r>
            <a:endParaRPr lang="en-US" dirty="0">
              <a:solidFill>
                <a:schemeClr val="accent3">
                  <a:lumMod val="50000"/>
                </a:schemeClr>
              </a:solidFill>
            </a:endParaRPr>
          </a:p>
        </p:txBody>
      </p:sp>
      <p:sp>
        <p:nvSpPr>
          <p:cNvPr id="18" name="Rectangle: Rounded Corners 17">
            <a:extLst>
              <a:ext uri="{FF2B5EF4-FFF2-40B4-BE49-F238E27FC236}">
                <a16:creationId xmlns:a16="http://schemas.microsoft.com/office/drawing/2014/main" id="{AD6433D7-B790-1777-7435-DDD36E0E92A8}"/>
              </a:ext>
            </a:extLst>
          </p:cNvPr>
          <p:cNvSpPr/>
          <p:nvPr/>
        </p:nvSpPr>
        <p:spPr>
          <a:xfrm>
            <a:off x="5596169" y="5897880"/>
            <a:ext cx="5506762" cy="503954"/>
          </a:xfrm>
          <a:prstGeom prst="roundRect">
            <a:avLst>
              <a:gd name="adj" fmla="val 50000"/>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Harder to </a:t>
            </a:r>
            <a:r>
              <a:rPr lang="en-GB"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ensure transparency </a:t>
            </a:r>
            <a:r>
              <a:rPr lang="en-GB"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and </a:t>
            </a:r>
            <a:r>
              <a:rPr lang="en-GB"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best execution</a:t>
            </a:r>
            <a:endParaRPr lang="en-US" b="1" dirty="0">
              <a:solidFill>
                <a:schemeClr val="accent3">
                  <a:lumMod val="50000"/>
                </a:schemeClr>
              </a:solidFill>
            </a:endParaRPr>
          </a:p>
        </p:txBody>
      </p:sp>
    </p:spTree>
    <p:extLst>
      <p:ext uri="{BB962C8B-B14F-4D97-AF65-F5344CB8AC3E}">
        <p14:creationId xmlns:p14="http://schemas.microsoft.com/office/powerpoint/2010/main" val="8219260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14:bounceEnd="60000">
                                          <p:cBhvr additive="base">
                                            <p:cTn id="7" dur="500" fill="hold"/>
                                            <p:tgtEl>
                                              <p:spTgt spid="35"/>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14:presetBounceEnd="60000">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14:bounceEnd="60000">
                                          <p:cBhvr additive="base">
                                            <p:cTn id="16" dur="500" fill="hold"/>
                                            <p:tgtEl>
                                              <p:spTgt spid="46"/>
                                            </p:tgtEl>
                                            <p:attrNameLst>
                                              <p:attrName>ppt_x</p:attrName>
                                            </p:attrNameLst>
                                          </p:cBhvr>
                                          <p:tavLst>
                                            <p:tav tm="0">
                                              <p:val>
                                                <p:strVal val="#ppt_x"/>
                                              </p:val>
                                            </p:tav>
                                            <p:tav tm="100000">
                                              <p:val>
                                                <p:strVal val="#ppt_x"/>
                                              </p:val>
                                            </p:tav>
                                          </p:tavLst>
                                        </p:anim>
                                        <p:anim calcmode="lin" valueType="num" p14:bounceEnd="60000">
                                          <p:cBhvr additive="base">
                                            <p:cTn id="17" dur="500" fill="hold"/>
                                            <p:tgtEl>
                                              <p:spTgt spid="46"/>
                                            </p:tgtEl>
                                            <p:attrNameLst>
                                              <p:attrName>ppt_y</p:attrName>
                                            </p:attrNameLst>
                                          </p:cBhvr>
                                          <p:tavLst>
                                            <p:tav tm="0">
                                              <p:val>
                                                <p:strVal val="1+#ppt_h/2"/>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14:presetBounceEnd="60000">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14:bounceEnd="60000">
                                          <p:cBhvr additive="base">
                                            <p:cTn id="25" dur="500" fill="hold"/>
                                            <p:tgtEl>
                                              <p:spTgt spid="48"/>
                                            </p:tgtEl>
                                            <p:attrNameLst>
                                              <p:attrName>ppt_x</p:attrName>
                                            </p:attrNameLst>
                                          </p:cBhvr>
                                          <p:tavLst>
                                            <p:tav tm="0">
                                              <p:val>
                                                <p:strVal val="#ppt_x"/>
                                              </p:val>
                                            </p:tav>
                                            <p:tav tm="100000">
                                              <p:val>
                                                <p:strVal val="#ppt_x"/>
                                              </p:val>
                                            </p:tav>
                                          </p:tavLst>
                                        </p:anim>
                                        <p:anim calcmode="lin" valueType="num" p14:bounceEnd="60000">
                                          <p:cBhvr additive="base">
                                            <p:cTn id="26" dur="500" fill="hold"/>
                                            <p:tgtEl>
                                              <p:spTgt spid="48"/>
                                            </p:tgtEl>
                                            <p:attrNameLst>
                                              <p:attrName>ppt_y</p:attrName>
                                            </p:attrNameLst>
                                          </p:cBhvr>
                                          <p:tavLst>
                                            <p:tav tm="0">
                                              <p:val>
                                                <p:strVal val="1+#ppt_h/2"/>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14:presetBounceEnd="60000">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14:bounceEnd="60000">
                                          <p:cBhvr additive="base">
                                            <p:cTn id="34" dur="500" fill="hold"/>
                                            <p:tgtEl>
                                              <p:spTgt spid="42"/>
                                            </p:tgtEl>
                                            <p:attrNameLst>
                                              <p:attrName>ppt_x</p:attrName>
                                            </p:attrNameLst>
                                          </p:cBhvr>
                                          <p:tavLst>
                                            <p:tav tm="0">
                                              <p:val>
                                                <p:strVal val="#ppt_x"/>
                                              </p:val>
                                            </p:tav>
                                            <p:tav tm="100000">
                                              <p:val>
                                                <p:strVal val="#ppt_x"/>
                                              </p:val>
                                            </p:tav>
                                          </p:tavLst>
                                        </p:anim>
                                        <p:anim calcmode="lin" valueType="num" p14:bounceEnd="60000">
                                          <p:cBhvr additive="base">
                                            <p:cTn id="35" dur="500" fill="hold"/>
                                            <p:tgtEl>
                                              <p:spTgt spid="42"/>
                                            </p:tgtEl>
                                            <p:attrNameLst>
                                              <p:attrName>ppt_y</p:attrName>
                                            </p:attrNameLst>
                                          </p:cBhvr>
                                          <p:tavLst>
                                            <p:tav tm="0">
                                              <p:val>
                                                <p:strVal val="1+#ppt_h/2"/>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14:presetBounceEnd="60000">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14:bounceEnd="60000">
                                          <p:cBhvr additive="base">
                                            <p:cTn id="43" dur="500" fill="hold"/>
                                            <p:tgtEl>
                                              <p:spTgt spid="40"/>
                                            </p:tgtEl>
                                            <p:attrNameLst>
                                              <p:attrName>ppt_x</p:attrName>
                                            </p:attrNameLst>
                                          </p:cBhvr>
                                          <p:tavLst>
                                            <p:tav tm="0">
                                              <p:val>
                                                <p:strVal val="#ppt_x"/>
                                              </p:val>
                                            </p:tav>
                                            <p:tav tm="100000">
                                              <p:val>
                                                <p:strVal val="#ppt_x"/>
                                              </p:val>
                                            </p:tav>
                                          </p:tavLst>
                                        </p:anim>
                                        <p:anim calcmode="lin" valueType="num" p14:bounceEnd="60000">
                                          <p:cBhvr additive="base">
                                            <p:cTn id="44" dur="500" fill="hold"/>
                                            <p:tgtEl>
                                              <p:spTgt spid="40"/>
                                            </p:tgtEl>
                                            <p:attrNameLst>
                                              <p:attrName>ppt_y</p:attrName>
                                            </p:attrNameLst>
                                          </p:cBhvr>
                                          <p:tavLst>
                                            <p:tav tm="0">
                                              <p:val>
                                                <p:strVal val="1+#ppt_h/2"/>
                                              </p:val>
                                            </p:tav>
                                            <p:tav tm="100000">
                                              <p:val>
                                                <p:strVal val="#ppt_y"/>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14:presetBounceEnd="60000">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14:bounceEnd="60000">
                                          <p:cBhvr additive="base">
                                            <p:cTn id="52" dur="500" fill="hold"/>
                                            <p:tgtEl>
                                              <p:spTgt spid="44"/>
                                            </p:tgtEl>
                                            <p:attrNameLst>
                                              <p:attrName>ppt_x</p:attrName>
                                            </p:attrNameLst>
                                          </p:cBhvr>
                                          <p:tavLst>
                                            <p:tav tm="0">
                                              <p:val>
                                                <p:strVal val="#ppt_x"/>
                                              </p:val>
                                            </p:tav>
                                            <p:tav tm="100000">
                                              <p:val>
                                                <p:strVal val="#ppt_x"/>
                                              </p:val>
                                            </p:tav>
                                          </p:tavLst>
                                        </p:anim>
                                        <p:anim calcmode="lin" valueType="num" p14:bounceEnd="60000">
                                          <p:cBhvr additive="base">
                                            <p:cTn id="53" dur="500" fill="hold"/>
                                            <p:tgtEl>
                                              <p:spTgt spid="44"/>
                                            </p:tgtEl>
                                            <p:attrNameLst>
                                              <p:attrName>ppt_y</p:attrName>
                                            </p:attrNameLst>
                                          </p:cBhvr>
                                          <p:tavLst>
                                            <p:tav tm="0">
                                              <p:val>
                                                <p:strVal val="1+#ppt_h/2"/>
                                              </p:val>
                                            </p:tav>
                                            <p:tav tm="100000">
                                              <p:val>
                                                <p:strVal val="#ppt_y"/>
                                              </p:val>
                                            </p:tav>
                                          </p:tavLst>
                                        </p:anim>
                                      </p:childTnLst>
                                    </p:cTn>
                                  </p:par>
                                  <p:par>
                                    <p:cTn id="54" presetID="10"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decel="100000" fill="hold" nodeType="clickEffect">
                                      <p:stCondLst>
                                        <p:cond delay="0"/>
                                      </p:stCondLst>
                                      <p:childTnLst>
                                        <p:set>
                                          <p:cBhvr>
                                            <p:cTn id="60" dur="1" fill="hold">
                                              <p:stCondLst>
                                                <p:cond delay="0"/>
                                              </p:stCondLst>
                                            </p:cTn>
                                            <p:tgtEl>
                                              <p:spTgt spid="66"/>
                                            </p:tgtEl>
                                            <p:attrNameLst>
                                              <p:attrName>style.visibility</p:attrName>
                                            </p:attrNameLst>
                                          </p:cBhvr>
                                          <p:to>
                                            <p:strVal val="visible"/>
                                          </p:to>
                                        </p:set>
                                        <p:anim calcmode="lin" valueType="num">
                                          <p:cBhvr additive="base">
                                            <p:cTn id="61" dur="500" fill="hold"/>
                                            <p:tgtEl>
                                              <p:spTgt spid="66"/>
                                            </p:tgtEl>
                                            <p:attrNameLst>
                                              <p:attrName>ppt_x</p:attrName>
                                            </p:attrNameLst>
                                          </p:cBhvr>
                                          <p:tavLst>
                                            <p:tav tm="0">
                                              <p:val>
                                                <p:strVal val="#ppt_x"/>
                                              </p:val>
                                            </p:tav>
                                            <p:tav tm="100000">
                                              <p:val>
                                                <p:strVal val="#ppt_x"/>
                                              </p:val>
                                            </p:tav>
                                          </p:tavLst>
                                        </p:anim>
                                        <p:anim calcmode="lin" valueType="num">
                                          <p:cBhvr additive="base">
                                            <p:cTn id="62" dur="500" fill="hold"/>
                                            <p:tgtEl>
                                              <p:spTgt spid="66"/>
                                            </p:tgtEl>
                                            <p:attrNameLst>
                                              <p:attrName>ppt_y</p:attrName>
                                            </p:attrNameLst>
                                          </p:cBhvr>
                                          <p:tavLst>
                                            <p:tav tm="0">
                                              <p:val>
                                                <p:strVal val="1+#ppt_h/2"/>
                                              </p:val>
                                            </p:tav>
                                            <p:tav tm="100000">
                                              <p:val>
                                                <p:strVal val="#ppt_y"/>
                                              </p:val>
                                            </p:tav>
                                          </p:tavLst>
                                        </p:anim>
                                      </p:childTnLst>
                                    </p:cTn>
                                  </p:par>
                                  <p:par>
                                    <p:cTn id="63" presetID="2" presetClass="entr" presetSubtype="4" decel="100000" fill="hold" nodeType="withEffect">
                                      <p:stCondLst>
                                        <p:cond delay="100"/>
                                      </p:stCondLst>
                                      <p:childTnLst>
                                        <p:set>
                                          <p:cBhvr>
                                            <p:cTn id="64" dur="1" fill="hold">
                                              <p:stCondLst>
                                                <p:cond delay="0"/>
                                              </p:stCondLst>
                                            </p:cTn>
                                            <p:tgtEl>
                                              <p:spTgt spid="57"/>
                                            </p:tgtEl>
                                            <p:attrNameLst>
                                              <p:attrName>style.visibility</p:attrName>
                                            </p:attrNameLst>
                                          </p:cBhvr>
                                          <p:to>
                                            <p:strVal val="visible"/>
                                          </p:to>
                                        </p:set>
                                        <p:anim calcmode="lin" valueType="num">
                                          <p:cBhvr additive="base">
                                            <p:cTn id="65" dur="500" fill="hold"/>
                                            <p:tgtEl>
                                              <p:spTgt spid="57"/>
                                            </p:tgtEl>
                                            <p:attrNameLst>
                                              <p:attrName>ppt_x</p:attrName>
                                            </p:attrNameLst>
                                          </p:cBhvr>
                                          <p:tavLst>
                                            <p:tav tm="0">
                                              <p:val>
                                                <p:strVal val="#ppt_x"/>
                                              </p:val>
                                            </p:tav>
                                            <p:tav tm="100000">
                                              <p:val>
                                                <p:strVal val="#ppt_x"/>
                                              </p:val>
                                            </p:tav>
                                          </p:tavLst>
                                        </p:anim>
                                        <p:anim calcmode="lin" valueType="num">
                                          <p:cBhvr additive="base">
                                            <p:cTn id="66" dur="500" fill="hold"/>
                                            <p:tgtEl>
                                              <p:spTgt spid="57"/>
                                            </p:tgtEl>
                                            <p:attrNameLst>
                                              <p:attrName>ppt_y</p:attrName>
                                            </p:attrNameLst>
                                          </p:cBhvr>
                                          <p:tavLst>
                                            <p:tav tm="0">
                                              <p:val>
                                                <p:strVal val="1+#ppt_h/2"/>
                                              </p:val>
                                            </p:tav>
                                            <p:tav tm="100000">
                                              <p:val>
                                                <p:strVal val="#ppt_y"/>
                                              </p:val>
                                            </p:tav>
                                          </p:tavLst>
                                        </p:anim>
                                      </p:childTnLst>
                                    </p:cTn>
                                  </p:par>
                                  <p:par>
                                    <p:cTn id="67" presetID="2" presetClass="entr" presetSubtype="4" decel="100000" fill="hold" nodeType="withEffect">
                                      <p:stCondLst>
                                        <p:cond delay="200"/>
                                      </p:stCondLst>
                                      <p:childTnLst>
                                        <p:set>
                                          <p:cBhvr>
                                            <p:cTn id="68" dur="1" fill="hold">
                                              <p:stCondLst>
                                                <p:cond delay="0"/>
                                              </p:stCondLst>
                                            </p:cTn>
                                            <p:tgtEl>
                                              <p:spTgt spid="59"/>
                                            </p:tgtEl>
                                            <p:attrNameLst>
                                              <p:attrName>style.visibility</p:attrName>
                                            </p:attrNameLst>
                                          </p:cBhvr>
                                          <p:to>
                                            <p:strVal val="visible"/>
                                          </p:to>
                                        </p:set>
                                        <p:anim calcmode="lin" valueType="num">
                                          <p:cBhvr additive="base">
                                            <p:cTn id="69" dur="500" fill="hold"/>
                                            <p:tgtEl>
                                              <p:spTgt spid="59"/>
                                            </p:tgtEl>
                                            <p:attrNameLst>
                                              <p:attrName>ppt_x</p:attrName>
                                            </p:attrNameLst>
                                          </p:cBhvr>
                                          <p:tavLst>
                                            <p:tav tm="0">
                                              <p:val>
                                                <p:strVal val="#ppt_x"/>
                                              </p:val>
                                            </p:tav>
                                            <p:tav tm="100000">
                                              <p:val>
                                                <p:strVal val="#ppt_x"/>
                                              </p:val>
                                            </p:tav>
                                          </p:tavLst>
                                        </p:anim>
                                        <p:anim calcmode="lin" valueType="num">
                                          <p:cBhvr additive="base">
                                            <p:cTn id="70" dur="500" fill="hold"/>
                                            <p:tgtEl>
                                              <p:spTgt spid="59"/>
                                            </p:tgtEl>
                                            <p:attrNameLst>
                                              <p:attrName>ppt_y</p:attrName>
                                            </p:attrNameLst>
                                          </p:cBhvr>
                                          <p:tavLst>
                                            <p:tav tm="0">
                                              <p:val>
                                                <p:strVal val="1+#ppt_h/2"/>
                                              </p:val>
                                            </p:tav>
                                            <p:tav tm="100000">
                                              <p:val>
                                                <p:strVal val="#ppt_y"/>
                                              </p:val>
                                            </p:tav>
                                          </p:tavLst>
                                        </p:anim>
                                      </p:childTnLst>
                                    </p:cTn>
                                  </p:par>
                                  <p:par>
                                    <p:cTn id="71" presetID="2" presetClass="entr" presetSubtype="4" decel="100000" fill="hold" nodeType="withEffect">
                                      <p:stCondLst>
                                        <p:cond delay="300"/>
                                      </p:stCondLst>
                                      <p:childTnLst>
                                        <p:set>
                                          <p:cBhvr>
                                            <p:cTn id="72" dur="1" fill="hold">
                                              <p:stCondLst>
                                                <p:cond delay="0"/>
                                              </p:stCondLst>
                                            </p:cTn>
                                            <p:tgtEl>
                                              <p:spTgt spid="60"/>
                                            </p:tgtEl>
                                            <p:attrNameLst>
                                              <p:attrName>style.visibility</p:attrName>
                                            </p:attrNameLst>
                                          </p:cBhvr>
                                          <p:to>
                                            <p:strVal val="visible"/>
                                          </p:to>
                                        </p:set>
                                        <p:anim calcmode="lin" valueType="num">
                                          <p:cBhvr additive="base">
                                            <p:cTn id="73" dur="500" fill="hold"/>
                                            <p:tgtEl>
                                              <p:spTgt spid="60"/>
                                            </p:tgtEl>
                                            <p:attrNameLst>
                                              <p:attrName>ppt_x</p:attrName>
                                            </p:attrNameLst>
                                          </p:cBhvr>
                                          <p:tavLst>
                                            <p:tav tm="0">
                                              <p:val>
                                                <p:strVal val="#ppt_x"/>
                                              </p:val>
                                            </p:tav>
                                            <p:tav tm="100000">
                                              <p:val>
                                                <p:strVal val="#ppt_x"/>
                                              </p:val>
                                            </p:tav>
                                          </p:tavLst>
                                        </p:anim>
                                        <p:anim calcmode="lin" valueType="num">
                                          <p:cBhvr additive="base">
                                            <p:cTn id="74" dur="500" fill="hold"/>
                                            <p:tgtEl>
                                              <p:spTgt spid="60"/>
                                            </p:tgtEl>
                                            <p:attrNameLst>
                                              <p:attrName>ppt_y</p:attrName>
                                            </p:attrNameLst>
                                          </p:cBhvr>
                                          <p:tavLst>
                                            <p:tav tm="0">
                                              <p:val>
                                                <p:strVal val="1+#ppt_h/2"/>
                                              </p:val>
                                            </p:tav>
                                            <p:tav tm="100000">
                                              <p:val>
                                                <p:strVal val="#ppt_y"/>
                                              </p:val>
                                            </p:tav>
                                          </p:tavLst>
                                        </p:anim>
                                      </p:childTnLst>
                                    </p:cTn>
                                  </p:par>
                                  <p:par>
                                    <p:cTn id="75" presetID="2" presetClass="entr" presetSubtype="4" decel="100000" fill="hold" nodeType="withEffect">
                                      <p:stCondLst>
                                        <p:cond delay="400"/>
                                      </p:stCondLst>
                                      <p:childTnLst>
                                        <p:set>
                                          <p:cBhvr>
                                            <p:cTn id="76" dur="1" fill="hold">
                                              <p:stCondLst>
                                                <p:cond delay="0"/>
                                              </p:stCondLst>
                                            </p:cTn>
                                            <p:tgtEl>
                                              <p:spTgt spid="61"/>
                                            </p:tgtEl>
                                            <p:attrNameLst>
                                              <p:attrName>style.visibility</p:attrName>
                                            </p:attrNameLst>
                                          </p:cBhvr>
                                          <p:to>
                                            <p:strVal val="visible"/>
                                          </p:to>
                                        </p:set>
                                        <p:anim calcmode="lin" valueType="num">
                                          <p:cBhvr additive="base">
                                            <p:cTn id="77" dur="500" fill="hold"/>
                                            <p:tgtEl>
                                              <p:spTgt spid="61"/>
                                            </p:tgtEl>
                                            <p:attrNameLst>
                                              <p:attrName>ppt_x</p:attrName>
                                            </p:attrNameLst>
                                          </p:cBhvr>
                                          <p:tavLst>
                                            <p:tav tm="0">
                                              <p:val>
                                                <p:strVal val="#ppt_x"/>
                                              </p:val>
                                            </p:tav>
                                            <p:tav tm="100000">
                                              <p:val>
                                                <p:strVal val="#ppt_x"/>
                                              </p:val>
                                            </p:tav>
                                          </p:tavLst>
                                        </p:anim>
                                        <p:anim calcmode="lin" valueType="num">
                                          <p:cBhvr additive="base">
                                            <p:cTn id="78" dur="500" fill="hold"/>
                                            <p:tgtEl>
                                              <p:spTgt spid="61"/>
                                            </p:tgtEl>
                                            <p:attrNameLst>
                                              <p:attrName>ppt_y</p:attrName>
                                            </p:attrNameLst>
                                          </p:cBhvr>
                                          <p:tavLst>
                                            <p:tav tm="0">
                                              <p:val>
                                                <p:strVal val="1+#ppt_h/2"/>
                                              </p:val>
                                            </p:tav>
                                            <p:tav tm="100000">
                                              <p:val>
                                                <p:strVal val="#ppt_y"/>
                                              </p:val>
                                            </p:tav>
                                          </p:tavLst>
                                        </p:anim>
                                      </p:childTnLst>
                                    </p:cTn>
                                  </p:par>
                                  <p:par>
                                    <p:cTn id="79" presetID="2" presetClass="entr" presetSubtype="4" decel="100000" fill="hold" nodeType="withEffect">
                                      <p:stCondLst>
                                        <p:cond delay="500"/>
                                      </p:stCondLst>
                                      <p:childTnLst>
                                        <p:set>
                                          <p:cBhvr>
                                            <p:cTn id="80" dur="1" fill="hold">
                                              <p:stCondLst>
                                                <p:cond delay="0"/>
                                              </p:stCondLst>
                                            </p:cTn>
                                            <p:tgtEl>
                                              <p:spTgt spid="62"/>
                                            </p:tgtEl>
                                            <p:attrNameLst>
                                              <p:attrName>style.visibility</p:attrName>
                                            </p:attrNameLst>
                                          </p:cBhvr>
                                          <p:to>
                                            <p:strVal val="visible"/>
                                          </p:to>
                                        </p:set>
                                        <p:anim calcmode="lin" valueType="num">
                                          <p:cBhvr additive="base">
                                            <p:cTn id="81" dur="500" fill="hold"/>
                                            <p:tgtEl>
                                              <p:spTgt spid="62"/>
                                            </p:tgtEl>
                                            <p:attrNameLst>
                                              <p:attrName>ppt_x</p:attrName>
                                            </p:attrNameLst>
                                          </p:cBhvr>
                                          <p:tavLst>
                                            <p:tav tm="0">
                                              <p:val>
                                                <p:strVal val="#ppt_x"/>
                                              </p:val>
                                            </p:tav>
                                            <p:tav tm="100000">
                                              <p:val>
                                                <p:strVal val="#ppt_x"/>
                                              </p:val>
                                            </p:tav>
                                          </p:tavLst>
                                        </p:anim>
                                        <p:anim calcmode="lin" valueType="num">
                                          <p:cBhvr additive="base">
                                            <p:cTn id="82" dur="500" fill="hold"/>
                                            <p:tgtEl>
                                              <p:spTgt spid="62"/>
                                            </p:tgtEl>
                                            <p:attrNameLst>
                                              <p:attrName>ppt_y</p:attrName>
                                            </p:attrNameLst>
                                          </p:cBhvr>
                                          <p:tavLst>
                                            <p:tav tm="0">
                                              <p:val>
                                                <p:strVal val="1+#ppt_h/2"/>
                                              </p:val>
                                            </p:tav>
                                            <p:tav tm="100000">
                                              <p:val>
                                                <p:strVal val="#ppt_y"/>
                                              </p:val>
                                            </p:tav>
                                          </p:tavLst>
                                        </p:anim>
                                      </p:childTnLst>
                                    </p:cTn>
                                  </p:par>
                                  <p:par>
                                    <p:cTn id="83" presetID="2" presetClass="entr" presetSubtype="4" decel="100000" fill="hold" nodeType="withEffect">
                                      <p:stCondLst>
                                        <p:cond delay="600"/>
                                      </p:stCondLst>
                                      <p:childTnLst>
                                        <p:set>
                                          <p:cBhvr>
                                            <p:cTn id="84" dur="1" fill="hold">
                                              <p:stCondLst>
                                                <p:cond delay="0"/>
                                              </p:stCondLst>
                                            </p:cTn>
                                            <p:tgtEl>
                                              <p:spTgt spid="58"/>
                                            </p:tgtEl>
                                            <p:attrNameLst>
                                              <p:attrName>style.visibility</p:attrName>
                                            </p:attrNameLst>
                                          </p:cBhvr>
                                          <p:to>
                                            <p:strVal val="visible"/>
                                          </p:to>
                                        </p:set>
                                        <p:anim calcmode="lin" valueType="num">
                                          <p:cBhvr additive="base">
                                            <p:cTn id="85" dur="500" fill="hold"/>
                                            <p:tgtEl>
                                              <p:spTgt spid="58"/>
                                            </p:tgtEl>
                                            <p:attrNameLst>
                                              <p:attrName>ppt_x</p:attrName>
                                            </p:attrNameLst>
                                          </p:cBhvr>
                                          <p:tavLst>
                                            <p:tav tm="0">
                                              <p:val>
                                                <p:strVal val="#ppt_x"/>
                                              </p:val>
                                            </p:tav>
                                            <p:tav tm="100000">
                                              <p:val>
                                                <p:strVal val="#ppt_x"/>
                                              </p:val>
                                            </p:tav>
                                          </p:tavLst>
                                        </p:anim>
                                        <p:anim calcmode="lin" valueType="num">
                                          <p:cBhvr additive="base">
                                            <p:cTn id="86" dur="500" fill="hold"/>
                                            <p:tgtEl>
                                              <p:spTgt spid="58"/>
                                            </p:tgtEl>
                                            <p:attrNameLst>
                                              <p:attrName>ppt_y</p:attrName>
                                            </p:attrNameLst>
                                          </p:cBhvr>
                                          <p:tavLst>
                                            <p:tav tm="0">
                                              <p:val>
                                                <p:strVal val="1+#ppt_h/2"/>
                                              </p:val>
                                            </p:tav>
                                            <p:tav tm="100000">
                                              <p:val>
                                                <p:strVal val="#ppt_y"/>
                                              </p:val>
                                            </p:tav>
                                          </p:tavLst>
                                        </p:anim>
                                      </p:childTnLst>
                                    </p:cTn>
                                  </p:par>
                                  <p:par>
                                    <p:cTn id="87" presetID="2" presetClass="entr" presetSubtype="4" decel="100000" fill="hold" nodeType="withEffect">
                                      <p:stCondLst>
                                        <p:cond delay="700"/>
                                      </p:stCondLst>
                                      <p:childTnLst>
                                        <p:set>
                                          <p:cBhvr>
                                            <p:cTn id="88" dur="1" fill="hold">
                                              <p:stCondLst>
                                                <p:cond delay="0"/>
                                              </p:stCondLst>
                                            </p:cTn>
                                            <p:tgtEl>
                                              <p:spTgt spid="65"/>
                                            </p:tgtEl>
                                            <p:attrNameLst>
                                              <p:attrName>style.visibility</p:attrName>
                                            </p:attrNameLst>
                                          </p:cBhvr>
                                          <p:to>
                                            <p:strVal val="visible"/>
                                          </p:to>
                                        </p:set>
                                        <p:anim calcmode="lin" valueType="num">
                                          <p:cBhvr additive="base">
                                            <p:cTn id="89" dur="500" fill="hold"/>
                                            <p:tgtEl>
                                              <p:spTgt spid="65"/>
                                            </p:tgtEl>
                                            <p:attrNameLst>
                                              <p:attrName>ppt_x</p:attrName>
                                            </p:attrNameLst>
                                          </p:cBhvr>
                                          <p:tavLst>
                                            <p:tav tm="0">
                                              <p:val>
                                                <p:strVal val="#ppt_x"/>
                                              </p:val>
                                            </p:tav>
                                            <p:tav tm="100000">
                                              <p:val>
                                                <p:strVal val="#ppt_x"/>
                                              </p:val>
                                            </p:tav>
                                          </p:tavLst>
                                        </p:anim>
                                        <p:anim calcmode="lin" valueType="num">
                                          <p:cBhvr additive="base">
                                            <p:cTn id="90" dur="500" fill="hold"/>
                                            <p:tgtEl>
                                              <p:spTgt spid="65"/>
                                            </p:tgtEl>
                                            <p:attrNameLst>
                                              <p:attrName>ppt_y</p:attrName>
                                            </p:attrNameLst>
                                          </p:cBhvr>
                                          <p:tavLst>
                                            <p:tav tm="0">
                                              <p:val>
                                                <p:strVal val="1+#ppt_h/2"/>
                                              </p:val>
                                            </p:tav>
                                            <p:tav tm="100000">
                                              <p:val>
                                                <p:strVal val="#ppt_y"/>
                                              </p:val>
                                            </p:tav>
                                          </p:tavLst>
                                        </p:anim>
                                      </p:childTnLst>
                                    </p:cTn>
                                  </p:par>
                                </p:childTnLst>
                              </p:cTn>
                            </p:par>
                            <p:par>
                              <p:cTn id="91" fill="hold">
                                <p:stCondLst>
                                  <p:cond delay="1200"/>
                                </p:stCondLst>
                                <p:childTnLst>
                                  <p:par>
                                    <p:cTn id="92" presetID="16" presetClass="entr" presetSubtype="21" fill="hold" grpId="0" nodeType="afterEffect">
                                      <p:stCondLst>
                                        <p:cond delay="0"/>
                                      </p:stCondLst>
                                      <p:childTnLst>
                                        <p:set>
                                          <p:cBhvr>
                                            <p:cTn id="93" dur="1" fill="hold">
                                              <p:stCondLst>
                                                <p:cond delay="0"/>
                                              </p:stCondLst>
                                            </p:cTn>
                                            <p:tgtEl>
                                              <p:spTgt spid="64"/>
                                            </p:tgtEl>
                                            <p:attrNameLst>
                                              <p:attrName>style.visibility</p:attrName>
                                            </p:attrNameLst>
                                          </p:cBhvr>
                                          <p:to>
                                            <p:strVal val="visible"/>
                                          </p:to>
                                        </p:set>
                                        <p:animEffect transition="in" filter="barn(inVertical)">
                                          <p:cBhvr>
                                            <p:cTn id="94" dur="500"/>
                                            <p:tgtEl>
                                              <p:spTgt spid="64"/>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1" fill="hold" grpId="0" nodeType="clickEffect" p14:presetBounceEnd="60000">
                                      <p:stCondLst>
                                        <p:cond delay="0"/>
                                      </p:stCondLst>
                                      <p:childTnLst>
                                        <p:set>
                                          <p:cBhvr>
                                            <p:cTn id="98" dur="1" fill="hold">
                                              <p:stCondLst>
                                                <p:cond delay="0"/>
                                              </p:stCondLst>
                                            </p:cTn>
                                            <p:tgtEl>
                                              <p:spTgt spid="70"/>
                                            </p:tgtEl>
                                            <p:attrNameLst>
                                              <p:attrName>style.visibility</p:attrName>
                                            </p:attrNameLst>
                                          </p:cBhvr>
                                          <p:to>
                                            <p:strVal val="visible"/>
                                          </p:to>
                                        </p:set>
                                        <p:anim calcmode="lin" valueType="num" p14:bounceEnd="60000">
                                          <p:cBhvr additive="base">
                                            <p:cTn id="99" dur="500" fill="hold"/>
                                            <p:tgtEl>
                                              <p:spTgt spid="70"/>
                                            </p:tgtEl>
                                            <p:attrNameLst>
                                              <p:attrName>ppt_x</p:attrName>
                                            </p:attrNameLst>
                                          </p:cBhvr>
                                          <p:tavLst>
                                            <p:tav tm="0">
                                              <p:val>
                                                <p:strVal val="#ppt_x"/>
                                              </p:val>
                                            </p:tav>
                                            <p:tav tm="100000">
                                              <p:val>
                                                <p:strVal val="#ppt_x"/>
                                              </p:val>
                                            </p:tav>
                                          </p:tavLst>
                                        </p:anim>
                                        <p:anim calcmode="lin" valueType="num" p14:bounceEnd="60000">
                                          <p:cBhvr additive="base">
                                            <p:cTn id="100" dur="500" fill="hold"/>
                                            <p:tgtEl>
                                              <p:spTgt spid="70"/>
                                            </p:tgtEl>
                                            <p:attrNameLst>
                                              <p:attrName>ppt_y</p:attrName>
                                            </p:attrNameLst>
                                          </p:cBhvr>
                                          <p:tavLst>
                                            <p:tav tm="0">
                                              <p:val>
                                                <p:strVal val="0-#ppt_h/2"/>
                                              </p:val>
                                            </p:tav>
                                            <p:tav tm="100000">
                                              <p:val>
                                                <p:strVal val="#ppt_y"/>
                                              </p:val>
                                            </p:tav>
                                          </p:tavLst>
                                        </p:anim>
                                      </p:childTnLst>
                                    </p:cTn>
                                  </p:par>
                                  <p:par>
                                    <p:cTn id="101" presetID="2" presetClass="entr" presetSubtype="1" fill="hold" grpId="0" nodeType="withEffect" p14:presetBounceEnd="60000">
                                      <p:stCondLst>
                                        <p:cond delay="0"/>
                                      </p:stCondLst>
                                      <p:childTnLst>
                                        <p:set>
                                          <p:cBhvr>
                                            <p:cTn id="102" dur="1" fill="hold">
                                              <p:stCondLst>
                                                <p:cond delay="0"/>
                                              </p:stCondLst>
                                            </p:cTn>
                                            <p:tgtEl>
                                              <p:spTgt spid="68"/>
                                            </p:tgtEl>
                                            <p:attrNameLst>
                                              <p:attrName>style.visibility</p:attrName>
                                            </p:attrNameLst>
                                          </p:cBhvr>
                                          <p:to>
                                            <p:strVal val="visible"/>
                                          </p:to>
                                        </p:set>
                                        <p:anim calcmode="lin" valueType="num" p14:bounceEnd="60000">
                                          <p:cBhvr additive="base">
                                            <p:cTn id="103" dur="500" fill="hold"/>
                                            <p:tgtEl>
                                              <p:spTgt spid="68"/>
                                            </p:tgtEl>
                                            <p:attrNameLst>
                                              <p:attrName>ppt_x</p:attrName>
                                            </p:attrNameLst>
                                          </p:cBhvr>
                                          <p:tavLst>
                                            <p:tav tm="0">
                                              <p:val>
                                                <p:strVal val="#ppt_x"/>
                                              </p:val>
                                            </p:tav>
                                            <p:tav tm="100000">
                                              <p:val>
                                                <p:strVal val="#ppt_x"/>
                                              </p:val>
                                            </p:tav>
                                          </p:tavLst>
                                        </p:anim>
                                        <p:anim calcmode="lin" valueType="num" p14:bounceEnd="60000">
                                          <p:cBhvr additive="base">
                                            <p:cTn id="104" dur="500" fill="hold"/>
                                            <p:tgtEl>
                                              <p:spTgt spid="68"/>
                                            </p:tgtEl>
                                            <p:attrNameLst>
                                              <p:attrName>ppt_y</p:attrName>
                                            </p:attrNameLst>
                                          </p:cBhvr>
                                          <p:tavLst>
                                            <p:tav tm="0">
                                              <p:val>
                                                <p:strVal val="0-#ppt_h/2"/>
                                              </p:val>
                                            </p:tav>
                                            <p:tav tm="100000">
                                              <p:val>
                                                <p:strVal val="#ppt_y"/>
                                              </p:val>
                                            </p:tav>
                                          </p:tavLst>
                                        </p:anim>
                                      </p:childTnLst>
                                    </p:cTn>
                                  </p:par>
                                  <p:par>
                                    <p:cTn id="105" presetID="10" presetClass="entr" presetSubtype="0" fill="hold" grpId="0" nodeType="withEffect">
                                      <p:stCondLst>
                                        <p:cond delay="250"/>
                                      </p:stCondLst>
                                      <p:childTnLst>
                                        <p:set>
                                          <p:cBhvr>
                                            <p:cTn id="106" dur="1" fill="hold">
                                              <p:stCondLst>
                                                <p:cond delay="0"/>
                                              </p:stCondLst>
                                            </p:cTn>
                                            <p:tgtEl>
                                              <p:spTgt spid="15"/>
                                            </p:tgtEl>
                                            <p:attrNameLst>
                                              <p:attrName>style.visibility</p:attrName>
                                            </p:attrNameLst>
                                          </p:cBhvr>
                                          <p:to>
                                            <p:strVal val="visible"/>
                                          </p:to>
                                        </p:set>
                                        <p:animEffect transition="in" filter="fade">
                                          <p:cBhvr>
                                            <p:cTn id="107" dur="500"/>
                                            <p:tgtEl>
                                              <p:spTgt spid="1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8"/>
                                            </p:tgtEl>
                                            <p:attrNameLst>
                                              <p:attrName>style.visibility</p:attrName>
                                            </p:attrNameLst>
                                          </p:cBhvr>
                                          <p:to>
                                            <p:strVal val="visible"/>
                                          </p:to>
                                        </p:set>
                                        <p:animEffect transition="in" filter="fade">
                                          <p:cBhvr>
                                            <p:cTn id="1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64" grpId="0" animBg="1"/>
          <p:bldP spid="68" grpId="0" animBg="1"/>
          <p:bldP spid="70" grpId="0" animBg="1"/>
          <p:bldP spid="15" grpId="0" animBg="1"/>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500" fill="hold"/>
                                            <p:tgtEl>
                                              <p:spTgt spid="46"/>
                                            </p:tgtEl>
                                            <p:attrNameLst>
                                              <p:attrName>ppt_x</p:attrName>
                                            </p:attrNameLst>
                                          </p:cBhvr>
                                          <p:tavLst>
                                            <p:tav tm="0">
                                              <p:val>
                                                <p:strVal val="#ppt_x"/>
                                              </p:val>
                                            </p:tav>
                                            <p:tav tm="100000">
                                              <p:val>
                                                <p:strVal val="#ppt_x"/>
                                              </p:val>
                                            </p:tav>
                                          </p:tavLst>
                                        </p:anim>
                                        <p:anim calcmode="lin" valueType="num">
                                          <p:cBhvr additive="base">
                                            <p:cTn id="17" dur="500" fill="hold"/>
                                            <p:tgtEl>
                                              <p:spTgt spid="46"/>
                                            </p:tgtEl>
                                            <p:attrNameLst>
                                              <p:attrName>ppt_y</p:attrName>
                                            </p:attrNameLst>
                                          </p:cBhvr>
                                          <p:tavLst>
                                            <p:tav tm="0">
                                              <p:val>
                                                <p:strVal val="1+#ppt_h/2"/>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8"/>
                                            </p:tgtEl>
                                            <p:attrNameLst>
                                              <p:attrName>style.visibility</p:attrName>
                                            </p:attrNameLst>
                                          </p:cBhvr>
                                          <p:to>
                                            <p:strVal val="visible"/>
                                          </p:to>
                                        </p:set>
                                        <p:anim calcmode="lin" valueType="num">
                                          <p:cBhvr additive="base">
                                            <p:cTn id="25" dur="500" fill="hold"/>
                                            <p:tgtEl>
                                              <p:spTgt spid="48"/>
                                            </p:tgtEl>
                                            <p:attrNameLst>
                                              <p:attrName>ppt_x</p:attrName>
                                            </p:attrNameLst>
                                          </p:cBhvr>
                                          <p:tavLst>
                                            <p:tav tm="0">
                                              <p:val>
                                                <p:strVal val="#ppt_x"/>
                                              </p:val>
                                            </p:tav>
                                            <p:tav tm="100000">
                                              <p:val>
                                                <p:strVal val="#ppt_x"/>
                                              </p:val>
                                            </p:tav>
                                          </p:tavLst>
                                        </p:anim>
                                        <p:anim calcmode="lin" valueType="num">
                                          <p:cBhvr additive="base">
                                            <p:cTn id="26" dur="500" fill="hold"/>
                                            <p:tgtEl>
                                              <p:spTgt spid="48"/>
                                            </p:tgtEl>
                                            <p:attrNameLst>
                                              <p:attrName>ppt_y</p:attrName>
                                            </p:attrNameLst>
                                          </p:cBhvr>
                                          <p:tavLst>
                                            <p:tav tm="0">
                                              <p:val>
                                                <p:strVal val="1+#ppt_h/2"/>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500" fill="hold"/>
                                            <p:tgtEl>
                                              <p:spTgt spid="42"/>
                                            </p:tgtEl>
                                            <p:attrNameLst>
                                              <p:attrName>ppt_x</p:attrName>
                                            </p:attrNameLst>
                                          </p:cBhvr>
                                          <p:tavLst>
                                            <p:tav tm="0">
                                              <p:val>
                                                <p:strVal val="#ppt_x"/>
                                              </p:val>
                                            </p:tav>
                                            <p:tav tm="100000">
                                              <p:val>
                                                <p:strVal val="#ppt_x"/>
                                              </p:val>
                                            </p:tav>
                                          </p:tavLst>
                                        </p:anim>
                                        <p:anim calcmode="lin" valueType="num">
                                          <p:cBhvr additive="base">
                                            <p:cTn id="35" dur="500" fill="hold"/>
                                            <p:tgtEl>
                                              <p:spTgt spid="42"/>
                                            </p:tgtEl>
                                            <p:attrNameLst>
                                              <p:attrName>ppt_y</p:attrName>
                                            </p:attrNameLst>
                                          </p:cBhvr>
                                          <p:tavLst>
                                            <p:tav tm="0">
                                              <p:val>
                                                <p:strVal val="1+#ppt_h/2"/>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50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additive="base">
                                            <p:cTn id="43" dur="500" fill="hold"/>
                                            <p:tgtEl>
                                              <p:spTgt spid="40"/>
                                            </p:tgtEl>
                                            <p:attrNameLst>
                                              <p:attrName>ppt_x</p:attrName>
                                            </p:attrNameLst>
                                          </p:cBhvr>
                                          <p:tavLst>
                                            <p:tav tm="0">
                                              <p:val>
                                                <p:strVal val="#ppt_x"/>
                                              </p:val>
                                            </p:tav>
                                            <p:tav tm="100000">
                                              <p:val>
                                                <p:strVal val="#ppt_x"/>
                                              </p:val>
                                            </p:tav>
                                          </p:tavLst>
                                        </p:anim>
                                        <p:anim calcmode="lin" valueType="num">
                                          <p:cBhvr additive="base">
                                            <p:cTn id="44" dur="500" fill="hold"/>
                                            <p:tgtEl>
                                              <p:spTgt spid="40"/>
                                            </p:tgtEl>
                                            <p:attrNameLst>
                                              <p:attrName>ppt_y</p:attrName>
                                            </p:attrNameLst>
                                          </p:cBhvr>
                                          <p:tavLst>
                                            <p:tav tm="0">
                                              <p:val>
                                                <p:strVal val="1+#ppt_h/2"/>
                                              </p:val>
                                            </p:tav>
                                            <p:tav tm="100000">
                                              <p:val>
                                                <p:strVal val="#ppt_y"/>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44"/>
                                            </p:tgtEl>
                                            <p:attrNameLst>
                                              <p:attrName>style.visibility</p:attrName>
                                            </p:attrNameLst>
                                          </p:cBhvr>
                                          <p:to>
                                            <p:strVal val="visible"/>
                                          </p:to>
                                        </p:set>
                                        <p:anim calcmode="lin" valueType="num">
                                          <p:cBhvr additive="base">
                                            <p:cTn id="52" dur="500" fill="hold"/>
                                            <p:tgtEl>
                                              <p:spTgt spid="44"/>
                                            </p:tgtEl>
                                            <p:attrNameLst>
                                              <p:attrName>ppt_x</p:attrName>
                                            </p:attrNameLst>
                                          </p:cBhvr>
                                          <p:tavLst>
                                            <p:tav tm="0">
                                              <p:val>
                                                <p:strVal val="#ppt_x"/>
                                              </p:val>
                                            </p:tav>
                                            <p:tav tm="100000">
                                              <p:val>
                                                <p:strVal val="#ppt_x"/>
                                              </p:val>
                                            </p:tav>
                                          </p:tavLst>
                                        </p:anim>
                                        <p:anim calcmode="lin" valueType="num">
                                          <p:cBhvr additive="base">
                                            <p:cTn id="53" dur="500" fill="hold"/>
                                            <p:tgtEl>
                                              <p:spTgt spid="44"/>
                                            </p:tgtEl>
                                            <p:attrNameLst>
                                              <p:attrName>ppt_y</p:attrName>
                                            </p:attrNameLst>
                                          </p:cBhvr>
                                          <p:tavLst>
                                            <p:tav tm="0">
                                              <p:val>
                                                <p:strVal val="1+#ppt_h/2"/>
                                              </p:val>
                                            </p:tav>
                                            <p:tav tm="100000">
                                              <p:val>
                                                <p:strVal val="#ppt_y"/>
                                              </p:val>
                                            </p:tav>
                                          </p:tavLst>
                                        </p:anim>
                                      </p:childTnLst>
                                    </p:cTn>
                                  </p:par>
                                  <p:par>
                                    <p:cTn id="54" presetID="10"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decel="100000" fill="hold" nodeType="clickEffect">
                                      <p:stCondLst>
                                        <p:cond delay="0"/>
                                      </p:stCondLst>
                                      <p:childTnLst>
                                        <p:set>
                                          <p:cBhvr>
                                            <p:cTn id="60" dur="1" fill="hold">
                                              <p:stCondLst>
                                                <p:cond delay="0"/>
                                              </p:stCondLst>
                                            </p:cTn>
                                            <p:tgtEl>
                                              <p:spTgt spid="66"/>
                                            </p:tgtEl>
                                            <p:attrNameLst>
                                              <p:attrName>style.visibility</p:attrName>
                                            </p:attrNameLst>
                                          </p:cBhvr>
                                          <p:to>
                                            <p:strVal val="visible"/>
                                          </p:to>
                                        </p:set>
                                        <p:anim calcmode="lin" valueType="num">
                                          <p:cBhvr additive="base">
                                            <p:cTn id="61" dur="500" fill="hold"/>
                                            <p:tgtEl>
                                              <p:spTgt spid="66"/>
                                            </p:tgtEl>
                                            <p:attrNameLst>
                                              <p:attrName>ppt_x</p:attrName>
                                            </p:attrNameLst>
                                          </p:cBhvr>
                                          <p:tavLst>
                                            <p:tav tm="0">
                                              <p:val>
                                                <p:strVal val="#ppt_x"/>
                                              </p:val>
                                            </p:tav>
                                            <p:tav tm="100000">
                                              <p:val>
                                                <p:strVal val="#ppt_x"/>
                                              </p:val>
                                            </p:tav>
                                          </p:tavLst>
                                        </p:anim>
                                        <p:anim calcmode="lin" valueType="num">
                                          <p:cBhvr additive="base">
                                            <p:cTn id="62" dur="500" fill="hold"/>
                                            <p:tgtEl>
                                              <p:spTgt spid="66"/>
                                            </p:tgtEl>
                                            <p:attrNameLst>
                                              <p:attrName>ppt_y</p:attrName>
                                            </p:attrNameLst>
                                          </p:cBhvr>
                                          <p:tavLst>
                                            <p:tav tm="0">
                                              <p:val>
                                                <p:strVal val="1+#ppt_h/2"/>
                                              </p:val>
                                            </p:tav>
                                            <p:tav tm="100000">
                                              <p:val>
                                                <p:strVal val="#ppt_y"/>
                                              </p:val>
                                            </p:tav>
                                          </p:tavLst>
                                        </p:anim>
                                      </p:childTnLst>
                                    </p:cTn>
                                  </p:par>
                                  <p:par>
                                    <p:cTn id="63" presetID="2" presetClass="entr" presetSubtype="4" decel="100000" fill="hold" nodeType="withEffect">
                                      <p:stCondLst>
                                        <p:cond delay="100"/>
                                      </p:stCondLst>
                                      <p:childTnLst>
                                        <p:set>
                                          <p:cBhvr>
                                            <p:cTn id="64" dur="1" fill="hold">
                                              <p:stCondLst>
                                                <p:cond delay="0"/>
                                              </p:stCondLst>
                                            </p:cTn>
                                            <p:tgtEl>
                                              <p:spTgt spid="57"/>
                                            </p:tgtEl>
                                            <p:attrNameLst>
                                              <p:attrName>style.visibility</p:attrName>
                                            </p:attrNameLst>
                                          </p:cBhvr>
                                          <p:to>
                                            <p:strVal val="visible"/>
                                          </p:to>
                                        </p:set>
                                        <p:anim calcmode="lin" valueType="num">
                                          <p:cBhvr additive="base">
                                            <p:cTn id="65" dur="500" fill="hold"/>
                                            <p:tgtEl>
                                              <p:spTgt spid="57"/>
                                            </p:tgtEl>
                                            <p:attrNameLst>
                                              <p:attrName>ppt_x</p:attrName>
                                            </p:attrNameLst>
                                          </p:cBhvr>
                                          <p:tavLst>
                                            <p:tav tm="0">
                                              <p:val>
                                                <p:strVal val="#ppt_x"/>
                                              </p:val>
                                            </p:tav>
                                            <p:tav tm="100000">
                                              <p:val>
                                                <p:strVal val="#ppt_x"/>
                                              </p:val>
                                            </p:tav>
                                          </p:tavLst>
                                        </p:anim>
                                        <p:anim calcmode="lin" valueType="num">
                                          <p:cBhvr additive="base">
                                            <p:cTn id="66" dur="500" fill="hold"/>
                                            <p:tgtEl>
                                              <p:spTgt spid="57"/>
                                            </p:tgtEl>
                                            <p:attrNameLst>
                                              <p:attrName>ppt_y</p:attrName>
                                            </p:attrNameLst>
                                          </p:cBhvr>
                                          <p:tavLst>
                                            <p:tav tm="0">
                                              <p:val>
                                                <p:strVal val="1+#ppt_h/2"/>
                                              </p:val>
                                            </p:tav>
                                            <p:tav tm="100000">
                                              <p:val>
                                                <p:strVal val="#ppt_y"/>
                                              </p:val>
                                            </p:tav>
                                          </p:tavLst>
                                        </p:anim>
                                      </p:childTnLst>
                                    </p:cTn>
                                  </p:par>
                                  <p:par>
                                    <p:cTn id="67" presetID="2" presetClass="entr" presetSubtype="4" decel="100000" fill="hold" nodeType="withEffect">
                                      <p:stCondLst>
                                        <p:cond delay="200"/>
                                      </p:stCondLst>
                                      <p:childTnLst>
                                        <p:set>
                                          <p:cBhvr>
                                            <p:cTn id="68" dur="1" fill="hold">
                                              <p:stCondLst>
                                                <p:cond delay="0"/>
                                              </p:stCondLst>
                                            </p:cTn>
                                            <p:tgtEl>
                                              <p:spTgt spid="59"/>
                                            </p:tgtEl>
                                            <p:attrNameLst>
                                              <p:attrName>style.visibility</p:attrName>
                                            </p:attrNameLst>
                                          </p:cBhvr>
                                          <p:to>
                                            <p:strVal val="visible"/>
                                          </p:to>
                                        </p:set>
                                        <p:anim calcmode="lin" valueType="num">
                                          <p:cBhvr additive="base">
                                            <p:cTn id="69" dur="500" fill="hold"/>
                                            <p:tgtEl>
                                              <p:spTgt spid="59"/>
                                            </p:tgtEl>
                                            <p:attrNameLst>
                                              <p:attrName>ppt_x</p:attrName>
                                            </p:attrNameLst>
                                          </p:cBhvr>
                                          <p:tavLst>
                                            <p:tav tm="0">
                                              <p:val>
                                                <p:strVal val="#ppt_x"/>
                                              </p:val>
                                            </p:tav>
                                            <p:tav tm="100000">
                                              <p:val>
                                                <p:strVal val="#ppt_x"/>
                                              </p:val>
                                            </p:tav>
                                          </p:tavLst>
                                        </p:anim>
                                        <p:anim calcmode="lin" valueType="num">
                                          <p:cBhvr additive="base">
                                            <p:cTn id="70" dur="500" fill="hold"/>
                                            <p:tgtEl>
                                              <p:spTgt spid="59"/>
                                            </p:tgtEl>
                                            <p:attrNameLst>
                                              <p:attrName>ppt_y</p:attrName>
                                            </p:attrNameLst>
                                          </p:cBhvr>
                                          <p:tavLst>
                                            <p:tav tm="0">
                                              <p:val>
                                                <p:strVal val="1+#ppt_h/2"/>
                                              </p:val>
                                            </p:tav>
                                            <p:tav tm="100000">
                                              <p:val>
                                                <p:strVal val="#ppt_y"/>
                                              </p:val>
                                            </p:tav>
                                          </p:tavLst>
                                        </p:anim>
                                      </p:childTnLst>
                                    </p:cTn>
                                  </p:par>
                                  <p:par>
                                    <p:cTn id="71" presetID="2" presetClass="entr" presetSubtype="4" decel="100000" fill="hold" nodeType="withEffect">
                                      <p:stCondLst>
                                        <p:cond delay="300"/>
                                      </p:stCondLst>
                                      <p:childTnLst>
                                        <p:set>
                                          <p:cBhvr>
                                            <p:cTn id="72" dur="1" fill="hold">
                                              <p:stCondLst>
                                                <p:cond delay="0"/>
                                              </p:stCondLst>
                                            </p:cTn>
                                            <p:tgtEl>
                                              <p:spTgt spid="60"/>
                                            </p:tgtEl>
                                            <p:attrNameLst>
                                              <p:attrName>style.visibility</p:attrName>
                                            </p:attrNameLst>
                                          </p:cBhvr>
                                          <p:to>
                                            <p:strVal val="visible"/>
                                          </p:to>
                                        </p:set>
                                        <p:anim calcmode="lin" valueType="num">
                                          <p:cBhvr additive="base">
                                            <p:cTn id="73" dur="500" fill="hold"/>
                                            <p:tgtEl>
                                              <p:spTgt spid="60"/>
                                            </p:tgtEl>
                                            <p:attrNameLst>
                                              <p:attrName>ppt_x</p:attrName>
                                            </p:attrNameLst>
                                          </p:cBhvr>
                                          <p:tavLst>
                                            <p:tav tm="0">
                                              <p:val>
                                                <p:strVal val="#ppt_x"/>
                                              </p:val>
                                            </p:tav>
                                            <p:tav tm="100000">
                                              <p:val>
                                                <p:strVal val="#ppt_x"/>
                                              </p:val>
                                            </p:tav>
                                          </p:tavLst>
                                        </p:anim>
                                        <p:anim calcmode="lin" valueType="num">
                                          <p:cBhvr additive="base">
                                            <p:cTn id="74" dur="500" fill="hold"/>
                                            <p:tgtEl>
                                              <p:spTgt spid="60"/>
                                            </p:tgtEl>
                                            <p:attrNameLst>
                                              <p:attrName>ppt_y</p:attrName>
                                            </p:attrNameLst>
                                          </p:cBhvr>
                                          <p:tavLst>
                                            <p:tav tm="0">
                                              <p:val>
                                                <p:strVal val="1+#ppt_h/2"/>
                                              </p:val>
                                            </p:tav>
                                            <p:tav tm="100000">
                                              <p:val>
                                                <p:strVal val="#ppt_y"/>
                                              </p:val>
                                            </p:tav>
                                          </p:tavLst>
                                        </p:anim>
                                      </p:childTnLst>
                                    </p:cTn>
                                  </p:par>
                                  <p:par>
                                    <p:cTn id="75" presetID="2" presetClass="entr" presetSubtype="4" decel="100000" fill="hold" nodeType="withEffect">
                                      <p:stCondLst>
                                        <p:cond delay="400"/>
                                      </p:stCondLst>
                                      <p:childTnLst>
                                        <p:set>
                                          <p:cBhvr>
                                            <p:cTn id="76" dur="1" fill="hold">
                                              <p:stCondLst>
                                                <p:cond delay="0"/>
                                              </p:stCondLst>
                                            </p:cTn>
                                            <p:tgtEl>
                                              <p:spTgt spid="61"/>
                                            </p:tgtEl>
                                            <p:attrNameLst>
                                              <p:attrName>style.visibility</p:attrName>
                                            </p:attrNameLst>
                                          </p:cBhvr>
                                          <p:to>
                                            <p:strVal val="visible"/>
                                          </p:to>
                                        </p:set>
                                        <p:anim calcmode="lin" valueType="num">
                                          <p:cBhvr additive="base">
                                            <p:cTn id="77" dur="500" fill="hold"/>
                                            <p:tgtEl>
                                              <p:spTgt spid="61"/>
                                            </p:tgtEl>
                                            <p:attrNameLst>
                                              <p:attrName>ppt_x</p:attrName>
                                            </p:attrNameLst>
                                          </p:cBhvr>
                                          <p:tavLst>
                                            <p:tav tm="0">
                                              <p:val>
                                                <p:strVal val="#ppt_x"/>
                                              </p:val>
                                            </p:tav>
                                            <p:tav tm="100000">
                                              <p:val>
                                                <p:strVal val="#ppt_x"/>
                                              </p:val>
                                            </p:tav>
                                          </p:tavLst>
                                        </p:anim>
                                        <p:anim calcmode="lin" valueType="num">
                                          <p:cBhvr additive="base">
                                            <p:cTn id="78" dur="500" fill="hold"/>
                                            <p:tgtEl>
                                              <p:spTgt spid="61"/>
                                            </p:tgtEl>
                                            <p:attrNameLst>
                                              <p:attrName>ppt_y</p:attrName>
                                            </p:attrNameLst>
                                          </p:cBhvr>
                                          <p:tavLst>
                                            <p:tav tm="0">
                                              <p:val>
                                                <p:strVal val="1+#ppt_h/2"/>
                                              </p:val>
                                            </p:tav>
                                            <p:tav tm="100000">
                                              <p:val>
                                                <p:strVal val="#ppt_y"/>
                                              </p:val>
                                            </p:tav>
                                          </p:tavLst>
                                        </p:anim>
                                      </p:childTnLst>
                                    </p:cTn>
                                  </p:par>
                                  <p:par>
                                    <p:cTn id="79" presetID="2" presetClass="entr" presetSubtype="4" decel="100000" fill="hold" nodeType="withEffect">
                                      <p:stCondLst>
                                        <p:cond delay="500"/>
                                      </p:stCondLst>
                                      <p:childTnLst>
                                        <p:set>
                                          <p:cBhvr>
                                            <p:cTn id="80" dur="1" fill="hold">
                                              <p:stCondLst>
                                                <p:cond delay="0"/>
                                              </p:stCondLst>
                                            </p:cTn>
                                            <p:tgtEl>
                                              <p:spTgt spid="62"/>
                                            </p:tgtEl>
                                            <p:attrNameLst>
                                              <p:attrName>style.visibility</p:attrName>
                                            </p:attrNameLst>
                                          </p:cBhvr>
                                          <p:to>
                                            <p:strVal val="visible"/>
                                          </p:to>
                                        </p:set>
                                        <p:anim calcmode="lin" valueType="num">
                                          <p:cBhvr additive="base">
                                            <p:cTn id="81" dur="500" fill="hold"/>
                                            <p:tgtEl>
                                              <p:spTgt spid="62"/>
                                            </p:tgtEl>
                                            <p:attrNameLst>
                                              <p:attrName>ppt_x</p:attrName>
                                            </p:attrNameLst>
                                          </p:cBhvr>
                                          <p:tavLst>
                                            <p:tav tm="0">
                                              <p:val>
                                                <p:strVal val="#ppt_x"/>
                                              </p:val>
                                            </p:tav>
                                            <p:tav tm="100000">
                                              <p:val>
                                                <p:strVal val="#ppt_x"/>
                                              </p:val>
                                            </p:tav>
                                          </p:tavLst>
                                        </p:anim>
                                        <p:anim calcmode="lin" valueType="num">
                                          <p:cBhvr additive="base">
                                            <p:cTn id="82" dur="500" fill="hold"/>
                                            <p:tgtEl>
                                              <p:spTgt spid="62"/>
                                            </p:tgtEl>
                                            <p:attrNameLst>
                                              <p:attrName>ppt_y</p:attrName>
                                            </p:attrNameLst>
                                          </p:cBhvr>
                                          <p:tavLst>
                                            <p:tav tm="0">
                                              <p:val>
                                                <p:strVal val="1+#ppt_h/2"/>
                                              </p:val>
                                            </p:tav>
                                            <p:tav tm="100000">
                                              <p:val>
                                                <p:strVal val="#ppt_y"/>
                                              </p:val>
                                            </p:tav>
                                          </p:tavLst>
                                        </p:anim>
                                      </p:childTnLst>
                                    </p:cTn>
                                  </p:par>
                                  <p:par>
                                    <p:cTn id="83" presetID="2" presetClass="entr" presetSubtype="4" decel="100000" fill="hold" nodeType="withEffect">
                                      <p:stCondLst>
                                        <p:cond delay="600"/>
                                      </p:stCondLst>
                                      <p:childTnLst>
                                        <p:set>
                                          <p:cBhvr>
                                            <p:cTn id="84" dur="1" fill="hold">
                                              <p:stCondLst>
                                                <p:cond delay="0"/>
                                              </p:stCondLst>
                                            </p:cTn>
                                            <p:tgtEl>
                                              <p:spTgt spid="58"/>
                                            </p:tgtEl>
                                            <p:attrNameLst>
                                              <p:attrName>style.visibility</p:attrName>
                                            </p:attrNameLst>
                                          </p:cBhvr>
                                          <p:to>
                                            <p:strVal val="visible"/>
                                          </p:to>
                                        </p:set>
                                        <p:anim calcmode="lin" valueType="num">
                                          <p:cBhvr additive="base">
                                            <p:cTn id="85" dur="500" fill="hold"/>
                                            <p:tgtEl>
                                              <p:spTgt spid="58"/>
                                            </p:tgtEl>
                                            <p:attrNameLst>
                                              <p:attrName>ppt_x</p:attrName>
                                            </p:attrNameLst>
                                          </p:cBhvr>
                                          <p:tavLst>
                                            <p:tav tm="0">
                                              <p:val>
                                                <p:strVal val="#ppt_x"/>
                                              </p:val>
                                            </p:tav>
                                            <p:tav tm="100000">
                                              <p:val>
                                                <p:strVal val="#ppt_x"/>
                                              </p:val>
                                            </p:tav>
                                          </p:tavLst>
                                        </p:anim>
                                        <p:anim calcmode="lin" valueType="num">
                                          <p:cBhvr additive="base">
                                            <p:cTn id="86" dur="500" fill="hold"/>
                                            <p:tgtEl>
                                              <p:spTgt spid="58"/>
                                            </p:tgtEl>
                                            <p:attrNameLst>
                                              <p:attrName>ppt_y</p:attrName>
                                            </p:attrNameLst>
                                          </p:cBhvr>
                                          <p:tavLst>
                                            <p:tav tm="0">
                                              <p:val>
                                                <p:strVal val="1+#ppt_h/2"/>
                                              </p:val>
                                            </p:tav>
                                            <p:tav tm="100000">
                                              <p:val>
                                                <p:strVal val="#ppt_y"/>
                                              </p:val>
                                            </p:tav>
                                          </p:tavLst>
                                        </p:anim>
                                      </p:childTnLst>
                                    </p:cTn>
                                  </p:par>
                                  <p:par>
                                    <p:cTn id="87" presetID="2" presetClass="entr" presetSubtype="4" decel="100000" fill="hold" nodeType="withEffect">
                                      <p:stCondLst>
                                        <p:cond delay="700"/>
                                      </p:stCondLst>
                                      <p:childTnLst>
                                        <p:set>
                                          <p:cBhvr>
                                            <p:cTn id="88" dur="1" fill="hold">
                                              <p:stCondLst>
                                                <p:cond delay="0"/>
                                              </p:stCondLst>
                                            </p:cTn>
                                            <p:tgtEl>
                                              <p:spTgt spid="65"/>
                                            </p:tgtEl>
                                            <p:attrNameLst>
                                              <p:attrName>style.visibility</p:attrName>
                                            </p:attrNameLst>
                                          </p:cBhvr>
                                          <p:to>
                                            <p:strVal val="visible"/>
                                          </p:to>
                                        </p:set>
                                        <p:anim calcmode="lin" valueType="num">
                                          <p:cBhvr additive="base">
                                            <p:cTn id="89" dur="500" fill="hold"/>
                                            <p:tgtEl>
                                              <p:spTgt spid="65"/>
                                            </p:tgtEl>
                                            <p:attrNameLst>
                                              <p:attrName>ppt_x</p:attrName>
                                            </p:attrNameLst>
                                          </p:cBhvr>
                                          <p:tavLst>
                                            <p:tav tm="0">
                                              <p:val>
                                                <p:strVal val="#ppt_x"/>
                                              </p:val>
                                            </p:tav>
                                            <p:tav tm="100000">
                                              <p:val>
                                                <p:strVal val="#ppt_x"/>
                                              </p:val>
                                            </p:tav>
                                          </p:tavLst>
                                        </p:anim>
                                        <p:anim calcmode="lin" valueType="num">
                                          <p:cBhvr additive="base">
                                            <p:cTn id="90" dur="500" fill="hold"/>
                                            <p:tgtEl>
                                              <p:spTgt spid="65"/>
                                            </p:tgtEl>
                                            <p:attrNameLst>
                                              <p:attrName>ppt_y</p:attrName>
                                            </p:attrNameLst>
                                          </p:cBhvr>
                                          <p:tavLst>
                                            <p:tav tm="0">
                                              <p:val>
                                                <p:strVal val="1+#ppt_h/2"/>
                                              </p:val>
                                            </p:tav>
                                            <p:tav tm="100000">
                                              <p:val>
                                                <p:strVal val="#ppt_y"/>
                                              </p:val>
                                            </p:tav>
                                          </p:tavLst>
                                        </p:anim>
                                      </p:childTnLst>
                                    </p:cTn>
                                  </p:par>
                                </p:childTnLst>
                              </p:cTn>
                            </p:par>
                            <p:par>
                              <p:cTn id="91" fill="hold">
                                <p:stCondLst>
                                  <p:cond delay="1200"/>
                                </p:stCondLst>
                                <p:childTnLst>
                                  <p:par>
                                    <p:cTn id="92" presetID="16" presetClass="entr" presetSubtype="21" fill="hold" grpId="0" nodeType="afterEffect">
                                      <p:stCondLst>
                                        <p:cond delay="0"/>
                                      </p:stCondLst>
                                      <p:childTnLst>
                                        <p:set>
                                          <p:cBhvr>
                                            <p:cTn id="93" dur="1" fill="hold">
                                              <p:stCondLst>
                                                <p:cond delay="0"/>
                                              </p:stCondLst>
                                            </p:cTn>
                                            <p:tgtEl>
                                              <p:spTgt spid="64"/>
                                            </p:tgtEl>
                                            <p:attrNameLst>
                                              <p:attrName>style.visibility</p:attrName>
                                            </p:attrNameLst>
                                          </p:cBhvr>
                                          <p:to>
                                            <p:strVal val="visible"/>
                                          </p:to>
                                        </p:set>
                                        <p:animEffect transition="in" filter="barn(inVertical)">
                                          <p:cBhvr>
                                            <p:cTn id="94" dur="500"/>
                                            <p:tgtEl>
                                              <p:spTgt spid="64"/>
                                            </p:tgtEl>
                                          </p:cBhvr>
                                        </p:animEffect>
                                      </p:childTnLst>
                                    </p:cTn>
                                  </p:par>
                                </p:childTnLst>
                              </p:cTn>
                            </p:par>
                          </p:childTnLst>
                        </p:cTn>
                      </p:par>
                      <p:par>
                        <p:cTn id="95" fill="hold">
                          <p:stCondLst>
                            <p:cond delay="indefinite"/>
                          </p:stCondLst>
                          <p:childTnLst>
                            <p:par>
                              <p:cTn id="96" fill="hold">
                                <p:stCondLst>
                                  <p:cond delay="0"/>
                                </p:stCondLst>
                                <p:childTnLst>
                                  <p:par>
                                    <p:cTn id="97" presetID="2" presetClass="entr" presetSubtype="1" fill="hold" grpId="0" nodeType="clickEffect">
                                      <p:stCondLst>
                                        <p:cond delay="0"/>
                                      </p:stCondLst>
                                      <p:childTnLst>
                                        <p:set>
                                          <p:cBhvr>
                                            <p:cTn id="98" dur="1" fill="hold">
                                              <p:stCondLst>
                                                <p:cond delay="0"/>
                                              </p:stCondLst>
                                            </p:cTn>
                                            <p:tgtEl>
                                              <p:spTgt spid="70"/>
                                            </p:tgtEl>
                                            <p:attrNameLst>
                                              <p:attrName>style.visibility</p:attrName>
                                            </p:attrNameLst>
                                          </p:cBhvr>
                                          <p:to>
                                            <p:strVal val="visible"/>
                                          </p:to>
                                        </p:set>
                                        <p:anim calcmode="lin" valueType="num">
                                          <p:cBhvr additive="base">
                                            <p:cTn id="99" dur="500" fill="hold"/>
                                            <p:tgtEl>
                                              <p:spTgt spid="70"/>
                                            </p:tgtEl>
                                            <p:attrNameLst>
                                              <p:attrName>ppt_x</p:attrName>
                                            </p:attrNameLst>
                                          </p:cBhvr>
                                          <p:tavLst>
                                            <p:tav tm="0">
                                              <p:val>
                                                <p:strVal val="#ppt_x"/>
                                              </p:val>
                                            </p:tav>
                                            <p:tav tm="100000">
                                              <p:val>
                                                <p:strVal val="#ppt_x"/>
                                              </p:val>
                                            </p:tav>
                                          </p:tavLst>
                                        </p:anim>
                                        <p:anim calcmode="lin" valueType="num">
                                          <p:cBhvr additive="base">
                                            <p:cTn id="100" dur="500" fill="hold"/>
                                            <p:tgtEl>
                                              <p:spTgt spid="70"/>
                                            </p:tgtEl>
                                            <p:attrNameLst>
                                              <p:attrName>ppt_y</p:attrName>
                                            </p:attrNameLst>
                                          </p:cBhvr>
                                          <p:tavLst>
                                            <p:tav tm="0">
                                              <p:val>
                                                <p:strVal val="0-#ppt_h/2"/>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68"/>
                                            </p:tgtEl>
                                            <p:attrNameLst>
                                              <p:attrName>style.visibility</p:attrName>
                                            </p:attrNameLst>
                                          </p:cBhvr>
                                          <p:to>
                                            <p:strVal val="visible"/>
                                          </p:to>
                                        </p:set>
                                        <p:anim calcmode="lin" valueType="num">
                                          <p:cBhvr additive="base">
                                            <p:cTn id="103" dur="500" fill="hold"/>
                                            <p:tgtEl>
                                              <p:spTgt spid="68"/>
                                            </p:tgtEl>
                                            <p:attrNameLst>
                                              <p:attrName>ppt_x</p:attrName>
                                            </p:attrNameLst>
                                          </p:cBhvr>
                                          <p:tavLst>
                                            <p:tav tm="0">
                                              <p:val>
                                                <p:strVal val="#ppt_x"/>
                                              </p:val>
                                            </p:tav>
                                            <p:tav tm="100000">
                                              <p:val>
                                                <p:strVal val="#ppt_x"/>
                                              </p:val>
                                            </p:tav>
                                          </p:tavLst>
                                        </p:anim>
                                        <p:anim calcmode="lin" valueType="num">
                                          <p:cBhvr additive="base">
                                            <p:cTn id="104" dur="500" fill="hold"/>
                                            <p:tgtEl>
                                              <p:spTgt spid="68"/>
                                            </p:tgtEl>
                                            <p:attrNameLst>
                                              <p:attrName>ppt_y</p:attrName>
                                            </p:attrNameLst>
                                          </p:cBhvr>
                                          <p:tavLst>
                                            <p:tav tm="0">
                                              <p:val>
                                                <p:strVal val="0-#ppt_h/2"/>
                                              </p:val>
                                            </p:tav>
                                            <p:tav tm="100000">
                                              <p:val>
                                                <p:strVal val="#ppt_y"/>
                                              </p:val>
                                            </p:tav>
                                          </p:tavLst>
                                        </p:anim>
                                      </p:childTnLst>
                                    </p:cTn>
                                  </p:par>
                                  <p:par>
                                    <p:cTn id="105" presetID="10" presetClass="entr" presetSubtype="0" fill="hold" grpId="0" nodeType="withEffect">
                                      <p:stCondLst>
                                        <p:cond delay="250"/>
                                      </p:stCondLst>
                                      <p:childTnLst>
                                        <p:set>
                                          <p:cBhvr>
                                            <p:cTn id="106" dur="1" fill="hold">
                                              <p:stCondLst>
                                                <p:cond delay="0"/>
                                              </p:stCondLst>
                                            </p:cTn>
                                            <p:tgtEl>
                                              <p:spTgt spid="15"/>
                                            </p:tgtEl>
                                            <p:attrNameLst>
                                              <p:attrName>style.visibility</p:attrName>
                                            </p:attrNameLst>
                                          </p:cBhvr>
                                          <p:to>
                                            <p:strVal val="visible"/>
                                          </p:to>
                                        </p:set>
                                        <p:animEffect transition="in" filter="fade">
                                          <p:cBhvr>
                                            <p:cTn id="107" dur="500"/>
                                            <p:tgtEl>
                                              <p:spTgt spid="15"/>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8"/>
                                            </p:tgtEl>
                                            <p:attrNameLst>
                                              <p:attrName>style.visibility</p:attrName>
                                            </p:attrNameLst>
                                          </p:cBhvr>
                                          <p:to>
                                            <p:strVal val="visible"/>
                                          </p:to>
                                        </p:set>
                                        <p:animEffect transition="in" filter="fade">
                                          <p:cBhvr>
                                            <p:cTn id="1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P spid="64" grpId="0" animBg="1"/>
          <p:bldP spid="68" grpId="0" animBg="1"/>
          <p:bldP spid="70" grpId="0" animBg="1"/>
          <p:bldP spid="15" grpId="0" animBg="1"/>
          <p:bldP spid="18" grpId="0" animBg="1"/>
        </p:bldLst>
      </p:timing>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F0449A71-07F8-6535-8E67-717AA6401CFA}"/>
              </a:ext>
            </a:extLst>
          </p:cNvPr>
          <p:cNvSpPr/>
          <p:nvPr/>
        </p:nvSpPr>
        <p:spPr>
          <a:xfrm>
            <a:off x="12799247" y="1829845"/>
            <a:ext cx="10280948" cy="3082717"/>
          </a:xfrm>
          <a:prstGeom prst="roundRect">
            <a:avLst>
              <a:gd name="adj" fmla="val 12110"/>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3" name="Group 2">
            <a:extLst>
              <a:ext uri="{FF2B5EF4-FFF2-40B4-BE49-F238E27FC236}">
                <a16:creationId xmlns:a16="http://schemas.microsoft.com/office/drawing/2014/main" id="{9969D077-D115-134B-2EA6-5E44A3D04F71}"/>
              </a:ext>
            </a:extLst>
          </p:cNvPr>
          <p:cNvGrpSpPr/>
          <p:nvPr/>
        </p:nvGrpSpPr>
        <p:grpSpPr>
          <a:xfrm>
            <a:off x="7481324" y="1399730"/>
            <a:ext cx="2029270" cy="2029270"/>
            <a:chOff x="6897277" y="1273654"/>
            <a:chExt cx="1036662" cy="1036662"/>
          </a:xfrm>
        </p:grpSpPr>
        <p:sp>
          <p:nvSpPr>
            <p:cNvPr id="4" name="Oval 3">
              <a:extLst>
                <a:ext uri="{FF2B5EF4-FFF2-40B4-BE49-F238E27FC236}">
                  <a16:creationId xmlns:a16="http://schemas.microsoft.com/office/drawing/2014/main" id="{5D04679E-A710-3C50-8713-6DF5E251C06E}"/>
                </a:ext>
              </a:extLst>
            </p:cNvPr>
            <p:cNvSpPr/>
            <p:nvPr/>
          </p:nvSpPr>
          <p:spPr>
            <a:xfrm>
              <a:off x="6897277" y="1273654"/>
              <a:ext cx="1036662" cy="1036662"/>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5" name="Graphic 4">
              <a:extLst>
                <a:ext uri="{FF2B5EF4-FFF2-40B4-BE49-F238E27FC236}">
                  <a16:creationId xmlns:a16="http://schemas.microsoft.com/office/drawing/2014/main" id="{CEBA645D-AC67-F498-9DF6-A7A81CB401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21087" y="1493380"/>
              <a:ext cx="589042" cy="589042"/>
            </a:xfrm>
            <a:prstGeom prst="rect">
              <a:avLst/>
            </a:prstGeom>
          </p:spPr>
        </p:pic>
      </p:grpSp>
      <p:grpSp>
        <p:nvGrpSpPr>
          <p:cNvPr id="8" name="Group 7">
            <a:extLst>
              <a:ext uri="{FF2B5EF4-FFF2-40B4-BE49-F238E27FC236}">
                <a16:creationId xmlns:a16="http://schemas.microsoft.com/office/drawing/2014/main" id="{CCDE7A64-660F-E108-2F56-211C6075904A}"/>
              </a:ext>
            </a:extLst>
          </p:cNvPr>
          <p:cNvGrpSpPr/>
          <p:nvPr/>
        </p:nvGrpSpPr>
        <p:grpSpPr>
          <a:xfrm>
            <a:off x="2717919" y="1399729"/>
            <a:ext cx="1992759" cy="1992759"/>
            <a:chOff x="6897277" y="1273654"/>
            <a:chExt cx="1036662" cy="1036662"/>
          </a:xfrm>
        </p:grpSpPr>
        <p:sp>
          <p:nvSpPr>
            <p:cNvPr id="10" name="Oval 9">
              <a:extLst>
                <a:ext uri="{FF2B5EF4-FFF2-40B4-BE49-F238E27FC236}">
                  <a16:creationId xmlns:a16="http://schemas.microsoft.com/office/drawing/2014/main" id="{2838F7CD-9541-ACBF-AADF-9F9BE45A3E5D}"/>
                </a:ext>
              </a:extLst>
            </p:cNvPr>
            <p:cNvSpPr/>
            <p:nvPr/>
          </p:nvSpPr>
          <p:spPr>
            <a:xfrm>
              <a:off x="6897277" y="1273654"/>
              <a:ext cx="1036662" cy="1036662"/>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1" name="Graphic 10">
              <a:extLst>
                <a:ext uri="{FF2B5EF4-FFF2-40B4-BE49-F238E27FC236}">
                  <a16:creationId xmlns:a16="http://schemas.microsoft.com/office/drawing/2014/main" id="{94328917-CCC2-8A7C-368E-509B29A712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21087" y="1493380"/>
              <a:ext cx="589042" cy="589042"/>
            </a:xfrm>
            <a:prstGeom prst="rect">
              <a:avLst/>
            </a:prstGeom>
          </p:spPr>
        </p:pic>
      </p:grpSp>
      <p:sp>
        <p:nvSpPr>
          <p:cNvPr id="68" name="Graphic 8">
            <a:extLst>
              <a:ext uri="{FF2B5EF4-FFF2-40B4-BE49-F238E27FC236}">
                <a16:creationId xmlns:a16="http://schemas.microsoft.com/office/drawing/2014/main" id="{45B31F6C-D546-5826-6F2C-20E848866653}"/>
              </a:ext>
            </a:extLst>
          </p:cNvPr>
          <p:cNvSpPr/>
          <p:nvPr/>
        </p:nvSpPr>
        <p:spPr>
          <a:xfrm>
            <a:off x="6905312" y="-3709548"/>
            <a:ext cx="910123" cy="908819"/>
          </a:xfrm>
          <a:custGeom>
            <a:avLst/>
            <a:gdLst>
              <a:gd name="connsiteX0" fmla="*/ 0 w 785472"/>
              <a:gd name="connsiteY0" fmla="*/ 391611 h 784347"/>
              <a:gd name="connsiteX1" fmla="*/ 6304 w 785472"/>
              <a:gd name="connsiteY1" fmla="*/ 404222 h 784347"/>
              <a:gd name="connsiteX2" fmla="*/ 99083 w 785472"/>
              <a:gd name="connsiteY2" fmla="*/ 469980 h 784347"/>
              <a:gd name="connsiteX3" fmla="*/ 51341 w 785472"/>
              <a:gd name="connsiteY3" fmla="*/ 573569 h 784347"/>
              <a:gd name="connsiteX4" fmla="*/ 52242 w 785472"/>
              <a:gd name="connsiteY4" fmla="*/ 587981 h 784347"/>
              <a:gd name="connsiteX5" fmla="*/ 64853 w 785472"/>
              <a:gd name="connsiteY5" fmla="*/ 596088 h 784347"/>
              <a:gd name="connsiteX6" fmla="*/ 178350 w 785472"/>
              <a:gd name="connsiteY6" fmla="*/ 605996 h 784347"/>
              <a:gd name="connsiteX7" fmla="*/ 188258 w 785472"/>
              <a:gd name="connsiteY7" fmla="*/ 719492 h 784347"/>
              <a:gd name="connsiteX8" fmla="*/ 196366 w 785472"/>
              <a:gd name="connsiteY8" fmla="*/ 732102 h 784347"/>
              <a:gd name="connsiteX9" fmla="*/ 210777 w 785472"/>
              <a:gd name="connsiteY9" fmla="*/ 733003 h 784347"/>
              <a:gd name="connsiteX10" fmla="*/ 314366 w 785472"/>
              <a:gd name="connsiteY10" fmla="*/ 685262 h 784347"/>
              <a:gd name="connsiteX11" fmla="*/ 380124 w 785472"/>
              <a:gd name="connsiteY11" fmla="*/ 778042 h 784347"/>
              <a:gd name="connsiteX12" fmla="*/ 392735 w 785472"/>
              <a:gd name="connsiteY12" fmla="*/ 784347 h 784347"/>
              <a:gd name="connsiteX13" fmla="*/ 405347 w 785472"/>
              <a:gd name="connsiteY13" fmla="*/ 778042 h 784347"/>
              <a:gd name="connsiteX14" fmla="*/ 471105 w 785472"/>
              <a:gd name="connsiteY14" fmla="*/ 685262 h 784347"/>
              <a:gd name="connsiteX15" fmla="*/ 574693 w 785472"/>
              <a:gd name="connsiteY15" fmla="*/ 733003 h 784347"/>
              <a:gd name="connsiteX16" fmla="*/ 589105 w 785472"/>
              <a:gd name="connsiteY16" fmla="*/ 732102 h 784347"/>
              <a:gd name="connsiteX17" fmla="*/ 597213 w 785472"/>
              <a:gd name="connsiteY17" fmla="*/ 719492 h 784347"/>
              <a:gd name="connsiteX18" fmla="*/ 607120 w 785472"/>
              <a:gd name="connsiteY18" fmla="*/ 605996 h 784347"/>
              <a:gd name="connsiteX19" fmla="*/ 720617 w 785472"/>
              <a:gd name="connsiteY19" fmla="*/ 596088 h 784347"/>
              <a:gd name="connsiteX20" fmla="*/ 733228 w 785472"/>
              <a:gd name="connsiteY20" fmla="*/ 587981 h 784347"/>
              <a:gd name="connsiteX21" fmla="*/ 734128 w 785472"/>
              <a:gd name="connsiteY21" fmla="*/ 573569 h 784347"/>
              <a:gd name="connsiteX22" fmla="*/ 686387 w 785472"/>
              <a:gd name="connsiteY22" fmla="*/ 469980 h 784347"/>
              <a:gd name="connsiteX23" fmla="*/ 779167 w 785472"/>
              <a:gd name="connsiteY23" fmla="*/ 404222 h 784347"/>
              <a:gd name="connsiteX24" fmla="*/ 785472 w 785472"/>
              <a:gd name="connsiteY24" fmla="*/ 391611 h 784347"/>
              <a:gd name="connsiteX25" fmla="*/ 779167 w 785472"/>
              <a:gd name="connsiteY25" fmla="*/ 378999 h 784347"/>
              <a:gd name="connsiteX26" fmla="*/ 686387 w 785472"/>
              <a:gd name="connsiteY26" fmla="*/ 313242 h 784347"/>
              <a:gd name="connsiteX27" fmla="*/ 734128 w 785472"/>
              <a:gd name="connsiteY27" fmla="*/ 209653 h 784347"/>
              <a:gd name="connsiteX28" fmla="*/ 733228 w 785472"/>
              <a:gd name="connsiteY28" fmla="*/ 195241 h 784347"/>
              <a:gd name="connsiteX29" fmla="*/ 720617 w 785472"/>
              <a:gd name="connsiteY29" fmla="*/ 187134 h 784347"/>
              <a:gd name="connsiteX30" fmla="*/ 607120 w 785472"/>
              <a:gd name="connsiteY30" fmla="*/ 177226 h 784347"/>
              <a:gd name="connsiteX31" fmla="*/ 597213 w 785472"/>
              <a:gd name="connsiteY31" fmla="*/ 63729 h 784347"/>
              <a:gd name="connsiteX32" fmla="*/ 589105 w 785472"/>
              <a:gd name="connsiteY32" fmla="*/ 51117 h 784347"/>
              <a:gd name="connsiteX33" fmla="*/ 574693 w 785472"/>
              <a:gd name="connsiteY33" fmla="*/ 50217 h 784347"/>
              <a:gd name="connsiteX34" fmla="*/ 471105 w 785472"/>
              <a:gd name="connsiteY34" fmla="*/ 97960 h 784347"/>
              <a:gd name="connsiteX35" fmla="*/ 404447 w 785472"/>
              <a:gd name="connsiteY35" fmla="*/ 6081 h 784347"/>
              <a:gd name="connsiteX36" fmla="*/ 379224 w 785472"/>
              <a:gd name="connsiteY36" fmla="*/ 6081 h 784347"/>
              <a:gd name="connsiteX37" fmla="*/ 313466 w 785472"/>
              <a:gd name="connsiteY37" fmla="*/ 98860 h 784347"/>
              <a:gd name="connsiteX38" fmla="*/ 209877 w 785472"/>
              <a:gd name="connsiteY38" fmla="*/ 51118 h 784347"/>
              <a:gd name="connsiteX39" fmla="*/ 195466 w 785472"/>
              <a:gd name="connsiteY39" fmla="*/ 52018 h 784347"/>
              <a:gd name="connsiteX40" fmla="*/ 187358 w 785472"/>
              <a:gd name="connsiteY40" fmla="*/ 64630 h 784347"/>
              <a:gd name="connsiteX41" fmla="*/ 177450 w 785472"/>
              <a:gd name="connsiteY41" fmla="*/ 178127 h 784347"/>
              <a:gd name="connsiteX42" fmla="*/ 63953 w 785472"/>
              <a:gd name="connsiteY42" fmla="*/ 188034 h 784347"/>
              <a:gd name="connsiteX43" fmla="*/ 51342 w 785472"/>
              <a:gd name="connsiteY43" fmla="*/ 196142 h 784347"/>
              <a:gd name="connsiteX44" fmla="*/ 50441 w 785472"/>
              <a:gd name="connsiteY44" fmla="*/ 210554 h 784347"/>
              <a:gd name="connsiteX45" fmla="*/ 98183 w 785472"/>
              <a:gd name="connsiteY45" fmla="*/ 314142 h 784347"/>
              <a:gd name="connsiteX46" fmla="*/ 6305 w 785472"/>
              <a:gd name="connsiteY46" fmla="*/ 378999 h 784347"/>
              <a:gd name="connsiteX47" fmla="*/ 1 w 785472"/>
              <a:gd name="connsiteY47" fmla="*/ 391611 h 784347"/>
              <a:gd name="connsiteX48" fmla="*/ 425164 w 785472"/>
              <a:gd name="connsiteY48" fmla="*/ 565460 h 784347"/>
              <a:gd name="connsiteX49" fmla="*/ 391837 w 785472"/>
              <a:gd name="connsiteY49" fmla="*/ 579871 h 784347"/>
              <a:gd name="connsiteX50" fmla="*/ 358510 w 785472"/>
              <a:gd name="connsiteY50" fmla="*/ 565460 h 784347"/>
              <a:gd name="connsiteX51" fmla="*/ 344998 w 785472"/>
              <a:gd name="connsiteY51" fmla="*/ 530329 h 784347"/>
              <a:gd name="connsiteX52" fmla="*/ 358510 w 785472"/>
              <a:gd name="connsiteY52" fmla="*/ 495198 h 784347"/>
              <a:gd name="connsiteX53" fmla="*/ 425168 w 785472"/>
              <a:gd name="connsiteY53" fmla="*/ 495198 h 784347"/>
              <a:gd name="connsiteX54" fmla="*/ 438679 w 785472"/>
              <a:gd name="connsiteY54" fmla="*/ 530329 h 784347"/>
              <a:gd name="connsiteX55" fmla="*/ 425165 w 785472"/>
              <a:gd name="connsiteY55" fmla="*/ 565460 h 784347"/>
              <a:gd name="connsiteX56" fmla="*/ 344995 w 785472"/>
              <a:gd name="connsiteY56" fmla="*/ 252892 h 784347"/>
              <a:gd name="connsiteX57" fmla="*/ 391834 w 785472"/>
              <a:gd name="connsiteY57" fmla="*/ 203350 h 784347"/>
              <a:gd name="connsiteX58" fmla="*/ 438672 w 785472"/>
              <a:gd name="connsiteY58" fmla="*/ 252892 h 784347"/>
              <a:gd name="connsiteX59" fmla="*/ 438672 w 785472"/>
              <a:gd name="connsiteY59" fmla="*/ 406023 h 784347"/>
              <a:gd name="connsiteX60" fmla="*/ 391834 w 785472"/>
              <a:gd name="connsiteY60" fmla="*/ 455566 h 784347"/>
              <a:gd name="connsiteX61" fmla="*/ 344995 w 785472"/>
              <a:gd name="connsiteY61" fmla="*/ 406023 h 7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85472" h="784347">
                <a:moveTo>
                  <a:pt x="0" y="391611"/>
                </a:moveTo>
                <a:cubicBezTo>
                  <a:pt x="0" y="397015"/>
                  <a:pt x="2704" y="401519"/>
                  <a:pt x="6304" y="404222"/>
                </a:cubicBezTo>
                <a:lnTo>
                  <a:pt x="99083" y="469980"/>
                </a:lnTo>
                <a:lnTo>
                  <a:pt x="51341" y="573569"/>
                </a:lnTo>
                <a:cubicBezTo>
                  <a:pt x="49541" y="578073"/>
                  <a:pt x="49541" y="583477"/>
                  <a:pt x="52242" y="587981"/>
                </a:cubicBezTo>
                <a:cubicBezTo>
                  <a:pt x="54945" y="592484"/>
                  <a:pt x="59449" y="595188"/>
                  <a:pt x="64853" y="596088"/>
                </a:cubicBezTo>
                <a:lnTo>
                  <a:pt x="178350" y="605996"/>
                </a:lnTo>
                <a:lnTo>
                  <a:pt x="188258" y="719492"/>
                </a:lnTo>
                <a:cubicBezTo>
                  <a:pt x="189158" y="724896"/>
                  <a:pt x="191861" y="729400"/>
                  <a:pt x="196366" y="732102"/>
                </a:cubicBezTo>
                <a:cubicBezTo>
                  <a:pt x="200870" y="734805"/>
                  <a:pt x="206274" y="734805"/>
                  <a:pt x="210777" y="733003"/>
                </a:cubicBezTo>
                <a:lnTo>
                  <a:pt x="314366" y="685262"/>
                </a:lnTo>
                <a:lnTo>
                  <a:pt x="380124" y="778042"/>
                </a:lnTo>
                <a:cubicBezTo>
                  <a:pt x="382827" y="782546"/>
                  <a:pt x="388232" y="784347"/>
                  <a:pt x="392735" y="784347"/>
                </a:cubicBezTo>
                <a:cubicBezTo>
                  <a:pt x="398139" y="784347"/>
                  <a:pt x="402643" y="781645"/>
                  <a:pt x="405347" y="778042"/>
                </a:cubicBezTo>
                <a:lnTo>
                  <a:pt x="471105" y="685262"/>
                </a:lnTo>
                <a:lnTo>
                  <a:pt x="574693" y="733003"/>
                </a:lnTo>
                <a:cubicBezTo>
                  <a:pt x="579197" y="734805"/>
                  <a:pt x="584601" y="734805"/>
                  <a:pt x="589105" y="732102"/>
                </a:cubicBezTo>
                <a:cubicBezTo>
                  <a:pt x="593609" y="729400"/>
                  <a:pt x="596312" y="724896"/>
                  <a:pt x="597213" y="719492"/>
                </a:cubicBezTo>
                <a:lnTo>
                  <a:pt x="607120" y="605996"/>
                </a:lnTo>
                <a:lnTo>
                  <a:pt x="720617" y="596088"/>
                </a:lnTo>
                <a:cubicBezTo>
                  <a:pt x="726021" y="595188"/>
                  <a:pt x="730525" y="592484"/>
                  <a:pt x="733228" y="587981"/>
                </a:cubicBezTo>
                <a:cubicBezTo>
                  <a:pt x="735930" y="583477"/>
                  <a:pt x="735930" y="578073"/>
                  <a:pt x="734128" y="573569"/>
                </a:cubicBezTo>
                <a:lnTo>
                  <a:pt x="686387" y="469980"/>
                </a:lnTo>
                <a:lnTo>
                  <a:pt x="779167" y="404222"/>
                </a:lnTo>
                <a:cubicBezTo>
                  <a:pt x="783671" y="401519"/>
                  <a:pt x="785472" y="396115"/>
                  <a:pt x="785472" y="391611"/>
                </a:cubicBezTo>
                <a:cubicBezTo>
                  <a:pt x="785472" y="387107"/>
                  <a:pt x="782770" y="381703"/>
                  <a:pt x="779167" y="378999"/>
                </a:cubicBezTo>
                <a:lnTo>
                  <a:pt x="686387" y="313242"/>
                </a:lnTo>
                <a:lnTo>
                  <a:pt x="734128" y="209653"/>
                </a:lnTo>
                <a:cubicBezTo>
                  <a:pt x="735930" y="205149"/>
                  <a:pt x="735930" y="199745"/>
                  <a:pt x="733228" y="195241"/>
                </a:cubicBezTo>
                <a:cubicBezTo>
                  <a:pt x="730525" y="190737"/>
                  <a:pt x="726021" y="188034"/>
                  <a:pt x="720617" y="187134"/>
                </a:cubicBezTo>
                <a:lnTo>
                  <a:pt x="607120" y="177226"/>
                </a:lnTo>
                <a:lnTo>
                  <a:pt x="597213" y="63729"/>
                </a:lnTo>
                <a:cubicBezTo>
                  <a:pt x="596312" y="58325"/>
                  <a:pt x="593609" y="53821"/>
                  <a:pt x="589105" y="51117"/>
                </a:cubicBezTo>
                <a:cubicBezTo>
                  <a:pt x="584601" y="48413"/>
                  <a:pt x="579197" y="48413"/>
                  <a:pt x="574693" y="50217"/>
                </a:cubicBezTo>
                <a:lnTo>
                  <a:pt x="471105" y="97960"/>
                </a:lnTo>
                <a:lnTo>
                  <a:pt x="404447" y="6081"/>
                </a:lnTo>
                <a:cubicBezTo>
                  <a:pt x="398142" y="-2027"/>
                  <a:pt x="384631" y="-2027"/>
                  <a:pt x="379224" y="6081"/>
                </a:cubicBezTo>
                <a:lnTo>
                  <a:pt x="313466" y="98860"/>
                </a:lnTo>
                <a:lnTo>
                  <a:pt x="209877" y="51118"/>
                </a:lnTo>
                <a:cubicBezTo>
                  <a:pt x="205374" y="49317"/>
                  <a:pt x="199970" y="49317"/>
                  <a:pt x="195466" y="52018"/>
                </a:cubicBezTo>
                <a:cubicBezTo>
                  <a:pt x="190962" y="54722"/>
                  <a:pt x="188258" y="59226"/>
                  <a:pt x="187358" y="64630"/>
                </a:cubicBezTo>
                <a:lnTo>
                  <a:pt x="177450" y="178127"/>
                </a:lnTo>
                <a:lnTo>
                  <a:pt x="63953" y="188034"/>
                </a:lnTo>
                <a:cubicBezTo>
                  <a:pt x="58549" y="188934"/>
                  <a:pt x="54046" y="191638"/>
                  <a:pt x="51342" y="196142"/>
                </a:cubicBezTo>
                <a:cubicBezTo>
                  <a:pt x="48638" y="200646"/>
                  <a:pt x="48638" y="206050"/>
                  <a:pt x="50441" y="210554"/>
                </a:cubicBezTo>
                <a:lnTo>
                  <a:pt x="98183" y="314142"/>
                </a:lnTo>
                <a:lnTo>
                  <a:pt x="6305" y="378999"/>
                </a:lnTo>
                <a:cubicBezTo>
                  <a:pt x="1801" y="381703"/>
                  <a:pt x="1" y="386207"/>
                  <a:pt x="1" y="391611"/>
                </a:cubicBezTo>
                <a:close/>
                <a:moveTo>
                  <a:pt x="425164" y="565460"/>
                </a:moveTo>
                <a:cubicBezTo>
                  <a:pt x="416156" y="574467"/>
                  <a:pt x="404445" y="579871"/>
                  <a:pt x="391837" y="579871"/>
                </a:cubicBezTo>
                <a:cubicBezTo>
                  <a:pt x="379225" y="579871"/>
                  <a:pt x="367518" y="574467"/>
                  <a:pt x="358510" y="565460"/>
                </a:cubicBezTo>
                <a:cubicBezTo>
                  <a:pt x="349502" y="556452"/>
                  <a:pt x="344998" y="543840"/>
                  <a:pt x="344998" y="530329"/>
                </a:cubicBezTo>
                <a:cubicBezTo>
                  <a:pt x="344998" y="517717"/>
                  <a:pt x="350402" y="505106"/>
                  <a:pt x="358510" y="495198"/>
                </a:cubicBezTo>
                <a:cubicBezTo>
                  <a:pt x="375625" y="478083"/>
                  <a:pt x="408052" y="478083"/>
                  <a:pt x="425168" y="495198"/>
                </a:cubicBezTo>
                <a:cubicBezTo>
                  <a:pt x="434175" y="504206"/>
                  <a:pt x="438679" y="516817"/>
                  <a:pt x="438679" y="530329"/>
                </a:cubicBezTo>
                <a:cubicBezTo>
                  <a:pt x="438676" y="543840"/>
                  <a:pt x="434172" y="556452"/>
                  <a:pt x="425165" y="565460"/>
                </a:cubicBezTo>
                <a:close/>
                <a:moveTo>
                  <a:pt x="344995" y="252892"/>
                </a:moveTo>
                <a:cubicBezTo>
                  <a:pt x="344995" y="225869"/>
                  <a:pt x="365715" y="203350"/>
                  <a:pt x="391834" y="203350"/>
                </a:cubicBezTo>
                <a:cubicBezTo>
                  <a:pt x="417957" y="203350"/>
                  <a:pt x="438672" y="224969"/>
                  <a:pt x="438672" y="252892"/>
                </a:cubicBezTo>
                <a:lnTo>
                  <a:pt x="438672" y="406023"/>
                </a:lnTo>
                <a:cubicBezTo>
                  <a:pt x="438672" y="433046"/>
                  <a:pt x="417953" y="455566"/>
                  <a:pt x="391834" y="455566"/>
                </a:cubicBezTo>
                <a:cubicBezTo>
                  <a:pt x="365711" y="455566"/>
                  <a:pt x="344995" y="433946"/>
                  <a:pt x="344995" y="406023"/>
                </a:cubicBezTo>
                <a:close/>
              </a:path>
            </a:pathLst>
          </a:custGeom>
          <a:solidFill>
            <a:schemeClr val="accent3"/>
          </a:solidFill>
          <a:ln w="746" cap="flat">
            <a:noFill/>
            <a:prstDash val="solid"/>
            <a:miter/>
          </a:ln>
        </p:spPr>
        <p:txBody>
          <a:bodyPr rtlCol="0" anchor="ctr"/>
          <a:lstStyle/>
          <a:p>
            <a:endParaRPr lang="en-GB" dirty="0">
              <a:latin typeface="Poppins" panose="00000500000000000000" pitchFamily="2" charset="0"/>
            </a:endParaRPr>
          </a:p>
        </p:txBody>
      </p:sp>
      <p:sp>
        <p:nvSpPr>
          <p:cNvPr id="70" name="Graphic 8">
            <a:extLst>
              <a:ext uri="{FF2B5EF4-FFF2-40B4-BE49-F238E27FC236}">
                <a16:creationId xmlns:a16="http://schemas.microsoft.com/office/drawing/2014/main" id="{54328C33-78CB-179E-30A8-18C3E245D4A3}"/>
              </a:ext>
            </a:extLst>
          </p:cNvPr>
          <p:cNvSpPr/>
          <p:nvPr/>
        </p:nvSpPr>
        <p:spPr>
          <a:xfrm>
            <a:off x="4407760" y="-3709548"/>
            <a:ext cx="910123" cy="908819"/>
          </a:xfrm>
          <a:custGeom>
            <a:avLst/>
            <a:gdLst>
              <a:gd name="connsiteX0" fmla="*/ 0 w 785472"/>
              <a:gd name="connsiteY0" fmla="*/ 391611 h 784347"/>
              <a:gd name="connsiteX1" fmla="*/ 6304 w 785472"/>
              <a:gd name="connsiteY1" fmla="*/ 404222 h 784347"/>
              <a:gd name="connsiteX2" fmla="*/ 99083 w 785472"/>
              <a:gd name="connsiteY2" fmla="*/ 469980 h 784347"/>
              <a:gd name="connsiteX3" fmla="*/ 51341 w 785472"/>
              <a:gd name="connsiteY3" fmla="*/ 573569 h 784347"/>
              <a:gd name="connsiteX4" fmla="*/ 52242 w 785472"/>
              <a:gd name="connsiteY4" fmla="*/ 587981 h 784347"/>
              <a:gd name="connsiteX5" fmla="*/ 64853 w 785472"/>
              <a:gd name="connsiteY5" fmla="*/ 596088 h 784347"/>
              <a:gd name="connsiteX6" fmla="*/ 178350 w 785472"/>
              <a:gd name="connsiteY6" fmla="*/ 605996 h 784347"/>
              <a:gd name="connsiteX7" fmla="*/ 188258 w 785472"/>
              <a:gd name="connsiteY7" fmla="*/ 719492 h 784347"/>
              <a:gd name="connsiteX8" fmla="*/ 196366 w 785472"/>
              <a:gd name="connsiteY8" fmla="*/ 732102 h 784347"/>
              <a:gd name="connsiteX9" fmla="*/ 210777 w 785472"/>
              <a:gd name="connsiteY9" fmla="*/ 733003 h 784347"/>
              <a:gd name="connsiteX10" fmla="*/ 314366 w 785472"/>
              <a:gd name="connsiteY10" fmla="*/ 685262 h 784347"/>
              <a:gd name="connsiteX11" fmla="*/ 380124 w 785472"/>
              <a:gd name="connsiteY11" fmla="*/ 778042 h 784347"/>
              <a:gd name="connsiteX12" fmla="*/ 392735 w 785472"/>
              <a:gd name="connsiteY12" fmla="*/ 784347 h 784347"/>
              <a:gd name="connsiteX13" fmla="*/ 405347 w 785472"/>
              <a:gd name="connsiteY13" fmla="*/ 778042 h 784347"/>
              <a:gd name="connsiteX14" fmla="*/ 471105 w 785472"/>
              <a:gd name="connsiteY14" fmla="*/ 685262 h 784347"/>
              <a:gd name="connsiteX15" fmla="*/ 574693 w 785472"/>
              <a:gd name="connsiteY15" fmla="*/ 733003 h 784347"/>
              <a:gd name="connsiteX16" fmla="*/ 589105 w 785472"/>
              <a:gd name="connsiteY16" fmla="*/ 732102 h 784347"/>
              <a:gd name="connsiteX17" fmla="*/ 597213 w 785472"/>
              <a:gd name="connsiteY17" fmla="*/ 719492 h 784347"/>
              <a:gd name="connsiteX18" fmla="*/ 607120 w 785472"/>
              <a:gd name="connsiteY18" fmla="*/ 605996 h 784347"/>
              <a:gd name="connsiteX19" fmla="*/ 720617 w 785472"/>
              <a:gd name="connsiteY19" fmla="*/ 596088 h 784347"/>
              <a:gd name="connsiteX20" fmla="*/ 733228 w 785472"/>
              <a:gd name="connsiteY20" fmla="*/ 587981 h 784347"/>
              <a:gd name="connsiteX21" fmla="*/ 734128 w 785472"/>
              <a:gd name="connsiteY21" fmla="*/ 573569 h 784347"/>
              <a:gd name="connsiteX22" fmla="*/ 686387 w 785472"/>
              <a:gd name="connsiteY22" fmla="*/ 469980 h 784347"/>
              <a:gd name="connsiteX23" fmla="*/ 779167 w 785472"/>
              <a:gd name="connsiteY23" fmla="*/ 404222 h 784347"/>
              <a:gd name="connsiteX24" fmla="*/ 785472 w 785472"/>
              <a:gd name="connsiteY24" fmla="*/ 391611 h 784347"/>
              <a:gd name="connsiteX25" fmla="*/ 779167 w 785472"/>
              <a:gd name="connsiteY25" fmla="*/ 378999 h 784347"/>
              <a:gd name="connsiteX26" fmla="*/ 686387 w 785472"/>
              <a:gd name="connsiteY26" fmla="*/ 313242 h 784347"/>
              <a:gd name="connsiteX27" fmla="*/ 734128 w 785472"/>
              <a:gd name="connsiteY27" fmla="*/ 209653 h 784347"/>
              <a:gd name="connsiteX28" fmla="*/ 733228 w 785472"/>
              <a:gd name="connsiteY28" fmla="*/ 195241 h 784347"/>
              <a:gd name="connsiteX29" fmla="*/ 720617 w 785472"/>
              <a:gd name="connsiteY29" fmla="*/ 187134 h 784347"/>
              <a:gd name="connsiteX30" fmla="*/ 607120 w 785472"/>
              <a:gd name="connsiteY30" fmla="*/ 177226 h 784347"/>
              <a:gd name="connsiteX31" fmla="*/ 597213 w 785472"/>
              <a:gd name="connsiteY31" fmla="*/ 63729 h 784347"/>
              <a:gd name="connsiteX32" fmla="*/ 589105 w 785472"/>
              <a:gd name="connsiteY32" fmla="*/ 51117 h 784347"/>
              <a:gd name="connsiteX33" fmla="*/ 574693 w 785472"/>
              <a:gd name="connsiteY33" fmla="*/ 50217 h 784347"/>
              <a:gd name="connsiteX34" fmla="*/ 471105 w 785472"/>
              <a:gd name="connsiteY34" fmla="*/ 97960 h 784347"/>
              <a:gd name="connsiteX35" fmla="*/ 404447 w 785472"/>
              <a:gd name="connsiteY35" fmla="*/ 6081 h 784347"/>
              <a:gd name="connsiteX36" fmla="*/ 379224 w 785472"/>
              <a:gd name="connsiteY36" fmla="*/ 6081 h 784347"/>
              <a:gd name="connsiteX37" fmla="*/ 313466 w 785472"/>
              <a:gd name="connsiteY37" fmla="*/ 98860 h 784347"/>
              <a:gd name="connsiteX38" fmla="*/ 209877 w 785472"/>
              <a:gd name="connsiteY38" fmla="*/ 51118 h 784347"/>
              <a:gd name="connsiteX39" fmla="*/ 195466 w 785472"/>
              <a:gd name="connsiteY39" fmla="*/ 52018 h 784347"/>
              <a:gd name="connsiteX40" fmla="*/ 187358 w 785472"/>
              <a:gd name="connsiteY40" fmla="*/ 64630 h 784347"/>
              <a:gd name="connsiteX41" fmla="*/ 177450 w 785472"/>
              <a:gd name="connsiteY41" fmla="*/ 178127 h 784347"/>
              <a:gd name="connsiteX42" fmla="*/ 63953 w 785472"/>
              <a:gd name="connsiteY42" fmla="*/ 188034 h 784347"/>
              <a:gd name="connsiteX43" fmla="*/ 51342 w 785472"/>
              <a:gd name="connsiteY43" fmla="*/ 196142 h 784347"/>
              <a:gd name="connsiteX44" fmla="*/ 50441 w 785472"/>
              <a:gd name="connsiteY44" fmla="*/ 210554 h 784347"/>
              <a:gd name="connsiteX45" fmla="*/ 98183 w 785472"/>
              <a:gd name="connsiteY45" fmla="*/ 314142 h 784347"/>
              <a:gd name="connsiteX46" fmla="*/ 6305 w 785472"/>
              <a:gd name="connsiteY46" fmla="*/ 378999 h 784347"/>
              <a:gd name="connsiteX47" fmla="*/ 1 w 785472"/>
              <a:gd name="connsiteY47" fmla="*/ 391611 h 784347"/>
              <a:gd name="connsiteX48" fmla="*/ 425164 w 785472"/>
              <a:gd name="connsiteY48" fmla="*/ 565460 h 784347"/>
              <a:gd name="connsiteX49" fmla="*/ 391837 w 785472"/>
              <a:gd name="connsiteY49" fmla="*/ 579871 h 784347"/>
              <a:gd name="connsiteX50" fmla="*/ 358510 w 785472"/>
              <a:gd name="connsiteY50" fmla="*/ 565460 h 784347"/>
              <a:gd name="connsiteX51" fmla="*/ 344998 w 785472"/>
              <a:gd name="connsiteY51" fmla="*/ 530329 h 784347"/>
              <a:gd name="connsiteX52" fmla="*/ 358510 w 785472"/>
              <a:gd name="connsiteY52" fmla="*/ 495198 h 784347"/>
              <a:gd name="connsiteX53" fmla="*/ 425168 w 785472"/>
              <a:gd name="connsiteY53" fmla="*/ 495198 h 784347"/>
              <a:gd name="connsiteX54" fmla="*/ 438679 w 785472"/>
              <a:gd name="connsiteY54" fmla="*/ 530329 h 784347"/>
              <a:gd name="connsiteX55" fmla="*/ 425165 w 785472"/>
              <a:gd name="connsiteY55" fmla="*/ 565460 h 784347"/>
              <a:gd name="connsiteX56" fmla="*/ 344995 w 785472"/>
              <a:gd name="connsiteY56" fmla="*/ 252892 h 784347"/>
              <a:gd name="connsiteX57" fmla="*/ 391834 w 785472"/>
              <a:gd name="connsiteY57" fmla="*/ 203350 h 784347"/>
              <a:gd name="connsiteX58" fmla="*/ 438672 w 785472"/>
              <a:gd name="connsiteY58" fmla="*/ 252892 h 784347"/>
              <a:gd name="connsiteX59" fmla="*/ 438672 w 785472"/>
              <a:gd name="connsiteY59" fmla="*/ 406023 h 784347"/>
              <a:gd name="connsiteX60" fmla="*/ 391834 w 785472"/>
              <a:gd name="connsiteY60" fmla="*/ 455566 h 784347"/>
              <a:gd name="connsiteX61" fmla="*/ 344995 w 785472"/>
              <a:gd name="connsiteY61" fmla="*/ 406023 h 7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85472" h="784347">
                <a:moveTo>
                  <a:pt x="0" y="391611"/>
                </a:moveTo>
                <a:cubicBezTo>
                  <a:pt x="0" y="397015"/>
                  <a:pt x="2704" y="401519"/>
                  <a:pt x="6304" y="404222"/>
                </a:cubicBezTo>
                <a:lnTo>
                  <a:pt x="99083" y="469980"/>
                </a:lnTo>
                <a:lnTo>
                  <a:pt x="51341" y="573569"/>
                </a:lnTo>
                <a:cubicBezTo>
                  <a:pt x="49541" y="578073"/>
                  <a:pt x="49541" y="583477"/>
                  <a:pt x="52242" y="587981"/>
                </a:cubicBezTo>
                <a:cubicBezTo>
                  <a:pt x="54945" y="592484"/>
                  <a:pt x="59449" y="595188"/>
                  <a:pt x="64853" y="596088"/>
                </a:cubicBezTo>
                <a:lnTo>
                  <a:pt x="178350" y="605996"/>
                </a:lnTo>
                <a:lnTo>
                  <a:pt x="188258" y="719492"/>
                </a:lnTo>
                <a:cubicBezTo>
                  <a:pt x="189158" y="724896"/>
                  <a:pt x="191861" y="729400"/>
                  <a:pt x="196366" y="732102"/>
                </a:cubicBezTo>
                <a:cubicBezTo>
                  <a:pt x="200870" y="734805"/>
                  <a:pt x="206274" y="734805"/>
                  <a:pt x="210777" y="733003"/>
                </a:cubicBezTo>
                <a:lnTo>
                  <a:pt x="314366" y="685262"/>
                </a:lnTo>
                <a:lnTo>
                  <a:pt x="380124" y="778042"/>
                </a:lnTo>
                <a:cubicBezTo>
                  <a:pt x="382827" y="782546"/>
                  <a:pt x="388232" y="784347"/>
                  <a:pt x="392735" y="784347"/>
                </a:cubicBezTo>
                <a:cubicBezTo>
                  <a:pt x="398139" y="784347"/>
                  <a:pt x="402643" y="781645"/>
                  <a:pt x="405347" y="778042"/>
                </a:cubicBezTo>
                <a:lnTo>
                  <a:pt x="471105" y="685262"/>
                </a:lnTo>
                <a:lnTo>
                  <a:pt x="574693" y="733003"/>
                </a:lnTo>
                <a:cubicBezTo>
                  <a:pt x="579197" y="734805"/>
                  <a:pt x="584601" y="734805"/>
                  <a:pt x="589105" y="732102"/>
                </a:cubicBezTo>
                <a:cubicBezTo>
                  <a:pt x="593609" y="729400"/>
                  <a:pt x="596312" y="724896"/>
                  <a:pt x="597213" y="719492"/>
                </a:cubicBezTo>
                <a:lnTo>
                  <a:pt x="607120" y="605996"/>
                </a:lnTo>
                <a:lnTo>
                  <a:pt x="720617" y="596088"/>
                </a:lnTo>
                <a:cubicBezTo>
                  <a:pt x="726021" y="595188"/>
                  <a:pt x="730525" y="592484"/>
                  <a:pt x="733228" y="587981"/>
                </a:cubicBezTo>
                <a:cubicBezTo>
                  <a:pt x="735930" y="583477"/>
                  <a:pt x="735930" y="578073"/>
                  <a:pt x="734128" y="573569"/>
                </a:cubicBezTo>
                <a:lnTo>
                  <a:pt x="686387" y="469980"/>
                </a:lnTo>
                <a:lnTo>
                  <a:pt x="779167" y="404222"/>
                </a:lnTo>
                <a:cubicBezTo>
                  <a:pt x="783671" y="401519"/>
                  <a:pt x="785472" y="396115"/>
                  <a:pt x="785472" y="391611"/>
                </a:cubicBezTo>
                <a:cubicBezTo>
                  <a:pt x="785472" y="387107"/>
                  <a:pt x="782770" y="381703"/>
                  <a:pt x="779167" y="378999"/>
                </a:cubicBezTo>
                <a:lnTo>
                  <a:pt x="686387" y="313242"/>
                </a:lnTo>
                <a:lnTo>
                  <a:pt x="734128" y="209653"/>
                </a:lnTo>
                <a:cubicBezTo>
                  <a:pt x="735930" y="205149"/>
                  <a:pt x="735930" y="199745"/>
                  <a:pt x="733228" y="195241"/>
                </a:cubicBezTo>
                <a:cubicBezTo>
                  <a:pt x="730525" y="190737"/>
                  <a:pt x="726021" y="188034"/>
                  <a:pt x="720617" y="187134"/>
                </a:cubicBezTo>
                <a:lnTo>
                  <a:pt x="607120" y="177226"/>
                </a:lnTo>
                <a:lnTo>
                  <a:pt x="597213" y="63729"/>
                </a:lnTo>
                <a:cubicBezTo>
                  <a:pt x="596312" y="58325"/>
                  <a:pt x="593609" y="53821"/>
                  <a:pt x="589105" y="51117"/>
                </a:cubicBezTo>
                <a:cubicBezTo>
                  <a:pt x="584601" y="48413"/>
                  <a:pt x="579197" y="48413"/>
                  <a:pt x="574693" y="50217"/>
                </a:cubicBezTo>
                <a:lnTo>
                  <a:pt x="471105" y="97960"/>
                </a:lnTo>
                <a:lnTo>
                  <a:pt x="404447" y="6081"/>
                </a:lnTo>
                <a:cubicBezTo>
                  <a:pt x="398142" y="-2027"/>
                  <a:pt x="384631" y="-2027"/>
                  <a:pt x="379224" y="6081"/>
                </a:cubicBezTo>
                <a:lnTo>
                  <a:pt x="313466" y="98860"/>
                </a:lnTo>
                <a:lnTo>
                  <a:pt x="209877" y="51118"/>
                </a:lnTo>
                <a:cubicBezTo>
                  <a:pt x="205374" y="49317"/>
                  <a:pt x="199970" y="49317"/>
                  <a:pt x="195466" y="52018"/>
                </a:cubicBezTo>
                <a:cubicBezTo>
                  <a:pt x="190962" y="54722"/>
                  <a:pt x="188258" y="59226"/>
                  <a:pt x="187358" y="64630"/>
                </a:cubicBezTo>
                <a:lnTo>
                  <a:pt x="177450" y="178127"/>
                </a:lnTo>
                <a:lnTo>
                  <a:pt x="63953" y="188034"/>
                </a:lnTo>
                <a:cubicBezTo>
                  <a:pt x="58549" y="188934"/>
                  <a:pt x="54046" y="191638"/>
                  <a:pt x="51342" y="196142"/>
                </a:cubicBezTo>
                <a:cubicBezTo>
                  <a:pt x="48638" y="200646"/>
                  <a:pt x="48638" y="206050"/>
                  <a:pt x="50441" y="210554"/>
                </a:cubicBezTo>
                <a:lnTo>
                  <a:pt x="98183" y="314142"/>
                </a:lnTo>
                <a:lnTo>
                  <a:pt x="6305" y="378999"/>
                </a:lnTo>
                <a:cubicBezTo>
                  <a:pt x="1801" y="381703"/>
                  <a:pt x="1" y="386207"/>
                  <a:pt x="1" y="391611"/>
                </a:cubicBezTo>
                <a:close/>
                <a:moveTo>
                  <a:pt x="425164" y="565460"/>
                </a:moveTo>
                <a:cubicBezTo>
                  <a:pt x="416156" y="574467"/>
                  <a:pt x="404445" y="579871"/>
                  <a:pt x="391837" y="579871"/>
                </a:cubicBezTo>
                <a:cubicBezTo>
                  <a:pt x="379225" y="579871"/>
                  <a:pt x="367518" y="574467"/>
                  <a:pt x="358510" y="565460"/>
                </a:cubicBezTo>
                <a:cubicBezTo>
                  <a:pt x="349502" y="556452"/>
                  <a:pt x="344998" y="543840"/>
                  <a:pt x="344998" y="530329"/>
                </a:cubicBezTo>
                <a:cubicBezTo>
                  <a:pt x="344998" y="517717"/>
                  <a:pt x="350402" y="505106"/>
                  <a:pt x="358510" y="495198"/>
                </a:cubicBezTo>
                <a:cubicBezTo>
                  <a:pt x="375625" y="478083"/>
                  <a:pt x="408052" y="478083"/>
                  <a:pt x="425168" y="495198"/>
                </a:cubicBezTo>
                <a:cubicBezTo>
                  <a:pt x="434175" y="504206"/>
                  <a:pt x="438679" y="516817"/>
                  <a:pt x="438679" y="530329"/>
                </a:cubicBezTo>
                <a:cubicBezTo>
                  <a:pt x="438676" y="543840"/>
                  <a:pt x="434172" y="556452"/>
                  <a:pt x="425165" y="565460"/>
                </a:cubicBezTo>
                <a:close/>
                <a:moveTo>
                  <a:pt x="344995" y="252892"/>
                </a:moveTo>
                <a:cubicBezTo>
                  <a:pt x="344995" y="225869"/>
                  <a:pt x="365715" y="203350"/>
                  <a:pt x="391834" y="203350"/>
                </a:cubicBezTo>
                <a:cubicBezTo>
                  <a:pt x="417957" y="203350"/>
                  <a:pt x="438672" y="224969"/>
                  <a:pt x="438672" y="252892"/>
                </a:cubicBezTo>
                <a:lnTo>
                  <a:pt x="438672" y="406023"/>
                </a:lnTo>
                <a:cubicBezTo>
                  <a:pt x="438672" y="433046"/>
                  <a:pt x="417953" y="455566"/>
                  <a:pt x="391834" y="455566"/>
                </a:cubicBezTo>
                <a:cubicBezTo>
                  <a:pt x="365711" y="455566"/>
                  <a:pt x="344995" y="433946"/>
                  <a:pt x="344995" y="406023"/>
                </a:cubicBezTo>
                <a:close/>
              </a:path>
            </a:pathLst>
          </a:custGeom>
          <a:solidFill>
            <a:schemeClr val="accent3"/>
          </a:solidFill>
          <a:ln w="746" cap="flat">
            <a:noFill/>
            <a:prstDash val="solid"/>
            <a:miter/>
          </a:ln>
        </p:spPr>
        <p:txBody>
          <a:bodyPr rtlCol="0" anchor="ctr"/>
          <a:lstStyle/>
          <a:p>
            <a:endParaRPr lang="en-GB" dirty="0">
              <a:latin typeface="Poppins" panose="00000500000000000000" pitchFamily="2" charset="0"/>
            </a:endParaRPr>
          </a:p>
        </p:txBody>
      </p:sp>
      <p:sp>
        <p:nvSpPr>
          <p:cNvPr id="15" name="TextBox 14">
            <a:extLst>
              <a:ext uri="{FF2B5EF4-FFF2-40B4-BE49-F238E27FC236}">
                <a16:creationId xmlns:a16="http://schemas.microsoft.com/office/drawing/2014/main" id="{CB26C287-3441-7C61-0E00-8E4B82E543CB}"/>
              </a:ext>
            </a:extLst>
          </p:cNvPr>
          <p:cNvSpPr txBox="1"/>
          <p:nvPr/>
        </p:nvSpPr>
        <p:spPr>
          <a:xfrm>
            <a:off x="7051040" y="669263"/>
            <a:ext cx="2883499" cy="584775"/>
          </a:xfrm>
          <a:prstGeom prst="rect">
            <a:avLst/>
          </a:prstGeom>
          <a:noFill/>
        </p:spPr>
        <p:txBody>
          <a:bodyPr wrap="square" rtlCol="0">
            <a:spAutoFit/>
          </a:bodyPr>
          <a:lstStyle/>
          <a:p>
            <a:pPr algn="ctr"/>
            <a:r>
              <a:rPr lang="en-US" sz="3200" dirty="0">
                <a:solidFill>
                  <a:schemeClr val="accent3">
                    <a:lumMod val="50000"/>
                  </a:schemeClr>
                </a:solidFill>
                <a:latin typeface="+mj-lt"/>
                <a:cs typeface="Poppins Bold" panose="00000800000000000000" pitchFamily="2" charset="0"/>
              </a:rPr>
              <a:t>MiFID II</a:t>
            </a:r>
          </a:p>
        </p:txBody>
      </p:sp>
      <p:sp>
        <p:nvSpPr>
          <p:cNvPr id="18" name="TextBox 17">
            <a:extLst>
              <a:ext uri="{FF2B5EF4-FFF2-40B4-BE49-F238E27FC236}">
                <a16:creationId xmlns:a16="http://schemas.microsoft.com/office/drawing/2014/main" id="{34D8E7BD-387C-2CAB-7F49-71950B37C574}"/>
              </a:ext>
            </a:extLst>
          </p:cNvPr>
          <p:cNvSpPr txBox="1"/>
          <p:nvPr/>
        </p:nvSpPr>
        <p:spPr>
          <a:xfrm>
            <a:off x="2335747" y="669264"/>
            <a:ext cx="2883499" cy="584775"/>
          </a:xfrm>
          <a:prstGeom prst="rect">
            <a:avLst/>
          </a:prstGeom>
          <a:noFill/>
        </p:spPr>
        <p:txBody>
          <a:bodyPr wrap="square" rtlCol="0">
            <a:spAutoFit/>
          </a:bodyPr>
          <a:lstStyle/>
          <a:p>
            <a:pPr algn="ctr"/>
            <a:r>
              <a:rPr lang="en-US" sz="3200" dirty="0">
                <a:solidFill>
                  <a:schemeClr val="accent2">
                    <a:lumMod val="50000"/>
                  </a:schemeClr>
                </a:solidFill>
                <a:latin typeface="+mj-lt"/>
                <a:cs typeface="Poppins Bold" panose="00000800000000000000" pitchFamily="2" charset="0"/>
              </a:rPr>
              <a:t>MiFID I</a:t>
            </a:r>
          </a:p>
        </p:txBody>
      </p:sp>
      <p:pic>
        <p:nvPicPr>
          <p:cNvPr id="37" name="Graphic 36">
            <a:extLst>
              <a:ext uri="{FF2B5EF4-FFF2-40B4-BE49-F238E27FC236}">
                <a16:creationId xmlns:a16="http://schemas.microsoft.com/office/drawing/2014/main" id="{2C50DBEC-97CD-EA12-F13D-B953FEEC6D2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43418" y="3844373"/>
            <a:ext cx="1992759" cy="1992759"/>
          </a:xfrm>
          <a:prstGeom prst="rect">
            <a:avLst/>
          </a:prstGeom>
        </p:spPr>
      </p:pic>
      <p:sp>
        <p:nvSpPr>
          <p:cNvPr id="38" name="Arrow: Up 37">
            <a:extLst>
              <a:ext uri="{FF2B5EF4-FFF2-40B4-BE49-F238E27FC236}">
                <a16:creationId xmlns:a16="http://schemas.microsoft.com/office/drawing/2014/main" id="{BA3E571B-C0B8-26D3-387F-DB4C1BCF1027}"/>
              </a:ext>
            </a:extLst>
          </p:cNvPr>
          <p:cNvSpPr/>
          <p:nvPr/>
        </p:nvSpPr>
        <p:spPr>
          <a:xfrm>
            <a:off x="4029033" y="3948191"/>
            <a:ext cx="783104" cy="1722871"/>
          </a:xfrm>
          <a:prstGeom prst="upArrow">
            <a:avLst>
              <a:gd name="adj1" fmla="val 50000"/>
              <a:gd name="adj2" fmla="val 61121"/>
            </a:avLst>
          </a:prstGeom>
          <a:gradFill>
            <a:gsLst>
              <a:gs pos="0">
                <a:schemeClr val="accent2">
                  <a:alpha val="0"/>
                </a:schemeClr>
              </a:gs>
              <a:gs pos="100000">
                <a:schemeClr val="accent2"/>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7" name="Graphic 46">
            <a:extLst>
              <a:ext uri="{FF2B5EF4-FFF2-40B4-BE49-F238E27FC236}">
                <a16:creationId xmlns:a16="http://schemas.microsoft.com/office/drawing/2014/main" id="{0D9F7DB0-0540-EE75-7A4B-B23B21C6AE2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53077" y="3802438"/>
            <a:ext cx="2029270" cy="2029270"/>
          </a:xfrm>
          <a:prstGeom prst="rect">
            <a:avLst/>
          </a:prstGeom>
        </p:spPr>
      </p:pic>
      <p:sp>
        <p:nvSpPr>
          <p:cNvPr id="2" name="Left Brace 1">
            <a:extLst>
              <a:ext uri="{FF2B5EF4-FFF2-40B4-BE49-F238E27FC236}">
                <a16:creationId xmlns:a16="http://schemas.microsoft.com/office/drawing/2014/main" id="{A215BA15-92E5-59B7-BD37-CE4A8D0F2BCE}"/>
              </a:ext>
            </a:extLst>
          </p:cNvPr>
          <p:cNvSpPr/>
          <p:nvPr/>
        </p:nvSpPr>
        <p:spPr>
          <a:xfrm rot="5400000">
            <a:off x="17637785" y="-2372079"/>
            <a:ext cx="562074" cy="9461503"/>
          </a:xfrm>
          <a:prstGeom prst="leftBrace">
            <a:avLst>
              <a:gd name="adj1" fmla="val 57138"/>
              <a:gd name="adj2" fmla="val 50000"/>
            </a:avLst>
          </a:prstGeom>
          <a:ln w="762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Poppins" panose="00000500000000000000" pitchFamily="2" charset="0"/>
            </a:endParaRPr>
          </a:p>
        </p:txBody>
      </p:sp>
      <p:pic>
        <p:nvPicPr>
          <p:cNvPr id="6" name="Graphic 5">
            <a:extLst>
              <a:ext uri="{FF2B5EF4-FFF2-40B4-BE49-F238E27FC236}">
                <a16:creationId xmlns:a16="http://schemas.microsoft.com/office/drawing/2014/main" id="{AC6CAC91-119F-1804-F14E-6FC5C311B1F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621259" y="2558548"/>
            <a:ext cx="835079" cy="835079"/>
          </a:xfrm>
          <a:prstGeom prst="rect">
            <a:avLst/>
          </a:prstGeom>
        </p:spPr>
      </p:pic>
      <p:pic>
        <p:nvPicPr>
          <p:cNvPr id="7" name="Graphic 6">
            <a:extLst>
              <a:ext uri="{FF2B5EF4-FFF2-40B4-BE49-F238E27FC236}">
                <a16:creationId xmlns:a16="http://schemas.microsoft.com/office/drawing/2014/main" id="{39CE7BF0-D170-716F-D6F4-FE42F852DF8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387219" y="2558548"/>
            <a:ext cx="835079" cy="835079"/>
          </a:xfrm>
          <a:prstGeom prst="rect">
            <a:avLst/>
          </a:prstGeom>
        </p:spPr>
      </p:pic>
      <p:pic>
        <p:nvPicPr>
          <p:cNvPr id="9" name="Graphic 8">
            <a:extLst>
              <a:ext uri="{FF2B5EF4-FFF2-40B4-BE49-F238E27FC236}">
                <a16:creationId xmlns:a16="http://schemas.microsoft.com/office/drawing/2014/main" id="{989BB0EC-CE8D-7555-2617-E9729BF3EBE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5774451" y="2558548"/>
            <a:ext cx="835079" cy="835079"/>
          </a:xfrm>
          <a:prstGeom prst="rect">
            <a:avLst/>
          </a:prstGeom>
        </p:spPr>
      </p:pic>
      <p:pic>
        <p:nvPicPr>
          <p:cNvPr id="12" name="Graphic 11">
            <a:extLst>
              <a:ext uri="{FF2B5EF4-FFF2-40B4-BE49-F238E27FC236}">
                <a16:creationId xmlns:a16="http://schemas.microsoft.com/office/drawing/2014/main" id="{9C49EA99-C1EF-A43C-1B48-2E34EE952C9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927643" y="2558548"/>
            <a:ext cx="835079" cy="835079"/>
          </a:xfrm>
          <a:prstGeom prst="rect">
            <a:avLst/>
          </a:prstGeom>
        </p:spPr>
      </p:pic>
      <p:pic>
        <p:nvPicPr>
          <p:cNvPr id="13" name="Graphic 12">
            <a:extLst>
              <a:ext uri="{FF2B5EF4-FFF2-40B4-BE49-F238E27FC236}">
                <a16:creationId xmlns:a16="http://schemas.microsoft.com/office/drawing/2014/main" id="{6503A7CA-A9AB-F86C-521E-8AE9595EB64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8080835" y="2558548"/>
            <a:ext cx="835079" cy="835079"/>
          </a:xfrm>
          <a:prstGeom prst="rect">
            <a:avLst/>
          </a:prstGeom>
        </p:spPr>
      </p:pic>
      <p:pic>
        <p:nvPicPr>
          <p:cNvPr id="14" name="Graphic 13">
            <a:extLst>
              <a:ext uri="{FF2B5EF4-FFF2-40B4-BE49-F238E27FC236}">
                <a16:creationId xmlns:a16="http://schemas.microsoft.com/office/drawing/2014/main" id="{0344363E-2C7D-2D83-270C-5AF496157C2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234027" y="2558548"/>
            <a:ext cx="835079" cy="835079"/>
          </a:xfrm>
          <a:prstGeom prst="rect">
            <a:avLst/>
          </a:prstGeom>
        </p:spPr>
      </p:pic>
      <p:pic>
        <p:nvPicPr>
          <p:cNvPr id="17" name="Graphic 16">
            <a:extLst>
              <a:ext uri="{FF2B5EF4-FFF2-40B4-BE49-F238E27FC236}">
                <a16:creationId xmlns:a16="http://schemas.microsoft.com/office/drawing/2014/main" id="{C4A7BC41-2C19-98B7-91D4-E38846B293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1540409" y="2558548"/>
            <a:ext cx="835079" cy="835079"/>
          </a:xfrm>
          <a:prstGeom prst="rect">
            <a:avLst/>
          </a:prstGeom>
        </p:spPr>
      </p:pic>
      <p:pic>
        <p:nvPicPr>
          <p:cNvPr id="19" name="Graphic 18">
            <a:extLst>
              <a:ext uri="{FF2B5EF4-FFF2-40B4-BE49-F238E27FC236}">
                <a16:creationId xmlns:a16="http://schemas.microsoft.com/office/drawing/2014/main" id="{1E108B5A-7A4D-CC6B-DE59-B24D87560F7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468067" y="2558548"/>
            <a:ext cx="835079" cy="835079"/>
          </a:xfrm>
          <a:prstGeom prst="rect">
            <a:avLst/>
          </a:prstGeom>
        </p:spPr>
      </p:pic>
      <p:sp>
        <p:nvSpPr>
          <p:cNvPr id="20" name="Rectangle: Rounded Corners 19">
            <a:extLst>
              <a:ext uri="{FF2B5EF4-FFF2-40B4-BE49-F238E27FC236}">
                <a16:creationId xmlns:a16="http://schemas.microsoft.com/office/drawing/2014/main" id="{2A9C6EE4-C0C5-6094-358E-D8B5866E08A3}"/>
              </a:ext>
            </a:extLst>
          </p:cNvPr>
          <p:cNvSpPr/>
          <p:nvPr/>
        </p:nvSpPr>
        <p:spPr>
          <a:xfrm>
            <a:off x="12911892" y="3500853"/>
            <a:ext cx="4195589" cy="503954"/>
          </a:xfrm>
          <a:prstGeom prst="roundRect">
            <a:avLst>
              <a:gd name="adj" fmla="val 50000"/>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Harder to see </a:t>
            </a:r>
            <a:r>
              <a:rPr lang="en-GB"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all prices </a:t>
            </a:r>
            <a:r>
              <a:rPr lang="en-GB"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in the market </a:t>
            </a:r>
            <a:endParaRPr lang="en-US" dirty="0">
              <a:solidFill>
                <a:schemeClr val="accent3">
                  <a:lumMod val="50000"/>
                </a:schemeClr>
              </a:solidFill>
            </a:endParaRPr>
          </a:p>
        </p:txBody>
      </p:sp>
      <p:sp>
        <p:nvSpPr>
          <p:cNvPr id="21" name="Rectangle: Rounded Corners 20">
            <a:extLst>
              <a:ext uri="{FF2B5EF4-FFF2-40B4-BE49-F238E27FC236}">
                <a16:creationId xmlns:a16="http://schemas.microsoft.com/office/drawing/2014/main" id="{877E4A69-992B-5463-7984-29C3E8E8B03E}"/>
              </a:ext>
            </a:extLst>
          </p:cNvPr>
          <p:cNvSpPr/>
          <p:nvPr/>
        </p:nvSpPr>
        <p:spPr>
          <a:xfrm>
            <a:off x="17418992" y="3500853"/>
            <a:ext cx="5506762" cy="503954"/>
          </a:xfrm>
          <a:prstGeom prst="roundRect">
            <a:avLst>
              <a:gd name="adj" fmla="val 50000"/>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Harder to </a:t>
            </a:r>
            <a:r>
              <a:rPr lang="en-GB"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ensure transparency </a:t>
            </a:r>
            <a:r>
              <a:rPr lang="en-GB"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and </a:t>
            </a:r>
            <a:r>
              <a:rPr lang="en-GB"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best execution</a:t>
            </a:r>
            <a:endParaRPr lang="en-US" b="1" dirty="0">
              <a:solidFill>
                <a:schemeClr val="accent3">
                  <a:lumMod val="50000"/>
                </a:schemeClr>
              </a:solidFill>
            </a:endParaRPr>
          </a:p>
        </p:txBody>
      </p:sp>
      <p:sp>
        <p:nvSpPr>
          <p:cNvPr id="50" name="Rectangle: Rounded Corners 49">
            <a:extLst>
              <a:ext uri="{FF2B5EF4-FFF2-40B4-BE49-F238E27FC236}">
                <a16:creationId xmlns:a16="http://schemas.microsoft.com/office/drawing/2014/main" id="{C2AB6A32-1524-F172-D7AC-3AF90FB8B4CC}"/>
              </a:ext>
            </a:extLst>
          </p:cNvPr>
          <p:cNvSpPr/>
          <p:nvPr/>
        </p:nvSpPr>
        <p:spPr>
          <a:xfrm>
            <a:off x="976424" y="-3254624"/>
            <a:ext cx="10280948" cy="3082717"/>
          </a:xfrm>
          <a:prstGeom prst="roundRect">
            <a:avLst>
              <a:gd name="adj" fmla="val 12110"/>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51" name="TextBox 50">
            <a:extLst>
              <a:ext uri="{FF2B5EF4-FFF2-40B4-BE49-F238E27FC236}">
                <a16:creationId xmlns:a16="http://schemas.microsoft.com/office/drawing/2014/main" id="{F5997F3F-D92B-5304-F3F5-C749D2C54A16}"/>
              </a:ext>
            </a:extLst>
          </p:cNvPr>
          <p:cNvSpPr txBox="1"/>
          <p:nvPr/>
        </p:nvSpPr>
        <p:spPr>
          <a:xfrm>
            <a:off x="1314283" y="-1257513"/>
            <a:ext cx="1595208" cy="738664"/>
          </a:xfrm>
          <a:prstGeom prst="rect">
            <a:avLst/>
          </a:prstGeom>
          <a:noFill/>
        </p:spPr>
        <p:txBody>
          <a:bodyPr wrap="square">
            <a:spAutoFit/>
          </a:bodyPr>
          <a:lstStyle/>
          <a:p>
            <a:pPr algn="ctr"/>
            <a:r>
              <a:rPr lang="en-GB" dirty="0">
                <a:solidFill>
                  <a:schemeClr val="accent2">
                    <a:lumMod val="50000"/>
                  </a:schemeClr>
                </a:solidFill>
                <a:latin typeface="+mj-lt"/>
                <a:ea typeface="Open Sans" panose="020B0606030504020204" pitchFamily="34" charset="0"/>
                <a:cs typeface="Poppins" panose="00000500000000000000" pitchFamily="2" charset="0"/>
              </a:rPr>
              <a:t>Authorisation, regulation and passporting</a:t>
            </a:r>
          </a:p>
        </p:txBody>
      </p:sp>
      <p:sp>
        <p:nvSpPr>
          <p:cNvPr id="52" name="TextBox 51">
            <a:extLst>
              <a:ext uri="{FF2B5EF4-FFF2-40B4-BE49-F238E27FC236}">
                <a16:creationId xmlns:a16="http://schemas.microsoft.com/office/drawing/2014/main" id="{91A1A249-7400-AFE9-38F0-AF47ABD2C6DE}"/>
              </a:ext>
            </a:extLst>
          </p:cNvPr>
          <p:cNvSpPr txBox="1"/>
          <p:nvPr/>
        </p:nvSpPr>
        <p:spPr>
          <a:xfrm>
            <a:off x="2939571" y="-1257513"/>
            <a:ext cx="1595208" cy="523220"/>
          </a:xfrm>
          <a:prstGeom prst="rect">
            <a:avLst/>
          </a:prstGeom>
          <a:noFill/>
        </p:spPr>
        <p:txBody>
          <a:bodyPr wrap="square">
            <a:spAutoFit/>
          </a:bodyPr>
          <a:lstStyle/>
          <a:p>
            <a:pPr algn="ctr"/>
            <a:r>
              <a:rPr lang="en-GB" dirty="0">
                <a:solidFill>
                  <a:schemeClr val="accent2">
                    <a:lumMod val="50000"/>
                  </a:schemeClr>
                </a:solidFill>
                <a:latin typeface="+mj-lt"/>
                <a:ea typeface="Open Sans" panose="020B0606030504020204" pitchFamily="34" charset="0"/>
                <a:cs typeface="Poppins" panose="00000500000000000000" pitchFamily="2" charset="0"/>
              </a:rPr>
              <a:t>Client categorization</a:t>
            </a:r>
          </a:p>
        </p:txBody>
      </p:sp>
      <p:sp>
        <p:nvSpPr>
          <p:cNvPr id="53" name="TextBox 52">
            <a:extLst>
              <a:ext uri="{FF2B5EF4-FFF2-40B4-BE49-F238E27FC236}">
                <a16:creationId xmlns:a16="http://schemas.microsoft.com/office/drawing/2014/main" id="{282EB590-62AE-6863-AF04-ADFF28CF5258}"/>
              </a:ext>
            </a:extLst>
          </p:cNvPr>
          <p:cNvSpPr txBox="1"/>
          <p:nvPr/>
        </p:nvSpPr>
        <p:spPr>
          <a:xfrm>
            <a:off x="4564859" y="-1257513"/>
            <a:ext cx="1595208" cy="523220"/>
          </a:xfrm>
          <a:prstGeom prst="rect">
            <a:avLst/>
          </a:prstGeom>
          <a:noFill/>
        </p:spPr>
        <p:txBody>
          <a:bodyPr wrap="square">
            <a:spAutoFit/>
          </a:bodyPr>
          <a:lstStyle/>
          <a:p>
            <a:pPr algn="ctr"/>
            <a:r>
              <a:rPr lang="en-GB" dirty="0">
                <a:solidFill>
                  <a:schemeClr val="accent2">
                    <a:lumMod val="50000"/>
                  </a:schemeClr>
                </a:solidFill>
                <a:latin typeface="+mj-lt"/>
                <a:ea typeface="Open Sans" panose="020B0606030504020204" pitchFamily="34" charset="0"/>
                <a:cs typeface="Poppins" panose="00000500000000000000" pitchFamily="2" charset="0"/>
              </a:rPr>
              <a:t>Client order handling</a:t>
            </a:r>
          </a:p>
        </p:txBody>
      </p:sp>
      <p:sp>
        <p:nvSpPr>
          <p:cNvPr id="54" name="TextBox 53">
            <a:extLst>
              <a:ext uri="{FF2B5EF4-FFF2-40B4-BE49-F238E27FC236}">
                <a16:creationId xmlns:a16="http://schemas.microsoft.com/office/drawing/2014/main" id="{306CE823-9A64-FA3A-CF92-D36E5FA43ED8}"/>
              </a:ext>
            </a:extLst>
          </p:cNvPr>
          <p:cNvSpPr txBox="1"/>
          <p:nvPr/>
        </p:nvSpPr>
        <p:spPr>
          <a:xfrm>
            <a:off x="6190147" y="-1257513"/>
            <a:ext cx="1595208" cy="523220"/>
          </a:xfrm>
          <a:prstGeom prst="rect">
            <a:avLst/>
          </a:prstGeom>
          <a:noFill/>
        </p:spPr>
        <p:txBody>
          <a:bodyPr wrap="square">
            <a:spAutoFit/>
          </a:bodyPr>
          <a:lstStyle/>
          <a:p>
            <a:pPr algn="ctr"/>
            <a:r>
              <a:rPr lang="en-GB" dirty="0">
                <a:solidFill>
                  <a:schemeClr val="accent2">
                    <a:lumMod val="50000"/>
                  </a:schemeClr>
                </a:solidFill>
                <a:latin typeface="+mj-lt"/>
                <a:ea typeface="Open Sans" panose="020B0606030504020204" pitchFamily="34" charset="0"/>
                <a:cs typeface="Poppins" panose="00000500000000000000" pitchFamily="2" charset="0"/>
              </a:rPr>
              <a:t>Pre trade transparency</a:t>
            </a:r>
          </a:p>
        </p:txBody>
      </p:sp>
      <p:sp>
        <p:nvSpPr>
          <p:cNvPr id="55" name="TextBox 54">
            <a:extLst>
              <a:ext uri="{FF2B5EF4-FFF2-40B4-BE49-F238E27FC236}">
                <a16:creationId xmlns:a16="http://schemas.microsoft.com/office/drawing/2014/main" id="{2A5266CC-32EF-BD10-FC41-5452071F243E}"/>
              </a:ext>
            </a:extLst>
          </p:cNvPr>
          <p:cNvSpPr txBox="1"/>
          <p:nvPr/>
        </p:nvSpPr>
        <p:spPr>
          <a:xfrm>
            <a:off x="7815435" y="-1257513"/>
            <a:ext cx="1595208" cy="523220"/>
          </a:xfrm>
          <a:prstGeom prst="rect">
            <a:avLst/>
          </a:prstGeom>
          <a:noFill/>
        </p:spPr>
        <p:txBody>
          <a:bodyPr wrap="square">
            <a:spAutoFit/>
          </a:bodyPr>
          <a:lstStyle/>
          <a:p>
            <a:pPr algn="ctr"/>
            <a:r>
              <a:rPr lang="en-GB" dirty="0">
                <a:solidFill>
                  <a:schemeClr val="accent2">
                    <a:lumMod val="50000"/>
                  </a:schemeClr>
                </a:solidFill>
                <a:latin typeface="+mj-lt"/>
                <a:ea typeface="Open Sans" panose="020B0606030504020204" pitchFamily="34" charset="0"/>
                <a:cs typeface="Poppins" panose="00000500000000000000" pitchFamily="2" charset="0"/>
              </a:rPr>
              <a:t>Post trade transparency</a:t>
            </a:r>
          </a:p>
        </p:txBody>
      </p:sp>
      <p:sp>
        <p:nvSpPr>
          <p:cNvPr id="63" name="TextBox 62">
            <a:extLst>
              <a:ext uri="{FF2B5EF4-FFF2-40B4-BE49-F238E27FC236}">
                <a16:creationId xmlns:a16="http://schemas.microsoft.com/office/drawing/2014/main" id="{D4CC3E35-9D78-5A38-CCB8-03FD9F80F909}"/>
              </a:ext>
            </a:extLst>
          </p:cNvPr>
          <p:cNvSpPr txBox="1"/>
          <p:nvPr/>
        </p:nvSpPr>
        <p:spPr>
          <a:xfrm>
            <a:off x="9547401" y="-1257513"/>
            <a:ext cx="1217308" cy="523220"/>
          </a:xfrm>
          <a:prstGeom prst="rect">
            <a:avLst/>
          </a:prstGeom>
          <a:noFill/>
        </p:spPr>
        <p:txBody>
          <a:bodyPr wrap="square">
            <a:spAutoFit/>
          </a:bodyPr>
          <a:lstStyle/>
          <a:p>
            <a:pPr algn="ctr"/>
            <a:r>
              <a:rPr lang="en-GB" dirty="0">
                <a:solidFill>
                  <a:schemeClr val="accent2">
                    <a:lumMod val="50000"/>
                  </a:schemeClr>
                </a:solidFill>
                <a:latin typeface="+mj-lt"/>
                <a:ea typeface="Open Sans" panose="020B0606030504020204" pitchFamily="34" charset="0"/>
                <a:cs typeface="Poppins" panose="00000500000000000000" pitchFamily="2" charset="0"/>
              </a:rPr>
              <a:t>Best execution</a:t>
            </a:r>
          </a:p>
        </p:txBody>
      </p:sp>
      <p:pic>
        <p:nvPicPr>
          <p:cNvPr id="67" name="Graphic 66">
            <a:extLst>
              <a:ext uri="{FF2B5EF4-FFF2-40B4-BE49-F238E27FC236}">
                <a16:creationId xmlns:a16="http://schemas.microsoft.com/office/drawing/2014/main" id="{55E2C951-A76F-B58A-6ACB-73D4F8FE075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90700" y="-2217802"/>
            <a:ext cx="854281" cy="854280"/>
          </a:xfrm>
          <a:prstGeom prst="rect">
            <a:avLst/>
          </a:prstGeom>
        </p:spPr>
      </p:pic>
      <p:pic>
        <p:nvPicPr>
          <p:cNvPr id="69" name="Graphic 68">
            <a:extLst>
              <a:ext uri="{FF2B5EF4-FFF2-40B4-BE49-F238E27FC236}">
                <a16:creationId xmlns:a16="http://schemas.microsoft.com/office/drawing/2014/main" id="{6CCC55A3-6759-2262-DA8F-64872BADD39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115413" y="-2260843"/>
            <a:ext cx="940363" cy="940363"/>
          </a:xfrm>
          <a:prstGeom prst="rect">
            <a:avLst/>
          </a:prstGeom>
        </p:spPr>
      </p:pic>
      <p:pic>
        <p:nvPicPr>
          <p:cNvPr id="71" name="Graphic 70">
            <a:extLst>
              <a:ext uri="{FF2B5EF4-FFF2-40B4-BE49-F238E27FC236}">
                <a16:creationId xmlns:a16="http://schemas.microsoft.com/office/drawing/2014/main" id="{5F0401B3-CDB6-002C-006E-4FBA566DC12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6512714" y="-2260843"/>
            <a:ext cx="940363" cy="940363"/>
          </a:xfrm>
          <a:prstGeom prst="rect">
            <a:avLst/>
          </a:prstGeom>
        </p:spPr>
      </p:pic>
      <p:pic>
        <p:nvPicPr>
          <p:cNvPr id="72" name="Graphic 71">
            <a:extLst>
              <a:ext uri="{FF2B5EF4-FFF2-40B4-BE49-F238E27FC236}">
                <a16:creationId xmlns:a16="http://schemas.microsoft.com/office/drawing/2014/main" id="{1F591850-6F3F-506A-ABE2-6C5C2234CAD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718113" y="-2260843"/>
            <a:ext cx="940363" cy="940363"/>
          </a:xfrm>
          <a:prstGeom prst="rect">
            <a:avLst/>
          </a:prstGeom>
        </p:spPr>
      </p:pic>
      <p:pic>
        <p:nvPicPr>
          <p:cNvPr id="73" name="Graphic 72">
            <a:extLst>
              <a:ext uri="{FF2B5EF4-FFF2-40B4-BE49-F238E27FC236}">
                <a16:creationId xmlns:a16="http://schemas.microsoft.com/office/drawing/2014/main" id="{DE310DCB-B2E6-74F5-F889-60EAB69B350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2700000">
            <a:off x="3307316" y="-2260843"/>
            <a:ext cx="940363" cy="940363"/>
          </a:xfrm>
          <a:prstGeom prst="rect">
            <a:avLst/>
          </a:prstGeom>
        </p:spPr>
      </p:pic>
      <p:pic>
        <p:nvPicPr>
          <p:cNvPr id="74" name="Graphic 73">
            <a:extLst>
              <a:ext uri="{FF2B5EF4-FFF2-40B4-BE49-F238E27FC236}">
                <a16:creationId xmlns:a16="http://schemas.microsoft.com/office/drawing/2014/main" id="{78A38713-5899-E0EC-ADA6-FB580B0E828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910015" y="-2260843"/>
            <a:ext cx="940363" cy="940363"/>
          </a:xfrm>
          <a:prstGeom prst="rect">
            <a:avLst/>
          </a:prstGeom>
        </p:spPr>
      </p:pic>
      <p:sp>
        <p:nvSpPr>
          <p:cNvPr id="75" name="Rectangle: Rounded Corners 74">
            <a:extLst>
              <a:ext uri="{FF2B5EF4-FFF2-40B4-BE49-F238E27FC236}">
                <a16:creationId xmlns:a16="http://schemas.microsoft.com/office/drawing/2014/main" id="{291303BC-FC39-5B01-0AB5-ED881CD416B3}"/>
              </a:ext>
            </a:extLst>
          </p:cNvPr>
          <p:cNvSpPr/>
          <p:nvPr/>
        </p:nvSpPr>
        <p:spPr>
          <a:xfrm>
            <a:off x="1881236" y="5831708"/>
            <a:ext cx="3666124" cy="584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accent2">
                    <a:lumMod val="50000"/>
                  </a:schemeClr>
                </a:solidFill>
              </a:rPr>
              <a:t>Increased compliance costs</a:t>
            </a:r>
          </a:p>
        </p:txBody>
      </p:sp>
      <p:sp>
        <p:nvSpPr>
          <p:cNvPr id="76" name="Rectangle: Rounded Corners 75">
            <a:extLst>
              <a:ext uri="{FF2B5EF4-FFF2-40B4-BE49-F238E27FC236}">
                <a16:creationId xmlns:a16="http://schemas.microsoft.com/office/drawing/2014/main" id="{B05FDE95-5118-F327-CAAF-36828AAB9BED}"/>
              </a:ext>
            </a:extLst>
          </p:cNvPr>
          <p:cNvSpPr/>
          <p:nvPr/>
        </p:nvSpPr>
        <p:spPr>
          <a:xfrm>
            <a:off x="6778516" y="5831708"/>
            <a:ext cx="3428546" cy="584775"/>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accent3">
                    <a:lumMod val="50000"/>
                  </a:schemeClr>
                </a:solidFill>
              </a:rPr>
              <a:t>Affected revenue</a:t>
            </a:r>
          </a:p>
        </p:txBody>
      </p:sp>
    </p:spTree>
    <p:extLst>
      <p:ext uri="{BB962C8B-B14F-4D97-AF65-F5344CB8AC3E}">
        <p14:creationId xmlns:p14="http://schemas.microsoft.com/office/powerpoint/2010/main" val="37491396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0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childTnLst>
                                    </p:cTn>
                                  </p:par>
                                  <p:par>
                                    <p:cTn id="12" presetID="22" presetClass="entr" presetSubtype="4" fill="hold" grpId="0" nodeType="withEffect">
                                      <p:stCondLst>
                                        <p:cond delay="250"/>
                                      </p:stCondLst>
                                      <p:childTnLst>
                                        <p:set>
                                          <p:cBhvr>
                                            <p:cTn id="13" dur="1" fill="hold">
                                              <p:stCondLst>
                                                <p:cond delay="0"/>
                                              </p:stCondLst>
                                            </p:cTn>
                                            <p:tgtEl>
                                              <p:spTgt spid="38"/>
                                            </p:tgtEl>
                                            <p:attrNameLst>
                                              <p:attrName>style.visibility</p:attrName>
                                            </p:attrNameLst>
                                          </p:cBhvr>
                                          <p:to>
                                            <p:strVal val="visible"/>
                                          </p:to>
                                        </p:set>
                                        <p:animEffect transition="in" filter="wipe(down)">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60000">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14:bounceEnd="60000">
                                          <p:cBhvr additive="base">
                                            <p:cTn id="19" dur="500" fill="hold"/>
                                            <p:tgtEl>
                                              <p:spTgt spid="47"/>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47"/>
                                            </p:tgtEl>
                                            <p:attrNameLst>
                                              <p:attrName>ppt_y</p:attrName>
                                            </p:attrNameLst>
                                          </p:cBhvr>
                                          <p:tavLst>
                                            <p:tav tm="0">
                                              <p:val>
                                                <p:strVal val="1+#ppt_h/2"/>
                                              </p:val>
                                            </p:tav>
                                            <p:tav tm="100000">
                                              <p:val>
                                                <p:strVal val="#ppt_y"/>
                                              </p:val>
                                            </p:tav>
                                          </p:tavLst>
                                        </p:anim>
                                      </p:childTnLst>
                                    </p:cTn>
                                  </p:par>
                                  <p:par>
                                    <p:cTn id="21" presetID="10" presetClass="entr" presetSubtype="0" fill="hold" grpId="0" nodeType="withEffect">
                                      <p:stCondLst>
                                        <p:cond delay="250"/>
                                      </p:stCondLst>
                                      <p:childTnLst>
                                        <p:set>
                                          <p:cBhvr>
                                            <p:cTn id="22" dur="1" fill="hold">
                                              <p:stCondLst>
                                                <p:cond delay="0"/>
                                              </p:stCondLst>
                                            </p:cTn>
                                            <p:tgtEl>
                                              <p:spTgt spid="76"/>
                                            </p:tgtEl>
                                            <p:attrNameLst>
                                              <p:attrName>style.visibility</p:attrName>
                                            </p:attrNameLst>
                                          </p:cBhvr>
                                          <p:to>
                                            <p:strVal val="visible"/>
                                          </p:to>
                                        </p:set>
                                        <p:animEffect transition="in" filter="fade">
                                          <p:cBhvr>
                                            <p:cTn id="23"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75" grpId="0"/>
          <p:bldP spid="7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childTnLst>
                                    </p:cTn>
                                  </p:par>
                                  <p:par>
                                    <p:cTn id="12" presetID="22" presetClass="entr" presetSubtype="4" fill="hold" grpId="0" nodeType="withEffect">
                                      <p:stCondLst>
                                        <p:cond delay="250"/>
                                      </p:stCondLst>
                                      <p:childTnLst>
                                        <p:set>
                                          <p:cBhvr>
                                            <p:cTn id="13" dur="1" fill="hold">
                                              <p:stCondLst>
                                                <p:cond delay="0"/>
                                              </p:stCondLst>
                                            </p:cTn>
                                            <p:tgtEl>
                                              <p:spTgt spid="38"/>
                                            </p:tgtEl>
                                            <p:attrNameLst>
                                              <p:attrName>style.visibility</p:attrName>
                                            </p:attrNameLst>
                                          </p:cBhvr>
                                          <p:to>
                                            <p:strVal val="visible"/>
                                          </p:to>
                                        </p:set>
                                        <p:animEffect transition="in" filter="wipe(down)">
                                          <p:cBhvr>
                                            <p:cTn id="14" dur="500"/>
                                            <p:tgtEl>
                                              <p:spTgt spid="3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par>
                                    <p:cTn id="21" presetID="10" presetClass="entr" presetSubtype="0" fill="hold" grpId="0" nodeType="withEffect">
                                      <p:stCondLst>
                                        <p:cond delay="250"/>
                                      </p:stCondLst>
                                      <p:childTnLst>
                                        <p:set>
                                          <p:cBhvr>
                                            <p:cTn id="22" dur="1" fill="hold">
                                              <p:stCondLst>
                                                <p:cond delay="0"/>
                                              </p:stCondLst>
                                            </p:cTn>
                                            <p:tgtEl>
                                              <p:spTgt spid="76"/>
                                            </p:tgtEl>
                                            <p:attrNameLst>
                                              <p:attrName>style.visibility</p:attrName>
                                            </p:attrNameLst>
                                          </p:cBhvr>
                                          <p:to>
                                            <p:strVal val="visible"/>
                                          </p:to>
                                        </p:set>
                                        <p:animEffect transition="in" filter="fade">
                                          <p:cBhvr>
                                            <p:cTn id="23"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75" grpId="0"/>
          <p:bldP spid="76" grpId="0"/>
        </p:bldLst>
      </p:timing>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24E0134-CD85-042B-1572-492A7D7B4D57}"/>
              </a:ext>
            </a:extLst>
          </p:cNvPr>
          <p:cNvGrpSpPr/>
          <p:nvPr/>
        </p:nvGrpSpPr>
        <p:grpSpPr>
          <a:xfrm>
            <a:off x="5525093" y="482389"/>
            <a:ext cx="1141815" cy="1141815"/>
            <a:chOff x="6897277" y="1273654"/>
            <a:chExt cx="1036662" cy="1036662"/>
          </a:xfrm>
        </p:grpSpPr>
        <p:sp>
          <p:nvSpPr>
            <p:cNvPr id="12" name="Oval 11">
              <a:extLst>
                <a:ext uri="{FF2B5EF4-FFF2-40B4-BE49-F238E27FC236}">
                  <a16:creationId xmlns:a16="http://schemas.microsoft.com/office/drawing/2014/main" id="{E448C4B8-D17A-ABA3-C5A5-7F9376E99CAD}"/>
                </a:ext>
              </a:extLst>
            </p:cNvPr>
            <p:cNvSpPr/>
            <p:nvPr/>
          </p:nvSpPr>
          <p:spPr>
            <a:xfrm>
              <a:off x="6897277" y="1273654"/>
              <a:ext cx="1036662" cy="1036662"/>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5" name="Graphic 14">
              <a:extLst>
                <a:ext uri="{FF2B5EF4-FFF2-40B4-BE49-F238E27FC236}">
                  <a16:creationId xmlns:a16="http://schemas.microsoft.com/office/drawing/2014/main" id="{5219C6BA-86BD-75D1-4132-BF952B8B8C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21087" y="1493380"/>
              <a:ext cx="589042" cy="589042"/>
            </a:xfrm>
            <a:prstGeom prst="rect">
              <a:avLst/>
            </a:prstGeom>
          </p:spPr>
        </p:pic>
      </p:grpSp>
      <p:sp>
        <p:nvSpPr>
          <p:cNvPr id="16" name="TextBox 15">
            <a:extLst>
              <a:ext uri="{FF2B5EF4-FFF2-40B4-BE49-F238E27FC236}">
                <a16:creationId xmlns:a16="http://schemas.microsoft.com/office/drawing/2014/main" id="{71A4D5E2-0827-2F36-010F-AF4DC93E6979}"/>
              </a:ext>
            </a:extLst>
          </p:cNvPr>
          <p:cNvSpPr txBox="1"/>
          <p:nvPr/>
        </p:nvSpPr>
        <p:spPr>
          <a:xfrm>
            <a:off x="4654251" y="1722560"/>
            <a:ext cx="2883499" cy="584775"/>
          </a:xfrm>
          <a:prstGeom prst="rect">
            <a:avLst/>
          </a:prstGeom>
          <a:noFill/>
        </p:spPr>
        <p:txBody>
          <a:bodyPr wrap="square" rtlCol="0">
            <a:spAutoFit/>
          </a:bodyPr>
          <a:lstStyle/>
          <a:p>
            <a:pPr algn="ctr"/>
            <a:r>
              <a:rPr lang="en-US" sz="3200" dirty="0">
                <a:solidFill>
                  <a:schemeClr val="accent3">
                    <a:lumMod val="50000"/>
                  </a:schemeClr>
                </a:solidFill>
                <a:latin typeface="+mj-lt"/>
                <a:cs typeface="Poppins Bold" panose="00000800000000000000" pitchFamily="2" charset="0"/>
              </a:rPr>
              <a:t>MiFID II</a:t>
            </a:r>
          </a:p>
        </p:txBody>
      </p:sp>
      <p:sp>
        <p:nvSpPr>
          <p:cNvPr id="23" name="Rectangle 22">
            <a:extLst>
              <a:ext uri="{FF2B5EF4-FFF2-40B4-BE49-F238E27FC236}">
                <a16:creationId xmlns:a16="http://schemas.microsoft.com/office/drawing/2014/main" id="{9881D73C-4A81-A893-224C-E37ACB360F49}"/>
              </a:ext>
            </a:extLst>
          </p:cNvPr>
          <p:cNvSpPr/>
          <p:nvPr/>
        </p:nvSpPr>
        <p:spPr>
          <a:xfrm>
            <a:off x="0" y="2534856"/>
            <a:ext cx="12192000" cy="894144"/>
          </a:xfrm>
          <a:prstGeom prst="rect">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08B79BB3-5E7A-C059-0BD7-36B2584F1E1E}"/>
              </a:ext>
            </a:extLst>
          </p:cNvPr>
          <p:cNvSpPr txBox="1"/>
          <p:nvPr/>
        </p:nvSpPr>
        <p:spPr>
          <a:xfrm>
            <a:off x="3804789" y="2751096"/>
            <a:ext cx="4578565" cy="461665"/>
          </a:xfrm>
          <a:prstGeom prst="rect">
            <a:avLst/>
          </a:prstGeom>
          <a:noFill/>
        </p:spPr>
        <p:txBody>
          <a:bodyPr wrap="square">
            <a:spAutoFit/>
          </a:bodyPr>
          <a:lstStyle/>
          <a:p>
            <a:pPr algn="ctr"/>
            <a:r>
              <a:rPr lang="en-GB" sz="24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Prohibition of Inducements</a:t>
            </a:r>
            <a:endParaRPr lang="en-US" sz="2400" b="1" dirty="0">
              <a:solidFill>
                <a:schemeClr val="accent3">
                  <a:lumMod val="50000"/>
                </a:schemeClr>
              </a:solidFill>
            </a:endParaRPr>
          </a:p>
        </p:txBody>
      </p:sp>
      <p:grpSp>
        <p:nvGrpSpPr>
          <p:cNvPr id="40" name="Group 39">
            <a:extLst>
              <a:ext uri="{FF2B5EF4-FFF2-40B4-BE49-F238E27FC236}">
                <a16:creationId xmlns:a16="http://schemas.microsoft.com/office/drawing/2014/main" id="{1A3730FE-F777-D102-F1D8-FA91D023D7BC}"/>
              </a:ext>
            </a:extLst>
          </p:cNvPr>
          <p:cNvGrpSpPr/>
          <p:nvPr/>
        </p:nvGrpSpPr>
        <p:grpSpPr>
          <a:xfrm>
            <a:off x="2988472" y="2657532"/>
            <a:ext cx="648792" cy="648792"/>
            <a:chOff x="2576992" y="2657532"/>
            <a:chExt cx="648792" cy="648792"/>
          </a:xfrm>
        </p:grpSpPr>
        <p:pic>
          <p:nvPicPr>
            <p:cNvPr id="32" name="Graphic 31">
              <a:extLst>
                <a:ext uri="{FF2B5EF4-FFF2-40B4-BE49-F238E27FC236}">
                  <a16:creationId xmlns:a16="http://schemas.microsoft.com/office/drawing/2014/main" id="{6C2260B7-E1DF-AB66-8D84-7B0774F2AB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76992" y="2657532"/>
              <a:ext cx="648792" cy="648792"/>
            </a:xfrm>
            <a:prstGeom prst="rect">
              <a:avLst/>
            </a:prstGeom>
          </p:spPr>
        </p:pic>
        <p:pic>
          <p:nvPicPr>
            <p:cNvPr id="36" name="Graphic 35">
              <a:extLst>
                <a:ext uri="{FF2B5EF4-FFF2-40B4-BE49-F238E27FC236}">
                  <a16:creationId xmlns:a16="http://schemas.microsoft.com/office/drawing/2014/main" id="{A8DC555F-3D41-B79C-BAF1-3B91922E6B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253247">
              <a:off x="2633597" y="2750338"/>
              <a:ext cx="463178" cy="463178"/>
            </a:xfrm>
            <a:prstGeom prst="rect">
              <a:avLst/>
            </a:prstGeom>
          </p:spPr>
        </p:pic>
      </p:grpSp>
      <p:grpSp>
        <p:nvGrpSpPr>
          <p:cNvPr id="42" name="Group 41">
            <a:extLst>
              <a:ext uri="{FF2B5EF4-FFF2-40B4-BE49-F238E27FC236}">
                <a16:creationId xmlns:a16="http://schemas.microsoft.com/office/drawing/2014/main" id="{854650DD-82F7-C784-4F3D-721E8E433268}"/>
              </a:ext>
            </a:extLst>
          </p:cNvPr>
          <p:cNvGrpSpPr/>
          <p:nvPr/>
        </p:nvGrpSpPr>
        <p:grpSpPr>
          <a:xfrm>
            <a:off x="8492314" y="2657532"/>
            <a:ext cx="648792" cy="648792"/>
            <a:chOff x="2576992" y="2657532"/>
            <a:chExt cx="648792" cy="648792"/>
          </a:xfrm>
        </p:grpSpPr>
        <p:pic>
          <p:nvPicPr>
            <p:cNvPr id="44" name="Graphic 43">
              <a:extLst>
                <a:ext uri="{FF2B5EF4-FFF2-40B4-BE49-F238E27FC236}">
                  <a16:creationId xmlns:a16="http://schemas.microsoft.com/office/drawing/2014/main" id="{DC237739-9DCF-EADC-7CDD-FF29DB34EF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76992" y="2657532"/>
              <a:ext cx="648792" cy="648792"/>
            </a:xfrm>
            <a:prstGeom prst="rect">
              <a:avLst/>
            </a:prstGeom>
          </p:spPr>
        </p:pic>
        <p:pic>
          <p:nvPicPr>
            <p:cNvPr id="46" name="Graphic 45">
              <a:extLst>
                <a:ext uri="{FF2B5EF4-FFF2-40B4-BE49-F238E27FC236}">
                  <a16:creationId xmlns:a16="http://schemas.microsoft.com/office/drawing/2014/main" id="{A7D17BA2-F9C3-89BD-1F65-12C9049A51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253247">
              <a:off x="2633597" y="2750338"/>
              <a:ext cx="463178" cy="463178"/>
            </a:xfrm>
            <a:prstGeom prst="rect">
              <a:avLst/>
            </a:prstGeom>
          </p:spPr>
        </p:pic>
      </p:grpSp>
      <p:sp>
        <p:nvSpPr>
          <p:cNvPr id="55" name="TextBox 54">
            <a:extLst>
              <a:ext uri="{FF2B5EF4-FFF2-40B4-BE49-F238E27FC236}">
                <a16:creationId xmlns:a16="http://schemas.microsoft.com/office/drawing/2014/main" id="{C8C2FE1E-C1C6-B40C-3134-FF3987A97030}"/>
              </a:ext>
            </a:extLst>
          </p:cNvPr>
          <p:cNvSpPr txBox="1"/>
          <p:nvPr/>
        </p:nvSpPr>
        <p:spPr>
          <a:xfrm>
            <a:off x="484722" y="4617370"/>
            <a:ext cx="2289047" cy="523220"/>
          </a:xfrm>
          <a:prstGeom prst="rect">
            <a:avLst/>
          </a:prstGeom>
          <a:noFill/>
        </p:spPr>
        <p:txBody>
          <a:bodyPr wrap="square">
            <a:spAutoFit/>
          </a:bodyPr>
          <a:lstStyle/>
          <a:p>
            <a:pPr algn="ctr"/>
            <a:r>
              <a:rPr lang="en-US" i="0" dirty="0">
                <a:solidFill>
                  <a:schemeClr val="accent3">
                    <a:lumMod val="50000"/>
                  </a:schemeClr>
                </a:solidFill>
                <a:effectLst/>
                <a:latin typeface="Poppins" panose="00000500000000000000" pitchFamily="2" charset="0"/>
              </a:rPr>
              <a:t>Payments made by a </a:t>
            </a:r>
            <a:r>
              <a:rPr lang="en-US" b="1" i="0" dirty="0">
                <a:solidFill>
                  <a:schemeClr val="accent3">
                    <a:lumMod val="50000"/>
                  </a:schemeClr>
                </a:solidFill>
                <a:effectLst/>
                <a:latin typeface="Poppins" panose="00000500000000000000" pitchFamily="2" charset="0"/>
              </a:rPr>
              <a:t>product provider</a:t>
            </a:r>
            <a:endParaRPr lang="en-US" b="1" dirty="0">
              <a:solidFill>
                <a:schemeClr val="accent3">
                  <a:lumMod val="50000"/>
                </a:schemeClr>
              </a:solidFill>
            </a:endParaRPr>
          </a:p>
        </p:txBody>
      </p:sp>
      <p:sp>
        <p:nvSpPr>
          <p:cNvPr id="56" name="TextBox 55">
            <a:extLst>
              <a:ext uri="{FF2B5EF4-FFF2-40B4-BE49-F238E27FC236}">
                <a16:creationId xmlns:a16="http://schemas.microsoft.com/office/drawing/2014/main" id="{3066C9CC-62DD-0695-BAA8-EBE0C87590F5}"/>
              </a:ext>
            </a:extLst>
          </p:cNvPr>
          <p:cNvSpPr txBox="1"/>
          <p:nvPr/>
        </p:nvSpPr>
        <p:spPr>
          <a:xfrm>
            <a:off x="3351341" y="4617370"/>
            <a:ext cx="2289047" cy="523220"/>
          </a:xfrm>
          <a:prstGeom prst="rect">
            <a:avLst/>
          </a:prstGeom>
          <a:noFill/>
        </p:spPr>
        <p:txBody>
          <a:bodyPr wrap="square">
            <a:spAutoFit/>
          </a:bodyPr>
          <a:lstStyle/>
          <a:p>
            <a:pPr algn="ctr"/>
            <a:r>
              <a:rPr lang="en-US" i="0" dirty="0">
                <a:solidFill>
                  <a:schemeClr val="accent3">
                    <a:lumMod val="50000"/>
                  </a:schemeClr>
                </a:solidFill>
                <a:effectLst/>
                <a:latin typeface="Poppins" panose="00000500000000000000" pitchFamily="2" charset="0"/>
              </a:rPr>
              <a:t>To a </a:t>
            </a:r>
            <a:r>
              <a:rPr lang="en-US" b="1" i="0" dirty="0">
                <a:solidFill>
                  <a:schemeClr val="accent3">
                    <a:lumMod val="50000"/>
                  </a:schemeClr>
                </a:solidFill>
                <a:effectLst/>
                <a:latin typeface="Poppins" panose="00000500000000000000" pitchFamily="2" charset="0"/>
              </a:rPr>
              <a:t>distributor</a:t>
            </a:r>
            <a:r>
              <a:rPr lang="en-US" i="0" dirty="0">
                <a:solidFill>
                  <a:schemeClr val="accent3">
                    <a:lumMod val="50000"/>
                  </a:schemeClr>
                </a:solidFill>
                <a:effectLst/>
                <a:latin typeface="Poppins" panose="00000500000000000000" pitchFamily="2" charset="0"/>
              </a:rPr>
              <a:t> for selling its products</a:t>
            </a:r>
            <a:endParaRPr lang="en-US" dirty="0">
              <a:solidFill>
                <a:schemeClr val="accent3">
                  <a:lumMod val="50000"/>
                </a:schemeClr>
              </a:solidFill>
            </a:endParaRPr>
          </a:p>
        </p:txBody>
      </p:sp>
      <p:sp>
        <p:nvSpPr>
          <p:cNvPr id="57" name="TextBox 56">
            <a:extLst>
              <a:ext uri="{FF2B5EF4-FFF2-40B4-BE49-F238E27FC236}">
                <a16:creationId xmlns:a16="http://schemas.microsoft.com/office/drawing/2014/main" id="{2E30A58A-0A00-E14A-74D4-D2FD26AF157C}"/>
              </a:ext>
            </a:extLst>
          </p:cNvPr>
          <p:cNvSpPr txBox="1"/>
          <p:nvPr/>
        </p:nvSpPr>
        <p:spPr>
          <a:xfrm>
            <a:off x="6217960" y="4617370"/>
            <a:ext cx="2289047" cy="523220"/>
          </a:xfrm>
          <a:prstGeom prst="rect">
            <a:avLst/>
          </a:prstGeom>
          <a:noFill/>
        </p:spPr>
        <p:txBody>
          <a:bodyPr wrap="square">
            <a:spAutoFit/>
          </a:bodyPr>
          <a:lstStyle/>
          <a:p>
            <a:pPr algn="ctr"/>
            <a:r>
              <a:rPr lang="en-US" b="1" i="0" dirty="0">
                <a:solidFill>
                  <a:schemeClr val="accent3">
                    <a:lumMod val="50000"/>
                  </a:schemeClr>
                </a:solidFill>
                <a:effectLst/>
                <a:latin typeface="Poppins" panose="00000500000000000000" pitchFamily="2" charset="0"/>
              </a:rPr>
              <a:t>Conflict of interest </a:t>
            </a:r>
            <a:r>
              <a:rPr lang="en-US" i="0" dirty="0">
                <a:solidFill>
                  <a:schemeClr val="accent3">
                    <a:lumMod val="50000"/>
                  </a:schemeClr>
                </a:solidFill>
                <a:effectLst/>
                <a:latin typeface="Poppins" panose="00000500000000000000" pitchFamily="2" charset="0"/>
              </a:rPr>
              <a:t>for the distributor</a:t>
            </a:r>
            <a:endParaRPr lang="en-US" dirty="0">
              <a:solidFill>
                <a:schemeClr val="accent3">
                  <a:lumMod val="50000"/>
                </a:schemeClr>
              </a:solidFill>
            </a:endParaRPr>
          </a:p>
        </p:txBody>
      </p:sp>
      <p:sp>
        <p:nvSpPr>
          <p:cNvPr id="58" name="TextBox 57">
            <a:extLst>
              <a:ext uri="{FF2B5EF4-FFF2-40B4-BE49-F238E27FC236}">
                <a16:creationId xmlns:a16="http://schemas.microsoft.com/office/drawing/2014/main" id="{6663796F-6CD3-8DDF-AC78-64A1242E457C}"/>
              </a:ext>
            </a:extLst>
          </p:cNvPr>
          <p:cNvSpPr txBox="1"/>
          <p:nvPr/>
        </p:nvSpPr>
        <p:spPr>
          <a:xfrm>
            <a:off x="9084580" y="4617370"/>
            <a:ext cx="2622698" cy="523220"/>
          </a:xfrm>
          <a:prstGeom prst="rect">
            <a:avLst/>
          </a:prstGeom>
          <a:noFill/>
        </p:spPr>
        <p:txBody>
          <a:bodyPr wrap="square">
            <a:spAutoFit/>
          </a:bodyPr>
          <a:lstStyle/>
          <a:p>
            <a:pPr algn="ctr"/>
            <a:r>
              <a:rPr lang="en-US" i="0" dirty="0">
                <a:solidFill>
                  <a:schemeClr val="accent3">
                    <a:lumMod val="50000"/>
                  </a:schemeClr>
                </a:solidFill>
                <a:effectLst/>
                <a:latin typeface="Poppins" panose="00000500000000000000" pitchFamily="2" charset="0"/>
              </a:rPr>
              <a:t>Sell products </a:t>
            </a:r>
            <a:r>
              <a:rPr lang="en-US" b="1" i="0" dirty="0">
                <a:solidFill>
                  <a:schemeClr val="accent3">
                    <a:lumMod val="50000"/>
                  </a:schemeClr>
                </a:solidFill>
                <a:effectLst/>
                <a:latin typeface="Poppins" panose="00000500000000000000" pitchFamily="2" charset="0"/>
              </a:rPr>
              <a:t>not in the best interest </a:t>
            </a:r>
            <a:r>
              <a:rPr lang="en-US" i="0" dirty="0">
                <a:solidFill>
                  <a:schemeClr val="accent3">
                    <a:lumMod val="50000"/>
                  </a:schemeClr>
                </a:solidFill>
                <a:effectLst/>
                <a:latin typeface="Poppins" panose="00000500000000000000" pitchFamily="2" charset="0"/>
              </a:rPr>
              <a:t>of the client</a:t>
            </a:r>
            <a:endParaRPr lang="en-US" dirty="0">
              <a:solidFill>
                <a:schemeClr val="accent3">
                  <a:lumMod val="50000"/>
                </a:schemeClr>
              </a:solidFill>
            </a:endParaRPr>
          </a:p>
        </p:txBody>
      </p:sp>
      <p:pic>
        <p:nvPicPr>
          <p:cNvPr id="60" name="Graphic 59">
            <a:extLst>
              <a:ext uri="{FF2B5EF4-FFF2-40B4-BE49-F238E27FC236}">
                <a16:creationId xmlns:a16="http://schemas.microsoft.com/office/drawing/2014/main" id="{9E5D2045-7181-4290-0B0C-38A42D8B5F6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97546" y="3719850"/>
            <a:ext cx="863398" cy="863398"/>
          </a:xfrm>
          <a:prstGeom prst="rect">
            <a:avLst/>
          </a:prstGeom>
        </p:spPr>
      </p:pic>
      <p:grpSp>
        <p:nvGrpSpPr>
          <p:cNvPr id="70" name="Group 69">
            <a:extLst>
              <a:ext uri="{FF2B5EF4-FFF2-40B4-BE49-F238E27FC236}">
                <a16:creationId xmlns:a16="http://schemas.microsoft.com/office/drawing/2014/main" id="{C974731E-31C6-F0AA-05D1-BA510D9A4BA3}"/>
              </a:ext>
            </a:extLst>
          </p:cNvPr>
          <p:cNvGrpSpPr/>
          <p:nvPr/>
        </p:nvGrpSpPr>
        <p:grpSpPr>
          <a:xfrm>
            <a:off x="4064165" y="3742075"/>
            <a:ext cx="863398" cy="841173"/>
            <a:chOff x="4064165" y="3856477"/>
            <a:chExt cx="863398" cy="841173"/>
          </a:xfrm>
          <a:solidFill>
            <a:schemeClr val="accent3"/>
          </a:solidFill>
        </p:grpSpPr>
        <p:pic>
          <p:nvPicPr>
            <p:cNvPr id="65" name="Graphic 64">
              <a:extLst>
                <a:ext uri="{FF2B5EF4-FFF2-40B4-BE49-F238E27FC236}">
                  <a16:creationId xmlns:a16="http://schemas.microsoft.com/office/drawing/2014/main" id="{2A80825A-C5CC-C62C-7EC1-7A24E2B7B50A}"/>
                </a:ext>
              </a:extLst>
            </p:cNvPr>
            <p:cNvPicPr>
              <a:picLocks noChangeAspect="1"/>
            </p:cNvPicPr>
            <p:nvPr/>
          </p:nvPicPr>
          <p:blipFill>
            <a:blip r:embed="rId11">
              <a:extLst>
                <a:ext uri="{96DAC541-7B7A-43D3-8B79-37D633B846F1}">
                  <asvg:svgBlip xmlns:asvg="http://schemas.microsoft.com/office/drawing/2016/SVG/main" r:embed="rId12"/>
                </a:ext>
              </a:extLst>
            </a:blip>
            <a:srcRect l="40491" t="41395"/>
            <a:stretch/>
          </p:blipFill>
          <p:spPr>
            <a:xfrm>
              <a:off x="4399250" y="3856477"/>
              <a:ext cx="404496" cy="398350"/>
            </a:xfrm>
            <a:prstGeom prst="rect">
              <a:avLst/>
            </a:prstGeom>
          </p:spPr>
        </p:pic>
        <p:pic>
          <p:nvPicPr>
            <p:cNvPr id="67" name="Graphic 66">
              <a:extLst>
                <a:ext uri="{FF2B5EF4-FFF2-40B4-BE49-F238E27FC236}">
                  <a16:creationId xmlns:a16="http://schemas.microsoft.com/office/drawing/2014/main" id="{912E454B-82D2-077C-7498-FB8A5C87CCE1}"/>
                </a:ext>
              </a:extLst>
            </p:cNvPr>
            <p:cNvPicPr>
              <a:picLocks noChangeAspect="1"/>
            </p:cNvPicPr>
            <p:nvPr/>
          </p:nvPicPr>
          <p:blipFill>
            <a:blip r:embed="rId9">
              <a:extLst>
                <a:ext uri="{96DAC541-7B7A-43D3-8B79-37D633B846F1}">
                  <asvg:svgBlip xmlns:asvg="http://schemas.microsoft.com/office/drawing/2016/SVG/main" r:embed="rId10"/>
                </a:ext>
              </a:extLst>
            </a:blip>
            <a:srcRect t="46614"/>
            <a:stretch/>
          </p:blipFill>
          <p:spPr>
            <a:xfrm>
              <a:off x="4064165" y="4236720"/>
              <a:ext cx="863398" cy="460930"/>
            </a:xfrm>
            <a:prstGeom prst="rect">
              <a:avLst/>
            </a:prstGeom>
          </p:spPr>
        </p:pic>
      </p:grpSp>
      <p:pic>
        <p:nvPicPr>
          <p:cNvPr id="71" name="Graphic 70">
            <a:extLst>
              <a:ext uri="{FF2B5EF4-FFF2-40B4-BE49-F238E27FC236}">
                <a16:creationId xmlns:a16="http://schemas.microsoft.com/office/drawing/2014/main" id="{FB0AA9DD-E448-BEF1-7A14-52E45FDE9DE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30784" y="3656521"/>
            <a:ext cx="863398" cy="863398"/>
          </a:xfrm>
          <a:prstGeom prst="rect">
            <a:avLst/>
          </a:prstGeom>
        </p:spPr>
      </p:pic>
      <p:pic>
        <p:nvPicPr>
          <p:cNvPr id="73" name="Graphic 72">
            <a:extLst>
              <a:ext uri="{FF2B5EF4-FFF2-40B4-BE49-F238E27FC236}">
                <a16:creationId xmlns:a16="http://schemas.microsoft.com/office/drawing/2014/main" id="{D072D912-022F-7F1B-CD80-9C95970CEE4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942170" y="3686666"/>
            <a:ext cx="907518" cy="907518"/>
          </a:xfrm>
          <a:prstGeom prst="rect">
            <a:avLst/>
          </a:prstGeom>
        </p:spPr>
      </p:pic>
      <p:cxnSp>
        <p:nvCxnSpPr>
          <p:cNvPr id="75" name="Straight Arrow Connector 74">
            <a:extLst>
              <a:ext uri="{FF2B5EF4-FFF2-40B4-BE49-F238E27FC236}">
                <a16:creationId xmlns:a16="http://schemas.microsoft.com/office/drawing/2014/main" id="{CDE5EE1F-989A-AB8C-D1AB-4DE9A3754D5F}"/>
              </a:ext>
            </a:extLst>
          </p:cNvPr>
          <p:cNvCxnSpPr>
            <a:cxnSpLocks/>
            <a:stCxn id="55" idx="3"/>
            <a:endCxn id="56" idx="1"/>
          </p:cNvCxnSpPr>
          <p:nvPr/>
        </p:nvCxnSpPr>
        <p:spPr>
          <a:xfrm>
            <a:off x="2773769" y="4878980"/>
            <a:ext cx="577572" cy="0"/>
          </a:xfrm>
          <a:prstGeom prst="straightConnector1">
            <a:avLst/>
          </a:prstGeom>
          <a:ln w="38100" cap="rnd">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954BA3E0-D79B-F14A-866F-3356DB6D3B51}"/>
              </a:ext>
            </a:extLst>
          </p:cNvPr>
          <p:cNvCxnSpPr>
            <a:cxnSpLocks/>
          </p:cNvCxnSpPr>
          <p:nvPr/>
        </p:nvCxnSpPr>
        <p:spPr>
          <a:xfrm>
            <a:off x="5640388" y="4878980"/>
            <a:ext cx="577572" cy="0"/>
          </a:xfrm>
          <a:prstGeom prst="straightConnector1">
            <a:avLst/>
          </a:prstGeom>
          <a:ln w="38100" cap="rnd">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14DE3B94-BA08-B8DF-9FF5-550B7DCFBBEA}"/>
              </a:ext>
            </a:extLst>
          </p:cNvPr>
          <p:cNvCxnSpPr>
            <a:cxnSpLocks/>
          </p:cNvCxnSpPr>
          <p:nvPr/>
        </p:nvCxnSpPr>
        <p:spPr>
          <a:xfrm>
            <a:off x="8527924" y="4878980"/>
            <a:ext cx="577572" cy="0"/>
          </a:xfrm>
          <a:prstGeom prst="straightConnector1">
            <a:avLst/>
          </a:prstGeom>
          <a:ln w="38100" cap="rnd">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2817B2D5-66DB-19D8-F9CF-AB78E39FEB88}"/>
              </a:ext>
            </a:extLst>
          </p:cNvPr>
          <p:cNvSpPr/>
          <p:nvPr/>
        </p:nvSpPr>
        <p:spPr>
          <a:xfrm>
            <a:off x="0" y="5437151"/>
            <a:ext cx="12192000" cy="894144"/>
          </a:xfrm>
          <a:prstGeom prst="rect">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0" i="0" dirty="0">
                <a:solidFill>
                  <a:schemeClr val="accent3">
                    <a:lumMod val="50000"/>
                  </a:schemeClr>
                </a:solidFill>
                <a:effectLst/>
                <a:latin typeface="Poppins" panose="00000500000000000000" pitchFamily="2" charset="0"/>
              </a:rPr>
              <a:t>Ensure that investment firms </a:t>
            </a:r>
            <a:r>
              <a:rPr lang="en-US" sz="1800" b="1" i="0" dirty="0">
                <a:solidFill>
                  <a:schemeClr val="accent3">
                    <a:lumMod val="50000"/>
                  </a:schemeClr>
                </a:solidFill>
                <a:effectLst/>
                <a:latin typeface="Poppins" panose="00000500000000000000" pitchFamily="2" charset="0"/>
              </a:rPr>
              <a:t>act in the best </a:t>
            </a:r>
            <a:br>
              <a:rPr lang="en-US" sz="1800" b="1" i="0" dirty="0">
                <a:solidFill>
                  <a:schemeClr val="accent3">
                    <a:lumMod val="50000"/>
                  </a:schemeClr>
                </a:solidFill>
                <a:effectLst/>
                <a:latin typeface="Poppins" panose="00000500000000000000" pitchFamily="2" charset="0"/>
              </a:rPr>
            </a:br>
            <a:r>
              <a:rPr lang="en-US" sz="1800" b="1" i="0" dirty="0">
                <a:solidFill>
                  <a:schemeClr val="accent3">
                    <a:lumMod val="50000"/>
                  </a:schemeClr>
                </a:solidFill>
                <a:effectLst/>
                <a:latin typeface="Poppins" panose="00000500000000000000" pitchFamily="2" charset="0"/>
              </a:rPr>
              <a:t>interest</a:t>
            </a:r>
            <a:r>
              <a:rPr lang="en-US" sz="1800" b="0" i="0" dirty="0">
                <a:solidFill>
                  <a:schemeClr val="accent3">
                    <a:lumMod val="50000"/>
                  </a:schemeClr>
                </a:solidFill>
                <a:effectLst/>
                <a:latin typeface="Poppins" panose="00000500000000000000" pitchFamily="2" charset="0"/>
              </a:rPr>
              <a:t> of their clients </a:t>
            </a:r>
            <a:r>
              <a:rPr lang="en-US" sz="1800" i="0" dirty="0">
                <a:solidFill>
                  <a:schemeClr val="accent3">
                    <a:lumMod val="50000"/>
                  </a:schemeClr>
                </a:solidFill>
                <a:effectLst/>
                <a:latin typeface="Poppins" panose="00000500000000000000" pitchFamily="2" charset="0"/>
              </a:rPr>
              <a:t>and</a:t>
            </a:r>
            <a:r>
              <a:rPr lang="en-US" sz="1800" b="0" i="0" dirty="0">
                <a:solidFill>
                  <a:schemeClr val="accent3">
                    <a:lumMod val="50000"/>
                  </a:schemeClr>
                </a:solidFill>
                <a:effectLst/>
                <a:latin typeface="Poppins" panose="00000500000000000000" pitchFamily="2" charset="0"/>
              </a:rPr>
              <a:t> </a:t>
            </a:r>
            <a:r>
              <a:rPr lang="en-US" sz="1800" b="1" i="0" dirty="0">
                <a:solidFill>
                  <a:schemeClr val="accent3">
                    <a:lumMod val="50000"/>
                  </a:schemeClr>
                </a:solidFill>
                <a:effectLst/>
                <a:latin typeface="Poppins" panose="00000500000000000000" pitchFamily="2" charset="0"/>
              </a:rPr>
              <a:t>avoid conflicts of interest</a:t>
            </a:r>
            <a:endParaRPr lang="en-US" sz="1800" b="1" dirty="0">
              <a:solidFill>
                <a:schemeClr val="accent3">
                  <a:lumMod val="50000"/>
                </a:schemeClr>
              </a:solidFill>
            </a:endParaRPr>
          </a:p>
        </p:txBody>
      </p:sp>
      <p:pic>
        <p:nvPicPr>
          <p:cNvPr id="81" name="Graphic 80">
            <a:extLst>
              <a:ext uri="{FF2B5EF4-FFF2-40B4-BE49-F238E27FC236}">
                <a16:creationId xmlns:a16="http://schemas.microsoft.com/office/drawing/2014/main" id="{CEC38F2B-8A47-4932-D75E-4C1578842EB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060944" y="5555908"/>
            <a:ext cx="656630" cy="656630"/>
          </a:xfrm>
          <a:prstGeom prst="rect">
            <a:avLst/>
          </a:prstGeom>
        </p:spPr>
      </p:pic>
      <p:pic>
        <p:nvPicPr>
          <p:cNvPr id="82" name="Graphic 81">
            <a:extLst>
              <a:ext uri="{FF2B5EF4-FFF2-40B4-BE49-F238E27FC236}">
                <a16:creationId xmlns:a16="http://schemas.microsoft.com/office/drawing/2014/main" id="{417392A4-C8FA-82C6-A468-25E86CDFC16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0800000">
            <a:off x="9474426" y="5555908"/>
            <a:ext cx="656630" cy="656630"/>
          </a:xfrm>
          <a:prstGeom prst="rect">
            <a:avLst/>
          </a:prstGeom>
        </p:spPr>
      </p:pic>
    </p:spTree>
    <p:extLst>
      <p:ext uri="{BB962C8B-B14F-4D97-AF65-F5344CB8AC3E}">
        <p14:creationId xmlns:p14="http://schemas.microsoft.com/office/powerpoint/2010/main" val="3472424214"/>
      </p:ext>
    </p:extLst>
  </p:cSld>
  <p:clrMapOvr>
    <a:masterClrMapping/>
  </p:clrMapOvr>
  <mc:AlternateContent xmlns:mc="http://schemas.openxmlformats.org/markup-compatibility/2006" xmlns:p14="http://schemas.microsoft.com/office/powerpoint/2010/main">
    <mc:Choice Requires="p14">
      <p:transition spd="med" p14:dur="700">
        <p14:pan dir="u"/>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2" presetClass="entr" presetSubtype="2" fill="hold" nodeType="afterEffect" p14:presetBounceEnd="60000">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14:bounceEnd="60000">
                                          <p:cBhvr additive="base">
                                            <p:cTn id="16" dur="500" fill="hold"/>
                                            <p:tgtEl>
                                              <p:spTgt spid="42"/>
                                            </p:tgtEl>
                                            <p:attrNameLst>
                                              <p:attrName>ppt_x</p:attrName>
                                            </p:attrNameLst>
                                          </p:cBhvr>
                                          <p:tavLst>
                                            <p:tav tm="0">
                                              <p:val>
                                                <p:strVal val="1+#ppt_w/2"/>
                                              </p:val>
                                            </p:tav>
                                            <p:tav tm="100000">
                                              <p:val>
                                                <p:strVal val="#ppt_x"/>
                                              </p:val>
                                            </p:tav>
                                          </p:tavLst>
                                        </p:anim>
                                        <p:anim calcmode="lin" valueType="num" p14:bounceEnd="60000">
                                          <p:cBhvr additive="base">
                                            <p:cTn id="17" dur="500" fill="hold"/>
                                            <p:tgtEl>
                                              <p:spTgt spid="42"/>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14:presetBounceEnd="60000">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14:bounceEnd="60000">
                                          <p:cBhvr additive="base">
                                            <p:cTn id="20" dur="500" fill="hold"/>
                                            <p:tgtEl>
                                              <p:spTgt spid="40"/>
                                            </p:tgtEl>
                                            <p:attrNameLst>
                                              <p:attrName>ppt_x</p:attrName>
                                            </p:attrNameLst>
                                          </p:cBhvr>
                                          <p:tavLst>
                                            <p:tav tm="0">
                                              <p:val>
                                                <p:strVal val="0-#ppt_w/2"/>
                                              </p:val>
                                            </p:tav>
                                            <p:tav tm="100000">
                                              <p:val>
                                                <p:strVal val="#ppt_x"/>
                                              </p:val>
                                            </p:tav>
                                          </p:tavLst>
                                        </p:anim>
                                        <p:anim calcmode="lin" valueType="num" p14:bounceEnd="60000">
                                          <p:cBhvr additive="base">
                                            <p:cTn id="21" dur="500" fill="hold"/>
                                            <p:tgtEl>
                                              <p:spTgt spid="40"/>
                                            </p:tgtEl>
                                            <p:attrNameLst>
                                              <p:attrName>ppt_y</p:attrName>
                                            </p:attrNameLst>
                                          </p:cBhvr>
                                          <p:tavLst>
                                            <p:tav tm="0">
                                              <p:val>
                                                <p:strVal val="#ppt_y"/>
                                              </p:val>
                                            </p:tav>
                                            <p:tav tm="100000">
                                              <p:val>
                                                <p:strVal val="#ppt_y"/>
                                              </p:val>
                                            </p:tav>
                                          </p:tavLst>
                                        </p:anim>
                                      </p:childTnLst>
                                    </p:cTn>
                                  </p:par>
                                  <p:par>
                                    <p:cTn id="22" presetID="16" presetClass="entr" presetSubtype="37" fill="hold" grpId="0" nodeType="withEffect">
                                      <p:stCondLst>
                                        <p:cond delay="250"/>
                                      </p:stCondLst>
                                      <p:childTnLst>
                                        <p:set>
                                          <p:cBhvr>
                                            <p:cTn id="23" dur="1" fill="hold">
                                              <p:stCondLst>
                                                <p:cond delay="0"/>
                                              </p:stCondLst>
                                            </p:cTn>
                                            <p:tgtEl>
                                              <p:spTgt spid="23"/>
                                            </p:tgtEl>
                                            <p:attrNameLst>
                                              <p:attrName>style.visibility</p:attrName>
                                            </p:attrNameLst>
                                          </p:cBhvr>
                                          <p:to>
                                            <p:strVal val="visible"/>
                                          </p:to>
                                        </p:set>
                                        <p:animEffect transition="in" filter="barn(outVertical)">
                                          <p:cBhvr>
                                            <p:cTn id="24" dur="500"/>
                                            <p:tgtEl>
                                              <p:spTgt spid="23"/>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p:cTn id="32" dur="500" fill="hold"/>
                                            <p:tgtEl>
                                              <p:spTgt spid="60"/>
                                            </p:tgtEl>
                                            <p:attrNameLst>
                                              <p:attrName>ppt_w</p:attrName>
                                            </p:attrNameLst>
                                          </p:cBhvr>
                                          <p:tavLst>
                                            <p:tav tm="0">
                                              <p:val>
                                                <p:fltVal val="0"/>
                                              </p:val>
                                            </p:tav>
                                            <p:tav tm="100000">
                                              <p:val>
                                                <p:strVal val="#ppt_w"/>
                                              </p:val>
                                            </p:tav>
                                          </p:tavLst>
                                        </p:anim>
                                        <p:anim calcmode="lin" valueType="num">
                                          <p:cBhvr>
                                            <p:cTn id="33" dur="500" fill="hold"/>
                                            <p:tgtEl>
                                              <p:spTgt spid="60"/>
                                            </p:tgtEl>
                                            <p:attrNameLst>
                                              <p:attrName>ppt_h</p:attrName>
                                            </p:attrNameLst>
                                          </p:cBhvr>
                                          <p:tavLst>
                                            <p:tav tm="0">
                                              <p:val>
                                                <p:fltVal val="0"/>
                                              </p:val>
                                            </p:tav>
                                            <p:tav tm="100000">
                                              <p:val>
                                                <p:strVal val="#ppt_h"/>
                                              </p:val>
                                            </p:tav>
                                          </p:tavLst>
                                        </p:anim>
                                        <p:animEffect transition="in" filter="fade">
                                          <p:cBhvr>
                                            <p:cTn id="34" dur="500"/>
                                            <p:tgtEl>
                                              <p:spTgt spid="6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wipe(left)">
                                          <p:cBhvr>
                                            <p:cTn id="42" dur="500"/>
                                            <p:tgtEl>
                                              <p:spTgt spid="75"/>
                                            </p:tgtEl>
                                          </p:cBhvr>
                                        </p:animEffect>
                                      </p:childTnLst>
                                    </p:cTn>
                                  </p:par>
                                  <p:par>
                                    <p:cTn id="43" presetID="53" presetClass="entr" presetSubtype="16" fill="hold" nodeType="withEffect">
                                      <p:stCondLst>
                                        <p:cond delay="0"/>
                                      </p:stCondLst>
                                      <p:childTnLst>
                                        <p:set>
                                          <p:cBhvr>
                                            <p:cTn id="44" dur="1" fill="hold">
                                              <p:stCondLst>
                                                <p:cond delay="0"/>
                                              </p:stCondLst>
                                            </p:cTn>
                                            <p:tgtEl>
                                              <p:spTgt spid="70"/>
                                            </p:tgtEl>
                                            <p:attrNameLst>
                                              <p:attrName>style.visibility</p:attrName>
                                            </p:attrNameLst>
                                          </p:cBhvr>
                                          <p:to>
                                            <p:strVal val="visible"/>
                                          </p:to>
                                        </p:set>
                                        <p:anim calcmode="lin" valueType="num">
                                          <p:cBhvr>
                                            <p:cTn id="45" dur="500" fill="hold"/>
                                            <p:tgtEl>
                                              <p:spTgt spid="70"/>
                                            </p:tgtEl>
                                            <p:attrNameLst>
                                              <p:attrName>ppt_w</p:attrName>
                                            </p:attrNameLst>
                                          </p:cBhvr>
                                          <p:tavLst>
                                            <p:tav tm="0">
                                              <p:val>
                                                <p:fltVal val="0"/>
                                              </p:val>
                                            </p:tav>
                                            <p:tav tm="100000">
                                              <p:val>
                                                <p:strVal val="#ppt_w"/>
                                              </p:val>
                                            </p:tav>
                                          </p:tavLst>
                                        </p:anim>
                                        <p:anim calcmode="lin" valueType="num">
                                          <p:cBhvr>
                                            <p:cTn id="46" dur="500" fill="hold"/>
                                            <p:tgtEl>
                                              <p:spTgt spid="70"/>
                                            </p:tgtEl>
                                            <p:attrNameLst>
                                              <p:attrName>ppt_h</p:attrName>
                                            </p:attrNameLst>
                                          </p:cBhvr>
                                          <p:tavLst>
                                            <p:tav tm="0">
                                              <p:val>
                                                <p:fltVal val="0"/>
                                              </p:val>
                                            </p:tav>
                                            <p:tav tm="100000">
                                              <p:val>
                                                <p:strVal val="#ppt_h"/>
                                              </p:val>
                                            </p:tav>
                                          </p:tavLst>
                                        </p:anim>
                                        <p:animEffect transition="in" filter="fade">
                                          <p:cBhvr>
                                            <p:cTn id="47" dur="500"/>
                                            <p:tgtEl>
                                              <p:spTgt spid="7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wipe(left)">
                                          <p:cBhvr>
                                            <p:cTn id="55" dur="500"/>
                                            <p:tgtEl>
                                              <p:spTgt spid="77"/>
                                            </p:tgtEl>
                                          </p:cBhvr>
                                        </p:animEffect>
                                      </p:childTnLst>
                                    </p:cTn>
                                  </p:par>
                                  <p:par>
                                    <p:cTn id="56" presetID="53" presetClass="entr" presetSubtype="16" fill="hold" nodeType="withEffect">
                                      <p:stCondLst>
                                        <p:cond delay="0"/>
                                      </p:stCondLst>
                                      <p:childTnLst>
                                        <p:set>
                                          <p:cBhvr>
                                            <p:cTn id="57" dur="1" fill="hold">
                                              <p:stCondLst>
                                                <p:cond delay="0"/>
                                              </p:stCondLst>
                                            </p:cTn>
                                            <p:tgtEl>
                                              <p:spTgt spid="71"/>
                                            </p:tgtEl>
                                            <p:attrNameLst>
                                              <p:attrName>style.visibility</p:attrName>
                                            </p:attrNameLst>
                                          </p:cBhvr>
                                          <p:to>
                                            <p:strVal val="visible"/>
                                          </p:to>
                                        </p:set>
                                        <p:anim calcmode="lin" valueType="num">
                                          <p:cBhvr>
                                            <p:cTn id="58" dur="500" fill="hold"/>
                                            <p:tgtEl>
                                              <p:spTgt spid="71"/>
                                            </p:tgtEl>
                                            <p:attrNameLst>
                                              <p:attrName>ppt_w</p:attrName>
                                            </p:attrNameLst>
                                          </p:cBhvr>
                                          <p:tavLst>
                                            <p:tav tm="0">
                                              <p:val>
                                                <p:fltVal val="0"/>
                                              </p:val>
                                            </p:tav>
                                            <p:tav tm="100000">
                                              <p:val>
                                                <p:strVal val="#ppt_w"/>
                                              </p:val>
                                            </p:tav>
                                          </p:tavLst>
                                        </p:anim>
                                        <p:anim calcmode="lin" valueType="num">
                                          <p:cBhvr>
                                            <p:cTn id="59" dur="500" fill="hold"/>
                                            <p:tgtEl>
                                              <p:spTgt spid="71"/>
                                            </p:tgtEl>
                                            <p:attrNameLst>
                                              <p:attrName>ppt_h</p:attrName>
                                            </p:attrNameLst>
                                          </p:cBhvr>
                                          <p:tavLst>
                                            <p:tav tm="0">
                                              <p:val>
                                                <p:fltVal val="0"/>
                                              </p:val>
                                            </p:tav>
                                            <p:tav tm="100000">
                                              <p:val>
                                                <p:strVal val="#ppt_h"/>
                                              </p:val>
                                            </p:tav>
                                          </p:tavLst>
                                        </p:anim>
                                        <p:animEffect transition="in" filter="fade">
                                          <p:cBhvr>
                                            <p:cTn id="60" dur="500"/>
                                            <p:tgtEl>
                                              <p:spTgt spid="7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fade">
                                          <p:cBhvr>
                                            <p:cTn id="63" dur="500"/>
                                            <p:tgtEl>
                                              <p:spTgt spid="5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78"/>
                                            </p:tgtEl>
                                            <p:attrNameLst>
                                              <p:attrName>style.visibility</p:attrName>
                                            </p:attrNameLst>
                                          </p:cBhvr>
                                          <p:to>
                                            <p:strVal val="visible"/>
                                          </p:to>
                                        </p:set>
                                        <p:animEffect transition="in" filter="wipe(left)">
                                          <p:cBhvr>
                                            <p:cTn id="68" dur="500"/>
                                            <p:tgtEl>
                                              <p:spTgt spid="78"/>
                                            </p:tgtEl>
                                          </p:cBhvr>
                                        </p:animEffect>
                                      </p:childTnLst>
                                    </p:cTn>
                                  </p:par>
                                  <p:par>
                                    <p:cTn id="69" presetID="53" presetClass="entr" presetSubtype="16" fill="hold" nodeType="withEffect">
                                      <p:stCondLst>
                                        <p:cond delay="0"/>
                                      </p:stCondLst>
                                      <p:childTnLst>
                                        <p:set>
                                          <p:cBhvr>
                                            <p:cTn id="70" dur="1" fill="hold">
                                              <p:stCondLst>
                                                <p:cond delay="0"/>
                                              </p:stCondLst>
                                            </p:cTn>
                                            <p:tgtEl>
                                              <p:spTgt spid="73"/>
                                            </p:tgtEl>
                                            <p:attrNameLst>
                                              <p:attrName>style.visibility</p:attrName>
                                            </p:attrNameLst>
                                          </p:cBhvr>
                                          <p:to>
                                            <p:strVal val="visible"/>
                                          </p:to>
                                        </p:set>
                                        <p:anim calcmode="lin" valueType="num">
                                          <p:cBhvr>
                                            <p:cTn id="71" dur="500" fill="hold"/>
                                            <p:tgtEl>
                                              <p:spTgt spid="73"/>
                                            </p:tgtEl>
                                            <p:attrNameLst>
                                              <p:attrName>ppt_w</p:attrName>
                                            </p:attrNameLst>
                                          </p:cBhvr>
                                          <p:tavLst>
                                            <p:tav tm="0">
                                              <p:val>
                                                <p:fltVal val="0"/>
                                              </p:val>
                                            </p:tav>
                                            <p:tav tm="100000">
                                              <p:val>
                                                <p:strVal val="#ppt_w"/>
                                              </p:val>
                                            </p:tav>
                                          </p:tavLst>
                                        </p:anim>
                                        <p:anim calcmode="lin" valueType="num">
                                          <p:cBhvr>
                                            <p:cTn id="72" dur="500" fill="hold"/>
                                            <p:tgtEl>
                                              <p:spTgt spid="73"/>
                                            </p:tgtEl>
                                            <p:attrNameLst>
                                              <p:attrName>ppt_h</p:attrName>
                                            </p:attrNameLst>
                                          </p:cBhvr>
                                          <p:tavLst>
                                            <p:tav tm="0">
                                              <p:val>
                                                <p:fltVal val="0"/>
                                              </p:val>
                                            </p:tav>
                                            <p:tav tm="100000">
                                              <p:val>
                                                <p:strVal val="#ppt_h"/>
                                              </p:val>
                                            </p:tav>
                                          </p:tavLst>
                                        </p:anim>
                                        <p:animEffect transition="in" filter="fade">
                                          <p:cBhvr>
                                            <p:cTn id="73" dur="500"/>
                                            <p:tgtEl>
                                              <p:spTgt spid="7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fade">
                                          <p:cBhvr>
                                            <p:cTn id="76" dur="500"/>
                                            <p:tgtEl>
                                              <p:spTgt spid="58"/>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2" fill="hold" nodeType="clickEffect" p14:presetBounceEnd="60000">
                                      <p:stCondLst>
                                        <p:cond delay="0"/>
                                      </p:stCondLst>
                                      <p:childTnLst>
                                        <p:set>
                                          <p:cBhvr>
                                            <p:cTn id="80" dur="1" fill="hold">
                                              <p:stCondLst>
                                                <p:cond delay="0"/>
                                              </p:stCondLst>
                                            </p:cTn>
                                            <p:tgtEl>
                                              <p:spTgt spid="82"/>
                                            </p:tgtEl>
                                            <p:attrNameLst>
                                              <p:attrName>style.visibility</p:attrName>
                                            </p:attrNameLst>
                                          </p:cBhvr>
                                          <p:to>
                                            <p:strVal val="visible"/>
                                          </p:to>
                                        </p:set>
                                        <p:anim calcmode="lin" valueType="num" p14:bounceEnd="60000">
                                          <p:cBhvr additive="base">
                                            <p:cTn id="81" dur="500" fill="hold"/>
                                            <p:tgtEl>
                                              <p:spTgt spid="82"/>
                                            </p:tgtEl>
                                            <p:attrNameLst>
                                              <p:attrName>ppt_x</p:attrName>
                                            </p:attrNameLst>
                                          </p:cBhvr>
                                          <p:tavLst>
                                            <p:tav tm="0">
                                              <p:val>
                                                <p:strVal val="1+#ppt_w/2"/>
                                              </p:val>
                                            </p:tav>
                                            <p:tav tm="100000">
                                              <p:val>
                                                <p:strVal val="#ppt_x"/>
                                              </p:val>
                                            </p:tav>
                                          </p:tavLst>
                                        </p:anim>
                                        <p:anim calcmode="lin" valueType="num" p14:bounceEnd="60000">
                                          <p:cBhvr additive="base">
                                            <p:cTn id="82" dur="500" fill="hold"/>
                                            <p:tgtEl>
                                              <p:spTgt spid="82"/>
                                            </p:tgtEl>
                                            <p:attrNameLst>
                                              <p:attrName>ppt_y</p:attrName>
                                            </p:attrNameLst>
                                          </p:cBhvr>
                                          <p:tavLst>
                                            <p:tav tm="0">
                                              <p:val>
                                                <p:strVal val="#ppt_y"/>
                                              </p:val>
                                            </p:tav>
                                            <p:tav tm="100000">
                                              <p:val>
                                                <p:strVal val="#ppt_y"/>
                                              </p:val>
                                            </p:tav>
                                          </p:tavLst>
                                        </p:anim>
                                      </p:childTnLst>
                                    </p:cTn>
                                  </p:par>
                                  <p:par>
                                    <p:cTn id="83" presetID="2" presetClass="entr" presetSubtype="8" fill="hold" nodeType="withEffect" p14:presetBounceEnd="60000">
                                      <p:stCondLst>
                                        <p:cond delay="0"/>
                                      </p:stCondLst>
                                      <p:childTnLst>
                                        <p:set>
                                          <p:cBhvr>
                                            <p:cTn id="84" dur="1" fill="hold">
                                              <p:stCondLst>
                                                <p:cond delay="0"/>
                                              </p:stCondLst>
                                            </p:cTn>
                                            <p:tgtEl>
                                              <p:spTgt spid="81"/>
                                            </p:tgtEl>
                                            <p:attrNameLst>
                                              <p:attrName>style.visibility</p:attrName>
                                            </p:attrNameLst>
                                          </p:cBhvr>
                                          <p:to>
                                            <p:strVal val="visible"/>
                                          </p:to>
                                        </p:set>
                                        <p:anim calcmode="lin" valueType="num" p14:bounceEnd="60000">
                                          <p:cBhvr additive="base">
                                            <p:cTn id="85" dur="500" fill="hold"/>
                                            <p:tgtEl>
                                              <p:spTgt spid="81"/>
                                            </p:tgtEl>
                                            <p:attrNameLst>
                                              <p:attrName>ppt_x</p:attrName>
                                            </p:attrNameLst>
                                          </p:cBhvr>
                                          <p:tavLst>
                                            <p:tav tm="0">
                                              <p:val>
                                                <p:strVal val="0-#ppt_w/2"/>
                                              </p:val>
                                            </p:tav>
                                            <p:tav tm="100000">
                                              <p:val>
                                                <p:strVal val="#ppt_x"/>
                                              </p:val>
                                            </p:tav>
                                          </p:tavLst>
                                        </p:anim>
                                        <p:anim calcmode="lin" valueType="num" p14:bounceEnd="60000">
                                          <p:cBhvr additive="base">
                                            <p:cTn id="86" dur="500" fill="hold"/>
                                            <p:tgtEl>
                                              <p:spTgt spid="81"/>
                                            </p:tgtEl>
                                            <p:attrNameLst>
                                              <p:attrName>ppt_y</p:attrName>
                                            </p:attrNameLst>
                                          </p:cBhvr>
                                          <p:tavLst>
                                            <p:tav tm="0">
                                              <p:val>
                                                <p:strVal val="#ppt_y"/>
                                              </p:val>
                                            </p:tav>
                                            <p:tav tm="100000">
                                              <p:val>
                                                <p:strVal val="#ppt_y"/>
                                              </p:val>
                                            </p:tav>
                                          </p:tavLst>
                                        </p:anim>
                                      </p:childTnLst>
                                    </p:cTn>
                                  </p:par>
                                  <p:par>
                                    <p:cTn id="87" presetID="16" presetClass="entr" presetSubtype="37" fill="hold" grpId="0" nodeType="withEffect">
                                      <p:stCondLst>
                                        <p:cond delay="250"/>
                                      </p:stCondLst>
                                      <p:childTnLst>
                                        <p:set>
                                          <p:cBhvr>
                                            <p:cTn id="88" dur="1" fill="hold">
                                              <p:stCondLst>
                                                <p:cond delay="0"/>
                                              </p:stCondLst>
                                            </p:cTn>
                                            <p:tgtEl>
                                              <p:spTgt spid="79"/>
                                            </p:tgtEl>
                                            <p:attrNameLst>
                                              <p:attrName>style.visibility</p:attrName>
                                            </p:attrNameLst>
                                          </p:cBhvr>
                                          <p:to>
                                            <p:strVal val="visible"/>
                                          </p:to>
                                        </p:set>
                                        <p:animEffect transition="in" filter="barn(outVertical)">
                                          <p:cBhvr>
                                            <p:cTn id="89" dur="500"/>
                                            <p:tgtEl>
                                              <p:spTgt spid="79"/>
                                            </p:tgtEl>
                                          </p:cBhvr>
                                        </p:animEffect>
                                      </p:childTnLst>
                                    </p:cTn>
                                  </p:par>
                                  <p:par>
                                    <p:cTn id="90" presetID="10" presetClass="entr" presetSubtype="0" fill="hold" nodeType="withEffect">
                                      <p:stCondLst>
                                        <p:cond delay="250"/>
                                      </p:stCondLst>
                                      <p:childTnLst>
                                        <p:set>
                                          <p:cBhvr>
                                            <p:cTn id="91" dur="1" fill="hold">
                                              <p:stCondLst>
                                                <p:cond delay="0"/>
                                              </p:stCondLst>
                                            </p:cTn>
                                            <p:tgtEl>
                                              <p:spTgt spid="79">
                                                <p:txEl>
                                                  <p:pRg st="0" end="0"/>
                                                </p:txEl>
                                              </p:spTgt>
                                            </p:tgtEl>
                                            <p:attrNameLst>
                                              <p:attrName>style.visibility</p:attrName>
                                            </p:attrNameLst>
                                          </p:cBhvr>
                                          <p:to>
                                            <p:strVal val="visible"/>
                                          </p:to>
                                        </p:set>
                                        <p:animEffect transition="in" filter="fade">
                                          <p:cBhvr>
                                            <p:cTn id="92" dur="500"/>
                                            <p:tgtEl>
                                              <p:spTgt spid="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animBg="1"/>
          <p:bldP spid="26" grpId="0"/>
          <p:bldP spid="55" grpId="0"/>
          <p:bldP spid="56" grpId="0"/>
          <p:bldP spid="57" grpId="0"/>
          <p:bldP spid="58" grpId="0"/>
          <p:bldP spid="7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500" fill="hold"/>
                                            <p:tgtEl>
                                              <p:spTgt spid="42"/>
                                            </p:tgtEl>
                                            <p:attrNameLst>
                                              <p:attrName>ppt_x</p:attrName>
                                            </p:attrNameLst>
                                          </p:cBhvr>
                                          <p:tavLst>
                                            <p:tav tm="0">
                                              <p:val>
                                                <p:strVal val="1+#ppt_w/2"/>
                                              </p:val>
                                            </p:tav>
                                            <p:tav tm="100000">
                                              <p:val>
                                                <p:strVal val="#ppt_x"/>
                                              </p:val>
                                            </p:tav>
                                          </p:tavLst>
                                        </p:anim>
                                        <p:anim calcmode="lin" valueType="num">
                                          <p:cBhvr additive="base">
                                            <p:cTn id="17" dur="500" fill="hold"/>
                                            <p:tgtEl>
                                              <p:spTgt spid="42"/>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 calcmode="lin" valueType="num">
                                          <p:cBhvr additive="base">
                                            <p:cTn id="20" dur="500" fill="hold"/>
                                            <p:tgtEl>
                                              <p:spTgt spid="40"/>
                                            </p:tgtEl>
                                            <p:attrNameLst>
                                              <p:attrName>ppt_x</p:attrName>
                                            </p:attrNameLst>
                                          </p:cBhvr>
                                          <p:tavLst>
                                            <p:tav tm="0">
                                              <p:val>
                                                <p:strVal val="0-#ppt_w/2"/>
                                              </p:val>
                                            </p:tav>
                                            <p:tav tm="100000">
                                              <p:val>
                                                <p:strVal val="#ppt_x"/>
                                              </p:val>
                                            </p:tav>
                                          </p:tavLst>
                                        </p:anim>
                                        <p:anim calcmode="lin" valueType="num">
                                          <p:cBhvr additive="base">
                                            <p:cTn id="21" dur="500" fill="hold"/>
                                            <p:tgtEl>
                                              <p:spTgt spid="40"/>
                                            </p:tgtEl>
                                            <p:attrNameLst>
                                              <p:attrName>ppt_y</p:attrName>
                                            </p:attrNameLst>
                                          </p:cBhvr>
                                          <p:tavLst>
                                            <p:tav tm="0">
                                              <p:val>
                                                <p:strVal val="#ppt_y"/>
                                              </p:val>
                                            </p:tav>
                                            <p:tav tm="100000">
                                              <p:val>
                                                <p:strVal val="#ppt_y"/>
                                              </p:val>
                                            </p:tav>
                                          </p:tavLst>
                                        </p:anim>
                                      </p:childTnLst>
                                    </p:cTn>
                                  </p:par>
                                  <p:par>
                                    <p:cTn id="22" presetID="16" presetClass="entr" presetSubtype="37" fill="hold" grpId="0" nodeType="withEffect">
                                      <p:stCondLst>
                                        <p:cond delay="250"/>
                                      </p:stCondLst>
                                      <p:childTnLst>
                                        <p:set>
                                          <p:cBhvr>
                                            <p:cTn id="23" dur="1" fill="hold">
                                              <p:stCondLst>
                                                <p:cond delay="0"/>
                                              </p:stCondLst>
                                            </p:cTn>
                                            <p:tgtEl>
                                              <p:spTgt spid="23"/>
                                            </p:tgtEl>
                                            <p:attrNameLst>
                                              <p:attrName>style.visibility</p:attrName>
                                            </p:attrNameLst>
                                          </p:cBhvr>
                                          <p:to>
                                            <p:strVal val="visible"/>
                                          </p:to>
                                        </p:set>
                                        <p:animEffect transition="in" filter="barn(outVertical)">
                                          <p:cBhvr>
                                            <p:cTn id="24" dur="500"/>
                                            <p:tgtEl>
                                              <p:spTgt spid="23"/>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0"/>
                                            </p:tgtEl>
                                            <p:attrNameLst>
                                              <p:attrName>style.visibility</p:attrName>
                                            </p:attrNameLst>
                                          </p:cBhvr>
                                          <p:to>
                                            <p:strVal val="visible"/>
                                          </p:to>
                                        </p:set>
                                        <p:anim calcmode="lin" valueType="num">
                                          <p:cBhvr>
                                            <p:cTn id="32" dur="500" fill="hold"/>
                                            <p:tgtEl>
                                              <p:spTgt spid="60"/>
                                            </p:tgtEl>
                                            <p:attrNameLst>
                                              <p:attrName>ppt_w</p:attrName>
                                            </p:attrNameLst>
                                          </p:cBhvr>
                                          <p:tavLst>
                                            <p:tav tm="0">
                                              <p:val>
                                                <p:fltVal val="0"/>
                                              </p:val>
                                            </p:tav>
                                            <p:tav tm="100000">
                                              <p:val>
                                                <p:strVal val="#ppt_w"/>
                                              </p:val>
                                            </p:tav>
                                          </p:tavLst>
                                        </p:anim>
                                        <p:anim calcmode="lin" valueType="num">
                                          <p:cBhvr>
                                            <p:cTn id="33" dur="500" fill="hold"/>
                                            <p:tgtEl>
                                              <p:spTgt spid="60"/>
                                            </p:tgtEl>
                                            <p:attrNameLst>
                                              <p:attrName>ppt_h</p:attrName>
                                            </p:attrNameLst>
                                          </p:cBhvr>
                                          <p:tavLst>
                                            <p:tav tm="0">
                                              <p:val>
                                                <p:fltVal val="0"/>
                                              </p:val>
                                            </p:tav>
                                            <p:tav tm="100000">
                                              <p:val>
                                                <p:strVal val="#ppt_h"/>
                                              </p:val>
                                            </p:tav>
                                          </p:tavLst>
                                        </p:anim>
                                        <p:animEffect transition="in" filter="fade">
                                          <p:cBhvr>
                                            <p:cTn id="34" dur="500"/>
                                            <p:tgtEl>
                                              <p:spTgt spid="6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500"/>
                                            <p:tgtEl>
                                              <p:spTgt spid="5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5"/>
                                            </p:tgtEl>
                                            <p:attrNameLst>
                                              <p:attrName>style.visibility</p:attrName>
                                            </p:attrNameLst>
                                          </p:cBhvr>
                                          <p:to>
                                            <p:strVal val="visible"/>
                                          </p:to>
                                        </p:set>
                                        <p:animEffect transition="in" filter="wipe(left)">
                                          <p:cBhvr>
                                            <p:cTn id="42" dur="500"/>
                                            <p:tgtEl>
                                              <p:spTgt spid="75"/>
                                            </p:tgtEl>
                                          </p:cBhvr>
                                        </p:animEffect>
                                      </p:childTnLst>
                                    </p:cTn>
                                  </p:par>
                                  <p:par>
                                    <p:cTn id="43" presetID="53" presetClass="entr" presetSubtype="16" fill="hold" nodeType="withEffect">
                                      <p:stCondLst>
                                        <p:cond delay="0"/>
                                      </p:stCondLst>
                                      <p:childTnLst>
                                        <p:set>
                                          <p:cBhvr>
                                            <p:cTn id="44" dur="1" fill="hold">
                                              <p:stCondLst>
                                                <p:cond delay="0"/>
                                              </p:stCondLst>
                                            </p:cTn>
                                            <p:tgtEl>
                                              <p:spTgt spid="70"/>
                                            </p:tgtEl>
                                            <p:attrNameLst>
                                              <p:attrName>style.visibility</p:attrName>
                                            </p:attrNameLst>
                                          </p:cBhvr>
                                          <p:to>
                                            <p:strVal val="visible"/>
                                          </p:to>
                                        </p:set>
                                        <p:anim calcmode="lin" valueType="num">
                                          <p:cBhvr>
                                            <p:cTn id="45" dur="500" fill="hold"/>
                                            <p:tgtEl>
                                              <p:spTgt spid="70"/>
                                            </p:tgtEl>
                                            <p:attrNameLst>
                                              <p:attrName>ppt_w</p:attrName>
                                            </p:attrNameLst>
                                          </p:cBhvr>
                                          <p:tavLst>
                                            <p:tav tm="0">
                                              <p:val>
                                                <p:fltVal val="0"/>
                                              </p:val>
                                            </p:tav>
                                            <p:tav tm="100000">
                                              <p:val>
                                                <p:strVal val="#ppt_w"/>
                                              </p:val>
                                            </p:tav>
                                          </p:tavLst>
                                        </p:anim>
                                        <p:anim calcmode="lin" valueType="num">
                                          <p:cBhvr>
                                            <p:cTn id="46" dur="500" fill="hold"/>
                                            <p:tgtEl>
                                              <p:spTgt spid="70"/>
                                            </p:tgtEl>
                                            <p:attrNameLst>
                                              <p:attrName>ppt_h</p:attrName>
                                            </p:attrNameLst>
                                          </p:cBhvr>
                                          <p:tavLst>
                                            <p:tav tm="0">
                                              <p:val>
                                                <p:fltVal val="0"/>
                                              </p:val>
                                            </p:tav>
                                            <p:tav tm="100000">
                                              <p:val>
                                                <p:strVal val="#ppt_h"/>
                                              </p:val>
                                            </p:tav>
                                          </p:tavLst>
                                        </p:anim>
                                        <p:animEffect transition="in" filter="fade">
                                          <p:cBhvr>
                                            <p:cTn id="47" dur="500"/>
                                            <p:tgtEl>
                                              <p:spTgt spid="7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wipe(left)">
                                          <p:cBhvr>
                                            <p:cTn id="55" dur="500"/>
                                            <p:tgtEl>
                                              <p:spTgt spid="77"/>
                                            </p:tgtEl>
                                          </p:cBhvr>
                                        </p:animEffect>
                                      </p:childTnLst>
                                    </p:cTn>
                                  </p:par>
                                  <p:par>
                                    <p:cTn id="56" presetID="53" presetClass="entr" presetSubtype="16" fill="hold" nodeType="withEffect">
                                      <p:stCondLst>
                                        <p:cond delay="0"/>
                                      </p:stCondLst>
                                      <p:childTnLst>
                                        <p:set>
                                          <p:cBhvr>
                                            <p:cTn id="57" dur="1" fill="hold">
                                              <p:stCondLst>
                                                <p:cond delay="0"/>
                                              </p:stCondLst>
                                            </p:cTn>
                                            <p:tgtEl>
                                              <p:spTgt spid="71"/>
                                            </p:tgtEl>
                                            <p:attrNameLst>
                                              <p:attrName>style.visibility</p:attrName>
                                            </p:attrNameLst>
                                          </p:cBhvr>
                                          <p:to>
                                            <p:strVal val="visible"/>
                                          </p:to>
                                        </p:set>
                                        <p:anim calcmode="lin" valueType="num">
                                          <p:cBhvr>
                                            <p:cTn id="58" dur="500" fill="hold"/>
                                            <p:tgtEl>
                                              <p:spTgt spid="71"/>
                                            </p:tgtEl>
                                            <p:attrNameLst>
                                              <p:attrName>ppt_w</p:attrName>
                                            </p:attrNameLst>
                                          </p:cBhvr>
                                          <p:tavLst>
                                            <p:tav tm="0">
                                              <p:val>
                                                <p:fltVal val="0"/>
                                              </p:val>
                                            </p:tav>
                                            <p:tav tm="100000">
                                              <p:val>
                                                <p:strVal val="#ppt_w"/>
                                              </p:val>
                                            </p:tav>
                                          </p:tavLst>
                                        </p:anim>
                                        <p:anim calcmode="lin" valueType="num">
                                          <p:cBhvr>
                                            <p:cTn id="59" dur="500" fill="hold"/>
                                            <p:tgtEl>
                                              <p:spTgt spid="71"/>
                                            </p:tgtEl>
                                            <p:attrNameLst>
                                              <p:attrName>ppt_h</p:attrName>
                                            </p:attrNameLst>
                                          </p:cBhvr>
                                          <p:tavLst>
                                            <p:tav tm="0">
                                              <p:val>
                                                <p:fltVal val="0"/>
                                              </p:val>
                                            </p:tav>
                                            <p:tav tm="100000">
                                              <p:val>
                                                <p:strVal val="#ppt_h"/>
                                              </p:val>
                                            </p:tav>
                                          </p:tavLst>
                                        </p:anim>
                                        <p:animEffect transition="in" filter="fade">
                                          <p:cBhvr>
                                            <p:cTn id="60" dur="500"/>
                                            <p:tgtEl>
                                              <p:spTgt spid="7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fade">
                                          <p:cBhvr>
                                            <p:cTn id="63" dur="500"/>
                                            <p:tgtEl>
                                              <p:spTgt spid="5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78"/>
                                            </p:tgtEl>
                                            <p:attrNameLst>
                                              <p:attrName>style.visibility</p:attrName>
                                            </p:attrNameLst>
                                          </p:cBhvr>
                                          <p:to>
                                            <p:strVal val="visible"/>
                                          </p:to>
                                        </p:set>
                                        <p:animEffect transition="in" filter="wipe(left)">
                                          <p:cBhvr>
                                            <p:cTn id="68" dur="500"/>
                                            <p:tgtEl>
                                              <p:spTgt spid="78"/>
                                            </p:tgtEl>
                                          </p:cBhvr>
                                        </p:animEffect>
                                      </p:childTnLst>
                                    </p:cTn>
                                  </p:par>
                                  <p:par>
                                    <p:cTn id="69" presetID="53" presetClass="entr" presetSubtype="16" fill="hold" nodeType="withEffect">
                                      <p:stCondLst>
                                        <p:cond delay="0"/>
                                      </p:stCondLst>
                                      <p:childTnLst>
                                        <p:set>
                                          <p:cBhvr>
                                            <p:cTn id="70" dur="1" fill="hold">
                                              <p:stCondLst>
                                                <p:cond delay="0"/>
                                              </p:stCondLst>
                                            </p:cTn>
                                            <p:tgtEl>
                                              <p:spTgt spid="73"/>
                                            </p:tgtEl>
                                            <p:attrNameLst>
                                              <p:attrName>style.visibility</p:attrName>
                                            </p:attrNameLst>
                                          </p:cBhvr>
                                          <p:to>
                                            <p:strVal val="visible"/>
                                          </p:to>
                                        </p:set>
                                        <p:anim calcmode="lin" valueType="num">
                                          <p:cBhvr>
                                            <p:cTn id="71" dur="500" fill="hold"/>
                                            <p:tgtEl>
                                              <p:spTgt spid="73"/>
                                            </p:tgtEl>
                                            <p:attrNameLst>
                                              <p:attrName>ppt_w</p:attrName>
                                            </p:attrNameLst>
                                          </p:cBhvr>
                                          <p:tavLst>
                                            <p:tav tm="0">
                                              <p:val>
                                                <p:fltVal val="0"/>
                                              </p:val>
                                            </p:tav>
                                            <p:tav tm="100000">
                                              <p:val>
                                                <p:strVal val="#ppt_w"/>
                                              </p:val>
                                            </p:tav>
                                          </p:tavLst>
                                        </p:anim>
                                        <p:anim calcmode="lin" valueType="num">
                                          <p:cBhvr>
                                            <p:cTn id="72" dur="500" fill="hold"/>
                                            <p:tgtEl>
                                              <p:spTgt spid="73"/>
                                            </p:tgtEl>
                                            <p:attrNameLst>
                                              <p:attrName>ppt_h</p:attrName>
                                            </p:attrNameLst>
                                          </p:cBhvr>
                                          <p:tavLst>
                                            <p:tav tm="0">
                                              <p:val>
                                                <p:fltVal val="0"/>
                                              </p:val>
                                            </p:tav>
                                            <p:tav tm="100000">
                                              <p:val>
                                                <p:strVal val="#ppt_h"/>
                                              </p:val>
                                            </p:tav>
                                          </p:tavLst>
                                        </p:anim>
                                        <p:animEffect transition="in" filter="fade">
                                          <p:cBhvr>
                                            <p:cTn id="73" dur="500"/>
                                            <p:tgtEl>
                                              <p:spTgt spid="73"/>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fade">
                                          <p:cBhvr>
                                            <p:cTn id="76" dur="500"/>
                                            <p:tgtEl>
                                              <p:spTgt spid="58"/>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2" fill="hold" nodeType="clickEffect">
                                      <p:stCondLst>
                                        <p:cond delay="0"/>
                                      </p:stCondLst>
                                      <p:childTnLst>
                                        <p:set>
                                          <p:cBhvr>
                                            <p:cTn id="80" dur="1" fill="hold">
                                              <p:stCondLst>
                                                <p:cond delay="0"/>
                                              </p:stCondLst>
                                            </p:cTn>
                                            <p:tgtEl>
                                              <p:spTgt spid="82"/>
                                            </p:tgtEl>
                                            <p:attrNameLst>
                                              <p:attrName>style.visibility</p:attrName>
                                            </p:attrNameLst>
                                          </p:cBhvr>
                                          <p:to>
                                            <p:strVal val="visible"/>
                                          </p:to>
                                        </p:set>
                                        <p:anim calcmode="lin" valueType="num">
                                          <p:cBhvr additive="base">
                                            <p:cTn id="81" dur="500" fill="hold"/>
                                            <p:tgtEl>
                                              <p:spTgt spid="82"/>
                                            </p:tgtEl>
                                            <p:attrNameLst>
                                              <p:attrName>ppt_x</p:attrName>
                                            </p:attrNameLst>
                                          </p:cBhvr>
                                          <p:tavLst>
                                            <p:tav tm="0">
                                              <p:val>
                                                <p:strVal val="1+#ppt_w/2"/>
                                              </p:val>
                                            </p:tav>
                                            <p:tav tm="100000">
                                              <p:val>
                                                <p:strVal val="#ppt_x"/>
                                              </p:val>
                                            </p:tav>
                                          </p:tavLst>
                                        </p:anim>
                                        <p:anim calcmode="lin" valueType="num">
                                          <p:cBhvr additive="base">
                                            <p:cTn id="82" dur="500" fill="hold"/>
                                            <p:tgtEl>
                                              <p:spTgt spid="82"/>
                                            </p:tgtEl>
                                            <p:attrNameLst>
                                              <p:attrName>ppt_y</p:attrName>
                                            </p:attrNameLst>
                                          </p:cBhvr>
                                          <p:tavLst>
                                            <p:tav tm="0">
                                              <p:val>
                                                <p:strVal val="#ppt_y"/>
                                              </p:val>
                                            </p:tav>
                                            <p:tav tm="100000">
                                              <p:val>
                                                <p:strVal val="#ppt_y"/>
                                              </p:val>
                                            </p:tav>
                                          </p:tavLst>
                                        </p:anim>
                                      </p:childTnLst>
                                    </p:cTn>
                                  </p:par>
                                  <p:par>
                                    <p:cTn id="83" presetID="2" presetClass="entr" presetSubtype="8" fill="hold" nodeType="withEffect">
                                      <p:stCondLst>
                                        <p:cond delay="0"/>
                                      </p:stCondLst>
                                      <p:childTnLst>
                                        <p:set>
                                          <p:cBhvr>
                                            <p:cTn id="84" dur="1" fill="hold">
                                              <p:stCondLst>
                                                <p:cond delay="0"/>
                                              </p:stCondLst>
                                            </p:cTn>
                                            <p:tgtEl>
                                              <p:spTgt spid="81"/>
                                            </p:tgtEl>
                                            <p:attrNameLst>
                                              <p:attrName>style.visibility</p:attrName>
                                            </p:attrNameLst>
                                          </p:cBhvr>
                                          <p:to>
                                            <p:strVal val="visible"/>
                                          </p:to>
                                        </p:set>
                                        <p:anim calcmode="lin" valueType="num">
                                          <p:cBhvr additive="base">
                                            <p:cTn id="85" dur="500" fill="hold"/>
                                            <p:tgtEl>
                                              <p:spTgt spid="81"/>
                                            </p:tgtEl>
                                            <p:attrNameLst>
                                              <p:attrName>ppt_x</p:attrName>
                                            </p:attrNameLst>
                                          </p:cBhvr>
                                          <p:tavLst>
                                            <p:tav tm="0">
                                              <p:val>
                                                <p:strVal val="0-#ppt_w/2"/>
                                              </p:val>
                                            </p:tav>
                                            <p:tav tm="100000">
                                              <p:val>
                                                <p:strVal val="#ppt_x"/>
                                              </p:val>
                                            </p:tav>
                                          </p:tavLst>
                                        </p:anim>
                                        <p:anim calcmode="lin" valueType="num">
                                          <p:cBhvr additive="base">
                                            <p:cTn id="86" dur="500" fill="hold"/>
                                            <p:tgtEl>
                                              <p:spTgt spid="81"/>
                                            </p:tgtEl>
                                            <p:attrNameLst>
                                              <p:attrName>ppt_y</p:attrName>
                                            </p:attrNameLst>
                                          </p:cBhvr>
                                          <p:tavLst>
                                            <p:tav tm="0">
                                              <p:val>
                                                <p:strVal val="#ppt_y"/>
                                              </p:val>
                                            </p:tav>
                                            <p:tav tm="100000">
                                              <p:val>
                                                <p:strVal val="#ppt_y"/>
                                              </p:val>
                                            </p:tav>
                                          </p:tavLst>
                                        </p:anim>
                                      </p:childTnLst>
                                    </p:cTn>
                                  </p:par>
                                  <p:par>
                                    <p:cTn id="87" presetID="16" presetClass="entr" presetSubtype="37" fill="hold" grpId="0" nodeType="withEffect">
                                      <p:stCondLst>
                                        <p:cond delay="250"/>
                                      </p:stCondLst>
                                      <p:childTnLst>
                                        <p:set>
                                          <p:cBhvr>
                                            <p:cTn id="88" dur="1" fill="hold">
                                              <p:stCondLst>
                                                <p:cond delay="0"/>
                                              </p:stCondLst>
                                            </p:cTn>
                                            <p:tgtEl>
                                              <p:spTgt spid="79"/>
                                            </p:tgtEl>
                                            <p:attrNameLst>
                                              <p:attrName>style.visibility</p:attrName>
                                            </p:attrNameLst>
                                          </p:cBhvr>
                                          <p:to>
                                            <p:strVal val="visible"/>
                                          </p:to>
                                        </p:set>
                                        <p:animEffect transition="in" filter="barn(outVertical)">
                                          <p:cBhvr>
                                            <p:cTn id="89" dur="500"/>
                                            <p:tgtEl>
                                              <p:spTgt spid="79"/>
                                            </p:tgtEl>
                                          </p:cBhvr>
                                        </p:animEffect>
                                      </p:childTnLst>
                                    </p:cTn>
                                  </p:par>
                                  <p:par>
                                    <p:cTn id="90" presetID="10" presetClass="entr" presetSubtype="0" fill="hold" nodeType="withEffect">
                                      <p:stCondLst>
                                        <p:cond delay="250"/>
                                      </p:stCondLst>
                                      <p:childTnLst>
                                        <p:set>
                                          <p:cBhvr>
                                            <p:cTn id="91" dur="1" fill="hold">
                                              <p:stCondLst>
                                                <p:cond delay="0"/>
                                              </p:stCondLst>
                                            </p:cTn>
                                            <p:tgtEl>
                                              <p:spTgt spid="79">
                                                <p:txEl>
                                                  <p:pRg st="0" end="0"/>
                                                </p:txEl>
                                              </p:spTgt>
                                            </p:tgtEl>
                                            <p:attrNameLst>
                                              <p:attrName>style.visibility</p:attrName>
                                            </p:attrNameLst>
                                          </p:cBhvr>
                                          <p:to>
                                            <p:strVal val="visible"/>
                                          </p:to>
                                        </p:set>
                                        <p:animEffect transition="in" filter="fade">
                                          <p:cBhvr>
                                            <p:cTn id="92" dur="500"/>
                                            <p:tgtEl>
                                              <p:spTgt spid="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3" grpId="0" animBg="1"/>
          <p:bldP spid="26" grpId="0"/>
          <p:bldP spid="55" grpId="0"/>
          <p:bldP spid="56" grpId="0"/>
          <p:bldP spid="57" grpId="0"/>
          <p:bldP spid="58" grpId="0"/>
          <p:bldP spid="79" grpId="0" animBg="1"/>
        </p:bldLst>
      </p:timing>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C73F897-71C3-503C-A96B-EF31B0BB7D2D}"/>
              </a:ext>
            </a:extLst>
          </p:cNvPr>
          <p:cNvSpPr/>
          <p:nvPr/>
        </p:nvSpPr>
        <p:spPr>
          <a:xfrm>
            <a:off x="954028" y="2929464"/>
            <a:ext cx="2409503" cy="3245861"/>
          </a:xfrm>
          <a:prstGeom prst="roundRect">
            <a:avLst>
              <a:gd name="adj" fmla="val 9783"/>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15" name="Rectangle: Rounded Corners 14">
            <a:extLst>
              <a:ext uri="{FF2B5EF4-FFF2-40B4-BE49-F238E27FC236}">
                <a16:creationId xmlns:a16="http://schemas.microsoft.com/office/drawing/2014/main" id="{586DFF17-1A91-C0F0-AD2C-4D4F7B91C5A2}"/>
              </a:ext>
            </a:extLst>
          </p:cNvPr>
          <p:cNvSpPr/>
          <p:nvPr/>
        </p:nvSpPr>
        <p:spPr>
          <a:xfrm>
            <a:off x="3583857" y="2929464"/>
            <a:ext cx="2409503" cy="3245861"/>
          </a:xfrm>
          <a:prstGeom prst="roundRect">
            <a:avLst>
              <a:gd name="adj" fmla="val 9783"/>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16" name="Rectangle: Rounded Corners 15">
            <a:extLst>
              <a:ext uri="{FF2B5EF4-FFF2-40B4-BE49-F238E27FC236}">
                <a16:creationId xmlns:a16="http://schemas.microsoft.com/office/drawing/2014/main" id="{F45B6E50-2437-DFA2-F413-085BFE8A582C}"/>
              </a:ext>
            </a:extLst>
          </p:cNvPr>
          <p:cNvSpPr/>
          <p:nvPr/>
        </p:nvSpPr>
        <p:spPr>
          <a:xfrm>
            <a:off x="6211064" y="2929464"/>
            <a:ext cx="2409503" cy="3245861"/>
          </a:xfrm>
          <a:prstGeom prst="roundRect">
            <a:avLst>
              <a:gd name="adj" fmla="val 9783"/>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23" name="TextBox 22">
            <a:extLst>
              <a:ext uri="{FF2B5EF4-FFF2-40B4-BE49-F238E27FC236}">
                <a16:creationId xmlns:a16="http://schemas.microsoft.com/office/drawing/2014/main" id="{497FB406-2821-826F-D495-AD2CD4097197}"/>
              </a:ext>
            </a:extLst>
          </p:cNvPr>
          <p:cNvSpPr txBox="1"/>
          <p:nvPr/>
        </p:nvSpPr>
        <p:spPr>
          <a:xfrm>
            <a:off x="1084872" y="3634596"/>
            <a:ext cx="2189204" cy="584775"/>
          </a:xfrm>
          <a:prstGeom prst="rect">
            <a:avLst/>
          </a:prstGeom>
          <a:noFill/>
        </p:spPr>
        <p:txBody>
          <a:bodyPr wrap="square" rtlCol="0">
            <a:spAutoFit/>
          </a:bodyPr>
          <a:lstStyle/>
          <a:p>
            <a:pPr algn="ctr"/>
            <a:r>
              <a:rPr lang="en-US" sz="1600" dirty="0">
                <a:solidFill>
                  <a:schemeClr val="accent3">
                    <a:lumMod val="50000"/>
                  </a:schemeClr>
                </a:solidFill>
                <a:latin typeface="+mj-lt"/>
                <a:cs typeface="Poppins Bold" panose="00000800000000000000" pitchFamily="2" charset="0"/>
              </a:rPr>
              <a:t>Increased Investor Protection</a:t>
            </a:r>
          </a:p>
        </p:txBody>
      </p:sp>
      <p:sp>
        <p:nvSpPr>
          <p:cNvPr id="24" name="TextBox 23">
            <a:extLst>
              <a:ext uri="{FF2B5EF4-FFF2-40B4-BE49-F238E27FC236}">
                <a16:creationId xmlns:a16="http://schemas.microsoft.com/office/drawing/2014/main" id="{4F25B2DD-D5BB-D948-0873-D01EA48D132C}"/>
              </a:ext>
            </a:extLst>
          </p:cNvPr>
          <p:cNvSpPr txBox="1"/>
          <p:nvPr/>
        </p:nvSpPr>
        <p:spPr>
          <a:xfrm>
            <a:off x="3714057" y="3634596"/>
            <a:ext cx="2105806" cy="584775"/>
          </a:xfrm>
          <a:prstGeom prst="rect">
            <a:avLst/>
          </a:prstGeom>
          <a:noFill/>
        </p:spPr>
        <p:txBody>
          <a:bodyPr wrap="square" rtlCol="0">
            <a:spAutoFit/>
          </a:bodyPr>
          <a:lstStyle/>
          <a:p>
            <a:pPr algn="ctr"/>
            <a:r>
              <a:rPr lang="en-US" sz="1600" dirty="0">
                <a:solidFill>
                  <a:schemeClr val="accent3">
                    <a:lumMod val="50000"/>
                  </a:schemeClr>
                </a:solidFill>
                <a:latin typeface="+mj-lt"/>
                <a:cs typeface="Poppins Bold" panose="00000800000000000000" pitchFamily="2" charset="0"/>
              </a:rPr>
              <a:t>Stricter Governance Rules</a:t>
            </a:r>
          </a:p>
        </p:txBody>
      </p:sp>
      <p:sp>
        <p:nvSpPr>
          <p:cNvPr id="26" name="TextBox 25">
            <a:extLst>
              <a:ext uri="{FF2B5EF4-FFF2-40B4-BE49-F238E27FC236}">
                <a16:creationId xmlns:a16="http://schemas.microsoft.com/office/drawing/2014/main" id="{DC8B4BFC-A3DE-EDCC-F03D-886374743741}"/>
              </a:ext>
            </a:extLst>
          </p:cNvPr>
          <p:cNvSpPr txBox="1"/>
          <p:nvPr/>
        </p:nvSpPr>
        <p:spPr>
          <a:xfrm>
            <a:off x="6419173" y="3634596"/>
            <a:ext cx="1993284" cy="584775"/>
          </a:xfrm>
          <a:prstGeom prst="rect">
            <a:avLst/>
          </a:prstGeom>
          <a:noFill/>
        </p:spPr>
        <p:txBody>
          <a:bodyPr wrap="square" rtlCol="0">
            <a:spAutoFit/>
          </a:bodyPr>
          <a:lstStyle/>
          <a:p>
            <a:pPr algn="ctr"/>
            <a:r>
              <a:rPr lang="en-US" sz="1600" dirty="0">
                <a:solidFill>
                  <a:schemeClr val="accent3">
                    <a:lumMod val="50000"/>
                  </a:schemeClr>
                </a:solidFill>
                <a:latin typeface="+mj-lt"/>
                <a:cs typeface="Poppins Bold" panose="00000800000000000000" pitchFamily="2" charset="0"/>
              </a:rPr>
              <a:t>Stricter Sanctions</a:t>
            </a:r>
            <a:endParaRPr lang="en-US" sz="1600" dirty="0">
              <a:solidFill>
                <a:schemeClr val="accent3">
                  <a:lumMod val="50000"/>
                </a:schemeClr>
              </a:solidFill>
              <a:latin typeface="+mj-lt"/>
              <a:cs typeface="Poppins" panose="00000500000000000000" pitchFamily="2" charset="0"/>
            </a:endParaRPr>
          </a:p>
        </p:txBody>
      </p:sp>
      <p:sp>
        <p:nvSpPr>
          <p:cNvPr id="29" name="Rectangle: Rounded Corners 28">
            <a:extLst>
              <a:ext uri="{FF2B5EF4-FFF2-40B4-BE49-F238E27FC236}">
                <a16:creationId xmlns:a16="http://schemas.microsoft.com/office/drawing/2014/main" id="{8CF22F4A-D3CC-2BB0-95B6-F6FEF16F12D4}"/>
              </a:ext>
            </a:extLst>
          </p:cNvPr>
          <p:cNvSpPr/>
          <p:nvPr/>
        </p:nvSpPr>
        <p:spPr>
          <a:xfrm>
            <a:off x="8828469" y="2929464"/>
            <a:ext cx="2409503" cy="3245861"/>
          </a:xfrm>
          <a:prstGeom prst="roundRect">
            <a:avLst>
              <a:gd name="adj" fmla="val 9783"/>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30" name="TextBox 29">
            <a:extLst>
              <a:ext uri="{FF2B5EF4-FFF2-40B4-BE49-F238E27FC236}">
                <a16:creationId xmlns:a16="http://schemas.microsoft.com/office/drawing/2014/main" id="{10DCFCCA-7643-5EA7-C31F-73F658D4318E}"/>
              </a:ext>
            </a:extLst>
          </p:cNvPr>
          <p:cNvSpPr txBox="1"/>
          <p:nvPr/>
        </p:nvSpPr>
        <p:spPr>
          <a:xfrm>
            <a:off x="8959313" y="3634596"/>
            <a:ext cx="2168641" cy="584775"/>
          </a:xfrm>
          <a:prstGeom prst="rect">
            <a:avLst/>
          </a:prstGeom>
          <a:noFill/>
        </p:spPr>
        <p:txBody>
          <a:bodyPr wrap="square" rtlCol="0">
            <a:spAutoFit/>
          </a:bodyPr>
          <a:lstStyle/>
          <a:p>
            <a:pPr algn="ctr"/>
            <a:r>
              <a:rPr lang="en-US" sz="1600" dirty="0">
                <a:solidFill>
                  <a:schemeClr val="accent3">
                    <a:lumMod val="50000"/>
                  </a:schemeClr>
                </a:solidFill>
                <a:latin typeface="+mj-lt"/>
                <a:cs typeface="Poppins Bold" panose="00000800000000000000" pitchFamily="2" charset="0"/>
              </a:rPr>
              <a:t>Organized Trading Facility (OTF) </a:t>
            </a:r>
            <a:endParaRPr lang="en-US" sz="1600" dirty="0">
              <a:solidFill>
                <a:schemeClr val="accent3">
                  <a:lumMod val="50000"/>
                </a:schemeClr>
              </a:solidFill>
              <a:latin typeface="+mj-lt"/>
              <a:cs typeface="Poppins" panose="00000500000000000000" pitchFamily="2" charset="0"/>
            </a:endParaRPr>
          </a:p>
        </p:txBody>
      </p:sp>
      <p:sp>
        <p:nvSpPr>
          <p:cNvPr id="31" name="TextBox 30">
            <a:extLst>
              <a:ext uri="{FF2B5EF4-FFF2-40B4-BE49-F238E27FC236}">
                <a16:creationId xmlns:a16="http://schemas.microsoft.com/office/drawing/2014/main" id="{0DCA78C8-3E37-2021-C5A8-4DD20EF44D92}"/>
              </a:ext>
            </a:extLst>
          </p:cNvPr>
          <p:cNvSpPr txBox="1"/>
          <p:nvPr/>
        </p:nvSpPr>
        <p:spPr>
          <a:xfrm>
            <a:off x="1162137" y="4330090"/>
            <a:ext cx="1993284" cy="646331"/>
          </a:xfrm>
          <a:prstGeom prst="rect">
            <a:avLst/>
          </a:prstGeom>
          <a:noFill/>
        </p:spPr>
        <p:txBody>
          <a:bodyPr wrap="square" rtlCol="0">
            <a:spAutoFit/>
          </a:bodyPr>
          <a:lstStyle/>
          <a:p>
            <a:pPr algn="ctr"/>
            <a:r>
              <a:rPr lang="en-US" sz="1200" dirty="0">
                <a:solidFill>
                  <a:schemeClr val="accent3">
                    <a:lumMod val="50000"/>
                  </a:schemeClr>
                </a:solidFill>
                <a:latin typeface="Poppins" panose="00000500000000000000" pitchFamily="2" charset="0"/>
                <a:cs typeface="Poppins" panose="00000500000000000000" pitchFamily="2" charset="0"/>
              </a:rPr>
              <a:t>Ensuring firms act in the </a:t>
            </a:r>
            <a:r>
              <a:rPr lang="en-US" sz="1200" b="1" dirty="0">
                <a:solidFill>
                  <a:schemeClr val="accent3">
                    <a:lumMod val="50000"/>
                  </a:schemeClr>
                </a:solidFill>
                <a:latin typeface="Poppins" panose="00000500000000000000" pitchFamily="2" charset="0"/>
                <a:cs typeface="Poppins" panose="00000500000000000000" pitchFamily="2" charset="0"/>
              </a:rPr>
              <a:t>best interests of their clients</a:t>
            </a:r>
          </a:p>
        </p:txBody>
      </p:sp>
      <p:sp>
        <p:nvSpPr>
          <p:cNvPr id="48" name="TextBox 47">
            <a:extLst>
              <a:ext uri="{FF2B5EF4-FFF2-40B4-BE49-F238E27FC236}">
                <a16:creationId xmlns:a16="http://schemas.microsoft.com/office/drawing/2014/main" id="{511E6634-1955-3511-3151-BCC887D262AD}"/>
              </a:ext>
            </a:extLst>
          </p:cNvPr>
          <p:cNvSpPr txBox="1"/>
          <p:nvPr/>
        </p:nvSpPr>
        <p:spPr>
          <a:xfrm>
            <a:off x="3716951" y="4330090"/>
            <a:ext cx="2143314" cy="461665"/>
          </a:xfrm>
          <a:prstGeom prst="rect">
            <a:avLst/>
          </a:prstGeom>
          <a:noFill/>
        </p:spPr>
        <p:txBody>
          <a:bodyPr wrap="square" rtlCol="0">
            <a:spAutoFit/>
          </a:bodyPr>
          <a:lstStyle/>
          <a:p>
            <a:pPr algn="ctr"/>
            <a:r>
              <a:rPr lang="en-US" sz="1200" dirty="0">
                <a:solidFill>
                  <a:schemeClr val="accent3">
                    <a:lumMod val="50000"/>
                  </a:schemeClr>
                </a:solidFill>
                <a:latin typeface="Poppins" panose="00000500000000000000" pitchFamily="2" charset="0"/>
                <a:cs typeface="Poppins" panose="00000500000000000000" pitchFamily="2" charset="0"/>
              </a:rPr>
              <a:t>How investment firms are </a:t>
            </a:r>
            <a:r>
              <a:rPr lang="en-US" sz="1200" b="1" dirty="0">
                <a:solidFill>
                  <a:schemeClr val="accent3">
                    <a:lumMod val="50000"/>
                  </a:schemeClr>
                </a:solidFill>
                <a:latin typeface="Poppins" panose="00000500000000000000" pitchFamily="2" charset="0"/>
                <a:cs typeface="Poppins" panose="00000500000000000000" pitchFamily="2" charset="0"/>
              </a:rPr>
              <a:t>organized internally</a:t>
            </a:r>
          </a:p>
        </p:txBody>
      </p:sp>
      <p:sp>
        <p:nvSpPr>
          <p:cNvPr id="50" name="TextBox 49">
            <a:extLst>
              <a:ext uri="{FF2B5EF4-FFF2-40B4-BE49-F238E27FC236}">
                <a16:creationId xmlns:a16="http://schemas.microsoft.com/office/drawing/2014/main" id="{8C63E271-48C0-4936-B7B7-4B1AE84E1DCF}"/>
              </a:ext>
            </a:extLst>
          </p:cNvPr>
          <p:cNvSpPr txBox="1"/>
          <p:nvPr/>
        </p:nvSpPr>
        <p:spPr>
          <a:xfrm>
            <a:off x="6419173" y="4330090"/>
            <a:ext cx="1993284" cy="830997"/>
          </a:xfrm>
          <a:prstGeom prst="rect">
            <a:avLst/>
          </a:prstGeom>
          <a:noFill/>
        </p:spPr>
        <p:txBody>
          <a:bodyPr wrap="square" rtlCol="0">
            <a:spAutoFit/>
          </a:bodyPr>
          <a:lstStyle/>
          <a:p>
            <a:pPr algn="ctr"/>
            <a:r>
              <a:rPr lang="en-US" sz="1200" dirty="0">
                <a:solidFill>
                  <a:schemeClr val="accent3">
                    <a:lumMod val="50000"/>
                  </a:schemeClr>
                </a:solidFill>
                <a:latin typeface="Poppins" panose="00000500000000000000" pitchFamily="2" charset="0"/>
                <a:cs typeface="Poppins" panose="00000500000000000000" pitchFamily="2" charset="0"/>
              </a:rPr>
              <a:t>Giving regulators the power to </a:t>
            </a:r>
            <a:r>
              <a:rPr lang="en-US" sz="1200" b="1" dirty="0">
                <a:solidFill>
                  <a:schemeClr val="accent3">
                    <a:lumMod val="50000"/>
                  </a:schemeClr>
                </a:solidFill>
                <a:latin typeface="Poppins" panose="00000500000000000000" pitchFamily="2" charset="0"/>
                <a:cs typeface="Poppins" panose="00000500000000000000" pitchFamily="2" charset="0"/>
              </a:rPr>
              <a:t>ban financial products</a:t>
            </a:r>
            <a:r>
              <a:rPr lang="en-US" sz="1200" dirty="0">
                <a:solidFill>
                  <a:schemeClr val="accent3">
                    <a:lumMod val="50000"/>
                  </a:schemeClr>
                </a:solidFill>
                <a:latin typeface="Poppins" panose="00000500000000000000" pitchFamily="2" charset="0"/>
                <a:cs typeface="Poppins" panose="00000500000000000000" pitchFamily="2" charset="0"/>
              </a:rPr>
              <a:t>, </a:t>
            </a:r>
            <a:r>
              <a:rPr lang="en-US" sz="1200" b="1" dirty="0">
                <a:solidFill>
                  <a:schemeClr val="accent3">
                    <a:lumMod val="50000"/>
                  </a:schemeClr>
                </a:solidFill>
                <a:latin typeface="Poppins" panose="00000500000000000000" pitchFamily="2" charset="0"/>
                <a:cs typeface="Poppins" panose="00000500000000000000" pitchFamily="2" charset="0"/>
              </a:rPr>
              <a:t>activities</a:t>
            </a:r>
            <a:r>
              <a:rPr lang="en-US" sz="1200" dirty="0">
                <a:solidFill>
                  <a:schemeClr val="accent3">
                    <a:lumMod val="50000"/>
                  </a:schemeClr>
                </a:solidFill>
                <a:latin typeface="Poppins" panose="00000500000000000000" pitchFamily="2" charset="0"/>
                <a:cs typeface="Poppins" panose="00000500000000000000" pitchFamily="2" charset="0"/>
              </a:rPr>
              <a:t> or </a:t>
            </a:r>
            <a:r>
              <a:rPr lang="en-US" sz="1200" b="1" dirty="0">
                <a:solidFill>
                  <a:schemeClr val="accent3">
                    <a:lumMod val="50000"/>
                  </a:schemeClr>
                </a:solidFill>
                <a:latin typeface="Poppins" panose="00000500000000000000" pitchFamily="2" charset="0"/>
                <a:cs typeface="Poppins" panose="00000500000000000000" pitchFamily="2" charset="0"/>
              </a:rPr>
              <a:t>practices</a:t>
            </a:r>
          </a:p>
        </p:txBody>
      </p:sp>
      <p:sp>
        <p:nvSpPr>
          <p:cNvPr id="51" name="TextBox 50">
            <a:extLst>
              <a:ext uri="{FF2B5EF4-FFF2-40B4-BE49-F238E27FC236}">
                <a16:creationId xmlns:a16="http://schemas.microsoft.com/office/drawing/2014/main" id="{B412F627-EBC9-8529-85D8-A426EBBDAD3C}"/>
              </a:ext>
            </a:extLst>
          </p:cNvPr>
          <p:cNvSpPr txBox="1"/>
          <p:nvPr/>
        </p:nvSpPr>
        <p:spPr>
          <a:xfrm>
            <a:off x="6315015" y="5321551"/>
            <a:ext cx="2201601" cy="461665"/>
          </a:xfrm>
          <a:prstGeom prst="rect">
            <a:avLst/>
          </a:prstGeom>
          <a:noFill/>
        </p:spPr>
        <p:txBody>
          <a:bodyPr wrap="square" rtlCol="0">
            <a:spAutoFit/>
          </a:bodyPr>
          <a:lstStyle/>
          <a:p>
            <a:pPr algn="ctr"/>
            <a:r>
              <a:rPr lang="en-US" sz="1200" b="1" dirty="0">
                <a:solidFill>
                  <a:schemeClr val="accent3">
                    <a:lumMod val="50000"/>
                  </a:schemeClr>
                </a:solidFill>
                <a:latin typeface="Poppins" panose="00000500000000000000" pitchFamily="2" charset="0"/>
                <a:cs typeface="Poppins" panose="00000500000000000000" pitchFamily="2" charset="0"/>
              </a:rPr>
              <a:t>Larger fines </a:t>
            </a:r>
            <a:r>
              <a:rPr lang="en-US" sz="1200" dirty="0">
                <a:solidFill>
                  <a:schemeClr val="accent3">
                    <a:lumMod val="50000"/>
                  </a:schemeClr>
                </a:solidFill>
                <a:latin typeface="Poppins" panose="00000500000000000000" pitchFamily="2" charset="0"/>
                <a:cs typeface="Poppins" panose="00000500000000000000" pitchFamily="2" charset="0"/>
              </a:rPr>
              <a:t>to be meaningful for </a:t>
            </a:r>
            <a:r>
              <a:rPr lang="en-US" sz="1200" b="1" dirty="0">
                <a:solidFill>
                  <a:schemeClr val="accent3">
                    <a:lumMod val="50000"/>
                  </a:schemeClr>
                </a:solidFill>
                <a:latin typeface="Poppins" panose="00000500000000000000" pitchFamily="2" charset="0"/>
                <a:cs typeface="Poppins" panose="00000500000000000000" pitchFamily="2" charset="0"/>
              </a:rPr>
              <a:t>large firms</a:t>
            </a:r>
          </a:p>
        </p:txBody>
      </p:sp>
      <p:sp>
        <p:nvSpPr>
          <p:cNvPr id="52" name="TextBox 51">
            <a:extLst>
              <a:ext uri="{FF2B5EF4-FFF2-40B4-BE49-F238E27FC236}">
                <a16:creationId xmlns:a16="http://schemas.microsoft.com/office/drawing/2014/main" id="{A2FBC419-B48E-C8FC-89A8-B99386A177B0}"/>
              </a:ext>
            </a:extLst>
          </p:cNvPr>
          <p:cNvSpPr txBox="1"/>
          <p:nvPr/>
        </p:nvSpPr>
        <p:spPr>
          <a:xfrm>
            <a:off x="8938487" y="4330090"/>
            <a:ext cx="2189467" cy="646331"/>
          </a:xfrm>
          <a:prstGeom prst="rect">
            <a:avLst/>
          </a:prstGeom>
          <a:noFill/>
        </p:spPr>
        <p:txBody>
          <a:bodyPr wrap="square" rtlCol="0">
            <a:spAutoFit/>
          </a:bodyPr>
          <a:lstStyle/>
          <a:p>
            <a:pPr algn="ctr"/>
            <a:r>
              <a:rPr lang="en-US" sz="1200" dirty="0">
                <a:solidFill>
                  <a:schemeClr val="accent3">
                    <a:lumMod val="50000"/>
                  </a:schemeClr>
                </a:solidFill>
                <a:latin typeface="Poppins" panose="00000500000000000000" pitchFamily="2" charset="0"/>
                <a:cs typeface="Poppins" panose="00000500000000000000" pitchFamily="2" charset="0"/>
              </a:rPr>
              <a:t>Ensure all </a:t>
            </a:r>
            <a:r>
              <a:rPr lang="en-US" sz="1200" b="1" dirty="0">
                <a:solidFill>
                  <a:schemeClr val="accent3">
                    <a:lumMod val="50000"/>
                  </a:schemeClr>
                </a:solidFill>
                <a:latin typeface="Poppins" panose="00000500000000000000" pitchFamily="2" charset="0"/>
                <a:cs typeface="Poppins" panose="00000500000000000000" pitchFamily="2" charset="0"/>
              </a:rPr>
              <a:t>dark pools for non-equity </a:t>
            </a:r>
            <a:r>
              <a:rPr lang="en-US" sz="1200" dirty="0">
                <a:solidFill>
                  <a:schemeClr val="accent3">
                    <a:lumMod val="50000"/>
                  </a:schemeClr>
                </a:solidFill>
                <a:latin typeface="Poppins" panose="00000500000000000000" pitchFamily="2" charset="0"/>
                <a:cs typeface="Poppins" panose="00000500000000000000" pitchFamily="2" charset="0"/>
              </a:rPr>
              <a:t>investments are captured </a:t>
            </a:r>
            <a:endParaRPr lang="en-US" sz="1200" b="1" dirty="0">
              <a:solidFill>
                <a:schemeClr val="accent3">
                  <a:lumMod val="50000"/>
                </a:schemeClr>
              </a:solidFill>
              <a:latin typeface="Poppins" panose="00000500000000000000" pitchFamily="2" charset="0"/>
              <a:cs typeface="Poppins" panose="00000500000000000000" pitchFamily="2" charset="0"/>
            </a:endParaRPr>
          </a:p>
        </p:txBody>
      </p:sp>
      <p:grpSp>
        <p:nvGrpSpPr>
          <p:cNvPr id="59" name="Group 58">
            <a:extLst>
              <a:ext uri="{FF2B5EF4-FFF2-40B4-BE49-F238E27FC236}">
                <a16:creationId xmlns:a16="http://schemas.microsoft.com/office/drawing/2014/main" id="{2724BD6B-C571-3766-0EC1-0B75DD3B20A5}"/>
              </a:ext>
            </a:extLst>
          </p:cNvPr>
          <p:cNvGrpSpPr/>
          <p:nvPr/>
        </p:nvGrpSpPr>
        <p:grpSpPr>
          <a:xfrm>
            <a:off x="1640448" y="2414968"/>
            <a:ext cx="1036662" cy="1036662"/>
            <a:chOff x="1640448" y="2351315"/>
            <a:chExt cx="1036662" cy="1036662"/>
          </a:xfrm>
        </p:grpSpPr>
        <p:sp>
          <p:nvSpPr>
            <p:cNvPr id="44" name="Oval 43">
              <a:extLst>
                <a:ext uri="{FF2B5EF4-FFF2-40B4-BE49-F238E27FC236}">
                  <a16:creationId xmlns:a16="http://schemas.microsoft.com/office/drawing/2014/main" id="{ABAD2396-34BC-072F-E8C2-329EDBC2CFC0}"/>
                </a:ext>
              </a:extLst>
            </p:cNvPr>
            <p:cNvSpPr/>
            <p:nvPr/>
          </p:nvSpPr>
          <p:spPr>
            <a:xfrm>
              <a:off x="1640448" y="2351315"/>
              <a:ext cx="1036662" cy="1036662"/>
            </a:xfrm>
            <a:prstGeom prst="ellipse">
              <a:avLst/>
            </a:prstGeom>
            <a:solidFill>
              <a:schemeClr val="bg1"/>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54" name="Graphic 53">
              <a:extLst>
                <a:ext uri="{FF2B5EF4-FFF2-40B4-BE49-F238E27FC236}">
                  <a16:creationId xmlns:a16="http://schemas.microsoft.com/office/drawing/2014/main" id="{CFBFBE06-DD6F-578E-67EB-1B6C23F693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2960" y="2593827"/>
              <a:ext cx="551638" cy="551638"/>
            </a:xfrm>
            <a:prstGeom prst="rect">
              <a:avLst/>
            </a:prstGeom>
          </p:spPr>
        </p:pic>
      </p:grpSp>
      <p:grpSp>
        <p:nvGrpSpPr>
          <p:cNvPr id="60" name="Group 59">
            <a:extLst>
              <a:ext uri="{FF2B5EF4-FFF2-40B4-BE49-F238E27FC236}">
                <a16:creationId xmlns:a16="http://schemas.microsoft.com/office/drawing/2014/main" id="{49171C72-BF47-5836-72B2-CB7793CB5BD0}"/>
              </a:ext>
            </a:extLst>
          </p:cNvPr>
          <p:cNvGrpSpPr/>
          <p:nvPr/>
        </p:nvGrpSpPr>
        <p:grpSpPr>
          <a:xfrm>
            <a:off x="4270071" y="2414968"/>
            <a:ext cx="1037075" cy="1036662"/>
            <a:chOff x="4270071" y="2358569"/>
            <a:chExt cx="1037075" cy="1036662"/>
          </a:xfrm>
        </p:grpSpPr>
        <p:sp>
          <p:nvSpPr>
            <p:cNvPr id="41" name="Oval 40">
              <a:extLst>
                <a:ext uri="{FF2B5EF4-FFF2-40B4-BE49-F238E27FC236}">
                  <a16:creationId xmlns:a16="http://schemas.microsoft.com/office/drawing/2014/main" id="{66559D58-749D-E304-5635-E6FF6ED3CDE2}"/>
                </a:ext>
              </a:extLst>
            </p:cNvPr>
            <p:cNvSpPr/>
            <p:nvPr/>
          </p:nvSpPr>
          <p:spPr>
            <a:xfrm>
              <a:off x="4270071" y="2358569"/>
              <a:ext cx="1037075" cy="1036662"/>
            </a:xfrm>
            <a:prstGeom prst="ellipse">
              <a:avLst/>
            </a:prstGeom>
            <a:solidFill>
              <a:schemeClr val="bg1"/>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55" name="Graphic 54">
              <a:extLst>
                <a:ext uri="{FF2B5EF4-FFF2-40B4-BE49-F238E27FC236}">
                  <a16:creationId xmlns:a16="http://schemas.microsoft.com/office/drawing/2014/main" id="{D058855C-7E46-7538-AED5-C3CC4E2A81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65800" y="2493132"/>
              <a:ext cx="645616" cy="645616"/>
            </a:xfrm>
            <a:prstGeom prst="rect">
              <a:avLst/>
            </a:prstGeom>
          </p:spPr>
        </p:pic>
      </p:grpSp>
      <p:grpSp>
        <p:nvGrpSpPr>
          <p:cNvPr id="61" name="Group 60">
            <a:extLst>
              <a:ext uri="{FF2B5EF4-FFF2-40B4-BE49-F238E27FC236}">
                <a16:creationId xmlns:a16="http://schemas.microsoft.com/office/drawing/2014/main" id="{DD9529F9-4B2D-FDD7-7449-A6ADDA5988ED}"/>
              </a:ext>
            </a:extLst>
          </p:cNvPr>
          <p:cNvGrpSpPr/>
          <p:nvPr/>
        </p:nvGrpSpPr>
        <p:grpSpPr>
          <a:xfrm>
            <a:off x="6897484" y="2414968"/>
            <a:ext cx="1036662" cy="1036662"/>
            <a:chOff x="6897484" y="2351315"/>
            <a:chExt cx="1036662" cy="1036662"/>
          </a:xfrm>
        </p:grpSpPr>
        <p:sp>
          <p:nvSpPr>
            <p:cNvPr id="36" name="Oval 35">
              <a:extLst>
                <a:ext uri="{FF2B5EF4-FFF2-40B4-BE49-F238E27FC236}">
                  <a16:creationId xmlns:a16="http://schemas.microsoft.com/office/drawing/2014/main" id="{B6489BF6-CC61-BB93-F6F3-74A5A9B4BE69}"/>
                </a:ext>
              </a:extLst>
            </p:cNvPr>
            <p:cNvSpPr/>
            <p:nvPr/>
          </p:nvSpPr>
          <p:spPr>
            <a:xfrm>
              <a:off x="6897484" y="2351315"/>
              <a:ext cx="1036662" cy="1036662"/>
            </a:xfrm>
            <a:prstGeom prst="ellipse">
              <a:avLst/>
            </a:prstGeom>
            <a:solidFill>
              <a:schemeClr val="bg1"/>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57" name="Graphic 56">
              <a:extLst>
                <a:ext uri="{FF2B5EF4-FFF2-40B4-BE49-F238E27FC236}">
                  <a16:creationId xmlns:a16="http://schemas.microsoft.com/office/drawing/2014/main" id="{EE503597-C241-D056-99B7-26B5DDE8D8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67875" y="2565613"/>
              <a:ext cx="607649" cy="607649"/>
            </a:xfrm>
            <a:prstGeom prst="rect">
              <a:avLst/>
            </a:prstGeom>
          </p:spPr>
        </p:pic>
      </p:grpSp>
      <p:grpSp>
        <p:nvGrpSpPr>
          <p:cNvPr id="62" name="Group 61">
            <a:extLst>
              <a:ext uri="{FF2B5EF4-FFF2-40B4-BE49-F238E27FC236}">
                <a16:creationId xmlns:a16="http://schemas.microsoft.com/office/drawing/2014/main" id="{4576A02F-3DB4-A1C8-EAF7-1C32B0D64805}"/>
              </a:ext>
            </a:extLst>
          </p:cNvPr>
          <p:cNvGrpSpPr/>
          <p:nvPr/>
        </p:nvGrpSpPr>
        <p:grpSpPr>
          <a:xfrm>
            <a:off x="9514889" y="2414968"/>
            <a:ext cx="1036662" cy="1036662"/>
            <a:chOff x="9514889" y="2351315"/>
            <a:chExt cx="1036662" cy="1036662"/>
          </a:xfrm>
        </p:grpSpPr>
        <p:sp>
          <p:nvSpPr>
            <p:cNvPr id="33" name="Oval 32">
              <a:extLst>
                <a:ext uri="{FF2B5EF4-FFF2-40B4-BE49-F238E27FC236}">
                  <a16:creationId xmlns:a16="http://schemas.microsoft.com/office/drawing/2014/main" id="{2DCA96BF-81AB-D38B-FCC4-CFB27AEE6F1B}"/>
                </a:ext>
              </a:extLst>
            </p:cNvPr>
            <p:cNvSpPr/>
            <p:nvPr/>
          </p:nvSpPr>
          <p:spPr>
            <a:xfrm>
              <a:off x="9514889" y="2351315"/>
              <a:ext cx="1036662" cy="1036662"/>
            </a:xfrm>
            <a:prstGeom prst="ellipse">
              <a:avLst/>
            </a:prstGeom>
            <a:solidFill>
              <a:schemeClr val="bg1"/>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58" name="Graphic 57">
              <a:extLst>
                <a:ext uri="{FF2B5EF4-FFF2-40B4-BE49-F238E27FC236}">
                  <a16:creationId xmlns:a16="http://schemas.microsoft.com/office/drawing/2014/main" id="{913D8084-13E9-CB22-A48E-B8C85B91AE7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06759" y="2520697"/>
              <a:ext cx="652565" cy="652565"/>
            </a:xfrm>
            <a:prstGeom prst="rect">
              <a:avLst/>
            </a:prstGeom>
          </p:spPr>
        </p:pic>
      </p:grpSp>
      <p:grpSp>
        <p:nvGrpSpPr>
          <p:cNvPr id="2" name="Group 1">
            <a:extLst>
              <a:ext uri="{FF2B5EF4-FFF2-40B4-BE49-F238E27FC236}">
                <a16:creationId xmlns:a16="http://schemas.microsoft.com/office/drawing/2014/main" id="{A6430049-D327-49EB-AACB-8FD66395864F}"/>
              </a:ext>
            </a:extLst>
          </p:cNvPr>
          <p:cNvGrpSpPr/>
          <p:nvPr/>
        </p:nvGrpSpPr>
        <p:grpSpPr>
          <a:xfrm>
            <a:off x="5525093" y="482389"/>
            <a:ext cx="1141815" cy="1141815"/>
            <a:chOff x="6897277" y="1273654"/>
            <a:chExt cx="1036662" cy="1036662"/>
          </a:xfrm>
        </p:grpSpPr>
        <p:sp>
          <p:nvSpPr>
            <p:cNvPr id="6" name="Oval 5">
              <a:extLst>
                <a:ext uri="{FF2B5EF4-FFF2-40B4-BE49-F238E27FC236}">
                  <a16:creationId xmlns:a16="http://schemas.microsoft.com/office/drawing/2014/main" id="{F3B15AC5-B7FE-53A0-D052-13A1FC369A56}"/>
                </a:ext>
              </a:extLst>
            </p:cNvPr>
            <p:cNvSpPr/>
            <p:nvPr/>
          </p:nvSpPr>
          <p:spPr>
            <a:xfrm>
              <a:off x="6897277" y="1273654"/>
              <a:ext cx="1036662" cy="1036662"/>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8" name="Graphic 7">
              <a:extLst>
                <a:ext uri="{FF2B5EF4-FFF2-40B4-BE49-F238E27FC236}">
                  <a16:creationId xmlns:a16="http://schemas.microsoft.com/office/drawing/2014/main" id="{C7C0E691-C8C9-0563-96E5-30F8C9A8B84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21087" y="1493380"/>
              <a:ext cx="589042" cy="589042"/>
            </a:xfrm>
            <a:prstGeom prst="rect">
              <a:avLst/>
            </a:prstGeom>
          </p:spPr>
        </p:pic>
      </p:grpSp>
      <p:sp>
        <p:nvSpPr>
          <p:cNvPr id="9" name="TextBox 8">
            <a:extLst>
              <a:ext uri="{FF2B5EF4-FFF2-40B4-BE49-F238E27FC236}">
                <a16:creationId xmlns:a16="http://schemas.microsoft.com/office/drawing/2014/main" id="{E1A1C31E-A2FF-0227-F77A-46299CB6772A}"/>
              </a:ext>
            </a:extLst>
          </p:cNvPr>
          <p:cNvSpPr txBox="1"/>
          <p:nvPr/>
        </p:nvSpPr>
        <p:spPr>
          <a:xfrm>
            <a:off x="4654251" y="1722560"/>
            <a:ext cx="2883499" cy="584775"/>
          </a:xfrm>
          <a:prstGeom prst="rect">
            <a:avLst/>
          </a:prstGeom>
          <a:noFill/>
        </p:spPr>
        <p:txBody>
          <a:bodyPr wrap="square" rtlCol="0">
            <a:spAutoFit/>
          </a:bodyPr>
          <a:lstStyle/>
          <a:p>
            <a:pPr algn="ctr"/>
            <a:r>
              <a:rPr lang="en-US" sz="3200" dirty="0">
                <a:solidFill>
                  <a:schemeClr val="accent3">
                    <a:lumMod val="50000"/>
                  </a:schemeClr>
                </a:solidFill>
                <a:latin typeface="+mj-lt"/>
                <a:cs typeface="Poppins Bold" panose="00000800000000000000" pitchFamily="2" charset="0"/>
              </a:rPr>
              <a:t>MiFID II</a:t>
            </a:r>
          </a:p>
        </p:txBody>
      </p:sp>
      <p:sp>
        <p:nvSpPr>
          <p:cNvPr id="10" name="Rectangle 9">
            <a:extLst>
              <a:ext uri="{FF2B5EF4-FFF2-40B4-BE49-F238E27FC236}">
                <a16:creationId xmlns:a16="http://schemas.microsoft.com/office/drawing/2014/main" id="{8B4508C2-5420-85D0-6A95-1DB13A73C0E4}"/>
              </a:ext>
            </a:extLst>
          </p:cNvPr>
          <p:cNvSpPr/>
          <p:nvPr/>
        </p:nvSpPr>
        <p:spPr>
          <a:xfrm>
            <a:off x="0" y="7261260"/>
            <a:ext cx="12192000" cy="894144"/>
          </a:xfrm>
          <a:prstGeom prst="rect">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6F2DC83-3F2D-C438-6C98-0B939C130F24}"/>
              </a:ext>
            </a:extLst>
          </p:cNvPr>
          <p:cNvSpPr txBox="1"/>
          <p:nvPr/>
        </p:nvSpPr>
        <p:spPr>
          <a:xfrm>
            <a:off x="3804789" y="7477500"/>
            <a:ext cx="4578565" cy="461665"/>
          </a:xfrm>
          <a:prstGeom prst="rect">
            <a:avLst/>
          </a:prstGeom>
          <a:noFill/>
        </p:spPr>
        <p:txBody>
          <a:bodyPr wrap="square">
            <a:spAutoFit/>
          </a:bodyPr>
          <a:lstStyle/>
          <a:p>
            <a:pPr algn="ctr"/>
            <a:r>
              <a:rPr lang="en-GB" sz="24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Prohibition of Inducements</a:t>
            </a:r>
            <a:endParaRPr lang="en-US" sz="2400" b="1" dirty="0">
              <a:solidFill>
                <a:schemeClr val="accent3">
                  <a:lumMod val="50000"/>
                </a:schemeClr>
              </a:solidFill>
            </a:endParaRPr>
          </a:p>
        </p:txBody>
      </p:sp>
      <p:grpSp>
        <p:nvGrpSpPr>
          <p:cNvPr id="13" name="Group 12">
            <a:extLst>
              <a:ext uri="{FF2B5EF4-FFF2-40B4-BE49-F238E27FC236}">
                <a16:creationId xmlns:a16="http://schemas.microsoft.com/office/drawing/2014/main" id="{89E90EBF-B264-BFD4-14BF-BFA578F3BBB4}"/>
              </a:ext>
            </a:extLst>
          </p:cNvPr>
          <p:cNvGrpSpPr/>
          <p:nvPr/>
        </p:nvGrpSpPr>
        <p:grpSpPr>
          <a:xfrm>
            <a:off x="2988472" y="7383936"/>
            <a:ext cx="648792" cy="648792"/>
            <a:chOff x="2576992" y="2657532"/>
            <a:chExt cx="648792" cy="648792"/>
          </a:xfrm>
        </p:grpSpPr>
        <p:pic>
          <p:nvPicPr>
            <p:cNvPr id="14" name="Graphic 13">
              <a:extLst>
                <a:ext uri="{FF2B5EF4-FFF2-40B4-BE49-F238E27FC236}">
                  <a16:creationId xmlns:a16="http://schemas.microsoft.com/office/drawing/2014/main" id="{BEBD60F5-C9AF-9D09-3DDB-BA31D8781CE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76992" y="2657532"/>
              <a:ext cx="648792" cy="648792"/>
            </a:xfrm>
            <a:prstGeom prst="rect">
              <a:avLst/>
            </a:prstGeom>
          </p:spPr>
        </p:pic>
        <p:pic>
          <p:nvPicPr>
            <p:cNvPr id="17" name="Graphic 16">
              <a:extLst>
                <a:ext uri="{FF2B5EF4-FFF2-40B4-BE49-F238E27FC236}">
                  <a16:creationId xmlns:a16="http://schemas.microsoft.com/office/drawing/2014/main" id="{DF5A5662-3D20-E0B8-34E0-704E2B5B6F0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1253247">
              <a:off x="2633597" y="2750338"/>
              <a:ext cx="463178" cy="463178"/>
            </a:xfrm>
            <a:prstGeom prst="rect">
              <a:avLst/>
            </a:prstGeom>
          </p:spPr>
        </p:pic>
      </p:grpSp>
      <p:grpSp>
        <p:nvGrpSpPr>
          <p:cNvPr id="18" name="Group 17">
            <a:extLst>
              <a:ext uri="{FF2B5EF4-FFF2-40B4-BE49-F238E27FC236}">
                <a16:creationId xmlns:a16="http://schemas.microsoft.com/office/drawing/2014/main" id="{339FD8BA-367F-E74E-B639-DB83E53BE070}"/>
              </a:ext>
            </a:extLst>
          </p:cNvPr>
          <p:cNvGrpSpPr/>
          <p:nvPr/>
        </p:nvGrpSpPr>
        <p:grpSpPr>
          <a:xfrm>
            <a:off x="8492314" y="7383936"/>
            <a:ext cx="648792" cy="648792"/>
            <a:chOff x="2576992" y="2657532"/>
            <a:chExt cx="648792" cy="648792"/>
          </a:xfrm>
        </p:grpSpPr>
        <p:pic>
          <p:nvPicPr>
            <p:cNvPr id="19" name="Graphic 18">
              <a:extLst>
                <a:ext uri="{FF2B5EF4-FFF2-40B4-BE49-F238E27FC236}">
                  <a16:creationId xmlns:a16="http://schemas.microsoft.com/office/drawing/2014/main" id="{7B16FB1E-523B-ACD3-D83A-D07547BE33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576992" y="2657532"/>
              <a:ext cx="648792" cy="648792"/>
            </a:xfrm>
            <a:prstGeom prst="rect">
              <a:avLst/>
            </a:prstGeom>
          </p:spPr>
        </p:pic>
        <p:pic>
          <p:nvPicPr>
            <p:cNvPr id="20" name="Graphic 19">
              <a:extLst>
                <a:ext uri="{FF2B5EF4-FFF2-40B4-BE49-F238E27FC236}">
                  <a16:creationId xmlns:a16="http://schemas.microsoft.com/office/drawing/2014/main" id="{9F329C14-2257-FD6C-A073-A0BC1EA5C37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21253247">
              <a:off x="2633597" y="2750338"/>
              <a:ext cx="463178" cy="463178"/>
            </a:xfrm>
            <a:prstGeom prst="rect">
              <a:avLst/>
            </a:prstGeom>
          </p:spPr>
        </p:pic>
      </p:grpSp>
      <p:sp>
        <p:nvSpPr>
          <p:cNvPr id="21" name="TextBox 20">
            <a:extLst>
              <a:ext uri="{FF2B5EF4-FFF2-40B4-BE49-F238E27FC236}">
                <a16:creationId xmlns:a16="http://schemas.microsoft.com/office/drawing/2014/main" id="{1A481838-966E-91F2-4CAC-2DF6C5B70A45}"/>
              </a:ext>
            </a:extLst>
          </p:cNvPr>
          <p:cNvSpPr txBox="1"/>
          <p:nvPr/>
        </p:nvSpPr>
        <p:spPr>
          <a:xfrm>
            <a:off x="484722" y="9343774"/>
            <a:ext cx="2289047" cy="523220"/>
          </a:xfrm>
          <a:prstGeom prst="rect">
            <a:avLst/>
          </a:prstGeom>
          <a:noFill/>
        </p:spPr>
        <p:txBody>
          <a:bodyPr wrap="square">
            <a:spAutoFit/>
          </a:bodyPr>
          <a:lstStyle/>
          <a:p>
            <a:pPr algn="ctr"/>
            <a:r>
              <a:rPr lang="en-US" i="0" dirty="0">
                <a:solidFill>
                  <a:schemeClr val="accent3">
                    <a:lumMod val="50000"/>
                  </a:schemeClr>
                </a:solidFill>
                <a:effectLst/>
                <a:latin typeface="Poppins" panose="00000500000000000000" pitchFamily="2" charset="0"/>
              </a:rPr>
              <a:t>Payments made by a </a:t>
            </a:r>
            <a:r>
              <a:rPr lang="en-US" b="1" i="0" dirty="0">
                <a:solidFill>
                  <a:schemeClr val="accent3">
                    <a:lumMod val="50000"/>
                  </a:schemeClr>
                </a:solidFill>
                <a:effectLst/>
                <a:latin typeface="Poppins" panose="00000500000000000000" pitchFamily="2" charset="0"/>
              </a:rPr>
              <a:t>product provider</a:t>
            </a:r>
            <a:endParaRPr lang="en-US" b="1" dirty="0">
              <a:solidFill>
                <a:schemeClr val="accent3">
                  <a:lumMod val="50000"/>
                </a:schemeClr>
              </a:solidFill>
            </a:endParaRPr>
          </a:p>
        </p:txBody>
      </p:sp>
      <p:sp>
        <p:nvSpPr>
          <p:cNvPr id="22" name="TextBox 21">
            <a:extLst>
              <a:ext uri="{FF2B5EF4-FFF2-40B4-BE49-F238E27FC236}">
                <a16:creationId xmlns:a16="http://schemas.microsoft.com/office/drawing/2014/main" id="{887CBEEB-77B7-333F-A87B-428A82F5CD80}"/>
              </a:ext>
            </a:extLst>
          </p:cNvPr>
          <p:cNvSpPr txBox="1"/>
          <p:nvPr/>
        </p:nvSpPr>
        <p:spPr>
          <a:xfrm>
            <a:off x="3351341" y="9343774"/>
            <a:ext cx="2289047" cy="523220"/>
          </a:xfrm>
          <a:prstGeom prst="rect">
            <a:avLst/>
          </a:prstGeom>
          <a:noFill/>
        </p:spPr>
        <p:txBody>
          <a:bodyPr wrap="square">
            <a:spAutoFit/>
          </a:bodyPr>
          <a:lstStyle/>
          <a:p>
            <a:pPr algn="ctr"/>
            <a:r>
              <a:rPr lang="en-US" i="0" dirty="0">
                <a:solidFill>
                  <a:schemeClr val="accent3">
                    <a:lumMod val="50000"/>
                  </a:schemeClr>
                </a:solidFill>
                <a:effectLst/>
                <a:latin typeface="Poppins" panose="00000500000000000000" pitchFamily="2" charset="0"/>
              </a:rPr>
              <a:t>To a </a:t>
            </a:r>
            <a:r>
              <a:rPr lang="en-US" b="1" i="0" dirty="0">
                <a:solidFill>
                  <a:schemeClr val="accent3">
                    <a:lumMod val="50000"/>
                  </a:schemeClr>
                </a:solidFill>
                <a:effectLst/>
                <a:latin typeface="Poppins" panose="00000500000000000000" pitchFamily="2" charset="0"/>
              </a:rPr>
              <a:t>distributor</a:t>
            </a:r>
            <a:r>
              <a:rPr lang="en-US" i="0" dirty="0">
                <a:solidFill>
                  <a:schemeClr val="accent3">
                    <a:lumMod val="50000"/>
                  </a:schemeClr>
                </a:solidFill>
                <a:effectLst/>
                <a:latin typeface="Poppins" panose="00000500000000000000" pitchFamily="2" charset="0"/>
              </a:rPr>
              <a:t> for selling its products</a:t>
            </a:r>
            <a:endParaRPr lang="en-US" dirty="0">
              <a:solidFill>
                <a:schemeClr val="accent3">
                  <a:lumMod val="50000"/>
                </a:schemeClr>
              </a:solidFill>
            </a:endParaRPr>
          </a:p>
        </p:txBody>
      </p:sp>
      <p:sp>
        <p:nvSpPr>
          <p:cNvPr id="25" name="TextBox 24">
            <a:extLst>
              <a:ext uri="{FF2B5EF4-FFF2-40B4-BE49-F238E27FC236}">
                <a16:creationId xmlns:a16="http://schemas.microsoft.com/office/drawing/2014/main" id="{499EC803-645C-02B9-F29F-D31CFA6B6725}"/>
              </a:ext>
            </a:extLst>
          </p:cNvPr>
          <p:cNvSpPr txBox="1"/>
          <p:nvPr/>
        </p:nvSpPr>
        <p:spPr>
          <a:xfrm>
            <a:off x="6217960" y="9343774"/>
            <a:ext cx="2289047" cy="523220"/>
          </a:xfrm>
          <a:prstGeom prst="rect">
            <a:avLst/>
          </a:prstGeom>
          <a:noFill/>
        </p:spPr>
        <p:txBody>
          <a:bodyPr wrap="square">
            <a:spAutoFit/>
          </a:bodyPr>
          <a:lstStyle/>
          <a:p>
            <a:pPr algn="ctr"/>
            <a:r>
              <a:rPr lang="en-US" b="1" i="0" dirty="0">
                <a:solidFill>
                  <a:schemeClr val="accent3">
                    <a:lumMod val="50000"/>
                  </a:schemeClr>
                </a:solidFill>
                <a:effectLst/>
                <a:latin typeface="Poppins" panose="00000500000000000000" pitchFamily="2" charset="0"/>
              </a:rPr>
              <a:t>Conflict of interest </a:t>
            </a:r>
            <a:r>
              <a:rPr lang="en-US" i="0" dirty="0">
                <a:solidFill>
                  <a:schemeClr val="accent3">
                    <a:lumMod val="50000"/>
                  </a:schemeClr>
                </a:solidFill>
                <a:effectLst/>
                <a:latin typeface="Poppins" panose="00000500000000000000" pitchFamily="2" charset="0"/>
              </a:rPr>
              <a:t>for the distributor</a:t>
            </a:r>
            <a:endParaRPr lang="en-US" dirty="0">
              <a:solidFill>
                <a:schemeClr val="accent3">
                  <a:lumMod val="50000"/>
                </a:schemeClr>
              </a:solidFill>
            </a:endParaRPr>
          </a:p>
        </p:txBody>
      </p:sp>
      <p:sp>
        <p:nvSpPr>
          <p:cNvPr id="27" name="TextBox 26">
            <a:extLst>
              <a:ext uri="{FF2B5EF4-FFF2-40B4-BE49-F238E27FC236}">
                <a16:creationId xmlns:a16="http://schemas.microsoft.com/office/drawing/2014/main" id="{E63A3A9D-AEDD-9924-1DE3-A6303F2A645D}"/>
              </a:ext>
            </a:extLst>
          </p:cNvPr>
          <p:cNvSpPr txBox="1"/>
          <p:nvPr/>
        </p:nvSpPr>
        <p:spPr>
          <a:xfrm>
            <a:off x="9084580" y="9343774"/>
            <a:ext cx="2622698" cy="523220"/>
          </a:xfrm>
          <a:prstGeom prst="rect">
            <a:avLst/>
          </a:prstGeom>
          <a:noFill/>
        </p:spPr>
        <p:txBody>
          <a:bodyPr wrap="square">
            <a:spAutoFit/>
          </a:bodyPr>
          <a:lstStyle/>
          <a:p>
            <a:pPr algn="ctr"/>
            <a:r>
              <a:rPr lang="en-US" i="0" dirty="0">
                <a:solidFill>
                  <a:schemeClr val="accent3">
                    <a:lumMod val="50000"/>
                  </a:schemeClr>
                </a:solidFill>
                <a:effectLst/>
                <a:latin typeface="Poppins" panose="00000500000000000000" pitchFamily="2" charset="0"/>
              </a:rPr>
              <a:t>Sell products </a:t>
            </a:r>
            <a:r>
              <a:rPr lang="en-US" b="1" i="0" dirty="0">
                <a:solidFill>
                  <a:schemeClr val="accent3">
                    <a:lumMod val="50000"/>
                  </a:schemeClr>
                </a:solidFill>
                <a:effectLst/>
                <a:latin typeface="Poppins" panose="00000500000000000000" pitchFamily="2" charset="0"/>
              </a:rPr>
              <a:t>not in the best interest </a:t>
            </a:r>
            <a:r>
              <a:rPr lang="en-US" i="0" dirty="0">
                <a:solidFill>
                  <a:schemeClr val="accent3">
                    <a:lumMod val="50000"/>
                  </a:schemeClr>
                </a:solidFill>
                <a:effectLst/>
                <a:latin typeface="Poppins" panose="00000500000000000000" pitchFamily="2" charset="0"/>
              </a:rPr>
              <a:t>of the client</a:t>
            </a:r>
            <a:endParaRPr lang="en-US" dirty="0">
              <a:solidFill>
                <a:schemeClr val="accent3">
                  <a:lumMod val="50000"/>
                </a:schemeClr>
              </a:solidFill>
            </a:endParaRPr>
          </a:p>
        </p:txBody>
      </p:sp>
      <p:pic>
        <p:nvPicPr>
          <p:cNvPr id="28" name="Graphic 27">
            <a:extLst>
              <a:ext uri="{FF2B5EF4-FFF2-40B4-BE49-F238E27FC236}">
                <a16:creationId xmlns:a16="http://schemas.microsoft.com/office/drawing/2014/main" id="{50AC6807-C73D-A294-D8F7-E67DFA0F24C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97546" y="8446254"/>
            <a:ext cx="863398" cy="863398"/>
          </a:xfrm>
          <a:prstGeom prst="rect">
            <a:avLst/>
          </a:prstGeom>
        </p:spPr>
      </p:pic>
      <p:grpSp>
        <p:nvGrpSpPr>
          <p:cNvPr id="32" name="Group 31">
            <a:extLst>
              <a:ext uri="{FF2B5EF4-FFF2-40B4-BE49-F238E27FC236}">
                <a16:creationId xmlns:a16="http://schemas.microsoft.com/office/drawing/2014/main" id="{3A6164D2-34B4-F54A-E886-771901542B11}"/>
              </a:ext>
            </a:extLst>
          </p:cNvPr>
          <p:cNvGrpSpPr/>
          <p:nvPr/>
        </p:nvGrpSpPr>
        <p:grpSpPr>
          <a:xfrm>
            <a:off x="4064165" y="8468479"/>
            <a:ext cx="863398" cy="841173"/>
            <a:chOff x="4064165" y="3856477"/>
            <a:chExt cx="863398" cy="841173"/>
          </a:xfrm>
          <a:solidFill>
            <a:schemeClr val="accent3"/>
          </a:solidFill>
        </p:grpSpPr>
        <p:pic>
          <p:nvPicPr>
            <p:cNvPr id="34" name="Graphic 33">
              <a:extLst>
                <a:ext uri="{FF2B5EF4-FFF2-40B4-BE49-F238E27FC236}">
                  <a16:creationId xmlns:a16="http://schemas.microsoft.com/office/drawing/2014/main" id="{A1DD52B9-4AEE-92B7-1A0C-097A0B67DBB1}"/>
                </a:ext>
              </a:extLst>
            </p:cNvPr>
            <p:cNvPicPr>
              <a:picLocks noChangeAspect="1"/>
            </p:cNvPicPr>
            <p:nvPr/>
          </p:nvPicPr>
          <p:blipFill>
            <a:blip r:embed="rId19">
              <a:extLst>
                <a:ext uri="{96DAC541-7B7A-43D3-8B79-37D633B846F1}">
                  <asvg:svgBlip xmlns:asvg="http://schemas.microsoft.com/office/drawing/2016/SVG/main" r:embed="rId20"/>
                </a:ext>
              </a:extLst>
            </a:blip>
            <a:srcRect l="40491" t="41395"/>
            <a:stretch/>
          </p:blipFill>
          <p:spPr>
            <a:xfrm>
              <a:off x="4399250" y="3856477"/>
              <a:ext cx="404496" cy="398350"/>
            </a:xfrm>
            <a:prstGeom prst="rect">
              <a:avLst/>
            </a:prstGeom>
          </p:spPr>
        </p:pic>
        <p:pic>
          <p:nvPicPr>
            <p:cNvPr id="35" name="Graphic 34">
              <a:extLst>
                <a:ext uri="{FF2B5EF4-FFF2-40B4-BE49-F238E27FC236}">
                  <a16:creationId xmlns:a16="http://schemas.microsoft.com/office/drawing/2014/main" id="{0882CE90-185E-602B-B344-72B9C8DECD23}"/>
                </a:ext>
              </a:extLst>
            </p:cNvPr>
            <p:cNvPicPr>
              <a:picLocks noChangeAspect="1"/>
            </p:cNvPicPr>
            <p:nvPr/>
          </p:nvPicPr>
          <p:blipFill>
            <a:blip r:embed="rId17">
              <a:extLst>
                <a:ext uri="{96DAC541-7B7A-43D3-8B79-37D633B846F1}">
                  <asvg:svgBlip xmlns:asvg="http://schemas.microsoft.com/office/drawing/2016/SVG/main" r:embed="rId18"/>
                </a:ext>
              </a:extLst>
            </a:blip>
            <a:srcRect t="46614"/>
            <a:stretch/>
          </p:blipFill>
          <p:spPr>
            <a:xfrm>
              <a:off x="4064165" y="4236720"/>
              <a:ext cx="863398" cy="460930"/>
            </a:xfrm>
            <a:prstGeom prst="rect">
              <a:avLst/>
            </a:prstGeom>
          </p:spPr>
        </p:pic>
      </p:grpSp>
      <p:pic>
        <p:nvPicPr>
          <p:cNvPr id="37" name="Graphic 36">
            <a:extLst>
              <a:ext uri="{FF2B5EF4-FFF2-40B4-BE49-F238E27FC236}">
                <a16:creationId xmlns:a16="http://schemas.microsoft.com/office/drawing/2014/main" id="{1D3E24FD-2FEE-00A4-24F3-D576631BC64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930784" y="8382925"/>
            <a:ext cx="863398" cy="863398"/>
          </a:xfrm>
          <a:prstGeom prst="rect">
            <a:avLst/>
          </a:prstGeom>
        </p:spPr>
      </p:pic>
      <p:pic>
        <p:nvPicPr>
          <p:cNvPr id="38" name="Graphic 37">
            <a:extLst>
              <a:ext uri="{FF2B5EF4-FFF2-40B4-BE49-F238E27FC236}">
                <a16:creationId xmlns:a16="http://schemas.microsoft.com/office/drawing/2014/main" id="{8B3D6399-0814-74F1-3091-13FD9CF84458}"/>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942170" y="8413070"/>
            <a:ext cx="907518" cy="907518"/>
          </a:xfrm>
          <a:prstGeom prst="rect">
            <a:avLst/>
          </a:prstGeom>
        </p:spPr>
      </p:pic>
      <p:cxnSp>
        <p:nvCxnSpPr>
          <p:cNvPr id="39" name="Straight Arrow Connector 38">
            <a:extLst>
              <a:ext uri="{FF2B5EF4-FFF2-40B4-BE49-F238E27FC236}">
                <a16:creationId xmlns:a16="http://schemas.microsoft.com/office/drawing/2014/main" id="{2FE5E093-FFFD-CD72-AF2B-CF42DB448D9D}"/>
              </a:ext>
            </a:extLst>
          </p:cNvPr>
          <p:cNvCxnSpPr>
            <a:cxnSpLocks/>
            <a:stCxn id="21" idx="3"/>
            <a:endCxn id="22" idx="1"/>
          </p:cNvCxnSpPr>
          <p:nvPr/>
        </p:nvCxnSpPr>
        <p:spPr>
          <a:xfrm>
            <a:off x="2773769" y="9605384"/>
            <a:ext cx="577572" cy="0"/>
          </a:xfrm>
          <a:prstGeom prst="straightConnector1">
            <a:avLst/>
          </a:prstGeom>
          <a:ln w="38100" cap="rnd">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D3219AA4-7E38-7B95-9BCC-42AB170BC06F}"/>
              </a:ext>
            </a:extLst>
          </p:cNvPr>
          <p:cNvCxnSpPr>
            <a:cxnSpLocks/>
          </p:cNvCxnSpPr>
          <p:nvPr/>
        </p:nvCxnSpPr>
        <p:spPr>
          <a:xfrm>
            <a:off x="5640388" y="9605384"/>
            <a:ext cx="577572" cy="0"/>
          </a:xfrm>
          <a:prstGeom prst="straightConnector1">
            <a:avLst/>
          </a:prstGeom>
          <a:ln w="38100" cap="rnd">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153B71D-3BD1-7F29-1305-B7E4C6C0D47D}"/>
              </a:ext>
            </a:extLst>
          </p:cNvPr>
          <p:cNvCxnSpPr>
            <a:cxnSpLocks/>
          </p:cNvCxnSpPr>
          <p:nvPr/>
        </p:nvCxnSpPr>
        <p:spPr>
          <a:xfrm>
            <a:off x="8527924" y="9605384"/>
            <a:ext cx="577572" cy="0"/>
          </a:xfrm>
          <a:prstGeom prst="straightConnector1">
            <a:avLst/>
          </a:prstGeom>
          <a:ln w="38100" cap="rnd">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81706AFF-2B27-707C-32BD-04132B1D7652}"/>
              </a:ext>
            </a:extLst>
          </p:cNvPr>
          <p:cNvSpPr/>
          <p:nvPr/>
        </p:nvSpPr>
        <p:spPr>
          <a:xfrm>
            <a:off x="0" y="10163555"/>
            <a:ext cx="12192000" cy="894144"/>
          </a:xfrm>
          <a:prstGeom prst="rect">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0" i="0" dirty="0">
                <a:solidFill>
                  <a:schemeClr val="accent3">
                    <a:lumMod val="50000"/>
                  </a:schemeClr>
                </a:solidFill>
                <a:effectLst/>
                <a:latin typeface="Poppins" panose="00000500000000000000" pitchFamily="2" charset="0"/>
              </a:rPr>
              <a:t>Ensure that investment firms </a:t>
            </a:r>
            <a:r>
              <a:rPr lang="en-US" sz="1800" b="1" i="0" dirty="0">
                <a:solidFill>
                  <a:schemeClr val="accent3">
                    <a:lumMod val="50000"/>
                  </a:schemeClr>
                </a:solidFill>
                <a:effectLst/>
                <a:latin typeface="Poppins" panose="00000500000000000000" pitchFamily="2" charset="0"/>
              </a:rPr>
              <a:t>act in the best </a:t>
            </a:r>
            <a:br>
              <a:rPr lang="en-US" sz="1800" b="1" i="0" dirty="0">
                <a:solidFill>
                  <a:schemeClr val="accent3">
                    <a:lumMod val="50000"/>
                  </a:schemeClr>
                </a:solidFill>
                <a:effectLst/>
                <a:latin typeface="Poppins" panose="00000500000000000000" pitchFamily="2" charset="0"/>
              </a:rPr>
            </a:br>
            <a:r>
              <a:rPr lang="en-US" sz="1800" b="1" i="0" dirty="0">
                <a:solidFill>
                  <a:schemeClr val="accent3">
                    <a:lumMod val="50000"/>
                  </a:schemeClr>
                </a:solidFill>
                <a:effectLst/>
                <a:latin typeface="Poppins" panose="00000500000000000000" pitchFamily="2" charset="0"/>
              </a:rPr>
              <a:t>interest</a:t>
            </a:r>
            <a:r>
              <a:rPr lang="en-US" sz="1800" b="0" i="0" dirty="0">
                <a:solidFill>
                  <a:schemeClr val="accent3">
                    <a:lumMod val="50000"/>
                  </a:schemeClr>
                </a:solidFill>
                <a:effectLst/>
                <a:latin typeface="Poppins" panose="00000500000000000000" pitchFamily="2" charset="0"/>
              </a:rPr>
              <a:t> of their clients </a:t>
            </a:r>
            <a:r>
              <a:rPr lang="en-US" sz="1800" i="0" dirty="0">
                <a:solidFill>
                  <a:schemeClr val="accent3">
                    <a:lumMod val="50000"/>
                  </a:schemeClr>
                </a:solidFill>
                <a:effectLst/>
                <a:latin typeface="Poppins" panose="00000500000000000000" pitchFamily="2" charset="0"/>
              </a:rPr>
              <a:t>and</a:t>
            </a:r>
            <a:r>
              <a:rPr lang="en-US" sz="1800" b="0" i="0" dirty="0">
                <a:solidFill>
                  <a:schemeClr val="accent3">
                    <a:lumMod val="50000"/>
                  </a:schemeClr>
                </a:solidFill>
                <a:effectLst/>
                <a:latin typeface="Poppins" panose="00000500000000000000" pitchFamily="2" charset="0"/>
              </a:rPr>
              <a:t> </a:t>
            </a:r>
            <a:r>
              <a:rPr lang="en-US" sz="1800" b="1" i="0" dirty="0">
                <a:solidFill>
                  <a:schemeClr val="accent3">
                    <a:lumMod val="50000"/>
                  </a:schemeClr>
                </a:solidFill>
                <a:effectLst/>
                <a:latin typeface="Poppins" panose="00000500000000000000" pitchFamily="2" charset="0"/>
              </a:rPr>
              <a:t>avoid conflicts of interest</a:t>
            </a:r>
            <a:endParaRPr lang="en-US" sz="1800" b="1" dirty="0">
              <a:solidFill>
                <a:schemeClr val="accent3">
                  <a:lumMod val="50000"/>
                </a:schemeClr>
              </a:solidFill>
            </a:endParaRPr>
          </a:p>
        </p:txBody>
      </p:sp>
      <p:pic>
        <p:nvPicPr>
          <p:cNvPr id="45" name="Graphic 44">
            <a:extLst>
              <a:ext uri="{FF2B5EF4-FFF2-40B4-BE49-F238E27FC236}">
                <a16:creationId xmlns:a16="http://schemas.microsoft.com/office/drawing/2014/main" id="{80403492-A22D-331B-AA87-A34DC470690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060944" y="10282312"/>
            <a:ext cx="656630" cy="656630"/>
          </a:xfrm>
          <a:prstGeom prst="rect">
            <a:avLst/>
          </a:prstGeom>
        </p:spPr>
      </p:pic>
      <p:pic>
        <p:nvPicPr>
          <p:cNvPr id="46" name="Graphic 45">
            <a:extLst>
              <a:ext uri="{FF2B5EF4-FFF2-40B4-BE49-F238E27FC236}">
                <a16:creationId xmlns:a16="http://schemas.microsoft.com/office/drawing/2014/main" id="{27A9556A-B3A9-B962-0C36-D761705DB98C}"/>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a:off x="9474426" y="10282312"/>
            <a:ext cx="656630" cy="656630"/>
          </a:xfrm>
          <a:prstGeom prst="rect">
            <a:avLst/>
          </a:prstGeom>
        </p:spPr>
      </p:pic>
    </p:spTree>
    <p:extLst>
      <p:ext uri="{BB962C8B-B14F-4D97-AF65-F5344CB8AC3E}">
        <p14:creationId xmlns:p14="http://schemas.microsoft.com/office/powerpoint/2010/main" val="42525417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14:presetBounceEnd="60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0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0000">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14:bounceEnd="60000">
                                          <p:cBhvr additive="base">
                                            <p:cTn id="11" dur="500" fill="hold"/>
                                            <p:tgtEl>
                                              <p:spTgt spid="59"/>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1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anim calcmode="lin" valueType="num">
                                          <p:cBhvr>
                                            <p:cTn id="21" dur="500" fill="hold"/>
                                            <p:tgtEl>
                                              <p:spTgt spid="31"/>
                                            </p:tgtEl>
                                            <p:attrNameLst>
                                              <p:attrName>ppt_x</p:attrName>
                                            </p:attrNameLst>
                                          </p:cBhvr>
                                          <p:tavLst>
                                            <p:tav tm="0">
                                              <p:val>
                                                <p:strVal val="#ppt_x"/>
                                              </p:val>
                                            </p:tav>
                                            <p:tav tm="100000">
                                              <p:val>
                                                <p:strVal val="#ppt_x"/>
                                              </p:val>
                                            </p:tav>
                                          </p:tavLst>
                                        </p:anim>
                                        <p:anim calcmode="lin" valueType="num">
                                          <p:cBhvr>
                                            <p:cTn id="22"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14:presetBounceEnd="60000">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14:bounceEnd="60000">
                                          <p:cBhvr additive="base">
                                            <p:cTn id="27"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1" fill="hold" nodeType="withEffect" p14:presetBounceEnd="60000">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14:bounceEnd="60000">
                                          <p:cBhvr additive="base">
                                            <p:cTn id="31" dur="500" fill="hold"/>
                                            <p:tgtEl>
                                              <p:spTgt spid="60"/>
                                            </p:tgtEl>
                                            <p:attrNameLst>
                                              <p:attrName>ppt_x</p:attrName>
                                            </p:attrNameLst>
                                          </p:cBhvr>
                                          <p:tavLst>
                                            <p:tav tm="0">
                                              <p:val>
                                                <p:strVal val="#ppt_x"/>
                                              </p:val>
                                            </p:tav>
                                            <p:tav tm="100000">
                                              <p:val>
                                                <p:strVal val="#ppt_x"/>
                                              </p:val>
                                            </p:tav>
                                          </p:tavLst>
                                        </p:anim>
                                        <p:anim calcmode="lin" valueType="num" p14:bounceEnd="60000">
                                          <p:cBhvr additive="base">
                                            <p:cTn id="32" dur="500" fill="hold"/>
                                            <p:tgtEl>
                                              <p:spTgt spid="60"/>
                                            </p:tgtEl>
                                            <p:attrNameLst>
                                              <p:attrName>ppt_y</p:attrName>
                                            </p:attrNameLst>
                                          </p:cBhvr>
                                          <p:tavLst>
                                            <p:tav tm="0">
                                              <p:val>
                                                <p:strVal val="0-#ppt_h/2"/>
                                              </p:val>
                                            </p:tav>
                                            <p:tav tm="100000">
                                              <p:val>
                                                <p:strVal val="#ppt_y"/>
                                              </p:val>
                                            </p:tav>
                                          </p:tavLst>
                                        </p:anim>
                                      </p:childTnLst>
                                    </p:cTn>
                                  </p:par>
                                  <p:par>
                                    <p:cTn id="33" presetID="10" presetClass="entr" presetSubtype="0" fill="hold" grpId="0" nodeType="withEffect">
                                      <p:stCondLst>
                                        <p:cond delay="10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par>
                              <p:cTn id="36" fill="hold">
                                <p:stCondLst>
                                  <p:cond delay="600"/>
                                </p:stCondLst>
                                <p:childTnLst>
                                  <p:par>
                                    <p:cTn id="37" presetID="42" presetClass="entr" presetSubtype="0" fill="hold" grpId="0"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anim calcmode="lin" valueType="num">
                                          <p:cBhvr>
                                            <p:cTn id="40" dur="500" fill="hold"/>
                                            <p:tgtEl>
                                              <p:spTgt spid="48"/>
                                            </p:tgtEl>
                                            <p:attrNameLst>
                                              <p:attrName>ppt_x</p:attrName>
                                            </p:attrNameLst>
                                          </p:cBhvr>
                                          <p:tavLst>
                                            <p:tav tm="0">
                                              <p:val>
                                                <p:strVal val="#ppt_x"/>
                                              </p:val>
                                            </p:tav>
                                            <p:tav tm="100000">
                                              <p:val>
                                                <p:strVal val="#ppt_x"/>
                                              </p:val>
                                            </p:tav>
                                          </p:tavLst>
                                        </p:anim>
                                        <p:anim calcmode="lin" valueType="num">
                                          <p:cBhvr>
                                            <p:cTn id="41"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14:presetBounceEnd="60000">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14:bounceEnd="60000">
                                          <p:cBhvr additive="base">
                                            <p:cTn id="46" dur="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47" dur="500" fill="hold"/>
                                            <p:tgtEl>
                                              <p:spTgt spid="16"/>
                                            </p:tgtEl>
                                            <p:attrNameLst>
                                              <p:attrName>ppt_y</p:attrName>
                                            </p:attrNameLst>
                                          </p:cBhvr>
                                          <p:tavLst>
                                            <p:tav tm="0">
                                              <p:val>
                                                <p:strVal val="1+#ppt_h/2"/>
                                              </p:val>
                                            </p:tav>
                                            <p:tav tm="100000">
                                              <p:val>
                                                <p:strVal val="#ppt_y"/>
                                              </p:val>
                                            </p:tav>
                                          </p:tavLst>
                                        </p:anim>
                                      </p:childTnLst>
                                    </p:cTn>
                                  </p:par>
                                  <p:par>
                                    <p:cTn id="48" presetID="2" presetClass="entr" presetSubtype="1" fill="hold" nodeType="withEffect" p14:presetBounceEnd="60000">
                                      <p:stCondLst>
                                        <p:cond delay="0"/>
                                      </p:stCondLst>
                                      <p:childTnLst>
                                        <p:set>
                                          <p:cBhvr>
                                            <p:cTn id="49" dur="1" fill="hold">
                                              <p:stCondLst>
                                                <p:cond delay="0"/>
                                              </p:stCondLst>
                                            </p:cTn>
                                            <p:tgtEl>
                                              <p:spTgt spid="61"/>
                                            </p:tgtEl>
                                            <p:attrNameLst>
                                              <p:attrName>style.visibility</p:attrName>
                                            </p:attrNameLst>
                                          </p:cBhvr>
                                          <p:to>
                                            <p:strVal val="visible"/>
                                          </p:to>
                                        </p:set>
                                        <p:anim calcmode="lin" valueType="num" p14:bounceEnd="60000">
                                          <p:cBhvr additive="base">
                                            <p:cTn id="50" dur="500" fill="hold"/>
                                            <p:tgtEl>
                                              <p:spTgt spid="61"/>
                                            </p:tgtEl>
                                            <p:attrNameLst>
                                              <p:attrName>ppt_x</p:attrName>
                                            </p:attrNameLst>
                                          </p:cBhvr>
                                          <p:tavLst>
                                            <p:tav tm="0">
                                              <p:val>
                                                <p:strVal val="#ppt_x"/>
                                              </p:val>
                                            </p:tav>
                                            <p:tav tm="100000">
                                              <p:val>
                                                <p:strVal val="#ppt_x"/>
                                              </p:val>
                                            </p:tav>
                                          </p:tavLst>
                                        </p:anim>
                                        <p:anim calcmode="lin" valueType="num" p14:bounceEnd="60000">
                                          <p:cBhvr additive="base">
                                            <p:cTn id="51" dur="500" fill="hold"/>
                                            <p:tgtEl>
                                              <p:spTgt spid="61"/>
                                            </p:tgtEl>
                                            <p:attrNameLst>
                                              <p:attrName>ppt_y</p:attrName>
                                            </p:attrNameLst>
                                          </p:cBhvr>
                                          <p:tavLst>
                                            <p:tav tm="0">
                                              <p:val>
                                                <p:strVal val="0-#ppt_h/2"/>
                                              </p:val>
                                            </p:tav>
                                            <p:tav tm="100000">
                                              <p:val>
                                                <p:strVal val="#ppt_y"/>
                                              </p:val>
                                            </p:tav>
                                          </p:tavLst>
                                        </p:anim>
                                      </p:childTnLst>
                                    </p:cTn>
                                  </p:par>
                                  <p:par>
                                    <p:cTn id="52" presetID="10" presetClass="entr" presetSubtype="0" fill="hold" grpId="0" nodeType="withEffect">
                                      <p:stCondLst>
                                        <p:cond delay="10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childTnLst>
                              </p:cTn>
                            </p:par>
                            <p:par>
                              <p:cTn id="55" fill="hold">
                                <p:stCondLst>
                                  <p:cond delay="600"/>
                                </p:stCondLst>
                                <p:childTnLst>
                                  <p:par>
                                    <p:cTn id="56" presetID="42" presetClass="entr" presetSubtype="0" fill="hold" grpId="0" nodeType="after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anim calcmode="lin" valueType="num">
                                          <p:cBhvr>
                                            <p:cTn id="59" dur="500" fill="hold"/>
                                            <p:tgtEl>
                                              <p:spTgt spid="50"/>
                                            </p:tgtEl>
                                            <p:attrNameLst>
                                              <p:attrName>ppt_x</p:attrName>
                                            </p:attrNameLst>
                                          </p:cBhvr>
                                          <p:tavLst>
                                            <p:tav tm="0">
                                              <p:val>
                                                <p:strVal val="#ppt_x"/>
                                              </p:val>
                                            </p:tav>
                                            <p:tav tm="100000">
                                              <p:val>
                                                <p:strVal val="#ppt_x"/>
                                              </p:val>
                                            </p:tav>
                                          </p:tavLst>
                                        </p:anim>
                                        <p:anim calcmode="lin" valueType="num">
                                          <p:cBhvr>
                                            <p:cTn id="60" dur="5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anim calcmode="lin" valueType="num">
                                          <p:cBhvr>
                                            <p:cTn id="66" dur="500" fill="hold"/>
                                            <p:tgtEl>
                                              <p:spTgt spid="51"/>
                                            </p:tgtEl>
                                            <p:attrNameLst>
                                              <p:attrName>ppt_x</p:attrName>
                                            </p:attrNameLst>
                                          </p:cBhvr>
                                          <p:tavLst>
                                            <p:tav tm="0">
                                              <p:val>
                                                <p:strVal val="#ppt_x"/>
                                              </p:val>
                                            </p:tav>
                                            <p:tav tm="100000">
                                              <p:val>
                                                <p:strVal val="#ppt_x"/>
                                              </p:val>
                                            </p:tav>
                                          </p:tavLst>
                                        </p:anim>
                                        <p:anim calcmode="lin" valueType="num">
                                          <p:cBhvr>
                                            <p:cTn id="67" dur="5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14:presetBounceEnd="60000">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14:bounceEnd="60000">
                                          <p:cBhvr additive="base">
                                            <p:cTn id="72" dur="50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73" dur="500" fill="hold"/>
                                            <p:tgtEl>
                                              <p:spTgt spid="29"/>
                                            </p:tgtEl>
                                            <p:attrNameLst>
                                              <p:attrName>ppt_y</p:attrName>
                                            </p:attrNameLst>
                                          </p:cBhvr>
                                          <p:tavLst>
                                            <p:tav tm="0">
                                              <p:val>
                                                <p:strVal val="1+#ppt_h/2"/>
                                              </p:val>
                                            </p:tav>
                                            <p:tav tm="100000">
                                              <p:val>
                                                <p:strVal val="#ppt_y"/>
                                              </p:val>
                                            </p:tav>
                                          </p:tavLst>
                                        </p:anim>
                                      </p:childTnLst>
                                    </p:cTn>
                                  </p:par>
                                  <p:par>
                                    <p:cTn id="74" presetID="2" presetClass="entr" presetSubtype="1" fill="hold" nodeType="withEffect" p14:presetBounceEnd="60000">
                                      <p:stCondLst>
                                        <p:cond delay="0"/>
                                      </p:stCondLst>
                                      <p:childTnLst>
                                        <p:set>
                                          <p:cBhvr>
                                            <p:cTn id="75" dur="1" fill="hold">
                                              <p:stCondLst>
                                                <p:cond delay="0"/>
                                              </p:stCondLst>
                                            </p:cTn>
                                            <p:tgtEl>
                                              <p:spTgt spid="62"/>
                                            </p:tgtEl>
                                            <p:attrNameLst>
                                              <p:attrName>style.visibility</p:attrName>
                                            </p:attrNameLst>
                                          </p:cBhvr>
                                          <p:to>
                                            <p:strVal val="visible"/>
                                          </p:to>
                                        </p:set>
                                        <p:anim calcmode="lin" valueType="num" p14:bounceEnd="60000">
                                          <p:cBhvr additive="base">
                                            <p:cTn id="76" dur="500" fill="hold"/>
                                            <p:tgtEl>
                                              <p:spTgt spid="62"/>
                                            </p:tgtEl>
                                            <p:attrNameLst>
                                              <p:attrName>ppt_x</p:attrName>
                                            </p:attrNameLst>
                                          </p:cBhvr>
                                          <p:tavLst>
                                            <p:tav tm="0">
                                              <p:val>
                                                <p:strVal val="#ppt_x"/>
                                              </p:val>
                                            </p:tav>
                                            <p:tav tm="100000">
                                              <p:val>
                                                <p:strVal val="#ppt_x"/>
                                              </p:val>
                                            </p:tav>
                                          </p:tavLst>
                                        </p:anim>
                                        <p:anim calcmode="lin" valueType="num" p14:bounceEnd="60000">
                                          <p:cBhvr additive="base">
                                            <p:cTn id="77" dur="500" fill="hold"/>
                                            <p:tgtEl>
                                              <p:spTgt spid="62"/>
                                            </p:tgtEl>
                                            <p:attrNameLst>
                                              <p:attrName>ppt_y</p:attrName>
                                            </p:attrNameLst>
                                          </p:cBhvr>
                                          <p:tavLst>
                                            <p:tav tm="0">
                                              <p:val>
                                                <p:strVal val="0-#ppt_h/2"/>
                                              </p:val>
                                            </p:tav>
                                            <p:tav tm="100000">
                                              <p:val>
                                                <p:strVal val="#ppt_y"/>
                                              </p:val>
                                            </p:tav>
                                          </p:tavLst>
                                        </p:anim>
                                      </p:childTnLst>
                                    </p:cTn>
                                  </p:par>
                                  <p:par>
                                    <p:cTn id="78" presetID="10" presetClass="entr" presetSubtype="0" fill="hold" grpId="0" nodeType="withEffect">
                                      <p:stCondLst>
                                        <p:cond delay="10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5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52"/>
                                            </p:tgtEl>
                                            <p:attrNameLst>
                                              <p:attrName>style.visibility</p:attrName>
                                            </p:attrNameLst>
                                          </p:cBhvr>
                                          <p:to>
                                            <p:strVal val="visible"/>
                                          </p:to>
                                        </p:set>
                                        <p:animEffect transition="in" filter="fade">
                                          <p:cBhvr>
                                            <p:cTn id="85" dur="500"/>
                                            <p:tgtEl>
                                              <p:spTgt spid="52"/>
                                            </p:tgtEl>
                                          </p:cBhvr>
                                        </p:animEffect>
                                        <p:anim calcmode="lin" valueType="num">
                                          <p:cBhvr>
                                            <p:cTn id="86" dur="500" fill="hold"/>
                                            <p:tgtEl>
                                              <p:spTgt spid="52"/>
                                            </p:tgtEl>
                                            <p:attrNameLst>
                                              <p:attrName>ppt_x</p:attrName>
                                            </p:attrNameLst>
                                          </p:cBhvr>
                                          <p:tavLst>
                                            <p:tav tm="0">
                                              <p:val>
                                                <p:strVal val="#ppt_x"/>
                                              </p:val>
                                            </p:tav>
                                            <p:tav tm="100000">
                                              <p:val>
                                                <p:strVal val="#ppt_x"/>
                                              </p:val>
                                            </p:tav>
                                          </p:tavLst>
                                        </p:anim>
                                        <p:anim calcmode="lin" valueType="num">
                                          <p:cBhvr>
                                            <p:cTn id="87" dur="5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23" grpId="0"/>
          <p:bldP spid="24" grpId="0"/>
          <p:bldP spid="26" grpId="0"/>
          <p:bldP spid="29" grpId="0" animBg="1"/>
          <p:bldP spid="30" grpId="0"/>
          <p:bldP spid="31" grpId="0"/>
          <p:bldP spid="48" grpId="0"/>
          <p:bldP spid="50" grpId="0"/>
          <p:bldP spid="51" grpId="0"/>
          <p:bldP spid="52"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10" presetClass="entr" presetSubtype="0" fill="hold" grpId="0" nodeType="withEffect">
                                      <p:stCondLst>
                                        <p:cond delay="10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anim calcmode="lin" valueType="num">
                                          <p:cBhvr>
                                            <p:cTn id="21" dur="500" fill="hold"/>
                                            <p:tgtEl>
                                              <p:spTgt spid="31"/>
                                            </p:tgtEl>
                                            <p:attrNameLst>
                                              <p:attrName>ppt_x</p:attrName>
                                            </p:attrNameLst>
                                          </p:cBhvr>
                                          <p:tavLst>
                                            <p:tav tm="0">
                                              <p:val>
                                                <p:strVal val="#ppt_x"/>
                                              </p:val>
                                            </p:tav>
                                            <p:tav tm="100000">
                                              <p:val>
                                                <p:strVal val="#ppt_x"/>
                                              </p:val>
                                            </p:tav>
                                          </p:tavLst>
                                        </p:anim>
                                        <p:anim calcmode="lin" valueType="num">
                                          <p:cBhvr>
                                            <p:cTn id="22"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fill="hold"/>
                                            <p:tgtEl>
                                              <p:spTgt spid="60"/>
                                            </p:tgtEl>
                                            <p:attrNameLst>
                                              <p:attrName>ppt_x</p:attrName>
                                            </p:attrNameLst>
                                          </p:cBhvr>
                                          <p:tavLst>
                                            <p:tav tm="0">
                                              <p:val>
                                                <p:strVal val="#ppt_x"/>
                                              </p:val>
                                            </p:tav>
                                            <p:tav tm="100000">
                                              <p:val>
                                                <p:strVal val="#ppt_x"/>
                                              </p:val>
                                            </p:tav>
                                          </p:tavLst>
                                        </p:anim>
                                        <p:anim calcmode="lin" valueType="num">
                                          <p:cBhvr additive="base">
                                            <p:cTn id="32" dur="500" fill="hold"/>
                                            <p:tgtEl>
                                              <p:spTgt spid="60"/>
                                            </p:tgtEl>
                                            <p:attrNameLst>
                                              <p:attrName>ppt_y</p:attrName>
                                            </p:attrNameLst>
                                          </p:cBhvr>
                                          <p:tavLst>
                                            <p:tav tm="0">
                                              <p:val>
                                                <p:strVal val="0-#ppt_h/2"/>
                                              </p:val>
                                            </p:tav>
                                            <p:tav tm="100000">
                                              <p:val>
                                                <p:strVal val="#ppt_y"/>
                                              </p:val>
                                            </p:tav>
                                          </p:tavLst>
                                        </p:anim>
                                      </p:childTnLst>
                                    </p:cTn>
                                  </p:par>
                                  <p:par>
                                    <p:cTn id="33" presetID="10" presetClass="entr" presetSubtype="0" fill="hold" grpId="0" nodeType="withEffect">
                                      <p:stCondLst>
                                        <p:cond delay="10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par>
                              <p:cTn id="36" fill="hold">
                                <p:stCondLst>
                                  <p:cond delay="600"/>
                                </p:stCondLst>
                                <p:childTnLst>
                                  <p:par>
                                    <p:cTn id="37" presetID="42" presetClass="entr" presetSubtype="0" fill="hold" grpId="0" nodeType="after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anim calcmode="lin" valueType="num">
                                          <p:cBhvr>
                                            <p:cTn id="40" dur="500" fill="hold"/>
                                            <p:tgtEl>
                                              <p:spTgt spid="48"/>
                                            </p:tgtEl>
                                            <p:attrNameLst>
                                              <p:attrName>ppt_x</p:attrName>
                                            </p:attrNameLst>
                                          </p:cBhvr>
                                          <p:tavLst>
                                            <p:tav tm="0">
                                              <p:val>
                                                <p:strVal val="#ppt_x"/>
                                              </p:val>
                                            </p:tav>
                                            <p:tav tm="100000">
                                              <p:val>
                                                <p:strVal val="#ppt_x"/>
                                              </p:val>
                                            </p:tav>
                                          </p:tavLst>
                                        </p:anim>
                                        <p:anim calcmode="lin" valueType="num">
                                          <p:cBhvr>
                                            <p:cTn id="41"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ppt_x"/>
                                              </p:val>
                                            </p:tav>
                                            <p:tav tm="100000">
                                              <p:val>
                                                <p:strVal val="#ppt_x"/>
                                              </p:val>
                                            </p:tav>
                                          </p:tavLst>
                                        </p:anim>
                                        <p:anim calcmode="lin" valueType="num">
                                          <p:cBhvr additive="base">
                                            <p:cTn id="47" dur="500" fill="hold"/>
                                            <p:tgtEl>
                                              <p:spTgt spid="16"/>
                                            </p:tgtEl>
                                            <p:attrNameLst>
                                              <p:attrName>ppt_y</p:attrName>
                                            </p:attrNameLst>
                                          </p:cBhvr>
                                          <p:tavLst>
                                            <p:tav tm="0">
                                              <p:val>
                                                <p:strVal val="1+#ppt_h/2"/>
                                              </p:val>
                                            </p:tav>
                                            <p:tav tm="100000">
                                              <p:val>
                                                <p:strVal val="#ppt_y"/>
                                              </p:val>
                                            </p:tav>
                                          </p:tavLst>
                                        </p:anim>
                                      </p:childTnLst>
                                    </p:cTn>
                                  </p:par>
                                  <p:par>
                                    <p:cTn id="48" presetID="2" presetClass="entr" presetSubtype="1" fill="hold" nodeType="withEffect">
                                      <p:stCondLst>
                                        <p:cond delay="0"/>
                                      </p:stCondLst>
                                      <p:childTnLst>
                                        <p:set>
                                          <p:cBhvr>
                                            <p:cTn id="49" dur="1" fill="hold">
                                              <p:stCondLst>
                                                <p:cond delay="0"/>
                                              </p:stCondLst>
                                            </p:cTn>
                                            <p:tgtEl>
                                              <p:spTgt spid="61"/>
                                            </p:tgtEl>
                                            <p:attrNameLst>
                                              <p:attrName>style.visibility</p:attrName>
                                            </p:attrNameLst>
                                          </p:cBhvr>
                                          <p:to>
                                            <p:strVal val="visible"/>
                                          </p:to>
                                        </p:set>
                                        <p:anim calcmode="lin" valueType="num">
                                          <p:cBhvr additive="base">
                                            <p:cTn id="50" dur="500" fill="hold"/>
                                            <p:tgtEl>
                                              <p:spTgt spid="61"/>
                                            </p:tgtEl>
                                            <p:attrNameLst>
                                              <p:attrName>ppt_x</p:attrName>
                                            </p:attrNameLst>
                                          </p:cBhvr>
                                          <p:tavLst>
                                            <p:tav tm="0">
                                              <p:val>
                                                <p:strVal val="#ppt_x"/>
                                              </p:val>
                                            </p:tav>
                                            <p:tav tm="100000">
                                              <p:val>
                                                <p:strVal val="#ppt_x"/>
                                              </p:val>
                                            </p:tav>
                                          </p:tavLst>
                                        </p:anim>
                                        <p:anim calcmode="lin" valueType="num">
                                          <p:cBhvr additive="base">
                                            <p:cTn id="51" dur="500" fill="hold"/>
                                            <p:tgtEl>
                                              <p:spTgt spid="61"/>
                                            </p:tgtEl>
                                            <p:attrNameLst>
                                              <p:attrName>ppt_y</p:attrName>
                                            </p:attrNameLst>
                                          </p:cBhvr>
                                          <p:tavLst>
                                            <p:tav tm="0">
                                              <p:val>
                                                <p:strVal val="0-#ppt_h/2"/>
                                              </p:val>
                                            </p:tav>
                                            <p:tav tm="100000">
                                              <p:val>
                                                <p:strVal val="#ppt_y"/>
                                              </p:val>
                                            </p:tav>
                                          </p:tavLst>
                                        </p:anim>
                                      </p:childTnLst>
                                    </p:cTn>
                                  </p:par>
                                  <p:par>
                                    <p:cTn id="52" presetID="10" presetClass="entr" presetSubtype="0" fill="hold" grpId="0" nodeType="withEffect">
                                      <p:stCondLst>
                                        <p:cond delay="10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childTnLst>
                              </p:cTn>
                            </p:par>
                            <p:par>
                              <p:cTn id="55" fill="hold">
                                <p:stCondLst>
                                  <p:cond delay="600"/>
                                </p:stCondLst>
                                <p:childTnLst>
                                  <p:par>
                                    <p:cTn id="56" presetID="42" presetClass="entr" presetSubtype="0" fill="hold" grpId="0" nodeType="after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anim calcmode="lin" valueType="num">
                                          <p:cBhvr>
                                            <p:cTn id="59" dur="500" fill="hold"/>
                                            <p:tgtEl>
                                              <p:spTgt spid="50"/>
                                            </p:tgtEl>
                                            <p:attrNameLst>
                                              <p:attrName>ppt_x</p:attrName>
                                            </p:attrNameLst>
                                          </p:cBhvr>
                                          <p:tavLst>
                                            <p:tav tm="0">
                                              <p:val>
                                                <p:strVal val="#ppt_x"/>
                                              </p:val>
                                            </p:tav>
                                            <p:tav tm="100000">
                                              <p:val>
                                                <p:strVal val="#ppt_x"/>
                                              </p:val>
                                            </p:tav>
                                          </p:tavLst>
                                        </p:anim>
                                        <p:anim calcmode="lin" valueType="num">
                                          <p:cBhvr>
                                            <p:cTn id="60" dur="5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51"/>
                                            </p:tgtEl>
                                            <p:attrNameLst>
                                              <p:attrName>style.visibility</p:attrName>
                                            </p:attrNameLst>
                                          </p:cBhvr>
                                          <p:to>
                                            <p:strVal val="visible"/>
                                          </p:to>
                                        </p:set>
                                        <p:animEffect transition="in" filter="fade">
                                          <p:cBhvr>
                                            <p:cTn id="65" dur="500"/>
                                            <p:tgtEl>
                                              <p:spTgt spid="51"/>
                                            </p:tgtEl>
                                          </p:cBhvr>
                                        </p:animEffect>
                                        <p:anim calcmode="lin" valueType="num">
                                          <p:cBhvr>
                                            <p:cTn id="66" dur="500" fill="hold"/>
                                            <p:tgtEl>
                                              <p:spTgt spid="51"/>
                                            </p:tgtEl>
                                            <p:attrNameLst>
                                              <p:attrName>ppt_x</p:attrName>
                                            </p:attrNameLst>
                                          </p:cBhvr>
                                          <p:tavLst>
                                            <p:tav tm="0">
                                              <p:val>
                                                <p:strVal val="#ppt_x"/>
                                              </p:val>
                                            </p:tav>
                                            <p:tav tm="100000">
                                              <p:val>
                                                <p:strVal val="#ppt_x"/>
                                              </p:val>
                                            </p:tav>
                                          </p:tavLst>
                                        </p:anim>
                                        <p:anim calcmode="lin" valueType="num">
                                          <p:cBhvr>
                                            <p:cTn id="67" dur="5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additive="base">
                                            <p:cTn id="72" dur="500" fill="hold"/>
                                            <p:tgtEl>
                                              <p:spTgt spid="29"/>
                                            </p:tgtEl>
                                            <p:attrNameLst>
                                              <p:attrName>ppt_x</p:attrName>
                                            </p:attrNameLst>
                                          </p:cBhvr>
                                          <p:tavLst>
                                            <p:tav tm="0">
                                              <p:val>
                                                <p:strVal val="#ppt_x"/>
                                              </p:val>
                                            </p:tav>
                                            <p:tav tm="100000">
                                              <p:val>
                                                <p:strVal val="#ppt_x"/>
                                              </p:val>
                                            </p:tav>
                                          </p:tavLst>
                                        </p:anim>
                                        <p:anim calcmode="lin" valueType="num">
                                          <p:cBhvr additive="base">
                                            <p:cTn id="73" dur="500" fill="hold"/>
                                            <p:tgtEl>
                                              <p:spTgt spid="29"/>
                                            </p:tgtEl>
                                            <p:attrNameLst>
                                              <p:attrName>ppt_y</p:attrName>
                                            </p:attrNameLst>
                                          </p:cBhvr>
                                          <p:tavLst>
                                            <p:tav tm="0">
                                              <p:val>
                                                <p:strVal val="1+#ppt_h/2"/>
                                              </p:val>
                                            </p:tav>
                                            <p:tav tm="100000">
                                              <p:val>
                                                <p:strVal val="#ppt_y"/>
                                              </p:val>
                                            </p:tav>
                                          </p:tavLst>
                                        </p:anim>
                                      </p:childTnLst>
                                    </p:cTn>
                                  </p:par>
                                  <p:par>
                                    <p:cTn id="74" presetID="2" presetClass="entr" presetSubtype="1" fill="hold" nodeType="withEffect">
                                      <p:stCondLst>
                                        <p:cond delay="0"/>
                                      </p:stCondLst>
                                      <p:childTnLst>
                                        <p:set>
                                          <p:cBhvr>
                                            <p:cTn id="75" dur="1" fill="hold">
                                              <p:stCondLst>
                                                <p:cond delay="0"/>
                                              </p:stCondLst>
                                            </p:cTn>
                                            <p:tgtEl>
                                              <p:spTgt spid="62"/>
                                            </p:tgtEl>
                                            <p:attrNameLst>
                                              <p:attrName>style.visibility</p:attrName>
                                            </p:attrNameLst>
                                          </p:cBhvr>
                                          <p:to>
                                            <p:strVal val="visible"/>
                                          </p:to>
                                        </p:set>
                                        <p:anim calcmode="lin" valueType="num">
                                          <p:cBhvr additive="base">
                                            <p:cTn id="76" dur="500" fill="hold"/>
                                            <p:tgtEl>
                                              <p:spTgt spid="62"/>
                                            </p:tgtEl>
                                            <p:attrNameLst>
                                              <p:attrName>ppt_x</p:attrName>
                                            </p:attrNameLst>
                                          </p:cBhvr>
                                          <p:tavLst>
                                            <p:tav tm="0">
                                              <p:val>
                                                <p:strVal val="#ppt_x"/>
                                              </p:val>
                                            </p:tav>
                                            <p:tav tm="100000">
                                              <p:val>
                                                <p:strVal val="#ppt_x"/>
                                              </p:val>
                                            </p:tav>
                                          </p:tavLst>
                                        </p:anim>
                                        <p:anim calcmode="lin" valueType="num">
                                          <p:cBhvr additive="base">
                                            <p:cTn id="77" dur="500" fill="hold"/>
                                            <p:tgtEl>
                                              <p:spTgt spid="62"/>
                                            </p:tgtEl>
                                            <p:attrNameLst>
                                              <p:attrName>ppt_y</p:attrName>
                                            </p:attrNameLst>
                                          </p:cBhvr>
                                          <p:tavLst>
                                            <p:tav tm="0">
                                              <p:val>
                                                <p:strVal val="0-#ppt_h/2"/>
                                              </p:val>
                                            </p:tav>
                                            <p:tav tm="100000">
                                              <p:val>
                                                <p:strVal val="#ppt_y"/>
                                              </p:val>
                                            </p:tav>
                                          </p:tavLst>
                                        </p:anim>
                                      </p:childTnLst>
                                    </p:cTn>
                                  </p:par>
                                  <p:par>
                                    <p:cTn id="78" presetID="10" presetClass="entr" presetSubtype="0" fill="hold" grpId="0" nodeType="withEffect">
                                      <p:stCondLst>
                                        <p:cond delay="10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500"/>
                                            <p:tgtEl>
                                              <p:spTgt spid="30"/>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grpId="0" nodeType="clickEffect">
                                      <p:stCondLst>
                                        <p:cond delay="0"/>
                                      </p:stCondLst>
                                      <p:childTnLst>
                                        <p:set>
                                          <p:cBhvr>
                                            <p:cTn id="84" dur="1" fill="hold">
                                              <p:stCondLst>
                                                <p:cond delay="0"/>
                                              </p:stCondLst>
                                            </p:cTn>
                                            <p:tgtEl>
                                              <p:spTgt spid="52"/>
                                            </p:tgtEl>
                                            <p:attrNameLst>
                                              <p:attrName>style.visibility</p:attrName>
                                            </p:attrNameLst>
                                          </p:cBhvr>
                                          <p:to>
                                            <p:strVal val="visible"/>
                                          </p:to>
                                        </p:set>
                                        <p:animEffect transition="in" filter="fade">
                                          <p:cBhvr>
                                            <p:cTn id="85" dur="500"/>
                                            <p:tgtEl>
                                              <p:spTgt spid="52"/>
                                            </p:tgtEl>
                                          </p:cBhvr>
                                        </p:animEffect>
                                        <p:anim calcmode="lin" valueType="num">
                                          <p:cBhvr>
                                            <p:cTn id="86" dur="500" fill="hold"/>
                                            <p:tgtEl>
                                              <p:spTgt spid="52"/>
                                            </p:tgtEl>
                                            <p:attrNameLst>
                                              <p:attrName>ppt_x</p:attrName>
                                            </p:attrNameLst>
                                          </p:cBhvr>
                                          <p:tavLst>
                                            <p:tav tm="0">
                                              <p:val>
                                                <p:strVal val="#ppt_x"/>
                                              </p:val>
                                            </p:tav>
                                            <p:tav tm="100000">
                                              <p:val>
                                                <p:strVal val="#ppt_x"/>
                                              </p:val>
                                            </p:tav>
                                          </p:tavLst>
                                        </p:anim>
                                        <p:anim calcmode="lin" valueType="num">
                                          <p:cBhvr>
                                            <p:cTn id="87" dur="5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23" grpId="0"/>
          <p:bldP spid="24" grpId="0"/>
          <p:bldP spid="26" grpId="0"/>
          <p:bldP spid="29" grpId="0" animBg="1"/>
          <p:bldP spid="30" grpId="0"/>
          <p:bldP spid="31" grpId="0"/>
          <p:bldP spid="48" grpId="0"/>
          <p:bldP spid="50" grpId="0"/>
          <p:bldP spid="51" grpId="0"/>
          <p:bldP spid="52" grpId="0"/>
        </p:bldLst>
      </p:timing>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3A3E1DE2-86CD-4238-F6FB-5FAA727E57FF}"/>
              </a:ext>
            </a:extLst>
          </p:cNvPr>
          <p:cNvSpPr/>
          <p:nvPr/>
        </p:nvSpPr>
        <p:spPr>
          <a:xfrm>
            <a:off x="7145630" y="996432"/>
            <a:ext cx="3044142" cy="3044142"/>
          </a:xfrm>
          <a:prstGeom prst="ellipse">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083E8BC1-B8D7-0AA0-FBD3-36DEC94BF80A}"/>
              </a:ext>
            </a:extLst>
          </p:cNvPr>
          <p:cNvSpPr/>
          <p:nvPr/>
        </p:nvSpPr>
        <p:spPr>
          <a:xfrm>
            <a:off x="2002227" y="996432"/>
            <a:ext cx="3044142" cy="3044142"/>
          </a:xfrm>
          <a:prstGeom prst="ellipse">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1D65423-E83C-7EDD-8D60-38DE30767E9F}"/>
              </a:ext>
            </a:extLst>
          </p:cNvPr>
          <p:cNvSpPr/>
          <p:nvPr/>
        </p:nvSpPr>
        <p:spPr>
          <a:xfrm>
            <a:off x="4577787" y="996432"/>
            <a:ext cx="3044142" cy="3044142"/>
          </a:xfrm>
          <a:prstGeom prst="ellipse">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5769C211-1184-088E-DD1D-6A1C061E72D7}"/>
              </a:ext>
            </a:extLst>
          </p:cNvPr>
          <p:cNvSpPr/>
          <p:nvPr/>
        </p:nvSpPr>
        <p:spPr>
          <a:xfrm>
            <a:off x="4577787" y="2042494"/>
            <a:ext cx="3044142" cy="952018"/>
          </a:xfrm>
          <a:custGeom>
            <a:avLst/>
            <a:gdLst>
              <a:gd name="connsiteX0" fmla="*/ 76991 w 3044142"/>
              <a:gd name="connsiteY0" fmla="*/ 0 h 952018"/>
              <a:gd name="connsiteX1" fmla="*/ 2967152 w 3044142"/>
              <a:gd name="connsiteY1" fmla="*/ 0 h 952018"/>
              <a:gd name="connsiteX2" fmla="*/ 2975713 w 3044142"/>
              <a:gd name="connsiteY2" fmla="*/ 23392 h 952018"/>
              <a:gd name="connsiteX3" fmla="*/ 3044142 w 3044142"/>
              <a:gd name="connsiteY3" fmla="*/ 476009 h 952018"/>
              <a:gd name="connsiteX4" fmla="*/ 2975713 w 3044142"/>
              <a:gd name="connsiteY4" fmla="*/ 928627 h 952018"/>
              <a:gd name="connsiteX5" fmla="*/ 2967152 w 3044142"/>
              <a:gd name="connsiteY5" fmla="*/ 952018 h 952018"/>
              <a:gd name="connsiteX6" fmla="*/ 76991 w 3044142"/>
              <a:gd name="connsiteY6" fmla="*/ 952018 h 952018"/>
              <a:gd name="connsiteX7" fmla="*/ 68430 w 3044142"/>
              <a:gd name="connsiteY7" fmla="*/ 928627 h 952018"/>
              <a:gd name="connsiteX8" fmla="*/ 0 w 3044142"/>
              <a:gd name="connsiteY8" fmla="*/ 476009 h 952018"/>
              <a:gd name="connsiteX9" fmla="*/ 68430 w 3044142"/>
              <a:gd name="connsiteY9" fmla="*/ 23392 h 95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4142" h="952018">
                <a:moveTo>
                  <a:pt x="76991" y="0"/>
                </a:moveTo>
                <a:lnTo>
                  <a:pt x="2967152" y="0"/>
                </a:lnTo>
                <a:lnTo>
                  <a:pt x="2975713" y="23392"/>
                </a:lnTo>
                <a:cubicBezTo>
                  <a:pt x="3020185" y="166373"/>
                  <a:pt x="3044142" y="318393"/>
                  <a:pt x="3044142" y="476009"/>
                </a:cubicBezTo>
                <a:cubicBezTo>
                  <a:pt x="3044142" y="633625"/>
                  <a:pt x="3020185" y="785645"/>
                  <a:pt x="2975713" y="928627"/>
                </a:cubicBezTo>
                <a:lnTo>
                  <a:pt x="2967152" y="952018"/>
                </a:lnTo>
                <a:lnTo>
                  <a:pt x="76991" y="952018"/>
                </a:lnTo>
                <a:lnTo>
                  <a:pt x="68430" y="928627"/>
                </a:lnTo>
                <a:cubicBezTo>
                  <a:pt x="23958" y="785645"/>
                  <a:pt x="0" y="633625"/>
                  <a:pt x="0" y="476009"/>
                </a:cubicBezTo>
                <a:cubicBezTo>
                  <a:pt x="0" y="318393"/>
                  <a:pt x="23958" y="166373"/>
                  <a:pt x="68430" y="23392"/>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Box 20">
            <a:extLst>
              <a:ext uri="{FF2B5EF4-FFF2-40B4-BE49-F238E27FC236}">
                <a16:creationId xmlns:a16="http://schemas.microsoft.com/office/drawing/2014/main" id="{D0F1114F-D198-305D-35E1-DBB3F8230C54}"/>
              </a:ext>
            </a:extLst>
          </p:cNvPr>
          <p:cNvSpPr txBox="1"/>
          <p:nvPr/>
        </p:nvSpPr>
        <p:spPr>
          <a:xfrm>
            <a:off x="4433875" y="2226115"/>
            <a:ext cx="3324249" cy="584775"/>
          </a:xfrm>
          <a:prstGeom prst="rect">
            <a:avLst/>
          </a:prstGeom>
          <a:noFill/>
        </p:spPr>
        <p:txBody>
          <a:bodyPr wrap="square" rtlCol="0">
            <a:spAutoFit/>
          </a:bodyPr>
          <a:lstStyle/>
          <a:p>
            <a:pPr algn="ctr"/>
            <a:r>
              <a:rPr lang="en-US" sz="3200" dirty="0">
                <a:solidFill>
                  <a:schemeClr val="bg1"/>
                </a:solidFill>
                <a:latin typeface="+mj-lt"/>
              </a:rPr>
              <a:t>Derivatives</a:t>
            </a:r>
          </a:p>
        </p:txBody>
      </p:sp>
      <p:sp>
        <p:nvSpPr>
          <p:cNvPr id="28" name="Oval 27">
            <a:extLst>
              <a:ext uri="{FF2B5EF4-FFF2-40B4-BE49-F238E27FC236}">
                <a16:creationId xmlns:a16="http://schemas.microsoft.com/office/drawing/2014/main" id="{A3D925A0-FF95-C370-618E-687250D6BCA7}"/>
              </a:ext>
            </a:extLst>
          </p:cNvPr>
          <p:cNvSpPr/>
          <p:nvPr/>
        </p:nvSpPr>
        <p:spPr>
          <a:xfrm>
            <a:off x="8429551" y="3802424"/>
            <a:ext cx="476299" cy="476299"/>
          </a:xfrm>
          <a:prstGeom prst="ellipse">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F2774D1A-AD41-56D5-4AFC-B803CE5DF2B4}"/>
              </a:ext>
            </a:extLst>
          </p:cNvPr>
          <p:cNvGrpSpPr/>
          <p:nvPr/>
        </p:nvGrpSpPr>
        <p:grpSpPr>
          <a:xfrm>
            <a:off x="5403356" y="4224195"/>
            <a:ext cx="1334604" cy="1334604"/>
            <a:chOff x="867619" y="1892461"/>
            <a:chExt cx="3073078" cy="3073078"/>
          </a:xfrm>
        </p:grpSpPr>
        <p:pic>
          <p:nvPicPr>
            <p:cNvPr id="30" name="Graphic 29">
              <a:extLst>
                <a:ext uri="{FF2B5EF4-FFF2-40B4-BE49-F238E27FC236}">
                  <a16:creationId xmlns:a16="http://schemas.microsoft.com/office/drawing/2014/main" id="{2D8C875B-4654-8B21-2858-00BEE0C983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0635" y="2395477"/>
              <a:ext cx="2067046" cy="2067046"/>
            </a:xfrm>
            <a:prstGeom prst="rect">
              <a:avLst/>
            </a:prstGeom>
          </p:spPr>
        </p:pic>
        <p:pic>
          <p:nvPicPr>
            <p:cNvPr id="31" name="Graphic 30">
              <a:extLst>
                <a:ext uri="{FF2B5EF4-FFF2-40B4-BE49-F238E27FC236}">
                  <a16:creationId xmlns:a16="http://schemas.microsoft.com/office/drawing/2014/main" id="{7AEAF5E9-F93F-FB2E-BC58-DED36D8BED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7619" y="1892461"/>
              <a:ext cx="3073078" cy="3073078"/>
            </a:xfrm>
            <a:prstGeom prst="rect">
              <a:avLst/>
            </a:prstGeom>
          </p:spPr>
        </p:pic>
      </p:grpSp>
      <p:sp>
        <p:nvSpPr>
          <p:cNvPr id="32" name="TextBox 31">
            <a:extLst>
              <a:ext uri="{FF2B5EF4-FFF2-40B4-BE49-F238E27FC236}">
                <a16:creationId xmlns:a16="http://schemas.microsoft.com/office/drawing/2014/main" id="{8D58CDE6-6DC7-8D41-2169-9CEF8AD517D4}"/>
              </a:ext>
            </a:extLst>
          </p:cNvPr>
          <p:cNvSpPr txBox="1"/>
          <p:nvPr/>
        </p:nvSpPr>
        <p:spPr>
          <a:xfrm>
            <a:off x="4406096" y="5577198"/>
            <a:ext cx="3379808" cy="400110"/>
          </a:xfrm>
          <a:prstGeom prst="rect">
            <a:avLst/>
          </a:prstGeom>
          <a:noFill/>
        </p:spPr>
        <p:txBody>
          <a:bodyPr wrap="square" rtlCol="0">
            <a:spAutoFit/>
          </a:bodyPr>
          <a:lstStyle/>
          <a:p>
            <a:pPr algn="ctr"/>
            <a:r>
              <a:rPr lang="en-GB" sz="2000" b="1" dirty="0">
                <a:solidFill>
                  <a:schemeClr val="tx2">
                    <a:lumMod val="50000"/>
                  </a:schemeClr>
                </a:solidFill>
                <a:latin typeface="+mj-lt"/>
              </a:rPr>
              <a:t>2008 Financial Crisis</a:t>
            </a:r>
            <a:endParaRPr lang="en-US" sz="2000" b="1" dirty="0">
              <a:solidFill>
                <a:schemeClr val="tx2">
                  <a:lumMod val="50000"/>
                </a:schemeClr>
              </a:solidFill>
              <a:latin typeface="+mj-lt"/>
            </a:endParaRPr>
          </a:p>
        </p:txBody>
      </p:sp>
      <p:sp>
        <p:nvSpPr>
          <p:cNvPr id="33" name="Oval 32">
            <a:extLst>
              <a:ext uri="{FF2B5EF4-FFF2-40B4-BE49-F238E27FC236}">
                <a16:creationId xmlns:a16="http://schemas.microsoft.com/office/drawing/2014/main" id="{5527CB26-3884-DBD5-3B62-0FA6C3C7632B}"/>
              </a:ext>
            </a:extLst>
          </p:cNvPr>
          <p:cNvSpPr/>
          <p:nvPr/>
        </p:nvSpPr>
        <p:spPr>
          <a:xfrm>
            <a:off x="3286149" y="3802424"/>
            <a:ext cx="476299" cy="476299"/>
          </a:xfrm>
          <a:prstGeom prst="ellipse">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5" name="Connector: Elbow 34">
            <a:extLst>
              <a:ext uri="{FF2B5EF4-FFF2-40B4-BE49-F238E27FC236}">
                <a16:creationId xmlns:a16="http://schemas.microsoft.com/office/drawing/2014/main" id="{514AB169-EC77-8CCE-6E01-828D9B980A26}"/>
              </a:ext>
            </a:extLst>
          </p:cNvPr>
          <p:cNvCxnSpPr>
            <a:stCxn id="28" idx="4"/>
            <a:endCxn id="31" idx="3"/>
          </p:cNvCxnSpPr>
          <p:nvPr/>
        </p:nvCxnSpPr>
        <p:spPr>
          <a:xfrm rot="5400000">
            <a:off x="7396444" y="3620240"/>
            <a:ext cx="612774" cy="1929741"/>
          </a:xfrm>
          <a:prstGeom prst="bentConnector2">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FBBA2A6B-5E90-2E0B-ACC2-3BB6CD6B0B70}"/>
              </a:ext>
            </a:extLst>
          </p:cNvPr>
          <p:cNvCxnSpPr>
            <a:stCxn id="33" idx="4"/>
            <a:endCxn id="31" idx="1"/>
          </p:cNvCxnSpPr>
          <p:nvPr/>
        </p:nvCxnSpPr>
        <p:spPr>
          <a:xfrm rot="16200000" flipH="1">
            <a:off x="4157440" y="3645581"/>
            <a:ext cx="612774" cy="1879057"/>
          </a:xfrm>
          <a:prstGeom prst="bentConnector2">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936DAF2D-8158-B17F-23AA-09B84FCD560B}"/>
              </a:ext>
            </a:extLst>
          </p:cNvPr>
          <p:cNvGrpSpPr/>
          <p:nvPr/>
        </p:nvGrpSpPr>
        <p:grpSpPr>
          <a:xfrm>
            <a:off x="7746154" y="1632520"/>
            <a:ext cx="1850810" cy="1789712"/>
            <a:chOff x="7746154" y="1632520"/>
            <a:chExt cx="1850810" cy="1789712"/>
          </a:xfrm>
        </p:grpSpPr>
        <p:sp>
          <p:nvSpPr>
            <p:cNvPr id="27" name="TextBox 26">
              <a:extLst>
                <a:ext uri="{FF2B5EF4-FFF2-40B4-BE49-F238E27FC236}">
                  <a16:creationId xmlns:a16="http://schemas.microsoft.com/office/drawing/2014/main" id="{4E42807D-B9FD-0027-B42A-771C84BC3258}"/>
                </a:ext>
              </a:extLst>
            </p:cNvPr>
            <p:cNvSpPr txBox="1"/>
            <p:nvPr/>
          </p:nvSpPr>
          <p:spPr>
            <a:xfrm>
              <a:off x="7746154" y="2837457"/>
              <a:ext cx="1850810" cy="584775"/>
            </a:xfrm>
            <a:prstGeom prst="rect">
              <a:avLst/>
            </a:prstGeom>
            <a:noFill/>
          </p:spPr>
          <p:txBody>
            <a:bodyPr wrap="square" rtlCol="0">
              <a:spAutoFit/>
            </a:bodyPr>
            <a:lstStyle/>
            <a:p>
              <a:pPr algn="ctr"/>
              <a:r>
                <a:rPr lang="en-US" sz="1600" b="1" dirty="0">
                  <a:solidFill>
                    <a:schemeClr val="accent3">
                      <a:lumMod val="50000"/>
                    </a:schemeClr>
                  </a:solidFill>
                  <a:latin typeface="+mj-lt"/>
                </a:rPr>
                <a:t>Certain risks</a:t>
              </a:r>
            </a:p>
            <a:p>
              <a:pPr algn="ctr"/>
              <a:r>
                <a:rPr lang="en-US" sz="1600" b="1" dirty="0">
                  <a:solidFill>
                    <a:schemeClr val="accent3">
                      <a:lumMod val="50000"/>
                    </a:schemeClr>
                  </a:solidFill>
                  <a:latin typeface="+mj-lt"/>
                </a:rPr>
                <a:t>associated</a:t>
              </a:r>
            </a:p>
          </p:txBody>
        </p:sp>
        <p:pic>
          <p:nvPicPr>
            <p:cNvPr id="39" name="Graphic 38">
              <a:extLst>
                <a:ext uri="{FF2B5EF4-FFF2-40B4-BE49-F238E27FC236}">
                  <a16:creationId xmlns:a16="http://schemas.microsoft.com/office/drawing/2014/main" id="{0C1E67EA-9647-1C29-EA06-EFBDF36135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97168" y="1632520"/>
              <a:ext cx="1141064" cy="1141064"/>
            </a:xfrm>
            <a:prstGeom prst="rect">
              <a:avLst/>
            </a:prstGeom>
          </p:spPr>
        </p:pic>
      </p:grpSp>
      <p:grpSp>
        <p:nvGrpSpPr>
          <p:cNvPr id="43" name="Group 42">
            <a:extLst>
              <a:ext uri="{FF2B5EF4-FFF2-40B4-BE49-F238E27FC236}">
                <a16:creationId xmlns:a16="http://schemas.microsoft.com/office/drawing/2014/main" id="{C117B6B8-F8F1-9FF2-468B-E2AA3EC6CCF7}"/>
              </a:ext>
            </a:extLst>
          </p:cNvPr>
          <p:cNvGrpSpPr/>
          <p:nvPr/>
        </p:nvGrpSpPr>
        <p:grpSpPr>
          <a:xfrm>
            <a:off x="2602752" y="1632520"/>
            <a:ext cx="1850810" cy="1789712"/>
            <a:chOff x="2602752" y="1632520"/>
            <a:chExt cx="1850810" cy="1789712"/>
          </a:xfrm>
        </p:grpSpPr>
        <p:sp>
          <p:nvSpPr>
            <p:cNvPr id="26" name="TextBox 25">
              <a:extLst>
                <a:ext uri="{FF2B5EF4-FFF2-40B4-BE49-F238E27FC236}">
                  <a16:creationId xmlns:a16="http://schemas.microsoft.com/office/drawing/2014/main" id="{63B4F671-D6C8-D04D-C810-C5E867A18914}"/>
                </a:ext>
              </a:extLst>
            </p:cNvPr>
            <p:cNvSpPr txBox="1"/>
            <p:nvPr/>
          </p:nvSpPr>
          <p:spPr>
            <a:xfrm>
              <a:off x="2602752" y="2837457"/>
              <a:ext cx="1850810" cy="584775"/>
            </a:xfrm>
            <a:prstGeom prst="rect">
              <a:avLst/>
            </a:prstGeom>
            <a:noFill/>
          </p:spPr>
          <p:txBody>
            <a:bodyPr wrap="square" rtlCol="0">
              <a:spAutoFit/>
            </a:bodyPr>
            <a:lstStyle/>
            <a:p>
              <a:pPr algn="ctr"/>
              <a:r>
                <a:rPr lang="en-US" sz="1600" b="1" dirty="0">
                  <a:solidFill>
                    <a:schemeClr val="accent3">
                      <a:lumMod val="50000"/>
                    </a:schemeClr>
                  </a:solidFill>
                  <a:latin typeface="+mj-lt"/>
                </a:rPr>
                <a:t>Important role in the economy</a:t>
              </a:r>
            </a:p>
          </p:txBody>
        </p:sp>
        <p:pic>
          <p:nvPicPr>
            <p:cNvPr id="42" name="Graphic 41">
              <a:extLst>
                <a:ext uri="{FF2B5EF4-FFF2-40B4-BE49-F238E27FC236}">
                  <a16:creationId xmlns:a16="http://schemas.microsoft.com/office/drawing/2014/main" id="{2DAB2705-0DF8-8BD4-5600-4A6C87B3C9EA}"/>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953766" y="1632520"/>
              <a:ext cx="1141064" cy="1141064"/>
            </a:xfrm>
            <a:prstGeom prst="rect">
              <a:avLst/>
            </a:prstGeom>
          </p:spPr>
        </p:pic>
      </p:grpSp>
      <p:grpSp>
        <p:nvGrpSpPr>
          <p:cNvPr id="46" name="Group 45">
            <a:extLst>
              <a:ext uri="{FF2B5EF4-FFF2-40B4-BE49-F238E27FC236}">
                <a16:creationId xmlns:a16="http://schemas.microsoft.com/office/drawing/2014/main" id="{2410AE4E-861A-09DD-4C31-414735BAB2A4}"/>
              </a:ext>
            </a:extLst>
          </p:cNvPr>
          <p:cNvGrpSpPr/>
          <p:nvPr/>
        </p:nvGrpSpPr>
        <p:grpSpPr>
          <a:xfrm>
            <a:off x="5525093" y="-6238086"/>
            <a:ext cx="1141815" cy="1141815"/>
            <a:chOff x="6897277" y="1273654"/>
            <a:chExt cx="1036662" cy="1036662"/>
          </a:xfrm>
        </p:grpSpPr>
        <p:sp>
          <p:nvSpPr>
            <p:cNvPr id="47" name="Oval 46">
              <a:extLst>
                <a:ext uri="{FF2B5EF4-FFF2-40B4-BE49-F238E27FC236}">
                  <a16:creationId xmlns:a16="http://schemas.microsoft.com/office/drawing/2014/main" id="{930F733D-378D-52DF-D9FF-0AC286068D2A}"/>
                </a:ext>
              </a:extLst>
            </p:cNvPr>
            <p:cNvSpPr/>
            <p:nvPr/>
          </p:nvSpPr>
          <p:spPr>
            <a:xfrm>
              <a:off x="6897277" y="1273654"/>
              <a:ext cx="1036662" cy="1036662"/>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8" name="Graphic 47">
              <a:extLst>
                <a:ext uri="{FF2B5EF4-FFF2-40B4-BE49-F238E27FC236}">
                  <a16:creationId xmlns:a16="http://schemas.microsoft.com/office/drawing/2014/main" id="{AB549A6A-A4AD-AC52-9201-B3E9CF4BA0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21087" y="1493380"/>
              <a:ext cx="589042" cy="589042"/>
            </a:xfrm>
            <a:prstGeom prst="rect">
              <a:avLst/>
            </a:prstGeom>
          </p:spPr>
        </p:pic>
      </p:grpSp>
      <p:sp>
        <p:nvSpPr>
          <p:cNvPr id="49" name="TextBox 48">
            <a:extLst>
              <a:ext uri="{FF2B5EF4-FFF2-40B4-BE49-F238E27FC236}">
                <a16:creationId xmlns:a16="http://schemas.microsoft.com/office/drawing/2014/main" id="{7A66ADCA-FC74-43BE-903F-06EFF0FCDD2C}"/>
              </a:ext>
            </a:extLst>
          </p:cNvPr>
          <p:cNvSpPr txBox="1"/>
          <p:nvPr/>
        </p:nvSpPr>
        <p:spPr>
          <a:xfrm>
            <a:off x="4654251" y="-4997915"/>
            <a:ext cx="2883499" cy="584775"/>
          </a:xfrm>
          <a:prstGeom prst="rect">
            <a:avLst/>
          </a:prstGeom>
          <a:noFill/>
        </p:spPr>
        <p:txBody>
          <a:bodyPr wrap="square" rtlCol="0">
            <a:spAutoFit/>
          </a:bodyPr>
          <a:lstStyle/>
          <a:p>
            <a:pPr algn="ctr"/>
            <a:r>
              <a:rPr lang="en-US" sz="3200" dirty="0">
                <a:solidFill>
                  <a:schemeClr val="accent3">
                    <a:lumMod val="50000"/>
                  </a:schemeClr>
                </a:solidFill>
                <a:latin typeface="+mj-lt"/>
                <a:cs typeface="Poppins Bold" panose="00000800000000000000" pitchFamily="2" charset="0"/>
              </a:rPr>
              <a:t>MiFID II</a:t>
            </a:r>
          </a:p>
        </p:txBody>
      </p:sp>
      <p:sp>
        <p:nvSpPr>
          <p:cNvPr id="50" name="Rectangle: Rounded Corners 49">
            <a:extLst>
              <a:ext uri="{FF2B5EF4-FFF2-40B4-BE49-F238E27FC236}">
                <a16:creationId xmlns:a16="http://schemas.microsoft.com/office/drawing/2014/main" id="{455BA548-11A6-46C6-EF1B-663A249548AD}"/>
              </a:ext>
            </a:extLst>
          </p:cNvPr>
          <p:cNvSpPr/>
          <p:nvPr/>
        </p:nvSpPr>
        <p:spPr>
          <a:xfrm>
            <a:off x="954028" y="-3727440"/>
            <a:ext cx="2409503" cy="3245861"/>
          </a:xfrm>
          <a:prstGeom prst="roundRect">
            <a:avLst>
              <a:gd name="adj" fmla="val 9783"/>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51" name="Rectangle: Rounded Corners 50">
            <a:extLst>
              <a:ext uri="{FF2B5EF4-FFF2-40B4-BE49-F238E27FC236}">
                <a16:creationId xmlns:a16="http://schemas.microsoft.com/office/drawing/2014/main" id="{7BF8D55E-8AA0-5CCF-4B46-4B7EF09A9C9B}"/>
              </a:ext>
            </a:extLst>
          </p:cNvPr>
          <p:cNvSpPr/>
          <p:nvPr/>
        </p:nvSpPr>
        <p:spPr>
          <a:xfrm>
            <a:off x="3583857" y="-3727440"/>
            <a:ext cx="2409503" cy="3245861"/>
          </a:xfrm>
          <a:prstGeom prst="roundRect">
            <a:avLst>
              <a:gd name="adj" fmla="val 9783"/>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52" name="Rectangle: Rounded Corners 51">
            <a:extLst>
              <a:ext uri="{FF2B5EF4-FFF2-40B4-BE49-F238E27FC236}">
                <a16:creationId xmlns:a16="http://schemas.microsoft.com/office/drawing/2014/main" id="{7CCBCC0C-FD53-4F80-446D-2C4818DE903F}"/>
              </a:ext>
            </a:extLst>
          </p:cNvPr>
          <p:cNvSpPr/>
          <p:nvPr/>
        </p:nvSpPr>
        <p:spPr>
          <a:xfrm>
            <a:off x="6211064" y="-3727440"/>
            <a:ext cx="2409503" cy="3245861"/>
          </a:xfrm>
          <a:prstGeom prst="roundRect">
            <a:avLst>
              <a:gd name="adj" fmla="val 9783"/>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53" name="TextBox 52">
            <a:extLst>
              <a:ext uri="{FF2B5EF4-FFF2-40B4-BE49-F238E27FC236}">
                <a16:creationId xmlns:a16="http://schemas.microsoft.com/office/drawing/2014/main" id="{CFBB2282-A48A-ED86-14B8-2420C26F2B69}"/>
              </a:ext>
            </a:extLst>
          </p:cNvPr>
          <p:cNvSpPr txBox="1"/>
          <p:nvPr/>
        </p:nvSpPr>
        <p:spPr>
          <a:xfrm>
            <a:off x="1084872" y="-3022308"/>
            <a:ext cx="2189204" cy="584775"/>
          </a:xfrm>
          <a:prstGeom prst="rect">
            <a:avLst/>
          </a:prstGeom>
          <a:noFill/>
        </p:spPr>
        <p:txBody>
          <a:bodyPr wrap="square" rtlCol="0">
            <a:spAutoFit/>
          </a:bodyPr>
          <a:lstStyle/>
          <a:p>
            <a:pPr algn="ctr"/>
            <a:r>
              <a:rPr lang="en-US" sz="1600" dirty="0">
                <a:solidFill>
                  <a:schemeClr val="accent3">
                    <a:lumMod val="50000"/>
                  </a:schemeClr>
                </a:solidFill>
                <a:latin typeface="+mj-lt"/>
                <a:cs typeface="Poppins Bold" panose="00000800000000000000" pitchFamily="2" charset="0"/>
              </a:rPr>
              <a:t>Increased Investor Protection</a:t>
            </a:r>
          </a:p>
        </p:txBody>
      </p:sp>
      <p:sp>
        <p:nvSpPr>
          <p:cNvPr id="54" name="TextBox 53">
            <a:extLst>
              <a:ext uri="{FF2B5EF4-FFF2-40B4-BE49-F238E27FC236}">
                <a16:creationId xmlns:a16="http://schemas.microsoft.com/office/drawing/2014/main" id="{0B8ADECE-CD8C-AD48-7171-7B689A3E41D6}"/>
              </a:ext>
            </a:extLst>
          </p:cNvPr>
          <p:cNvSpPr txBox="1"/>
          <p:nvPr/>
        </p:nvSpPr>
        <p:spPr>
          <a:xfrm>
            <a:off x="3714057" y="-3022308"/>
            <a:ext cx="2105806" cy="584775"/>
          </a:xfrm>
          <a:prstGeom prst="rect">
            <a:avLst/>
          </a:prstGeom>
          <a:noFill/>
        </p:spPr>
        <p:txBody>
          <a:bodyPr wrap="square" rtlCol="0">
            <a:spAutoFit/>
          </a:bodyPr>
          <a:lstStyle/>
          <a:p>
            <a:pPr algn="ctr"/>
            <a:r>
              <a:rPr lang="en-US" sz="1600" dirty="0">
                <a:solidFill>
                  <a:schemeClr val="accent3">
                    <a:lumMod val="50000"/>
                  </a:schemeClr>
                </a:solidFill>
                <a:latin typeface="+mj-lt"/>
                <a:cs typeface="Poppins Bold" panose="00000800000000000000" pitchFamily="2" charset="0"/>
              </a:rPr>
              <a:t>Stricter Governance Rules</a:t>
            </a:r>
          </a:p>
        </p:txBody>
      </p:sp>
      <p:sp>
        <p:nvSpPr>
          <p:cNvPr id="55" name="TextBox 54">
            <a:extLst>
              <a:ext uri="{FF2B5EF4-FFF2-40B4-BE49-F238E27FC236}">
                <a16:creationId xmlns:a16="http://schemas.microsoft.com/office/drawing/2014/main" id="{872FA793-95B3-0DE4-FE02-F8B09035C122}"/>
              </a:ext>
            </a:extLst>
          </p:cNvPr>
          <p:cNvSpPr txBox="1"/>
          <p:nvPr/>
        </p:nvSpPr>
        <p:spPr>
          <a:xfrm>
            <a:off x="6419173" y="-3022308"/>
            <a:ext cx="1993284" cy="584775"/>
          </a:xfrm>
          <a:prstGeom prst="rect">
            <a:avLst/>
          </a:prstGeom>
          <a:noFill/>
        </p:spPr>
        <p:txBody>
          <a:bodyPr wrap="square" rtlCol="0">
            <a:spAutoFit/>
          </a:bodyPr>
          <a:lstStyle/>
          <a:p>
            <a:pPr algn="ctr"/>
            <a:r>
              <a:rPr lang="en-US" sz="1600" dirty="0">
                <a:solidFill>
                  <a:schemeClr val="accent3">
                    <a:lumMod val="50000"/>
                  </a:schemeClr>
                </a:solidFill>
                <a:latin typeface="+mj-lt"/>
                <a:cs typeface="Poppins Bold" panose="00000800000000000000" pitchFamily="2" charset="0"/>
              </a:rPr>
              <a:t>Stricter Sanctions</a:t>
            </a:r>
            <a:endParaRPr lang="en-US" sz="1600" dirty="0">
              <a:solidFill>
                <a:schemeClr val="accent3">
                  <a:lumMod val="50000"/>
                </a:schemeClr>
              </a:solidFill>
              <a:latin typeface="+mj-lt"/>
              <a:cs typeface="Poppins" panose="00000500000000000000" pitchFamily="2" charset="0"/>
            </a:endParaRPr>
          </a:p>
        </p:txBody>
      </p:sp>
      <p:sp>
        <p:nvSpPr>
          <p:cNvPr id="56" name="Rectangle: Rounded Corners 55">
            <a:extLst>
              <a:ext uri="{FF2B5EF4-FFF2-40B4-BE49-F238E27FC236}">
                <a16:creationId xmlns:a16="http://schemas.microsoft.com/office/drawing/2014/main" id="{540EE453-6219-FB04-357F-4CDE498B9A8B}"/>
              </a:ext>
            </a:extLst>
          </p:cNvPr>
          <p:cNvSpPr/>
          <p:nvPr/>
        </p:nvSpPr>
        <p:spPr>
          <a:xfrm>
            <a:off x="8828469" y="-3727440"/>
            <a:ext cx="2409503" cy="3245861"/>
          </a:xfrm>
          <a:prstGeom prst="roundRect">
            <a:avLst>
              <a:gd name="adj" fmla="val 9783"/>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57" name="TextBox 56">
            <a:extLst>
              <a:ext uri="{FF2B5EF4-FFF2-40B4-BE49-F238E27FC236}">
                <a16:creationId xmlns:a16="http://schemas.microsoft.com/office/drawing/2014/main" id="{B3E5FFE8-0217-FBE7-7F6B-1151D869279B}"/>
              </a:ext>
            </a:extLst>
          </p:cNvPr>
          <p:cNvSpPr txBox="1"/>
          <p:nvPr/>
        </p:nvSpPr>
        <p:spPr>
          <a:xfrm>
            <a:off x="8959313" y="-3022308"/>
            <a:ext cx="2168641" cy="584775"/>
          </a:xfrm>
          <a:prstGeom prst="rect">
            <a:avLst/>
          </a:prstGeom>
          <a:noFill/>
        </p:spPr>
        <p:txBody>
          <a:bodyPr wrap="square" rtlCol="0">
            <a:spAutoFit/>
          </a:bodyPr>
          <a:lstStyle/>
          <a:p>
            <a:pPr algn="ctr"/>
            <a:r>
              <a:rPr lang="en-US" sz="1600" dirty="0">
                <a:solidFill>
                  <a:schemeClr val="accent3">
                    <a:lumMod val="50000"/>
                  </a:schemeClr>
                </a:solidFill>
                <a:latin typeface="+mj-lt"/>
                <a:cs typeface="Poppins Bold" panose="00000800000000000000" pitchFamily="2" charset="0"/>
              </a:rPr>
              <a:t>Organized Trading Facility (OTF) </a:t>
            </a:r>
            <a:endParaRPr lang="en-US" sz="1600" dirty="0">
              <a:solidFill>
                <a:schemeClr val="accent3">
                  <a:lumMod val="50000"/>
                </a:schemeClr>
              </a:solidFill>
              <a:latin typeface="+mj-lt"/>
              <a:cs typeface="Poppins" panose="00000500000000000000" pitchFamily="2" charset="0"/>
            </a:endParaRPr>
          </a:p>
        </p:txBody>
      </p:sp>
      <p:sp>
        <p:nvSpPr>
          <p:cNvPr id="58" name="TextBox 57">
            <a:extLst>
              <a:ext uri="{FF2B5EF4-FFF2-40B4-BE49-F238E27FC236}">
                <a16:creationId xmlns:a16="http://schemas.microsoft.com/office/drawing/2014/main" id="{24F0F921-AACA-067F-319D-7CA2758294C3}"/>
              </a:ext>
            </a:extLst>
          </p:cNvPr>
          <p:cNvSpPr txBox="1"/>
          <p:nvPr/>
        </p:nvSpPr>
        <p:spPr>
          <a:xfrm>
            <a:off x="1162137" y="-2326814"/>
            <a:ext cx="1993284" cy="646331"/>
          </a:xfrm>
          <a:prstGeom prst="rect">
            <a:avLst/>
          </a:prstGeom>
          <a:noFill/>
        </p:spPr>
        <p:txBody>
          <a:bodyPr wrap="square" rtlCol="0">
            <a:spAutoFit/>
          </a:bodyPr>
          <a:lstStyle/>
          <a:p>
            <a:pPr algn="ctr"/>
            <a:r>
              <a:rPr lang="en-US" sz="1200" dirty="0">
                <a:solidFill>
                  <a:schemeClr val="accent3">
                    <a:lumMod val="50000"/>
                  </a:schemeClr>
                </a:solidFill>
                <a:latin typeface="Poppins" panose="00000500000000000000" pitchFamily="2" charset="0"/>
                <a:cs typeface="Poppins" panose="00000500000000000000" pitchFamily="2" charset="0"/>
              </a:rPr>
              <a:t>Ensuring firms act in the </a:t>
            </a:r>
            <a:r>
              <a:rPr lang="en-US" sz="1200" b="1" dirty="0">
                <a:solidFill>
                  <a:schemeClr val="accent3">
                    <a:lumMod val="50000"/>
                  </a:schemeClr>
                </a:solidFill>
                <a:latin typeface="Poppins" panose="00000500000000000000" pitchFamily="2" charset="0"/>
                <a:cs typeface="Poppins" panose="00000500000000000000" pitchFamily="2" charset="0"/>
              </a:rPr>
              <a:t>best interests of their clients</a:t>
            </a:r>
          </a:p>
        </p:txBody>
      </p:sp>
      <p:sp>
        <p:nvSpPr>
          <p:cNvPr id="59" name="TextBox 58">
            <a:extLst>
              <a:ext uri="{FF2B5EF4-FFF2-40B4-BE49-F238E27FC236}">
                <a16:creationId xmlns:a16="http://schemas.microsoft.com/office/drawing/2014/main" id="{2CAD9F7F-3CD7-4256-C571-E1536F5E9D56}"/>
              </a:ext>
            </a:extLst>
          </p:cNvPr>
          <p:cNvSpPr txBox="1"/>
          <p:nvPr/>
        </p:nvSpPr>
        <p:spPr>
          <a:xfrm>
            <a:off x="3716951" y="-2326814"/>
            <a:ext cx="2143314" cy="461665"/>
          </a:xfrm>
          <a:prstGeom prst="rect">
            <a:avLst/>
          </a:prstGeom>
          <a:noFill/>
        </p:spPr>
        <p:txBody>
          <a:bodyPr wrap="square" rtlCol="0">
            <a:spAutoFit/>
          </a:bodyPr>
          <a:lstStyle/>
          <a:p>
            <a:pPr algn="ctr"/>
            <a:r>
              <a:rPr lang="en-US" sz="1200" dirty="0">
                <a:solidFill>
                  <a:schemeClr val="accent3">
                    <a:lumMod val="50000"/>
                  </a:schemeClr>
                </a:solidFill>
                <a:latin typeface="Poppins" panose="00000500000000000000" pitchFamily="2" charset="0"/>
                <a:cs typeface="Poppins" panose="00000500000000000000" pitchFamily="2" charset="0"/>
              </a:rPr>
              <a:t>How investment firms are </a:t>
            </a:r>
            <a:r>
              <a:rPr lang="en-US" sz="1200" b="1" dirty="0">
                <a:solidFill>
                  <a:schemeClr val="accent3">
                    <a:lumMod val="50000"/>
                  </a:schemeClr>
                </a:solidFill>
                <a:latin typeface="Poppins" panose="00000500000000000000" pitchFamily="2" charset="0"/>
                <a:cs typeface="Poppins" panose="00000500000000000000" pitchFamily="2" charset="0"/>
              </a:rPr>
              <a:t>organized internally</a:t>
            </a:r>
          </a:p>
        </p:txBody>
      </p:sp>
      <p:sp>
        <p:nvSpPr>
          <p:cNvPr id="60" name="TextBox 59">
            <a:extLst>
              <a:ext uri="{FF2B5EF4-FFF2-40B4-BE49-F238E27FC236}">
                <a16:creationId xmlns:a16="http://schemas.microsoft.com/office/drawing/2014/main" id="{07F4396E-FF85-9421-667F-A4CDC02A4C51}"/>
              </a:ext>
            </a:extLst>
          </p:cNvPr>
          <p:cNvSpPr txBox="1"/>
          <p:nvPr/>
        </p:nvSpPr>
        <p:spPr>
          <a:xfrm>
            <a:off x="6419173" y="-2326814"/>
            <a:ext cx="1993284" cy="830997"/>
          </a:xfrm>
          <a:prstGeom prst="rect">
            <a:avLst/>
          </a:prstGeom>
          <a:noFill/>
        </p:spPr>
        <p:txBody>
          <a:bodyPr wrap="square" rtlCol="0">
            <a:spAutoFit/>
          </a:bodyPr>
          <a:lstStyle/>
          <a:p>
            <a:pPr algn="ctr"/>
            <a:r>
              <a:rPr lang="en-US" sz="1200" dirty="0">
                <a:solidFill>
                  <a:schemeClr val="accent3">
                    <a:lumMod val="50000"/>
                  </a:schemeClr>
                </a:solidFill>
                <a:latin typeface="Poppins" panose="00000500000000000000" pitchFamily="2" charset="0"/>
                <a:cs typeface="Poppins" panose="00000500000000000000" pitchFamily="2" charset="0"/>
              </a:rPr>
              <a:t>Giving regulators the power to </a:t>
            </a:r>
            <a:r>
              <a:rPr lang="en-US" sz="1200" b="1" dirty="0">
                <a:solidFill>
                  <a:schemeClr val="accent3">
                    <a:lumMod val="50000"/>
                  </a:schemeClr>
                </a:solidFill>
                <a:latin typeface="Poppins" panose="00000500000000000000" pitchFamily="2" charset="0"/>
                <a:cs typeface="Poppins" panose="00000500000000000000" pitchFamily="2" charset="0"/>
              </a:rPr>
              <a:t>ban financial products</a:t>
            </a:r>
            <a:r>
              <a:rPr lang="en-US" sz="1200" dirty="0">
                <a:solidFill>
                  <a:schemeClr val="accent3">
                    <a:lumMod val="50000"/>
                  </a:schemeClr>
                </a:solidFill>
                <a:latin typeface="Poppins" panose="00000500000000000000" pitchFamily="2" charset="0"/>
                <a:cs typeface="Poppins" panose="00000500000000000000" pitchFamily="2" charset="0"/>
              </a:rPr>
              <a:t>, </a:t>
            </a:r>
            <a:r>
              <a:rPr lang="en-US" sz="1200" b="1" dirty="0">
                <a:solidFill>
                  <a:schemeClr val="accent3">
                    <a:lumMod val="50000"/>
                  </a:schemeClr>
                </a:solidFill>
                <a:latin typeface="Poppins" panose="00000500000000000000" pitchFamily="2" charset="0"/>
                <a:cs typeface="Poppins" panose="00000500000000000000" pitchFamily="2" charset="0"/>
              </a:rPr>
              <a:t>activities</a:t>
            </a:r>
            <a:r>
              <a:rPr lang="en-US" sz="1200" dirty="0">
                <a:solidFill>
                  <a:schemeClr val="accent3">
                    <a:lumMod val="50000"/>
                  </a:schemeClr>
                </a:solidFill>
                <a:latin typeface="Poppins" panose="00000500000000000000" pitchFamily="2" charset="0"/>
                <a:cs typeface="Poppins" panose="00000500000000000000" pitchFamily="2" charset="0"/>
              </a:rPr>
              <a:t> or </a:t>
            </a:r>
            <a:r>
              <a:rPr lang="en-US" sz="1200" b="1" dirty="0">
                <a:solidFill>
                  <a:schemeClr val="accent3">
                    <a:lumMod val="50000"/>
                  </a:schemeClr>
                </a:solidFill>
                <a:latin typeface="Poppins" panose="00000500000000000000" pitchFamily="2" charset="0"/>
                <a:cs typeface="Poppins" panose="00000500000000000000" pitchFamily="2" charset="0"/>
              </a:rPr>
              <a:t>practices</a:t>
            </a:r>
          </a:p>
        </p:txBody>
      </p:sp>
      <p:sp>
        <p:nvSpPr>
          <p:cNvPr id="61" name="TextBox 60">
            <a:extLst>
              <a:ext uri="{FF2B5EF4-FFF2-40B4-BE49-F238E27FC236}">
                <a16:creationId xmlns:a16="http://schemas.microsoft.com/office/drawing/2014/main" id="{588D57E7-A8D4-5A22-DB0E-59E6C8C8DE1B}"/>
              </a:ext>
            </a:extLst>
          </p:cNvPr>
          <p:cNvSpPr txBox="1"/>
          <p:nvPr/>
        </p:nvSpPr>
        <p:spPr>
          <a:xfrm>
            <a:off x="6315015" y="-1335353"/>
            <a:ext cx="2201601" cy="461665"/>
          </a:xfrm>
          <a:prstGeom prst="rect">
            <a:avLst/>
          </a:prstGeom>
          <a:noFill/>
        </p:spPr>
        <p:txBody>
          <a:bodyPr wrap="square" rtlCol="0">
            <a:spAutoFit/>
          </a:bodyPr>
          <a:lstStyle/>
          <a:p>
            <a:pPr algn="ctr"/>
            <a:r>
              <a:rPr lang="en-US" sz="1200" b="1" dirty="0">
                <a:solidFill>
                  <a:schemeClr val="accent3">
                    <a:lumMod val="50000"/>
                  </a:schemeClr>
                </a:solidFill>
                <a:latin typeface="Poppins" panose="00000500000000000000" pitchFamily="2" charset="0"/>
                <a:cs typeface="Poppins" panose="00000500000000000000" pitchFamily="2" charset="0"/>
              </a:rPr>
              <a:t>Larger fines </a:t>
            </a:r>
            <a:r>
              <a:rPr lang="en-US" sz="1200" dirty="0">
                <a:solidFill>
                  <a:schemeClr val="accent3">
                    <a:lumMod val="50000"/>
                  </a:schemeClr>
                </a:solidFill>
                <a:latin typeface="Poppins" panose="00000500000000000000" pitchFamily="2" charset="0"/>
                <a:cs typeface="Poppins" panose="00000500000000000000" pitchFamily="2" charset="0"/>
              </a:rPr>
              <a:t>to be meaningful for </a:t>
            </a:r>
            <a:r>
              <a:rPr lang="en-US" sz="1200" b="1" dirty="0">
                <a:solidFill>
                  <a:schemeClr val="accent3">
                    <a:lumMod val="50000"/>
                  </a:schemeClr>
                </a:solidFill>
                <a:latin typeface="Poppins" panose="00000500000000000000" pitchFamily="2" charset="0"/>
                <a:cs typeface="Poppins" panose="00000500000000000000" pitchFamily="2" charset="0"/>
              </a:rPr>
              <a:t>large firms</a:t>
            </a:r>
          </a:p>
        </p:txBody>
      </p:sp>
      <p:sp>
        <p:nvSpPr>
          <p:cNvPr id="62" name="TextBox 61">
            <a:extLst>
              <a:ext uri="{FF2B5EF4-FFF2-40B4-BE49-F238E27FC236}">
                <a16:creationId xmlns:a16="http://schemas.microsoft.com/office/drawing/2014/main" id="{501FE9F5-B0A8-B0A7-F492-43E1BFD6ED89}"/>
              </a:ext>
            </a:extLst>
          </p:cNvPr>
          <p:cNvSpPr txBox="1"/>
          <p:nvPr/>
        </p:nvSpPr>
        <p:spPr>
          <a:xfrm>
            <a:off x="8938487" y="-2326814"/>
            <a:ext cx="2189467" cy="646331"/>
          </a:xfrm>
          <a:prstGeom prst="rect">
            <a:avLst/>
          </a:prstGeom>
          <a:noFill/>
        </p:spPr>
        <p:txBody>
          <a:bodyPr wrap="square" rtlCol="0">
            <a:spAutoFit/>
          </a:bodyPr>
          <a:lstStyle/>
          <a:p>
            <a:pPr algn="ctr"/>
            <a:r>
              <a:rPr lang="en-US" sz="1200" dirty="0">
                <a:solidFill>
                  <a:schemeClr val="accent3">
                    <a:lumMod val="50000"/>
                  </a:schemeClr>
                </a:solidFill>
                <a:latin typeface="Poppins" panose="00000500000000000000" pitchFamily="2" charset="0"/>
                <a:cs typeface="Poppins" panose="00000500000000000000" pitchFamily="2" charset="0"/>
              </a:rPr>
              <a:t>Ensure all </a:t>
            </a:r>
            <a:r>
              <a:rPr lang="en-US" sz="1200" b="1" dirty="0">
                <a:solidFill>
                  <a:schemeClr val="accent3">
                    <a:lumMod val="50000"/>
                  </a:schemeClr>
                </a:solidFill>
                <a:latin typeface="Poppins" panose="00000500000000000000" pitchFamily="2" charset="0"/>
                <a:cs typeface="Poppins" panose="00000500000000000000" pitchFamily="2" charset="0"/>
              </a:rPr>
              <a:t>dark pools for non-equity </a:t>
            </a:r>
            <a:r>
              <a:rPr lang="en-US" sz="1200" dirty="0">
                <a:solidFill>
                  <a:schemeClr val="accent3">
                    <a:lumMod val="50000"/>
                  </a:schemeClr>
                </a:solidFill>
                <a:latin typeface="Poppins" panose="00000500000000000000" pitchFamily="2" charset="0"/>
                <a:cs typeface="Poppins" panose="00000500000000000000" pitchFamily="2" charset="0"/>
              </a:rPr>
              <a:t>investments are captured </a:t>
            </a:r>
            <a:endParaRPr lang="en-US" sz="1200" b="1" dirty="0">
              <a:solidFill>
                <a:schemeClr val="accent3">
                  <a:lumMod val="50000"/>
                </a:schemeClr>
              </a:solidFill>
              <a:latin typeface="Poppins" panose="00000500000000000000" pitchFamily="2" charset="0"/>
              <a:cs typeface="Poppins" panose="00000500000000000000" pitchFamily="2" charset="0"/>
            </a:endParaRPr>
          </a:p>
        </p:txBody>
      </p:sp>
      <p:grpSp>
        <p:nvGrpSpPr>
          <p:cNvPr id="63" name="Group 62">
            <a:extLst>
              <a:ext uri="{FF2B5EF4-FFF2-40B4-BE49-F238E27FC236}">
                <a16:creationId xmlns:a16="http://schemas.microsoft.com/office/drawing/2014/main" id="{9D24ADFD-A24A-9B2B-482C-A47583092366}"/>
              </a:ext>
            </a:extLst>
          </p:cNvPr>
          <p:cNvGrpSpPr/>
          <p:nvPr/>
        </p:nvGrpSpPr>
        <p:grpSpPr>
          <a:xfrm>
            <a:off x="1640448" y="-4241936"/>
            <a:ext cx="1036662" cy="1036662"/>
            <a:chOff x="1640448" y="2351315"/>
            <a:chExt cx="1036662" cy="1036662"/>
          </a:xfrm>
        </p:grpSpPr>
        <p:sp>
          <p:nvSpPr>
            <p:cNvPr id="64" name="Oval 63">
              <a:extLst>
                <a:ext uri="{FF2B5EF4-FFF2-40B4-BE49-F238E27FC236}">
                  <a16:creationId xmlns:a16="http://schemas.microsoft.com/office/drawing/2014/main" id="{AD94209C-F8FA-FF22-05F6-7753CFCC2DE8}"/>
                </a:ext>
              </a:extLst>
            </p:cNvPr>
            <p:cNvSpPr/>
            <p:nvPr/>
          </p:nvSpPr>
          <p:spPr>
            <a:xfrm>
              <a:off x="1640448" y="2351315"/>
              <a:ext cx="1036662" cy="1036662"/>
            </a:xfrm>
            <a:prstGeom prst="ellipse">
              <a:avLst/>
            </a:prstGeom>
            <a:solidFill>
              <a:schemeClr val="bg1"/>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65" name="Graphic 64">
              <a:extLst>
                <a:ext uri="{FF2B5EF4-FFF2-40B4-BE49-F238E27FC236}">
                  <a16:creationId xmlns:a16="http://schemas.microsoft.com/office/drawing/2014/main" id="{CC3FB31E-39FB-06C7-C61C-C9197099A54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82960" y="2593827"/>
              <a:ext cx="551638" cy="551638"/>
            </a:xfrm>
            <a:prstGeom prst="rect">
              <a:avLst/>
            </a:prstGeom>
          </p:spPr>
        </p:pic>
      </p:grpSp>
      <p:grpSp>
        <p:nvGrpSpPr>
          <p:cNvPr id="66" name="Group 65">
            <a:extLst>
              <a:ext uri="{FF2B5EF4-FFF2-40B4-BE49-F238E27FC236}">
                <a16:creationId xmlns:a16="http://schemas.microsoft.com/office/drawing/2014/main" id="{54F7B7C2-CCEF-C609-804C-6F7951887E53}"/>
              </a:ext>
            </a:extLst>
          </p:cNvPr>
          <p:cNvGrpSpPr/>
          <p:nvPr/>
        </p:nvGrpSpPr>
        <p:grpSpPr>
          <a:xfrm>
            <a:off x="4270071" y="-4241936"/>
            <a:ext cx="1037075" cy="1036662"/>
            <a:chOff x="4270071" y="2358569"/>
            <a:chExt cx="1037075" cy="1036662"/>
          </a:xfrm>
        </p:grpSpPr>
        <p:sp>
          <p:nvSpPr>
            <p:cNvPr id="67" name="Oval 66">
              <a:extLst>
                <a:ext uri="{FF2B5EF4-FFF2-40B4-BE49-F238E27FC236}">
                  <a16:creationId xmlns:a16="http://schemas.microsoft.com/office/drawing/2014/main" id="{F184DB54-1710-5627-9303-AE52BBC0F8F9}"/>
                </a:ext>
              </a:extLst>
            </p:cNvPr>
            <p:cNvSpPr/>
            <p:nvPr/>
          </p:nvSpPr>
          <p:spPr>
            <a:xfrm>
              <a:off x="4270071" y="2358569"/>
              <a:ext cx="1037075" cy="1036662"/>
            </a:xfrm>
            <a:prstGeom prst="ellipse">
              <a:avLst/>
            </a:prstGeom>
            <a:solidFill>
              <a:schemeClr val="bg1"/>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68" name="Graphic 67">
              <a:extLst>
                <a:ext uri="{FF2B5EF4-FFF2-40B4-BE49-F238E27FC236}">
                  <a16:creationId xmlns:a16="http://schemas.microsoft.com/office/drawing/2014/main" id="{D4E48BB2-8331-00B3-A620-BCF4DAECBF1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465800" y="2493132"/>
              <a:ext cx="645616" cy="645616"/>
            </a:xfrm>
            <a:prstGeom prst="rect">
              <a:avLst/>
            </a:prstGeom>
          </p:spPr>
        </p:pic>
      </p:grpSp>
      <p:grpSp>
        <p:nvGrpSpPr>
          <p:cNvPr id="69" name="Group 68">
            <a:extLst>
              <a:ext uri="{FF2B5EF4-FFF2-40B4-BE49-F238E27FC236}">
                <a16:creationId xmlns:a16="http://schemas.microsoft.com/office/drawing/2014/main" id="{0BA83998-4F00-37FE-DCE6-1C0CDAEC1037}"/>
              </a:ext>
            </a:extLst>
          </p:cNvPr>
          <p:cNvGrpSpPr/>
          <p:nvPr/>
        </p:nvGrpSpPr>
        <p:grpSpPr>
          <a:xfrm>
            <a:off x="6897484" y="-4241936"/>
            <a:ext cx="1036662" cy="1036662"/>
            <a:chOff x="6897484" y="2351315"/>
            <a:chExt cx="1036662" cy="1036662"/>
          </a:xfrm>
        </p:grpSpPr>
        <p:sp>
          <p:nvSpPr>
            <p:cNvPr id="70" name="Oval 69">
              <a:extLst>
                <a:ext uri="{FF2B5EF4-FFF2-40B4-BE49-F238E27FC236}">
                  <a16:creationId xmlns:a16="http://schemas.microsoft.com/office/drawing/2014/main" id="{07660BB4-FA71-C84B-917E-A5FB3BE2A724}"/>
                </a:ext>
              </a:extLst>
            </p:cNvPr>
            <p:cNvSpPr/>
            <p:nvPr/>
          </p:nvSpPr>
          <p:spPr>
            <a:xfrm>
              <a:off x="6897484" y="2351315"/>
              <a:ext cx="1036662" cy="1036662"/>
            </a:xfrm>
            <a:prstGeom prst="ellipse">
              <a:avLst/>
            </a:prstGeom>
            <a:solidFill>
              <a:schemeClr val="bg1"/>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71" name="Graphic 70">
              <a:extLst>
                <a:ext uri="{FF2B5EF4-FFF2-40B4-BE49-F238E27FC236}">
                  <a16:creationId xmlns:a16="http://schemas.microsoft.com/office/drawing/2014/main" id="{6736E992-F78D-93F2-7B75-AF887DBFC29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067875" y="2565613"/>
              <a:ext cx="607649" cy="607649"/>
            </a:xfrm>
            <a:prstGeom prst="rect">
              <a:avLst/>
            </a:prstGeom>
          </p:spPr>
        </p:pic>
      </p:grpSp>
      <p:grpSp>
        <p:nvGrpSpPr>
          <p:cNvPr id="72" name="Group 71">
            <a:extLst>
              <a:ext uri="{FF2B5EF4-FFF2-40B4-BE49-F238E27FC236}">
                <a16:creationId xmlns:a16="http://schemas.microsoft.com/office/drawing/2014/main" id="{9D2C1956-8D71-23DB-9809-CFA927A4C81A}"/>
              </a:ext>
            </a:extLst>
          </p:cNvPr>
          <p:cNvGrpSpPr/>
          <p:nvPr/>
        </p:nvGrpSpPr>
        <p:grpSpPr>
          <a:xfrm>
            <a:off x="9514889" y="-4241936"/>
            <a:ext cx="1036662" cy="1036662"/>
            <a:chOff x="9514889" y="2351315"/>
            <a:chExt cx="1036662" cy="1036662"/>
          </a:xfrm>
        </p:grpSpPr>
        <p:sp>
          <p:nvSpPr>
            <p:cNvPr id="73" name="Oval 72">
              <a:extLst>
                <a:ext uri="{FF2B5EF4-FFF2-40B4-BE49-F238E27FC236}">
                  <a16:creationId xmlns:a16="http://schemas.microsoft.com/office/drawing/2014/main" id="{F73AAA06-A07A-B1E9-0985-2812BEAEC00F}"/>
                </a:ext>
              </a:extLst>
            </p:cNvPr>
            <p:cNvSpPr/>
            <p:nvPr/>
          </p:nvSpPr>
          <p:spPr>
            <a:xfrm>
              <a:off x="9514889" y="2351315"/>
              <a:ext cx="1036662" cy="1036662"/>
            </a:xfrm>
            <a:prstGeom prst="ellipse">
              <a:avLst/>
            </a:prstGeom>
            <a:solidFill>
              <a:schemeClr val="bg1"/>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74" name="Graphic 73">
              <a:extLst>
                <a:ext uri="{FF2B5EF4-FFF2-40B4-BE49-F238E27FC236}">
                  <a16:creationId xmlns:a16="http://schemas.microsoft.com/office/drawing/2014/main" id="{492F4124-58D8-1EC4-8795-5B52D7ED470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706759" y="2520697"/>
              <a:ext cx="652565" cy="652565"/>
            </a:xfrm>
            <a:prstGeom prst="rect">
              <a:avLst/>
            </a:prstGeom>
          </p:spPr>
        </p:pic>
      </p:grpSp>
    </p:spTree>
    <p:extLst>
      <p:ext uri="{BB962C8B-B14F-4D97-AF65-F5344CB8AC3E}">
        <p14:creationId xmlns:p14="http://schemas.microsoft.com/office/powerpoint/2010/main" val="423386485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par>
                                <p:cTn id="22" presetID="10" presetClass="entr" presetSubtype="0" fill="hold" nodeType="withEffect">
                                  <p:stCondLst>
                                    <p:cond delay="25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childTnLst>
                          </p:cTn>
                        </p:par>
                        <p:par>
                          <p:cTn id="25" fill="hold">
                            <p:stCondLst>
                              <p:cond delay="1250"/>
                            </p:stCondLst>
                            <p:childTnLst>
                              <p:par>
                                <p:cTn id="26" presetID="53" presetClass="entr" presetSubtype="16"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fltVal val="0"/>
                                          </p:val>
                                        </p:tav>
                                        <p:tav tm="100000">
                                          <p:val>
                                            <p:strVal val="#ppt_h"/>
                                          </p:val>
                                        </p:tav>
                                      </p:tavLst>
                                    </p:anim>
                                    <p:animEffect transition="in" filter="fade">
                                      <p:cBhvr>
                                        <p:cTn id="30" dur="500"/>
                                        <p:tgtEl>
                                          <p:spTgt spid="25"/>
                                        </p:tgtEl>
                                      </p:cBhvr>
                                    </p:animEffect>
                                  </p:childTnLst>
                                </p:cTn>
                              </p:par>
                              <p:par>
                                <p:cTn id="31" presetID="10" presetClass="entr" presetSubtype="0" fill="hold" nodeType="withEffect">
                                  <p:stCondLst>
                                    <p:cond delay="250"/>
                                  </p:stCondLst>
                                  <p:childTnLst>
                                    <p:set>
                                      <p:cBhvr>
                                        <p:cTn id="32" dur="1" fill="hold">
                                          <p:stCondLst>
                                            <p:cond delay="0"/>
                                          </p:stCondLst>
                                        </p:cTn>
                                        <p:tgtEl>
                                          <p:spTgt spid="44"/>
                                        </p:tgtEl>
                                        <p:attrNameLst>
                                          <p:attrName>style.visibility</p:attrName>
                                        </p:attrNameLst>
                                      </p:cBhvr>
                                      <p:to>
                                        <p:strVal val="visible"/>
                                      </p:to>
                                    </p:set>
                                    <p:animEffect transition="in" filter="fade">
                                      <p:cBhvr>
                                        <p:cTn id="33" dur="50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22" presetClass="entr" presetSubtype="8" fill="hold"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wipe(left)">
                                      <p:cBhvr>
                                        <p:cTn id="44" dur="500"/>
                                        <p:tgtEl>
                                          <p:spTgt spid="37"/>
                                        </p:tgtEl>
                                      </p:cBhvr>
                                    </p:animEffect>
                                  </p:childTnLst>
                                </p:cTn>
                              </p:par>
                              <p:par>
                                <p:cTn id="45" presetID="22" presetClass="entr" presetSubtype="2"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right)">
                                      <p:cBhvr>
                                        <p:cTn id="47" dur="500"/>
                                        <p:tgtEl>
                                          <p:spTgt spid="35"/>
                                        </p:tgtEl>
                                      </p:cBhvr>
                                    </p:animEffect>
                                  </p:childTnLst>
                                </p:cTn>
                              </p:par>
                              <p:par>
                                <p:cTn id="48" presetID="53" presetClass="entr" presetSubtype="16" fill="hold" nodeType="withEffect">
                                  <p:stCondLst>
                                    <p:cond delay="0"/>
                                  </p:stCondLst>
                                  <p:childTnLst>
                                    <p:set>
                                      <p:cBhvr>
                                        <p:cTn id="49" dur="1" fill="hold">
                                          <p:stCondLst>
                                            <p:cond delay="0"/>
                                          </p:stCondLst>
                                        </p:cTn>
                                        <p:tgtEl>
                                          <p:spTgt spid="29"/>
                                        </p:tgtEl>
                                        <p:attrNameLst>
                                          <p:attrName>style.visibility</p:attrName>
                                        </p:attrNameLst>
                                      </p:cBhvr>
                                      <p:to>
                                        <p:strVal val="visible"/>
                                      </p:to>
                                    </p:set>
                                    <p:anim calcmode="lin" valueType="num">
                                      <p:cBhvr>
                                        <p:cTn id="50" dur="500" fill="hold"/>
                                        <p:tgtEl>
                                          <p:spTgt spid="29"/>
                                        </p:tgtEl>
                                        <p:attrNameLst>
                                          <p:attrName>ppt_w</p:attrName>
                                        </p:attrNameLst>
                                      </p:cBhvr>
                                      <p:tavLst>
                                        <p:tav tm="0">
                                          <p:val>
                                            <p:fltVal val="0"/>
                                          </p:val>
                                        </p:tav>
                                        <p:tav tm="100000">
                                          <p:val>
                                            <p:strVal val="#ppt_w"/>
                                          </p:val>
                                        </p:tav>
                                      </p:tavLst>
                                    </p:anim>
                                    <p:anim calcmode="lin" valueType="num">
                                      <p:cBhvr>
                                        <p:cTn id="51" dur="500" fill="hold"/>
                                        <p:tgtEl>
                                          <p:spTgt spid="29"/>
                                        </p:tgtEl>
                                        <p:attrNameLst>
                                          <p:attrName>ppt_h</p:attrName>
                                        </p:attrNameLst>
                                      </p:cBhvr>
                                      <p:tavLst>
                                        <p:tav tm="0">
                                          <p:val>
                                            <p:fltVal val="0"/>
                                          </p:val>
                                        </p:tav>
                                        <p:tav tm="100000">
                                          <p:val>
                                            <p:strVal val="#ppt_h"/>
                                          </p:val>
                                        </p:tav>
                                      </p:tavLst>
                                    </p:anim>
                                    <p:animEffect transition="in" filter="fade">
                                      <p:cBhvr>
                                        <p:cTn id="52" dur="500"/>
                                        <p:tgtEl>
                                          <p:spTgt spid="29"/>
                                        </p:tgtEl>
                                      </p:cBhvr>
                                    </p:animEffect>
                                  </p:childTnLst>
                                </p:cTn>
                              </p:par>
                              <p:par>
                                <p:cTn id="53" presetID="8" presetClass="emph" presetSubtype="0" fill="hold" nodeType="withEffect">
                                  <p:stCondLst>
                                    <p:cond delay="0"/>
                                  </p:stCondLst>
                                  <p:childTnLst>
                                    <p:animRot by="21600000">
                                      <p:cBhvr>
                                        <p:cTn id="54" dur="500" fill="hold"/>
                                        <p:tgtEl>
                                          <p:spTgt spid="29"/>
                                        </p:tgtEl>
                                        <p:attrNameLst>
                                          <p:attrName>r</p:attrName>
                                        </p:attrNameLst>
                                      </p:cBhvr>
                                    </p:animRot>
                                  </p:childTnLst>
                                </p:cTn>
                              </p:par>
                              <p:par>
                                <p:cTn id="55" presetID="10"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4" grpId="0" animBg="1"/>
      <p:bldP spid="15" grpId="0" animBg="1"/>
      <p:bldP spid="19" grpId="0" animBg="1"/>
      <p:bldP spid="21" grpId="0"/>
      <p:bldP spid="28" grpId="0" animBg="1"/>
      <p:bldP spid="32" grpId="0"/>
      <p:bldP spid="3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306818-E4D0-9D5B-FBA0-B1CF6DF800B9}"/>
              </a:ext>
            </a:extLst>
          </p:cNvPr>
          <p:cNvSpPr txBox="1"/>
          <p:nvPr/>
        </p:nvSpPr>
        <p:spPr>
          <a:xfrm>
            <a:off x="-1" y="744323"/>
            <a:ext cx="12192002" cy="646331"/>
          </a:xfrm>
          <a:prstGeom prst="rect">
            <a:avLst/>
          </a:prstGeom>
          <a:noFill/>
        </p:spPr>
        <p:txBody>
          <a:bodyPr wrap="square" rtlCol="0">
            <a:spAutoFit/>
          </a:bodyPr>
          <a:lstStyle/>
          <a:p>
            <a:pPr algn="ctr"/>
            <a:r>
              <a:rPr lang="en-US" sz="3600" dirty="0">
                <a:solidFill>
                  <a:schemeClr val="accent3">
                    <a:lumMod val="50000"/>
                  </a:schemeClr>
                </a:solidFill>
                <a:latin typeface="+mj-lt"/>
              </a:rPr>
              <a:t>Derivatives</a:t>
            </a:r>
          </a:p>
        </p:txBody>
      </p:sp>
      <p:sp>
        <p:nvSpPr>
          <p:cNvPr id="6" name="Oval 5">
            <a:extLst>
              <a:ext uri="{FF2B5EF4-FFF2-40B4-BE49-F238E27FC236}">
                <a16:creationId xmlns:a16="http://schemas.microsoft.com/office/drawing/2014/main" id="{97566B75-A2FD-5E54-AE79-74E49E2ACE0B}"/>
              </a:ext>
            </a:extLst>
          </p:cNvPr>
          <p:cNvSpPr/>
          <p:nvPr/>
        </p:nvSpPr>
        <p:spPr>
          <a:xfrm>
            <a:off x="7145630" y="7209663"/>
            <a:ext cx="3044142" cy="3044142"/>
          </a:xfrm>
          <a:prstGeom prst="ellipse">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92F178B6-4CE5-E4F3-8B84-14DBF14773EE}"/>
              </a:ext>
            </a:extLst>
          </p:cNvPr>
          <p:cNvSpPr/>
          <p:nvPr/>
        </p:nvSpPr>
        <p:spPr>
          <a:xfrm>
            <a:off x="2002227" y="7209663"/>
            <a:ext cx="3044142" cy="3044142"/>
          </a:xfrm>
          <a:prstGeom prst="ellipse">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B9497706-0664-C723-2FCE-A55DC0A42EAF}"/>
              </a:ext>
            </a:extLst>
          </p:cNvPr>
          <p:cNvSpPr/>
          <p:nvPr/>
        </p:nvSpPr>
        <p:spPr>
          <a:xfrm>
            <a:off x="4577787" y="7209663"/>
            <a:ext cx="3044142" cy="3044142"/>
          </a:xfrm>
          <a:prstGeom prst="ellipse">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E27376C5-457B-C742-3D8E-7F8E7AA14C9D}"/>
              </a:ext>
            </a:extLst>
          </p:cNvPr>
          <p:cNvSpPr/>
          <p:nvPr/>
        </p:nvSpPr>
        <p:spPr>
          <a:xfrm>
            <a:off x="4577787" y="8255725"/>
            <a:ext cx="3044142" cy="952018"/>
          </a:xfrm>
          <a:custGeom>
            <a:avLst/>
            <a:gdLst>
              <a:gd name="connsiteX0" fmla="*/ 76991 w 3044142"/>
              <a:gd name="connsiteY0" fmla="*/ 0 h 952018"/>
              <a:gd name="connsiteX1" fmla="*/ 2967152 w 3044142"/>
              <a:gd name="connsiteY1" fmla="*/ 0 h 952018"/>
              <a:gd name="connsiteX2" fmla="*/ 2975713 w 3044142"/>
              <a:gd name="connsiteY2" fmla="*/ 23392 h 952018"/>
              <a:gd name="connsiteX3" fmla="*/ 3044142 w 3044142"/>
              <a:gd name="connsiteY3" fmla="*/ 476009 h 952018"/>
              <a:gd name="connsiteX4" fmla="*/ 2975713 w 3044142"/>
              <a:gd name="connsiteY4" fmla="*/ 928627 h 952018"/>
              <a:gd name="connsiteX5" fmla="*/ 2967152 w 3044142"/>
              <a:gd name="connsiteY5" fmla="*/ 952018 h 952018"/>
              <a:gd name="connsiteX6" fmla="*/ 76991 w 3044142"/>
              <a:gd name="connsiteY6" fmla="*/ 952018 h 952018"/>
              <a:gd name="connsiteX7" fmla="*/ 68430 w 3044142"/>
              <a:gd name="connsiteY7" fmla="*/ 928627 h 952018"/>
              <a:gd name="connsiteX8" fmla="*/ 0 w 3044142"/>
              <a:gd name="connsiteY8" fmla="*/ 476009 h 952018"/>
              <a:gd name="connsiteX9" fmla="*/ 68430 w 3044142"/>
              <a:gd name="connsiteY9" fmla="*/ 23392 h 952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4142" h="952018">
                <a:moveTo>
                  <a:pt x="76991" y="0"/>
                </a:moveTo>
                <a:lnTo>
                  <a:pt x="2967152" y="0"/>
                </a:lnTo>
                <a:lnTo>
                  <a:pt x="2975713" y="23392"/>
                </a:lnTo>
                <a:cubicBezTo>
                  <a:pt x="3020185" y="166373"/>
                  <a:pt x="3044142" y="318393"/>
                  <a:pt x="3044142" y="476009"/>
                </a:cubicBezTo>
                <a:cubicBezTo>
                  <a:pt x="3044142" y="633625"/>
                  <a:pt x="3020185" y="785645"/>
                  <a:pt x="2975713" y="928627"/>
                </a:cubicBezTo>
                <a:lnTo>
                  <a:pt x="2967152" y="952018"/>
                </a:lnTo>
                <a:lnTo>
                  <a:pt x="76991" y="952018"/>
                </a:lnTo>
                <a:lnTo>
                  <a:pt x="68430" y="928627"/>
                </a:lnTo>
                <a:cubicBezTo>
                  <a:pt x="23958" y="785645"/>
                  <a:pt x="0" y="633625"/>
                  <a:pt x="0" y="476009"/>
                </a:cubicBezTo>
                <a:cubicBezTo>
                  <a:pt x="0" y="318393"/>
                  <a:pt x="23958" y="166373"/>
                  <a:pt x="68430" y="23392"/>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Oval 13">
            <a:extLst>
              <a:ext uri="{FF2B5EF4-FFF2-40B4-BE49-F238E27FC236}">
                <a16:creationId xmlns:a16="http://schemas.microsoft.com/office/drawing/2014/main" id="{13391560-3233-DADB-459D-5D984E74DB98}"/>
              </a:ext>
            </a:extLst>
          </p:cNvPr>
          <p:cNvSpPr/>
          <p:nvPr/>
        </p:nvSpPr>
        <p:spPr>
          <a:xfrm>
            <a:off x="8429551" y="10015655"/>
            <a:ext cx="476299" cy="476299"/>
          </a:xfrm>
          <a:prstGeom prst="ellipse">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8" name="Group 17">
            <a:extLst>
              <a:ext uri="{FF2B5EF4-FFF2-40B4-BE49-F238E27FC236}">
                <a16:creationId xmlns:a16="http://schemas.microsoft.com/office/drawing/2014/main" id="{BAAF27A5-3A8E-7061-F0E9-2BA94EB9B0B7}"/>
              </a:ext>
            </a:extLst>
          </p:cNvPr>
          <p:cNvGrpSpPr/>
          <p:nvPr/>
        </p:nvGrpSpPr>
        <p:grpSpPr>
          <a:xfrm>
            <a:off x="5403356" y="10437426"/>
            <a:ext cx="1334604" cy="1334604"/>
            <a:chOff x="867619" y="1892461"/>
            <a:chExt cx="3073078" cy="3073078"/>
          </a:xfrm>
        </p:grpSpPr>
        <p:pic>
          <p:nvPicPr>
            <p:cNvPr id="25" name="Graphic 24">
              <a:extLst>
                <a:ext uri="{FF2B5EF4-FFF2-40B4-BE49-F238E27FC236}">
                  <a16:creationId xmlns:a16="http://schemas.microsoft.com/office/drawing/2014/main" id="{BB160186-A810-18AB-D1D3-5B4BA3EF16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0635" y="2395477"/>
              <a:ext cx="2067046" cy="2067046"/>
            </a:xfrm>
            <a:prstGeom prst="rect">
              <a:avLst/>
            </a:prstGeom>
          </p:spPr>
        </p:pic>
        <p:pic>
          <p:nvPicPr>
            <p:cNvPr id="26" name="Graphic 25">
              <a:extLst>
                <a:ext uri="{FF2B5EF4-FFF2-40B4-BE49-F238E27FC236}">
                  <a16:creationId xmlns:a16="http://schemas.microsoft.com/office/drawing/2014/main" id="{5799C792-2386-77EC-993C-C6FE8324A8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7619" y="1892461"/>
              <a:ext cx="3073078" cy="3073078"/>
            </a:xfrm>
            <a:prstGeom prst="rect">
              <a:avLst/>
            </a:prstGeom>
          </p:spPr>
        </p:pic>
      </p:grpSp>
      <p:sp>
        <p:nvSpPr>
          <p:cNvPr id="27" name="TextBox 26">
            <a:extLst>
              <a:ext uri="{FF2B5EF4-FFF2-40B4-BE49-F238E27FC236}">
                <a16:creationId xmlns:a16="http://schemas.microsoft.com/office/drawing/2014/main" id="{8949A20B-E51E-4322-034D-B7B7BE3C9D87}"/>
              </a:ext>
            </a:extLst>
          </p:cNvPr>
          <p:cNvSpPr txBox="1"/>
          <p:nvPr/>
        </p:nvSpPr>
        <p:spPr>
          <a:xfrm>
            <a:off x="4406096" y="11790429"/>
            <a:ext cx="3379808" cy="400110"/>
          </a:xfrm>
          <a:prstGeom prst="rect">
            <a:avLst/>
          </a:prstGeom>
          <a:noFill/>
        </p:spPr>
        <p:txBody>
          <a:bodyPr wrap="square" rtlCol="0">
            <a:spAutoFit/>
          </a:bodyPr>
          <a:lstStyle/>
          <a:p>
            <a:pPr algn="ctr"/>
            <a:r>
              <a:rPr lang="en-GB" sz="2000" b="1" dirty="0">
                <a:solidFill>
                  <a:schemeClr val="tx2">
                    <a:lumMod val="50000"/>
                  </a:schemeClr>
                </a:solidFill>
                <a:latin typeface="+mj-lt"/>
              </a:rPr>
              <a:t>2008 Financial Crisis</a:t>
            </a:r>
            <a:endParaRPr lang="en-US" sz="2000" b="1" dirty="0">
              <a:solidFill>
                <a:schemeClr val="tx2">
                  <a:lumMod val="50000"/>
                </a:schemeClr>
              </a:solidFill>
              <a:latin typeface="+mj-lt"/>
            </a:endParaRPr>
          </a:p>
        </p:txBody>
      </p:sp>
      <p:sp>
        <p:nvSpPr>
          <p:cNvPr id="28" name="Oval 27">
            <a:extLst>
              <a:ext uri="{FF2B5EF4-FFF2-40B4-BE49-F238E27FC236}">
                <a16:creationId xmlns:a16="http://schemas.microsoft.com/office/drawing/2014/main" id="{C121FC04-D18D-8224-504F-A9E5E1CA37BD}"/>
              </a:ext>
            </a:extLst>
          </p:cNvPr>
          <p:cNvSpPr/>
          <p:nvPr/>
        </p:nvSpPr>
        <p:spPr>
          <a:xfrm>
            <a:off x="3286149" y="10015655"/>
            <a:ext cx="476299" cy="476299"/>
          </a:xfrm>
          <a:prstGeom prst="ellipse">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Connector: Elbow 28">
            <a:extLst>
              <a:ext uri="{FF2B5EF4-FFF2-40B4-BE49-F238E27FC236}">
                <a16:creationId xmlns:a16="http://schemas.microsoft.com/office/drawing/2014/main" id="{E7AF0C72-431F-E75D-5E53-7B771785BDA3}"/>
              </a:ext>
            </a:extLst>
          </p:cNvPr>
          <p:cNvCxnSpPr>
            <a:stCxn id="14" idx="4"/>
            <a:endCxn id="26" idx="3"/>
          </p:cNvCxnSpPr>
          <p:nvPr/>
        </p:nvCxnSpPr>
        <p:spPr>
          <a:xfrm rot="5400000">
            <a:off x="7396444" y="9833471"/>
            <a:ext cx="612774" cy="1929741"/>
          </a:xfrm>
          <a:prstGeom prst="bentConnector2">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a:extLst>
              <a:ext uri="{FF2B5EF4-FFF2-40B4-BE49-F238E27FC236}">
                <a16:creationId xmlns:a16="http://schemas.microsoft.com/office/drawing/2014/main" id="{0E447C04-0346-A9FE-4CCA-CAF4E2BD16B3}"/>
              </a:ext>
            </a:extLst>
          </p:cNvPr>
          <p:cNvCxnSpPr>
            <a:stCxn id="28" idx="4"/>
            <a:endCxn id="26" idx="1"/>
          </p:cNvCxnSpPr>
          <p:nvPr/>
        </p:nvCxnSpPr>
        <p:spPr>
          <a:xfrm rot="16200000" flipH="1">
            <a:off x="4157440" y="9858812"/>
            <a:ext cx="612774" cy="1879057"/>
          </a:xfrm>
          <a:prstGeom prst="bentConnector2">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4BFA0834-01F7-9733-F562-49E56AB86026}"/>
              </a:ext>
            </a:extLst>
          </p:cNvPr>
          <p:cNvGrpSpPr/>
          <p:nvPr/>
        </p:nvGrpSpPr>
        <p:grpSpPr>
          <a:xfrm>
            <a:off x="7746154" y="7845751"/>
            <a:ext cx="1850810" cy="1789712"/>
            <a:chOff x="7746154" y="1632520"/>
            <a:chExt cx="1850810" cy="1789712"/>
          </a:xfrm>
        </p:grpSpPr>
        <p:sp>
          <p:nvSpPr>
            <p:cNvPr id="32" name="TextBox 31">
              <a:extLst>
                <a:ext uri="{FF2B5EF4-FFF2-40B4-BE49-F238E27FC236}">
                  <a16:creationId xmlns:a16="http://schemas.microsoft.com/office/drawing/2014/main" id="{DA4A5884-8637-1BF7-F7D3-61ABC4159C72}"/>
                </a:ext>
              </a:extLst>
            </p:cNvPr>
            <p:cNvSpPr txBox="1"/>
            <p:nvPr/>
          </p:nvSpPr>
          <p:spPr>
            <a:xfrm>
              <a:off x="7746154" y="2837457"/>
              <a:ext cx="1850810" cy="584775"/>
            </a:xfrm>
            <a:prstGeom prst="rect">
              <a:avLst/>
            </a:prstGeom>
            <a:noFill/>
          </p:spPr>
          <p:txBody>
            <a:bodyPr wrap="square" rtlCol="0">
              <a:spAutoFit/>
            </a:bodyPr>
            <a:lstStyle/>
            <a:p>
              <a:pPr algn="ctr"/>
              <a:r>
                <a:rPr lang="en-US" sz="1600" b="1" dirty="0">
                  <a:solidFill>
                    <a:schemeClr val="accent3">
                      <a:lumMod val="50000"/>
                    </a:schemeClr>
                  </a:solidFill>
                  <a:latin typeface="+mj-lt"/>
                </a:rPr>
                <a:t>Certain risks</a:t>
              </a:r>
            </a:p>
            <a:p>
              <a:pPr algn="ctr"/>
              <a:r>
                <a:rPr lang="en-US" sz="1600" b="1" dirty="0">
                  <a:solidFill>
                    <a:schemeClr val="accent3">
                      <a:lumMod val="50000"/>
                    </a:schemeClr>
                  </a:solidFill>
                  <a:latin typeface="+mj-lt"/>
                </a:rPr>
                <a:t>associated</a:t>
              </a:r>
            </a:p>
          </p:txBody>
        </p:sp>
        <p:pic>
          <p:nvPicPr>
            <p:cNvPr id="33" name="Graphic 32">
              <a:extLst>
                <a:ext uri="{FF2B5EF4-FFF2-40B4-BE49-F238E27FC236}">
                  <a16:creationId xmlns:a16="http://schemas.microsoft.com/office/drawing/2014/main" id="{93603967-B225-D4A6-FE18-7EBA073F80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97168" y="1632520"/>
              <a:ext cx="1141064" cy="1141064"/>
            </a:xfrm>
            <a:prstGeom prst="rect">
              <a:avLst/>
            </a:prstGeom>
          </p:spPr>
        </p:pic>
      </p:grpSp>
      <p:grpSp>
        <p:nvGrpSpPr>
          <p:cNvPr id="34" name="Group 33">
            <a:extLst>
              <a:ext uri="{FF2B5EF4-FFF2-40B4-BE49-F238E27FC236}">
                <a16:creationId xmlns:a16="http://schemas.microsoft.com/office/drawing/2014/main" id="{2C238A92-6D35-EDF9-4E55-B4588281DBAE}"/>
              </a:ext>
            </a:extLst>
          </p:cNvPr>
          <p:cNvGrpSpPr/>
          <p:nvPr/>
        </p:nvGrpSpPr>
        <p:grpSpPr>
          <a:xfrm>
            <a:off x="2602752" y="7845751"/>
            <a:ext cx="1850810" cy="1789712"/>
            <a:chOff x="2602752" y="1632520"/>
            <a:chExt cx="1850810" cy="1789712"/>
          </a:xfrm>
        </p:grpSpPr>
        <p:sp>
          <p:nvSpPr>
            <p:cNvPr id="35" name="TextBox 34">
              <a:extLst>
                <a:ext uri="{FF2B5EF4-FFF2-40B4-BE49-F238E27FC236}">
                  <a16:creationId xmlns:a16="http://schemas.microsoft.com/office/drawing/2014/main" id="{07F49DDD-C80D-5305-8EC2-9CF1B7CD76B0}"/>
                </a:ext>
              </a:extLst>
            </p:cNvPr>
            <p:cNvSpPr txBox="1"/>
            <p:nvPr/>
          </p:nvSpPr>
          <p:spPr>
            <a:xfrm>
              <a:off x="2602752" y="2837457"/>
              <a:ext cx="1850810" cy="584775"/>
            </a:xfrm>
            <a:prstGeom prst="rect">
              <a:avLst/>
            </a:prstGeom>
            <a:noFill/>
          </p:spPr>
          <p:txBody>
            <a:bodyPr wrap="square" rtlCol="0">
              <a:spAutoFit/>
            </a:bodyPr>
            <a:lstStyle/>
            <a:p>
              <a:pPr algn="ctr"/>
              <a:r>
                <a:rPr lang="en-US" sz="1600" b="1" dirty="0">
                  <a:solidFill>
                    <a:schemeClr val="accent3">
                      <a:lumMod val="50000"/>
                    </a:schemeClr>
                  </a:solidFill>
                  <a:latin typeface="+mj-lt"/>
                </a:rPr>
                <a:t>Important role in the economy</a:t>
              </a:r>
            </a:p>
          </p:txBody>
        </p:sp>
        <p:pic>
          <p:nvPicPr>
            <p:cNvPr id="36" name="Graphic 35">
              <a:extLst>
                <a:ext uri="{FF2B5EF4-FFF2-40B4-BE49-F238E27FC236}">
                  <a16:creationId xmlns:a16="http://schemas.microsoft.com/office/drawing/2014/main" id="{E52DC9C8-B704-31F9-5822-F109DEFD89F5}"/>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953766" y="1632520"/>
              <a:ext cx="1141064" cy="1141064"/>
            </a:xfrm>
            <a:prstGeom prst="rect">
              <a:avLst/>
            </a:prstGeom>
          </p:spPr>
        </p:pic>
      </p:grpSp>
      <p:sp>
        <p:nvSpPr>
          <p:cNvPr id="38" name="TextBox 37">
            <a:extLst>
              <a:ext uri="{FF2B5EF4-FFF2-40B4-BE49-F238E27FC236}">
                <a16:creationId xmlns:a16="http://schemas.microsoft.com/office/drawing/2014/main" id="{12D28E05-F24D-346C-7F7F-01EE231EF90A}"/>
              </a:ext>
            </a:extLst>
          </p:cNvPr>
          <p:cNvSpPr txBox="1"/>
          <p:nvPr/>
        </p:nvSpPr>
        <p:spPr>
          <a:xfrm>
            <a:off x="3048965" y="1512375"/>
            <a:ext cx="6094070" cy="400110"/>
          </a:xfrm>
          <a:prstGeom prst="rect">
            <a:avLst/>
          </a:prstGeom>
          <a:noFill/>
        </p:spPr>
        <p:txBody>
          <a:bodyPr wrap="square">
            <a:spAutoFit/>
          </a:bodyPr>
          <a:lstStyle/>
          <a:p>
            <a:pPr algn="ctr"/>
            <a:r>
              <a:rPr lang="en-GB" sz="20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Financial </a:t>
            </a:r>
            <a:r>
              <a:rPr lang="en-GB" sz="20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contracts</a:t>
            </a:r>
            <a:r>
              <a:rPr lang="en-GB" sz="20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 between counterparties</a:t>
            </a:r>
            <a:endParaRPr lang="en-US" sz="2000" dirty="0">
              <a:solidFill>
                <a:schemeClr val="accent3">
                  <a:lumMod val="50000"/>
                </a:schemeClr>
              </a:solidFill>
            </a:endParaRPr>
          </a:p>
        </p:txBody>
      </p:sp>
      <p:grpSp>
        <p:nvGrpSpPr>
          <p:cNvPr id="53" name="Group 52">
            <a:extLst>
              <a:ext uri="{FF2B5EF4-FFF2-40B4-BE49-F238E27FC236}">
                <a16:creationId xmlns:a16="http://schemas.microsoft.com/office/drawing/2014/main" id="{1BDEC525-183B-791E-2A35-8E0E612E08A0}"/>
              </a:ext>
            </a:extLst>
          </p:cNvPr>
          <p:cNvGrpSpPr/>
          <p:nvPr/>
        </p:nvGrpSpPr>
        <p:grpSpPr>
          <a:xfrm>
            <a:off x="1183437" y="1920439"/>
            <a:ext cx="5336068" cy="1734643"/>
            <a:chOff x="1077347" y="1897522"/>
            <a:chExt cx="5336068" cy="1734643"/>
          </a:xfrm>
        </p:grpSpPr>
        <p:sp>
          <p:nvSpPr>
            <p:cNvPr id="39" name="Rectangle: Rounded Corners 38">
              <a:extLst>
                <a:ext uri="{FF2B5EF4-FFF2-40B4-BE49-F238E27FC236}">
                  <a16:creationId xmlns:a16="http://schemas.microsoft.com/office/drawing/2014/main" id="{523A541B-FF1B-11AF-DFA7-449F728C79E3}"/>
                </a:ext>
              </a:extLst>
            </p:cNvPr>
            <p:cNvSpPr/>
            <p:nvPr/>
          </p:nvSpPr>
          <p:spPr>
            <a:xfrm>
              <a:off x="1077347" y="2155726"/>
              <a:ext cx="5336068" cy="1218235"/>
            </a:xfrm>
            <a:prstGeom prst="round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FC93D255-3BED-CF28-B535-C81A6681F513}"/>
                </a:ext>
              </a:extLst>
            </p:cNvPr>
            <p:cNvSpPr txBox="1"/>
            <p:nvPr/>
          </p:nvSpPr>
          <p:spPr>
            <a:xfrm>
              <a:off x="2902966" y="2303178"/>
              <a:ext cx="3407494" cy="923330"/>
            </a:xfrm>
            <a:prstGeom prst="rect">
              <a:avLst/>
            </a:prstGeom>
            <a:noFill/>
          </p:spPr>
          <p:txBody>
            <a:bodyPr wrap="square">
              <a:spAutoFit/>
            </a:bodyPr>
            <a:lstStyle/>
            <a:p>
              <a: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Entered into </a:t>
              </a:r>
              <a:r>
                <a:rPr lang="en-GB" sz="18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off-exchanges in the Over-the-Counter (OTC) markets</a:t>
              </a:r>
              <a:endParaRPr lang="en-US" sz="1800" dirty="0">
                <a:solidFill>
                  <a:schemeClr val="accent3">
                    <a:lumMod val="50000"/>
                  </a:schemeClr>
                </a:solidFill>
              </a:endParaRPr>
            </a:p>
          </p:txBody>
        </p:sp>
        <p:grpSp>
          <p:nvGrpSpPr>
            <p:cNvPr id="50" name="Group 49">
              <a:extLst>
                <a:ext uri="{FF2B5EF4-FFF2-40B4-BE49-F238E27FC236}">
                  <a16:creationId xmlns:a16="http://schemas.microsoft.com/office/drawing/2014/main" id="{25C1D5C6-1C8A-1FB4-6596-69EA4685A07B}"/>
                </a:ext>
              </a:extLst>
            </p:cNvPr>
            <p:cNvGrpSpPr/>
            <p:nvPr/>
          </p:nvGrpSpPr>
          <p:grpSpPr>
            <a:xfrm>
              <a:off x="1140521" y="1897522"/>
              <a:ext cx="1734643" cy="1734643"/>
              <a:chOff x="1270168" y="1976369"/>
              <a:chExt cx="1576948" cy="1576948"/>
            </a:xfrm>
          </p:grpSpPr>
          <p:pic>
            <p:nvPicPr>
              <p:cNvPr id="45" name="Graphic 44">
                <a:extLst>
                  <a:ext uri="{FF2B5EF4-FFF2-40B4-BE49-F238E27FC236}">
                    <a16:creationId xmlns:a16="http://schemas.microsoft.com/office/drawing/2014/main" id="{838E8CFD-6E8D-ECA9-1C9A-7634D8B15E2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70168" y="1976369"/>
                <a:ext cx="1576948" cy="1576948"/>
              </a:xfrm>
              <a:prstGeom prst="rect">
                <a:avLst/>
              </a:prstGeom>
            </p:spPr>
          </p:pic>
          <p:pic>
            <p:nvPicPr>
              <p:cNvPr id="49" name="Graphic 48">
                <a:extLst>
                  <a:ext uri="{FF2B5EF4-FFF2-40B4-BE49-F238E27FC236}">
                    <a16:creationId xmlns:a16="http://schemas.microsoft.com/office/drawing/2014/main" id="{4370738B-225F-84C2-A1AC-597BC55BFE5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85021" y="2570267"/>
                <a:ext cx="347241" cy="347241"/>
              </a:xfrm>
              <a:prstGeom prst="rect">
                <a:avLst/>
              </a:prstGeom>
            </p:spPr>
          </p:pic>
        </p:grpSp>
      </p:grpSp>
      <p:grpSp>
        <p:nvGrpSpPr>
          <p:cNvPr id="54" name="Group 53">
            <a:extLst>
              <a:ext uri="{FF2B5EF4-FFF2-40B4-BE49-F238E27FC236}">
                <a16:creationId xmlns:a16="http://schemas.microsoft.com/office/drawing/2014/main" id="{CE398436-34D1-414C-0726-AF96F2F8F4A1}"/>
              </a:ext>
            </a:extLst>
          </p:cNvPr>
          <p:cNvGrpSpPr/>
          <p:nvPr/>
        </p:nvGrpSpPr>
        <p:grpSpPr>
          <a:xfrm>
            <a:off x="6922113" y="2160787"/>
            <a:ext cx="4028503" cy="1253947"/>
            <a:chOff x="6403758" y="2137870"/>
            <a:chExt cx="4028503" cy="1253947"/>
          </a:xfrm>
        </p:grpSpPr>
        <p:sp>
          <p:nvSpPr>
            <p:cNvPr id="40" name="Rectangle: Rounded Corners 39">
              <a:extLst>
                <a:ext uri="{FF2B5EF4-FFF2-40B4-BE49-F238E27FC236}">
                  <a16:creationId xmlns:a16="http://schemas.microsoft.com/office/drawing/2014/main" id="{A388EACE-3165-5A08-EC97-346103087100}"/>
                </a:ext>
              </a:extLst>
            </p:cNvPr>
            <p:cNvSpPr/>
            <p:nvPr/>
          </p:nvSpPr>
          <p:spPr>
            <a:xfrm>
              <a:off x="6403758" y="2155726"/>
              <a:ext cx="3898482" cy="1218235"/>
            </a:xfrm>
            <a:prstGeom prst="round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Box 42">
              <a:extLst>
                <a:ext uri="{FF2B5EF4-FFF2-40B4-BE49-F238E27FC236}">
                  <a16:creationId xmlns:a16="http://schemas.microsoft.com/office/drawing/2014/main" id="{7EEAE0F7-7A9F-478E-F0C0-EDD02F1740B0}"/>
                </a:ext>
              </a:extLst>
            </p:cNvPr>
            <p:cNvSpPr txBox="1"/>
            <p:nvPr/>
          </p:nvSpPr>
          <p:spPr>
            <a:xfrm>
              <a:off x="7853808" y="2303178"/>
              <a:ext cx="2578453" cy="923330"/>
            </a:xfrm>
            <a:prstGeom prst="rect">
              <a:avLst/>
            </a:prstGeom>
            <a:noFill/>
          </p:spPr>
          <p:txBody>
            <a:bodyPr wrap="square">
              <a:spAutoFit/>
            </a:bodyPr>
            <a:lstStyle/>
            <a:p>
              <a: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Two parties agree</a:t>
              </a:r>
              <a:b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br>
              <a: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 to the </a:t>
              </a:r>
              <a:r>
                <a:rPr lang="en-GB" sz="18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contract terms bilaterally</a:t>
              </a:r>
              <a:endParaRPr lang="en-US" sz="2000" b="1" dirty="0">
                <a:solidFill>
                  <a:schemeClr val="accent3">
                    <a:lumMod val="50000"/>
                  </a:schemeClr>
                </a:solidFill>
              </a:endParaRPr>
            </a:p>
          </p:txBody>
        </p:sp>
        <p:pic>
          <p:nvPicPr>
            <p:cNvPr id="52" name="Graphic 51">
              <a:extLst>
                <a:ext uri="{FF2B5EF4-FFF2-40B4-BE49-F238E27FC236}">
                  <a16:creationId xmlns:a16="http://schemas.microsoft.com/office/drawing/2014/main" id="{E14F06C7-09E5-63C7-34D7-39EE86398A7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69887" y="2137870"/>
              <a:ext cx="1253947" cy="1253947"/>
            </a:xfrm>
            <a:prstGeom prst="rect">
              <a:avLst/>
            </a:prstGeom>
          </p:spPr>
        </p:pic>
      </p:grpSp>
      <p:cxnSp>
        <p:nvCxnSpPr>
          <p:cNvPr id="56" name="Straight Connector 55">
            <a:extLst>
              <a:ext uri="{FF2B5EF4-FFF2-40B4-BE49-F238E27FC236}">
                <a16:creationId xmlns:a16="http://schemas.microsoft.com/office/drawing/2014/main" id="{C6E242FB-6E4D-3B5F-E672-605F8847F389}"/>
              </a:ext>
            </a:extLst>
          </p:cNvPr>
          <p:cNvCxnSpPr/>
          <p:nvPr/>
        </p:nvCxnSpPr>
        <p:spPr>
          <a:xfrm>
            <a:off x="552893" y="3871903"/>
            <a:ext cx="11259879" cy="0"/>
          </a:xfrm>
          <a:prstGeom prst="line">
            <a:avLst/>
          </a:prstGeom>
          <a:ln w="38100" cap="rnd">
            <a:solidFill>
              <a:schemeClr val="accent3">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3889A93C-566C-8F79-FF5F-83D9EE7D95B6}"/>
              </a:ext>
            </a:extLst>
          </p:cNvPr>
          <p:cNvGrpSpPr/>
          <p:nvPr/>
        </p:nvGrpSpPr>
        <p:grpSpPr>
          <a:xfrm>
            <a:off x="4007483" y="3869522"/>
            <a:ext cx="4177033" cy="648517"/>
            <a:chOff x="4007483" y="3846605"/>
            <a:chExt cx="4177033" cy="648517"/>
          </a:xfrm>
        </p:grpSpPr>
        <p:sp>
          <p:nvSpPr>
            <p:cNvPr id="57" name="Rectangle: Top Corners Rounded 56">
              <a:extLst>
                <a:ext uri="{FF2B5EF4-FFF2-40B4-BE49-F238E27FC236}">
                  <a16:creationId xmlns:a16="http://schemas.microsoft.com/office/drawing/2014/main" id="{2DFEFF31-0EBE-D793-25B5-A439F12E7101}"/>
                </a:ext>
              </a:extLst>
            </p:cNvPr>
            <p:cNvSpPr/>
            <p:nvPr/>
          </p:nvSpPr>
          <p:spPr>
            <a:xfrm rot="10800000">
              <a:off x="4007483" y="3846605"/>
              <a:ext cx="4177033" cy="648517"/>
            </a:xfrm>
            <a:prstGeom prst="round2SameRect">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27CD180E-4CC8-31A3-7610-FEDD55977984}"/>
                </a:ext>
              </a:extLst>
            </p:cNvPr>
            <p:cNvSpPr txBox="1"/>
            <p:nvPr/>
          </p:nvSpPr>
          <p:spPr>
            <a:xfrm>
              <a:off x="4012845" y="3973061"/>
              <a:ext cx="4166310" cy="369332"/>
            </a:xfrm>
            <a:prstGeom prst="rect">
              <a:avLst/>
            </a:prstGeom>
            <a:noFill/>
          </p:spPr>
          <p:txBody>
            <a:bodyPr wrap="square" rtlCol="0">
              <a:spAutoFit/>
            </a:bodyPr>
            <a:lstStyle/>
            <a:p>
              <a:pPr algn="ctr"/>
              <a:r>
                <a:rPr lang="en-US" sz="1800" dirty="0">
                  <a:solidFill>
                    <a:schemeClr val="accent3">
                      <a:lumMod val="50000"/>
                    </a:schemeClr>
                  </a:solidFill>
                  <a:latin typeface="+mj-lt"/>
                </a:rPr>
                <a:t>Prior to the 2008 Financial Crisis</a:t>
              </a:r>
            </a:p>
          </p:txBody>
        </p:sp>
      </p:grpSp>
      <p:grpSp>
        <p:nvGrpSpPr>
          <p:cNvPr id="60" name="Group 59">
            <a:extLst>
              <a:ext uri="{FF2B5EF4-FFF2-40B4-BE49-F238E27FC236}">
                <a16:creationId xmlns:a16="http://schemas.microsoft.com/office/drawing/2014/main" id="{0704BCC4-49F1-4265-B4E3-FB951FDE4D19}"/>
              </a:ext>
            </a:extLst>
          </p:cNvPr>
          <p:cNvGrpSpPr/>
          <p:nvPr/>
        </p:nvGrpSpPr>
        <p:grpSpPr>
          <a:xfrm>
            <a:off x="2060750" y="4765511"/>
            <a:ext cx="3832007" cy="1218235"/>
            <a:chOff x="1077347" y="2155726"/>
            <a:chExt cx="3832007" cy="1218235"/>
          </a:xfrm>
        </p:grpSpPr>
        <p:sp>
          <p:nvSpPr>
            <p:cNvPr id="61" name="Rectangle: Rounded Corners 60">
              <a:extLst>
                <a:ext uri="{FF2B5EF4-FFF2-40B4-BE49-F238E27FC236}">
                  <a16:creationId xmlns:a16="http://schemas.microsoft.com/office/drawing/2014/main" id="{884D1468-82CA-FD2B-F23A-9C10B8541828}"/>
                </a:ext>
              </a:extLst>
            </p:cNvPr>
            <p:cNvSpPr/>
            <p:nvPr/>
          </p:nvSpPr>
          <p:spPr>
            <a:xfrm>
              <a:off x="1077347" y="2155726"/>
              <a:ext cx="3832007" cy="1218235"/>
            </a:xfrm>
            <a:prstGeom prst="round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Box 61">
              <a:extLst>
                <a:ext uri="{FF2B5EF4-FFF2-40B4-BE49-F238E27FC236}">
                  <a16:creationId xmlns:a16="http://schemas.microsoft.com/office/drawing/2014/main" id="{96B4146B-6AD7-EF64-02AB-0D453C37FD4F}"/>
                </a:ext>
              </a:extLst>
            </p:cNvPr>
            <p:cNvSpPr txBox="1"/>
            <p:nvPr/>
          </p:nvSpPr>
          <p:spPr>
            <a:xfrm>
              <a:off x="2459727" y="2303178"/>
              <a:ext cx="2272843" cy="923330"/>
            </a:xfrm>
            <a:prstGeom prst="rect">
              <a:avLst/>
            </a:prstGeom>
            <a:noFill/>
          </p:spPr>
          <p:txBody>
            <a:bodyPr wrap="square">
              <a:spAutoFit/>
            </a:bodyPr>
            <a:lstStyle/>
            <a:p>
              <a: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OTC derivatives </a:t>
              </a:r>
              <a:b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br>
              <a: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had greater </a:t>
              </a:r>
              <a:r>
                <a:rPr lang="en-GB" sz="18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counterparty risk</a:t>
              </a:r>
              <a:endParaRPr lang="en-US" sz="1800" b="1" dirty="0">
                <a:solidFill>
                  <a:schemeClr val="accent3">
                    <a:lumMod val="50000"/>
                  </a:schemeClr>
                </a:solidFill>
              </a:endParaRPr>
            </a:p>
          </p:txBody>
        </p:sp>
        <p:pic>
          <p:nvPicPr>
            <p:cNvPr id="64" name="Graphic 63">
              <a:extLst>
                <a:ext uri="{FF2B5EF4-FFF2-40B4-BE49-F238E27FC236}">
                  <a16:creationId xmlns:a16="http://schemas.microsoft.com/office/drawing/2014/main" id="{C5E28DCF-9A2E-CDF6-988B-E7C30A8DCADE}"/>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87451" y="2226305"/>
              <a:ext cx="1077077" cy="1077077"/>
            </a:xfrm>
            <a:prstGeom prst="rect">
              <a:avLst/>
            </a:prstGeom>
          </p:spPr>
        </p:pic>
      </p:grpSp>
      <p:grpSp>
        <p:nvGrpSpPr>
          <p:cNvPr id="66" name="Group 65">
            <a:extLst>
              <a:ext uri="{FF2B5EF4-FFF2-40B4-BE49-F238E27FC236}">
                <a16:creationId xmlns:a16="http://schemas.microsoft.com/office/drawing/2014/main" id="{04C4E624-63A6-DDCD-1F04-8A5C71C028B6}"/>
              </a:ext>
            </a:extLst>
          </p:cNvPr>
          <p:cNvGrpSpPr/>
          <p:nvPr/>
        </p:nvGrpSpPr>
        <p:grpSpPr>
          <a:xfrm>
            <a:off x="6299244" y="4765511"/>
            <a:ext cx="3901138" cy="1218235"/>
            <a:chOff x="6403758" y="2155726"/>
            <a:chExt cx="3901138" cy="1218235"/>
          </a:xfrm>
        </p:grpSpPr>
        <p:sp>
          <p:nvSpPr>
            <p:cNvPr id="67" name="Rectangle: Rounded Corners 66">
              <a:extLst>
                <a:ext uri="{FF2B5EF4-FFF2-40B4-BE49-F238E27FC236}">
                  <a16:creationId xmlns:a16="http://schemas.microsoft.com/office/drawing/2014/main" id="{0B6CC3FF-37BA-F6AA-E8C2-526E07960BAD}"/>
                </a:ext>
              </a:extLst>
            </p:cNvPr>
            <p:cNvSpPr/>
            <p:nvPr/>
          </p:nvSpPr>
          <p:spPr>
            <a:xfrm>
              <a:off x="6403758" y="2155726"/>
              <a:ext cx="3898482" cy="1218235"/>
            </a:xfrm>
            <a:prstGeom prst="round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a:extLst>
                <a:ext uri="{FF2B5EF4-FFF2-40B4-BE49-F238E27FC236}">
                  <a16:creationId xmlns:a16="http://schemas.microsoft.com/office/drawing/2014/main" id="{E9B41F12-310E-B542-F378-EBE7B447D0C9}"/>
                </a:ext>
              </a:extLst>
            </p:cNvPr>
            <p:cNvSpPr txBox="1"/>
            <p:nvPr/>
          </p:nvSpPr>
          <p:spPr>
            <a:xfrm>
              <a:off x="7726443" y="2303178"/>
              <a:ext cx="2578453" cy="923330"/>
            </a:xfrm>
            <a:prstGeom prst="rect">
              <a:avLst/>
            </a:prstGeom>
            <a:noFill/>
          </p:spPr>
          <p:txBody>
            <a:bodyPr wrap="square">
              <a:spAutoFit/>
            </a:bodyPr>
            <a:lstStyle/>
            <a:p>
              <a: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No central party </a:t>
              </a:r>
              <a:b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br>
              <a: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to ensure the trade is still </a:t>
              </a:r>
              <a:r>
                <a:rPr lang="en-GB" sz="1800" b="1" dirty="0" err="1">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honored</a:t>
              </a:r>
              <a:endParaRPr lang="en-US" sz="2000" b="1" dirty="0">
                <a:solidFill>
                  <a:schemeClr val="accent3">
                    <a:lumMod val="50000"/>
                  </a:schemeClr>
                </a:solidFill>
              </a:endParaRPr>
            </a:p>
          </p:txBody>
        </p:sp>
        <p:pic>
          <p:nvPicPr>
            <p:cNvPr id="69" name="Graphic 68">
              <a:extLst>
                <a:ext uri="{FF2B5EF4-FFF2-40B4-BE49-F238E27FC236}">
                  <a16:creationId xmlns:a16="http://schemas.microsoft.com/office/drawing/2014/main" id="{CDCB4294-5BD8-DC5F-1662-E65EA0424567}"/>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700552" y="2336612"/>
              <a:ext cx="856463" cy="856463"/>
            </a:xfrm>
            <a:prstGeom prst="rect">
              <a:avLst/>
            </a:prstGeom>
          </p:spPr>
        </p:pic>
      </p:grpSp>
    </p:spTree>
    <p:extLst>
      <p:ext uri="{BB962C8B-B14F-4D97-AF65-F5344CB8AC3E}">
        <p14:creationId xmlns:p14="http://schemas.microsoft.com/office/powerpoint/2010/main" val="31550307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decel="10000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ppt_x"/>
                                              </p:val>
                                            </p:tav>
                                            <p:tav tm="100000">
                                              <p:val>
                                                <p:strVal val="#ppt_x"/>
                                              </p:val>
                                            </p:tav>
                                          </p:tavLst>
                                        </p:anim>
                                        <p:anim calcmode="lin" valueType="num">
                                          <p:cBhvr additive="base">
                                            <p:cTn id="1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60000">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14:bounceEnd="60000">
                                          <p:cBhvr additive="base">
                                            <p:cTn id="18" dur="500" fill="hold"/>
                                            <p:tgtEl>
                                              <p:spTgt spid="53"/>
                                            </p:tgtEl>
                                            <p:attrNameLst>
                                              <p:attrName>ppt_x</p:attrName>
                                            </p:attrNameLst>
                                          </p:cBhvr>
                                          <p:tavLst>
                                            <p:tav tm="0">
                                              <p:val>
                                                <p:strVal val="0-#ppt_w/2"/>
                                              </p:val>
                                            </p:tav>
                                            <p:tav tm="100000">
                                              <p:val>
                                                <p:strVal val="#ppt_x"/>
                                              </p:val>
                                            </p:tav>
                                          </p:tavLst>
                                        </p:anim>
                                        <p:anim calcmode="lin" valueType="num" p14:bounceEnd="60000">
                                          <p:cBhvr additive="base">
                                            <p:cTn id="19"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14:presetBounceEnd="60000">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14:bounceEnd="60000">
                                          <p:cBhvr additive="base">
                                            <p:cTn id="24" dur="500" fill="hold"/>
                                            <p:tgtEl>
                                              <p:spTgt spid="54"/>
                                            </p:tgtEl>
                                            <p:attrNameLst>
                                              <p:attrName>ppt_x</p:attrName>
                                            </p:attrNameLst>
                                          </p:cBhvr>
                                          <p:tavLst>
                                            <p:tav tm="0">
                                              <p:val>
                                                <p:strVal val="1+#ppt_w/2"/>
                                              </p:val>
                                            </p:tav>
                                            <p:tav tm="100000">
                                              <p:val>
                                                <p:strVal val="#ppt_x"/>
                                              </p:val>
                                            </p:tav>
                                          </p:tavLst>
                                        </p:anim>
                                        <p:anim calcmode="lin" valueType="num" p14:bounceEnd="60000">
                                          <p:cBhvr additive="base">
                                            <p:cTn id="25"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barn(inVertical)">
                                          <p:cBhvr>
                                            <p:cTn id="30" dur="500"/>
                                            <p:tgtEl>
                                              <p:spTgt spid="56"/>
                                            </p:tgtEl>
                                          </p:cBhvr>
                                        </p:animEffect>
                                      </p:childTnLst>
                                    </p:cTn>
                                  </p:par>
                                  <p:par>
                                    <p:cTn id="31" presetID="10" presetClass="entr" presetSubtype="0"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fade">
                                          <p:cBhvr>
                                            <p:cTn id="33" dur="500"/>
                                            <p:tgtEl>
                                              <p:spTgt spid="59"/>
                                            </p:tgtEl>
                                          </p:cBhvr>
                                        </p:animEffect>
                                      </p:childTnLst>
                                    </p:cTn>
                                  </p:par>
                                </p:childTnLst>
                              </p:cTn>
                            </p:par>
                            <p:par>
                              <p:cTn id="34" fill="hold">
                                <p:stCondLst>
                                  <p:cond delay="500"/>
                                </p:stCondLst>
                                <p:childTnLst>
                                  <p:par>
                                    <p:cTn id="35" presetID="2" presetClass="entr" presetSubtype="8" fill="hold" nodeType="afterEffect" p14:presetBounceEnd="60000">
                                      <p:stCondLst>
                                        <p:cond delay="0"/>
                                      </p:stCondLst>
                                      <p:childTnLst>
                                        <p:set>
                                          <p:cBhvr>
                                            <p:cTn id="36" dur="1" fill="hold">
                                              <p:stCondLst>
                                                <p:cond delay="0"/>
                                              </p:stCondLst>
                                            </p:cTn>
                                            <p:tgtEl>
                                              <p:spTgt spid="60"/>
                                            </p:tgtEl>
                                            <p:attrNameLst>
                                              <p:attrName>style.visibility</p:attrName>
                                            </p:attrNameLst>
                                          </p:cBhvr>
                                          <p:to>
                                            <p:strVal val="visible"/>
                                          </p:to>
                                        </p:set>
                                        <p:anim calcmode="lin" valueType="num" p14:bounceEnd="60000">
                                          <p:cBhvr additive="base">
                                            <p:cTn id="37" dur="500" fill="hold"/>
                                            <p:tgtEl>
                                              <p:spTgt spid="60"/>
                                            </p:tgtEl>
                                            <p:attrNameLst>
                                              <p:attrName>ppt_x</p:attrName>
                                            </p:attrNameLst>
                                          </p:cBhvr>
                                          <p:tavLst>
                                            <p:tav tm="0">
                                              <p:val>
                                                <p:strVal val="0-#ppt_w/2"/>
                                              </p:val>
                                            </p:tav>
                                            <p:tav tm="100000">
                                              <p:val>
                                                <p:strVal val="#ppt_x"/>
                                              </p:val>
                                            </p:tav>
                                          </p:tavLst>
                                        </p:anim>
                                        <p:anim calcmode="lin" valueType="num" p14:bounceEnd="60000">
                                          <p:cBhvr additive="base">
                                            <p:cTn id="38"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14:presetBounceEnd="60000">
                                      <p:stCondLst>
                                        <p:cond delay="0"/>
                                      </p:stCondLst>
                                      <p:childTnLst>
                                        <p:set>
                                          <p:cBhvr>
                                            <p:cTn id="42" dur="1" fill="hold">
                                              <p:stCondLst>
                                                <p:cond delay="0"/>
                                              </p:stCondLst>
                                            </p:cTn>
                                            <p:tgtEl>
                                              <p:spTgt spid="66"/>
                                            </p:tgtEl>
                                            <p:attrNameLst>
                                              <p:attrName>style.visibility</p:attrName>
                                            </p:attrNameLst>
                                          </p:cBhvr>
                                          <p:to>
                                            <p:strVal val="visible"/>
                                          </p:to>
                                        </p:set>
                                        <p:anim calcmode="lin" valueType="num" p14:bounceEnd="60000">
                                          <p:cBhvr additive="base">
                                            <p:cTn id="43" dur="500" fill="hold"/>
                                            <p:tgtEl>
                                              <p:spTgt spid="66"/>
                                            </p:tgtEl>
                                            <p:attrNameLst>
                                              <p:attrName>ppt_x</p:attrName>
                                            </p:attrNameLst>
                                          </p:cBhvr>
                                          <p:tavLst>
                                            <p:tav tm="0">
                                              <p:val>
                                                <p:strVal val="1+#ppt_w/2"/>
                                              </p:val>
                                            </p:tav>
                                            <p:tav tm="100000">
                                              <p:val>
                                                <p:strVal val="#ppt_x"/>
                                              </p:val>
                                            </p:tav>
                                          </p:tavLst>
                                        </p:anim>
                                        <p:anim calcmode="lin" valueType="num" p14:bounceEnd="60000">
                                          <p:cBhvr additive="base">
                                            <p:cTn id="44" dur="5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decel="10000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ppt_x"/>
                                              </p:val>
                                            </p:tav>
                                            <p:tav tm="100000">
                                              <p:val>
                                                <p:strVal val="#ppt_x"/>
                                              </p:val>
                                            </p:tav>
                                          </p:tavLst>
                                        </p:anim>
                                        <p:anim calcmode="lin" valueType="num">
                                          <p:cBhvr additive="base">
                                            <p:cTn id="13"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cBhvr additive="base">
                                            <p:cTn id="18" dur="500" fill="hold"/>
                                            <p:tgtEl>
                                              <p:spTgt spid="53"/>
                                            </p:tgtEl>
                                            <p:attrNameLst>
                                              <p:attrName>ppt_x</p:attrName>
                                            </p:attrNameLst>
                                          </p:cBhvr>
                                          <p:tavLst>
                                            <p:tav tm="0">
                                              <p:val>
                                                <p:strVal val="0-#ppt_w/2"/>
                                              </p:val>
                                            </p:tav>
                                            <p:tav tm="100000">
                                              <p:val>
                                                <p:strVal val="#ppt_x"/>
                                              </p:val>
                                            </p:tav>
                                          </p:tavLst>
                                        </p:anim>
                                        <p:anim calcmode="lin" valueType="num">
                                          <p:cBhvr additive="base">
                                            <p:cTn id="19"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additive="base">
                                            <p:cTn id="24" dur="500" fill="hold"/>
                                            <p:tgtEl>
                                              <p:spTgt spid="54"/>
                                            </p:tgtEl>
                                            <p:attrNameLst>
                                              <p:attrName>ppt_x</p:attrName>
                                            </p:attrNameLst>
                                          </p:cBhvr>
                                          <p:tavLst>
                                            <p:tav tm="0">
                                              <p:val>
                                                <p:strVal val="1+#ppt_w/2"/>
                                              </p:val>
                                            </p:tav>
                                            <p:tav tm="100000">
                                              <p:val>
                                                <p:strVal val="#ppt_x"/>
                                              </p:val>
                                            </p:tav>
                                          </p:tavLst>
                                        </p:anim>
                                        <p:anim calcmode="lin" valueType="num">
                                          <p:cBhvr additive="base">
                                            <p:cTn id="25" dur="5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barn(inVertical)">
                                          <p:cBhvr>
                                            <p:cTn id="30" dur="500"/>
                                            <p:tgtEl>
                                              <p:spTgt spid="56"/>
                                            </p:tgtEl>
                                          </p:cBhvr>
                                        </p:animEffect>
                                      </p:childTnLst>
                                    </p:cTn>
                                  </p:par>
                                  <p:par>
                                    <p:cTn id="31" presetID="10" presetClass="entr" presetSubtype="0" fill="hold" nodeType="withEffect">
                                      <p:stCondLst>
                                        <p:cond delay="0"/>
                                      </p:stCondLst>
                                      <p:childTnLst>
                                        <p:set>
                                          <p:cBhvr>
                                            <p:cTn id="32" dur="1" fill="hold">
                                              <p:stCondLst>
                                                <p:cond delay="0"/>
                                              </p:stCondLst>
                                            </p:cTn>
                                            <p:tgtEl>
                                              <p:spTgt spid="59"/>
                                            </p:tgtEl>
                                            <p:attrNameLst>
                                              <p:attrName>style.visibility</p:attrName>
                                            </p:attrNameLst>
                                          </p:cBhvr>
                                          <p:to>
                                            <p:strVal val="visible"/>
                                          </p:to>
                                        </p:set>
                                        <p:animEffect transition="in" filter="fade">
                                          <p:cBhvr>
                                            <p:cTn id="33" dur="500"/>
                                            <p:tgtEl>
                                              <p:spTgt spid="59"/>
                                            </p:tgtEl>
                                          </p:cBhvr>
                                        </p:animEffect>
                                      </p:childTnLst>
                                    </p:cTn>
                                  </p:par>
                                </p:childTnLst>
                              </p:cTn>
                            </p:par>
                            <p:par>
                              <p:cTn id="34" fill="hold">
                                <p:stCondLst>
                                  <p:cond delay="500"/>
                                </p:stCondLst>
                                <p:childTnLst>
                                  <p:par>
                                    <p:cTn id="35" presetID="2" presetClass="entr" presetSubtype="8" fill="hold" nodeType="afterEffect">
                                      <p:stCondLst>
                                        <p:cond delay="0"/>
                                      </p:stCondLst>
                                      <p:childTnLst>
                                        <p:set>
                                          <p:cBhvr>
                                            <p:cTn id="36" dur="1" fill="hold">
                                              <p:stCondLst>
                                                <p:cond delay="0"/>
                                              </p:stCondLst>
                                            </p:cTn>
                                            <p:tgtEl>
                                              <p:spTgt spid="60"/>
                                            </p:tgtEl>
                                            <p:attrNameLst>
                                              <p:attrName>style.visibility</p:attrName>
                                            </p:attrNameLst>
                                          </p:cBhvr>
                                          <p:to>
                                            <p:strVal val="visible"/>
                                          </p:to>
                                        </p:set>
                                        <p:anim calcmode="lin" valueType="num">
                                          <p:cBhvr additive="base">
                                            <p:cTn id="37" dur="500" fill="hold"/>
                                            <p:tgtEl>
                                              <p:spTgt spid="60"/>
                                            </p:tgtEl>
                                            <p:attrNameLst>
                                              <p:attrName>ppt_x</p:attrName>
                                            </p:attrNameLst>
                                          </p:cBhvr>
                                          <p:tavLst>
                                            <p:tav tm="0">
                                              <p:val>
                                                <p:strVal val="0-#ppt_w/2"/>
                                              </p:val>
                                            </p:tav>
                                            <p:tav tm="100000">
                                              <p:val>
                                                <p:strVal val="#ppt_x"/>
                                              </p:val>
                                            </p:tav>
                                          </p:tavLst>
                                        </p:anim>
                                        <p:anim calcmode="lin" valueType="num">
                                          <p:cBhvr additive="base">
                                            <p:cTn id="38"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anim calcmode="lin" valueType="num">
                                          <p:cBhvr additive="base">
                                            <p:cTn id="43" dur="500" fill="hold"/>
                                            <p:tgtEl>
                                              <p:spTgt spid="66"/>
                                            </p:tgtEl>
                                            <p:attrNameLst>
                                              <p:attrName>ppt_x</p:attrName>
                                            </p:attrNameLst>
                                          </p:cBhvr>
                                          <p:tavLst>
                                            <p:tav tm="0">
                                              <p:val>
                                                <p:strVal val="1+#ppt_w/2"/>
                                              </p:val>
                                            </p:tav>
                                            <p:tav tm="100000">
                                              <p:val>
                                                <p:strVal val="#ppt_x"/>
                                              </p:val>
                                            </p:tav>
                                          </p:tavLst>
                                        </p:anim>
                                        <p:anim calcmode="lin" valueType="num">
                                          <p:cBhvr additive="base">
                                            <p:cTn id="44" dur="500" fill="hold"/>
                                            <p:tgtEl>
                                              <p:spTgt spid="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8"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EBB306FD-F3B7-F7BB-E9FD-D3EB36C191BE}"/>
              </a:ext>
            </a:extLst>
          </p:cNvPr>
          <p:cNvSpPr/>
          <p:nvPr/>
        </p:nvSpPr>
        <p:spPr>
          <a:xfrm>
            <a:off x="809824" y="1012657"/>
            <a:ext cx="5322689" cy="900771"/>
          </a:xfrm>
          <a:prstGeom prst="roundRect">
            <a:avLst>
              <a:gd name="adj" fmla="val 44360"/>
            </a:avLst>
          </a:prstGeom>
          <a:solidFill>
            <a:schemeClr val="accent1">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4" name="Graphic 13">
            <a:extLst>
              <a:ext uri="{FF2B5EF4-FFF2-40B4-BE49-F238E27FC236}">
                <a16:creationId xmlns:a16="http://schemas.microsoft.com/office/drawing/2014/main" id="{6691BFEE-D34B-4EFE-04BE-5D02A6F00A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939" y="1220688"/>
            <a:ext cx="495626" cy="495626"/>
          </a:xfrm>
          <a:prstGeom prst="rect">
            <a:avLst/>
          </a:prstGeom>
        </p:spPr>
      </p:pic>
      <p:sp>
        <p:nvSpPr>
          <p:cNvPr id="15" name="TextBox 14">
            <a:extLst>
              <a:ext uri="{FF2B5EF4-FFF2-40B4-BE49-F238E27FC236}">
                <a16:creationId xmlns:a16="http://schemas.microsoft.com/office/drawing/2014/main" id="{42FCE55F-57BF-24A1-80B1-ACC2D11FEE85}"/>
              </a:ext>
            </a:extLst>
          </p:cNvPr>
          <p:cNvSpPr txBox="1"/>
          <p:nvPr/>
        </p:nvSpPr>
        <p:spPr>
          <a:xfrm>
            <a:off x="1971189" y="1232395"/>
            <a:ext cx="3419475" cy="461665"/>
          </a:xfrm>
          <a:prstGeom prst="rect">
            <a:avLst/>
          </a:prstGeom>
          <a:noFill/>
        </p:spPr>
        <p:txBody>
          <a:bodyPr wrap="square" rtlCol="0">
            <a:spAutoFit/>
          </a:bodyPr>
          <a:lstStyle/>
          <a:p>
            <a:pPr algn="ctr"/>
            <a:r>
              <a:rPr lang="en-GB" sz="2400" b="0" i="0" u="none" strike="noStrike" dirty="0">
                <a:solidFill>
                  <a:schemeClr val="accent1">
                    <a:lumMod val="40000"/>
                    <a:lumOff val="60000"/>
                  </a:schemeClr>
                </a:solidFill>
                <a:effectLst/>
                <a:latin typeface="Poppins Bold" panose="00000800000000000000" pitchFamily="2" charset="0"/>
                <a:cs typeface="Poppins Bold" panose="00000800000000000000" pitchFamily="2" charset="0"/>
              </a:rPr>
              <a:t>Prudential oversight</a:t>
            </a:r>
            <a:endParaRPr lang="en-GB" sz="1800" dirty="0">
              <a:solidFill>
                <a:schemeClr val="accent1">
                  <a:lumMod val="40000"/>
                  <a:lumOff val="60000"/>
                </a:schemeClr>
              </a:solidFill>
              <a:latin typeface="Poppins Bold" panose="00000800000000000000" pitchFamily="2" charset="0"/>
              <a:cs typeface="Poppins Bold" panose="00000800000000000000" pitchFamily="2" charset="0"/>
            </a:endParaRPr>
          </a:p>
        </p:txBody>
      </p:sp>
      <p:sp>
        <p:nvSpPr>
          <p:cNvPr id="3" name="Rectangle: Rounded Corners 2">
            <a:extLst>
              <a:ext uri="{FF2B5EF4-FFF2-40B4-BE49-F238E27FC236}">
                <a16:creationId xmlns:a16="http://schemas.microsoft.com/office/drawing/2014/main" id="{EDA7A3D2-7EDB-CC20-5A85-95358612E52E}"/>
              </a:ext>
            </a:extLst>
          </p:cNvPr>
          <p:cNvSpPr/>
          <p:nvPr/>
        </p:nvSpPr>
        <p:spPr>
          <a:xfrm>
            <a:off x="809824" y="2007873"/>
            <a:ext cx="5286176" cy="900771"/>
          </a:xfrm>
          <a:prstGeom prst="roundRect">
            <a:avLst>
              <a:gd name="adj" fmla="val 50000"/>
            </a:avLst>
          </a:prstGeom>
          <a:solidFill>
            <a:schemeClr val="accent3">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 name="Graphic 3">
            <a:extLst>
              <a:ext uri="{FF2B5EF4-FFF2-40B4-BE49-F238E27FC236}">
                <a16:creationId xmlns:a16="http://schemas.microsoft.com/office/drawing/2014/main" id="{D44B5C92-EF12-9600-B618-0E49D01E11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4157" y="2176232"/>
            <a:ext cx="559495" cy="559495"/>
          </a:xfrm>
          <a:prstGeom prst="rect">
            <a:avLst/>
          </a:prstGeom>
        </p:spPr>
      </p:pic>
      <p:sp>
        <p:nvSpPr>
          <p:cNvPr id="21" name="TextBox 20">
            <a:extLst>
              <a:ext uri="{FF2B5EF4-FFF2-40B4-BE49-F238E27FC236}">
                <a16:creationId xmlns:a16="http://schemas.microsoft.com/office/drawing/2014/main" id="{652DBFF9-D143-C354-CA65-74E6A4FB20FD}"/>
              </a:ext>
            </a:extLst>
          </p:cNvPr>
          <p:cNvSpPr txBox="1"/>
          <p:nvPr/>
        </p:nvSpPr>
        <p:spPr>
          <a:xfrm>
            <a:off x="1765357" y="2235962"/>
            <a:ext cx="3831139" cy="461665"/>
          </a:xfrm>
          <a:prstGeom prst="rect">
            <a:avLst/>
          </a:prstGeom>
          <a:noFill/>
        </p:spPr>
        <p:txBody>
          <a:bodyPr wrap="square" rtlCol="0">
            <a:spAutoFit/>
          </a:bodyPr>
          <a:lstStyle/>
          <a:p>
            <a:pPr algn="ctr"/>
            <a:r>
              <a:rPr lang="en-GB" sz="2400" b="0" i="0" u="none" strike="noStrike" dirty="0">
                <a:solidFill>
                  <a:schemeClr val="accent3">
                    <a:lumMod val="60000"/>
                    <a:lumOff val="40000"/>
                  </a:schemeClr>
                </a:solidFill>
                <a:effectLst/>
                <a:latin typeface="Poppins Bold" panose="00000800000000000000" pitchFamily="2" charset="0"/>
                <a:cs typeface="Poppins Bold" panose="00000800000000000000" pitchFamily="2" charset="0"/>
              </a:rPr>
              <a:t>Systematic risk control</a:t>
            </a:r>
            <a:endParaRPr lang="en-GB" sz="1800" dirty="0">
              <a:solidFill>
                <a:schemeClr val="accent3">
                  <a:lumMod val="60000"/>
                  <a:lumOff val="40000"/>
                </a:schemeClr>
              </a:solidFill>
              <a:latin typeface="Poppins Bold" panose="00000800000000000000" pitchFamily="2" charset="0"/>
              <a:cs typeface="Poppins Bold" panose="00000800000000000000" pitchFamily="2" charset="0"/>
            </a:endParaRPr>
          </a:p>
        </p:txBody>
      </p:sp>
      <p:sp>
        <p:nvSpPr>
          <p:cNvPr id="22" name="Rectangle: Rounded Corners 21">
            <a:extLst>
              <a:ext uri="{FF2B5EF4-FFF2-40B4-BE49-F238E27FC236}">
                <a16:creationId xmlns:a16="http://schemas.microsoft.com/office/drawing/2014/main" id="{62B9695B-EEBB-DFBE-EF24-2F6D7427691E}"/>
              </a:ext>
            </a:extLst>
          </p:cNvPr>
          <p:cNvSpPr/>
          <p:nvPr/>
        </p:nvSpPr>
        <p:spPr>
          <a:xfrm>
            <a:off x="809824" y="3000829"/>
            <a:ext cx="5286176" cy="900771"/>
          </a:xfrm>
          <a:prstGeom prst="roundRect">
            <a:avLst>
              <a:gd name="adj" fmla="val 50000"/>
            </a:avLst>
          </a:prstGeom>
          <a:solidFill>
            <a:schemeClr val="accent4">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23" name="Graphic 60">
            <a:extLst>
              <a:ext uri="{FF2B5EF4-FFF2-40B4-BE49-F238E27FC236}">
                <a16:creationId xmlns:a16="http://schemas.microsoft.com/office/drawing/2014/main" id="{DE8D8934-6B71-EE1D-E5F8-A4283DFB6A6E}"/>
              </a:ext>
            </a:extLst>
          </p:cNvPr>
          <p:cNvSpPr/>
          <p:nvPr/>
        </p:nvSpPr>
        <p:spPr>
          <a:xfrm>
            <a:off x="1023657" y="3200531"/>
            <a:ext cx="477339" cy="477407"/>
          </a:xfrm>
          <a:custGeom>
            <a:avLst/>
            <a:gdLst>
              <a:gd name="connsiteX0" fmla="*/ 533456 w 555230"/>
              <a:gd name="connsiteY0" fmla="*/ 169708 h 555308"/>
              <a:gd name="connsiteX1" fmla="*/ 474097 w 555230"/>
              <a:gd name="connsiteY1" fmla="*/ 81522 h 555308"/>
              <a:gd name="connsiteX2" fmla="*/ 473864 w 555230"/>
              <a:gd name="connsiteY2" fmla="*/ 81289 h 555308"/>
              <a:gd name="connsiteX3" fmla="*/ 473322 w 555230"/>
              <a:gd name="connsiteY3" fmla="*/ 80747 h 555308"/>
              <a:gd name="connsiteX4" fmla="*/ 473089 w 555230"/>
              <a:gd name="connsiteY4" fmla="*/ 80514 h 555308"/>
              <a:gd name="connsiteX5" fmla="*/ 277654 w 555230"/>
              <a:gd name="connsiteY5" fmla="*/ 0 h 555308"/>
              <a:gd name="connsiteX6" fmla="*/ 169630 w 555230"/>
              <a:gd name="connsiteY6" fmla="*/ 21853 h 555308"/>
              <a:gd name="connsiteX7" fmla="*/ 81367 w 555230"/>
              <a:gd name="connsiteY7" fmla="*/ 81367 h 555308"/>
              <a:gd name="connsiteX8" fmla="*/ 21853 w 555230"/>
              <a:gd name="connsiteY8" fmla="*/ 169630 h 555308"/>
              <a:gd name="connsiteX9" fmla="*/ 0 w 555230"/>
              <a:gd name="connsiteY9" fmla="*/ 277654 h 555308"/>
              <a:gd name="connsiteX10" fmla="*/ 22628 w 555230"/>
              <a:gd name="connsiteY10" fmla="*/ 387615 h 555308"/>
              <a:gd name="connsiteX11" fmla="*/ 84234 w 555230"/>
              <a:gd name="connsiteY11" fmla="*/ 476809 h 555308"/>
              <a:gd name="connsiteX12" fmla="*/ 84311 w 555230"/>
              <a:gd name="connsiteY12" fmla="*/ 476886 h 555308"/>
              <a:gd name="connsiteX13" fmla="*/ 84389 w 555230"/>
              <a:gd name="connsiteY13" fmla="*/ 477041 h 555308"/>
              <a:gd name="connsiteX14" fmla="*/ 84544 w 555230"/>
              <a:gd name="connsiteY14" fmla="*/ 477196 h 555308"/>
              <a:gd name="connsiteX15" fmla="*/ 85319 w 555230"/>
              <a:gd name="connsiteY15" fmla="*/ 477894 h 555308"/>
              <a:gd name="connsiteX16" fmla="*/ 277577 w 555230"/>
              <a:gd name="connsiteY16" fmla="*/ 555308 h 555308"/>
              <a:gd name="connsiteX17" fmla="*/ 385601 w 555230"/>
              <a:gd name="connsiteY17" fmla="*/ 533456 h 555308"/>
              <a:gd name="connsiteX18" fmla="*/ 473864 w 555230"/>
              <a:gd name="connsiteY18" fmla="*/ 473942 h 555308"/>
              <a:gd name="connsiteX19" fmla="*/ 533378 w 555230"/>
              <a:gd name="connsiteY19" fmla="*/ 385678 h 555308"/>
              <a:gd name="connsiteX20" fmla="*/ 555231 w 555230"/>
              <a:gd name="connsiteY20" fmla="*/ 277654 h 555308"/>
              <a:gd name="connsiteX21" fmla="*/ 533456 w 555230"/>
              <a:gd name="connsiteY21" fmla="*/ 169708 h 555308"/>
              <a:gd name="connsiteX22" fmla="*/ 475879 w 555230"/>
              <a:gd name="connsiteY22" fmla="*/ 277964 h 555308"/>
              <a:gd name="connsiteX23" fmla="*/ 417605 w 555230"/>
              <a:gd name="connsiteY23" fmla="*/ 418302 h 555308"/>
              <a:gd name="connsiteX24" fmla="*/ 277654 w 555230"/>
              <a:gd name="connsiteY24" fmla="*/ 475879 h 555308"/>
              <a:gd name="connsiteX25" fmla="*/ 276957 w 555230"/>
              <a:gd name="connsiteY25" fmla="*/ 475879 h 555308"/>
              <a:gd name="connsiteX26" fmla="*/ 190166 w 555230"/>
              <a:gd name="connsiteY26" fmla="*/ 455576 h 555308"/>
              <a:gd name="connsiteX27" fmla="*/ 181641 w 555230"/>
              <a:gd name="connsiteY27" fmla="*/ 444107 h 555308"/>
              <a:gd name="connsiteX28" fmla="*/ 185904 w 555230"/>
              <a:gd name="connsiteY28" fmla="*/ 430469 h 555308"/>
              <a:gd name="connsiteX29" fmla="*/ 433646 w 555230"/>
              <a:gd name="connsiteY29" fmla="*/ 177999 h 555308"/>
              <a:gd name="connsiteX30" fmla="*/ 441085 w 555230"/>
              <a:gd name="connsiteY30" fmla="*/ 174822 h 555308"/>
              <a:gd name="connsiteX31" fmla="*/ 442480 w 555230"/>
              <a:gd name="connsiteY31" fmla="*/ 174900 h 555308"/>
              <a:gd name="connsiteX32" fmla="*/ 450229 w 555230"/>
              <a:gd name="connsiteY32" fmla="*/ 180092 h 555308"/>
              <a:gd name="connsiteX33" fmla="*/ 475879 w 555230"/>
              <a:gd name="connsiteY33" fmla="*/ 277964 h 555308"/>
              <a:gd name="connsiteX34" fmla="*/ 374984 w 555230"/>
              <a:gd name="connsiteY34" fmla="*/ 104072 h 555308"/>
              <a:gd name="connsiteX35" fmla="*/ 375759 w 555230"/>
              <a:gd name="connsiteY35" fmla="*/ 104537 h 555308"/>
              <a:gd name="connsiteX36" fmla="*/ 382423 w 555230"/>
              <a:gd name="connsiteY36" fmla="*/ 112751 h 555308"/>
              <a:gd name="connsiteX37" fmla="*/ 379246 w 555230"/>
              <a:gd name="connsiteY37" fmla="*/ 119958 h 555308"/>
              <a:gd name="connsiteX38" fmla="*/ 379246 w 555230"/>
              <a:gd name="connsiteY38" fmla="*/ 119958 h 555308"/>
              <a:gd name="connsiteX39" fmla="*/ 128404 w 555230"/>
              <a:gd name="connsiteY39" fmla="*/ 375604 h 555308"/>
              <a:gd name="connsiteX40" fmla="*/ 114998 w 555230"/>
              <a:gd name="connsiteY40" fmla="*/ 380176 h 555308"/>
              <a:gd name="connsiteX41" fmla="*/ 103452 w 555230"/>
              <a:gd name="connsiteY41" fmla="*/ 372272 h 555308"/>
              <a:gd name="connsiteX42" fmla="*/ 79429 w 555230"/>
              <a:gd name="connsiteY42" fmla="*/ 276414 h 555308"/>
              <a:gd name="connsiteX43" fmla="*/ 277654 w 555230"/>
              <a:gd name="connsiteY43" fmla="*/ 79429 h 555308"/>
              <a:gd name="connsiteX44" fmla="*/ 374674 w 555230"/>
              <a:gd name="connsiteY44" fmla="*/ 103994 h 555308"/>
              <a:gd name="connsiteX45" fmla="*/ 374674 w 555230"/>
              <a:gd name="connsiteY45" fmla="*/ 103994 h 555308"/>
              <a:gd name="connsiteX46" fmla="*/ 374984 w 555230"/>
              <a:gd name="connsiteY46" fmla="*/ 104072 h 55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55230" h="555308">
                <a:moveTo>
                  <a:pt x="533456" y="169708"/>
                </a:moveTo>
                <a:cubicBezTo>
                  <a:pt x="519507" y="136696"/>
                  <a:pt x="499514" y="107017"/>
                  <a:pt x="474097" y="81522"/>
                </a:cubicBezTo>
                <a:lnTo>
                  <a:pt x="473864" y="81289"/>
                </a:lnTo>
                <a:cubicBezTo>
                  <a:pt x="473709" y="81134"/>
                  <a:pt x="473477" y="80902"/>
                  <a:pt x="473322" y="80747"/>
                </a:cubicBezTo>
                <a:lnTo>
                  <a:pt x="473089" y="80514"/>
                </a:lnTo>
                <a:cubicBezTo>
                  <a:pt x="420705" y="28595"/>
                  <a:pt x="351272" y="0"/>
                  <a:pt x="277654" y="0"/>
                </a:cubicBezTo>
                <a:cubicBezTo>
                  <a:pt x="240225" y="0"/>
                  <a:pt x="203882" y="7362"/>
                  <a:pt x="169630" y="21853"/>
                </a:cubicBezTo>
                <a:cubicBezTo>
                  <a:pt x="136541" y="35879"/>
                  <a:pt x="106862" y="55872"/>
                  <a:pt x="81367" y="81367"/>
                </a:cubicBezTo>
                <a:cubicBezTo>
                  <a:pt x="55872" y="106862"/>
                  <a:pt x="35879" y="136541"/>
                  <a:pt x="21853" y="169630"/>
                </a:cubicBezTo>
                <a:cubicBezTo>
                  <a:pt x="7362" y="203882"/>
                  <a:pt x="0" y="240225"/>
                  <a:pt x="0" y="277654"/>
                </a:cubicBezTo>
                <a:cubicBezTo>
                  <a:pt x="0" y="315858"/>
                  <a:pt x="7594" y="352821"/>
                  <a:pt x="22628" y="387615"/>
                </a:cubicBezTo>
                <a:cubicBezTo>
                  <a:pt x="37119" y="421169"/>
                  <a:pt x="57887" y="451236"/>
                  <a:pt x="84234" y="476809"/>
                </a:cubicBezTo>
                <a:cubicBezTo>
                  <a:pt x="84234" y="476809"/>
                  <a:pt x="84311" y="476886"/>
                  <a:pt x="84311" y="476886"/>
                </a:cubicBezTo>
                <a:lnTo>
                  <a:pt x="84389" y="477041"/>
                </a:lnTo>
                <a:cubicBezTo>
                  <a:pt x="84466" y="477119"/>
                  <a:pt x="84466" y="477119"/>
                  <a:pt x="84544" y="477196"/>
                </a:cubicBezTo>
                <a:lnTo>
                  <a:pt x="85319" y="477894"/>
                </a:lnTo>
                <a:cubicBezTo>
                  <a:pt x="137316" y="527876"/>
                  <a:pt x="205587" y="555308"/>
                  <a:pt x="277577" y="555308"/>
                </a:cubicBezTo>
                <a:cubicBezTo>
                  <a:pt x="315005" y="555308"/>
                  <a:pt x="351349" y="547947"/>
                  <a:pt x="385601" y="533456"/>
                </a:cubicBezTo>
                <a:cubicBezTo>
                  <a:pt x="418690" y="519429"/>
                  <a:pt x="448369" y="499436"/>
                  <a:pt x="473864" y="473942"/>
                </a:cubicBezTo>
                <a:cubicBezTo>
                  <a:pt x="499359" y="448447"/>
                  <a:pt x="519352" y="418767"/>
                  <a:pt x="533378" y="385678"/>
                </a:cubicBezTo>
                <a:cubicBezTo>
                  <a:pt x="547869" y="351427"/>
                  <a:pt x="555231" y="315083"/>
                  <a:pt x="555231" y="277654"/>
                </a:cubicBezTo>
                <a:cubicBezTo>
                  <a:pt x="555231" y="240148"/>
                  <a:pt x="547947" y="203882"/>
                  <a:pt x="533456" y="169708"/>
                </a:cubicBezTo>
                <a:close/>
                <a:moveTo>
                  <a:pt x="475879" y="277964"/>
                </a:moveTo>
                <a:cubicBezTo>
                  <a:pt x="475801" y="331124"/>
                  <a:pt x="455111" y="380951"/>
                  <a:pt x="417605" y="418302"/>
                </a:cubicBezTo>
                <a:cubicBezTo>
                  <a:pt x="380254" y="455421"/>
                  <a:pt x="330581" y="475879"/>
                  <a:pt x="277654" y="475879"/>
                </a:cubicBezTo>
                <a:cubicBezTo>
                  <a:pt x="277422" y="475879"/>
                  <a:pt x="277189" y="475879"/>
                  <a:pt x="276957" y="475879"/>
                </a:cubicBezTo>
                <a:cubicBezTo>
                  <a:pt x="246502" y="475801"/>
                  <a:pt x="217288" y="468905"/>
                  <a:pt x="190166" y="455576"/>
                </a:cubicBezTo>
                <a:cubicBezTo>
                  <a:pt x="185594" y="453329"/>
                  <a:pt x="182494" y="449144"/>
                  <a:pt x="181641" y="444107"/>
                </a:cubicBezTo>
                <a:cubicBezTo>
                  <a:pt x="180789" y="439070"/>
                  <a:pt x="182339" y="434111"/>
                  <a:pt x="185904" y="430469"/>
                </a:cubicBezTo>
                <a:lnTo>
                  <a:pt x="433646" y="177999"/>
                </a:lnTo>
                <a:cubicBezTo>
                  <a:pt x="435661" y="175985"/>
                  <a:pt x="438295" y="174822"/>
                  <a:pt x="441085" y="174822"/>
                </a:cubicBezTo>
                <a:cubicBezTo>
                  <a:pt x="441550" y="174822"/>
                  <a:pt x="442015" y="174822"/>
                  <a:pt x="442480" y="174900"/>
                </a:cubicBezTo>
                <a:cubicBezTo>
                  <a:pt x="445735" y="175365"/>
                  <a:pt x="448602" y="177224"/>
                  <a:pt x="450229" y="180092"/>
                </a:cubicBezTo>
                <a:cubicBezTo>
                  <a:pt x="467045" y="209771"/>
                  <a:pt x="475956" y="243635"/>
                  <a:pt x="475879" y="277964"/>
                </a:cubicBezTo>
                <a:close/>
                <a:moveTo>
                  <a:pt x="374984" y="104072"/>
                </a:moveTo>
                <a:cubicBezTo>
                  <a:pt x="375217" y="104227"/>
                  <a:pt x="375527" y="104382"/>
                  <a:pt x="375759" y="104537"/>
                </a:cubicBezTo>
                <a:cubicBezTo>
                  <a:pt x="378084" y="106009"/>
                  <a:pt x="381881" y="109186"/>
                  <a:pt x="382423" y="112751"/>
                </a:cubicBezTo>
                <a:cubicBezTo>
                  <a:pt x="382811" y="115076"/>
                  <a:pt x="381726" y="117400"/>
                  <a:pt x="379246" y="119958"/>
                </a:cubicBezTo>
                <a:lnTo>
                  <a:pt x="379246" y="119958"/>
                </a:lnTo>
                <a:lnTo>
                  <a:pt x="128404" y="375604"/>
                </a:lnTo>
                <a:cubicBezTo>
                  <a:pt x="124917" y="379169"/>
                  <a:pt x="120035" y="380874"/>
                  <a:pt x="114998" y="380176"/>
                </a:cubicBezTo>
                <a:cubicBezTo>
                  <a:pt x="110039" y="379479"/>
                  <a:pt x="105854" y="376612"/>
                  <a:pt x="103452" y="372272"/>
                </a:cubicBezTo>
                <a:cubicBezTo>
                  <a:pt x="87489" y="343057"/>
                  <a:pt x="79197" y="309891"/>
                  <a:pt x="79429" y="276414"/>
                </a:cubicBezTo>
                <a:cubicBezTo>
                  <a:pt x="80049" y="167770"/>
                  <a:pt x="169010" y="79429"/>
                  <a:pt x="277654" y="79429"/>
                </a:cubicBezTo>
                <a:cubicBezTo>
                  <a:pt x="316168" y="79429"/>
                  <a:pt x="346855" y="87101"/>
                  <a:pt x="374674" y="103994"/>
                </a:cubicBezTo>
                <a:lnTo>
                  <a:pt x="374674" y="103994"/>
                </a:lnTo>
                <a:cubicBezTo>
                  <a:pt x="374752" y="103994"/>
                  <a:pt x="374907" y="103994"/>
                  <a:pt x="374984" y="104072"/>
                </a:cubicBezTo>
                <a:close/>
              </a:path>
            </a:pathLst>
          </a:custGeom>
          <a:solidFill>
            <a:schemeClr val="accent4">
              <a:lumMod val="60000"/>
              <a:lumOff val="40000"/>
            </a:schemeClr>
          </a:solidFill>
          <a:ln w="770" cap="flat">
            <a:noFill/>
            <a:prstDash val="solid"/>
            <a:miter/>
          </a:ln>
        </p:spPr>
        <p:txBody>
          <a:bodyPr rtlCol="0" anchor="ctr"/>
          <a:lstStyle/>
          <a:p>
            <a:endParaRPr lang="en-GB" dirty="0">
              <a:latin typeface="Poppins" panose="00000500000000000000" pitchFamily="2" charset="0"/>
            </a:endParaRPr>
          </a:p>
        </p:txBody>
      </p:sp>
      <p:sp>
        <p:nvSpPr>
          <p:cNvPr id="24" name="TextBox 23">
            <a:extLst>
              <a:ext uri="{FF2B5EF4-FFF2-40B4-BE49-F238E27FC236}">
                <a16:creationId xmlns:a16="http://schemas.microsoft.com/office/drawing/2014/main" id="{9D427995-617A-8CC1-B2B2-ACC1F4869210}"/>
              </a:ext>
            </a:extLst>
          </p:cNvPr>
          <p:cNvSpPr txBox="1"/>
          <p:nvPr/>
        </p:nvSpPr>
        <p:spPr>
          <a:xfrm>
            <a:off x="1971189" y="3229712"/>
            <a:ext cx="3419475" cy="461665"/>
          </a:xfrm>
          <a:prstGeom prst="rect">
            <a:avLst/>
          </a:prstGeom>
          <a:noFill/>
        </p:spPr>
        <p:txBody>
          <a:bodyPr wrap="square" rtlCol="0">
            <a:spAutoFit/>
          </a:bodyPr>
          <a:lstStyle/>
          <a:p>
            <a:pPr algn="ctr"/>
            <a:r>
              <a:rPr lang="en-GB" sz="2400" b="0" i="0" u="none" strike="noStrike" dirty="0">
                <a:solidFill>
                  <a:schemeClr val="accent4">
                    <a:lumMod val="60000"/>
                    <a:lumOff val="40000"/>
                  </a:schemeClr>
                </a:solidFill>
                <a:effectLst/>
                <a:latin typeface="Poppins Bold" panose="00000800000000000000" pitchFamily="2" charset="0"/>
                <a:cs typeface="Poppins Bold" panose="00000800000000000000" pitchFamily="2" charset="0"/>
              </a:rPr>
              <a:t>Avoiding misuse</a:t>
            </a:r>
            <a:endParaRPr lang="en-GB" sz="1800" dirty="0">
              <a:solidFill>
                <a:schemeClr val="accent4">
                  <a:lumMod val="60000"/>
                  <a:lumOff val="40000"/>
                </a:schemeClr>
              </a:solidFill>
              <a:latin typeface="Poppins Bold" panose="00000800000000000000" pitchFamily="2" charset="0"/>
              <a:cs typeface="Poppins Bold" panose="00000800000000000000" pitchFamily="2" charset="0"/>
            </a:endParaRPr>
          </a:p>
        </p:txBody>
      </p:sp>
      <p:sp>
        <p:nvSpPr>
          <p:cNvPr id="25" name="Rectangle: Rounded Corners 24">
            <a:extLst>
              <a:ext uri="{FF2B5EF4-FFF2-40B4-BE49-F238E27FC236}">
                <a16:creationId xmlns:a16="http://schemas.microsoft.com/office/drawing/2014/main" id="{2F6CD53B-E458-399E-BE6E-8B8F79774A60}"/>
              </a:ext>
            </a:extLst>
          </p:cNvPr>
          <p:cNvSpPr/>
          <p:nvPr/>
        </p:nvSpPr>
        <p:spPr>
          <a:xfrm>
            <a:off x="809824" y="3993785"/>
            <a:ext cx="5286176" cy="900771"/>
          </a:xfrm>
          <a:prstGeom prst="roundRect">
            <a:avLst>
              <a:gd name="adj" fmla="val 50000"/>
            </a:avLst>
          </a:prstGeom>
          <a:solidFill>
            <a:schemeClr val="accent2">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26" name="Group 25">
            <a:extLst>
              <a:ext uri="{FF2B5EF4-FFF2-40B4-BE49-F238E27FC236}">
                <a16:creationId xmlns:a16="http://schemas.microsoft.com/office/drawing/2014/main" id="{40A86B7E-D905-1B78-255C-F76717D95FA0}"/>
              </a:ext>
            </a:extLst>
          </p:cNvPr>
          <p:cNvGrpSpPr/>
          <p:nvPr/>
        </p:nvGrpSpPr>
        <p:grpSpPr>
          <a:xfrm>
            <a:off x="1023657" y="4190894"/>
            <a:ext cx="500431" cy="452919"/>
            <a:chOff x="8013676" y="2685504"/>
            <a:chExt cx="582090" cy="526824"/>
          </a:xfrm>
          <a:solidFill>
            <a:schemeClr val="accent2">
              <a:lumMod val="60000"/>
              <a:lumOff val="40000"/>
            </a:schemeClr>
          </a:solidFill>
        </p:grpSpPr>
        <p:sp>
          <p:nvSpPr>
            <p:cNvPr id="27" name="Freeform: Shape 26">
              <a:extLst>
                <a:ext uri="{FF2B5EF4-FFF2-40B4-BE49-F238E27FC236}">
                  <a16:creationId xmlns:a16="http://schemas.microsoft.com/office/drawing/2014/main" id="{8071CE6A-3D91-FDE3-A95B-BCE0007CBE9C}"/>
                </a:ext>
              </a:extLst>
            </p:cNvPr>
            <p:cNvSpPr/>
            <p:nvPr/>
          </p:nvSpPr>
          <p:spPr>
            <a:xfrm>
              <a:off x="8013676" y="2790104"/>
              <a:ext cx="582090" cy="422224"/>
            </a:xfrm>
            <a:custGeom>
              <a:avLst/>
              <a:gdLst>
                <a:gd name="connsiteX0" fmla="*/ 551548 w 582090"/>
                <a:gd name="connsiteY0" fmla="*/ 0 h 422224"/>
                <a:gd name="connsiteX1" fmla="*/ 361749 w 582090"/>
                <a:gd name="connsiteY1" fmla="*/ 0 h 422224"/>
                <a:gd name="connsiteX2" fmla="*/ 361638 w 582090"/>
                <a:gd name="connsiteY2" fmla="*/ 2106 h 422224"/>
                <a:gd name="connsiteX3" fmla="*/ 353101 w 582090"/>
                <a:gd name="connsiteY3" fmla="*/ 30820 h 422224"/>
                <a:gd name="connsiteX4" fmla="*/ 275607 w 582090"/>
                <a:gd name="connsiteY4" fmla="*/ 66407 h 422224"/>
                <a:gd name="connsiteX5" fmla="*/ 219566 w 582090"/>
                <a:gd name="connsiteY5" fmla="*/ 2162 h 422224"/>
                <a:gd name="connsiteX6" fmla="*/ 219455 w 582090"/>
                <a:gd name="connsiteY6" fmla="*/ 55 h 422224"/>
                <a:gd name="connsiteX7" fmla="*/ 30432 w 582090"/>
                <a:gd name="connsiteY7" fmla="*/ 55 h 422224"/>
                <a:gd name="connsiteX8" fmla="*/ 0 w 582090"/>
                <a:gd name="connsiteY8" fmla="*/ 30488 h 422224"/>
                <a:gd name="connsiteX9" fmla="*/ 0 w 582090"/>
                <a:gd name="connsiteY9" fmla="*/ 391737 h 422224"/>
                <a:gd name="connsiteX10" fmla="*/ 8925 w 582090"/>
                <a:gd name="connsiteY10" fmla="*/ 413300 h 422224"/>
                <a:gd name="connsiteX11" fmla="*/ 30488 w 582090"/>
                <a:gd name="connsiteY11" fmla="*/ 422225 h 422224"/>
                <a:gd name="connsiteX12" fmla="*/ 551603 w 582090"/>
                <a:gd name="connsiteY12" fmla="*/ 422225 h 422224"/>
                <a:gd name="connsiteX13" fmla="*/ 573166 w 582090"/>
                <a:gd name="connsiteY13" fmla="*/ 413300 h 422224"/>
                <a:gd name="connsiteX14" fmla="*/ 582091 w 582090"/>
                <a:gd name="connsiteY14" fmla="*/ 391737 h 422224"/>
                <a:gd name="connsiteX15" fmla="*/ 582091 w 582090"/>
                <a:gd name="connsiteY15" fmla="*/ 30432 h 422224"/>
                <a:gd name="connsiteX16" fmla="*/ 551548 w 582090"/>
                <a:gd name="connsiteY16" fmla="*/ 0 h 422224"/>
                <a:gd name="connsiteX17" fmla="*/ 551548 w 582090"/>
                <a:gd name="connsiteY17" fmla="*/ 0 h 422224"/>
                <a:gd name="connsiteX18" fmla="*/ 283479 w 582090"/>
                <a:gd name="connsiteY18" fmla="*/ 329598 h 422224"/>
                <a:gd name="connsiteX19" fmla="*/ 251051 w 582090"/>
                <a:gd name="connsiteY19" fmla="*/ 362026 h 422224"/>
                <a:gd name="connsiteX20" fmla="*/ 89356 w 582090"/>
                <a:gd name="connsiteY20" fmla="*/ 362026 h 422224"/>
                <a:gd name="connsiteX21" fmla="*/ 56929 w 582090"/>
                <a:gd name="connsiteY21" fmla="*/ 329598 h 422224"/>
                <a:gd name="connsiteX22" fmla="*/ 56929 w 582090"/>
                <a:gd name="connsiteY22" fmla="*/ 287913 h 422224"/>
                <a:gd name="connsiteX23" fmla="*/ 76940 w 582090"/>
                <a:gd name="connsiteY23" fmla="*/ 223723 h 422224"/>
                <a:gd name="connsiteX24" fmla="*/ 129877 w 582090"/>
                <a:gd name="connsiteY24" fmla="*/ 182205 h 422224"/>
                <a:gd name="connsiteX25" fmla="*/ 105820 w 582090"/>
                <a:gd name="connsiteY25" fmla="*/ 106540 h 422224"/>
                <a:gd name="connsiteX26" fmla="*/ 170121 w 582090"/>
                <a:gd name="connsiteY26" fmla="*/ 60033 h 422224"/>
                <a:gd name="connsiteX27" fmla="*/ 234422 w 582090"/>
                <a:gd name="connsiteY27" fmla="*/ 106540 h 422224"/>
                <a:gd name="connsiteX28" fmla="*/ 210364 w 582090"/>
                <a:gd name="connsiteY28" fmla="*/ 182205 h 422224"/>
                <a:gd name="connsiteX29" fmla="*/ 263357 w 582090"/>
                <a:gd name="connsiteY29" fmla="*/ 223668 h 422224"/>
                <a:gd name="connsiteX30" fmla="*/ 283423 w 582090"/>
                <a:gd name="connsiteY30" fmla="*/ 287913 h 422224"/>
                <a:gd name="connsiteX31" fmla="*/ 283479 w 582090"/>
                <a:gd name="connsiteY31" fmla="*/ 329598 h 422224"/>
                <a:gd name="connsiteX32" fmla="*/ 488632 w 582090"/>
                <a:gd name="connsiteY32" fmla="*/ 109977 h 422224"/>
                <a:gd name="connsiteX33" fmla="*/ 509087 w 582090"/>
                <a:gd name="connsiteY33" fmla="*/ 160143 h 422224"/>
                <a:gd name="connsiteX34" fmla="*/ 489575 w 582090"/>
                <a:gd name="connsiteY34" fmla="*/ 206650 h 422224"/>
                <a:gd name="connsiteX35" fmla="*/ 437968 w 582090"/>
                <a:gd name="connsiteY35" fmla="*/ 223612 h 422224"/>
                <a:gd name="connsiteX36" fmla="*/ 436360 w 582090"/>
                <a:gd name="connsiteY36" fmla="*/ 247448 h 422224"/>
                <a:gd name="connsiteX37" fmla="*/ 388744 w 582090"/>
                <a:gd name="connsiteY37" fmla="*/ 247448 h 422224"/>
                <a:gd name="connsiteX38" fmla="*/ 387137 w 582090"/>
                <a:gd name="connsiteY38" fmla="*/ 188413 h 422224"/>
                <a:gd name="connsiteX39" fmla="*/ 406261 w 582090"/>
                <a:gd name="connsiteY39" fmla="*/ 188413 h 422224"/>
                <a:gd name="connsiteX40" fmla="*/ 443566 w 582090"/>
                <a:gd name="connsiteY40" fmla="*/ 182371 h 422224"/>
                <a:gd name="connsiteX41" fmla="*/ 456426 w 582090"/>
                <a:gd name="connsiteY41" fmla="*/ 160475 h 422224"/>
                <a:gd name="connsiteX42" fmla="*/ 450384 w 582090"/>
                <a:gd name="connsiteY42" fmla="*/ 143014 h 422224"/>
                <a:gd name="connsiteX43" fmla="*/ 433533 w 582090"/>
                <a:gd name="connsiteY43" fmla="*/ 136640 h 422224"/>
                <a:gd name="connsiteX44" fmla="*/ 415739 w 582090"/>
                <a:gd name="connsiteY44" fmla="*/ 143125 h 422224"/>
                <a:gd name="connsiteX45" fmla="*/ 409365 w 582090"/>
                <a:gd name="connsiteY45" fmla="*/ 160753 h 422224"/>
                <a:gd name="connsiteX46" fmla="*/ 358257 w 582090"/>
                <a:gd name="connsiteY46" fmla="*/ 160753 h 422224"/>
                <a:gd name="connsiteX47" fmla="*/ 366350 w 582090"/>
                <a:gd name="connsiteY47" fmla="*/ 125830 h 422224"/>
                <a:gd name="connsiteX48" fmla="*/ 392403 w 582090"/>
                <a:gd name="connsiteY48" fmla="*/ 101219 h 422224"/>
                <a:gd name="connsiteX49" fmla="*/ 434143 w 582090"/>
                <a:gd name="connsiteY49" fmla="*/ 92183 h 422224"/>
                <a:gd name="connsiteX50" fmla="*/ 488632 w 582090"/>
                <a:gd name="connsiteY50" fmla="*/ 109977 h 422224"/>
                <a:gd name="connsiteX51" fmla="*/ 389908 w 582090"/>
                <a:gd name="connsiteY51" fmla="*/ 321561 h 422224"/>
                <a:gd name="connsiteX52" fmla="*/ 380873 w 582090"/>
                <a:gd name="connsiteY52" fmla="*/ 300774 h 422224"/>
                <a:gd name="connsiteX53" fmla="*/ 389908 w 582090"/>
                <a:gd name="connsiteY53" fmla="*/ 279488 h 422224"/>
                <a:gd name="connsiteX54" fmla="*/ 413245 w 582090"/>
                <a:gd name="connsiteY54" fmla="*/ 270896 h 422224"/>
                <a:gd name="connsiteX55" fmla="*/ 436249 w 582090"/>
                <a:gd name="connsiteY55" fmla="*/ 279488 h 422224"/>
                <a:gd name="connsiteX56" fmla="*/ 445285 w 582090"/>
                <a:gd name="connsiteY56" fmla="*/ 300774 h 422224"/>
                <a:gd name="connsiteX57" fmla="*/ 436249 w 582090"/>
                <a:gd name="connsiteY57" fmla="*/ 321561 h 422224"/>
                <a:gd name="connsiteX58" fmla="*/ 413245 w 582090"/>
                <a:gd name="connsiteY58" fmla="*/ 329986 h 422224"/>
                <a:gd name="connsiteX59" fmla="*/ 389908 w 582090"/>
                <a:gd name="connsiteY59" fmla="*/ 321561 h 4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82090" h="422224">
                  <a:moveTo>
                    <a:pt x="551548" y="0"/>
                  </a:moveTo>
                  <a:lnTo>
                    <a:pt x="361749" y="0"/>
                  </a:lnTo>
                  <a:cubicBezTo>
                    <a:pt x="361749" y="721"/>
                    <a:pt x="361749" y="1386"/>
                    <a:pt x="361638" y="2106"/>
                  </a:cubicBezTo>
                  <a:cubicBezTo>
                    <a:pt x="360862" y="12140"/>
                    <a:pt x="357979" y="21951"/>
                    <a:pt x="353101" y="30820"/>
                  </a:cubicBezTo>
                  <a:cubicBezTo>
                    <a:pt x="338024" y="58536"/>
                    <a:pt x="306483" y="73004"/>
                    <a:pt x="275607" y="66407"/>
                  </a:cubicBezTo>
                  <a:cubicBezTo>
                    <a:pt x="244787" y="59756"/>
                    <a:pt x="221949" y="33592"/>
                    <a:pt x="219566" y="2162"/>
                  </a:cubicBezTo>
                  <a:cubicBezTo>
                    <a:pt x="219510" y="1441"/>
                    <a:pt x="219455" y="776"/>
                    <a:pt x="219455" y="55"/>
                  </a:cubicBezTo>
                  <a:lnTo>
                    <a:pt x="30432" y="55"/>
                  </a:lnTo>
                  <a:cubicBezTo>
                    <a:pt x="13636" y="55"/>
                    <a:pt x="0" y="13692"/>
                    <a:pt x="0" y="30488"/>
                  </a:cubicBezTo>
                  <a:lnTo>
                    <a:pt x="0" y="391737"/>
                  </a:lnTo>
                  <a:cubicBezTo>
                    <a:pt x="0" y="399830"/>
                    <a:pt x="3215" y="407535"/>
                    <a:pt x="8925" y="413300"/>
                  </a:cubicBezTo>
                  <a:cubicBezTo>
                    <a:pt x="14634" y="419065"/>
                    <a:pt x="22394" y="422225"/>
                    <a:pt x="30488" y="422225"/>
                  </a:cubicBezTo>
                  <a:lnTo>
                    <a:pt x="551603" y="422225"/>
                  </a:lnTo>
                  <a:cubicBezTo>
                    <a:pt x="559696" y="422225"/>
                    <a:pt x="567401" y="419010"/>
                    <a:pt x="573166" y="413300"/>
                  </a:cubicBezTo>
                  <a:cubicBezTo>
                    <a:pt x="578931" y="407591"/>
                    <a:pt x="582091" y="399830"/>
                    <a:pt x="582091" y="391737"/>
                  </a:cubicBezTo>
                  <a:lnTo>
                    <a:pt x="582091" y="30432"/>
                  </a:lnTo>
                  <a:cubicBezTo>
                    <a:pt x="581980" y="13636"/>
                    <a:pt x="568343" y="0"/>
                    <a:pt x="551548" y="0"/>
                  </a:cubicBezTo>
                  <a:lnTo>
                    <a:pt x="551548" y="0"/>
                  </a:lnTo>
                  <a:close/>
                  <a:moveTo>
                    <a:pt x="283479" y="329598"/>
                  </a:moveTo>
                  <a:cubicBezTo>
                    <a:pt x="283479" y="347503"/>
                    <a:pt x="268956" y="362026"/>
                    <a:pt x="251051" y="362026"/>
                  </a:cubicBezTo>
                  <a:lnTo>
                    <a:pt x="89356" y="362026"/>
                  </a:lnTo>
                  <a:cubicBezTo>
                    <a:pt x="71452" y="362026"/>
                    <a:pt x="56929" y="347503"/>
                    <a:pt x="56929" y="329598"/>
                  </a:cubicBezTo>
                  <a:lnTo>
                    <a:pt x="56929" y="287913"/>
                  </a:lnTo>
                  <a:cubicBezTo>
                    <a:pt x="56929" y="264965"/>
                    <a:pt x="63968" y="242570"/>
                    <a:pt x="76940" y="223723"/>
                  </a:cubicBezTo>
                  <a:cubicBezTo>
                    <a:pt x="89966" y="204876"/>
                    <a:pt x="108425" y="190409"/>
                    <a:pt x="129877" y="182205"/>
                  </a:cubicBezTo>
                  <a:cubicBezTo>
                    <a:pt x="106374" y="164799"/>
                    <a:pt x="96673" y="134312"/>
                    <a:pt x="105820" y="106540"/>
                  </a:cubicBezTo>
                  <a:cubicBezTo>
                    <a:pt x="114966" y="78769"/>
                    <a:pt x="140908" y="60033"/>
                    <a:pt x="170121" y="60033"/>
                  </a:cubicBezTo>
                  <a:cubicBezTo>
                    <a:pt x="199333" y="60033"/>
                    <a:pt x="225275" y="78769"/>
                    <a:pt x="234422" y="106540"/>
                  </a:cubicBezTo>
                  <a:cubicBezTo>
                    <a:pt x="243568" y="134312"/>
                    <a:pt x="233867" y="164799"/>
                    <a:pt x="210364" y="182205"/>
                  </a:cubicBezTo>
                  <a:cubicBezTo>
                    <a:pt x="231816" y="190353"/>
                    <a:pt x="250275" y="204821"/>
                    <a:pt x="263357" y="223668"/>
                  </a:cubicBezTo>
                  <a:cubicBezTo>
                    <a:pt x="276439" y="242570"/>
                    <a:pt x="283423" y="264965"/>
                    <a:pt x="283423" y="287913"/>
                  </a:cubicBezTo>
                  <a:lnTo>
                    <a:pt x="283479" y="329598"/>
                  </a:lnTo>
                  <a:close/>
                  <a:moveTo>
                    <a:pt x="488632" y="109977"/>
                  </a:moveTo>
                  <a:cubicBezTo>
                    <a:pt x="502269" y="121839"/>
                    <a:pt x="509087" y="138580"/>
                    <a:pt x="509087" y="160143"/>
                  </a:cubicBezTo>
                  <a:cubicBezTo>
                    <a:pt x="509087" y="180043"/>
                    <a:pt x="502601" y="195564"/>
                    <a:pt x="489575" y="206650"/>
                  </a:cubicBezTo>
                  <a:cubicBezTo>
                    <a:pt x="476548" y="217737"/>
                    <a:pt x="459364" y="223446"/>
                    <a:pt x="437968" y="223612"/>
                  </a:cubicBezTo>
                  <a:lnTo>
                    <a:pt x="436360" y="247448"/>
                  </a:lnTo>
                  <a:lnTo>
                    <a:pt x="388744" y="247448"/>
                  </a:lnTo>
                  <a:lnTo>
                    <a:pt x="387137" y="188413"/>
                  </a:lnTo>
                  <a:lnTo>
                    <a:pt x="406261" y="188413"/>
                  </a:lnTo>
                  <a:cubicBezTo>
                    <a:pt x="422558" y="188413"/>
                    <a:pt x="434974" y="186418"/>
                    <a:pt x="443566" y="182371"/>
                  </a:cubicBezTo>
                  <a:cubicBezTo>
                    <a:pt x="452158" y="178380"/>
                    <a:pt x="456426" y="171063"/>
                    <a:pt x="456426" y="160475"/>
                  </a:cubicBezTo>
                  <a:cubicBezTo>
                    <a:pt x="456426" y="153048"/>
                    <a:pt x="454431" y="147227"/>
                    <a:pt x="450384" y="143014"/>
                  </a:cubicBezTo>
                  <a:cubicBezTo>
                    <a:pt x="446338" y="138802"/>
                    <a:pt x="440739" y="136640"/>
                    <a:pt x="433533" y="136640"/>
                  </a:cubicBezTo>
                  <a:cubicBezTo>
                    <a:pt x="425939" y="136640"/>
                    <a:pt x="420008" y="138802"/>
                    <a:pt x="415739" y="143125"/>
                  </a:cubicBezTo>
                  <a:cubicBezTo>
                    <a:pt x="411527" y="147449"/>
                    <a:pt x="409365" y="153325"/>
                    <a:pt x="409365" y="160753"/>
                  </a:cubicBezTo>
                  <a:lnTo>
                    <a:pt x="358257" y="160753"/>
                  </a:lnTo>
                  <a:cubicBezTo>
                    <a:pt x="357813" y="147837"/>
                    <a:pt x="360529" y="136196"/>
                    <a:pt x="366350" y="125830"/>
                  </a:cubicBezTo>
                  <a:cubicBezTo>
                    <a:pt x="372170" y="115465"/>
                    <a:pt x="380873" y="107261"/>
                    <a:pt x="392403" y="101219"/>
                  </a:cubicBezTo>
                  <a:cubicBezTo>
                    <a:pt x="403932" y="95177"/>
                    <a:pt x="417846" y="92183"/>
                    <a:pt x="434143" y="92183"/>
                  </a:cubicBezTo>
                  <a:cubicBezTo>
                    <a:pt x="456870" y="92183"/>
                    <a:pt x="474996" y="98114"/>
                    <a:pt x="488632" y="109977"/>
                  </a:cubicBezTo>
                  <a:close/>
                  <a:moveTo>
                    <a:pt x="389908" y="321561"/>
                  </a:moveTo>
                  <a:cubicBezTo>
                    <a:pt x="383866" y="315962"/>
                    <a:pt x="380873" y="309033"/>
                    <a:pt x="380873" y="300774"/>
                  </a:cubicBezTo>
                  <a:cubicBezTo>
                    <a:pt x="380873" y="292293"/>
                    <a:pt x="383866" y="285197"/>
                    <a:pt x="389908" y="279488"/>
                  </a:cubicBezTo>
                  <a:cubicBezTo>
                    <a:pt x="395950" y="273778"/>
                    <a:pt x="403711" y="270896"/>
                    <a:pt x="413245" y="270896"/>
                  </a:cubicBezTo>
                  <a:cubicBezTo>
                    <a:pt x="422558" y="270896"/>
                    <a:pt x="430207" y="273778"/>
                    <a:pt x="436249" y="279488"/>
                  </a:cubicBezTo>
                  <a:cubicBezTo>
                    <a:pt x="442291" y="285197"/>
                    <a:pt x="445285" y="292293"/>
                    <a:pt x="445285" y="300774"/>
                  </a:cubicBezTo>
                  <a:cubicBezTo>
                    <a:pt x="445285" y="309033"/>
                    <a:pt x="442291" y="315962"/>
                    <a:pt x="436249" y="321561"/>
                  </a:cubicBezTo>
                  <a:cubicBezTo>
                    <a:pt x="430207" y="327159"/>
                    <a:pt x="422558" y="329986"/>
                    <a:pt x="413245" y="329986"/>
                  </a:cubicBezTo>
                  <a:cubicBezTo>
                    <a:pt x="403711" y="329986"/>
                    <a:pt x="395950" y="327215"/>
                    <a:pt x="389908" y="321561"/>
                  </a:cubicBezTo>
                  <a:close/>
                </a:path>
              </a:pathLst>
            </a:custGeom>
            <a:grpFill/>
            <a:ln w="548" cap="flat">
              <a:noFill/>
              <a:prstDash val="solid"/>
              <a:miter/>
            </a:ln>
          </p:spPr>
          <p:txBody>
            <a:bodyPr rtlCol="0" anchor="ctr"/>
            <a:lstStyle/>
            <a:p>
              <a:endParaRPr lang="en-GB" dirty="0">
                <a:latin typeface="Poppins" panose="00000500000000000000" pitchFamily="2" charset="0"/>
              </a:endParaRPr>
            </a:p>
          </p:txBody>
        </p:sp>
        <p:sp>
          <p:nvSpPr>
            <p:cNvPr id="28" name="Freeform: Shape 27">
              <a:extLst>
                <a:ext uri="{FF2B5EF4-FFF2-40B4-BE49-F238E27FC236}">
                  <a16:creationId xmlns:a16="http://schemas.microsoft.com/office/drawing/2014/main" id="{C89955E2-7335-4494-7A88-B739071DE33A}"/>
                </a:ext>
              </a:extLst>
            </p:cNvPr>
            <p:cNvSpPr/>
            <p:nvPr/>
          </p:nvSpPr>
          <p:spPr>
            <a:xfrm>
              <a:off x="8253696" y="2685504"/>
              <a:ext cx="101218" cy="151661"/>
            </a:xfrm>
            <a:custGeom>
              <a:avLst/>
              <a:gdLst>
                <a:gd name="connsiteX0" fmla="*/ 6264 w 101218"/>
                <a:gd name="connsiteY0" fmla="*/ 125387 h 151661"/>
                <a:gd name="connsiteX1" fmla="*/ 50609 w 101218"/>
                <a:gd name="connsiteY1" fmla="*/ 151662 h 151661"/>
                <a:gd name="connsiteX2" fmla="*/ 94955 w 101218"/>
                <a:gd name="connsiteY2" fmla="*/ 125387 h 151661"/>
                <a:gd name="connsiteX3" fmla="*/ 100997 w 101218"/>
                <a:gd name="connsiteY3" fmla="*/ 104600 h 151661"/>
                <a:gd name="connsiteX4" fmla="*/ 101219 w 101218"/>
                <a:gd name="connsiteY4" fmla="*/ 101052 h 151661"/>
                <a:gd name="connsiteX5" fmla="*/ 101219 w 101218"/>
                <a:gd name="connsiteY5" fmla="*/ 10421 h 151661"/>
                <a:gd name="connsiteX6" fmla="*/ 90797 w 101218"/>
                <a:gd name="connsiteY6" fmla="*/ 0 h 151661"/>
                <a:gd name="connsiteX7" fmla="*/ 10421 w 101218"/>
                <a:gd name="connsiteY7" fmla="*/ 0 h 151661"/>
                <a:gd name="connsiteX8" fmla="*/ 0 w 101218"/>
                <a:gd name="connsiteY8" fmla="*/ 10421 h 151661"/>
                <a:gd name="connsiteX9" fmla="*/ 0 w 101218"/>
                <a:gd name="connsiteY9" fmla="*/ 101052 h 151661"/>
                <a:gd name="connsiteX10" fmla="*/ 222 w 101218"/>
                <a:gd name="connsiteY10" fmla="*/ 104600 h 151661"/>
                <a:gd name="connsiteX11" fmla="*/ 6264 w 101218"/>
                <a:gd name="connsiteY11" fmla="*/ 125387 h 151661"/>
                <a:gd name="connsiteX12" fmla="*/ 6264 w 101218"/>
                <a:gd name="connsiteY12" fmla="*/ 125387 h 151661"/>
                <a:gd name="connsiteX13" fmla="*/ 50609 w 101218"/>
                <a:gd name="connsiteY13" fmla="*/ 42738 h 151661"/>
                <a:gd name="connsiteX14" fmla="*/ 64800 w 101218"/>
                <a:gd name="connsiteY14" fmla="*/ 52272 h 151661"/>
                <a:gd name="connsiteX15" fmla="*/ 61474 w 101218"/>
                <a:gd name="connsiteY15" fmla="*/ 69068 h 151661"/>
                <a:gd name="connsiteX16" fmla="*/ 44678 w 101218"/>
                <a:gd name="connsiteY16" fmla="*/ 72394 h 151661"/>
                <a:gd name="connsiteX17" fmla="*/ 35144 w 101218"/>
                <a:gd name="connsiteY17" fmla="*/ 58204 h 151661"/>
                <a:gd name="connsiteX18" fmla="*/ 50609 w 101218"/>
                <a:gd name="connsiteY18" fmla="*/ 42738 h 151661"/>
                <a:gd name="connsiteX19" fmla="*/ 50609 w 101218"/>
                <a:gd name="connsiteY19" fmla="*/ 42738 h 1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218" h="151661">
                  <a:moveTo>
                    <a:pt x="6264" y="125387"/>
                  </a:moveTo>
                  <a:cubicBezTo>
                    <a:pt x="15133" y="141573"/>
                    <a:pt x="32095" y="151662"/>
                    <a:pt x="50609" y="151662"/>
                  </a:cubicBezTo>
                  <a:cubicBezTo>
                    <a:pt x="69124" y="151662"/>
                    <a:pt x="86086" y="141573"/>
                    <a:pt x="94955" y="125387"/>
                  </a:cubicBezTo>
                  <a:cubicBezTo>
                    <a:pt x="98503" y="119012"/>
                    <a:pt x="100553" y="111917"/>
                    <a:pt x="100997" y="104600"/>
                  </a:cubicBezTo>
                  <a:cubicBezTo>
                    <a:pt x="101163" y="103436"/>
                    <a:pt x="101219" y="102216"/>
                    <a:pt x="101219" y="101052"/>
                  </a:cubicBezTo>
                  <a:lnTo>
                    <a:pt x="101219" y="10421"/>
                  </a:lnTo>
                  <a:cubicBezTo>
                    <a:pt x="101219" y="4656"/>
                    <a:pt x="96562" y="55"/>
                    <a:pt x="90797" y="0"/>
                  </a:cubicBezTo>
                  <a:lnTo>
                    <a:pt x="10421" y="0"/>
                  </a:lnTo>
                  <a:cubicBezTo>
                    <a:pt x="4656" y="0"/>
                    <a:pt x="55" y="4656"/>
                    <a:pt x="0" y="10421"/>
                  </a:cubicBezTo>
                  <a:lnTo>
                    <a:pt x="0" y="101052"/>
                  </a:lnTo>
                  <a:cubicBezTo>
                    <a:pt x="0" y="102216"/>
                    <a:pt x="0" y="103436"/>
                    <a:pt x="222" y="104600"/>
                  </a:cubicBezTo>
                  <a:cubicBezTo>
                    <a:pt x="610" y="111917"/>
                    <a:pt x="2716" y="119012"/>
                    <a:pt x="6264" y="125387"/>
                  </a:cubicBezTo>
                  <a:lnTo>
                    <a:pt x="6264" y="125387"/>
                  </a:lnTo>
                  <a:close/>
                  <a:moveTo>
                    <a:pt x="50609" y="42738"/>
                  </a:moveTo>
                  <a:cubicBezTo>
                    <a:pt x="56818" y="42738"/>
                    <a:pt x="62472" y="46507"/>
                    <a:pt x="64800" y="52272"/>
                  </a:cubicBezTo>
                  <a:cubicBezTo>
                    <a:pt x="67183" y="58037"/>
                    <a:pt x="65853" y="64634"/>
                    <a:pt x="61474" y="69068"/>
                  </a:cubicBezTo>
                  <a:cubicBezTo>
                    <a:pt x="57039" y="73503"/>
                    <a:pt x="50443" y="74833"/>
                    <a:pt x="44678" y="72394"/>
                  </a:cubicBezTo>
                  <a:cubicBezTo>
                    <a:pt x="38913" y="70011"/>
                    <a:pt x="35144" y="64412"/>
                    <a:pt x="35144" y="58204"/>
                  </a:cubicBezTo>
                  <a:cubicBezTo>
                    <a:pt x="35144" y="49722"/>
                    <a:pt x="42073" y="42738"/>
                    <a:pt x="50609" y="42738"/>
                  </a:cubicBezTo>
                  <a:lnTo>
                    <a:pt x="50609" y="42738"/>
                  </a:lnTo>
                  <a:close/>
                </a:path>
              </a:pathLst>
            </a:custGeom>
            <a:grpFill/>
            <a:ln w="548" cap="flat">
              <a:noFill/>
              <a:prstDash val="solid"/>
              <a:miter/>
            </a:ln>
          </p:spPr>
          <p:txBody>
            <a:bodyPr rtlCol="0" anchor="ctr"/>
            <a:lstStyle/>
            <a:p>
              <a:endParaRPr lang="en-GB" dirty="0">
                <a:latin typeface="Poppins" panose="00000500000000000000" pitchFamily="2" charset="0"/>
              </a:endParaRPr>
            </a:p>
          </p:txBody>
        </p:sp>
      </p:grpSp>
      <p:sp>
        <p:nvSpPr>
          <p:cNvPr id="29" name="TextBox 28">
            <a:extLst>
              <a:ext uri="{FF2B5EF4-FFF2-40B4-BE49-F238E27FC236}">
                <a16:creationId xmlns:a16="http://schemas.microsoft.com/office/drawing/2014/main" id="{6A5D925E-43EA-AC8C-04DF-E3C358C96944}"/>
              </a:ext>
            </a:extLst>
          </p:cNvPr>
          <p:cNvSpPr txBox="1"/>
          <p:nvPr/>
        </p:nvSpPr>
        <p:spPr>
          <a:xfrm>
            <a:off x="1971189" y="4231483"/>
            <a:ext cx="3419475" cy="461665"/>
          </a:xfrm>
          <a:prstGeom prst="rect">
            <a:avLst/>
          </a:prstGeom>
          <a:noFill/>
        </p:spPr>
        <p:txBody>
          <a:bodyPr wrap="square" rtlCol="0">
            <a:spAutoFit/>
          </a:bodyPr>
          <a:lstStyle/>
          <a:p>
            <a:pPr algn="ctr"/>
            <a:r>
              <a:rPr lang="en-GB" sz="2400" b="0" i="0" u="none" strike="noStrike" dirty="0">
                <a:solidFill>
                  <a:schemeClr val="accent2">
                    <a:lumMod val="60000"/>
                    <a:lumOff val="40000"/>
                  </a:schemeClr>
                </a:solidFill>
                <a:effectLst/>
                <a:latin typeface="Poppins Bold" panose="00000800000000000000" pitchFamily="2" charset="0"/>
                <a:cs typeface="Poppins Bold" panose="00000800000000000000" pitchFamily="2" charset="0"/>
              </a:rPr>
              <a:t>Confidentiality</a:t>
            </a:r>
            <a:endParaRPr lang="en-GB" sz="1800" dirty="0">
              <a:solidFill>
                <a:schemeClr val="accent2">
                  <a:lumMod val="60000"/>
                  <a:lumOff val="40000"/>
                </a:schemeClr>
              </a:solidFill>
              <a:latin typeface="Poppins Bold" panose="00000800000000000000" pitchFamily="2" charset="0"/>
              <a:cs typeface="Poppins Bold" panose="00000800000000000000" pitchFamily="2" charset="0"/>
            </a:endParaRPr>
          </a:p>
        </p:txBody>
      </p:sp>
      <p:sp>
        <p:nvSpPr>
          <p:cNvPr id="30" name="Rectangle: Rounded Corners 29">
            <a:extLst>
              <a:ext uri="{FF2B5EF4-FFF2-40B4-BE49-F238E27FC236}">
                <a16:creationId xmlns:a16="http://schemas.microsoft.com/office/drawing/2014/main" id="{D006CD20-F6D4-2BA1-BA26-551AEC0089D8}"/>
              </a:ext>
            </a:extLst>
          </p:cNvPr>
          <p:cNvSpPr/>
          <p:nvPr/>
        </p:nvSpPr>
        <p:spPr>
          <a:xfrm>
            <a:off x="809824" y="4980183"/>
            <a:ext cx="10533816" cy="900771"/>
          </a:xfrm>
          <a:prstGeom prst="roundRect">
            <a:avLst>
              <a:gd name="adj" fmla="val 50000"/>
            </a:avLst>
          </a:prstGeom>
          <a:solidFill>
            <a:schemeClr val="accent6"/>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31" name="TextBox 30">
            <a:extLst>
              <a:ext uri="{FF2B5EF4-FFF2-40B4-BE49-F238E27FC236}">
                <a16:creationId xmlns:a16="http://schemas.microsoft.com/office/drawing/2014/main" id="{7361D2B7-B94D-3BF7-CF6A-AC984EB3D80F}"/>
              </a:ext>
            </a:extLst>
          </p:cNvPr>
          <p:cNvSpPr txBox="1"/>
          <p:nvPr/>
        </p:nvSpPr>
        <p:spPr>
          <a:xfrm>
            <a:off x="1971189" y="5221824"/>
            <a:ext cx="3419475" cy="461665"/>
          </a:xfrm>
          <a:prstGeom prst="rect">
            <a:avLst/>
          </a:prstGeom>
          <a:noFill/>
        </p:spPr>
        <p:txBody>
          <a:bodyPr wrap="square" rtlCol="0">
            <a:spAutoFit/>
          </a:bodyPr>
          <a:lstStyle/>
          <a:p>
            <a:pPr algn="ctr"/>
            <a:r>
              <a:rPr lang="en-GB" sz="2400" b="0" i="0" u="none" strike="noStrike" dirty="0">
                <a:solidFill>
                  <a:schemeClr val="bg1"/>
                </a:solidFill>
                <a:effectLst/>
                <a:latin typeface="Poppins Bold" panose="00000800000000000000" pitchFamily="2" charset="0"/>
                <a:cs typeface="Poppins Bold" panose="00000800000000000000" pitchFamily="2" charset="0"/>
              </a:rPr>
              <a:t>Other objectives</a:t>
            </a:r>
            <a:endParaRPr lang="en-GB" sz="1800" dirty="0">
              <a:solidFill>
                <a:schemeClr val="bg1"/>
              </a:solidFill>
              <a:latin typeface="Poppins Bold" panose="00000800000000000000" pitchFamily="2" charset="0"/>
              <a:cs typeface="Poppins Bold" panose="00000800000000000000" pitchFamily="2" charset="0"/>
            </a:endParaRPr>
          </a:p>
        </p:txBody>
      </p:sp>
      <p:pic>
        <p:nvPicPr>
          <p:cNvPr id="32" name="Graphic 31">
            <a:extLst>
              <a:ext uri="{FF2B5EF4-FFF2-40B4-BE49-F238E27FC236}">
                <a16:creationId xmlns:a16="http://schemas.microsoft.com/office/drawing/2014/main" id="{D4C8FFAC-D1E1-2394-120A-6B3DFEA44B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5939" y="5181591"/>
            <a:ext cx="487791" cy="487791"/>
          </a:xfrm>
          <a:prstGeom prst="rect">
            <a:avLst/>
          </a:prstGeom>
        </p:spPr>
      </p:pic>
      <p:sp>
        <p:nvSpPr>
          <p:cNvPr id="2" name="Rectangle: Rounded Corners 1">
            <a:extLst>
              <a:ext uri="{FF2B5EF4-FFF2-40B4-BE49-F238E27FC236}">
                <a16:creationId xmlns:a16="http://schemas.microsoft.com/office/drawing/2014/main" id="{6B9EAD96-5F59-C9A9-9823-8C7F1803A236}"/>
              </a:ext>
            </a:extLst>
          </p:cNvPr>
          <p:cNvSpPr/>
          <p:nvPr/>
        </p:nvSpPr>
        <p:spPr>
          <a:xfrm>
            <a:off x="6322118" y="1012657"/>
            <a:ext cx="5021522" cy="4827311"/>
          </a:xfrm>
          <a:prstGeom prst="roundRect">
            <a:avLst>
              <a:gd name="adj" fmla="val 8645"/>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F5E0B384-5C28-A0AB-D80C-850522150B4D}"/>
              </a:ext>
            </a:extLst>
          </p:cNvPr>
          <p:cNvSpPr txBox="1"/>
          <p:nvPr/>
        </p:nvSpPr>
        <p:spPr>
          <a:xfrm>
            <a:off x="7279673" y="2068945"/>
            <a:ext cx="3106412" cy="830997"/>
          </a:xfrm>
          <a:prstGeom prst="rect">
            <a:avLst/>
          </a:prstGeom>
          <a:noFill/>
        </p:spPr>
        <p:txBody>
          <a:bodyPr wrap="square" rtlCol="0">
            <a:spAutoFit/>
          </a:bodyPr>
          <a:lstStyle/>
          <a:p>
            <a:pPr algn="ctr"/>
            <a:r>
              <a:rPr lang="en-US" sz="2400" b="1" dirty="0">
                <a:solidFill>
                  <a:schemeClr val="accent6">
                    <a:lumMod val="50000"/>
                  </a:schemeClr>
                </a:solidFill>
                <a:latin typeface="Poppins" panose="00000500000000000000" pitchFamily="2" charset="0"/>
                <a:cs typeface="Poppins" panose="00000500000000000000" pitchFamily="2" charset="0"/>
              </a:rPr>
              <a:t>Treating customers fairly</a:t>
            </a:r>
            <a:endParaRPr lang="en-US" sz="2400" dirty="0">
              <a:solidFill>
                <a:schemeClr val="accent6">
                  <a:lumMod val="50000"/>
                </a:schemeClr>
              </a:solidFill>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CF6C81A2-09E0-D069-6003-5ACDDE17130F}"/>
              </a:ext>
            </a:extLst>
          </p:cNvPr>
          <p:cNvSpPr txBox="1"/>
          <p:nvPr/>
        </p:nvSpPr>
        <p:spPr>
          <a:xfrm>
            <a:off x="6894115" y="3439234"/>
            <a:ext cx="3882223" cy="1200329"/>
          </a:xfrm>
          <a:prstGeom prst="rect">
            <a:avLst/>
          </a:prstGeom>
          <a:noFill/>
        </p:spPr>
        <p:txBody>
          <a:bodyPr wrap="square" rtlCol="0">
            <a:spAutoFit/>
          </a:bodyPr>
          <a:lstStyle/>
          <a:p>
            <a:pPr algn="ctr"/>
            <a:r>
              <a:rPr lang="en-US" sz="2400" dirty="0">
                <a:solidFill>
                  <a:schemeClr val="accent6">
                    <a:lumMod val="50000"/>
                  </a:schemeClr>
                </a:solidFill>
                <a:latin typeface="Poppins" panose="00000500000000000000" pitchFamily="2" charset="0"/>
                <a:cs typeface="Poppins" panose="00000500000000000000" pitchFamily="2" charset="0"/>
              </a:rPr>
              <a:t>Appropriate levels of </a:t>
            </a:r>
            <a:r>
              <a:rPr lang="en-US" sz="2400" b="1" dirty="0">
                <a:solidFill>
                  <a:schemeClr val="accent6">
                    <a:lumMod val="50000"/>
                  </a:schemeClr>
                </a:solidFill>
                <a:latin typeface="Poppins" panose="00000500000000000000" pitchFamily="2" charset="0"/>
                <a:cs typeface="Poppins" panose="00000500000000000000" pitchFamily="2" charset="0"/>
              </a:rPr>
              <a:t>corporate and social responsibility</a:t>
            </a:r>
            <a:endParaRPr lang="en-GB" sz="2400" dirty="0">
              <a:solidFill>
                <a:schemeClr val="accent6">
                  <a:lumMod val="50000"/>
                </a:schemeClr>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8910781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rrow: Bent 13">
            <a:extLst>
              <a:ext uri="{FF2B5EF4-FFF2-40B4-BE49-F238E27FC236}">
                <a16:creationId xmlns:a16="http://schemas.microsoft.com/office/drawing/2014/main" id="{0540DE78-A691-874A-55E1-DB9AA6ABDEE9}"/>
              </a:ext>
            </a:extLst>
          </p:cNvPr>
          <p:cNvSpPr/>
          <p:nvPr/>
        </p:nvSpPr>
        <p:spPr>
          <a:xfrm rot="5400000" flipV="1">
            <a:off x="2127099" y="2974603"/>
            <a:ext cx="2113412" cy="1186009"/>
          </a:xfrm>
          <a:prstGeom prst="bentArrow">
            <a:avLst>
              <a:gd name="adj1" fmla="val 7422"/>
              <a:gd name="adj2" fmla="val 13885"/>
              <a:gd name="adj3" fmla="val 18570"/>
              <a:gd name="adj4" fmla="val 29453"/>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Poppins" panose="00000500000000000000" pitchFamily="2" charset="0"/>
            </a:endParaRPr>
          </a:p>
        </p:txBody>
      </p:sp>
      <p:sp>
        <p:nvSpPr>
          <p:cNvPr id="2" name="TextBox 1">
            <a:extLst>
              <a:ext uri="{FF2B5EF4-FFF2-40B4-BE49-F238E27FC236}">
                <a16:creationId xmlns:a16="http://schemas.microsoft.com/office/drawing/2014/main" id="{AE609AE7-F351-F1EA-E0D3-19DB8B0B7CF9}"/>
              </a:ext>
            </a:extLst>
          </p:cNvPr>
          <p:cNvSpPr txBox="1"/>
          <p:nvPr/>
        </p:nvSpPr>
        <p:spPr>
          <a:xfrm>
            <a:off x="5099358" y="593853"/>
            <a:ext cx="1993284" cy="707886"/>
          </a:xfrm>
          <a:prstGeom prst="rect">
            <a:avLst/>
          </a:prstGeom>
          <a:noFill/>
        </p:spPr>
        <p:txBody>
          <a:bodyPr wrap="square" rtlCol="0">
            <a:spAutoFit/>
          </a:bodyPr>
          <a:lstStyle/>
          <a:p>
            <a:pPr algn="ctr"/>
            <a:r>
              <a:rPr lang="en-US" sz="4000" dirty="0">
                <a:solidFill>
                  <a:schemeClr val="accent5">
                    <a:lumMod val="50000"/>
                  </a:schemeClr>
                </a:solidFill>
                <a:latin typeface="+mj-lt"/>
                <a:cs typeface="Poppins Bold" panose="00000800000000000000" pitchFamily="2" charset="0"/>
              </a:rPr>
              <a:t>EMIR</a:t>
            </a:r>
          </a:p>
        </p:txBody>
      </p:sp>
      <p:grpSp>
        <p:nvGrpSpPr>
          <p:cNvPr id="13" name="Group 12">
            <a:extLst>
              <a:ext uri="{FF2B5EF4-FFF2-40B4-BE49-F238E27FC236}">
                <a16:creationId xmlns:a16="http://schemas.microsoft.com/office/drawing/2014/main" id="{BE3EE17B-6605-7FBC-A3E5-CC19F762A397}"/>
              </a:ext>
            </a:extLst>
          </p:cNvPr>
          <p:cNvGrpSpPr/>
          <p:nvPr/>
        </p:nvGrpSpPr>
        <p:grpSpPr>
          <a:xfrm>
            <a:off x="3751491" y="1993587"/>
            <a:ext cx="4663701" cy="1126992"/>
            <a:chOff x="3108783" y="1550141"/>
            <a:chExt cx="4663701" cy="1126992"/>
          </a:xfrm>
        </p:grpSpPr>
        <p:grpSp>
          <p:nvGrpSpPr>
            <p:cNvPr id="6" name="Group 5">
              <a:extLst>
                <a:ext uri="{FF2B5EF4-FFF2-40B4-BE49-F238E27FC236}">
                  <a16:creationId xmlns:a16="http://schemas.microsoft.com/office/drawing/2014/main" id="{48D20DBB-9EE4-E3E0-3F31-DB8B4D1F930A}"/>
                </a:ext>
              </a:extLst>
            </p:cNvPr>
            <p:cNvGrpSpPr/>
            <p:nvPr/>
          </p:nvGrpSpPr>
          <p:grpSpPr>
            <a:xfrm>
              <a:off x="3108783" y="1550141"/>
              <a:ext cx="1131218" cy="1126992"/>
              <a:chOff x="5293948" y="352338"/>
              <a:chExt cx="1625743" cy="1619668"/>
            </a:xfrm>
            <a:solidFill>
              <a:schemeClr val="accent5"/>
            </a:solidFill>
          </p:grpSpPr>
          <p:sp>
            <p:nvSpPr>
              <p:cNvPr id="7" name="Freeform: Shape 6">
                <a:extLst>
                  <a:ext uri="{FF2B5EF4-FFF2-40B4-BE49-F238E27FC236}">
                    <a16:creationId xmlns:a16="http://schemas.microsoft.com/office/drawing/2014/main" id="{4AC41FD1-F257-7929-A6DA-D7170D94EBAC}"/>
                  </a:ext>
                </a:extLst>
              </p:cNvPr>
              <p:cNvSpPr/>
              <p:nvPr/>
            </p:nvSpPr>
            <p:spPr>
              <a:xfrm>
                <a:off x="5293948" y="363459"/>
                <a:ext cx="1608521" cy="1608547"/>
              </a:xfrm>
              <a:custGeom>
                <a:avLst/>
                <a:gdLst>
                  <a:gd name="connsiteX0" fmla="*/ 804411 w 1608520"/>
                  <a:gd name="connsiteY0" fmla="*/ 1608548 h 1608547"/>
                  <a:gd name="connsiteX1" fmla="*/ 1608520 w 1608520"/>
                  <a:gd name="connsiteY1" fmla="*/ 804108 h 1608547"/>
                  <a:gd name="connsiteX2" fmla="*/ 1467307 w 1608520"/>
                  <a:gd name="connsiteY2" fmla="*/ 348924 h 1608547"/>
                  <a:gd name="connsiteX3" fmla="*/ 1426515 w 1608520"/>
                  <a:gd name="connsiteY3" fmla="*/ 347211 h 1608547"/>
                  <a:gd name="connsiteX4" fmla="*/ 1358996 w 1608520"/>
                  <a:gd name="connsiteY4" fmla="*/ 414731 h 1608547"/>
                  <a:gd name="connsiteX5" fmla="*/ 1475586 w 1608520"/>
                  <a:gd name="connsiteY5" fmla="*/ 710621 h 1608547"/>
                  <a:gd name="connsiteX6" fmla="*/ 1475397 w 1608520"/>
                  <a:gd name="connsiteY6" fmla="*/ 710621 h 1608547"/>
                  <a:gd name="connsiteX7" fmla="*/ 1477455 w 1608520"/>
                  <a:gd name="connsiteY7" fmla="*/ 726735 h 1608547"/>
                  <a:gd name="connsiteX8" fmla="*/ 1482388 w 1608520"/>
                  <a:gd name="connsiteY8" fmla="*/ 804092 h 1608547"/>
                  <a:gd name="connsiteX9" fmla="*/ 804422 w 1608520"/>
                  <a:gd name="connsiteY9" fmla="*/ 1482054 h 1608547"/>
                  <a:gd name="connsiteX10" fmla="*/ 126460 w 1608520"/>
                  <a:gd name="connsiteY10" fmla="*/ 804092 h 1608547"/>
                  <a:gd name="connsiteX11" fmla="*/ 804422 w 1608520"/>
                  <a:gd name="connsiteY11" fmla="*/ 126131 h 1608547"/>
                  <a:gd name="connsiteX12" fmla="*/ 1170596 w 1608520"/>
                  <a:gd name="connsiteY12" fmla="*/ 234318 h 1608547"/>
                  <a:gd name="connsiteX13" fmla="*/ 1170448 w 1608520"/>
                  <a:gd name="connsiteY13" fmla="*/ 234465 h 1608547"/>
                  <a:gd name="connsiteX14" fmla="*/ 1172971 w 1608520"/>
                  <a:gd name="connsiteY14" fmla="*/ 235908 h 1608547"/>
                  <a:gd name="connsiteX15" fmla="*/ 1200997 w 1608520"/>
                  <a:gd name="connsiteY15" fmla="*/ 254666 h 1608547"/>
                  <a:gd name="connsiteX16" fmla="*/ 1267492 w 1608520"/>
                  <a:gd name="connsiteY16" fmla="*/ 188171 h 1608547"/>
                  <a:gd name="connsiteX17" fmla="*/ 1265436 w 1608520"/>
                  <a:gd name="connsiteY17" fmla="*/ 146695 h 1608547"/>
                  <a:gd name="connsiteX18" fmla="*/ 1265436 w 1608520"/>
                  <a:gd name="connsiteY18" fmla="*/ 145326 h 1608547"/>
                  <a:gd name="connsiteX19" fmla="*/ 804439 w 1608520"/>
                  <a:gd name="connsiteY19" fmla="*/ 0 h 1608547"/>
                  <a:gd name="connsiteX20" fmla="*/ 0 w 1608520"/>
                  <a:gd name="connsiteY20" fmla="*/ 804110 h 1608547"/>
                  <a:gd name="connsiteX21" fmla="*/ 804439 w 1608520"/>
                  <a:gd name="connsiteY21" fmla="*/ 1608548 h 160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08520" h="1608547">
                    <a:moveTo>
                      <a:pt x="804411" y="1608548"/>
                    </a:moveTo>
                    <a:cubicBezTo>
                      <a:pt x="1252919" y="1608548"/>
                      <a:pt x="1608520" y="1243316"/>
                      <a:pt x="1608520" y="804108"/>
                    </a:cubicBezTo>
                    <a:cubicBezTo>
                      <a:pt x="1608520" y="635136"/>
                      <a:pt x="1556427" y="478496"/>
                      <a:pt x="1467307" y="348924"/>
                    </a:cubicBezTo>
                    <a:lnTo>
                      <a:pt x="1426515" y="347211"/>
                    </a:lnTo>
                    <a:lnTo>
                      <a:pt x="1358996" y="414731"/>
                    </a:lnTo>
                    <a:cubicBezTo>
                      <a:pt x="1419760" y="500655"/>
                      <a:pt x="1460505" y="601549"/>
                      <a:pt x="1475586" y="710621"/>
                    </a:cubicBezTo>
                    <a:lnTo>
                      <a:pt x="1475397" y="710621"/>
                    </a:lnTo>
                    <a:cubicBezTo>
                      <a:pt x="1476418" y="715764"/>
                      <a:pt x="1477063" y="721250"/>
                      <a:pt x="1477455" y="726735"/>
                    </a:cubicBezTo>
                    <a:cubicBezTo>
                      <a:pt x="1480377" y="752166"/>
                      <a:pt x="1482388" y="777884"/>
                      <a:pt x="1482388" y="804092"/>
                    </a:cubicBezTo>
                    <a:cubicBezTo>
                      <a:pt x="1482388" y="1178875"/>
                      <a:pt x="1176864" y="1482054"/>
                      <a:pt x="804422" y="1482054"/>
                    </a:cubicBezTo>
                    <a:cubicBezTo>
                      <a:pt x="429796" y="1482054"/>
                      <a:pt x="126460" y="1178718"/>
                      <a:pt x="126460" y="804092"/>
                    </a:cubicBezTo>
                    <a:cubicBezTo>
                      <a:pt x="126460" y="429812"/>
                      <a:pt x="429796" y="126131"/>
                      <a:pt x="804422" y="126131"/>
                    </a:cubicBezTo>
                    <a:cubicBezTo>
                      <a:pt x="939389" y="126131"/>
                      <a:pt x="1065012" y="166049"/>
                      <a:pt x="1170596" y="234318"/>
                    </a:cubicBezTo>
                    <a:cubicBezTo>
                      <a:pt x="1170522" y="234343"/>
                      <a:pt x="1170448" y="234465"/>
                      <a:pt x="1170448" y="234465"/>
                    </a:cubicBezTo>
                    <a:cubicBezTo>
                      <a:pt x="1171351" y="235006"/>
                      <a:pt x="1172160" y="235454"/>
                      <a:pt x="1172971" y="235908"/>
                    </a:cubicBezTo>
                    <a:cubicBezTo>
                      <a:pt x="1182390" y="242056"/>
                      <a:pt x="1191915" y="248070"/>
                      <a:pt x="1200997" y="254666"/>
                    </a:cubicBezTo>
                    <a:lnTo>
                      <a:pt x="1267492" y="188171"/>
                    </a:lnTo>
                    <a:lnTo>
                      <a:pt x="1265436" y="146695"/>
                    </a:lnTo>
                    <a:lnTo>
                      <a:pt x="1265436" y="145326"/>
                    </a:lnTo>
                    <a:cubicBezTo>
                      <a:pt x="1134844" y="53812"/>
                      <a:pt x="976160" y="0"/>
                      <a:pt x="804439" y="0"/>
                    </a:cubicBezTo>
                    <a:cubicBezTo>
                      <a:pt x="360220" y="0"/>
                      <a:pt x="0" y="360236"/>
                      <a:pt x="0" y="804110"/>
                    </a:cubicBezTo>
                    <a:cubicBezTo>
                      <a:pt x="-6" y="1248329"/>
                      <a:pt x="360220" y="1608548"/>
                      <a:pt x="804439" y="1608548"/>
                    </a:cubicBezTo>
                    <a:close/>
                  </a:path>
                </a:pathLst>
              </a:custGeom>
              <a:solidFill>
                <a:schemeClr val="accent5">
                  <a:lumMod val="40000"/>
                  <a:lumOff val="60000"/>
                </a:schemeClr>
              </a:solidFill>
              <a:ln w="1564" cap="flat">
                <a:noFill/>
                <a:prstDash val="solid"/>
                <a:miter/>
              </a:ln>
            </p:spPr>
            <p:txBody>
              <a:bodyPr rtlCol="0" anchor="ctr"/>
              <a:lstStyle/>
              <a:p>
                <a:endParaRPr lang="en-GB" dirty="0">
                  <a:latin typeface="Poppins" panose="00000500000000000000" pitchFamily="2" charset="0"/>
                </a:endParaRPr>
              </a:p>
            </p:txBody>
          </p:sp>
          <p:sp>
            <p:nvSpPr>
              <p:cNvPr id="8" name="Freeform: Shape 7">
                <a:extLst>
                  <a:ext uri="{FF2B5EF4-FFF2-40B4-BE49-F238E27FC236}">
                    <a16:creationId xmlns:a16="http://schemas.microsoft.com/office/drawing/2014/main" id="{8CB8932D-5900-7492-AAA4-DC5CA47A632E}"/>
                  </a:ext>
                </a:extLst>
              </p:cNvPr>
              <p:cNvSpPr/>
              <p:nvPr/>
            </p:nvSpPr>
            <p:spPr>
              <a:xfrm>
                <a:off x="5572919" y="642479"/>
                <a:ext cx="1050875" cy="1050529"/>
              </a:xfrm>
              <a:custGeom>
                <a:avLst/>
                <a:gdLst>
                  <a:gd name="connsiteX0" fmla="*/ 812326 w 1050875"/>
                  <a:gd name="connsiteY0" fmla="*/ 85347 h 1050529"/>
                  <a:gd name="connsiteX1" fmla="*/ 525438 w 1050875"/>
                  <a:gd name="connsiteY1" fmla="*/ 0 h 1050529"/>
                  <a:gd name="connsiteX2" fmla="*/ 0 w 1050875"/>
                  <a:gd name="connsiteY2" fmla="*/ 525092 h 1050529"/>
                  <a:gd name="connsiteX3" fmla="*/ 525438 w 1050875"/>
                  <a:gd name="connsiteY3" fmla="*/ 1050530 h 1050529"/>
                  <a:gd name="connsiteX4" fmla="*/ 1050875 w 1050875"/>
                  <a:gd name="connsiteY4" fmla="*/ 525092 h 1050529"/>
                  <a:gd name="connsiteX5" fmla="*/ 969984 w 1050875"/>
                  <a:gd name="connsiteY5" fmla="*/ 245745 h 1050529"/>
                  <a:gd name="connsiteX6" fmla="*/ 879157 w 1050875"/>
                  <a:gd name="connsiteY6" fmla="*/ 336571 h 1050529"/>
                  <a:gd name="connsiteX7" fmla="*/ 926115 w 1050875"/>
                  <a:gd name="connsiteY7" fmla="*/ 525086 h 1050529"/>
                  <a:gd name="connsiteX8" fmla="*/ 525442 w 1050875"/>
                  <a:gd name="connsiteY8" fmla="*/ 925758 h 1050529"/>
                  <a:gd name="connsiteX9" fmla="*/ 124770 w 1050875"/>
                  <a:gd name="connsiteY9" fmla="*/ 525086 h 1050529"/>
                  <a:gd name="connsiteX10" fmla="*/ 525442 w 1050875"/>
                  <a:gd name="connsiteY10" fmla="*/ 124413 h 1050529"/>
                  <a:gd name="connsiteX11" fmla="*/ 721843 w 1050875"/>
                  <a:gd name="connsiteY11" fmla="*/ 175826 h 105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0875" h="1050529">
                    <a:moveTo>
                      <a:pt x="812326" y="85347"/>
                    </a:moveTo>
                    <a:cubicBezTo>
                      <a:pt x="729722" y="31535"/>
                      <a:pt x="631351" y="0"/>
                      <a:pt x="525438" y="0"/>
                    </a:cubicBezTo>
                    <a:cubicBezTo>
                      <a:pt x="235125" y="0"/>
                      <a:pt x="0" y="235125"/>
                      <a:pt x="0" y="525092"/>
                    </a:cubicBezTo>
                    <a:cubicBezTo>
                      <a:pt x="0" y="818578"/>
                      <a:pt x="238738" y="1050530"/>
                      <a:pt x="525438" y="1050530"/>
                    </a:cubicBezTo>
                    <a:cubicBezTo>
                      <a:pt x="815405" y="1050530"/>
                      <a:pt x="1050875" y="815405"/>
                      <a:pt x="1050875" y="525092"/>
                    </a:cubicBezTo>
                    <a:cubicBezTo>
                      <a:pt x="1050875" y="422268"/>
                      <a:pt x="1021395" y="326633"/>
                      <a:pt x="969984" y="245745"/>
                    </a:cubicBezTo>
                    <a:lnTo>
                      <a:pt x="879157" y="336571"/>
                    </a:lnTo>
                    <a:cubicBezTo>
                      <a:pt x="908974" y="392781"/>
                      <a:pt x="926115" y="457222"/>
                      <a:pt x="926115" y="525086"/>
                    </a:cubicBezTo>
                    <a:cubicBezTo>
                      <a:pt x="926115" y="746512"/>
                      <a:pt x="746507" y="925758"/>
                      <a:pt x="525442" y="925758"/>
                    </a:cubicBezTo>
                    <a:cubicBezTo>
                      <a:pt x="302367" y="925758"/>
                      <a:pt x="124770" y="743024"/>
                      <a:pt x="124770" y="525086"/>
                    </a:cubicBezTo>
                    <a:cubicBezTo>
                      <a:pt x="124770" y="304005"/>
                      <a:pt x="304032" y="124413"/>
                      <a:pt x="525442" y="124413"/>
                    </a:cubicBezTo>
                    <a:cubicBezTo>
                      <a:pt x="596737" y="124413"/>
                      <a:pt x="663914" y="143265"/>
                      <a:pt x="721843" y="175826"/>
                    </a:cubicBezTo>
                    <a:close/>
                  </a:path>
                </a:pathLst>
              </a:custGeom>
              <a:solidFill>
                <a:schemeClr val="accent5"/>
              </a:solidFill>
              <a:ln w="1564" cap="flat">
                <a:noFill/>
                <a:prstDash val="solid"/>
                <a:miter/>
              </a:ln>
            </p:spPr>
            <p:txBody>
              <a:bodyPr rtlCol="0" anchor="ctr"/>
              <a:lstStyle/>
              <a:p>
                <a:endParaRPr lang="en-GB" dirty="0">
                  <a:latin typeface="Poppins" panose="00000500000000000000" pitchFamily="2" charset="0"/>
                </a:endParaRPr>
              </a:p>
            </p:txBody>
          </p:sp>
          <p:sp>
            <p:nvSpPr>
              <p:cNvPr id="9" name="Freeform: Shape 8">
                <a:extLst>
                  <a:ext uri="{FF2B5EF4-FFF2-40B4-BE49-F238E27FC236}">
                    <a16:creationId xmlns:a16="http://schemas.microsoft.com/office/drawing/2014/main" id="{53AFE5A5-CF18-F7CC-453F-CD870DAC34D5}"/>
                  </a:ext>
                </a:extLst>
              </p:cNvPr>
              <p:cNvSpPr/>
              <p:nvPr/>
            </p:nvSpPr>
            <p:spPr>
              <a:xfrm>
                <a:off x="5832724" y="902285"/>
                <a:ext cx="530931" cy="530924"/>
              </a:xfrm>
              <a:custGeom>
                <a:avLst/>
                <a:gdLst>
                  <a:gd name="connsiteX0" fmla="*/ 265633 w 530931"/>
                  <a:gd name="connsiteY0" fmla="*/ 112429 h 530924"/>
                  <a:gd name="connsiteX1" fmla="*/ 360578 w 530931"/>
                  <a:gd name="connsiteY1" fmla="*/ 17483 h 530924"/>
                  <a:gd name="connsiteX2" fmla="*/ 265633 w 530931"/>
                  <a:gd name="connsiteY2" fmla="*/ 0 h 530924"/>
                  <a:gd name="connsiteX3" fmla="*/ 0 w 530931"/>
                  <a:gd name="connsiteY3" fmla="*/ 265287 h 530924"/>
                  <a:gd name="connsiteX4" fmla="*/ 264973 w 530931"/>
                  <a:gd name="connsiteY4" fmla="*/ 530889 h 530924"/>
                  <a:gd name="connsiteX5" fmla="*/ 265630 w 530931"/>
                  <a:gd name="connsiteY5" fmla="*/ 530925 h 530924"/>
                  <a:gd name="connsiteX6" fmla="*/ 266194 w 530931"/>
                  <a:gd name="connsiteY6" fmla="*/ 530895 h 530924"/>
                  <a:gd name="connsiteX7" fmla="*/ 530931 w 530931"/>
                  <a:gd name="connsiteY7" fmla="*/ 265294 h 530924"/>
                  <a:gd name="connsiteX8" fmla="*/ 516535 w 530931"/>
                  <a:gd name="connsiteY8" fmla="*/ 179265 h 530924"/>
                  <a:gd name="connsiteX9" fmla="*/ 417822 w 530931"/>
                  <a:gd name="connsiteY9" fmla="*/ 277978 h 530924"/>
                  <a:gd name="connsiteX10" fmla="*/ 271760 w 530931"/>
                  <a:gd name="connsiteY10" fmla="*/ 417921 h 530924"/>
                  <a:gd name="connsiteX11" fmla="*/ 262807 w 530931"/>
                  <a:gd name="connsiteY11" fmla="*/ 418221 h 530924"/>
                  <a:gd name="connsiteX12" fmla="*/ 112430 w 530931"/>
                  <a:gd name="connsiteY12" fmla="*/ 265298 h 530924"/>
                  <a:gd name="connsiteX13" fmla="*/ 265634 w 530931"/>
                  <a:gd name="connsiteY13" fmla="*/ 112425 h 53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0931" h="530924">
                    <a:moveTo>
                      <a:pt x="265633" y="112429"/>
                    </a:moveTo>
                    <a:lnTo>
                      <a:pt x="360578" y="17483"/>
                    </a:lnTo>
                    <a:cubicBezTo>
                      <a:pt x="331098" y="6174"/>
                      <a:pt x="299225" y="0"/>
                      <a:pt x="265633" y="0"/>
                    </a:cubicBezTo>
                    <a:cubicBezTo>
                      <a:pt x="118932" y="0"/>
                      <a:pt x="0" y="118939"/>
                      <a:pt x="0" y="265287"/>
                    </a:cubicBezTo>
                    <a:cubicBezTo>
                      <a:pt x="0" y="411766"/>
                      <a:pt x="118582" y="530528"/>
                      <a:pt x="264973" y="530889"/>
                    </a:cubicBezTo>
                    <a:cubicBezTo>
                      <a:pt x="265195" y="530889"/>
                      <a:pt x="265402" y="530925"/>
                      <a:pt x="265630" y="530925"/>
                    </a:cubicBezTo>
                    <a:cubicBezTo>
                      <a:pt x="265820" y="530925"/>
                      <a:pt x="266004" y="530895"/>
                      <a:pt x="266194" y="530895"/>
                    </a:cubicBezTo>
                    <a:cubicBezTo>
                      <a:pt x="412286" y="530589"/>
                      <a:pt x="530931" y="411798"/>
                      <a:pt x="530931" y="265294"/>
                    </a:cubicBezTo>
                    <a:cubicBezTo>
                      <a:pt x="530931" y="235133"/>
                      <a:pt x="525790" y="205996"/>
                      <a:pt x="516535" y="179265"/>
                    </a:cubicBezTo>
                    <a:lnTo>
                      <a:pt x="417822" y="277978"/>
                    </a:lnTo>
                    <a:cubicBezTo>
                      <a:pt x="411969" y="352801"/>
                      <a:pt x="350007" y="414780"/>
                      <a:pt x="271760" y="417921"/>
                    </a:cubicBezTo>
                    <a:cubicBezTo>
                      <a:pt x="268791" y="417989"/>
                      <a:pt x="265733" y="418289"/>
                      <a:pt x="262807" y="418221"/>
                    </a:cubicBezTo>
                    <a:cubicBezTo>
                      <a:pt x="179491" y="416676"/>
                      <a:pt x="112430" y="348983"/>
                      <a:pt x="112430" y="265298"/>
                    </a:cubicBezTo>
                    <a:cubicBezTo>
                      <a:pt x="112424" y="180976"/>
                      <a:pt x="180976" y="112425"/>
                      <a:pt x="265634" y="112425"/>
                    </a:cubicBezTo>
                    <a:close/>
                  </a:path>
                </a:pathLst>
              </a:custGeom>
              <a:solidFill>
                <a:schemeClr val="accent5">
                  <a:lumMod val="75000"/>
                </a:schemeClr>
              </a:solidFill>
              <a:ln w="1564" cap="flat">
                <a:noFill/>
                <a:prstDash val="solid"/>
                <a:miter/>
              </a:ln>
            </p:spPr>
            <p:txBody>
              <a:bodyPr rtlCol="0" anchor="ctr"/>
              <a:lstStyle/>
              <a:p>
                <a:endParaRPr lang="en-GB" dirty="0">
                  <a:latin typeface="Poppins" panose="00000500000000000000" pitchFamily="2" charset="0"/>
                </a:endParaRPr>
              </a:p>
            </p:txBody>
          </p:sp>
          <p:sp>
            <p:nvSpPr>
              <p:cNvPr id="10" name="Freeform: Shape 9">
                <a:extLst>
                  <a:ext uri="{FF2B5EF4-FFF2-40B4-BE49-F238E27FC236}">
                    <a16:creationId xmlns:a16="http://schemas.microsoft.com/office/drawing/2014/main" id="{E10E758C-C627-5B34-DC16-56E1A193BFD8}"/>
                  </a:ext>
                </a:extLst>
              </p:cNvPr>
              <p:cNvSpPr/>
              <p:nvPr/>
            </p:nvSpPr>
            <p:spPr>
              <a:xfrm>
                <a:off x="6059455" y="352338"/>
                <a:ext cx="860236" cy="860526"/>
              </a:xfrm>
              <a:custGeom>
                <a:avLst/>
                <a:gdLst>
                  <a:gd name="connsiteX0" fmla="*/ 10797 w 860236"/>
                  <a:gd name="connsiteY0" fmla="*/ 787486 h 860526"/>
                  <a:gd name="connsiteX1" fmla="*/ 10797 w 860236"/>
                  <a:gd name="connsiteY1" fmla="*/ 840954 h 860526"/>
                  <a:gd name="connsiteX2" fmla="*/ 20248 w 860236"/>
                  <a:gd name="connsiteY2" fmla="*/ 850042 h 860526"/>
                  <a:gd name="connsiteX3" fmla="*/ 72839 w 860236"/>
                  <a:gd name="connsiteY3" fmla="*/ 849527 h 860526"/>
                  <a:gd name="connsiteX4" fmla="*/ 353820 w 860236"/>
                  <a:gd name="connsiteY4" fmla="*/ 568545 h 860526"/>
                  <a:gd name="connsiteX5" fmla="*/ 357680 w 860236"/>
                  <a:gd name="connsiteY5" fmla="*/ 573104 h 860526"/>
                  <a:gd name="connsiteX6" fmla="*/ 353875 w 860236"/>
                  <a:gd name="connsiteY6" fmla="*/ 568497 h 860526"/>
                  <a:gd name="connsiteX7" fmla="*/ 623420 w 860236"/>
                  <a:gd name="connsiteY7" fmla="*/ 298952 h 860526"/>
                  <a:gd name="connsiteX8" fmla="*/ 648783 w 860236"/>
                  <a:gd name="connsiteY8" fmla="*/ 289151 h 860526"/>
                  <a:gd name="connsiteX9" fmla="*/ 705898 w 860236"/>
                  <a:gd name="connsiteY9" fmla="*/ 291895 h 860526"/>
                  <a:gd name="connsiteX10" fmla="*/ 729321 w 860236"/>
                  <a:gd name="connsiteY10" fmla="*/ 282825 h 860526"/>
                  <a:gd name="connsiteX11" fmla="*/ 856034 w 860236"/>
                  <a:gd name="connsiteY11" fmla="*/ 155793 h 860526"/>
                  <a:gd name="connsiteX12" fmla="*/ 829642 w 860236"/>
                  <a:gd name="connsiteY12" fmla="*/ 113978 h 860526"/>
                  <a:gd name="connsiteX13" fmla="*/ 748408 w 860236"/>
                  <a:gd name="connsiteY13" fmla="*/ 112266 h 860526"/>
                  <a:gd name="connsiteX14" fmla="*/ 748408 w 860236"/>
                  <a:gd name="connsiteY14" fmla="*/ 111573 h 860526"/>
                  <a:gd name="connsiteX15" fmla="*/ 748754 w 860236"/>
                  <a:gd name="connsiteY15" fmla="*/ 111229 h 860526"/>
                  <a:gd name="connsiteX16" fmla="*/ 746696 w 860236"/>
                  <a:gd name="connsiteY16" fmla="*/ 31024 h 860526"/>
                  <a:gd name="connsiteX17" fmla="*/ 704186 w 860236"/>
                  <a:gd name="connsiteY17" fmla="*/ 4293 h 860526"/>
                  <a:gd name="connsiteX18" fmla="*/ 577468 w 860236"/>
                  <a:gd name="connsiteY18" fmla="*/ 131012 h 860526"/>
                  <a:gd name="connsiteX19" fmla="*/ 568428 w 860236"/>
                  <a:gd name="connsiteY19" fmla="*/ 154412 h 860526"/>
                  <a:gd name="connsiteX20" fmla="*/ 571171 w 860236"/>
                  <a:gd name="connsiteY20" fmla="*/ 211549 h 860526"/>
                  <a:gd name="connsiteX21" fmla="*/ 561372 w 860236"/>
                  <a:gd name="connsiteY21" fmla="*/ 236912 h 86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0236" h="860526">
                    <a:moveTo>
                      <a:pt x="10797" y="787486"/>
                    </a:moveTo>
                    <a:cubicBezTo>
                      <a:pt x="-3599" y="802227"/>
                      <a:pt x="-3599" y="826220"/>
                      <a:pt x="10797" y="840954"/>
                    </a:cubicBezTo>
                    <a:lnTo>
                      <a:pt x="20248" y="850042"/>
                    </a:lnTo>
                    <a:cubicBezTo>
                      <a:pt x="34993" y="864218"/>
                      <a:pt x="58375" y="863990"/>
                      <a:pt x="72839" y="849527"/>
                    </a:cubicBezTo>
                    <a:lnTo>
                      <a:pt x="353820" y="568545"/>
                    </a:lnTo>
                    <a:cubicBezTo>
                      <a:pt x="355071" y="570098"/>
                      <a:pt x="356447" y="571552"/>
                      <a:pt x="357680" y="573104"/>
                    </a:cubicBezTo>
                    <a:cubicBezTo>
                      <a:pt x="356502" y="571497"/>
                      <a:pt x="355083" y="570074"/>
                      <a:pt x="353875" y="568497"/>
                    </a:cubicBezTo>
                    <a:lnTo>
                      <a:pt x="623420" y="298952"/>
                    </a:lnTo>
                    <a:cubicBezTo>
                      <a:pt x="630114" y="292257"/>
                      <a:pt x="639326" y="288697"/>
                      <a:pt x="648783" y="289151"/>
                    </a:cubicBezTo>
                    <a:lnTo>
                      <a:pt x="705898" y="291895"/>
                    </a:lnTo>
                    <a:cubicBezTo>
                      <a:pt x="714633" y="292318"/>
                      <a:pt x="723147" y="289022"/>
                      <a:pt x="729321" y="282825"/>
                    </a:cubicBezTo>
                    <a:lnTo>
                      <a:pt x="856034" y="155793"/>
                    </a:lnTo>
                    <a:cubicBezTo>
                      <a:pt x="868728" y="143109"/>
                      <a:pt x="850552" y="114659"/>
                      <a:pt x="829642" y="113978"/>
                    </a:cubicBezTo>
                    <a:lnTo>
                      <a:pt x="748408" y="112266"/>
                    </a:lnTo>
                    <a:lnTo>
                      <a:pt x="748408" y="111573"/>
                    </a:lnTo>
                    <a:lnTo>
                      <a:pt x="748754" y="111229"/>
                    </a:lnTo>
                    <a:lnTo>
                      <a:pt x="746696" y="31024"/>
                    </a:lnTo>
                    <a:cubicBezTo>
                      <a:pt x="746005" y="10117"/>
                      <a:pt x="717209" y="-8735"/>
                      <a:pt x="704186" y="4293"/>
                    </a:cubicBezTo>
                    <a:lnTo>
                      <a:pt x="577468" y="131012"/>
                    </a:lnTo>
                    <a:cubicBezTo>
                      <a:pt x="571288" y="137192"/>
                      <a:pt x="568006" y="145685"/>
                      <a:pt x="568428" y="154412"/>
                    </a:cubicBezTo>
                    <a:lnTo>
                      <a:pt x="571171" y="211549"/>
                    </a:lnTo>
                    <a:cubicBezTo>
                      <a:pt x="571625" y="221006"/>
                      <a:pt x="568067" y="230217"/>
                      <a:pt x="561372" y="236912"/>
                    </a:cubicBezTo>
                    <a:close/>
                  </a:path>
                </a:pathLst>
              </a:custGeom>
              <a:solidFill>
                <a:schemeClr val="accent5">
                  <a:lumMod val="50000"/>
                </a:schemeClr>
              </a:solidFill>
              <a:ln w="1564" cap="flat">
                <a:noFill/>
                <a:prstDash val="solid"/>
                <a:miter/>
              </a:ln>
            </p:spPr>
            <p:txBody>
              <a:bodyPr rtlCol="0" anchor="ctr"/>
              <a:lstStyle/>
              <a:p>
                <a:endParaRPr lang="en-GB" dirty="0">
                  <a:latin typeface="Poppins" panose="00000500000000000000" pitchFamily="2" charset="0"/>
                </a:endParaRPr>
              </a:p>
            </p:txBody>
          </p:sp>
        </p:grpSp>
        <p:sp>
          <p:nvSpPr>
            <p:cNvPr id="12" name="TextBox 11">
              <a:extLst>
                <a:ext uri="{FF2B5EF4-FFF2-40B4-BE49-F238E27FC236}">
                  <a16:creationId xmlns:a16="http://schemas.microsoft.com/office/drawing/2014/main" id="{6DF64405-ED92-3FB0-06BD-1BF7FFFA2674}"/>
                </a:ext>
              </a:extLst>
            </p:cNvPr>
            <p:cNvSpPr txBox="1"/>
            <p:nvPr/>
          </p:nvSpPr>
          <p:spPr>
            <a:xfrm>
              <a:off x="4408795" y="1608153"/>
              <a:ext cx="3363689" cy="1015663"/>
            </a:xfrm>
            <a:prstGeom prst="rect">
              <a:avLst/>
            </a:prstGeom>
            <a:noFill/>
          </p:spPr>
          <p:txBody>
            <a:bodyPr wrap="square">
              <a:spAutoFit/>
            </a:bodyPr>
            <a:lstStyle/>
            <a:p>
              <a:r>
                <a:rPr lang="en-GB" sz="2000" dirty="0">
                  <a:solidFill>
                    <a:schemeClr val="accent5">
                      <a:lumMod val="50000"/>
                    </a:schemeClr>
                  </a:solidFill>
                  <a:latin typeface="+mj-lt"/>
                  <a:ea typeface="Open Sans" panose="020B0606030504020204" pitchFamily="34" charset="0"/>
                  <a:cs typeface="Poppins" panose="00000500000000000000" pitchFamily="2" charset="0"/>
                </a:rPr>
                <a:t>Encourage less complex Over-the-Counter (OTC) derivatives</a:t>
              </a:r>
              <a:endParaRPr lang="en-GB" sz="2000" dirty="0">
                <a:solidFill>
                  <a:schemeClr val="accent5">
                    <a:lumMod val="50000"/>
                  </a:schemeClr>
                </a:solidFill>
                <a:latin typeface="+mj-lt"/>
              </a:endParaRPr>
            </a:p>
          </p:txBody>
        </p:sp>
      </p:grpSp>
      <p:sp>
        <p:nvSpPr>
          <p:cNvPr id="16" name="TextBox 15">
            <a:extLst>
              <a:ext uri="{FF2B5EF4-FFF2-40B4-BE49-F238E27FC236}">
                <a16:creationId xmlns:a16="http://schemas.microsoft.com/office/drawing/2014/main" id="{C74230CD-A90C-874B-0F1C-A0019FB98695}"/>
              </a:ext>
            </a:extLst>
          </p:cNvPr>
          <p:cNvSpPr txBox="1"/>
          <p:nvPr/>
        </p:nvSpPr>
        <p:spPr>
          <a:xfrm>
            <a:off x="1430991" y="5605171"/>
            <a:ext cx="2631024" cy="646331"/>
          </a:xfrm>
          <a:prstGeom prst="rect">
            <a:avLst/>
          </a:prstGeom>
          <a:noFill/>
        </p:spPr>
        <p:txBody>
          <a:bodyPr wrap="square">
            <a:spAutoFit/>
          </a:bodyPr>
          <a:lstStyle/>
          <a:p>
            <a:pPr algn="ctr"/>
            <a:r>
              <a:rPr lang="en-GB" sz="1800" dirty="0">
                <a:solidFill>
                  <a:schemeClr val="accent5">
                    <a:lumMod val="50000"/>
                  </a:schemeClr>
                </a:solidFill>
                <a:latin typeface="+mj-lt"/>
                <a:ea typeface="Open Sans" panose="020B0606030504020204" pitchFamily="34" charset="0"/>
                <a:cs typeface="Poppins" panose="00000500000000000000" pitchFamily="2" charset="0"/>
              </a:rPr>
              <a:t>Increase transparency </a:t>
            </a:r>
            <a:endParaRPr lang="en-GB" sz="1800" dirty="0">
              <a:solidFill>
                <a:schemeClr val="accent5">
                  <a:lumMod val="50000"/>
                </a:schemeClr>
              </a:solidFill>
              <a:latin typeface="+mj-lt"/>
            </a:endParaRPr>
          </a:p>
        </p:txBody>
      </p:sp>
      <p:sp>
        <p:nvSpPr>
          <p:cNvPr id="17" name="TextBox 16">
            <a:extLst>
              <a:ext uri="{FF2B5EF4-FFF2-40B4-BE49-F238E27FC236}">
                <a16:creationId xmlns:a16="http://schemas.microsoft.com/office/drawing/2014/main" id="{4BE32162-A0BF-55E6-0117-93242D883CE8}"/>
              </a:ext>
            </a:extLst>
          </p:cNvPr>
          <p:cNvSpPr txBox="1"/>
          <p:nvPr/>
        </p:nvSpPr>
        <p:spPr>
          <a:xfrm>
            <a:off x="4780488" y="5605171"/>
            <a:ext cx="2631024" cy="646331"/>
          </a:xfrm>
          <a:prstGeom prst="rect">
            <a:avLst/>
          </a:prstGeom>
          <a:noFill/>
        </p:spPr>
        <p:txBody>
          <a:bodyPr wrap="square">
            <a:spAutoFit/>
          </a:bodyPr>
          <a:lstStyle/>
          <a:p>
            <a:pPr algn="ctr"/>
            <a:r>
              <a:rPr lang="en-US" sz="1800" dirty="0">
                <a:solidFill>
                  <a:schemeClr val="accent5">
                    <a:lumMod val="50000"/>
                  </a:schemeClr>
                </a:solidFill>
                <a:latin typeface="+mj-lt"/>
                <a:ea typeface="Open Sans" panose="020B0606030504020204" pitchFamily="34" charset="0"/>
                <a:cs typeface="Poppins" panose="00000500000000000000" pitchFamily="2" charset="0"/>
              </a:rPr>
              <a:t>More easily identify systemic risks </a:t>
            </a:r>
            <a:endParaRPr lang="en-GB" sz="1800" dirty="0">
              <a:solidFill>
                <a:schemeClr val="accent5">
                  <a:lumMod val="50000"/>
                </a:schemeClr>
              </a:solidFill>
              <a:latin typeface="+mj-lt"/>
            </a:endParaRPr>
          </a:p>
        </p:txBody>
      </p:sp>
      <p:sp>
        <p:nvSpPr>
          <p:cNvPr id="18" name="TextBox 17">
            <a:extLst>
              <a:ext uri="{FF2B5EF4-FFF2-40B4-BE49-F238E27FC236}">
                <a16:creationId xmlns:a16="http://schemas.microsoft.com/office/drawing/2014/main" id="{132CA09C-B6FF-7270-3C34-54529E720257}"/>
              </a:ext>
            </a:extLst>
          </p:cNvPr>
          <p:cNvSpPr txBox="1"/>
          <p:nvPr/>
        </p:nvSpPr>
        <p:spPr>
          <a:xfrm>
            <a:off x="8041515" y="5605171"/>
            <a:ext cx="2813786" cy="646331"/>
          </a:xfrm>
          <a:prstGeom prst="rect">
            <a:avLst/>
          </a:prstGeom>
          <a:noFill/>
        </p:spPr>
        <p:txBody>
          <a:bodyPr wrap="square">
            <a:spAutoFit/>
          </a:bodyPr>
          <a:lstStyle/>
          <a:p>
            <a:pPr algn="ctr"/>
            <a:r>
              <a:rPr lang="en-US" sz="1800" dirty="0">
                <a:solidFill>
                  <a:schemeClr val="accent5">
                    <a:lumMod val="50000"/>
                  </a:schemeClr>
                </a:solidFill>
                <a:latin typeface="+mj-lt"/>
                <a:ea typeface="Open Sans" panose="020B0606030504020204" pitchFamily="34" charset="0"/>
                <a:cs typeface="Poppins" panose="00000500000000000000" pitchFamily="2" charset="0"/>
              </a:rPr>
              <a:t>Reduces counterparty and operational risk </a:t>
            </a:r>
            <a:endParaRPr lang="en-GB" sz="1800" dirty="0">
              <a:solidFill>
                <a:schemeClr val="accent5">
                  <a:lumMod val="50000"/>
                </a:schemeClr>
              </a:solidFill>
              <a:latin typeface="+mj-lt"/>
            </a:endParaRPr>
          </a:p>
        </p:txBody>
      </p:sp>
      <p:pic>
        <p:nvPicPr>
          <p:cNvPr id="5" name="Graphic 4">
            <a:extLst>
              <a:ext uri="{FF2B5EF4-FFF2-40B4-BE49-F238E27FC236}">
                <a16:creationId xmlns:a16="http://schemas.microsoft.com/office/drawing/2014/main" id="{79BAD0A5-E064-92BD-B83F-C7617B1FC9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8001" y="4607716"/>
            <a:ext cx="934234" cy="934234"/>
          </a:xfrm>
          <a:prstGeom prst="rect">
            <a:avLst/>
          </a:prstGeom>
        </p:spPr>
      </p:pic>
      <p:sp>
        <p:nvSpPr>
          <p:cNvPr id="23" name="Arrow: Right 22">
            <a:extLst>
              <a:ext uri="{FF2B5EF4-FFF2-40B4-BE49-F238E27FC236}">
                <a16:creationId xmlns:a16="http://schemas.microsoft.com/office/drawing/2014/main" id="{5D5542B8-BB22-102F-8B09-C740EE29E6E4}"/>
              </a:ext>
            </a:extLst>
          </p:cNvPr>
          <p:cNvSpPr/>
          <p:nvPr/>
        </p:nvSpPr>
        <p:spPr>
          <a:xfrm>
            <a:off x="3407843" y="4913130"/>
            <a:ext cx="2010196" cy="320675"/>
          </a:xfrm>
          <a:prstGeom prst="rightArrow">
            <a:avLst>
              <a:gd name="adj1" fmla="val 25500"/>
              <a:gd name="adj2" fmla="val 69288"/>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24" name="Arrow: Right 23">
            <a:extLst>
              <a:ext uri="{FF2B5EF4-FFF2-40B4-BE49-F238E27FC236}">
                <a16:creationId xmlns:a16="http://schemas.microsoft.com/office/drawing/2014/main" id="{84AF63E7-C17C-3735-C2E5-38FA8120EDCF}"/>
              </a:ext>
            </a:extLst>
          </p:cNvPr>
          <p:cNvSpPr/>
          <p:nvPr/>
        </p:nvSpPr>
        <p:spPr>
          <a:xfrm>
            <a:off x="6791662" y="4913130"/>
            <a:ext cx="2020200" cy="320675"/>
          </a:xfrm>
          <a:prstGeom prst="rightArrow">
            <a:avLst>
              <a:gd name="adj1" fmla="val 25500"/>
              <a:gd name="adj2" fmla="val 69288"/>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25" name="Graphic 24">
            <a:extLst>
              <a:ext uri="{FF2B5EF4-FFF2-40B4-BE49-F238E27FC236}">
                <a16:creationId xmlns:a16="http://schemas.microsoft.com/office/drawing/2014/main" id="{D597AC76-85DC-1EB8-0F54-10FCD8AC42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02805" y="4390010"/>
            <a:ext cx="1204091" cy="1204091"/>
          </a:xfrm>
          <a:prstGeom prst="rect">
            <a:avLst/>
          </a:prstGeom>
        </p:spPr>
      </p:pic>
      <p:grpSp>
        <p:nvGrpSpPr>
          <p:cNvPr id="28" name="Group 27">
            <a:extLst>
              <a:ext uri="{FF2B5EF4-FFF2-40B4-BE49-F238E27FC236}">
                <a16:creationId xmlns:a16="http://schemas.microsoft.com/office/drawing/2014/main" id="{00842CD5-38F4-C24B-BEC3-AE9FA57978C9}"/>
              </a:ext>
            </a:extLst>
          </p:cNvPr>
          <p:cNvGrpSpPr/>
          <p:nvPr/>
        </p:nvGrpSpPr>
        <p:grpSpPr>
          <a:xfrm>
            <a:off x="8896629" y="3910546"/>
            <a:ext cx="1108174" cy="1705668"/>
            <a:chOff x="8979765" y="3619093"/>
            <a:chExt cx="934234" cy="1437945"/>
          </a:xfrm>
          <a:solidFill>
            <a:schemeClr val="accent5">
              <a:lumMod val="50000"/>
            </a:schemeClr>
          </a:solidFill>
        </p:grpSpPr>
        <p:pic>
          <p:nvPicPr>
            <p:cNvPr id="26" name="Graphic 25">
              <a:extLst>
                <a:ext uri="{FF2B5EF4-FFF2-40B4-BE49-F238E27FC236}">
                  <a16:creationId xmlns:a16="http://schemas.microsoft.com/office/drawing/2014/main" id="{0D79DB45-B043-B5EB-8846-6E3C6FB516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79765" y="4122804"/>
              <a:ext cx="934234" cy="934234"/>
            </a:xfrm>
            <a:prstGeom prst="rect">
              <a:avLst/>
            </a:prstGeom>
          </p:spPr>
        </p:pic>
        <p:pic>
          <p:nvPicPr>
            <p:cNvPr id="27" name="Graphic 26">
              <a:extLst>
                <a:ext uri="{FF2B5EF4-FFF2-40B4-BE49-F238E27FC236}">
                  <a16:creationId xmlns:a16="http://schemas.microsoft.com/office/drawing/2014/main" id="{11074B9D-A923-6096-A0C4-C7C2248EC2B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172018" y="3619093"/>
              <a:ext cx="549728" cy="549728"/>
            </a:xfrm>
            <a:prstGeom prst="rect">
              <a:avLst/>
            </a:prstGeom>
          </p:spPr>
        </p:pic>
      </p:grpSp>
      <p:sp>
        <p:nvSpPr>
          <p:cNvPr id="3" name="TextBox 2">
            <a:extLst>
              <a:ext uri="{FF2B5EF4-FFF2-40B4-BE49-F238E27FC236}">
                <a16:creationId xmlns:a16="http://schemas.microsoft.com/office/drawing/2014/main" id="{590EB33A-E4C5-F378-C4DA-A0F8D4189266}"/>
              </a:ext>
            </a:extLst>
          </p:cNvPr>
          <p:cNvSpPr txBox="1"/>
          <p:nvPr/>
        </p:nvSpPr>
        <p:spPr>
          <a:xfrm>
            <a:off x="0" y="1263899"/>
            <a:ext cx="12192000" cy="461665"/>
          </a:xfrm>
          <a:prstGeom prst="rect">
            <a:avLst/>
          </a:prstGeom>
          <a:noFill/>
        </p:spPr>
        <p:txBody>
          <a:bodyPr wrap="square" rtlCol="0">
            <a:spAutoFit/>
          </a:bodyPr>
          <a:lstStyle/>
          <a:p>
            <a:pPr algn="ctr"/>
            <a:r>
              <a:rPr lang="en-US" sz="2400" dirty="0">
                <a:solidFill>
                  <a:schemeClr val="accent5">
                    <a:lumMod val="50000"/>
                  </a:schemeClr>
                </a:solidFill>
                <a:latin typeface="+mn-lt"/>
                <a:cs typeface="Poppins Bold" panose="00000800000000000000" pitchFamily="2" charset="0"/>
              </a:rPr>
              <a:t>European Market Infrastructure Regulation </a:t>
            </a:r>
          </a:p>
        </p:txBody>
      </p:sp>
      <p:sp>
        <p:nvSpPr>
          <p:cNvPr id="46" name="TextBox 45">
            <a:extLst>
              <a:ext uri="{FF2B5EF4-FFF2-40B4-BE49-F238E27FC236}">
                <a16:creationId xmlns:a16="http://schemas.microsoft.com/office/drawing/2014/main" id="{7BA9CF0B-8E30-0AB5-92DA-BB064F1D16C2}"/>
              </a:ext>
            </a:extLst>
          </p:cNvPr>
          <p:cNvSpPr txBox="1"/>
          <p:nvPr/>
        </p:nvSpPr>
        <p:spPr>
          <a:xfrm>
            <a:off x="-1" y="-6461690"/>
            <a:ext cx="12192002" cy="646331"/>
          </a:xfrm>
          <a:prstGeom prst="rect">
            <a:avLst/>
          </a:prstGeom>
          <a:noFill/>
        </p:spPr>
        <p:txBody>
          <a:bodyPr wrap="square" rtlCol="0">
            <a:spAutoFit/>
          </a:bodyPr>
          <a:lstStyle/>
          <a:p>
            <a:pPr algn="ctr"/>
            <a:r>
              <a:rPr lang="en-US" sz="3600" dirty="0">
                <a:solidFill>
                  <a:schemeClr val="accent3">
                    <a:lumMod val="50000"/>
                  </a:schemeClr>
                </a:solidFill>
                <a:latin typeface="+mj-lt"/>
              </a:rPr>
              <a:t>Derivatives</a:t>
            </a:r>
          </a:p>
        </p:txBody>
      </p:sp>
      <p:sp>
        <p:nvSpPr>
          <p:cNvPr id="47" name="TextBox 46">
            <a:extLst>
              <a:ext uri="{FF2B5EF4-FFF2-40B4-BE49-F238E27FC236}">
                <a16:creationId xmlns:a16="http://schemas.microsoft.com/office/drawing/2014/main" id="{06ECFD47-9620-8D79-B632-4A5BD6480EC8}"/>
              </a:ext>
            </a:extLst>
          </p:cNvPr>
          <p:cNvSpPr txBox="1"/>
          <p:nvPr/>
        </p:nvSpPr>
        <p:spPr>
          <a:xfrm>
            <a:off x="3048965" y="-5693638"/>
            <a:ext cx="6094070" cy="400110"/>
          </a:xfrm>
          <a:prstGeom prst="rect">
            <a:avLst/>
          </a:prstGeom>
          <a:noFill/>
        </p:spPr>
        <p:txBody>
          <a:bodyPr wrap="square">
            <a:spAutoFit/>
          </a:bodyPr>
          <a:lstStyle/>
          <a:p>
            <a:pPr algn="ctr"/>
            <a:r>
              <a:rPr lang="en-GB" sz="20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Financial </a:t>
            </a:r>
            <a:r>
              <a:rPr lang="en-GB" sz="20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contracts</a:t>
            </a:r>
            <a:r>
              <a:rPr lang="en-GB" sz="20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 between counterparties</a:t>
            </a:r>
            <a:endParaRPr lang="en-US" sz="2000" dirty="0">
              <a:solidFill>
                <a:schemeClr val="accent3">
                  <a:lumMod val="50000"/>
                </a:schemeClr>
              </a:solidFill>
            </a:endParaRPr>
          </a:p>
        </p:txBody>
      </p:sp>
      <p:grpSp>
        <p:nvGrpSpPr>
          <p:cNvPr id="48" name="Group 47">
            <a:extLst>
              <a:ext uri="{FF2B5EF4-FFF2-40B4-BE49-F238E27FC236}">
                <a16:creationId xmlns:a16="http://schemas.microsoft.com/office/drawing/2014/main" id="{EA153C85-9B2C-DE91-4389-8AB0CC092A47}"/>
              </a:ext>
            </a:extLst>
          </p:cNvPr>
          <p:cNvGrpSpPr/>
          <p:nvPr/>
        </p:nvGrpSpPr>
        <p:grpSpPr>
          <a:xfrm>
            <a:off x="1183437" y="-5285574"/>
            <a:ext cx="5336068" cy="1734643"/>
            <a:chOff x="1077347" y="1897522"/>
            <a:chExt cx="5336068" cy="1734643"/>
          </a:xfrm>
        </p:grpSpPr>
        <p:sp>
          <p:nvSpPr>
            <p:cNvPr id="49" name="Rectangle: Rounded Corners 48">
              <a:extLst>
                <a:ext uri="{FF2B5EF4-FFF2-40B4-BE49-F238E27FC236}">
                  <a16:creationId xmlns:a16="http://schemas.microsoft.com/office/drawing/2014/main" id="{5933BF5A-0042-B63A-F163-283574A8A328}"/>
                </a:ext>
              </a:extLst>
            </p:cNvPr>
            <p:cNvSpPr/>
            <p:nvPr/>
          </p:nvSpPr>
          <p:spPr>
            <a:xfrm>
              <a:off x="1077347" y="2155726"/>
              <a:ext cx="5336068" cy="1218235"/>
            </a:xfrm>
            <a:prstGeom prst="round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Box 49">
              <a:extLst>
                <a:ext uri="{FF2B5EF4-FFF2-40B4-BE49-F238E27FC236}">
                  <a16:creationId xmlns:a16="http://schemas.microsoft.com/office/drawing/2014/main" id="{A03BE1BA-A214-1699-73EC-D5C68AA8B243}"/>
                </a:ext>
              </a:extLst>
            </p:cNvPr>
            <p:cNvSpPr txBox="1"/>
            <p:nvPr/>
          </p:nvSpPr>
          <p:spPr>
            <a:xfrm>
              <a:off x="2902966" y="2303178"/>
              <a:ext cx="3407494" cy="923330"/>
            </a:xfrm>
            <a:prstGeom prst="rect">
              <a:avLst/>
            </a:prstGeom>
            <a:noFill/>
          </p:spPr>
          <p:txBody>
            <a:bodyPr wrap="square">
              <a:spAutoFit/>
            </a:bodyPr>
            <a:lstStyle/>
            <a:p>
              <a: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Entered into </a:t>
              </a:r>
              <a:r>
                <a:rPr lang="en-GB" sz="18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off-exchanges in the Over-the-Counter (OTC) markets</a:t>
              </a:r>
              <a:endParaRPr lang="en-US" sz="1800" dirty="0">
                <a:solidFill>
                  <a:schemeClr val="accent3">
                    <a:lumMod val="50000"/>
                  </a:schemeClr>
                </a:solidFill>
              </a:endParaRPr>
            </a:p>
          </p:txBody>
        </p:sp>
        <p:grpSp>
          <p:nvGrpSpPr>
            <p:cNvPr id="51" name="Group 50">
              <a:extLst>
                <a:ext uri="{FF2B5EF4-FFF2-40B4-BE49-F238E27FC236}">
                  <a16:creationId xmlns:a16="http://schemas.microsoft.com/office/drawing/2014/main" id="{C068FB0C-9FDD-E390-9B97-136C6D192767}"/>
                </a:ext>
              </a:extLst>
            </p:cNvPr>
            <p:cNvGrpSpPr/>
            <p:nvPr/>
          </p:nvGrpSpPr>
          <p:grpSpPr>
            <a:xfrm>
              <a:off x="1140521" y="1897522"/>
              <a:ext cx="1734643" cy="1734643"/>
              <a:chOff x="1270168" y="1976369"/>
              <a:chExt cx="1576948" cy="1576948"/>
            </a:xfrm>
          </p:grpSpPr>
          <p:pic>
            <p:nvPicPr>
              <p:cNvPr id="52" name="Graphic 51">
                <a:extLst>
                  <a:ext uri="{FF2B5EF4-FFF2-40B4-BE49-F238E27FC236}">
                    <a16:creationId xmlns:a16="http://schemas.microsoft.com/office/drawing/2014/main" id="{36E9EEB0-DCBC-7E29-3F4F-27DF54CB408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270168" y="1976369"/>
                <a:ext cx="1576948" cy="1576948"/>
              </a:xfrm>
              <a:prstGeom prst="rect">
                <a:avLst/>
              </a:prstGeom>
            </p:spPr>
          </p:pic>
          <p:pic>
            <p:nvPicPr>
              <p:cNvPr id="53" name="Graphic 52">
                <a:extLst>
                  <a:ext uri="{FF2B5EF4-FFF2-40B4-BE49-F238E27FC236}">
                    <a16:creationId xmlns:a16="http://schemas.microsoft.com/office/drawing/2014/main" id="{56ED7D3C-3EF0-69A2-CCD3-EDA742FB33C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85021" y="2570267"/>
                <a:ext cx="347241" cy="347241"/>
              </a:xfrm>
              <a:prstGeom prst="rect">
                <a:avLst/>
              </a:prstGeom>
            </p:spPr>
          </p:pic>
        </p:grpSp>
      </p:grpSp>
      <p:grpSp>
        <p:nvGrpSpPr>
          <p:cNvPr id="54" name="Group 53">
            <a:extLst>
              <a:ext uri="{FF2B5EF4-FFF2-40B4-BE49-F238E27FC236}">
                <a16:creationId xmlns:a16="http://schemas.microsoft.com/office/drawing/2014/main" id="{3089EC42-1ACB-4567-BE5B-C74A55F23FD0}"/>
              </a:ext>
            </a:extLst>
          </p:cNvPr>
          <p:cNvGrpSpPr/>
          <p:nvPr/>
        </p:nvGrpSpPr>
        <p:grpSpPr>
          <a:xfrm>
            <a:off x="6922113" y="-5045226"/>
            <a:ext cx="4028503" cy="1253947"/>
            <a:chOff x="6403758" y="2137870"/>
            <a:chExt cx="4028503" cy="1253947"/>
          </a:xfrm>
        </p:grpSpPr>
        <p:sp>
          <p:nvSpPr>
            <p:cNvPr id="55" name="Rectangle: Rounded Corners 54">
              <a:extLst>
                <a:ext uri="{FF2B5EF4-FFF2-40B4-BE49-F238E27FC236}">
                  <a16:creationId xmlns:a16="http://schemas.microsoft.com/office/drawing/2014/main" id="{64F91907-EE64-2408-C5C5-76642C6FF75F}"/>
                </a:ext>
              </a:extLst>
            </p:cNvPr>
            <p:cNvSpPr/>
            <p:nvPr/>
          </p:nvSpPr>
          <p:spPr>
            <a:xfrm>
              <a:off x="6403758" y="2155726"/>
              <a:ext cx="3898482" cy="1218235"/>
            </a:xfrm>
            <a:prstGeom prst="round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C33AC094-C739-A8A7-7A91-A02B00B3981C}"/>
                </a:ext>
              </a:extLst>
            </p:cNvPr>
            <p:cNvSpPr txBox="1"/>
            <p:nvPr/>
          </p:nvSpPr>
          <p:spPr>
            <a:xfrm>
              <a:off x="7853808" y="2303178"/>
              <a:ext cx="2578453" cy="923330"/>
            </a:xfrm>
            <a:prstGeom prst="rect">
              <a:avLst/>
            </a:prstGeom>
            <a:noFill/>
          </p:spPr>
          <p:txBody>
            <a:bodyPr wrap="square">
              <a:spAutoFit/>
            </a:bodyPr>
            <a:lstStyle/>
            <a:p>
              <a: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Two parties agree</a:t>
              </a:r>
              <a:b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br>
              <a: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 to the </a:t>
              </a:r>
              <a:r>
                <a:rPr lang="en-GB" sz="18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contract terms bilaterally</a:t>
              </a:r>
              <a:endParaRPr lang="en-US" sz="2000" b="1" dirty="0">
                <a:solidFill>
                  <a:schemeClr val="accent3">
                    <a:lumMod val="50000"/>
                  </a:schemeClr>
                </a:solidFill>
              </a:endParaRPr>
            </a:p>
          </p:txBody>
        </p:sp>
        <p:pic>
          <p:nvPicPr>
            <p:cNvPr id="57" name="Graphic 56">
              <a:extLst>
                <a:ext uri="{FF2B5EF4-FFF2-40B4-BE49-F238E27FC236}">
                  <a16:creationId xmlns:a16="http://schemas.microsoft.com/office/drawing/2014/main" id="{26219114-9090-CDB9-17CE-25B2A26E36C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69887" y="2137870"/>
              <a:ext cx="1253947" cy="1253947"/>
            </a:xfrm>
            <a:prstGeom prst="rect">
              <a:avLst/>
            </a:prstGeom>
          </p:spPr>
        </p:pic>
      </p:grpSp>
      <p:cxnSp>
        <p:nvCxnSpPr>
          <p:cNvPr id="58" name="Straight Connector 57">
            <a:extLst>
              <a:ext uri="{FF2B5EF4-FFF2-40B4-BE49-F238E27FC236}">
                <a16:creationId xmlns:a16="http://schemas.microsoft.com/office/drawing/2014/main" id="{3D4F042F-88BE-4640-E91D-3E68F5D69477}"/>
              </a:ext>
            </a:extLst>
          </p:cNvPr>
          <p:cNvCxnSpPr/>
          <p:nvPr/>
        </p:nvCxnSpPr>
        <p:spPr>
          <a:xfrm>
            <a:off x="552893" y="-3334110"/>
            <a:ext cx="11259879" cy="0"/>
          </a:xfrm>
          <a:prstGeom prst="line">
            <a:avLst/>
          </a:prstGeom>
          <a:ln w="38100" cap="rnd">
            <a:solidFill>
              <a:schemeClr val="accent3">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CA017056-1F8B-FBF2-1E42-B01DF114377E}"/>
              </a:ext>
            </a:extLst>
          </p:cNvPr>
          <p:cNvGrpSpPr/>
          <p:nvPr/>
        </p:nvGrpSpPr>
        <p:grpSpPr>
          <a:xfrm>
            <a:off x="4007483" y="-3336491"/>
            <a:ext cx="4177033" cy="648517"/>
            <a:chOff x="4007483" y="3846605"/>
            <a:chExt cx="4177033" cy="648517"/>
          </a:xfrm>
        </p:grpSpPr>
        <p:sp>
          <p:nvSpPr>
            <p:cNvPr id="60" name="Rectangle: Top Corners Rounded 59">
              <a:extLst>
                <a:ext uri="{FF2B5EF4-FFF2-40B4-BE49-F238E27FC236}">
                  <a16:creationId xmlns:a16="http://schemas.microsoft.com/office/drawing/2014/main" id="{FEACE48F-7488-AF01-C1B2-3D2188D5D014}"/>
                </a:ext>
              </a:extLst>
            </p:cNvPr>
            <p:cNvSpPr/>
            <p:nvPr/>
          </p:nvSpPr>
          <p:spPr>
            <a:xfrm rot="10800000">
              <a:off x="4007483" y="3846605"/>
              <a:ext cx="4177033" cy="648517"/>
            </a:xfrm>
            <a:prstGeom prst="round2SameRect">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7714414E-9FAF-7465-4181-C09C89240FAF}"/>
                </a:ext>
              </a:extLst>
            </p:cNvPr>
            <p:cNvSpPr txBox="1"/>
            <p:nvPr/>
          </p:nvSpPr>
          <p:spPr>
            <a:xfrm>
              <a:off x="4012845" y="3973061"/>
              <a:ext cx="4166310" cy="369332"/>
            </a:xfrm>
            <a:prstGeom prst="rect">
              <a:avLst/>
            </a:prstGeom>
            <a:noFill/>
          </p:spPr>
          <p:txBody>
            <a:bodyPr wrap="square" rtlCol="0">
              <a:spAutoFit/>
            </a:bodyPr>
            <a:lstStyle/>
            <a:p>
              <a:pPr algn="ctr"/>
              <a:r>
                <a:rPr lang="en-US" sz="1800" dirty="0">
                  <a:solidFill>
                    <a:schemeClr val="accent3">
                      <a:lumMod val="50000"/>
                    </a:schemeClr>
                  </a:solidFill>
                  <a:latin typeface="+mj-lt"/>
                </a:rPr>
                <a:t>Prior to the 2008 Financial Crisis</a:t>
              </a:r>
            </a:p>
          </p:txBody>
        </p:sp>
      </p:grpSp>
      <p:grpSp>
        <p:nvGrpSpPr>
          <p:cNvPr id="62" name="Group 61">
            <a:extLst>
              <a:ext uri="{FF2B5EF4-FFF2-40B4-BE49-F238E27FC236}">
                <a16:creationId xmlns:a16="http://schemas.microsoft.com/office/drawing/2014/main" id="{7D11AF0A-ADC9-0A7A-3970-793654C70D85}"/>
              </a:ext>
            </a:extLst>
          </p:cNvPr>
          <p:cNvGrpSpPr/>
          <p:nvPr/>
        </p:nvGrpSpPr>
        <p:grpSpPr>
          <a:xfrm>
            <a:off x="2060750" y="-2440502"/>
            <a:ext cx="3832007" cy="1218235"/>
            <a:chOff x="1077347" y="2155726"/>
            <a:chExt cx="3832007" cy="1218235"/>
          </a:xfrm>
        </p:grpSpPr>
        <p:sp>
          <p:nvSpPr>
            <p:cNvPr id="63" name="Rectangle: Rounded Corners 62">
              <a:extLst>
                <a:ext uri="{FF2B5EF4-FFF2-40B4-BE49-F238E27FC236}">
                  <a16:creationId xmlns:a16="http://schemas.microsoft.com/office/drawing/2014/main" id="{1592E2AF-DE68-CE55-605C-83CE1C61E9E8}"/>
                </a:ext>
              </a:extLst>
            </p:cNvPr>
            <p:cNvSpPr/>
            <p:nvPr/>
          </p:nvSpPr>
          <p:spPr>
            <a:xfrm>
              <a:off x="1077347" y="2155726"/>
              <a:ext cx="3832007" cy="1218235"/>
            </a:xfrm>
            <a:prstGeom prst="round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A0BB2EC3-294E-8390-6E19-1211075BF87E}"/>
                </a:ext>
              </a:extLst>
            </p:cNvPr>
            <p:cNvSpPr txBox="1"/>
            <p:nvPr/>
          </p:nvSpPr>
          <p:spPr>
            <a:xfrm>
              <a:off x="2459727" y="2303178"/>
              <a:ext cx="2272843" cy="923330"/>
            </a:xfrm>
            <a:prstGeom prst="rect">
              <a:avLst/>
            </a:prstGeom>
            <a:noFill/>
          </p:spPr>
          <p:txBody>
            <a:bodyPr wrap="square">
              <a:spAutoFit/>
            </a:bodyPr>
            <a:lstStyle/>
            <a:p>
              <a: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OTC derivatives </a:t>
              </a:r>
              <a:b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br>
              <a: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had greater </a:t>
              </a:r>
              <a:r>
                <a:rPr lang="en-GB" sz="18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counterparty risk</a:t>
              </a:r>
              <a:endParaRPr lang="en-US" sz="1800" b="1" dirty="0">
                <a:solidFill>
                  <a:schemeClr val="accent3">
                    <a:lumMod val="50000"/>
                  </a:schemeClr>
                </a:solidFill>
              </a:endParaRPr>
            </a:p>
          </p:txBody>
        </p:sp>
        <p:pic>
          <p:nvPicPr>
            <p:cNvPr id="65" name="Graphic 64">
              <a:extLst>
                <a:ext uri="{FF2B5EF4-FFF2-40B4-BE49-F238E27FC236}">
                  <a16:creationId xmlns:a16="http://schemas.microsoft.com/office/drawing/2014/main" id="{7EBFF414-CF7C-D82A-4CD3-480EC7F882FD}"/>
                </a:ext>
              </a:extLst>
            </p:cNvPr>
            <p:cNvPicPr>
              <a:picLocks noChangeAspect="1"/>
            </p:cNvPicPr>
            <p:nvPr/>
          </p:nvPicPr>
          <p:blipFill>
            <a:blip r:embed="rId17">
              <a:extLst>
                <a:ext uri="{96DAC541-7B7A-43D3-8B79-37D633B846F1}">
                  <asvg:svgBlip xmlns:asvg="http://schemas.microsoft.com/office/drawing/2016/SVG/main" r:embed="rId18"/>
                </a:ext>
              </a:extLst>
            </a:blip>
            <a:srcRect/>
            <a:stretch/>
          </p:blipFill>
          <p:spPr>
            <a:xfrm>
              <a:off x="1287451" y="2226305"/>
              <a:ext cx="1077077" cy="1077077"/>
            </a:xfrm>
            <a:prstGeom prst="rect">
              <a:avLst/>
            </a:prstGeom>
          </p:spPr>
        </p:pic>
      </p:grpSp>
      <p:grpSp>
        <p:nvGrpSpPr>
          <p:cNvPr id="66" name="Group 65">
            <a:extLst>
              <a:ext uri="{FF2B5EF4-FFF2-40B4-BE49-F238E27FC236}">
                <a16:creationId xmlns:a16="http://schemas.microsoft.com/office/drawing/2014/main" id="{FB302F2C-23D7-2961-B6EF-C90AC0E41107}"/>
              </a:ext>
            </a:extLst>
          </p:cNvPr>
          <p:cNvGrpSpPr/>
          <p:nvPr/>
        </p:nvGrpSpPr>
        <p:grpSpPr>
          <a:xfrm>
            <a:off x="6299244" y="-2440502"/>
            <a:ext cx="3901138" cy="1218235"/>
            <a:chOff x="6403758" y="2155726"/>
            <a:chExt cx="3901138" cy="1218235"/>
          </a:xfrm>
        </p:grpSpPr>
        <p:sp>
          <p:nvSpPr>
            <p:cNvPr id="67" name="Rectangle: Rounded Corners 66">
              <a:extLst>
                <a:ext uri="{FF2B5EF4-FFF2-40B4-BE49-F238E27FC236}">
                  <a16:creationId xmlns:a16="http://schemas.microsoft.com/office/drawing/2014/main" id="{10D3FAE3-94B8-3BA5-C643-FC0A3114AB9B}"/>
                </a:ext>
              </a:extLst>
            </p:cNvPr>
            <p:cNvSpPr/>
            <p:nvPr/>
          </p:nvSpPr>
          <p:spPr>
            <a:xfrm>
              <a:off x="6403758" y="2155726"/>
              <a:ext cx="3898482" cy="1218235"/>
            </a:xfrm>
            <a:prstGeom prst="round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TextBox 67">
              <a:extLst>
                <a:ext uri="{FF2B5EF4-FFF2-40B4-BE49-F238E27FC236}">
                  <a16:creationId xmlns:a16="http://schemas.microsoft.com/office/drawing/2014/main" id="{7112E722-FDC3-A571-10E8-B55F5477EE5E}"/>
                </a:ext>
              </a:extLst>
            </p:cNvPr>
            <p:cNvSpPr txBox="1"/>
            <p:nvPr/>
          </p:nvSpPr>
          <p:spPr>
            <a:xfrm>
              <a:off x="7726443" y="2303178"/>
              <a:ext cx="2578453" cy="923330"/>
            </a:xfrm>
            <a:prstGeom prst="rect">
              <a:avLst/>
            </a:prstGeom>
            <a:noFill/>
          </p:spPr>
          <p:txBody>
            <a:bodyPr wrap="square">
              <a:spAutoFit/>
            </a:bodyPr>
            <a:lstStyle/>
            <a:p>
              <a: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No central party </a:t>
              </a:r>
              <a:b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br>
              <a: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to ensure the trade is still </a:t>
              </a:r>
              <a:r>
                <a:rPr lang="en-GB" sz="1800" b="1" dirty="0" err="1">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honored</a:t>
              </a:r>
              <a:endParaRPr lang="en-US" sz="2000" b="1" dirty="0">
                <a:solidFill>
                  <a:schemeClr val="accent3">
                    <a:lumMod val="50000"/>
                  </a:schemeClr>
                </a:solidFill>
              </a:endParaRPr>
            </a:p>
          </p:txBody>
        </p:sp>
        <p:pic>
          <p:nvPicPr>
            <p:cNvPr id="69" name="Graphic 68">
              <a:extLst>
                <a:ext uri="{FF2B5EF4-FFF2-40B4-BE49-F238E27FC236}">
                  <a16:creationId xmlns:a16="http://schemas.microsoft.com/office/drawing/2014/main" id="{168F6D4C-E1E8-CD38-35DD-6E615045F763}"/>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6700552" y="2336612"/>
              <a:ext cx="856463" cy="856463"/>
            </a:xfrm>
            <a:prstGeom prst="rect">
              <a:avLst/>
            </a:prstGeom>
          </p:spPr>
        </p:pic>
      </p:grpSp>
    </p:spTree>
    <p:extLst>
      <p:ext uri="{BB962C8B-B14F-4D97-AF65-F5344CB8AC3E}">
        <p14:creationId xmlns:p14="http://schemas.microsoft.com/office/powerpoint/2010/main" val="27645061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decel="10000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14:presetBounceEnd="60000">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14:bounceEnd="60000">
                                          <p:cBhvr additive="base">
                                            <p:cTn id="17"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par>
                              <p:cTn id="24" fill="hold">
                                <p:stCondLst>
                                  <p:cond delay="500"/>
                                </p:stCondLst>
                                <p:childTnLst>
                                  <p:par>
                                    <p:cTn id="25" presetID="2" presetClass="entr" presetSubtype="4" fill="hold" nodeType="afterEffect" p14:presetBounceEnd="60000">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14:bounceEnd="60000">
                                          <p:cBhvr additive="base">
                                            <p:cTn id="27" dur="5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par>
                              <p:cTn id="37" fill="hold">
                                <p:stCondLst>
                                  <p:cond delay="500"/>
                                </p:stCondLst>
                                <p:childTnLst>
                                  <p:par>
                                    <p:cTn id="38" presetID="2" presetClass="entr" presetSubtype="4" fill="hold" nodeType="afterEffect" p14:presetBounceEnd="60000">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14:bounceEnd="60000">
                                          <p:cBhvr additive="base">
                                            <p:cTn id="40" dur="50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41" dur="500" fill="hold"/>
                                            <p:tgtEl>
                                              <p:spTgt spid="25"/>
                                            </p:tgtEl>
                                            <p:attrNameLst>
                                              <p:attrName>ppt_y</p:attrName>
                                            </p:attrNameLst>
                                          </p:cBhvr>
                                          <p:tavLst>
                                            <p:tav tm="0">
                                              <p:val>
                                                <p:strVal val="1+#ppt_h/2"/>
                                              </p:val>
                                            </p:tav>
                                            <p:tav tm="100000">
                                              <p:val>
                                                <p:strVal val="#ppt_y"/>
                                              </p:val>
                                            </p:tav>
                                          </p:tavLst>
                                        </p:anim>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500"/>
                                            <p:tgtEl>
                                              <p:spTgt spid="24"/>
                                            </p:tgtEl>
                                          </p:cBhvr>
                                        </p:animEffect>
                                      </p:childTnLst>
                                    </p:cTn>
                                  </p:par>
                                </p:childTnLst>
                              </p:cTn>
                            </p:par>
                            <p:par>
                              <p:cTn id="50" fill="hold">
                                <p:stCondLst>
                                  <p:cond delay="500"/>
                                </p:stCondLst>
                                <p:childTnLst>
                                  <p:par>
                                    <p:cTn id="51" presetID="2" presetClass="entr" presetSubtype="4" fill="hold" nodeType="afterEffect" p14:presetBounceEnd="60000">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14:bounceEnd="60000">
                                          <p:cBhvr additive="base">
                                            <p:cTn id="53" dur="500" fill="hold"/>
                                            <p:tgtEl>
                                              <p:spTgt spid="28"/>
                                            </p:tgtEl>
                                            <p:attrNameLst>
                                              <p:attrName>ppt_x</p:attrName>
                                            </p:attrNameLst>
                                          </p:cBhvr>
                                          <p:tavLst>
                                            <p:tav tm="0">
                                              <p:val>
                                                <p:strVal val="#ppt_x"/>
                                              </p:val>
                                            </p:tav>
                                            <p:tav tm="100000">
                                              <p:val>
                                                <p:strVal val="#ppt_x"/>
                                              </p:val>
                                            </p:tav>
                                          </p:tavLst>
                                        </p:anim>
                                        <p:anim calcmode="lin" valueType="num" p14:bounceEnd="60000">
                                          <p:cBhvr additive="base">
                                            <p:cTn id="54" dur="500" fill="hold"/>
                                            <p:tgtEl>
                                              <p:spTgt spid="28"/>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6" grpId="0"/>
          <p:bldP spid="17" grpId="0"/>
          <p:bldP spid="18" grpId="0"/>
          <p:bldP spid="23" grpId="0" animBg="1"/>
          <p:bldP spid="24" grpId="0" animBg="1"/>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 presetClass="entr" presetSubtype="4" decel="10000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par>
                              <p:cTn id="24" fill="hold">
                                <p:stCondLst>
                                  <p:cond delay="500"/>
                                </p:stCondLst>
                                <p:childTnLst>
                                  <p:par>
                                    <p:cTn id="25" presetID="2" presetClass="entr" presetSubtype="4"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par>
                              <p:cTn id="37" fill="hold">
                                <p:stCondLst>
                                  <p:cond delay="500"/>
                                </p:stCondLst>
                                <p:childTnLst>
                                  <p:par>
                                    <p:cTn id="38" presetID="2" presetClass="entr" presetSubtype="4" fill="hold" nodeType="after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1+#ppt_h/2"/>
                                              </p:val>
                                            </p:tav>
                                            <p:tav tm="100000">
                                              <p:val>
                                                <p:strVal val="#ppt_y"/>
                                              </p:val>
                                            </p:tav>
                                          </p:tavLst>
                                        </p:anim>
                                      </p:childTnLst>
                                    </p:cTn>
                                  </p:par>
                                  <p:par>
                                    <p:cTn id="42" presetID="10" presetClass="entr" presetSubtype="0"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left)">
                                          <p:cBhvr>
                                            <p:cTn id="49" dur="500"/>
                                            <p:tgtEl>
                                              <p:spTgt spid="24"/>
                                            </p:tgtEl>
                                          </p:cBhvr>
                                        </p:animEffect>
                                      </p:childTnLst>
                                    </p:cTn>
                                  </p:par>
                                </p:childTnLst>
                              </p:cTn>
                            </p:par>
                            <p:par>
                              <p:cTn id="50" fill="hold">
                                <p:stCondLst>
                                  <p:cond delay="500"/>
                                </p:stCondLst>
                                <p:childTnLst>
                                  <p:par>
                                    <p:cTn id="51" presetID="2" presetClass="entr" presetSubtype="4"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par>
                                    <p:cTn id="55" presetID="10"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p:bldP spid="16" grpId="0"/>
          <p:bldP spid="17" grpId="0"/>
          <p:bldP spid="18" grpId="0"/>
          <p:bldP spid="23" grpId="0" animBg="1"/>
          <p:bldP spid="24" grpId="0" animBg="1"/>
          <p:bldP spid="3" grpId="0"/>
        </p:bldLst>
      </p:timing>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FAA910E-A3B9-5ACE-B4E1-9AE06EAD33EE}"/>
              </a:ext>
            </a:extLst>
          </p:cNvPr>
          <p:cNvSpPr/>
          <p:nvPr/>
        </p:nvSpPr>
        <p:spPr>
          <a:xfrm>
            <a:off x="913421" y="2420846"/>
            <a:ext cx="3189248" cy="3245861"/>
          </a:xfrm>
          <a:prstGeom prst="roundRect">
            <a:avLst>
              <a:gd name="adj" fmla="val 9783"/>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7" name="Rectangle: Rounded Corners 6">
            <a:extLst>
              <a:ext uri="{FF2B5EF4-FFF2-40B4-BE49-F238E27FC236}">
                <a16:creationId xmlns:a16="http://schemas.microsoft.com/office/drawing/2014/main" id="{B6B6D8B1-FDBA-6DDD-40AB-204AA669E60D}"/>
              </a:ext>
            </a:extLst>
          </p:cNvPr>
          <p:cNvSpPr/>
          <p:nvPr/>
        </p:nvSpPr>
        <p:spPr>
          <a:xfrm>
            <a:off x="4501376" y="2420846"/>
            <a:ext cx="3189248" cy="3245861"/>
          </a:xfrm>
          <a:prstGeom prst="roundRect">
            <a:avLst>
              <a:gd name="adj" fmla="val 9783"/>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8" name="Rectangle: Rounded Corners 7">
            <a:extLst>
              <a:ext uri="{FF2B5EF4-FFF2-40B4-BE49-F238E27FC236}">
                <a16:creationId xmlns:a16="http://schemas.microsoft.com/office/drawing/2014/main" id="{A8B731E9-9CAE-5140-F3A7-52B54D8459FD}"/>
              </a:ext>
            </a:extLst>
          </p:cNvPr>
          <p:cNvSpPr/>
          <p:nvPr/>
        </p:nvSpPr>
        <p:spPr>
          <a:xfrm>
            <a:off x="8086586" y="2420846"/>
            <a:ext cx="3189248" cy="3245861"/>
          </a:xfrm>
          <a:prstGeom prst="roundRect">
            <a:avLst>
              <a:gd name="adj" fmla="val 9783"/>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9" name="TextBox 8">
            <a:extLst>
              <a:ext uri="{FF2B5EF4-FFF2-40B4-BE49-F238E27FC236}">
                <a16:creationId xmlns:a16="http://schemas.microsoft.com/office/drawing/2014/main" id="{464B0B32-DADF-7B68-2DA9-802E5C073FC1}"/>
              </a:ext>
            </a:extLst>
          </p:cNvPr>
          <p:cNvSpPr txBox="1"/>
          <p:nvPr/>
        </p:nvSpPr>
        <p:spPr>
          <a:xfrm>
            <a:off x="1291890" y="3145182"/>
            <a:ext cx="2432310" cy="646331"/>
          </a:xfrm>
          <a:prstGeom prst="rect">
            <a:avLst/>
          </a:prstGeom>
          <a:noFill/>
        </p:spPr>
        <p:txBody>
          <a:bodyPr wrap="square" rtlCol="0">
            <a:spAutoFit/>
          </a:bodyPr>
          <a:lstStyle/>
          <a:p>
            <a:pPr algn="ctr"/>
            <a:r>
              <a:rPr lang="en-US" sz="1800" dirty="0">
                <a:solidFill>
                  <a:schemeClr val="accent5">
                    <a:lumMod val="50000"/>
                  </a:schemeClr>
                </a:solidFill>
                <a:latin typeface="+mj-lt"/>
                <a:cs typeface="Poppins Bold" panose="00000800000000000000" pitchFamily="2" charset="0"/>
              </a:rPr>
              <a:t>Enhance Transparency</a:t>
            </a:r>
          </a:p>
        </p:txBody>
      </p:sp>
      <p:sp>
        <p:nvSpPr>
          <p:cNvPr id="10" name="TextBox 9">
            <a:extLst>
              <a:ext uri="{FF2B5EF4-FFF2-40B4-BE49-F238E27FC236}">
                <a16:creationId xmlns:a16="http://schemas.microsoft.com/office/drawing/2014/main" id="{1EB1024C-C5CC-865A-22F2-EB6346CA70B1}"/>
              </a:ext>
            </a:extLst>
          </p:cNvPr>
          <p:cNvSpPr txBox="1"/>
          <p:nvPr/>
        </p:nvSpPr>
        <p:spPr>
          <a:xfrm>
            <a:off x="4748122" y="3145182"/>
            <a:ext cx="2695756" cy="646331"/>
          </a:xfrm>
          <a:prstGeom prst="rect">
            <a:avLst/>
          </a:prstGeom>
          <a:noFill/>
        </p:spPr>
        <p:txBody>
          <a:bodyPr wrap="square" rtlCol="0">
            <a:spAutoFit/>
          </a:bodyPr>
          <a:lstStyle/>
          <a:p>
            <a:pPr algn="ctr"/>
            <a:r>
              <a:rPr lang="en-US" sz="1800" dirty="0">
                <a:solidFill>
                  <a:schemeClr val="accent5">
                    <a:lumMod val="50000"/>
                  </a:schemeClr>
                </a:solidFill>
                <a:latin typeface="+mj-lt"/>
                <a:cs typeface="Poppins Bold" panose="00000800000000000000" pitchFamily="2" charset="0"/>
              </a:rPr>
              <a:t>Mitigate </a:t>
            </a:r>
            <a:br>
              <a:rPr lang="en-US" sz="1800" dirty="0">
                <a:solidFill>
                  <a:schemeClr val="accent5">
                    <a:lumMod val="50000"/>
                  </a:schemeClr>
                </a:solidFill>
                <a:latin typeface="+mj-lt"/>
                <a:cs typeface="Poppins Bold" panose="00000800000000000000" pitchFamily="2" charset="0"/>
              </a:rPr>
            </a:br>
            <a:r>
              <a:rPr lang="en-US" sz="1800" dirty="0">
                <a:solidFill>
                  <a:schemeClr val="accent5">
                    <a:lumMod val="50000"/>
                  </a:schemeClr>
                </a:solidFill>
                <a:latin typeface="+mj-lt"/>
                <a:cs typeface="Poppins Bold" panose="00000800000000000000" pitchFamily="2" charset="0"/>
              </a:rPr>
              <a:t>Credit Risk</a:t>
            </a:r>
          </a:p>
        </p:txBody>
      </p:sp>
      <p:sp>
        <p:nvSpPr>
          <p:cNvPr id="11" name="TextBox 10">
            <a:extLst>
              <a:ext uri="{FF2B5EF4-FFF2-40B4-BE49-F238E27FC236}">
                <a16:creationId xmlns:a16="http://schemas.microsoft.com/office/drawing/2014/main" id="{633B7EB0-42B8-9570-0926-EDB302F5388E}"/>
              </a:ext>
            </a:extLst>
          </p:cNvPr>
          <p:cNvSpPr txBox="1"/>
          <p:nvPr/>
        </p:nvSpPr>
        <p:spPr>
          <a:xfrm>
            <a:off x="8285451" y="3145182"/>
            <a:ext cx="2791519" cy="646331"/>
          </a:xfrm>
          <a:prstGeom prst="rect">
            <a:avLst/>
          </a:prstGeom>
          <a:noFill/>
        </p:spPr>
        <p:txBody>
          <a:bodyPr wrap="square" rtlCol="0">
            <a:spAutoFit/>
          </a:bodyPr>
          <a:lstStyle/>
          <a:p>
            <a:pPr algn="ctr"/>
            <a:r>
              <a:rPr lang="en-US" sz="1800" dirty="0">
                <a:solidFill>
                  <a:schemeClr val="accent5">
                    <a:lumMod val="50000"/>
                  </a:schemeClr>
                </a:solidFill>
                <a:latin typeface="+mj-lt"/>
                <a:cs typeface="Poppins Bold" panose="00000800000000000000" pitchFamily="2" charset="0"/>
              </a:rPr>
              <a:t>Reduce </a:t>
            </a:r>
            <a:br>
              <a:rPr lang="en-US" sz="1800" dirty="0">
                <a:solidFill>
                  <a:schemeClr val="accent5">
                    <a:lumMod val="50000"/>
                  </a:schemeClr>
                </a:solidFill>
                <a:latin typeface="+mj-lt"/>
                <a:cs typeface="Poppins Bold" panose="00000800000000000000" pitchFamily="2" charset="0"/>
              </a:rPr>
            </a:br>
            <a:r>
              <a:rPr lang="en-US" sz="1800" dirty="0">
                <a:solidFill>
                  <a:schemeClr val="accent5">
                    <a:lumMod val="50000"/>
                  </a:schemeClr>
                </a:solidFill>
                <a:latin typeface="+mj-lt"/>
                <a:cs typeface="Poppins Bold" panose="00000800000000000000" pitchFamily="2" charset="0"/>
              </a:rPr>
              <a:t>Operational Risk</a:t>
            </a:r>
          </a:p>
        </p:txBody>
      </p:sp>
      <p:sp>
        <p:nvSpPr>
          <p:cNvPr id="12" name="TextBox 11">
            <a:extLst>
              <a:ext uri="{FF2B5EF4-FFF2-40B4-BE49-F238E27FC236}">
                <a16:creationId xmlns:a16="http://schemas.microsoft.com/office/drawing/2014/main" id="{DE95E9EA-09C2-EE7C-6DA4-3EF7C699A480}"/>
              </a:ext>
            </a:extLst>
          </p:cNvPr>
          <p:cNvSpPr txBox="1"/>
          <p:nvPr/>
        </p:nvSpPr>
        <p:spPr>
          <a:xfrm>
            <a:off x="1072283" y="3888336"/>
            <a:ext cx="2871525" cy="646331"/>
          </a:xfrm>
          <a:prstGeom prst="rect">
            <a:avLst/>
          </a:prstGeom>
          <a:noFill/>
        </p:spPr>
        <p:txBody>
          <a:bodyPr wrap="square" rtlCol="0">
            <a:spAutoFit/>
          </a:bodyPr>
          <a:lstStyle/>
          <a:p>
            <a:pPr algn="ctr"/>
            <a:r>
              <a:rPr lang="en-US" sz="1200" dirty="0">
                <a:solidFill>
                  <a:schemeClr val="accent5">
                    <a:lumMod val="50000"/>
                  </a:schemeClr>
                </a:solidFill>
                <a:latin typeface="Poppins" panose="00000500000000000000" pitchFamily="2" charset="0"/>
                <a:cs typeface="Poppins" panose="00000500000000000000" pitchFamily="2" charset="0"/>
              </a:rPr>
              <a:t>Detailed information on each position </a:t>
            </a:r>
            <a:r>
              <a:rPr lang="en-US" sz="1200" b="1" dirty="0">
                <a:solidFill>
                  <a:schemeClr val="accent5">
                    <a:lumMod val="50000"/>
                  </a:schemeClr>
                </a:solidFill>
                <a:latin typeface="Poppins" panose="00000500000000000000" pitchFamily="2" charset="0"/>
                <a:cs typeface="Poppins" panose="00000500000000000000" pitchFamily="2" charset="0"/>
              </a:rPr>
              <a:t>must be reported to trade repositories </a:t>
            </a:r>
            <a:r>
              <a:rPr lang="en-US" sz="1200" dirty="0">
                <a:solidFill>
                  <a:schemeClr val="accent5">
                    <a:lumMod val="50000"/>
                  </a:schemeClr>
                </a:solidFill>
                <a:latin typeface="Poppins" panose="00000500000000000000" pitchFamily="2" charset="0"/>
                <a:cs typeface="Poppins" panose="00000500000000000000" pitchFamily="2" charset="0"/>
              </a:rPr>
              <a:t>(and on to regulators)</a:t>
            </a:r>
          </a:p>
        </p:txBody>
      </p:sp>
      <p:sp>
        <p:nvSpPr>
          <p:cNvPr id="28" name="TextBox 27">
            <a:extLst>
              <a:ext uri="{FF2B5EF4-FFF2-40B4-BE49-F238E27FC236}">
                <a16:creationId xmlns:a16="http://schemas.microsoft.com/office/drawing/2014/main" id="{7BC70708-50FD-A23B-977B-C5ECA84B7B5F}"/>
              </a:ext>
            </a:extLst>
          </p:cNvPr>
          <p:cNvSpPr txBox="1"/>
          <p:nvPr/>
        </p:nvSpPr>
        <p:spPr>
          <a:xfrm>
            <a:off x="1182087" y="4637291"/>
            <a:ext cx="2651917" cy="830997"/>
          </a:xfrm>
          <a:prstGeom prst="rect">
            <a:avLst/>
          </a:prstGeom>
          <a:noFill/>
        </p:spPr>
        <p:txBody>
          <a:bodyPr wrap="square" rtlCol="0">
            <a:spAutoFit/>
          </a:bodyPr>
          <a:lstStyle/>
          <a:p>
            <a:pPr algn="ctr"/>
            <a:r>
              <a:rPr lang="en-US" sz="1200" dirty="0">
                <a:solidFill>
                  <a:schemeClr val="accent5">
                    <a:lumMod val="50000"/>
                  </a:schemeClr>
                </a:solidFill>
                <a:latin typeface="Poppins" panose="00000500000000000000" pitchFamily="2" charset="0"/>
                <a:cs typeface="Poppins" panose="00000500000000000000" pitchFamily="2" charset="0"/>
              </a:rPr>
              <a:t>Trade repositories </a:t>
            </a:r>
            <a:r>
              <a:rPr lang="en-US" sz="1200" b="1" dirty="0">
                <a:solidFill>
                  <a:schemeClr val="accent5">
                    <a:lumMod val="50000"/>
                  </a:schemeClr>
                </a:solidFill>
                <a:latin typeface="Poppins" panose="00000500000000000000" pitchFamily="2" charset="0"/>
                <a:cs typeface="Poppins" panose="00000500000000000000" pitchFamily="2" charset="0"/>
              </a:rPr>
              <a:t>must publish aggregate positions </a:t>
            </a:r>
            <a:r>
              <a:rPr lang="en-US" sz="1200" dirty="0">
                <a:solidFill>
                  <a:schemeClr val="accent5">
                    <a:lumMod val="50000"/>
                  </a:schemeClr>
                </a:solidFill>
                <a:latin typeface="Poppins" panose="00000500000000000000" pitchFamily="2" charset="0"/>
                <a:cs typeface="Poppins" panose="00000500000000000000" pitchFamily="2" charset="0"/>
              </a:rPr>
              <a:t>by class of derivative (both OTC and listed/on exchange)</a:t>
            </a:r>
          </a:p>
        </p:txBody>
      </p:sp>
      <p:sp>
        <p:nvSpPr>
          <p:cNvPr id="29" name="TextBox 28">
            <a:extLst>
              <a:ext uri="{FF2B5EF4-FFF2-40B4-BE49-F238E27FC236}">
                <a16:creationId xmlns:a16="http://schemas.microsoft.com/office/drawing/2014/main" id="{2A66EBBC-2AAC-ABF9-26A1-2D953702167B}"/>
              </a:ext>
            </a:extLst>
          </p:cNvPr>
          <p:cNvSpPr txBox="1"/>
          <p:nvPr/>
        </p:nvSpPr>
        <p:spPr>
          <a:xfrm>
            <a:off x="4660238" y="3888336"/>
            <a:ext cx="2871525" cy="646331"/>
          </a:xfrm>
          <a:prstGeom prst="rect">
            <a:avLst/>
          </a:prstGeom>
          <a:noFill/>
        </p:spPr>
        <p:txBody>
          <a:bodyPr wrap="square" rtlCol="0">
            <a:spAutoFit/>
          </a:bodyPr>
          <a:lstStyle/>
          <a:p>
            <a:pPr algn="ctr"/>
            <a:r>
              <a:rPr lang="en-US" sz="1200" dirty="0">
                <a:solidFill>
                  <a:schemeClr val="accent5">
                    <a:lumMod val="50000"/>
                  </a:schemeClr>
                </a:solidFill>
                <a:latin typeface="Poppins" panose="00000500000000000000" pitchFamily="2" charset="0"/>
                <a:cs typeface="Poppins" panose="00000500000000000000" pitchFamily="2" charset="0"/>
              </a:rPr>
              <a:t>Standardized OTC derivatives </a:t>
            </a:r>
            <a:br>
              <a:rPr lang="en-US" sz="1200" dirty="0">
                <a:solidFill>
                  <a:schemeClr val="accent5">
                    <a:lumMod val="50000"/>
                  </a:schemeClr>
                </a:solidFill>
                <a:latin typeface="Poppins" panose="00000500000000000000" pitchFamily="2" charset="0"/>
                <a:cs typeface="Poppins" panose="00000500000000000000" pitchFamily="2" charset="0"/>
              </a:rPr>
            </a:br>
            <a:r>
              <a:rPr lang="en-US" sz="1200" dirty="0">
                <a:solidFill>
                  <a:schemeClr val="accent5">
                    <a:lumMod val="50000"/>
                  </a:schemeClr>
                </a:solidFill>
                <a:latin typeface="Poppins" panose="00000500000000000000" pitchFamily="2" charset="0"/>
                <a:cs typeface="Poppins" panose="00000500000000000000" pitchFamily="2" charset="0"/>
              </a:rPr>
              <a:t>contracts </a:t>
            </a:r>
            <a:r>
              <a:rPr lang="en-US" sz="1200" b="1" dirty="0">
                <a:solidFill>
                  <a:schemeClr val="accent5">
                    <a:lumMod val="50000"/>
                  </a:schemeClr>
                </a:solidFill>
                <a:latin typeface="Poppins" panose="00000500000000000000" pitchFamily="2" charset="0"/>
                <a:cs typeface="Poppins" panose="00000500000000000000" pitchFamily="2" charset="0"/>
              </a:rPr>
              <a:t>must be centrally </a:t>
            </a:r>
            <a:br>
              <a:rPr lang="en-US" sz="1200" b="1" dirty="0">
                <a:solidFill>
                  <a:schemeClr val="accent5">
                    <a:lumMod val="50000"/>
                  </a:schemeClr>
                </a:solidFill>
                <a:latin typeface="Poppins" panose="00000500000000000000" pitchFamily="2" charset="0"/>
                <a:cs typeface="Poppins" panose="00000500000000000000" pitchFamily="2" charset="0"/>
              </a:rPr>
            </a:br>
            <a:r>
              <a:rPr lang="en-US" sz="1200" b="1" dirty="0">
                <a:solidFill>
                  <a:schemeClr val="accent5">
                    <a:lumMod val="50000"/>
                  </a:schemeClr>
                </a:solidFill>
                <a:latin typeface="Poppins" panose="00000500000000000000" pitchFamily="2" charset="0"/>
                <a:cs typeface="Poppins" panose="00000500000000000000" pitchFamily="2" charset="0"/>
              </a:rPr>
              <a:t>cleared through CCPs</a:t>
            </a:r>
          </a:p>
        </p:txBody>
      </p:sp>
      <p:sp>
        <p:nvSpPr>
          <p:cNvPr id="30" name="TextBox 29">
            <a:extLst>
              <a:ext uri="{FF2B5EF4-FFF2-40B4-BE49-F238E27FC236}">
                <a16:creationId xmlns:a16="http://schemas.microsoft.com/office/drawing/2014/main" id="{6DB059A6-D249-9245-C0A3-F354331392CF}"/>
              </a:ext>
            </a:extLst>
          </p:cNvPr>
          <p:cNvSpPr txBox="1"/>
          <p:nvPr/>
        </p:nvSpPr>
        <p:spPr>
          <a:xfrm>
            <a:off x="4770042" y="4637291"/>
            <a:ext cx="2651917" cy="646331"/>
          </a:xfrm>
          <a:prstGeom prst="rect">
            <a:avLst/>
          </a:prstGeom>
          <a:noFill/>
        </p:spPr>
        <p:txBody>
          <a:bodyPr wrap="square" rtlCol="0">
            <a:spAutoFit/>
          </a:bodyPr>
          <a:lstStyle/>
          <a:p>
            <a:pPr algn="ctr"/>
            <a:r>
              <a:rPr lang="en-US" sz="1200" dirty="0">
                <a:solidFill>
                  <a:schemeClr val="accent5">
                    <a:lumMod val="50000"/>
                  </a:schemeClr>
                </a:solidFill>
                <a:latin typeface="Poppins" panose="00000500000000000000" pitchFamily="2" charset="0"/>
                <a:cs typeface="Poppins" panose="00000500000000000000" pitchFamily="2" charset="0"/>
              </a:rPr>
              <a:t>If not cleared by a CCP, </a:t>
            </a:r>
            <a:br>
              <a:rPr lang="en-US" sz="1200" dirty="0">
                <a:solidFill>
                  <a:schemeClr val="accent5">
                    <a:lumMod val="50000"/>
                  </a:schemeClr>
                </a:solidFill>
                <a:latin typeface="Poppins" panose="00000500000000000000" pitchFamily="2" charset="0"/>
                <a:cs typeface="Poppins" panose="00000500000000000000" pitchFamily="2" charset="0"/>
              </a:rPr>
            </a:br>
            <a:r>
              <a:rPr lang="en-US" sz="1200" b="1" dirty="0">
                <a:solidFill>
                  <a:schemeClr val="accent5">
                    <a:lumMod val="50000"/>
                  </a:schemeClr>
                </a:solidFill>
                <a:latin typeface="Poppins" panose="00000500000000000000" pitchFamily="2" charset="0"/>
                <a:cs typeface="Poppins" panose="00000500000000000000" pitchFamily="2" charset="0"/>
              </a:rPr>
              <a:t>“risk mitigation techniques” </a:t>
            </a:r>
          </a:p>
          <a:p>
            <a:pPr algn="ctr"/>
            <a:r>
              <a:rPr lang="en-US" sz="1200" b="1" dirty="0">
                <a:solidFill>
                  <a:schemeClr val="accent5">
                    <a:lumMod val="50000"/>
                  </a:schemeClr>
                </a:solidFill>
                <a:latin typeface="Poppins" panose="00000500000000000000" pitchFamily="2" charset="0"/>
                <a:cs typeface="Poppins" panose="00000500000000000000" pitchFamily="2" charset="0"/>
              </a:rPr>
              <a:t>must be applied</a:t>
            </a:r>
          </a:p>
        </p:txBody>
      </p:sp>
      <p:sp>
        <p:nvSpPr>
          <p:cNvPr id="33" name="TextBox 32">
            <a:extLst>
              <a:ext uri="{FF2B5EF4-FFF2-40B4-BE49-F238E27FC236}">
                <a16:creationId xmlns:a16="http://schemas.microsoft.com/office/drawing/2014/main" id="{3FB057ED-C820-1599-51D7-79841D2BC3CF}"/>
              </a:ext>
            </a:extLst>
          </p:cNvPr>
          <p:cNvSpPr txBox="1"/>
          <p:nvPr/>
        </p:nvSpPr>
        <p:spPr>
          <a:xfrm>
            <a:off x="8245448" y="3882270"/>
            <a:ext cx="2871525" cy="646331"/>
          </a:xfrm>
          <a:prstGeom prst="rect">
            <a:avLst/>
          </a:prstGeom>
          <a:noFill/>
        </p:spPr>
        <p:txBody>
          <a:bodyPr wrap="square" rtlCol="0">
            <a:spAutoFit/>
          </a:bodyPr>
          <a:lstStyle/>
          <a:p>
            <a:pPr algn="ctr"/>
            <a:r>
              <a:rPr lang="en-GB" sz="120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Market participants </a:t>
            </a:r>
            <a:r>
              <a:rPr lang="en-GB" sz="12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must monitor </a:t>
            </a:r>
            <a:br>
              <a:rPr lang="en-GB" sz="12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br>
            <a:r>
              <a:rPr lang="en-GB" sz="12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and mitigate operational risks</a:t>
            </a:r>
            <a:r>
              <a:rPr lang="en-GB" sz="120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 </a:t>
            </a:r>
            <a:br>
              <a:rPr lang="en-GB" sz="120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br>
            <a:r>
              <a:rPr lang="en-GB" sz="120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like fraud and human error</a:t>
            </a:r>
            <a:endParaRPr lang="en-US" sz="120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endParaRPr>
          </a:p>
        </p:txBody>
      </p:sp>
      <p:grpSp>
        <p:nvGrpSpPr>
          <p:cNvPr id="46" name="Group 45">
            <a:extLst>
              <a:ext uri="{FF2B5EF4-FFF2-40B4-BE49-F238E27FC236}">
                <a16:creationId xmlns:a16="http://schemas.microsoft.com/office/drawing/2014/main" id="{9AC1E531-791E-7658-3198-61D89E7648AE}"/>
              </a:ext>
            </a:extLst>
          </p:cNvPr>
          <p:cNvGrpSpPr/>
          <p:nvPr/>
        </p:nvGrpSpPr>
        <p:grpSpPr>
          <a:xfrm>
            <a:off x="9162879" y="1902723"/>
            <a:ext cx="1036662" cy="1036662"/>
            <a:chOff x="9162879" y="2397006"/>
            <a:chExt cx="1036662" cy="1036662"/>
          </a:xfrm>
        </p:grpSpPr>
        <p:sp>
          <p:nvSpPr>
            <p:cNvPr id="23" name="Oval 22">
              <a:extLst>
                <a:ext uri="{FF2B5EF4-FFF2-40B4-BE49-F238E27FC236}">
                  <a16:creationId xmlns:a16="http://schemas.microsoft.com/office/drawing/2014/main" id="{09F91EDE-C79F-1722-38CB-B6968162F0B0}"/>
                </a:ext>
              </a:extLst>
            </p:cNvPr>
            <p:cNvSpPr/>
            <p:nvPr/>
          </p:nvSpPr>
          <p:spPr>
            <a:xfrm>
              <a:off x="9162879" y="2397006"/>
              <a:ext cx="1036662" cy="1036662"/>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44" name="Group 43">
              <a:extLst>
                <a:ext uri="{FF2B5EF4-FFF2-40B4-BE49-F238E27FC236}">
                  <a16:creationId xmlns:a16="http://schemas.microsoft.com/office/drawing/2014/main" id="{C52BACDB-5B5B-B0BD-3804-FC71F2A2FE61}"/>
                </a:ext>
              </a:extLst>
            </p:cNvPr>
            <p:cNvGrpSpPr/>
            <p:nvPr/>
          </p:nvGrpSpPr>
          <p:grpSpPr>
            <a:xfrm>
              <a:off x="9301445" y="2531788"/>
              <a:ext cx="766480" cy="766682"/>
              <a:chOff x="10065237" y="1222259"/>
              <a:chExt cx="892880" cy="893116"/>
            </a:xfrm>
          </p:grpSpPr>
          <p:sp>
            <p:nvSpPr>
              <p:cNvPr id="37" name="Freeform: Shape 36">
                <a:extLst>
                  <a:ext uri="{FF2B5EF4-FFF2-40B4-BE49-F238E27FC236}">
                    <a16:creationId xmlns:a16="http://schemas.microsoft.com/office/drawing/2014/main" id="{082AADEC-92B6-0FF4-6003-65A0A979BB45}"/>
                  </a:ext>
                </a:extLst>
              </p:cNvPr>
              <p:cNvSpPr/>
              <p:nvPr/>
            </p:nvSpPr>
            <p:spPr>
              <a:xfrm>
                <a:off x="10458315" y="1777075"/>
                <a:ext cx="415625" cy="338300"/>
              </a:xfrm>
              <a:custGeom>
                <a:avLst/>
                <a:gdLst>
                  <a:gd name="connsiteX0" fmla="*/ 401300 w 415625"/>
                  <a:gd name="connsiteY0" fmla="*/ 1650 h 338300"/>
                  <a:gd name="connsiteX1" fmla="*/ 372148 w 415625"/>
                  <a:gd name="connsiteY1" fmla="*/ 14816 h 338300"/>
                  <a:gd name="connsiteX2" fmla="*/ 77816 w 415625"/>
                  <a:gd name="connsiteY2" fmla="*/ 232039 h 338300"/>
                  <a:gd name="connsiteX3" fmla="*/ 98502 w 415625"/>
                  <a:gd name="connsiteY3" fmla="*/ 211351 h 338300"/>
                  <a:gd name="connsiteX4" fmla="*/ 98502 w 415625"/>
                  <a:gd name="connsiteY4" fmla="*/ 179380 h 338300"/>
                  <a:gd name="connsiteX5" fmla="*/ 66529 w 415625"/>
                  <a:gd name="connsiteY5" fmla="*/ 179380 h 338300"/>
                  <a:gd name="connsiteX6" fmla="*/ 6348 w 415625"/>
                  <a:gd name="connsiteY6" fmla="*/ 239562 h 338300"/>
                  <a:gd name="connsiteX7" fmla="*/ 6348 w 415625"/>
                  <a:gd name="connsiteY7" fmla="*/ 271534 h 338300"/>
                  <a:gd name="connsiteX8" fmla="*/ 65592 w 415625"/>
                  <a:gd name="connsiteY8" fmla="*/ 331718 h 338300"/>
                  <a:gd name="connsiteX9" fmla="*/ 81577 w 415625"/>
                  <a:gd name="connsiteY9" fmla="*/ 338300 h 338300"/>
                  <a:gd name="connsiteX10" fmla="*/ 97562 w 415625"/>
                  <a:gd name="connsiteY10" fmla="*/ 331718 h 338300"/>
                  <a:gd name="connsiteX11" fmla="*/ 97562 w 415625"/>
                  <a:gd name="connsiteY11" fmla="*/ 299745 h 338300"/>
                  <a:gd name="connsiteX12" fmla="*/ 75932 w 415625"/>
                  <a:gd name="connsiteY12" fmla="*/ 278117 h 338300"/>
                  <a:gd name="connsiteX13" fmla="*/ 414465 w 415625"/>
                  <a:gd name="connsiteY13" fmla="*/ 31740 h 338300"/>
                  <a:gd name="connsiteX14" fmla="*/ 401300 w 415625"/>
                  <a:gd name="connsiteY14" fmla="*/ 1650 h 33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5625" h="338300">
                    <a:moveTo>
                      <a:pt x="401300" y="1650"/>
                    </a:moveTo>
                    <a:cubicBezTo>
                      <a:pt x="390015" y="-3052"/>
                      <a:pt x="376850" y="2590"/>
                      <a:pt x="372148" y="14816"/>
                    </a:cubicBezTo>
                    <a:cubicBezTo>
                      <a:pt x="323252" y="139884"/>
                      <a:pt x="209466" y="222635"/>
                      <a:pt x="77816" y="232039"/>
                    </a:cubicBezTo>
                    <a:lnTo>
                      <a:pt x="98502" y="211351"/>
                    </a:lnTo>
                    <a:cubicBezTo>
                      <a:pt x="106966" y="202889"/>
                      <a:pt x="106966" y="187844"/>
                      <a:pt x="98502" y="179380"/>
                    </a:cubicBezTo>
                    <a:cubicBezTo>
                      <a:pt x="90038" y="170916"/>
                      <a:pt x="74993" y="170916"/>
                      <a:pt x="66529" y="179380"/>
                    </a:cubicBezTo>
                    <a:lnTo>
                      <a:pt x="6348" y="239562"/>
                    </a:lnTo>
                    <a:cubicBezTo>
                      <a:pt x="-2116" y="248025"/>
                      <a:pt x="-2116" y="263071"/>
                      <a:pt x="6348" y="271534"/>
                    </a:cubicBezTo>
                    <a:lnTo>
                      <a:pt x="65592" y="331718"/>
                    </a:lnTo>
                    <a:cubicBezTo>
                      <a:pt x="70294" y="336419"/>
                      <a:pt x="75936" y="338300"/>
                      <a:pt x="81577" y="338300"/>
                    </a:cubicBezTo>
                    <a:cubicBezTo>
                      <a:pt x="87218" y="338300"/>
                      <a:pt x="92860" y="336419"/>
                      <a:pt x="97562" y="331718"/>
                    </a:cubicBezTo>
                    <a:cubicBezTo>
                      <a:pt x="106026" y="323254"/>
                      <a:pt x="106026" y="308209"/>
                      <a:pt x="97562" y="299745"/>
                    </a:cubicBezTo>
                    <a:lnTo>
                      <a:pt x="75932" y="278117"/>
                    </a:lnTo>
                    <a:cubicBezTo>
                      <a:pt x="227330" y="269654"/>
                      <a:pt x="358981" y="174675"/>
                      <a:pt x="414465" y="31740"/>
                    </a:cubicBezTo>
                    <a:cubicBezTo>
                      <a:pt x="418226" y="19514"/>
                      <a:pt x="412584" y="6352"/>
                      <a:pt x="401300" y="1650"/>
                    </a:cubicBezTo>
                    <a:close/>
                  </a:path>
                </a:pathLst>
              </a:custGeom>
              <a:solidFill>
                <a:schemeClr val="accent5">
                  <a:lumMod val="50000"/>
                </a:schemeClr>
              </a:solidFill>
              <a:ln w="778" cap="flat">
                <a:noFill/>
                <a:prstDash val="solid"/>
                <a:miter/>
              </a:ln>
            </p:spPr>
            <p:txBody>
              <a:bodyPr rtlCol="0" anchor="ctr"/>
              <a:lstStyle/>
              <a:p>
                <a:endParaRPr lang="en-GB" dirty="0">
                  <a:latin typeface="Poppins" panose="00000500000000000000" pitchFamily="2" charset="0"/>
                </a:endParaRPr>
              </a:p>
            </p:txBody>
          </p:sp>
          <p:sp>
            <p:nvSpPr>
              <p:cNvPr id="38" name="Freeform: Shape 37">
                <a:extLst>
                  <a:ext uri="{FF2B5EF4-FFF2-40B4-BE49-F238E27FC236}">
                    <a16:creationId xmlns:a16="http://schemas.microsoft.com/office/drawing/2014/main" id="{D45D624E-536A-EB2D-D491-C8B7736D7DA7}"/>
                  </a:ext>
                </a:extLst>
              </p:cNvPr>
              <p:cNvSpPr/>
              <p:nvPr/>
            </p:nvSpPr>
            <p:spPr>
              <a:xfrm>
                <a:off x="10148919" y="1222259"/>
                <a:ext cx="415185" cy="336419"/>
              </a:xfrm>
              <a:custGeom>
                <a:avLst/>
                <a:gdLst>
                  <a:gd name="connsiteX0" fmla="*/ 14826 w 415185"/>
                  <a:gd name="connsiteY0" fmla="*/ 334540 h 336419"/>
                  <a:gd name="connsiteX1" fmla="*/ 23290 w 415185"/>
                  <a:gd name="connsiteY1" fmla="*/ 336419 h 336419"/>
                  <a:gd name="connsiteX2" fmla="*/ 43977 w 415185"/>
                  <a:gd name="connsiteY2" fmla="*/ 322314 h 336419"/>
                  <a:gd name="connsiteX3" fmla="*/ 338310 w 415185"/>
                  <a:gd name="connsiteY3" fmla="*/ 105090 h 336419"/>
                  <a:gd name="connsiteX4" fmla="*/ 317624 w 415185"/>
                  <a:gd name="connsiteY4" fmla="*/ 125776 h 336419"/>
                  <a:gd name="connsiteX5" fmla="*/ 317624 w 415185"/>
                  <a:gd name="connsiteY5" fmla="*/ 157749 h 336419"/>
                  <a:gd name="connsiteX6" fmla="*/ 333609 w 415185"/>
                  <a:gd name="connsiteY6" fmla="*/ 164331 h 336419"/>
                  <a:gd name="connsiteX7" fmla="*/ 349593 w 415185"/>
                  <a:gd name="connsiteY7" fmla="*/ 157749 h 336419"/>
                  <a:gd name="connsiteX8" fmla="*/ 408838 w 415185"/>
                  <a:gd name="connsiteY8" fmla="*/ 98505 h 336419"/>
                  <a:gd name="connsiteX9" fmla="*/ 408838 w 415185"/>
                  <a:gd name="connsiteY9" fmla="*/ 66532 h 336419"/>
                  <a:gd name="connsiteX10" fmla="*/ 349593 w 415185"/>
                  <a:gd name="connsiteY10" fmla="*/ 6348 h 336419"/>
                  <a:gd name="connsiteX11" fmla="*/ 317620 w 415185"/>
                  <a:gd name="connsiteY11" fmla="*/ 6348 h 336419"/>
                  <a:gd name="connsiteX12" fmla="*/ 317620 w 415185"/>
                  <a:gd name="connsiteY12" fmla="*/ 38321 h 336419"/>
                  <a:gd name="connsiteX13" fmla="*/ 339250 w 415185"/>
                  <a:gd name="connsiteY13" fmla="*/ 59951 h 336419"/>
                  <a:gd name="connsiteX14" fmla="*/ 719 w 415185"/>
                  <a:gd name="connsiteY14" fmla="*/ 306326 h 336419"/>
                  <a:gd name="connsiteX15" fmla="*/ 14825 w 415185"/>
                  <a:gd name="connsiteY15" fmla="*/ 334540 h 33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185" h="336419">
                    <a:moveTo>
                      <a:pt x="14826" y="334540"/>
                    </a:moveTo>
                    <a:cubicBezTo>
                      <a:pt x="17649" y="335479"/>
                      <a:pt x="20468" y="336419"/>
                      <a:pt x="23290" y="336419"/>
                    </a:cubicBezTo>
                    <a:cubicBezTo>
                      <a:pt x="32694" y="336419"/>
                      <a:pt x="41158" y="330778"/>
                      <a:pt x="43977" y="322314"/>
                    </a:cubicBezTo>
                    <a:cubicBezTo>
                      <a:pt x="92874" y="197245"/>
                      <a:pt x="206660" y="114493"/>
                      <a:pt x="338310" y="105090"/>
                    </a:cubicBezTo>
                    <a:lnTo>
                      <a:pt x="317624" y="125776"/>
                    </a:lnTo>
                    <a:cubicBezTo>
                      <a:pt x="309160" y="134240"/>
                      <a:pt x="309160" y="149285"/>
                      <a:pt x="317624" y="157749"/>
                    </a:cubicBezTo>
                    <a:cubicBezTo>
                      <a:pt x="322326" y="162451"/>
                      <a:pt x="327967" y="164331"/>
                      <a:pt x="333609" y="164331"/>
                    </a:cubicBezTo>
                    <a:cubicBezTo>
                      <a:pt x="339250" y="164331"/>
                      <a:pt x="344891" y="162451"/>
                      <a:pt x="349593" y="157749"/>
                    </a:cubicBezTo>
                    <a:lnTo>
                      <a:pt x="408838" y="98505"/>
                    </a:lnTo>
                    <a:cubicBezTo>
                      <a:pt x="417302" y="90041"/>
                      <a:pt x="417302" y="74996"/>
                      <a:pt x="408838" y="66532"/>
                    </a:cubicBezTo>
                    <a:lnTo>
                      <a:pt x="349593" y="6348"/>
                    </a:lnTo>
                    <a:cubicBezTo>
                      <a:pt x="341129" y="-2116"/>
                      <a:pt x="326084" y="-2116"/>
                      <a:pt x="317620" y="6348"/>
                    </a:cubicBezTo>
                    <a:cubicBezTo>
                      <a:pt x="309156" y="14812"/>
                      <a:pt x="309156" y="29857"/>
                      <a:pt x="317620" y="38321"/>
                    </a:cubicBezTo>
                    <a:lnTo>
                      <a:pt x="339250" y="59951"/>
                    </a:lnTo>
                    <a:cubicBezTo>
                      <a:pt x="187852" y="68415"/>
                      <a:pt x="56201" y="163391"/>
                      <a:pt x="719" y="306326"/>
                    </a:cubicBezTo>
                    <a:cubicBezTo>
                      <a:pt x="-2103" y="316675"/>
                      <a:pt x="3542" y="329838"/>
                      <a:pt x="14825" y="334540"/>
                    </a:cubicBezTo>
                    <a:close/>
                  </a:path>
                </a:pathLst>
              </a:custGeom>
              <a:solidFill>
                <a:schemeClr val="accent5">
                  <a:lumMod val="50000"/>
                </a:schemeClr>
              </a:solidFill>
              <a:ln w="778" cap="flat">
                <a:noFill/>
                <a:prstDash val="solid"/>
                <a:miter/>
              </a:ln>
            </p:spPr>
            <p:txBody>
              <a:bodyPr rtlCol="0" anchor="ctr"/>
              <a:lstStyle/>
              <a:p>
                <a:endParaRPr lang="en-GB" dirty="0">
                  <a:latin typeface="Poppins" panose="00000500000000000000" pitchFamily="2" charset="0"/>
                </a:endParaRPr>
              </a:p>
            </p:txBody>
          </p:sp>
          <p:sp>
            <p:nvSpPr>
              <p:cNvPr id="39" name="Freeform: Shape 38">
                <a:extLst>
                  <a:ext uri="{FF2B5EF4-FFF2-40B4-BE49-F238E27FC236}">
                    <a16:creationId xmlns:a16="http://schemas.microsoft.com/office/drawing/2014/main" id="{67FCA986-87FB-7345-1CCB-49F08898CC4D}"/>
                  </a:ext>
                </a:extLst>
              </p:cNvPr>
              <p:cNvSpPr/>
              <p:nvPr/>
            </p:nvSpPr>
            <p:spPr>
              <a:xfrm>
                <a:off x="10065237" y="1614396"/>
                <a:ext cx="337126" cy="416346"/>
              </a:xfrm>
              <a:custGeom>
                <a:avLst/>
                <a:gdLst>
                  <a:gd name="connsiteX0" fmla="*/ 322315 w 337126"/>
                  <a:gd name="connsiteY0" fmla="*/ 372149 h 416346"/>
                  <a:gd name="connsiteX1" fmla="*/ 105091 w 337126"/>
                  <a:gd name="connsiteY1" fmla="*/ 77816 h 416346"/>
                  <a:gd name="connsiteX2" fmla="*/ 125777 w 337126"/>
                  <a:gd name="connsiteY2" fmla="*/ 98502 h 416346"/>
                  <a:gd name="connsiteX3" fmla="*/ 141762 w 337126"/>
                  <a:gd name="connsiteY3" fmla="*/ 105083 h 416346"/>
                  <a:gd name="connsiteX4" fmla="*/ 157746 w 337126"/>
                  <a:gd name="connsiteY4" fmla="*/ 98502 h 416346"/>
                  <a:gd name="connsiteX5" fmla="*/ 157746 w 337126"/>
                  <a:gd name="connsiteY5" fmla="*/ 66529 h 416346"/>
                  <a:gd name="connsiteX6" fmla="*/ 97566 w 337126"/>
                  <a:gd name="connsiteY6" fmla="*/ 6348 h 416346"/>
                  <a:gd name="connsiteX7" fmla="*/ 65592 w 337126"/>
                  <a:gd name="connsiteY7" fmla="*/ 6348 h 416346"/>
                  <a:gd name="connsiteX8" fmla="*/ 6348 w 337126"/>
                  <a:gd name="connsiteY8" fmla="*/ 65592 h 416346"/>
                  <a:gd name="connsiteX9" fmla="*/ 6348 w 337126"/>
                  <a:gd name="connsiteY9" fmla="*/ 97566 h 416346"/>
                  <a:gd name="connsiteX10" fmla="*/ 38321 w 337126"/>
                  <a:gd name="connsiteY10" fmla="*/ 97566 h 416346"/>
                  <a:gd name="connsiteX11" fmla="*/ 59951 w 337126"/>
                  <a:gd name="connsiteY11" fmla="*/ 75936 h 416346"/>
                  <a:gd name="connsiteX12" fmla="*/ 306326 w 337126"/>
                  <a:gd name="connsiteY12" fmla="*/ 414466 h 416346"/>
                  <a:gd name="connsiteX13" fmla="*/ 314790 w 337126"/>
                  <a:gd name="connsiteY13" fmla="*/ 416346 h 416346"/>
                  <a:gd name="connsiteX14" fmla="*/ 335477 w 337126"/>
                  <a:gd name="connsiteY14" fmla="*/ 402241 h 416346"/>
                  <a:gd name="connsiteX15" fmla="*/ 322314 w 337126"/>
                  <a:gd name="connsiteY15" fmla="*/ 372149 h 416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7126" h="416346">
                    <a:moveTo>
                      <a:pt x="322315" y="372149"/>
                    </a:moveTo>
                    <a:cubicBezTo>
                      <a:pt x="197246" y="323252"/>
                      <a:pt x="114494" y="209466"/>
                      <a:pt x="105091" y="77816"/>
                    </a:cubicBezTo>
                    <a:lnTo>
                      <a:pt x="125777" y="98502"/>
                    </a:lnTo>
                    <a:cubicBezTo>
                      <a:pt x="130479" y="103204"/>
                      <a:pt x="136120" y="105083"/>
                      <a:pt x="141762" y="105083"/>
                    </a:cubicBezTo>
                    <a:cubicBezTo>
                      <a:pt x="147403" y="105083"/>
                      <a:pt x="153045" y="103204"/>
                      <a:pt x="157746" y="98502"/>
                    </a:cubicBezTo>
                    <a:cubicBezTo>
                      <a:pt x="166211" y="90038"/>
                      <a:pt x="166211" y="74993"/>
                      <a:pt x="157746" y="66529"/>
                    </a:cubicBezTo>
                    <a:lnTo>
                      <a:pt x="97566" y="6348"/>
                    </a:lnTo>
                    <a:cubicBezTo>
                      <a:pt x="89102" y="-2116"/>
                      <a:pt x="74057" y="-2116"/>
                      <a:pt x="65592" y="6348"/>
                    </a:cubicBezTo>
                    <a:lnTo>
                      <a:pt x="6348" y="65592"/>
                    </a:lnTo>
                    <a:cubicBezTo>
                      <a:pt x="-2116" y="74057"/>
                      <a:pt x="-2116" y="89102"/>
                      <a:pt x="6348" y="97566"/>
                    </a:cubicBezTo>
                    <a:cubicBezTo>
                      <a:pt x="14812" y="106030"/>
                      <a:pt x="29857" y="106030"/>
                      <a:pt x="38321" y="97566"/>
                    </a:cubicBezTo>
                    <a:lnTo>
                      <a:pt x="59951" y="75936"/>
                    </a:lnTo>
                    <a:cubicBezTo>
                      <a:pt x="68415" y="227334"/>
                      <a:pt x="163391" y="358985"/>
                      <a:pt x="306326" y="414466"/>
                    </a:cubicBezTo>
                    <a:cubicBezTo>
                      <a:pt x="309149" y="415406"/>
                      <a:pt x="311968" y="416346"/>
                      <a:pt x="314790" y="416346"/>
                    </a:cubicBezTo>
                    <a:cubicBezTo>
                      <a:pt x="324194" y="416346"/>
                      <a:pt x="332658" y="410704"/>
                      <a:pt x="335477" y="402241"/>
                    </a:cubicBezTo>
                    <a:cubicBezTo>
                      <a:pt x="340178" y="390016"/>
                      <a:pt x="334537" y="376851"/>
                      <a:pt x="322314" y="372149"/>
                    </a:cubicBezTo>
                    <a:close/>
                  </a:path>
                </a:pathLst>
              </a:custGeom>
              <a:solidFill>
                <a:schemeClr val="accent5">
                  <a:lumMod val="50000"/>
                </a:schemeClr>
              </a:solidFill>
              <a:ln w="778" cap="flat">
                <a:noFill/>
                <a:prstDash val="solid"/>
                <a:miter/>
              </a:ln>
            </p:spPr>
            <p:txBody>
              <a:bodyPr rtlCol="0" anchor="ctr"/>
              <a:lstStyle/>
              <a:p>
                <a:endParaRPr lang="en-GB" dirty="0">
                  <a:latin typeface="Poppins" panose="00000500000000000000" pitchFamily="2" charset="0"/>
                </a:endParaRPr>
              </a:p>
            </p:txBody>
          </p:sp>
          <p:sp>
            <p:nvSpPr>
              <p:cNvPr id="40" name="Freeform: Shape 39">
                <a:extLst>
                  <a:ext uri="{FF2B5EF4-FFF2-40B4-BE49-F238E27FC236}">
                    <a16:creationId xmlns:a16="http://schemas.microsoft.com/office/drawing/2014/main" id="{2782531F-45FE-7EA9-E95B-894A85AD3FDD}"/>
                  </a:ext>
                </a:extLst>
              </p:cNvPr>
              <p:cNvSpPr/>
              <p:nvPr/>
            </p:nvSpPr>
            <p:spPr>
              <a:xfrm>
                <a:off x="10620991" y="1305014"/>
                <a:ext cx="337126" cy="415412"/>
              </a:xfrm>
              <a:custGeom>
                <a:avLst/>
                <a:gdLst>
                  <a:gd name="connsiteX0" fmla="*/ 330779 w 337126"/>
                  <a:gd name="connsiteY0" fmla="*/ 318551 h 415412"/>
                  <a:gd name="connsiteX1" fmla="*/ 298806 w 337126"/>
                  <a:gd name="connsiteY1" fmla="*/ 318551 h 415412"/>
                  <a:gd name="connsiteX2" fmla="*/ 277178 w 337126"/>
                  <a:gd name="connsiteY2" fmla="*/ 340181 h 415412"/>
                  <a:gd name="connsiteX3" fmla="*/ 30801 w 337126"/>
                  <a:gd name="connsiteY3" fmla="*/ 1650 h 415412"/>
                  <a:gd name="connsiteX4" fmla="*/ 1650 w 337126"/>
                  <a:gd name="connsiteY4" fmla="*/ 14816 h 415412"/>
                  <a:gd name="connsiteX5" fmla="*/ 14816 w 337126"/>
                  <a:gd name="connsiteY5" fmla="*/ 43966 h 415412"/>
                  <a:gd name="connsiteX6" fmla="*/ 232041 w 337126"/>
                  <a:gd name="connsiteY6" fmla="*/ 338300 h 415412"/>
                  <a:gd name="connsiteX7" fmla="*/ 211353 w 337126"/>
                  <a:gd name="connsiteY7" fmla="*/ 317614 h 415412"/>
                  <a:gd name="connsiteX8" fmla="*/ 179380 w 337126"/>
                  <a:gd name="connsiteY8" fmla="*/ 317614 h 415412"/>
                  <a:gd name="connsiteX9" fmla="*/ 179380 w 337126"/>
                  <a:gd name="connsiteY9" fmla="*/ 349587 h 415412"/>
                  <a:gd name="connsiteX10" fmla="*/ 239563 w 337126"/>
                  <a:gd name="connsiteY10" fmla="*/ 408831 h 415412"/>
                  <a:gd name="connsiteX11" fmla="*/ 255550 w 337126"/>
                  <a:gd name="connsiteY11" fmla="*/ 415412 h 415412"/>
                  <a:gd name="connsiteX12" fmla="*/ 271536 w 337126"/>
                  <a:gd name="connsiteY12" fmla="*/ 408831 h 415412"/>
                  <a:gd name="connsiteX13" fmla="*/ 330779 w 337126"/>
                  <a:gd name="connsiteY13" fmla="*/ 349587 h 415412"/>
                  <a:gd name="connsiteX14" fmla="*/ 330779 w 337126"/>
                  <a:gd name="connsiteY14" fmla="*/ 318551 h 415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7126" h="415412">
                    <a:moveTo>
                      <a:pt x="330779" y="318551"/>
                    </a:moveTo>
                    <a:cubicBezTo>
                      <a:pt x="322316" y="310087"/>
                      <a:pt x="307270" y="310087"/>
                      <a:pt x="298806" y="318551"/>
                    </a:cubicBezTo>
                    <a:lnTo>
                      <a:pt x="277178" y="340181"/>
                    </a:lnTo>
                    <a:cubicBezTo>
                      <a:pt x="268715" y="188782"/>
                      <a:pt x="173736" y="57132"/>
                      <a:pt x="30801" y="1650"/>
                    </a:cubicBezTo>
                    <a:cubicBezTo>
                      <a:pt x="19518" y="-3052"/>
                      <a:pt x="6352" y="2590"/>
                      <a:pt x="1650" y="14816"/>
                    </a:cubicBezTo>
                    <a:cubicBezTo>
                      <a:pt x="-3052" y="27042"/>
                      <a:pt x="2590" y="39265"/>
                      <a:pt x="14816" y="43966"/>
                    </a:cubicBezTo>
                    <a:cubicBezTo>
                      <a:pt x="139884" y="92864"/>
                      <a:pt x="222637" y="206649"/>
                      <a:pt x="232041" y="338300"/>
                    </a:cubicBezTo>
                    <a:lnTo>
                      <a:pt x="211353" y="317614"/>
                    </a:lnTo>
                    <a:cubicBezTo>
                      <a:pt x="202889" y="309150"/>
                      <a:pt x="187844" y="309150"/>
                      <a:pt x="179380" y="317614"/>
                    </a:cubicBezTo>
                    <a:cubicBezTo>
                      <a:pt x="170916" y="326078"/>
                      <a:pt x="170916" y="341123"/>
                      <a:pt x="179380" y="349587"/>
                    </a:cubicBezTo>
                    <a:lnTo>
                      <a:pt x="239563" y="408831"/>
                    </a:lnTo>
                    <a:cubicBezTo>
                      <a:pt x="244265" y="413533"/>
                      <a:pt x="249908" y="415412"/>
                      <a:pt x="255550" y="415412"/>
                    </a:cubicBezTo>
                    <a:cubicBezTo>
                      <a:pt x="261192" y="415412"/>
                      <a:pt x="266834" y="413533"/>
                      <a:pt x="271536" y="408831"/>
                    </a:cubicBezTo>
                    <a:lnTo>
                      <a:pt x="330779" y="349587"/>
                    </a:lnTo>
                    <a:cubicBezTo>
                      <a:pt x="339242" y="341116"/>
                      <a:pt x="339242" y="327011"/>
                      <a:pt x="330779" y="318551"/>
                    </a:cubicBezTo>
                    <a:close/>
                  </a:path>
                </a:pathLst>
              </a:custGeom>
              <a:solidFill>
                <a:schemeClr val="accent5">
                  <a:lumMod val="50000"/>
                </a:schemeClr>
              </a:solidFill>
              <a:ln w="778" cap="flat">
                <a:noFill/>
                <a:prstDash val="solid"/>
                <a:miter/>
              </a:ln>
            </p:spPr>
            <p:txBody>
              <a:bodyPr rtlCol="0" anchor="ctr"/>
              <a:lstStyle/>
              <a:p>
                <a:endParaRPr lang="en-GB" dirty="0">
                  <a:latin typeface="Poppins" panose="00000500000000000000" pitchFamily="2" charset="0"/>
                </a:endParaRPr>
              </a:p>
            </p:txBody>
          </p:sp>
          <p:sp>
            <p:nvSpPr>
              <p:cNvPr id="41" name="Freeform: Shape 40">
                <a:extLst>
                  <a:ext uri="{FF2B5EF4-FFF2-40B4-BE49-F238E27FC236}">
                    <a16:creationId xmlns:a16="http://schemas.microsoft.com/office/drawing/2014/main" id="{F90D4840-CDB3-F511-D1D6-8B388F50DDD0}"/>
                  </a:ext>
                </a:extLst>
              </p:cNvPr>
              <p:cNvSpPr/>
              <p:nvPr/>
            </p:nvSpPr>
            <p:spPr>
              <a:xfrm>
                <a:off x="10278472" y="1434556"/>
                <a:ext cx="466412" cy="466415"/>
              </a:xfrm>
              <a:custGeom>
                <a:avLst/>
                <a:gdLst>
                  <a:gd name="connsiteX0" fmla="*/ 186190 w 466412"/>
                  <a:gd name="connsiteY0" fmla="*/ 446669 h 466415"/>
                  <a:gd name="connsiteX1" fmla="*/ 208759 w 466412"/>
                  <a:gd name="connsiteY1" fmla="*/ 466415 h 466415"/>
                  <a:gd name="connsiteX2" fmla="*/ 257656 w 466412"/>
                  <a:gd name="connsiteY2" fmla="*/ 466415 h 466415"/>
                  <a:gd name="connsiteX3" fmla="*/ 280226 w 466412"/>
                  <a:gd name="connsiteY3" fmla="*/ 446669 h 466415"/>
                  <a:gd name="connsiteX4" fmla="*/ 286807 w 466412"/>
                  <a:gd name="connsiteY4" fmla="*/ 404352 h 466415"/>
                  <a:gd name="connsiteX5" fmla="*/ 315957 w 466412"/>
                  <a:gd name="connsiteY5" fmla="*/ 392126 h 466415"/>
                  <a:gd name="connsiteX6" fmla="*/ 350749 w 466412"/>
                  <a:gd name="connsiteY6" fmla="*/ 417514 h 466415"/>
                  <a:gd name="connsiteX7" fmla="*/ 380839 w 466412"/>
                  <a:gd name="connsiteY7" fmla="*/ 415635 h 466415"/>
                  <a:gd name="connsiteX8" fmla="*/ 415631 w 466412"/>
                  <a:gd name="connsiteY8" fmla="*/ 380843 h 466415"/>
                  <a:gd name="connsiteX9" fmla="*/ 417511 w 466412"/>
                  <a:gd name="connsiteY9" fmla="*/ 350753 h 466415"/>
                  <a:gd name="connsiteX10" fmla="*/ 392123 w 466412"/>
                  <a:gd name="connsiteY10" fmla="*/ 315961 h 466415"/>
                  <a:gd name="connsiteX11" fmla="*/ 404349 w 466412"/>
                  <a:gd name="connsiteY11" fmla="*/ 286811 h 466415"/>
                  <a:gd name="connsiteX12" fmla="*/ 446665 w 466412"/>
                  <a:gd name="connsiteY12" fmla="*/ 280229 h 466415"/>
                  <a:gd name="connsiteX13" fmla="*/ 466412 w 466412"/>
                  <a:gd name="connsiteY13" fmla="*/ 257659 h 466415"/>
                  <a:gd name="connsiteX14" fmla="*/ 466412 w 466412"/>
                  <a:gd name="connsiteY14" fmla="*/ 208762 h 466415"/>
                  <a:gd name="connsiteX15" fmla="*/ 446665 w 466412"/>
                  <a:gd name="connsiteY15" fmla="*/ 186193 h 466415"/>
                  <a:gd name="connsiteX16" fmla="*/ 404349 w 466412"/>
                  <a:gd name="connsiteY16" fmla="*/ 179612 h 466415"/>
                  <a:gd name="connsiteX17" fmla="*/ 392123 w 466412"/>
                  <a:gd name="connsiteY17" fmla="*/ 150461 h 466415"/>
                  <a:gd name="connsiteX18" fmla="*/ 417511 w 466412"/>
                  <a:gd name="connsiteY18" fmla="*/ 115669 h 466415"/>
                  <a:gd name="connsiteX19" fmla="*/ 415631 w 466412"/>
                  <a:gd name="connsiteY19" fmla="*/ 85579 h 466415"/>
                  <a:gd name="connsiteX20" fmla="*/ 380839 w 466412"/>
                  <a:gd name="connsiteY20" fmla="*/ 50787 h 466415"/>
                  <a:gd name="connsiteX21" fmla="*/ 350749 w 466412"/>
                  <a:gd name="connsiteY21" fmla="*/ 48908 h 466415"/>
                  <a:gd name="connsiteX22" fmla="*/ 315957 w 466412"/>
                  <a:gd name="connsiteY22" fmla="*/ 74296 h 466415"/>
                  <a:gd name="connsiteX23" fmla="*/ 286807 w 466412"/>
                  <a:gd name="connsiteY23" fmla="*/ 62069 h 466415"/>
                  <a:gd name="connsiteX24" fmla="*/ 280226 w 466412"/>
                  <a:gd name="connsiteY24" fmla="*/ 19747 h 466415"/>
                  <a:gd name="connsiteX25" fmla="*/ 257656 w 466412"/>
                  <a:gd name="connsiteY25" fmla="*/ 0 h 466415"/>
                  <a:gd name="connsiteX26" fmla="*/ 208759 w 466412"/>
                  <a:gd name="connsiteY26" fmla="*/ 0 h 466415"/>
                  <a:gd name="connsiteX27" fmla="*/ 186190 w 466412"/>
                  <a:gd name="connsiteY27" fmla="*/ 19747 h 466415"/>
                  <a:gd name="connsiteX28" fmla="*/ 179609 w 466412"/>
                  <a:gd name="connsiteY28" fmla="*/ 62063 h 466415"/>
                  <a:gd name="connsiteX29" fmla="*/ 150458 w 466412"/>
                  <a:gd name="connsiteY29" fmla="*/ 74289 h 466415"/>
                  <a:gd name="connsiteX30" fmla="*/ 115666 w 466412"/>
                  <a:gd name="connsiteY30" fmla="*/ 48901 h 466415"/>
                  <a:gd name="connsiteX31" fmla="*/ 85576 w 466412"/>
                  <a:gd name="connsiteY31" fmla="*/ 50781 h 466415"/>
                  <a:gd name="connsiteX32" fmla="*/ 50784 w 466412"/>
                  <a:gd name="connsiteY32" fmla="*/ 85573 h 466415"/>
                  <a:gd name="connsiteX33" fmla="*/ 48904 w 466412"/>
                  <a:gd name="connsiteY33" fmla="*/ 115663 h 466415"/>
                  <a:gd name="connsiteX34" fmla="*/ 74293 w 466412"/>
                  <a:gd name="connsiteY34" fmla="*/ 150455 h 466415"/>
                  <a:gd name="connsiteX35" fmla="*/ 62066 w 466412"/>
                  <a:gd name="connsiteY35" fmla="*/ 179605 h 466415"/>
                  <a:gd name="connsiteX36" fmla="*/ 19747 w 466412"/>
                  <a:gd name="connsiteY36" fmla="*/ 186190 h 466415"/>
                  <a:gd name="connsiteX37" fmla="*/ 0 w 466412"/>
                  <a:gd name="connsiteY37" fmla="*/ 208759 h 466415"/>
                  <a:gd name="connsiteX38" fmla="*/ 0 w 466412"/>
                  <a:gd name="connsiteY38" fmla="*/ 257656 h 466415"/>
                  <a:gd name="connsiteX39" fmla="*/ 19747 w 466412"/>
                  <a:gd name="connsiteY39" fmla="*/ 280226 h 466415"/>
                  <a:gd name="connsiteX40" fmla="*/ 62063 w 466412"/>
                  <a:gd name="connsiteY40" fmla="*/ 286808 h 466415"/>
                  <a:gd name="connsiteX41" fmla="*/ 74289 w 466412"/>
                  <a:gd name="connsiteY41" fmla="*/ 315957 h 466415"/>
                  <a:gd name="connsiteX42" fmla="*/ 48901 w 466412"/>
                  <a:gd name="connsiteY42" fmla="*/ 350749 h 466415"/>
                  <a:gd name="connsiteX43" fmla="*/ 50781 w 466412"/>
                  <a:gd name="connsiteY43" fmla="*/ 380840 h 466415"/>
                  <a:gd name="connsiteX44" fmla="*/ 85573 w 466412"/>
                  <a:gd name="connsiteY44" fmla="*/ 415632 h 466415"/>
                  <a:gd name="connsiteX45" fmla="*/ 115663 w 466412"/>
                  <a:gd name="connsiteY45" fmla="*/ 417511 h 466415"/>
                  <a:gd name="connsiteX46" fmla="*/ 150455 w 466412"/>
                  <a:gd name="connsiteY46" fmla="*/ 392123 h 466415"/>
                  <a:gd name="connsiteX47" fmla="*/ 179605 w 466412"/>
                  <a:gd name="connsiteY47" fmla="*/ 404349 h 466415"/>
                  <a:gd name="connsiteX48" fmla="*/ 124126 w 466412"/>
                  <a:gd name="connsiteY48" fmla="*/ 233206 h 466415"/>
                  <a:gd name="connsiteX49" fmla="*/ 233208 w 466412"/>
                  <a:gd name="connsiteY49" fmla="*/ 124124 h 466415"/>
                  <a:gd name="connsiteX50" fmla="*/ 342291 w 466412"/>
                  <a:gd name="connsiteY50" fmla="*/ 233206 h 466415"/>
                  <a:gd name="connsiteX51" fmla="*/ 233208 w 466412"/>
                  <a:gd name="connsiteY51" fmla="*/ 342288 h 466415"/>
                  <a:gd name="connsiteX52" fmla="*/ 124126 w 466412"/>
                  <a:gd name="connsiteY52" fmla="*/ 233206 h 46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66412" h="466415">
                    <a:moveTo>
                      <a:pt x="186190" y="446669"/>
                    </a:moveTo>
                    <a:cubicBezTo>
                      <a:pt x="188069" y="457951"/>
                      <a:pt x="197472" y="466415"/>
                      <a:pt x="208759" y="466415"/>
                    </a:cubicBezTo>
                    <a:lnTo>
                      <a:pt x="257656" y="466415"/>
                    </a:lnTo>
                    <a:cubicBezTo>
                      <a:pt x="268939" y="466415"/>
                      <a:pt x="278343" y="457951"/>
                      <a:pt x="280226" y="446669"/>
                    </a:cubicBezTo>
                    <a:lnTo>
                      <a:pt x="286807" y="404352"/>
                    </a:lnTo>
                    <a:cubicBezTo>
                      <a:pt x="299973" y="398711"/>
                      <a:pt x="302791" y="397771"/>
                      <a:pt x="315957" y="392126"/>
                    </a:cubicBezTo>
                    <a:lnTo>
                      <a:pt x="350749" y="417514"/>
                    </a:lnTo>
                    <a:cubicBezTo>
                      <a:pt x="360153" y="424095"/>
                      <a:pt x="372379" y="423156"/>
                      <a:pt x="380839" y="415635"/>
                    </a:cubicBezTo>
                    <a:lnTo>
                      <a:pt x="415631" y="380843"/>
                    </a:lnTo>
                    <a:cubicBezTo>
                      <a:pt x="424095" y="372379"/>
                      <a:pt x="425035" y="360157"/>
                      <a:pt x="417511" y="350753"/>
                    </a:cubicBezTo>
                    <a:lnTo>
                      <a:pt x="392123" y="315961"/>
                    </a:lnTo>
                    <a:cubicBezTo>
                      <a:pt x="397764" y="302795"/>
                      <a:pt x="398704" y="299977"/>
                      <a:pt x="404349" y="286811"/>
                    </a:cubicBezTo>
                    <a:lnTo>
                      <a:pt x="446665" y="280229"/>
                    </a:lnTo>
                    <a:cubicBezTo>
                      <a:pt x="457948" y="278350"/>
                      <a:pt x="466412" y="268946"/>
                      <a:pt x="466412" y="257659"/>
                    </a:cubicBezTo>
                    <a:lnTo>
                      <a:pt x="466412" y="208762"/>
                    </a:lnTo>
                    <a:cubicBezTo>
                      <a:pt x="466412" y="197479"/>
                      <a:pt x="457948" y="187132"/>
                      <a:pt x="446665" y="186193"/>
                    </a:cubicBezTo>
                    <a:lnTo>
                      <a:pt x="404349" y="179612"/>
                    </a:lnTo>
                    <a:cubicBezTo>
                      <a:pt x="398708" y="166446"/>
                      <a:pt x="397767" y="163627"/>
                      <a:pt x="392123" y="150461"/>
                    </a:cubicBezTo>
                    <a:lnTo>
                      <a:pt x="417511" y="115669"/>
                    </a:lnTo>
                    <a:cubicBezTo>
                      <a:pt x="424092" y="106266"/>
                      <a:pt x="423152" y="94039"/>
                      <a:pt x="415631" y="85579"/>
                    </a:cubicBezTo>
                    <a:lnTo>
                      <a:pt x="380839" y="50787"/>
                    </a:lnTo>
                    <a:cubicBezTo>
                      <a:pt x="372375" y="42323"/>
                      <a:pt x="360153" y="41384"/>
                      <a:pt x="350749" y="48908"/>
                    </a:cubicBezTo>
                    <a:lnTo>
                      <a:pt x="315957" y="74296"/>
                    </a:lnTo>
                    <a:cubicBezTo>
                      <a:pt x="302791" y="68654"/>
                      <a:pt x="299973" y="67715"/>
                      <a:pt x="286807" y="62069"/>
                    </a:cubicBezTo>
                    <a:lnTo>
                      <a:pt x="280226" y="19747"/>
                    </a:lnTo>
                    <a:cubicBezTo>
                      <a:pt x="278347" y="8464"/>
                      <a:pt x="268943" y="0"/>
                      <a:pt x="257656" y="0"/>
                    </a:cubicBezTo>
                    <a:lnTo>
                      <a:pt x="208759" y="0"/>
                    </a:lnTo>
                    <a:cubicBezTo>
                      <a:pt x="197476" y="0"/>
                      <a:pt x="188073" y="8464"/>
                      <a:pt x="186190" y="19747"/>
                    </a:cubicBezTo>
                    <a:lnTo>
                      <a:pt x="179609" y="62063"/>
                    </a:lnTo>
                    <a:cubicBezTo>
                      <a:pt x="166443" y="67705"/>
                      <a:pt x="163624" y="68645"/>
                      <a:pt x="150458" y="74289"/>
                    </a:cubicBezTo>
                    <a:lnTo>
                      <a:pt x="115666" y="48901"/>
                    </a:lnTo>
                    <a:cubicBezTo>
                      <a:pt x="106263" y="42320"/>
                      <a:pt x="94036" y="43260"/>
                      <a:pt x="85576" y="50781"/>
                    </a:cubicBezTo>
                    <a:lnTo>
                      <a:pt x="50784" y="85573"/>
                    </a:lnTo>
                    <a:cubicBezTo>
                      <a:pt x="42320" y="94037"/>
                      <a:pt x="41381" y="106259"/>
                      <a:pt x="48904" y="115663"/>
                    </a:cubicBezTo>
                    <a:lnTo>
                      <a:pt x="74293" y="150455"/>
                    </a:lnTo>
                    <a:cubicBezTo>
                      <a:pt x="68651" y="163621"/>
                      <a:pt x="67712" y="166440"/>
                      <a:pt x="62066" y="179605"/>
                    </a:cubicBezTo>
                    <a:lnTo>
                      <a:pt x="19747" y="186190"/>
                    </a:lnTo>
                    <a:cubicBezTo>
                      <a:pt x="8464" y="188069"/>
                      <a:pt x="0" y="197472"/>
                      <a:pt x="0" y="208759"/>
                    </a:cubicBezTo>
                    <a:lnTo>
                      <a:pt x="0" y="257656"/>
                    </a:lnTo>
                    <a:cubicBezTo>
                      <a:pt x="0" y="268939"/>
                      <a:pt x="8464" y="278343"/>
                      <a:pt x="19747" y="280226"/>
                    </a:cubicBezTo>
                    <a:lnTo>
                      <a:pt x="62063" y="286808"/>
                    </a:lnTo>
                    <a:cubicBezTo>
                      <a:pt x="67705" y="299973"/>
                      <a:pt x="68645" y="302792"/>
                      <a:pt x="74289" y="315957"/>
                    </a:cubicBezTo>
                    <a:lnTo>
                      <a:pt x="48901" y="350749"/>
                    </a:lnTo>
                    <a:cubicBezTo>
                      <a:pt x="42320" y="360153"/>
                      <a:pt x="43260" y="372379"/>
                      <a:pt x="50781" y="380840"/>
                    </a:cubicBezTo>
                    <a:lnTo>
                      <a:pt x="85573" y="415632"/>
                    </a:lnTo>
                    <a:cubicBezTo>
                      <a:pt x="94037" y="424095"/>
                      <a:pt x="106259" y="425035"/>
                      <a:pt x="115663" y="417511"/>
                    </a:cubicBezTo>
                    <a:lnTo>
                      <a:pt x="150455" y="392123"/>
                    </a:lnTo>
                    <a:cubicBezTo>
                      <a:pt x="163621" y="397764"/>
                      <a:pt x="166440" y="398704"/>
                      <a:pt x="179605" y="404349"/>
                    </a:cubicBezTo>
                    <a:close/>
                    <a:moveTo>
                      <a:pt x="124126" y="233206"/>
                    </a:moveTo>
                    <a:cubicBezTo>
                      <a:pt x="124126" y="173022"/>
                      <a:pt x="173024" y="124124"/>
                      <a:pt x="233208" y="124124"/>
                    </a:cubicBezTo>
                    <a:cubicBezTo>
                      <a:pt x="293393" y="124124"/>
                      <a:pt x="342291" y="173021"/>
                      <a:pt x="342291" y="233206"/>
                    </a:cubicBezTo>
                    <a:cubicBezTo>
                      <a:pt x="342291" y="293391"/>
                      <a:pt x="293393" y="342288"/>
                      <a:pt x="233208" y="342288"/>
                    </a:cubicBezTo>
                    <a:cubicBezTo>
                      <a:pt x="173024" y="342288"/>
                      <a:pt x="124126" y="293391"/>
                      <a:pt x="124126" y="233206"/>
                    </a:cubicBezTo>
                    <a:close/>
                  </a:path>
                </a:pathLst>
              </a:custGeom>
              <a:solidFill>
                <a:schemeClr val="accent5">
                  <a:lumMod val="50000"/>
                </a:schemeClr>
              </a:solidFill>
              <a:ln w="778" cap="flat">
                <a:noFill/>
                <a:prstDash val="solid"/>
                <a:miter/>
              </a:ln>
            </p:spPr>
            <p:txBody>
              <a:bodyPr rtlCol="0" anchor="ctr"/>
              <a:lstStyle/>
              <a:p>
                <a:endParaRPr lang="en-GB" dirty="0">
                  <a:latin typeface="Poppins" panose="00000500000000000000" pitchFamily="2" charset="0"/>
                </a:endParaRPr>
              </a:p>
            </p:txBody>
          </p:sp>
          <p:sp>
            <p:nvSpPr>
              <p:cNvPr id="43" name="TextBox 42">
                <a:extLst>
                  <a:ext uri="{FF2B5EF4-FFF2-40B4-BE49-F238E27FC236}">
                    <a16:creationId xmlns:a16="http://schemas.microsoft.com/office/drawing/2014/main" id="{9524742C-CD1A-B476-0C19-9DC0A89C6BDD}"/>
                  </a:ext>
                </a:extLst>
              </p:cNvPr>
              <p:cNvSpPr txBox="1"/>
              <p:nvPr/>
            </p:nvSpPr>
            <p:spPr>
              <a:xfrm>
                <a:off x="10395989" y="1520289"/>
                <a:ext cx="231377" cy="322679"/>
              </a:xfrm>
              <a:prstGeom prst="rect">
                <a:avLst/>
              </a:prstGeom>
              <a:noFill/>
            </p:spPr>
            <p:txBody>
              <a:bodyPr wrap="square" rtlCol="0">
                <a:spAutoFit/>
              </a:bodyPr>
              <a:lstStyle/>
              <a:p>
                <a:pPr algn="ctr"/>
                <a:r>
                  <a:rPr lang="en-US" sz="1200" dirty="0">
                    <a:solidFill>
                      <a:schemeClr val="accent5">
                        <a:lumMod val="50000"/>
                      </a:schemeClr>
                    </a:solidFill>
                    <a:latin typeface="+mj-lt"/>
                  </a:rPr>
                  <a:t>!</a:t>
                </a:r>
                <a:endParaRPr lang="en-GB" sz="1200" dirty="0">
                  <a:solidFill>
                    <a:schemeClr val="accent5">
                      <a:lumMod val="50000"/>
                    </a:schemeClr>
                  </a:solidFill>
                  <a:latin typeface="+mj-lt"/>
                </a:endParaRPr>
              </a:p>
            </p:txBody>
          </p:sp>
        </p:grpSp>
      </p:grpSp>
      <p:grpSp>
        <p:nvGrpSpPr>
          <p:cNvPr id="47" name="Group 46">
            <a:extLst>
              <a:ext uri="{FF2B5EF4-FFF2-40B4-BE49-F238E27FC236}">
                <a16:creationId xmlns:a16="http://schemas.microsoft.com/office/drawing/2014/main" id="{10B8D2CE-DB4D-2D7D-B072-6EC4C11DBDF7}"/>
              </a:ext>
            </a:extLst>
          </p:cNvPr>
          <p:cNvGrpSpPr/>
          <p:nvPr/>
        </p:nvGrpSpPr>
        <p:grpSpPr>
          <a:xfrm>
            <a:off x="5577463" y="1909977"/>
            <a:ext cx="1037075" cy="1036662"/>
            <a:chOff x="5577463" y="2404260"/>
            <a:chExt cx="1037075" cy="1036662"/>
          </a:xfrm>
        </p:grpSpPr>
        <p:sp>
          <p:nvSpPr>
            <p:cNvPr id="20" name="Oval 19">
              <a:extLst>
                <a:ext uri="{FF2B5EF4-FFF2-40B4-BE49-F238E27FC236}">
                  <a16:creationId xmlns:a16="http://schemas.microsoft.com/office/drawing/2014/main" id="{959BBF68-DC42-2068-DCD0-88B9B291F633}"/>
                </a:ext>
              </a:extLst>
            </p:cNvPr>
            <p:cNvSpPr/>
            <p:nvPr/>
          </p:nvSpPr>
          <p:spPr>
            <a:xfrm>
              <a:off x="5577463" y="2404260"/>
              <a:ext cx="1037075" cy="1036662"/>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5" name="Graphic 44">
              <a:extLst>
                <a:ext uri="{FF2B5EF4-FFF2-40B4-BE49-F238E27FC236}">
                  <a16:creationId xmlns:a16="http://schemas.microsoft.com/office/drawing/2014/main" id="{B7979E9C-069C-41A0-3BEF-05D13D87885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43848" y="2724116"/>
              <a:ext cx="704304" cy="390302"/>
            </a:xfrm>
            <a:prstGeom prst="rect">
              <a:avLst/>
            </a:prstGeom>
          </p:spPr>
        </p:pic>
      </p:grpSp>
      <p:grpSp>
        <p:nvGrpSpPr>
          <p:cNvPr id="50" name="Group 49">
            <a:extLst>
              <a:ext uri="{FF2B5EF4-FFF2-40B4-BE49-F238E27FC236}">
                <a16:creationId xmlns:a16="http://schemas.microsoft.com/office/drawing/2014/main" id="{EF5D4F82-40C9-FCEE-0284-DD7D7A33DEE1}"/>
              </a:ext>
            </a:extLst>
          </p:cNvPr>
          <p:cNvGrpSpPr/>
          <p:nvPr/>
        </p:nvGrpSpPr>
        <p:grpSpPr>
          <a:xfrm>
            <a:off x="1989714" y="1902723"/>
            <a:ext cx="1036662" cy="1036662"/>
            <a:chOff x="1989714" y="2397006"/>
            <a:chExt cx="1036662" cy="1036662"/>
          </a:xfrm>
        </p:grpSpPr>
        <p:sp>
          <p:nvSpPr>
            <p:cNvPr id="17" name="Oval 16">
              <a:extLst>
                <a:ext uri="{FF2B5EF4-FFF2-40B4-BE49-F238E27FC236}">
                  <a16:creationId xmlns:a16="http://schemas.microsoft.com/office/drawing/2014/main" id="{593BD025-BF8E-F884-E143-9F9E236694FE}"/>
                </a:ext>
              </a:extLst>
            </p:cNvPr>
            <p:cNvSpPr/>
            <p:nvPr/>
          </p:nvSpPr>
          <p:spPr>
            <a:xfrm>
              <a:off x="1989714" y="2397006"/>
              <a:ext cx="1036662" cy="1036662"/>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9" name="Graphic 48">
              <a:extLst>
                <a:ext uri="{FF2B5EF4-FFF2-40B4-BE49-F238E27FC236}">
                  <a16:creationId xmlns:a16="http://schemas.microsoft.com/office/drawing/2014/main" id="{2CDF2E5E-9E20-DCF4-3D41-ED345BAA7D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96336" y="2588946"/>
              <a:ext cx="652366" cy="652366"/>
            </a:xfrm>
            <a:prstGeom prst="rect">
              <a:avLst/>
            </a:prstGeom>
          </p:spPr>
        </p:pic>
      </p:grpSp>
      <p:sp>
        <p:nvSpPr>
          <p:cNvPr id="3" name="TextBox 2">
            <a:extLst>
              <a:ext uri="{FF2B5EF4-FFF2-40B4-BE49-F238E27FC236}">
                <a16:creationId xmlns:a16="http://schemas.microsoft.com/office/drawing/2014/main" id="{F988B28E-4FE4-03F9-7895-AC7FBAAD8775}"/>
              </a:ext>
            </a:extLst>
          </p:cNvPr>
          <p:cNvSpPr txBox="1"/>
          <p:nvPr/>
        </p:nvSpPr>
        <p:spPr>
          <a:xfrm>
            <a:off x="5099358" y="432194"/>
            <a:ext cx="1993284" cy="707886"/>
          </a:xfrm>
          <a:prstGeom prst="rect">
            <a:avLst/>
          </a:prstGeom>
          <a:noFill/>
        </p:spPr>
        <p:txBody>
          <a:bodyPr wrap="square" rtlCol="0">
            <a:spAutoFit/>
          </a:bodyPr>
          <a:lstStyle/>
          <a:p>
            <a:pPr algn="ctr"/>
            <a:r>
              <a:rPr lang="en-US" sz="4000" dirty="0">
                <a:solidFill>
                  <a:schemeClr val="accent5">
                    <a:lumMod val="50000"/>
                  </a:schemeClr>
                </a:solidFill>
                <a:latin typeface="+mj-lt"/>
                <a:cs typeface="Poppins Bold" panose="00000800000000000000" pitchFamily="2" charset="0"/>
              </a:rPr>
              <a:t>EMIR</a:t>
            </a:r>
          </a:p>
        </p:txBody>
      </p:sp>
      <p:sp>
        <p:nvSpPr>
          <p:cNvPr id="4" name="TextBox 3">
            <a:extLst>
              <a:ext uri="{FF2B5EF4-FFF2-40B4-BE49-F238E27FC236}">
                <a16:creationId xmlns:a16="http://schemas.microsoft.com/office/drawing/2014/main" id="{384A8FC0-1810-1933-3A7D-7067476F0D1A}"/>
              </a:ext>
            </a:extLst>
          </p:cNvPr>
          <p:cNvSpPr txBox="1"/>
          <p:nvPr/>
        </p:nvSpPr>
        <p:spPr>
          <a:xfrm>
            <a:off x="0" y="1102240"/>
            <a:ext cx="12192000" cy="461665"/>
          </a:xfrm>
          <a:prstGeom prst="rect">
            <a:avLst/>
          </a:prstGeom>
          <a:noFill/>
        </p:spPr>
        <p:txBody>
          <a:bodyPr wrap="square" rtlCol="0">
            <a:spAutoFit/>
          </a:bodyPr>
          <a:lstStyle/>
          <a:p>
            <a:pPr algn="ctr"/>
            <a:r>
              <a:rPr lang="en-US" sz="2400" dirty="0">
                <a:solidFill>
                  <a:schemeClr val="accent5">
                    <a:lumMod val="50000"/>
                  </a:schemeClr>
                </a:solidFill>
                <a:latin typeface="+mn-lt"/>
                <a:cs typeface="Poppins Bold" panose="00000800000000000000" pitchFamily="2" charset="0"/>
              </a:rPr>
              <a:t>European Market Infrastructure Regulation </a:t>
            </a:r>
          </a:p>
        </p:txBody>
      </p:sp>
      <p:grpSp>
        <p:nvGrpSpPr>
          <p:cNvPr id="25" name="Group 24">
            <a:extLst>
              <a:ext uri="{FF2B5EF4-FFF2-40B4-BE49-F238E27FC236}">
                <a16:creationId xmlns:a16="http://schemas.microsoft.com/office/drawing/2014/main" id="{302A7CF0-EA0D-6D8F-51AF-F7EAD903E208}"/>
              </a:ext>
            </a:extLst>
          </p:cNvPr>
          <p:cNvGrpSpPr/>
          <p:nvPr/>
        </p:nvGrpSpPr>
        <p:grpSpPr>
          <a:xfrm>
            <a:off x="4503269" y="5354703"/>
            <a:ext cx="3189248" cy="1022162"/>
            <a:chOff x="4503269" y="5689983"/>
            <a:chExt cx="3189248" cy="1022162"/>
          </a:xfrm>
        </p:grpSpPr>
        <p:sp>
          <p:nvSpPr>
            <p:cNvPr id="22" name="Freeform: Shape 21">
              <a:extLst>
                <a:ext uri="{FF2B5EF4-FFF2-40B4-BE49-F238E27FC236}">
                  <a16:creationId xmlns:a16="http://schemas.microsoft.com/office/drawing/2014/main" id="{BE926E98-6B49-B71E-E39E-A8BFA8A49886}"/>
                </a:ext>
              </a:extLst>
            </p:cNvPr>
            <p:cNvSpPr/>
            <p:nvPr/>
          </p:nvSpPr>
          <p:spPr>
            <a:xfrm>
              <a:off x="4503269" y="5689983"/>
              <a:ext cx="3189248" cy="1022162"/>
            </a:xfrm>
            <a:custGeom>
              <a:avLst/>
              <a:gdLst>
                <a:gd name="connsiteX0" fmla="*/ 0 w 3189248"/>
                <a:gd name="connsiteY0" fmla="*/ 0 h 1022162"/>
                <a:gd name="connsiteX1" fmla="*/ 312004 w 3189248"/>
                <a:gd name="connsiteY1" fmla="*/ 312004 h 1022162"/>
                <a:gd name="connsiteX2" fmla="*/ 2877244 w 3189248"/>
                <a:gd name="connsiteY2" fmla="*/ 312004 h 1022162"/>
                <a:gd name="connsiteX3" fmla="*/ 3189248 w 3189248"/>
                <a:gd name="connsiteY3" fmla="*/ 0 h 1022162"/>
                <a:gd name="connsiteX4" fmla="*/ 3189248 w 3189248"/>
                <a:gd name="connsiteY4" fmla="*/ 710158 h 1022162"/>
                <a:gd name="connsiteX5" fmla="*/ 2877244 w 3189248"/>
                <a:gd name="connsiteY5" fmla="*/ 1022162 h 1022162"/>
                <a:gd name="connsiteX6" fmla="*/ 312004 w 3189248"/>
                <a:gd name="connsiteY6" fmla="*/ 1022162 h 1022162"/>
                <a:gd name="connsiteX7" fmla="*/ 0 w 3189248"/>
                <a:gd name="connsiteY7" fmla="*/ 710158 h 102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9248" h="1022162">
                  <a:moveTo>
                    <a:pt x="0" y="0"/>
                  </a:moveTo>
                  <a:cubicBezTo>
                    <a:pt x="0" y="172315"/>
                    <a:pt x="139689" y="312004"/>
                    <a:pt x="312004" y="312004"/>
                  </a:cubicBezTo>
                  <a:lnTo>
                    <a:pt x="2877244" y="312004"/>
                  </a:lnTo>
                  <a:cubicBezTo>
                    <a:pt x="3049559" y="312004"/>
                    <a:pt x="3189248" y="172315"/>
                    <a:pt x="3189248" y="0"/>
                  </a:cubicBezTo>
                  <a:lnTo>
                    <a:pt x="3189248" y="710158"/>
                  </a:lnTo>
                  <a:cubicBezTo>
                    <a:pt x="3189248" y="882473"/>
                    <a:pt x="3049559" y="1022162"/>
                    <a:pt x="2877244" y="1022162"/>
                  </a:cubicBezTo>
                  <a:lnTo>
                    <a:pt x="312004" y="1022162"/>
                  </a:lnTo>
                  <a:cubicBezTo>
                    <a:pt x="139689" y="1022162"/>
                    <a:pt x="0" y="882473"/>
                    <a:pt x="0" y="710158"/>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24" name="TextBox 23">
              <a:extLst>
                <a:ext uri="{FF2B5EF4-FFF2-40B4-BE49-F238E27FC236}">
                  <a16:creationId xmlns:a16="http://schemas.microsoft.com/office/drawing/2014/main" id="{1698B0B1-9A87-F08E-FA39-74C1E8A13302}"/>
                </a:ext>
              </a:extLst>
            </p:cNvPr>
            <p:cNvSpPr txBox="1"/>
            <p:nvPr/>
          </p:nvSpPr>
          <p:spPr>
            <a:xfrm>
              <a:off x="4767872" y="6101746"/>
              <a:ext cx="2660043" cy="523220"/>
            </a:xfrm>
            <a:prstGeom prst="rect">
              <a:avLst/>
            </a:prstGeom>
            <a:noFill/>
          </p:spPr>
          <p:txBody>
            <a:bodyPr wrap="square" rtlCol="0">
              <a:spAutoFit/>
            </a:bodyPr>
            <a:lstStyle/>
            <a:p>
              <a:pPr algn="ctr"/>
              <a:r>
                <a:rPr lang="en-US" dirty="0">
                  <a:solidFill>
                    <a:schemeClr val="bg1"/>
                  </a:solidFill>
                  <a:latin typeface="+mj-lt"/>
                </a:rPr>
                <a:t>Central Counterparty Clearing House (CCP)</a:t>
              </a:r>
            </a:p>
          </p:txBody>
        </p:sp>
      </p:grpSp>
      <p:grpSp>
        <p:nvGrpSpPr>
          <p:cNvPr id="26" name="Group 25">
            <a:extLst>
              <a:ext uri="{FF2B5EF4-FFF2-40B4-BE49-F238E27FC236}">
                <a16:creationId xmlns:a16="http://schemas.microsoft.com/office/drawing/2014/main" id="{EC2E94ED-58E3-8E09-D085-4652771B909C}"/>
              </a:ext>
            </a:extLst>
          </p:cNvPr>
          <p:cNvGrpSpPr/>
          <p:nvPr/>
        </p:nvGrpSpPr>
        <p:grpSpPr>
          <a:xfrm>
            <a:off x="913421" y="5354703"/>
            <a:ext cx="3189248" cy="1022162"/>
            <a:chOff x="4503269" y="5689983"/>
            <a:chExt cx="3189248" cy="1022162"/>
          </a:xfrm>
        </p:grpSpPr>
        <p:sp>
          <p:nvSpPr>
            <p:cNvPr id="27" name="Freeform: Shape 26">
              <a:extLst>
                <a:ext uri="{FF2B5EF4-FFF2-40B4-BE49-F238E27FC236}">
                  <a16:creationId xmlns:a16="http://schemas.microsoft.com/office/drawing/2014/main" id="{E0C92B5F-DA1D-9246-A6FB-C89F5D9FEFC9}"/>
                </a:ext>
              </a:extLst>
            </p:cNvPr>
            <p:cNvSpPr/>
            <p:nvPr/>
          </p:nvSpPr>
          <p:spPr>
            <a:xfrm>
              <a:off x="4503269" y="5689983"/>
              <a:ext cx="3189248" cy="1022162"/>
            </a:xfrm>
            <a:custGeom>
              <a:avLst/>
              <a:gdLst>
                <a:gd name="connsiteX0" fmla="*/ 0 w 3189248"/>
                <a:gd name="connsiteY0" fmla="*/ 0 h 1022162"/>
                <a:gd name="connsiteX1" fmla="*/ 312004 w 3189248"/>
                <a:gd name="connsiteY1" fmla="*/ 312004 h 1022162"/>
                <a:gd name="connsiteX2" fmla="*/ 2877244 w 3189248"/>
                <a:gd name="connsiteY2" fmla="*/ 312004 h 1022162"/>
                <a:gd name="connsiteX3" fmla="*/ 3189248 w 3189248"/>
                <a:gd name="connsiteY3" fmla="*/ 0 h 1022162"/>
                <a:gd name="connsiteX4" fmla="*/ 3189248 w 3189248"/>
                <a:gd name="connsiteY4" fmla="*/ 710158 h 1022162"/>
                <a:gd name="connsiteX5" fmla="*/ 2877244 w 3189248"/>
                <a:gd name="connsiteY5" fmla="*/ 1022162 h 1022162"/>
                <a:gd name="connsiteX6" fmla="*/ 312004 w 3189248"/>
                <a:gd name="connsiteY6" fmla="*/ 1022162 h 1022162"/>
                <a:gd name="connsiteX7" fmla="*/ 0 w 3189248"/>
                <a:gd name="connsiteY7" fmla="*/ 710158 h 102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9248" h="1022162">
                  <a:moveTo>
                    <a:pt x="0" y="0"/>
                  </a:moveTo>
                  <a:cubicBezTo>
                    <a:pt x="0" y="172315"/>
                    <a:pt x="139689" y="312004"/>
                    <a:pt x="312004" y="312004"/>
                  </a:cubicBezTo>
                  <a:lnTo>
                    <a:pt x="2877244" y="312004"/>
                  </a:lnTo>
                  <a:cubicBezTo>
                    <a:pt x="3049559" y="312004"/>
                    <a:pt x="3189248" y="172315"/>
                    <a:pt x="3189248" y="0"/>
                  </a:cubicBezTo>
                  <a:lnTo>
                    <a:pt x="3189248" y="710158"/>
                  </a:lnTo>
                  <a:cubicBezTo>
                    <a:pt x="3189248" y="882473"/>
                    <a:pt x="3049559" y="1022162"/>
                    <a:pt x="2877244" y="1022162"/>
                  </a:cubicBezTo>
                  <a:lnTo>
                    <a:pt x="312004" y="1022162"/>
                  </a:lnTo>
                  <a:cubicBezTo>
                    <a:pt x="139689" y="1022162"/>
                    <a:pt x="0" y="882473"/>
                    <a:pt x="0" y="710158"/>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31" name="TextBox 30">
              <a:extLst>
                <a:ext uri="{FF2B5EF4-FFF2-40B4-BE49-F238E27FC236}">
                  <a16:creationId xmlns:a16="http://schemas.microsoft.com/office/drawing/2014/main" id="{5864E58C-AFEA-BFB6-8E73-EE88C3A73769}"/>
                </a:ext>
              </a:extLst>
            </p:cNvPr>
            <p:cNvSpPr txBox="1"/>
            <p:nvPr/>
          </p:nvSpPr>
          <p:spPr>
            <a:xfrm>
              <a:off x="4767872" y="6207784"/>
              <a:ext cx="2660043" cy="307777"/>
            </a:xfrm>
            <a:prstGeom prst="rect">
              <a:avLst/>
            </a:prstGeom>
            <a:noFill/>
          </p:spPr>
          <p:txBody>
            <a:bodyPr wrap="square" rtlCol="0">
              <a:spAutoFit/>
            </a:bodyPr>
            <a:lstStyle/>
            <a:p>
              <a:pPr algn="ctr"/>
              <a:r>
                <a:rPr lang="en-US" dirty="0">
                  <a:solidFill>
                    <a:schemeClr val="bg1"/>
                  </a:solidFill>
                  <a:latin typeface="+mj-lt"/>
                </a:rPr>
                <a:t>Over-the-Counter (OTC)</a:t>
              </a:r>
            </a:p>
          </p:txBody>
        </p:sp>
      </p:grpSp>
      <p:sp>
        <p:nvSpPr>
          <p:cNvPr id="2" name="Arrow: Bent 1">
            <a:extLst>
              <a:ext uri="{FF2B5EF4-FFF2-40B4-BE49-F238E27FC236}">
                <a16:creationId xmlns:a16="http://schemas.microsoft.com/office/drawing/2014/main" id="{0CC9F713-D2AE-E266-B677-33D3CCA18EC4}"/>
              </a:ext>
            </a:extLst>
          </p:cNvPr>
          <p:cNvSpPr/>
          <p:nvPr/>
        </p:nvSpPr>
        <p:spPr>
          <a:xfrm rot="5400000" flipV="1">
            <a:off x="-11708072" y="2974603"/>
            <a:ext cx="2113412" cy="1186009"/>
          </a:xfrm>
          <a:prstGeom prst="bentArrow">
            <a:avLst>
              <a:gd name="adj1" fmla="val 7422"/>
              <a:gd name="adj2" fmla="val 13885"/>
              <a:gd name="adj3" fmla="val 18570"/>
              <a:gd name="adj4" fmla="val 29453"/>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Poppins" panose="00000500000000000000" pitchFamily="2" charset="0"/>
            </a:endParaRPr>
          </a:p>
        </p:txBody>
      </p:sp>
      <p:sp>
        <p:nvSpPr>
          <p:cNvPr id="5" name="TextBox 4">
            <a:extLst>
              <a:ext uri="{FF2B5EF4-FFF2-40B4-BE49-F238E27FC236}">
                <a16:creationId xmlns:a16="http://schemas.microsoft.com/office/drawing/2014/main" id="{0DBA36C6-376D-1372-1601-308FCA8ACF6A}"/>
              </a:ext>
            </a:extLst>
          </p:cNvPr>
          <p:cNvSpPr txBox="1"/>
          <p:nvPr/>
        </p:nvSpPr>
        <p:spPr>
          <a:xfrm>
            <a:off x="-8735813" y="593853"/>
            <a:ext cx="1993284" cy="707886"/>
          </a:xfrm>
          <a:prstGeom prst="rect">
            <a:avLst/>
          </a:prstGeom>
          <a:noFill/>
        </p:spPr>
        <p:txBody>
          <a:bodyPr wrap="square" rtlCol="0">
            <a:spAutoFit/>
          </a:bodyPr>
          <a:lstStyle/>
          <a:p>
            <a:pPr algn="ctr"/>
            <a:r>
              <a:rPr lang="en-US" sz="4000" dirty="0">
                <a:solidFill>
                  <a:schemeClr val="accent5">
                    <a:lumMod val="50000"/>
                  </a:schemeClr>
                </a:solidFill>
                <a:latin typeface="+mj-lt"/>
                <a:cs typeface="Poppins Bold" panose="00000800000000000000" pitchFamily="2" charset="0"/>
              </a:rPr>
              <a:t>EMIR</a:t>
            </a:r>
          </a:p>
        </p:txBody>
      </p:sp>
      <p:sp>
        <p:nvSpPr>
          <p:cNvPr id="32" name="TextBox 31">
            <a:extLst>
              <a:ext uri="{FF2B5EF4-FFF2-40B4-BE49-F238E27FC236}">
                <a16:creationId xmlns:a16="http://schemas.microsoft.com/office/drawing/2014/main" id="{548BDDCA-F8AF-2A58-329D-D75E573B4AA0}"/>
              </a:ext>
            </a:extLst>
          </p:cNvPr>
          <p:cNvSpPr txBox="1"/>
          <p:nvPr/>
        </p:nvSpPr>
        <p:spPr>
          <a:xfrm>
            <a:off x="-12404180" y="5605171"/>
            <a:ext cx="2631024" cy="646331"/>
          </a:xfrm>
          <a:prstGeom prst="rect">
            <a:avLst/>
          </a:prstGeom>
          <a:noFill/>
        </p:spPr>
        <p:txBody>
          <a:bodyPr wrap="square">
            <a:spAutoFit/>
          </a:bodyPr>
          <a:lstStyle/>
          <a:p>
            <a:pPr algn="ctr"/>
            <a:r>
              <a:rPr lang="en-GB" sz="1800" dirty="0">
                <a:solidFill>
                  <a:schemeClr val="accent5">
                    <a:lumMod val="50000"/>
                  </a:schemeClr>
                </a:solidFill>
                <a:latin typeface="+mj-lt"/>
                <a:ea typeface="Open Sans" panose="020B0606030504020204" pitchFamily="34" charset="0"/>
                <a:cs typeface="Poppins" panose="00000500000000000000" pitchFamily="2" charset="0"/>
              </a:rPr>
              <a:t>Increase transparency </a:t>
            </a:r>
            <a:endParaRPr lang="en-GB" sz="1800" dirty="0">
              <a:solidFill>
                <a:schemeClr val="accent5">
                  <a:lumMod val="50000"/>
                </a:schemeClr>
              </a:solidFill>
              <a:latin typeface="+mj-lt"/>
            </a:endParaRPr>
          </a:p>
        </p:txBody>
      </p:sp>
      <p:sp>
        <p:nvSpPr>
          <p:cNvPr id="34" name="TextBox 33">
            <a:extLst>
              <a:ext uri="{FF2B5EF4-FFF2-40B4-BE49-F238E27FC236}">
                <a16:creationId xmlns:a16="http://schemas.microsoft.com/office/drawing/2014/main" id="{F308B6DA-B8EA-5A10-1C0B-172042C99276}"/>
              </a:ext>
            </a:extLst>
          </p:cNvPr>
          <p:cNvSpPr txBox="1"/>
          <p:nvPr/>
        </p:nvSpPr>
        <p:spPr>
          <a:xfrm>
            <a:off x="-9054683" y="5605171"/>
            <a:ext cx="2631024" cy="646331"/>
          </a:xfrm>
          <a:prstGeom prst="rect">
            <a:avLst/>
          </a:prstGeom>
          <a:noFill/>
        </p:spPr>
        <p:txBody>
          <a:bodyPr wrap="square">
            <a:spAutoFit/>
          </a:bodyPr>
          <a:lstStyle/>
          <a:p>
            <a:pPr algn="ctr"/>
            <a:r>
              <a:rPr lang="en-US" sz="1800" dirty="0">
                <a:solidFill>
                  <a:schemeClr val="accent5">
                    <a:lumMod val="50000"/>
                  </a:schemeClr>
                </a:solidFill>
                <a:latin typeface="+mj-lt"/>
                <a:ea typeface="Open Sans" panose="020B0606030504020204" pitchFamily="34" charset="0"/>
                <a:cs typeface="Poppins" panose="00000500000000000000" pitchFamily="2" charset="0"/>
              </a:rPr>
              <a:t>More easily identify systemic risks </a:t>
            </a:r>
            <a:endParaRPr lang="en-GB" sz="1800" dirty="0">
              <a:solidFill>
                <a:schemeClr val="accent5">
                  <a:lumMod val="50000"/>
                </a:schemeClr>
              </a:solidFill>
              <a:latin typeface="+mj-lt"/>
            </a:endParaRPr>
          </a:p>
        </p:txBody>
      </p:sp>
      <p:sp>
        <p:nvSpPr>
          <p:cNvPr id="35" name="TextBox 34">
            <a:extLst>
              <a:ext uri="{FF2B5EF4-FFF2-40B4-BE49-F238E27FC236}">
                <a16:creationId xmlns:a16="http://schemas.microsoft.com/office/drawing/2014/main" id="{2F5BDC62-2840-8E50-D180-BBC676016703}"/>
              </a:ext>
            </a:extLst>
          </p:cNvPr>
          <p:cNvSpPr txBox="1"/>
          <p:nvPr/>
        </p:nvSpPr>
        <p:spPr>
          <a:xfrm>
            <a:off x="-5793656" y="5605171"/>
            <a:ext cx="2813786" cy="646331"/>
          </a:xfrm>
          <a:prstGeom prst="rect">
            <a:avLst/>
          </a:prstGeom>
          <a:noFill/>
        </p:spPr>
        <p:txBody>
          <a:bodyPr wrap="square">
            <a:spAutoFit/>
          </a:bodyPr>
          <a:lstStyle/>
          <a:p>
            <a:pPr algn="ctr"/>
            <a:r>
              <a:rPr lang="en-US" sz="1800" dirty="0">
                <a:solidFill>
                  <a:schemeClr val="accent5">
                    <a:lumMod val="50000"/>
                  </a:schemeClr>
                </a:solidFill>
                <a:latin typeface="+mj-lt"/>
                <a:ea typeface="Open Sans" panose="020B0606030504020204" pitchFamily="34" charset="0"/>
                <a:cs typeface="Poppins" panose="00000500000000000000" pitchFamily="2" charset="0"/>
              </a:rPr>
              <a:t>Reduces counterparty and operational risk </a:t>
            </a:r>
            <a:endParaRPr lang="en-GB" sz="1800" dirty="0">
              <a:solidFill>
                <a:schemeClr val="accent5">
                  <a:lumMod val="50000"/>
                </a:schemeClr>
              </a:solidFill>
              <a:latin typeface="+mj-lt"/>
            </a:endParaRPr>
          </a:p>
        </p:txBody>
      </p:sp>
      <p:pic>
        <p:nvPicPr>
          <p:cNvPr id="36" name="Graphic 35">
            <a:extLst>
              <a:ext uri="{FF2B5EF4-FFF2-40B4-BE49-F238E27FC236}">
                <a16:creationId xmlns:a16="http://schemas.microsoft.com/office/drawing/2014/main" id="{5A36C964-4F1B-36B7-C0DC-03205EE077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57170" y="4607716"/>
            <a:ext cx="934234" cy="934234"/>
          </a:xfrm>
          <a:prstGeom prst="rect">
            <a:avLst/>
          </a:prstGeom>
        </p:spPr>
      </p:pic>
      <p:sp>
        <p:nvSpPr>
          <p:cNvPr id="42" name="Arrow: Right 41">
            <a:extLst>
              <a:ext uri="{FF2B5EF4-FFF2-40B4-BE49-F238E27FC236}">
                <a16:creationId xmlns:a16="http://schemas.microsoft.com/office/drawing/2014/main" id="{C95D0C76-BB49-1C7F-B2D2-64C13F8774C2}"/>
              </a:ext>
            </a:extLst>
          </p:cNvPr>
          <p:cNvSpPr/>
          <p:nvPr/>
        </p:nvSpPr>
        <p:spPr>
          <a:xfrm>
            <a:off x="-10427328" y="4913130"/>
            <a:ext cx="2010196" cy="320675"/>
          </a:xfrm>
          <a:prstGeom prst="rightArrow">
            <a:avLst>
              <a:gd name="adj1" fmla="val 25500"/>
              <a:gd name="adj2" fmla="val 69288"/>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48" name="Arrow: Right 47">
            <a:extLst>
              <a:ext uri="{FF2B5EF4-FFF2-40B4-BE49-F238E27FC236}">
                <a16:creationId xmlns:a16="http://schemas.microsoft.com/office/drawing/2014/main" id="{3846CAAA-90A6-EF3E-B59E-D8B4CACE33BA}"/>
              </a:ext>
            </a:extLst>
          </p:cNvPr>
          <p:cNvSpPr/>
          <p:nvPr/>
        </p:nvSpPr>
        <p:spPr>
          <a:xfrm>
            <a:off x="-7043509" y="4913130"/>
            <a:ext cx="2020200" cy="320675"/>
          </a:xfrm>
          <a:prstGeom prst="rightArrow">
            <a:avLst>
              <a:gd name="adj1" fmla="val 25500"/>
              <a:gd name="adj2" fmla="val 69288"/>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51" name="Graphic 50">
            <a:extLst>
              <a:ext uri="{FF2B5EF4-FFF2-40B4-BE49-F238E27FC236}">
                <a16:creationId xmlns:a16="http://schemas.microsoft.com/office/drawing/2014/main" id="{A4249FD2-57AA-BBBC-EFFF-EA4A6070DDA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32366" y="4390010"/>
            <a:ext cx="1204091" cy="1204091"/>
          </a:xfrm>
          <a:prstGeom prst="rect">
            <a:avLst/>
          </a:prstGeom>
        </p:spPr>
      </p:pic>
      <p:grpSp>
        <p:nvGrpSpPr>
          <p:cNvPr id="52" name="Group 51">
            <a:extLst>
              <a:ext uri="{FF2B5EF4-FFF2-40B4-BE49-F238E27FC236}">
                <a16:creationId xmlns:a16="http://schemas.microsoft.com/office/drawing/2014/main" id="{D28BE2EC-55A3-8BC9-4DFB-00D6423B7F2F}"/>
              </a:ext>
            </a:extLst>
          </p:cNvPr>
          <p:cNvGrpSpPr/>
          <p:nvPr/>
        </p:nvGrpSpPr>
        <p:grpSpPr>
          <a:xfrm>
            <a:off x="-4938542" y="3910546"/>
            <a:ext cx="1108174" cy="1705668"/>
            <a:chOff x="8979765" y="3619093"/>
            <a:chExt cx="934234" cy="1437945"/>
          </a:xfrm>
          <a:solidFill>
            <a:schemeClr val="accent5">
              <a:lumMod val="50000"/>
            </a:schemeClr>
          </a:solidFill>
        </p:grpSpPr>
        <p:pic>
          <p:nvPicPr>
            <p:cNvPr id="53" name="Graphic 52">
              <a:extLst>
                <a:ext uri="{FF2B5EF4-FFF2-40B4-BE49-F238E27FC236}">
                  <a16:creationId xmlns:a16="http://schemas.microsoft.com/office/drawing/2014/main" id="{082A576F-71A6-01E5-F80D-2979C373DF4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79765" y="4122804"/>
              <a:ext cx="934234" cy="934234"/>
            </a:xfrm>
            <a:prstGeom prst="rect">
              <a:avLst/>
            </a:prstGeom>
          </p:spPr>
        </p:pic>
        <p:pic>
          <p:nvPicPr>
            <p:cNvPr id="54" name="Graphic 53">
              <a:extLst>
                <a:ext uri="{FF2B5EF4-FFF2-40B4-BE49-F238E27FC236}">
                  <a16:creationId xmlns:a16="http://schemas.microsoft.com/office/drawing/2014/main" id="{57AE8FA9-6869-5D9A-2DBD-5D3C1D55B9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172018" y="3619093"/>
              <a:ext cx="549728" cy="549728"/>
            </a:xfrm>
            <a:prstGeom prst="rect">
              <a:avLst/>
            </a:prstGeom>
          </p:spPr>
        </p:pic>
      </p:grpSp>
      <p:sp>
        <p:nvSpPr>
          <p:cNvPr id="55" name="TextBox 54">
            <a:extLst>
              <a:ext uri="{FF2B5EF4-FFF2-40B4-BE49-F238E27FC236}">
                <a16:creationId xmlns:a16="http://schemas.microsoft.com/office/drawing/2014/main" id="{8B97293B-3E11-C454-CC44-94BE91B7AFD0}"/>
              </a:ext>
            </a:extLst>
          </p:cNvPr>
          <p:cNvSpPr txBox="1"/>
          <p:nvPr/>
        </p:nvSpPr>
        <p:spPr>
          <a:xfrm>
            <a:off x="-13835171" y="1263899"/>
            <a:ext cx="12192000" cy="461665"/>
          </a:xfrm>
          <a:prstGeom prst="rect">
            <a:avLst/>
          </a:prstGeom>
          <a:noFill/>
        </p:spPr>
        <p:txBody>
          <a:bodyPr wrap="square" rtlCol="0">
            <a:spAutoFit/>
          </a:bodyPr>
          <a:lstStyle/>
          <a:p>
            <a:pPr algn="ctr"/>
            <a:r>
              <a:rPr lang="en-US" sz="2400" dirty="0">
                <a:solidFill>
                  <a:schemeClr val="accent5">
                    <a:lumMod val="50000"/>
                  </a:schemeClr>
                </a:solidFill>
                <a:latin typeface="+mn-lt"/>
                <a:cs typeface="Poppins Bold" panose="00000800000000000000" pitchFamily="2" charset="0"/>
              </a:rPr>
              <a:t>European Market Infrastructure Regulation </a:t>
            </a:r>
          </a:p>
        </p:txBody>
      </p:sp>
      <p:grpSp>
        <p:nvGrpSpPr>
          <p:cNvPr id="56" name="Group 55">
            <a:extLst>
              <a:ext uri="{FF2B5EF4-FFF2-40B4-BE49-F238E27FC236}">
                <a16:creationId xmlns:a16="http://schemas.microsoft.com/office/drawing/2014/main" id="{0ECE385D-A9CF-12FA-D674-228717E8E0F6}"/>
              </a:ext>
            </a:extLst>
          </p:cNvPr>
          <p:cNvGrpSpPr/>
          <p:nvPr/>
        </p:nvGrpSpPr>
        <p:grpSpPr>
          <a:xfrm>
            <a:off x="-10085573" y="1993587"/>
            <a:ext cx="4663701" cy="1126992"/>
            <a:chOff x="3108783" y="1550141"/>
            <a:chExt cx="4663701" cy="1126992"/>
          </a:xfrm>
        </p:grpSpPr>
        <p:grpSp>
          <p:nvGrpSpPr>
            <p:cNvPr id="57" name="Group 56">
              <a:extLst>
                <a:ext uri="{FF2B5EF4-FFF2-40B4-BE49-F238E27FC236}">
                  <a16:creationId xmlns:a16="http://schemas.microsoft.com/office/drawing/2014/main" id="{FE68E520-8A85-A642-3668-F5C1DE011163}"/>
                </a:ext>
              </a:extLst>
            </p:cNvPr>
            <p:cNvGrpSpPr/>
            <p:nvPr/>
          </p:nvGrpSpPr>
          <p:grpSpPr>
            <a:xfrm>
              <a:off x="3108783" y="1550141"/>
              <a:ext cx="1131218" cy="1126992"/>
              <a:chOff x="5293948" y="352338"/>
              <a:chExt cx="1625743" cy="1619668"/>
            </a:xfrm>
            <a:solidFill>
              <a:schemeClr val="accent5"/>
            </a:solidFill>
          </p:grpSpPr>
          <p:sp>
            <p:nvSpPr>
              <p:cNvPr id="59" name="Freeform: Shape 58">
                <a:extLst>
                  <a:ext uri="{FF2B5EF4-FFF2-40B4-BE49-F238E27FC236}">
                    <a16:creationId xmlns:a16="http://schemas.microsoft.com/office/drawing/2014/main" id="{8808C652-B891-C6D1-86FA-2526452EDA06}"/>
                  </a:ext>
                </a:extLst>
              </p:cNvPr>
              <p:cNvSpPr/>
              <p:nvPr/>
            </p:nvSpPr>
            <p:spPr>
              <a:xfrm>
                <a:off x="5293948" y="363459"/>
                <a:ext cx="1608521" cy="1608547"/>
              </a:xfrm>
              <a:custGeom>
                <a:avLst/>
                <a:gdLst>
                  <a:gd name="connsiteX0" fmla="*/ 804411 w 1608520"/>
                  <a:gd name="connsiteY0" fmla="*/ 1608548 h 1608547"/>
                  <a:gd name="connsiteX1" fmla="*/ 1608520 w 1608520"/>
                  <a:gd name="connsiteY1" fmla="*/ 804108 h 1608547"/>
                  <a:gd name="connsiteX2" fmla="*/ 1467307 w 1608520"/>
                  <a:gd name="connsiteY2" fmla="*/ 348924 h 1608547"/>
                  <a:gd name="connsiteX3" fmla="*/ 1426515 w 1608520"/>
                  <a:gd name="connsiteY3" fmla="*/ 347211 h 1608547"/>
                  <a:gd name="connsiteX4" fmla="*/ 1358996 w 1608520"/>
                  <a:gd name="connsiteY4" fmla="*/ 414731 h 1608547"/>
                  <a:gd name="connsiteX5" fmla="*/ 1475586 w 1608520"/>
                  <a:gd name="connsiteY5" fmla="*/ 710621 h 1608547"/>
                  <a:gd name="connsiteX6" fmla="*/ 1475397 w 1608520"/>
                  <a:gd name="connsiteY6" fmla="*/ 710621 h 1608547"/>
                  <a:gd name="connsiteX7" fmla="*/ 1477455 w 1608520"/>
                  <a:gd name="connsiteY7" fmla="*/ 726735 h 1608547"/>
                  <a:gd name="connsiteX8" fmla="*/ 1482388 w 1608520"/>
                  <a:gd name="connsiteY8" fmla="*/ 804092 h 1608547"/>
                  <a:gd name="connsiteX9" fmla="*/ 804422 w 1608520"/>
                  <a:gd name="connsiteY9" fmla="*/ 1482054 h 1608547"/>
                  <a:gd name="connsiteX10" fmla="*/ 126460 w 1608520"/>
                  <a:gd name="connsiteY10" fmla="*/ 804092 h 1608547"/>
                  <a:gd name="connsiteX11" fmla="*/ 804422 w 1608520"/>
                  <a:gd name="connsiteY11" fmla="*/ 126131 h 1608547"/>
                  <a:gd name="connsiteX12" fmla="*/ 1170596 w 1608520"/>
                  <a:gd name="connsiteY12" fmla="*/ 234318 h 1608547"/>
                  <a:gd name="connsiteX13" fmla="*/ 1170448 w 1608520"/>
                  <a:gd name="connsiteY13" fmla="*/ 234465 h 1608547"/>
                  <a:gd name="connsiteX14" fmla="*/ 1172971 w 1608520"/>
                  <a:gd name="connsiteY14" fmla="*/ 235908 h 1608547"/>
                  <a:gd name="connsiteX15" fmla="*/ 1200997 w 1608520"/>
                  <a:gd name="connsiteY15" fmla="*/ 254666 h 1608547"/>
                  <a:gd name="connsiteX16" fmla="*/ 1267492 w 1608520"/>
                  <a:gd name="connsiteY16" fmla="*/ 188171 h 1608547"/>
                  <a:gd name="connsiteX17" fmla="*/ 1265436 w 1608520"/>
                  <a:gd name="connsiteY17" fmla="*/ 146695 h 1608547"/>
                  <a:gd name="connsiteX18" fmla="*/ 1265436 w 1608520"/>
                  <a:gd name="connsiteY18" fmla="*/ 145326 h 1608547"/>
                  <a:gd name="connsiteX19" fmla="*/ 804439 w 1608520"/>
                  <a:gd name="connsiteY19" fmla="*/ 0 h 1608547"/>
                  <a:gd name="connsiteX20" fmla="*/ 0 w 1608520"/>
                  <a:gd name="connsiteY20" fmla="*/ 804110 h 1608547"/>
                  <a:gd name="connsiteX21" fmla="*/ 804439 w 1608520"/>
                  <a:gd name="connsiteY21" fmla="*/ 1608548 h 160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08520" h="1608547">
                    <a:moveTo>
                      <a:pt x="804411" y="1608548"/>
                    </a:moveTo>
                    <a:cubicBezTo>
                      <a:pt x="1252919" y="1608548"/>
                      <a:pt x="1608520" y="1243316"/>
                      <a:pt x="1608520" y="804108"/>
                    </a:cubicBezTo>
                    <a:cubicBezTo>
                      <a:pt x="1608520" y="635136"/>
                      <a:pt x="1556427" y="478496"/>
                      <a:pt x="1467307" y="348924"/>
                    </a:cubicBezTo>
                    <a:lnTo>
                      <a:pt x="1426515" y="347211"/>
                    </a:lnTo>
                    <a:lnTo>
                      <a:pt x="1358996" y="414731"/>
                    </a:lnTo>
                    <a:cubicBezTo>
                      <a:pt x="1419760" y="500655"/>
                      <a:pt x="1460505" y="601549"/>
                      <a:pt x="1475586" y="710621"/>
                    </a:cubicBezTo>
                    <a:lnTo>
                      <a:pt x="1475397" y="710621"/>
                    </a:lnTo>
                    <a:cubicBezTo>
                      <a:pt x="1476418" y="715764"/>
                      <a:pt x="1477063" y="721250"/>
                      <a:pt x="1477455" y="726735"/>
                    </a:cubicBezTo>
                    <a:cubicBezTo>
                      <a:pt x="1480377" y="752166"/>
                      <a:pt x="1482388" y="777884"/>
                      <a:pt x="1482388" y="804092"/>
                    </a:cubicBezTo>
                    <a:cubicBezTo>
                      <a:pt x="1482388" y="1178875"/>
                      <a:pt x="1176864" y="1482054"/>
                      <a:pt x="804422" y="1482054"/>
                    </a:cubicBezTo>
                    <a:cubicBezTo>
                      <a:pt x="429796" y="1482054"/>
                      <a:pt x="126460" y="1178718"/>
                      <a:pt x="126460" y="804092"/>
                    </a:cubicBezTo>
                    <a:cubicBezTo>
                      <a:pt x="126460" y="429812"/>
                      <a:pt x="429796" y="126131"/>
                      <a:pt x="804422" y="126131"/>
                    </a:cubicBezTo>
                    <a:cubicBezTo>
                      <a:pt x="939389" y="126131"/>
                      <a:pt x="1065012" y="166049"/>
                      <a:pt x="1170596" y="234318"/>
                    </a:cubicBezTo>
                    <a:cubicBezTo>
                      <a:pt x="1170522" y="234343"/>
                      <a:pt x="1170448" y="234465"/>
                      <a:pt x="1170448" y="234465"/>
                    </a:cubicBezTo>
                    <a:cubicBezTo>
                      <a:pt x="1171351" y="235006"/>
                      <a:pt x="1172160" y="235454"/>
                      <a:pt x="1172971" y="235908"/>
                    </a:cubicBezTo>
                    <a:cubicBezTo>
                      <a:pt x="1182390" y="242056"/>
                      <a:pt x="1191915" y="248070"/>
                      <a:pt x="1200997" y="254666"/>
                    </a:cubicBezTo>
                    <a:lnTo>
                      <a:pt x="1267492" y="188171"/>
                    </a:lnTo>
                    <a:lnTo>
                      <a:pt x="1265436" y="146695"/>
                    </a:lnTo>
                    <a:lnTo>
                      <a:pt x="1265436" y="145326"/>
                    </a:lnTo>
                    <a:cubicBezTo>
                      <a:pt x="1134844" y="53812"/>
                      <a:pt x="976160" y="0"/>
                      <a:pt x="804439" y="0"/>
                    </a:cubicBezTo>
                    <a:cubicBezTo>
                      <a:pt x="360220" y="0"/>
                      <a:pt x="0" y="360236"/>
                      <a:pt x="0" y="804110"/>
                    </a:cubicBezTo>
                    <a:cubicBezTo>
                      <a:pt x="-6" y="1248329"/>
                      <a:pt x="360220" y="1608548"/>
                      <a:pt x="804439" y="1608548"/>
                    </a:cubicBezTo>
                    <a:close/>
                  </a:path>
                </a:pathLst>
              </a:custGeom>
              <a:solidFill>
                <a:schemeClr val="accent5">
                  <a:lumMod val="40000"/>
                  <a:lumOff val="60000"/>
                </a:schemeClr>
              </a:solidFill>
              <a:ln w="1564" cap="flat">
                <a:noFill/>
                <a:prstDash val="solid"/>
                <a:miter/>
              </a:ln>
            </p:spPr>
            <p:txBody>
              <a:bodyPr rtlCol="0" anchor="ctr"/>
              <a:lstStyle/>
              <a:p>
                <a:endParaRPr lang="en-GB" dirty="0">
                  <a:latin typeface="Poppins" panose="00000500000000000000" pitchFamily="2" charset="0"/>
                </a:endParaRPr>
              </a:p>
            </p:txBody>
          </p:sp>
          <p:sp>
            <p:nvSpPr>
              <p:cNvPr id="60" name="Freeform: Shape 59">
                <a:extLst>
                  <a:ext uri="{FF2B5EF4-FFF2-40B4-BE49-F238E27FC236}">
                    <a16:creationId xmlns:a16="http://schemas.microsoft.com/office/drawing/2014/main" id="{77338284-EC72-2549-BF4B-2CC676EEE6C2}"/>
                  </a:ext>
                </a:extLst>
              </p:cNvPr>
              <p:cNvSpPr/>
              <p:nvPr/>
            </p:nvSpPr>
            <p:spPr>
              <a:xfrm>
                <a:off x="5572919" y="642479"/>
                <a:ext cx="1050875" cy="1050529"/>
              </a:xfrm>
              <a:custGeom>
                <a:avLst/>
                <a:gdLst>
                  <a:gd name="connsiteX0" fmla="*/ 812326 w 1050875"/>
                  <a:gd name="connsiteY0" fmla="*/ 85347 h 1050529"/>
                  <a:gd name="connsiteX1" fmla="*/ 525438 w 1050875"/>
                  <a:gd name="connsiteY1" fmla="*/ 0 h 1050529"/>
                  <a:gd name="connsiteX2" fmla="*/ 0 w 1050875"/>
                  <a:gd name="connsiteY2" fmla="*/ 525092 h 1050529"/>
                  <a:gd name="connsiteX3" fmla="*/ 525438 w 1050875"/>
                  <a:gd name="connsiteY3" fmla="*/ 1050530 h 1050529"/>
                  <a:gd name="connsiteX4" fmla="*/ 1050875 w 1050875"/>
                  <a:gd name="connsiteY4" fmla="*/ 525092 h 1050529"/>
                  <a:gd name="connsiteX5" fmla="*/ 969984 w 1050875"/>
                  <a:gd name="connsiteY5" fmla="*/ 245745 h 1050529"/>
                  <a:gd name="connsiteX6" fmla="*/ 879157 w 1050875"/>
                  <a:gd name="connsiteY6" fmla="*/ 336571 h 1050529"/>
                  <a:gd name="connsiteX7" fmla="*/ 926115 w 1050875"/>
                  <a:gd name="connsiteY7" fmla="*/ 525086 h 1050529"/>
                  <a:gd name="connsiteX8" fmla="*/ 525442 w 1050875"/>
                  <a:gd name="connsiteY8" fmla="*/ 925758 h 1050529"/>
                  <a:gd name="connsiteX9" fmla="*/ 124770 w 1050875"/>
                  <a:gd name="connsiteY9" fmla="*/ 525086 h 1050529"/>
                  <a:gd name="connsiteX10" fmla="*/ 525442 w 1050875"/>
                  <a:gd name="connsiteY10" fmla="*/ 124413 h 1050529"/>
                  <a:gd name="connsiteX11" fmla="*/ 721843 w 1050875"/>
                  <a:gd name="connsiteY11" fmla="*/ 175826 h 105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0875" h="1050529">
                    <a:moveTo>
                      <a:pt x="812326" y="85347"/>
                    </a:moveTo>
                    <a:cubicBezTo>
                      <a:pt x="729722" y="31535"/>
                      <a:pt x="631351" y="0"/>
                      <a:pt x="525438" y="0"/>
                    </a:cubicBezTo>
                    <a:cubicBezTo>
                      <a:pt x="235125" y="0"/>
                      <a:pt x="0" y="235125"/>
                      <a:pt x="0" y="525092"/>
                    </a:cubicBezTo>
                    <a:cubicBezTo>
                      <a:pt x="0" y="818578"/>
                      <a:pt x="238738" y="1050530"/>
                      <a:pt x="525438" y="1050530"/>
                    </a:cubicBezTo>
                    <a:cubicBezTo>
                      <a:pt x="815405" y="1050530"/>
                      <a:pt x="1050875" y="815405"/>
                      <a:pt x="1050875" y="525092"/>
                    </a:cubicBezTo>
                    <a:cubicBezTo>
                      <a:pt x="1050875" y="422268"/>
                      <a:pt x="1021395" y="326633"/>
                      <a:pt x="969984" y="245745"/>
                    </a:cubicBezTo>
                    <a:lnTo>
                      <a:pt x="879157" y="336571"/>
                    </a:lnTo>
                    <a:cubicBezTo>
                      <a:pt x="908974" y="392781"/>
                      <a:pt x="926115" y="457222"/>
                      <a:pt x="926115" y="525086"/>
                    </a:cubicBezTo>
                    <a:cubicBezTo>
                      <a:pt x="926115" y="746512"/>
                      <a:pt x="746507" y="925758"/>
                      <a:pt x="525442" y="925758"/>
                    </a:cubicBezTo>
                    <a:cubicBezTo>
                      <a:pt x="302367" y="925758"/>
                      <a:pt x="124770" y="743024"/>
                      <a:pt x="124770" y="525086"/>
                    </a:cubicBezTo>
                    <a:cubicBezTo>
                      <a:pt x="124770" y="304005"/>
                      <a:pt x="304032" y="124413"/>
                      <a:pt x="525442" y="124413"/>
                    </a:cubicBezTo>
                    <a:cubicBezTo>
                      <a:pt x="596737" y="124413"/>
                      <a:pt x="663914" y="143265"/>
                      <a:pt x="721843" y="175826"/>
                    </a:cubicBezTo>
                    <a:close/>
                  </a:path>
                </a:pathLst>
              </a:custGeom>
              <a:solidFill>
                <a:schemeClr val="accent5"/>
              </a:solidFill>
              <a:ln w="1564" cap="flat">
                <a:noFill/>
                <a:prstDash val="solid"/>
                <a:miter/>
              </a:ln>
            </p:spPr>
            <p:txBody>
              <a:bodyPr rtlCol="0" anchor="ctr"/>
              <a:lstStyle/>
              <a:p>
                <a:endParaRPr lang="en-GB" dirty="0">
                  <a:latin typeface="Poppins" panose="00000500000000000000" pitchFamily="2" charset="0"/>
                </a:endParaRPr>
              </a:p>
            </p:txBody>
          </p:sp>
          <p:sp>
            <p:nvSpPr>
              <p:cNvPr id="61" name="Freeform: Shape 60">
                <a:extLst>
                  <a:ext uri="{FF2B5EF4-FFF2-40B4-BE49-F238E27FC236}">
                    <a16:creationId xmlns:a16="http://schemas.microsoft.com/office/drawing/2014/main" id="{0A8E2A99-46CB-2CA8-1ED2-8027B7E050A7}"/>
                  </a:ext>
                </a:extLst>
              </p:cNvPr>
              <p:cNvSpPr/>
              <p:nvPr/>
            </p:nvSpPr>
            <p:spPr>
              <a:xfrm>
                <a:off x="5832724" y="902285"/>
                <a:ext cx="530931" cy="530924"/>
              </a:xfrm>
              <a:custGeom>
                <a:avLst/>
                <a:gdLst>
                  <a:gd name="connsiteX0" fmla="*/ 265633 w 530931"/>
                  <a:gd name="connsiteY0" fmla="*/ 112429 h 530924"/>
                  <a:gd name="connsiteX1" fmla="*/ 360578 w 530931"/>
                  <a:gd name="connsiteY1" fmla="*/ 17483 h 530924"/>
                  <a:gd name="connsiteX2" fmla="*/ 265633 w 530931"/>
                  <a:gd name="connsiteY2" fmla="*/ 0 h 530924"/>
                  <a:gd name="connsiteX3" fmla="*/ 0 w 530931"/>
                  <a:gd name="connsiteY3" fmla="*/ 265287 h 530924"/>
                  <a:gd name="connsiteX4" fmla="*/ 264973 w 530931"/>
                  <a:gd name="connsiteY4" fmla="*/ 530889 h 530924"/>
                  <a:gd name="connsiteX5" fmla="*/ 265630 w 530931"/>
                  <a:gd name="connsiteY5" fmla="*/ 530925 h 530924"/>
                  <a:gd name="connsiteX6" fmla="*/ 266194 w 530931"/>
                  <a:gd name="connsiteY6" fmla="*/ 530895 h 530924"/>
                  <a:gd name="connsiteX7" fmla="*/ 530931 w 530931"/>
                  <a:gd name="connsiteY7" fmla="*/ 265294 h 530924"/>
                  <a:gd name="connsiteX8" fmla="*/ 516535 w 530931"/>
                  <a:gd name="connsiteY8" fmla="*/ 179265 h 530924"/>
                  <a:gd name="connsiteX9" fmla="*/ 417822 w 530931"/>
                  <a:gd name="connsiteY9" fmla="*/ 277978 h 530924"/>
                  <a:gd name="connsiteX10" fmla="*/ 271760 w 530931"/>
                  <a:gd name="connsiteY10" fmla="*/ 417921 h 530924"/>
                  <a:gd name="connsiteX11" fmla="*/ 262807 w 530931"/>
                  <a:gd name="connsiteY11" fmla="*/ 418221 h 530924"/>
                  <a:gd name="connsiteX12" fmla="*/ 112430 w 530931"/>
                  <a:gd name="connsiteY12" fmla="*/ 265298 h 530924"/>
                  <a:gd name="connsiteX13" fmla="*/ 265634 w 530931"/>
                  <a:gd name="connsiteY13" fmla="*/ 112425 h 53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0931" h="530924">
                    <a:moveTo>
                      <a:pt x="265633" y="112429"/>
                    </a:moveTo>
                    <a:lnTo>
                      <a:pt x="360578" y="17483"/>
                    </a:lnTo>
                    <a:cubicBezTo>
                      <a:pt x="331098" y="6174"/>
                      <a:pt x="299225" y="0"/>
                      <a:pt x="265633" y="0"/>
                    </a:cubicBezTo>
                    <a:cubicBezTo>
                      <a:pt x="118932" y="0"/>
                      <a:pt x="0" y="118939"/>
                      <a:pt x="0" y="265287"/>
                    </a:cubicBezTo>
                    <a:cubicBezTo>
                      <a:pt x="0" y="411766"/>
                      <a:pt x="118582" y="530528"/>
                      <a:pt x="264973" y="530889"/>
                    </a:cubicBezTo>
                    <a:cubicBezTo>
                      <a:pt x="265195" y="530889"/>
                      <a:pt x="265402" y="530925"/>
                      <a:pt x="265630" y="530925"/>
                    </a:cubicBezTo>
                    <a:cubicBezTo>
                      <a:pt x="265820" y="530925"/>
                      <a:pt x="266004" y="530895"/>
                      <a:pt x="266194" y="530895"/>
                    </a:cubicBezTo>
                    <a:cubicBezTo>
                      <a:pt x="412286" y="530589"/>
                      <a:pt x="530931" y="411798"/>
                      <a:pt x="530931" y="265294"/>
                    </a:cubicBezTo>
                    <a:cubicBezTo>
                      <a:pt x="530931" y="235133"/>
                      <a:pt x="525790" y="205996"/>
                      <a:pt x="516535" y="179265"/>
                    </a:cubicBezTo>
                    <a:lnTo>
                      <a:pt x="417822" y="277978"/>
                    </a:lnTo>
                    <a:cubicBezTo>
                      <a:pt x="411969" y="352801"/>
                      <a:pt x="350007" y="414780"/>
                      <a:pt x="271760" y="417921"/>
                    </a:cubicBezTo>
                    <a:cubicBezTo>
                      <a:pt x="268791" y="417989"/>
                      <a:pt x="265733" y="418289"/>
                      <a:pt x="262807" y="418221"/>
                    </a:cubicBezTo>
                    <a:cubicBezTo>
                      <a:pt x="179491" y="416676"/>
                      <a:pt x="112430" y="348983"/>
                      <a:pt x="112430" y="265298"/>
                    </a:cubicBezTo>
                    <a:cubicBezTo>
                      <a:pt x="112424" y="180976"/>
                      <a:pt x="180976" y="112425"/>
                      <a:pt x="265634" y="112425"/>
                    </a:cubicBezTo>
                    <a:close/>
                  </a:path>
                </a:pathLst>
              </a:custGeom>
              <a:solidFill>
                <a:schemeClr val="accent5">
                  <a:lumMod val="75000"/>
                </a:schemeClr>
              </a:solidFill>
              <a:ln w="1564" cap="flat">
                <a:noFill/>
                <a:prstDash val="solid"/>
                <a:miter/>
              </a:ln>
            </p:spPr>
            <p:txBody>
              <a:bodyPr rtlCol="0" anchor="ctr"/>
              <a:lstStyle/>
              <a:p>
                <a:endParaRPr lang="en-GB" dirty="0">
                  <a:latin typeface="Poppins" panose="00000500000000000000" pitchFamily="2" charset="0"/>
                </a:endParaRPr>
              </a:p>
            </p:txBody>
          </p:sp>
          <p:sp>
            <p:nvSpPr>
              <p:cNvPr id="62" name="Freeform: Shape 61">
                <a:extLst>
                  <a:ext uri="{FF2B5EF4-FFF2-40B4-BE49-F238E27FC236}">
                    <a16:creationId xmlns:a16="http://schemas.microsoft.com/office/drawing/2014/main" id="{A8071EBB-CDDC-465F-F46C-C69BDE8C767E}"/>
                  </a:ext>
                </a:extLst>
              </p:cNvPr>
              <p:cNvSpPr/>
              <p:nvPr/>
            </p:nvSpPr>
            <p:spPr>
              <a:xfrm>
                <a:off x="6059455" y="352338"/>
                <a:ext cx="860236" cy="860526"/>
              </a:xfrm>
              <a:custGeom>
                <a:avLst/>
                <a:gdLst>
                  <a:gd name="connsiteX0" fmla="*/ 10797 w 860236"/>
                  <a:gd name="connsiteY0" fmla="*/ 787486 h 860526"/>
                  <a:gd name="connsiteX1" fmla="*/ 10797 w 860236"/>
                  <a:gd name="connsiteY1" fmla="*/ 840954 h 860526"/>
                  <a:gd name="connsiteX2" fmla="*/ 20248 w 860236"/>
                  <a:gd name="connsiteY2" fmla="*/ 850042 h 860526"/>
                  <a:gd name="connsiteX3" fmla="*/ 72839 w 860236"/>
                  <a:gd name="connsiteY3" fmla="*/ 849527 h 860526"/>
                  <a:gd name="connsiteX4" fmla="*/ 353820 w 860236"/>
                  <a:gd name="connsiteY4" fmla="*/ 568545 h 860526"/>
                  <a:gd name="connsiteX5" fmla="*/ 357680 w 860236"/>
                  <a:gd name="connsiteY5" fmla="*/ 573104 h 860526"/>
                  <a:gd name="connsiteX6" fmla="*/ 353875 w 860236"/>
                  <a:gd name="connsiteY6" fmla="*/ 568497 h 860526"/>
                  <a:gd name="connsiteX7" fmla="*/ 623420 w 860236"/>
                  <a:gd name="connsiteY7" fmla="*/ 298952 h 860526"/>
                  <a:gd name="connsiteX8" fmla="*/ 648783 w 860236"/>
                  <a:gd name="connsiteY8" fmla="*/ 289151 h 860526"/>
                  <a:gd name="connsiteX9" fmla="*/ 705898 w 860236"/>
                  <a:gd name="connsiteY9" fmla="*/ 291895 h 860526"/>
                  <a:gd name="connsiteX10" fmla="*/ 729321 w 860236"/>
                  <a:gd name="connsiteY10" fmla="*/ 282825 h 860526"/>
                  <a:gd name="connsiteX11" fmla="*/ 856034 w 860236"/>
                  <a:gd name="connsiteY11" fmla="*/ 155793 h 860526"/>
                  <a:gd name="connsiteX12" fmla="*/ 829642 w 860236"/>
                  <a:gd name="connsiteY12" fmla="*/ 113978 h 860526"/>
                  <a:gd name="connsiteX13" fmla="*/ 748408 w 860236"/>
                  <a:gd name="connsiteY13" fmla="*/ 112266 h 860526"/>
                  <a:gd name="connsiteX14" fmla="*/ 748408 w 860236"/>
                  <a:gd name="connsiteY14" fmla="*/ 111573 h 860526"/>
                  <a:gd name="connsiteX15" fmla="*/ 748754 w 860236"/>
                  <a:gd name="connsiteY15" fmla="*/ 111229 h 860526"/>
                  <a:gd name="connsiteX16" fmla="*/ 746696 w 860236"/>
                  <a:gd name="connsiteY16" fmla="*/ 31024 h 860526"/>
                  <a:gd name="connsiteX17" fmla="*/ 704186 w 860236"/>
                  <a:gd name="connsiteY17" fmla="*/ 4293 h 860526"/>
                  <a:gd name="connsiteX18" fmla="*/ 577468 w 860236"/>
                  <a:gd name="connsiteY18" fmla="*/ 131012 h 860526"/>
                  <a:gd name="connsiteX19" fmla="*/ 568428 w 860236"/>
                  <a:gd name="connsiteY19" fmla="*/ 154412 h 860526"/>
                  <a:gd name="connsiteX20" fmla="*/ 571171 w 860236"/>
                  <a:gd name="connsiteY20" fmla="*/ 211549 h 860526"/>
                  <a:gd name="connsiteX21" fmla="*/ 561372 w 860236"/>
                  <a:gd name="connsiteY21" fmla="*/ 236912 h 86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0236" h="860526">
                    <a:moveTo>
                      <a:pt x="10797" y="787486"/>
                    </a:moveTo>
                    <a:cubicBezTo>
                      <a:pt x="-3599" y="802227"/>
                      <a:pt x="-3599" y="826220"/>
                      <a:pt x="10797" y="840954"/>
                    </a:cubicBezTo>
                    <a:lnTo>
                      <a:pt x="20248" y="850042"/>
                    </a:lnTo>
                    <a:cubicBezTo>
                      <a:pt x="34993" y="864218"/>
                      <a:pt x="58375" y="863990"/>
                      <a:pt x="72839" y="849527"/>
                    </a:cubicBezTo>
                    <a:lnTo>
                      <a:pt x="353820" y="568545"/>
                    </a:lnTo>
                    <a:cubicBezTo>
                      <a:pt x="355071" y="570098"/>
                      <a:pt x="356447" y="571552"/>
                      <a:pt x="357680" y="573104"/>
                    </a:cubicBezTo>
                    <a:cubicBezTo>
                      <a:pt x="356502" y="571497"/>
                      <a:pt x="355083" y="570074"/>
                      <a:pt x="353875" y="568497"/>
                    </a:cubicBezTo>
                    <a:lnTo>
                      <a:pt x="623420" y="298952"/>
                    </a:lnTo>
                    <a:cubicBezTo>
                      <a:pt x="630114" y="292257"/>
                      <a:pt x="639326" y="288697"/>
                      <a:pt x="648783" y="289151"/>
                    </a:cubicBezTo>
                    <a:lnTo>
                      <a:pt x="705898" y="291895"/>
                    </a:lnTo>
                    <a:cubicBezTo>
                      <a:pt x="714633" y="292318"/>
                      <a:pt x="723147" y="289022"/>
                      <a:pt x="729321" y="282825"/>
                    </a:cubicBezTo>
                    <a:lnTo>
                      <a:pt x="856034" y="155793"/>
                    </a:lnTo>
                    <a:cubicBezTo>
                      <a:pt x="868728" y="143109"/>
                      <a:pt x="850552" y="114659"/>
                      <a:pt x="829642" y="113978"/>
                    </a:cubicBezTo>
                    <a:lnTo>
                      <a:pt x="748408" y="112266"/>
                    </a:lnTo>
                    <a:lnTo>
                      <a:pt x="748408" y="111573"/>
                    </a:lnTo>
                    <a:lnTo>
                      <a:pt x="748754" y="111229"/>
                    </a:lnTo>
                    <a:lnTo>
                      <a:pt x="746696" y="31024"/>
                    </a:lnTo>
                    <a:cubicBezTo>
                      <a:pt x="746005" y="10117"/>
                      <a:pt x="717209" y="-8735"/>
                      <a:pt x="704186" y="4293"/>
                    </a:cubicBezTo>
                    <a:lnTo>
                      <a:pt x="577468" y="131012"/>
                    </a:lnTo>
                    <a:cubicBezTo>
                      <a:pt x="571288" y="137192"/>
                      <a:pt x="568006" y="145685"/>
                      <a:pt x="568428" y="154412"/>
                    </a:cubicBezTo>
                    <a:lnTo>
                      <a:pt x="571171" y="211549"/>
                    </a:lnTo>
                    <a:cubicBezTo>
                      <a:pt x="571625" y="221006"/>
                      <a:pt x="568067" y="230217"/>
                      <a:pt x="561372" y="236912"/>
                    </a:cubicBezTo>
                    <a:close/>
                  </a:path>
                </a:pathLst>
              </a:custGeom>
              <a:solidFill>
                <a:schemeClr val="accent5">
                  <a:lumMod val="50000"/>
                </a:schemeClr>
              </a:solidFill>
              <a:ln w="1564" cap="flat">
                <a:noFill/>
                <a:prstDash val="solid"/>
                <a:miter/>
              </a:ln>
            </p:spPr>
            <p:txBody>
              <a:bodyPr rtlCol="0" anchor="ctr"/>
              <a:lstStyle/>
              <a:p>
                <a:endParaRPr lang="en-GB" dirty="0">
                  <a:latin typeface="Poppins" panose="00000500000000000000" pitchFamily="2" charset="0"/>
                </a:endParaRPr>
              </a:p>
            </p:txBody>
          </p:sp>
        </p:grpSp>
        <p:sp>
          <p:nvSpPr>
            <p:cNvPr id="58" name="TextBox 57">
              <a:extLst>
                <a:ext uri="{FF2B5EF4-FFF2-40B4-BE49-F238E27FC236}">
                  <a16:creationId xmlns:a16="http://schemas.microsoft.com/office/drawing/2014/main" id="{1E551940-EABA-B6D8-B162-2D7604495D7E}"/>
                </a:ext>
              </a:extLst>
            </p:cNvPr>
            <p:cNvSpPr txBox="1"/>
            <p:nvPr/>
          </p:nvSpPr>
          <p:spPr>
            <a:xfrm>
              <a:off x="4408795" y="1608153"/>
              <a:ext cx="3363689" cy="1015663"/>
            </a:xfrm>
            <a:prstGeom prst="rect">
              <a:avLst/>
            </a:prstGeom>
            <a:noFill/>
          </p:spPr>
          <p:txBody>
            <a:bodyPr wrap="square">
              <a:spAutoFit/>
            </a:bodyPr>
            <a:lstStyle/>
            <a:p>
              <a:r>
                <a:rPr lang="en-GB" sz="2000" dirty="0">
                  <a:solidFill>
                    <a:schemeClr val="accent5">
                      <a:lumMod val="50000"/>
                    </a:schemeClr>
                  </a:solidFill>
                  <a:latin typeface="+mj-lt"/>
                  <a:ea typeface="Open Sans" panose="020B0606030504020204" pitchFamily="34" charset="0"/>
                  <a:cs typeface="Poppins" panose="00000500000000000000" pitchFamily="2" charset="0"/>
                </a:rPr>
                <a:t>Encourage less complex Over-the-Counter (OTC) derivatives</a:t>
              </a:r>
              <a:endParaRPr lang="en-GB" sz="2000" dirty="0">
                <a:solidFill>
                  <a:schemeClr val="accent5">
                    <a:lumMod val="50000"/>
                  </a:schemeClr>
                </a:solidFill>
                <a:latin typeface="+mj-lt"/>
              </a:endParaRPr>
            </a:p>
          </p:txBody>
        </p:sp>
      </p:grpSp>
    </p:spTree>
    <p:extLst>
      <p:ext uri="{BB962C8B-B14F-4D97-AF65-F5344CB8AC3E}">
        <p14:creationId xmlns:p14="http://schemas.microsoft.com/office/powerpoint/2010/main" val="39790280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decel="10000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14:presetBounceEnd="60000">
                                      <p:stCondLst>
                                        <p:cond delay="250"/>
                                      </p:stCondLst>
                                      <p:childTnLst>
                                        <p:set>
                                          <p:cBhvr>
                                            <p:cTn id="20" dur="1" fill="hold">
                                              <p:stCondLst>
                                                <p:cond delay="0"/>
                                              </p:stCondLst>
                                            </p:cTn>
                                            <p:tgtEl>
                                              <p:spTgt spid="50"/>
                                            </p:tgtEl>
                                            <p:attrNameLst>
                                              <p:attrName>style.visibility</p:attrName>
                                            </p:attrNameLst>
                                          </p:cBhvr>
                                          <p:to>
                                            <p:strVal val="visible"/>
                                          </p:to>
                                        </p:set>
                                        <p:anim calcmode="lin" valueType="num" p14:bounceEnd="60000">
                                          <p:cBhvr additive="base">
                                            <p:cTn id="21" dur="500" fill="hold"/>
                                            <p:tgtEl>
                                              <p:spTgt spid="50"/>
                                            </p:tgtEl>
                                            <p:attrNameLst>
                                              <p:attrName>ppt_x</p:attrName>
                                            </p:attrNameLst>
                                          </p:cBhvr>
                                          <p:tavLst>
                                            <p:tav tm="0">
                                              <p:val>
                                                <p:strVal val="#ppt_x"/>
                                              </p:val>
                                            </p:tav>
                                            <p:tav tm="100000">
                                              <p:val>
                                                <p:strVal val="#ppt_x"/>
                                              </p:val>
                                            </p:tav>
                                          </p:tavLst>
                                        </p:anim>
                                        <p:anim calcmode="lin" valueType="num" p14:bounceEnd="60000">
                                          <p:cBhvr additive="base">
                                            <p:cTn id="22" dur="500" fill="hold"/>
                                            <p:tgtEl>
                                              <p:spTgt spid="50"/>
                                            </p:tgtEl>
                                            <p:attrNameLst>
                                              <p:attrName>ppt_y</p:attrName>
                                            </p:attrNameLst>
                                          </p:cBhvr>
                                          <p:tavLst>
                                            <p:tav tm="0">
                                              <p:val>
                                                <p:strVal val="0-#ppt_h/2"/>
                                              </p:val>
                                            </p:tav>
                                            <p:tav tm="100000">
                                              <p:val>
                                                <p:strVal val="#ppt_y"/>
                                              </p:val>
                                            </p:tav>
                                          </p:tavLst>
                                        </p:anim>
                                      </p:childTnLst>
                                    </p:cTn>
                                  </p:par>
                                  <p:par>
                                    <p:cTn id="23" presetID="10" presetClass="entr" presetSubtype="0" fill="hold" grpId="0" nodeType="withEffect">
                                      <p:stCondLst>
                                        <p:cond delay="25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anim calcmode="lin" valueType="num">
                                          <p:cBhvr>
                                            <p:cTn id="38" dur="500" fill="hold"/>
                                            <p:tgtEl>
                                              <p:spTgt spid="28"/>
                                            </p:tgtEl>
                                            <p:attrNameLst>
                                              <p:attrName>ppt_x</p:attrName>
                                            </p:attrNameLst>
                                          </p:cBhvr>
                                          <p:tavLst>
                                            <p:tav tm="0">
                                              <p:val>
                                                <p:strVal val="#ppt_x"/>
                                              </p:val>
                                            </p:tav>
                                            <p:tav tm="100000">
                                              <p:val>
                                                <p:strVal val="#ppt_x"/>
                                              </p:val>
                                            </p:tav>
                                          </p:tavLst>
                                        </p:anim>
                                        <p:anim calcmode="lin" valueType="num">
                                          <p:cBhvr>
                                            <p:cTn id="39" dur="50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up)">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decel="10000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ppt_x"/>
                                              </p:val>
                                            </p:tav>
                                            <p:tav tm="100000">
                                              <p:val>
                                                <p:strVal val="#ppt_x"/>
                                              </p:val>
                                            </p:tav>
                                          </p:tavLst>
                                        </p:anim>
                                        <p:anim calcmode="lin" valueType="num">
                                          <p:cBhvr additive="base">
                                            <p:cTn id="49" dur="500" fill="hold"/>
                                            <p:tgtEl>
                                              <p:spTgt spid="7"/>
                                            </p:tgtEl>
                                            <p:attrNameLst>
                                              <p:attrName>ppt_y</p:attrName>
                                            </p:attrNameLst>
                                          </p:cBhvr>
                                          <p:tavLst>
                                            <p:tav tm="0">
                                              <p:val>
                                                <p:strVal val="1+#ppt_h/2"/>
                                              </p:val>
                                            </p:tav>
                                            <p:tav tm="100000">
                                              <p:val>
                                                <p:strVal val="#ppt_y"/>
                                              </p:val>
                                            </p:tav>
                                          </p:tavLst>
                                        </p:anim>
                                      </p:childTnLst>
                                    </p:cTn>
                                  </p:par>
                                  <p:par>
                                    <p:cTn id="50" presetID="2" presetClass="entr" presetSubtype="1" fill="hold" nodeType="withEffect" p14:presetBounceEnd="60000">
                                      <p:stCondLst>
                                        <p:cond delay="250"/>
                                      </p:stCondLst>
                                      <p:childTnLst>
                                        <p:set>
                                          <p:cBhvr>
                                            <p:cTn id="51" dur="1" fill="hold">
                                              <p:stCondLst>
                                                <p:cond delay="0"/>
                                              </p:stCondLst>
                                            </p:cTn>
                                            <p:tgtEl>
                                              <p:spTgt spid="47"/>
                                            </p:tgtEl>
                                            <p:attrNameLst>
                                              <p:attrName>style.visibility</p:attrName>
                                            </p:attrNameLst>
                                          </p:cBhvr>
                                          <p:to>
                                            <p:strVal val="visible"/>
                                          </p:to>
                                        </p:set>
                                        <p:anim calcmode="lin" valueType="num" p14:bounceEnd="60000">
                                          <p:cBhvr additive="base">
                                            <p:cTn id="52" dur="500" fill="hold"/>
                                            <p:tgtEl>
                                              <p:spTgt spid="47"/>
                                            </p:tgtEl>
                                            <p:attrNameLst>
                                              <p:attrName>ppt_x</p:attrName>
                                            </p:attrNameLst>
                                          </p:cBhvr>
                                          <p:tavLst>
                                            <p:tav tm="0">
                                              <p:val>
                                                <p:strVal val="#ppt_x"/>
                                              </p:val>
                                            </p:tav>
                                            <p:tav tm="100000">
                                              <p:val>
                                                <p:strVal val="#ppt_x"/>
                                              </p:val>
                                            </p:tav>
                                          </p:tavLst>
                                        </p:anim>
                                        <p:anim calcmode="lin" valueType="num" p14:bounceEnd="60000">
                                          <p:cBhvr additive="base">
                                            <p:cTn id="53" dur="500" fill="hold"/>
                                            <p:tgtEl>
                                              <p:spTgt spid="47"/>
                                            </p:tgtEl>
                                            <p:attrNameLst>
                                              <p:attrName>ppt_y</p:attrName>
                                            </p:attrNameLst>
                                          </p:cBhvr>
                                          <p:tavLst>
                                            <p:tav tm="0">
                                              <p:val>
                                                <p:strVal val="0-#ppt_h/2"/>
                                              </p:val>
                                            </p:tav>
                                            <p:tav tm="100000">
                                              <p:val>
                                                <p:strVal val="#ppt_y"/>
                                              </p:val>
                                            </p:tav>
                                          </p:tavLst>
                                        </p:anim>
                                      </p:childTnLst>
                                    </p:cTn>
                                  </p:par>
                                  <p:par>
                                    <p:cTn id="54" presetID="10" presetClass="entr" presetSubtype="0" fill="hold" grpId="0" nodeType="withEffect">
                                      <p:stCondLst>
                                        <p:cond delay="25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anim calcmode="lin" valueType="num">
                                          <p:cBhvr>
                                            <p:cTn id="62" dur="500" fill="hold"/>
                                            <p:tgtEl>
                                              <p:spTgt spid="29"/>
                                            </p:tgtEl>
                                            <p:attrNameLst>
                                              <p:attrName>ppt_x</p:attrName>
                                            </p:attrNameLst>
                                          </p:cBhvr>
                                          <p:tavLst>
                                            <p:tav tm="0">
                                              <p:val>
                                                <p:strVal val="#ppt_x"/>
                                              </p:val>
                                            </p:tav>
                                            <p:tav tm="100000">
                                              <p:val>
                                                <p:strVal val="#ppt_x"/>
                                              </p:val>
                                            </p:tav>
                                          </p:tavLst>
                                        </p:anim>
                                        <p:anim calcmode="lin" valueType="num">
                                          <p:cBhvr>
                                            <p:cTn id="63"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anim calcmode="lin" valueType="num">
                                          <p:cBhvr>
                                            <p:cTn id="69" dur="500" fill="hold"/>
                                            <p:tgtEl>
                                              <p:spTgt spid="30"/>
                                            </p:tgtEl>
                                            <p:attrNameLst>
                                              <p:attrName>ppt_x</p:attrName>
                                            </p:attrNameLst>
                                          </p:cBhvr>
                                          <p:tavLst>
                                            <p:tav tm="0">
                                              <p:val>
                                                <p:strVal val="#ppt_x"/>
                                              </p:val>
                                            </p:tav>
                                            <p:tav tm="100000">
                                              <p:val>
                                                <p:strVal val="#ppt_x"/>
                                              </p:val>
                                            </p:tav>
                                          </p:tavLst>
                                        </p:anim>
                                        <p:anim calcmode="lin" valueType="num">
                                          <p:cBhvr>
                                            <p:cTn id="70" dur="500" fill="hold"/>
                                            <p:tgtEl>
                                              <p:spTgt spid="30"/>
                                            </p:tgtEl>
                                            <p:attrNameLst>
                                              <p:attrName>ppt_y</p:attrName>
                                            </p:attrNameLst>
                                          </p:cBhvr>
                                          <p:tavLst>
                                            <p:tav tm="0">
                                              <p:val>
                                                <p:strVal val="#ppt_y+.1"/>
                                              </p:val>
                                            </p:tav>
                                            <p:tav tm="100000">
                                              <p:val>
                                                <p:strVal val="#ppt_y"/>
                                              </p:val>
                                            </p:tav>
                                          </p:tavLst>
                                        </p:anim>
                                      </p:childTnLst>
                                    </p:cTn>
                                  </p:par>
                                </p:childTnLst>
                              </p:cTn>
                            </p:par>
                            <p:par>
                              <p:cTn id="71" fill="hold">
                                <p:stCondLst>
                                  <p:cond delay="500"/>
                                </p:stCondLst>
                                <p:childTnLst>
                                  <p:par>
                                    <p:cTn id="72" presetID="22" presetClass="entr" presetSubtype="1" fill="hold" nodeType="after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up)">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decel="10000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500" fill="hold"/>
                                            <p:tgtEl>
                                              <p:spTgt spid="8"/>
                                            </p:tgtEl>
                                            <p:attrNameLst>
                                              <p:attrName>ppt_x</p:attrName>
                                            </p:attrNameLst>
                                          </p:cBhvr>
                                          <p:tavLst>
                                            <p:tav tm="0">
                                              <p:val>
                                                <p:strVal val="#ppt_x"/>
                                              </p:val>
                                            </p:tav>
                                            <p:tav tm="100000">
                                              <p:val>
                                                <p:strVal val="#ppt_x"/>
                                              </p:val>
                                            </p:tav>
                                          </p:tavLst>
                                        </p:anim>
                                        <p:anim calcmode="lin" valueType="num">
                                          <p:cBhvr additive="base">
                                            <p:cTn id="80" dur="500" fill="hold"/>
                                            <p:tgtEl>
                                              <p:spTgt spid="8"/>
                                            </p:tgtEl>
                                            <p:attrNameLst>
                                              <p:attrName>ppt_y</p:attrName>
                                            </p:attrNameLst>
                                          </p:cBhvr>
                                          <p:tavLst>
                                            <p:tav tm="0">
                                              <p:val>
                                                <p:strVal val="1+#ppt_h/2"/>
                                              </p:val>
                                            </p:tav>
                                            <p:tav tm="100000">
                                              <p:val>
                                                <p:strVal val="#ppt_y"/>
                                              </p:val>
                                            </p:tav>
                                          </p:tavLst>
                                        </p:anim>
                                      </p:childTnLst>
                                    </p:cTn>
                                  </p:par>
                                  <p:par>
                                    <p:cTn id="81" presetID="2" presetClass="entr" presetSubtype="1" fill="hold" nodeType="withEffect" p14:presetBounceEnd="60000">
                                      <p:stCondLst>
                                        <p:cond delay="250"/>
                                      </p:stCondLst>
                                      <p:childTnLst>
                                        <p:set>
                                          <p:cBhvr>
                                            <p:cTn id="82" dur="1" fill="hold">
                                              <p:stCondLst>
                                                <p:cond delay="0"/>
                                              </p:stCondLst>
                                            </p:cTn>
                                            <p:tgtEl>
                                              <p:spTgt spid="46"/>
                                            </p:tgtEl>
                                            <p:attrNameLst>
                                              <p:attrName>style.visibility</p:attrName>
                                            </p:attrNameLst>
                                          </p:cBhvr>
                                          <p:to>
                                            <p:strVal val="visible"/>
                                          </p:to>
                                        </p:set>
                                        <p:anim calcmode="lin" valueType="num" p14:bounceEnd="60000">
                                          <p:cBhvr additive="base">
                                            <p:cTn id="83" dur="500" fill="hold"/>
                                            <p:tgtEl>
                                              <p:spTgt spid="46"/>
                                            </p:tgtEl>
                                            <p:attrNameLst>
                                              <p:attrName>ppt_x</p:attrName>
                                            </p:attrNameLst>
                                          </p:cBhvr>
                                          <p:tavLst>
                                            <p:tav tm="0">
                                              <p:val>
                                                <p:strVal val="#ppt_x"/>
                                              </p:val>
                                            </p:tav>
                                            <p:tav tm="100000">
                                              <p:val>
                                                <p:strVal val="#ppt_x"/>
                                              </p:val>
                                            </p:tav>
                                          </p:tavLst>
                                        </p:anim>
                                        <p:anim calcmode="lin" valueType="num" p14:bounceEnd="60000">
                                          <p:cBhvr additive="base">
                                            <p:cTn id="84" dur="500" fill="hold"/>
                                            <p:tgtEl>
                                              <p:spTgt spid="46"/>
                                            </p:tgtEl>
                                            <p:attrNameLst>
                                              <p:attrName>ppt_y</p:attrName>
                                            </p:attrNameLst>
                                          </p:cBhvr>
                                          <p:tavLst>
                                            <p:tav tm="0">
                                              <p:val>
                                                <p:strVal val="0-#ppt_h/2"/>
                                              </p:val>
                                            </p:tav>
                                            <p:tav tm="100000">
                                              <p:val>
                                                <p:strVal val="#ppt_y"/>
                                              </p:val>
                                            </p:tav>
                                          </p:tavLst>
                                        </p:anim>
                                      </p:childTnLst>
                                    </p:cTn>
                                  </p:par>
                                  <p:par>
                                    <p:cTn id="85" presetID="10" presetClass="entr" presetSubtype="0" fill="hold" grpId="0" nodeType="withEffect">
                                      <p:stCondLst>
                                        <p:cond delay="25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500"/>
                                            <p:tgtEl>
                                              <p:spTgt spid="11"/>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fade">
                                          <p:cBhvr>
                                            <p:cTn id="92" dur="500"/>
                                            <p:tgtEl>
                                              <p:spTgt spid="33"/>
                                            </p:tgtEl>
                                          </p:cBhvr>
                                        </p:animEffect>
                                        <p:anim calcmode="lin" valueType="num">
                                          <p:cBhvr>
                                            <p:cTn id="93" dur="500" fill="hold"/>
                                            <p:tgtEl>
                                              <p:spTgt spid="33"/>
                                            </p:tgtEl>
                                            <p:attrNameLst>
                                              <p:attrName>ppt_x</p:attrName>
                                            </p:attrNameLst>
                                          </p:cBhvr>
                                          <p:tavLst>
                                            <p:tav tm="0">
                                              <p:val>
                                                <p:strVal val="#ppt_x"/>
                                              </p:val>
                                            </p:tav>
                                            <p:tav tm="100000">
                                              <p:val>
                                                <p:strVal val="#ppt_x"/>
                                              </p:val>
                                            </p:tav>
                                          </p:tavLst>
                                        </p:anim>
                                        <p:anim calcmode="lin" valueType="num">
                                          <p:cBhvr>
                                            <p:cTn id="94"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1" grpId="0"/>
          <p:bldP spid="12" grpId="0"/>
          <p:bldP spid="28" grpId="0"/>
          <p:bldP spid="29" grpId="0"/>
          <p:bldP spid="30" grpId="0"/>
          <p:bldP spid="33" grpId="0"/>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 presetClass="entr" presetSubtype="4" decel="10000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2" presetClass="entr" presetSubtype="4"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25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500" fill="hold"/>
                                            <p:tgtEl>
                                              <p:spTgt spid="50"/>
                                            </p:tgtEl>
                                            <p:attrNameLst>
                                              <p:attrName>ppt_x</p:attrName>
                                            </p:attrNameLst>
                                          </p:cBhvr>
                                          <p:tavLst>
                                            <p:tav tm="0">
                                              <p:val>
                                                <p:strVal val="#ppt_x"/>
                                              </p:val>
                                            </p:tav>
                                            <p:tav tm="100000">
                                              <p:val>
                                                <p:strVal val="#ppt_x"/>
                                              </p:val>
                                            </p:tav>
                                          </p:tavLst>
                                        </p:anim>
                                        <p:anim calcmode="lin" valueType="num">
                                          <p:cBhvr additive="base">
                                            <p:cTn id="22" dur="500" fill="hold"/>
                                            <p:tgtEl>
                                              <p:spTgt spid="50"/>
                                            </p:tgtEl>
                                            <p:attrNameLst>
                                              <p:attrName>ppt_y</p:attrName>
                                            </p:attrNameLst>
                                          </p:cBhvr>
                                          <p:tavLst>
                                            <p:tav tm="0">
                                              <p:val>
                                                <p:strVal val="0-#ppt_h/2"/>
                                              </p:val>
                                            </p:tav>
                                            <p:tav tm="100000">
                                              <p:val>
                                                <p:strVal val="#ppt_y"/>
                                              </p:val>
                                            </p:tav>
                                          </p:tavLst>
                                        </p:anim>
                                      </p:childTnLst>
                                    </p:cTn>
                                  </p:par>
                                  <p:par>
                                    <p:cTn id="23" presetID="10" presetClass="entr" presetSubtype="0" fill="hold" grpId="0" nodeType="withEffect">
                                      <p:stCondLst>
                                        <p:cond delay="25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anim calcmode="lin" valueType="num">
                                          <p:cBhvr>
                                            <p:cTn id="38" dur="500" fill="hold"/>
                                            <p:tgtEl>
                                              <p:spTgt spid="28"/>
                                            </p:tgtEl>
                                            <p:attrNameLst>
                                              <p:attrName>ppt_x</p:attrName>
                                            </p:attrNameLst>
                                          </p:cBhvr>
                                          <p:tavLst>
                                            <p:tav tm="0">
                                              <p:val>
                                                <p:strVal val="#ppt_x"/>
                                              </p:val>
                                            </p:tav>
                                            <p:tav tm="100000">
                                              <p:val>
                                                <p:strVal val="#ppt_x"/>
                                              </p:val>
                                            </p:tav>
                                          </p:tavLst>
                                        </p:anim>
                                        <p:anim calcmode="lin" valueType="num">
                                          <p:cBhvr>
                                            <p:cTn id="39" dur="50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up)">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decel="10000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additive="base">
                                            <p:cTn id="48" dur="500" fill="hold"/>
                                            <p:tgtEl>
                                              <p:spTgt spid="7"/>
                                            </p:tgtEl>
                                            <p:attrNameLst>
                                              <p:attrName>ppt_x</p:attrName>
                                            </p:attrNameLst>
                                          </p:cBhvr>
                                          <p:tavLst>
                                            <p:tav tm="0">
                                              <p:val>
                                                <p:strVal val="#ppt_x"/>
                                              </p:val>
                                            </p:tav>
                                            <p:tav tm="100000">
                                              <p:val>
                                                <p:strVal val="#ppt_x"/>
                                              </p:val>
                                            </p:tav>
                                          </p:tavLst>
                                        </p:anim>
                                        <p:anim calcmode="lin" valueType="num">
                                          <p:cBhvr additive="base">
                                            <p:cTn id="49" dur="500" fill="hold"/>
                                            <p:tgtEl>
                                              <p:spTgt spid="7"/>
                                            </p:tgtEl>
                                            <p:attrNameLst>
                                              <p:attrName>ppt_y</p:attrName>
                                            </p:attrNameLst>
                                          </p:cBhvr>
                                          <p:tavLst>
                                            <p:tav tm="0">
                                              <p:val>
                                                <p:strVal val="1+#ppt_h/2"/>
                                              </p:val>
                                            </p:tav>
                                            <p:tav tm="100000">
                                              <p:val>
                                                <p:strVal val="#ppt_y"/>
                                              </p:val>
                                            </p:tav>
                                          </p:tavLst>
                                        </p:anim>
                                      </p:childTnLst>
                                    </p:cTn>
                                  </p:par>
                                  <p:par>
                                    <p:cTn id="50" presetID="2" presetClass="entr" presetSubtype="1" fill="hold" nodeType="withEffect">
                                      <p:stCondLst>
                                        <p:cond delay="250"/>
                                      </p:stCondLst>
                                      <p:childTnLst>
                                        <p:set>
                                          <p:cBhvr>
                                            <p:cTn id="51" dur="1" fill="hold">
                                              <p:stCondLst>
                                                <p:cond delay="0"/>
                                              </p:stCondLst>
                                            </p:cTn>
                                            <p:tgtEl>
                                              <p:spTgt spid="47"/>
                                            </p:tgtEl>
                                            <p:attrNameLst>
                                              <p:attrName>style.visibility</p:attrName>
                                            </p:attrNameLst>
                                          </p:cBhvr>
                                          <p:to>
                                            <p:strVal val="visible"/>
                                          </p:to>
                                        </p:set>
                                        <p:anim calcmode="lin" valueType="num">
                                          <p:cBhvr additive="base">
                                            <p:cTn id="52" dur="500" fill="hold"/>
                                            <p:tgtEl>
                                              <p:spTgt spid="47"/>
                                            </p:tgtEl>
                                            <p:attrNameLst>
                                              <p:attrName>ppt_x</p:attrName>
                                            </p:attrNameLst>
                                          </p:cBhvr>
                                          <p:tavLst>
                                            <p:tav tm="0">
                                              <p:val>
                                                <p:strVal val="#ppt_x"/>
                                              </p:val>
                                            </p:tav>
                                            <p:tav tm="100000">
                                              <p:val>
                                                <p:strVal val="#ppt_x"/>
                                              </p:val>
                                            </p:tav>
                                          </p:tavLst>
                                        </p:anim>
                                        <p:anim calcmode="lin" valueType="num">
                                          <p:cBhvr additive="base">
                                            <p:cTn id="53" dur="500" fill="hold"/>
                                            <p:tgtEl>
                                              <p:spTgt spid="47"/>
                                            </p:tgtEl>
                                            <p:attrNameLst>
                                              <p:attrName>ppt_y</p:attrName>
                                            </p:attrNameLst>
                                          </p:cBhvr>
                                          <p:tavLst>
                                            <p:tav tm="0">
                                              <p:val>
                                                <p:strVal val="0-#ppt_h/2"/>
                                              </p:val>
                                            </p:tav>
                                            <p:tav tm="100000">
                                              <p:val>
                                                <p:strVal val="#ppt_y"/>
                                              </p:val>
                                            </p:tav>
                                          </p:tavLst>
                                        </p:anim>
                                      </p:childTnLst>
                                    </p:cTn>
                                  </p:par>
                                  <p:par>
                                    <p:cTn id="54" presetID="10" presetClass="entr" presetSubtype="0" fill="hold" grpId="0" nodeType="withEffect">
                                      <p:stCondLst>
                                        <p:cond delay="25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500"/>
                                            <p:tgtEl>
                                              <p:spTgt spid="29"/>
                                            </p:tgtEl>
                                          </p:cBhvr>
                                        </p:animEffect>
                                        <p:anim calcmode="lin" valueType="num">
                                          <p:cBhvr>
                                            <p:cTn id="62" dur="500" fill="hold"/>
                                            <p:tgtEl>
                                              <p:spTgt spid="29"/>
                                            </p:tgtEl>
                                            <p:attrNameLst>
                                              <p:attrName>ppt_x</p:attrName>
                                            </p:attrNameLst>
                                          </p:cBhvr>
                                          <p:tavLst>
                                            <p:tav tm="0">
                                              <p:val>
                                                <p:strVal val="#ppt_x"/>
                                              </p:val>
                                            </p:tav>
                                            <p:tav tm="100000">
                                              <p:val>
                                                <p:strVal val="#ppt_x"/>
                                              </p:val>
                                            </p:tav>
                                          </p:tavLst>
                                        </p:anim>
                                        <p:anim calcmode="lin" valueType="num">
                                          <p:cBhvr>
                                            <p:cTn id="63"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0"/>
                                            </p:tgtEl>
                                            <p:attrNameLst>
                                              <p:attrName>style.visibility</p:attrName>
                                            </p:attrNameLst>
                                          </p:cBhvr>
                                          <p:to>
                                            <p:strVal val="visible"/>
                                          </p:to>
                                        </p:set>
                                        <p:animEffect transition="in" filter="fade">
                                          <p:cBhvr>
                                            <p:cTn id="68" dur="500"/>
                                            <p:tgtEl>
                                              <p:spTgt spid="30"/>
                                            </p:tgtEl>
                                          </p:cBhvr>
                                        </p:animEffect>
                                        <p:anim calcmode="lin" valueType="num">
                                          <p:cBhvr>
                                            <p:cTn id="69" dur="500" fill="hold"/>
                                            <p:tgtEl>
                                              <p:spTgt spid="30"/>
                                            </p:tgtEl>
                                            <p:attrNameLst>
                                              <p:attrName>ppt_x</p:attrName>
                                            </p:attrNameLst>
                                          </p:cBhvr>
                                          <p:tavLst>
                                            <p:tav tm="0">
                                              <p:val>
                                                <p:strVal val="#ppt_x"/>
                                              </p:val>
                                            </p:tav>
                                            <p:tav tm="100000">
                                              <p:val>
                                                <p:strVal val="#ppt_x"/>
                                              </p:val>
                                            </p:tav>
                                          </p:tavLst>
                                        </p:anim>
                                        <p:anim calcmode="lin" valueType="num">
                                          <p:cBhvr>
                                            <p:cTn id="70" dur="500" fill="hold"/>
                                            <p:tgtEl>
                                              <p:spTgt spid="30"/>
                                            </p:tgtEl>
                                            <p:attrNameLst>
                                              <p:attrName>ppt_y</p:attrName>
                                            </p:attrNameLst>
                                          </p:cBhvr>
                                          <p:tavLst>
                                            <p:tav tm="0">
                                              <p:val>
                                                <p:strVal val="#ppt_y+.1"/>
                                              </p:val>
                                            </p:tav>
                                            <p:tav tm="100000">
                                              <p:val>
                                                <p:strVal val="#ppt_y"/>
                                              </p:val>
                                            </p:tav>
                                          </p:tavLst>
                                        </p:anim>
                                      </p:childTnLst>
                                    </p:cTn>
                                  </p:par>
                                </p:childTnLst>
                              </p:cTn>
                            </p:par>
                            <p:par>
                              <p:cTn id="71" fill="hold">
                                <p:stCondLst>
                                  <p:cond delay="500"/>
                                </p:stCondLst>
                                <p:childTnLst>
                                  <p:par>
                                    <p:cTn id="72" presetID="22" presetClass="entr" presetSubtype="1" fill="hold" nodeType="after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wipe(up)">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decel="100000"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500" fill="hold"/>
                                            <p:tgtEl>
                                              <p:spTgt spid="8"/>
                                            </p:tgtEl>
                                            <p:attrNameLst>
                                              <p:attrName>ppt_x</p:attrName>
                                            </p:attrNameLst>
                                          </p:cBhvr>
                                          <p:tavLst>
                                            <p:tav tm="0">
                                              <p:val>
                                                <p:strVal val="#ppt_x"/>
                                              </p:val>
                                            </p:tav>
                                            <p:tav tm="100000">
                                              <p:val>
                                                <p:strVal val="#ppt_x"/>
                                              </p:val>
                                            </p:tav>
                                          </p:tavLst>
                                        </p:anim>
                                        <p:anim calcmode="lin" valueType="num">
                                          <p:cBhvr additive="base">
                                            <p:cTn id="80" dur="500" fill="hold"/>
                                            <p:tgtEl>
                                              <p:spTgt spid="8"/>
                                            </p:tgtEl>
                                            <p:attrNameLst>
                                              <p:attrName>ppt_y</p:attrName>
                                            </p:attrNameLst>
                                          </p:cBhvr>
                                          <p:tavLst>
                                            <p:tav tm="0">
                                              <p:val>
                                                <p:strVal val="1+#ppt_h/2"/>
                                              </p:val>
                                            </p:tav>
                                            <p:tav tm="100000">
                                              <p:val>
                                                <p:strVal val="#ppt_y"/>
                                              </p:val>
                                            </p:tav>
                                          </p:tavLst>
                                        </p:anim>
                                      </p:childTnLst>
                                    </p:cTn>
                                  </p:par>
                                  <p:par>
                                    <p:cTn id="81" presetID="2" presetClass="entr" presetSubtype="1" fill="hold" nodeType="withEffect">
                                      <p:stCondLst>
                                        <p:cond delay="250"/>
                                      </p:stCondLst>
                                      <p:childTnLst>
                                        <p:set>
                                          <p:cBhvr>
                                            <p:cTn id="82" dur="1" fill="hold">
                                              <p:stCondLst>
                                                <p:cond delay="0"/>
                                              </p:stCondLst>
                                            </p:cTn>
                                            <p:tgtEl>
                                              <p:spTgt spid="46"/>
                                            </p:tgtEl>
                                            <p:attrNameLst>
                                              <p:attrName>style.visibility</p:attrName>
                                            </p:attrNameLst>
                                          </p:cBhvr>
                                          <p:to>
                                            <p:strVal val="visible"/>
                                          </p:to>
                                        </p:set>
                                        <p:anim calcmode="lin" valueType="num">
                                          <p:cBhvr additive="base">
                                            <p:cTn id="83" dur="500" fill="hold"/>
                                            <p:tgtEl>
                                              <p:spTgt spid="46"/>
                                            </p:tgtEl>
                                            <p:attrNameLst>
                                              <p:attrName>ppt_x</p:attrName>
                                            </p:attrNameLst>
                                          </p:cBhvr>
                                          <p:tavLst>
                                            <p:tav tm="0">
                                              <p:val>
                                                <p:strVal val="#ppt_x"/>
                                              </p:val>
                                            </p:tav>
                                            <p:tav tm="100000">
                                              <p:val>
                                                <p:strVal val="#ppt_x"/>
                                              </p:val>
                                            </p:tav>
                                          </p:tavLst>
                                        </p:anim>
                                        <p:anim calcmode="lin" valueType="num">
                                          <p:cBhvr additive="base">
                                            <p:cTn id="84" dur="500" fill="hold"/>
                                            <p:tgtEl>
                                              <p:spTgt spid="46"/>
                                            </p:tgtEl>
                                            <p:attrNameLst>
                                              <p:attrName>ppt_y</p:attrName>
                                            </p:attrNameLst>
                                          </p:cBhvr>
                                          <p:tavLst>
                                            <p:tav tm="0">
                                              <p:val>
                                                <p:strVal val="0-#ppt_h/2"/>
                                              </p:val>
                                            </p:tav>
                                            <p:tav tm="100000">
                                              <p:val>
                                                <p:strVal val="#ppt_y"/>
                                              </p:val>
                                            </p:tav>
                                          </p:tavLst>
                                        </p:anim>
                                      </p:childTnLst>
                                    </p:cTn>
                                  </p:par>
                                  <p:par>
                                    <p:cTn id="85" presetID="10" presetClass="entr" presetSubtype="0" fill="hold" grpId="0" nodeType="withEffect">
                                      <p:stCondLst>
                                        <p:cond delay="25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500"/>
                                            <p:tgtEl>
                                              <p:spTgt spid="11"/>
                                            </p:tgtEl>
                                          </p:cBhvr>
                                        </p:animEffect>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fade">
                                          <p:cBhvr>
                                            <p:cTn id="92" dur="500"/>
                                            <p:tgtEl>
                                              <p:spTgt spid="33"/>
                                            </p:tgtEl>
                                          </p:cBhvr>
                                        </p:animEffect>
                                        <p:anim calcmode="lin" valueType="num">
                                          <p:cBhvr>
                                            <p:cTn id="93" dur="500" fill="hold"/>
                                            <p:tgtEl>
                                              <p:spTgt spid="33"/>
                                            </p:tgtEl>
                                            <p:attrNameLst>
                                              <p:attrName>ppt_x</p:attrName>
                                            </p:attrNameLst>
                                          </p:cBhvr>
                                          <p:tavLst>
                                            <p:tav tm="0">
                                              <p:val>
                                                <p:strVal val="#ppt_x"/>
                                              </p:val>
                                            </p:tav>
                                            <p:tav tm="100000">
                                              <p:val>
                                                <p:strVal val="#ppt_x"/>
                                              </p:val>
                                            </p:tav>
                                          </p:tavLst>
                                        </p:anim>
                                        <p:anim calcmode="lin" valueType="num">
                                          <p:cBhvr>
                                            <p:cTn id="94"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p:bldP spid="11" grpId="0"/>
          <p:bldP spid="12" grpId="0"/>
          <p:bldP spid="28" grpId="0"/>
          <p:bldP spid="29" grpId="0"/>
          <p:bldP spid="30" grpId="0"/>
          <p:bldP spid="33" grpId="0"/>
          <p:bldP spid="3" grpId="0"/>
          <p:bldP spid="4" grpId="0"/>
        </p:bldLst>
      </p:timing>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txBox="1">
            <a:spLocks noGrp="1"/>
          </p:cNvSpPr>
          <p:nvPr>
            <p:ph type="ctrTitle"/>
          </p:nvPr>
        </p:nvSpPr>
        <p:spPr>
          <a:xfrm>
            <a:off x="5029171" y="2529721"/>
            <a:ext cx="5508200" cy="1798558"/>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rgbClr val="163260"/>
              </a:buClr>
              <a:buSzPts val="4400"/>
              <a:buFont typeface="Open Sans"/>
              <a:buNone/>
            </a:pPr>
            <a:r>
              <a:rPr lang="en-US" sz="4000" dirty="0"/>
              <a:t>Stress Testing</a:t>
            </a:r>
            <a:endParaRPr lang="en-GB" sz="4000" dirty="0"/>
          </a:p>
        </p:txBody>
      </p:sp>
    </p:spTree>
    <p:extLst>
      <p:ext uri="{BB962C8B-B14F-4D97-AF65-F5344CB8AC3E}">
        <p14:creationId xmlns:p14="http://schemas.microsoft.com/office/powerpoint/2010/main" val="244457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4419EB36-3905-99C7-FB10-D0D2F3781EAC}"/>
              </a:ext>
            </a:extLst>
          </p:cNvPr>
          <p:cNvSpPr/>
          <p:nvPr/>
        </p:nvSpPr>
        <p:spPr>
          <a:xfrm>
            <a:off x="6458857" y="1707243"/>
            <a:ext cx="5094514" cy="4270828"/>
          </a:xfrm>
          <a:prstGeom prst="roundRect">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9" name="Group 8">
            <a:extLst>
              <a:ext uri="{FF2B5EF4-FFF2-40B4-BE49-F238E27FC236}">
                <a16:creationId xmlns:a16="http://schemas.microsoft.com/office/drawing/2014/main" id="{68DE8E06-C60B-DBE8-8EAD-713FE48AF44E}"/>
              </a:ext>
            </a:extLst>
          </p:cNvPr>
          <p:cNvGrpSpPr/>
          <p:nvPr/>
        </p:nvGrpSpPr>
        <p:grpSpPr>
          <a:xfrm>
            <a:off x="7965622" y="666751"/>
            <a:ext cx="2080984" cy="2080984"/>
            <a:chOff x="6937829" y="986971"/>
            <a:chExt cx="2902858" cy="2902858"/>
          </a:xfrm>
        </p:grpSpPr>
        <p:sp>
          <p:nvSpPr>
            <p:cNvPr id="8" name="Oval 7">
              <a:extLst>
                <a:ext uri="{FF2B5EF4-FFF2-40B4-BE49-F238E27FC236}">
                  <a16:creationId xmlns:a16="http://schemas.microsoft.com/office/drawing/2014/main" id="{871A8F7D-2619-B0BB-EA91-4ABB5B00EFE2}"/>
                </a:ext>
              </a:extLst>
            </p:cNvPr>
            <p:cNvSpPr/>
            <p:nvPr/>
          </p:nvSpPr>
          <p:spPr>
            <a:xfrm>
              <a:off x="6937829" y="986971"/>
              <a:ext cx="2902858" cy="2902858"/>
            </a:xfrm>
            <a:prstGeom prst="ellipse">
              <a:avLst/>
            </a:prstGeom>
            <a:solidFill>
              <a:schemeClr val="bg1"/>
            </a:solidFill>
            <a:ln w="76200">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dirty="0">
                <a:latin typeface="Poppins" panose="00000500000000000000" pitchFamily="2" charset="0"/>
              </a:endParaRPr>
            </a:p>
          </p:txBody>
        </p:sp>
        <p:pic>
          <p:nvPicPr>
            <p:cNvPr id="2" name="Graphic 1">
              <a:extLst>
                <a:ext uri="{FF2B5EF4-FFF2-40B4-BE49-F238E27FC236}">
                  <a16:creationId xmlns:a16="http://schemas.microsoft.com/office/drawing/2014/main" id="{95CFF8E5-6DAF-4BA2-6C86-8A66C6EA629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52587" y="1286330"/>
              <a:ext cx="1873929" cy="1873929"/>
            </a:xfrm>
            <a:prstGeom prst="rect">
              <a:avLst/>
            </a:prstGeom>
          </p:spPr>
        </p:pic>
      </p:grpSp>
      <p:pic>
        <p:nvPicPr>
          <p:cNvPr id="4" name="Graphic 3">
            <a:extLst>
              <a:ext uri="{FF2B5EF4-FFF2-40B4-BE49-F238E27FC236}">
                <a16:creationId xmlns:a16="http://schemas.microsoft.com/office/drawing/2014/main" id="{A121273F-C022-81AE-BFC4-500E5BAD8D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11960" y="2224725"/>
            <a:ext cx="3124200" cy="3124200"/>
          </a:xfrm>
          <a:prstGeom prst="rect">
            <a:avLst/>
          </a:prstGeom>
        </p:spPr>
      </p:pic>
      <p:sp>
        <p:nvSpPr>
          <p:cNvPr id="6" name="TextBox 5">
            <a:extLst>
              <a:ext uri="{FF2B5EF4-FFF2-40B4-BE49-F238E27FC236}">
                <a16:creationId xmlns:a16="http://schemas.microsoft.com/office/drawing/2014/main" id="{6FA2BAF1-ACC8-19E4-4B9E-D7986298E2AF}"/>
              </a:ext>
            </a:extLst>
          </p:cNvPr>
          <p:cNvSpPr txBox="1"/>
          <p:nvPr/>
        </p:nvSpPr>
        <p:spPr>
          <a:xfrm>
            <a:off x="985811" y="1035304"/>
            <a:ext cx="4176498" cy="707886"/>
          </a:xfrm>
          <a:prstGeom prst="rect">
            <a:avLst/>
          </a:prstGeom>
          <a:noFill/>
        </p:spPr>
        <p:txBody>
          <a:bodyPr wrap="square">
            <a:spAutoFit/>
          </a:bodyPr>
          <a:lstStyle/>
          <a:p>
            <a:pPr algn="ctr"/>
            <a:r>
              <a:rPr lang="en-GB" sz="4000" b="0" i="0" dirty="0">
                <a:solidFill>
                  <a:schemeClr val="accent4">
                    <a:lumMod val="50000"/>
                  </a:schemeClr>
                </a:solidFill>
                <a:effectLst/>
                <a:latin typeface="+mj-lt"/>
                <a:ea typeface="Open Sans" panose="020B0606030504020204" pitchFamily="34" charset="0"/>
                <a:cs typeface="Poppins" panose="00000500000000000000" pitchFamily="2" charset="0"/>
              </a:rPr>
              <a:t>ECB Stress </a:t>
            </a:r>
            <a:r>
              <a:rPr lang="en-GB" sz="4000" dirty="0">
                <a:solidFill>
                  <a:schemeClr val="accent4">
                    <a:lumMod val="50000"/>
                  </a:schemeClr>
                </a:solidFill>
                <a:latin typeface="+mj-lt"/>
                <a:ea typeface="Open Sans" panose="020B0606030504020204" pitchFamily="34" charset="0"/>
                <a:cs typeface="Poppins" panose="00000500000000000000" pitchFamily="2" charset="0"/>
              </a:rPr>
              <a:t>T</a:t>
            </a:r>
            <a:r>
              <a:rPr lang="en-GB" sz="4000" b="0" i="0" dirty="0">
                <a:solidFill>
                  <a:schemeClr val="accent4">
                    <a:lumMod val="50000"/>
                  </a:schemeClr>
                </a:solidFill>
                <a:effectLst/>
                <a:latin typeface="+mj-lt"/>
                <a:ea typeface="Open Sans" panose="020B0606030504020204" pitchFamily="34" charset="0"/>
                <a:cs typeface="Poppins" panose="00000500000000000000" pitchFamily="2" charset="0"/>
              </a:rPr>
              <a:t>est </a:t>
            </a:r>
            <a:endParaRPr lang="en-GB" sz="4000" dirty="0">
              <a:solidFill>
                <a:schemeClr val="accent4">
                  <a:lumMod val="50000"/>
                </a:schemeClr>
              </a:solidFill>
              <a:latin typeface="+mj-lt"/>
            </a:endParaRPr>
          </a:p>
        </p:txBody>
      </p:sp>
      <p:sp>
        <p:nvSpPr>
          <p:cNvPr id="11" name="Arrow: Left 10">
            <a:extLst>
              <a:ext uri="{FF2B5EF4-FFF2-40B4-BE49-F238E27FC236}">
                <a16:creationId xmlns:a16="http://schemas.microsoft.com/office/drawing/2014/main" id="{45E2A0AE-542E-F273-B789-3E8F642505D5}"/>
              </a:ext>
            </a:extLst>
          </p:cNvPr>
          <p:cNvSpPr/>
          <p:nvPr/>
        </p:nvSpPr>
        <p:spPr>
          <a:xfrm>
            <a:off x="4889500" y="3378199"/>
            <a:ext cx="1569357" cy="928915"/>
          </a:xfrm>
          <a:prstGeom prst="leftArrow">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3" name="Graphic 12">
            <a:extLst>
              <a:ext uri="{FF2B5EF4-FFF2-40B4-BE49-F238E27FC236}">
                <a16:creationId xmlns:a16="http://schemas.microsoft.com/office/drawing/2014/main" id="{2B5380BE-0E5F-1AF5-E1DD-F6260786592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36108" y="2970255"/>
            <a:ext cx="1165411" cy="1165411"/>
          </a:xfrm>
          <a:prstGeom prst="rect">
            <a:avLst/>
          </a:prstGeom>
        </p:spPr>
      </p:pic>
      <p:pic>
        <p:nvPicPr>
          <p:cNvPr id="14" name="Graphic 13">
            <a:extLst>
              <a:ext uri="{FF2B5EF4-FFF2-40B4-BE49-F238E27FC236}">
                <a16:creationId xmlns:a16="http://schemas.microsoft.com/office/drawing/2014/main" id="{D43347BB-F47E-C97D-7810-50EFF2AC36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11270" y="2970255"/>
            <a:ext cx="1165411" cy="1165411"/>
          </a:xfrm>
          <a:prstGeom prst="rect">
            <a:avLst/>
          </a:prstGeom>
        </p:spPr>
      </p:pic>
      <p:pic>
        <p:nvPicPr>
          <p:cNvPr id="15" name="Graphic 14">
            <a:extLst>
              <a:ext uri="{FF2B5EF4-FFF2-40B4-BE49-F238E27FC236}">
                <a16:creationId xmlns:a16="http://schemas.microsoft.com/office/drawing/2014/main" id="{2B381536-5952-7861-50BF-09B97CE1FA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60946" y="2970255"/>
            <a:ext cx="1165411" cy="1165411"/>
          </a:xfrm>
          <a:prstGeom prst="rect">
            <a:avLst/>
          </a:prstGeom>
        </p:spPr>
      </p:pic>
      <p:pic>
        <p:nvPicPr>
          <p:cNvPr id="16" name="Graphic 15">
            <a:extLst>
              <a:ext uri="{FF2B5EF4-FFF2-40B4-BE49-F238E27FC236}">
                <a16:creationId xmlns:a16="http://schemas.microsoft.com/office/drawing/2014/main" id="{8A99485B-C27C-FC65-2F3B-2A3988E3A7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36108" y="4379723"/>
            <a:ext cx="1165411" cy="1165411"/>
          </a:xfrm>
          <a:prstGeom prst="rect">
            <a:avLst/>
          </a:prstGeom>
        </p:spPr>
      </p:pic>
      <p:pic>
        <p:nvPicPr>
          <p:cNvPr id="17" name="Graphic 16">
            <a:extLst>
              <a:ext uri="{FF2B5EF4-FFF2-40B4-BE49-F238E27FC236}">
                <a16:creationId xmlns:a16="http://schemas.microsoft.com/office/drawing/2014/main" id="{E0D13635-3D4C-8861-3E8B-0D00D5D9426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60946" y="4379723"/>
            <a:ext cx="1165411" cy="1165411"/>
          </a:xfrm>
          <a:prstGeom prst="rect">
            <a:avLst/>
          </a:prstGeom>
        </p:spPr>
      </p:pic>
      <p:pic>
        <p:nvPicPr>
          <p:cNvPr id="18" name="Graphic 17">
            <a:extLst>
              <a:ext uri="{FF2B5EF4-FFF2-40B4-BE49-F238E27FC236}">
                <a16:creationId xmlns:a16="http://schemas.microsoft.com/office/drawing/2014/main" id="{2DAF0A0F-A5F5-2AAB-70B9-DDBA950069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11270" y="4379723"/>
            <a:ext cx="1165411" cy="1165411"/>
          </a:xfrm>
          <a:prstGeom prst="rect">
            <a:avLst/>
          </a:prstGeom>
        </p:spPr>
      </p:pic>
      <p:sp>
        <p:nvSpPr>
          <p:cNvPr id="19" name="TextBox 18">
            <a:extLst>
              <a:ext uri="{FF2B5EF4-FFF2-40B4-BE49-F238E27FC236}">
                <a16:creationId xmlns:a16="http://schemas.microsoft.com/office/drawing/2014/main" id="{C0A80656-0B8A-B105-CA77-FFF5A88566FE}"/>
              </a:ext>
            </a:extLst>
          </p:cNvPr>
          <p:cNvSpPr txBox="1"/>
          <p:nvPr/>
        </p:nvSpPr>
        <p:spPr>
          <a:xfrm>
            <a:off x="1120733" y="5455527"/>
            <a:ext cx="3906654" cy="523220"/>
          </a:xfrm>
          <a:prstGeom prst="rect">
            <a:avLst/>
          </a:prstGeom>
          <a:noFill/>
        </p:spPr>
        <p:txBody>
          <a:bodyPr wrap="square">
            <a:spAutoFit/>
          </a:bodyPr>
          <a:lstStyle/>
          <a:p>
            <a:pPr algn="ctr"/>
            <a:r>
              <a:rPr lang="en-GB" sz="2800" b="1" i="0" dirty="0">
                <a:solidFill>
                  <a:schemeClr val="accent4">
                    <a:lumMod val="50000"/>
                  </a:schemeClr>
                </a:solidFill>
                <a:effectLst/>
                <a:latin typeface="Poppins" panose="00000500000000000000" pitchFamily="2" charset="0"/>
                <a:ea typeface="Open Sans" panose="020B0606030504020204" pitchFamily="34" charset="0"/>
                <a:cs typeface="Poppins" panose="00000500000000000000" pitchFamily="2" charset="0"/>
              </a:rPr>
              <a:t>Every 2 Years</a:t>
            </a:r>
            <a:endParaRPr lang="en-GB" sz="2800" b="1" dirty="0">
              <a:solidFill>
                <a:schemeClr val="accent4">
                  <a:lumMod val="50000"/>
                </a:schemeClr>
              </a:solidFill>
              <a:latin typeface="Poppins" panose="00000500000000000000" pitchFamily="2" charset="0"/>
            </a:endParaRPr>
          </a:p>
        </p:txBody>
      </p:sp>
      <p:sp>
        <p:nvSpPr>
          <p:cNvPr id="3" name="Rectangle: Rounded Corners 2">
            <a:extLst>
              <a:ext uri="{FF2B5EF4-FFF2-40B4-BE49-F238E27FC236}">
                <a16:creationId xmlns:a16="http://schemas.microsoft.com/office/drawing/2014/main" id="{5D8E61EE-B97C-971E-ED14-B9EE0CBBCC36}"/>
              </a:ext>
            </a:extLst>
          </p:cNvPr>
          <p:cNvSpPr/>
          <p:nvPr/>
        </p:nvSpPr>
        <p:spPr>
          <a:xfrm>
            <a:off x="1296226" y="1764180"/>
            <a:ext cx="3655866" cy="407244"/>
          </a:xfrm>
          <a:prstGeom prst="roundRect">
            <a:avLst>
              <a:gd name="adj" fmla="val 50000"/>
            </a:avLst>
          </a:prstGeom>
          <a:solidFill>
            <a:schemeClr val="bg1"/>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4">
                    <a:lumMod val="50000"/>
                  </a:schemeClr>
                </a:solidFill>
              </a:rPr>
              <a:t>European Central Bank (ECB)</a:t>
            </a:r>
          </a:p>
        </p:txBody>
      </p:sp>
    </p:spTree>
    <p:extLst>
      <p:ext uri="{BB962C8B-B14F-4D97-AF65-F5344CB8AC3E}">
        <p14:creationId xmlns:p14="http://schemas.microsoft.com/office/powerpoint/2010/main" val="201864719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14:presetBounceEnd="60000">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14:bounceEnd="60000">
                                          <p:cBhvr additive="base">
                                            <p:cTn id="21" dur="500" fill="hold"/>
                                            <p:tgtEl>
                                              <p:spTgt spid="19"/>
                                            </p:tgtEl>
                                            <p:attrNameLst>
                                              <p:attrName>ppt_x</p:attrName>
                                            </p:attrNameLst>
                                          </p:cBhvr>
                                          <p:tavLst>
                                            <p:tav tm="0">
                                              <p:val>
                                                <p:strVal val="#ppt_x"/>
                                              </p:val>
                                            </p:tav>
                                            <p:tav tm="100000">
                                              <p:val>
                                                <p:strVal val="#ppt_x"/>
                                              </p:val>
                                            </p:tav>
                                          </p:tavLst>
                                        </p:anim>
                                        <p:anim calcmode="lin" valueType="num" p14:bounceEnd="60000">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right)">
                                          <p:cBhvr>
                                            <p:cTn id="32" dur="500"/>
                                            <p:tgtEl>
                                              <p:spTgt spid="11"/>
                                            </p:tgtEl>
                                          </p:cBhvr>
                                        </p:animEffect>
                                      </p:childTnLst>
                                    </p:cTn>
                                  </p:par>
                                  <p:par>
                                    <p:cTn id="33" presetID="2" presetClass="entr" presetSubtype="1" fill="hold" nodeType="withEffect" p14:presetBounceEnd="60000">
                                      <p:stCondLst>
                                        <p:cond delay="100"/>
                                      </p:stCondLst>
                                      <p:childTnLst>
                                        <p:set>
                                          <p:cBhvr>
                                            <p:cTn id="34" dur="1" fill="hold">
                                              <p:stCondLst>
                                                <p:cond delay="0"/>
                                              </p:stCondLst>
                                            </p:cTn>
                                            <p:tgtEl>
                                              <p:spTgt spid="9"/>
                                            </p:tgtEl>
                                            <p:attrNameLst>
                                              <p:attrName>style.visibility</p:attrName>
                                            </p:attrNameLst>
                                          </p:cBhvr>
                                          <p:to>
                                            <p:strVal val="visible"/>
                                          </p:to>
                                        </p:set>
                                        <p:anim calcmode="lin" valueType="num" p14:bounceEnd="60000">
                                          <p:cBhvr additive="base">
                                            <p:cTn id="35"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36" dur="500" fill="hold"/>
                                            <p:tgtEl>
                                              <p:spTgt spid="9"/>
                                            </p:tgtEl>
                                            <p:attrNameLst>
                                              <p:attrName>ppt_y</p:attrName>
                                            </p:attrNameLst>
                                          </p:cBhvr>
                                          <p:tavLst>
                                            <p:tav tm="0">
                                              <p:val>
                                                <p:strVal val="0-#ppt_h/2"/>
                                              </p:val>
                                            </p:tav>
                                            <p:tav tm="100000">
                                              <p:val>
                                                <p:strVal val="#ppt_y"/>
                                              </p:val>
                                            </p:tav>
                                          </p:tavLst>
                                        </p:anim>
                                      </p:childTnLst>
                                    </p:cTn>
                                  </p:par>
                                </p:childTnLst>
                              </p:cTn>
                            </p:par>
                            <p:par>
                              <p:cTn id="37" fill="hold">
                                <p:stCondLst>
                                  <p:cond delay="1100"/>
                                </p:stCondLst>
                                <p:childTnLst>
                                  <p:par>
                                    <p:cTn id="38" presetID="2" presetClass="entr" presetSubtype="2" decel="10000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1+#ppt_w/2"/>
                                              </p:val>
                                            </p:tav>
                                            <p:tav tm="100000">
                                              <p:val>
                                                <p:strVal val="#ppt_x"/>
                                              </p:val>
                                            </p:tav>
                                          </p:tavLst>
                                        </p:anim>
                                        <p:anim calcmode="lin" valueType="num">
                                          <p:cBhvr additive="base">
                                            <p:cTn id="41" dur="500" fill="hold"/>
                                            <p:tgtEl>
                                              <p:spTgt spid="15"/>
                                            </p:tgtEl>
                                            <p:attrNameLst>
                                              <p:attrName>ppt_y</p:attrName>
                                            </p:attrNameLst>
                                          </p:cBhvr>
                                          <p:tavLst>
                                            <p:tav tm="0">
                                              <p:val>
                                                <p:strVal val="#ppt_y"/>
                                              </p:val>
                                            </p:tav>
                                            <p:tav tm="100000">
                                              <p:val>
                                                <p:strVal val="#ppt_y"/>
                                              </p:val>
                                            </p:tav>
                                          </p:tavLst>
                                        </p:anim>
                                      </p:childTnLst>
                                    </p:cTn>
                                  </p:par>
                                  <p:par>
                                    <p:cTn id="42" presetID="2" presetClass="entr" presetSubtype="2" decel="100000" fill="hold" nodeType="withEffect">
                                      <p:stCondLst>
                                        <p:cond delay="20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1+#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par>
                                    <p:cTn id="46" presetID="2" presetClass="entr" presetSubtype="2" decel="100000" fill="hold" nodeType="withEffect">
                                      <p:stCondLst>
                                        <p:cond delay="40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1+#ppt_w/2"/>
                                              </p:val>
                                            </p:tav>
                                            <p:tav tm="100000">
                                              <p:val>
                                                <p:strVal val="#ppt_x"/>
                                              </p:val>
                                            </p:tav>
                                          </p:tavLst>
                                        </p:anim>
                                        <p:anim calcmode="lin" valueType="num">
                                          <p:cBhvr additive="base">
                                            <p:cTn id="49" dur="500" fill="hold"/>
                                            <p:tgtEl>
                                              <p:spTgt spid="14"/>
                                            </p:tgtEl>
                                            <p:attrNameLst>
                                              <p:attrName>ppt_y</p:attrName>
                                            </p:attrNameLst>
                                          </p:cBhvr>
                                          <p:tavLst>
                                            <p:tav tm="0">
                                              <p:val>
                                                <p:strVal val="#ppt_y"/>
                                              </p:val>
                                            </p:tav>
                                            <p:tav tm="100000">
                                              <p:val>
                                                <p:strVal val="#ppt_y"/>
                                              </p:val>
                                            </p:tav>
                                          </p:tavLst>
                                        </p:anim>
                                      </p:childTnLst>
                                    </p:cTn>
                                  </p:par>
                                  <p:par>
                                    <p:cTn id="50" presetID="2" presetClass="entr" presetSubtype="2" decel="100000" fill="hold" nodeType="withEffect">
                                      <p:stCondLst>
                                        <p:cond delay="10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1+#ppt_w/2"/>
                                              </p:val>
                                            </p:tav>
                                            <p:tav tm="100000">
                                              <p:val>
                                                <p:strVal val="#ppt_x"/>
                                              </p:val>
                                            </p:tav>
                                          </p:tavLst>
                                        </p:anim>
                                        <p:anim calcmode="lin" valueType="num">
                                          <p:cBhvr additive="base">
                                            <p:cTn id="53" dur="500" fill="hold"/>
                                            <p:tgtEl>
                                              <p:spTgt spid="17"/>
                                            </p:tgtEl>
                                            <p:attrNameLst>
                                              <p:attrName>ppt_y</p:attrName>
                                            </p:attrNameLst>
                                          </p:cBhvr>
                                          <p:tavLst>
                                            <p:tav tm="0">
                                              <p:val>
                                                <p:strVal val="#ppt_y"/>
                                              </p:val>
                                            </p:tav>
                                            <p:tav tm="100000">
                                              <p:val>
                                                <p:strVal val="#ppt_y"/>
                                              </p:val>
                                            </p:tav>
                                          </p:tavLst>
                                        </p:anim>
                                      </p:childTnLst>
                                    </p:cTn>
                                  </p:par>
                                  <p:par>
                                    <p:cTn id="54" presetID="2" presetClass="entr" presetSubtype="2" decel="100000" fill="hold" nodeType="withEffect">
                                      <p:stCondLst>
                                        <p:cond delay="30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1+#ppt_w/2"/>
                                              </p:val>
                                            </p:tav>
                                            <p:tav tm="100000">
                                              <p:val>
                                                <p:strVal val="#ppt_x"/>
                                              </p:val>
                                            </p:tav>
                                          </p:tavLst>
                                        </p:anim>
                                        <p:anim calcmode="lin" valueType="num">
                                          <p:cBhvr additive="base">
                                            <p:cTn id="57" dur="500" fill="hold"/>
                                            <p:tgtEl>
                                              <p:spTgt spid="16"/>
                                            </p:tgtEl>
                                            <p:attrNameLst>
                                              <p:attrName>ppt_y</p:attrName>
                                            </p:attrNameLst>
                                          </p:cBhvr>
                                          <p:tavLst>
                                            <p:tav tm="0">
                                              <p:val>
                                                <p:strVal val="#ppt_y"/>
                                              </p:val>
                                            </p:tav>
                                            <p:tav tm="100000">
                                              <p:val>
                                                <p:strVal val="#ppt_y"/>
                                              </p:val>
                                            </p:tav>
                                          </p:tavLst>
                                        </p:anim>
                                      </p:childTnLst>
                                    </p:cTn>
                                  </p:par>
                                  <p:par>
                                    <p:cTn id="58" presetID="2" presetClass="entr" presetSubtype="2" decel="100000" fill="hold" nodeType="withEffect">
                                      <p:stCondLst>
                                        <p:cond delay="500"/>
                                      </p:stCondLst>
                                      <p:childTnLst>
                                        <p:set>
                                          <p:cBhvr>
                                            <p:cTn id="59" dur="1" fill="hold">
                                              <p:stCondLst>
                                                <p:cond delay="0"/>
                                              </p:stCondLst>
                                            </p:cTn>
                                            <p:tgtEl>
                                              <p:spTgt spid="18"/>
                                            </p:tgtEl>
                                            <p:attrNameLst>
                                              <p:attrName>style.visibility</p:attrName>
                                            </p:attrNameLst>
                                          </p:cBhvr>
                                          <p:to>
                                            <p:strVal val="visible"/>
                                          </p:to>
                                        </p:set>
                                        <p:anim calcmode="lin" valueType="num">
                                          <p:cBhvr additive="base">
                                            <p:cTn id="60" dur="500" fill="hold"/>
                                            <p:tgtEl>
                                              <p:spTgt spid="18"/>
                                            </p:tgtEl>
                                            <p:attrNameLst>
                                              <p:attrName>ppt_x</p:attrName>
                                            </p:attrNameLst>
                                          </p:cBhvr>
                                          <p:tavLst>
                                            <p:tav tm="0">
                                              <p:val>
                                                <p:strVal val="1+#ppt_w/2"/>
                                              </p:val>
                                            </p:tav>
                                            <p:tav tm="100000">
                                              <p:val>
                                                <p:strVal val="#ppt_x"/>
                                              </p:val>
                                            </p:tav>
                                          </p:tavLst>
                                        </p:anim>
                                        <p:anim calcmode="lin" valueType="num">
                                          <p:cBhvr additive="base">
                                            <p:cTn id="6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11" grpId="0" animBg="1"/>
          <p:bldP spid="19"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right)">
                                          <p:cBhvr>
                                            <p:cTn id="32" dur="500"/>
                                            <p:tgtEl>
                                              <p:spTgt spid="11"/>
                                            </p:tgtEl>
                                          </p:cBhvr>
                                        </p:animEffect>
                                      </p:childTnLst>
                                    </p:cTn>
                                  </p:par>
                                  <p:par>
                                    <p:cTn id="33" presetID="2" presetClass="entr" presetSubtype="1" fill="hold" nodeType="withEffect">
                                      <p:stCondLst>
                                        <p:cond delay="10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0-#ppt_h/2"/>
                                              </p:val>
                                            </p:tav>
                                            <p:tav tm="100000">
                                              <p:val>
                                                <p:strVal val="#ppt_y"/>
                                              </p:val>
                                            </p:tav>
                                          </p:tavLst>
                                        </p:anim>
                                      </p:childTnLst>
                                    </p:cTn>
                                  </p:par>
                                </p:childTnLst>
                              </p:cTn>
                            </p:par>
                            <p:par>
                              <p:cTn id="37" fill="hold">
                                <p:stCondLst>
                                  <p:cond delay="1100"/>
                                </p:stCondLst>
                                <p:childTnLst>
                                  <p:par>
                                    <p:cTn id="38" presetID="2" presetClass="entr" presetSubtype="2" decel="100000" fill="hold" nodeType="after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1+#ppt_w/2"/>
                                              </p:val>
                                            </p:tav>
                                            <p:tav tm="100000">
                                              <p:val>
                                                <p:strVal val="#ppt_x"/>
                                              </p:val>
                                            </p:tav>
                                          </p:tavLst>
                                        </p:anim>
                                        <p:anim calcmode="lin" valueType="num">
                                          <p:cBhvr additive="base">
                                            <p:cTn id="41" dur="500" fill="hold"/>
                                            <p:tgtEl>
                                              <p:spTgt spid="15"/>
                                            </p:tgtEl>
                                            <p:attrNameLst>
                                              <p:attrName>ppt_y</p:attrName>
                                            </p:attrNameLst>
                                          </p:cBhvr>
                                          <p:tavLst>
                                            <p:tav tm="0">
                                              <p:val>
                                                <p:strVal val="#ppt_y"/>
                                              </p:val>
                                            </p:tav>
                                            <p:tav tm="100000">
                                              <p:val>
                                                <p:strVal val="#ppt_y"/>
                                              </p:val>
                                            </p:tav>
                                          </p:tavLst>
                                        </p:anim>
                                      </p:childTnLst>
                                    </p:cTn>
                                  </p:par>
                                  <p:par>
                                    <p:cTn id="42" presetID="2" presetClass="entr" presetSubtype="2" decel="100000" fill="hold" nodeType="withEffect">
                                      <p:stCondLst>
                                        <p:cond delay="200"/>
                                      </p:stCondLst>
                                      <p:childTnLst>
                                        <p:set>
                                          <p:cBhvr>
                                            <p:cTn id="43" dur="1" fill="hold">
                                              <p:stCondLst>
                                                <p:cond delay="0"/>
                                              </p:stCondLst>
                                            </p:cTn>
                                            <p:tgtEl>
                                              <p:spTgt spid="13"/>
                                            </p:tgtEl>
                                            <p:attrNameLst>
                                              <p:attrName>style.visibility</p:attrName>
                                            </p:attrNameLst>
                                          </p:cBhvr>
                                          <p:to>
                                            <p:strVal val="visible"/>
                                          </p:to>
                                        </p:set>
                                        <p:anim calcmode="lin" valueType="num">
                                          <p:cBhvr additive="base">
                                            <p:cTn id="44" dur="500" fill="hold"/>
                                            <p:tgtEl>
                                              <p:spTgt spid="13"/>
                                            </p:tgtEl>
                                            <p:attrNameLst>
                                              <p:attrName>ppt_x</p:attrName>
                                            </p:attrNameLst>
                                          </p:cBhvr>
                                          <p:tavLst>
                                            <p:tav tm="0">
                                              <p:val>
                                                <p:strVal val="1+#ppt_w/2"/>
                                              </p:val>
                                            </p:tav>
                                            <p:tav tm="100000">
                                              <p:val>
                                                <p:strVal val="#ppt_x"/>
                                              </p:val>
                                            </p:tav>
                                          </p:tavLst>
                                        </p:anim>
                                        <p:anim calcmode="lin" valueType="num">
                                          <p:cBhvr additive="base">
                                            <p:cTn id="45" dur="500" fill="hold"/>
                                            <p:tgtEl>
                                              <p:spTgt spid="13"/>
                                            </p:tgtEl>
                                            <p:attrNameLst>
                                              <p:attrName>ppt_y</p:attrName>
                                            </p:attrNameLst>
                                          </p:cBhvr>
                                          <p:tavLst>
                                            <p:tav tm="0">
                                              <p:val>
                                                <p:strVal val="#ppt_y"/>
                                              </p:val>
                                            </p:tav>
                                            <p:tav tm="100000">
                                              <p:val>
                                                <p:strVal val="#ppt_y"/>
                                              </p:val>
                                            </p:tav>
                                          </p:tavLst>
                                        </p:anim>
                                      </p:childTnLst>
                                    </p:cTn>
                                  </p:par>
                                  <p:par>
                                    <p:cTn id="46" presetID="2" presetClass="entr" presetSubtype="2" decel="100000" fill="hold" nodeType="withEffect">
                                      <p:stCondLst>
                                        <p:cond delay="40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1+#ppt_w/2"/>
                                              </p:val>
                                            </p:tav>
                                            <p:tav tm="100000">
                                              <p:val>
                                                <p:strVal val="#ppt_x"/>
                                              </p:val>
                                            </p:tav>
                                          </p:tavLst>
                                        </p:anim>
                                        <p:anim calcmode="lin" valueType="num">
                                          <p:cBhvr additive="base">
                                            <p:cTn id="49" dur="500" fill="hold"/>
                                            <p:tgtEl>
                                              <p:spTgt spid="14"/>
                                            </p:tgtEl>
                                            <p:attrNameLst>
                                              <p:attrName>ppt_y</p:attrName>
                                            </p:attrNameLst>
                                          </p:cBhvr>
                                          <p:tavLst>
                                            <p:tav tm="0">
                                              <p:val>
                                                <p:strVal val="#ppt_y"/>
                                              </p:val>
                                            </p:tav>
                                            <p:tav tm="100000">
                                              <p:val>
                                                <p:strVal val="#ppt_y"/>
                                              </p:val>
                                            </p:tav>
                                          </p:tavLst>
                                        </p:anim>
                                      </p:childTnLst>
                                    </p:cTn>
                                  </p:par>
                                  <p:par>
                                    <p:cTn id="50" presetID="2" presetClass="entr" presetSubtype="2" decel="100000" fill="hold" nodeType="withEffect">
                                      <p:stCondLst>
                                        <p:cond delay="10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1+#ppt_w/2"/>
                                              </p:val>
                                            </p:tav>
                                            <p:tav tm="100000">
                                              <p:val>
                                                <p:strVal val="#ppt_x"/>
                                              </p:val>
                                            </p:tav>
                                          </p:tavLst>
                                        </p:anim>
                                        <p:anim calcmode="lin" valueType="num">
                                          <p:cBhvr additive="base">
                                            <p:cTn id="53" dur="500" fill="hold"/>
                                            <p:tgtEl>
                                              <p:spTgt spid="17"/>
                                            </p:tgtEl>
                                            <p:attrNameLst>
                                              <p:attrName>ppt_y</p:attrName>
                                            </p:attrNameLst>
                                          </p:cBhvr>
                                          <p:tavLst>
                                            <p:tav tm="0">
                                              <p:val>
                                                <p:strVal val="#ppt_y"/>
                                              </p:val>
                                            </p:tav>
                                            <p:tav tm="100000">
                                              <p:val>
                                                <p:strVal val="#ppt_y"/>
                                              </p:val>
                                            </p:tav>
                                          </p:tavLst>
                                        </p:anim>
                                      </p:childTnLst>
                                    </p:cTn>
                                  </p:par>
                                  <p:par>
                                    <p:cTn id="54" presetID="2" presetClass="entr" presetSubtype="2" decel="100000" fill="hold" nodeType="withEffect">
                                      <p:stCondLst>
                                        <p:cond delay="300"/>
                                      </p:stCondLst>
                                      <p:childTnLst>
                                        <p:set>
                                          <p:cBhvr>
                                            <p:cTn id="55" dur="1" fill="hold">
                                              <p:stCondLst>
                                                <p:cond delay="0"/>
                                              </p:stCondLst>
                                            </p:cTn>
                                            <p:tgtEl>
                                              <p:spTgt spid="16"/>
                                            </p:tgtEl>
                                            <p:attrNameLst>
                                              <p:attrName>style.visibility</p:attrName>
                                            </p:attrNameLst>
                                          </p:cBhvr>
                                          <p:to>
                                            <p:strVal val="visible"/>
                                          </p:to>
                                        </p:set>
                                        <p:anim calcmode="lin" valueType="num">
                                          <p:cBhvr additive="base">
                                            <p:cTn id="56" dur="500" fill="hold"/>
                                            <p:tgtEl>
                                              <p:spTgt spid="16"/>
                                            </p:tgtEl>
                                            <p:attrNameLst>
                                              <p:attrName>ppt_x</p:attrName>
                                            </p:attrNameLst>
                                          </p:cBhvr>
                                          <p:tavLst>
                                            <p:tav tm="0">
                                              <p:val>
                                                <p:strVal val="1+#ppt_w/2"/>
                                              </p:val>
                                            </p:tav>
                                            <p:tav tm="100000">
                                              <p:val>
                                                <p:strVal val="#ppt_x"/>
                                              </p:val>
                                            </p:tav>
                                          </p:tavLst>
                                        </p:anim>
                                        <p:anim calcmode="lin" valueType="num">
                                          <p:cBhvr additive="base">
                                            <p:cTn id="57" dur="500" fill="hold"/>
                                            <p:tgtEl>
                                              <p:spTgt spid="16"/>
                                            </p:tgtEl>
                                            <p:attrNameLst>
                                              <p:attrName>ppt_y</p:attrName>
                                            </p:attrNameLst>
                                          </p:cBhvr>
                                          <p:tavLst>
                                            <p:tav tm="0">
                                              <p:val>
                                                <p:strVal val="#ppt_y"/>
                                              </p:val>
                                            </p:tav>
                                            <p:tav tm="100000">
                                              <p:val>
                                                <p:strVal val="#ppt_y"/>
                                              </p:val>
                                            </p:tav>
                                          </p:tavLst>
                                        </p:anim>
                                      </p:childTnLst>
                                    </p:cTn>
                                  </p:par>
                                  <p:par>
                                    <p:cTn id="58" presetID="2" presetClass="entr" presetSubtype="2" decel="100000" fill="hold" nodeType="withEffect">
                                      <p:stCondLst>
                                        <p:cond delay="500"/>
                                      </p:stCondLst>
                                      <p:childTnLst>
                                        <p:set>
                                          <p:cBhvr>
                                            <p:cTn id="59" dur="1" fill="hold">
                                              <p:stCondLst>
                                                <p:cond delay="0"/>
                                              </p:stCondLst>
                                            </p:cTn>
                                            <p:tgtEl>
                                              <p:spTgt spid="18"/>
                                            </p:tgtEl>
                                            <p:attrNameLst>
                                              <p:attrName>style.visibility</p:attrName>
                                            </p:attrNameLst>
                                          </p:cBhvr>
                                          <p:to>
                                            <p:strVal val="visible"/>
                                          </p:to>
                                        </p:set>
                                        <p:anim calcmode="lin" valueType="num">
                                          <p:cBhvr additive="base">
                                            <p:cTn id="60" dur="500" fill="hold"/>
                                            <p:tgtEl>
                                              <p:spTgt spid="18"/>
                                            </p:tgtEl>
                                            <p:attrNameLst>
                                              <p:attrName>ppt_x</p:attrName>
                                            </p:attrNameLst>
                                          </p:cBhvr>
                                          <p:tavLst>
                                            <p:tav tm="0">
                                              <p:val>
                                                <p:strVal val="1+#ppt_w/2"/>
                                              </p:val>
                                            </p:tav>
                                            <p:tav tm="100000">
                                              <p:val>
                                                <p:strVal val="#ppt_x"/>
                                              </p:val>
                                            </p:tav>
                                          </p:tavLst>
                                        </p:anim>
                                        <p:anim calcmode="lin" valueType="num">
                                          <p:cBhvr additive="base">
                                            <p:cTn id="61"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11" grpId="0" animBg="1"/>
          <p:bldP spid="19" grpId="0"/>
          <p:bldP spid="3" grpId="0" animBg="1"/>
        </p:bldLst>
      </p:timing>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rrow: Left 10">
            <a:extLst>
              <a:ext uri="{FF2B5EF4-FFF2-40B4-BE49-F238E27FC236}">
                <a16:creationId xmlns:a16="http://schemas.microsoft.com/office/drawing/2014/main" id="{45E2A0AE-542E-F273-B789-3E8F642505D5}"/>
              </a:ext>
            </a:extLst>
          </p:cNvPr>
          <p:cNvSpPr/>
          <p:nvPr/>
        </p:nvSpPr>
        <p:spPr>
          <a:xfrm>
            <a:off x="12661900" y="3378199"/>
            <a:ext cx="1569357" cy="928915"/>
          </a:xfrm>
          <a:prstGeom prst="leftArrow">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26" name="TextBox 25">
            <a:extLst>
              <a:ext uri="{FF2B5EF4-FFF2-40B4-BE49-F238E27FC236}">
                <a16:creationId xmlns:a16="http://schemas.microsoft.com/office/drawing/2014/main" id="{EC2688E8-5493-A6BD-B9A3-226A25D88336}"/>
              </a:ext>
            </a:extLst>
          </p:cNvPr>
          <p:cNvSpPr txBox="1"/>
          <p:nvPr/>
        </p:nvSpPr>
        <p:spPr>
          <a:xfrm>
            <a:off x="4007751" y="1734214"/>
            <a:ext cx="4176498" cy="707886"/>
          </a:xfrm>
          <a:prstGeom prst="rect">
            <a:avLst/>
          </a:prstGeom>
          <a:noFill/>
        </p:spPr>
        <p:txBody>
          <a:bodyPr wrap="square">
            <a:spAutoFit/>
          </a:bodyPr>
          <a:lstStyle/>
          <a:p>
            <a:pPr algn="ctr"/>
            <a:r>
              <a:rPr lang="en-GB" sz="4000" b="0" i="0" dirty="0">
                <a:solidFill>
                  <a:schemeClr val="accent4">
                    <a:lumMod val="50000"/>
                  </a:schemeClr>
                </a:solidFill>
                <a:effectLst/>
                <a:latin typeface="+mj-lt"/>
                <a:ea typeface="Open Sans" panose="020B0606030504020204" pitchFamily="34" charset="0"/>
                <a:cs typeface="Poppins" panose="00000500000000000000" pitchFamily="2" charset="0"/>
              </a:rPr>
              <a:t>ECB Stress </a:t>
            </a:r>
            <a:r>
              <a:rPr lang="en-GB" sz="4000" dirty="0">
                <a:solidFill>
                  <a:schemeClr val="accent4">
                    <a:lumMod val="50000"/>
                  </a:schemeClr>
                </a:solidFill>
                <a:latin typeface="+mj-lt"/>
                <a:ea typeface="Open Sans" panose="020B0606030504020204" pitchFamily="34" charset="0"/>
                <a:cs typeface="Poppins" panose="00000500000000000000" pitchFamily="2" charset="0"/>
              </a:rPr>
              <a:t>T</a:t>
            </a:r>
            <a:r>
              <a:rPr lang="en-GB" sz="4000" b="0" i="0" dirty="0">
                <a:solidFill>
                  <a:schemeClr val="accent4">
                    <a:lumMod val="50000"/>
                  </a:schemeClr>
                </a:solidFill>
                <a:effectLst/>
                <a:latin typeface="+mj-lt"/>
                <a:ea typeface="Open Sans" panose="020B0606030504020204" pitchFamily="34" charset="0"/>
                <a:cs typeface="Poppins" panose="00000500000000000000" pitchFamily="2" charset="0"/>
              </a:rPr>
              <a:t>est </a:t>
            </a:r>
            <a:endParaRPr lang="en-GB" sz="4000" dirty="0">
              <a:solidFill>
                <a:schemeClr val="accent4">
                  <a:lumMod val="50000"/>
                </a:schemeClr>
              </a:solidFill>
              <a:latin typeface="+mj-lt"/>
            </a:endParaRPr>
          </a:p>
        </p:txBody>
      </p:sp>
      <p:sp>
        <p:nvSpPr>
          <p:cNvPr id="27" name="Rectangle: Rounded Corners 26">
            <a:extLst>
              <a:ext uri="{FF2B5EF4-FFF2-40B4-BE49-F238E27FC236}">
                <a16:creationId xmlns:a16="http://schemas.microsoft.com/office/drawing/2014/main" id="{D8C993AD-1D6B-6D85-037C-ECA79B6FAF0A}"/>
              </a:ext>
            </a:extLst>
          </p:cNvPr>
          <p:cNvSpPr/>
          <p:nvPr/>
        </p:nvSpPr>
        <p:spPr>
          <a:xfrm>
            <a:off x="4268067" y="2463090"/>
            <a:ext cx="3655866" cy="407244"/>
          </a:xfrm>
          <a:prstGeom prst="roundRect">
            <a:avLst>
              <a:gd name="adj" fmla="val 50000"/>
            </a:avLst>
          </a:prstGeom>
          <a:solidFill>
            <a:schemeClr val="bg1"/>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4">
                    <a:lumMod val="50000"/>
                  </a:schemeClr>
                </a:solidFill>
              </a:rPr>
              <a:t>European Central Bank (ECB)</a:t>
            </a:r>
          </a:p>
        </p:txBody>
      </p:sp>
      <p:pic>
        <p:nvPicPr>
          <p:cNvPr id="28" name="Graphic 27">
            <a:extLst>
              <a:ext uri="{FF2B5EF4-FFF2-40B4-BE49-F238E27FC236}">
                <a16:creationId xmlns:a16="http://schemas.microsoft.com/office/drawing/2014/main" id="{78F32352-5EFD-5724-8B20-2A7F778896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91352" y="554403"/>
            <a:ext cx="1009295" cy="1009295"/>
          </a:xfrm>
          <a:prstGeom prst="rect">
            <a:avLst/>
          </a:prstGeom>
        </p:spPr>
      </p:pic>
      <p:sp>
        <p:nvSpPr>
          <p:cNvPr id="38" name="Rectangle: Rounded Corners 37">
            <a:extLst>
              <a:ext uri="{FF2B5EF4-FFF2-40B4-BE49-F238E27FC236}">
                <a16:creationId xmlns:a16="http://schemas.microsoft.com/office/drawing/2014/main" id="{D8BAD9FC-2E81-4EC9-A293-9A8BE098A863}"/>
              </a:ext>
            </a:extLst>
          </p:cNvPr>
          <p:cNvSpPr/>
          <p:nvPr/>
        </p:nvSpPr>
        <p:spPr>
          <a:xfrm>
            <a:off x="6458857" y="8225273"/>
            <a:ext cx="5094514" cy="4270828"/>
          </a:xfrm>
          <a:prstGeom prst="roundRect">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39" name="Group 38">
            <a:extLst>
              <a:ext uri="{FF2B5EF4-FFF2-40B4-BE49-F238E27FC236}">
                <a16:creationId xmlns:a16="http://schemas.microsoft.com/office/drawing/2014/main" id="{FAD4DA66-7E6E-C405-93A5-A375AA1A9F7B}"/>
              </a:ext>
            </a:extLst>
          </p:cNvPr>
          <p:cNvGrpSpPr/>
          <p:nvPr/>
        </p:nvGrpSpPr>
        <p:grpSpPr>
          <a:xfrm>
            <a:off x="7965622" y="7184781"/>
            <a:ext cx="2080984" cy="2080984"/>
            <a:chOff x="6937829" y="986971"/>
            <a:chExt cx="2902858" cy="2902858"/>
          </a:xfrm>
        </p:grpSpPr>
        <p:sp>
          <p:nvSpPr>
            <p:cNvPr id="40" name="Oval 39">
              <a:extLst>
                <a:ext uri="{FF2B5EF4-FFF2-40B4-BE49-F238E27FC236}">
                  <a16:creationId xmlns:a16="http://schemas.microsoft.com/office/drawing/2014/main" id="{9422D640-5D03-8EE8-15A0-7A37BEAEF605}"/>
                </a:ext>
              </a:extLst>
            </p:cNvPr>
            <p:cNvSpPr/>
            <p:nvPr/>
          </p:nvSpPr>
          <p:spPr>
            <a:xfrm>
              <a:off x="6937829" y="986971"/>
              <a:ext cx="2902858" cy="2902858"/>
            </a:xfrm>
            <a:prstGeom prst="ellipse">
              <a:avLst/>
            </a:prstGeom>
            <a:solidFill>
              <a:schemeClr val="bg1"/>
            </a:solidFill>
            <a:ln w="76200">
              <a:solidFill>
                <a:schemeClr val="accent2"/>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dirty="0">
                <a:latin typeface="Poppins" panose="00000500000000000000" pitchFamily="2" charset="0"/>
              </a:endParaRPr>
            </a:p>
          </p:txBody>
        </p:sp>
        <p:pic>
          <p:nvPicPr>
            <p:cNvPr id="42" name="Graphic 41">
              <a:extLst>
                <a:ext uri="{FF2B5EF4-FFF2-40B4-BE49-F238E27FC236}">
                  <a16:creationId xmlns:a16="http://schemas.microsoft.com/office/drawing/2014/main" id="{3D85809C-973E-5F96-9C83-3D6D121CEB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52587" y="1286330"/>
              <a:ext cx="1873929" cy="1873929"/>
            </a:xfrm>
            <a:prstGeom prst="rect">
              <a:avLst/>
            </a:prstGeom>
          </p:spPr>
        </p:pic>
      </p:grpSp>
      <p:pic>
        <p:nvPicPr>
          <p:cNvPr id="43" name="Graphic 42">
            <a:extLst>
              <a:ext uri="{FF2B5EF4-FFF2-40B4-BE49-F238E27FC236}">
                <a16:creationId xmlns:a16="http://schemas.microsoft.com/office/drawing/2014/main" id="{86E7EF53-1E48-6C7E-226F-2B1C23BE38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11960" y="8742755"/>
            <a:ext cx="3124200" cy="3124200"/>
          </a:xfrm>
          <a:prstGeom prst="rect">
            <a:avLst/>
          </a:prstGeom>
        </p:spPr>
      </p:pic>
      <p:sp>
        <p:nvSpPr>
          <p:cNvPr id="44" name="Arrow: Left 43">
            <a:extLst>
              <a:ext uri="{FF2B5EF4-FFF2-40B4-BE49-F238E27FC236}">
                <a16:creationId xmlns:a16="http://schemas.microsoft.com/office/drawing/2014/main" id="{C6A516A2-AD74-F737-12A4-00F63228B8DE}"/>
              </a:ext>
            </a:extLst>
          </p:cNvPr>
          <p:cNvSpPr/>
          <p:nvPr/>
        </p:nvSpPr>
        <p:spPr>
          <a:xfrm>
            <a:off x="4889500" y="9896229"/>
            <a:ext cx="1569357" cy="928915"/>
          </a:xfrm>
          <a:prstGeom prst="leftArrow">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5" name="Graphic 44">
            <a:extLst>
              <a:ext uri="{FF2B5EF4-FFF2-40B4-BE49-F238E27FC236}">
                <a16:creationId xmlns:a16="http://schemas.microsoft.com/office/drawing/2014/main" id="{70B81641-7614-DAB7-93E0-651BF8FBD8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36108" y="9488285"/>
            <a:ext cx="1165411" cy="1165411"/>
          </a:xfrm>
          <a:prstGeom prst="rect">
            <a:avLst/>
          </a:prstGeom>
        </p:spPr>
      </p:pic>
      <p:pic>
        <p:nvPicPr>
          <p:cNvPr id="46" name="Graphic 45">
            <a:extLst>
              <a:ext uri="{FF2B5EF4-FFF2-40B4-BE49-F238E27FC236}">
                <a16:creationId xmlns:a16="http://schemas.microsoft.com/office/drawing/2014/main" id="{48373A98-6AE9-65B1-37F8-ED22806370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11270" y="9488285"/>
            <a:ext cx="1165411" cy="1165411"/>
          </a:xfrm>
          <a:prstGeom prst="rect">
            <a:avLst/>
          </a:prstGeom>
        </p:spPr>
      </p:pic>
      <p:pic>
        <p:nvPicPr>
          <p:cNvPr id="47" name="Graphic 46">
            <a:extLst>
              <a:ext uri="{FF2B5EF4-FFF2-40B4-BE49-F238E27FC236}">
                <a16:creationId xmlns:a16="http://schemas.microsoft.com/office/drawing/2014/main" id="{F9642410-98D6-AF25-FD04-F51342384DC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60946" y="9488285"/>
            <a:ext cx="1165411" cy="1165411"/>
          </a:xfrm>
          <a:prstGeom prst="rect">
            <a:avLst/>
          </a:prstGeom>
        </p:spPr>
      </p:pic>
      <p:pic>
        <p:nvPicPr>
          <p:cNvPr id="48" name="Graphic 47">
            <a:extLst>
              <a:ext uri="{FF2B5EF4-FFF2-40B4-BE49-F238E27FC236}">
                <a16:creationId xmlns:a16="http://schemas.microsoft.com/office/drawing/2014/main" id="{4D3889B2-C14F-A54E-5E9B-54F9016D800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36108" y="10897753"/>
            <a:ext cx="1165411" cy="1165411"/>
          </a:xfrm>
          <a:prstGeom prst="rect">
            <a:avLst/>
          </a:prstGeom>
        </p:spPr>
      </p:pic>
      <p:pic>
        <p:nvPicPr>
          <p:cNvPr id="49" name="Graphic 48">
            <a:extLst>
              <a:ext uri="{FF2B5EF4-FFF2-40B4-BE49-F238E27FC236}">
                <a16:creationId xmlns:a16="http://schemas.microsoft.com/office/drawing/2014/main" id="{FC1F5223-DA84-B6F6-081B-CE286E45C66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60946" y="10897753"/>
            <a:ext cx="1165411" cy="1165411"/>
          </a:xfrm>
          <a:prstGeom prst="rect">
            <a:avLst/>
          </a:prstGeom>
        </p:spPr>
      </p:pic>
      <p:pic>
        <p:nvPicPr>
          <p:cNvPr id="50" name="Graphic 49">
            <a:extLst>
              <a:ext uri="{FF2B5EF4-FFF2-40B4-BE49-F238E27FC236}">
                <a16:creationId xmlns:a16="http://schemas.microsoft.com/office/drawing/2014/main" id="{7439248E-1CAD-5E16-A5A0-C67D524063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11270" y="10897753"/>
            <a:ext cx="1165411" cy="1165411"/>
          </a:xfrm>
          <a:prstGeom prst="rect">
            <a:avLst/>
          </a:prstGeom>
        </p:spPr>
      </p:pic>
      <p:sp>
        <p:nvSpPr>
          <p:cNvPr id="51" name="TextBox 50">
            <a:extLst>
              <a:ext uri="{FF2B5EF4-FFF2-40B4-BE49-F238E27FC236}">
                <a16:creationId xmlns:a16="http://schemas.microsoft.com/office/drawing/2014/main" id="{C044B236-9761-CD52-70CC-6E9D160526DF}"/>
              </a:ext>
            </a:extLst>
          </p:cNvPr>
          <p:cNvSpPr txBox="1"/>
          <p:nvPr/>
        </p:nvSpPr>
        <p:spPr>
          <a:xfrm>
            <a:off x="1120733" y="11973557"/>
            <a:ext cx="3906654" cy="523220"/>
          </a:xfrm>
          <a:prstGeom prst="rect">
            <a:avLst/>
          </a:prstGeom>
          <a:noFill/>
        </p:spPr>
        <p:txBody>
          <a:bodyPr wrap="square">
            <a:spAutoFit/>
          </a:bodyPr>
          <a:lstStyle/>
          <a:p>
            <a:pPr algn="ctr"/>
            <a:r>
              <a:rPr lang="en-GB" sz="2800" b="1" i="0" dirty="0">
                <a:solidFill>
                  <a:schemeClr val="accent4">
                    <a:lumMod val="50000"/>
                  </a:schemeClr>
                </a:solidFill>
                <a:effectLst/>
                <a:latin typeface="Poppins" panose="00000500000000000000" pitchFamily="2" charset="0"/>
                <a:ea typeface="Open Sans" panose="020B0606030504020204" pitchFamily="34" charset="0"/>
                <a:cs typeface="Poppins" panose="00000500000000000000" pitchFamily="2" charset="0"/>
              </a:rPr>
              <a:t>Every 2 Years</a:t>
            </a:r>
            <a:endParaRPr lang="en-GB" sz="2800" b="1" dirty="0">
              <a:solidFill>
                <a:schemeClr val="accent4">
                  <a:lumMod val="50000"/>
                </a:schemeClr>
              </a:solidFill>
              <a:latin typeface="Poppins" panose="00000500000000000000" pitchFamily="2" charset="0"/>
            </a:endParaRPr>
          </a:p>
        </p:txBody>
      </p:sp>
      <p:grpSp>
        <p:nvGrpSpPr>
          <p:cNvPr id="52" name="Group 51">
            <a:extLst>
              <a:ext uri="{FF2B5EF4-FFF2-40B4-BE49-F238E27FC236}">
                <a16:creationId xmlns:a16="http://schemas.microsoft.com/office/drawing/2014/main" id="{A34B05F4-9DA8-0DF9-0000-89A1008E21D0}"/>
              </a:ext>
            </a:extLst>
          </p:cNvPr>
          <p:cNvGrpSpPr/>
          <p:nvPr/>
        </p:nvGrpSpPr>
        <p:grpSpPr>
          <a:xfrm>
            <a:off x="800727" y="3366743"/>
            <a:ext cx="4342625" cy="1218235"/>
            <a:chOff x="6403757" y="2155726"/>
            <a:chExt cx="4342625" cy="1218235"/>
          </a:xfrm>
        </p:grpSpPr>
        <p:sp>
          <p:nvSpPr>
            <p:cNvPr id="53" name="Rectangle: Rounded Corners 52">
              <a:extLst>
                <a:ext uri="{FF2B5EF4-FFF2-40B4-BE49-F238E27FC236}">
                  <a16:creationId xmlns:a16="http://schemas.microsoft.com/office/drawing/2014/main" id="{B4B8A935-15F2-A487-4DAC-39054AF2D33E}"/>
                </a:ext>
              </a:extLst>
            </p:cNvPr>
            <p:cNvSpPr/>
            <p:nvPr/>
          </p:nvSpPr>
          <p:spPr>
            <a:xfrm>
              <a:off x="6403757" y="2155726"/>
              <a:ext cx="4342625" cy="1218235"/>
            </a:xfrm>
            <a:prstGeom prst="roundRect">
              <a:avLst/>
            </a:prstGeom>
            <a:solidFill>
              <a:schemeClr val="bg1"/>
            </a:solidFill>
            <a:ln w="38100">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B67A8110-1156-C6A9-73CF-1A307C4900C4}"/>
                </a:ext>
              </a:extLst>
            </p:cNvPr>
            <p:cNvSpPr txBox="1"/>
            <p:nvPr/>
          </p:nvSpPr>
          <p:spPr>
            <a:xfrm>
              <a:off x="7853808" y="2303178"/>
              <a:ext cx="2578453" cy="923330"/>
            </a:xfrm>
            <a:prstGeom prst="rect">
              <a:avLst/>
            </a:prstGeom>
            <a:noFill/>
          </p:spPr>
          <p:txBody>
            <a:bodyPr wrap="square">
              <a:spAutoFit/>
            </a:bodyPr>
            <a:lstStyle/>
            <a:p>
              <a:r>
                <a:rPr lang="en-GB" sz="18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Identify </a:t>
              </a:r>
              <a:r>
                <a:rPr lang="en-GB" sz="18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weaknesses</a:t>
              </a:r>
              <a:r>
                <a:rPr lang="en-GB" sz="18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 in the banks </a:t>
              </a:r>
              <a:br>
                <a:rPr lang="en-GB" sz="18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br>
              <a:r>
                <a:rPr lang="en-GB" sz="18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balance sheet</a:t>
              </a:r>
              <a:endParaRPr lang="en-US" sz="2000" b="1" dirty="0">
                <a:solidFill>
                  <a:schemeClr val="accent4">
                    <a:lumMod val="50000"/>
                  </a:schemeClr>
                </a:solidFill>
              </a:endParaRPr>
            </a:p>
          </p:txBody>
        </p:sp>
        <p:pic>
          <p:nvPicPr>
            <p:cNvPr id="55" name="Graphic 54">
              <a:extLst>
                <a:ext uri="{FF2B5EF4-FFF2-40B4-BE49-F238E27FC236}">
                  <a16:creationId xmlns:a16="http://schemas.microsoft.com/office/drawing/2014/main" id="{2F14318C-22FE-3171-C55F-955130A39F0F}"/>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725806" y="2293789"/>
              <a:ext cx="942109" cy="942109"/>
            </a:xfrm>
            <a:prstGeom prst="rect">
              <a:avLst/>
            </a:prstGeom>
          </p:spPr>
        </p:pic>
      </p:grpSp>
      <p:sp>
        <p:nvSpPr>
          <p:cNvPr id="60" name="Left Brace 59">
            <a:extLst>
              <a:ext uri="{FF2B5EF4-FFF2-40B4-BE49-F238E27FC236}">
                <a16:creationId xmlns:a16="http://schemas.microsoft.com/office/drawing/2014/main" id="{8D58D24F-7139-9687-642B-2AEE4AE8B776}"/>
              </a:ext>
            </a:extLst>
          </p:cNvPr>
          <p:cNvSpPr/>
          <p:nvPr/>
        </p:nvSpPr>
        <p:spPr>
          <a:xfrm rot="10800000">
            <a:off x="5201409" y="3199929"/>
            <a:ext cx="442062" cy="2997843"/>
          </a:xfrm>
          <a:prstGeom prst="leftBrace">
            <a:avLst>
              <a:gd name="adj1" fmla="val 39383"/>
              <a:gd name="adj2" fmla="val 50000"/>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63" name="TextBox 62">
            <a:extLst>
              <a:ext uri="{FF2B5EF4-FFF2-40B4-BE49-F238E27FC236}">
                <a16:creationId xmlns:a16="http://schemas.microsoft.com/office/drawing/2014/main" id="{37072566-51FD-C45D-1229-48E09C418824}"/>
              </a:ext>
            </a:extLst>
          </p:cNvPr>
          <p:cNvSpPr txBox="1"/>
          <p:nvPr/>
        </p:nvSpPr>
        <p:spPr>
          <a:xfrm>
            <a:off x="6922213" y="4375684"/>
            <a:ext cx="4770983" cy="646331"/>
          </a:xfrm>
          <a:prstGeom prst="rect">
            <a:avLst/>
          </a:prstGeom>
          <a:noFill/>
        </p:spPr>
        <p:txBody>
          <a:bodyPr wrap="square">
            <a:spAutoFit/>
          </a:bodyPr>
          <a:lstStyle/>
          <a:p>
            <a:r>
              <a:rPr lang="en-GB" sz="1800" i="0" dirty="0">
                <a:solidFill>
                  <a:schemeClr val="accent4">
                    <a:lumMod val="50000"/>
                  </a:schemeClr>
                </a:solidFill>
                <a:effectLst/>
                <a:latin typeface="Poppins" panose="00000500000000000000" pitchFamily="2" charset="0"/>
                <a:ea typeface="Open Sans" panose="020B0606030504020204" pitchFamily="34" charset="0"/>
                <a:cs typeface="Poppins" panose="00000500000000000000" pitchFamily="2" charset="0"/>
              </a:rPr>
              <a:t>Determine any necessary </a:t>
            </a:r>
            <a:r>
              <a:rPr lang="en-GB" sz="1800" b="1" i="0" dirty="0">
                <a:solidFill>
                  <a:schemeClr val="accent4">
                    <a:lumMod val="50000"/>
                  </a:schemeClr>
                </a:solidFill>
                <a:effectLst/>
                <a:latin typeface="Poppins" panose="00000500000000000000" pitchFamily="2" charset="0"/>
                <a:ea typeface="Open Sans" panose="020B0606030504020204" pitchFamily="34" charset="0"/>
                <a:cs typeface="Poppins" panose="00000500000000000000" pitchFamily="2" charset="0"/>
              </a:rPr>
              <a:t>supervisory actions </a:t>
            </a:r>
            <a:r>
              <a:rPr lang="en-GB" sz="1800" i="0" dirty="0">
                <a:solidFill>
                  <a:schemeClr val="accent4">
                    <a:lumMod val="50000"/>
                  </a:schemeClr>
                </a:solidFill>
                <a:effectLst/>
                <a:latin typeface="Poppins" panose="00000500000000000000" pitchFamily="2" charset="0"/>
                <a:ea typeface="Open Sans" panose="020B0606030504020204" pitchFamily="34" charset="0"/>
                <a:cs typeface="Poppins" panose="00000500000000000000" pitchFamily="2" charset="0"/>
              </a:rPr>
              <a:t>or </a:t>
            </a:r>
            <a:r>
              <a:rPr lang="en-GB" sz="1800" b="1" i="0" dirty="0">
                <a:solidFill>
                  <a:schemeClr val="accent4">
                    <a:lumMod val="50000"/>
                  </a:schemeClr>
                </a:solidFill>
                <a:effectLst/>
                <a:latin typeface="Poppins" panose="00000500000000000000" pitchFamily="2" charset="0"/>
                <a:ea typeface="Open Sans" panose="020B0606030504020204" pitchFamily="34" charset="0"/>
                <a:cs typeface="Poppins" panose="00000500000000000000" pitchFamily="2" charset="0"/>
              </a:rPr>
              <a:t>capital requirements</a:t>
            </a:r>
            <a:endParaRPr lang="en-US" sz="1800" b="1" dirty="0">
              <a:solidFill>
                <a:schemeClr val="accent4">
                  <a:lumMod val="50000"/>
                </a:schemeClr>
              </a:solidFill>
            </a:endParaRPr>
          </a:p>
        </p:txBody>
      </p:sp>
      <p:grpSp>
        <p:nvGrpSpPr>
          <p:cNvPr id="72" name="Group 71">
            <a:extLst>
              <a:ext uri="{FF2B5EF4-FFF2-40B4-BE49-F238E27FC236}">
                <a16:creationId xmlns:a16="http://schemas.microsoft.com/office/drawing/2014/main" id="{8923906C-01FB-9A35-752E-23D2C39663A0}"/>
              </a:ext>
            </a:extLst>
          </p:cNvPr>
          <p:cNvGrpSpPr/>
          <p:nvPr/>
        </p:nvGrpSpPr>
        <p:grpSpPr>
          <a:xfrm>
            <a:off x="800727" y="4784203"/>
            <a:ext cx="4342626" cy="1218235"/>
            <a:chOff x="1059807" y="4784203"/>
            <a:chExt cx="4342626" cy="1218235"/>
          </a:xfrm>
        </p:grpSpPr>
        <p:grpSp>
          <p:nvGrpSpPr>
            <p:cNvPr id="56" name="Group 55">
              <a:extLst>
                <a:ext uri="{FF2B5EF4-FFF2-40B4-BE49-F238E27FC236}">
                  <a16:creationId xmlns:a16="http://schemas.microsoft.com/office/drawing/2014/main" id="{4426A1CA-B8F0-FB3E-A5B7-8EA1D93A60DE}"/>
                </a:ext>
              </a:extLst>
            </p:cNvPr>
            <p:cNvGrpSpPr/>
            <p:nvPr/>
          </p:nvGrpSpPr>
          <p:grpSpPr>
            <a:xfrm>
              <a:off x="1059807" y="4784203"/>
              <a:ext cx="4342626" cy="1218235"/>
              <a:chOff x="6403757" y="2155726"/>
              <a:chExt cx="4342626" cy="1218235"/>
            </a:xfrm>
          </p:grpSpPr>
          <p:sp>
            <p:nvSpPr>
              <p:cNvPr id="57" name="Rectangle: Rounded Corners 56">
                <a:extLst>
                  <a:ext uri="{FF2B5EF4-FFF2-40B4-BE49-F238E27FC236}">
                    <a16:creationId xmlns:a16="http://schemas.microsoft.com/office/drawing/2014/main" id="{6E13ABFA-C245-C47F-AAC3-7D7928C27C6B}"/>
                  </a:ext>
                </a:extLst>
              </p:cNvPr>
              <p:cNvSpPr/>
              <p:nvPr/>
            </p:nvSpPr>
            <p:spPr>
              <a:xfrm>
                <a:off x="6403757" y="2155726"/>
                <a:ext cx="4342625" cy="1218235"/>
              </a:xfrm>
              <a:prstGeom prst="roundRect">
                <a:avLst/>
              </a:prstGeom>
              <a:solidFill>
                <a:schemeClr val="bg1"/>
              </a:solidFill>
              <a:ln w="38100">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B175FE93-C055-10FF-A531-6D05A1BECCCA}"/>
                  </a:ext>
                </a:extLst>
              </p:cNvPr>
              <p:cNvSpPr txBox="1"/>
              <p:nvPr/>
            </p:nvSpPr>
            <p:spPr>
              <a:xfrm>
                <a:off x="7853808" y="2303178"/>
                <a:ext cx="2892575" cy="923330"/>
              </a:xfrm>
              <a:prstGeom prst="rect">
                <a:avLst/>
              </a:prstGeom>
              <a:noFill/>
            </p:spPr>
            <p:txBody>
              <a:bodyPr wrap="square">
                <a:spAutoFit/>
              </a:bodyPr>
              <a:lstStyle/>
              <a:p>
                <a:r>
                  <a:rPr lang="en-GB" sz="18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Ensure there is enough capital to </a:t>
                </a:r>
                <a:r>
                  <a:rPr lang="en-GB" sz="18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withstand financial shocks</a:t>
                </a:r>
                <a:endParaRPr lang="en-US" sz="2000" b="1" dirty="0">
                  <a:solidFill>
                    <a:schemeClr val="accent4">
                      <a:lumMod val="50000"/>
                    </a:schemeClr>
                  </a:solidFill>
                </a:endParaRPr>
              </a:p>
            </p:txBody>
          </p:sp>
        </p:grpSp>
        <p:sp>
          <p:nvSpPr>
            <p:cNvPr id="71" name="Freeform: Shape 70">
              <a:extLst>
                <a:ext uri="{FF2B5EF4-FFF2-40B4-BE49-F238E27FC236}">
                  <a16:creationId xmlns:a16="http://schemas.microsoft.com/office/drawing/2014/main" id="{D745E695-FE26-110D-4641-44246A7BF9B7}"/>
                </a:ext>
              </a:extLst>
            </p:cNvPr>
            <p:cNvSpPr/>
            <p:nvPr/>
          </p:nvSpPr>
          <p:spPr>
            <a:xfrm>
              <a:off x="1343246" y="4919719"/>
              <a:ext cx="1026441" cy="947202"/>
            </a:xfrm>
            <a:custGeom>
              <a:avLst/>
              <a:gdLst>
                <a:gd name="connsiteX0" fmla="*/ 3204092 w 6857977"/>
                <a:gd name="connsiteY0" fmla="*/ 3809842 h 6328557"/>
                <a:gd name="connsiteX1" fmla="*/ 3653748 w 6857977"/>
                <a:gd name="connsiteY1" fmla="*/ 3809842 h 6328557"/>
                <a:gd name="connsiteX2" fmla="*/ 3653748 w 6857977"/>
                <a:gd name="connsiteY2" fmla="*/ 5829523 h 6328557"/>
                <a:gd name="connsiteX3" fmla="*/ 4227191 w 6857977"/>
                <a:gd name="connsiteY3" fmla="*/ 6023033 h 6328557"/>
                <a:gd name="connsiteX4" fmla="*/ 4227191 w 6857977"/>
                <a:gd name="connsiteY4" fmla="*/ 6328557 h 6328557"/>
                <a:gd name="connsiteX5" fmla="*/ 2630649 w 6857977"/>
                <a:gd name="connsiteY5" fmla="*/ 6328557 h 6328557"/>
                <a:gd name="connsiteX6" fmla="*/ 2630649 w 6857977"/>
                <a:gd name="connsiteY6" fmla="*/ 6023033 h 6328557"/>
                <a:gd name="connsiteX7" fmla="*/ 3204092 w 6857977"/>
                <a:gd name="connsiteY7" fmla="*/ 5829523 h 6328557"/>
                <a:gd name="connsiteX8" fmla="*/ 5742351 w 6857977"/>
                <a:gd name="connsiteY8" fmla="*/ 2517452 h 6328557"/>
                <a:gd name="connsiteX9" fmla="*/ 4986543 w 6857977"/>
                <a:gd name="connsiteY9" fmla="*/ 4764018 h 6328557"/>
                <a:gd name="connsiteX10" fmla="*/ 6497475 w 6857977"/>
                <a:gd name="connsiteY10" fmla="*/ 4764018 h 6328557"/>
                <a:gd name="connsiteX11" fmla="*/ 1115602 w 6857977"/>
                <a:gd name="connsiteY11" fmla="*/ 2517452 h 6328557"/>
                <a:gd name="connsiteX12" fmla="*/ 360479 w 6857977"/>
                <a:gd name="connsiteY12" fmla="*/ 4764018 h 6328557"/>
                <a:gd name="connsiteX13" fmla="*/ 1871411 w 6857977"/>
                <a:gd name="connsiteY13" fmla="*/ 4764018 h 6328557"/>
                <a:gd name="connsiteX14" fmla="*/ 998719 w 6857977"/>
                <a:gd name="connsiteY14" fmla="*/ 2090141 h 6328557"/>
                <a:gd name="connsiteX15" fmla="*/ 2416382 w 6857977"/>
                <a:gd name="connsiteY15" fmla="*/ 2090141 h 6328557"/>
                <a:gd name="connsiteX16" fmla="*/ 2416336 w 6857977"/>
                <a:gd name="connsiteY16" fmla="*/ 2369205 h 6328557"/>
                <a:gd name="connsiteX17" fmla="*/ 1327171 w 6857977"/>
                <a:gd name="connsiteY17" fmla="*/ 2369205 h 6328557"/>
                <a:gd name="connsiteX18" fmla="*/ 2132415 w 6857977"/>
                <a:gd name="connsiteY18" fmla="*/ 4764018 h 6328557"/>
                <a:gd name="connsiteX19" fmla="*/ 2231936 w 6857977"/>
                <a:gd name="connsiteY19" fmla="*/ 4764018 h 6328557"/>
                <a:gd name="connsiteX20" fmla="*/ 1115625 w 6857977"/>
                <a:gd name="connsiteY20" fmla="*/ 5725167 h 6328557"/>
                <a:gd name="connsiteX21" fmla="*/ 0 w 6857977"/>
                <a:gd name="connsiteY21" fmla="*/ 4764018 h 6328557"/>
                <a:gd name="connsiteX22" fmla="*/ 99521 w 6857977"/>
                <a:gd name="connsiteY22" fmla="*/ 4764018 h 6328557"/>
                <a:gd name="connsiteX23" fmla="*/ 4441618 w 6857977"/>
                <a:gd name="connsiteY23" fmla="*/ 2090130 h 6328557"/>
                <a:gd name="connsiteX24" fmla="*/ 5859281 w 6857977"/>
                <a:gd name="connsiteY24" fmla="*/ 2090130 h 6328557"/>
                <a:gd name="connsiteX25" fmla="*/ 6758479 w 6857977"/>
                <a:gd name="connsiteY25" fmla="*/ 4764007 h 6328557"/>
                <a:gd name="connsiteX26" fmla="*/ 6857977 w 6857977"/>
                <a:gd name="connsiteY26" fmla="*/ 4764007 h 6328557"/>
                <a:gd name="connsiteX27" fmla="*/ 5742351 w 6857977"/>
                <a:gd name="connsiteY27" fmla="*/ 5725167 h 6328557"/>
                <a:gd name="connsiteX28" fmla="*/ 4626063 w 6857977"/>
                <a:gd name="connsiteY28" fmla="*/ 4764007 h 6328557"/>
                <a:gd name="connsiteX29" fmla="*/ 4725585 w 6857977"/>
                <a:gd name="connsiteY29" fmla="*/ 4764007 h 6328557"/>
                <a:gd name="connsiteX30" fmla="*/ 5530783 w 6857977"/>
                <a:gd name="connsiteY30" fmla="*/ 2369205 h 6328557"/>
                <a:gd name="connsiteX31" fmla="*/ 4441618 w 6857977"/>
                <a:gd name="connsiteY31" fmla="*/ 2369205 h 6328557"/>
                <a:gd name="connsiteX32" fmla="*/ 3165864 w 6857977"/>
                <a:gd name="connsiteY32" fmla="*/ 0 h 6328557"/>
                <a:gd name="connsiteX33" fmla="*/ 3691999 w 6857977"/>
                <a:gd name="connsiteY33" fmla="*/ 0 h 6328557"/>
                <a:gd name="connsiteX34" fmla="*/ 3691993 w 6857977"/>
                <a:gd name="connsiteY34" fmla="*/ 379385 h 6328557"/>
                <a:gd name="connsiteX35" fmla="*/ 4084522 w 6857977"/>
                <a:gd name="connsiteY35" fmla="*/ 625061 h 6328557"/>
                <a:gd name="connsiteX36" fmla="*/ 4284256 w 6857977"/>
                <a:gd name="connsiteY36" fmla="*/ 1174170 h 6328557"/>
                <a:gd name="connsiteX37" fmla="*/ 4282873 w 6857977"/>
                <a:gd name="connsiteY37" fmla="*/ 1231228 h 6328557"/>
                <a:gd name="connsiteX38" fmla="*/ 4282873 w 6857977"/>
                <a:gd name="connsiteY38" fmla="*/ 1231920 h 6328557"/>
                <a:gd name="connsiteX39" fmla="*/ 3758121 w 6857977"/>
                <a:gd name="connsiteY39" fmla="*/ 1212431 h 6328557"/>
                <a:gd name="connsiteX40" fmla="*/ 3758813 w 6857977"/>
                <a:gd name="connsiteY40" fmla="*/ 1206162 h 6328557"/>
                <a:gd name="connsiteX41" fmla="*/ 3759504 w 6857977"/>
                <a:gd name="connsiteY41" fmla="*/ 1180422 h 6328557"/>
                <a:gd name="connsiteX42" fmla="*/ 3685723 w 6857977"/>
                <a:gd name="connsiteY42" fmla="*/ 966755 h 6328557"/>
                <a:gd name="connsiteX43" fmla="*/ 3463016 w 6857977"/>
                <a:gd name="connsiteY43" fmla="*/ 872103 h 6328557"/>
                <a:gd name="connsiteX44" fmla="*/ 3429617 w 6857977"/>
                <a:gd name="connsiteY44" fmla="*/ 871412 h 6328557"/>
                <a:gd name="connsiteX45" fmla="*/ 3202738 w 6857977"/>
                <a:gd name="connsiteY45" fmla="*/ 954925 h 6328557"/>
                <a:gd name="connsiteX46" fmla="*/ 3123396 w 6857977"/>
                <a:gd name="connsiteY46" fmla="*/ 1089942 h 6328557"/>
                <a:gd name="connsiteX47" fmla="*/ 3120607 w 6857977"/>
                <a:gd name="connsiteY47" fmla="*/ 1231234 h 6328557"/>
                <a:gd name="connsiteX48" fmla="*/ 3183941 w 6857977"/>
                <a:gd name="connsiteY48" fmla="*/ 1324480 h 6328557"/>
                <a:gd name="connsiteX49" fmla="*/ 3546529 w 6857977"/>
                <a:gd name="connsiteY49" fmla="*/ 1524213 h 6328557"/>
                <a:gd name="connsiteX50" fmla="*/ 3923742 w 6857977"/>
                <a:gd name="connsiteY50" fmla="*/ 1724638 h 6328557"/>
                <a:gd name="connsiteX51" fmla="*/ 3933474 w 6857977"/>
                <a:gd name="connsiteY51" fmla="*/ 1729502 h 6328557"/>
                <a:gd name="connsiteX52" fmla="*/ 4245256 w 6857977"/>
                <a:gd name="connsiteY52" fmla="*/ 2141519 h 6328557"/>
                <a:gd name="connsiteX53" fmla="*/ 4240387 w 6857977"/>
                <a:gd name="connsiteY53" fmla="*/ 2563269 h 6328557"/>
                <a:gd name="connsiteX54" fmla="*/ 4016988 w 6857977"/>
                <a:gd name="connsiteY54" fmla="*/ 2936304 h 6328557"/>
                <a:gd name="connsiteX55" fmla="*/ 3691970 w 6857977"/>
                <a:gd name="connsiteY55" fmla="*/ 3124899 h 6328557"/>
                <a:gd name="connsiteX56" fmla="*/ 3691970 w 6857977"/>
                <a:gd name="connsiteY56" fmla="*/ 3510462 h 6328557"/>
                <a:gd name="connsiteX57" fmla="*/ 3165836 w 6857977"/>
                <a:gd name="connsiteY57" fmla="*/ 3510462 h 6328557"/>
                <a:gd name="connsiteX58" fmla="*/ 3165836 w 6857977"/>
                <a:gd name="connsiteY58" fmla="*/ 3131866 h 6328557"/>
                <a:gd name="connsiteX59" fmla="*/ 2773307 w 6857977"/>
                <a:gd name="connsiteY59" fmla="*/ 2886189 h 6328557"/>
                <a:gd name="connsiteX60" fmla="*/ 2573573 w 6857977"/>
                <a:gd name="connsiteY60" fmla="*/ 2336389 h 6328557"/>
                <a:gd name="connsiteX61" fmla="*/ 2574270 w 6857977"/>
                <a:gd name="connsiteY61" fmla="*/ 2284194 h 6328557"/>
                <a:gd name="connsiteX62" fmla="*/ 3101125 w 6857977"/>
                <a:gd name="connsiteY62" fmla="*/ 2264014 h 6328557"/>
                <a:gd name="connsiteX63" fmla="*/ 3099022 w 6857977"/>
                <a:gd name="connsiteY63" fmla="*/ 2304379 h 6328557"/>
                <a:gd name="connsiteX64" fmla="*/ 3098330 w 6857977"/>
                <a:gd name="connsiteY64" fmla="*/ 2330120 h 6328557"/>
                <a:gd name="connsiteX65" fmla="*/ 3172111 w 6857977"/>
                <a:gd name="connsiteY65" fmla="*/ 2544478 h 6328557"/>
                <a:gd name="connsiteX66" fmla="*/ 3394819 w 6857977"/>
                <a:gd name="connsiteY66" fmla="*/ 2638438 h 6328557"/>
                <a:gd name="connsiteX67" fmla="*/ 3428217 w 6857977"/>
                <a:gd name="connsiteY67" fmla="*/ 2639130 h 6328557"/>
                <a:gd name="connsiteX68" fmla="*/ 3655097 w 6857977"/>
                <a:gd name="connsiteY68" fmla="*/ 2555617 h 6328557"/>
                <a:gd name="connsiteX69" fmla="*/ 3734438 w 6857977"/>
                <a:gd name="connsiteY69" fmla="*/ 2421291 h 6328557"/>
                <a:gd name="connsiteX70" fmla="*/ 3737227 w 6857977"/>
                <a:gd name="connsiteY70" fmla="*/ 2279308 h 6328557"/>
                <a:gd name="connsiteX71" fmla="*/ 3673202 w 6857977"/>
                <a:gd name="connsiteY71" fmla="*/ 2186062 h 6328557"/>
                <a:gd name="connsiteX72" fmla="*/ 3300167 w 6857977"/>
                <a:gd name="connsiteY72" fmla="*/ 1988403 h 6328557"/>
                <a:gd name="connsiteX73" fmla="*/ 3295995 w 6857977"/>
                <a:gd name="connsiteY73" fmla="*/ 1986300 h 6328557"/>
                <a:gd name="connsiteX74" fmla="*/ 2928538 w 6857977"/>
                <a:gd name="connsiteY74" fmla="*/ 1783772 h 6328557"/>
                <a:gd name="connsiteX75" fmla="*/ 2923668 w 6857977"/>
                <a:gd name="connsiteY75" fmla="*/ 1780291 h 6328557"/>
                <a:gd name="connsiteX76" fmla="*/ 2612578 w 6857977"/>
                <a:gd name="connsiteY76" fmla="*/ 1368965 h 6328557"/>
                <a:gd name="connsiteX77" fmla="*/ 2617447 w 6857977"/>
                <a:gd name="connsiteY77" fmla="*/ 947907 h 6328557"/>
                <a:gd name="connsiteX78" fmla="*/ 2840846 w 6857977"/>
                <a:gd name="connsiteY78" fmla="*/ 574872 h 6328557"/>
                <a:gd name="connsiteX79" fmla="*/ 3165864 w 6857977"/>
                <a:gd name="connsiteY79" fmla="*/ 385562 h 6328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857977" h="6328557">
                  <a:moveTo>
                    <a:pt x="3204092" y="3809842"/>
                  </a:moveTo>
                  <a:lnTo>
                    <a:pt x="3653748" y="3809842"/>
                  </a:lnTo>
                  <a:lnTo>
                    <a:pt x="3653748" y="5829523"/>
                  </a:lnTo>
                  <a:lnTo>
                    <a:pt x="4227191" y="6023033"/>
                  </a:lnTo>
                  <a:lnTo>
                    <a:pt x="4227191" y="6328557"/>
                  </a:lnTo>
                  <a:lnTo>
                    <a:pt x="2630649" y="6328557"/>
                  </a:lnTo>
                  <a:lnTo>
                    <a:pt x="2630649" y="6023033"/>
                  </a:lnTo>
                  <a:lnTo>
                    <a:pt x="3204092" y="5829523"/>
                  </a:lnTo>
                  <a:close/>
                  <a:moveTo>
                    <a:pt x="5742351" y="2517452"/>
                  </a:moveTo>
                  <a:lnTo>
                    <a:pt x="4986543" y="4764018"/>
                  </a:lnTo>
                  <a:lnTo>
                    <a:pt x="6497475" y="4764018"/>
                  </a:lnTo>
                  <a:close/>
                  <a:moveTo>
                    <a:pt x="1115602" y="2517452"/>
                  </a:moveTo>
                  <a:lnTo>
                    <a:pt x="360479" y="4764018"/>
                  </a:lnTo>
                  <a:lnTo>
                    <a:pt x="1871411" y="4764018"/>
                  </a:lnTo>
                  <a:close/>
                  <a:moveTo>
                    <a:pt x="998719" y="2090141"/>
                  </a:moveTo>
                  <a:lnTo>
                    <a:pt x="2416382" y="2090141"/>
                  </a:lnTo>
                  <a:lnTo>
                    <a:pt x="2416336" y="2369205"/>
                  </a:lnTo>
                  <a:lnTo>
                    <a:pt x="1327171" y="2369205"/>
                  </a:lnTo>
                  <a:lnTo>
                    <a:pt x="2132415" y="4764018"/>
                  </a:lnTo>
                  <a:lnTo>
                    <a:pt x="2231936" y="4764018"/>
                  </a:lnTo>
                  <a:cubicBezTo>
                    <a:pt x="2231936" y="5295056"/>
                    <a:pt x="1732228" y="5725167"/>
                    <a:pt x="1115625" y="5725167"/>
                  </a:cubicBezTo>
                  <a:cubicBezTo>
                    <a:pt x="499719" y="5725167"/>
                    <a:pt x="0" y="5295056"/>
                    <a:pt x="0" y="4764018"/>
                  </a:cubicBezTo>
                  <a:lnTo>
                    <a:pt x="99521" y="4764018"/>
                  </a:lnTo>
                  <a:close/>
                  <a:moveTo>
                    <a:pt x="4441618" y="2090130"/>
                  </a:moveTo>
                  <a:lnTo>
                    <a:pt x="5859281" y="2090130"/>
                  </a:lnTo>
                  <a:lnTo>
                    <a:pt x="6758479" y="4764007"/>
                  </a:lnTo>
                  <a:lnTo>
                    <a:pt x="6857977" y="4764007"/>
                  </a:lnTo>
                  <a:cubicBezTo>
                    <a:pt x="6857977" y="5295056"/>
                    <a:pt x="6358315" y="5725167"/>
                    <a:pt x="5742351" y="5725167"/>
                  </a:cubicBezTo>
                  <a:cubicBezTo>
                    <a:pt x="5125783" y="5725167"/>
                    <a:pt x="4626063" y="5295056"/>
                    <a:pt x="4626063" y="4764007"/>
                  </a:cubicBezTo>
                  <a:lnTo>
                    <a:pt x="4725585" y="4764007"/>
                  </a:lnTo>
                  <a:lnTo>
                    <a:pt x="5530783" y="2369205"/>
                  </a:lnTo>
                  <a:lnTo>
                    <a:pt x="4441618" y="2369205"/>
                  </a:lnTo>
                  <a:close/>
                  <a:moveTo>
                    <a:pt x="3165864" y="0"/>
                  </a:moveTo>
                  <a:lnTo>
                    <a:pt x="3691999" y="0"/>
                  </a:lnTo>
                  <a:lnTo>
                    <a:pt x="3691993" y="379385"/>
                  </a:lnTo>
                  <a:cubicBezTo>
                    <a:pt x="3845115" y="421155"/>
                    <a:pt x="3979417" y="502571"/>
                    <a:pt x="4084522" y="625061"/>
                  </a:cubicBezTo>
                  <a:cubicBezTo>
                    <a:pt x="4216058" y="777469"/>
                    <a:pt x="4281490" y="974436"/>
                    <a:pt x="4284256" y="1174170"/>
                  </a:cubicBezTo>
                  <a:cubicBezTo>
                    <a:pt x="4284256" y="1192966"/>
                    <a:pt x="4284256" y="1212454"/>
                    <a:pt x="4282873" y="1231228"/>
                  </a:cubicBezTo>
                  <a:lnTo>
                    <a:pt x="4282873" y="1231920"/>
                  </a:lnTo>
                  <a:lnTo>
                    <a:pt x="3758121" y="1212431"/>
                  </a:lnTo>
                  <a:lnTo>
                    <a:pt x="3758813" y="1206162"/>
                  </a:lnTo>
                  <a:cubicBezTo>
                    <a:pt x="3758813" y="1197813"/>
                    <a:pt x="3759504" y="1189463"/>
                    <a:pt x="3759504" y="1180422"/>
                  </a:cubicBezTo>
                  <a:cubicBezTo>
                    <a:pt x="3758121" y="1104567"/>
                    <a:pt x="3736530" y="1025225"/>
                    <a:pt x="3685723" y="966755"/>
                  </a:cubicBezTo>
                  <a:cubicBezTo>
                    <a:pt x="3630048" y="901347"/>
                    <a:pt x="3546535" y="876275"/>
                    <a:pt x="3463016" y="872103"/>
                  </a:cubicBezTo>
                  <a:cubicBezTo>
                    <a:pt x="3451877" y="871412"/>
                    <a:pt x="3440739" y="871412"/>
                    <a:pt x="3429617" y="871412"/>
                  </a:cubicBezTo>
                  <a:cubicBezTo>
                    <a:pt x="3346104" y="872795"/>
                    <a:pt x="3264665" y="896455"/>
                    <a:pt x="3202738" y="954925"/>
                  </a:cubicBezTo>
                  <a:cubicBezTo>
                    <a:pt x="3164453" y="991804"/>
                    <a:pt x="3137329" y="1039130"/>
                    <a:pt x="3123396" y="1089942"/>
                  </a:cubicBezTo>
                  <a:cubicBezTo>
                    <a:pt x="3110183" y="1135170"/>
                    <a:pt x="3108080" y="1185291"/>
                    <a:pt x="3120607" y="1231234"/>
                  </a:cubicBezTo>
                  <a:cubicBezTo>
                    <a:pt x="3130340" y="1268804"/>
                    <a:pt x="3151234" y="1302226"/>
                    <a:pt x="3183941" y="1324480"/>
                  </a:cubicBezTo>
                  <a:lnTo>
                    <a:pt x="3546529" y="1524213"/>
                  </a:lnTo>
                  <a:lnTo>
                    <a:pt x="3923742" y="1724638"/>
                  </a:lnTo>
                  <a:lnTo>
                    <a:pt x="3933474" y="1729502"/>
                  </a:lnTo>
                  <a:cubicBezTo>
                    <a:pt x="4088671" y="1822748"/>
                    <a:pt x="4197948" y="1966829"/>
                    <a:pt x="4245256" y="2141519"/>
                  </a:cubicBezTo>
                  <a:cubicBezTo>
                    <a:pt x="4282135" y="2278633"/>
                    <a:pt x="4278655" y="2426178"/>
                    <a:pt x="4240387" y="2563269"/>
                  </a:cubicBezTo>
                  <a:cubicBezTo>
                    <a:pt x="4200720" y="2704561"/>
                    <a:pt x="4123475" y="2834686"/>
                    <a:pt x="4016988" y="2936304"/>
                  </a:cubicBezTo>
                  <a:cubicBezTo>
                    <a:pt x="3924433" y="3024687"/>
                    <a:pt x="3813768" y="3088020"/>
                    <a:pt x="3691970" y="3124899"/>
                  </a:cubicBezTo>
                  <a:lnTo>
                    <a:pt x="3691970" y="3510462"/>
                  </a:lnTo>
                  <a:lnTo>
                    <a:pt x="3165836" y="3510462"/>
                  </a:lnTo>
                  <a:lnTo>
                    <a:pt x="3165836" y="3131866"/>
                  </a:lnTo>
                  <a:cubicBezTo>
                    <a:pt x="3012714" y="3090101"/>
                    <a:pt x="2878411" y="3007987"/>
                    <a:pt x="2773307" y="2886189"/>
                  </a:cubicBezTo>
                  <a:cubicBezTo>
                    <a:pt x="2642462" y="2733782"/>
                    <a:pt x="2576339" y="2536123"/>
                    <a:pt x="2573573" y="2336389"/>
                  </a:cubicBezTo>
                  <a:cubicBezTo>
                    <a:pt x="2573573" y="2318998"/>
                    <a:pt x="2573573" y="2301585"/>
                    <a:pt x="2574270" y="2284194"/>
                  </a:cubicBezTo>
                  <a:lnTo>
                    <a:pt x="3101125" y="2264014"/>
                  </a:lnTo>
                  <a:lnTo>
                    <a:pt x="3099022" y="2304379"/>
                  </a:lnTo>
                  <a:cubicBezTo>
                    <a:pt x="3099022" y="2312729"/>
                    <a:pt x="3098330" y="2321770"/>
                    <a:pt x="3098330" y="2330120"/>
                  </a:cubicBezTo>
                  <a:cubicBezTo>
                    <a:pt x="3099713" y="2406672"/>
                    <a:pt x="3121304" y="2485316"/>
                    <a:pt x="3172111" y="2544478"/>
                  </a:cubicBezTo>
                  <a:cubicBezTo>
                    <a:pt x="3227786" y="2609195"/>
                    <a:pt x="3311300" y="2634267"/>
                    <a:pt x="3394819" y="2638438"/>
                  </a:cubicBezTo>
                  <a:cubicBezTo>
                    <a:pt x="3405957" y="2639130"/>
                    <a:pt x="3417101" y="2639130"/>
                    <a:pt x="3428217" y="2639130"/>
                  </a:cubicBezTo>
                  <a:cubicBezTo>
                    <a:pt x="3511730" y="2638438"/>
                    <a:pt x="3593169" y="2614081"/>
                    <a:pt x="3655097" y="2555617"/>
                  </a:cubicBezTo>
                  <a:cubicBezTo>
                    <a:pt x="3693382" y="2519429"/>
                    <a:pt x="3720505" y="2472103"/>
                    <a:pt x="3734438" y="2421291"/>
                  </a:cubicBezTo>
                  <a:cubicBezTo>
                    <a:pt x="3747657" y="2375348"/>
                    <a:pt x="3749755" y="2325251"/>
                    <a:pt x="3737227" y="2279308"/>
                  </a:cubicBezTo>
                  <a:cubicBezTo>
                    <a:pt x="3726780" y="2241732"/>
                    <a:pt x="3706600" y="2207625"/>
                    <a:pt x="3673202" y="2186062"/>
                  </a:cubicBezTo>
                  <a:lnTo>
                    <a:pt x="3300167" y="1988403"/>
                  </a:lnTo>
                  <a:lnTo>
                    <a:pt x="3295995" y="1986300"/>
                  </a:lnTo>
                  <a:lnTo>
                    <a:pt x="2928538" y="1783772"/>
                  </a:lnTo>
                  <a:lnTo>
                    <a:pt x="2923668" y="1780291"/>
                  </a:lnTo>
                  <a:cubicBezTo>
                    <a:pt x="2767780" y="1687737"/>
                    <a:pt x="2659910" y="1542964"/>
                    <a:pt x="2612578" y="1368965"/>
                  </a:cubicBezTo>
                  <a:cubicBezTo>
                    <a:pt x="2575699" y="1231851"/>
                    <a:pt x="2579185" y="1084307"/>
                    <a:pt x="2617447" y="947907"/>
                  </a:cubicBezTo>
                  <a:cubicBezTo>
                    <a:pt x="2657115" y="805924"/>
                    <a:pt x="2734359" y="676490"/>
                    <a:pt x="2840846" y="574872"/>
                  </a:cubicBezTo>
                  <a:cubicBezTo>
                    <a:pt x="2933401" y="485798"/>
                    <a:pt x="3044066" y="422464"/>
                    <a:pt x="3165864" y="385562"/>
                  </a:cubicBezTo>
                  <a:close/>
                </a:path>
              </a:pathLst>
            </a:custGeom>
            <a:solidFill>
              <a:schemeClr val="accent4"/>
            </a:solidFill>
            <a:ln w="5715" cap="flat">
              <a:noFill/>
              <a:prstDash val="solid"/>
              <a:miter/>
            </a:ln>
          </p:spPr>
          <p:txBody>
            <a:bodyPr rtlCol="0" anchor="ctr"/>
            <a:lstStyle/>
            <a:p>
              <a:endParaRPr lang="en-US" dirty="0"/>
            </a:p>
          </p:txBody>
        </p:sp>
      </p:grpSp>
      <p:grpSp>
        <p:nvGrpSpPr>
          <p:cNvPr id="80" name="Group 79">
            <a:extLst>
              <a:ext uri="{FF2B5EF4-FFF2-40B4-BE49-F238E27FC236}">
                <a16:creationId xmlns:a16="http://schemas.microsoft.com/office/drawing/2014/main" id="{43CC67A4-0D5E-9FF3-CF57-A85C0C7A0A48}"/>
              </a:ext>
            </a:extLst>
          </p:cNvPr>
          <p:cNvGrpSpPr/>
          <p:nvPr/>
        </p:nvGrpSpPr>
        <p:grpSpPr>
          <a:xfrm>
            <a:off x="5673513" y="4144586"/>
            <a:ext cx="1108529" cy="1108529"/>
            <a:chOff x="5932593" y="4144586"/>
            <a:chExt cx="1108529" cy="1108529"/>
          </a:xfrm>
        </p:grpSpPr>
        <p:sp>
          <p:nvSpPr>
            <p:cNvPr id="61" name="Oval 60">
              <a:extLst>
                <a:ext uri="{FF2B5EF4-FFF2-40B4-BE49-F238E27FC236}">
                  <a16:creationId xmlns:a16="http://schemas.microsoft.com/office/drawing/2014/main" id="{02907AB7-AD6C-089C-F291-728E435D9AF2}"/>
                </a:ext>
              </a:extLst>
            </p:cNvPr>
            <p:cNvSpPr/>
            <p:nvPr/>
          </p:nvSpPr>
          <p:spPr>
            <a:xfrm>
              <a:off x="5932593" y="4144586"/>
              <a:ext cx="1108529" cy="1108529"/>
            </a:xfrm>
            <a:prstGeom prst="ellipse">
              <a:avLst/>
            </a:prstGeom>
            <a:solidFill>
              <a:schemeClr val="accent4"/>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Freeform: Shape 78">
              <a:extLst>
                <a:ext uri="{FF2B5EF4-FFF2-40B4-BE49-F238E27FC236}">
                  <a16:creationId xmlns:a16="http://schemas.microsoft.com/office/drawing/2014/main" id="{060A5D00-3D67-B921-3EBE-99C46067B38D}"/>
                </a:ext>
              </a:extLst>
            </p:cNvPr>
            <p:cNvSpPr/>
            <p:nvPr/>
          </p:nvSpPr>
          <p:spPr>
            <a:xfrm>
              <a:off x="6049040" y="4261090"/>
              <a:ext cx="875636" cy="875520"/>
            </a:xfrm>
            <a:custGeom>
              <a:avLst/>
              <a:gdLst>
                <a:gd name="connsiteX0" fmla="*/ 2210207 w 4752468"/>
                <a:gd name="connsiteY0" fmla="*/ 2728050 h 4751846"/>
                <a:gd name="connsiteX1" fmla="*/ 2544198 w 4752468"/>
                <a:gd name="connsiteY1" fmla="*/ 2728050 h 4751846"/>
                <a:gd name="connsiteX2" fmla="*/ 2891207 w 4752468"/>
                <a:gd name="connsiteY2" fmla="*/ 2872754 h 4751846"/>
                <a:gd name="connsiteX3" fmla="*/ 3035911 w 4752468"/>
                <a:gd name="connsiteY3" fmla="*/ 3220454 h 4751846"/>
                <a:gd name="connsiteX4" fmla="*/ 3035911 w 4752468"/>
                <a:gd name="connsiteY4" fmla="*/ 3321273 h 4751846"/>
                <a:gd name="connsiteX5" fmla="*/ 2376857 w 4752468"/>
                <a:gd name="connsiteY5" fmla="*/ 3528373 h 4751846"/>
                <a:gd name="connsiteX6" fmla="*/ 1717803 w 4752468"/>
                <a:gd name="connsiteY6" fmla="*/ 3321273 h 4751846"/>
                <a:gd name="connsiteX7" fmla="*/ 1717803 w 4752468"/>
                <a:gd name="connsiteY7" fmla="*/ 3220454 h 4751846"/>
                <a:gd name="connsiteX8" fmla="*/ 1862507 w 4752468"/>
                <a:gd name="connsiteY8" fmla="*/ 2872754 h 4751846"/>
                <a:gd name="connsiteX9" fmla="*/ 2210207 w 4752468"/>
                <a:gd name="connsiteY9" fmla="*/ 2728050 h 4751846"/>
                <a:gd name="connsiteX10" fmla="*/ 2376862 w 4752468"/>
                <a:gd name="connsiteY10" fmla="*/ 1683582 h 4751846"/>
                <a:gd name="connsiteX11" fmla="*/ 2601799 w 4752468"/>
                <a:gd name="connsiteY11" fmla="*/ 1776851 h 4751846"/>
                <a:gd name="connsiteX12" fmla="*/ 2695068 w 4752468"/>
                <a:gd name="connsiteY12" fmla="*/ 2001788 h 4751846"/>
                <a:gd name="connsiteX13" fmla="*/ 2601799 w 4752468"/>
                <a:gd name="connsiteY13" fmla="*/ 2226724 h 4751846"/>
                <a:gd name="connsiteX14" fmla="*/ 2376862 w 4752468"/>
                <a:gd name="connsiteY14" fmla="*/ 2319993 h 4751846"/>
                <a:gd name="connsiteX15" fmla="*/ 2151926 w 4752468"/>
                <a:gd name="connsiteY15" fmla="*/ 2226724 h 4751846"/>
                <a:gd name="connsiteX16" fmla="*/ 2058657 w 4752468"/>
                <a:gd name="connsiteY16" fmla="*/ 2001788 h 4751846"/>
                <a:gd name="connsiteX17" fmla="*/ 2151926 w 4752468"/>
                <a:gd name="connsiteY17" fmla="*/ 1776851 h 4751846"/>
                <a:gd name="connsiteX18" fmla="*/ 2376862 w 4752468"/>
                <a:gd name="connsiteY18" fmla="*/ 1683582 h 4751846"/>
                <a:gd name="connsiteX19" fmla="*/ 2376846 w 4752468"/>
                <a:gd name="connsiteY19" fmla="*/ 1224777 h 4751846"/>
                <a:gd name="connsiteX20" fmla="*/ 2494658 w 4752468"/>
                <a:gd name="connsiteY20" fmla="*/ 1230723 h 4751846"/>
                <a:gd name="connsiteX21" fmla="*/ 3191621 w 4752468"/>
                <a:gd name="connsiteY21" fmla="*/ 1562184 h 4751846"/>
                <a:gd name="connsiteX22" fmla="*/ 3529029 w 4752468"/>
                <a:gd name="connsiteY22" fmla="*/ 2376914 h 4751846"/>
                <a:gd name="connsiteX23" fmla="*/ 3249217 w 4752468"/>
                <a:gd name="connsiteY23" fmla="*/ 3129237 h 4751846"/>
                <a:gd name="connsiteX24" fmla="*/ 3046220 w 4752468"/>
                <a:gd name="connsiteY24" fmla="*/ 2717757 h 4751846"/>
                <a:gd name="connsiteX25" fmla="*/ 2554508 w 4752468"/>
                <a:gd name="connsiteY25" fmla="*/ 2509274 h 4751846"/>
                <a:gd name="connsiteX26" fmla="*/ 2756807 w 4752468"/>
                <a:gd name="connsiteY26" fmla="*/ 2381715 h 4751846"/>
                <a:gd name="connsiteX27" fmla="*/ 2914553 w 4752468"/>
                <a:gd name="connsiteY27" fmla="*/ 2001782 h 4751846"/>
                <a:gd name="connsiteX28" fmla="*/ 2756807 w 4752468"/>
                <a:gd name="connsiteY28" fmla="*/ 1621849 h 4751846"/>
                <a:gd name="connsiteX29" fmla="*/ 2376874 w 4752468"/>
                <a:gd name="connsiteY29" fmla="*/ 1464801 h 4751846"/>
                <a:gd name="connsiteX30" fmla="*/ 1996941 w 4752468"/>
                <a:gd name="connsiteY30" fmla="*/ 1621849 h 4751846"/>
                <a:gd name="connsiteX31" fmla="*/ 1839892 w 4752468"/>
                <a:gd name="connsiteY31" fmla="*/ 2001782 h 4751846"/>
                <a:gd name="connsiteX32" fmla="*/ 1996941 w 4752468"/>
                <a:gd name="connsiteY32" fmla="*/ 2381715 h 4751846"/>
                <a:gd name="connsiteX33" fmla="*/ 2199240 w 4752468"/>
                <a:gd name="connsiteY33" fmla="*/ 2509274 h 4751846"/>
                <a:gd name="connsiteX34" fmla="*/ 1706836 w 4752468"/>
                <a:gd name="connsiteY34" fmla="*/ 2717757 h 4751846"/>
                <a:gd name="connsiteX35" fmla="*/ 1503839 w 4752468"/>
                <a:gd name="connsiteY35" fmla="*/ 3129237 h 4751846"/>
                <a:gd name="connsiteX36" fmla="*/ 1224718 w 4752468"/>
                <a:gd name="connsiteY36" fmla="*/ 2376914 h 4751846"/>
                <a:gd name="connsiteX37" fmla="*/ 1562126 w 4752468"/>
                <a:gd name="connsiteY37" fmla="*/ 1562184 h 4751846"/>
                <a:gd name="connsiteX38" fmla="*/ 2259039 w 4752468"/>
                <a:gd name="connsiteY38" fmla="*/ 1230723 h 4751846"/>
                <a:gd name="connsiteX39" fmla="*/ 2376834 w 4752468"/>
                <a:gd name="connsiteY39" fmla="*/ 1224776 h 4751846"/>
                <a:gd name="connsiteX40" fmla="*/ 2376857 w 4752468"/>
                <a:gd name="connsiteY40" fmla="*/ 1224776 h 4751846"/>
                <a:gd name="connsiteX41" fmla="*/ 2376846 w 4752468"/>
                <a:gd name="connsiteY41" fmla="*/ 1224777 h 4751846"/>
                <a:gd name="connsiteX42" fmla="*/ 2376862 w 4752468"/>
                <a:gd name="connsiteY42" fmla="*/ 1006012 h 4751846"/>
                <a:gd name="connsiteX43" fmla="*/ 1407141 w 4752468"/>
                <a:gd name="connsiteY43" fmla="*/ 1407199 h 4751846"/>
                <a:gd name="connsiteX44" fmla="*/ 1005954 w 4752468"/>
                <a:gd name="connsiteY44" fmla="*/ 2376920 h 4751846"/>
                <a:gd name="connsiteX45" fmla="*/ 1407141 w 4752468"/>
                <a:gd name="connsiteY45" fmla="*/ 3346642 h 4751846"/>
                <a:gd name="connsiteX46" fmla="*/ 2376862 w 4752468"/>
                <a:gd name="connsiteY46" fmla="*/ 3747829 h 4751846"/>
                <a:gd name="connsiteX47" fmla="*/ 3346584 w 4752468"/>
                <a:gd name="connsiteY47" fmla="*/ 3346642 h 4751846"/>
                <a:gd name="connsiteX48" fmla="*/ 3747771 w 4752468"/>
                <a:gd name="connsiteY48" fmla="*/ 2376920 h 4751846"/>
                <a:gd name="connsiteX49" fmla="*/ 3346584 w 4752468"/>
                <a:gd name="connsiteY49" fmla="*/ 1407199 h 4751846"/>
                <a:gd name="connsiteX50" fmla="*/ 2376862 w 4752468"/>
                <a:gd name="connsiteY50" fmla="*/ 1006012 h 4751846"/>
                <a:gd name="connsiteX51" fmla="*/ 2111515 w 4752468"/>
                <a:gd name="connsiteY51" fmla="*/ 0 h 4751846"/>
                <a:gd name="connsiteX52" fmla="*/ 2640267 w 4752468"/>
                <a:gd name="connsiteY52" fmla="*/ 0 h 4751846"/>
                <a:gd name="connsiteX53" fmla="*/ 2813077 w 4752468"/>
                <a:gd name="connsiteY53" fmla="*/ 126176 h 4751846"/>
                <a:gd name="connsiteX54" fmla="*/ 2925548 w 4752468"/>
                <a:gd name="connsiteY54" fmla="*/ 472517 h 4751846"/>
                <a:gd name="connsiteX55" fmla="*/ 3035962 w 4752468"/>
                <a:gd name="connsiteY55" fmla="*/ 587039 h 4751846"/>
                <a:gd name="connsiteX56" fmla="*/ 3174482 w 4752468"/>
                <a:gd name="connsiteY56" fmla="*/ 644635 h 4751846"/>
                <a:gd name="connsiteX57" fmla="*/ 3333588 w 4752468"/>
                <a:gd name="connsiteY57" fmla="*/ 641886 h 4751846"/>
                <a:gd name="connsiteX58" fmla="*/ 3658651 w 4752468"/>
                <a:gd name="connsiteY58" fmla="*/ 476597 h 4751846"/>
                <a:gd name="connsiteX59" fmla="*/ 3869192 w 4752468"/>
                <a:gd name="connsiteY59" fmla="*/ 510195 h 4751846"/>
                <a:gd name="connsiteX60" fmla="*/ 4242941 w 4752468"/>
                <a:gd name="connsiteY60" fmla="*/ 883945 h 4751846"/>
                <a:gd name="connsiteX61" fmla="*/ 4276534 w 4752468"/>
                <a:gd name="connsiteY61" fmla="*/ 1095177 h 4751846"/>
                <a:gd name="connsiteX62" fmla="*/ 4111245 w 4752468"/>
                <a:gd name="connsiteY62" fmla="*/ 1419572 h 4751846"/>
                <a:gd name="connsiteX63" fmla="*/ 4108502 w 4752468"/>
                <a:gd name="connsiteY63" fmla="*/ 1578678 h 4751846"/>
                <a:gd name="connsiteX64" fmla="*/ 4166098 w 4752468"/>
                <a:gd name="connsiteY64" fmla="*/ 1717198 h 4751846"/>
                <a:gd name="connsiteX65" fmla="*/ 4280621 w 4752468"/>
                <a:gd name="connsiteY65" fmla="*/ 1827612 h 4751846"/>
                <a:gd name="connsiteX66" fmla="*/ 4626961 w 4752468"/>
                <a:gd name="connsiteY66" fmla="*/ 1940083 h 4751846"/>
                <a:gd name="connsiteX67" fmla="*/ 4752468 w 4752468"/>
                <a:gd name="connsiteY67" fmla="*/ 2112202 h 4751846"/>
                <a:gd name="connsiteX68" fmla="*/ 4752468 w 4752468"/>
                <a:gd name="connsiteY68" fmla="*/ 2640953 h 4751846"/>
                <a:gd name="connsiteX69" fmla="*/ 4626961 w 4752468"/>
                <a:gd name="connsiteY69" fmla="*/ 2813763 h 4751846"/>
                <a:gd name="connsiteX70" fmla="*/ 4280621 w 4752468"/>
                <a:gd name="connsiteY70" fmla="*/ 2926235 h 4751846"/>
                <a:gd name="connsiteX71" fmla="*/ 4166098 w 4752468"/>
                <a:gd name="connsiteY71" fmla="*/ 3035957 h 4751846"/>
                <a:gd name="connsiteX72" fmla="*/ 4108502 w 4752468"/>
                <a:gd name="connsiteY72" fmla="*/ 3174477 h 4751846"/>
                <a:gd name="connsiteX73" fmla="*/ 4111245 w 4752468"/>
                <a:gd name="connsiteY73" fmla="*/ 3333583 h 4751846"/>
                <a:gd name="connsiteX74" fmla="*/ 4276534 w 4752468"/>
                <a:gd name="connsiteY74" fmla="*/ 3657978 h 4751846"/>
                <a:gd name="connsiteX75" fmla="*/ 4242941 w 4752468"/>
                <a:gd name="connsiteY75" fmla="*/ 3869210 h 4751846"/>
                <a:gd name="connsiteX76" fmla="*/ 3869192 w 4752468"/>
                <a:gd name="connsiteY76" fmla="*/ 4242959 h 4751846"/>
                <a:gd name="connsiteX77" fmla="*/ 3658651 w 4752468"/>
                <a:gd name="connsiteY77" fmla="*/ 4275901 h 4751846"/>
                <a:gd name="connsiteX78" fmla="*/ 3333588 w 4752468"/>
                <a:gd name="connsiteY78" fmla="*/ 4110600 h 4751846"/>
                <a:gd name="connsiteX79" fmla="*/ 3174482 w 4752468"/>
                <a:gd name="connsiteY79" fmla="*/ 4107851 h 4751846"/>
                <a:gd name="connsiteX80" fmla="*/ 3035962 w 4752468"/>
                <a:gd name="connsiteY80" fmla="*/ 4165447 h 4751846"/>
                <a:gd name="connsiteX81" fmla="*/ 2925548 w 4752468"/>
                <a:gd name="connsiteY81" fmla="*/ 4279958 h 4751846"/>
                <a:gd name="connsiteX82" fmla="*/ 2813077 w 4752468"/>
                <a:gd name="connsiteY82" fmla="*/ 4626288 h 4751846"/>
                <a:gd name="connsiteX83" fmla="*/ 2640267 w 4752468"/>
                <a:gd name="connsiteY83" fmla="*/ 4751846 h 4751846"/>
                <a:gd name="connsiteX84" fmla="*/ 2111515 w 4752468"/>
                <a:gd name="connsiteY84" fmla="*/ 4751846 h 4751846"/>
                <a:gd name="connsiteX85" fmla="*/ 1938705 w 4752468"/>
                <a:gd name="connsiteY85" fmla="*/ 4626288 h 4751846"/>
                <a:gd name="connsiteX86" fmla="*/ 1826234 w 4752468"/>
                <a:gd name="connsiteY86" fmla="*/ 4279958 h 4751846"/>
                <a:gd name="connsiteX87" fmla="*/ 1716511 w 4752468"/>
                <a:gd name="connsiteY87" fmla="*/ 4165447 h 4751846"/>
                <a:gd name="connsiteX88" fmla="*/ 1577991 w 4752468"/>
                <a:gd name="connsiteY88" fmla="*/ 4107851 h 4751846"/>
                <a:gd name="connsiteX89" fmla="*/ 1419577 w 4752468"/>
                <a:gd name="connsiteY89" fmla="*/ 4110600 h 4751846"/>
                <a:gd name="connsiteX90" fmla="*/ 1094514 w 4752468"/>
                <a:gd name="connsiteY90" fmla="*/ 4275901 h 4751846"/>
                <a:gd name="connsiteX91" fmla="*/ 883281 w 4752468"/>
                <a:gd name="connsiteY91" fmla="*/ 4242959 h 4751846"/>
                <a:gd name="connsiteX92" fmla="*/ 509532 w 4752468"/>
                <a:gd name="connsiteY92" fmla="*/ 3869210 h 4751846"/>
                <a:gd name="connsiteX93" fmla="*/ 475933 w 4752468"/>
                <a:gd name="connsiteY93" fmla="*/ 3657978 h 4751846"/>
                <a:gd name="connsiteX94" fmla="*/ 641223 w 4752468"/>
                <a:gd name="connsiteY94" fmla="*/ 3333583 h 4751846"/>
                <a:gd name="connsiteX95" fmla="*/ 643966 w 4752468"/>
                <a:gd name="connsiteY95" fmla="*/ 3174477 h 4751846"/>
                <a:gd name="connsiteX96" fmla="*/ 586370 w 4752468"/>
                <a:gd name="connsiteY96" fmla="*/ 3035957 h 4751846"/>
                <a:gd name="connsiteX97" fmla="*/ 471847 w 4752468"/>
                <a:gd name="connsiteY97" fmla="*/ 2926235 h 4751846"/>
                <a:gd name="connsiteX98" fmla="*/ 125507 w 4752468"/>
                <a:gd name="connsiteY98" fmla="*/ 2813763 h 4751846"/>
                <a:gd name="connsiteX99" fmla="*/ 0 w 4752468"/>
                <a:gd name="connsiteY99" fmla="*/ 2640953 h 4751846"/>
                <a:gd name="connsiteX100" fmla="*/ 0 w 4752468"/>
                <a:gd name="connsiteY100" fmla="*/ 2112202 h 4751846"/>
                <a:gd name="connsiteX101" fmla="*/ 125507 w 4752468"/>
                <a:gd name="connsiteY101" fmla="*/ 1939392 h 4751846"/>
                <a:gd name="connsiteX102" fmla="*/ 471847 w 4752468"/>
                <a:gd name="connsiteY102" fmla="*/ 1826920 h 4751846"/>
                <a:gd name="connsiteX103" fmla="*/ 586370 w 4752468"/>
                <a:gd name="connsiteY103" fmla="*/ 1716507 h 4751846"/>
                <a:gd name="connsiteX104" fmla="*/ 643966 w 4752468"/>
                <a:gd name="connsiteY104" fmla="*/ 1577986 h 4751846"/>
                <a:gd name="connsiteX105" fmla="*/ 641223 w 4752468"/>
                <a:gd name="connsiteY105" fmla="*/ 1419572 h 4751846"/>
                <a:gd name="connsiteX106" fmla="*/ 475933 w 4752468"/>
                <a:gd name="connsiteY106" fmla="*/ 1095177 h 4751846"/>
                <a:gd name="connsiteX107" fmla="*/ 509532 w 4752468"/>
                <a:gd name="connsiteY107" fmla="*/ 883945 h 4751846"/>
                <a:gd name="connsiteX108" fmla="*/ 883281 w 4752468"/>
                <a:gd name="connsiteY108" fmla="*/ 510195 h 4751846"/>
                <a:gd name="connsiteX109" fmla="*/ 1094514 w 4752468"/>
                <a:gd name="connsiteY109" fmla="*/ 476597 h 4751846"/>
                <a:gd name="connsiteX110" fmla="*/ 1419577 w 4752468"/>
                <a:gd name="connsiteY110" fmla="*/ 641886 h 4751846"/>
                <a:gd name="connsiteX111" fmla="*/ 1577991 w 4752468"/>
                <a:gd name="connsiteY111" fmla="*/ 644635 h 4751846"/>
                <a:gd name="connsiteX112" fmla="*/ 1716511 w 4752468"/>
                <a:gd name="connsiteY112" fmla="*/ 587039 h 4751846"/>
                <a:gd name="connsiteX113" fmla="*/ 1826234 w 4752468"/>
                <a:gd name="connsiteY113" fmla="*/ 472517 h 4751846"/>
                <a:gd name="connsiteX114" fmla="*/ 1938705 w 4752468"/>
                <a:gd name="connsiteY114" fmla="*/ 126176 h 4751846"/>
                <a:gd name="connsiteX115" fmla="*/ 2111515 w 4752468"/>
                <a:gd name="connsiteY115" fmla="*/ 0 h 475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752468" h="4751846">
                  <a:moveTo>
                    <a:pt x="2210207" y="2728050"/>
                  </a:moveTo>
                  <a:lnTo>
                    <a:pt x="2544198" y="2728050"/>
                  </a:lnTo>
                  <a:cubicBezTo>
                    <a:pt x="2679306" y="2728050"/>
                    <a:pt x="2802041" y="2783594"/>
                    <a:pt x="2891207" y="2872754"/>
                  </a:cubicBezTo>
                  <a:cubicBezTo>
                    <a:pt x="2980372" y="2961919"/>
                    <a:pt x="3035911" y="3085346"/>
                    <a:pt x="3035911" y="3220454"/>
                  </a:cubicBezTo>
                  <a:lnTo>
                    <a:pt x="3035911" y="3321273"/>
                  </a:lnTo>
                  <a:cubicBezTo>
                    <a:pt x="2849367" y="3452272"/>
                    <a:pt x="2622379" y="3528373"/>
                    <a:pt x="2376857" y="3528373"/>
                  </a:cubicBezTo>
                  <a:cubicBezTo>
                    <a:pt x="2132026" y="3528373"/>
                    <a:pt x="1904341" y="3452249"/>
                    <a:pt x="1717803" y="3321273"/>
                  </a:cubicBezTo>
                  <a:lnTo>
                    <a:pt x="1717803" y="3220454"/>
                  </a:lnTo>
                  <a:cubicBezTo>
                    <a:pt x="1717803" y="3085346"/>
                    <a:pt x="1773347" y="2961919"/>
                    <a:pt x="1862507" y="2872754"/>
                  </a:cubicBezTo>
                  <a:cubicBezTo>
                    <a:pt x="1951672" y="2783588"/>
                    <a:pt x="2075099" y="2728050"/>
                    <a:pt x="2210207" y="2728050"/>
                  </a:cubicBezTo>
                  <a:close/>
                  <a:moveTo>
                    <a:pt x="2376862" y="1683582"/>
                  </a:moveTo>
                  <a:cubicBezTo>
                    <a:pt x="2464639" y="1683582"/>
                    <a:pt x="2544203" y="1719255"/>
                    <a:pt x="2601799" y="1776851"/>
                  </a:cubicBezTo>
                  <a:cubicBezTo>
                    <a:pt x="2659418" y="1834447"/>
                    <a:pt x="2695068" y="1914011"/>
                    <a:pt x="2695068" y="2001788"/>
                  </a:cubicBezTo>
                  <a:cubicBezTo>
                    <a:pt x="2695068" y="2090256"/>
                    <a:pt x="2659418" y="2169129"/>
                    <a:pt x="2601799" y="2226724"/>
                  </a:cubicBezTo>
                  <a:cubicBezTo>
                    <a:pt x="2544203" y="2284343"/>
                    <a:pt x="2464639" y="2319993"/>
                    <a:pt x="2376862" y="2319993"/>
                  </a:cubicBezTo>
                  <a:cubicBezTo>
                    <a:pt x="2289086" y="2319993"/>
                    <a:pt x="2209521" y="2284320"/>
                    <a:pt x="2151926" y="2226724"/>
                  </a:cubicBezTo>
                  <a:cubicBezTo>
                    <a:pt x="2094307" y="2169129"/>
                    <a:pt x="2058657" y="2089564"/>
                    <a:pt x="2058657" y="2001788"/>
                  </a:cubicBezTo>
                  <a:cubicBezTo>
                    <a:pt x="2058657" y="1914011"/>
                    <a:pt x="2094330" y="1834447"/>
                    <a:pt x="2151926" y="1776851"/>
                  </a:cubicBezTo>
                  <a:cubicBezTo>
                    <a:pt x="2209521" y="1719233"/>
                    <a:pt x="2289086" y="1683582"/>
                    <a:pt x="2376862" y="1683582"/>
                  </a:cubicBezTo>
                  <a:close/>
                  <a:moveTo>
                    <a:pt x="2376846" y="1224777"/>
                  </a:moveTo>
                  <a:lnTo>
                    <a:pt x="2494658" y="1230723"/>
                  </a:lnTo>
                  <a:cubicBezTo>
                    <a:pt x="2765828" y="1258251"/>
                    <a:pt x="3009158" y="1379762"/>
                    <a:pt x="3191621" y="1562184"/>
                  </a:cubicBezTo>
                  <a:cubicBezTo>
                    <a:pt x="3400105" y="1770668"/>
                    <a:pt x="3529029" y="2058703"/>
                    <a:pt x="3529029" y="2376914"/>
                  </a:cubicBezTo>
                  <a:cubicBezTo>
                    <a:pt x="3529029" y="2664962"/>
                    <a:pt x="3423411" y="2927606"/>
                    <a:pt x="3249217" y="3129237"/>
                  </a:cubicBezTo>
                  <a:cubicBezTo>
                    <a:pt x="3228655" y="2969440"/>
                    <a:pt x="3154583" y="2826119"/>
                    <a:pt x="3046220" y="2717757"/>
                  </a:cubicBezTo>
                  <a:cubicBezTo>
                    <a:pt x="2920045" y="2591559"/>
                    <a:pt x="2746543" y="2512017"/>
                    <a:pt x="2554508" y="2509274"/>
                  </a:cubicBezTo>
                  <a:cubicBezTo>
                    <a:pt x="2631300" y="2481842"/>
                    <a:pt x="2700571" y="2437951"/>
                    <a:pt x="2756807" y="2381715"/>
                  </a:cubicBezTo>
                  <a:cubicBezTo>
                    <a:pt x="2854208" y="2284337"/>
                    <a:pt x="2914553" y="2149920"/>
                    <a:pt x="2914553" y="2001782"/>
                  </a:cubicBezTo>
                  <a:cubicBezTo>
                    <a:pt x="2914553" y="1853643"/>
                    <a:pt x="2854185" y="1719227"/>
                    <a:pt x="2756807" y="1621849"/>
                  </a:cubicBezTo>
                  <a:cubicBezTo>
                    <a:pt x="2659429" y="1525145"/>
                    <a:pt x="2525012" y="1464801"/>
                    <a:pt x="2376874" y="1464801"/>
                  </a:cubicBezTo>
                  <a:cubicBezTo>
                    <a:pt x="2228735" y="1464801"/>
                    <a:pt x="2094319" y="1525139"/>
                    <a:pt x="1996941" y="1621849"/>
                  </a:cubicBezTo>
                  <a:cubicBezTo>
                    <a:pt x="1900237" y="1719227"/>
                    <a:pt x="1839892" y="1853638"/>
                    <a:pt x="1839892" y="2001782"/>
                  </a:cubicBezTo>
                  <a:cubicBezTo>
                    <a:pt x="1839892" y="2150595"/>
                    <a:pt x="1900231" y="2285006"/>
                    <a:pt x="1996941" y="2381715"/>
                  </a:cubicBezTo>
                  <a:cubicBezTo>
                    <a:pt x="2053171" y="2437951"/>
                    <a:pt x="2122425" y="2482528"/>
                    <a:pt x="2199240" y="2509274"/>
                  </a:cubicBezTo>
                  <a:cubicBezTo>
                    <a:pt x="2007211" y="2512017"/>
                    <a:pt x="1833703" y="2591581"/>
                    <a:pt x="1706836" y="2717757"/>
                  </a:cubicBezTo>
                  <a:cubicBezTo>
                    <a:pt x="1598474" y="2826788"/>
                    <a:pt x="1524424" y="2970132"/>
                    <a:pt x="1503839" y="3129237"/>
                  </a:cubicBezTo>
                  <a:cubicBezTo>
                    <a:pt x="1329640" y="2926915"/>
                    <a:pt x="1224718" y="2664270"/>
                    <a:pt x="1224718" y="2376914"/>
                  </a:cubicBezTo>
                  <a:cubicBezTo>
                    <a:pt x="1224718" y="2058698"/>
                    <a:pt x="1353643" y="1770668"/>
                    <a:pt x="1562126" y="1562184"/>
                  </a:cubicBezTo>
                  <a:cubicBezTo>
                    <a:pt x="1744550" y="1379762"/>
                    <a:pt x="1987880" y="1258251"/>
                    <a:pt x="2259039" y="1230723"/>
                  </a:cubicBezTo>
                  <a:close/>
                  <a:moveTo>
                    <a:pt x="2376834" y="1224776"/>
                  </a:moveTo>
                  <a:lnTo>
                    <a:pt x="2376857" y="1224776"/>
                  </a:lnTo>
                  <a:lnTo>
                    <a:pt x="2376846" y="1224777"/>
                  </a:lnTo>
                  <a:close/>
                  <a:moveTo>
                    <a:pt x="2376862" y="1006012"/>
                  </a:moveTo>
                  <a:cubicBezTo>
                    <a:pt x="1998301" y="1006012"/>
                    <a:pt x="1655401" y="1159625"/>
                    <a:pt x="1407141" y="1407199"/>
                  </a:cubicBezTo>
                  <a:cubicBezTo>
                    <a:pt x="1158876" y="1655464"/>
                    <a:pt x="1005954" y="1998359"/>
                    <a:pt x="1005954" y="2376920"/>
                  </a:cubicBezTo>
                  <a:cubicBezTo>
                    <a:pt x="1005954" y="2755482"/>
                    <a:pt x="1159567" y="3098382"/>
                    <a:pt x="1407141" y="3346642"/>
                  </a:cubicBezTo>
                  <a:cubicBezTo>
                    <a:pt x="1655406" y="3594907"/>
                    <a:pt x="1998301" y="3747829"/>
                    <a:pt x="2376862" y="3747829"/>
                  </a:cubicBezTo>
                  <a:cubicBezTo>
                    <a:pt x="2755424" y="3747829"/>
                    <a:pt x="3098324" y="3594216"/>
                    <a:pt x="3346584" y="3346642"/>
                  </a:cubicBezTo>
                  <a:cubicBezTo>
                    <a:pt x="3594157" y="3098393"/>
                    <a:pt x="3747771" y="2755482"/>
                    <a:pt x="3747771" y="2376920"/>
                  </a:cubicBezTo>
                  <a:cubicBezTo>
                    <a:pt x="3747771" y="1998370"/>
                    <a:pt x="3594157" y="1655459"/>
                    <a:pt x="3346584" y="1407199"/>
                  </a:cubicBezTo>
                  <a:cubicBezTo>
                    <a:pt x="3098318" y="1158934"/>
                    <a:pt x="2755424" y="1006012"/>
                    <a:pt x="2376862" y="1006012"/>
                  </a:cubicBezTo>
                  <a:close/>
                  <a:moveTo>
                    <a:pt x="2111515" y="0"/>
                  </a:moveTo>
                  <a:lnTo>
                    <a:pt x="2640267" y="0"/>
                  </a:lnTo>
                  <a:cubicBezTo>
                    <a:pt x="2720500" y="0"/>
                    <a:pt x="2788411" y="49378"/>
                    <a:pt x="2813077" y="126176"/>
                  </a:cubicBezTo>
                  <a:lnTo>
                    <a:pt x="2925548" y="472517"/>
                  </a:lnTo>
                  <a:cubicBezTo>
                    <a:pt x="2943385" y="527386"/>
                    <a:pt x="2981778" y="567151"/>
                    <a:pt x="3035962" y="587039"/>
                  </a:cubicBezTo>
                  <a:cubicBezTo>
                    <a:pt x="3083288" y="604876"/>
                    <a:pt x="3129231" y="624073"/>
                    <a:pt x="3174482" y="644635"/>
                  </a:cubicBezTo>
                  <a:cubicBezTo>
                    <a:pt x="3227277" y="669324"/>
                    <a:pt x="3282153" y="667941"/>
                    <a:pt x="3333588" y="641886"/>
                  </a:cubicBezTo>
                  <a:lnTo>
                    <a:pt x="3658651" y="476597"/>
                  </a:lnTo>
                  <a:cubicBezTo>
                    <a:pt x="3729974" y="440255"/>
                    <a:pt x="3812956" y="453291"/>
                    <a:pt x="3869192" y="510195"/>
                  </a:cubicBezTo>
                  <a:lnTo>
                    <a:pt x="4242941" y="883945"/>
                  </a:lnTo>
                  <a:cubicBezTo>
                    <a:pt x="4299863" y="940872"/>
                    <a:pt x="4312882" y="1023848"/>
                    <a:pt x="4276534" y="1095177"/>
                  </a:cubicBezTo>
                  <a:lnTo>
                    <a:pt x="4111245" y="1419572"/>
                  </a:lnTo>
                  <a:cubicBezTo>
                    <a:pt x="4085196" y="1471007"/>
                    <a:pt x="4083813" y="1525882"/>
                    <a:pt x="4108502" y="1578678"/>
                  </a:cubicBezTo>
                  <a:cubicBezTo>
                    <a:pt x="4129087" y="1623952"/>
                    <a:pt x="4148953" y="1669895"/>
                    <a:pt x="4166098" y="1717198"/>
                  </a:cubicBezTo>
                  <a:cubicBezTo>
                    <a:pt x="4185986" y="1771382"/>
                    <a:pt x="4225768" y="1809775"/>
                    <a:pt x="4280621" y="1827612"/>
                  </a:cubicBezTo>
                  <a:lnTo>
                    <a:pt x="4626961" y="1940083"/>
                  </a:lnTo>
                  <a:cubicBezTo>
                    <a:pt x="4703090" y="1964080"/>
                    <a:pt x="4752468" y="2031969"/>
                    <a:pt x="4752468" y="2112202"/>
                  </a:cubicBezTo>
                  <a:lnTo>
                    <a:pt x="4752468" y="2640953"/>
                  </a:lnTo>
                  <a:cubicBezTo>
                    <a:pt x="4752468" y="2721186"/>
                    <a:pt x="4703090" y="2789098"/>
                    <a:pt x="4626961" y="2813763"/>
                  </a:cubicBezTo>
                  <a:lnTo>
                    <a:pt x="4280621" y="2926235"/>
                  </a:lnTo>
                  <a:cubicBezTo>
                    <a:pt x="4225745" y="2944071"/>
                    <a:pt x="4185986" y="2982470"/>
                    <a:pt x="4166098" y="3035957"/>
                  </a:cubicBezTo>
                  <a:cubicBezTo>
                    <a:pt x="4148953" y="3083283"/>
                    <a:pt x="4129059" y="3129226"/>
                    <a:pt x="4108502" y="3174477"/>
                  </a:cubicBezTo>
                  <a:cubicBezTo>
                    <a:pt x="4083813" y="3226604"/>
                    <a:pt x="4085196" y="3282148"/>
                    <a:pt x="4111245" y="3333583"/>
                  </a:cubicBezTo>
                  <a:lnTo>
                    <a:pt x="4276534" y="3657978"/>
                  </a:lnTo>
                  <a:cubicBezTo>
                    <a:pt x="4312882" y="3729301"/>
                    <a:pt x="4299846" y="3812283"/>
                    <a:pt x="4242941" y="3869210"/>
                  </a:cubicBezTo>
                  <a:lnTo>
                    <a:pt x="3869192" y="4242959"/>
                  </a:lnTo>
                  <a:cubicBezTo>
                    <a:pt x="3812265" y="4299218"/>
                    <a:pt x="3729289" y="4312248"/>
                    <a:pt x="3658651" y="4275901"/>
                  </a:cubicBezTo>
                  <a:lnTo>
                    <a:pt x="3333588" y="4110600"/>
                  </a:lnTo>
                  <a:cubicBezTo>
                    <a:pt x="3282153" y="4084545"/>
                    <a:pt x="3227277" y="4083854"/>
                    <a:pt x="3174482" y="4107851"/>
                  </a:cubicBezTo>
                  <a:cubicBezTo>
                    <a:pt x="3129208" y="4129105"/>
                    <a:pt x="3083265" y="4148302"/>
                    <a:pt x="3035962" y="4165447"/>
                  </a:cubicBezTo>
                  <a:cubicBezTo>
                    <a:pt x="2981778" y="4185341"/>
                    <a:pt x="2943385" y="4225117"/>
                    <a:pt x="2925548" y="4279958"/>
                  </a:cubicBezTo>
                  <a:lnTo>
                    <a:pt x="2813077" y="4626288"/>
                  </a:lnTo>
                  <a:cubicBezTo>
                    <a:pt x="2788382" y="4702411"/>
                    <a:pt x="2720500" y="4751846"/>
                    <a:pt x="2640267" y="4751846"/>
                  </a:cubicBezTo>
                  <a:lnTo>
                    <a:pt x="2111515" y="4751846"/>
                  </a:lnTo>
                  <a:cubicBezTo>
                    <a:pt x="2031282" y="4751846"/>
                    <a:pt x="1963371" y="4702411"/>
                    <a:pt x="1938705" y="4626288"/>
                  </a:cubicBezTo>
                  <a:lnTo>
                    <a:pt x="1826234" y="4279958"/>
                  </a:lnTo>
                  <a:cubicBezTo>
                    <a:pt x="1808391" y="4225100"/>
                    <a:pt x="1770689" y="4185335"/>
                    <a:pt x="1716511" y="4165447"/>
                  </a:cubicBezTo>
                  <a:cubicBezTo>
                    <a:pt x="1669180" y="4148302"/>
                    <a:pt x="1623243" y="4129105"/>
                    <a:pt x="1577991" y="4107851"/>
                  </a:cubicBezTo>
                  <a:cubicBezTo>
                    <a:pt x="1525859" y="4083854"/>
                    <a:pt x="1470321" y="4085214"/>
                    <a:pt x="1419577" y="4110600"/>
                  </a:cubicBezTo>
                  <a:lnTo>
                    <a:pt x="1094514" y="4275901"/>
                  </a:lnTo>
                  <a:cubicBezTo>
                    <a:pt x="1023190" y="4312248"/>
                    <a:pt x="940209" y="4299218"/>
                    <a:pt x="883281" y="4242959"/>
                  </a:cubicBezTo>
                  <a:lnTo>
                    <a:pt x="509532" y="3869210"/>
                  </a:lnTo>
                  <a:cubicBezTo>
                    <a:pt x="452605" y="3812283"/>
                    <a:pt x="439592" y="3729307"/>
                    <a:pt x="475933" y="3657978"/>
                  </a:cubicBezTo>
                  <a:lnTo>
                    <a:pt x="641223" y="3333583"/>
                  </a:lnTo>
                  <a:cubicBezTo>
                    <a:pt x="667271" y="3282148"/>
                    <a:pt x="667963" y="3226604"/>
                    <a:pt x="643966" y="3174477"/>
                  </a:cubicBezTo>
                  <a:cubicBezTo>
                    <a:pt x="622712" y="3129203"/>
                    <a:pt x="603515" y="3083260"/>
                    <a:pt x="586370" y="3035957"/>
                  </a:cubicBezTo>
                  <a:cubicBezTo>
                    <a:pt x="566482" y="2981773"/>
                    <a:pt x="526700" y="2944071"/>
                    <a:pt x="471847" y="2926235"/>
                  </a:cubicBezTo>
                  <a:lnTo>
                    <a:pt x="125507" y="2813763"/>
                  </a:lnTo>
                  <a:cubicBezTo>
                    <a:pt x="49383" y="2789075"/>
                    <a:pt x="0" y="2721186"/>
                    <a:pt x="0" y="2640953"/>
                  </a:cubicBezTo>
                  <a:lnTo>
                    <a:pt x="0" y="2112202"/>
                  </a:lnTo>
                  <a:cubicBezTo>
                    <a:pt x="0" y="2031969"/>
                    <a:pt x="49383" y="1964057"/>
                    <a:pt x="125507" y="1939392"/>
                  </a:cubicBezTo>
                  <a:lnTo>
                    <a:pt x="471847" y="1826920"/>
                  </a:lnTo>
                  <a:cubicBezTo>
                    <a:pt x="526723" y="1809084"/>
                    <a:pt x="566482" y="1770685"/>
                    <a:pt x="586370" y="1716507"/>
                  </a:cubicBezTo>
                  <a:cubicBezTo>
                    <a:pt x="603515" y="1669181"/>
                    <a:pt x="622717" y="1623238"/>
                    <a:pt x="643966" y="1577986"/>
                  </a:cubicBezTo>
                  <a:cubicBezTo>
                    <a:pt x="667963" y="1525860"/>
                    <a:pt x="666603" y="1471007"/>
                    <a:pt x="641223" y="1419572"/>
                  </a:cubicBezTo>
                  <a:lnTo>
                    <a:pt x="475933" y="1095177"/>
                  </a:lnTo>
                  <a:cubicBezTo>
                    <a:pt x="439586" y="1023854"/>
                    <a:pt x="452628" y="940872"/>
                    <a:pt x="509532" y="883945"/>
                  </a:cubicBezTo>
                  <a:lnTo>
                    <a:pt x="883281" y="510195"/>
                  </a:lnTo>
                  <a:cubicBezTo>
                    <a:pt x="940203" y="453268"/>
                    <a:pt x="1023185" y="440255"/>
                    <a:pt x="1094514" y="476597"/>
                  </a:cubicBezTo>
                  <a:lnTo>
                    <a:pt x="1419577" y="641886"/>
                  </a:lnTo>
                  <a:cubicBezTo>
                    <a:pt x="1471012" y="667941"/>
                    <a:pt x="1525887" y="669324"/>
                    <a:pt x="1577991" y="644635"/>
                  </a:cubicBezTo>
                  <a:cubicBezTo>
                    <a:pt x="1623260" y="624050"/>
                    <a:pt x="1669877" y="604853"/>
                    <a:pt x="1716511" y="587039"/>
                  </a:cubicBezTo>
                  <a:cubicBezTo>
                    <a:pt x="1770689" y="567145"/>
                    <a:pt x="1808397" y="527369"/>
                    <a:pt x="1826234" y="472517"/>
                  </a:cubicBezTo>
                  <a:lnTo>
                    <a:pt x="1938705" y="126176"/>
                  </a:lnTo>
                  <a:cubicBezTo>
                    <a:pt x="1963394" y="50052"/>
                    <a:pt x="2031282" y="0"/>
                    <a:pt x="2111515" y="0"/>
                  </a:cubicBezTo>
                  <a:close/>
                </a:path>
              </a:pathLst>
            </a:custGeom>
            <a:solidFill>
              <a:schemeClr val="bg1"/>
            </a:solidFill>
            <a:ln w="571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1522927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14:presetBounceEnd="60000">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14:bounceEnd="60000">
                                          <p:cBhvr additive="base">
                                            <p:cTn id="14" dur="500" fill="hold"/>
                                            <p:tgtEl>
                                              <p:spTgt spid="52"/>
                                            </p:tgtEl>
                                            <p:attrNameLst>
                                              <p:attrName>ppt_x</p:attrName>
                                            </p:attrNameLst>
                                          </p:cBhvr>
                                          <p:tavLst>
                                            <p:tav tm="0">
                                              <p:val>
                                                <p:strVal val="0-#ppt_w/2"/>
                                              </p:val>
                                            </p:tav>
                                            <p:tav tm="100000">
                                              <p:val>
                                                <p:strVal val="#ppt_x"/>
                                              </p:val>
                                            </p:tav>
                                          </p:tavLst>
                                        </p:anim>
                                        <p:anim calcmode="lin" valueType="num" p14:bounceEnd="60000">
                                          <p:cBhvr additive="base">
                                            <p:cTn id="15"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14:presetBounceEnd="60000">
                                      <p:stCondLst>
                                        <p:cond delay="0"/>
                                      </p:stCondLst>
                                      <p:childTnLst>
                                        <p:set>
                                          <p:cBhvr>
                                            <p:cTn id="19" dur="1" fill="hold">
                                              <p:stCondLst>
                                                <p:cond delay="0"/>
                                              </p:stCondLst>
                                            </p:cTn>
                                            <p:tgtEl>
                                              <p:spTgt spid="72"/>
                                            </p:tgtEl>
                                            <p:attrNameLst>
                                              <p:attrName>style.visibility</p:attrName>
                                            </p:attrNameLst>
                                          </p:cBhvr>
                                          <p:to>
                                            <p:strVal val="visible"/>
                                          </p:to>
                                        </p:set>
                                        <p:anim calcmode="lin" valueType="num" p14:bounceEnd="60000">
                                          <p:cBhvr additive="base">
                                            <p:cTn id="20" dur="500" fill="hold"/>
                                            <p:tgtEl>
                                              <p:spTgt spid="72"/>
                                            </p:tgtEl>
                                            <p:attrNameLst>
                                              <p:attrName>ppt_x</p:attrName>
                                            </p:attrNameLst>
                                          </p:cBhvr>
                                          <p:tavLst>
                                            <p:tav tm="0">
                                              <p:val>
                                                <p:strVal val="0-#ppt_w/2"/>
                                              </p:val>
                                            </p:tav>
                                            <p:tav tm="100000">
                                              <p:val>
                                                <p:strVal val="#ppt_x"/>
                                              </p:val>
                                            </p:tav>
                                          </p:tavLst>
                                        </p:anim>
                                        <p:anim calcmode="lin" valueType="num" p14:bounceEnd="60000">
                                          <p:cBhvr additive="base">
                                            <p:cTn id="21" dur="500" fill="hold"/>
                                            <p:tgtEl>
                                              <p:spTgt spid="7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grpId="0"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barn(inHorizontal)">
                                          <p:cBhvr>
                                            <p:cTn id="26" dur="500"/>
                                            <p:tgtEl>
                                              <p:spTgt spid="60"/>
                                            </p:tgtEl>
                                          </p:cBhvr>
                                        </p:animEffect>
                                      </p:childTnLst>
                                    </p:cTn>
                                  </p:par>
                                  <p:par>
                                    <p:cTn id="27" presetID="53" presetClass="entr" presetSubtype="16" fill="hold" nodeType="withEffect">
                                      <p:stCondLst>
                                        <p:cond delay="0"/>
                                      </p:stCondLst>
                                      <p:childTnLst>
                                        <p:set>
                                          <p:cBhvr>
                                            <p:cTn id="28" dur="1" fill="hold">
                                              <p:stCondLst>
                                                <p:cond delay="0"/>
                                              </p:stCondLst>
                                            </p:cTn>
                                            <p:tgtEl>
                                              <p:spTgt spid="80"/>
                                            </p:tgtEl>
                                            <p:attrNameLst>
                                              <p:attrName>style.visibility</p:attrName>
                                            </p:attrNameLst>
                                          </p:cBhvr>
                                          <p:to>
                                            <p:strVal val="visible"/>
                                          </p:to>
                                        </p:set>
                                        <p:anim calcmode="lin" valueType="num">
                                          <p:cBhvr>
                                            <p:cTn id="29" dur="500" fill="hold"/>
                                            <p:tgtEl>
                                              <p:spTgt spid="80"/>
                                            </p:tgtEl>
                                            <p:attrNameLst>
                                              <p:attrName>ppt_w</p:attrName>
                                            </p:attrNameLst>
                                          </p:cBhvr>
                                          <p:tavLst>
                                            <p:tav tm="0">
                                              <p:val>
                                                <p:fltVal val="0"/>
                                              </p:val>
                                            </p:tav>
                                            <p:tav tm="100000">
                                              <p:val>
                                                <p:strVal val="#ppt_w"/>
                                              </p:val>
                                            </p:tav>
                                          </p:tavLst>
                                        </p:anim>
                                        <p:anim calcmode="lin" valueType="num">
                                          <p:cBhvr>
                                            <p:cTn id="30" dur="500" fill="hold"/>
                                            <p:tgtEl>
                                              <p:spTgt spid="80"/>
                                            </p:tgtEl>
                                            <p:attrNameLst>
                                              <p:attrName>ppt_h</p:attrName>
                                            </p:attrNameLst>
                                          </p:cBhvr>
                                          <p:tavLst>
                                            <p:tav tm="0">
                                              <p:val>
                                                <p:fltVal val="0"/>
                                              </p:val>
                                            </p:tav>
                                            <p:tav tm="100000">
                                              <p:val>
                                                <p:strVal val="#ppt_h"/>
                                              </p:val>
                                            </p:tav>
                                          </p:tavLst>
                                        </p:anim>
                                        <p:animEffect transition="in" filter="fade">
                                          <p:cBhvr>
                                            <p:cTn id="31" dur="500"/>
                                            <p:tgtEl>
                                              <p:spTgt spid="80"/>
                                            </p:tgtEl>
                                          </p:cBhvr>
                                        </p:animEffect>
                                      </p:childTnLst>
                                    </p:cTn>
                                  </p:par>
                                  <p:par>
                                    <p:cTn id="32" presetID="2" presetClass="entr" presetSubtype="2" decel="100000" fill="hold" grpId="0" nodeType="withEffect">
                                      <p:stCondLst>
                                        <p:cond delay="0"/>
                                      </p:stCondLst>
                                      <p:childTnLst>
                                        <p:set>
                                          <p:cBhvr>
                                            <p:cTn id="33" dur="1" fill="hold">
                                              <p:stCondLst>
                                                <p:cond delay="0"/>
                                              </p:stCondLst>
                                            </p:cTn>
                                            <p:tgtEl>
                                              <p:spTgt spid="63"/>
                                            </p:tgtEl>
                                            <p:attrNameLst>
                                              <p:attrName>style.visibility</p:attrName>
                                            </p:attrNameLst>
                                          </p:cBhvr>
                                          <p:to>
                                            <p:strVal val="visible"/>
                                          </p:to>
                                        </p:set>
                                        <p:anim calcmode="lin" valueType="num">
                                          <p:cBhvr additive="base">
                                            <p:cTn id="34" dur="500" fill="hold"/>
                                            <p:tgtEl>
                                              <p:spTgt spid="63"/>
                                            </p:tgtEl>
                                            <p:attrNameLst>
                                              <p:attrName>ppt_x</p:attrName>
                                            </p:attrNameLst>
                                          </p:cBhvr>
                                          <p:tavLst>
                                            <p:tav tm="0">
                                              <p:val>
                                                <p:strVal val="1+#ppt_w/2"/>
                                              </p:val>
                                            </p:tav>
                                            <p:tav tm="100000">
                                              <p:val>
                                                <p:strVal val="#ppt_x"/>
                                              </p:val>
                                            </p:tav>
                                          </p:tavLst>
                                        </p:anim>
                                        <p:anim calcmode="lin" valueType="num">
                                          <p:cBhvr additive="base">
                                            <p:cTn id="35" dur="5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52"/>
                                            </p:tgtEl>
                                            <p:attrNameLst>
                                              <p:attrName>style.visibility</p:attrName>
                                            </p:attrNameLst>
                                          </p:cBhvr>
                                          <p:to>
                                            <p:strVal val="visible"/>
                                          </p:to>
                                        </p:set>
                                        <p:anim calcmode="lin" valueType="num">
                                          <p:cBhvr additive="base">
                                            <p:cTn id="14" dur="500" fill="hold"/>
                                            <p:tgtEl>
                                              <p:spTgt spid="52"/>
                                            </p:tgtEl>
                                            <p:attrNameLst>
                                              <p:attrName>ppt_x</p:attrName>
                                            </p:attrNameLst>
                                          </p:cBhvr>
                                          <p:tavLst>
                                            <p:tav tm="0">
                                              <p:val>
                                                <p:strVal val="0-#ppt_w/2"/>
                                              </p:val>
                                            </p:tav>
                                            <p:tav tm="100000">
                                              <p:val>
                                                <p:strVal val="#ppt_x"/>
                                              </p:val>
                                            </p:tav>
                                          </p:tavLst>
                                        </p:anim>
                                        <p:anim calcmode="lin" valueType="num">
                                          <p:cBhvr additive="base">
                                            <p:cTn id="15"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72"/>
                                            </p:tgtEl>
                                            <p:attrNameLst>
                                              <p:attrName>style.visibility</p:attrName>
                                            </p:attrNameLst>
                                          </p:cBhvr>
                                          <p:to>
                                            <p:strVal val="visible"/>
                                          </p:to>
                                        </p:set>
                                        <p:anim calcmode="lin" valueType="num">
                                          <p:cBhvr additive="base">
                                            <p:cTn id="20" dur="500" fill="hold"/>
                                            <p:tgtEl>
                                              <p:spTgt spid="72"/>
                                            </p:tgtEl>
                                            <p:attrNameLst>
                                              <p:attrName>ppt_x</p:attrName>
                                            </p:attrNameLst>
                                          </p:cBhvr>
                                          <p:tavLst>
                                            <p:tav tm="0">
                                              <p:val>
                                                <p:strVal val="0-#ppt_w/2"/>
                                              </p:val>
                                            </p:tav>
                                            <p:tav tm="100000">
                                              <p:val>
                                                <p:strVal val="#ppt_x"/>
                                              </p:val>
                                            </p:tav>
                                          </p:tavLst>
                                        </p:anim>
                                        <p:anim calcmode="lin" valueType="num">
                                          <p:cBhvr additive="base">
                                            <p:cTn id="21" dur="500" fill="hold"/>
                                            <p:tgtEl>
                                              <p:spTgt spid="7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grpId="0"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barn(inHorizontal)">
                                          <p:cBhvr>
                                            <p:cTn id="26" dur="500"/>
                                            <p:tgtEl>
                                              <p:spTgt spid="60"/>
                                            </p:tgtEl>
                                          </p:cBhvr>
                                        </p:animEffect>
                                      </p:childTnLst>
                                    </p:cTn>
                                  </p:par>
                                  <p:par>
                                    <p:cTn id="27" presetID="53" presetClass="entr" presetSubtype="16" fill="hold" nodeType="withEffect">
                                      <p:stCondLst>
                                        <p:cond delay="0"/>
                                      </p:stCondLst>
                                      <p:childTnLst>
                                        <p:set>
                                          <p:cBhvr>
                                            <p:cTn id="28" dur="1" fill="hold">
                                              <p:stCondLst>
                                                <p:cond delay="0"/>
                                              </p:stCondLst>
                                            </p:cTn>
                                            <p:tgtEl>
                                              <p:spTgt spid="80"/>
                                            </p:tgtEl>
                                            <p:attrNameLst>
                                              <p:attrName>style.visibility</p:attrName>
                                            </p:attrNameLst>
                                          </p:cBhvr>
                                          <p:to>
                                            <p:strVal val="visible"/>
                                          </p:to>
                                        </p:set>
                                        <p:anim calcmode="lin" valueType="num">
                                          <p:cBhvr>
                                            <p:cTn id="29" dur="500" fill="hold"/>
                                            <p:tgtEl>
                                              <p:spTgt spid="80"/>
                                            </p:tgtEl>
                                            <p:attrNameLst>
                                              <p:attrName>ppt_w</p:attrName>
                                            </p:attrNameLst>
                                          </p:cBhvr>
                                          <p:tavLst>
                                            <p:tav tm="0">
                                              <p:val>
                                                <p:fltVal val="0"/>
                                              </p:val>
                                            </p:tav>
                                            <p:tav tm="100000">
                                              <p:val>
                                                <p:strVal val="#ppt_w"/>
                                              </p:val>
                                            </p:tav>
                                          </p:tavLst>
                                        </p:anim>
                                        <p:anim calcmode="lin" valueType="num">
                                          <p:cBhvr>
                                            <p:cTn id="30" dur="500" fill="hold"/>
                                            <p:tgtEl>
                                              <p:spTgt spid="80"/>
                                            </p:tgtEl>
                                            <p:attrNameLst>
                                              <p:attrName>ppt_h</p:attrName>
                                            </p:attrNameLst>
                                          </p:cBhvr>
                                          <p:tavLst>
                                            <p:tav tm="0">
                                              <p:val>
                                                <p:fltVal val="0"/>
                                              </p:val>
                                            </p:tav>
                                            <p:tav tm="100000">
                                              <p:val>
                                                <p:strVal val="#ppt_h"/>
                                              </p:val>
                                            </p:tav>
                                          </p:tavLst>
                                        </p:anim>
                                        <p:animEffect transition="in" filter="fade">
                                          <p:cBhvr>
                                            <p:cTn id="31" dur="500"/>
                                            <p:tgtEl>
                                              <p:spTgt spid="80"/>
                                            </p:tgtEl>
                                          </p:cBhvr>
                                        </p:animEffect>
                                      </p:childTnLst>
                                    </p:cTn>
                                  </p:par>
                                  <p:par>
                                    <p:cTn id="32" presetID="2" presetClass="entr" presetSubtype="2" decel="100000" fill="hold" grpId="0" nodeType="withEffect">
                                      <p:stCondLst>
                                        <p:cond delay="0"/>
                                      </p:stCondLst>
                                      <p:childTnLst>
                                        <p:set>
                                          <p:cBhvr>
                                            <p:cTn id="33" dur="1" fill="hold">
                                              <p:stCondLst>
                                                <p:cond delay="0"/>
                                              </p:stCondLst>
                                            </p:cTn>
                                            <p:tgtEl>
                                              <p:spTgt spid="63"/>
                                            </p:tgtEl>
                                            <p:attrNameLst>
                                              <p:attrName>style.visibility</p:attrName>
                                            </p:attrNameLst>
                                          </p:cBhvr>
                                          <p:to>
                                            <p:strVal val="visible"/>
                                          </p:to>
                                        </p:set>
                                        <p:anim calcmode="lin" valueType="num">
                                          <p:cBhvr additive="base">
                                            <p:cTn id="34" dur="500" fill="hold"/>
                                            <p:tgtEl>
                                              <p:spTgt spid="63"/>
                                            </p:tgtEl>
                                            <p:attrNameLst>
                                              <p:attrName>ppt_x</p:attrName>
                                            </p:attrNameLst>
                                          </p:cBhvr>
                                          <p:tavLst>
                                            <p:tav tm="0">
                                              <p:val>
                                                <p:strVal val="1+#ppt_w/2"/>
                                              </p:val>
                                            </p:tav>
                                            <p:tav tm="100000">
                                              <p:val>
                                                <p:strVal val="#ppt_x"/>
                                              </p:val>
                                            </p:tav>
                                          </p:tavLst>
                                        </p:anim>
                                        <p:anim calcmode="lin" valueType="num">
                                          <p:cBhvr additive="base">
                                            <p:cTn id="35" dur="500" fill="hold"/>
                                            <p:tgtEl>
                                              <p:spTgt spid="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3" grpId="0"/>
        </p:bldLst>
      </p:timing>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1A2D6B7-EE76-0EFE-6AC7-1E56336D1008}"/>
              </a:ext>
            </a:extLst>
          </p:cNvPr>
          <p:cNvGrpSpPr/>
          <p:nvPr/>
        </p:nvGrpSpPr>
        <p:grpSpPr>
          <a:xfrm>
            <a:off x="5442552" y="974301"/>
            <a:ext cx="1306895" cy="1306895"/>
            <a:chOff x="6897277" y="1273654"/>
            <a:chExt cx="1036662" cy="1036662"/>
          </a:xfrm>
        </p:grpSpPr>
        <p:sp>
          <p:nvSpPr>
            <p:cNvPr id="3" name="Oval 2">
              <a:extLst>
                <a:ext uri="{FF2B5EF4-FFF2-40B4-BE49-F238E27FC236}">
                  <a16:creationId xmlns:a16="http://schemas.microsoft.com/office/drawing/2014/main" id="{77C024EE-703D-E671-AB39-9D94FB15A4A9}"/>
                </a:ext>
              </a:extLst>
            </p:cNvPr>
            <p:cNvSpPr/>
            <p:nvPr/>
          </p:nvSpPr>
          <p:spPr>
            <a:xfrm>
              <a:off x="6897277" y="1273654"/>
              <a:ext cx="1036662" cy="1036662"/>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 name="Graphic 3">
              <a:extLst>
                <a:ext uri="{FF2B5EF4-FFF2-40B4-BE49-F238E27FC236}">
                  <a16:creationId xmlns:a16="http://schemas.microsoft.com/office/drawing/2014/main" id="{0835235E-FEEA-F72A-6DCE-340E2C37E0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21087" y="1493380"/>
              <a:ext cx="589042" cy="589042"/>
            </a:xfrm>
            <a:prstGeom prst="rect">
              <a:avLst/>
            </a:prstGeom>
          </p:spPr>
        </p:pic>
      </p:grpSp>
      <p:sp>
        <p:nvSpPr>
          <p:cNvPr id="5" name="TextBox 4">
            <a:extLst>
              <a:ext uri="{FF2B5EF4-FFF2-40B4-BE49-F238E27FC236}">
                <a16:creationId xmlns:a16="http://schemas.microsoft.com/office/drawing/2014/main" id="{9E30D094-BCBB-E03E-0631-498C4ADBCFF3}"/>
              </a:ext>
            </a:extLst>
          </p:cNvPr>
          <p:cNvSpPr txBox="1"/>
          <p:nvPr/>
        </p:nvSpPr>
        <p:spPr>
          <a:xfrm>
            <a:off x="-2" y="2431584"/>
            <a:ext cx="12192002" cy="523220"/>
          </a:xfrm>
          <a:prstGeom prst="rect">
            <a:avLst/>
          </a:prstGeom>
          <a:noFill/>
        </p:spPr>
        <p:txBody>
          <a:bodyPr wrap="square" rtlCol="0">
            <a:spAutoFit/>
          </a:bodyPr>
          <a:lstStyle/>
          <a:p>
            <a:pPr algn="ctr"/>
            <a:r>
              <a:rPr lang="en-US" sz="2800" dirty="0">
                <a:solidFill>
                  <a:schemeClr val="accent2">
                    <a:lumMod val="50000"/>
                  </a:schemeClr>
                </a:solidFill>
                <a:latin typeface="+mj-lt"/>
                <a:cs typeface="Poppins Bold" panose="00000800000000000000" pitchFamily="2" charset="0"/>
              </a:rPr>
              <a:t>Comprehensive Capital Analysis and Review (CCAR) </a:t>
            </a:r>
          </a:p>
        </p:txBody>
      </p:sp>
      <p:sp>
        <p:nvSpPr>
          <p:cNvPr id="9" name="TextBox 8">
            <a:extLst>
              <a:ext uri="{FF2B5EF4-FFF2-40B4-BE49-F238E27FC236}">
                <a16:creationId xmlns:a16="http://schemas.microsoft.com/office/drawing/2014/main" id="{63D1EAD8-4400-497E-0710-6A0057978A2B}"/>
              </a:ext>
            </a:extLst>
          </p:cNvPr>
          <p:cNvSpPr txBox="1"/>
          <p:nvPr/>
        </p:nvSpPr>
        <p:spPr>
          <a:xfrm>
            <a:off x="621753" y="5012673"/>
            <a:ext cx="4072168" cy="1015663"/>
          </a:xfrm>
          <a:prstGeom prst="rect">
            <a:avLst/>
          </a:prstGeom>
          <a:noFill/>
        </p:spPr>
        <p:txBody>
          <a:bodyPr wrap="square">
            <a:spAutoFit/>
          </a:bodyPr>
          <a:lstStyle/>
          <a:p>
            <a:pPr algn="ctr"/>
            <a:r>
              <a:rPr lang="en-GB" sz="2000" b="1"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rPr>
              <a:t>Assess</a:t>
            </a:r>
            <a:r>
              <a:rPr lang="en-GB" sz="2000"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rPr>
              <a:t> whether the largest Bank Holding Companies (BHC) have </a:t>
            </a:r>
            <a:r>
              <a:rPr lang="en-GB" sz="2000" b="1"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rPr>
              <a:t>sufficient capital</a:t>
            </a:r>
            <a:endParaRPr lang="en-US" sz="2000" b="1" dirty="0">
              <a:solidFill>
                <a:schemeClr val="tx2">
                  <a:lumMod val="50000"/>
                </a:schemeClr>
              </a:solidFill>
            </a:endParaRPr>
          </a:p>
        </p:txBody>
      </p:sp>
      <p:sp>
        <p:nvSpPr>
          <p:cNvPr id="11" name="TextBox 10">
            <a:extLst>
              <a:ext uri="{FF2B5EF4-FFF2-40B4-BE49-F238E27FC236}">
                <a16:creationId xmlns:a16="http://schemas.microsoft.com/office/drawing/2014/main" id="{45AEF4F6-5918-2BDD-9B82-3BF707DFA215}"/>
              </a:ext>
            </a:extLst>
          </p:cNvPr>
          <p:cNvSpPr txBox="1"/>
          <p:nvPr/>
        </p:nvSpPr>
        <p:spPr>
          <a:xfrm>
            <a:off x="8031479" y="5012673"/>
            <a:ext cx="3538768" cy="1015663"/>
          </a:xfrm>
          <a:prstGeom prst="rect">
            <a:avLst/>
          </a:prstGeom>
          <a:noFill/>
        </p:spPr>
        <p:txBody>
          <a:bodyPr wrap="square">
            <a:spAutoFit/>
          </a:bodyPr>
          <a:lstStyle/>
          <a:p>
            <a:pPr algn="ctr"/>
            <a:r>
              <a:rPr lang="en-GB" sz="2000" b="1"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rPr>
              <a:t>Operate</a:t>
            </a:r>
            <a:r>
              <a:rPr lang="en-GB" sz="2000"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rPr>
              <a:t> throughout </a:t>
            </a:r>
            <a:br>
              <a:rPr lang="en-GB" sz="2000"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rPr>
            </a:br>
            <a:r>
              <a:rPr lang="en-GB" sz="2000"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rPr>
              <a:t>times of </a:t>
            </a:r>
            <a:r>
              <a:rPr lang="en-GB" sz="2000" b="1"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rPr>
              <a:t>economic &amp; financial stress</a:t>
            </a:r>
            <a:endParaRPr lang="en-US" sz="2400" b="1" dirty="0">
              <a:solidFill>
                <a:schemeClr val="tx2">
                  <a:lumMod val="50000"/>
                </a:schemeClr>
              </a:solidFill>
            </a:endParaRPr>
          </a:p>
        </p:txBody>
      </p:sp>
      <p:cxnSp>
        <p:nvCxnSpPr>
          <p:cNvPr id="12" name="Straight Arrow Connector 11">
            <a:extLst>
              <a:ext uri="{FF2B5EF4-FFF2-40B4-BE49-F238E27FC236}">
                <a16:creationId xmlns:a16="http://schemas.microsoft.com/office/drawing/2014/main" id="{F434601C-A503-9AB1-020E-EC4C62C85A4D}"/>
              </a:ext>
            </a:extLst>
          </p:cNvPr>
          <p:cNvCxnSpPr>
            <a:stCxn id="18" idx="6"/>
          </p:cNvCxnSpPr>
          <p:nvPr/>
        </p:nvCxnSpPr>
        <p:spPr>
          <a:xfrm flipV="1">
            <a:off x="3392828" y="4111326"/>
            <a:ext cx="2139871" cy="1"/>
          </a:xfrm>
          <a:prstGeom prst="straightConnector1">
            <a:avLst/>
          </a:prstGeom>
          <a:ln w="38100" cap="rnd">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5604183-8F75-7847-00A4-C1D830C94581}"/>
              </a:ext>
            </a:extLst>
          </p:cNvPr>
          <p:cNvCxnSpPr>
            <a:cxnSpLocks/>
          </p:cNvCxnSpPr>
          <p:nvPr/>
        </p:nvCxnSpPr>
        <p:spPr>
          <a:xfrm>
            <a:off x="7097691" y="4111327"/>
            <a:ext cx="1872689" cy="0"/>
          </a:xfrm>
          <a:prstGeom prst="straightConnector1">
            <a:avLst/>
          </a:prstGeom>
          <a:ln w="38100" cap="rnd">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DC3774C2-3086-9E9A-F2D5-D9F0B2793870}"/>
              </a:ext>
            </a:extLst>
          </p:cNvPr>
          <p:cNvGrpSpPr/>
          <p:nvPr/>
        </p:nvGrpSpPr>
        <p:grpSpPr>
          <a:xfrm>
            <a:off x="1922843" y="3376334"/>
            <a:ext cx="1469985" cy="1469985"/>
            <a:chOff x="1922843" y="3029094"/>
            <a:chExt cx="1469985" cy="1469985"/>
          </a:xfrm>
        </p:grpSpPr>
        <p:sp>
          <p:nvSpPr>
            <p:cNvPr id="18" name="Oval 17">
              <a:extLst>
                <a:ext uri="{FF2B5EF4-FFF2-40B4-BE49-F238E27FC236}">
                  <a16:creationId xmlns:a16="http://schemas.microsoft.com/office/drawing/2014/main" id="{2CB11A77-5BE7-9F87-D480-CC90ED62CA83}"/>
                </a:ext>
              </a:extLst>
            </p:cNvPr>
            <p:cNvSpPr/>
            <p:nvPr/>
          </p:nvSpPr>
          <p:spPr>
            <a:xfrm>
              <a:off x="1922843" y="3029094"/>
              <a:ext cx="1469985" cy="1469985"/>
            </a:xfrm>
            <a:prstGeom prst="ellipse">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6" name="Group 45">
              <a:extLst>
                <a:ext uri="{FF2B5EF4-FFF2-40B4-BE49-F238E27FC236}">
                  <a16:creationId xmlns:a16="http://schemas.microsoft.com/office/drawing/2014/main" id="{9A9867DA-CD28-0C0A-82BA-31422D0DB01C}"/>
                </a:ext>
              </a:extLst>
            </p:cNvPr>
            <p:cNvGrpSpPr/>
            <p:nvPr/>
          </p:nvGrpSpPr>
          <p:grpSpPr>
            <a:xfrm>
              <a:off x="2125322" y="3193471"/>
              <a:ext cx="1065028" cy="1065028"/>
              <a:chOff x="2392082" y="3231571"/>
              <a:chExt cx="1065028" cy="1065028"/>
            </a:xfrm>
          </p:grpSpPr>
          <p:pic>
            <p:nvPicPr>
              <p:cNvPr id="45" name="Graphic 44">
                <a:extLst>
                  <a:ext uri="{FF2B5EF4-FFF2-40B4-BE49-F238E27FC236}">
                    <a16:creationId xmlns:a16="http://schemas.microsoft.com/office/drawing/2014/main" id="{F3781BC3-E3B0-E38E-F51E-83E4FABD92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92082" y="3231571"/>
                <a:ext cx="1065028" cy="1065028"/>
              </a:xfrm>
              <a:prstGeom prst="rect">
                <a:avLst/>
              </a:prstGeom>
            </p:spPr>
          </p:pic>
          <p:pic>
            <p:nvPicPr>
              <p:cNvPr id="43" name="Graphic 42">
                <a:extLst>
                  <a:ext uri="{FF2B5EF4-FFF2-40B4-BE49-F238E27FC236}">
                    <a16:creationId xmlns:a16="http://schemas.microsoft.com/office/drawing/2014/main" id="{96E6BFE5-90D4-410B-9E53-3AA5CDEB436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730767">
                <a:off x="2456603" y="3296092"/>
                <a:ext cx="935986" cy="935986"/>
              </a:xfrm>
              <a:prstGeom prst="rect">
                <a:avLst/>
              </a:prstGeom>
            </p:spPr>
          </p:pic>
        </p:grpSp>
      </p:grpSp>
      <p:grpSp>
        <p:nvGrpSpPr>
          <p:cNvPr id="53" name="Group 52">
            <a:extLst>
              <a:ext uri="{FF2B5EF4-FFF2-40B4-BE49-F238E27FC236}">
                <a16:creationId xmlns:a16="http://schemas.microsoft.com/office/drawing/2014/main" id="{917CB196-0FB3-01E0-9700-C1A9832D10CA}"/>
              </a:ext>
            </a:extLst>
          </p:cNvPr>
          <p:cNvGrpSpPr/>
          <p:nvPr/>
        </p:nvGrpSpPr>
        <p:grpSpPr>
          <a:xfrm>
            <a:off x="5627706" y="3376334"/>
            <a:ext cx="1469985" cy="1469985"/>
            <a:chOff x="5627706" y="3029094"/>
            <a:chExt cx="1469985" cy="1469985"/>
          </a:xfrm>
        </p:grpSpPr>
        <p:sp>
          <p:nvSpPr>
            <p:cNvPr id="28" name="Oval 27">
              <a:extLst>
                <a:ext uri="{FF2B5EF4-FFF2-40B4-BE49-F238E27FC236}">
                  <a16:creationId xmlns:a16="http://schemas.microsoft.com/office/drawing/2014/main" id="{B3588D70-FAC1-5607-BAA3-2AA2C6DEACA8}"/>
                </a:ext>
              </a:extLst>
            </p:cNvPr>
            <p:cNvSpPr/>
            <p:nvPr/>
          </p:nvSpPr>
          <p:spPr>
            <a:xfrm>
              <a:off x="5627706" y="3029094"/>
              <a:ext cx="1469985" cy="1469985"/>
            </a:xfrm>
            <a:prstGeom prst="ellipse">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8" name="Graphic 47">
              <a:extLst>
                <a:ext uri="{FF2B5EF4-FFF2-40B4-BE49-F238E27FC236}">
                  <a16:creationId xmlns:a16="http://schemas.microsoft.com/office/drawing/2014/main" id="{FC7B08DD-D546-DF1C-D481-FE39912E8A9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23197" y="3086483"/>
              <a:ext cx="1279004" cy="1279004"/>
            </a:xfrm>
            <a:prstGeom prst="rect">
              <a:avLst/>
            </a:prstGeom>
          </p:spPr>
        </p:pic>
      </p:grpSp>
      <p:grpSp>
        <p:nvGrpSpPr>
          <p:cNvPr id="54" name="Group 53">
            <a:extLst>
              <a:ext uri="{FF2B5EF4-FFF2-40B4-BE49-F238E27FC236}">
                <a16:creationId xmlns:a16="http://schemas.microsoft.com/office/drawing/2014/main" id="{A7262C6F-2126-EE44-F0EB-74047D2235AC}"/>
              </a:ext>
            </a:extLst>
          </p:cNvPr>
          <p:cNvGrpSpPr/>
          <p:nvPr/>
        </p:nvGrpSpPr>
        <p:grpSpPr>
          <a:xfrm>
            <a:off x="9065870" y="3376334"/>
            <a:ext cx="1469985" cy="1469985"/>
            <a:chOff x="9065870" y="3029094"/>
            <a:chExt cx="1469985" cy="1469985"/>
          </a:xfrm>
        </p:grpSpPr>
        <p:sp>
          <p:nvSpPr>
            <p:cNvPr id="35" name="Oval 34">
              <a:extLst>
                <a:ext uri="{FF2B5EF4-FFF2-40B4-BE49-F238E27FC236}">
                  <a16:creationId xmlns:a16="http://schemas.microsoft.com/office/drawing/2014/main" id="{2E3878AF-A005-2F97-65FE-88CD7E159395}"/>
                </a:ext>
              </a:extLst>
            </p:cNvPr>
            <p:cNvSpPr/>
            <p:nvPr/>
          </p:nvSpPr>
          <p:spPr>
            <a:xfrm>
              <a:off x="9065870" y="3029094"/>
              <a:ext cx="1469985" cy="1469985"/>
            </a:xfrm>
            <a:prstGeom prst="ellipse">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48">
              <a:extLst>
                <a:ext uri="{FF2B5EF4-FFF2-40B4-BE49-F238E27FC236}">
                  <a16:creationId xmlns:a16="http://schemas.microsoft.com/office/drawing/2014/main" id="{73BFE4D8-0D44-4BE5-C8D0-D35ABBB19A0E}"/>
                </a:ext>
              </a:extLst>
            </p:cNvPr>
            <p:cNvGrpSpPr/>
            <p:nvPr/>
          </p:nvGrpSpPr>
          <p:grpSpPr>
            <a:xfrm>
              <a:off x="9149624" y="3112848"/>
              <a:ext cx="1302476" cy="1302476"/>
              <a:chOff x="867619" y="1892461"/>
              <a:chExt cx="3073078" cy="3073078"/>
            </a:xfrm>
          </p:grpSpPr>
          <p:pic>
            <p:nvPicPr>
              <p:cNvPr id="50" name="Graphic 49">
                <a:extLst>
                  <a:ext uri="{FF2B5EF4-FFF2-40B4-BE49-F238E27FC236}">
                    <a16:creationId xmlns:a16="http://schemas.microsoft.com/office/drawing/2014/main" id="{B8AE565A-935D-CCFB-4705-1D9FA6F9A28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70635" y="2395477"/>
                <a:ext cx="2067046" cy="2067046"/>
              </a:xfrm>
              <a:prstGeom prst="rect">
                <a:avLst/>
              </a:prstGeom>
            </p:spPr>
          </p:pic>
          <p:pic>
            <p:nvPicPr>
              <p:cNvPr id="51" name="Graphic 50">
                <a:extLst>
                  <a:ext uri="{FF2B5EF4-FFF2-40B4-BE49-F238E27FC236}">
                    <a16:creationId xmlns:a16="http://schemas.microsoft.com/office/drawing/2014/main" id="{96107F2D-7EEE-3C49-903C-F16ACEDDED1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67619" y="1892461"/>
                <a:ext cx="3073078" cy="3073078"/>
              </a:xfrm>
              <a:prstGeom prst="rect">
                <a:avLst/>
              </a:prstGeom>
            </p:spPr>
          </p:pic>
        </p:grpSp>
      </p:grpSp>
    </p:spTree>
    <p:extLst>
      <p:ext uri="{BB962C8B-B14F-4D97-AF65-F5344CB8AC3E}">
        <p14:creationId xmlns:p14="http://schemas.microsoft.com/office/powerpoint/2010/main" val="58568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53" presetClass="entr" presetSubtype="16" fill="hold" nodeType="withEffect">
                                  <p:stCondLst>
                                    <p:cond delay="0"/>
                                  </p:stCondLst>
                                  <p:childTnLst>
                                    <p:set>
                                      <p:cBhvr>
                                        <p:cTn id="19" dur="1" fill="hold">
                                          <p:stCondLst>
                                            <p:cond delay="0"/>
                                          </p:stCondLst>
                                        </p:cTn>
                                        <p:tgtEl>
                                          <p:spTgt spid="52"/>
                                        </p:tgtEl>
                                        <p:attrNameLst>
                                          <p:attrName>style.visibility</p:attrName>
                                        </p:attrNameLst>
                                      </p:cBhvr>
                                      <p:to>
                                        <p:strVal val="visible"/>
                                      </p:to>
                                    </p:set>
                                    <p:anim calcmode="lin" valueType="num">
                                      <p:cBhvr>
                                        <p:cTn id="20" dur="500" fill="hold"/>
                                        <p:tgtEl>
                                          <p:spTgt spid="52"/>
                                        </p:tgtEl>
                                        <p:attrNameLst>
                                          <p:attrName>ppt_w</p:attrName>
                                        </p:attrNameLst>
                                      </p:cBhvr>
                                      <p:tavLst>
                                        <p:tav tm="0">
                                          <p:val>
                                            <p:fltVal val="0"/>
                                          </p:val>
                                        </p:tav>
                                        <p:tav tm="100000">
                                          <p:val>
                                            <p:strVal val="#ppt_w"/>
                                          </p:val>
                                        </p:tav>
                                      </p:tavLst>
                                    </p:anim>
                                    <p:anim calcmode="lin" valueType="num">
                                      <p:cBhvr>
                                        <p:cTn id="21" dur="500" fill="hold"/>
                                        <p:tgtEl>
                                          <p:spTgt spid="52"/>
                                        </p:tgtEl>
                                        <p:attrNameLst>
                                          <p:attrName>ppt_h</p:attrName>
                                        </p:attrNameLst>
                                      </p:cBhvr>
                                      <p:tavLst>
                                        <p:tav tm="0">
                                          <p:val>
                                            <p:fltVal val="0"/>
                                          </p:val>
                                        </p:tav>
                                        <p:tav tm="100000">
                                          <p:val>
                                            <p:strVal val="#ppt_h"/>
                                          </p:val>
                                        </p:tav>
                                      </p:tavLst>
                                    </p:anim>
                                    <p:animEffect transition="in" filter="fade">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53" presetClass="entr" presetSubtype="16"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 calcmode="lin" valueType="num">
                                      <p:cBhvr>
                                        <p:cTn id="30" dur="500" fill="hold"/>
                                        <p:tgtEl>
                                          <p:spTgt spid="53"/>
                                        </p:tgtEl>
                                        <p:attrNameLst>
                                          <p:attrName>ppt_w</p:attrName>
                                        </p:attrNameLst>
                                      </p:cBhvr>
                                      <p:tavLst>
                                        <p:tav tm="0">
                                          <p:val>
                                            <p:fltVal val="0"/>
                                          </p:val>
                                        </p:tav>
                                        <p:tav tm="100000">
                                          <p:val>
                                            <p:strVal val="#ppt_w"/>
                                          </p:val>
                                        </p:tav>
                                      </p:tavLst>
                                    </p:anim>
                                    <p:anim calcmode="lin" valueType="num">
                                      <p:cBhvr>
                                        <p:cTn id="31" dur="500" fill="hold"/>
                                        <p:tgtEl>
                                          <p:spTgt spid="53"/>
                                        </p:tgtEl>
                                        <p:attrNameLst>
                                          <p:attrName>ppt_h</p:attrName>
                                        </p:attrNameLst>
                                      </p:cBhvr>
                                      <p:tavLst>
                                        <p:tav tm="0">
                                          <p:val>
                                            <p:fltVal val="0"/>
                                          </p:val>
                                        </p:tav>
                                        <p:tav tm="100000">
                                          <p:val>
                                            <p:strVal val="#ppt_h"/>
                                          </p:val>
                                        </p:tav>
                                      </p:tavLst>
                                    </p:anim>
                                    <p:animEffect transition="in" filter="fade">
                                      <p:cBhvr>
                                        <p:cTn id="32" dur="500"/>
                                        <p:tgtEl>
                                          <p:spTgt spid="5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par>
                                <p:cTn id="41" presetID="53" presetClass="entr" presetSubtype="16"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p:cTn id="43" dur="500" fill="hold"/>
                                        <p:tgtEl>
                                          <p:spTgt spid="54"/>
                                        </p:tgtEl>
                                        <p:attrNameLst>
                                          <p:attrName>ppt_w</p:attrName>
                                        </p:attrNameLst>
                                      </p:cBhvr>
                                      <p:tavLst>
                                        <p:tav tm="0">
                                          <p:val>
                                            <p:fltVal val="0"/>
                                          </p:val>
                                        </p:tav>
                                        <p:tav tm="100000">
                                          <p:val>
                                            <p:strVal val="#ppt_w"/>
                                          </p:val>
                                        </p:tav>
                                      </p:tavLst>
                                    </p:anim>
                                    <p:anim calcmode="lin" valueType="num">
                                      <p:cBhvr>
                                        <p:cTn id="44" dur="500" fill="hold"/>
                                        <p:tgtEl>
                                          <p:spTgt spid="54"/>
                                        </p:tgtEl>
                                        <p:attrNameLst>
                                          <p:attrName>ppt_h</p:attrName>
                                        </p:attrNameLst>
                                      </p:cBhvr>
                                      <p:tavLst>
                                        <p:tav tm="0">
                                          <p:val>
                                            <p:fltVal val="0"/>
                                          </p:val>
                                        </p:tav>
                                        <p:tav tm="100000">
                                          <p:val>
                                            <p:strVal val="#ppt_h"/>
                                          </p:val>
                                        </p:tav>
                                      </p:tavLst>
                                    </p:anim>
                                    <p:animEffect transition="in" filter="fade">
                                      <p:cBhvr>
                                        <p:cTn id="4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589EBFE6-6064-3B41-3B4C-E3D20FC79901}"/>
              </a:ext>
            </a:extLst>
          </p:cNvPr>
          <p:cNvSpPr/>
          <p:nvPr/>
        </p:nvSpPr>
        <p:spPr>
          <a:xfrm>
            <a:off x="840240" y="2495296"/>
            <a:ext cx="3375852" cy="1289699"/>
          </a:xfrm>
          <a:prstGeom prst="roundRect">
            <a:avLst/>
          </a:prstGeom>
          <a:solidFill>
            <a:schemeClr val="accent5"/>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400" dirty="0">
                <a:latin typeface="+mj-lt"/>
              </a:rPr>
              <a:t>Capital adequacy</a:t>
            </a:r>
          </a:p>
        </p:txBody>
      </p:sp>
      <p:sp>
        <p:nvSpPr>
          <p:cNvPr id="10" name="Rectangle: Rounded Corners 9">
            <a:extLst>
              <a:ext uri="{FF2B5EF4-FFF2-40B4-BE49-F238E27FC236}">
                <a16:creationId xmlns:a16="http://schemas.microsoft.com/office/drawing/2014/main" id="{4454BDB8-03F1-3C27-B501-C84A6FA0A9AE}"/>
              </a:ext>
            </a:extLst>
          </p:cNvPr>
          <p:cNvSpPr/>
          <p:nvPr/>
        </p:nvSpPr>
        <p:spPr>
          <a:xfrm>
            <a:off x="4417233" y="2495296"/>
            <a:ext cx="3375852" cy="1289699"/>
          </a:xfrm>
          <a:prstGeom prst="roundRect">
            <a:avLst/>
          </a:prstGeom>
          <a:solidFill>
            <a:schemeClr val="accent5"/>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000" dirty="0">
                <a:latin typeface="+mj-lt"/>
              </a:rPr>
              <a:t>Internal capital adequacy assessment processes</a:t>
            </a:r>
          </a:p>
        </p:txBody>
      </p:sp>
      <p:sp>
        <p:nvSpPr>
          <p:cNvPr id="11" name="Rectangle: Rounded Corners 10">
            <a:extLst>
              <a:ext uri="{FF2B5EF4-FFF2-40B4-BE49-F238E27FC236}">
                <a16:creationId xmlns:a16="http://schemas.microsoft.com/office/drawing/2014/main" id="{BD90FF2E-BD33-3A5D-E78B-41DBFA491E31}"/>
              </a:ext>
            </a:extLst>
          </p:cNvPr>
          <p:cNvSpPr/>
          <p:nvPr/>
        </p:nvSpPr>
        <p:spPr>
          <a:xfrm>
            <a:off x="7994226" y="2495296"/>
            <a:ext cx="3375852" cy="1289699"/>
          </a:xfrm>
          <a:prstGeom prst="roundRect">
            <a:avLst/>
          </a:prstGeom>
          <a:solidFill>
            <a:schemeClr val="accent5"/>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000" dirty="0">
                <a:latin typeface="+mj-lt"/>
              </a:rPr>
              <a:t>Plans to make capital distributions</a:t>
            </a:r>
            <a:endParaRPr lang="en-GB" sz="2000" dirty="0">
              <a:latin typeface="+mj-lt"/>
            </a:endParaRPr>
          </a:p>
        </p:txBody>
      </p:sp>
      <p:grpSp>
        <p:nvGrpSpPr>
          <p:cNvPr id="15" name="Group 14">
            <a:extLst>
              <a:ext uri="{FF2B5EF4-FFF2-40B4-BE49-F238E27FC236}">
                <a16:creationId xmlns:a16="http://schemas.microsoft.com/office/drawing/2014/main" id="{9B8105B0-F25F-6BF0-4D1D-D5FE051790B9}"/>
              </a:ext>
            </a:extLst>
          </p:cNvPr>
          <p:cNvGrpSpPr/>
          <p:nvPr/>
        </p:nvGrpSpPr>
        <p:grpSpPr>
          <a:xfrm>
            <a:off x="5513177" y="4175915"/>
            <a:ext cx="1165646" cy="1165646"/>
            <a:chOff x="1639828" y="1273654"/>
            <a:chExt cx="1036662" cy="1036662"/>
          </a:xfrm>
        </p:grpSpPr>
        <p:sp>
          <p:nvSpPr>
            <p:cNvPr id="17" name="Oval 16">
              <a:extLst>
                <a:ext uri="{FF2B5EF4-FFF2-40B4-BE49-F238E27FC236}">
                  <a16:creationId xmlns:a16="http://schemas.microsoft.com/office/drawing/2014/main" id="{8E438793-79F9-581A-FACA-F347574D7C4E}"/>
                </a:ext>
              </a:extLst>
            </p:cNvPr>
            <p:cNvSpPr/>
            <p:nvPr/>
          </p:nvSpPr>
          <p:spPr>
            <a:xfrm>
              <a:off x="1639828" y="1273654"/>
              <a:ext cx="1036662" cy="1036662"/>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8" name="Graphic 17">
              <a:extLst>
                <a:ext uri="{FF2B5EF4-FFF2-40B4-BE49-F238E27FC236}">
                  <a16:creationId xmlns:a16="http://schemas.microsoft.com/office/drawing/2014/main" id="{757FC523-4885-6E48-3B9D-F859A2A2C4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45931" y="1432044"/>
              <a:ext cx="624457" cy="624457"/>
            </a:xfrm>
            <a:prstGeom prst="rect">
              <a:avLst/>
            </a:prstGeom>
          </p:spPr>
        </p:pic>
      </p:grpSp>
      <p:grpSp>
        <p:nvGrpSpPr>
          <p:cNvPr id="21" name="Group 20">
            <a:extLst>
              <a:ext uri="{FF2B5EF4-FFF2-40B4-BE49-F238E27FC236}">
                <a16:creationId xmlns:a16="http://schemas.microsoft.com/office/drawing/2014/main" id="{F2391A8E-4EF6-DBC4-5521-DE8866522515}"/>
              </a:ext>
            </a:extLst>
          </p:cNvPr>
          <p:cNvGrpSpPr/>
          <p:nvPr/>
        </p:nvGrpSpPr>
        <p:grpSpPr>
          <a:xfrm>
            <a:off x="5442552" y="-1718183"/>
            <a:ext cx="1306895" cy="1306895"/>
            <a:chOff x="6897277" y="1273654"/>
            <a:chExt cx="1036662" cy="1036662"/>
          </a:xfrm>
        </p:grpSpPr>
        <p:sp>
          <p:nvSpPr>
            <p:cNvPr id="22" name="Oval 21">
              <a:extLst>
                <a:ext uri="{FF2B5EF4-FFF2-40B4-BE49-F238E27FC236}">
                  <a16:creationId xmlns:a16="http://schemas.microsoft.com/office/drawing/2014/main" id="{68C2E4C0-8F21-67C7-49F3-EC9C83110294}"/>
                </a:ext>
              </a:extLst>
            </p:cNvPr>
            <p:cNvSpPr/>
            <p:nvPr/>
          </p:nvSpPr>
          <p:spPr>
            <a:xfrm>
              <a:off x="6897277" y="1273654"/>
              <a:ext cx="1036662" cy="1036662"/>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23" name="Graphic 22">
              <a:extLst>
                <a:ext uri="{FF2B5EF4-FFF2-40B4-BE49-F238E27FC236}">
                  <a16:creationId xmlns:a16="http://schemas.microsoft.com/office/drawing/2014/main" id="{6AF8FDCE-0463-0430-533E-70825F3649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21087" y="1493380"/>
              <a:ext cx="589042" cy="589042"/>
            </a:xfrm>
            <a:prstGeom prst="rect">
              <a:avLst/>
            </a:prstGeom>
          </p:spPr>
        </p:pic>
      </p:grpSp>
      <p:sp>
        <p:nvSpPr>
          <p:cNvPr id="24" name="TextBox 23">
            <a:extLst>
              <a:ext uri="{FF2B5EF4-FFF2-40B4-BE49-F238E27FC236}">
                <a16:creationId xmlns:a16="http://schemas.microsoft.com/office/drawing/2014/main" id="{BB99BB04-BF65-06AC-35F3-42C22BDAB8EE}"/>
              </a:ext>
            </a:extLst>
          </p:cNvPr>
          <p:cNvSpPr txBox="1"/>
          <p:nvPr/>
        </p:nvSpPr>
        <p:spPr>
          <a:xfrm>
            <a:off x="-2" y="485558"/>
            <a:ext cx="12192002" cy="523220"/>
          </a:xfrm>
          <a:prstGeom prst="rect">
            <a:avLst/>
          </a:prstGeom>
          <a:noFill/>
        </p:spPr>
        <p:txBody>
          <a:bodyPr wrap="square" rtlCol="0">
            <a:spAutoFit/>
          </a:bodyPr>
          <a:lstStyle/>
          <a:p>
            <a:pPr algn="ctr"/>
            <a:r>
              <a:rPr lang="en-US" sz="2800" dirty="0">
                <a:solidFill>
                  <a:schemeClr val="accent2">
                    <a:lumMod val="50000"/>
                  </a:schemeClr>
                </a:solidFill>
                <a:latin typeface="+mj-lt"/>
                <a:cs typeface="Poppins Bold" panose="00000800000000000000" pitchFamily="2" charset="0"/>
              </a:rPr>
              <a:t>Comprehensive Capital Analysis and Review (CCAR) </a:t>
            </a:r>
          </a:p>
        </p:txBody>
      </p:sp>
      <p:sp>
        <p:nvSpPr>
          <p:cNvPr id="29" name="TextBox 28">
            <a:extLst>
              <a:ext uri="{FF2B5EF4-FFF2-40B4-BE49-F238E27FC236}">
                <a16:creationId xmlns:a16="http://schemas.microsoft.com/office/drawing/2014/main" id="{E70E309D-4D17-A2BD-CD6C-5BDE314C3D0F}"/>
              </a:ext>
            </a:extLst>
          </p:cNvPr>
          <p:cNvSpPr txBox="1"/>
          <p:nvPr/>
        </p:nvSpPr>
        <p:spPr>
          <a:xfrm>
            <a:off x="1292351" y="5514557"/>
            <a:ext cx="9607296" cy="461665"/>
          </a:xfrm>
          <a:prstGeom prst="rect">
            <a:avLst/>
          </a:prstGeom>
          <a:noFill/>
        </p:spPr>
        <p:txBody>
          <a:bodyPr wrap="square" rtlCol="0">
            <a:spAutoFit/>
          </a:bodyPr>
          <a:lstStyle/>
          <a:p>
            <a:pPr algn="ctr"/>
            <a:r>
              <a:rPr lang="en-US" sz="2400" dirty="0">
                <a:solidFill>
                  <a:schemeClr val="accent5">
                    <a:lumMod val="50000"/>
                  </a:schemeClr>
                </a:solidFill>
                <a:latin typeface="+mj-lt"/>
                <a:cs typeface="Poppins Bold" panose="00000800000000000000" pitchFamily="2" charset="0"/>
              </a:rPr>
              <a:t>Dodd-Frank Act Stress Testing (DFAST)</a:t>
            </a:r>
          </a:p>
        </p:txBody>
      </p:sp>
      <p:sp>
        <p:nvSpPr>
          <p:cNvPr id="2" name="TextBox 1">
            <a:extLst>
              <a:ext uri="{FF2B5EF4-FFF2-40B4-BE49-F238E27FC236}">
                <a16:creationId xmlns:a16="http://schemas.microsoft.com/office/drawing/2014/main" id="{47258C11-7EFA-A28F-C311-299C2AA03974}"/>
              </a:ext>
            </a:extLst>
          </p:cNvPr>
          <p:cNvSpPr txBox="1"/>
          <p:nvPr/>
        </p:nvSpPr>
        <p:spPr>
          <a:xfrm>
            <a:off x="621753" y="8937816"/>
            <a:ext cx="4072168" cy="1015663"/>
          </a:xfrm>
          <a:prstGeom prst="rect">
            <a:avLst/>
          </a:prstGeom>
          <a:noFill/>
        </p:spPr>
        <p:txBody>
          <a:bodyPr wrap="square">
            <a:spAutoFit/>
          </a:bodyPr>
          <a:lstStyle/>
          <a:p>
            <a:pPr algn="ctr"/>
            <a:r>
              <a:rPr lang="en-GB" sz="2000" b="1"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rPr>
              <a:t>Assess</a:t>
            </a:r>
            <a:r>
              <a:rPr lang="en-GB" sz="2000"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rPr>
              <a:t> whether the largest Bank Holding Companies (BHC) have </a:t>
            </a:r>
            <a:r>
              <a:rPr lang="en-GB" sz="2000" b="1"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rPr>
              <a:t>sufficient capital</a:t>
            </a:r>
            <a:endParaRPr lang="en-US" sz="2000" b="1" dirty="0">
              <a:solidFill>
                <a:schemeClr val="tx2">
                  <a:lumMod val="50000"/>
                </a:schemeClr>
              </a:solidFill>
            </a:endParaRPr>
          </a:p>
        </p:txBody>
      </p:sp>
      <p:sp>
        <p:nvSpPr>
          <p:cNvPr id="3" name="TextBox 2">
            <a:extLst>
              <a:ext uri="{FF2B5EF4-FFF2-40B4-BE49-F238E27FC236}">
                <a16:creationId xmlns:a16="http://schemas.microsoft.com/office/drawing/2014/main" id="{4E615922-4B51-C635-05C7-2B0D2CA28313}"/>
              </a:ext>
            </a:extLst>
          </p:cNvPr>
          <p:cNvSpPr txBox="1"/>
          <p:nvPr/>
        </p:nvSpPr>
        <p:spPr>
          <a:xfrm>
            <a:off x="8031479" y="8937816"/>
            <a:ext cx="3538768" cy="1015663"/>
          </a:xfrm>
          <a:prstGeom prst="rect">
            <a:avLst/>
          </a:prstGeom>
          <a:noFill/>
        </p:spPr>
        <p:txBody>
          <a:bodyPr wrap="square">
            <a:spAutoFit/>
          </a:bodyPr>
          <a:lstStyle/>
          <a:p>
            <a:pPr algn="ctr"/>
            <a:r>
              <a:rPr lang="en-GB" sz="2000" b="1"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rPr>
              <a:t>Operate</a:t>
            </a:r>
            <a:r>
              <a:rPr lang="en-GB" sz="2000"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rPr>
              <a:t> throughout </a:t>
            </a:r>
            <a:br>
              <a:rPr lang="en-GB" sz="2000"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rPr>
            </a:br>
            <a:r>
              <a:rPr lang="en-GB" sz="2000"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rPr>
              <a:t>times of </a:t>
            </a:r>
            <a:r>
              <a:rPr lang="en-GB" sz="2000" b="1"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rPr>
              <a:t>economic &amp; financial stress</a:t>
            </a:r>
            <a:endParaRPr lang="en-US" sz="2400" b="1" dirty="0">
              <a:solidFill>
                <a:schemeClr val="tx2">
                  <a:lumMod val="50000"/>
                </a:schemeClr>
              </a:solidFill>
            </a:endParaRPr>
          </a:p>
        </p:txBody>
      </p:sp>
      <p:cxnSp>
        <p:nvCxnSpPr>
          <p:cNvPr id="4" name="Straight Arrow Connector 3">
            <a:extLst>
              <a:ext uri="{FF2B5EF4-FFF2-40B4-BE49-F238E27FC236}">
                <a16:creationId xmlns:a16="http://schemas.microsoft.com/office/drawing/2014/main" id="{0A69C71F-8165-93AA-5891-4100AA6F9F8E}"/>
              </a:ext>
            </a:extLst>
          </p:cNvPr>
          <p:cNvCxnSpPr>
            <a:stCxn id="25" idx="6"/>
          </p:cNvCxnSpPr>
          <p:nvPr/>
        </p:nvCxnSpPr>
        <p:spPr>
          <a:xfrm flipV="1">
            <a:off x="3392828" y="8036469"/>
            <a:ext cx="2139871" cy="1"/>
          </a:xfrm>
          <a:prstGeom prst="straightConnector1">
            <a:avLst/>
          </a:prstGeom>
          <a:ln w="38100" cap="rnd">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63BC4189-5B8A-5846-505E-C69297C235BD}"/>
              </a:ext>
            </a:extLst>
          </p:cNvPr>
          <p:cNvCxnSpPr>
            <a:cxnSpLocks/>
          </p:cNvCxnSpPr>
          <p:nvPr/>
        </p:nvCxnSpPr>
        <p:spPr>
          <a:xfrm>
            <a:off x="7097691" y="8036470"/>
            <a:ext cx="1872689" cy="0"/>
          </a:xfrm>
          <a:prstGeom prst="straightConnector1">
            <a:avLst/>
          </a:prstGeom>
          <a:ln w="38100" cap="rnd">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EFFE946-07DF-8211-578B-3ABED2D6C397}"/>
              </a:ext>
            </a:extLst>
          </p:cNvPr>
          <p:cNvGrpSpPr/>
          <p:nvPr/>
        </p:nvGrpSpPr>
        <p:grpSpPr>
          <a:xfrm>
            <a:off x="1922843" y="7301477"/>
            <a:ext cx="1469985" cy="1469985"/>
            <a:chOff x="1922843" y="3029094"/>
            <a:chExt cx="1469985" cy="1469985"/>
          </a:xfrm>
        </p:grpSpPr>
        <p:sp>
          <p:nvSpPr>
            <p:cNvPr id="25" name="Oval 24">
              <a:extLst>
                <a:ext uri="{FF2B5EF4-FFF2-40B4-BE49-F238E27FC236}">
                  <a16:creationId xmlns:a16="http://schemas.microsoft.com/office/drawing/2014/main" id="{03B8ABCB-EFCC-25B8-D8BB-0E749DF753BE}"/>
                </a:ext>
              </a:extLst>
            </p:cNvPr>
            <p:cNvSpPr/>
            <p:nvPr/>
          </p:nvSpPr>
          <p:spPr>
            <a:xfrm>
              <a:off x="1922843" y="3029094"/>
              <a:ext cx="1469985" cy="1469985"/>
            </a:xfrm>
            <a:prstGeom prst="ellipse">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8A8451FD-6A8A-38B6-B2E7-AC688108F9FF}"/>
                </a:ext>
              </a:extLst>
            </p:cNvPr>
            <p:cNvGrpSpPr/>
            <p:nvPr/>
          </p:nvGrpSpPr>
          <p:grpSpPr>
            <a:xfrm>
              <a:off x="2125322" y="3193471"/>
              <a:ext cx="1065028" cy="1065028"/>
              <a:chOff x="2392082" y="3231571"/>
              <a:chExt cx="1065028" cy="1065028"/>
            </a:xfrm>
          </p:grpSpPr>
          <p:pic>
            <p:nvPicPr>
              <p:cNvPr id="27" name="Graphic 26">
                <a:extLst>
                  <a:ext uri="{FF2B5EF4-FFF2-40B4-BE49-F238E27FC236}">
                    <a16:creationId xmlns:a16="http://schemas.microsoft.com/office/drawing/2014/main" id="{794E7696-1892-2560-98EF-8735D210E9D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92082" y="3231571"/>
                <a:ext cx="1065028" cy="1065028"/>
              </a:xfrm>
              <a:prstGeom prst="rect">
                <a:avLst/>
              </a:prstGeom>
            </p:spPr>
          </p:pic>
          <p:pic>
            <p:nvPicPr>
              <p:cNvPr id="28" name="Graphic 27">
                <a:extLst>
                  <a:ext uri="{FF2B5EF4-FFF2-40B4-BE49-F238E27FC236}">
                    <a16:creationId xmlns:a16="http://schemas.microsoft.com/office/drawing/2014/main" id="{A8DDFF56-37F4-3A35-E2D6-D40F32C0F7B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0730767">
                <a:off x="2456603" y="3296092"/>
                <a:ext cx="935986" cy="935986"/>
              </a:xfrm>
              <a:prstGeom prst="rect">
                <a:avLst/>
              </a:prstGeom>
            </p:spPr>
          </p:pic>
        </p:grpSp>
      </p:grpSp>
      <p:grpSp>
        <p:nvGrpSpPr>
          <p:cNvPr id="30" name="Group 29">
            <a:extLst>
              <a:ext uri="{FF2B5EF4-FFF2-40B4-BE49-F238E27FC236}">
                <a16:creationId xmlns:a16="http://schemas.microsoft.com/office/drawing/2014/main" id="{DAA79402-8497-740D-9E19-96CEF0BF0D7E}"/>
              </a:ext>
            </a:extLst>
          </p:cNvPr>
          <p:cNvGrpSpPr/>
          <p:nvPr/>
        </p:nvGrpSpPr>
        <p:grpSpPr>
          <a:xfrm>
            <a:off x="5627706" y="7301477"/>
            <a:ext cx="1469985" cy="1469985"/>
            <a:chOff x="5627706" y="3029094"/>
            <a:chExt cx="1469985" cy="1469985"/>
          </a:xfrm>
        </p:grpSpPr>
        <p:sp>
          <p:nvSpPr>
            <p:cNvPr id="31" name="Oval 30">
              <a:extLst>
                <a:ext uri="{FF2B5EF4-FFF2-40B4-BE49-F238E27FC236}">
                  <a16:creationId xmlns:a16="http://schemas.microsoft.com/office/drawing/2014/main" id="{4508B1C8-EFCB-A3BE-0524-5E7AFDAF9CE5}"/>
                </a:ext>
              </a:extLst>
            </p:cNvPr>
            <p:cNvSpPr/>
            <p:nvPr/>
          </p:nvSpPr>
          <p:spPr>
            <a:xfrm>
              <a:off x="5627706" y="3029094"/>
              <a:ext cx="1469985" cy="1469985"/>
            </a:xfrm>
            <a:prstGeom prst="ellipse">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2" name="Graphic 31">
              <a:extLst>
                <a:ext uri="{FF2B5EF4-FFF2-40B4-BE49-F238E27FC236}">
                  <a16:creationId xmlns:a16="http://schemas.microsoft.com/office/drawing/2014/main" id="{451D06C8-E5A3-CF86-F53E-8FDB5677E5F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23197" y="3086483"/>
              <a:ext cx="1279004" cy="1279004"/>
            </a:xfrm>
            <a:prstGeom prst="rect">
              <a:avLst/>
            </a:prstGeom>
          </p:spPr>
        </p:pic>
      </p:grpSp>
      <p:grpSp>
        <p:nvGrpSpPr>
          <p:cNvPr id="33" name="Group 32">
            <a:extLst>
              <a:ext uri="{FF2B5EF4-FFF2-40B4-BE49-F238E27FC236}">
                <a16:creationId xmlns:a16="http://schemas.microsoft.com/office/drawing/2014/main" id="{FBAE5A37-3F51-D0B4-6F72-7E1B896CA671}"/>
              </a:ext>
            </a:extLst>
          </p:cNvPr>
          <p:cNvGrpSpPr/>
          <p:nvPr/>
        </p:nvGrpSpPr>
        <p:grpSpPr>
          <a:xfrm>
            <a:off x="9065870" y="7301477"/>
            <a:ext cx="1469985" cy="1469985"/>
            <a:chOff x="9065870" y="3029094"/>
            <a:chExt cx="1469985" cy="1469985"/>
          </a:xfrm>
        </p:grpSpPr>
        <p:sp>
          <p:nvSpPr>
            <p:cNvPr id="34" name="Oval 33">
              <a:extLst>
                <a:ext uri="{FF2B5EF4-FFF2-40B4-BE49-F238E27FC236}">
                  <a16:creationId xmlns:a16="http://schemas.microsoft.com/office/drawing/2014/main" id="{81DD9217-CD17-24CE-2966-5C60D37F1AAE}"/>
                </a:ext>
              </a:extLst>
            </p:cNvPr>
            <p:cNvSpPr/>
            <p:nvPr/>
          </p:nvSpPr>
          <p:spPr>
            <a:xfrm>
              <a:off x="9065870" y="3029094"/>
              <a:ext cx="1469985" cy="1469985"/>
            </a:xfrm>
            <a:prstGeom prst="ellipse">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BA30B9EC-A646-EB68-86E1-E430F4D4F87D}"/>
                </a:ext>
              </a:extLst>
            </p:cNvPr>
            <p:cNvGrpSpPr/>
            <p:nvPr/>
          </p:nvGrpSpPr>
          <p:grpSpPr>
            <a:xfrm>
              <a:off x="9149624" y="3112848"/>
              <a:ext cx="1302476" cy="1302476"/>
              <a:chOff x="867619" y="1892461"/>
              <a:chExt cx="3073078" cy="3073078"/>
            </a:xfrm>
          </p:grpSpPr>
          <p:pic>
            <p:nvPicPr>
              <p:cNvPr id="36" name="Graphic 35">
                <a:extLst>
                  <a:ext uri="{FF2B5EF4-FFF2-40B4-BE49-F238E27FC236}">
                    <a16:creationId xmlns:a16="http://schemas.microsoft.com/office/drawing/2014/main" id="{EE727AC8-5A2E-C8FE-9D52-EB74AFD71E8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70635" y="2395477"/>
                <a:ext cx="2067046" cy="2067046"/>
              </a:xfrm>
              <a:prstGeom prst="rect">
                <a:avLst/>
              </a:prstGeom>
            </p:spPr>
          </p:pic>
          <p:pic>
            <p:nvPicPr>
              <p:cNvPr id="37" name="Graphic 36">
                <a:extLst>
                  <a:ext uri="{FF2B5EF4-FFF2-40B4-BE49-F238E27FC236}">
                    <a16:creationId xmlns:a16="http://schemas.microsoft.com/office/drawing/2014/main" id="{0543D6BE-7F81-2FB9-EA27-85B5E0C4268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67619" y="1892461"/>
                <a:ext cx="3073078" cy="3073078"/>
              </a:xfrm>
              <a:prstGeom prst="rect">
                <a:avLst/>
              </a:prstGeom>
            </p:spPr>
          </p:pic>
        </p:grpSp>
      </p:grpSp>
      <p:sp>
        <p:nvSpPr>
          <p:cNvPr id="6" name="Rectangle: Rounded Corners 5">
            <a:extLst>
              <a:ext uri="{FF2B5EF4-FFF2-40B4-BE49-F238E27FC236}">
                <a16:creationId xmlns:a16="http://schemas.microsoft.com/office/drawing/2014/main" id="{7C57C99F-951A-9447-CDC1-2AB6A06BC417}"/>
              </a:ext>
            </a:extLst>
          </p:cNvPr>
          <p:cNvSpPr/>
          <p:nvPr/>
        </p:nvSpPr>
        <p:spPr>
          <a:xfrm>
            <a:off x="3746339" y="1444018"/>
            <a:ext cx="4699322" cy="596992"/>
          </a:xfrm>
          <a:prstGeom prst="roundRect">
            <a:avLst>
              <a:gd name="adj" fmla="val 50000"/>
            </a:avLst>
          </a:prstGeom>
          <a:solidFill>
            <a:schemeClr val="bg1"/>
          </a:solid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50000"/>
                  </a:schemeClr>
                </a:solidFill>
              </a:rPr>
              <a:t>Federal Reserve evaluates:</a:t>
            </a:r>
          </a:p>
        </p:txBody>
      </p:sp>
      <p:sp>
        <p:nvSpPr>
          <p:cNvPr id="7" name="Right Brace 6">
            <a:extLst>
              <a:ext uri="{FF2B5EF4-FFF2-40B4-BE49-F238E27FC236}">
                <a16:creationId xmlns:a16="http://schemas.microsoft.com/office/drawing/2014/main" id="{7992B298-224A-31AC-E865-5958FAC93AC6}"/>
              </a:ext>
            </a:extLst>
          </p:cNvPr>
          <p:cNvSpPr/>
          <p:nvPr/>
        </p:nvSpPr>
        <p:spPr>
          <a:xfrm rot="16200000">
            <a:off x="5875218" y="-3203350"/>
            <a:ext cx="440058" cy="10950006"/>
          </a:xfrm>
          <a:prstGeom prst="rightBrace">
            <a:avLst>
              <a:gd name="adj1" fmla="val 52143"/>
              <a:gd name="adj2" fmla="val 50000"/>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extBox 12">
            <a:extLst>
              <a:ext uri="{FF2B5EF4-FFF2-40B4-BE49-F238E27FC236}">
                <a16:creationId xmlns:a16="http://schemas.microsoft.com/office/drawing/2014/main" id="{EB6A41F8-C751-6B77-7E85-BDB657A96519}"/>
              </a:ext>
            </a:extLst>
          </p:cNvPr>
          <p:cNvSpPr txBox="1"/>
          <p:nvPr/>
        </p:nvSpPr>
        <p:spPr>
          <a:xfrm>
            <a:off x="2235843" y="5950518"/>
            <a:ext cx="7720314" cy="584775"/>
          </a:xfrm>
          <a:prstGeom prst="rect">
            <a:avLst/>
          </a:prstGeom>
          <a:noFill/>
        </p:spPr>
        <p:txBody>
          <a:bodyPr wrap="square">
            <a:spAutoFit/>
          </a:bodyPr>
          <a:lstStyle/>
          <a:p>
            <a:pPr algn="ctr"/>
            <a:r>
              <a:rPr lang="en-US" sz="1600" baseline="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Assess whether institutions have </a:t>
            </a:r>
            <a:r>
              <a:rPr lang="en-US" sz="1600" b="1" baseline="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sufficient capital </a:t>
            </a:r>
            <a:r>
              <a:rPr lang="en-US" sz="1600" baseline="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to absorb losses and support operations during </a:t>
            </a:r>
            <a:r>
              <a:rPr lang="en-US" sz="1600" b="1" baseline="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adverse economic conditions</a:t>
            </a:r>
            <a:endParaRPr lang="en-US" sz="1600" b="1" dirty="0">
              <a:solidFill>
                <a:schemeClr val="accent5">
                  <a:lumMod val="50000"/>
                </a:schemeClr>
              </a:solidFill>
            </a:endParaRPr>
          </a:p>
        </p:txBody>
      </p:sp>
    </p:spTree>
    <p:extLst>
      <p:ext uri="{BB962C8B-B14F-4D97-AF65-F5344CB8AC3E}">
        <p14:creationId xmlns:p14="http://schemas.microsoft.com/office/powerpoint/2010/main" val="15911687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2" presetClass="entr" presetSubtype="4" decel="10000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decel="10000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decel="10000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14:presetBounceEnd="60000">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14:bounceEnd="60000">
                                          <p:cBhvr additive="base">
                                            <p:cTn id="34" dur="5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35" dur="500" fill="hold"/>
                                            <p:tgtEl>
                                              <p:spTgt spid="15"/>
                                            </p:tgtEl>
                                            <p:attrNameLst>
                                              <p:attrName>ppt_y</p:attrName>
                                            </p:attrNameLst>
                                          </p:cBhvr>
                                          <p:tavLst>
                                            <p:tav tm="0">
                                              <p:val>
                                                <p:strVal val="1+#ppt_h/2"/>
                                              </p:val>
                                            </p:tav>
                                            <p:tav tm="100000">
                                              <p:val>
                                                <p:strVal val="#ppt_y"/>
                                              </p:val>
                                            </p:tav>
                                          </p:tavLst>
                                        </p:anim>
                                      </p:childTnLst>
                                    </p:cTn>
                                  </p:par>
                                  <p:par>
                                    <p:cTn id="36" presetID="10" presetClass="entr" presetSubtype="0" fill="hold" grpId="0" nodeType="withEffect">
                                      <p:stCondLst>
                                        <p:cond delay="25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9" grpId="0"/>
          <p:bldP spid="6" grpId="0" animBg="1"/>
          <p:bldP spid="7" grpId="0" animBg="1"/>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2" presetClass="entr" presetSubtype="4" decel="10000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decel="10000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decel="10000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par>
                                    <p:cTn id="36" presetID="10" presetClass="entr" presetSubtype="0" fill="hold" grpId="0" nodeType="withEffect">
                                      <p:stCondLst>
                                        <p:cond delay="250"/>
                                      </p:stCondLst>
                                      <p:childTnLst>
                                        <p:set>
                                          <p:cBhvr>
                                            <p:cTn id="37" dur="1" fill="hold">
                                              <p:stCondLst>
                                                <p:cond delay="0"/>
                                              </p:stCondLst>
                                            </p:cTn>
                                            <p:tgtEl>
                                              <p:spTgt spid="29"/>
                                            </p:tgtEl>
                                            <p:attrNameLst>
                                              <p:attrName>style.visibility</p:attrName>
                                            </p:attrNameLst>
                                          </p:cBhvr>
                                          <p:to>
                                            <p:strVal val="visible"/>
                                          </p:to>
                                        </p:set>
                                        <p:animEffect transition="in" filter="fade">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29" grpId="0"/>
          <p:bldP spid="6" grpId="0" animBg="1"/>
          <p:bldP spid="7" grpId="0" animBg="1"/>
          <p:bldP spid="13" grpId="0"/>
        </p:bldLst>
      </p:timing>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1602BD8-12E7-CBE3-EB66-AFECD0F6C5CF}"/>
              </a:ext>
            </a:extLst>
          </p:cNvPr>
          <p:cNvCxnSpPr>
            <a:cxnSpLocks/>
          </p:cNvCxnSpPr>
          <p:nvPr/>
        </p:nvCxnSpPr>
        <p:spPr>
          <a:xfrm>
            <a:off x="4391025" y="2291839"/>
            <a:ext cx="1141095" cy="0"/>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97C5ED6-4C1C-62DB-CFD2-8506B3233478}"/>
              </a:ext>
            </a:extLst>
          </p:cNvPr>
          <p:cNvCxnSpPr>
            <a:cxnSpLocks/>
          </p:cNvCxnSpPr>
          <p:nvPr/>
        </p:nvCxnSpPr>
        <p:spPr>
          <a:xfrm>
            <a:off x="6092981" y="3011655"/>
            <a:ext cx="0" cy="1924436"/>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CD9FA085-BC61-8D1B-44BB-5D40EDED5A75}"/>
              </a:ext>
            </a:extLst>
          </p:cNvPr>
          <p:cNvSpPr txBox="1"/>
          <p:nvPr/>
        </p:nvSpPr>
        <p:spPr>
          <a:xfrm>
            <a:off x="6918155" y="374032"/>
            <a:ext cx="3193780" cy="1015663"/>
          </a:xfrm>
          <a:prstGeom prst="rect">
            <a:avLst/>
          </a:prstGeom>
          <a:noFill/>
        </p:spPr>
        <p:txBody>
          <a:bodyPr wrap="square" rtlCol="0">
            <a:spAutoFit/>
          </a:bodyPr>
          <a:lstStyle/>
          <a:p>
            <a:pPr algn="ctr"/>
            <a:r>
              <a:rPr lang="en-US" sz="2400" dirty="0">
                <a:solidFill>
                  <a:schemeClr val="accent2">
                    <a:lumMod val="50000"/>
                  </a:schemeClr>
                </a:solidFill>
                <a:latin typeface="+mj-lt"/>
                <a:cs typeface="Poppins Bold" panose="00000800000000000000" pitchFamily="2" charset="0"/>
              </a:rPr>
              <a:t>CCAR</a:t>
            </a:r>
          </a:p>
          <a:p>
            <a:pPr algn="ctr"/>
            <a:r>
              <a:rPr lang="en-GB" sz="1800" dirty="0">
                <a:solidFill>
                  <a:schemeClr val="accent2">
                    <a:lumMod val="50000"/>
                  </a:schemeClr>
                </a:solidFill>
                <a:latin typeface="Poppins "/>
                <a:cs typeface="Poppins Bold" panose="00000800000000000000" pitchFamily="2" charset="0"/>
              </a:rPr>
              <a:t>Comprehensive Capital Analysis and Review</a:t>
            </a:r>
            <a:endParaRPr lang="en-US" sz="1800" dirty="0">
              <a:solidFill>
                <a:schemeClr val="accent2">
                  <a:lumMod val="50000"/>
                </a:schemeClr>
              </a:solidFill>
              <a:latin typeface="+mj-lt"/>
              <a:cs typeface="Poppins Bold" panose="00000800000000000000" pitchFamily="2" charset="0"/>
            </a:endParaRPr>
          </a:p>
        </p:txBody>
      </p:sp>
      <p:sp>
        <p:nvSpPr>
          <p:cNvPr id="4" name="TextBox 3">
            <a:extLst>
              <a:ext uri="{FF2B5EF4-FFF2-40B4-BE49-F238E27FC236}">
                <a16:creationId xmlns:a16="http://schemas.microsoft.com/office/drawing/2014/main" id="{CB229E46-D5DD-6F95-9793-29CBBB19D948}"/>
              </a:ext>
            </a:extLst>
          </p:cNvPr>
          <p:cNvSpPr txBox="1"/>
          <p:nvPr/>
        </p:nvSpPr>
        <p:spPr>
          <a:xfrm>
            <a:off x="2423636" y="374032"/>
            <a:ext cx="2556779" cy="1015663"/>
          </a:xfrm>
          <a:prstGeom prst="rect">
            <a:avLst/>
          </a:prstGeom>
          <a:noFill/>
        </p:spPr>
        <p:txBody>
          <a:bodyPr wrap="square" rtlCol="0">
            <a:spAutoFit/>
          </a:bodyPr>
          <a:lstStyle/>
          <a:p>
            <a:pPr algn="ctr"/>
            <a:r>
              <a:rPr lang="en-US" sz="2400" dirty="0">
                <a:solidFill>
                  <a:schemeClr val="accent5">
                    <a:lumMod val="50000"/>
                  </a:schemeClr>
                </a:solidFill>
                <a:latin typeface="+mj-lt"/>
                <a:cs typeface="Poppins Bold" panose="00000800000000000000" pitchFamily="2" charset="0"/>
              </a:rPr>
              <a:t>DFAST</a:t>
            </a:r>
          </a:p>
          <a:p>
            <a:pPr algn="ctr"/>
            <a:r>
              <a:rPr lang="en-US" sz="1800" dirty="0">
                <a:solidFill>
                  <a:schemeClr val="accent5">
                    <a:lumMod val="50000"/>
                  </a:schemeClr>
                </a:solidFill>
                <a:latin typeface="Poppins "/>
                <a:cs typeface="Poppins Bold" panose="00000800000000000000" pitchFamily="2" charset="0"/>
              </a:rPr>
              <a:t>Dodd-Frank Act Stress Testing</a:t>
            </a:r>
            <a:endParaRPr lang="en-US" sz="2000" dirty="0">
              <a:solidFill>
                <a:schemeClr val="accent5">
                  <a:lumMod val="50000"/>
                </a:schemeClr>
              </a:solidFill>
              <a:latin typeface="Poppins "/>
              <a:cs typeface="Poppins Bold" panose="00000800000000000000" pitchFamily="2" charset="0"/>
            </a:endParaRPr>
          </a:p>
        </p:txBody>
      </p:sp>
      <p:pic>
        <p:nvPicPr>
          <p:cNvPr id="27" name="Graphic 26">
            <a:extLst>
              <a:ext uri="{FF2B5EF4-FFF2-40B4-BE49-F238E27FC236}">
                <a16:creationId xmlns:a16="http://schemas.microsoft.com/office/drawing/2014/main" id="{C91A977C-47C6-27FB-92CE-0DE3BF32B5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99519" y="3480312"/>
            <a:ext cx="2386923" cy="2386923"/>
          </a:xfrm>
          <a:prstGeom prst="rect">
            <a:avLst/>
          </a:prstGeom>
        </p:spPr>
      </p:pic>
      <p:cxnSp>
        <p:nvCxnSpPr>
          <p:cNvPr id="42" name="Straight Connector 41">
            <a:extLst>
              <a:ext uri="{FF2B5EF4-FFF2-40B4-BE49-F238E27FC236}">
                <a16:creationId xmlns:a16="http://schemas.microsoft.com/office/drawing/2014/main" id="{392627AD-1F98-E862-2621-6F782490992C}"/>
              </a:ext>
            </a:extLst>
          </p:cNvPr>
          <p:cNvCxnSpPr>
            <a:cxnSpLocks/>
          </p:cNvCxnSpPr>
          <p:nvPr/>
        </p:nvCxnSpPr>
        <p:spPr>
          <a:xfrm>
            <a:off x="6705600" y="2291839"/>
            <a:ext cx="967564" cy="0"/>
          </a:xfrm>
          <a:prstGeom prst="line">
            <a:avLst/>
          </a:prstGeom>
          <a:ln w="38100">
            <a:solidFill>
              <a:schemeClr val="accent6">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2" name="Graphic 31">
            <a:extLst>
              <a:ext uri="{FF2B5EF4-FFF2-40B4-BE49-F238E27FC236}">
                <a16:creationId xmlns:a16="http://schemas.microsoft.com/office/drawing/2014/main" id="{DAF5269D-ABBE-FE69-ECB4-E427E6FB1B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70937" y="1689805"/>
            <a:ext cx="935328" cy="935328"/>
          </a:xfrm>
          <a:prstGeom prst="rect">
            <a:avLst/>
          </a:prstGeom>
        </p:spPr>
      </p:pic>
      <p:pic>
        <p:nvPicPr>
          <p:cNvPr id="33" name="Graphic 32">
            <a:extLst>
              <a:ext uri="{FF2B5EF4-FFF2-40B4-BE49-F238E27FC236}">
                <a16:creationId xmlns:a16="http://schemas.microsoft.com/office/drawing/2014/main" id="{F4732FC5-A395-A5AC-79E8-C93123DE05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43647" y="2021175"/>
            <a:ext cx="726890" cy="726890"/>
          </a:xfrm>
          <a:prstGeom prst="rect">
            <a:avLst/>
          </a:prstGeom>
        </p:spPr>
      </p:pic>
      <p:pic>
        <p:nvPicPr>
          <p:cNvPr id="34" name="Graphic 33">
            <a:extLst>
              <a:ext uri="{FF2B5EF4-FFF2-40B4-BE49-F238E27FC236}">
                <a16:creationId xmlns:a16="http://schemas.microsoft.com/office/drawing/2014/main" id="{79182F33-C1DE-2490-DA02-E5E3234FC4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254271">
            <a:off x="5787818" y="2610677"/>
            <a:ext cx="636391" cy="636391"/>
          </a:xfrm>
          <a:prstGeom prst="rect">
            <a:avLst/>
          </a:prstGeom>
        </p:spPr>
      </p:pic>
      <p:grpSp>
        <p:nvGrpSpPr>
          <p:cNvPr id="15" name="Group 14">
            <a:extLst>
              <a:ext uri="{FF2B5EF4-FFF2-40B4-BE49-F238E27FC236}">
                <a16:creationId xmlns:a16="http://schemas.microsoft.com/office/drawing/2014/main" id="{9B8105B0-F25F-6BF0-4D1D-D5FE051790B9}"/>
              </a:ext>
            </a:extLst>
          </p:cNvPr>
          <p:cNvGrpSpPr/>
          <p:nvPr/>
        </p:nvGrpSpPr>
        <p:grpSpPr>
          <a:xfrm>
            <a:off x="2835071" y="1424884"/>
            <a:ext cx="1733910" cy="1733910"/>
            <a:chOff x="1639828" y="1273654"/>
            <a:chExt cx="1036662" cy="1036662"/>
          </a:xfrm>
        </p:grpSpPr>
        <p:sp>
          <p:nvSpPr>
            <p:cNvPr id="17" name="Oval 16">
              <a:extLst>
                <a:ext uri="{FF2B5EF4-FFF2-40B4-BE49-F238E27FC236}">
                  <a16:creationId xmlns:a16="http://schemas.microsoft.com/office/drawing/2014/main" id="{8E438793-79F9-581A-FACA-F347574D7C4E}"/>
                </a:ext>
              </a:extLst>
            </p:cNvPr>
            <p:cNvSpPr/>
            <p:nvPr/>
          </p:nvSpPr>
          <p:spPr>
            <a:xfrm>
              <a:off x="1639828" y="1273654"/>
              <a:ext cx="1036662" cy="1036662"/>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8" name="Graphic 17">
              <a:extLst>
                <a:ext uri="{FF2B5EF4-FFF2-40B4-BE49-F238E27FC236}">
                  <a16:creationId xmlns:a16="http://schemas.microsoft.com/office/drawing/2014/main" id="{757FC523-4885-6E48-3B9D-F859A2A2C4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45931" y="1432044"/>
              <a:ext cx="624457" cy="624457"/>
            </a:xfrm>
            <a:prstGeom prst="rect">
              <a:avLst/>
            </a:prstGeom>
          </p:spPr>
        </p:pic>
      </p:grpSp>
      <p:grpSp>
        <p:nvGrpSpPr>
          <p:cNvPr id="21" name="Group 20">
            <a:extLst>
              <a:ext uri="{FF2B5EF4-FFF2-40B4-BE49-F238E27FC236}">
                <a16:creationId xmlns:a16="http://schemas.microsoft.com/office/drawing/2014/main" id="{F2391A8E-4EF6-DBC4-5521-DE8866522515}"/>
              </a:ext>
            </a:extLst>
          </p:cNvPr>
          <p:cNvGrpSpPr/>
          <p:nvPr/>
        </p:nvGrpSpPr>
        <p:grpSpPr>
          <a:xfrm>
            <a:off x="7648091" y="1431717"/>
            <a:ext cx="1733910" cy="1733910"/>
            <a:chOff x="6897277" y="1273654"/>
            <a:chExt cx="1036662" cy="1036662"/>
          </a:xfrm>
        </p:grpSpPr>
        <p:sp>
          <p:nvSpPr>
            <p:cNvPr id="22" name="Oval 21">
              <a:extLst>
                <a:ext uri="{FF2B5EF4-FFF2-40B4-BE49-F238E27FC236}">
                  <a16:creationId xmlns:a16="http://schemas.microsoft.com/office/drawing/2014/main" id="{68C2E4C0-8F21-67C7-49F3-EC9C83110294}"/>
                </a:ext>
              </a:extLst>
            </p:cNvPr>
            <p:cNvSpPr/>
            <p:nvPr/>
          </p:nvSpPr>
          <p:spPr>
            <a:xfrm>
              <a:off x="6897277" y="1273654"/>
              <a:ext cx="1036662" cy="1036662"/>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23" name="Graphic 22">
              <a:extLst>
                <a:ext uri="{FF2B5EF4-FFF2-40B4-BE49-F238E27FC236}">
                  <a16:creationId xmlns:a16="http://schemas.microsoft.com/office/drawing/2014/main" id="{6AF8FDCE-0463-0430-533E-70825F3649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21087" y="1493380"/>
              <a:ext cx="589042" cy="589042"/>
            </a:xfrm>
            <a:prstGeom prst="rect">
              <a:avLst/>
            </a:prstGeom>
          </p:spPr>
        </p:pic>
      </p:grpSp>
      <p:grpSp>
        <p:nvGrpSpPr>
          <p:cNvPr id="49" name="Group 48">
            <a:extLst>
              <a:ext uri="{FF2B5EF4-FFF2-40B4-BE49-F238E27FC236}">
                <a16:creationId xmlns:a16="http://schemas.microsoft.com/office/drawing/2014/main" id="{C43B9840-E014-D4B5-CCF9-D6FC16A168ED}"/>
              </a:ext>
            </a:extLst>
          </p:cNvPr>
          <p:cNvGrpSpPr/>
          <p:nvPr/>
        </p:nvGrpSpPr>
        <p:grpSpPr>
          <a:xfrm>
            <a:off x="7688938" y="3649871"/>
            <a:ext cx="4925851" cy="1747691"/>
            <a:chOff x="7688938" y="3518576"/>
            <a:chExt cx="4925851" cy="1747691"/>
          </a:xfrm>
        </p:grpSpPr>
        <p:sp>
          <p:nvSpPr>
            <p:cNvPr id="47" name="Rectangle: Rounded Corners 46">
              <a:extLst>
                <a:ext uri="{FF2B5EF4-FFF2-40B4-BE49-F238E27FC236}">
                  <a16:creationId xmlns:a16="http://schemas.microsoft.com/office/drawing/2014/main" id="{5F08D3AD-F779-F016-A23C-0CEFE0A6D8FA}"/>
                </a:ext>
              </a:extLst>
            </p:cNvPr>
            <p:cNvSpPr/>
            <p:nvPr/>
          </p:nvSpPr>
          <p:spPr>
            <a:xfrm>
              <a:off x="7688938" y="3518576"/>
              <a:ext cx="4925851" cy="1747691"/>
            </a:xfrm>
            <a:prstGeom prst="roundRect">
              <a:avLst/>
            </a:prstGeom>
            <a:solidFill>
              <a:schemeClr val="accent2"/>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sz="2400" dirty="0">
                <a:latin typeface="+mj-lt"/>
              </a:endParaRPr>
            </a:p>
          </p:txBody>
        </p:sp>
        <p:sp>
          <p:nvSpPr>
            <p:cNvPr id="48" name="TextBox 47">
              <a:extLst>
                <a:ext uri="{FF2B5EF4-FFF2-40B4-BE49-F238E27FC236}">
                  <a16:creationId xmlns:a16="http://schemas.microsoft.com/office/drawing/2014/main" id="{E70748BA-EF57-3E72-79B0-91FBA90F9C80}"/>
                </a:ext>
              </a:extLst>
            </p:cNvPr>
            <p:cNvSpPr txBox="1"/>
            <p:nvPr/>
          </p:nvSpPr>
          <p:spPr>
            <a:xfrm>
              <a:off x="8022434" y="3792256"/>
              <a:ext cx="3864766" cy="1200329"/>
            </a:xfrm>
            <a:prstGeom prst="rect">
              <a:avLst/>
            </a:prstGeom>
            <a:noFill/>
          </p:spPr>
          <p:txBody>
            <a:bodyPr wrap="square" rtlCol="0">
              <a:spAutoFit/>
            </a:bodyPr>
            <a:lstStyle/>
            <a:p>
              <a:pPr algn="ctr"/>
              <a:r>
                <a:rPr lang="en-US" sz="2400" b="1" dirty="0">
                  <a:solidFill>
                    <a:schemeClr val="bg1"/>
                  </a:solidFill>
                  <a:latin typeface="Poppins" panose="00000500000000000000" pitchFamily="2" charset="0"/>
                  <a:cs typeface="Poppins Bold" panose="00000800000000000000" pitchFamily="2" charset="0"/>
                </a:rPr>
                <a:t>Not applicable </a:t>
              </a:r>
              <a:r>
                <a:rPr lang="en-US" sz="2400" dirty="0">
                  <a:solidFill>
                    <a:schemeClr val="bg1"/>
                  </a:solidFill>
                  <a:latin typeface="Poppins" panose="00000500000000000000" pitchFamily="2" charset="0"/>
                  <a:cs typeface="Poppins Bold" panose="00000800000000000000" pitchFamily="2" charset="0"/>
                </a:rPr>
                <a:t>to banking organizations with </a:t>
              </a:r>
              <a:r>
                <a:rPr lang="en-US" sz="2400" b="1" dirty="0">
                  <a:solidFill>
                    <a:schemeClr val="bg1"/>
                  </a:solidFill>
                  <a:latin typeface="Poppins" panose="00000500000000000000" pitchFamily="2" charset="0"/>
                  <a:cs typeface="Poppins Bold" panose="00000800000000000000" pitchFamily="2" charset="0"/>
                </a:rPr>
                <a:t>assets ≤$10 Billion</a:t>
              </a:r>
            </a:p>
          </p:txBody>
        </p:sp>
      </p:grpSp>
      <p:grpSp>
        <p:nvGrpSpPr>
          <p:cNvPr id="50" name="Group 49">
            <a:extLst>
              <a:ext uri="{FF2B5EF4-FFF2-40B4-BE49-F238E27FC236}">
                <a16:creationId xmlns:a16="http://schemas.microsoft.com/office/drawing/2014/main" id="{D43031FA-AAC8-CDF7-4A3A-680357630060}"/>
              </a:ext>
            </a:extLst>
          </p:cNvPr>
          <p:cNvGrpSpPr/>
          <p:nvPr/>
        </p:nvGrpSpPr>
        <p:grpSpPr>
          <a:xfrm>
            <a:off x="-428828" y="3649871"/>
            <a:ext cx="4925851" cy="1747691"/>
            <a:chOff x="7688938" y="3518576"/>
            <a:chExt cx="4925851" cy="1747691"/>
          </a:xfrm>
        </p:grpSpPr>
        <p:sp>
          <p:nvSpPr>
            <p:cNvPr id="51" name="Rectangle: Rounded Corners 50">
              <a:extLst>
                <a:ext uri="{FF2B5EF4-FFF2-40B4-BE49-F238E27FC236}">
                  <a16:creationId xmlns:a16="http://schemas.microsoft.com/office/drawing/2014/main" id="{E6172B97-74BC-6F75-397C-5DF73F057BE1}"/>
                </a:ext>
              </a:extLst>
            </p:cNvPr>
            <p:cNvSpPr/>
            <p:nvPr/>
          </p:nvSpPr>
          <p:spPr>
            <a:xfrm>
              <a:off x="7688938" y="3518576"/>
              <a:ext cx="4925851" cy="1747691"/>
            </a:xfrm>
            <a:prstGeom prst="roundRect">
              <a:avLst/>
            </a:prstGeom>
            <a:solidFill>
              <a:schemeClr val="accent5"/>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sz="2400" dirty="0">
                <a:latin typeface="+mj-lt"/>
              </a:endParaRPr>
            </a:p>
          </p:txBody>
        </p:sp>
        <p:sp>
          <p:nvSpPr>
            <p:cNvPr id="52" name="TextBox 51">
              <a:extLst>
                <a:ext uri="{FF2B5EF4-FFF2-40B4-BE49-F238E27FC236}">
                  <a16:creationId xmlns:a16="http://schemas.microsoft.com/office/drawing/2014/main" id="{3D63FB2D-493A-FD34-5219-9359D493ACA3}"/>
                </a:ext>
              </a:extLst>
            </p:cNvPr>
            <p:cNvSpPr txBox="1"/>
            <p:nvPr/>
          </p:nvSpPr>
          <p:spPr>
            <a:xfrm>
              <a:off x="8440329" y="3792256"/>
              <a:ext cx="3864766" cy="1200329"/>
            </a:xfrm>
            <a:prstGeom prst="rect">
              <a:avLst/>
            </a:prstGeom>
            <a:noFill/>
          </p:spPr>
          <p:txBody>
            <a:bodyPr wrap="square" rtlCol="0">
              <a:spAutoFit/>
            </a:bodyPr>
            <a:lstStyle/>
            <a:p>
              <a:pPr algn="ctr"/>
              <a:r>
                <a:rPr lang="en-US" sz="2400" b="1" dirty="0">
                  <a:solidFill>
                    <a:schemeClr val="bg1"/>
                  </a:solidFill>
                  <a:latin typeface="Poppins" panose="00000500000000000000" pitchFamily="2" charset="0"/>
                  <a:cs typeface="Poppins Bold" panose="00000800000000000000" pitchFamily="2" charset="0"/>
                </a:rPr>
                <a:t>Not applicable </a:t>
              </a:r>
              <a:r>
                <a:rPr lang="en-US" sz="2400" dirty="0">
                  <a:solidFill>
                    <a:schemeClr val="bg1"/>
                  </a:solidFill>
                  <a:latin typeface="Poppins" panose="00000500000000000000" pitchFamily="2" charset="0"/>
                  <a:cs typeface="Poppins Bold" panose="00000800000000000000" pitchFamily="2" charset="0"/>
                </a:rPr>
                <a:t>to banking organizations with </a:t>
              </a:r>
              <a:r>
                <a:rPr lang="en-US" sz="2400" b="1" dirty="0">
                  <a:solidFill>
                    <a:schemeClr val="bg1"/>
                  </a:solidFill>
                  <a:latin typeface="Poppins" panose="00000500000000000000" pitchFamily="2" charset="0"/>
                  <a:cs typeface="Poppins Bold" panose="00000800000000000000" pitchFamily="2" charset="0"/>
                </a:rPr>
                <a:t>assets ≤$10 Billion</a:t>
              </a:r>
            </a:p>
          </p:txBody>
        </p:sp>
      </p:grpSp>
      <p:sp>
        <p:nvSpPr>
          <p:cNvPr id="2" name="Rectangle: Rounded Corners 1">
            <a:extLst>
              <a:ext uri="{FF2B5EF4-FFF2-40B4-BE49-F238E27FC236}">
                <a16:creationId xmlns:a16="http://schemas.microsoft.com/office/drawing/2014/main" id="{63C5ECEA-5CEB-5DA6-2DAF-51E28211FF2C}"/>
              </a:ext>
            </a:extLst>
          </p:cNvPr>
          <p:cNvSpPr/>
          <p:nvPr/>
        </p:nvSpPr>
        <p:spPr>
          <a:xfrm>
            <a:off x="13688733" y="2495296"/>
            <a:ext cx="3375852" cy="1289699"/>
          </a:xfrm>
          <a:prstGeom prst="roundRect">
            <a:avLst/>
          </a:prstGeom>
          <a:solidFill>
            <a:schemeClr val="accent5"/>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400" dirty="0">
                <a:latin typeface="+mj-lt"/>
              </a:rPr>
              <a:t>Capital Adequacy</a:t>
            </a:r>
          </a:p>
        </p:txBody>
      </p:sp>
      <p:sp>
        <p:nvSpPr>
          <p:cNvPr id="5" name="Rectangle: Rounded Corners 4">
            <a:extLst>
              <a:ext uri="{FF2B5EF4-FFF2-40B4-BE49-F238E27FC236}">
                <a16:creationId xmlns:a16="http://schemas.microsoft.com/office/drawing/2014/main" id="{C98E36EF-02ED-9384-2A27-CAFBF2115FA5}"/>
              </a:ext>
            </a:extLst>
          </p:cNvPr>
          <p:cNvSpPr/>
          <p:nvPr/>
        </p:nvSpPr>
        <p:spPr>
          <a:xfrm>
            <a:off x="17265726" y="2495296"/>
            <a:ext cx="3375852" cy="1289699"/>
          </a:xfrm>
          <a:prstGeom prst="roundRect">
            <a:avLst/>
          </a:prstGeom>
          <a:solidFill>
            <a:schemeClr val="accent5"/>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GB" sz="2000" dirty="0">
                <a:latin typeface="+mj-lt"/>
              </a:rPr>
              <a:t>Internal capital adequacy assessment processes</a:t>
            </a:r>
          </a:p>
        </p:txBody>
      </p:sp>
      <p:sp>
        <p:nvSpPr>
          <p:cNvPr id="6" name="Rectangle: Rounded Corners 5">
            <a:extLst>
              <a:ext uri="{FF2B5EF4-FFF2-40B4-BE49-F238E27FC236}">
                <a16:creationId xmlns:a16="http://schemas.microsoft.com/office/drawing/2014/main" id="{EC31B4B5-556E-6957-8AF3-CCAB46EDC481}"/>
              </a:ext>
            </a:extLst>
          </p:cNvPr>
          <p:cNvSpPr/>
          <p:nvPr/>
        </p:nvSpPr>
        <p:spPr>
          <a:xfrm>
            <a:off x="20842719" y="2495296"/>
            <a:ext cx="3375852" cy="1289699"/>
          </a:xfrm>
          <a:prstGeom prst="roundRect">
            <a:avLst/>
          </a:prstGeom>
          <a:solidFill>
            <a:schemeClr val="accent5"/>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000" dirty="0">
                <a:latin typeface="+mj-lt"/>
              </a:rPr>
              <a:t>Plans to make capital distributions</a:t>
            </a:r>
            <a:endParaRPr lang="en-GB" sz="2000" dirty="0">
              <a:latin typeface="+mj-lt"/>
            </a:endParaRPr>
          </a:p>
        </p:txBody>
      </p:sp>
      <p:sp>
        <p:nvSpPr>
          <p:cNvPr id="7" name="TextBox 6">
            <a:extLst>
              <a:ext uri="{FF2B5EF4-FFF2-40B4-BE49-F238E27FC236}">
                <a16:creationId xmlns:a16="http://schemas.microsoft.com/office/drawing/2014/main" id="{8761808F-F1CC-03C8-E232-D6A1E1C0F286}"/>
              </a:ext>
            </a:extLst>
          </p:cNvPr>
          <p:cNvSpPr txBox="1"/>
          <p:nvPr/>
        </p:nvSpPr>
        <p:spPr>
          <a:xfrm>
            <a:off x="14140844" y="5514557"/>
            <a:ext cx="9607296" cy="461665"/>
          </a:xfrm>
          <a:prstGeom prst="rect">
            <a:avLst/>
          </a:prstGeom>
          <a:noFill/>
        </p:spPr>
        <p:txBody>
          <a:bodyPr wrap="square" rtlCol="0">
            <a:spAutoFit/>
          </a:bodyPr>
          <a:lstStyle/>
          <a:p>
            <a:pPr algn="ctr"/>
            <a:r>
              <a:rPr lang="en-US" sz="2400" dirty="0">
                <a:solidFill>
                  <a:schemeClr val="accent5">
                    <a:lumMod val="50000"/>
                  </a:schemeClr>
                </a:solidFill>
                <a:latin typeface="+mj-lt"/>
                <a:cs typeface="Poppins Bold" panose="00000800000000000000" pitchFamily="2" charset="0"/>
              </a:rPr>
              <a:t>Dodd-Frank Act Stress Testing (DFAST)</a:t>
            </a:r>
          </a:p>
        </p:txBody>
      </p:sp>
      <p:sp>
        <p:nvSpPr>
          <p:cNvPr id="8" name="Rectangle: Rounded Corners 7">
            <a:extLst>
              <a:ext uri="{FF2B5EF4-FFF2-40B4-BE49-F238E27FC236}">
                <a16:creationId xmlns:a16="http://schemas.microsoft.com/office/drawing/2014/main" id="{AA8B494E-D699-5E65-3B03-A8EED0AA5C7A}"/>
              </a:ext>
            </a:extLst>
          </p:cNvPr>
          <p:cNvSpPr/>
          <p:nvPr/>
        </p:nvSpPr>
        <p:spPr>
          <a:xfrm>
            <a:off x="16594832" y="1444018"/>
            <a:ext cx="4699322" cy="596992"/>
          </a:xfrm>
          <a:prstGeom prst="roundRect">
            <a:avLst>
              <a:gd name="adj" fmla="val 50000"/>
            </a:avLst>
          </a:prstGeom>
          <a:solidFill>
            <a:schemeClr val="bg1"/>
          </a:solid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5">
                    <a:lumMod val="50000"/>
                  </a:schemeClr>
                </a:solidFill>
              </a:rPr>
              <a:t>Federal Reserve evaluates:</a:t>
            </a:r>
          </a:p>
        </p:txBody>
      </p:sp>
      <p:sp>
        <p:nvSpPr>
          <p:cNvPr id="13" name="Right Brace 12">
            <a:extLst>
              <a:ext uri="{FF2B5EF4-FFF2-40B4-BE49-F238E27FC236}">
                <a16:creationId xmlns:a16="http://schemas.microsoft.com/office/drawing/2014/main" id="{8875F3C1-2263-4665-D5BD-1703894B4192}"/>
              </a:ext>
            </a:extLst>
          </p:cNvPr>
          <p:cNvSpPr/>
          <p:nvPr/>
        </p:nvSpPr>
        <p:spPr>
          <a:xfrm rot="16200000">
            <a:off x="18723711" y="-3203350"/>
            <a:ext cx="440058" cy="10950006"/>
          </a:xfrm>
          <a:prstGeom prst="rightBrace">
            <a:avLst>
              <a:gd name="adj1" fmla="val 52143"/>
              <a:gd name="adj2" fmla="val 50000"/>
            </a:avLst>
          </a:prstGeom>
          <a:ln w="381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TextBox 13">
            <a:extLst>
              <a:ext uri="{FF2B5EF4-FFF2-40B4-BE49-F238E27FC236}">
                <a16:creationId xmlns:a16="http://schemas.microsoft.com/office/drawing/2014/main" id="{EAC3FFD2-3F5C-41FD-C8B9-567CB606D3EF}"/>
              </a:ext>
            </a:extLst>
          </p:cNvPr>
          <p:cNvSpPr txBox="1"/>
          <p:nvPr/>
        </p:nvSpPr>
        <p:spPr>
          <a:xfrm>
            <a:off x="15084336" y="5950518"/>
            <a:ext cx="7720314" cy="584775"/>
          </a:xfrm>
          <a:prstGeom prst="rect">
            <a:avLst/>
          </a:prstGeom>
          <a:noFill/>
        </p:spPr>
        <p:txBody>
          <a:bodyPr wrap="square">
            <a:spAutoFit/>
          </a:bodyPr>
          <a:lstStyle/>
          <a:p>
            <a:pPr algn="ctr"/>
            <a:r>
              <a:rPr lang="en-US" sz="1600" baseline="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Assess whether institutions have </a:t>
            </a:r>
            <a:r>
              <a:rPr lang="en-US" sz="1600" b="1" baseline="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sufficient capital </a:t>
            </a:r>
            <a:r>
              <a:rPr lang="en-US" sz="1600" baseline="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to absorb losses and support operations during </a:t>
            </a:r>
            <a:r>
              <a:rPr lang="en-US" sz="1600" b="1" baseline="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adverse economic conditions</a:t>
            </a:r>
            <a:endParaRPr lang="en-US" sz="1600" b="1" dirty="0">
              <a:solidFill>
                <a:schemeClr val="accent5">
                  <a:lumMod val="50000"/>
                </a:schemeClr>
              </a:solidFill>
            </a:endParaRPr>
          </a:p>
        </p:txBody>
      </p:sp>
      <p:sp>
        <p:nvSpPr>
          <p:cNvPr id="16" name="TextBox 15">
            <a:extLst>
              <a:ext uri="{FF2B5EF4-FFF2-40B4-BE49-F238E27FC236}">
                <a16:creationId xmlns:a16="http://schemas.microsoft.com/office/drawing/2014/main" id="{5BEF5B17-EA2D-A4FC-4A02-E6B76D51265E}"/>
              </a:ext>
            </a:extLst>
          </p:cNvPr>
          <p:cNvSpPr txBox="1"/>
          <p:nvPr/>
        </p:nvSpPr>
        <p:spPr>
          <a:xfrm>
            <a:off x="12857651" y="485558"/>
            <a:ext cx="12192002" cy="523220"/>
          </a:xfrm>
          <a:prstGeom prst="rect">
            <a:avLst/>
          </a:prstGeom>
          <a:noFill/>
        </p:spPr>
        <p:txBody>
          <a:bodyPr wrap="square" rtlCol="0">
            <a:spAutoFit/>
          </a:bodyPr>
          <a:lstStyle/>
          <a:p>
            <a:pPr algn="ctr"/>
            <a:r>
              <a:rPr lang="en-US" sz="2800" dirty="0">
                <a:solidFill>
                  <a:schemeClr val="accent2">
                    <a:lumMod val="50000"/>
                  </a:schemeClr>
                </a:solidFill>
                <a:latin typeface="+mj-lt"/>
                <a:cs typeface="Poppins Bold" panose="00000800000000000000" pitchFamily="2" charset="0"/>
              </a:rPr>
              <a:t>Comprehensive Capital Analysis and Review (CCAR) </a:t>
            </a:r>
          </a:p>
        </p:txBody>
      </p:sp>
      <p:sp>
        <p:nvSpPr>
          <p:cNvPr id="20" name="TextBox 19">
            <a:extLst>
              <a:ext uri="{FF2B5EF4-FFF2-40B4-BE49-F238E27FC236}">
                <a16:creationId xmlns:a16="http://schemas.microsoft.com/office/drawing/2014/main" id="{CFDA8CEA-6A21-CD37-0C86-CFE551E4C686}"/>
              </a:ext>
            </a:extLst>
          </p:cNvPr>
          <p:cNvSpPr txBox="1"/>
          <p:nvPr/>
        </p:nvSpPr>
        <p:spPr>
          <a:xfrm>
            <a:off x="2278380" y="5946837"/>
            <a:ext cx="7635240" cy="646331"/>
          </a:xfrm>
          <a:prstGeom prst="rect">
            <a:avLst/>
          </a:prstGeom>
          <a:noFill/>
        </p:spPr>
        <p:txBody>
          <a:bodyPr wrap="square">
            <a:spAutoFit/>
          </a:bodyPr>
          <a:lstStyle/>
          <a:p>
            <a:pPr algn="ctr"/>
            <a:r>
              <a:rPr lang="en-GB" sz="1800" baseline="0" dirty="0">
                <a:solidFill>
                  <a:schemeClr val="accent6">
                    <a:lumMod val="50000"/>
                  </a:schemeClr>
                </a:solidFill>
                <a:latin typeface="Poppins" panose="00000500000000000000" pitchFamily="2" charset="0"/>
                <a:ea typeface="Open Sans" panose="020B0606030504020204" pitchFamily="34" charset="0"/>
                <a:cs typeface="Poppins" panose="00000500000000000000" pitchFamily="2" charset="0"/>
              </a:rPr>
              <a:t>Federal Reserve coordinates these processes to </a:t>
            </a:r>
            <a:r>
              <a:rPr lang="en-GB" sz="1800" b="1" baseline="0" dirty="0">
                <a:solidFill>
                  <a:schemeClr val="accent6">
                    <a:lumMod val="50000"/>
                  </a:schemeClr>
                </a:solidFill>
                <a:latin typeface="Poppins" panose="00000500000000000000" pitchFamily="2" charset="0"/>
                <a:ea typeface="Open Sans" panose="020B0606030504020204" pitchFamily="34" charset="0"/>
                <a:cs typeface="Poppins" panose="00000500000000000000" pitchFamily="2" charset="0"/>
              </a:rPr>
              <a:t>reduce duplicative requirements </a:t>
            </a:r>
            <a:r>
              <a:rPr lang="en-GB" sz="1800" baseline="0" dirty="0">
                <a:solidFill>
                  <a:schemeClr val="accent6">
                    <a:lumMod val="50000"/>
                  </a:schemeClr>
                </a:solidFill>
                <a:latin typeface="Poppins" panose="00000500000000000000" pitchFamily="2" charset="0"/>
                <a:ea typeface="Open Sans" panose="020B0606030504020204" pitchFamily="34" charset="0"/>
                <a:cs typeface="Poppins" panose="00000500000000000000" pitchFamily="2" charset="0"/>
              </a:rPr>
              <a:t>and to </a:t>
            </a:r>
            <a:r>
              <a:rPr lang="en-GB" sz="1800" b="1" baseline="0" dirty="0">
                <a:solidFill>
                  <a:schemeClr val="accent6">
                    <a:lumMod val="50000"/>
                  </a:schemeClr>
                </a:solidFill>
                <a:latin typeface="Poppins" panose="00000500000000000000" pitchFamily="2" charset="0"/>
                <a:ea typeface="Open Sans" panose="020B0606030504020204" pitchFamily="34" charset="0"/>
                <a:cs typeface="Poppins" panose="00000500000000000000" pitchFamily="2" charset="0"/>
              </a:rPr>
              <a:t>minimize regulatory burden</a:t>
            </a:r>
            <a:endParaRPr lang="en-US" sz="1800" b="1" dirty="0">
              <a:solidFill>
                <a:schemeClr val="accent6">
                  <a:lumMod val="50000"/>
                </a:schemeClr>
              </a:solidFill>
            </a:endParaRPr>
          </a:p>
        </p:txBody>
      </p:sp>
      <p:cxnSp>
        <p:nvCxnSpPr>
          <p:cNvPr id="26" name="Connector: Elbow 25">
            <a:extLst>
              <a:ext uri="{FF2B5EF4-FFF2-40B4-BE49-F238E27FC236}">
                <a16:creationId xmlns:a16="http://schemas.microsoft.com/office/drawing/2014/main" id="{E2EDB447-8CF5-73F3-F6B4-67705EDD5B0F}"/>
              </a:ext>
            </a:extLst>
          </p:cNvPr>
          <p:cNvCxnSpPr>
            <a:stCxn id="47" idx="0"/>
            <a:endCxn id="22" idx="6"/>
          </p:cNvCxnSpPr>
          <p:nvPr/>
        </p:nvCxnSpPr>
        <p:spPr>
          <a:xfrm rot="16200000" flipV="1">
            <a:off x="9091334" y="2589340"/>
            <a:ext cx="1351199" cy="769863"/>
          </a:xfrm>
          <a:prstGeom prst="bentConnector2">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Elbow 30">
            <a:extLst>
              <a:ext uri="{FF2B5EF4-FFF2-40B4-BE49-F238E27FC236}">
                <a16:creationId xmlns:a16="http://schemas.microsoft.com/office/drawing/2014/main" id="{8E667515-ECBE-151A-3F38-EBB749F26093}"/>
              </a:ext>
            </a:extLst>
          </p:cNvPr>
          <p:cNvCxnSpPr>
            <a:stCxn id="51" idx="0"/>
            <a:endCxn id="17" idx="2"/>
          </p:cNvCxnSpPr>
          <p:nvPr/>
        </p:nvCxnSpPr>
        <p:spPr>
          <a:xfrm rot="5400000" flipH="1" flipV="1">
            <a:off x="1755568" y="2570369"/>
            <a:ext cx="1358032" cy="800973"/>
          </a:xfrm>
          <a:prstGeom prst="bentConnector2">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18063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14:presetBounceEnd="60000">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14:bounceEnd="60000">
                                          <p:cBhvr additive="base">
                                            <p:cTn id="17" dur="500" fill="hold"/>
                                            <p:tgtEl>
                                              <p:spTgt spid="27"/>
                                            </p:tgtEl>
                                            <p:attrNameLst>
                                              <p:attrName>ppt_x</p:attrName>
                                            </p:attrNameLst>
                                          </p:cBhvr>
                                          <p:tavLst>
                                            <p:tav tm="0">
                                              <p:val>
                                                <p:strVal val="#ppt_x"/>
                                              </p:val>
                                            </p:tav>
                                            <p:tav tm="100000">
                                              <p:val>
                                                <p:strVal val="#ppt_x"/>
                                              </p:val>
                                            </p:tav>
                                          </p:tavLst>
                                        </p:anim>
                                        <p:anim calcmode="lin" valueType="num" p14:bounceEnd="60000">
                                          <p:cBhvr additive="base">
                                            <p:cTn id="18" dur="500" fill="hold"/>
                                            <p:tgtEl>
                                              <p:spTgt spid="27"/>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25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750"/>
                                </p:stCondLst>
                                <p:childTnLst>
                                  <p:par>
                                    <p:cTn id="23" presetID="2" presetClass="entr" presetSubtype="1" fill="hold" nodeType="afterEffect" p14:presetBounceEnd="60000">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14:bounceEnd="60000">
                                          <p:cBhvr additive="base">
                                            <p:cTn id="25" dur="500" fill="hold"/>
                                            <p:tgtEl>
                                              <p:spTgt spid="34"/>
                                            </p:tgtEl>
                                            <p:attrNameLst>
                                              <p:attrName>ppt_x</p:attrName>
                                            </p:attrNameLst>
                                          </p:cBhvr>
                                          <p:tavLst>
                                            <p:tav tm="0">
                                              <p:val>
                                                <p:strVal val="#ppt_x"/>
                                              </p:val>
                                            </p:tav>
                                            <p:tav tm="100000">
                                              <p:val>
                                                <p:strVal val="#ppt_x"/>
                                              </p:val>
                                            </p:tav>
                                          </p:tavLst>
                                        </p:anim>
                                        <p:anim calcmode="lin" valueType="num" p14:bounceEnd="60000">
                                          <p:cBhvr additive="base">
                                            <p:cTn id="26" dur="500" fill="hold"/>
                                            <p:tgtEl>
                                              <p:spTgt spid="34"/>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14:presetBounceEnd="60000">
                                      <p:stCondLst>
                                        <p:cond delay="100"/>
                                      </p:stCondLst>
                                      <p:childTnLst>
                                        <p:set>
                                          <p:cBhvr>
                                            <p:cTn id="28" dur="1" fill="hold">
                                              <p:stCondLst>
                                                <p:cond delay="0"/>
                                              </p:stCondLst>
                                            </p:cTn>
                                            <p:tgtEl>
                                              <p:spTgt spid="33"/>
                                            </p:tgtEl>
                                            <p:attrNameLst>
                                              <p:attrName>style.visibility</p:attrName>
                                            </p:attrNameLst>
                                          </p:cBhvr>
                                          <p:to>
                                            <p:strVal val="visible"/>
                                          </p:to>
                                        </p:set>
                                        <p:anim calcmode="lin" valueType="num" p14:bounceEnd="60000">
                                          <p:cBhvr additive="base">
                                            <p:cTn id="29" dur="50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30" dur="500" fill="hold"/>
                                            <p:tgtEl>
                                              <p:spTgt spid="33"/>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14:presetBounceEnd="60000">
                                      <p:stCondLst>
                                        <p:cond delay="200"/>
                                      </p:stCondLst>
                                      <p:childTnLst>
                                        <p:set>
                                          <p:cBhvr>
                                            <p:cTn id="32" dur="1" fill="hold">
                                              <p:stCondLst>
                                                <p:cond delay="0"/>
                                              </p:stCondLst>
                                            </p:cTn>
                                            <p:tgtEl>
                                              <p:spTgt spid="32"/>
                                            </p:tgtEl>
                                            <p:attrNameLst>
                                              <p:attrName>style.visibility</p:attrName>
                                            </p:attrNameLst>
                                          </p:cBhvr>
                                          <p:to>
                                            <p:strVal val="visible"/>
                                          </p:to>
                                        </p:set>
                                        <p:anim calcmode="lin" valueType="num" p14:bounceEnd="60000">
                                          <p:cBhvr additive="base">
                                            <p:cTn id="33" dur="500" fill="hold"/>
                                            <p:tgtEl>
                                              <p:spTgt spid="32"/>
                                            </p:tgtEl>
                                            <p:attrNameLst>
                                              <p:attrName>ppt_x</p:attrName>
                                            </p:attrNameLst>
                                          </p:cBhvr>
                                          <p:tavLst>
                                            <p:tav tm="0">
                                              <p:val>
                                                <p:strVal val="#ppt_x"/>
                                              </p:val>
                                            </p:tav>
                                            <p:tav tm="100000">
                                              <p:val>
                                                <p:strVal val="#ppt_x"/>
                                              </p:val>
                                            </p:tav>
                                          </p:tavLst>
                                        </p:anim>
                                        <p:anim calcmode="lin" valueType="num" p14:bounceEnd="60000">
                                          <p:cBhvr additive="base">
                                            <p:cTn id="34" dur="500" fill="hold"/>
                                            <p:tgtEl>
                                              <p:spTgt spid="32"/>
                                            </p:tgtEl>
                                            <p:attrNameLst>
                                              <p:attrName>ppt_y</p:attrName>
                                            </p:attrNameLst>
                                          </p:cBhvr>
                                          <p:tavLst>
                                            <p:tav tm="0">
                                              <p:val>
                                                <p:strVal val="0-#ppt_h/2"/>
                                              </p:val>
                                            </p:tav>
                                            <p:tav tm="100000">
                                              <p:val>
                                                <p:strVal val="#ppt_y"/>
                                              </p:val>
                                            </p:tav>
                                          </p:tavLst>
                                        </p:anim>
                                      </p:childTnLst>
                                    </p:cTn>
                                  </p:par>
                                </p:childTnLst>
                              </p:cTn>
                            </p:par>
                            <p:par>
                              <p:cTn id="35" fill="hold">
                                <p:stCondLst>
                                  <p:cond delay="1450"/>
                                </p:stCondLst>
                                <p:childTnLst>
                                  <p:par>
                                    <p:cTn id="36" presetID="8" presetClass="emph" presetSubtype="0" accel="50000" decel="50000" fill="hold" nodeType="afterEffect">
                                      <p:stCondLst>
                                        <p:cond delay="0"/>
                                      </p:stCondLst>
                                      <p:childTnLst>
                                        <p:animRot by="21600000">
                                          <p:cBhvr>
                                            <p:cTn id="37" dur="1000" fill="hold"/>
                                            <p:tgtEl>
                                              <p:spTgt spid="34"/>
                                            </p:tgtEl>
                                            <p:attrNameLst>
                                              <p:attrName>r</p:attrName>
                                            </p:attrNameLst>
                                          </p:cBhvr>
                                        </p:animRot>
                                      </p:childTnLst>
                                    </p:cTn>
                                  </p:par>
                                  <p:par>
                                    <p:cTn id="38" presetID="8" presetClass="emph" presetSubtype="0" accel="50000" decel="50000" fill="hold" nodeType="withEffect">
                                      <p:stCondLst>
                                        <p:cond delay="0"/>
                                      </p:stCondLst>
                                      <p:childTnLst>
                                        <p:animRot by="-21600000">
                                          <p:cBhvr>
                                            <p:cTn id="39" dur="1000" fill="hold"/>
                                            <p:tgtEl>
                                              <p:spTgt spid="33"/>
                                            </p:tgtEl>
                                            <p:attrNameLst>
                                              <p:attrName>r</p:attrName>
                                            </p:attrNameLst>
                                          </p:cBhvr>
                                        </p:animRot>
                                      </p:childTnLst>
                                    </p:cTn>
                                  </p:par>
                                  <p:par>
                                    <p:cTn id="40" presetID="8" presetClass="emph" presetSubtype="0" accel="50000" decel="50000" fill="hold" nodeType="withEffect">
                                      <p:stCondLst>
                                        <p:cond delay="0"/>
                                      </p:stCondLst>
                                      <p:childTnLst>
                                        <p:animRot by="21600000">
                                          <p:cBhvr>
                                            <p:cTn id="41" dur="1000" fill="hold"/>
                                            <p:tgtEl>
                                              <p:spTgt spid="32"/>
                                            </p:tgtEl>
                                            <p:attrNameLst>
                                              <p:attrName>r</p:attrName>
                                            </p:attrNameLst>
                                          </p:cBhvr>
                                        </p:animRot>
                                      </p:childTnLst>
                                    </p:cTn>
                                  </p:par>
                                  <p:par>
                                    <p:cTn id="42" presetID="22" presetClass="entr" presetSubtype="2"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right)">
                                          <p:cBhvr>
                                            <p:cTn id="44" dur="500"/>
                                            <p:tgtEl>
                                              <p:spTgt spid="42"/>
                                            </p:tgtEl>
                                          </p:cBhvr>
                                        </p:animEffect>
                                      </p:childTnLst>
                                    </p:cTn>
                                  </p:par>
                                  <p:par>
                                    <p:cTn id="45" presetID="22" presetClass="entr" presetSubtype="8"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par>
                                    <p:cTn id="48" presetID="22" presetClass="entr" presetSubtype="4"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down)">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decel="100000" fill="hold" nodeType="click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additive="base">
                                            <p:cTn id="55" dur="500" fill="hold"/>
                                            <p:tgtEl>
                                              <p:spTgt spid="50"/>
                                            </p:tgtEl>
                                            <p:attrNameLst>
                                              <p:attrName>ppt_x</p:attrName>
                                            </p:attrNameLst>
                                          </p:cBhvr>
                                          <p:tavLst>
                                            <p:tav tm="0">
                                              <p:val>
                                                <p:strVal val="0-#ppt_w/2"/>
                                              </p:val>
                                            </p:tav>
                                            <p:tav tm="100000">
                                              <p:val>
                                                <p:strVal val="#ppt_x"/>
                                              </p:val>
                                            </p:tav>
                                          </p:tavLst>
                                        </p:anim>
                                        <p:anim calcmode="lin" valueType="num">
                                          <p:cBhvr additive="base">
                                            <p:cTn id="56" dur="500" fill="hold"/>
                                            <p:tgtEl>
                                              <p:spTgt spid="50"/>
                                            </p:tgtEl>
                                            <p:attrNameLst>
                                              <p:attrName>ppt_y</p:attrName>
                                            </p:attrNameLst>
                                          </p:cBhvr>
                                          <p:tavLst>
                                            <p:tav tm="0">
                                              <p:val>
                                                <p:strVal val="#ppt_y"/>
                                              </p:val>
                                            </p:tav>
                                            <p:tav tm="100000">
                                              <p:val>
                                                <p:strVal val="#ppt_y"/>
                                              </p:val>
                                            </p:tav>
                                          </p:tavLst>
                                        </p:anim>
                                      </p:childTnLst>
                                    </p:cTn>
                                  </p:par>
                                  <p:par>
                                    <p:cTn id="57" presetID="2" presetClass="entr" presetSubtype="2" decel="100000"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1+#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childTnLst>
                              </p:cTn>
                            </p:par>
                            <p:par>
                              <p:cTn id="61" fill="hold">
                                <p:stCondLst>
                                  <p:cond delay="500"/>
                                </p:stCondLst>
                                <p:childTnLst>
                                  <p:par>
                                    <p:cTn id="62" presetID="22" presetClass="entr" presetSubtype="2"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right)">
                                          <p:cBhvr>
                                            <p:cTn id="64" dur="500"/>
                                            <p:tgtEl>
                                              <p:spTgt spid="26"/>
                                            </p:tgtEl>
                                          </p:cBhvr>
                                        </p:animEffect>
                                      </p:childTnLst>
                                    </p:cTn>
                                  </p:par>
                                  <p:par>
                                    <p:cTn id="65" presetID="22" presetClass="entr" presetSubtype="8"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left)">
                                          <p:cBhvr>
                                            <p:cTn id="6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25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par>
                              <p:cTn id="22" fill="hold">
                                <p:stCondLst>
                                  <p:cond delay="750"/>
                                </p:stCondLst>
                                <p:childTnLst>
                                  <p:par>
                                    <p:cTn id="23" presetID="2" presetClass="entr" presetSubtype="1"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10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200"/>
                                      </p:stCondLst>
                                      <p:childTnLst>
                                        <p:set>
                                          <p:cBhvr>
                                            <p:cTn id="32" dur="1" fill="hold">
                                              <p:stCondLst>
                                                <p:cond delay="0"/>
                                              </p:stCondLst>
                                            </p:cTn>
                                            <p:tgtEl>
                                              <p:spTgt spid="32"/>
                                            </p:tgtEl>
                                            <p:attrNameLst>
                                              <p:attrName>style.visibility</p:attrName>
                                            </p:attrNameLst>
                                          </p:cBhvr>
                                          <p:to>
                                            <p:strVal val="visible"/>
                                          </p:to>
                                        </p:set>
                                        <p:anim calcmode="lin" valueType="num">
                                          <p:cBhvr additive="base">
                                            <p:cTn id="33" dur="500" fill="hold"/>
                                            <p:tgtEl>
                                              <p:spTgt spid="32"/>
                                            </p:tgtEl>
                                            <p:attrNameLst>
                                              <p:attrName>ppt_x</p:attrName>
                                            </p:attrNameLst>
                                          </p:cBhvr>
                                          <p:tavLst>
                                            <p:tav tm="0">
                                              <p:val>
                                                <p:strVal val="#ppt_x"/>
                                              </p:val>
                                            </p:tav>
                                            <p:tav tm="100000">
                                              <p:val>
                                                <p:strVal val="#ppt_x"/>
                                              </p:val>
                                            </p:tav>
                                          </p:tavLst>
                                        </p:anim>
                                        <p:anim calcmode="lin" valueType="num">
                                          <p:cBhvr additive="base">
                                            <p:cTn id="34" dur="500" fill="hold"/>
                                            <p:tgtEl>
                                              <p:spTgt spid="32"/>
                                            </p:tgtEl>
                                            <p:attrNameLst>
                                              <p:attrName>ppt_y</p:attrName>
                                            </p:attrNameLst>
                                          </p:cBhvr>
                                          <p:tavLst>
                                            <p:tav tm="0">
                                              <p:val>
                                                <p:strVal val="0-#ppt_h/2"/>
                                              </p:val>
                                            </p:tav>
                                            <p:tav tm="100000">
                                              <p:val>
                                                <p:strVal val="#ppt_y"/>
                                              </p:val>
                                            </p:tav>
                                          </p:tavLst>
                                        </p:anim>
                                      </p:childTnLst>
                                    </p:cTn>
                                  </p:par>
                                </p:childTnLst>
                              </p:cTn>
                            </p:par>
                            <p:par>
                              <p:cTn id="35" fill="hold">
                                <p:stCondLst>
                                  <p:cond delay="1450"/>
                                </p:stCondLst>
                                <p:childTnLst>
                                  <p:par>
                                    <p:cTn id="36" presetID="8" presetClass="emph" presetSubtype="0" accel="50000" decel="50000" fill="hold" nodeType="afterEffect">
                                      <p:stCondLst>
                                        <p:cond delay="0"/>
                                      </p:stCondLst>
                                      <p:childTnLst>
                                        <p:animRot by="21600000">
                                          <p:cBhvr>
                                            <p:cTn id="37" dur="1000" fill="hold"/>
                                            <p:tgtEl>
                                              <p:spTgt spid="34"/>
                                            </p:tgtEl>
                                            <p:attrNameLst>
                                              <p:attrName>r</p:attrName>
                                            </p:attrNameLst>
                                          </p:cBhvr>
                                        </p:animRot>
                                      </p:childTnLst>
                                    </p:cTn>
                                  </p:par>
                                  <p:par>
                                    <p:cTn id="38" presetID="8" presetClass="emph" presetSubtype="0" accel="50000" decel="50000" fill="hold" nodeType="withEffect">
                                      <p:stCondLst>
                                        <p:cond delay="0"/>
                                      </p:stCondLst>
                                      <p:childTnLst>
                                        <p:animRot by="-21600000">
                                          <p:cBhvr>
                                            <p:cTn id="39" dur="1000" fill="hold"/>
                                            <p:tgtEl>
                                              <p:spTgt spid="33"/>
                                            </p:tgtEl>
                                            <p:attrNameLst>
                                              <p:attrName>r</p:attrName>
                                            </p:attrNameLst>
                                          </p:cBhvr>
                                        </p:animRot>
                                      </p:childTnLst>
                                    </p:cTn>
                                  </p:par>
                                  <p:par>
                                    <p:cTn id="40" presetID="8" presetClass="emph" presetSubtype="0" accel="50000" decel="50000" fill="hold" nodeType="withEffect">
                                      <p:stCondLst>
                                        <p:cond delay="0"/>
                                      </p:stCondLst>
                                      <p:childTnLst>
                                        <p:animRot by="21600000">
                                          <p:cBhvr>
                                            <p:cTn id="41" dur="1000" fill="hold"/>
                                            <p:tgtEl>
                                              <p:spTgt spid="32"/>
                                            </p:tgtEl>
                                            <p:attrNameLst>
                                              <p:attrName>r</p:attrName>
                                            </p:attrNameLst>
                                          </p:cBhvr>
                                        </p:animRot>
                                      </p:childTnLst>
                                    </p:cTn>
                                  </p:par>
                                  <p:par>
                                    <p:cTn id="42" presetID="22" presetClass="entr" presetSubtype="2"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wipe(right)">
                                          <p:cBhvr>
                                            <p:cTn id="44" dur="500"/>
                                            <p:tgtEl>
                                              <p:spTgt spid="42"/>
                                            </p:tgtEl>
                                          </p:cBhvr>
                                        </p:animEffect>
                                      </p:childTnLst>
                                    </p:cTn>
                                  </p:par>
                                  <p:par>
                                    <p:cTn id="45" presetID="22" presetClass="entr" presetSubtype="8"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left)">
                                          <p:cBhvr>
                                            <p:cTn id="47" dur="500"/>
                                            <p:tgtEl>
                                              <p:spTgt spid="12"/>
                                            </p:tgtEl>
                                          </p:cBhvr>
                                        </p:animEffect>
                                      </p:childTnLst>
                                    </p:cTn>
                                  </p:par>
                                  <p:par>
                                    <p:cTn id="48" presetID="22" presetClass="entr" presetSubtype="4"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down)">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8" decel="100000" fill="hold" nodeType="clickEffect">
                                      <p:stCondLst>
                                        <p:cond delay="0"/>
                                      </p:stCondLst>
                                      <p:childTnLst>
                                        <p:set>
                                          <p:cBhvr>
                                            <p:cTn id="54" dur="1" fill="hold">
                                              <p:stCondLst>
                                                <p:cond delay="0"/>
                                              </p:stCondLst>
                                            </p:cTn>
                                            <p:tgtEl>
                                              <p:spTgt spid="50"/>
                                            </p:tgtEl>
                                            <p:attrNameLst>
                                              <p:attrName>style.visibility</p:attrName>
                                            </p:attrNameLst>
                                          </p:cBhvr>
                                          <p:to>
                                            <p:strVal val="visible"/>
                                          </p:to>
                                        </p:set>
                                        <p:anim calcmode="lin" valueType="num">
                                          <p:cBhvr additive="base">
                                            <p:cTn id="55" dur="500" fill="hold"/>
                                            <p:tgtEl>
                                              <p:spTgt spid="50"/>
                                            </p:tgtEl>
                                            <p:attrNameLst>
                                              <p:attrName>ppt_x</p:attrName>
                                            </p:attrNameLst>
                                          </p:cBhvr>
                                          <p:tavLst>
                                            <p:tav tm="0">
                                              <p:val>
                                                <p:strVal val="0-#ppt_w/2"/>
                                              </p:val>
                                            </p:tav>
                                            <p:tav tm="100000">
                                              <p:val>
                                                <p:strVal val="#ppt_x"/>
                                              </p:val>
                                            </p:tav>
                                          </p:tavLst>
                                        </p:anim>
                                        <p:anim calcmode="lin" valueType="num">
                                          <p:cBhvr additive="base">
                                            <p:cTn id="56" dur="500" fill="hold"/>
                                            <p:tgtEl>
                                              <p:spTgt spid="50"/>
                                            </p:tgtEl>
                                            <p:attrNameLst>
                                              <p:attrName>ppt_y</p:attrName>
                                            </p:attrNameLst>
                                          </p:cBhvr>
                                          <p:tavLst>
                                            <p:tav tm="0">
                                              <p:val>
                                                <p:strVal val="#ppt_y"/>
                                              </p:val>
                                            </p:tav>
                                            <p:tav tm="100000">
                                              <p:val>
                                                <p:strVal val="#ppt_y"/>
                                              </p:val>
                                            </p:tav>
                                          </p:tavLst>
                                        </p:anim>
                                      </p:childTnLst>
                                    </p:cTn>
                                  </p:par>
                                  <p:par>
                                    <p:cTn id="57" presetID="2" presetClass="entr" presetSubtype="2" decel="100000" fill="hold" nodeType="withEffect">
                                      <p:stCondLst>
                                        <p:cond delay="0"/>
                                      </p:stCondLst>
                                      <p:childTnLst>
                                        <p:set>
                                          <p:cBhvr>
                                            <p:cTn id="58" dur="1" fill="hold">
                                              <p:stCondLst>
                                                <p:cond delay="0"/>
                                              </p:stCondLst>
                                            </p:cTn>
                                            <p:tgtEl>
                                              <p:spTgt spid="49"/>
                                            </p:tgtEl>
                                            <p:attrNameLst>
                                              <p:attrName>style.visibility</p:attrName>
                                            </p:attrNameLst>
                                          </p:cBhvr>
                                          <p:to>
                                            <p:strVal val="visible"/>
                                          </p:to>
                                        </p:set>
                                        <p:anim calcmode="lin" valueType="num">
                                          <p:cBhvr additive="base">
                                            <p:cTn id="59" dur="500" fill="hold"/>
                                            <p:tgtEl>
                                              <p:spTgt spid="49"/>
                                            </p:tgtEl>
                                            <p:attrNameLst>
                                              <p:attrName>ppt_x</p:attrName>
                                            </p:attrNameLst>
                                          </p:cBhvr>
                                          <p:tavLst>
                                            <p:tav tm="0">
                                              <p:val>
                                                <p:strVal val="1+#ppt_w/2"/>
                                              </p:val>
                                            </p:tav>
                                            <p:tav tm="100000">
                                              <p:val>
                                                <p:strVal val="#ppt_x"/>
                                              </p:val>
                                            </p:tav>
                                          </p:tavLst>
                                        </p:anim>
                                        <p:anim calcmode="lin" valueType="num">
                                          <p:cBhvr additive="base">
                                            <p:cTn id="60" dur="500" fill="hold"/>
                                            <p:tgtEl>
                                              <p:spTgt spid="49"/>
                                            </p:tgtEl>
                                            <p:attrNameLst>
                                              <p:attrName>ppt_y</p:attrName>
                                            </p:attrNameLst>
                                          </p:cBhvr>
                                          <p:tavLst>
                                            <p:tav tm="0">
                                              <p:val>
                                                <p:strVal val="#ppt_y"/>
                                              </p:val>
                                            </p:tav>
                                            <p:tav tm="100000">
                                              <p:val>
                                                <p:strVal val="#ppt_y"/>
                                              </p:val>
                                            </p:tav>
                                          </p:tavLst>
                                        </p:anim>
                                      </p:childTnLst>
                                    </p:cTn>
                                  </p:par>
                                </p:childTnLst>
                              </p:cTn>
                            </p:par>
                            <p:par>
                              <p:cTn id="61" fill="hold">
                                <p:stCondLst>
                                  <p:cond delay="500"/>
                                </p:stCondLst>
                                <p:childTnLst>
                                  <p:par>
                                    <p:cTn id="62" presetID="22" presetClass="entr" presetSubtype="2" fill="hold" nodeType="afterEffect">
                                      <p:stCondLst>
                                        <p:cond delay="0"/>
                                      </p:stCondLst>
                                      <p:childTnLst>
                                        <p:set>
                                          <p:cBhvr>
                                            <p:cTn id="63" dur="1" fill="hold">
                                              <p:stCondLst>
                                                <p:cond delay="0"/>
                                              </p:stCondLst>
                                            </p:cTn>
                                            <p:tgtEl>
                                              <p:spTgt spid="26"/>
                                            </p:tgtEl>
                                            <p:attrNameLst>
                                              <p:attrName>style.visibility</p:attrName>
                                            </p:attrNameLst>
                                          </p:cBhvr>
                                          <p:to>
                                            <p:strVal val="visible"/>
                                          </p:to>
                                        </p:set>
                                        <p:animEffect transition="in" filter="wipe(right)">
                                          <p:cBhvr>
                                            <p:cTn id="64" dur="500"/>
                                            <p:tgtEl>
                                              <p:spTgt spid="26"/>
                                            </p:tgtEl>
                                          </p:cBhvr>
                                        </p:animEffect>
                                      </p:childTnLst>
                                    </p:cTn>
                                  </p:par>
                                  <p:par>
                                    <p:cTn id="65" presetID="22" presetClass="entr" presetSubtype="8" fill="hold" nodeType="withEffect">
                                      <p:stCondLst>
                                        <p:cond delay="0"/>
                                      </p:stCondLst>
                                      <p:childTnLst>
                                        <p:set>
                                          <p:cBhvr>
                                            <p:cTn id="66" dur="1" fill="hold">
                                              <p:stCondLst>
                                                <p:cond delay="0"/>
                                              </p:stCondLst>
                                            </p:cTn>
                                            <p:tgtEl>
                                              <p:spTgt spid="31"/>
                                            </p:tgtEl>
                                            <p:attrNameLst>
                                              <p:attrName>style.visibility</p:attrName>
                                            </p:attrNameLst>
                                          </p:cBhvr>
                                          <p:to>
                                            <p:strVal val="visible"/>
                                          </p:to>
                                        </p:set>
                                        <p:animEffect transition="in" filter="wipe(left)">
                                          <p:cBhvr>
                                            <p:cTn id="6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0" grpId="0"/>
        </p:bldLst>
      </p:timing>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87BCEE5-AF43-02A1-B6D0-80E7D9A37094}"/>
              </a:ext>
            </a:extLst>
          </p:cNvPr>
          <p:cNvCxnSpPr>
            <a:cxnSpLocks/>
          </p:cNvCxnSpPr>
          <p:nvPr/>
        </p:nvCxnSpPr>
        <p:spPr>
          <a:xfrm flipV="1">
            <a:off x="6096000" y="4415849"/>
            <a:ext cx="0" cy="422375"/>
          </a:xfrm>
          <a:prstGeom prst="line">
            <a:avLst/>
          </a:prstGeom>
          <a:ln w="381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CD8521C-01D3-55C8-1F97-30F99633FD62}"/>
              </a:ext>
            </a:extLst>
          </p:cNvPr>
          <p:cNvSpPr txBox="1"/>
          <p:nvPr/>
        </p:nvSpPr>
        <p:spPr>
          <a:xfrm>
            <a:off x="2992241" y="326124"/>
            <a:ext cx="6201477" cy="584775"/>
          </a:xfrm>
          <a:prstGeom prst="rect">
            <a:avLst/>
          </a:prstGeom>
          <a:noFill/>
        </p:spPr>
        <p:txBody>
          <a:bodyPr wrap="square">
            <a:spAutoFit/>
          </a:bodyPr>
          <a:lstStyle/>
          <a:p>
            <a:pPr algn="ctr"/>
            <a:r>
              <a:rPr lang="en-US" sz="3200" baseline="0" dirty="0">
                <a:solidFill>
                  <a:schemeClr val="accent2">
                    <a:lumMod val="50000"/>
                  </a:schemeClr>
                </a:solidFill>
                <a:latin typeface="+mj-lt"/>
                <a:ea typeface="Open Sans" panose="020B0606030504020204" pitchFamily="34" charset="0"/>
                <a:cs typeface="Poppins" panose="00000500000000000000" pitchFamily="2" charset="0"/>
              </a:rPr>
              <a:t>Assess whether…</a:t>
            </a:r>
            <a:endParaRPr lang="en-GB" sz="3200" dirty="0">
              <a:solidFill>
                <a:schemeClr val="accent2">
                  <a:lumMod val="50000"/>
                </a:schemeClr>
              </a:solidFill>
              <a:latin typeface="+mj-lt"/>
            </a:endParaRPr>
          </a:p>
        </p:txBody>
      </p:sp>
      <p:grpSp>
        <p:nvGrpSpPr>
          <p:cNvPr id="56" name="Group 55">
            <a:extLst>
              <a:ext uri="{FF2B5EF4-FFF2-40B4-BE49-F238E27FC236}">
                <a16:creationId xmlns:a16="http://schemas.microsoft.com/office/drawing/2014/main" id="{C85CA866-E1FB-DBC2-A702-457E6FC4E902}"/>
              </a:ext>
            </a:extLst>
          </p:cNvPr>
          <p:cNvGrpSpPr/>
          <p:nvPr/>
        </p:nvGrpSpPr>
        <p:grpSpPr>
          <a:xfrm>
            <a:off x="974072" y="1153221"/>
            <a:ext cx="3303828" cy="1849743"/>
            <a:chOff x="974072" y="1579257"/>
            <a:chExt cx="3303828" cy="1849743"/>
          </a:xfrm>
        </p:grpSpPr>
        <p:sp>
          <p:nvSpPr>
            <p:cNvPr id="7" name="Rectangle: Rounded Corners 6">
              <a:extLst>
                <a:ext uri="{FF2B5EF4-FFF2-40B4-BE49-F238E27FC236}">
                  <a16:creationId xmlns:a16="http://schemas.microsoft.com/office/drawing/2014/main" id="{0AFF5DB8-4566-C339-5322-1048BCDB250C}"/>
                </a:ext>
              </a:extLst>
            </p:cNvPr>
            <p:cNvSpPr/>
            <p:nvPr/>
          </p:nvSpPr>
          <p:spPr>
            <a:xfrm>
              <a:off x="974072" y="1579257"/>
              <a:ext cx="3303828" cy="1849743"/>
            </a:xfrm>
            <a:prstGeom prst="roundRect">
              <a:avLst>
                <a:gd name="adj" fmla="val 10324"/>
              </a:avLst>
            </a:prstGeom>
            <a:solidFill>
              <a:schemeClr val="accent2">
                <a:lumMod val="20000"/>
                <a:lumOff val="80000"/>
                <a:alpha val="50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sz="2000" dirty="0">
                <a:latin typeface="Poppins" panose="00000500000000000000" pitchFamily="2" charset="0"/>
              </a:endParaRPr>
            </a:p>
          </p:txBody>
        </p:sp>
        <p:sp>
          <p:nvSpPr>
            <p:cNvPr id="8" name="TextBox 7">
              <a:extLst>
                <a:ext uri="{FF2B5EF4-FFF2-40B4-BE49-F238E27FC236}">
                  <a16:creationId xmlns:a16="http://schemas.microsoft.com/office/drawing/2014/main" id="{89DD6E27-E5CC-DE42-FDA2-CE8D35C1680B}"/>
                </a:ext>
              </a:extLst>
            </p:cNvPr>
            <p:cNvSpPr txBox="1"/>
            <p:nvPr/>
          </p:nvSpPr>
          <p:spPr>
            <a:xfrm>
              <a:off x="1252988" y="1842409"/>
              <a:ext cx="2758669" cy="1323439"/>
            </a:xfrm>
            <a:prstGeom prst="rect">
              <a:avLst/>
            </a:prstGeom>
            <a:noFill/>
          </p:spPr>
          <p:txBody>
            <a:bodyPr wrap="square" rtlCol="0">
              <a:spAutoFit/>
            </a:bodyPr>
            <a:lstStyle/>
            <a:p>
              <a:pPr algn="ctr"/>
              <a:r>
                <a:rPr lang="en-US" sz="2000" dirty="0">
                  <a:solidFill>
                    <a:schemeClr val="accent2">
                      <a:lumMod val="50000"/>
                    </a:schemeClr>
                  </a:solidFill>
                  <a:latin typeface="Poppins" panose="00000500000000000000" pitchFamily="2" charset="0"/>
                  <a:cs typeface="Poppins Bold" panose="00000800000000000000" pitchFamily="2" charset="0"/>
                </a:rPr>
                <a:t>Bank Holding Companies (BHCs) possess </a:t>
              </a:r>
              <a:r>
                <a:rPr lang="en-US" sz="2000" b="1" dirty="0">
                  <a:solidFill>
                    <a:schemeClr val="accent2">
                      <a:lumMod val="50000"/>
                    </a:schemeClr>
                  </a:solidFill>
                  <a:latin typeface="Poppins" panose="00000500000000000000" pitchFamily="2" charset="0"/>
                  <a:cs typeface="Poppins Bold" panose="00000800000000000000" pitchFamily="2" charset="0"/>
                </a:rPr>
                <a:t>adequate capital</a:t>
              </a:r>
            </a:p>
          </p:txBody>
        </p:sp>
      </p:grpSp>
      <p:grpSp>
        <p:nvGrpSpPr>
          <p:cNvPr id="58" name="Group 57">
            <a:extLst>
              <a:ext uri="{FF2B5EF4-FFF2-40B4-BE49-F238E27FC236}">
                <a16:creationId xmlns:a16="http://schemas.microsoft.com/office/drawing/2014/main" id="{447CAB13-6E0B-E846-6A54-56E645414A56}"/>
              </a:ext>
            </a:extLst>
          </p:cNvPr>
          <p:cNvGrpSpPr/>
          <p:nvPr/>
        </p:nvGrpSpPr>
        <p:grpSpPr>
          <a:xfrm>
            <a:off x="4472392" y="1153221"/>
            <a:ext cx="3303828" cy="1849743"/>
            <a:chOff x="4472392" y="1579257"/>
            <a:chExt cx="3303828" cy="1849743"/>
          </a:xfrm>
        </p:grpSpPr>
        <p:sp>
          <p:nvSpPr>
            <p:cNvPr id="13" name="Rectangle: Rounded Corners 12">
              <a:extLst>
                <a:ext uri="{FF2B5EF4-FFF2-40B4-BE49-F238E27FC236}">
                  <a16:creationId xmlns:a16="http://schemas.microsoft.com/office/drawing/2014/main" id="{854777AE-DF26-4002-186E-339D61DC6CB3}"/>
                </a:ext>
              </a:extLst>
            </p:cNvPr>
            <p:cNvSpPr/>
            <p:nvPr/>
          </p:nvSpPr>
          <p:spPr>
            <a:xfrm>
              <a:off x="4472392" y="1579257"/>
              <a:ext cx="3303828" cy="1849743"/>
            </a:xfrm>
            <a:prstGeom prst="roundRect">
              <a:avLst>
                <a:gd name="adj" fmla="val 10324"/>
              </a:avLst>
            </a:prstGeom>
            <a:solidFill>
              <a:schemeClr val="accent2">
                <a:lumMod val="20000"/>
                <a:lumOff val="80000"/>
                <a:alpha val="50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sz="2000" dirty="0">
                <a:latin typeface="Poppins" panose="00000500000000000000" pitchFamily="2" charset="0"/>
              </a:endParaRPr>
            </a:p>
          </p:txBody>
        </p:sp>
        <p:sp>
          <p:nvSpPr>
            <p:cNvPr id="14" name="TextBox 13">
              <a:extLst>
                <a:ext uri="{FF2B5EF4-FFF2-40B4-BE49-F238E27FC236}">
                  <a16:creationId xmlns:a16="http://schemas.microsoft.com/office/drawing/2014/main" id="{E9C11B36-6C89-EEF1-D12C-31B4BB477BF2}"/>
                </a:ext>
              </a:extLst>
            </p:cNvPr>
            <p:cNvSpPr txBox="1"/>
            <p:nvPr/>
          </p:nvSpPr>
          <p:spPr>
            <a:xfrm>
              <a:off x="4700440" y="2150185"/>
              <a:ext cx="2758669" cy="707886"/>
            </a:xfrm>
            <a:prstGeom prst="rect">
              <a:avLst/>
            </a:prstGeom>
            <a:noFill/>
          </p:spPr>
          <p:txBody>
            <a:bodyPr wrap="square" rtlCol="0">
              <a:spAutoFit/>
            </a:bodyPr>
            <a:lstStyle/>
            <a:p>
              <a:pPr algn="ctr"/>
              <a:r>
                <a:rPr lang="en-US" sz="2000" dirty="0">
                  <a:solidFill>
                    <a:schemeClr val="accent2">
                      <a:lumMod val="50000"/>
                    </a:schemeClr>
                  </a:solidFill>
                  <a:latin typeface="Poppins" panose="00000500000000000000" pitchFamily="2" charset="0"/>
                  <a:cs typeface="Poppins Bold" panose="00000800000000000000" pitchFamily="2" charset="0"/>
                </a:rPr>
                <a:t>The </a:t>
              </a:r>
              <a:r>
                <a:rPr lang="en-US" sz="2000" b="1" dirty="0">
                  <a:solidFill>
                    <a:schemeClr val="accent2">
                      <a:lumMod val="50000"/>
                    </a:schemeClr>
                  </a:solidFill>
                  <a:latin typeface="Poppins" panose="00000500000000000000" pitchFamily="2" charset="0"/>
                  <a:cs typeface="Poppins Bold" panose="00000800000000000000" pitchFamily="2" charset="0"/>
                </a:rPr>
                <a:t>capital</a:t>
              </a:r>
              <a:r>
                <a:rPr lang="en-US" sz="2000" dirty="0">
                  <a:solidFill>
                    <a:schemeClr val="accent2">
                      <a:lumMod val="50000"/>
                    </a:schemeClr>
                  </a:solidFill>
                  <a:latin typeface="Poppins" panose="00000500000000000000" pitchFamily="2" charset="0"/>
                  <a:cs typeface="Poppins Bold" panose="00000800000000000000" pitchFamily="2" charset="0"/>
                </a:rPr>
                <a:t> </a:t>
              </a:r>
              <a:r>
                <a:rPr lang="en-US" sz="2000" b="1" dirty="0">
                  <a:solidFill>
                    <a:schemeClr val="accent2">
                      <a:lumMod val="50000"/>
                    </a:schemeClr>
                  </a:solidFill>
                  <a:latin typeface="Poppins" panose="00000500000000000000" pitchFamily="2" charset="0"/>
                  <a:cs typeface="Poppins Bold" panose="00000800000000000000" pitchFamily="2" charset="0"/>
                </a:rPr>
                <a:t>structure </a:t>
              </a:r>
              <a:r>
                <a:rPr lang="en-US" sz="2000" dirty="0">
                  <a:solidFill>
                    <a:schemeClr val="accent2">
                      <a:lumMod val="50000"/>
                    </a:schemeClr>
                  </a:solidFill>
                  <a:latin typeface="Poppins" panose="00000500000000000000" pitchFamily="2" charset="0"/>
                  <a:cs typeface="Poppins Bold" panose="00000800000000000000" pitchFamily="2" charset="0"/>
                </a:rPr>
                <a:t>is</a:t>
              </a:r>
              <a:r>
                <a:rPr lang="en-US" sz="2000" b="1" dirty="0">
                  <a:solidFill>
                    <a:schemeClr val="accent2">
                      <a:lumMod val="50000"/>
                    </a:schemeClr>
                  </a:solidFill>
                  <a:latin typeface="Poppins" panose="00000500000000000000" pitchFamily="2" charset="0"/>
                  <a:cs typeface="Poppins Bold" panose="00000800000000000000" pitchFamily="2" charset="0"/>
                </a:rPr>
                <a:t> stable </a:t>
              </a:r>
            </a:p>
          </p:txBody>
        </p:sp>
      </p:grpSp>
      <p:grpSp>
        <p:nvGrpSpPr>
          <p:cNvPr id="57" name="Group 56">
            <a:extLst>
              <a:ext uri="{FF2B5EF4-FFF2-40B4-BE49-F238E27FC236}">
                <a16:creationId xmlns:a16="http://schemas.microsoft.com/office/drawing/2014/main" id="{B9D10789-7E52-18A9-F530-21D26A9B8400}"/>
              </a:ext>
            </a:extLst>
          </p:cNvPr>
          <p:cNvGrpSpPr/>
          <p:nvPr/>
        </p:nvGrpSpPr>
        <p:grpSpPr>
          <a:xfrm>
            <a:off x="7970712" y="1153221"/>
            <a:ext cx="3303828" cy="1849743"/>
            <a:chOff x="7970712" y="1579257"/>
            <a:chExt cx="3303828" cy="1849743"/>
          </a:xfrm>
        </p:grpSpPr>
        <p:sp>
          <p:nvSpPr>
            <p:cNvPr id="16" name="Rectangle: Rounded Corners 15">
              <a:extLst>
                <a:ext uri="{FF2B5EF4-FFF2-40B4-BE49-F238E27FC236}">
                  <a16:creationId xmlns:a16="http://schemas.microsoft.com/office/drawing/2014/main" id="{0B68C296-EF43-2DB3-C3FC-DE56C34063D4}"/>
                </a:ext>
              </a:extLst>
            </p:cNvPr>
            <p:cNvSpPr/>
            <p:nvPr/>
          </p:nvSpPr>
          <p:spPr>
            <a:xfrm>
              <a:off x="7970712" y="1579257"/>
              <a:ext cx="3303828" cy="1849743"/>
            </a:xfrm>
            <a:prstGeom prst="roundRect">
              <a:avLst>
                <a:gd name="adj" fmla="val 10324"/>
              </a:avLst>
            </a:prstGeom>
            <a:solidFill>
              <a:schemeClr val="accent2">
                <a:lumMod val="20000"/>
                <a:lumOff val="80000"/>
                <a:alpha val="50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sz="2000" dirty="0">
                <a:latin typeface="Poppins" panose="00000500000000000000" pitchFamily="2" charset="0"/>
              </a:endParaRPr>
            </a:p>
          </p:txBody>
        </p:sp>
        <p:sp>
          <p:nvSpPr>
            <p:cNvPr id="19" name="TextBox 18">
              <a:extLst>
                <a:ext uri="{FF2B5EF4-FFF2-40B4-BE49-F238E27FC236}">
                  <a16:creationId xmlns:a16="http://schemas.microsoft.com/office/drawing/2014/main" id="{57564D37-2A9D-21A6-CBC6-1B68D646566B}"/>
                </a:ext>
              </a:extLst>
            </p:cNvPr>
            <p:cNvSpPr txBox="1"/>
            <p:nvPr/>
          </p:nvSpPr>
          <p:spPr>
            <a:xfrm>
              <a:off x="8143223" y="1842409"/>
              <a:ext cx="2974637" cy="1323439"/>
            </a:xfrm>
            <a:prstGeom prst="rect">
              <a:avLst/>
            </a:prstGeom>
            <a:noFill/>
          </p:spPr>
          <p:txBody>
            <a:bodyPr wrap="square" rtlCol="0">
              <a:spAutoFit/>
            </a:bodyPr>
            <a:lstStyle/>
            <a:p>
              <a:pPr algn="ctr"/>
              <a:r>
                <a:rPr lang="en-US" sz="2000" dirty="0">
                  <a:solidFill>
                    <a:schemeClr val="accent2">
                      <a:lumMod val="50000"/>
                    </a:schemeClr>
                  </a:solidFill>
                  <a:latin typeface="Poppins" panose="00000500000000000000" pitchFamily="2" charset="0"/>
                  <a:cs typeface="Poppins Bold" panose="00000800000000000000" pitchFamily="2" charset="0"/>
                </a:rPr>
                <a:t>Planned </a:t>
              </a:r>
              <a:r>
                <a:rPr lang="en-US" sz="2000" b="1" dirty="0">
                  <a:solidFill>
                    <a:schemeClr val="accent2">
                      <a:lumMod val="50000"/>
                    </a:schemeClr>
                  </a:solidFill>
                  <a:latin typeface="Poppins" panose="00000500000000000000" pitchFamily="2" charset="0"/>
                  <a:cs typeface="Poppins Bold" panose="00000800000000000000" pitchFamily="2" charset="0"/>
                </a:rPr>
                <a:t>capital distributions </a:t>
              </a:r>
              <a:r>
                <a:rPr lang="en-US" sz="2000" dirty="0">
                  <a:solidFill>
                    <a:schemeClr val="accent2">
                      <a:lumMod val="50000"/>
                    </a:schemeClr>
                  </a:solidFill>
                  <a:latin typeface="Poppins" panose="00000500000000000000" pitchFamily="2" charset="0"/>
                  <a:cs typeface="Poppins Bold" panose="00000800000000000000" pitchFamily="2" charset="0"/>
                </a:rPr>
                <a:t>are </a:t>
              </a:r>
              <a:r>
                <a:rPr lang="en-US" sz="2000" b="1" dirty="0">
                  <a:solidFill>
                    <a:schemeClr val="accent2">
                      <a:lumMod val="50000"/>
                    </a:schemeClr>
                  </a:solidFill>
                  <a:latin typeface="Poppins" panose="00000500000000000000" pitchFamily="2" charset="0"/>
                  <a:cs typeface="Poppins Bold" panose="00000800000000000000" pitchFamily="2" charset="0"/>
                </a:rPr>
                <a:t>viable</a:t>
              </a:r>
              <a:r>
                <a:rPr lang="en-US" sz="2000" dirty="0">
                  <a:solidFill>
                    <a:schemeClr val="accent2">
                      <a:lumMod val="50000"/>
                    </a:schemeClr>
                  </a:solidFill>
                  <a:latin typeface="Poppins" panose="00000500000000000000" pitchFamily="2" charset="0"/>
                  <a:cs typeface="Poppins Bold" panose="00000800000000000000" pitchFamily="2" charset="0"/>
                </a:rPr>
                <a:t> and </a:t>
              </a:r>
              <a:r>
                <a:rPr lang="en-US" sz="2000" b="1" dirty="0">
                  <a:solidFill>
                    <a:schemeClr val="accent2">
                      <a:lumMod val="50000"/>
                    </a:schemeClr>
                  </a:solidFill>
                  <a:latin typeface="Poppins" panose="00000500000000000000" pitchFamily="2" charset="0"/>
                  <a:cs typeface="Poppins Bold" panose="00000800000000000000" pitchFamily="2" charset="0"/>
                </a:rPr>
                <a:t>acceptable</a:t>
              </a:r>
              <a:r>
                <a:rPr lang="en-US" sz="2000" dirty="0">
                  <a:solidFill>
                    <a:schemeClr val="accent2">
                      <a:lumMod val="50000"/>
                    </a:schemeClr>
                  </a:solidFill>
                  <a:latin typeface="Poppins" panose="00000500000000000000" pitchFamily="2" charset="0"/>
                  <a:cs typeface="Poppins Bold" panose="00000800000000000000" pitchFamily="2" charset="0"/>
                </a:rPr>
                <a:t> </a:t>
              </a:r>
            </a:p>
          </p:txBody>
        </p:sp>
      </p:grpSp>
      <p:sp>
        <p:nvSpPr>
          <p:cNvPr id="35" name="TextBox 34">
            <a:extLst>
              <a:ext uri="{FF2B5EF4-FFF2-40B4-BE49-F238E27FC236}">
                <a16:creationId xmlns:a16="http://schemas.microsoft.com/office/drawing/2014/main" id="{011EC8C1-741B-1EC3-F9E5-76C4AFC0BCCC}"/>
              </a:ext>
            </a:extLst>
          </p:cNvPr>
          <p:cNvSpPr txBox="1"/>
          <p:nvPr/>
        </p:nvSpPr>
        <p:spPr>
          <a:xfrm>
            <a:off x="1252988" y="3122118"/>
            <a:ext cx="2758669" cy="369332"/>
          </a:xfrm>
          <a:prstGeom prst="rect">
            <a:avLst/>
          </a:prstGeom>
          <a:noFill/>
        </p:spPr>
        <p:txBody>
          <a:bodyPr wrap="square" rtlCol="0">
            <a:spAutoFit/>
          </a:bodyPr>
          <a:lstStyle/>
          <a:p>
            <a:pPr algn="ctr"/>
            <a:r>
              <a:rPr lang="en-US" sz="1800" dirty="0">
                <a:solidFill>
                  <a:schemeClr val="accent2">
                    <a:lumMod val="50000"/>
                  </a:schemeClr>
                </a:solidFill>
                <a:latin typeface="Poppins" panose="00000500000000000000" pitchFamily="2" charset="0"/>
                <a:cs typeface="Poppins Bold" panose="00000800000000000000" pitchFamily="2" charset="0"/>
              </a:rPr>
              <a:t>28 Variables</a:t>
            </a:r>
            <a:endParaRPr lang="en-US" sz="1800" b="1" dirty="0">
              <a:solidFill>
                <a:schemeClr val="accent2">
                  <a:lumMod val="50000"/>
                </a:schemeClr>
              </a:solidFill>
              <a:latin typeface="Poppins" panose="00000500000000000000" pitchFamily="2" charset="0"/>
              <a:cs typeface="Poppins Bold" panose="00000800000000000000" pitchFamily="2" charset="0"/>
            </a:endParaRPr>
          </a:p>
        </p:txBody>
      </p:sp>
      <p:sp>
        <p:nvSpPr>
          <p:cNvPr id="36" name="TextBox 35">
            <a:extLst>
              <a:ext uri="{FF2B5EF4-FFF2-40B4-BE49-F238E27FC236}">
                <a16:creationId xmlns:a16="http://schemas.microsoft.com/office/drawing/2014/main" id="{20504924-E0E2-1385-43DD-741E69277AA4}"/>
              </a:ext>
            </a:extLst>
          </p:cNvPr>
          <p:cNvSpPr txBox="1"/>
          <p:nvPr/>
        </p:nvSpPr>
        <p:spPr>
          <a:xfrm>
            <a:off x="4713646" y="3122118"/>
            <a:ext cx="2758669" cy="369332"/>
          </a:xfrm>
          <a:prstGeom prst="rect">
            <a:avLst/>
          </a:prstGeom>
          <a:noFill/>
        </p:spPr>
        <p:txBody>
          <a:bodyPr wrap="square" rtlCol="0">
            <a:spAutoFit/>
          </a:bodyPr>
          <a:lstStyle/>
          <a:p>
            <a:pPr algn="ctr"/>
            <a:r>
              <a:rPr lang="en-US" sz="1800" dirty="0">
                <a:solidFill>
                  <a:schemeClr val="accent2">
                    <a:lumMod val="50000"/>
                  </a:schemeClr>
                </a:solidFill>
                <a:latin typeface="Poppins" panose="00000500000000000000" pitchFamily="2" charset="0"/>
                <a:cs typeface="Poppins Bold" panose="00000800000000000000" pitchFamily="2" charset="0"/>
              </a:rPr>
              <a:t>28 Variables</a:t>
            </a:r>
            <a:endParaRPr lang="en-US" sz="1800" b="1" dirty="0">
              <a:solidFill>
                <a:schemeClr val="accent2">
                  <a:lumMod val="50000"/>
                </a:schemeClr>
              </a:solidFill>
              <a:latin typeface="Poppins" panose="00000500000000000000" pitchFamily="2" charset="0"/>
              <a:cs typeface="Poppins Bold" panose="00000800000000000000" pitchFamily="2" charset="0"/>
            </a:endParaRPr>
          </a:p>
        </p:txBody>
      </p:sp>
      <p:sp>
        <p:nvSpPr>
          <p:cNvPr id="37" name="TextBox 36">
            <a:extLst>
              <a:ext uri="{FF2B5EF4-FFF2-40B4-BE49-F238E27FC236}">
                <a16:creationId xmlns:a16="http://schemas.microsoft.com/office/drawing/2014/main" id="{70DBC4ED-BB2F-8879-08B5-35DEE0845D8A}"/>
              </a:ext>
            </a:extLst>
          </p:cNvPr>
          <p:cNvSpPr txBox="1"/>
          <p:nvPr/>
        </p:nvSpPr>
        <p:spPr>
          <a:xfrm>
            <a:off x="8243291" y="3122118"/>
            <a:ext cx="2758669" cy="369332"/>
          </a:xfrm>
          <a:prstGeom prst="rect">
            <a:avLst/>
          </a:prstGeom>
          <a:noFill/>
        </p:spPr>
        <p:txBody>
          <a:bodyPr wrap="square" rtlCol="0">
            <a:spAutoFit/>
          </a:bodyPr>
          <a:lstStyle/>
          <a:p>
            <a:pPr algn="ctr"/>
            <a:r>
              <a:rPr lang="en-US" sz="1800" dirty="0">
                <a:solidFill>
                  <a:schemeClr val="accent2">
                    <a:lumMod val="50000"/>
                  </a:schemeClr>
                </a:solidFill>
                <a:latin typeface="Poppins" panose="00000500000000000000" pitchFamily="2" charset="0"/>
                <a:cs typeface="Poppins Bold" panose="00000800000000000000" pitchFamily="2" charset="0"/>
              </a:rPr>
              <a:t>28 Variables</a:t>
            </a:r>
            <a:endParaRPr lang="en-US" sz="1800" b="1" dirty="0">
              <a:solidFill>
                <a:schemeClr val="accent2">
                  <a:lumMod val="50000"/>
                </a:schemeClr>
              </a:solidFill>
              <a:latin typeface="Poppins" panose="00000500000000000000" pitchFamily="2" charset="0"/>
              <a:cs typeface="Poppins Bold" panose="00000800000000000000" pitchFamily="2" charset="0"/>
            </a:endParaRPr>
          </a:p>
        </p:txBody>
      </p:sp>
      <p:sp>
        <p:nvSpPr>
          <p:cNvPr id="39" name="TextBox 38">
            <a:extLst>
              <a:ext uri="{FF2B5EF4-FFF2-40B4-BE49-F238E27FC236}">
                <a16:creationId xmlns:a16="http://schemas.microsoft.com/office/drawing/2014/main" id="{4207EC63-4398-F059-4824-6E8189B0B79C}"/>
              </a:ext>
            </a:extLst>
          </p:cNvPr>
          <p:cNvSpPr txBox="1"/>
          <p:nvPr/>
        </p:nvSpPr>
        <p:spPr>
          <a:xfrm>
            <a:off x="1886673" y="3898431"/>
            <a:ext cx="8386202" cy="519351"/>
          </a:xfrm>
          <a:prstGeom prst="roundRect">
            <a:avLst>
              <a:gd name="adj" fmla="val 50000"/>
            </a:avLst>
          </a:prstGeom>
          <a:noFill/>
          <a:ln w="38100">
            <a:solidFill>
              <a:schemeClr val="accent2"/>
            </a:solidFill>
          </a:ln>
        </p:spPr>
        <p:txBody>
          <a:bodyPr wrap="square" rtlCol="0">
            <a:spAutoFit/>
          </a:bodyPr>
          <a:lstStyle>
            <a:defPPr marR="0" lvl="0" algn="l" rtl="0">
              <a:lnSpc>
                <a:spcPct val="100000"/>
              </a:lnSpc>
              <a:spcBef>
                <a:spcPts val="0"/>
              </a:spcBef>
              <a:spcAft>
                <a:spcPts val="0"/>
              </a:spcAft>
            </a:defPPr>
            <a:lvl1pPr algn="ctr">
              <a:defRPr sz="2000">
                <a:solidFill>
                  <a:schemeClr val="accent2">
                    <a:lumMod val="50000"/>
                  </a:schemeClr>
                </a:solidFill>
                <a:latin typeface="+mn-lt"/>
                <a:cs typeface="Poppins Bold" panose="00000800000000000000" pitchFamily="2" charset="0"/>
              </a:defRPr>
            </a:lvl1pPr>
          </a:lstStyle>
          <a:p>
            <a:r>
              <a:rPr lang="en-US" sz="1800" dirty="0">
                <a:latin typeface="Poppins" panose="00000500000000000000" pitchFamily="2" charset="0"/>
              </a:rPr>
              <a:t>E.g. </a:t>
            </a:r>
            <a:r>
              <a:rPr lang="en-US" sz="1800" b="1" dirty="0">
                <a:latin typeface="Poppins" panose="00000500000000000000" pitchFamily="2" charset="0"/>
              </a:rPr>
              <a:t>GDP</a:t>
            </a:r>
            <a:r>
              <a:rPr lang="en-US" sz="1800" dirty="0">
                <a:latin typeface="Poppins" panose="00000500000000000000" pitchFamily="2" charset="0"/>
              </a:rPr>
              <a:t>, </a:t>
            </a:r>
            <a:r>
              <a:rPr lang="en-US" sz="1800" b="1" dirty="0">
                <a:latin typeface="Poppins" panose="00000500000000000000" pitchFamily="2" charset="0"/>
              </a:rPr>
              <a:t>Unemployment</a:t>
            </a:r>
            <a:r>
              <a:rPr lang="en-US" sz="1800" dirty="0">
                <a:latin typeface="Poppins" panose="00000500000000000000" pitchFamily="2" charset="0"/>
              </a:rPr>
              <a:t>, </a:t>
            </a:r>
            <a:r>
              <a:rPr lang="en-US" sz="1800" b="1" dirty="0">
                <a:latin typeface="Poppins" panose="00000500000000000000" pitchFamily="2" charset="0"/>
              </a:rPr>
              <a:t>Stock Market Prices</a:t>
            </a:r>
            <a:r>
              <a:rPr lang="en-US" sz="1800" dirty="0">
                <a:latin typeface="Poppins" panose="00000500000000000000" pitchFamily="2" charset="0"/>
              </a:rPr>
              <a:t>, and </a:t>
            </a:r>
            <a:r>
              <a:rPr lang="en-US" sz="1800" b="1" dirty="0">
                <a:latin typeface="Poppins" panose="00000500000000000000" pitchFamily="2" charset="0"/>
              </a:rPr>
              <a:t>Interest Rates</a:t>
            </a:r>
            <a:endParaRPr lang="en-GB" sz="1800" b="1" dirty="0">
              <a:latin typeface="Poppins" panose="00000500000000000000" pitchFamily="2" charset="0"/>
            </a:endParaRPr>
          </a:p>
        </p:txBody>
      </p:sp>
      <p:sp>
        <p:nvSpPr>
          <p:cNvPr id="41" name="Rectangle: Rounded Corners 40">
            <a:extLst>
              <a:ext uri="{FF2B5EF4-FFF2-40B4-BE49-F238E27FC236}">
                <a16:creationId xmlns:a16="http://schemas.microsoft.com/office/drawing/2014/main" id="{6E7CE4A3-39CA-CC1A-3352-0C09BAF7C8D8}"/>
              </a:ext>
            </a:extLst>
          </p:cNvPr>
          <p:cNvSpPr/>
          <p:nvPr/>
        </p:nvSpPr>
        <p:spPr>
          <a:xfrm>
            <a:off x="4490446" y="5142938"/>
            <a:ext cx="3211108" cy="2595075"/>
          </a:xfrm>
          <a:prstGeom prst="roundRect">
            <a:avLst>
              <a:gd name="adj" fmla="val 11074"/>
            </a:avLst>
          </a:prstGeom>
          <a:solidFill>
            <a:schemeClr val="accent2">
              <a:lumMod val="50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sz="2400" dirty="0">
              <a:latin typeface="+mj-lt"/>
            </a:endParaRPr>
          </a:p>
        </p:txBody>
      </p:sp>
      <p:grpSp>
        <p:nvGrpSpPr>
          <p:cNvPr id="46" name="Group 45">
            <a:extLst>
              <a:ext uri="{FF2B5EF4-FFF2-40B4-BE49-F238E27FC236}">
                <a16:creationId xmlns:a16="http://schemas.microsoft.com/office/drawing/2014/main" id="{ADDD7AF9-AF3A-3B01-80B5-415F3CC7B3E6}"/>
              </a:ext>
            </a:extLst>
          </p:cNvPr>
          <p:cNvGrpSpPr/>
          <p:nvPr/>
        </p:nvGrpSpPr>
        <p:grpSpPr>
          <a:xfrm>
            <a:off x="5811617" y="4877144"/>
            <a:ext cx="568765" cy="588654"/>
            <a:chOff x="5741953" y="4883711"/>
            <a:chExt cx="708094" cy="732853"/>
          </a:xfrm>
        </p:grpSpPr>
        <p:sp>
          <p:nvSpPr>
            <p:cNvPr id="44" name="Oval 43">
              <a:extLst>
                <a:ext uri="{FF2B5EF4-FFF2-40B4-BE49-F238E27FC236}">
                  <a16:creationId xmlns:a16="http://schemas.microsoft.com/office/drawing/2014/main" id="{5A6C4EC4-FE1A-EA37-4314-55451B79D473}"/>
                </a:ext>
              </a:extLst>
            </p:cNvPr>
            <p:cNvSpPr/>
            <p:nvPr/>
          </p:nvSpPr>
          <p:spPr>
            <a:xfrm>
              <a:off x="5741953" y="4883711"/>
              <a:ext cx="708094" cy="708094"/>
            </a:xfrm>
            <a:prstGeom prst="ellipse">
              <a:avLst/>
            </a:prstGeom>
            <a:solidFill>
              <a:schemeClr val="bg1"/>
            </a:solidFill>
            <a:ln w="762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45" name="TextBox 44">
              <a:extLst>
                <a:ext uri="{FF2B5EF4-FFF2-40B4-BE49-F238E27FC236}">
                  <a16:creationId xmlns:a16="http://schemas.microsoft.com/office/drawing/2014/main" id="{7188D527-8B7F-DCFE-4018-7DB17774FA8A}"/>
                </a:ext>
              </a:extLst>
            </p:cNvPr>
            <p:cNvSpPr txBox="1"/>
            <p:nvPr/>
          </p:nvSpPr>
          <p:spPr>
            <a:xfrm>
              <a:off x="5847712" y="4888538"/>
              <a:ext cx="490537" cy="728026"/>
            </a:xfrm>
            <a:prstGeom prst="rect">
              <a:avLst/>
            </a:prstGeom>
            <a:noFill/>
          </p:spPr>
          <p:txBody>
            <a:bodyPr wrap="square">
              <a:spAutoFit/>
            </a:bodyPr>
            <a:lstStyle/>
            <a:p>
              <a:pPr algn="ctr"/>
              <a:r>
                <a:rPr lang="en-US" sz="3200" b="1" baseline="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a:t>
              </a:r>
              <a:endParaRPr lang="en-GB" sz="3600" b="1" dirty="0">
                <a:solidFill>
                  <a:schemeClr val="accent2">
                    <a:lumMod val="50000"/>
                  </a:schemeClr>
                </a:solidFill>
                <a:latin typeface="+mj-lt"/>
              </a:endParaRPr>
            </a:p>
          </p:txBody>
        </p:sp>
      </p:grpSp>
      <p:grpSp>
        <p:nvGrpSpPr>
          <p:cNvPr id="55" name="Group 54">
            <a:extLst>
              <a:ext uri="{FF2B5EF4-FFF2-40B4-BE49-F238E27FC236}">
                <a16:creationId xmlns:a16="http://schemas.microsoft.com/office/drawing/2014/main" id="{D0749701-6461-72E7-40A1-0DDDEED3E67A}"/>
              </a:ext>
            </a:extLst>
          </p:cNvPr>
          <p:cNvGrpSpPr/>
          <p:nvPr/>
        </p:nvGrpSpPr>
        <p:grpSpPr>
          <a:xfrm>
            <a:off x="4751328" y="5609253"/>
            <a:ext cx="2707781" cy="1089795"/>
            <a:chOff x="4899519" y="5462269"/>
            <a:chExt cx="2707781" cy="1089795"/>
          </a:xfrm>
        </p:grpSpPr>
        <p:sp>
          <p:nvSpPr>
            <p:cNvPr id="31" name="TextBox 30">
              <a:extLst>
                <a:ext uri="{FF2B5EF4-FFF2-40B4-BE49-F238E27FC236}">
                  <a16:creationId xmlns:a16="http://schemas.microsoft.com/office/drawing/2014/main" id="{7DD36834-4BB4-B20A-CA98-4B51151D85D6}"/>
                </a:ext>
              </a:extLst>
            </p:cNvPr>
            <p:cNvSpPr txBox="1"/>
            <p:nvPr/>
          </p:nvSpPr>
          <p:spPr>
            <a:xfrm>
              <a:off x="6092981" y="5536401"/>
              <a:ext cx="1514319" cy="1015663"/>
            </a:xfrm>
            <a:prstGeom prst="rect">
              <a:avLst/>
            </a:prstGeom>
            <a:noFill/>
          </p:spPr>
          <p:txBody>
            <a:bodyPr wrap="square">
              <a:spAutoFit/>
            </a:bodyPr>
            <a:lstStyle/>
            <a:p>
              <a:r>
                <a:rPr lang="en-US" sz="2000" baseline="0" dirty="0">
                  <a:solidFill>
                    <a:schemeClr val="bg1"/>
                  </a:solidFill>
                  <a:latin typeface="Poppins" panose="00000500000000000000" pitchFamily="2" charset="0"/>
                  <a:ea typeface="Open Sans" panose="020B0606030504020204" pitchFamily="34" charset="0"/>
                  <a:cs typeface="Poppins" panose="00000500000000000000" pitchFamily="2" charset="0"/>
                </a:rPr>
                <a:t>General economic conditions</a:t>
              </a:r>
              <a:endParaRPr lang="en-GB" sz="2400" dirty="0">
                <a:solidFill>
                  <a:schemeClr val="bg1"/>
                </a:solidFill>
                <a:latin typeface="+mj-lt"/>
              </a:endParaRPr>
            </a:p>
          </p:txBody>
        </p:sp>
        <p:pic>
          <p:nvPicPr>
            <p:cNvPr id="54" name="Graphic 53">
              <a:extLst>
                <a:ext uri="{FF2B5EF4-FFF2-40B4-BE49-F238E27FC236}">
                  <a16:creationId xmlns:a16="http://schemas.microsoft.com/office/drawing/2014/main" id="{B08CF5B4-14D7-52E9-BE09-39AFAD524D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99519" y="5462269"/>
              <a:ext cx="1089795" cy="1089795"/>
            </a:xfrm>
            <a:prstGeom prst="rect">
              <a:avLst/>
            </a:prstGeom>
          </p:spPr>
        </p:pic>
      </p:grpSp>
      <p:sp>
        <p:nvSpPr>
          <p:cNvPr id="2" name="Right Brace 1">
            <a:extLst>
              <a:ext uri="{FF2B5EF4-FFF2-40B4-BE49-F238E27FC236}">
                <a16:creationId xmlns:a16="http://schemas.microsoft.com/office/drawing/2014/main" id="{D108DC06-9BFF-4BAC-4E8B-DB255C0ACB9A}"/>
              </a:ext>
            </a:extLst>
          </p:cNvPr>
          <p:cNvSpPr/>
          <p:nvPr/>
        </p:nvSpPr>
        <p:spPr>
          <a:xfrm rot="5400000">
            <a:off x="5877258" y="-930393"/>
            <a:ext cx="519344" cy="9100240"/>
          </a:xfrm>
          <a:prstGeom prst="rightBrace">
            <a:avLst>
              <a:gd name="adj1" fmla="val 35738"/>
              <a:gd name="adj2" fmla="val 50000"/>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580190820"/>
      </p:ext>
    </p:extLst>
  </p:cSld>
  <p:clrMapOvr>
    <a:masterClrMapping/>
  </p:clrMapOvr>
  <mc:AlternateContent xmlns:mc="http://schemas.openxmlformats.org/markup-compatibility/2006" xmlns:p14="http://schemas.microsoft.com/office/powerpoint/2010/main">
    <mc:Choice Requires="p14">
      <p:transition spd="med" p14:dur="700">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100000" fill="hold" nodeType="click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additive="base">
                                        <p:cTn id="13" dur="500" fill="hold"/>
                                        <p:tgtEl>
                                          <p:spTgt spid="56"/>
                                        </p:tgtEl>
                                        <p:attrNameLst>
                                          <p:attrName>ppt_x</p:attrName>
                                        </p:attrNameLst>
                                      </p:cBhvr>
                                      <p:tavLst>
                                        <p:tav tm="0">
                                          <p:val>
                                            <p:strVal val="1+#ppt_w/2"/>
                                          </p:val>
                                        </p:tav>
                                        <p:tav tm="100000">
                                          <p:val>
                                            <p:strVal val="#ppt_x"/>
                                          </p:val>
                                        </p:tav>
                                      </p:tavLst>
                                    </p:anim>
                                    <p:anim calcmode="lin" valueType="num">
                                      <p:cBhvr additive="base">
                                        <p:cTn id="14"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decel="10000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500" fill="hold"/>
                                        <p:tgtEl>
                                          <p:spTgt spid="58"/>
                                        </p:tgtEl>
                                        <p:attrNameLst>
                                          <p:attrName>ppt_x</p:attrName>
                                        </p:attrNameLst>
                                      </p:cBhvr>
                                      <p:tavLst>
                                        <p:tav tm="0">
                                          <p:val>
                                            <p:strVal val="1+#ppt_w/2"/>
                                          </p:val>
                                        </p:tav>
                                        <p:tav tm="100000">
                                          <p:val>
                                            <p:strVal val="#ppt_x"/>
                                          </p:val>
                                        </p:tav>
                                      </p:tavLst>
                                    </p:anim>
                                    <p:anim calcmode="lin" valueType="num">
                                      <p:cBhvr additive="base">
                                        <p:cTn id="20"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decel="10000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 calcmode="lin" valueType="num">
                                      <p:cBhvr additive="base">
                                        <p:cTn id="25" dur="500" fill="hold"/>
                                        <p:tgtEl>
                                          <p:spTgt spid="57"/>
                                        </p:tgtEl>
                                        <p:attrNameLst>
                                          <p:attrName>ppt_x</p:attrName>
                                        </p:attrNameLst>
                                      </p:cBhvr>
                                      <p:tavLst>
                                        <p:tav tm="0">
                                          <p:val>
                                            <p:strVal val="1+#ppt_w/2"/>
                                          </p:val>
                                        </p:tav>
                                        <p:tav tm="100000">
                                          <p:val>
                                            <p:strVal val="#ppt_x"/>
                                          </p:val>
                                        </p:tav>
                                      </p:tavLst>
                                    </p:anim>
                                    <p:anim calcmode="lin" valueType="num">
                                      <p:cBhvr additive="base">
                                        <p:cTn id="26"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decel="10000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par>
                                <p:cTn id="33" presetID="2" presetClass="entr" presetSubtype="4" decel="100000" fill="hold" grpId="0" nodeType="withEffect">
                                  <p:stCondLst>
                                    <p:cond delay="15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ppt_x"/>
                                          </p:val>
                                        </p:tav>
                                        <p:tav tm="100000">
                                          <p:val>
                                            <p:strVal val="#ppt_x"/>
                                          </p:val>
                                        </p:tav>
                                      </p:tavLst>
                                    </p:anim>
                                    <p:anim calcmode="lin" valueType="num">
                                      <p:cBhvr additive="base">
                                        <p:cTn id="36" dur="500" fill="hold"/>
                                        <p:tgtEl>
                                          <p:spTgt spid="36"/>
                                        </p:tgtEl>
                                        <p:attrNameLst>
                                          <p:attrName>ppt_y</p:attrName>
                                        </p:attrNameLst>
                                      </p:cBhvr>
                                      <p:tavLst>
                                        <p:tav tm="0">
                                          <p:val>
                                            <p:strVal val="1+#ppt_h/2"/>
                                          </p:val>
                                        </p:tav>
                                        <p:tav tm="100000">
                                          <p:val>
                                            <p:strVal val="#ppt_y"/>
                                          </p:val>
                                        </p:tav>
                                      </p:tavLst>
                                    </p:anim>
                                  </p:childTnLst>
                                </p:cTn>
                              </p:par>
                              <p:par>
                                <p:cTn id="37" presetID="2" presetClass="entr" presetSubtype="4" decel="100000" fill="hold" grpId="0" nodeType="withEffect">
                                  <p:stCondLst>
                                    <p:cond delay="30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ppt_x"/>
                                          </p:val>
                                        </p:tav>
                                        <p:tav tm="100000">
                                          <p:val>
                                            <p:strVal val="#ppt_x"/>
                                          </p:val>
                                        </p:tav>
                                      </p:tavLst>
                                    </p:anim>
                                    <p:anim calcmode="lin" valueType="num">
                                      <p:cBhvr additive="base">
                                        <p:cTn id="40" dur="500" fill="hold"/>
                                        <p:tgtEl>
                                          <p:spTgt spid="37"/>
                                        </p:tgtEl>
                                        <p:attrNameLst>
                                          <p:attrName>ppt_y</p:attrName>
                                        </p:attrNameLst>
                                      </p:cBhvr>
                                      <p:tavLst>
                                        <p:tav tm="0">
                                          <p:val>
                                            <p:strVal val="1+#ppt_h/2"/>
                                          </p:val>
                                        </p:tav>
                                        <p:tav tm="100000">
                                          <p:val>
                                            <p:strVal val="#ppt_y"/>
                                          </p:val>
                                        </p:tav>
                                      </p:tavLst>
                                    </p:anim>
                                  </p:childTnLst>
                                </p:cTn>
                              </p:par>
                            </p:childTnLst>
                          </p:cTn>
                        </p:par>
                        <p:par>
                          <p:cTn id="41" fill="hold">
                            <p:stCondLst>
                              <p:cond delay="800"/>
                            </p:stCondLst>
                            <p:childTnLst>
                              <p:par>
                                <p:cTn id="42" presetID="53" presetClass="entr" presetSubtype="16" fill="hold" grpId="0" nodeType="afterEffect">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cBhvr>
                                        <p:cTn id="44" dur="500" fill="hold"/>
                                        <p:tgtEl>
                                          <p:spTgt spid="39"/>
                                        </p:tgtEl>
                                        <p:attrNameLst>
                                          <p:attrName>ppt_w</p:attrName>
                                        </p:attrNameLst>
                                      </p:cBhvr>
                                      <p:tavLst>
                                        <p:tav tm="0">
                                          <p:val>
                                            <p:fltVal val="0"/>
                                          </p:val>
                                        </p:tav>
                                        <p:tav tm="100000">
                                          <p:val>
                                            <p:strVal val="#ppt_w"/>
                                          </p:val>
                                        </p:tav>
                                      </p:tavLst>
                                    </p:anim>
                                    <p:anim calcmode="lin" valueType="num">
                                      <p:cBhvr>
                                        <p:cTn id="45" dur="500" fill="hold"/>
                                        <p:tgtEl>
                                          <p:spTgt spid="39"/>
                                        </p:tgtEl>
                                        <p:attrNameLst>
                                          <p:attrName>ppt_h</p:attrName>
                                        </p:attrNameLst>
                                      </p:cBhvr>
                                      <p:tavLst>
                                        <p:tav tm="0">
                                          <p:val>
                                            <p:fltVal val="0"/>
                                          </p:val>
                                        </p:tav>
                                        <p:tav tm="100000">
                                          <p:val>
                                            <p:strVal val="#ppt_h"/>
                                          </p:val>
                                        </p:tav>
                                      </p:tavLst>
                                    </p:anim>
                                    <p:animEffect transition="in" filter="fade">
                                      <p:cBhvr>
                                        <p:cTn id="46" dur="500"/>
                                        <p:tgtEl>
                                          <p:spTgt spid="39"/>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decel="100000" fill="hold" nodeType="clickEffect">
                                  <p:stCondLst>
                                    <p:cond delay="0"/>
                                  </p:stCondLst>
                                  <p:childTnLst>
                                    <p:set>
                                      <p:cBhvr>
                                        <p:cTn id="53" dur="1" fill="hold">
                                          <p:stCondLst>
                                            <p:cond delay="0"/>
                                          </p:stCondLst>
                                        </p:cTn>
                                        <p:tgtEl>
                                          <p:spTgt spid="46"/>
                                        </p:tgtEl>
                                        <p:attrNameLst>
                                          <p:attrName>style.visibility</p:attrName>
                                        </p:attrNameLst>
                                      </p:cBhvr>
                                      <p:to>
                                        <p:strVal val="visible"/>
                                      </p:to>
                                    </p:set>
                                    <p:anim calcmode="lin" valueType="num">
                                      <p:cBhvr additive="base">
                                        <p:cTn id="54" dur="500" fill="hold"/>
                                        <p:tgtEl>
                                          <p:spTgt spid="46"/>
                                        </p:tgtEl>
                                        <p:attrNameLst>
                                          <p:attrName>ppt_x</p:attrName>
                                        </p:attrNameLst>
                                      </p:cBhvr>
                                      <p:tavLst>
                                        <p:tav tm="0">
                                          <p:val>
                                            <p:strVal val="#ppt_x"/>
                                          </p:val>
                                        </p:tav>
                                        <p:tav tm="100000">
                                          <p:val>
                                            <p:strVal val="#ppt_x"/>
                                          </p:val>
                                        </p:tav>
                                      </p:tavLst>
                                    </p:anim>
                                    <p:anim calcmode="lin" valueType="num">
                                      <p:cBhvr additive="base">
                                        <p:cTn id="55" dur="500" fill="hold"/>
                                        <p:tgtEl>
                                          <p:spTgt spid="46"/>
                                        </p:tgtEl>
                                        <p:attrNameLst>
                                          <p:attrName>ppt_y</p:attrName>
                                        </p:attrNameLst>
                                      </p:cBhvr>
                                      <p:tavLst>
                                        <p:tav tm="0">
                                          <p:val>
                                            <p:strVal val="1+#ppt_h/2"/>
                                          </p:val>
                                        </p:tav>
                                        <p:tav tm="100000">
                                          <p:val>
                                            <p:strVal val="#ppt_y"/>
                                          </p:val>
                                        </p:tav>
                                      </p:tavLst>
                                    </p:anim>
                                  </p:childTnLst>
                                </p:cTn>
                              </p:par>
                              <p:par>
                                <p:cTn id="56" presetID="22" presetClass="entr" presetSubtype="1"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up)">
                                      <p:cBhvr>
                                        <p:cTn id="58" dur="500"/>
                                        <p:tgtEl>
                                          <p:spTgt spid="9"/>
                                        </p:tgtEl>
                                      </p:cBhvr>
                                    </p:animEffect>
                                  </p:childTnLst>
                                </p:cTn>
                              </p:par>
                              <p:par>
                                <p:cTn id="59" presetID="2" presetClass="entr" presetSubtype="4" decel="100000" fill="hold" grpId="0" nodeType="withEffect">
                                  <p:stCondLst>
                                    <p:cond delay="150"/>
                                  </p:stCondLst>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500" fill="hold"/>
                                        <p:tgtEl>
                                          <p:spTgt spid="41"/>
                                        </p:tgtEl>
                                        <p:attrNameLst>
                                          <p:attrName>ppt_x</p:attrName>
                                        </p:attrNameLst>
                                      </p:cBhvr>
                                      <p:tavLst>
                                        <p:tav tm="0">
                                          <p:val>
                                            <p:strVal val="#ppt_x"/>
                                          </p:val>
                                        </p:tav>
                                        <p:tav tm="100000">
                                          <p:val>
                                            <p:strVal val="#ppt_x"/>
                                          </p:val>
                                        </p:tav>
                                      </p:tavLst>
                                    </p:anim>
                                    <p:anim calcmode="lin" valueType="num">
                                      <p:cBhvr additive="base">
                                        <p:cTn id="62" dur="500" fill="hold"/>
                                        <p:tgtEl>
                                          <p:spTgt spid="41"/>
                                        </p:tgtEl>
                                        <p:attrNameLst>
                                          <p:attrName>ppt_y</p:attrName>
                                        </p:attrNameLst>
                                      </p:cBhvr>
                                      <p:tavLst>
                                        <p:tav tm="0">
                                          <p:val>
                                            <p:strVal val="1+#ppt_h/2"/>
                                          </p:val>
                                        </p:tav>
                                        <p:tav tm="100000">
                                          <p:val>
                                            <p:strVal val="#ppt_y"/>
                                          </p:val>
                                        </p:tav>
                                      </p:tavLst>
                                    </p:anim>
                                  </p:childTnLst>
                                </p:cTn>
                              </p:par>
                              <p:par>
                                <p:cTn id="63" presetID="2" presetClass="entr" presetSubtype="4" decel="100000" fill="hold" nodeType="withEffect">
                                  <p:stCondLst>
                                    <p:cond delay="150"/>
                                  </p:stCondLst>
                                  <p:childTnLst>
                                    <p:set>
                                      <p:cBhvr>
                                        <p:cTn id="64" dur="1" fill="hold">
                                          <p:stCondLst>
                                            <p:cond delay="0"/>
                                          </p:stCondLst>
                                        </p:cTn>
                                        <p:tgtEl>
                                          <p:spTgt spid="55"/>
                                        </p:tgtEl>
                                        <p:attrNameLst>
                                          <p:attrName>style.visibility</p:attrName>
                                        </p:attrNameLst>
                                      </p:cBhvr>
                                      <p:to>
                                        <p:strVal val="visible"/>
                                      </p:to>
                                    </p:set>
                                    <p:anim calcmode="lin" valueType="num">
                                      <p:cBhvr additive="base">
                                        <p:cTn id="65" dur="500" fill="hold"/>
                                        <p:tgtEl>
                                          <p:spTgt spid="55"/>
                                        </p:tgtEl>
                                        <p:attrNameLst>
                                          <p:attrName>ppt_x</p:attrName>
                                        </p:attrNameLst>
                                      </p:cBhvr>
                                      <p:tavLst>
                                        <p:tav tm="0">
                                          <p:val>
                                            <p:strVal val="#ppt_x"/>
                                          </p:val>
                                        </p:tav>
                                        <p:tav tm="100000">
                                          <p:val>
                                            <p:strVal val="#ppt_x"/>
                                          </p:val>
                                        </p:tav>
                                      </p:tavLst>
                                    </p:anim>
                                    <p:anim calcmode="lin" valueType="num">
                                      <p:cBhvr additive="base">
                                        <p:cTn id="6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5" grpId="0"/>
      <p:bldP spid="36" grpId="0"/>
      <p:bldP spid="37" grpId="0"/>
      <p:bldP spid="39" grpId="0" animBg="1"/>
      <p:bldP spid="41" grpId="0" animBg="1"/>
      <p:bldP spid="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978"/>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Brace 4">
            <a:extLst>
              <a:ext uri="{FF2B5EF4-FFF2-40B4-BE49-F238E27FC236}">
                <a16:creationId xmlns:a16="http://schemas.microsoft.com/office/drawing/2014/main" id="{E21612A8-9615-F7F3-7047-6672FFEC12B4}"/>
              </a:ext>
            </a:extLst>
          </p:cNvPr>
          <p:cNvSpPr/>
          <p:nvPr/>
        </p:nvSpPr>
        <p:spPr>
          <a:xfrm>
            <a:off x="6412275" y="1012657"/>
            <a:ext cx="691172" cy="4868297"/>
          </a:xfrm>
          <a:prstGeom prst="rightBrace">
            <a:avLst>
              <a:gd name="adj1" fmla="val 62556"/>
              <a:gd name="adj2" fmla="val 49404"/>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Poppins" panose="00000500000000000000" pitchFamily="2" charset="0"/>
            </a:endParaRPr>
          </a:p>
        </p:txBody>
      </p:sp>
      <p:sp>
        <p:nvSpPr>
          <p:cNvPr id="6" name="TextBox 5">
            <a:extLst>
              <a:ext uri="{FF2B5EF4-FFF2-40B4-BE49-F238E27FC236}">
                <a16:creationId xmlns:a16="http://schemas.microsoft.com/office/drawing/2014/main" id="{85EDD168-C7CB-9521-95BC-153773EB8C9E}"/>
              </a:ext>
            </a:extLst>
          </p:cNvPr>
          <p:cNvSpPr txBox="1"/>
          <p:nvPr/>
        </p:nvSpPr>
        <p:spPr>
          <a:xfrm>
            <a:off x="7407022" y="3154811"/>
            <a:ext cx="4200778" cy="1261884"/>
          </a:xfrm>
          <a:prstGeom prst="rect">
            <a:avLst/>
          </a:prstGeom>
          <a:noFill/>
        </p:spPr>
        <p:txBody>
          <a:bodyPr wrap="square" rtlCol="0">
            <a:spAutoFit/>
          </a:bodyPr>
          <a:lstStyle/>
          <a:p>
            <a:pPr algn="ctr"/>
            <a:r>
              <a:rPr lang="en-US" sz="2400" b="1" dirty="0">
                <a:solidFill>
                  <a:schemeClr val="tx1"/>
                </a:solidFill>
                <a:latin typeface="Poppins" panose="00000500000000000000" pitchFamily="2" charset="0"/>
                <a:cs typeface="Poppins" panose="00000500000000000000" pitchFamily="2" charset="0"/>
              </a:rPr>
              <a:t>Efficient credit allocation</a:t>
            </a:r>
          </a:p>
          <a:p>
            <a:pPr algn="ctr"/>
            <a:endParaRPr lang="en-US" sz="1050" dirty="0">
              <a:solidFill>
                <a:schemeClr val="tx1"/>
              </a:solidFill>
              <a:latin typeface="Poppins" panose="00000500000000000000" pitchFamily="2" charset="0"/>
              <a:cs typeface="Poppins" panose="00000500000000000000" pitchFamily="2" charset="0"/>
            </a:endParaRPr>
          </a:p>
          <a:p>
            <a:pPr algn="ctr"/>
            <a:r>
              <a:rPr lang="en-US" sz="2000" dirty="0">
                <a:solidFill>
                  <a:schemeClr val="tx1"/>
                </a:solidFill>
                <a:latin typeface="Poppins" panose="00000500000000000000" pitchFamily="2" charset="0"/>
                <a:cs typeface="Poppins" panose="00000500000000000000" pitchFamily="2" charset="0"/>
              </a:rPr>
              <a:t>Getting money to the people who will use it most efficiently​</a:t>
            </a:r>
            <a:endParaRPr lang="en-GB" sz="2000" dirty="0">
              <a:solidFill>
                <a:schemeClr val="tx1"/>
              </a:solidFill>
              <a:latin typeface="Poppins" panose="00000500000000000000" pitchFamily="2" charset="0"/>
              <a:cs typeface="Poppins" panose="00000500000000000000" pitchFamily="2" charset="0"/>
            </a:endParaRPr>
          </a:p>
        </p:txBody>
      </p:sp>
      <p:grpSp>
        <p:nvGrpSpPr>
          <p:cNvPr id="16" name="Group 15">
            <a:extLst>
              <a:ext uri="{FF2B5EF4-FFF2-40B4-BE49-F238E27FC236}">
                <a16:creationId xmlns:a16="http://schemas.microsoft.com/office/drawing/2014/main" id="{97AC4408-DB9D-5D35-82D5-ED61C50B1553}"/>
              </a:ext>
            </a:extLst>
          </p:cNvPr>
          <p:cNvGrpSpPr/>
          <p:nvPr/>
        </p:nvGrpSpPr>
        <p:grpSpPr>
          <a:xfrm>
            <a:off x="8941801" y="1862424"/>
            <a:ext cx="1131220" cy="1126992"/>
            <a:chOff x="5293946" y="352338"/>
            <a:chExt cx="1625745" cy="1619668"/>
          </a:xfrm>
          <a:solidFill>
            <a:schemeClr val="tx1"/>
          </a:solidFill>
        </p:grpSpPr>
        <p:sp>
          <p:nvSpPr>
            <p:cNvPr id="17" name="Freeform: Shape 16">
              <a:extLst>
                <a:ext uri="{FF2B5EF4-FFF2-40B4-BE49-F238E27FC236}">
                  <a16:creationId xmlns:a16="http://schemas.microsoft.com/office/drawing/2014/main" id="{CF0C1B19-122E-EB9A-1D82-C6D2AB170A0D}"/>
                </a:ext>
              </a:extLst>
            </p:cNvPr>
            <p:cNvSpPr/>
            <p:nvPr/>
          </p:nvSpPr>
          <p:spPr>
            <a:xfrm>
              <a:off x="5293946" y="363459"/>
              <a:ext cx="1608520" cy="1608547"/>
            </a:xfrm>
            <a:custGeom>
              <a:avLst/>
              <a:gdLst>
                <a:gd name="connsiteX0" fmla="*/ 804411 w 1608520"/>
                <a:gd name="connsiteY0" fmla="*/ 1608548 h 1608547"/>
                <a:gd name="connsiteX1" fmla="*/ 1608520 w 1608520"/>
                <a:gd name="connsiteY1" fmla="*/ 804108 h 1608547"/>
                <a:gd name="connsiteX2" fmla="*/ 1467307 w 1608520"/>
                <a:gd name="connsiteY2" fmla="*/ 348924 h 1608547"/>
                <a:gd name="connsiteX3" fmla="*/ 1426515 w 1608520"/>
                <a:gd name="connsiteY3" fmla="*/ 347211 h 1608547"/>
                <a:gd name="connsiteX4" fmla="*/ 1358996 w 1608520"/>
                <a:gd name="connsiteY4" fmla="*/ 414731 h 1608547"/>
                <a:gd name="connsiteX5" fmla="*/ 1475586 w 1608520"/>
                <a:gd name="connsiteY5" fmla="*/ 710621 h 1608547"/>
                <a:gd name="connsiteX6" fmla="*/ 1475397 w 1608520"/>
                <a:gd name="connsiteY6" fmla="*/ 710621 h 1608547"/>
                <a:gd name="connsiteX7" fmla="*/ 1477455 w 1608520"/>
                <a:gd name="connsiteY7" fmla="*/ 726735 h 1608547"/>
                <a:gd name="connsiteX8" fmla="*/ 1482388 w 1608520"/>
                <a:gd name="connsiteY8" fmla="*/ 804092 h 1608547"/>
                <a:gd name="connsiteX9" fmla="*/ 804422 w 1608520"/>
                <a:gd name="connsiteY9" fmla="*/ 1482054 h 1608547"/>
                <a:gd name="connsiteX10" fmla="*/ 126460 w 1608520"/>
                <a:gd name="connsiteY10" fmla="*/ 804092 h 1608547"/>
                <a:gd name="connsiteX11" fmla="*/ 804422 w 1608520"/>
                <a:gd name="connsiteY11" fmla="*/ 126131 h 1608547"/>
                <a:gd name="connsiteX12" fmla="*/ 1170596 w 1608520"/>
                <a:gd name="connsiteY12" fmla="*/ 234318 h 1608547"/>
                <a:gd name="connsiteX13" fmla="*/ 1170448 w 1608520"/>
                <a:gd name="connsiteY13" fmla="*/ 234465 h 1608547"/>
                <a:gd name="connsiteX14" fmla="*/ 1172971 w 1608520"/>
                <a:gd name="connsiteY14" fmla="*/ 235908 h 1608547"/>
                <a:gd name="connsiteX15" fmla="*/ 1200997 w 1608520"/>
                <a:gd name="connsiteY15" fmla="*/ 254666 h 1608547"/>
                <a:gd name="connsiteX16" fmla="*/ 1267492 w 1608520"/>
                <a:gd name="connsiteY16" fmla="*/ 188171 h 1608547"/>
                <a:gd name="connsiteX17" fmla="*/ 1265436 w 1608520"/>
                <a:gd name="connsiteY17" fmla="*/ 146695 h 1608547"/>
                <a:gd name="connsiteX18" fmla="*/ 1265436 w 1608520"/>
                <a:gd name="connsiteY18" fmla="*/ 145326 h 1608547"/>
                <a:gd name="connsiteX19" fmla="*/ 804439 w 1608520"/>
                <a:gd name="connsiteY19" fmla="*/ 0 h 1608547"/>
                <a:gd name="connsiteX20" fmla="*/ 0 w 1608520"/>
                <a:gd name="connsiteY20" fmla="*/ 804110 h 1608547"/>
                <a:gd name="connsiteX21" fmla="*/ 804439 w 1608520"/>
                <a:gd name="connsiteY21" fmla="*/ 1608548 h 160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08520" h="1608547">
                  <a:moveTo>
                    <a:pt x="804411" y="1608548"/>
                  </a:moveTo>
                  <a:cubicBezTo>
                    <a:pt x="1252919" y="1608548"/>
                    <a:pt x="1608520" y="1243316"/>
                    <a:pt x="1608520" y="804108"/>
                  </a:cubicBezTo>
                  <a:cubicBezTo>
                    <a:pt x="1608520" y="635136"/>
                    <a:pt x="1556427" y="478496"/>
                    <a:pt x="1467307" y="348924"/>
                  </a:cubicBezTo>
                  <a:lnTo>
                    <a:pt x="1426515" y="347211"/>
                  </a:lnTo>
                  <a:lnTo>
                    <a:pt x="1358996" y="414731"/>
                  </a:lnTo>
                  <a:cubicBezTo>
                    <a:pt x="1419760" y="500655"/>
                    <a:pt x="1460505" y="601549"/>
                    <a:pt x="1475586" y="710621"/>
                  </a:cubicBezTo>
                  <a:lnTo>
                    <a:pt x="1475397" y="710621"/>
                  </a:lnTo>
                  <a:cubicBezTo>
                    <a:pt x="1476418" y="715764"/>
                    <a:pt x="1477063" y="721250"/>
                    <a:pt x="1477455" y="726735"/>
                  </a:cubicBezTo>
                  <a:cubicBezTo>
                    <a:pt x="1480377" y="752166"/>
                    <a:pt x="1482388" y="777884"/>
                    <a:pt x="1482388" y="804092"/>
                  </a:cubicBezTo>
                  <a:cubicBezTo>
                    <a:pt x="1482388" y="1178875"/>
                    <a:pt x="1176864" y="1482054"/>
                    <a:pt x="804422" y="1482054"/>
                  </a:cubicBezTo>
                  <a:cubicBezTo>
                    <a:pt x="429796" y="1482054"/>
                    <a:pt x="126460" y="1178718"/>
                    <a:pt x="126460" y="804092"/>
                  </a:cubicBezTo>
                  <a:cubicBezTo>
                    <a:pt x="126460" y="429812"/>
                    <a:pt x="429796" y="126131"/>
                    <a:pt x="804422" y="126131"/>
                  </a:cubicBezTo>
                  <a:cubicBezTo>
                    <a:pt x="939389" y="126131"/>
                    <a:pt x="1065012" y="166049"/>
                    <a:pt x="1170596" y="234318"/>
                  </a:cubicBezTo>
                  <a:cubicBezTo>
                    <a:pt x="1170522" y="234343"/>
                    <a:pt x="1170448" y="234465"/>
                    <a:pt x="1170448" y="234465"/>
                  </a:cubicBezTo>
                  <a:cubicBezTo>
                    <a:pt x="1171351" y="235006"/>
                    <a:pt x="1172160" y="235454"/>
                    <a:pt x="1172971" y="235908"/>
                  </a:cubicBezTo>
                  <a:cubicBezTo>
                    <a:pt x="1182390" y="242056"/>
                    <a:pt x="1191915" y="248070"/>
                    <a:pt x="1200997" y="254666"/>
                  </a:cubicBezTo>
                  <a:lnTo>
                    <a:pt x="1267492" y="188171"/>
                  </a:lnTo>
                  <a:lnTo>
                    <a:pt x="1265436" y="146695"/>
                  </a:lnTo>
                  <a:lnTo>
                    <a:pt x="1265436" y="145326"/>
                  </a:lnTo>
                  <a:cubicBezTo>
                    <a:pt x="1134844" y="53812"/>
                    <a:pt x="976160" y="0"/>
                    <a:pt x="804439" y="0"/>
                  </a:cubicBezTo>
                  <a:cubicBezTo>
                    <a:pt x="360220" y="0"/>
                    <a:pt x="0" y="360236"/>
                    <a:pt x="0" y="804110"/>
                  </a:cubicBezTo>
                  <a:cubicBezTo>
                    <a:pt x="-6" y="1248329"/>
                    <a:pt x="360220" y="1608548"/>
                    <a:pt x="804439" y="1608548"/>
                  </a:cubicBezTo>
                  <a:close/>
                </a:path>
              </a:pathLst>
            </a:custGeom>
            <a:solidFill>
              <a:schemeClr val="tx1">
                <a:lumMod val="50000"/>
                <a:lumOff val="50000"/>
              </a:schemeClr>
            </a:solidFill>
            <a:ln w="1564" cap="flat">
              <a:noFill/>
              <a:prstDash val="solid"/>
              <a:miter/>
            </a:ln>
          </p:spPr>
          <p:txBody>
            <a:bodyPr rtlCol="0" anchor="ctr"/>
            <a:lstStyle/>
            <a:p>
              <a:endParaRPr lang="en-GB" dirty="0">
                <a:latin typeface="Poppins" panose="00000500000000000000" pitchFamily="2" charset="0"/>
              </a:endParaRPr>
            </a:p>
          </p:txBody>
        </p:sp>
        <p:sp>
          <p:nvSpPr>
            <p:cNvPr id="18" name="Freeform: Shape 17">
              <a:extLst>
                <a:ext uri="{FF2B5EF4-FFF2-40B4-BE49-F238E27FC236}">
                  <a16:creationId xmlns:a16="http://schemas.microsoft.com/office/drawing/2014/main" id="{093A8B71-C955-5D39-4669-5DB262D92BD2}"/>
                </a:ext>
              </a:extLst>
            </p:cNvPr>
            <p:cNvSpPr/>
            <p:nvPr/>
          </p:nvSpPr>
          <p:spPr>
            <a:xfrm>
              <a:off x="5572919" y="642479"/>
              <a:ext cx="1050875" cy="1050529"/>
            </a:xfrm>
            <a:custGeom>
              <a:avLst/>
              <a:gdLst>
                <a:gd name="connsiteX0" fmla="*/ 812326 w 1050875"/>
                <a:gd name="connsiteY0" fmla="*/ 85347 h 1050529"/>
                <a:gd name="connsiteX1" fmla="*/ 525438 w 1050875"/>
                <a:gd name="connsiteY1" fmla="*/ 0 h 1050529"/>
                <a:gd name="connsiteX2" fmla="*/ 0 w 1050875"/>
                <a:gd name="connsiteY2" fmla="*/ 525092 h 1050529"/>
                <a:gd name="connsiteX3" fmla="*/ 525438 w 1050875"/>
                <a:gd name="connsiteY3" fmla="*/ 1050530 h 1050529"/>
                <a:gd name="connsiteX4" fmla="*/ 1050875 w 1050875"/>
                <a:gd name="connsiteY4" fmla="*/ 525092 h 1050529"/>
                <a:gd name="connsiteX5" fmla="*/ 969984 w 1050875"/>
                <a:gd name="connsiteY5" fmla="*/ 245745 h 1050529"/>
                <a:gd name="connsiteX6" fmla="*/ 879157 w 1050875"/>
                <a:gd name="connsiteY6" fmla="*/ 336571 h 1050529"/>
                <a:gd name="connsiteX7" fmla="*/ 926115 w 1050875"/>
                <a:gd name="connsiteY7" fmla="*/ 525086 h 1050529"/>
                <a:gd name="connsiteX8" fmla="*/ 525442 w 1050875"/>
                <a:gd name="connsiteY8" fmla="*/ 925758 h 1050529"/>
                <a:gd name="connsiteX9" fmla="*/ 124770 w 1050875"/>
                <a:gd name="connsiteY9" fmla="*/ 525086 h 1050529"/>
                <a:gd name="connsiteX10" fmla="*/ 525442 w 1050875"/>
                <a:gd name="connsiteY10" fmla="*/ 124413 h 1050529"/>
                <a:gd name="connsiteX11" fmla="*/ 721843 w 1050875"/>
                <a:gd name="connsiteY11" fmla="*/ 175826 h 105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0875" h="1050529">
                  <a:moveTo>
                    <a:pt x="812326" y="85347"/>
                  </a:moveTo>
                  <a:cubicBezTo>
                    <a:pt x="729722" y="31535"/>
                    <a:pt x="631351" y="0"/>
                    <a:pt x="525438" y="0"/>
                  </a:cubicBezTo>
                  <a:cubicBezTo>
                    <a:pt x="235125" y="0"/>
                    <a:pt x="0" y="235125"/>
                    <a:pt x="0" y="525092"/>
                  </a:cubicBezTo>
                  <a:cubicBezTo>
                    <a:pt x="0" y="818578"/>
                    <a:pt x="238738" y="1050530"/>
                    <a:pt x="525438" y="1050530"/>
                  </a:cubicBezTo>
                  <a:cubicBezTo>
                    <a:pt x="815405" y="1050530"/>
                    <a:pt x="1050875" y="815405"/>
                    <a:pt x="1050875" y="525092"/>
                  </a:cubicBezTo>
                  <a:cubicBezTo>
                    <a:pt x="1050875" y="422268"/>
                    <a:pt x="1021395" y="326633"/>
                    <a:pt x="969984" y="245745"/>
                  </a:cubicBezTo>
                  <a:lnTo>
                    <a:pt x="879157" y="336571"/>
                  </a:lnTo>
                  <a:cubicBezTo>
                    <a:pt x="908974" y="392781"/>
                    <a:pt x="926115" y="457222"/>
                    <a:pt x="926115" y="525086"/>
                  </a:cubicBezTo>
                  <a:cubicBezTo>
                    <a:pt x="926115" y="746512"/>
                    <a:pt x="746507" y="925758"/>
                    <a:pt x="525442" y="925758"/>
                  </a:cubicBezTo>
                  <a:cubicBezTo>
                    <a:pt x="302367" y="925758"/>
                    <a:pt x="124770" y="743024"/>
                    <a:pt x="124770" y="525086"/>
                  </a:cubicBezTo>
                  <a:cubicBezTo>
                    <a:pt x="124770" y="304005"/>
                    <a:pt x="304032" y="124413"/>
                    <a:pt x="525442" y="124413"/>
                  </a:cubicBezTo>
                  <a:cubicBezTo>
                    <a:pt x="596737" y="124413"/>
                    <a:pt x="663914" y="143265"/>
                    <a:pt x="721843" y="175826"/>
                  </a:cubicBezTo>
                  <a:close/>
                </a:path>
              </a:pathLst>
            </a:custGeom>
            <a:grpFill/>
            <a:ln w="1564" cap="flat">
              <a:noFill/>
              <a:prstDash val="solid"/>
              <a:miter/>
            </a:ln>
          </p:spPr>
          <p:txBody>
            <a:bodyPr rtlCol="0" anchor="ctr"/>
            <a:lstStyle/>
            <a:p>
              <a:endParaRPr lang="en-GB" dirty="0">
                <a:latin typeface="Poppins" panose="00000500000000000000" pitchFamily="2" charset="0"/>
              </a:endParaRPr>
            </a:p>
          </p:txBody>
        </p:sp>
        <p:sp>
          <p:nvSpPr>
            <p:cNvPr id="19" name="Freeform: Shape 18">
              <a:extLst>
                <a:ext uri="{FF2B5EF4-FFF2-40B4-BE49-F238E27FC236}">
                  <a16:creationId xmlns:a16="http://schemas.microsoft.com/office/drawing/2014/main" id="{560663F4-3A47-DC5D-5F4B-3A7DCF115AFE}"/>
                </a:ext>
              </a:extLst>
            </p:cNvPr>
            <p:cNvSpPr/>
            <p:nvPr/>
          </p:nvSpPr>
          <p:spPr>
            <a:xfrm>
              <a:off x="5832724" y="902285"/>
              <a:ext cx="530931" cy="530924"/>
            </a:xfrm>
            <a:custGeom>
              <a:avLst/>
              <a:gdLst>
                <a:gd name="connsiteX0" fmla="*/ 265633 w 530931"/>
                <a:gd name="connsiteY0" fmla="*/ 112429 h 530924"/>
                <a:gd name="connsiteX1" fmla="*/ 360578 w 530931"/>
                <a:gd name="connsiteY1" fmla="*/ 17483 h 530924"/>
                <a:gd name="connsiteX2" fmla="*/ 265633 w 530931"/>
                <a:gd name="connsiteY2" fmla="*/ 0 h 530924"/>
                <a:gd name="connsiteX3" fmla="*/ 0 w 530931"/>
                <a:gd name="connsiteY3" fmla="*/ 265287 h 530924"/>
                <a:gd name="connsiteX4" fmla="*/ 264973 w 530931"/>
                <a:gd name="connsiteY4" fmla="*/ 530889 h 530924"/>
                <a:gd name="connsiteX5" fmla="*/ 265630 w 530931"/>
                <a:gd name="connsiteY5" fmla="*/ 530925 h 530924"/>
                <a:gd name="connsiteX6" fmla="*/ 266194 w 530931"/>
                <a:gd name="connsiteY6" fmla="*/ 530895 h 530924"/>
                <a:gd name="connsiteX7" fmla="*/ 530931 w 530931"/>
                <a:gd name="connsiteY7" fmla="*/ 265294 h 530924"/>
                <a:gd name="connsiteX8" fmla="*/ 516535 w 530931"/>
                <a:gd name="connsiteY8" fmla="*/ 179265 h 530924"/>
                <a:gd name="connsiteX9" fmla="*/ 417822 w 530931"/>
                <a:gd name="connsiteY9" fmla="*/ 277978 h 530924"/>
                <a:gd name="connsiteX10" fmla="*/ 271760 w 530931"/>
                <a:gd name="connsiteY10" fmla="*/ 417921 h 530924"/>
                <a:gd name="connsiteX11" fmla="*/ 262807 w 530931"/>
                <a:gd name="connsiteY11" fmla="*/ 418221 h 530924"/>
                <a:gd name="connsiteX12" fmla="*/ 112430 w 530931"/>
                <a:gd name="connsiteY12" fmla="*/ 265298 h 530924"/>
                <a:gd name="connsiteX13" fmla="*/ 265634 w 530931"/>
                <a:gd name="connsiteY13" fmla="*/ 112425 h 53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0931" h="530924">
                  <a:moveTo>
                    <a:pt x="265633" y="112429"/>
                  </a:moveTo>
                  <a:lnTo>
                    <a:pt x="360578" y="17483"/>
                  </a:lnTo>
                  <a:cubicBezTo>
                    <a:pt x="331098" y="6174"/>
                    <a:pt x="299225" y="0"/>
                    <a:pt x="265633" y="0"/>
                  </a:cubicBezTo>
                  <a:cubicBezTo>
                    <a:pt x="118932" y="0"/>
                    <a:pt x="0" y="118939"/>
                    <a:pt x="0" y="265287"/>
                  </a:cubicBezTo>
                  <a:cubicBezTo>
                    <a:pt x="0" y="411766"/>
                    <a:pt x="118582" y="530528"/>
                    <a:pt x="264973" y="530889"/>
                  </a:cubicBezTo>
                  <a:cubicBezTo>
                    <a:pt x="265195" y="530889"/>
                    <a:pt x="265402" y="530925"/>
                    <a:pt x="265630" y="530925"/>
                  </a:cubicBezTo>
                  <a:cubicBezTo>
                    <a:pt x="265820" y="530925"/>
                    <a:pt x="266004" y="530895"/>
                    <a:pt x="266194" y="530895"/>
                  </a:cubicBezTo>
                  <a:cubicBezTo>
                    <a:pt x="412286" y="530589"/>
                    <a:pt x="530931" y="411798"/>
                    <a:pt x="530931" y="265294"/>
                  </a:cubicBezTo>
                  <a:cubicBezTo>
                    <a:pt x="530931" y="235133"/>
                    <a:pt x="525790" y="205996"/>
                    <a:pt x="516535" y="179265"/>
                  </a:cubicBezTo>
                  <a:lnTo>
                    <a:pt x="417822" y="277978"/>
                  </a:lnTo>
                  <a:cubicBezTo>
                    <a:pt x="411969" y="352801"/>
                    <a:pt x="350007" y="414780"/>
                    <a:pt x="271760" y="417921"/>
                  </a:cubicBezTo>
                  <a:cubicBezTo>
                    <a:pt x="268791" y="417989"/>
                    <a:pt x="265733" y="418289"/>
                    <a:pt x="262807" y="418221"/>
                  </a:cubicBezTo>
                  <a:cubicBezTo>
                    <a:pt x="179491" y="416676"/>
                    <a:pt x="112430" y="348983"/>
                    <a:pt x="112430" y="265298"/>
                  </a:cubicBezTo>
                  <a:cubicBezTo>
                    <a:pt x="112424" y="180976"/>
                    <a:pt x="180976" y="112425"/>
                    <a:pt x="265634" y="112425"/>
                  </a:cubicBezTo>
                  <a:close/>
                </a:path>
              </a:pathLst>
            </a:custGeom>
            <a:solidFill>
              <a:schemeClr val="tx1">
                <a:lumMod val="50000"/>
                <a:lumOff val="50000"/>
              </a:schemeClr>
            </a:solidFill>
            <a:ln w="1564" cap="flat">
              <a:noFill/>
              <a:prstDash val="solid"/>
              <a:miter/>
            </a:ln>
          </p:spPr>
          <p:txBody>
            <a:bodyPr rtlCol="0" anchor="ctr"/>
            <a:lstStyle/>
            <a:p>
              <a:endParaRPr lang="en-GB" dirty="0">
                <a:latin typeface="Poppins" panose="00000500000000000000" pitchFamily="2" charset="0"/>
              </a:endParaRPr>
            </a:p>
          </p:txBody>
        </p:sp>
        <p:sp>
          <p:nvSpPr>
            <p:cNvPr id="20" name="Freeform: Shape 19">
              <a:extLst>
                <a:ext uri="{FF2B5EF4-FFF2-40B4-BE49-F238E27FC236}">
                  <a16:creationId xmlns:a16="http://schemas.microsoft.com/office/drawing/2014/main" id="{C5406478-7F8F-C78A-540A-454D50F93D46}"/>
                </a:ext>
              </a:extLst>
            </p:cNvPr>
            <p:cNvSpPr/>
            <p:nvPr/>
          </p:nvSpPr>
          <p:spPr>
            <a:xfrm>
              <a:off x="6059455" y="352338"/>
              <a:ext cx="860236" cy="860526"/>
            </a:xfrm>
            <a:custGeom>
              <a:avLst/>
              <a:gdLst>
                <a:gd name="connsiteX0" fmla="*/ 10797 w 860236"/>
                <a:gd name="connsiteY0" fmla="*/ 787486 h 860526"/>
                <a:gd name="connsiteX1" fmla="*/ 10797 w 860236"/>
                <a:gd name="connsiteY1" fmla="*/ 840954 h 860526"/>
                <a:gd name="connsiteX2" fmla="*/ 20248 w 860236"/>
                <a:gd name="connsiteY2" fmla="*/ 850042 h 860526"/>
                <a:gd name="connsiteX3" fmla="*/ 72839 w 860236"/>
                <a:gd name="connsiteY3" fmla="*/ 849527 h 860526"/>
                <a:gd name="connsiteX4" fmla="*/ 353820 w 860236"/>
                <a:gd name="connsiteY4" fmla="*/ 568545 h 860526"/>
                <a:gd name="connsiteX5" fmla="*/ 357680 w 860236"/>
                <a:gd name="connsiteY5" fmla="*/ 573104 h 860526"/>
                <a:gd name="connsiteX6" fmla="*/ 353875 w 860236"/>
                <a:gd name="connsiteY6" fmla="*/ 568497 h 860526"/>
                <a:gd name="connsiteX7" fmla="*/ 623420 w 860236"/>
                <a:gd name="connsiteY7" fmla="*/ 298952 h 860526"/>
                <a:gd name="connsiteX8" fmla="*/ 648783 w 860236"/>
                <a:gd name="connsiteY8" fmla="*/ 289151 h 860526"/>
                <a:gd name="connsiteX9" fmla="*/ 705898 w 860236"/>
                <a:gd name="connsiteY9" fmla="*/ 291895 h 860526"/>
                <a:gd name="connsiteX10" fmla="*/ 729321 w 860236"/>
                <a:gd name="connsiteY10" fmla="*/ 282825 h 860526"/>
                <a:gd name="connsiteX11" fmla="*/ 856034 w 860236"/>
                <a:gd name="connsiteY11" fmla="*/ 155793 h 860526"/>
                <a:gd name="connsiteX12" fmla="*/ 829642 w 860236"/>
                <a:gd name="connsiteY12" fmla="*/ 113978 h 860526"/>
                <a:gd name="connsiteX13" fmla="*/ 748408 w 860236"/>
                <a:gd name="connsiteY13" fmla="*/ 112266 h 860526"/>
                <a:gd name="connsiteX14" fmla="*/ 748408 w 860236"/>
                <a:gd name="connsiteY14" fmla="*/ 111573 h 860526"/>
                <a:gd name="connsiteX15" fmla="*/ 748754 w 860236"/>
                <a:gd name="connsiteY15" fmla="*/ 111229 h 860526"/>
                <a:gd name="connsiteX16" fmla="*/ 746696 w 860236"/>
                <a:gd name="connsiteY16" fmla="*/ 31024 h 860526"/>
                <a:gd name="connsiteX17" fmla="*/ 704186 w 860236"/>
                <a:gd name="connsiteY17" fmla="*/ 4293 h 860526"/>
                <a:gd name="connsiteX18" fmla="*/ 577468 w 860236"/>
                <a:gd name="connsiteY18" fmla="*/ 131012 h 860526"/>
                <a:gd name="connsiteX19" fmla="*/ 568428 w 860236"/>
                <a:gd name="connsiteY19" fmla="*/ 154412 h 860526"/>
                <a:gd name="connsiteX20" fmla="*/ 571171 w 860236"/>
                <a:gd name="connsiteY20" fmla="*/ 211549 h 860526"/>
                <a:gd name="connsiteX21" fmla="*/ 561372 w 860236"/>
                <a:gd name="connsiteY21" fmla="*/ 236912 h 86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0236" h="860526">
                  <a:moveTo>
                    <a:pt x="10797" y="787486"/>
                  </a:moveTo>
                  <a:cubicBezTo>
                    <a:pt x="-3599" y="802227"/>
                    <a:pt x="-3599" y="826220"/>
                    <a:pt x="10797" y="840954"/>
                  </a:cubicBezTo>
                  <a:lnTo>
                    <a:pt x="20248" y="850042"/>
                  </a:lnTo>
                  <a:cubicBezTo>
                    <a:pt x="34993" y="864218"/>
                    <a:pt x="58375" y="863990"/>
                    <a:pt x="72839" y="849527"/>
                  </a:cubicBezTo>
                  <a:lnTo>
                    <a:pt x="353820" y="568545"/>
                  </a:lnTo>
                  <a:cubicBezTo>
                    <a:pt x="355071" y="570098"/>
                    <a:pt x="356447" y="571552"/>
                    <a:pt x="357680" y="573104"/>
                  </a:cubicBezTo>
                  <a:cubicBezTo>
                    <a:pt x="356502" y="571497"/>
                    <a:pt x="355083" y="570074"/>
                    <a:pt x="353875" y="568497"/>
                  </a:cubicBezTo>
                  <a:lnTo>
                    <a:pt x="623420" y="298952"/>
                  </a:lnTo>
                  <a:cubicBezTo>
                    <a:pt x="630114" y="292257"/>
                    <a:pt x="639326" y="288697"/>
                    <a:pt x="648783" y="289151"/>
                  </a:cubicBezTo>
                  <a:lnTo>
                    <a:pt x="705898" y="291895"/>
                  </a:lnTo>
                  <a:cubicBezTo>
                    <a:pt x="714633" y="292318"/>
                    <a:pt x="723147" y="289022"/>
                    <a:pt x="729321" y="282825"/>
                  </a:cubicBezTo>
                  <a:lnTo>
                    <a:pt x="856034" y="155793"/>
                  </a:lnTo>
                  <a:cubicBezTo>
                    <a:pt x="868728" y="143109"/>
                    <a:pt x="850552" y="114659"/>
                    <a:pt x="829642" y="113978"/>
                  </a:cubicBezTo>
                  <a:lnTo>
                    <a:pt x="748408" y="112266"/>
                  </a:lnTo>
                  <a:lnTo>
                    <a:pt x="748408" y="111573"/>
                  </a:lnTo>
                  <a:lnTo>
                    <a:pt x="748754" y="111229"/>
                  </a:lnTo>
                  <a:lnTo>
                    <a:pt x="746696" y="31024"/>
                  </a:lnTo>
                  <a:cubicBezTo>
                    <a:pt x="746005" y="10117"/>
                    <a:pt x="717209" y="-8735"/>
                    <a:pt x="704186" y="4293"/>
                  </a:cubicBezTo>
                  <a:lnTo>
                    <a:pt x="577468" y="131012"/>
                  </a:lnTo>
                  <a:cubicBezTo>
                    <a:pt x="571288" y="137192"/>
                    <a:pt x="568006" y="145685"/>
                    <a:pt x="568428" y="154412"/>
                  </a:cubicBezTo>
                  <a:lnTo>
                    <a:pt x="571171" y="211549"/>
                  </a:lnTo>
                  <a:cubicBezTo>
                    <a:pt x="571625" y="221006"/>
                    <a:pt x="568067" y="230217"/>
                    <a:pt x="561372" y="236912"/>
                  </a:cubicBezTo>
                  <a:close/>
                </a:path>
              </a:pathLst>
            </a:custGeom>
            <a:grpFill/>
            <a:ln w="1564" cap="flat">
              <a:noFill/>
              <a:prstDash val="solid"/>
              <a:miter/>
            </a:ln>
          </p:spPr>
          <p:txBody>
            <a:bodyPr rtlCol="0" anchor="ctr"/>
            <a:lstStyle/>
            <a:p>
              <a:endParaRPr lang="en-GB" dirty="0">
                <a:latin typeface="Poppins" panose="00000500000000000000" pitchFamily="2" charset="0"/>
              </a:endParaRPr>
            </a:p>
          </p:txBody>
        </p:sp>
      </p:grpSp>
      <p:sp>
        <p:nvSpPr>
          <p:cNvPr id="10" name="Rectangle: Rounded Corners 9">
            <a:extLst>
              <a:ext uri="{FF2B5EF4-FFF2-40B4-BE49-F238E27FC236}">
                <a16:creationId xmlns:a16="http://schemas.microsoft.com/office/drawing/2014/main" id="{2A138186-8563-0A12-AA8B-A810E3B32FB3}"/>
              </a:ext>
            </a:extLst>
          </p:cNvPr>
          <p:cNvSpPr/>
          <p:nvPr/>
        </p:nvSpPr>
        <p:spPr>
          <a:xfrm>
            <a:off x="809824" y="1012657"/>
            <a:ext cx="5286176" cy="900771"/>
          </a:xfrm>
          <a:prstGeom prst="roundRect">
            <a:avLst>
              <a:gd name="adj" fmla="val 44047"/>
            </a:avLst>
          </a:prstGeom>
          <a:solidFill>
            <a:schemeClr val="accent1">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2" name="Graphic 11">
            <a:extLst>
              <a:ext uri="{FF2B5EF4-FFF2-40B4-BE49-F238E27FC236}">
                <a16:creationId xmlns:a16="http://schemas.microsoft.com/office/drawing/2014/main" id="{E3A8E894-4998-6AAA-B1E8-00C5D57D6B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939" y="1220688"/>
            <a:ext cx="495626" cy="495626"/>
          </a:xfrm>
          <a:prstGeom prst="rect">
            <a:avLst/>
          </a:prstGeom>
        </p:spPr>
      </p:pic>
      <p:sp>
        <p:nvSpPr>
          <p:cNvPr id="13" name="TextBox 12">
            <a:extLst>
              <a:ext uri="{FF2B5EF4-FFF2-40B4-BE49-F238E27FC236}">
                <a16:creationId xmlns:a16="http://schemas.microsoft.com/office/drawing/2014/main" id="{11EB1578-3307-C16F-16AD-24F933C48101}"/>
              </a:ext>
            </a:extLst>
          </p:cNvPr>
          <p:cNvSpPr txBox="1"/>
          <p:nvPr/>
        </p:nvSpPr>
        <p:spPr>
          <a:xfrm>
            <a:off x="1971189" y="1232395"/>
            <a:ext cx="3419475" cy="461665"/>
          </a:xfrm>
          <a:prstGeom prst="rect">
            <a:avLst/>
          </a:prstGeom>
          <a:noFill/>
        </p:spPr>
        <p:txBody>
          <a:bodyPr wrap="square" rtlCol="0">
            <a:spAutoFit/>
          </a:bodyPr>
          <a:lstStyle/>
          <a:p>
            <a:pPr algn="ctr"/>
            <a:r>
              <a:rPr lang="en-GB" sz="2400" b="0" i="0" u="none" strike="noStrike" dirty="0">
                <a:solidFill>
                  <a:schemeClr val="accent1">
                    <a:lumMod val="50000"/>
                  </a:schemeClr>
                </a:solidFill>
                <a:effectLst/>
                <a:latin typeface="Poppins Bold" panose="00000800000000000000" pitchFamily="2" charset="0"/>
                <a:cs typeface="Poppins Bold" panose="00000800000000000000" pitchFamily="2" charset="0"/>
              </a:rPr>
              <a:t>Prudential oversight</a:t>
            </a:r>
            <a:endParaRPr lang="en-GB" sz="1800" dirty="0">
              <a:solidFill>
                <a:schemeClr val="accent1">
                  <a:lumMod val="50000"/>
                </a:schemeClr>
              </a:solidFill>
              <a:latin typeface="Poppins Bold" panose="00000800000000000000" pitchFamily="2" charset="0"/>
              <a:cs typeface="Poppins Bold" panose="00000800000000000000" pitchFamily="2" charset="0"/>
            </a:endParaRPr>
          </a:p>
        </p:txBody>
      </p:sp>
      <p:sp>
        <p:nvSpPr>
          <p:cNvPr id="14" name="Rectangle: Rounded Corners 13">
            <a:extLst>
              <a:ext uri="{FF2B5EF4-FFF2-40B4-BE49-F238E27FC236}">
                <a16:creationId xmlns:a16="http://schemas.microsoft.com/office/drawing/2014/main" id="{D584C30C-CE1A-9011-D4B9-F787ACDAF890}"/>
              </a:ext>
            </a:extLst>
          </p:cNvPr>
          <p:cNvSpPr/>
          <p:nvPr/>
        </p:nvSpPr>
        <p:spPr>
          <a:xfrm>
            <a:off x="809824" y="2007873"/>
            <a:ext cx="5286176" cy="900771"/>
          </a:xfrm>
          <a:prstGeom prst="roundRect">
            <a:avLst>
              <a:gd name="adj" fmla="val 50000"/>
            </a:avLst>
          </a:prstGeom>
          <a:solidFill>
            <a:schemeClr val="accent3">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22" name="Graphic 21">
            <a:extLst>
              <a:ext uri="{FF2B5EF4-FFF2-40B4-BE49-F238E27FC236}">
                <a16:creationId xmlns:a16="http://schemas.microsoft.com/office/drawing/2014/main" id="{7E66CFB9-26D1-30E1-B44A-E9DA188B144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4157" y="2176232"/>
            <a:ext cx="559495" cy="559495"/>
          </a:xfrm>
          <a:prstGeom prst="rect">
            <a:avLst/>
          </a:prstGeom>
        </p:spPr>
      </p:pic>
      <p:sp>
        <p:nvSpPr>
          <p:cNvPr id="24" name="TextBox 23">
            <a:extLst>
              <a:ext uri="{FF2B5EF4-FFF2-40B4-BE49-F238E27FC236}">
                <a16:creationId xmlns:a16="http://schemas.microsoft.com/office/drawing/2014/main" id="{FE69EA0C-B28A-C9A8-0C2A-541A170A423D}"/>
              </a:ext>
            </a:extLst>
          </p:cNvPr>
          <p:cNvSpPr txBox="1"/>
          <p:nvPr/>
        </p:nvSpPr>
        <p:spPr>
          <a:xfrm>
            <a:off x="1765357" y="2235962"/>
            <a:ext cx="3831139" cy="461665"/>
          </a:xfrm>
          <a:prstGeom prst="rect">
            <a:avLst/>
          </a:prstGeom>
          <a:noFill/>
        </p:spPr>
        <p:txBody>
          <a:bodyPr wrap="square" rtlCol="0">
            <a:spAutoFit/>
          </a:bodyPr>
          <a:lstStyle/>
          <a:p>
            <a:pPr algn="ctr"/>
            <a:r>
              <a:rPr lang="en-GB" sz="2400" b="0" i="0" u="none" strike="noStrike" dirty="0">
                <a:solidFill>
                  <a:schemeClr val="accent3">
                    <a:lumMod val="50000"/>
                  </a:schemeClr>
                </a:solidFill>
                <a:effectLst/>
                <a:latin typeface="Poppins Bold" panose="00000800000000000000" pitchFamily="2" charset="0"/>
                <a:cs typeface="Poppins Bold" panose="00000800000000000000" pitchFamily="2" charset="0"/>
              </a:rPr>
              <a:t>Systematic risk control</a:t>
            </a:r>
            <a:endParaRPr lang="en-GB" sz="1800" dirty="0">
              <a:solidFill>
                <a:schemeClr val="accent3">
                  <a:lumMod val="50000"/>
                </a:schemeClr>
              </a:solidFill>
              <a:latin typeface="Poppins Bold" panose="00000800000000000000" pitchFamily="2" charset="0"/>
              <a:cs typeface="Poppins Bold" panose="00000800000000000000" pitchFamily="2" charset="0"/>
            </a:endParaRPr>
          </a:p>
        </p:txBody>
      </p:sp>
      <p:sp>
        <p:nvSpPr>
          <p:cNvPr id="25" name="Rectangle: Rounded Corners 24">
            <a:extLst>
              <a:ext uri="{FF2B5EF4-FFF2-40B4-BE49-F238E27FC236}">
                <a16:creationId xmlns:a16="http://schemas.microsoft.com/office/drawing/2014/main" id="{97E99FB5-8DB0-6EFF-A38F-6F15A7B087F5}"/>
              </a:ext>
            </a:extLst>
          </p:cNvPr>
          <p:cNvSpPr/>
          <p:nvPr/>
        </p:nvSpPr>
        <p:spPr>
          <a:xfrm>
            <a:off x="809824" y="3000829"/>
            <a:ext cx="5286176" cy="900771"/>
          </a:xfrm>
          <a:prstGeom prst="roundRect">
            <a:avLst>
              <a:gd name="adj" fmla="val 50000"/>
            </a:avLst>
          </a:prstGeom>
          <a:solidFill>
            <a:schemeClr val="accent4">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35" name="Graphic 60">
            <a:extLst>
              <a:ext uri="{FF2B5EF4-FFF2-40B4-BE49-F238E27FC236}">
                <a16:creationId xmlns:a16="http://schemas.microsoft.com/office/drawing/2014/main" id="{D6215F44-6DB8-7AE1-C7F1-A57967D10051}"/>
              </a:ext>
            </a:extLst>
          </p:cNvPr>
          <p:cNvSpPr/>
          <p:nvPr/>
        </p:nvSpPr>
        <p:spPr>
          <a:xfrm>
            <a:off x="1023657" y="3200531"/>
            <a:ext cx="477339" cy="477407"/>
          </a:xfrm>
          <a:custGeom>
            <a:avLst/>
            <a:gdLst>
              <a:gd name="connsiteX0" fmla="*/ 533456 w 555230"/>
              <a:gd name="connsiteY0" fmla="*/ 169708 h 555308"/>
              <a:gd name="connsiteX1" fmla="*/ 474097 w 555230"/>
              <a:gd name="connsiteY1" fmla="*/ 81522 h 555308"/>
              <a:gd name="connsiteX2" fmla="*/ 473864 w 555230"/>
              <a:gd name="connsiteY2" fmla="*/ 81289 h 555308"/>
              <a:gd name="connsiteX3" fmla="*/ 473322 w 555230"/>
              <a:gd name="connsiteY3" fmla="*/ 80747 h 555308"/>
              <a:gd name="connsiteX4" fmla="*/ 473089 w 555230"/>
              <a:gd name="connsiteY4" fmla="*/ 80514 h 555308"/>
              <a:gd name="connsiteX5" fmla="*/ 277654 w 555230"/>
              <a:gd name="connsiteY5" fmla="*/ 0 h 555308"/>
              <a:gd name="connsiteX6" fmla="*/ 169630 w 555230"/>
              <a:gd name="connsiteY6" fmla="*/ 21853 h 555308"/>
              <a:gd name="connsiteX7" fmla="*/ 81367 w 555230"/>
              <a:gd name="connsiteY7" fmla="*/ 81367 h 555308"/>
              <a:gd name="connsiteX8" fmla="*/ 21853 w 555230"/>
              <a:gd name="connsiteY8" fmla="*/ 169630 h 555308"/>
              <a:gd name="connsiteX9" fmla="*/ 0 w 555230"/>
              <a:gd name="connsiteY9" fmla="*/ 277654 h 555308"/>
              <a:gd name="connsiteX10" fmla="*/ 22628 w 555230"/>
              <a:gd name="connsiteY10" fmla="*/ 387615 h 555308"/>
              <a:gd name="connsiteX11" fmla="*/ 84234 w 555230"/>
              <a:gd name="connsiteY11" fmla="*/ 476809 h 555308"/>
              <a:gd name="connsiteX12" fmla="*/ 84311 w 555230"/>
              <a:gd name="connsiteY12" fmla="*/ 476886 h 555308"/>
              <a:gd name="connsiteX13" fmla="*/ 84389 w 555230"/>
              <a:gd name="connsiteY13" fmla="*/ 477041 h 555308"/>
              <a:gd name="connsiteX14" fmla="*/ 84544 w 555230"/>
              <a:gd name="connsiteY14" fmla="*/ 477196 h 555308"/>
              <a:gd name="connsiteX15" fmla="*/ 85319 w 555230"/>
              <a:gd name="connsiteY15" fmla="*/ 477894 h 555308"/>
              <a:gd name="connsiteX16" fmla="*/ 277577 w 555230"/>
              <a:gd name="connsiteY16" fmla="*/ 555308 h 555308"/>
              <a:gd name="connsiteX17" fmla="*/ 385601 w 555230"/>
              <a:gd name="connsiteY17" fmla="*/ 533456 h 555308"/>
              <a:gd name="connsiteX18" fmla="*/ 473864 w 555230"/>
              <a:gd name="connsiteY18" fmla="*/ 473942 h 555308"/>
              <a:gd name="connsiteX19" fmla="*/ 533378 w 555230"/>
              <a:gd name="connsiteY19" fmla="*/ 385678 h 555308"/>
              <a:gd name="connsiteX20" fmla="*/ 555231 w 555230"/>
              <a:gd name="connsiteY20" fmla="*/ 277654 h 555308"/>
              <a:gd name="connsiteX21" fmla="*/ 533456 w 555230"/>
              <a:gd name="connsiteY21" fmla="*/ 169708 h 555308"/>
              <a:gd name="connsiteX22" fmla="*/ 475879 w 555230"/>
              <a:gd name="connsiteY22" fmla="*/ 277964 h 555308"/>
              <a:gd name="connsiteX23" fmla="*/ 417605 w 555230"/>
              <a:gd name="connsiteY23" fmla="*/ 418302 h 555308"/>
              <a:gd name="connsiteX24" fmla="*/ 277654 w 555230"/>
              <a:gd name="connsiteY24" fmla="*/ 475879 h 555308"/>
              <a:gd name="connsiteX25" fmla="*/ 276957 w 555230"/>
              <a:gd name="connsiteY25" fmla="*/ 475879 h 555308"/>
              <a:gd name="connsiteX26" fmla="*/ 190166 w 555230"/>
              <a:gd name="connsiteY26" fmla="*/ 455576 h 555308"/>
              <a:gd name="connsiteX27" fmla="*/ 181641 w 555230"/>
              <a:gd name="connsiteY27" fmla="*/ 444107 h 555308"/>
              <a:gd name="connsiteX28" fmla="*/ 185904 w 555230"/>
              <a:gd name="connsiteY28" fmla="*/ 430469 h 555308"/>
              <a:gd name="connsiteX29" fmla="*/ 433646 w 555230"/>
              <a:gd name="connsiteY29" fmla="*/ 177999 h 555308"/>
              <a:gd name="connsiteX30" fmla="*/ 441085 w 555230"/>
              <a:gd name="connsiteY30" fmla="*/ 174822 h 555308"/>
              <a:gd name="connsiteX31" fmla="*/ 442480 w 555230"/>
              <a:gd name="connsiteY31" fmla="*/ 174900 h 555308"/>
              <a:gd name="connsiteX32" fmla="*/ 450229 w 555230"/>
              <a:gd name="connsiteY32" fmla="*/ 180092 h 555308"/>
              <a:gd name="connsiteX33" fmla="*/ 475879 w 555230"/>
              <a:gd name="connsiteY33" fmla="*/ 277964 h 555308"/>
              <a:gd name="connsiteX34" fmla="*/ 374984 w 555230"/>
              <a:gd name="connsiteY34" fmla="*/ 104072 h 555308"/>
              <a:gd name="connsiteX35" fmla="*/ 375759 w 555230"/>
              <a:gd name="connsiteY35" fmla="*/ 104537 h 555308"/>
              <a:gd name="connsiteX36" fmla="*/ 382423 w 555230"/>
              <a:gd name="connsiteY36" fmla="*/ 112751 h 555308"/>
              <a:gd name="connsiteX37" fmla="*/ 379246 w 555230"/>
              <a:gd name="connsiteY37" fmla="*/ 119958 h 555308"/>
              <a:gd name="connsiteX38" fmla="*/ 379246 w 555230"/>
              <a:gd name="connsiteY38" fmla="*/ 119958 h 555308"/>
              <a:gd name="connsiteX39" fmla="*/ 128404 w 555230"/>
              <a:gd name="connsiteY39" fmla="*/ 375604 h 555308"/>
              <a:gd name="connsiteX40" fmla="*/ 114998 w 555230"/>
              <a:gd name="connsiteY40" fmla="*/ 380176 h 555308"/>
              <a:gd name="connsiteX41" fmla="*/ 103452 w 555230"/>
              <a:gd name="connsiteY41" fmla="*/ 372272 h 555308"/>
              <a:gd name="connsiteX42" fmla="*/ 79429 w 555230"/>
              <a:gd name="connsiteY42" fmla="*/ 276414 h 555308"/>
              <a:gd name="connsiteX43" fmla="*/ 277654 w 555230"/>
              <a:gd name="connsiteY43" fmla="*/ 79429 h 555308"/>
              <a:gd name="connsiteX44" fmla="*/ 374674 w 555230"/>
              <a:gd name="connsiteY44" fmla="*/ 103994 h 555308"/>
              <a:gd name="connsiteX45" fmla="*/ 374674 w 555230"/>
              <a:gd name="connsiteY45" fmla="*/ 103994 h 555308"/>
              <a:gd name="connsiteX46" fmla="*/ 374984 w 555230"/>
              <a:gd name="connsiteY46" fmla="*/ 104072 h 55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55230" h="555308">
                <a:moveTo>
                  <a:pt x="533456" y="169708"/>
                </a:moveTo>
                <a:cubicBezTo>
                  <a:pt x="519507" y="136696"/>
                  <a:pt x="499514" y="107017"/>
                  <a:pt x="474097" y="81522"/>
                </a:cubicBezTo>
                <a:lnTo>
                  <a:pt x="473864" y="81289"/>
                </a:lnTo>
                <a:cubicBezTo>
                  <a:pt x="473709" y="81134"/>
                  <a:pt x="473477" y="80902"/>
                  <a:pt x="473322" y="80747"/>
                </a:cubicBezTo>
                <a:lnTo>
                  <a:pt x="473089" y="80514"/>
                </a:lnTo>
                <a:cubicBezTo>
                  <a:pt x="420705" y="28595"/>
                  <a:pt x="351272" y="0"/>
                  <a:pt x="277654" y="0"/>
                </a:cubicBezTo>
                <a:cubicBezTo>
                  <a:pt x="240225" y="0"/>
                  <a:pt x="203882" y="7362"/>
                  <a:pt x="169630" y="21853"/>
                </a:cubicBezTo>
                <a:cubicBezTo>
                  <a:pt x="136541" y="35879"/>
                  <a:pt x="106862" y="55872"/>
                  <a:pt x="81367" y="81367"/>
                </a:cubicBezTo>
                <a:cubicBezTo>
                  <a:pt x="55872" y="106862"/>
                  <a:pt x="35879" y="136541"/>
                  <a:pt x="21853" y="169630"/>
                </a:cubicBezTo>
                <a:cubicBezTo>
                  <a:pt x="7362" y="203882"/>
                  <a:pt x="0" y="240225"/>
                  <a:pt x="0" y="277654"/>
                </a:cubicBezTo>
                <a:cubicBezTo>
                  <a:pt x="0" y="315858"/>
                  <a:pt x="7594" y="352821"/>
                  <a:pt x="22628" y="387615"/>
                </a:cubicBezTo>
                <a:cubicBezTo>
                  <a:pt x="37119" y="421169"/>
                  <a:pt x="57887" y="451236"/>
                  <a:pt x="84234" y="476809"/>
                </a:cubicBezTo>
                <a:cubicBezTo>
                  <a:pt x="84234" y="476809"/>
                  <a:pt x="84311" y="476886"/>
                  <a:pt x="84311" y="476886"/>
                </a:cubicBezTo>
                <a:lnTo>
                  <a:pt x="84389" y="477041"/>
                </a:lnTo>
                <a:cubicBezTo>
                  <a:pt x="84466" y="477119"/>
                  <a:pt x="84466" y="477119"/>
                  <a:pt x="84544" y="477196"/>
                </a:cubicBezTo>
                <a:lnTo>
                  <a:pt x="85319" y="477894"/>
                </a:lnTo>
                <a:cubicBezTo>
                  <a:pt x="137316" y="527876"/>
                  <a:pt x="205587" y="555308"/>
                  <a:pt x="277577" y="555308"/>
                </a:cubicBezTo>
                <a:cubicBezTo>
                  <a:pt x="315005" y="555308"/>
                  <a:pt x="351349" y="547947"/>
                  <a:pt x="385601" y="533456"/>
                </a:cubicBezTo>
                <a:cubicBezTo>
                  <a:pt x="418690" y="519429"/>
                  <a:pt x="448369" y="499436"/>
                  <a:pt x="473864" y="473942"/>
                </a:cubicBezTo>
                <a:cubicBezTo>
                  <a:pt x="499359" y="448447"/>
                  <a:pt x="519352" y="418767"/>
                  <a:pt x="533378" y="385678"/>
                </a:cubicBezTo>
                <a:cubicBezTo>
                  <a:pt x="547869" y="351427"/>
                  <a:pt x="555231" y="315083"/>
                  <a:pt x="555231" y="277654"/>
                </a:cubicBezTo>
                <a:cubicBezTo>
                  <a:pt x="555231" y="240148"/>
                  <a:pt x="547947" y="203882"/>
                  <a:pt x="533456" y="169708"/>
                </a:cubicBezTo>
                <a:close/>
                <a:moveTo>
                  <a:pt x="475879" y="277964"/>
                </a:moveTo>
                <a:cubicBezTo>
                  <a:pt x="475801" y="331124"/>
                  <a:pt x="455111" y="380951"/>
                  <a:pt x="417605" y="418302"/>
                </a:cubicBezTo>
                <a:cubicBezTo>
                  <a:pt x="380254" y="455421"/>
                  <a:pt x="330581" y="475879"/>
                  <a:pt x="277654" y="475879"/>
                </a:cubicBezTo>
                <a:cubicBezTo>
                  <a:pt x="277422" y="475879"/>
                  <a:pt x="277189" y="475879"/>
                  <a:pt x="276957" y="475879"/>
                </a:cubicBezTo>
                <a:cubicBezTo>
                  <a:pt x="246502" y="475801"/>
                  <a:pt x="217288" y="468905"/>
                  <a:pt x="190166" y="455576"/>
                </a:cubicBezTo>
                <a:cubicBezTo>
                  <a:pt x="185594" y="453329"/>
                  <a:pt x="182494" y="449144"/>
                  <a:pt x="181641" y="444107"/>
                </a:cubicBezTo>
                <a:cubicBezTo>
                  <a:pt x="180789" y="439070"/>
                  <a:pt x="182339" y="434111"/>
                  <a:pt x="185904" y="430469"/>
                </a:cubicBezTo>
                <a:lnTo>
                  <a:pt x="433646" y="177999"/>
                </a:lnTo>
                <a:cubicBezTo>
                  <a:pt x="435661" y="175985"/>
                  <a:pt x="438295" y="174822"/>
                  <a:pt x="441085" y="174822"/>
                </a:cubicBezTo>
                <a:cubicBezTo>
                  <a:pt x="441550" y="174822"/>
                  <a:pt x="442015" y="174822"/>
                  <a:pt x="442480" y="174900"/>
                </a:cubicBezTo>
                <a:cubicBezTo>
                  <a:pt x="445735" y="175365"/>
                  <a:pt x="448602" y="177224"/>
                  <a:pt x="450229" y="180092"/>
                </a:cubicBezTo>
                <a:cubicBezTo>
                  <a:pt x="467045" y="209771"/>
                  <a:pt x="475956" y="243635"/>
                  <a:pt x="475879" y="277964"/>
                </a:cubicBezTo>
                <a:close/>
                <a:moveTo>
                  <a:pt x="374984" y="104072"/>
                </a:moveTo>
                <a:cubicBezTo>
                  <a:pt x="375217" y="104227"/>
                  <a:pt x="375527" y="104382"/>
                  <a:pt x="375759" y="104537"/>
                </a:cubicBezTo>
                <a:cubicBezTo>
                  <a:pt x="378084" y="106009"/>
                  <a:pt x="381881" y="109186"/>
                  <a:pt x="382423" y="112751"/>
                </a:cubicBezTo>
                <a:cubicBezTo>
                  <a:pt x="382811" y="115076"/>
                  <a:pt x="381726" y="117400"/>
                  <a:pt x="379246" y="119958"/>
                </a:cubicBezTo>
                <a:lnTo>
                  <a:pt x="379246" y="119958"/>
                </a:lnTo>
                <a:lnTo>
                  <a:pt x="128404" y="375604"/>
                </a:lnTo>
                <a:cubicBezTo>
                  <a:pt x="124917" y="379169"/>
                  <a:pt x="120035" y="380874"/>
                  <a:pt x="114998" y="380176"/>
                </a:cubicBezTo>
                <a:cubicBezTo>
                  <a:pt x="110039" y="379479"/>
                  <a:pt x="105854" y="376612"/>
                  <a:pt x="103452" y="372272"/>
                </a:cubicBezTo>
                <a:cubicBezTo>
                  <a:pt x="87489" y="343057"/>
                  <a:pt x="79197" y="309891"/>
                  <a:pt x="79429" y="276414"/>
                </a:cubicBezTo>
                <a:cubicBezTo>
                  <a:pt x="80049" y="167770"/>
                  <a:pt x="169010" y="79429"/>
                  <a:pt x="277654" y="79429"/>
                </a:cubicBezTo>
                <a:cubicBezTo>
                  <a:pt x="316168" y="79429"/>
                  <a:pt x="346855" y="87101"/>
                  <a:pt x="374674" y="103994"/>
                </a:cubicBezTo>
                <a:lnTo>
                  <a:pt x="374674" y="103994"/>
                </a:lnTo>
                <a:cubicBezTo>
                  <a:pt x="374752" y="103994"/>
                  <a:pt x="374907" y="103994"/>
                  <a:pt x="374984" y="104072"/>
                </a:cubicBezTo>
                <a:close/>
              </a:path>
            </a:pathLst>
          </a:custGeom>
          <a:solidFill>
            <a:schemeClr val="accent4">
              <a:lumMod val="50000"/>
            </a:schemeClr>
          </a:solidFill>
          <a:ln w="770" cap="flat">
            <a:noFill/>
            <a:prstDash val="solid"/>
            <a:miter/>
          </a:ln>
        </p:spPr>
        <p:txBody>
          <a:bodyPr rtlCol="0" anchor="ctr"/>
          <a:lstStyle/>
          <a:p>
            <a:endParaRPr lang="en-GB" dirty="0">
              <a:latin typeface="Poppins" panose="00000500000000000000" pitchFamily="2" charset="0"/>
            </a:endParaRPr>
          </a:p>
        </p:txBody>
      </p:sp>
      <p:sp>
        <p:nvSpPr>
          <p:cNvPr id="36" name="TextBox 35">
            <a:extLst>
              <a:ext uri="{FF2B5EF4-FFF2-40B4-BE49-F238E27FC236}">
                <a16:creationId xmlns:a16="http://schemas.microsoft.com/office/drawing/2014/main" id="{8C31D30B-DE9C-1E62-7CF0-63BE8E5E0365}"/>
              </a:ext>
            </a:extLst>
          </p:cNvPr>
          <p:cNvSpPr txBox="1"/>
          <p:nvPr/>
        </p:nvSpPr>
        <p:spPr>
          <a:xfrm>
            <a:off x="1971189" y="3229712"/>
            <a:ext cx="3419475" cy="461665"/>
          </a:xfrm>
          <a:prstGeom prst="rect">
            <a:avLst/>
          </a:prstGeom>
          <a:noFill/>
        </p:spPr>
        <p:txBody>
          <a:bodyPr wrap="square" rtlCol="0">
            <a:spAutoFit/>
          </a:bodyPr>
          <a:lstStyle/>
          <a:p>
            <a:pPr algn="ctr"/>
            <a:r>
              <a:rPr lang="en-GB" sz="2400" b="0" i="0" u="none" strike="noStrike" dirty="0">
                <a:solidFill>
                  <a:schemeClr val="accent4">
                    <a:lumMod val="50000"/>
                  </a:schemeClr>
                </a:solidFill>
                <a:effectLst/>
                <a:latin typeface="Poppins Bold" panose="00000800000000000000" pitchFamily="2" charset="0"/>
                <a:cs typeface="Poppins Bold" panose="00000800000000000000" pitchFamily="2" charset="0"/>
              </a:rPr>
              <a:t>Avoiding misuse</a:t>
            </a:r>
            <a:endParaRPr lang="en-GB" sz="1800" dirty="0">
              <a:solidFill>
                <a:schemeClr val="accent4">
                  <a:lumMod val="50000"/>
                </a:schemeClr>
              </a:solidFill>
              <a:latin typeface="Poppins Bold" panose="00000800000000000000" pitchFamily="2" charset="0"/>
              <a:cs typeface="Poppins Bold" panose="00000800000000000000" pitchFamily="2" charset="0"/>
            </a:endParaRPr>
          </a:p>
        </p:txBody>
      </p:sp>
      <p:sp>
        <p:nvSpPr>
          <p:cNvPr id="37" name="Rectangle: Rounded Corners 36">
            <a:extLst>
              <a:ext uri="{FF2B5EF4-FFF2-40B4-BE49-F238E27FC236}">
                <a16:creationId xmlns:a16="http://schemas.microsoft.com/office/drawing/2014/main" id="{8777DCFB-445E-E128-CC08-77AFC7FCC288}"/>
              </a:ext>
            </a:extLst>
          </p:cNvPr>
          <p:cNvSpPr/>
          <p:nvPr/>
        </p:nvSpPr>
        <p:spPr>
          <a:xfrm>
            <a:off x="809824" y="3993785"/>
            <a:ext cx="5286176" cy="900771"/>
          </a:xfrm>
          <a:prstGeom prst="roundRect">
            <a:avLst>
              <a:gd name="adj" fmla="val 50000"/>
            </a:avLst>
          </a:prstGeom>
          <a:solidFill>
            <a:schemeClr val="accent2">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38" name="Group 37">
            <a:extLst>
              <a:ext uri="{FF2B5EF4-FFF2-40B4-BE49-F238E27FC236}">
                <a16:creationId xmlns:a16="http://schemas.microsoft.com/office/drawing/2014/main" id="{C12BE9A4-5DDE-529D-B803-5BF4B0AB8C04}"/>
              </a:ext>
            </a:extLst>
          </p:cNvPr>
          <p:cNvGrpSpPr/>
          <p:nvPr/>
        </p:nvGrpSpPr>
        <p:grpSpPr>
          <a:xfrm>
            <a:off x="1023657" y="4190894"/>
            <a:ext cx="500431" cy="452919"/>
            <a:chOff x="8013676" y="2685504"/>
            <a:chExt cx="582090" cy="526824"/>
          </a:xfrm>
          <a:solidFill>
            <a:schemeClr val="accent2">
              <a:lumMod val="50000"/>
            </a:schemeClr>
          </a:solidFill>
        </p:grpSpPr>
        <p:sp>
          <p:nvSpPr>
            <p:cNvPr id="39" name="Freeform: Shape 38">
              <a:extLst>
                <a:ext uri="{FF2B5EF4-FFF2-40B4-BE49-F238E27FC236}">
                  <a16:creationId xmlns:a16="http://schemas.microsoft.com/office/drawing/2014/main" id="{90775A30-73D8-D797-268C-C5EDB25E65DE}"/>
                </a:ext>
              </a:extLst>
            </p:cNvPr>
            <p:cNvSpPr/>
            <p:nvPr/>
          </p:nvSpPr>
          <p:spPr>
            <a:xfrm>
              <a:off x="8013676" y="2790104"/>
              <a:ext cx="582090" cy="422224"/>
            </a:xfrm>
            <a:custGeom>
              <a:avLst/>
              <a:gdLst>
                <a:gd name="connsiteX0" fmla="*/ 551548 w 582090"/>
                <a:gd name="connsiteY0" fmla="*/ 0 h 422224"/>
                <a:gd name="connsiteX1" fmla="*/ 361749 w 582090"/>
                <a:gd name="connsiteY1" fmla="*/ 0 h 422224"/>
                <a:gd name="connsiteX2" fmla="*/ 361638 w 582090"/>
                <a:gd name="connsiteY2" fmla="*/ 2106 h 422224"/>
                <a:gd name="connsiteX3" fmla="*/ 353101 w 582090"/>
                <a:gd name="connsiteY3" fmla="*/ 30820 h 422224"/>
                <a:gd name="connsiteX4" fmla="*/ 275607 w 582090"/>
                <a:gd name="connsiteY4" fmla="*/ 66407 h 422224"/>
                <a:gd name="connsiteX5" fmla="*/ 219566 w 582090"/>
                <a:gd name="connsiteY5" fmla="*/ 2162 h 422224"/>
                <a:gd name="connsiteX6" fmla="*/ 219455 w 582090"/>
                <a:gd name="connsiteY6" fmla="*/ 55 h 422224"/>
                <a:gd name="connsiteX7" fmla="*/ 30432 w 582090"/>
                <a:gd name="connsiteY7" fmla="*/ 55 h 422224"/>
                <a:gd name="connsiteX8" fmla="*/ 0 w 582090"/>
                <a:gd name="connsiteY8" fmla="*/ 30488 h 422224"/>
                <a:gd name="connsiteX9" fmla="*/ 0 w 582090"/>
                <a:gd name="connsiteY9" fmla="*/ 391737 h 422224"/>
                <a:gd name="connsiteX10" fmla="*/ 8925 w 582090"/>
                <a:gd name="connsiteY10" fmla="*/ 413300 h 422224"/>
                <a:gd name="connsiteX11" fmla="*/ 30488 w 582090"/>
                <a:gd name="connsiteY11" fmla="*/ 422225 h 422224"/>
                <a:gd name="connsiteX12" fmla="*/ 551603 w 582090"/>
                <a:gd name="connsiteY12" fmla="*/ 422225 h 422224"/>
                <a:gd name="connsiteX13" fmla="*/ 573166 w 582090"/>
                <a:gd name="connsiteY13" fmla="*/ 413300 h 422224"/>
                <a:gd name="connsiteX14" fmla="*/ 582091 w 582090"/>
                <a:gd name="connsiteY14" fmla="*/ 391737 h 422224"/>
                <a:gd name="connsiteX15" fmla="*/ 582091 w 582090"/>
                <a:gd name="connsiteY15" fmla="*/ 30432 h 422224"/>
                <a:gd name="connsiteX16" fmla="*/ 551548 w 582090"/>
                <a:gd name="connsiteY16" fmla="*/ 0 h 422224"/>
                <a:gd name="connsiteX17" fmla="*/ 551548 w 582090"/>
                <a:gd name="connsiteY17" fmla="*/ 0 h 422224"/>
                <a:gd name="connsiteX18" fmla="*/ 283479 w 582090"/>
                <a:gd name="connsiteY18" fmla="*/ 329598 h 422224"/>
                <a:gd name="connsiteX19" fmla="*/ 251051 w 582090"/>
                <a:gd name="connsiteY19" fmla="*/ 362026 h 422224"/>
                <a:gd name="connsiteX20" fmla="*/ 89356 w 582090"/>
                <a:gd name="connsiteY20" fmla="*/ 362026 h 422224"/>
                <a:gd name="connsiteX21" fmla="*/ 56929 w 582090"/>
                <a:gd name="connsiteY21" fmla="*/ 329598 h 422224"/>
                <a:gd name="connsiteX22" fmla="*/ 56929 w 582090"/>
                <a:gd name="connsiteY22" fmla="*/ 287913 h 422224"/>
                <a:gd name="connsiteX23" fmla="*/ 76940 w 582090"/>
                <a:gd name="connsiteY23" fmla="*/ 223723 h 422224"/>
                <a:gd name="connsiteX24" fmla="*/ 129877 w 582090"/>
                <a:gd name="connsiteY24" fmla="*/ 182205 h 422224"/>
                <a:gd name="connsiteX25" fmla="*/ 105820 w 582090"/>
                <a:gd name="connsiteY25" fmla="*/ 106540 h 422224"/>
                <a:gd name="connsiteX26" fmla="*/ 170121 w 582090"/>
                <a:gd name="connsiteY26" fmla="*/ 60033 h 422224"/>
                <a:gd name="connsiteX27" fmla="*/ 234422 w 582090"/>
                <a:gd name="connsiteY27" fmla="*/ 106540 h 422224"/>
                <a:gd name="connsiteX28" fmla="*/ 210364 w 582090"/>
                <a:gd name="connsiteY28" fmla="*/ 182205 h 422224"/>
                <a:gd name="connsiteX29" fmla="*/ 263357 w 582090"/>
                <a:gd name="connsiteY29" fmla="*/ 223668 h 422224"/>
                <a:gd name="connsiteX30" fmla="*/ 283423 w 582090"/>
                <a:gd name="connsiteY30" fmla="*/ 287913 h 422224"/>
                <a:gd name="connsiteX31" fmla="*/ 283479 w 582090"/>
                <a:gd name="connsiteY31" fmla="*/ 329598 h 422224"/>
                <a:gd name="connsiteX32" fmla="*/ 488632 w 582090"/>
                <a:gd name="connsiteY32" fmla="*/ 109977 h 422224"/>
                <a:gd name="connsiteX33" fmla="*/ 509087 w 582090"/>
                <a:gd name="connsiteY33" fmla="*/ 160143 h 422224"/>
                <a:gd name="connsiteX34" fmla="*/ 489575 w 582090"/>
                <a:gd name="connsiteY34" fmla="*/ 206650 h 422224"/>
                <a:gd name="connsiteX35" fmla="*/ 437968 w 582090"/>
                <a:gd name="connsiteY35" fmla="*/ 223612 h 422224"/>
                <a:gd name="connsiteX36" fmla="*/ 436360 w 582090"/>
                <a:gd name="connsiteY36" fmla="*/ 247448 h 422224"/>
                <a:gd name="connsiteX37" fmla="*/ 388744 w 582090"/>
                <a:gd name="connsiteY37" fmla="*/ 247448 h 422224"/>
                <a:gd name="connsiteX38" fmla="*/ 387137 w 582090"/>
                <a:gd name="connsiteY38" fmla="*/ 188413 h 422224"/>
                <a:gd name="connsiteX39" fmla="*/ 406261 w 582090"/>
                <a:gd name="connsiteY39" fmla="*/ 188413 h 422224"/>
                <a:gd name="connsiteX40" fmla="*/ 443566 w 582090"/>
                <a:gd name="connsiteY40" fmla="*/ 182371 h 422224"/>
                <a:gd name="connsiteX41" fmla="*/ 456426 w 582090"/>
                <a:gd name="connsiteY41" fmla="*/ 160475 h 422224"/>
                <a:gd name="connsiteX42" fmla="*/ 450384 w 582090"/>
                <a:gd name="connsiteY42" fmla="*/ 143014 h 422224"/>
                <a:gd name="connsiteX43" fmla="*/ 433533 w 582090"/>
                <a:gd name="connsiteY43" fmla="*/ 136640 h 422224"/>
                <a:gd name="connsiteX44" fmla="*/ 415739 w 582090"/>
                <a:gd name="connsiteY44" fmla="*/ 143125 h 422224"/>
                <a:gd name="connsiteX45" fmla="*/ 409365 w 582090"/>
                <a:gd name="connsiteY45" fmla="*/ 160753 h 422224"/>
                <a:gd name="connsiteX46" fmla="*/ 358257 w 582090"/>
                <a:gd name="connsiteY46" fmla="*/ 160753 h 422224"/>
                <a:gd name="connsiteX47" fmla="*/ 366350 w 582090"/>
                <a:gd name="connsiteY47" fmla="*/ 125830 h 422224"/>
                <a:gd name="connsiteX48" fmla="*/ 392403 w 582090"/>
                <a:gd name="connsiteY48" fmla="*/ 101219 h 422224"/>
                <a:gd name="connsiteX49" fmla="*/ 434143 w 582090"/>
                <a:gd name="connsiteY49" fmla="*/ 92183 h 422224"/>
                <a:gd name="connsiteX50" fmla="*/ 488632 w 582090"/>
                <a:gd name="connsiteY50" fmla="*/ 109977 h 422224"/>
                <a:gd name="connsiteX51" fmla="*/ 389908 w 582090"/>
                <a:gd name="connsiteY51" fmla="*/ 321561 h 422224"/>
                <a:gd name="connsiteX52" fmla="*/ 380873 w 582090"/>
                <a:gd name="connsiteY52" fmla="*/ 300774 h 422224"/>
                <a:gd name="connsiteX53" fmla="*/ 389908 w 582090"/>
                <a:gd name="connsiteY53" fmla="*/ 279488 h 422224"/>
                <a:gd name="connsiteX54" fmla="*/ 413245 w 582090"/>
                <a:gd name="connsiteY54" fmla="*/ 270896 h 422224"/>
                <a:gd name="connsiteX55" fmla="*/ 436249 w 582090"/>
                <a:gd name="connsiteY55" fmla="*/ 279488 h 422224"/>
                <a:gd name="connsiteX56" fmla="*/ 445285 w 582090"/>
                <a:gd name="connsiteY56" fmla="*/ 300774 h 422224"/>
                <a:gd name="connsiteX57" fmla="*/ 436249 w 582090"/>
                <a:gd name="connsiteY57" fmla="*/ 321561 h 422224"/>
                <a:gd name="connsiteX58" fmla="*/ 413245 w 582090"/>
                <a:gd name="connsiteY58" fmla="*/ 329986 h 422224"/>
                <a:gd name="connsiteX59" fmla="*/ 389908 w 582090"/>
                <a:gd name="connsiteY59" fmla="*/ 321561 h 4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82090" h="422224">
                  <a:moveTo>
                    <a:pt x="551548" y="0"/>
                  </a:moveTo>
                  <a:lnTo>
                    <a:pt x="361749" y="0"/>
                  </a:lnTo>
                  <a:cubicBezTo>
                    <a:pt x="361749" y="721"/>
                    <a:pt x="361749" y="1386"/>
                    <a:pt x="361638" y="2106"/>
                  </a:cubicBezTo>
                  <a:cubicBezTo>
                    <a:pt x="360862" y="12140"/>
                    <a:pt x="357979" y="21951"/>
                    <a:pt x="353101" y="30820"/>
                  </a:cubicBezTo>
                  <a:cubicBezTo>
                    <a:pt x="338024" y="58536"/>
                    <a:pt x="306483" y="73004"/>
                    <a:pt x="275607" y="66407"/>
                  </a:cubicBezTo>
                  <a:cubicBezTo>
                    <a:pt x="244787" y="59756"/>
                    <a:pt x="221949" y="33592"/>
                    <a:pt x="219566" y="2162"/>
                  </a:cubicBezTo>
                  <a:cubicBezTo>
                    <a:pt x="219510" y="1441"/>
                    <a:pt x="219455" y="776"/>
                    <a:pt x="219455" y="55"/>
                  </a:cubicBezTo>
                  <a:lnTo>
                    <a:pt x="30432" y="55"/>
                  </a:lnTo>
                  <a:cubicBezTo>
                    <a:pt x="13636" y="55"/>
                    <a:pt x="0" y="13692"/>
                    <a:pt x="0" y="30488"/>
                  </a:cubicBezTo>
                  <a:lnTo>
                    <a:pt x="0" y="391737"/>
                  </a:lnTo>
                  <a:cubicBezTo>
                    <a:pt x="0" y="399830"/>
                    <a:pt x="3215" y="407535"/>
                    <a:pt x="8925" y="413300"/>
                  </a:cubicBezTo>
                  <a:cubicBezTo>
                    <a:pt x="14634" y="419065"/>
                    <a:pt x="22394" y="422225"/>
                    <a:pt x="30488" y="422225"/>
                  </a:cubicBezTo>
                  <a:lnTo>
                    <a:pt x="551603" y="422225"/>
                  </a:lnTo>
                  <a:cubicBezTo>
                    <a:pt x="559696" y="422225"/>
                    <a:pt x="567401" y="419010"/>
                    <a:pt x="573166" y="413300"/>
                  </a:cubicBezTo>
                  <a:cubicBezTo>
                    <a:pt x="578931" y="407591"/>
                    <a:pt x="582091" y="399830"/>
                    <a:pt x="582091" y="391737"/>
                  </a:cubicBezTo>
                  <a:lnTo>
                    <a:pt x="582091" y="30432"/>
                  </a:lnTo>
                  <a:cubicBezTo>
                    <a:pt x="581980" y="13636"/>
                    <a:pt x="568343" y="0"/>
                    <a:pt x="551548" y="0"/>
                  </a:cubicBezTo>
                  <a:lnTo>
                    <a:pt x="551548" y="0"/>
                  </a:lnTo>
                  <a:close/>
                  <a:moveTo>
                    <a:pt x="283479" y="329598"/>
                  </a:moveTo>
                  <a:cubicBezTo>
                    <a:pt x="283479" y="347503"/>
                    <a:pt x="268956" y="362026"/>
                    <a:pt x="251051" y="362026"/>
                  </a:cubicBezTo>
                  <a:lnTo>
                    <a:pt x="89356" y="362026"/>
                  </a:lnTo>
                  <a:cubicBezTo>
                    <a:pt x="71452" y="362026"/>
                    <a:pt x="56929" y="347503"/>
                    <a:pt x="56929" y="329598"/>
                  </a:cubicBezTo>
                  <a:lnTo>
                    <a:pt x="56929" y="287913"/>
                  </a:lnTo>
                  <a:cubicBezTo>
                    <a:pt x="56929" y="264965"/>
                    <a:pt x="63968" y="242570"/>
                    <a:pt x="76940" y="223723"/>
                  </a:cubicBezTo>
                  <a:cubicBezTo>
                    <a:pt x="89966" y="204876"/>
                    <a:pt x="108425" y="190409"/>
                    <a:pt x="129877" y="182205"/>
                  </a:cubicBezTo>
                  <a:cubicBezTo>
                    <a:pt x="106374" y="164799"/>
                    <a:pt x="96673" y="134312"/>
                    <a:pt x="105820" y="106540"/>
                  </a:cubicBezTo>
                  <a:cubicBezTo>
                    <a:pt x="114966" y="78769"/>
                    <a:pt x="140908" y="60033"/>
                    <a:pt x="170121" y="60033"/>
                  </a:cubicBezTo>
                  <a:cubicBezTo>
                    <a:pt x="199333" y="60033"/>
                    <a:pt x="225275" y="78769"/>
                    <a:pt x="234422" y="106540"/>
                  </a:cubicBezTo>
                  <a:cubicBezTo>
                    <a:pt x="243568" y="134312"/>
                    <a:pt x="233867" y="164799"/>
                    <a:pt x="210364" y="182205"/>
                  </a:cubicBezTo>
                  <a:cubicBezTo>
                    <a:pt x="231816" y="190353"/>
                    <a:pt x="250275" y="204821"/>
                    <a:pt x="263357" y="223668"/>
                  </a:cubicBezTo>
                  <a:cubicBezTo>
                    <a:pt x="276439" y="242570"/>
                    <a:pt x="283423" y="264965"/>
                    <a:pt x="283423" y="287913"/>
                  </a:cubicBezTo>
                  <a:lnTo>
                    <a:pt x="283479" y="329598"/>
                  </a:lnTo>
                  <a:close/>
                  <a:moveTo>
                    <a:pt x="488632" y="109977"/>
                  </a:moveTo>
                  <a:cubicBezTo>
                    <a:pt x="502269" y="121839"/>
                    <a:pt x="509087" y="138580"/>
                    <a:pt x="509087" y="160143"/>
                  </a:cubicBezTo>
                  <a:cubicBezTo>
                    <a:pt x="509087" y="180043"/>
                    <a:pt x="502601" y="195564"/>
                    <a:pt x="489575" y="206650"/>
                  </a:cubicBezTo>
                  <a:cubicBezTo>
                    <a:pt x="476548" y="217737"/>
                    <a:pt x="459364" y="223446"/>
                    <a:pt x="437968" y="223612"/>
                  </a:cubicBezTo>
                  <a:lnTo>
                    <a:pt x="436360" y="247448"/>
                  </a:lnTo>
                  <a:lnTo>
                    <a:pt x="388744" y="247448"/>
                  </a:lnTo>
                  <a:lnTo>
                    <a:pt x="387137" y="188413"/>
                  </a:lnTo>
                  <a:lnTo>
                    <a:pt x="406261" y="188413"/>
                  </a:lnTo>
                  <a:cubicBezTo>
                    <a:pt x="422558" y="188413"/>
                    <a:pt x="434974" y="186418"/>
                    <a:pt x="443566" y="182371"/>
                  </a:cubicBezTo>
                  <a:cubicBezTo>
                    <a:pt x="452158" y="178380"/>
                    <a:pt x="456426" y="171063"/>
                    <a:pt x="456426" y="160475"/>
                  </a:cubicBezTo>
                  <a:cubicBezTo>
                    <a:pt x="456426" y="153048"/>
                    <a:pt x="454431" y="147227"/>
                    <a:pt x="450384" y="143014"/>
                  </a:cubicBezTo>
                  <a:cubicBezTo>
                    <a:pt x="446338" y="138802"/>
                    <a:pt x="440739" y="136640"/>
                    <a:pt x="433533" y="136640"/>
                  </a:cubicBezTo>
                  <a:cubicBezTo>
                    <a:pt x="425939" y="136640"/>
                    <a:pt x="420008" y="138802"/>
                    <a:pt x="415739" y="143125"/>
                  </a:cubicBezTo>
                  <a:cubicBezTo>
                    <a:pt x="411527" y="147449"/>
                    <a:pt x="409365" y="153325"/>
                    <a:pt x="409365" y="160753"/>
                  </a:cubicBezTo>
                  <a:lnTo>
                    <a:pt x="358257" y="160753"/>
                  </a:lnTo>
                  <a:cubicBezTo>
                    <a:pt x="357813" y="147837"/>
                    <a:pt x="360529" y="136196"/>
                    <a:pt x="366350" y="125830"/>
                  </a:cubicBezTo>
                  <a:cubicBezTo>
                    <a:pt x="372170" y="115465"/>
                    <a:pt x="380873" y="107261"/>
                    <a:pt x="392403" y="101219"/>
                  </a:cubicBezTo>
                  <a:cubicBezTo>
                    <a:pt x="403932" y="95177"/>
                    <a:pt x="417846" y="92183"/>
                    <a:pt x="434143" y="92183"/>
                  </a:cubicBezTo>
                  <a:cubicBezTo>
                    <a:pt x="456870" y="92183"/>
                    <a:pt x="474996" y="98114"/>
                    <a:pt x="488632" y="109977"/>
                  </a:cubicBezTo>
                  <a:close/>
                  <a:moveTo>
                    <a:pt x="389908" y="321561"/>
                  </a:moveTo>
                  <a:cubicBezTo>
                    <a:pt x="383866" y="315962"/>
                    <a:pt x="380873" y="309033"/>
                    <a:pt x="380873" y="300774"/>
                  </a:cubicBezTo>
                  <a:cubicBezTo>
                    <a:pt x="380873" y="292293"/>
                    <a:pt x="383866" y="285197"/>
                    <a:pt x="389908" y="279488"/>
                  </a:cubicBezTo>
                  <a:cubicBezTo>
                    <a:pt x="395950" y="273778"/>
                    <a:pt x="403711" y="270896"/>
                    <a:pt x="413245" y="270896"/>
                  </a:cubicBezTo>
                  <a:cubicBezTo>
                    <a:pt x="422558" y="270896"/>
                    <a:pt x="430207" y="273778"/>
                    <a:pt x="436249" y="279488"/>
                  </a:cubicBezTo>
                  <a:cubicBezTo>
                    <a:pt x="442291" y="285197"/>
                    <a:pt x="445285" y="292293"/>
                    <a:pt x="445285" y="300774"/>
                  </a:cubicBezTo>
                  <a:cubicBezTo>
                    <a:pt x="445285" y="309033"/>
                    <a:pt x="442291" y="315962"/>
                    <a:pt x="436249" y="321561"/>
                  </a:cubicBezTo>
                  <a:cubicBezTo>
                    <a:pt x="430207" y="327159"/>
                    <a:pt x="422558" y="329986"/>
                    <a:pt x="413245" y="329986"/>
                  </a:cubicBezTo>
                  <a:cubicBezTo>
                    <a:pt x="403711" y="329986"/>
                    <a:pt x="395950" y="327215"/>
                    <a:pt x="389908" y="321561"/>
                  </a:cubicBezTo>
                  <a:close/>
                </a:path>
              </a:pathLst>
            </a:custGeom>
            <a:grpFill/>
            <a:ln w="548" cap="flat">
              <a:noFill/>
              <a:prstDash val="solid"/>
              <a:miter/>
            </a:ln>
          </p:spPr>
          <p:txBody>
            <a:bodyPr rtlCol="0" anchor="ctr"/>
            <a:lstStyle/>
            <a:p>
              <a:endParaRPr lang="en-GB" dirty="0">
                <a:latin typeface="Poppins" panose="00000500000000000000" pitchFamily="2" charset="0"/>
              </a:endParaRPr>
            </a:p>
          </p:txBody>
        </p:sp>
        <p:sp>
          <p:nvSpPr>
            <p:cNvPr id="41" name="Freeform: Shape 40">
              <a:extLst>
                <a:ext uri="{FF2B5EF4-FFF2-40B4-BE49-F238E27FC236}">
                  <a16:creationId xmlns:a16="http://schemas.microsoft.com/office/drawing/2014/main" id="{775E3E68-6B48-1ACA-283D-CA79BC20F09B}"/>
                </a:ext>
              </a:extLst>
            </p:cNvPr>
            <p:cNvSpPr/>
            <p:nvPr/>
          </p:nvSpPr>
          <p:spPr>
            <a:xfrm>
              <a:off x="8253696" y="2685504"/>
              <a:ext cx="101218" cy="151661"/>
            </a:xfrm>
            <a:custGeom>
              <a:avLst/>
              <a:gdLst>
                <a:gd name="connsiteX0" fmla="*/ 6264 w 101218"/>
                <a:gd name="connsiteY0" fmla="*/ 125387 h 151661"/>
                <a:gd name="connsiteX1" fmla="*/ 50609 w 101218"/>
                <a:gd name="connsiteY1" fmla="*/ 151662 h 151661"/>
                <a:gd name="connsiteX2" fmla="*/ 94955 w 101218"/>
                <a:gd name="connsiteY2" fmla="*/ 125387 h 151661"/>
                <a:gd name="connsiteX3" fmla="*/ 100997 w 101218"/>
                <a:gd name="connsiteY3" fmla="*/ 104600 h 151661"/>
                <a:gd name="connsiteX4" fmla="*/ 101219 w 101218"/>
                <a:gd name="connsiteY4" fmla="*/ 101052 h 151661"/>
                <a:gd name="connsiteX5" fmla="*/ 101219 w 101218"/>
                <a:gd name="connsiteY5" fmla="*/ 10421 h 151661"/>
                <a:gd name="connsiteX6" fmla="*/ 90797 w 101218"/>
                <a:gd name="connsiteY6" fmla="*/ 0 h 151661"/>
                <a:gd name="connsiteX7" fmla="*/ 10421 w 101218"/>
                <a:gd name="connsiteY7" fmla="*/ 0 h 151661"/>
                <a:gd name="connsiteX8" fmla="*/ 0 w 101218"/>
                <a:gd name="connsiteY8" fmla="*/ 10421 h 151661"/>
                <a:gd name="connsiteX9" fmla="*/ 0 w 101218"/>
                <a:gd name="connsiteY9" fmla="*/ 101052 h 151661"/>
                <a:gd name="connsiteX10" fmla="*/ 222 w 101218"/>
                <a:gd name="connsiteY10" fmla="*/ 104600 h 151661"/>
                <a:gd name="connsiteX11" fmla="*/ 6264 w 101218"/>
                <a:gd name="connsiteY11" fmla="*/ 125387 h 151661"/>
                <a:gd name="connsiteX12" fmla="*/ 6264 w 101218"/>
                <a:gd name="connsiteY12" fmla="*/ 125387 h 151661"/>
                <a:gd name="connsiteX13" fmla="*/ 50609 w 101218"/>
                <a:gd name="connsiteY13" fmla="*/ 42738 h 151661"/>
                <a:gd name="connsiteX14" fmla="*/ 64800 w 101218"/>
                <a:gd name="connsiteY14" fmla="*/ 52272 h 151661"/>
                <a:gd name="connsiteX15" fmla="*/ 61474 w 101218"/>
                <a:gd name="connsiteY15" fmla="*/ 69068 h 151661"/>
                <a:gd name="connsiteX16" fmla="*/ 44678 w 101218"/>
                <a:gd name="connsiteY16" fmla="*/ 72394 h 151661"/>
                <a:gd name="connsiteX17" fmla="*/ 35144 w 101218"/>
                <a:gd name="connsiteY17" fmla="*/ 58204 h 151661"/>
                <a:gd name="connsiteX18" fmla="*/ 50609 w 101218"/>
                <a:gd name="connsiteY18" fmla="*/ 42738 h 151661"/>
                <a:gd name="connsiteX19" fmla="*/ 50609 w 101218"/>
                <a:gd name="connsiteY19" fmla="*/ 42738 h 1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218" h="151661">
                  <a:moveTo>
                    <a:pt x="6264" y="125387"/>
                  </a:moveTo>
                  <a:cubicBezTo>
                    <a:pt x="15133" y="141573"/>
                    <a:pt x="32095" y="151662"/>
                    <a:pt x="50609" y="151662"/>
                  </a:cubicBezTo>
                  <a:cubicBezTo>
                    <a:pt x="69124" y="151662"/>
                    <a:pt x="86086" y="141573"/>
                    <a:pt x="94955" y="125387"/>
                  </a:cubicBezTo>
                  <a:cubicBezTo>
                    <a:pt x="98503" y="119012"/>
                    <a:pt x="100553" y="111917"/>
                    <a:pt x="100997" y="104600"/>
                  </a:cubicBezTo>
                  <a:cubicBezTo>
                    <a:pt x="101163" y="103436"/>
                    <a:pt x="101219" y="102216"/>
                    <a:pt x="101219" y="101052"/>
                  </a:cubicBezTo>
                  <a:lnTo>
                    <a:pt x="101219" y="10421"/>
                  </a:lnTo>
                  <a:cubicBezTo>
                    <a:pt x="101219" y="4656"/>
                    <a:pt x="96562" y="55"/>
                    <a:pt x="90797" y="0"/>
                  </a:cubicBezTo>
                  <a:lnTo>
                    <a:pt x="10421" y="0"/>
                  </a:lnTo>
                  <a:cubicBezTo>
                    <a:pt x="4656" y="0"/>
                    <a:pt x="55" y="4656"/>
                    <a:pt x="0" y="10421"/>
                  </a:cubicBezTo>
                  <a:lnTo>
                    <a:pt x="0" y="101052"/>
                  </a:lnTo>
                  <a:cubicBezTo>
                    <a:pt x="0" y="102216"/>
                    <a:pt x="0" y="103436"/>
                    <a:pt x="222" y="104600"/>
                  </a:cubicBezTo>
                  <a:cubicBezTo>
                    <a:pt x="610" y="111917"/>
                    <a:pt x="2716" y="119012"/>
                    <a:pt x="6264" y="125387"/>
                  </a:cubicBezTo>
                  <a:lnTo>
                    <a:pt x="6264" y="125387"/>
                  </a:lnTo>
                  <a:close/>
                  <a:moveTo>
                    <a:pt x="50609" y="42738"/>
                  </a:moveTo>
                  <a:cubicBezTo>
                    <a:pt x="56818" y="42738"/>
                    <a:pt x="62472" y="46507"/>
                    <a:pt x="64800" y="52272"/>
                  </a:cubicBezTo>
                  <a:cubicBezTo>
                    <a:pt x="67183" y="58037"/>
                    <a:pt x="65853" y="64634"/>
                    <a:pt x="61474" y="69068"/>
                  </a:cubicBezTo>
                  <a:cubicBezTo>
                    <a:pt x="57039" y="73503"/>
                    <a:pt x="50443" y="74833"/>
                    <a:pt x="44678" y="72394"/>
                  </a:cubicBezTo>
                  <a:cubicBezTo>
                    <a:pt x="38913" y="70011"/>
                    <a:pt x="35144" y="64412"/>
                    <a:pt x="35144" y="58204"/>
                  </a:cubicBezTo>
                  <a:cubicBezTo>
                    <a:pt x="35144" y="49722"/>
                    <a:pt x="42073" y="42738"/>
                    <a:pt x="50609" y="42738"/>
                  </a:cubicBezTo>
                  <a:lnTo>
                    <a:pt x="50609" y="42738"/>
                  </a:lnTo>
                  <a:close/>
                </a:path>
              </a:pathLst>
            </a:custGeom>
            <a:grpFill/>
            <a:ln w="548" cap="flat">
              <a:noFill/>
              <a:prstDash val="solid"/>
              <a:miter/>
            </a:ln>
          </p:spPr>
          <p:txBody>
            <a:bodyPr rtlCol="0" anchor="ctr"/>
            <a:lstStyle/>
            <a:p>
              <a:endParaRPr lang="en-GB" dirty="0">
                <a:latin typeface="Poppins" panose="00000500000000000000" pitchFamily="2" charset="0"/>
              </a:endParaRPr>
            </a:p>
          </p:txBody>
        </p:sp>
      </p:grpSp>
      <p:sp>
        <p:nvSpPr>
          <p:cNvPr id="42" name="TextBox 41">
            <a:extLst>
              <a:ext uri="{FF2B5EF4-FFF2-40B4-BE49-F238E27FC236}">
                <a16:creationId xmlns:a16="http://schemas.microsoft.com/office/drawing/2014/main" id="{8294BD56-D96E-2017-ABE8-95F3BBCFE12B}"/>
              </a:ext>
            </a:extLst>
          </p:cNvPr>
          <p:cNvSpPr txBox="1"/>
          <p:nvPr/>
        </p:nvSpPr>
        <p:spPr>
          <a:xfrm>
            <a:off x="1971189" y="4231483"/>
            <a:ext cx="3419475" cy="461665"/>
          </a:xfrm>
          <a:prstGeom prst="rect">
            <a:avLst/>
          </a:prstGeom>
          <a:noFill/>
        </p:spPr>
        <p:txBody>
          <a:bodyPr wrap="square" rtlCol="0">
            <a:spAutoFit/>
          </a:bodyPr>
          <a:lstStyle/>
          <a:p>
            <a:pPr algn="ctr"/>
            <a:r>
              <a:rPr lang="en-GB" sz="2400" b="0" i="0" u="none" strike="noStrike" dirty="0">
                <a:solidFill>
                  <a:schemeClr val="accent2">
                    <a:lumMod val="50000"/>
                  </a:schemeClr>
                </a:solidFill>
                <a:effectLst/>
                <a:latin typeface="Poppins Bold" panose="00000800000000000000" pitchFamily="2" charset="0"/>
                <a:cs typeface="Poppins Bold" panose="00000800000000000000" pitchFamily="2" charset="0"/>
              </a:rPr>
              <a:t>Confidentiality</a:t>
            </a:r>
            <a:endParaRPr lang="en-GB" sz="18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43" name="Rectangle: Rounded Corners 42">
            <a:extLst>
              <a:ext uri="{FF2B5EF4-FFF2-40B4-BE49-F238E27FC236}">
                <a16:creationId xmlns:a16="http://schemas.microsoft.com/office/drawing/2014/main" id="{A7974C74-40CE-CB79-0183-243EF18EEFEF}"/>
              </a:ext>
            </a:extLst>
          </p:cNvPr>
          <p:cNvSpPr/>
          <p:nvPr/>
        </p:nvSpPr>
        <p:spPr>
          <a:xfrm>
            <a:off x="809824" y="4980183"/>
            <a:ext cx="5286176" cy="900771"/>
          </a:xfrm>
          <a:prstGeom prst="roundRect">
            <a:avLst>
              <a:gd name="adj" fmla="val 50000"/>
            </a:avLst>
          </a:prstGeom>
          <a:solidFill>
            <a:schemeClr val="accent6">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44" name="TextBox 43">
            <a:extLst>
              <a:ext uri="{FF2B5EF4-FFF2-40B4-BE49-F238E27FC236}">
                <a16:creationId xmlns:a16="http://schemas.microsoft.com/office/drawing/2014/main" id="{8A3422FE-3832-EF5B-81B2-03590E448BE1}"/>
              </a:ext>
            </a:extLst>
          </p:cNvPr>
          <p:cNvSpPr txBox="1"/>
          <p:nvPr/>
        </p:nvSpPr>
        <p:spPr>
          <a:xfrm>
            <a:off x="1971189" y="5221824"/>
            <a:ext cx="3419475" cy="461665"/>
          </a:xfrm>
          <a:prstGeom prst="rect">
            <a:avLst/>
          </a:prstGeom>
          <a:noFill/>
        </p:spPr>
        <p:txBody>
          <a:bodyPr wrap="square" rtlCol="0">
            <a:spAutoFit/>
          </a:bodyPr>
          <a:lstStyle/>
          <a:p>
            <a:pPr algn="ctr"/>
            <a:r>
              <a:rPr lang="en-GB" sz="2400" b="0" i="0" u="none" strike="noStrike" dirty="0">
                <a:solidFill>
                  <a:schemeClr val="accent6">
                    <a:lumMod val="50000"/>
                  </a:schemeClr>
                </a:solidFill>
                <a:effectLst/>
                <a:latin typeface="Poppins Bold" panose="00000800000000000000" pitchFamily="2" charset="0"/>
                <a:cs typeface="Poppins Bold" panose="00000800000000000000" pitchFamily="2" charset="0"/>
              </a:rPr>
              <a:t>Other objectives</a:t>
            </a:r>
            <a:endParaRPr lang="en-GB" sz="1800" dirty="0">
              <a:solidFill>
                <a:schemeClr val="accent6">
                  <a:lumMod val="50000"/>
                </a:schemeClr>
              </a:solidFill>
              <a:latin typeface="Poppins Bold" panose="00000800000000000000" pitchFamily="2" charset="0"/>
              <a:cs typeface="Poppins Bold" panose="00000800000000000000" pitchFamily="2" charset="0"/>
            </a:endParaRPr>
          </a:p>
        </p:txBody>
      </p:sp>
      <p:pic>
        <p:nvPicPr>
          <p:cNvPr id="45" name="Graphic 44">
            <a:extLst>
              <a:ext uri="{FF2B5EF4-FFF2-40B4-BE49-F238E27FC236}">
                <a16:creationId xmlns:a16="http://schemas.microsoft.com/office/drawing/2014/main" id="{3C335233-04D9-1DE9-BF53-08B7E3D90F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5939" y="5181591"/>
            <a:ext cx="487791" cy="487791"/>
          </a:xfrm>
          <a:prstGeom prst="rect">
            <a:avLst/>
          </a:prstGeom>
        </p:spPr>
      </p:pic>
      <p:sp>
        <p:nvSpPr>
          <p:cNvPr id="46" name="Rectangle: Rounded Corners 45">
            <a:extLst>
              <a:ext uri="{FF2B5EF4-FFF2-40B4-BE49-F238E27FC236}">
                <a16:creationId xmlns:a16="http://schemas.microsoft.com/office/drawing/2014/main" id="{842FB2EA-86C0-6B58-BA5F-C8FF97C9E2B2}"/>
              </a:ext>
            </a:extLst>
          </p:cNvPr>
          <p:cNvSpPr/>
          <p:nvPr/>
        </p:nvSpPr>
        <p:spPr>
          <a:xfrm>
            <a:off x="12502999" y="1012657"/>
            <a:ext cx="5021522" cy="4827311"/>
          </a:xfrm>
          <a:prstGeom prst="roundRect">
            <a:avLst>
              <a:gd name="adj" fmla="val 8645"/>
            </a:avLst>
          </a:prstGeom>
          <a:solidFill>
            <a:schemeClr val="bg1"/>
          </a:solidFill>
          <a:ln w="762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47" name="TextBox 46">
            <a:extLst>
              <a:ext uri="{FF2B5EF4-FFF2-40B4-BE49-F238E27FC236}">
                <a16:creationId xmlns:a16="http://schemas.microsoft.com/office/drawing/2014/main" id="{BD768F54-188B-7493-9A9D-4B7B78037F05}"/>
              </a:ext>
            </a:extLst>
          </p:cNvPr>
          <p:cNvSpPr txBox="1"/>
          <p:nvPr/>
        </p:nvSpPr>
        <p:spPr>
          <a:xfrm>
            <a:off x="13460554" y="2068945"/>
            <a:ext cx="3106412" cy="830997"/>
          </a:xfrm>
          <a:prstGeom prst="rect">
            <a:avLst/>
          </a:prstGeom>
          <a:noFill/>
        </p:spPr>
        <p:txBody>
          <a:bodyPr wrap="square" rtlCol="0">
            <a:spAutoFit/>
          </a:bodyPr>
          <a:lstStyle/>
          <a:p>
            <a:pPr algn="ctr"/>
            <a:r>
              <a:rPr lang="en-US" sz="2400" b="1" dirty="0">
                <a:solidFill>
                  <a:schemeClr val="accent6">
                    <a:lumMod val="50000"/>
                  </a:schemeClr>
                </a:solidFill>
                <a:latin typeface="Poppins" panose="00000500000000000000" pitchFamily="2" charset="0"/>
                <a:cs typeface="Poppins" panose="00000500000000000000" pitchFamily="2" charset="0"/>
              </a:rPr>
              <a:t>Treating customers fairly</a:t>
            </a:r>
            <a:endParaRPr lang="en-US" sz="2400" dirty="0">
              <a:solidFill>
                <a:schemeClr val="accent6">
                  <a:lumMod val="50000"/>
                </a:schemeClr>
              </a:solidFill>
              <a:latin typeface="Poppins" panose="00000500000000000000" pitchFamily="2" charset="0"/>
              <a:cs typeface="Poppins" panose="00000500000000000000" pitchFamily="2" charset="0"/>
            </a:endParaRPr>
          </a:p>
        </p:txBody>
      </p:sp>
      <p:sp>
        <p:nvSpPr>
          <p:cNvPr id="48" name="TextBox 47">
            <a:extLst>
              <a:ext uri="{FF2B5EF4-FFF2-40B4-BE49-F238E27FC236}">
                <a16:creationId xmlns:a16="http://schemas.microsoft.com/office/drawing/2014/main" id="{D6D9EE22-DDA6-06BF-7698-0118EE76E71F}"/>
              </a:ext>
            </a:extLst>
          </p:cNvPr>
          <p:cNvSpPr txBox="1"/>
          <p:nvPr/>
        </p:nvSpPr>
        <p:spPr>
          <a:xfrm>
            <a:off x="13074996" y="3439234"/>
            <a:ext cx="3882223" cy="1200329"/>
          </a:xfrm>
          <a:prstGeom prst="rect">
            <a:avLst/>
          </a:prstGeom>
          <a:noFill/>
        </p:spPr>
        <p:txBody>
          <a:bodyPr wrap="square" rtlCol="0">
            <a:spAutoFit/>
          </a:bodyPr>
          <a:lstStyle/>
          <a:p>
            <a:pPr algn="ctr"/>
            <a:r>
              <a:rPr lang="en-US" sz="2400" dirty="0">
                <a:solidFill>
                  <a:schemeClr val="accent6">
                    <a:lumMod val="50000"/>
                  </a:schemeClr>
                </a:solidFill>
                <a:latin typeface="Poppins" panose="00000500000000000000" pitchFamily="2" charset="0"/>
                <a:cs typeface="Poppins" panose="00000500000000000000" pitchFamily="2" charset="0"/>
              </a:rPr>
              <a:t>Appropriate levels of </a:t>
            </a:r>
            <a:r>
              <a:rPr lang="en-US" sz="2400" b="1" dirty="0">
                <a:solidFill>
                  <a:schemeClr val="accent6">
                    <a:lumMod val="50000"/>
                  </a:schemeClr>
                </a:solidFill>
                <a:latin typeface="Poppins" panose="00000500000000000000" pitchFamily="2" charset="0"/>
                <a:cs typeface="Poppins" panose="00000500000000000000" pitchFamily="2" charset="0"/>
              </a:rPr>
              <a:t>corporate and social responsibility</a:t>
            </a:r>
            <a:endParaRPr lang="en-GB" sz="2400" dirty="0">
              <a:solidFill>
                <a:schemeClr val="accent6">
                  <a:lumMod val="50000"/>
                </a:schemeClr>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7542030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14:presetBounceEnd="66667">
                                      <p:stCondLst>
                                        <p:cond delay="250"/>
                                      </p:stCondLst>
                                      <p:childTnLst>
                                        <p:set>
                                          <p:cBhvr>
                                            <p:cTn id="11" dur="1" fill="hold">
                                              <p:stCondLst>
                                                <p:cond delay="0"/>
                                              </p:stCondLst>
                                            </p:cTn>
                                            <p:tgtEl>
                                              <p:spTgt spid="6"/>
                                            </p:tgtEl>
                                            <p:attrNameLst>
                                              <p:attrName>style.visibility</p:attrName>
                                            </p:attrNameLst>
                                          </p:cBhvr>
                                          <p:to>
                                            <p:strVal val="visible"/>
                                          </p:to>
                                        </p:set>
                                        <p:anim calcmode="lin" valueType="num" p14:bounceEnd="66667">
                                          <p:cBhvr additive="base">
                                            <p:cTn id="12" dur="500" fill="hold"/>
                                            <p:tgtEl>
                                              <p:spTgt spid="6"/>
                                            </p:tgtEl>
                                            <p:attrNameLst>
                                              <p:attrName>ppt_x</p:attrName>
                                            </p:attrNameLst>
                                          </p:cBhvr>
                                          <p:tavLst>
                                            <p:tav tm="0">
                                              <p:val>
                                                <p:strVal val="1+#ppt_w/2"/>
                                              </p:val>
                                            </p:tav>
                                            <p:tav tm="100000">
                                              <p:val>
                                                <p:strVal val="#ppt_x"/>
                                              </p:val>
                                            </p:tav>
                                          </p:tavLst>
                                        </p:anim>
                                        <p:anim calcmode="lin" valueType="num" p14:bounceEnd="66667">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14:presetBounceEnd="66667">
                                      <p:stCondLst>
                                        <p:cond delay="250"/>
                                      </p:stCondLst>
                                      <p:childTnLst>
                                        <p:set>
                                          <p:cBhvr>
                                            <p:cTn id="15" dur="1" fill="hold">
                                              <p:stCondLst>
                                                <p:cond delay="0"/>
                                              </p:stCondLst>
                                            </p:cTn>
                                            <p:tgtEl>
                                              <p:spTgt spid="16"/>
                                            </p:tgtEl>
                                            <p:attrNameLst>
                                              <p:attrName>style.visibility</p:attrName>
                                            </p:attrNameLst>
                                          </p:cBhvr>
                                          <p:to>
                                            <p:strVal val="visible"/>
                                          </p:to>
                                        </p:set>
                                        <p:anim calcmode="lin" valueType="num" p14:bounceEnd="66667">
                                          <p:cBhvr additive="base">
                                            <p:cTn id="16" dur="500" fill="hold"/>
                                            <p:tgtEl>
                                              <p:spTgt spid="16"/>
                                            </p:tgtEl>
                                            <p:attrNameLst>
                                              <p:attrName>ppt_x</p:attrName>
                                            </p:attrNameLst>
                                          </p:cBhvr>
                                          <p:tavLst>
                                            <p:tav tm="0">
                                              <p:val>
                                                <p:strVal val="1+#ppt_w/2"/>
                                              </p:val>
                                            </p:tav>
                                            <p:tav tm="100000">
                                              <p:val>
                                                <p:strVal val="#ppt_x"/>
                                              </p:val>
                                            </p:tav>
                                          </p:tavLst>
                                        </p:anim>
                                        <p:anim calcmode="lin" valueType="num" p14:bounceEnd="66667">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2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1+#ppt_w/2"/>
                                              </p:val>
                                            </p:tav>
                                            <p:tav tm="100000">
                                              <p:val>
                                                <p:strVal val="#ppt_x"/>
                                              </p:val>
                                            </p:tav>
                                          </p:tavLst>
                                        </p:anim>
                                        <p:anim calcmode="lin" valueType="num">
                                          <p:cBhvr additive="base">
                                            <p:cTn id="17"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raphic 7">
            <a:extLst>
              <a:ext uri="{FF2B5EF4-FFF2-40B4-BE49-F238E27FC236}">
                <a16:creationId xmlns:a16="http://schemas.microsoft.com/office/drawing/2014/main" id="{4A3B2F2C-5AA0-65C3-C62B-B286FC3F0C7E}"/>
              </a:ext>
            </a:extLst>
          </p:cNvPr>
          <p:cNvSpPr/>
          <p:nvPr/>
        </p:nvSpPr>
        <p:spPr>
          <a:xfrm>
            <a:off x="6380665" y="1037605"/>
            <a:ext cx="785472" cy="784347"/>
          </a:xfrm>
          <a:custGeom>
            <a:avLst/>
            <a:gdLst>
              <a:gd name="connsiteX0" fmla="*/ 0 w 785472"/>
              <a:gd name="connsiteY0" fmla="*/ 391611 h 784347"/>
              <a:gd name="connsiteX1" fmla="*/ 6304 w 785472"/>
              <a:gd name="connsiteY1" fmla="*/ 404222 h 784347"/>
              <a:gd name="connsiteX2" fmla="*/ 99083 w 785472"/>
              <a:gd name="connsiteY2" fmla="*/ 469980 h 784347"/>
              <a:gd name="connsiteX3" fmla="*/ 51341 w 785472"/>
              <a:gd name="connsiteY3" fmla="*/ 573569 h 784347"/>
              <a:gd name="connsiteX4" fmla="*/ 52242 w 785472"/>
              <a:gd name="connsiteY4" fmla="*/ 587981 h 784347"/>
              <a:gd name="connsiteX5" fmla="*/ 64853 w 785472"/>
              <a:gd name="connsiteY5" fmla="*/ 596088 h 784347"/>
              <a:gd name="connsiteX6" fmla="*/ 178350 w 785472"/>
              <a:gd name="connsiteY6" fmla="*/ 605996 h 784347"/>
              <a:gd name="connsiteX7" fmla="*/ 188258 w 785472"/>
              <a:gd name="connsiteY7" fmla="*/ 719492 h 784347"/>
              <a:gd name="connsiteX8" fmla="*/ 196366 w 785472"/>
              <a:gd name="connsiteY8" fmla="*/ 732102 h 784347"/>
              <a:gd name="connsiteX9" fmla="*/ 210777 w 785472"/>
              <a:gd name="connsiteY9" fmla="*/ 733003 h 784347"/>
              <a:gd name="connsiteX10" fmla="*/ 314366 w 785472"/>
              <a:gd name="connsiteY10" fmla="*/ 685262 h 784347"/>
              <a:gd name="connsiteX11" fmla="*/ 380124 w 785472"/>
              <a:gd name="connsiteY11" fmla="*/ 778042 h 784347"/>
              <a:gd name="connsiteX12" fmla="*/ 392735 w 785472"/>
              <a:gd name="connsiteY12" fmla="*/ 784347 h 784347"/>
              <a:gd name="connsiteX13" fmla="*/ 405347 w 785472"/>
              <a:gd name="connsiteY13" fmla="*/ 778042 h 784347"/>
              <a:gd name="connsiteX14" fmla="*/ 471105 w 785472"/>
              <a:gd name="connsiteY14" fmla="*/ 685262 h 784347"/>
              <a:gd name="connsiteX15" fmla="*/ 574693 w 785472"/>
              <a:gd name="connsiteY15" fmla="*/ 733003 h 784347"/>
              <a:gd name="connsiteX16" fmla="*/ 589105 w 785472"/>
              <a:gd name="connsiteY16" fmla="*/ 732102 h 784347"/>
              <a:gd name="connsiteX17" fmla="*/ 597213 w 785472"/>
              <a:gd name="connsiteY17" fmla="*/ 719492 h 784347"/>
              <a:gd name="connsiteX18" fmla="*/ 607120 w 785472"/>
              <a:gd name="connsiteY18" fmla="*/ 605996 h 784347"/>
              <a:gd name="connsiteX19" fmla="*/ 720617 w 785472"/>
              <a:gd name="connsiteY19" fmla="*/ 596088 h 784347"/>
              <a:gd name="connsiteX20" fmla="*/ 733228 w 785472"/>
              <a:gd name="connsiteY20" fmla="*/ 587981 h 784347"/>
              <a:gd name="connsiteX21" fmla="*/ 734128 w 785472"/>
              <a:gd name="connsiteY21" fmla="*/ 573569 h 784347"/>
              <a:gd name="connsiteX22" fmla="*/ 686387 w 785472"/>
              <a:gd name="connsiteY22" fmla="*/ 469980 h 784347"/>
              <a:gd name="connsiteX23" fmla="*/ 779167 w 785472"/>
              <a:gd name="connsiteY23" fmla="*/ 404222 h 784347"/>
              <a:gd name="connsiteX24" fmla="*/ 785472 w 785472"/>
              <a:gd name="connsiteY24" fmla="*/ 391611 h 784347"/>
              <a:gd name="connsiteX25" fmla="*/ 779167 w 785472"/>
              <a:gd name="connsiteY25" fmla="*/ 378999 h 784347"/>
              <a:gd name="connsiteX26" fmla="*/ 686387 w 785472"/>
              <a:gd name="connsiteY26" fmla="*/ 313242 h 784347"/>
              <a:gd name="connsiteX27" fmla="*/ 734128 w 785472"/>
              <a:gd name="connsiteY27" fmla="*/ 209653 h 784347"/>
              <a:gd name="connsiteX28" fmla="*/ 733228 w 785472"/>
              <a:gd name="connsiteY28" fmla="*/ 195241 h 784347"/>
              <a:gd name="connsiteX29" fmla="*/ 720617 w 785472"/>
              <a:gd name="connsiteY29" fmla="*/ 187134 h 784347"/>
              <a:gd name="connsiteX30" fmla="*/ 607120 w 785472"/>
              <a:gd name="connsiteY30" fmla="*/ 177226 h 784347"/>
              <a:gd name="connsiteX31" fmla="*/ 597213 w 785472"/>
              <a:gd name="connsiteY31" fmla="*/ 63729 h 784347"/>
              <a:gd name="connsiteX32" fmla="*/ 589105 w 785472"/>
              <a:gd name="connsiteY32" fmla="*/ 51117 h 784347"/>
              <a:gd name="connsiteX33" fmla="*/ 574693 w 785472"/>
              <a:gd name="connsiteY33" fmla="*/ 50217 h 784347"/>
              <a:gd name="connsiteX34" fmla="*/ 471105 w 785472"/>
              <a:gd name="connsiteY34" fmla="*/ 97960 h 784347"/>
              <a:gd name="connsiteX35" fmla="*/ 404447 w 785472"/>
              <a:gd name="connsiteY35" fmla="*/ 6081 h 784347"/>
              <a:gd name="connsiteX36" fmla="*/ 379224 w 785472"/>
              <a:gd name="connsiteY36" fmla="*/ 6081 h 784347"/>
              <a:gd name="connsiteX37" fmla="*/ 313466 w 785472"/>
              <a:gd name="connsiteY37" fmla="*/ 98860 h 784347"/>
              <a:gd name="connsiteX38" fmla="*/ 209877 w 785472"/>
              <a:gd name="connsiteY38" fmla="*/ 51118 h 784347"/>
              <a:gd name="connsiteX39" fmla="*/ 195466 w 785472"/>
              <a:gd name="connsiteY39" fmla="*/ 52018 h 784347"/>
              <a:gd name="connsiteX40" fmla="*/ 187358 w 785472"/>
              <a:gd name="connsiteY40" fmla="*/ 64630 h 784347"/>
              <a:gd name="connsiteX41" fmla="*/ 177450 w 785472"/>
              <a:gd name="connsiteY41" fmla="*/ 178127 h 784347"/>
              <a:gd name="connsiteX42" fmla="*/ 63953 w 785472"/>
              <a:gd name="connsiteY42" fmla="*/ 188034 h 784347"/>
              <a:gd name="connsiteX43" fmla="*/ 51342 w 785472"/>
              <a:gd name="connsiteY43" fmla="*/ 196142 h 784347"/>
              <a:gd name="connsiteX44" fmla="*/ 50441 w 785472"/>
              <a:gd name="connsiteY44" fmla="*/ 210554 h 784347"/>
              <a:gd name="connsiteX45" fmla="*/ 98183 w 785472"/>
              <a:gd name="connsiteY45" fmla="*/ 314142 h 784347"/>
              <a:gd name="connsiteX46" fmla="*/ 6305 w 785472"/>
              <a:gd name="connsiteY46" fmla="*/ 378999 h 784347"/>
              <a:gd name="connsiteX47" fmla="*/ 1 w 785472"/>
              <a:gd name="connsiteY47" fmla="*/ 391611 h 784347"/>
              <a:gd name="connsiteX48" fmla="*/ 425164 w 785472"/>
              <a:gd name="connsiteY48" fmla="*/ 565460 h 784347"/>
              <a:gd name="connsiteX49" fmla="*/ 391837 w 785472"/>
              <a:gd name="connsiteY49" fmla="*/ 579871 h 784347"/>
              <a:gd name="connsiteX50" fmla="*/ 358510 w 785472"/>
              <a:gd name="connsiteY50" fmla="*/ 565460 h 784347"/>
              <a:gd name="connsiteX51" fmla="*/ 344998 w 785472"/>
              <a:gd name="connsiteY51" fmla="*/ 530329 h 784347"/>
              <a:gd name="connsiteX52" fmla="*/ 358510 w 785472"/>
              <a:gd name="connsiteY52" fmla="*/ 495198 h 784347"/>
              <a:gd name="connsiteX53" fmla="*/ 425168 w 785472"/>
              <a:gd name="connsiteY53" fmla="*/ 495198 h 784347"/>
              <a:gd name="connsiteX54" fmla="*/ 438679 w 785472"/>
              <a:gd name="connsiteY54" fmla="*/ 530329 h 784347"/>
              <a:gd name="connsiteX55" fmla="*/ 425165 w 785472"/>
              <a:gd name="connsiteY55" fmla="*/ 565460 h 784347"/>
              <a:gd name="connsiteX56" fmla="*/ 344995 w 785472"/>
              <a:gd name="connsiteY56" fmla="*/ 252892 h 784347"/>
              <a:gd name="connsiteX57" fmla="*/ 391834 w 785472"/>
              <a:gd name="connsiteY57" fmla="*/ 203350 h 784347"/>
              <a:gd name="connsiteX58" fmla="*/ 438672 w 785472"/>
              <a:gd name="connsiteY58" fmla="*/ 252892 h 784347"/>
              <a:gd name="connsiteX59" fmla="*/ 438672 w 785472"/>
              <a:gd name="connsiteY59" fmla="*/ 406023 h 784347"/>
              <a:gd name="connsiteX60" fmla="*/ 391834 w 785472"/>
              <a:gd name="connsiteY60" fmla="*/ 455566 h 784347"/>
              <a:gd name="connsiteX61" fmla="*/ 344995 w 785472"/>
              <a:gd name="connsiteY61" fmla="*/ 406023 h 7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85472" h="784347">
                <a:moveTo>
                  <a:pt x="0" y="391611"/>
                </a:moveTo>
                <a:cubicBezTo>
                  <a:pt x="0" y="397015"/>
                  <a:pt x="2704" y="401519"/>
                  <a:pt x="6304" y="404222"/>
                </a:cubicBezTo>
                <a:lnTo>
                  <a:pt x="99083" y="469980"/>
                </a:lnTo>
                <a:lnTo>
                  <a:pt x="51341" y="573569"/>
                </a:lnTo>
                <a:cubicBezTo>
                  <a:pt x="49541" y="578073"/>
                  <a:pt x="49541" y="583477"/>
                  <a:pt x="52242" y="587981"/>
                </a:cubicBezTo>
                <a:cubicBezTo>
                  <a:pt x="54945" y="592484"/>
                  <a:pt x="59449" y="595188"/>
                  <a:pt x="64853" y="596088"/>
                </a:cubicBezTo>
                <a:lnTo>
                  <a:pt x="178350" y="605996"/>
                </a:lnTo>
                <a:lnTo>
                  <a:pt x="188258" y="719492"/>
                </a:lnTo>
                <a:cubicBezTo>
                  <a:pt x="189158" y="724896"/>
                  <a:pt x="191861" y="729400"/>
                  <a:pt x="196366" y="732102"/>
                </a:cubicBezTo>
                <a:cubicBezTo>
                  <a:pt x="200870" y="734805"/>
                  <a:pt x="206274" y="734805"/>
                  <a:pt x="210777" y="733003"/>
                </a:cubicBezTo>
                <a:lnTo>
                  <a:pt x="314366" y="685262"/>
                </a:lnTo>
                <a:lnTo>
                  <a:pt x="380124" y="778042"/>
                </a:lnTo>
                <a:cubicBezTo>
                  <a:pt x="382827" y="782546"/>
                  <a:pt x="388232" y="784347"/>
                  <a:pt x="392735" y="784347"/>
                </a:cubicBezTo>
                <a:cubicBezTo>
                  <a:pt x="398139" y="784347"/>
                  <a:pt x="402643" y="781645"/>
                  <a:pt x="405347" y="778042"/>
                </a:cubicBezTo>
                <a:lnTo>
                  <a:pt x="471105" y="685262"/>
                </a:lnTo>
                <a:lnTo>
                  <a:pt x="574693" y="733003"/>
                </a:lnTo>
                <a:cubicBezTo>
                  <a:pt x="579197" y="734805"/>
                  <a:pt x="584601" y="734805"/>
                  <a:pt x="589105" y="732102"/>
                </a:cubicBezTo>
                <a:cubicBezTo>
                  <a:pt x="593609" y="729400"/>
                  <a:pt x="596312" y="724896"/>
                  <a:pt x="597213" y="719492"/>
                </a:cubicBezTo>
                <a:lnTo>
                  <a:pt x="607120" y="605996"/>
                </a:lnTo>
                <a:lnTo>
                  <a:pt x="720617" y="596088"/>
                </a:lnTo>
                <a:cubicBezTo>
                  <a:pt x="726021" y="595188"/>
                  <a:pt x="730525" y="592484"/>
                  <a:pt x="733228" y="587981"/>
                </a:cubicBezTo>
                <a:cubicBezTo>
                  <a:pt x="735930" y="583477"/>
                  <a:pt x="735930" y="578073"/>
                  <a:pt x="734128" y="573569"/>
                </a:cubicBezTo>
                <a:lnTo>
                  <a:pt x="686387" y="469980"/>
                </a:lnTo>
                <a:lnTo>
                  <a:pt x="779167" y="404222"/>
                </a:lnTo>
                <a:cubicBezTo>
                  <a:pt x="783671" y="401519"/>
                  <a:pt x="785472" y="396115"/>
                  <a:pt x="785472" y="391611"/>
                </a:cubicBezTo>
                <a:cubicBezTo>
                  <a:pt x="785472" y="387107"/>
                  <a:pt x="782770" y="381703"/>
                  <a:pt x="779167" y="378999"/>
                </a:cubicBezTo>
                <a:lnTo>
                  <a:pt x="686387" y="313242"/>
                </a:lnTo>
                <a:lnTo>
                  <a:pt x="734128" y="209653"/>
                </a:lnTo>
                <a:cubicBezTo>
                  <a:pt x="735930" y="205149"/>
                  <a:pt x="735930" y="199745"/>
                  <a:pt x="733228" y="195241"/>
                </a:cubicBezTo>
                <a:cubicBezTo>
                  <a:pt x="730525" y="190737"/>
                  <a:pt x="726021" y="188034"/>
                  <a:pt x="720617" y="187134"/>
                </a:cubicBezTo>
                <a:lnTo>
                  <a:pt x="607120" y="177226"/>
                </a:lnTo>
                <a:lnTo>
                  <a:pt x="597213" y="63729"/>
                </a:lnTo>
                <a:cubicBezTo>
                  <a:pt x="596312" y="58325"/>
                  <a:pt x="593609" y="53821"/>
                  <a:pt x="589105" y="51117"/>
                </a:cubicBezTo>
                <a:cubicBezTo>
                  <a:pt x="584601" y="48413"/>
                  <a:pt x="579197" y="48413"/>
                  <a:pt x="574693" y="50217"/>
                </a:cubicBezTo>
                <a:lnTo>
                  <a:pt x="471105" y="97960"/>
                </a:lnTo>
                <a:lnTo>
                  <a:pt x="404447" y="6081"/>
                </a:lnTo>
                <a:cubicBezTo>
                  <a:pt x="398142" y="-2027"/>
                  <a:pt x="384631" y="-2027"/>
                  <a:pt x="379224" y="6081"/>
                </a:cubicBezTo>
                <a:lnTo>
                  <a:pt x="313466" y="98860"/>
                </a:lnTo>
                <a:lnTo>
                  <a:pt x="209877" y="51118"/>
                </a:lnTo>
                <a:cubicBezTo>
                  <a:pt x="205374" y="49317"/>
                  <a:pt x="199970" y="49317"/>
                  <a:pt x="195466" y="52018"/>
                </a:cubicBezTo>
                <a:cubicBezTo>
                  <a:pt x="190962" y="54722"/>
                  <a:pt x="188258" y="59226"/>
                  <a:pt x="187358" y="64630"/>
                </a:cubicBezTo>
                <a:lnTo>
                  <a:pt x="177450" y="178127"/>
                </a:lnTo>
                <a:lnTo>
                  <a:pt x="63953" y="188034"/>
                </a:lnTo>
                <a:cubicBezTo>
                  <a:pt x="58549" y="188934"/>
                  <a:pt x="54046" y="191638"/>
                  <a:pt x="51342" y="196142"/>
                </a:cubicBezTo>
                <a:cubicBezTo>
                  <a:pt x="48638" y="200646"/>
                  <a:pt x="48638" y="206050"/>
                  <a:pt x="50441" y="210554"/>
                </a:cubicBezTo>
                <a:lnTo>
                  <a:pt x="98183" y="314142"/>
                </a:lnTo>
                <a:lnTo>
                  <a:pt x="6305" y="378999"/>
                </a:lnTo>
                <a:cubicBezTo>
                  <a:pt x="1801" y="381703"/>
                  <a:pt x="1" y="386207"/>
                  <a:pt x="1" y="391611"/>
                </a:cubicBezTo>
                <a:close/>
                <a:moveTo>
                  <a:pt x="425164" y="565460"/>
                </a:moveTo>
                <a:cubicBezTo>
                  <a:pt x="416156" y="574467"/>
                  <a:pt x="404445" y="579871"/>
                  <a:pt x="391837" y="579871"/>
                </a:cubicBezTo>
                <a:cubicBezTo>
                  <a:pt x="379225" y="579871"/>
                  <a:pt x="367518" y="574467"/>
                  <a:pt x="358510" y="565460"/>
                </a:cubicBezTo>
                <a:cubicBezTo>
                  <a:pt x="349502" y="556452"/>
                  <a:pt x="344998" y="543840"/>
                  <a:pt x="344998" y="530329"/>
                </a:cubicBezTo>
                <a:cubicBezTo>
                  <a:pt x="344998" y="517717"/>
                  <a:pt x="350402" y="505106"/>
                  <a:pt x="358510" y="495198"/>
                </a:cubicBezTo>
                <a:cubicBezTo>
                  <a:pt x="375625" y="478083"/>
                  <a:pt x="408052" y="478083"/>
                  <a:pt x="425168" y="495198"/>
                </a:cubicBezTo>
                <a:cubicBezTo>
                  <a:pt x="434175" y="504206"/>
                  <a:pt x="438679" y="516817"/>
                  <a:pt x="438679" y="530329"/>
                </a:cubicBezTo>
                <a:cubicBezTo>
                  <a:pt x="438676" y="543840"/>
                  <a:pt x="434172" y="556452"/>
                  <a:pt x="425165" y="565460"/>
                </a:cubicBezTo>
                <a:close/>
                <a:moveTo>
                  <a:pt x="344995" y="252892"/>
                </a:moveTo>
                <a:cubicBezTo>
                  <a:pt x="344995" y="225869"/>
                  <a:pt x="365715" y="203350"/>
                  <a:pt x="391834" y="203350"/>
                </a:cubicBezTo>
                <a:cubicBezTo>
                  <a:pt x="417957" y="203350"/>
                  <a:pt x="438672" y="224969"/>
                  <a:pt x="438672" y="252892"/>
                </a:cubicBezTo>
                <a:lnTo>
                  <a:pt x="438672" y="406023"/>
                </a:lnTo>
                <a:cubicBezTo>
                  <a:pt x="438672" y="433046"/>
                  <a:pt x="417953" y="455566"/>
                  <a:pt x="391834" y="455566"/>
                </a:cubicBezTo>
                <a:cubicBezTo>
                  <a:pt x="365711" y="455566"/>
                  <a:pt x="344995" y="433946"/>
                  <a:pt x="344995" y="406023"/>
                </a:cubicBezTo>
                <a:close/>
              </a:path>
            </a:pathLst>
          </a:custGeom>
          <a:solidFill>
            <a:schemeClr val="accent1"/>
          </a:solidFill>
          <a:ln w="746" cap="flat">
            <a:noFill/>
            <a:prstDash val="solid"/>
            <a:miter/>
          </a:ln>
        </p:spPr>
        <p:txBody>
          <a:bodyPr rtlCol="0" anchor="ctr"/>
          <a:lstStyle/>
          <a:p>
            <a:endParaRPr lang="en-GB" dirty="0">
              <a:latin typeface="Poppins" panose="00000500000000000000" pitchFamily="2" charset="0"/>
            </a:endParaRPr>
          </a:p>
        </p:txBody>
      </p:sp>
      <p:sp>
        <p:nvSpPr>
          <p:cNvPr id="12" name="Graphic 8">
            <a:extLst>
              <a:ext uri="{FF2B5EF4-FFF2-40B4-BE49-F238E27FC236}">
                <a16:creationId xmlns:a16="http://schemas.microsoft.com/office/drawing/2014/main" id="{9CA37B93-652C-7BAE-7B52-555D5B40E092}"/>
              </a:ext>
            </a:extLst>
          </p:cNvPr>
          <p:cNvSpPr/>
          <p:nvPr/>
        </p:nvSpPr>
        <p:spPr>
          <a:xfrm>
            <a:off x="6380665" y="2027930"/>
            <a:ext cx="785472" cy="784347"/>
          </a:xfrm>
          <a:custGeom>
            <a:avLst/>
            <a:gdLst>
              <a:gd name="connsiteX0" fmla="*/ 0 w 785472"/>
              <a:gd name="connsiteY0" fmla="*/ 391611 h 784347"/>
              <a:gd name="connsiteX1" fmla="*/ 6304 w 785472"/>
              <a:gd name="connsiteY1" fmla="*/ 404222 h 784347"/>
              <a:gd name="connsiteX2" fmla="*/ 99083 w 785472"/>
              <a:gd name="connsiteY2" fmla="*/ 469980 h 784347"/>
              <a:gd name="connsiteX3" fmla="*/ 51341 w 785472"/>
              <a:gd name="connsiteY3" fmla="*/ 573569 h 784347"/>
              <a:gd name="connsiteX4" fmla="*/ 52242 w 785472"/>
              <a:gd name="connsiteY4" fmla="*/ 587981 h 784347"/>
              <a:gd name="connsiteX5" fmla="*/ 64853 w 785472"/>
              <a:gd name="connsiteY5" fmla="*/ 596088 h 784347"/>
              <a:gd name="connsiteX6" fmla="*/ 178350 w 785472"/>
              <a:gd name="connsiteY6" fmla="*/ 605996 h 784347"/>
              <a:gd name="connsiteX7" fmla="*/ 188258 w 785472"/>
              <a:gd name="connsiteY7" fmla="*/ 719492 h 784347"/>
              <a:gd name="connsiteX8" fmla="*/ 196366 w 785472"/>
              <a:gd name="connsiteY8" fmla="*/ 732102 h 784347"/>
              <a:gd name="connsiteX9" fmla="*/ 210777 w 785472"/>
              <a:gd name="connsiteY9" fmla="*/ 733003 h 784347"/>
              <a:gd name="connsiteX10" fmla="*/ 314366 w 785472"/>
              <a:gd name="connsiteY10" fmla="*/ 685262 h 784347"/>
              <a:gd name="connsiteX11" fmla="*/ 380124 w 785472"/>
              <a:gd name="connsiteY11" fmla="*/ 778042 h 784347"/>
              <a:gd name="connsiteX12" fmla="*/ 392735 w 785472"/>
              <a:gd name="connsiteY12" fmla="*/ 784347 h 784347"/>
              <a:gd name="connsiteX13" fmla="*/ 405347 w 785472"/>
              <a:gd name="connsiteY13" fmla="*/ 778042 h 784347"/>
              <a:gd name="connsiteX14" fmla="*/ 471105 w 785472"/>
              <a:gd name="connsiteY14" fmla="*/ 685262 h 784347"/>
              <a:gd name="connsiteX15" fmla="*/ 574693 w 785472"/>
              <a:gd name="connsiteY15" fmla="*/ 733003 h 784347"/>
              <a:gd name="connsiteX16" fmla="*/ 589105 w 785472"/>
              <a:gd name="connsiteY16" fmla="*/ 732102 h 784347"/>
              <a:gd name="connsiteX17" fmla="*/ 597213 w 785472"/>
              <a:gd name="connsiteY17" fmla="*/ 719492 h 784347"/>
              <a:gd name="connsiteX18" fmla="*/ 607120 w 785472"/>
              <a:gd name="connsiteY18" fmla="*/ 605996 h 784347"/>
              <a:gd name="connsiteX19" fmla="*/ 720617 w 785472"/>
              <a:gd name="connsiteY19" fmla="*/ 596088 h 784347"/>
              <a:gd name="connsiteX20" fmla="*/ 733228 w 785472"/>
              <a:gd name="connsiteY20" fmla="*/ 587981 h 784347"/>
              <a:gd name="connsiteX21" fmla="*/ 734128 w 785472"/>
              <a:gd name="connsiteY21" fmla="*/ 573569 h 784347"/>
              <a:gd name="connsiteX22" fmla="*/ 686387 w 785472"/>
              <a:gd name="connsiteY22" fmla="*/ 469980 h 784347"/>
              <a:gd name="connsiteX23" fmla="*/ 779167 w 785472"/>
              <a:gd name="connsiteY23" fmla="*/ 404222 h 784347"/>
              <a:gd name="connsiteX24" fmla="*/ 785472 w 785472"/>
              <a:gd name="connsiteY24" fmla="*/ 391611 h 784347"/>
              <a:gd name="connsiteX25" fmla="*/ 779167 w 785472"/>
              <a:gd name="connsiteY25" fmla="*/ 378999 h 784347"/>
              <a:gd name="connsiteX26" fmla="*/ 686387 w 785472"/>
              <a:gd name="connsiteY26" fmla="*/ 313242 h 784347"/>
              <a:gd name="connsiteX27" fmla="*/ 734128 w 785472"/>
              <a:gd name="connsiteY27" fmla="*/ 209653 h 784347"/>
              <a:gd name="connsiteX28" fmla="*/ 733228 w 785472"/>
              <a:gd name="connsiteY28" fmla="*/ 195241 h 784347"/>
              <a:gd name="connsiteX29" fmla="*/ 720617 w 785472"/>
              <a:gd name="connsiteY29" fmla="*/ 187134 h 784347"/>
              <a:gd name="connsiteX30" fmla="*/ 607120 w 785472"/>
              <a:gd name="connsiteY30" fmla="*/ 177226 h 784347"/>
              <a:gd name="connsiteX31" fmla="*/ 597213 w 785472"/>
              <a:gd name="connsiteY31" fmla="*/ 63729 h 784347"/>
              <a:gd name="connsiteX32" fmla="*/ 589105 w 785472"/>
              <a:gd name="connsiteY32" fmla="*/ 51117 h 784347"/>
              <a:gd name="connsiteX33" fmla="*/ 574693 w 785472"/>
              <a:gd name="connsiteY33" fmla="*/ 50217 h 784347"/>
              <a:gd name="connsiteX34" fmla="*/ 471105 w 785472"/>
              <a:gd name="connsiteY34" fmla="*/ 97960 h 784347"/>
              <a:gd name="connsiteX35" fmla="*/ 404447 w 785472"/>
              <a:gd name="connsiteY35" fmla="*/ 6081 h 784347"/>
              <a:gd name="connsiteX36" fmla="*/ 379224 w 785472"/>
              <a:gd name="connsiteY36" fmla="*/ 6081 h 784347"/>
              <a:gd name="connsiteX37" fmla="*/ 313466 w 785472"/>
              <a:gd name="connsiteY37" fmla="*/ 98860 h 784347"/>
              <a:gd name="connsiteX38" fmla="*/ 209877 w 785472"/>
              <a:gd name="connsiteY38" fmla="*/ 51118 h 784347"/>
              <a:gd name="connsiteX39" fmla="*/ 195466 w 785472"/>
              <a:gd name="connsiteY39" fmla="*/ 52018 h 784347"/>
              <a:gd name="connsiteX40" fmla="*/ 187358 w 785472"/>
              <a:gd name="connsiteY40" fmla="*/ 64630 h 784347"/>
              <a:gd name="connsiteX41" fmla="*/ 177450 w 785472"/>
              <a:gd name="connsiteY41" fmla="*/ 178127 h 784347"/>
              <a:gd name="connsiteX42" fmla="*/ 63953 w 785472"/>
              <a:gd name="connsiteY42" fmla="*/ 188034 h 784347"/>
              <a:gd name="connsiteX43" fmla="*/ 51342 w 785472"/>
              <a:gd name="connsiteY43" fmla="*/ 196142 h 784347"/>
              <a:gd name="connsiteX44" fmla="*/ 50441 w 785472"/>
              <a:gd name="connsiteY44" fmla="*/ 210554 h 784347"/>
              <a:gd name="connsiteX45" fmla="*/ 98183 w 785472"/>
              <a:gd name="connsiteY45" fmla="*/ 314142 h 784347"/>
              <a:gd name="connsiteX46" fmla="*/ 6305 w 785472"/>
              <a:gd name="connsiteY46" fmla="*/ 378999 h 784347"/>
              <a:gd name="connsiteX47" fmla="*/ 1 w 785472"/>
              <a:gd name="connsiteY47" fmla="*/ 391611 h 784347"/>
              <a:gd name="connsiteX48" fmla="*/ 425164 w 785472"/>
              <a:gd name="connsiteY48" fmla="*/ 565460 h 784347"/>
              <a:gd name="connsiteX49" fmla="*/ 391837 w 785472"/>
              <a:gd name="connsiteY49" fmla="*/ 579871 h 784347"/>
              <a:gd name="connsiteX50" fmla="*/ 358510 w 785472"/>
              <a:gd name="connsiteY50" fmla="*/ 565460 h 784347"/>
              <a:gd name="connsiteX51" fmla="*/ 344998 w 785472"/>
              <a:gd name="connsiteY51" fmla="*/ 530329 h 784347"/>
              <a:gd name="connsiteX52" fmla="*/ 358510 w 785472"/>
              <a:gd name="connsiteY52" fmla="*/ 495198 h 784347"/>
              <a:gd name="connsiteX53" fmla="*/ 425168 w 785472"/>
              <a:gd name="connsiteY53" fmla="*/ 495198 h 784347"/>
              <a:gd name="connsiteX54" fmla="*/ 438679 w 785472"/>
              <a:gd name="connsiteY54" fmla="*/ 530329 h 784347"/>
              <a:gd name="connsiteX55" fmla="*/ 425165 w 785472"/>
              <a:gd name="connsiteY55" fmla="*/ 565460 h 784347"/>
              <a:gd name="connsiteX56" fmla="*/ 344995 w 785472"/>
              <a:gd name="connsiteY56" fmla="*/ 252892 h 784347"/>
              <a:gd name="connsiteX57" fmla="*/ 391834 w 785472"/>
              <a:gd name="connsiteY57" fmla="*/ 203350 h 784347"/>
              <a:gd name="connsiteX58" fmla="*/ 438672 w 785472"/>
              <a:gd name="connsiteY58" fmla="*/ 252892 h 784347"/>
              <a:gd name="connsiteX59" fmla="*/ 438672 w 785472"/>
              <a:gd name="connsiteY59" fmla="*/ 406023 h 784347"/>
              <a:gd name="connsiteX60" fmla="*/ 391834 w 785472"/>
              <a:gd name="connsiteY60" fmla="*/ 455566 h 784347"/>
              <a:gd name="connsiteX61" fmla="*/ 344995 w 785472"/>
              <a:gd name="connsiteY61" fmla="*/ 406023 h 784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85472" h="784347">
                <a:moveTo>
                  <a:pt x="0" y="391611"/>
                </a:moveTo>
                <a:cubicBezTo>
                  <a:pt x="0" y="397015"/>
                  <a:pt x="2704" y="401519"/>
                  <a:pt x="6304" y="404222"/>
                </a:cubicBezTo>
                <a:lnTo>
                  <a:pt x="99083" y="469980"/>
                </a:lnTo>
                <a:lnTo>
                  <a:pt x="51341" y="573569"/>
                </a:lnTo>
                <a:cubicBezTo>
                  <a:pt x="49541" y="578073"/>
                  <a:pt x="49541" y="583477"/>
                  <a:pt x="52242" y="587981"/>
                </a:cubicBezTo>
                <a:cubicBezTo>
                  <a:pt x="54945" y="592484"/>
                  <a:pt x="59449" y="595188"/>
                  <a:pt x="64853" y="596088"/>
                </a:cubicBezTo>
                <a:lnTo>
                  <a:pt x="178350" y="605996"/>
                </a:lnTo>
                <a:lnTo>
                  <a:pt x="188258" y="719492"/>
                </a:lnTo>
                <a:cubicBezTo>
                  <a:pt x="189158" y="724896"/>
                  <a:pt x="191861" y="729400"/>
                  <a:pt x="196366" y="732102"/>
                </a:cubicBezTo>
                <a:cubicBezTo>
                  <a:pt x="200870" y="734805"/>
                  <a:pt x="206274" y="734805"/>
                  <a:pt x="210777" y="733003"/>
                </a:cubicBezTo>
                <a:lnTo>
                  <a:pt x="314366" y="685262"/>
                </a:lnTo>
                <a:lnTo>
                  <a:pt x="380124" y="778042"/>
                </a:lnTo>
                <a:cubicBezTo>
                  <a:pt x="382827" y="782546"/>
                  <a:pt x="388232" y="784347"/>
                  <a:pt x="392735" y="784347"/>
                </a:cubicBezTo>
                <a:cubicBezTo>
                  <a:pt x="398139" y="784347"/>
                  <a:pt x="402643" y="781645"/>
                  <a:pt x="405347" y="778042"/>
                </a:cubicBezTo>
                <a:lnTo>
                  <a:pt x="471105" y="685262"/>
                </a:lnTo>
                <a:lnTo>
                  <a:pt x="574693" y="733003"/>
                </a:lnTo>
                <a:cubicBezTo>
                  <a:pt x="579197" y="734805"/>
                  <a:pt x="584601" y="734805"/>
                  <a:pt x="589105" y="732102"/>
                </a:cubicBezTo>
                <a:cubicBezTo>
                  <a:pt x="593609" y="729400"/>
                  <a:pt x="596312" y="724896"/>
                  <a:pt x="597213" y="719492"/>
                </a:cubicBezTo>
                <a:lnTo>
                  <a:pt x="607120" y="605996"/>
                </a:lnTo>
                <a:lnTo>
                  <a:pt x="720617" y="596088"/>
                </a:lnTo>
                <a:cubicBezTo>
                  <a:pt x="726021" y="595188"/>
                  <a:pt x="730525" y="592484"/>
                  <a:pt x="733228" y="587981"/>
                </a:cubicBezTo>
                <a:cubicBezTo>
                  <a:pt x="735930" y="583477"/>
                  <a:pt x="735930" y="578073"/>
                  <a:pt x="734128" y="573569"/>
                </a:cubicBezTo>
                <a:lnTo>
                  <a:pt x="686387" y="469980"/>
                </a:lnTo>
                <a:lnTo>
                  <a:pt x="779167" y="404222"/>
                </a:lnTo>
                <a:cubicBezTo>
                  <a:pt x="783671" y="401519"/>
                  <a:pt x="785472" y="396115"/>
                  <a:pt x="785472" y="391611"/>
                </a:cubicBezTo>
                <a:cubicBezTo>
                  <a:pt x="785472" y="387107"/>
                  <a:pt x="782770" y="381703"/>
                  <a:pt x="779167" y="378999"/>
                </a:cubicBezTo>
                <a:lnTo>
                  <a:pt x="686387" y="313242"/>
                </a:lnTo>
                <a:lnTo>
                  <a:pt x="734128" y="209653"/>
                </a:lnTo>
                <a:cubicBezTo>
                  <a:pt x="735930" y="205149"/>
                  <a:pt x="735930" y="199745"/>
                  <a:pt x="733228" y="195241"/>
                </a:cubicBezTo>
                <a:cubicBezTo>
                  <a:pt x="730525" y="190737"/>
                  <a:pt x="726021" y="188034"/>
                  <a:pt x="720617" y="187134"/>
                </a:cubicBezTo>
                <a:lnTo>
                  <a:pt x="607120" y="177226"/>
                </a:lnTo>
                <a:lnTo>
                  <a:pt x="597213" y="63729"/>
                </a:lnTo>
                <a:cubicBezTo>
                  <a:pt x="596312" y="58325"/>
                  <a:pt x="593609" y="53821"/>
                  <a:pt x="589105" y="51117"/>
                </a:cubicBezTo>
                <a:cubicBezTo>
                  <a:pt x="584601" y="48413"/>
                  <a:pt x="579197" y="48413"/>
                  <a:pt x="574693" y="50217"/>
                </a:cubicBezTo>
                <a:lnTo>
                  <a:pt x="471105" y="97960"/>
                </a:lnTo>
                <a:lnTo>
                  <a:pt x="404447" y="6081"/>
                </a:lnTo>
                <a:cubicBezTo>
                  <a:pt x="398142" y="-2027"/>
                  <a:pt x="384631" y="-2027"/>
                  <a:pt x="379224" y="6081"/>
                </a:cubicBezTo>
                <a:lnTo>
                  <a:pt x="313466" y="98860"/>
                </a:lnTo>
                <a:lnTo>
                  <a:pt x="209877" y="51118"/>
                </a:lnTo>
                <a:cubicBezTo>
                  <a:pt x="205374" y="49317"/>
                  <a:pt x="199970" y="49317"/>
                  <a:pt x="195466" y="52018"/>
                </a:cubicBezTo>
                <a:cubicBezTo>
                  <a:pt x="190962" y="54722"/>
                  <a:pt x="188258" y="59226"/>
                  <a:pt x="187358" y="64630"/>
                </a:cubicBezTo>
                <a:lnTo>
                  <a:pt x="177450" y="178127"/>
                </a:lnTo>
                <a:lnTo>
                  <a:pt x="63953" y="188034"/>
                </a:lnTo>
                <a:cubicBezTo>
                  <a:pt x="58549" y="188934"/>
                  <a:pt x="54046" y="191638"/>
                  <a:pt x="51342" y="196142"/>
                </a:cubicBezTo>
                <a:cubicBezTo>
                  <a:pt x="48638" y="200646"/>
                  <a:pt x="48638" y="206050"/>
                  <a:pt x="50441" y="210554"/>
                </a:cubicBezTo>
                <a:lnTo>
                  <a:pt x="98183" y="314142"/>
                </a:lnTo>
                <a:lnTo>
                  <a:pt x="6305" y="378999"/>
                </a:lnTo>
                <a:cubicBezTo>
                  <a:pt x="1801" y="381703"/>
                  <a:pt x="1" y="386207"/>
                  <a:pt x="1" y="391611"/>
                </a:cubicBezTo>
                <a:close/>
                <a:moveTo>
                  <a:pt x="425164" y="565460"/>
                </a:moveTo>
                <a:cubicBezTo>
                  <a:pt x="416156" y="574467"/>
                  <a:pt x="404445" y="579871"/>
                  <a:pt x="391837" y="579871"/>
                </a:cubicBezTo>
                <a:cubicBezTo>
                  <a:pt x="379225" y="579871"/>
                  <a:pt x="367518" y="574467"/>
                  <a:pt x="358510" y="565460"/>
                </a:cubicBezTo>
                <a:cubicBezTo>
                  <a:pt x="349502" y="556452"/>
                  <a:pt x="344998" y="543840"/>
                  <a:pt x="344998" y="530329"/>
                </a:cubicBezTo>
                <a:cubicBezTo>
                  <a:pt x="344998" y="517717"/>
                  <a:pt x="350402" y="505106"/>
                  <a:pt x="358510" y="495198"/>
                </a:cubicBezTo>
                <a:cubicBezTo>
                  <a:pt x="375625" y="478083"/>
                  <a:pt x="408052" y="478083"/>
                  <a:pt x="425168" y="495198"/>
                </a:cubicBezTo>
                <a:cubicBezTo>
                  <a:pt x="434175" y="504206"/>
                  <a:pt x="438679" y="516817"/>
                  <a:pt x="438679" y="530329"/>
                </a:cubicBezTo>
                <a:cubicBezTo>
                  <a:pt x="438676" y="543840"/>
                  <a:pt x="434172" y="556452"/>
                  <a:pt x="425165" y="565460"/>
                </a:cubicBezTo>
                <a:close/>
                <a:moveTo>
                  <a:pt x="344995" y="252892"/>
                </a:moveTo>
                <a:cubicBezTo>
                  <a:pt x="344995" y="225869"/>
                  <a:pt x="365715" y="203350"/>
                  <a:pt x="391834" y="203350"/>
                </a:cubicBezTo>
                <a:cubicBezTo>
                  <a:pt x="417957" y="203350"/>
                  <a:pt x="438672" y="224969"/>
                  <a:pt x="438672" y="252892"/>
                </a:cubicBezTo>
                <a:lnTo>
                  <a:pt x="438672" y="406023"/>
                </a:lnTo>
                <a:cubicBezTo>
                  <a:pt x="438672" y="433046"/>
                  <a:pt x="417953" y="455566"/>
                  <a:pt x="391834" y="455566"/>
                </a:cubicBezTo>
                <a:cubicBezTo>
                  <a:pt x="365711" y="455566"/>
                  <a:pt x="344995" y="433946"/>
                  <a:pt x="344995" y="406023"/>
                </a:cubicBezTo>
                <a:close/>
              </a:path>
            </a:pathLst>
          </a:custGeom>
          <a:solidFill>
            <a:schemeClr val="accent3"/>
          </a:solidFill>
          <a:ln w="746" cap="flat">
            <a:noFill/>
            <a:prstDash val="solid"/>
            <a:miter/>
          </a:ln>
        </p:spPr>
        <p:txBody>
          <a:bodyPr rtlCol="0" anchor="ctr"/>
          <a:lstStyle/>
          <a:p>
            <a:endParaRPr lang="en-GB" dirty="0">
              <a:latin typeface="Poppins" panose="00000500000000000000" pitchFamily="2" charset="0"/>
            </a:endParaRPr>
          </a:p>
        </p:txBody>
      </p:sp>
      <p:grpSp>
        <p:nvGrpSpPr>
          <p:cNvPr id="20" name="Group 19">
            <a:extLst>
              <a:ext uri="{FF2B5EF4-FFF2-40B4-BE49-F238E27FC236}">
                <a16:creationId xmlns:a16="http://schemas.microsoft.com/office/drawing/2014/main" id="{D9DBB62E-725B-2C8E-B94F-D6FAF4DFED1B}"/>
              </a:ext>
            </a:extLst>
          </p:cNvPr>
          <p:cNvGrpSpPr/>
          <p:nvPr/>
        </p:nvGrpSpPr>
        <p:grpSpPr>
          <a:xfrm>
            <a:off x="7950397" y="1219347"/>
            <a:ext cx="3105683" cy="3509058"/>
            <a:chOff x="7825455" y="1894595"/>
            <a:chExt cx="3757876" cy="4245960"/>
          </a:xfrm>
        </p:grpSpPr>
        <p:pic>
          <p:nvPicPr>
            <p:cNvPr id="6" name="Graphic 5">
              <a:extLst>
                <a:ext uri="{FF2B5EF4-FFF2-40B4-BE49-F238E27FC236}">
                  <a16:creationId xmlns:a16="http://schemas.microsoft.com/office/drawing/2014/main" id="{2711A081-252D-05F4-9591-E8263A610A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25455" y="3069551"/>
              <a:ext cx="3071004" cy="3071004"/>
            </a:xfrm>
            <a:prstGeom prst="rect">
              <a:avLst/>
            </a:prstGeom>
          </p:spPr>
        </p:pic>
        <p:grpSp>
          <p:nvGrpSpPr>
            <p:cNvPr id="7" name="Group 6">
              <a:extLst>
                <a:ext uri="{FF2B5EF4-FFF2-40B4-BE49-F238E27FC236}">
                  <a16:creationId xmlns:a16="http://schemas.microsoft.com/office/drawing/2014/main" id="{D2F25C99-B51D-E468-15AC-AC7F99010553}"/>
                </a:ext>
              </a:extLst>
            </p:cNvPr>
            <p:cNvGrpSpPr/>
            <p:nvPr/>
          </p:nvGrpSpPr>
          <p:grpSpPr>
            <a:xfrm>
              <a:off x="9395097" y="1894595"/>
              <a:ext cx="2188234" cy="2188234"/>
              <a:chOff x="6104211" y="3429000"/>
              <a:chExt cx="2246099" cy="2246099"/>
            </a:xfrm>
          </p:grpSpPr>
          <p:sp>
            <p:nvSpPr>
              <p:cNvPr id="8" name="Oval 7">
                <a:extLst>
                  <a:ext uri="{FF2B5EF4-FFF2-40B4-BE49-F238E27FC236}">
                    <a16:creationId xmlns:a16="http://schemas.microsoft.com/office/drawing/2014/main" id="{EB0781CF-672F-ED40-0AC2-DDBAFEFB39BF}"/>
                  </a:ext>
                </a:extLst>
              </p:cNvPr>
              <p:cNvSpPr/>
              <p:nvPr/>
            </p:nvSpPr>
            <p:spPr>
              <a:xfrm>
                <a:off x="6104211" y="3429000"/>
                <a:ext cx="2246099" cy="2246099"/>
              </a:xfrm>
              <a:prstGeom prst="ellipse">
                <a:avLst/>
              </a:prstGeom>
              <a:solidFill>
                <a:schemeClr val="accent5"/>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9" name="Group 8">
                <a:extLst>
                  <a:ext uri="{FF2B5EF4-FFF2-40B4-BE49-F238E27FC236}">
                    <a16:creationId xmlns:a16="http://schemas.microsoft.com/office/drawing/2014/main" id="{5B7F8BB9-90F4-09AE-A67A-DE217884196D}"/>
                  </a:ext>
                </a:extLst>
              </p:cNvPr>
              <p:cNvGrpSpPr/>
              <p:nvPr/>
            </p:nvGrpSpPr>
            <p:grpSpPr>
              <a:xfrm>
                <a:off x="6607700" y="3811198"/>
                <a:ext cx="1240043" cy="1250992"/>
                <a:chOff x="1632014" y="3157823"/>
                <a:chExt cx="2324935" cy="2345462"/>
              </a:xfrm>
              <a:solidFill>
                <a:schemeClr val="bg1"/>
              </a:solidFill>
            </p:grpSpPr>
            <p:sp>
              <p:nvSpPr>
                <p:cNvPr id="14" name="Freeform: Shape 13">
                  <a:extLst>
                    <a:ext uri="{FF2B5EF4-FFF2-40B4-BE49-F238E27FC236}">
                      <a16:creationId xmlns:a16="http://schemas.microsoft.com/office/drawing/2014/main" id="{0FC79AE9-2121-FC7A-E2B6-E12F716F688B}"/>
                    </a:ext>
                  </a:extLst>
                </p:cNvPr>
                <p:cNvSpPr/>
                <p:nvPr/>
              </p:nvSpPr>
              <p:spPr>
                <a:xfrm>
                  <a:off x="1834587" y="3359870"/>
                  <a:ext cx="1095115" cy="1091372"/>
                </a:xfrm>
                <a:custGeom>
                  <a:avLst/>
                  <a:gdLst>
                    <a:gd name="connsiteX0" fmla="*/ 1095116 w 1095115"/>
                    <a:gd name="connsiteY0" fmla="*/ 535163 h 1091371"/>
                    <a:gd name="connsiteX1" fmla="*/ 556209 w 1095115"/>
                    <a:gd name="connsiteY1" fmla="*/ 0 h 1091371"/>
                    <a:gd name="connsiteX2" fmla="*/ 0 w 1095115"/>
                    <a:gd name="connsiteY2" fmla="*/ 556209 h 1091371"/>
                    <a:gd name="connsiteX3" fmla="*/ 538778 w 1095115"/>
                    <a:gd name="connsiteY3" fmla="*/ 1091372 h 1091371"/>
                  </a:gdLst>
                  <a:ahLst/>
                  <a:cxnLst>
                    <a:cxn ang="0">
                      <a:pos x="connsiteX0" y="connsiteY0"/>
                    </a:cxn>
                    <a:cxn ang="0">
                      <a:pos x="connsiteX1" y="connsiteY1"/>
                    </a:cxn>
                    <a:cxn ang="0">
                      <a:pos x="connsiteX2" y="connsiteY2"/>
                    </a:cxn>
                    <a:cxn ang="0">
                      <a:pos x="connsiteX3" y="connsiteY3"/>
                    </a:cxn>
                  </a:cxnLst>
                  <a:rect l="l" t="t" r="r" b="b"/>
                  <a:pathLst>
                    <a:path w="1095115" h="1091371">
                      <a:moveTo>
                        <a:pt x="1095116" y="535163"/>
                      </a:moveTo>
                      <a:lnTo>
                        <a:pt x="556209" y="0"/>
                      </a:lnTo>
                      <a:lnTo>
                        <a:pt x="0" y="556209"/>
                      </a:lnTo>
                      <a:lnTo>
                        <a:pt x="538778" y="1091372"/>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16" name="Freeform: Shape 15">
                  <a:extLst>
                    <a:ext uri="{FF2B5EF4-FFF2-40B4-BE49-F238E27FC236}">
                      <a16:creationId xmlns:a16="http://schemas.microsoft.com/office/drawing/2014/main" id="{E6FF9DFA-B9B2-FA0B-B6F3-C414FF8AF5BB}"/>
                    </a:ext>
                  </a:extLst>
                </p:cNvPr>
                <p:cNvSpPr/>
                <p:nvPr/>
              </p:nvSpPr>
              <p:spPr>
                <a:xfrm>
                  <a:off x="2441065" y="3157823"/>
                  <a:ext cx="679947" cy="675729"/>
                </a:xfrm>
                <a:custGeom>
                  <a:avLst/>
                  <a:gdLst>
                    <a:gd name="connsiteX0" fmla="*/ 534139 w 679947"/>
                    <a:gd name="connsiteY0" fmla="*/ 651400 h 675729"/>
                    <a:gd name="connsiteX1" fmla="*/ 652159 w 679947"/>
                    <a:gd name="connsiteY1" fmla="*/ 651400 h 675729"/>
                    <a:gd name="connsiteX2" fmla="*/ 657123 w 679947"/>
                    <a:gd name="connsiteY2" fmla="*/ 646437 h 675729"/>
                    <a:gd name="connsiteX3" fmla="*/ 662447 w 679947"/>
                    <a:gd name="connsiteY3" fmla="*/ 534831 h 675729"/>
                    <a:gd name="connsiteX4" fmla="*/ 141229 w 679947"/>
                    <a:gd name="connsiteY4" fmla="*/ 16143 h 675729"/>
                    <a:gd name="connsiteX5" fmla="*/ 30230 w 679947"/>
                    <a:gd name="connsiteY5" fmla="*/ 22560 h 675729"/>
                    <a:gd name="connsiteX6" fmla="*/ 24058 w 679947"/>
                    <a:gd name="connsiteY6" fmla="*/ 28489 h 675729"/>
                    <a:gd name="connsiteX7" fmla="*/ 24058 w 679947"/>
                    <a:gd name="connsiteY7" fmla="*/ 144937 h 6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947" h="675729">
                      <a:moveTo>
                        <a:pt x="534139" y="651400"/>
                      </a:moveTo>
                      <a:cubicBezTo>
                        <a:pt x="566821" y="683839"/>
                        <a:pt x="619599" y="683839"/>
                        <a:pt x="652159" y="651400"/>
                      </a:cubicBezTo>
                      <a:lnTo>
                        <a:pt x="657123" y="646437"/>
                      </a:lnTo>
                      <a:cubicBezTo>
                        <a:pt x="685448" y="615327"/>
                        <a:pt x="687625" y="568481"/>
                        <a:pt x="662447" y="534831"/>
                      </a:cubicBezTo>
                      <a:cubicBezTo>
                        <a:pt x="530144" y="327234"/>
                        <a:pt x="307919" y="109365"/>
                        <a:pt x="141229" y="16143"/>
                      </a:cubicBezTo>
                      <a:cubicBezTo>
                        <a:pt x="107215" y="-7581"/>
                        <a:pt x="61337" y="-4918"/>
                        <a:pt x="30230" y="22560"/>
                      </a:cubicBezTo>
                      <a:lnTo>
                        <a:pt x="24058" y="28489"/>
                      </a:lnTo>
                      <a:cubicBezTo>
                        <a:pt x="-8019" y="60688"/>
                        <a:pt x="-8019" y="112859"/>
                        <a:pt x="24058" y="144937"/>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17" name="Freeform: Shape 16">
                  <a:extLst>
                    <a:ext uri="{FF2B5EF4-FFF2-40B4-BE49-F238E27FC236}">
                      <a16:creationId xmlns:a16="http://schemas.microsoft.com/office/drawing/2014/main" id="{82108E75-B517-0ACD-67F8-02413F462C5F}"/>
                    </a:ext>
                  </a:extLst>
                </p:cNvPr>
                <p:cNvSpPr/>
                <p:nvPr/>
              </p:nvSpPr>
              <p:spPr>
                <a:xfrm>
                  <a:off x="1632014" y="3965765"/>
                  <a:ext cx="679734" cy="676652"/>
                </a:xfrm>
                <a:custGeom>
                  <a:avLst/>
                  <a:gdLst>
                    <a:gd name="connsiteX0" fmla="*/ 655282 w 679734"/>
                    <a:gd name="connsiteY0" fmla="*/ 531365 h 676652"/>
                    <a:gd name="connsiteX1" fmla="*/ 679734 w 679734"/>
                    <a:gd name="connsiteY1" fmla="*/ 590194 h 676652"/>
                    <a:gd name="connsiteX2" fmla="*/ 655282 w 679734"/>
                    <a:gd name="connsiteY2" fmla="*/ 649143 h 676652"/>
                    <a:gd name="connsiteX3" fmla="*/ 650683 w 679734"/>
                    <a:gd name="connsiteY3" fmla="*/ 653742 h 676652"/>
                    <a:gd name="connsiteX4" fmla="*/ 650562 w 679734"/>
                    <a:gd name="connsiteY4" fmla="*/ 653742 h 676652"/>
                    <a:gd name="connsiteX5" fmla="*/ 538473 w 679734"/>
                    <a:gd name="connsiteY5" fmla="*/ 659310 h 676652"/>
                    <a:gd name="connsiteX6" fmla="*/ 16273 w 679734"/>
                    <a:gd name="connsiteY6" fmla="*/ 141474 h 676652"/>
                    <a:gd name="connsiteX7" fmla="*/ 22205 w 679734"/>
                    <a:gd name="connsiteY7" fmla="*/ 30837 h 676652"/>
                    <a:gd name="connsiteX8" fmla="*/ 28619 w 679734"/>
                    <a:gd name="connsiteY8" fmla="*/ 24058 h 676652"/>
                    <a:gd name="connsiteX9" fmla="*/ 145793 w 679734"/>
                    <a:gd name="connsiteY9" fmla="*/ 24058 h 67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9734" h="676652">
                      <a:moveTo>
                        <a:pt x="655282" y="531365"/>
                      </a:moveTo>
                      <a:cubicBezTo>
                        <a:pt x="670897" y="546859"/>
                        <a:pt x="679734" y="568164"/>
                        <a:pt x="679734" y="590194"/>
                      </a:cubicBezTo>
                      <a:cubicBezTo>
                        <a:pt x="679734" y="612345"/>
                        <a:pt x="670897" y="633528"/>
                        <a:pt x="655282" y="649143"/>
                      </a:cubicBezTo>
                      <a:lnTo>
                        <a:pt x="650683" y="653742"/>
                      </a:lnTo>
                      <a:lnTo>
                        <a:pt x="650562" y="653742"/>
                      </a:lnTo>
                      <a:cubicBezTo>
                        <a:pt x="619331" y="682068"/>
                        <a:pt x="572366" y="684366"/>
                        <a:pt x="538473" y="659310"/>
                      </a:cubicBezTo>
                      <a:cubicBezTo>
                        <a:pt x="330151" y="528215"/>
                        <a:pt x="110813" y="307544"/>
                        <a:pt x="16273" y="141474"/>
                      </a:cubicBezTo>
                      <a:cubicBezTo>
                        <a:pt x="-7453" y="107703"/>
                        <a:pt x="-5031" y="62068"/>
                        <a:pt x="22205" y="30837"/>
                      </a:cubicBezTo>
                      <a:lnTo>
                        <a:pt x="28619" y="24058"/>
                      </a:lnTo>
                      <a:cubicBezTo>
                        <a:pt x="61180" y="-8019"/>
                        <a:pt x="113351" y="-8019"/>
                        <a:pt x="145793" y="24058"/>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18" name="Freeform: Shape 17">
                  <a:extLst>
                    <a:ext uri="{FF2B5EF4-FFF2-40B4-BE49-F238E27FC236}">
                      <a16:creationId xmlns:a16="http://schemas.microsoft.com/office/drawing/2014/main" id="{F67551D1-2DF1-57E4-D7AF-B99CE184D898}"/>
                    </a:ext>
                  </a:extLst>
                </p:cNvPr>
                <p:cNvSpPr/>
                <p:nvPr/>
              </p:nvSpPr>
              <p:spPr>
                <a:xfrm>
                  <a:off x="2636773" y="4158189"/>
                  <a:ext cx="1320176" cy="1312728"/>
                </a:xfrm>
                <a:custGeom>
                  <a:avLst/>
                  <a:gdLst>
                    <a:gd name="connsiteX0" fmla="*/ 1256605 w 1320176"/>
                    <a:gd name="connsiteY0" fmla="*/ 1249085 h 1312728"/>
                    <a:gd name="connsiteX1" fmla="*/ 1280440 w 1320176"/>
                    <a:gd name="connsiteY1" fmla="*/ 1225250 h 1312728"/>
                    <a:gd name="connsiteX2" fmla="*/ 1253816 w 1320176"/>
                    <a:gd name="connsiteY2" fmla="*/ 956264 h 1312728"/>
                    <a:gd name="connsiteX3" fmla="*/ 167408 w 1320176"/>
                    <a:gd name="connsiteY3" fmla="*/ 0 h 1312728"/>
                    <a:gd name="connsiteX4" fmla="*/ 82555 w 1320176"/>
                    <a:gd name="connsiteY4" fmla="*/ 82433 h 1312728"/>
                    <a:gd name="connsiteX5" fmla="*/ 0 w 1320176"/>
                    <a:gd name="connsiteY5" fmla="*/ 167286 h 1312728"/>
                    <a:gd name="connsiteX6" fmla="*/ 963779 w 1320176"/>
                    <a:gd name="connsiteY6" fmla="*/ 1247045 h 1312728"/>
                    <a:gd name="connsiteX7" fmla="*/ 1233338 w 1320176"/>
                    <a:gd name="connsiteY7" fmla="*/ 1273049 h 1312728"/>
                    <a:gd name="connsiteX8" fmla="*/ 1256579 w 1320176"/>
                    <a:gd name="connsiteY8" fmla="*/ 1249085 h 13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176" h="1312728">
                      <a:moveTo>
                        <a:pt x="1256605" y="1249085"/>
                      </a:moveTo>
                      <a:cubicBezTo>
                        <a:pt x="1267141" y="1243766"/>
                        <a:pt x="1271143" y="1232016"/>
                        <a:pt x="1280440" y="1225250"/>
                      </a:cubicBezTo>
                      <a:cubicBezTo>
                        <a:pt x="1342312" y="1142202"/>
                        <a:pt x="1330795" y="1025633"/>
                        <a:pt x="1253816" y="956264"/>
                      </a:cubicBezTo>
                      <a:lnTo>
                        <a:pt x="167408" y="0"/>
                      </a:lnTo>
                      <a:lnTo>
                        <a:pt x="82555" y="82433"/>
                      </a:lnTo>
                      <a:lnTo>
                        <a:pt x="0" y="167286"/>
                      </a:lnTo>
                      <a:lnTo>
                        <a:pt x="963779" y="1247045"/>
                      </a:lnTo>
                      <a:cubicBezTo>
                        <a:pt x="1033744" y="1323405"/>
                        <a:pt x="1150071" y="1334664"/>
                        <a:pt x="1233338" y="1273049"/>
                      </a:cubicBezTo>
                      <a:cubicBezTo>
                        <a:pt x="1239510" y="1263753"/>
                        <a:pt x="1251621" y="1259389"/>
                        <a:pt x="1256579" y="1249085"/>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19" name="Freeform: Shape 18">
                  <a:extLst>
                    <a:ext uri="{FF2B5EF4-FFF2-40B4-BE49-F238E27FC236}">
                      <a16:creationId xmlns:a16="http://schemas.microsoft.com/office/drawing/2014/main" id="{B4E5EB35-BC5F-0E14-8F7F-E496645129CA}"/>
                    </a:ext>
                  </a:extLst>
                </p:cNvPr>
                <p:cNvSpPr/>
                <p:nvPr/>
              </p:nvSpPr>
              <p:spPr>
                <a:xfrm>
                  <a:off x="1673715" y="5074412"/>
                  <a:ext cx="1481252" cy="428873"/>
                </a:xfrm>
                <a:custGeom>
                  <a:avLst/>
                  <a:gdLst>
                    <a:gd name="connsiteX0" fmla="*/ 1282612 w 1481252"/>
                    <a:gd name="connsiteY0" fmla="*/ 0 h 428873"/>
                    <a:gd name="connsiteX1" fmla="*/ 1344830 w 1481252"/>
                    <a:gd name="connsiteY1" fmla="*/ 70087 h 428873"/>
                    <a:gd name="connsiteX2" fmla="*/ 1344830 w 1481252"/>
                    <a:gd name="connsiteY2" fmla="*/ 144048 h 428873"/>
                    <a:gd name="connsiteX3" fmla="*/ 1403418 w 1481252"/>
                    <a:gd name="connsiteY3" fmla="*/ 144048 h 428873"/>
                    <a:gd name="connsiteX4" fmla="*/ 1481252 w 1481252"/>
                    <a:gd name="connsiteY4" fmla="*/ 222243 h 428873"/>
                    <a:gd name="connsiteX5" fmla="*/ 1481252 w 1481252"/>
                    <a:gd name="connsiteY5" fmla="*/ 428874 h 428873"/>
                    <a:gd name="connsiteX6" fmla="*/ 0 w 1481252"/>
                    <a:gd name="connsiteY6" fmla="*/ 428874 h 428873"/>
                    <a:gd name="connsiteX7" fmla="*/ 0 w 1481252"/>
                    <a:gd name="connsiteY7" fmla="*/ 222243 h 428873"/>
                    <a:gd name="connsiteX8" fmla="*/ 77713 w 1481252"/>
                    <a:gd name="connsiteY8" fmla="*/ 144048 h 428873"/>
                    <a:gd name="connsiteX9" fmla="*/ 136301 w 1481252"/>
                    <a:gd name="connsiteY9" fmla="*/ 144048 h 428873"/>
                    <a:gd name="connsiteX10" fmla="*/ 136301 w 1481252"/>
                    <a:gd name="connsiteY10" fmla="*/ 70087 h 428873"/>
                    <a:gd name="connsiteX11" fmla="*/ 198641 w 1481252"/>
                    <a:gd name="connsiteY11" fmla="*/ 0 h 4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1252" h="428873">
                      <a:moveTo>
                        <a:pt x="1282612" y="0"/>
                      </a:moveTo>
                      <a:lnTo>
                        <a:pt x="1344830" y="70087"/>
                      </a:lnTo>
                      <a:lnTo>
                        <a:pt x="1344830" y="144048"/>
                      </a:lnTo>
                      <a:lnTo>
                        <a:pt x="1403418" y="144048"/>
                      </a:lnTo>
                      <a:lnTo>
                        <a:pt x="1481252" y="222243"/>
                      </a:lnTo>
                      <a:lnTo>
                        <a:pt x="1481252" y="428874"/>
                      </a:lnTo>
                      <a:lnTo>
                        <a:pt x="0" y="428874"/>
                      </a:lnTo>
                      <a:lnTo>
                        <a:pt x="0" y="222243"/>
                      </a:lnTo>
                      <a:lnTo>
                        <a:pt x="77713" y="144048"/>
                      </a:lnTo>
                      <a:lnTo>
                        <a:pt x="136301" y="144048"/>
                      </a:lnTo>
                      <a:lnTo>
                        <a:pt x="136301" y="70087"/>
                      </a:lnTo>
                      <a:lnTo>
                        <a:pt x="198641" y="0"/>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grpSp>
        </p:grpSp>
      </p:grpSp>
      <p:sp>
        <p:nvSpPr>
          <p:cNvPr id="60" name="Rectangle: Rounded Corners 59">
            <a:extLst>
              <a:ext uri="{FF2B5EF4-FFF2-40B4-BE49-F238E27FC236}">
                <a16:creationId xmlns:a16="http://schemas.microsoft.com/office/drawing/2014/main" id="{EC40B349-C48A-7437-C5EC-49613F03DB29}"/>
              </a:ext>
            </a:extLst>
          </p:cNvPr>
          <p:cNvSpPr/>
          <p:nvPr/>
        </p:nvSpPr>
        <p:spPr>
          <a:xfrm>
            <a:off x="809824" y="1012657"/>
            <a:ext cx="5286176" cy="900771"/>
          </a:xfrm>
          <a:prstGeom prst="roundRect">
            <a:avLst>
              <a:gd name="adj" fmla="val 50000"/>
            </a:avLst>
          </a:prstGeom>
          <a:solidFill>
            <a:schemeClr val="accent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61" name="Graphic 60">
            <a:extLst>
              <a:ext uri="{FF2B5EF4-FFF2-40B4-BE49-F238E27FC236}">
                <a16:creationId xmlns:a16="http://schemas.microsoft.com/office/drawing/2014/main" id="{E3A1BEFD-C90D-E26B-E297-2E523F7FBA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5939" y="1220688"/>
            <a:ext cx="495626" cy="495626"/>
          </a:xfrm>
          <a:prstGeom prst="rect">
            <a:avLst/>
          </a:prstGeom>
        </p:spPr>
      </p:pic>
      <p:sp>
        <p:nvSpPr>
          <p:cNvPr id="62" name="TextBox 61">
            <a:extLst>
              <a:ext uri="{FF2B5EF4-FFF2-40B4-BE49-F238E27FC236}">
                <a16:creationId xmlns:a16="http://schemas.microsoft.com/office/drawing/2014/main" id="{44C34843-B65F-81CB-EDF8-68506D4DB78B}"/>
              </a:ext>
            </a:extLst>
          </p:cNvPr>
          <p:cNvSpPr txBox="1"/>
          <p:nvPr/>
        </p:nvSpPr>
        <p:spPr>
          <a:xfrm>
            <a:off x="1971189" y="1232395"/>
            <a:ext cx="3419475" cy="461665"/>
          </a:xfrm>
          <a:prstGeom prst="rect">
            <a:avLst/>
          </a:prstGeom>
          <a:noFill/>
        </p:spPr>
        <p:txBody>
          <a:bodyPr wrap="square" rtlCol="0">
            <a:spAutoFit/>
          </a:bodyPr>
          <a:lstStyle/>
          <a:p>
            <a:pPr algn="ctr"/>
            <a:r>
              <a:rPr lang="en-GB" sz="2400" b="0" i="0" u="none" strike="noStrike" dirty="0">
                <a:solidFill>
                  <a:schemeClr val="bg1"/>
                </a:solidFill>
                <a:effectLst/>
                <a:latin typeface="Poppins Bold" panose="00000800000000000000" pitchFamily="2" charset="0"/>
                <a:cs typeface="Poppins Bold" panose="00000800000000000000" pitchFamily="2" charset="0"/>
              </a:rPr>
              <a:t>Prudential oversight</a:t>
            </a:r>
            <a:endParaRPr lang="en-GB" sz="1800" dirty="0">
              <a:solidFill>
                <a:schemeClr val="bg1"/>
              </a:solidFill>
              <a:latin typeface="Poppins Bold" panose="00000800000000000000" pitchFamily="2" charset="0"/>
              <a:cs typeface="Poppins Bold" panose="00000800000000000000" pitchFamily="2" charset="0"/>
            </a:endParaRPr>
          </a:p>
        </p:txBody>
      </p:sp>
      <p:sp>
        <p:nvSpPr>
          <p:cNvPr id="63" name="Rectangle: Rounded Corners 62">
            <a:extLst>
              <a:ext uri="{FF2B5EF4-FFF2-40B4-BE49-F238E27FC236}">
                <a16:creationId xmlns:a16="http://schemas.microsoft.com/office/drawing/2014/main" id="{B40F8FF5-B719-9056-18A1-EA695367F0D0}"/>
              </a:ext>
            </a:extLst>
          </p:cNvPr>
          <p:cNvSpPr/>
          <p:nvPr/>
        </p:nvSpPr>
        <p:spPr>
          <a:xfrm>
            <a:off x="809824" y="2007873"/>
            <a:ext cx="5286176" cy="900771"/>
          </a:xfrm>
          <a:prstGeom prst="roundRect">
            <a:avLst>
              <a:gd name="adj" fmla="val 50000"/>
            </a:avLst>
          </a:prstGeom>
          <a:solidFill>
            <a:schemeClr val="accent3"/>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64" name="Graphic 63">
            <a:extLst>
              <a:ext uri="{FF2B5EF4-FFF2-40B4-BE49-F238E27FC236}">
                <a16:creationId xmlns:a16="http://schemas.microsoft.com/office/drawing/2014/main" id="{76A112C9-A0CB-103D-A4E9-EC802A0A61D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4157" y="2176232"/>
            <a:ext cx="559495" cy="559495"/>
          </a:xfrm>
          <a:prstGeom prst="rect">
            <a:avLst/>
          </a:prstGeom>
        </p:spPr>
      </p:pic>
      <p:sp>
        <p:nvSpPr>
          <p:cNvPr id="65" name="TextBox 64">
            <a:extLst>
              <a:ext uri="{FF2B5EF4-FFF2-40B4-BE49-F238E27FC236}">
                <a16:creationId xmlns:a16="http://schemas.microsoft.com/office/drawing/2014/main" id="{1851049A-7DBC-B12D-E108-F18960EF9158}"/>
              </a:ext>
            </a:extLst>
          </p:cNvPr>
          <p:cNvSpPr txBox="1"/>
          <p:nvPr/>
        </p:nvSpPr>
        <p:spPr>
          <a:xfrm>
            <a:off x="1765357" y="2235962"/>
            <a:ext cx="3831139" cy="461665"/>
          </a:xfrm>
          <a:prstGeom prst="rect">
            <a:avLst/>
          </a:prstGeom>
          <a:noFill/>
        </p:spPr>
        <p:txBody>
          <a:bodyPr wrap="square" rtlCol="0">
            <a:spAutoFit/>
          </a:bodyPr>
          <a:lstStyle/>
          <a:p>
            <a:pPr algn="ctr"/>
            <a:r>
              <a:rPr lang="en-GB" sz="2400" b="0" i="0" u="none" strike="noStrike" dirty="0">
                <a:solidFill>
                  <a:schemeClr val="bg1"/>
                </a:solidFill>
                <a:effectLst/>
                <a:latin typeface="Poppins Bold" panose="00000800000000000000" pitchFamily="2" charset="0"/>
                <a:cs typeface="Poppins Bold" panose="00000800000000000000" pitchFamily="2" charset="0"/>
              </a:rPr>
              <a:t>Systematic risk control</a:t>
            </a:r>
            <a:endParaRPr lang="en-GB" sz="1800" dirty="0">
              <a:solidFill>
                <a:schemeClr val="bg1"/>
              </a:solidFill>
              <a:latin typeface="Poppins Bold" panose="00000800000000000000" pitchFamily="2" charset="0"/>
              <a:cs typeface="Poppins Bold" panose="00000800000000000000" pitchFamily="2" charset="0"/>
            </a:endParaRPr>
          </a:p>
        </p:txBody>
      </p:sp>
      <p:sp>
        <p:nvSpPr>
          <p:cNvPr id="66" name="Rectangle: Rounded Corners 65">
            <a:extLst>
              <a:ext uri="{FF2B5EF4-FFF2-40B4-BE49-F238E27FC236}">
                <a16:creationId xmlns:a16="http://schemas.microsoft.com/office/drawing/2014/main" id="{9B338357-2E08-73CD-A8A9-B1B4558ACF21}"/>
              </a:ext>
            </a:extLst>
          </p:cNvPr>
          <p:cNvSpPr/>
          <p:nvPr/>
        </p:nvSpPr>
        <p:spPr>
          <a:xfrm>
            <a:off x="809824" y="3000829"/>
            <a:ext cx="5286176" cy="900771"/>
          </a:xfrm>
          <a:prstGeom prst="roundRect">
            <a:avLst>
              <a:gd name="adj" fmla="val 50000"/>
            </a:avLst>
          </a:prstGeom>
          <a:solidFill>
            <a:schemeClr val="accent4">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67" name="Graphic 60">
            <a:extLst>
              <a:ext uri="{FF2B5EF4-FFF2-40B4-BE49-F238E27FC236}">
                <a16:creationId xmlns:a16="http://schemas.microsoft.com/office/drawing/2014/main" id="{2CD37AFD-CF53-6C69-7F27-FC1F62DD4AE4}"/>
              </a:ext>
            </a:extLst>
          </p:cNvPr>
          <p:cNvSpPr/>
          <p:nvPr/>
        </p:nvSpPr>
        <p:spPr>
          <a:xfrm>
            <a:off x="1023657" y="3200531"/>
            <a:ext cx="477339" cy="477407"/>
          </a:xfrm>
          <a:custGeom>
            <a:avLst/>
            <a:gdLst>
              <a:gd name="connsiteX0" fmla="*/ 533456 w 555230"/>
              <a:gd name="connsiteY0" fmla="*/ 169708 h 555308"/>
              <a:gd name="connsiteX1" fmla="*/ 474097 w 555230"/>
              <a:gd name="connsiteY1" fmla="*/ 81522 h 555308"/>
              <a:gd name="connsiteX2" fmla="*/ 473864 w 555230"/>
              <a:gd name="connsiteY2" fmla="*/ 81289 h 555308"/>
              <a:gd name="connsiteX3" fmla="*/ 473322 w 555230"/>
              <a:gd name="connsiteY3" fmla="*/ 80747 h 555308"/>
              <a:gd name="connsiteX4" fmla="*/ 473089 w 555230"/>
              <a:gd name="connsiteY4" fmla="*/ 80514 h 555308"/>
              <a:gd name="connsiteX5" fmla="*/ 277654 w 555230"/>
              <a:gd name="connsiteY5" fmla="*/ 0 h 555308"/>
              <a:gd name="connsiteX6" fmla="*/ 169630 w 555230"/>
              <a:gd name="connsiteY6" fmla="*/ 21853 h 555308"/>
              <a:gd name="connsiteX7" fmla="*/ 81367 w 555230"/>
              <a:gd name="connsiteY7" fmla="*/ 81367 h 555308"/>
              <a:gd name="connsiteX8" fmla="*/ 21853 w 555230"/>
              <a:gd name="connsiteY8" fmla="*/ 169630 h 555308"/>
              <a:gd name="connsiteX9" fmla="*/ 0 w 555230"/>
              <a:gd name="connsiteY9" fmla="*/ 277654 h 555308"/>
              <a:gd name="connsiteX10" fmla="*/ 22628 w 555230"/>
              <a:gd name="connsiteY10" fmla="*/ 387615 h 555308"/>
              <a:gd name="connsiteX11" fmla="*/ 84234 w 555230"/>
              <a:gd name="connsiteY11" fmla="*/ 476809 h 555308"/>
              <a:gd name="connsiteX12" fmla="*/ 84311 w 555230"/>
              <a:gd name="connsiteY12" fmla="*/ 476886 h 555308"/>
              <a:gd name="connsiteX13" fmla="*/ 84389 w 555230"/>
              <a:gd name="connsiteY13" fmla="*/ 477041 h 555308"/>
              <a:gd name="connsiteX14" fmla="*/ 84544 w 555230"/>
              <a:gd name="connsiteY14" fmla="*/ 477196 h 555308"/>
              <a:gd name="connsiteX15" fmla="*/ 85319 w 555230"/>
              <a:gd name="connsiteY15" fmla="*/ 477894 h 555308"/>
              <a:gd name="connsiteX16" fmla="*/ 277577 w 555230"/>
              <a:gd name="connsiteY16" fmla="*/ 555308 h 555308"/>
              <a:gd name="connsiteX17" fmla="*/ 385601 w 555230"/>
              <a:gd name="connsiteY17" fmla="*/ 533456 h 555308"/>
              <a:gd name="connsiteX18" fmla="*/ 473864 w 555230"/>
              <a:gd name="connsiteY18" fmla="*/ 473942 h 555308"/>
              <a:gd name="connsiteX19" fmla="*/ 533378 w 555230"/>
              <a:gd name="connsiteY19" fmla="*/ 385678 h 555308"/>
              <a:gd name="connsiteX20" fmla="*/ 555231 w 555230"/>
              <a:gd name="connsiteY20" fmla="*/ 277654 h 555308"/>
              <a:gd name="connsiteX21" fmla="*/ 533456 w 555230"/>
              <a:gd name="connsiteY21" fmla="*/ 169708 h 555308"/>
              <a:gd name="connsiteX22" fmla="*/ 475879 w 555230"/>
              <a:gd name="connsiteY22" fmla="*/ 277964 h 555308"/>
              <a:gd name="connsiteX23" fmla="*/ 417605 w 555230"/>
              <a:gd name="connsiteY23" fmla="*/ 418302 h 555308"/>
              <a:gd name="connsiteX24" fmla="*/ 277654 w 555230"/>
              <a:gd name="connsiteY24" fmla="*/ 475879 h 555308"/>
              <a:gd name="connsiteX25" fmla="*/ 276957 w 555230"/>
              <a:gd name="connsiteY25" fmla="*/ 475879 h 555308"/>
              <a:gd name="connsiteX26" fmla="*/ 190166 w 555230"/>
              <a:gd name="connsiteY26" fmla="*/ 455576 h 555308"/>
              <a:gd name="connsiteX27" fmla="*/ 181641 w 555230"/>
              <a:gd name="connsiteY27" fmla="*/ 444107 h 555308"/>
              <a:gd name="connsiteX28" fmla="*/ 185904 w 555230"/>
              <a:gd name="connsiteY28" fmla="*/ 430469 h 555308"/>
              <a:gd name="connsiteX29" fmla="*/ 433646 w 555230"/>
              <a:gd name="connsiteY29" fmla="*/ 177999 h 555308"/>
              <a:gd name="connsiteX30" fmla="*/ 441085 w 555230"/>
              <a:gd name="connsiteY30" fmla="*/ 174822 h 555308"/>
              <a:gd name="connsiteX31" fmla="*/ 442480 w 555230"/>
              <a:gd name="connsiteY31" fmla="*/ 174900 h 555308"/>
              <a:gd name="connsiteX32" fmla="*/ 450229 w 555230"/>
              <a:gd name="connsiteY32" fmla="*/ 180092 h 555308"/>
              <a:gd name="connsiteX33" fmla="*/ 475879 w 555230"/>
              <a:gd name="connsiteY33" fmla="*/ 277964 h 555308"/>
              <a:gd name="connsiteX34" fmla="*/ 374984 w 555230"/>
              <a:gd name="connsiteY34" fmla="*/ 104072 h 555308"/>
              <a:gd name="connsiteX35" fmla="*/ 375759 w 555230"/>
              <a:gd name="connsiteY35" fmla="*/ 104537 h 555308"/>
              <a:gd name="connsiteX36" fmla="*/ 382423 w 555230"/>
              <a:gd name="connsiteY36" fmla="*/ 112751 h 555308"/>
              <a:gd name="connsiteX37" fmla="*/ 379246 w 555230"/>
              <a:gd name="connsiteY37" fmla="*/ 119958 h 555308"/>
              <a:gd name="connsiteX38" fmla="*/ 379246 w 555230"/>
              <a:gd name="connsiteY38" fmla="*/ 119958 h 555308"/>
              <a:gd name="connsiteX39" fmla="*/ 128404 w 555230"/>
              <a:gd name="connsiteY39" fmla="*/ 375604 h 555308"/>
              <a:gd name="connsiteX40" fmla="*/ 114998 w 555230"/>
              <a:gd name="connsiteY40" fmla="*/ 380176 h 555308"/>
              <a:gd name="connsiteX41" fmla="*/ 103452 w 555230"/>
              <a:gd name="connsiteY41" fmla="*/ 372272 h 555308"/>
              <a:gd name="connsiteX42" fmla="*/ 79429 w 555230"/>
              <a:gd name="connsiteY42" fmla="*/ 276414 h 555308"/>
              <a:gd name="connsiteX43" fmla="*/ 277654 w 555230"/>
              <a:gd name="connsiteY43" fmla="*/ 79429 h 555308"/>
              <a:gd name="connsiteX44" fmla="*/ 374674 w 555230"/>
              <a:gd name="connsiteY44" fmla="*/ 103994 h 555308"/>
              <a:gd name="connsiteX45" fmla="*/ 374674 w 555230"/>
              <a:gd name="connsiteY45" fmla="*/ 103994 h 555308"/>
              <a:gd name="connsiteX46" fmla="*/ 374984 w 555230"/>
              <a:gd name="connsiteY46" fmla="*/ 104072 h 55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55230" h="555308">
                <a:moveTo>
                  <a:pt x="533456" y="169708"/>
                </a:moveTo>
                <a:cubicBezTo>
                  <a:pt x="519507" y="136696"/>
                  <a:pt x="499514" y="107017"/>
                  <a:pt x="474097" y="81522"/>
                </a:cubicBezTo>
                <a:lnTo>
                  <a:pt x="473864" y="81289"/>
                </a:lnTo>
                <a:cubicBezTo>
                  <a:pt x="473709" y="81134"/>
                  <a:pt x="473477" y="80902"/>
                  <a:pt x="473322" y="80747"/>
                </a:cubicBezTo>
                <a:lnTo>
                  <a:pt x="473089" y="80514"/>
                </a:lnTo>
                <a:cubicBezTo>
                  <a:pt x="420705" y="28595"/>
                  <a:pt x="351272" y="0"/>
                  <a:pt x="277654" y="0"/>
                </a:cubicBezTo>
                <a:cubicBezTo>
                  <a:pt x="240225" y="0"/>
                  <a:pt x="203882" y="7362"/>
                  <a:pt x="169630" y="21853"/>
                </a:cubicBezTo>
                <a:cubicBezTo>
                  <a:pt x="136541" y="35879"/>
                  <a:pt x="106862" y="55872"/>
                  <a:pt x="81367" y="81367"/>
                </a:cubicBezTo>
                <a:cubicBezTo>
                  <a:pt x="55872" y="106862"/>
                  <a:pt x="35879" y="136541"/>
                  <a:pt x="21853" y="169630"/>
                </a:cubicBezTo>
                <a:cubicBezTo>
                  <a:pt x="7362" y="203882"/>
                  <a:pt x="0" y="240225"/>
                  <a:pt x="0" y="277654"/>
                </a:cubicBezTo>
                <a:cubicBezTo>
                  <a:pt x="0" y="315858"/>
                  <a:pt x="7594" y="352821"/>
                  <a:pt x="22628" y="387615"/>
                </a:cubicBezTo>
                <a:cubicBezTo>
                  <a:pt x="37119" y="421169"/>
                  <a:pt x="57887" y="451236"/>
                  <a:pt x="84234" y="476809"/>
                </a:cubicBezTo>
                <a:cubicBezTo>
                  <a:pt x="84234" y="476809"/>
                  <a:pt x="84311" y="476886"/>
                  <a:pt x="84311" y="476886"/>
                </a:cubicBezTo>
                <a:lnTo>
                  <a:pt x="84389" y="477041"/>
                </a:lnTo>
                <a:cubicBezTo>
                  <a:pt x="84466" y="477119"/>
                  <a:pt x="84466" y="477119"/>
                  <a:pt x="84544" y="477196"/>
                </a:cubicBezTo>
                <a:lnTo>
                  <a:pt x="85319" y="477894"/>
                </a:lnTo>
                <a:cubicBezTo>
                  <a:pt x="137316" y="527876"/>
                  <a:pt x="205587" y="555308"/>
                  <a:pt x="277577" y="555308"/>
                </a:cubicBezTo>
                <a:cubicBezTo>
                  <a:pt x="315005" y="555308"/>
                  <a:pt x="351349" y="547947"/>
                  <a:pt x="385601" y="533456"/>
                </a:cubicBezTo>
                <a:cubicBezTo>
                  <a:pt x="418690" y="519429"/>
                  <a:pt x="448369" y="499436"/>
                  <a:pt x="473864" y="473942"/>
                </a:cubicBezTo>
                <a:cubicBezTo>
                  <a:pt x="499359" y="448447"/>
                  <a:pt x="519352" y="418767"/>
                  <a:pt x="533378" y="385678"/>
                </a:cubicBezTo>
                <a:cubicBezTo>
                  <a:pt x="547869" y="351427"/>
                  <a:pt x="555231" y="315083"/>
                  <a:pt x="555231" y="277654"/>
                </a:cubicBezTo>
                <a:cubicBezTo>
                  <a:pt x="555231" y="240148"/>
                  <a:pt x="547947" y="203882"/>
                  <a:pt x="533456" y="169708"/>
                </a:cubicBezTo>
                <a:close/>
                <a:moveTo>
                  <a:pt x="475879" y="277964"/>
                </a:moveTo>
                <a:cubicBezTo>
                  <a:pt x="475801" y="331124"/>
                  <a:pt x="455111" y="380951"/>
                  <a:pt x="417605" y="418302"/>
                </a:cubicBezTo>
                <a:cubicBezTo>
                  <a:pt x="380254" y="455421"/>
                  <a:pt x="330581" y="475879"/>
                  <a:pt x="277654" y="475879"/>
                </a:cubicBezTo>
                <a:cubicBezTo>
                  <a:pt x="277422" y="475879"/>
                  <a:pt x="277189" y="475879"/>
                  <a:pt x="276957" y="475879"/>
                </a:cubicBezTo>
                <a:cubicBezTo>
                  <a:pt x="246502" y="475801"/>
                  <a:pt x="217288" y="468905"/>
                  <a:pt x="190166" y="455576"/>
                </a:cubicBezTo>
                <a:cubicBezTo>
                  <a:pt x="185594" y="453329"/>
                  <a:pt x="182494" y="449144"/>
                  <a:pt x="181641" y="444107"/>
                </a:cubicBezTo>
                <a:cubicBezTo>
                  <a:pt x="180789" y="439070"/>
                  <a:pt x="182339" y="434111"/>
                  <a:pt x="185904" y="430469"/>
                </a:cubicBezTo>
                <a:lnTo>
                  <a:pt x="433646" y="177999"/>
                </a:lnTo>
                <a:cubicBezTo>
                  <a:pt x="435661" y="175985"/>
                  <a:pt x="438295" y="174822"/>
                  <a:pt x="441085" y="174822"/>
                </a:cubicBezTo>
                <a:cubicBezTo>
                  <a:pt x="441550" y="174822"/>
                  <a:pt x="442015" y="174822"/>
                  <a:pt x="442480" y="174900"/>
                </a:cubicBezTo>
                <a:cubicBezTo>
                  <a:pt x="445735" y="175365"/>
                  <a:pt x="448602" y="177224"/>
                  <a:pt x="450229" y="180092"/>
                </a:cubicBezTo>
                <a:cubicBezTo>
                  <a:pt x="467045" y="209771"/>
                  <a:pt x="475956" y="243635"/>
                  <a:pt x="475879" y="277964"/>
                </a:cubicBezTo>
                <a:close/>
                <a:moveTo>
                  <a:pt x="374984" y="104072"/>
                </a:moveTo>
                <a:cubicBezTo>
                  <a:pt x="375217" y="104227"/>
                  <a:pt x="375527" y="104382"/>
                  <a:pt x="375759" y="104537"/>
                </a:cubicBezTo>
                <a:cubicBezTo>
                  <a:pt x="378084" y="106009"/>
                  <a:pt x="381881" y="109186"/>
                  <a:pt x="382423" y="112751"/>
                </a:cubicBezTo>
                <a:cubicBezTo>
                  <a:pt x="382811" y="115076"/>
                  <a:pt x="381726" y="117400"/>
                  <a:pt x="379246" y="119958"/>
                </a:cubicBezTo>
                <a:lnTo>
                  <a:pt x="379246" y="119958"/>
                </a:lnTo>
                <a:lnTo>
                  <a:pt x="128404" y="375604"/>
                </a:lnTo>
                <a:cubicBezTo>
                  <a:pt x="124917" y="379169"/>
                  <a:pt x="120035" y="380874"/>
                  <a:pt x="114998" y="380176"/>
                </a:cubicBezTo>
                <a:cubicBezTo>
                  <a:pt x="110039" y="379479"/>
                  <a:pt x="105854" y="376612"/>
                  <a:pt x="103452" y="372272"/>
                </a:cubicBezTo>
                <a:cubicBezTo>
                  <a:pt x="87489" y="343057"/>
                  <a:pt x="79197" y="309891"/>
                  <a:pt x="79429" y="276414"/>
                </a:cubicBezTo>
                <a:cubicBezTo>
                  <a:pt x="80049" y="167770"/>
                  <a:pt x="169010" y="79429"/>
                  <a:pt x="277654" y="79429"/>
                </a:cubicBezTo>
                <a:cubicBezTo>
                  <a:pt x="316168" y="79429"/>
                  <a:pt x="346855" y="87101"/>
                  <a:pt x="374674" y="103994"/>
                </a:cubicBezTo>
                <a:lnTo>
                  <a:pt x="374674" y="103994"/>
                </a:lnTo>
                <a:cubicBezTo>
                  <a:pt x="374752" y="103994"/>
                  <a:pt x="374907" y="103994"/>
                  <a:pt x="374984" y="104072"/>
                </a:cubicBezTo>
                <a:close/>
              </a:path>
            </a:pathLst>
          </a:custGeom>
          <a:solidFill>
            <a:schemeClr val="accent4">
              <a:lumMod val="50000"/>
            </a:schemeClr>
          </a:solidFill>
          <a:ln w="770" cap="flat">
            <a:noFill/>
            <a:prstDash val="solid"/>
            <a:miter/>
          </a:ln>
        </p:spPr>
        <p:txBody>
          <a:bodyPr rtlCol="0" anchor="ctr"/>
          <a:lstStyle/>
          <a:p>
            <a:endParaRPr lang="en-GB" dirty="0">
              <a:latin typeface="Poppins" panose="00000500000000000000" pitchFamily="2" charset="0"/>
            </a:endParaRPr>
          </a:p>
        </p:txBody>
      </p:sp>
      <p:sp>
        <p:nvSpPr>
          <p:cNvPr id="68" name="TextBox 67">
            <a:extLst>
              <a:ext uri="{FF2B5EF4-FFF2-40B4-BE49-F238E27FC236}">
                <a16:creationId xmlns:a16="http://schemas.microsoft.com/office/drawing/2014/main" id="{92221B5C-4428-373B-1CB7-6A7780C95238}"/>
              </a:ext>
            </a:extLst>
          </p:cNvPr>
          <p:cNvSpPr txBox="1"/>
          <p:nvPr/>
        </p:nvSpPr>
        <p:spPr>
          <a:xfrm>
            <a:off x="1971189" y="3229712"/>
            <a:ext cx="3419475" cy="461665"/>
          </a:xfrm>
          <a:prstGeom prst="rect">
            <a:avLst/>
          </a:prstGeom>
          <a:noFill/>
        </p:spPr>
        <p:txBody>
          <a:bodyPr wrap="square" rtlCol="0">
            <a:spAutoFit/>
          </a:bodyPr>
          <a:lstStyle/>
          <a:p>
            <a:pPr algn="ctr"/>
            <a:r>
              <a:rPr lang="en-GB" sz="2400" b="0" i="0" u="none" strike="noStrike" dirty="0">
                <a:solidFill>
                  <a:schemeClr val="accent4">
                    <a:lumMod val="50000"/>
                  </a:schemeClr>
                </a:solidFill>
                <a:effectLst/>
                <a:latin typeface="Poppins Bold" panose="00000800000000000000" pitchFamily="2" charset="0"/>
                <a:cs typeface="Poppins Bold" panose="00000800000000000000" pitchFamily="2" charset="0"/>
              </a:rPr>
              <a:t>Avoiding misuse</a:t>
            </a:r>
            <a:endParaRPr lang="en-GB" sz="1800" dirty="0">
              <a:solidFill>
                <a:schemeClr val="accent4">
                  <a:lumMod val="50000"/>
                </a:schemeClr>
              </a:solidFill>
              <a:latin typeface="Poppins Bold" panose="00000800000000000000" pitchFamily="2" charset="0"/>
              <a:cs typeface="Poppins Bold" panose="00000800000000000000" pitchFamily="2" charset="0"/>
            </a:endParaRPr>
          </a:p>
        </p:txBody>
      </p:sp>
      <p:sp>
        <p:nvSpPr>
          <p:cNvPr id="69" name="Rectangle: Rounded Corners 68">
            <a:extLst>
              <a:ext uri="{FF2B5EF4-FFF2-40B4-BE49-F238E27FC236}">
                <a16:creationId xmlns:a16="http://schemas.microsoft.com/office/drawing/2014/main" id="{64DAF73B-8B90-E88F-F349-C9E77FB7B860}"/>
              </a:ext>
            </a:extLst>
          </p:cNvPr>
          <p:cNvSpPr/>
          <p:nvPr/>
        </p:nvSpPr>
        <p:spPr>
          <a:xfrm>
            <a:off x="809824" y="3993785"/>
            <a:ext cx="5286176" cy="900771"/>
          </a:xfrm>
          <a:prstGeom prst="roundRect">
            <a:avLst>
              <a:gd name="adj" fmla="val 50000"/>
            </a:avLst>
          </a:prstGeom>
          <a:solidFill>
            <a:schemeClr val="accent2">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70" name="Group 69">
            <a:extLst>
              <a:ext uri="{FF2B5EF4-FFF2-40B4-BE49-F238E27FC236}">
                <a16:creationId xmlns:a16="http://schemas.microsoft.com/office/drawing/2014/main" id="{33D1A957-7AAB-31A5-FB18-0BF5DCAF33DE}"/>
              </a:ext>
            </a:extLst>
          </p:cNvPr>
          <p:cNvGrpSpPr/>
          <p:nvPr/>
        </p:nvGrpSpPr>
        <p:grpSpPr>
          <a:xfrm>
            <a:off x="1023657" y="4190894"/>
            <a:ext cx="500431" cy="452919"/>
            <a:chOff x="8013676" y="2685504"/>
            <a:chExt cx="582090" cy="526824"/>
          </a:xfrm>
          <a:solidFill>
            <a:schemeClr val="accent2">
              <a:lumMod val="50000"/>
            </a:schemeClr>
          </a:solidFill>
        </p:grpSpPr>
        <p:sp>
          <p:nvSpPr>
            <p:cNvPr id="71" name="Freeform: Shape 70">
              <a:extLst>
                <a:ext uri="{FF2B5EF4-FFF2-40B4-BE49-F238E27FC236}">
                  <a16:creationId xmlns:a16="http://schemas.microsoft.com/office/drawing/2014/main" id="{86780793-AD57-AA93-FC8D-8DEACAEA0466}"/>
                </a:ext>
              </a:extLst>
            </p:cNvPr>
            <p:cNvSpPr/>
            <p:nvPr/>
          </p:nvSpPr>
          <p:spPr>
            <a:xfrm>
              <a:off x="8013676" y="2790104"/>
              <a:ext cx="582090" cy="422224"/>
            </a:xfrm>
            <a:custGeom>
              <a:avLst/>
              <a:gdLst>
                <a:gd name="connsiteX0" fmla="*/ 551548 w 582090"/>
                <a:gd name="connsiteY0" fmla="*/ 0 h 422224"/>
                <a:gd name="connsiteX1" fmla="*/ 361749 w 582090"/>
                <a:gd name="connsiteY1" fmla="*/ 0 h 422224"/>
                <a:gd name="connsiteX2" fmla="*/ 361638 w 582090"/>
                <a:gd name="connsiteY2" fmla="*/ 2106 h 422224"/>
                <a:gd name="connsiteX3" fmla="*/ 353101 w 582090"/>
                <a:gd name="connsiteY3" fmla="*/ 30820 h 422224"/>
                <a:gd name="connsiteX4" fmla="*/ 275607 w 582090"/>
                <a:gd name="connsiteY4" fmla="*/ 66407 h 422224"/>
                <a:gd name="connsiteX5" fmla="*/ 219566 w 582090"/>
                <a:gd name="connsiteY5" fmla="*/ 2162 h 422224"/>
                <a:gd name="connsiteX6" fmla="*/ 219455 w 582090"/>
                <a:gd name="connsiteY6" fmla="*/ 55 h 422224"/>
                <a:gd name="connsiteX7" fmla="*/ 30432 w 582090"/>
                <a:gd name="connsiteY7" fmla="*/ 55 h 422224"/>
                <a:gd name="connsiteX8" fmla="*/ 0 w 582090"/>
                <a:gd name="connsiteY8" fmla="*/ 30488 h 422224"/>
                <a:gd name="connsiteX9" fmla="*/ 0 w 582090"/>
                <a:gd name="connsiteY9" fmla="*/ 391737 h 422224"/>
                <a:gd name="connsiteX10" fmla="*/ 8925 w 582090"/>
                <a:gd name="connsiteY10" fmla="*/ 413300 h 422224"/>
                <a:gd name="connsiteX11" fmla="*/ 30488 w 582090"/>
                <a:gd name="connsiteY11" fmla="*/ 422225 h 422224"/>
                <a:gd name="connsiteX12" fmla="*/ 551603 w 582090"/>
                <a:gd name="connsiteY12" fmla="*/ 422225 h 422224"/>
                <a:gd name="connsiteX13" fmla="*/ 573166 w 582090"/>
                <a:gd name="connsiteY13" fmla="*/ 413300 h 422224"/>
                <a:gd name="connsiteX14" fmla="*/ 582091 w 582090"/>
                <a:gd name="connsiteY14" fmla="*/ 391737 h 422224"/>
                <a:gd name="connsiteX15" fmla="*/ 582091 w 582090"/>
                <a:gd name="connsiteY15" fmla="*/ 30432 h 422224"/>
                <a:gd name="connsiteX16" fmla="*/ 551548 w 582090"/>
                <a:gd name="connsiteY16" fmla="*/ 0 h 422224"/>
                <a:gd name="connsiteX17" fmla="*/ 551548 w 582090"/>
                <a:gd name="connsiteY17" fmla="*/ 0 h 422224"/>
                <a:gd name="connsiteX18" fmla="*/ 283479 w 582090"/>
                <a:gd name="connsiteY18" fmla="*/ 329598 h 422224"/>
                <a:gd name="connsiteX19" fmla="*/ 251051 w 582090"/>
                <a:gd name="connsiteY19" fmla="*/ 362026 h 422224"/>
                <a:gd name="connsiteX20" fmla="*/ 89356 w 582090"/>
                <a:gd name="connsiteY20" fmla="*/ 362026 h 422224"/>
                <a:gd name="connsiteX21" fmla="*/ 56929 w 582090"/>
                <a:gd name="connsiteY21" fmla="*/ 329598 h 422224"/>
                <a:gd name="connsiteX22" fmla="*/ 56929 w 582090"/>
                <a:gd name="connsiteY22" fmla="*/ 287913 h 422224"/>
                <a:gd name="connsiteX23" fmla="*/ 76940 w 582090"/>
                <a:gd name="connsiteY23" fmla="*/ 223723 h 422224"/>
                <a:gd name="connsiteX24" fmla="*/ 129877 w 582090"/>
                <a:gd name="connsiteY24" fmla="*/ 182205 h 422224"/>
                <a:gd name="connsiteX25" fmla="*/ 105820 w 582090"/>
                <a:gd name="connsiteY25" fmla="*/ 106540 h 422224"/>
                <a:gd name="connsiteX26" fmla="*/ 170121 w 582090"/>
                <a:gd name="connsiteY26" fmla="*/ 60033 h 422224"/>
                <a:gd name="connsiteX27" fmla="*/ 234422 w 582090"/>
                <a:gd name="connsiteY27" fmla="*/ 106540 h 422224"/>
                <a:gd name="connsiteX28" fmla="*/ 210364 w 582090"/>
                <a:gd name="connsiteY28" fmla="*/ 182205 h 422224"/>
                <a:gd name="connsiteX29" fmla="*/ 263357 w 582090"/>
                <a:gd name="connsiteY29" fmla="*/ 223668 h 422224"/>
                <a:gd name="connsiteX30" fmla="*/ 283423 w 582090"/>
                <a:gd name="connsiteY30" fmla="*/ 287913 h 422224"/>
                <a:gd name="connsiteX31" fmla="*/ 283479 w 582090"/>
                <a:gd name="connsiteY31" fmla="*/ 329598 h 422224"/>
                <a:gd name="connsiteX32" fmla="*/ 488632 w 582090"/>
                <a:gd name="connsiteY32" fmla="*/ 109977 h 422224"/>
                <a:gd name="connsiteX33" fmla="*/ 509087 w 582090"/>
                <a:gd name="connsiteY33" fmla="*/ 160143 h 422224"/>
                <a:gd name="connsiteX34" fmla="*/ 489575 w 582090"/>
                <a:gd name="connsiteY34" fmla="*/ 206650 h 422224"/>
                <a:gd name="connsiteX35" fmla="*/ 437968 w 582090"/>
                <a:gd name="connsiteY35" fmla="*/ 223612 h 422224"/>
                <a:gd name="connsiteX36" fmla="*/ 436360 w 582090"/>
                <a:gd name="connsiteY36" fmla="*/ 247448 h 422224"/>
                <a:gd name="connsiteX37" fmla="*/ 388744 w 582090"/>
                <a:gd name="connsiteY37" fmla="*/ 247448 h 422224"/>
                <a:gd name="connsiteX38" fmla="*/ 387137 w 582090"/>
                <a:gd name="connsiteY38" fmla="*/ 188413 h 422224"/>
                <a:gd name="connsiteX39" fmla="*/ 406261 w 582090"/>
                <a:gd name="connsiteY39" fmla="*/ 188413 h 422224"/>
                <a:gd name="connsiteX40" fmla="*/ 443566 w 582090"/>
                <a:gd name="connsiteY40" fmla="*/ 182371 h 422224"/>
                <a:gd name="connsiteX41" fmla="*/ 456426 w 582090"/>
                <a:gd name="connsiteY41" fmla="*/ 160475 h 422224"/>
                <a:gd name="connsiteX42" fmla="*/ 450384 w 582090"/>
                <a:gd name="connsiteY42" fmla="*/ 143014 h 422224"/>
                <a:gd name="connsiteX43" fmla="*/ 433533 w 582090"/>
                <a:gd name="connsiteY43" fmla="*/ 136640 h 422224"/>
                <a:gd name="connsiteX44" fmla="*/ 415739 w 582090"/>
                <a:gd name="connsiteY44" fmla="*/ 143125 h 422224"/>
                <a:gd name="connsiteX45" fmla="*/ 409365 w 582090"/>
                <a:gd name="connsiteY45" fmla="*/ 160753 h 422224"/>
                <a:gd name="connsiteX46" fmla="*/ 358257 w 582090"/>
                <a:gd name="connsiteY46" fmla="*/ 160753 h 422224"/>
                <a:gd name="connsiteX47" fmla="*/ 366350 w 582090"/>
                <a:gd name="connsiteY47" fmla="*/ 125830 h 422224"/>
                <a:gd name="connsiteX48" fmla="*/ 392403 w 582090"/>
                <a:gd name="connsiteY48" fmla="*/ 101219 h 422224"/>
                <a:gd name="connsiteX49" fmla="*/ 434143 w 582090"/>
                <a:gd name="connsiteY49" fmla="*/ 92183 h 422224"/>
                <a:gd name="connsiteX50" fmla="*/ 488632 w 582090"/>
                <a:gd name="connsiteY50" fmla="*/ 109977 h 422224"/>
                <a:gd name="connsiteX51" fmla="*/ 389908 w 582090"/>
                <a:gd name="connsiteY51" fmla="*/ 321561 h 422224"/>
                <a:gd name="connsiteX52" fmla="*/ 380873 w 582090"/>
                <a:gd name="connsiteY52" fmla="*/ 300774 h 422224"/>
                <a:gd name="connsiteX53" fmla="*/ 389908 w 582090"/>
                <a:gd name="connsiteY53" fmla="*/ 279488 h 422224"/>
                <a:gd name="connsiteX54" fmla="*/ 413245 w 582090"/>
                <a:gd name="connsiteY54" fmla="*/ 270896 h 422224"/>
                <a:gd name="connsiteX55" fmla="*/ 436249 w 582090"/>
                <a:gd name="connsiteY55" fmla="*/ 279488 h 422224"/>
                <a:gd name="connsiteX56" fmla="*/ 445285 w 582090"/>
                <a:gd name="connsiteY56" fmla="*/ 300774 h 422224"/>
                <a:gd name="connsiteX57" fmla="*/ 436249 w 582090"/>
                <a:gd name="connsiteY57" fmla="*/ 321561 h 422224"/>
                <a:gd name="connsiteX58" fmla="*/ 413245 w 582090"/>
                <a:gd name="connsiteY58" fmla="*/ 329986 h 422224"/>
                <a:gd name="connsiteX59" fmla="*/ 389908 w 582090"/>
                <a:gd name="connsiteY59" fmla="*/ 321561 h 4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82090" h="422224">
                  <a:moveTo>
                    <a:pt x="551548" y="0"/>
                  </a:moveTo>
                  <a:lnTo>
                    <a:pt x="361749" y="0"/>
                  </a:lnTo>
                  <a:cubicBezTo>
                    <a:pt x="361749" y="721"/>
                    <a:pt x="361749" y="1386"/>
                    <a:pt x="361638" y="2106"/>
                  </a:cubicBezTo>
                  <a:cubicBezTo>
                    <a:pt x="360862" y="12140"/>
                    <a:pt x="357979" y="21951"/>
                    <a:pt x="353101" y="30820"/>
                  </a:cubicBezTo>
                  <a:cubicBezTo>
                    <a:pt x="338024" y="58536"/>
                    <a:pt x="306483" y="73004"/>
                    <a:pt x="275607" y="66407"/>
                  </a:cubicBezTo>
                  <a:cubicBezTo>
                    <a:pt x="244787" y="59756"/>
                    <a:pt x="221949" y="33592"/>
                    <a:pt x="219566" y="2162"/>
                  </a:cubicBezTo>
                  <a:cubicBezTo>
                    <a:pt x="219510" y="1441"/>
                    <a:pt x="219455" y="776"/>
                    <a:pt x="219455" y="55"/>
                  </a:cubicBezTo>
                  <a:lnTo>
                    <a:pt x="30432" y="55"/>
                  </a:lnTo>
                  <a:cubicBezTo>
                    <a:pt x="13636" y="55"/>
                    <a:pt x="0" y="13692"/>
                    <a:pt x="0" y="30488"/>
                  </a:cubicBezTo>
                  <a:lnTo>
                    <a:pt x="0" y="391737"/>
                  </a:lnTo>
                  <a:cubicBezTo>
                    <a:pt x="0" y="399830"/>
                    <a:pt x="3215" y="407535"/>
                    <a:pt x="8925" y="413300"/>
                  </a:cubicBezTo>
                  <a:cubicBezTo>
                    <a:pt x="14634" y="419065"/>
                    <a:pt x="22394" y="422225"/>
                    <a:pt x="30488" y="422225"/>
                  </a:cubicBezTo>
                  <a:lnTo>
                    <a:pt x="551603" y="422225"/>
                  </a:lnTo>
                  <a:cubicBezTo>
                    <a:pt x="559696" y="422225"/>
                    <a:pt x="567401" y="419010"/>
                    <a:pt x="573166" y="413300"/>
                  </a:cubicBezTo>
                  <a:cubicBezTo>
                    <a:pt x="578931" y="407591"/>
                    <a:pt x="582091" y="399830"/>
                    <a:pt x="582091" y="391737"/>
                  </a:cubicBezTo>
                  <a:lnTo>
                    <a:pt x="582091" y="30432"/>
                  </a:lnTo>
                  <a:cubicBezTo>
                    <a:pt x="581980" y="13636"/>
                    <a:pt x="568343" y="0"/>
                    <a:pt x="551548" y="0"/>
                  </a:cubicBezTo>
                  <a:lnTo>
                    <a:pt x="551548" y="0"/>
                  </a:lnTo>
                  <a:close/>
                  <a:moveTo>
                    <a:pt x="283479" y="329598"/>
                  </a:moveTo>
                  <a:cubicBezTo>
                    <a:pt x="283479" y="347503"/>
                    <a:pt x="268956" y="362026"/>
                    <a:pt x="251051" y="362026"/>
                  </a:cubicBezTo>
                  <a:lnTo>
                    <a:pt x="89356" y="362026"/>
                  </a:lnTo>
                  <a:cubicBezTo>
                    <a:pt x="71452" y="362026"/>
                    <a:pt x="56929" y="347503"/>
                    <a:pt x="56929" y="329598"/>
                  </a:cubicBezTo>
                  <a:lnTo>
                    <a:pt x="56929" y="287913"/>
                  </a:lnTo>
                  <a:cubicBezTo>
                    <a:pt x="56929" y="264965"/>
                    <a:pt x="63968" y="242570"/>
                    <a:pt x="76940" y="223723"/>
                  </a:cubicBezTo>
                  <a:cubicBezTo>
                    <a:pt x="89966" y="204876"/>
                    <a:pt x="108425" y="190409"/>
                    <a:pt x="129877" y="182205"/>
                  </a:cubicBezTo>
                  <a:cubicBezTo>
                    <a:pt x="106374" y="164799"/>
                    <a:pt x="96673" y="134312"/>
                    <a:pt x="105820" y="106540"/>
                  </a:cubicBezTo>
                  <a:cubicBezTo>
                    <a:pt x="114966" y="78769"/>
                    <a:pt x="140908" y="60033"/>
                    <a:pt x="170121" y="60033"/>
                  </a:cubicBezTo>
                  <a:cubicBezTo>
                    <a:pt x="199333" y="60033"/>
                    <a:pt x="225275" y="78769"/>
                    <a:pt x="234422" y="106540"/>
                  </a:cubicBezTo>
                  <a:cubicBezTo>
                    <a:pt x="243568" y="134312"/>
                    <a:pt x="233867" y="164799"/>
                    <a:pt x="210364" y="182205"/>
                  </a:cubicBezTo>
                  <a:cubicBezTo>
                    <a:pt x="231816" y="190353"/>
                    <a:pt x="250275" y="204821"/>
                    <a:pt x="263357" y="223668"/>
                  </a:cubicBezTo>
                  <a:cubicBezTo>
                    <a:pt x="276439" y="242570"/>
                    <a:pt x="283423" y="264965"/>
                    <a:pt x="283423" y="287913"/>
                  </a:cubicBezTo>
                  <a:lnTo>
                    <a:pt x="283479" y="329598"/>
                  </a:lnTo>
                  <a:close/>
                  <a:moveTo>
                    <a:pt x="488632" y="109977"/>
                  </a:moveTo>
                  <a:cubicBezTo>
                    <a:pt x="502269" y="121839"/>
                    <a:pt x="509087" y="138580"/>
                    <a:pt x="509087" y="160143"/>
                  </a:cubicBezTo>
                  <a:cubicBezTo>
                    <a:pt x="509087" y="180043"/>
                    <a:pt x="502601" y="195564"/>
                    <a:pt x="489575" y="206650"/>
                  </a:cubicBezTo>
                  <a:cubicBezTo>
                    <a:pt x="476548" y="217737"/>
                    <a:pt x="459364" y="223446"/>
                    <a:pt x="437968" y="223612"/>
                  </a:cubicBezTo>
                  <a:lnTo>
                    <a:pt x="436360" y="247448"/>
                  </a:lnTo>
                  <a:lnTo>
                    <a:pt x="388744" y="247448"/>
                  </a:lnTo>
                  <a:lnTo>
                    <a:pt x="387137" y="188413"/>
                  </a:lnTo>
                  <a:lnTo>
                    <a:pt x="406261" y="188413"/>
                  </a:lnTo>
                  <a:cubicBezTo>
                    <a:pt x="422558" y="188413"/>
                    <a:pt x="434974" y="186418"/>
                    <a:pt x="443566" y="182371"/>
                  </a:cubicBezTo>
                  <a:cubicBezTo>
                    <a:pt x="452158" y="178380"/>
                    <a:pt x="456426" y="171063"/>
                    <a:pt x="456426" y="160475"/>
                  </a:cubicBezTo>
                  <a:cubicBezTo>
                    <a:pt x="456426" y="153048"/>
                    <a:pt x="454431" y="147227"/>
                    <a:pt x="450384" y="143014"/>
                  </a:cubicBezTo>
                  <a:cubicBezTo>
                    <a:pt x="446338" y="138802"/>
                    <a:pt x="440739" y="136640"/>
                    <a:pt x="433533" y="136640"/>
                  </a:cubicBezTo>
                  <a:cubicBezTo>
                    <a:pt x="425939" y="136640"/>
                    <a:pt x="420008" y="138802"/>
                    <a:pt x="415739" y="143125"/>
                  </a:cubicBezTo>
                  <a:cubicBezTo>
                    <a:pt x="411527" y="147449"/>
                    <a:pt x="409365" y="153325"/>
                    <a:pt x="409365" y="160753"/>
                  </a:cubicBezTo>
                  <a:lnTo>
                    <a:pt x="358257" y="160753"/>
                  </a:lnTo>
                  <a:cubicBezTo>
                    <a:pt x="357813" y="147837"/>
                    <a:pt x="360529" y="136196"/>
                    <a:pt x="366350" y="125830"/>
                  </a:cubicBezTo>
                  <a:cubicBezTo>
                    <a:pt x="372170" y="115465"/>
                    <a:pt x="380873" y="107261"/>
                    <a:pt x="392403" y="101219"/>
                  </a:cubicBezTo>
                  <a:cubicBezTo>
                    <a:pt x="403932" y="95177"/>
                    <a:pt x="417846" y="92183"/>
                    <a:pt x="434143" y="92183"/>
                  </a:cubicBezTo>
                  <a:cubicBezTo>
                    <a:pt x="456870" y="92183"/>
                    <a:pt x="474996" y="98114"/>
                    <a:pt x="488632" y="109977"/>
                  </a:cubicBezTo>
                  <a:close/>
                  <a:moveTo>
                    <a:pt x="389908" y="321561"/>
                  </a:moveTo>
                  <a:cubicBezTo>
                    <a:pt x="383866" y="315962"/>
                    <a:pt x="380873" y="309033"/>
                    <a:pt x="380873" y="300774"/>
                  </a:cubicBezTo>
                  <a:cubicBezTo>
                    <a:pt x="380873" y="292293"/>
                    <a:pt x="383866" y="285197"/>
                    <a:pt x="389908" y="279488"/>
                  </a:cubicBezTo>
                  <a:cubicBezTo>
                    <a:pt x="395950" y="273778"/>
                    <a:pt x="403711" y="270896"/>
                    <a:pt x="413245" y="270896"/>
                  </a:cubicBezTo>
                  <a:cubicBezTo>
                    <a:pt x="422558" y="270896"/>
                    <a:pt x="430207" y="273778"/>
                    <a:pt x="436249" y="279488"/>
                  </a:cubicBezTo>
                  <a:cubicBezTo>
                    <a:pt x="442291" y="285197"/>
                    <a:pt x="445285" y="292293"/>
                    <a:pt x="445285" y="300774"/>
                  </a:cubicBezTo>
                  <a:cubicBezTo>
                    <a:pt x="445285" y="309033"/>
                    <a:pt x="442291" y="315962"/>
                    <a:pt x="436249" y="321561"/>
                  </a:cubicBezTo>
                  <a:cubicBezTo>
                    <a:pt x="430207" y="327159"/>
                    <a:pt x="422558" y="329986"/>
                    <a:pt x="413245" y="329986"/>
                  </a:cubicBezTo>
                  <a:cubicBezTo>
                    <a:pt x="403711" y="329986"/>
                    <a:pt x="395950" y="327215"/>
                    <a:pt x="389908" y="321561"/>
                  </a:cubicBezTo>
                  <a:close/>
                </a:path>
              </a:pathLst>
            </a:custGeom>
            <a:grpFill/>
            <a:ln w="548" cap="flat">
              <a:noFill/>
              <a:prstDash val="solid"/>
              <a:miter/>
            </a:ln>
          </p:spPr>
          <p:txBody>
            <a:bodyPr rtlCol="0" anchor="ctr"/>
            <a:lstStyle/>
            <a:p>
              <a:endParaRPr lang="en-GB" dirty="0">
                <a:latin typeface="Poppins" panose="00000500000000000000" pitchFamily="2" charset="0"/>
              </a:endParaRPr>
            </a:p>
          </p:txBody>
        </p:sp>
        <p:sp>
          <p:nvSpPr>
            <p:cNvPr id="72" name="Freeform: Shape 71">
              <a:extLst>
                <a:ext uri="{FF2B5EF4-FFF2-40B4-BE49-F238E27FC236}">
                  <a16:creationId xmlns:a16="http://schemas.microsoft.com/office/drawing/2014/main" id="{DC166CED-75AD-048A-B822-63A217E905CD}"/>
                </a:ext>
              </a:extLst>
            </p:cNvPr>
            <p:cNvSpPr/>
            <p:nvPr/>
          </p:nvSpPr>
          <p:spPr>
            <a:xfrm>
              <a:off x="8253696" y="2685504"/>
              <a:ext cx="101218" cy="151661"/>
            </a:xfrm>
            <a:custGeom>
              <a:avLst/>
              <a:gdLst>
                <a:gd name="connsiteX0" fmla="*/ 6264 w 101218"/>
                <a:gd name="connsiteY0" fmla="*/ 125387 h 151661"/>
                <a:gd name="connsiteX1" fmla="*/ 50609 w 101218"/>
                <a:gd name="connsiteY1" fmla="*/ 151662 h 151661"/>
                <a:gd name="connsiteX2" fmla="*/ 94955 w 101218"/>
                <a:gd name="connsiteY2" fmla="*/ 125387 h 151661"/>
                <a:gd name="connsiteX3" fmla="*/ 100997 w 101218"/>
                <a:gd name="connsiteY3" fmla="*/ 104600 h 151661"/>
                <a:gd name="connsiteX4" fmla="*/ 101219 w 101218"/>
                <a:gd name="connsiteY4" fmla="*/ 101052 h 151661"/>
                <a:gd name="connsiteX5" fmla="*/ 101219 w 101218"/>
                <a:gd name="connsiteY5" fmla="*/ 10421 h 151661"/>
                <a:gd name="connsiteX6" fmla="*/ 90797 w 101218"/>
                <a:gd name="connsiteY6" fmla="*/ 0 h 151661"/>
                <a:gd name="connsiteX7" fmla="*/ 10421 w 101218"/>
                <a:gd name="connsiteY7" fmla="*/ 0 h 151661"/>
                <a:gd name="connsiteX8" fmla="*/ 0 w 101218"/>
                <a:gd name="connsiteY8" fmla="*/ 10421 h 151661"/>
                <a:gd name="connsiteX9" fmla="*/ 0 w 101218"/>
                <a:gd name="connsiteY9" fmla="*/ 101052 h 151661"/>
                <a:gd name="connsiteX10" fmla="*/ 222 w 101218"/>
                <a:gd name="connsiteY10" fmla="*/ 104600 h 151661"/>
                <a:gd name="connsiteX11" fmla="*/ 6264 w 101218"/>
                <a:gd name="connsiteY11" fmla="*/ 125387 h 151661"/>
                <a:gd name="connsiteX12" fmla="*/ 6264 w 101218"/>
                <a:gd name="connsiteY12" fmla="*/ 125387 h 151661"/>
                <a:gd name="connsiteX13" fmla="*/ 50609 w 101218"/>
                <a:gd name="connsiteY13" fmla="*/ 42738 h 151661"/>
                <a:gd name="connsiteX14" fmla="*/ 64800 w 101218"/>
                <a:gd name="connsiteY14" fmla="*/ 52272 h 151661"/>
                <a:gd name="connsiteX15" fmla="*/ 61474 w 101218"/>
                <a:gd name="connsiteY15" fmla="*/ 69068 h 151661"/>
                <a:gd name="connsiteX16" fmla="*/ 44678 w 101218"/>
                <a:gd name="connsiteY16" fmla="*/ 72394 h 151661"/>
                <a:gd name="connsiteX17" fmla="*/ 35144 w 101218"/>
                <a:gd name="connsiteY17" fmla="*/ 58204 h 151661"/>
                <a:gd name="connsiteX18" fmla="*/ 50609 w 101218"/>
                <a:gd name="connsiteY18" fmla="*/ 42738 h 151661"/>
                <a:gd name="connsiteX19" fmla="*/ 50609 w 101218"/>
                <a:gd name="connsiteY19" fmla="*/ 42738 h 1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218" h="151661">
                  <a:moveTo>
                    <a:pt x="6264" y="125387"/>
                  </a:moveTo>
                  <a:cubicBezTo>
                    <a:pt x="15133" y="141573"/>
                    <a:pt x="32095" y="151662"/>
                    <a:pt x="50609" y="151662"/>
                  </a:cubicBezTo>
                  <a:cubicBezTo>
                    <a:pt x="69124" y="151662"/>
                    <a:pt x="86086" y="141573"/>
                    <a:pt x="94955" y="125387"/>
                  </a:cubicBezTo>
                  <a:cubicBezTo>
                    <a:pt x="98503" y="119012"/>
                    <a:pt x="100553" y="111917"/>
                    <a:pt x="100997" y="104600"/>
                  </a:cubicBezTo>
                  <a:cubicBezTo>
                    <a:pt x="101163" y="103436"/>
                    <a:pt x="101219" y="102216"/>
                    <a:pt x="101219" y="101052"/>
                  </a:cubicBezTo>
                  <a:lnTo>
                    <a:pt x="101219" y="10421"/>
                  </a:lnTo>
                  <a:cubicBezTo>
                    <a:pt x="101219" y="4656"/>
                    <a:pt x="96562" y="55"/>
                    <a:pt x="90797" y="0"/>
                  </a:cubicBezTo>
                  <a:lnTo>
                    <a:pt x="10421" y="0"/>
                  </a:lnTo>
                  <a:cubicBezTo>
                    <a:pt x="4656" y="0"/>
                    <a:pt x="55" y="4656"/>
                    <a:pt x="0" y="10421"/>
                  </a:cubicBezTo>
                  <a:lnTo>
                    <a:pt x="0" y="101052"/>
                  </a:lnTo>
                  <a:cubicBezTo>
                    <a:pt x="0" y="102216"/>
                    <a:pt x="0" y="103436"/>
                    <a:pt x="222" y="104600"/>
                  </a:cubicBezTo>
                  <a:cubicBezTo>
                    <a:pt x="610" y="111917"/>
                    <a:pt x="2716" y="119012"/>
                    <a:pt x="6264" y="125387"/>
                  </a:cubicBezTo>
                  <a:lnTo>
                    <a:pt x="6264" y="125387"/>
                  </a:lnTo>
                  <a:close/>
                  <a:moveTo>
                    <a:pt x="50609" y="42738"/>
                  </a:moveTo>
                  <a:cubicBezTo>
                    <a:pt x="56818" y="42738"/>
                    <a:pt x="62472" y="46507"/>
                    <a:pt x="64800" y="52272"/>
                  </a:cubicBezTo>
                  <a:cubicBezTo>
                    <a:pt x="67183" y="58037"/>
                    <a:pt x="65853" y="64634"/>
                    <a:pt x="61474" y="69068"/>
                  </a:cubicBezTo>
                  <a:cubicBezTo>
                    <a:pt x="57039" y="73503"/>
                    <a:pt x="50443" y="74833"/>
                    <a:pt x="44678" y="72394"/>
                  </a:cubicBezTo>
                  <a:cubicBezTo>
                    <a:pt x="38913" y="70011"/>
                    <a:pt x="35144" y="64412"/>
                    <a:pt x="35144" y="58204"/>
                  </a:cubicBezTo>
                  <a:cubicBezTo>
                    <a:pt x="35144" y="49722"/>
                    <a:pt x="42073" y="42738"/>
                    <a:pt x="50609" y="42738"/>
                  </a:cubicBezTo>
                  <a:lnTo>
                    <a:pt x="50609" y="42738"/>
                  </a:lnTo>
                  <a:close/>
                </a:path>
              </a:pathLst>
            </a:custGeom>
            <a:grpFill/>
            <a:ln w="548" cap="flat">
              <a:noFill/>
              <a:prstDash val="solid"/>
              <a:miter/>
            </a:ln>
          </p:spPr>
          <p:txBody>
            <a:bodyPr rtlCol="0" anchor="ctr"/>
            <a:lstStyle/>
            <a:p>
              <a:endParaRPr lang="en-GB" dirty="0">
                <a:latin typeface="Poppins" panose="00000500000000000000" pitchFamily="2" charset="0"/>
              </a:endParaRPr>
            </a:p>
          </p:txBody>
        </p:sp>
      </p:grpSp>
      <p:sp>
        <p:nvSpPr>
          <p:cNvPr id="73" name="TextBox 72">
            <a:extLst>
              <a:ext uri="{FF2B5EF4-FFF2-40B4-BE49-F238E27FC236}">
                <a16:creationId xmlns:a16="http://schemas.microsoft.com/office/drawing/2014/main" id="{927388E7-312E-8DF9-D894-BE211662E6BC}"/>
              </a:ext>
            </a:extLst>
          </p:cNvPr>
          <p:cNvSpPr txBox="1"/>
          <p:nvPr/>
        </p:nvSpPr>
        <p:spPr>
          <a:xfrm>
            <a:off x="1971189" y="4231483"/>
            <a:ext cx="3419475" cy="461665"/>
          </a:xfrm>
          <a:prstGeom prst="rect">
            <a:avLst/>
          </a:prstGeom>
          <a:noFill/>
        </p:spPr>
        <p:txBody>
          <a:bodyPr wrap="square" rtlCol="0">
            <a:spAutoFit/>
          </a:bodyPr>
          <a:lstStyle/>
          <a:p>
            <a:pPr algn="ctr"/>
            <a:r>
              <a:rPr lang="en-GB" sz="2400" b="0" i="0" u="none" strike="noStrike" dirty="0">
                <a:solidFill>
                  <a:schemeClr val="accent2">
                    <a:lumMod val="50000"/>
                  </a:schemeClr>
                </a:solidFill>
                <a:effectLst/>
                <a:latin typeface="Poppins Bold" panose="00000800000000000000" pitchFamily="2" charset="0"/>
                <a:cs typeface="Poppins Bold" panose="00000800000000000000" pitchFamily="2" charset="0"/>
              </a:rPr>
              <a:t>Confidentiality</a:t>
            </a:r>
            <a:endParaRPr lang="en-GB" sz="18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74" name="Rectangle: Rounded Corners 73">
            <a:extLst>
              <a:ext uri="{FF2B5EF4-FFF2-40B4-BE49-F238E27FC236}">
                <a16:creationId xmlns:a16="http://schemas.microsoft.com/office/drawing/2014/main" id="{400D051F-7B23-2E2B-1782-F2F685F354F5}"/>
              </a:ext>
            </a:extLst>
          </p:cNvPr>
          <p:cNvSpPr/>
          <p:nvPr/>
        </p:nvSpPr>
        <p:spPr>
          <a:xfrm>
            <a:off x="809824" y="4980183"/>
            <a:ext cx="5286176" cy="900771"/>
          </a:xfrm>
          <a:prstGeom prst="roundRect">
            <a:avLst>
              <a:gd name="adj" fmla="val 50000"/>
            </a:avLst>
          </a:prstGeom>
          <a:solidFill>
            <a:schemeClr val="accent6">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75" name="TextBox 74">
            <a:extLst>
              <a:ext uri="{FF2B5EF4-FFF2-40B4-BE49-F238E27FC236}">
                <a16:creationId xmlns:a16="http://schemas.microsoft.com/office/drawing/2014/main" id="{0BD8EB72-AB4C-4D09-C24A-F059806A5ED1}"/>
              </a:ext>
            </a:extLst>
          </p:cNvPr>
          <p:cNvSpPr txBox="1"/>
          <p:nvPr/>
        </p:nvSpPr>
        <p:spPr>
          <a:xfrm>
            <a:off x="1971189" y="5221824"/>
            <a:ext cx="3419475" cy="461665"/>
          </a:xfrm>
          <a:prstGeom prst="rect">
            <a:avLst/>
          </a:prstGeom>
          <a:noFill/>
        </p:spPr>
        <p:txBody>
          <a:bodyPr wrap="square" rtlCol="0">
            <a:spAutoFit/>
          </a:bodyPr>
          <a:lstStyle/>
          <a:p>
            <a:pPr algn="ctr"/>
            <a:r>
              <a:rPr lang="en-GB" sz="2400" b="0" i="0" u="none" strike="noStrike" dirty="0">
                <a:solidFill>
                  <a:schemeClr val="accent6">
                    <a:lumMod val="50000"/>
                  </a:schemeClr>
                </a:solidFill>
                <a:effectLst/>
                <a:latin typeface="Poppins Bold" panose="00000800000000000000" pitchFamily="2" charset="0"/>
                <a:cs typeface="Poppins Bold" panose="00000800000000000000" pitchFamily="2" charset="0"/>
              </a:rPr>
              <a:t>Other objectives</a:t>
            </a:r>
            <a:endParaRPr lang="en-GB" sz="1800" dirty="0">
              <a:solidFill>
                <a:schemeClr val="accent6">
                  <a:lumMod val="50000"/>
                </a:schemeClr>
              </a:solidFill>
              <a:latin typeface="Poppins Bold" panose="00000800000000000000" pitchFamily="2" charset="0"/>
              <a:cs typeface="Poppins Bold" panose="00000800000000000000" pitchFamily="2" charset="0"/>
            </a:endParaRPr>
          </a:p>
        </p:txBody>
      </p:sp>
      <p:pic>
        <p:nvPicPr>
          <p:cNvPr id="76" name="Graphic 75">
            <a:extLst>
              <a:ext uri="{FF2B5EF4-FFF2-40B4-BE49-F238E27FC236}">
                <a16:creationId xmlns:a16="http://schemas.microsoft.com/office/drawing/2014/main" id="{9CD7BE41-B16C-C16C-8307-D460A7895F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5939" y="5181591"/>
            <a:ext cx="487791" cy="487791"/>
          </a:xfrm>
          <a:prstGeom prst="rect">
            <a:avLst/>
          </a:prstGeom>
        </p:spPr>
      </p:pic>
      <p:sp>
        <p:nvSpPr>
          <p:cNvPr id="2" name="Right Brace 1">
            <a:extLst>
              <a:ext uri="{FF2B5EF4-FFF2-40B4-BE49-F238E27FC236}">
                <a16:creationId xmlns:a16="http://schemas.microsoft.com/office/drawing/2014/main" id="{1C9C34D6-4303-C4E7-7C01-4FDD8C716787}"/>
              </a:ext>
            </a:extLst>
          </p:cNvPr>
          <p:cNvSpPr/>
          <p:nvPr/>
        </p:nvSpPr>
        <p:spPr>
          <a:xfrm>
            <a:off x="12723110" y="1012657"/>
            <a:ext cx="691172" cy="4868297"/>
          </a:xfrm>
          <a:prstGeom prst="rightBrace">
            <a:avLst>
              <a:gd name="adj1" fmla="val 62556"/>
              <a:gd name="adj2" fmla="val 49404"/>
            </a:avLst>
          </a:prstGeom>
          <a:noFill/>
          <a:ln w="762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Poppins" panose="00000500000000000000" pitchFamily="2" charset="0"/>
            </a:endParaRPr>
          </a:p>
        </p:txBody>
      </p:sp>
      <p:sp>
        <p:nvSpPr>
          <p:cNvPr id="3" name="TextBox 2">
            <a:extLst>
              <a:ext uri="{FF2B5EF4-FFF2-40B4-BE49-F238E27FC236}">
                <a16:creationId xmlns:a16="http://schemas.microsoft.com/office/drawing/2014/main" id="{1EA037F2-155A-CF5E-701D-8615A786E2F5}"/>
              </a:ext>
            </a:extLst>
          </p:cNvPr>
          <p:cNvSpPr txBox="1"/>
          <p:nvPr/>
        </p:nvSpPr>
        <p:spPr>
          <a:xfrm>
            <a:off x="13717857" y="3154811"/>
            <a:ext cx="4200778" cy="1261884"/>
          </a:xfrm>
          <a:prstGeom prst="rect">
            <a:avLst/>
          </a:prstGeom>
          <a:noFill/>
        </p:spPr>
        <p:txBody>
          <a:bodyPr wrap="square" rtlCol="0">
            <a:spAutoFit/>
          </a:bodyPr>
          <a:lstStyle/>
          <a:p>
            <a:pPr algn="ctr"/>
            <a:r>
              <a:rPr lang="en-US" sz="2400" b="1" dirty="0">
                <a:solidFill>
                  <a:schemeClr val="tx1"/>
                </a:solidFill>
                <a:latin typeface="Poppins" panose="00000500000000000000" pitchFamily="2" charset="0"/>
                <a:cs typeface="Poppins" panose="00000500000000000000" pitchFamily="2" charset="0"/>
              </a:rPr>
              <a:t>Efficient credit allocation</a:t>
            </a:r>
          </a:p>
          <a:p>
            <a:pPr algn="ctr"/>
            <a:endParaRPr lang="en-US" sz="1050" dirty="0">
              <a:solidFill>
                <a:schemeClr val="tx1"/>
              </a:solidFill>
              <a:latin typeface="Poppins" panose="00000500000000000000" pitchFamily="2" charset="0"/>
              <a:cs typeface="Poppins" panose="00000500000000000000" pitchFamily="2" charset="0"/>
            </a:endParaRPr>
          </a:p>
          <a:p>
            <a:pPr algn="ctr"/>
            <a:r>
              <a:rPr lang="en-US" sz="2000" dirty="0">
                <a:solidFill>
                  <a:schemeClr val="tx1"/>
                </a:solidFill>
                <a:latin typeface="Poppins" panose="00000500000000000000" pitchFamily="2" charset="0"/>
                <a:cs typeface="Poppins" panose="00000500000000000000" pitchFamily="2" charset="0"/>
              </a:rPr>
              <a:t>Getting money to the people who will use it most efficiently​</a:t>
            </a:r>
            <a:endParaRPr lang="en-GB" sz="2000" dirty="0">
              <a:solidFill>
                <a:schemeClr val="tx1"/>
              </a:solidFill>
              <a:latin typeface="Poppins" panose="00000500000000000000" pitchFamily="2" charset="0"/>
              <a:cs typeface="Poppins" panose="00000500000000000000" pitchFamily="2" charset="0"/>
            </a:endParaRPr>
          </a:p>
        </p:txBody>
      </p:sp>
      <p:grpSp>
        <p:nvGrpSpPr>
          <p:cNvPr id="4" name="Group 3">
            <a:extLst>
              <a:ext uri="{FF2B5EF4-FFF2-40B4-BE49-F238E27FC236}">
                <a16:creationId xmlns:a16="http://schemas.microsoft.com/office/drawing/2014/main" id="{A8A91A0F-6682-8A6A-5152-A5C84BF6B190}"/>
              </a:ext>
            </a:extLst>
          </p:cNvPr>
          <p:cNvGrpSpPr/>
          <p:nvPr/>
        </p:nvGrpSpPr>
        <p:grpSpPr>
          <a:xfrm>
            <a:off x="15252636" y="1862424"/>
            <a:ext cx="1131220" cy="1126992"/>
            <a:chOff x="5293946" y="352338"/>
            <a:chExt cx="1625745" cy="1619668"/>
          </a:xfrm>
          <a:solidFill>
            <a:schemeClr val="tx1"/>
          </a:solidFill>
        </p:grpSpPr>
        <p:sp>
          <p:nvSpPr>
            <p:cNvPr id="5" name="Freeform: Shape 4">
              <a:extLst>
                <a:ext uri="{FF2B5EF4-FFF2-40B4-BE49-F238E27FC236}">
                  <a16:creationId xmlns:a16="http://schemas.microsoft.com/office/drawing/2014/main" id="{FE51CEA9-94CF-BB40-BFB1-4470FA8F0BA3}"/>
                </a:ext>
              </a:extLst>
            </p:cNvPr>
            <p:cNvSpPr/>
            <p:nvPr/>
          </p:nvSpPr>
          <p:spPr>
            <a:xfrm>
              <a:off x="5293946" y="363459"/>
              <a:ext cx="1608520" cy="1608547"/>
            </a:xfrm>
            <a:custGeom>
              <a:avLst/>
              <a:gdLst>
                <a:gd name="connsiteX0" fmla="*/ 804411 w 1608520"/>
                <a:gd name="connsiteY0" fmla="*/ 1608548 h 1608547"/>
                <a:gd name="connsiteX1" fmla="*/ 1608520 w 1608520"/>
                <a:gd name="connsiteY1" fmla="*/ 804108 h 1608547"/>
                <a:gd name="connsiteX2" fmla="*/ 1467307 w 1608520"/>
                <a:gd name="connsiteY2" fmla="*/ 348924 h 1608547"/>
                <a:gd name="connsiteX3" fmla="*/ 1426515 w 1608520"/>
                <a:gd name="connsiteY3" fmla="*/ 347211 h 1608547"/>
                <a:gd name="connsiteX4" fmla="*/ 1358996 w 1608520"/>
                <a:gd name="connsiteY4" fmla="*/ 414731 h 1608547"/>
                <a:gd name="connsiteX5" fmla="*/ 1475586 w 1608520"/>
                <a:gd name="connsiteY5" fmla="*/ 710621 h 1608547"/>
                <a:gd name="connsiteX6" fmla="*/ 1475397 w 1608520"/>
                <a:gd name="connsiteY6" fmla="*/ 710621 h 1608547"/>
                <a:gd name="connsiteX7" fmla="*/ 1477455 w 1608520"/>
                <a:gd name="connsiteY7" fmla="*/ 726735 h 1608547"/>
                <a:gd name="connsiteX8" fmla="*/ 1482388 w 1608520"/>
                <a:gd name="connsiteY8" fmla="*/ 804092 h 1608547"/>
                <a:gd name="connsiteX9" fmla="*/ 804422 w 1608520"/>
                <a:gd name="connsiteY9" fmla="*/ 1482054 h 1608547"/>
                <a:gd name="connsiteX10" fmla="*/ 126460 w 1608520"/>
                <a:gd name="connsiteY10" fmla="*/ 804092 h 1608547"/>
                <a:gd name="connsiteX11" fmla="*/ 804422 w 1608520"/>
                <a:gd name="connsiteY11" fmla="*/ 126131 h 1608547"/>
                <a:gd name="connsiteX12" fmla="*/ 1170596 w 1608520"/>
                <a:gd name="connsiteY12" fmla="*/ 234318 h 1608547"/>
                <a:gd name="connsiteX13" fmla="*/ 1170448 w 1608520"/>
                <a:gd name="connsiteY13" fmla="*/ 234465 h 1608547"/>
                <a:gd name="connsiteX14" fmla="*/ 1172971 w 1608520"/>
                <a:gd name="connsiteY14" fmla="*/ 235908 h 1608547"/>
                <a:gd name="connsiteX15" fmla="*/ 1200997 w 1608520"/>
                <a:gd name="connsiteY15" fmla="*/ 254666 h 1608547"/>
                <a:gd name="connsiteX16" fmla="*/ 1267492 w 1608520"/>
                <a:gd name="connsiteY16" fmla="*/ 188171 h 1608547"/>
                <a:gd name="connsiteX17" fmla="*/ 1265436 w 1608520"/>
                <a:gd name="connsiteY17" fmla="*/ 146695 h 1608547"/>
                <a:gd name="connsiteX18" fmla="*/ 1265436 w 1608520"/>
                <a:gd name="connsiteY18" fmla="*/ 145326 h 1608547"/>
                <a:gd name="connsiteX19" fmla="*/ 804439 w 1608520"/>
                <a:gd name="connsiteY19" fmla="*/ 0 h 1608547"/>
                <a:gd name="connsiteX20" fmla="*/ 0 w 1608520"/>
                <a:gd name="connsiteY20" fmla="*/ 804110 h 1608547"/>
                <a:gd name="connsiteX21" fmla="*/ 804439 w 1608520"/>
                <a:gd name="connsiteY21" fmla="*/ 1608548 h 160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08520" h="1608547">
                  <a:moveTo>
                    <a:pt x="804411" y="1608548"/>
                  </a:moveTo>
                  <a:cubicBezTo>
                    <a:pt x="1252919" y="1608548"/>
                    <a:pt x="1608520" y="1243316"/>
                    <a:pt x="1608520" y="804108"/>
                  </a:cubicBezTo>
                  <a:cubicBezTo>
                    <a:pt x="1608520" y="635136"/>
                    <a:pt x="1556427" y="478496"/>
                    <a:pt x="1467307" y="348924"/>
                  </a:cubicBezTo>
                  <a:lnTo>
                    <a:pt x="1426515" y="347211"/>
                  </a:lnTo>
                  <a:lnTo>
                    <a:pt x="1358996" y="414731"/>
                  </a:lnTo>
                  <a:cubicBezTo>
                    <a:pt x="1419760" y="500655"/>
                    <a:pt x="1460505" y="601549"/>
                    <a:pt x="1475586" y="710621"/>
                  </a:cubicBezTo>
                  <a:lnTo>
                    <a:pt x="1475397" y="710621"/>
                  </a:lnTo>
                  <a:cubicBezTo>
                    <a:pt x="1476418" y="715764"/>
                    <a:pt x="1477063" y="721250"/>
                    <a:pt x="1477455" y="726735"/>
                  </a:cubicBezTo>
                  <a:cubicBezTo>
                    <a:pt x="1480377" y="752166"/>
                    <a:pt x="1482388" y="777884"/>
                    <a:pt x="1482388" y="804092"/>
                  </a:cubicBezTo>
                  <a:cubicBezTo>
                    <a:pt x="1482388" y="1178875"/>
                    <a:pt x="1176864" y="1482054"/>
                    <a:pt x="804422" y="1482054"/>
                  </a:cubicBezTo>
                  <a:cubicBezTo>
                    <a:pt x="429796" y="1482054"/>
                    <a:pt x="126460" y="1178718"/>
                    <a:pt x="126460" y="804092"/>
                  </a:cubicBezTo>
                  <a:cubicBezTo>
                    <a:pt x="126460" y="429812"/>
                    <a:pt x="429796" y="126131"/>
                    <a:pt x="804422" y="126131"/>
                  </a:cubicBezTo>
                  <a:cubicBezTo>
                    <a:pt x="939389" y="126131"/>
                    <a:pt x="1065012" y="166049"/>
                    <a:pt x="1170596" y="234318"/>
                  </a:cubicBezTo>
                  <a:cubicBezTo>
                    <a:pt x="1170522" y="234343"/>
                    <a:pt x="1170448" y="234465"/>
                    <a:pt x="1170448" y="234465"/>
                  </a:cubicBezTo>
                  <a:cubicBezTo>
                    <a:pt x="1171351" y="235006"/>
                    <a:pt x="1172160" y="235454"/>
                    <a:pt x="1172971" y="235908"/>
                  </a:cubicBezTo>
                  <a:cubicBezTo>
                    <a:pt x="1182390" y="242056"/>
                    <a:pt x="1191915" y="248070"/>
                    <a:pt x="1200997" y="254666"/>
                  </a:cubicBezTo>
                  <a:lnTo>
                    <a:pt x="1267492" y="188171"/>
                  </a:lnTo>
                  <a:lnTo>
                    <a:pt x="1265436" y="146695"/>
                  </a:lnTo>
                  <a:lnTo>
                    <a:pt x="1265436" y="145326"/>
                  </a:lnTo>
                  <a:cubicBezTo>
                    <a:pt x="1134844" y="53812"/>
                    <a:pt x="976160" y="0"/>
                    <a:pt x="804439" y="0"/>
                  </a:cubicBezTo>
                  <a:cubicBezTo>
                    <a:pt x="360220" y="0"/>
                    <a:pt x="0" y="360236"/>
                    <a:pt x="0" y="804110"/>
                  </a:cubicBezTo>
                  <a:cubicBezTo>
                    <a:pt x="-6" y="1248329"/>
                    <a:pt x="360220" y="1608548"/>
                    <a:pt x="804439" y="1608548"/>
                  </a:cubicBezTo>
                  <a:close/>
                </a:path>
              </a:pathLst>
            </a:custGeom>
            <a:solidFill>
              <a:schemeClr val="tx1">
                <a:lumMod val="50000"/>
                <a:lumOff val="50000"/>
              </a:schemeClr>
            </a:solidFill>
            <a:ln w="1564" cap="flat">
              <a:noFill/>
              <a:prstDash val="solid"/>
              <a:miter/>
            </a:ln>
          </p:spPr>
          <p:txBody>
            <a:bodyPr rtlCol="0" anchor="ctr"/>
            <a:lstStyle/>
            <a:p>
              <a:endParaRPr lang="en-GB" dirty="0">
                <a:latin typeface="Poppins" panose="00000500000000000000" pitchFamily="2" charset="0"/>
              </a:endParaRPr>
            </a:p>
          </p:txBody>
        </p:sp>
        <p:sp>
          <p:nvSpPr>
            <p:cNvPr id="11" name="Freeform: Shape 10">
              <a:extLst>
                <a:ext uri="{FF2B5EF4-FFF2-40B4-BE49-F238E27FC236}">
                  <a16:creationId xmlns:a16="http://schemas.microsoft.com/office/drawing/2014/main" id="{ADE4F601-F14E-CB36-5AA7-3871D5CEF9A6}"/>
                </a:ext>
              </a:extLst>
            </p:cNvPr>
            <p:cNvSpPr/>
            <p:nvPr/>
          </p:nvSpPr>
          <p:spPr>
            <a:xfrm>
              <a:off x="5572919" y="642479"/>
              <a:ext cx="1050875" cy="1050529"/>
            </a:xfrm>
            <a:custGeom>
              <a:avLst/>
              <a:gdLst>
                <a:gd name="connsiteX0" fmla="*/ 812326 w 1050875"/>
                <a:gd name="connsiteY0" fmla="*/ 85347 h 1050529"/>
                <a:gd name="connsiteX1" fmla="*/ 525438 w 1050875"/>
                <a:gd name="connsiteY1" fmla="*/ 0 h 1050529"/>
                <a:gd name="connsiteX2" fmla="*/ 0 w 1050875"/>
                <a:gd name="connsiteY2" fmla="*/ 525092 h 1050529"/>
                <a:gd name="connsiteX3" fmla="*/ 525438 w 1050875"/>
                <a:gd name="connsiteY3" fmla="*/ 1050530 h 1050529"/>
                <a:gd name="connsiteX4" fmla="*/ 1050875 w 1050875"/>
                <a:gd name="connsiteY4" fmla="*/ 525092 h 1050529"/>
                <a:gd name="connsiteX5" fmla="*/ 969984 w 1050875"/>
                <a:gd name="connsiteY5" fmla="*/ 245745 h 1050529"/>
                <a:gd name="connsiteX6" fmla="*/ 879157 w 1050875"/>
                <a:gd name="connsiteY6" fmla="*/ 336571 h 1050529"/>
                <a:gd name="connsiteX7" fmla="*/ 926115 w 1050875"/>
                <a:gd name="connsiteY7" fmla="*/ 525086 h 1050529"/>
                <a:gd name="connsiteX8" fmla="*/ 525442 w 1050875"/>
                <a:gd name="connsiteY8" fmla="*/ 925758 h 1050529"/>
                <a:gd name="connsiteX9" fmla="*/ 124770 w 1050875"/>
                <a:gd name="connsiteY9" fmla="*/ 525086 h 1050529"/>
                <a:gd name="connsiteX10" fmla="*/ 525442 w 1050875"/>
                <a:gd name="connsiteY10" fmla="*/ 124413 h 1050529"/>
                <a:gd name="connsiteX11" fmla="*/ 721843 w 1050875"/>
                <a:gd name="connsiteY11" fmla="*/ 175826 h 105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0875" h="1050529">
                  <a:moveTo>
                    <a:pt x="812326" y="85347"/>
                  </a:moveTo>
                  <a:cubicBezTo>
                    <a:pt x="729722" y="31535"/>
                    <a:pt x="631351" y="0"/>
                    <a:pt x="525438" y="0"/>
                  </a:cubicBezTo>
                  <a:cubicBezTo>
                    <a:pt x="235125" y="0"/>
                    <a:pt x="0" y="235125"/>
                    <a:pt x="0" y="525092"/>
                  </a:cubicBezTo>
                  <a:cubicBezTo>
                    <a:pt x="0" y="818578"/>
                    <a:pt x="238738" y="1050530"/>
                    <a:pt x="525438" y="1050530"/>
                  </a:cubicBezTo>
                  <a:cubicBezTo>
                    <a:pt x="815405" y="1050530"/>
                    <a:pt x="1050875" y="815405"/>
                    <a:pt x="1050875" y="525092"/>
                  </a:cubicBezTo>
                  <a:cubicBezTo>
                    <a:pt x="1050875" y="422268"/>
                    <a:pt x="1021395" y="326633"/>
                    <a:pt x="969984" y="245745"/>
                  </a:cubicBezTo>
                  <a:lnTo>
                    <a:pt x="879157" y="336571"/>
                  </a:lnTo>
                  <a:cubicBezTo>
                    <a:pt x="908974" y="392781"/>
                    <a:pt x="926115" y="457222"/>
                    <a:pt x="926115" y="525086"/>
                  </a:cubicBezTo>
                  <a:cubicBezTo>
                    <a:pt x="926115" y="746512"/>
                    <a:pt x="746507" y="925758"/>
                    <a:pt x="525442" y="925758"/>
                  </a:cubicBezTo>
                  <a:cubicBezTo>
                    <a:pt x="302367" y="925758"/>
                    <a:pt x="124770" y="743024"/>
                    <a:pt x="124770" y="525086"/>
                  </a:cubicBezTo>
                  <a:cubicBezTo>
                    <a:pt x="124770" y="304005"/>
                    <a:pt x="304032" y="124413"/>
                    <a:pt x="525442" y="124413"/>
                  </a:cubicBezTo>
                  <a:cubicBezTo>
                    <a:pt x="596737" y="124413"/>
                    <a:pt x="663914" y="143265"/>
                    <a:pt x="721843" y="175826"/>
                  </a:cubicBezTo>
                  <a:close/>
                </a:path>
              </a:pathLst>
            </a:custGeom>
            <a:grpFill/>
            <a:ln w="1564" cap="flat">
              <a:noFill/>
              <a:prstDash val="solid"/>
              <a:miter/>
            </a:ln>
          </p:spPr>
          <p:txBody>
            <a:bodyPr rtlCol="0" anchor="ctr"/>
            <a:lstStyle/>
            <a:p>
              <a:endParaRPr lang="en-GB" dirty="0">
                <a:latin typeface="Poppins" panose="00000500000000000000" pitchFamily="2" charset="0"/>
              </a:endParaRPr>
            </a:p>
          </p:txBody>
        </p:sp>
        <p:sp>
          <p:nvSpPr>
            <p:cNvPr id="13" name="Freeform: Shape 12">
              <a:extLst>
                <a:ext uri="{FF2B5EF4-FFF2-40B4-BE49-F238E27FC236}">
                  <a16:creationId xmlns:a16="http://schemas.microsoft.com/office/drawing/2014/main" id="{1EB27E1F-70A4-DB9C-08D8-063E0A0F3AC8}"/>
                </a:ext>
              </a:extLst>
            </p:cNvPr>
            <p:cNvSpPr/>
            <p:nvPr/>
          </p:nvSpPr>
          <p:spPr>
            <a:xfrm>
              <a:off x="5832724" y="902285"/>
              <a:ext cx="530931" cy="530924"/>
            </a:xfrm>
            <a:custGeom>
              <a:avLst/>
              <a:gdLst>
                <a:gd name="connsiteX0" fmla="*/ 265633 w 530931"/>
                <a:gd name="connsiteY0" fmla="*/ 112429 h 530924"/>
                <a:gd name="connsiteX1" fmla="*/ 360578 w 530931"/>
                <a:gd name="connsiteY1" fmla="*/ 17483 h 530924"/>
                <a:gd name="connsiteX2" fmla="*/ 265633 w 530931"/>
                <a:gd name="connsiteY2" fmla="*/ 0 h 530924"/>
                <a:gd name="connsiteX3" fmla="*/ 0 w 530931"/>
                <a:gd name="connsiteY3" fmla="*/ 265287 h 530924"/>
                <a:gd name="connsiteX4" fmla="*/ 264973 w 530931"/>
                <a:gd name="connsiteY4" fmla="*/ 530889 h 530924"/>
                <a:gd name="connsiteX5" fmla="*/ 265630 w 530931"/>
                <a:gd name="connsiteY5" fmla="*/ 530925 h 530924"/>
                <a:gd name="connsiteX6" fmla="*/ 266194 w 530931"/>
                <a:gd name="connsiteY6" fmla="*/ 530895 h 530924"/>
                <a:gd name="connsiteX7" fmla="*/ 530931 w 530931"/>
                <a:gd name="connsiteY7" fmla="*/ 265294 h 530924"/>
                <a:gd name="connsiteX8" fmla="*/ 516535 w 530931"/>
                <a:gd name="connsiteY8" fmla="*/ 179265 h 530924"/>
                <a:gd name="connsiteX9" fmla="*/ 417822 w 530931"/>
                <a:gd name="connsiteY9" fmla="*/ 277978 h 530924"/>
                <a:gd name="connsiteX10" fmla="*/ 271760 w 530931"/>
                <a:gd name="connsiteY10" fmla="*/ 417921 h 530924"/>
                <a:gd name="connsiteX11" fmla="*/ 262807 w 530931"/>
                <a:gd name="connsiteY11" fmla="*/ 418221 h 530924"/>
                <a:gd name="connsiteX12" fmla="*/ 112430 w 530931"/>
                <a:gd name="connsiteY12" fmla="*/ 265298 h 530924"/>
                <a:gd name="connsiteX13" fmla="*/ 265634 w 530931"/>
                <a:gd name="connsiteY13" fmla="*/ 112425 h 53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0931" h="530924">
                  <a:moveTo>
                    <a:pt x="265633" y="112429"/>
                  </a:moveTo>
                  <a:lnTo>
                    <a:pt x="360578" y="17483"/>
                  </a:lnTo>
                  <a:cubicBezTo>
                    <a:pt x="331098" y="6174"/>
                    <a:pt x="299225" y="0"/>
                    <a:pt x="265633" y="0"/>
                  </a:cubicBezTo>
                  <a:cubicBezTo>
                    <a:pt x="118932" y="0"/>
                    <a:pt x="0" y="118939"/>
                    <a:pt x="0" y="265287"/>
                  </a:cubicBezTo>
                  <a:cubicBezTo>
                    <a:pt x="0" y="411766"/>
                    <a:pt x="118582" y="530528"/>
                    <a:pt x="264973" y="530889"/>
                  </a:cubicBezTo>
                  <a:cubicBezTo>
                    <a:pt x="265195" y="530889"/>
                    <a:pt x="265402" y="530925"/>
                    <a:pt x="265630" y="530925"/>
                  </a:cubicBezTo>
                  <a:cubicBezTo>
                    <a:pt x="265820" y="530925"/>
                    <a:pt x="266004" y="530895"/>
                    <a:pt x="266194" y="530895"/>
                  </a:cubicBezTo>
                  <a:cubicBezTo>
                    <a:pt x="412286" y="530589"/>
                    <a:pt x="530931" y="411798"/>
                    <a:pt x="530931" y="265294"/>
                  </a:cubicBezTo>
                  <a:cubicBezTo>
                    <a:pt x="530931" y="235133"/>
                    <a:pt x="525790" y="205996"/>
                    <a:pt x="516535" y="179265"/>
                  </a:cubicBezTo>
                  <a:lnTo>
                    <a:pt x="417822" y="277978"/>
                  </a:lnTo>
                  <a:cubicBezTo>
                    <a:pt x="411969" y="352801"/>
                    <a:pt x="350007" y="414780"/>
                    <a:pt x="271760" y="417921"/>
                  </a:cubicBezTo>
                  <a:cubicBezTo>
                    <a:pt x="268791" y="417989"/>
                    <a:pt x="265733" y="418289"/>
                    <a:pt x="262807" y="418221"/>
                  </a:cubicBezTo>
                  <a:cubicBezTo>
                    <a:pt x="179491" y="416676"/>
                    <a:pt x="112430" y="348983"/>
                    <a:pt x="112430" y="265298"/>
                  </a:cubicBezTo>
                  <a:cubicBezTo>
                    <a:pt x="112424" y="180976"/>
                    <a:pt x="180976" y="112425"/>
                    <a:pt x="265634" y="112425"/>
                  </a:cubicBezTo>
                  <a:close/>
                </a:path>
              </a:pathLst>
            </a:custGeom>
            <a:solidFill>
              <a:schemeClr val="tx1">
                <a:lumMod val="50000"/>
                <a:lumOff val="50000"/>
              </a:schemeClr>
            </a:solidFill>
            <a:ln w="1564" cap="flat">
              <a:noFill/>
              <a:prstDash val="solid"/>
              <a:miter/>
            </a:ln>
          </p:spPr>
          <p:txBody>
            <a:bodyPr rtlCol="0" anchor="ctr"/>
            <a:lstStyle/>
            <a:p>
              <a:endParaRPr lang="en-GB" dirty="0">
                <a:latin typeface="Poppins" panose="00000500000000000000" pitchFamily="2" charset="0"/>
              </a:endParaRPr>
            </a:p>
          </p:txBody>
        </p:sp>
        <p:sp>
          <p:nvSpPr>
            <p:cNvPr id="15" name="Freeform: Shape 14">
              <a:extLst>
                <a:ext uri="{FF2B5EF4-FFF2-40B4-BE49-F238E27FC236}">
                  <a16:creationId xmlns:a16="http://schemas.microsoft.com/office/drawing/2014/main" id="{11ABD50E-D4AE-6825-1529-5EBBB657FD21}"/>
                </a:ext>
              </a:extLst>
            </p:cNvPr>
            <p:cNvSpPr/>
            <p:nvPr/>
          </p:nvSpPr>
          <p:spPr>
            <a:xfrm>
              <a:off x="6059455" y="352338"/>
              <a:ext cx="860236" cy="860526"/>
            </a:xfrm>
            <a:custGeom>
              <a:avLst/>
              <a:gdLst>
                <a:gd name="connsiteX0" fmla="*/ 10797 w 860236"/>
                <a:gd name="connsiteY0" fmla="*/ 787486 h 860526"/>
                <a:gd name="connsiteX1" fmla="*/ 10797 w 860236"/>
                <a:gd name="connsiteY1" fmla="*/ 840954 h 860526"/>
                <a:gd name="connsiteX2" fmla="*/ 20248 w 860236"/>
                <a:gd name="connsiteY2" fmla="*/ 850042 h 860526"/>
                <a:gd name="connsiteX3" fmla="*/ 72839 w 860236"/>
                <a:gd name="connsiteY3" fmla="*/ 849527 h 860526"/>
                <a:gd name="connsiteX4" fmla="*/ 353820 w 860236"/>
                <a:gd name="connsiteY4" fmla="*/ 568545 h 860526"/>
                <a:gd name="connsiteX5" fmla="*/ 357680 w 860236"/>
                <a:gd name="connsiteY5" fmla="*/ 573104 h 860526"/>
                <a:gd name="connsiteX6" fmla="*/ 353875 w 860236"/>
                <a:gd name="connsiteY6" fmla="*/ 568497 h 860526"/>
                <a:gd name="connsiteX7" fmla="*/ 623420 w 860236"/>
                <a:gd name="connsiteY7" fmla="*/ 298952 h 860526"/>
                <a:gd name="connsiteX8" fmla="*/ 648783 w 860236"/>
                <a:gd name="connsiteY8" fmla="*/ 289151 h 860526"/>
                <a:gd name="connsiteX9" fmla="*/ 705898 w 860236"/>
                <a:gd name="connsiteY9" fmla="*/ 291895 h 860526"/>
                <a:gd name="connsiteX10" fmla="*/ 729321 w 860236"/>
                <a:gd name="connsiteY10" fmla="*/ 282825 h 860526"/>
                <a:gd name="connsiteX11" fmla="*/ 856034 w 860236"/>
                <a:gd name="connsiteY11" fmla="*/ 155793 h 860526"/>
                <a:gd name="connsiteX12" fmla="*/ 829642 w 860236"/>
                <a:gd name="connsiteY12" fmla="*/ 113978 h 860526"/>
                <a:gd name="connsiteX13" fmla="*/ 748408 w 860236"/>
                <a:gd name="connsiteY13" fmla="*/ 112266 h 860526"/>
                <a:gd name="connsiteX14" fmla="*/ 748408 w 860236"/>
                <a:gd name="connsiteY14" fmla="*/ 111573 h 860526"/>
                <a:gd name="connsiteX15" fmla="*/ 748754 w 860236"/>
                <a:gd name="connsiteY15" fmla="*/ 111229 h 860526"/>
                <a:gd name="connsiteX16" fmla="*/ 746696 w 860236"/>
                <a:gd name="connsiteY16" fmla="*/ 31024 h 860526"/>
                <a:gd name="connsiteX17" fmla="*/ 704186 w 860236"/>
                <a:gd name="connsiteY17" fmla="*/ 4293 h 860526"/>
                <a:gd name="connsiteX18" fmla="*/ 577468 w 860236"/>
                <a:gd name="connsiteY18" fmla="*/ 131012 h 860526"/>
                <a:gd name="connsiteX19" fmla="*/ 568428 w 860236"/>
                <a:gd name="connsiteY19" fmla="*/ 154412 h 860526"/>
                <a:gd name="connsiteX20" fmla="*/ 571171 w 860236"/>
                <a:gd name="connsiteY20" fmla="*/ 211549 h 860526"/>
                <a:gd name="connsiteX21" fmla="*/ 561372 w 860236"/>
                <a:gd name="connsiteY21" fmla="*/ 236912 h 86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0236" h="860526">
                  <a:moveTo>
                    <a:pt x="10797" y="787486"/>
                  </a:moveTo>
                  <a:cubicBezTo>
                    <a:pt x="-3599" y="802227"/>
                    <a:pt x="-3599" y="826220"/>
                    <a:pt x="10797" y="840954"/>
                  </a:cubicBezTo>
                  <a:lnTo>
                    <a:pt x="20248" y="850042"/>
                  </a:lnTo>
                  <a:cubicBezTo>
                    <a:pt x="34993" y="864218"/>
                    <a:pt x="58375" y="863990"/>
                    <a:pt x="72839" y="849527"/>
                  </a:cubicBezTo>
                  <a:lnTo>
                    <a:pt x="353820" y="568545"/>
                  </a:lnTo>
                  <a:cubicBezTo>
                    <a:pt x="355071" y="570098"/>
                    <a:pt x="356447" y="571552"/>
                    <a:pt x="357680" y="573104"/>
                  </a:cubicBezTo>
                  <a:cubicBezTo>
                    <a:pt x="356502" y="571497"/>
                    <a:pt x="355083" y="570074"/>
                    <a:pt x="353875" y="568497"/>
                  </a:cubicBezTo>
                  <a:lnTo>
                    <a:pt x="623420" y="298952"/>
                  </a:lnTo>
                  <a:cubicBezTo>
                    <a:pt x="630114" y="292257"/>
                    <a:pt x="639326" y="288697"/>
                    <a:pt x="648783" y="289151"/>
                  </a:cubicBezTo>
                  <a:lnTo>
                    <a:pt x="705898" y="291895"/>
                  </a:lnTo>
                  <a:cubicBezTo>
                    <a:pt x="714633" y="292318"/>
                    <a:pt x="723147" y="289022"/>
                    <a:pt x="729321" y="282825"/>
                  </a:cubicBezTo>
                  <a:lnTo>
                    <a:pt x="856034" y="155793"/>
                  </a:lnTo>
                  <a:cubicBezTo>
                    <a:pt x="868728" y="143109"/>
                    <a:pt x="850552" y="114659"/>
                    <a:pt x="829642" y="113978"/>
                  </a:cubicBezTo>
                  <a:lnTo>
                    <a:pt x="748408" y="112266"/>
                  </a:lnTo>
                  <a:lnTo>
                    <a:pt x="748408" y="111573"/>
                  </a:lnTo>
                  <a:lnTo>
                    <a:pt x="748754" y="111229"/>
                  </a:lnTo>
                  <a:lnTo>
                    <a:pt x="746696" y="31024"/>
                  </a:lnTo>
                  <a:cubicBezTo>
                    <a:pt x="746005" y="10117"/>
                    <a:pt x="717209" y="-8735"/>
                    <a:pt x="704186" y="4293"/>
                  </a:cubicBezTo>
                  <a:lnTo>
                    <a:pt x="577468" y="131012"/>
                  </a:lnTo>
                  <a:cubicBezTo>
                    <a:pt x="571288" y="137192"/>
                    <a:pt x="568006" y="145685"/>
                    <a:pt x="568428" y="154412"/>
                  </a:cubicBezTo>
                  <a:lnTo>
                    <a:pt x="571171" y="211549"/>
                  </a:lnTo>
                  <a:cubicBezTo>
                    <a:pt x="571625" y="221006"/>
                    <a:pt x="568067" y="230217"/>
                    <a:pt x="561372" y="236912"/>
                  </a:cubicBezTo>
                  <a:close/>
                </a:path>
              </a:pathLst>
            </a:custGeom>
            <a:grpFill/>
            <a:ln w="1564" cap="flat">
              <a:noFill/>
              <a:prstDash val="solid"/>
              <a:miter/>
            </a:ln>
          </p:spPr>
          <p:txBody>
            <a:bodyPr rtlCol="0" anchor="ctr"/>
            <a:lstStyle/>
            <a:p>
              <a:endParaRPr lang="en-GB" dirty="0">
                <a:latin typeface="Poppins" panose="00000500000000000000" pitchFamily="2" charset="0"/>
              </a:endParaRPr>
            </a:p>
          </p:txBody>
        </p:sp>
      </p:grpSp>
      <p:sp>
        <p:nvSpPr>
          <p:cNvPr id="22" name="TextBox 21">
            <a:extLst>
              <a:ext uri="{FF2B5EF4-FFF2-40B4-BE49-F238E27FC236}">
                <a16:creationId xmlns:a16="http://schemas.microsoft.com/office/drawing/2014/main" id="{6B9C03B9-98F3-184B-796E-CCC7DDA6E6AD}"/>
              </a:ext>
            </a:extLst>
          </p:cNvPr>
          <p:cNvSpPr txBox="1"/>
          <p:nvPr/>
        </p:nvSpPr>
        <p:spPr>
          <a:xfrm>
            <a:off x="6734911" y="4728405"/>
            <a:ext cx="4918062" cy="1200329"/>
          </a:xfrm>
          <a:prstGeom prst="rect">
            <a:avLst/>
          </a:prstGeom>
          <a:noFill/>
        </p:spPr>
        <p:txBody>
          <a:bodyPr wrap="square">
            <a:spAutoFit/>
          </a:bodyPr>
          <a:lstStyle/>
          <a:p>
            <a:pPr algn="ctr"/>
            <a:r>
              <a:rPr lang="en-GB" sz="24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Most important regulation</a:t>
            </a:r>
            <a:r>
              <a:rPr lang="en-GB" sz="240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 from national and international regulatory bodies</a:t>
            </a:r>
          </a:p>
        </p:txBody>
      </p:sp>
    </p:spTree>
    <p:extLst>
      <p:ext uri="{BB962C8B-B14F-4D97-AF65-F5344CB8AC3E}">
        <p14:creationId xmlns:p14="http://schemas.microsoft.com/office/powerpoint/2010/main" val="32293794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6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0000">
                                          <p:cBhvr additive="base">
                                            <p:cTn id="7" dur="500" fill="hold"/>
                                            <p:tgtEl>
                                              <p:spTgt spid="10"/>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14:presetBounceEnd="60000">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14:bounceEnd="60000">
                                          <p:cBhvr additive="base">
                                            <p:cTn id="12" dur="500" fill="hold"/>
                                            <p:tgtEl>
                                              <p:spTgt spid="12"/>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decel="10000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53" presetClass="entr" presetSubtype="16" fill="hold" grpId="0" nodeType="withEffect">
                                      <p:stCondLst>
                                        <p:cond delay="25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decel="10000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53" presetClass="entr" presetSubtype="16" fill="hold" grpId="0" nodeType="withEffect">
                                      <p:stCondLst>
                                        <p:cond delay="250"/>
                                      </p:stCondLst>
                                      <p:childTnLst>
                                        <p:set>
                                          <p:cBhvr>
                                            <p:cTn id="20" dur="1" fill="hold">
                                              <p:stCondLst>
                                                <p:cond delay="0"/>
                                              </p:stCondLst>
                                            </p:cTn>
                                            <p:tgtEl>
                                              <p:spTgt spid="22"/>
                                            </p:tgtEl>
                                            <p:attrNameLst>
                                              <p:attrName>style.visibility</p:attrName>
                                            </p:attrNameLst>
                                          </p:cBhvr>
                                          <p:to>
                                            <p:strVal val="visible"/>
                                          </p:to>
                                        </p:set>
                                        <p:anim calcmode="lin" valueType="num">
                                          <p:cBhvr>
                                            <p:cTn id="21" dur="500" fill="hold"/>
                                            <p:tgtEl>
                                              <p:spTgt spid="22"/>
                                            </p:tgtEl>
                                            <p:attrNameLst>
                                              <p:attrName>ppt_w</p:attrName>
                                            </p:attrNameLst>
                                          </p:cBhvr>
                                          <p:tavLst>
                                            <p:tav tm="0">
                                              <p:val>
                                                <p:fltVal val="0"/>
                                              </p:val>
                                            </p:tav>
                                            <p:tav tm="100000">
                                              <p:val>
                                                <p:strVal val="#ppt_w"/>
                                              </p:val>
                                            </p:tav>
                                          </p:tavLst>
                                        </p:anim>
                                        <p:anim calcmode="lin" valueType="num">
                                          <p:cBhvr>
                                            <p:cTn id="22" dur="500" fill="hold"/>
                                            <p:tgtEl>
                                              <p:spTgt spid="22"/>
                                            </p:tgtEl>
                                            <p:attrNameLst>
                                              <p:attrName>ppt_h</p:attrName>
                                            </p:attrNameLst>
                                          </p:cBhvr>
                                          <p:tavLst>
                                            <p:tav tm="0">
                                              <p:val>
                                                <p:fltVal val="0"/>
                                              </p:val>
                                            </p:tav>
                                            <p:tav tm="100000">
                                              <p:val>
                                                <p:strVal val="#ppt_h"/>
                                              </p:val>
                                            </p:tav>
                                          </p:tavLst>
                                        </p:anim>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22"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Graphic 28">
            <a:extLst>
              <a:ext uri="{FF2B5EF4-FFF2-40B4-BE49-F238E27FC236}">
                <a16:creationId xmlns:a16="http://schemas.microsoft.com/office/drawing/2014/main" id="{E07F799C-F942-A847-29D7-2D5874602C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14627" y="657817"/>
            <a:ext cx="3384608" cy="3384608"/>
          </a:xfrm>
          <a:prstGeom prst="rect">
            <a:avLst/>
          </a:prstGeom>
        </p:spPr>
      </p:pic>
      <p:pic>
        <p:nvPicPr>
          <p:cNvPr id="30" name="Graphic 29">
            <a:extLst>
              <a:ext uri="{FF2B5EF4-FFF2-40B4-BE49-F238E27FC236}">
                <a16:creationId xmlns:a16="http://schemas.microsoft.com/office/drawing/2014/main" id="{4B0968D6-F220-BD3C-CFE9-97B3C5B6233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72644" y="1856924"/>
            <a:ext cx="2630348" cy="2630349"/>
          </a:xfrm>
          <a:prstGeom prst="rect">
            <a:avLst/>
          </a:prstGeom>
        </p:spPr>
      </p:pic>
      <p:pic>
        <p:nvPicPr>
          <p:cNvPr id="31" name="Graphic 30">
            <a:extLst>
              <a:ext uri="{FF2B5EF4-FFF2-40B4-BE49-F238E27FC236}">
                <a16:creationId xmlns:a16="http://schemas.microsoft.com/office/drawing/2014/main" id="{3B6B3268-EA05-7E31-28E6-6A975F37AD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254271">
            <a:off x="5085028" y="3990115"/>
            <a:ext cx="2302866" cy="2302866"/>
          </a:xfrm>
          <a:prstGeom prst="rect">
            <a:avLst/>
          </a:prstGeom>
        </p:spPr>
      </p:pic>
      <p:grpSp>
        <p:nvGrpSpPr>
          <p:cNvPr id="37" name="Group 36">
            <a:extLst>
              <a:ext uri="{FF2B5EF4-FFF2-40B4-BE49-F238E27FC236}">
                <a16:creationId xmlns:a16="http://schemas.microsoft.com/office/drawing/2014/main" id="{8632C20D-BE90-3146-959E-32E63421ECC8}"/>
              </a:ext>
            </a:extLst>
          </p:cNvPr>
          <p:cNvGrpSpPr/>
          <p:nvPr/>
        </p:nvGrpSpPr>
        <p:grpSpPr>
          <a:xfrm>
            <a:off x="4105360" y="1548550"/>
            <a:ext cx="1603141" cy="1603141"/>
            <a:chOff x="1067255" y="4108483"/>
            <a:chExt cx="1390154" cy="1390154"/>
          </a:xfrm>
        </p:grpSpPr>
        <p:sp>
          <p:nvSpPr>
            <p:cNvPr id="11" name="Oval 10">
              <a:extLst>
                <a:ext uri="{FF2B5EF4-FFF2-40B4-BE49-F238E27FC236}">
                  <a16:creationId xmlns:a16="http://schemas.microsoft.com/office/drawing/2014/main" id="{934F85DD-383C-DE63-9A7D-0616B914281F}"/>
                </a:ext>
              </a:extLst>
            </p:cNvPr>
            <p:cNvSpPr/>
            <p:nvPr/>
          </p:nvSpPr>
          <p:spPr>
            <a:xfrm>
              <a:off x="1067255" y="4108483"/>
              <a:ext cx="1390154" cy="1390154"/>
            </a:xfrm>
            <a:prstGeom prst="ellipse">
              <a:avLst/>
            </a:prstGeom>
            <a:solidFill>
              <a:schemeClr val="bg1"/>
            </a:solidFill>
            <a:ln w="762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36" name="Graphic 35">
              <a:extLst>
                <a:ext uri="{FF2B5EF4-FFF2-40B4-BE49-F238E27FC236}">
                  <a16:creationId xmlns:a16="http://schemas.microsoft.com/office/drawing/2014/main" id="{AC78B2CE-63E5-7F5B-19EA-DEFAECA1C1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88274" y="4387625"/>
              <a:ext cx="978742" cy="755875"/>
            </a:xfrm>
            <a:prstGeom prst="rect">
              <a:avLst/>
            </a:prstGeom>
          </p:spPr>
        </p:pic>
      </p:grpSp>
      <p:grpSp>
        <p:nvGrpSpPr>
          <p:cNvPr id="42" name="Group 41">
            <a:extLst>
              <a:ext uri="{FF2B5EF4-FFF2-40B4-BE49-F238E27FC236}">
                <a16:creationId xmlns:a16="http://schemas.microsoft.com/office/drawing/2014/main" id="{5A93898E-28FE-D4B8-B9D9-C15083875427}"/>
              </a:ext>
            </a:extLst>
          </p:cNvPr>
          <p:cNvGrpSpPr/>
          <p:nvPr/>
        </p:nvGrpSpPr>
        <p:grpSpPr>
          <a:xfrm>
            <a:off x="6992741" y="2477021"/>
            <a:ext cx="1390154" cy="1390154"/>
            <a:chOff x="9501269" y="1470492"/>
            <a:chExt cx="1390154" cy="1390154"/>
          </a:xfrm>
        </p:grpSpPr>
        <p:sp>
          <p:nvSpPr>
            <p:cNvPr id="17" name="Oval 16">
              <a:extLst>
                <a:ext uri="{FF2B5EF4-FFF2-40B4-BE49-F238E27FC236}">
                  <a16:creationId xmlns:a16="http://schemas.microsoft.com/office/drawing/2014/main" id="{DBC1FF81-4862-88AD-BE4C-226DDA0EC848}"/>
                </a:ext>
              </a:extLst>
            </p:cNvPr>
            <p:cNvSpPr/>
            <p:nvPr/>
          </p:nvSpPr>
          <p:spPr>
            <a:xfrm>
              <a:off x="9501269" y="1470492"/>
              <a:ext cx="1390154" cy="1390154"/>
            </a:xfrm>
            <a:prstGeom prst="ellipse">
              <a:avLst/>
            </a:prstGeom>
            <a:solidFill>
              <a:schemeClr val="bg1"/>
            </a:solidFill>
            <a:ln w="762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1" name="Graphic 40">
              <a:extLst>
                <a:ext uri="{FF2B5EF4-FFF2-40B4-BE49-F238E27FC236}">
                  <a16:creationId xmlns:a16="http://schemas.microsoft.com/office/drawing/2014/main" id="{F6258364-7320-A81C-FF42-4939CCA225F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06158" y="1650997"/>
              <a:ext cx="980377" cy="980377"/>
            </a:xfrm>
            <a:prstGeom prst="rect">
              <a:avLst/>
            </a:prstGeom>
          </p:spPr>
        </p:pic>
      </p:grpSp>
      <p:grpSp>
        <p:nvGrpSpPr>
          <p:cNvPr id="45" name="Group 44">
            <a:extLst>
              <a:ext uri="{FF2B5EF4-FFF2-40B4-BE49-F238E27FC236}">
                <a16:creationId xmlns:a16="http://schemas.microsoft.com/office/drawing/2014/main" id="{4DA80C38-3290-42A1-FB92-BE7A5FEE5010}"/>
              </a:ext>
            </a:extLst>
          </p:cNvPr>
          <p:cNvGrpSpPr/>
          <p:nvPr/>
        </p:nvGrpSpPr>
        <p:grpSpPr>
          <a:xfrm>
            <a:off x="5592486" y="4497573"/>
            <a:ext cx="1287950" cy="1287950"/>
            <a:chOff x="9355071" y="3583617"/>
            <a:chExt cx="1390154" cy="1390154"/>
          </a:xfrm>
        </p:grpSpPr>
        <p:sp>
          <p:nvSpPr>
            <p:cNvPr id="14" name="Oval 13">
              <a:extLst>
                <a:ext uri="{FF2B5EF4-FFF2-40B4-BE49-F238E27FC236}">
                  <a16:creationId xmlns:a16="http://schemas.microsoft.com/office/drawing/2014/main" id="{5804CB13-A03A-5544-CB3E-3C59C2B8CDE5}"/>
                </a:ext>
              </a:extLst>
            </p:cNvPr>
            <p:cNvSpPr/>
            <p:nvPr/>
          </p:nvSpPr>
          <p:spPr>
            <a:xfrm>
              <a:off x="9355071" y="3583617"/>
              <a:ext cx="1390154" cy="1390154"/>
            </a:xfrm>
            <a:prstGeom prst="ellipse">
              <a:avLst/>
            </a:prstGeom>
            <a:solidFill>
              <a:schemeClr val="bg1"/>
            </a:solidFill>
            <a:ln w="762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4" name="Graphic 43">
              <a:extLst>
                <a:ext uri="{FF2B5EF4-FFF2-40B4-BE49-F238E27FC236}">
                  <a16:creationId xmlns:a16="http://schemas.microsoft.com/office/drawing/2014/main" id="{725B0C1F-A6A3-3FD8-1B15-69A6EA0E5B0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594890" y="3794252"/>
              <a:ext cx="988340" cy="988340"/>
            </a:xfrm>
            <a:prstGeom prst="rect">
              <a:avLst/>
            </a:prstGeom>
          </p:spPr>
        </p:pic>
      </p:grpSp>
    </p:spTree>
    <p:extLst>
      <p:ext uri="{BB962C8B-B14F-4D97-AF65-F5344CB8AC3E}">
        <p14:creationId xmlns:p14="http://schemas.microsoft.com/office/powerpoint/2010/main" val="19612107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 calcmode="lin" valueType="num">
                                      <p:cBhvr>
                                        <p:cTn id="9" dur="500" fill="hold"/>
                                        <p:tgtEl>
                                          <p:spTgt spid="29"/>
                                        </p:tgtEl>
                                        <p:attrNameLst>
                                          <p:attrName>style.rotation</p:attrName>
                                        </p:attrNameLst>
                                      </p:cBhvr>
                                      <p:tavLst>
                                        <p:tav tm="0">
                                          <p:val>
                                            <p:fltVal val="90"/>
                                          </p:val>
                                        </p:tav>
                                        <p:tav tm="100000">
                                          <p:val>
                                            <p:fltVal val="0"/>
                                          </p:val>
                                        </p:tav>
                                      </p:tavLst>
                                    </p:anim>
                                    <p:animEffect transition="in" filter="fade">
                                      <p:cBhvr>
                                        <p:cTn id="10" dur="500"/>
                                        <p:tgtEl>
                                          <p:spTgt spid="29"/>
                                        </p:tgtEl>
                                      </p:cBhvr>
                                    </p:animEffect>
                                  </p:childTnLst>
                                </p:cTn>
                              </p:par>
                              <p:par>
                                <p:cTn id="11" presetID="31"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 calcmode="lin" valueType="num">
                                      <p:cBhvr>
                                        <p:cTn id="13" dur="500" fill="hold"/>
                                        <p:tgtEl>
                                          <p:spTgt spid="37"/>
                                        </p:tgtEl>
                                        <p:attrNameLst>
                                          <p:attrName>ppt_w</p:attrName>
                                        </p:attrNameLst>
                                      </p:cBhvr>
                                      <p:tavLst>
                                        <p:tav tm="0">
                                          <p:val>
                                            <p:fltVal val="0"/>
                                          </p:val>
                                        </p:tav>
                                        <p:tav tm="100000">
                                          <p:val>
                                            <p:strVal val="#ppt_w"/>
                                          </p:val>
                                        </p:tav>
                                      </p:tavLst>
                                    </p:anim>
                                    <p:anim calcmode="lin" valueType="num">
                                      <p:cBhvr>
                                        <p:cTn id="14" dur="500" fill="hold"/>
                                        <p:tgtEl>
                                          <p:spTgt spid="37"/>
                                        </p:tgtEl>
                                        <p:attrNameLst>
                                          <p:attrName>ppt_h</p:attrName>
                                        </p:attrNameLst>
                                      </p:cBhvr>
                                      <p:tavLst>
                                        <p:tav tm="0">
                                          <p:val>
                                            <p:fltVal val="0"/>
                                          </p:val>
                                        </p:tav>
                                        <p:tav tm="100000">
                                          <p:val>
                                            <p:strVal val="#ppt_h"/>
                                          </p:val>
                                        </p:tav>
                                      </p:tavLst>
                                    </p:anim>
                                    <p:anim calcmode="lin" valueType="num">
                                      <p:cBhvr>
                                        <p:cTn id="15" dur="500" fill="hold"/>
                                        <p:tgtEl>
                                          <p:spTgt spid="37"/>
                                        </p:tgtEl>
                                        <p:attrNameLst>
                                          <p:attrName>style.rotation</p:attrName>
                                        </p:attrNameLst>
                                      </p:cBhvr>
                                      <p:tavLst>
                                        <p:tav tm="0">
                                          <p:val>
                                            <p:fltVal val="90"/>
                                          </p:val>
                                        </p:tav>
                                        <p:tav tm="100000">
                                          <p:val>
                                            <p:fltVal val="0"/>
                                          </p:val>
                                        </p:tav>
                                      </p:tavLst>
                                    </p:anim>
                                    <p:animEffect transition="in" filter="fade">
                                      <p:cBhvr>
                                        <p:cTn id="16" dur="500"/>
                                        <p:tgtEl>
                                          <p:spTgt spid="37"/>
                                        </p:tgtEl>
                                      </p:cBhvr>
                                    </p:animEffect>
                                  </p:childTnLst>
                                </p:cTn>
                              </p:par>
                              <p:par>
                                <p:cTn id="17" presetID="3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p:cTn id="19" dur="500" fill="hold"/>
                                        <p:tgtEl>
                                          <p:spTgt spid="30"/>
                                        </p:tgtEl>
                                        <p:attrNameLst>
                                          <p:attrName>ppt_w</p:attrName>
                                        </p:attrNameLst>
                                      </p:cBhvr>
                                      <p:tavLst>
                                        <p:tav tm="0">
                                          <p:val>
                                            <p:fltVal val="0"/>
                                          </p:val>
                                        </p:tav>
                                        <p:tav tm="100000">
                                          <p:val>
                                            <p:strVal val="#ppt_w"/>
                                          </p:val>
                                        </p:tav>
                                      </p:tavLst>
                                    </p:anim>
                                    <p:anim calcmode="lin" valueType="num">
                                      <p:cBhvr>
                                        <p:cTn id="20" dur="500" fill="hold"/>
                                        <p:tgtEl>
                                          <p:spTgt spid="30"/>
                                        </p:tgtEl>
                                        <p:attrNameLst>
                                          <p:attrName>ppt_h</p:attrName>
                                        </p:attrNameLst>
                                      </p:cBhvr>
                                      <p:tavLst>
                                        <p:tav tm="0">
                                          <p:val>
                                            <p:fltVal val="0"/>
                                          </p:val>
                                        </p:tav>
                                        <p:tav tm="100000">
                                          <p:val>
                                            <p:strVal val="#ppt_h"/>
                                          </p:val>
                                        </p:tav>
                                      </p:tavLst>
                                    </p:anim>
                                    <p:anim calcmode="lin" valueType="num">
                                      <p:cBhvr>
                                        <p:cTn id="21" dur="500" fill="hold"/>
                                        <p:tgtEl>
                                          <p:spTgt spid="30"/>
                                        </p:tgtEl>
                                        <p:attrNameLst>
                                          <p:attrName>style.rotation</p:attrName>
                                        </p:attrNameLst>
                                      </p:cBhvr>
                                      <p:tavLst>
                                        <p:tav tm="0">
                                          <p:val>
                                            <p:fltVal val="90"/>
                                          </p:val>
                                        </p:tav>
                                        <p:tav tm="100000">
                                          <p:val>
                                            <p:fltVal val="0"/>
                                          </p:val>
                                        </p:tav>
                                      </p:tavLst>
                                    </p:anim>
                                    <p:animEffect transition="in" filter="fade">
                                      <p:cBhvr>
                                        <p:cTn id="22" dur="500"/>
                                        <p:tgtEl>
                                          <p:spTgt spid="30"/>
                                        </p:tgtEl>
                                      </p:cBhvr>
                                    </p:animEffect>
                                  </p:childTnLst>
                                </p:cTn>
                              </p:par>
                              <p:par>
                                <p:cTn id="23" presetID="3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 calcmode="lin" valueType="num">
                                      <p:cBhvr>
                                        <p:cTn id="25" dur="500" fill="hold"/>
                                        <p:tgtEl>
                                          <p:spTgt spid="42"/>
                                        </p:tgtEl>
                                        <p:attrNameLst>
                                          <p:attrName>ppt_w</p:attrName>
                                        </p:attrNameLst>
                                      </p:cBhvr>
                                      <p:tavLst>
                                        <p:tav tm="0">
                                          <p:val>
                                            <p:fltVal val="0"/>
                                          </p:val>
                                        </p:tav>
                                        <p:tav tm="100000">
                                          <p:val>
                                            <p:strVal val="#ppt_w"/>
                                          </p:val>
                                        </p:tav>
                                      </p:tavLst>
                                    </p:anim>
                                    <p:anim calcmode="lin" valueType="num">
                                      <p:cBhvr>
                                        <p:cTn id="26" dur="500" fill="hold"/>
                                        <p:tgtEl>
                                          <p:spTgt spid="42"/>
                                        </p:tgtEl>
                                        <p:attrNameLst>
                                          <p:attrName>ppt_h</p:attrName>
                                        </p:attrNameLst>
                                      </p:cBhvr>
                                      <p:tavLst>
                                        <p:tav tm="0">
                                          <p:val>
                                            <p:fltVal val="0"/>
                                          </p:val>
                                        </p:tav>
                                        <p:tav tm="100000">
                                          <p:val>
                                            <p:strVal val="#ppt_h"/>
                                          </p:val>
                                        </p:tav>
                                      </p:tavLst>
                                    </p:anim>
                                    <p:anim calcmode="lin" valueType="num">
                                      <p:cBhvr>
                                        <p:cTn id="27" dur="500" fill="hold"/>
                                        <p:tgtEl>
                                          <p:spTgt spid="42"/>
                                        </p:tgtEl>
                                        <p:attrNameLst>
                                          <p:attrName>style.rotation</p:attrName>
                                        </p:attrNameLst>
                                      </p:cBhvr>
                                      <p:tavLst>
                                        <p:tav tm="0">
                                          <p:val>
                                            <p:fltVal val="90"/>
                                          </p:val>
                                        </p:tav>
                                        <p:tav tm="100000">
                                          <p:val>
                                            <p:fltVal val="0"/>
                                          </p:val>
                                        </p:tav>
                                      </p:tavLst>
                                    </p:anim>
                                    <p:animEffect transition="in" filter="fade">
                                      <p:cBhvr>
                                        <p:cTn id="28" dur="500"/>
                                        <p:tgtEl>
                                          <p:spTgt spid="42"/>
                                        </p:tgtEl>
                                      </p:cBhvr>
                                    </p:animEffect>
                                  </p:childTnLst>
                                </p:cTn>
                              </p:par>
                              <p:par>
                                <p:cTn id="29" presetID="31"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 calcmode="lin" valueType="num">
                                      <p:cBhvr>
                                        <p:cTn id="31" dur="500" fill="hold"/>
                                        <p:tgtEl>
                                          <p:spTgt spid="45"/>
                                        </p:tgtEl>
                                        <p:attrNameLst>
                                          <p:attrName>ppt_w</p:attrName>
                                        </p:attrNameLst>
                                      </p:cBhvr>
                                      <p:tavLst>
                                        <p:tav tm="0">
                                          <p:val>
                                            <p:fltVal val="0"/>
                                          </p:val>
                                        </p:tav>
                                        <p:tav tm="100000">
                                          <p:val>
                                            <p:strVal val="#ppt_w"/>
                                          </p:val>
                                        </p:tav>
                                      </p:tavLst>
                                    </p:anim>
                                    <p:anim calcmode="lin" valueType="num">
                                      <p:cBhvr>
                                        <p:cTn id="32" dur="500" fill="hold"/>
                                        <p:tgtEl>
                                          <p:spTgt spid="45"/>
                                        </p:tgtEl>
                                        <p:attrNameLst>
                                          <p:attrName>ppt_h</p:attrName>
                                        </p:attrNameLst>
                                      </p:cBhvr>
                                      <p:tavLst>
                                        <p:tav tm="0">
                                          <p:val>
                                            <p:fltVal val="0"/>
                                          </p:val>
                                        </p:tav>
                                        <p:tav tm="100000">
                                          <p:val>
                                            <p:strVal val="#ppt_h"/>
                                          </p:val>
                                        </p:tav>
                                      </p:tavLst>
                                    </p:anim>
                                    <p:anim calcmode="lin" valueType="num">
                                      <p:cBhvr>
                                        <p:cTn id="33" dur="500" fill="hold"/>
                                        <p:tgtEl>
                                          <p:spTgt spid="45"/>
                                        </p:tgtEl>
                                        <p:attrNameLst>
                                          <p:attrName>style.rotation</p:attrName>
                                        </p:attrNameLst>
                                      </p:cBhvr>
                                      <p:tavLst>
                                        <p:tav tm="0">
                                          <p:val>
                                            <p:fltVal val="90"/>
                                          </p:val>
                                        </p:tav>
                                        <p:tav tm="100000">
                                          <p:val>
                                            <p:fltVal val="0"/>
                                          </p:val>
                                        </p:tav>
                                      </p:tavLst>
                                    </p:anim>
                                    <p:animEffect transition="in" filter="fade">
                                      <p:cBhvr>
                                        <p:cTn id="34" dur="500"/>
                                        <p:tgtEl>
                                          <p:spTgt spid="45"/>
                                        </p:tgtEl>
                                      </p:cBhvr>
                                    </p:animEffect>
                                  </p:childTnLst>
                                </p:cTn>
                              </p:par>
                              <p:par>
                                <p:cTn id="35" presetID="31"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 calcmode="lin" valueType="num">
                                      <p:cBhvr>
                                        <p:cTn id="39" dur="500" fill="hold"/>
                                        <p:tgtEl>
                                          <p:spTgt spid="31"/>
                                        </p:tgtEl>
                                        <p:attrNameLst>
                                          <p:attrName>style.rotation</p:attrName>
                                        </p:attrNameLst>
                                      </p:cBhvr>
                                      <p:tavLst>
                                        <p:tav tm="0">
                                          <p:val>
                                            <p:fltVal val="90"/>
                                          </p:val>
                                        </p:tav>
                                        <p:tav tm="100000">
                                          <p:val>
                                            <p:fltVal val="0"/>
                                          </p:val>
                                        </p:tav>
                                      </p:tavLst>
                                    </p:anim>
                                    <p:animEffect transition="in" filter="fade">
                                      <p:cBhvr>
                                        <p:cTn id="40" dur="500"/>
                                        <p:tgtEl>
                                          <p:spTgt spid="31"/>
                                        </p:tgtEl>
                                      </p:cBhvr>
                                    </p:animEffect>
                                  </p:childTnLst>
                                </p:cTn>
                              </p:par>
                            </p:childTnLst>
                          </p:cTn>
                        </p:par>
                        <p:par>
                          <p:cTn id="41" fill="hold">
                            <p:stCondLst>
                              <p:cond delay="500"/>
                            </p:stCondLst>
                            <p:childTnLst>
                              <p:par>
                                <p:cTn id="42" presetID="8" presetClass="emph" presetSubtype="0" accel="50000" decel="50000" fill="hold" nodeType="afterEffect">
                                  <p:stCondLst>
                                    <p:cond delay="250"/>
                                  </p:stCondLst>
                                  <p:childTnLst>
                                    <p:animRot by="21600000">
                                      <p:cBhvr>
                                        <p:cTn id="43" dur="1000" fill="hold"/>
                                        <p:tgtEl>
                                          <p:spTgt spid="29"/>
                                        </p:tgtEl>
                                        <p:attrNameLst>
                                          <p:attrName>r</p:attrName>
                                        </p:attrNameLst>
                                      </p:cBhvr>
                                    </p:animRot>
                                  </p:childTnLst>
                                </p:cTn>
                              </p:par>
                              <p:par>
                                <p:cTn id="44" presetID="8" presetClass="emph" presetSubtype="0" accel="50000" decel="50000" fill="hold" nodeType="withEffect">
                                  <p:stCondLst>
                                    <p:cond delay="250"/>
                                  </p:stCondLst>
                                  <p:childTnLst>
                                    <p:animRot by="-21600000">
                                      <p:cBhvr>
                                        <p:cTn id="45" dur="1000" fill="hold"/>
                                        <p:tgtEl>
                                          <p:spTgt spid="30"/>
                                        </p:tgtEl>
                                        <p:attrNameLst>
                                          <p:attrName>r</p:attrName>
                                        </p:attrNameLst>
                                      </p:cBhvr>
                                    </p:animRot>
                                  </p:childTnLst>
                                </p:cTn>
                              </p:par>
                              <p:par>
                                <p:cTn id="46" presetID="8" presetClass="emph" presetSubtype="0" accel="50000" decel="50000" fill="hold" nodeType="withEffect">
                                  <p:stCondLst>
                                    <p:cond delay="250"/>
                                  </p:stCondLst>
                                  <p:childTnLst>
                                    <p:animRot by="21600000">
                                      <p:cBhvr>
                                        <p:cTn id="47" dur="1000" fill="hold"/>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6D92EFBC-AC29-50D3-BA87-176B64F60A47}"/>
              </a:ext>
            </a:extLst>
          </p:cNvPr>
          <p:cNvSpPr/>
          <p:nvPr/>
        </p:nvSpPr>
        <p:spPr>
          <a:xfrm>
            <a:off x="955913" y="1752277"/>
            <a:ext cx="3229833" cy="3794858"/>
          </a:xfrm>
          <a:prstGeom prst="roundRect">
            <a:avLst>
              <a:gd name="adj" fmla="val 9783"/>
            </a:avLst>
          </a:prstGeom>
          <a:solidFill>
            <a:schemeClr val="accent1">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20" name="Rectangle: Rounded Corners 19">
            <a:extLst>
              <a:ext uri="{FF2B5EF4-FFF2-40B4-BE49-F238E27FC236}">
                <a16:creationId xmlns:a16="http://schemas.microsoft.com/office/drawing/2014/main" id="{80D701DF-3812-CDF0-3058-2ECB2CF3FEF6}"/>
              </a:ext>
            </a:extLst>
          </p:cNvPr>
          <p:cNvSpPr/>
          <p:nvPr/>
        </p:nvSpPr>
        <p:spPr>
          <a:xfrm>
            <a:off x="4481083" y="1752277"/>
            <a:ext cx="3229833" cy="3794858"/>
          </a:xfrm>
          <a:prstGeom prst="roundRect">
            <a:avLst>
              <a:gd name="adj" fmla="val 9783"/>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21" name="Rectangle: Rounded Corners 20">
            <a:extLst>
              <a:ext uri="{FF2B5EF4-FFF2-40B4-BE49-F238E27FC236}">
                <a16:creationId xmlns:a16="http://schemas.microsoft.com/office/drawing/2014/main" id="{B4D848FB-062F-B2EE-006A-505A3CA8D0D1}"/>
              </a:ext>
            </a:extLst>
          </p:cNvPr>
          <p:cNvSpPr/>
          <p:nvPr/>
        </p:nvSpPr>
        <p:spPr>
          <a:xfrm>
            <a:off x="8002738" y="1752277"/>
            <a:ext cx="3229833" cy="3794858"/>
          </a:xfrm>
          <a:prstGeom prst="roundRect">
            <a:avLst>
              <a:gd name="adj" fmla="val 9783"/>
            </a:avLst>
          </a:prstGeom>
          <a:solidFill>
            <a:schemeClr val="accent6">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grpSp>
        <p:nvGrpSpPr>
          <p:cNvPr id="2" name="Group 1">
            <a:extLst>
              <a:ext uri="{FF2B5EF4-FFF2-40B4-BE49-F238E27FC236}">
                <a16:creationId xmlns:a16="http://schemas.microsoft.com/office/drawing/2014/main" id="{777265BB-EF46-5923-97C8-3652CF5BC548}"/>
              </a:ext>
            </a:extLst>
          </p:cNvPr>
          <p:cNvGrpSpPr/>
          <p:nvPr/>
        </p:nvGrpSpPr>
        <p:grpSpPr>
          <a:xfrm>
            <a:off x="1875198" y="1057754"/>
            <a:ext cx="1389600" cy="1389600"/>
            <a:chOff x="1067255" y="4108483"/>
            <a:chExt cx="1390154" cy="1390154"/>
          </a:xfrm>
        </p:grpSpPr>
        <p:sp>
          <p:nvSpPr>
            <p:cNvPr id="3" name="Oval 2">
              <a:extLst>
                <a:ext uri="{FF2B5EF4-FFF2-40B4-BE49-F238E27FC236}">
                  <a16:creationId xmlns:a16="http://schemas.microsoft.com/office/drawing/2014/main" id="{EF3CCB0A-1CEC-4BEC-B73D-C1ECD8707A4B}"/>
                </a:ext>
              </a:extLst>
            </p:cNvPr>
            <p:cNvSpPr/>
            <p:nvPr/>
          </p:nvSpPr>
          <p:spPr>
            <a:xfrm>
              <a:off x="1067255" y="4108483"/>
              <a:ext cx="1390154" cy="1390154"/>
            </a:xfrm>
            <a:prstGeom prst="ellipse">
              <a:avLst/>
            </a:prstGeom>
            <a:solidFill>
              <a:schemeClr val="bg1"/>
            </a:solidFill>
            <a:ln w="762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 name="Graphic 3">
              <a:extLst>
                <a:ext uri="{FF2B5EF4-FFF2-40B4-BE49-F238E27FC236}">
                  <a16:creationId xmlns:a16="http://schemas.microsoft.com/office/drawing/2014/main" id="{E54DE263-88D0-53EB-3E36-1824BB8742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88274" y="4387625"/>
              <a:ext cx="978742" cy="755875"/>
            </a:xfrm>
            <a:prstGeom prst="rect">
              <a:avLst/>
            </a:prstGeom>
          </p:spPr>
        </p:pic>
      </p:grpSp>
      <p:grpSp>
        <p:nvGrpSpPr>
          <p:cNvPr id="5" name="Group 4">
            <a:extLst>
              <a:ext uri="{FF2B5EF4-FFF2-40B4-BE49-F238E27FC236}">
                <a16:creationId xmlns:a16="http://schemas.microsoft.com/office/drawing/2014/main" id="{60A03BF7-A317-2932-A1F0-C1127B38C861}"/>
              </a:ext>
            </a:extLst>
          </p:cNvPr>
          <p:cNvGrpSpPr/>
          <p:nvPr/>
        </p:nvGrpSpPr>
        <p:grpSpPr>
          <a:xfrm>
            <a:off x="5373335" y="1067478"/>
            <a:ext cx="1390154" cy="1389600"/>
            <a:chOff x="9501269" y="1470492"/>
            <a:chExt cx="1390154" cy="1390154"/>
          </a:xfrm>
        </p:grpSpPr>
        <p:sp>
          <p:nvSpPr>
            <p:cNvPr id="7" name="Oval 6">
              <a:extLst>
                <a:ext uri="{FF2B5EF4-FFF2-40B4-BE49-F238E27FC236}">
                  <a16:creationId xmlns:a16="http://schemas.microsoft.com/office/drawing/2014/main" id="{75939298-C10B-25B4-140B-8AFC4799E7F7}"/>
                </a:ext>
              </a:extLst>
            </p:cNvPr>
            <p:cNvSpPr/>
            <p:nvPr/>
          </p:nvSpPr>
          <p:spPr>
            <a:xfrm>
              <a:off x="9501269" y="1470492"/>
              <a:ext cx="1390154" cy="1390154"/>
            </a:xfrm>
            <a:prstGeom prst="ellipse">
              <a:avLst/>
            </a:prstGeom>
            <a:solidFill>
              <a:schemeClr val="bg1"/>
            </a:solidFill>
            <a:ln w="76200">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8" name="Graphic 7">
              <a:extLst>
                <a:ext uri="{FF2B5EF4-FFF2-40B4-BE49-F238E27FC236}">
                  <a16:creationId xmlns:a16="http://schemas.microsoft.com/office/drawing/2014/main" id="{5851A74B-E5D1-FBC8-1931-A3F6020AFE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06158" y="1650997"/>
              <a:ext cx="980377" cy="980377"/>
            </a:xfrm>
            <a:prstGeom prst="rect">
              <a:avLst/>
            </a:prstGeom>
          </p:spPr>
        </p:pic>
      </p:grpSp>
      <p:grpSp>
        <p:nvGrpSpPr>
          <p:cNvPr id="9" name="Group 8">
            <a:extLst>
              <a:ext uri="{FF2B5EF4-FFF2-40B4-BE49-F238E27FC236}">
                <a16:creationId xmlns:a16="http://schemas.microsoft.com/office/drawing/2014/main" id="{A841C520-EE75-CBA7-F0A9-0B3B25DA3D04}"/>
              </a:ext>
            </a:extLst>
          </p:cNvPr>
          <p:cNvGrpSpPr/>
          <p:nvPr/>
        </p:nvGrpSpPr>
        <p:grpSpPr>
          <a:xfrm>
            <a:off x="8922577" y="1057754"/>
            <a:ext cx="1389600" cy="1389600"/>
            <a:chOff x="9355071" y="3583617"/>
            <a:chExt cx="1390154" cy="1390154"/>
          </a:xfrm>
        </p:grpSpPr>
        <p:sp>
          <p:nvSpPr>
            <p:cNvPr id="22" name="Oval 21">
              <a:extLst>
                <a:ext uri="{FF2B5EF4-FFF2-40B4-BE49-F238E27FC236}">
                  <a16:creationId xmlns:a16="http://schemas.microsoft.com/office/drawing/2014/main" id="{959ED063-3EBC-2671-1AE0-7070A722E424}"/>
                </a:ext>
              </a:extLst>
            </p:cNvPr>
            <p:cNvSpPr/>
            <p:nvPr/>
          </p:nvSpPr>
          <p:spPr>
            <a:xfrm>
              <a:off x="9355071" y="3583617"/>
              <a:ext cx="1390154" cy="1390154"/>
            </a:xfrm>
            <a:prstGeom prst="ellipse">
              <a:avLst/>
            </a:prstGeom>
            <a:solidFill>
              <a:schemeClr val="bg1"/>
            </a:solidFill>
            <a:ln w="762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23" name="Graphic 22">
              <a:extLst>
                <a:ext uri="{FF2B5EF4-FFF2-40B4-BE49-F238E27FC236}">
                  <a16:creationId xmlns:a16="http://schemas.microsoft.com/office/drawing/2014/main" id="{CF656DCE-7E02-CED8-8967-EF0FF8B61C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94890" y="3794252"/>
              <a:ext cx="988340" cy="988340"/>
            </a:xfrm>
            <a:prstGeom prst="rect">
              <a:avLst/>
            </a:prstGeom>
          </p:spPr>
        </p:pic>
      </p:grpSp>
      <p:sp>
        <p:nvSpPr>
          <p:cNvPr id="24" name="TextBox 23">
            <a:extLst>
              <a:ext uri="{FF2B5EF4-FFF2-40B4-BE49-F238E27FC236}">
                <a16:creationId xmlns:a16="http://schemas.microsoft.com/office/drawing/2014/main" id="{43C69179-277B-A19D-1C00-4B83644B10A0}"/>
              </a:ext>
            </a:extLst>
          </p:cNvPr>
          <p:cNvSpPr txBox="1"/>
          <p:nvPr/>
        </p:nvSpPr>
        <p:spPr>
          <a:xfrm>
            <a:off x="1115755" y="2862846"/>
            <a:ext cx="2939101" cy="2185214"/>
          </a:xfrm>
          <a:prstGeom prst="rect">
            <a:avLst/>
          </a:prstGeom>
          <a:noFill/>
        </p:spPr>
        <p:txBody>
          <a:bodyPr wrap="square" rtlCol="0">
            <a:spAutoFit/>
          </a:bodyPr>
          <a:lstStyle/>
          <a:p>
            <a:pPr algn="ctr"/>
            <a:r>
              <a:rPr lang="en-US" sz="2400" dirty="0">
                <a:solidFill>
                  <a:schemeClr val="accent1">
                    <a:lumMod val="50000"/>
                  </a:schemeClr>
                </a:solidFill>
                <a:latin typeface="Poppins Bold" panose="00000800000000000000" pitchFamily="2" charset="0"/>
                <a:cs typeface="Poppins Bold" panose="00000800000000000000" pitchFamily="2" charset="0"/>
              </a:rPr>
              <a:t>Licensing &amp; </a:t>
            </a:r>
            <a:br>
              <a:rPr lang="en-US" sz="2400" dirty="0">
                <a:solidFill>
                  <a:schemeClr val="accent1">
                    <a:lumMod val="50000"/>
                  </a:schemeClr>
                </a:solidFill>
                <a:latin typeface="Poppins Bold" panose="00000800000000000000" pitchFamily="2" charset="0"/>
                <a:cs typeface="Poppins Bold" panose="00000800000000000000" pitchFamily="2" charset="0"/>
              </a:rPr>
            </a:br>
            <a:r>
              <a:rPr lang="en-US" sz="2400" dirty="0">
                <a:solidFill>
                  <a:schemeClr val="accent1">
                    <a:lumMod val="50000"/>
                  </a:schemeClr>
                </a:solidFill>
                <a:latin typeface="Poppins Bold" panose="00000800000000000000" pitchFamily="2" charset="0"/>
                <a:cs typeface="Poppins Bold" panose="00000800000000000000" pitchFamily="2" charset="0"/>
              </a:rPr>
              <a:t>Supervision</a:t>
            </a:r>
          </a:p>
          <a:p>
            <a:pPr algn="ctr"/>
            <a:endParaRPr lang="en-US" sz="1600" dirty="0">
              <a:solidFill>
                <a:schemeClr val="accent1">
                  <a:lumMod val="50000"/>
                </a:schemeClr>
              </a:solidFill>
              <a:latin typeface="Poppins" panose="00000500000000000000" pitchFamily="2" charset="0"/>
              <a:cs typeface="Poppins" panose="00000500000000000000" pitchFamily="2" charset="0"/>
            </a:endParaRPr>
          </a:p>
          <a:p>
            <a:pPr algn="ctr"/>
            <a:r>
              <a:rPr lang="en-US" sz="1800" dirty="0">
                <a:solidFill>
                  <a:schemeClr val="accent1">
                    <a:lumMod val="50000"/>
                  </a:schemeClr>
                </a:solidFill>
                <a:latin typeface="Poppins" panose="00000500000000000000" pitchFamily="2" charset="0"/>
                <a:cs typeface="Poppins" panose="00000500000000000000" pitchFamily="2" charset="0"/>
              </a:rPr>
              <a:t>All banks need to be </a:t>
            </a:r>
          </a:p>
          <a:p>
            <a:pPr algn="ctr"/>
            <a:r>
              <a:rPr lang="en-US" sz="1800" dirty="0">
                <a:solidFill>
                  <a:schemeClr val="accent1">
                    <a:lumMod val="50000"/>
                  </a:schemeClr>
                </a:solidFill>
                <a:latin typeface="Poppins" panose="00000500000000000000" pitchFamily="2" charset="0"/>
                <a:cs typeface="Poppins" panose="00000500000000000000" pitchFamily="2" charset="0"/>
              </a:rPr>
              <a:t>licensed and supervised by a national regulator</a:t>
            </a:r>
          </a:p>
        </p:txBody>
      </p:sp>
      <p:sp>
        <p:nvSpPr>
          <p:cNvPr id="25" name="TextBox 24">
            <a:extLst>
              <a:ext uri="{FF2B5EF4-FFF2-40B4-BE49-F238E27FC236}">
                <a16:creationId xmlns:a16="http://schemas.microsoft.com/office/drawing/2014/main" id="{70AD6B88-8464-7B13-A81C-E9573CC2D24B}"/>
              </a:ext>
            </a:extLst>
          </p:cNvPr>
          <p:cNvSpPr txBox="1"/>
          <p:nvPr/>
        </p:nvSpPr>
        <p:spPr>
          <a:xfrm>
            <a:off x="4760045" y="2862846"/>
            <a:ext cx="2671910" cy="2185214"/>
          </a:xfrm>
          <a:prstGeom prst="rect">
            <a:avLst/>
          </a:prstGeom>
          <a:noFill/>
        </p:spPr>
        <p:txBody>
          <a:bodyPr wrap="square" rtlCol="0">
            <a:spAutoFit/>
          </a:bodyPr>
          <a:lstStyle/>
          <a:p>
            <a:pPr algn="ctr"/>
            <a:r>
              <a:rPr lang="en-US" sz="2400" dirty="0">
                <a:solidFill>
                  <a:schemeClr val="accent3">
                    <a:lumMod val="50000"/>
                  </a:schemeClr>
                </a:solidFill>
                <a:latin typeface="Poppins Bold" panose="00000800000000000000" pitchFamily="2" charset="0"/>
                <a:cs typeface="Poppins Bold" panose="00000800000000000000" pitchFamily="2" charset="0"/>
              </a:rPr>
              <a:t>Minimum Requirements</a:t>
            </a:r>
          </a:p>
          <a:p>
            <a:pPr algn="ctr"/>
            <a:endParaRPr lang="en-US" sz="1600" dirty="0">
              <a:solidFill>
                <a:schemeClr val="accent3">
                  <a:lumMod val="50000"/>
                </a:schemeClr>
              </a:solidFill>
              <a:latin typeface="Poppins" panose="00000500000000000000" pitchFamily="2" charset="0"/>
              <a:cs typeface="Poppins" panose="00000500000000000000" pitchFamily="2" charset="0"/>
            </a:endParaRPr>
          </a:p>
          <a:p>
            <a:pPr algn="ctr"/>
            <a:r>
              <a:rPr lang="en-US" sz="1800" dirty="0">
                <a:solidFill>
                  <a:schemeClr val="accent3">
                    <a:lumMod val="50000"/>
                  </a:schemeClr>
                </a:solidFill>
                <a:latin typeface="Poppins" panose="00000500000000000000" pitchFamily="2" charset="0"/>
                <a:cs typeface="Poppins" panose="00000500000000000000" pitchFamily="2" charset="0"/>
              </a:rPr>
              <a:t>Appropriate buffers against losses (bigger risks = bigger buffers)</a:t>
            </a:r>
          </a:p>
        </p:txBody>
      </p:sp>
      <p:sp>
        <p:nvSpPr>
          <p:cNvPr id="26" name="TextBox 25">
            <a:extLst>
              <a:ext uri="{FF2B5EF4-FFF2-40B4-BE49-F238E27FC236}">
                <a16:creationId xmlns:a16="http://schemas.microsoft.com/office/drawing/2014/main" id="{C9EEA3AA-9A65-D740-84CB-63DF724FC420}"/>
              </a:ext>
            </a:extLst>
          </p:cNvPr>
          <p:cNvSpPr txBox="1"/>
          <p:nvPr/>
        </p:nvSpPr>
        <p:spPr>
          <a:xfrm>
            <a:off x="8281422" y="2862846"/>
            <a:ext cx="2671910" cy="2185214"/>
          </a:xfrm>
          <a:prstGeom prst="rect">
            <a:avLst/>
          </a:prstGeom>
          <a:noFill/>
        </p:spPr>
        <p:txBody>
          <a:bodyPr wrap="square" rtlCol="0">
            <a:spAutoFit/>
          </a:bodyPr>
          <a:lstStyle/>
          <a:p>
            <a:pPr algn="ctr"/>
            <a:r>
              <a:rPr lang="en-US" sz="2400" dirty="0">
                <a:solidFill>
                  <a:schemeClr val="accent6">
                    <a:lumMod val="50000"/>
                  </a:schemeClr>
                </a:solidFill>
                <a:latin typeface="Poppins Bold" panose="00000800000000000000" pitchFamily="2" charset="0"/>
                <a:cs typeface="Poppins Bold" panose="00000800000000000000" pitchFamily="2" charset="0"/>
              </a:rPr>
              <a:t>Market </a:t>
            </a:r>
            <a:br>
              <a:rPr lang="en-US" sz="2400" dirty="0">
                <a:solidFill>
                  <a:schemeClr val="accent6">
                    <a:lumMod val="50000"/>
                  </a:schemeClr>
                </a:solidFill>
                <a:latin typeface="Poppins Bold" panose="00000800000000000000" pitchFamily="2" charset="0"/>
                <a:cs typeface="Poppins Bold" panose="00000800000000000000" pitchFamily="2" charset="0"/>
              </a:rPr>
            </a:br>
            <a:r>
              <a:rPr lang="en-US" sz="2400" dirty="0">
                <a:solidFill>
                  <a:schemeClr val="accent6">
                    <a:lumMod val="50000"/>
                  </a:schemeClr>
                </a:solidFill>
                <a:latin typeface="Poppins Bold" panose="00000800000000000000" pitchFamily="2" charset="0"/>
                <a:cs typeface="Poppins Bold" panose="00000800000000000000" pitchFamily="2" charset="0"/>
              </a:rPr>
              <a:t>Discipline</a:t>
            </a:r>
          </a:p>
          <a:p>
            <a:pPr algn="ctr"/>
            <a:endParaRPr lang="en-US" sz="1600" dirty="0">
              <a:solidFill>
                <a:schemeClr val="accent6">
                  <a:lumMod val="50000"/>
                </a:schemeClr>
              </a:solidFill>
              <a:latin typeface="Poppins" panose="00000500000000000000" pitchFamily="2" charset="0"/>
              <a:cs typeface="Poppins" panose="00000500000000000000" pitchFamily="2" charset="0"/>
            </a:endParaRPr>
          </a:p>
          <a:p>
            <a:pPr algn="ctr"/>
            <a:r>
              <a:rPr lang="en-US" sz="1800" dirty="0">
                <a:solidFill>
                  <a:schemeClr val="accent6">
                    <a:lumMod val="50000"/>
                  </a:schemeClr>
                </a:solidFill>
                <a:latin typeface="Poppins" panose="00000500000000000000" pitchFamily="2" charset="0"/>
                <a:cs typeface="Poppins" panose="00000500000000000000" pitchFamily="2" charset="0"/>
              </a:rPr>
              <a:t>Requires banks to disclose information to allow stakeholders to better assess risk</a:t>
            </a:r>
          </a:p>
        </p:txBody>
      </p:sp>
      <p:pic>
        <p:nvPicPr>
          <p:cNvPr id="10" name="Graphic 9">
            <a:extLst>
              <a:ext uri="{FF2B5EF4-FFF2-40B4-BE49-F238E27FC236}">
                <a16:creationId xmlns:a16="http://schemas.microsoft.com/office/drawing/2014/main" id="{E17E83CA-D8CD-07D0-3EAB-7FA7DAEF8E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3001" y="7213419"/>
            <a:ext cx="3384608" cy="3384608"/>
          </a:xfrm>
          <a:prstGeom prst="rect">
            <a:avLst/>
          </a:prstGeom>
        </p:spPr>
      </p:pic>
      <p:pic>
        <p:nvPicPr>
          <p:cNvPr id="11" name="Graphic 10">
            <a:extLst>
              <a:ext uri="{FF2B5EF4-FFF2-40B4-BE49-F238E27FC236}">
                <a16:creationId xmlns:a16="http://schemas.microsoft.com/office/drawing/2014/main" id="{B907F1C8-246C-CDCA-DB4B-8B8A99CF0CE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01607" y="7590548"/>
            <a:ext cx="2630348" cy="2630349"/>
          </a:xfrm>
          <a:prstGeom prst="rect">
            <a:avLst/>
          </a:prstGeom>
        </p:spPr>
      </p:pic>
      <p:pic>
        <p:nvPicPr>
          <p:cNvPr id="12" name="Graphic 11">
            <a:extLst>
              <a:ext uri="{FF2B5EF4-FFF2-40B4-BE49-F238E27FC236}">
                <a16:creationId xmlns:a16="http://schemas.microsoft.com/office/drawing/2014/main" id="{9C2E1DD8-192B-40E1-8E87-5911185228D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0254271">
            <a:off x="8465944" y="7942758"/>
            <a:ext cx="2302866" cy="2302866"/>
          </a:xfrm>
          <a:prstGeom prst="rect">
            <a:avLst/>
          </a:prstGeom>
        </p:spPr>
      </p:pic>
    </p:spTree>
    <p:extLst>
      <p:ext uri="{BB962C8B-B14F-4D97-AF65-F5344CB8AC3E}">
        <p14:creationId xmlns:p14="http://schemas.microsoft.com/office/powerpoint/2010/main" val="15073680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0000">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0000">
                                          <p:cBhvr additive="base">
                                            <p:cTn id="7" dur="500" fill="hold"/>
                                            <p:tgtEl>
                                              <p:spTgt spid="19"/>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60000">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14:bounceEnd="60000">
                                          <p:cBhvr additive="base">
                                            <p:cTn id="11" dur="500" fill="hold"/>
                                            <p:tgtEl>
                                              <p:spTgt spid="24"/>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14:presetBounceEnd="60000">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14:bounceEnd="60000">
                                          <p:cBhvr additive="base">
                                            <p:cTn id="17" dur="500" fill="hold"/>
                                            <p:tgtEl>
                                              <p:spTgt spid="25"/>
                                            </p:tgtEl>
                                            <p:attrNameLst>
                                              <p:attrName>ppt_x</p:attrName>
                                            </p:attrNameLst>
                                          </p:cBhvr>
                                          <p:tavLst>
                                            <p:tav tm="0">
                                              <p:val>
                                                <p:strVal val="#ppt_x"/>
                                              </p:val>
                                            </p:tav>
                                            <p:tav tm="100000">
                                              <p:val>
                                                <p:strVal val="#ppt_x"/>
                                              </p:val>
                                            </p:tav>
                                          </p:tavLst>
                                        </p:anim>
                                        <p:anim calcmode="lin" valueType="num" p14:bounceEnd="60000">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14:presetBounceEnd="60000">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14:bounceEnd="60000">
                                          <p:cBhvr additive="base">
                                            <p:cTn id="21" dur="5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14:presetBounceEnd="60000">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14:bounceEnd="60000">
                                          <p:cBhvr additive="base">
                                            <p:cTn id="27" dur="500" fill="hold"/>
                                            <p:tgtEl>
                                              <p:spTgt spid="26"/>
                                            </p:tgtEl>
                                            <p:attrNameLst>
                                              <p:attrName>ppt_x</p:attrName>
                                            </p:attrNameLst>
                                          </p:cBhvr>
                                          <p:tavLst>
                                            <p:tav tm="0">
                                              <p:val>
                                                <p:strVal val="#ppt_x"/>
                                              </p:val>
                                            </p:tav>
                                            <p:tav tm="100000">
                                              <p:val>
                                                <p:strVal val="#ppt_x"/>
                                              </p:val>
                                            </p:tav>
                                          </p:tavLst>
                                        </p:anim>
                                        <p:anim calcmode="lin" valueType="num" p14:bounceEnd="60000">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14:presetBounceEnd="60000">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14:bounceEnd="60000">
                                          <p:cBhvr additive="base">
                                            <p:cTn id="31" dur="5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4" grpId="0"/>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4" grpId="0"/>
          <p:bldP spid="25" grpId="0"/>
          <p:bldP spid="2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txBox="1">
            <a:spLocks noGrp="1"/>
          </p:cNvSpPr>
          <p:nvPr>
            <p:ph type="ctrTitle"/>
          </p:nvPr>
        </p:nvSpPr>
        <p:spPr>
          <a:xfrm>
            <a:off x="5029171" y="2529721"/>
            <a:ext cx="6324628" cy="1798558"/>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rgbClr val="163260"/>
              </a:buClr>
              <a:buSzPts val="4400"/>
              <a:buFont typeface="Open Sans"/>
              <a:buNone/>
            </a:pPr>
            <a:r>
              <a:rPr lang="en-US" sz="4800" dirty="0"/>
              <a:t>Historical</a:t>
            </a:r>
            <a:br>
              <a:rPr lang="en-US" sz="4800" dirty="0"/>
            </a:br>
            <a:r>
              <a:rPr lang="en-US" sz="4800" dirty="0"/>
              <a:t>Regulation</a:t>
            </a:r>
            <a:endParaRPr lang="en-GB" sz="3200" dirty="0"/>
          </a:p>
        </p:txBody>
      </p:sp>
    </p:spTree>
    <p:extLst>
      <p:ext uri="{BB962C8B-B14F-4D97-AF65-F5344CB8AC3E}">
        <p14:creationId xmlns:p14="http://schemas.microsoft.com/office/powerpoint/2010/main" val="1682143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9105535-AC62-0C21-7AA5-9EDB4E47FCFE}"/>
              </a:ext>
            </a:extLst>
          </p:cNvPr>
          <p:cNvCxnSpPr>
            <a:cxnSpLocks/>
          </p:cNvCxnSpPr>
          <p:nvPr/>
        </p:nvCxnSpPr>
        <p:spPr>
          <a:xfrm>
            <a:off x="0" y="4257675"/>
            <a:ext cx="12192000"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E518C68-8A99-0C3E-EF13-176108D1C08F}"/>
              </a:ext>
            </a:extLst>
          </p:cNvPr>
          <p:cNvCxnSpPr>
            <a:cxnSpLocks/>
          </p:cNvCxnSpPr>
          <p:nvPr/>
        </p:nvCxnSpPr>
        <p:spPr>
          <a:xfrm flipV="1">
            <a:off x="9404696" y="4102898"/>
            <a:ext cx="0" cy="309555"/>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B2D52AA-E215-D1C4-D317-5A7D1DED9D91}"/>
              </a:ext>
            </a:extLst>
          </p:cNvPr>
          <p:cNvCxnSpPr>
            <a:cxnSpLocks/>
          </p:cNvCxnSpPr>
          <p:nvPr/>
        </p:nvCxnSpPr>
        <p:spPr>
          <a:xfrm flipV="1">
            <a:off x="1132949" y="4102898"/>
            <a:ext cx="0" cy="309555"/>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9673D4E-1839-9C7A-4EFA-2D371F28F1D5}"/>
              </a:ext>
            </a:extLst>
          </p:cNvPr>
          <p:cNvSpPr txBox="1"/>
          <p:nvPr/>
        </p:nvSpPr>
        <p:spPr>
          <a:xfrm>
            <a:off x="773428" y="4519551"/>
            <a:ext cx="719042"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1900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19" name="TextBox 18">
            <a:extLst>
              <a:ext uri="{FF2B5EF4-FFF2-40B4-BE49-F238E27FC236}">
                <a16:creationId xmlns:a16="http://schemas.microsoft.com/office/drawing/2014/main" id="{E383560C-43E6-2EB7-3B08-443DA97C8464}"/>
              </a:ext>
            </a:extLst>
          </p:cNvPr>
          <p:cNvSpPr txBox="1"/>
          <p:nvPr/>
        </p:nvSpPr>
        <p:spPr>
          <a:xfrm>
            <a:off x="9045175" y="4519551"/>
            <a:ext cx="719042"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2000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cxnSp>
        <p:nvCxnSpPr>
          <p:cNvPr id="20" name="Straight Connector 19">
            <a:extLst>
              <a:ext uri="{FF2B5EF4-FFF2-40B4-BE49-F238E27FC236}">
                <a16:creationId xmlns:a16="http://schemas.microsoft.com/office/drawing/2014/main" id="{1AD07C5B-2764-BE44-CBB9-6C16A4C2F43A}"/>
              </a:ext>
            </a:extLst>
          </p:cNvPr>
          <p:cNvCxnSpPr>
            <a:cxnSpLocks/>
          </p:cNvCxnSpPr>
          <p:nvPr/>
        </p:nvCxnSpPr>
        <p:spPr>
          <a:xfrm flipV="1">
            <a:off x="5268824" y="4102898"/>
            <a:ext cx="0" cy="309555"/>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CE0B04-DA65-C1D8-98D4-A8412106185C}"/>
              </a:ext>
            </a:extLst>
          </p:cNvPr>
          <p:cNvCxnSpPr>
            <a:cxnSpLocks/>
          </p:cNvCxnSpPr>
          <p:nvPr/>
        </p:nvCxnSpPr>
        <p:spPr>
          <a:xfrm flipV="1">
            <a:off x="6095999" y="4102898"/>
            <a:ext cx="0" cy="309555"/>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307B741-A6B6-083B-A58C-E85F361257B0}"/>
              </a:ext>
            </a:extLst>
          </p:cNvPr>
          <p:cNvCxnSpPr>
            <a:cxnSpLocks/>
          </p:cNvCxnSpPr>
          <p:nvPr/>
        </p:nvCxnSpPr>
        <p:spPr>
          <a:xfrm flipV="1">
            <a:off x="6923174" y="4102898"/>
            <a:ext cx="0" cy="309555"/>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DF5DDA6-34F3-3A5E-D609-AAD3551B330C}"/>
              </a:ext>
            </a:extLst>
          </p:cNvPr>
          <p:cNvCxnSpPr>
            <a:cxnSpLocks/>
          </p:cNvCxnSpPr>
          <p:nvPr/>
        </p:nvCxnSpPr>
        <p:spPr>
          <a:xfrm flipV="1">
            <a:off x="7750349" y="4102898"/>
            <a:ext cx="0" cy="309555"/>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49A3457-6D28-D758-4656-FF920B48213D}"/>
              </a:ext>
            </a:extLst>
          </p:cNvPr>
          <p:cNvCxnSpPr>
            <a:cxnSpLocks/>
          </p:cNvCxnSpPr>
          <p:nvPr/>
        </p:nvCxnSpPr>
        <p:spPr>
          <a:xfrm flipV="1">
            <a:off x="8577524" y="4102898"/>
            <a:ext cx="0" cy="309555"/>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BF23B54-10B0-BA63-251D-7DC5C2F06EA1}"/>
              </a:ext>
            </a:extLst>
          </p:cNvPr>
          <p:cNvCxnSpPr>
            <a:cxnSpLocks/>
          </p:cNvCxnSpPr>
          <p:nvPr/>
        </p:nvCxnSpPr>
        <p:spPr>
          <a:xfrm flipV="1">
            <a:off x="1960124" y="4102898"/>
            <a:ext cx="0" cy="309555"/>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95C67F8-77AB-BA1D-D506-15FD2E5DFDEA}"/>
              </a:ext>
            </a:extLst>
          </p:cNvPr>
          <p:cNvCxnSpPr>
            <a:cxnSpLocks/>
          </p:cNvCxnSpPr>
          <p:nvPr/>
        </p:nvCxnSpPr>
        <p:spPr>
          <a:xfrm flipV="1">
            <a:off x="2787299" y="4102898"/>
            <a:ext cx="0" cy="309555"/>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84F05B4-7A01-878B-68D0-A6ADD1BC6452}"/>
              </a:ext>
            </a:extLst>
          </p:cNvPr>
          <p:cNvCxnSpPr>
            <a:cxnSpLocks/>
          </p:cNvCxnSpPr>
          <p:nvPr/>
        </p:nvCxnSpPr>
        <p:spPr>
          <a:xfrm flipV="1">
            <a:off x="3614474" y="4102898"/>
            <a:ext cx="0" cy="309555"/>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45C38A8-9B62-B3ED-3D7F-3001658E696C}"/>
              </a:ext>
            </a:extLst>
          </p:cNvPr>
          <p:cNvCxnSpPr>
            <a:cxnSpLocks/>
          </p:cNvCxnSpPr>
          <p:nvPr/>
        </p:nvCxnSpPr>
        <p:spPr>
          <a:xfrm flipV="1">
            <a:off x="4441649" y="4102898"/>
            <a:ext cx="0" cy="309555"/>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3F4A671-085B-15EA-5243-387ECE8D9732}"/>
              </a:ext>
            </a:extLst>
          </p:cNvPr>
          <p:cNvSpPr txBox="1"/>
          <p:nvPr/>
        </p:nvSpPr>
        <p:spPr>
          <a:xfrm>
            <a:off x="4909301" y="4519551"/>
            <a:ext cx="719042"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1950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39" name="TextBox 38">
            <a:extLst>
              <a:ext uri="{FF2B5EF4-FFF2-40B4-BE49-F238E27FC236}">
                <a16:creationId xmlns:a16="http://schemas.microsoft.com/office/drawing/2014/main" id="{981ADF4A-C31A-D92E-1569-BDADD392E993}"/>
              </a:ext>
            </a:extLst>
          </p:cNvPr>
          <p:cNvSpPr txBox="1"/>
          <p:nvPr/>
        </p:nvSpPr>
        <p:spPr>
          <a:xfrm>
            <a:off x="5736478" y="4519551"/>
            <a:ext cx="719042"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1960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40" name="TextBox 39">
            <a:extLst>
              <a:ext uri="{FF2B5EF4-FFF2-40B4-BE49-F238E27FC236}">
                <a16:creationId xmlns:a16="http://schemas.microsoft.com/office/drawing/2014/main" id="{01B2E441-48DD-BEA9-2285-237CE1507340}"/>
              </a:ext>
            </a:extLst>
          </p:cNvPr>
          <p:cNvSpPr txBox="1"/>
          <p:nvPr/>
        </p:nvSpPr>
        <p:spPr>
          <a:xfrm>
            <a:off x="6563653" y="4519551"/>
            <a:ext cx="719042"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1970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43" name="TextBox 42">
            <a:extLst>
              <a:ext uri="{FF2B5EF4-FFF2-40B4-BE49-F238E27FC236}">
                <a16:creationId xmlns:a16="http://schemas.microsoft.com/office/drawing/2014/main" id="{EC483785-09BE-7046-DDCD-099E79AB5D1D}"/>
              </a:ext>
            </a:extLst>
          </p:cNvPr>
          <p:cNvSpPr txBox="1"/>
          <p:nvPr/>
        </p:nvSpPr>
        <p:spPr>
          <a:xfrm>
            <a:off x="7390828" y="4519551"/>
            <a:ext cx="719042"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1980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46" name="TextBox 45">
            <a:extLst>
              <a:ext uri="{FF2B5EF4-FFF2-40B4-BE49-F238E27FC236}">
                <a16:creationId xmlns:a16="http://schemas.microsoft.com/office/drawing/2014/main" id="{1948A33D-6DCB-6A2B-6145-01FDC7BB6041}"/>
              </a:ext>
            </a:extLst>
          </p:cNvPr>
          <p:cNvSpPr txBox="1"/>
          <p:nvPr/>
        </p:nvSpPr>
        <p:spPr>
          <a:xfrm>
            <a:off x="8217998" y="4519551"/>
            <a:ext cx="719042"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1990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47" name="TextBox 46">
            <a:extLst>
              <a:ext uri="{FF2B5EF4-FFF2-40B4-BE49-F238E27FC236}">
                <a16:creationId xmlns:a16="http://schemas.microsoft.com/office/drawing/2014/main" id="{8F761A1E-61B4-48EF-932C-118A685831E9}"/>
              </a:ext>
            </a:extLst>
          </p:cNvPr>
          <p:cNvSpPr txBox="1"/>
          <p:nvPr/>
        </p:nvSpPr>
        <p:spPr>
          <a:xfrm>
            <a:off x="1600598" y="4519551"/>
            <a:ext cx="719042"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1910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48" name="TextBox 47">
            <a:extLst>
              <a:ext uri="{FF2B5EF4-FFF2-40B4-BE49-F238E27FC236}">
                <a16:creationId xmlns:a16="http://schemas.microsoft.com/office/drawing/2014/main" id="{556337B6-4A4E-B6AC-7AD7-01D7E5AA2382}"/>
              </a:ext>
            </a:extLst>
          </p:cNvPr>
          <p:cNvSpPr txBox="1"/>
          <p:nvPr/>
        </p:nvSpPr>
        <p:spPr>
          <a:xfrm>
            <a:off x="2427773" y="4519551"/>
            <a:ext cx="719042"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1920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49" name="TextBox 48">
            <a:extLst>
              <a:ext uri="{FF2B5EF4-FFF2-40B4-BE49-F238E27FC236}">
                <a16:creationId xmlns:a16="http://schemas.microsoft.com/office/drawing/2014/main" id="{8653D8BD-A1C0-2B07-AC2B-C4933BEBD3BC}"/>
              </a:ext>
            </a:extLst>
          </p:cNvPr>
          <p:cNvSpPr txBox="1"/>
          <p:nvPr/>
        </p:nvSpPr>
        <p:spPr>
          <a:xfrm>
            <a:off x="3254948" y="4519551"/>
            <a:ext cx="719042"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1930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50" name="TextBox 49">
            <a:extLst>
              <a:ext uri="{FF2B5EF4-FFF2-40B4-BE49-F238E27FC236}">
                <a16:creationId xmlns:a16="http://schemas.microsoft.com/office/drawing/2014/main" id="{78EB91CE-9DEE-20DE-0FE4-DC3A538AB3B6}"/>
              </a:ext>
            </a:extLst>
          </p:cNvPr>
          <p:cNvSpPr txBox="1"/>
          <p:nvPr/>
        </p:nvSpPr>
        <p:spPr>
          <a:xfrm>
            <a:off x="4082118" y="4519551"/>
            <a:ext cx="719042"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1940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cxnSp>
        <p:nvCxnSpPr>
          <p:cNvPr id="52" name="Straight Connector 51">
            <a:extLst>
              <a:ext uri="{FF2B5EF4-FFF2-40B4-BE49-F238E27FC236}">
                <a16:creationId xmlns:a16="http://schemas.microsoft.com/office/drawing/2014/main" id="{E0C6D8D4-DE76-D947-62FB-9403F082D311}"/>
              </a:ext>
            </a:extLst>
          </p:cNvPr>
          <p:cNvCxnSpPr>
            <a:cxnSpLocks/>
          </p:cNvCxnSpPr>
          <p:nvPr/>
        </p:nvCxnSpPr>
        <p:spPr>
          <a:xfrm flipV="1">
            <a:off x="11059050" y="4102898"/>
            <a:ext cx="0" cy="309555"/>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332F7E7-3839-242E-007A-BD8AFE0EC38A}"/>
              </a:ext>
            </a:extLst>
          </p:cNvPr>
          <p:cNvSpPr txBox="1"/>
          <p:nvPr/>
        </p:nvSpPr>
        <p:spPr>
          <a:xfrm>
            <a:off x="10699529" y="4519551"/>
            <a:ext cx="719042"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2020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cxnSp>
        <p:nvCxnSpPr>
          <p:cNvPr id="55" name="Straight Connector 54">
            <a:extLst>
              <a:ext uri="{FF2B5EF4-FFF2-40B4-BE49-F238E27FC236}">
                <a16:creationId xmlns:a16="http://schemas.microsoft.com/office/drawing/2014/main" id="{5E9180A6-5BF7-51C2-D905-6E9D13587D69}"/>
              </a:ext>
            </a:extLst>
          </p:cNvPr>
          <p:cNvCxnSpPr>
            <a:cxnSpLocks/>
          </p:cNvCxnSpPr>
          <p:nvPr/>
        </p:nvCxnSpPr>
        <p:spPr>
          <a:xfrm flipV="1">
            <a:off x="10231878" y="4102898"/>
            <a:ext cx="0" cy="309555"/>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AEC62429-C69C-8962-6CC1-AA729D5AC231}"/>
              </a:ext>
            </a:extLst>
          </p:cNvPr>
          <p:cNvSpPr txBox="1"/>
          <p:nvPr/>
        </p:nvSpPr>
        <p:spPr>
          <a:xfrm>
            <a:off x="9872352" y="4519551"/>
            <a:ext cx="719042"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2010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grpSp>
        <p:nvGrpSpPr>
          <p:cNvPr id="95" name="Group 94">
            <a:extLst>
              <a:ext uri="{FF2B5EF4-FFF2-40B4-BE49-F238E27FC236}">
                <a16:creationId xmlns:a16="http://schemas.microsoft.com/office/drawing/2014/main" id="{5587CBAA-EA19-0414-6AD1-083D016CD702}"/>
              </a:ext>
            </a:extLst>
          </p:cNvPr>
          <p:cNvGrpSpPr/>
          <p:nvPr/>
        </p:nvGrpSpPr>
        <p:grpSpPr>
          <a:xfrm>
            <a:off x="5000055" y="1169569"/>
            <a:ext cx="2191890" cy="2196017"/>
            <a:chOff x="3516570" y="785827"/>
            <a:chExt cx="2111772" cy="2115748"/>
          </a:xfrm>
        </p:grpSpPr>
        <p:sp>
          <p:nvSpPr>
            <p:cNvPr id="74" name="Freeform: Shape 73">
              <a:extLst>
                <a:ext uri="{FF2B5EF4-FFF2-40B4-BE49-F238E27FC236}">
                  <a16:creationId xmlns:a16="http://schemas.microsoft.com/office/drawing/2014/main" id="{EC56E39B-4C0A-97D5-69CA-42C08450FE77}"/>
                </a:ext>
              </a:extLst>
            </p:cNvPr>
            <p:cNvSpPr/>
            <p:nvPr/>
          </p:nvSpPr>
          <p:spPr>
            <a:xfrm>
              <a:off x="3516570" y="1843000"/>
              <a:ext cx="2111772" cy="277627"/>
            </a:xfrm>
            <a:custGeom>
              <a:avLst/>
              <a:gdLst>
                <a:gd name="connsiteX0" fmla="*/ 337 w 1682871"/>
                <a:gd name="connsiteY0" fmla="*/ 178 h 221241"/>
                <a:gd name="connsiteX1" fmla="*/ 184333 w 1682871"/>
                <a:gd name="connsiteY1" fmla="*/ 534 h 221241"/>
                <a:gd name="connsiteX2" fmla="*/ 821838 w 1682871"/>
                <a:gd name="connsiteY2" fmla="*/ 534 h 221241"/>
                <a:gd name="connsiteX3" fmla="*/ 841528 w 1682871"/>
                <a:gd name="connsiteY3" fmla="*/ 0 h 221241"/>
                <a:gd name="connsiteX4" fmla="*/ 861168 w 1682871"/>
                <a:gd name="connsiteY4" fmla="*/ 508 h 221241"/>
                <a:gd name="connsiteX5" fmla="*/ 1682871 w 1682871"/>
                <a:gd name="connsiteY5" fmla="*/ 559 h 221241"/>
                <a:gd name="connsiteX6" fmla="*/ 1682871 w 1682871"/>
                <a:gd name="connsiteY6" fmla="*/ 92760 h 221241"/>
                <a:gd name="connsiteX7" fmla="*/ 1676418 w 1682871"/>
                <a:gd name="connsiteY7" fmla="*/ 107750 h 221241"/>
                <a:gd name="connsiteX8" fmla="*/ 1653120 w 1682871"/>
                <a:gd name="connsiteY8" fmla="*/ 221242 h 221241"/>
                <a:gd name="connsiteX9" fmla="*/ 1636707 w 1682871"/>
                <a:gd name="connsiteY9" fmla="*/ 220784 h 221241"/>
                <a:gd name="connsiteX10" fmla="*/ 46324 w 1682871"/>
                <a:gd name="connsiteY10" fmla="*/ 220784 h 221241"/>
                <a:gd name="connsiteX11" fmla="*/ 29911 w 1682871"/>
                <a:gd name="connsiteY11" fmla="*/ 221242 h 221241"/>
                <a:gd name="connsiteX12" fmla="*/ 3285 w 1682871"/>
                <a:gd name="connsiteY12" fmla="*/ 71596 h 221241"/>
                <a:gd name="connsiteX13" fmla="*/ 337 w 1682871"/>
                <a:gd name="connsiteY13" fmla="*/ 53227 h 221241"/>
                <a:gd name="connsiteX14" fmla="*/ 337 w 1682871"/>
                <a:gd name="connsiteY14" fmla="*/ 3836 h 221241"/>
                <a:gd name="connsiteX15" fmla="*/ 337 w 1682871"/>
                <a:gd name="connsiteY15" fmla="*/ 178 h 2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871" h="221241">
                  <a:moveTo>
                    <a:pt x="337" y="178"/>
                  </a:moveTo>
                  <a:cubicBezTo>
                    <a:pt x="61669" y="305"/>
                    <a:pt x="123001" y="534"/>
                    <a:pt x="184333" y="534"/>
                  </a:cubicBezTo>
                  <a:cubicBezTo>
                    <a:pt x="396834" y="584"/>
                    <a:pt x="609336" y="559"/>
                    <a:pt x="821838" y="534"/>
                  </a:cubicBezTo>
                  <a:cubicBezTo>
                    <a:pt x="828393" y="534"/>
                    <a:pt x="834948" y="203"/>
                    <a:pt x="841528" y="0"/>
                  </a:cubicBezTo>
                  <a:cubicBezTo>
                    <a:pt x="848083" y="178"/>
                    <a:pt x="854613" y="508"/>
                    <a:pt x="861168" y="508"/>
                  </a:cubicBezTo>
                  <a:cubicBezTo>
                    <a:pt x="1135077" y="559"/>
                    <a:pt x="1408987" y="559"/>
                    <a:pt x="1682871" y="559"/>
                  </a:cubicBezTo>
                  <a:cubicBezTo>
                    <a:pt x="1682871" y="31301"/>
                    <a:pt x="1682871" y="62018"/>
                    <a:pt x="1682871" y="92760"/>
                  </a:cubicBezTo>
                  <a:cubicBezTo>
                    <a:pt x="1680661" y="97740"/>
                    <a:pt x="1677510" y="102516"/>
                    <a:pt x="1676418" y="107750"/>
                  </a:cubicBezTo>
                  <a:cubicBezTo>
                    <a:pt x="1668415" y="145530"/>
                    <a:pt x="1660818" y="183411"/>
                    <a:pt x="1653120" y="221242"/>
                  </a:cubicBezTo>
                  <a:cubicBezTo>
                    <a:pt x="1647658" y="221089"/>
                    <a:pt x="1642195" y="220784"/>
                    <a:pt x="1636707" y="220784"/>
                  </a:cubicBezTo>
                  <a:cubicBezTo>
                    <a:pt x="1106571" y="220759"/>
                    <a:pt x="576460" y="220759"/>
                    <a:pt x="46324" y="220784"/>
                  </a:cubicBezTo>
                  <a:cubicBezTo>
                    <a:pt x="40861" y="220784"/>
                    <a:pt x="35399" y="221089"/>
                    <a:pt x="29911" y="221242"/>
                  </a:cubicBezTo>
                  <a:cubicBezTo>
                    <a:pt x="21069" y="171343"/>
                    <a:pt x="12355" y="121444"/>
                    <a:pt x="3285" y="71596"/>
                  </a:cubicBezTo>
                  <a:cubicBezTo>
                    <a:pt x="2141" y="65295"/>
                    <a:pt x="2522" y="59350"/>
                    <a:pt x="337" y="53227"/>
                  </a:cubicBezTo>
                  <a:cubicBezTo>
                    <a:pt x="337" y="36764"/>
                    <a:pt x="337" y="20300"/>
                    <a:pt x="337" y="3836"/>
                  </a:cubicBezTo>
                  <a:cubicBezTo>
                    <a:pt x="1506" y="2617"/>
                    <a:pt x="-831" y="1397"/>
                    <a:pt x="337" y="17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75" name="Freeform: Shape 74">
              <a:extLst>
                <a:ext uri="{FF2B5EF4-FFF2-40B4-BE49-F238E27FC236}">
                  <a16:creationId xmlns:a16="http://schemas.microsoft.com/office/drawing/2014/main" id="{045BD3FC-96AA-C249-66D5-06FC534F4E18}"/>
                </a:ext>
              </a:extLst>
            </p:cNvPr>
            <p:cNvSpPr/>
            <p:nvPr/>
          </p:nvSpPr>
          <p:spPr>
            <a:xfrm>
              <a:off x="4572541" y="1567349"/>
              <a:ext cx="1055801" cy="276352"/>
            </a:xfrm>
            <a:custGeom>
              <a:avLst/>
              <a:gdLst>
                <a:gd name="connsiteX0" fmla="*/ 841369 w 841368"/>
                <a:gd name="connsiteY0" fmla="*/ 220225 h 220225"/>
                <a:gd name="connsiteX1" fmla="*/ 19639 w 841368"/>
                <a:gd name="connsiteY1" fmla="*/ 220200 h 220225"/>
                <a:gd name="connsiteX2" fmla="*/ 0 w 841368"/>
                <a:gd name="connsiteY2" fmla="*/ 219692 h 220225"/>
                <a:gd name="connsiteX3" fmla="*/ 559 w 841368"/>
                <a:gd name="connsiteY3" fmla="*/ 0 h 220225"/>
                <a:gd name="connsiteX4" fmla="*/ 811617 w 841368"/>
                <a:gd name="connsiteY4" fmla="*/ 0 h 220225"/>
                <a:gd name="connsiteX5" fmla="*/ 831282 w 841368"/>
                <a:gd name="connsiteY5" fmla="*/ 90981 h 220225"/>
                <a:gd name="connsiteX6" fmla="*/ 841369 w 841368"/>
                <a:gd name="connsiteY6" fmla="*/ 154371 h 220225"/>
                <a:gd name="connsiteX7" fmla="*/ 841369 w 841368"/>
                <a:gd name="connsiteY7" fmla="*/ 220225 h 22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68" h="220225">
                  <a:moveTo>
                    <a:pt x="841369" y="220225"/>
                  </a:moveTo>
                  <a:cubicBezTo>
                    <a:pt x="567459" y="220225"/>
                    <a:pt x="293549" y="220225"/>
                    <a:pt x="19639" y="220200"/>
                  </a:cubicBezTo>
                  <a:cubicBezTo>
                    <a:pt x="13085" y="220200"/>
                    <a:pt x="6555" y="219870"/>
                    <a:pt x="0" y="219692"/>
                  </a:cubicBezTo>
                  <a:cubicBezTo>
                    <a:pt x="178" y="146470"/>
                    <a:pt x="356" y="73248"/>
                    <a:pt x="559" y="0"/>
                  </a:cubicBezTo>
                  <a:cubicBezTo>
                    <a:pt x="270912" y="0"/>
                    <a:pt x="541265" y="0"/>
                    <a:pt x="811617" y="0"/>
                  </a:cubicBezTo>
                  <a:cubicBezTo>
                    <a:pt x="818223" y="30310"/>
                    <a:pt x="825286" y="60544"/>
                    <a:pt x="831282" y="90981"/>
                  </a:cubicBezTo>
                  <a:cubicBezTo>
                    <a:pt x="835423" y="111967"/>
                    <a:pt x="838066" y="133233"/>
                    <a:pt x="841369" y="154371"/>
                  </a:cubicBezTo>
                  <a:cubicBezTo>
                    <a:pt x="841369" y="176323"/>
                    <a:pt x="841369" y="198274"/>
                    <a:pt x="841369" y="2202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76" name="Freeform: Shape 75">
              <a:extLst>
                <a:ext uri="{FF2B5EF4-FFF2-40B4-BE49-F238E27FC236}">
                  <a16:creationId xmlns:a16="http://schemas.microsoft.com/office/drawing/2014/main" id="{0C9AF5A6-DE8D-C882-7EF9-2607E5471EC1}"/>
                </a:ext>
              </a:extLst>
            </p:cNvPr>
            <p:cNvSpPr/>
            <p:nvPr/>
          </p:nvSpPr>
          <p:spPr>
            <a:xfrm>
              <a:off x="3918132" y="2670782"/>
              <a:ext cx="1308848" cy="230793"/>
            </a:xfrm>
            <a:custGeom>
              <a:avLst/>
              <a:gdLst>
                <a:gd name="connsiteX0" fmla="*/ 1043022 w 1043021"/>
                <a:gd name="connsiteY0" fmla="*/ 25 h 183919"/>
                <a:gd name="connsiteX1" fmla="*/ 985933 w 1043021"/>
                <a:gd name="connsiteY1" fmla="*/ 43674 h 183919"/>
                <a:gd name="connsiteX2" fmla="*/ 593755 w 1043021"/>
                <a:gd name="connsiteY2" fmla="*/ 180769 h 183919"/>
                <a:gd name="connsiteX3" fmla="*/ 587251 w 1043021"/>
                <a:gd name="connsiteY3" fmla="*/ 183919 h 183919"/>
                <a:gd name="connsiteX4" fmla="*/ 452493 w 1043021"/>
                <a:gd name="connsiteY4" fmla="*/ 183919 h 183919"/>
                <a:gd name="connsiteX5" fmla="*/ 393779 w 1043021"/>
                <a:gd name="connsiteY5" fmla="*/ 174112 h 183919"/>
                <a:gd name="connsiteX6" fmla="*/ 6504 w 1043021"/>
                <a:gd name="connsiteY6" fmla="*/ 7190 h 183919"/>
                <a:gd name="connsiteX7" fmla="*/ 0 w 1043021"/>
                <a:gd name="connsiteY7" fmla="*/ 0 h 183919"/>
                <a:gd name="connsiteX8" fmla="*/ 392584 w 1043021"/>
                <a:gd name="connsiteY8" fmla="*/ 280 h 183919"/>
                <a:gd name="connsiteX9" fmla="*/ 1043022 w 1043021"/>
                <a:gd name="connsiteY9" fmla="*/ 25 h 1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021" h="183919">
                  <a:moveTo>
                    <a:pt x="1043022" y="25"/>
                  </a:moveTo>
                  <a:cubicBezTo>
                    <a:pt x="1024043" y="14634"/>
                    <a:pt x="1005852" y="30488"/>
                    <a:pt x="985933" y="43674"/>
                  </a:cubicBezTo>
                  <a:cubicBezTo>
                    <a:pt x="866852" y="122562"/>
                    <a:pt x="736134" y="168523"/>
                    <a:pt x="593755" y="180769"/>
                  </a:cubicBezTo>
                  <a:cubicBezTo>
                    <a:pt x="591519" y="180972"/>
                    <a:pt x="589410" y="182827"/>
                    <a:pt x="587251" y="183919"/>
                  </a:cubicBezTo>
                  <a:cubicBezTo>
                    <a:pt x="542332" y="183919"/>
                    <a:pt x="497413" y="183919"/>
                    <a:pt x="452493" y="183919"/>
                  </a:cubicBezTo>
                  <a:cubicBezTo>
                    <a:pt x="432930" y="180642"/>
                    <a:pt x="413367" y="177161"/>
                    <a:pt x="393779" y="174112"/>
                  </a:cubicBezTo>
                  <a:cubicBezTo>
                    <a:pt x="250383" y="151729"/>
                    <a:pt x="121317" y="96037"/>
                    <a:pt x="6504" y="7190"/>
                  </a:cubicBezTo>
                  <a:cubicBezTo>
                    <a:pt x="3989" y="5234"/>
                    <a:pt x="2160" y="2414"/>
                    <a:pt x="0" y="0"/>
                  </a:cubicBezTo>
                  <a:cubicBezTo>
                    <a:pt x="130870" y="102"/>
                    <a:pt x="261714" y="280"/>
                    <a:pt x="392584" y="280"/>
                  </a:cubicBezTo>
                  <a:cubicBezTo>
                    <a:pt x="609380" y="254"/>
                    <a:pt x="826201" y="127"/>
                    <a:pt x="1043022" y="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77" name="Freeform: Shape 76">
              <a:extLst>
                <a:ext uri="{FF2B5EF4-FFF2-40B4-BE49-F238E27FC236}">
                  <a16:creationId xmlns:a16="http://schemas.microsoft.com/office/drawing/2014/main" id="{C7AFB0CE-07C3-E757-F5CE-52F04D0DC619}"/>
                </a:ext>
              </a:extLst>
            </p:cNvPr>
            <p:cNvSpPr/>
            <p:nvPr/>
          </p:nvSpPr>
          <p:spPr>
            <a:xfrm>
              <a:off x="4572572" y="785827"/>
              <a:ext cx="651698" cy="230418"/>
            </a:xfrm>
            <a:custGeom>
              <a:avLst/>
              <a:gdLst>
                <a:gd name="connsiteX0" fmla="*/ 92023 w 519338"/>
                <a:gd name="connsiteY0" fmla="*/ 0 h 183620"/>
                <a:gd name="connsiteX1" fmla="*/ 126322 w 519338"/>
                <a:gd name="connsiteY1" fmla="*/ 9502 h 183620"/>
                <a:gd name="connsiteX2" fmla="*/ 342457 w 519338"/>
                <a:gd name="connsiteY2" fmla="*/ 72790 h 183620"/>
                <a:gd name="connsiteX3" fmla="*/ 510700 w 519338"/>
                <a:gd name="connsiteY3" fmla="*/ 173426 h 183620"/>
                <a:gd name="connsiteX4" fmla="*/ 519338 w 519338"/>
                <a:gd name="connsiteY4" fmla="*/ 182700 h 183620"/>
                <a:gd name="connsiteX5" fmla="*/ 501376 w 519338"/>
                <a:gd name="connsiteY5" fmla="*/ 183589 h 183620"/>
                <a:gd name="connsiteX6" fmla="*/ 559 w 519338"/>
                <a:gd name="connsiteY6" fmla="*/ 183614 h 183620"/>
                <a:gd name="connsiteX7" fmla="*/ 0 w 519338"/>
                <a:gd name="connsiteY7" fmla="*/ 25 h 183620"/>
                <a:gd name="connsiteX8" fmla="*/ 92023 w 519338"/>
                <a:gd name="connsiteY8" fmla="*/ 0 h 18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338" h="183620">
                  <a:moveTo>
                    <a:pt x="92023" y="0"/>
                  </a:moveTo>
                  <a:cubicBezTo>
                    <a:pt x="103456" y="3252"/>
                    <a:pt x="114686" y="7825"/>
                    <a:pt x="126322" y="9502"/>
                  </a:cubicBezTo>
                  <a:cubicBezTo>
                    <a:pt x="201399" y="20376"/>
                    <a:pt x="273173" y="42201"/>
                    <a:pt x="342457" y="72790"/>
                  </a:cubicBezTo>
                  <a:cubicBezTo>
                    <a:pt x="402696" y="99366"/>
                    <a:pt x="458591" y="133233"/>
                    <a:pt x="510700" y="173426"/>
                  </a:cubicBezTo>
                  <a:cubicBezTo>
                    <a:pt x="514003" y="175967"/>
                    <a:pt x="516468" y="179575"/>
                    <a:pt x="519338" y="182700"/>
                  </a:cubicBezTo>
                  <a:cubicBezTo>
                    <a:pt x="513343" y="183005"/>
                    <a:pt x="507372" y="183589"/>
                    <a:pt x="501376" y="183589"/>
                  </a:cubicBezTo>
                  <a:cubicBezTo>
                    <a:pt x="334429" y="183640"/>
                    <a:pt x="167506" y="183614"/>
                    <a:pt x="559" y="183614"/>
                  </a:cubicBezTo>
                  <a:cubicBezTo>
                    <a:pt x="381" y="122410"/>
                    <a:pt x="178" y="61205"/>
                    <a:pt x="0" y="25"/>
                  </a:cubicBezTo>
                  <a:cubicBezTo>
                    <a:pt x="30666" y="0"/>
                    <a:pt x="61332" y="0"/>
                    <a:pt x="92023"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78" name="Freeform: Shape 77">
              <a:extLst>
                <a:ext uri="{FF2B5EF4-FFF2-40B4-BE49-F238E27FC236}">
                  <a16:creationId xmlns:a16="http://schemas.microsoft.com/office/drawing/2014/main" id="{27FBC85D-6141-A251-5C3C-6C2A8D6B9464}"/>
                </a:ext>
              </a:extLst>
            </p:cNvPr>
            <p:cNvSpPr/>
            <p:nvPr/>
          </p:nvSpPr>
          <p:spPr>
            <a:xfrm>
              <a:off x="4573274" y="1290008"/>
              <a:ext cx="1017766" cy="277340"/>
            </a:xfrm>
            <a:custGeom>
              <a:avLst/>
              <a:gdLst>
                <a:gd name="connsiteX0" fmla="*/ 715987 w 811058"/>
                <a:gd name="connsiteY0" fmla="*/ 0 h 221012"/>
                <a:gd name="connsiteX1" fmla="*/ 811058 w 811058"/>
                <a:gd name="connsiteY1" fmla="*/ 221013 h 221012"/>
                <a:gd name="connsiteX2" fmla="*/ 0 w 811058"/>
                <a:gd name="connsiteY2" fmla="*/ 221013 h 221012"/>
                <a:gd name="connsiteX3" fmla="*/ 0 w 811058"/>
                <a:gd name="connsiteY3" fmla="*/ 1397 h 221012"/>
                <a:gd name="connsiteX4" fmla="*/ 694848 w 811058"/>
                <a:gd name="connsiteY4" fmla="*/ 1321 h 221012"/>
                <a:gd name="connsiteX5" fmla="*/ 715987 w 811058"/>
                <a:gd name="connsiteY5" fmla="*/ 0 h 2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058" h="221012">
                  <a:moveTo>
                    <a:pt x="715987" y="0"/>
                  </a:moveTo>
                  <a:cubicBezTo>
                    <a:pt x="758390" y="69030"/>
                    <a:pt x="791241" y="142201"/>
                    <a:pt x="811058" y="221013"/>
                  </a:cubicBezTo>
                  <a:cubicBezTo>
                    <a:pt x="540706" y="221013"/>
                    <a:pt x="270353" y="221013"/>
                    <a:pt x="0" y="221013"/>
                  </a:cubicBezTo>
                  <a:cubicBezTo>
                    <a:pt x="0" y="147816"/>
                    <a:pt x="0" y="74619"/>
                    <a:pt x="0" y="1397"/>
                  </a:cubicBezTo>
                  <a:cubicBezTo>
                    <a:pt x="231608" y="1397"/>
                    <a:pt x="463240" y="1397"/>
                    <a:pt x="694848" y="1321"/>
                  </a:cubicBezTo>
                  <a:cubicBezTo>
                    <a:pt x="701886" y="1321"/>
                    <a:pt x="708923" y="457"/>
                    <a:pt x="715987"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79" name="Freeform: Shape 78">
              <a:extLst>
                <a:ext uri="{FF2B5EF4-FFF2-40B4-BE49-F238E27FC236}">
                  <a16:creationId xmlns:a16="http://schemas.microsoft.com/office/drawing/2014/main" id="{AECCCBBB-D4E3-EA1E-3DBC-75D074DDECD6}"/>
                </a:ext>
              </a:extLst>
            </p:cNvPr>
            <p:cNvSpPr/>
            <p:nvPr/>
          </p:nvSpPr>
          <p:spPr>
            <a:xfrm>
              <a:off x="4573242" y="1015058"/>
              <a:ext cx="898495" cy="276702"/>
            </a:xfrm>
            <a:custGeom>
              <a:avLst/>
              <a:gdLst>
                <a:gd name="connsiteX0" fmla="*/ 716012 w 716011"/>
                <a:gd name="connsiteY0" fmla="*/ 219107 h 220504"/>
                <a:gd name="connsiteX1" fmla="*/ 694848 w 716011"/>
                <a:gd name="connsiteY1" fmla="*/ 220429 h 220504"/>
                <a:gd name="connsiteX2" fmla="*/ 0 w 716011"/>
                <a:gd name="connsiteY2" fmla="*/ 220505 h 220504"/>
                <a:gd name="connsiteX3" fmla="*/ 0 w 716011"/>
                <a:gd name="connsiteY3" fmla="*/ 915 h 220504"/>
                <a:gd name="connsiteX4" fmla="*/ 500817 w 716011"/>
                <a:gd name="connsiteY4" fmla="*/ 889 h 220504"/>
                <a:gd name="connsiteX5" fmla="*/ 518780 w 716011"/>
                <a:gd name="connsiteY5" fmla="*/ 0 h 220504"/>
                <a:gd name="connsiteX6" fmla="*/ 531331 w 716011"/>
                <a:gd name="connsiteY6" fmla="*/ 7317 h 220504"/>
                <a:gd name="connsiteX7" fmla="*/ 716012 w 716011"/>
                <a:gd name="connsiteY7" fmla="*/ 219107 h 22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11" h="220504">
                  <a:moveTo>
                    <a:pt x="716012" y="219107"/>
                  </a:moveTo>
                  <a:cubicBezTo>
                    <a:pt x="708949" y="219565"/>
                    <a:pt x="701911" y="220429"/>
                    <a:pt x="694848" y="220429"/>
                  </a:cubicBezTo>
                  <a:cubicBezTo>
                    <a:pt x="463240" y="220505"/>
                    <a:pt x="231608" y="220505"/>
                    <a:pt x="0" y="220505"/>
                  </a:cubicBezTo>
                  <a:cubicBezTo>
                    <a:pt x="0" y="147308"/>
                    <a:pt x="0" y="74111"/>
                    <a:pt x="0" y="915"/>
                  </a:cubicBezTo>
                  <a:cubicBezTo>
                    <a:pt x="166948" y="915"/>
                    <a:pt x="333870" y="940"/>
                    <a:pt x="500817" y="889"/>
                  </a:cubicBezTo>
                  <a:cubicBezTo>
                    <a:pt x="506813" y="889"/>
                    <a:pt x="512784" y="305"/>
                    <a:pt x="518780" y="0"/>
                  </a:cubicBezTo>
                  <a:cubicBezTo>
                    <a:pt x="522972" y="2414"/>
                    <a:pt x="527621" y="4294"/>
                    <a:pt x="531331" y="7317"/>
                  </a:cubicBezTo>
                  <a:cubicBezTo>
                    <a:pt x="604578" y="67683"/>
                    <a:pt x="666774" y="137755"/>
                    <a:pt x="716012" y="219107"/>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80" name="Freeform: Shape 79">
              <a:extLst>
                <a:ext uri="{FF2B5EF4-FFF2-40B4-BE49-F238E27FC236}">
                  <a16:creationId xmlns:a16="http://schemas.microsoft.com/office/drawing/2014/main" id="{747D589B-854F-93CC-49FF-98D46D2CAD8A}"/>
                </a:ext>
              </a:extLst>
            </p:cNvPr>
            <p:cNvSpPr/>
            <p:nvPr/>
          </p:nvSpPr>
          <p:spPr>
            <a:xfrm>
              <a:off x="3819553" y="1154605"/>
              <a:ext cx="276894" cy="274438"/>
            </a:xfrm>
            <a:custGeom>
              <a:avLst/>
              <a:gdLst>
                <a:gd name="connsiteX0" fmla="*/ 40473 w 220657"/>
                <a:gd name="connsiteY0" fmla="*/ 213188 h 218700"/>
                <a:gd name="connsiteX1" fmla="*/ 61764 w 220657"/>
                <a:gd name="connsiteY1" fmla="*/ 147842 h 218700"/>
                <a:gd name="connsiteX2" fmla="*/ 55412 w 220657"/>
                <a:gd name="connsiteY2" fmla="*/ 127440 h 218700"/>
                <a:gd name="connsiteX3" fmla="*/ 0 w 220657"/>
                <a:gd name="connsiteY3" fmla="*/ 83309 h 218700"/>
                <a:gd name="connsiteX4" fmla="*/ 57165 w 220657"/>
                <a:gd name="connsiteY4" fmla="*/ 83258 h 218700"/>
                <a:gd name="connsiteX5" fmla="*/ 90295 w 220657"/>
                <a:gd name="connsiteY5" fmla="*/ 59020 h 218700"/>
                <a:gd name="connsiteX6" fmla="*/ 109503 w 220657"/>
                <a:gd name="connsiteY6" fmla="*/ 0 h 218700"/>
                <a:gd name="connsiteX7" fmla="*/ 129523 w 220657"/>
                <a:gd name="connsiteY7" fmla="*/ 61840 h 218700"/>
                <a:gd name="connsiteX8" fmla="*/ 160240 w 220657"/>
                <a:gd name="connsiteY8" fmla="*/ 83690 h 218700"/>
                <a:gd name="connsiteX9" fmla="*/ 220657 w 220657"/>
                <a:gd name="connsiteY9" fmla="*/ 86586 h 218700"/>
                <a:gd name="connsiteX10" fmla="*/ 167583 w 220657"/>
                <a:gd name="connsiteY10" fmla="*/ 124849 h 218700"/>
                <a:gd name="connsiteX11" fmla="*/ 158868 w 220657"/>
                <a:gd name="connsiteY11" fmla="*/ 151653 h 218700"/>
                <a:gd name="connsiteX12" fmla="*/ 180642 w 220657"/>
                <a:gd name="connsiteY12" fmla="*/ 218701 h 218700"/>
                <a:gd name="connsiteX13" fmla="*/ 109732 w 220657"/>
                <a:gd name="connsiteY13" fmla="*/ 167633 h 218700"/>
                <a:gd name="connsiteX14" fmla="*/ 42658 w 220657"/>
                <a:gd name="connsiteY14" fmla="*/ 216033 h 218700"/>
                <a:gd name="connsiteX15" fmla="*/ 40473 w 220657"/>
                <a:gd name="connsiteY15" fmla="*/ 213188 h 2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0657" h="218700">
                  <a:moveTo>
                    <a:pt x="40473" y="213188"/>
                  </a:moveTo>
                  <a:cubicBezTo>
                    <a:pt x="47485" y="191363"/>
                    <a:pt x="53888" y="169336"/>
                    <a:pt x="61764" y="147842"/>
                  </a:cubicBezTo>
                  <a:cubicBezTo>
                    <a:pt x="65244" y="138340"/>
                    <a:pt x="63644" y="133080"/>
                    <a:pt x="55412" y="127440"/>
                  </a:cubicBezTo>
                  <a:cubicBezTo>
                    <a:pt x="36484" y="114508"/>
                    <a:pt x="18191" y="100636"/>
                    <a:pt x="0" y="83309"/>
                  </a:cubicBezTo>
                  <a:cubicBezTo>
                    <a:pt x="19055" y="83309"/>
                    <a:pt x="38110" y="83537"/>
                    <a:pt x="57165" y="83258"/>
                  </a:cubicBezTo>
                  <a:cubicBezTo>
                    <a:pt x="88212" y="82800"/>
                    <a:pt x="80234" y="87704"/>
                    <a:pt x="90295" y="59020"/>
                  </a:cubicBezTo>
                  <a:cubicBezTo>
                    <a:pt x="96647" y="40956"/>
                    <a:pt x="102160" y="22637"/>
                    <a:pt x="109503" y="0"/>
                  </a:cubicBezTo>
                  <a:cubicBezTo>
                    <a:pt x="117150" y="23069"/>
                    <a:pt x="125153" y="42048"/>
                    <a:pt x="129523" y="61840"/>
                  </a:cubicBezTo>
                  <a:cubicBezTo>
                    <a:pt x="133538" y="80133"/>
                    <a:pt x="142786" y="85036"/>
                    <a:pt x="160240" y="83690"/>
                  </a:cubicBezTo>
                  <a:cubicBezTo>
                    <a:pt x="179727" y="82191"/>
                    <a:pt x="199443" y="83334"/>
                    <a:pt x="220657" y="86586"/>
                  </a:cubicBezTo>
                  <a:cubicBezTo>
                    <a:pt x="203025" y="99442"/>
                    <a:pt x="185850" y="113009"/>
                    <a:pt x="167583" y="124849"/>
                  </a:cubicBezTo>
                  <a:cubicBezTo>
                    <a:pt x="156429" y="132089"/>
                    <a:pt x="154015" y="139051"/>
                    <a:pt x="158868" y="151653"/>
                  </a:cubicBezTo>
                  <a:cubicBezTo>
                    <a:pt x="166871" y="172410"/>
                    <a:pt x="172766" y="193980"/>
                    <a:pt x="180642" y="218701"/>
                  </a:cubicBezTo>
                  <a:cubicBezTo>
                    <a:pt x="154981" y="200230"/>
                    <a:pt x="132420" y="183995"/>
                    <a:pt x="109732" y="167633"/>
                  </a:cubicBezTo>
                  <a:cubicBezTo>
                    <a:pt x="86840" y="184148"/>
                    <a:pt x="64762" y="200103"/>
                    <a:pt x="42658" y="216033"/>
                  </a:cubicBezTo>
                  <a:cubicBezTo>
                    <a:pt x="41947" y="215093"/>
                    <a:pt x="41210" y="214128"/>
                    <a:pt x="40473" y="21318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81" name="Freeform: Shape 80">
              <a:extLst>
                <a:ext uri="{FF2B5EF4-FFF2-40B4-BE49-F238E27FC236}">
                  <a16:creationId xmlns:a16="http://schemas.microsoft.com/office/drawing/2014/main" id="{CED8CDDB-884C-6266-985E-03CE83CC1AD3}"/>
                </a:ext>
              </a:extLst>
            </p:cNvPr>
            <p:cNvSpPr/>
            <p:nvPr/>
          </p:nvSpPr>
          <p:spPr>
            <a:xfrm>
              <a:off x="4197417" y="1154350"/>
              <a:ext cx="277722" cy="270581"/>
            </a:xfrm>
            <a:custGeom>
              <a:avLst/>
              <a:gdLst>
                <a:gd name="connsiteX0" fmla="*/ 176704 w 221317"/>
                <a:gd name="connsiteY0" fmla="*/ 214102 h 215626"/>
                <a:gd name="connsiteX1" fmla="*/ 109960 w 221317"/>
                <a:gd name="connsiteY1" fmla="*/ 168167 h 215626"/>
                <a:gd name="connsiteX2" fmla="*/ 44081 w 221317"/>
                <a:gd name="connsiteY2" fmla="*/ 215627 h 215626"/>
                <a:gd name="connsiteX3" fmla="*/ 41235 w 221317"/>
                <a:gd name="connsiteY3" fmla="*/ 213721 h 215626"/>
                <a:gd name="connsiteX4" fmla="*/ 66032 w 221317"/>
                <a:gd name="connsiteY4" fmla="*/ 135469 h 215626"/>
                <a:gd name="connsiteX5" fmla="*/ 0 w 221317"/>
                <a:gd name="connsiteY5" fmla="*/ 86891 h 215626"/>
                <a:gd name="connsiteX6" fmla="*/ 610 w 221317"/>
                <a:gd name="connsiteY6" fmla="*/ 83512 h 215626"/>
                <a:gd name="connsiteX7" fmla="*/ 66921 w 221317"/>
                <a:gd name="connsiteY7" fmla="*/ 83817 h 215626"/>
                <a:gd name="connsiteX8" fmla="*/ 88542 w 221317"/>
                <a:gd name="connsiteY8" fmla="*/ 67811 h 215626"/>
                <a:gd name="connsiteX9" fmla="*/ 110265 w 221317"/>
                <a:gd name="connsiteY9" fmla="*/ 0 h 215626"/>
                <a:gd name="connsiteX10" fmla="*/ 130743 w 221317"/>
                <a:gd name="connsiteY10" fmla="*/ 63568 h 215626"/>
                <a:gd name="connsiteX11" fmla="*/ 159300 w 221317"/>
                <a:gd name="connsiteY11" fmla="*/ 83868 h 215626"/>
                <a:gd name="connsiteX12" fmla="*/ 221318 w 221317"/>
                <a:gd name="connsiteY12" fmla="*/ 86662 h 215626"/>
                <a:gd name="connsiteX13" fmla="*/ 155006 w 221317"/>
                <a:gd name="connsiteY13" fmla="*/ 135240 h 215626"/>
                <a:gd name="connsiteX14" fmla="*/ 178381 w 221317"/>
                <a:gd name="connsiteY14" fmla="*/ 212349 h 215626"/>
                <a:gd name="connsiteX15" fmla="*/ 176704 w 221317"/>
                <a:gd name="connsiteY15" fmla="*/ 214102 h 2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317" h="215626">
                  <a:moveTo>
                    <a:pt x="176704" y="214102"/>
                  </a:moveTo>
                  <a:cubicBezTo>
                    <a:pt x="154701" y="198960"/>
                    <a:pt x="132725" y="183843"/>
                    <a:pt x="109960" y="168167"/>
                  </a:cubicBezTo>
                  <a:cubicBezTo>
                    <a:pt x="88110" y="183919"/>
                    <a:pt x="66083" y="199773"/>
                    <a:pt x="44081" y="215627"/>
                  </a:cubicBezTo>
                  <a:cubicBezTo>
                    <a:pt x="43141" y="214992"/>
                    <a:pt x="42175" y="214356"/>
                    <a:pt x="41235" y="213721"/>
                  </a:cubicBezTo>
                  <a:cubicBezTo>
                    <a:pt x="49416" y="187908"/>
                    <a:pt x="57597" y="162095"/>
                    <a:pt x="66032" y="135469"/>
                  </a:cubicBezTo>
                  <a:cubicBezTo>
                    <a:pt x="43776" y="119107"/>
                    <a:pt x="21901" y="102999"/>
                    <a:pt x="0" y="86891"/>
                  </a:cubicBezTo>
                  <a:cubicBezTo>
                    <a:pt x="203" y="85773"/>
                    <a:pt x="407" y="84630"/>
                    <a:pt x="610" y="83512"/>
                  </a:cubicBezTo>
                  <a:cubicBezTo>
                    <a:pt x="22714" y="83512"/>
                    <a:pt x="44868" y="82673"/>
                    <a:pt x="66921" y="83817"/>
                  </a:cubicBezTo>
                  <a:cubicBezTo>
                    <a:pt x="79752" y="84477"/>
                    <a:pt x="85214" y="79777"/>
                    <a:pt x="88542" y="67811"/>
                  </a:cubicBezTo>
                  <a:cubicBezTo>
                    <a:pt x="94538" y="46266"/>
                    <a:pt x="102110" y="25153"/>
                    <a:pt x="110265" y="0"/>
                  </a:cubicBezTo>
                  <a:cubicBezTo>
                    <a:pt x="118014" y="23501"/>
                    <a:pt x="125890" y="43166"/>
                    <a:pt x="130743" y="63568"/>
                  </a:cubicBezTo>
                  <a:cubicBezTo>
                    <a:pt x="134706" y="80209"/>
                    <a:pt x="142786" y="85189"/>
                    <a:pt x="159300" y="83868"/>
                  </a:cubicBezTo>
                  <a:cubicBezTo>
                    <a:pt x="179321" y="82267"/>
                    <a:pt x="199570" y="83486"/>
                    <a:pt x="221318" y="86662"/>
                  </a:cubicBezTo>
                  <a:cubicBezTo>
                    <a:pt x="199341" y="102770"/>
                    <a:pt x="177339" y="118878"/>
                    <a:pt x="155006" y="135240"/>
                  </a:cubicBezTo>
                  <a:cubicBezTo>
                    <a:pt x="162908" y="161307"/>
                    <a:pt x="170657" y="186841"/>
                    <a:pt x="178381" y="212349"/>
                  </a:cubicBezTo>
                  <a:cubicBezTo>
                    <a:pt x="177847" y="212959"/>
                    <a:pt x="177288" y="213518"/>
                    <a:pt x="176704" y="214102"/>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82" name="Freeform: Shape 81">
              <a:extLst>
                <a:ext uri="{FF2B5EF4-FFF2-40B4-BE49-F238E27FC236}">
                  <a16:creationId xmlns:a16="http://schemas.microsoft.com/office/drawing/2014/main" id="{5177113F-E59E-6E7B-35C4-CE8B413B583E}"/>
                </a:ext>
              </a:extLst>
            </p:cNvPr>
            <p:cNvSpPr/>
            <p:nvPr/>
          </p:nvSpPr>
          <p:spPr>
            <a:xfrm>
              <a:off x="4191233" y="1462425"/>
              <a:ext cx="289424" cy="270231"/>
            </a:xfrm>
            <a:custGeom>
              <a:avLst/>
              <a:gdLst>
                <a:gd name="connsiteX0" fmla="*/ 182293 w 230642"/>
                <a:gd name="connsiteY0" fmla="*/ 214915 h 215347"/>
                <a:gd name="connsiteX1" fmla="*/ 115778 w 230642"/>
                <a:gd name="connsiteY1" fmla="*/ 168726 h 215347"/>
                <a:gd name="connsiteX2" fmla="*/ 47460 w 230642"/>
                <a:gd name="connsiteY2" fmla="*/ 214839 h 215347"/>
                <a:gd name="connsiteX3" fmla="*/ 47739 w 230642"/>
                <a:gd name="connsiteY3" fmla="*/ 215195 h 215347"/>
                <a:gd name="connsiteX4" fmla="*/ 67506 w 230642"/>
                <a:gd name="connsiteY4" fmla="*/ 148096 h 215347"/>
                <a:gd name="connsiteX5" fmla="*/ 61129 w 230642"/>
                <a:gd name="connsiteY5" fmla="*/ 127897 h 215347"/>
                <a:gd name="connsiteX6" fmla="*/ 0 w 230642"/>
                <a:gd name="connsiteY6" fmla="*/ 83461 h 215347"/>
                <a:gd name="connsiteX7" fmla="*/ 74137 w 230642"/>
                <a:gd name="connsiteY7" fmla="*/ 83715 h 215347"/>
                <a:gd name="connsiteX8" fmla="*/ 92658 w 230642"/>
                <a:gd name="connsiteY8" fmla="*/ 70656 h 215347"/>
                <a:gd name="connsiteX9" fmla="*/ 115169 w 230642"/>
                <a:gd name="connsiteY9" fmla="*/ 0 h 215347"/>
                <a:gd name="connsiteX10" fmla="*/ 138949 w 230642"/>
                <a:gd name="connsiteY10" fmla="*/ 72739 h 215347"/>
                <a:gd name="connsiteX11" fmla="*/ 153939 w 230642"/>
                <a:gd name="connsiteY11" fmla="*/ 83613 h 215347"/>
                <a:gd name="connsiteX12" fmla="*/ 230642 w 230642"/>
                <a:gd name="connsiteY12" fmla="*/ 83436 h 215347"/>
                <a:gd name="connsiteX13" fmla="*/ 169056 w 230642"/>
                <a:gd name="connsiteY13" fmla="*/ 128380 h 215347"/>
                <a:gd name="connsiteX14" fmla="*/ 162984 w 230642"/>
                <a:gd name="connsiteY14" fmla="*/ 147283 h 215347"/>
                <a:gd name="connsiteX15" fmla="*/ 180235 w 230642"/>
                <a:gd name="connsiteY15" fmla="*/ 200281 h 215347"/>
                <a:gd name="connsiteX16" fmla="*/ 182090 w 230642"/>
                <a:gd name="connsiteY16" fmla="*/ 215347 h 215347"/>
                <a:gd name="connsiteX17" fmla="*/ 182293 w 230642"/>
                <a:gd name="connsiteY17" fmla="*/ 214915 h 21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642" h="215347">
                  <a:moveTo>
                    <a:pt x="182293" y="214915"/>
                  </a:moveTo>
                  <a:cubicBezTo>
                    <a:pt x="160342" y="199671"/>
                    <a:pt x="138390" y="184427"/>
                    <a:pt x="115778" y="168726"/>
                  </a:cubicBezTo>
                  <a:cubicBezTo>
                    <a:pt x="93166" y="183995"/>
                    <a:pt x="70326" y="199417"/>
                    <a:pt x="47460" y="214839"/>
                  </a:cubicBezTo>
                  <a:lnTo>
                    <a:pt x="47739" y="215195"/>
                  </a:lnTo>
                  <a:cubicBezTo>
                    <a:pt x="54218" y="192786"/>
                    <a:pt x="60087" y="170200"/>
                    <a:pt x="67506" y="148096"/>
                  </a:cubicBezTo>
                  <a:cubicBezTo>
                    <a:pt x="70656" y="138670"/>
                    <a:pt x="69462" y="133563"/>
                    <a:pt x="61129" y="127897"/>
                  </a:cubicBezTo>
                  <a:cubicBezTo>
                    <a:pt x="41794" y="114737"/>
                    <a:pt x="23196" y="100433"/>
                    <a:pt x="0" y="83461"/>
                  </a:cubicBezTo>
                  <a:cubicBezTo>
                    <a:pt x="27973" y="83461"/>
                    <a:pt x="51093" y="82902"/>
                    <a:pt x="74137" y="83715"/>
                  </a:cubicBezTo>
                  <a:cubicBezTo>
                    <a:pt x="84579" y="84096"/>
                    <a:pt x="89711" y="81047"/>
                    <a:pt x="92658" y="70656"/>
                  </a:cubicBezTo>
                  <a:cubicBezTo>
                    <a:pt x="99086" y="48095"/>
                    <a:pt x="106810" y="25915"/>
                    <a:pt x="115169" y="0"/>
                  </a:cubicBezTo>
                  <a:cubicBezTo>
                    <a:pt x="123883" y="26372"/>
                    <a:pt x="132013" y="49391"/>
                    <a:pt x="138949" y="72739"/>
                  </a:cubicBezTo>
                  <a:cubicBezTo>
                    <a:pt x="141490" y="81276"/>
                    <a:pt x="145479" y="83791"/>
                    <a:pt x="153939" y="83613"/>
                  </a:cubicBezTo>
                  <a:cubicBezTo>
                    <a:pt x="177745" y="83131"/>
                    <a:pt x="201577" y="83436"/>
                    <a:pt x="230642" y="83436"/>
                  </a:cubicBezTo>
                  <a:cubicBezTo>
                    <a:pt x="207420" y="100534"/>
                    <a:pt x="188670" y="115118"/>
                    <a:pt x="169056" y="128380"/>
                  </a:cubicBezTo>
                  <a:cubicBezTo>
                    <a:pt x="161002" y="133817"/>
                    <a:pt x="159986" y="138873"/>
                    <a:pt x="162984" y="147283"/>
                  </a:cubicBezTo>
                  <a:cubicBezTo>
                    <a:pt x="169209" y="164788"/>
                    <a:pt x="174824" y="182496"/>
                    <a:pt x="180235" y="200281"/>
                  </a:cubicBezTo>
                  <a:cubicBezTo>
                    <a:pt x="181683" y="205032"/>
                    <a:pt x="181505" y="210291"/>
                    <a:pt x="182090" y="215347"/>
                  </a:cubicBezTo>
                  <a:cubicBezTo>
                    <a:pt x="182064" y="215322"/>
                    <a:pt x="182293" y="214915"/>
                    <a:pt x="182293" y="21491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83" name="Freeform: Shape 82">
              <a:extLst>
                <a:ext uri="{FF2B5EF4-FFF2-40B4-BE49-F238E27FC236}">
                  <a16:creationId xmlns:a16="http://schemas.microsoft.com/office/drawing/2014/main" id="{D0842E58-B785-CA70-B0A2-2C268FCB9836}"/>
                </a:ext>
              </a:extLst>
            </p:cNvPr>
            <p:cNvSpPr/>
            <p:nvPr/>
          </p:nvSpPr>
          <p:spPr>
            <a:xfrm>
              <a:off x="3813241" y="1462840"/>
              <a:ext cx="288626" cy="274248"/>
            </a:xfrm>
            <a:custGeom>
              <a:avLst/>
              <a:gdLst>
                <a:gd name="connsiteX0" fmla="*/ 45834 w 230006"/>
                <a:gd name="connsiteY0" fmla="*/ 214128 h 218548"/>
                <a:gd name="connsiteX1" fmla="*/ 67023 w 230006"/>
                <a:gd name="connsiteY1" fmla="*/ 146876 h 218548"/>
                <a:gd name="connsiteX2" fmla="*/ 61001 w 230006"/>
                <a:gd name="connsiteY2" fmla="*/ 127923 h 218548"/>
                <a:gd name="connsiteX3" fmla="*/ 0 w 230006"/>
                <a:gd name="connsiteY3" fmla="*/ 83410 h 218548"/>
                <a:gd name="connsiteX4" fmla="*/ 87247 w 230006"/>
                <a:gd name="connsiteY4" fmla="*/ 83410 h 218548"/>
                <a:gd name="connsiteX5" fmla="*/ 114635 w 230006"/>
                <a:gd name="connsiteY5" fmla="*/ 0 h 218548"/>
                <a:gd name="connsiteX6" fmla="*/ 137323 w 230006"/>
                <a:gd name="connsiteY6" fmla="*/ 69284 h 218548"/>
                <a:gd name="connsiteX7" fmla="*/ 156582 w 230006"/>
                <a:gd name="connsiteY7" fmla="*/ 83385 h 218548"/>
                <a:gd name="connsiteX8" fmla="*/ 230007 w 230006"/>
                <a:gd name="connsiteY8" fmla="*/ 83080 h 218548"/>
                <a:gd name="connsiteX9" fmla="*/ 181760 w 230006"/>
                <a:gd name="connsiteY9" fmla="*/ 118675 h 218548"/>
                <a:gd name="connsiteX10" fmla="*/ 167481 w 230006"/>
                <a:gd name="connsiteY10" fmla="*/ 161282 h 218548"/>
                <a:gd name="connsiteX11" fmla="*/ 185698 w 230006"/>
                <a:gd name="connsiteY11" fmla="*/ 218548 h 218548"/>
                <a:gd name="connsiteX12" fmla="*/ 114838 w 230006"/>
                <a:gd name="connsiteY12" fmla="*/ 167557 h 218548"/>
                <a:gd name="connsiteX13" fmla="*/ 59223 w 230006"/>
                <a:gd name="connsiteY13" fmla="*/ 207624 h 218548"/>
                <a:gd name="connsiteX14" fmla="*/ 45427 w 230006"/>
                <a:gd name="connsiteY14" fmla="*/ 213899 h 218548"/>
                <a:gd name="connsiteX15" fmla="*/ 45834 w 230006"/>
                <a:gd name="connsiteY15" fmla="*/ 214128 h 21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006" h="218548">
                  <a:moveTo>
                    <a:pt x="45834" y="214128"/>
                  </a:moveTo>
                  <a:cubicBezTo>
                    <a:pt x="52795" y="191668"/>
                    <a:pt x="59198" y="169031"/>
                    <a:pt x="67023" y="146876"/>
                  </a:cubicBezTo>
                  <a:cubicBezTo>
                    <a:pt x="70173" y="137933"/>
                    <a:pt x="68674" y="133233"/>
                    <a:pt x="61001" y="127923"/>
                  </a:cubicBezTo>
                  <a:cubicBezTo>
                    <a:pt x="41464" y="114406"/>
                    <a:pt x="22561" y="99975"/>
                    <a:pt x="0" y="83410"/>
                  </a:cubicBezTo>
                  <a:cubicBezTo>
                    <a:pt x="31581" y="83410"/>
                    <a:pt x="58689" y="83410"/>
                    <a:pt x="87247" y="83410"/>
                  </a:cubicBezTo>
                  <a:cubicBezTo>
                    <a:pt x="96037" y="56631"/>
                    <a:pt x="104676" y="30336"/>
                    <a:pt x="114635" y="0"/>
                  </a:cubicBezTo>
                  <a:cubicBezTo>
                    <a:pt x="123045" y="25330"/>
                    <a:pt x="131099" y="47053"/>
                    <a:pt x="137323" y="69284"/>
                  </a:cubicBezTo>
                  <a:cubicBezTo>
                    <a:pt x="140423" y="80311"/>
                    <a:pt x="145225" y="83893"/>
                    <a:pt x="156582" y="83385"/>
                  </a:cubicBezTo>
                  <a:cubicBezTo>
                    <a:pt x="179270" y="82394"/>
                    <a:pt x="202060" y="83080"/>
                    <a:pt x="230007" y="83080"/>
                  </a:cubicBezTo>
                  <a:cubicBezTo>
                    <a:pt x="211181" y="96977"/>
                    <a:pt x="196521" y="107877"/>
                    <a:pt x="181760" y="118675"/>
                  </a:cubicBezTo>
                  <a:cubicBezTo>
                    <a:pt x="159097" y="135240"/>
                    <a:pt x="159097" y="135189"/>
                    <a:pt x="167481" y="161282"/>
                  </a:cubicBezTo>
                  <a:cubicBezTo>
                    <a:pt x="173147" y="178914"/>
                    <a:pt x="178711" y="196572"/>
                    <a:pt x="185698" y="218548"/>
                  </a:cubicBezTo>
                  <a:cubicBezTo>
                    <a:pt x="160291" y="200256"/>
                    <a:pt x="138136" y="184326"/>
                    <a:pt x="114838" y="167557"/>
                  </a:cubicBezTo>
                  <a:cubicBezTo>
                    <a:pt x="96317" y="180972"/>
                    <a:pt x="77922" y="194514"/>
                    <a:pt x="59223" y="207624"/>
                  </a:cubicBezTo>
                  <a:cubicBezTo>
                    <a:pt x="55158" y="210469"/>
                    <a:pt x="50051" y="211841"/>
                    <a:pt x="45427" y="213899"/>
                  </a:cubicBezTo>
                  <a:lnTo>
                    <a:pt x="45834" y="214128"/>
                  </a:ln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84" name="Freeform: Shape 83">
              <a:extLst>
                <a:ext uri="{FF2B5EF4-FFF2-40B4-BE49-F238E27FC236}">
                  <a16:creationId xmlns:a16="http://schemas.microsoft.com/office/drawing/2014/main" id="{252AE65C-0AAF-7D22-E7F6-5AD4D80B974B}"/>
                </a:ext>
              </a:extLst>
            </p:cNvPr>
            <p:cNvSpPr/>
            <p:nvPr/>
          </p:nvSpPr>
          <p:spPr>
            <a:xfrm>
              <a:off x="4191552" y="846180"/>
              <a:ext cx="284195" cy="272335"/>
            </a:xfrm>
            <a:custGeom>
              <a:avLst/>
              <a:gdLst>
                <a:gd name="connsiteX0" fmla="*/ 48196 w 226475"/>
                <a:gd name="connsiteY0" fmla="*/ 217024 h 217024"/>
                <a:gd name="connsiteX1" fmla="*/ 54167 w 226475"/>
                <a:gd name="connsiteY1" fmla="*/ 187476 h 217024"/>
                <a:gd name="connsiteX2" fmla="*/ 70834 w 226475"/>
                <a:gd name="connsiteY2" fmla="*/ 135469 h 217024"/>
                <a:gd name="connsiteX3" fmla="*/ 0 w 226475"/>
                <a:gd name="connsiteY3" fmla="*/ 83588 h 217024"/>
                <a:gd name="connsiteX4" fmla="*/ 73425 w 226475"/>
                <a:gd name="connsiteY4" fmla="*/ 83918 h 217024"/>
                <a:gd name="connsiteX5" fmla="*/ 92658 w 226475"/>
                <a:gd name="connsiteY5" fmla="*/ 69564 h 217024"/>
                <a:gd name="connsiteX6" fmla="*/ 114838 w 226475"/>
                <a:gd name="connsiteY6" fmla="*/ 0 h 217024"/>
                <a:gd name="connsiteX7" fmla="*/ 142582 w 226475"/>
                <a:gd name="connsiteY7" fmla="*/ 83461 h 217024"/>
                <a:gd name="connsiteX8" fmla="*/ 224951 w 226475"/>
                <a:gd name="connsiteY8" fmla="*/ 83461 h 217024"/>
                <a:gd name="connsiteX9" fmla="*/ 226475 w 226475"/>
                <a:gd name="connsiteY9" fmla="*/ 86357 h 217024"/>
                <a:gd name="connsiteX10" fmla="*/ 171876 w 226475"/>
                <a:gd name="connsiteY10" fmla="*/ 125814 h 217024"/>
                <a:gd name="connsiteX11" fmla="*/ 164000 w 226475"/>
                <a:gd name="connsiteY11" fmla="*/ 151221 h 217024"/>
                <a:gd name="connsiteX12" fmla="*/ 183691 w 226475"/>
                <a:gd name="connsiteY12" fmla="*/ 212705 h 217024"/>
                <a:gd name="connsiteX13" fmla="*/ 180134 w 226475"/>
                <a:gd name="connsiteY13" fmla="*/ 214585 h 217024"/>
                <a:gd name="connsiteX14" fmla="*/ 114915 w 226475"/>
                <a:gd name="connsiteY14" fmla="*/ 167659 h 217024"/>
                <a:gd name="connsiteX15" fmla="*/ 48044 w 226475"/>
                <a:gd name="connsiteY15" fmla="*/ 216592 h 217024"/>
                <a:gd name="connsiteX16" fmla="*/ 48196 w 226475"/>
                <a:gd name="connsiteY16" fmla="*/ 217024 h 21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475" h="217024">
                  <a:moveTo>
                    <a:pt x="48196" y="217024"/>
                  </a:moveTo>
                  <a:cubicBezTo>
                    <a:pt x="50153" y="207166"/>
                    <a:pt x="51398" y="197105"/>
                    <a:pt x="54167" y="187476"/>
                  </a:cubicBezTo>
                  <a:cubicBezTo>
                    <a:pt x="59172" y="170225"/>
                    <a:pt x="65092" y="153228"/>
                    <a:pt x="70834" y="135469"/>
                  </a:cubicBezTo>
                  <a:cubicBezTo>
                    <a:pt x="48247" y="118929"/>
                    <a:pt x="26245" y="102796"/>
                    <a:pt x="0" y="83588"/>
                  </a:cubicBezTo>
                  <a:cubicBezTo>
                    <a:pt x="27414" y="83588"/>
                    <a:pt x="50458" y="82775"/>
                    <a:pt x="73425" y="83918"/>
                  </a:cubicBezTo>
                  <a:cubicBezTo>
                    <a:pt x="85189" y="84503"/>
                    <a:pt x="89635" y="80082"/>
                    <a:pt x="92658" y="69564"/>
                  </a:cubicBezTo>
                  <a:cubicBezTo>
                    <a:pt x="98985" y="47511"/>
                    <a:pt x="106530" y="25813"/>
                    <a:pt x="114838" y="0"/>
                  </a:cubicBezTo>
                  <a:cubicBezTo>
                    <a:pt x="124772" y="29929"/>
                    <a:pt x="133588" y="56403"/>
                    <a:pt x="142582" y="83461"/>
                  </a:cubicBezTo>
                  <a:cubicBezTo>
                    <a:pt x="170479" y="83461"/>
                    <a:pt x="197715" y="83461"/>
                    <a:pt x="224951" y="83461"/>
                  </a:cubicBezTo>
                  <a:cubicBezTo>
                    <a:pt x="225459" y="84426"/>
                    <a:pt x="225967" y="85392"/>
                    <a:pt x="226475" y="86357"/>
                  </a:cubicBezTo>
                  <a:cubicBezTo>
                    <a:pt x="208335" y="99620"/>
                    <a:pt x="190677" y="113593"/>
                    <a:pt x="171876" y="125814"/>
                  </a:cubicBezTo>
                  <a:cubicBezTo>
                    <a:pt x="161053" y="132852"/>
                    <a:pt x="159529" y="139483"/>
                    <a:pt x="164000" y="151221"/>
                  </a:cubicBezTo>
                  <a:cubicBezTo>
                    <a:pt x="171622" y="171317"/>
                    <a:pt x="177237" y="192176"/>
                    <a:pt x="183691" y="212705"/>
                  </a:cubicBezTo>
                  <a:cubicBezTo>
                    <a:pt x="182496" y="213340"/>
                    <a:pt x="181328" y="213975"/>
                    <a:pt x="180134" y="214585"/>
                  </a:cubicBezTo>
                  <a:cubicBezTo>
                    <a:pt x="158538" y="199036"/>
                    <a:pt x="136917" y="183487"/>
                    <a:pt x="114915" y="167659"/>
                  </a:cubicBezTo>
                  <a:cubicBezTo>
                    <a:pt x="92150" y="184300"/>
                    <a:pt x="70097" y="200459"/>
                    <a:pt x="48044" y="216592"/>
                  </a:cubicBezTo>
                  <a:cubicBezTo>
                    <a:pt x="48069" y="216643"/>
                    <a:pt x="48196" y="217024"/>
                    <a:pt x="48196" y="217024"/>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85" name="Freeform: Shape 84">
              <a:extLst>
                <a:ext uri="{FF2B5EF4-FFF2-40B4-BE49-F238E27FC236}">
                  <a16:creationId xmlns:a16="http://schemas.microsoft.com/office/drawing/2014/main" id="{9B4BFB55-E939-CCAE-8541-7E3286DB3650}"/>
                </a:ext>
              </a:extLst>
            </p:cNvPr>
            <p:cNvSpPr/>
            <p:nvPr/>
          </p:nvSpPr>
          <p:spPr>
            <a:xfrm>
              <a:off x="3525059" y="1479992"/>
              <a:ext cx="192821" cy="257223"/>
            </a:xfrm>
            <a:custGeom>
              <a:avLst/>
              <a:gdLst>
                <a:gd name="connsiteX0" fmla="*/ 0 w 153659"/>
                <a:gd name="connsiteY0" fmla="*/ 184529 h 204981"/>
                <a:gd name="connsiteX1" fmla="*/ 46139 w 153659"/>
                <a:gd name="connsiteY1" fmla="*/ 0 h 204981"/>
                <a:gd name="connsiteX2" fmla="*/ 66083 w 153659"/>
                <a:gd name="connsiteY2" fmla="*/ 58842 h 204981"/>
                <a:gd name="connsiteX3" fmla="*/ 81098 w 153659"/>
                <a:gd name="connsiteY3" fmla="*/ 69665 h 204981"/>
                <a:gd name="connsiteX4" fmla="*/ 153660 w 153659"/>
                <a:gd name="connsiteY4" fmla="*/ 72765 h 204981"/>
                <a:gd name="connsiteX5" fmla="*/ 97206 w 153659"/>
                <a:gd name="connsiteY5" fmla="*/ 113644 h 204981"/>
                <a:gd name="connsiteX6" fmla="*/ 90550 w 153659"/>
                <a:gd name="connsiteY6" fmla="*/ 133944 h 204981"/>
                <a:gd name="connsiteX7" fmla="*/ 113492 w 153659"/>
                <a:gd name="connsiteY7" fmla="*/ 204981 h 204981"/>
                <a:gd name="connsiteX8" fmla="*/ 55590 w 153659"/>
                <a:gd name="connsiteY8" fmla="*/ 162755 h 204981"/>
                <a:gd name="connsiteX9" fmla="*/ 30361 w 153659"/>
                <a:gd name="connsiteY9" fmla="*/ 162196 h 204981"/>
                <a:gd name="connsiteX10" fmla="*/ 0 w 153659"/>
                <a:gd name="connsiteY10" fmla="*/ 184529 h 20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59" h="204981">
                  <a:moveTo>
                    <a:pt x="0" y="184529"/>
                  </a:moveTo>
                  <a:cubicBezTo>
                    <a:pt x="8664" y="121342"/>
                    <a:pt x="20783" y="58994"/>
                    <a:pt x="46139" y="0"/>
                  </a:cubicBezTo>
                  <a:cubicBezTo>
                    <a:pt x="52846" y="19589"/>
                    <a:pt x="59909" y="39075"/>
                    <a:pt x="66083" y="58842"/>
                  </a:cubicBezTo>
                  <a:cubicBezTo>
                    <a:pt x="68598" y="66921"/>
                    <a:pt x="72460" y="69868"/>
                    <a:pt x="81098" y="69665"/>
                  </a:cubicBezTo>
                  <a:cubicBezTo>
                    <a:pt x="104904" y="69055"/>
                    <a:pt x="128710" y="69462"/>
                    <a:pt x="153660" y="72765"/>
                  </a:cubicBezTo>
                  <a:cubicBezTo>
                    <a:pt x="134884" y="86459"/>
                    <a:pt x="116388" y="100560"/>
                    <a:pt x="97206" y="113644"/>
                  </a:cubicBezTo>
                  <a:cubicBezTo>
                    <a:pt x="89025" y="119234"/>
                    <a:pt x="87043" y="124315"/>
                    <a:pt x="90550" y="133944"/>
                  </a:cubicBezTo>
                  <a:cubicBezTo>
                    <a:pt x="98502" y="155845"/>
                    <a:pt x="104981" y="178279"/>
                    <a:pt x="113492" y="204981"/>
                  </a:cubicBezTo>
                  <a:cubicBezTo>
                    <a:pt x="91566" y="189102"/>
                    <a:pt x="73171" y="176475"/>
                    <a:pt x="55590" y="162755"/>
                  </a:cubicBezTo>
                  <a:cubicBezTo>
                    <a:pt x="46647" y="155769"/>
                    <a:pt x="39736" y="153838"/>
                    <a:pt x="30361" y="162196"/>
                  </a:cubicBezTo>
                  <a:cubicBezTo>
                    <a:pt x="21062" y="170530"/>
                    <a:pt x="10188" y="177161"/>
                    <a:pt x="0" y="184529"/>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86" name="Freeform: Shape 85">
              <a:extLst>
                <a:ext uri="{FF2B5EF4-FFF2-40B4-BE49-F238E27FC236}">
                  <a16:creationId xmlns:a16="http://schemas.microsoft.com/office/drawing/2014/main" id="{4584534A-F5A9-5824-A6DD-B255E02345C1}"/>
                </a:ext>
              </a:extLst>
            </p:cNvPr>
            <p:cNvSpPr/>
            <p:nvPr/>
          </p:nvSpPr>
          <p:spPr>
            <a:xfrm>
              <a:off x="3870277" y="946767"/>
              <a:ext cx="231654" cy="174139"/>
            </a:xfrm>
            <a:custGeom>
              <a:avLst/>
              <a:gdLst>
                <a:gd name="connsiteX0" fmla="*/ 17531 w 184605"/>
                <a:gd name="connsiteY0" fmla="*/ 71825 h 138771"/>
                <a:gd name="connsiteX1" fmla="*/ 82572 w 184605"/>
                <a:gd name="connsiteY1" fmla="*/ 20427 h 138771"/>
                <a:gd name="connsiteX2" fmla="*/ 112120 w 184605"/>
                <a:gd name="connsiteY2" fmla="*/ 0 h 138771"/>
                <a:gd name="connsiteX3" fmla="*/ 148096 w 184605"/>
                <a:gd name="connsiteY3" fmla="*/ 3328 h 138771"/>
                <a:gd name="connsiteX4" fmla="*/ 184605 w 184605"/>
                <a:gd name="connsiteY4" fmla="*/ 3455 h 138771"/>
                <a:gd name="connsiteX5" fmla="*/ 127592 w 184605"/>
                <a:gd name="connsiteY5" fmla="*/ 44614 h 138771"/>
                <a:gd name="connsiteX6" fmla="*/ 118751 w 184605"/>
                <a:gd name="connsiteY6" fmla="*/ 72714 h 138771"/>
                <a:gd name="connsiteX7" fmla="*/ 140245 w 184605"/>
                <a:gd name="connsiteY7" fmla="*/ 138771 h 138771"/>
                <a:gd name="connsiteX8" fmla="*/ 81708 w 184605"/>
                <a:gd name="connsiteY8" fmla="*/ 95987 h 138771"/>
                <a:gd name="connsiteX9" fmla="*/ 56428 w 184605"/>
                <a:gd name="connsiteY9" fmla="*/ 96520 h 138771"/>
                <a:gd name="connsiteX10" fmla="*/ 0 w 184605"/>
                <a:gd name="connsiteY10" fmla="*/ 137857 h 138771"/>
                <a:gd name="connsiteX11" fmla="*/ 17531 w 184605"/>
                <a:gd name="connsiteY11" fmla="*/ 71825 h 13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605" h="138771">
                  <a:moveTo>
                    <a:pt x="17531" y="71825"/>
                  </a:moveTo>
                  <a:cubicBezTo>
                    <a:pt x="39203" y="54675"/>
                    <a:pt x="60697" y="37322"/>
                    <a:pt x="82572" y="20427"/>
                  </a:cubicBezTo>
                  <a:cubicBezTo>
                    <a:pt x="92023" y="13135"/>
                    <a:pt x="102237" y="6784"/>
                    <a:pt x="112120" y="0"/>
                  </a:cubicBezTo>
                  <a:cubicBezTo>
                    <a:pt x="124112" y="1143"/>
                    <a:pt x="136078" y="2668"/>
                    <a:pt x="148096" y="3328"/>
                  </a:cubicBezTo>
                  <a:cubicBezTo>
                    <a:pt x="158385" y="3887"/>
                    <a:pt x="168726" y="3455"/>
                    <a:pt x="184605" y="3455"/>
                  </a:cubicBezTo>
                  <a:cubicBezTo>
                    <a:pt x="163060" y="19157"/>
                    <a:pt x="145936" y="32825"/>
                    <a:pt x="127592" y="44614"/>
                  </a:cubicBezTo>
                  <a:cubicBezTo>
                    <a:pt x="115728" y="52236"/>
                    <a:pt x="113771" y="59807"/>
                    <a:pt x="118751" y="72714"/>
                  </a:cubicBezTo>
                  <a:cubicBezTo>
                    <a:pt x="126551" y="92912"/>
                    <a:pt x="132293" y="113924"/>
                    <a:pt x="140245" y="138771"/>
                  </a:cubicBezTo>
                  <a:cubicBezTo>
                    <a:pt x="118319" y="122892"/>
                    <a:pt x="99340" y="110291"/>
                    <a:pt x="81708" y="95987"/>
                  </a:cubicBezTo>
                  <a:cubicBezTo>
                    <a:pt x="71977" y="88110"/>
                    <a:pt x="65422" y="89457"/>
                    <a:pt x="56428" y="96520"/>
                  </a:cubicBezTo>
                  <a:cubicBezTo>
                    <a:pt x="38974" y="110214"/>
                    <a:pt x="20656" y="122841"/>
                    <a:pt x="0" y="137857"/>
                  </a:cubicBezTo>
                  <a:cubicBezTo>
                    <a:pt x="6453" y="113517"/>
                    <a:pt x="11992" y="92658"/>
                    <a:pt x="17531" y="7182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87" name="Freeform: Shape 86">
              <a:extLst>
                <a:ext uri="{FF2B5EF4-FFF2-40B4-BE49-F238E27FC236}">
                  <a16:creationId xmlns:a16="http://schemas.microsoft.com/office/drawing/2014/main" id="{16AC6CB3-0BF3-F4AC-21E1-DE419EC11193}"/>
                </a:ext>
              </a:extLst>
            </p:cNvPr>
            <p:cNvSpPr/>
            <p:nvPr/>
          </p:nvSpPr>
          <p:spPr>
            <a:xfrm>
              <a:off x="3516962" y="785860"/>
              <a:ext cx="1056279" cy="1057878"/>
            </a:xfrm>
            <a:custGeom>
              <a:avLst/>
              <a:gdLst>
                <a:gd name="connsiteX0" fmla="*/ 841750 w 841749"/>
                <a:gd name="connsiteY0" fmla="*/ 183589 h 843023"/>
                <a:gd name="connsiteX1" fmla="*/ 841191 w 841749"/>
                <a:gd name="connsiteY1" fmla="*/ 0 h 843023"/>
                <a:gd name="connsiteX2" fmla="*/ 775464 w 841749"/>
                <a:gd name="connsiteY2" fmla="*/ 0 h 843023"/>
                <a:gd name="connsiteX3" fmla="*/ 719899 w 841749"/>
                <a:gd name="connsiteY3" fmla="*/ 8842 h 843023"/>
                <a:gd name="connsiteX4" fmla="*/ 399495 w 841749"/>
                <a:gd name="connsiteY4" fmla="*/ 125484 h 843023"/>
                <a:gd name="connsiteX5" fmla="*/ 393677 w 841749"/>
                <a:gd name="connsiteY5" fmla="*/ 128278 h 843023"/>
                <a:gd name="connsiteX6" fmla="*/ 429653 w 841749"/>
                <a:gd name="connsiteY6" fmla="*/ 131607 h 843023"/>
                <a:gd name="connsiteX7" fmla="*/ 466162 w 841749"/>
                <a:gd name="connsiteY7" fmla="*/ 131734 h 843023"/>
                <a:gd name="connsiteX8" fmla="*/ 409150 w 841749"/>
                <a:gd name="connsiteY8" fmla="*/ 172893 h 843023"/>
                <a:gd name="connsiteX9" fmla="*/ 400308 w 841749"/>
                <a:gd name="connsiteY9" fmla="*/ 200992 h 843023"/>
                <a:gd name="connsiteX10" fmla="*/ 421802 w 841749"/>
                <a:gd name="connsiteY10" fmla="*/ 267050 h 843023"/>
                <a:gd name="connsiteX11" fmla="*/ 363265 w 841749"/>
                <a:gd name="connsiteY11" fmla="*/ 224265 h 843023"/>
                <a:gd name="connsiteX12" fmla="*/ 337985 w 841749"/>
                <a:gd name="connsiteY12" fmla="*/ 224799 h 843023"/>
                <a:gd name="connsiteX13" fmla="*/ 281557 w 841749"/>
                <a:gd name="connsiteY13" fmla="*/ 266135 h 843023"/>
                <a:gd name="connsiteX14" fmla="*/ 299088 w 841749"/>
                <a:gd name="connsiteY14" fmla="*/ 200078 h 843023"/>
                <a:gd name="connsiteX15" fmla="*/ 173325 w 841749"/>
                <a:gd name="connsiteY15" fmla="*/ 330617 h 843023"/>
                <a:gd name="connsiteX16" fmla="*/ 98451 w 841749"/>
                <a:gd name="connsiteY16" fmla="*/ 447869 h 843023"/>
                <a:gd name="connsiteX17" fmla="*/ 98451 w 841749"/>
                <a:gd name="connsiteY17" fmla="*/ 447869 h 843023"/>
                <a:gd name="connsiteX18" fmla="*/ 81937 w 841749"/>
                <a:gd name="connsiteY18" fmla="*/ 484328 h 843023"/>
                <a:gd name="connsiteX19" fmla="*/ 52592 w 841749"/>
                <a:gd name="connsiteY19" fmla="*/ 553180 h 843023"/>
                <a:gd name="connsiteX20" fmla="*/ 72536 w 841749"/>
                <a:gd name="connsiteY20" fmla="*/ 612022 h 843023"/>
                <a:gd name="connsiteX21" fmla="*/ 87552 w 841749"/>
                <a:gd name="connsiteY21" fmla="*/ 622845 h 843023"/>
                <a:gd name="connsiteX22" fmla="*/ 160113 w 841749"/>
                <a:gd name="connsiteY22" fmla="*/ 625945 h 843023"/>
                <a:gd name="connsiteX23" fmla="*/ 103659 w 841749"/>
                <a:gd name="connsiteY23" fmla="*/ 666824 h 843023"/>
                <a:gd name="connsiteX24" fmla="*/ 97003 w 841749"/>
                <a:gd name="connsiteY24" fmla="*/ 687124 h 843023"/>
                <a:gd name="connsiteX25" fmla="*/ 119945 w 841749"/>
                <a:gd name="connsiteY25" fmla="*/ 758161 h 843023"/>
                <a:gd name="connsiteX26" fmla="*/ 62043 w 841749"/>
                <a:gd name="connsiteY26" fmla="*/ 715936 h 843023"/>
                <a:gd name="connsiteX27" fmla="*/ 36814 w 841749"/>
                <a:gd name="connsiteY27" fmla="*/ 715377 h 843023"/>
                <a:gd name="connsiteX28" fmla="*/ 6428 w 841749"/>
                <a:gd name="connsiteY28" fmla="*/ 737709 h 843023"/>
                <a:gd name="connsiteX29" fmla="*/ 0 w 841749"/>
                <a:gd name="connsiteY29" fmla="*/ 842639 h 843023"/>
                <a:gd name="connsiteX30" fmla="*/ 183995 w 841749"/>
                <a:gd name="connsiteY30" fmla="*/ 842995 h 843023"/>
                <a:gd name="connsiteX31" fmla="*/ 821500 w 841749"/>
                <a:gd name="connsiteY31" fmla="*/ 842995 h 843023"/>
                <a:gd name="connsiteX32" fmla="*/ 841191 w 841749"/>
                <a:gd name="connsiteY32" fmla="*/ 842461 h 843023"/>
                <a:gd name="connsiteX33" fmla="*/ 841750 w 841749"/>
                <a:gd name="connsiteY33" fmla="*/ 622795 h 843023"/>
                <a:gd name="connsiteX34" fmla="*/ 841750 w 841749"/>
                <a:gd name="connsiteY34" fmla="*/ 403179 h 843023"/>
                <a:gd name="connsiteX35" fmla="*/ 841750 w 841749"/>
                <a:gd name="connsiteY35" fmla="*/ 183589 h 843023"/>
                <a:gd name="connsiteX36" fmla="*/ 298326 w 841749"/>
                <a:gd name="connsiteY36" fmla="*/ 377112 h 843023"/>
                <a:gd name="connsiteX37" fmla="*/ 331456 w 841749"/>
                <a:gd name="connsiteY37" fmla="*/ 352874 h 843023"/>
                <a:gd name="connsiteX38" fmla="*/ 350663 w 841749"/>
                <a:gd name="connsiteY38" fmla="*/ 293854 h 843023"/>
                <a:gd name="connsiteX39" fmla="*/ 370684 w 841749"/>
                <a:gd name="connsiteY39" fmla="*/ 355694 h 843023"/>
                <a:gd name="connsiteX40" fmla="*/ 401401 w 841749"/>
                <a:gd name="connsiteY40" fmla="*/ 377544 h 843023"/>
                <a:gd name="connsiteX41" fmla="*/ 461818 w 841749"/>
                <a:gd name="connsiteY41" fmla="*/ 380440 h 843023"/>
                <a:gd name="connsiteX42" fmla="*/ 408743 w 841749"/>
                <a:gd name="connsiteY42" fmla="*/ 418703 h 843023"/>
                <a:gd name="connsiteX43" fmla="*/ 400029 w 841749"/>
                <a:gd name="connsiteY43" fmla="*/ 445507 h 843023"/>
                <a:gd name="connsiteX44" fmla="*/ 421802 w 841749"/>
                <a:gd name="connsiteY44" fmla="*/ 512555 h 843023"/>
                <a:gd name="connsiteX45" fmla="*/ 350892 w 841749"/>
                <a:gd name="connsiteY45" fmla="*/ 461487 h 843023"/>
                <a:gd name="connsiteX46" fmla="*/ 283818 w 841749"/>
                <a:gd name="connsiteY46" fmla="*/ 509887 h 843023"/>
                <a:gd name="connsiteX47" fmla="*/ 281608 w 841749"/>
                <a:gd name="connsiteY47" fmla="*/ 507042 h 843023"/>
                <a:gd name="connsiteX48" fmla="*/ 302899 w 841749"/>
                <a:gd name="connsiteY48" fmla="*/ 441696 h 843023"/>
                <a:gd name="connsiteX49" fmla="*/ 296547 w 841749"/>
                <a:gd name="connsiteY49" fmla="*/ 421294 h 843023"/>
                <a:gd name="connsiteX50" fmla="*/ 241135 w 841749"/>
                <a:gd name="connsiteY50" fmla="*/ 377163 h 843023"/>
                <a:gd name="connsiteX51" fmla="*/ 298326 w 841749"/>
                <a:gd name="connsiteY51" fmla="*/ 377112 h 843023"/>
                <a:gd name="connsiteX52" fmla="*/ 403586 w 841749"/>
                <a:gd name="connsiteY52" fmla="*/ 700768 h 843023"/>
                <a:gd name="connsiteX53" fmla="*/ 421802 w 841749"/>
                <a:gd name="connsiteY53" fmla="*/ 758034 h 843023"/>
                <a:gd name="connsiteX54" fmla="*/ 350943 w 841749"/>
                <a:gd name="connsiteY54" fmla="*/ 707043 h 843023"/>
                <a:gd name="connsiteX55" fmla="*/ 295328 w 841749"/>
                <a:gd name="connsiteY55" fmla="*/ 747110 h 843023"/>
                <a:gd name="connsiteX56" fmla="*/ 282167 w 841749"/>
                <a:gd name="connsiteY56" fmla="*/ 753131 h 843023"/>
                <a:gd name="connsiteX57" fmla="*/ 303127 w 841749"/>
                <a:gd name="connsiteY57" fmla="*/ 686337 h 843023"/>
                <a:gd name="connsiteX58" fmla="*/ 297106 w 841749"/>
                <a:gd name="connsiteY58" fmla="*/ 667383 h 843023"/>
                <a:gd name="connsiteX59" fmla="*/ 236105 w 841749"/>
                <a:gd name="connsiteY59" fmla="*/ 622871 h 843023"/>
                <a:gd name="connsiteX60" fmla="*/ 323351 w 841749"/>
                <a:gd name="connsiteY60" fmla="*/ 622871 h 843023"/>
                <a:gd name="connsiteX61" fmla="*/ 350740 w 841749"/>
                <a:gd name="connsiteY61" fmla="*/ 539461 h 843023"/>
                <a:gd name="connsiteX62" fmla="*/ 373428 w 841749"/>
                <a:gd name="connsiteY62" fmla="*/ 608745 h 843023"/>
                <a:gd name="connsiteX63" fmla="*/ 392686 w 841749"/>
                <a:gd name="connsiteY63" fmla="*/ 622845 h 843023"/>
                <a:gd name="connsiteX64" fmla="*/ 466111 w 841749"/>
                <a:gd name="connsiteY64" fmla="*/ 622541 h 843023"/>
                <a:gd name="connsiteX65" fmla="*/ 417864 w 841749"/>
                <a:gd name="connsiteY65" fmla="*/ 658135 h 843023"/>
                <a:gd name="connsiteX66" fmla="*/ 403586 w 841749"/>
                <a:gd name="connsiteY66" fmla="*/ 700768 h 843023"/>
                <a:gd name="connsiteX67" fmla="*/ 611031 w 841749"/>
                <a:gd name="connsiteY67" fmla="*/ 132013 h 843023"/>
                <a:gd name="connsiteX68" fmla="*/ 630264 w 841749"/>
                <a:gd name="connsiteY68" fmla="*/ 117658 h 843023"/>
                <a:gd name="connsiteX69" fmla="*/ 652444 w 841749"/>
                <a:gd name="connsiteY69" fmla="*/ 48095 h 843023"/>
                <a:gd name="connsiteX70" fmla="*/ 680188 w 841749"/>
                <a:gd name="connsiteY70" fmla="*/ 131556 h 843023"/>
                <a:gd name="connsiteX71" fmla="*/ 762557 w 841749"/>
                <a:gd name="connsiteY71" fmla="*/ 131556 h 843023"/>
                <a:gd name="connsiteX72" fmla="*/ 764081 w 841749"/>
                <a:gd name="connsiteY72" fmla="*/ 134452 h 843023"/>
                <a:gd name="connsiteX73" fmla="*/ 709482 w 841749"/>
                <a:gd name="connsiteY73" fmla="*/ 173909 h 843023"/>
                <a:gd name="connsiteX74" fmla="*/ 701606 w 841749"/>
                <a:gd name="connsiteY74" fmla="*/ 199316 h 843023"/>
                <a:gd name="connsiteX75" fmla="*/ 721296 w 841749"/>
                <a:gd name="connsiteY75" fmla="*/ 260800 h 843023"/>
                <a:gd name="connsiteX76" fmla="*/ 717740 w 841749"/>
                <a:gd name="connsiteY76" fmla="*/ 262680 h 843023"/>
                <a:gd name="connsiteX77" fmla="*/ 652521 w 841749"/>
                <a:gd name="connsiteY77" fmla="*/ 215754 h 843023"/>
                <a:gd name="connsiteX78" fmla="*/ 585828 w 841749"/>
                <a:gd name="connsiteY78" fmla="*/ 264560 h 843023"/>
                <a:gd name="connsiteX79" fmla="*/ 591773 w 841749"/>
                <a:gd name="connsiteY79" fmla="*/ 235546 h 843023"/>
                <a:gd name="connsiteX80" fmla="*/ 608440 w 841749"/>
                <a:gd name="connsiteY80" fmla="*/ 183538 h 843023"/>
                <a:gd name="connsiteX81" fmla="*/ 537606 w 841749"/>
                <a:gd name="connsiteY81" fmla="*/ 131658 h 843023"/>
                <a:gd name="connsiteX82" fmla="*/ 611031 w 841749"/>
                <a:gd name="connsiteY82" fmla="*/ 132013 h 843023"/>
                <a:gd name="connsiteX83" fmla="*/ 720661 w 841749"/>
                <a:gd name="connsiteY83" fmla="*/ 506025 h 843023"/>
                <a:gd name="connsiteX84" fmla="*/ 721728 w 841749"/>
                <a:gd name="connsiteY84" fmla="*/ 509404 h 843023"/>
                <a:gd name="connsiteX85" fmla="*/ 718959 w 841749"/>
                <a:gd name="connsiteY85" fmla="*/ 507753 h 843023"/>
                <a:gd name="connsiteX86" fmla="*/ 652216 w 841749"/>
                <a:gd name="connsiteY86" fmla="*/ 461818 h 843023"/>
                <a:gd name="connsiteX87" fmla="*/ 586336 w 841749"/>
                <a:gd name="connsiteY87" fmla="*/ 509277 h 843023"/>
                <a:gd name="connsiteX88" fmla="*/ 583490 w 841749"/>
                <a:gd name="connsiteY88" fmla="*/ 507372 h 843023"/>
                <a:gd name="connsiteX89" fmla="*/ 608287 w 841749"/>
                <a:gd name="connsiteY89" fmla="*/ 429119 h 843023"/>
                <a:gd name="connsiteX90" fmla="*/ 542255 w 841749"/>
                <a:gd name="connsiteY90" fmla="*/ 380542 h 843023"/>
                <a:gd name="connsiteX91" fmla="*/ 542865 w 841749"/>
                <a:gd name="connsiteY91" fmla="*/ 377163 h 843023"/>
                <a:gd name="connsiteX92" fmla="*/ 609177 w 841749"/>
                <a:gd name="connsiteY92" fmla="*/ 377467 h 843023"/>
                <a:gd name="connsiteX93" fmla="*/ 630798 w 841749"/>
                <a:gd name="connsiteY93" fmla="*/ 361461 h 843023"/>
                <a:gd name="connsiteX94" fmla="*/ 652521 w 841749"/>
                <a:gd name="connsiteY94" fmla="*/ 293651 h 843023"/>
                <a:gd name="connsiteX95" fmla="*/ 672998 w 841749"/>
                <a:gd name="connsiteY95" fmla="*/ 357218 h 843023"/>
                <a:gd name="connsiteX96" fmla="*/ 701555 w 841749"/>
                <a:gd name="connsiteY96" fmla="*/ 377518 h 843023"/>
                <a:gd name="connsiteX97" fmla="*/ 763573 w 841749"/>
                <a:gd name="connsiteY97" fmla="*/ 380313 h 843023"/>
                <a:gd name="connsiteX98" fmla="*/ 697262 w 841749"/>
                <a:gd name="connsiteY98" fmla="*/ 428891 h 843023"/>
                <a:gd name="connsiteX99" fmla="*/ 720661 w 841749"/>
                <a:gd name="connsiteY99" fmla="*/ 506025 h 843023"/>
                <a:gd name="connsiteX100" fmla="*/ 583211 w 841749"/>
                <a:gd name="connsiteY100" fmla="*/ 755316 h 843023"/>
                <a:gd name="connsiteX101" fmla="*/ 584608 w 841749"/>
                <a:gd name="connsiteY101" fmla="*/ 754579 h 843023"/>
                <a:gd name="connsiteX102" fmla="*/ 584253 w 841749"/>
                <a:gd name="connsiteY102" fmla="*/ 755392 h 843023"/>
                <a:gd name="connsiteX103" fmla="*/ 583211 w 841749"/>
                <a:gd name="connsiteY103" fmla="*/ 755316 h 843023"/>
                <a:gd name="connsiteX104" fmla="*/ 720052 w 841749"/>
                <a:gd name="connsiteY104" fmla="*/ 754325 h 843023"/>
                <a:gd name="connsiteX105" fmla="*/ 721754 w 841749"/>
                <a:gd name="connsiteY105" fmla="*/ 753944 h 843023"/>
                <a:gd name="connsiteX106" fmla="*/ 721855 w 841749"/>
                <a:gd name="connsiteY106" fmla="*/ 755494 h 843023"/>
                <a:gd name="connsiteX107" fmla="*/ 720052 w 841749"/>
                <a:gd name="connsiteY107" fmla="*/ 754325 h 843023"/>
                <a:gd name="connsiteX108" fmla="*/ 706357 w 841749"/>
                <a:gd name="connsiteY108" fmla="*/ 667536 h 843023"/>
                <a:gd name="connsiteX109" fmla="*/ 700285 w 841749"/>
                <a:gd name="connsiteY109" fmla="*/ 686438 h 843023"/>
                <a:gd name="connsiteX110" fmla="*/ 717536 w 841749"/>
                <a:gd name="connsiteY110" fmla="*/ 739437 h 843023"/>
                <a:gd name="connsiteX111" fmla="*/ 719340 w 841749"/>
                <a:gd name="connsiteY111" fmla="*/ 753868 h 843023"/>
                <a:gd name="connsiteX112" fmla="*/ 653079 w 841749"/>
                <a:gd name="connsiteY112" fmla="*/ 707882 h 843023"/>
                <a:gd name="connsiteX113" fmla="*/ 585218 w 841749"/>
                <a:gd name="connsiteY113" fmla="*/ 753665 h 843023"/>
                <a:gd name="connsiteX114" fmla="*/ 604781 w 841749"/>
                <a:gd name="connsiteY114" fmla="*/ 687226 h 843023"/>
                <a:gd name="connsiteX115" fmla="*/ 598404 w 841749"/>
                <a:gd name="connsiteY115" fmla="*/ 667028 h 843023"/>
                <a:gd name="connsiteX116" fmla="*/ 537276 w 841749"/>
                <a:gd name="connsiteY116" fmla="*/ 622591 h 843023"/>
                <a:gd name="connsiteX117" fmla="*/ 611412 w 841749"/>
                <a:gd name="connsiteY117" fmla="*/ 622845 h 843023"/>
                <a:gd name="connsiteX118" fmla="*/ 629934 w 841749"/>
                <a:gd name="connsiteY118" fmla="*/ 609786 h 843023"/>
                <a:gd name="connsiteX119" fmla="*/ 652444 w 841749"/>
                <a:gd name="connsiteY119" fmla="*/ 539130 h 843023"/>
                <a:gd name="connsiteX120" fmla="*/ 676225 w 841749"/>
                <a:gd name="connsiteY120" fmla="*/ 611870 h 843023"/>
                <a:gd name="connsiteX121" fmla="*/ 691215 w 841749"/>
                <a:gd name="connsiteY121" fmla="*/ 622744 h 843023"/>
                <a:gd name="connsiteX122" fmla="*/ 767918 w 841749"/>
                <a:gd name="connsiteY122" fmla="*/ 622566 h 843023"/>
                <a:gd name="connsiteX123" fmla="*/ 706357 w 841749"/>
                <a:gd name="connsiteY123" fmla="*/ 667536 h 84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841749" h="843023">
                  <a:moveTo>
                    <a:pt x="841750" y="183589"/>
                  </a:moveTo>
                  <a:cubicBezTo>
                    <a:pt x="841572" y="122384"/>
                    <a:pt x="841369" y="61179"/>
                    <a:pt x="841191" y="0"/>
                  </a:cubicBezTo>
                  <a:cubicBezTo>
                    <a:pt x="819290" y="0"/>
                    <a:pt x="797364" y="0"/>
                    <a:pt x="775464" y="0"/>
                  </a:cubicBezTo>
                  <a:cubicBezTo>
                    <a:pt x="756942" y="2947"/>
                    <a:pt x="738446" y="6148"/>
                    <a:pt x="719899" y="8842"/>
                  </a:cubicBezTo>
                  <a:cubicBezTo>
                    <a:pt x="605035" y="25508"/>
                    <a:pt x="498327" y="64584"/>
                    <a:pt x="399495" y="125484"/>
                  </a:cubicBezTo>
                  <a:cubicBezTo>
                    <a:pt x="397666" y="126602"/>
                    <a:pt x="395608" y="127338"/>
                    <a:pt x="393677" y="128278"/>
                  </a:cubicBezTo>
                  <a:cubicBezTo>
                    <a:pt x="405669" y="129422"/>
                    <a:pt x="417635" y="130946"/>
                    <a:pt x="429653" y="131607"/>
                  </a:cubicBezTo>
                  <a:cubicBezTo>
                    <a:pt x="439943" y="132166"/>
                    <a:pt x="450283" y="131734"/>
                    <a:pt x="466162" y="131734"/>
                  </a:cubicBezTo>
                  <a:cubicBezTo>
                    <a:pt x="444617" y="147435"/>
                    <a:pt x="427493" y="161104"/>
                    <a:pt x="409150" y="172893"/>
                  </a:cubicBezTo>
                  <a:cubicBezTo>
                    <a:pt x="397285" y="180515"/>
                    <a:pt x="395328" y="188086"/>
                    <a:pt x="400308" y="200992"/>
                  </a:cubicBezTo>
                  <a:cubicBezTo>
                    <a:pt x="408108" y="221191"/>
                    <a:pt x="413850" y="242202"/>
                    <a:pt x="421802" y="267050"/>
                  </a:cubicBezTo>
                  <a:cubicBezTo>
                    <a:pt x="399876" y="251171"/>
                    <a:pt x="380897" y="238569"/>
                    <a:pt x="363265" y="224265"/>
                  </a:cubicBezTo>
                  <a:cubicBezTo>
                    <a:pt x="353534" y="216389"/>
                    <a:pt x="346979" y="217735"/>
                    <a:pt x="337985" y="224799"/>
                  </a:cubicBezTo>
                  <a:cubicBezTo>
                    <a:pt x="320531" y="238518"/>
                    <a:pt x="302213" y="251120"/>
                    <a:pt x="281557" y="266135"/>
                  </a:cubicBezTo>
                  <a:cubicBezTo>
                    <a:pt x="288010" y="241770"/>
                    <a:pt x="293549" y="220937"/>
                    <a:pt x="299088" y="200078"/>
                  </a:cubicBezTo>
                  <a:cubicBezTo>
                    <a:pt x="250815" y="237451"/>
                    <a:pt x="210571" y="282624"/>
                    <a:pt x="173325" y="330617"/>
                  </a:cubicBezTo>
                  <a:cubicBezTo>
                    <a:pt x="162323" y="344794"/>
                    <a:pt x="108969" y="416695"/>
                    <a:pt x="98451" y="447869"/>
                  </a:cubicBezTo>
                  <a:cubicBezTo>
                    <a:pt x="105362" y="468093"/>
                    <a:pt x="105362" y="468093"/>
                    <a:pt x="98451" y="447869"/>
                  </a:cubicBezTo>
                  <a:cubicBezTo>
                    <a:pt x="92938" y="460014"/>
                    <a:pt x="87450" y="472184"/>
                    <a:pt x="81937" y="484328"/>
                  </a:cubicBezTo>
                  <a:cubicBezTo>
                    <a:pt x="72155" y="507270"/>
                    <a:pt x="62373" y="530213"/>
                    <a:pt x="52592" y="553180"/>
                  </a:cubicBezTo>
                  <a:cubicBezTo>
                    <a:pt x="59299" y="572769"/>
                    <a:pt x="66362" y="592256"/>
                    <a:pt x="72536" y="612022"/>
                  </a:cubicBezTo>
                  <a:cubicBezTo>
                    <a:pt x="75051" y="620101"/>
                    <a:pt x="78913" y="623049"/>
                    <a:pt x="87552" y="622845"/>
                  </a:cubicBezTo>
                  <a:cubicBezTo>
                    <a:pt x="111358" y="622236"/>
                    <a:pt x="135164" y="622642"/>
                    <a:pt x="160113" y="625945"/>
                  </a:cubicBezTo>
                  <a:cubicBezTo>
                    <a:pt x="141338" y="639639"/>
                    <a:pt x="122841" y="653740"/>
                    <a:pt x="103659" y="666824"/>
                  </a:cubicBezTo>
                  <a:cubicBezTo>
                    <a:pt x="95478" y="672414"/>
                    <a:pt x="93497" y="677495"/>
                    <a:pt x="97003" y="687124"/>
                  </a:cubicBezTo>
                  <a:cubicBezTo>
                    <a:pt x="104955" y="709025"/>
                    <a:pt x="111434" y="731459"/>
                    <a:pt x="119945" y="758161"/>
                  </a:cubicBezTo>
                  <a:cubicBezTo>
                    <a:pt x="98019" y="742282"/>
                    <a:pt x="79625" y="729655"/>
                    <a:pt x="62043" y="715936"/>
                  </a:cubicBezTo>
                  <a:cubicBezTo>
                    <a:pt x="53100" y="708949"/>
                    <a:pt x="46189" y="707018"/>
                    <a:pt x="36814" y="715377"/>
                  </a:cubicBezTo>
                  <a:cubicBezTo>
                    <a:pt x="27490" y="723710"/>
                    <a:pt x="16616" y="730341"/>
                    <a:pt x="6428" y="737709"/>
                  </a:cubicBezTo>
                  <a:cubicBezTo>
                    <a:pt x="4294" y="772694"/>
                    <a:pt x="2160" y="807679"/>
                    <a:pt x="0" y="842639"/>
                  </a:cubicBezTo>
                  <a:cubicBezTo>
                    <a:pt x="61332" y="842766"/>
                    <a:pt x="122664" y="842995"/>
                    <a:pt x="183995" y="842995"/>
                  </a:cubicBezTo>
                  <a:cubicBezTo>
                    <a:pt x="396497" y="843045"/>
                    <a:pt x="608999" y="843020"/>
                    <a:pt x="821500" y="842995"/>
                  </a:cubicBezTo>
                  <a:cubicBezTo>
                    <a:pt x="828055" y="842995"/>
                    <a:pt x="834610" y="842664"/>
                    <a:pt x="841191" y="842461"/>
                  </a:cubicBezTo>
                  <a:cubicBezTo>
                    <a:pt x="841369" y="769239"/>
                    <a:pt x="841546" y="696017"/>
                    <a:pt x="841750" y="622795"/>
                  </a:cubicBezTo>
                  <a:cubicBezTo>
                    <a:pt x="841750" y="549598"/>
                    <a:pt x="841750" y="476401"/>
                    <a:pt x="841750" y="403179"/>
                  </a:cubicBezTo>
                  <a:cubicBezTo>
                    <a:pt x="841750" y="329982"/>
                    <a:pt x="841750" y="256786"/>
                    <a:pt x="841750" y="183589"/>
                  </a:cubicBezTo>
                  <a:close/>
                  <a:moveTo>
                    <a:pt x="298326" y="377112"/>
                  </a:moveTo>
                  <a:cubicBezTo>
                    <a:pt x="329373" y="376654"/>
                    <a:pt x="321395" y="381558"/>
                    <a:pt x="331456" y="352874"/>
                  </a:cubicBezTo>
                  <a:cubicBezTo>
                    <a:pt x="337808" y="334810"/>
                    <a:pt x="343321" y="316491"/>
                    <a:pt x="350663" y="293854"/>
                  </a:cubicBezTo>
                  <a:cubicBezTo>
                    <a:pt x="358311" y="316923"/>
                    <a:pt x="366314" y="335902"/>
                    <a:pt x="370684" y="355694"/>
                  </a:cubicBezTo>
                  <a:cubicBezTo>
                    <a:pt x="374698" y="373987"/>
                    <a:pt x="383946" y="378890"/>
                    <a:pt x="401401" y="377544"/>
                  </a:cubicBezTo>
                  <a:cubicBezTo>
                    <a:pt x="420888" y="376045"/>
                    <a:pt x="440603" y="377188"/>
                    <a:pt x="461818" y="380440"/>
                  </a:cubicBezTo>
                  <a:cubicBezTo>
                    <a:pt x="444185" y="393296"/>
                    <a:pt x="427011" y="406863"/>
                    <a:pt x="408743" y="418703"/>
                  </a:cubicBezTo>
                  <a:cubicBezTo>
                    <a:pt x="397590" y="425943"/>
                    <a:pt x="395176" y="432905"/>
                    <a:pt x="400029" y="445507"/>
                  </a:cubicBezTo>
                  <a:cubicBezTo>
                    <a:pt x="408032" y="466264"/>
                    <a:pt x="413926" y="487834"/>
                    <a:pt x="421802" y="512555"/>
                  </a:cubicBezTo>
                  <a:cubicBezTo>
                    <a:pt x="396141" y="494084"/>
                    <a:pt x="373580" y="477849"/>
                    <a:pt x="350892" y="461487"/>
                  </a:cubicBezTo>
                  <a:cubicBezTo>
                    <a:pt x="328001" y="478002"/>
                    <a:pt x="305922" y="493957"/>
                    <a:pt x="283818" y="509887"/>
                  </a:cubicBezTo>
                  <a:cubicBezTo>
                    <a:pt x="283082" y="508947"/>
                    <a:pt x="282345" y="507982"/>
                    <a:pt x="281608" y="507042"/>
                  </a:cubicBezTo>
                  <a:cubicBezTo>
                    <a:pt x="288620" y="485217"/>
                    <a:pt x="295023" y="463190"/>
                    <a:pt x="302899" y="441696"/>
                  </a:cubicBezTo>
                  <a:cubicBezTo>
                    <a:pt x="306380" y="432193"/>
                    <a:pt x="304779" y="426934"/>
                    <a:pt x="296547" y="421294"/>
                  </a:cubicBezTo>
                  <a:cubicBezTo>
                    <a:pt x="277619" y="408362"/>
                    <a:pt x="259326" y="394490"/>
                    <a:pt x="241135" y="377163"/>
                  </a:cubicBezTo>
                  <a:cubicBezTo>
                    <a:pt x="260190" y="377163"/>
                    <a:pt x="279271" y="377391"/>
                    <a:pt x="298326" y="377112"/>
                  </a:cubicBezTo>
                  <a:close/>
                  <a:moveTo>
                    <a:pt x="403586" y="700768"/>
                  </a:moveTo>
                  <a:cubicBezTo>
                    <a:pt x="409251" y="718400"/>
                    <a:pt x="414815" y="736058"/>
                    <a:pt x="421802" y="758034"/>
                  </a:cubicBezTo>
                  <a:cubicBezTo>
                    <a:pt x="396395" y="739742"/>
                    <a:pt x="374241" y="723812"/>
                    <a:pt x="350943" y="707043"/>
                  </a:cubicBezTo>
                  <a:cubicBezTo>
                    <a:pt x="332421" y="720458"/>
                    <a:pt x="314027" y="734000"/>
                    <a:pt x="295328" y="747110"/>
                  </a:cubicBezTo>
                  <a:cubicBezTo>
                    <a:pt x="291440" y="749828"/>
                    <a:pt x="286613" y="751226"/>
                    <a:pt x="282167" y="753131"/>
                  </a:cubicBezTo>
                  <a:cubicBezTo>
                    <a:pt x="289001" y="730799"/>
                    <a:pt x="295378" y="708339"/>
                    <a:pt x="303127" y="686337"/>
                  </a:cubicBezTo>
                  <a:cubicBezTo>
                    <a:pt x="306278" y="677394"/>
                    <a:pt x="304779" y="672693"/>
                    <a:pt x="297106" y="667383"/>
                  </a:cubicBezTo>
                  <a:cubicBezTo>
                    <a:pt x="277568" y="653867"/>
                    <a:pt x="258666" y="639436"/>
                    <a:pt x="236105" y="622871"/>
                  </a:cubicBezTo>
                  <a:cubicBezTo>
                    <a:pt x="267685" y="622871"/>
                    <a:pt x="294794" y="622871"/>
                    <a:pt x="323351" y="622871"/>
                  </a:cubicBezTo>
                  <a:cubicBezTo>
                    <a:pt x="332142" y="596092"/>
                    <a:pt x="340780" y="569796"/>
                    <a:pt x="350740" y="539461"/>
                  </a:cubicBezTo>
                  <a:cubicBezTo>
                    <a:pt x="359149" y="564791"/>
                    <a:pt x="367203" y="586514"/>
                    <a:pt x="373428" y="608745"/>
                  </a:cubicBezTo>
                  <a:cubicBezTo>
                    <a:pt x="376527" y="619771"/>
                    <a:pt x="381329" y="623354"/>
                    <a:pt x="392686" y="622845"/>
                  </a:cubicBezTo>
                  <a:cubicBezTo>
                    <a:pt x="415374" y="621855"/>
                    <a:pt x="438164" y="622541"/>
                    <a:pt x="466111" y="622541"/>
                  </a:cubicBezTo>
                  <a:cubicBezTo>
                    <a:pt x="447285" y="636438"/>
                    <a:pt x="432625" y="647337"/>
                    <a:pt x="417864" y="658135"/>
                  </a:cubicBezTo>
                  <a:cubicBezTo>
                    <a:pt x="395201" y="674751"/>
                    <a:pt x="395201" y="674701"/>
                    <a:pt x="403586" y="700768"/>
                  </a:cubicBezTo>
                  <a:close/>
                  <a:moveTo>
                    <a:pt x="611031" y="132013"/>
                  </a:moveTo>
                  <a:cubicBezTo>
                    <a:pt x="622795" y="132598"/>
                    <a:pt x="627241" y="128177"/>
                    <a:pt x="630264" y="117658"/>
                  </a:cubicBezTo>
                  <a:cubicBezTo>
                    <a:pt x="636590" y="95605"/>
                    <a:pt x="644136" y="73908"/>
                    <a:pt x="652444" y="48095"/>
                  </a:cubicBezTo>
                  <a:cubicBezTo>
                    <a:pt x="662378" y="78024"/>
                    <a:pt x="671194" y="104498"/>
                    <a:pt x="680188" y="131556"/>
                  </a:cubicBezTo>
                  <a:cubicBezTo>
                    <a:pt x="708085" y="131556"/>
                    <a:pt x="735321" y="131556"/>
                    <a:pt x="762557" y="131556"/>
                  </a:cubicBezTo>
                  <a:cubicBezTo>
                    <a:pt x="763065" y="132521"/>
                    <a:pt x="763573" y="133487"/>
                    <a:pt x="764081" y="134452"/>
                  </a:cubicBezTo>
                  <a:cubicBezTo>
                    <a:pt x="745941" y="147715"/>
                    <a:pt x="728283" y="161688"/>
                    <a:pt x="709482" y="173909"/>
                  </a:cubicBezTo>
                  <a:cubicBezTo>
                    <a:pt x="698659" y="180947"/>
                    <a:pt x="697135" y="187578"/>
                    <a:pt x="701606" y="199316"/>
                  </a:cubicBezTo>
                  <a:cubicBezTo>
                    <a:pt x="709228" y="219412"/>
                    <a:pt x="714843" y="240271"/>
                    <a:pt x="721296" y="260800"/>
                  </a:cubicBezTo>
                  <a:cubicBezTo>
                    <a:pt x="720102" y="261435"/>
                    <a:pt x="718934" y="262070"/>
                    <a:pt x="717740" y="262680"/>
                  </a:cubicBezTo>
                  <a:cubicBezTo>
                    <a:pt x="696144" y="247131"/>
                    <a:pt x="674523" y="231582"/>
                    <a:pt x="652521" y="215754"/>
                  </a:cubicBezTo>
                  <a:cubicBezTo>
                    <a:pt x="629807" y="232370"/>
                    <a:pt x="607830" y="248452"/>
                    <a:pt x="585828" y="264560"/>
                  </a:cubicBezTo>
                  <a:cubicBezTo>
                    <a:pt x="587759" y="254931"/>
                    <a:pt x="589029" y="245022"/>
                    <a:pt x="591773" y="235546"/>
                  </a:cubicBezTo>
                  <a:cubicBezTo>
                    <a:pt x="596778" y="218294"/>
                    <a:pt x="602698" y="201297"/>
                    <a:pt x="608440" y="183538"/>
                  </a:cubicBezTo>
                  <a:cubicBezTo>
                    <a:pt x="585853" y="166998"/>
                    <a:pt x="563851" y="150865"/>
                    <a:pt x="537606" y="131658"/>
                  </a:cubicBezTo>
                  <a:cubicBezTo>
                    <a:pt x="565020" y="131683"/>
                    <a:pt x="588089" y="130870"/>
                    <a:pt x="611031" y="132013"/>
                  </a:cubicBezTo>
                  <a:close/>
                  <a:moveTo>
                    <a:pt x="720661" y="506025"/>
                  </a:moveTo>
                  <a:cubicBezTo>
                    <a:pt x="721017" y="507143"/>
                    <a:pt x="721373" y="508287"/>
                    <a:pt x="721728" y="509404"/>
                  </a:cubicBezTo>
                  <a:cubicBezTo>
                    <a:pt x="720814" y="508846"/>
                    <a:pt x="719874" y="508287"/>
                    <a:pt x="718959" y="507753"/>
                  </a:cubicBezTo>
                  <a:cubicBezTo>
                    <a:pt x="696957" y="492611"/>
                    <a:pt x="674980" y="477494"/>
                    <a:pt x="652216" y="461818"/>
                  </a:cubicBezTo>
                  <a:cubicBezTo>
                    <a:pt x="630366" y="477570"/>
                    <a:pt x="608338" y="493424"/>
                    <a:pt x="586336" y="509277"/>
                  </a:cubicBezTo>
                  <a:cubicBezTo>
                    <a:pt x="585396" y="508642"/>
                    <a:pt x="584431" y="508007"/>
                    <a:pt x="583490" y="507372"/>
                  </a:cubicBezTo>
                  <a:cubicBezTo>
                    <a:pt x="591671" y="481559"/>
                    <a:pt x="599852" y="455746"/>
                    <a:pt x="608287" y="429119"/>
                  </a:cubicBezTo>
                  <a:cubicBezTo>
                    <a:pt x="586031" y="412757"/>
                    <a:pt x="564156" y="396650"/>
                    <a:pt x="542255" y="380542"/>
                  </a:cubicBezTo>
                  <a:cubicBezTo>
                    <a:pt x="542459" y="379424"/>
                    <a:pt x="542662" y="378280"/>
                    <a:pt x="542865" y="377163"/>
                  </a:cubicBezTo>
                  <a:cubicBezTo>
                    <a:pt x="564969" y="377163"/>
                    <a:pt x="587124" y="376324"/>
                    <a:pt x="609177" y="377467"/>
                  </a:cubicBezTo>
                  <a:cubicBezTo>
                    <a:pt x="622007" y="378128"/>
                    <a:pt x="627469" y="373428"/>
                    <a:pt x="630798" y="361461"/>
                  </a:cubicBezTo>
                  <a:cubicBezTo>
                    <a:pt x="636794" y="339916"/>
                    <a:pt x="644365" y="318803"/>
                    <a:pt x="652521" y="293651"/>
                  </a:cubicBezTo>
                  <a:cubicBezTo>
                    <a:pt x="660270" y="317152"/>
                    <a:pt x="668146" y="336817"/>
                    <a:pt x="672998" y="357218"/>
                  </a:cubicBezTo>
                  <a:cubicBezTo>
                    <a:pt x="676962" y="373860"/>
                    <a:pt x="685041" y="378839"/>
                    <a:pt x="701555" y="377518"/>
                  </a:cubicBezTo>
                  <a:cubicBezTo>
                    <a:pt x="721576" y="375918"/>
                    <a:pt x="741825" y="377137"/>
                    <a:pt x="763573" y="380313"/>
                  </a:cubicBezTo>
                  <a:cubicBezTo>
                    <a:pt x="741596" y="396421"/>
                    <a:pt x="719594" y="412529"/>
                    <a:pt x="697262" y="428891"/>
                  </a:cubicBezTo>
                  <a:cubicBezTo>
                    <a:pt x="705189" y="454983"/>
                    <a:pt x="712912" y="480517"/>
                    <a:pt x="720661" y="506025"/>
                  </a:cubicBezTo>
                  <a:close/>
                  <a:moveTo>
                    <a:pt x="583211" y="755316"/>
                  </a:moveTo>
                  <a:cubicBezTo>
                    <a:pt x="583668" y="755062"/>
                    <a:pt x="584126" y="754808"/>
                    <a:pt x="584608" y="754579"/>
                  </a:cubicBezTo>
                  <a:cubicBezTo>
                    <a:pt x="584532" y="754884"/>
                    <a:pt x="584431" y="755164"/>
                    <a:pt x="584253" y="755392"/>
                  </a:cubicBezTo>
                  <a:cubicBezTo>
                    <a:pt x="584126" y="755545"/>
                    <a:pt x="583567" y="755341"/>
                    <a:pt x="583211" y="755316"/>
                  </a:cubicBezTo>
                  <a:close/>
                  <a:moveTo>
                    <a:pt x="720052" y="754325"/>
                  </a:moveTo>
                  <a:cubicBezTo>
                    <a:pt x="720610" y="754198"/>
                    <a:pt x="721195" y="754071"/>
                    <a:pt x="721754" y="753944"/>
                  </a:cubicBezTo>
                  <a:cubicBezTo>
                    <a:pt x="721779" y="754452"/>
                    <a:pt x="721805" y="754986"/>
                    <a:pt x="721855" y="755494"/>
                  </a:cubicBezTo>
                  <a:cubicBezTo>
                    <a:pt x="721246" y="755113"/>
                    <a:pt x="720661" y="754732"/>
                    <a:pt x="720052" y="754325"/>
                  </a:cubicBezTo>
                  <a:close/>
                  <a:moveTo>
                    <a:pt x="706357" y="667536"/>
                  </a:moveTo>
                  <a:cubicBezTo>
                    <a:pt x="698303" y="672973"/>
                    <a:pt x="697287" y="678029"/>
                    <a:pt x="700285" y="686438"/>
                  </a:cubicBezTo>
                  <a:cubicBezTo>
                    <a:pt x="706510" y="703944"/>
                    <a:pt x="712125" y="721652"/>
                    <a:pt x="717536" y="739437"/>
                  </a:cubicBezTo>
                  <a:cubicBezTo>
                    <a:pt x="718934" y="744010"/>
                    <a:pt x="718832" y="749015"/>
                    <a:pt x="719340" y="753868"/>
                  </a:cubicBezTo>
                  <a:cubicBezTo>
                    <a:pt x="697465" y="738700"/>
                    <a:pt x="675615" y="723507"/>
                    <a:pt x="653079" y="707882"/>
                  </a:cubicBezTo>
                  <a:cubicBezTo>
                    <a:pt x="630620" y="723049"/>
                    <a:pt x="607932" y="738344"/>
                    <a:pt x="585218" y="753665"/>
                  </a:cubicBezTo>
                  <a:cubicBezTo>
                    <a:pt x="591621" y="731484"/>
                    <a:pt x="597464" y="709101"/>
                    <a:pt x="604781" y="687226"/>
                  </a:cubicBezTo>
                  <a:cubicBezTo>
                    <a:pt x="607932" y="677800"/>
                    <a:pt x="606738" y="672693"/>
                    <a:pt x="598404" y="667028"/>
                  </a:cubicBezTo>
                  <a:cubicBezTo>
                    <a:pt x="579070" y="653867"/>
                    <a:pt x="560472" y="639563"/>
                    <a:pt x="537276" y="622591"/>
                  </a:cubicBezTo>
                  <a:cubicBezTo>
                    <a:pt x="565248" y="622591"/>
                    <a:pt x="588369" y="622032"/>
                    <a:pt x="611412" y="622845"/>
                  </a:cubicBezTo>
                  <a:cubicBezTo>
                    <a:pt x="621855" y="623227"/>
                    <a:pt x="626987" y="620178"/>
                    <a:pt x="629934" y="609786"/>
                  </a:cubicBezTo>
                  <a:cubicBezTo>
                    <a:pt x="636362" y="587225"/>
                    <a:pt x="644085" y="565045"/>
                    <a:pt x="652444" y="539130"/>
                  </a:cubicBezTo>
                  <a:cubicBezTo>
                    <a:pt x="661159" y="565502"/>
                    <a:pt x="669289" y="588521"/>
                    <a:pt x="676225" y="611870"/>
                  </a:cubicBezTo>
                  <a:cubicBezTo>
                    <a:pt x="678766" y="620406"/>
                    <a:pt x="682754" y="622922"/>
                    <a:pt x="691215" y="622744"/>
                  </a:cubicBezTo>
                  <a:cubicBezTo>
                    <a:pt x="715021" y="622261"/>
                    <a:pt x="738852" y="622566"/>
                    <a:pt x="767918" y="622566"/>
                  </a:cubicBezTo>
                  <a:cubicBezTo>
                    <a:pt x="744747" y="639665"/>
                    <a:pt x="725997" y="654274"/>
                    <a:pt x="706357" y="667536"/>
                  </a:cubicBezTo>
                  <a:close/>
                </a:path>
              </a:pathLst>
            </a:custGeom>
            <a:solidFill>
              <a:schemeClr val="accent2"/>
            </a:solidFill>
            <a:ln w="2535" cap="flat">
              <a:noFill/>
              <a:prstDash val="solid"/>
              <a:miter/>
            </a:ln>
          </p:spPr>
          <p:txBody>
            <a:bodyPr rtlCol="0" anchor="ctr"/>
            <a:lstStyle/>
            <a:p>
              <a:endParaRPr lang="en-GB" dirty="0">
                <a:latin typeface="Poppins" panose="00000500000000000000" pitchFamily="2" charset="0"/>
              </a:endParaRPr>
            </a:p>
          </p:txBody>
        </p:sp>
        <p:sp>
          <p:nvSpPr>
            <p:cNvPr id="88" name="Freeform: Shape 87">
              <a:extLst>
                <a:ext uri="{FF2B5EF4-FFF2-40B4-BE49-F238E27FC236}">
                  <a16:creationId xmlns:a16="http://schemas.microsoft.com/office/drawing/2014/main" id="{285C09BD-9231-0960-E53D-46F898C0ABF2}"/>
                </a:ext>
              </a:extLst>
            </p:cNvPr>
            <p:cNvSpPr/>
            <p:nvPr/>
          </p:nvSpPr>
          <p:spPr>
            <a:xfrm>
              <a:off x="4248683" y="1117559"/>
              <a:ext cx="3319" cy="898"/>
            </a:xfrm>
            <a:custGeom>
              <a:avLst/>
              <a:gdLst>
                <a:gd name="connsiteX0" fmla="*/ 2541 w 2645"/>
                <a:gd name="connsiteY0" fmla="*/ 381 h 716"/>
                <a:gd name="connsiteX1" fmla="*/ 0 w 2645"/>
                <a:gd name="connsiteY1" fmla="*/ 0 h 716"/>
                <a:gd name="connsiteX2" fmla="*/ 2642 w 2645"/>
                <a:gd name="connsiteY2" fmla="*/ 711 h 716"/>
                <a:gd name="connsiteX3" fmla="*/ 2541 w 2645"/>
                <a:gd name="connsiteY3" fmla="*/ 381 h 716"/>
              </a:gdLst>
              <a:ahLst/>
              <a:cxnLst>
                <a:cxn ang="0">
                  <a:pos x="connsiteX0" y="connsiteY0"/>
                </a:cxn>
                <a:cxn ang="0">
                  <a:pos x="connsiteX1" y="connsiteY1"/>
                </a:cxn>
                <a:cxn ang="0">
                  <a:pos x="connsiteX2" y="connsiteY2"/>
                </a:cxn>
                <a:cxn ang="0">
                  <a:pos x="connsiteX3" y="connsiteY3"/>
                </a:cxn>
              </a:cxnLst>
              <a:rect l="l" t="t" r="r" b="b"/>
              <a:pathLst>
                <a:path w="2645" h="716">
                  <a:moveTo>
                    <a:pt x="2541" y="381"/>
                  </a:moveTo>
                  <a:cubicBezTo>
                    <a:pt x="1702" y="254"/>
                    <a:pt x="838" y="127"/>
                    <a:pt x="0" y="0"/>
                  </a:cubicBezTo>
                  <a:cubicBezTo>
                    <a:pt x="889" y="229"/>
                    <a:pt x="1753" y="432"/>
                    <a:pt x="2642" y="711"/>
                  </a:cubicBezTo>
                  <a:cubicBezTo>
                    <a:pt x="2668" y="762"/>
                    <a:pt x="2541" y="381"/>
                    <a:pt x="2541" y="381"/>
                  </a:cubicBezTo>
                  <a:close/>
                </a:path>
              </a:pathLst>
            </a:custGeom>
            <a:solidFill>
              <a:srgbClr val="EBECEE"/>
            </a:solidFill>
            <a:ln w="2535" cap="flat">
              <a:noFill/>
              <a:prstDash val="solid"/>
              <a:miter/>
            </a:ln>
          </p:spPr>
          <p:txBody>
            <a:bodyPr rtlCol="0" anchor="ctr"/>
            <a:lstStyle/>
            <a:p>
              <a:endParaRPr lang="en-GB" dirty="0">
                <a:latin typeface="Poppins" panose="00000500000000000000" pitchFamily="2" charset="0"/>
              </a:endParaRPr>
            </a:p>
          </p:txBody>
        </p:sp>
        <p:sp>
          <p:nvSpPr>
            <p:cNvPr id="89" name="Freeform: Shape 88">
              <a:extLst>
                <a:ext uri="{FF2B5EF4-FFF2-40B4-BE49-F238E27FC236}">
                  <a16:creationId xmlns:a16="http://schemas.microsoft.com/office/drawing/2014/main" id="{5A59AB1B-C703-23F3-1D2B-0F8A61AA546F}"/>
                </a:ext>
              </a:extLst>
            </p:cNvPr>
            <p:cNvSpPr/>
            <p:nvPr/>
          </p:nvSpPr>
          <p:spPr>
            <a:xfrm>
              <a:off x="4419156" y="1420851"/>
              <a:ext cx="3475" cy="4240"/>
            </a:xfrm>
            <a:custGeom>
              <a:avLst/>
              <a:gdLst>
                <a:gd name="connsiteX0" fmla="*/ 1702 w 2769"/>
                <a:gd name="connsiteY0" fmla="*/ 0 h 3379"/>
                <a:gd name="connsiteX1" fmla="*/ 2769 w 2769"/>
                <a:gd name="connsiteY1" fmla="*/ 3379 h 3379"/>
                <a:gd name="connsiteX2" fmla="*/ 0 w 2769"/>
                <a:gd name="connsiteY2" fmla="*/ 1728 h 3379"/>
                <a:gd name="connsiteX3" fmla="*/ 1702 w 2769"/>
                <a:gd name="connsiteY3" fmla="*/ 0 h 3379"/>
              </a:gdLst>
              <a:ahLst/>
              <a:cxnLst>
                <a:cxn ang="0">
                  <a:pos x="connsiteX0" y="connsiteY0"/>
                </a:cxn>
                <a:cxn ang="0">
                  <a:pos x="connsiteX1" y="connsiteY1"/>
                </a:cxn>
                <a:cxn ang="0">
                  <a:pos x="connsiteX2" y="connsiteY2"/>
                </a:cxn>
                <a:cxn ang="0">
                  <a:pos x="connsiteX3" y="connsiteY3"/>
                </a:cxn>
              </a:cxnLst>
              <a:rect l="l" t="t" r="r" b="b"/>
              <a:pathLst>
                <a:path w="2769" h="3379">
                  <a:moveTo>
                    <a:pt x="1702" y="0"/>
                  </a:moveTo>
                  <a:cubicBezTo>
                    <a:pt x="2058" y="1118"/>
                    <a:pt x="2414" y="2261"/>
                    <a:pt x="2769" y="3379"/>
                  </a:cubicBezTo>
                  <a:cubicBezTo>
                    <a:pt x="1855" y="2820"/>
                    <a:pt x="915" y="2261"/>
                    <a:pt x="0" y="1728"/>
                  </a:cubicBezTo>
                  <a:cubicBezTo>
                    <a:pt x="584" y="1143"/>
                    <a:pt x="1143" y="584"/>
                    <a:pt x="1702" y="0"/>
                  </a:cubicBezTo>
                  <a:close/>
                </a:path>
              </a:pathLst>
            </a:custGeom>
            <a:solidFill>
              <a:srgbClr val="EBEDEE"/>
            </a:solidFill>
            <a:ln w="2535" cap="flat">
              <a:noFill/>
              <a:prstDash val="solid"/>
              <a:miter/>
            </a:ln>
          </p:spPr>
          <p:txBody>
            <a:bodyPr rtlCol="0" anchor="ctr"/>
            <a:lstStyle/>
            <a:p>
              <a:endParaRPr lang="en-GB" dirty="0">
                <a:latin typeface="Poppins" panose="00000500000000000000" pitchFamily="2" charset="0"/>
              </a:endParaRPr>
            </a:p>
          </p:txBody>
        </p:sp>
        <p:sp>
          <p:nvSpPr>
            <p:cNvPr id="90" name="Freeform: Shape 89">
              <a:extLst>
                <a:ext uri="{FF2B5EF4-FFF2-40B4-BE49-F238E27FC236}">
                  <a16:creationId xmlns:a16="http://schemas.microsoft.com/office/drawing/2014/main" id="{B9D2E06B-7441-BC7E-018B-806422B86996}"/>
                </a:ext>
              </a:extLst>
            </p:cNvPr>
            <p:cNvSpPr/>
            <p:nvPr/>
          </p:nvSpPr>
          <p:spPr>
            <a:xfrm>
              <a:off x="3870246" y="1731254"/>
              <a:ext cx="1052" cy="1147"/>
            </a:xfrm>
            <a:custGeom>
              <a:avLst/>
              <a:gdLst>
                <a:gd name="connsiteX0" fmla="*/ 0 w 838"/>
                <a:gd name="connsiteY0" fmla="*/ 0 h 914"/>
                <a:gd name="connsiteX1" fmla="*/ 838 w 838"/>
                <a:gd name="connsiteY1" fmla="*/ 915 h 914"/>
                <a:gd name="connsiteX2" fmla="*/ 432 w 838"/>
                <a:gd name="connsiteY2" fmla="*/ 229 h 914"/>
                <a:gd name="connsiteX3" fmla="*/ 0 w 838"/>
                <a:gd name="connsiteY3" fmla="*/ 0 h 914"/>
              </a:gdLst>
              <a:ahLst/>
              <a:cxnLst>
                <a:cxn ang="0">
                  <a:pos x="connsiteX0" y="connsiteY0"/>
                </a:cxn>
                <a:cxn ang="0">
                  <a:pos x="connsiteX1" y="connsiteY1"/>
                </a:cxn>
                <a:cxn ang="0">
                  <a:pos x="connsiteX2" y="connsiteY2"/>
                </a:cxn>
                <a:cxn ang="0">
                  <a:pos x="connsiteX3" y="connsiteY3"/>
                </a:cxn>
              </a:cxnLst>
              <a:rect l="l" t="t" r="r" b="b"/>
              <a:pathLst>
                <a:path w="838" h="914">
                  <a:moveTo>
                    <a:pt x="0" y="0"/>
                  </a:moveTo>
                  <a:cubicBezTo>
                    <a:pt x="279" y="305"/>
                    <a:pt x="559" y="610"/>
                    <a:pt x="838" y="915"/>
                  </a:cubicBezTo>
                  <a:cubicBezTo>
                    <a:pt x="711" y="686"/>
                    <a:pt x="584" y="483"/>
                    <a:pt x="432" y="229"/>
                  </a:cubicBezTo>
                  <a:cubicBezTo>
                    <a:pt x="406" y="229"/>
                    <a:pt x="0" y="0"/>
                    <a:pt x="0"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91" name="Freeform: Shape 90">
              <a:extLst>
                <a:ext uri="{FF2B5EF4-FFF2-40B4-BE49-F238E27FC236}">
                  <a16:creationId xmlns:a16="http://schemas.microsoft.com/office/drawing/2014/main" id="{E91AA404-7364-C776-D218-2CE226FE623E}"/>
                </a:ext>
              </a:extLst>
            </p:cNvPr>
            <p:cNvSpPr/>
            <p:nvPr/>
          </p:nvSpPr>
          <p:spPr>
            <a:xfrm>
              <a:off x="4248811" y="1731987"/>
              <a:ext cx="2327" cy="1828"/>
            </a:xfrm>
            <a:custGeom>
              <a:avLst/>
              <a:gdLst>
                <a:gd name="connsiteX0" fmla="*/ 1575 w 1854"/>
                <a:gd name="connsiteY0" fmla="*/ 0 h 1457"/>
                <a:gd name="connsiteX1" fmla="*/ 1042 w 1854"/>
                <a:gd name="connsiteY1" fmla="*/ 1397 h 1457"/>
                <a:gd name="connsiteX2" fmla="*/ 0 w 1854"/>
                <a:gd name="connsiteY2" fmla="*/ 1321 h 1457"/>
                <a:gd name="connsiteX3" fmla="*/ 1855 w 1854"/>
                <a:gd name="connsiteY3" fmla="*/ 330 h 1457"/>
                <a:gd name="connsiteX4" fmla="*/ 1575 w 1854"/>
                <a:gd name="connsiteY4" fmla="*/ 0 h 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 h="1457">
                  <a:moveTo>
                    <a:pt x="1575" y="0"/>
                  </a:moveTo>
                  <a:cubicBezTo>
                    <a:pt x="1423" y="483"/>
                    <a:pt x="1321" y="1016"/>
                    <a:pt x="1042" y="1397"/>
                  </a:cubicBezTo>
                  <a:cubicBezTo>
                    <a:pt x="940" y="1550"/>
                    <a:pt x="356" y="1372"/>
                    <a:pt x="0" y="1321"/>
                  </a:cubicBezTo>
                  <a:cubicBezTo>
                    <a:pt x="610" y="991"/>
                    <a:pt x="1245" y="661"/>
                    <a:pt x="1855" y="330"/>
                  </a:cubicBezTo>
                  <a:cubicBezTo>
                    <a:pt x="1855" y="356"/>
                    <a:pt x="1575" y="0"/>
                    <a:pt x="1575"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92" name="Freeform: Shape 91">
              <a:extLst>
                <a:ext uri="{FF2B5EF4-FFF2-40B4-BE49-F238E27FC236}">
                  <a16:creationId xmlns:a16="http://schemas.microsoft.com/office/drawing/2014/main" id="{4180E168-C998-6C45-F41D-16538472A652}"/>
                </a:ext>
              </a:extLst>
            </p:cNvPr>
            <p:cNvSpPr/>
            <p:nvPr/>
          </p:nvSpPr>
          <p:spPr>
            <a:xfrm>
              <a:off x="4419698" y="1731956"/>
              <a:ext cx="3061" cy="1944"/>
            </a:xfrm>
            <a:custGeom>
              <a:avLst/>
              <a:gdLst>
                <a:gd name="connsiteX0" fmla="*/ 0 w 2439"/>
                <a:gd name="connsiteY0" fmla="*/ 534 h 1549"/>
                <a:gd name="connsiteX1" fmla="*/ 2337 w 2439"/>
                <a:gd name="connsiteY1" fmla="*/ 0 h 1549"/>
                <a:gd name="connsiteX2" fmla="*/ 2439 w 2439"/>
                <a:gd name="connsiteY2" fmla="*/ 1550 h 1549"/>
                <a:gd name="connsiteX3" fmla="*/ 203 w 2439"/>
                <a:gd name="connsiteY3" fmla="*/ 102 h 1549"/>
                <a:gd name="connsiteX4" fmla="*/ 0 w 2439"/>
                <a:gd name="connsiteY4" fmla="*/ 534 h 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 h="1549">
                  <a:moveTo>
                    <a:pt x="0" y="534"/>
                  </a:moveTo>
                  <a:cubicBezTo>
                    <a:pt x="788" y="356"/>
                    <a:pt x="1575" y="178"/>
                    <a:pt x="2337" y="0"/>
                  </a:cubicBezTo>
                  <a:cubicBezTo>
                    <a:pt x="2363" y="508"/>
                    <a:pt x="2388" y="1042"/>
                    <a:pt x="2439" y="1550"/>
                  </a:cubicBezTo>
                  <a:cubicBezTo>
                    <a:pt x="1702" y="1067"/>
                    <a:pt x="965" y="584"/>
                    <a:pt x="203" y="102"/>
                  </a:cubicBezTo>
                  <a:cubicBezTo>
                    <a:pt x="229" y="127"/>
                    <a:pt x="0" y="534"/>
                    <a:pt x="0" y="534"/>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93" name="Freeform: Shape 92">
              <a:extLst>
                <a:ext uri="{FF2B5EF4-FFF2-40B4-BE49-F238E27FC236}">
                  <a16:creationId xmlns:a16="http://schemas.microsoft.com/office/drawing/2014/main" id="{D83E09D7-52F4-F7F9-A76C-95D0848F885C}"/>
                </a:ext>
              </a:extLst>
            </p:cNvPr>
            <p:cNvSpPr/>
            <p:nvPr/>
          </p:nvSpPr>
          <p:spPr>
            <a:xfrm>
              <a:off x="3554136" y="2120062"/>
              <a:ext cx="2036872" cy="277077"/>
            </a:xfrm>
            <a:custGeom>
              <a:avLst/>
              <a:gdLst>
                <a:gd name="connsiteX0" fmla="*/ 1623184 w 1623183"/>
                <a:gd name="connsiteY0" fmla="*/ 451 h 220803"/>
                <a:gd name="connsiteX1" fmla="*/ 1533905 w 1623183"/>
                <a:gd name="connsiteY1" fmla="*/ 211962 h 220803"/>
                <a:gd name="connsiteX2" fmla="*/ 1524809 w 1623183"/>
                <a:gd name="connsiteY2" fmla="*/ 220778 h 220803"/>
                <a:gd name="connsiteX3" fmla="*/ 1506897 w 1623183"/>
                <a:gd name="connsiteY3" fmla="*/ 219686 h 220803"/>
                <a:gd name="connsiteX4" fmla="*/ 116287 w 1623183"/>
                <a:gd name="connsiteY4" fmla="*/ 219686 h 220803"/>
                <a:gd name="connsiteX5" fmla="*/ 98375 w 1623183"/>
                <a:gd name="connsiteY5" fmla="*/ 220803 h 220803"/>
                <a:gd name="connsiteX6" fmla="*/ 89279 w 1623183"/>
                <a:gd name="connsiteY6" fmla="*/ 211987 h 220803"/>
                <a:gd name="connsiteX7" fmla="*/ 0 w 1623183"/>
                <a:gd name="connsiteY7" fmla="*/ 476 h 220803"/>
                <a:gd name="connsiteX8" fmla="*/ 16413 w 1623183"/>
                <a:gd name="connsiteY8" fmla="*/ 19 h 220803"/>
                <a:gd name="connsiteX9" fmla="*/ 1606796 w 1623183"/>
                <a:gd name="connsiteY9" fmla="*/ 19 h 220803"/>
                <a:gd name="connsiteX10" fmla="*/ 1623184 w 1623183"/>
                <a:gd name="connsiteY10" fmla="*/ 451 h 22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3183" h="220803">
                  <a:moveTo>
                    <a:pt x="1623184" y="451"/>
                  </a:moveTo>
                  <a:cubicBezTo>
                    <a:pt x="1604078" y="75477"/>
                    <a:pt x="1573260" y="145549"/>
                    <a:pt x="1533905" y="211962"/>
                  </a:cubicBezTo>
                  <a:cubicBezTo>
                    <a:pt x="1531821" y="215468"/>
                    <a:pt x="1527883" y="217856"/>
                    <a:pt x="1524809" y="220778"/>
                  </a:cubicBezTo>
                  <a:cubicBezTo>
                    <a:pt x="1518838" y="220397"/>
                    <a:pt x="1512868" y="219686"/>
                    <a:pt x="1506897" y="219686"/>
                  </a:cubicBezTo>
                  <a:cubicBezTo>
                    <a:pt x="1043352" y="219635"/>
                    <a:pt x="579832" y="219635"/>
                    <a:pt x="116287" y="219686"/>
                  </a:cubicBezTo>
                  <a:cubicBezTo>
                    <a:pt x="110316" y="219686"/>
                    <a:pt x="104345" y="220397"/>
                    <a:pt x="98375" y="220803"/>
                  </a:cubicBezTo>
                  <a:cubicBezTo>
                    <a:pt x="95301" y="217882"/>
                    <a:pt x="91337" y="215493"/>
                    <a:pt x="89279" y="211987"/>
                  </a:cubicBezTo>
                  <a:cubicBezTo>
                    <a:pt x="49950" y="145549"/>
                    <a:pt x="19004" y="75528"/>
                    <a:pt x="0" y="476"/>
                  </a:cubicBezTo>
                  <a:cubicBezTo>
                    <a:pt x="5462" y="324"/>
                    <a:pt x="10925" y="19"/>
                    <a:pt x="16413" y="19"/>
                  </a:cubicBezTo>
                  <a:cubicBezTo>
                    <a:pt x="546549" y="-6"/>
                    <a:pt x="1076660" y="-6"/>
                    <a:pt x="1606796" y="19"/>
                  </a:cubicBezTo>
                  <a:cubicBezTo>
                    <a:pt x="1612259" y="-6"/>
                    <a:pt x="1617721" y="299"/>
                    <a:pt x="1623184" y="451"/>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94" name="Freeform: Shape 93">
              <a:extLst>
                <a:ext uri="{FF2B5EF4-FFF2-40B4-BE49-F238E27FC236}">
                  <a16:creationId xmlns:a16="http://schemas.microsoft.com/office/drawing/2014/main" id="{68776D97-3F6D-F64D-CEC3-4E80A85EF08F}"/>
                </a:ext>
              </a:extLst>
            </p:cNvPr>
            <p:cNvSpPr/>
            <p:nvPr/>
          </p:nvSpPr>
          <p:spPr>
            <a:xfrm>
              <a:off x="3677583" y="2395657"/>
              <a:ext cx="1789979" cy="275444"/>
            </a:xfrm>
            <a:custGeom>
              <a:avLst/>
              <a:gdLst>
                <a:gd name="connsiteX0" fmla="*/ 0 w 1426434"/>
                <a:gd name="connsiteY0" fmla="*/ 1156 h 219501"/>
                <a:gd name="connsiteX1" fmla="*/ 17912 w 1426434"/>
                <a:gd name="connsiteY1" fmla="*/ 38 h 219501"/>
                <a:gd name="connsiteX2" fmla="*/ 1408522 w 1426434"/>
                <a:gd name="connsiteY2" fmla="*/ 38 h 219501"/>
                <a:gd name="connsiteX3" fmla="*/ 1426434 w 1426434"/>
                <a:gd name="connsiteY3" fmla="*/ 1131 h 219501"/>
                <a:gd name="connsiteX4" fmla="*/ 1420667 w 1426434"/>
                <a:gd name="connsiteY4" fmla="*/ 16044 h 219501"/>
                <a:gd name="connsiteX5" fmla="*/ 1322851 w 1426434"/>
                <a:gd name="connsiteY5" fmla="*/ 138911 h 219501"/>
                <a:gd name="connsiteX6" fmla="*/ 1250899 w 1426434"/>
                <a:gd name="connsiteY6" fmla="*/ 208297 h 219501"/>
                <a:gd name="connsiteX7" fmla="*/ 1234741 w 1426434"/>
                <a:gd name="connsiteY7" fmla="*/ 219247 h 219501"/>
                <a:gd name="connsiteX8" fmla="*/ 584278 w 1426434"/>
                <a:gd name="connsiteY8" fmla="*/ 219501 h 219501"/>
                <a:gd name="connsiteX9" fmla="*/ 191694 w 1426434"/>
                <a:gd name="connsiteY9" fmla="*/ 219222 h 219501"/>
                <a:gd name="connsiteX10" fmla="*/ 77516 w 1426434"/>
                <a:gd name="connsiteY10" fmla="*/ 111472 h 219501"/>
                <a:gd name="connsiteX11" fmla="*/ 8359 w 1426434"/>
                <a:gd name="connsiteY11" fmla="*/ 20211 h 219501"/>
                <a:gd name="connsiteX12" fmla="*/ 0 w 1426434"/>
                <a:gd name="connsiteY12" fmla="*/ 1156 h 21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6434" h="219501">
                  <a:moveTo>
                    <a:pt x="0" y="1156"/>
                  </a:moveTo>
                  <a:cubicBezTo>
                    <a:pt x="5971" y="775"/>
                    <a:pt x="11941" y="64"/>
                    <a:pt x="17912" y="38"/>
                  </a:cubicBezTo>
                  <a:cubicBezTo>
                    <a:pt x="481457" y="-13"/>
                    <a:pt x="944977" y="-13"/>
                    <a:pt x="1408522" y="38"/>
                  </a:cubicBezTo>
                  <a:cubicBezTo>
                    <a:pt x="1414493" y="38"/>
                    <a:pt x="1420464" y="749"/>
                    <a:pt x="1426434" y="1131"/>
                  </a:cubicBezTo>
                  <a:cubicBezTo>
                    <a:pt x="1424580" y="6136"/>
                    <a:pt x="1423817" y="12030"/>
                    <a:pt x="1420667" y="16044"/>
                  </a:cubicBezTo>
                  <a:cubicBezTo>
                    <a:pt x="1388426" y="57305"/>
                    <a:pt x="1357048" y="99327"/>
                    <a:pt x="1322851" y="138911"/>
                  </a:cubicBezTo>
                  <a:cubicBezTo>
                    <a:pt x="1301154" y="164013"/>
                    <a:pt x="1275214" y="185507"/>
                    <a:pt x="1250899" y="208297"/>
                  </a:cubicBezTo>
                  <a:cubicBezTo>
                    <a:pt x="1246199" y="212692"/>
                    <a:pt x="1240152" y="215639"/>
                    <a:pt x="1234741" y="219247"/>
                  </a:cubicBezTo>
                  <a:cubicBezTo>
                    <a:pt x="1017920" y="219349"/>
                    <a:pt x="801099" y="219476"/>
                    <a:pt x="584278" y="219501"/>
                  </a:cubicBezTo>
                  <a:cubicBezTo>
                    <a:pt x="453408" y="219501"/>
                    <a:pt x="322564" y="219323"/>
                    <a:pt x="191694" y="219222"/>
                  </a:cubicBezTo>
                  <a:cubicBezTo>
                    <a:pt x="153431" y="183500"/>
                    <a:pt x="113365" y="149506"/>
                    <a:pt x="77516" y="111472"/>
                  </a:cubicBezTo>
                  <a:cubicBezTo>
                    <a:pt x="51499" y="83855"/>
                    <a:pt x="30895" y="51055"/>
                    <a:pt x="8359" y="20211"/>
                  </a:cubicBezTo>
                  <a:cubicBezTo>
                    <a:pt x="4345" y="14774"/>
                    <a:pt x="2719" y="7558"/>
                    <a:pt x="0" y="1156"/>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grpSp>
    </p:spTree>
    <p:extLst>
      <p:ext uri="{BB962C8B-B14F-4D97-AF65-F5344CB8AC3E}">
        <p14:creationId xmlns:p14="http://schemas.microsoft.com/office/powerpoint/2010/main" val="362396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par>
                                    <p:cTn id="33" presetID="2" presetClass="entr" presetSubtype="8" decel="10000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0-#ppt_w/2"/>
                                              </p:val>
                                            </p:tav>
                                            <p:tav tm="100000">
                                              <p:val>
                                                <p:strVal val="#ppt_x"/>
                                              </p:val>
                                            </p:tav>
                                          </p:tavLst>
                                        </p:anim>
                                        <p:anim calcmode="lin" valueType="num">
                                          <p:cBhvr additive="base">
                                            <p:cTn id="36" dur="500" fill="hold"/>
                                            <p:tgtEl>
                                              <p:spTgt spid="2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0-#ppt_w/2"/>
                                              </p:val>
                                            </p:tav>
                                            <p:tav tm="100000">
                                              <p:val>
                                                <p:strVal val="#ppt_x"/>
                                              </p:val>
                                            </p:tav>
                                          </p:tavLst>
                                        </p:anim>
                                        <p:anim calcmode="lin" valueType="num">
                                          <p:cBhvr additive="base">
                                            <p:cTn id="40" dur="500" fill="hold"/>
                                            <p:tgtEl>
                                              <p:spTgt spid="23"/>
                                            </p:tgtEl>
                                            <p:attrNameLst>
                                              <p:attrName>ppt_y</p:attrName>
                                            </p:attrNameLst>
                                          </p:cBhvr>
                                          <p:tavLst>
                                            <p:tav tm="0">
                                              <p:val>
                                                <p:strVal val="#ppt_y"/>
                                              </p:val>
                                            </p:tav>
                                            <p:tav tm="100000">
                                              <p:val>
                                                <p:strVal val="#ppt_y"/>
                                              </p:val>
                                            </p:tav>
                                          </p:tavLst>
                                        </p:anim>
                                      </p:childTnLst>
                                    </p:cTn>
                                  </p:par>
                                  <p:par>
                                    <p:cTn id="41" presetID="2" presetClass="entr" presetSubtype="8" decel="10000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0-#ppt_w/2"/>
                                              </p:val>
                                            </p:tav>
                                            <p:tav tm="100000">
                                              <p:val>
                                                <p:strVal val="#ppt_x"/>
                                              </p:val>
                                            </p:tav>
                                          </p:tavLst>
                                        </p:anim>
                                        <p:anim calcmode="lin" valueType="num">
                                          <p:cBhvr additive="base">
                                            <p:cTn id="44" dur="500" fill="hold"/>
                                            <p:tgtEl>
                                              <p:spTgt spid="24"/>
                                            </p:tgtEl>
                                            <p:attrNameLst>
                                              <p:attrName>ppt_y</p:attrName>
                                            </p:attrNameLst>
                                          </p:cBhvr>
                                          <p:tavLst>
                                            <p:tav tm="0">
                                              <p:val>
                                                <p:strVal val="#ppt_y"/>
                                              </p:val>
                                            </p:tav>
                                            <p:tav tm="100000">
                                              <p:val>
                                                <p:strVal val="#ppt_y"/>
                                              </p:val>
                                            </p:tav>
                                          </p:tavLst>
                                        </p:anim>
                                      </p:childTnLst>
                                    </p:cTn>
                                  </p:par>
                                  <p:par>
                                    <p:cTn id="45" presetID="2" presetClass="entr" presetSubtype="8" decel="10000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0-#ppt_w/2"/>
                                              </p:val>
                                            </p:tav>
                                            <p:tav tm="100000">
                                              <p:val>
                                                <p:strVal val="#ppt_x"/>
                                              </p:val>
                                            </p:tav>
                                          </p:tavLst>
                                        </p:anim>
                                        <p:anim calcmode="lin" valueType="num">
                                          <p:cBhvr additive="base">
                                            <p:cTn id="48" dur="500" fill="hold"/>
                                            <p:tgtEl>
                                              <p:spTgt spid="25"/>
                                            </p:tgtEl>
                                            <p:attrNameLst>
                                              <p:attrName>ppt_y</p:attrName>
                                            </p:attrNameLst>
                                          </p:cBhvr>
                                          <p:tavLst>
                                            <p:tav tm="0">
                                              <p:val>
                                                <p:strVal val="#ppt_y"/>
                                              </p:val>
                                            </p:tav>
                                            <p:tav tm="100000">
                                              <p:val>
                                                <p:strVal val="#ppt_y"/>
                                              </p:val>
                                            </p:tav>
                                          </p:tavLst>
                                        </p:anim>
                                      </p:childTnLst>
                                    </p:cTn>
                                  </p:par>
                                  <p:par>
                                    <p:cTn id="49" presetID="2" presetClass="entr" presetSubtype="8" decel="10000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0-#ppt_w/2"/>
                                              </p:val>
                                            </p:tav>
                                            <p:tav tm="100000">
                                              <p:val>
                                                <p:strVal val="#ppt_x"/>
                                              </p:val>
                                            </p:tav>
                                          </p:tavLst>
                                        </p:anim>
                                        <p:anim calcmode="lin" valueType="num">
                                          <p:cBhvr additive="base">
                                            <p:cTn id="52" dur="500" fill="hold"/>
                                            <p:tgtEl>
                                              <p:spTgt spid="26"/>
                                            </p:tgtEl>
                                            <p:attrNameLst>
                                              <p:attrName>ppt_y</p:attrName>
                                            </p:attrNameLst>
                                          </p:cBhvr>
                                          <p:tavLst>
                                            <p:tav tm="0">
                                              <p:val>
                                                <p:strVal val="#ppt_y"/>
                                              </p:val>
                                            </p:tav>
                                            <p:tav tm="100000">
                                              <p:val>
                                                <p:strVal val="#ppt_y"/>
                                              </p:val>
                                            </p:tav>
                                          </p:tavLst>
                                        </p:anim>
                                      </p:childTnLst>
                                    </p:cTn>
                                  </p:par>
                                  <p:par>
                                    <p:cTn id="53" presetID="2" presetClass="entr" presetSubtype="8" decel="10000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0-#ppt_w/2"/>
                                              </p:val>
                                            </p:tav>
                                            <p:tav tm="100000">
                                              <p:val>
                                                <p:strVal val="#ppt_x"/>
                                              </p:val>
                                            </p:tav>
                                          </p:tavLst>
                                        </p:anim>
                                        <p:anim calcmode="lin" valueType="num">
                                          <p:cBhvr additive="base">
                                            <p:cTn id="56" dur="50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8" decel="10000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0-#ppt_w/2"/>
                                              </p:val>
                                            </p:tav>
                                            <p:tav tm="100000">
                                              <p:val>
                                                <p:strVal val="#ppt_x"/>
                                              </p:val>
                                            </p:tav>
                                          </p:tavLst>
                                        </p:anim>
                                        <p:anim calcmode="lin" valueType="num">
                                          <p:cBhvr additive="base">
                                            <p:cTn id="60" dur="500" fill="hold"/>
                                            <p:tgtEl>
                                              <p:spTgt spid="28"/>
                                            </p:tgtEl>
                                            <p:attrNameLst>
                                              <p:attrName>ppt_y</p:attrName>
                                            </p:attrNameLst>
                                          </p:cBhvr>
                                          <p:tavLst>
                                            <p:tav tm="0">
                                              <p:val>
                                                <p:strVal val="#ppt_y"/>
                                              </p:val>
                                            </p:tav>
                                            <p:tav tm="100000">
                                              <p:val>
                                                <p:strVal val="#ppt_y"/>
                                              </p:val>
                                            </p:tav>
                                          </p:tavLst>
                                        </p:anim>
                                      </p:childTnLst>
                                    </p:cTn>
                                  </p:par>
                                  <p:par>
                                    <p:cTn id="61" presetID="2" presetClass="entr" presetSubtype="8" decel="100000"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500" fill="hold"/>
                                            <p:tgtEl>
                                              <p:spTgt spid="38"/>
                                            </p:tgtEl>
                                            <p:attrNameLst>
                                              <p:attrName>ppt_x</p:attrName>
                                            </p:attrNameLst>
                                          </p:cBhvr>
                                          <p:tavLst>
                                            <p:tav tm="0">
                                              <p:val>
                                                <p:strVal val="0-#ppt_w/2"/>
                                              </p:val>
                                            </p:tav>
                                            <p:tav tm="100000">
                                              <p:val>
                                                <p:strVal val="#ppt_x"/>
                                              </p:val>
                                            </p:tav>
                                          </p:tavLst>
                                        </p:anim>
                                        <p:anim calcmode="lin" valueType="num">
                                          <p:cBhvr additive="base">
                                            <p:cTn id="64" dur="500" fill="hold"/>
                                            <p:tgtEl>
                                              <p:spTgt spid="38"/>
                                            </p:tgtEl>
                                            <p:attrNameLst>
                                              <p:attrName>ppt_y</p:attrName>
                                            </p:attrNameLst>
                                          </p:cBhvr>
                                          <p:tavLst>
                                            <p:tav tm="0">
                                              <p:val>
                                                <p:strVal val="#ppt_y"/>
                                              </p:val>
                                            </p:tav>
                                            <p:tav tm="100000">
                                              <p:val>
                                                <p:strVal val="#ppt_y"/>
                                              </p:val>
                                            </p:tav>
                                          </p:tavLst>
                                        </p:anim>
                                      </p:childTnLst>
                                    </p:cTn>
                                  </p:par>
                                  <p:par>
                                    <p:cTn id="65" presetID="2" presetClass="entr" presetSubtype="8" decel="100000"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additive="base">
                                            <p:cTn id="67" dur="500" fill="hold"/>
                                            <p:tgtEl>
                                              <p:spTgt spid="39"/>
                                            </p:tgtEl>
                                            <p:attrNameLst>
                                              <p:attrName>ppt_x</p:attrName>
                                            </p:attrNameLst>
                                          </p:cBhvr>
                                          <p:tavLst>
                                            <p:tav tm="0">
                                              <p:val>
                                                <p:strVal val="0-#ppt_w/2"/>
                                              </p:val>
                                            </p:tav>
                                            <p:tav tm="100000">
                                              <p:val>
                                                <p:strVal val="#ppt_x"/>
                                              </p:val>
                                            </p:tav>
                                          </p:tavLst>
                                        </p:anim>
                                        <p:anim calcmode="lin" valueType="num">
                                          <p:cBhvr additive="base">
                                            <p:cTn id="68" dur="500" fill="hold"/>
                                            <p:tgtEl>
                                              <p:spTgt spid="39"/>
                                            </p:tgtEl>
                                            <p:attrNameLst>
                                              <p:attrName>ppt_y</p:attrName>
                                            </p:attrNameLst>
                                          </p:cBhvr>
                                          <p:tavLst>
                                            <p:tav tm="0">
                                              <p:val>
                                                <p:strVal val="#ppt_y"/>
                                              </p:val>
                                            </p:tav>
                                            <p:tav tm="100000">
                                              <p:val>
                                                <p:strVal val="#ppt_y"/>
                                              </p:val>
                                            </p:tav>
                                          </p:tavLst>
                                        </p:anim>
                                      </p:childTnLst>
                                    </p:cTn>
                                  </p:par>
                                  <p:par>
                                    <p:cTn id="69" presetID="2" presetClass="entr" presetSubtype="8" decel="10000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 calcmode="lin" valueType="num">
                                          <p:cBhvr additive="base">
                                            <p:cTn id="71" dur="500" fill="hold"/>
                                            <p:tgtEl>
                                              <p:spTgt spid="40"/>
                                            </p:tgtEl>
                                            <p:attrNameLst>
                                              <p:attrName>ppt_x</p:attrName>
                                            </p:attrNameLst>
                                          </p:cBhvr>
                                          <p:tavLst>
                                            <p:tav tm="0">
                                              <p:val>
                                                <p:strVal val="0-#ppt_w/2"/>
                                              </p:val>
                                            </p:tav>
                                            <p:tav tm="100000">
                                              <p:val>
                                                <p:strVal val="#ppt_x"/>
                                              </p:val>
                                            </p:tav>
                                          </p:tavLst>
                                        </p:anim>
                                        <p:anim calcmode="lin" valueType="num">
                                          <p:cBhvr additive="base">
                                            <p:cTn id="72" dur="500" fill="hold"/>
                                            <p:tgtEl>
                                              <p:spTgt spid="40"/>
                                            </p:tgtEl>
                                            <p:attrNameLst>
                                              <p:attrName>ppt_y</p:attrName>
                                            </p:attrNameLst>
                                          </p:cBhvr>
                                          <p:tavLst>
                                            <p:tav tm="0">
                                              <p:val>
                                                <p:strVal val="#ppt_y"/>
                                              </p:val>
                                            </p:tav>
                                            <p:tav tm="100000">
                                              <p:val>
                                                <p:strVal val="#ppt_y"/>
                                              </p:val>
                                            </p:tav>
                                          </p:tavLst>
                                        </p:anim>
                                      </p:childTnLst>
                                    </p:cTn>
                                  </p:par>
                                  <p:par>
                                    <p:cTn id="73" presetID="2" presetClass="entr" presetSubtype="8" decel="100000"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additive="base">
                                            <p:cTn id="75" dur="500" fill="hold"/>
                                            <p:tgtEl>
                                              <p:spTgt spid="43"/>
                                            </p:tgtEl>
                                            <p:attrNameLst>
                                              <p:attrName>ppt_x</p:attrName>
                                            </p:attrNameLst>
                                          </p:cBhvr>
                                          <p:tavLst>
                                            <p:tav tm="0">
                                              <p:val>
                                                <p:strVal val="0-#ppt_w/2"/>
                                              </p:val>
                                            </p:tav>
                                            <p:tav tm="100000">
                                              <p:val>
                                                <p:strVal val="#ppt_x"/>
                                              </p:val>
                                            </p:tav>
                                          </p:tavLst>
                                        </p:anim>
                                        <p:anim calcmode="lin" valueType="num">
                                          <p:cBhvr additive="base">
                                            <p:cTn id="76" dur="500" fill="hold"/>
                                            <p:tgtEl>
                                              <p:spTgt spid="43"/>
                                            </p:tgtEl>
                                            <p:attrNameLst>
                                              <p:attrName>ppt_y</p:attrName>
                                            </p:attrNameLst>
                                          </p:cBhvr>
                                          <p:tavLst>
                                            <p:tav tm="0">
                                              <p:val>
                                                <p:strVal val="#ppt_y"/>
                                              </p:val>
                                            </p:tav>
                                            <p:tav tm="100000">
                                              <p:val>
                                                <p:strVal val="#ppt_y"/>
                                              </p:val>
                                            </p:tav>
                                          </p:tavLst>
                                        </p:anim>
                                      </p:childTnLst>
                                    </p:cTn>
                                  </p:par>
                                  <p:par>
                                    <p:cTn id="77" presetID="2" presetClass="entr" presetSubtype="8" decel="100000"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additive="base">
                                            <p:cTn id="79" dur="500" fill="hold"/>
                                            <p:tgtEl>
                                              <p:spTgt spid="46"/>
                                            </p:tgtEl>
                                            <p:attrNameLst>
                                              <p:attrName>ppt_x</p:attrName>
                                            </p:attrNameLst>
                                          </p:cBhvr>
                                          <p:tavLst>
                                            <p:tav tm="0">
                                              <p:val>
                                                <p:strVal val="0-#ppt_w/2"/>
                                              </p:val>
                                            </p:tav>
                                            <p:tav tm="100000">
                                              <p:val>
                                                <p:strVal val="#ppt_x"/>
                                              </p:val>
                                            </p:tav>
                                          </p:tavLst>
                                        </p:anim>
                                        <p:anim calcmode="lin" valueType="num">
                                          <p:cBhvr additive="base">
                                            <p:cTn id="80" dur="500" fill="hold"/>
                                            <p:tgtEl>
                                              <p:spTgt spid="46"/>
                                            </p:tgtEl>
                                            <p:attrNameLst>
                                              <p:attrName>ppt_y</p:attrName>
                                            </p:attrNameLst>
                                          </p:cBhvr>
                                          <p:tavLst>
                                            <p:tav tm="0">
                                              <p:val>
                                                <p:strVal val="#ppt_y"/>
                                              </p:val>
                                            </p:tav>
                                            <p:tav tm="100000">
                                              <p:val>
                                                <p:strVal val="#ppt_y"/>
                                              </p:val>
                                            </p:tav>
                                          </p:tavLst>
                                        </p:anim>
                                      </p:childTnLst>
                                    </p:cTn>
                                  </p:par>
                                  <p:par>
                                    <p:cTn id="81" presetID="2" presetClass="entr" presetSubtype="8" decel="100000"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anim calcmode="lin" valueType="num">
                                          <p:cBhvr additive="base">
                                            <p:cTn id="83" dur="500" fill="hold"/>
                                            <p:tgtEl>
                                              <p:spTgt spid="47"/>
                                            </p:tgtEl>
                                            <p:attrNameLst>
                                              <p:attrName>ppt_x</p:attrName>
                                            </p:attrNameLst>
                                          </p:cBhvr>
                                          <p:tavLst>
                                            <p:tav tm="0">
                                              <p:val>
                                                <p:strVal val="0-#ppt_w/2"/>
                                              </p:val>
                                            </p:tav>
                                            <p:tav tm="100000">
                                              <p:val>
                                                <p:strVal val="#ppt_x"/>
                                              </p:val>
                                            </p:tav>
                                          </p:tavLst>
                                        </p:anim>
                                        <p:anim calcmode="lin" valueType="num">
                                          <p:cBhvr additive="base">
                                            <p:cTn id="84" dur="500" fill="hold"/>
                                            <p:tgtEl>
                                              <p:spTgt spid="47"/>
                                            </p:tgtEl>
                                            <p:attrNameLst>
                                              <p:attrName>ppt_y</p:attrName>
                                            </p:attrNameLst>
                                          </p:cBhvr>
                                          <p:tavLst>
                                            <p:tav tm="0">
                                              <p:val>
                                                <p:strVal val="#ppt_y"/>
                                              </p:val>
                                            </p:tav>
                                            <p:tav tm="100000">
                                              <p:val>
                                                <p:strVal val="#ppt_y"/>
                                              </p:val>
                                            </p:tav>
                                          </p:tavLst>
                                        </p:anim>
                                      </p:childTnLst>
                                    </p:cTn>
                                  </p:par>
                                  <p:par>
                                    <p:cTn id="85" presetID="2" presetClass="entr" presetSubtype="8" decel="10000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 calcmode="lin" valueType="num">
                                          <p:cBhvr additive="base">
                                            <p:cTn id="87" dur="500" fill="hold"/>
                                            <p:tgtEl>
                                              <p:spTgt spid="48"/>
                                            </p:tgtEl>
                                            <p:attrNameLst>
                                              <p:attrName>ppt_x</p:attrName>
                                            </p:attrNameLst>
                                          </p:cBhvr>
                                          <p:tavLst>
                                            <p:tav tm="0">
                                              <p:val>
                                                <p:strVal val="0-#ppt_w/2"/>
                                              </p:val>
                                            </p:tav>
                                            <p:tav tm="100000">
                                              <p:val>
                                                <p:strVal val="#ppt_x"/>
                                              </p:val>
                                            </p:tav>
                                          </p:tavLst>
                                        </p:anim>
                                        <p:anim calcmode="lin" valueType="num">
                                          <p:cBhvr additive="base">
                                            <p:cTn id="88" dur="500" fill="hold"/>
                                            <p:tgtEl>
                                              <p:spTgt spid="48"/>
                                            </p:tgtEl>
                                            <p:attrNameLst>
                                              <p:attrName>ppt_y</p:attrName>
                                            </p:attrNameLst>
                                          </p:cBhvr>
                                          <p:tavLst>
                                            <p:tav tm="0">
                                              <p:val>
                                                <p:strVal val="#ppt_y"/>
                                              </p:val>
                                            </p:tav>
                                            <p:tav tm="100000">
                                              <p:val>
                                                <p:strVal val="#ppt_y"/>
                                              </p:val>
                                            </p:tav>
                                          </p:tavLst>
                                        </p:anim>
                                      </p:childTnLst>
                                    </p:cTn>
                                  </p:par>
                                  <p:par>
                                    <p:cTn id="89" presetID="2" presetClass="entr" presetSubtype="8" decel="100000"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additive="base">
                                            <p:cTn id="91" dur="500" fill="hold"/>
                                            <p:tgtEl>
                                              <p:spTgt spid="49"/>
                                            </p:tgtEl>
                                            <p:attrNameLst>
                                              <p:attrName>ppt_x</p:attrName>
                                            </p:attrNameLst>
                                          </p:cBhvr>
                                          <p:tavLst>
                                            <p:tav tm="0">
                                              <p:val>
                                                <p:strVal val="0-#ppt_w/2"/>
                                              </p:val>
                                            </p:tav>
                                            <p:tav tm="100000">
                                              <p:val>
                                                <p:strVal val="#ppt_x"/>
                                              </p:val>
                                            </p:tav>
                                          </p:tavLst>
                                        </p:anim>
                                        <p:anim calcmode="lin" valueType="num">
                                          <p:cBhvr additive="base">
                                            <p:cTn id="92" dur="500" fill="hold"/>
                                            <p:tgtEl>
                                              <p:spTgt spid="49"/>
                                            </p:tgtEl>
                                            <p:attrNameLst>
                                              <p:attrName>ppt_y</p:attrName>
                                            </p:attrNameLst>
                                          </p:cBhvr>
                                          <p:tavLst>
                                            <p:tav tm="0">
                                              <p:val>
                                                <p:strVal val="#ppt_y"/>
                                              </p:val>
                                            </p:tav>
                                            <p:tav tm="100000">
                                              <p:val>
                                                <p:strVal val="#ppt_y"/>
                                              </p:val>
                                            </p:tav>
                                          </p:tavLst>
                                        </p:anim>
                                      </p:childTnLst>
                                    </p:cTn>
                                  </p:par>
                                  <p:par>
                                    <p:cTn id="93" presetID="2" presetClass="entr" presetSubtype="8" decel="100000" fill="hold" grpId="0" nodeType="withEffect">
                                      <p:stCondLst>
                                        <p:cond delay="0"/>
                                      </p:stCondLst>
                                      <p:childTnLst>
                                        <p:set>
                                          <p:cBhvr>
                                            <p:cTn id="94" dur="1" fill="hold">
                                              <p:stCondLst>
                                                <p:cond delay="0"/>
                                              </p:stCondLst>
                                            </p:cTn>
                                            <p:tgtEl>
                                              <p:spTgt spid="50"/>
                                            </p:tgtEl>
                                            <p:attrNameLst>
                                              <p:attrName>style.visibility</p:attrName>
                                            </p:attrNameLst>
                                          </p:cBhvr>
                                          <p:to>
                                            <p:strVal val="visible"/>
                                          </p:to>
                                        </p:set>
                                        <p:anim calcmode="lin" valueType="num">
                                          <p:cBhvr additive="base">
                                            <p:cTn id="95" dur="500" fill="hold"/>
                                            <p:tgtEl>
                                              <p:spTgt spid="50"/>
                                            </p:tgtEl>
                                            <p:attrNameLst>
                                              <p:attrName>ppt_x</p:attrName>
                                            </p:attrNameLst>
                                          </p:cBhvr>
                                          <p:tavLst>
                                            <p:tav tm="0">
                                              <p:val>
                                                <p:strVal val="0-#ppt_w/2"/>
                                              </p:val>
                                            </p:tav>
                                            <p:tav tm="100000">
                                              <p:val>
                                                <p:strVal val="#ppt_x"/>
                                              </p:val>
                                            </p:tav>
                                          </p:tavLst>
                                        </p:anim>
                                        <p:anim calcmode="lin" valueType="num">
                                          <p:cBhvr additive="base">
                                            <p:cTn id="96" dur="500" fill="hold"/>
                                            <p:tgtEl>
                                              <p:spTgt spid="50"/>
                                            </p:tgtEl>
                                            <p:attrNameLst>
                                              <p:attrName>ppt_y</p:attrName>
                                            </p:attrNameLst>
                                          </p:cBhvr>
                                          <p:tavLst>
                                            <p:tav tm="0">
                                              <p:val>
                                                <p:strVal val="#ppt_y"/>
                                              </p:val>
                                            </p:tav>
                                            <p:tav tm="100000">
                                              <p:val>
                                                <p:strVal val="#ppt_y"/>
                                              </p:val>
                                            </p:tav>
                                          </p:tavLst>
                                        </p:anim>
                                      </p:childTnLst>
                                    </p:cTn>
                                  </p:par>
                                  <p:par>
                                    <p:cTn id="97" presetID="2" presetClass="entr" presetSubtype="8" decel="100000" fill="hold" nodeType="withEffect">
                                      <p:stCondLst>
                                        <p:cond delay="0"/>
                                      </p:stCondLst>
                                      <p:childTnLst>
                                        <p:set>
                                          <p:cBhvr>
                                            <p:cTn id="98" dur="1" fill="hold">
                                              <p:stCondLst>
                                                <p:cond delay="0"/>
                                              </p:stCondLst>
                                            </p:cTn>
                                            <p:tgtEl>
                                              <p:spTgt spid="52"/>
                                            </p:tgtEl>
                                            <p:attrNameLst>
                                              <p:attrName>style.visibility</p:attrName>
                                            </p:attrNameLst>
                                          </p:cBhvr>
                                          <p:to>
                                            <p:strVal val="visible"/>
                                          </p:to>
                                        </p:set>
                                        <p:anim calcmode="lin" valueType="num">
                                          <p:cBhvr additive="base">
                                            <p:cTn id="99" dur="500" fill="hold"/>
                                            <p:tgtEl>
                                              <p:spTgt spid="52"/>
                                            </p:tgtEl>
                                            <p:attrNameLst>
                                              <p:attrName>ppt_x</p:attrName>
                                            </p:attrNameLst>
                                          </p:cBhvr>
                                          <p:tavLst>
                                            <p:tav tm="0">
                                              <p:val>
                                                <p:strVal val="0-#ppt_w/2"/>
                                              </p:val>
                                            </p:tav>
                                            <p:tav tm="100000">
                                              <p:val>
                                                <p:strVal val="#ppt_x"/>
                                              </p:val>
                                            </p:tav>
                                          </p:tavLst>
                                        </p:anim>
                                        <p:anim calcmode="lin" valueType="num">
                                          <p:cBhvr additive="base">
                                            <p:cTn id="100" dur="500" fill="hold"/>
                                            <p:tgtEl>
                                              <p:spTgt spid="52"/>
                                            </p:tgtEl>
                                            <p:attrNameLst>
                                              <p:attrName>ppt_y</p:attrName>
                                            </p:attrNameLst>
                                          </p:cBhvr>
                                          <p:tavLst>
                                            <p:tav tm="0">
                                              <p:val>
                                                <p:strVal val="#ppt_y"/>
                                              </p:val>
                                            </p:tav>
                                            <p:tav tm="100000">
                                              <p:val>
                                                <p:strVal val="#ppt_y"/>
                                              </p:val>
                                            </p:tav>
                                          </p:tavLst>
                                        </p:anim>
                                      </p:childTnLst>
                                    </p:cTn>
                                  </p:par>
                                  <p:par>
                                    <p:cTn id="101" presetID="2" presetClass="entr" presetSubtype="8" decel="100000" fill="hold" grpId="0" nodeType="withEffect">
                                      <p:stCondLst>
                                        <p:cond delay="0"/>
                                      </p:stCondLst>
                                      <p:childTnLst>
                                        <p:set>
                                          <p:cBhvr>
                                            <p:cTn id="102" dur="1" fill="hold">
                                              <p:stCondLst>
                                                <p:cond delay="0"/>
                                              </p:stCondLst>
                                            </p:cTn>
                                            <p:tgtEl>
                                              <p:spTgt spid="53"/>
                                            </p:tgtEl>
                                            <p:attrNameLst>
                                              <p:attrName>style.visibility</p:attrName>
                                            </p:attrNameLst>
                                          </p:cBhvr>
                                          <p:to>
                                            <p:strVal val="visible"/>
                                          </p:to>
                                        </p:set>
                                        <p:anim calcmode="lin" valueType="num">
                                          <p:cBhvr additive="base">
                                            <p:cTn id="103" dur="500" fill="hold"/>
                                            <p:tgtEl>
                                              <p:spTgt spid="53"/>
                                            </p:tgtEl>
                                            <p:attrNameLst>
                                              <p:attrName>ppt_x</p:attrName>
                                            </p:attrNameLst>
                                          </p:cBhvr>
                                          <p:tavLst>
                                            <p:tav tm="0">
                                              <p:val>
                                                <p:strVal val="0-#ppt_w/2"/>
                                              </p:val>
                                            </p:tav>
                                            <p:tav tm="100000">
                                              <p:val>
                                                <p:strVal val="#ppt_x"/>
                                              </p:val>
                                            </p:tav>
                                          </p:tavLst>
                                        </p:anim>
                                        <p:anim calcmode="lin" valueType="num">
                                          <p:cBhvr additive="base">
                                            <p:cTn id="104" dur="500" fill="hold"/>
                                            <p:tgtEl>
                                              <p:spTgt spid="53"/>
                                            </p:tgtEl>
                                            <p:attrNameLst>
                                              <p:attrName>ppt_y</p:attrName>
                                            </p:attrNameLst>
                                          </p:cBhvr>
                                          <p:tavLst>
                                            <p:tav tm="0">
                                              <p:val>
                                                <p:strVal val="#ppt_y"/>
                                              </p:val>
                                            </p:tav>
                                            <p:tav tm="100000">
                                              <p:val>
                                                <p:strVal val="#ppt_y"/>
                                              </p:val>
                                            </p:tav>
                                          </p:tavLst>
                                        </p:anim>
                                      </p:childTnLst>
                                    </p:cTn>
                                  </p:par>
                                  <p:par>
                                    <p:cTn id="105" presetID="2" presetClass="entr" presetSubtype="8" decel="100000" fill="hold" nodeType="withEffect">
                                      <p:stCondLst>
                                        <p:cond delay="0"/>
                                      </p:stCondLst>
                                      <p:childTnLst>
                                        <p:set>
                                          <p:cBhvr>
                                            <p:cTn id="106" dur="1" fill="hold">
                                              <p:stCondLst>
                                                <p:cond delay="0"/>
                                              </p:stCondLst>
                                            </p:cTn>
                                            <p:tgtEl>
                                              <p:spTgt spid="55"/>
                                            </p:tgtEl>
                                            <p:attrNameLst>
                                              <p:attrName>style.visibility</p:attrName>
                                            </p:attrNameLst>
                                          </p:cBhvr>
                                          <p:to>
                                            <p:strVal val="visible"/>
                                          </p:to>
                                        </p:set>
                                        <p:anim calcmode="lin" valueType="num">
                                          <p:cBhvr additive="base">
                                            <p:cTn id="107" dur="500" fill="hold"/>
                                            <p:tgtEl>
                                              <p:spTgt spid="55"/>
                                            </p:tgtEl>
                                            <p:attrNameLst>
                                              <p:attrName>ppt_x</p:attrName>
                                            </p:attrNameLst>
                                          </p:cBhvr>
                                          <p:tavLst>
                                            <p:tav tm="0">
                                              <p:val>
                                                <p:strVal val="0-#ppt_w/2"/>
                                              </p:val>
                                            </p:tav>
                                            <p:tav tm="100000">
                                              <p:val>
                                                <p:strVal val="#ppt_x"/>
                                              </p:val>
                                            </p:tav>
                                          </p:tavLst>
                                        </p:anim>
                                        <p:anim calcmode="lin" valueType="num">
                                          <p:cBhvr additive="base">
                                            <p:cTn id="108" dur="500" fill="hold"/>
                                            <p:tgtEl>
                                              <p:spTgt spid="55"/>
                                            </p:tgtEl>
                                            <p:attrNameLst>
                                              <p:attrName>ppt_y</p:attrName>
                                            </p:attrNameLst>
                                          </p:cBhvr>
                                          <p:tavLst>
                                            <p:tav tm="0">
                                              <p:val>
                                                <p:strVal val="#ppt_y"/>
                                              </p:val>
                                            </p:tav>
                                            <p:tav tm="100000">
                                              <p:val>
                                                <p:strVal val="#ppt_y"/>
                                              </p:val>
                                            </p:tav>
                                          </p:tavLst>
                                        </p:anim>
                                      </p:childTnLst>
                                    </p:cTn>
                                  </p:par>
                                  <p:par>
                                    <p:cTn id="109" presetID="2" presetClass="entr" presetSubtype="8" decel="100000" fill="hold" grpId="0" nodeType="withEffect">
                                      <p:stCondLst>
                                        <p:cond delay="0"/>
                                      </p:stCondLst>
                                      <p:childTnLst>
                                        <p:set>
                                          <p:cBhvr>
                                            <p:cTn id="110" dur="1" fill="hold">
                                              <p:stCondLst>
                                                <p:cond delay="0"/>
                                              </p:stCondLst>
                                            </p:cTn>
                                            <p:tgtEl>
                                              <p:spTgt spid="56"/>
                                            </p:tgtEl>
                                            <p:attrNameLst>
                                              <p:attrName>style.visibility</p:attrName>
                                            </p:attrNameLst>
                                          </p:cBhvr>
                                          <p:to>
                                            <p:strVal val="visible"/>
                                          </p:to>
                                        </p:set>
                                        <p:anim calcmode="lin" valueType="num">
                                          <p:cBhvr additive="base">
                                            <p:cTn id="111" dur="500" fill="hold"/>
                                            <p:tgtEl>
                                              <p:spTgt spid="56"/>
                                            </p:tgtEl>
                                            <p:attrNameLst>
                                              <p:attrName>ppt_x</p:attrName>
                                            </p:attrNameLst>
                                          </p:cBhvr>
                                          <p:tavLst>
                                            <p:tav tm="0">
                                              <p:val>
                                                <p:strVal val="0-#ppt_w/2"/>
                                              </p:val>
                                            </p:tav>
                                            <p:tav tm="100000">
                                              <p:val>
                                                <p:strVal val="#ppt_x"/>
                                              </p:val>
                                            </p:tav>
                                          </p:tavLst>
                                        </p:anim>
                                        <p:anim calcmode="lin" valueType="num">
                                          <p:cBhvr additive="base">
                                            <p:cTn id="112"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1" fill="hold" nodeType="clickEffect" p14:presetBounceEnd="60000">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14:bounceEnd="60000">
                                          <p:cBhvr additive="base">
                                            <p:cTn id="117" dur="500" fill="hold"/>
                                            <p:tgtEl>
                                              <p:spTgt spid="95"/>
                                            </p:tgtEl>
                                            <p:attrNameLst>
                                              <p:attrName>ppt_x</p:attrName>
                                            </p:attrNameLst>
                                          </p:cBhvr>
                                          <p:tavLst>
                                            <p:tav tm="0">
                                              <p:val>
                                                <p:strVal val="#ppt_x"/>
                                              </p:val>
                                            </p:tav>
                                            <p:tav tm="100000">
                                              <p:val>
                                                <p:strVal val="#ppt_x"/>
                                              </p:val>
                                            </p:tav>
                                          </p:tavLst>
                                        </p:anim>
                                        <p:anim calcmode="lin" valueType="num" p14:bounceEnd="60000">
                                          <p:cBhvr additive="base">
                                            <p:cTn id="118" dur="500" fill="hold"/>
                                            <p:tgtEl>
                                              <p:spTgt spid="9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38" grpId="0"/>
          <p:bldP spid="39" grpId="0"/>
          <p:bldP spid="40" grpId="0"/>
          <p:bldP spid="43" grpId="0"/>
          <p:bldP spid="46" grpId="0"/>
          <p:bldP spid="47" grpId="0"/>
          <p:bldP spid="48" grpId="0"/>
          <p:bldP spid="49" grpId="0"/>
          <p:bldP spid="50" grpId="0"/>
          <p:bldP spid="53" grpId="0"/>
          <p:bldP spid="5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decel="10000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0-#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0-#ppt_w/2"/>
                                              </p:val>
                                            </p:tav>
                                            <p:tav tm="100000">
                                              <p:val>
                                                <p:strVal val="#ppt_x"/>
                                              </p:val>
                                            </p:tav>
                                          </p:tavLst>
                                        </p:anim>
                                        <p:anim calcmode="lin" valueType="num">
                                          <p:cBhvr additive="base">
                                            <p:cTn id="20" dur="500" fill="hold"/>
                                            <p:tgtEl>
                                              <p:spTgt spid="18"/>
                                            </p:tgtEl>
                                            <p:attrNameLst>
                                              <p:attrName>ppt_y</p:attrName>
                                            </p:attrNameLst>
                                          </p:cBhvr>
                                          <p:tavLst>
                                            <p:tav tm="0">
                                              <p:val>
                                                <p:strVal val="#ppt_y"/>
                                              </p:val>
                                            </p:tav>
                                            <p:tav tm="100000">
                                              <p:val>
                                                <p:strVal val="#ppt_y"/>
                                              </p:val>
                                            </p:tav>
                                          </p:tavLst>
                                        </p:anim>
                                      </p:childTnLst>
                                    </p:cTn>
                                  </p:par>
                                  <p:par>
                                    <p:cTn id="21" presetID="2" presetClass="entr" presetSubtype="8" decel="10000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0-#ppt_w/2"/>
                                              </p:val>
                                            </p:tav>
                                            <p:tav tm="100000">
                                              <p:val>
                                                <p:strVal val="#ppt_x"/>
                                              </p:val>
                                            </p:tav>
                                          </p:tavLst>
                                        </p:anim>
                                        <p:anim calcmode="lin" valueType="num">
                                          <p:cBhvr additive="base">
                                            <p:cTn id="24" dur="500" fill="hold"/>
                                            <p:tgtEl>
                                              <p:spTgt spid="19"/>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par>
                                    <p:cTn id="33" presetID="2" presetClass="entr" presetSubtype="8" decel="10000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0-#ppt_w/2"/>
                                              </p:val>
                                            </p:tav>
                                            <p:tav tm="100000">
                                              <p:val>
                                                <p:strVal val="#ppt_x"/>
                                              </p:val>
                                            </p:tav>
                                          </p:tavLst>
                                        </p:anim>
                                        <p:anim calcmode="lin" valueType="num">
                                          <p:cBhvr additive="base">
                                            <p:cTn id="36" dur="500" fill="hold"/>
                                            <p:tgtEl>
                                              <p:spTgt spid="22"/>
                                            </p:tgtEl>
                                            <p:attrNameLst>
                                              <p:attrName>ppt_y</p:attrName>
                                            </p:attrNameLst>
                                          </p:cBhvr>
                                          <p:tavLst>
                                            <p:tav tm="0">
                                              <p:val>
                                                <p:strVal val="#ppt_y"/>
                                              </p:val>
                                            </p:tav>
                                            <p:tav tm="100000">
                                              <p:val>
                                                <p:strVal val="#ppt_y"/>
                                              </p:val>
                                            </p:tav>
                                          </p:tavLst>
                                        </p:anim>
                                      </p:childTnLst>
                                    </p:cTn>
                                  </p:par>
                                  <p:par>
                                    <p:cTn id="37" presetID="2" presetClass="entr" presetSubtype="8" decel="10000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additive="base">
                                            <p:cTn id="39" dur="500" fill="hold"/>
                                            <p:tgtEl>
                                              <p:spTgt spid="23"/>
                                            </p:tgtEl>
                                            <p:attrNameLst>
                                              <p:attrName>ppt_x</p:attrName>
                                            </p:attrNameLst>
                                          </p:cBhvr>
                                          <p:tavLst>
                                            <p:tav tm="0">
                                              <p:val>
                                                <p:strVal val="0-#ppt_w/2"/>
                                              </p:val>
                                            </p:tav>
                                            <p:tav tm="100000">
                                              <p:val>
                                                <p:strVal val="#ppt_x"/>
                                              </p:val>
                                            </p:tav>
                                          </p:tavLst>
                                        </p:anim>
                                        <p:anim calcmode="lin" valueType="num">
                                          <p:cBhvr additive="base">
                                            <p:cTn id="40" dur="500" fill="hold"/>
                                            <p:tgtEl>
                                              <p:spTgt spid="23"/>
                                            </p:tgtEl>
                                            <p:attrNameLst>
                                              <p:attrName>ppt_y</p:attrName>
                                            </p:attrNameLst>
                                          </p:cBhvr>
                                          <p:tavLst>
                                            <p:tav tm="0">
                                              <p:val>
                                                <p:strVal val="#ppt_y"/>
                                              </p:val>
                                            </p:tav>
                                            <p:tav tm="100000">
                                              <p:val>
                                                <p:strVal val="#ppt_y"/>
                                              </p:val>
                                            </p:tav>
                                          </p:tavLst>
                                        </p:anim>
                                      </p:childTnLst>
                                    </p:cTn>
                                  </p:par>
                                  <p:par>
                                    <p:cTn id="41" presetID="2" presetClass="entr" presetSubtype="8" decel="100000"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0-#ppt_w/2"/>
                                              </p:val>
                                            </p:tav>
                                            <p:tav tm="100000">
                                              <p:val>
                                                <p:strVal val="#ppt_x"/>
                                              </p:val>
                                            </p:tav>
                                          </p:tavLst>
                                        </p:anim>
                                        <p:anim calcmode="lin" valueType="num">
                                          <p:cBhvr additive="base">
                                            <p:cTn id="44" dur="500" fill="hold"/>
                                            <p:tgtEl>
                                              <p:spTgt spid="24"/>
                                            </p:tgtEl>
                                            <p:attrNameLst>
                                              <p:attrName>ppt_y</p:attrName>
                                            </p:attrNameLst>
                                          </p:cBhvr>
                                          <p:tavLst>
                                            <p:tav tm="0">
                                              <p:val>
                                                <p:strVal val="#ppt_y"/>
                                              </p:val>
                                            </p:tav>
                                            <p:tav tm="100000">
                                              <p:val>
                                                <p:strVal val="#ppt_y"/>
                                              </p:val>
                                            </p:tav>
                                          </p:tavLst>
                                        </p:anim>
                                      </p:childTnLst>
                                    </p:cTn>
                                  </p:par>
                                  <p:par>
                                    <p:cTn id="45" presetID="2" presetClass="entr" presetSubtype="8" decel="10000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0-#ppt_w/2"/>
                                              </p:val>
                                            </p:tav>
                                            <p:tav tm="100000">
                                              <p:val>
                                                <p:strVal val="#ppt_x"/>
                                              </p:val>
                                            </p:tav>
                                          </p:tavLst>
                                        </p:anim>
                                        <p:anim calcmode="lin" valueType="num">
                                          <p:cBhvr additive="base">
                                            <p:cTn id="48" dur="500" fill="hold"/>
                                            <p:tgtEl>
                                              <p:spTgt spid="25"/>
                                            </p:tgtEl>
                                            <p:attrNameLst>
                                              <p:attrName>ppt_y</p:attrName>
                                            </p:attrNameLst>
                                          </p:cBhvr>
                                          <p:tavLst>
                                            <p:tav tm="0">
                                              <p:val>
                                                <p:strVal val="#ppt_y"/>
                                              </p:val>
                                            </p:tav>
                                            <p:tav tm="100000">
                                              <p:val>
                                                <p:strVal val="#ppt_y"/>
                                              </p:val>
                                            </p:tav>
                                          </p:tavLst>
                                        </p:anim>
                                      </p:childTnLst>
                                    </p:cTn>
                                  </p:par>
                                  <p:par>
                                    <p:cTn id="49" presetID="2" presetClass="entr" presetSubtype="8" decel="10000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0-#ppt_w/2"/>
                                              </p:val>
                                            </p:tav>
                                            <p:tav tm="100000">
                                              <p:val>
                                                <p:strVal val="#ppt_x"/>
                                              </p:val>
                                            </p:tav>
                                          </p:tavLst>
                                        </p:anim>
                                        <p:anim calcmode="lin" valueType="num">
                                          <p:cBhvr additive="base">
                                            <p:cTn id="52" dur="500" fill="hold"/>
                                            <p:tgtEl>
                                              <p:spTgt spid="26"/>
                                            </p:tgtEl>
                                            <p:attrNameLst>
                                              <p:attrName>ppt_y</p:attrName>
                                            </p:attrNameLst>
                                          </p:cBhvr>
                                          <p:tavLst>
                                            <p:tav tm="0">
                                              <p:val>
                                                <p:strVal val="#ppt_y"/>
                                              </p:val>
                                            </p:tav>
                                            <p:tav tm="100000">
                                              <p:val>
                                                <p:strVal val="#ppt_y"/>
                                              </p:val>
                                            </p:tav>
                                          </p:tavLst>
                                        </p:anim>
                                      </p:childTnLst>
                                    </p:cTn>
                                  </p:par>
                                  <p:par>
                                    <p:cTn id="53" presetID="2" presetClass="entr" presetSubtype="8" decel="10000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0-#ppt_w/2"/>
                                              </p:val>
                                            </p:tav>
                                            <p:tav tm="100000">
                                              <p:val>
                                                <p:strVal val="#ppt_x"/>
                                              </p:val>
                                            </p:tav>
                                          </p:tavLst>
                                        </p:anim>
                                        <p:anim calcmode="lin" valueType="num">
                                          <p:cBhvr additive="base">
                                            <p:cTn id="56" dur="500" fill="hold"/>
                                            <p:tgtEl>
                                              <p:spTgt spid="27"/>
                                            </p:tgtEl>
                                            <p:attrNameLst>
                                              <p:attrName>ppt_y</p:attrName>
                                            </p:attrNameLst>
                                          </p:cBhvr>
                                          <p:tavLst>
                                            <p:tav tm="0">
                                              <p:val>
                                                <p:strVal val="#ppt_y"/>
                                              </p:val>
                                            </p:tav>
                                            <p:tav tm="100000">
                                              <p:val>
                                                <p:strVal val="#ppt_y"/>
                                              </p:val>
                                            </p:tav>
                                          </p:tavLst>
                                        </p:anim>
                                      </p:childTnLst>
                                    </p:cTn>
                                  </p:par>
                                  <p:par>
                                    <p:cTn id="57" presetID="2" presetClass="entr" presetSubtype="8" decel="10000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fill="hold"/>
                                            <p:tgtEl>
                                              <p:spTgt spid="28"/>
                                            </p:tgtEl>
                                            <p:attrNameLst>
                                              <p:attrName>ppt_x</p:attrName>
                                            </p:attrNameLst>
                                          </p:cBhvr>
                                          <p:tavLst>
                                            <p:tav tm="0">
                                              <p:val>
                                                <p:strVal val="0-#ppt_w/2"/>
                                              </p:val>
                                            </p:tav>
                                            <p:tav tm="100000">
                                              <p:val>
                                                <p:strVal val="#ppt_x"/>
                                              </p:val>
                                            </p:tav>
                                          </p:tavLst>
                                        </p:anim>
                                        <p:anim calcmode="lin" valueType="num">
                                          <p:cBhvr additive="base">
                                            <p:cTn id="60" dur="500" fill="hold"/>
                                            <p:tgtEl>
                                              <p:spTgt spid="28"/>
                                            </p:tgtEl>
                                            <p:attrNameLst>
                                              <p:attrName>ppt_y</p:attrName>
                                            </p:attrNameLst>
                                          </p:cBhvr>
                                          <p:tavLst>
                                            <p:tav tm="0">
                                              <p:val>
                                                <p:strVal val="#ppt_y"/>
                                              </p:val>
                                            </p:tav>
                                            <p:tav tm="100000">
                                              <p:val>
                                                <p:strVal val="#ppt_y"/>
                                              </p:val>
                                            </p:tav>
                                          </p:tavLst>
                                        </p:anim>
                                      </p:childTnLst>
                                    </p:cTn>
                                  </p:par>
                                  <p:par>
                                    <p:cTn id="61" presetID="2" presetClass="entr" presetSubtype="8" decel="100000"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additive="base">
                                            <p:cTn id="63" dur="500" fill="hold"/>
                                            <p:tgtEl>
                                              <p:spTgt spid="38"/>
                                            </p:tgtEl>
                                            <p:attrNameLst>
                                              <p:attrName>ppt_x</p:attrName>
                                            </p:attrNameLst>
                                          </p:cBhvr>
                                          <p:tavLst>
                                            <p:tav tm="0">
                                              <p:val>
                                                <p:strVal val="0-#ppt_w/2"/>
                                              </p:val>
                                            </p:tav>
                                            <p:tav tm="100000">
                                              <p:val>
                                                <p:strVal val="#ppt_x"/>
                                              </p:val>
                                            </p:tav>
                                          </p:tavLst>
                                        </p:anim>
                                        <p:anim calcmode="lin" valueType="num">
                                          <p:cBhvr additive="base">
                                            <p:cTn id="64" dur="500" fill="hold"/>
                                            <p:tgtEl>
                                              <p:spTgt spid="38"/>
                                            </p:tgtEl>
                                            <p:attrNameLst>
                                              <p:attrName>ppt_y</p:attrName>
                                            </p:attrNameLst>
                                          </p:cBhvr>
                                          <p:tavLst>
                                            <p:tav tm="0">
                                              <p:val>
                                                <p:strVal val="#ppt_y"/>
                                              </p:val>
                                            </p:tav>
                                            <p:tav tm="100000">
                                              <p:val>
                                                <p:strVal val="#ppt_y"/>
                                              </p:val>
                                            </p:tav>
                                          </p:tavLst>
                                        </p:anim>
                                      </p:childTnLst>
                                    </p:cTn>
                                  </p:par>
                                  <p:par>
                                    <p:cTn id="65" presetID="2" presetClass="entr" presetSubtype="8" decel="100000" fill="hold" grpId="0" nodeType="with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additive="base">
                                            <p:cTn id="67" dur="500" fill="hold"/>
                                            <p:tgtEl>
                                              <p:spTgt spid="39"/>
                                            </p:tgtEl>
                                            <p:attrNameLst>
                                              <p:attrName>ppt_x</p:attrName>
                                            </p:attrNameLst>
                                          </p:cBhvr>
                                          <p:tavLst>
                                            <p:tav tm="0">
                                              <p:val>
                                                <p:strVal val="0-#ppt_w/2"/>
                                              </p:val>
                                            </p:tav>
                                            <p:tav tm="100000">
                                              <p:val>
                                                <p:strVal val="#ppt_x"/>
                                              </p:val>
                                            </p:tav>
                                          </p:tavLst>
                                        </p:anim>
                                        <p:anim calcmode="lin" valueType="num">
                                          <p:cBhvr additive="base">
                                            <p:cTn id="68" dur="500" fill="hold"/>
                                            <p:tgtEl>
                                              <p:spTgt spid="39"/>
                                            </p:tgtEl>
                                            <p:attrNameLst>
                                              <p:attrName>ppt_y</p:attrName>
                                            </p:attrNameLst>
                                          </p:cBhvr>
                                          <p:tavLst>
                                            <p:tav tm="0">
                                              <p:val>
                                                <p:strVal val="#ppt_y"/>
                                              </p:val>
                                            </p:tav>
                                            <p:tav tm="100000">
                                              <p:val>
                                                <p:strVal val="#ppt_y"/>
                                              </p:val>
                                            </p:tav>
                                          </p:tavLst>
                                        </p:anim>
                                      </p:childTnLst>
                                    </p:cTn>
                                  </p:par>
                                  <p:par>
                                    <p:cTn id="69" presetID="2" presetClass="entr" presetSubtype="8" decel="10000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 calcmode="lin" valueType="num">
                                          <p:cBhvr additive="base">
                                            <p:cTn id="71" dur="500" fill="hold"/>
                                            <p:tgtEl>
                                              <p:spTgt spid="40"/>
                                            </p:tgtEl>
                                            <p:attrNameLst>
                                              <p:attrName>ppt_x</p:attrName>
                                            </p:attrNameLst>
                                          </p:cBhvr>
                                          <p:tavLst>
                                            <p:tav tm="0">
                                              <p:val>
                                                <p:strVal val="0-#ppt_w/2"/>
                                              </p:val>
                                            </p:tav>
                                            <p:tav tm="100000">
                                              <p:val>
                                                <p:strVal val="#ppt_x"/>
                                              </p:val>
                                            </p:tav>
                                          </p:tavLst>
                                        </p:anim>
                                        <p:anim calcmode="lin" valueType="num">
                                          <p:cBhvr additive="base">
                                            <p:cTn id="72" dur="500" fill="hold"/>
                                            <p:tgtEl>
                                              <p:spTgt spid="40"/>
                                            </p:tgtEl>
                                            <p:attrNameLst>
                                              <p:attrName>ppt_y</p:attrName>
                                            </p:attrNameLst>
                                          </p:cBhvr>
                                          <p:tavLst>
                                            <p:tav tm="0">
                                              <p:val>
                                                <p:strVal val="#ppt_y"/>
                                              </p:val>
                                            </p:tav>
                                            <p:tav tm="100000">
                                              <p:val>
                                                <p:strVal val="#ppt_y"/>
                                              </p:val>
                                            </p:tav>
                                          </p:tavLst>
                                        </p:anim>
                                      </p:childTnLst>
                                    </p:cTn>
                                  </p:par>
                                  <p:par>
                                    <p:cTn id="73" presetID="2" presetClass="entr" presetSubtype="8" decel="100000" fill="hold" grpId="0" nodeType="with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additive="base">
                                            <p:cTn id="75" dur="500" fill="hold"/>
                                            <p:tgtEl>
                                              <p:spTgt spid="43"/>
                                            </p:tgtEl>
                                            <p:attrNameLst>
                                              <p:attrName>ppt_x</p:attrName>
                                            </p:attrNameLst>
                                          </p:cBhvr>
                                          <p:tavLst>
                                            <p:tav tm="0">
                                              <p:val>
                                                <p:strVal val="0-#ppt_w/2"/>
                                              </p:val>
                                            </p:tav>
                                            <p:tav tm="100000">
                                              <p:val>
                                                <p:strVal val="#ppt_x"/>
                                              </p:val>
                                            </p:tav>
                                          </p:tavLst>
                                        </p:anim>
                                        <p:anim calcmode="lin" valueType="num">
                                          <p:cBhvr additive="base">
                                            <p:cTn id="76" dur="500" fill="hold"/>
                                            <p:tgtEl>
                                              <p:spTgt spid="43"/>
                                            </p:tgtEl>
                                            <p:attrNameLst>
                                              <p:attrName>ppt_y</p:attrName>
                                            </p:attrNameLst>
                                          </p:cBhvr>
                                          <p:tavLst>
                                            <p:tav tm="0">
                                              <p:val>
                                                <p:strVal val="#ppt_y"/>
                                              </p:val>
                                            </p:tav>
                                            <p:tav tm="100000">
                                              <p:val>
                                                <p:strVal val="#ppt_y"/>
                                              </p:val>
                                            </p:tav>
                                          </p:tavLst>
                                        </p:anim>
                                      </p:childTnLst>
                                    </p:cTn>
                                  </p:par>
                                  <p:par>
                                    <p:cTn id="77" presetID="2" presetClass="entr" presetSubtype="8" decel="100000" fill="hold" grpId="0" nodeType="with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additive="base">
                                            <p:cTn id="79" dur="500" fill="hold"/>
                                            <p:tgtEl>
                                              <p:spTgt spid="46"/>
                                            </p:tgtEl>
                                            <p:attrNameLst>
                                              <p:attrName>ppt_x</p:attrName>
                                            </p:attrNameLst>
                                          </p:cBhvr>
                                          <p:tavLst>
                                            <p:tav tm="0">
                                              <p:val>
                                                <p:strVal val="0-#ppt_w/2"/>
                                              </p:val>
                                            </p:tav>
                                            <p:tav tm="100000">
                                              <p:val>
                                                <p:strVal val="#ppt_x"/>
                                              </p:val>
                                            </p:tav>
                                          </p:tavLst>
                                        </p:anim>
                                        <p:anim calcmode="lin" valueType="num">
                                          <p:cBhvr additive="base">
                                            <p:cTn id="80" dur="500" fill="hold"/>
                                            <p:tgtEl>
                                              <p:spTgt spid="46"/>
                                            </p:tgtEl>
                                            <p:attrNameLst>
                                              <p:attrName>ppt_y</p:attrName>
                                            </p:attrNameLst>
                                          </p:cBhvr>
                                          <p:tavLst>
                                            <p:tav tm="0">
                                              <p:val>
                                                <p:strVal val="#ppt_y"/>
                                              </p:val>
                                            </p:tav>
                                            <p:tav tm="100000">
                                              <p:val>
                                                <p:strVal val="#ppt_y"/>
                                              </p:val>
                                            </p:tav>
                                          </p:tavLst>
                                        </p:anim>
                                      </p:childTnLst>
                                    </p:cTn>
                                  </p:par>
                                  <p:par>
                                    <p:cTn id="81" presetID="2" presetClass="entr" presetSubtype="8" decel="100000"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anim calcmode="lin" valueType="num">
                                          <p:cBhvr additive="base">
                                            <p:cTn id="83" dur="500" fill="hold"/>
                                            <p:tgtEl>
                                              <p:spTgt spid="47"/>
                                            </p:tgtEl>
                                            <p:attrNameLst>
                                              <p:attrName>ppt_x</p:attrName>
                                            </p:attrNameLst>
                                          </p:cBhvr>
                                          <p:tavLst>
                                            <p:tav tm="0">
                                              <p:val>
                                                <p:strVal val="0-#ppt_w/2"/>
                                              </p:val>
                                            </p:tav>
                                            <p:tav tm="100000">
                                              <p:val>
                                                <p:strVal val="#ppt_x"/>
                                              </p:val>
                                            </p:tav>
                                          </p:tavLst>
                                        </p:anim>
                                        <p:anim calcmode="lin" valueType="num">
                                          <p:cBhvr additive="base">
                                            <p:cTn id="84" dur="500" fill="hold"/>
                                            <p:tgtEl>
                                              <p:spTgt spid="47"/>
                                            </p:tgtEl>
                                            <p:attrNameLst>
                                              <p:attrName>ppt_y</p:attrName>
                                            </p:attrNameLst>
                                          </p:cBhvr>
                                          <p:tavLst>
                                            <p:tav tm="0">
                                              <p:val>
                                                <p:strVal val="#ppt_y"/>
                                              </p:val>
                                            </p:tav>
                                            <p:tav tm="100000">
                                              <p:val>
                                                <p:strVal val="#ppt_y"/>
                                              </p:val>
                                            </p:tav>
                                          </p:tavLst>
                                        </p:anim>
                                      </p:childTnLst>
                                    </p:cTn>
                                  </p:par>
                                  <p:par>
                                    <p:cTn id="85" presetID="2" presetClass="entr" presetSubtype="8" decel="10000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 calcmode="lin" valueType="num">
                                          <p:cBhvr additive="base">
                                            <p:cTn id="87" dur="500" fill="hold"/>
                                            <p:tgtEl>
                                              <p:spTgt spid="48"/>
                                            </p:tgtEl>
                                            <p:attrNameLst>
                                              <p:attrName>ppt_x</p:attrName>
                                            </p:attrNameLst>
                                          </p:cBhvr>
                                          <p:tavLst>
                                            <p:tav tm="0">
                                              <p:val>
                                                <p:strVal val="0-#ppt_w/2"/>
                                              </p:val>
                                            </p:tav>
                                            <p:tav tm="100000">
                                              <p:val>
                                                <p:strVal val="#ppt_x"/>
                                              </p:val>
                                            </p:tav>
                                          </p:tavLst>
                                        </p:anim>
                                        <p:anim calcmode="lin" valueType="num">
                                          <p:cBhvr additive="base">
                                            <p:cTn id="88" dur="500" fill="hold"/>
                                            <p:tgtEl>
                                              <p:spTgt spid="48"/>
                                            </p:tgtEl>
                                            <p:attrNameLst>
                                              <p:attrName>ppt_y</p:attrName>
                                            </p:attrNameLst>
                                          </p:cBhvr>
                                          <p:tavLst>
                                            <p:tav tm="0">
                                              <p:val>
                                                <p:strVal val="#ppt_y"/>
                                              </p:val>
                                            </p:tav>
                                            <p:tav tm="100000">
                                              <p:val>
                                                <p:strVal val="#ppt_y"/>
                                              </p:val>
                                            </p:tav>
                                          </p:tavLst>
                                        </p:anim>
                                      </p:childTnLst>
                                    </p:cTn>
                                  </p:par>
                                  <p:par>
                                    <p:cTn id="89" presetID="2" presetClass="entr" presetSubtype="8" decel="100000"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additive="base">
                                            <p:cTn id="91" dur="500" fill="hold"/>
                                            <p:tgtEl>
                                              <p:spTgt spid="49"/>
                                            </p:tgtEl>
                                            <p:attrNameLst>
                                              <p:attrName>ppt_x</p:attrName>
                                            </p:attrNameLst>
                                          </p:cBhvr>
                                          <p:tavLst>
                                            <p:tav tm="0">
                                              <p:val>
                                                <p:strVal val="0-#ppt_w/2"/>
                                              </p:val>
                                            </p:tav>
                                            <p:tav tm="100000">
                                              <p:val>
                                                <p:strVal val="#ppt_x"/>
                                              </p:val>
                                            </p:tav>
                                          </p:tavLst>
                                        </p:anim>
                                        <p:anim calcmode="lin" valueType="num">
                                          <p:cBhvr additive="base">
                                            <p:cTn id="92" dur="500" fill="hold"/>
                                            <p:tgtEl>
                                              <p:spTgt spid="49"/>
                                            </p:tgtEl>
                                            <p:attrNameLst>
                                              <p:attrName>ppt_y</p:attrName>
                                            </p:attrNameLst>
                                          </p:cBhvr>
                                          <p:tavLst>
                                            <p:tav tm="0">
                                              <p:val>
                                                <p:strVal val="#ppt_y"/>
                                              </p:val>
                                            </p:tav>
                                            <p:tav tm="100000">
                                              <p:val>
                                                <p:strVal val="#ppt_y"/>
                                              </p:val>
                                            </p:tav>
                                          </p:tavLst>
                                        </p:anim>
                                      </p:childTnLst>
                                    </p:cTn>
                                  </p:par>
                                  <p:par>
                                    <p:cTn id="93" presetID="2" presetClass="entr" presetSubtype="8" decel="100000" fill="hold" grpId="0" nodeType="withEffect">
                                      <p:stCondLst>
                                        <p:cond delay="0"/>
                                      </p:stCondLst>
                                      <p:childTnLst>
                                        <p:set>
                                          <p:cBhvr>
                                            <p:cTn id="94" dur="1" fill="hold">
                                              <p:stCondLst>
                                                <p:cond delay="0"/>
                                              </p:stCondLst>
                                            </p:cTn>
                                            <p:tgtEl>
                                              <p:spTgt spid="50"/>
                                            </p:tgtEl>
                                            <p:attrNameLst>
                                              <p:attrName>style.visibility</p:attrName>
                                            </p:attrNameLst>
                                          </p:cBhvr>
                                          <p:to>
                                            <p:strVal val="visible"/>
                                          </p:to>
                                        </p:set>
                                        <p:anim calcmode="lin" valueType="num">
                                          <p:cBhvr additive="base">
                                            <p:cTn id="95" dur="500" fill="hold"/>
                                            <p:tgtEl>
                                              <p:spTgt spid="50"/>
                                            </p:tgtEl>
                                            <p:attrNameLst>
                                              <p:attrName>ppt_x</p:attrName>
                                            </p:attrNameLst>
                                          </p:cBhvr>
                                          <p:tavLst>
                                            <p:tav tm="0">
                                              <p:val>
                                                <p:strVal val="0-#ppt_w/2"/>
                                              </p:val>
                                            </p:tav>
                                            <p:tav tm="100000">
                                              <p:val>
                                                <p:strVal val="#ppt_x"/>
                                              </p:val>
                                            </p:tav>
                                          </p:tavLst>
                                        </p:anim>
                                        <p:anim calcmode="lin" valueType="num">
                                          <p:cBhvr additive="base">
                                            <p:cTn id="96" dur="500" fill="hold"/>
                                            <p:tgtEl>
                                              <p:spTgt spid="50"/>
                                            </p:tgtEl>
                                            <p:attrNameLst>
                                              <p:attrName>ppt_y</p:attrName>
                                            </p:attrNameLst>
                                          </p:cBhvr>
                                          <p:tavLst>
                                            <p:tav tm="0">
                                              <p:val>
                                                <p:strVal val="#ppt_y"/>
                                              </p:val>
                                            </p:tav>
                                            <p:tav tm="100000">
                                              <p:val>
                                                <p:strVal val="#ppt_y"/>
                                              </p:val>
                                            </p:tav>
                                          </p:tavLst>
                                        </p:anim>
                                      </p:childTnLst>
                                    </p:cTn>
                                  </p:par>
                                  <p:par>
                                    <p:cTn id="97" presetID="2" presetClass="entr" presetSubtype="8" decel="100000" fill="hold" nodeType="withEffect">
                                      <p:stCondLst>
                                        <p:cond delay="0"/>
                                      </p:stCondLst>
                                      <p:childTnLst>
                                        <p:set>
                                          <p:cBhvr>
                                            <p:cTn id="98" dur="1" fill="hold">
                                              <p:stCondLst>
                                                <p:cond delay="0"/>
                                              </p:stCondLst>
                                            </p:cTn>
                                            <p:tgtEl>
                                              <p:spTgt spid="52"/>
                                            </p:tgtEl>
                                            <p:attrNameLst>
                                              <p:attrName>style.visibility</p:attrName>
                                            </p:attrNameLst>
                                          </p:cBhvr>
                                          <p:to>
                                            <p:strVal val="visible"/>
                                          </p:to>
                                        </p:set>
                                        <p:anim calcmode="lin" valueType="num">
                                          <p:cBhvr additive="base">
                                            <p:cTn id="99" dur="500" fill="hold"/>
                                            <p:tgtEl>
                                              <p:spTgt spid="52"/>
                                            </p:tgtEl>
                                            <p:attrNameLst>
                                              <p:attrName>ppt_x</p:attrName>
                                            </p:attrNameLst>
                                          </p:cBhvr>
                                          <p:tavLst>
                                            <p:tav tm="0">
                                              <p:val>
                                                <p:strVal val="0-#ppt_w/2"/>
                                              </p:val>
                                            </p:tav>
                                            <p:tav tm="100000">
                                              <p:val>
                                                <p:strVal val="#ppt_x"/>
                                              </p:val>
                                            </p:tav>
                                          </p:tavLst>
                                        </p:anim>
                                        <p:anim calcmode="lin" valueType="num">
                                          <p:cBhvr additive="base">
                                            <p:cTn id="100" dur="500" fill="hold"/>
                                            <p:tgtEl>
                                              <p:spTgt spid="52"/>
                                            </p:tgtEl>
                                            <p:attrNameLst>
                                              <p:attrName>ppt_y</p:attrName>
                                            </p:attrNameLst>
                                          </p:cBhvr>
                                          <p:tavLst>
                                            <p:tav tm="0">
                                              <p:val>
                                                <p:strVal val="#ppt_y"/>
                                              </p:val>
                                            </p:tav>
                                            <p:tav tm="100000">
                                              <p:val>
                                                <p:strVal val="#ppt_y"/>
                                              </p:val>
                                            </p:tav>
                                          </p:tavLst>
                                        </p:anim>
                                      </p:childTnLst>
                                    </p:cTn>
                                  </p:par>
                                  <p:par>
                                    <p:cTn id="101" presetID="2" presetClass="entr" presetSubtype="8" decel="100000" fill="hold" grpId="0" nodeType="withEffect">
                                      <p:stCondLst>
                                        <p:cond delay="0"/>
                                      </p:stCondLst>
                                      <p:childTnLst>
                                        <p:set>
                                          <p:cBhvr>
                                            <p:cTn id="102" dur="1" fill="hold">
                                              <p:stCondLst>
                                                <p:cond delay="0"/>
                                              </p:stCondLst>
                                            </p:cTn>
                                            <p:tgtEl>
                                              <p:spTgt spid="53"/>
                                            </p:tgtEl>
                                            <p:attrNameLst>
                                              <p:attrName>style.visibility</p:attrName>
                                            </p:attrNameLst>
                                          </p:cBhvr>
                                          <p:to>
                                            <p:strVal val="visible"/>
                                          </p:to>
                                        </p:set>
                                        <p:anim calcmode="lin" valueType="num">
                                          <p:cBhvr additive="base">
                                            <p:cTn id="103" dur="500" fill="hold"/>
                                            <p:tgtEl>
                                              <p:spTgt spid="53"/>
                                            </p:tgtEl>
                                            <p:attrNameLst>
                                              <p:attrName>ppt_x</p:attrName>
                                            </p:attrNameLst>
                                          </p:cBhvr>
                                          <p:tavLst>
                                            <p:tav tm="0">
                                              <p:val>
                                                <p:strVal val="0-#ppt_w/2"/>
                                              </p:val>
                                            </p:tav>
                                            <p:tav tm="100000">
                                              <p:val>
                                                <p:strVal val="#ppt_x"/>
                                              </p:val>
                                            </p:tav>
                                          </p:tavLst>
                                        </p:anim>
                                        <p:anim calcmode="lin" valueType="num">
                                          <p:cBhvr additive="base">
                                            <p:cTn id="104" dur="500" fill="hold"/>
                                            <p:tgtEl>
                                              <p:spTgt spid="53"/>
                                            </p:tgtEl>
                                            <p:attrNameLst>
                                              <p:attrName>ppt_y</p:attrName>
                                            </p:attrNameLst>
                                          </p:cBhvr>
                                          <p:tavLst>
                                            <p:tav tm="0">
                                              <p:val>
                                                <p:strVal val="#ppt_y"/>
                                              </p:val>
                                            </p:tav>
                                            <p:tav tm="100000">
                                              <p:val>
                                                <p:strVal val="#ppt_y"/>
                                              </p:val>
                                            </p:tav>
                                          </p:tavLst>
                                        </p:anim>
                                      </p:childTnLst>
                                    </p:cTn>
                                  </p:par>
                                  <p:par>
                                    <p:cTn id="105" presetID="2" presetClass="entr" presetSubtype="8" decel="100000" fill="hold" nodeType="withEffect">
                                      <p:stCondLst>
                                        <p:cond delay="0"/>
                                      </p:stCondLst>
                                      <p:childTnLst>
                                        <p:set>
                                          <p:cBhvr>
                                            <p:cTn id="106" dur="1" fill="hold">
                                              <p:stCondLst>
                                                <p:cond delay="0"/>
                                              </p:stCondLst>
                                            </p:cTn>
                                            <p:tgtEl>
                                              <p:spTgt spid="55"/>
                                            </p:tgtEl>
                                            <p:attrNameLst>
                                              <p:attrName>style.visibility</p:attrName>
                                            </p:attrNameLst>
                                          </p:cBhvr>
                                          <p:to>
                                            <p:strVal val="visible"/>
                                          </p:to>
                                        </p:set>
                                        <p:anim calcmode="lin" valueType="num">
                                          <p:cBhvr additive="base">
                                            <p:cTn id="107" dur="500" fill="hold"/>
                                            <p:tgtEl>
                                              <p:spTgt spid="55"/>
                                            </p:tgtEl>
                                            <p:attrNameLst>
                                              <p:attrName>ppt_x</p:attrName>
                                            </p:attrNameLst>
                                          </p:cBhvr>
                                          <p:tavLst>
                                            <p:tav tm="0">
                                              <p:val>
                                                <p:strVal val="0-#ppt_w/2"/>
                                              </p:val>
                                            </p:tav>
                                            <p:tav tm="100000">
                                              <p:val>
                                                <p:strVal val="#ppt_x"/>
                                              </p:val>
                                            </p:tav>
                                          </p:tavLst>
                                        </p:anim>
                                        <p:anim calcmode="lin" valueType="num">
                                          <p:cBhvr additive="base">
                                            <p:cTn id="108" dur="500" fill="hold"/>
                                            <p:tgtEl>
                                              <p:spTgt spid="55"/>
                                            </p:tgtEl>
                                            <p:attrNameLst>
                                              <p:attrName>ppt_y</p:attrName>
                                            </p:attrNameLst>
                                          </p:cBhvr>
                                          <p:tavLst>
                                            <p:tav tm="0">
                                              <p:val>
                                                <p:strVal val="#ppt_y"/>
                                              </p:val>
                                            </p:tav>
                                            <p:tav tm="100000">
                                              <p:val>
                                                <p:strVal val="#ppt_y"/>
                                              </p:val>
                                            </p:tav>
                                          </p:tavLst>
                                        </p:anim>
                                      </p:childTnLst>
                                    </p:cTn>
                                  </p:par>
                                  <p:par>
                                    <p:cTn id="109" presetID="2" presetClass="entr" presetSubtype="8" decel="100000" fill="hold" grpId="0" nodeType="withEffect">
                                      <p:stCondLst>
                                        <p:cond delay="0"/>
                                      </p:stCondLst>
                                      <p:childTnLst>
                                        <p:set>
                                          <p:cBhvr>
                                            <p:cTn id="110" dur="1" fill="hold">
                                              <p:stCondLst>
                                                <p:cond delay="0"/>
                                              </p:stCondLst>
                                            </p:cTn>
                                            <p:tgtEl>
                                              <p:spTgt spid="56"/>
                                            </p:tgtEl>
                                            <p:attrNameLst>
                                              <p:attrName>style.visibility</p:attrName>
                                            </p:attrNameLst>
                                          </p:cBhvr>
                                          <p:to>
                                            <p:strVal val="visible"/>
                                          </p:to>
                                        </p:set>
                                        <p:anim calcmode="lin" valueType="num">
                                          <p:cBhvr additive="base">
                                            <p:cTn id="111" dur="500" fill="hold"/>
                                            <p:tgtEl>
                                              <p:spTgt spid="56"/>
                                            </p:tgtEl>
                                            <p:attrNameLst>
                                              <p:attrName>ppt_x</p:attrName>
                                            </p:attrNameLst>
                                          </p:cBhvr>
                                          <p:tavLst>
                                            <p:tav tm="0">
                                              <p:val>
                                                <p:strVal val="0-#ppt_w/2"/>
                                              </p:val>
                                            </p:tav>
                                            <p:tav tm="100000">
                                              <p:val>
                                                <p:strVal val="#ppt_x"/>
                                              </p:val>
                                            </p:tav>
                                          </p:tavLst>
                                        </p:anim>
                                        <p:anim calcmode="lin" valueType="num">
                                          <p:cBhvr additive="base">
                                            <p:cTn id="112"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1" fill="hold" nodeType="clickEffect">
                                      <p:stCondLst>
                                        <p:cond delay="0"/>
                                      </p:stCondLst>
                                      <p:childTnLst>
                                        <p:set>
                                          <p:cBhvr>
                                            <p:cTn id="116" dur="1" fill="hold">
                                              <p:stCondLst>
                                                <p:cond delay="0"/>
                                              </p:stCondLst>
                                            </p:cTn>
                                            <p:tgtEl>
                                              <p:spTgt spid="95"/>
                                            </p:tgtEl>
                                            <p:attrNameLst>
                                              <p:attrName>style.visibility</p:attrName>
                                            </p:attrNameLst>
                                          </p:cBhvr>
                                          <p:to>
                                            <p:strVal val="visible"/>
                                          </p:to>
                                        </p:set>
                                        <p:anim calcmode="lin" valueType="num">
                                          <p:cBhvr additive="base">
                                            <p:cTn id="117" dur="500" fill="hold"/>
                                            <p:tgtEl>
                                              <p:spTgt spid="95"/>
                                            </p:tgtEl>
                                            <p:attrNameLst>
                                              <p:attrName>ppt_x</p:attrName>
                                            </p:attrNameLst>
                                          </p:cBhvr>
                                          <p:tavLst>
                                            <p:tav tm="0">
                                              <p:val>
                                                <p:strVal val="#ppt_x"/>
                                              </p:val>
                                            </p:tav>
                                            <p:tav tm="100000">
                                              <p:val>
                                                <p:strVal val="#ppt_x"/>
                                              </p:val>
                                            </p:tav>
                                          </p:tavLst>
                                        </p:anim>
                                        <p:anim calcmode="lin" valueType="num">
                                          <p:cBhvr additive="base">
                                            <p:cTn id="118" dur="500" fill="hold"/>
                                            <p:tgtEl>
                                              <p:spTgt spid="9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38" grpId="0"/>
          <p:bldP spid="39" grpId="0"/>
          <p:bldP spid="40" grpId="0"/>
          <p:bldP spid="43" grpId="0"/>
          <p:bldP spid="46" grpId="0"/>
          <p:bldP spid="47" grpId="0"/>
          <p:bldP spid="48" grpId="0"/>
          <p:bldP spid="49" grpId="0"/>
          <p:bldP spid="50" grpId="0"/>
          <p:bldP spid="53" grpId="0"/>
          <p:bldP spid="56"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4078742-ED8E-67BE-D7B8-E6D379AD5CAD}"/>
              </a:ext>
            </a:extLst>
          </p:cNvPr>
          <p:cNvSpPr txBox="1"/>
          <p:nvPr/>
        </p:nvSpPr>
        <p:spPr>
          <a:xfrm>
            <a:off x="2355442" y="2263338"/>
            <a:ext cx="7495358" cy="646331"/>
          </a:xfrm>
          <a:prstGeom prst="rect">
            <a:avLst/>
          </a:prstGeom>
          <a:noFill/>
        </p:spPr>
        <p:txBody>
          <a:bodyPr wrap="square" rtlCol="0">
            <a:spAutoFit/>
          </a:bodyPr>
          <a:lstStyle/>
          <a:p>
            <a:pPr algn="ctr"/>
            <a:r>
              <a:rPr lang="en-GB" sz="3600" b="0" i="0" u="none" strike="noStrike" dirty="0">
                <a:solidFill>
                  <a:schemeClr val="accent5">
                    <a:lumMod val="50000"/>
                  </a:schemeClr>
                </a:solidFill>
                <a:effectLst/>
                <a:latin typeface="Poppins Bold" panose="00000800000000000000" pitchFamily="2" charset="0"/>
                <a:cs typeface="Poppins Bold" panose="00000800000000000000" pitchFamily="2" charset="0"/>
              </a:rPr>
              <a:t>Capital Adequacy</a:t>
            </a:r>
          </a:p>
        </p:txBody>
      </p:sp>
      <p:sp>
        <p:nvSpPr>
          <p:cNvPr id="29" name="TextBox 28">
            <a:extLst>
              <a:ext uri="{FF2B5EF4-FFF2-40B4-BE49-F238E27FC236}">
                <a16:creationId xmlns:a16="http://schemas.microsoft.com/office/drawing/2014/main" id="{ACC4FC6C-543A-43EA-D33C-0250BE2B4A7B}"/>
              </a:ext>
            </a:extLst>
          </p:cNvPr>
          <p:cNvSpPr txBox="1"/>
          <p:nvPr/>
        </p:nvSpPr>
        <p:spPr>
          <a:xfrm>
            <a:off x="2112027" y="3064446"/>
            <a:ext cx="7982187" cy="707886"/>
          </a:xfrm>
          <a:prstGeom prst="rect">
            <a:avLst/>
          </a:prstGeom>
          <a:noFill/>
        </p:spPr>
        <p:txBody>
          <a:bodyPr wrap="square" rtlCol="0">
            <a:spAutoFit/>
          </a:bodyPr>
          <a:lstStyle/>
          <a:p>
            <a:pPr algn="ctr"/>
            <a:r>
              <a:rPr lang="en-US" sz="2000" b="0" i="0" u="none" strike="noStrike" dirty="0">
                <a:solidFill>
                  <a:schemeClr val="accent5">
                    <a:lumMod val="50000"/>
                  </a:schemeClr>
                </a:solidFill>
                <a:effectLst/>
                <a:latin typeface="Poppins" panose="00000500000000000000" pitchFamily="2" charset="0"/>
                <a:cs typeface="Poppins" panose="00000500000000000000" pitchFamily="2" charset="0"/>
              </a:rPr>
              <a:t>Regulates the </a:t>
            </a:r>
            <a:r>
              <a:rPr lang="en-US" sz="2000" b="1" i="0" u="none" strike="noStrike" dirty="0">
                <a:solidFill>
                  <a:schemeClr val="accent5">
                    <a:lumMod val="50000"/>
                  </a:schemeClr>
                </a:solidFill>
                <a:effectLst/>
                <a:latin typeface="Poppins" panose="00000500000000000000" pitchFamily="2" charset="0"/>
                <a:cs typeface="Poppins" panose="00000500000000000000" pitchFamily="2" charset="0"/>
              </a:rPr>
              <a:t>minimum amount of capital</a:t>
            </a:r>
            <a:r>
              <a:rPr lang="en-US" sz="2000" b="0" i="0" u="none" strike="noStrike" dirty="0">
                <a:solidFill>
                  <a:schemeClr val="accent5">
                    <a:lumMod val="50000"/>
                  </a:schemeClr>
                </a:solidFill>
                <a:effectLst/>
                <a:latin typeface="Poppins" panose="00000500000000000000" pitchFamily="2" charset="0"/>
                <a:cs typeface="Poppins" panose="00000500000000000000" pitchFamily="2" charset="0"/>
              </a:rPr>
              <a:t> (or shareholders equity) that a bank should hold as a </a:t>
            </a:r>
            <a:r>
              <a:rPr lang="en-US" sz="2000" b="1" i="0" u="none" strike="noStrike" dirty="0">
                <a:solidFill>
                  <a:schemeClr val="accent5">
                    <a:lumMod val="50000"/>
                  </a:schemeClr>
                </a:solidFill>
                <a:effectLst/>
                <a:latin typeface="Poppins" panose="00000500000000000000" pitchFamily="2" charset="0"/>
                <a:cs typeface="Poppins" panose="00000500000000000000" pitchFamily="2" charset="0"/>
              </a:rPr>
              <a:t>buffer against losses</a:t>
            </a:r>
            <a:endParaRPr lang="en-GB" sz="2000" i="0" u="none" strike="noStrike" dirty="0">
              <a:solidFill>
                <a:schemeClr val="accent5">
                  <a:lumMod val="50000"/>
                </a:schemeClr>
              </a:solidFill>
              <a:effectLst/>
              <a:latin typeface="Poppins" panose="00000500000000000000" pitchFamily="2" charset="0"/>
              <a:cs typeface="Poppins" panose="00000500000000000000" pitchFamily="2" charset="0"/>
            </a:endParaRPr>
          </a:p>
        </p:txBody>
      </p:sp>
      <p:pic>
        <p:nvPicPr>
          <p:cNvPr id="32" name="Graphic 31">
            <a:extLst>
              <a:ext uri="{FF2B5EF4-FFF2-40B4-BE49-F238E27FC236}">
                <a16:creationId xmlns:a16="http://schemas.microsoft.com/office/drawing/2014/main" id="{CD05444A-1ED1-07DE-9A3B-1C1F7D1115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2060" y="4022718"/>
            <a:ext cx="1137286" cy="1137286"/>
          </a:xfrm>
          <a:prstGeom prst="rect">
            <a:avLst/>
          </a:prstGeom>
        </p:spPr>
      </p:pic>
      <p:grpSp>
        <p:nvGrpSpPr>
          <p:cNvPr id="41" name="Group 40">
            <a:extLst>
              <a:ext uri="{FF2B5EF4-FFF2-40B4-BE49-F238E27FC236}">
                <a16:creationId xmlns:a16="http://schemas.microsoft.com/office/drawing/2014/main" id="{1BCD0253-B163-1C92-4A4B-AB2DB56A224F}"/>
              </a:ext>
            </a:extLst>
          </p:cNvPr>
          <p:cNvGrpSpPr/>
          <p:nvPr/>
        </p:nvGrpSpPr>
        <p:grpSpPr>
          <a:xfrm>
            <a:off x="1253490" y="4138758"/>
            <a:ext cx="656127" cy="656127"/>
            <a:chOff x="1253490" y="4138758"/>
            <a:chExt cx="656127" cy="656127"/>
          </a:xfrm>
        </p:grpSpPr>
        <p:sp>
          <p:nvSpPr>
            <p:cNvPr id="34" name="Oval 33">
              <a:extLst>
                <a:ext uri="{FF2B5EF4-FFF2-40B4-BE49-F238E27FC236}">
                  <a16:creationId xmlns:a16="http://schemas.microsoft.com/office/drawing/2014/main" id="{905D92D5-4F00-B99D-9C66-9713FB9E63EA}"/>
                </a:ext>
              </a:extLst>
            </p:cNvPr>
            <p:cNvSpPr/>
            <p:nvPr/>
          </p:nvSpPr>
          <p:spPr>
            <a:xfrm>
              <a:off x="1253490" y="4138758"/>
              <a:ext cx="656127" cy="656127"/>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37" name="Graphic 36">
              <a:extLst>
                <a:ext uri="{FF2B5EF4-FFF2-40B4-BE49-F238E27FC236}">
                  <a16:creationId xmlns:a16="http://schemas.microsoft.com/office/drawing/2014/main" id="{7E83E090-D424-DFA3-8BD0-A219BCB61B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7673" y="4230323"/>
              <a:ext cx="425497" cy="425497"/>
            </a:xfrm>
            <a:prstGeom prst="rect">
              <a:avLst/>
            </a:prstGeom>
          </p:spPr>
        </p:pic>
      </p:grpSp>
      <p:grpSp>
        <p:nvGrpSpPr>
          <p:cNvPr id="51" name="Group 50">
            <a:extLst>
              <a:ext uri="{FF2B5EF4-FFF2-40B4-BE49-F238E27FC236}">
                <a16:creationId xmlns:a16="http://schemas.microsoft.com/office/drawing/2014/main" id="{DD2E5E1A-78ED-771B-15ED-33D8383D8CCB}"/>
              </a:ext>
            </a:extLst>
          </p:cNvPr>
          <p:cNvGrpSpPr/>
          <p:nvPr/>
        </p:nvGrpSpPr>
        <p:grpSpPr>
          <a:xfrm>
            <a:off x="5514920" y="857406"/>
            <a:ext cx="1162159" cy="1162159"/>
            <a:chOff x="1253490" y="4138758"/>
            <a:chExt cx="656127" cy="656127"/>
          </a:xfrm>
        </p:grpSpPr>
        <p:sp>
          <p:nvSpPr>
            <p:cNvPr id="54" name="Oval 53">
              <a:extLst>
                <a:ext uri="{FF2B5EF4-FFF2-40B4-BE49-F238E27FC236}">
                  <a16:creationId xmlns:a16="http://schemas.microsoft.com/office/drawing/2014/main" id="{DCBA25B6-7AD5-BD4C-33A6-DB4AB52EB9DB}"/>
                </a:ext>
              </a:extLst>
            </p:cNvPr>
            <p:cNvSpPr/>
            <p:nvPr/>
          </p:nvSpPr>
          <p:spPr>
            <a:xfrm>
              <a:off x="1253490" y="4138758"/>
              <a:ext cx="656127" cy="656127"/>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57" name="Graphic 56">
              <a:extLst>
                <a:ext uri="{FF2B5EF4-FFF2-40B4-BE49-F238E27FC236}">
                  <a16:creationId xmlns:a16="http://schemas.microsoft.com/office/drawing/2014/main" id="{119045A7-7F96-6908-CF92-30C3E90B9E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67673" y="4230323"/>
              <a:ext cx="425497" cy="425497"/>
            </a:xfrm>
            <a:prstGeom prst="rect">
              <a:avLst/>
            </a:prstGeom>
          </p:spPr>
        </p:pic>
      </p:grpSp>
      <p:cxnSp>
        <p:nvCxnSpPr>
          <p:cNvPr id="61" name="Straight Arrow Connector 60">
            <a:extLst>
              <a:ext uri="{FF2B5EF4-FFF2-40B4-BE49-F238E27FC236}">
                <a16:creationId xmlns:a16="http://schemas.microsoft.com/office/drawing/2014/main" id="{CCD2DDB6-7367-8940-7F6A-594C075A36F5}"/>
              </a:ext>
            </a:extLst>
          </p:cNvPr>
          <p:cNvCxnSpPr>
            <a:cxnSpLocks/>
          </p:cNvCxnSpPr>
          <p:nvPr/>
        </p:nvCxnSpPr>
        <p:spPr>
          <a:xfrm>
            <a:off x="1909617" y="4466822"/>
            <a:ext cx="9783030" cy="0"/>
          </a:xfrm>
          <a:prstGeom prst="straightConnector1">
            <a:avLst/>
          </a:prstGeom>
          <a:ln w="76200">
            <a:solidFill>
              <a:schemeClr val="accent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1A39CEF-7613-A37A-F6E5-B69DCAAFFEAB}"/>
              </a:ext>
            </a:extLst>
          </p:cNvPr>
          <p:cNvCxnSpPr>
            <a:cxnSpLocks/>
          </p:cNvCxnSpPr>
          <p:nvPr/>
        </p:nvCxnSpPr>
        <p:spPr>
          <a:xfrm>
            <a:off x="1588723" y="5433318"/>
            <a:ext cx="10603277"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EB6EE65-2295-D37D-FE5D-C903695E52CC}"/>
              </a:ext>
            </a:extLst>
          </p:cNvPr>
          <p:cNvCxnSpPr>
            <a:cxnSpLocks/>
          </p:cNvCxnSpPr>
          <p:nvPr/>
        </p:nvCxnSpPr>
        <p:spPr>
          <a:xfrm flipV="1">
            <a:off x="9603796"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7C73535-F32E-E2AE-5D13-B9D23261C0DD}"/>
              </a:ext>
            </a:extLst>
          </p:cNvPr>
          <p:cNvCxnSpPr>
            <a:cxnSpLocks/>
          </p:cNvCxnSpPr>
          <p:nvPr/>
        </p:nvCxnSpPr>
        <p:spPr>
          <a:xfrm flipV="1">
            <a:off x="1588723"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1A408C71-C5B1-2097-196E-3B0DA37EB3A4}"/>
              </a:ext>
            </a:extLst>
          </p:cNvPr>
          <p:cNvSpPr txBox="1"/>
          <p:nvPr/>
        </p:nvSpPr>
        <p:spPr>
          <a:xfrm>
            <a:off x="1240358"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1900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68" name="TextBox 67">
            <a:extLst>
              <a:ext uri="{FF2B5EF4-FFF2-40B4-BE49-F238E27FC236}">
                <a16:creationId xmlns:a16="http://schemas.microsoft.com/office/drawing/2014/main" id="{824D3AA2-EF30-9E1F-02AD-42F117A27A0D}"/>
              </a:ext>
            </a:extLst>
          </p:cNvPr>
          <p:cNvSpPr txBox="1"/>
          <p:nvPr/>
        </p:nvSpPr>
        <p:spPr>
          <a:xfrm>
            <a:off x="9255431"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2000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cxnSp>
        <p:nvCxnSpPr>
          <p:cNvPr id="69" name="Straight Connector 68">
            <a:extLst>
              <a:ext uri="{FF2B5EF4-FFF2-40B4-BE49-F238E27FC236}">
                <a16:creationId xmlns:a16="http://schemas.microsoft.com/office/drawing/2014/main" id="{31112476-ED4B-2D1D-2E8F-CEA8DD404060}"/>
              </a:ext>
            </a:extLst>
          </p:cNvPr>
          <p:cNvCxnSpPr>
            <a:cxnSpLocks/>
          </p:cNvCxnSpPr>
          <p:nvPr/>
        </p:nvCxnSpPr>
        <p:spPr>
          <a:xfrm flipV="1">
            <a:off x="5596261"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5FEB9C8-1E9C-F0CE-C2F2-4D4079621083}"/>
              </a:ext>
            </a:extLst>
          </p:cNvPr>
          <p:cNvCxnSpPr>
            <a:cxnSpLocks/>
          </p:cNvCxnSpPr>
          <p:nvPr/>
        </p:nvCxnSpPr>
        <p:spPr>
          <a:xfrm flipV="1">
            <a:off x="6397768"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6C1402D-74C6-E7DF-A9C4-01F715FAD6EA}"/>
              </a:ext>
            </a:extLst>
          </p:cNvPr>
          <p:cNvCxnSpPr>
            <a:cxnSpLocks/>
          </p:cNvCxnSpPr>
          <p:nvPr/>
        </p:nvCxnSpPr>
        <p:spPr>
          <a:xfrm flipV="1">
            <a:off x="7199276"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B2E68E1-E53C-E138-1B3E-AD520B59D302}"/>
              </a:ext>
            </a:extLst>
          </p:cNvPr>
          <p:cNvCxnSpPr>
            <a:cxnSpLocks/>
          </p:cNvCxnSpPr>
          <p:nvPr/>
        </p:nvCxnSpPr>
        <p:spPr>
          <a:xfrm flipV="1">
            <a:off x="8000783"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013BA0B-4BA3-40A7-860E-2AE315520B8E}"/>
              </a:ext>
            </a:extLst>
          </p:cNvPr>
          <p:cNvCxnSpPr>
            <a:cxnSpLocks/>
          </p:cNvCxnSpPr>
          <p:nvPr/>
        </p:nvCxnSpPr>
        <p:spPr>
          <a:xfrm flipV="1">
            <a:off x="8802291"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7EA20E9-6394-4227-94D4-8BE66DC38523}"/>
              </a:ext>
            </a:extLst>
          </p:cNvPr>
          <p:cNvCxnSpPr>
            <a:cxnSpLocks/>
          </p:cNvCxnSpPr>
          <p:nvPr/>
        </p:nvCxnSpPr>
        <p:spPr>
          <a:xfrm flipV="1">
            <a:off x="2390231"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B66A8290-18D0-89E4-65EA-8D79F0B10C22}"/>
              </a:ext>
            </a:extLst>
          </p:cNvPr>
          <p:cNvCxnSpPr>
            <a:cxnSpLocks/>
          </p:cNvCxnSpPr>
          <p:nvPr/>
        </p:nvCxnSpPr>
        <p:spPr>
          <a:xfrm flipV="1">
            <a:off x="3191738"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ABB4E1D-0929-1DE5-FB46-EC2A8B58D644}"/>
              </a:ext>
            </a:extLst>
          </p:cNvPr>
          <p:cNvCxnSpPr>
            <a:cxnSpLocks/>
          </p:cNvCxnSpPr>
          <p:nvPr/>
        </p:nvCxnSpPr>
        <p:spPr>
          <a:xfrm flipV="1">
            <a:off x="3993246"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42538D6-6F69-A847-58A5-129A991F3E7E}"/>
              </a:ext>
            </a:extLst>
          </p:cNvPr>
          <p:cNvCxnSpPr>
            <a:cxnSpLocks/>
          </p:cNvCxnSpPr>
          <p:nvPr/>
        </p:nvCxnSpPr>
        <p:spPr>
          <a:xfrm flipV="1">
            <a:off x="4794753"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952E7547-F0E1-0DA1-5051-F4ACC8A3BB21}"/>
              </a:ext>
            </a:extLst>
          </p:cNvPr>
          <p:cNvSpPr txBox="1"/>
          <p:nvPr/>
        </p:nvSpPr>
        <p:spPr>
          <a:xfrm>
            <a:off x="5247894"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1950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101" name="TextBox 100">
            <a:extLst>
              <a:ext uri="{FF2B5EF4-FFF2-40B4-BE49-F238E27FC236}">
                <a16:creationId xmlns:a16="http://schemas.microsoft.com/office/drawing/2014/main" id="{E60D5559-C7CD-1677-CE48-FB3BC9728EDE}"/>
              </a:ext>
            </a:extLst>
          </p:cNvPr>
          <p:cNvSpPr txBox="1"/>
          <p:nvPr/>
        </p:nvSpPr>
        <p:spPr>
          <a:xfrm>
            <a:off x="6049403"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1960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102" name="TextBox 101">
            <a:extLst>
              <a:ext uri="{FF2B5EF4-FFF2-40B4-BE49-F238E27FC236}">
                <a16:creationId xmlns:a16="http://schemas.microsoft.com/office/drawing/2014/main" id="{87796030-7705-2E72-95D0-EC7BDB0CBF16}"/>
              </a:ext>
            </a:extLst>
          </p:cNvPr>
          <p:cNvSpPr txBox="1"/>
          <p:nvPr/>
        </p:nvSpPr>
        <p:spPr>
          <a:xfrm>
            <a:off x="6850911"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1970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103" name="TextBox 102">
            <a:extLst>
              <a:ext uri="{FF2B5EF4-FFF2-40B4-BE49-F238E27FC236}">
                <a16:creationId xmlns:a16="http://schemas.microsoft.com/office/drawing/2014/main" id="{FBAA67E0-2710-1F5E-FAB8-CA7ADC4ED175}"/>
              </a:ext>
            </a:extLst>
          </p:cNvPr>
          <p:cNvSpPr txBox="1"/>
          <p:nvPr/>
        </p:nvSpPr>
        <p:spPr>
          <a:xfrm>
            <a:off x="7652418"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1980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104" name="TextBox 103">
            <a:extLst>
              <a:ext uri="{FF2B5EF4-FFF2-40B4-BE49-F238E27FC236}">
                <a16:creationId xmlns:a16="http://schemas.microsoft.com/office/drawing/2014/main" id="{73114D01-AB85-B41F-40BC-5C46BB259339}"/>
              </a:ext>
            </a:extLst>
          </p:cNvPr>
          <p:cNvSpPr txBox="1"/>
          <p:nvPr/>
        </p:nvSpPr>
        <p:spPr>
          <a:xfrm>
            <a:off x="8453921"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1990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105" name="TextBox 104">
            <a:extLst>
              <a:ext uri="{FF2B5EF4-FFF2-40B4-BE49-F238E27FC236}">
                <a16:creationId xmlns:a16="http://schemas.microsoft.com/office/drawing/2014/main" id="{464BF8C2-2F41-9AE3-D4FE-882B7A2A6891}"/>
              </a:ext>
            </a:extLst>
          </p:cNvPr>
          <p:cNvSpPr txBox="1"/>
          <p:nvPr/>
        </p:nvSpPr>
        <p:spPr>
          <a:xfrm>
            <a:off x="2041861"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1910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106" name="TextBox 105">
            <a:extLst>
              <a:ext uri="{FF2B5EF4-FFF2-40B4-BE49-F238E27FC236}">
                <a16:creationId xmlns:a16="http://schemas.microsoft.com/office/drawing/2014/main" id="{07A69E0D-6A93-8952-9B06-A56B2FDA813D}"/>
              </a:ext>
            </a:extLst>
          </p:cNvPr>
          <p:cNvSpPr txBox="1"/>
          <p:nvPr/>
        </p:nvSpPr>
        <p:spPr>
          <a:xfrm>
            <a:off x="2843368"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1920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107" name="TextBox 106">
            <a:extLst>
              <a:ext uri="{FF2B5EF4-FFF2-40B4-BE49-F238E27FC236}">
                <a16:creationId xmlns:a16="http://schemas.microsoft.com/office/drawing/2014/main" id="{0F05DF0C-3E61-AAD8-5DBC-7E7724870D1D}"/>
              </a:ext>
            </a:extLst>
          </p:cNvPr>
          <p:cNvSpPr txBox="1"/>
          <p:nvPr/>
        </p:nvSpPr>
        <p:spPr>
          <a:xfrm>
            <a:off x="3644876"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1930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108" name="TextBox 107">
            <a:extLst>
              <a:ext uri="{FF2B5EF4-FFF2-40B4-BE49-F238E27FC236}">
                <a16:creationId xmlns:a16="http://schemas.microsoft.com/office/drawing/2014/main" id="{9D3B47BF-C9F5-1A06-4699-94816269CFC6}"/>
              </a:ext>
            </a:extLst>
          </p:cNvPr>
          <p:cNvSpPr txBox="1"/>
          <p:nvPr/>
        </p:nvSpPr>
        <p:spPr>
          <a:xfrm>
            <a:off x="4446379"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1940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cxnSp>
        <p:nvCxnSpPr>
          <p:cNvPr id="109" name="Straight Connector 108">
            <a:extLst>
              <a:ext uri="{FF2B5EF4-FFF2-40B4-BE49-F238E27FC236}">
                <a16:creationId xmlns:a16="http://schemas.microsoft.com/office/drawing/2014/main" id="{BC323015-9B20-6A82-8934-3A9123CD3AE9}"/>
              </a:ext>
            </a:extLst>
          </p:cNvPr>
          <p:cNvCxnSpPr>
            <a:cxnSpLocks/>
          </p:cNvCxnSpPr>
          <p:nvPr/>
        </p:nvCxnSpPr>
        <p:spPr>
          <a:xfrm flipV="1">
            <a:off x="11206815"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1B332D5B-437B-11BB-F1CE-3D01DEA317D9}"/>
              </a:ext>
            </a:extLst>
          </p:cNvPr>
          <p:cNvSpPr txBox="1"/>
          <p:nvPr/>
        </p:nvSpPr>
        <p:spPr>
          <a:xfrm>
            <a:off x="10858450"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2020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cxnSp>
        <p:nvCxnSpPr>
          <p:cNvPr id="111" name="Straight Connector 110">
            <a:extLst>
              <a:ext uri="{FF2B5EF4-FFF2-40B4-BE49-F238E27FC236}">
                <a16:creationId xmlns:a16="http://schemas.microsoft.com/office/drawing/2014/main" id="{E125F571-2056-75A0-072A-BCA550AB6D1E}"/>
              </a:ext>
            </a:extLst>
          </p:cNvPr>
          <p:cNvCxnSpPr>
            <a:cxnSpLocks/>
          </p:cNvCxnSpPr>
          <p:nvPr/>
        </p:nvCxnSpPr>
        <p:spPr>
          <a:xfrm flipV="1">
            <a:off x="10405310"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DB9CE3F8-03B9-60A8-EF09-B0B9D620C74E}"/>
              </a:ext>
            </a:extLst>
          </p:cNvPr>
          <p:cNvSpPr txBox="1"/>
          <p:nvPr/>
        </p:nvSpPr>
        <p:spPr>
          <a:xfrm>
            <a:off x="10056940"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2010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grpSp>
        <p:nvGrpSpPr>
          <p:cNvPr id="2" name="Group 1">
            <a:extLst>
              <a:ext uri="{FF2B5EF4-FFF2-40B4-BE49-F238E27FC236}">
                <a16:creationId xmlns:a16="http://schemas.microsoft.com/office/drawing/2014/main" id="{155C1984-533B-21D1-1284-3AEF69DADE9A}"/>
              </a:ext>
            </a:extLst>
          </p:cNvPr>
          <p:cNvGrpSpPr/>
          <p:nvPr/>
        </p:nvGrpSpPr>
        <p:grpSpPr>
          <a:xfrm>
            <a:off x="435076" y="5085801"/>
            <a:ext cx="731751" cy="733129"/>
            <a:chOff x="3516570" y="785827"/>
            <a:chExt cx="2111772" cy="2115748"/>
          </a:xfrm>
        </p:grpSpPr>
        <p:sp>
          <p:nvSpPr>
            <p:cNvPr id="3" name="Freeform: Shape 2">
              <a:extLst>
                <a:ext uri="{FF2B5EF4-FFF2-40B4-BE49-F238E27FC236}">
                  <a16:creationId xmlns:a16="http://schemas.microsoft.com/office/drawing/2014/main" id="{2D1A924B-CC47-BF86-2601-095ED643A6A1}"/>
                </a:ext>
              </a:extLst>
            </p:cNvPr>
            <p:cNvSpPr/>
            <p:nvPr/>
          </p:nvSpPr>
          <p:spPr>
            <a:xfrm>
              <a:off x="3516570" y="1843000"/>
              <a:ext cx="2111772" cy="277627"/>
            </a:xfrm>
            <a:custGeom>
              <a:avLst/>
              <a:gdLst>
                <a:gd name="connsiteX0" fmla="*/ 337 w 1682871"/>
                <a:gd name="connsiteY0" fmla="*/ 178 h 221241"/>
                <a:gd name="connsiteX1" fmla="*/ 184333 w 1682871"/>
                <a:gd name="connsiteY1" fmla="*/ 534 h 221241"/>
                <a:gd name="connsiteX2" fmla="*/ 821838 w 1682871"/>
                <a:gd name="connsiteY2" fmla="*/ 534 h 221241"/>
                <a:gd name="connsiteX3" fmla="*/ 841528 w 1682871"/>
                <a:gd name="connsiteY3" fmla="*/ 0 h 221241"/>
                <a:gd name="connsiteX4" fmla="*/ 861168 w 1682871"/>
                <a:gd name="connsiteY4" fmla="*/ 508 h 221241"/>
                <a:gd name="connsiteX5" fmla="*/ 1682871 w 1682871"/>
                <a:gd name="connsiteY5" fmla="*/ 559 h 221241"/>
                <a:gd name="connsiteX6" fmla="*/ 1682871 w 1682871"/>
                <a:gd name="connsiteY6" fmla="*/ 92760 h 221241"/>
                <a:gd name="connsiteX7" fmla="*/ 1676418 w 1682871"/>
                <a:gd name="connsiteY7" fmla="*/ 107750 h 221241"/>
                <a:gd name="connsiteX8" fmla="*/ 1653120 w 1682871"/>
                <a:gd name="connsiteY8" fmla="*/ 221242 h 221241"/>
                <a:gd name="connsiteX9" fmla="*/ 1636707 w 1682871"/>
                <a:gd name="connsiteY9" fmla="*/ 220784 h 221241"/>
                <a:gd name="connsiteX10" fmla="*/ 46324 w 1682871"/>
                <a:gd name="connsiteY10" fmla="*/ 220784 h 221241"/>
                <a:gd name="connsiteX11" fmla="*/ 29911 w 1682871"/>
                <a:gd name="connsiteY11" fmla="*/ 221242 h 221241"/>
                <a:gd name="connsiteX12" fmla="*/ 3285 w 1682871"/>
                <a:gd name="connsiteY12" fmla="*/ 71596 h 221241"/>
                <a:gd name="connsiteX13" fmla="*/ 337 w 1682871"/>
                <a:gd name="connsiteY13" fmla="*/ 53227 h 221241"/>
                <a:gd name="connsiteX14" fmla="*/ 337 w 1682871"/>
                <a:gd name="connsiteY14" fmla="*/ 3836 h 221241"/>
                <a:gd name="connsiteX15" fmla="*/ 337 w 1682871"/>
                <a:gd name="connsiteY15" fmla="*/ 178 h 2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871" h="221241">
                  <a:moveTo>
                    <a:pt x="337" y="178"/>
                  </a:moveTo>
                  <a:cubicBezTo>
                    <a:pt x="61669" y="305"/>
                    <a:pt x="123001" y="534"/>
                    <a:pt x="184333" y="534"/>
                  </a:cubicBezTo>
                  <a:cubicBezTo>
                    <a:pt x="396834" y="584"/>
                    <a:pt x="609336" y="559"/>
                    <a:pt x="821838" y="534"/>
                  </a:cubicBezTo>
                  <a:cubicBezTo>
                    <a:pt x="828393" y="534"/>
                    <a:pt x="834948" y="203"/>
                    <a:pt x="841528" y="0"/>
                  </a:cubicBezTo>
                  <a:cubicBezTo>
                    <a:pt x="848083" y="178"/>
                    <a:pt x="854613" y="508"/>
                    <a:pt x="861168" y="508"/>
                  </a:cubicBezTo>
                  <a:cubicBezTo>
                    <a:pt x="1135077" y="559"/>
                    <a:pt x="1408987" y="559"/>
                    <a:pt x="1682871" y="559"/>
                  </a:cubicBezTo>
                  <a:cubicBezTo>
                    <a:pt x="1682871" y="31301"/>
                    <a:pt x="1682871" y="62018"/>
                    <a:pt x="1682871" y="92760"/>
                  </a:cubicBezTo>
                  <a:cubicBezTo>
                    <a:pt x="1680661" y="97740"/>
                    <a:pt x="1677510" y="102516"/>
                    <a:pt x="1676418" y="107750"/>
                  </a:cubicBezTo>
                  <a:cubicBezTo>
                    <a:pt x="1668415" y="145530"/>
                    <a:pt x="1660818" y="183411"/>
                    <a:pt x="1653120" y="221242"/>
                  </a:cubicBezTo>
                  <a:cubicBezTo>
                    <a:pt x="1647658" y="221089"/>
                    <a:pt x="1642195" y="220784"/>
                    <a:pt x="1636707" y="220784"/>
                  </a:cubicBezTo>
                  <a:cubicBezTo>
                    <a:pt x="1106571" y="220759"/>
                    <a:pt x="576460" y="220759"/>
                    <a:pt x="46324" y="220784"/>
                  </a:cubicBezTo>
                  <a:cubicBezTo>
                    <a:pt x="40861" y="220784"/>
                    <a:pt x="35399" y="221089"/>
                    <a:pt x="29911" y="221242"/>
                  </a:cubicBezTo>
                  <a:cubicBezTo>
                    <a:pt x="21069" y="171343"/>
                    <a:pt x="12355" y="121444"/>
                    <a:pt x="3285" y="71596"/>
                  </a:cubicBezTo>
                  <a:cubicBezTo>
                    <a:pt x="2141" y="65295"/>
                    <a:pt x="2522" y="59350"/>
                    <a:pt x="337" y="53227"/>
                  </a:cubicBezTo>
                  <a:cubicBezTo>
                    <a:pt x="337" y="36764"/>
                    <a:pt x="337" y="20300"/>
                    <a:pt x="337" y="3836"/>
                  </a:cubicBezTo>
                  <a:cubicBezTo>
                    <a:pt x="1506" y="2617"/>
                    <a:pt x="-831" y="1397"/>
                    <a:pt x="337" y="17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 name="Freeform: Shape 3">
              <a:extLst>
                <a:ext uri="{FF2B5EF4-FFF2-40B4-BE49-F238E27FC236}">
                  <a16:creationId xmlns:a16="http://schemas.microsoft.com/office/drawing/2014/main" id="{51364595-9058-409E-2C58-D0BFD236E094}"/>
                </a:ext>
              </a:extLst>
            </p:cNvPr>
            <p:cNvSpPr/>
            <p:nvPr/>
          </p:nvSpPr>
          <p:spPr>
            <a:xfrm>
              <a:off x="4572541" y="1567349"/>
              <a:ext cx="1055801" cy="276352"/>
            </a:xfrm>
            <a:custGeom>
              <a:avLst/>
              <a:gdLst>
                <a:gd name="connsiteX0" fmla="*/ 841369 w 841368"/>
                <a:gd name="connsiteY0" fmla="*/ 220225 h 220225"/>
                <a:gd name="connsiteX1" fmla="*/ 19639 w 841368"/>
                <a:gd name="connsiteY1" fmla="*/ 220200 h 220225"/>
                <a:gd name="connsiteX2" fmla="*/ 0 w 841368"/>
                <a:gd name="connsiteY2" fmla="*/ 219692 h 220225"/>
                <a:gd name="connsiteX3" fmla="*/ 559 w 841368"/>
                <a:gd name="connsiteY3" fmla="*/ 0 h 220225"/>
                <a:gd name="connsiteX4" fmla="*/ 811617 w 841368"/>
                <a:gd name="connsiteY4" fmla="*/ 0 h 220225"/>
                <a:gd name="connsiteX5" fmla="*/ 831282 w 841368"/>
                <a:gd name="connsiteY5" fmla="*/ 90981 h 220225"/>
                <a:gd name="connsiteX6" fmla="*/ 841369 w 841368"/>
                <a:gd name="connsiteY6" fmla="*/ 154371 h 220225"/>
                <a:gd name="connsiteX7" fmla="*/ 841369 w 841368"/>
                <a:gd name="connsiteY7" fmla="*/ 220225 h 22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68" h="220225">
                  <a:moveTo>
                    <a:pt x="841369" y="220225"/>
                  </a:moveTo>
                  <a:cubicBezTo>
                    <a:pt x="567459" y="220225"/>
                    <a:pt x="293549" y="220225"/>
                    <a:pt x="19639" y="220200"/>
                  </a:cubicBezTo>
                  <a:cubicBezTo>
                    <a:pt x="13085" y="220200"/>
                    <a:pt x="6555" y="219870"/>
                    <a:pt x="0" y="219692"/>
                  </a:cubicBezTo>
                  <a:cubicBezTo>
                    <a:pt x="178" y="146470"/>
                    <a:pt x="356" y="73248"/>
                    <a:pt x="559" y="0"/>
                  </a:cubicBezTo>
                  <a:cubicBezTo>
                    <a:pt x="270912" y="0"/>
                    <a:pt x="541265" y="0"/>
                    <a:pt x="811617" y="0"/>
                  </a:cubicBezTo>
                  <a:cubicBezTo>
                    <a:pt x="818223" y="30310"/>
                    <a:pt x="825286" y="60544"/>
                    <a:pt x="831282" y="90981"/>
                  </a:cubicBezTo>
                  <a:cubicBezTo>
                    <a:pt x="835423" y="111967"/>
                    <a:pt x="838066" y="133233"/>
                    <a:pt x="841369" y="154371"/>
                  </a:cubicBezTo>
                  <a:cubicBezTo>
                    <a:pt x="841369" y="176323"/>
                    <a:pt x="841369" y="198274"/>
                    <a:pt x="841369" y="2202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5" name="Freeform: Shape 4">
              <a:extLst>
                <a:ext uri="{FF2B5EF4-FFF2-40B4-BE49-F238E27FC236}">
                  <a16:creationId xmlns:a16="http://schemas.microsoft.com/office/drawing/2014/main" id="{75AEA47B-00AB-9F2C-9152-6704751F3D8A}"/>
                </a:ext>
              </a:extLst>
            </p:cNvPr>
            <p:cNvSpPr/>
            <p:nvPr/>
          </p:nvSpPr>
          <p:spPr>
            <a:xfrm>
              <a:off x="3918132" y="2670782"/>
              <a:ext cx="1308848" cy="230793"/>
            </a:xfrm>
            <a:custGeom>
              <a:avLst/>
              <a:gdLst>
                <a:gd name="connsiteX0" fmla="*/ 1043022 w 1043021"/>
                <a:gd name="connsiteY0" fmla="*/ 25 h 183919"/>
                <a:gd name="connsiteX1" fmla="*/ 985933 w 1043021"/>
                <a:gd name="connsiteY1" fmla="*/ 43674 h 183919"/>
                <a:gd name="connsiteX2" fmla="*/ 593755 w 1043021"/>
                <a:gd name="connsiteY2" fmla="*/ 180769 h 183919"/>
                <a:gd name="connsiteX3" fmla="*/ 587251 w 1043021"/>
                <a:gd name="connsiteY3" fmla="*/ 183919 h 183919"/>
                <a:gd name="connsiteX4" fmla="*/ 452493 w 1043021"/>
                <a:gd name="connsiteY4" fmla="*/ 183919 h 183919"/>
                <a:gd name="connsiteX5" fmla="*/ 393779 w 1043021"/>
                <a:gd name="connsiteY5" fmla="*/ 174112 h 183919"/>
                <a:gd name="connsiteX6" fmla="*/ 6504 w 1043021"/>
                <a:gd name="connsiteY6" fmla="*/ 7190 h 183919"/>
                <a:gd name="connsiteX7" fmla="*/ 0 w 1043021"/>
                <a:gd name="connsiteY7" fmla="*/ 0 h 183919"/>
                <a:gd name="connsiteX8" fmla="*/ 392584 w 1043021"/>
                <a:gd name="connsiteY8" fmla="*/ 280 h 183919"/>
                <a:gd name="connsiteX9" fmla="*/ 1043022 w 1043021"/>
                <a:gd name="connsiteY9" fmla="*/ 25 h 1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021" h="183919">
                  <a:moveTo>
                    <a:pt x="1043022" y="25"/>
                  </a:moveTo>
                  <a:cubicBezTo>
                    <a:pt x="1024043" y="14634"/>
                    <a:pt x="1005852" y="30488"/>
                    <a:pt x="985933" y="43674"/>
                  </a:cubicBezTo>
                  <a:cubicBezTo>
                    <a:pt x="866852" y="122562"/>
                    <a:pt x="736134" y="168523"/>
                    <a:pt x="593755" y="180769"/>
                  </a:cubicBezTo>
                  <a:cubicBezTo>
                    <a:pt x="591519" y="180972"/>
                    <a:pt x="589410" y="182827"/>
                    <a:pt x="587251" y="183919"/>
                  </a:cubicBezTo>
                  <a:cubicBezTo>
                    <a:pt x="542332" y="183919"/>
                    <a:pt x="497413" y="183919"/>
                    <a:pt x="452493" y="183919"/>
                  </a:cubicBezTo>
                  <a:cubicBezTo>
                    <a:pt x="432930" y="180642"/>
                    <a:pt x="413367" y="177161"/>
                    <a:pt x="393779" y="174112"/>
                  </a:cubicBezTo>
                  <a:cubicBezTo>
                    <a:pt x="250383" y="151729"/>
                    <a:pt x="121317" y="96037"/>
                    <a:pt x="6504" y="7190"/>
                  </a:cubicBezTo>
                  <a:cubicBezTo>
                    <a:pt x="3989" y="5234"/>
                    <a:pt x="2160" y="2414"/>
                    <a:pt x="0" y="0"/>
                  </a:cubicBezTo>
                  <a:cubicBezTo>
                    <a:pt x="130870" y="102"/>
                    <a:pt x="261714" y="280"/>
                    <a:pt x="392584" y="280"/>
                  </a:cubicBezTo>
                  <a:cubicBezTo>
                    <a:pt x="609380" y="254"/>
                    <a:pt x="826201" y="127"/>
                    <a:pt x="1043022" y="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6" name="Freeform: Shape 5">
              <a:extLst>
                <a:ext uri="{FF2B5EF4-FFF2-40B4-BE49-F238E27FC236}">
                  <a16:creationId xmlns:a16="http://schemas.microsoft.com/office/drawing/2014/main" id="{52FCC0AE-FCDD-C1A3-1326-68A171C5357C}"/>
                </a:ext>
              </a:extLst>
            </p:cNvPr>
            <p:cNvSpPr/>
            <p:nvPr/>
          </p:nvSpPr>
          <p:spPr>
            <a:xfrm>
              <a:off x="4572572" y="785827"/>
              <a:ext cx="651698" cy="230418"/>
            </a:xfrm>
            <a:custGeom>
              <a:avLst/>
              <a:gdLst>
                <a:gd name="connsiteX0" fmla="*/ 92023 w 519338"/>
                <a:gd name="connsiteY0" fmla="*/ 0 h 183620"/>
                <a:gd name="connsiteX1" fmla="*/ 126322 w 519338"/>
                <a:gd name="connsiteY1" fmla="*/ 9502 h 183620"/>
                <a:gd name="connsiteX2" fmla="*/ 342457 w 519338"/>
                <a:gd name="connsiteY2" fmla="*/ 72790 h 183620"/>
                <a:gd name="connsiteX3" fmla="*/ 510700 w 519338"/>
                <a:gd name="connsiteY3" fmla="*/ 173426 h 183620"/>
                <a:gd name="connsiteX4" fmla="*/ 519338 w 519338"/>
                <a:gd name="connsiteY4" fmla="*/ 182700 h 183620"/>
                <a:gd name="connsiteX5" fmla="*/ 501376 w 519338"/>
                <a:gd name="connsiteY5" fmla="*/ 183589 h 183620"/>
                <a:gd name="connsiteX6" fmla="*/ 559 w 519338"/>
                <a:gd name="connsiteY6" fmla="*/ 183614 h 183620"/>
                <a:gd name="connsiteX7" fmla="*/ 0 w 519338"/>
                <a:gd name="connsiteY7" fmla="*/ 25 h 183620"/>
                <a:gd name="connsiteX8" fmla="*/ 92023 w 519338"/>
                <a:gd name="connsiteY8" fmla="*/ 0 h 18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338" h="183620">
                  <a:moveTo>
                    <a:pt x="92023" y="0"/>
                  </a:moveTo>
                  <a:cubicBezTo>
                    <a:pt x="103456" y="3252"/>
                    <a:pt x="114686" y="7825"/>
                    <a:pt x="126322" y="9502"/>
                  </a:cubicBezTo>
                  <a:cubicBezTo>
                    <a:pt x="201399" y="20376"/>
                    <a:pt x="273173" y="42201"/>
                    <a:pt x="342457" y="72790"/>
                  </a:cubicBezTo>
                  <a:cubicBezTo>
                    <a:pt x="402696" y="99366"/>
                    <a:pt x="458591" y="133233"/>
                    <a:pt x="510700" y="173426"/>
                  </a:cubicBezTo>
                  <a:cubicBezTo>
                    <a:pt x="514003" y="175967"/>
                    <a:pt x="516468" y="179575"/>
                    <a:pt x="519338" y="182700"/>
                  </a:cubicBezTo>
                  <a:cubicBezTo>
                    <a:pt x="513343" y="183005"/>
                    <a:pt x="507372" y="183589"/>
                    <a:pt x="501376" y="183589"/>
                  </a:cubicBezTo>
                  <a:cubicBezTo>
                    <a:pt x="334429" y="183640"/>
                    <a:pt x="167506" y="183614"/>
                    <a:pt x="559" y="183614"/>
                  </a:cubicBezTo>
                  <a:cubicBezTo>
                    <a:pt x="381" y="122410"/>
                    <a:pt x="178" y="61205"/>
                    <a:pt x="0" y="25"/>
                  </a:cubicBezTo>
                  <a:cubicBezTo>
                    <a:pt x="30666" y="0"/>
                    <a:pt x="61332" y="0"/>
                    <a:pt x="92023"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7" name="Freeform: Shape 6">
              <a:extLst>
                <a:ext uri="{FF2B5EF4-FFF2-40B4-BE49-F238E27FC236}">
                  <a16:creationId xmlns:a16="http://schemas.microsoft.com/office/drawing/2014/main" id="{85CB44F7-8FBC-C909-784A-A530FF5095AB}"/>
                </a:ext>
              </a:extLst>
            </p:cNvPr>
            <p:cNvSpPr/>
            <p:nvPr/>
          </p:nvSpPr>
          <p:spPr>
            <a:xfrm>
              <a:off x="4573274" y="1290008"/>
              <a:ext cx="1017766" cy="277340"/>
            </a:xfrm>
            <a:custGeom>
              <a:avLst/>
              <a:gdLst>
                <a:gd name="connsiteX0" fmla="*/ 715987 w 811058"/>
                <a:gd name="connsiteY0" fmla="*/ 0 h 221012"/>
                <a:gd name="connsiteX1" fmla="*/ 811058 w 811058"/>
                <a:gd name="connsiteY1" fmla="*/ 221013 h 221012"/>
                <a:gd name="connsiteX2" fmla="*/ 0 w 811058"/>
                <a:gd name="connsiteY2" fmla="*/ 221013 h 221012"/>
                <a:gd name="connsiteX3" fmla="*/ 0 w 811058"/>
                <a:gd name="connsiteY3" fmla="*/ 1397 h 221012"/>
                <a:gd name="connsiteX4" fmla="*/ 694848 w 811058"/>
                <a:gd name="connsiteY4" fmla="*/ 1321 h 221012"/>
                <a:gd name="connsiteX5" fmla="*/ 715987 w 811058"/>
                <a:gd name="connsiteY5" fmla="*/ 0 h 2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058" h="221012">
                  <a:moveTo>
                    <a:pt x="715987" y="0"/>
                  </a:moveTo>
                  <a:cubicBezTo>
                    <a:pt x="758390" y="69030"/>
                    <a:pt x="791241" y="142201"/>
                    <a:pt x="811058" y="221013"/>
                  </a:cubicBezTo>
                  <a:cubicBezTo>
                    <a:pt x="540706" y="221013"/>
                    <a:pt x="270353" y="221013"/>
                    <a:pt x="0" y="221013"/>
                  </a:cubicBezTo>
                  <a:cubicBezTo>
                    <a:pt x="0" y="147816"/>
                    <a:pt x="0" y="74619"/>
                    <a:pt x="0" y="1397"/>
                  </a:cubicBezTo>
                  <a:cubicBezTo>
                    <a:pt x="231608" y="1397"/>
                    <a:pt x="463240" y="1397"/>
                    <a:pt x="694848" y="1321"/>
                  </a:cubicBezTo>
                  <a:cubicBezTo>
                    <a:pt x="701886" y="1321"/>
                    <a:pt x="708923" y="457"/>
                    <a:pt x="715987"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8" name="Freeform: Shape 7">
              <a:extLst>
                <a:ext uri="{FF2B5EF4-FFF2-40B4-BE49-F238E27FC236}">
                  <a16:creationId xmlns:a16="http://schemas.microsoft.com/office/drawing/2014/main" id="{40FC5B10-5CF5-CD74-D58A-8407D2C3682D}"/>
                </a:ext>
              </a:extLst>
            </p:cNvPr>
            <p:cNvSpPr/>
            <p:nvPr/>
          </p:nvSpPr>
          <p:spPr>
            <a:xfrm>
              <a:off x="4573242" y="1015058"/>
              <a:ext cx="898495" cy="276702"/>
            </a:xfrm>
            <a:custGeom>
              <a:avLst/>
              <a:gdLst>
                <a:gd name="connsiteX0" fmla="*/ 716012 w 716011"/>
                <a:gd name="connsiteY0" fmla="*/ 219107 h 220504"/>
                <a:gd name="connsiteX1" fmla="*/ 694848 w 716011"/>
                <a:gd name="connsiteY1" fmla="*/ 220429 h 220504"/>
                <a:gd name="connsiteX2" fmla="*/ 0 w 716011"/>
                <a:gd name="connsiteY2" fmla="*/ 220505 h 220504"/>
                <a:gd name="connsiteX3" fmla="*/ 0 w 716011"/>
                <a:gd name="connsiteY3" fmla="*/ 915 h 220504"/>
                <a:gd name="connsiteX4" fmla="*/ 500817 w 716011"/>
                <a:gd name="connsiteY4" fmla="*/ 889 h 220504"/>
                <a:gd name="connsiteX5" fmla="*/ 518780 w 716011"/>
                <a:gd name="connsiteY5" fmla="*/ 0 h 220504"/>
                <a:gd name="connsiteX6" fmla="*/ 531331 w 716011"/>
                <a:gd name="connsiteY6" fmla="*/ 7317 h 220504"/>
                <a:gd name="connsiteX7" fmla="*/ 716012 w 716011"/>
                <a:gd name="connsiteY7" fmla="*/ 219107 h 22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11" h="220504">
                  <a:moveTo>
                    <a:pt x="716012" y="219107"/>
                  </a:moveTo>
                  <a:cubicBezTo>
                    <a:pt x="708949" y="219565"/>
                    <a:pt x="701911" y="220429"/>
                    <a:pt x="694848" y="220429"/>
                  </a:cubicBezTo>
                  <a:cubicBezTo>
                    <a:pt x="463240" y="220505"/>
                    <a:pt x="231608" y="220505"/>
                    <a:pt x="0" y="220505"/>
                  </a:cubicBezTo>
                  <a:cubicBezTo>
                    <a:pt x="0" y="147308"/>
                    <a:pt x="0" y="74111"/>
                    <a:pt x="0" y="915"/>
                  </a:cubicBezTo>
                  <a:cubicBezTo>
                    <a:pt x="166948" y="915"/>
                    <a:pt x="333870" y="940"/>
                    <a:pt x="500817" y="889"/>
                  </a:cubicBezTo>
                  <a:cubicBezTo>
                    <a:pt x="506813" y="889"/>
                    <a:pt x="512784" y="305"/>
                    <a:pt x="518780" y="0"/>
                  </a:cubicBezTo>
                  <a:cubicBezTo>
                    <a:pt x="522972" y="2414"/>
                    <a:pt x="527621" y="4294"/>
                    <a:pt x="531331" y="7317"/>
                  </a:cubicBezTo>
                  <a:cubicBezTo>
                    <a:pt x="604578" y="67683"/>
                    <a:pt x="666774" y="137755"/>
                    <a:pt x="716012" y="219107"/>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9" name="Freeform: Shape 8">
              <a:extLst>
                <a:ext uri="{FF2B5EF4-FFF2-40B4-BE49-F238E27FC236}">
                  <a16:creationId xmlns:a16="http://schemas.microsoft.com/office/drawing/2014/main" id="{5965CE99-78E9-A163-0696-4E4464FB46AC}"/>
                </a:ext>
              </a:extLst>
            </p:cNvPr>
            <p:cNvSpPr/>
            <p:nvPr/>
          </p:nvSpPr>
          <p:spPr>
            <a:xfrm>
              <a:off x="3819553" y="1154605"/>
              <a:ext cx="276894" cy="274438"/>
            </a:xfrm>
            <a:custGeom>
              <a:avLst/>
              <a:gdLst>
                <a:gd name="connsiteX0" fmla="*/ 40473 w 220657"/>
                <a:gd name="connsiteY0" fmla="*/ 213188 h 218700"/>
                <a:gd name="connsiteX1" fmla="*/ 61764 w 220657"/>
                <a:gd name="connsiteY1" fmla="*/ 147842 h 218700"/>
                <a:gd name="connsiteX2" fmla="*/ 55412 w 220657"/>
                <a:gd name="connsiteY2" fmla="*/ 127440 h 218700"/>
                <a:gd name="connsiteX3" fmla="*/ 0 w 220657"/>
                <a:gd name="connsiteY3" fmla="*/ 83309 h 218700"/>
                <a:gd name="connsiteX4" fmla="*/ 57165 w 220657"/>
                <a:gd name="connsiteY4" fmla="*/ 83258 h 218700"/>
                <a:gd name="connsiteX5" fmla="*/ 90295 w 220657"/>
                <a:gd name="connsiteY5" fmla="*/ 59020 h 218700"/>
                <a:gd name="connsiteX6" fmla="*/ 109503 w 220657"/>
                <a:gd name="connsiteY6" fmla="*/ 0 h 218700"/>
                <a:gd name="connsiteX7" fmla="*/ 129523 w 220657"/>
                <a:gd name="connsiteY7" fmla="*/ 61840 h 218700"/>
                <a:gd name="connsiteX8" fmla="*/ 160240 w 220657"/>
                <a:gd name="connsiteY8" fmla="*/ 83690 h 218700"/>
                <a:gd name="connsiteX9" fmla="*/ 220657 w 220657"/>
                <a:gd name="connsiteY9" fmla="*/ 86586 h 218700"/>
                <a:gd name="connsiteX10" fmla="*/ 167583 w 220657"/>
                <a:gd name="connsiteY10" fmla="*/ 124849 h 218700"/>
                <a:gd name="connsiteX11" fmla="*/ 158868 w 220657"/>
                <a:gd name="connsiteY11" fmla="*/ 151653 h 218700"/>
                <a:gd name="connsiteX12" fmla="*/ 180642 w 220657"/>
                <a:gd name="connsiteY12" fmla="*/ 218701 h 218700"/>
                <a:gd name="connsiteX13" fmla="*/ 109732 w 220657"/>
                <a:gd name="connsiteY13" fmla="*/ 167633 h 218700"/>
                <a:gd name="connsiteX14" fmla="*/ 42658 w 220657"/>
                <a:gd name="connsiteY14" fmla="*/ 216033 h 218700"/>
                <a:gd name="connsiteX15" fmla="*/ 40473 w 220657"/>
                <a:gd name="connsiteY15" fmla="*/ 213188 h 2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0657" h="218700">
                  <a:moveTo>
                    <a:pt x="40473" y="213188"/>
                  </a:moveTo>
                  <a:cubicBezTo>
                    <a:pt x="47485" y="191363"/>
                    <a:pt x="53888" y="169336"/>
                    <a:pt x="61764" y="147842"/>
                  </a:cubicBezTo>
                  <a:cubicBezTo>
                    <a:pt x="65244" y="138340"/>
                    <a:pt x="63644" y="133080"/>
                    <a:pt x="55412" y="127440"/>
                  </a:cubicBezTo>
                  <a:cubicBezTo>
                    <a:pt x="36484" y="114508"/>
                    <a:pt x="18191" y="100636"/>
                    <a:pt x="0" y="83309"/>
                  </a:cubicBezTo>
                  <a:cubicBezTo>
                    <a:pt x="19055" y="83309"/>
                    <a:pt x="38110" y="83537"/>
                    <a:pt x="57165" y="83258"/>
                  </a:cubicBezTo>
                  <a:cubicBezTo>
                    <a:pt x="88212" y="82800"/>
                    <a:pt x="80234" y="87704"/>
                    <a:pt x="90295" y="59020"/>
                  </a:cubicBezTo>
                  <a:cubicBezTo>
                    <a:pt x="96647" y="40956"/>
                    <a:pt x="102160" y="22637"/>
                    <a:pt x="109503" y="0"/>
                  </a:cubicBezTo>
                  <a:cubicBezTo>
                    <a:pt x="117150" y="23069"/>
                    <a:pt x="125153" y="42048"/>
                    <a:pt x="129523" y="61840"/>
                  </a:cubicBezTo>
                  <a:cubicBezTo>
                    <a:pt x="133538" y="80133"/>
                    <a:pt x="142786" y="85036"/>
                    <a:pt x="160240" y="83690"/>
                  </a:cubicBezTo>
                  <a:cubicBezTo>
                    <a:pt x="179727" y="82191"/>
                    <a:pt x="199443" y="83334"/>
                    <a:pt x="220657" y="86586"/>
                  </a:cubicBezTo>
                  <a:cubicBezTo>
                    <a:pt x="203025" y="99442"/>
                    <a:pt x="185850" y="113009"/>
                    <a:pt x="167583" y="124849"/>
                  </a:cubicBezTo>
                  <a:cubicBezTo>
                    <a:pt x="156429" y="132089"/>
                    <a:pt x="154015" y="139051"/>
                    <a:pt x="158868" y="151653"/>
                  </a:cubicBezTo>
                  <a:cubicBezTo>
                    <a:pt x="166871" y="172410"/>
                    <a:pt x="172766" y="193980"/>
                    <a:pt x="180642" y="218701"/>
                  </a:cubicBezTo>
                  <a:cubicBezTo>
                    <a:pt x="154981" y="200230"/>
                    <a:pt x="132420" y="183995"/>
                    <a:pt x="109732" y="167633"/>
                  </a:cubicBezTo>
                  <a:cubicBezTo>
                    <a:pt x="86840" y="184148"/>
                    <a:pt x="64762" y="200103"/>
                    <a:pt x="42658" y="216033"/>
                  </a:cubicBezTo>
                  <a:cubicBezTo>
                    <a:pt x="41947" y="215093"/>
                    <a:pt x="41210" y="214128"/>
                    <a:pt x="40473" y="21318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0" name="Freeform: Shape 9">
              <a:extLst>
                <a:ext uri="{FF2B5EF4-FFF2-40B4-BE49-F238E27FC236}">
                  <a16:creationId xmlns:a16="http://schemas.microsoft.com/office/drawing/2014/main" id="{58DCB130-7EBA-E259-3CA2-5230EF4D8331}"/>
                </a:ext>
              </a:extLst>
            </p:cNvPr>
            <p:cNvSpPr/>
            <p:nvPr/>
          </p:nvSpPr>
          <p:spPr>
            <a:xfrm>
              <a:off x="4197417" y="1154350"/>
              <a:ext cx="277722" cy="270581"/>
            </a:xfrm>
            <a:custGeom>
              <a:avLst/>
              <a:gdLst>
                <a:gd name="connsiteX0" fmla="*/ 176704 w 221317"/>
                <a:gd name="connsiteY0" fmla="*/ 214102 h 215626"/>
                <a:gd name="connsiteX1" fmla="*/ 109960 w 221317"/>
                <a:gd name="connsiteY1" fmla="*/ 168167 h 215626"/>
                <a:gd name="connsiteX2" fmla="*/ 44081 w 221317"/>
                <a:gd name="connsiteY2" fmla="*/ 215627 h 215626"/>
                <a:gd name="connsiteX3" fmla="*/ 41235 w 221317"/>
                <a:gd name="connsiteY3" fmla="*/ 213721 h 215626"/>
                <a:gd name="connsiteX4" fmla="*/ 66032 w 221317"/>
                <a:gd name="connsiteY4" fmla="*/ 135469 h 215626"/>
                <a:gd name="connsiteX5" fmla="*/ 0 w 221317"/>
                <a:gd name="connsiteY5" fmla="*/ 86891 h 215626"/>
                <a:gd name="connsiteX6" fmla="*/ 610 w 221317"/>
                <a:gd name="connsiteY6" fmla="*/ 83512 h 215626"/>
                <a:gd name="connsiteX7" fmla="*/ 66921 w 221317"/>
                <a:gd name="connsiteY7" fmla="*/ 83817 h 215626"/>
                <a:gd name="connsiteX8" fmla="*/ 88542 w 221317"/>
                <a:gd name="connsiteY8" fmla="*/ 67811 h 215626"/>
                <a:gd name="connsiteX9" fmla="*/ 110265 w 221317"/>
                <a:gd name="connsiteY9" fmla="*/ 0 h 215626"/>
                <a:gd name="connsiteX10" fmla="*/ 130743 w 221317"/>
                <a:gd name="connsiteY10" fmla="*/ 63568 h 215626"/>
                <a:gd name="connsiteX11" fmla="*/ 159300 w 221317"/>
                <a:gd name="connsiteY11" fmla="*/ 83868 h 215626"/>
                <a:gd name="connsiteX12" fmla="*/ 221318 w 221317"/>
                <a:gd name="connsiteY12" fmla="*/ 86662 h 215626"/>
                <a:gd name="connsiteX13" fmla="*/ 155006 w 221317"/>
                <a:gd name="connsiteY13" fmla="*/ 135240 h 215626"/>
                <a:gd name="connsiteX14" fmla="*/ 178381 w 221317"/>
                <a:gd name="connsiteY14" fmla="*/ 212349 h 215626"/>
                <a:gd name="connsiteX15" fmla="*/ 176704 w 221317"/>
                <a:gd name="connsiteY15" fmla="*/ 214102 h 2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317" h="215626">
                  <a:moveTo>
                    <a:pt x="176704" y="214102"/>
                  </a:moveTo>
                  <a:cubicBezTo>
                    <a:pt x="154701" y="198960"/>
                    <a:pt x="132725" y="183843"/>
                    <a:pt x="109960" y="168167"/>
                  </a:cubicBezTo>
                  <a:cubicBezTo>
                    <a:pt x="88110" y="183919"/>
                    <a:pt x="66083" y="199773"/>
                    <a:pt x="44081" y="215627"/>
                  </a:cubicBezTo>
                  <a:cubicBezTo>
                    <a:pt x="43141" y="214992"/>
                    <a:pt x="42175" y="214356"/>
                    <a:pt x="41235" y="213721"/>
                  </a:cubicBezTo>
                  <a:cubicBezTo>
                    <a:pt x="49416" y="187908"/>
                    <a:pt x="57597" y="162095"/>
                    <a:pt x="66032" y="135469"/>
                  </a:cubicBezTo>
                  <a:cubicBezTo>
                    <a:pt x="43776" y="119107"/>
                    <a:pt x="21901" y="102999"/>
                    <a:pt x="0" y="86891"/>
                  </a:cubicBezTo>
                  <a:cubicBezTo>
                    <a:pt x="203" y="85773"/>
                    <a:pt x="407" y="84630"/>
                    <a:pt x="610" y="83512"/>
                  </a:cubicBezTo>
                  <a:cubicBezTo>
                    <a:pt x="22714" y="83512"/>
                    <a:pt x="44868" y="82673"/>
                    <a:pt x="66921" y="83817"/>
                  </a:cubicBezTo>
                  <a:cubicBezTo>
                    <a:pt x="79752" y="84477"/>
                    <a:pt x="85214" y="79777"/>
                    <a:pt x="88542" y="67811"/>
                  </a:cubicBezTo>
                  <a:cubicBezTo>
                    <a:pt x="94538" y="46266"/>
                    <a:pt x="102110" y="25153"/>
                    <a:pt x="110265" y="0"/>
                  </a:cubicBezTo>
                  <a:cubicBezTo>
                    <a:pt x="118014" y="23501"/>
                    <a:pt x="125890" y="43166"/>
                    <a:pt x="130743" y="63568"/>
                  </a:cubicBezTo>
                  <a:cubicBezTo>
                    <a:pt x="134706" y="80209"/>
                    <a:pt x="142786" y="85189"/>
                    <a:pt x="159300" y="83868"/>
                  </a:cubicBezTo>
                  <a:cubicBezTo>
                    <a:pt x="179321" y="82267"/>
                    <a:pt x="199570" y="83486"/>
                    <a:pt x="221318" y="86662"/>
                  </a:cubicBezTo>
                  <a:cubicBezTo>
                    <a:pt x="199341" y="102770"/>
                    <a:pt x="177339" y="118878"/>
                    <a:pt x="155006" y="135240"/>
                  </a:cubicBezTo>
                  <a:cubicBezTo>
                    <a:pt x="162908" y="161307"/>
                    <a:pt x="170657" y="186841"/>
                    <a:pt x="178381" y="212349"/>
                  </a:cubicBezTo>
                  <a:cubicBezTo>
                    <a:pt x="177847" y="212959"/>
                    <a:pt x="177288" y="213518"/>
                    <a:pt x="176704" y="214102"/>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1" name="Freeform: Shape 10">
              <a:extLst>
                <a:ext uri="{FF2B5EF4-FFF2-40B4-BE49-F238E27FC236}">
                  <a16:creationId xmlns:a16="http://schemas.microsoft.com/office/drawing/2014/main" id="{96F97A4E-398F-B5C0-836F-FCA86A702074}"/>
                </a:ext>
              </a:extLst>
            </p:cNvPr>
            <p:cNvSpPr/>
            <p:nvPr/>
          </p:nvSpPr>
          <p:spPr>
            <a:xfrm>
              <a:off x="4191233" y="1462425"/>
              <a:ext cx="289424" cy="270231"/>
            </a:xfrm>
            <a:custGeom>
              <a:avLst/>
              <a:gdLst>
                <a:gd name="connsiteX0" fmla="*/ 182293 w 230642"/>
                <a:gd name="connsiteY0" fmla="*/ 214915 h 215347"/>
                <a:gd name="connsiteX1" fmla="*/ 115778 w 230642"/>
                <a:gd name="connsiteY1" fmla="*/ 168726 h 215347"/>
                <a:gd name="connsiteX2" fmla="*/ 47460 w 230642"/>
                <a:gd name="connsiteY2" fmla="*/ 214839 h 215347"/>
                <a:gd name="connsiteX3" fmla="*/ 47739 w 230642"/>
                <a:gd name="connsiteY3" fmla="*/ 215195 h 215347"/>
                <a:gd name="connsiteX4" fmla="*/ 67506 w 230642"/>
                <a:gd name="connsiteY4" fmla="*/ 148096 h 215347"/>
                <a:gd name="connsiteX5" fmla="*/ 61129 w 230642"/>
                <a:gd name="connsiteY5" fmla="*/ 127897 h 215347"/>
                <a:gd name="connsiteX6" fmla="*/ 0 w 230642"/>
                <a:gd name="connsiteY6" fmla="*/ 83461 h 215347"/>
                <a:gd name="connsiteX7" fmla="*/ 74137 w 230642"/>
                <a:gd name="connsiteY7" fmla="*/ 83715 h 215347"/>
                <a:gd name="connsiteX8" fmla="*/ 92658 w 230642"/>
                <a:gd name="connsiteY8" fmla="*/ 70656 h 215347"/>
                <a:gd name="connsiteX9" fmla="*/ 115169 w 230642"/>
                <a:gd name="connsiteY9" fmla="*/ 0 h 215347"/>
                <a:gd name="connsiteX10" fmla="*/ 138949 w 230642"/>
                <a:gd name="connsiteY10" fmla="*/ 72739 h 215347"/>
                <a:gd name="connsiteX11" fmla="*/ 153939 w 230642"/>
                <a:gd name="connsiteY11" fmla="*/ 83613 h 215347"/>
                <a:gd name="connsiteX12" fmla="*/ 230642 w 230642"/>
                <a:gd name="connsiteY12" fmla="*/ 83436 h 215347"/>
                <a:gd name="connsiteX13" fmla="*/ 169056 w 230642"/>
                <a:gd name="connsiteY13" fmla="*/ 128380 h 215347"/>
                <a:gd name="connsiteX14" fmla="*/ 162984 w 230642"/>
                <a:gd name="connsiteY14" fmla="*/ 147283 h 215347"/>
                <a:gd name="connsiteX15" fmla="*/ 180235 w 230642"/>
                <a:gd name="connsiteY15" fmla="*/ 200281 h 215347"/>
                <a:gd name="connsiteX16" fmla="*/ 182090 w 230642"/>
                <a:gd name="connsiteY16" fmla="*/ 215347 h 215347"/>
                <a:gd name="connsiteX17" fmla="*/ 182293 w 230642"/>
                <a:gd name="connsiteY17" fmla="*/ 214915 h 21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642" h="215347">
                  <a:moveTo>
                    <a:pt x="182293" y="214915"/>
                  </a:moveTo>
                  <a:cubicBezTo>
                    <a:pt x="160342" y="199671"/>
                    <a:pt x="138390" y="184427"/>
                    <a:pt x="115778" y="168726"/>
                  </a:cubicBezTo>
                  <a:cubicBezTo>
                    <a:pt x="93166" y="183995"/>
                    <a:pt x="70326" y="199417"/>
                    <a:pt x="47460" y="214839"/>
                  </a:cubicBezTo>
                  <a:lnTo>
                    <a:pt x="47739" y="215195"/>
                  </a:lnTo>
                  <a:cubicBezTo>
                    <a:pt x="54218" y="192786"/>
                    <a:pt x="60087" y="170200"/>
                    <a:pt x="67506" y="148096"/>
                  </a:cubicBezTo>
                  <a:cubicBezTo>
                    <a:pt x="70656" y="138670"/>
                    <a:pt x="69462" y="133563"/>
                    <a:pt x="61129" y="127897"/>
                  </a:cubicBezTo>
                  <a:cubicBezTo>
                    <a:pt x="41794" y="114737"/>
                    <a:pt x="23196" y="100433"/>
                    <a:pt x="0" y="83461"/>
                  </a:cubicBezTo>
                  <a:cubicBezTo>
                    <a:pt x="27973" y="83461"/>
                    <a:pt x="51093" y="82902"/>
                    <a:pt x="74137" y="83715"/>
                  </a:cubicBezTo>
                  <a:cubicBezTo>
                    <a:pt x="84579" y="84096"/>
                    <a:pt x="89711" y="81047"/>
                    <a:pt x="92658" y="70656"/>
                  </a:cubicBezTo>
                  <a:cubicBezTo>
                    <a:pt x="99086" y="48095"/>
                    <a:pt x="106810" y="25915"/>
                    <a:pt x="115169" y="0"/>
                  </a:cubicBezTo>
                  <a:cubicBezTo>
                    <a:pt x="123883" y="26372"/>
                    <a:pt x="132013" y="49391"/>
                    <a:pt x="138949" y="72739"/>
                  </a:cubicBezTo>
                  <a:cubicBezTo>
                    <a:pt x="141490" y="81276"/>
                    <a:pt x="145479" y="83791"/>
                    <a:pt x="153939" y="83613"/>
                  </a:cubicBezTo>
                  <a:cubicBezTo>
                    <a:pt x="177745" y="83131"/>
                    <a:pt x="201577" y="83436"/>
                    <a:pt x="230642" y="83436"/>
                  </a:cubicBezTo>
                  <a:cubicBezTo>
                    <a:pt x="207420" y="100534"/>
                    <a:pt x="188670" y="115118"/>
                    <a:pt x="169056" y="128380"/>
                  </a:cubicBezTo>
                  <a:cubicBezTo>
                    <a:pt x="161002" y="133817"/>
                    <a:pt x="159986" y="138873"/>
                    <a:pt x="162984" y="147283"/>
                  </a:cubicBezTo>
                  <a:cubicBezTo>
                    <a:pt x="169209" y="164788"/>
                    <a:pt x="174824" y="182496"/>
                    <a:pt x="180235" y="200281"/>
                  </a:cubicBezTo>
                  <a:cubicBezTo>
                    <a:pt x="181683" y="205032"/>
                    <a:pt x="181505" y="210291"/>
                    <a:pt x="182090" y="215347"/>
                  </a:cubicBezTo>
                  <a:cubicBezTo>
                    <a:pt x="182064" y="215322"/>
                    <a:pt x="182293" y="214915"/>
                    <a:pt x="182293" y="21491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2" name="Freeform: Shape 11">
              <a:extLst>
                <a:ext uri="{FF2B5EF4-FFF2-40B4-BE49-F238E27FC236}">
                  <a16:creationId xmlns:a16="http://schemas.microsoft.com/office/drawing/2014/main" id="{B4F6A5DC-547A-4706-7D31-6E60CE42F823}"/>
                </a:ext>
              </a:extLst>
            </p:cNvPr>
            <p:cNvSpPr/>
            <p:nvPr/>
          </p:nvSpPr>
          <p:spPr>
            <a:xfrm>
              <a:off x="3813241" y="1462840"/>
              <a:ext cx="288626" cy="274248"/>
            </a:xfrm>
            <a:custGeom>
              <a:avLst/>
              <a:gdLst>
                <a:gd name="connsiteX0" fmla="*/ 45834 w 230006"/>
                <a:gd name="connsiteY0" fmla="*/ 214128 h 218548"/>
                <a:gd name="connsiteX1" fmla="*/ 67023 w 230006"/>
                <a:gd name="connsiteY1" fmla="*/ 146876 h 218548"/>
                <a:gd name="connsiteX2" fmla="*/ 61001 w 230006"/>
                <a:gd name="connsiteY2" fmla="*/ 127923 h 218548"/>
                <a:gd name="connsiteX3" fmla="*/ 0 w 230006"/>
                <a:gd name="connsiteY3" fmla="*/ 83410 h 218548"/>
                <a:gd name="connsiteX4" fmla="*/ 87247 w 230006"/>
                <a:gd name="connsiteY4" fmla="*/ 83410 h 218548"/>
                <a:gd name="connsiteX5" fmla="*/ 114635 w 230006"/>
                <a:gd name="connsiteY5" fmla="*/ 0 h 218548"/>
                <a:gd name="connsiteX6" fmla="*/ 137323 w 230006"/>
                <a:gd name="connsiteY6" fmla="*/ 69284 h 218548"/>
                <a:gd name="connsiteX7" fmla="*/ 156582 w 230006"/>
                <a:gd name="connsiteY7" fmla="*/ 83385 h 218548"/>
                <a:gd name="connsiteX8" fmla="*/ 230007 w 230006"/>
                <a:gd name="connsiteY8" fmla="*/ 83080 h 218548"/>
                <a:gd name="connsiteX9" fmla="*/ 181760 w 230006"/>
                <a:gd name="connsiteY9" fmla="*/ 118675 h 218548"/>
                <a:gd name="connsiteX10" fmla="*/ 167481 w 230006"/>
                <a:gd name="connsiteY10" fmla="*/ 161282 h 218548"/>
                <a:gd name="connsiteX11" fmla="*/ 185698 w 230006"/>
                <a:gd name="connsiteY11" fmla="*/ 218548 h 218548"/>
                <a:gd name="connsiteX12" fmla="*/ 114838 w 230006"/>
                <a:gd name="connsiteY12" fmla="*/ 167557 h 218548"/>
                <a:gd name="connsiteX13" fmla="*/ 59223 w 230006"/>
                <a:gd name="connsiteY13" fmla="*/ 207624 h 218548"/>
                <a:gd name="connsiteX14" fmla="*/ 45427 w 230006"/>
                <a:gd name="connsiteY14" fmla="*/ 213899 h 218548"/>
                <a:gd name="connsiteX15" fmla="*/ 45834 w 230006"/>
                <a:gd name="connsiteY15" fmla="*/ 214128 h 21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006" h="218548">
                  <a:moveTo>
                    <a:pt x="45834" y="214128"/>
                  </a:moveTo>
                  <a:cubicBezTo>
                    <a:pt x="52795" y="191668"/>
                    <a:pt x="59198" y="169031"/>
                    <a:pt x="67023" y="146876"/>
                  </a:cubicBezTo>
                  <a:cubicBezTo>
                    <a:pt x="70173" y="137933"/>
                    <a:pt x="68674" y="133233"/>
                    <a:pt x="61001" y="127923"/>
                  </a:cubicBezTo>
                  <a:cubicBezTo>
                    <a:pt x="41464" y="114406"/>
                    <a:pt x="22561" y="99975"/>
                    <a:pt x="0" y="83410"/>
                  </a:cubicBezTo>
                  <a:cubicBezTo>
                    <a:pt x="31581" y="83410"/>
                    <a:pt x="58689" y="83410"/>
                    <a:pt x="87247" y="83410"/>
                  </a:cubicBezTo>
                  <a:cubicBezTo>
                    <a:pt x="96037" y="56631"/>
                    <a:pt x="104676" y="30336"/>
                    <a:pt x="114635" y="0"/>
                  </a:cubicBezTo>
                  <a:cubicBezTo>
                    <a:pt x="123045" y="25330"/>
                    <a:pt x="131099" y="47053"/>
                    <a:pt x="137323" y="69284"/>
                  </a:cubicBezTo>
                  <a:cubicBezTo>
                    <a:pt x="140423" y="80311"/>
                    <a:pt x="145225" y="83893"/>
                    <a:pt x="156582" y="83385"/>
                  </a:cubicBezTo>
                  <a:cubicBezTo>
                    <a:pt x="179270" y="82394"/>
                    <a:pt x="202060" y="83080"/>
                    <a:pt x="230007" y="83080"/>
                  </a:cubicBezTo>
                  <a:cubicBezTo>
                    <a:pt x="211181" y="96977"/>
                    <a:pt x="196521" y="107877"/>
                    <a:pt x="181760" y="118675"/>
                  </a:cubicBezTo>
                  <a:cubicBezTo>
                    <a:pt x="159097" y="135240"/>
                    <a:pt x="159097" y="135189"/>
                    <a:pt x="167481" y="161282"/>
                  </a:cubicBezTo>
                  <a:cubicBezTo>
                    <a:pt x="173147" y="178914"/>
                    <a:pt x="178711" y="196572"/>
                    <a:pt x="185698" y="218548"/>
                  </a:cubicBezTo>
                  <a:cubicBezTo>
                    <a:pt x="160291" y="200256"/>
                    <a:pt x="138136" y="184326"/>
                    <a:pt x="114838" y="167557"/>
                  </a:cubicBezTo>
                  <a:cubicBezTo>
                    <a:pt x="96317" y="180972"/>
                    <a:pt x="77922" y="194514"/>
                    <a:pt x="59223" y="207624"/>
                  </a:cubicBezTo>
                  <a:cubicBezTo>
                    <a:pt x="55158" y="210469"/>
                    <a:pt x="50051" y="211841"/>
                    <a:pt x="45427" y="213899"/>
                  </a:cubicBezTo>
                  <a:lnTo>
                    <a:pt x="45834" y="214128"/>
                  </a:ln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3" name="Freeform: Shape 12">
              <a:extLst>
                <a:ext uri="{FF2B5EF4-FFF2-40B4-BE49-F238E27FC236}">
                  <a16:creationId xmlns:a16="http://schemas.microsoft.com/office/drawing/2014/main" id="{9C057E33-12A8-754D-F0D0-C30A1A418259}"/>
                </a:ext>
              </a:extLst>
            </p:cNvPr>
            <p:cNvSpPr/>
            <p:nvPr/>
          </p:nvSpPr>
          <p:spPr>
            <a:xfrm>
              <a:off x="4191552" y="846180"/>
              <a:ext cx="284195" cy="272335"/>
            </a:xfrm>
            <a:custGeom>
              <a:avLst/>
              <a:gdLst>
                <a:gd name="connsiteX0" fmla="*/ 48196 w 226475"/>
                <a:gd name="connsiteY0" fmla="*/ 217024 h 217024"/>
                <a:gd name="connsiteX1" fmla="*/ 54167 w 226475"/>
                <a:gd name="connsiteY1" fmla="*/ 187476 h 217024"/>
                <a:gd name="connsiteX2" fmla="*/ 70834 w 226475"/>
                <a:gd name="connsiteY2" fmla="*/ 135469 h 217024"/>
                <a:gd name="connsiteX3" fmla="*/ 0 w 226475"/>
                <a:gd name="connsiteY3" fmla="*/ 83588 h 217024"/>
                <a:gd name="connsiteX4" fmla="*/ 73425 w 226475"/>
                <a:gd name="connsiteY4" fmla="*/ 83918 h 217024"/>
                <a:gd name="connsiteX5" fmla="*/ 92658 w 226475"/>
                <a:gd name="connsiteY5" fmla="*/ 69564 h 217024"/>
                <a:gd name="connsiteX6" fmla="*/ 114838 w 226475"/>
                <a:gd name="connsiteY6" fmla="*/ 0 h 217024"/>
                <a:gd name="connsiteX7" fmla="*/ 142582 w 226475"/>
                <a:gd name="connsiteY7" fmla="*/ 83461 h 217024"/>
                <a:gd name="connsiteX8" fmla="*/ 224951 w 226475"/>
                <a:gd name="connsiteY8" fmla="*/ 83461 h 217024"/>
                <a:gd name="connsiteX9" fmla="*/ 226475 w 226475"/>
                <a:gd name="connsiteY9" fmla="*/ 86357 h 217024"/>
                <a:gd name="connsiteX10" fmla="*/ 171876 w 226475"/>
                <a:gd name="connsiteY10" fmla="*/ 125814 h 217024"/>
                <a:gd name="connsiteX11" fmla="*/ 164000 w 226475"/>
                <a:gd name="connsiteY11" fmla="*/ 151221 h 217024"/>
                <a:gd name="connsiteX12" fmla="*/ 183691 w 226475"/>
                <a:gd name="connsiteY12" fmla="*/ 212705 h 217024"/>
                <a:gd name="connsiteX13" fmla="*/ 180134 w 226475"/>
                <a:gd name="connsiteY13" fmla="*/ 214585 h 217024"/>
                <a:gd name="connsiteX14" fmla="*/ 114915 w 226475"/>
                <a:gd name="connsiteY14" fmla="*/ 167659 h 217024"/>
                <a:gd name="connsiteX15" fmla="*/ 48044 w 226475"/>
                <a:gd name="connsiteY15" fmla="*/ 216592 h 217024"/>
                <a:gd name="connsiteX16" fmla="*/ 48196 w 226475"/>
                <a:gd name="connsiteY16" fmla="*/ 217024 h 21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475" h="217024">
                  <a:moveTo>
                    <a:pt x="48196" y="217024"/>
                  </a:moveTo>
                  <a:cubicBezTo>
                    <a:pt x="50153" y="207166"/>
                    <a:pt x="51398" y="197105"/>
                    <a:pt x="54167" y="187476"/>
                  </a:cubicBezTo>
                  <a:cubicBezTo>
                    <a:pt x="59172" y="170225"/>
                    <a:pt x="65092" y="153228"/>
                    <a:pt x="70834" y="135469"/>
                  </a:cubicBezTo>
                  <a:cubicBezTo>
                    <a:pt x="48247" y="118929"/>
                    <a:pt x="26245" y="102796"/>
                    <a:pt x="0" y="83588"/>
                  </a:cubicBezTo>
                  <a:cubicBezTo>
                    <a:pt x="27414" y="83588"/>
                    <a:pt x="50458" y="82775"/>
                    <a:pt x="73425" y="83918"/>
                  </a:cubicBezTo>
                  <a:cubicBezTo>
                    <a:pt x="85189" y="84503"/>
                    <a:pt x="89635" y="80082"/>
                    <a:pt x="92658" y="69564"/>
                  </a:cubicBezTo>
                  <a:cubicBezTo>
                    <a:pt x="98985" y="47511"/>
                    <a:pt x="106530" y="25813"/>
                    <a:pt x="114838" y="0"/>
                  </a:cubicBezTo>
                  <a:cubicBezTo>
                    <a:pt x="124772" y="29929"/>
                    <a:pt x="133588" y="56403"/>
                    <a:pt x="142582" y="83461"/>
                  </a:cubicBezTo>
                  <a:cubicBezTo>
                    <a:pt x="170479" y="83461"/>
                    <a:pt x="197715" y="83461"/>
                    <a:pt x="224951" y="83461"/>
                  </a:cubicBezTo>
                  <a:cubicBezTo>
                    <a:pt x="225459" y="84426"/>
                    <a:pt x="225967" y="85392"/>
                    <a:pt x="226475" y="86357"/>
                  </a:cubicBezTo>
                  <a:cubicBezTo>
                    <a:pt x="208335" y="99620"/>
                    <a:pt x="190677" y="113593"/>
                    <a:pt x="171876" y="125814"/>
                  </a:cubicBezTo>
                  <a:cubicBezTo>
                    <a:pt x="161053" y="132852"/>
                    <a:pt x="159529" y="139483"/>
                    <a:pt x="164000" y="151221"/>
                  </a:cubicBezTo>
                  <a:cubicBezTo>
                    <a:pt x="171622" y="171317"/>
                    <a:pt x="177237" y="192176"/>
                    <a:pt x="183691" y="212705"/>
                  </a:cubicBezTo>
                  <a:cubicBezTo>
                    <a:pt x="182496" y="213340"/>
                    <a:pt x="181328" y="213975"/>
                    <a:pt x="180134" y="214585"/>
                  </a:cubicBezTo>
                  <a:cubicBezTo>
                    <a:pt x="158538" y="199036"/>
                    <a:pt x="136917" y="183487"/>
                    <a:pt x="114915" y="167659"/>
                  </a:cubicBezTo>
                  <a:cubicBezTo>
                    <a:pt x="92150" y="184300"/>
                    <a:pt x="70097" y="200459"/>
                    <a:pt x="48044" y="216592"/>
                  </a:cubicBezTo>
                  <a:cubicBezTo>
                    <a:pt x="48069" y="216643"/>
                    <a:pt x="48196" y="217024"/>
                    <a:pt x="48196" y="217024"/>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5" name="Freeform: Shape 14">
              <a:extLst>
                <a:ext uri="{FF2B5EF4-FFF2-40B4-BE49-F238E27FC236}">
                  <a16:creationId xmlns:a16="http://schemas.microsoft.com/office/drawing/2014/main" id="{51C1C635-9CFD-83CE-5DAB-130FCC5DE0EE}"/>
                </a:ext>
              </a:extLst>
            </p:cNvPr>
            <p:cNvSpPr/>
            <p:nvPr/>
          </p:nvSpPr>
          <p:spPr>
            <a:xfrm>
              <a:off x="3525059" y="1479992"/>
              <a:ext cx="192821" cy="257223"/>
            </a:xfrm>
            <a:custGeom>
              <a:avLst/>
              <a:gdLst>
                <a:gd name="connsiteX0" fmla="*/ 0 w 153659"/>
                <a:gd name="connsiteY0" fmla="*/ 184529 h 204981"/>
                <a:gd name="connsiteX1" fmla="*/ 46139 w 153659"/>
                <a:gd name="connsiteY1" fmla="*/ 0 h 204981"/>
                <a:gd name="connsiteX2" fmla="*/ 66083 w 153659"/>
                <a:gd name="connsiteY2" fmla="*/ 58842 h 204981"/>
                <a:gd name="connsiteX3" fmla="*/ 81098 w 153659"/>
                <a:gd name="connsiteY3" fmla="*/ 69665 h 204981"/>
                <a:gd name="connsiteX4" fmla="*/ 153660 w 153659"/>
                <a:gd name="connsiteY4" fmla="*/ 72765 h 204981"/>
                <a:gd name="connsiteX5" fmla="*/ 97206 w 153659"/>
                <a:gd name="connsiteY5" fmla="*/ 113644 h 204981"/>
                <a:gd name="connsiteX6" fmla="*/ 90550 w 153659"/>
                <a:gd name="connsiteY6" fmla="*/ 133944 h 204981"/>
                <a:gd name="connsiteX7" fmla="*/ 113492 w 153659"/>
                <a:gd name="connsiteY7" fmla="*/ 204981 h 204981"/>
                <a:gd name="connsiteX8" fmla="*/ 55590 w 153659"/>
                <a:gd name="connsiteY8" fmla="*/ 162755 h 204981"/>
                <a:gd name="connsiteX9" fmla="*/ 30361 w 153659"/>
                <a:gd name="connsiteY9" fmla="*/ 162196 h 204981"/>
                <a:gd name="connsiteX10" fmla="*/ 0 w 153659"/>
                <a:gd name="connsiteY10" fmla="*/ 184529 h 20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59" h="204981">
                  <a:moveTo>
                    <a:pt x="0" y="184529"/>
                  </a:moveTo>
                  <a:cubicBezTo>
                    <a:pt x="8664" y="121342"/>
                    <a:pt x="20783" y="58994"/>
                    <a:pt x="46139" y="0"/>
                  </a:cubicBezTo>
                  <a:cubicBezTo>
                    <a:pt x="52846" y="19589"/>
                    <a:pt x="59909" y="39075"/>
                    <a:pt x="66083" y="58842"/>
                  </a:cubicBezTo>
                  <a:cubicBezTo>
                    <a:pt x="68598" y="66921"/>
                    <a:pt x="72460" y="69868"/>
                    <a:pt x="81098" y="69665"/>
                  </a:cubicBezTo>
                  <a:cubicBezTo>
                    <a:pt x="104904" y="69055"/>
                    <a:pt x="128710" y="69462"/>
                    <a:pt x="153660" y="72765"/>
                  </a:cubicBezTo>
                  <a:cubicBezTo>
                    <a:pt x="134884" y="86459"/>
                    <a:pt x="116388" y="100560"/>
                    <a:pt x="97206" y="113644"/>
                  </a:cubicBezTo>
                  <a:cubicBezTo>
                    <a:pt x="89025" y="119234"/>
                    <a:pt x="87043" y="124315"/>
                    <a:pt x="90550" y="133944"/>
                  </a:cubicBezTo>
                  <a:cubicBezTo>
                    <a:pt x="98502" y="155845"/>
                    <a:pt x="104981" y="178279"/>
                    <a:pt x="113492" y="204981"/>
                  </a:cubicBezTo>
                  <a:cubicBezTo>
                    <a:pt x="91566" y="189102"/>
                    <a:pt x="73171" y="176475"/>
                    <a:pt x="55590" y="162755"/>
                  </a:cubicBezTo>
                  <a:cubicBezTo>
                    <a:pt x="46647" y="155769"/>
                    <a:pt x="39736" y="153838"/>
                    <a:pt x="30361" y="162196"/>
                  </a:cubicBezTo>
                  <a:cubicBezTo>
                    <a:pt x="21062" y="170530"/>
                    <a:pt x="10188" y="177161"/>
                    <a:pt x="0" y="184529"/>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6" name="Freeform: Shape 15">
              <a:extLst>
                <a:ext uri="{FF2B5EF4-FFF2-40B4-BE49-F238E27FC236}">
                  <a16:creationId xmlns:a16="http://schemas.microsoft.com/office/drawing/2014/main" id="{4CE29B0F-B847-1B45-6A88-EB1318F0F9A9}"/>
                </a:ext>
              </a:extLst>
            </p:cNvPr>
            <p:cNvSpPr/>
            <p:nvPr/>
          </p:nvSpPr>
          <p:spPr>
            <a:xfrm>
              <a:off x="3870277" y="946767"/>
              <a:ext cx="231654" cy="174139"/>
            </a:xfrm>
            <a:custGeom>
              <a:avLst/>
              <a:gdLst>
                <a:gd name="connsiteX0" fmla="*/ 17531 w 184605"/>
                <a:gd name="connsiteY0" fmla="*/ 71825 h 138771"/>
                <a:gd name="connsiteX1" fmla="*/ 82572 w 184605"/>
                <a:gd name="connsiteY1" fmla="*/ 20427 h 138771"/>
                <a:gd name="connsiteX2" fmla="*/ 112120 w 184605"/>
                <a:gd name="connsiteY2" fmla="*/ 0 h 138771"/>
                <a:gd name="connsiteX3" fmla="*/ 148096 w 184605"/>
                <a:gd name="connsiteY3" fmla="*/ 3328 h 138771"/>
                <a:gd name="connsiteX4" fmla="*/ 184605 w 184605"/>
                <a:gd name="connsiteY4" fmla="*/ 3455 h 138771"/>
                <a:gd name="connsiteX5" fmla="*/ 127592 w 184605"/>
                <a:gd name="connsiteY5" fmla="*/ 44614 h 138771"/>
                <a:gd name="connsiteX6" fmla="*/ 118751 w 184605"/>
                <a:gd name="connsiteY6" fmla="*/ 72714 h 138771"/>
                <a:gd name="connsiteX7" fmla="*/ 140245 w 184605"/>
                <a:gd name="connsiteY7" fmla="*/ 138771 h 138771"/>
                <a:gd name="connsiteX8" fmla="*/ 81708 w 184605"/>
                <a:gd name="connsiteY8" fmla="*/ 95987 h 138771"/>
                <a:gd name="connsiteX9" fmla="*/ 56428 w 184605"/>
                <a:gd name="connsiteY9" fmla="*/ 96520 h 138771"/>
                <a:gd name="connsiteX10" fmla="*/ 0 w 184605"/>
                <a:gd name="connsiteY10" fmla="*/ 137857 h 138771"/>
                <a:gd name="connsiteX11" fmla="*/ 17531 w 184605"/>
                <a:gd name="connsiteY11" fmla="*/ 71825 h 13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605" h="138771">
                  <a:moveTo>
                    <a:pt x="17531" y="71825"/>
                  </a:moveTo>
                  <a:cubicBezTo>
                    <a:pt x="39203" y="54675"/>
                    <a:pt x="60697" y="37322"/>
                    <a:pt x="82572" y="20427"/>
                  </a:cubicBezTo>
                  <a:cubicBezTo>
                    <a:pt x="92023" y="13135"/>
                    <a:pt x="102237" y="6784"/>
                    <a:pt x="112120" y="0"/>
                  </a:cubicBezTo>
                  <a:cubicBezTo>
                    <a:pt x="124112" y="1143"/>
                    <a:pt x="136078" y="2668"/>
                    <a:pt x="148096" y="3328"/>
                  </a:cubicBezTo>
                  <a:cubicBezTo>
                    <a:pt x="158385" y="3887"/>
                    <a:pt x="168726" y="3455"/>
                    <a:pt x="184605" y="3455"/>
                  </a:cubicBezTo>
                  <a:cubicBezTo>
                    <a:pt x="163060" y="19157"/>
                    <a:pt x="145936" y="32825"/>
                    <a:pt x="127592" y="44614"/>
                  </a:cubicBezTo>
                  <a:cubicBezTo>
                    <a:pt x="115728" y="52236"/>
                    <a:pt x="113771" y="59807"/>
                    <a:pt x="118751" y="72714"/>
                  </a:cubicBezTo>
                  <a:cubicBezTo>
                    <a:pt x="126551" y="92912"/>
                    <a:pt x="132293" y="113924"/>
                    <a:pt x="140245" y="138771"/>
                  </a:cubicBezTo>
                  <a:cubicBezTo>
                    <a:pt x="118319" y="122892"/>
                    <a:pt x="99340" y="110291"/>
                    <a:pt x="81708" y="95987"/>
                  </a:cubicBezTo>
                  <a:cubicBezTo>
                    <a:pt x="71977" y="88110"/>
                    <a:pt x="65422" y="89457"/>
                    <a:pt x="56428" y="96520"/>
                  </a:cubicBezTo>
                  <a:cubicBezTo>
                    <a:pt x="38974" y="110214"/>
                    <a:pt x="20656" y="122841"/>
                    <a:pt x="0" y="137857"/>
                  </a:cubicBezTo>
                  <a:cubicBezTo>
                    <a:pt x="6453" y="113517"/>
                    <a:pt x="11992" y="92658"/>
                    <a:pt x="17531" y="7182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7" name="Freeform: Shape 16">
              <a:extLst>
                <a:ext uri="{FF2B5EF4-FFF2-40B4-BE49-F238E27FC236}">
                  <a16:creationId xmlns:a16="http://schemas.microsoft.com/office/drawing/2014/main" id="{8543A78C-0473-2702-627C-26AB3DC35909}"/>
                </a:ext>
              </a:extLst>
            </p:cNvPr>
            <p:cNvSpPr/>
            <p:nvPr/>
          </p:nvSpPr>
          <p:spPr>
            <a:xfrm>
              <a:off x="3516962" y="785860"/>
              <a:ext cx="1056279" cy="1057878"/>
            </a:xfrm>
            <a:custGeom>
              <a:avLst/>
              <a:gdLst>
                <a:gd name="connsiteX0" fmla="*/ 841750 w 841749"/>
                <a:gd name="connsiteY0" fmla="*/ 183589 h 843023"/>
                <a:gd name="connsiteX1" fmla="*/ 841191 w 841749"/>
                <a:gd name="connsiteY1" fmla="*/ 0 h 843023"/>
                <a:gd name="connsiteX2" fmla="*/ 775464 w 841749"/>
                <a:gd name="connsiteY2" fmla="*/ 0 h 843023"/>
                <a:gd name="connsiteX3" fmla="*/ 719899 w 841749"/>
                <a:gd name="connsiteY3" fmla="*/ 8842 h 843023"/>
                <a:gd name="connsiteX4" fmla="*/ 399495 w 841749"/>
                <a:gd name="connsiteY4" fmla="*/ 125484 h 843023"/>
                <a:gd name="connsiteX5" fmla="*/ 393677 w 841749"/>
                <a:gd name="connsiteY5" fmla="*/ 128278 h 843023"/>
                <a:gd name="connsiteX6" fmla="*/ 429653 w 841749"/>
                <a:gd name="connsiteY6" fmla="*/ 131607 h 843023"/>
                <a:gd name="connsiteX7" fmla="*/ 466162 w 841749"/>
                <a:gd name="connsiteY7" fmla="*/ 131734 h 843023"/>
                <a:gd name="connsiteX8" fmla="*/ 409150 w 841749"/>
                <a:gd name="connsiteY8" fmla="*/ 172893 h 843023"/>
                <a:gd name="connsiteX9" fmla="*/ 400308 w 841749"/>
                <a:gd name="connsiteY9" fmla="*/ 200992 h 843023"/>
                <a:gd name="connsiteX10" fmla="*/ 421802 w 841749"/>
                <a:gd name="connsiteY10" fmla="*/ 267050 h 843023"/>
                <a:gd name="connsiteX11" fmla="*/ 363265 w 841749"/>
                <a:gd name="connsiteY11" fmla="*/ 224265 h 843023"/>
                <a:gd name="connsiteX12" fmla="*/ 337985 w 841749"/>
                <a:gd name="connsiteY12" fmla="*/ 224799 h 843023"/>
                <a:gd name="connsiteX13" fmla="*/ 281557 w 841749"/>
                <a:gd name="connsiteY13" fmla="*/ 266135 h 843023"/>
                <a:gd name="connsiteX14" fmla="*/ 299088 w 841749"/>
                <a:gd name="connsiteY14" fmla="*/ 200078 h 843023"/>
                <a:gd name="connsiteX15" fmla="*/ 173325 w 841749"/>
                <a:gd name="connsiteY15" fmla="*/ 330617 h 843023"/>
                <a:gd name="connsiteX16" fmla="*/ 98451 w 841749"/>
                <a:gd name="connsiteY16" fmla="*/ 447869 h 843023"/>
                <a:gd name="connsiteX17" fmla="*/ 98451 w 841749"/>
                <a:gd name="connsiteY17" fmla="*/ 447869 h 843023"/>
                <a:gd name="connsiteX18" fmla="*/ 81937 w 841749"/>
                <a:gd name="connsiteY18" fmla="*/ 484328 h 843023"/>
                <a:gd name="connsiteX19" fmla="*/ 52592 w 841749"/>
                <a:gd name="connsiteY19" fmla="*/ 553180 h 843023"/>
                <a:gd name="connsiteX20" fmla="*/ 72536 w 841749"/>
                <a:gd name="connsiteY20" fmla="*/ 612022 h 843023"/>
                <a:gd name="connsiteX21" fmla="*/ 87552 w 841749"/>
                <a:gd name="connsiteY21" fmla="*/ 622845 h 843023"/>
                <a:gd name="connsiteX22" fmla="*/ 160113 w 841749"/>
                <a:gd name="connsiteY22" fmla="*/ 625945 h 843023"/>
                <a:gd name="connsiteX23" fmla="*/ 103659 w 841749"/>
                <a:gd name="connsiteY23" fmla="*/ 666824 h 843023"/>
                <a:gd name="connsiteX24" fmla="*/ 97003 w 841749"/>
                <a:gd name="connsiteY24" fmla="*/ 687124 h 843023"/>
                <a:gd name="connsiteX25" fmla="*/ 119945 w 841749"/>
                <a:gd name="connsiteY25" fmla="*/ 758161 h 843023"/>
                <a:gd name="connsiteX26" fmla="*/ 62043 w 841749"/>
                <a:gd name="connsiteY26" fmla="*/ 715936 h 843023"/>
                <a:gd name="connsiteX27" fmla="*/ 36814 w 841749"/>
                <a:gd name="connsiteY27" fmla="*/ 715377 h 843023"/>
                <a:gd name="connsiteX28" fmla="*/ 6428 w 841749"/>
                <a:gd name="connsiteY28" fmla="*/ 737709 h 843023"/>
                <a:gd name="connsiteX29" fmla="*/ 0 w 841749"/>
                <a:gd name="connsiteY29" fmla="*/ 842639 h 843023"/>
                <a:gd name="connsiteX30" fmla="*/ 183995 w 841749"/>
                <a:gd name="connsiteY30" fmla="*/ 842995 h 843023"/>
                <a:gd name="connsiteX31" fmla="*/ 821500 w 841749"/>
                <a:gd name="connsiteY31" fmla="*/ 842995 h 843023"/>
                <a:gd name="connsiteX32" fmla="*/ 841191 w 841749"/>
                <a:gd name="connsiteY32" fmla="*/ 842461 h 843023"/>
                <a:gd name="connsiteX33" fmla="*/ 841750 w 841749"/>
                <a:gd name="connsiteY33" fmla="*/ 622795 h 843023"/>
                <a:gd name="connsiteX34" fmla="*/ 841750 w 841749"/>
                <a:gd name="connsiteY34" fmla="*/ 403179 h 843023"/>
                <a:gd name="connsiteX35" fmla="*/ 841750 w 841749"/>
                <a:gd name="connsiteY35" fmla="*/ 183589 h 843023"/>
                <a:gd name="connsiteX36" fmla="*/ 298326 w 841749"/>
                <a:gd name="connsiteY36" fmla="*/ 377112 h 843023"/>
                <a:gd name="connsiteX37" fmla="*/ 331456 w 841749"/>
                <a:gd name="connsiteY37" fmla="*/ 352874 h 843023"/>
                <a:gd name="connsiteX38" fmla="*/ 350663 w 841749"/>
                <a:gd name="connsiteY38" fmla="*/ 293854 h 843023"/>
                <a:gd name="connsiteX39" fmla="*/ 370684 w 841749"/>
                <a:gd name="connsiteY39" fmla="*/ 355694 h 843023"/>
                <a:gd name="connsiteX40" fmla="*/ 401401 w 841749"/>
                <a:gd name="connsiteY40" fmla="*/ 377544 h 843023"/>
                <a:gd name="connsiteX41" fmla="*/ 461818 w 841749"/>
                <a:gd name="connsiteY41" fmla="*/ 380440 h 843023"/>
                <a:gd name="connsiteX42" fmla="*/ 408743 w 841749"/>
                <a:gd name="connsiteY42" fmla="*/ 418703 h 843023"/>
                <a:gd name="connsiteX43" fmla="*/ 400029 w 841749"/>
                <a:gd name="connsiteY43" fmla="*/ 445507 h 843023"/>
                <a:gd name="connsiteX44" fmla="*/ 421802 w 841749"/>
                <a:gd name="connsiteY44" fmla="*/ 512555 h 843023"/>
                <a:gd name="connsiteX45" fmla="*/ 350892 w 841749"/>
                <a:gd name="connsiteY45" fmla="*/ 461487 h 843023"/>
                <a:gd name="connsiteX46" fmla="*/ 283818 w 841749"/>
                <a:gd name="connsiteY46" fmla="*/ 509887 h 843023"/>
                <a:gd name="connsiteX47" fmla="*/ 281608 w 841749"/>
                <a:gd name="connsiteY47" fmla="*/ 507042 h 843023"/>
                <a:gd name="connsiteX48" fmla="*/ 302899 w 841749"/>
                <a:gd name="connsiteY48" fmla="*/ 441696 h 843023"/>
                <a:gd name="connsiteX49" fmla="*/ 296547 w 841749"/>
                <a:gd name="connsiteY49" fmla="*/ 421294 h 843023"/>
                <a:gd name="connsiteX50" fmla="*/ 241135 w 841749"/>
                <a:gd name="connsiteY50" fmla="*/ 377163 h 843023"/>
                <a:gd name="connsiteX51" fmla="*/ 298326 w 841749"/>
                <a:gd name="connsiteY51" fmla="*/ 377112 h 843023"/>
                <a:gd name="connsiteX52" fmla="*/ 403586 w 841749"/>
                <a:gd name="connsiteY52" fmla="*/ 700768 h 843023"/>
                <a:gd name="connsiteX53" fmla="*/ 421802 w 841749"/>
                <a:gd name="connsiteY53" fmla="*/ 758034 h 843023"/>
                <a:gd name="connsiteX54" fmla="*/ 350943 w 841749"/>
                <a:gd name="connsiteY54" fmla="*/ 707043 h 843023"/>
                <a:gd name="connsiteX55" fmla="*/ 295328 w 841749"/>
                <a:gd name="connsiteY55" fmla="*/ 747110 h 843023"/>
                <a:gd name="connsiteX56" fmla="*/ 282167 w 841749"/>
                <a:gd name="connsiteY56" fmla="*/ 753131 h 843023"/>
                <a:gd name="connsiteX57" fmla="*/ 303127 w 841749"/>
                <a:gd name="connsiteY57" fmla="*/ 686337 h 843023"/>
                <a:gd name="connsiteX58" fmla="*/ 297106 w 841749"/>
                <a:gd name="connsiteY58" fmla="*/ 667383 h 843023"/>
                <a:gd name="connsiteX59" fmla="*/ 236105 w 841749"/>
                <a:gd name="connsiteY59" fmla="*/ 622871 h 843023"/>
                <a:gd name="connsiteX60" fmla="*/ 323351 w 841749"/>
                <a:gd name="connsiteY60" fmla="*/ 622871 h 843023"/>
                <a:gd name="connsiteX61" fmla="*/ 350740 w 841749"/>
                <a:gd name="connsiteY61" fmla="*/ 539461 h 843023"/>
                <a:gd name="connsiteX62" fmla="*/ 373428 w 841749"/>
                <a:gd name="connsiteY62" fmla="*/ 608745 h 843023"/>
                <a:gd name="connsiteX63" fmla="*/ 392686 w 841749"/>
                <a:gd name="connsiteY63" fmla="*/ 622845 h 843023"/>
                <a:gd name="connsiteX64" fmla="*/ 466111 w 841749"/>
                <a:gd name="connsiteY64" fmla="*/ 622541 h 843023"/>
                <a:gd name="connsiteX65" fmla="*/ 417864 w 841749"/>
                <a:gd name="connsiteY65" fmla="*/ 658135 h 843023"/>
                <a:gd name="connsiteX66" fmla="*/ 403586 w 841749"/>
                <a:gd name="connsiteY66" fmla="*/ 700768 h 843023"/>
                <a:gd name="connsiteX67" fmla="*/ 611031 w 841749"/>
                <a:gd name="connsiteY67" fmla="*/ 132013 h 843023"/>
                <a:gd name="connsiteX68" fmla="*/ 630264 w 841749"/>
                <a:gd name="connsiteY68" fmla="*/ 117658 h 843023"/>
                <a:gd name="connsiteX69" fmla="*/ 652444 w 841749"/>
                <a:gd name="connsiteY69" fmla="*/ 48095 h 843023"/>
                <a:gd name="connsiteX70" fmla="*/ 680188 w 841749"/>
                <a:gd name="connsiteY70" fmla="*/ 131556 h 843023"/>
                <a:gd name="connsiteX71" fmla="*/ 762557 w 841749"/>
                <a:gd name="connsiteY71" fmla="*/ 131556 h 843023"/>
                <a:gd name="connsiteX72" fmla="*/ 764081 w 841749"/>
                <a:gd name="connsiteY72" fmla="*/ 134452 h 843023"/>
                <a:gd name="connsiteX73" fmla="*/ 709482 w 841749"/>
                <a:gd name="connsiteY73" fmla="*/ 173909 h 843023"/>
                <a:gd name="connsiteX74" fmla="*/ 701606 w 841749"/>
                <a:gd name="connsiteY74" fmla="*/ 199316 h 843023"/>
                <a:gd name="connsiteX75" fmla="*/ 721296 w 841749"/>
                <a:gd name="connsiteY75" fmla="*/ 260800 h 843023"/>
                <a:gd name="connsiteX76" fmla="*/ 717740 w 841749"/>
                <a:gd name="connsiteY76" fmla="*/ 262680 h 843023"/>
                <a:gd name="connsiteX77" fmla="*/ 652521 w 841749"/>
                <a:gd name="connsiteY77" fmla="*/ 215754 h 843023"/>
                <a:gd name="connsiteX78" fmla="*/ 585828 w 841749"/>
                <a:gd name="connsiteY78" fmla="*/ 264560 h 843023"/>
                <a:gd name="connsiteX79" fmla="*/ 591773 w 841749"/>
                <a:gd name="connsiteY79" fmla="*/ 235546 h 843023"/>
                <a:gd name="connsiteX80" fmla="*/ 608440 w 841749"/>
                <a:gd name="connsiteY80" fmla="*/ 183538 h 843023"/>
                <a:gd name="connsiteX81" fmla="*/ 537606 w 841749"/>
                <a:gd name="connsiteY81" fmla="*/ 131658 h 843023"/>
                <a:gd name="connsiteX82" fmla="*/ 611031 w 841749"/>
                <a:gd name="connsiteY82" fmla="*/ 132013 h 843023"/>
                <a:gd name="connsiteX83" fmla="*/ 720661 w 841749"/>
                <a:gd name="connsiteY83" fmla="*/ 506025 h 843023"/>
                <a:gd name="connsiteX84" fmla="*/ 721728 w 841749"/>
                <a:gd name="connsiteY84" fmla="*/ 509404 h 843023"/>
                <a:gd name="connsiteX85" fmla="*/ 718959 w 841749"/>
                <a:gd name="connsiteY85" fmla="*/ 507753 h 843023"/>
                <a:gd name="connsiteX86" fmla="*/ 652216 w 841749"/>
                <a:gd name="connsiteY86" fmla="*/ 461818 h 843023"/>
                <a:gd name="connsiteX87" fmla="*/ 586336 w 841749"/>
                <a:gd name="connsiteY87" fmla="*/ 509277 h 843023"/>
                <a:gd name="connsiteX88" fmla="*/ 583490 w 841749"/>
                <a:gd name="connsiteY88" fmla="*/ 507372 h 843023"/>
                <a:gd name="connsiteX89" fmla="*/ 608287 w 841749"/>
                <a:gd name="connsiteY89" fmla="*/ 429119 h 843023"/>
                <a:gd name="connsiteX90" fmla="*/ 542255 w 841749"/>
                <a:gd name="connsiteY90" fmla="*/ 380542 h 843023"/>
                <a:gd name="connsiteX91" fmla="*/ 542865 w 841749"/>
                <a:gd name="connsiteY91" fmla="*/ 377163 h 843023"/>
                <a:gd name="connsiteX92" fmla="*/ 609177 w 841749"/>
                <a:gd name="connsiteY92" fmla="*/ 377467 h 843023"/>
                <a:gd name="connsiteX93" fmla="*/ 630798 w 841749"/>
                <a:gd name="connsiteY93" fmla="*/ 361461 h 843023"/>
                <a:gd name="connsiteX94" fmla="*/ 652521 w 841749"/>
                <a:gd name="connsiteY94" fmla="*/ 293651 h 843023"/>
                <a:gd name="connsiteX95" fmla="*/ 672998 w 841749"/>
                <a:gd name="connsiteY95" fmla="*/ 357218 h 843023"/>
                <a:gd name="connsiteX96" fmla="*/ 701555 w 841749"/>
                <a:gd name="connsiteY96" fmla="*/ 377518 h 843023"/>
                <a:gd name="connsiteX97" fmla="*/ 763573 w 841749"/>
                <a:gd name="connsiteY97" fmla="*/ 380313 h 843023"/>
                <a:gd name="connsiteX98" fmla="*/ 697262 w 841749"/>
                <a:gd name="connsiteY98" fmla="*/ 428891 h 843023"/>
                <a:gd name="connsiteX99" fmla="*/ 720661 w 841749"/>
                <a:gd name="connsiteY99" fmla="*/ 506025 h 843023"/>
                <a:gd name="connsiteX100" fmla="*/ 583211 w 841749"/>
                <a:gd name="connsiteY100" fmla="*/ 755316 h 843023"/>
                <a:gd name="connsiteX101" fmla="*/ 584608 w 841749"/>
                <a:gd name="connsiteY101" fmla="*/ 754579 h 843023"/>
                <a:gd name="connsiteX102" fmla="*/ 584253 w 841749"/>
                <a:gd name="connsiteY102" fmla="*/ 755392 h 843023"/>
                <a:gd name="connsiteX103" fmla="*/ 583211 w 841749"/>
                <a:gd name="connsiteY103" fmla="*/ 755316 h 843023"/>
                <a:gd name="connsiteX104" fmla="*/ 720052 w 841749"/>
                <a:gd name="connsiteY104" fmla="*/ 754325 h 843023"/>
                <a:gd name="connsiteX105" fmla="*/ 721754 w 841749"/>
                <a:gd name="connsiteY105" fmla="*/ 753944 h 843023"/>
                <a:gd name="connsiteX106" fmla="*/ 721855 w 841749"/>
                <a:gd name="connsiteY106" fmla="*/ 755494 h 843023"/>
                <a:gd name="connsiteX107" fmla="*/ 720052 w 841749"/>
                <a:gd name="connsiteY107" fmla="*/ 754325 h 843023"/>
                <a:gd name="connsiteX108" fmla="*/ 706357 w 841749"/>
                <a:gd name="connsiteY108" fmla="*/ 667536 h 843023"/>
                <a:gd name="connsiteX109" fmla="*/ 700285 w 841749"/>
                <a:gd name="connsiteY109" fmla="*/ 686438 h 843023"/>
                <a:gd name="connsiteX110" fmla="*/ 717536 w 841749"/>
                <a:gd name="connsiteY110" fmla="*/ 739437 h 843023"/>
                <a:gd name="connsiteX111" fmla="*/ 719340 w 841749"/>
                <a:gd name="connsiteY111" fmla="*/ 753868 h 843023"/>
                <a:gd name="connsiteX112" fmla="*/ 653079 w 841749"/>
                <a:gd name="connsiteY112" fmla="*/ 707882 h 843023"/>
                <a:gd name="connsiteX113" fmla="*/ 585218 w 841749"/>
                <a:gd name="connsiteY113" fmla="*/ 753665 h 843023"/>
                <a:gd name="connsiteX114" fmla="*/ 604781 w 841749"/>
                <a:gd name="connsiteY114" fmla="*/ 687226 h 843023"/>
                <a:gd name="connsiteX115" fmla="*/ 598404 w 841749"/>
                <a:gd name="connsiteY115" fmla="*/ 667028 h 843023"/>
                <a:gd name="connsiteX116" fmla="*/ 537276 w 841749"/>
                <a:gd name="connsiteY116" fmla="*/ 622591 h 843023"/>
                <a:gd name="connsiteX117" fmla="*/ 611412 w 841749"/>
                <a:gd name="connsiteY117" fmla="*/ 622845 h 843023"/>
                <a:gd name="connsiteX118" fmla="*/ 629934 w 841749"/>
                <a:gd name="connsiteY118" fmla="*/ 609786 h 843023"/>
                <a:gd name="connsiteX119" fmla="*/ 652444 w 841749"/>
                <a:gd name="connsiteY119" fmla="*/ 539130 h 843023"/>
                <a:gd name="connsiteX120" fmla="*/ 676225 w 841749"/>
                <a:gd name="connsiteY120" fmla="*/ 611870 h 843023"/>
                <a:gd name="connsiteX121" fmla="*/ 691215 w 841749"/>
                <a:gd name="connsiteY121" fmla="*/ 622744 h 843023"/>
                <a:gd name="connsiteX122" fmla="*/ 767918 w 841749"/>
                <a:gd name="connsiteY122" fmla="*/ 622566 h 843023"/>
                <a:gd name="connsiteX123" fmla="*/ 706357 w 841749"/>
                <a:gd name="connsiteY123" fmla="*/ 667536 h 84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841749" h="843023">
                  <a:moveTo>
                    <a:pt x="841750" y="183589"/>
                  </a:moveTo>
                  <a:cubicBezTo>
                    <a:pt x="841572" y="122384"/>
                    <a:pt x="841369" y="61179"/>
                    <a:pt x="841191" y="0"/>
                  </a:cubicBezTo>
                  <a:cubicBezTo>
                    <a:pt x="819290" y="0"/>
                    <a:pt x="797364" y="0"/>
                    <a:pt x="775464" y="0"/>
                  </a:cubicBezTo>
                  <a:cubicBezTo>
                    <a:pt x="756942" y="2947"/>
                    <a:pt x="738446" y="6148"/>
                    <a:pt x="719899" y="8842"/>
                  </a:cubicBezTo>
                  <a:cubicBezTo>
                    <a:pt x="605035" y="25508"/>
                    <a:pt x="498327" y="64584"/>
                    <a:pt x="399495" y="125484"/>
                  </a:cubicBezTo>
                  <a:cubicBezTo>
                    <a:pt x="397666" y="126602"/>
                    <a:pt x="395608" y="127338"/>
                    <a:pt x="393677" y="128278"/>
                  </a:cubicBezTo>
                  <a:cubicBezTo>
                    <a:pt x="405669" y="129422"/>
                    <a:pt x="417635" y="130946"/>
                    <a:pt x="429653" y="131607"/>
                  </a:cubicBezTo>
                  <a:cubicBezTo>
                    <a:pt x="439943" y="132166"/>
                    <a:pt x="450283" y="131734"/>
                    <a:pt x="466162" y="131734"/>
                  </a:cubicBezTo>
                  <a:cubicBezTo>
                    <a:pt x="444617" y="147435"/>
                    <a:pt x="427493" y="161104"/>
                    <a:pt x="409150" y="172893"/>
                  </a:cubicBezTo>
                  <a:cubicBezTo>
                    <a:pt x="397285" y="180515"/>
                    <a:pt x="395328" y="188086"/>
                    <a:pt x="400308" y="200992"/>
                  </a:cubicBezTo>
                  <a:cubicBezTo>
                    <a:pt x="408108" y="221191"/>
                    <a:pt x="413850" y="242202"/>
                    <a:pt x="421802" y="267050"/>
                  </a:cubicBezTo>
                  <a:cubicBezTo>
                    <a:pt x="399876" y="251171"/>
                    <a:pt x="380897" y="238569"/>
                    <a:pt x="363265" y="224265"/>
                  </a:cubicBezTo>
                  <a:cubicBezTo>
                    <a:pt x="353534" y="216389"/>
                    <a:pt x="346979" y="217735"/>
                    <a:pt x="337985" y="224799"/>
                  </a:cubicBezTo>
                  <a:cubicBezTo>
                    <a:pt x="320531" y="238518"/>
                    <a:pt x="302213" y="251120"/>
                    <a:pt x="281557" y="266135"/>
                  </a:cubicBezTo>
                  <a:cubicBezTo>
                    <a:pt x="288010" y="241770"/>
                    <a:pt x="293549" y="220937"/>
                    <a:pt x="299088" y="200078"/>
                  </a:cubicBezTo>
                  <a:cubicBezTo>
                    <a:pt x="250815" y="237451"/>
                    <a:pt x="210571" y="282624"/>
                    <a:pt x="173325" y="330617"/>
                  </a:cubicBezTo>
                  <a:cubicBezTo>
                    <a:pt x="162323" y="344794"/>
                    <a:pt x="108969" y="416695"/>
                    <a:pt x="98451" y="447869"/>
                  </a:cubicBezTo>
                  <a:cubicBezTo>
                    <a:pt x="105362" y="468093"/>
                    <a:pt x="105362" y="468093"/>
                    <a:pt x="98451" y="447869"/>
                  </a:cubicBezTo>
                  <a:cubicBezTo>
                    <a:pt x="92938" y="460014"/>
                    <a:pt x="87450" y="472184"/>
                    <a:pt x="81937" y="484328"/>
                  </a:cubicBezTo>
                  <a:cubicBezTo>
                    <a:pt x="72155" y="507270"/>
                    <a:pt x="62373" y="530213"/>
                    <a:pt x="52592" y="553180"/>
                  </a:cubicBezTo>
                  <a:cubicBezTo>
                    <a:pt x="59299" y="572769"/>
                    <a:pt x="66362" y="592256"/>
                    <a:pt x="72536" y="612022"/>
                  </a:cubicBezTo>
                  <a:cubicBezTo>
                    <a:pt x="75051" y="620101"/>
                    <a:pt x="78913" y="623049"/>
                    <a:pt x="87552" y="622845"/>
                  </a:cubicBezTo>
                  <a:cubicBezTo>
                    <a:pt x="111358" y="622236"/>
                    <a:pt x="135164" y="622642"/>
                    <a:pt x="160113" y="625945"/>
                  </a:cubicBezTo>
                  <a:cubicBezTo>
                    <a:pt x="141338" y="639639"/>
                    <a:pt x="122841" y="653740"/>
                    <a:pt x="103659" y="666824"/>
                  </a:cubicBezTo>
                  <a:cubicBezTo>
                    <a:pt x="95478" y="672414"/>
                    <a:pt x="93497" y="677495"/>
                    <a:pt x="97003" y="687124"/>
                  </a:cubicBezTo>
                  <a:cubicBezTo>
                    <a:pt x="104955" y="709025"/>
                    <a:pt x="111434" y="731459"/>
                    <a:pt x="119945" y="758161"/>
                  </a:cubicBezTo>
                  <a:cubicBezTo>
                    <a:pt x="98019" y="742282"/>
                    <a:pt x="79625" y="729655"/>
                    <a:pt x="62043" y="715936"/>
                  </a:cubicBezTo>
                  <a:cubicBezTo>
                    <a:pt x="53100" y="708949"/>
                    <a:pt x="46189" y="707018"/>
                    <a:pt x="36814" y="715377"/>
                  </a:cubicBezTo>
                  <a:cubicBezTo>
                    <a:pt x="27490" y="723710"/>
                    <a:pt x="16616" y="730341"/>
                    <a:pt x="6428" y="737709"/>
                  </a:cubicBezTo>
                  <a:cubicBezTo>
                    <a:pt x="4294" y="772694"/>
                    <a:pt x="2160" y="807679"/>
                    <a:pt x="0" y="842639"/>
                  </a:cubicBezTo>
                  <a:cubicBezTo>
                    <a:pt x="61332" y="842766"/>
                    <a:pt x="122664" y="842995"/>
                    <a:pt x="183995" y="842995"/>
                  </a:cubicBezTo>
                  <a:cubicBezTo>
                    <a:pt x="396497" y="843045"/>
                    <a:pt x="608999" y="843020"/>
                    <a:pt x="821500" y="842995"/>
                  </a:cubicBezTo>
                  <a:cubicBezTo>
                    <a:pt x="828055" y="842995"/>
                    <a:pt x="834610" y="842664"/>
                    <a:pt x="841191" y="842461"/>
                  </a:cubicBezTo>
                  <a:cubicBezTo>
                    <a:pt x="841369" y="769239"/>
                    <a:pt x="841546" y="696017"/>
                    <a:pt x="841750" y="622795"/>
                  </a:cubicBezTo>
                  <a:cubicBezTo>
                    <a:pt x="841750" y="549598"/>
                    <a:pt x="841750" y="476401"/>
                    <a:pt x="841750" y="403179"/>
                  </a:cubicBezTo>
                  <a:cubicBezTo>
                    <a:pt x="841750" y="329982"/>
                    <a:pt x="841750" y="256786"/>
                    <a:pt x="841750" y="183589"/>
                  </a:cubicBezTo>
                  <a:close/>
                  <a:moveTo>
                    <a:pt x="298326" y="377112"/>
                  </a:moveTo>
                  <a:cubicBezTo>
                    <a:pt x="329373" y="376654"/>
                    <a:pt x="321395" y="381558"/>
                    <a:pt x="331456" y="352874"/>
                  </a:cubicBezTo>
                  <a:cubicBezTo>
                    <a:pt x="337808" y="334810"/>
                    <a:pt x="343321" y="316491"/>
                    <a:pt x="350663" y="293854"/>
                  </a:cubicBezTo>
                  <a:cubicBezTo>
                    <a:pt x="358311" y="316923"/>
                    <a:pt x="366314" y="335902"/>
                    <a:pt x="370684" y="355694"/>
                  </a:cubicBezTo>
                  <a:cubicBezTo>
                    <a:pt x="374698" y="373987"/>
                    <a:pt x="383946" y="378890"/>
                    <a:pt x="401401" y="377544"/>
                  </a:cubicBezTo>
                  <a:cubicBezTo>
                    <a:pt x="420888" y="376045"/>
                    <a:pt x="440603" y="377188"/>
                    <a:pt x="461818" y="380440"/>
                  </a:cubicBezTo>
                  <a:cubicBezTo>
                    <a:pt x="444185" y="393296"/>
                    <a:pt x="427011" y="406863"/>
                    <a:pt x="408743" y="418703"/>
                  </a:cubicBezTo>
                  <a:cubicBezTo>
                    <a:pt x="397590" y="425943"/>
                    <a:pt x="395176" y="432905"/>
                    <a:pt x="400029" y="445507"/>
                  </a:cubicBezTo>
                  <a:cubicBezTo>
                    <a:pt x="408032" y="466264"/>
                    <a:pt x="413926" y="487834"/>
                    <a:pt x="421802" y="512555"/>
                  </a:cubicBezTo>
                  <a:cubicBezTo>
                    <a:pt x="396141" y="494084"/>
                    <a:pt x="373580" y="477849"/>
                    <a:pt x="350892" y="461487"/>
                  </a:cubicBezTo>
                  <a:cubicBezTo>
                    <a:pt x="328001" y="478002"/>
                    <a:pt x="305922" y="493957"/>
                    <a:pt x="283818" y="509887"/>
                  </a:cubicBezTo>
                  <a:cubicBezTo>
                    <a:pt x="283082" y="508947"/>
                    <a:pt x="282345" y="507982"/>
                    <a:pt x="281608" y="507042"/>
                  </a:cubicBezTo>
                  <a:cubicBezTo>
                    <a:pt x="288620" y="485217"/>
                    <a:pt x="295023" y="463190"/>
                    <a:pt x="302899" y="441696"/>
                  </a:cubicBezTo>
                  <a:cubicBezTo>
                    <a:pt x="306380" y="432193"/>
                    <a:pt x="304779" y="426934"/>
                    <a:pt x="296547" y="421294"/>
                  </a:cubicBezTo>
                  <a:cubicBezTo>
                    <a:pt x="277619" y="408362"/>
                    <a:pt x="259326" y="394490"/>
                    <a:pt x="241135" y="377163"/>
                  </a:cubicBezTo>
                  <a:cubicBezTo>
                    <a:pt x="260190" y="377163"/>
                    <a:pt x="279271" y="377391"/>
                    <a:pt x="298326" y="377112"/>
                  </a:cubicBezTo>
                  <a:close/>
                  <a:moveTo>
                    <a:pt x="403586" y="700768"/>
                  </a:moveTo>
                  <a:cubicBezTo>
                    <a:pt x="409251" y="718400"/>
                    <a:pt x="414815" y="736058"/>
                    <a:pt x="421802" y="758034"/>
                  </a:cubicBezTo>
                  <a:cubicBezTo>
                    <a:pt x="396395" y="739742"/>
                    <a:pt x="374241" y="723812"/>
                    <a:pt x="350943" y="707043"/>
                  </a:cubicBezTo>
                  <a:cubicBezTo>
                    <a:pt x="332421" y="720458"/>
                    <a:pt x="314027" y="734000"/>
                    <a:pt x="295328" y="747110"/>
                  </a:cubicBezTo>
                  <a:cubicBezTo>
                    <a:pt x="291440" y="749828"/>
                    <a:pt x="286613" y="751226"/>
                    <a:pt x="282167" y="753131"/>
                  </a:cubicBezTo>
                  <a:cubicBezTo>
                    <a:pt x="289001" y="730799"/>
                    <a:pt x="295378" y="708339"/>
                    <a:pt x="303127" y="686337"/>
                  </a:cubicBezTo>
                  <a:cubicBezTo>
                    <a:pt x="306278" y="677394"/>
                    <a:pt x="304779" y="672693"/>
                    <a:pt x="297106" y="667383"/>
                  </a:cubicBezTo>
                  <a:cubicBezTo>
                    <a:pt x="277568" y="653867"/>
                    <a:pt x="258666" y="639436"/>
                    <a:pt x="236105" y="622871"/>
                  </a:cubicBezTo>
                  <a:cubicBezTo>
                    <a:pt x="267685" y="622871"/>
                    <a:pt x="294794" y="622871"/>
                    <a:pt x="323351" y="622871"/>
                  </a:cubicBezTo>
                  <a:cubicBezTo>
                    <a:pt x="332142" y="596092"/>
                    <a:pt x="340780" y="569796"/>
                    <a:pt x="350740" y="539461"/>
                  </a:cubicBezTo>
                  <a:cubicBezTo>
                    <a:pt x="359149" y="564791"/>
                    <a:pt x="367203" y="586514"/>
                    <a:pt x="373428" y="608745"/>
                  </a:cubicBezTo>
                  <a:cubicBezTo>
                    <a:pt x="376527" y="619771"/>
                    <a:pt x="381329" y="623354"/>
                    <a:pt x="392686" y="622845"/>
                  </a:cubicBezTo>
                  <a:cubicBezTo>
                    <a:pt x="415374" y="621855"/>
                    <a:pt x="438164" y="622541"/>
                    <a:pt x="466111" y="622541"/>
                  </a:cubicBezTo>
                  <a:cubicBezTo>
                    <a:pt x="447285" y="636438"/>
                    <a:pt x="432625" y="647337"/>
                    <a:pt x="417864" y="658135"/>
                  </a:cubicBezTo>
                  <a:cubicBezTo>
                    <a:pt x="395201" y="674751"/>
                    <a:pt x="395201" y="674701"/>
                    <a:pt x="403586" y="700768"/>
                  </a:cubicBezTo>
                  <a:close/>
                  <a:moveTo>
                    <a:pt x="611031" y="132013"/>
                  </a:moveTo>
                  <a:cubicBezTo>
                    <a:pt x="622795" y="132598"/>
                    <a:pt x="627241" y="128177"/>
                    <a:pt x="630264" y="117658"/>
                  </a:cubicBezTo>
                  <a:cubicBezTo>
                    <a:pt x="636590" y="95605"/>
                    <a:pt x="644136" y="73908"/>
                    <a:pt x="652444" y="48095"/>
                  </a:cubicBezTo>
                  <a:cubicBezTo>
                    <a:pt x="662378" y="78024"/>
                    <a:pt x="671194" y="104498"/>
                    <a:pt x="680188" y="131556"/>
                  </a:cubicBezTo>
                  <a:cubicBezTo>
                    <a:pt x="708085" y="131556"/>
                    <a:pt x="735321" y="131556"/>
                    <a:pt x="762557" y="131556"/>
                  </a:cubicBezTo>
                  <a:cubicBezTo>
                    <a:pt x="763065" y="132521"/>
                    <a:pt x="763573" y="133487"/>
                    <a:pt x="764081" y="134452"/>
                  </a:cubicBezTo>
                  <a:cubicBezTo>
                    <a:pt x="745941" y="147715"/>
                    <a:pt x="728283" y="161688"/>
                    <a:pt x="709482" y="173909"/>
                  </a:cubicBezTo>
                  <a:cubicBezTo>
                    <a:pt x="698659" y="180947"/>
                    <a:pt x="697135" y="187578"/>
                    <a:pt x="701606" y="199316"/>
                  </a:cubicBezTo>
                  <a:cubicBezTo>
                    <a:pt x="709228" y="219412"/>
                    <a:pt x="714843" y="240271"/>
                    <a:pt x="721296" y="260800"/>
                  </a:cubicBezTo>
                  <a:cubicBezTo>
                    <a:pt x="720102" y="261435"/>
                    <a:pt x="718934" y="262070"/>
                    <a:pt x="717740" y="262680"/>
                  </a:cubicBezTo>
                  <a:cubicBezTo>
                    <a:pt x="696144" y="247131"/>
                    <a:pt x="674523" y="231582"/>
                    <a:pt x="652521" y="215754"/>
                  </a:cubicBezTo>
                  <a:cubicBezTo>
                    <a:pt x="629807" y="232370"/>
                    <a:pt x="607830" y="248452"/>
                    <a:pt x="585828" y="264560"/>
                  </a:cubicBezTo>
                  <a:cubicBezTo>
                    <a:pt x="587759" y="254931"/>
                    <a:pt x="589029" y="245022"/>
                    <a:pt x="591773" y="235546"/>
                  </a:cubicBezTo>
                  <a:cubicBezTo>
                    <a:pt x="596778" y="218294"/>
                    <a:pt x="602698" y="201297"/>
                    <a:pt x="608440" y="183538"/>
                  </a:cubicBezTo>
                  <a:cubicBezTo>
                    <a:pt x="585853" y="166998"/>
                    <a:pt x="563851" y="150865"/>
                    <a:pt x="537606" y="131658"/>
                  </a:cubicBezTo>
                  <a:cubicBezTo>
                    <a:pt x="565020" y="131683"/>
                    <a:pt x="588089" y="130870"/>
                    <a:pt x="611031" y="132013"/>
                  </a:cubicBezTo>
                  <a:close/>
                  <a:moveTo>
                    <a:pt x="720661" y="506025"/>
                  </a:moveTo>
                  <a:cubicBezTo>
                    <a:pt x="721017" y="507143"/>
                    <a:pt x="721373" y="508287"/>
                    <a:pt x="721728" y="509404"/>
                  </a:cubicBezTo>
                  <a:cubicBezTo>
                    <a:pt x="720814" y="508846"/>
                    <a:pt x="719874" y="508287"/>
                    <a:pt x="718959" y="507753"/>
                  </a:cubicBezTo>
                  <a:cubicBezTo>
                    <a:pt x="696957" y="492611"/>
                    <a:pt x="674980" y="477494"/>
                    <a:pt x="652216" y="461818"/>
                  </a:cubicBezTo>
                  <a:cubicBezTo>
                    <a:pt x="630366" y="477570"/>
                    <a:pt x="608338" y="493424"/>
                    <a:pt x="586336" y="509277"/>
                  </a:cubicBezTo>
                  <a:cubicBezTo>
                    <a:pt x="585396" y="508642"/>
                    <a:pt x="584431" y="508007"/>
                    <a:pt x="583490" y="507372"/>
                  </a:cubicBezTo>
                  <a:cubicBezTo>
                    <a:pt x="591671" y="481559"/>
                    <a:pt x="599852" y="455746"/>
                    <a:pt x="608287" y="429119"/>
                  </a:cubicBezTo>
                  <a:cubicBezTo>
                    <a:pt x="586031" y="412757"/>
                    <a:pt x="564156" y="396650"/>
                    <a:pt x="542255" y="380542"/>
                  </a:cubicBezTo>
                  <a:cubicBezTo>
                    <a:pt x="542459" y="379424"/>
                    <a:pt x="542662" y="378280"/>
                    <a:pt x="542865" y="377163"/>
                  </a:cubicBezTo>
                  <a:cubicBezTo>
                    <a:pt x="564969" y="377163"/>
                    <a:pt x="587124" y="376324"/>
                    <a:pt x="609177" y="377467"/>
                  </a:cubicBezTo>
                  <a:cubicBezTo>
                    <a:pt x="622007" y="378128"/>
                    <a:pt x="627469" y="373428"/>
                    <a:pt x="630798" y="361461"/>
                  </a:cubicBezTo>
                  <a:cubicBezTo>
                    <a:pt x="636794" y="339916"/>
                    <a:pt x="644365" y="318803"/>
                    <a:pt x="652521" y="293651"/>
                  </a:cubicBezTo>
                  <a:cubicBezTo>
                    <a:pt x="660270" y="317152"/>
                    <a:pt x="668146" y="336817"/>
                    <a:pt x="672998" y="357218"/>
                  </a:cubicBezTo>
                  <a:cubicBezTo>
                    <a:pt x="676962" y="373860"/>
                    <a:pt x="685041" y="378839"/>
                    <a:pt x="701555" y="377518"/>
                  </a:cubicBezTo>
                  <a:cubicBezTo>
                    <a:pt x="721576" y="375918"/>
                    <a:pt x="741825" y="377137"/>
                    <a:pt x="763573" y="380313"/>
                  </a:cubicBezTo>
                  <a:cubicBezTo>
                    <a:pt x="741596" y="396421"/>
                    <a:pt x="719594" y="412529"/>
                    <a:pt x="697262" y="428891"/>
                  </a:cubicBezTo>
                  <a:cubicBezTo>
                    <a:pt x="705189" y="454983"/>
                    <a:pt x="712912" y="480517"/>
                    <a:pt x="720661" y="506025"/>
                  </a:cubicBezTo>
                  <a:close/>
                  <a:moveTo>
                    <a:pt x="583211" y="755316"/>
                  </a:moveTo>
                  <a:cubicBezTo>
                    <a:pt x="583668" y="755062"/>
                    <a:pt x="584126" y="754808"/>
                    <a:pt x="584608" y="754579"/>
                  </a:cubicBezTo>
                  <a:cubicBezTo>
                    <a:pt x="584532" y="754884"/>
                    <a:pt x="584431" y="755164"/>
                    <a:pt x="584253" y="755392"/>
                  </a:cubicBezTo>
                  <a:cubicBezTo>
                    <a:pt x="584126" y="755545"/>
                    <a:pt x="583567" y="755341"/>
                    <a:pt x="583211" y="755316"/>
                  </a:cubicBezTo>
                  <a:close/>
                  <a:moveTo>
                    <a:pt x="720052" y="754325"/>
                  </a:moveTo>
                  <a:cubicBezTo>
                    <a:pt x="720610" y="754198"/>
                    <a:pt x="721195" y="754071"/>
                    <a:pt x="721754" y="753944"/>
                  </a:cubicBezTo>
                  <a:cubicBezTo>
                    <a:pt x="721779" y="754452"/>
                    <a:pt x="721805" y="754986"/>
                    <a:pt x="721855" y="755494"/>
                  </a:cubicBezTo>
                  <a:cubicBezTo>
                    <a:pt x="721246" y="755113"/>
                    <a:pt x="720661" y="754732"/>
                    <a:pt x="720052" y="754325"/>
                  </a:cubicBezTo>
                  <a:close/>
                  <a:moveTo>
                    <a:pt x="706357" y="667536"/>
                  </a:moveTo>
                  <a:cubicBezTo>
                    <a:pt x="698303" y="672973"/>
                    <a:pt x="697287" y="678029"/>
                    <a:pt x="700285" y="686438"/>
                  </a:cubicBezTo>
                  <a:cubicBezTo>
                    <a:pt x="706510" y="703944"/>
                    <a:pt x="712125" y="721652"/>
                    <a:pt x="717536" y="739437"/>
                  </a:cubicBezTo>
                  <a:cubicBezTo>
                    <a:pt x="718934" y="744010"/>
                    <a:pt x="718832" y="749015"/>
                    <a:pt x="719340" y="753868"/>
                  </a:cubicBezTo>
                  <a:cubicBezTo>
                    <a:pt x="697465" y="738700"/>
                    <a:pt x="675615" y="723507"/>
                    <a:pt x="653079" y="707882"/>
                  </a:cubicBezTo>
                  <a:cubicBezTo>
                    <a:pt x="630620" y="723049"/>
                    <a:pt x="607932" y="738344"/>
                    <a:pt x="585218" y="753665"/>
                  </a:cubicBezTo>
                  <a:cubicBezTo>
                    <a:pt x="591621" y="731484"/>
                    <a:pt x="597464" y="709101"/>
                    <a:pt x="604781" y="687226"/>
                  </a:cubicBezTo>
                  <a:cubicBezTo>
                    <a:pt x="607932" y="677800"/>
                    <a:pt x="606738" y="672693"/>
                    <a:pt x="598404" y="667028"/>
                  </a:cubicBezTo>
                  <a:cubicBezTo>
                    <a:pt x="579070" y="653867"/>
                    <a:pt x="560472" y="639563"/>
                    <a:pt x="537276" y="622591"/>
                  </a:cubicBezTo>
                  <a:cubicBezTo>
                    <a:pt x="565248" y="622591"/>
                    <a:pt x="588369" y="622032"/>
                    <a:pt x="611412" y="622845"/>
                  </a:cubicBezTo>
                  <a:cubicBezTo>
                    <a:pt x="621855" y="623227"/>
                    <a:pt x="626987" y="620178"/>
                    <a:pt x="629934" y="609786"/>
                  </a:cubicBezTo>
                  <a:cubicBezTo>
                    <a:pt x="636362" y="587225"/>
                    <a:pt x="644085" y="565045"/>
                    <a:pt x="652444" y="539130"/>
                  </a:cubicBezTo>
                  <a:cubicBezTo>
                    <a:pt x="661159" y="565502"/>
                    <a:pt x="669289" y="588521"/>
                    <a:pt x="676225" y="611870"/>
                  </a:cubicBezTo>
                  <a:cubicBezTo>
                    <a:pt x="678766" y="620406"/>
                    <a:pt x="682754" y="622922"/>
                    <a:pt x="691215" y="622744"/>
                  </a:cubicBezTo>
                  <a:cubicBezTo>
                    <a:pt x="715021" y="622261"/>
                    <a:pt x="738852" y="622566"/>
                    <a:pt x="767918" y="622566"/>
                  </a:cubicBezTo>
                  <a:cubicBezTo>
                    <a:pt x="744747" y="639665"/>
                    <a:pt x="725997" y="654274"/>
                    <a:pt x="706357" y="667536"/>
                  </a:cubicBezTo>
                  <a:close/>
                </a:path>
              </a:pathLst>
            </a:custGeom>
            <a:solidFill>
              <a:schemeClr val="accent2"/>
            </a:solidFill>
            <a:ln w="2535" cap="flat">
              <a:noFill/>
              <a:prstDash val="solid"/>
              <a:miter/>
            </a:ln>
          </p:spPr>
          <p:txBody>
            <a:bodyPr rtlCol="0" anchor="ctr"/>
            <a:lstStyle/>
            <a:p>
              <a:endParaRPr lang="en-GB" dirty="0">
                <a:latin typeface="Poppins" panose="00000500000000000000" pitchFamily="2" charset="0"/>
              </a:endParaRPr>
            </a:p>
          </p:txBody>
        </p:sp>
        <p:sp>
          <p:nvSpPr>
            <p:cNvPr id="18" name="Freeform: Shape 17">
              <a:extLst>
                <a:ext uri="{FF2B5EF4-FFF2-40B4-BE49-F238E27FC236}">
                  <a16:creationId xmlns:a16="http://schemas.microsoft.com/office/drawing/2014/main" id="{5F42AD1E-EED9-B8CF-ED61-EF281047852E}"/>
                </a:ext>
              </a:extLst>
            </p:cNvPr>
            <p:cNvSpPr/>
            <p:nvPr/>
          </p:nvSpPr>
          <p:spPr>
            <a:xfrm>
              <a:off x="4248683" y="1117559"/>
              <a:ext cx="3319" cy="898"/>
            </a:xfrm>
            <a:custGeom>
              <a:avLst/>
              <a:gdLst>
                <a:gd name="connsiteX0" fmla="*/ 2541 w 2645"/>
                <a:gd name="connsiteY0" fmla="*/ 381 h 716"/>
                <a:gd name="connsiteX1" fmla="*/ 0 w 2645"/>
                <a:gd name="connsiteY1" fmla="*/ 0 h 716"/>
                <a:gd name="connsiteX2" fmla="*/ 2642 w 2645"/>
                <a:gd name="connsiteY2" fmla="*/ 711 h 716"/>
                <a:gd name="connsiteX3" fmla="*/ 2541 w 2645"/>
                <a:gd name="connsiteY3" fmla="*/ 381 h 716"/>
              </a:gdLst>
              <a:ahLst/>
              <a:cxnLst>
                <a:cxn ang="0">
                  <a:pos x="connsiteX0" y="connsiteY0"/>
                </a:cxn>
                <a:cxn ang="0">
                  <a:pos x="connsiteX1" y="connsiteY1"/>
                </a:cxn>
                <a:cxn ang="0">
                  <a:pos x="connsiteX2" y="connsiteY2"/>
                </a:cxn>
                <a:cxn ang="0">
                  <a:pos x="connsiteX3" y="connsiteY3"/>
                </a:cxn>
              </a:cxnLst>
              <a:rect l="l" t="t" r="r" b="b"/>
              <a:pathLst>
                <a:path w="2645" h="716">
                  <a:moveTo>
                    <a:pt x="2541" y="381"/>
                  </a:moveTo>
                  <a:cubicBezTo>
                    <a:pt x="1702" y="254"/>
                    <a:pt x="838" y="127"/>
                    <a:pt x="0" y="0"/>
                  </a:cubicBezTo>
                  <a:cubicBezTo>
                    <a:pt x="889" y="229"/>
                    <a:pt x="1753" y="432"/>
                    <a:pt x="2642" y="711"/>
                  </a:cubicBezTo>
                  <a:cubicBezTo>
                    <a:pt x="2668" y="762"/>
                    <a:pt x="2541" y="381"/>
                    <a:pt x="2541" y="381"/>
                  </a:cubicBezTo>
                  <a:close/>
                </a:path>
              </a:pathLst>
            </a:custGeom>
            <a:solidFill>
              <a:srgbClr val="EBECEE"/>
            </a:solidFill>
            <a:ln w="2535" cap="flat">
              <a:noFill/>
              <a:prstDash val="solid"/>
              <a:miter/>
            </a:ln>
          </p:spPr>
          <p:txBody>
            <a:bodyPr rtlCol="0" anchor="ctr"/>
            <a:lstStyle/>
            <a:p>
              <a:endParaRPr lang="en-GB" dirty="0">
                <a:latin typeface="Poppins" panose="00000500000000000000" pitchFamily="2" charset="0"/>
              </a:endParaRPr>
            </a:p>
          </p:txBody>
        </p:sp>
        <p:sp>
          <p:nvSpPr>
            <p:cNvPr id="19" name="Freeform: Shape 18">
              <a:extLst>
                <a:ext uri="{FF2B5EF4-FFF2-40B4-BE49-F238E27FC236}">
                  <a16:creationId xmlns:a16="http://schemas.microsoft.com/office/drawing/2014/main" id="{D1AE0DE5-C6F5-8719-A153-0FAA5068B98D}"/>
                </a:ext>
              </a:extLst>
            </p:cNvPr>
            <p:cNvSpPr/>
            <p:nvPr/>
          </p:nvSpPr>
          <p:spPr>
            <a:xfrm>
              <a:off x="4419156" y="1420851"/>
              <a:ext cx="3475" cy="4240"/>
            </a:xfrm>
            <a:custGeom>
              <a:avLst/>
              <a:gdLst>
                <a:gd name="connsiteX0" fmla="*/ 1702 w 2769"/>
                <a:gd name="connsiteY0" fmla="*/ 0 h 3379"/>
                <a:gd name="connsiteX1" fmla="*/ 2769 w 2769"/>
                <a:gd name="connsiteY1" fmla="*/ 3379 h 3379"/>
                <a:gd name="connsiteX2" fmla="*/ 0 w 2769"/>
                <a:gd name="connsiteY2" fmla="*/ 1728 h 3379"/>
                <a:gd name="connsiteX3" fmla="*/ 1702 w 2769"/>
                <a:gd name="connsiteY3" fmla="*/ 0 h 3379"/>
              </a:gdLst>
              <a:ahLst/>
              <a:cxnLst>
                <a:cxn ang="0">
                  <a:pos x="connsiteX0" y="connsiteY0"/>
                </a:cxn>
                <a:cxn ang="0">
                  <a:pos x="connsiteX1" y="connsiteY1"/>
                </a:cxn>
                <a:cxn ang="0">
                  <a:pos x="connsiteX2" y="connsiteY2"/>
                </a:cxn>
                <a:cxn ang="0">
                  <a:pos x="connsiteX3" y="connsiteY3"/>
                </a:cxn>
              </a:cxnLst>
              <a:rect l="l" t="t" r="r" b="b"/>
              <a:pathLst>
                <a:path w="2769" h="3379">
                  <a:moveTo>
                    <a:pt x="1702" y="0"/>
                  </a:moveTo>
                  <a:cubicBezTo>
                    <a:pt x="2058" y="1118"/>
                    <a:pt x="2414" y="2261"/>
                    <a:pt x="2769" y="3379"/>
                  </a:cubicBezTo>
                  <a:cubicBezTo>
                    <a:pt x="1855" y="2820"/>
                    <a:pt x="915" y="2261"/>
                    <a:pt x="0" y="1728"/>
                  </a:cubicBezTo>
                  <a:cubicBezTo>
                    <a:pt x="584" y="1143"/>
                    <a:pt x="1143" y="584"/>
                    <a:pt x="1702" y="0"/>
                  </a:cubicBezTo>
                  <a:close/>
                </a:path>
              </a:pathLst>
            </a:custGeom>
            <a:solidFill>
              <a:srgbClr val="EBEDEE"/>
            </a:solidFill>
            <a:ln w="2535" cap="flat">
              <a:noFill/>
              <a:prstDash val="solid"/>
              <a:miter/>
            </a:ln>
          </p:spPr>
          <p:txBody>
            <a:bodyPr rtlCol="0" anchor="ctr"/>
            <a:lstStyle/>
            <a:p>
              <a:endParaRPr lang="en-GB" dirty="0">
                <a:latin typeface="Poppins" panose="00000500000000000000" pitchFamily="2" charset="0"/>
              </a:endParaRPr>
            </a:p>
          </p:txBody>
        </p:sp>
        <p:sp>
          <p:nvSpPr>
            <p:cNvPr id="20" name="Freeform: Shape 19">
              <a:extLst>
                <a:ext uri="{FF2B5EF4-FFF2-40B4-BE49-F238E27FC236}">
                  <a16:creationId xmlns:a16="http://schemas.microsoft.com/office/drawing/2014/main" id="{C8EDEEE9-CBB2-16E7-44A4-99279645CF2B}"/>
                </a:ext>
              </a:extLst>
            </p:cNvPr>
            <p:cNvSpPr/>
            <p:nvPr/>
          </p:nvSpPr>
          <p:spPr>
            <a:xfrm>
              <a:off x="3870246" y="1731254"/>
              <a:ext cx="1052" cy="1147"/>
            </a:xfrm>
            <a:custGeom>
              <a:avLst/>
              <a:gdLst>
                <a:gd name="connsiteX0" fmla="*/ 0 w 838"/>
                <a:gd name="connsiteY0" fmla="*/ 0 h 914"/>
                <a:gd name="connsiteX1" fmla="*/ 838 w 838"/>
                <a:gd name="connsiteY1" fmla="*/ 915 h 914"/>
                <a:gd name="connsiteX2" fmla="*/ 432 w 838"/>
                <a:gd name="connsiteY2" fmla="*/ 229 h 914"/>
                <a:gd name="connsiteX3" fmla="*/ 0 w 838"/>
                <a:gd name="connsiteY3" fmla="*/ 0 h 914"/>
              </a:gdLst>
              <a:ahLst/>
              <a:cxnLst>
                <a:cxn ang="0">
                  <a:pos x="connsiteX0" y="connsiteY0"/>
                </a:cxn>
                <a:cxn ang="0">
                  <a:pos x="connsiteX1" y="connsiteY1"/>
                </a:cxn>
                <a:cxn ang="0">
                  <a:pos x="connsiteX2" y="connsiteY2"/>
                </a:cxn>
                <a:cxn ang="0">
                  <a:pos x="connsiteX3" y="connsiteY3"/>
                </a:cxn>
              </a:cxnLst>
              <a:rect l="l" t="t" r="r" b="b"/>
              <a:pathLst>
                <a:path w="838" h="914">
                  <a:moveTo>
                    <a:pt x="0" y="0"/>
                  </a:moveTo>
                  <a:cubicBezTo>
                    <a:pt x="279" y="305"/>
                    <a:pt x="559" y="610"/>
                    <a:pt x="838" y="915"/>
                  </a:cubicBezTo>
                  <a:cubicBezTo>
                    <a:pt x="711" y="686"/>
                    <a:pt x="584" y="483"/>
                    <a:pt x="432" y="229"/>
                  </a:cubicBezTo>
                  <a:cubicBezTo>
                    <a:pt x="406" y="229"/>
                    <a:pt x="0" y="0"/>
                    <a:pt x="0"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21" name="Freeform: Shape 20">
              <a:extLst>
                <a:ext uri="{FF2B5EF4-FFF2-40B4-BE49-F238E27FC236}">
                  <a16:creationId xmlns:a16="http://schemas.microsoft.com/office/drawing/2014/main" id="{63839DF3-6E1F-6D94-F39A-65D0ED95C11B}"/>
                </a:ext>
              </a:extLst>
            </p:cNvPr>
            <p:cNvSpPr/>
            <p:nvPr/>
          </p:nvSpPr>
          <p:spPr>
            <a:xfrm>
              <a:off x="4248811" y="1731987"/>
              <a:ext cx="2327" cy="1828"/>
            </a:xfrm>
            <a:custGeom>
              <a:avLst/>
              <a:gdLst>
                <a:gd name="connsiteX0" fmla="*/ 1575 w 1854"/>
                <a:gd name="connsiteY0" fmla="*/ 0 h 1457"/>
                <a:gd name="connsiteX1" fmla="*/ 1042 w 1854"/>
                <a:gd name="connsiteY1" fmla="*/ 1397 h 1457"/>
                <a:gd name="connsiteX2" fmla="*/ 0 w 1854"/>
                <a:gd name="connsiteY2" fmla="*/ 1321 h 1457"/>
                <a:gd name="connsiteX3" fmla="*/ 1855 w 1854"/>
                <a:gd name="connsiteY3" fmla="*/ 330 h 1457"/>
                <a:gd name="connsiteX4" fmla="*/ 1575 w 1854"/>
                <a:gd name="connsiteY4" fmla="*/ 0 h 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 h="1457">
                  <a:moveTo>
                    <a:pt x="1575" y="0"/>
                  </a:moveTo>
                  <a:cubicBezTo>
                    <a:pt x="1423" y="483"/>
                    <a:pt x="1321" y="1016"/>
                    <a:pt x="1042" y="1397"/>
                  </a:cubicBezTo>
                  <a:cubicBezTo>
                    <a:pt x="940" y="1550"/>
                    <a:pt x="356" y="1372"/>
                    <a:pt x="0" y="1321"/>
                  </a:cubicBezTo>
                  <a:cubicBezTo>
                    <a:pt x="610" y="991"/>
                    <a:pt x="1245" y="661"/>
                    <a:pt x="1855" y="330"/>
                  </a:cubicBezTo>
                  <a:cubicBezTo>
                    <a:pt x="1855" y="356"/>
                    <a:pt x="1575" y="0"/>
                    <a:pt x="1575"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22" name="Freeform: Shape 21">
              <a:extLst>
                <a:ext uri="{FF2B5EF4-FFF2-40B4-BE49-F238E27FC236}">
                  <a16:creationId xmlns:a16="http://schemas.microsoft.com/office/drawing/2014/main" id="{438CD6DB-DFB3-36B4-C4A1-0AC0EE3C74AA}"/>
                </a:ext>
              </a:extLst>
            </p:cNvPr>
            <p:cNvSpPr/>
            <p:nvPr/>
          </p:nvSpPr>
          <p:spPr>
            <a:xfrm>
              <a:off x="4419698" y="1731956"/>
              <a:ext cx="3061" cy="1944"/>
            </a:xfrm>
            <a:custGeom>
              <a:avLst/>
              <a:gdLst>
                <a:gd name="connsiteX0" fmla="*/ 0 w 2439"/>
                <a:gd name="connsiteY0" fmla="*/ 534 h 1549"/>
                <a:gd name="connsiteX1" fmla="*/ 2337 w 2439"/>
                <a:gd name="connsiteY1" fmla="*/ 0 h 1549"/>
                <a:gd name="connsiteX2" fmla="*/ 2439 w 2439"/>
                <a:gd name="connsiteY2" fmla="*/ 1550 h 1549"/>
                <a:gd name="connsiteX3" fmla="*/ 203 w 2439"/>
                <a:gd name="connsiteY3" fmla="*/ 102 h 1549"/>
                <a:gd name="connsiteX4" fmla="*/ 0 w 2439"/>
                <a:gd name="connsiteY4" fmla="*/ 534 h 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 h="1549">
                  <a:moveTo>
                    <a:pt x="0" y="534"/>
                  </a:moveTo>
                  <a:cubicBezTo>
                    <a:pt x="788" y="356"/>
                    <a:pt x="1575" y="178"/>
                    <a:pt x="2337" y="0"/>
                  </a:cubicBezTo>
                  <a:cubicBezTo>
                    <a:pt x="2363" y="508"/>
                    <a:pt x="2388" y="1042"/>
                    <a:pt x="2439" y="1550"/>
                  </a:cubicBezTo>
                  <a:cubicBezTo>
                    <a:pt x="1702" y="1067"/>
                    <a:pt x="965" y="584"/>
                    <a:pt x="203" y="102"/>
                  </a:cubicBezTo>
                  <a:cubicBezTo>
                    <a:pt x="229" y="127"/>
                    <a:pt x="0" y="534"/>
                    <a:pt x="0" y="534"/>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23" name="Freeform: Shape 22">
              <a:extLst>
                <a:ext uri="{FF2B5EF4-FFF2-40B4-BE49-F238E27FC236}">
                  <a16:creationId xmlns:a16="http://schemas.microsoft.com/office/drawing/2014/main" id="{F05E3F1D-DB36-3C97-A313-8EDC9178D1B4}"/>
                </a:ext>
              </a:extLst>
            </p:cNvPr>
            <p:cNvSpPr/>
            <p:nvPr/>
          </p:nvSpPr>
          <p:spPr>
            <a:xfrm>
              <a:off x="3554136" y="2120062"/>
              <a:ext cx="2036872" cy="277077"/>
            </a:xfrm>
            <a:custGeom>
              <a:avLst/>
              <a:gdLst>
                <a:gd name="connsiteX0" fmla="*/ 1623184 w 1623183"/>
                <a:gd name="connsiteY0" fmla="*/ 451 h 220803"/>
                <a:gd name="connsiteX1" fmla="*/ 1533905 w 1623183"/>
                <a:gd name="connsiteY1" fmla="*/ 211962 h 220803"/>
                <a:gd name="connsiteX2" fmla="*/ 1524809 w 1623183"/>
                <a:gd name="connsiteY2" fmla="*/ 220778 h 220803"/>
                <a:gd name="connsiteX3" fmla="*/ 1506897 w 1623183"/>
                <a:gd name="connsiteY3" fmla="*/ 219686 h 220803"/>
                <a:gd name="connsiteX4" fmla="*/ 116287 w 1623183"/>
                <a:gd name="connsiteY4" fmla="*/ 219686 h 220803"/>
                <a:gd name="connsiteX5" fmla="*/ 98375 w 1623183"/>
                <a:gd name="connsiteY5" fmla="*/ 220803 h 220803"/>
                <a:gd name="connsiteX6" fmla="*/ 89279 w 1623183"/>
                <a:gd name="connsiteY6" fmla="*/ 211987 h 220803"/>
                <a:gd name="connsiteX7" fmla="*/ 0 w 1623183"/>
                <a:gd name="connsiteY7" fmla="*/ 476 h 220803"/>
                <a:gd name="connsiteX8" fmla="*/ 16413 w 1623183"/>
                <a:gd name="connsiteY8" fmla="*/ 19 h 220803"/>
                <a:gd name="connsiteX9" fmla="*/ 1606796 w 1623183"/>
                <a:gd name="connsiteY9" fmla="*/ 19 h 220803"/>
                <a:gd name="connsiteX10" fmla="*/ 1623184 w 1623183"/>
                <a:gd name="connsiteY10" fmla="*/ 451 h 22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3183" h="220803">
                  <a:moveTo>
                    <a:pt x="1623184" y="451"/>
                  </a:moveTo>
                  <a:cubicBezTo>
                    <a:pt x="1604078" y="75477"/>
                    <a:pt x="1573260" y="145549"/>
                    <a:pt x="1533905" y="211962"/>
                  </a:cubicBezTo>
                  <a:cubicBezTo>
                    <a:pt x="1531821" y="215468"/>
                    <a:pt x="1527883" y="217856"/>
                    <a:pt x="1524809" y="220778"/>
                  </a:cubicBezTo>
                  <a:cubicBezTo>
                    <a:pt x="1518838" y="220397"/>
                    <a:pt x="1512868" y="219686"/>
                    <a:pt x="1506897" y="219686"/>
                  </a:cubicBezTo>
                  <a:cubicBezTo>
                    <a:pt x="1043352" y="219635"/>
                    <a:pt x="579832" y="219635"/>
                    <a:pt x="116287" y="219686"/>
                  </a:cubicBezTo>
                  <a:cubicBezTo>
                    <a:pt x="110316" y="219686"/>
                    <a:pt x="104345" y="220397"/>
                    <a:pt x="98375" y="220803"/>
                  </a:cubicBezTo>
                  <a:cubicBezTo>
                    <a:pt x="95301" y="217882"/>
                    <a:pt x="91337" y="215493"/>
                    <a:pt x="89279" y="211987"/>
                  </a:cubicBezTo>
                  <a:cubicBezTo>
                    <a:pt x="49950" y="145549"/>
                    <a:pt x="19004" y="75528"/>
                    <a:pt x="0" y="476"/>
                  </a:cubicBezTo>
                  <a:cubicBezTo>
                    <a:pt x="5462" y="324"/>
                    <a:pt x="10925" y="19"/>
                    <a:pt x="16413" y="19"/>
                  </a:cubicBezTo>
                  <a:cubicBezTo>
                    <a:pt x="546549" y="-6"/>
                    <a:pt x="1076660" y="-6"/>
                    <a:pt x="1606796" y="19"/>
                  </a:cubicBezTo>
                  <a:cubicBezTo>
                    <a:pt x="1612259" y="-6"/>
                    <a:pt x="1617721" y="299"/>
                    <a:pt x="1623184" y="451"/>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24" name="Freeform: Shape 23">
              <a:extLst>
                <a:ext uri="{FF2B5EF4-FFF2-40B4-BE49-F238E27FC236}">
                  <a16:creationId xmlns:a16="http://schemas.microsoft.com/office/drawing/2014/main" id="{FFDA8ADA-F219-B062-026A-C5294DF55A87}"/>
                </a:ext>
              </a:extLst>
            </p:cNvPr>
            <p:cNvSpPr/>
            <p:nvPr/>
          </p:nvSpPr>
          <p:spPr>
            <a:xfrm>
              <a:off x="3677583" y="2395657"/>
              <a:ext cx="1789979" cy="275444"/>
            </a:xfrm>
            <a:custGeom>
              <a:avLst/>
              <a:gdLst>
                <a:gd name="connsiteX0" fmla="*/ 0 w 1426434"/>
                <a:gd name="connsiteY0" fmla="*/ 1156 h 219501"/>
                <a:gd name="connsiteX1" fmla="*/ 17912 w 1426434"/>
                <a:gd name="connsiteY1" fmla="*/ 38 h 219501"/>
                <a:gd name="connsiteX2" fmla="*/ 1408522 w 1426434"/>
                <a:gd name="connsiteY2" fmla="*/ 38 h 219501"/>
                <a:gd name="connsiteX3" fmla="*/ 1426434 w 1426434"/>
                <a:gd name="connsiteY3" fmla="*/ 1131 h 219501"/>
                <a:gd name="connsiteX4" fmla="*/ 1420667 w 1426434"/>
                <a:gd name="connsiteY4" fmla="*/ 16044 h 219501"/>
                <a:gd name="connsiteX5" fmla="*/ 1322851 w 1426434"/>
                <a:gd name="connsiteY5" fmla="*/ 138911 h 219501"/>
                <a:gd name="connsiteX6" fmla="*/ 1250899 w 1426434"/>
                <a:gd name="connsiteY6" fmla="*/ 208297 h 219501"/>
                <a:gd name="connsiteX7" fmla="*/ 1234741 w 1426434"/>
                <a:gd name="connsiteY7" fmla="*/ 219247 h 219501"/>
                <a:gd name="connsiteX8" fmla="*/ 584278 w 1426434"/>
                <a:gd name="connsiteY8" fmla="*/ 219501 h 219501"/>
                <a:gd name="connsiteX9" fmla="*/ 191694 w 1426434"/>
                <a:gd name="connsiteY9" fmla="*/ 219222 h 219501"/>
                <a:gd name="connsiteX10" fmla="*/ 77516 w 1426434"/>
                <a:gd name="connsiteY10" fmla="*/ 111472 h 219501"/>
                <a:gd name="connsiteX11" fmla="*/ 8359 w 1426434"/>
                <a:gd name="connsiteY11" fmla="*/ 20211 h 219501"/>
                <a:gd name="connsiteX12" fmla="*/ 0 w 1426434"/>
                <a:gd name="connsiteY12" fmla="*/ 1156 h 21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6434" h="219501">
                  <a:moveTo>
                    <a:pt x="0" y="1156"/>
                  </a:moveTo>
                  <a:cubicBezTo>
                    <a:pt x="5971" y="775"/>
                    <a:pt x="11941" y="64"/>
                    <a:pt x="17912" y="38"/>
                  </a:cubicBezTo>
                  <a:cubicBezTo>
                    <a:pt x="481457" y="-13"/>
                    <a:pt x="944977" y="-13"/>
                    <a:pt x="1408522" y="38"/>
                  </a:cubicBezTo>
                  <a:cubicBezTo>
                    <a:pt x="1414493" y="38"/>
                    <a:pt x="1420464" y="749"/>
                    <a:pt x="1426434" y="1131"/>
                  </a:cubicBezTo>
                  <a:cubicBezTo>
                    <a:pt x="1424580" y="6136"/>
                    <a:pt x="1423817" y="12030"/>
                    <a:pt x="1420667" y="16044"/>
                  </a:cubicBezTo>
                  <a:cubicBezTo>
                    <a:pt x="1388426" y="57305"/>
                    <a:pt x="1357048" y="99327"/>
                    <a:pt x="1322851" y="138911"/>
                  </a:cubicBezTo>
                  <a:cubicBezTo>
                    <a:pt x="1301154" y="164013"/>
                    <a:pt x="1275214" y="185507"/>
                    <a:pt x="1250899" y="208297"/>
                  </a:cubicBezTo>
                  <a:cubicBezTo>
                    <a:pt x="1246199" y="212692"/>
                    <a:pt x="1240152" y="215639"/>
                    <a:pt x="1234741" y="219247"/>
                  </a:cubicBezTo>
                  <a:cubicBezTo>
                    <a:pt x="1017920" y="219349"/>
                    <a:pt x="801099" y="219476"/>
                    <a:pt x="584278" y="219501"/>
                  </a:cubicBezTo>
                  <a:cubicBezTo>
                    <a:pt x="453408" y="219501"/>
                    <a:pt x="322564" y="219323"/>
                    <a:pt x="191694" y="219222"/>
                  </a:cubicBezTo>
                  <a:cubicBezTo>
                    <a:pt x="153431" y="183500"/>
                    <a:pt x="113365" y="149506"/>
                    <a:pt x="77516" y="111472"/>
                  </a:cubicBezTo>
                  <a:cubicBezTo>
                    <a:pt x="51499" y="83855"/>
                    <a:pt x="30895" y="51055"/>
                    <a:pt x="8359" y="20211"/>
                  </a:cubicBezTo>
                  <a:cubicBezTo>
                    <a:pt x="4345" y="14774"/>
                    <a:pt x="2719" y="7558"/>
                    <a:pt x="0" y="1156"/>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grpSp>
    </p:spTree>
    <p:extLst>
      <p:ext uri="{BB962C8B-B14F-4D97-AF65-F5344CB8AC3E}">
        <p14:creationId xmlns:p14="http://schemas.microsoft.com/office/powerpoint/2010/main" val="17636362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14:bounceEnd="60000">
                                          <p:cBhvr additive="base">
                                            <p:cTn id="7" dur="500" fill="hold"/>
                                            <p:tgtEl>
                                              <p:spTgt spid="32"/>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ppt_w</p:attrName>
                                            </p:attrNameLst>
                                          </p:cBhvr>
                                          <p:tavLst>
                                            <p:tav tm="0">
                                              <p:val>
                                                <p:fltVal val="0"/>
                                              </p:val>
                                            </p:tav>
                                            <p:tav tm="100000">
                                              <p:val>
                                                <p:strVal val="#ppt_w"/>
                                              </p:val>
                                            </p:tav>
                                          </p:tavLst>
                                        </p:anim>
                                        <p:anim calcmode="lin" valueType="num">
                                          <p:cBhvr>
                                            <p:cTn id="13" dur="500" fill="hold"/>
                                            <p:tgtEl>
                                              <p:spTgt spid="41"/>
                                            </p:tgtEl>
                                            <p:attrNameLst>
                                              <p:attrName>ppt_h</p:attrName>
                                            </p:attrNameLst>
                                          </p:cBhvr>
                                          <p:tavLst>
                                            <p:tav tm="0">
                                              <p:val>
                                                <p:fltVal val="0"/>
                                              </p:val>
                                            </p:tav>
                                            <p:tav tm="100000">
                                              <p:val>
                                                <p:strVal val="#ppt_h"/>
                                              </p:val>
                                            </p:tav>
                                          </p:tavLst>
                                        </p:anim>
                                        <p:anim calcmode="lin" valueType="num">
                                          <p:cBhvr>
                                            <p:cTn id="14" dur="500" fill="hold"/>
                                            <p:tgtEl>
                                              <p:spTgt spid="41"/>
                                            </p:tgtEl>
                                            <p:attrNameLst>
                                              <p:attrName>style.rotation</p:attrName>
                                            </p:attrNameLst>
                                          </p:cBhvr>
                                          <p:tavLst>
                                            <p:tav tm="0">
                                              <p:val>
                                                <p:fltVal val="90"/>
                                              </p:val>
                                            </p:tav>
                                            <p:tav tm="100000">
                                              <p:val>
                                                <p:fltVal val="0"/>
                                              </p:val>
                                            </p:tav>
                                          </p:tavLst>
                                        </p:anim>
                                        <p:animEffect transition="in" filter="fade">
                                          <p:cBhvr>
                                            <p:cTn id="15" dur="500"/>
                                            <p:tgtEl>
                                              <p:spTgt spid="41"/>
                                            </p:tgtEl>
                                          </p:cBhvr>
                                        </p:animEffect>
                                      </p:childTnLst>
                                    </p:cTn>
                                  </p:par>
                                  <p:par>
                                    <p:cTn id="16" presetID="22" presetClass="entr" presetSubtype="8" fill="hold"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wipe(left)">
                                          <p:cBhvr>
                                            <p:cTn id="18" dur="500"/>
                                            <p:tgtEl>
                                              <p:spTgt spid="61"/>
                                            </p:tgtEl>
                                          </p:cBhvr>
                                        </p:animEffect>
                                      </p:childTnLst>
                                    </p:cTn>
                                  </p:par>
                                </p:childTnLst>
                              </p:cTn>
                            </p:par>
                            <p:par>
                              <p:cTn id="19" fill="hold">
                                <p:stCondLst>
                                  <p:cond delay="1000"/>
                                </p:stCondLst>
                                <p:childTnLst>
                                  <p:par>
                                    <p:cTn id="20" presetID="2" presetClass="entr" presetSubtype="1" decel="100000"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0-#ppt_h/2"/>
                                              </p:val>
                                            </p:tav>
                                            <p:tav tm="100000">
                                              <p:val>
                                                <p:strVal val="#ppt_y"/>
                                              </p:val>
                                            </p:tav>
                                          </p:tavLst>
                                        </p:anim>
                                      </p:childTnLst>
                                    </p:cTn>
                                  </p:par>
                                  <p:par>
                                    <p:cTn id="24" presetID="2" presetClass="entr" presetSubtype="1" decel="100000" fill="hold" grpId="0" nodeType="withEffect">
                                      <p:stCondLst>
                                        <p:cond delay="15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0-#ppt_h/2"/>
                                              </p:val>
                                            </p:tav>
                                            <p:tav tm="100000">
                                              <p:val>
                                                <p:strVal val="#ppt_y"/>
                                              </p:val>
                                            </p:tav>
                                          </p:tavLst>
                                        </p:anim>
                                      </p:childTnLst>
                                    </p:cTn>
                                  </p:par>
                                  <p:par>
                                    <p:cTn id="28" presetID="2" presetClass="entr" presetSubtype="1" decel="100000" fill="hold" nodeType="withEffect">
                                      <p:stCondLst>
                                        <p:cond delay="300"/>
                                      </p:stCondLst>
                                      <p:childTnLst>
                                        <p:set>
                                          <p:cBhvr>
                                            <p:cTn id="29" dur="1" fill="hold">
                                              <p:stCondLst>
                                                <p:cond delay="0"/>
                                              </p:stCondLst>
                                            </p:cTn>
                                            <p:tgtEl>
                                              <p:spTgt spid="51"/>
                                            </p:tgtEl>
                                            <p:attrNameLst>
                                              <p:attrName>style.visibility</p:attrName>
                                            </p:attrNameLst>
                                          </p:cBhvr>
                                          <p:to>
                                            <p:strVal val="visible"/>
                                          </p:to>
                                        </p:set>
                                        <p:anim calcmode="lin" valueType="num">
                                          <p:cBhvr additive="base">
                                            <p:cTn id="30" dur="500" fill="hold"/>
                                            <p:tgtEl>
                                              <p:spTgt spid="51"/>
                                            </p:tgtEl>
                                            <p:attrNameLst>
                                              <p:attrName>ppt_x</p:attrName>
                                            </p:attrNameLst>
                                          </p:cBhvr>
                                          <p:tavLst>
                                            <p:tav tm="0">
                                              <p:val>
                                                <p:strVal val="#ppt_x"/>
                                              </p:val>
                                            </p:tav>
                                            <p:tav tm="100000">
                                              <p:val>
                                                <p:strVal val="#ppt_x"/>
                                              </p:val>
                                            </p:tav>
                                          </p:tavLst>
                                        </p:anim>
                                        <p:anim calcmode="lin" valueType="num">
                                          <p:cBhvr additive="base">
                                            <p:cTn id="31"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1" presetClass="exit" presetSubtype="0" fill="hold" nodeType="clickEffect">
                                      <p:stCondLst>
                                        <p:cond delay="0"/>
                                      </p:stCondLst>
                                      <p:childTnLst>
                                        <p:anim calcmode="lin" valueType="num">
                                          <p:cBhvr>
                                            <p:cTn id="35" dur="500"/>
                                            <p:tgtEl>
                                              <p:spTgt spid="41"/>
                                            </p:tgtEl>
                                            <p:attrNameLst>
                                              <p:attrName>ppt_w</p:attrName>
                                            </p:attrNameLst>
                                          </p:cBhvr>
                                          <p:tavLst>
                                            <p:tav tm="0">
                                              <p:val>
                                                <p:strVal val="ppt_w"/>
                                              </p:val>
                                            </p:tav>
                                            <p:tav tm="100000">
                                              <p:val>
                                                <p:fltVal val="0"/>
                                              </p:val>
                                            </p:tav>
                                          </p:tavLst>
                                        </p:anim>
                                        <p:anim calcmode="lin" valueType="num">
                                          <p:cBhvr>
                                            <p:cTn id="36" dur="500"/>
                                            <p:tgtEl>
                                              <p:spTgt spid="41"/>
                                            </p:tgtEl>
                                            <p:attrNameLst>
                                              <p:attrName>ppt_h</p:attrName>
                                            </p:attrNameLst>
                                          </p:cBhvr>
                                          <p:tavLst>
                                            <p:tav tm="0">
                                              <p:val>
                                                <p:strVal val="ppt_h"/>
                                              </p:val>
                                            </p:tav>
                                            <p:tav tm="100000">
                                              <p:val>
                                                <p:fltVal val="0"/>
                                              </p:val>
                                            </p:tav>
                                          </p:tavLst>
                                        </p:anim>
                                        <p:anim calcmode="lin" valueType="num">
                                          <p:cBhvr>
                                            <p:cTn id="37" dur="500"/>
                                            <p:tgtEl>
                                              <p:spTgt spid="41"/>
                                            </p:tgtEl>
                                            <p:attrNameLst>
                                              <p:attrName>style.rotation</p:attrName>
                                            </p:attrNameLst>
                                          </p:cBhvr>
                                          <p:tavLst>
                                            <p:tav tm="0">
                                              <p:val>
                                                <p:fltVal val="0"/>
                                              </p:val>
                                            </p:tav>
                                            <p:tav tm="100000">
                                              <p:val>
                                                <p:fltVal val="90"/>
                                              </p:val>
                                            </p:tav>
                                          </p:tavLst>
                                        </p:anim>
                                        <p:animEffect transition="out" filter="fade">
                                          <p:cBhvr>
                                            <p:cTn id="38" dur="500"/>
                                            <p:tgtEl>
                                              <p:spTgt spid="41"/>
                                            </p:tgtEl>
                                          </p:cBhvr>
                                        </p:animEffect>
                                        <p:set>
                                          <p:cBhvr>
                                            <p:cTn id="39" dur="1" fill="hold">
                                              <p:stCondLst>
                                                <p:cond delay="499"/>
                                              </p:stCondLst>
                                            </p:cTn>
                                            <p:tgtEl>
                                              <p:spTgt spid="41"/>
                                            </p:tgtEl>
                                            <p:attrNameLst>
                                              <p:attrName>style.visibility</p:attrName>
                                            </p:attrNameLst>
                                          </p:cBhvr>
                                          <p:to>
                                            <p:strVal val="hidden"/>
                                          </p:to>
                                        </p:set>
                                      </p:childTnLst>
                                    </p:cTn>
                                  </p:par>
                                  <p:par>
                                    <p:cTn id="40" presetID="22" presetClass="exit" presetSubtype="2" fill="hold" nodeType="withEffect">
                                      <p:stCondLst>
                                        <p:cond delay="0"/>
                                      </p:stCondLst>
                                      <p:childTnLst>
                                        <p:animEffect transition="out" filter="wipe(right)">
                                          <p:cBhvr>
                                            <p:cTn id="41" dur="500"/>
                                            <p:tgtEl>
                                              <p:spTgt spid="61"/>
                                            </p:tgtEl>
                                          </p:cBhvr>
                                        </p:animEffect>
                                        <p:set>
                                          <p:cBhvr>
                                            <p:cTn id="42" dur="1" fill="hold">
                                              <p:stCondLst>
                                                <p:cond delay="4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ppt_w</p:attrName>
                                            </p:attrNameLst>
                                          </p:cBhvr>
                                          <p:tavLst>
                                            <p:tav tm="0">
                                              <p:val>
                                                <p:fltVal val="0"/>
                                              </p:val>
                                            </p:tav>
                                            <p:tav tm="100000">
                                              <p:val>
                                                <p:strVal val="#ppt_w"/>
                                              </p:val>
                                            </p:tav>
                                          </p:tavLst>
                                        </p:anim>
                                        <p:anim calcmode="lin" valueType="num">
                                          <p:cBhvr>
                                            <p:cTn id="13" dur="500" fill="hold"/>
                                            <p:tgtEl>
                                              <p:spTgt spid="41"/>
                                            </p:tgtEl>
                                            <p:attrNameLst>
                                              <p:attrName>ppt_h</p:attrName>
                                            </p:attrNameLst>
                                          </p:cBhvr>
                                          <p:tavLst>
                                            <p:tav tm="0">
                                              <p:val>
                                                <p:fltVal val="0"/>
                                              </p:val>
                                            </p:tav>
                                            <p:tav tm="100000">
                                              <p:val>
                                                <p:strVal val="#ppt_h"/>
                                              </p:val>
                                            </p:tav>
                                          </p:tavLst>
                                        </p:anim>
                                        <p:anim calcmode="lin" valueType="num">
                                          <p:cBhvr>
                                            <p:cTn id="14" dur="500" fill="hold"/>
                                            <p:tgtEl>
                                              <p:spTgt spid="41"/>
                                            </p:tgtEl>
                                            <p:attrNameLst>
                                              <p:attrName>style.rotation</p:attrName>
                                            </p:attrNameLst>
                                          </p:cBhvr>
                                          <p:tavLst>
                                            <p:tav tm="0">
                                              <p:val>
                                                <p:fltVal val="90"/>
                                              </p:val>
                                            </p:tav>
                                            <p:tav tm="100000">
                                              <p:val>
                                                <p:fltVal val="0"/>
                                              </p:val>
                                            </p:tav>
                                          </p:tavLst>
                                        </p:anim>
                                        <p:animEffect transition="in" filter="fade">
                                          <p:cBhvr>
                                            <p:cTn id="15" dur="500"/>
                                            <p:tgtEl>
                                              <p:spTgt spid="41"/>
                                            </p:tgtEl>
                                          </p:cBhvr>
                                        </p:animEffect>
                                      </p:childTnLst>
                                    </p:cTn>
                                  </p:par>
                                  <p:par>
                                    <p:cTn id="16" presetID="22" presetClass="entr" presetSubtype="8" fill="hold"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wipe(left)">
                                          <p:cBhvr>
                                            <p:cTn id="18" dur="500"/>
                                            <p:tgtEl>
                                              <p:spTgt spid="61"/>
                                            </p:tgtEl>
                                          </p:cBhvr>
                                        </p:animEffect>
                                      </p:childTnLst>
                                    </p:cTn>
                                  </p:par>
                                </p:childTnLst>
                              </p:cTn>
                            </p:par>
                            <p:par>
                              <p:cTn id="19" fill="hold">
                                <p:stCondLst>
                                  <p:cond delay="1000"/>
                                </p:stCondLst>
                                <p:childTnLst>
                                  <p:par>
                                    <p:cTn id="20" presetID="2" presetClass="entr" presetSubtype="1" decel="100000"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ppt_x"/>
                                              </p:val>
                                            </p:tav>
                                            <p:tav tm="100000">
                                              <p:val>
                                                <p:strVal val="#ppt_x"/>
                                              </p:val>
                                            </p:tav>
                                          </p:tavLst>
                                        </p:anim>
                                        <p:anim calcmode="lin" valueType="num">
                                          <p:cBhvr additive="base">
                                            <p:cTn id="23" dur="500" fill="hold"/>
                                            <p:tgtEl>
                                              <p:spTgt spid="29"/>
                                            </p:tgtEl>
                                            <p:attrNameLst>
                                              <p:attrName>ppt_y</p:attrName>
                                            </p:attrNameLst>
                                          </p:cBhvr>
                                          <p:tavLst>
                                            <p:tav tm="0">
                                              <p:val>
                                                <p:strVal val="0-#ppt_h/2"/>
                                              </p:val>
                                            </p:tav>
                                            <p:tav tm="100000">
                                              <p:val>
                                                <p:strVal val="#ppt_y"/>
                                              </p:val>
                                            </p:tav>
                                          </p:tavLst>
                                        </p:anim>
                                      </p:childTnLst>
                                    </p:cTn>
                                  </p:par>
                                  <p:par>
                                    <p:cTn id="24" presetID="2" presetClass="entr" presetSubtype="1" decel="100000" fill="hold" grpId="0" nodeType="withEffect">
                                      <p:stCondLst>
                                        <p:cond delay="15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0-#ppt_h/2"/>
                                              </p:val>
                                            </p:tav>
                                            <p:tav tm="100000">
                                              <p:val>
                                                <p:strVal val="#ppt_y"/>
                                              </p:val>
                                            </p:tav>
                                          </p:tavLst>
                                        </p:anim>
                                      </p:childTnLst>
                                    </p:cTn>
                                  </p:par>
                                  <p:par>
                                    <p:cTn id="28" presetID="2" presetClass="entr" presetSubtype="1" decel="100000" fill="hold" nodeType="withEffect">
                                      <p:stCondLst>
                                        <p:cond delay="300"/>
                                      </p:stCondLst>
                                      <p:childTnLst>
                                        <p:set>
                                          <p:cBhvr>
                                            <p:cTn id="29" dur="1" fill="hold">
                                              <p:stCondLst>
                                                <p:cond delay="0"/>
                                              </p:stCondLst>
                                            </p:cTn>
                                            <p:tgtEl>
                                              <p:spTgt spid="51"/>
                                            </p:tgtEl>
                                            <p:attrNameLst>
                                              <p:attrName>style.visibility</p:attrName>
                                            </p:attrNameLst>
                                          </p:cBhvr>
                                          <p:to>
                                            <p:strVal val="visible"/>
                                          </p:to>
                                        </p:set>
                                        <p:anim calcmode="lin" valueType="num">
                                          <p:cBhvr additive="base">
                                            <p:cTn id="30" dur="500" fill="hold"/>
                                            <p:tgtEl>
                                              <p:spTgt spid="51"/>
                                            </p:tgtEl>
                                            <p:attrNameLst>
                                              <p:attrName>ppt_x</p:attrName>
                                            </p:attrNameLst>
                                          </p:cBhvr>
                                          <p:tavLst>
                                            <p:tav tm="0">
                                              <p:val>
                                                <p:strVal val="#ppt_x"/>
                                              </p:val>
                                            </p:tav>
                                            <p:tav tm="100000">
                                              <p:val>
                                                <p:strVal val="#ppt_x"/>
                                              </p:val>
                                            </p:tav>
                                          </p:tavLst>
                                        </p:anim>
                                        <p:anim calcmode="lin" valueType="num">
                                          <p:cBhvr additive="base">
                                            <p:cTn id="31" dur="500" fill="hold"/>
                                            <p:tgtEl>
                                              <p:spTgt spid="51"/>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1" presetClass="exit" presetSubtype="0" fill="hold" nodeType="clickEffect">
                                      <p:stCondLst>
                                        <p:cond delay="0"/>
                                      </p:stCondLst>
                                      <p:childTnLst>
                                        <p:anim calcmode="lin" valueType="num">
                                          <p:cBhvr>
                                            <p:cTn id="35" dur="500"/>
                                            <p:tgtEl>
                                              <p:spTgt spid="41"/>
                                            </p:tgtEl>
                                            <p:attrNameLst>
                                              <p:attrName>ppt_w</p:attrName>
                                            </p:attrNameLst>
                                          </p:cBhvr>
                                          <p:tavLst>
                                            <p:tav tm="0">
                                              <p:val>
                                                <p:strVal val="ppt_w"/>
                                              </p:val>
                                            </p:tav>
                                            <p:tav tm="100000">
                                              <p:val>
                                                <p:fltVal val="0"/>
                                              </p:val>
                                            </p:tav>
                                          </p:tavLst>
                                        </p:anim>
                                        <p:anim calcmode="lin" valueType="num">
                                          <p:cBhvr>
                                            <p:cTn id="36" dur="500"/>
                                            <p:tgtEl>
                                              <p:spTgt spid="41"/>
                                            </p:tgtEl>
                                            <p:attrNameLst>
                                              <p:attrName>ppt_h</p:attrName>
                                            </p:attrNameLst>
                                          </p:cBhvr>
                                          <p:tavLst>
                                            <p:tav tm="0">
                                              <p:val>
                                                <p:strVal val="ppt_h"/>
                                              </p:val>
                                            </p:tav>
                                            <p:tav tm="100000">
                                              <p:val>
                                                <p:fltVal val="0"/>
                                              </p:val>
                                            </p:tav>
                                          </p:tavLst>
                                        </p:anim>
                                        <p:anim calcmode="lin" valueType="num">
                                          <p:cBhvr>
                                            <p:cTn id="37" dur="500"/>
                                            <p:tgtEl>
                                              <p:spTgt spid="41"/>
                                            </p:tgtEl>
                                            <p:attrNameLst>
                                              <p:attrName>style.rotation</p:attrName>
                                            </p:attrNameLst>
                                          </p:cBhvr>
                                          <p:tavLst>
                                            <p:tav tm="0">
                                              <p:val>
                                                <p:fltVal val="0"/>
                                              </p:val>
                                            </p:tav>
                                            <p:tav tm="100000">
                                              <p:val>
                                                <p:fltVal val="90"/>
                                              </p:val>
                                            </p:tav>
                                          </p:tavLst>
                                        </p:anim>
                                        <p:animEffect transition="out" filter="fade">
                                          <p:cBhvr>
                                            <p:cTn id="38" dur="500"/>
                                            <p:tgtEl>
                                              <p:spTgt spid="41"/>
                                            </p:tgtEl>
                                          </p:cBhvr>
                                        </p:animEffect>
                                        <p:set>
                                          <p:cBhvr>
                                            <p:cTn id="39" dur="1" fill="hold">
                                              <p:stCondLst>
                                                <p:cond delay="499"/>
                                              </p:stCondLst>
                                            </p:cTn>
                                            <p:tgtEl>
                                              <p:spTgt spid="41"/>
                                            </p:tgtEl>
                                            <p:attrNameLst>
                                              <p:attrName>style.visibility</p:attrName>
                                            </p:attrNameLst>
                                          </p:cBhvr>
                                          <p:to>
                                            <p:strVal val="hidden"/>
                                          </p:to>
                                        </p:set>
                                      </p:childTnLst>
                                    </p:cTn>
                                  </p:par>
                                  <p:par>
                                    <p:cTn id="40" presetID="22" presetClass="exit" presetSubtype="2" fill="hold" nodeType="withEffect">
                                      <p:stCondLst>
                                        <p:cond delay="0"/>
                                      </p:stCondLst>
                                      <p:childTnLst>
                                        <p:animEffect transition="out" filter="wipe(right)">
                                          <p:cBhvr>
                                            <p:cTn id="41" dur="500"/>
                                            <p:tgtEl>
                                              <p:spTgt spid="61"/>
                                            </p:tgtEl>
                                          </p:cBhvr>
                                        </p:animEffect>
                                        <p:set>
                                          <p:cBhvr>
                                            <p:cTn id="42" dur="1" fill="hold">
                                              <p:stCondLst>
                                                <p:cond delay="4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9"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088FD04-C56F-253E-B48B-E96160801B17}"/>
              </a:ext>
            </a:extLst>
          </p:cNvPr>
          <p:cNvGrpSpPr/>
          <p:nvPr/>
        </p:nvGrpSpPr>
        <p:grpSpPr>
          <a:xfrm>
            <a:off x="5512403" y="857406"/>
            <a:ext cx="1162159" cy="1162159"/>
            <a:chOff x="3992415" y="4138758"/>
            <a:chExt cx="656127" cy="656127"/>
          </a:xfrm>
        </p:grpSpPr>
        <p:sp>
          <p:nvSpPr>
            <p:cNvPr id="13" name="Oval 12">
              <a:extLst>
                <a:ext uri="{FF2B5EF4-FFF2-40B4-BE49-F238E27FC236}">
                  <a16:creationId xmlns:a16="http://schemas.microsoft.com/office/drawing/2014/main" id="{458C8EAC-4D1B-67E3-48AD-DC1075E32102}"/>
                </a:ext>
              </a:extLst>
            </p:cNvPr>
            <p:cNvSpPr/>
            <p:nvPr/>
          </p:nvSpPr>
          <p:spPr>
            <a:xfrm>
              <a:off x="3992415" y="4138758"/>
              <a:ext cx="656127" cy="656127"/>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6" name="Graphic 15">
              <a:extLst>
                <a:ext uri="{FF2B5EF4-FFF2-40B4-BE49-F238E27FC236}">
                  <a16:creationId xmlns:a16="http://schemas.microsoft.com/office/drawing/2014/main" id="{A97360BA-DDB0-48DB-450F-05193A0F38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5766" y="4209944"/>
              <a:ext cx="489424" cy="489424"/>
            </a:xfrm>
            <a:prstGeom prst="rect">
              <a:avLst/>
            </a:prstGeom>
          </p:spPr>
        </p:pic>
      </p:grpSp>
      <p:sp>
        <p:nvSpPr>
          <p:cNvPr id="14" name="TextBox 13">
            <a:extLst>
              <a:ext uri="{FF2B5EF4-FFF2-40B4-BE49-F238E27FC236}">
                <a16:creationId xmlns:a16="http://schemas.microsoft.com/office/drawing/2014/main" id="{44078742-ED8E-67BE-D7B8-E6D379AD5CAD}"/>
              </a:ext>
            </a:extLst>
          </p:cNvPr>
          <p:cNvSpPr txBox="1"/>
          <p:nvPr/>
        </p:nvSpPr>
        <p:spPr>
          <a:xfrm>
            <a:off x="2355442" y="2263338"/>
            <a:ext cx="7495358" cy="646331"/>
          </a:xfrm>
          <a:prstGeom prst="rect">
            <a:avLst/>
          </a:prstGeom>
          <a:noFill/>
        </p:spPr>
        <p:txBody>
          <a:bodyPr wrap="square" rtlCol="0">
            <a:spAutoFit/>
          </a:bodyPr>
          <a:lstStyle/>
          <a:p>
            <a:pPr algn="ctr"/>
            <a:r>
              <a:rPr lang="en-GB" sz="3600" dirty="0">
                <a:solidFill>
                  <a:schemeClr val="accent5">
                    <a:lumMod val="50000"/>
                  </a:schemeClr>
                </a:solidFill>
                <a:latin typeface="Poppins Bold" panose="00000800000000000000" pitchFamily="2" charset="0"/>
                <a:cs typeface="Poppins Bold" panose="00000800000000000000" pitchFamily="2" charset="0"/>
              </a:rPr>
              <a:t>Regulation Q </a:t>
            </a:r>
            <a:endParaRPr lang="en-GB" sz="3600" b="0" i="0" u="none" strike="noStrike" dirty="0">
              <a:solidFill>
                <a:schemeClr val="accent5">
                  <a:lumMod val="50000"/>
                </a:schemeClr>
              </a:solidFill>
              <a:effectLst/>
              <a:latin typeface="Poppins Bold" panose="00000800000000000000" pitchFamily="2" charset="0"/>
              <a:cs typeface="Poppins Bold" panose="00000800000000000000" pitchFamily="2" charset="0"/>
            </a:endParaRPr>
          </a:p>
        </p:txBody>
      </p:sp>
      <p:sp>
        <p:nvSpPr>
          <p:cNvPr id="29" name="TextBox 28">
            <a:extLst>
              <a:ext uri="{FF2B5EF4-FFF2-40B4-BE49-F238E27FC236}">
                <a16:creationId xmlns:a16="http://schemas.microsoft.com/office/drawing/2014/main" id="{ACC4FC6C-543A-43EA-D33C-0250BE2B4A7B}"/>
              </a:ext>
            </a:extLst>
          </p:cNvPr>
          <p:cNvSpPr txBox="1"/>
          <p:nvPr/>
        </p:nvSpPr>
        <p:spPr>
          <a:xfrm>
            <a:off x="2355441" y="3064446"/>
            <a:ext cx="7495359" cy="707886"/>
          </a:xfrm>
          <a:prstGeom prst="rect">
            <a:avLst/>
          </a:prstGeom>
          <a:noFill/>
        </p:spPr>
        <p:txBody>
          <a:bodyPr wrap="square" rtlCol="0">
            <a:spAutoFit/>
          </a:bodyPr>
          <a:lstStyle/>
          <a:p>
            <a:pPr algn="ctr"/>
            <a:r>
              <a:rPr lang="en-US" sz="2000" dirty="0">
                <a:solidFill>
                  <a:schemeClr val="accent5">
                    <a:lumMod val="50000"/>
                  </a:schemeClr>
                </a:solidFill>
                <a:latin typeface="Poppins" panose="00000500000000000000" pitchFamily="2" charset="0"/>
                <a:cs typeface="Poppins" panose="00000500000000000000" pitchFamily="2" charset="0"/>
              </a:rPr>
              <a:t>Regulated </a:t>
            </a:r>
            <a:r>
              <a:rPr lang="en-US" sz="2000" b="1" dirty="0">
                <a:solidFill>
                  <a:schemeClr val="accent5">
                    <a:lumMod val="50000"/>
                  </a:schemeClr>
                </a:solidFill>
                <a:latin typeface="Poppins" panose="00000500000000000000" pitchFamily="2" charset="0"/>
                <a:cs typeface="Poppins" panose="00000500000000000000" pitchFamily="2" charset="0"/>
              </a:rPr>
              <a:t>interest rates </a:t>
            </a:r>
            <a:r>
              <a:rPr lang="en-US" sz="2000" dirty="0">
                <a:solidFill>
                  <a:schemeClr val="accent5">
                    <a:lumMod val="50000"/>
                  </a:schemeClr>
                </a:solidFill>
                <a:latin typeface="Poppins" panose="00000500000000000000" pitchFamily="2" charset="0"/>
                <a:cs typeface="Poppins" panose="00000500000000000000" pitchFamily="2" charset="0"/>
              </a:rPr>
              <a:t>banks use as well as setting </a:t>
            </a:r>
            <a:r>
              <a:rPr lang="en-US" sz="2000" b="1" dirty="0">
                <a:solidFill>
                  <a:schemeClr val="accent5">
                    <a:lumMod val="50000"/>
                  </a:schemeClr>
                </a:solidFill>
                <a:latin typeface="Poppins" panose="00000500000000000000" pitchFamily="2" charset="0"/>
                <a:cs typeface="Poppins" panose="00000500000000000000" pitchFamily="2" charset="0"/>
              </a:rPr>
              <a:t>minimum capital buffers </a:t>
            </a:r>
            <a:r>
              <a:rPr lang="en-US" sz="2000" dirty="0">
                <a:solidFill>
                  <a:schemeClr val="accent5">
                    <a:lumMod val="50000"/>
                  </a:schemeClr>
                </a:solidFill>
                <a:latin typeface="Poppins" panose="00000500000000000000" pitchFamily="2" charset="0"/>
                <a:cs typeface="Poppins" panose="00000500000000000000" pitchFamily="2" charset="0"/>
              </a:rPr>
              <a:t>for U.S. banks</a:t>
            </a:r>
          </a:p>
        </p:txBody>
      </p:sp>
      <p:pic>
        <p:nvPicPr>
          <p:cNvPr id="32" name="Graphic 31">
            <a:extLst>
              <a:ext uri="{FF2B5EF4-FFF2-40B4-BE49-F238E27FC236}">
                <a16:creationId xmlns:a16="http://schemas.microsoft.com/office/drawing/2014/main" id="{CD05444A-1ED1-07DE-9A3B-1C1F7D1115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51836" y="4022718"/>
            <a:ext cx="1137286" cy="1137286"/>
          </a:xfrm>
          <a:prstGeom prst="rect">
            <a:avLst/>
          </a:prstGeom>
        </p:spPr>
      </p:pic>
      <p:grpSp>
        <p:nvGrpSpPr>
          <p:cNvPr id="11" name="Group 10">
            <a:extLst>
              <a:ext uri="{FF2B5EF4-FFF2-40B4-BE49-F238E27FC236}">
                <a16:creationId xmlns:a16="http://schemas.microsoft.com/office/drawing/2014/main" id="{185D9B32-2907-87D3-9F39-B9D2F92F0CED}"/>
              </a:ext>
            </a:extLst>
          </p:cNvPr>
          <p:cNvGrpSpPr/>
          <p:nvPr/>
        </p:nvGrpSpPr>
        <p:grpSpPr>
          <a:xfrm>
            <a:off x="3992415" y="4138758"/>
            <a:ext cx="656127" cy="656127"/>
            <a:chOff x="3992415" y="4138758"/>
            <a:chExt cx="656127" cy="656127"/>
          </a:xfrm>
        </p:grpSpPr>
        <p:sp>
          <p:nvSpPr>
            <p:cNvPr id="5" name="Oval 4">
              <a:extLst>
                <a:ext uri="{FF2B5EF4-FFF2-40B4-BE49-F238E27FC236}">
                  <a16:creationId xmlns:a16="http://schemas.microsoft.com/office/drawing/2014/main" id="{A676CC9C-3900-2612-C4BF-99AEBC82D031}"/>
                </a:ext>
              </a:extLst>
            </p:cNvPr>
            <p:cNvSpPr/>
            <p:nvPr/>
          </p:nvSpPr>
          <p:spPr>
            <a:xfrm>
              <a:off x="3992415" y="4138758"/>
              <a:ext cx="656127" cy="656127"/>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0" name="Graphic 9">
              <a:extLst>
                <a:ext uri="{FF2B5EF4-FFF2-40B4-BE49-F238E27FC236}">
                  <a16:creationId xmlns:a16="http://schemas.microsoft.com/office/drawing/2014/main" id="{0E38B9A2-2401-788D-8433-3FE3AC6614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75766" y="4209944"/>
              <a:ext cx="489424" cy="489424"/>
            </a:xfrm>
            <a:prstGeom prst="rect">
              <a:avLst/>
            </a:prstGeom>
          </p:spPr>
        </p:pic>
      </p:grpSp>
      <p:cxnSp>
        <p:nvCxnSpPr>
          <p:cNvPr id="30" name="Straight Connector 29">
            <a:extLst>
              <a:ext uri="{FF2B5EF4-FFF2-40B4-BE49-F238E27FC236}">
                <a16:creationId xmlns:a16="http://schemas.microsoft.com/office/drawing/2014/main" id="{51D1255A-F6FB-370F-1F0D-D521A88EC207}"/>
              </a:ext>
            </a:extLst>
          </p:cNvPr>
          <p:cNvCxnSpPr>
            <a:cxnSpLocks/>
          </p:cNvCxnSpPr>
          <p:nvPr/>
        </p:nvCxnSpPr>
        <p:spPr>
          <a:xfrm>
            <a:off x="1588723" y="5433318"/>
            <a:ext cx="10603277"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95FEFEE-9068-9CD0-2F1B-64B086E812B0}"/>
              </a:ext>
            </a:extLst>
          </p:cNvPr>
          <p:cNvCxnSpPr>
            <a:cxnSpLocks/>
          </p:cNvCxnSpPr>
          <p:nvPr/>
        </p:nvCxnSpPr>
        <p:spPr>
          <a:xfrm flipV="1">
            <a:off x="9603796"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DE1D924-2D59-2DB7-D27A-FAAB7480AB38}"/>
              </a:ext>
            </a:extLst>
          </p:cNvPr>
          <p:cNvCxnSpPr>
            <a:cxnSpLocks/>
          </p:cNvCxnSpPr>
          <p:nvPr/>
        </p:nvCxnSpPr>
        <p:spPr>
          <a:xfrm flipV="1">
            <a:off x="1588723"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8743D50-AA51-1DFB-0F03-E0F0D0D25B59}"/>
              </a:ext>
            </a:extLst>
          </p:cNvPr>
          <p:cNvSpPr txBox="1"/>
          <p:nvPr/>
        </p:nvSpPr>
        <p:spPr>
          <a:xfrm>
            <a:off x="1240358"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1900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36" name="TextBox 35">
            <a:extLst>
              <a:ext uri="{FF2B5EF4-FFF2-40B4-BE49-F238E27FC236}">
                <a16:creationId xmlns:a16="http://schemas.microsoft.com/office/drawing/2014/main" id="{F530D1B1-16F7-F2D1-D82F-19D8CDBF5ED6}"/>
              </a:ext>
            </a:extLst>
          </p:cNvPr>
          <p:cNvSpPr txBox="1"/>
          <p:nvPr/>
        </p:nvSpPr>
        <p:spPr>
          <a:xfrm>
            <a:off x="9255431"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2000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cxnSp>
        <p:nvCxnSpPr>
          <p:cNvPr id="42" name="Straight Connector 41">
            <a:extLst>
              <a:ext uri="{FF2B5EF4-FFF2-40B4-BE49-F238E27FC236}">
                <a16:creationId xmlns:a16="http://schemas.microsoft.com/office/drawing/2014/main" id="{34AA71EE-C2C5-DBD3-C802-568BAB1223A0}"/>
              </a:ext>
            </a:extLst>
          </p:cNvPr>
          <p:cNvCxnSpPr>
            <a:cxnSpLocks/>
          </p:cNvCxnSpPr>
          <p:nvPr/>
        </p:nvCxnSpPr>
        <p:spPr>
          <a:xfrm flipV="1">
            <a:off x="5596261"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D4866AC0-64A8-2B60-8A43-9DA0B1AD6E79}"/>
              </a:ext>
            </a:extLst>
          </p:cNvPr>
          <p:cNvCxnSpPr>
            <a:cxnSpLocks/>
          </p:cNvCxnSpPr>
          <p:nvPr/>
        </p:nvCxnSpPr>
        <p:spPr>
          <a:xfrm flipV="1">
            <a:off x="6397768"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4904FFB-929C-BF88-88D0-63043D175DA8}"/>
              </a:ext>
            </a:extLst>
          </p:cNvPr>
          <p:cNvCxnSpPr>
            <a:cxnSpLocks/>
          </p:cNvCxnSpPr>
          <p:nvPr/>
        </p:nvCxnSpPr>
        <p:spPr>
          <a:xfrm flipV="1">
            <a:off x="7199276"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B93BC7C8-EAA5-1FA6-0FEA-7203C51E639D}"/>
              </a:ext>
            </a:extLst>
          </p:cNvPr>
          <p:cNvCxnSpPr>
            <a:cxnSpLocks/>
          </p:cNvCxnSpPr>
          <p:nvPr/>
        </p:nvCxnSpPr>
        <p:spPr>
          <a:xfrm flipV="1">
            <a:off x="8000783"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A14A426-365B-2129-7D20-B6DC3DF7C2E3}"/>
              </a:ext>
            </a:extLst>
          </p:cNvPr>
          <p:cNvCxnSpPr>
            <a:cxnSpLocks/>
          </p:cNvCxnSpPr>
          <p:nvPr/>
        </p:nvCxnSpPr>
        <p:spPr>
          <a:xfrm flipV="1">
            <a:off x="8802291"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0DA2D30-88E6-C0B8-5D90-E2417D56CF2F}"/>
              </a:ext>
            </a:extLst>
          </p:cNvPr>
          <p:cNvCxnSpPr>
            <a:cxnSpLocks/>
          </p:cNvCxnSpPr>
          <p:nvPr/>
        </p:nvCxnSpPr>
        <p:spPr>
          <a:xfrm flipV="1">
            <a:off x="2390231"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9238171-D8BF-2A84-AE98-7359B461DAE9}"/>
              </a:ext>
            </a:extLst>
          </p:cNvPr>
          <p:cNvCxnSpPr>
            <a:cxnSpLocks/>
          </p:cNvCxnSpPr>
          <p:nvPr/>
        </p:nvCxnSpPr>
        <p:spPr>
          <a:xfrm flipV="1">
            <a:off x="3191738"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E8E9E4B9-88E3-87CD-7014-CDA856224CE4}"/>
              </a:ext>
            </a:extLst>
          </p:cNvPr>
          <p:cNvCxnSpPr>
            <a:cxnSpLocks/>
          </p:cNvCxnSpPr>
          <p:nvPr/>
        </p:nvCxnSpPr>
        <p:spPr>
          <a:xfrm flipV="1">
            <a:off x="3993246"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5C94B9C-ED9C-B90B-684A-B5575E234878}"/>
              </a:ext>
            </a:extLst>
          </p:cNvPr>
          <p:cNvCxnSpPr>
            <a:cxnSpLocks/>
          </p:cNvCxnSpPr>
          <p:nvPr/>
        </p:nvCxnSpPr>
        <p:spPr>
          <a:xfrm flipV="1">
            <a:off x="4794753"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1596BF2E-21EA-7EFB-F0E6-DA52643FCB18}"/>
              </a:ext>
            </a:extLst>
          </p:cNvPr>
          <p:cNvSpPr txBox="1"/>
          <p:nvPr/>
        </p:nvSpPr>
        <p:spPr>
          <a:xfrm>
            <a:off x="5247894"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1950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66" name="TextBox 65">
            <a:extLst>
              <a:ext uri="{FF2B5EF4-FFF2-40B4-BE49-F238E27FC236}">
                <a16:creationId xmlns:a16="http://schemas.microsoft.com/office/drawing/2014/main" id="{AA79356E-B629-C813-C2DB-0A262F5CBE8E}"/>
              </a:ext>
            </a:extLst>
          </p:cNvPr>
          <p:cNvSpPr txBox="1"/>
          <p:nvPr/>
        </p:nvSpPr>
        <p:spPr>
          <a:xfrm>
            <a:off x="6049403"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1960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67" name="TextBox 66">
            <a:extLst>
              <a:ext uri="{FF2B5EF4-FFF2-40B4-BE49-F238E27FC236}">
                <a16:creationId xmlns:a16="http://schemas.microsoft.com/office/drawing/2014/main" id="{AA1D21F1-E1D3-491F-8766-4EA451A882D3}"/>
              </a:ext>
            </a:extLst>
          </p:cNvPr>
          <p:cNvSpPr txBox="1"/>
          <p:nvPr/>
        </p:nvSpPr>
        <p:spPr>
          <a:xfrm>
            <a:off x="6850911"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1970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68" name="TextBox 67">
            <a:extLst>
              <a:ext uri="{FF2B5EF4-FFF2-40B4-BE49-F238E27FC236}">
                <a16:creationId xmlns:a16="http://schemas.microsoft.com/office/drawing/2014/main" id="{D3358479-4E26-0AB2-9C76-A80360169DB5}"/>
              </a:ext>
            </a:extLst>
          </p:cNvPr>
          <p:cNvSpPr txBox="1"/>
          <p:nvPr/>
        </p:nvSpPr>
        <p:spPr>
          <a:xfrm>
            <a:off x="7652418"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1980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69" name="TextBox 68">
            <a:extLst>
              <a:ext uri="{FF2B5EF4-FFF2-40B4-BE49-F238E27FC236}">
                <a16:creationId xmlns:a16="http://schemas.microsoft.com/office/drawing/2014/main" id="{31090957-CD60-9557-E8B3-6A53A5ACA489}"/>
              </a:ext>
            </a:extLst>
          </p:cNvPr>
          <p:cNvSpPr txBox="1"/>
          <p:nvPr/>
        </p:nvSpPr>
        <p:spPr>
          <a:xfrm>
            <a:off x="8453921"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1990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70" name="TextBox 69">
            <a:extLst>
              <a:ext uri="{FF2B5EF4-FFF2-40B4-BE49-F238E27FC236}">
                <a16:creationId xmlns:a16="http://schemas.microsoft.com/office/drawing/2014/main" id="{C9CF6DDB-604F-6033-22AA-8CA535829E41}"/>
              </a:ext>
            </a:extLst>
          </p:cNvPr>
          <p:cNvSpPr txBox="1"/>
          <p:nvPr/>
        </p:nvSpPr>
        <p:spPr>
          <a:xfrm>
            <a:off x="2041861"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1910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71" name="TextBox 70">
            <a:extLst>
              <a:ext uri="{FF2B5EF4-FFF2-40B4-BE49-F238E27FC236}">
                <a16:creationId xmlns:a16="http://schemas.microsoft.com/office/drawing/2014/main" id="{3CD3D173-35BE-B4C4-9658-1F7214AA26EC}"/>
              </a:ext>
            </a:extLst>
          </p:cNvPr>
          <p:cNvSpPr txBox="1"/>
          <p:nvPr/>
        </p:nvSpPr>
        <p:spPr>
          <a:xfrm>
            <a:off x="2843368"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1920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72" name="TextBox 71">
            <a:extLst>
              <a:ext uri="{FF2B5EF4-FFF2-40B4-BE49-F238E27FC236}">
                <a16:creationId xmlns:a16="http://schemas.microsoft.com/office/drawing/2014/main" id="{FCAF1DC4-5E20-3BB6-A691-575730285D4F}"/>
              </a:ext>
            </a:extLst>
          </p:cNvPr>
          <p:cNvSpPr txBox="1"/>
          <p:nvPr/>
        </p:nvSpPr>
        <p:spPr>
          <a:xfrm>
            <a:off x="3644876"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1930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73" name="TextBox 72">
            <a:extLst>
              <a:ext uri="{FF2B5EF4-FFF2-40B4-BE49-F238E27FC236}">
                <a16:creationId xmlns:a16="http://schemas.microsoft.com/office/drawing/2014/main" id="{2F63B6F7-D6BE-5544-7DA9-985107FDA7DA}"/>
              </a:ext>
            </a:extLst>
          </p:cNvPr>
          <p:cNvSpPr txBox="1"/>
          <p:nvPr/>
        </p:nvSpPr>
        <p:spPr>
          <a:xfrm>
            <a:off x="4446379"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1940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cxnSp>
        <p:nvCxnSpPr>
          <p:cNvPr id="96" name="Straight Connector 95">
            <a:extLst>
              <a:ext uri="{FF2B5EF4-FFF2-40B4-BE49-F238E27FC236}">
                <a16:creationId xmlns:a16="http://schemas.microsoft.com/office/drawing/2014/main" id="{292A9E22-2082-E6C7-8E58-16125C58ADAC}"/>
              </a:ext>
            </a:extLst>
          </p:cNvPr>
          <p:cNvCxnSpPr>
            <a:cxnSpLocks/>
          </p:cNvCxnSpPr>
          <p:nvPr/>
        </p:nvCxnSpPr>
        <p:spPr>
          <a:xfrm flipV="1">
            <a:off x="11206815"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CEC572CF-2CB1-A597-37B9-8D19B352D65C}"/>
              </a:ext>
            </a:extLst>
          </p:cNvPr>
          <p:cNvSpPr txBox="1"/>
          <p:nvPr/>
        </p:nvSpPr>
        <p:spPr>
          <a:xfrm>
            <a:off x="10858450"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2020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cxnSp>
        <p:nvCxnSpPr>
          <p:cNvPr id="98" name="Straight Connector 97">
            <a:extLst>
              <a:ext uri="{FF2B5EF4-FFF2-40B4-BE49-F238E27FC236}">
                <a16:creationId xmlns:a16="http://schemas.microsoft.com/office/drawing/2014/main" id="{AAAF2590-E7DE-A71C-EC48-76A4D0B435EE}"/>
              </a:ext>
            </a:extLst>
          </p:cNvPr>
          <p:cNvCxnSpPr>
            <a:cxnSpLocks/>
          </p:cNvCxnSpPr>
          <p:nvPr/>
        </p:nvCxnSpPr>
        <p:spPr>
          <a:xfrm flipV="1">
            <a:off x="10405310"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id="{0D9112BD-5CC0-C3AC-7071-079821443495}"/>
              </a:ext>
            </a:extLst>
          </p:cNvPr>
          <p:cNvSpPr txBox="1"/>
          <p:nvPr/>
        </p:nvSpPr>
        <p:spPr>
          <a:xfrm>
            <a:off x="10056940"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2010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grpSp>
        <p:nvGrpSpPr>
          <p:cNvPr id="38" name="Group 37">
            <a:extLst>
              <a:ext uri="{FF2B5EF4-FFF2-40B4-BE49-F238E27FC236}">
                <a16:creationId xmlns:a16="http://schemas.microsoft.com/office/drawing/2014/main" id="{F12EE236-8C66-47E6-6B36-F28AAC6B747C}"/>
              </a:ext>
            </a:extLst>
          </p:cNvPr>
          <p:cNvGrpSpPr/>
          <p:nvPr/>
        </p:nvGrpSpPr>
        <p:grpSpPr>
          <a:xfrm>
            <a:off x="435076" y="5085801"/>
            <a:ext cx="731751" cy="733129"/>
            <a:chOff x="3516570" y="785827"/>
            <a:chExt cx="2111772" cy="2115748"/>
          </a:xfrm>
        </p:grpSpPr>
        <p:sp>
          <p:nvSpPr>
            <p:cNvPr id="39" name="Freeform: Shape 38">
              <a:extLst>
                <a:ext uri="{FF2B5EF4-FFF2-40B4-BE49-F238E27FC236}">
                  <a16:creationId xmlns:a16="http://schemas.microsoft.com/office/drawing/2014/main" id="{7D7B6D77-CA73-B60F-73E5-5044B41F9B8B}"/>
                </a:ext>
              </a:extLst>
            </p:cNvPr>
            <p:cNvSpPr/>
            <p:nvPr/>
          </p:nvSpPr>
          <p:spPr>
            <a:xfrm>
              <a:off x="3516570" y="1843000"/>
              <a:ext cx="2111772" cy="277627"/>
            </a:xfrm>
            <a:custGeom>
              <a:avLst/>
              <a:gdLst>
                <a:gd name="connsiteX0" fmla="*/ 337 w 1682871"/>
                <a:gd name="connsiteY0" fmla="*/ 178 h 221241"/>
                <a:gd name="connsiteX1" fmla="*/ 184333 w 1682871"/>
                <a:gd name="connsiteY1" fmla="*/ 534 h 221241"/>
                <a:gd name="connsiteX2" fmla="*/ 821838 w 1682871"/>
                <a:gd name="connsiteY2" fmla="*/ 534 h 221241"/>
                <a:gd name="connsiteX3" fmla="*/ 841528 w 1682871"/>
                <a:gd name="connsiteY3" fmla="*/ 0 h 221241"/>
                <a:gd name="connsiteX4" fmla="*/ 861168 w 1682871"/>
                <a:gd name="connsiteY4" fmla="*/ 508 h 221241"/>
                <a:gd name="connsiteX5" fmla="*/ 1682871 w 1682871"/>
                <a:gd name="connsiteY5" fmla="*/ 559 h 221241"/>
                <a:gd name="connsiteX6" fmla="*/ 1682871 w 1682871"/>
                <a:gd name="connsiteY6" fmla="*/ 92760 h 221241"/>
                <a:gd name="connsiteX7" fmla="*/ 1676418 w 1682871"/>
                <a:gd name="connsiteY7" fmla="*/ 107750 h 221241"/>
                <a:gd name="connsiteX8" fmla="*/ 1653120 w 1682871"/>
                <a:gd name="connsiteY8" fmla="*/ 221242 h 221241"/>
                <a:gd name="connsiteX9" fmla="*/ 1636707 w 1682871"/>
                <a:gd name="connsiteY9" fmla="*/ 220784 h 221241"/>
                <a:gd name="connsiteX10" fmla="*/ 46324 w 1682871"/>
                <a:gd name="connsiteY10" fmla="*/ 220784 h 221241"/>
                <a:gd name="connsiteX11" fmla="*/ 29911 w 1682871"/>
                <a:gd name="connsiteY11" fmla="*/ 221242 h 221241"/>
                <a:gd name="connsiteX12" fmla="*/ 3285 w 1682871"/>
                <a:gd name="connsiteY12" fmla="*/ 71596 h 221241"/>
                <a:gd name="connsiteX13" fmla="*/ 337 w 1682871"/>
                <a:gd name="connsiteY13" fmla="*/ 53227 h 221241"/>
                <a:gd name="connsiteX14" fmla="*/ 337 w 1682871"/>
                <a:gd name="connsiteY14" fmla="*/ 3836 h 221241"/>
                <a:gd name="connsiteX15" fmla="*/ 337 w 1682871"/>
                <a:gd name="connsiteY15" fmla="*/ 178 h 2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871" h="221241">
                  <a:moveTo>
                    <a:pt x="337" y="178"/>
                  </a:moveTo>
                  <a:cubicBezTo>
                    <a:pt x="61669" y="305"/>
                    <a:pt x="123001" y="534"/>
                    <a:pt x="184333" y="534"/>
                  </a:cubicBezTo>
                  <a:cubicBezTo>
                    <a:pt x="396834" y="584"/>
                    <a:pt x="609336" y="559"/>
                    <a:pt x="821838" y="534"/>
                  </a:cubicBezTo>
                  <a:cubicBezTo>
                    <a:pt x="828393" y="534"/>
                    <a:pt x="834948" y="203"/>
                    <a:pt x="841528" y="0"/>
                  </a:cubicBezTo>
                  <a:cubicBezTo>
                    <a:pt x="848083" y="178"/>
                    <a:pt x="854613" y="508"/>
                    <a:pt x="861168" y="508"/>
                  </a:cubicBezTo>
                  <a:cubicBezTo>
                    <a:pt x="1135077" y="559"/>
                    <a:pt x="1408987" y="559"/>
                    <a:pt x="1682871" y="559"/>
                  </a:cubicBezTo>
                  <a:cubicBezTo>
                    <a:pt x="1682871" y="31301"/>
                    <a:pt x="1682871" y="62018"/>
                    <a:pt x="1682871" y="92760"/>
                  </a:cubicBezTo>
                  <a:cubicBezTo>
                    <a:pt x="1680661" y="97740"/>
                    <a:pt x="1677510" y="102516"/>
                    <a:pt x="1676418" y="107750"/>
                  </a:cubicBezTo>
                  <a:cubicBezTo>
                    <a:pt x="1668415" y="145530"/>
                    <a:pt x="1660818" y="183411"/>
                    <a:pt x="1653120" y="221242"/>
                  </a:cubicBezTo>
                  <a:cubicBezTo>
                    <a:pt x="1647658" y="221089"/>
                    <a:pt x="1642195" y="220784"/>
                    <a:pt x="1636707" y="220784"/>
                  </a:cubicBezTo>
                  <a:cubicBezTo>
                    <a:pt x="1106571" y="220759"/>
                    <a:pt x="576460" y="220759"/>
                    <a:pt x="46324" y="220784"/>
                  </a:cubicBezTo>
                  <a:cubicBezTo>
                    <a:pt x="40861" y="220784"/>
                    <a:pt x="35399" y="221089"/>
                    <a:pt x="29911" y="221242"/>
                  </a:cubicBezTo>
                  <a:cubicBezTo>
                    <a:pt x="21069" y="171343"/>
                    <a:pt x="12355" y="121444"/>
                    <a:pt x="3285" y="71596"/>
                  </a:cubicBezTo>
                  <a:cubicBezTo>
                    <a:pt x="2141" y="65295"/>
                    <a:pt x="2522" y="59350"/>
                    <a:pt x="337" y="53227"/>
                  </a:cubicBezTo>
                  <a:cubicBezTo>
                    <a:pt x="337" y="36764"/>
                    <a:pt x="337" y="20300"/>
                    <a:pt x="337" y="3836"/>
                  </a:cubicBezTo>
                  <a:cubicBezTo>
                    <a:pt x="1506" y="2617"/>
                    <a:pt x="-831" y="1397"/>
                    <a:pt x="337" y="17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0" name="Freeform: Shape 39">
              <a:extLst>
                <a:ext uri="{FF2B5EF4-FFF2-40B4-BE49-F238E27FC236}">
                  <a16:creationId xmlns:a16="http://schemas.microsoft.com/office/drawing/2014/main" id="{38A14950-DE1B-4419-12AF-5D3F3B29DD40}"/>
                </a:ext>
              </a:extLst>
            </p:cNvPr>
            <p:cNvSpPr/>
            <p:nvPr/>
          </p:nvSpPr>
          <p:spPr>
            <a:xfrm>
              <a:off x="4572541" y="1567349"/>
              <a:ext cx="1055801" cy="276352"/>
            </a:xfrm>
            <a:custGeom>
              <a:avLst/>
              <a:gdLst>
                <a:gd name="connsiteX0" fmla="*/ 841369 w 841368"/>
                <a:gd name="connsiteY0" fmla="*/ 220225 h 220225"/>
                <a:gd name="connsiteX1" fmla="*/ 19639 w 841368"/>
                <a:gd name="connsiteY1" fmla="*/ 220200 h 220225"/>
                <a:gd name="connsiteX2" fmla="*/ 0 w 841368"/>
                <a:gd name="connsiteY2" fmla="*/ 219692 h 220225"/>
                <a:gd name="connsiteX3" fmla="*/ 559 w 841368"/>
                <a:gd name="connsiteY3" fmla="*/ 0 h 220225"/>
                <a:gd name="connsiteX4" fmla="*/ 811617 w 841368"/>
                <a:gd name="connsiteY4" fmla="*/ 0 h 220225"/>
                <a:gd name="connsiteX5" fmla="*/ 831282 w 841368"/>
                <a:gd name="connsiteY5" fmla="*/ 90981 h 220225"/>
                <a:gd name="connsiteX6" fmla="*/ 841369 w 841368"/>
                <a:gd name="connsiteY6" fmla="*/ 154371 h 220225"/>
                <a:gd name="connsiteX7" fmla="*/ 841369 w 841368"/>
                <a:gd name="connsiteY7" fmla="*/ 220225 h 22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68" h="220225">
                  <a:moveTo>
                    <a:pt x="841369" y="220225"/>
                  </a:moveTo>
                  <a:cubicBezTo>
                    <a:pt x="567459" y="220225"/>
                    <a:pt x="293549" y="220225"/>
                    <a:pt x="19639" y="220200"/>
                  </a:cubicBezTo>
                  <a:cubicBezTo>
                    <a:pt x="13085" y="220200"/>
                    <a:pt x="6555" y="219870"/>
                    <a:pt x="0" y="219692"/>
                  </a:cubicBezTo>
                  <a:cubicBezTo>
                    <a:pt x="178" y="146470"/>
                    <a:pt x="356" y="73248"/>
                    <a:pt x="559" y="0"/>
                  </a:cubicBezTo>
                  <a:cubicBezTo>
                    <a:pt x="270912" y="0"/>
                    <a:pt x="541265" y="0"/>
                    <a:pt x="811617" y="0"/>
                  </a:cubicBezTo>
                  <a:cubicBezTo>
                    <a:pt x="818223" y="30310"/>
                    <a:pt x="825286" y="60544"/>
                    <a:pt x="831282" y="90981"/>
                  </a:cubicBezTo>
                  <a:cubicBezTo>
                    <a:pt x="835423" y="111967"/>
                    <a:pt x="838066" y="133233"/>
                    <a:pt x="841369" y="154371"/>
                  </a:cubicBezTo>
                  <a:cubicBezTo>
                    <a:pt x="841369" y="176323"/>
                    <a:pt x="841369" y="198274"/>
                    <a:pt x="841369" y="2202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41" name="Freeform: Shape 40">
              <a:extLst>
                <a:ext uri="{FF2B5EF4-FFF2-40B4-BE49-F238E27FC236}">
                  <a16:creationId xmlns:a16="http://schemas.microsoft.com/office/drawing/2014/main" id="{E273F78C-8712-639F-46C7-F19F3120AAA2}"/>
                </a:ext>
              </a:extLst>
            </p:cNvPr>
            <p:cNvSpPr/>
            <p:nvPr/>
          </p:nvSpPr>
          <p:spPr>
            <a:xfrm>
              <a:off x="3918132" y="2670782"/>
              <a:ext cx="1308848" cy="230793"/>
            </a:xfrm>
            <a:custGeom>
              <a:avLst/>
              <a:gdLst>
                <a:gd name="connsiteX0" fmla="*/ 1043022 w 1043021"/>
                <a:gd name="connsiteY0" fmla="*/ 25 h 183919"/>
                <a:gd name="connsiteX1" fmla="*/ 985933 w 1043021"/>
                <a:gd name="connsiteY1" fmla="*/ 43674 h 183919"/>
                <a:gd name="connsiteX2" fmla="*/ 593755 w 1043021"/>
                <a:gd name="connsiteY2" fmla="*/ 180769 h 183919"/>
                <a:gd name="connsiteX3" fmla="*/ 587251 w 1043021"/>
                <a:gd name="connsiteY3" fmla="*/ 183919 h 183919"/>
                <a:gd name="connsiteX4" fmla="*/ 452493 w 1043021"/>
                <a:gd name="connsiteY4" fmla="*/ 183919 h 183919"/>
                <a:gd name="connsiteX5" fmla="*/ 393779 w 1043021"/>
                <a:gd name="connsiteY5" fmla="*/ 174112 h 183919"/>
                <a:gd name="connsiteX6" fmla="*/ 6504 w 1043021"/>
                <a:gd name="connsiteY6" fmla="*/ 7190 h 183919"/>
                <a:gd name="connsiteX7" fmla="*/ 0 w 1043021"/>
                <a:gd name="connsiteY7" fmla="*/ 0 h 183919"/>
                <a:gd name="connsiteX8" fmla="*/ 392584 w 1043021"/>
                <a:gd name="connsiteY8" fmla="*/ 280 h 183919"/>
                <a:gd name="connsiteX9" fmla="*/ 1043022 w 1043021"/>
                <a:gd name="connsiteY9" fmla="*/ 25 h 1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021" h="183919">
                  <a:moveTo>
                    <a:pt x="1043022" y="25"/>
                  </a:moveTo>
                  <a:cubicBezTo>
                    <a:pt x="1024043" y="14634"/>
                    <a:pt x="1005852" y="30488"/>
                    <a:pt x="985933" y="43674"/>
                  </a:cubicBezTo>
                  <a:cubicBezTo>
                    <a:pt x="866852" y="122562"/>
                    <a:pt x="736134" y="168523"/>
                    <a:pt x="593755" y="180769"/>
                  </a:cubicBezTo>
                  <a:cubicBezTo>
                    <a:pt x="591519" y="180972"/>
                    <a:pt x="589410" y="182827"/>
                    <a:pt x="587251" y="183919"/>
                  </a:cubicBezTo>
                  <a:cubicBezTo>
                    <a:pt x="542332" y="183919"/>
                    <a:pt x="497413" y="183919"/>
                    <a:pt x="452493" y="183919"/>
                  </a:cubicBezTo>
                  <a:cubicBezTo>
                    <a:pt x="432930" y="180642"/>
                    <a:pt x="413367" y="177161"/>
                    <a:pt x="393779" y="174112"/>
                  </a:cubicBezTo>
                  <a:cubicBezTo>
                    <a:pt x="250383" y="151729"/>
                    <a:pt x="121317" y="96037"/>
                    <a:pt x="6504" y="7190"/>
                  </a:cubicBezTo>
                  <a:cubicBezTo>
                    <a:pt x="3989" y="5234"/>
                    <a:pt x="2160" y="2414"/>
                    <a:pt x="0" y="0"/>
                  </a:cubicBezTo>
                  <a:cubicBezTo>
                    <a:pt x="130870" y="102"/>
                    <a:pt x="261714" y="280"/>
                    <a:pt x="392584" y="280"/>
                  </a:cubicBezTo>
                  <a:cubicBezTo>
                    <a:pt x="609380" y="254"/>
                    <a:pt x="826201" y="127"/>
                    <a:pt x="1043022" y="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43" name="Freeform: Shape 42">
              <a:extLst>
                <a:ext uri="{FF2B5EF4-FFF2-40B4-BE49-F238E27FC236}">
                  <a16:creationId xmlns:a16="http://schemas.microsoft.com/office/drawing/2014/main" id="{2A76AF32-79FA-535E-0812-AFCADBF1D6E8}"/>
                </a:ext>
              </a:extLst>
            </p:cNvPr>
            <p:cNvSpPr/>
            <p:nvPr/>
          </p:nvSpPr>
          <p:spPr>
            <a:xfrm>
              <a:off x="4572572" y="785827"/>
              <a:ext cx="651698" cy="230418"/>
            </a:xfrm>
            <a:custGeom>
              <a:avLst/>
              <a:gdLst>
                <a:gd name="connsiteX0" fmla="*/ 92023 w 519338"/>
                <a:gd name="connsiteY0" fmla="*/ 0 h 183620"/>
                <a:gd name="connsiteX1" fmla="*/ 126322 w 519338"/>
                <a:gd name="connsiteY1" fmla="*/ 9502 h 183620"/>
                <a:gd name="connsiteX2" fmla="*/ 342457 w 519338"/>
                <a:gd name="connsiteY2" fmla="*/ 72790 h 183620"/>
                <a:gd name="connsiteX3" fmla="*/ 510700 w 519338"/>
                <a:gd name="connsiteY3" fmla="*/ 173426 h 183620"/>
                <a:gd name="connsiteX4" fmla="*/ 519338 w 519338"/>
                <a:gd name="connsiteY4" fmla="*/ 182700 h 183620"/>
                <a:gd name="connsiteX5" fmla="*/ 501376 w 519338"/>
                <a:gd name="connsiteY5" fmla="*/ 183589 h 183620"/>
                <a:gd name="connsiteX6" fmla="*/ 559 w 519338"/>
                <a:gd name="connsiteY6" fmla="*/ 183614 h 183620"/>
                <a:gd name="connsiteX7" fmla="*/ 0 w 519338"/>
                <a:gd name="connsiteY7" fmla="*/ 25 h 183620"/>
                <a:gd name="connsiteX8" fmla="*/ 92023 w 519338"/>
                <a:gd name="connsiteY8" fmla="*/ 0 h 18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338" h="183620">
                  <a:moveTo>
                    <a:pt x="92023" y="0"/>
                  </a:moveTo>
                  <a:cubicBezTo>
                    <a:pt x="103456" y="3252"/>
                    <a:pt x="114686" y="7825"/>
                    <a:pt x="126322" y="9502"/>
                  </a:cubicBezTo>
                  <a:cubicBezTo>
                    <a:pt x="201399" y="20376"/>
                    <a:pt x="273173" y="42201"/>
                    <a:pt x="342457" y="72790"/>
                  </a:cubicBezTo>
                  <a:cubicBezTo>
                    <a:pt x="402696" y="99366"/>
                    <a:pt x="458591" y="133233"/>
                    <a:pt x="510700" y="173426"/>
                  </a:cubicBezTo>
                  <a:cubicBezTo>
                    <a:pt x="514003" y="175967"/>
                    <a:pt x="516468" y="179575"/>
                    <a:pt x="519338" y="182700"/>
                  </a:cubicBezTo>
                  <a:cubicBezTo>
                    <a:pt x="513343" y="183005"/>
                    <a:pt x="507372" y="183589"/>
                    <a:pt x="501376" y="183589"/>
                  </a:cubicBezTo>
                  <a:cubicBezTo>
                    <a:pt x="334429" y="183640"/>
                    <a:pt x="167506" y="183614"/>
                    <a:pt x="559" y="183614"/>
                  </a:cubicBezTo>
                  <a:cubicBezTo>
                    <a:pt x="381" y="122410"/>
                    <a:pt x="178" y="61205"/>
                    <a:pt x="0" y="25"/>
                  </a:cubicBezTo>
                  <a:cubicBezTo>
                    <a:pt x="30666" y="0"/>
                    <a:pt x="61332" y="0"/>
                    <a:pt x="92023"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6" name="Freeform: Shape 45">
              <a:extLst>
                <a:ext uri="{FF2B5EF4-FFF2-40B4-BE49-F238E27FC236}">
                  <a16:creationId xmlns:a16="http://schemas.microsoft.com/office/drawing/2014/main" id="{4B58804F-2CCE-D5E5-92E2-8E157B203200}"/>
                </a:ext>
              </a:extLst>
            </p:cNvPr>
            <p:cNvSpPr/>
            <p:nvPr/>
          </p:nvSpPr>
          <p:spPr>
            <a:xfrm>
              <a:off x="4573274" y="1290008"/>
              <a:ext cx="1017766" cy="277340"/>
            </a:xfrm>
            <a:custGeom>
              <a:avLst/>
              <a:gdLst>
                <a:gd name="connsiteX0" fmla="*/ 715987 w 811058"/>
                <a:gd name="connsiteY0" fmla="*/ 0 h 221012"/>
                <a:gd name="connsiteX1" fmla="*/ 811058 w 811058"/>
                <a:gd name="connsiteY1" fmla="*/ 221013 h 221012"/>
                <a:gd name="connsiteX2" fmla="*/ 0 w 811058"/>
                <a:gd name="connsiteY2" fmla="*/ 221013 h 221012"/>
                <a:gd name="connsiteX3" fmla="*/ 0 w 811058"/>
                <a:gd name="connsiteY3" fmla="*/ 1397 h 221012"/>
                <a:gd name="connsiteX4" fmla="*/ 694848 w 811058"/>
                <a:gd name="connsiteY4" fmla="*/ 1321 h 221012"/>
                <a:gd name="connsiteX5" fmla="*/ 715987 w 811058"/>
                <a:gd name="connsiteY5" fmla="*/ 0 h 2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058" h="221012">
                  <a:moveTo>
                    <a:pt x="715987" y="0"/>
                  </a:moveTo>
                  <a:cubicBezTo>
                    <a:pt x="758390" y="69030"/>
                    <a:pt x="791241" y="142201"/>
                    <a:pt x="811058" y="221013"/>
                  </a:cubicBezTo>
                  <a:cubicBezTo>
                    <a:pt x="540706" y="221013"/>
                    <a:pt x="270353" y="221013"/>
                    <a:pt x="0" y="221013"/>
                  </a:cubicBezTo>
                  <a:cubicBezTo>
                    <a:pt x="0" y="147816"/>
                    <a:pt x="0" y="74619"/>
                    <a:pt x="0" y="1397"/>
                  </a:cubicBezTo>
                  <a:cubicBezTo>
                    <a:pt x="231608" y="1397"/>
                    <a:pt x="463240" y="1397"/>
                    <a:pt x="694848" y="1321"/>
                  </a:cubicBezTo>
                  <a:cubicBezTo>
                    <a:pt x="701886" y="1321"/>
                    <a:pt x="708923" y="457"/>
                    <a:pt x="715987"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7" name="Freeform: Shape 46">
              <a:extLst>
                <a:ext uri="{FF2B5EF4-FFF2-40B4-BE49-F238E27FC236}">
                  <a16:creationId xmlns:a16="http://schemas.microsoft.com/office/drawing/2014/main" id="{B245B7EC-E799-B080-A2FA-CB556C5A59B6}"/>
                </a:ext>
              </a:extLst>
            </p:cNvPr>
            <p:cNvSpPr/>
            <p:nvPr/>
          </p:nvSpPr>
          <p:spPr>
            <a:xfrm>
              <a:off x="4573242" y="1015058"/>
              <a:ext cx="898495" cy="276702"/>
            </a:xfrm>
            <a:custGeom>
              <a:avLst/>
              <a:gdLst>
                <a:gd name="connsiteX0" fmla="*/ 716012 w 716011"/>
                <a:gd name="connsiteY0" fmla="*/ 219107 h 220504"/>
                <a:gd name="connsiteX1" fmla="*/ 694848 w 716011"/>
                <a:gd name="connsiteY1" fmla="*/ 220429 h 220504"/>
                <a:gd name="connsiteX2" fmla="*/ 0 w 716011"/>
                <a:gd name="connsiteY2" fmla="*/ 220505 h 220504"/>
                <a:gd name="connsiteX3" fmla="*/ 0 w 716011"/>
                <a:gd name="connsiteY3" fmla="*/ 915 h 220504"/>
                <a:gd name="connsiteX4" fmla="*/ 500817 w 716011"/>
                <a:gd name="connsiteY4" fmla="*/ 889 h 220504"/>
                <a:gd name="connsiteX5" fmla="*/ 518780 w 716011"/>
                <a:gd name="connsiteY5" fmla="*/ 0 h 220504"/>
                <a:gd name="connsiteX6" fmla="*/ 531331 w 716011"/>
                <a:gd name="connsiteY6" fmla="*/ 7317 h 220504"/>
                <a:gd name="connsiteX7" fmla="*/ 716012 w 716011"/>
                <a:gd name="connsiteY7" fmla="*/ 219107 h 22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11" h="220504">
                  <a:moveTo>
                    <a:pt x="716012" y="219107"/>
                  </a:moveTo>
                  <a:cubicBezTo>
                    <a:pt x="708949" y="219565"/>
                    <a:pt x="701911" y="220429"/>
                    <a:pt x="694848" y="220429"/>
                  </a:cubicBezTo>
                  <a:cubicBezTo>
                    <a:pt x="463240" y="220505"/>
                    <a:pt x="231608" y="220505"/>
                    <a:pt x="0" y="220505"/>
                  </a:cubicBezTo>
                  <a:cubicBezTo>
                    <a:pt x="0" y="147308"/>
                    <a:pt x="0" y="74111"/>
                    <a:pt x="0" y="915"/>
                  </a:cubicBezTo>
                  <a:cubicBezTo>
                    <a:pt x="166948" y="915"/>
                    <a:pt x="333870" y="940"/>
                    <a:pt x="500817" y="889"/>
                  </a:cubicBezTo>
                  <a:cubicBezTo>
                    <a:pt x="506813" y="889"/>
                    <a:pt x="512784" y="305"/>
                    <a:pt x="518780" y="0"/>
                  </a:cubicBezTo>
                  <a:cubicBezTo>
                    <a:pt x="522972" y="2414"/>
                    <a:pt x="527621" y="4294"/>
                    <a:pt x="531331" y="7317"/>
                  </a:cubicBezTo>
                  <a:cubicBezTo>
                    <a:pt x="604578" y="67683"/>
                    <a:pt x="666774" y="137755"/>
                    <a:pt x="716012" y="219107"/>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48" name="Freeform: Shape 47">
              <a:extLst>
                <a:ext uri="{FF2B5EF4-FFF2-40B4-BE49-F238E27FC236}">
                  <a16:creationId xmlns:a16="http://schemas.microsoft.com/office/drawing/2014/main" id="{237DE7C0-76B6-D080-5EF7-18EE5AFAD471}"/>
                </a:ext>
              </a:extLst>
            </p:cNvPr>
            <p:cNvSpPr/>
            <p:nvPr/>
          </p:nvSpPr>
          <p:spPr>
            <a:xfrm>
              <a:off x="3819553" y="1154605"/>
              <a:ext cx="276894" cy="274438"/>
            </a:xfrm>
            <a:custGeom>
              <a:avLst/>
              <a:gdLst>
                <a:gd name="connsiteX0" fmla="*/ 40473 w 220657"/>
                <a:gd name="connsiteY0" fmla="*/ 213188 h 218700"/>
                <a:gd name="connsiteX1" fmla="*/ 61764 w 220657"/>
                <a:gd name="connsiteY1" fmla="*/ 147842 h 218700"/>
                <a:gd name="connsiteX2" fmla="*/ 55412 w 220657"/>
                <a:gd name="connsiteY2" fmla="*/ 127440 h 218700"/>
                <a:gd name="connsiteX3" fmla="*/ 0 w 220657"/>
                <a:gd name="connsiteY3" fmla="*/ 83309 h 218700"/>
                <a:gd name="connsiteX4" fmla="*/ 57165 w 220657"/>
                <a:gd name="connsiteY4" fmla="*/ 83258 h 218700"/>
                <a:gd name="connsiteX5" fmla="*/ 90295 w 220657"/>
                <a:gd name="connsiteY5" fmla="*/ 59020 h 218700"/>
                <a:gd name="connsiteX6" fmla="*/ 109503 w 220657"/>
                <a:gd name="connsiteY6" fmla="*/ 0 h 218700"/>
                <a:gd name="connsiteX7" fmla="*/ 129523 w 220657"/>
                <a:gd name="connsiteY7" fmla="*/ 61840 h 218700"/>
                <a:gd name="connsiteX8" fmla="*/ 160240 w 220657"/>
                <a:gd name="connsiteY8" fmla="*/ 83690 h 218700"/>
                <a:gd name="connsiteX9" fmla="*/ 220657 w 220657"/>
                <a:gd name="connsiteY9" fmla="*/ 86586 h 218700"/>
                <a:gd name="connsiteX10" fmla="*/ 167583 w 220657"/>
                <a:gd name="connsiteY10" fmla="*/ 124849 h 218700"/>
                <a:gd name="connsiteX11" fmla="*/ 158868 w 220657"/>
                <a:gd name="connsiteY11" fmla="*/ 151653 h 218700"/>
                <a:gd name="connsiteX12" fmla="*/ 180642 w 220657"/>
                <a:gd name="connsiteY12" fmla="*/ 218701 h 218700"/>
                <a:gd name="connsiteX13" fmla="*/ 109732 w 220657"/>
                <a:gd name="connsiteY13" fmla="*/ 167633 h 218700"/>
                <a:gd name="connsiteX14" fmla="*/ 42658 w 220657"/>
                <a:gd name="connsiteY14" fmla="*/ 216033 h 218700"/>
                <a:gd name="connsiteX15" fmla="*/ 40473 w 220657"/>
                <a:gd name="connsiteY15" fmla="*/ 213188 h 2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0657" h="218700">
                  <a:moveTo>
                    <a:pt x="40473" y="213188"/>
                  </a:moveTo>
                  <a:cubicBezTo>
                    <a:pt x="47485" y="191363"/>
                    <a:pt x="53888" y="169336"/>
                    <a:pt x="61764" y="147842"/>
                  </a:cubicBezTo>
                  <a:cubicBezTo>
                    <a:pt x="65244" y="138340"/>
                    <a:pt x="63644" y="133080"/>
                    <a:pt x="55412" y="127440"/>
                  </a:cubicBezTo>
                  <a:cubicBezTo>
                    <a:pt x="36484" y="114508"/>
                    <a:pt x="18191" y="100636"/>
                    <a:pt x="0" y="83309"/>
                  </a:cubicBezTo>
                  <a:cubicBezTo>
                    <a:pt x="19055" y="83309"/>
                    <a:pt x="38110" y="83537"/>
                    <a:pt x="57165" y="83258"/>
                  </a:cubicBezTo>
                  <a:cubicBezTo>
                    <a:pt x="88212" y="82800"/>
                    <a:pt x="80234" y="87704"/>
                    <a:pt x="90295" y="59020"/>
                  </a:cubicBezTo>
                  <a:cubicBezTo>
                    <a:pt x="96647" y="40956"/>
                    <a:pt x="102160" y="22637"/>
                    <a:pt x="109503" y="0"/>
                  </a:cubicBezTo>
                  <a:cubicBezTo>
                    <a:pt x="117150" y="23069"/>
                    <a:pt x="125153" y="42048"/>
                    <a:pt x="129523" y="61840"/>
                  </a:cubicBezTo>
                  <a:cubicBezTo>
                    <a:pt x="133538" y="80133"/>
                    <a:pt x="142786" y="85036"/>
                    <a:pt x="160240" y="83690"/>
                  </a:cubicBezTo>
                  <a:cubicBezTo>
                    <a:pt x="179727" y="82191"/>
                    <a:pt x="199443" y="83334"/>
                    <a:pt x="220657" y="86586"/>
                  </a:cubicBezTo>
                  <a:cubicBezTo>
                    <a:pt x="203025" y="99442"/>
                    <a:pt x="185850" y="113009"/>
                    <a:pt x="167583" y="124849"/>
                  </a:cubicBezTo>
                  <a:cubicBezTo>
                    <a:pt x="156429" y="132089"/>
                    <a:pt x="154015" y="139051"/>
                    <a:pt x="158868" y="151653"/>
                  </a:cubicBezTo>
                  <a:cubicBezTo>
                    <a:pt x="166871" y="172410"/>
                    <a:pt x="172766" y="193980"/>
                    <a:pt x="180642" y="218701"/>
                  </a:cubicBezTo>
                  <a:cubicBezTo>
                    <a:pt x="154981" y="200230"/>
                    <a:pt x="132420" y="183995"/>
                    <a:pt x="109732" y="167633"/>
                  </a:cubicBezTo>
                  <a:cubicBezTo>
                    <a:pt x="86840" y="184148"/>
                    <a:pt x="64762" y="200103"/>
                    <a:pt x="42658" y="216033"/>
                  </a:cubicBezTo>
                  <a:cubicBezTo>
                    <a:pt x="41947" y="215093"/>
                    <a:pt x="41210" y="214128"/>
                    <a:pt x="40473" y="21318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9" name="Freeform: Shape 48">
              <a:extLst>
                <a:ext uri="{FF2B5EF4-FFF2-40B4-BE49-F238E27FC236}">
                  <a16:creationId xmlns:a16="http://schemas.microsoft.com/office/drawing/2014/main" id="{B2C419B3-5E16-FB45-177F-52FCD0896A64}"/>
                </a:ext>
              </a:extLst>
            </p:cNvPr>
            <p:cNvSpPr/>
            <p:nvPr/>
          </p:nvSpPr>
          <p:spPr>
            <a:xfrm>
              <a:off x="4197417" y="1154350"/>
              <a:ext cx="277722" cy="270581"/>
            </a:xfrm>
            <a:custGeom>
              <a:avLst/>
              <a:gdLst>
                <a:gd name="connsiteX0" fmla="*/ 176704 w 221317"/>
                <a:gd name="connsiteY0" fmla="*/ 214102 h 215626"/>
                <a:gd name="connsiteX1" fmla="*/ 109960 w 221317"/>
                <a:gd name="connsiteY1" fmla="*/ 168167 h 215626"/>
                <a:gd name="connsiteX2" fmla="*/ 44081 w 221317"/>
                <a:gd name="connsiteY2" fmla="*/ 215627 h 215626"/>
                <a:gd name="connsiteX3" fmla="*/ 41235 w 221317"/>
                <a:gd name="connsiteY3" fmla="*/ 213721 h 215626"/>
                <a:gd name="connsiteX4" fmla="*/ 66032 w 221317"/>
                <a:gd name="connsiteY4" fmla="*/ 135469 h 215626"/>
                <a:gd name="connsiteX5" fmla="*/ 0 w 221317"/>
                <a:gd name="connsiteY5" fmla="*/ 86891 h 215626"/>
                <a:gd name="connsiteX6" fmla="*/ 610 w 221317"/>
                <a:gd name="connsiteY6" fmla="*/ 83512 h 215626"/>
                <a:gd name="connsiteX7" fmla="*/ 66921 w 221317"/>
                <a:gd name="connsiteY7" fmla="*/ 83817 h 215626"/>
                <a:gd name="connsiteX8" fmla="*/ 88542 w 221317"/>
                <a:gd name="connsiteY8" fmla="*/ 67811 h 215626"/>
                <a:gd name="connsiteX9" fmla="*/ 110265 w 221317"/>
                <a:gd name="connsiteY9" fmla="*/ 0 h 215626"/>
                <a:gd name="connsiteX10" fmla="*/ 130743 w 221317"/>
                <a:gd name="connsiteY10" fmla="*/ 63568 h 215626"/>
                <a:gd name="connsiteX11" fmla="*/ 159300 w 221317"/>
                <a:gd name="connsiteY11" fmla="*/ 83868 h 215626"/>
                <a:gd name="connsiteX12" fmla="*/ 221318 w 221317"/>
                <a:gd name="connsiteY12" fmla="*/ 86662 h 215626"/>
                <a:gd name="connsiteX13" fmla="*/ 155006 w 221317"/>
                <a:gd name="connsiteY13" fmla="*/ 135240 h 215626"/>
                <a:gd name="connsiteX14" fmla="*/ 178381 w 221317"/>
                <a:gd name="connsiteY14" fmla="*/ 212349 h 215626"/>
                <a:gd name="connsiteX15" fmla="*/ 176704 w 221317"/>
                <a:gd name="connsiteY15" fmla="*/ 214102 h 2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317" h="215626">
                  <a:moveTo>
                    <a:pt x="176704" y="214102"/>
                  </a:moveTo>
                  <a:cubicBezTo>
                    <a:pt x="154701" y="198960"/>
                    <a:pt x="132725" y="183843"/>
                    <a:pt x="109960" y="168167"/>
                  </a:cubicBezTo>
                  <a:cubicBezTo>
                    <a:pt x="88110" y="183919"/>
                    <a:pt x="66083" y="199773"/>
                    <a:pt x="44081" y="215627"/>
                  </a:cubicBezTo>
                  <a:cubicBezTo>
                    <a:pt x="43141" y="214992"/>
                    <a:pt x="42175" y="214356"/>
                    <a:pt x="41235" y="213721"/>
                  </a:cubicBezTo>
                  <a:cubicBezTo>
                    <a:pt x="49416" y="187908"/>
                    <a:pt x="57597" y="162095"/>
                    <a:pt x="66032" y="135469"/>
                  </a:cubicBezTo>
                  <a:cubicBezTo>
                    <a:pt x="43776" y="119107"/>
                    <a:pt x="21901" y="102999"/>
                    <a:pt x="0" y="86891"/>
                  </a:cubicBezTo>
                  <a:cubicBezTo>
                    <a:pt x="203" y="85773"/>
                    <a:pt x="407" y="84630"/>
                    <a:pt x="610" y="83512"/>
                  </a:cubicBezTo>
                  <a:cubicBezTo>
                    <a:pt x="22714" y="83512"/>
                    <a:pt x="44868" y="82673"/>
                    <a:pt x="66921" y="83817"/>
                  </a:cubicBezTo>
                  <a:cubicBezTo>
                    <a:pt x="79752" y="84477"/>
                    <a:pt x="85214" y="79777"/>
                    <a:pt x="88542" y="67811"/>
                  </a:cubicBezTo>
                  <a:cubicBezTo>
                    <a:pt x="94538" y="46266"/>
                    <a:pt x="102110" y="25153"/>
                    <a:pt x="110265" y="0"/>
                  </a:cubicBezTo>
                  <a:cubicBezTo>
                    <a:pt x="118014" y="23501"/>
                    <a:pt x="125890" y="43166"/>
                    <a:pt x="130743" y="63568"/>
                  </a:cubicBezTo>
                  <a:cubicBezTo>
                    <a:pt x="134706" y="80209"/>
                    <a:pt x="142786" y="85189"/>
                    <a:pt x="159300" y="83868"/>
                  </a:cubicBezTo>
                  <a:cubicBezTo>
                    <a:pt x="179321" y="82267"/>
                    <a:pt x="199570" y="83486"/>
                    <a:pt x="221318" y="86662"/>
                  </a:cubicBezTo>
                  <a:cubicBezTo>
                    <a:pt x="199341" y="102770"/>
                    <a:pt x="177339" y="118878"/>
                    <a:pt x="155006" y="135240"/>
                  </a:cubicBezTo>
                  <a:cubicBezTo>
                    <a:pt x="162908" y="161307"/>
                    <a:pt x="170657" y="186841"/>
                    <a:pt x="178381" y="212349"/>
                  </a:cubicBezTo>
                  <a:cubicBezTo>
                    <a:pt x="177847" y="212959"/>
                    <a:pt x="177288" y="213518"/>
                    <a:pt x="176704" y="214102"/>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50" name="Freeform: Shape 49">
              <a:extLst>
                <a:ext uri="{FF2B5EF4-FFF2-40B4-BE49-F238E27FC236}">
                  <a16:creationId xmlns:a16="http://schemas.microsoft.com/office/drawing/2014/main" id="{4F8C8EA1-0B24-09CA-4332-F9B279E7622A}"/>
                </a:ext>
              </a:extLst>
            </p:cNvPr>
            <p:cNvSpPr/>
            <p:nvPr/>
          </p:nvSpPr>
          <p:spPr>
            <a:xfrm>
              <a:off x="4191233" y="1462425"/>
              <a:ext cx="289424" cy="270231"/>
            </a:xfrm>
            <a:custGeom>
              <a:avLst/>
              <a:gdLst>
                <a:gd name="connsiteX0" fmla="*/ 182293 w 230642"/>
                <a:gd name="connsiteY0" fmla="*/ 214915 h 215347"/>
                <a:gd name="connsiteX1" fmla="*/ 115778 w 230642"/>
                <a:gd name="connsiteY1" fmla="*/ 168726 h 215347"/>
                <a:gd name="connsiteX2" fmla="*/ 47460 w 230642"/>
                <a:gd name="connsiteY2" fmla="*/ 214839 h 215347"/>
                <a:gd name="connsiteX3" fmla="*/ 47739 w 230642"/>
                <a:gd name="connsiteY3" fmla="*/ 215195 h 215347"/>
                <a:gd name="connsiteX4" fmla="*/ 67506 w 230642"/>
                <a:gd name="connsiteY4" fmla="*/ 148096 h 215347"/>
                <a:gd name="connsiteX5" fmla="*/ 61129 w 230642"/>
                <a:gd name="connsiteY5" fmla="*/ 127897 h 215347"/>
                <a:gd name="connsiteX6" fmla="*/ 0 w 230642"/>
                <a:gd name="connsiteY6" fmla="*/ 83461 h 215347"/>
                <a:gd name="connsiteX7" fmla="*/ 74137 w 230642"/>
                <a:gd name="connsiteY7" fmla="*/ 83715 h 215347"/>
                <a:gd name="connsiteX8" fmla="*/ 92658 w 230642"/>
                <a:gd name="connsiteY8" fmla="*/ 70656 h 215347"/>
                <a:gd name="connsiteX9" fmla="*/ 115169 w 230642"/>
                <a:gd name="connsiteY9" fmla="*/ 0 h 215347"/>
                <a:gd name="connsiteX10" fmla="*/ 138949 w 230642"/>
                <a:gd name="connsiteY10" fmla="*/ 72739 h 215347"/>
                <a:gd name="connsiteX11" fmla="*/ 153939 w 230642"/>
                <a:gd name="connsiteY11" fmla="*/ 83613 h 215347"/>
                <a:gd name="connsiteX12" fmla="*/ 230642 w 230642"/>
                <a:gd name="connsiteY12" fmla="*/ 83436 h 215347"/>
                <a:gd name="connsiteX13" fmla="*/ 169056 w 230642"/>
                <a:gd name="connsiteY13" fmla="*/ 128380 h 215347"/>
                <a:gd name="connsiteX14" fmla="*/ 162984 w 230642"/>
                <a:gd name="connsiteY14" fmla="*/ 147283 h 215347"/>
                <a:gd name="connsiteX15" fmla="*/ 180235 w 230642"/>
                <a:gd name="connsiteY15" fmla="*/ 200281 h 215347"/>
                <a:gd name="connsiteX16" fmla="*/ 182090 w 230642"/>
                <a:gd name="connsiteY16" fmla="*/ 215347 h 215347"/>
                <a:gd name="connsiteX17" fmla="*/ 182293 w 230642"/>
                <a:gd name="connsiteY17" fmla="*/ 214915 h 21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642" h="215347">
                  <a:moveTo>
                    <a:pt x="182293" y="214915"/>
                  </a:moveTo>
                  <a:cubicBezTo>
                    <a:pt x="160342" y="199671"/>
                    <a:pt x="138390" y="184427"/>
                    <a:pt x="115778" y="168726"/>
                  </a:cubicBezTo>
                  <a:cubicBezTo>
                    <a:pt x="93166" y="183995"/>
                    <a:pt x="70326" y="199417"/>
                    <a:pt x="47460" y="214839"/>
                  </a:cubicBezTo>
                  <a:lnTo>
                    <a:pt x="47739" y="215195"/>
                  </a:lnTo>
                  <a:cubicBezTo>
                    <a:pt x="54218" y="192786"/>
                    <a:pt x="60087" y="170200"/>
                    <a:pt x="67506" y="148096"/>
                  </a:cubicBezTo>
                  <a:cubicBezTo>
                    <a:pt x="70656" y="138670"/>
                    <a:pt x="69462" y="133563"/>
                    <a:pt x="61129" y="127897"/>
                  </a:cubicBezTo>
                  <a:cubicBezTo>
                    <a:pt x="41794" y="114737"/>
                    <a:pt x="23196" y="100433"/>
                    <a:pt x="0" y="83461"/>
                  </a:cubicBezTo>
                  <a:cubicBezTo>
                    <a:pt x="27973" y="83461"/>
                    <a:pt x="51093" y="82902"/>
                    <a:pt x="74137" y="83715"/>
                  </a:cubicBezTo>
                  <a:cubicBezTo>
                    <a:pt x="84579" y="84096"/>
                    <a:pt x="89711" y="81047"/>
                    <a:pt x="92658" y="70656"/>
                  </a:cubicBezTo>
                  <a:cubicBezTo>
                    <a:pt x="99086" y="48095"/>
                    <a:pt x="106810" y="25915"/>
                    <a:pt x="115169" y="0"/>
                  </a:cubicBezTo>
                  <a:cubicBezTo>
                    <a:pt x="123883" y="26372"/>
                    <a:pt x="132013" y="49391"/>
                    <a:pt x="138949" y="72739"/>
                  </a:cubicBezTo>
                  <a:cubicBezTo>
                    <a:pt x="141490" y="81276"/>
                    <a:pt x="145479" y="83791"/>
                    <a:pt x="153939" y="83613"/>
                  </a:cubicBezTo>
                  <a:cubicBezTo>
                    <a:pt x="177745" y="83131"/>
                    <a:pt x="201577" y="83436"/>
                    <a:pt x="230642" y="83436"/>
                  </a:cubicBezTo>
                  <a:cubicBezTo>
                    <a:pt x="207420" y="100534"/>
                    <a:pt x="188670" y="115118"/>
                    <a:pt x="169056" y="128380"/>
                  </a:cubicBezTo>
                  <a:cubicBezTo>
                    <a:pt x="161002" y="133817"/>
                    <a:pt x="159986" y="138873"/>
                    <a:pt x="162984" y="147283"/>
                  </a:cubicBezTo>
                  <a:cubicBezTo>
                    <a:pt x="169209" y="164788"/>
                    <a:pt x="174824" y="182496"/>
                    <a:pt x="180235" y="200281"/>
                  </a:cubicBezTo>
                  <a:cubicBezTo>
                    <a:pt x="181683" y="205032"/>
                    <a:pt x="181505" y="210291"/>
                    <a:pt x="182090" y="215347"/>
                  </a:cubicBezTo>
                  <a:cubicBezTo>
                    <a:pt x="182064" y="215322"/>
                    <a:pt x="182293" y="214915"/>
                    <a:pt x="182293" y="21491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51" name="Freeform: Shape 50">
              <a:extLst>
                <a:ext uri="{FF2B5EF4-FFF2-40B4-BE49-F238E27FC236}">
                  <a16:creationId xmlns:a16="http://schemas.microsoft.com/office/drawing/2014/main" id="{DA72D321-0B30-F5E3-C464-17731A08B89C}"/>
                </a:ext>
              </a:extLst>
            </p:cNvPr>
            <p:cNvSpPr/>
            <p:nvPr/>
          </p:nvSpPr>
          <p:spPr>
            <a:xfrm>
              <a:off x="3813241" y="1462840"/>
              <a:ext cx="288626" cy="274248"/>
            </a:xfrm>
            <a:custGeom>
              <a:avLst/>
              <a:gdLst>
                <a:gd name="connsiteX0" fmla="*/ 45834 w 230006"/>
                <a:gd name="connsiteY0" fmla="*/ 214128 h 218548"/>
                <a:gd name="connsiteX1" fmla="*/ 67023 w 230006"/>
                <a:gd name="connsiteY1" fmla="*/ 146876 h 218548"/>
                <a:gd name="connsiteX2" fmla="*/ 61001 w 230006"/>
                <a:gd name="connsiteY2" fmla="*/ 127923 h 218548"/>
                <a:gd name="connsiteX3" fmla="*/ 0 w 230006"/>
                <a:gd name="connsiteY3" fmla="*/ 83410 h 218548"/>
                <a:gd name="connsiteX4" fmla="*/ 87247 w 230006"/>
                <a:gd name="connsiteY4" fmla="*/ 83410 h 218548"/>
                <a:gd name="connsiteX5" fmla="*/ 114635 w 230006"/>
                <a:gd name="connsiteY5" fmla="*/ 0 h 218548"/>
                <a:gd name="connsiteX6" fmla="*/ 137323 w 230006"/>
                <a:gd name="connsiteY6" fmla="*/ 69284 h 218548"/>
                <a:gd name="connsiteX7" fmla="*/ 156582 w 230006"/>
                <a:gd name="connsiteY7" fmla="*/ 83385 h 218548"/>
                <a:gd name="connsiteX8" fmla="*/ 230007 w 230006"/>
                <a:gd name="connsiteY8" fmla="*/ 83080 h 218548"/>
                <a:gd name="connsiteX9" fmla="*/ 181760 w 230006"/>
                <a:gd name="connsiteY9" fmla="*/ 118675 h 218548"/>
                <a:gd name="connsiteX10" fmla="*/ 167481 w 230006"/>
                <a:gd name="connsiteY10" fmla="*/ 161282 h 218548"/>
                <a:gd name="connsiteX11" fmla="*/ 185698 w 230006"/>
                <a:gd name="connsiteY11" fmla="*/ 218548 h 218548"/>
                <a:gd name="connsiteX12" fmla="*/ 114838 w 230006"/>
                <a:gd name="connsiteY12" fmla="*/ 167557 h 218548"/>
                <a:gd name="connsiteX13" fmla="*/ 59223 w 230006"/>
                <a:gd name="connsiteY13" fmla="*/ 207624 h 218548"/>
                <a:gd name="connsiteX14" fmla="*/ 45427 w 230006"/>
                <a:gd name="connsiteY14" fmla="*/ 213899 h 218548"/>
                <a:gd name="connsiteX15" fmla="*/ 45834 w 230006"/>
                <a:gd name="connsiteY15" fmla="*/ 214128 h 21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006" h="218548">
                  <a:moveTo>
                    <a:pt x="45834" y="214128"/>
                  </a:moveTo>
                  <a:cubicBezTo>
                    <a:pt x="52795" y="191668"/>
                    <a:pt x="59198" y="169031"/>
                    <a:pt x="67023" y="146876"/>
                  </a:cubicBezTo>
                  <a:cubicBezTo>
                    <a:pt x="70173" y="137933"/>
                    <a:pt x="68674" y="133233"/>
                    <a:pt x="61001" y="127923"/>
                  </a:cubicBezTo>
                  <a:cubicBezTo>
                    <a:pt x="41464" y="114406"/>
                    <a:pt x="22561" y="99975"/>
                    <a:pt x="0" y="83410"/>
                  </a:cubicBezTo>
                  <a:cubicBezTo>
                    <a:pt x="31581" y="83410"/>
                    <a:pt x="58689" y="83410"/>
                    <a:pt x="87247" y="83410"/>
                  </a:cubicBezTo>
                  <a:cubicBezTo>
                    <a:pt x="96037" y="56631"/>
                    <a:pt x="104676" y="30336"/>
                    <a:pt x="114635" y="0"/>
                  </a:cubicBezTo>
                  <a:cubicBezTo>
                    <a:pt x="123045" y="25330"/>
                    <a:pt x="131099" y="47053"/>
                    <a:pt x="137323" y="69284"/>
                  </a:cubicBezTo>
                  <a:cubicBezTo>
                    <a:pt x="140423" y="80311"/>
                    <a:pt x="145225" y="83893"/>
                    <a:pt x="156582" y="83385"/>
                  </a:cubicBezTo>
                  <a:cubicBezTo>
                    <a:pt x="179270" y="82394"/>
                    <a:pt x="202060" y="83080"/>
                    <a:pt x="230007" y="83080"/>
                  </a:cubicBezTo>
                  <a:cubicBezTo>
                    <a:pt x="211181" y="96977"/>
                    <a:pt x="196521" y="107877"/>
                    <a:pt x="181760" y="118675"/>
                  </a:cubicBezTo>
                  <a:cubicBezTo>
                    <a:pt x="159097" y="135240"/>
                    <a:pt x="159097" y="135189"/>
                    <a:pt x="167481" y="161282"/>
                  </a:cubicBezTo>
                  <a:cubicBezTo>
                    <a:pt x="173147" y="178914"/>
                    <a:pt x="178711" y="196572"/>
                    <a:pt x="185698" y="218548"/>
                  </a:cubicBezTo>
                  <a:cubicBezTo>
                    <a:pt x="160291" y="200256"/>
                    <a:pt x="138136" y="184326"/>
                    <a:pt x="114838" y="167557"/>
                  </a:cubicBezTo>
                  <a:cubicBezTo>
                    <a:pt x="96317" y="180972"/>
                    <a:pt x="77922" y="194514"/>
                    <a:pt x="59223" y="207624"/>
                  </a:cubicBezTo>
                  <a:cubicBezTo>
                    <a:pt x="55158" y="210469"/>
                    <a:pt x="50051" y="211841"/>
                    <a:pt x="45427" y="213899"/>
                  </a:cubicBezTo>
                  <a:lnTo>
                    <a:pt x="45834" y="214128"/>
                  </a:ln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52" name="Freeform: Shape 51">
              <a:extLst>
                <a:ext uri="{FF2B5EF4-FFF2-40B4-BE49-F238E27FC236}">
                  <a16:creationId xmlns:a16="http://schemas.microsoft.com/office/drawing/2014/main" id="{1C8345EE-5E80-7DA6-762B-E84EC6624E72}"/>
                </a:ext>
              </a:extLst>
            </p:cNvPr>
            <p:cNvSpPr/>
            <p:nvPr/>
          </p:nvSpPr>
          <p:spPr>
            <a:xfrm>
              <a:off x="4191552" y="846180"/>
              <a:ext cx="284195" cy="272335"/>
            </a:xfrm>
            <a:custGeom>
              <a:avLst/>
              <a:gdLst>
                <a:gd name="connsiteX0" fmla="*/ 48196 w 226475"/>
                <a:gd name="connsiteY0" fmla="*/ 217024 h 217024"/>
                <a:gd name="connsiteX1" fmla="*/ 54167 w 226475"/>
                <a:gd name="connsiteY1" fmla="*/ 187476 h 217024"/>
                <a:gd name="connsiteX2" fmla="*/ 70834 w 226475"/>
                <a:gd name="connsiteY2" fmla="*/ 135469 h 217024"/>
                <a:gd name="connsiteX3" fmla="*/ 0 w 226475"/>
                <a:gd name="connsiteY3" fmla="*/ 83588 h 217024"/>
                <a:gd name="connsiteX4" fmla="*/ 73425 w 226475"/>
                <a:gd name="connsiteY4" fmla="*/ 83918 h 217024"/>
                <a:gd name="connsiteX5" fmla="*/ 92658 w 226475"/>
                <a:gd name="connsiteY5" fmla="*/ 69564 h 217024"/>
                <a:gd name="connsiteX6" fmla="*/ 114838 w 226475"/>
                <a:gd name="connsiteY6" fmla="*/ 0 h 217024"/>
                <a:gd name="connsiteX7" fmla="*/ 142582 w 226475"/>
                <a:gd name="connsiteY7" fmla="*/ 83461 h 217024"/>
                <a:gd name="connsiteX8" fmla="*/ 224951 w 226475"/>
                <a:gd name="connsiteY8" fmla="*/ 83461 h 217024"/>
                <a:gd name="connsiteX9" fmla="*/ 226475 w 226475"/>
                <a:gd name="connsiteY9" fmla="*/ 86357 h 217024"/>
                <a:gd name="connsiteX10" fmla="*/ 171876 w 226475"/>
                <a:gd name="connsiteY10" fmla="*/ 125814 h 217024"/>
                <a:gd name="connsiteX11" fmla="*/ 164000 w 226475"/>
                <a:gd name="connsiteY11" fmla="*/ 151221 h 217024"/>
                <a:gd name="connsiteX12" fmla="*/ 183691 w 226475"/>
                <a:gd name="connsiteY12" fmla="*/ 212705 h 217024"/>
                <a:gd name="connsiteX13" fmla="*/ 180134 w 226475"/>
                <a:gd name="connsiteY13" fmla="*/ 214585 h 217024"/>
                <a:gd name="connsiteX14" fmla="*/ 114915 w 226475"/>
                <a:gd name="connsiteY14" fmla="*/ 167659 h 217024"/>
                <a:gd name="connsiteX15" fmla="*/ 48044 w 226475"/>
                <a:gd name="connsiteY15" fmla="*/ 216592 h 217024"/>
                <a:gd name="connsiteX16" fmla="*/ 48196 w 226475"/>
                <a:gd name="connsiteY16" fmla="*/ 217024 h 21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475" h="217024">
                  <a:moveTo>
                    <a:pt x="48196" y="217024"/>
                  </a:moveTo>
                  <a:cubicBezTo>
                    <a:pt x="50153" y="207166"/>
                    <a:pt x="51398" y="197105"/>
                    <a:pt x="54167" y="187476"/>
                  </a:cubicBezTo>
                  <a:cubicBezTo>
                    <a:pt x="59172" y="170225"/>
                    <a:pt x="65092" y="153228"/>
                    <a:pt x="70834" y="135469"/>
                  </a:cubicBezTo>
                  <a:cubicBezTo>
                    <a:pt x="48247" y="118929"/>
                    <a:pt x="26245" y="102796"/>
                    <a:pt x="0" y="83588"/>
                  </a:cubicBezTo>
                  <a:cubicBezTo>
                    <a:pt x="27414" y="83588"/>
                    <a:pt x="50458" y="82775"/>
                    <a:pt x="73425" y="83918"/>
                  </a:cubicBezTo>
                  <a:cubicBezTo>
                    <a:pt x="85189" y="84503"/>
                    <a:pt x="89635" y="80082"/>
                    <a:pt x="92658" y="69564"/>
                  </a:cubicBezTo>
                  <a:cubicBezTo>
                    <a:pt x="98985" y="47511"/>
                    <a:pt x="106530" y="25813"/>
                    <a:pt x="114838" y="0"/>
                  </a:cubicBezTo>
                  <a:cubicBezTo>
                    <a:pt x="124772" y="29929"/>
                    <a:pt x="133588" y="56403"/>
                    <a:pt x="142582" y="83461"/>
                  </a:cubicBezTo>
                  <a:cubicBezTo>
                    <a:pt x="170479" y="83461"/>
                    <a:pt x="197715" y="83461"/>
                    <a:pt x="224951" y="83461"/>
                  </a:cubicBezTo>
                  <a:cubicBezTo>
                    <a:pt x="225459" y="84426"/>
                    <a:pt x="225967" y="85392"/>
                    <a:pt x="226475" y="86357"/>
                  </a:cubicBezTo>
                  <a:cubicBezTo>
                    <a:pt x="208335" y="99620"/>
                    <a:pt x="190677" y="113593"/>
                    <a:pt x="171876" y="125814"/>
                  </a:cubicBezTo>
                  <a:cubicBezTo>
                    <a:pt x="161053" y="132852"/>
                    <a:pt x="159529" y="139483"/>
                    <a:pt x="164000" y="151221"/>
                  </a:cubicBezTo>
                  <a:cubicBezTo>
                    <a:pt x="171622" y="171317"/>
                    <a:pt x="177237" y="192176"/>
                    <a:pt x="183691" y="212705"/>
                  </a:cubicBezTo>
                  <a:cubicBezTo>
                    <a:pt x="182496" y="213340"/>
                    <a:pt x="181328" y="213975"/>
                    <a:pt x="180134" y="214585"/>
                  </a:cubicBezTo>
                  <a:cubicBezTo>
                    <a:pt x="158538" y="199036"/>
                    <a:pt x="136917" y="183487"/>
                    <a:pt x="114915" y="167659"/>
                  </a:cubicBezTo>
                  <a:cubicBezTo>
                    <a:pt x="92150" y="184300"/>
                    <a:pt x="70097" y="200459"/>
                    <a:pt x="48044" y="216592"/>
                  </a:cubicBezTo>
                  <a:cubicBezTo>
                    <a:pt x="48069" y="216643"/>
                    <a:pt x="48196" y="217024"/>
                    <a:pt x="48196" y="217024"/>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53" name="Freeform: Shape 52">
              <a:extLst>
                <a:ext uri="{FF2B5EF4-FFF2-40B4-BE49-F238E27FC236}">
                  <a16:creationId xmlns:a16="http://schemas.microsoft.com/office/drawing/2014/main" id="{606DCBAF-18F7-D0EC-A71D-B74978FE2072}"/>
                </a:ext>
              </a:extLst>
            </p:cNvPr>
            <p:cNvSpPr/>
            <p:nvPr/>
          </p:nvSpPr>
          <p:spPr>
            <a:xfrm>
              <a:off x="3525059" y="1479992"/>
              <a:ext cx="192821" cy="257223"/>
            </a:xfrm>
            <a:custGeom>
              <a:avLst/>
              <a:gdLst>
                <a:gd name="connsiteX0" fmla="*/ 0 w 153659"/>
                <a:gd name="connsiteY0" fmla="*/ 184529 h 204981"/>
                <a:gd name="connsiteX1" fmla="*/ 46139 w 153659"/>
                <a:gd name="connsiteY1" fmla="*/ 0 h 204981"/>
                <a:gd name="connsiteX2" fmla="*/ 66083 w 153659"/>
                <a:gd name="connsiteY2" fmla="*/ 58842 h 204981"/>
                <a:gd name="connsiteX3" fmla="*/ 81098 w 153659"/>
                <a:gd name="connsiteY3" fmla="*/ 69665 h 204981"/>
                <a:gd name="connsiteX4" fmla="*/ 153660 w 153659"/>
                <a:gd name="connsiteY4" fmla="*/ 72765 h 204981"/>
                <a:gd name="connsiteX5" fmla="*/ 97206 w 153659"/>
                <a:gd name="connsiteY5" fmla="*/ 113644 h 204981"/>
                <a:gd name="connsiteX6" fmla="*/ 90550 w 153659"/>
                <a:gd name="connsiteY6" fmla="*/ 133944 h 204981"/>
                <a:gd name="connsiteX7" fmla="*/ 113492 w 153659"/>
                <a:gd name="connsiteY7" fmla="*/ 204981 h 204981"/>
                <a:gd name="connsiteX8" fmla="*/ 55590 w 153659"/>
                <a:gd name="connsiteY8" fmla="*/ 162755 h 204981"/>
                <a:gd name="connsiteX9" fmla="*/ 30361 w 153659"/>
                <a:gd name="connsiteY9" fmla="*/ 162196 h 204981"/>
                <a:gd name="connsiteX10" fmla="*/ 0 w 153659"/>
                <a:gd name="connsiteY10" fmla="*/ 184529 h 20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59" h="204981">
                  <a:moveTo>
                    <a:pt x="0" y="184529"/>
                  </a:moveTo>
                  <a:cubicBezTo>
                    <a:pt x="8664" y="121342"/>
                    <a:pt x="20783" y="58994"/>
                    <a:pt x="46139" y="0"/>
                  </a:cubicBezTo>
                  <a:cubicBezTo>
                    <a:pt x="52846" y="19589"/>
                    <a:pt x="59909" y="39075"/>
                    <a:pt x="66083" y="58842"/>
                  </a:cubicBezTo>
                  <a:cubicBezTo>
                    <a:pt x="68598" y="66921"/>
                    <a:pt x="72460" y="69868"/>
                    <a:pt x="81098" y="69665"/>
                  </a:cubicBezTo>
                  <a:cubicBezTo>
                    <a:pt x="104904" y="69055"/>
                    <a:pt x="128710" y="69462"/>
                    <a:pt x="153660" y="72765"/>
                  </a:cubicBezTo>
                  <a:cubicBezTo>
                    <a:pt x="134884" y="86459"/>
                    <a:pt x="116388" y="100560"/>
                    <a:pt x="97206" y="113644"/>
                  </a:cubicBezTo>
                  <a:cubicBezTo>
                    <a:pt x="89025" y="119234"/>
                    <a:pt x="87043" y="124315"/>
                    <a:pt x="90550" y="133944"/>
                  </a:cubicBezTo>
                  <a:cubicBezTo>
                    <a:pt x="98502" y="155845"/>
                    <a:pt x="104981" y="178279"/>
                    <a:pt x="113492" y="204981"/>
                  </a:cubicBezTo>
                  <a:cubicBezTo>
                    <a:pt x="91566" y="189102"/>
                    <a:pt x="73171" y="176475"/>
                    <a:pt x="55590" y="162755"/>
                  </a:cubicBezTo>
                  <a:cubicBezTo>
                    <a:pt x="46647" y="155769"/>
                    <a:pt x="39736" y="153838"/>
                    <a:pt x="30361" y="162196"/>
                  </a:cubicBezTo>
                  <a:cubicBezTo>
                    <a:pt x="21062" y="170530"/>
                    <a:pt x="10188" y="177161"/>
                    <a:pt x="0" y="184529"/>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54" name="Freeform: Shape 53">
              <a:extLst>
                <a:ext uri="{FF2B5EF4-FFF2-40B4-BE49-F238E27FC236}">
                  <a16:creationId xmlns:a16="http://schemas.microsoft.com/office/drawing/2014/main" id="{99715D9E-5B91-64F5-8FE5-3CD4C2165DE0}"/>
                </a:ext>
              </a:extLst>
            </p:cNvPr>
            <p:cNvSpPr/>
            <p:nvPr/>
          </p:nvSpPr>
          <p:spPr>
            <a:xfrm>
              <a:off x="3870277" y="946767"/>
              <a:ext cx="231654" cy="174139"/>
            </a:xfrm>
            <a:custGeom>
              <a:avLst/>
              <a:gdLst>
                <a:gd name="connsiteX0" fmla="*/ 17531 w 184605"/>
                <a:gd name="connsiteY0" fmla="*/ 71825 h 138771"/>
                <a:gd name="connsiteX1" fmla="*/ 82572 w 184605"/>
                <a:gd name="connsiteY1" fmla="*/ 20427 h 138771"/>
                <a:gd name="connsiteX2" fmla="*/ 112120 w 184605"/>
                <a:gd name="connsiteY2" fmla="*/ 0 h 138771"/>
                <a:gd name="connsiteX3" fmla="*/ 148096 w 184605"/>
                <a:gd name="connsiteY3" fmla="*/ 3328 h 138771"/>
                <a:gd name="connsiteX4" fmla="*/ 184605 w 184605"/>
                <a:gd name="connsiteY4" fmla="*/ 3455 h 138771"/>
                <a:gd name="connsiteX5" fmla="*/ 127592 w 184605"/>
                <a:gd name="connsiteY5" fmla="*/ 44614 h 138771"/>
                <a:gd name="connsiteX6" fmla="*/ 118751 w 184605"/>
                <a:gd name="connsiteY6" fmla="*/ 72714 h 138771"/>
                <a:gd name="connsiteX7" fmla="*/ 140245 w 184605"/>
                <a:gd name="connsiteY7" fmla="*/ 138771 h 138771"/>
                <a:gd name="connsiteX8" fmla="*/ 81708 w 184605"/>
                <a:gd name="connsiteY8" fmla="*/ 95987 h 138771"/>
                <a:gd name="connsiteX9" fmla="*/ 56428 w 184605"/>
                <a:gd name="connsiteY9" fmla="*/ 96520 h 138771"/>
                <a:gd name="connsiteX10" fmla="*/ 0 w 184605"/>
                <a:gd name="connsiteY10" fmla="*/ 137857 h 138771"/>
                <a:gd name="connsiteX11" fmla="*/ 17531 w 184605"/>
                <a:gd name="connsiteY11" fmla="*/ 71825 h 13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605" h="138771">
                  <a:moveTo>
                    <a:pt x="17531" y="71825"/>
                  </a:moveTo>
                  <a:cubicBezTo>
                    <a:pt x="39203" y="54675"/>
                    <a:pt x="60697" y="37322"/>
                    <a:pt x="82572" y="20427"/>
                  </a:cubicBezTo>
                  <a:cubicBezTo>
                    <a:pt x="92023" y="13135"/>
                    <a:pt x="102237" y="6784"/>
                    <a:pt x="112120" y="0"/>
                  </a:cubicBezTo>
                  <a:cubicBezTo>
                    <a:pt x="124112" y="1143"/>
                    <a:pt x="136078" y="2668"/>
                    <a:pt x="148096" y="3328"/>
                  </a:cubicBezTo>
                  <a:cubicBezTo>
                    <a:pt x="158385" y="3887"/>
                    <a:pt x="168726" y="3455"/>
                    <a:pt x="184605" y="3455"/>
                  </a:cubicBezTo>
                  <a:cubicBezTo>
                    <a:pt x="163060" y="19157"/>
                    <a:pt x="145936" y="32825"/>
                    <a:pt x="127592" y="44614"/>
                  </a:cubicBezTo>
                  <a:cubicBezTo>
                    <a:pt x="115728" y="52236"/>
                    <a:pt x="113771" y="59807"/>
                    <a:pt x="118751" y="72714"/>
                  </a:cubicBezTo>
                  <a:cubicBezTo>
                    <a:pt x="126551" y="92912"/>
                    <a:pt x="132293" y="113924"/>
                    <a:pt x="140245" y="138771"/>
                  </a:cubicBezTo>
                  <a:cubicBezTo>
                    <a:pt x="118319" y="122892"/>
                    <a:pt x="99340" y="110291"/>
                    <a:pt x="81708" y="95987"/>
                  </a:cubicBezTo>
                  <a:cubicBezTo>
                    <a:pt x="71977" y="88110"/>
                    <a:pt x="65422" y="89457"/>
                    <a:pt x="56428" y="96520"/>
                  </a:cubicBezTo>
                  <a:cubicBezTo>
                    <a:pt x="38974" y="110214"/>
                    <a:pt x="20656" y="122841"/>
                    <a:pt x="0" y="137857"/>
                  </a:cubicBezTo>
                  <a:cubicBezTo>
                    <a:pt x="6453" y="113517"/>
                    <a:pt x="11992" y="92658"/>
                    <a:pt x="17531" y="7182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55" name="Freeform: Shape 54">
              <a:extLst>
                <a:ext uri="{FF2B5EF4-FFF2-40B4-BE49-F238E27FC236}">
                  <a16:creationId xmlns:a16="http://schemas.microsoft.com/office/drawing/2014/main" id="{26A73247-C3E8-8AE5-2A16-BC56C40FC95D}"/>
                </a:ext>
              </a:extLst>
            </p:cNvPr>
            <p:cNvSpPr/>
            <p:nvPr/>
          </p:nvSpPr>
          <p:spPr>
            <a:xfrm>
              <a:off x="3516962" y="785860"/>
              <a:ext cx="1056279" cy="1057878"/>
            </a:xfrm>
            <a:custGeom>
              <a:avLst/>
              <a:gdLst>
                <a:gd name="connsiteX0" fmla="*/ 841750 w 841749"/>
                <a:gd name="connsiteY0" fmla="*/ 183589 h 843023"/>
                <a:gd name="connsiteX1" fmla="*/ 841191 w 841749"/>
                <a:gd name="connsiteY1" fmla="*/ 0 h 843023"/>
                <a:gd name="connsiteX2" fmla="*/ 775464 w 841749"/>
                <a:gd name="connsiteY2" fmla="*/ 0 h 843023"/>
                <a:gd name="connsiteX3" fmla="*/ 719899 w 841749"/>
                <a:gd name="connsiteY3" fmla="*/ 8842 h 843023"/>
                <a:gd name="connsiteX4" fmla="*/ 399495 w 841749"/>
                <a:gd name="connsiteY4" fmla="*/ 125484 h 843023"/>
                <a:gd name="connsiteX5" fmla="*/ 393677 w 841749"/>
                <a:gd name="connsiteY5" fmla="*/ 128278 h 843023"/>
                <a:gd name="connsiteX6" fmla="*/ 429653 w 841749"/>
                <a:gd name="connsiteY6" fmla="*/ 131607 h 843023"/>
                <a:gd name="connsiteX7" fmla="*/ 466162 w 841749"/>
                <a:gd name="connsiteY7" fmla="*/ 131734 h 843023"/>
                <a:gd name="connsiteX8" fmla="*/ 409150 w 841749"/>
                <a:gd name="connsiteY8" fmla="*/ 172893 h 843023"/>
                <a:gd name="connsiteX9" fmla="*/ 400308 w 841749"/>
                <a:gd name="connsiteY9" fmla="*/ 200992 h 843023"/>
                <a:gd name="connsiteX10" fmla="*/ 421802 w 841749"/>
                <a:gd name="connsiteY10" fmla="*/ 267050 h 843023"/>
                <a:gd name="connsiteX11" fmla="*/ 363265 w 841749"/>
                <a:gd name="connsiteY11" fmla="*/ 224265 h 843023"/>
                <a:gd name="connsiteX12" fmla="*/ 337985 w 841749"/>
                <a:gd name="connsiteY12" fmla="*/ 224799 h 843023"/>
                <a:gd name="connsiteX13" fmla="*/ 281557 w 841749"/>
                <a:gd name="connsiteY13" fmla="*/ 266135 h 843023"/>
                <a:gd name="connsiteX14" fmla="*/ 299088 w 841749"/>
                <a:gd name="connsiteY14" fmla="*/ 200078 h 843023"/>
                <a:gd name="connsiteX15" fmla="*/ 173325 w 841749"/>
                <a:gd name="connsiteY15" fmla="*/ 330617 h 843023"/>
                <a:gd name="connsiteX16" fmla="*/ 98451 w 841749"/>
                <a:gd name="connsiteY16" fmla="*/ 447869 h 843023"/>
                <a:gd name="connsiteX17" fmla="*/ 98451 w 841749"/>
                <a:gd name="connsiteY17" fmla="*/ 447869 h 843023"/>
                <a:gd name="connsiteX18" fmla="*/ 81937 w 841749"/>
                <a:gd name="connsiteY18" fmla="*/ 484328 h 843023"/>
                <a:gd name="connsiteX19" fmla="*/ 52592 w 841749"/>
                <a:gd name="connsiteY19" fmla="*/ 553180 h 843023"/>
                <a:gd name="connsiteX20" fmla="*/ 72536 w 841749"/>
                <a:gd name="connsiteY20" fmla="*/ 612022 h 843023"/>
                <a:gd name="connsiteX21" fmla="*/ 87552 w 841749"/>
                <a:gd name="connsiteY21" fmla="*/ 622845 h 843023"/>
                <a:gd name="connsiteX22" fmla="*/ 160113 w 841749"/>
                <a:gd name="connsiteY22" fmla="*/ 625945 h 843023"/>
                <a:gd name="connsiteX23" fmla="*/ 103659 w 841749"/>
                <a:gd name="connsiteY23" fmla="*/ 666824 h 843023"/>
                <a:gd name="connsiteX24" fmla="*/ 97003 w 841749"/>
                <a:gd name="connsiteY24" fmla="*/ 687124 h 843023"/>
                <a:gd name="connsiteX25" fmla="*/ 119945 w 841749"/>
                <a:gd name="connsiteY25" fmla="*/ 758161 h 843023"/>
                <a:gd name="connsiteX26" fmla="*/ 62043 w 841749"/>
                <a:gd name="connsiteY26" fmla="*/ 715936 h 843023"/>
                <a:gd name="connsiteX27" fmla="*/ 36814 w 841749"/>
                <a:gd name="connsiteY27" fmla="*/ 715377 h 843023"/>
                <a:gd name="connsiteX28" fmla="*/ 6428 w 841749"/>
                <a:gd name="connsiteY28" fmla="*/ 737709 h 843023"/>
                <a:gd name="connsiteX29" fmla="*/ 0 w 841749"/>
                <a:gd name="connsiteY29" fmla="*/ 842639 h 843023"/>
                <a:gd name="connsiteX30" fmla="*/ 183995 w 841749"/>
                <a:gd name="connsiteY30" fmla="*/ 842995 h 843023"/>
                <a:gd name="connsiteX31" fmla="*/ 821500 w 841749"/>
                <a:gd name="connsiteY31" fmla="*/ 842995 h 843023"/>
                <a:gd name="connsiteX32" fmla="*/ 841191 w 841749"/>
                <a:gd name="connsiteY32" fmla="*/ 842461 h 843023"/>
                <a:gd name="connsiteX33" fmla="*/ 841750 w 841749"/>
                <a:gd name="connsiteY33" fmla="*/ 622795 h 843023"/>
                <a:gd name="connsiteX34" fmla="*/ 841750 w 841749"/>
                <a:gd name="connsiteY34" fmla="*/ 403179 h 843023"/>
                <a:gd name="connsiteX35" fmla="*/ 841750 w 841749"/>
                <a:gd name="connsiteY35" fmla="*/ 183589 h 843023"/>
                <a:gd name="connsiteX36" fmla="*/ 298326 w 841749"/>
                <a:gd name="connsiteY36" fmla="*/ 377112 h 843023"/>
                <a:gd name="connsiteX37" fmla="*/ 331456 w 841749"/>
                <a:gd name="connsiteY37" fmla="*/ 352874 h 843023"/>
                <a:gd name="connsiteX38" fmla="*/ 350663 w 841749"/>
                <a:gd name="connsiteY38" fmla="*/ 293854 h 843023"/>
                <a:gd name="connsiteX39" fmla="*/ 370684 w 841749"/>
                <a:gd name="connsiteY39" fmla="*/ 355694 h 843023"/>
                <a:gd name="connsiteX40" fmla="*/ 401401 w 841749"/>
                <a:gd name="connsiteY40" fmla="*/ 377544 h 843023"/>
                <a:gd name="connsiteX41" fmla="*/ 461818 w 841749"/>
                <a:gd name="connsiteY41" fmla="*/ 380440 h 843023"/>
                <a:gd name="connsiteX42" fmla="*/ 408743 w 841749"/>
                <a:gd name="connsiteY42" fmla="*/ 418703 h 843023"/>
                <a:gd name="connsiteX43" fmla="*/ 400029 w 841749"/>
                <a:gd name="connsiteY43" fmla="*/ 445507 h 843023"/>
                <a:gd name="connsiteX44" fmla="*/ 421802 w 841749"/>
                <a:gd name="connsiteY44" fmla="*/ 512555 h 843023"/>
                <a:gd name="connsiteX45" fmla="*/ 350892 w 841749"/>
                <a:gd name="connsiteY45" fmla="*/ 461487 h 843023"/>
                <a:gd name="connsiteX46" fmla="*/ 283818 w 841749"/>
                <a:gd name="connsiteY46" fmla="*/ 509887 h 843023"/>
                <a:gd name="connsiteX47" fmla="*/ 281608 w 841749"/>
                <a:gd name="connsiteY47" fmla="*/ 507042 h 843023"/>
                <a:gd name="connsiteX48" fmla="*/ 302899 w 841749"/>
                <a:gd name="connsiteY48" fmla="*/ 441696 h 843023"/>
                <a:gd name="connsiteX49" fmla="*/ 296547 w 841749"/>
                <a:gd name="connsiteY49" fmla="*/ 421294 h 843023"/>
                <a:gd name="connsiteX50" fmla="*/ 241135 w 841749"/>
                <a:gd name="connsiteY50" fmla="*/ 377163 h 843023"/>
                <a:gd name="connsiteX51" fmla="*/ 298326 w 841749"/>
                <a:gd name="connsiteY51" fmla="*/ 377112 h 843023"/>
                <a:gd name="connsiteX52" fmla="*/ 403586 w 841749"/>
                <a:gd name="connsiteY52" fmla="*/ 700768 h 843023"/>
                <a:gd name="connsiteX53" fmla="*/ 421802 w 841749"/>
                <a:gd name="connsiteY53" fmla="*/ 758034 h 843023"/>
                <a:gd name="connsiteX54" fmla="*/ 350943 w 841749"/>
                <a:gd name="connsiteY54" fmla="*/ 707043 h 843023"/>
                <a:gd name="connsiteX55" fmla="*/ 295328 w 841749"/>
                <a:gd name="connsiteY55" fmla="*/ 747110 h 843023"/>
                <a:gd name="connsiteX56" fmla="*/ 282167 w 841749"/>
                <a:gd name="connsiteY56" fmla="*/ 753131 h 843023"/>
                <a:gd name="connsiteX57" fmla="*/ 303127 w 841749"/>
                <a:gd name="connsiteY57" fmla="*/ 686337 h 843023"/>
                <a:gd name="connsiteX58" fmla="*/ 297106 w 841749"/>
                <a:gd name="connsiteY58" fmla="*/ 667383 h 843023"/>
                <a:gd name="connsiteX59" fmla="*/ 236105 w 841749"/>
                <a:gd name="connsiteY59" fmla="*/ 622871 h 843023"/>
                <a:gd name="connsiteX60" fmla="*/ 323351 w 841749"/>
                <a:gd name="connsiteY60" fmla="*/ 622871 h 843023"/>
                <a:gd name="connsiteX61" fmla="*/ 350740 w 841749"/>
                <a:gd name="connsiteY61" fmla="*/ 539461 h 843023"/>
                <a:gd name="connsiteX62" fmla="*/ 373428 w 841749"/>
                <a:gd name="connsiteY62" fmla="*/ 608745 h 843023"/>
                <a:gd name="connsiteX63" fmla="*/ 392686 w 841749"/>
                <a:gd name="connsiteY63" fmla="*/ 622845 h 843023"/>
                <a:gd name="connsiteX64" fmla="*/ 466111 w 841749"/>
                <a:gd name="connsiteY64" fmla="*/ 622541 h 843023"/>
                <a:gd name="connsiteX65" fmla="*/ 417864 w 841749"/>
                <a:gd name="connsiteY65" fmla="*/ 658135 h 843023"/>
                <a:gd name="connsiteX66" fmla="*/ 403586 w 841749"/>
                <a:gd name="connsiteY66" fmla="*/ 700768 h 843023"/>
                <a:gd name="connsiteX67" fmla="*/ 611031 w 841749"/>
                <a:gd name="connsiteY67" fmla="*/ 132013 h 843023"/>
                <a:gd name="connsiteX68" fmla="*/ 630264 w 841749"/>
                <a:gd name="connsiteY68" fmla="*/ 117658 h 843023"/>
                <a:gd name="connsiteX69" fmla="*/ 652444 w 841749"/>
                <a:gd name="connsiteY69" fmla="*/ 48095 h 843023"/>
                <a:gd name="connsiteX70" fmla="*/ 680188 w 841749"/>
                <a:gd name="connsiteY70" fmla="*/ 131556 h 843023"/>
                <a:gd name="connsiteX71" fmla="*/ 762557 w 841749"/>
                <a:gd name="connsiteY71" fmla="*/ 131556 h 843023"/>
                <a:gd name="connsiteX72" fmla="*/ 764081 w 841749"/>
                <a:gd name="connsiteY72" fmla="*/ 134452 h 843023"/>
                <a:gd name="connsiteX73" fmla="*/ 709482 w 841749"/>
                <a:gd name="connsiteY73" fmla="*/ 173909 h 843023"/>
                <a:gd name="connsiteX74" fmla="*/ 701606 w 841749"/>
                <a:gd name="connsiteY74" fmla="*/ 199316 h 843023"/>
                <a:gd name="connsiteX75" fmla="*/ 721296 w 841749"/>
                <a:gd name="connsiteY75" fmla="*/ 260800 h 843023"/>
                <a:gd name="connsiteX76" fmla="*/ 717740 w 841749"/>
                <a:gd name="connsiteY76" fmla="*/ 262680 h 843023"/>
                <a:gd name="connsiteX77" fmla="*/ 652521 w 841749"/>
                <a:gd name="connsiteY77" fmla="*/ 215754 h 843023"/>
                <a:gd name="connsiteX78" fmla="*/ 585828 w 841749"/>
                <a:gd name="connsiteY78" fmla="*/ 264560 h 843023"/>
                <a:gd name="connsiteX79" fmla="*/ 591773 w 841749"/>
                <a:gd name="connsiteY79" fmla="*/ 235546 h 843023"/>
                <a:gd name="connsiteX80" fmla="*/ 608440 w 841749"/>
                <a:gd name="connsiteY80" fmla="*/ 183538 h 843023"/>
                <a:gd name="connsiteX81" fmla="*/ 537606 w 841749"/>
                <a:gd name="connsiteY81" fmla="*/ 131658 h 843023"/>
                <a:gd name="connsiteX82" fmla="*/ 611031 w 841749"/>
                <a:gd name="connsiteY82" fmla="*/ 132013 h 843023"/>
                <a:gd name="connsiteX83" fmla="*/ 720661 w 841749"/>
                <a:gd name="connsiteY83" fmla="*/ 506025 h 843023"/>
                <a:gd name="connsiteX84" fmla="*/ 721728 w 841749"/>
                <a:gd name="connsiteY84" fmla="*/ 509404 h 843023"/>
                <a:gd name="connsiteX85" fmla="*/ 718959 w 841749"/>
                <a:gd name="connsiteY85" fmla="*/ 507753 h 843023"/>
                <a:gd name="connsiteX86" fmla="*/ 652216 w 841749"/>
                <a:gd name="connsiteY86" fmla="*/ 461818 h 843023"/>
                <a:gd name="connsiteX87" fmla="*/ 586336 w 841749"/>
                <a:gd name="connsiteY87" fmla="*/ 509277 h 843023"/>
                <a:gd name="connsiteX88" fmla="*/ 583490 w 841749"/>
                <a:gd name="connsiteY88" fmla="*/ 507372 h 843023"/>
                <a:gd name="connsiteX89" fmla="*/ 608287 w 841749"/>
                <a:gd name="connsiteY89" fmla="*/ 429119 h 843023"/>
                <a:gd name="connsiteX90" fmla="*/ 542255 w 841749"/>
                <a:gd name="connsiteY90" fmla="*/ 380542 h 843023"/>
                <a:gd name="connsiteX91" fmla="*/ 542865 w 841749"/>
                <a:gd name="connsiteY91" fmla="*/ 377163 h 843023"/>
                <a:gd name="connsiteX92" fmla="*/ 609177 w 841749"/>
                <a:gd name="connsiteY92" fmla="*/ 377467 h 843023"/>
                <a:gd name="connsiteX93" fmla="*/ 630798 w 841749"/>
                <a:gd name="connsiteY93" fmla="*/ 361461 h 843023"/>
                <a:gd name="connsiteX94" fmla="*/ 652521 w 841749"/>
                <a:gd name="connsiteY94" fmla="*/ 293651 h 843023"/>
                <a:gd name="connsiteX95" fmla="*/ 672998 w 841749"/>
                <a:gd name="connsiteY95" fmla="*/ 357218 h 843023"/>
                <a:gd name="connsiteX96" fmla="*/ 701555 w 841749"/>
                <a:gd name="connsiteY96" fmla="*/ 377518 h 843023"/>
                <a:gd name="connsiteX97" fmla="*/ 763573 w 841749"/>
                <a:gd name="connsiteY97" fmla="*/ 380313 h 843023"/>
                <a:gd name="connsiteX98" fmla="*/ 697262 w 841749"/>
                <a:gd name="connsiteY98" fmla="*/ 428891 h 843023"/>
                <a:gd name="connsiteX99" fmla="*/ 720661 w 841749"/>
                <a:gd name="connsiteY99" fmla="*/ 506025 h 843023"/>
                <a:gd name="connsiteX100" fmla="*/ 583211 w 841749"/>
                <a:gd name="connsiteY100" fmla="*/ 755316 h 843023"/>
                <a:gd name="connsiteX101" fmla="*/ 584608 w 841749"/>
                <a:gd name="connsiteY101" fmla="*/ 754579 h 843023"/>
                <a:gd name="connsiteX102" fmla="*/ 584253 w 841749"/>
                <a:gd name="connsiteY102" fmla="*/ 755392 h 843023"/>
                <a:gd name="connsiteX103" fmla="*/ 583211 w 841749"/>
                <a:gd name="connsiteY103" fmla="*/ 755316 h 843023"/>
                <a:gd name="connsiteX104" fmla="*/ 720052 w 841749"/>
                <a:gd name="connsiteY104" fmla="*/ 754325 h 843023"/>
                <a:gd name="connsiteX105" fmla="*/ 721754 w 841749"/>
                <a:gd name="connsiteY105" fmla="*/ 753944 h 843023"/>
                <a:gd name="connsiteX106" fmla="*/ 721855 w 841749"/>
                <a:gd name="connsiteY106" fmla="*/ 755494 h 843023"/>
                <a:gd name="connsiteX107" fmla="*/ 720052 w 841749"/>
                <a:gd name="connsiteY107" fmla="*/ 754325 h 843023"/>
                <a:gd name="connsiteX108" fmla="*/ 706357 w 841749"/>
                <a:gd name="connsiteY108" fmla="*/ 667536 h 843023"/>
                <a:gd name="connsiteX109" fmla="*/ 700285 w 841749"/>
                <a:gd name="connsiteY109" fmla="*/ 686438 h 843023"/>
                <a:gd name="connsiteX110" fmla="*/ 717536 w 841749"/>
                <a:gd name="connsiteY110" fmla="*/ 739437 h 843023"/>
                <a:gd name="connsiteX111" fmla="*/ 719340 w 841749"/>
                <a:gd name="connsiteY111" fmla="*/ 753868 h 843023"/>
                <a:gd name="connsiteX112" fmla="*/ 653079 w 841749"/>
                <a:gd name="connsiteY112" fmla="*/ 707882 h 843023"/>
                <a:gd name="connsiteX113" fmla="*/ 585218 w 841749"/>
                <a:gd name="connsiteY113" fmla="*/ 753665 h 843023"/>
                <a:gd name="connsiteX114" fmla="*/ 604781 w 841749"/>
                <a:gd name="connsiteY114" fmla="*/ 687226 h 843023"/>
                <a:gd name="connsiteX115" fmla="*/ 598404 w 841749"/>
                <a:gd name="connsiteY115" fmla="*/ 667028 h 843023"/>
                <a:gd name="connsiteX116" fmla="*/ 537276 w 841749"/>
                <a:gd name="connsiteY116" fmla="*/ 622591 h 843023"/>
                <a:gd name="connsiteX117" fmla="*/ 611412 w 841749"/>
                <a:gd name="connsiteY117" fmla="*/ 622845 h 843023"/>
                <a:gd name="connsiteX118" fmla="*/ 629934 w 841749"/>
                <a:gd name="connsiteY118" fmla="*/ 609786 h 843023"/>
                <a:gd name="connsiteX119" fmla="*/ 652444 w 841749"/>
                <a:gd name="connsiteY119" fmla="*/ 539130 h 843023"/>
                <a:gd name="connsiteX120" fmla="*/ 676225 w 841749"/>
                <a:gd name="connsiteY120" fmla="*/ 611870 h 843023"/>
                <a:gd name="connsiteX121" fmla="*/ 691215 w 841749"/>
                <a:gd name="connsiteY121" fmla="*/ 622744 h 843023"/>
                <a:gd name="connsiteX122" fmla="*/ 767918 w 841749"/>
                <a:gd name="connsiteY122" fmla="*/ 622566 h 843023"/>
                <a:gd name="connsiteX123" fmla="*/ 706357 w 841749"/>
                <a:gd name="connsiteY123" fmla="*/ 667536 h 84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841749" h="843023">
                  <a:moveTo>
                    <a:pt x="841750" y="183589"/>
                  </a:moveTo>
                  <a:cubicBezTo>
                    <a:pt x="841572" y="122384"/>
                    <a:pt x="841369" y="61179"/>
                    <a:pt x="841191" y="0"/>
                  </a:cubicBezTo>
                  <a:cubicBezTo>
                    <a:pt x="819290" y="0"/>
                    <a:pt x="797364" y="0"/>
                    <a:pt x="775464" y="0"/>
                  </a:cubicBezTo>
                  <a:cubicBezTo>
                    <a:pt x="756942" y="2947"/>
                    <a:pt x="738446" y="6148"/>
                    <a:pt x="719899" y="8842"/>
                  </a:cubicBezTo>
                  <a:cubicBezTo>
                    <a:pt x="605035" y="25508"/>
                    <a:pt x="498327" y="64584"/>
                    <a:pt x="399495" y="125484"/>
                  </a:cubicBezTo>
                  <a:cubicBezTo>
                    <a:pt x="397666" y="126602"/>
                    <a:pt x="395608" y="127338"/>
                    <a:pt x="393677" y="128278"/>
                  </a:cubicBezTo>
                  <a:cubicBezTo>
                    <a:pt x="405669" y="129422"/>
                    <a:pt x="417635" y="130946"/>
                    <a:pt x="429653" y="131607"/>
                  </a:cubicBezTo>
                  <a:cubicBezTo>
                    <a:pt x="439943" y="132166"/>
                    <a:pt x="450283" y="131734"/>
                    <a:pt x="466162" y="131734"/>
                  </a:cubicBezTo>
                  <a:cubicBezTo>
                    <a:pt x="444617" y="147435"/>
                    <a:pt x="427493" y="161104"/>
                    <a:pt x="409150" y="172893"/>
                  </a:cubicBezTo>
                  <a:cubicBezTo>
                    <a:pt x="397285" y="180515"/>
                    <a:pt x="395328" y="188086"/>
                    <a:pt x="400308" y="200992"/>
                  </a:cubicBezTo>
                  <a:cubicBezTo>
                    <a:pt x="408108" y="221191"/>
                    <a:pt x="413850" y="242202"/>
                    <a:pt x="421802" y="267050"/>
                  </a:cubicBezTo>
                  <a:cubicBezTo>
                    <a:pt x="399876" y="251171"/>
                    <a:pt x="380897" y="238569"/>
                    <a:pt x="363265" y="224265"/>
                  </a:cubicBezTo>
                  <a:cubicBezTo>
                    <a:pt x="353534" y="216389"/>
                    <a:pt x="346979" y="217735"/>
                    <a:pt x="337985" y="224799"/>
                  </a:cubicBezTo>
                  <a:cubicBezTo>
                    <a:pt x="320531" y="238518"/>
                    <a:pt x="302213" y="251120"/>
                    <a:pt x="281557" y="266135"/>
                  </a:cubicBezTo>
                  <a:cubicBezTo>
                    <a:pt x="288010" y="241770"/>
                    <a:pt x="293549" y="220937"/>
                    <a:pt x="299088" y="200078"/>
                  </a:cubicBezTo>
                  <a:cubicBezTo>
                    <a:pt x="250815" y="237451"/>
                    <a:pt x="210571" y="282624"/>
                    <a:pt x="173325" y="330617"/>
                  </a:cubicBezTo>
                  <a:cubicBezTo>
                    <a:pt x="162323" y="344794"/>
                    <a:pt x="108969" y="416695"/>
                    <a:pt x="98451" y="447869"/>
                  </a:cubicBezTo>
                  <a:cubicBezTo>
                    <a:pt x="105362" y="468093"/>
                    <a:pt x="105362" y="468093"/>
                    <a:pt x="98451" y="447869"/>
                  </a:cubicBezTo>
                  <a:cubicBezTo>
                    <a:pt x="92938" y="460014"/>
                    <a:pt x="87450" y="472184"/>
                    <a:pt x="81937" y="484328"/>
                  </a:cubicBezTo>
                  <a:cubicBezTo>
                    <a:pt x="72155" y="507270"/>
                    <a:pt x="62373" y="530213"/>
                    <a:pt x="52592" y="553180"/>
                  </a:cubicBezTo>
                  <a:cubicBezTo>
                    <a:pt x="59299" y="572769"/>
                    <a:pt x="66362" y="592256"/>
                    <a:pt x="72536" y="612022"/>
                  </a:cubicBezTo>
                  <a:cubicBezTo>
                    <a:pt x="75051" y="620101"/>
                    <a:pt x="78913" y="623049"/>
                    <a:pt x="87552" y="622845"/>
                  </a:cubicBezTo>
                  <a:cubicBezTo>
                    <a:pt x="111358" y="622236"/>
                    <a:pt x="135164" y="622642"/>
                    <a:pt x="160113" y="625945"/>
                  </a:cubicBezTo>
                  <a:cubicBezTo>
                    <a:pt x="141338" y="639639"/>
                    <a:pt x="122841" y="653740"/>
                    <a:pt x="103659" y="666824"/>
                  </a:cubicBezTo>
                  <a:cubicBezTo>
                    <a:pt x="95478" y="672414"/>
                    <a:pt x="93497" y="677495"/>
                    <a:pt x="97003" y="687124"/>
                  </a:cubicBezTo>
                  <a:cubicBezTo>
                    <a:pt x="104955" y="709025"/>
                    <a:pt x="111434" y="731459"/>
                    <a:pt x="119945" y="758161"/>
                  </a:cubicBezTo>
                  <a:cubicBezTo>
                    <a:pt x="98019" y="742282"/>
                    <a:pt x="79625" y="729655"/>
                    <a:pt x="62043" y="715936"/>
                  </a:cubicBezTo>
                  <a:cubicBezTo>
                    <a:pt x="53100" y="708949"/>
                    <a:pt x="46189" y="707018"/>
                    <a:pt x="36814" y="715377"/>
                  </a:cubicBezTo>
                  <a:cubicBezTo>
                    <a:pt x="27490" y="723710"/>
                    <a:pt x="16616" y="730341"/>
                    <a:pt x="6428" y="737709"/>
                  </a:cubicBezTo>
                  <a:cubicBezTo>
                    <a:pt x="4294" y="772694"/>
                    <a:pt x="2160" y="807679"/>
                    <a:pt x="0" y="842639"/>
                  </a:cubicBezTo>
                  <a:cubicBezTo>
                    <a:pt x="61332" y="842766"/>
                    <a:pt x="122664" y="842995"/>
                    <a:pt x="183995" y="842995"/>
                  </a:cubicBezTo>
                  <a:cubicBezTo>
                    <a:pt x="396497" y="843045"/>
                    <a:pt x="608999" y="843020"/>
                    <a:pt x="821500" y="842995"/>
                  </a:cubicBezTo>
                  <a:cubicBezTo>
                    <a:pt x="828055" y="842995"/>
                    <a:pt x="834610" y="842664"/>
                    <a:pt x="841191" y="842461"/>
                  </a:cubicBezTo>
                  <a:cubicBezTo>
                    <a:pt x="841369" y="769239"/>
                    <a:pt x="841546" y="696017"/>
                    <a:pt x="841750" y="622795"/>
                  </a:cubicBezTo>
                  <a:cubicBezTo>
                    <a:pt x="841750" y="549598"/>
                    <a:pt x="841750" y="476401"/>
                    <a:pt x="841750" y="403179"/>
                  </a:cubicBezTo>
                  <a:cubicBezTo>
                    <a:pt x="841750" y="329982"/>
                    <a:pt x="841750" y="256786"/>
                    <a:pt x="841750" y="183589"/>
                  </a:cubicBezTo>
                  <a:close/>
                  <a:moveTo>
                    <a:pt x="298326" y="377112"/>
                  </a:moveTo>
                  <a:cubicBezTo>
                    <a:pt x="329373" y="376654"/>
                    <a:pt x="321395" y="381558"/>
                    <a:pt x="331456" y="352874"/>
                  </a:cubicBezTo>
                  <a:cubicBezTo>
                    <a:pt x="337808" y="334810"/>
                    <a:pt x="343321" y="316491"/>
                    <a:pt x="350663" y="293854"/>
                  </a:cubicBezTo>
                  <a:cubicBezTo>
                    <a:pt x="358311" y="316923"/>
                    <a:pt x="366314" y="335902"/>
                    <a:pt x="370684" y="355694"/>
                  </a:cubicBezTo>
                  <a:cubicBezTo>
                    <a:pt x="374698" y="373987"/>
                    <a:pt x="383946" y="378890"/>
                    <a:pt x="401401" y="377544"/>
                  </a:cubicBezTo>
                  <a:cubicBezTo>
                    <a:pt x="420888" y="376045"/>
                    <a:pt x="440603" y="377188"/>
                    <a:pt x="461818" y="380440"/>
                  </a:cubicBezTo>
                  <a:cubicBezTo>
                    <a:pt x="444185" y="393296"/>
                    <a:pt x="427011" y="406863"/>
                    <a:pt x="408743" y="418703"/>
                  </a:cubicBezTo>
                  <a:cubicBezTo>
                    <a:pt x="397590" y="425943"/>
                    <a:pt x="395176" y="432905"/>
                    <a:pt x="400029" y="445507"/>
                  </a:cubicBezTo>
                  <a:cubicBezTo>
                    <a:pt x="408032" y="466264"/>
                    <a:pt x="413926" y="487834"/>
                    <a:pt x="421802" y="512555"/>
                  </a:cubicBezTo>
                  <a:cubicBezTo>
                    <a:pt x="396141" y="494084"/>
                    <a:pt x="373580" y="477849"/>
                    <a:pt x="350892" y="461487"/>
                  </a:cubicBezTo>
                  <a:cubicBezTo>
                    <a:pt x="328001" y="478002"/>
                    <a:pt x="305922" y="493957"/>
                    <a:pt x="283818" y="509887"/>
                  </a:cubicBezTo>
                  <a:cubicBezTo>
                    <a:pt x="283082" y="508947"/>
                    <a:pt x="282345" y="507982"/>
                    <a:pt x="281608" y="507042"/>
                  </a:cubicBezTo>
                  <a:cubicBezTo>
                    <a:pt x="288620" y="485217"/>
                    <a:pt x="295023" y="463190"/>
                    <a:pt x="302899" y="441696"/>
                  </a:cubicBezTo>
                  <a:cubicBezTo>
                    <a:pt x="306380" y="432193"/>
                    <a:pt x="304779" y="426934"/>
                    <a:pt x="296547" y="421294"/>
                  </a:cubicBezTo>
                  <a:cubicBezTo>
                    <a:pt x="277619" y="408362"/>
                    <a:pt x="259326" y="394490"/>
                    <a:pt x="241135" y="377163"/>
                  </a:cubicBezTo>
                  <a:cubicBezTo>
                    <a:pt x="260190" y="377163"/>
                    <a:pt x="279271" y="377391"/>
                    <a:pt x="298326" y="377112"/>
                  </a:cubicBezTo>
                  <a:close/>
                  <a:moveTo>
                    <a:pt x="403586" y="700768"/>
                  </a:moveTo>
                  <a:cubicBezTo>
                    <a:pt x="409251" y="718400"/>
                    <a:pt x="414815" y="736058"/>
                    <a:pt x="421802" y="758034"/>
                  </a:cubicBezTo>
                  <a:cubicBezTo>
                    <a:pt x="396395" y="739742"/>
                    <a:pt x="374241" y="723812"/>
                    <a:pt x="350943" y="707043"/>
                  </a:cubicBezTo>
                  <a:cubicBezTo>
                    <a:pt x="332421" y="720458"/>
                    <a:pt x="314027" y="734000"/>
                    <a:pt x="295328" y="747110"/>
                  </a:cubicBezTo>
                  <a:cubicBezTo>
                    <a:pt x="291440" y="749828"/>
                    <a:pt x="286613" y="751226"/>
                    <a:pt x="282167" y="753131"/>
                  </a:cubicBezTo>
                  <a:cubicBezTo>
                    <a:pt x="289001" y="730799"/>
                    <a:pt x="295378" y="708339"/>
                    <a:pt x="303127" y="686337"/>
                  </a:cubicBezTo>
                  <a:cubicBezTo>
                    <a:pt x="306278" y="677394"/>
                    <a:pt x="304779" y="672693"/>
                    <a:pt x="297106" y="667383"/>
                  </a:cubicBezTo>
                  <a:cubicBezTo>
                    <a:pt x="277568" y="653867"/>
                    <a:pt x="258666" y="639436"/>
                    <a:pt x="236105" y="622871"/>
                  </a:cubicBezTo>
                  <a:cubicBezTo>
                    <a:pt x="267685" y="622871"/>
                    <a:pt x="294794" y="622871"/>
                    <a:pt x="323351" y="622871"/>
                  </a:cubicBezTo>
                  <a:cubicBezTo>
                    <a:pt x="332142" y="596092"/>
                    <a:pt x="340780" y="569796"/>
                    <a:pt x="350740" y="539461"/>
                  </a:cubicBezTo>
                  <a:cubicBezTo>
                    <a:pt x="359149" y="564791"/>
                    <a:pt x="367203" y="586514"/>
                    <a:pt x="373428" y="608745"/>
                  </a:cubicBezTo>
                  <a:cubicBezTo>
                    <a:pt x="376527" y="619771"/>
                    <a:pt x="381329" y="623354"/>
                    <a:pt x="392686" y="622845"/>
                  </a:cubicBezTo>
                  <a:cubicBezTo>
                    <a:pt x="415374" y="621855"/>
                    <a:pt x="438164" y="622541"/>
                    <a:pt x="466111" y="622541"/>
                  </a:cubicBezTo>
                  <a:cubicBezTo>
                    <a:pt x="447285" y="636438"/>
                    <a:pt x="432625" y="647337"/>
                    <a:pt x="417864" y="658135"/>
                  </a:cubicBezTo>
                  <a:cubicBezTo>
                    <a:pt x="395201" y="674751"/>
                    <a:pt x="395201" y="674701"/>
                    <a:pt x="403586" y="700768"/>
                  </a:cubicBezTo>
                  <a:close/>
                  <a:moveTo>
                    <a:pt x="611031" y="132013"/>
                  </a:moveTo>
                  <a:cubicBezTo>
                    <a:pt x="622795" y="132598"/>
                    <a:pt x="627241" y="128177"/>
                    <a:pt x="630264" y="117658"/>
                  </a:cubicBezTo>
                  <a:cubicBezTo>
                    <a:pt x="636590" y="95605"/>
                    <a:pt x="644136" y="73908"/>
                    <a:pt x="652444" y="48095"/>
                  </a:cubicBezTo>
                  <a:cubicBezTo>
                    <a:pt x="662378" y="78024"/>
                    <a:pt x="671194" y="104498"/>
                    <a:pt x="680188" y="131556"/>
                  </a:cubicBezTo>
                  <a:cubicBezTo>
                    <a:pt x="708085" y="131556"/>
                    <a:pt x="735321" y="131556"/>
                    <a:pt x="762557" y="131556"/>
                  </a:cubicBezTo>
                  <a:cubicBezTo>
                    <a:pt x="763065" y="132521"/>
                    <a:pt x="763573" y="133487"/>
                    <a:pt x="764081" y="134452"/>
                  </a:cubicBezTo>
                  <a:cubicBezTo>
                    <a:pt x="745941" y="147715"/>
                    <a:pt x="728283" y="161688"/>
                    <a:pt x="709482" y="173909"/>
                  </a:cubicBezTo>
                  <a:cubicBezTo>
                    <a:pt x="698659" y="180947"/>
                    <a:pt x="697135" y="187578"/>
                    <a:pt x="701606" y="199316"/>
                  </a:cubicBezTo>
                  <a:cubicBezTo>
                    <a:pt x="709228" y="219412"/>
                    <a:pt x="714843" y="240271"/>
                    <a:pt x="721296" y="260800"/>
                  </a:cubicBezTo>
                  <a:cubicBezTo>
                    <a:pt x="720102" y="261435"/>
                    <a:pt x="718934" y="262070"/>
                    <a:pt x="717740" y="262680"/>
                  </a:cubicBezTo>
                  <a:cubicBezTo>
                    <a:pt x="696144" y="247131"/>
                    <a:pt x="674523" y="231582"/>
                    <a:pt x="652521" y="215754"/>
                  </a:cubicBezTo>
                  <a:cubicBezTo>
                    <a:pt x="629807" y="232370"/>
                    <a:pt x="607830" y="248452"/>
                    <a:pt x="585828" y="264560"/>
                  </a:cubicBezTo>
                  <a:cubicBezTo>
                    <a:pt x="587759" y="254931"/>
                    <a:pt x="589029" y="245022"/>
                    <a:pt x="591773" y="235546"/>
                  </a:cubicBezTo>
                  <a:cubicBezTo>
                    <a:pt x="596778" y="218294"/>
                    <a:pt x="602698" y="201297"/>
                    <a:pt x="608440" y="183538"/>
                  </a:cubicBezTo>
                  <a:cubicBezTo>
                    <a:pt x="585853" y="166998"/>
                    <a:pt x="563851" y="150865"/>
                    <a:pt x="537606" y="131658"/>
                  </a:cubicBezTo>
                  <a:cubicBezTo>
                    <a:pt x="565020" y="131683"/>
                    <a:pt x="588089" y="130870"/>
                    <a:pt x="611031" y="132013"/>
                  </a:cubicBezTo>
                  <a:close/>
                  <a:moveTo>
                    <a:pt x="720661" y="506025"/>
                  </a:moveTo>
                  <a:cubicBezTo>
                    <a:pt x="721017" y="507143"/>
                    <a:pt x="721373" y="508287"/>
                    <a:pt x="721728" y="509404"/>
                  </a:cubicBezTo>
                  <a:cubicBezTo>
                    <a:pt x="720814" y="508846"/>
                    <a:pt x="719874" y="508287"/>
                    <a:pt x="718959" y="507753"/>
                  </a:cubicBezTo>
                  <a:cubicBezTo>
                    <a:pt x="696957" y="492611"/>
                    <a:pt x="674980" y="477494"/>
                    <a:pt x="652216" y="461818"/>
                  </a:cubicBezTo>
                  <a:cubicBezTo>
                    <a:pt x="630366" y="477570"/>
                    <a:pt x="608338" y="493424"/>
                    <a:pt x="586336" y="509277"/>
                  </a:cubicBezTo>
                  <a:cubicBezTo>
                    <a:pt x="585396" y="508642"/>
                    <a:pt x="584431" y="508007"/>
                    <a:pt x="583490" y="507372"/>
                  </a:cubicBezTo>
                  <a:cubicBezTo>
                    <a:pt x="591671" y="481559"/>
                    <a:pt x="599852" y="455746"/>
                    <a:pt x="608287" y="429119"/>
                  </a:cubicBezTo>
                  <a:cubicBezTo>
                    <a:pt x="586031" y="412757"/>
                    <a:pt x="564156" y="396650"/>
                    <a:pt x="542255" y="380542"/>
                  </a:cubicBezTo>
                  <a:cubicBezTo>
                    <a:pt x="542459" y="379424"/>
                    <a:pt x="542662" y="378280"/>
                    <a:pt x="542865" y="377163"/>
                  </a:cubicBezTo>
                  <a:cubicBezTo>
                    <a:pt x="564969" y="377163"/>
                    <a:pt x="587124" y="376324"/>
                    <a:pt x="609177" y="377467"/>
                  </a:cubicBezTo>
                  <a:cubicBezTo>
                    <a:pt x="622007" y="378128"/>
                    <a:pt x="627469" y="373428"/>
                    <a:pt x="630798" y="361461"/>
                  </a:cubicBezTo>
                  <a:cubicBezTo>
                    <a:pt x="636794" y="339916"/>
                    <a:pt x="644365" y="318803"/>
                    <a:pt x="652521" y="293651"/>
                  </a:cubicBezTo>
                  <a:cubicBezTo>
                    <a:pt x="660270" y="317152"/>
                    <a:pt x="668146" y="336817"/>
                    <a:pt x="672998" y="357218"/>
                  </a:cubicBezTo>
                  <a:cubicBezTo>
                    <a:pt x="676962" y="373860"/>
                    <a:pt x="685041" y="378839"/>
                    <a:pt x="701555" y="377518"/>
                  </a:cubicBezTo>
                  <a:cubicBezTo>
                    <a:pt x="721576" y="375918"/>
                    <a:pt x="741825" y="377137"/>
                    <a:pt x="763573" y="380313"/>
                  </a:cubicBezTo>
                  <a:cubicBezTo>
                    <a:pt x="741596" y="396421"/>
                    <a:pt x="719594" y="412529"/>
                    <a:pt x="697262" y="428891"/>
                  </a:cubicBezTo>
                  <a:cubicBezTo>
                    <a:pt x="705189" y="454983"/>
                    <a:pt x="712912" y="480517"/>
                    <a:pt x="720661" y="506025"/>
                  </a:cubicBezTo>
                  <a:close/>
                  <a:moveTo>
                    <a:pt x="583211" y="755316"/>
                  </a:moveTo>
                  <a:cubicBezTo>
                    <a:pt x="583668" y="755062"/>
                    <a:pt x="584126" y="754808"/>
                    <a:pt x="584608" y="754579"/>
                  </a:cubicBezTo>
                  <a:cubicBezTo>
                    <a:pt x="584532" y="754884"/>
                    <a:pt x="584431" y="755164"/>
                    <a:pt x="584253" y="755392"/>
                  </a:cubicBezTo>
                  <a:cubicBezTo>
                    <a:pt x="584126" y="755545"/>
                    <a:pt x="583567" y="755341"/>
                    <a:pt x="583211" y="755316"/>
                  </a:cubicBezTo>
                  <a:close/>
                  <a:moveTo>
                    <a:pt x="720052" y="754325"/>
                  </a:moveTo>
                  <a:cubicBezTo>
                    <a:pt x="720610" y="754198"/>
                    <a:pt x="721195" y="754071"/>
                    <a:pt x="721754" y="753944"/>
                  </a:cubicBezTo>
                  <a:cubicBezTo>
                    <a:pt x="721779" y="754452"/>
                    <a:pt x="721805" y="754986"/>
                    <a:pt x="721855" y="755494"/>
                  </a:cubicBezTo>
                  <a:cubicBezTo>
                    <a:pt x="721246" y="755113"/>
                    <a:pt x="720661" y="754732"/>
                    <a:pt x="720052" y="754325"/>
                  </a:cubicBezTo>
                  <a:close/>
                  <a:moveTo>
                    <a:pt x="706357" y="667536"/>
                  </a:moveTo>
                  <a:cubicBezTo>
                    <a:pt x="698303" y="672973"/>
                    <a:pt x="697287" y="678029"/>
                    <a:pt x="700285" y="686438"/>
                  </a:cubicBezTo>
                  <a:cubicBezTo>
                    <a:pt x="706510" y="703944"/>
                    <a:pt x="712125" y="721652"/>
                    <a:pt x="717536" y="739437"/>
                  </a:cubicBezTo>
                  <a:cubicBezTo>
                    <a:pt x="718934" y="744010"/>
                    <a:pt x="718832" y="749015"/>
                    <a:pt x="719340" y="753868"/>
                  </a:cubicBezTo>
                  <a:cubicBezTo>
                    <a:pt x="697465" y="738700"/>
                    <a:pt x="675615" y="723507"/>
                    <a:pt x="653079" y="707882"/>
                  </a:cubicBezTo>
                  <a:cubicBezTo>
                    <a:pt x="630620" y="723049"/>
                    <a:pt x="607932" y="738344"/>
                    <a:pt x="585218" y="753665"/>
                  </a:cubicBezTo>
                  <a:cubicBezTo>
                    <a:pt x="591621" y="731484"/>
                    <a:pt x="597464" y="709101"/>
                    <a:pt x="604781" y="687226"/>
                  </a:cubicBezTo>
                  <a:cubicBezTo>
                    <a:pt x="607932" y="677800"/>
                    <a:pt x="606738" y="672693"/>
                    <a:pt x="598404" y="667028"/>
                  </a:cubicBezTo>
                  <a:cubicBezTo>
                    <a:pt x="579070" y="653867"/>
                    <a:pt x="560472" y="639563"/>
                    <a:pt x="537276" y="622591"/>
                  </a:cubicBezTo>
                  <a:cubicBezTo>
                    <a:pt x="565248" y="622591"/>
                    <a:pt x="588369" y="622032"/>
                    <a:pt x="611412" y="622845"/>
                  </a:cubicBezTo>
                  <a:cubicBezTo>
                    <a:pt x="621855" y="623227"/>
                    <a:pt x="626987" y="620178"/>
                    <a:pt x="629934" y="609786"/>
                  </a:cubicBezTo>
                  <a:cubicBezTo>
                    <a:pt x="636362" y="587225"/>
                    <a:pt x="644085" y="565045"/>
                    <a:pt x="652444" y="539130"/>
                  </a:cubicBezTo>
                  <a:cubicBezTo>
                    <a:pt x="661159" y="565502"/>
                    <a:pt x="669289" y="588521"/>
                    <a:pt x="676225" y="611870"/>
                  </a:cubicBezTo>
                  <a:cubicBezTo>
                    <a:pt x="678766" y="620406"/>
                    <a:pt x="682754" y="622922"/>
                    <a:pt x="691215" y="622744"/>
                  </a:cubicBezTo>
                  <a:cubicBezTo>
                    <a:pt x="715021" y="622261"/>
                    <a:pt x="738852" y="622566"/>
                    <a:pt x="767918" y="622566"/>
                  </a:cubicBezTo>
                  <a:cubicBezTo>
                    <a:pt x="744747" y="639665"/>
                    <a:pt x="725997" y="654274"/>
                    <a:pt x="706357" y="667536"/>
                  </a:cubicBezTo>
                  <a:close/>
                </a:path>
              </a:pathLst>
            </a:custGeom>
            <a:solidFill>
              <a:schemeClr val="accent2"/>
            </a:solidFill>
            <a:ln w="2535" cap="flat">
              <a:noFill/>
              <a:prstDash val="solid"/>
              <a:miter/>
            </a:ln>
          </p:spPr>
          <p:txBody>
            <a:bodyPr rtlCol="0" anchor="ctr"/>
            <a:lstStyle/>
            <a:p>
              <a:endParaRPr lang="en-GB" dirty="0">
                <a:latin typeface="Poppins" panose="00000500000000000000" pitchFamily="2" charset="0"/>
              </a:endParaRPr>
            </a:p>
          </p:txBody>
        </p:sp>
        <p:sp>
          <p:nvSpPr>
            <p:cNvPr id="56" name="Freeform: Shape 55">
              <a:extLst>
                <a:ext uri="{FF2B5EF4-FFF2-40B4-BE49-F238E27FC236}">
                  <a16:creationId xmlns:a16="http://schemas.microsoft.com/office/drawing/2014/main" id="{FD88888D-8BA4-8274-FE2D-673D42C36805}"/>
                </a:ext>
              </a:extLst>
            </p:cNvPr>
            <p:cNvSpPr/>
            <p:nvPr/>
          </p:nvSpPr>
          <p:spPr>
            <a:xfrm>
              <a:off x="4248683" y="1117559"/>
              <a:ext cx="3319" cy="898"/>
            </a:xfrm>
            <a:custGeom>
              <a:avLst/>
              <a:gdLst>
                <a:gd name="connsiteX0" fmla="*/ 2541 w 2645"/>
                <a:gd name="connsiteY0" fmla="*/ 381 h 716"/>
                <a:gd name="connsiteX1" fmla="*/ 0 w 2645"/>
                <a:gd name="connsiteY1" fmla="*/ 0 h 716"/>
                <a:gd name="connsiteX2" fmla="*/ 2642 w 2645"/>
                <a:gd name="connsiteY2" fmla="*/ 711 h 716"/>
                <a:gd name="connsiteX3" fmla="*/ 2541 w 2645"/>
                <a:gd name="connsiteY3" fmla="*/ 381 h 716"/>
              </a:gdLst>
              <a:ahLst/>
              <a:cxnLst>
                <a:cxn ang="0">
                  <a:pos x="connsiteX0" y="connsiteY0"/>
                </a:cxn>
                <a:cxn ang="0">
                  <a:pos x="connsiteX1" y="connsiteY1"/>
                </a:cxn>
                <a:cxn ang="0">
                  <a:pos x="connsiteX2" y="connsiteY2"/>
                </a:cxn>
                <a:cxn ang="0">
                  <a:pos x="connsiteX3" y="connsiteY3"/>
                </a:cxn>
              </a:cxnLst>
              <a:rect l="l" t="t" r="r" b="b"/>
              <a:pathLst>
                <a:path w="2645" h="716">
                  <a:moveTo>
                    <a:pt x="2541" y="381"/>
                  </a:moveTo>
                  <a:cubicBezTo>
                    <a:pt x="1702" y="254"/>
                    <a:pt x="838" y="127"/>
                    <a:pt x="0" y="0"/>
                  </a:cubicBezTo>
                  <a:cubicBezTo>
                    <a:pt x="889" y="229"/>
                    <a:pt x="1753" y="432"/>
                    <a:pt x="2642" y="711"/>
                  </a:cubicBezTo>
                  <a:cubicBezTo>
                    <a:pt x="2668" y="762"/>
                    <a:pt x="2541" y="381"/>
                    <a:pt x="2541" y="381"/>
                  </a:cubicBezTo>
                  <a:close/>
                </a:path>
              </a:pathLst>
            </a:custGeom>
            <a:solidFill>
              <a:srgbClr val="EBECEE"/>
            </a:solidFill>
            <a:ln w="2535" cap="flat">
              <a:noFill/>
              <a:prstDash val="solid"/>
              <a:miter/>
            </a:ln>
          </p:spPr>
          <p:txBody>
            <a:bodyPr rtlCol="0" anchor="ctr"/>
            <a:lstStyle/>
            <a:p>
              <a:endParaRPr lang="en-GB" dirty="0">
                <a:latin typeface="Poppins" panose="00000500000000000000" pitchFamily="2" charset="0"/>
              </a:endParaRPr>
            </a:p>
          </p:txBody>
        </p:sp>
        <p:sp>
          <p:nvSpPr>
            <p:cNvPr id="57" name="Freeform: Shape 56">
              <a:extLst>
                <a:ext uri="{FF2B5EF4-FFF2-40B4-BE49-F238E27FC236}">
                  <a16:creationId xmlns:a16="http://schemas.microsoft.com/office/drawing/2014/main" id="{2794F13A-1054-1DB9-71F1-D152BD33B086}"/>
                </a:ext>
              </a:extLst>
            </p:cNvPr>
            <p:cNvSpPr/>
            <p:nvPr/>
          </p:nvSpPr>
          <p:spPr>
            <a:xfrm>
              <a:off x="4419156" y="1420851"/>
              <a:ext cx="3475" cy="4240"/>
            </a:xfrm>
            <a:custGeom>
              <a:avLst/>
              <a:gdLst>
                <a:gd name="connsiteX0" fmla="*/ 1702 w 2769"/>
                <a:gd name="connsiteY0" fmla="*/ 0 h 3379"/>
                <a:gd name="connsiteX1" fmla="*/ 2769 w 2769"/>
                <a:gd name="connsiteY1" fmla="*/ 3379 h 3379"/>
                <a:gd name="connsiteX2" fmla="*/ 0 w 2769"/>
                <a:gd name="connsiteY2" fmla="*/ 1728 h 3379"/>
                <a:gd name="connsiteX3" fmla="*/ 1702 w 2769"/>
                <a:gd name="connsiteY3" fmla="*/ 0 h 3379"/>
              </a:gdLst>
              <a:ahLst/>
              <a:cxnLst>
                <a:cxn ang="0">
                  <a:pos x="connsiteX0" y="connsiteY0"/>
                </a:cxn>
                <a:cxn ang="0">
                  <a:pos x="connsiteX1" y="connsiteY1"/>
                </a:cxn>
                <a:cxn ang="0">
                  <a:pos x="connsiteX2" y="connsiteY2"/>
                </a:cxn>
                <a:cxn ang="0">
                  <a:pos x="connsiteX3" y="connsiteY3"/>
                </a:cxn>
              </a:cxnLst>
              <a:rect l="l" t="t" r="r" b="b"/>
              <a:pathLst>
                <a:path w="2769" h="3379">
                  <a:moveTo>
                    <a:pt x="1702" y="0"/>
                  </a:moveTo>
                  <a:cubicBezTo>
                    <a:pt x="2058" y="1118"/>
                    <a:pt x="2414" y="2261"/>
                    <a:pt x="2769" y="3379"/>
                  </a:cubicBezTo>
                  <a:cubicBezTo>
                    <a:pt x="1855" y="2820"/>
                    <a:pt x="915" y="2261"/>
                    <a:pt x="0" y="1728"/>
                  </a:cubicBezTo>
                  <a:cubicBezTo>
                    <a:pt x="584" y="1143"/>
                    <a:pt x="1143" y="584"/>
                    <a:pt x="1702" y="0"/>
                  </a:cubicBezTo>
                  <a:close/>
                </a:path>
              </a:pathLst>
            </a:custGeom>
            <a:solidFill>
              <a:srgbClr val="EBEDEE"/>
            </a:solidFill>
            <a:ln w="2535" cap="flat">
              <a:noFill/>
              <a:prstDash val="solid"/>
              <a:miter/>
            </a:ln>
          </p:spPr>
          <p:txBody>
            <a:bodyPr rtlCol="0" anchor="ctr"/>
            <a:lstStyle/>
            <a:p>
              <a:endParaRPr lang="en-GB" dirty="0">
                <a:latin typeface="Poppins" panose="00000500000000000000" pitchFamily="2" charset="0"/>
              </a:endParaRPr>
            </a:p>
          </p:txBody>
        </p:sp>
        <p:sp>
          <p:nvSpPr>
            <p:cNvPr id="61" name="Freeform: Shape 60">
              <a:extLst>
                <a:ext uri="{FF2B5EF4-FFF2-40B4-BE49-F238E27FC236}">
                  <a16:creationId xmlns:a16="http://schemas.microsoft.com/office/drawing/2014/main" id="{D655F3B9-7322-0150-766C-A30B15C582A3}"/>
                </a:ext>
              </a:extLst>
            </p:cNvPr>
            <p:cNvSpPr/>
            <p:nvPr/>
          </p:nvSpPr>
          <p:spPr>
            <a:xfrm>
              <a:off x="3870246" y="1731254"/>
              <a:ext cx="1052" cy="1147"/>
            </a:xfrm>
            <a:custGeom>
              <a:avLst/>
              <a:gdLst>
                <a:gd name="connsiteX0" fmla="*/ 0 w 838"/>
                <a:gd name="connsiteY0" fmla="*/ 0 h 914"/>
                <a:gd name="connsiteX1" fmla="*/ 838 w 838"/>
                <a:gd name="connsiteY1" fmla="*/ 915 h 914"/>
                <a:gd name="connsiteX2" fmla="*/ 432 w 838"/>
                <a:gd name="connsiteY2" fmla="*/ 229 h 914"/>
                <a:gd name="connsiteX3" fmla="*/ 0 w 838"/>
                <a:gd name="connsiteY3" fmla="*/ 0 h 914"/>
              </a:gdLst>
              <a:ahLst/>
              <a:cxnLst>
                <a:cxn ang="0">
                  <a:pos x="connsiteX0" y="connsiteY0"/>
                </a:cxn>
                <a:cxn ang="0">
                  <a:pos x="connsiteX1" y="connsiteY1"/>
                </a:cxn>
                <a:cxn ang="0">
                  <a:pos x="connsiteX2" y="connsiteY2"/>
                </a:cxn>
                <a:cxn ang="0">
                  <a:pos x="connsiteX3" y="connsiteY3"/>
                </a:cxn>
              </a:cxnLst>
              <a:rect l="l" t="t" r="r" b="b"/>
              <a:pathLst>
                <a:path w="838" h="914">
                  <a:moveTo>
                    <a:pt x="0" y="0"/>
                  </a:moveTo>
                  <a:cubicBezTo>
                    <a:pt x="279" y="305"/>
                    <a:pt x="559" y="610"/>
                    <a:pt x="838" y="915"/>
                  </a:cubicBezTo>
                  <a:cubicBezTo>
                    <a:pt x="711" y="686"/>
                    <a:pt x="584" y="483"/>
                    <a:pt x="432" y="229"/>
                  </a:cubicBezTo>
                  <a:cubicBezTo>
                    <a:pt x="406" y="229"/>
                    <a:pt x="0" y="0"/>
                    <a:pt x="0"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74" name="Freeform: Shape 73">
              <a:extLst>
                <a:ext uri="{FF2B5EF4-FFF2-40B4-BE49-F238E27FC236}">
                  <a16:creationId xmlns:a16="http://schemas.microsoft.com/office/drawing/2014/main" id="{31593C9B-531B-45B7-7B80-79577FD79E90}"/>
                </a:ext>
              </a:extLst>
            </p:cNvPr>
            <p:cNvSpPr/>
            <p:nvPr/>
          </p:nvSpPr>
          <p:spPr>
            <a:xfrm>
              <a:off x="4248811" y="1731987"/>
              <a:ext cx="2327" cy="1828"/>
            </a:xfrm>
            <a:custGeom>
              <a:avLst/>
              <a:gdLst>
                <a:gd name="connsiteX0" fmla="*/ 1575 w 1854"/>
                <a:gd name="connsiteY0" fmla="*/ 0 h 1457"/>
                <a:gd name="connsiteX1" fmla="*/ 1042 w 1854"/>
                <a:gd name="connsiteY1" fmla="*/ 1397 h 1457"/>
                <a:gd name="connsiteX2" fmla="*/ 0 w 1854"/>
                <a:gd name="connsiteY2" fmla="*/ 1321 h 1457"/>
                <a:gd name="connsiteX3" fmla="*/ 1855 w 1854"/>
                <a:gd name="connsiteY3" fmla="*/ 330 h 1457"/>
                <a:gd name="connsiteX4" fmla="*/ 1575 w 1854"/>
                <a:gd name="connsiteY4" fmla="*/ 0 h 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 h="1457">
                  <a:moveTo>
                    <a:pt x="1575" y="0"/>
                  </a:moveTo>
                  <a:cubicBezTo>
                    <a:pt x="1423" y="483"/>
                    <a:pt x="1321" y="1016"/>
                    <a:pt x="1042" y="1397"/>
                  </a:cubicBezTo>
                  <a:cubicBezTo>
                    <a:pt x="940" y="1550"/>
                    <a:pt x="356" y="1372"/>
                    <a:pt x="0" y="1321"/>
                  </a:cubicBezTo>
                  <a:cubicBezTo>
                    <a:pt x="610" y="991"/>
                    <a:pt x="1245" y="661"/>
                    <a:pt x="1855" y="330"/>
                  </a:cubicBezTo>
                  <a:cubicBezTo>
                    <a:pt x="1855" y="356"/>
                    <a:pt x="1575" y="0"/>
                    <a:pt x="1575"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75" name="Freeform: Shape 74">
              <a:extLst>
                <a:ext uri="{FF2B5EF4-FFF2-40B4-BE49-F238E27FC236}">
                  <a16:creationId xmlns:a16="http://schemas.microsoft.com/office/drawing/2014/main" id="{2ED26869-4E5D-B510-9BDB-C728DBCBC41C}"/>
                </a:ext>
              </a:extLst>
            </p:cNvPr>
            <p:cNvSpPr/>
            <p:nvPr/>
          </p:nvSpPr>
          <p:spPr>
            <a:xfrm>
              <a:off x="4419698" y="1731956"/>
              <a:ext cx="3061" cy="1944"/>
            </a:xfrm>
            <a:custGeom>
              <a:avLst/>
              <a:gdLst>
                <a:gd name="connsiteX0" fmla="*/ 0 w 2439"/>
                <a:gd name="connsiteY0" fmla="*/ 534 h 1549"/>
                <a:gd name="connsiteX1" fmla="*/ 2337 w 2439"/>
                <a:gd name="connsiteY1" fmla="*/ 0 h 1549"/>
                <a:gd name="connsiteX2" fmla="*/ 2439 w 2439"/>
                <a:gd name="connsiteY2" fmla="*/ 1550 h 1549"/>
                <a:gd name="connsiteX3" fmla="*/ 203 w 2439"/>
                <a:gd name="connsiteY3" fmla="*/ 102 h 1549"/>
                <a:gd name="connsiteX4" fmla="*/ 0 w 2439"/>
                <a:gd name="connsiteY4" fmla="*/ 534 h 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 h="1549">
                  <a:moveTo>
                    <a:pt x="0" y="534"/>
                  </a:moveTo>
                  <a:cubicBezTo>
                    <a:pt x="788" y="356"/>
                    <a:pt x="1575" y="178"/>
                    <a:pt x="2337" y="0"/>
                  </a:cubicBezTo>
                  <a:cubicBezTo>
                    <a:pt x="2363" y="508"/>
                    <a:pt x="2388" y="1042"/>
                    <a:pt x="2439" y="1550"/>
                  </a:cubicBezTo>
                  <a:cubicBezTo>
                    <a:pt x="1702" y="1067"/>
                    <a:pt x="965" y="584"/>
                    <a:pt x="203" y="102"/>
                  </a:cubicBezTo>
                  <a:cubicBezTo>
                    <a:pt x="229" y="127"/>
                    <a:pt x="0" y="534"/>
                    <a:pt x="0" y="534"/>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76" name="Freeform: Shape 75">
              <a:extLst>
                <a:ext uri="{FF2B5EF4-FFF2-40B4-BE49-F238E27FC236}">
                  <a16:creationId xmlns:a16="http://schemas.microsoft.com/office/drawing/2014/main" id="{5792E9A7-2808-2C2E-725C-BF3AD08EEA23}"/>
                </a:ext>
              </a:extLst>
            </p:cNvPr>
            <p:cNvSpPr/>
            <p:nvPr/>
          </p:nvSpPr>
          <p:spPr>
            <a:xfrm>
              <a:off x="3554136" y="2120062"/>
              <a:ext cx="2036872" cy="277077"/>
            </a:xfrm>
            <a:custGeom>
              <a:avLst/>
              <a:gdLst>
                <a:gd name="connsiteX0" fmla="*/ 1623184 w 1623183"/>
                <a:gd name="connsiteY0" fmla="*/ 451 h 220803"/>
                <a:gd name="connsiteX1" fmla="*/ 1533905 w 1623183"/>
                <a:gd name="connsiteY1" fmla="*/ 211962 h 220803"/>
                <a:gd name="connsiteX2" fmla="*/ 1524809 w 1623183"/>
                <a:gd name="connsiteY2" fmla="*/ 220778 h 220803"/>
                <a:gd name="connsiteX3" fmla="*/ 1506897 w 1623183"/>
                <a:gd name="connsiteY3" fmla="*/ 219686 h 220803"/>
                <a:gd name="connsiteX4" fmla="*/ 116287 w 1623183"/>
                <a:gd name="connsiteY4" fmla="*/ 219686 h 220803"/>
                <a:gd name="connsiteX5" fmla="*/ 98375 w 1623183"/>
                <a:gd name="connsiteY5" fmla="*/ 220803 h 220803"/>
                <a:gd name="connsiteX6" fmla="*/ 89279 w 1623183"/>
                <a:gd name="connsiteY6" fmla="*/ 211987 h 220803"/>
                <a:gd name="connsiteX7" fmla="*/ 0 w 1623183"/>
                <a:gd name="connsiteY7" fmla="*/ 476 h 220803"/>
                <a:gd name="connsiteX8" fmla="*/ 16413 w 1623183"/>
                <a:gd name="connsiteY8" fmla="*/ 19 h 220803"/>
                <a:gd name="connsiteX9" fmla="*/ 1606796 w 1623183"/>
                <a:gd name="connsiteY9" fmla="*/ 19 h 220803"/>
                <a:gd name="connsiteX10" fmla="*/ 1623184 w 1623183"/>
                <a:gd name="connsiteY10" fmla="*/ 451 h 22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3183" h="220803">
                  <a:moveTo>
                    <a:pt x="1623184" y="451"/>
                  </a:moveTo>
                  <a:cubicBezTo>
                    <a:pt x="1604078" y="75477"/>
                    <a:pt x="1573260" y="145549"/>
                    <a:pt x="1533905" y="211962"/>
                  </a:cubicBezTo>
                  <a:cubicBezTo>
                    <a:pt x="1531821" y="215468"/>
                    <a:pt x="1527883" y="217856"/>
                    <a:pt x="1524809" y="220778"/>
                  </a:cubicBezTo>
                  <a:cubicBezTo>
                    <a:pt x="1518838" y="220397"/>
                    <a:pt x="1512868" y="219686"/>
                    <a:pt x="1506897" y="219686"/>
                  </a:cubicBezTo>
                  <a:cubicBezTo>
                    <a:pt x="1043352" y="219635"/>
                    <a:pt x="579832" y="219635"/>
                    <a:pt x="116287" y="219686"/>
                  </a:cubicBezTo>
                  <a:cubicBezTo>
                    <a:pt x="110316" y="219686"/>
                    <a:pt x="104345" y="220397"/>
                    <a:pt x="98375" y="220803"/>
                  </a:cubicBezTo>
                  <a:cubicBezTo>
                    <a:pt x="95301" y="217882"/>
                    <a:pt x="91337" y="215493"/>
                    <a:pt x="89279" y="211987"/>
                  </a:cubicBezTo>
                  <a:cubicBezTo>
                    <a:pt x="49950" y="145549"/>
                    <a:pt x="19004" y="75528"/>
                    <a:pt x="0" y="476"/>
                  </a:cubicBezTo>
                  <a:cubicBezTo>
                    <a:pt x="5462" y="324"/>
                    <a:pt x="10925" y="19"/>
                    <a:pt x="16413" y="19"/>
                  </a:cubicBezTo>
                  <a:cubicBezTo>
                    <a:pt x="546549" y="-6"/>
                    <a:pt x="1076660" y="-6"/>
                    <a:pt x="1606796" y="19"/>
                  </a:cubicBezTo>
                  <a:cubicBezTo>
                    <a:pt x="1612259" y="-6"/>
                    <a:pt x="1617721" y="299"/>
                    <a:pt x="1623184" y="451"/>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77" name="Freeform: Shape 76">
              <a:extLst>
                <a:ext uri="{FF2B5EF4-FFF2-40B4-BE49-F238E27FC236}">
                  <a16:creationId xmlns:a16="http://schemas.microsoft.com/office/drawing/2014/main" id="{0E7959E5-D684-3E3F-2171-C228A218DD15}"/>
                </a:ext>
              </a:extLst>
            </p:cNvPr>
            <p:cNvSpPr/>
            <p:nvPr/>
          </p:nvSpPr>
          <p:spPr>
            <a:xfrm>
              <a:off x="3677583" y="2395657"/>
              <a:ext cx="1789979" cy="275444"/>
            </a:xfrm>
            <a:custGeom>
              <a:avLst/>
              <a:gdLst>
                <a:gd name="connsiteX0" fmla="*/ 0 w 1426434"/>
                <a:gd name="connsiteY0" fmla="*/ 1156 h 219501"/>
                <a:gd name="connsiteX1" fmla="*/ 17912 w 1426434"/>
                <a:gd name="connsiteY1" fmla="*/ 38 h 219501"/>
                <a:gd name="connsiteX2" fmla="*/ 1408522 w 1426434"/>
                <a:gd name="connsiteY2" fmla="*/ 38 h 219501"/>
                <a:gd name="connsiteX3" fmla="*/ 1426434 w 1426434"/>
                <a:gd name="connsiteY3" fmla="*/ 1131 h 219501"/>
                <a:gd name="connsiteX4" fmla="*/ 1420667 w 1426434"/>
                <a:gd name="connsiteY4" fmla="*/ 16044 h 219501"/>
                <a:gd name="connsiteX5" fmla="*/ 1322851 w 1426434"/>
                <a:gd name="connsiteY5" fmla="*/ 138911 h 219501"/>
                <a:gd name="connsiteX6" fmla="*/ 1250899 w 1426434"/>
                <a:gd name="connsiteY6" fmla="*/ 208297 h 219501"/>
                <a:gd name="connsiteX7" fmla="*/ 1234741 w 1426434"/>
                <a:gd name="connsiteY7" fmla="*/ 219247 h 219501"/>
                <a:gd name="connsiteX8" fmla="*/ 584278 w 1426434"/>
                <a:gd name="connsiteY8" fmla="*/ 219501 h 219501"/>
                <a:gd name="connsiteX9" fmla="*/ 191694 w 1426434"/>
                <a:gd name="connsiteY9" fmla="*/ 219222 h 219501"/>
                <a:gd name="connsiteX10" fmla="*/ 77516 w 1426434"/>
                <a:gd name="connsiteY10" fmla="*/ 111472 h 219501"/>
                <a:gd name="connsiteX11" fmla="*/ 8359 w 1426434"/>
                <a:gd name="connsiteY11" fmla="*/ 20211 h 219501"/>
                <a:gd name="connsiteX12" fmla="*/ 0 w 1426434"/>
                <a:gd name="connsiteY12" fmla="*/ 1156 h 21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6434" h="219501">
                  <a:moveTo>
                    <a:pt x="0" y="1156"/>
                  </a:moveTo>
                  <a:cubicBezTo>
                    <a:pt x="5971" y="775"/>
                    <a:pt x="11941" y="64"/>
                    <a:pt x="17912" y="38"/>
                  </a:cubicBezTo>
                  <a:cubicBezTo>
                    <a:pt x="481457" y="-13"/>
                    <a:pt x="944977" y="-13"/>
                    <a:pt x="1408522" y="38"/>
                  </a:cubicBezTo>
                  <a:cubicBezTo>
                    <a:pt x="1414493" y="38"/>
                    <a:pt x="1420464" y="749"/>
                    <a:pt x="1426434" y="1131"/>
                  </a:cubicBezTo>
                  <a:cubicBezTo>
                    <a:pt x="1424580" y="6136"/>
                    <a:pt x="1423817" y="12030"/>
                    <a:pt x="1420667" y="16044"/>
                  </a:cubicBezTo>
                  <a:cubicBezTo>
                    <a:pt x="1388426" y="57305"/>
                    <a:pt x="1357048" y="99327"/>
                    <a:pt x="1322851" y="138911"/>
                  </a:cubicBezTo>
                  <a:cubicBezTo>
                    <a:pt x="1301154" y="164013"/>
                    <a:pt x="1275214" y="185507"/>
                    <a:pt x="1250899" y="208297"/>
                  </a:cubicBezTo>
                  <a:cubicBezTo>
                    <a:pt x="1246199" y="212692"/>
                    <a:pt x="1240152" y="215639"/>
                    <a:pt x="1234741" y="219247"/>
                  </a:cubicBezTo>
                  <a:cubicBezTo>
                    <a:pt x="1017920" y="219349"/>
                    <a:pt x="801099" y="219476"/>
                    <a:pt x="584278" y="219501"/>
                  </a:cubicBezTo>
                  <a:cubicBezTo>
                    <a:pt x="453408" y="219501"/>
                    <a:pt x="322564" y="219323"/>
                    <a:pt x="191694" y="219222"/>
                  </a:cubicBezTo>
                  <a:cubicBezTo>
                    <a:pt x="153431" y="183500"/>
                    <a:pt x="113365" y="149506"/>
                    <a:pt x="77516" y="111472"/>
                  </a:cubicBezTo>
                  <a:cubicBezTo>
                    <a:pt x="51499" y="83855"/>
                    <a:pt x="30895" y="51055"/>
                    <a:pt x="8359" y="20211"/>
                  </a:cubicBezTo>
                  <a:cubicBezTo>
                    <a:pt x="4345" y="14774"/>
                    <a:pt x="2719" y="7558"/>
                    <a:pt x="0" y="1156"/>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grpSp>
      <p:sp>
        <p:nvSpPr>
          <p:cNvPr id="2" name="TextBox 1">
            <a:extLst>
              <a:ext uri="{FF2B5EF4-FFF2-40B4-BE49-F238E27FC236}">
                <a16:creationId xmlns:a16="http://schemas.microsoft.com/office/drawing/2014/main" id="{B35C72E8-5041-1FC9-844C-D1164C1B3BD0}"/>
              </a:ext>
            </a:extLst>
          </p:cNvPr>
          <p:cNvSpPr txBox="1"/>
          <p:nvPr/>
        </p:nvSpPr>
        <p:spPr>
          <a:xfrm>
            <a:off x="-8155715" y="2263338"/>
            <a:ext cx="7495358" cy="646331"/>
          </a:xfrm>
          <a:prstGeom prst="rect">
            <a:avLst/>
          </a:prstGeom>
          <a:noFill/>
        </p:spPr>
        <p:txBody>
          <a:bodyPr wrap="square" rtlCol="0">
            <a:spAutoFit/>
          </a:bodyPr>
          <a:lstStyle/>
          <a:p>
            <a:pPr algn="ctr"/>
            <a:r>
              <a:rPr lang="en-GB" sz="3600" b="0" i="0" u="none" strike="noStrike" dirty="0">
                <a:solidFill>
                  <a:schemeClr val="accent5">
                    <a:lumMod val="50000"/>
                  </a:schemeClr>
                </a:solidFill>
                <a:effectLst/>
                <a:latin typeface="Poppins Bold" panose="00000800000000000000" pitchFamily="2" charset="0"/>
                <a:cs typeface="Poppins Bold" panose="00000800000000000000" pitchFamily="2" charset="0"/>
              </a:rPr>
              <a:t>Capital Adequacy</a:t>
            </a:r>
          </a:p>
        </p:txBody>
      </p:sp>
      <p:sp>
        <p:nvSpPr>
          <p:cNvPr id="3" name="TextBox 2">
            <a:extLst>
              <a:ext uri="{FF2B5EF4-FFF2-40B4-BE49-F238E27FC236}">
                <a16:creationId xmlns:a16="http://schemas.microsoft.com/office/drawing/2014/main" id="{3B967A4A-F55C-EEE3-66DF-CD7D6AA168FA}"/>
              </a:ext>
            </a:extLst>
          </p:cNvPr>
          <p:cNvSpPr txBox="1"/>
          <p:nvPr/>
        </p:nvSpPr>
        <p:spPr>
          <a:xfrm>
            <a:off x="-8399130" y="3064446"/>
            <a:ext cx="7982187" cy="707886"/>
          </a:xfrm>
          <a:prstGeom prst="rect">
            <a:avLst/>
          </a:prstGeom>
          <a:noFill/>
        </p:spPr>
        <p:txBody>
          <a:bodyPr wrap="square" rtlCol="0">
            <a:spAutoFit/>
          </a:bodyPr>
          <a:lstStyle/>
          <a:p>
            <a:pPr algn="ctr"/>
            <a:r>
              <a:rPr lang="en-US" sz="2000" b="0" i="0" u="none" strike="noStrike" dirty="0">
                <a:solidFill>
                  <a:schemeClr val="accent5">
                    <a:lumMod val="50000"/>
                  </a:schemeClr>
                </a:solidFill>
                <a:effectLst/>
                <a:latin typeface="Poppins" panose="00000500000000000000" pitchFamily="2" charset="0"/>
                <a:cs typeface="Poppins" panose="00000500000000000000" pitchFamily="2" charset="0"/>
              </a:rPr>
              <a:t>Regulates the </a:t>
            </a:r>
            <a:r>
              <a:rPr lang="en-US" sz="2000" b="1" i="0" u="none" strike="noStrike" dirty="0">
                <a:solidFill>
                  <a:schemeClr val="accent5">
                    <a:lumMod val="50000"/>
                  </a:schemeClr>
                </a:solidFill>
                <a:effectLst/>
                <a:latin typeface="Poppins" panose="00000500000000000000" pitchFamily="2" charset="0"/>
                <a:cs typeface="Poppins" panose="00000500000000000000" pitchFamily="2" charset="0"/>
              </a:rPr>
              <a:t>minimum amount of capital</a:t>
            </a:r>
            <a:r>
              <a:rPr lang="en-US" sz="2000" b="0" i="0" u="none" strike="noStrike" dirty="0">
                <a:solidFill>
                  <a:schemeClr val="accent5">
                    <a:lumMod val="50000"/>
                  </a:schemeClr>
                </a:solidFill>
                <a:effectLst/>
                <a:latin typeface="Poppins" panose="00000500000000000000" pitchFamily="2" charset="0"/>
                <a:cs typeface="Poppins" panose="00000500000000000000" pitchFamily="2" charset="0"/>
              </a:rPr>
              <a:t> (or shareholders equity) that a bank should hold as a </a:t>
            </a:r>
            <a:r>
              <a:rPr lang="en-US" sz="2000" b="1" i="0" u="none" strike="noStrike" dirty="0">
                <a:solidFill>
                  <a:schemeClr val="accent5">
                    <a:lumMod val="50000"/>
                  </a:schemeClr>
                </a:solidFill>
                <a:effectLst/>
                <a:latin typeface="Poppins" panose="00000500000000000000" pitchFamily="2" charset="0"/>
                <a:cs typeface="Poppins" panose="00000500000000000000" pitchFamily="2" charset="0"/>
              </a:rPr>
              <a:t>buffer against losses</a:t>
            </a:r>
            <a:endParaRPr lang="en-GB" sz="2000" i="0" u="none" strike="noStrike" dirty="0">
              <a:solidFill>
                <a:schemeClr val="accent5">
                  <a:lumMod val="50000"/>
                </a:schemeClr>
              </a:solidFill>
              <a:effectLst/>
              <a:latin typeface="Poppins" panose="00000500000000000000" pitchFamily="2" charset="0"/>
              <a:cs typeface="Poppins" panose="00000500000000000000" pitchFamily="2" charset="0"/>
            </a:endParaRPr>
          </a:p>
        </p:txBody>
      </p:sp>
      <p:grpSp>
        <p:nvGrpSpPr>
          <p:cNvPr id="4" name="Group 3">
            <a:extLst>
              <a:ext uri="{FF2B5EF4-FFF2-40B4-BE49-F238E27FC236}">
                <a16:creationId xmlns:a16="http://schemas.microsoft.com/office/drawing/2014/main" id="{6E2B5655-2A36-0311-3EBF-3EAD4952E900}"/>
              </a:ext>
            </a:extLst>
          </p:cNvPr>
          <p:cNvGrpSpPr/>
          <p:nvPr/>
        </p:nvGrpSpPr>
        <p:grpSpPr>
          <a:xfrm>
            <a:off x="-4996237" y="857406"/>
            <a:ext cx="1162159" cy="1162159"/>
            <a:chOff x="1253490" y="4138758"/>
            <a:chExt cx="656127" cy="656127"/>
          </a:xfrm>
        </p:grpSpPr>
        <p:sp>
          <p:nvSpPr>
            <p:cNvPr id="6" name="Oval 5">
              <a:extLst>
                <a:ext uri="{FF2B5EF4-FFF2-40B4-BE49-F238E27FC236}">
                  <a16:creationId xmlns:a16="http://schemas.microsoft.com/office/drawing/2014/main" id="{EACC9638-2C9D-376C-C49E-829A4A340164}"/>
                </a:ext>
              </a:extLst>
            </p:cNvPr>
            <p:cNvSpPr/>
            <p:nvPr/>
          </p:nvSpPr>
          <p:spPr>
            <a:xfrm>
              <a:off x="1253490" y="4138758"/>
              <a:ext cx="656127" cy="656127"/>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7" name="Graphic 6">
              <a:extLst>
                <a:ext uri="{FF2B5EF4-FFF2-40B4-BE49-F238E27FC236}">
                  <a16:creationId xmlns:a16="http://schemas.microsoft.com/office/drawing/2014/main" id="{39740CE3-E6E3-0A86-9BDB-B17E690D53E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67673" y="4230323"/>
              <a:ext cx="425497" cy="425497"/>
            </a:xfrm>
            <a:prstGeom prst="rect">
              <a:avLst/>
            </a:prstGeom>
          </p:spPr>
        </p:pic>
      </p:grpSp>
      <p:cxnSp>
        <p:nvCxnSpPr>
          <p:cNvPr id="8" name="Straight Arrow Connector 7">
            <a:extLst>
              <a:ext uri="{FF2B5EF4-FFF2-40B4-BE49-F238E27FC236}">
                <a16:creationId xmlns:a16="http://schemas.microsoft.com/office/drawing/2014/main" id="{0B38F743-3290-33D1-2CFF-83DCA31FE143}"/>
              </a:ext>
            </a:extLst>
          </p:cNvPr>
          <p:cNvCxnSpPr>
            <a:cxnSpLocks/>
            <a:stCxn id="5" idx="6"/>
          </p:cNvCxnSpPr>
          <p:nvPr/>
        </p:nvCxnSpPr>
        <p:spPr>
          <a:xfrm>
            <a:off x="4648542" y="4466822"/>
            <a:ext cx="3805379" cy="0"/>
          </a:xfrm>
          <a:prstGeom prst="straightConnector1">
            <a:avLst/>
          </a:prstGeom>
          <a:ln w="76200">
            <a:solidFill>
              <a:schemeClr val="accent5"/>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F93361C6-296F-E3B0-906C-CC97AEEE9574}"/>
              </a:ext>
            </a:extLst>
          </p:cNvPr>
          <p:cNvSpPr/>
          <p:nvPr/>
        </p:nvSpPr>
        <p:spPr>
          <a:xfrm>
            <a:off x="5557980" y="4316866"/>
            <a:ext cx="1641294" cy="315024"/>
          </a:xfrm>
          <a:prstGeom prst="roundRect">
            <a:avLst>
              <a:gd name="adj" fmla="val 50000"/>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Poppins" panose="00000500000000000000" pitchFamily="2" charset="0"/>
              </a:rPr>
              <a:t>1933 - 1986</a:t>
            </a:r>
          </a:p>
        </p:txBody>
      </p:sp>
    </p:spTree>
    <p:extLst>
      <p:ext uri="{BB962C8B-B14F-4D97-AF65-F5344CB8AC3E}">
        <p14:creationId xmlns:p14="http://schemas.microsoft.com/office/powerpoint/2010/main" val="93950154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par>
                                <p:cTn id="11" presetID="22" presetClass="entr" presetSubtype="8"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2" presetClass="entr" presetSubtype="1" decel="10000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0-#ppt_h/2"/>
                                          </p:val>
                                        </p:tav>
                                        <p:tav tm="100000">
                                          <p:val>
                                            <p:strVal val="#ppt_y"/>
                                          </p:val>
                                        </p:tav>
                                      </p:tavLst>
                                    </p:anim>
                                  </p:childTnLst>
                                </p:cTn>
                              </p:par>
                              <p:par>
                                <p:cTn id="22" presetID="2" presetClass="entr" presetSubtype="1" decel="100000" fill="hold" grpId="0" nodeType="withEffect">
                                  <p:stCondLst>
                                    <p:cond delay="15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0-#ppt_h/2"/>
                                          </p:val>
                                        </p:tav>
                                        <p:tav tm="100000">
                                          <p:val>
                                            <p:strVal val="#ppt_y"/>
                                          </p:val>
                                        </p:tav>
                                      </p:tavLst>
                                    </p:anim>
                                  </p:childTnLst>
                                </p:cTn>
                              </p:par>
                              <p:par>
                                <p:cTn id="26" presetID="2" presetClass="entr" presetSubtype="1" decel="100000" fill="hold" nodeType="withEffect">
                                  <p:stCondLst>
                                    <p:cond delay="3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xit" presetSubtype="0" fill="hold" nodeType="clickEffect">
                                  <p:stCondLst>
                                    <p:cond delay="0"/>
                                  </p:stCondLst>
                                  <p:childTnLst>
                                    <p:anim calcmode="lin" valueType="num">
                                      <p:cBhvr>
                                        <p:cTn id="33" dur="500"/>
                                        <p:tgtEl>
                                          <p:spTgt spid="11"/>
                                        </p:tgtEl>
                                        <p:attrNameLst>
                                          <p:attrName>ppt_w</p:attrName>
                                        </p:attrNameLst>
                                      </p:cBhvr>
                                      <p:tavLst>
                                        <p:tav tm="0">
                                          <p:val>
                                            <p:strVal val="ppt_w"/>
                                          </p:val>
                                        </p:tav>
                                        <p:tav tm="100000">
                                          <p:val>
                                            <p:fltVal val="0"/>
                                          </p:val>
                                        </p:tav>
                                      </p:tavLst>
                                    </p:anim>
                                    <p:anim calcmode="lin" valueType="num">
                                      <p:cBhvr>
                                        <p:cTn id="34" dur="500"/>
                                        <p:tgtEl>
                                          <p:spTgt spid="11"/>
                                        </p:tgtEl>
                                        <p:attrNameLst>
                                          <p:attrName>ppt_h</p:attrName>
                                        </p:attrNameLst>
                                      </p:cBhvr>
                                      <p:tavLst>
                                        <p:tav tm="0">
                                          <p:val>
                                            <p:strVal val="ppt_h"/>
                                          </p:val>
                                        </p:tav>
                                        <p:tav tm="100000">
                                          <p:val>
                                            <p:fltVal val="0"/>
                                          </p:val>
                                        </p:tav>
                                      </p:tavLst>
                                    </p:anim>
                                    <p:anim calcmode="lin" valueType="num">
                                      <p:cBhvr>
                                        <p:cTn id="35" dur="500"/>
                                        <p:tgtEl>
                                          <p:spTgt spid="11"/>
                                        </p:tgtEl>
                                        <p:attrNameLst>
                                          <p:attrName>style.rotation</p:attrName>
                                        </p:attrNameLst>
                                      </p:cBhvr>
                                      <p:tavLst>
                                        <p:tav tm="0">
                                          <p:val>
                                            <p:fltVal val="0"/>
                                          </p:val>
                                        </p:tav>
                                        <p:tav tm="100000">
                                          <p:val>
                                            <p:fltVal val="90"/>
                                          </p:val>
                                        </p:tav>
                                      </p:tavLst>
                                    </p:anim>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22" presetClass="exit" presetSubtype="2" fill="hold" nodeType="withEffect">
                                  <p:stCondLst>
                                    <p:cond delay="0"/>
                                  </p:stCondLst>
                                  <p:childTnLst>
                                    <p:animEffect transition="out" filter="wipe(right)">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par>
                                <p:cTn id="44" presetID="22" presetClass="exit" presetSubtype="2" fill="hold" nodeType="withEffect">
                                  <p:stCondLst>
                                    <p:cond delay="0"/>
                                  </p:stCondLst>
                                  <p:childTnLst>
                                    <p:animEffect transition="out" filter="wipe(right)">
                                      <p:cBhvr>
                                        <p:cTn id="45" dur="500"/>
                                        <p:tgtEl>
                                          <p:spTgt spid="8"/>
                                        </p:tgtEl>
                                      </p:cBhvr>
                                    </p:animEffect>
                                    <p:set>
                                      <p:cBhvr>
                                        <p:cTn id="4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9" grpId="0"/>
      <p:bldP spid="17" grpId="0" animBg="1"/>
      <p:bldP spid="1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64890-1546-1F5F-39F3-19E7AD4FBC7E}"/>
            </a:ext>
          </a:extLst>
        </p:cNvPr>
        <p:cNvGrpSpPr/>
        <p:nvPr/>
      </p:nvGrpSpPr>
      <p:grpSpPr>
        <a:xfrm>
          <a:off x="0" y="0"/>
          <a:ext cx="0" cy="0"/>
          <a:chOff x="0" y="0"/>
          <a:chExt cx="0" cy="0"/>
        </a:xfrm>
      </p:grpSpPr>
      <p:grpSp>
        <p:nvGrpSpPr>
          <p:cNvPr id="65" name="Group 64">
            <a:extLst>
              <a:ext uri="{FF2B5EF4-FFF2-40B4-BE49-F238E27FC236}">
                <a16:creationId xmlns:a16="http://schemas.microsoft.com/office/drawing/2014/main" id="{B5DD4F55-0754-07AB-B0FF-0FC1BCF9120B}"/>
              </a:ext>
            </a:extLst>
          </p:cNvPr>
          <p:cNvGrpSpPr/>
          <p:nvPr/>
        </p:nvGrpSpPr>
        <p:grpSpPr>
          <a:xfrm>
            <a:off x="2074642" y="1153420"/>
            <a:ext cx="978692" cy="987333"/>
            <a:chOff x="1632014" y="3157823"/>
            <a:chExt cx="2324935" cy="2345462"/>
          </a:xfrm>
          <a:solidFill>
            <a:schemeClr val="accent1"/>
          </a:solidFill>
        </p:grpSpPr>
        <p:sp>
          <p:nvSpPr>
            <p:cNvPr id="75" name="Freeform: Shape 74">
              <a:extLst>
                <a:ext uri="{FF2B5EF4-FFF2-40B4-BE49-F238E27FC236}">
                  <a16:creationId xmlns:a16="http://schemas.microsoft.com/office/drawing/2014/main" id="{90BA1F21-A916-647A-BA67-33424F60D247}"/>
                </a:ext>
              </a:extLst>
            </p:cNvPr>
            <p:cNvSpPr/>
            <p:nvPr/>
          </p:nvSpPr>
          <p:spPr>
            <a:xfrm>
              <a:off x="1834587" y="3359871"/>
              <a:ext cx="1095115" cy="1091371"/>
            </a:xfrm>
            <a:custGeom>
              <a:avLst/>
              <a:gdLst>
                <a:gd name="connsiteX0" fmla="*/ 1095116 w 1095115"/>
                <a:gd name="connsiteY0" fmla="*/ 535163 h 1091371"/>
                <a:gd name="connsiteX1" fmla="*/ 556209 w 1095115"/>
                <a:gd name="connsiteY1" fmla="*/ 0 h 1091371"/>
                <a:gd name="connsiteX2" fmla="*/ 0 w 1095115"/>
                <a:gd name="connsiteY2" fmla="*/ 556209 h 1091371"/>
                <a:gd name="connsiteX3" fmla="*/ 538778 w 1095115"/>
                <a:gd name="connsiteY3" fmla="*/ 1091372 h 1091371"/>
              </a:gdLst>
              <a:ahLst/>
              <a:cxnLst>
                <a:cxn ang="0">
                  <a:pos x="connsiteX0" y="connsiteY0"/>
                </a:cxn>
                <a:cxn ang="0">
                  <a:pos x="connsiteX1" y="connsiteY1"/>
                </a:cxn>
                <a:cxn ang="0">
                  <a:pos x="connsiteX2" y="connsiteY2"/>
                </a:cxn>
                <a:cxn ang="0">
                  <a:pos x="connsiteX3" y="connsiteY3"/>
                </a:cxn>
              </a:cxnLst>
              <a:rect l="l" t="t" r="r" b="b"/>
              <a:pathLst>
                <a:path w="1095115" h="1091371">
                  <a:moveTo>
                    <a:pt x="1095116" y="535163"/>
                  </a:moveTo>
                  <a:lnTo>
                    <a:pt x="556209" y="0"/>
                  </a:lnTo>
                  <a:lnTo>
                    <a:pt x="0" y="556209"/>
                  </a:lnTo>
                  <a:lnTo>
                    <a:pt x="538778" y="1091372"/>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76" name="Freeform: Shape 75">
              <a:extLst>
                <a:ext uri="{FF2B5EF4-FFF2-40B4-BE49-F238E27FC236}">
                  <a16:creationId xmlns:a16="http://schemas.microsoft.com/office/drawing/2014/main" id="{089E4C58-25F4-4295-63E4-310E6AF7304B}"/>
                </a:ext>
              </a:extLst>
            </p:cNvPr>
            <p:cNvSpPr/>
            <p:nvPr/>
          </p:nvSpPr>
          <p:spPr>
            <a:xfrm>
              <a:off x="2441065" y="3157823"/>
              <a:ext cx="679947" cy="675729"/>
            </a:xfrm>
            <a:custGeom>
              <a:avLst/>
              <a:gdLst>
                <a:gd name="connsiteX0" fmla="*/ 534139 w 679947"/>
                <a:gd name="connsiteY0" fmla="*/ 651400 h 675729"/>
                <a:gd name="connsiteX1" fmla="*/ 652159 w 679947"/>
                <a:gd name="connsiteY1" fmla="*/ 651400 h 675729"/>
                <a:gd name="connsiteX2" fmla="*/ 657123 w 679947"/>
                <a:gd name="connsiteY2" fmla="*/ 646437 h 675729"/>
                <a:gd name="connsiteX3" fmla="*/ 662447 w 679947"/>
                <a:gd name="connsiteY3" fmla="*/ 534831 h 675729"/>
                <a:gd name="connsiteX4" fmla="*/ 141229 w 679947"/>
                <a:gd name="connsiteY4" fmla="*/ 16143 h 675729"/>
                <a:gd name="connsiteX5" fmla="*/ 30230 w 679947"/>
                <a:gd name="connsiteY5" fmla="*/ 22560 h 675729"/>
                <a:gd name="connsiteX6" fmla="*/ 24058 w 679947"/>
                <a:gd name="connsiteY6" fmla="*/ 28489 h 675729"/>
                <a:gd name="connsiteX7" fmla="*/ 24058 w 679947"/>
                <a:gd name="connsiteY7" fmla="*/ 144937 h 6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947" h="675729">
                  <a:moveTo>
                    <a:pt x="534139" y="651400"/>
                  </a:moveTo>
                  <a:cubicBezTo>
                    <a:pt x="566821" y="683839"/>
                    <a:pt x="619599" y="683839"/>
                    <a:pt x="652159" y="651400"/>
                  </a:cubicBezTo>
                  <a:lnTo>
                    <a:pt x="657123" y="646437"/>
                  </a:lnTo>
                  <a:cubicBezTo>
                    <a:pt x="685448" y="615327"/>
                    <a:pt x="687625" y="568481"/>
                    <a:pt x="662447" y="534831"/>
                  </a:cubicBezTo>
                  <a:cubicBezTo>
                    <a:pt x="530144" y="327234"/>
                    <a:pt x="307919" y="109365"/>
                    <a:pt x="141229" y="16143"/>
                  </a:cubicBezTo>
                  <a:cubicBezTo>
                    <a:pt x="107215" y="-7581"/>
                    <a:pt x="61337" y="-4918"/>
                    <a:pt x="30230" y="22560"/>
                  </a:cubicBezTo>
                  <a:lnTo>
                    <a:pt x="24058" y="28489"/>
                  </a:lnTo>
                  <a:cubicBezTo>
                    <a:pt x="-8019" y="60688"/>
                    <a:pt x="-8019" y="112859"/>
                    <a:pt x="24058" y="144937"/>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77" name="Freeform: Shape 76">
              <a:extLst>
                <a:ext uri="{FF2B5EF4-FFF2-40B4-BE49-F238E27FC236}">
                  <a16:creationId xmlns:a16="http://schemas.microsoft.com/office/drawing/2014/main" id="{7098EDAE-B3C1-E727-07C5-83A984AAC5DA}"/>
                </a:ext>
              </a:extLst>
            </p:cNvPr>
            <p:cNvSpPr/>
            <p:nvPr/>
          </p:nvSpPr>
          <p:spPr>
            <a:xfrm>
              <a:off x="1632014" y="3965765"/>
              <a:ext cx="679734" cy="676652"/>
            </a:xfrm>
            <a:custGeom>
              <a:avLst/>
              <a:gdLst>
                <a:gd name="connsiteX0" fmla="*/ 655282 w 679734"/>
                <a:gd name="connsiteY0" fmla="*/ 531365 h 676652"/>
                <a:gd name="connsiteX1" fmla="*/ 679734 w 679734"/>
                <a:gd name="connsiteY1" fmla="*/ 590194 h 676652"/>
                <a:gd name="connsiteX2" fmla="*/ 655282 w 679734"/>
                <a:gd name="connsiteY2" fmla="*/ 649143 h 676652"/>
                <a:gd name="connsiteX3" fmla="*/ 650683 w 679734"/>
                <a:gd name="connsiteY3" fmla="*/ 653742 h 676652"/>
                <a:gd name="connsiteX4" fmla="*/ 650562 w 679734"/>
                <a:gd name="connsiteY4" fmla="*/ 653742 h 676652"/>
                <a:gd name="connsiteX5" fmla="*/ 538473 w 679734"/>
                <a:gd name="connsiteY5" fmla="*/ 659310 h 676652"/>
                <a:gd name="connsiteX6" fmla="*/ 16273 w 679734"/>
                <a:gd name="connsiteY6" fmla="*/ 141474 h 676652"/>
                <a:gd name="connsiteX7" fmla="*/ 22205 w 679734"/>
                <a:gd name="connsiteY7" fmla="*/ 30837 h 676652"/>
                <a:gd name="connsiteX8" fmla="*/ 28619 w 679734"/>
                <a:gd name="connsiteY8" fmla="*/ 24058 h 676652"/>
                <a:gd name="connsiteX9" fmla="*/ 145793 w 679734"/>
                <a:gd name="connsiteY9" fmla="*/ 24058 h 67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9734" h="676652">
                  <a:moveTo>
                    <a:pt x="655282" y="531365"/>
                  </a:moveTo>
                  <a:cubicBezTo>
                    <a:pt x="670897" y="546859"/>
                    <a:pt x="679734" y="568164"/>
                    <a:pt x="679734" y="590194"/>
                  </a:cubicBezTo>
                  <a:cubicBezTo>
                    <a:pt x="679734" y="612345"/>
                    <a:pt x="670897" y="633528"/>
                    <a:pt x="655282" y="649143"/>
                  </a:cubicBezTo>
                  <a:lnTo>
                    <a:pt x="650683" y="653742"/>
                  </a:lnTo>
                  <a:lnTo>
                    <a:pt x="650562" y="653742"/>
                  </a:lnTo>
                  <a:cubicBezTo>
                    <a:pt x="619331" y="682068"/>
                    <a:pt x="572366" y="684366"/>
                    <a:pt x="538473" y="659310"/>
                  </a:cubicBezTo>
                  <a:cubicBezTo>
                    <a:pt x="330151" y="528215"/>
                    <a:pt x="110813" y="307544"/>
                    <a:pt x="16273" y="141474"/>
                  </a:cubicBezTo>
                  <a:cubicBezTo>
                    <a:pt x="-7453" y="107703"/>
                    <a:pt x="-5031" y="62068"/>
                    <a:pt x="22205" y="30837"/>
                  </a:cubicBezTo>
                  <a:lnTo>
                    <a:pt x="28619" y="24058"/>
                  </a:lnTo>
                  <a:cubicBezTo>
                    <a:pt x="61180" y="-8019"/>
                    <a:pt x="113351" y="-8019"/>
                    <a:pt x="145793" y="24058"/>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78" name="Freeform: Shape 77">
              <a:extLst>
                <a:ext uri="{FF2B5EF4-FFF2-40B4-BE49-F238E27FC236}">
                  <a16:creationId xmlns:a16="http://schemas.microsoft.com/office/drawing/2014/main" id="{007A8A6D-F5C5-4EC4-6B97-7A137637676B}"/>
                </a:ext>
              </a:extLst>
            </p:cNvPr>
            <p:cNvSpPr/>
            <p:nvPr/>
          </p:nvSpPr>
          <p:spPr>
            <a:xfrm>
              <a:off x="2636773" y="4158189"/>
              <a:ext cx="1320176" cy="1312728"/>
            </a:xfrm>
            <a:custGeom>
              <a:avLst/>
              <a:gdLst>
                <a:gd name="connsiteX0" fmla="*/ 1256605 w 1320176"/>
                <a:gd name="connsiteY0" fmla="*/ 1249085 h 1312728"/>
                <a:gd name="connsiteX1" fmla="*/ 1280440 w 1320176"/>
                <a:gd name="connsiteY1" fmla="*/ 1225250 h 1312728"/>
                <a:gd name="connsiteX2" fmla="*/ 1253816 w 1320176"/>
                <a:gd name="connsiteY2" fmla="*/ 956264 h 1312728"/>
                <a:gd name="connsiteX3" fmla="*/ 167408 w 1320176"/>
                <a:gd name="connsiteY3" fmla="*/ 0 h 1312728"/>
                <a:gd name="connsiteX4" fmla="*/ 82555 w 1320176"/>
                <a:gd name="connsiteY4" fmla="*/ 82433 h 1312728"/>
                <a:gd name="connsiteX5" fmla="*/ 0 w 1320176"/>
                <a:gd name="connsiteY5" fmla="*/ 167286 h 1312728"/>
                <a:gd name="connsiteX6" fmla="*/ 963779 w 1320176"/>
                <a:gd name="connsiteY6" fmla="*/ 1247045 h 1312728"/>
                <a:gd name="connsiteX7" fmla="*/ 1233338 w 1320176"/>
                <a:gd name="connsiteY7" fmla="*/ 1273049 h 1312728"/>
                <a:gd name="connsiteX8" fmla="*/ 1256579 w 1320176"/>
                <a:gd name="connsiteY8" fmla="*/ 1249085 h 13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176" h="1312728">
                  <a:moveTo>
                    <a:pt x="1256605" y="1249085"/>
                  </a:moveTo>
                  <a:cubicBezTo>
                    <a:pt x="1267141" y="1243766"/>
                    <a:pt x="1271143" y="1232016"/>
                    <a:pt x="1280440" y="1225250"/>
                  </a:cubicBezTo>
                  <a:cubicBezTo>
                    <a:pt x="1342312" y="1142202"/>
                    <a:pt x="1330795" y="1025633"/>
                    <a:pt x="1253816" y="956264"/>
                  </a:cubicBezTo>
                  <a:lnTo>
                    <a:pt x="167408" y="0"/>
                  </a:lnTo>
                  <a:lnTo>
                    <a:pt x="82555" y="82433"/>
                  </a:lnTo>
                  <a:lnTo>
                    <a:pt x="0" y="167286"/>
                  </a:lnTo>
                  <a:lnTo>
                    <a:pt x="963779" y="1247045"/>
                  </a:lnTo>
                  <a:cubicBezTo>
                    <a:pt x="1033744" y="1323405"/>
                    <a:pt x="1150071" y="1334664"/>
                    <a:pt x="1233338" y="1273049"/>
                  </a:cubicBezTo>
                  <a:cubicBezTo>
                    <a:pt x="1239510" y="1263753"/>
                    <a:pt x="1251621" y="1259389"/>
                    <a:pt x="1256579" y="1249085"/>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79" name="Freeform: Shape 78">
              <a:extLst>
                <a:ext uri="{FF2B5EF4-FFF2-40B4-BE49-F238E27FC236}">
                  <a16:creationId xmlns:a16="http://schemas.microsoft.com/office/drawing/2014/main" id="{D54A1C9B-63EB-9187-E404-9BFCDCA30A3A}"/>
                </a:ext>
              </a:extLst>
            </p:cNvPr>
            <p:cNvSpPr/>
            <p:nvPr/>
          </p:nvSpPr>
          <p:spPr>
            <a:xfrm>
              <a:off x="1673715" y="5074412"/>
              <a:ext cx="1481252" cy="428873"/>
            </a:xfrm>
            <a:custGeom>
              <a:avLst/>
              <a:gdLst>
                <a:gd name="connsiteX0" fmla="*/ 1282612 w 1481252"/>
                <a:gd name="connsiteY0" fmla="*/ 0 h 428873"/>
                <a:gd name="connsiteX1" fmla="*/ 1344830 w 1481252"/>
                <a:gd name="connsiteY1" fmla="*/ 70087 h 428873"/>
                <a:gd name="connsiteX2" fmla="*/ 1344830 w 1481252"/>
                <a:gd name="connsiteY2" fmla="*/ 144048 h 428873"/>
                <a:gd name="connsiteX3" fmla="*/ 1403418 w 1481252"/>
                <a:gd name="connsiteY3" fmla="*/ 144048 h 428873"/>
                <a:gd name="connsiteX4" fmla="*/ 1481252 w 1481252"/>
                <a:gd name="connsiteY4" fmla="*/ 222243 h 428873"/>
                <a:gd name="connsiteX5" fmla="*/ 1481252 w 1481252"/>
                <a:gd name="connsiteY5" fmla="*/ 428874 h 428873"/>
                <a:gd name="connsiteX6" fmla="*/ 0 w 1481252"/>
                <a:gd name="connsiteY6" fmla="*/ 428874 h 428873"/>
                <a:gd name="connsiteX7" fmla="*/ 0 w 1481252"/>
                <a:gd name="connsiteY7" fmla="*/ 222243 h 428873"/>
                <a:gd name="connsiteX8" fmla="*/ 77713 w 1481252"/>
                <a:gd name="connsiteY8" fmla="*/ 144048 h 428873"/>
                <a:gd name="connsiteX9" fmla="*/ 136301 w 1481252"/>
                <a:gd name="connsiteY9" fmla="*/ 144048 h 428873"/>
                <a:gd name="connsiteX10" fmla="*/ 136301 w 1481252"/>
                <a:gd name="connsiteY10" fmla="*/ 70087 h 428873"/>
                <a:gd name="connsiteX11" fmla="*/ 198641 w 1481252"/>
                <a:gd name="connsiteY11" fmla="*/ 0 h 4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1252" h="428873">
                  <a:moveTo>
                    <a:pt x="1282612" y="0"/>
                  </a:moveTo>
                  <a:lnTo>
                    <a:pt x="1344830" y="70087"/>
                  </a:lnTo>
                  <a:lnTo>
                    <a:pt x="1344830" y="144048"/>
                  </a:lnTo>
                  <a:lnTo>
                    <a:pt x="1403418" y="144048"/>
                  </a:lnTo>
                  <a:lnTo>
                    <a:pt x="1481252" y="222243"/>
                  </a:lnTo>
                  <a:lnTo>
                    <a:pt x="1481252" y="428874"/>
                  </a:lnTo>
                  <a:lnTo>
                    <a:pt x="0" y="428874"/>
                  </a:lnTo>
                  <a:lnTo>
                    <a:pt x="0" y="222243"/>
                  </a:lnTo>
                  <a:lnTo>
                    <a:pt x="77713" y="144048"/>
                  </a:lnTo>
                  <a:lnTo>
                    <a:pt x="136301" y="144048"/>
                  </a:lnTo>
                  <a:lnTo>
                    <a:pt x="136301" y="70087"/>
                  </a:lnTo>
                  <a:lnTo>
                    <a:pt x="198641" y="0"/>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grpSp>
      <p:pic>
        <p:nvPicPr>
          <p:cNvPr id="66" name="Graphic 65">
            <a:extLst>
              <a:ext uri="{FF2B5EF4-FFF2-40B4-BE49-F238E27FC236}">
                <a16:creationId xmlns:a16="http://schemas.microsoft.com/office/drawing/2014/main" id="{5C6E2389-044C-E515-9DC8-DC205E86D7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3466" y="1106370"/>
            <a:ext cx="1096179" cy="1096177"/>
          </a:xfrm>
          <a:prstGeom prst="rect">
            <a:avLst/>
          </a:prstGeom>
        </p:spPr>
      </p:pic>
      <p:pic>
        <p:nvPicPr>
          <p:cNvPr id="67" name="Graphic 66">
            <a:extLst>
              <a:ext uri="{FF2B5EF4-FFF2-40B4-BE49-F238E27FC236}">
                <a16:creationId xmlns:a16="http://schemas.microsoft.com/office/drawing/2014/main" id="{98DFB7A9-A836-7722-4F81-7F85D47C1B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28029" y="1141269"/>
            <a:ext cx="999486" cy="999484"/>
          </a:xfrm>
          <a:prstGeom prst="rect">
            <a:avLst/>
          </a:prstGeom>
        </p:spPr>
      </p:pic>
      <p:sp>
        <p:nvSpPr>
          <p:cNvPr id="68" name="TextBox 67">
            <a:extLst>
              <a:ext uri="{FF2B5EF4-FFF2-40B4-BE49-F238E27FC236}">
                <a16:creationId xmlns:a16="http://schemas.microsoft.com/office/drawing/2014/main" id="{50C0314D-B93C-553F-7F22-43EE3B125C12}"/>
              </a:ext>
            </a:extLst>
          </p:cNvPr>
          <p:cNvSpPr txBox="1"/>
          <p:nvPr/>
        </p:nvSpPr>
        <p:spPr>
          <a:xfrm>
            <a:off x="853988" y="2255356"/>
            <a:ext cx="3420000" cy="646331"/>
          </a:xfrm>
          <a:prstGeom prst="rect">
            <a:avLst/>
          </a:prstGeom>
          <a:noFill/>
        </p:spPr>
        <p:txBody>
          <a:bodyPr wrap="square" rtlCol="0">
            <a:spAutoFit/>
          </a:bodyPr>
          <a:lstStyle/>
          <a:p>
            <a:pPr algn="ctr"/>
            <a:r>
              <a:rPr lang="en-GB" sz="1800" dirty="0">
                <a:solidFill>
                  <a:schemeClr val="accent1">
                    <a:lumMod val="50000"/>
                  </a:schemeClr>
                </a:solidFill>
                <a:latin typeface="+mn-lt"/>
              </a:rPr>
              <a:t>Identify the </a:t>
            </a:r>
            <a:r>
              <a:rPr lang="en-GB" sz="1800" b="1" dirty="0">
                <a:solidFill>
                  <a:schemeClr val="accent1">
                    <a:lumMod val="50000"/>
                  </a:schemeClr>
                </a:solidFill>
                <a:latin typeface="+mn-lt"/>
              </a:rPr>
              <a:t>main objectives </a:t>
            </a:r>
            <a:r>
              <a:rPr lang="en-GB" sz="1800" dirty="0">
                <a:solidFill>
                  <a:schemeClr val="accent1">
                    <a:lumMod val="50000"/>
                  </a:schemeClr>
                </a:solidFill>
                <a:latin typeface="+mn-lt"/>
              </a:rPr>
              <a:t>and the </a:t>
            </a:r>
            <a:r>
              <a:rPr lang="en-GB" sz="1800" b="1" dirty="0">
                <a:solidFill>
                  <a:schemeClr val="accent1">
                    <a:lumMod val="50000"/>
                  </a:schemeClr>
                </a:solidFill>
                <a:latin typeface="+mn-lt"/>
              </a:rPr>
              <a:t>key tools</a:t>
            </a:r>
            <a:endParaRPr lang="en-US" sz="1800" b="1" dirty="0">
              <a:solidFill>
                <a:schemeClr val="accent1">
                  <a:lumMod val="50000"/>
                </a:schemeClr>
              </a:solidFill>
              <a:latin typeface="+mn-lt"/>
            </a:endParaRPr>
          </a:p>
        </p:txBody>
      </p:sp>
      <p:sp>
        <p:nvSpPr>
          <p:cNvPr id="69" name="TextBox 68">
            <a:extLst>
              <a:ext uri="{FF2B5EF4-FFF2-40B4-BE49-F238E27FC236}">
                <a16:creationId xmlns:a16="http://schemas.microsoft.com/office/drawing/2014/main" id="{A334BF57-FC35-F828-05A8-8C9AB8E6DA59}"/>
              </a:ext>
            </a:extLst>
          </p:cNvPr>
          <p:cNvSpPr txBox="1"/>
          <p:nvPr/>
        </p:nvSpPr>
        <p:spPr>
          <a:xfrm>
            <a:off x="4417772" y="2255356"/>
            <a:ext cx="3420000" cy="646331"/>
          </a:xfrm>
          <a:prstGeom prst="rect">
            <a:avLst/>
          </a:prstGeom>
          <a:noFill/>
        </p:spPr>
        <p:txBody>
          <a:bodyPr wrap="square" rtlCol="0">
            <a:spAutoFit/>
          </a:bodyPr>
          <a:lstStyle/>
          <a:p>
            <a:pPr algn="ctr"/>
            <a:r>
              <a:rPr lang="en-US" sz="1800" noProof="0" dirty="0">
                <a:solidFill>
                  <a:schemeClr val="accent3">
                    <a:lumMod val="50000"/>
                  </a:schemeClr>
                </a:solidFill>
                <a:latin typeface="+mn-lt"/>
              </a:rPr>
              <a:t>Analyze</a:t>
            </a:r>
            <a:r>
              <a:rPr lang="en-GB" sz="1800" dirty="0">
                <a:solidFill>
                  <a:schemeClr val="accent3">
                    <a:lumMod val="50000"/>
                  </a:schemeClr>
                </a:solidFill>
                <a:latin typeface="+mn-lt"/>
              </a:rPr>
              <a:t> the evolution of </a:t>
            </a:r>
            <a:r>
              <a:rPr lang="en-GB" sz="1800" b="1" dirty="0">
                <a:solidFill>
                  <a:schemeClr val="accent3">
                    <a:lumMod val="50000"/>
                  </a:schemeClr>
                </a:solidFill>
                <a:latin typeface="+mn-lt"/>
              </a:rPr>
              <a:t>regulatory frameworks</a:t>
            </a:r>
            <a:endParaRPr lang="en-US" sz="1800" b="1" dirty="0">
              <a:solidFill>
                <a:schemeClr val="accent3">
                  <a:lumMod val="50000"/>
                </a:schemeClr>
              </a:solidFill>
              <a:latin typeface="+mn-lt"/>
            </a:endParaRPr>
          </a:p>
        </p:txBody>
      </p:sp>
      <p:sp>
        <p:nvSpPr>
          <p:cNvPr id="70" name="TextBox 69">
            <a:extLst>
              <a:ext uri="{FF2B5EF4-FFF2-40B4-BE49-F238E27FC236}">
                <a16:creationId xmlns:a16="http://schemas.microsoft.com/office/drawing/2014/main" id="{8B7F2169-B1CE-EA78-2486-CD0F13FC2899}"/>
              </a:ext>
            </a:extLst>
          </p:cNvPr>
          <p:cNvSpPr txBox="1"/>
          <p:nvPr/>
        </p:nvSpPr>
        <p:spPr>
          <a:xfrm>
            <a:off x="7981555" y="2255356"/>
            <a:ext cx="3420000" cy="923330"/>
          </a:xfrm>
          <a:prstGeom prst="rect">
            <a:avLst/>
          </a:prstGeom>
          <a:noFill/>
        </p:spPr>
        <p:txBody>
          <a:bodyPr wrap="square" lIns="91440" tIns="45720" rIns="91440" bIns="45720" rtlCol="0" anchor="t">
            <a:spAutoFit/>
          </a:bodyPr>
          <a:lstStyle/>
          <a:p>
            <a:pPr algn="ctr"/>
            <a:r>
              <a:rPr lang="en-GB" sz="1800" dirty="0">
                <a:solidFill>
                  <a:schemeClr val="accent4">
                    <a:lumMod val="50000"/>
                  </a:schemeClr>
                </a:solidFill>
                <a:latin typeface="+mn-lt"/>
              </a:rPr>
              <a:t>Calculate simple </a:t>
            </a:r>
            <a:r>
              <a:rPr lang="en-GB" sz="1800" b="1" dirty="0">
                <a:solidFill>
                  <a:schemeClr val="accent4">
                    <a:lumMod val="50000"/>
                  </a:schemeClr>
                </a:solidFill>
                <a:latin typeface="+mn-lt"/>
              </a:rPr>
              <a:t>regulatory capital ratios</a:t>
            </a:r>
            <a:r>
              <a:rPr lang="en-GB" sz="1800" dirty="0">
                <a:solidFill>
                  <a:schemeClr val="accent4">
                    <a:lumMod val="50000"/>
                  </a:schemeClr>
                </a:solidFill>
                <a:latin typeface="+mn-lt"/>
              </a:rPr>
              <a:t> &amp; understand their application</a:t>
            </a:r>
            <a:endParaRPr lang="en-US" sz="1800" dirty="0">
              <a:solidFill>
                <a:schemeClr val="accent4">
                  <a:lumMod val="50000"/>
                </a:schemeClr>
              </a:solidFill>
              <a:latin typeface="+mn-lt"/>
            </a:endParaRPr>
          </a:p>
        </p:txBody>
      </p:sp>
      <p:pic>
        <p:nvPicPr>
          <p:cNvPr id="71" name="Graphic 70">
            <a:extLst>
              <a:ext uri="{FF2B5EF4-FFF2-40B4-BE49-F238E27FC236}">
                <a16:creationId xmlns:a16="http://schemas.microsoft.com/office/drawing/2014/main" id="{70B07D6A-D8E5-1A1F-8DF1-76BBFC4556A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50391" y="3668148"/>
            <a:ext cx="975433" cy="975431"/>
          </a:xfrm>
          <a:prstGeom prst="rect">
            <a:avLst/>
          </a:prstGeom>
        </p:spPr>
      </p:pic>
      <p:pic>
        <p:nvPicPr>
          <p:cNvPr id="72" name="Graphic 71">
            <a:extLst>
              <a:ext uri="{FF2B5EF4-FFF2-40B4-BE49-F238E27FC236}">
                <a16:creationId xmlns:a16="http://schemas.microsoft.com/office/drawing/2014/main" id="{1B9E93B0-3A3E-299D-5E70-039F9F207F9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03729" y="3616170"/>
            <a:ext cx="1027412" cy="1027410"/>
          </a:xfrm>
          <a:prstGeom prst="rect">
            <a:avLst/>
          </a:prstGeom>
        </p:spPr>
      </p:pic>
      <p:sp>
        <p:nvSpPr>
          <p:cNvPr id="73" name="TextBox 72">
            <a:extLst>
              <a:ext uri="{FF2B5EF4-FFF2-40B4-BE49-F238E27FC236}">
                <a16:creationId xmlns:a16="http://schemas.microsoft.com/office/drawing/2014/main" id="{FD113BFC-4A29-EEC5-B2B9-F8772B4B720D}"/>
              </a:ext>
            </a:extLst>
          </p:cNvPr>
          <p:cNvSpPr txBox="1"/>
          <p:nvPr/>
        </p:nvSpPr>
        <p:spPr>
          <a:xfrm>
            <a:off x="2528107" y="4721821"/>
            <a:ext cx="3420000" cy="923330"/>
          </a:xfrm>
          <a:prstGeom prst="rect">
            <a:avLst/>
          </a:prstGeom>
          <a:noFill/>
        </p:spPr>
        <p:txBody>
          <a:bodyPr wrap="square" rtlCol="0">
            <a:spAutoFit/>
          </a:bodyPr>
          <a:lstStyle/>
          <a:p>
            <a:pPr algn="ctr"/>
            <a:r>
              <a:rPr lang="en-GB" sz="1800" dirty="0">
                <a:solidFill>
                  <a:schemeClr val="accent6">
                    <a:lumMod val="50000"/>
                  </a:schemeClr>
                </a:solidFill>
                <a:latin typeface="+mn-lt"/>
              </a:rPr>
              <a:t>Compare the roles &amp; impacts of </a:t>
            </a:r>
            <a:r>
              <a:rPr lang="en-GB" sz="1800" b="1" dirty="0">
                <a:solidFill>
                  <a:schemeClr val="accent6">
                    <a:lumMod val="50000"/>
                  </a:schemeClr>
                </a:solidFill>
                <a:latin typeface="+mn-lt"/>
              </a:rPr>
              <a:t>key regulations </a:t>
            </a:r>
            <a:r>
              <a:rPr lang="en-GB" sz="1800" dirty="0">
                <a:solidFill>
                  <a:schemeClr val="accent6">
                    <a:lumMod val="50000"/>
                  </a:schemeClr>
                </a:solidFill>
                <a:latin typeface="+mn-lt"/>
              </a:rPr>
              <a:t>on financial institutions</a:t>
            </a:r>
            <a:endParaRPr lang="en-US" sz="1800" dirty="0">
              <a:solidFill>
                <a:schemeClr val="accent6">
                  <a:lumMod val="50000"/>
                </a:schemeClr>
              </a:solidFill>
              <a:latin typeface="+mn-lt"/>
            </a:endParaRPr>
          </a:p>
        </p:txBody>
      </p:sp>
      <p:sp>
        <p:nvSpPr>
          <p:cNvPr id="74" name="TextBox 73">
            <a:extLst>
              <a:ext uri="{FF2B5EF4-FFF2-40B4-BE49-F238E27FC236}">
                <a16:creationId xmlns:a16="http://schemas.microsoft.com/office/drawing/2014/main" id="{949E851F-9BFD-E166-C608-9E6E286B75E7}"/>
              </a:ext>
            </a:extLst>
          </p:cNvPr>
          <p:cNvSpPr txBox="1"/>
          <p:nvPr/>
        </p:nvSpPr>
        <p:spPr>
          <a:xfrm>
            <a:off x="6307435" y="4721821"/>
            <a:ext cx="3420000" cy="923330"/>
          </a:xfrm>
          <a:prstGeom prst="rect">
            <a:avLst/>
          </a:prstGeom>
          <a:noFill/>
        </p:spPr>
        <p:txBody>
          <a:bodyPr wrap="square" rtlCol="0">
            <a:spAutoFit/>
          </a:bodyPr>
          <a:lstStyle/>
          <a:p>
            <a:pPr algn="ctr"/>
            <a:r>
              <a:rPr lang="en-GB" sz="1800" dirty="0">
                <a:solidFill>
                  <a:schemeClr val="accent5">
                    <a:lumMod val="50000"/>
                  </a:schemeClr>
                </a:solidFill>
                <a:latin typeface="+mn-lt"/>
              </a:rPr>
              <a:t>Interpret the results &amp; applications of </a:t>
            </a:r>
            <a:r>
              <a:rPr lang="en-GB" sz="1800" b="1" dirty="0">
                <a:solidFill>
                  <a:schemeClr val="accent5">
                    <a:lumMod val="50000"/>
                  </a:schemeClr>
                </a:solidFill>
                <a:latin typeface="+mn-lt"/>
              </a:rPr>
              <a:t>stress-testing</a:t>
            </a:r>
            <a:r>
              <a:rPr lang="en-GB" sz="1800" dirty="0">
                <a:solidFill>
                  <a:schemeClr val="accent5">
                    <a:lumMod val="50000"/>
                  </a:schemeClr>
                </a:solidFill>
                <a:latin typeface="+mn-lt"/>
              </a:rPr>
              <a:t> frameworks</a:t>
            </a:r>
          </a:p>
        </p:txBody>
      </p:sp>
    </p:spTree>
    <p:extLst>
      <p:ext uri="{BB962C8B-B14F-4D97-AF65-F5344CB8AC3E}">
        <p14:creationId xmlns:p14="http://schemas.microsoft.com/office/powerpoint/2010/main" val="111130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0000">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14:bounceEnd="60000">
                                          <p:cBhvr additive="base">
                                            <p:cTn id="7" dur="500" fill="hold"/>
                                            <p:tgtEl>
                                              <p:spTgt spid="65"/>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65"/>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250"/>
                                      </p:stCondLst>
                                      <p:childTnLst>
                                        <p:set>
                                          <p:cBhvr>
                                            <p:cTn id="10" dur="1" fill="hold">
                                              <p:stCondLst>
                                                <p:cond delay="0"/>
                                              </p:stCondLst>
                                            </p:cTn>
                                            <p:tgtEl>
                                              <p:spTgt spid="68"/>
                                            </p:tgtEl>
                                            <p:attrNameLst>
                                              <p:attrName>style.visibility</p:attrName>
                                            </p:attrNameLst>
                                          </p:cBhvr>
                                          <p:to>
                                            <p:strVal val="visible"/>
                                          </p:to>
                                        </p:set>
                                        <p:animEffect transition="in" filter="wipe(left)">
                                          <p:cBhvr>
                                            <p:cTn id="11" dur="500"/>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14:presetBounceEnd="60000">
                                      <p:stCondLst>
                                        <p:cond delay="0"/>
                                      </p:stCondLst>
                                      <p:childTnLst>
                                        <p:set>
                                          <p:cBhvr>
                                            <p:cTn id="15" dur="1" fill="hold">
                                              <p:stCondLst>
                                                <p:cond delay="0"/>
                                              </p:stCondLst>
                                            </p:cTn>
                                            <p:tgtEl>
                                              <p:spTgt spid="67"/>
                                            </p:tgtEl>
                                            <p:attrNameLst>
                                              <p:attrName>style.visibility</p:attrName>
                                            </p:attrNameLst>
                                          </p:cBhvr>
                                          <p:to>
                                            <p:strVal val="visible"/>
                                          </p:to>
                                        </p:set>
                                        <p:anim calcmode="lin" valueType="num" p14:bounceEnd="60000">
                                          <p:cBhvr additive="base">
                                            <p:cTn id="16" dur="500" fill="hold"/>
                                            <p:tgtEl>
                                              <p:spTgt spid="67"/>
                                            </p:tgtEl>
                                            <p:attrNameLst>
                                              <p:attrName>ppt_x</p:attrName>
                                            </p:attrNameLst>
                                          </p:cBhvr>
                                          <p:tavLst>
                                            <p:tav tm="0">
                                              <p:val>
                                                <p:strVal val="#ppt_x"/>
                                              </p:val>
                                            </p:tav>
                                            <p:tav tm="100000">
                                              <p:val>
                                                <p:strVal val="#ppt_x"/>
                                              </p:val>
                                            </p:tav>
                                          </p:tavLst>
                                        </p:anim>
                                        <p:anim calcmode="lin" valueType="num" p14:bounceEnd="60000">
                                          <p:cBhvr additive="base">
                                            <p:cTn id="17" dur="500" fill="hold"/>
                                            <p:tgtEl>
                                              <p:spTgt spid="67"/>
                                            </p:tgtEl>
                                            <p:attrNameLst>
                                              <p:attrName>ppt_y</p:attrName>
                                            </p:attrNameLst>
                                          </p:cBhvr>
                                          <p:tavLst>
                                            <p:tav tm="0">
                                              <p:val>
                                                <p:strVal val="1+#ppt_h/2"/>
                                              </p:val>
                                            </p:tav>
                                            <p:tav tm="100000">
                                              <p:val>
                                                <p:strVal val="#ppt_y"/>
                                              </p:val>
                                            </p:tav>
                                          </p:tavLst>
                                        </p:anim>
                                      </p:childTnLst>
                                    </p:cTn>
                                  </p:par>
                                  <p:par>
                                    <p:cTn id="18" presetID="22" presetClass="entr" presetSubtype="8" fill="hold" grpId="0" nodeType="withEffect">
                                      <p:stCondLst>
                                        <p:cond delay="25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14:presetBounceEnd="60000">
                                      <p:stCondLst>
                                        <p:cond delay="0"/>
                                      </p:stCondLst>
                                      <p:childTnLst>
                                        <p:set>
                                          <p:cBhvr>
                                            <p:cTn id="24" dur="1" fill="hold">
                                              <p:stCondLst>
                                                <p:cond delay="0"/>
                                              </p:stCondLst>
                                            </p:cTn>
                                            <p:tgtEl>
                                              <p:spTgt spid="66"/>
                                            </p:tgtEl>
                                            <p:attrNameLst>
                                              <p:attrName>style.visibility</p:attrName>
                                            </p:attrNameLst>
                                          </p:cBhvr>
                                          <p:to>
                                            <p:strVal val="visible"/>
                                          </p:to>
                                        </p:set>
                                        <p:anim calcmode="lin" valueType="num" p14:bounceEnd="60000">
                                          <p:cBhvr additive="base">
                                            <p:cTn id="25" dur="500" fill="hold"/>
                                            <p:tgtEl>
                                              <p:spTgt spid="66"/>
                                            </p:tgtEl>
                                            <p:attrNameLst>
                                              <p:attrName>ppt_x</p:attrName>
                                            </p:attrNameLst>
                                          </p:cBhvr>
                                          <p:tavLst>
                                            <p:tav tm="0">
                                              <p:val>
                                                <p:strVal val="#ppt_x"/>
                                              </p:val>
                                            </p:tav>
                                            <p:tav tm="100000">
                                              <p:val>
                                                <p:strVal val="#ppt_x"/>
                                              </p:val>
                                            </p:tav>
                                          </p:tavLst>
                                        </p:anim>
                                        <p:anim calcmode="lin" valueType="num" p14:bounceEnd="60000">
                                          <p:cBhvr additive="base">
                                            <p:cTn id="26" dur="500" fill="hold"/>
                                            <p:tgtEl>
                                              <p:spTgt spid="66"/>
                                            </p:tgtEl>
                                            <p:attrNameLst>
                                              <p:attrName>ppt_y</p:attrName>
                                            </p:attrNameLst>
                                          </p:cBhvr>
                                          <p:tavLst>
                                            <p:tav tm="0">
                                              <p:val>
                                                <p:strVal val="1+#ppt_h/2"/>
                                              </p:val>
                                            </p:tav>
                                            <p:tav tm="100000">
                                              <p:val>
                                                <p:strVal val="#ppt_y"/>
                                              </p:val>
                                            </p:tav>
                                          </p:tavLst>
                                        </p:anim>
                                      </p:childTnLst>
                                    </p:cTn>
                                  </p:par>
                                  <p:par>
                                    <p:cTn id="27" presetID="22" presetClass="entr" presetSubtype="8" fill="hold" grpId="0" nodeType="withEffect">
                                      <p:stCondLst>
                                        <p:cond delay="250"/>
                                      </p:stCondLst>
                                      <p:childTnLst>
                                        <p:set>
                                          <p:cBhvr>
                                            <p:cTn id="28" dur="1" fill="hold">
                                              <p:stCondLst>
                                                <p:cond delay="0"/>
                                              </p:stCondLst>
                                            </p:cTn>
                                            <p:tgtEl>
                                              <p:spTgt spid="70"/>
                                            </p:tgtEl>
                                            <p:attrNameLst>
                                              <p:attrName>style.visibility</p:attrName>
                                            </p:attrNameLst>
                                          </p:cBhvr>
                                          <p:to>
                                            <p:strVal val="visible"/>
                                          </p:to>
                                        </p:set>
                                        <p:animEffect transition="in" filter="wipe(left)">
                                          <p:cBhvr>
                                            <p:cTn id="29" dur="500"/>
                                            <p:tgtEl>
                                              <p:spTgt spid="7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14:presetBounceEnd="60000">
                                      <p:stCondLst>
                                        <p:cond delay="0"/>
                                      </p:stCondLst>
                                      <p:childTnLst>
                                        <p:set>
                                          <p:cBhvr>
                                            <p:cTn id="33" dur="1" fill="hold">
                                              <p:stCondLst>
                                                <p:cond delay="0"/>
                                              </p:stCondLst>
                                            </p:cTn>
                                            <p:tgtEl>
                                              <p:spTgt spid="71"/>
                                            </p:tgtEl>
                                            <p:attrNameLst>
                                              <p:attrName>style.visibility</p:attrName>
                                            </p:attrNameLst>
                                          </p:cBhvr>
                                          <p:to>
                                            <p:strVal val="visible"/>
                                          </p:to>
                                        </p:set>
                                        <p:anim calcmode="lin" valueType="num" p14:bounceEnd="60000">
                                          <p:cBhvr additive="base">
                                            <p:cTn id="34" dur="500" fill="hold"/>
                                            <p:tgtEl>
                                              <p:spTgt spid="71"/>
                                            </p:tgtEl>
                                            <p:attrNameLst>
                                              <p:attrName>ppt_x</p:attrName>
                                            </p:attrNameLst>
                                          </p:cBhvr>
                                          <p:tavLst>
                                            <p:tav tm="0">
                                              <p:val>
                                                <p:strVal val="#ppt_x"/>
                                              </p:val>
                                            </p:tav>
                                            <p:tav tm="100000">
                                              <p:val>
                                                <p:strVal val="#ppt_x"/>
                                              </p:val>
                                            </p:tav>
                                          </p:tavLst>
                                        </p:anim>
                                        <p:anim calcmode="lin" valueType="num" p14:bounceEnd="60000">
                                          <p:cBhvr additive="base">
                                            <p:cTn id="35" dur="500" fill="hold"/>
                                            <p:tgtEl>
                                              <p:spTgt spid="71"/>
                                            </p:tgtEl>
                                            <p:attrNameLst>
                                              <p:attrName>ppt_y</p:attrName>
                                            </p:attrNameLst>
                                          </p:cBhvr>
                                          <p:tavLst>
                                            <p:tav tm="0">
                                              <p:val>
                                                <p:strVal val="1+#ppt_h/2"/>
                                              </p:val>
                                            </p:tav>
                                            <p:tav tm="100000">
                                              <p:val>
                                                <p:strVal val="#ppt_y"/>
                                              </p:val>
                                            </p:tav>
                                          </p:tavLst>
                                        </p:anim>
                                      </p:childTnLst>
                                    </p:cTn>
                                  </p:par>
                                  <p:par>
                                    <p:cTn id="36" presetID="22" presetClass="entr" presetSubtype="8" fill="hold" grpId="0" nodeType="withEffect">
                                      <p:stCondLst>
                                        <p:cond delay="250"/>
                                      </p:stCondLst>
                                      <p:childTnLst>
                                        <p:set>
                                          <p:cBhvr>
                                            <p:cTn id="37" dur="1" fill="hold">
                                              <p:stCondLst>
                                                <p:cond delay="0"/>
                                              </p:stCondLst>
                                            </p:cTn>
                                            <p:tgtEl>
                                              <p:spTgt spid="73"/>
                                            </p:tgtEl>
                                            <p:attrNameLst>
                                              <p:attrName>style.visibility</p:attrName>
                                            </p:attrNameLst>
                                          </p:cBhvr>
                                          <p:to>
                                            <p:strVal val="visible"/>
                                          </p:to>
                                        </p:set>
                                        <p:animEffect transition="in" filter="wipe(left)">
                                          <p:cBhvr>
                                            <p:cTn id="38" dur="500"/>
                                            <p:tgtEl>
                                              <p:spTgt spid="73"/>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14:presetBounceEnd="60000">
                                      <p:stCondLst>
                                        <p:cond delay="0"/>
                                      </p:stCondLst>
                                      <p:childTnLst>
                                        <p:set>
                                          <p:cBhvr>
                                            <p:cTn id="42" dur="1" fill="hold">
                                              <p:stCondLst>
                                                <p:cond delay="0"/>
                                              </p:stCondLst>
                                            </p:cTn>
                                            <p:tgtEl>
                                              <p:spTgt spid="72"/>
                                            </p:tgtEl>
                                            <p:attrNameLst>
                                              <p:attrName>style.visibility</p:attrName>
                                            </p:attrNameLst>
                                          </p:cBhvr>
                                          <p:to>
                                            <p:strVal val="visible"/>
                                          </p:to>
                                        </p:set>
                                        <p:anim calcmode="lin" valueType="num" p14:bounceEnd="60000">
                                          <p:cBhvr additive="base">
                                            <p:cTn id="43" dur="500" fill="hold"/>
                                            <p:tgtEl>
                                              <p:spTgt spid="72"/>
                                            </p:tgtEl>
                                            <p:attrNameLst>
                                              <p:attrName>ppt_x</p:attrName>
                                            </p:attrNameLst>
                                          </p:cBhvr>
                                          <p:tavLst>
                                            <p:tav tm="0">
                                              <p:val>
                                                <p:strVal val="#ppt_x"/>
                                              </p:val>
                                            </p:tav>
                                            <p:tav tm="100000">
                                              <p:val>
                                                <p:strVal val="#ppt_x"/>
                                              </p:val>
                                            </p:tav>
                                          </p:tavLst>
                                        </p:anim>
                                        <p:anim calcmode="lin" valueType="num" p14:bounceEnd="60000">
                                          <p:cBhvr additive="base">
                                            <p:cTn id="44" dur="500" fill="hold"/>
                                            <p:tgtEl>
                                              <p:spTgt spid="72"/>
                                            </p:tgtEl>
                                            <p:attrNameLst>
                                              <p:attrName>ppt_y</p:attrName>
                                            </p:attrNameLst>
                                          </p:cBhvr>
                                          <p:tavLst>
                                            <p:tav tm="0">
                                              <p:val>
                                                <p:strVal val="1+#ppt_h/2"/>
                                              </p:val>
                                            </p:tav>
                                            <p:tav tm="100000">
                                              <p:val>
                                                <p:strVal val="#ppt_y"/>
                                              </p:val>
                                            </p:tav>
                                          </p:tavLst>
                                        </p:anim>
                                      </p:childTnLst>
                                    </p:cTn>
                                  </p:par>
                                  <p:par>
                                    <p:cTn id="45" presetID="22" presetClass="entr" presetSubtype="8" fill="hold" grpId="0" nodeType="withEffect">
                                      <p:stCondLst>
                                        <p:cond delay="250"/>
                                      </p:stCondLst>
                                      <p:childTnLst>
                                        <p:set>
                                          <p:cBhvr>
                                            <p:cTn id="46" dur="1" fill="hold">
                                              <p:stCondLst>
                                                <p:cond delay="0"/>
                                              </p:stCondLst>
                                            </p:cTn>
                                            <p:tgtEl>
                                              <p:spTgt spid="74"/>
                                            </p:tgtEl>
                                            <p:attrNameLst>
                                              <p:attrName>style.visibility</p:attrName>
                                            </p:attrNameLst>
                                          </p:cBhvr>
                                          <p:to>
                                            <p:strVal val="visible"/>
                                          </p:to>
                                        </p:set>
                                        <p:animEffect transition="in" filter="wipe(left)">
                                          <p:cBhvr>
                                            <p:cTn id="4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70" grpId="0"/>
          <p:bldP spid="73" grpId="0"/>
          <p:bldP spid="7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ppt_x"/>
                                              </p:val>
                                            </p:tav>
                                            <p:tav tm="100000">
                                              <p:val>
                                                <p:strVal val="#ppt_x"/>
                                              </p:val>
                                            </p:tav>
                                          </p:tavLst>
                                        </p:anim>
                                        <p:anim calcmode="lin" valueType="num">
                                          <p:cBhvr additive="base">
                                            <p:cTn id="8" dur="500" fill="hold"/>
                                            <p:tgtEl>
                                              <p:spTgt spid="65"/>
                                            </p:tgtEl>
                                            <p:attrNameLst>
                                              <p:attrName>ppt_y</p:attrName>
                                            </p:attrNameLst>
                                          </p:cBhvr>
                                          <p:tavLst>
                                            <p:tav tm="0">
                                              <p:val>
                                                <p:strVal val="1+#ppt_h/2"/>
                                              </p:val>
                                            </p:tav>
                                            <p:tav tm="100000">
                                              <p:val>
                                                <p:strVal val="#ppt_y"/>
                                              </p:val>
                                            </p:tav>
                                          </p:tavLst>
                                        </p:anim>
                                      </p:childTnLst>
                                    </p:cTn>
                                  </p:par>
                                  <p:par>
                                    <p:cTn id="9" presetID="22" presetClass="entr" presetSubtype="8" fill="hold" grpId="0" nodeType="withEffect">
                                      <p:stCondLst>
                                        <p:cond delay="250"/>
                                      </p:stCondLst>
                                      <p:childTnLst>
                                        <p:set>
                                          <p:cBhvr>
                                            <p:cTn id="10" dur="1" fill="hold">
                                              <p:stCondLst>
                                                <p:cond delay="0"/>
                                              </p:stCondLst>
                                            </p:cTn>
                                            <p:tgtEl>
                                              <p:spTgt spid="68"/>
                                            </p:tgtEl>
                                            <p:attrNameLst>
                                              <p:attrName>style.visibility</p:attrName>
                                            </p:attrNameLst>
                                          </p:cBhvr>
                                          <p:to>
                                            <p:strVal val="visible"/>
                                          </p:to>
                                        </p:set>
                                        <p:animEffect transition="in" filter="wipe(left)">
                                          <p:cBhvr>
                                            <p:cTn id="11" dur="500"/>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67"/>
                                            </p:tgtEl>
                                            <p:attrNameLst>
                                              <p:attrName>style.visibility</p:attrName>
                                            </p:attrNameLst>
                                          </p:cBhvr>
                                          <p:to>
                                            <p:strVal val="visible"/>
                                          </p:to>
                                        </p:set>
                                        <p:anim calcmode="lin" valueType="num">
                                          <p:cBhvr additive="base">
                                            <p:cTn id="16" dur="500" fill="hold"/>
                                            <p:tgtEl>
                                              <p:spTgt spid="67"/>
                                            </p:tgtEl>
                                            <p:attrNameLst>
                                              <p:attrName>ppt_x</p:attrName>
                                            </p:attrNameLst>
                                          </p:cBhvr>
                                          <p:tavLst>
                                            <p:tav tm="0">
                                              <p:val>
                                                <p:strVal val="#ppt_x"/>
                                              </p:val>
                                            </p:tav>
                                            <p:tav tm="100000">
                                              <p:val>
                                                <p:strVal val="#ppt_x"/>
                                              </p:val>
                                            </p:tav>
                                          </p:tavLst>
                                        </p:anim>
                                        <p:anim calcmode="lin" valueType="num">
                                          <p:cBhvr additive="base">
                                            <p:cTn id="17" dur="500" fill="hold"/>
                                            <p:tgtEl>
                                              <p:spTgt spid="67"/>
                                            </p:tgtEl>
                                            <p:attrNameLst>
                                              <p:attrName>ppt_y</p:attrName>
                                            </p:attrNameLst>
                                          </p:cBhvr>
                                          <p:tavLst>
                                            <p:tav tm="0">
                                              <p:val>
                                                <p:strVal val="1+#ppt_h/2"/>
                                              </p:val>
                                            </p:tav>
                                            <p:tav tm="100000">
                                              <p:val>
                                                <p:strVal val="#ppt_y"/>
                                              </p:val>
                                            </p:tav>
                                          </p:tavLst>
                                        </p:anim>
                                      </p:childTnLst>
                                    </p:cTn>
                                  </p:par>
                                  <p:par>
                                    <p:cTn id="18" presetID="22" presetClass="entr" presetSubtype="8" fill="hold" grpId="0" nodeType="withEffect">
                                      <p:stCondLst>
                                        <p:cond delay="250"/>
                                      </p:stCondLst>
                                      <p:childTnLst>
                                        <p:set>
                                          <p:cBhvr>
                                            <p:cTn id="19" dur="1" fill="hold">
                                              <p:stCondLst>
                                                <p:cond delay="0"/>
                                              </p:stCondLst>
                                            </p:cTn>
                                            <p:tgtEl>
                                              <p:spTgt spid="69"/>
                                            </p:tgtEl>
                                            <p:attrNameLst>
                                              <p:attrName>style.visibility</p:attrName>
                                            </p:attrNameLst>
                                          </p:cBhvr>
                                          <p:to>
                                            <p:strVal val="visible"/>
                                          </p:to>
                                        </p:set>
                                        <p:animEffect transition="in" filter="wipe(left)">
                                          <p:cBhvr>
                                            <p:cTn id="20" dur="500"/>
                                            <p:tgtEl>
                                              <p:spTgt spid="6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6"/>
                                            </p:tgtEl>
                                            <p:attrNameLst>
                                              <p:attrName>style.visibility</p:attrName>
                                            </p:attrNameLst>
                                          </p:cBhvr>
                                          <p:to>
                                            <p:strVal val="visible"/>
                                          </p:to>
                                        </p:set>
                                        <p:anim calcmode="lin" valueType="num">
                                          <p:cBhvr additive="base">
                                            <p:cTn id="25" dur="500" fill="hold"/>
                                            <p:tgtEl>
                                              <p:spTgt spid="66"/>
                                            </p:tgtEl>
                                            <p:attrNameLst>
                                              <p:attrName>ppt_x</p:attrName>
                                            </p:attrNameLst>
                                          </p:cBhvr>
                                          <p:tavLst>
                                            <p:tav tm="0">
                                              <p:val>
                                                <p:strVal val="#ppt_x"/>
                                              </p:val>
                                            </p:tav>
                                            <p:tav tm="100000">
                                              <p:val>
                                                <p:strVal val="#ppt_x"/>
                                              </p:val>
                                            </p:tav>
                                          </p:tavLst>
                                        </p:anim>
                                        <p:anim calcmode="lin" valueType="num">
                                          <p:cBhvr additive="base">
                                            <p:cTn id="26" dur="500" fill="hold"/>
                                            <p:tgtEl>
                                              <p:spTgt spid="66"/>
                                            </p:tgtEl>
                                            <p:attrNameLst>
                                              <p:attrName>ppt_y</p:attrName>
                                            </p:attrNameLst>
                                          </p:cBhvr>
                                          <p:tavLst>
                                            <p:tav tm="0">
                                              <p:val>
                                                <p:strVal val="1+#ppt_h/2"/>
                                              </p:val>
                                            </p:tav>
                                            <p:tav tm="100000">
                                              <p:val>
                                                <p:strVal val="#ppt_y"/>
                                              </p:val>
                                            </p:tav>
                                          </p:tavLst>
                                        </p:anim>
                                      </p:childTnLst>
                                    </p:cTn>
                                  </p:par>
                                  <p:par>
                                    <p:cTn id="27" presetID="22" presetClass="entr" presetSubtype="8" fill="hold" grpId="0" nodeType="withEffect">
                                      <p:stCondLst>
                                        <p:cond delay="250"/>
                                      </p:stCondLst>
                                      <p:childTnLst>
                                        <p:set>
                                          <p:cBhvr>
                                            <p:cTn id="28" dur="1" fill="hold">
                                              <p:stCondLst>
                                                <p:cond delay="0"/>
                                              </p:stCondLst>
                                            </p:cTn>
                                            <p:tgtEl>
                                              <p:spTgt spid="70"/>
                                            </p:tgtEl>
                                            <p:attrNameLst>
                                              <p:attrName>style.visibility</p:attrName>
                                            </p:attrNameLst>
                                          </p:cBhvr>
                                          <p:to>
                                            <p:strVal val="visible"/>
                                          </p:to>
                                        </p:set>
                                        <p:animEffect transition="in" filter="wipe(left)">
                                          <p:cBhvr>
                                            <p:cTn id="29" dur="500"/>
                                            <p:tgtEl>
                                              <p:spTgt spid="7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71"/>
                                            </p:tgtEl>
                                            <p:attrNameLst>
                                              <p:attrName>style.visibility</p:attrName>
                                            </p:attrNameLst>
                                          </p:cBhvr>
                                          <p:to>
                                            <p:strVal val="visible"/>
                                          </p:to>
                                        </p:set>
                                        <p:anim calcmode="lin" valueType="num">
                                          <p:cBhvr additive="base">
                                            <p:cTn id="34" dur="500" fill="hold"/>
                                            <p:tgtEl>
                                              <p:spTgt spid="71"/>
                                            </p:tgtEl>
                                            <p:attrNameLst>
                                              <p:attrName>ppt_x</p:attrName>
                                            </p:attrNameLst>
                                          </p:cBhvr>
                                          <p:tavLst>
                                            <p:tav tm="0">
                                              <p:val>
                                                <p:strVal val="#ppt_x"/>
                                              </p:val>
                                            </p:tav>
                                            <p:tav tm="100000">
                                              <p:val>
                                                <p:strVal val="#ppt_x"/>
                                              </p:val>
                                            </p:tav>
                                          </p:tavLst>
                                        </p:anim>
                                        <p:anim calcmode="lin" valueType="num">
                                          <p:cBhvr additive="base">
                                            <p:cTn id="35" dur="500" fill="hold"/>
                                            <p:tgtEl>
                                              <p:spTgt spid="71"/>
                                            </p:tgtEl>
                                            <p:attrNameLst>
                                              <p:attrName>ppt_y</p:attrName>
                                            </p:attrNameLst>
                                          </p:cBhvr>
                                          <p:tavLst>
                                            <p:tav tm="0">
                                              <p:val>
                                                <p:strVal val="1+#ppt_h/2"/>
                                              </p:val>
                                            </p:tav>
                                            <p:tav tm="100000">
                                              <p:val>
                                                <p:strVal val="#ppt_y"/>
                                              </p:val>
                                            </p:tav>
                                          </p:tavLst>
                                        </p:anim>
                                      </p:childTnLst>
                                    </p:cTn>
                                  </p:par>
                                  <p:par>
                                    <p:cTn id="36" presetID="22" presetClass="entr" presetSubtype="8" fill="hold" grpId="0" nodeType="withEffect">
                                      <p:stCondLst>
                                        <p:cond delay="250"/>
                                      </p:stCondLst>
                                      <p:childTnLst>
                                        <p:set>
                                          <p:cBhvr>
                                            <p:cTn id="37" dur="1" fill="hold">
                                              <p:stCondLst>
                                                <p:cond delay="0"/>
                                              </p:stCondLst>
                                            </p:cTn>
                                            <p:tgtEl>
                                              <p:spTgt spid="73"/>
                                            </p:tgtEl>
                                            <p:attrNameLst>
                                              <p:attrName>style.visibility</p:attrName>
                                            </p:attrNameLst>
                                          </p:cBhvr>
                                          <p:to>
                                            <p:strVal val="visible"/>
                                          </p:to>
                                        </p:set>
                                        <p:animEffect transition="in" filter="wipe(left)">
                                          <p:cBhvr>
                                            <p:cTn id="38" dur="500"/>
                                            <p:tgtEl>
                                              <p:spTgt spid="73"/>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2"/>
                                            </p:tgtEl>
                                            <p:attrNameLst>
                                              <p:attrName>style.visibility</p:attrName>
                                            </p:attrNameLst>
                                          </p:cBhvr>
                                          <p:to>
                                            <p:strVal val="visible"/>
                                          </p:to>
                                        </p:set>
                                        <p:anim calcmode="lin" valueType="num">
                                          <p:cBhvr additive="base">
                                            <p:cTn id="43" dur="500" fill="hold"/>
                                            <p:tgtEl>
                                              <p:spTgt spid="72"/>
                                            </p:tgtEl>
                                            <p:attrNameLst>
                                              <p:attrName>ppt_x</p:attrName>
                                            </p:attrNameLst>
                                          </p:cBhvr>
                                          <p:tavLst>
                                            <p:tav tm="0">
                                              <p:val>
                                                <p:strVal val="#ppt_x"/>
                                              </p:val>
                                            </p:tav>
                                            <p:tav tm="100000">
                                              <p:val>
                                                <p:strVal val="#ppt_x"/>
                                              </p:val>
                                            </p:tav>
                                          </p:tavLst>
                                        </p:anim>
                                        <p:anim calcmode="lin" valueType="num">
                                          <p:cBhvr additive="base">
                                            <p:cTn id="44" dur="500" fill="hold"/>
                                            <p:tgtEl>
                                              <p:spTgt spid="72"/>
                                            </p:tgtEl>
                                            <p:attrNameLst>
                                              <p:attrName>ppt_y</p:attrName>
                                            </p:attrNameLst>
                                          </p:cBhvr>
                                          <p:tavLst>
                                            <p:tav tm="0">
                                              <p:val>
                                                <p:strVal val="1+#ppt_h/2"/>
                                              </p:val>
                                            </p:tav>
                                            <p:tav tm="100000">
                                              <p:val>
                                                <p:strVal val="#ppt_y"/>
                                              </p:val>
                                            </p:tav>
                                          </p:tavLst>
                                        </p:anim>
                                      </p:childTnLst>
                                    </p:cTn>
                                  </p:par>
                                  <p:par>
                                    <p:cTn id="45" presetID="22" presetClass="entr" presetSubtype="8" fill="hold" grpId="0" nodeType="withEffect">
                                      <p:stCondLst>
                                        <p:cond delay="250"/>
                                      </p:stCondLst>
                                      <p:childTnLst>
                                        <p:set>
                                          <p:cBhvr>
                                            <p:cTn id="46" dur="1" fill="hold">
                                              <p:stCondLst>
                                                <p:cond delay="0"/>
                                              </p:stCondLst>
                                            </p:cTn>
                                            <p:tgtEl>
                                              <p:spTgt spid="74"/>
                                            </p:tgtEl>
                                            <p:attrNameLst>
                                              <p:attrName>style.visibility</p:attrName>
                                            </p:attrNameLst>
                                          </p:cBhvr>
                                          <p:to>
                                            <p:strVal val="visible"/>
                                          </p:to>
                                        </p:set>
                                        <p:animEffect transition="in" filter="wipe(left)">
                                          <p:cBhvr>
                                            <p:cTn id="47"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70" grpId="0"/>
          <p:bldP spid="73" grpId="0"/>
          <p:bldP spid="74"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4078742-ED8E-67BE-D7B8-E6D379AD5CAD}"/>
              </a:ext>
            </a:extLst>
          </p:cNvPr>
          <p:cNvSpPr txBox="1"/>
          <p:nvPr/>
        </p:nvSpPr>
        <p:spPr>
          <a:xfrm>
            <a:off x="2355442" y="2263338"/>
            <a:ext cx="7495358" cy="646331"/>
          </a:xfrm>
          <a:prstGeom prst="rect">
            <a:avLst/>
          </a:prstGeom>
          <a:noFill/>
        </p:spPr>
        <p:txBody>
          <a:bodyPr wrap="square" rtlCol="0">
            <a:spAutoFit/>
          </a:bodyPr>
          <a:lstStyle/>
          <a:p>
            <a:pPr algn="ctr"/>
            <a:r>
              <a:rPr lang="en-GB" sz="3600" dirty="0">
                <a:solidFill>
                  <a:schemeClr val="accent5">
                    <a:lumMod val="50000"/>
                  </a:schemeClr>
                </a:solidFill>
                <a:latin typeface="Poppins Bold" panose="00000800000000000000" pitchFamily="2" charset="0"/>
                <a:cs typeface="Poppins Bold" panose="00000800000000000000" pitchFamily="2" charset="0"/>
              </a:rPr>
              <a:t>Interstate Banking Restriction</a:t>
            </a:r>
          </a:p>
        </p:txBody>
      </p:sp>
      <p:sp>
        <p:nvSpPr>
          <p:cNvPr id="29" name="TextBox 28">
            <a:extLst>
              <a:ext uri="{FF2B5EF4-FFF2-40B4-BE49-F238E27FC236}">
                <a16:creationId xmlns:a16="http://schemas.microsoft.com/office/drawing/2014/main" id="{ACC4FC6C-543A-43EA-D33C-0250BE2B4A7B}"/>
              </a:ext>
            </a:extLst>
          </p:cNvPr>
          <p:cNvSpPr txBox="1"/>
          <p:nvPr/>
        </p:nvSpPr>
        <p:spPr>
          <a:xfrm>
            <a:off x="2092873" y="3064446"/>
            <a:ext cx="8001218" cy="707886"/>
          </a:xfrm>
          <a:prstGeom prst="rect">
            <a:avLst/>
          </a:prstGeom>
          <a:noFill/>
        </p:spPr>
        <p:txBody>
          <a:bodyPr wrap="square" rtlCol="0">
            <a:spAutoFit/>
          </a:bodyPr>
          <a:lstStyle/>
          <a:p>
            <a:pPr algn="ctr"/>
            <a:r>
              <a:rPr lang="en-US" sz="2000" dirty="0">
                <a:solidFill>
                  <a:schemeClr val="accent5">
                    <a:lumMod val="50000"/>
                  </a:schemeClr>
                </a:solidFill>
                <a:latin typeface="Poppins" panose="00000500000000000000" pitchFamily="2" charset="0"/>
                <a:cs typeface="Poppins" panose="00000500000000000000" pitchFamily="2" charset="0"/>
              </a:rPr>
              <a:t> Severely restricted U.S. banks from having </a:t>
            </a:r>
            <a:r>
              <a:rPr lang="en-US" sz="2000" b="1" dirty="0">
                <a:solidFill>
                  <a:schemeClr val="accent5">
                    <a:lumMod val="50000"/>
                  </a:schemeClr>
                </a:solidFill>
                <a:latin typeface="Poppins" panose="00000500000000000000" pitchFamily="2" charset="0"/>
                <a:cs typeface="Poppins" panose="00000500000000000000" pitchFamily="2" charset="0"/>
              </a:rPr>
              <a:t>branch networks</a:t>
            </a:r>
            <a:r>
              <a:rPr lang="en-US" sz="2000" dirty="0">
                <a:solidFill>
                  <a:schemeClr val="accent5">
                    <a:lumMod val="50000"/>
                  </a:schemeClr>
                </a:solidFill>
                <a:latin typeface="Poppins" panose="00000500000000000000" pitchFamily="2" charset="0"/>
                <a:cs typeface="Poppins" panose="00000500000000000000" pitchFamily="2" charset="0"/>
              </a:rPr>
              <a:t> which </a:t>
            </a:r>
            <a:r>
              <a:rPr lang="en-US" sz="2000" b="1" dirty="0">
                <a:solidFill>
                  <a:schemeClr val="accent5">
                    <a:lumMod val="50000"/>
                  </a:schemeClr>
                </a:solidFill>
                <a:latin typeface="Poppins" panose="00000500000000000000" pitchFamily="2" charset="0"/>
                <a:cs typeface="Poppins" panose="00000500000000000000" pitchFamily="2" charset="0"/>
              </a:rPr>
              <a:t>crossed state boundaries</a:t>
            </a:r>
            <a:r>
              <a:rPr lang="en-US" sz="2000" dirty="0">
                <a:solidFill>
                  <a:schemeClr val="accent5">
                    <a:lumMod val="50000"/>
                  </a:schemeClr>
                </a:solidFill>
                <a:latin typeface="Poppins" panose="00000500000000000000" pitchFamily="2" charset="0"/>
                <a:cs typeface="Poppins" panose="00000500000000000000" pitchFamily="2" charset="0"/>
              </a:rPr>
              <a:t> up until 1994</a:t>
            </a:r>
          </a:p>
        </p:txBody>
      </p:sp>
      <p:pic>
        <p:nvPicPr>
          <p:cNvPr id="32" name="Graphic 31">
            <a:extLst>
              <a:ext uri="{FF2B5EF4-FFF2-40B4-BE49-F238E27FC236}">
                <a16:creationId xmlns:a16="http://schemas.microsoft.com/office/drawing/2014/main" id="{CD05444A-1ED1-07DE-9A3B-1C1F7D1115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6812" y="4022718"/>
            <a:ext cx="1137286" cy="1137286"/>
          </a:xfrm>
          <a:prstGeom prst="rect">
            <a:avLst/>
          </a:prstGeom>
        </p:spPr>
      </p:pic>
      <p:grpSp>
        <p:nvGrpSpPr>
          <p:cNvPr id="6" name="Group 5">
            <a:extLst>
              <a:ext uri="{FF2B5EF4-FFF2-40B4-BE49-F238E27FC236}">
                <a16:creationId xmlns:a16="http://schemas.microsoft.com/office/drawing/2014/main" id="{1376668D-D6C8-AD7C-5ACE-C28DB65191F7}"/>
              </a:ext>
            </a:extLst>
          </p:cNvPr>
          <p:cNvGrpSpPr/>
          <p:nvPr/>
        </p:nvGrpSpPr>
        <p:grpSpPr>
          <a:xfrm>
            <a:off x="5512403" y="857406"/>
            <a:ext cx="1162159" cy="1162159"/>
            <a:chOff x="5512403" y="857406"/>
            <a:chExt cx="1162159" cy="1162159"/>
          </a:xfrm>
        </p:grpSpPr>
        <p:sp>
          <p:nvSpPr>
            <p:cNvPr id="13" name="Oval 12">
              <a:extLst>
                <a:ext uri="{FF2B5EF4-FFF2-40B4-BE49-F238E27FC236}">
                  <a16:creationId xmlns:a16="http://schemas.microsoft.com/office/drawing/2014/main" id="{458C8EAC-4D1B-67E3-48AD-DC1075E32102}"/>
                </a:ext>
              </a:extLst>
            </p:cNvPr>
            <p:cNvSpPr/>
            <p:nvPr/>
          </p:nvSpPr>
          <p:spPr>
            <a:xfrm>
              <a:off x="5512403" y="857406"/>
              <a:ext cx="1162159" cy="1162159"/>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 name="Graphic 3">
              <a:extLst>
                <a:ext uri="{FF2B5EF4-FFF2-40B4-BE49-F238E27FC236}">
                  <a16:creationId xmlns:a16="http://schemas.microsoft.com/office/drawing/2014/main" id="{D6FA7EEA-8542-C053-36E6-534DD6495D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83567" y="1039821"/>
              <a:ext cx="747921" cy="747921"/>
            </a:xfrm>
            <a:prstGeom prst="rect">
              <a:avLst/>
            </a:prstGeom>
          </p:spPr>
        </p:pic>
      </p:grpSp>
      <p:grpSp>
        <p:nvGrpSpPr>
          <p:cNvPr id="7" name="Group 6">
            <a:extLst>
              <a:ext uri="{FF2B5EF4-FFF2-40B4-BE49-F238E27FC236}">
                <a16:creationId xmlns:a16="http://schemas.microsoft.com/office/drawing/2014/main" id="{7DF772E4-BE73-FD84-C027-95BB684D7BAD}"/>
              </a:ext>
            </a:extLst>
          </p:cNvPr>
          <p:cNvGrpSpPr/>
          <p:nvPr/>
        </p:nvGrpSpPr>
        <p:grpSpPr>
          <a:xfrm>
            <a:off x="1267855" y="4139685"/>
            <a:ext cx="655200" cy="655200"/>
            <a:chOff x="5512403" y="857406"/>
            <a:chExt cx="1162159" cy="1162159"/>
          </a:xfrm>
        </p:grpSpPr>
        <p:sp>
          <p:nvSpPr>
            <p:cNvPr id="9" name="Oval 8">
              <a:extLst>
                <a:ext uri="{FF2B5EF4-FFF2-40B4-BE49-F238E27FC236}">
                  <a16:creationId xmlns:a16="http://schemas.microsoft.com/office/drawing/2014/main" id="{7B984164-A85E-065D-D994-FA93086632D2}"/>
                </a:ext>
              </a:extLst>
            </p:cNvPr>
            <p:cNvSpPr/>
            <p:nvPr/>
          </p:nvSpPr>
          <p:spPr>
            <a:xfrm>
              <a:off x="5512403" y="857406"/>
              <a:ext cx="1162159" cy="1162159"/>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7" name="Graphic 16">
              <a:extLst>
                <a:ext uri="{FF2B5EF4-FFF2-40B4-BE49-F238E27FC236}">
                  <a16:creationId xmlns:a16="http://schemas.microsoft.com/office/drawing/2014/main" id="{9957B05F-5184-9775-1AA6-2C91AF02D8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83567" y="1039821"/>
              <a:ext cx="747921" cy="747921"/>
            </a:xfrm>
            <a:prstGeom prst="rect">
              <a:avLst/>
            </a:prstGeom>
          </p:spPr>
        </p:pic>
      </p:grpSp>
      <p:cxnSp>
        <p:nvCxnSpPr>
          <p:cNvPr id="30" name="Straight Arrow Connector 29">
            <a:extLst>
              <a:ext uri="{FF2B5EF4-FFF2-40B4-BE49-F238E27FC236}">
                <a16:creationId xmlns:a16="http://schemas.microsoft.com/office/drawing/2014/main" id="{097C4BE0-DE3F-04EE-6F8A-13274A36AF1A}"/>
              </a:ext>
            </a:extLst>
          </p:cNvPr>
          <p:cNvCxnSpPr>
            <a:cxnSpLocks/>
            <a:stCxn id="9" idx="6"/>
          </p:cNvCxnSpPr>
          <p:nvPr/>
        </p:nvCxnSpPr>
        <p:spPr>
          <a:xfrm>
            <a:off x="1923055" y="4467285"/>
            <a:ext cx="7227596" cy="0"/>
          </a:xfrm>
          <a:prstGeom prst="straightConnector1">
            <a:avLst/>
          </a:prstGeom>
          <a:ln w="76200">
            <a:solidFill>
              <a:schemeClr val="accent5"/>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FF24CD6D-7AFC-1B03-76D6-FF68166403D9}"/>
              </a:ext>
            </a:extLst>
          </p:cNvPr>
          <p:cNvCxnSpPr>
            <a:cxnSpLocks/>
          </p:cNvCxnSpPr>
          <p:nvPr/>
        </p:nvCxnSpPr>
        <p:spPr>
          <a:xfrm>
            <a:off x="1588723" y="5433318"/>
            <a:ext cx="10603277"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9D3EA06B-6919-BDD1-6A09-5CACB2239CBD}"/>
              </a:ext>
            </a:extLst>
          </p:cNvPr>
          <p:cNvCxnSpPr>
            <a:cxnSpLocks/>
          </p:cNvCxnSpPr>
          <p:nvPr/>
        </p:nvCxnSpPr>
        <p:spPr>
          <a:xfrm flipV="1">
            <a:off x="9603796"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1ECF283B-A12F-6BFB-3E94-7598278C216A}"/>
              </a:ext>
            </a:extLst>
          </p:cNvPr>
          <p:cNvCxnSpPr>
            <a:cxnSpLocks/>
          </p:cNvCxnSpPr>
          <p:nvPr/>
        </p:nvCxnSpPr>
        <p:spPr>
          <a:xfrm flipV="1">
            <a:off x="1588723"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68677394-B561-D78D-D62E-87D855C1852C}"/>
              </a:ext>
            </a:extLst>
          </p:cNvPr>
          <p:cNvSpPr txBox="1"/>
          <p:nvPr/>
        </p:nvSpPr>
        <p:spPr>
          <a:xfrm>
            <a:off x="1240358"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1900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103" name="TextBox 102">
            <a:extLst>
              <a:ext uri="{FF2B5EF4-FFF2-40B4-BE49-F238E27FC236}">
                <a16:creationId xmlns:a16="http://schemas.microsoft.com/office/drawing/2014/main" id="{12635477-99B4-B2CD-534B-126B4AEFFF9D}"/>
              </a:ext>
            </a:extLst>
          </p:cNvPr>
          <p:cNvSpPr txBox="1"/>
          <p:nvPr/>
        </p:nvSpPr>
        <p:spPr>
          <a:xfrm>
            <a:off x="9255431"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2000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cxnSp>
        <p:nvCxnSpPr>
          <p:cNvPr id="104" name="Straight Connector 103">
            <a:extLst>
              <a:ext uri="{FF2B5EF4-FFF2-40B4-BE49-F238E27FC236}">
                <a16:creationId xmlns:a16="http://schemas.microsoft.com/office/drawing/2014/main" id="{66B9FF6E-D5EA-9A18-21F0-AA08AF9EE75A}"/>
              </a:ext>
            </a:extLst>
          </p:cNvPr>
          <p:cNvCxnSpPr>
            <a:cxnSpLocks/>
          </p:cNvCxnSpPr>
          <p:nvPr/>
        </p:nvCxnSpPr>
        <p:spPr>
          <a:xfrm flipV="1">
            <a:off x="5596261"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7B9C10A-4A11-3515-BFFA-45F7FF8F9C57}"/>
              </a:ext>
            </a:extLst>
          </p:cNvPr>
          <p:cNvCxnSpPr>
            <a:cxnSpLocks/>
          </p:cNvCxnSpPr>
          <p:nvPr/>
        </p:nvCxnSpPr>
        <p:spPr>
          <a:xfrm flipV="1">
            <a:off x="6397768"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2AFA0A8-0026-0F8F-7801-3E4A12D047FD}"/>
              </a:ext>
            </a:extLst>
          </p:cNvPr>
          <p:cNvCxnSpPr>
            <a:cxnSpLocks/>
          </p:cNvCxnSpPr>
          <p:nvPr/>
        </p:nvCxnSpPr>
        <p:spPr>
          <a:xfrm flipV="1">
            <a:off x="7199276"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409517CB-0B5C-10F1-F317-0739E8378733}"/>
              </a:ext>
            </a:extLst>
          </p:cNvPr>
          <p:cNvCxnSpPr>
            <a:cxnSpLocks/>
          </p:cNvCxnSpPr>
          <p:nvPr/>
        </p:nvCxnSpPr>
        <p:spPr>
          <a:xfrm flipV="1">
            <a:off x="8000783"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AB69C27D-26F8-EA8E-41EC-C46C4730A144}"/>
              </a:ext>
            </a:extLst>
          </p:cNvPr>
          <p:cNvCxnSpPr>
            <a:cxnSpLocks/>
          </p:cNvCxnSpPr>
          <p:nvPr/>
        </p:nvCxnSpPr>
        <p:spPr>
          <a:xfrm flipV="1">
            <a:off x="8802291"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EA22BBAD-889F-18D5-69AE-7C5D4EB09581}"/>
              </a:ext>
            </a:extLst>
          </p:cNvPr>
          <p:cNvCxnSpPr>
            <a:cxnSpLocks/>
          </p:cNvCxnSpPr>
          <p:nvPr/>
        </p:nvCxnSpPr>
        <p:spPr>
          <a:xfrm flipV="1">
            <a:off x="2390231"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70844BE8-2873-1366-A7B3-D1376ADE6535}"/>
              </a:ext>
            </a:extLst>
          </p:cNvPr>
          <p:cNvCxnSpPr>
            <a:cxnSpLocks/>
          </p:cNvCxnSpPr>
          <p:nvPr/>
        </p:nvCxnSpPr>
        <p:spPr>
          <a:xfrm flipV="1">
            <a:off x="3191738"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578C19D4-777B-90BC-C74F-23B78A5CF3BA}"/>
              </a:ext>
            </a:extLst>
          </p:cNvPr>
          <p:cNvCxnSpPr>
            <a:cxnSpLocks/>
          </p:cNvCxnSpPr>
          <p:nvPr/>
        </p:nvCxnSpPr>
        <p:spPr>
          <a:xfrm flipV="1">
            <a:off x="3993246"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86DD6436-C001-066F-7441-0AE52EC3915E}"/>
              </a:ext>
            </a:extLst>
          </p:cNvPr>
          <p:cNvCxnSpPr>
            <a:cxnSpLocks/>
          </p:cNvCxnSpPr>
          <p:nvPr/>
        </p:nvCxnSpPr>
        <p:spPr>
          <a:xfrm flipV="1">
            <a:off x="4794753"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C3ABFC01-DE30-A7EF-390C-13D551891638}"/>
              </a:ext>
            </a:extLst>
          </p:cNvPr>
          <p:cNvSpPr txBox="1"/>
          <p:nvPr/>
        </p:nvSpPr>
        <p:spPr>
          <a:xfrm>
            <a:off x="5247894"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1950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114" name="TextBox 113">
            <a:extLst>
              <a:ext uri="{FF2B5EF4-FFF2-40B4-BE49-F238E27FC236}">
                <a16:creationId xmlns:a16="http://schemas.microsoft.com/office/drawing/2014/main" id="{EACDF8C1-A37E-A79F-B9DE-EA02FC3B9BA6}"/>
              </a:ext>
            </a:extLst>
          </p:cNvPr>
          <p:cNvSpPr txBox="1"/>
          <p:nvPr/>
        </p:nvSpPr>
        <p:spPr>
          <a:xfrm>
            <a:off x="6049403"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1960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115" name="TextBox 114">
            <a:extLst>
              <a:ext uri="{FF2B5EF4-FFF2-40B4-BE49-F238E27FC236}">
                <a16:creationId xmlns:a16="http://schemas.microsoft.com/office/drawing/2014/main" id="{511E4129-D460-ED97-0119-D98F67478C4D}"/>
              </a:ext>
            </a:extLst>
          </p:cNvPr>
          <p:cNvSpPr txBox="1"/>
          <p:nvPr/>
        </p:nvSpPr>
        <p:spPr>
          <a:xfrm>
            <a:off x="6850911"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1970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116" name="TextBox 115">
            <a:extLst>
              <a:ext uri="{FF2B5EF4-FFF2-40B4-BE49-F238E27FC236}">
                <a16:creationId xmlns:a16="http://schemas.microsoft.com/office/drawing/2014/main" id="{B7E218A3-D7FE-3767-EF88-F0AAAE3CF132}"/>
              </a:ext>
            </a:extLst>
          </p:cNvPr>
          <p:cNvSpPr txBox="1"/>
          <p:nvPr/>
        </p:nvSpPr>
        <p:spPr>
          <a:xfrm>
            <a:off x="7652418"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1980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117" name="TextBox 116">
            <a:extLst>
              <a:ext uri="{FF2B5EF4-FFF2-40B4-BE49-F238E27FC236}">
                <a16:creationId xmlns:a16="http://schemas.microsoft.com/office/drawing/2014/main" id="{C18CEA5A-D9F1-FEC5-4F17-9532875C5AD7}"/>
              </a:ext>
            </a:extLst>
          </p:cNvPr>
          <p:cNvSpPr txBox="1"/>
          <p:nvPr/>
        </p:nvSpPr>
        <p:spPr>
          <a:xfrm>
            <a:off x="8453921"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1990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118" name="TextBox 117">
            <a:extLst>
              <a:ext uri="{FF2B5EF4-FFF2-40B4-BE49-F238E27FC236}">
                <a16:creationId xmlns:a16="http://schemas.microsoft.com/office/drawing/2014/main" id="{D5BC6EE4-B254-5F84-1044-B29078F0F9B7}"/>
              </a:ext>
            </a:extLst>
          </p:cNvPr>
          <p:cNvSpPr txBox="1"/>
          <p:nvPr/>
        </p:nvSpPr>
        <p:spPr>
          <a:xfrm>
            <a:off x="2041861"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1910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119" name="TextBox 118">
            <a:extLst>
              <a:ext uri="{FF2B5EF4-FFF2-40B4-BE49-F238E27FC236}">
                <a16:creationId xmlns:a16="http://schemas.microsoft.com/office/drawing/2014/main" id="{913BFD7A-3254-FB43-0425-8F5E65178FA5}"/>
              </a:ext>
            </a:extLst>
          </p:cNvPr>
          <p:cNvSpPr txBox="1"/>
          <p:nvPr/>
        </p:nvSpPr>
        <p:spPr>
          <a:xfrm>
            <a:off x="2843368"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1920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120" name="TextBox 119">
            <a:extLst>
              <a:ext uri="{FF2B5EF4-FFF2-40B4-BE49-F238E27FC236}">
                <a16:creationId xmlns:a16="http://schemas.microsoft.com/office/drawing/2014/main" id="{FBF4C846-39EA-A8EC-71DB-7A4DA8C90BFC}"/>
              </a:ext>
            </a:extLst>
          </p:cNvPr>
          <p:cNvSpPr txBox="1"/>
          <p:nvPr/>
        </p:nvSpPr>
        <p:spPr>
          <a:xfrm>
            <a:off x="3644876"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1930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121" name="TextBox 120">
            <a:extLst>
              <a:ext uri="{FF2B5EF4-FFF2-40B4-BE49-F238E27FC236}">
                <a16:creationId xmlns:a16="http://schemas.microsoft.com/office/drawing/2014/main" id="{5351BF85-2AB4-04F3-6EF3-D51D9C699B97}"/>
              </a:ext>
            </a:extLst>
          </p:cNvPr>
          <p:cNvSpPr txBox="1"/>
          <p:nvPr/>
        </p:nvSpPr>
        <p:spPr>
          <a:xfrm>
            <a:off x="4446379"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1940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cxnSp>
        <p:nvCxnSpPr>
          <p:cNvPr id="122" name="Straight Connector 121">
            <a:extLst>
              <a:ext uri="{FF2B5EF4-FFF2-40B4-BE49-F238E27FC236}">
                <a16:creationId xmlns:a16="http://schemas.microsoft.com/office/drawing/2014/main" id="{44AA4D5D-0807-A206-41C2-1A5B5596903A}"/>
              </a:ext>
            </a:extLst>
          </p:cNvPr>
          <p:cNvCxnSpPr>
            <a:cxnSpLocks/>
          </p:cNvCxnSpPr>
          <p:nvPr/>
        </p:nvCxnSpPr>
        <p:spPr>
          <a:xfrm flipV="1">
            <a:off x="11206815"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2C1B08A0-9E39-7B1F-C2B5-2F9CF639082B}"/>
              </a:ext>
            </a:extLst>
          </p:cNvPr>
          <p:cNvSpPr txBox="1"/>
          <p:nvPr/>
        </p:nvSpPr>
        <p:spPr>
          <a:xfrm>
            <a:off x="10858450"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2020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cxnSp>
        <p:nvCxnSpPr>
          <p:cNvPr id="124" name="Straight Connector 123">
            <a:extLst>
              <a:ext uri="{FF2B5EF4-FFF2-40B4-BE49-F238E27FC236}">
                <a16:creationId xmlns:a16="http://schemas.microsoft.com/office/drawing/2014/main" id="{7E45E447-FDCF-8EFD-F27D-507358B8D0BF}"/>
              </a:ext>
            </a:extLst>
          </p:cNvPr>
          <p:cNvCxnSpPr>
            <a:cxnSpLocks/>
          </p:cNvCxnSpPr>
          <p:nvPr/>
        </p:nvCxnSpPr>
        <p:spPr>
          <a:xfrm flipV="1">
            <a:off x="10405310"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4D109EF0-90C7-A1BD-F2ED-DE14E00D9712}"/>
              </a:ext>
            </a:extLst>
          </p:cNvPr>
          <p:cNvSpPr txBox="1"/>
          <p:nvPr/>
        </p:nvSpPr>
        <p:spPr>
          <a:xfrm>
            <a:off x="10056940"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2010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grpSp>
        <p:nvGrpSpPr>
          <p:cNvPr id="34" name="Group 33">
            <a:extLst>
              <a:ext uri="{FF2B5EF4-FFF2-40B4-BE49-F238E27FC236}">
                <a16:creationId xmlns:a16="http://schemas.microsoft.com/office/drawing/2014/main" id="{6FB49C03-5BE6-1A2B-8569-9E96C4BA95FB}"/>
              </a:ext>
            </a:extLst>
          </p:cNvPr>
          <p:cNvGrpSpPr/>
          <p:nvPr/>
        </p:nvGrpSpPr>
        <p:grpSpPr>
          <a:xfrm>
            <a:off x="435076" y="5085801"/>
            <a:ext cx="731751" cy="733129"/>
            <a:chOff x="3516570" y="785827"/>
            <a:chExt cx="2111772" cy="2115748"/>
          </a:xfrm>
        </p:grpSpPr>
        <p:sp>
          <p:nvSpPr>
            <p:cNvPr id="35" name="Freeform: Shape 34">
              <a:extLst>
                <a:ext uri="{FF2B5EF4-FFF2-40B4-BE49-F238E27FC236}">
                  <a16:creationId xmlns:a16="http://schemas.microsoft.com/office/drawing/2014/main" id="{87DAB604-3915-A4D0-696A-A29E91A6BDD7}"/>
                </a:ext>
              </a:extLst>
            </p:cNvPr>
            <p:cNvSpPr/>
            <p:nvPr/>
          </p:nvSpPr>
          <p:spPr>
            <a:xfrm>
              <a:off x="3516570" y="1843000"/>
              <a:ext cx="2111772" cy="277627"/>
            </a:xfrm>
            <a:custGeom>
              <a:avLst/>
              <a:gdLst>
                <a:gd name="connsiteX0" fmla="*/ 337 w 1682871"/>
                <a:gd name="connsiteY0" fmla="*/ 178 h 221241"/>
                <a:gd name="connsiteX1" fmla="*/ 184333 w 1682871"/>
                <a:gd name="connsiteY1" fmla="*/ 534 h 221241"/>
                <a:gd name="connsiteX2" fmla="*/ 821838 w 1682871"/>
                <a:gd name="connsiteY2" fmla="*/ 534 h 221241"/>
                <a:gd name="connsiteX3" fmla="*/ 841528 w 1682871"/>
                <a:gd name="connsiteY3" fmla="*/ 0 h 221241"/>
                <a:gd name="connsiteX4" fmla="*/ 861168 w 1682871"/>
                <a:gd name="connsiteY4" fmla="*/ 508 h 221241"/>
                <a:gd name="connsiteX5" fmla="*/ 1682871 w 1682871"/>
                <a:gd name="connsiteY5" fmla="*/ 559 h 221241"/>
                <a:gd name="connsiteX6" fmla="*/ 1682871 w 1682871"/>
                <a:gd name="connsiteY6" fmla="*/ 92760 h 221241"/>
                <a:gd name="connsiteX7" fmla="*/ 1676418 w 1682871"/>
                <a:gd name="connsiteY7" fmla="*/ 107750 h 221241"/>
                <a:gd name="connsiteX8" fmla="*/ 1653120 w 1682871"/>
                <a:gd name="connsiteY8" fmla="*/ 221242 h 221241"/>
                <a:gd name="connsiteX9" fmla="*/ 1636707 w 1682871"/>
                <a:gd name="connsiteY9" fmla="*/ 220784 h 221241"/>
                <a:gd name="connsiteX10" fmla="*/ 46324 w 1682871"/>
                <a:gd name="connsiteY10" fmla="*/ 220784 h 221241"/>
                <a:gd name="connsiteX11" fmla="*/ 29911 w 1682871"/>
                <a:gd name="connsiteY11" fmla="*/ 221242 h 221241"/>
                <a:gd name="connsiteX12" fmla="*/ 3285 w 1682871"/>
                <a:gd name="connsiteY12" fmla="*/ 71596 h 221241"/>
                <a:gd name="connsiteX13" fmla="*/ 337 w 1682871"/>
                <a:gd name="connsiteY13" fmla="*/ 53227 h 221241"/>
                <a:gd name="connsiteX14" fmla="*/ 337 w 1682871"/>
                <a:gd name="connsiteY14" fmla="*/ 3836 h 221241"/>
                <a:gd name="connsiteX15" fmla="*/ 337 w 1682871"/>
                <a:gd name="connsiteY15" fmla="*/ 178 h 2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871" h="221241">
                  <a:moveTo>
                    <a:pt x="337" y="178"/>
                  </a:moveTo>
                  <a:cubicBezTo>
                    <a:pt x="61669" y="305"/>
                    <a:pt x="123001" y="534"/>
                    <a:pt x="184333" y="534"/>
                  </a:cubicBezTo>
                  <a:cubicBezTo>
                    <a:pt x="396834" y="584"/>
                    <a:pt x="609336" y="559"/>
                    <a:pt x="821838" y="534"/>
                  </a:cubicBezTo>
                  <a:cubicBezTo>
                    <a:pt x="828393" y="534"/>
                    <a:pt x="834948" y="203"/>
                    <a:pt x="841528" y="0"/>
                  </a:cubicBezTo>
                  <a:cubicBezTo>
                    <a:pt x="848083" y="178"/>
                    <a:pt x="854613" y="508"/>
                    <a:pt x="861168" y="508"/>
                  </a:cubicBezTo>
                  <a:cubicBezTo>
                    <a:pt x="1135077" y="559"/>
                    <a:pt x="1408987" y="559"/>
                    <a:pt x="1682871" y="559"/>
                  </a:cubicBezTo>
                  <a:cubicBezTo>
                    <a:pt x="1682871" y="31301"/>
                    <a:pt x="1682871" y="62018"/>
                    <a:pt x="1682871" y="92760"/>
                  </a:cubicBezTo>
                  <a:cubicBezTo>
                    <a:pt x="1680661" y="97740"/>
                    <a:pt x="1677510" y="102516"/>
                    <a:pt x="1676418" y="107750"/>
                  </a:cubicBezTo>
                  <a:cubicBezTo>
                    <a:pt x="1668415" y="145530"/>
                    <a:pt x="1660818" y="183411"/>
                    <a:pt x="1653120" y="221242"/>
                  </a:cubicBezTo>
                  <a:cubicBezTo>
                    <a:pt x="1647658" y="221089"/>
                    <a:pt x="1642195" y="220784"/>
                    <a:pt x="1636707" y="220784"/>
                  </a:cubicBezTo>
                  <a:cubicBezTo>
                    <a:pt x="1106571" y="220759"/>
                    <a:pt x="576460" y="220759"/>
                    <a:pt x="46324" y="220784"/>
                  </a:cubicBezTo>
                  <a:cubicBezTo>
                    <a:pt x="40861" y="220784"/>
                    <a:pt x="35399" y="221089"/>
                    <a:pt x="29911" y="221242"/>
                  </a:cubicBezTo>
                  <a:cubicBezTo>
                    <a:pt x="21069" y="171343"/>
                    <a:pt x="12355" y="121444"/>
                    <a:pt x="3285" y="71596"/>
                  </a:cubicBezTo>
                  <a:cubicBezTo>
                    <a:pt x="2141" y="65295"/>
                    <a:pt x="2522" y="59350"/>
                    <a:pt x="337" y="53227"/>
                  </a:cubicBezTo>
                  <a:cubicBezTo>
                    <a:pt x="337" y="36764"/>
                    <a:pt x="337" y="20300"/>
                    <a:pt x="337" y="3836"/>
                  </a:cubicBezTo>
                  <a:cubicBezTo>
                    <a:pt x="1506" y="2617"/>
                    <a:pt x="-831" y="1397"/>
                    <a:pt x="337" y="17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6" name="Freeform: Shape 35">
              <a:extLst>
                <a:ext uri="{FF2B5EF4-FFF2-40B4-BE49-F238E27FC236}">
                  <a16:creationId xmlns:a16="http://schemas.microsoft.com/office/drawing/2014/main" id="{47997B85-DE19-C71D-0397-6A1ECFF02909}"/>
                </a:ext>
              </a:extLst>
            </p:cNvPr>
            <p:cNvSpPr/>
            <p:nvPr/>
          </p:nvSpPr>
          <p:spPr>
            <a:xfrm>
              <a:off x="4572541" y="1567349"/>
              <a:ext cx="1055801" cy="276352"/>
            </a:xfrm>
            <a:custGeom>
              <a:avLst/>
              <a:gdLst>
                <a:gd name="connsiteX0" fmla="*/ 841369 w 841368"/>
                <a:gd name="connsiteY0" fmla="*/ 220225 h 220225"/>
                <a:gd name="connsiteX1" fmla="*/ 19639 w 841368"/>
                <a:gd name="connsiteY1" fmla="*/ 220200 h 220225"/>
                <a:gd name="connsiteX2" fmla="*/ 0 w 841368"/>
                <a:gd name="connsiteY2" fmla="*/ 219692 h 220225"/>
                <a:gd name="connsiteX3" fmla="*/ 559 w 841368"/>
                <a:gd name="connsiteY3" fmla="*/ 0 h 220225"/>
                <a:gd name="connsiteX4" fmla="*/ 811617 w 841368"/>
                <a:gd name="connsiteY4" fmla="*/ 0 h 220225"/>
                <a:gd name="connsiteX5" fmla="*/ 831282 w 841368"/>
                <a:gd name="connsiteY5" fmla="*/ 90981 h 220225"/>
                <a:gd name="connsiteX6" fmla="*/ 841369 w 841368"/>
                <a:gd name="connsiteY6" fmla="*/ 154371 h 220225"/>
                <a:gd name="connsiteX7" fmla="*/ 841369 w 841368"/>
                <a:gd name="connsiteY7" fmla="*/ 220225 h 22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68" h="220225">
                  <a:moveTo>
                    <a:pt x="841369" y="220225"/>
                  </a:moveTo>
                  <a:cubicBezTo>
                    <a:pt x="567459" y="220225"/>
                    <a:pt x="293549" y="220225"/>
                    <a:pt x="19639" y="220200"/>
                  </a:cubicBezTo>
                  <a:cubicBezTo>
                    <a:pt x="13085" y="220200"/>
                    <a:pt x="6555" y="219870"/>
                    <a:pt x="0" y="219692"/>
                  </a:cubicBezTo>
                  <a:cubicBezTo>
                    <a:pt x="178" y="146470"/>
                    <a:pt x="356" y="73248"/>
                    <a:pt x="559" y="0"/>
                  </a:cubicBezTo>
                  <a:cubicBezTo>
                    <a:pt x="270912" y="0"/>
                    <a:pt x="541265" y="0"/>
                    <a:pt x="811617" y="0"/>
                  </a:cubicBezTo>
                  <a:cubicBezTo>
                    <a:pt x="818223" y="30310"/>
                    <a:pt x="825286" y="60544"/>
                    <a:pt x="831282" y="90981"/>
                  </a:cubicBezTo>
                  <a:cubicBezTo>
                    <a:pt x="835423" y="111967"/>
                    <a:pt x="838066" y="133233"/>
                    <a:pt x="841369" y="154371"/>
                  </a:cubicBezTo>
                  <a:cubicBezTo>
                    <a:pt x="841369" y="176323"/>
                    <a:pt x="841369" y="198274"/>
                    <a:pt x="841369" y="2202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37" name="Freeform: Shape 36">
              <a:extLst>
                <a:ext uri="{FF2B5EF4-FFF2-40B4-BE49-F238E27FC236}">
                  <a16:creationId xmlns:a16="http://schemas.microsoft.com/office/drawing/2014/main" id="{8513E6D2-A3DB-97BA-2A82-48C38753AE05}"/>
                </a:ext>
              </a:extLst>
            </p:cNvPr>
            <p:cNvSpPr/>
            <p:nvPr/>
          </p:nvSpPr>
          <p:spPr>
            <a:xfrm>
              <a:off x="3918132" y="2670782"/>
              <a:ext cx="1308848" cy="230793"/>
            </a:xfrm>
            <a:custGeom>
              <a:avLst/>
              <a:gdLst>
                <a:gd name="connsiteX0" fmla="*/ 1043022 w 1043021"/>
                <a:gd name="connsiteY0" fmla="*/ 25 h 183919"/>
                <a:gd name="connsiteX1" fmla="*/ 985933 w 1043021"/>
                <a:gd name="connsiteY1" fmla="*/ 43674 h 183919"/>
                <a:gd name="connsiteX2" fmla="*/ 593755 w 1043021"/>
                <a:gd name="connsiteY2" fmla="*/ 180769 h 183919"/>
                <a:gd name="connsiteX3" fmla="*/ 587251 w 1043021"/>
                <a:gd name="connsiteY3" fmla="*/ 183919 h 183919"/>
                <a:gd name="connsiteX4" fmla="*/ 452493 w 1043021"/>
                <a:gd name="connsiteY4" fmla="*/ 183919 h 183919"/>
                <a:gd name="connsiteX5" fmla="*/ 393779 w 1043021"/>
                <a:gd name="connsiteY5" fmla="*/ 174112 h 183919"/>
                <a:gd name="connsiteX6" fmla="*/ 6504 w 1043021"/>
                <a:gd name="connsiteY6" fmla="*/ 7190 h 183919"/>
                <a:gd name="connsiteX7" fmla="*/ 0 w 1043021"/>
                <a:gd name="connsiteY7" fmla="*/ 0 h 183919"/>
                <a:gd name="connsiteX8" fmla="*/ 392584 w 1043021"/>
                <a:gd name="connsiteY8" fmla="*/ 280 h 183919"/>
                <a:gd name="connsiteX9" fmla="*/ 1043022 w 1043021"/>
                <a:gd name="connsiteY9" fmla="*/ 25 h 1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021" h="183919">
                  <a:moveTo>
                    <a:pt x="1043022" y="25"/>
                  </a:moveTo>
                  <a:cubicBezTo>
                    <a:pt x="1024043" y="14634"/>
                    <a:pt x="1005852" y="30488"/>
                    <a:pt x="985933" y="43674"/>
                  </a:cubicBezTo>
                  <a:cubicBezTo>
                    <a:pt x="866852" y="122562"/>
                    <a:pt x="736134" y="168523"/>
                    <a:pt x="593755" y="180769"/>
                  </a:cubicBezTo>
                  <a:cubicBezTo>
                    <a:pt x="591519" y="180972"/>
                    <a:pt x="589410" y="182827"/>
                    <a:pt x="587251" y="183919"/>
                  </a:cubicBezTo>
                  <a:cubicBezTo>
                    <a:pt x="542332" y="183919"/>
                    <a:pt x="497413" y="183919"/>
                    <a:pt x="452493" y="183919"/>
                  </a:cubicBezTo>
                  <a:cubicBezTo>
                    <a:pt x="432930" y="180642"/>
                    <a:pt x="413367" y="177161"/>
                    <a:pt x="393779" y="174112"/>
                  </a:cubicBezTo>
                  <a:cubicBezTo>
                    <a:pt x="250383" y="151729"/>
                    <a:pt x="121317" y="96037"/>
                    <a:pt x="6504" y="7190"/>
                  </a:cubicBezTo>
                  <a:cubicBezTo>
                    <a:pt x="3989" y="5234"/>
                    <a:pt x="2160" y="2414"/>
                    <a:pt x="0" y="0"/>
                  </a:cubicBezTo>
                  <a:cubicBezTo>
                    <a:pt x="130870" y="102"/>
                    <a:pt x="261714" y="280"/>
                    <a:pt x="392584" y="280"/>
                  </a:cubicBezTo>
                  <a:cubicBezTo>
                    <a:pt x="609380" y="254"/>
                    <a:pt x="826201" y="127"/>
                    <a:pt x="1043022" y="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38" name="Freeform: Shape 37">
              <a:extLst>
                <a:ext uri="{FF2B5EF4-FFF2-40B4-BE49-F238E27FC236}">
                  <a16:creationId xmlns:a16="http://schemas.microsoft.com/office/drawing/2014/main" id="{C71D60B7-1463-4300-D521-CB0428279388}"/>
                </a:ext>
              </a:extLst>
            </p:cNvPr>
            <p:cNvSpPr/>
            <p:nvPr/>
          </p:nvSpPr>
          <p:spPr>
            <a:xfrm>
              <a:off x="4572572" y="785827"/>
              <a:ext cx="651698" cy="230418"/>
            </a:xfrm>
            <a:custGeom>
              <a:avLst/>
              <a:gdLst>
                <a:gd name="connsiteX0" fmla="*/ 92023 w 519338"/>
                <a:gd name="connsiteY0" fmla="*/ 0 h 183620"/>
                <a:gd name="connsiteX1" fmla="*/ 126322 w 519338"/>
                <a:gd name="connsiteY1" fmla="*/ 9502 h 183620"/>
                <a:gd name="connsiteX2" fmla="*/ 342457 w 519338"/>
                <a:gd name="connsiteY2" fmla="*/ 72790 h 183620"/>
                <a:gd name="connsiteX3" fmla="*/ 510700 w 519338"/>
                <a:gd name="connsiteY3" fmla="*/ 173426 h 183620"/>
                <a:gd name="connsiteX4" fmla="*/ 519338 w 519338"/>
                <a:gd name="connsiteY4" fmla="*/ 182700 h 183620"/>
                <a:gd name="connsiteX5" fmla="*/ 501376 w 519338"/>
                <a:gd name="connsiteY5" fmla="*/ 183589 h 183620"/>
                <a:gd name="connsiteX6" fmla="*/ 559 w 519338"/>
                <a:gd name="connsiteY6" fmla="*/ 183614 h 183620"/>
                <a:gd name="connsiteX7" fmla="*/ 0 w 519338"/>
                <a:gd name="connsiteY7" fmla="*/ 25 h 183620"/>
                <a:gd name="connsiteX8" fmla="*/ 92023 w 519338"/>
                <a:gd name="connsiteY8" fmla="*/ 0 h 18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338" h="183620">
                  <a:moveTo>
                    <a:pt x="92023" y="0"/>
                  </a:moveTo>
                  <a:cubicBezTo>
                    <a:pt x="103456" y="3252"/>
                    <a:pt x="114686" y="7825"/>
                    <a:pt x="126322" y="9502"/>
                  </a:cubicBezTo>
                  <a:cubicBezTo>
                    <a:pt x="201399" y="20376"/>
                    <a:pt x="273173" y="42201"/>
                    <a:pt x="342457" y="72790"/>
                  </a:cubicBezTo>
                  <a:cubicBezTo>
                    <a:pt x="402696" y="99366"/>
                    <a:pt x="458591" y="133233"/>
                    <a:pt x="510700" y="173426"/>
                  </a:cubicBezTo>
                  <a:cubicBezTo>
                    <a:pt x="514003" y="175967"/>
                    <a:pt x="516468" y="179575"/>
                    <a:pt x="519338" y="182700"/>
                  </a:cubicBezTo>
                  <a:cubicBezTo>
                    <a:pt x="513343" y="183005"/>
                    <a:pt x="507372" y="183589"/>
                    <a:pt x="501376" y="183589"/>
                  </a:cubicBezTo>
                  <a:cubicBezTo>
                    <a:pt x="334429" y="183640"/>
                    <a:pt x="167506" y="183614"/>
                    <a:pt x="559" y="183614"/>
                  </a:cubicBezTo>
                  <a:cubicBezTo>
                    <a:pt x="381" y="122410"/>
                    <a:pt x="178" y="61205"/>
                    <a:pt x="0" y="25"/>
                  </a:cubicBezTo>
                  <a:cubicBezTo>
                    <a:pt x="30666" y="0"/>
                    <a:pt x="61332" y="0"/>
                    <a:pt x="92023"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9" name="Freeform: Shape 38">
              <a:extLst>
                <a:ext uri="{FF2B5EF4-FFF2-40B4-BE49-F238E27FC236}">
                  <a16:creationId xmlns:a16="http://schemas.microsoft.com/office/drawing/2014/main" id="{2682AC57-1205-DAA3-BC28-5A1EA0245B75}"/>
                </a:ext>
              </a:extLst>
            </p:cNvPr>
            <p:cNvSpPr/>
            <p:nvPr/>
          </p:nvSpPr>
          <p:spPr>
            <a:xfrm>
              <a:off x="4573274" y="1290008"/>
              <a:ext cx="1017766" cy="277340"/>
            </a:xfrm>
            <a:custGeom>
              <a:avLst/>
              <a:gdLst>
                <a:gd name="connsiteX0" fmla="*/ 715987 w 811058"/>
                <a:gd name="connsiteY0" fmla="*/ 0 h 221012"/>
                <a:gd name="connsiteX1" fmla="*/ 811058 w 811058"/>
                <a:gd name="connsiteY1" fmla="*/ 221013 h 221012"/>
                <a:gd name="connsiteX2" fmla="*/ 0 w 811058"/>
                <a:gd name="connsiteY2" fmla="*/ 221013 h 221012"/>
                <a:gd name="connsiteX3" fmla="*/ 0 w 811058"/>
                <a:gd name="connsiteY3" fmla="*/ 1397 h 221012"/>
                <a:gd name="connsiteX4" fmla="*/ 694848 w 811058"/>
                <a:gd name="connsiteY4" fmla="*/ 1321 h 221012"/>
                <a:gd name="connsiteX5" fmla="*/ 715987 w 811058"/>
                <a:gd name="connsiteY5" fmla="*/ 0 h 2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058" h="221012">
                  <a:moveTo>
                    <a:pt x="715987" y="0"/>
                  </a:moveTo>
                  <a:cubicBezTo>
                    <a:pt x="758390" y="69030"/>
                    <a:pt x="791241" y="142201"/>
                    <a:pt x="811058" y="221013"/>
                  </a:cubicBezTo>
                  <a:cubicBezTo>
                    <a:pt x="540706" y="221013"/>
                    <a:pt x="270353" y="221013"/>
                    <a:pt x="0" y="221013"/>
                  </a:cubicBezTo>
                  <a:cubicBezTo>
                    <a:pt x="0" y="147816"/>
                    <a:pt x="0" y="74619"/>
                    <a:pt x="0" y="1397"/>
                  </a:cubicBezTo>
                  <a:cubicBezTo>
                    <a:pt x="231608" y="1397"/>
                    <a:pt x="463240" y="1397"/>
                    <a:pt x="694848" y="1321"/>
                  </a:cubicBezTo>
                  <a:cubicBezTo>
                    <a:pt x="701886" y="1321"/>
                    <a:pt x="708923" y="457"/>
                    <a:pt x="715987"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0" name="Freeform: Shape 39">
              <a:extLst>
                <a:ext uri="{FF2B5EF4-FFF2-40B4-BE49-F238E27FC236}">
                  <a16:creationId xmlns:a16="http://schemas.microsoft.com/office/drawing/2014/main" id="{033A049C-E297-2485-FFC3-73D173BE4B9F}"/>
                </a:ext>
              </a:extLst>
            </p:cNvPr>
            <p:cNvSpPr/>
            <p:nvPr/>
          </p:nvSpPr>
          <p:spPr>
            <a:xfrm>
              <a:off x="4573242" y="1015058"/>
              <a:ext cx="898495" cy="276702"/>
            </a:xfrm>
            <a:custGeom>
              <a:avLst/>
              <a:gdLst>
                <a:gd name="connsiteX0" fmla="*/ 716012 w 716011"/>
                <a:gd name="connsiteY0" fmla="*/ 219107 h 220504"/>
                <a:gd name="connsiteX1" fmla="*/ 694848 w 716011"/>
                <a:gd name="connsiteY1" fmla="*/ 220429 h 220504"/>
                <a:gd name="connsiteX2" fmla="*/ 0 w 716011"/>
                <a:gd name="connsiteY2" fmla="*/ 220505 h 220504"/>
                <a:gd name="connsiteX3" fmla="*/ 0 w 716011"/>
                <a:gd name="connsiteY3" fmla="*/ 915 h 220504"/>
                <a:gd name="connsiteX4" fmla="*/ 500817 w 716011"/>
                <a:gd name="connsiteY4" fmla="*/ 889 h 220504"/>
                <a:gd name="connsiteX5" fmla="*/ 518780 w 716011"/>
                <a:gd name="connsiteY5" fmla="*/ 0 h 220504"/>
                <a:gd name="connsiteX6" fmla="*/ 531331 w 716011"/>
                <a:gd name="connsiteY6" fmla="*/ 7317 h 220504"/>
                <a:gd name="connsiteX7" fmla="*/ 716012 w 716011"/>
                <a:gd name="connsiteY7" fmla="*/ 219107 h 22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11" h="220504">
                  <a:moveTo>
                    <a:pt x="716012" y="219107"/>
                  </a:moveTo>
                  <a:cubicBezTo>
                    <a:pt x="708949" y="219565"/>
                    <a:pt x="701911" y="220429"/>
                    <a:pt x="694848" y="220429"/>
                  </a:cubicBezTo>
                  <a:cubicBezTo>
                    <a:pt x="463240" y="220505"/>
                    <a:pt x="231608" y="220505"/>
                    <a:pt x="0" y="220505"/>
                  </a:cubicBezTo>
                  <a:cubicBezTo>
                    <a:pt x="0" y="147308"/>
                    <a:pt x="0" y="74111"/>
                    <a:pt x="0" y="915"/>
                  </a:cubicBezTo>
                  <a:cubicBezTo>
                    <a:pt x="166948" y="915"/>
                    <a:pt x="333870" y="940"/>
                    <a:pt x="500817" y="889"/>
                  </a:cubicBezTo>
                  <a:cubicBezTo>
                    <a:pt x="506813" y="889"/>
                    <a:pt x="512784" y="305"/>
                    <a:pt x="518780" y="0"/>
                  </a:cubicBezTo>
                  <a:cubicBezTo>
                    <a:pt x="522972" y="2414"/>
                    <a:pt x="527621" y="4294"/>
                    <a:pt x="531331" y="7317"/>
                  </a:cubicBezTo>
                  <a:cubicBezTo>
                    <a:pt x="604578" y="67683"/>
                    <a:pt x="666774" y="137755"/>
                    <a:pt x="716012" y="219107"/>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41" name="Freeform: Shape 40">
              <a:extLst>
                <a:ext uri="{FF2B5EF4-FFF2-40B4-BE49-F238E27FC236}">
                  <a16:creationId xmlns:a16="http://schemas.microsoft.com/office/drawing/2014/main" id="{EEDDD36C-B611-D693-9A45-B5CEDBF094C1}"/>
                </a:ext>
              </a:extLst>
            </p:cNvPr>
            <p:cNvSpPr/>
            <p:nvPr/>
          </p:nvSpPr>
          <p:spPr>
            <a:xfrm>
              <a:off x="3819553" y="1154605"/>
              <a:ext cx="276894" cy="274438"/>
            </a:xfrm>
            <a:custGeom>
              <a:avLst/>
              <a:gdLst>
                <a:gd name="connsiteX0" fmla="*/ 40473 w 220657"/>
                <a:gd name="connsiteY0" fmla="*/ 213188 h 218700"/>
                <a:gd name="connsiteX1" fmla="*/ 61764 w 220657"/>
                <a:gd name="connsiteY1" fmla="*/ 147842 h 218700"/>
                <a:gd name="connsiteX2" fmla="*/ 55412 w 220657"/>
                <a:gd name="connsiteY2" fmla="*/ 127440 h 218700"/>
                <a:gd name="connsiteX3" fmla="*/ 0 w 220657"/>
                <a:gd name="connsiteY3" fmla="*/ 83309 h 218700"/>
                <a:gd name="connsiteX4" fmla="*/ 57165 w 220657"/>
                <a:gd name="connsiteY4" fmla="*/ 83258 h 218700"/>
                <a:gd name="connsiteX5" fmla="*/ 90295 w 220657"/>
                <a:gd name="connsiteY5" fmla="*/ 59020 h 218700"/>
                <a:gd name="connsiteX6" fmla="*/ 109503 w 220657"/>
                <a:gd name="connsiteY6" fmla="*/ 0 h 218700"/>
                <a:gd name="connsiteX7" fmla="*/ 129523 w 220657"/>
                <a:gd name="connsiteY7" fmla="*/ 61840 h 218700"/>
                <a:gd name="connsiteX8" fmla="*/ 160240 w 220657"/>
                <a:gd name="connsiteY8" fmla="*/ 83690 h 218700"/>
                <a:gd name="connsiteX9" fmla="*/ 220657 w 220657"/>
                <a:gd name="connsiteY9" fmla="*/ 86586 h 218700"/>
                <a:gd name="connsiteX10" fmla="*/ 167583 w 220657"/>
                <a:gd name="connsiteY10" fmla="*/ 124849 h 218700"/>
                <a:gd name="connsiteX11" fmla="*/ 158868 w 220657"/>
                <a:gd name="connsiteY11" fmla="*/ 151653 h 218700"/>
                <a:gd name="connsiteX12" fmla="*/ 180642 w 220657"/>
                <a:gd name="connsiteY12" fmla="*/ 218701 h 218700"/>
                <a:gd name="connsiteX13" fmla="*/ 109732 w 220657"/>
                <a:gd name="connsiteY13" fmla="*/ 167633 h 218700"/>
                <a:gd name="connsiteX14" fmla="*/ 42658 w 220657"/>
                <a:gd name="connsiteY14" fmla="*/ 216033 h 218700"/>
                <a:gd name="connsiteX15" fmla="*/ 40473 w 220657"/>
                <a:gd name="connsiteY15" fmla="*/ 213188 h 2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0657" h="218700">
                  <a:moveTo>
                    <a:pt x="40473" y="213188"/>
                  </a:moveTo>
                  <a:cubicBezTo>
                    <a:pt x="47485" y="191363"/>
                    <a:pt x="53888" y="169336"/>
                    <a:pt x="61764" y="147842"/>
                  </a:cubicBezTo>
                  <a:cubicBezTo>
                    <a:pt x="65244" y="138340"/>
                    <a:pt x="63644" y="133080"/>
                    <a:pt x="55412" y="127440"/>
                  </a:cubicBezTo>
                  <a:cubicBezTo>
                    <a:pt x="36484" y="114508"/>
                    <a:pt x="18191" y="100636"/>
                    <a:pt x="0" y="83309"/>
                  </a:cubicBezTo>
                  <a:cubicBezTo>
                    <a:pt x="19055" y="83309"/>
                    <a:pt x="38110" y="83537"/>
                    <a:pt x="57165" y="83258"/>
                  </a:cubicBezTo>
                  <a:cubicBezTo>
                    <a:pt x="88212" y="82800"/>
                    <a:pt x="80234" y="87704"/>
                    <a:pt x="90295" y="59020"/>
                  </a:cubicBezTo>
                  <a:cubicBezTo>
                    <a:pt x="96647" y="40956"/>
                    <a:pt x="102160" y="22637"/>
                    <a:pt x="109503" y="0"/>
                  </a:cubicBezTo>
                  <a:cubicBezTo>
                    <a:pt x="117150" y="23069"/>
                    <a:pt x="125153" y="42048"/>
                    <a:pt x="129523" y="61840"/>
                  </a:cubicBezTo>
                  <a:cubicBezTo>
                    <a:pt x="133538" y="80133"/>
                    <a:pt x="142786" y="85036"/>
                    <a:pt x="160240" y="83690"/>
                  </a:cubicBezTo>
                  <a:cubicBezTo>
                    <a:pt x="179727" y="82191"/>
                    <a:pt x="199443" y="83334"/>
                    <a:pt x="220657" y="86586"/>
                  </a:cubicBezTo>
                  <a:cubicBezTo>
                    <a:pt x="203025" y="99442"/>
                    <a:pt x="185850" y="113009"/>
                    <a:pt x="167583" y="124849"/>
                  </a:cubicBezTo>
                  <a:cubicBezTo>
                    <a:pt x="156429" y="132089"/>
                    <a:pt x="154015" y="139051"/>
                    <a:pt x="158868" y="151653"/>
                  </a:cubicBezTo>
                  <a:cubicBezTo>
                    <a:pt x="166871" y="172410"/>
                    <a:pt x="172766" y="193980"/>
                    <a:pt x="180642" y="218701"/>
                  </a:cubicBezTo>
                  <a:cubicBezTo>
                    <a:pt x="154981" y="200230"/>
                    <a:pt x="132420" y="183995"/>
                    <a:pt x="109732" y="167633"/>
                  </a:cubicBezTo>
                  <a:cubicBezTo>
                    <a:pt x="86840" y="184148"/>
                    <a:pt x="64762" y="200103"/>
                    <a:pt x="42658" y="216033"/>
                  </a:cubicBezTo>
                  <a:cubicBezTo>
                    <a:pt x="41947" y="215093"/>
                    <a:pt x="41210" y="214128"/>
                    <a:pt x="40473" y="21318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2" name="Freeform: Shape 41">
              <a:extLst>
                <a:ext uri="{FF2B5EF4-FFF2-40B4-BE49-F238E27FC236}">
                  <a16:creationId xmlns:a16="http://schemas.microsoft.com/office/drawing/2014/main" id="{F19F8AAB-8BF5-D295-76E5-85E52659D9D6}"/>
                </a:ext>
              </a:extLst>
            </p:cNvPr>
            <p:cNvSpPr/>
            <p:nvPr/>
          </p:nvSpPr>
          <p:spPr>
            <a:xfrm>
              <a:off x="4197417" y="1154350"/>
              <a:ext cx="277722" cy="270581"/>
            </a:xfrm>
            <a:custGeom>
              <a:avLst/>
              <a:gdLst>
                <a:gd name="connsiteX0" fmla="*/ 176704 w 221317"/>
                <a:gd name="connsiteY0" fmla="*/ 214102 h 215626"/>
                <a:gd name="connsiteX1" fmla="*/ 109960 w 221317"/>
                <a:gd name="connsiteY1" fmla="*/ 168167 h 215626"/>
                <a:gd name="connsiteX2" fmla="*/ 44081 w 221317"/>
                <a:gd name="connsiteY2" fmla="*/ 215627 h 215626"/>
                <a:gd name="connsiteX3" fmla="*/ 41235 w 221317"/>
                <a:gd name="connsiteY3" fmla="*/ 213721 h 215626"/>
                <a:gd name="connsiteX4" fmla="*/ 66032 w 221317"/>
                <a:gd name="connsiteY4" fmla="*/ 135469 h 215626"/>
                <a:gd name="connsiteX5" fmla="*/ 0 w 221317"/>
                <a:gd name="connsiteY5" fmla="*/ 86891 h 215626"/>
                <a:gd name="connsiteX6" fmla="*/ 610 w 221317"/>
                <a:gd name="connsiteY6" fmla="*/ 83512 h 215626"/>
                <a:gd name="connsiteX7" fmla="*/ 66921 w 221317"/>
                <a:gd name="connsiteY7" fmla="*/ 83817 h 215626"/>
                <a:gd name="connsiteX8" fmla="*/ 88542 w 221317"/>
                <a:gd name="connsiteY8" fmla="*/ 67811 h 215626"/>
                <a:gd name="connsiteX9" fmla="*/ 110265 w 221317"/>
                <a:gd name="connsiteY9" fmla="*/ 0 h 215626"/>
                <a:gd name="connsiteX10" fmla="*/ 130743 w 221317"/>
                <a:gd name="connsiteY10" fmla="*/ 63568 h 215626"/>
                <a:gd name="connsiteX11" fmla="*/ 159300 w 221317"/>
                <a:gd name="connsiteY11" fmla="*/ 83868 h 215626"/>
                <a:gd name="connsiteX12" fmla="*/ 221318 w 221317"/>
                <a:gd name="connsiteY12" fmla="*/ 86662 h 215626"/>
                <a:gd name="connsiteX13" fmla="*/ 155006 w 221317"/>
                <a:gd name="connsiteY13" fmla="*/ 135240 h 215626"/>
                <a:gd name="connsiteX14" fmla="*/ 178381 w 221317"/>
                <a:gd name="connsiteY14" fmla="*/ 212349 h 215626"/>
                <a:gd name="connsiteX15" fmla="*/ 176704 w 221317"/>
                <a:gd name="connsiteY15" fmla="*/ 214102 h 2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317" h="215626">
                  <a:moveTo>
                    <a:pt x="176704" y="214102"/>
                  </a:moveTo>
                  <a:cubicBezTo>
                    <a:pt x="154701" y="198960"/>
                    <a:pt x="132725" y="183843"/>
                    <a:pt x="109960" y="168167"/>
                  </a:cubicBezTo>
                  <a:cubicBezTo>
                    <a:pt x="88110" y="183919"/>
                    <a:pt x="66083" y="199773"/>
                    <a:pt x="44081" y="215627"/>
                  </a:cubicBezTo>
                  <a:cubicBezTo>
                    <a:pt x="43141" y="214992"/>
                    <a:pt x="42175" y="214356"/>
                    <a:pt x="41235" y="213721"/>
                  </a:cubicBezTo>
                  <a:cubicBezTo>
                    <a:pt x="49416" y="187908"/>
                    <a:pt x="57597" y="162095"/>
                    <a:pt x="66032" y="135469"/>
                  </a:cubicBezTo>
                  <a:cubicBezTo>
                    <a:pt x="43776" y="119107"/>
                    <a:pt x="21901" y="102999"/>
                    <a:pt x="0" y="86891"/>
                  </a:cubicBezTo>
                  <a:cubicBezTo>
                    <a:pt x="203" y="85773"/>
                    <a:pt x="407" y="84630"/>
                    <a:pt x="610" y="83512"/>
                  </a:cubicBezTo>
                  <a:cubicBezTo>
                    <a:pt x="22714" y="83512"/>
                    <a:pt x="44868" y="82673"/>
                    <a:pt x="66921" y="83817"/>
                  </a:cubicBezTo>
                  <a:cubicBezTo>
                    <a:pt x="79752" y="84477"/>
                    <a:pt x="85214" y="79777"/>
                    <a:pt x="88542" y="67811"/>
                  </a:cubicBezTo>
                  <a:cubicBezTo>
                    <a:pt x="94538" y="46266"/>
                    <a:pt x="102110" y="25153"/>
                    <a:pt x="110265" y="0"/>
                  </a:cubicBezTo>
                  <a:cubicBezTo>
                    <a:pt x="118014" y="23501"/>
                    <a:pt x="125890" y="43166"/>
                    <a:pt x="130743" y="63568"/>
                  </a:cubicBezTo>
                  <a:cubicBezTo>
                    <a:pt x="134706" y="80209"/>
                    <a:pt x="142786" y="85189"/>
                    <a:pt x="159300" y="83868"/>
                  </a:cubicBezTo>
                  <a:cubicBezTo>
                    <a:pt x="179321" y="82267"/>
                    <a:pt x="199570" y="83486"/>
                    <a:pt x="221318" y="86662"/>
                  </a:cubicBezTo>
                  <a:cubicBezTo>
                    <a:pt x="199341" y="102770"/>
                    <a:pt x="177339" y="118878"/>
                    <a:pt x="155006" y="135240"/>
                  </a:cubicBezTo>
                  <a:cubicBezTo>
                    <a:pt x="162908" y="161307"/>
                    <a:pt x="170657" y="186841"/>
                    <a:pt x="178381" y="212349"/>
                  </a:cubicBezTo>
                  <a:cubicBezTo>
                    <a:pt x="177847" y="212959"/>
                    <a:pt x="177288" y="213518"/>
                    <a:pt x="176704" y="214102"/>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3" name="Freeform: Shape 42">
              <a:extLst>
                <a:ext uri="{FF2B5EF4-FFF2-40B4-BE49-F238E27FC236}">
                  <a16:creationId xmlns:a16="http://schemas.microsoft.com/office/drawing/2014/main" id="{6B72B56F-18C8-5A7E-A6A2-A502F84F0D21}"/>
                </a:ext>
              </a:extLst>
            </p:cNvPr>
            <p:cNvSpPr/>
            <p:nvPr/>
          </p:nvSpPr>
          <p:spPr>
            <a:xfrm>
              <a:off x="4191233" y="1462425"/>
              <a:ext cx="289424" cy="270231"/>
            </a:xfrm>
            <a:custGeom>
              <a:avLst/>
              <a:gdLst>
                <a:gd name="connsiteX0" fmla="*/ 182293 w 230642"/>
                <a:gd name="connsiteY0" fmla="*/ 214915 h 215347"/>
                <a:gd name="connsiteX1" fmla="*/ 115778 w 230642"/>
                <a:gd name="connsiteY1" fmla="*/ 168726 h 215347"/>
                <a:gd name="connsiteX2" fmla="*/ 47460 w 230642"/>
                <a:gd name="connsiteY2" fmla="*/ 214839 h 215347"/>
                <a:gd name="connsiteX3" fmla="*/ 47739 w 230642"/>
                <a:gd name="connsiteY3" fmla="*/ 215195 h 215347"/>
                <a:gd name="connsiteX4" fmla="*/ 67506 w 230642"/>
                <a:gd name="connsiteY4" fmla="*/ 148096 h 215347"/>
                <a:gd name="connsiteX5" fmla="*/ 61129 w 230642"/>
                <a:gd name="connsiteY5" fmla="*/ 127897 h 215347"/>
                <a:gd name="connsiteX6" fmla="*/ 0 w 230642"/>
                <a:gd name="connsiteY6" fmla="*/ 83461 h 215347"/>
                <a:gd name="connsiteX7" fmla="*/ 74137 w 230642"/>
                <a:gd name="connsiteY7" fmla="*/ 83715 h 215347"/>
                <a:gd name="connsiteX8" fmla="*/ 92658 w 230642"/>
                <a:gd name="connsiteY8" fmla="*/ 70656 h 215347"/>
                <a:gd name="connsiteX9" fmla="*/ 115169 w 230642"/>
                <a:gd name="connsiteY9" fmla="*/ 0 h 215347"/>
                <a:gd name="connsiteX10" fmla="*/ 138949 w 230642"/>
                <a:gd name="connsiteY10" fmla="*/ 72739 h 215347"/>
                <a:gd name="connsiteX11" fmla="*/ 153939 w 230642"/>
                <a:gd name="connsiteY11" fmla="*/ 83613 h 215347"/>
                <a:gd name="connsiteX12" fmla="*/ 230642 w 230642"/>
                <a:gd name="connsiteY12" fmla="*/ 83436 h 215347"/>
                <a:gd name="connsiteX13" fmla="*/ 169056 w 230642"/>
                <a:gd name="connsiteY13" fmla="*/ 128380 h 215347"/>
                <a:gd name="connsiteX14" fmla="*/ 162984 w 230642"/>
                <a:gd name="connsiteY14" fmla="*/ 147283 h 215347"/>
                <a:gd name="connsiteX15" fmla="*/ 180235 w 230642"/>
                <a:gd name="connsiteY15" fmla="*/ 200281 h 215347"/>
                <a:gd name="connsiteX16" fmla="*/ 182090 w 230642"/>
                <a:gd name="connsiteY16" fmla="*/ 215347 h 215347"/>
                <a:gd name="connsiteX17" fmla="*/ 182293 w 230642"/>
                <a:gd name="connsiteY17" fmla="*/ 214915 h 21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642" h="215347">
                  <a:moveTo>
                    <a:pt x="182293" y="214915"/>
                  </a:moveTo>
                  <a:cubicBezTo>
                    <a:pt x="160342" y="199671"/>
                    <a:pt x="138390" y="184427"/>
                    <a:pt x="115778" y="168726"/>
                  </a:cubicBezTo>
                  <a:cubicBezTo>
                    <a:pt x="93166" y="183995"/>
                    <a:pt x="70326" y="199417"/>
                    <a:pt x="47460" y="214839"/>
                  </a:cubicBezTo>
                  <a:lnTo>
                    <a:pt x="47739" y="215195"/>
                  </a:lnTo>
                  <a:cubicBezTo>
                    <a:pt x="54218" y="192786"/>
                    <a:pt x="60087" y="170200"/>
                    <a:pt x="67506" y="148096"/>
                  </a:cubicBezTo>
                  <a:cubicBezTo>
                    <a:pt x="70656" y="138670"/>
                    <a:pt x="69462" y="133563"/>
                    <a:pt x="61129" y="127897"/>
                  </a:cubicBezTo>
                  <a:cubicBezTo>
                    <a:pt x="41794" y="114737"/>
                    <a:pt x="23196" y="100433"/>
                    <a:pt x="0" y="83461"/>
                  </a:cubicBezTo>
                  <a:cubicBezTo>
                    <a:pt x="27973" y="83461"/>
                    <a:pt x="51093" y="82902"/>
                    <a:pt x="74137" y="83715"/>
                  </a:cubicBezTo>
                  <a:cubicBezTo>
                    <a:pt x="84579" y="84096"/>
                    <a:pt x="89711" y="81047"/>
                    <a:pt x="92658" y="70656"/>
                  </a:cubicBezTo>
                  <a:cubicBezTo>
                    <a:pt x="99086" y="48095"/>
                    <a:pt x="106810" y="25915"/>
                    <a:pt x="115169" y="0"/>
                  </a:cubicBezTo>
                  <a:cubicBezTo>
                    <a:pt x="123883" y="26372"/>
                    <a:pt x="132013" y="49391"/>
                    <a:pt x="138949" y="72739"/>
                  </a:cubicBezTo>
                  <a:cubicBezTo>
                    <a:pt x="141490" y="81276"/>
                    <a:pt x="145479" y="83791"/>
                    <a:pt x="153939" y="83613"/>
                  </a:cubicBezTo>
                  <a:cubicBezTo>
                    <a:pt x="177745" y="83131"/>
                    <a:pt x="201577" y="83436"/>
                    <a:pt x="230642" y="83436"/>
                  </a:cubicBezTo>
                  <a:cubicBezTo>
                    <a:pt x="207420" y="100534"/>
                    <a:pt x="188670" y="115118"/>
                    <a:pt x="169056" y="128380"/>
                  </a:cubicBezTo>
                  <a:cubicBezTo>
                    <a:pt x="161002" y="133817"/>
                    <a:pt x="159986" y="138873"/>
                    <a:pt x="162984" y="147283"/>
                  </a:cubicBezTo>
                  <a:cubicBezTo>
                    <a:pt x="169209" y="164788"/>
                    <a:pt x="174824" y="182496"/>
                    <a:pt x="180235" y="200281"/>
                  </a:cubicBezTo>
                  <a:cubicBezTo>
                    <a:pt x="181683" y="205032"/>
                    <a:pt x="181505" y="210291"/>
                    <a:pt x="182090" y="215347"/>
                  </a:cubicBezTo>
                  <a:cubicBezTo>
                    <a:pt x="182064" y="215322"/>
                    <a:pt x="182293" y="214915"/>
                    <a:pt x="182293" y="21491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4" name="Freeform: Shape 43">
              <a:extLst>
                <a:ext uri="{FF2B5EF4-FFF2-40B4-BE49-F238E27FC236}">
                  <a16:creationId xmlns:a16="http://schemas.microsoft.com/office/drawing/2014/main" id="{94DF4BC7-7F76-E0B7-772B-6C7C42482A74}"/>
                </a:ext>
              </a:extLst>
            </p:cNvPr>
            <p:cNvSpPr/>
            <p:nvPr/>
          </p:nvSpPr>
          <p:spPr>
            <a:xfrm>
              <a:off x="3813241" y="1462840"/>
              <a:ext cx="288626" cy="274248"/>
            </a:xfrm>
            <a:custGeom>
              <a:avLst/>
              <a:gdLst>
                <a:gd name="connsiteX0" fmla="*/ 45834 w 230006"/>
                <a:gd name="connsiteY0" fmla="*/ 214128 h 218548"/>
                <a:gd name="connsiteX1" fmla="*/ 67023 w 230006"/>
                <a:gd name="connsiteY1" fmla="*/ 146876 h 218548"/>
                <a:gd name="connsiteX2" fmla="*/ 61001 w 230006"/>
                <a:gd name="connsiteY2" fmla="*/ 127923 h 218548"/>
                <a:gd name="connsiteX3" fmla="*/ 0 w 230006"/>
                <a:gd name="connsiteY3" fmla="*/ 83410 h 218548"/>
                <a:gd name="connsiteX4" fmla="*/ 87247 w 230006"/>
                <a:gd name="connsiteY4" fmla="*/ 83410 h 218548"/>
                <a:gd name="connsiteX5" fmla="*/ 114635 w 230006"/>
                <a:gd name="connsiteY5" fmla="*/ 0 h 218548"/>
                <a:gd name="connsiteX6" fmla="*/ 137323 w 230006"/>
                <a:gd name="connsiteY6" fmla="*/ 69284 h 218548"/>
                <a:gd name="connsiteX7" fmla="*/ 156582 w 230006"/>
                <a:gd name="connsiteY7" fmla="*/ 83385 h 218548"/>
                <a:gd name="connsiteX8" fmla="*/ 230007 w 230006"/>
                <a:gd name="connsiteY8" fmla="*/ 83080 h 218548"/>
                <a:gd name="connsiteX9" fmla="*/ 181760 w 230006"/>
                <a:gd name="connsiteY9" fmla="*/ 118675 h 218548"/>
                <a:gd name="connsiteX10" fmla="*/ 167481 w 230006"/>
                <a:gd name="connsiteY10" fmla="*/ 161282 h 218548"/>
                <a:gd name="connsiteX11" fmla="*/ 185698 w 230006"/>
                <a:gd name="connsiteY11" fmla="*/ 218548 h 218548"/>
                <a:gd name="connsiteX12" fmla="*/ 114838 w 230006"/>
                <a:gd name="connsiteY12" fmla="*/ 167557 h 218548"/>
                <a:gd name="connsiteX13" fmla="*/ 59223 w 230006"/>
                <a:gd name="connsiteY13" fmla="*/ 207624 h 218548"/>
                <a:gd name="connsiteX14" fmla="*/ 45427 w 230006"/>
                <a:gd name="connsiteY14" fmla="*/ 213899 h 218548"/>
                <a:gd name="connsiteX15" fmla="*/ 45834 w 230006"/>
                <a:gd name="connsiteY15" fmla="*/ 214128 h 21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006" h="218548">
                  <a:moveTo>
                    <a:pt x="45834" y="214128"/>
                  </a:moveTo>
                  <a:cubicBezTo>
                    <a:pt x="52795" y="191668"/>
                    <a:pt x="59198" y="169031"/>
                    <a:pt x="67023" y="146876"/>
                  </a:cubicBezTo>
                  <a:cubicBezTo>
                    <a:pt x="70173" y="137933"/>
                    <a:pt x="68674" y="133233"/>
                    <a:pt x="61001" y="127923"/>
                  </a:cubicBezTo>
                  <a:cubicBezTo>
                    <a:pt x="41464" y="114406"/>
                    <a:pt x="22561" y="99975"/>
                    <a:pt x="0" y="83410"/>
                  </a:cubicBezTo>
                  <a:cubicBezTo>
                    <a:pt x="31581" y="83410"/>
                    <a:pt x="58689" y="83410"/>
                    <a:pt x="87247" y="83410"/>
                  </a:cubicBezTo>
                  <a:cubicBezTo>
                    <a:pt x="96037" y="56631"/>
                    <a:pt x="104676" y="30336"/>
                    <a:pt x="114635" y="0"/>
                  </a:cubicBezTo>
                  <a:cubicBezTo>
                    <a:pt x="123045" y="25330"/>
                    <a:pt x="131099" y="47053"/>
                    <a:pt x="137323" y="69284"/>
                  </a:cubicBezTo>
                  <a:cubicBezTo>
                    <a:pt x="140423" y="80311"/>
                    <a:pt x="145225" y="83893"/>
                    <a:pt x="156582" y="83385"/>
                  </a:cubicBezTo>
                  <a:cubicBezTo>
                    <a:pt x="179270" y="82394"/>
                    <a:pt x="202060" y="83080"/>
                    <a:pt x="230007" y="83080"/>
                  </a:cubicBezTo>
                  <a:cubicBezTo>
                    <a:pt x="211181" y="96977"/>
                    <a:pt x="196521" y="107877"/>
                    <a:pt x="181760" y="118675"/>
                  </a:cubicBezTo>
                  <a:cubicBezTo>
                    <a:pt x="159097" y="135240"/>
                    <a:pt x="159097" y="135189"/>
                    <a:pt x="167481" y="161282"/>
                  </a:cubicBezTo>
                  <a:cubicBezTo>
                    <a:pt x="173147" y="178914"/>
                    <a:pt x="178711" y="196572"/>
                    <a:pt x="185698" y="218548"/>
                  </a:cubicBezTo>
                  <a:cubicBezTo>
                    <a:pt x="160291" y="200256"/>
                    <a:pt x="138136" y="184326"/>
                    <a:pt x="114838" y="167557"/>
                  </a:cubicBezTo>
                  <a:cubicBezTo>
                    <a:pt x="96317" y="180972"/>
                    <a:pt x="77922" y="194514"/>
                    <a:pt x="59223" y="207624"/>
                  </a:cubicBezTo>
                  <a:cubicBezTo>
                    <a:pt x="55158" y="210469"/>
                    <a:pt x="50051" y="211841"/>
                    <a:pt x="45427" y="213899"/>
                  </a:cubicBezTo>
                  <a:lnTo>
                    <a:pt x="45834" y="214128"/>
                  </a:ln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5" name="Freeform: Shape 44">
              <a:extLst>
                <a:ext uri="{FF2B5EF4-FFF2-40B4-BE49-F238E27FC236}">
                  <a16:creationId xmlns:a16="http://schemas.microsoft.com/office/drawing/2014/main" id="{E942D69D-17CF-2C75-D30E-0FF52A44338F}"/>
                </a:ext>
              </a:extLst>
            </p:cNvPr>
            <p:cNvSpPr/>
            <p:nvPr/>
          </p:nvSpPr>
          <p:spPr>
            <a:xfrm>
              <a:off x="4191552" y="846180"/>
              <a:ext cx="284195" cy="272335"/>
            </a:xfrm>
            <a:custGeom>
              <a:avLst/>
              <a:gdLst>
                <a:gd name="connsiteX0" fmla="*/ 48196 w 226475"/>
                <a:gd name="connsiteY0" fmla="*/ 217024 h 217024"/>
                <a:gd name="connsiteX1" fmla="*/ 54167 w 226475"/>
                <a:gd name="connsiteY1" fmla="*/ 187476 h 217024"/>
                <a:gd name="connsiteX2" fmla="*/ 70834 w 226475"/>
                <a:gd name="connsiteY2" fmla="*/ 135469 h 217024"/>
                <a:gd name="connsiteX3" fmla="*/ 0 w 226475"/>
                <a:gd name="connsiteY3" fmla="*/ 83588 h 217024"/>
                <a:gd name="connsiteX4" fmla="*/ 73425 w 226475"/>
                <a:gd name="connsiteY4" fmla="*/ 83918 h 217024"/>
                <a:gd name="connsiteX5" fmla="*/ 92658 w 226475"/>
                <a:gd name="connsiteY5" fmla="*/ 69564 h 217024"/>
                <a:gd name="connsiteX6" fmla="*/ 114838 w 226475"/>
                <a:gd name="connsiteY6" fmla="*/ 0 h 217024"/>
                <a:gd name="connsiteX7" fmla="*/ 142582 w 226475"/>
                <a:gd name="connsiteY7" fmla="*/ 83461 h 217024"/>
                <a:gd name="connsiteX8" fmla="*/ 224951 w 226475"/>
                <a:gd name="connsiteY8" fmla="*/ 83461 h 217024"/>
                <a:gd name="connsiteX9" fmla="*/ 226475 w 226475"/>
                <a:gd name="connsiteY9" fmla="*/ 86357 h 217024"/>
                <a:gd name="connsiteX10" fmla="*/ 171876 w 226475"/>
                <a:gd name="connsiteY10" fmla="*/ 125814 h 217024"/>
                <a:gd name="connsiteX11" fmla="*/ 164000 w 226475"/>
                <a:gd name="connsiteY11" fmla="*/ 151221 h 217024"/>
                <a:gd name="connsiteX12" fmla="*/ 183691 w 226475"/>
                <a:gd name="connsiteY12" fmla="*/ 212705 h 217024"/>
                <a:gd name="connsiteX13" fmla="*/ 180134 w 226475"/>
                <a:gd name="connsiteY13" fmla="*/ 214585 h 217024"/>
                <a:gd name="connsiteX14" fmla="*/ 114915 w 226475"/>
                <a:gd name="connsiteY14" fmla="*/ 167659 h 217024"/>
                <a:gd name="connsiteX15" fmla="*/ 48044 w 226475"/>
                <a:gd name="connsiteY15" fmla="*/ 216592 h 217024"/>
                <a:gd name="connsiteX16" fmla="*/ 48196 w 226475"/>
                <a:gd name="connsiteY16" fmla="*/ 217024 h 21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475" h="217024">
                  <a:moveTo>
                    <a:pt x="48196" y="217024"/>
                  </a:moveTo>
                  <a:cubicBezTo>
                    <a:pt x="50153" y="207166"/>
                    <a:pt x="51398" y="197105"/>
                    <a:pt x="54167" y="187476"/>
                  </a:cubicBezTo>
                  <a:cubicBezTo>
                    <a:pt x="59172" y="170225"/>
                    <a:pt x="65092" y="153228"/>
                    <a:pt x="70834" y="135469"/>
                  </a:cubicBezTo>
                  <a:cubicBezTo>
                    <a:pt x="48247" y="118929"/>
                    <a:pt x="26245" y="102796"/>
                    <a:pt x="0" y="83588"/>
                  </a:cubicBezTo>
                  <a:cubicBezTo>
                    <a:pt x="27414" y="83588"/>
                    <a:pt x="50458" y="82775"/>
                    <a:pt x="73425" y="83918"/>
                  </a:cubicBezTo>
                  <a:cubicBezTo>
                    <a:pt x="85189" y="84503"/>
                    <a:pt x="89635" y="80082"/>
                    <a:pt x="92658" y="69564"/>
                  </a:cubicBezTo>
                  <a:cubicBezTo>
                    <a:pt x="98985" y="47511"/>
                    <a:pt x="106530" y="25813"/>
                    <a:pt x="114838" y="0"/>
                  </a:cubicBezTo>
                  <a:cubicBezTo>
                    <a:pt x="124772" y="29929"/>
                    <a:pt x="133588" y="56403"/>
                    <a:pt x="142582" y="83461"/>
                  </a:cubicBezTo>
                  <a:cubicBezTo>
                    <a:pt x="170479" y="83461"/>
                    <a:pt x="197715" y="83461"/>
                    <a:pt x="224951" y="83461"/>
                  </a:cubicBezTo>
                  <a:cubicBezTo>
                    <a:pt x="225459" y="84426"/>
                    <a:pt x="225967" y="85392"/>
                    <a:pt x="226475" y="86357"/>
                  </a:cubicBezTo>
                  <a:cubicBezTo>
                    <a:pt x="208335" y="99620"/>
                    <a:pt x="190677" y="113593"/>
                    <a:pt x="171876" y="125814"/>
                  </a:cubicBezTo>
                  <a:cubicBezTo>
                    <a:pt x="161053" y="132852"/>
                    <a:pt x="159529" y="139483"/>
                    <a:pt x="164000" y="151221"/>
                  </a:cubicBezTo>
                  <a:cubicBezTo>
                    <a:pt x="171622" y="171317"/>
                    <a:pt x="177237" y="192176"/>
                    <a:pt x="183691" y="212705"/>
                  </a:cubicBezTo>
                  <a:cubicBezTo>
                    <a:pt x="182496" y="213340"/>
                    <a:pt x="181328" y="213975"/>
                    <a:pt x="180134" y="214585"/>
                  </a:cubicBezTo>
                  <a:cubicBezTo>
                    <a:pt x="158538" y="199036"/>
                    <a:pt x="136917" y="183487"/>
                    <a:pt x="114915" y="167659"/>
                  </a:cubicBezTo>
                  <a:cubicBezTo>
                    <a:pt x="92150" y="184300"/>
                    <a:pt x="70097" y="200459"/>
                    <a:pt x="48044" y="216592"/>
                  </a:cubicBezTo>
                  <a:cubicBezTo>
                    <a:pt x="48069" y="216643"/>
                    <a:pt x="48196" y="217024"/>
                    <a:pt x="48196" y="217024"/>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6" name="Freeform: Shape 45">
              <a:extLst>
                <a:ext uri="{FF2B5EF4-FFF2-40B4-BE49-F238E27FC236}">
                  <a16:creationId xmlns:a16="http://schemas.microsoft.com/office/drawing/2014/main" id="{0420B9C9-54DE-2CA6-C474-A85FBBB33271}"/>
                </a:ext>
              </a:extLst>
            </p:cNvPr>
            <p:cNvSpPr/>
            <p:nvPr/>
          </p:nvSpPr>
          <p:spPr>
            <a:xfrm>
              <a:off x="3525059" y="1479992"/>
              <a:ext cx="192821" cy="257223"/>
            </a:xfrm>
            <a:custGeom>
              <a:avLst/>
              <a:gdLst>
                <a:gd name="connsiteX0" fmla="*/ 0 w 153659"/>
                <a:gd name="connsiteY0" fmla="*/ 184529 h 204981"/>
                <a:gd name="connsiteX1" fmla="*/ 46139 w 153659"/>
                <a:gd name="connsiteY1" fmla="*/ 0 h 204981"/>
                <a:gd name="connsiteX2" fmla="*/ 66083 w 153659"/>
                <a:gd name="connsiteY2" fmla="*/ 58842 h 204981"/>
                <a:gd name="connsiteX3" fmla="*/ 81098 w 153659"/>
                <a:gd name="connsiteY3" fmla="*/ 69665 h 204981"/>
                <a:gd name="connsiteX4" fmla="*/ 153660 w 153659"/>
                <a:gd name="connsiteY4" fmla="*/ 72765 h 204981"/>
                <a:gd name="connsiteX5" fmla="*/ 97206 w 153659"/>
                <a:gd name="connsiteY5" fmla="*/ 113644 h 204981"/>
                <a:gd name="connsiteX6" fmla="*/ 90550 w 153659"/>
                <a:gd name="connsiteY6" fmla="*/ 133944 h 204981"/>
                <a:gd name="connsiteX7" fmla="*/ 113492 w 153659"/>
                <a:gd name="connsiteY7" fmla="*/ 204981 h 204981"/>
                <a:gd name="connsiteX8" fmla="*/ 55590 w 153659"/>
                <a:gd name="connsiteY8" fmla="*/ 162755 h 204981"/>
                <a:gd name="connsiteX9" fmla="*/ 30361 w 153659"/>
                <a:gd name="connsiteY9" fmla="*/ 162196 h 204981"/>
                <a:gd name="connsiteX10" fmla="*/ 0 w 153659"/>
                <a:gd name="connsiteY10" fmla="*/ 184529 h 20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59" h="204981">
                  <a:moveTo>
                    <a:pt x="0" y="184529"/>
                  </a:moveTo>
                  <a:cubicBezTo>
                    <a:pt x="8664" y="121342"/>
                    <a:pt x="20783" y="58994"/>
                    <a:pt x="46139" y="0"/>
                  </a:cubicBezTo>
                  <a:cubicBezTo>
                    <a:pt x="52846" y="19589"/>
                    <a:pt x="59909" y="39075"/>
                    <a:pt x="66083" y="58842"/>
                  </a:cubicBezTo>
                  <a:cubicBezTo>
                    <a:pt x="68598" y="66921"/>
                    <a:pt x="72460" y="69868"/>
                    <a:pt x="81098" y="69665"/>
                  </a:cubicBezTo>
                  <a:cubicBezTo>
                    <a:pt x="104904" y="69055"/>
                    <a:pt x="128710" y="69462"/>
                    <a:pt x="153660" y="72765"/>
                  </a:cubicBezTo>
                  <a:cubicBezTo>
                    <a:pt x="134884" y="86459"/>
                    <a:pt x="116388" y="100560"/>
                    <a:pt x="97206" y="113644"/>
                  </a:cubicBezTo>
                  <a:cubicBezTo>
                    <a:pt x="89025" y="119234"/>
                    <a:pt x="87043" y="124315"/>
                    <a:pt x="90550" y="133944"/>
                  </a:cubicBezTo>
                  <a:cubicBezTo>
                    <a:pt x="98502" y="155845"/>
                    <a:pt x="104981" y="178279"/>
                    <a:pt x="113492" y="204981"/>
                  </a:cubicBezTo>
                  <a:cubicBezTo>
                    <a:pt x="91566" y="189102"/>
                    <a:pt x="73171" y="176475"/>
                    <a:pt x="55590" y="162755"/>
                  </a:cubicBezTo>
                  <a:cubicBezTo>
                    <a:pt x="46647" y="155769"/>
                    <a:pt x="39736" y="153838"/>
                    <a:pt x="30361" y="162196"/>
                  </a:cubicBezTo>
                  <a:cubicBezTo>
                    <a:pt x="21062" y="170530"/>
                    <a:pt x="10188" y="177161"/>
                    <a:pt x="0" y="184529"/>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7" name="Freeform: Shape 46">
              <a:extLst>
                <a:ext uri="{FF2B5EF4-FFF2-40B4-BE49-F238E27FC236}">
                  <a16:creationId xmlns:a16="http://schemas.microsoft.com/office/drawing/2014/main" id="{BC8D0299-C4F3-AC91-95AF-1FEC834525FE}"/>
                </a:ext>
              </a:extLst>
            </p:cNvPr>
            <p:cNvSpPr/>
            <p:nvPr/>
          </p:nvSpPr>
          <p:spPr>
            <a:xfrm>
              <a:off x="3870277" y="946767"/>
              <a:ext cx="231654" cy="174139"/>
            </a:xfrm>
            <a:custGeom>
              <a:avLst/>
              <a:gdLst>
                <a:gd name="connsiteX0" fmla="*/ 17531 w 184605"/>
                <a:gd name="connsiteY0" fmla="*/ 71825 h 138771"/>
                <a:gd name="connsiteX1" fmla="*/ 82572 w 184605"/>
                <a:gd name="connsiteY1" fmla="*/ 20427 h 138771"/>
                <a:gd name="connsiteX2" fmla="*/ 112120 w 184605"/>
                <a:gd name="connsiteY2" fmla="*/ 0 h 138771"/>
                <a:gd name="connsiteX3" fmla="*/ 148096 w 184605"/>
                <a:gd name="connsiteY3" fmla="*/ 3328 h 138771"/>
                <a:gd name="connsiteX4" fmla="*/ 184605 w 184605"/>
                <a:gd name="connsiteY4" fmla="*/ 3455 h 138771"/>
                <a:gd name="connsiteX5" fmla="*/ 127592 w 184605"/>
                <a:gd name="connsiteY5" fmla="*/ 44614 h 138771"/>
                <a:gd name="connsiteX6" fmla="*/ 118751 w 184605"/>
                <a:gd name="connsiteY6" fmla="*/ 72714 h 138771"/>
                <a:gd name="connsiteX7" fmla="*/ 140245 w 184605"/>
                <a:gd name="connsiteY7" fmla="*/ 138771 h 138771"/>
                <a:gd name="connsiteX8" fmla="*/ 81708 w 184605"/>
                <a:gd name="connsiteY8" fmla="*/ 95987 h 138771"/>
                <a:gd name="connsiteX9" fmla="*/ 56428 w 184605"/>
                <a:gd name="connsiteY9" fmla="*/ 96520 h 138771"/>
                <a:gd name="connsiteX10" fmla="*/ 0 w 184605"/>
                <a:gd name="connsiteY10" fmla="*/ 137857 h 138771"/>
                <a:gd name="connsiteX11" fmla="*/ 17531 w 184605"/>
                <a:gd name="connsiteY11" fmla="*/ 71825 h 13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605" h="138771">
                  <a:moveTo>
                    <a:pt x="17531" y="71825"/>
                  </a:moveTo>
                  <a:cubicBezTo>
                    <a:pt x="39203" y="54675"/>
                    <a:pt x="60697" y="37322"/>
                    <a:pt x="82572" y="20427"/>
                  </a:cubicBezTo>
                  <a:cubicBezTo>
                    <a:pt x="92023" y="13135"/>
                    <a:pt x="102237" y="6784"/>
                    <a:pt x="112120" y="0"/>
                  </a:cubicBezTo>
                  <a:cubicBezTo>
                    <a:pt x="124112" y="1143"/>
                    <a:pt x="136078" y="2668"/>
                    <a:pt x="148096" y="3328"/>
                  </a:cubicBezTo>
                  <a:cubicBezTo>
                    <a:pt x="158385" y="3887"/>
                    <a:pt x="168726" y="3455"/>
                    <a:pt x="184605" y="3455"/>
                  </a:cubicBezTo>
                  <a:cubicBezTo>
                    <a:pt x="163060" y="19157"/>
                    <a:pt x="145936" y="32825"/>
                    <a:pt x="127592" y="44614"/>
                  </a:cubicBezTo>
                  <a:cubicBezTo>
                    <a:pt x="115728" y="52236"/>
                    <a:pt x="113771" y="59807"/>
                    <a:pt x="118751" y="72714"/>
                  </a:cubicBezTo>
                  <a:cubicBezTo>
                    <a:pt x="126551" y="92912"/>
                    <a:pt x="132293" y="113924"/>
                    <a:pt x="140245" y="138771"/>
                  </a:cubicBezTo>
                  <a:cubicBezTo>
                    <a:pt x="118319" y="122892"/>
                    <a:pt x="99340" y="110291"/>
                    <a:pt x="81708" y="95987"/>
                  </a:cubicBezTo>
                  <a:cubicBezTo>
                    <a:pt x="71977" y="88110"/>
                    <a:pt x="65422" y="89457"/>
                    <a:pt x="56428" y="96520"/>
                  </a:cubicBezTo>
                  <a:cubicBezTo>
                    <a:pt x="38974" y="110214"/>
                    <a:pt x="20656" y="122841"/>
                    <a:pt x="0" y="137857"/>
                  </a:cubicBezTo>
                  <a:cubicBezTo>
                    <a:pt x="6453" y="113517"/>
                    <a:pt x="11992" y="92658"/>
                    <a:pt x="17531" y="7182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8" name="Freeform: Shape 47">
              <a:extLst>
                <a:ext uri="{FF2B5EF4-FFF2-40B4-BE49-F238E27FC236}">
                  <a16:creationId xmlns:a16="http://schemas.microsoft.com/office/drawing/2014/main" id="{89E7298A-F380-69F7-4129-A1F698A5C2DE}"/>
                </a:ext>
              </a:extLst>
            </p:cNvPr>
            <p:cNvSpPr/>
            <p:nvPr/>
          </p:nvSpPr>
          <p:spPr>
            <a:xfrm>
              <a:off x="3516962" y="785860"/>
              <a:ext cx="1056279" cy="1057878"/>
            </a:xfrm>
            <a:custGeom>
              <a:avLst/>
              <a:gdLst>
                <a:gd name="connsiteX0" fmla="*/ 841750 w 841749"/>
                <a:gd name="connsiteY0" fmla="*/ 183589 h 843023"/>
                <a:gd name="connsiteX1" fmla="*/ 841191 w 841749"/>
                <a:gd name="connsiteY1" fmla="*/ 0 h 843023"/>
                <a:gd name="connsiteX2" fmla="*/ 775464 w 841749"/>
                <a:gd name="connsiteY2" fmla="*/ 0 h 843023"/>
                <a:gd name="connsiteX3" fmla="*/ 719899 w 841749"/>
                <a:gd name="connsiteY3" fmla="*/ 8842 h 843023"/>
                <a:gd name="connsiteX4" fmla="*/ 399495 w 841749"/>
                <a:gd name="connsiteY4" fmla="*/ 125484 h 843023"/>
                <a:gd name="connsiteX5" fmla="*/ 393677 w 841749"/>
                <a:gd name="connsiteY5" fmla="*/ 128278 h 843023"/>
                <a:gd name="connsiteX6" fmla="*/ 429653 w 841749"/>
                <a:gd name="connsiteY6" fmla="*/ 131607 h 843023"/>
                <a:gd name="connsiteX7" fmla="*/ 466162 w 841749"/>
                <a:gd name="connsiteY7" fmla="*/ 131734 h 843023"/>
                <a:gd name="connsiteX8" fmla="*/ 409150 w 841749"/>
                <a:gd name="connsiteY8" fmla="*/ 172893 h 843023"/>
                <a:gd name="connsiteX9" fmla="*/ 400308 w 841749"/>
                <a:gd name="connsiteY9" fmla="*/ 200992 h 843023"/>
                <a:gd name="connsiteX10" fmla="*/ 421802 w 841749"/>
                <a:gd name="connsiteY10" fmla="*/ 267050 h 843023"/>
                <a:gd name="connsiteX11" fmla="*/ 363265 w 841749"/>
                <a:gd name="connsiteY11" fmla="*/ 224265 h 843023"/>
                <a:gd name="connsiteX12" fmla="*/ 337985 w 841749"/>
                <a:gd name="connsiteY12" fmla="*/ 224799 h 843023"/>
                <a:gd name="connsiteX13" fmla="*/ 281557 w 841749"/>
                <a:gd name="connsiteY13" fmla="*/ 266135 h 843023"/>
                <a:gd name="connsiteX14" fmla="*/ 299088 w 841749"/>
                <a:gd name="connsiteY14" fmla="*/ 200078 h 843023"/>
                <a:gd name="connsiteX15" fmla="*/ 173325 w 841749"/>
                <a:gd name="connsiteY15" fmla="*/ 330617 h 843023"/>
                <a:gd name="connsiteX16" fmla="*/ 98451 w 841749"/>
                <a:gd name="connsiteY16" fmla="*/ 447869 h 843023"/>
                <a:gd name="connsiteX17" fmla="*/ 98451 w 841749"/>
                <a:gd name="connsiteY17" fmla="*/ 447869 h 843023"/>
                <a:gd name="connsiteX18" fmla="*/ 81937 w 841749"/>
                <a:gd name="connsiteY18" fmla="*/ 484328 h 843023"/>
                <a:gd name="connsiteX19" fmla="*/ 52592 w 841749"/>
                <a:gd name="connsiteY19" fmla="*/ 553180 h 843023"/>
                <a:gd name="connsiteX20" fmla="*/ 72536 w 841749"/>
                <a:gd name="connsiteY20" fmla="*/ 612022 h 843023"/>
                <a:gd name="connsiteX21" fmla="*/ 87552 w 841749"/>
                <a:gd name="connsiteY21" fmla="*/ 622845 h 843023"/>
                <a:gd name="connsiteX22" fmla="*/ 160113 w 841749"/>
                <a:gd name="connsiteY22" fmla="*/ 625945 h 843023"/>
                <a:gd name="connsiteX23" fmla="*/ 103659 w 841749"/>
                <a:gd name="connsiteY23" fmla="*/ 666824 h 843023"/>
                <a:gd name="connsiteX24" fmla="*/ 97003 w 841749"/>
                <a:gd name="connsiteY24" fmla="*/ 687124 h 843023"/>
                <a:gd name="connsiteX25" fmla="*/ 119945 w 841749"/>
                <a:gd name="connsiteY25" fmla="*/ 758161 h 843023"/>
                <a:gd name="connsiteX26" fmla="*/ 62043 w 841749"/>
                <a:gd name="connsiteY26" fmla="*/ 715936 h 843023"/>
                <a:gd name="connsiteX27" fmla="*/ 36814 w 841749"/>
                <a:gd name="connsiteY27" fmla="*/ 715377 h 843023"/>
                <a:gd name="connsiteX28" fmla="*/ 6428 w 841749"/>
                <a:gd name="connsiteY28" fmla="*/ 737709 h 843023"/>
                <a:gd name="connsiteX29" fmla="*/ 0 w 841749"/>
                <a:gd name="connsiteY29" fmla="*/ 842639 h 843023"/>
                <a:gd name="connsiteX30" fmla="*/ 183995 w 841749"/>
                <a:gd name="connsiteY30" fmla="*/ 842995 h 843023"/>
                <a:gd name="connsiteX31" fmla="*/ 821500 w 841749"/>
                <a:gd name="connsiteY31" fmla="*/ 842995 h 843023"/>
                <a:gd name="connsiteX32" fmla="*/ 841191 w 841749"/>
                <a:gd name="connsiteY32" fmla="*/ 842461 h 843023"/>
                <a:gd name="connsiteX33" fmla="*/ 841750 w 841749"/>
                <a:gd name="connsiteY33" fmla="*/ 622795 h 843023"/>
                <a:gd name="connsiteX34" fmla="*/ 841750 w 841749"/>
                <a:gd name="connsiteY34" fmla="*/ 403179 h 843023"/>
                <a:gd name="connsiteX35" fmla="*/ 841750 w 841749"/>
                <a:gd name="connsiteY35" fmla="*/ 183589 h 843023"/>
                <a:gd name="connsiteX36" fmla="*/ 298326 w 841749"/>
                <a:gd name="connsiteY36" fmla="*/ 377112 h 843023"/>
                <a:gd name="connsiteX37" fmla="*/ 331456 w 841749"/>
                <a:gd name="connsiteY37" fmla="*/ 352874 h 843023"/>
                <a:gd name="connsiteX38" fmla="*/ 350663 w 841749"/>
                <a:gd name="connsiteY38" fmla="*/ 293854 h 843023"/>
                <a:gd name="connsiteX39" fmla="*/ 370684 w 841749"/>
                <a:gd name="connsiteY39" fmla="*/ 355694 h 843023"/>
                <a:gd name="connsiteX40" fmla="*/ 401401 w 841749"/>
                <a:gd name="connsiteY40" fmla="*/ 377544 h 843023"/>
                <a:gd name="connsiteX41" fmla="*/ 461818 w 841749"/>
                <a:gd name="connsiteY41" fmla="*/ 380440 h 843023"/>
                <a:gd name="connsiteX42" fmla="*/ 408743 w 841749"/>
                <a:gd name="connsiteY42" fmla="*/ 418703 h 843023"/>
                <a:gd name="connsiteX43" fmla="*/ 400029 w 841749"/>
                <a:gd name="connsiteY43" fmla="*/ 445507 h 843023"/>
                <a:gd name="connsiteX44" fmla="*/ 421802 w 841749"/>
                <a:gd name="connsiteY44" fmla="*/ 512555 h 843023"/>
                <a:gd name="connsiteX45" fmla="*/ 350892 w 841749"/>
                <a:gd name="connsiteY45" fmla="*/ 461487 h 843023"/>
                <a:gd name="connsiteX46" fmla="*/ 283818 w 841749"/>
                <a:gd name="connsiteY46" fmla="*/ 509887 h 843023"/>
                <a:gd name="connsiteX47" fmla="*/ 281608 w 841749"/>
                <a:gd name="connsiteY47" fmla="*/ 507042 h 843023"/>
                <a:gd name="connsiteX48" fmla="*/ 302899 w 841749"/>
                <a:gd name="connsiteY48" fmla="*/ 441696 h 843023"/>
                <a:gd name="connsiteX49" fmla="*/ 296547 w 841749"/>
                <a:gd name="connsiteY49" fmla="*/ 421294 h 843023"/>
                <a:gd name="connsiteX50" fmla="*/ 241135 w 841749"/>
                <a:gd name="connsiteY50" fmla="*/ 377163 h 843023"/>
                <a:gd name="connsiteX51" fmla="*/ 298326 w 841749"/>
                <a:gd name="connsiteY51" fmla="*/ 377112 h 843023"/>
                <a:gd name="connsiteX52" fmla="*/ 403586 w 841749"/>
                <a:gd name="connsiteY52" fmla="*/ 700768 h 843023"/>
                <a:gd name="connsiteX53" fmla="*/ 421802 w 841749"/>
                <a:gd name="connsiteY53" fmla="*/ 758034 h 843023"/>
                <a:gd name="connsiteX54" fmla="*/ 350943 w 841749"/>
                <a:gd name="connsiteY54" fmla="*/ 707043 h 843023"/>
                <a:gd name="connsiteX55" fmla="*/ 295328 w 841749"/>
                <a:gd name="connsiteY55" fmla="*/ 747110 h 843023"/>
                <a:gd name="connsiteX56" fmla="*/ 282167 w 841749"/>
                <a:gd name="connsiteY56" fmla="*/ 753131 h 843023"/>
                <a:gd name="connsiteX57" fmla="*/ 303127 w 841749"/>
                <a:gd name="connsiteY57" fmla="*/ 686337 h 843023"/>
                <a:gd name="connsiteX58" fmla="*/ 297106 w 841749"/>
                <a:gd name="connsiteY58" fmla="*/ 667383 h 843023"/>
                <a:gd name="connsiteX59" fmla="*/ 236105 w 841749"/>
                <a:gd name="connsiteY59" fmla="*/ 622871 h 843023"/>
                <a:gd name="connsiteX60" fmla="*/ 323351 w 841749"/>
                <a:gd name="connsiteY60" fmla="*/ 622871 h 843023"/>
                <a:gd name="connsiteX61" fmla="*/ 350740 w 841749"/>
                <a:gd name="connsiteY61" fmla="*/ 539461 h 843023"/>
                <a:gd name="connsiteX62" fmla="*/ 373428 w 841749"/>
                <a:gd name="connsiteY62" fmla="*/ 608745 h 843023"/>
                <a:gd name="connsiteX63" fmla="*/ 392686 w 841749"/>
                <a:gd name="connsiteY63" fmla="*/ 622845 h 843023"/>
                <a:gd name="connsiteX64" fmla="*/ 466111 w 841749"/>
                <a:gd name="connsiteY64" fmla="*/ 622541 h 843023"/>
                <a:gd name="connsiteX65" fmla="*/ 417864 w 841749"/>
                <a:gd name="connsiteY65" fmla="*/ 658135 h 843023"/>
                <a:gd name="connsiteX66" fmla="*/ 403586 w 841749"/>
                <a:gd name="connsiteY66" fmla="*/ 700768 h 843023"/>
                <a:gd name="connsiteX67" fmla="*/ 611031 w 841749"/>
                <a:gd name="connsiteY67" fmla="*/ 132013 h 843023"/>
                <a:gd name="connsiteX68" fmla="*/ 630264 w 841749"/>
                <a:gd name="connsiteY68" fmla="*/ 117658 h 843023"/>
                <a:gd name="connsiteX69" fmla="*/ 652444 w 841749"/>
                <a:gd name="connsiteY69" fmla="*/ 48095 h 843023"/>
                <a:gd name="connsiteX70" fmla="*/ 680188 w 841749"/>
                <a:gd name="connsiteY70" fmla="*/ 131556 h 843023"/>
                <a:gd name="connsiteX71" fmla="*/ 762557 w 841749"/>
                <a:gd name="connsiteY71" fmla="*/ 131556 h 843023"/>
                <a:gd name="connsiteX72" fmla="*/ 764081 w 841749"/>
                <a:gd name="connsiteY72" fmla="*/ 134452 h 843023"/>
                <a:gd name="connsiteX73" fmla="*/ 709482 w 841749"/>
                <a:gd name="connsiteY73" fmla="*/ 173909 h 843023"/>
                <a:gd name="connsiteX74" fmla="*/ 701606 w 841749"/>
                <a:gd name="connsiteY74" fmla="*/ 199316 h 843023"/>
                <a:gd name="connsiteX75" fmla="*/ 721296 w 841749"/>
                <a:gd name="connsiteY75" fmla="*/ 260800 h 843023"/>
                <a:gd name="connsiteX76" fmla="*/ 717740 w 841749"/>
                <a:gd name="connsiteY76" fmla="*/ 262680 h 843023"/>
                <a:gd name="connsiteX77" fmla="*/ 652521 w 841749"/>
                <a:gd name="connsiteY77" fmla="*/ 215754 h 843023"/>
                <a:gd name="connsiteX78" fmla="*/ 585828 w 841749"/>
                <a:gd name="connsiteY78" fmla="*/ 264560 h 843023"/>
                <a:gd name="connsiteX79" fmla="*/ 591773 w 841749"/>
                <a:gd name="connsiteY79" fmla="*/ 235546 h 843023"/>
                <a:gd name="connsiteX80" fmla="*/ 608440 w 841749"/>
                <a:gd name="connsiteY80" fmla="*/ 183538 h 843023"/>
                <a:gd name="connsiteX81" fmla="*/ 537606 w 841749"/>
                <a:gd name="connsiteY81" fmla="*/ 131658 h 843023"/>
                <a:gd name="connsiteX82" fmla="*/ 611031 w 841749"/>
                <a:gd name="connsiteY82" fmla="*/ 132013 h 843023"/>
                <a:gd name="connsiteX83" fmla="*/ 720661 w 841749"/>
                <a:gd name="connsiteY83" fmla="*/ 506025 h 843023"/>
                <a:gd name="connsiteX84" fmla="*/ 721728 w 841749"/>
                <a:gd name="connsiteY84" fmla="*/ 509404 h 843023"/>
                <a:gd name="connsiteX85" fmla="*/ 718959 w 841749"/>
                <a:gd name="connsiteY85" fmla="*/ 507753 h 843023"/>
                <a:gd name="connsiteX86" fmla="*/ 652216 w 841749"/>
                <a:gd name="connsiteY86" fmla="*/ 461818 h 843023"/>
                <a:gd name="connsiteX87" fmla="*/ 586336 w 841749"/>
                <a:gd name="connsiteY87" fmla="*/ 509277 h 843023"/>
                <a:gd name="connsiteX88" fmla="*/ 583490 w 841749"/>
                <a:gd name="connsiteY88" fmla="*/ 507372 h 843023"/>
                <a:gd name="connsiteX89" fmla="*/ 608287 w 841749"/>
                <a:gd name="connsiteY89" fmla="*/ 429119 h 843023"/>
                <a:gd name="connsiteX90" fmla="*/ 542255 w 841749"/>
                <a:gd name="connsiteY90" fmla="*/ 380542 h 843023"/>
                <a:gd name="connsiteX91" fmla="*/ 542865 w 841749"/>
                <a:gd name="connsiteY91" fmla="*/ 377163 h 843023"/>
                <a:gd name="connsiteX92" fmla="*/ 609177 w 841749"/>
                <a:gd name="connsiteY92" fmla="*/ 377467 h 843023"/>
                <a:gd name="connsiteX93" fmla="*/ 630798 w 841749"/>
                <a:gd name="connsiteY93" fmla="*/ 361461 h 843023"/>
                <a:gd name="connsiteX94" fmla="*/ 652521 w 841749"/>
                <a:gd name="connsiteY94" fmla="*/ 293651 h 843023"/>
                <a:gd name="connsiteX95" fmla="*/ 672998 w 841749"/>
                <a:gd name="connsiteY95" fmla="*/ 357218 h 843023"/>
                <a:gd name="connsiteX96" fmla="*/ 701555 w 841749"/>
                <a:gd name="connsiteY96" fmla="*/ 377518 h 843023"/>
                <a:gd name="connsiteX97" fmla="*/ 763573 w 841749"/>
                <a:gd name="connsiteY97" fmla="*/ 380313 h 843023"/>
                <a:gd name="connsiteX98" fmla="*/ 697262 w 841749"/>
                <a:gd name="connsiteY98" fmla="*/ 428891 h 843023"/>
                <a:gd name="connsiteX99" fmla="*/ 720661 w 841749"/>
                <a:gd name="connsiteY99" fmla="*/ 506025 h 843023"/>
                <a:gd name="connsiteX100" fmla="*/ 583211 w 841749"/>
                <a:gd name="connsiteY100" fmla="*/ 755316 h 843023"/>
                <a:gd name="connsiteX101" fmla="*/ 584608 w 841749"/>
                <a:gd name="connsiteY101" fmla="*/ 754579 h 843023"/>
                <a:gd name="connsiteX102" fmla="*/ 584253 w 841749"/>
                <a:gd name="connsiteY102" fmla="*/ 755392 h 843023"/>
                <a:gd name="connsiteX103" fmla="*/ 583211 w 841749"/>
                <a:gd name="connsiteY103" fmla="*/ 755316 h 843023"/>
                <a:gd name="connsiteX104" fmla="*/ 720052 w 841749"/>
                <a:gd name="connsiteY104" fmla="*/ 754325 h 843023"/>
                <a:gd name="connsiteX105" fmla="*/ 721754 w 841749"/>
                <a:gd name="connsiteY105" fmla="*/ 753944 h 843023"/>
                <a:gd name="connsiteX106" fmla="*/ 721855 w 841749"/>
                <a:gd name="connsiteY106" fmla="*/ 755494 h 843023"/>
                <a:gd name="connsiteX107" fmla="*/ 720052 w 841749"/>
                <a:gd name="connsiteY107" fmla="*/ 754325 h 843023"/>
                <a:gd name="connsiteX108" fmla="*/ 706357 w 841749"/>
                <a:gd name="connsiteY108" fmla="*/ 667536 h 843023"/>
                <a:gd name="connsiteX109" fmla="*/ 700285 w 841749"/>
                <a:gd name="connsiteY109" fmla="*/ 686438 h 843023"/>
                <a:gd name="connsiteX110" fmla="*/ 717536 w 841749"/>
                <a:gd name="connsiteY110" fmla="*/ 739437 h 843023"/>
                <a:gd name="connsiteX111" fmla="*/ 719340 w 841749"/>
                <a:gd name="connsiteY111" fmla="*/ 753868 h 843023"/>
                <a:gd name="connsiteX112" fmla="*/ 653079 w 841749"/>
                <a:gd name="connsiteY112" fmla="*/ 707882 h 843023"/>
                <a:gd name="connsiteX113" fmla="*/ 585218 w 841749"/>
                <a:gd name="connsiteY113" fmla="*/ 753665 h 843023"/>
                <a:gd name="connsiteX114" fmla="*/ 604781 w 841749"/>
                <a:gd name="connsiteY114" fmla="*/ 687226 h 843023"/>
                <a:gd name="connsiteX115" fmla="*/ 598404 w 841749"/>
                <a:gd name="connsiteY115" fmla="*/ 667028 h 843023"/>
                <a:gd name="connsiteX116" fmla="*/ 537276 w 841749"/>
                <a:gd name="connsiteY116" fmla="*/ 622591 h 843023"/>
                <a:gd name="connsiteX117" fmla="*/ 611412 w 841749"/>
                <a:gd name="connsiteY117" fmla="*/ 622845 h 843023"/>
                <a:gd name="connsiteX118" fmla="*/ 629934 w 841749"/>
                <a:gd name="connsiteY118" fmla="*/ 609786 h 843023"/>
                <a:gd name="connsiteX119" fmla="*/ 652444 w 841749"/>
                <a:gd name="connsiteY119" fmla="*/ 539130 h 843023"/>
                <a:gd name="connsiteX120" fmla="*/ 676225 w 841749"/>
                <a:gd name="connsiteY120" fmla="*/ 611870 h 843023"/>
                <a:gd name="connsiteX121" fmla="*/ 691215 w 841749"/>
                <a:gd name="connsiteY121" fmla="*/ 622744 h 843023"/>
                <a:gd name="connsiteX122" fmla="*/ 767918 w 841749"/>
                <a:gd name="connsiteY122" fmla="*/ 622566 h 843023"/>
                <a:gd name="connsiteX123" fmla="*/ 706357 w 841749"/>
                <a:gd name="connsiteY123" fmla="*/ 667536 h 84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841749" h="843023">
                  <a:moveTo>
                    <a:pt x="841750" y="183589"/>
                  </a:moveTo>
                  <a:cubicBezTo>
                    <a:pt x="841572" y="122384"/>
                    <a:pt x="841369" y="61179"/>
                    <a:pt x="841191" y="0"/>
                  </a:cubicBezTo>
                  <a:cubicBezTo>
                    <a:pt x="819290" y="0"/>
                    <a:pt x="797364" y="0"/>
                    <a:pt x="775464" y="0"/>
                  </a:cubicBezTo>
                  <a:cubicBezTo>
                    <a:pt x="756942" y="2947"/>
                    <a:pt x="738446" y="6148"/>
                    <a:pt x="719899" y="8842"/>
                  </a:cubicBezTo>
                  <a:cubicBezTo>
                    <a:pt x="605035" y="25508"/>
                    <a:pt x="498327" y="64584"/>
                    <a:pt x="399495" y="125484"/>
                  </a:cubicBezTo>
                  <a:cubicBezTo>
                    <a:pt x="397666" y="126602"/>
                    <a:pt x="395608" y="127338"/>
                    <a:pt x="393677" y="128278"/>
                  </a:cubicBezTo>
                  <a:cubicBezTo>
                    <a:pt x="405669" y="129422"/>
                    <a:pt x="417635" y="130946"/>
                    <a:pt x="429653" y="131607"/>
                  </a:cubicBezTo>
                  <a:cubicBezTo>
                    <a:pt x="439943" y="132166"/>
                    <a:pt x="450283" y="131734"/>
                    <a:pt x="466162" y="131734"/>
                  </a:cubicBezTo>
                  <a:cubicBezTo>
                    <a:pt x="444617" y="147435"/>
                    <a:pt x="427493" y="161104"/>
                    <a:pt x="409150" y="172893"/>
                  </a:cubicBezTo>
                  <a:cubicBezTo>
                    <a:pt x="397285" y="180515"/>
                    <a:pt x="395328" y="188086"/>
                    <a:pt x="400308" y="200992"/>
                  </a:cubicBezTo>
                  <a:cubicBezTo>
                    <a:pt x="408108" y="221191"/>
                    <a:pt x="413850" y="242202"/>
                    <a:pt x="421802" y="267050"/>
                  </a:cubicBezTo>
                  <a:cubicBezTo>
                    <a:pt x="399876" y="251171"/>
                    <a:pt x="380897" y="238569"/>
                    <a:pt x="363265" y="224265"/>
                  </a:cubicBezTo>
                  <a:cubicBezTo>
                    <a:pt x="353534" y="216389"/>
                    <a:pt x="346979" y="217735"/>
                    <a:pt x="337985" y="224799"/>
                  </a:cubicBezTo>
                  <a:cubicBezTo>
                    <a:pt x="320531" y="238518"/>
                    <a:pt x="302213" y="251120"/>
                    <a:pt x="281557" y="266135"/>
                  </a:cubicBezTo>
                  <a:cubicBezTo>
                    <a:pt x="288010" y="241770"/>
                    <a:pt x="293549" y="220937"/>
                    <a:pt x="299088" y="200078"/>
                  </a:cubicBezTo>
                  <a:cubicBezTo>
                    <a:pt x="250815" y="237451"/>
                    <a:pt x="210571" y="282624"/>
                    <a:pt x="173325" y="330617"/>
                  </a:cubicBezTo>
                  <a:cubicBezTo>
                    <a:pt x="162323" y="344794"/>
                    <a:pt x="108969" y="416695"/>
                    <a:pt x="98451" y="447869"/>
                  </a:cubicBezTo>
                  <a:cubicBezTo>
                    <a:pt x="105362" y="468093"/>
                    <a:pt x="105362" y="468093"/>
                    <a:pt x="98451" y="447869"/>
                  </a:cubicBezTo>
                  <a:cubicBezTo>
                    <a:pt x="92938" y="460014"/>
                    <a:pt x="87450" y="472184"/>
                    <a:pt x="81937" y="484328"/>
                  </a:cubicBezTo>
                  <a:cubicBezTo>
                    <a:pt x="72155" y="507270"/>
                    <a:pt x="62373" y="530213"/>
                    <a:pt x="52592" y="553180"/>
                  </a:cubicBezTo>
                  <a:cubicBezTo>
                    <a:pt x="59299" y="572769"/>
                    <a:pt x="66362" y="592256"/>
                    <a:pt x="72536" y="612022"/>
                  </a:cubicBezTo>
                  <a:cubicBezTo>
                    <a:pt x="75051" y="620101"/>
                    <a:pt x="78913" y="623049"/>
                    <a:pt x="87552" y="622845"/>
                  </a:cubicBezTo>
                  <a:cubicBezTo>
                    <a:pt x="111358" y="622236"/>
                    <a:pt x="135164" y="622642"/>
                    <a:pt x="160113" y="625945"/>
                  </a:cubicBezTo>
                  <a:cubicBezTo>
                    <a:pt x="141338" y="639639"/>
                    <a:pt x="122841" y="653740"/>
                    <a:pt x="103659" y="666824"/>
                  </a:cubicBezTo>
                  <a:cubicBezTo>
                    <a:pt x="95478" y="672414"/>
                    <a:pt x="93497" y="677495"/>
                    <a:pt x="97003" y="687124"/>
                  </a:cubicBezTo>
                  <a:cubicBezTo>
                    <a:pt x="104955" y="709025"/>
                    <a:pt x="111434" y="731459"/>
                    <a:pt x="119945" y="758161"/>
                  </a:cubicBezTo>
                  <a:cubicBezTo>
                    <a:pt x="98019" y="742282"/>
                    <a:pt x="79625" y="729655"/>
                    <a:pt x="62043" y="715936"/>
                  </a:cubicBezTo>
                  <a:cubicBezTo>
                    <a:pt x="53100" y="708949"/>
                    <a:pt x="46189" y="707018"/>
                    <a:pt x="36814" y="715377"/>
                  </a:cubicBezTo>
                  <a:cubicBezTo>
                    <a:pt x="27490" y="723710"/>
                    <a:pt x="16616" y="730341"/>
                    <a:pt x="6428" y="737709"/>
                  </a:cubicBezTo>
                  <a:cubicBezTo>
                    <a:pt x="4294" y="772694"/>
                    <a:pt x="2160" y="807679"/>
                    <a:pt x="0" y="842639"/>
                  </a:cubicBezTo>
                  <a:cubicBezTo>
                    <a:pt x="61332" y="842766"/>
                    <a:pt x="122664" y="842995"/>
                    <a:pt x="183995" y="842995"/>
                  </a:cubicBezTo>
                  <a:cubicBezTo>
                    <a:pt x="396497" y="843045"/>
                    <a:pt x="608999" y="843020"/>
                    <a:pt x="821500" y="842995"/>
                  </a:cubicBezTo>
                  <a:cubicBezTo>
                    <a:pt x="828055" y="842995"/>
                    <a:pt x="834610" y="842664"/>
                    <a:pt x="841191" y="842461"/>
                  </a:cubicBezTo>
                  <a:cubicBezTo>
                    <a:pt x="841369" y="769239"/>
                    <a:pt x="841546" y="696017"/>
                    <a:pt x="841750" y="622795"/>
                  </a:cubicBezTo>
                  <a:cubicBezTo>
                    <a:pt x="841750" y="549598"/>
                    <a:pt x="841750" y="476401"/>
                    <a:pt x="841750" y="403179"/>
                  </a:cubicBezTo>
                  <a:cubicBezTo>
                    <a:pt x="841750" y="329982"/>
                    <a:pt x="841750" y="256786"/>
                    <a:pt x="841750" y="183589"/>
                  </a:cubicBezTo>
                  <a:close/>
                  <a:moveTo>
                    <a:pt x="298326" y="377112"/>
                  </a:moveTo>
                  <a:cubicBezTo>
                    <a:pt x="329373" y="376654"/>
                    <a:pt x="321395" y="381558"/>
                    <a:pt x="331456" y="352874"/>
                  </a:cubicBezTo>
                  <a:cubicBezTo>
                    <a:pt x="337808" y="334810"/>
                    <a:pt x="343321" y="316491"/>
                    <a:pt x="350663" y="293854"/>
                  </a:cubicBezTo>
                  <a:cubicBezTo>
                    <a:pt x="358311" y="316923"/>
                    <a:pt x="366314" y="335902"/>
                    <a:pt x="370684" y="355694"/>
                  </a:cubicBezTo>
                  <a:cubicBezTo>
                    <a:pt x="374698" y="373987"/>
                    <a:pt x="383946" y="378890"/>
                    <a:pt x="401401" y="377544"/>
                  </a:cubicBezTo>
                  <a:cubicBezTo>
                    <a:pt x="420888" y="376045"/>
                    <a:pt x="440603" y="377188"/>
                    <a:pt x="461818" y="380440"/>
                  </a:cubicBezTo>
                  <a:cubicBezTo>
                    <a:pt x="444185" y="393296"/>
                    <a:pt x="427011" y="406863"/>
                    <a:pt x="408743" y="418703"/>
                  </a:cubicBezTo>
                  <a:cubicBezTo>
                    <a:pt x="397590" y="425943"/>
                    <a:pt x="395176" y="432905"/>
                    <a:pt x="400029" y="445507"/>
                  </a:cubicBezTo>
                  <a:cubicBezTo>
                    <a:pt x="408032" y="466264"/>
                    <a:pt x="413926" y="487834"/>
                    <a:pt x="421802" y="512555"/>
                  </a:cubicBezTo>
                  <a:cubicBezTo>
                    <a:pt x="396141" y="494084"/>
                    <a:pt x="373580" y="477849"/>
                    <a:pt x="350892" y="461487"/>
                  </a:cubicBezTo>
                  <a:cubicBezTo>
                    <a:pt x="328001" y="478002"/>
                    <a:pt x="305922" y="493957"/>
                    <a:pt x="283818" y="509887"/>
                  </a:cubicBezTo>
                  <a:cubicBezTo>
                    <a:pt x="283082" y="508947"/>
                    <a:pt x="282345" y="507982"/>
                    <a:pt x="281608" y="507042"/>
                  </a:cubicBezTo>
                  <a:cubicBezTo>
                    <a:pt x="288620" y="485217"/>
                    <a:pt x="295023" y="463190"/>
                    <a:pt x="302899" y="441696"/>
                  </a:cubicBezTo>
                  <a:cubicBezTo>
                    <a:pt x="306380" y="432193"/>
                    <a:pt x="304779" y="426934"/>
                    <a:pt x="296547" y="421294"/>
                  </a:cubicBezTo>
                  <a:cubicBezTo>
                    <a:pt x="277619" y="408362"/>
                    <a:pt x="259326" y="394490"/>
                    <a:pt x="241135" y="377163"/>
                  </a:cubicBezTo>
                  <a:cubicBezTo>
                    <a:pt x="260190" y="377163"/>
                    <a:pt x="279271" y="377391"/>
                    <a:pt x="298326" y="377112"/>
                  </a:cubicBezTo>
                  <a:close/>
                  <a:moveTo>
                    <a:pt x="403586" y="700768"/>
                  </a:moveTo>
                  <a:cubicBezTo>
                    <a:pt x="409251" y="718400"/>
                    <a:pt x="414815" y="736058"/>
                    <a:pt x="421802" y="758034"/>
                  </a:cubicBezTo>
                  <a:cubicBezTo>
                    <a:pt x="396395" y="739742"/>
                    <a:pt x="374241" y="723812"/>
                    <a:pt x="350943" y="707043"/>
                  </a:cubicBezTo>
                  <a:cubicBezTo>
                    <a:pt x="332421" y="720458"/>
                    <a:pt x="314027" y="734000"/>
                    <a:pt x="295328" y="747110"/>
                  </a:cubicBezTo>
                  <a:cubicBezTo>
                    <a:pt x="291440" y="749828"/>
                    <a:pt x="286613" y="751226"/>
                    <a:pt x="282167" y="753131"/>
                  </a:cubicBezTo>
                  <a:cubicBezTo>
                    <a:pt x="289001" y="730799"/>
                    <a:pt x="295378" y="708339"/>
                    <a:pt x="303127" y="686337"/>
                  </a:cubicBezTo>
                  <a:cubicBezTo>
                    <a:pt x="306278" y="677394"/>
                    <a:pt x="304779" y="672693"/>
                    <a:pt x="297106" y="667383"/>
                  </a:cubicBezTo>
                  <a:cubicBezTo>
                    <a:pt x="277568" y="653867"/>
                    <a:pt x="258666" y="639436"/>
                    <a:pt x="236105" y="622871"/>
                  </a:cubicBezTo>
                  <a:cubicBezTo>
                    <a:pt x="267685" y="622871"/>
                    <a:pt x="294794" y="622871"/>
                    <a:pt x="323351" y="622871"/>
                  </a:cubicBezTo>
                  <a:cubicBezTo>
                    <a:pt x="332142" y="596092"/>
                    <a:pt x="340780" y="569796"/>
                    <a:pt x="350740" y="539461"/>
                  </a:cubicBezTo>
                  <a:cubicBezTo>
                    <a:pt x="359149" y="564791"/>
                    <a:pt x="367203" y="586514"/>
                    <a:pt x="373428" y="608745"/>
                  </a:cubicBezTo>
                  <a:cubicBezTo>
                    <a:pt x="376527" y="619771"/>
                    <a:pt x="381329" y="623354"/>
                    <a:pt x="392686" y="622845"/>
                  </a:cubicBezTo>
                  <a:cubicBezTo>
                    <a:pt x="415374" y="621855"/>
                    <a:pt x="438164" y="622541"/>
                    <a:pt x="466111" y="622541"/>
                  </a:cubicBezTo>
                  <a:cubicBezTo>
                    <a:pt x="447285" y="636438"/>
                    <a:pt x="432625" y="647337"/>
                    <a:pt x="417864" y="658135"/>
                  </a:cubicBezTo>
                  <a:cubicBezTo>
                    <a:pt x="395201" y="674751"/>
                    <a:pt x="395201" y="674701"/>
                    <a:pt x="403586" y="700768"/>
                  </a:cubicBezTo>
                  <a:close/>
                  <a:moveTo>
                    <a:pt x="611031" y="132013"/>
                  </a:moveTo>
                  <a:cubicBezTo>
                    <a:pt x="622795" y="132598"/>
                    <a:pt x="627241" y="128177"/>
                    <a:pt x="630264" y="117658"/>
                  </a:cubicBezTo>
                  <a:cubicBezTo>
                    <a:pt x="636590" y="95605"/>
                    <a:pt x="644136" y="73908"/>
                    <a:pt x="652444" y="48095"/>
                  </a:cubicBezTo>
                  <a:cubicBezTo>
                    <a:pt x="662378" y="78024"/>
                    <a:pt x="671194" y="104498"/>
                    <a:pt x="680188" y="131556"/>
                  </a:cubicBezTo>
                  <a:cubicBezTo>
                    <a:pt x="708085" y="131556"/>
                    <a:pt x="735321" y="131556"/>
                    <a:pt x="762557" y="131556"/>
                  </a:cubicBezTo>
                  <a:cubicBezTo>
                    <a:pt x="763065" y="132521"/>
                    <a:pt x="763573" y="133487"/>
                    <a:pt x="764081" y="134452"/>
                  </a:cubicBezTo>
                  <a:cubicBezTo>
                    <a:pt x="745941" y="147715"/>
                    <a:pt x="728283" y="161688"/>
                    <a:pt x="709482" y="173909"/>
                  </a:cubicBezTo>
                  <a:cubicBezTo>
                    <a:pt x="698659" y="180947"/>
                    <a:pt x="697135" y="187578"/>
                    <a:pt x="701606" y="199316"/>
                  </a:cubicBezTo>
                  <a:cubicBezTo>
                    <a:pt x="709228" y="219412"/>
                    <a:pt x="714843" y="240271"/>
                    <a:pt x="721296" y="260800"/>
                  </a:cubicBezTo>
                  <a:cubicBezTo>
                    <a:pt x="720102" y="261435"/>
                    <a:pt x="718934" y="262070"/>
                    <a:pt x="717740" y="262680"/>
                  </a:cubicBezTo>
                  <a:cubicBezTo>
                    <a:pt x="696144" y="247131"/>
                    <a:pt x="674523" y="231582"/>
                    <a:pt x="652521" y="215754"/>
                  </a:cubicBezTo>
                  <a:cubicBezTo>
                    <a:pt x="629807" y="232370"/>
                    <a:pt x="607830" y="248452"/>
                    <a:pt x="585828" y="264560"/>
                  </a:cubicBezTo>
                  <a:cubicBezTo>
                    <a:pt x="587759" y="254931"/>
                    <a:pt x="589029" y="245022"/>
                    <a:pt x="591773" y="235546"/>
                  </a:cubicBezTo>
                  <a:cubicBezTo>
                    <a:pt x="596778" y="218294"/>
                    <a:pt x="602698" y="201297"/>
                    <a:pt x="608440" y="183538"/>
                  </a:cubicBezTo>
                  <a:cubicBezTo>
                    <a:pt x="585853" y="166998"/>
                    <a:pt x="563851" y="150865"/>
                    <a:pt x="537606" y="131658"/>
                  </a:cubicBezTo>
                  <a:cubicBezTo>
                    <a:pt x="565020" y="131683"/>
                    <a:pt x="588089" y="130870"/>
                    <a:pt x="611031" y="132013"/>
                  </a:cubicBezTo>
                  <a:close/>
                  <a:moveTo>
                    <a:pt x="720661" y="506025"/>
                  </a:moveTo>
                  <a:cubicBezTo>
                    <a:pt x="721017" y="507143"/>
                    <a:pt x="721373" y="508287"/>
                    <a:pt x="721728" y="509404"/>
                  </a:cubicBezTo>
                  <a:cubicBezTo>
                    <a:pt x="720814" y="508846"/>
                    <a:pt x="719874" y="508287"/>
                    <a:pt x="718959" y="507753"/>
                  </a:cubicBezTo>
                  <a:cubicBezTo>
                    <a:pt x="696957" y="492611"/>
                    <a:pt x="674980" y="477494"/>
                    <a:pt x="652216" y="461818"/>
                  </a:cubicBezTo>
                  <a:cubicBezTo>
                    <a:pt x="630366" y="477570"/>
                    <a:pt x="608338" y="493424"/>
                    <a:pt x="586336" y="509277"/>
                  </a:cubicBezTo>
                  <a:cubicBezTo>
                    <a:pt x="585396" y="508642"/>
                    <a:pt x="584431" y="508007"/>
                    <a:pt x="583490" y="507372"/>
                  </a:cubicBezTo>
                  <a:cubicBezTo>
                    <a:pt x="591671" y="481559"/>
                    <a:pt x="599852" y="455746"/>
                    <a:pt x="608287" y="429119"/>
                  </a:cubicBezTo>
                  <a:cubicBezTo>
                    <a:pt x="586031" y="412757"/>
                    <a:pt x="564156" y="396650"/>
                    <a:pt x="542255" y="380542"/>
                  </a:cubicBezTo>
                  <a:cubicBezTo>
                    <a:pt x="542459" y="379424"/>
                    <a:pt x="542662" y="378280"/>
                    <a:pt x="542865" y="377163"/>
                  </a:cubicBezTo>
                  <a:cubicBezTo>
                    <a:pt x="564969" y="377163"/>
                    <a:pt x="587124" y="376324"/>
                    <a:pt x="609177" y="377467"/>
                  </a:cubicBezTo>
                  <a:cubicBezTo>
                    <a:pt x="622007" y="378128"/>
                    <a:pt x="627469" y="373428"/>
                    <a:pt x="630798" y="361461"/>
                  </a:cubicBezTo>
                  <a:cubicBezTo>
                    <a:pt x="636794" y="339916"/>
                    <a:pt x="644365" y="318803"/>
                    <a:pt x="652521" y="293651"/>
                  </a:cubicBezTo>
                  <a:cubicBezTo>
                    <a:pt x="660270" y="317152"/>
                    <a:pt x="668146" y="336817"/>
                    <a:pt x="672998" y="357218"/>
                  </a:cubicBezTo>
                  <a:cubicBezTo>
                    <a:pt x="676962" y="373860"/>
                    <a:pt x="685041" y="378839"/>
                    <a:pt x="701555" y="377518"/>
                  </a:cubicBezTo>
                  <a:cubicBezTo>
                    <a:pt x="721576" y="375918"/>
                    <a:pt x="741825" y="377137"/>
                    <a:pt x="763573" y="380313"/>
                  </a:cubicBezTo>
                  <a:cubicBezTo>
                    <a:pt x="741596" y="396421"/>
                    <a:pt x="719594" y="412529"/>
                    <a:pt x="697262" y="428891"/>
                  </a:cubicBezTo>
                  <a:cubicBezTo>
                    <a:pt x="705189" y="454983"/>
                    <a:pt x="712912" y="480517"/>
                    <a:pt x="720661" y="506025"/>
                  </a:cubicBezTo>
                  <a:close/>
                  <a:moveTo>
                    <a:pt x="583211" y="755316"/>
                  </a:moveTo>
                  <a:cubicBezTo>
                    <a:pt x="583668" y="755062"/>
                    <a:pt x="584126" y="754808"/>
                    <a:pt x="584608" y="754579"/>
                  </a:cubicBezTo>
                  <a:cubicBezTo>
                    <a:pt x="584532" y="754884"/>
                    <a:pt x="584431" y="755164"/>
                    <a:pt x="584253" y="755392"/>
                  </a:cubicBezTo>
                  <a:cubicBezTo>
                    <a:pt x="584126" y="755545"/>
                    <a:pt x="583567" y="755341"/>
                    <a:pt x="583211" y="755316"/>
                  </a:cubicBezTo>
                  <a:close/>
                  <a:moveTo>
                    <a:pt x="720052" y="754325"/>
                  </a:moveTo>
                  <a:cubicBezTo>
                    <a:pt x="720610" y="754198"/>
                    <a:pt x="721195" y="754071"/>
                    <a:pt x="721754" y="753944"/>
                  </a:cubicBezTo>
                  <a:cubicBezTo>
                    <a:pt x="721779" y="754452"/>
                    <a:pt x="721805" y="754986"/>
                    <a:pt x="721855" y="755494"/>
                  </a:cubicBezTo>
                  <a:cubicBezTo>
                    <a:pt x="721246" y="755113"/>
                    <a:pt x="720661" y="754732"/>
                    <a:pt x="720052" y="754325"/>
                  </a:cubicBezTo>
                  <a:close/>
                  <a:moveTo>
                    <a:pt x="706357" y="667536"/>
                  </a:moveTo>
                  <a:cubicBezTo>
                    <a:pt x="698303" y="672973"/>
                    <a:pt x="697287" y="678029"/>
                    <a:pt x="700285" y="686438"/>
                  </a:cubicBezTo>
                  <a:cubicBezTo>
                    <a:pt x="706510" y="703944"/>
                    <a:pt x="712125" y="721652"/>
                    <a:pt x="717536" y="739437"/>
                  </a:cubicBezTo>
                  <a:cubicBezTo>
                    <a:pt x="718934" y="744010"/>
                    <a:pt x="718832" y="749015"/>
                    <a:pt x="719340" y="753868"/>
                  </a:cubicBezTo>
                  <a:cubicBezTo>
                    <a:pt x="697465" y="738700"/>
                    <a:pt x="675615" y="723507"/>
                    <a:pt x="653079" y="707882"/>
                  </a:cubicBezTo>
                  <a:cubicBezTo>
                    <a:pt x="630620" y="723049"/>
                    <a:pt x="607932" y="738344"/>
                    <a:pt x="585218" y="753665"/>
                  </a:cubicBezTo>
                  <a:cubicBezTo>
                    <a:pt x="591621" y="731484"/>
                    <a:pt x="597464" y="709101"/>
                    <a:pt x="604781" y="687226"/>
                  </a:cubicBezTo>
                  <a:cubicBezTo>
                    <a:pt x="607932" y="677800"/>
                    <a:pt x="606738" y="672693"/>
                    <a:pt x="598404" y="667028"/>
                  </a:cubicBezTo>
                  <a:cubicBezTo>
                    <a:pt x="579070" y="653867"/>
                    <a:pt x="560472" y="639563"/>
                    <a:pt x="537276" y="622591"/>
                  </a:cubicBezTo>
                  <a:cubicBezTo>
                    <a:pt x="565248" y="622591"/>
                    <a:pt x="588369" y="622032"/>
                    <a:pt x="611412" y="622845"/>
                  </a:cubicBezTo>
                  <a:cubicBezTo>
                    <a:pt x="621855" y="623227"/>
                    <a:pt x="626987" y="620178"/>
                    <a:pt x="629934" y="609786"/>
                  </a:cubicBezTo>
                  <a:cubicBezTo>
                    <a:pt x="636362" y="587225"/>
                    <a:pt x="644085" y="565045"/>
                    <a:pt x="652444" y="539130"/>
                  </a:cubicBezTo>
                  <a:cubicBezTo>
                    <a:pt x="661159" y="565502"/>
                    <a:pt x="669289" y="588521"/>
                    <a:pt x="676225" y="611870"/>
                  </a:cubicBezTo>
                  <a:cubicBezTo>
                    <a:pt x="678766" y="620406"/>
                    <a:pt x="682754" y="622922"/>
                    <a:pt x="691215" y="622744"/>
                  </a:cubicBezTo>
                  <a:cubicBezTo>
                    <a:pt x="715021" y="622261"/>
                    <a:pt x="738852" y="622566"/>
                    <a:pt x="767918" y="622566"/>
                  </a:cubicBezTo>
                  <a:cubicBezTo>
                    <a:pt x="744747" y="639665"/>
                    <a:pt x="725997" y="654274"/>
                    <a:pt x="706357" y="667536"/>
                  </a:cubicBezTo>
                  <a:close/>
                </a:path>
              </a:pathLst>
            </a:custGeom>
            <a:solidFill>
              <a:schemeClr val="accent2"/>
            </a:solidFill>
            <a:ln w="2535" cap="flat">
              <a:noFill/>
              <a:prstDash val="solid"/>
              <a:miter/>
            </a:ln>
          </p:spPr>
          <p:txBody>
            <a:bodyPr rtlCol="0" anchor="ctr"/>
            <a:lstStyle/>
            <a:p>
              <a:endParaRPr lang="en-GB" dirty="0">
                <a:latin typeface="Poppins" panose="00000500000000000000" pitchFamily="2" charset="0"/>
              </a:endParaRPr>
            </a:p>
          </p:txBody>
        </p:sp>
        <p:sp>
          <p:nvSpPr>
            <p:cNvPr id="49" name="Freeform: Shape 48">
              <a:extLst>
                <a:ext uri="{FF2B5EF4-FFF2-40B4-BE49-F238E27FC236}">
                  <a16:creationId xmlns:a16="http://schemas.microsoft.com/office/drawing/2014/main" id="{59D5396F-0732-DA46-6C5D-D6CAC4C32524}"/>
                </a:ext>
              </a:extLst>
            </p:cNvPr>
            <p:cNvSpPr/>
            <p:nvPr/>
          </p:nvSpPr>
          <p:spPr>
            <a:xfrm>
              <a:off x="4248683" y="1117559"/>
              <a:ext cx="3319" cy="898"/>
            </a:xfrm>
            <a:custGeom>
              <a:avLst/>
              <a:gdLst>
                <a:gd name="connsiteX0" fmla="*/ 2541 w 2645"/>
                <a:gd name="connsiteY0" fmla="*/ 381 h 716"/>
                <a:gd name="connsiteX1" fmla="*/ 0 w 2645"/>
                <a:gd name="connsiteY1" fmla="*/ 0 h 716"/>
                <a:gd name="connsiteX2" fmla="*/ 2642 w 2645"/>
                <a:gd name="connsiteY2" fmla="*/ 711 h 716"/>
                <a:gd name="connsiteX3" fmla="*/ 2541 w 2645"/>
                <a:gd name="connsiteY3" fmla="*/ 381 h 716"/>
              </a:gdLst>
              <a:ahLst/>
              <a:cxnLst>
                <a:cxn ang="0">
                  <a:pos x="connsiteX0" y="connsiteY0"/>
                </a:cxn>
                <a:cxn ang="0">
                  <a:pos x="connsiteX1" y="connsiteY1"/>
                </a:cxn>
                <a:cxn ang="0">
                  <a:pos x="connsiteX2" y="connsiteY2"/>
                </a:cxn>
                <a:cxn ang="0">
                  <a:pos x="connsiteX3" y="connsiteY3"/>
                </a:cxn>
              </a:cxnLst>
              <a:rect l="l" t="t" r="r" b="b"/>
              <a:pathLst>
                <a:path w="2645" h="716">
                  <a:moveTo>
                    <a:pt x="2541" y="381"/>
                  </a:moveTo>
                  <a:cubicBezTo>
                    <a:pt x="1702" y="254"/>
                    <a:pt x="838" y="127"/>
                    <a:pt x="0" y="0"/>
                  </a:cubicBezTo>
                  <a:cubicBezTo>
                    <a:pt x="889" y="229"/>
                    <a:pt x="1753" y="432"/>
                    <a:pt x="2642" y="711"/>
                  </a:cubicBezTo>
                  <a:cubicBezTo>
                    <a:pt x="2668" y="762"/>
                    <a:pt x="2541" y="381"/>
                    <a:pt x="2541" y="381"/>
                  </a:cubicBezTo>
                  <a:close/>
                </a:path>
              </a:pathLst>
            </a:custGeom>
            <a:solidFill>
              <a:srgbClr val="EBECEE"/>
            </a:solidFill>
            <a:ln w="2535" cap="flat">
              <a:noFill/>
              <a:prstDash val="solid"/>
              <a:miter/>
            </a:ln>
          </p:spPr>
          <p:txBody>
            <a:bodyPr rtlCol="0" anchor="ctr"/>
            <a:lstStyle/>
            <a:p>
              <a:endParaRPr lang="en-GB" dirty="0">
                <a:latin typeface="Poppins" panose="00000500000000000000" pitchFamily="2" charset="0"/>
              </a:endParaRPr>
            </a:p>
          </p:txBody>
        </p:sp>
        <p:sp>
          <p:nvSpPr>
            <p:cNvPr id="50" name="Freeform: Shape 49">
              <a:extLst>
                <a:ext uri="{FF2B5EF4-FFF2-40B4-BE49-F238E27FC236}">
                  <a16:creationId xmlns:a16="http://schemas.microsoft.com/office/drawing/2014/main" id="{FC248E5F-9CC8-17FC-2426-2B5F5BD82E5F}"/>
                </a:ext>
              </a:extLst>
            </p:cNvPr>
            <p:cNvSpPr/>
            <p:nvPr/>
          </p:nvSpPr>
          <p:spPr>
            <a:xfrm>
              <a:off x="4419156" y="1420851"/>
              <a:ext cx="3475" cy="4240"/>
            </a:xfrm>
            <a:custGeom>
              <a:avLst/>
              <a:gdLst>
                <a:gd name="connsiteX0" fmla="*/ 1702 w 2769"/>
                <a:gd name="connsiteY0" fmla="*/ 0 h 3379"/>
                <a:gd name="connsiteX1" fmla="*/ 2769 w 2769"/>
                <a:gd name="connsiteY1" fmla="*/ 3379 h 3379"/>
                <a:gd name="connsiteX2" fmla="*/ 0 w 2769"/>
                <a:gd name="connsiteY2" fmla="*/ 1728 h 3379"/>
                <a:gd name="connsiteX3" fmla="*/ 1702 w 2769"/>
                <a:gd name="connsiteY3" fmla="*/ 0 h 3379"/>
              </a:gdLst>
              <a:ahLst/>
              <a:cxnLst>
                <a:cxn ang="0">
                  <a:pos x="connsiteX0" y="connsiteY0"/>
                </a:cxn>
                <a:cxn ang="0">
                  <a:pos x="connsiteX1" y="connsiteY1"/>
                </a:cxn>
                <a:cxn ang="0">
                  <a:pos x="connsiteX2" y="connsiteY2"/>
                </a:cxn>
                <a:cxn ang="0">
                  <a:pos x="connsiteX3" y="connsiteY3"/>
                </a:cxn>
              </a:cxnLst>
              <a:rect l="l" t="t" r="r" b="b"/>
              <a:pathLst>
                <a:path w="2769" h="3379">
                  <a:moveTo>
                    <a:pt x="1702" y="0"/>
                  </a:moveTo>
                  <a:cubicBezTo>
                    <a:pt x="2058" y="1118"/>
                    <a:pt x="2414" y="2261"/>
                    <a:pt x="2769" y="3379"/>
                  </a:cubicBezTo>
                  <a:cubicBezTo>
                    <a:pt x="1855" y="2820"/>
                    <a:pt x="915" y="2261"/>
                    <a:pt x="0" y="1728"/>
                  </a:cubicBezTo>
                  <a:cubicBezTo>
                    <a:pt x="584" y="1143"/>
                    <a:pt x="1143" y="584"/>
                    <a:pt x="1702" y="0"/>
                  </a:cubicBezTo>
                  <a:close/>
                </a:path>
              </a:pathLst>
            </a:custGeom>
            <a:solidFill>
              <a:srgbClr val="EBEDEE"/>
            </a:solidFill>
            <a:ln w="2535" cap="flat">
              <a:noFill/>
              <a:prstDash val="solid"/>
              <a:miter/>
            </a:ln>
          </p:spPr>
          <p:txBody>
            <a:bodyPr rtlCol="0" anchor="ctr"/>
            <a:lstStyle/>
            <a:p>
              <a:endParaRPr lang="en-GB" dirty="0">
                <a:latin typeface="Poppins" panose="00000500000000000000" pitchFamily="2" charset="0"/>
              </a:endParaRPr>
            </a:p>
          </p:txBody>
        </p:sp>
        <p:sp>
          <p:nvSpPr>
            <p:cNvPr id="51" name="Freeform: Shape 50">
              <a:extLst>
                <a:ext uri="{FF2B5EF4-FFF2-40B4-BE49-F238E27FC236}">
                  <a16:creationId xmlns:a16="http://schemas.microsoft.com/office/drawing/2014/main" id="{7E59EC3C-F7BD-4BE3-EA93-EF7C204F7196}"/>
                </a:ext>
              </a:extLst>
            </p:cNvPr>
            <p:cNvSpPr/>
            <p:nvPr/>
          </p:nvSpPr>
          <p:spPr>
            <a:xfrm>
              <a:off x="3870246" y="1731254"/>
              <a:ext cx="1052" cy="1147"/>
            </a:xfrm>
            <a:custGeom>
              <a:avLst/>
              <a:gdLst>
                <a:gd name="connsiteX0" fmla="*/ 0 w 838"/>
                <a:gd name="connsiteY0" fmla="*/ 0 h 914"/>
                <a:gd name="connsiteX1" fmla="*/ 838 w 838"/>
                <a:gd name="connsiteY1" fmla="*/ 915 h 914"/>
                <a:gd name="connsiteX2" fmla="*/ 432 w 838"/>
                <a:gd name="connsiteY2" fmla="*/ 229 h 914"/>
                <a:gd name="connsiteX3" fmla="*/ 0 w 838"/>
                <a:gd name="connsiteY3" fmla="*/ 0 h 914"/>
              </a:gdLst>
              <a:ahLst/>
              <a:cxnLst>
                <a:cxn ang="0">
                  <a:pos x="connsiteX0" y="connsiteY0"/>
                </a:cxn>
                <a:cxn ang="0">
                  <a:pos x="connsiteX1" y="connsiteY1"/>
                </a:cxn>
                <a:cxn ang="0">
                  <a:pos x="connsiteX2" y="connsiteY2"/>
                </a:cxn>
                <a:cxn ang="0">
                  <a:pos x="connsiteX3" y="connsiteY3"/>
                </a:cxn>
              </a:cxnLst>
              <a:rect l="l" t="t" r="r" b="b"/>
              <a:pathLst>
                <a:path w="838" h="914">
                  <a:moveTo>
                    <a:pt x="0" y="0"/>
                  </a:moveTo>
                  <a:cubicBezTo>
                    <a:pt x="279" y="305"/>
                    <a:pt x="559" y="610"/>
                    <a:pt x="838" y="915"/>
                  </a:cubicBezTo>
                  <a:cubicBezTo>
                    <a:pt x="711" y="686"/>
                    <a:pt x="584" y="483"/>
                    <a:pt x="432" y="229"/>
                  </a:cubicBezTo>
                  <a:cubicBezTo>
                    <a:pt x="406" y="229"/>
                    <a:pt x="0" y="0"/>
                    <a:pt x="0"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52" name="Freeform: Shape 51">
              <a:extLst>
                <a:ext uri="{FF2B5EF4-FFF2-40B4-BE49-F238E27FC236}">
                  <a16:creationId xmlns:a16="http://schemas.microsoft.com/office/drawing/2014/main" id="{984E4398-1C2B-41C5-4D59-40E3F64C0D49}"/>
                </a:ext>
              </a:extLst>
            </p:cNvPr>
            <p:cNvSpPr/>
            <p:nvPr/>
          </p:nvSpPr>
          <p:spPr>
            <a:xfrm>
              <a:off x="4248811" y="1731987"/>
              <a:ext cx="2327" cy="1828"/>
            </a:xfrm>
            <a:custGeom>
              <a:avLst/>
              <a:gdLst>
                <a:gd name="connsiteX0" fmla="*/ 1575 w 1854"/>
                <a:gd name="connsiteY0" fmla="*/ 0 h 1457"/>
                <a:gd name="connsiteX1" fmla="*/ 1042 w 1854"/>
                <a:gd name="connsiteY1" fmla="*/ 1397 h 1457"/>
                <a:gd name="connsiteX2" fmla="*/ 0 w 1854"/>
                <a:gd name="connsiteY2" fmla="*/ 1321 h 1457"/>
                <a:gd name="connsiteX3" fmla="*/ 1855 w 1854"/>
                <a:gd name="connsiteY3" fmla="*/ 330 h 1457"/>
                <a:gd name="connsiteX4" fmla="*/ 1575 w 1854"/>
                <a:gd name="connsiteY4" fmla="*/ 0 h 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 h="1457">
                  <a:moveTo>
                    <a:pt x="1575" y="0"/>
                  </a:moveTo>
                  <a:cubicBezTo>
                    <a:pt x="1423" y="483"/>
                    <a:pt x="1321" y="1016"/>
                    <a:pt x="1042" y="1397"/>
                  </a:cubicBezTo>
                  <a:cubicBezTo>
                    <a:pt x="940" y="1550"/>
                    <a:pt x="356" y="1372"/>
                    <a:pt x="0" y="1321"/>
                  </a:cubicBezTo>
                  <a:cubicBezTo>
                    <a:pt x="610" y="991"/>
                    <a:pt x="1245" y="661"/>
                    <a:pt x="1855" y="330"/>
                  </a:cubicBezTo>
                  <a:cubicBezTo>
                    <a:pt x="1855" y="356"/>
                    <a:pt x="1575" y="0"/>
                    <a:pt x="1575"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53" name="Freeform: Shape 52">
              <a:extLst>
                <a:ext uri="{FF2B5EF4-FFF2-40B4-BE49-F238E27FC236}">
                  <a16:creationId xmlns:a16="http://schemas.microsoft.com/office/drawing/2014/main" id="{A95E78F2-E631-E7D7-6496-84B415595B0B}"/>
                </a:ext>
              </a:extLst>
            </p:cNvPr>
            <p:cNvSpPr/>
            <p:nvPr/>
          </p:nvSpPr>
          <p:spPr>
            <a:xfrm>
              <a:off x="4419698" y="1731956"/>
              <a:ext cx="3061" cy="1944"/>
            </a:xfrm>
            <a:custGeom>
              <a:avLst/>
              <a:gdLst>
                <a:gd name="connsiteX0" fmla="*/ 0 w 2439"/>
                <a:gd name="connsiteY0" fmla="*/ 534 h 1549"/>
                <a:gd name="connsiteX1" fmla="*/ 2337 w 2439"/>
                <a:gd name="connsiteY1" fmla="*/ 0 h 1549"/>
                <a:gd name="connsiteX2" fmla="*/ 2439 w 2439"/>
                <a:gd name="connsiteY2" fmla="*/ 1550 h 1549"/>
                <a:gd name="connsiteX3" fmla="*/ 203 w 2439"/>
                <a:gd name="connsiteY3" fmla="*/ 102 h 1549"/>
                <a:gd name="connsiteX4" fmla="*/ 0 w 2439"/>
                <a:gd name="connsiteY4" fmla="*/ 534 h 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 h="1549">
                  <a:moveTo>
                    <a:pt x="0" y="534"/>
                  </a:moveTo>
                  <a:cubicBezTo>
                    <a:pt x="788" y="356"/>
                    <a:pt x="1575" y="178"/>
                    <a:pt x="2337" y="0"/>
                  </a:cubicBezTo>
                  <a:cubicBezTo>
                    <a:pt x="2363" y="508"/>
                    <a:pt x="2388" y="1042"/>
                    <a:pt x="2439" y="1550"/>
                  </a:cubicBezTo>
                  <a:cubicBezTo>
                    <a:pt x="1702" y="1067"/>
                    <a:pt x="965" y="584"/>
                    <a:pt x="203" y="102"/>
                  </a:cubicBezTo>
                  <a:cubicBezTo>
                    <a:pt x="229" y="127"/>
                    <a:pt x="0" y="534"/>
                    <a:pt x="0" y="534"/>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54" name="Freeform: Shape 53">
              <a:extLst>
                <a:ext uri="{FF2B5EF4-FFF2-40B4-BE49-F238E27FC236}">
                  <a16:creationId xmlns:a16="http://schemas.microsoft.com/office/drawing/2014/main" id="{98A7ACB6-A389-18B8-D06A-D34C5B8B3871}"/>
                </a:ext>
              </a:extLst>
            </p:cNvPr>
            <p:cNvSpPr/>
            <p:nvPr/>
          </p:nvSpPr>
          <p:spPr>
            <a:xfrm>
              <a:off x="3554136" y="2120062"/>
              <a:ext cx="2036872" cy="277077"/>
            </a:xfrm>
            <a:custGeom>
              <a:avLst/>
              <a:gdLst>
                <a:gd name="connsiteX0" fmla="*/ 1623184 w 1623183"/>
                <a:gd name="connsiteY0" fmla="*/ 451 h 220803"/>
                <a:gd name="connsiteX1" fmla="*/ 1533905 w 1623183"/>
                <a:gd name="connsiteY1" fmla="*/ 211962 h 220803"/>
                <a:gd name="connsiteX2" fmla="*/ 1524809 w 1623183"/>
                <a:gd name="connsiteY2" fmla="*/ 220778 h 220803"/>
                <a:gd name="connsiteX3" fmla="*/ 1506897 w 1623183"/>
                <a:gd name="connsiteY3" fmla="*/ 219686 h 220803"/>
                <a:gd name="connsiteX4" fmla="*/ 116287 w 1623183"/>
                <a:gd name="connsiteY4" fmla="*/ 219686 h 220803"/>
                <a:gd name="connsiteX5" fmla="*/ 98375 w 1623183"/>
                <a:gd name="connsiteY5" fmla="*/ 220803 h 220803"/>
                <a:gd name="connsiteX6" fmla="*/ 89279 w 1623183"/>
                <a:gd name="connsiteY6" fmla="*/ 211987 h 220803"/>
                <a:gd name="connsiteX7" fmla="*/ 0 w 1623183"/>
                <a:gd name="connsiteY7" fmla="*/ 476 h 220803"/>
                <a:gd name="connsiteX8" fmla="*/ 16413 w 1623183"/>
                <a:gd name="connsiteY8" fmla="*/ 19 h 220803"/>
                <a:gd name="connsiteX9" fmla="*/ 1606796 w 1623183"/>
                <a:gd name="connsiteY9" fmla="*/ 19 h 220803"/>
                <a:gd name="connsiteX10" fmla="*/ 1623184 w 1623183"/>
                <a:gd name="connsiteY10" fmla="*/ 451 h 22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3183" h="220803">
                  <a:moveTo>
                    <a:pt x="1623184" y="451"/>
                  </a:moveTo>
                  <a:cubicBezTo>
                    <a:pt x="1604078" y="75477"/>
                    <a:pt x="1573260" y="145549"/>
                    <a:pt x="1533905" y="211962"/>
                  </a:cubicBezTo>
                  <a:cubicBezTo>
                    <a:pt x="1531821" y="215468"/>
                    <a:pt x="1527883" y="217856"/>
                    <a:pt x="1524809" y="220778"/>
                  </a:cubicBezTo>
                  <a:cubicBezTo>
                    <a:pt x="1518838" y="220397"/>
                    <a:pt x="1512868" y="219686"/>
                    <a:pt x="1506897" y="219686"/>
                  </a:cubicBezTo>
                  <a:cubicBezTo>
                    <a:pt x="1043352" y="219635"/>
                    <a:pt x="579832" y="219635"/>
                    <a:pt x="116287" y="219686"/>
                  </a:cubicBezTo>
                  <a:cubicBezTo>
                    <a:pt x="110316" y="219686"/>
                    <a:pt x="104345" y="220397"/>
                    <a:pt x="98375" y="220803"/>
                  </a:cubicBezTo>
                  <a:cubicBezTo>
                    <a:pt x="95301" y="217882"/>
                    <a:pt x="91337" y="215493"/>
                    <a:pt x="89279" y="211987"/>
                  </a:cubicBezTo>
                  <a:cubicBezTo>
                    <a:pt x="49950" y="145549"/>
                    <a:pt x="19004" y="75528"/>
                    <a:pt x="0" y="476"/>
                  </a:cubicBezTo>
                  <a:cubicBezTo>
                    <a:pt x="5462" y="324"/>
                    <a:pt x="10925" y="19"/>
                    <a:pt x="16413" y="19"/>
                  </a:cubicBezTo>
                  <a:cubicBezTo>
                    <a:pt x="546549" y="-6"/>
                    <a:pt x="1076660" y="-6"/>
                    <a:pt x="1606796" y="19"/>
                  </a:cubicBezTo>
                  <a:cubicBezTo>
                    <a:pt x="1612259" y="-6"/>
                    <a:pt x="1617721" y="299"/>
                    <a:pt x="1623184" y="451"/>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55" name="Freeform: Shape 54">
              <a:extLst>
                <a:ext uri="{FF2B5EF4-FFF2-40B4-BE49-F238E27FC236}">
                  <a16:creationId xmlns:a16="http://schemas.microsoft.com/office/drawing/2014/main" id="{45A03E30-7459-8D32-CCB4-780ED6EB4449}"/>
                </a:ext>
              </a:extLst>
            </p:cNvPr>
            <p:cNvSpPr/>
            <p:nvPr/>
          </p:nvSpPr>
          <p:spPr>
            <a:xfrm>
              <a:off x="3677583" y="2395657"/>
              <a:ext cx="1789979" cy="275444"/>
            </a:xfrm>
            <a:custGeom>
              <a:avLst/>
              <a:gdLst>
                <a:gd name="connsiteX0" fmla="*/ 0 w 1426434"/>
                <a:gd name="connsiteY0" fmla="*/ 1156 h 219501"/>
                <a:gd name="connsiteX1" fmla="*/ 17912 w 1426434"/>
                <a:gd name="connsiteY1" fmla="*/ 38 h 219501"/>
                <a:gd name="connsiteX2" fmla="*/ 1408522 w 1426434"/>
                <a:gd name="connsiteY2" fmla="*/ 38 h 219501"/>
                <a:gd name="connsiteX3" fmla="*/ 1426434 w 1426434"/>
                <a:gd name="connsiteY3" fmla="*/ 1131 h 219501"/>
                <a:gd name="connsiteX4" fmla="*/ 1420667 w 1426434"/>
                <a:gd name="connsiteY4" fmla="*/ 16044 h 219501"/>
                <a:gd name="connsiteX5" fmla="*/ 1322851 w 1426434"/>
                <a:gd name="connsiteY5" fmla="*/ 138911 h 219501"/>
                <a:gd name="connsiteX6" fmla="*/ 1250899 w 1426434"/>
                <a:gd name="connsiteY6" fmla="*/ 208297 h 219501"/>
                <a:gd name="connsiteX7" fmla="*/ 1234741 w 1426434"/>
                <a:gd name="connsiteY7" fmla="*/ 219247 h 219501"/>
                <a:gd name="connsiteX8" fmla="*/ 584278 w 1426434"/>
                <a:gd name="connsiteY8" fmla="*/ 219501 h 219501"/>
                <a:gd name="connsiteX9" fmla="*/ 191694 w 1426434"/>
                <a:gd name="connsiteY9" fmla="*/ 219222 h 219501"/>
                <a:gd name="connsiteX10" fmla="*/ 77516 w 1426434"/>
                <a:gd name="connsiteY10" fmla="*/ 111472 h 219501"/>
                <a:gd name="connsiteX11" fmla="*/ 8359 w 1426434"/>
                <a:gd name="connsiteY11" fmla="*/ 20211 h 219501"/>
                <a:gd name="connsiteX12" fmla="*/ 0 w 1426434"/>
                <a:gd name="connsiteY12" fmla="*/ 1156 h 21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6434" h="219501">
                  <a:moveTo>
                    <a:pt x="0" y="1156"/>
                  </a:moveTo>
                  <a:cubicBezTo>
                    <a:pt x="5971" y="775"/>
                    <a:pt x="11941" y="64"/>
                    <a:pt x="17912" y="38"/>
                  </a:cubicBezTo>
                  <a:cubicBezTo>
                    <a:pt x="481457" y="-13"/>
                    <a:pt x="944977" y="-13"/>
                    <a:pt x="1408522" y="38"/>
                  </a:cubicBezTo>
                  <a:cubicBezTo>
                    <a:pt x="1414493" y="38"/>
                    <a:pt x="1420464" y="749"/>
                    <a:pt x="1426434" y="1131"/>
                  </a:cubicBezTo>
                  <a:cubicBezTo>
                    <a:pt x="1424580" y="6136"/>
                    <a:pt x="1423817" y="12030"/>
                    <a:pt x="1420667" y="16044"/>
                  </a:cubicBezTo>
                  <a:cubicBezTo>
                    <a:pt x="1388426" y="57305"/>
                    <a:pt x="1357048" y="99327"/>
                    <a:pt x="1322851" y="138911"/>
                  </a:cubicBezTo>
                  <a:cubicBezTo>
                    <a:pt x="1301154" y="164013"/>
                    <a:pt x="1275214" y="185507"/>
                    <a:pt x="1250899" y="208297"/>
                  </a:cubicBezTo>
                  <a:cubicBezTo>
                    <a:pt x="1246199" y="212692"/>
                    <a:pt x="1240152" y="215639"/>
                    <a:pt x="1234741" y="219247"/>
                  </a:cubicBezTo>
                  <a:cubicBezTo>
                    <a:pt x="1017920" y="219349"/>
                    <a:pt x="801099" y="219476"/>
                    <a:pt x="584278" y="219501"/>
                  </a:cubicBezTo>
                  <a:cubicBezTo>
                    <a:pt x="453408" y="219501"/>
                    <a:pt x="322564" y="219323"/>
                    <a:pt x="191694" y="219222"/>
                  </a:cubicBezTo>
                  <a:cubicBezTo>
                    <a:pt x="153431" y="183500"/>
                    <a:pt x="113365" y="149506"/>
                    <a:pt x="77516" y="111472"/>
                  </a:cubicBezTo>
                  <a:cubicBezTo>
                    <a:pt x="51499" y="83855"/>
                    <a:pt x="30895" y="51055"/>
                    <a:pt x="8359" y="20211"/>
                  </a:cubicBezTo>
                  <a:cubicBezTo>
                    <a:pt x="4345" y="14774"/>
                    <a:pt x="2719" y="7558"/>
                    <a:pt x="0" y="1156"/>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grpSp>
      <p:grpSp>
        <p:nvGrpSpPr>
          <p:cNvPr id="11" name="Group 10">
            <a:extLst>
              <a:ext uri="{FF2B5EF4-FFF2-40B4-BE49-F238E27FC236}">
                <a16:creationId xmlns:a16="http://schemas.microsoft.com/office/drawing/2014/main" id="{A101A1AB-322A-0A27-1168-27B841A9B4B0}"/>
              </a:ext>
            </a:extLst>
          </p:cNvPr>
          <p:cNvGrpSpPr/>
          <p:nvPr/>
        </p:nvGrpSpPr>
        <p:grpSpPr>
          <a:xfrm>
            <a:off x="-5050089" y="933606"/>
            <a:ext cx="1162159" cy="1162159"/>
            <a:chOff x="3992415" y="4138758"/>
            <a:chExt cx="656127" cy="656127"/>
          </a:xfrm>
        </p:grpSpPr>
        <p:sp>
          <p:nvSpPr>
            <p:cNvPr id="12" name="Oval 11">
              <a:extLst>
                <a:ext uri="{FF2B5EF4-FFF2-40B4-BE49-F238E27FC236}">
                  <a16:creationId xmlns:a16="http://schemas.microsoft.com/office/drawing/2014/main" id="{B10320B5-4CE1-3963-C841-E1CC25B919FD}"/>
                </a:ext>
              </a:extLst>
            </p:cNvPr>
            <p:cNvSpPr/>
            <p:nvPr/>
          </p:nvSpPr>
          <p:spPr>
            <a:xfrm>
              <a:off x="3992415" y="4138758"/>
              <a:ext cx="656127" cy="656127"/>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5" name="Graphic 14">
              <a:extLst>
                <a:ext uri="{FF2B5EF4-FFF2-40B4-BE49-F238E27FC236}">
                  <a16:creationId xmlns:a16="http://schemas.microsoft.com/office/drawing/2014/main" id="{74983765-1AA1-F854-275D-520558B2069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75766" y="4209944"/>
              <a:ext cx="489424" cy="489424"/>
            </a:xfrm>
            <a:prstGeom prst="rect">
              <a:avLst/>
            </a:prstGeom>
          </p:spPr>
        </p:pic>
      </p:grpSp>
      <p:sp>
        <p:nvSpPr>
          <p:cNvPr id="16" name="TextBox 15">
            <a:extLst>
              <a:ext uri="{FF2B5EF4-FFF2-40B4-BE49-F238E27FC236}">
                <a16:creationId xmlns:a16="http://schemas.microsoft.com/office/drawing/2014/main" id="{04469464-827C-5EA4-08C5-D517475C91AF}"/>
              </a:ext>
            </a:extLst>
          </p:cNvPr>
          <p:cNvSpPr txBox="1"/>
          <p:nvPr/>
        </p:nvSpPr>
        <p:spPr>
          <a:xfrm>
            <a:off x="-8207050" y="2339538"/>
            <a:ext cx="7495358" cy="646331"/>
          </a:xfrm>
          <a:prstGeom prst="rect">
            <a:avLst/>
          </a:prstGeom>
          <a:noFill/>
        </p:spPr>
        <p:txBody>
          <a:bodyPr wrap="square" rtlCol="0">
            <a:spAutoFit/>
          </a:bodyPr>
          <a:lstStyle/>
          <a:p>
            <a:pPr algn="ctr"/>
            <a:r>
              <a:rPr lang="en-GB" sz="3600" dirty="0">
                <a:solidFill>
                  <a:schemeClr val="accent5">
                    <a:lumMod val="50000"/>
                  </a:schemeClr>
                </a:solidFill>
                <a:latin typeface="Poppins Bold" panose="00000800000000000000" pitchFamily="2" charset="0"/>
                <a:cs typeface="Poppins Bold" panose="00000800000000000000" pitchFamily="2" charset="0"/>
              </a:rPr>
              <a:t>Regulation Q </a:t>
            </a:r>
            <a:endParaRPr lang="en-GB" sz="3600" b="0" i="0" u="none" strike="noStrike" dirty="0">
              <a:solidFill>
                <a:schemeClr val="accent5">
                  <a:lumMod val="50000"/>
                </a:schemeClr>
              </a:solidFill>
              <a:effectLst/>
              <a:latin typeface="Poppins Bold" panose="00000800000000000000" pitchFamily="2" charset="0"/>
              <a:cs typeface="Poppins Bold" panose="00000800000000000000" pitchFamily="2" charset="0"/>
            </a:endParaRPr>
          </a:p>
        </p:txBody>
      </p:sp>
      <p:cxnSp>
        <p:nvCxnSpPr>
          <p:cNvPr id="8" name="Straight Connector 7">
            <a:extLst>
              <a:ext uri="{FF2B5EF4-FFF2-40B4-BE49-F238E27FC236}">
                <a16:creationId xmlns:a16="http://schemas.microsoft.com/office/drawing/2014/main" id="{E95F9EEF-5CD5-8055-3D92-6F12B4E24B5A}"/>
              </a:ext>
            </a:extLst>
          </p:cNvPr>
          <p:cNvCxnSpPr>
            <a:cxnSpLocks/>
            <a:endCxn id="10" idx="2"/>
          </p:cNvCxnSpPr>
          <p:nvPr/>
        </p:nvCxnSpPr>
        <p:spPr>
          <a:xfrm flipV="1">
            <a:off x="9150651" y="4276203"/>
            <a:ext cx="0" cy="1137198"/>
          </a:xfrm>
          <a:prstGeom prst="line">
            <a:avLst/>
          </a:prstGeom>
          <a:ln w="76200">
            <a:solidFill>
              <a:schemeClr val="accent5"/>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C4BE841C-B5A3-455C-7842-FA7018DAB73D}"/>
              </a:ext>
            </a:extLst>
          </p:cNvPr>
          <p:cNvSpPr/>
          <p:nvPr/>
        </p:nvSpPr>
        <p:spPr>
          <a:xfrm>
            <a:off x="8330004" y="3961179"/>
            <a:ext cx="1641294" cy="315024"/>
          </a:xfrm>
          <a:prstGeom prst="roundRect">
            <a:avLst>
              <a:gd name="adj" fmla="val 50000"/>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Poppins" panose="00000500000000000000" pitchFamily="2" charset="0"/>
              </a:rPr>
              <a:t>1994</a:t>
            </a:r>
          </a:p>
        </p:txBody>
      </p:sp>
      <p:sp>
        <p:nvSpPr>
          <p:cNvPr id="2" name="TextBox 1">
            <a:extLst>
              <a:ext uri="{FF2B5EF4-FFF2-40B4-BE49-F238E27FC236}">
                <a16:creationId xmlns:a16="http://schemas.microsoft.com/office/drawing/2014/main" id="{79364CCF-61C9-87CE-B590-F028E18545C6}"/>
              </a:ext>
            </a:extLst>
          </p:cNvPr>
          <p:cNvSpPr txBox="1"/>
          <p:nvPr/>
        </p:nvSpPr>
        <p:spPr>
          <a:xfrm>
            <a:off x="-8216690" y="3064446"/>
            <a:ext cx="7495359" cy="707886"/>
          </a:xfrm>
          <a:prstGeom prst="rect">
            <a:avLst/>
          </a:prstGeom>
          <a:noFill/>
        </p:spPr>
        <p:txBody>
          <a:bodyPr wrap="square" rtlCol="0">
            <a:spAutoFit/>
          </a:bodyPr>
          <a:lstStyle/>
          <a:p>
            <a:pPr algn="ctr"/>
            <a:r>
              <a:rPr lang="en-US" sz="2000" dirty="0">
                <a:solidFill>
                  <a:schemeClr val="accent5">
                    <a:lumMod val="50000"/>
                  </a:schemeClr>
                </a:solidFill>
                <a:latin typeface="Poppins" panose="00000500000000000000" pitchFamily="2" charset="0"/>
                <a:cs typeface="Poppins" panose="00000500000000000000" pitchFamily="2" charset="0"/>
              </a:rPr>
              <a:t>Regulated </a:t>
            </a:r>
            <a:r>
              <a:rPr lang="en-US" sz="2000" b="1" dirty="0">
                <a:solidFill>
                  <a:schemeClr val="accent5">
                    <a:lumMod val="50000"/>
                  </a:schemeClr>
                </a:solidFill>
                <a:latin typeface="Poppins" panose="00000500000000000000" pitchFamily="2" charset="0"/>
                <a:cs typeface="Poppins" panose="00000500000000000000" pitchFamily="2" charset="0"/>
              </a:rPr>
              <a:t>interest rates </a:t>
            </a:r>
            <a:r>
              <a:rPr lang="en-US" sz="2000" dirty="0">
                <a:solidFill>
                  <a:schemeClr val="accent5">
                    <a:lumMod val="50000"/>
                  </a:schemeClr>
                </a:solidFill>
                <a:latin typeface="Poppins" panose="00000500000000000000" pitchFamily="2" charset="0"/>
                <a:cs typeface="Poppins" panose="00000500000000000000" pitchFamily="2" charset="0"/>
              </a:rPr>
              <a:t>banks use as well as setting </a:t>
            </a:r>
            <a:r>
              <a:rPr lang="en-US" sz="2000" b="1" dirty="0">
                <a:solidFill>
                  <a:schemeClr val="accent5">
                    <a:lumMod val="50000"/>
                  </a:schemeClr>
                </a:solidFill>
                <a:latin typeface="Poppins" panose="00000500000000000000" pitchFamily="2" charset="0"/>
                <a:cs typeface="Poppins" panose="00000500000000000000" pitchFamily="2" charset="0"/>
              </a:rPr>
              <a:t>minimum capital buffers </a:t>
            </a:r>
            <a:r>
              <a:rPr lang="en-US" sz="2000" dirty="0">
                <a:solidFill>
                  <a:schemeClr val="accent5">
                    <a:lumMod val="50000"/>
                  </a:schemeClr>
                </a:solidFill>
                <a:latin typeface="Poppins" panose="00000500000000000000" pitchFamily="2" charset="0"/>
                <a:cs typeface="Poppins" panose="00000500000000000000" pitchFamily="2" charset="0"/>
              </a:rPr>
              <a:t>for U.S. banks</a:t>
            </a:r>
          </a:p>
        </p:txBody>
      </p:sp>
    </p:spTree>
    <p:extLst>
      <p:ext uri="{BB962C8B-B14F-4D97-AF65-F5344CB8AC3E}">
        <p14:creationId xmlns:p14="http://schemas.microsoft.com/office/powerpoint/2010/main" val="12093186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style.rotation</p:attrName>
                                        </p:attrNameLst>
                                      </p:cBhvr>
                                      <p:tavLst>
                                        <p:tav tm="0">
                                          <p:val>
                                            <p:fltVal val="90"/>
                                          </p:val>
                                        </p:tav>
                                        <p:tav tm="100000">
                                          <p:val>
                                            <p:fltVal val="0"/>
                                          </p:val>
                                        </p:tav>
                                      </p:tavLst>
                                    </p:anim>
                                    <p:animEffect transition="in" filter="fade">
                                      <p:cBhvr>
                                        <p:cTn id="10" dur="500"/>
                                        <p:tgtEl>
                                          <p:spTgt spid="7"/>
                                        </p:tgtEl>
                                      </p:cBhvr>
                                    </p:animEffect>
                                  </p:childTnLst>
                                </p:cTn>
                              </p:par>
                              <p:par>
                                <p:cTn id="11" presetID="22" presetClass="entr" presetSubtype="8"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500"/>
                                        <p:tgtEl>
                                          <p:spTgt spid="30"/>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500"/>
                            </p:stCondLst>
                            <p:childTnLst>
                              <p:par>
                                <p:cTn id="21" presetID="2" presetClass="entr" presetSubtype="1" decel="10000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0-#ppt_h/2"/>
                                          </p:val>
                                        </p:tav>
                                        <p:tav tm="100000">
                                          <p:val>
                                            <p:strVal val="#ppt_y"/>
                                          </p:val>
                                        </p:tav>
                                      </p:tavLst>
                                    </p:anim>
                                  </p:childTnLst>
                                </p:cTn>
                              </p:par>
                              <p:par>
                                <p:cTn id="25" presetID="2" presetClass="entr" presetSubtype="1" decel="100000" fill="hold" grpId="0" nodeType="withEffect">
                                  <p:stCondLst>
                                    <p:cond delay="15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0-#ppt_h/2"/>
                                          </p:val>
                                        </p:tav>
                                        <p:tav tm="100000">
                                          <p:val>
                                            <p:strVal val="#ppt_y"/>
                                          </p:val>
                                        </p:tav>
                                      </p:tavLst>
                                    </p:anim>
                                  </p:childTnLst>
                                </p:cTn>
                              </p:par>
                              <p:par>
                                <p:cTn id="29" presetID="2" presetClass="entr" presetSubtype="1" decel="100000" fill="hold" nodeType="withEffect">
                                  <p:stCondLst>
                                    <p:cond delay="30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1" presetClass="exit" presetSubtype="0" fill="hold" nodeType="clickEffect">
                                  <p:stCondLst>
                                    <p:cond delay="0"/>
                                  </p:stCondLst>
                                  <p:childTnLst>
                                    <p:anim calcmode="lin" valueType="num">
                                      <p:cBhvr>
                                        <p:cTn id="36" dur="500"/>
                                        <p:tgtEl>
                                          <p:spTgt spid="7"/>
                                        </p:tgtEl>
                                        <p:attrNameLst>
                                          <p:attrName>ppt_w</p:attrName>
                                        </p:attrNameLst>
                                      </p:cBhvr>
                                      <p:tavLst>
                                        <p:tav tm="0">
                                          <p:val>
                                            <p:strVal val="ppt_w"/>
                                          </p:val>
                                        </p:tav>
                                        <p:tav tm="100000">
                                          <p:val>
                                            <p:fltVal val="0"/>
                                          </p:val>
                                        </p:tav>
                                      </p:tavLst>
                                    </p:anim>
                                    <p:anim calcmode="lin" valueType="num">
                                      <p:cBhvr>
                                        <p:cTn id="37" dur="500"/>
                                        <p:tgtEl>
                                          <p:spTgt spid="7"/>
                                        </p:tgtEl>
                                        <p:attrNameLst>
                                          <p:attrName>ppt_h</p:attrName>
                                        </p:attrNameLst>
                                      </p:cBhvr>
                                      <p:tavLst>
                                        <p:tav tm="0">
                                          <p:val>
                                            <p:strVal val="ppt_h"/>
                                          </p:val>
                                        </p:tav>
                                        <p:tav tm="100000">
                                          <p:val>
                                            <p:fltVal val="0"/>
                                          </p:val>
                                        </p:tav>
                                      </p:tavLst>
                                    </p:anim>
                                    <p:anim calcmode="lin" valueType="num">
                                      <p:cBhvr>
                                        <p:cTn id="38" dur="500"/>
                                        <p:tgtEl>
                                          <p:spTgt spid="7"/>
                                        </p:tgtEl>
                                        <p:attrNameLst>
                                          <p:attrName>style.rotation</p:attrName>
                                        </p:attrNameLst>
                                      </p:cBhvr>
                                      <p:tavLst>
                                        <p:tav tm="0">
                                          <p:val>
                                            <p:fltVal val="0"/>
                                          </p:val>
                                        </p:tav>
                                        <p:tav tm="100000">
                                          <p:val>
                                            <p:fltVal val="90"/>
                                          </p:val>
                                        </p:tav>
                                      </p:tavLst>
                                    </p:anim>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22" presetClass="exit" presetSubtype="8" fill="hold" nodeType="withEffect">
                                  <p:stCondLst>
                                    <p:cond delay="0"/>
                                  </p:stCondLst>
                                  <p:childTnLst>
                                    <p:animEffect transition="out" filter="wipe(left)">
                                      <p:cBhvr>
                                        <p:cTn id="42" dur="500"/>
                                        <p:tgtEl>
                                          <p:spTgt spid="30"/>
                                        </p:tgtEl>
                                      </p:cBhvr>
                                    </p:animEffect>
                                    <p:set>
                                      <p:cBhvr>
                                        <p:cTn id="43" dur="1" fill="hold">
                                          <p:stCondLst>
                                            <p:cond delay="499"/>
                                          </p:stCondLst>
                                        </p:cTn>
                                        <p:tgtEl>
                                          <p:spTgt spid="3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par>
                                <p:cTn id="47" presetID="22" presetClass="exit" presetSubtype="4" fill="hold" nodeType="withEffect">
                                  <p:stCondLst>
                                    <p:cond delay="0"/>
                                  </p:stCondLst>
                                  <p:childTnLst>
                                    <p:animEffect transition="out" filter="wipe(down)">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9" grpId="0"/>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4078742-ED8E-67BE-D7B8-E6D379AD5CAD}"/>
              </a:ext>
            </a:extLst>
          </p:cNvPr>
          <p:cNvSpPr txBox="1"/>
          <p:nvPr/>
        </p:nvSpPr>
        <p:spPr>
          <a:xfrm>
            <a:off x="2355442" y="2263338"/>
            <a:ext cx="7495358" cy="646331"/>
          </a:xfrm>
          <a:prstGeom prst="rect">
            <a:avLst/>
          </a:prstGeom>
          <a:noFill/>
        </p:spPr>
        <p:txBody>
          <a:bodyPr wrap="square" rtlCol="0">
            <a:spAutoFit/>
          </a:bodyPr>
          <a:lstStyle/>
          <a:p>
            <a:pPr algn="ctr"/>
            <a:r>
              <a:rPr lang="en-GB" sz="3600" dirty="0">
                <a:solidFill>
                  <a:schemeClr val="accent5">
                    <a:lumMod val="50000"/>
                  </a:schemeClr>
                </a:solidFill>
                <a:latin typeface="Poppins Bold" panose="00000800000000000000" pitchFamily="2" charset="0"/>
                <a:cs typeface="Poppins Bold" panose="00000800000000000000" pitchFamily="2" charset="0"/>
              </a:rPr>
              <a:t>The Glass-Steagall Act</a:t>
            </a:r>
          </a:p>
        </p:txBody>
      </p:sp>
      <p:sp>
        <p:nvSpPr>
          <p:cNvPr id="29" name="TextBox 28">
            <a:extLst>
              <a:ext uri="{FF2B5EF4-FFF2-40B4-BE49-F238E27FC236}">
                <a16:creationId xmlns:a16="http://schemas.microsoft.com/office/drawing/2014/main" id="{ACC4FC6C-543A-43EA-D33C-0250BE2B4A7B}"/>
              </a:ext>
            </a:extLst>
          </p:cNvPr>
          <p:cNvSpPr txBox="1"/>
          <p:nvPr/>
        </p:nvSpPr>
        <p:spPr>
          <a:xfrm>
            <a:off x="1941166" y="3064446"/>
            <a:ext cx="8323909" cy="707886"/>
          </a:xfrm>
          <a:prstGeom prst="rect">
            <a:avLst/>
          </a:prstGeom>
          <a:noFill/>
        </p:spPr>
        <p:txBody>
          <a:bodyPr wrap="square" rtlCol="0">
            <a:spAutoFit/>
          </a:bodyPr>
          <a:lstStyle/>
          <a:p>
            <a:pPr algn="ctr"/>
            <a:r>
              <a:rPr lang="en-US" sz="2000" dirty="0">
                <a:solidFill>
                  <a:schemeClr val="accent5">
                    <a:lumMod val="50000"/>
                  </a:schemeClr>
                </a:solidFill>
                <a:latin typeface="Poppins" panose="00000500000000000000" pitchFamily="2" charset="0"/>
                <a:cs typeface="Poppins" panose="00000500000000000000" pitchFamily="2" charset="0"/>
              </a:rPr>
              <a:t>Separated the perceived risky </a:t>
            </a:r>
            <a:r>
              <a:rPr lang="en-US" sz="2000" b="1" dirty="0">
                <a:solidFill>
                  <a:schemeClr val="accent5">
                    <a:lumMod val="50000"/>
                  </a:schemeClr>
                </a:solidFill>
                <a:latin typeface="Poppins" panose="00000500000000000000" pitchFamily="2" charset="0"/>
                <a:cs typeface="Poppins" panose="00000500000000000000" pitchFamily="2" charset="0"/>
              </a:rPr>
              <a:t>investment banking </a:t>
            </a:r>
            <a:r>
              <a:rPr lang="en-US" sz="2000" dirty="0">
                <a:solidFill>
                  <a:schemeClr val="accent5">
                    <a:lumMod val="50000"/>
                  </a:schemeClr>
                </a:solidFill>
                <a:latin typeface="Poppins" panose="00000500000000000000" pitchFamily="2" charset="0"/>
                <a:cs typeface="Poppins" panose="00000500000000000000" pitchFamily="2" charset="0"/>
              </a:rPr>
              <a:t>from the everyday deposits and loans business of </a:t>
            </a:r>
            <a:r>
              <a:rPr lang="en-US" sz="2000" b="1" dirty="0">
                <a:solidFill>
                  <a:schemeClr val="accent5">
                    <a:lumMod val="50000"/>
                  </a:schemeClr>
                </a:solidFill>
                <a:latin typeface="Poppins" panose="00000500000000000000" pitchFamily="2" charset="0"/>
                <a:cs typeface="Poppins" panose="00000500000000000000" pitchFamily="2" charset="0"/>
              </a:rPr>
              <a:t>commercial banking</a:t>
            </a:r>
            <a:endParaRPr lang="en-US" sz="2000" dirty="0">
              <a:solidFill>
                <a:schemeClr val="accent5">
                  <a:lumMod val="50000"/>
                </a:schemeClr>
              </a:solidFill>
              <a:latin typeface="Poppins" panose="00000500000000000000" pitchFamily="2" charset="0"/>
              <a:cs typeface="Poppins" panose="00000500000000000000" pitchFamily="2" charset="0"/>
            </a:endParaRPr>
          </a:p>
        </p:txBody>
      </p:sp>
      <p:pic>
        <p:nvPicPr>
          <p:cNvPr id="2" name="Graphic 1">
            <a:extLst>
              <a:ext uri="{FF2B5EF4-FFF2-40B4-BE49-F238E27FC236}">
                <a16:creationId xmlns:a16="http://schemas.microsoft.com/office/drawing/2014/main" id="{9266275D-16D4-EB45-DBA4-671604FAF4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93468" y="4022718"/>
            <a:ext cx="1137286" cy="1137286"/>
          </a:xfrm>
          <a:prstGeom prst="rect">
            <a:avLst/>
          </a:prstGeom>
        </p:spPr>
      </p:pic>
      <p:grpSp>
        <p:nvGrpSpPr>
          <p:cNvPr id="16" name="Group 15">
            <a:extLst>
              <a:ext uri="{FF2B5EF4-FFF2-40B4-BE49-F238E27FC236}">
                <a16:creationId xmlns:a16="http://schemas.microsoft.com/office/drawing/2014/main" id="{327BAD07-ACCB-2803-200E-0DBF653C1498}"/>
              </a:ext>
            </a:extLst>
          </p:cNvPr>
          <p:cNvGrpSpPr/>
          <p:nvPr/>
        </p:nvGrpSpPr>
        <p:grpSpPr>
          <a:xfrm>
            <a:off x="5512403" y="857406"/>
            <a:ext cx="1162159" cy="1162159"/>
            <a:chOff x="5512403" y="857406"/>
            <a:chExt cx="1162159" cy="1162159"/>
          </a:xfrm>
        </p:grpSpPr>
        <p:sp>
          <p:nvSpPr>
            <p:cNvPr id="13" name="Oval 12">
              <a:extLst>
                <a:ext uri="{FF2B5EF4-FFF2-40B4-BE49-F238E27FC236}">
                  <a16:creationId xmlns:a16="http://schemas.microsoft.com/office/drawing/2014/main" id="{458C8EAC-4D1B-67E3-48AD-DC1075E32102}"/>
                </a:ext>
              </a:extLst>
            </p:cNvPr>
            <p:cNvSpPr/>
            <p:nvPr/>
          </p:nvSpPr>
          <p:spPr>
            <a:xfrm>
              <a:off x="5512403" y="857406"/>
              <a:ext cx="1162159" cy="1162159"/>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2" name="Graphic 11">
              <a:extLst>
                <a:ext uri="{FF2B5EF4-FFF2-40B4-BE49-F238E27FC236}">
                  <a16:creationId xmlns:a16="http://schemas.microsoft.com/office/drawing/2014/main" id="{C9137D22-5D96-8024-1DC9-943E9BBDEB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6297" y="1107418"/>
              <a:ext cx="678798" cy="678798"/>
            </a:xfrm>
            <a:prstGeom prst="rect">
              <a:avLst/>
            </a:prstGeom>
          </p:spPr>
        </p:pic>
      </p:grpSp>
      <p:grpSp>
        <p:nvGrpSpPr>
          <p:cNvPr id="31" name="Group 30">
            <a:extLst>
              <a:ext uri="{FF2B5EF4-FFF2-40B4-BE49-F238E27FC236}">
                <a16:creationId xmlns:a16="http://schemas.microsoft.com/office/drawing/2014/main" id="{26C6723F-A55B-9C26-CC4B-840A19364521}"/>
              </a:ext>
            </a:extLst>
          </p:cNvPr>
          <p:cNvGrpSpPr/>
          <p:nvPr/>
        </p:nvGrpSpPr>
        <p:grpSpPr>
          <a:xfrm>
            <a:off x="3934511" y="4139685"/>
            <a:ext cx="655200" cy="655200"/>
            <a:chOff x="5512403" y="857406"/>
            <a:chExt cx="1162159" cy="1162159"/>
          </a:xfrm>
        </p:grpSpPr>
        <p:sp>
          <p:nvSpPr>
            <p:cNvPr id="33" name="Oval 32">
              <a:extLst>
                <a:ext uri="{FF2B5EF4-FFF2-40B4-BE49-F238E27FC236}">
                  <a16:creationId xmlns:a16="http://schemas.microsoft.com/office/drawing/2014/main" id="{67EC158F-5A80-7634-4724-5D3B1508F5D4}"/>
                </a:ext>
              </a:extLst>
            </p:cNvPr>
            <p:cNvSpPr/>
            <p:nvPr/>
          </p:nvSpPr>
          <p:spPr>
            <a:xfrm>
              <a:off x="5512403" y="857406"/>
              <a:ext cx="1162159" cy="1162159"/>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34" name="Graphic 33">
              <a:extLst>
                <a:ext uri="{FF2B5EF4-FFF2-40B4-BE49-F238E27FC236}">
                  <a16:creationId xmlns:a16="http://schemas.microsoft.com/office/drawing/2014/main" id="{122DEB4A-FD9B-9D6F-64EC-0ECAC1828C3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6297" y="1107418"/>
              <a:ext cx="678798" cy="678798"/>
            </a:xfrm>
            <a:prstGeom prst="rect">
              <a:avLst/>
            </a:prstGeom>
          </p:spPr>
        </p:pic>
      </p:grpSp>
      <p:cxnSp>
        <p:nvCxnSpPr>
          <p:cNvPr id="36" name="Straight Connector 35">
            <a:extLst>
              <a:ext uri="{FF2B5EF4-FFF2-40B4-BE49-F238E27FC236}">
                <a16:creationId xmlns:a16="http://schemas.microsoft.com/office/drawing/2014/main" id="{88A66671-2E4D-84CC-75DD-71CA42E37D34}"/>
              </a:ext>
            </a:extLst>
          </p:cNvPr>
          <p:cNvCxnSpPr>
            <a:cxnSpLocks/>
          </p:cNvCxnSpPr>
          <p:nvPr/>
        </p:nvCxnSpPr>
        <p:spPr>
          <a:xfrm>
            <a:off x="1588723" y="5433318"/>
            <a:ext cx="10603277" cy="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74B69A6-AA4A-8652-185B-430D6F36A250}"/>
              </a:ext>
            </a:extLst>
          </p:cNvPr>
          <p:cNvCxnSpPr>
            <a:cxnSpLocks/>
          </p:cNvCxnSpPr>
          <p:nvPr/>
        </p:nvCxnSpPr>
        <p:spPr>
          <a:xfrm flipV="1">
            <a:off x="9603796"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F28914B-CBBF-DB39-CE91-310397631DF2}"/>
              </a:ext>
            </a:extLst>
          </p:cNvPr>
          <p:cNvCxnSpPr>
            <a:cxnSpLocks/>
          </p:cNvCxnSpPr>
          <p:nvPr/>
        </p:nvCxnSpPr>
        <p:spPr>
          <a:xfrm flipV="1">
            <a:off x="1588723"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B93375D-49BB-3F4F-587F-5BA01386909F}"/>
              </a:ext>
            </a:extLst>
          </p:cNvPr>
          <p:cNvCxnSpPr>
            <a:stCxn id="33" idx="6"/>
          </p:cNvCxnSpPr>
          <p:nvPr/>
        </p:nvCxnSpPr>
        <p:spPr>
          <a:xfrm>
            <a:off x="4589711" y="4467285"/>
            <a:ext cx="4923940" cy="1083"/>
          </a:xfrm>
          <a:prstGeom prst="line">
            <a:avLst/>
          </a:prstGeom>
          <a:ln w="76200">
            <a:solidFill>
              <a:schemeClr val="accent5"/>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9304142-E6D2-279A-477E-B4D7C15E55A5}"/>
              </a:ext>
            </a:extLst>
          </p:cNvPr>
          <p:cNvSpPr txBox="1"/>
          <p:nvPr/>
        </p:nvSpPr>
        <p:spPr>
          <a:xfrm>
            <a:off x="1240358"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1900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44" name="TextBox 43">
            <a:extLst>
              <a:ext uri="{FF2B5EF4-FFF2-40B4-BE49-F238E27FC236}">
                <a16:creationId xmlns:a16="http://schemas.microsoft.com/office/drawing/2014/main" id="{36169743-9A3A-AD66-FC74-2EB511BDF889}"/>
              </a:ext>
            </a:extLst>
          </p:cNvPr>
          <p:cNvSpPr txBox="1"/>
          <p:nvPr/>
        </p:nvSpPr>
        <p:spPr>
          <a:xfrm>
            <a:off x="9255431"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2000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cxnSp>
        <p:nvCxnSpPr>
          <p:cNvPr id="45" name="Straight Connector 44">
            <a:extLst>
              <a:ext uri="{FF2B5EF4-FFF2-40B4-BE49-F238E27FC236}">
                <a16:creationId xmlns:a16="http://schemas.microsoft.com/office/drawing/2014/main" id="{6E718576-EBAB-A67D-51DB-01753815B270}"/>
              </a:ext>
            </a:extLst>
          </p:cNvPr>
          <p:cNvCxnSpPr>
            <a:cxnSpLocks/>
          </p:cNvCxnSpPr>
          <p:nvPr/>
        </p:nvCxnSpPr>
        <p:spPr>
          <a:xfrm flipV="1">
            <a:off x="5596261"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8CDF57B5-B153-7B4F-D91B-4F4866414646}"/>
              </a:ext>
            </a:extLst>
          </p:cNvPr>
          <p:cNvCxnSpPr>
            <a:cxnSpLocks/>
          </p:cNvCxnSpPr>
          <p:nvPr/>
        </p:nvCxnSpPr>
        <p:spPr>
          <a:xfrm flipV="1">
            <a:off x="6397768"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0B19A10-22AE-E399-D8C3-DD9FAD7F40CF}"/>
              </a:ext>
            </a:extLst>
          </p:cNvPr>
          <p:cNvCxnSpPr>
            <a:cxnSpLocks/>
          </p:cNvCxnSpPr>
          <p:nvPr/>
        </p:nvCxnSpPr>
        <p:spPr>
          <a:xfrm flipV="1">
            <a:off x="7199276"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44A5B0B-E472-50FD-B180-C0C5D0EDFCE3}"/>
              </a:ext>
            </a:extLst>
          </p:cNvPr>
          <p:cNvCxnSpPr>
            <a:cxnSpLocks/>
          </p:cNvCxnSpPr>
          <p:nvPr/>
        </p:nvCxnSpPr>
        <p:spPr>
          <a:xfrm flipV="1">
            <a:off x="8000783"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CC0ECF8-733E-B797-F6E2-1A5141A870AE}"/>
              </a:ext>
            </a:extLst>
          </p:cNvPr>
          <p:cNvCxnSpPr>
            <a:cxnSpLocks/>
          </p:cNvCxnSpPr>
          <p:nvPr/>
        </p:nvCxnSpPr>
        <p:spPr>
          <a:xfrm flipV="1">
            <a:off x="8802291"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B5CB7E4-5323-7586-DAD2-D370575E231F}"/>
              </a:ext>
            </a:extLst>
          </p:cNvPr>
          <p:cNvCxnSpPr>
            <a:cxnSpLocks/>
          </p:cNvCxnSpPr>
          <p:nvPr/>
        </p:nvCxnSpPr>
        <p:spPr>
          <a:xfrm flipV="1">
            <a:off x="2390231"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F5A4D4EB-A4D2-A82D-4EDA-3B13780CC13C}"/>
              </a:ext>
            </a:extLst>
          </p:cNvPr>
          <p:cNvCxnSpPr>
            <a:cxnSpLocks/>
          </p:cNvCxnSpPr>
          <p:nvPr/>
        </p:nvCxnSpPr>
        <p:spPr>
          <a:xfrm flipV="1">
            <a:off x="3191738"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581410FC-A482-4050-7784-DC71C4B0E9C6}"/>
              </a:ext>
            </a:extLst>
          </p:cNvPr>
          <p:cNvCxnSpPr>
            <a:cxnSpLocks/>
          </p:cNvCxnSpPr>
          <p:nvPr/>
        </p:nvCxnSpPr>
        <p:spPr>
          <a:xfrm flipV="1">
            <a:off x="3993246"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E5B487F-14A8-5E5D-3807-CE368F1B429F}"/>
              </a:ext>
            </a:extLst>
          </p:cNvPr>
          <p:cNvCxnSpPr>
            <a:cxnSpLocks/>
          </p:cNvCxnSpPr>
          <p:nvPr/>
        </p:nvCxnSpPr>
        <p:spPr>
          <a:xfrm flipV="1">
            <a:off x="4794753"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7992A70E-1A00-4E64-0358-1D8713E1E2D4}"/>
              </a:ext>
            </a:extLst>
          </p:cNvPr>
          <p:cNvSpPr txBox="1"/>
          <p:nvPr/>
        </p:nvSpPr>
        <p:spPr>
          <a:xfrm>
            <a:off x="5247894"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1950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64" name="TextBox 63">
            <a:extLst>
              <a:ext uri="{FF2B5EF4-FFF2-40B4-BE49-F238E27FC236}">
                <a16:creationId xmlns:a16="http://schemas.microsoft.com/office/drawing/2014/main" id="{14D2F82D-8FD2-B0A2-1D9D-28B8D4BC0115}"/>
              </a:ext>
            </a:extLst>
          </p:cNvPr>
          <p:cNvSpPr txBox="1"/>
          <p:nvPr/>
        </p:nvSpPr>
        <p:spPr>
          <a:xfrm>
            <a:off x="6049403"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1960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65" name="TextBox 64">
            <a:extLst>
              <a:ext uri="{FF2B5EF4-FFF2-40B4-BE49-F238E27FC236}">
                <a16:creationId xmlns:a16="http://schemas.microsoft.com/office/drawing/2014/main" id="{BD188046-0190-B092-AE59-124F88AB9491}"/>
              </a:ext>
            </a:extLst>
          </p:cNvPr>
          <p:cNvSpPr txBox="1"/>
          <p:nvPr/>
        </p:nvSpPr>
        <p:spPr>
          <a:xfrm>
            <a:off x="6850911"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1970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66" name="TextBox 65">
            <a:extLst>
              <a:ext uri="{FF2B5EF4-FFF2-40B4-BE49-F238E27FC236}">
                <a16:creationId xmlns:a16="http://schemas.microsoft.com/office/drawing/2014/main" id="{0F3B3DF5-2171-A96C-CB00-55BBD250DC1B}"/>
              </a:ext>
            </a:extLst>
          </p:cNvPr>
          <p:cNvSpPr txBox="1"/>
          <p:nvPr/>
        </p:nvSpPr>
        <p:spPr>
          <a:xfrm>
            <a:off x="7652418"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1980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67" name="TextBox 66">
            <a:extLst>
              <a:ext uri="{FF2B5EF4-FFF2-40B4-BE49-F238E27FC236}">
                <a16:creationId xmlns:a16="http://schemas.microsoft.com/office/drawing/2014/main" id="{FEA70DFB-43ED-EF0E-2268-C55CC806B7FB}"/>
              </a:ext>
            </a:extLst>
          </p:cNvPr>
          <p:cNvSpPr txBox="1"/>
          <p:nvPr/>
        </p:nvSpPr>
        <p:spPr>
          <a:xfrm>
            <a:off x="8453921"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1990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68" name="TextBox 67">
            <a:extLst>
              <a:ext uri="{FF2B5EF4-FFF2-40B4-BE49-F238E27FC236}">
                <a16:creationId xmlns:a16="http://schemas.microsoft.com/office/drawing/2014/main" id="{04F0D51E-E23C-404C-FB22-5046402D66E7}"/>
              </a:ext>
            </a:extLst>
          </p:cNvPr>
          <p:cNvSpPr txBox="1"/>
          <p:nvPr/>
        </p:nvSpPr>
        <p:spPr>
          <a:xfrm>
            <a:off x="2041861"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1910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69" name="TextBox 68">
            <a:extLst>
              <a:ext uri="{FF2B5EF4-FFF2-40B4-BE49-F238E27FC236}">
                <a16:creationId xmlns:a16="http://schemas.microsoft.com/office/drawing/2014/main" id="{9E827147-29BA-E351-2E17-37A998008470}"/>
              </a:ext>
            </a:extLst>
          </p:cNvPr>
          <p:cNvSpPr txBox="1"/>
          <p:nvPr/>
        </p:nvSpPr>
        <p:spPr>
          <a:xfrm>
            <a:off x="2843368"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1920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70" name="TextBox 69">
            <a:extLst>
              <a:ext uri="{FF2B5EF4-FFF2-40B4-BE49-F238E27FC236}">
                <a16:creationId xmlns:a16="http://schemas.microsoft.com/office/drawing/2014/main" id="{3F0C2C48-E67F-1867-3CE6-F34A9BE162A3}"/>
              </a:ext>
            </a:extLst>
          </p:cNvPr>
          <p:cNvSpPr txBox="1"/>
          <p:nvPr/>
        </p:nvSpPr>
        <p:spPr>
          <a:xfrm>
            <a:off x="3644876"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1930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71" name="TextBox 70">
            <a:extLst>
              <a:ext uri="{FF2B5EF4-FFF2-40B4-BE49-F238E27FC236}">
                <a16:creationId xmlns:a16="http://schemas.microsoft.com/office/drawing/2014/main" id="{71631BEF-6BC2-41A8-EA49-5CED1F15CC5F}"/>
              </a:ext>
            </a:extLst>
          </p:cNvPr>
          <p:cNvSpPr txBox="1"/>
          <p:nvPr/>
        </p:nvSpPr>
        <p:spPr>
          <a:xfrm>
            <a:off x="4446379"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1940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cxnSp>
        <p:nvCxnSpPr>
          <p:cNvPr id="72" name="Straight Connector 71">
            <a:extLst>
              <a:ext uri="{FF2B5EF4-FFF2-40B4-BE49-F238E27FC236}">
                <a16:creationId xmlns:a16="http://schemas.microsoft.com/office/drawing/2014/main" id="{901A96B1-A35C-BF48-ACEA-38CDE3BE2609}"/>
              </a:ext>
            </a:extLst>
          </p:cNvPr>
          <p:cNvCxnSpPr>
            <a:cxnSpLocks/>
          </p:cNvCxnSpPr>
          <p:nvPr/>
        </p:nvCxnSpPr>
        <p:spPr>
          <a:xfrm flipV="1">
            <a:off x="11206815"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34089781-251D-7FB6-2400-42C0B7F0CC88}"/>
              </a:ext>
            </a:extLst>
          </p:cNvPr>
          <p:cNvSpPr txBox="1"/>
          <p:nvPr/>
        </p:nvSpPr>
        <p:spPr>
          <a:xfrm>
            <a:off x="10858450"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2020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cxnSp>
        <p:nvCxnSpPr>
          <p:cNvPr id="96" name="Straight Connector 95">
            <a:extLst>
              <a:ext uri="{FF2B5EF4-FFF2-40B4-BE49-F238E27FC236}">
                <a16:creationId xmlns:a16="http://schemas.microsoft.com/office/drawing/2014/main" id="{428F8251-4755-FDC7-7155-DDACADD44880}"/>
              </a:ext>
            </a:extLst>
          </p:cNvPr>
          <p:cNvCxnSpPr>
            <a:cxnSpLocks/>
          </p:cNvCxnSpPr>
          <p:nvPr/>
        </p:nvCxnSpPr>
        <p:spPr>
          <a:xfrm flipV="1">
            <a:off x="10405310" y="5283344"/>
            <a:ext cx="0" cy="299950"/>
          </a:xfrm>
          <a:prstGeom prst="line">
            <a:avLst/>
          </a:prstGeom>
          <a:ln w="762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EFFDE34F-9F23-7D79-C497-D7F74D7A8E33}"/>
              </a:ext>
            </a:extLst>
          </p:cNvPr>
          <p:cNvSpPr txBox="1"/>
          <p:nvPr/>
        </p:nvSpPr>
        <p:spPr>
          <a:xfrm>
            <a:off x="10056940" y="5687068"/>
            <a:ext cx="696730" cy="338554"/>
          </a:xfrm>
          <a:prstGeom prst="rect">
            <a:avLst/>
          </a:prstGeom>
          <a:noFill/>
        </p:spPr>
        <p:txBody>
          <a:bodyPr wrap="square" rtlCol="0">
            <a:spAutoFit/>
          </a:bodyPr>
          <a:lstStyle/>
          <a:p>
            <a:pPr algn="ctr"/>
            <a:r>
              <a:rPr lang="en-US" sz="1600" dirty="0">
                <a:solidFill>
                  <a:schemeClr val="accent2">
                    <a:lumMod val="50000"/>
                  </a:schemeClr>
                </a:solidFill>
                <a:latin typeface="Poppins Bold" panose="00000800000000000000" pitchFamily="2" charset="0"/>
                <a:cs typeface="Poppins Bold" panose="00000800000000000000" pitchFamily="2" charset="0"/>
              </a:rPr>
              <a:t>2010</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grpSp>
        <p:nvGrpSpPr>
          <p:cNvPr id="81" name="Group 80">
            <a:extLst>
              <a:ext uri="{FF2B5EF4-FFF2-40B4-BE49-F238E27FC236}">
                <a16:creationId xmlns:a16="http://schemas.microsoft.com/office/drawing/2014/main" id="{3B4F3393-E795-7D6B-F244-02835DFFD80C}"/>
              </a:ext>
            </a:extLst>
          </p:cNvPr>
          <p:cNvGrpSpPr/>
          <p:nvPr/>
        </p:nvGrpSpPr>
        <p:grpSpPr>
          <a:xfrm>
            <a:off x="435076" y="5085801"/>
            <a:ext cx="731751" cy="733129"/>
            <a:chOff x="3516570" y="785827"/>
            <a:chExt cx="2111772" cy="2115748"/>
          </a:xfrm>
        </p:grpSpPr>
        <p:sp>
          <p:nvSpPr>
            <p:cNvPr id="82" name="Freeform: Shape 81">
              <a:extLst>
                <a:ext uri="{FF2B5EF4-FFF2-40B4-BE49-F238E27FC236}">
                  <a16:creationId xmlns:a16="http://schemas.microsoft.com/office/drawing/2014/main" id="{B55C0A00-20F4-1E4E-144B-FEAAE7A7D0BC}"/>
                </a:ext>
              </a:extLst>
            </p:cNvPr>
            <p:cNvSpPr/>
            <p:nvPr/>
          </p:nvSpPr>
          <p:spPr>
            <a:xfrm>
              <a:off x="3516570" y="1843000"/>
              <a:ext cx="2111772" cy="277627"/>
            </a:xfrm>
            <a:custGeom>
              <a:avLst/>
              <a:gdLst>
                <a:gd name="connsiteX0" fmla="*/ 337 w 1682871"/>
                <a:gd name="connsiteY0" fmla="*/ 178 h 221241"/>
                <a:gd name="connsiteX1" fmla="*/ 184333 w 1682871"/>
                <a:gd name="connsiteY1" fmla="*/ 534 h 221241"/>
                <a:gd name="connsiteX2" fmla="*/ 821838 w 1682871"/>
                <a:gd name="connsiteY2" fmla="*/ 534 h 221241"/>
                <a:gd name="connsiteX3" fmla="*/ 841528 w 1682871"/>
                <a:gd name="connsiteY3" fmla="*/ 0 h 221241"/>
                <a:gd name="connsiteX4" fmla="*/ 861168 w 1682871"/>
                <a:gd name="connsiteY4" fmla="*/ 508 h 221241"/>
                <a:gd name="connsiteX5" fmla="*/ 1682871 w 1682871"/>
                <a:gd name="connsiteY5" fmla="*/ 559 h 221241"/>
                <a:gd name="connsiteX6" fmla="*/ 1682871 w 1682871"/>
                <a:gd name="connsiteY6" fmla="*/ 92760 h 221241"/>
                <a:gd name="connsiteX7" fmla="*/ 1676418 w 1682871"/>
                <a:gd name="connsiteY7" fmla="*/ 107750 h 221241"/>
                <a:gd name="connsiteX8" fmla="*/ 1653120 w 1682871"/>
                <a:gd name="connsiteY8" fmla="*/ 221242 h 221241"/>
                <a:gd name="connsiteX9" fmla="*/ 1636707 w 1682871"/>
                <a:gd name="connsiteY9" fmla="*/ 220784 h 221241"/>
                <a:gd name="connsiteX10" fmla="*/ 46324 w 1682871"/>
                <a:gd name="connsiteY10" fmla="*/ 220784 h 221241"/>
                <a:gd name="connsiteX11" fmla="*/ 29911 w 1682871"/>
                <a:gd name="connsiteY11" fmla="*/ 221242 h 221241"/>
                <a:gd name="connsiteX12" fmla="*/ 3285 w 1682871"/>
                <a:gd name="connsiteY12" fmla="*/ 71596 h 221241"/>
                <a:gd name="connsiteX13" fmla="*/ 337 w 1682871"/>
                <a:gd name="connsiteY13" fmla="*/ 53227 h 221241"/>
                <a:gd name="connsiteX14" fmla="*/ 337 w 1682871"/>
                <a:gd name="connsiteY14" fmla="*/ 3836 h 221241"/>
                <a:gd name="connsiteX15" fmla="*/ 337 w 1682871"/>
                <a:gd name="connsiteY15" fmla="*/ 178 h 2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871" h="221241">
                  <a:moveTo>
                    <a:pt x="337" y="178"/>
                  </a:moveTo>
                  <a:cubicBezTo>
                    <a:pt x="61669" y="305"/>
                    <a:pt x="123001" y="534"/>
                    <a:pt x="184333" y="534"/>
                  </a:cubicBezTo>
                  <a:cubicBezTo>
                    <a:pt x="396834" y="584"/>
                    <a:pt x="609336" y="559"/>
                    <a:pt x="821838" y="534"/>
                  </a:cubicBezTo>
                  <a:cubicBezTo>
                    <a:pt x="828393" y="534"/>
                    <a:pt x="834948" y="203"/>
                    <a:pt x="841528" y="0"/>
                  </a:cubicBezTo>
                  <a:cubicBezTo>
                    <a:pt x="848083" y="178"/>
                    <a:pt x="854613" y="508"/>
                    <a:pt x="861168" y="508"/>
                  </a:cubicBezTo>
                  <a:cubicBezTo>
                    <a:pt x="1135077" y="559"/>
                    <a:pt x="1408987" y="559"/>
                    <a:pt x="1682871" y="559"/>
                  </a:cubicBezTo>
                  <a:cubicBezTo>
                    <a:pt x="1682871" y="31301"/>
                    <a:pt x="1682871" y="62018"/>
                    <a:pt x="1682871" y="92760"/>
                  </a:cubicBezTo>
                  <a:cubicBezTo>
                    <a:pt x="1680661" y="97740"/>
                    <a:pt x="1677510" y="102516"/>
                    <a:pt x="1676418" y="107750"/>
                  </a:cubicBezTo>
                  <a:cubicBezTo>
                    <a:pt x="1668415" y="145530"/>
                    <a:pt x="1660818" y="183411"/>
                    <a:pt x="1653120" y="221242"/>
                  </a:cubicBezTo>
                  <a:cubicBezTo>
                    <a:pt x="1647658" y="221089"/>
                    <a:pt x="1642195" y="220784"/>
                    <a:pt x="1636707" y="220784"/>
                  </a:cubicBezTo>
                  <a:cubicBezTo>
                    <a:pt x="1106571" y="220759"/>
                    <a:pt x="576460" y="220759"/>
                    <a:pt x="46324" y="220784"/>
                  </a:cubicBezTo>
                  <a:cubicBezTo>
                    <a:pt x="40861" y="220784"/>
                    <a:pt x="35399" y="221089"/>
                    <a:pt x="29911" y="221242"/>
                  </a:cubicBezTo>
                  <a:cubicBezTo>
                    <a:pt x="21069" y="171343"/>
                    <a:pt x="12355" y="121444"/>
                    <a:pt x="3285" y="71596"/>
                  </a:cubicBezTo>
                  <a:cubicBezTo>
                    <a:pt x="2141" y="65295"/>
                    <a:pt x="2522" y="59350"/>
                    <a:pt x="337" y="53227"/>
                  </a:cubicBezTo>
                  <a:cubicBezTo>
                    <a:pt x="337" y="36764"/>
                    <a:pt x="337" y="20300"/>
                    <a:pt x="337" y="3836"/>
                  </a:cubicBezTo>
                  <a:cubicBezTo>
                    <a:pt x="1506" y="2617"/>
                    <a:pt x="-831" y="1397"/>
                    <a:pt x="337" y="17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83" name="Freeform: Shape 82">
              <a:extLst>
                <a:ext uri="{FF2B5EF4-FFF2-40B4-BE49-F238E27FC236}">
                  <a16:creationId xmlns:a16="http://schemas.microsoft.com/office/drawing/2014/main" id="{F390B01E-4220-93F8-4B0F-9EB17720E21B}"/>
                </a:ext>
              </a:extLst>
            </p:cNvPr>
            <p:cNvSpPr/>
            <p:nvPr/>
          </p:nvSpPr>
          <p:spPr>
            <a:xfrm>
              <a:off x="4572541" y="1567349"/>
              <a:ext cx="1055801" cy="276352"/>
            </a:xfrm>
            <a:custGeom>
              <a:avLst/>
              <a:gdLst>
                <a:gd name="connsiteX0" fmla="*/ 841369 w 841368"/>
                <a:gd name="connsiteY0" fmla="*/ 220225 h 220225"/>
                <a:gd name="connsiteX1" fmla="*/ 19639 w 841368"/>
                <a:gd name="connsiteY1" fmla="*/ 220200 h 220225"/>
                <a:gd name="connsiteX2" fmla="*/ 0 w 841368"/>
                <a:gd name="connsiteY2" fmla="*/ 219692 h 220225"/>
                <a:gd name="connsiteX3" fmla="*/ 559 w 841368"/>
                <a:gd name="connsiteY3" fmla="*/ 0 h 220225"/>
                <a:gd name="connsiteX4" fmla="*/ 811617 w 841368"/>
                <a:gd name="connsiteY4" fmla="*/ 0 h 220225"/>
                <a:gd name="connsiteX5" fmla="*/ 831282 w 841368"/>
                <a:gd name="connsiteY5" fmla="*/ 90981 h 220225"/>
                <a:gd name="connsiteX6" fmla="*/ 841369 w 841368"/>
                <a:gd name="connsiteY6" fmla="*/ 154371 h 220225"/>
                <a:gd name="connsiteX7" fmla="*/ 841369 w 841368"/>
                <a:gd name="connsiteY7" fmla="*/ 220225 h 22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68" h="220225">
                  <a:moveTo>
                    <a:pt x="841369" y="220225"/>
                  </a:moveTo>
                  <a:cubicBezTo>
                    <a:pt x="567459" y="220225"/>
                    <a:pt x="293549" y="220225"/>
                    <a:pt x="19639" y="220200"/>
                  </a:cubicBezTo>
                  <a:cubicBezTo>
                    <a:pt x="13085" y="220200"/>
                    <a:pt x="6555" y="219870"/>
                    <a:pt x="0" y="219692"/>
                  </a:cubicBezTo>
                  <a:cubicBezTo>
                    <a:pt x="178" y="146470"/>
                    <a:pt x="356" y="73248"/>
                    <a:pt x="559" y="0"/>
                  </a:cubicBezTo>
                  <a:cubicBezTo>
                    <a:pt x="270912" y="0"/>
                    <a:pt x="541265" y="0"/>
                    <a:pt x="811617" y="0"/>
                  </a:cubicBezTo>
                  <a:cubicBezTo>
                    <a:pt x="818223" y="30310"/>
                    <a:pt x="825286" y="60544"/>
                    <a:pt x="831282" y="90981"/>
                  </a:cubicBezTo>
                  <a:cubicBezTo>
                    <a:pt x="835423" y="111967"/>
                    <a:pt x="838066" y="133233"/>
                    <a:pt x="841369" y="154371"/>
                  </a:cubicBezTo>
                  <a:cubicBezTo>
                    <a:pt x="841369" y="176323"/>
                    <a:pt x="841369" y="198274"/>
                    <a:pt x="841369" y="2202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84" name="Freeform: Shape 83">
              <a:extLst>
                <a:ext uri="{FF2B5EF4-FFF2-40B4-BE49-F238E27FC236}">
                  <a16:creationId xmlns:a16="http://schemas.microsoft.com/office/drawing/2014/main" id="{F9267F90-3E20-1281-CC5C-91012B5CBF60}"/>
                </a:ext>
              </a:extLst>
            </p:cNvPr>
            <p:cNvSpPr/>
            <p:nvPr/>
          </p:nvSpPr>
          <p:spPr>
            <a:xfrm>
              <a:off x="3918132" y="2670782"/>
              <a:ext cx="1308848" cy="230793"/>
            </a:xfrm>
            <a:custGeom>
              <a:avLst/>
              <a:gdLst>
                <a:gd name="connsiteX0" fmla="*/ 1043022 w 1043021"/>
                <a:gd name="connsiteY0" fmla="*/ 25 h 183919"/>
                <a:gd name="connsiteX1" fmla="*/ 985933 w 1043021"/>
                <a:gd name="connsiteY1" fmla="*/ 43674 h 183919"/>
                <a:gd name="connsiteX2" fmla="*/ 593755 w 1043021"/>
                <a:gd name="connsiteY2" fmla="*/ 180769 h 183919"/>
                <a:gd name="connsiteX3" fmla="*/ 587251 w 1043021"/>
                <a:gd name="connsiteY3" fmla="*/ 183919 h 183919"/>
                <a:gd name="connsiteX4" fmla="*/ 452493 w 1043021"/>
                <a:gd name="connsiteY4" fmla="*/ 183919 h 183919"/>
                <a:gd name="connsiteX5" fmla="*/ 393779 w 1043021"/>
                <a:gd name="connsiteY5" fmla="*/ 174112 h 183919"/>
                <a:gd name="connsiteX6" fmla="*/ 6504 w 1043021"/>
                <a:gd name="connsiteY6" fmla="*/ 7190 h 183919"/>
                <a:gd name="connsiteX7" fmla="*/ 0 w 1043021"/>
                <a:gd name="connsiteY7" fmla="*/ 0 h 183919"/>
                <a:gd name="connsiteX8" fmla="*/ 392584 w 1043021"/>
                <a:gd name="connsiteY8" fmla="*/ 280 h 183919"/>
                <a:gd name="connsiteX9" fmla="*/ 1043022 w 1043021"/>
                <a:gd name="connsiteY9" fmla="*/ 25 h 1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021" h="183919">
                  <a:moveTo>
                    <a:pt x="1043022" y="25"/>
                  </a:moveTo>
                  <a:cubicBezTo>
                    <a:pt x="1024043" y="14634"/>
                    <a:pt x="1005852" y="30488"/>
                    <a:pt x="985933" y="43674"/>
                  </a:cubicBezTo>
                  <a:cubicBezTo>
                    <a:pt x="866852" y="122562"/>
                    <a:pt x="736134" y="168523"/>
                    <a:pt x="593755" y="180769"/>
                  </a:cubicBezTo>
                  <a:cubicBezTo>
                    <a:pt x="591519" y="180972"/>
                    <a:pt x="589410" y="182827"/>
                    <a:pt x="587251" y="183919"/>
                  </a:cubicBezTo>
                  <a:cubicBezTo>
                    <a:pt x="542332" y="183919"/>
                    <a:pt x="497413" y="183919"/>
                    <a:pt x="452493" y="183919"/>
                  </a:cubicBezTo>
                  <a:cubicBezTo>
                    <a:pt x="432930" y="180642"/>
                    <a:pt x="413367" y="177161"/>
                    <a:pt x="393779" y="174112"/>
                  </a:cubicBezTo>
                  <a:cubicBezTo>
                    <a:pt x="250383" y="151729"/>
                    <a:pt x="121317" y="96037"/>
                    <a:pt x="6504" y="7190"/>
                  </a:cubicBezTo>
                  <a:cubicBezTo>
                    <a:pt x="3989" y="5234"/>
                    <a:pt x="2160" y="2414"/>
                    <a:pt x="0" y="0"/>
                  </a:cubicBezTo>
                  <a:cubicBezTo>
                    <a:pt x="130870" y="102"/>
                    <a:pt x="261714" y="280"/>
                    <a:pt x="392584" y="280"/>
                  </a:cubicBezTo>
                  <a:cubicBezTo>
                    <a:pt x="609380" y="254"/>
                    <a:pt x="826201" y="127"/>
                    <a:pt x="1043022" y="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85" name="Freeform: Shape 84">
              <a:extLst>
                <a:ext uri="{FF2B5EF4-FFF2-40B4-BE49-F238E27FC236}">
                  <a16:creationId xmlns:a16="http://schemas.microsoft.com/office/drawing/2014/main" id="{FC75A875-CF6D-C30F-8A6B-537164422335}"/>
                </a:ext>
              </a:extLst>
            </p:cNvPr>
            <p:cNvSpPr/>
            <p:nvPr/>
          </p:nvSpPr>
          <p:spPr>
            <a:xfrm>
              <a:off x="4572572" y="785827"/>
              <a:ext cx="651698" cy="230418"/>
            </a:xfrm>
            <a:custGeom>
              <a:avLst/>
              <a:gdLst>
                <a:gd name="connsiteX0" fmla="*/ 92023 w 519338"/>
                <a:gd name="connsiteY0" fmla="*/ 0 h 183620"/>
                <a:gd name="connsiteX1" fmla="*/ 126322 w 519338"/>
                <a:gd name="connsiteY1" fmla="*/ 9502 h 183620"/>
                <a:gd name="connsiteX2" fmla="*/ 342457 w 519338"/>
                <a:gd name="connsiteY2" fmla="*/ 72790 h 183620"/>
                <a:gd name="connsiteX3" fmla="*/ 510700 w 519338"/>
                <a:gd name="connsiteY3" fmla="*/ 173426 h 183620"/>
                <a:gd name="connsiteX4" fmla="*/ 519338 w 519338"/>
                <a:gd name="connsiteY4" fmla="*/ 182700 h 183620"/>
                <a:gd name="connsiteX5" fmla="*/ 501376 w 519338"/>
                <a:gd name="connsiteY5" fmla="*/ 183589 h 183620"/>
                <a:gd name="connsiteX6" fmla="*/ 559 w 519338"/>
                <a:gd name="connsiteY6" fmla="*/ 183614 h 183620"/>
                <a:gd name="connsiteX7" fmla="*/ 0 w 519338"/>
                <a:gd name="connsiteY7" fmla="*/ 25 h 183620"/>
                <a:gd name="connsiteX8" fmla="*/ 92023 w 519338"/>
                <a:gd name="connsiteY8" fmla="*/ 0 h 18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338" h="183620">
                  <a:moveTo>
                    <a:pt x="92023" y="0"/>
                  </a:moveTo>
                  <a:cubicBezTo>
                    <a:pt x="103456" y="3252"/>
                    <a:pt x="114686" y="7825"/>
                    <a:pt x="126322" y="9502"/>
                  </a:cubicBezTo>
                  <a:cubicBezTo>
                    <a:pt x="201399" y="20376"/>
                    <a:pt x="273173" y="42201"/>
                    <a:pt x="342457" y="72790"/>
                  </a:cubicBezTo>
                  <a:cubicBezTo>
                    <a:pt x="402696" y="99366"/>
                    <a:pt x="458591" y="133233"/>
                    <a:pt x="510700" y="173426"/>
                  </a:cubicBezTo>
                  <a:cubicBezTo>
                    <a:pt x="514003" y="175967"/>
                    <a:pt x="516468" y="179575"/>
                    <a:pt x="519338" y="182700"/>
                  </a:cubicBezTo>
                  <a:cubicBezTo>
                    <a:pt x="513343" y="183005"/>
                    <a:pt x="507372" y="183589"/>
                    <a:pt x="501376" y="183589"/>
                  </a:cubicBezTo>
                  <a:cubicBezTo>
                    <a:pt x="334429" y="183640"/>
                    <a:pt x="167506" y="183614"/>
                    <a:pt x="559" y="183614"/>
                  </a:cubicBezTo>
                  <a:cubicBezTo>
                    <a:pt x="381" y="122410"/>
                    <a:pt x="178" y="61205"/>
                    <a:pt x="0" y="25"/>
                  </a:cubicBezTo>
                  <a:cubicBezTo>
                    <a:pt x="30666" y="0"/>
                    <a:pt x="61332" y="0"/>
                    <a:pt x="92023"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86" name="Freeform: Shape 85">
              <a:extLst>
                <a:ext uri="{FF2B5EF4-FFF2-40B4-BE49-F238E27FC236}">
                  <a16:creationId xmlns:a16="http://schemas.microsoft.com/office/drawing/2014/main" id="{8C543254-A757-3A9D-16B4-8479A291B3BF}"/>
                </a:ext>
              </a:extLst>
            </p:cNvPr>
            <p:cNvSpPr/>
            <p:nvPr/>
          </p:nvSpPr>
          <p:spPr>
            <a:xfrm>
              <a:off x="4573274" y="1290008"/>
              <a:ext cx="1017766" cy="277340"/>
            </a:xfrm>
            <a:custGeom>
              <a:avLst/>
              <a:gdLst>
                <a:gd name="connsiteX0" fmla="*/ 715987 w 811058"/>
                <a:gd name="connsiteY0" fmla="*/ 0 h 221012"/>
                <a:gd name="connsiteX1" fmla="*/ 811058 w 811058"/>
                <a:gd name="connsiteY1" fmla="*/ 221013 h 221012"/>
                <a:gd name="connsiteX2" fmla="*/ 0 w 811058"/>
                <a:gd name="connsiteY2" fmla="*/ 221013 h 221012"/>
                <a:gd name="connsiteX3" fmla="*/ 0 w 811058"/>
                <a:gd name="connsiteY3" fmla="*/ 1397 h 221012"/>
                <a:gd name="connsiteX4" fmla="*/ 694848 w 811058"/>
                <a:gd name="connsiteY4" fmla="*/ 1321 h 221012"/>
                <a:gd name="connsiteX5" fmla="*/ 715987 w 811058"/>
                <a:gd name="connsiteY5" fmla="*/ 0 h 2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058" h="221012">
                  <a:moveTo>
                    <a:pt x="715987" y="0"/>
                  </a:moveTo>
                  <a:cubicBezTo>
                    <a:pt x="758390" y="69030"/>
                    <a:pt x="791241" y="142201"/>
                    <a:pt x="811058" y="221013"/>
                  </a:cubicBezTo>
                  <a:cubicBezTo>
                    <a:pt x="540706" y="221013"/>
                    <a:pt x="270353" y="221013"/>
                    <a:pt x="0" y="221013"/>
                  </a:cubicBezTo>
                  <a:cubicBezTo>
                    <a:pt x="0" y="147816"/>
                    <a:pt x="0" y="74619"/>
                    <a:pt x="0" y="1397"/>
                  </a:cubicBezTo>
                  <a:cubicBezTo>
                    <a:pt x="231608" y="1397"/>
                    <a:pt x="463240" y="1397"/>
                    <a:pt x="694848" y="1321"/>
                  </a:cubicBezTo>
                  <a:cubicBezTo>
                    <a:pt x="701886" y="1321"/>
                    <a:pt x="708923" y="457"/>
                    <a:pt x="715987"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87" name="Freeform: Shape 86">
              <a:extLst>
                <a:ext uri="{FF2B5EF4-FFF2-40B4-BE49-F238E27FC236}">
                  <a16:creationId xmlns:a16="http://schemas.microsoft.com/office/drawing/2014/main" id="{DF02D623-78B6-AFA3-D316-EF6500AC695A}"/>
                </a:ext>
              </a:extLst>
            </p:cNvPr>
            <p:cNvSpPr/>
            <p:nvPr/>
          </p:nvSpPr>
          <p:spPr>
            <a:xfrm>
              <a:off x="4573242" y="1015058"/>
              <a:ext cx="898495" cy="276702"/>
            </a:xfrm>
            <a:custGeom>
              <a:avLst/>
              <a:gdLst>
                <a:gd name="connsiteX0" fmla="*/ 716012 w 716011"/>
                <a:gd name="connsiteY0" fmla="*/ 219107 h 220504"/>
                <a:gd name="connsiteX1" fmla="*/ 694848 w 716011"/>
                <a:gd name="connsiteY1" fmla="*/ 220429 h 220504"/>
                <a:gd name="connsiteX2" fmla="*/ 0 w 716011"/>
                <a:gd name="connsiteY2" fmla="*/ 220505 h 220504"/>
                <a:gd name="connsiteX3" fmla="*/ 0 w 716011"/>
                <a:gd name="connsiteY3" fmla="*/ 915 h 220504"/>
                <a:gd name="connsiteX4" fmla="*/ 500817 w 716011"/>
                <a:gd name="connsiteY4" fmla="*/ 889 h 220504"/>
                <a:gd name="connsiteX5" fmla="*/ 518780 w 716011"/>
                <a:gd name="connsiteY5" fmla="*/ 0 h 220504"/>
                <a:gd name="connsiteX6" fmla="*/ 531331 w 716011"/>
                <a:gd name="connsiteY6" fmla="*/ 7317 h 220504"/>
                <a:gd name="connsiteX7" fmla="*/ 716012 w 716011"/>
                <a:gd name="connsiteY7" fmla="*/ 219107 h 22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11" h="220504">
                  <a:moveTo>
                    <a:pt x="716012" y="219107"/>
                  </a:moveTo>
                  <a:cubicBezTo>
                    <a:pt x="708949" y="219565"/>
                    <a:pt x="701911" y="220429"/>
                    <a:pt x="694848" y="220429"/>
                  </a:cubicBezTo>
                  <a:cubicBezTo>
                    <a:pt x="463240" y="220505"/>
                    <a:pt x="231608" y="220505"/>
                    <a:pt x="0" y="220505"/>
                  </a:cubicBezTo>
                  <a:cubicBezTo>
                    <a:pt x="0" y="147308"/>
                    <a:pt x="0" y="74111"/>
                    <a:pt x="0" y="915"/>
                  </a:cubicBezTo>
                  <a:cubicBezTo>
                    <a:pt x="166948" y="915"/>
                    <a:pt x="333870" y="940"/>
                    <a:pt x="500817" y="889"/>
                  </a:cubicBezTo>
                  <a:cubicBezTo>
                    <a:pt x="506813" y="889"/>
                    <a:pt x="512784" y="305"/>
                    <a:pt x="518780" y="0"/>
                  </a:cubicBezTo>
                  <a:cubicBezTo>
                    <a:pt x="522972" y="2414"/>
                    <a:pt x="527621" y="4294"/>
                    <a:pt x="531331" y="7317"/>
                  </a:cubicBezTo>
                  <a:cubicBezTo>
                    <a:pt x="604578" y="67683"/>
                    <a:pt x="666774" y="137755"/>
                    <a:pt x="716012" y="219107"/>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88" name="Freeform: Shape 87">
              <a:extLst>
                <a:ext uri="{FF2B5EF4-FFF2-40B4-BE49-F238E27FC236}">
                  <a16:creationId xmlns:a16="http://schemas.microsoft.com/office/drawing/2014/main" id="{21DE7A35-517B-FF71-8702-B8696F55A8DC}"/>
                </a:ext>
              </a:extLst>
            </p:cNvPr>
            <p:cNvSpPr/>
            <p:nvPr/>
          </p:nvSpPr>
          <p:spPr>
            <a:xfrm>
              <a:off x="3819553" y="1154605"/>
              <a:ext cx="276894" cy="274438"/>
            </a:xfrm>
            <a:custGeom>
              <a:avLst/>
              <a:gdLst>
                <a:gd name="connsiteX0" fmla="*/ 40473 w 220657"/>
                <a:gd name="connsiteY0" fmla="*/ 213188 h 218700"/>
                <a:gd name="connsiteX1" fmla="*/ 61764 w 220657"/>
                <a:gd name="connsiteY1" fmla="*/ 147842 h 218700"/>
                <a:gd name="connsiteX2" fmla="*/ 55412 w 220657"/>
                <a:gd name="connsiteY2" fmla="*/ 127440 h 218700"/>
                <a:gd name="connsiteX3" fmla="*/ 0 w 220657"/>
                <a:gd name="connsiteY3" fmla="*/ 83309 h 218700"/>
                <a:gd name="connsiteX4" fmla="*/ 57165 w 220657"/>
                <a:gd name="connsiteY4" fmla="*/ 83258 h 218700"/>
                <a:gd name="connsiteX5" fmla="*/ 90295 w 220657"/>
                <a:gd name="connsiteY5" fmla="*/ 59020 h 218700"/>
                <a:gd name="connsiteX6" fmla="*/ 109503 w 220657"/>
                <a:gd name="connsiteY6" fmla="*/ 0 h 218700"/>
                <a:gd name="connsiteX7" fmla="*/ 129523 w 220657"/>
                <a:gd name="connsiteY7" fmla="*/ 61840 h 218700"/>
                <a:gd name="connsiteX8" fmla="*/ 160240 w 220657"/>
                <a:gd name="connsiteY8" fmla="*/ 83690 h 218700"/>
                <a:gd name="connsiteX9" fmla="*/ 220657 w 220657"/>
                <a:gd name="connsiteY9" fmla="*/ 86586 h 218700"/>
                <a:gd name="connsiteX10" fmla="*/ 167583 w 220657"/>
                <a:gd name="connsiteY10" fmla="*/ 124849 h 218700"/>
                <a:gd name="connsiteX11" fmla="*/ 158868 w 220657"/>
                <a:gd name="connsiteY11" fmla="*/ 151653 h 218700"/>
                <a:gd name="connsiteX12" fmla="*/ 180642 w 220657"/>
                <a:gd name="connsiteY12" fmla="*/ 218701 h 218700"/>
                <a:gd name="connsiteX13" fmla="*/ 109732 w 220657"/>
                <a:gd name="connsiteY13" fmla="*/ 167633 h 218700"/>
                <a:gd name="connsiteX14" fmla="*/ 42658 w 220657"/>
                <a:gd name="connsiteY14" fmla="*/ 216033 h 218700"/>
                <a:gd name="connsiteX15" fmla="*/ 40473 w 220657"/>
                <a:gd name="connsiteY15" fmla="*/ 213188 h 2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0657" h="218700">
                  <a:moveTo>
                    <a:pt x="40473" y="213188"/>
                  </a:moveTo>
                  <a:cubicBezTo>
                    <a:pt x="47485" y="191363"/>
                    <a:pt x="53888" y="169336"/>
                    <a:pt x="61764" y="147842"/>
                  </a:cubicBezTo>
                  <a:cubicBezTo>
                    <a:pt x="65244" y="138340"/>
                    <a:pt x="63644" y="133080"/>
                    <a:pt x="55412" y="127440"/>
                  </a:cubicBezTo>
                  <a:cubicBezTo>
                    <a:pt x="36484" y="114508"/>
                    <a:pt x="18191" y="100636"/>
                    <a:pt x="0" y="83309"/>
                  </a:cubicBezTo>
                  <a:cubicBezTo>
                    <a:pt x="19055" y="83309"/>
                    <a:pt x="38110" y="83537"/>
                    <a:pt x="57165" y="83258"/>
                  </a:cubicBezTo>
                  <a:cubicBezTo>
                    <a:pt x="88212" y="82800"/>
                    <a:pt x="80234" y="87704"/>
                    <a:pt x="90295" y="59020"/>
                  </a:cubicBezTo>
                  <a:cubicBezTo>
                    <a:pt x="96647" y="40956"/>
                    <a:pt x="102160" y="22637"/>
                    <a:pt x="109503" y="0"/>
                  </a:cubicBezTo>
                  <a:cubicBezTo>
                    <a:pt x="117150" y="23069"/>
                    <a:pt x="125153" y="42048"/>
                    <a:pt x="129523" y="61840"/>
                  </a:cubicBezTo>
                  <a:cubicBezTo>
                    <a:pt x="133538" y="80133"/>
                    <a:pt x="142786" y="85036"/>
                    <a:pt x="160240" y="83690"/>
                  </a:cubicBezTo>
                  <a:cubicBezTo>
                    <a:pt x="179727" y="82191"/>
                    <a:pt x="199443" y="83334"/>
                    <a:pt x="220657" y="86586"/>
                  </a:cubicBezTo>
                  <a:cubicBezTo>
                    <a:pt x="203025" y="99442"/>
                    <a:pt x="185850" y="113009"/>
                    <a:pt x="167583" y="124849"/>
                  </a:cubicBezTo>
                  <a:cubicBezTo>
                    <a:pt x="156429" y="132089"/>
                    <a:pt x="154015" y="139051"/>
                    <a:pt x="158868" y="151653"/>
                  </a:cubicBezTo>
                  <a:cubicBezTo>
                    <a:pt x="166871" y="172410"/>
                    <a:pt x="172766" y="193980"/>
                    <a:pt x="180642" y="218701"/>
                  </a:cubicBezTo>
                  <a:cubicBezTo>
                    <a:pt x="154981" y="200230"/>
                    <a:pt x="132420" y="183995"/>
                    <a:pt x="109732" y="167633"/>
                  </a:cubicBezTo>
                  <a:cubicBezTo>
                    <a:pt x="86840" y="184148"/>
                    <a:pt x="64762" y="200103"/>
                    <a:pt x="42658" y="216033"/>
                  </a:cubicBezTo>
                  <a:cubicBezTo>
                    <a:pt x="41947" y="215093"/>
                    <a:pt x="41210" y="214128"/>
                    <a:pt x="40473" y="21318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89" name="Freeform: Shape 88">
              <a:extLst>
                <a:ext uri="{FF2B5EF4-FFF2-40B4-BE49-F238E27FC236}">
                  <a16:creationId xmlns:a16="http://schemas.microsoft.com/office/drawing/2014/main" id="{CBF0DD78-C991-F38F-6E41-24A091DE3DAE}"/>
                </a:ext>
              </a:extLst>
            </p:cNvPr>
            <p:cNvSpPr/>
            <p:nvPr/>
          </p:nvSpPr>
          <p:spPr>
            <a:xfrm>
              <a:off x="4197417" y="1154350"/>
              <a:ext cx="277722" cy="270581"/>
            </a:xfrm>
            <a:custGeom>
              <a:avLst/>
              <a:gdLst>
                <a:gd name="connsiteX0" fmla="*/ 176704 w 221317"/>
                <a:gd name="connsiteY0" fmla="*/ 214102 h 215626"/>
                <a:gd name="connsiteX1" fmla="*/ 109960 w 221317"/>
                <a:gd name="connsiteY1" fmla="*/ 168167 h 215626"/>
                <a:gd name="connsiteX2" fmla="*/ 44081 w 221317"/>
                <a:gd name="connsiteY2" fmla="*/ 215627 h 215626"/>
                <a:gd name="connsiteX3" fmla="*/ 41235 w 221317"/>
                <a:gd name="connsiteY3" fmla="*/ 213721 h 215626"/>
                <a:gd name="connsiteX4" fmla="*/ 66032 w 221317"/>
                <a:gd name="connsiteY4" fmla="*/ 135469 h 215626"/>
                <a:gd name="connsiteX5" fmla="*/ 0 w 221317"/>
                <a:gd name="connsiteY5" fmla="*/ 86891 h 215626"/>
                <a:gd name="connsiteX6" fmla="*/ 610 w 221317"/>
                <a:gd name="connsiteY6" fmla="*/ 83512 h 215626"/>
                <a:gd name="connsiteX7" fmla="*/ 66921 w 221317"/>
                <a:gd name="connsiteY7" fmla="*/ 83817 h 215626"/>
                <a:gd name="connsiteX8" fmla="*/ 88542 w 221317"/>
                <a:gd name="connsiteY8" fmla="*/ 67811 h 215626"/>
                <a:gd name="connsiteX9" fmla="*/ 110265 w 221317"/>
                <a:gd name="connsiteY9" fmla="*/ 0 h 215626"/>
                <a:gd name="connsiteX10" fmla="*/ 130743 w 221317"/>
                <a:gd name="connsiteY10" fmla="*/ 63568 h 215626"/>
                <a:gd name="connsiteX11" fmla="*/ 159300 w 221317"/>
                <a:gd name="connsiteY11" fmla="*/ 83868 h 215626"/>
                <a:gd name="connsiteX12" fmla="*/ 221318 w 221317"/>
                <a:gd name="connsiteY12" fmla="*/ 86662 h 215626"/>
                <a:gd name="connsiteX13" fmla="*/ 155006 w 221317"/>
                <a:gd name="connsiteY13" fmla="*/ 135240 h 215626"/>
                <a:gd name="connsiteX14" fmla="*/ 178381 w 221317"/>
                <a:gd name="connsiteY14" fmla="*/ 212349 h 215626"/>
                <a:gd name="connsiteX15" fmla="*/ 176704 w 221317"/>
                <a:gd name="connsiteY15" fmla="*/ 214102 h 2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317" h="215626">
                  <a:moveTo>
                    <a:pt x="176704" y="214102"/>
                  </a:moveTo>
                  <a:cubicBezTo>
                    <a:pt x="154701" y="198960"/>
                    <a:pt x="132725" y="183843"/>
                    <a:pt x="109960" y="168167"/>
                  </a:cubicBezTo>
                  <a:cubicBezTo>
                    <a:pt x="88110" y="183919"/>
                    <a:pt x="66083" y="199773"/>
                    <a:pt x="44081" y="215627"/>
                  </a:cubicBezTo>
                  <a:cubicBezTo>
                    <a:pt x="43141" y="214992"/>
                    <a:pt x="42175" y="214356"/>
                    <a:pt x="41235" y="213721"/>
                  </a:cubicBezTo>
                  <a:cubicBezTo>
                    <a:pt x="49416" y="187908"/>
                    <a:pt x="57597" y="162095"/>
                    <a:pt x="66032" y="135469"/>
                  </a:cubicBezTo>
                  <a:cubicBezTo>
                    <a:pt x="43776" y="119107"/>
                    <a:pt x="21901" y="102999"/>
                    <a:pt x="0" y="86891"/>
                  </a:cubicBezTo>
                  <a:cubicBezTo>
                    <a:pt x="203" y="85773"/>
                    <a:pt x="407" y="84630"/>
                    <a:pt x="610" y="83512"/>
                  </a:cubicBezTo>
                  <a:cubicBezTo>
                    <a:pt x="22714" y="83512"/>
                    <a:pt x="44868" y="82673"/>
                    <a:pt x="66921" y="83817"/>
                  </a:cubicBezTo>
                  <a:cubicBezTo>
                    <a:pt x="79752" y="84477"/>
                    <a:pt x="85214" y="79777"/>
                    <a:pt x="88542" y="67811"/>
                  </a:cubicBezTo>
                  <a:cubicBezTo>
                    <a:pt x="94538" y="46266"/>
                    <a:pt x="102110" y="25153"/>
                    <a:pt x="110265" y="0"/>
                  </a:cubicBezTo>
                  <a:cubicBezTo>
                    <a:pt x="118014" y="23501"/>
                    <a:pt x="125890" y="43166"/>
                    <a:pt x="130743" y="63568"/>
                  </a:cubicBezTo>
                  <a:cubicBezTo>
                    <a:pt x="134706" y="80209"/>
                    <a:pt x="142786" y="85189"/>
                    <a:pt x="159300" y="83868"/>
                  </a:cubicBezTo>
                  <a:cubicBezTo>
                    <a:pt x="179321" y="82267"/>
                    <a:pt x="199570" y="83486"/>
                    <a:pt x="221318" y="86662"/>
                  </a:cubicBezTo>
                  <a:cubicBezTo>
                    <a:pt x="199341" y="102770"/>
                    <a:pt x="177339" y="118878"/>
                    <a:pt x="155006" y="135240"/>
                  </a:cubicBezTo>
                  <a:cubicBezTo>
                    <a:pt x="162908" y="161307"/>
                    <a:pt x="170657" y="186841"/>
                    <a:pt x="178381" y="212349"/>
                  </a:cubicBezTo>
                  <a:cubicBezTo>
                    <a:pt x="177847" y="212959"/>
                    <a:pt x="177288" y="213518"/>
                    <a:pt x="176704" y="214102"/>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90" name="Freeform: Shape 89">
              <a:extLst>
                <a:ext uri="{FF2B5EF4-FFF2-40B4-BE49-F238E27FC236}">
                  <a16:creationId xmlns:a16="http://schemas.microsoft.com/office/drawing/2014/main" id="{9CD68913-9385-39EC-2848-6E35C3902001}"/>
                </a:ext>
              </a:extLst>
            </p:cNvPr>
            <p:cNvSpPr/>
            <p:nvPr/>
          </p:nvSpPr>
          <p:spPr>
            <a:xfrm>
              <a:off x="4191233" y="1462425"/>
              <a:ext cx="289424" cy="270231"/>
            </a:xfrm>
            <a:custGeom>
              <a:avLst/>
              <a:gdLst>
                <a:gd name="connsiteX0" fmla="*/ 182293 w 230642"/>
                <a:gd name="connsiteY0" fmla="*/ 214915 h 215347"/>
                <a:gd name="connsiteX1" fmla="*/ 115778 w 230642"/>
                <a:gd name="connsiteY1" fmla="*/ 168726 h 215347"/>
                <a:gd name="connsiteX2" fmla="*/ 47460 w 230642"/>
                <a:gd name="connsiteY2" fmla="*/ 214839 h 215347"/>
                <a:gd name="connsiteX3" fmla="*/ 47739 w 230642"/>
                <a:gd name="connsiteY3" fmla="*/ 215195 h 215347"/>
                <a:gd name="connsiteX4" fmla="*/ 67506 w 230642"/>
                <a:gd name="connsiteY4" fmla="*/ 148096 h 215347"/>
                <a:gd name="connsiteX5" fmla="*/ 61129 w 230642"/>
                <a:gd name="connsiteY5" fmla="*/ 127897 h 215347"/>
                <a:gd name="connsiteX6" fmla="*/ 0 w 230642"/>
                <a:gd name="connsiteY6" fmla="*/ 83461 h 215347"/>
                <a:gd name="connsiteX7" fmla="*/ 74137 w 230642"/>
                <a:gd name="connsiteY7" fmla="*/ 83715 h 215347"/>
                <a:gd name="connsiteX8" fmla="*/ 92658 w 230642"/>
                <a:gd name="connsiteY8" fmla="*/ 70656 h 215347"/>
                <a:gd name="connsiteX9" fmla="*/ 115169 w 230642"/>
                <a:gd name="connsiteY9" fmla="*/ 0 h 215347"/>
                <a:gd name="connsiteX10" fmla="*/ 138949 w 230642"/>
                <a:gd name="connsiteY10" fmla="*/ 72739 h 215347"/>
                <a:gd name="connsiteX11" fmla="*/ 153939 w 230642"/>
                <a:gd name="connsiteY11" fmla="*/ 83613 h 215347"/>
                <a:gd name="connsiteX12" fmla="*/ 230642 w 230642"/>
                <a:gd name="connsiteY12" fmla="*/ 83436 h 215347"/>
                <a:gd name="connsiteX13" fmla="*/ 169056 w 230642"/>
                <a:gd name="connsiteY13" fmla="*/ 128380 h 215347"/>
                <a:gd name="connsiteX14" fmla="*/ 162984 w 230642"/>
                <a:gd name="connsiteY14" fmla="*/ 147283 h 215347"/>
                <a:gd name="connsiteX15" fmla="*/ 180235 w 230642"/>
                <a:gd name="connsiteY15" fmla="*/ 200281 h 215347"/>
                <a:gd name="connsiteX16" fmla="*/ 182090 w 230642"/>
                <a:gd name="connsiteY16" fmla="*/ 215347 h 215347"/>
                <a:gd name="connsiteX17" fmla="*/ 182293 w 230642"/>
                <a:gd name="connsiteY17" fmla="*/ 214915 h 21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642" h="215347">
                  <a:moveTo>
                    <a:pt x="182293" y="214915"/>
                  </a:moveTo>
                  <a:cubicBezTo>
                    <a:pt x="160342" y="199671"/>
                    <a:pt x="138390" y="184427"/>
                    <a:pt x="115778" y="168726"/>
                  </a:cubicBezTo>
                  <a:cubicBezTo>
                    <a:pt x="93166" y="183995"/>
                    <a:pt x="70326" y="199417"/>
                    <a:pt x="47460" y="214839"/>
                  </a:cubicBezTo>
                  <a:lnTo>
                    <a:pt x="47739" y="215195"/>
                  </a:lnTo>
                  <a:cubicBezTo>
                    <a:pt x="54218" y="192786"/>
                    <a:pt x="60087" y="170200"/>
                    <a:pt x="67506" y="148096"/>
                  </a:cubicBezTo>
                  <a:cubicBezTo>
                    <a:pt x="70656" y="138670"/>
                    <a:pt x="69462" y="133563"/>
                    <a:pt x="61129" y="127897"/>
                  </a:cubicBezTo>
                  <a:cubicBezTo>
                    <a:pt x="41794" y="114737"/>
                    <a:pt x="23196" y="100433"/>
                    <a:pt x="0" y="83461"/>
                  </a:cubicBezTo>
                  <a:cubicBezTo>
                    <a:pt x="27973" y="83461"/>
                    <a:pt x="51093" y="82902"/>
                    <a:pt x="74137" y="83715"/>
                  </a:cubicBezTo>
                  <a:cubicBezTo>
                    <a:pt x="84579" y="84096"/>
                    <a:pt x="89711" y="81047"/>
                    <a:pt x="92658" y="70656"/>
                  </a:cubicBezTo>
                  <a:cubicBezTo>
                    <a:pt x="99086" y="48095"/>
                    <a:pt x="106810" y="25915"/>
                    <a:pt x="115169" y="0"/>
                  </a:cubicBezTo>
                  <a:cubicBezTo>
                    <a:pt x="123883" y="26372"/>
                    <a:pt x="132013" y="49391"/>
                    <a:pt x="138949" y="72739"/>
                  </a:cubicBezTo>
                  <a:cubicBezTo>
                    <a:pt x="141490" y="81276"/>
                    <a:pt x="145479" y="83791"/>
                    <a:pt x="153939" y="83613"/>
                  </a:cubicBezTo>
                  <a:cubicBezTo>
                    <a:pt x="177745" y="83131"/>
                    <a:pt x="201577" y="83436"/>
                    <a:pt x="230642" y="83436"/>
                  </a:cubicBezTo>
                  <a:cubicBezTo>
                    <a:pt x="207420" y="100534"/>
                    <a:pt x="188670" y="115118"/>
                    <a:pt x="169056" y="128380"/>
                  </a:cubicBezTo>
                  <a:cubicBezTo>
                    <a:pt x="161002" y="133817"/>
                    <a:pt x="159986" y="138873"/>
                    <a:pt x="162984" y="147283"/>
                  </a:cubicBezTo>
                  <a:cubicBezTo>
                    <a:pt x="169209" y="164788"/>
                    <a:pt x="174824" y="182496"/>
                    <a:pt x="180235" y="200281"/>
                  </a:cubicBezTo>
                  <a:cubicBezTo>
                    <a:pt x="181683" y="205032"/>
                    <a:pt x="181505" y="210291"/>
                    <a:pt x="182090" y="215347"/>
                  </a:cubicBezTo>
                  <a:cubicBezTo>
                    <a:pt x="182064" y="215322"/>
                    <a:pt x="182293" y="214915"/>
                    <a:pt x="182293" y="21491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91" name="Freeform: Shape 90">
              <a:extLst>
                <a:ext uri="{FF2B5EF4-FFF2-40B4-BE49-F238E27FC236}">
                  <a16:creationId xmlns:a16="http://schemas.microsoft.com/office/drawing/2014/main" id="{0F938361-56DC-0466-EF89-EDAE6A6E304A}"/>
                </a:ext>
              </a:extLst>
            </p:cNvPr>
            <p:cNvSpPr/>
            <p:nvPr/>
          </p:nvSpPr>
          <p:spPr>
            <a:xfrm>
              <a:off x="3813241" y="1462840"/>
              <a:ext cx="288626" cy="274248"/>
            </a:xfrm>
            <a:custGeom>
              <a:avLst/>
              <a:gdLst>
                <a:gd name="connsiteX0" fmla="*/ 45834 w 230006"/>
                <a:gd name="connsiteY0" fmla="*/ 214128 h 218548"/>
                <a:gd name="connsiteX1" fmla="*/ 67023 w 230006"/>
                <a:gd name="connsiteY1" fmla="*/ 146876 h 218548"/>
                <a:gd name="connsiteX2" fmla="*/ 61001 w 230006"/>
                <a:gd name="connsiteY2" fmla="*/ 127923 h 218548"/>
                <a:gd name="connsiteX3" fmla="*/ 0 w 230006"/>
                <a:gd name="connsiteY3" fmla="*/ 83410 h 218548"/>
                <a:gd name="connsiteX4" fmla="*/ 87247 w 230006"/>
                <a:gd name="connsiteY4" fmla="*/ 83410 h 218548"/>
                <a:gd name="connsiteX5" fmla="*/ 114635 w 230006"/>
                <a:gd name="connsiteY5" fmla="*/ 0 h 218548"/>
                <a:gd name="connsiteX6" fmla="*/ 137323 w 230006"/>
                <a:gd name="connsiteY6" fmla="*/ 69284 h 218548"/>
                <a:gd name="connsiteX7" fmla="*/ 156582 w 230006"/>
                <a:gd name="connsiteY7" fmla="*/ 83385 h 218548"/>
                <a:gd name="connsiteX8" fmla="*/ 230007 w 230006"/>
                <a:gd name="connsiteY8" fmla="*/ 83080 h 218548"/>
                <a:gd name="connsiteX9" fmla="*/ 181760 w 230006"/>
                <a:gd name="connsiteY9" fmla="*/ 118675 h 218548"/>
                <a:gd name="connsiteX10" fmla="*/ 167481 w 230006"/>
                <a:gd name="connsiteY10" fmla="*/ 161282 h 218548"/>
                <a:gd name="connsiteX11" fmla="*/ 185698 w 230006"/>
                <a:gd name="connsiteY11" fmla="*/ 218548 h 218548"/>
                <a:gd name="connsiteX12" fmla="*/ 114838 w 230006"/>
                <a:gd name="connsiteY12" fmla="*/ 167557 h 218548"/>
                <a:gd name="connsiteX13" fmla="*/ 59223 w 230006"/>
                <a:gd name="connsiteY13" fmla="*/ 207624 h 218548"/>
                <a:gd name="connsiteX14" fmla="*/ 45427 w 230006"/>
                <a:gd name="connsiteY14" fmla="*/ 213899 h 218548"/>
                <a:gd name="connsiteX15" fmla="*/ 45834 w 230006"/>
                <a:gd name="connsiteY15" fmla="*/ 214128 h 21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006" h="218548">
                  <a:moveTo>
                    <a:pt x="45834" y="214128"/>
                  </a:moveTo>
                  <a:cubicBezTo>
                    <a:pt x="52795" y="191668"/>
                    <a:pt x="59198" y="169031"/>
                    <a:pt x="67023" y="146876"/>
                  </a:cubicBezTo>
                  <a:cubicBezTo>
                    <a:pt x="70173" y="137933"/>
                    <a:pt x="68674" y="133233"/>
                    <a:pt x="61001" y="127923"/>
                  </a:cubicBezTo>
                  <a:cubicBezTo>
                    <a:pt x="41464" y="114406"/>
                    <a:pt x="22561" y="99975"/>
                    <a:pt x="0" y="83410"/>
                  </a:cubicBezTo>
                  <a:cubicBezTo>
                    <a:pt x="31581" y="83410"/>
                    <a:pt x="58689" y="83410"/>
                    <a:pt x="87247" y="83410"/>
                  </a:cubicBezTo>
                  <a:cubicBezTo>
                    <a:pt x="96037" y="56631"/>
                    <a:pt x="104676" y="30336"/>
                    <a:pt x="114635" y="0"/>
                  </a:cubicBezTo>
                  <a:cubicBezTo>
                    <a:pt x="123045" y="25330"/>
                    <a:pt x="131099" y="47053"/>
                    <a:pt x="137323" y="69284"/>
                  </a:cubicBezTo>
                  <a:cubicBezTo>
                    <a:pt x="140423" y="80311"/>
                    <a:pt x="145225" y="83893"/>
                    <a:pt x="156582" y="83385"/>
                  </a:cubicBezTo>
                  <a:cubicBezTo>
                    <a:pt x="179270" y="82394"/>
                    <a:pt x="202060" y="83080"/>
                    <a:pt x="230007" y="83080"/>
                  </a:cubicBezTo>
                  <a:cubicBezTo>
                    <a:pt x="211181" y="96977"/>
                    <a:pt x="196521" y="107877"/>
                    <a:pt x="181760" y="118675"/>
                  </a:cubicBezTo>
                  <a:cubicBezTo>
                    <a:pt x="159097" y="135240"/>
                    <a:pt x="159097" y="135189"/>
                    <a:pt x="167481" y="161282"/>
                  </a:cubicBezTo>
                  <a:cubicBezTo>
                    <a:pt x="173147" y="178914"/>
                    <a:pt x="178711" y="196572"/>
                    <a:pt x="185698" y="218548"/>
                  </a:cubicBezTo>
                  <a:cubicBezTo>
                    <a:pt x="160291" y="200256"/>
                    <a:pt x="138136" y="184326"/>
                    <a:pt x="114838" y="167557"/>
                  </a:cubicBezTo>
                  <a:cubicBezTo>
                    <a:pt x="96317" y="180972"/>
                    <a:pt x="77922" y="194514"/>
                    <a:pt x="59223" y="207624"/>
                  </a:cubicBezTo>
                  <a:cubicBezTo>
                    <a:pt x="55158" y="210469"/>
                    <a:pt x="50051" y="211841"/>
                    <a:pt x="45427" y="213899"/>
                  </a:cubicBezTo>
                  <a:lnTo>
                    <a:pt x="45834" y="214128"/>
                  </a:ln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92" name="Freeform: Shape 91">
              <a:extLst>
                <a:ext uri="{FF2B5EF4-FFF2-40B4-BE49-F238E27FC236}">
                  <a16:creationId xmlns:a16="http://schemas.microsoft.com/office/drawing/2014/main" id="{9ED05516-752F-75ED-CFA9-EDCE2BDD7E2B}"/>
                </a:ext>
              </a:extLst>
            </p:cNvPr>
            <p:cNvSpPr/>
            <p:nvPr/>
          </p:nvSpPr>
          <p:spPr>
            <a:xfrm>
              <a:off x="4191552" y="846180"/>
              <a:ext cx="284195" cy="272335"/>
            </a:xfrm>
            <a:custGeom>
              <a:avLst/>
              <a:gdLst>
                <a:gd name="connsiteX0" fmla="*/ 48196 w 226475"/>
                <a:gd name="connsiteY0" fmla="*/ 217024 h 217024"/>
                <a:gd name="connsiteX1" fmla="*/ 54167 w 226475"/>
                <a:gd name="connsiteY1" fmla="*/ 187476 h 217024"/>
                <a:gd name="connsiteX2" fmla="*/ 70834 w 226475"/>
                <a:gd name="connsiteY2" fmla="*/ 135469 h 217024"/>
                <a:gd name="connsiteX3" fmla="*/ 0 w 226475"/>
                <a:gd name="connsiteY3" fmla="*/ 83588 h 217024"/>
                <a:gd name="connsiteX4" fmla="*/ 73425 w 226475"/>
                <a:gd name="connsiteY4" fmla="*/ 83918 h 217024"/>
                <a:gd name="connsiteX5" fmla="*/ 92658 w 226475"/>
                <a:gd name="connsiteY5" fmla="*/ 69564 h 217024"/>
                <a:gd name="connsiteX6" fmla="*/ 114838 w 226475"/>
                <a:gd name="connsiteY6" fmla="*/ 0 h 217024"/>
                <a:gd name="connsiteX7" fmla="*/ 142582 w 226475"/>
                <a:gd name="connsiteY7" fmla="*/ 83461 h 217024"/>
                <a:gd name="connsiteX8" fmla="*/ 224951 w 226475"/>
                <a:gd name="connsiteY8" fmla="*/ 83461 h 217024"/>
                <a:gd name="connsiteX9" fmla="*/ 226475 w 226475"/>
                <a:gd name="connsiteY9" fmla="*/ 86357 h 217024"/>
                <a:gd name="connsiteX10" fmla="*/ 171876 w 226475"/>
                <a:gd name="connsiteY10" fmla="*/ 125814 h 217024"/>
                <a:gd name="connsiteX11" fmla="*/ 164000 w 226475"/>
                <a:gd name="connsiteY11" fmla="*/ 151221 h 217024"/>
                <a:gd name="connsiteX12" fmla="*/ 183691 w 226475"/>
                <a:gd name="connsiteY12" fmla="*/ 212705 h 217024"/>
                <a:gd name="connsiteX13" fmla="*/ 180134 w 226475"/>
                <a:gd name="connsiteY13" fmla="*/ 214585 h 217024"/>
                <a:gd name="connsiteX14" fmla="*/ 114915 w 226475"/>
                <a:gd name="connsiteY14" fmla="*/ 167659 h 217024"/>
                <a:gd name="connsiteX15" fmla="*/ 48044 w 226475"/>
                <a:gd name="connsiteY15" fmla="*/ 216592 h 217024"/>
                <a:gd name="connsiteX16" fmla="*/ 48196 w 226475"/>
                <a:gd name="connsiteY16" fmla="*/ 217024 h 21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475" h="217024">
                  <a:moveTo>
                    <a:pt x="48196" y="217024"/>
                  </a:moveTo>
                  <a:cubicBezTo>
                    <a:pt x="50153" y="207166"/>
                    <a:pt x="51398" y="197105"/>
                    <a:pt x="54167" y="187476"/>
                  </a:cubicBezTo>
                  <a:cubicBezTo>
                    <a:pt x="59172" y="170225"/>
                    <a:pt x="65092" y="153228"/>
                    <a:pt x="70834" y="135469"/>
                  </a:cubicBezTo>
                  <a:cubicBezTo>
                    <a:pt x="48247" y="118929"/>
                    <a:pt x="26245" y="102796"/>
                    <a:pt x="0" y="83588"/>
                  </a:cubicBezTo>
                  <a:cubicBezTo>
                    <a:pt x="27414" y="83588"/>
                    <a:pt x="50458" y="82775"/>
                    <a:pt x="73425" y="83918"/>
                  </a:cubicBezTo>
                  <a:cubicBezTo>
                    <a:pt x="85189" y="84503"/>
                    <a:pt x="89635" y="80082"/>
                    <a:pt x="92658" y="69564"/>
                  </a:cubicBezTo>
                  <a:cubicBezTo>
                    <a:pt x="98985" y="47511"/>
                    <a:pt x="106530" y="25813"/>
                    <a:pt x="114838" y="0"/>
                  </a:cubicBezTo>
                  <a:cubicBezTo>
                    <a:pt x="124772" y="29929"/>
                    <a:pt x="133588" y="56403"/>
                    <a:pt x="142582" y="83461"/>
                  </a:cubicBezTo>
                  <a:cubicBezTo>
                    <a:pt x="170479" y="83461"/>
                    <a:pt x="197715" y="83461"/>
                    <a:pt x="224951" y="83461"/>
                  </a:cubicBezTo>
                  <a:cubicBezTo>
                    <a:pt x="225459" y="84426"/>
                    <a:pt x="225967" y="85392"/>
                    <a:pt x="226475" y="86357"/>
                  </a:cubicBezTo>
                  <a:cubicBezTo>
                    <a:pt x="208335" y="99620"/>
                    <a:pt x="190677" y="113593"/>
                    <a:pt x="171876" y="125814"/>
                  </a:cubicBezTo>
                  <a:cubicBezTo>
                    <a:pt x="161053" y="132852"/>
                    <a:pt x="159529" y="139483"/>
                    <a:pt x="164000" y="151221"/>
                  </a:cubicBezTo>
                  <a:cubicBezTo>
                    <a:pt x="171622" y="171317"/>
                    <a:pt x="177237" y="192176"/>
                    <a:pt x="183691" y="212705"/>
                  </a:cubicBezTo>
                  <a:cubicBezTo>
                    <a:pt x="182496" y="213340"/>
                    <a:pt x="181328" y="213975"/>
                    <a:pt x="180134" y="214585"/>
                  </a:cubicBezTo>
                  <a:cubicBezTo>
                    <a:pt x="158538" y="199036"/>
                    <a:pt x="136917" y="183487"/>
                    <a:pt x="114915" y="167659"/>
                  </a:cubicBezTo>
                  <a:cubicBezTo>
                    <a:pt x="92150" y="184300"/>
                    <a:pt x="70097" y="200459"/>
                    <a:pt x="48044" y="216592"/>
                  </a:cubicBezTo>
                  <a:cubicBezTo>
                    <a:pt x="48069" y="216643"/>
                    <a:pt x="48196" y="217024"/>
                    <a:pt x="48196" y="217024"/>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93" name="Freeform: Shape 92">
              <a:extLst>
                <a:ext uri="{FF2B5EF4-FFF2-40B4-BE49-F238E27FC236}">
                  <a16:creationId xmlns:a16="http://schemas.microsoft.com/office/drawing/2014/main" id="{549F28DB-A7C3-DA30-4494-8E6F8F7ABE84}"/>
                </a:ext>
              </a:extLst>
            </p:cNvPr>
            <p:cNvSpPr/>
            <p:nvPr/>
          </p:nvSpPr>
          <p:spPr>
            <a:xfrm>
              <a:off x="3525059" y="1479992"/>
              <a:ext cx="192821" cy="257223"/>
            </a:xfrm>
            <a:custGeom>
              <a:avLst/>
              <a:gdLst>
                <a:gd name="connsiteX0" fmla="*/ 0 w 153659"/>
                <a:gd name="connsiteY0" fmla="*/ 184529 h 204981"/>
                <a:gd name="connsiteX1" fmla="*/ 46139 w 153659"/>
                <a:gd name="connsiteY1" fmla="*/ 0 h 204981"/>
                <a:gd name="connsiteX2" fmla="*/ 66083 w 153659"/>
                <a:gd name="connsiteY2" fmla="*/ 58842 h 204981"/>
                <a:gd name="connsiteX3" fmla="*/ 81098 w 153659"/>
                <a:gd name="connsiteY3" fmla="*/ 69665 h 204981"/>
                <a:gd name="connsiteX4" fmla="*/ 153660 w 153659"/>
                <a:gd name="connsiteY4" fmla="*/ 72765 h 204981"/>
                <a:gd name="connsiteX5" fmla="*/ 97206 w 153659"/>
                <a:gd name="connsiteY5" fmla="*/ 113644 h 204981"/>
                <a:gd name="connsiteX6" fmla="*/ 90550 w 153659"/>
                <a:gd name="connsiteY6" fmla="*/ 133944 h 204981"/>
                <a:gd name="connsiteX7" fmla="*/ 113492 w 153659"/>
                <a:gd name="connsiteY7" fmla="*/ 204981 h 204981"/>
                <a:gd name="connsiteX8" fmla="*/ 55590 w 153659"/>
                <a:gd name="connsiteY8" fmla="*/ 162755 h 204981"/>
                <a:gd name="connsiteX9" fmla="*/ 30361 w 153659"/>
                <a:gd name="connsiteY9" fmla="*/ 162196 h 204981"/>
                <a:gd name="connsiteX10" fmla="*/ 0 w 153659"/>
                <a:gd name="connsiteY10" fmla="*/ 184529 h 20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59" h="204981">
                  <a:moveTo>
                    <a:pt x="0" y="184529"/>
                  </a:moveTo>
                  <a:cubicBezTo>
                    <a:pt x="8664" y="121342"/>
                    <a:pt x="20783" y="58994"/>
                    <a:pt x="46139" y="0"/>
                  </a:cubicBezTo>
                  <a:cubicBezTo>
                    <a:pt x="52846" y="19589"/>
                    <a:pt x="59909" y="39075"/>
                    <a:pt x="66083" y="58842"/>
                  </a:cubicBezTo>
                  <a:cubicBezTo>
                    <a:pt x="68598" y="66921"/>
                    <a:pt x="72460" y="69868"/>
                    <a:pt x="81098" y="69665"/>
                  </a:cubicBezTo>
                  <a:cubicBezTo>
                    <a:pt x="104904" y="69055"/>
                    <a:pt x="128710" y="69462"/>
                    <a:pt x="153660" y="72765"/>
                  </a:cubicBezTo>
                  <a:cubicBezTo>
                    <a:pt x="134884" y="86459"/>
                    <a:pt x="116388" y="100560"/>
                    <a:pt x="97206" y="113644"/>
                  </a:cubicBezTo>
                  <a:cubicBezTo>
                    <a:pt x="89025" y="119234"/>
                    <a:pt x="87043" y="124315"/>
                    <a:pt x="90550" y="133944"/>
                  </a:cubicBezTo>
                  <a:cubicBezTo>
                    <a:pt x="98502" y="155845"/>
                    <a:pt x="104981" y="178279"/>
                    <a:pt x="113492" y="204981"/>
                  </a:cubicBezTo>
                  <a:cubicBezTo>
                    <a:pt x="91566" y="189102"/>
                    <a:pt x="73171" y="176475"/>
                    <a:pt x="55590" y="162755"/>
                  </a:cubicBezTo>
                  <a:cubicBezTo>
                    <a:pt x="46647" y="155769"/>
                    <a:pt x="39736" y="153838"/>
                    <a:pt x="30361" y="162196"/>
                  </a:cubicBezTo>
                  <a:cubicBezTo>
                    <a:pt x="21062" y="170530"/>
                    <a:pt x="10188" y="177161"/>
                    <a:pt x="0" y="184529"/>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94" name="Freeform: Shape 93">
              <a:extLst>
                <a:ext uri="{FF2B5EF4-FFF2-40B4-BE49-F238E27FC236}">
                  <a16:creationId xmlns:a16="http://schemas.microsoft.com/office/drawing/2014/main" id="{56DB17D2-B425-EBD4-C192-894B47DBBFDF}"/>
                </a:ext>
              </a:extLst>
            </p:cNvPr>
            <p:cNvSpPr/>
            <p:nvPr/>
          </p:nvSpPr>
          <p:spPr>
            <a:xfrm>
              <a:off x="3870277" y="946767"/>
              <a:ext cx="231654" cy="174139"/>
            </a:xfrm>
            <a:custGeom>
              <a:avLst/>
              <a:gdLst>
                <a:gd name="connsiteX0" fmla="*/ 17531 w 184605"/>
                <a:gd name="connsiteY0" fmla="*/ 71825 h 138771"/>
                <a:gd name="connsiteX1" fmla="*/ 82572 w 184605"/>
                <a:gd name="connsiteY1" fmla="*/ 20427 h 138771"/>
                <a:gd name="connsiteX2" fmla="*/ 112120 w 184605"/>
                <a:gd name="connsiteY2" fmla="*/ 0 h 138771"/>
                <a:gd name="connsiteX3" fmla="*/ 148096 w 184605"/>
                <a:gd name="connsiteY3" fmla="*/ 3328 h 138771"/>
                <a:gd name="connsiteX4" fmla="*/ 184605 w 184605"/>
                <a:gd name="connsiteY4" fmla="*/ 3455 h 138771"/>
                <a:gd name="connsiteX5" fmla="*/ 127592 w 184605"/>
                <a:gd name="connsiteY5" fmla="*/ 44614 h 138771"/>
                <a:gd name="connsiteX6" fmla="*/ 118751 w 184605"/>
                <a:gd name="connsiteY6" fmla="*/ 72714 h 138771"/>
                <a:gd name="connsiteX7" fmla="*/ 140245 w 184605"/>
                <a:gd name="connsiteY7" fmla="*/ 138771 h 138771"/>
                <a:gd name="connsiteX8" fmla="*/ 81708 w 184605"/>
                <a:gd name="connsiteY8" fmla="*/ 95987 h 138771"/>
                <a:gd name="connsiteX9" fmla="*/ 56428 w 184605"/>
                <a:gd name="connsiteY9" fmla="*/ 96520 h 138771"/>
                <a:gd name="connsiteX10" fmla="*/ 0 w 184605"/>
                <a:gd name="connsiteY10" fmla="*/ 137857 h 138771"/>
                <a:gd name="connsiteX11" fmla="*/ 17531 w 184605"/>
                <a:gd name="connsiteY11" fmla="*/ 71825 h 13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605" h="138771">
                  <a:moveTo>
                    <a:pt x="17531" y="71825"/>
                  </a:moveTo>
                  <a:cubicBezTo>
                    <a:pt x="39203" y="54675"/>
                    <a:pt x="60697" y="37322"/>
                    <a:pt x="82572" y="20427"/>
                  </a:cubicBezTo>
                  <a:cubicBezTo>
                    <a:pt x="92023" y="13135"/>
                    <a:pt x="102237" y="6784"/>
                    <a:pt x="112120" y="0"/>
                  </a:cubicBezTo>
                  <a:cubicBezTo>
                    <a:pt x="124112" y="1143"/>
                    <a:pt x="136078" y="2668"/>
                    <a:pt x="148096" y="3328"/>
                  </a:cubicBezTo>
                  <a:cubicBezTo>
                    <a:pt x="158385" y="3887"/>
                    <a:pt x="168726" y="3455"/>
                    <a:pt x="184605" y="3455"/>
                  </a:cubicBezTo>
                  <a:cubicBezTo>
                    <a:pt x="163060" y="19157"/>
                    <a:pt x="145936" y="32825"/>
                    <a:pt x="127592" y="44614"/>
                  </a:cubicBezTo>
                  <a:cubicBezTo>
                    <a:pt x="115728" y="52236"/>
                    <a:pt x="113771" y="59807"/>
                    <a:pt x="118751" y="72714"/>
                  </a:cubicBezTo>
                  <a:cubicBezTo>
                    <a:pt x="126551" y="92912"/>
                    <a:pt x="132293" y="113924"/>
                    <a:pt x="140245" y="138771"/>
                  </a:cubicBezTo>
                  <a:cubicBezTo>
                    <a:pt x="118319" y="122892"/>
                    <a:pt x="99340" y="110291"/>
                    <a:pt x="81708" y="95987"/>
                  </a:cubicBezTo>
                  <a:cubicBezTo>
                    <a:pt x="71977" y="88110"/>
                    <a:pt x="65422" y="89457"/>
                    <a:pt x="56428" y="96520"/>
                  </a:cubicBezTo>
                  <a:cubicBezTo>
                    <a:pt x="38974" y="110214"/>
                    <a:pt x="20656" y="122841"/>
                    <a:pt x="0" y="137857"/>
                  </a:cubicBezTo>
                  <a:cubicBezTo>
                    <a:pt x="6453" y="113517"/>
                    <a:pt x="11992" y="92658"/>
                    <a:pt x="17531" y="7182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95" name="Freeform: Shape 94">
              <a:extLst>
                <a:ext uri="{FF2B5EF4-FFF2-40B4-BE49-F238E27FC236}">
                  <a16:creationId xmlns:a16="http://schemas.microsoft.com/office/drawing/2014/main" id="{B161DFD8-12BB-3FC3-0C3E-0CF85701BA67}"/>
                </a:ext>
              </a:extLst>
            </p:cNvPr>
            <p:cNvSpPr/>
            <p:nvPr/>
          </p:nvSpPr>
          <p:spPr>
            <a:xfrm>
              <a:off x="3516962" y="785860"/>
              <a:ext cx="1056279" cy="1057878"/>
            </a:xfrm>
            <a:custGeom>
              <a:avLst/>
              <a:gdLst>
                <a:gd name="connsiteX0" fmla="*/ 841750 w 841749"/>
                <a:gd name="connsiteY0" fmla="*/ 183589 h 843023"/>
                <a:gd name="connsiteX1" fmla="*/ 841191 w 841749"/>
                <a:gd name="connsiteY1" fmla="*/ 0 h 843023"/>
                <a:gd name="connsiteX2" fmla="*/ 775464 w 841749"/>
                <a:gd name="connsiteY2" fmla="*/ 0 h 843023"/>
                <a:gd name="connsiteX3" fmla="*/ 719899 w 841749"/>
                <a:gd name="connsiteY3" fmla="*/ 8842 h 843023"/>
                <a:gd name="connsiteX4" fmla="*/ 399495 w 841749"/>
                <a:gd name="connsiteY4" fmla="*/ 125484 h 843023"/>
                <a:gd name="connsiteX5" fmla="*/ 393677 w 841749"/>
                <a:gd name="connsiteY5" fmla="*/ 128278 h 843023"/>
                <a:gd name="connsiteX6" fmla="*/ 429653 w 841749"/>
                <a:gd name="connsiteY6" fmla="*/ 131607 h 843023"/>
                <a:gd name="connsiteX7" fmla="*/ 466162 w 841749"/>
                <a:gd name="connsiteY7" fmla="*/ 131734 h 843023"/>
                <a:gd name="connsiteX8" fmla="*/ 409150 w 841749"/>
                <a:gd name="connsiteY8" fmla="*/ 172893 h 843023"/>
                <a:gd name="connsiteX9" fmla="*/ 400308 w 841749"/>
                <a:gd name="connsiteY9" fmla="*/ 200992 h 843023"/>
                <a:gd name="connsiteX10" fmla="*/ 421802 w 841749"/>
                <a:gd name="connsiteY10" fmla="*/ 267050 h 843023"/>
                <a:gd name="connsiteX11" fmla="*/ 363265 w 841749"/>
                <a:gd name="connsiteY11" fmla="*/ 224265 h 843023"/>
                <a:gd name="connsiteX12" fmla="*/ 337985 w 841749"/>
                <a:gd name="connsiteY12" fmla="*/ 224799 h 843023"/>
                <a:gd name="connsiteX13" fmla="*/ 281557 w 841749"/>
                <a:gd name="connsiteY13" fmla="*/ 266135 h 843023"/>
                <a:gd name="connsiteX14" fmla="*/ 299088 w 841749"/>
                <a:gd name="connsiteY14" fmla="*/ 200078 h 843023"/>
                <a:gd name="connsiteX15" fmla="*/ 173325 w 841749"/>
                <a:gd name="connsiteY15" fmla="*/ 330617 h 843023"/>
                <a:gd name="connsiteX16" fmla="*/ 98451 w 841749"/>
                <a:gd name="connsiteY16" fmla="*/ 447869 h 843023"/>
                <a:gd name="connsiteX17" fmla="*/ 98451 w 841749"/>
                <a:gd name="connsiteY17" fmla="*/ 447869 h 843023"/>
                <a:gd name="connsiteX18" fmla="*/ 81937 w 841749"/>
                <a:gd name="connsiteY18" fmla="*/ 484328 h 843023"/>
                <a:gd name="connsiteX19" fmla="*/ 52592 w 841749"/>
                <a:gd name="connsiteY19" fmla="*/ 553180 h 843023"/>
                <a:gd name="connsiteX20" fmla="*/ 72536 w 841749"/>
                <a:gd name="connsiteY20" fmla="*/ 612022 h 843023"/>
                <a:gd name="connsiteX21" fmla="*/ 87552 w 841749"/>
                <a:gd name="connsiteY21" fmla="*/ 622845 h 843023"/>
                <a:gd name="connsiteX22" fmla="*/ 160113 w 841749"/>
                <a:gd name="connsiteY22" fmla="*/ 625945 h 843023"/>
                <a:gd name="connsiteX23" fmla="*/ 103659 w 841749"/>
                <a:gd name="connsiteY23" fmla="*/ 666824 h 843023"/>
                <a:gd name="connsiteX24" fmla="*/ 97003 w 841749"/>
                <a:gd name="connsiteY24" fmla="*/ 687124 h 843023"/>
                <a:gd name="connsiteX25" fmla="*/ 119945 w 841749"/>
                <a:gd name="connsiteY25" fmla="*/ 758161 h 843023"/>
                <a:gd name="connsiteX26" fmla="*/ 62043 w 841749"/>
                <a:gd name="connsiteY26" fmla="*/ 715936 h 843023"/>
                <a:gd name="connsiteX27" fmla="*/ 36814 w 841749"/>
                <a:gd name="connsiteY27" fmla="*/ 715377 h 843023"/>
                <a:gd name="connsiteX28" fmla="*/ 6428 w 841749"/>
                <a:gd name="connsiteY28" fmla="*/ 737709 h 843023"/>
                <a:gd name="connsiteX29" fmla="*/ 0 w 841749"/>
                <a:gd name="connsiteY29" fmla="*/ 842639 h 843023"/>
                <a:gd name="connsiteX30" fmla="*/ 183995 w 841749"/>
                <a:gd name="connsiteY30" fmla="*/ 842995 h 843023"/>
                <a:gd name="connsiteX31" fmla="*/ 821500 w 841749"/>
                <a:gd name="connsiteY31" fmla="*/ 842995 h 843023"/>
                <a:gd name="connsiteX32" fmla="*/ 841191 w 841749"/>
                <a:gd name="connsiteY32" fmla="*/ 842461 h 843023"/>
                <a:gd name="connsiteX33" fmla="*/ 841750 w 841749"/>
                <a:gd name="connsiteY33" fmla="*/ 622795 h 843023"/>
                <a:gd name="connsiteX34" fmla="*/ 841750 w 841749"/>
                <a:gd name="connsiteY34" fmla="*/ 403179 h 843023"/>
                <a:gd name="connsiteX35" fmla="*/ 841750 w 841749"/>
                <a:gd name="connsiteY35" fmla="*/ 183589 h 843023"/>
                <a:gd name="connsiteX36" fmla="*/ 298326 w 841749"/>
                <a:gd name="connsiteY36" fmla="*/ 377112 h 843023"/>
                <a:gd name="connsiteX37" fmla="*/ 331456 w 841749"/>
                <a:gd name="connsiteY37" fmla="*/ 352874 h 843023"/>
                <a:gd name="connsiteX38" fmla="*/ 350663 w 841749"/>
                <a:gd name="connsiteY38" fmla="*/ 293854 h 843023"/>
                <a:gd name="connsiteX39" fmla="*/ 370684 w 841749"/>
                <a:gd name="connsiteY39" fmla="*/ 355694 h 843023"/>
                <a:gd name="connsiteX40" fmla="*/ 401401 w 841749"/>
                <a:gd name="connsiteY40" fmla="*/ 377544 h 843023"/>
                <a:gd name="connsiteX41" fmla="*/ 461818 w 841749"/>
                <a:gd name="connsiteY41" fmla="*/ 380440 h 843023"/>
                <a:gd name="connsiteX42" fmla="*/ 408743 w 841749"/>
                <a:gd name="connsiteY42" fmla="*/ 418703 h 843023"/>
                <a:gd name="connsiteX43" fmla="*/ 400029 w 841749"/>
                <a:gd name="connsiteY43" fmla="*/ 445507 h 843023"/>
                <a:gd name="connsiteX44" fmla="*/ 421802 w 841749"/>
                <a:gd name="connsiteY44" fmla="*/ 512555 h 843023"/>
                <a:gd name="connsiteX45" fmla="*/ 350892 w 841749"/>
                <a:gd name="connsiteY45" fmla="*/ 461487 h 843023"/>
                <a:gd name="connsiteX46" fmla="*/ 283818 w 841749"/>
                <a:gd name="connsiteY46" fmla="*/ 509887 h 843023"/>
                <a:gd name="connsiteX47" fmla="*/ 281608 w 841749"/>
                <a:gd name="connsiteY47" fmla="*/ 507042 h 843023"/>
                <a:gd name="connsiteX48" fmla="*/ 302899 w 841749"/>
                <a:gd name="connsiteY48" fmla="*/ 441696 h 843023"/>
                <a:gd name="connsiteX49" fmla="*/ 296547 w 841749"/>
                <a:gd name="connsiteY49" fmla="*/ 421294 h 843023"/>
                <a:gd name="connsiteX50" fmla="*/ 241135 w 841749"/>
                <a:gd name="connsiteY50" fmla="*/ 377163 h 843023"/>
                <a:gd name="connsiteX51" fmla="*/ 298326 w 841749"/>
                <a:gd name="connsiteY51" fmla="*/ 377112 h 843023"/>
                <a:gd name="connsiteX52" fmla="*/ 403586 w 841749"/>
                <a:gd name="connsiteY52" fmla="*/ 700768 h 843023"/>
                <a:gd name="connsiteX53" fmla="*/ 421802 w 841749"/>
                <a:gd name="connsiteY53" fmla="*/ 758034 h 843023"/>
                <a:gd name="connsiteX54" fmla="*/ 350943 w 841749"/>
                <a:gd name="connsiteY54" fmla="*/ 707043 h 843023"/>
                <a:gd name="connsiteX55" fmla="*/ 295328 w 841749"/>
                <a:gd name="connsiteY55" fmla="*/ 747110 h 843023"/>
                <a:gd name="connsiteX56" fmla="*/ 282167 w 841749"/>
                <a:gd name="connsiteY56" fmla="*/ 753131 h 843023"/>
                <a:gd name="connsiteX57" fmla="*/ 303127 w 841749"/>
                <a:gd name="connsiteY57" fmla="*/ 686337 h 843023"/>
                <a:gd name="connsiteX58" fmla="*/ 297106 w 841749"/>
                <a:gd name="connsiteY58" fmla="*/ 667383 h 843023"/>
                <a:gd name="connsiteX59" fmla="*/ 236105 w 841749"/>
                <a:gd name="connsiteY59" fmla="*/ 622871 h 843023"/>
                <a:gd name="connsiteX60" fmla="*/ 323351 w 841749"/>
                <a:gd name="connsiteY60" fmla="*/ 622871 h 843023"/>
                <a:gd name="connsiteX61" fmla="*/ 350740 w 841749"/>
                <a:gd name="connsiteY61" fmla="*/ 539461 h 843023"/>
                <a:gd name="connsiteX62" fmla="*/ 373428 w 841749"/>
                <a:gd name="connsiteY62" fmla="*/ 608745 h 843023"/>
                <a:gd name="connsiteX63" fmla="*/ 392686 w 841749"/>
                <a:gd name="connsiteY63" fmla="*/ 622845 h 843023"/>
                <a:gd name="connsiteX64" fmla="*/ 466111 w 841749"/>
                <a:gd name="connsiteY64" fmla="*/ 622541 h 843023"/>
                <a:gd name="connsiteX65" fmla="*/ 417864 w 841749"/>
                <a:gd name="connsiteY65" fmla="*/ 658135 h 843023"/>
                <a:gd name="connsiteX66" fmla="*/ 403586 w 841749"/>
                <a:gd name="connsiteY66" fmla="*/ 700768 h 843023"/>
                <a:gd name="connsiteX67" fmla="*/ 611031 w 841749"/>
                <a:gd name="connsiteY67" fmla="*/ 132013 h 843023"/>
                <a:gd name="connsiteX68" fmla="*/ 630264 w 841749"/>
                <a:gd name="connsiteY68" fmla="*/ 117658 h 843023"/>
                <a:gd name="connsiteX69" fmla="*/ 652444 w 841749"/>
                <a:gd name="connsiteY69" fmla="*/ 48095 h 843023"/>
                <a:gd name="connsiteX70" fmla="*/ 680188 w 841749"/>
                <a:gd name="connsiteY70" fmla="*/ 131556 h 843023"/>
                <a:gd name="connsiteX71" fmla="*/ 762557 w 841749"/>
                <a:gd name="connsiteY71" fmla="*/ 131556 h 843023"/>
                <a:gd name="connsiteX72" fmla="*/ 764081 w 841749"/>
                <a:gd name="connsiteY72" fmla="*/ 134452 h 843023"/>
                <a:gd name="connsiteX73" fmla="*/ 709482 w 841749"/>
                <a:gd name="connsiteY73" fmla="*/ 173909 h 843023"/>
                <a:gd name="connsiteX74" fmla="*/ 701606 w 841749"/>
                <a:gd name="connsiteY74" fmla="*/ 199316 h 843023"/>
                <a:gd name="connsiteX75" fmla="*/ 721296 w 841749"/>
                <a:gd name="connsiteY75" fmla="*/ 260800 h 843023"/>
                <a:gd name="connsiteX76" fmla="*/ 717740 w 841749"/>
                <a:gd name="connsiteY76" fmla="*/ 262680 h 843023"/>
                <a:gd name="connsiteX77" fmla="*/ 652521 w 841749"/>
                <a:gd name="connsiteY77" fmla="*/ 215754 h 843023"/>
                <a:gd name="connsiteX78" fmla="*/ 585828 w 841749"/>
                <a:gd name="connsiteY78" fmla="*/ 264560 h 843023"/>
                <a:gd name="connsiteX79" fmla="*/ 591773 w 841749"/>
                <a:gd name="connsiteY79" fmla="*/ 235546 h 843023"/>
                <a:gd name="connsiteX80" fmla="*/ 608440 w 841749"/>
                <a:gd name="connsiteY80" fmla="*/ 183538 h 843023"/>
                <a:gd name="connsiteX81" fmla="*/ 537606 w 841749"/>
                <a:gd name="connsiteY81" fmla="*/ 131658 h 843023"/>
                <a:gd name="connsiteX82" fmla="*/ 611031 w 841749"/>
                <a:gd name="connsiteY82" fmla="*/ 132013 h 843023"/>
                <a:gd name="connsiteX83" fmla="*/ 720661 w 841749"/>
                <a:gd name="connsiteY83" fmla="*/ 506025 h 843023"/>
                <a:gd name="connsiteX84" fmla="*/ 721728 w 841749"/>
                <a:gd name="connsiteY84" fmla="*/ 509404 h 843023"/>
                <a:gd name="connsiteX85" fmla="*/ 718959 w 841749"/>
                <a:gd name="connsiteY85" fmla="*/ 507753 h 843023"/>
                <a:gd name="connsiteX86" fmla="*/ 652216 w 841749"/>
                <a:gd name="connsiteY86" fmla="*/ 461818 h 843023"/>
                <a:gd name="connsiteX87" fmla="*/ 586336 w 841749"/>
                <a:gd name="connsiteY87" fmla="*/ 509277 h 843023"/>
                <a:gd name="connsiteX88" fmla="*/ 583490 w 841749"/>
                <a:gd name="connsiteY88" fmla="*/ 507372 h 843023"/>
                <a:gd name="connsiteX89" fmla="*/ 608287 w 841749"/>
                <a:gd name="connsiteY89" fmla="*/ 429119 h 843023"/>
                <a:gd name="connsiteX90" fmla="*/ 542255 w 841749"/>
                <a:gd name="connsiteY90" fmla="*/ 380542 h 843023"/>
                <a:gd name="connsiteX91" fmla="*/ 542865 w 841749"/>
                <a:gd name="connsiteY91" fmla="*/ 377163 h 843023"/>
                <a:gd name="connsiteX92" fmla="*/ 609177 w 841749"/>
                <a:gd name="connsiteY92" fmla="*/ 377467 h 843023"/>
                <a:gd name="connsiteX93" fmla="*/ 630798 w 841749"/>
                <a:gd name="connsiteY93" fmla="*/ 361461 h 843023"/>
                <a:gd name="connsiteX94" fmla="*/ 652521 w 841749"/>
                <a:gd name="connsiteY94" fmla="*/ 293651 h 843023"/>
                <a:gd name="connsiteX95" fmla="*/ 672998 w 841749"/>
                <a:gd name="connsiteY95" fmla="*/ 357218 h 843023"/>
                <a:gd name="connsiteX96" fmla="*/ 701555 w 841749"/>
                <a:gd name="connsiteY96" fmla="*/ 377518 h 843023"/>
                <a:gd name="connsiteX97" fmla="*/ 763573 w 841749"/>
                <a:gd name="connsiteY97" fmla="*/ 380313 h 843023"/>
                <a:gd name="connsiteX98" fmla="*/ 697262 w 841749"/>
                <a:gd name="connsiteY98" fmla="*/ 428891 h 843023"/>
                <a:gd name="connsiteX99" fmla="*/ 720661 w 841749"/>
                <a:gd name="connsiteY99" fmla="*/ 506025 h 843023"/>
                <a:gd name="connsiteX100" fmla="*/ 583211 w 841749"/>
                <a:gd name="connsiteY100" fmla="*/ 755316 h 843023"/>
                <a:gd name="connsiteX101" fmla="*/ 584608 w 841749"/>
                <a:gd name="connsiteY101" fmla="*/ 754579 h 843023"/>
                <a:gd name="connsiteX102" fmla="*/ 584253 w 841749"/>
                <a:gd name="connsiteY102" fmla="*/ 755392 h 843023"/>
                <a:gd name="connsiteX103" fmla="*/ 583211 w 841749"/>
                <a:gd name="connsiteY103" fmla="*/ 755316 h 843023"/>
                <a:gd name="connsiteX104" fmla="*/ 720052 w 841749"/>
                <a:gd name="connsiteY104" fmla="*/ 754325 h 843023"/>
                <a:gd name="connsiteX105" fmla="*/ 721754 w 841749"/>
                <a:gd name="connsiteY105" fmla="*/ 753944 h 843023"/>
                <a:gd name="connsiteX106" fmla="*/ 721855 w 841749"/>
                <a:gd name="connsiteY106" fmla="*/ 755494 h 843023"/>
                <a:gd name="connsiteX107" fmla="*/ 720052 w 841749"/>
                <a:gd name="connsiteY107" fmla="*/ 754325 h 843023"/>
                <a:gd name="connsiteX108" fmla="*/ 706357 w 841749"/>
                <a:gd name="connsiteY108" fmla="*/ 667536 h 843023"/>
                <a:gd name="connsiteX109" fmla="*/ 700285 w 841749"/>
                <a:gd name="connsiteY109" fmla="*/ 686438 h 843023"/>
                <a:gd name="connsiteX110" fmla="*/ 717536 w 841749"/>
                <a:gd name="connsiteY110" fmla="*/ 739437 h 843023"/>
                <a:gd name="connsiteX111" fmla="*/ 719340 w 841749"/>
                <a:gd name="connsiteY111" fmla="*/ 753868 h 843023"/>
                <a:gd name="connsiteX112" fmla="*/ 653079 w 841749"/>
                <a:gd name="connsiteY112" fmla="*/ 707882 h 843023"/>
                <a:gd name="connsiteX113" fmla="*/ 585218 w 841749"/>
                <a:gd name="connsiteY113" fmla="*/ 753665 h 843023"/>
                <a:gd name="connsiteX114" fmla="*/ 604781 w 841749"/>
                <a:gd name="connsiteY114" fmla="*/ 687226 h 843023"/>
                <a:gd name="connsiteX115" fmla="*/ 598404 w 841749"/>
                <a:gd name="connsiteY115" fmla="*/ 667028 h 843023"/>
                <a:gd name="connsiteX116" fmla="*/ 537276 w 841749"/>
                <a:gd name="connsiteY116" fmla="*/ 622591 h 843023"/>
                <a:gd name="connsiteX117" fmla="*/ 611412 w 841749"/>
                <a:gd name="connsiteY117" fmla="*/ 622845 h 843023"/>
                <a:gd name="connsiteX118" fmla="*/ 629934 w 841749"/>
                <a:gd name="connsiteY118" fmla="*/ 609786 h 843023"/>
                <a:gd name="connsiteX119" fmla="*/ 652444 w 841749"/>
                <a:gd name="connsiteY119" fmla="*/ 539130 h 843023"/>
                <a:gd name="connsiteX120" fmla="*/ 676225 w 841749"/>
                <a:gd name="connsiteY120" fmla="*/ 611870 h 843023"/>
                <a:gd name="connsiteX121" fmla="*/ 691215 w 841749"/>
                <a:gd name="connsiteY121" fmla="*/ 622744 h 843023"/>
                <a:gd name="connsiteX122" fmla="*/ 767918 w 841749"/>
                <a:gd name="connsiteY122" fmla="*/ 622566 h 843023"/>
                <a:gd name="connsiteX123" fmla="*/ 706357 w 841749"/>
                <a:gd name="connsiteY123" fmla="*/ 667536 h 84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841749" h="843023">
                  <a:moveTo>
                    <a:pt x="841750" y="183589"/>
                  </a:moveTo>
                  <a:cubicBezTo>
                    <a:pt x="841572" y="122384"/>
                    <a:pt x="841369" y="61179"/>
                    <a:pt x="841191" y="0"/>
                  </a:cubicBezTo>
                  <a:cubicBezTo>
                    <a:pt x="819290" y="0"/>
                    <a:pt x="797364" y="0"/>
                    <a:pt x="775464" y="0"/>
                  </a:cubicBezTo>
                  <a:cubicBezTo>
                    <a:pt x="756942" y="2947"/>
                    <a:pt x="738446" y="6148"/>
                    <a:pt x="719899" y="8842"/>
                  </a:cubicBezTo>
                  <a:cubicBezTo>
                    <a:pt x="605035" y="25508"/>
                    <a:pt x="498327" y="64584"/>
                    <a:pt x="399495" y="125484"/>
                  </a:cubicBezTo>
                  <a:cubicBezTo>
                    <a:pt x="397666" y="126602"/>
                    <a:pt x="395608" y="127338"/>
                    <a:pt x="393677" y="128278"/>
                  </a:cubicBezTo>
                  <a:cubicBezTo>
                    <a:pt x="405669" y="129422"/>
                    <a:pt x="417635" y="130946"/>
                    <a:pt x="429653" y="131607"/>
                  </a:cubicBezTo>
                  <a:cubicBezTo>
                    <a:pt x="439943" y="132166"/>
                    <a:pt x="450283" y="131734"/>
                    <a:pt x="466162" y="131734"/>
                  </a:cubicBezTo>
                  <a:cubicBezTo>
                    <a:pt x="444617" y="147435"/>
                    <a:pt x="427493" y="161104"/>
                    <a:pt x="409150" y="172893"/>
                  </a:cubicBezTo>
                  <a:cubicBezTo>
                    <a:pt x="397285" y="180515"/>
                    <a:pt x="395328" y="188086"/>
                    <a:pt x="400308" y="200992"/>
                  </a:cubicBezTo>
                  <a:cubicBezTo>
                    <a:pt x="408108" y="221191"/>
                    <a:pt x="413850" y="242202"/>
                    <a:pt x="421802" y="267050"/>
                  </a:cubicBezTo>
                  <a:cubicBezTo>
                    <a:pt x="399876" y="251171"/>
                    <a:pt x="380897" y="238569"/>
                    <a:pt x="363265" y="224265"/>
                  </a:cubicBezTo>
                  <a:cubicBezTo>
                    <a:pt x="353534" y="216389"/>
                    <a:pt x="346979" y="217735"/>
                    <a:pt x="337985" y="224799"/>
                  </a:cubicBezTo>
                  <a:cubicBezTo>
                    <a:pt x="320531" y="238518"/>
                    <a:pt x="302213" y="251120"/>
                    <a:pt x="281557" y="266135"/>
                  </a:cubicBezTo>
                  <a:cubicBezTo>
                    <a:pt x="288010" y="241770"/>
                    <a:pt x="293549" y="220937"/>
                    <a:pt x="299088" y="200078"/>
                  </a:cubicBezTo>
                  <a:cubicBezTo>
                    <a:pt x="250815" y="237451"/>
                    <a:pt x="210571" y="282624"/>
                    <a:pt x="173325" y="330617"/>
                  </a:cubicBezTo>
                  <a:cubicBezTo>
                    <a:pt x="162323" y="344794"/>
                    <a:pt x="108969" y="416695"/>
                    <a:pt x="98451" y="447869"/>
                  </a:cubicBezTo>
                  <a:cubicBezTo>
                    <a:pt x="105362" y="468093"/>
                    <a:pt x="105362" y="468093"/>
                    <a:pt x="98451" y="447869"/>
                  </a:cubicBezTo>
                  <a:cubicBezTo>
                    <a:pt x="92938" y="460014"/>
                    <a:pt x="87450" y="472184"/>
                    <a:pt x="81937" y="484328"/>
                  </a:cubicBezTo>
                  <a:cubicBezTo>
                    <a:pt x="72155" y="507270"/>
                    <a:pt x="62373" y="530213"/>
                    <a:pt x="52592" y="553180"/>
                  </a:cubicBezTo>
                  <a:cubicBezTo>
                    <a:pt x="59299" y="572769"/>
                    <a:pt x="66362" y="592256"/>
                    <a:pt x="72536" y="612022"/>
                  </a:cubicBezTo>
                  <a:cubicBezTo>
                    <a:pt x="75051" y="620101"/>
                    <a:pt x="78913" y="623049"/>
                    <a:pt x="87552" y="622845"/>
                  </a:cubicBezTo>
                  <a:cubicBezTo>
                    <a:pt x="111358" y="622236"/>
                    <a:pt x="135164" y="622642"/>
                    <a:pt x="160113" y="625945"/>
                  </a:cubicBezTo>
                  <a:cubicBezTo>
                    <a:pt x="141338" y="639639"/>
                    <a:pt x="122841" y="653740"/>
                    <a:pt x="103659" y="666824"/>
                  </a:cubicBezTo>
                  <a:cubicBezTo>
                    <a:pt x="95478" y="672414"/>
                    <a:pt x="93497" y="677495"/>
                    <a:pt x="97003" y="687124"/>
                  </a:cubicBezTo>
                  <a:cubicBezTo>
                    <a:pt x="104955" y="709025"/>
                    <a:pt x="111434" y="731459"/>
                    <a:pt x="119945" y="758161"/>
                  </a:cubicBezTo>
                  <a:cubicBezTo>
                    <a:pt x="98019" y="742282"/>
                    <a:pt x="79625" y="729655"/>
                    <a:pt x="62043" y="715936"/>
                  </a:cubicBezTo>
                  <a:cubicBezTo>
                    <a:pt x="53100" y="708949"/>
                    <a:pt x="46189" y="707018"/>
                    <a:pt x="36814" y="715377"/>
                  </a:cubicBezTo>
                  <a:cubicBezTo>
                    <a:pt x="27490" y="723710"/>
                    <a:pt x="16616" y="730341"/>
                    <a:pt x="6428" y="737709"/>
                  </a:cubicBezTo>
                  <a:cubicBezTo>
                    <a:pt x="4294" y="772694"/>
                    <a:pt x="2160" y="807679"/>
                    <a:pt x="0" y="842639"/>
                  </a:cubicBezTo>
                  <a:cubicBezTo>
                    <a:pt x="61332" y="842766"/>
                    <a:pt x="122664" y="842995"/>
                    <a:pt x="183995" y="842995"/>
                  </a:cubicBezTo>
                  <a:cubicBezTo>
                    <a:pt x="396497" y="843045"/>
                    <a:pt x="608999" y="843020"/>
                    <a:pt x="821500" y="842995"/>
                  </a:cubicBezTo>
                  <a:cubicBezTo>
                    <a:pt x="828055" y="842995"/>
                    <a:pt x="834610" y="842664"/>
                    <a:pt x="841191" y="842461"/>
                  </a:cubicBezTo>
                  <a:cubicBezTo>
                    <a:pt x="841369" y="769239"/>
                    <a:pt x="841546" y="696017"/>
                    <a:pt x="841750" y="622795"/>
                  </a:cubicBezTo>
                  <a:cubicBezTo>
                    <a:pt x="841750" y="549598"/>
                    <a:pt x="841750" y="476401"/>
                    <a:pt x="841750" y="403179"/>
                  </a:cubicBezTo>
                  <a:cubicBezTo>
                    <a:pt x="841750" y="329982"/>
                    <a:pt x="841750" y="256786"/>
                    <a:pt x="841750" y="183589"/>
                  </a:cubicBezTo>
                  <a:close/>
                  <a:moveTo>
                    <a:pt x="298326" y="377112"/>
                  </a:moveTo>
                  <a:cubicBezTo>
                    <a:pt x="329373" y="376654"/>
                    <a:pt x="321395" y="381558"/>
                    <a:pt x="331456" y="352874"/>
                  </a:cubicBezTo>
                  <a:cubicBezTo>
                    <a:pt x="337808" y="334810"/>
                    <a:pt x="343321" y="316491"/>
                    <a:pt x="350663" y="293854"/>
                  </a:cubicBezTo>
                  <a:cubicBezTo>
                    <a:pt x="358311" y="316923"/>
                    <a:pt x="366314" y="335902"/>
                    <a:pt x="370684" y="355694"/>
                  </a:cubicBezTo>
                  <a:cubicBezTo>
                    <a:pt x="374698" y="373987"/>
                    <a:pt x="383946" y="378890"/>
                    <a:pt x="401401" y="377544"/>
                  </a:cubicBezTo>
                  <a:cubicBezTo>
                    <a:pt x="420888" y="376045"/>
                    <a:pt x="440603" y="377188"/>
                    <a:pt x="461818" y="380440"/>
                  </a:cubicBezTo>
                  <a:cubicBezTo>
                    <a:pt x="444185" y="393296"/>
                    <a:pt x="427011" y="406863"/>
                    <a:pt x="408743" y="418703"/>
                  </a:cubicBezTo>
                  <a:cubicBezTo>
                    <a:pt x="397590" y="425943"/>
                    <a:pt x="395176" y="432905"/>
                    <a:pt x="400029" y="445507"/>
                  </a:cubicBezTo>
                  <a:cubicBezTo>
                    <a:pt x="408032" y="466264"/>
                    <a:pt x="413926" y="487834"/>
                    <a:pt x="421802" y="512555"/>
                  </a:cubicBezTo>
                  <a:cubicBezTo>
                    <a:pt x="396141" y="494084"/>
                    <a:pt x="373580" y="477849"/>
                    <a:pt x="350892" y="461487"/>
                  </a:cubicBezTo>
                  <a:cubicBezTo>
                    <a:pt x="328001" y="478002"/>
                    <a:pt x="305922" y="493957"/>
                    <a:pt x="283818" y="509887"/>
                  </a:cubicBezTo>
                  <a:cubicBezTo>
                    <a:pt x="283082" y="508947"/>
                    <a:pt x="282345" y="507982"/>
                    <a:pt x="281608" y="507042"/>
                  </a:cubicBezTo>
                  <a:cubicBezTo>
                    <a:pt x="288620" y="485217"/>
                    <a:pt x="295023" y="463190"/>
                    <a:pt x="302899" y="441696"/>
                  </a:cubicBezTo>
                  <a:cubicBezTo>
                    <a:pt x="306380" y="432193"/>
                    <a:pt x="304779" y="426934"/>
                    <a:pt x="296547" y="421294"/>
                  </a:cubicBezTo>
                  <a:cubicBezTo>
                    <a:pt x="277619" y="408362"/>
                    <a:pt x="259326" y="394490"/>
                    <a:pt x="241135" y="377163"/>
                  </a:cubicBezTo>
                  <a:cubicBezTo>
                    <a:pt x="260190" y="377163"/>
                    <a:pt x="279271" y="377391"/>
                    <a:pt x="298326" y="377112"/>
                  </a:cubicBezTo>
                  <a:close/>
                  <a:moveTo>
                    <a:pt x="403586" y="700768"/>
                  </a:moveTo>
                  <a:cubicBezTo>
                    <a:pt x="409251" y="718400"/>
                    <a:pt x="414815" y="736058"/>
                    <a:pt x="421802" y="758034"/>
                  </a:cubicBezTo>
                  <a:cubicBezTo>
                    <a:pt x="396395" y="739742"/>
                    <a:pt x="374241" y="723812"/>
                    <a:pt x="350943" y="707043"/>
                  </a:cubicBezTo>
                  <a:cubicBezTo>
                    <a:pt x="332421" y="720458"/>
                    <a:pt x="314027" y="734000"/>
                    <a:pt x="295328" y="747110"/>
                  </a:cubicBezTo>
                  <a:cubicBezTo>
                    <a:pt x="291440" y="749828"/>
                    <a:pt x="286613" y="751226"/>
                    <a:pt x="282167" y="753131"/>
                  </a:cubicBezTo>
                  <a:cubicBezTo>
                    <a:pt x="289001" y="730799"/>
                    <a:pt x="295378" y="708339"/>
                    <a:pt x="303127" y="686337"/>
                  </a:cubicBezTo>
                  <a:cubicBezTo>
                    <a:pt x="306278" y="677394"/>
                    <a:pt x="304779" y="672693"/>
                    <a:pt x="297106" y="667383"/>
                  </a:cubicBezTo>
                  <a:cubicBezTo>
                    <a:pt x="277568" y="653867"/>
                    <a:pt x="258666" y="639436"/>
                    <a:pt x="236105" y="622871"/>
                  </a:cubicBezTo>
                  <a:cubicBezTo>
                    <a:pt x="267685" y="622871"/>
                    <a:pt x="294794" y="622871"/>
                    <a:pt x="323351" y="622871"/>
                  </a:cubicBezTo>
                  <a:cubicBezTo>
                    <a:pt x="332142" y="596092"/>
                    <a:pt x="340780" y="569796"/>
                    <a:pt x="350740" y="539461"/>
                  </a:cubicBezTo>
                  <a:cubicBezTo>
                    <a:pt x="359149" y="564791"/>
                    <a:pt x="367203" y="586514"/>
                    <a:pt x="373428" y="608745"/>
                  </a:cubicBezTo>
                  <a:cubicBezTo>
                    <a:pt x="376527" y="619771"/>
                    <a:pt x="381329" y="623354"/>
                    <a:pt x="392686" y="622845"/>
                  </a:cubicBezTo>
                  <a:cubicBezTo>
                    <a:pt x="415374" y="621855"/>
                    <a:pt x="438164" y="622541"/>
                    <a:pt x="466111" y="622541"/>
                  </a:cubicBezTo>
                  <a:cubicBezTo>
                    <a:pt x="447285" y="636438"/>
                    <a:pt x="432625" y="647337"/>
                    <a:pt x="417864" y="658135"/>
                  </a:cubicBezTo>
                  <a:cubicBezTo>
                    <a:pt x="395201" y="674751"/>
                    <a:pt x="395201" y="674701"/>
                    <a:pt x="403586" y="700768"/>
                  </a:cubicBezTo>
                  <a:close/>
                  <a:moveTo>
                    <a:pt x="611031" y="132013"/>
                  </a:moveTo>
                  <a:cubicBezTo>
                    <a:pt x="622795" y="132598"/>
                    <a:pt x="627241" y="128177"/>
                    <a:pt x="630264" y="117658"/>
                  </a:cubicBezTo>
                  <a:cubicBezTo>
                    <a:pt x="636590" y="95605"/>
                    <a:pt x="644136" y="73908"/>
                    <a:pt x="652444" y="48095"/>
                  </a:cubicBezTo>
                  <a:cubicBezTo>
                    <a:pt x="662378" y="78024"/>
                    <a:pt x="671194" y="104498"/>
                    <a:pt x="680188" y="131556"/>
                  </a:cubicBezTo>
                  <a:cubicBezTo>
                    <a:pt x="708085" y="131556"/>
                    <a:pt x="735321" y="131556"/>
                    <a:pt x="762557" y="131556"/>
                  </a:cubicBezTo>
                  <a:cubicBezTo>
                    <a:pt x="763065" y="132521"/>
                    <a:pt x="763573" y="133487"/>
                    <a:pt x="764081" y="134452"/>
                  </a:cubicBezTo>
                  <a:cubicBezTo>
                    <a:pt x="745941" y="147715"/>
                    <a:pt x="728283" y="161688"/>
                    <a:pt x="709482" y="173909"/>
                  </a:cubicBezTo>
                  <a:cubicBezTo>
                    <a:pt x="698659" y="180947"/>
                    <a:pt x="697135" y="187578"/>
                    <a:pt x="701606" y="199316"/>
                  </a:cubicBezTo>
                  <a:cubicBezTo>
                    <a:pt x="709228" y="219412"/>
                    <a:pt x="714843" y="240271"/>
                    <a:pt x="721296" y="260800"/>
                  </a:cubicBezTo>
                  <a:cubicBezTo>
                    <a:pt x="720102" y="261435"/>
                    <a:pt x="718934" y="262070"/>
                    <a:pt x="717740" y="262680"/>
                  </a:cubicBezTo>
                  <a:cubicBezTo>
                    <a:pt x="696144" y="247131"/>
                    <a:pt x="674523" y="231582"/>
                    <a:pt x="652521" y="215754"/>
                  </a:cubicBezTo>
                  <a:cubicBezTo>
                    <a:pt x="629807" y="232370"/>
                    <a:pt x="607830" y="248452"/>
                    <a:pt x="585828" y="264560"/>
                  </a:cubicBezTo>
                  <a:cubicBezTo>
                    <a:pt x="587759" y="254931"/>
                    <a:pt x="589029" y="245022"/>
                    <a:pt x="591773" y="235546"/>
                  </a:cubicBezTo>
                  <a:cubicBezTo>
                    <a:pt x="596778" y="218294"/>
                    <a:pt x="602698" y="201297"/>
                    <a:pt x="608440" y="183538"/>
                  </a:cubicBezTo>
                  <a:cubicBezTo>
                    <a:pt x="585853" y="166998"/>
                    <a:pt x="563851" y="150865"/>
                    <a:pt x="537606" y="131658"/>
                  </a:cubicBezTo>
                  <a:cubicBezTo>
                    <a:pt x="565020" y="131683"/>
                    <a:pt x="588089" y="130870"/>
                    <a:pt x="611031" y="132013"/>
                  </a:cubicBezTo>
                  <a:close/>
                  <a:moveTo>
                    <a:pt x="720661" y="506025"/>
                  </a:moveTo>
                  <a:cubicBezTo>
                    <a:pt x="721017" y="507143"/>
                    <a:pt x="721373" y="508287"/>
                    <a:pt x="721728" y="509404"/>
                  </a:cubicBezTo>
                  <a:cubicBezTo>
                    <a:pt x="720814" y="508846"/>
                    <a:pt x="719874" y="508287"/>
                    <a:pt x="718959" y="507753"/>
                  </a:cubicBezTo>
                  <a:cubicBezTo>
                    <a:pt x="696957" y="492611"/>
                    <a:pt x="674980" y="477494"/>
                    <a:pt x="652216" y="461818"/>
                  </a:cubicBezTo>
                  <a:cubicBezTo>
                    <a:pt x="630366" y="477570"/>
                    <a:pt x="608338" y="493424"/>
                    <a:pt x="586336" y="509277"/>
                  </a:cubicBezTo>
                  <a:cubicBezTo>
                    <a:pt x="585396" y="508642"/>
                    <a:pt x="584431" y="508007"/>
                    <a:pt x="583490" y="507372"/>
                  </a:cubicBezTo>
                  <a:cubicBezTo>
                    <a:pt x="591671" y="481559"/>
                    <a:pt x="599852" y="455746"/>
                    <a:pt x="608287" y="429119"/>
                  </a:cubicBezTo>
                  <a:cubicBezTo>
                    <a:pt x="586031" y="412757"/>
                    <a:pt x="564156" y="396650"/>
                    <a:pt x="542255" y="380542"/>
                  </a:cubicBezTo>
                  <a:cubicBezTo>
                    <a:pt x="542459" y="379424"/>
                    <a:pt x="542662" y="378280"/>
                    <a:pt x="542865" y="377163"/>
                  </a:cubicBezTo>
                  <a:cubicBezTo>
                    <a:pt x="564969" y="377163"/>
                    <a:pt x="587124" y="376324"/>
                    <a:pt x="609177" y="377467"/>
                  </a:cubicBezTo>
                  <a:cubicBezTo>
                    <a:pt x="622007" y="378128"/>
                    <a:pt x="627469" y="373428"/>
                    <a:pt x="630798" y="361461"/>
                  </a:cubicBezTo>
                  <a:cubicBezTo>
                    <a:pt x="636794" y="339916"/>
                    <a:pt x="644365" y="318803"/>
                    <a:pt x="652521" y="293651"/>
                  </a:cubicBezTo>
                  <a:cubicBezTo>
                    <a:pt x="660270" y="317152"/>
                    <a:pt x="668146" y="336817"/>
                    <a:pt x="672998" y="357218"/>
                  </a:cubicBezTo>
                  <a:cubicBezTo>
                    <a:pt x="676962" y="373860"/>
                    <a:pt x="685041" y="378839"/>
                    <a:pt x="701555" y="377518"/>
                  </a:cubicBezTo>
                  <a:cubicBezTo>
                    <a:pt x="721576" y="375918"/>
                    <a:pt x="741825" y="377137"/>
                    <a:pt x="763573" y="380313"/>
                  </a:cubicBezTo>
                  <a:cubicBezTo>
                    <a:pt x="741596" y="396421"/>
                    <a:pt x="719594" y="412529"/>
                    <a:pt x="697262" y="428891"/>
                  </a:cubicBezTo>
                  <a:cubicBezTo>
                    <a:pt x="705189" y="454983"/>
                    <a:pt x="712912" y="480517"/>
                    <a:pt x="720661" y="506025"/>
                  </a:cubicBezTo>
                  <a:close/>
                  <a:moveTo>
                    <a:pt x="583211" y="755316"/>
                  </a:moveTo>
                  <a:cubicBezTo>
                    <a:pt x="583668" y="755062"/>
                    <a:pt x="584126" y="754808"/>
                    <a:pt x="584608" y="754579"/>
                  </a:cubicBezTo>
                  <a:cubicBezTo>
                    <a:pt x="584532" y="754884"/>
                    <a:pt x="584431" y="755164"/>
                    <a:pt x="584253" y="755392"/>
                  </a:cubicBezTo>
                  <a:cubicBezTo>
                    <a:pt x="584126" y="755545"/>
                    <a:pt x="583567" y="755341"/>
                    <a:pt x="583211" y="755316"/>
                  </a:cubicBezTo>
                  <a:close/>
                  <a:moveTo>
                    <a:pt x="720052" y="754325"/>
                  </a:moveTo>
                  <a:cubicBezTo>
                    <a:pt x="720610" y="754198"/>
                    <a:pt x="721195" y="754071"/>
                    <a:pt x="721754" y="753944"/>
                  </a:cubicBezTo>
                  <a:cubicBezTo>
                    <a:pt x="721779" y="754452"/>
                    <a:pt x="721805" y="754986"/>
                    <a:pt x="721855" y="755494"/>
                  </a:cubicBezTo>
                  <a:cubicBezTo>
                    <a:pt x="721246" y="755113"/>
                    <a:pt x="720661" y="754732"/>
                    <a:pt x="720052" y="754325"/>
                  </a:cubicBezTo>
                  <a:close/>
                  <a:moveTo>
                    <a:pt x="706357" y="667536"/>
                  </a:moveTo>
                  <a:cubicBezTo>
                    <a:pt x="698303" y="672973"/>
                    <a:pt x="697287" y="678029"/>
                    <a:pt x="700285" y="686438"/>
                  </a:cubicBezTo>
                  <a:cubicBezTo>
                    <a:pt x="706510" y="703944"/>
                    <a:pt x="712125" y="721652"/>
                    <a:pt x="717536" y="739437"/>
                  </a:cubicBezTo>
                  <a:cubicBezTo>
                    <a:pt x="718934" y="744010"/>
                    <a:pt x="718832" y="749015"/>
                    <a:pt x="719340" y="753868"/>
                  </a:cubicBezTo>
                  <a:cubicBezTo>
                    <a:pt x="697465" y="738700"/>
                    <a:pt x="675615" y="723507"/>
                    <a:pt x="653079" y="707882"/>
                  </a:cubicBezTo>
                  <a:cubicBezTo>
                    <a:pt x="630620" y="723049"/>
                    <a:pt x="607932" y="738344"/>
                    <a:pt x="585218" y="753665"/>
                  </a:cubicBezTo>
                  <a:cubicBezTo>
                    <a:pt x="591621" y="731484"/>
                    <a:pt x="597464" y="709101"/>
                    <a:pt x="604781" y="687226"/>
                  </a:cubicBezTo>
                  <a:cubicBezTo>
                    <a:pt x="607932" y="677800"/>
                    <a:pt x="606738" y="672693"/>
                    <a:pt x="598404" y="667028"/>
                  </a:cubicBezTo>
                  <a:cubicBezTo>
                    <a:pt x="579070" y="653867"/>
                    <a:pt x="560472" y="639563"/>
                    <a:pt x="537276" y="622591"/>
                  </a:cubicBezTo>
                  <a:cubicBezTo>
                    <a:pt x="565248" y="622591"/>
                    <a:pt x="588369" y="622032"/>
                    <a:pt x="611412" y="622845"/>
                  </a:cubicBezTo>
                  <a:cubicBezTo>
                    <a:pt x="621855" y="623227"/>
                    <a:pt x="626987" y="620178"/>
                    <a:pt x="629934" y="609786"/>
                  </a:cubicBezTo>
                  <a:cubicBezTo>
                    <a:pt x="636362" y="587225"/>
                    <a:pt x="644085" y="565045"/>
                    <a:pt x="652444" y="539130"/>
                  </a:cubicBezTo>
                  <a:cubicBezTo>
                    <a:pt x="661159" y="565502"/>
                    <a:pt x="669289" y="588521"/>
                    <a:pt x="676225" y="611870"/>
                  </a:cubicBezTo>
                  <a:cubicBezTo>
                    <a:pt x="678766" y="620406"/>
                    <a:pt x="682754" y="622922"/>
                    <a:pt x="691215" y="622744"/>
                  </a:cubicBezTo>
                  <a:cubicBezTo>
                    <a:pt x="715021" y="622261"/>
                    <a:pt x="738852" y="622566"/>
                    <a:pt x="767918" y="622566"/>
                  </a:cubicBezTo>
                  <a:cubicBezTo>
                    <a:pt x="744747" y="639665"/>
                    <a:pt x="725997" y="654274"/>
                    <a:pt x="706357" y="667536"/>
                  </a:cubicBezTo>
                  <a:close/>
                </a:path>
              </a:pathLst>
            </a:custGeom>
            <a:solidFill>
              <a:schemeClr val="accent2"/>
            </a:solidFill>
            <a:ln w="2535" cap="flat">
              <a:noFill/>
              <a:prstDash val="solid"/>
              <a:miter/>
            </a:ln>
          </p:spPr>
          <p:txBody>
            <a:bodyPr rtlCol="0" anchor="ctr"/>
            <a:lstStyle/>
            <a:p>
              <a:endParaRPr lang="en-GB" dirty="0">
                <a:latin typeface="Poppins" panose="00000500000000000000" pitchFamily="2" charset="0"/>
              </a:endParaRPr>
            </a:p>
          </p:txBody>
        </p:sp>
        <p:sp>
          <p:nvSpPr>
            <p:cNvPr id="98" name="Freeform: Shape 97">
              <a:extLst>
                <a:ext uri="{FF2B5EF4-FFF2-40B4-BE49-F238E27FC236}">
                  <a16:creationId xmlns:a16="http://schemas.microsoft.com/office/drawing/2014/main" id="{4670E6D6-5BC4-6756-1DCA-5F7B9CDD1437}"/>
                </a:ext>
              </a:extLst>
            </p:cNvPr>
            <p:cNvSpPr/>
            <p:nvPr/>
          </p:nvSpPr>
          <p:spPr>
            <a:xfrm>
              <a:off x="4248683" y="1117559"/>
              <a:ext cx="3319" cy="898"/>
            </a:xfrm>
            <a:custGeom>
              <a:avLst/>
              <a:gdLst>
                <a:gd name="connsiteX0" fmla="*/ 2541 w 2645"/>
                <a:gd name="connsiteY0" fmla="*/ 381 h 716"/>
                <a:gd name="connsiteX1" fmla="*/ 0 w 2645"/>
                <a:gd name="connsiteY1" fmla="*/ 0 h 716"/>
                <a:gd name="connsiteX2" fmla="*/ 2642 w 2645"/>
                <a:gd name="connsiteY2" fmla="*/ 711 h 716"/>
                <a:gd name="connsiteX3" fmla="*/ 2541 w 2645"/>
                <a:gd name="connsiteY3" fmla="*/ 381 h 716"/>
              </a:gdLst>
              <a:ahLst/>
              <a:cxnLst>
                <a:cxn ang="0">
                  <a:pos x="connsiteX0" y="connsiteY0"/>
                </a:cxn>
                <a:cxn ang="0">
                  <a:pos x="connsiteX1" y="connsiteY1"/>
                </a:cxn>
                <a:cxn ang="0">
                  <a:pos x="connsiteX2" y="connsiteY2"/>
                </a:cxn>
                <a:cxn ang="0">
                  <a:pos x="connsiteX3" y="connsiteY3"/>
                </a:cxn>
              </a:cxnLst>
              <a:rect l="l" t="t" r="r" b="b"/>
              <a:pathLst>
                <a:path w="2645" h="716">
                  <a:moveTo>
                    <a:pt x="2541" y="381"/>
                  </a:moveTo>
                  <a:cubicBezTo>
                    <a:pt x="1702" y="254"/>
                    <a:pt x="838" y="127"/>
                    <a:pt x="0" y="0"/>
                  </a:cubicBezTo>
                  <a:cubicBezTo>
                    <a:pt x="889" y="229"/>
                    <a:pt x="1753" y="432"/>
                    <a:pt x="2642" y="711"/>
                  </a:cubicBezTo>
                  <a:cubicBezTo>
                    <a:pt x="2668" y="762"/>
                    <a:pt x="2541" y="381"/>
                    <a:pt x="2541" y="381"/>
                  </a:cubicBezTo>
                  <a:close/>
                </a:path>
              </a:pathLst>
            </a:custGeom>
            <a:solidFill>
              <a:srgbClr val="EBECEE"/>
            </a:solidFill>
            <a:ln w="2535" cap="flat">
              <a:noFill/>
              <a:prstDash val="solid"/>
              <a:miter/>
            </a:ln>
          </p:spPr>
          <p:txBody>
            <a:bodyPr rtlCol="0" anchor="ctr"/>
            <a:lstStyle/>
            <a:p>
              <a:endParaRPr lang="en-GB" dirty="0">
                <a:latin typeface="Poppins" panose="00000500000000000000" pitchFamily="2" charset="0"/>
              </a:endParaRPr>
            </a:p>
          </p:txBody>
        </p:sp>
        <p:sp>
          <p:nvSpPr>
            <p:cNvPr id="99" name="Freeform: Shape 98">
              <a:extLst>
                <a:ext uri="{FF2B5EF4-FFF2-40B4-BE49-F238E27FC236}">
                  <a16:creationId xmlns:a16="http://schemas.microsoft.com/office/drawing/2014/main" id="{21272869-5EC7-050A-3314-CE0C1F87A13D}"/>
                </a:ext>
              </a:extLst>
            </p:cNvPr>
            <p:cNvSpPr/>
            <p:nvPr/>
          </p:nvSpPr>
          <p:spPr>
            <a:xfrm>
              <a:off x="4419156" y="1420851"/>
              <a:ext cx="3475" cy="4240"/>
            </a:xfrm>
            <a:custGeom>
              <a:avLst/>
              <a:gdLst>
                <a:gd name="connsiteX0" fmla="*/ 1702 w 2769"/>
                <a:gd name="connsiteY0" fmla="*/ 0 h 3379"/>
                <a:gd name="connsiteX1" fmla="*/ 2769 w 2769"/>
                <a:gd name="connsiteY1" fmla="*/ 3379 h 3379"/>
                <a:gd name="connsiteX2" fmla="*/ 0 w 2769"/>
                <a:gd name="connsiteY2" fmla="*/ 1728 h 3379"/>
                <a:gd name="connsiteX3" fmla="*/ 1702 w 2769"/>
                <a:gd name="connsiteY3" fmla="*/ 0 h 3379"/>
              </a:gdLst>
              <a:ahLst/>
              <a:cxnLst>
                <a:cxn ang="0">
                  <a:pos x="connsiteX0" y="connsiteY0"/>
                </a:cxn>
                <a:cxn ang="0">
                  <a:pos x="connsiteX1" y="connsiteY1"/>
                </a:cxn>
                <a:cxn ang="0">
                  <a:pos x="connsiteX2" y="connsiteY2"/>
                </a:cxn>
                <a:cxn ang="0">
                  <a:pos x="connsiteX3" y="connsiteY3"/>
                </a:cxn>
              </a:cxnLst>
              <a:rect l="l" t="t" r="r" b="b"/>
              <a:pathLst>
                <a:path w="2769" h="3379">
                  <a:moveTo>
                    <a:pt x="1702" y="0"/>
                  </a:moveTo>
                  <a:cubicBezTo>
                    <a:pt x="2058" y="1118"/>
                    <a:pt x="2414" y="2261"/>
                    <a:pt x="2769" y="3379"/>
                  </a:cubicBezTo>
                  <a:cubicBezTo>
                    <a:pt x="1855" y="2820"/>
                    <a:pt x="915" y="2261"/>
                    <a:pt x="0" y="1728"/>
                  </a:cubicBezTo>
                  <a:cubicBezTo>
                    <a:pt x="584" y="1143"/>
                    <a:pt x="1143" y="584"/>
                    <a:pt x="1702" y="0"/>
                  </a:cubicBezTo>
                  <a:close/>
                </a:path>
              </a:pathLst>
            </a:custGeom>
            <a:solidFill>
              <a:srgbClr val="EBEDEE"/>
            </a:solidFill>
            <a:ln w="2535" cap="flat">
              <a:noFill/>
              <a:prstDash val="solid"/>
              <a:miter/>
            </a:ln>
          </p:spPr>
          <p:txBody>
            <a:bodyPr rtlCol="0" anchor="ctr"/>
            <a:lstStyle/>
            <a:p>
              <a:endParaRPr lang="en-GB" dirty="0">
                <a:latin typeface="Poppins" panose="00000500000000000000" pitchFamily="2" charset="0"/>
              </a:endParaRPr>
            </a:p>
          </p:txBody>
        </p:sp>
        <p:sp>
          <p:nvSpPr>
            <p:cNvPr id="100" name="Freeform: Shape 99">
              <a:extLst>
                <a:ext uri="{FF2B5EF4-FFF2-40B4-BE49-F238E27FC236}">
                  <a16:creationId xmlns:a16="http://schemas.microsoft.com/office/drawing/2014/main" id="{62338A29-876C-0D5D-B907-510EC7779C10}"/>
                </a:ext>
              </a:extLst>
            </p:cNvPr>
            <p:cNvSpPr/>
            <p:nvPr/>
          </p:nvSpPr>
          <p:spPr>
            <a:xfrm>
              <a:off x="3870246" y="1731254"/>
              <a:ext cx="1052" cy="1147"/>
            </a:xfrm>
            <a:custGeom>
              <a:avLst/>
              <a:gdLst>
                <a:gd name="connsiteX0" fmla="*/ 0 w 838"/>
                <a:gd name="connsiteY0" fmla="*/ 0 h 914"/>
                <a:gd name="connsiteX1" fmla="*/ 838 w 838"/>
                <a:gd name="connsiteY1" fmla="*/ 915 h 914"/>
                <a:gd name="connsiteX2" fmla="*/ 432 w 838"/>
                <a:gd name="connsiteY2" fmla="*/ 229 h 914"/>
                <a:gd name="connsiteX3" fmla="*/ 0 w 838"/>
                <a:gd name="connsiteY3" fmla="*/ 0 h 914"/>
              </a:gdLst>
              <a:ahLst/>
              <a:cxnLst>
                <a:cxn ang="0">
                  <a:pos x="connsiteX0" y="connsiteY0"/>
                </a:cxn>
                <a:cxn ang="0">
                  <a:pos x="connsiteX1" y="connsiteY1"/>
                </a:cxn>
                <a:cxn ang="0">
                  <a:pos x="connsiteX2" y="connsiteY2"/>
                </a:cxn>
                <a:cxn ang="0">
                  <a:pos x="connsiteX3" y="connsiteY3"/>
                </a:cxn>
              </a:cxnLst>
              <a:rect l="l" t="t" r="r" b="b"/>
              <a:pathLst>
                <a:path w="838" h="914">
                  <a:moveTo>
                    <a:pt x="0" y="0"/>
                  </a:moveTo>
                  <a:cubicBezTo>
                    <a:pt x="279" y="305"/>
                    <a:pt x="559" y="610"/>
                    <a:pt x="838" y="915"/>
                  </a:cubicBezTo>
                  <a:cubicBezTo>
                    <a:pt x="711" y="686"/>
                    <a:pt x="584" y="483"/>
                    <a:pt x="432" y="229"/>
                  </a:cubicBezTo>
                  <a:cubicBezTo>
                    <a:pt x="406" y="229"/>
                    <a:pt x="0" y="0"/>
                    <a:pt x="0"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101" name="Freeform: Shape 100">
              <a:extLst>
                <a:ext uri="{FF2B5EF4-FFF2-40B4-BE49-F238E27FC236}">
                  <a16:creationId xmlns:a16="http://schemas.microsoft.com/office/drawing/2014/main" id="{4865C5E7-AF73-0E8B-BAF9-310014F2841C}"/>
                </a:ext>
              </a:extLst>
            </p:cNvPr>
            <p:cNvSpPr/>
            <p:nvPr/>
          </p:nvSpPr>
          <p:spPr>
            <a:xfrm>
              <a:off x="4248811" y="1731987"/>
              <a:ext cx="2327" cy="1828"/>
            </a:xfrm>
            <a:custGeom>
              <a:avLst/>
              <a:gdLst>
                <a:gd name="connsiteX0" fmla="*/ 1575 w 1854"/>
                <a:gd name="connsiteY0" fmla="*/ 0 h 1457"/>
                <a:gd name="connsiteX1" fmla="*/ 1042 w 1854"/>
                <a:gd name="connsiteY1" fmla="*/ 1397 h 1457"/>
                <a:gd name="connsiteX2" fmla="*/ 0 w 1854"/>
                <a:gd name="connsiteY2" fmla="*/ 1321 h 1457"/>
                <a:gd name="connsiteX3" fmla="*/ 1855 w 1854"/>
                <a:gd name="connsiteY3" fmla="*/ 330 h 1457"/>
                <a:gd name="connsiteX4" fmla="*/ 1575 w 1854"/>
                <a:gd name="connsiteY4" fmla="*/ 0 h 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 h="1457">
                  <a:moveTo>
                    <a:pt x="1575" y="0"/>
                  </a:moveTo>
                  <a:cubicBezTo>
                    <a:pt x="1423" y="483"/>
                    <a:pt x="1321" y="1016"/>
                    <a:pt x="1042" y="1397"/>
                  </a:cubicBezTo>
                  <a:cubicBezTo>
                    <a:pt x="940" y="1550"/>
                    <a:pt x="356" y="1372"/>
                    <a:pt x="0" y="1321"/>
                  </a:cubicBezTo>
                  <a:cubicBezTo>
                    <a:pt x="610" y="991"/>
                    <a:pt x="1245" y="661"/>
                    <a:pt x="1855" y="330"/>
                  </a:cubicBezTo>
                  <a:cubicBezTo>
                    <a:pt x="1855" y="356"/>
                    <a:pt x="1575" y="0"/>
                    <a:pt x="1575"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102" name="Freeform: Shape 101">
              <a:extLst>
                <a:ext uri="{FF2B5EF4-FFF2-40B4-BE49-F238E27FC236}">
                  <a16:creationId xmlns:a16="http://schemas.microsoft.com/office/drawing/2014/main" id="{03FF6758-255D-F83D-44FD-3A2FD155081E}"/>
                </a:ext>
              </a:extLst>
            </p:cNvPr>
            <p:cNvSpPr/>
            <p:nvPr/>
          </p:nvSpPr>
          <p:spPr>
            <a:xfrm>
              <a:off x="4419698" y="1731956"/>
              <a:ext cx="3061" cy="1944"/>
            </a:xfrm>
            <a:custGeom>
              <a:avLst/>
              <a:gdLst>
                <a:gd name="connsiteX0" fmla="*/ 0 w 2439"/>
                <a:gd name="connsiteY0" fmla="*/ 534 h 1549"/>
                <a:gd name="connsiteX1" fmla="*/ 2337 w 2439"/>
                <a:gd name="connsiteY1" fmla="*/ 0 h 1549"/>
                <a:gd name="connsiteX2" fmla="*/ 2439 w 2439"/>
                <a:gd name="connsiteY2" fmla="*/ 1550 h 1549"/>
                <a:gd name="connsiteX3" fmla="*/ 203 w 2439"/>
                <a:gd name="connsiteY3" fmla="*/ 102 h 1549"/>
                <a:gd name="connsiteX4" fmla="*/ 0 w 2439"/>
                <a:gd name="connsiteY4" fmla="*/ 534 h 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 h="1549">
                  <a:moveTo>
                    <a:pt x="0" y="534"/>
                  </a:moveTo>
                  <a:cubicBezTo>
                    <a:pt x="788" y="356"/>
                    <a:pt x="1575" y="178"/>
                    <a:pt x="2337" y="0"/>
                  </a:cubicBezTo>
                  <a:cubicBezTo>
                    <a:pt x="2363" y="508"/>
                    <a:pt x="2388" y="1042"/>
                    <a:pt x="2439" y="1550"/>
                  </a:cubicBezTo>
                  <a:cubicBezTo>
                    <a:pt x="1702" y="1067"/>
                    <a:pt x="965" y="584"/>
                    <a:pt x="203" y="102"/>
                  </a:cubicBezTo>
                  <a:cubicBezTo>
                    <a:pt x="229" y="127"/>
                    <a:pt x="0" y="534"/>
                    <a:pt x="0" y="534"/>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103" name="Freeform: Shape 102">
              <a:extLst>
                <a:ext uri="{FF2B5EF4-FFF2-40B4-BE49-F238E27FC236}">
                  <a16:creationId xmlns:a16="http://schemas.microsoft.com/office/drawing/2014/main" id="{6EA6A915-8AF4-E55A-36B9-3005C3BB079F}"/>
                </a:ext>
              </a:extLst>
            </p:cNvPr>
            <p:cNvSpPr/>
            <p:nvPr/>
          </p:nvSpPr>
          <p:spPr>
            <a:xfrm>
              <a:off x="3554136" y="2120062"/>
              <a:ext cx="2036872" cy="277077"/>
            </a:xfrm>
            <a:custGeom>
              <a:avLst/>
              <a:gdLst>
                <a:gd name="connsiteX0" fmla="*/ 1623184 w 1623183"/>
                <a:gd name="connsiteY0" fmla="*/ 451 h 220803"/>
                <a:gd name="connsiteX1" fmla="*/ 1533905 w 1623183"/>
                <a:gd name="connsiteY1" fmla="*/ 211962 h 220803"/>
                <a:gd name="connsiteX2" fmla="*/ 1524809 w 1623183"/>
                <a:gd name="connsiteY2" fmla="*/ 220778 h 220803"/>
                <a:gd name="connsiteX3" fmla="*/ 1506897 w 1623183"/>
                <a:gd name="connsiteY3" fmla="*/ 219686 h 220803"/>
                <a:gd name="connsiteX4" fmla="*/ 116287 w 1623183"/>
                <a:gd name="connsiteY4" fmla="*/ 219686 h 220803"/>
                <a:gd name="connsiteX5" fmla="*/ 98375 w 1623183"/>
                <a:gd name="connsiteY5" fmla="*/ 220803 h 220803"/>
                <a:gd name="connsiteX6" fmla="*/ 89279 w 1623183"/>
                <a:gd name="connsiteY6" fmla="*/ 211987 h 220803"/>
                <a:gd name="connsiteX7" fmla="*/ 0 w 1623183"/>
                <a:gd name="connsiteY7" fmla="*/ 476 h 220803"/>
                <a:gd name="connsiteX8" fmla="*/ 16413 w 1623183"/>
                <a:gd name="connsiteY8" fmla="*/ 19 h 220803"/>
                <a:gd name="connsiteX9" fmla="*/ 1606796 w 1623183"/>
                <a:gd name="connsiteY9" fmla="*/ 19 h 220803"/>
                <a:gd name="connsiteX10" fmla="*/ 1623184 w 1623183"/>
                <a:gd name="connsiteY10" fmla="*/ 451 h 22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3183" h="220803">
                  <a:moveTo>
                    <a:pt x="1623184" y="451"/>
                  </a:moveTo>
                  <a:cubicBezTo>
                    <a:pt x="1604078" y="75477"/>
                    <a:pt x="1573260" y="145549"/>
                    <a:pt x="1533905" y="211962"/>
                  </a:cubicBezTo>
                  <a:cubicBezTo>
                    <a:pt x="1531821" y="215468"/>
                    <a:pt x="1527883" y="217856"/>
                    <a:pt x="1524809" y="220778"/>
                  </a:cubicBezTo>
                  <a:cubicBezTo>
                    <a:pt x="1518838" y="220397"/>
                    <a:pt x="1512868" y="219686"/>
                    <a:pt x="1506897" y="219686"/>
                  </a:cubicBezTo>
                  <a:cubicBezTo>
                    <a:pt x="1043352" y="219635"/>
                    <a:pt x="579832" y="219635"/>
                    <a:pt x="116287" y="219686"/>
                  </a:cubicBezTo>
                  <a:cubicBezTo>
                    <a:pt x="110316" y="219686"/>
                    <a:pt x="104345" y="220397"/>
                    <a:pt x="98375" y="220803"/>
                  </a:cubicBezTo>
                  <a:cubicBezTo>
                    <a:pt x="95301" y="217882"/>
                    <a:pt x="91337" y="215493"/>
                    <a:pt x="89279" y="211987"/>
                  </a:cubicBezTo>
                  <a:cubicBezTo>
                    <a:pt x="49950" y="145549"/>
                    <a:pt x="19004" y="75528"/>
                    <a:pt x="0" y="476"/>
                  </a:cubicBezTo>
                  <a:cubicBezTo>
                    <a:pt x="5462" y="324"/>
                    <a:pt x="10925" y="19"/>
                    <a:pt x="16413" y="19"/>
                  </a:cubicBezTo>
                  <a:cubicBezTo>
                    <a:pt x="546549" y="-6"/>
                    <a:pt x="1076660" y="-6"/>
                    <a:pt x="1606796" y="19"/>
                  </a:cubicBezTo>
                  <a:cubicBezTo>
                    <a:pt x="1612259" y="-6"/>
                    <a:pt x="1617721" y="299"/>
                    <a:pt x="1623184" y="451"/>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104" name="Freeform: Shape 103">
              <a:extLst>
                <a:ext uri="{FF2B5EF4-FFF2-40B4-BE49-F238E27FC236}">
                  <a16:creationId xmlns:a16="http://schemas.microsoft.com/office/drawing/2014/main" id="{6200AFAB-3106-FEE1-1FE1-72E03B44E759}"/>
                </a:ext>
              </a:extLst>
            </p:cNvPr>
            <p:cNvSpPr/>
            <p:nvPr/>
          </p:nvSpPr>
          <p:spPr>
            <a:xfrm>
              <a:off x="3677583" y="2395657"/>
              <a:ext cx="1789979" cy="275444"/>
            </a:xfrm>
            <a:custGeom>
              <a:avLst/>
              <a:gdLst>
                <a:gd name="connsiteX0" fmla="*/ 0 w 1426434"/>
                <a:gd name="connsiteY0" fmla="*/ 1156 h 219501"/>
                <a:gd name="connsiteX1" fmla="*/ 17912 w 1426434"/>
                <a:gd name="connsiteY1" fmla="*/ 38 h 219501"/>
                <a:gd name="connsiteX2" fmla="*/ 1408522 w 1426434"/>
                <a:gd name="connsiteY2" fmla="*/ 38 h 219501"/>
                <a:gd name="connsiteX3" fmla="*/ 1426434 w 1426434"/>
                <a:gd name="connsiteY3" fmla="*/ 1131 h 219501"/>
                <a:gd name="connsiteX4" fmla="*/ 1420667 w 1426434"/>
                <a:gd name="connsiteY4" fmla="*/ 16044 h 219501"/>
                <a:gd name="connsiteX5" fmla="*/ 1322851 w 1426434"/>
                <a:gd name="connsiteY5" fmla="*/ 138911 h 219501"/>
                <a:gd name="connsiteX6" fmla="*/ 1250899 w 1426434"/>
                <a:gd name="connsiteY6" fmla="*/ 208297 h 219501"/>
                <a:gd name="connsiteX7" fmla="*/ 1234741 w 1426434"/>
                <a:gd name="connsiteY7" fmla="*/ 219247 h 219501"/>
                <a:gd name="connsiteX8" fmla="*/ 584278 w 1426434"/>
                <a:gd name="connsiteY8" fmla="*/ 219501 h 219501"/>
                <a:gd name="connsiteX9" fmla="*/ 191694 w 1426434"/>
                <a:gd name="connsiteY9" fmla="*/ 219222 h 219501"/>
                <a:gd name="connsiteX10" fmla="*/ 77516 w 1426434"/>
                <a:gd name="connsiteY10" fmla="*/ 111472 h 219501"/>
                <a:gd name="connsiteX11" fmla="*/ 8359 w 1426434"/>
                <a:gd name="connsiteY11" fmla="*/ 20211 h 219501"/>
                <a:gd name="connsiteX12" fmla="*/ 0 w 1426434"/>
                <a:gd name="connsiteY12" fmla="*/ 1156 h 21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6434" h="219501">
                  <a:moveTo>
                    <a:pt x="0" y="1156"/>
                  </a:moveTo>
                  <a:cubicBezTo>
                    <a:pt x="5971" y="775"/>
                    <a:pt x="11941" y="64"/>
                    <a:pt x="17912" y="38"/>
                  </a:cubicBezTo>
                  <a:cubicBezTo>
                    <a:pt x="481457" y="-13"/>
                    <a:pt x="944977" y="-13"/>
                    <a:pt x="1408522" y="38"/>
                  </a:cubicBezTo>
                  <a:cubicBezTo>
                    <a:pt x="1414493" y="38"/>
                    <a:pt x="1420464" y="749"/>
                    <a:pt x="1426434" y="1131"/>
                  </a:cubicBezTo>
                  <a:cubicBezTo>
                    <a:pt x="1424580" y="6136"/>
                    <a:pt x="1423817" y="12030"/>
                    <a:pt x="1420667" y="16044"/>
                  </a:cubicBezTo>
                  <a:cubicBezTo>
                    <a:pt x="1388426" y="57305"/>
                    <a:pt x="1357048" y="99327"/>
                    <a:pt x="1322851" y="138911"/>
                  </a:cubicBezTo>
                  <a:cubicBezTo>
                    <a:pt x="1301154" y="164013"/>
                    <a:pt x="1275214" y="185507"/>
                    <a:pt x="1250899" y="208297"/>
                  </a:cubicBezTo>
                  <a:cubicBezTo>
                    <a:pt x="1246199" y="212692"/>
                    <a:pt x="1240152" y="215639"/>
                    <a:pt x="1234741" y="219247"/>
                  </a:cubicBezTo>
                  <a:cubicBezTo>
                    <a:pt x="1017920" y="219349"/>
                    <a:pt x="801099" y="219476"/>
                    <a:pt x="584278" y="219501"/>
                  </a:cubicBezTo>
                  <a:cubicBezTo>
                    <a:pt x="453408" y="219501"/>
                    <a:pt x="322564" y="219323"/>
                    <a:pt x="191694" y="219222"/>
                  </a:cubicBezTo>
                  <a:cubicBezTo>
                    <a:pt x="153431" y="183500"/>
                    <a:pt x="113365" y="149506"/>
                    <a:pt x="77516" y="111472"/>
                  </a:cubicBezTo>
                  <a:cubicBezTo>
                    <a:pt x="51499" y="83855"/>
                    <a:pt x="30895" y="51055"/>
                    <a:pt x="8359" y="20211"/>
                  </a:cubicBezTo>
                  <a:cubicBezTo>
                    <a:pt x="4345" y="14774"/>
                    <a:pt x="2719" y="7558"/>
                    <a:pt x="0" y="1156"/>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grpSp>
      <p:pic>
        <p:nvPicPr>
          <p:cNvPr id="105" name="Graphic 104">
            <a:extLst>
              <a:ext uri="{FF2B5EF4-FFF2-40B4-BE49-F238E27FC236}">
                <a16:creationId xmlns:a16="http://schemas.microsoft.com/office/drawing/2014/main" id="{73B1C646-EE87-0F28-17D6-8B5518379E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09172" y="4980949"/>
            <a:ext cx="894023" cy="894023"/>
          </a:xfrm>
          <a:prstGeom prst="rect">
            <a:avLst/>
          </a:prstGeom>
        </p:spPr>
      </p:pic>
      <p:sp>
        <p:nvSpPr>
          <p:cNvPr id="11" name="Rectangle: Rounded Corners 10">
            <a:extLst>
              <a:ext uri="{FF2B5EF4-FFF2-40B4-BE49-F238E27FC236}">
                <a16:creationId xmlns:a16="http://schemas.microsoft.com/office/drawing/2014/main" id="{6B78ABB2-EF18-57D5-23B7-217AA279A0C6}"/>
              </a:ext>
            </a:extLst>
          </p:cNvPr>
          <p:cNvSpPr/>
          <p:nvPr/>
        </p:nvSpPr>
        <p:spPr>
          <a:xfrm>
            <a:off x="6231034" y="4316866"/>
            <a:ext cx="1641294" cy="315024"/>
          </a:xfrm>
          <a:prstGeom prst="roundRect">
            <a:avLst>
              <a:gd name="adj" fmla="val 50000"/>
            </a:avLst>
          </a:prstGeom>
          <a:solidFill>
            <a:schemeClr val="accent5"/>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b="1" dirty="0">
                <a:latin typeface="Poppins" panose="00000500000000000000" pitchFamily="2" charset="0"/>
              </a:rPr>
              <a:t>1933 - 1999</a:t>
            </a:r>
          </a:p>
        </p:txBody>
      </p:sp>
      <p:sp>
        <p:nvSpPr>
          <p:cNvPr id="17" name="TextBox 16">
            <a:extLst>
              <a:ext uri="{FF2B5EF4-FFF2-40B4-BE49-F238E27FC236}">
                <a16:creationId xmlns:a16="http://schemas.microsoft.com/office/drawing/2014/main" id="{E5206F0E-9C9B-C78D-F51C-942CDC99B7AF}"/>
              </a:ext>
            </a:extLst>
          </p:cNvPr>
          <p:cNvSpPr txBox="1"/>
          <p:nvPr/>
        </p:nvSpPr>
        <p:spPr>
          <a:xfrm>
            <a:off x="-7966527" y="3075057"/>
            <a:ext cx="7495359" cy="707886"/>
          </a:xfrm>
          <a:prstGeom prst="rect">
            <a:avLst/>
          </a:prstGeom>
          <a:noFill/>
        </p:spPr>
        <p:txBody>
          <a:bodyPr wrap="square" rtlCol="0">
            <a:spAutoFit/>
          </a:bodyPr>
          <a:lstStyle/>
          <a:p>
            <a:pPr algn="ctr"/>
            <a:r>
              <a:rPr lang="en-US" sz="2000" dirty="0">
                <a:solidFill>
                  <a:schemeClr val="accent5">
                    <a:lumMod val="50000"/>
                  </a:schemeClr>
                </a:solidFill>
                <a:latin typeface="Poppins" panose="00000500000000000000" pitchFamily="2" charset="0"/>
                <a:cs typeface="Poppins" panose="00000500000000000000" pitchFamily="2" charset="0"/>
              </a:rPr>
              <a:t> Severely restricted U.S. banks from having </a:t>
            </a:r>
            <a:r>
              <a:rPr lang="en-US" sz="2000" b="1" dirty="0">
                <a:solidFill>
                  <a:schemeClr val="accent5">
                    <a:lumMod val="50000"/>
                  </a:schemeClr>
                </a:solidFill>
                <a:latin typeface="Poppins" panose="00000500000000000000" pitchFamily="2" charset="0"/>
                <a:cs typeface="Poppins" panose="00000500000000000000" pitchFamily="2" charset="0"/>
              </a:rPr>
              <a:t>branch networks</a:t>
            </a:r>
            <a:r>
              <a:rPr lang="en-US" sz="2000" dirty="0">
                <a:solidFill>
                  <a:schemeClr val="accent5">
                    <a:lumMod val="50000"/>
                  </a:schemeClr>
                </a:solidFill>
                <a:latin typeface="Poppins" panose="00000500000000000000" pitchFamily="2" charset="0"/>
                <a:cs typeface="Poppins" panose="00000500000000000000" pitchFamily="2" charset="0"/>
              </a:rPr>
              <a:t> which </a:t>
            </a:r>
            <a:r>
              <a:rPr lang="en-US" sz="2000" b="1" dirty="0">
                <a:solidFill>
                  <a:schemeClr val="accent5">
                    <a:lumMod val="50000"/>
                  </a:schemeClr>
                </a:solidFill>
                <a:latin typeface="Poppins" panose="00000500000000000000" pitchFamily="2" charset="0"/>
                <a:cs typeface="Poppins" panose="00000500000000000000" pitchFamily="2" charset="0"/>
              </a:rPr>
              <a:t>crossed state boundaries</a:t>
            </a:r>
            <a:r>
              <a:rPr lang="en-US" sz="2000" dirty="0">
                <a:solidFill>
                  <a:schemeClr val="accent5">
                    <a:lumMod val="50000"/>
                  </a:schemeClr>
                </a:solidFill>
                <a:latin typeface="Poppins" panose="00000500000000000000" pitchFamily="2" charset="0"/>
                <a:cs typeface="Poppins" panose="00000500000000000000" pitchFamily="2" charset="0"/>
              </a:rPr>
              <a:t> up until 1994</a:t>
            </a:r>
          </a:p>
        </p:txBody>
      </p:sp>
      <p:grpSp>
        <p:nvGrpSpPr>
          <p:cNvPr id="18" name="Group 17">
            <a:extLst>
              <a:ext uri="{FF2B5EF4-FFF2-40B4-BE49-F238E27FC236}">
                <a16:creationId xmlns:a16="http://schemas.microsoft.com/office/drawing/2014/main" id="{F25AE57E-882D-57EC-1B19-6AFC2514407C}"/>
              </a:ext>
            </a:extLst>
          </p:cNvPr>
          <p:cNvGrpSpPr/>
          <p:nvPr/>
        </p:nvGrpSpPr>
        <p:grpSpPr>
          <a:xfrm>
            <a:off x="-4809565" y="868017"/>
            <a:ext cx="1162159" cy="1162159"/>
            <a:chOff x="5512403" y="857406"/>
            <a:chExt cx="1162159" cy="1162159"/>
          </a:xfrm>
        </p:grpSpPr>
        <p:sp>
          <p:nvSpPr>
            <p:cNvPr id="19" name="Oval 18">
              <a:extLst>
                <a:ext uri="{FF2B5EF4-FFF2-40B4-BE49-F238E27FC236}">
                  <a16:creationId xmlns:a16="http://schemas.microsoft.com/office/drawing/2014/main" id="{83181041-0D33-DEFC-870E-6E2E70617E3C}"/>
                </a:ext>
              </a:extLst>
            </p:cNvPr>
            <p:cNvSpPr/>
            <p:nvPr/>
          </p:nvSpPr>
          <p:spPr>
            <a:xfrm>
              <a:off x="5512403" y="857406"/>
              <a:ext cx="1162159" cy="1162159"/>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20" name="Graphic 19">
              <a:extLst>
                <a:ext uri="{FF2B5EF4-FFF2-40B4-BE49-F238E27FC236}">
                  <a16:creationId xmlns:a16="http://schemas.microsoft.com/office/drawing/2014/main" id="{37D36C47-E4A8-3658-DD46-96C1E140B8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83567" y="1039821"/>
              <a:ext cx="747921" cy="747921"/>
            </a:xfrm>
            <a:prstGeom prst="rect">
              <a:avLst/>
            </a:prstGeom>
          </p:spPr>
        </p:pic>
      </p:grpSp>
      <p:sp>
        <p:nvSpPr>
          <p:cNvPr id="3" name="TextBox 2">
            <a:extLst>
              <a:ext uri="{FF2B5EF4-FFF2-40B4-BE49-F238E27FC236}">
                <a16:creationId xmlns:a16="http://schemas.microsoft.com/office/drawing/2014/main" id="{73C091F0-273C-5E0F-1B40-504B4F574D02}"/>
              </a:ext>
            </a:extLst>
          </p:cNvPr>
          <p:cNvSpPr txBox="1"/>
          <p:nvPr/>
        </p:nvSpPr>
        <p:spPr>
          <a:xfrm>
            <a:off x="-8012120" y="2273949"/>
            <a:ext cx="7495358" cy="646331"/>
          </a:xfrm>
          <a:prstGeom prst="rect">
            <a:avLst/>
          </a:prstGeom>
          <a:noFill/>
        </p:spPr>
        <p:txBody>
          <a:bodyPr wrap="square" rtlCol="0">
            <a:spAutoFit/>
          </a:bodyPr>
          <a:lstStyle/>
          <a:p>
            <a:pPr algn="ctr"/>
            <a:r>
              <a:rPr lang="en-GB" sz="3600" dirty="0">
                <a:solidFill>
                  <a:schemeClr val="accent5">
                    <a:lumMod val="50000"/>
                  </a:schemeClr>
                </a:solidFill>
                <a:latin typeface="Poppins Bold" panose="00000800000000000000" pitchFamily="2" charset="0"/>
                <a:cs typeface="Poppins Bold" panose="00000800000000000000" pitchFamily="2" charset="0"/>
              </a:rPr>
              <a:t>Interstate Banking Restriction</a:t>
            </a:r>
          </a:p>
        </p:txBody>
      </p:sp>
    </p:spTree>
    <p:extLst>
      <p:ext uri="{BB962C8B-B14F-4D97-AF65-F5344CB8AC3E}">
        <p14:creationId xmlns:p14="http://schemas.microsoft.com/office/powerpoint/2010/main" val="263273754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 calcmode="lin" valueType="num">
                                      <p:cBhvr>
                                        <p:cTn id="9" dur="500" fill="hold"/>
                                        <p:tgtEl>
                                          <p:spTgt spid="31"/>
                                        </p:tgtEl>
                                        <p:attrNameLst>
                                          <p:attrName>style.rotation</p:attrName>
                                        </p:attrNameLst>
                                      </p:cBhvr>
                                      <p:tavLst>
                                        <p:tav tm="0">
                                          <p:val>
                                            <p:fltVal val="90"/>
                                          </p:val>
                                        </p:tav>
                                        <p:tav tm="100000">
                                          <p:val>
                                            <p:fltVal val="0"/>
                                          </p:val>
                                        </p:tav>
                                      </p:tavLst>
                                    </p:anim>
                                    <p:animEffect transition="in" filter="fade">
                                      <p:cBhvr>
                                        <p:cTn id="10" dur="500"/>
                                        <p:tgtEl>
                                          <p:spTgt spid="31"/>
                                        </p:tgtEl>
                                      </p:cBhvr>
                                    </p:animEffect>
                                  </p:childTnLst>
                                </p:cTn>
                              </p:par>
                              <p:par>
                                <p:cTn id="11" presetID="22"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2" presetClass="entr" presetSubtype="1" decel="10000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500" fill="hold"/>
                                        <p:tgtEl>
                                          <p:spTgt spid="29"/>
                                        </p:tgtEl>
                                        <p:attrNameLst>
                                          <p:attrName>ppt_x</p:attrName>
                                        </p:attrNameLst>
                                      </p:cBhvr>
                                      <p:tavLst>
                                        <p:tav tm="0">
                                          <p:val>
                                            <p:strVal val="#ppt_x"/>
                                          </p:val>
                                        </p:tav>
                                        <p:tav tm="100000">
                                          <p:val>
                                            <p:strVal val="#ppt_x"/>
                                          </p:val>
                                        </p:tav>
                                      </p:tavLst>
                                    </p:anim>
                                    <p:anim calcmode="lin" valueType="num">
                                      <p:cBhvr additive="base">
                                        <p:cTn id="21" dur="500" fill="hold"/>
                                        <p:tgtEl>
                                          <p:spTgt spid="29"/>
                                        </p:tgtEl>
                                        <p:attrNameLst>
                                          <p:attrName>ppt_y</p:attrName>
                                        </p:attrNameLst>
                                      </p:cBhvr>
                                      <p:tavLst>
                                        <p:tav tm="0">
                                          <p:val>
                                            <p:strVal val="0-#ppt_h/2"/>
                                          </p:val>
                                        </p:tav>
                                        <p:tav tm="100000">
                                          <p:val>
                                            <p:strVal val="#ppt_y"/>
                                          </p:val>
                                        </p:tav>
                                      </p:tavLst>
                                    </p:anim>
                                  </p:childTnLst>
                                </p:cTn>
                              </p:par>
                              <p:par>
                                <p:cTn id="22" presetID="2" presetClass="entr" presetSubtype="1" decel="100000" fill="hold" grpId="0" nodeType="withEffect">
                                  <p:stCondLst>
                                    <p:cond delay="15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0-#ppt_h/2"/>
                                          </p:val>
                                        </p:tav>
                                        <p:tav tm="100000">
                                          <p:val>
                                            <p:strVal val="#ppt_y"/>
                                          </p:val>
                                        </p:tav>
                                      </p:tavLst>
                                    </p:anim>
                                  </p:childTnLst>
                                </p:cTn>
                              </p:par>
                              <p:par>
                                <p:cTn id="26" presetID="2" presetClass="entr" presetSubtype="1" decel="100000" fill="hold" nodeType="withEffect">
                                  <p:stCondLst>
                                    <p:cond delay="30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xit" presetSubtype="0" fill="hold" nodeType="clickEffect">
                                  <p:stCondLst>
                                    <p:cond delay="0"/>
                                  </p:stCondLst>
                                  <p:childTnLst>
                                    <p:anim calcmode="lin" valueType="num">
                                      <p:cBhvr>
                                        <p:cTn id="33" dur="500"/>
                                        <p:tgtEl>
                                          <p:spTgt spid="31"/>
                                        </p:tgtEl>
                                        <p:attrNameLst>
                                          <p:attrName>ppt_w</p:attrName>
                                        </p:attrNameLst>
                                      </p:cBhvr>
                                      <p:tavLst>
                                        <p:tav tm="0">
                                          <p:val>
                                            <p:strVal val="ppt_w"/>
                                          </p:val>
                                        </p:tav>
                                        <p:tav tm="100000">
                                          <p:val>
                                            <p:fltVal val="0"/>
                                          </p:val>
                                        </p:tav>
                                      </p:tavLst>
                                    </p:anim>
                                    <p:anim calcmode="lin" valueType="num">
                                      <p:cBhvr>
                                        <p:cTn id="34" dur="500"/>
                                        <p:tgtEl>
                                          <p:spTgt spid="31"/>
                                        </p:tgtEl>
                                        <p:attrNameLst>
                                          <p:attrName>ppt_h</p:attrName>
                                        </p:attrNameLst>
                                      </p:cBhvr>
                                      <p:tavLst>
                                        <p:tav tm="0">
                                          <p:val>
                                            <p:strVal val="ppt_h"/>
                                          </p:val>
                                        </p:tav>
                                        <p:tav tm="100000">
                                          <p:val>
                                            <p:fltVal val="0"/>
                                          </p:val>
                                        </p:tav>
                                      </p:tavLst>
                                    </p:anim>
                                    <p:anim calcmode="lin" valueType="num">
                                      <p:cBhvr>
                                        <p:cTn id="35" dur="500"/>
                                        <p:tgtEl>
                                          <p:spTgt spid="31"/>
                                        </p:tgtEl>
                                        <p:attrNameLst>
                                          <p:attrName>style.rotation</p:attrName>
                                        </p:attrNameLst>
                                      </p:cBhvr>
                                      <p:tavLst>
                                        <p:tav tm="0">
                                          <p:val>
                                            <p:fltVal val="0"/>
                                          </p:val>
                                        </p:tav>
                                        <p:tav tm="100000">
                                          <p:val>
                                            <p:fltVal val="90"/>
                                          </p:val>
                                        </p:tav>
                                      </p:tavLst>
                                    </p:anim>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par>
                                <p:cTn id="38" presetID="22" presetClass="exit" presetSubtype="2" fill="hold" nodeType="withEffect">
                                  <p:stCondLst>
                                    <p:cond delay="0"/>
                                  </p:stCondLst>
                                  <p:childTnLst>
                                    <p:animEffect transition="out" filter="wipe(right)">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9" grpId="0"/>
      <p:bldP spid="11" grpId="0" animBg="1"/>
      <p:bldP spid="1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75F3BB57-44DF-4F04-4A37-CFAB93CF79F5}"/>
              </a:ext>
            </a:extLst>
          </p:cNvPr>
          <p:cNvGrpSpPr/>
          <p:nvPr/>
        </p:nvGrpSpPr>
        <p:grpSpPr>
          <a:xfrm>
            <a:off x="2735230" y="1780093"/>
            <a:ext cx="7154681" cy="886283"/>
            <a:chOff x="2735230" y="1780093"/>
            <a:chExt cx="7154681" cy="886283"/>
          </a:xfrm>
        </p:grpSpPr>
        <p:sp>
          <p:nvSpPr>
            <p:cNvPr id="22" name="Rectangle: Top Corners Rounded 21">
              <a:extLst>
                <a:ext uri="{FF2B5EF4-FFF2-40B4-BE49-F238E27FC236}">
                  <a16:creationId xmlns:a16="http://schemas.microsoft.com/office/drawing/2014/main" id="{4BA06236-DDB6-1DA0-6B39-AE464378A315}"/>
                </a:ext>
              </a:extLst>
            </p:cNvPr>
            <p:cNvSpPr/>
            <p:nvPr/>
          </p:nvSpPr>
          <p:spPr>
            <a:xfrm rot="5400000">
              <a:off x="5869429" y="-1354106"/>
              <a:ext cx="886283" cy="7154681"/>
            </a:xfrm>
            <a:prstGeom prst="round2SameRect">
              <a:avLst>
                <a:gd name="adj1" fmla="val 50000"/>
                <a:gd name="adj2" fmla="val 0"/>
              </a:avLst>
            </a:prstGeom>
            <a:solidFill>
              <a:schemeClr val="accent2">
                <a:lumMod val="20000"/>
                <a:lumOff val="80000"/>
                <a:alpha val="50000"/>
              </a:schemeClr>
            </a:solidFill>
            <a:ln w="38100">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24" name="TextBox 23">
              <a:extLst>
                <a:ext uri="{FF2B5EF4-FFF2-40B4-BE49-F238E27FC236}">
                  <a16:creationId xmlns:a16="http://schemas.microsoft.com/office/drawing/2014/main" id="{CF6DF096-898C-54E5-7B41-13F794E18C5C}"/>
                </a:ext>
              </a:extLst>
            </p:cNvPr>
            <p:cNvSpPr txBox="1"/>
            <p:nvPr/>
          </p:nvSpPr>
          <p:spPr>
            <a:xfrm>
              <a:off x="3335200" y="1930847"/>
              <a:ext cx="6121570" cy="584775"/>
            </a:xfrm>
            <a:prstGeom prst="rect">
              <a:avLst/>
            </a:prstGeom>
            <a:noFill/>
          </p:spPr>
          <p:txBody>
            <a:bodyPr wrap="square" anchor="ctr">
              <a:spAutoFit/>
            </a:bodyPr>
            <a:lstStyle/>
            <a:p>
              <a:r>
                <a:rPr lang="en-US"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Allow regulators to understand the </a:t>
              </a: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capital adequacy </a:t>
              </a:r>
              <a:r>
                <a:rPr lang="en-GB"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of a counterparty bank operating in another country</a:t>
              </a:r>
              <a:endParaRPr lang="en-US" sz="1600" dirty="0">
                <a:solidFill>
                  <a:schemeClr val="accent2">
                    <a:lumMod val="50000"/>
                  </a:schemeClr>
                </a:solidFill>
                <a:latin typeface="Poppins" panose="00000500000000000000" pitchFamily="2" charset="0"/>
              </a:endParaRPr>
            </a:p>
          </p:txBody>
        </p:sp>
      </p:grpSp>
      <p:grpSp>
        <p:nvGrpSpPr>
          <p:cNvPr id="30" name="Group 29">
            <a:extLst>
              <a:ext uri="{FF2B5EF4-FFF2-40B4-BE49-F238E27FC236}">
                <a16:creationId xmlns:a16="http://schemas.microsoft.com/office/drawing/2014/main" id="{F178A70B-0351-8AC0-799E-071F2BF7B55A}"/>
              </a:ext>
            </a:extLst>
          </p:cNvPr>
          <p:cNvGrpSpPr/>
          <p:nvPr/>
        </p:nvGrpSpPr>
        <p:grpSpPr>
          <a:xfrm>
            <a:off x="2735230" y="2891423"/>
            <a:ext cx="7154681" cy="886283"/>
            <a:chOff x="2735230" y="2891423"/>
            <a:chExt cx="7154681" cy="886283"/>
          </a:xfrm>
        </p:grpSpPr>
        <p:sp>
          <p:nvSpPr>
            <p:cNvPr id="26" name="Rectangle: Top Corners Rounded 25">
              <a:extLst>
                <a:ext uri="{FF2B5EF4-FFF2-40B4-BE49-F238E27FC236}">
                  <a16:creationId xmlns:a16="http://schemas.microsoft.com/office/drawing/2014/main" id="{7C1223DC-79EB-7BCE-68C3-BC6E652A0F51}"/>
                </a:ext>
              </a:extLst>
            </p:cNvPr>
            <p:cNvSpPr/>
            <p:nvPr/>
          </p:nvSpPr>
          <p:spPr>
            <a:xfrm rot="5400000">
              <a:off x="5869429" y="-242776"/>
              <a:ext cx="886283" cy="7154681"/>
            </a:xfrm>
            <a:prstGeom prst="round2SameRect">
              <a:avLst>
                <a:gd name="adj1" fmla="val 50000"/>
                <a:gd name="adj2" fmla="val 0"/>
              </a:avLst>
            </a:prstGeom>
            <a:solidFill>
              <a:schemeClr val="accent2">
                <a:lumMod val="20000"/>
                <a:lumOff val="80000"/>
                <a:alpha val="50000"/>
              </a:schemeClr>
            </a:solidFill>
            <a:ln w="38100">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27" name="TextBox 26">
              <a:extLst>
                <a:ext uri="{FF2B5EF4-FFF2-40B4-BE49-F238E27FC236}">
                  <a16:creationId xmlns:a16="http://schemas.microsoft.com/office/drawing/2014/main" id="{1A6F65B7-6CB4-9567-E5DB-6B666C4CAB0E}"/>
                </a:ext>
              </a:extLst>
            </p:cNvPr>
            <p:cNvSpPr txBox="1"/>
            <p:nvPr/>
          </p:nvSpPr>
          <p:spPr>
            <a:xfrm>
              <a:off x="3335201" y="3042177"/>
              <a:ext cx="6268595" cy="584775"/>
            </a:xfrm>
            <a:prstGeom prst="rect">
              <a:avLst/>
            </a:prstGeom>
            <a:noFill/>
          </p:spPr>
          <p:txBody>
            <a:bodyPr wrap="square" anchor="ctr">
              <a:spAutoFit/>
            </a:bodyPr>
            <a:lstStyle/>
            <a:p>
              <a:r>
                <a:rPr lang="en-GB"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Put banks on a level playing field when they were </a:t>
              </a: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competing to make loans </a:t>
              </a:r>
              <a:r>
                <a:rPr lang="en-GB"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in the global markets</a:t>
              </a:r>
              <a:endParaRPr lang="en-US" sz="1800" dirty="0">
                <a:solidFill>
                  <a:schemeClr val="accent2">
                    <a:lumMod val="50000"/>
                  </a:schemeClr>
                </a:solidFill>
                <a:latin typeface="Poppins" panose="00000500000000000000" pitchFamily="2" charset="0"/>
              </a:endParaRPr>
            </a:p>
          </p:txBody>
        </p:sp>
      </p:grpSp>
      <p:pic>
        <p:nvPicPr>
          <p:cNvPr id="2" name="Graphic 1">
            <a:extLst>
              <a:ext uri="{FF2B5EF4-FFF2-40B4-BE49-F238E27FC236}">
                <a16:creationId xmlns:a16="http://schemas.microsoft.com/office/drawing/2014/main" id="{9266275D-16D4-EB45-DBA4-671604FAF4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4483" y="4022718"/>
            <a:ext cx="1137286" cy="1137286"/>
          </a:xfrm>
          <a:prstGeom prst="rect">
            <a:avLst/>
          </a:prstGeom>
        </p:spPr>
      </p:pic>
      <p:pic>
        <p:nvPicPr>
          <p:cNvPr id="62" name="Graphic 61">
            <a:extLst>
              <a:ext uri="{FF2B5EF4-FFF2-40B4-BE49-F238E27FC236}">
                <a16:creationId xmlns:a16="http://schemas.microsoft.com/office/drawing/2014/main" id="{41E7AB15-502A-670C-532E-F2CAB55BB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802" y="4980949"/>
            <a:ext cx="894023" cy="894023"/>
          </a:xfrm>
          <a:prstGeom prst="rect">
            <a:avLst/>
          </a:prstGeom>
        </p:spPr>
      </p:pic>
      <p:sp>
        <p:nvSpPr>
          <p:cNvPr id="73" name="TextBox 72">
            <a:extLst>
              <a:ext uri="{FF2B5EF4-FFF2-40B4-BE49-F238E27FC236}">
                <a16:creationId xmlns:a16="http://schemas.microsoft.com/office/drawing/2014/main" id="{29BA711B-D580-9411-6A6D-C00AE94BB773}"/>
              </a:ext>
            </a:extLst>
          </p:cNvPr>
          <p:cNvSpPr txBox="1"/>
          <p:nvPr/>
        </p:nvSpPr>
        <p:spPr>
          <a:xfrm>
            <a:off x="1630484" y="552671"/>
            <a:ext cx="8945274" cy="954107"/>
          </a:xfrm>
          <a:prstGeom prst="rect">
            <a:avLst/>
          </a:prstGeom>
          <a:noFill/>
        </p:spPr>
        <p:txBody>
          <a:bodyPr wrap="square" rtlCol="0">
            <a:spAutoFit/>
          </a:bodyPr>
          <a:lstStyle/>
          <a:p>
            <a:pPr algn="ctr"/>
            <a:r>
              <a:rPr lang="en-GB" sz="2800" dirty="0">
                <a:solidFill>
                  <a:schemeClr val="accent2">
                    <a:lumMod val="50000"/>
                  </a:schemeClr>
                </a:solidFill>
                <a:latin typeface="Poppins Bold" panose="00000800000000000000" pitchFamily="2" charset="0"/>
                <a:cs typeface="Poppins Bold" panose="00000800000000000000" pitchFamily="2" charset="0"/>
              </a:rPr>
              <a:t>Globalized Financial System Required a Systematic Regulatory Framework </a:t>
            </a:r>
          </a:p>
        </p:txBody>
      </p:sp>
      <p:cxnSp>
        <p:nvCxnSpPr>
          <p:cNvPr id="76" name="Straight Connector 75">
            <a:extLst>
              <a:ext uri="{FF2B5EF4-FFF2-40B4-BE49-F238E27FC236}">
                <a16:creationId xmlns:a16="http://schemas.microsoft.com/office/drawing/2014/main" id="{626ADF09-24DF-FA1C-BCAB-9DC8175D10DA}"/>
              </a:ext>
            </a:extLst>
          </p:cNvPr>
          <p:cNvCxnSpPr>
            <a:cxnSpLocks/>
          </p:cNvCxnSpPr>
          <p:nvPr/>
        </p:nvCxnSpPr>
        <p:spPr>
          <a:xfrm>
            <a:off x="1588723" y="5433318"/>
            <a:ext cx="10603277" cy="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7131B5E-CA8D-6D03-EC9C-BCF93DDAFAC5}"/>
              </a:ext>
            </a:extLst>
          </p:cNvPr>
          <p:cNvCxnSpPr>
            <a:cxnSpLocks/>
          </p:cNvCxnSpPr>
          <p:nvPr/>
        </p:nvCxnSpPr>
        <p:spPr>
          <a:xfrm flipV="1">
            <a:off x="9603796"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065BECD-1C42-3D97-4B81-CFFF1E0B5A25}"/>
              </a:ext>
            </a:extLst>
          </p:cNvPr>
          <p:cNvCxnSpPr>
            <a:cxnSpLocks/>
          </p:cNvCxnSpPr>
          <p:nvPr/>
        </p:nvCxnSpPr>
        <p:spPr>
          <a:xfrm flipV="1">
            <a:off x="1588723"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11B5F37B-E62F-73A6-83E2-B0A621A1631F}"/>
              </a:ext>
            </a:extLst>
          </p:cNvPr>
          <p:cNvSpPr txBox="1"/>
          <p:nvPr/>
        </p:nvSpPr>
        <p:spPr>
          <a:xfrm>
            <a:off x="1240358"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1900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80" name="TextBox 79">
            <a:extLst>
              <a:ext uri="{FF2B5EF4-FFF2-40B4-BE49-F238E27FC236}">
                <a16:creationId xmlns:a16="http://schemas.microsoft.com/office/drawing/2014/main" id="{13B055ED-AE92-B645-B31F-96956AC7DEAD}"/>
              </a:ext>
            </a:extLst>
          </p:cNvPr>
          <p:cNvSpPr txBox="1"/>
          <p:nvPr/>
        </p:nvSpPr>
        <p:spPr>
          <a:xfrm>
            <a:off x="9255431"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2000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cxnSp>
        <p:nvCxnSpPr>
          <p:cNvPr id="81" name="Straight Connector 80">
            <a:extLst>
              <a:ext uri="{FF2B5EF4-FFF2-40B4-BE49-F238E27FC236}">
                <a16:creationId xmlns:a16="http://schemas.microsoft.com/office/drawing/2014/main" id="{97AD4F15-28D6-A8FB-5DEB-6D5D8D709674}"/>
              </a:ext>
            </a:extLst>
          </p:cNvPr>
          <p:cNvCxnSpPr>
            <a:cxnSpLocks/>
          </p:cNvCxnSpPr>
          <p:nvPr/>
        </p:nvCxnSpPr>
        <p:spPr>
          <a:xfrm flipV="1">
            <a:off x="5596261"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0ABDF95-F5F2-47A1-662B-79F86A9BBCB8}"/>
              </a:ext>
            </a:extLst>
          </p:cNvPr>
          <p:cNvCxnSpPr>
            <a:cxnSpLocks/>
          </p:cNvCxnSpPr>
          <p:nvPr/>
        </p:nvCxnSpPr>
        <p:spPr>
          <a:xfrm flipV="1">
            <a:off x="6397768"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5F1974D-0069-BD8C-BB29-CE2362462393}"/>
              </a:ext>
            </a:extLst>
          </p:cNvPr>
          <p:cNvCxnSpPr>
            <a:cxnSpLocks/>
          </p:cNvCxnSpPr>
          <p:nvPr/>
        </p:nvCxnSpPr>
        <p:spPr>
          <a:xfrm flipV="1">
            <a:off x="7199276"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10E67F0-6D05-67E7-BF32-C1CE01AEA20D}"/>
              </a:ext>
            </a:extLst>
          </p:cNvPr>
          <p:cNvCxnSpPr>
            <a:cxnSpLocks/>
          </p:cNvCxnSpPr>
          <p:nvPr/>
        </p:nvCxnSpPr>
        <p:spPr>
          <a:xfrm flipV="1">
            <a:off x="8000783"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C4FAA7D-20A2-CAD2-D63E-0844A855BE12}"/>
              </a:ext>
            </a:extLst>
          </p:cNvPr>
          <p:cNvCxnSpPr>
            <a:cxnSpLocks/>
          </p:cNvCxnSpPr>
          <p:nvPr/>
        </p:nvCxnSpPr>
        <p:spPr>
          <a:xfrm flipV="1">
            <a:off x="8802291"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AC0ED12-6D45-860D-D021-6F6CA9FBB4E5}"/>
              </a:ext>
            </a:extLst>
          </p:cNvPr>
          <p:cNvCxnSpPr>
            <a:cxnSpLocks/>
          </p:cNvCxnSpPr>
          <p:nvPr/>
        </p:nvCxnSpPr>
        <p:spPr>
          <a:xfrm flipV="1">
            <a:off x="2390231"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83AE36C-399D-9661-DB07-033E2C2D93A0}"/>
              </a:ext>
            </a:extLst>
          </p:cNvPr>
          <p:cNvCxnSpPr>
            <a:cxnSpLocks/>
          </p:cNvCxnSpPr>
          <p:nvPr/>
        </p:nvCxnSpPr>
        <p:spPr>
          <a:xfrm flipV="1">
            <a:off x="3191738"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5DB68B1-DEF3-9524-0888-CE226C946628}"/>
              </a:ext>
            </a:extLst>
          </p:cNvPr>
          <p:cNvCxnSpPr>
            <a:cxnSpLocks/>
          </p:cNvCxnSpPr>
          <p:nvPr/>
        </p:nvCxnSpPr>
        <p:spPr>
          <a:xfrm flipV="1">
            <a:off x="3993246"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1D4E6D0-2DD7-E683-F413-C556E9DB97B5}"/>
              </a:ext>
            </a:extLst>
          </p:cNvPr>
          <p:cNvCxnSpPr>
            <a:cxnSpLocks/>
          </p:cNvCxnSpPr>
          <p:nvPr/>
        </p:nvCxnSpPr>
        <p:spPr>
          <a:xfrm flipV="1">
            <a:off x="4794753"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88B2402E-7324-BFE7-5331-E8F6CA84965E}"/>
              </a:ext>
            </a:extLst>
          </p:cNvPr>
          <p:cNvSpPr txBox="1"/>
          <p:nvPr/>
        </p:nvSpPr>
        <p:spPr>
          <a:xfrm>
            <a:off x="5247894"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1950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1" name="TextBox 90">
            <a:extLst>
              <a:ext uri="{FF2B5EF4-FFF2-40B4-BE49-F238E27FC236}">
                <a16:creationId xmlns:a16="http://schemas.microsoft.com/office/drawing/2014/main" id="{DD11CD9A-772F-75A2-0286-CA9534F7E192}"/>
              </a:ext>
            </a:extLst>
          </p:cNvPr>
          <p:cNvSpPr txBox="1"/>
          <p:nvPr/>
        </p:nvSpPr>
        <p:spPr>
          <a:xfrm>
            <a:off x="6049403"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1960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2" name="TextBox 91">
            <a:extLst>
              <a:ext uri="{FF2B5EF4-FFF2-40B4-BE49-F238E27FC236}">
                <a16:creationId xmlns:a16="http://schemas.microsoft.com/office/drawing/2014/main" id="{24BA84DD-DAAA-7301-59AA-11D58CA6340B}"/>
              </a:ext>
            </a:extLst>
          </p:cNvPr>
          <p:cNvSpPr txBox="1"/>
          <p:nvPr/>
        </p:nvSpPr>
        <p:spPr>
          <a:xfrm>
            <a:off x="6850911"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1970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3" name="TextBox 92">
            <a:extLst>
              <a:ext uri="{FF2B5EF4-FFF2-40B4-BE49-F238E27FC236}">
                <a16:creationId xmlns:a16="http://schemas.microsoft.com/office/drawing/2014/main" id="{3C46183C-DB21-BDBF-5799-A756DD75DD80}"/>
              </a:ext>
            </a:extLst>
          </p:cNvPr>
          <p:cNvSpPr txBox="1"/>
          <p:nvPr/>
        </p:nvSpPr>
        <p:spPr>
          <a:xfrm>
            <a:off x="7652418"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1980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4" name="TextBox 93">
            <a:extLst>
              <a:ext uri="{FF2B5EF4-FFF2-40B4-BE49-F238E27FC236}">
                <a16:creationId xmlns:a16="http://schemas.microsoft.com/office/drawing/2014/main" id="{3C5B68BC-9DB3-AA88-175F-744E8E2F049C}"/>
              </a:ext>
            </a:extLst>
          </p:cNvPr>
          <p:cNvSpPr txBox="1"/>
          <p:nvPr/>
        </p:nvSpPr>
        <p:spPr>
          <a:xfrm>
            <a:off x="8453921"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1990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5" name="TextBox 94">
            <a:extLst>
              <a:ext uri="{FF2B5EF4-FFF2-40B4-BE49-F238E27FC236}">
                <a16:creationId xmlns:a16="http://schemas.microsoft.com/office/drawing/2014/main" id="{31E691DB-ED3A-8AB0-C78A-E40849EE6331}"/>
              </a:ext>
            </a:extLst>
          </p:cNvPr>
          <p:cNvSpPr txBox="1"/>
          <p:nvPr/>
        </p:nvSpPr>
        <p:spPr>
          <a:xfrm>
            <a:off x="2041861"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1910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6" name="TextBox 95">
            <a:extLst>
              <a:ext uri="{FF2B5EF4-FFF2-40B4-BE49-F238E27FC236}">
                <a16:creationId xmlns:a16="http://schemas.microsoft.com/office/drawing/2014/main" id="{3B82B2EB-1380-7731-358A-38F87340C819}"/>
              </a:ext>
            </a:extLst>
          </p:cNvPr>
          <p:cNvSpPr txBox="1"/>
          <p:nvPr/>
        </p:nvSpPr>
        <p:spPr>
          <a:xfrm>
            <a:off x="2843368"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1920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7" name="TextBox 96">
            <a:extLst>
              <a:ext uri="{FF2B5EF4-FFF2-40B4-BE49-F238E27FC236}">
                <a16:creationId xmlns:a16="http://schemas.microsoft.com/office/drawing/2014/main" id="{5BBFD621-5F37-A918-6A0E-CCA1F07E50BE}"/>
              </a:ext>
            </a:extLst>
          </p:cNvPr>
          <p:cNvSpPr txBox="1"/>
          <p:nvPr/>
        </p:nvSpPr>
        <p:spPr>
          <a:xfrm>
            <a:off x="3644876"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1930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8" name="TextBox 97">
            <a:extLst>
              <a:ext uri="{FF2B5EF4-FFF2-40B4-BE49-F238E27FC236}">
                <a16:creationId xmlns:a16="http://schemas.microsoft.com/office/drawing/2014/main" id="{896C30BB-4246-432B-0B2C-8F2675FC9400}"/>
              </a:ext>
            </a:extLst>
          </p:cNvPr>
          <p:cNvSpPr txBox="1"/>
          <p:nvPr/>
        </p:nvSpPr>
        <p:spPr>
          <a:xfrm>
            <a:off x="4446379"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1940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cxnSp>
        <p:nvCxnSpPr>
          <p:cNvPr id="99" name="Straight Connector 98">
            <a:extLst>
              <a:ext uri="{FF2B5EF4-FFF2-40B4-BE49-F238E27FC236}">
                <a16:creationId xmlns:a16="http://schemas.microsoft.com/office/drawing/2014/main" id="{42591A44-4066-1CB3-7702-5D52E79D2F09}"/>
              </a:ext>
            </a:extLst>
          </p:cNvPr>
          <p:cNvCxnSpPr>
            <a:cxnSpLocks/>
          </p:cNvCxnSpPr>
          <p:nvPr/>
        </p:nvCxnSpPr>
        <p:spPr>
          <a:xfrm flipV="1">
            <a:off x="11206815"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3AF14206-E3C7-679B-D4DC-52F3D48FC0AA}"/>
              </a:ext>
            </a:extLst>
          </p:cNvPr>
          <p:cNvSpPr txBox="1"/>
          <p:nvPr/>
        </p:nvSpPr>
        <p:spPr>
          <a:xfrm>
            <a:off x="10858450"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2020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cxnSp>
        <p:nvCxnSpPr>
          <p:cNvPr id="101" name="Straight Connector 100">
            <a:extLst>
              <a:ext uri="{FF2B5EF4-FFF2-40B4-BE49-F238E27FC236}">
                <a16:creationId xmlns:a16="http://schemas.microsoft.com/office/drawing/2014/main" id="{0C89F264-9EED-3421-E211-5E16DCD538C8}"/>
              </a:ext>
            </a:extLst>
          </p:cNvPr>
          <p:cNvCxnSpPr>
            <a:cxnSpLocks/>
          </p:cNvCxnSpPr>
          <p:nvPr/>
        </p:nvCxnSpPr>
        <p:spPr>
          <a:xfrm flipV="1">
            <a:off x="10405310"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DA58A760-5197-E31A-2A29-E02B81A106F2}"/>
              </a:ext>
            </a:extLst>
          </p:cNvPr>
          <p:cNvSpPr txBox="1"/>
          <p:nvPr/>
        </p:nvSpPr>
        <p:spPr>
          <a:xfrm>
            <a:off x="10056940"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2010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grpSp>
        <p:nvGrpSpPr>
          <p:cNvPr id="32" name="Group 31">
            <a:extLst>
              <a:ext uri="{FF2B5EF4-FFF2-40B4-BE49-F238E27FC236}">
                <a16:creationId xmlns:a16="http://schemas.microsoft.com/office/drawing/2014/main" id="{773080BC-0DD7-2C83-0825-7A5B3669905C}"/>
              </a:ext>
            </a:extLst>
          </p:cNvPr>
          <p:cNvGrpSpPr/>
          <p:nvPr/>
        </p:nvGrpSpPr>
        <p:grpSpPr>
          <a:xfrm>
            <a:off x="-1039212" y="5085801"/>
            <a:ext cx="731751" cy="733129"/>
            <a:chOff x="3516570" y="785827"/>
            <a:chExt cx="2111772" cy="2115748"/>
          </a:xfrm>
        </p:grpSpPr>
        <p:sp>
          <p:nvSpPr>
            <p:cNvPr id="33" name="Freeform: Shape 32">
              <a:extLst>
                <a:ext uri="{FF2B5EF4-FFF2-40B4-BE49-F238E27FC236}">
                  <a16:creationId xmlns:a16="http://schemas.microsoft.com/office/drawing/2014/main" id="{26468217-996C-D70E-49B8-BC1DB0490303}"/>
                </a:ext>
              </a:extLst>
            </p:cNvPr>
            <p:cNvSpPr/>
            <p:nvPr/>
          </p:nvSpPr>
          <p:spPr>
            <a:xfrm>
              <a:off x="3516570" y="1843000"/>
              <a:ext cx="2111772" cy="277627"/>
            </a:xfrm>
            <a:custGeom>
              <a:avLst/>
              <a:gdLst>
                <a:gd name="connsiteX0" fmla="*/ 337 w 1682871"/>
                <a:gd name="connsiteY0" fmla="*/ 178 h 221241"/>
                <a:gd name="connsiteX1" fmla="*/ 184333 w 1682871"/>
                <a:gd name="connsiteY1" fmla="*/ 534 h 221241"/>
                <a:gd name="connsiteX2" fmla="*/ 821838 w 1682871"/>
                <a:gd name="connsiteY2" fmla="*/ 534 h 221241"/>
                <a:gd name="connsiteX3" fmla="*/ 841528 w 1682871"/>
                <a:gd name="connsiteY3" fmla="*/ 0 h 221241"/>
                <a:gd name="connsiteX4" fmla="*/ 861168 w 1682871"/>
                <a:gd name="connsiteY4" fmla="*/ 508 h 221241"/>
                <a:gd name="connsiteX5" fmla="*/ 1682871 w 1682871"/>
                <a:gd name="connsiteY5" fmla="*/ 559 h 221241"/>
                <a:gd name="connsiteX6" fmla="*/ 1682871 w 1682871"/>
                <a:gd name="connsiteY6" fmla="*/ 92760 h 221241"/>
                <a:gd name="connsiteX7" fmla="*/ 1676418 w 1682871"/>
                <a:gd name="connsiteY7" fmla="*/ 107750 h 221241"/>
                <a:gd name="connsiteX8" fmla="*/ 1653120 w 1682871"/>
                <a:gd name="connsiteY8" fmla="*/ 221242 h 221241"/>
                <a:gd name="connsiteX9" fmla="*/ 1636707 w 1682871"/>
                <a:gd name="connsiteY9" fmla="*/ 220784 h 221241"/>
                <a:gd name="connsiteX10" fmla="*/ 46324 w 1682871"/>
                <a:gd name="connsiteY10" fmla="*/ 220784 h 221241"/>
                <a:gd name="connsiteX11" fmla="*/ 29911 w 1682871"/>
                <a:gd name="connsiteY11" fmla="*/ 221242 h 221241"/>
                <a:gd name="connsiteX12" fmla="*/ 3285 w 1682871"/>
                <a:gd name="connsiteY12" fmla="*/ 71596 h 221241"/>
                <a:gd name="connsiteX13" fmla="*/ 337 w 1682871"/>
                <a:gd name="connsiteY13" fmla="*/ 53227 h 221241"/>
                <a:gd name="connsiteX14" fmla="*/ 337 w 1682871"/>
                <a:gd name="connsiteY14" fmla="*/ 3836 h 221241"/>
                <a:gd name="connsiteX15" fmla="*/ 337 w 1682871"/>
                <a:gd name="connsiteY15" fmla="*/ 178 h 2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871" h="221241">
                  <a:moveTo>
                    <a:pt x="337" y="178"/>
                  </a:moveTo>
                  <a:cubicBezTo>
                    <a:pt x="61669" y="305"/>
                    <a:pt x="123001" y="534"/>
                    <a:pt x="184333" y="534"/>
                  </a:cubicBezTo>
                  <a:cubicBezTo>
                    <a:pt x="396834" y="584"/>
                    <a:pt x="609336" y="559"/>
                    <a:pt x="821838" y="534"/>
                  </a:cubicBezTo>
                  <a:cubicBezTo>
                    <a:pt x="828393" y="534"/>
                    <a:pt x="834948" y="203"/>
                    <a:pt x="841528" y="0"/>
                  </a:cubicBezTo>
                  <a:cubicBezTo>
                    <a:pt x="848083" y="178"/>
                    <a:pt x="854613" y="508"/>
                    <a:pt x="861168" y="508"/>
                  </a:cubicBezTo>
                  <a:cubicBezTo>
                    <a:pt x="1135077" y="559"/>
                    <a:pt x="1408987" y="559"/>
                    <a:pt x="1682871" y="559"/>
                  </a:cubicBezTo>
                  <a:cubicBezTo>
                    <a:pt x="1682871" y="31301"/>
                    <a:pt x="1682871" y="62018"/>
                    <a:pt x="1682871" y="92760"/>
                  </a:cubicBezTo>
                  <a:cubicBezTo>
                    <a:pt x="1680661" y="97740"/>
                    <a:pt x="1677510" y="102516"/>
                    <a:pt x="1676418" y="107750"/>
                  </a:cubicBezTo>
                  <a:cubicBezTo>
                    <a:pt x="1668415" y="145530"/>
                    <a:pt x="1660818" y="183411"/>
                    <a:pt x="1653120" y="221242"/>
                  </a:cubicBezTo>
                  <a:cubicBezTo>
                    <a:pt x="1647658" y="221089"/>
                    <a:pt x="1642195" y="220784"/>
                    <a:pt x="1636707" y="220784"/>
                  </a:cubicBezTo>
                  <a:cubicBezTo>
                    <a:pt x="1106571" y="220759"/>
                    <a:pt x="576460" y="220759"/>
                    <a:pt x="46324" y="220784"/>
                  </a:cubicBezTo>
                  <a:cubicBezTo>
                    <a:pt x="40861" y="220784"/>
                    <a:pt x="35399" y="221089"/>
                    <a:pt x="29911" y="221242"/>
                  </a:cubicBezTo>
                  <a:cubicBezTo>
                    <a:pt x="21069" y="171343"/>
                    <a:pt x="12355" y="121444"/>
                    <a:pt x="3285" y="71596"/>
                  </a:cubicBezTo>
                  <a:cubicBezTo>
                    <a:pt x="2141" y="65295"/>
                    <a:pt x="2522" y="59350"/>
                    <a:pt x="337" y="53227"/>
                  </a:cubicBezTo>
                  <a:cubicBezTo>
                    <a:pt x="337" y="36764"/>
                    <a:pt x="337" y="20300"/>
                    <a:pt x="337" y="3836"/>
                  </a:cubicBezTo>
                  <a:cubicBezTo>
                    <a:pt x="1506" y="2617"/>
                    <a:pt x="-831" y="1397"/>
                    <a:pt x="337" y="17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4" name="Freeform: Shape 33">
              <a:extLst>
                <a:ext uri="{FF2B5EF4-FFF2-40B4-BE49-F238E27FC236}">
                  <a16:creationId xmlns:a16="http://schemas.microsoft.com/office/drawing/2014/main" id="{AEDE7498-F75C-9B22-CEFE-C9CC93945640}"/>
                </a:ext>
              </a:extLst>
            </p:cNvPr>
            <p:cNvSpPr/>
            <p:nvPr/>
          </p:nvSpPr>
          <p:spPr>
            <a:xfrm>
              <a:off x="4572541" y="1567349"/>
              <a:ext cx="1055801" cy="276352"/>
            </a:xfrm>
            <a:custGeom>
              <a:avLst/>
              <a:gdLst>
                <a:gd name="connsiteX0" fmla="*/ 841369 w 841368"/>
                <a:gd name="connsiteY0" fmla="*/ 220225 h 220225"/>
                <a:gd name="connsiteX1" fmla="*/ 19639 w 841368"/>
                <a:gd name="connsiteY1" fmla="*/ 220200 h 220225"/>
                <a:gd name="connsiteX2" fmla="*/ 0 w 841368"/>
                <a:gd name="connsiteY2" fmla="*/ 219692 h 220225"/>
                <a:gd name="connsiteX3" fmla="*/ 559 w 841368"/>
                <a:gd name="connsiteY3" fmla="*/ 0 h 220225"/>
                <a:gd name="connsiteX4" fmla="*/ 811617 w 841368"/>
                <a:gd name="connsiteY4" fmla="*/ 0 h 220225"/>
                <a:gd name="connsiteX5" fmla="*/ 831282 w 841368"/>
                <a:gd name="connsiteY5" fmla="*/ 90981 h 220225"/>
                <a:gd name="connsiteX6" fmla="*/ 841369 w 841368"/>
                <a:gd name="connsiteY6" fmla="*/ 154371 h 220225"/>
                <a:gd name="connsiteX7" fmla="*/ 841369 w 841368"/>
                <a:gd name="connsiteY7" fmla="*/ 220225 h 22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68" h="220225">
                  <a:moveTo>
                    <a:pt x="841369" y="220225"/>
                  </a:moveTo>
                  <a:cubicBezTo>
                    <a:pt x="567459" y="220225"/>
                    <a:pt x="293549" y="220225"/>
                    <a:pt x="19639" y="220200"/>
                  </a:cubicBezTo>
                  <a:cubicBezTo>
                    <a:pt x="13085" y="220200"/>
                    <a:pt x="6555" y="219870"/>
                    <a:pt x="0" y="219692"/>
                  </a:cubicBezTo>
                  <a:cubicBezTo>
                    <a:pt x="178" y="146470"/>
                    <a:pt x="356" y="73248"/>
                    <a:pt x="559" y="0"/>
                  </a:cubicBezTo>
                  <a:cubicBezTo>
                    <a:pt x="270912" y="0"/>
                    <a:pt x="541265" y="0"/>
                    <a:pt x="811617" y="0"/>
                  </a:cubicBezTo>
                  <a:cubicBezTo>
                    <a:pt x="818223" y="30310"/>
                    <a:pt x="825286" y="60544"/>
                    <a:pt x="831282" y="90981"/>
                  </a:cubicBezTo>
                  <a:cubicBezTo>
                    <a:pt x="835423" y="111967"/>
                    <a:pt x="838066" y="133233"/>
                    <a:pt x="841369" y="154371"/>
                  </a:cubicBezTo>
                  <a:cubicBezTo>
                    <a:pt x="841369" y="176323"/>
                    <a:pt x="841369" y="198274"/>
                    <a:pt x="841369" y="2202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35" name="Freeform: Shape 34">
              <a:extLst>
                <a:ext uri="{FF2B5EF4-FFF2-40B4-BE49-F238E27FC236}">
                  <a16:creationId xmlns:a16="http://schemas.microsoft.com/office/drawing/2014/main" id="{ACF49FA1-FC12-F3A7-323A-8133ACD2D322}"/>
                </a:ext>
              </a:extLst>
            </p:cNvPr>
            <p:cNvSpPr/>
            <p:nvPr/>
          </p:nvSpPr>
          <p:spPr>
            <a:xfrm>
              <a:off x="3918132" y="2670782"/>
              <a:ext cx="1308848" cy="230793"/>
            </a:xfrm>
            <a:custGeom>
              <a:avLst/>
              <a:gdLst>
                <a:gd name="connsiteX0" fmla="*/ 1043022 w 1043021"/>
                <a:gd name="connsiteY0" fmla="*/ 25 h 183919"/>
                <a:gd name="connsiteX1" fmla="*/ 985933 w 1043021"/>
                <a:gd name="connsiteY1" fmla="*/ 43674 h 183919"/>
                <a:gd name="connsiteX2" fmla="*/ 593755 w 1043021"/>
                <a:gd name="connsiteY2" fmla="*/ 180769 h 183919"/>
                <a:gd name="connsiteX3" fmla="*/ 587251 w 1043021"/>
                <a:gd name="connsiteY3" fmla="*/ 183919 h 183919"/>
                <a:gd name="connsiteX4" fmla="*/ 452493 w 1043021"/>
                <a:gd name="connsiteY4" fmla="*/ 183919 h 183919"/>
                <a:gd name="connsiteX5" fmla="*/ 393779 w 1043021"/>
                <a:gd name="connsiteY5" fmla="*/ 174112 h 183919"/>
                <a:gd name="connsiteX6" fmla="*/ 6504 w 1043021"/>
                <a:gd name="connsiteY6" fmla="*/ 7190 h 183919"/>
                <a:gd name="connsiteX7" fmla="*/ 0 w 1043021"/>
                <a:gd name="connsiteY7" fmla="*/ 0 h 183919"/>
                <a:gd name="connsiteX8" fmla="*/ 392584 w 1043021"/>
                <a:gd name="connsiteY8" fmla="*/ 280 h 183919"/>
                <a:gd name="connsiteX9" fmla="*/ 1043022 w 1043021"/>
                <a:gd name="connsiteY9" fmla="*/ 25 h 1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021" h="183919">
                  <a:moveTo>
                    <a:pt x="1043022" y="25"/>
                  </a:moveTo>
                  <a:cubicBezTo>
                    <a:pt x="1024043" y="14634"/>
                    <a:pt x="1005852" y="30488"/>
                    <a:pt x="985933" y="43674"/>
                  </a:cubicBezTo>
                  <a:cubicBezTo>
                    <a:pt x="866852" y="122562"/>
                    <a:pt x="736134" y="168523"/>
                    <a:pt x="593755" y="180769"/>
                  </a:cubicBezTo>
                  <a:cubicBezTo>
                    <a:pt x="591519" y="180972"/>
                    <a:pt x="589410" y="182827"/>
                    <a:pt x="587251" y="183919"/>
                  </a:cubicBezTo>
                  <a:cubicBezTo>
                    <a:pt x="542332" y="183919"/>
                    <a:pt x="497413" y="183919"/>
                    <a:pt x="452493" y="183919"/>
                  </a:cubicBezTo>
                  <a:cubicBezTo>
                    <a:pt x="432930" y="180642"/>
                    <a:pt x="413367" y="177161"/>
                    <a:pt x="393779" y="174112"/>
                  </a:cubicBezTo>
                  <a:cubicBezTo>
                    <a:pt x="250383" y="151729"/>
                    <a:pt x="121317" y="96037"/>
                    <a:pt x="6504" y="7190"/>
                  </a:cubicBezTo>
                  <a:cubicBezTo>
                    <a:pt x="3989" y="5234"/>
                    <a:pt x="2160" y="2414"/>
                    <a:pt x="0" y="0"/>
                  </a:cubicBezTo>
                  <a:cubicBezTo>
                    <a:pt x="130870" y="102"/>
                    <a:pt x="261714" y="280"/>
                    <a:pt x="392584" y="280"/>
                  </a:cubicBezTo>
                  <a:cubicBezTo>
                    <a:pt x="609380" y="254"/>
                    <a:pt x="826201" y="127"/>
                    <a:pt x="1043022" y="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36" name="Freeform: Shape 35">
              <a:extLst>
                <a:ext uri="{FF2B5EF4-FFF2-40B4-BE49-F238E27FC236}">
                  <a16:creationId xmlns:a16="http://schemas.microsoft.com/office/drawing/2014/main" id="{7792C338-50BC-7B56-EBB4-C26F347E1D58}"/>
                </a:ext>
              </a:extLst>
            </p:cNvPr>
            <p:cNvSpPr/>
            <p:nvPr/>
          </p:nvSpPr>
          <p:spPr>
            <a:xfrm>
              <a:off x="4572572" y="785827"/>
              <a:ext cx="651698" cy="230418"/>
            </a:xfrm>
            <a:custGeom>
              <a:avLst/>
              <a:gdLst>
                <a:gd name="connsiteX0" fmla="*/ 92023 w 519338"/>
                <a:gd name="connsiteY0" fmla="*/ 0 h 183620"/>
                <a:gd name="connsiteX1" fmla="*/ 126322 w 519338"/>
                <a:gd name="connsiteY1" fmla="*/ 9502 h 183620"/>
                <a:gd name="connsiteX2" fmla="*/ 342457 w 519338"/>
                <a:gd name="connsiteY2" fmla="*/ 72790 h 183620"/>
                <a:gd name="connsiteX3" fmla="*/ 510700 w 519338"/>
                <a:gd name="connsiteY3" fmla="*/ 173426 h 183620"/>
                <a:gd name="connsiteX4" fmla="*/ 519338 w 519338"/>
                <a:gd name="connsiteY4" fmla="*/ 182700 h 183620"/>
                <a:gd name="connsiteX5" fmla="*/ 501376 w 519338"/>
                <a:gd name="connsiteY5" fmla="*/ 183589 h 183620"/>
                <a:gd name="connsiteX6" fmla="*/ 559 w 519338"/>
                <a:gd name="connsiteY6" fmla="*/ 183614 h 183620"/>
                <a:gd name="connsiteX7" fmla="*/ 0 w 519338"/>
                <a:gd name="connsiteY7" fmla="*/ 25 h 183620"/>
                <a:gd name="connsiteX8" fmla="*/ 92023 w 519338"/>
                <a:gd name="connsiteY8" fmla="*/ 0 h 18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338" h="183620">
                  <a:moveTo>
                    <a:pt x="92023" y="0"/>
                  </a:moveTo>
                  <a:cubicBezTo>
                    <a:pt x="103456" y="3252"/>
                    <a:pt x="114686" y="7825"/>
                    <a:pt x="126322" y="9502"/>
                  </a:cubicBezTo>
                  <a:cubicBezTo>
                    <a:pt x="201399" y="20376"/>
                    <a:pt x="273173" y="42201"/>
                    <a:pt x="342457" y="72790"/>
                  </a:cubicBezTo>
                  <a:cubicBezTo>
                    <a:pt x="402696" y="99366"/>
                    <a:pt x="458591" y="133233"/>
                    <a:pt x="510700" y="173426"/>
                  </a:cubicBezTo>
                  <a:cubicBezTo>
                    <a:pt x="514003" y="175967"/>
                    <a:pt x="516468" y="179575"/>
                    <a:pt x="519338" y="182700"/>
                  </a:cubicBezTo>
                  <a:cubicBezTo>
                    <a:pt x="513343" y="183005"/>
                    <a:pt x="507372" y="183589"/>
                    <a:pt x="501376" y="183589"/>
                  </a:cubicBezTo>
                  <a:cubicBezTo>
                    <a:pt x="334429" y="183640"/>
                    <a:pt x="167506" y="183614"/>
                    <a:pt x="559" y="183614"/>
                  </a:cubicBezTo>
                  <a:cubicBezTo>
                    <a:pt x="381" y="122410"/>
                    <a:pt x="178" y="61205"/>
                    <a:pt x="0" y="25"/>
                  </a:cubicBezTo>
                  <a:cubicBezTo>
                    <a:pt x="30666" y="0"/>
                    <a:pt x="61332" y="0"/>
                    <a:pt x="92023"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7" name="Freeform: Shape 36">
              <a:extLst>
                <a:ext uri="{FF2B5EF4-FFF2-40B4-BE49-F238E27FC236}">
                  <a16:creationId xmlns:a16="http://schemas.microsoft.com/office/drawing/2014/main" id="{B57D0581-3B84-6943-5DB5-1A717C04E6E5}"/>
                </a:ext>
              </a:extLst>
            </p:cNvPr>
            <p:cNvSpPr/>
            <p:nvPr/>
          </p:nvSpPr>
          <p:spPr>
            <a:xfrm>
              <a:off x="4573274" y="1290008"/>
              <a:ext cx="1017766" cy="277340"/>
            </a:xfrm>
            <a:custGeom>
              <a:avLst/>
              <a:gdLst>
                <a:gd name="connsiteX0" fmla="*/ 715987 w 811058"/>
                <a:gd name="connsiteY0" fmla="*/ 0 h 221012"/>
                <a:gd name="connsiteX1" fmla="*/ 811058 w 811058"/>
                <a:gd name="connsiteY1" fmla="*/ 221013 h 221012"/>
                <a:gd name="connsiteX2" fmla="*/ 0 w 811058"/>
                <a:gd name="connsiteY2" fmla="*/ 221013 h 221012"/>
                <a:gd name="connsiteX3" fmla="*/ 0 w 811058"/>
                <a:gd name="connsiteY3" fmla="*/ 1397 h 221012"/>
                <a:gd name="connsiteX4" fmla="*/ 694848 w 811058"/>
                <a:gd name="connsiteY4" fmla="*/ 1321 h 221012"/>
                <a:gd name="connsiteX5" fmla="*/ 715987 w 811058"/>
                <a:gd name="connsiteY5" fmla="*/ 0 h 2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058" h="221012">
                  <a:moveTo>
                    <a:pt x="715987" y="0"/>
                  </a:moveTo>
                  <a:cubicBezTo>
                    <a:pt x="758390" y="69030"/>
                    <a:pt x="791241" y="142201"/>
                    <a:pt x="811058" y="221013"/>
                  </a:cubicBezTo>
                  <a:cubicBezTo>
                    <a:pt x="540706" y="221013"/>
                    <a:pt x="270353" y="221013"/>
                    <a:pt x="0" y="221013"/>
                  </a:cubicBezTo>
                  <a:cubicBezTo>
                    <a:pt x="0" y="147816"/>
                    <a:pt x="0" y="74619"/>
                    <a:pt x="0" y="1397"/>
                  </a:cubicBezTo>
                  <a:cubicBezTo>
                    <a:pt x="231608" y="1397"/>
                    <a:pt x="463240" y="1397"/>
                    <a:pt x="694848" y="1321"/>
                  </a:cubicBezTo>
                  <a:cubicBezTo>
                    <a:pt x="701886" y="1321"/>
                    <a:pt x="708923" y="457"/>
                    <a:pt x="715987"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8" name="Freeform: Shape 37">
              <a:extLst>
                <a:ext uri="{FF2B5EF4-FFF2-40B4-BE49-F238E27FC236}">
                  <a16:creationId xmlns:a16="http://schemas.microsoft.com/office/drawing/2014/main" id="{DADAE53F-4CA0-D608-EF32-662C2E463D18}"/>
                </a:ext>
              </a:extLst>
            </p:cNvPr>
            <p:cNvSpPr/>
            <p:nvPr/>
          </p:nvSpPr>
          <p:spPr>
            <a:xfrm>
              <a:off x="4573242" y="1015058"/>
              <a:ext cx="898495" cy="276702"/>
            </a:xfrm>
            <a:custGeom>
              <a:avLst/>
              <a:gdLst>
                <a:gd name="connsiteX0" fmla="*/ 716012 w 716011"/>
                <a:gd name="connsiteY0" fmla="*/ 219107 h 220504"/>
                <a:gd name="connsiteX1" fmla="*/ 694848 w 716011"/>
                <a:gd name="connsiteY1" fmla="*/ 220429 h 220504"/>
                <a:gd name="connsiteX2" fmla="*/ 0 w 716011"/>
                <a:gd name="connsiteY2" fmla="*/ 220505 h 220504"/>
                <a:gd name="connsiteX3" fmla="*/ 0 w 716011"/>
                <a:gd name="connsiteY3" fmla="*/ 915 h 220504"/>
                <a:gd name="connsiteX4" fmla="*/ 500817 w 716011"/>
                <a:gd name="connsiteY4" fmla="*/ 889 h 220504"/>
                <a:gd name="connsiteX5" fmla="*/ 518780 w 716011"/>
                <a:gd name="connsiteY5" fmla="*/ 0 h 220504"/>
                <a:gd name="connsiteX6" fmla="*/ 531331 w 716011"/>
                <a:gd name="connsiteY6" fmla="*/ 7317 h 220504"/>
                <a:gd name="connsiteX7" fmla="*/ 716012 w 716011"/>
                <a:gd name="connsiteY7" fmla="*/ 219107 h 22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11" h="220504">
                  <a:moveTo>
                    <a:pt x="716012" y="219107"/>
                  </a:moveTo>
                  <a:cubicBezTo>
                    <a:pt x="708949" y="219565"/>
                    <a:pt x="701911" y="220429"/>
                    <a:pt x="694848" y="220429"/>
                  </a:cubicBezTo>
                  <a:cubicBezTo>
                    <a:pt x="463240" y="220505"/>
                    <a:pt x="231608" y="220505"/>
                    <a:pt x="0" y="220505"/>
                  </a:cubicBezTo>
                  <a:cubicBezTo>
                    <a:pt x="0" y="147308"/>
                    <a:pt x="0" y="74111"/>
                    <a:pt x="0" y="915"/>
                  </a:cubicBezTo>
                  <a:cubicBezTo>
                    <a:pt x="166948" y="915"/>
                    <a:pt x="333870" y="940"/>
                    <a:pt x="500817" y="889"/>
                  </a:cubicBezTo>
                  <a:cubicBezTo>
                    <a:pt x="506813" y="889"/>
                    <a:pt x="512784" y="305"/>
                    <a:pt x="518780" y="0"/>
                  </a:cubicBezTo>
                  <a:cubicBezTo>
                    <a:pt x="522972" y="2414"/>
                    <a:pt x="527621" y="4294"/>
                    <a:pt x="531331" y="7317"/>
                  </a:cubicBezTo>
                  <a:cubicBezTo>
                    <a:pt x="604578" y="67683"/>
                    <a:pt x="666774" y="137755"/>
                    <a:pt x="716012" y="219107"/>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39" name="Freeform: Shape 38">
              <a:extLst>
                <a:ext uri="{FF2B5EF4-FFF2-40B4-BE49-F238E27FC236}">
                  <a16:creationId xmlns:a16="http://schemas.microsoft.com/office/drawing/2014/main" id="{26A5D9A3-C4E2-E03A-CC17-3B589EA04AD8}"/>
                </a:ext>
              </a:extLst>
            </p:cNvPr>
            <p:cNvSpPr/>
            <p:nvPr/>
          </p:nvSpPr>
          <p:spPr>
            <a:xfrm>
              <a:off x="3819553" y="1154605"/>
              <a:ext cx="276894" cy="274438"/>
            </a:xfrm>
            <a:custGeom>
              <a:avLst/>
              <a:gdLst>
                <a:gd name="connsiteX0" fmla="*/ 40473 w 220657"/>
                <a:gd name="connsiteY0" fmla="*/ 213188 h 218700"/>
                <a:gd name="connsiteX1" fmla="*/ 61764 w 220657"/>
                <a:gd name="connsiteY1" fmla="*/ 147842 h 218700"/>
                <a:gd name="connsiteX2" fmla="*/ 55412 w 220657"/>
                <a:gd name="connsiteY2" fmla="*/ 127440 h 218700"/>
                <a:gd name="connsiteX3" fmla="*/ 0 w 220657"/>
                <a:gd name="connsiteY3" fmla="*/ 83309 h 218700"/>
                <a:gd name="connsiteX4" fmla="*/ 57165 w 220657"/>
                <a:gd name="connsiteY4" fmla="*/ 83258 h 218700"/>
                <a:gd name="connsiteX5" fmla="*/ 90295 w 220657"/>
                <a:gd name="connsiteY5" fmla="*/ 59020 h 218700"/>
                <a:gd name="connsiteX6" fmla="*/ 109503 w 220657"/>
                <a:gd name="connsiteY6" fmla="*/ 0 h 218700"/>
                <a:gd name="connsiteX7" fmla="*/ 129523 w 220657"/>
                <a:gd name="connsiteY7" fmla="*/ 61840 h 218700"/>
                <a:gd name="connsiteX8" fmla="*/ 160240 w 220657"/>
                <a:gd name="connsiteY8" fmla="*/ 83690 h 218700"/>
                <a:gd name="connsiteX9" fmla="*/ 220657 w 220657"/>
                <a:gd name="connsiteY9" fmla="*/ 86586 h 218700"/>
                <a:gd name="connsiteX10" fmla="*/ 167583 w 220657"/>
                <a:gd name="connsiteY10" fmla="*/ 124849 h 218700"/>
                <a:gd name="connsiteX11" fmla="*/ 158868 w 220657"/>
                <a:gd name="connsiteY11" fmla="*/ 151653 h 218700"/>
                <a:gd name="connsiteX12" fmla="*/ 180642 w 220657"/>
                <a:gd name="connsiteY12" fmla="*/ 218701 h 218700"/>
                <a:gd name="connsiteX13" fmla="*/ 109732 w 220657"/>
                <a:gd name="connsiteY13" fmla="*/ 167633 h 218700"/>
                <a:gd name="connsiteX14" fmla="*/ 42658 w 220657"/>
                <a:gd name="connsiteY14" fmla="*/ 216033 h 218700"/>
                <a:gd name="connsiteX15" fmla="*/ 40473 w 220657"/>
                <a:gd name="connsiteY15" fmla="*/ 213188 h 2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0657" h="218700">
                  <a:moveTo>
                    <a:pt x="40473" y="213188"/>
                  </a:moveTo>
                  <a:cubicBezTo>
                    <a:pt x="47485" y="191363"/>
                    <a:pt x="53888" y="169336"/>
                    <a:pt x="61764" y="147842"/>
                  </a:cubicBezTo>
                  <a:cubicBezTo>
                    <a:pt x="65244" y="138340"/>
                    <a:pt x="63644" y="133080"/>
                    <a:pt x="55412" y="127440"/>
                  </a:cubicBezTo>
                  <a:cubicBezTo>
                    <a:pt x="36484" y="114508"/>
                    <a:pt x="18191" y="100636"/>
                    <a:pt x="0" y="83309"/>
                  </a:cubicBezTo>
                  <a:cubicBezTo>
                    <a:pt x="19055" y="83309"/>
                    <a:pt x="38110" y="83537"/>
                    <a:pt x="57165" y="83258"/>
                  </a:cubicBezTo>
                  <a:cubicBezTo>
                    <a:pt x="88212" y="82800"/>
                    <a:pt x="80234" y="87704"/>
                    <a:pt x="90295" y="59020"/>
                  </a:cubicBezTo>
                  <a:cubicBezTo>
                    <a:pt x="96647" y="40956"/>
                    <a:pt x="102160" y="22637"/>
                    <a:pt x="109503" y="0"/>
                  </a:cubicBezTo>
                  <a:cubicBezTo>
                    <a:pt x="117150" y="23069"/>
                    <a:pt x="125153" y="42048"/>
                    <a:pt x="129523" y="61840"/>
                  </a:cubicBezTo>
                  <a:cubicBezTo>
                    <a:pt x="133538" y="80133"/>
                    <a:pt x="142786" y="85036"/>
                    <a:pt x="160240" y="83690"/>
                  </a:cubicBezTo>
                  <a:cubicBezTo>
                    <a:pt x="179727" y="82191"/>
                    <a:pt x="199443" y="83334"/>
                    <a:pt x="220657" y="86586"/>
                  </a:cubicBezTo>
                  <a:cubicBezTo>
                    <a:pt x="203025" y="99442"/>
                    <a:pt x="185850" y="113009"/>
                    <a:pt x="167583" y="124849"/>
                  </a:cubicBezTo>
                  <a:cubicBezTo>
                    <a:pt x="156429" y="132089"/>
                    <a:pt x="154015" y="139051"/>
                    <a:pt x="158868" y="151653"/>
                  </a:cubicBezTo>
                  <a:cubicBezTo>
                    <a:pt x="166871" y="172410"/>
                    <a:pt x="172766" y="193980"/>
                    <a:pt x="180642" y="218701"/>
                  </a:cubicBezTo>
                  <a:cubicBezTo>
                    <a:pt x="154981" y="200230"/>
                    <a:pt x="132420" y="183995"/>
                    <a:pt x="109732" y="167633"/>
                  </a:cubicBezTo>
                  <a:cubicBezTo>
                    <a:pt x="86840" y="184148"/>
                    <a:pt x="64762" y="200103"/>
                    <a:pt x="42658" y="216033"/>
                  </a:cubicBezTo>
                  <a:cubicBezTo>
                    <a:pt x="41947" y="215093"/>
                    <a:pt x="41210" y="214128"/>
                    <a:pt x="40473" y="21318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0" name="Freeform: Shape 39">
              <a:extLst>
                <a:ext uri="{FF2B5EF4-FFF2-40B4-BE49-F238E27FC236}">
                  <a16:creationId xmlns:a16="http://schemas.microsoft.com/office/drawing/2014/main" id="{64E249C0-E1A6-B536-981C-DE8F04755F8F}"/>
                </a:ext>
              </a:extLst>
            </p:cNvPr>
            <p:cNvSpPr/>
            <p:nvPr/>
          </p:nvSpPr>
          <p:spPr>
            <a:xfrm>
              <a:off x="4197417" y="1154350"/>
              <a:ext cx="277722" cy="270581"/>
            </a:xfrm>
            <a:custGeom>
              <a:avLst/>
              <a:gdLst>
                <a:gd name="connsiteX0" fmla="*/ 176704 w 221317"/>
                <a:gd name="connsiteY0" fmla="*/ 214102 h 215626"/>
                <a:gd name="connsiteX1" fmla="*/ 109960 w 221317"/>
                <a:gd name="connsiteY1" fmla="*/ 168167 h 215626"/>
                <a:gd name="connsiteX2" fmla="*/ 44081 w 221317"/>
                <a:gd name="connsiteY2" fmla="*/ 215627 h 215626"/>
                <a:gd name="connsiteX3" fmla="*/ 41235 w 221317"/>
                <a:gd name="connsiteY3" fmla="*/ 213721 h 215626"/>
                <a:gd name="connsiteX4" fmla="*/ 66032 w 221317"/>
                <a:gd name="connsiteY4" fmla="*/ 135469 h 215626"/>
                <a:gd name="connsiteX5" fmla="*/ 0 w 221317"/>
                <a:gd name="connsiteY5" fmla="*/ 86891 h 215626"/>
                <a:gd name="connsiteX6" fmla="*/ 610 w 221317"/>
                <a:gd name="connsiteY6" fmla="*/ 83512 h 215626"/>
                <a:gd name="connsiteX7" fmla="*/ 66921 w 221317"/>
                <a:gd name="connsiteY7" fmla="*/ 83817 h 215626"/>
                <a:gd name="connsiteX8" fmla="*/ 88542 w 221317"/>
                <a:gd name="connsiteY8" fmla="*/ 67811 h 215626"/>
                <a:gd name="connsiteX9" fmla="*/ 110265 w 221317"/>
                <a:gd name="connsiteY9" fmla="*/ 0 h 215626"/>
                <a:gd name="connsiteX10" fmla="*/ 130743 w 221317"/>
                <a:gd name="connsiteY10" fmla="*/ 63568 h 215626"/>
                <a:gd name="connsiteX11" fmla="*/ 159300 w 221317"/>
                <a:gd name="connsiteY11" fmla="*/ 83868 h 215626"/>
                <a:gd name="connsiteX12" fmla="*/ 221318 w 221317"/>
                <a:gd name="connsiteY12" fmla="*/ 86662 h 215626"/>
                <a:gd name="connsiteX13" fmla="*/ 155006 w 221317"/>
                <a:gd name="connsiteY13" fmla="*/ 135240 h 215626"/>
                <a:gd name="connsiteX14" fmla="*/ 178381 w 221317"/>
                <a:gd name="connsiteY14" fmla="*/ 212349 h 215626"/>
                <a:gd name="connsiteX15" fmla="*/ 176704 w 221317"/>
                <a:gd name="connsiteY15" fmla="*/ 214102 h 2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317" h="215626">
                  <a:moveTo>
                    <a:pt x="176704" y="214102"/>
                  </a:moveTo>
                  <a:cubicBezTo>
                    <a:pt x="154701" y="198960"/>
                    <a:pt x="132725" y="183843"/>
                    <a:pt x="109960" y="168167"/>
                  </a:cubicBezTo>
                  <a:cubicBezTo>
                    <a:pt x="88110" y="183919"/>
                    <a:pt x="66083" y="199773"/>
                    <a:pt x="44081" y="215627"/>
                  </a:cubicBezTo>
                  <a:cubicBezTo>
                    <a:pt x="43141" y="214992"/>
                    <a:pt x="42175" y="214356"/>
                    <a:pt x="41235" y="213721"/>
                  </a:cubicBezTo>
                  <a:cubicBezTo>
                    <a:pt x="49416" y="187908"/>
                    <a:pt x="57597" y="162095"/>
                    <a:pt x="66032" y="135469"/>
                  </a:cubicBezTo>
                  <a:cubicBezTo>
                    <a:pt x="43776" y="119107"/>
                    <a:pt x="21901" y="102999"/>
                    <a:pt x="0" y="86891"/>
                  </a:cubicBezTo>
                  <a:cubicBezTo>
                    <a:pt x="203" y="85773"/>
                    <a:pt x="407" y="84630"/>
                    <a:pt x="610" y="83512"/>
                  </a:cubicBezTo>
                  <a:cubicBezTo>
                    <a:pt x="22714" y="83512"/>
                    <a:pt x="44868" y="82673"/>
                    <a:pt x="66921" y="83817"/>
                  </a:cubicBezTo>
                  <a:cubicBezTo>
                    <a:pt x="79752" y="84477"/>
                    <a:pt x="85214" y="79777"/>
                    <a:pt x="88542" y="67811"/>
                  </a:cubicBezTo>
                  <a:cubicBezTo>
                    <a:pt x="94538" y="46266"/>
                    <a:pt x="102110" y="25153"/>
                    <a:pt x="110265" y="0"/>
                  </a:cubicBezTo>
                  <a:cubicBezTo>
                    <a:pt x="118014" y="23501"/>
                    <a:pt x="125890" y="43166"/>
                    <a:pt x="130743" y="63568"/>
                  </a:cubicBezTo>
                  <a:cubicBezTo>
                    <a:pt x="134706" y="80209"/>
                    <a:pt x="142786" y="85189"/>
                    <a:pt x="159300" y="83868"/>
                  </a:cubicBezTo>
                  <a:cubicBezTo>
                    <a:pt x="179321" y="82267"/>
                    <a:pt x="199570" y="83486"/>
                    <a:pt x="221318" y="86662"/>
                  </a:cubicBezTo>
                  <a:cubicBezTo>
                    <a:pt x="199341" y="102770"/>
                    <a:pt x="177339" y="118878"/>
                    <a:pt x="155006" y="135240"/>
                  </a:cubicBezTo>
                  <a:cubicBezTo>
                    <a:pt x="162908" y="161307"/>
                    <a:pt x="170657" y="186841"/>
                    <a:pt x="178381" y="212349"/>
                  </a:cubicBezTo>
                  <a:cubicBezTo>
                    <a:pt x="177847" y="212959"/>
                    <a:pt x="177288" y="213518"/>
                    <a:pt x="176704" y="214102"/>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1" name="Freeform: Shape 40">
              <a:extLst>
                <a:ext uri="{FF2B5EF4-FFF2-40B4-BE49-F238E27FC236}">
                  <a16:creationId xmlns:a16="http://schemas.microsoft.com/office/drawing/2014/main" id="{6DEEE408-1802-AE11-D6B2-6FD35080F805}"/>
                </a:ext>
              </a:extLst>
            </p:cNvPr>
            <p:cNvSpPr/>
            <p:nvPr/>
          </p:nvSpPr>
          <p:spPr>
            <a:xfrm>
              <a:off x="4191233" y="1462425"/>
              <a:ext cx="289424" cy="270231"/>
            </a:xfrm>
            <a:custGeom>
              <a:avLst/>
              <a:gdLst>
                <a:gd name="connsiteX0" fmla="*/ 182293 w 230642"/>
                <a:gd name="connsiteY0" fmla="*/ 214915 h 215347"/>
                <a:gd name="connsiteX1" fmla="*/ 115778 w 230642"/>
                <a:gd name="connsiteY1" fmla="*/ 168726 h 215347"/>
                <a:gd name="connsiteX2" fmla="*/ 47460 w 230642"/>
                <a:gd name="connsiteY2" fmla="*/ 214839 h 215347"/>
                <a:gd name="connsiteX3" fmla="*/ 47739 w 230642"/>
                <a:gd name="connsiteY3" fmla="*/ 215195 h 215347"/>
                <a:gd name="connsiteX4" fmla="*/ 67506 w 230642"/>
                <a:gd name="connsiteY4" fmla="*/ 148096 h 215347"/>
                <a:gd name="connsiteX5" fmla="*/ 61129 w 230642"/>
                <a:gd name="connsiteY5" fmla="*/ 127897 h 215347"/>
                <a:gd name="connsiteX6" fmla="*/ 0 w 230642"/>
                <a:gd name="connsiteY6" fmla="*/ 83461 h 215347"/>
                <a:gd name="connsiteX7" fmla="*/ 74137 w 230642"/>
                <a:gd name="connsiteY7" fmla="*/ 83715 h 215347"/>
                <a:gd name="connsiteX8" fmla="*/ 92658 w 230642"/>
                <a:gd name="connsiteY8" fmla="*/ 70656 h 215347"/>
                <a:gd name="connsiteX9" fmla="*/ 115169 w 230642"/>
                <a:gd name="connsiteY9" fmla="*/ 0 h 215347"/>
                <a:gd name="connsiteX10" fmla="*/ 138949 w 230642"/>
                <a:gd name="connsiteY10" fmla="*/ 72739 h 215347"/>
                <a:gd name="connsiteX11" fmla="*/ 153939 w 230642"/>
                <a:gd name="connsiteY11" fmla="*/ 83613 h 215347"/>
                <a:gd name="connsiteX12" fmla="*/ 230642 w 230642"/>
                <a:gd name="connsiteY12" fmla="*/ 83436 h 215347"/>
                <a:gd name="connsiteX13" fmla="*/ 169056 w 230642"/>
                <a:gd name="connsiteY13" fmla="*/ 128380 h 215347"/>
                <a:gd name="connsiteX14" fmla="*/ 162984 w 230642"/>
                <a:gd name="connsiteY14" fmla="*/ 147283 h 215347"/>
                <a:gd name="connsiteX15" fmla="*/ 180235 w 230642"/>
                <a:gd name="connsiteY15" fmla="*/ 200281 h 215347"/>
                <a:gd name="connsiteX16" fmla="*/ 182090 w 230642"/>
                <a:gd name="connsiteY16" fmla="*/ 215347 h 215347"/>
                <a:gd name="connsiteX17" fmla="*/ 182293 w 230642"/>
                <a:gd name="connsiteY17" fmla="*/ 214915 h 21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642" h="215347">
                  <a:moveTo>
                    <a:pt x="182293" y="214915"/>
                  </a:moveTo>
                  <a:cubicBezTo>
                    <a:pt x="160342" y="199671"/>
                    <a:pt x="138390" y="184427"/>
                    <a:pt x="115778" y="168726"/>
                  </a:cubicBezTo>
                  <a:cubicBezTo>
                    <a:pt x="93166" y="183995"/>
                    <a:pt x="70326" y="199417"/>
                    <a:pt x="47460" y="214839"/>
                  </a:cubicBezTo>
                  <a:lnTo>
                    <a:pt x="47739" y="215195"/>
                  </a:lnTo>
                  <a:cubicBezTo>
                    <a:pt x="54218" y="192786"/>
                    <a:pt x="60087" y="170200"/>
                    <a:pt x="67506" y="148096"/>
                  </a:cubicBezTo>
                  <a:cubicBezTo>
                    <a:pt x="70656" y="138670"/>
                    <a:pt x="69462" y="133563"/>
                    <a:pt x="61129" y="127897"/>
                  </a:cubicBezTo>
                  <a:cubicBezTo>
                    <a:pt x="41794" y="114737"/>
                    <a:pt x="23196" y="100433"/>
                    <a:pt x="0" y="83461"/>
                  </a:cubicBezTo>
                  <a:cubicBezTo>
                    <a:pt x="27973" y="83461"/>
                    <a:pt x="51093" y="82902"/>
                    <a:pt x="74137" y="83715"/>
                  </a:cubicBezTo>
                  <a:cubicBezTo>
                    <a:pt x="84579" y="84096"/>
                    <a:pt x="89711" y="81047"/>
                    <a:pt x="92658" y="70656"/>
                  </a:cubicBezTo>
                  <a:cubicBezTo>
                    <a:pt x="99086" y="48095"/>
                    <a:pt x="106810" y="25915"/>
                    <a:pt x="115169" y="0"/>
                  </a:cubicBezTo>
                  <a:cubicBezTo>
                    <a:pt x="123883" y="26372"/>
                    <a:pt x="132013" y="49391"/>
                    <a:pt x="138949" y="72739"/>
                  </a:cubicBezTo>
                  <a:cubicBezTo>
                    <a:pt x="141490" y="81276"/>
                    <a:pt x="145479" y="83791"/>
                    <a:pt x="153939" y="83613"/>
                  </a:cubicBezTo>
                  <a:cubicBezTo>
                    <a:pt x="177745" y="83131"/>
                    <a:pt x="201577" y="83436"/>
                    <a:pt x="230642" y="83436"/>
                  </a:cubicBezTo>
                  <a:cubicBezTo>
                    <a:pt x="207420" y="100534"/>
                    <a:pt x="188670" y="115118"/>
                    <a:pt x="169056" y="128380"/>
                  </a:cubicBezTo>
                  <a:cubicBezTo>
                    <a:pt x="161002" y="133817"/>
                    <a:pt x="159986" y="138873"/>
                    <a:pt x="162984" y="147283"/>
                  </a:cubicBezTo>
                  <a:cubicBezTo>
                    <a:pt x="169209" y="164788"/>
                    <a:pt x="174824" y="182496"/>
                    <a:pt x="180235" y="200281"/>
                  </a:cubicBezTo>
                  <a:cubicBezTo>
                    <a:pt x="181683" y="205032"/>
                    <a:pt x="181505" y="210291"/>
                    <a:pt x="182090" y="215347"/>
                  </a:cubicBezTo>
                  <a:cubicBezTo>
                    <a:pt x="182064" y="215322"/>
                    <a:pt x="182293" y="214915"/>
                    <a:pt x="182293" y="21491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2" name="Freeform: Shape 41">
              <a:extLst>
                <a:ext uri="{FF2B5EF4-FFF2-40B4-BE49-F238E27FC236}">
                  <a16:creationId xmlns:a16="http://schemas.microsoft.com/office/drawing/2014/main" id="{2D740F62-DFF0-8BEC-8C91-E8BAED57FC3A}"/>
                </a:ext>
              </a:extLst>
            </p:cNvPr>
            <p:cNvSpPr/>
            <p:nvPr/>
          </p:nvSpPr>
          <p:spPr>
            <a:xfrm>
              <a:off x="3813241" y="1462840"/>
              <a:ext cx="288626" cy="274248"/>
            </a:xfrm>
            <a:custGeom>
              <a:avLst/>
              <a:gdLst>
                <a:gd name="connsiteX0" fmla="*/ 45834 w 230006"/>
                <a:gd name="connsiteY0" fmla="*/ 214128 h 218548"/>
                <a:gd name="connsiteX1" fmla="*/ 67023 w 230006"/>
                <a:gd name="connsiteY1" fmla="*/ 146876 h 218548"/>
                <a:gd name="connsiteX2" fmla="*/ 61001 w 230006"/>
                <a:gd name="connsiteY2" fmla="*/ 127923 h 218548"/>
                <a:gd name="connsiteX3" fmla="*/ 0 w 230006"/>
                <a:gd name="connsiteY3" fmla="*/ 83410 h 218548"/>
                <a:gd name="connsiteX4" fmla="*/ 87247 w 230006"/>
                <a:gd name="connsiteY4" fmla="*/ 83410 h 218548"/>
                <a:gd name="connsiteX5" fmla="*/ 114635 w 230006"/>
                <a:gd name="connsiteY5" fmla="*/ 0 h 218548"/>
                <a:gd name="connsiteX6" fmla="*/ 137323 w 230006"/>
                <a:gd name="connsiteY6" fmla="*/ 69284 h 218548"/>
                <a:gd name="connsiteX7" fmla="*/ 156582 w 230006"/>
                <a:gd name="connsiteY7" fmla="*/ 83385 h 218548"/>
                <a:gd name="connsiteX8" fmla="*/ 230007 w 230006"/>
                <a:gd name="connsiteY8" fmla="*/ 83080 h 218548"/>
                <a:gd name="connsiteX9" fmla="*/ 181760 w 230006"/>
                <a:gd name="connsiteY9" fmla="*/ 118675 h 218548"/>
                <a:gd name="connsiteX10" fmla="*/ 167481 w 230006"/>
                <a:gd name="connsiteY10" fmla="*/ 161282 h 218548"/>
                <a:gd name="connsiteX11" fmla="*/ 185698 w 230006"/>
                <a:gd name="connsiteY11" fmla="*/ 218548 h 218548"/>
                <a:gd name="connsiteX12" fmla="*/ 114838 w 230006"/>
                <a:gd name="connsiteY12" fmla="*/ 167557 h 218548"/>
                <a:gd name="connsiteX13" fmla="*/ 59223 w 230006"/>
                <a:gd name="connsiteY13" fmla="*/ 207624 h 218548"/>
                <a:gd name="connsiteX14" fmla="*/ 45427 w 230006"/>
                <a:gd name="connsiteY14" fmla="*/ 213899 h 218548"/>
                <a:gd name="connsiteX15" fmla="*/ 45834 w 230006"/>
                <a:gd name="connsiteY15" fmla="*/ 214128 h 21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006" h="218548">
                  <a:moveTo>
                    <a:pt x="45834" y="214128"/>
                  </a:moveTo>
                  <a:cubicBezTo>
                    <a:pt x="52795" y="191668"/>
                    <a:pt x="59198" y="169031"/>
                    <a:pt x="67023" y="146876"/>
                  </a:cubicBezTo>
                  <a:cubicBezTo>
                    <a:pt x="70173" y="137933"/>
                    <a:pt x="68674" y="133233"/>
                    <a:pt x="61001" y="127923"/>
                  </a:cubicBezTo>
                  <a:cubicBezTo>
                    <a:pt x="41464" y="114406"/>
                    <a:pt x="22561" y="99975"/>
                    <a:pt x="0" y="83410"/>
                  </a:cubicBezTo>
                  <a:cubicBezTo>
                    <a:pt x="31581" y="83410"/>
                    <a:pt x="58689" y="83410"/>
                    <a:pt x="87247" y="83410"/>
                  </a:cubicBezTo>
                  <a:cubicBezTo>
                    <a:pt x="96037" y="56631"/>
                    <a:pt x="104676" y="30336"/>
                    <a:pt x="114635" y="0"/>
                  </a:cubicBezTo>
                  <a:cubicBezTo>
                    <a:pt x="123045" y="25330"/>
                    <a:pt x="131099" y="47053"/>
                    <a:pt x="137323" y="69284"/>
                  </a:cubicBezTo>
                  <a:cubicBezTo>
                    <a:pt x="140423" y="80311"/>
                    <a:pt x="145225" y="83893"/>
                    <a:pt x="156582" y="83385"/>
                  </a:cubicBezTo>
                  <a:cubicBezTo>
                    <a:pt x="179270" y="82394"/>
                    <a:pt x="202060" y="83080"/>
                    <a:pt x="230007" y="83080"/>
                  </a:cubicBezTo>
                  <a:cubicBezTo>
                    <a:pt x="211181" y="96977"/>
                    <a:pt x="196521" y="107877"/>
                    <a:pt x="181760" y="118675"/>
                  </a:cubicBezTo>
                  <a:cubicBezTo>
                    <a:pt x="159097" y="135240"/>
                    <a:pt x="159097" y="135189"/>
                    <a:pt x="167481" y="161282"/>
                  </a:cubicBezTo>
                  <a:cubicBezTo>
                    <a:pt x="173147" y="178914"/>
                    <a:pt x="178711" y="196572"/>
                    <a:pt x="185698" y="218548"/>
                  </a:cubicBezTo>
                  <a:cubicBezTo>
                    <a:pt x="160291" y="200256"/>
                    <a:pt x="138136" y="184326"/>
                    <a:pt x="114838" y="167557"/>
                  </a:cubicBezTo>
                  <a:cubicBezTo>
                    <a:pt x="96317" y="180972"/>
                    <a:pt x="77922" y="194514"/>
                    <a:pt x="59223" y="207624"/>
                  </a:cubicBezTo>
                  <a:cubicBezTo>
                    <a:pt x="55158" y="210469"/>
                    <a:pt x="50051" y="211841"/>
                    <a:pt x="45427" y="213899"/>
                  </a:cubicBezTo>
                  <a:lnTo>
                    <a:pt x="45834" y="214128"/>
                  </a:ln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3" name="Freeform: Shape 42">
              <a:extLst>
                <a:ext uri="{FF2B5EF4-FFF2-40B4-BE49-F238E27FC236}">
                  <a16:creationId xmlns:a16="http://schemas.microsoft.com/office/drawing/2014/main" id="{50FBC557-74DE-A5F7-9F19-5CECC816B3FE}"/>
                </a:ext>
              </a:extLst>
            </p:cNvPr>
            <p:cNvSpPr/>
            <p:nvPr/>
          </p:nvSpPr>
          <p:spPr>
            <a:xfrm>
              <a:off x="4191552" y="846180"/>
              <a:ext cx="284195" cy="272335"/>
            </a:xfrm>
            <a:custGeom>
              <a:avLst/>
              <a:gdLst>
                <a:gd name="connsiteX0" fmla="*/ 48196 w 226475"/>
                <a:gd name="connsiteY0" fmla="*/ 217024 h 217024"/>
                <a:gd name="connsiteX1" fmla="*/ 54167 w 226475"/>
                <a:gd name="connsiteY1" fmla="*/ 187476 h 217024"/>
                <a:gd name="connsiteX2" fmla="*/ 70834 w 226475"/>
                <a:gd name="connsiteY2" fmla="*/ 135469 h 217024"/>
                <a:gd name="connsiteX3" fmla="*/ 0 w 226475"/>
                <a:gd name="connsiteY3" fmla="*/ 83588 h 217024"/>
                <a:gd name="connsiteX4" fmla="*/ 73425 w 226475"/>
                <a:gd name="connsiteY4" fmla="*/ 83918 h 217024"/>
                <a:gd name="connsiteX5" fmla="*/ 92658 w 226475"/>
                <a:gd name="connsiteY5" fmla="*/ 69564 h 217024"/>
                <a:gd name="connsiteX6" fmla="*/ 114838 w 226475"/>
                <a:gd name="connsiteY6" fmla="*/ 0 h 217024"/>
                <a:gd name="connsiteX7" fmla="*/ 142582 w 226475"/>
                <a:gd name="connsiteY7" fmla="*/ 83461 h 217024"/>
                <a:gd name="connsiteX8" fmla="*/ 224951 w 226475"/>
                <a:gd name="connsiteY8" fmla="*/ 83461 h 217024"/>
                <a:gd name="connsiteX9" fmla="*/ 226475 w 226475"/>
                <a:gd name="connsiteY9" fmla="*/ 86357 h 217024"/>
                <a:gd name="connsiteX10" fmla="*/ 171876 w 226475"/>
                <a:gd name="connsiteY10" fmla="*/ 125814 h 217024"/>
                <a:gd name="connsiteX11" fmla="*/ 164000 w 226475"/>
                <a:gd name="connsiteY11" fmla="*/ 151221 h 217024"/>
                <a:gd name="connsiteX12" fmla="*/ 183691 w 226475"/>
                <a:gd name="connsiteY12" fmla="*/ 212705 h 217024"/>
                <a:gd name="connsiteX13" fmla="*/ 180134 w 226475"/>
                <a:gd name="connsiteY13" fmla="*/ 214585 h 217024"/>
                <a:gd name="connsiteX14" fmla="*/ 114915 w 226475"/>
                <a:gd name="connsiteY14" fmla="*/ 167659 h 217024"/>
                <a:gd name="connsiteX15" fmla="*/ 48044 w 226475"/>
                <a:gd name="connsiteY15" fmla="*/ 216592 h 217024"/>
                <a:gd name="connsiteX16" fmla="*/ 48196 w 226475"/>
                <a:gd name="connsiteY16" fmla="*/ 217024 h 21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475" h="217024">
                  <a:moveTo>
                    <a:pt x="48196" y="217024"/>
                  </a:moveTo>
                  <a:cubicBezTo>
                    <a:pt x="50153" y="207166"/>
                    <a:pt x="51398" y="197105"/>
                    <a:pt x="54167" y="187476"/>
                  </a:cubicBezTo>
                  <a:cubicBezTo>
                    <a:pt x="59172" y="170225"/>
                    <a:pt x="65092" y="153228"/>
                    <a:pt x="70834" y="135469"/>
                  </a:cubicBezTo>
                  <a:cubicBezTo>
                    <a:pt x="48247" y="118929"/>
                    <a:pt x="26245" y="102796"/>
                    <a:pt x="0" y="83588"/>
                  </a:cubicBezTo>
                  <a:cubicBezTo>
                    <a:pt x="27414" y="83588"/>
                    <a:pt x="50458" y="82775"/>
                    <a:pt x="73425" y="83918"/>
                  </a:cubicBezTo>
                  <a:cubicBezTo>
                    <a:pt x="85189" y="84503"/>
                    <a:pt x="89635" y="80082"/>
                    <a:pt x="92658" y="69564"/>
                  </a:cubicBezTo>
                  <a:cubicBezTo>
                    <a:pt x="98985" y="47511"/>
                    <a:pt x="106530" y="25813"/>
                    <a:pt x="114838" y="0"/>
                  </a:cubicBezTo>
                  <a:cubicBezTo>
                    <a:pt x="124772" y="29929"/>
                    <a:pt x="133588" y="56403"/>
                    <a:pt x="142582" y="83461"/>
                  </a:cubicBezTo>
                  <a:cubicBezTo>
                    <a:pt x="170479" y="83461"/>
                    <a:pt x="197715" y="83461"/>
                    <a:pt x="224951" y="83461"/>
                  </a:cubicBezTo>
                  <a:cubicBezTo>
                    <a:pt x="225459" y="84426"/>
                    <a:pt x="225967" y="85392"/>
                    <a:pt x="226475" y="86357"/>
                  </a:cubicBezTo>
                  <a:cubicBezTo>
                    <a:pt x="208335" y="99620"/>
                    <a:pt x="190677" y="113593"/>
                    <a:pt x="171876" y="125814"/>
                  </a:cubicBezTo>
                  <a:cubicBezTo>
                    <a:pt x="161053" y="132852"/>
                    <a:pt x="159529" y="139483"/>
                    <a:pt x="164000" y="151221"/>
                  </a:cubicBezTo>
                  <a:cubicBezTo>
                    <a:pt x="171622" y="171317"/>
                    <a:pt x="177237" y="192176"/>
                    <a:pt x="183691" y="212705"/>
                  </a:cubicBezTo>
                  <a:cubicBezTo>
                    <a:pt x="182496" y="213340"/>
                    <a:pt x="181328" y="213975"/>
                    <a:pt x="180134" y="214585"/>
                  </a:cubicBezTo>
                  <a:cubicBezTo>
                    <a:pt x="158538" y="199036"/>
                    <a:pt x="136917" y="183487"/>
                    <a:pt x="114915" y="167659"/>
                  </a:cubicBezTo>
                  <a:cubicBezTo>
                    <a:pt x="92150" y="184300"/>
                    <a:pt x="70097" y="200459"/>
                    <a:pt x="48044" y="216592"/>
                  </a:cubicBezTo>
                  <a:cubicBezTo>
                    <a:pt x="48069" y="216643"/>
                    <a:pt x="48196" y="217024"/>
                    <a:pt x="48196" y="217024"/>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4" name="Freeform: Shape 43">
              <a:extLst>
                <a:ext uri="{FF2B5EF4-FFF2-40B4-BE49-F238E27FC236}">
                  <a16:creationId xmlns:a16="http://schemas.microsoft.com/office/drawing/2014/main" id="{15E1C7FC-CFB1-100E-CBE6-80765038EC4A}"/>
                </a:ext>
              </a:extLst>
            </p:cNvPr>
            <p:cNvSpPr/>
            <p:nvPr/>
          </p:nvSpPr>
          <p:spPr>
            <a:xfrm>
              <a:off x="3525059" y="1479992"/>
              <a:ext cx="192821" cy="257223"/>
            </a:xfrm>
            <a:custGeom>
              <a:avLst/>
              <a:gdLst>
                <a:gd name="connsiteX0" fmla="*/ 0 w 153659"/>
                <a:gd name="connsiteY0" fmla="*/ 184529 h 204981"/>
                <a:gd name="connsiteX1" fmla="*/ 46139 w 153659"/>
                <a:gd name="connsiteY1" fmla="*/ 0 h 204981"/>
                <a:gd name="connsiteX2" fmla="*/ 66083 w 153659"/>
                <a:gd name="connsiteY2" fmla="*/ 58842 h 204981"/>
                <a:gd name="connsiteX3" fmla="*/ 81098 w 153659"/>
                <a:gd name="connsiteY3" fmla="*/ 69665 h 204981"/>
                <a:gd name="connsiteX4" fmla="*/ 153660 w 153659"/>
                <a:gd name="connsiteY4" fmla="*/ 72765 h 204981"/>
                <a:gd name="connsiteX5" fmla="*/ 97206 w 153659"/>
                <a:gd name="connsiteY5" fmla="*/ 113644 h 204981"/>
                <a:gd name="connsiteX6" fmla="*/ 90550 w 153659"/>
                <a:gd name="connsiteY6" fmla="*/ 133944 h 204981"/>
                <a:gd name="connsiteX7" fmla="*/ 113492 w 153659"/>
                <a:gd name="connsiteY7" fmla="*/ 204981 h 204981"/>
                <a:gd name="connsiteX8" fmla="*/ 55590 w 153659"/>
                <a:gd name="connsiteY8" fmla="*/ 162755 h 204981"/>
                <a:gd name="connsiteX9" fmla="*/ 30361 w 153659"/>
                <a:gd name="connsiteY9" fmla="*/ 162196 h 204981"/>
                <a:gd name="connsiteX10" fmla="*/ 0 w 153659"/>
                <a:gd name="connsiteY10" fmla="*/ 184529 h 20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59" h="204981">
                  <a:moveTo>
                    <a:pt x="0" y="184529"/>
                  </a:moveTo>
                  <a:cubicBezTo>
                    <a:pt x="8664" y="121342"/>
                    <a:pt x="20783" y="58994"/>
                    <a:pt x="46139" y="0"/>
                  </a:cubicBezTo>
                  <a:cubicBezTo>
                    <a:pt x="52846" y="19589"/>
                    <a:pt x="59909" y="39075"/>
                    <a:pt x="66083" y="58842"/>
                  </a:cubicBezTo>
                  <a:cubicBezTo>
                    <a:pt x="68598" y="66921"/>
                    <a:pt x="72460" y="69868"/>
                    <a:pt x="81098" y="69665"/>
                  </a:cubicBezTo>
                  <a:cubicBezTo>
                    <a:pt x="104904" y="69055"/>
                    <a:pt x="128710" y="69462"/>
                    <a:pt x="153660" y="72765"/>
                  </a:cubicBezTo>
                  <a:cubicBezTo>
                    <a:pt x="134884" y="86459"/>
                    <a:pt x="116388" y="100560"/>
                    <a:pt x="97206" y="113644"/>
                  </a:cubicBezTo>
                  <a:cubicBezTo>
                    <a:pt x="89025" y="119234"/>
                    <a:pt x="87043" y="124315"/>
                    <a:pt x="90550" y="133944"/>
                  </a:cubicBezTo>
                  <a:cubicBezTo>
                    <a:pt x="98502" y="155845"/>
                    <a:pt x="104981" y="178279"/>
                    <a:pt x="113492" y="204981"/>
                  </a:cubicBezTo>
                  <a:cubicBezTo>
                    <a:pt x="91566" y="189102"/>
                    <a:pt x="73171" y="176475"/>
                    <a:pt x="55590" y="162755"/>
                  </a:cubicBezTo>
                  <a:cubicBezTo>
                    <a:pt x="46647" y="155769"/>
                    <a:pt x="39736" y="153838"/>
                    <a:pt x="30361" y="162196"/>
                  </a:cubicBezTo>
                  <a:cubicBezTo>
                    <a:pt x="21062" y="170530"/>
                    <a:pt x="10188" y="177161"/>
                    <a:pt x="0" y="184529"/>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5" name="Freeform: Shape 44">
              <a:extLst>
                <a:ext uri="{FF2B5EF4-FFF2-40B4-BE49-F238E27FC236}">
                  <a16:creationId xmlns:a16="http://schemas.microsoft.com/office/drawing/2014/main" id="{D06A80FE-7D7D-4DFB-0F9D-5E3E2FCDB729}"/>
                </a:ext>
              </a:extLst>
            </p:cNvPr>
            <p:cNvSpPr/>
            <p:nvPr/>
          </p:nvSpPr>
          <p:spPr>
            <a:xfrm>
              <a:off x="3870277" y="946767"/>
              <a:ext cx="231654" cy="174139"/>
            </a:xfrm>
            <a:custGeom>
              <a:avLst/>
              <a:gdLst>
                <a:gd name="connsiteX0" fmla="*/ 17531 w 184605"/>
                <a:gd name="connsiteY0" fmla="*/ 71825 h 138771"/>
                <a:gd name="connsiteX1" fmla="*/ 82572 w 184605"/>
                <a:gd name="connsiteY1" fmla="*/ 20427 h 138771"/>
                <a:gd name="connsiteX2" fmla="*/ 112120 w 184605"/>
                <a:gd name="connsiteY2" fmla="*/ 0 h 138771"/>
                <a:gd name="connsiteX3" fmla="*/ 148096 w 184605"/>
                <a:gd name="connsiteY3" fmla="*/ 3328 h 138771"/>
                <a:gd name="connsiteX4" fmla="*/ 184605 w 184605"/>
                <a:gd name="connsiteY4" fmla="*/ 3455 h 138771"/>
                <a:gd name="connsiteX5" fmla="*/ 127592 w 184605"/>
                <a:gd name="connsiteY5" fmla="*/ 44614 h 138771"/>
                <a:gd name="connsiteX6" fmla="*/ 118751 w 184605"/>
                <a:gd name="connsiteY6" fmla="*/ 72714 h 138771"/>
                <a:gd name="connsiteX7" fmla="*/ 140245 w 184605"/>
                <a:gd name="connsiteY7" fmla="*/ 138771 h 138771"/>
                <a:gd name="connsiteX8" fmla="*/ 81708 w 184605"/>
                <a:gd name="connsiteY8" fmla="*/ 95987 h 138771"/>
                <a:gd name="connsiteX9" fmla="*/ 56428 w 184605"/>
                <a:gd name="connsiteY9" fmla="*/ 96520 h 138771"/>
                <a:gd name="connsiteX10" fmla="*/ 0 w 184605"/>
                <a:gd name="connsiteY10" fmla="*/ 137857 h 138771"/>
                <a:gd name="connsiteX11" fmla="*/ 17531 w 184605"/>
                <a:gd name="connsiteY11" fmla="*/ 71825 h 13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605" h="138771">
                  <a:moveTo>
                    <a:pt x="17531" y="71825"/>
                  </a:moveTo>
                  <a:cubicBezTo>
                    <a:pt x="39203" y="54675"/>
                    <a:pt x="60697" y="37322"/>
                    <a:pt x="82572" y="20427"/>
                  </a:cubicBezTo>
                  <a:cubicBezTo>
                    <a:pt x="92023" y="13135"/>
                    <a:pt x="102237" y="6784"/>
                    <a:pt x="112120" y="0"/>
                  </a:cubicBezTo>
                  <a:cubicBezTo>
                    <a:pt x="124112" y="1143"/>
                    <a:pt x="136078" y="2668"/>
                    <a:pt x="148096" y="3328"/>
                  </a:cubicBezTo>
                  <a:cubicBezTo>
                    <a:pt x="158385" y="3887"/>
                    <a:pt x="168726" y="3455"/>
                    <a:pt x="184605" y="3455"/>
                  </a:cubicBezTo>
                  <a:cubicBezTo>
                    <a:pt x="163060" y="19157"/>
                    <a:pt x="145936" y="32825"/>
                    <a:pt x="127592" y="44614"/>
                  </a:cubicBezTo>
                  <a:cubicBezTo>
                    <a:pt x="115728" y="52236"/>
                    <a:pt x="113771" y="59807"/>
                    <a:pt x="118751" y="72714"/>
                  </a:cubicBezTo>
                  <a:cubicBezTo>
                    <a:pt x="126551" y="92912"/>
                    <a:pt x="132293" y="113924"/>
                    <a:pt x="140245" y="138771"/>
                  </a:cubicBezTo>
                  <a:cubicBezTo>
                    <a:pt x="118319" y="122892"/>
                    <a:pt x="99340" y="110291"/>
                    <a:pt x="81708" y="95987"/>
                  </a:cubicBezTo>
                  <a:cubicBezTo>
                    <a:pt x="71977" y="88110"/>
                    <a:pt x="65422" y="89457"/>
                    <a:pt x="56428" y="96520"/>
                  </a:cubicBezTo>
                  <a:cubicBezTo>
                    <a:pt x="38974" y="110214"/>
                    <a:pt x="20656" y="122841"/>
                    <a:pt x="0" y="137857"/>
                  </a:cubicBezTo>
                  <a:cubicBezTo>
                    <a:pt x="6453" y="113517"/>
                    <a:pt x="11992" y="92658"/>
                    <a:pt x="17531" y="7182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6" name="Freeform: Shape 45">
              <a:extLst>
                <a:ext uri="{FF2B5EF4-FFF2-40B4-BE49-F238E27FC236}">
                  <a16:creationId xmlns:a16="http://schemas.microsoft.com/office/drawing/2014/main" id="{27017956-44C5-27FB-278D-A52B395B09BB}"/>
                </a:ext>
              </a:extLst>
            </p:cNvPr>
            <p:cNvSpPr/>
            <p:nvPr/>
          </p:nvSpPr>
          <p:spPr>
            <a:xfrm>
              <a:off x="3516962" y="785860"/>
              <a:ext cx="1056279" cy="1057878"/>
            </a:xfrm>
            <a:custGeom>
              <a:avLst/>
              <a:gdLst>
                <a:gd name="connsiteX0" fmla="*/ 841750 w 841749"/>
                <a:gd name="connsiteY0" fmla="*/ 183589 h 843023"/>
                <a:gd name="connsiteX1" fmla="*/ 841191 w 841749"/>
                <a:gd name="connsiteY1" fmla="*/ 0 h 843023"/>
                <a:gd name="connsiteX2" fmla="*/ 775464 w 841749"/>
                <a:gd name="connsiteY2" fmla="*/ 0 h 843023"/>
                <a:gd name="connsiteX3" fmla="*/ 719899 w 841749"/>
                <a:gd name="connsiteY3" fmla="*/ 8842 h 843023"/>
                <a:gd name="connsiteX4" fmla="*/ 399495 w 841749"/>
                <a:gd name="connsiteY4" fmla="*/ 125484 h 843023"/>
                <a:gd name="connsiteX5" fmla="*/ 393677 w 841749"/>
                <a:gd name="connsiteY5" fmla="*/ 128278 h 843023"/>
                <a:gd name="connsiteX6" fmla="*/ 429653 w 841749"/>
                <a:gd name="connsiteY6" fmla="*/ 131607 h 843023"/>
                <a:gd name="connsiteX7" fmla="*/ 466162 w 841749"/>
                <a:gd name="connsiteY7" fmla="*/ 131734 h 843023"/>
                <a:gd name="connsiteX8" fmla="*/ 409150 w 841749"/>
                <a:gd name="connsiteY8" fmla="*/ 172893 h 843023"/>
                <a:gd name="connsiteX9" fmla="*/ 400308 w 841749"/>
                <a:gd name="connsiteY9" fmla="*/ 200992 h 843023"/>
                <a:gd name="connsiteX10" fmla="*/ 421802 w 841749"/>
                <a:gd name="connsiteY10" fmla="*/ 267050 h 843023"/>
                <a:gd name="connsiteX11" fmla="*/ 363265 w 841749"/>
                <a:gd name="connsiteY11" fmla="*/ 224265 h 843023"/>
                <a:gd name="connsiteX12" fmla="*/ 337985 w 841749"/>
                <a:gd name="connsiteY12" fmla="*/ 224799 h 843023"/>
                <a:gd name="connsiteX13" fmla="*/ 281557 w 841749"/>
                <a:gd name="connsiteY13" fmla="*/ 266135 h 843023"/>
                <a:gd name="connsiteX14" fmla="*/ 299088 w 841749"/>
                <a:gd name="connsiteY14" fmla="*/ 200078 h 843023"/>
                <a:gd name="connsiteX15" fmla="*/ 173325 w 841749"/>
                <a:gd name="connsiteY15" fmla="*/ 330617 h 843023"/>
                <a:gd name="connsiteX16" fmla="*/ 98451 w 841749"/>
                <a:gd name="connsiteY16" fmla="*/ 447869 h 843023"/>
                <a:gd name="connsiteX17" fmla="*/ 98451 w 841749"/>
                <a:gd name="connsiteY17" fmla="*/ 447869 h 843023"/>
                <a:gd name="connsiteX18" fmla="*/ 81937 w 841749"/>
                <a:gd name="connsiteY18" fmla="*/ 484328 h 843023"/>
                <a:gd name="connsiteX19" fmla="*/ 52592 w 841749"/>
                <a:gd name="connsiteY19" fmla="*/ 553180 h 843023"/>
                <a:gd name="connsiteX20" fmla="*/ 72536 w 841749"/>
                <a:gd name="connsiteY20" fmla="*/ 612022 h 843023"/>
                <a:gd name="connsiteX21" fmla="*/ 87552 w 841749"/>
                <a:gd name="connsiteY21" fmla="*/ 622845 h 843023"/>
                <a:gd name="connsiteX22" fmla="*/ 160113 w 841749"/>
                <a:gd name="connsiteY22" fmla="*/ 625945 h 843023"/>
                <a:gd name="connsiteX23" fmla="*/ 103659 w 841749"/>
                <a:gd name="connsiteY23" fmla="*/ 666824 h 843023"/>
                <a:gd name="connsiteX24" fmla="*/ 97003 w 841749"/>
                <a:gd name="connsiteY24" fmla="*/ 687124 h 843023"/>
                <a:gd name="connsiteX25" fmla="*/ 119945 w 841749"/>
                <a:gd name="connsiteY25" fmla="*/ 758161 h 843023"/>
                <a:gd name="connsiteX26" fmla="*/ 62043 w 841749"/>
                <a:gd name="connsiteY26" fmla="*/ 715936 h 843023"/>
                <a:gd name="connsiteX27" fmla="*/ 36814 w 841749"/>
                <a:gd name="connsiteY27" fmla="*/ 715377 h 843023"/>
                <a:gd name="connsiteX28" fmla="*/ 6428 w 841749"/>
                <a:gd name="connsiteY28" fmla="*/ 737709 h 843023"/>
                <a:gd name="connsiteX29" fmla="*/ 0 w 841749"/>
                <a:gd name="connsiteY29" fmla="*/ 842639 h 843023"/>
                <a:gd name="connsiteX30" fmla="*/ 183995 w 841749"/>
                <a:gd name="connsiteY30" fmla="*/ 842995 h 843023"/>
                <a:gd name="connsiteX31" fmla="*/ 821500 w 841749"/>
                <a:gd name="connsiteY31" fmla="*/ 842995 h 843023"/>
                <a:gd name="connsiteX32" fmla="*/ 841191 w 841749"/>
                <a:gd name="connsiteY32" fmla="*/ 842461 h 843023"/>
                <a:gd name="connsiteX33" fmla="*/ 841750 w 841749"/>
                <a:gd name="connsiteY33" fmla="*/ 622795 h 843023"/>
                <a:gd name="connsiteX34" fmla="*/ 841750 w 841749"/>
                <a:gd name="connsiteY34" fmla="*/ 403179 h 843023"/>
                <a:gd name="connsiteX35" fmla="*/ 841750 w 841749"/>
                <a:gd name="connsiteY35" fmla="*/ 183589 h 843023"/>
                <a:gd name="connsiteX36" fmla="*/ 298326 w 841749"/>
                <a:gd name="connsiteY36" fmla="*/ 377112 h 843023"/>
                <a:gd name="connsiteX37" fmla="*/ 331456 w 841749"/>
                <a:gd name="connsiteY37" fmla="*/ 352874 h 843023"/>
                <a:gd name="connsiteX38" fmla="*/ 350663 w 841749"/>
                <a:gd name="connsiteY38" fmla="*/ 293854 h 843023"/>
                <a:gd name="connsiteX39" fmla="*/ 370684 w 841749"/>
                <a:gd name="connsiteY39" fmla="*/ 355694 h 843023"/>
                <a:gd name="connsiteX40" fmla="*/ 401401 w 841749"/>
                <a:gd name="connsiteY40" fmla="*/ 377544 h 843023"/>
                <a:gd name="connsiteX41" fmla="*/ 461818 w 841749"/>
                <a:gd name="connsiteY41" fmla="*/ 380440 h 843023"/>
                <a:gd name="connsiteX42" fmla="*/ 408743 w 841749"/>
                <a:gd name="connsiteY42" fmla="*/ 418703 h 843023"/>
                <a:gd name="connsiteX43" fmla="*/ 400029 w 841749"/>
                <a:gd name="connsiteY43" fmla="*/ 445507 h 843023"/>
                <a:gd name="connsiteX44" fmla="*/ 421802 w 841749"/>
                <a:gd name="connsiteY44" fmla="*/ 512555 h 843023"/>
                <a:gd name="connsiteX45" fmla="*/ 350892 w 841749"/>
                <a:gd name="connsiteY45" fmla="*/ 461487 h 843023"/>
                <a:gd name="connsiteX46" fmla="*/ 283818 w 841749"/>
                <a:gd name="connsiteY46" fmla="*/ 509887 h 843023"/>
                <a:gd name="connsiteX47" fmla="*/ 281608 w 841749"/>
                <a:gd name="connsiteY47" fmla="*/ 507042 h 843023"/>
                <a:gd name="connsiteX48" fmla="*/ 302899 w 841749"/>
                <a:gd name="connsiteY48" fmla="*/ 441696 h 843023"/>
                <a:gd name="connsiteX49" fmla="*/ 296547 w 841749"/>
                <a:gd name="connsiteY49" fmla="*/ 421294 h 843023"/>
                <a:gd name="connsiteX50" fmla="*/ 241135 w 841749"/>
                <a:gd name="connsiteY50" fmla="*/ 377163 h 843023"/>
                <a:gd name="connsiteX51" fmla="*/ 298326 w 841749"/>
                <a:gd name="connsiteY51" fmla="*/ 377112 h 843023"/>
                <a:gd name="connsiteX52" fmla="*/ 403586 w 841749"/>
                <a:gd name="connsiteY52" fmla="*/ 700768 h 843023"/>
                <a:gd name="connsiteX53" fmla="*/ 421802 w 841749"/>
                <a:gd name="connsiteY53" fmla="*/ 758034 h 843023"/>
                <a:gd name="connsiteX54" fmla="*/ 350943 w 841749"/>
                <a:gd name="connsiteY54" fmla="*/ 707043 h 843023"/>
                <a:gd name="connsiteX55" fmla="*/ 295328 w 841749"/>
                <a:gd name="connsiteY55" fmla="*/ 747110 h 843023"/>
                <a:gd name="connsiteX56" fmla="*/ 282167 w 841749"/>
                <a:gd name="connsiteY56" fmla="*/ 753131 h 843023"/>
                <a:gd name="connsiteX57" fmla="*/ 303127 w 841749"/>
                <a:gd name="connsiteY57" fmla="*/ 686337 h 843023"/>
                <a:gd name="connsiteX58" fmla="*/ 297106 w 841749"/>
                <a:gd name="connsiteY58" fmla="*/ 667383 h 843023"/>
                <a:gd name="connsiteX59" fmla="*/ 236105 w 841749"/>
                <a:gd name="connsiteY59" fmla="*/ 622871 h 843023"/>
                <a:gd name="connsiteX60" fmla="*/ 323351 w 841749"/>
                <a:gd name="connsiteY60" fmla="*/ 622871 h 843023"/>
                <a:gd name="connsiteX61" fmla="*/ 350740 w 841749"/>
                <a:gd name="connsiteY61" fmla="*/ 539461 h 843023"/>
                <a:gd name="connsiteX62" fmla="*/ 373428 w 841749"/>
                <a:gd name="connsiteY62" fmla="*/ 608745 h 843023"/>
                <a:gd name="connsiteX63" fmla="*/ 392686 w 841749"/>
                <a:gd name="connsiteY63" fmla="*/ 622845 h 843023"/>
                <a:gd name="connsiteX64" fmla="*/ 466111 w 841749"/>
                <a:gd name="connsiteY64" fmla="*/ 622541 h 843023"/>
                <a:gd name="connsiteX65" fmla="*/ 417864 w 841749"/>
                <a:gd name="connsiteY65" fmla="*/ 658135 h 843023"/>
                <a:gd name="connsiteX66" fmla="*/ 403586 w 841749"/>
                <a:gd name="connsiteY66" fmla="*/ 700768 h 843023"/>
                <a:gd name="connsiteX67" fmla="*/ 611031 w 841749"/>
                <a:gd name="connsiteY67" fmla="*/ 132013 h 843023"/>
                <a:gd name="connsiteX68" fmla="*/ 630264 w 841749"/>
                <a:gd name="connsiteY68" fmla="*/ 117658 h 843023"/>
                <a:gd name="connsiteX69" fmla="*/ 652444 w 841749"/>
                <a:gd name="connsiteY69" fmla="*/ 48095 h 843023"/>
                <a:gd name="connsiteX70" fmla="*/ 680188 w 841749"/>
                <a:gd name="connsiteY70" fmla="*/ 131556 h 843023"/>
                <a:gd name="connsiteX71" fmla="*/ 762557 w 841749"/>
                <a:gd name="connsiteY71" fmla="*/ 131556 h 843023"/>
                <a:gd name="connsiteX72" fmla="*/ 764081 w 841749"/>
                <a:gd name="connsiteY72" fmla="*/ 134452 h 843023"/>
                <a:gd name="connsiteX73" fmla="*/ 709482 w 841749"/>
                <a:gd name="connsiteY73" fmla="*/ 173909 h 843023"/>
                <a:gd name="connsiteX74" fmla="*/ 701606 w 841749"/>
                <a:gd name="connsiteY74" fmla="*/ 199316 h 843023"/>
                <a:gd name="connsiteX75" fmla="*/ 721296 w 841749"/>
                <a:gd name="connsiteY75" fmla="*/ 260800 h 843023"/>
                <a:gd name="connsiteX76" fmla="*/ 717740 w 841749"/>
                <a:gd name="connsiteY76" fmla="*/ 262680 h 843023"/>
                <a:gd name="connsiteX77" fmla="*/ 652521 w 841749"/>
                <a:gd name="connsiteY77" fmla="*/ 215754 h 843023"/>
                <a:gd name="connsiteX78" fmla="*/ 585828 w 841749"/>
                <a:gd name="connsiteY78" fmla="*/ 264560 h 843023"/>
                <a:gd name="connsiteX79" fmla="*/ 591773 w 841749"/>
                <a:gd name="connsiteY79" fmla="*/ 235546 h 843023"/>
                <a:gd name="connsiteX80" fmla="*/ 608440 w 841749"/>
                <a:gd name="connsiteY80" fmla="*/ 183538 h 843023"/>
                <a:gd name="connsiteX81" fmla="*/ 537606 w 841749"/>
                <a:gd name="connsiteY81" fmla="*/ 131658 h 843023"/>
                <a:gd name="connsiteX82" fmla="*/ 611031 w 841749"/>
                <a:gd name="connsiteY82" fmla="*/ 132013 h 843023"/>
                <a:gd name="connsiteX83" fmla="*/ 720661 w 841749"/>
                <a:gd name="connsiteY83" fmla="*/ 506025 h 843023"/>
                <a:gd name="connsiteX84" fmla="*/ 721728 w 841749"/>
                <a:gd name="connsiteY84" fmla="*/ 509404 h 843023"/>
                <a:gd name="connsiteX85" fmla="*/ 718959 w 841749"/>
                <a:gd name="connsiteY85" fmla="*/ 507753 h 843023"/>
                <a:gd name="connsiteX86" fmla="*/ 652216 w 841749"/>
                <a:gd name="connsiteY86" fmla="*/ 461818 h 843023"/>
                <a:gd name="connsiteX87" fmla="*/ 586336 w 841749"/>
                <a:gd name="connsiteY87" fmla="*/ 509277 h 843023"/>
                <a:gd name="connsiteX88" fmla="*/ 583490 w 841749"/>
                <a:gd name="connsiteY88" fmla="*/ 507372 h 843023"/>
                <a:gd name="connsiteX89" fmla="*/ 608287 w 841749"/>
                <a:gd name="connsiteY89" fmla="*/ 429119 h 843023"/>
                <a:gd name="connsiteX90" fmla="*/ 542255 w 841749"/>
                <a:gd name="connsiteY90" fmla="*/ 380542 h 843023"/>
                <a:gd name="connsiteX91" fmla="*/ 542865 w 841749"/>
                <a:gd name="connsiteY91" fmla="*/ 377163 h 843023"/>
                <a:gd name="connsiteX92" fmla="*/ 609177 w 841749"/>
                <a:gd name="connsiteY92" fmla="*/ 377467 h 843023"/>
                <a:gd name="connsiteX93" fmla="*/ 630798 w 841749"/>
                <a:gd name="connsiteY93" fmla="*/ 361461 h 843023"/>
                <a:gd name="connsiteX94" fmla="*/ 652521 w 841749"/>
                <a:gd name="connsiteY94" fmla="*/ 293651 h 843023"/>
                <a:gd name="connsiteX95" fmla="*/ 672998 w 841749"/>
                <a:gd name="connsiteY95" fmla="*/ 357218 h 843023"/>
                <a:gd name="connsiteX96" fmla="*/ 701555 w 841749"/>
                <a:gd name="connsiteY96" fmla="*/ 377518 h 843023"/>
                <a:gd name="connsiteX97" fmla="*/ 763573 w 841749"/>
                <a:gd name="connsiteY97" fmla="*/ 380313 h 843023"/>
                <a:gd name="connsiteX98" fmla="*/ 697262 w 841749"/>
                <a:gd name="connsiteY98" fmla="*/ 428891 h 843023"/>
                <a:gd name="connsiteX99" fmla="*/ 720661 w 841749"/>
                <a:gd name="connsiteY99" fmla="*/ 506025 h 843023"/>
                <a:gd name="connsiteX100" fmla="*/ 583211 w 841749"/>
                <a:gd name="connsiteY100" fmla="*/ 755316 h 843023"/>
                <a:gd name="connsiteX101" fmla="*/ 584608 w 841749"/>
                <a:gd name="connsiteY101" fmla="*/ 754579 h 843023"/>
                <a:gd name="connsiteX102" fmla="*/ 584253 w 841749"/>
                <a:gd name="connsiteY102" fmla="*/ 755392 h 843023"/>
                <a:gd name="connsiteX103" fmla="*/ 583211 w 841749"/>
                <a:gd name="connsiteY103" fmla="*/ 755316 h 843023"/>
                <a:gd name="connsiteX104" fmla="*/ 720052 w 841749"/>
                <a:gd name="connsiteY104" fmla="*/ 754325 h 843023"/>
                <a:gd name="connsiteX105" fmla="*/ 721754 w 841749"/>
                <a:gd name="connsiteY105" fmla="*/ 753944 h 843023"/>
                <a:gd name="connsiteX106" fmla="*/ 721855 w 841749"/>
                <a:gd name="connsiteY106" fmla="*/ 755494 h 843023"/>
                <a:gd name="connsiteX107" fmla="*/ 720052 w 841749"/>
                <a:gd name="connsiteY107" fmla="*/ 754325 h 843023"/>
                <a:gd name="connsiteX108" fmla="*/ 706357 w 841749"/>
                <a:gd name="connsiteY108" fmla="*/ 667536 h 843023"/>
                <a:gd name="connsiteX109" fmla="*/ 700285 w 841749"/>
                <a:gd name="connsiteY109" fmla="*/ 686438 h 843023"/>
                <a:gd name="connsiteX110" fmla="*/ 717536 w 841749"/>
                <a:gd name="connsiteY110" fmla="*/ 739437 h 843023"/>
                <a:gd name="connsiteX111" fmla="*/ 719340 w 841749"/>
                <a:gd name="connsiteY111" fmla="*/ 753868 h 843023"/>
                <a:gd name="connsiteX112" fmla="*/ 653079 w 841749"/>
                <a:gd name="connsiteY112" fmla="*/ 707882 h 843023"/>
                <a:gd name="connsiteX113" fmla="*/ 585218 w 841749"/>
                <a:gd name="connsiteY113" fmla="*/ 753665 h 843023"/>
                <a:gd name="connsiteX114" fmla="*/ 604781 w 841749"/>
                <a:gd name="connsiteY114" fmla="*/ 687226 h 843023"/>
                <a:gd name="connsiteX115" fmla="*/ 598404 w 841749"/>
                <a:gd name="connsiteY115" fmla="*/ 667028 h 843023"/>
                <a:gd name="connsiteX116" fmla="*/ 537276 w 841749"/>
                <a:gd name="connsiteY116" fmla="*/ 622591 h 843023"/>
                <a:gd name="connsiteX117" fmla="*/ 611412 w 841749"/>
                <a:gd name="connsiteY117" fmla="*/ 622845 h 843023"/>
                <a:gd name="connsiteX118" fmla="*/ 629934 w 841749"/>
                <a:gd name="connsiteY118" fmla="*/ 609786 h 843023"/>
                <a:gd name="connsiteX119" fmla="*/ 652444 w 841749"/>
                <a:gd name="connsiteY119" fmla="*/ 539130 h 843023"/>
                <a:gd name="connsiteX120" fmla="*/ 676225 w 841749"/>
                <a:gd name="connsiteY120" fmla="*/ 611870 h 843023"/>
                <a:gd name="connsiteX121" fmla="*/ 691215 w 841749"/>
                <a:gd name="connsiteY121" fmla="*/ 622744 h 843023"/>
                <a:gd name="connsiteX122" fmla="*/ 767918 w 841749"/>
                <a:gd name="connsiteY122" fmla="*/ 622566 h 843023"/>
                <a:gd name="connsiteX123" fmla="*/ 706357 w 841749"/>
                <a:gd name="connsiteY123" fmla="*/ 667536 h 84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841749" h="843023">
                  <a:moveTo>
                    <a:pt x="841750" y="183589"/>
                  </a:moveTo>
                  <a:cubicBezTo>
                    <a:pt x="841572" y="122384"/>
                    <a:pt x="841369" y="61179"/>
                    <a:pt x="841191" y="0"/>
                  </a:cubicBezTo>
                  <a:cubicBezTo>
                    <a:pt x="819290" y="0"/>
                    <a:pt x="797364" y="0"/>
                    <a:pt x="775464" y="0"/>
                  </a:cubicBezTo>
                  <a:cubicBezTo>
                    <a:pt x="756942" y="2947"/>
                    <a:pt x="738446" y="6148"/>
                    <a:pt x="719899" y="8842"/>
                  </a:cubicBezTo>
                  <a:cubicBezTo>
                    <a:pt x="605035" y="25508"/>
                    <a:pt x="498327" y="64584"/>
                    <a:pt x="399495" y="125484"/>
                  </a:cubicBezTo>
                  <a:cubicBezTo>
                    <a:pt x="397666" y="126602"/>
                    <a:pt x="395608" y="127338"/>
                    <a:pt x="393677" y="128278"/>
                  </a:cubicBezTo>
                  <a:cubicBezTo>
                    <a:pt x="405669" y="129422"/>
                    <a:pt x="417635" y="130946"/>
                    <a:pt x="429653" y="131607"/>
                  </a:cubicBezTo>
                  <a:cubicBezTo>
                    <a:pt x="439943" y="132166"/>
                    <a:pt x="450283" y="131734"/>
                    <a:pt x="466162" y="131734"/>
                  </a:cubicBezTo>
                  <a:cubicBezTo>
                    <a:pt x="444617" y="147435"/>
                    <a:pt x="427493" y="161104"/>
                    <a:pt x="409150" y="172893"/>
                  </a:cubicBezTo>
                  <a:cubicBezTo>
                    <a:pt x="397285" y="180515"/>
                    <a:pt x="395328" y="188086"/>
                    <a:pt x="400308" y="200992"/>
                  </a:cubicBezTo>
                  <a:cubicBezTo>
                    <a:pt x="408108" y="221191"/>
                    <a:pt x="413850" y="242202"/>
                    <a:pt x="421802" y="267050"/>
                  </a:cubicBezTo>
                  <a:cubicBezTo>
                    <a:pt x="399876" y="251171"/>
                    <a:pt x="380897" y="238569"/>
                    <a:pt x="363265" y="224265"/>
                  </a:cubicBezTo>
                  <a:cubicBezTo>
                    <a:pt x="353534" y="216389"/>
                    <a:pt x="346979" y="217735"/>
                    <a:pt x="337985" y="224799"/>
                  </a:cubicBezTo>
                  <a:cubicBezTo>
                    <a:pt x="320531" y="238518"/>
                    <a:pt x="302213" y="251120"/>
                    <a:pt x="281557" y="266135"/>
                  </a:cubicBezTo>
                  <a:cubicBezTo>
                    <a:pt x="288010" y="241770"/>
                    <a:pt x="293549" y="220937"/>
                    <a:pt x="299088" y="200078"/>
                  </a:cubicBezTo>
                  <a:cubicBezTo>
                    <a:pt x="250815" y="237451"/>
                    <a:pt x="210571" y="282624"/>
                    <a:pt x="173325" y="330617"/>
                  </a:cubicBezTo>
                  <a:cubicBezTo>
                    <a:pt x="162323" y="344794"/>
                    <a:pt x="108969" y="416695"/>
                    <a:pt x="98451" y="447869"/>
                  </a:cubicBezTo>
                  <a:cubicBezTo>
                    <a:pt x="105362" y="468093"/>
                    <a:pt x="105362" y="468093"/>
                    <a:pt x="98451" y="447869"/>
                  </a:cubicBezTo>
                  <a:cubicBezTo>
                    <a:pt x="92938" y="460014"/>
                    <a:pt x="87450" y="472184"/>
                    <a:pt x="81937" y="484328"/>
                  </a:cubicBezTo>
                  <a:cubicBezTo>
                    <a:pt x="72155" y="507270"/>
                    <a:pt x="62373" y="530213"/>
                    <a:pt x="52592" y="553180"/>
                  </a:cubicBezTo>
                  <a:cubicBezTo>
                    <a:pt x="59299" y="572769"/>
                    <a:pt x="66362" y="592256"/>
                    <a:pt x="72536" y="612022"/>
                  </a:cubicBezTo>
                  <a:cubicBezTo>
                    <a:pt x="75051" y="620101"/>
                    <a:pt x="78913" y="623049"/>
                    <a:pt x="87552" y="622845"/>
                  </a:cubicBezTo>
                  <a:cubicBezTo>
                    <a:pt x="111358" y="622236"/>
                    <a:pt x="135164" y="622642"/>
                    <a:pt x="160113" y="625945"/>
                  </a:cubicBezTo>
                  <a:cubicBezTo>
                    <a:pt x="141338" y="639639"/>
                    <a:pt x="122841" y="653740"/>
                    <a:pt x="103659" y="666824"/>
                  </a:cubicBezTo>
                  <a:cubicBezTo>
                    <a:pt x="95478" y="672414"/>
                    <a:pt x="93497" y="677495"/>
                    <a:pt x="97003" y="687124"/>
                  </a:cubicBezTo>
                  <a:cubicBezTo>
                    <a:pt x="104955" y="709025"/>
                    <a:pt x="111434" y="731459"/>
                    <a:pt x="119945" y="758161"/>
                  </a:cubicBezTo>
                  <a:cubicBezTo>
                    <a:pt x="98019" y="742282"/>
                    <a:pt x="79625" y="729655"/>
                    <a:pt x="62043" y="715936"/>
                  </a:cubicBezTo>
                  <a:cubicBezTo>
                    <a:pt x="53100" y="708949"/>
                    <a:pt x="46189" y="707018"/>
                    <a:pt x="36814" y="715377"/>
                  </a:cubicBezTo>
                  <a:cubicBezTo>
                    <a:pt x="27490" y="723710"/>
                    <a:pt x="16616" y="730341"/>
                    <a:pt x="6428" y="737709"/>
                  </a:cubicBezTo>
                  <a:cubicBezTo>
                    <a:pt x="4294" y="772694"/>
                    <a:pt x="2160" y="807679"/>
                    <a:pt x="0" y="842639"/>
                  </a:cubicBezTo>
                  <a:cubicBezTo>
                    <a:pt x="61332" y="842766"/>
                    <a:pt x="122664" y="842995"/>
                    <a:pt x="183995" y="842995"/>
                  </a:cubicBezTo>
                  <a:cubicBezTo>
                    <a:pt x="396497" y="843045"/>
                    <a:pt x="608999" y="843020"/>
                    <a:pt x="821500" y="842995"/>
                  </a:cubicBezTo>
                  <a:cubicBezTo>
                    <a:pt x="828055" y="842995"/>
                    <a:pt x="834610" y="842664"/>
                    <a:pt x="841191" y="842461"/>
                  </a:cubicBezTo>
                  <a:cubicBezTo>
                    <a:pt x="841369" y="769239"/>
                    <a:pt x="841546" y="696017"/>
                    <a:pt x="841750" y="622795"/>
                  </a:cubicBezTo>
                  <a:cubicBezTo>
                    <a:pt x="841750" y="549598"/>
                    <a:pt x="841750" y="476401"/>
                    <a:pt x="841750" y="403179"/>
                  </a:cubicBezTo>
                  <a:cubicBezTo>
                    <a:pt x="841750" y="329982"/>
                    <a:pt x="841750" y="256786"/>
                    <a:pt x="841750" y="183589"/>
                  </a:cubicBezTo>
                  <a:close/>
                  <a:moveTo>
                    <a:pt x="298326" y="377112"/>
                  </a:moveTo>
                  <a:cubicBezTo>
                    <a:pt x="329373" y="376654"/>
                    <a:pt x="321395" y="381558"/>
                    <a:pt x="331456" y="352874"/>
                  </a:cubicBezTo>
                  <a:cubicBezTo>
                    <a:pt x="337808" y="334810"/>
                    <a:pt x="343321" y="316491"/>
                    <a:pt x="350663" y="293854"/>
                  </a:cubicBezTo>
                  <a:cubicBezTo>
                    <a:pt x="358311" y="316923"/>
                    <a:pt x="366314" y="335902"/>
                    <a:pt x="370684" y="355694"/>
                  </a:cubicBezTo>
                  <a:cubicBezTo>
                    <a:pt x="374698" y="373987"/>
                    <a:pt x="383946" y="378890"/>
                    <a:pt x="401401" y="377544"/>
                  </a:cubicBezTo>
                  <a:cubicBezTo>
                    <a:pt x="420888" y="376045"/>
                    <a:pt x="440603" y="377188"/>
                    <a:pt x="461818" y="380440"/>
                  </a:cubicBezTo>
                  <a:cubicBezTo>
                    <a:pt x="444185" y="393296"/>
                    <a:pt x="427011" y="406863"/>
                    <a:pt x="408743" y="418703"/>
                  </a:cubicBezTo>
                  <a:cubicBezTo>
                    <a:pt x="397590" y="425943"/>
                    <a:pt x="395176" y="432905"/>
                    <a:pt x="400029" y="445507"/>
                  </a:cubicBezTo>
                  <a:cubicBezTo>
                    <a:pt x="408032" y="466264"/>
                    <a:pt x="413926" y="487834"/>
                    <a:pt x="421802" y="512555"/>
                  </a:cubicBezTo>
                  <a:cubicBezTo>
                    <a:pt x="396141" y="494084"/>
                    <a:pt x="373580" y="477849"/>
                    <a:pt x="350892" y="461487"/>
                  </a:cubicBezTo>
                  <a:cubicBezTo>
                    <a:pt x="328001" y="478002"/>
                    <a:pt x="305922" y="493957"/>
                    <a:pt x="283818" y="509887"/>
                  </a:cubicBezTo>
                  <a:cubicBezTo>
                    <a:pt x="283082" y="508947"/>
                    <a:pt x="282345" y="507982"/>
                    <a:pt x="281608" y="507042"/>
                  </a:cubicBezTo>
                  <a:cubicBezTo>
                    <a:pt x="288620" y="485217"/>
                    <a:pt x="295023" y="463190"/>
                    <a:pt x="302899" y="441696"/>
                  </a:cubicBezTo>
                  <a:cubicBezTo>
                    <a:pt x="306380" y="432193"/>
                    <a:pt x="304779" y="426934"/>
                    <a:pt x="296547" y="421294"/>
                  </a:cubicBezTo>
                  <a:cubicBezTo>
                    <a:pt x="277619" y="408362"/>
                    <a:pt x="259326" y="394490"/>
                    <a:pt x="241135" y="377163"/>
                  </a:cubicBezTo>
                  <a:cubicBezTo>
                    <a:pt x="260190" y="377163"/>
                    <a:pt x="279271" y="377391"/>
                    <a:pt x="298326" y="377112"/>
                  </a:cubicBezTo>
                  <a:close/>
                  <a:moveTo>
                    <a:pt x="403586" y="700768"/>
                  </a:moveTo>
                  <a:cubicBezTo>
                    <a:pt x="409251" y="718400"/>
                    <a:pt x="414815" y="736058"/>
                    <a:pt x="421802" y="758034"/>
                  </a:cubicBezTo>
                  <a:cubicBezTo>
                    <a:pt x="396395" y="739742"/>
                    <a:pt x="374241" y="723812"/>
                    <a:pt x="350943" y="707043"/>
                  </a:cubicBezTo>
                  <a:cubicBezTo>
                    <a:pt x="332421" y="720458"/>
                    <a:pt x="314027" y="734000"/>
                    <a:pt x="295328" y="747110"/>
                  </a:cubicBezTo>
                  <a:cubicBezTo>
                    <a:pt x="291440" y="749828"/>
                    <a:pt x="286613" y="751226"/>
                    <a:pt x="282167" y="753131"/>
                  </a:cubicBezTo>
                  <a:cubicBezTo>
                    <a:pt x="289001" y="730799"/>
                    <a:pt x="295378" y="708339"/>
                    <a:pt x="303127" y="686337"/>
                  </a:cubicBezTo>
                  <a:cubicBezTo>
                    <a:pt x="306278" y="677394"/>
                    <a:pt x="304779" y="672693"/>
                    <a:pt x="297106" y="667383"/>
                  </a:cubicBezTo>
                  <a:cubicBezTo>
                    <a:pt x="277568" y="653867"/>
                    <a:pt x="258666" y="639436"/>
                    <a:pt x="236105" y="622871"/>
                  </a:cubicBezTo>
                  <a:cubicBezTo>
                    <a:pt x="267685" y="622871"/>
                    <a:pt x="294794" y="622871"/>
                    <a:pt x="323351" y="622871"/>
                  </a:cubicBezTo>
                  <a:cubicBezTo>
                    <a:pt x="332142" y="596092"/>
                    <a:pt x="340780" y="569796"/>
                    <a:pt x="350740" y="539461"/>
                  </a:cubicBezTo>
                  <a:cubicBezTo>
                    <a:pt x="359149" y="564791"/>
                    <a:pt x="367203" y="586514"/>
                    <a:pt x="373428" y="608745"/>
                  </a:cubicBezTo>
                  <a:cubicBezTo>
                    <a:pt x="376527" y="619771"/>
                    <a:pt x="381329" y="623354"/>
                    <a:pt x="392686" y="622845"/>
                  </a:cubicBezTo>
                  <a:cubicBezTo>
                    <a:pt x="415374" y="621855"/>
                    <a:pt x="438164" y="622541"/>
                    <a:pt x="466111" y="622541"/>
                  </a:cubicBezTo>
                  <a:cubicBezTo>
                    <a:pt x="447285" y="636438"/>
                    <a:pt x="432625" y="647337"/>
                    <a:pt x="417864" y="658135"/>
                  </a:cubicBezTo>
                  <a:cubicBezTo>
                    <a:pt x="395201" y="674751"/>
                    <a:pt x="395201" y="674701"/>
                    <a:pt x="403586" y="700768"/>
                  </a:cubicBezTo>
                  <a:close/>
                  <a:moveTo>
                    <a:pt x="611031" y="132013"/>
                  </a:moveTo>
                  <a:cubicBezTo>
                    <a:pt x="622795" y="132598"/>
                    <a:pt x="627241" y="128177"/>
                    <a:pt x="630264" y="117658"/>
                  </a:cubicBezTo>
                  <a:cubicBezTo>
                    <a:pt x="636590" y="95605"/>
                    <a:pt x="644136" y="73908"/>
                    <a:pt x="652444" y="48095"/>
                  </a:cubicBezTo>
                  <a:cubicBezTo>
                    <a:pt x="662378" y="78024"/>
                    <a:pt x="671194" y="104498"/>
                    <a:pt x="680188" y="131556"/>
                  </a:cubicBezTo>
                  <a:cubicBezTo>
                    <a:pt x="708085" y="131556"/>
                    <a:pt x="735321" y="131556"/>
                    <a:pt x="762557" y="131556"/>
                  </a:cubicBezTo>
                  <a:cubicBezTo>
                    <a:pt x="763065" y="132521"/>
                    <a:pt x="763573" y="133487"/>
                    <a:pt x="764081" y="134452"/>
                  </a:cubicBezTo>
                  <a:cubicBezTo>
                    <a:pt x="745941" y="147715"/>
                    <a:pt x="728283" y="161688"/>
                    <a:pt x="709482" y="173909"/>
                  </a:cubicBezTo>
                  <a:cubicBezTo>
                    <a:pt x="698659" y="180947"/>
                    <a:pt x="697135" y="187578"/>
                    <a:pt x="701606" y="199316"/>
                  </a:cubicBezTo>
                  <a:cubicBezTo>
                    <a:pt x="709228" y="219412"/>
                    <a:pt x="714843" y="240271"/>
                    <a:pt x="721296" y="260800"/>
                  </a:cubicBezTo>
                  <a:cubicBezTo>
                    <a:pt x="720102" y="261435"/>
                    <a:pt x="718934" y="262070"/>
                    <a:pt x="717740" y="262680"/>
                  </a:cubicBezTo>
                  <a:cubicBezTo>
                    <a:pt x="696144" y="247131"/>
                    <a:pt x="674523" y="231582"/>
                    <a:pt x="652521" y="215754"/>
                  </a:cubicBezTo>
                  <a:cubicBezTo>
                    <a:pt x="629807" y="232370"/>
                    <a:pt x="607830" y="248452"/>
                    <a:pt x="585828" y="264560"/>
                  </a:cubicBezTo>
                  <a:cubicBezTo>
                    <a:pt x="587759" y="254931"/>
                    <a:pt x="589029" y="245022"/>
                    <a:pt x="591773" y="235546"/>
                  </a:cubicBezTo>
                  <a:cubicBezTo>
                    <a:pt x="596778" y="218294"/>
                    <a:pt x="602698" y="201297"/>
                    <a:pt x="608440" y="183538"/>
                  </a:cubicBezTo>
                  <a:cubicBezTo>
                    <a:pt x="585853" y="166998"/>
                    <a:pt x="563851" y="150865"/>
                    <a:pt x="537606" y="131658"/>
                  </a:cubicBezTo>
                  <a:cubicBezTo>
                    <a:pt x="565020" y="131683"/>
                    <a:pt x="588089" y="130870"/>
                    <a:pt x="611031" y="132013"/>
                  </a:cubicBezTo>
                  <a:close/>
                  <a:moveTo>
                    <a:pt x="720661" y="506025"/>
                  </a:moveTo>
                  <a:cubicBezTo>
                    <a:pt x="721017" y="507143"/>
                    <a:pt x="721373" y="508287"/>
                    <a:pt x="721728" y="509404"/>
                  </a:cubicBezTo>
                  <a:cubicBezTo>
                    <a:pt x="720814" y="508846"/>
                    <a:pt x="719874" y="508287"/>
                    <a:pt x="718959" y="507753"/>
                  </a:cubicBezTo>
                  <a:cubicBezTo>
                    <a:pt x="696957" y="492611"/>
                    <a:pt x="674980" y="477494"/>
                    <a:pt x="652216" y="461818"/>
                  </a:cubicBezTo>
                  <a:cubicBezTo>
                    <a:pt x="630366" y="477570"/>
                    <a:pt x="608338" y="493424"/>
                    <a:pt x="586336" y="509277"/>
                  </a:cubicBezTo>
                  <a:cubicBezTo>
                    <a:pt x="585396" y="508642"/>
                    <a:pt x="584431" y="508007"/>
                    <a:pt x="583490" y="507372"/>
                  </a:cubicBezTo>
                  <a:cubicBezTo>
                    <a:pt x="591671" y="481559"/>
                    <a:pt x="599852" y="455746"/>
                    <a:pt x="608287" y="429119"/>
                  </a:cubicBezTo>
                  <a:cubicBezTo>
                    <a:pt x="586031" y="412757"/>
                    <a:pt x="564156" y="396650"/>
                    <a:pt x="542255" y="380542"/>
                  </a:cubicBezTo>
                  <a:cubicBezTo>
                    <a:pt x="542459" y="379424"/>
                    <a:pt x="542662" y="378280"/>
                    <a:pt x="542865" y="377163"/>
                  </a:cubicBezTo>
                  <a:cubicBezTo>
                    <a:pt x="564969" y="377163"/>
                    <a:pt x="587124" y="376324"/>
                    <a:pt x="609177" y="377467"/>
                  </a:cubicBezTo>
                  <a:cubicBezTo>
                    <a:pt x="622007" y="378128"/>
                    <a:pt x="627469" y="373428"/>
                    <a:pt x="630798" y="361461"/>
                  </a:cubicBezTo>
                  <a:cubicBezTo>
                    <a:pt x="636794" y="339916"/>
                    <a:pt x="644365" y="318803"/>
                    <a:pt x="652521" y="293651"/>
                  </a:cubicBezTo>
                  <a:cubicBezTo>
                    <a:pt x="660270" y="317152"/>
                    <a:pt x="668146" y="336817"/>
                    <a:pt x="672998" y="357218"/>
                  </a:cubicBezTo>
                  <a:cubicBezTo>
                    <a:pt x="676962" y="373860"/>
                    <a:pt x="685041" y="378839"/>
                    <a:pt x="701555" y="377518"/>
                  </a:cubicBezTo>
                  <a:cubicBezTo>
                    <a:pt x="721576" y="375918"/>
                    <a:pt x="741825" y="377137"/>
                    <a:pt x="763573" y="380313"/>
                  </a:cubicBezTo>
                  <a:cubicBezTo>
                    <a:pt x="741596" y="396421"/>
                    <a:pt x="719594" y="412529"/>
                    <a:pt x="697262" y="428891"/>
                  </a:cubicBezTo>
                  <a:cubicBezTo>
                    <a:pt x="705189" y="454983"/>
                    <a:pt x="712912" y="480517"/>
                    <a:pt x="720661" y="506025"/>
                  </a:cubicBezTo>
                  <a:close/>
                  <a:moveTo>
                    <a:pt x="583211" y="755316"/>
                  </a:moveTo>
                  <a:cubicBezTo>
                    <a:pt x="583668" y="755062"/>
                    <a:pt x="584126" y="754808"/>
                    <a:pt x="584608" y="754579"/>
                  </a:cubicBezTo>
                  <a:cubicBezTo>
                    <a:pt x="584532" y="754884"/>
                    <a:pt x="584431" y="755164"/>
                    <a:pt x="584253" y="755392"/>
                  </a:cubicBezTo>
                  <a:cubicBezTo>
                    <a:pt x="584126" y="755545"/>
                    <a:pt x="583567" y="755341"/>
                    <a:pt x="583211" y="755316"/>
                  </a:cubicBezTo>
                  <a:close/>
                  <a:moveTo>
                    <a:pt x="720052" y="754325"/>
                  </a:moveTo>
                  <a:cubicBezTo>
                    <a:pt x="720610" y="754198"/>
                    <a:pt x="721195" y="754071"/>
                    <a:pt x="721754" y="753944"/>
                  </a:cubicBezTo>
                  <a:cubicBezTo>
                    <a:pt x="721779" y="754452"/>
                    <a:pt x="721805" y="754986"/>
                    <a:pt x="721855" y="755494"/>
                  </a:cubicBezTo>
                  <a:cubicBezTo>
                    <a:pt x="721246" y="755113"/>
                    <a:pt x="720661" y="754732"/>
                    <a:pt x="720052" y="754325"/>
                  </a:cubicBezTo>
                  <a:close/>
                  <a:moveTo>
                    <a:pt x="706357" y="667536"/>
                  </a:moveTo>
                  <a:cubicBezTo>
                    <a:pt x="698303" y="672973"/>
                    <a:pt x="697287" y="678029"/>
                    <a:pt x="700285" y="686438"/>
                  </a:cubicBezTo>
                  <a:cubicBezTo>
                    <a:pt x="706510" y="703944"/>
                    <a:pt x="712125" y="721652"/>
                    <a:pt x="717536" y="739437"/>
                  </a:cubicBezTo>
                  <a:cubicBezTo>
                    <a:pt x="718934" y="744010"/>
                    <a:pt x="718832" y="749015"/>
                    <a:pt x="719340" y="753868"/>
                  </a:cubicBezTo>
                  <a:cubicBezTo>
                    <a:pt x="697465" y="738700"/>
                    <a:pt x="675615" y="723507"/>
                    <a:pt x="653079" y="707882"/>
                  </a:cubicBezTo>
                  <a:cubicBezTo>
                    <a:pt x="630620" y="723049"/>
                    <a:pt x="607932" y="738344"/>
                    <a:pt x="585218" y="753665"/>
                  </a:cubicBezTo>
                  <a:cubicBezTo>
                    <a:pt x="591621" y="731484"/>
                    <a:pt x="597464" y="709101"/>
                    <a:pt x="604781" y="687226"/>
                  </a:cubicBezTo>
                  <a:cubicBezTo>
                    <a:pt x="607932" y="677800"/>
                    <a:pt x="606738" y="672693"/>
                    <a:pt x="598404" y="667028"/>
                  </a:cubicBezTo>
                  <a:cubicBezTo>
                    <a:pt x="579070" y="653867"/>
                    <a:pt x="560472" y="639563"/>
                    <a:pt x="537276" y="622591"/>
                  </a:cubicBezTo>
                  <a:cubicBezTo>
                    <a:pt x="565248" y="622591"/>
                    <a:pt x="588369" y="622032"/>
                    <a:pt x="611412" y="622845"/>
                  </a:cubicBezTo>
                  <a:cubicBezTo>
                    <a:pt x="621855" y="623227"/>
                    <a:pt x="626987" y="620178"/>
                    <a:pt x="629934" y="609786"/>
                  </a:cubicBezTo>
                  <a:cubicBezTo>
                    <a:pt x="636362" y="587225"/>
                    <a:pt x="644085" y="565045"/>
                    <a:pt x="652444" y="539130"/>
                  </a:cubicBezTo>
                  <a:cubicBezTo>
                    <a:pt x="661159" y="565502"/>
                    <a:pt x="669289" y="588521"/>
                    <a:pt x="676225" y="611870"/>
                  </a:cubicBezTo>
                  <a:cubicBezTo>
                    <a:pt x="678766" y="620406"/>
                    <a:pt x="682754" y="622922"/>
                    <a:pt x="691215" y="622744"/>
                  </a:cubicBezTo>
                  <a:cubicBezTo>
                    <a:pt x="715021" y="622261"/>
                    <a:pt x="738852" y="622566"/>
                    <a:pt x="767918" y="622566"/>
                  </a:cubicBezTo>
                  <a:cubicBezTo>
                    <a:pt x="744747" y="639665"/>
                    <a:pt x="725997" y="654274"/>
                    <a:pt x="706357" y="667536"/>
                  </a:cubicBezTo>
                  <a:close/>
                </a:path>
              </a:pathLst>
            </a:custGeom>
            <a:solidFill>
              <a:schemeClr val="accent2"/>
            </a:solidFill>
            <a:ln w="2535" cap="flat">
              <a:noFill/>
              <a:prstDash val="solid"/>
              <a:miter/>
            </a:ln>
          </p:spPr>
          <p:txBody>
            <a:bodyPr rtlCol="0" anchor="ctr"/>
            <a:lstStyle/>
            <a:p>
              <a:endParaRPr lang="en-GB" dirty="0">
                <a:latin typeface="Poppins" panose="00000500000000000000" pitchFamily="2" charset="0"/>
              </a:endParaRPr>
            </a:p>
          </p:txBody>
        </p:sp>
        <p:sp>
          <p:nvSpPr>
            <p:cNvPr id="47" name="Freeform: Shape 46">
              <a:extLst>
                <a:ext uri="{FF2B5EF4-FFF2-40B4-BE49-F238E27FC236}">
                  <a16:creationId xmlns:a16="http://schemas.microsoft.com/office/drawing/2014/main" id="{502F6F0F-9E66-0581-7985-6B149853BD6F}"/>
                </a:ext>
              </a:extLst>
            </p:cNvPr>
            <p:cNvSpPr/>
            <p:nvPr/>
          </p:nvSpPr>
          <p:spPr>
            <a:xfrm>
              <a:off x="4248683" y="1117559"/>
              <a:ext cx="3319" cy="898"/>
            </a:xfrm>
            <a:custGeom>
              <a:avLst/>
              <a:gdLst>
                <a:gd name="connsiteX0" fmla="*/ 2541 w 2645"/>
                <a:gd name="connsiteY0" fmla="*/ 381 h 716"/>
                <a:gd name="connsiteX1" fmla="*/ 0 w 2645"/>
                <a:gd name="connsiteY1" fmla="*/ 0 h 716"/>
                <a:gd name="connsiteX2" fmla="*/ 2642 w 2645"/>
                <a:gd name="connsiteY2" fmla="*/ 711 h 716"/>
                <a:gd name="connsiteX3" fmla="*/ 2541 w 2645"/>
                <a:gd name="connsiteY3" fmla="*/ 381 h 716"/>
              </a:gdLst>
              <a:ahLst/>
              <a:cxnLst>
                <a:cxn ang="0">
                  <a:pos x="connsiteX0" y="connsiteY0"/>
                </a:cxn>
                <a:cxn ang="0">
                  <a:pos x="connsiteX1" y="connsiteY1"/>
                </a:cxn>
                <a:cxn ang="0">
                  <a:pos x="connsiteX2" y="connsiteY2"/>
                </a:cxn>
                <a:cxn ang="0">
                  <a:pos x="connsiteX3" y="connsiteY3"/>
                </a:cxn>
              </a:cxnLst>
              <a:rect l="l" t="t" r="r" b="b"/>
              <a:pathLst>
                <a:path w="2645" h="716">
                  <a:moveTo>
                    <a:pt x="2541" y="381"/>
                  </a:moveTo>
                  <a:cubicBezTo>
                    <a:pt x="1702" y="254"/>
                    <a:pt x="838" y="127"/>
                    <a:pt x="0" y="0"/>
                  </a:cubicBezTo>
                  <a:cubicBezTo>
                    <a:pt x="889" y="229"/>
                    <a:pt x="1753" y="432"/>
                    <a:pt x="2642" y="711"/>
                  </a:cubicBezTo>
                  <a:cubicBezTo>
                    <a:pt x="2668" y="762"/>
                    <a:pt x="2541" y="381"/>
                    <a:pt x="2541" y="381"/>
                  </a:cubicBezTo>
                  <a:close/>
                </a:path>
              </a:pathLst>
            </a:custGeom>
            <a:solidFill>
              <a:srgbClr val="EBECEE"/>
            </a:solidFill>
            <a:ln w="2535" cap="flat">
              <a:noFill/>
              <a:prstDash val="solid"/>
              <a:miter/>
            </a:ln>
          </p:spPr>
          <p:txBody>
            <a:bodyPr rtlCol="0" anchor="ctr"/>
            <a:lstStyle/>
            <a:p>
              <a:endParaRPr lang="en-GB" dirty="0">
                <a:latin typeface="Poppins" panose="00000500000000000000" pitchFamily="2" charset="0"/>
              </a:endParaRPr>
            </a:p>
          </p:txBody>
        </p:sp>
        <p:sp>
          <p:nvSpPr>
            <p:cNvPr id="48" name="Freeform: Shape 47">
              <a:extLst>
                <a:ext uri="{FF2B5EF4-FFF2-40B4-BE49-F238E27FC236}">
                  <a16:creationId xmlns:a16="http://schemas.microsoft.com/office/drawing/2014/main" id="{CD192075-6168-4D0A-8040-8FB321DDA991}"/>
                </a:ext>
              </a:extLst>
            </p:cNvPr>
            <p:cNvSpPr/>
            <p:nvPr/>
          </p:nvSpPr>
          <p:spPr>
            <a:xfrm>
              <a:off x="4419156" y="1420851"/>
              <a:ext cx="3475" cy="4240"/>
            </a:xfrm>
            <a:custGeom>
              <a:avLst/>
              <a:gdLst>
                <a:gd name="connsiteX0" fmla="*/ 1702 w 2769"/>
                <a:gd name="connsiteY0" fmla="*/ 0 h 3379"/>
                <a:gd name="connsiteX1" fmla="*/ 2769 w 2769"/>
                <a:gd name="connsiteY1" fmla="*/ 3379 h 3379"/>
                <a:gd name="connsiteX2" fmla="*/ 0 w 2769"/>
                <a:gd name="connsiteY2" fmla="*/ 1728 h 3379"/>
                <a:gd name="connsiteX3" fmla="*/ 1702 w 2769"/>
                <a:gd name="connsiteY3" fmla="*/ 0 h 3379"/>
              </a:gdLst>
              <a:ahLst/>
              <a:cxnLst>
                <a:cxn ang="0">
                  <a:pos x="connsiteX0" y="connsiteY0"/>
                </a:cxn>
                <a:cxn ang="0">
                  <a:pos x="connsiteX1" y="connsiteY1"/>
                </a:cxn>
                <a:cxn ang="0">
                  <a:pos x="connsiteX2" y="connsiteY2"/>
                </a:cxn>
                <a:cxn ang="0">
                  <a:pos x="connsiteX3" y="connsiteY3"/>
                </a:cxn>
              </a:cxnLst>
              <a:rect l="l" t="t" r="r" b="b"/>
              <a:pathLst>
                <a:path w="2769" h="3379">
                  <a:moveTo>
                    <a:pt x="1702" y="0"/>
                  </a:moveTo>
                  <a:cubicBezTo>
                    <a:pt x="2058" y="1118"/>
                    <a:pt x="2414" y="2261"/>
                    <a:pt x="2769" y="3379"/>
                  </a:cubicBezTo>
                  <a:cubicBezTo>
                    <a:pt x="1855" y="2820"/>
                    <a:pt x="915" y="2261"/>
                    <a:pt x="0" y="1728"/>
                  </a:cubicBezTo>
                  <a:cubicBezTo>
                    <a:pt x="584" y="1143"/>
                    <a:pt x="1143" y="584"/>
                    <a:pt x="1702" y="0"/>
                  </a:cubicBezTo>
                  <a:close/>
                </a:path>
              </a:pathLst>
            </a:custGeom>
            <a:solidFill>
              <a:srgbClr val="EBEDEE"/>
            </a:solidFill>
            <a:ln w="2535" cap="flat">
              <a:noFill/>
              <a:prstDash val="solid"/>
              <a:miter/>
            </a:ln>
          </p:spPr>
          <p:txBody>
            <a:bodyPr rtlCol="0" anchor="ctr"/>
            <a:lstStyle/>
            <a:p>
              <a:endParaRPr lang="en-GB" dirty="0">
                <a:latin typeface="Poppins" panose="00000500000000000000" pitchFamily="2" charset="0"/>
              </a:endParaRPr>
            </a:p>
          </p:txBody>
        </p:sp>
        <p:sp>
          <p:nvSpPr>
            <p:cNvPr id="49" name="Freeform: Shape 48">
              <a:extLst>
                <a:ext uri="{FF2B5EF4-FFF2-40B4-BE49-F238E27FC236}">
                  <a16:creationId xmlns:a16="http://schemas.microsoft.com/office/drawing/2014/main" id="{6F8CABDE-EE58-781F-DAE9-74FF5BC99855}"/>
                </a:ext>
              </a:extLst>
            </p:cNvPr>
            <p:cNvSpPr/>
            <p:nvPr/>
          </p:nvSpPr>
          <p:spPr>
            <a:xfrm>
              <a:off x="3870246" y="1731254"/>
              <a:ext cx="1052" cy="1147"/>
            </a:xfrm>
            <a:custGeom>
              <a:avLst/>
              <a:gdLst>
                <a:gd name="connsiteX0" fmla="*/ 0 w 838"/>
                <a:gd name="connsiteY0" fmla="*/ 0 h 914"/>
                <a:gd name="connsiteX1" fmla="*/ 838 w 838"/>
                <a:gd name="connsiteY1" fmla="*/ 915 h 914"/>
                <a:gd name="connsiteX2" fmla="*/ 432 w 838"/>
                <a:gd name="connsiteY2" fmla="*/ 229 h 914"/>
                <a:gd name="connsiteX3" fmla="*/ 0 w 838"/>
                <a:gd name="connsiteY3" fmla="*/ 0 h 914"/>
              </a:gdLst>
              <a:ahLst/>
              <a:cxnLst>
                <a:cxn ang="0">
                  <a:pos x="connsiteX0" y="connsiteY0"/>
                </a:cxn>
                <a:cxn ang="0">
                  <a:pos x="connsiteX1" y="connsiteY1"/>
                </a:cxn>
                <a:cxn ang="0">
                  <a:pos x="connsiteX2" y="connsiteY2"/>
                </a:cxn>
                <a:cxn ang="0">
                  <a:pos x="connsiteX3" y="connsiteY3"/>
                </a:cxn>
              </a:cxnLst>
              <a:rect l="l" t="t" r="r" b="b"/>
              <a:pathLst>
                <a:path w="838" h="914">
                  <a:moveTo>
                    <a:pt x="0" y="0"/>
                  </a:moveTo>
                  <a:cubicBezTo>
                    <a:pt x="279" y="305"/>
                    <a:pt x="559" y="610"/>
                    <a:pt x="838" y="915"/>
                  </a:cubicBezTo>
                  <a:cubicBezTo>
                    <a:pt x="711" y="686"/>
                    <a:pt x="584" y="483"/>
                    <a:pt x="432" y="229"/>
                  </a:cubicBezTo>
                  <a:cubicBezTo>
                    <a:pt x="406" y="229"/>
                    <a:pt x="0" y="0"/>
                    <a:pt x="0"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50" name="Freeform: Shape 49">
              <a:extLst>
                <a:ext uri="{FF2B5EF4-FFF2-40B4-BE49-F238E27FC236}">
                  <a16:creationId xmlns:a16="http://schemas.microsoft.com/office/drawing/2014/main" id="{83A76591-30DA-8549-EAA0-74B7F14E6C37}"/>
                </a:ext>
              </a:extLst>
            </p:cNvPr>
            <p:cNvSpPr/>
            <p:nvPr/>
          </p:nvSpPr>
          <p:spPr>
            <a:xfrm>
              <a:off x="4248811" y="1731987"/>
              <a:ext cx="2327" cy="1828"/>
            </a:xfrm>
            <a:custGeom>
              <a:avLst/>
              <a:gdLst>
                <a:gd name="connsiteX0" fmla="*/ 1575 w 1854"/>
                <a:gd name="connsiteY0" fmla="*/ 0 h 1457"/>
                <a:gd name="connsiteX1" fmla="*/ 1042 w 1854"/>
                <a:gd name="connsiteY1" fmla="*/ 1397 h 1457"/>
                <a:gd name="connsiteX2" fmla="*/ 0 w 1854"/>
                <a:gd name="connsiteY2" fmla="*/ 1321 h 1457"/>
                <a:gd name="connsiteX3" fmla="*/ 1855 w 1854"/>
                <a:gd name="connsiteY3" fmla="*/ 330 h 1457"/>
                <a:gd name="connsiteX4" fmla="*/ 1575 w 1854"/>
                <a:gd name="connsiteY4" fmla="*/ 0 h 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 h="1457">
                  <a:moveTo>
                    <a:pt x="1575" y="0"/>
                  </a:moveTo>
                  <a:cubicBezTo>
                    <a:pt x="1423" y="483"/>
                    <a:pt x="1321" y="1016"/>
                    <a:pt x="1042" y="1397"/>
                  </a:cubicBezTo>
                  <a:cubicBezTo>
                    <a:pt x="940" y="1550"/>
                    <a:pt x="356" y="1372"/>
                    <a:pt x="0" y="1321"/>
                  </a:cubicBezTo>
                  <a:cubicBezTo>
                    <a:pt x="610" y="991"/>
                    <a:pt x="1245" y="661"/>
                    <a:pt x="1855" y="330"/>
                  </a:cubicBezTo>
                  <a:cubicBezTo>
                    <a:pt x="1855" y="356"/>
                    <a:pt x="1575" y="0"/>
                    <a:pt x="1575"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51" name="Freeform: Shape 50">
              <a:extLst>
                <a:ext uri="{FF2B5EF4-FFF2-40B4-BE49-F238E27FC236}">
                  <a16:creationId xmlns:a16="http://schemas.microsoft.com/office/drawing/2014/main" id="{EF046DF3-0CDD-CE18-6A4C-3C9F216BE2D1}"/>
                </a:ext>
              </a:extLst>
            </p:cNvPr>
            <p:cNvSpPr/>
            <p:nvPr/>
          </p:nvSpPr>
          <p:spPr>
            <a:xfrm>
              <a:off x="4419698" y="1731956"/>
              <a:ext cx="3061" cy="1944"/>
            </a:xfrm>
            <a:custGeom>
              <a:avLst/>
              <a:gdLst>
                <a:gd name="connsiteX0" fmla="*/ 0 w 2439"/>
                <a:gd name="connsiteY0" fmla="*/ 534 h 1549"/>
                <a:gd name="connsiteX1" fmla="*/ 2337 w 2439"/>
                <a:gd name="connsiteY1" fmla="*/ 0 h 1549"/>
                <a:gd name="connsiteX2" fmla="*/ 2439 w 2439"/>
                <a:gd name="connsiteY2" fmla="*/ 1550 h 1549"/>
                <a:gd name="connsiteX3" fmla="*/ 203 w 2439"/>
                <a:gd name="connsiteY3" fmla="*/ 102 h 1549"/>
                <a:gd name="connsiteX4" fmla="*/ 0 w 2439"/>
                <a:gd name="connsiteY4" fmla="*/ 534 h 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 h="1549">
                  <a:moveTo>
                    <a:pt x="0" y="534"/>
                  </a:moveTo>
                  <a:cubicBezTo>
                    <a:pt x="788" y="356"/>
                    <a:pt x="1575" y="178"/>
                    <a:pt x="2337" y="0"/>
                  </a:cubicBezTo>
                  <a:cubicBezTo>
                    <a:pt x="2363" y="508"/>
                    <a:pt x="2388" y="1042"/>
                    <a:pt x="2439" y="1550"/>
                  </a:cubicBezTo>
                  <a:cubicBezTo>
                    <a:pt x="1702" y="1067"/>
                    <a:pt x="965" y="584"/>
                    <a:pt x="203" y="102"/>
                  </a:cubicBezTo>
                  <a:cubicBezTo>
                    <a:pt x="229" y="127"/>
                    <a:pt x="0" y="534"/>
                    <a:pt x="0" y="534"/>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52" name="Freeform: Shape 51">
              <a:extLst>
                <a:ext uri="{FF2B5EF4-FFF2-40B4-BE49-F238E27FC236}">
                  <a16:creationId xmlns:a16="http://schemas.microsoft.com/office/drawing/2014/main" id="{3EF8E6A1-FD46-1D78-FCB2-CFDA9F65C660}"/>
                </a:ext>
              </a:extLst>
            </p:cNvPr>
            <p:cNvSpPr/>
            <p:nvPr/>
          </p:nvSpPr>
          <p:spPr>
            <a:xfrm>
              <a:off x="3554136" y="2120062"/>
              <a:ext cx="2036872" cy="277077"/>
            </a:xfrm>
            <a:custGeom>
              <a:avLst/>
              <a:gdLst>
                <a:gd name="connsiteX0" fmla="*/ 1623184 w 1623183"/>
                <a:gd name="connsiteY0" fmla="*/ 451 h 220803"/>
                <a:gd name="connsiteX1" fmla="*/ 1533905 w 1623183"/>
                <a:gd name="connsiteY1" fmla="*/ 211962 h 220803"/>
                <a:gd name="connsiteX2" fmla="*/ 1524809 w 1623183"/>
                <a:gd name="connsiteY2" fmla="*/ 220778 h 220803"/>
                <a:gd name="connsiteX3" fmla="*/ 1506897 w 1623183"/>
                <a:gd name="connsiteY3" fmla="*/ 219686 h 220803"/>
                <a:gd name="connsiteX4" fmla="*/ 116287 w 1623183"/>
                <a:gd name="connsiteY4" fmla="*/ 219686 h 220803"/>
                <a:gd name="connsiteX5" fmla="*/ 98375 w 1623183"/>
                <a:gd name="connsiteY5" fmla="*/ 220803 h 220803"/>
                <a:gd name="connsiteX6" fmla="*/ 89279 w 1623183"/>
                <a:gd name="connsiteY6" fmla="*/ 211987 h 220803"/>
                <a:gd name="connsiteX7" fmla="*/ 0 w 1623183"/>
                <a:gd name="connsiteY7" fmla="*/ 476 h 220803"/>
                <a:gd name="connsiteX8" fmla="*/ 16413 w 1623183"/>
                <a:gd name="connsiteY8" fmla="*/ 19 h 220803"/>
                <a:gd name="connsiteX9" fmla="*/ 1606796 w 1623183"/>
                <a:gd name="connsiteY9" fmla="*/ 19 h 220803"/>
                <a:gd name="connsiteX10" fmla="*/ 1623184 w 1623183"/>
                <a:gd name="connsiteY10" fmla="*/ 451 h 22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3183" h="220803">
                  <a:moveTo>
                    <a:pt x="1623184" y="451"/>
                  </a:moveTo>
                  <a:cubicBezTo>
                    <a:pt x="1604078" y="75477"/>
                    <a:pt x="1573260" y="145549"/>
                    <a:pt x="1533905" y="211962"/>
                  </a:cubicBezTo>
                  <a:cubicBezTo>
                    <a:pt x="1531821" y="215468"/>
                    <a:pt x="1527883" y="217856"/>
                    <a:pt x="1524809" y="220778"/>
                  </a:cubicBezTo>
                  <a:cubicBezTo>
                    <a:pt x="1518838" y="220397"/>
                    <a:pt x="1512868" y="219686"/>
                    <a:pt x="1506897" y="219686"/>
                  </a:cubicBezTo>
                  <a:cubicBezTo>
                    <a:pt x="1043352" y="219635"/>
                    <a:pt x="579832" y="219635"/>
                    <a:pt x="116287" y="219686"/>
                  </a:cubicBezTo>
                  <a:cubicBezTo>
                    <a:pt x="110316" y="219686"/>
                    <a:pt x="104345" y="220397"/>
                    <a:pt x="98375" y="220803"/>
                  </a:cubicBezTo>
                  <a:cubicBezTo>
                    <a:pt x="95301" y="217882"/>
                    <a:pt x="91337" y="215493"/>
                    <a:pt x="89279" y="211987"/>
                  </a:cubicBezTo>
                  <a:cubicBezTo>
                    <a:pt x="49950" y="145549"/>
                    <a:pt x="19004" y="75528"/>
                    <a:pt x="0" y="476"/>
                  </a:cubicBezTo>
                  <a:cubicBezTo>
                    <a:pt x="5462" y="324"/>
                    <a:pt x="10925" y="19"/>
                    <a:pt x="16413" y="19"/>
                  </a:cubicBezTo>
                  <a:cubicBezTo>
                    <a:pt x="546549" y="-6"/>
                    <a:pt x="1076660" y="-6"/>
                    <a:pt x="1606796" y="19"/>
                  </a:cubicBezTo>
                  <a:cubicBezTo>
                    <a:pt x="1612259" y="-6"/>
                    <a:pt x="1617721" y="299"/>
                    <a:pt x="1623184" y="451"/>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53" name="Freeform: Shape 52">
              <a:extLst>
                <a:ext uri="{FF2B5EF4-FFF2-40B4-BE49-F238E27FC236}">
                  <a16:creationId xmlns:a16="http://schemas.microsoft.com/office/drawing/2014/main" id="{29C7BDA4-0C8B-C4AB-E1CC-120AF41F54C2}"/>
                </a:ext>
              </a:extLst>
            </p:cNvPr>
            <p:cNvSpPr/>
            <p:nvPr/>
          </p:nvSpPr>
          <p:spPr>
            <a:xfrm>
              <a:off x="3677583" y="2395657"/>
              <a:ext cx="1789979" cy="275444"/>
            </a:xfrm>
            <a:custGeom>
              <a:avLst/>
              <a:gdLst>
                <a:gd name="connsiteX0" fmla="*/ 0 w 1426434"/>
                <a:gd name="connsiteY0" fmla="*/ 1156 h 219501"/>
                <a:gd name="connsiteX1" fmla="*/ 17912 w 1426434"/>
                <a:gd name="connsiteY1" fmla="*/ 38 h 219501"/>
                <a:gd name="connsiteX2" fmla="*/ 1408522 w 1426434"/>
                <a:gd name="connsiteY2" fmla="*/ 38 h 219501"/>
                <a:gd name="connsiteX3" fmla="*/ 1426434 w 1426434"/>
                <a:gd name="connsiteY3" fmla="*/ 1131 h 219501"/>
                <a:gd name="connsiteX4" fmla="*/ 1420667 w 1426434"/>
                <a:gd name="connsiteY4" fmla="*/ 16044 h 219501"/>
                <a:gd name="connsiteX5" fmla="*/ 1322851 w 1426434"/>
                <a:gd name="connsiteY5" fmla="*/ 138911 h 219501"/>
                <a:gd name="connsiteX6" fmla="*/ 1250899 w 1426434"/>
                <a:gd name="connsiteY6" fmla="*/ 208297 h 219501"/>
                <a:gd name="connsiteX7" fmla="*/ 1234741 w 1426434"/>
                <a:gd name="connsiteY7" fmla="*/ 219247 h 219501"/>
                <a:gd name="connsiteX8" fmla="*/ 584278 w 1426434"/>
                <a:gd name="connsiteY8" fmla="*/ 219501 h 219501"/>
                <a:gd name="connsiteX9" fmla="*/ 191694 w 1426434"/>
                <a:gd name="connsiteY9" fmla="*/ 219222 h 219501"/>
                <a:gd name="connsiteX10" fmla="*/ 77516 w 1426434"/>
                <a:gd name="connsiteY10" fmla="*/ 111472 h 219501"/>
                <a:gd name="connsiteX11" fmla="*/ 8359 w 1426434"/>
                <a:gd name="connsiteY11" fmla="*/ 20211 h 219501"/>
                <a:gd name="connsiteX12" fmla="*/ 0 w 1426434"/>
                <a:gd name="connsiteY12" fmla="*/ 1156 h 21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6434" h="219501">
                  <a:moveTo>
                    <a:pt x="0" y="1156"/>
                  </a:moveTo>
                  <a:cubicBezTo>
                    <a:pt x="5971" y="775"/>
                    <a:pt x="11941" y="64"/>
                    <a:pt x="17912" y="38"/>
                  </a:cubicBezTo>
                  <a:cubicBezTo>
                    <a:pt x="481457" y="-13"/>
                    <a:pt x="944977" y="-13"/>
                    <a:pt x="1408522" y="38"/>
                  </a:cubicBezTo>
                  <a:cubicBezTo>
                    <a:pt x="1414493" y="38"/>
                    <a:pt x="1420464" y="749"/>
                    <a:pt x="1426434" y="1131"/>
                  </a:cubicBezTo>
                  <a:cubicBezTo>
                    <a:pt x="1424580" y="6136"/>
                    <a:pt x="1423817" y="12030"/>
                    <a:pt x="1420667" y="16044"/>
                  </a:cubicBezTo>
                  <a:cubicBezTo>
                    <a:pt x="1388426" y="57305"/>
                    <a:pt x="1357048" y="99327"/>
                    <a:pt x="1322851" y="138911"/>
                  </a:cubicBezTo>
                  <a:cubicBezTo>
                    <a:pt x="1301154" y="164013"/>
                    <a:pt x="1275214" y="185507"/>
                    <a:pt x="1250899" y="208297"/>
                  </a:cubicBezTo>
                  <a:cubicBezTo>
                    <a:pt x="1246199" y="212692"/>
                    <a:pt x="1240152" y="215639"/>
                    <a:pt x="1234741" y="219247"/>
                  </a:cubicBezTo>
                  <a:cubicBezTo>
                    <a:pt x="1017920" y="219349"/>
                    <a:pt x="801099" y="219476"/>
                    <a:pt x="584278" y="219501"/>
                  </a:cubicBezTo>
                  <a:cubicBezTo>
                    <a:pt x="453408" y="219501"/>
                    <a:pt x="322564" y="219323"/>
                    <a:pt x="191694" y="219222"/>
                  </a:cubicBezTo>
                  <a:cubicBezTo>
                    <a:pt x="153431" y="183500"/>
                    <a:pt x="113365" y="149506"/>
                    <a:pt x="77516" y="111472"/>
                  </a:cubicBezTo>
                  <a:cubicBezTo>
                    <a:pt x="51499" y="83855"/>
                    <a:pt x="30895" y="51055"/>
                    <a:pt x="8359" y="20211"/>
                  </a:cubicBezTo>
                  <a:cubicBezTo>
                    <a:pt x="4345" y="14774"/>
                    <a:pt x="2719" y="7558"/>
                    <a:pt x="0" y="1156"/>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grpSp>
      <p:grpSp>
        <p:nvGrpSpPr>
          <p:cNvPr id="6" name="Group 5">
            <a:extLst>
              <a:ext uri="{FF2B5EF4-FFF2-40B4-BE49-F238E27FC236}">
                <a16:creationId xmlns:a16="http://schemas.microsoft.com/office/drawing/2014/main" id="{DE962C03-F4A1-09F5-1A03-CCA8BA2A9563}"/>
              </a:ext>
            </a:extLst>
          </p:cNvPr>
          <p:cNvGrpSpPr/>
          <p:nvPr/>
        </p:nvGrpSpPr>
        <p:grpSpPr>
          <a:xfrm>
            <a:off x="8195526" y="4141255"/>
            <a:ext cx="655200" cy="655200"/>
            <a:chOff x="5512403" y="712088"/>
            <a:chExt cx="1162159" cy="1162159"/>
          </a:xfrm>
        </p:grpSpPr>
        <p:sp>
          <p:nvSpPr>
            <p:cNvPr id="8" name="Oval 7">
              <a:extLst>
                <a:ext uri="{FF2B5EF4-FFF2-40B4-BE49-F238E27FC236}">
                  <a16:creationId xmlns:a16="http://schemas.microsoft.com/office/drawing/2014/main" id="{135443F2-3F4C-5CF7-0485-E1C3B18E3B78}"/>
                </a:ext>
              </a:extLst>
            </p:cNvPr>
            <p:cNvSpPr/>
            <p:nvPr/>
          </p:nvSpPr>
          <p:spPr>
            <a:xfrm>
              <a:off x="5512403" y="712088"/>
              <a:ext cx="1162159" cy="1162159"/>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4" name="Graphic 13">
              <a:extLst>
                <a:ext uri="{FF2B5EF4-FFF2-40B4-BE49-F238E27FC236}">
                  <a16:creationId xmlns:a16="http://schemas.microsoft.com/office/drawing/2014/main" id="{21910D32-6A15-B530-7A01-BD75621BCBF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687663" y="912701"/>
              <a:ext cx="811638" cy="811638"/>
            </a:xfrm>
            <a:prstGeom prst="rect">
              <a:avLst/>
            </a:prstGeom>
          </p:spPr>
        </p:pic>
      </p:grpSp>
      <p:grpSp>
        <p:nvGrpSpPr>
          <p:cNvPr id="58" name="Group 57">
            <a:extLst>
              <a:ext uri="{FF2B5EF4-FFF2-40B4-BE49-F238E27FC236}">
                <a16:creationId xmlns:a16="http://schemas.microsoft.com/office/drawing/2014/main" id="{A1FCDBFE-39E1-60CE-1358-CD0105742D18}"/>
              </a:ext>
            </a:extLst>
          </p:cNvPr>
          <p:cNvGrpSpPr/>
          <p:nvPr/>
        </p:nvGrpSpPr>
        <p:grpSpPr>
          <a:xfrm>
            <a:off x="2302090" y="2891422"/>
            <a:ext cx="886284" cy="886284"/>
            <a:chOff x="2302090" y="2891422"/>
            <a:chExt cx="886284" cy="886284"/>
          </a:xfrm>
        </p:grpSpPr>
        <p:sp>
          <p:nvSpPr>
            <p:cNvPr id="21" name="Oval 20">
              <a:extLst>
                <a:ext uri="{FF2B5EF4-FFF2-40B4-BE49-F238E27FC236}">
                  <a16:creationId xmlns:a16="http://schemas.microsoft.com/office/drawing/2014/main" id="{31D67E44-F667-9D83-23EF-78160CFFAA76}"/>
                </a:ext>
              </a:extLst>
            </p:cNvPr>
            <p:cNvSpPr/>
            <p:nvPr/>
          </p:nvSpPr>
          <p:spPr>
            <a:xfrm>
              <a:off x="2302090" y="2891422"/>
              <a:ext cx="886284" cy="886284"/>
            </a:xfrm>
            <a:prstGeom prst="ellipse">
              <a:avLst/>
            </a:prstGeom>
            <a:solidFill>
              <a:schemeClr val="accent2"/>
            </a:solidFill>
            <a:ln w="38100">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pic>
          <p:nvPicPr>
            <p:cNvPr id="55" name="Graphic 54">
              <a:extLst>
                <a:ext uri="{FF2B5EF4-FFF2-40B4-BE49-F238E27FC236}">
                  <a16:creationId xmlns:a16="http://schemas.microsoft.com/office/drawing/2014/main" id="{A715977C-A168-6BE8-6326-14C5E17157F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22067" y="3011399"/>
              <a:ext cx="646330" cy="646330"/>
            </a:xfrm>
            <a:prstGeom prst="rect">
              <a:avLst/>
            </a:prstGeom>
          </p:spPr>
        </p:pic>
      </p:grpSp>
      <p:grpSp>
        <p:nvGrpSpPr>
          <p:cNvPr id="57" name="Group 56">
            <a:extLst>
              <a:ext uri="{FF2B5EF4-FFF2-40B4-BE49-F238E27FC236}">
                <a16:creationId xmlns:a16="http://schemas.microsoft.com/office/drawing/2014/main" id="{A0AAF23A-F4C6-8E0E-5436-2769558259F2}"/>
              </a:ext>
            </a:extLst>
          </p:cNvPr>
          <p:cNvGrpSpPr/>
          <p:nvPr/>
        </p:nvGrpSpPr>
        <p:grpSpPr>
          <a:xfrm>
            <a:off x="2302090" y="1780092"/>
            <a:ext cx="886284" cy="886284"/>
            <a:chOff x="2302090" y="1780092"/>
            <a:chExt cx="886284" cy="886284"/>
          </a:xfrm>
        </p:grpSpPr>
        <p:sp>
          <p:nvSpPr>
            <p:cNvPr id="20" name="Oval 19">
              <a:extLst>
                <a:ext uri="{FF2B5EF4-FFF2-40B4-BE49-F238E27FC236}">
                  <a16:creationId xmlns:a16="http://schemas.microsoft.com/office/drawing/2014/main" id="{21B0A602-2C90-167B-FD84-94C0282DD117}"/>
                </a:ext>
              </a:extLst>
            </p:cNvPr>
            <p:cNvSpPr/>
            <p:nvPr/>
          </p:nvSpPr>
          <p:spPr>
            <a:xfrm>
              <a:off x="2302090" y="1780092"/>
              <a:ext cx="886284" cy="886284"/>
            </a:xfrm>
            <a:prstGeom prst="ellipse">
              <a:avLst/>
            </a:prstGeom>
            <a:solidFill>
              <a:schemeClr val="accent2"/>
            </a:solidFill>
            <a:ln w="38100">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pic>
          <p:nvPicPr>
            <p:cNvPr id="56" name="Graphic 55">
              <a:extLst>
                <a:ext uri="{FF2B5EF4-FFF2-40B4-BE49-F238E27FC236}">
                  <a16:creationId xmlns:a16="http://schemas.microsoft.com/office/drawing/2014/main" id="{FE6EE97E-7239-AC86-B52C-E796BBAC6AEB}"/>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478154" y="1945996"/>
              <a:ext cx="534157" cy="534157"/>
            </a:xfrm>
            <a:prstGeom prst="rect">
              <a:avLst/>
            </a:prstGeom>
          </p:spPr>
        </p:pic>
      </p:grpSp>
      <p:sp>
        <p:nvSpPr>
          <p:cNvPr id="3" name="TextBox 2">
            <a:extLst>
              <a:ext uri="{FF2B5EF4-FFF2-40B4-BE49-F238E27FC236}">
                <a16:creationId xmlns:a16="http://schemas.microsoft.com/office/drawing/2014/main" id="{A5187539-7CDA-C56C-1BB4-E7232CB3EE22}"/>
              </a:ext>
            </a:extLst>
          </p:cNvPr>
          <p:cNvSpPr txBox="1"/>
          <p:nvPr/>
        </p:nvSpPr>
        <p:spPr>
          <a:xfrm>
            <a:off x="-8387148" y="2263338"/>
            <a:ext cx="7495358" cy="646331"/>
          </a:xfrm>
          <a:prstGeom prst="rect">
            <a:avLst/>
          </a:prstGeom>
          <a:noFill/>
        </p:spPr>
        <p:txBody>
          <a:bodyPr wrap="square" rtlCol="0">
            <a:spAutoFit/>
          </a:bodyPr>
          <a:lstStyle/>
          <a:p>
            <a:pPr algn="ctr"/>
            <a:r>
              <a:rPr lang="en-GB" sz="3600" dirty="0">
                <a:solidFill>
                  <a:schemeClr val="accent5">
                    <a:lumMod val="50000"/>
                  </a:schemeClr>
                </a:solidFill>
                <a:latin typeface="Poppins Bold" panose="00000800000000000000" pitchFamily="2" charset="0"/>
                <a:cs typeface="Poppins Bold" panose="00000800000000000000" pitchFamily="2" charset="0"/>
              </a:rPr>
              <a:t>The Glass-Steagall Act</a:t>
            </a:r>
          </a:p>
        </p:txBody>
      </p:sp>
      <p:sp>
        <p:nvSpPr>
          <p:cNvPr id="4" name="TextBox 3">
            <a:extLst>
              <a:ext uri="{FF2B5EF4-FFF2-40B4-BE49-F238E27FC236}">
                <a16:creationId xmlns:a16="http://schemas.microsoft.com/office/drawing/2014/main" id="{2267260C-EB19-4D6E-E0F2-D148914CE5C6}"/>
              </a:ext>
            </a:extLst>
          </p:cNvPr>
          <p:cNvSpPr txBox="1"/>
          <p:nvPr/>
        </p:nvSpPr>
        <p:spPr>
          <a:xfrm>
            <a:off x="-8801424" y="3064446"/>
            <a:ext cx="8323909" cy="707886"/>
          </a:xfrm>
          <a:prstGeom prst="rect">
            <a:avLst/>
          </a:prstGeom>
          <a:noFill/>
        </p:spPr>
        <p:txBody>
          <a:bodyPr wrap="square" rtlCol="0">
            <a:spAutoFit/>
          </a:bodyPr>
          <a:lstStyle/>
          <a:p>
            <a:pPr algn="ctr"/>
            <a:r>
              <a:rPr lang="en-US" sz="2000" dirty="0">
                <a:solidFill>
                  <a:schemeClr val="accent5">
                    <a:lumMod val="50000"/>
                  </a:schemeClr>
                </a:solidFill>
                <a:latin typeface="Poppins" panose="00000500000000000000" pitchFamily="2" charset="0"/>
                <a:cs typeface="Poppins" panose="00000500000000000000" pitchFamily="2" charset="0"/>
              </a:rPr>
              <a:t>Separated the perceived risky </a:t>
            </a:r>
            <a:r>
              <a:rPr lang="en-US" sz="2000" b="1" dirty="0">
                <a:solidFill>
                  <a:schemeClr val="accent5">
                    <a:lumMod val="50000"/>
                  </a:schemeClr>
                </a:solidFill>
                <a:latin typeface="Poppins" panose="00000500000000000000" pitchFamily="2" charset="0"/>
                <a:cs typeface="Poppins" panose="00000500000000000000" pitchFamily="2" charset="0"/>
              </a:rPr>
              <a:t>investment banking </a:t>
            </a:r>
            <a:r>
              <a:rPr lang="en-US" sz="2000" dirty="0">
                <a:solidFill>
                  <a:schemeClr val="accent5">
                    <a:lumMod val="50000"/>
                  </a:schemeClr>
                </a:solidFill>
                <a:latin typeface="Poppins" panose="00000500000000000000" pitchFamily="2" charset="0"/>
                <a:cs typeface="Poppins" panose="00000500000000000000" pitchFamily="2" charset="0"/>
              </a:rPr>
              <a:t>from the everyday deposits and loans business of </a:t>
            </a:r>
            <a:r>
              <a:rPr lang="en-US" sz="2000" b="1" dirty="0">
                <a:solidFill>
                  <a:schemeClr val="accent5">
                    <a:lumMod val="50000"/>
                  </a:schemeClr>
                </a:solidFill>
                <a:latin typeface="Poppins" panose="00000500000000000000" pitchFamily="2" charset="0"/>
                <a:cs typeface="Poppins" panose="00000500000000000000" pitchFamily="2" charset="0"/>
              </a:rPr>
              <a:t>commercial banking</a:t>
            </a:r>
            <a:endParaRPr lang="en-US" sz="2000" dirty="0">
              <a:solidFill>
                <a:schemeClr val="accent5">
                  <a:lumMod val="50000"/>
                </a:schemeClr>
              </a:solidFill>
              <a:latin typeface="Poppins" panose="00000500000000000000" pitchFamily="2" charset="0"/>
              <a:cs typeface="Poppins" panose="00000500000000000000" pitchFamily="2" charset="0"/>
            </a:endParaRPr>
          </a:p>
        </p:txBody>
      </p:sp>
      <p:grpSp>
        <p:nvGrpSpPr>
          <p:cNvPr id="5" name="Group 4">
            <a:extLst>
              <a:ext uri="{FF2B5EF4-FFF2-40B4-BE49-F238E27FC236}">
                <a16:creationId xmlns:a16="http://schemas.microsoft.com/office/drawing/2014/main" id="{32F2CBE0-1A13-E311-564C-DC85166011DF}"/>
              </a:ext>
            </a:extLst>
          </p:cNvPr>
          <p:cNvGrpSpPr/>
          <p:nvPr/>
        </p:nvGrpSpPr>
        <p:grpSpPr>
          <a:xfrm>
            <a:off x="-5230187" y="857406"/>
            <a:ext cx="1162159" cy="1162159"/>
            <a:chOff x="5512403" y="857406"/>
            <a:chExt cx="1162159" cy="1162159"/>
          </a:xfrm>
        </p:grpSpPr>
        <p:sp>
          <p:nvSpPr>
            <p:cNvPr id="7" name="Oval 6">
              <a:extLst>
                <a:ext uri="{FF2B5EF4-FFF2-40B4-BE49-F238E27FC236}">
                  <a16:creationId xmlns:a16="http://schemas.microsoft.com/office/drawing/2014/main" id="{1FBB6B0F-40F3-32E1-8331-133964BB0DE4}"/>
                </a:ext>
              </a:extLst>
            </p:cNvPr>
            <p:cNvSpPr/>
            <p:nvPr/>
          </p:nvSpPr>
          <p:spPr>
            <a:xfrm>
              <a:off x="5512403" y="857406"/>
              <a:ext cx="1162159" cy="1162159"/>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9" name="Graphic 8">
              <a:extLst>
                <a:ext uri="{FF2B5EF4-FFF2-40B4-BE49-F238E27FC236}">
                  <a16:creationId xmlns:a16="http://schemas.microsoft.com/office/drawing/2014/main" id="{7FC330F4-2B59-2BC7-544E-75A9C5E9ABF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16297" y="1107418"/>
              <a:ext cx="678798" cy="678798"/>
            </a:xfrm>
            <a:prstGeom prst="rect">
              <a:avLst/>
            </a:prstGeom>
          </p:spPr>
        </p:pic>
      </p:grpSp>
    </p:spTree>
    <p:extLst>
      <p:ext uri="{BB962C8B-B14F-4D97-AF65-F5344CB8AC3E}">
        <p14:creationId xmlns:p14="http://schemas.microsoft.com/office/powerpoint/2010/main" val="3838002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2" presetClass="entr" presetSubtype="1" decel="100000" fill="hold" grpId="0" nodeType="afterEffect">
                                      <p:stCondLst>
                                        <p:cond delay="0"/>
                                      </p:stCondLst>
                                      <p:childTnLst>
                                        <p:set>
                                          <p:cBhvr>
                                            <p:cTn id="13" dur="1" fill="hold">
                                              <p:stCondLst>
                                                <p:cond delay="0"/>
                                              </p:stCondLst>
                                            </p:cTn>
                                            <p:tgtEl>
                                              <p:spTgt spid="73"/>
                                            </p:tgtEl>
                                            <p:attrNameLst>
                                              <p:attrName>style.visibility</p:attrName>
                                            </p:attrNameLst>
                                          </p:cBhvr>
                                          <p:to>
                                            <p:strVal val="visible"/>
                                          </p:to>
                                        </p:set>
                                        <p:anim calcmode="lin" valueType="num">
                                          <p:cBhvr additive="base">
                                            <p:cTn id="14" dur="500" fill="hold"/>
                                            <p:tgtEl>
                                              <p:spTgt spid="73"/>
                                            </p:tgtEl>
                                            <p:attrNameLst>
                                              <p:attrName>ppt_x</p:attrName>
                                            </p:attrNameLst>
                                          </p:cBhvr>
                                          <p:tavLst>
                                            <p:tav tm="0">
                                              <p:val>
                                                <p:strVal val="#ppt_x"/>
                                              </p:val>
                                            </p:tav>
                                            <p:tav tm="100000">
                                              <p:val>
                                                <p:strVal val="#ppt_x"/>
                                              </p:val>
                                            </p:tav>
                                          </p:tavLst>
                                        </p:anim>
                                        <p:anim calcmode="lin" valueType="num">
                                          <p:cBhvr additive="base">
                                            <p:cTn id="15" dur="500" fill="hold"/>
                                            <p:tgtEl>
                                              <p:spTgt spid="73"/>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14:presetBounceEnd="60000">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14:bounceEnd="60000">
                                          <p:cBhvr additive="base">
                                            <p:cTn id="20" dur="500" fill="hold"/>
                                            <p:tgtEl>
                                              <p:spTgt spid="57"/>
                                            </p:tgtEl>
                                            <p:attrNameLst>
                                              <p:attrName>ppt_x</p:attrName>
                                            </p:attrNameLst>
                                          </p:cBhvr>
                                          <p:tavLst>
                                            <p:tav tm="0">
                                              <p:val>
                                                <p:strVal val="0-#ppt_w/2"/>
                                              </p:val>
                                            </p:tav>
                                            <p:tav tm="100000">
                                              <p:val>
                                                <p:strVal val="#ppt_x"/>
                                              </p:val>
                                            </p:tav>
                                          </p:tavLst>
                                        </p:anim>
                                        <p:anim calcmode="lin" valueType="num" p14:bounceEnd="60000">
                                          <p:cBhvr additive="base">
                                            <p:cTn id="21" dur="500" fill="hold"/>
                                            <p:tgtEl>
                                              <p:spTgt spid="57"/>
                                            </p:tgtEl>
                                            <p:attrNameLst>
                                              <p:attrName>ppt_y</p:attrName>
                                            </p:attrNameLst>
                                          </p:cBhvr>
                                          <p:tavLst>
                                            <p:tav tm="0">
                                              <p:val>
                                                <p:strVal val="#ppt_y"/>
                                              </p:val>
                                            </p:tav>
                                            <p:tav tm="100000">
                                              <p:val>
                                                <p:strVal val="#ppt_y"/>
                                              </p:val>
                                            </p:tav>
                                          </p:tavLst>
                                        </p:anim>
                                      </p:childTnLst>
                                    </p:cTn>
                                  </p:par>
                                  <p:par>
                                    <p:cTn id="22" presetID="22" presetClass="entr" presetSubtype="8" fill="hold" nodeType="withEffect">
                                      <p:stCondLst>
                                        <p:cond delay="25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14:presetBounceEnd="60000">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14:bounceEnd="60000">
                                          <p:cBhvr additive="base">
                                            <p:cTn id="29" dur="500" fill="hold"/>
                                            <p:tgtEl>
                                              <p:spTgt spid="58"/>
                                            </p:tgtEl>
                                            <p:attrNameLst>
                                              <p:attrName>ppt_x</p:attrName>
                                            </p:attrNameLst>
                                          </p:cBhvr>
                                          <p:tavLst>
                                            <p:tav tm="0">
                                              <p:val>
                                                <p:strVal val="0-#ppt_w/2"/>
                                              </p:val>
                                            </p:tav>
                                            <p:tav tm="100000">
                                              <p:val>
                                                <p:strVal val="#ppt_x"/>
                                              </p:val>
                                            </p:tav>
                                          </p:tavLst>
                                        </p:anim>
                                        <p:anim calcmode="lin" valueType="num" p14:bounceEnd="60000">
                                          <p:cBhvr additive="base">
                                            <p:cTn id="30" dur="500" fill="hold"/>
                                            <p:tgtEl>
                                              <p:spTgt spid="58"/>
                                            </p:tgtEl>
                                            <p:attrNameLst>
                                              <p:attrName>ppt_y</p:attrName>
                                            </p:attrNameLst>
                                          </p:cBhvr>
                                          <p:tavLst>
                                            <p:tav tm="0">
                                              <p:val>
                                                <p:strVal val="#ppt_y"/>
                                              </p:val>
                                            </p:tav>
                                            <p:tav tm="100000">
                                              <p:val>
                                                <p:strVal val="#ppt_y"/>
                                              </p:val>
                                            </p:tav>
                                          </p:tavLst>
                                        </p:anim>
                                      </p:childTnLst>
                                    </p:cTn>
                                  </p:par>
                                  <p:par>
                                    <p:cTn id="31" presetID="22" presetClass="entr" presetSubtype="8" fill="hold" nodeType="withEffect">
                                      <p:stCondLst>
                                        <p:cond delay="25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xit" presetSubtype="0" fill="hold" nodeType="clickEffect">
                                      <p:stCondLst>
                                        <p:cond delay="0"/>
                                      </p:stCondLst>
                                      <p:childTnLst>
                                        <p:anim calcmode="lin" valueType="num">
                                          <p:cBhvr>
                                            <p:cTn id="37" dur="500"/>
                                            <p:tgtEl>
                                              <p:spTgt spid="6"/>
                                            </p:tgtEl>
                                            <p:attrNameLst>
                                              <p:attrName>ppt_w</p:attrName>
                                            </p:attrNameLst>
                                          </p:cBhvr>
                                          <p:tavLst>
                                            <p:tav tm="0">
                                              <p:val>
                                                <p:strVal val="ppt_w"/>
                                              </p:val>
                                            </p:tav>
                                            <p:tav tm="100000">
                                              <p:val>
                                                <p:fltVal val="0"/>
                                              </p:val>
                                            </p:tav>
                                          </p:tavLst>
                                        </p:anim>
                                        <p:anim calcmode="lin" valueType="num">
                                          <p:cBhvr>
                                            <p:cTn id="38" dur="500"/>
                                            <p:tgtEl>
                                              <p:spTgt spid="6"/>
                                            </p:tgtEl>
                                            <p:attrNameLst>
                                              <p:attrName>ppt_h</p:attrName>
                                            </p:attrNameLst>
                                          </p:cBhvr>
                                          <p:tavLst>
                                            <p:tav tm="0">
                                              <p:val>
                                                <p:strVal val="ppt_h"/>
                                              </p:val>
                                            </p:tav>
                                            <p:tav tm="100000">
                                              <p:val>
                                                <p:fltVal val="0"/>
                                              </p:val>
                                            </p:tav>
                                          </p:tavLst>
                                        </p:anim>
                                        <p:anim calcmode="lin" valueType="num">
                                          <p:cBhvr>
                                            <p:cTn id="39" dur="500"/>
                                            <p:tgtEl>
                                              <p:spTgt spid="6"/>
                                            </p:tgtEl>
                                            <p:attrNameLst>
                                              <p:attrName>style.rotation</p:attrName>
                                            </p:attrNameLst>
                                          </p:cBhvr>
                                          <p:tavLst>
                                            <p:tav tm="0">
                                              <p:val>
                                                <p:fltVal val="0"/>
                                              </p:val>
                                            </p:tav>
                                            <p:tav tm="100000">
                                              <p:val>
                                                <p:fltVal val="90"/>
                                              </p:val>
                                            </p:tav>
                                          </p:tavLst>
                                        </p:anim>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2" presetClass="entr" presetSubtype="1" decel="100000" fill="hold" grpId="0" nodeType="afterEffect">
                                      <p:stCondLst>
                                        <p:cond delay="0"/>
                                      </p:stCondLst>
                                      <p:childTnLst>
                                        <p:set>
                                          <p:cBhvr>
                                            <p:cTn id="13" dur="1" fill="hold">
                                              <p:stCondLst>
                                                <p:cond delay="0"/>
                                              </p:stCondLst>
                                            </p:cTn>
                                            <p:tgtEl>
                                              <p:spTgt spid="73"/>
                                            </p:tgtEl>
                                            <p:attrNameLst>
                                              <p:attrName>style.visibility</p:attrName>
                                            </p:attrNameLst>
                                          </p:cBhvr>
                                          <p:to>
                                            <p:strVal val="visible"/>
                                          </p:to>
                                        </p:set>
                                        <p:anim calcmode="lin" valueType="num">
                                          <p:cBhvr additive="base">
                                            <p:cTn id="14" dur="500" fill="hold"/>
                                            <p:tgtEl>
                                              <p:spTgt spid="73"/>
                                            </p:tgtEl>
                                            <p:attrNameLst>
                                              <p:attrName>ppt_x</p:attrName>
                                            </p:attrNameLst>
                                          </p:cBhvr>
                                          <p:tavLst>
                                            <p:tav tm="0">
                                              <p:val>
                                                <p:strVal val="#ppt_x"/>
                                              </p:val>
                                            </p:tav>
                                            <p:tav tm="100000">
                                              <p:val>
                                                <p:strVal val="#ppt_x"/>
                                              </p:val>
                                            </p:tav>
                                          </p:tavLst>
                                        </p:anim>
                                        <p:anim calcmode="lin" valueType="num">
                                          <p:cBhvr additive="base">
                                            <p:cTn id="15" dur="500" fill="hold"/>
                                            <p:tgtEl>
                                              <p:spTgt spid="73"/>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additive="base">
                                            <p:cTn id="20" dur="500" fill="hold"/>
                                            <p:tgtEl>
                                              <p:spTgt spid="57"/>
                                            </p:tgtEl>
                                            <p:attrNameLst>
                                              <p:attrName>ppt_x</p:attrName>
                                            </p:attrNameLst>
                                          </p:cBhvr>
                                          <p:tavLst>
                                            <p:tav tm="0">
                                              <p:val>
                                                <p:strVal val="0-#ppt_w/2"/>
                                              </p:val>
                                            </p:tav>
                                            <p:tav tm="100000">
                                              <p:val>
                                                <p:strVal val="#ppt_x"/>
                                              </p:val>
                                            </p:tav>
                                          </p:tavLst>
                                        </p:anim>
                                        <p:anim calcmode="lin" valueType="num">
                                          <p:cBhvr additive="base">
                                            <p:cTn id="21" dur="500" fill="hold"/>
                                            <p:tgtEl>
                                              <p:spTgt spid="57"/>
                                            </p:tgtEl>
                                            <p:attrNameLst>
                                              <p:attrName>ppt_y</p:attrName>
                                            </p:attrNameLst>
                                          </p:cBhvr>
                                          <p:tavLst>
                                            <p:tav tm="0">
                                              <p:val>
                                                <p:strVal val="#ppt_y"/>
                                              </p:val>
                                            </p:tav>
                                            <p:tav tm="100000">
                                              <p:val>
                                                <p:strVal val="#ppt_y"/>
                                              </p:val>
                                            </p:tav>
                                          </p:tavLst>
                                        </p:anim>
                                      </p:childTnLst>
                                    </p:cTn>
                                  </p:par>
                                  <p:par>
                                    <p:cTn id="22" presetID="22" presetClass="entr" presetSubtype="8" fill="hold" nodeType="withEffect">
                                      <p:stCondLst>
                                        <p:cond delay="250"/>
                                      </p:stCondLst>
                                      <p:childTnLst>
                                        <p:set>
                                          <p:cBhvr>
                                            <p:cTn id="23" dur="1" fill="hold">
                                              <p:stCondLst>
                                                <p:cond delay="0"/>
                                              </p:stCondLst>
                                            </p:cTn>
                                            <p:tgtEl>
                                              <p:spTgt spid="31"/>
                                            </p:tgtEl>
                                            <p:attrNameLst>
                                              <p:attrName>style.visibility</p:attrName>
                                            </p:attrNameLst>
                                          </p:cBhvr>
                                          <p:to>
                                            <p:strVal val="visible"/>
                                          </p:to>
                                        </p:set>
                                        <p:animEffect transition="in" filter="wipe(left)">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additive="base">
                                            <p:cTn id="29" dur="500" fill="hold"/>
                                            <p:tgtEl>
                                              <p:spTgt spid="58"/>
                                            </p:tgtEl>
                                            <p:attrNameLst>
                                              <p:attrName>ppt_x</p:attrName>
                                            </p:attrNameLst>
                                          </p:cBhvr>
                                          <p:tavLst>
                                            <p:tav tm="0">
                                              <p:val>
                                                <p:strVal val="0-#ppt_w/2"/>
                                              </p:val>
                                            </p:tav>
                                            <p:tav tm="100000">
                                              <p:val>
                                                <p:strVal val="#ppt_x"/>
                                              </p:val>
                                            </p:tav>
                                          </p:tavLst>
                                        </p:anim>
                                        <p:anim calcmode="lin" valueType="num">
                                          <p:cBhvr additive="base">
                                            <p:cTn id="30" dur="500" fill="hold"/>
                                            <p:tgtEl>
                                              <p:spTgt spid="58"/>
                                            </p:tgtEl>
                                            <p:attrNameLst>
                                              <p:attrName>ppt_y</p:attrName>
                                            </p:attrNameLst>
                                          </p:cBhvr>
                                          <p:tavLst>
                                            <p:tav tm="0">
                                              <p:val>
                                                <p:strVal val="#ppt_y"/>
                                              </p:val>
                                            </p:tav>
                                            <p:tav tm="100000">
                                              <p:val>
                                                <p:strVal val="#ppt_y"/>
                                              </p:val>
                                            </p:tav>
                                          </p:tavLst>
                                        </p:anim>
                                      </p:childTnLst>
                                    </p:cTn>
                                  </p:par>
                                  <p:par>
                                    <p:cTn id="31" presetID="22" presetClass="entr" presetSubtype="8" fill="hold" nodeType="withEffect">
                                      <p:stCondLst>
                                        <p:cond delay="25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xit" presetSubtype="0" fill="hold" nodeType="clickEffect">
                                      <p:stCondLst>
                                        <p:cond delay="0"/>
                                      </p:stCondLst>
                                      <p:childTnLst>
                                        <p:anim calcmode="lin" valueType="num">
                                          <p:cBhvr>
                                            <p:cTn id="37" dur="500"/>
                                            <p:tgtEl>
                                              <p:spTgt spid="6"/>
                                            </p:tgtEl>
                                            <p:attrNameLst>
                                              <p:attrName>ppt_w</p:attrName>
                                            </p:attrNameLst>
                                          </p:cBhvr>
                                          <p:tavLst>
                                            <p:tav tm="0">
                                              <p:val>
                                                <p:strVal val="ppt_w"/>
                                              </p:val>
                                            </p:tav>
                                            <p:tav tm="100000">
                                              <p:val>
                                                <p:fltVal val="0"/>
                                              </p:val>
                                            </p:tav>
                                          </p:tavLst>
                                        </p:anim>
                                        <p:anim calcmode="lin" valueType="num">
                                          <p:cBhvr>
                                            <p:cTn id="38" dur="500"/>
                                            <p:tgtEl>
                                              <p:spTgt spid="6"/>
                                            </p:tgtEl>
                                            <p:attrNameLst>
                                              <p:attrName>ppt_h</p:attrName>
                                            </p:attrNameLst>
                                          </p:cBhvr>
                                          <p:tavLst>
                                            <p:tav tm="0">
                                              <p:val>
                                                <p:strVal val="ppt_h"/>
                                              </p:val>
                                            </p:tav>
                                            <p:tav tm="100000">
                                              <p:val>
                                                <p:fltVal val="0"/>
                                              </p:val>
                                            </p:tav>
                                          </p:tavLst>
                                        </p:anim>
                                        <p:anim calcmode="lin" valueType="num">
                                          <p:cBhvr>
                                            <p:cTn id="39" dur="500"/>
                                            <p:tgtEl>
                                              <p:spTgt spid="6"/>
                                            </p:tgtEl>
                                            <p:attrNameLst>
                                              <p:attrName>style.rotation</p:attrName>
                                            </p:attrNameLst>
                                          </p:cBhvr>
                                          <p:tavLst>
                                            <p:tav tm="0">
                                              <p:val>
                                                <p:fltVal val="0"/>
                                              </p:val>
                                            </p:tav>
                                            <p:tav tm="100000">
                                              <p:val>
                                                <p:fltVal val="90"/>
                                              </p:val>
                                            </p:tav>
                                          </p:tavLst>
                                        </p:anim>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09B30F59-F5F6-1839-CF62-5543EDB89D07}"/>
              </a:ext>
            </a:extLst>
          </p:cNvPr>
          <p:cNvGrpSpPr/>
          <p:nvPr/>
        </p:nvGrpSpPr>
        <p:grpSpPr>
          <a:xfrm rot="10800000">
            <a:off x="8709040" y="4250487"/>
            <a:ext cx="2416159" cy="435658"/>
            <a:chOff x="6339840" y="4250487"/>
            <a:chExt cx="1927326" cy="435658"/>
          </a:xfrm>
        </p:grpSpPr>
        <p:sp>
          <p:nvSpPr>
            <p:cNvPr id="18" name="Rectangle: Top Corners Rounded 17">
              <a:extLst>
                <a:ext uri="{FF2B5EF4-FFF2-40B4-BE49-F238E27FC236}">
                  <a16:creationId xmlns:a16="http://schemas.microsoft.com/office/drawing/2014/main" id="{3BBB054C-FAFA-C494-CF2D-1F49A0C3E3C2}"/>
                </a:ext>
              </a:extLst>
            </p:cNvPr>
            <p:cNvSpPr/>
            <p:nvPr/>
          </p:nvSpPr>
          <p:spPr>
            <a:xfrm rot="16200000">
              <a:off x="7085674" y="3504653"/>
              <a:ext cx="435658" cy="1927326"/>
            </a:xfrm>
            <a:prstGeom prst="round2SameRect">
              <a:avLst>
                <a:gd name="adj1" fmla="val 25063"/>
                <a:gd name="adj2" fmla="val 0"/>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19" name="TextBox 18">
              <a:extLst>
                <a:ext uri="{FF2B5EF4-FFF2-40B4-BE49-F238E27FC236}">
                  <a16:creationId xmlns:a16="http://schemas.microsoft.com/office/drawing/2014/main" id="{B45FABCB-EC1C-EB75-C570-739D2162DB29}"/>
                </a:ext>
              </a:extLst>
            </p:cNvPr>
            <p:cNvSpPr txBox="1"/>
            <p:nvPr/>
          </p:nvSpPr>
          <p:spPr>
            <a:xfrm rot="10800000">
              <a:off x="6339840" y="4316938"/>
              <a:ext cx="1813808" cy="307777"/>
            </a:xfrm>
            <a:prstGeom prst="rect">
              <a:avLst/>
            </a:prstGeom>
            <a:noFill/>
          </p:spPr>
          <p:txBody>
            <a:bodyPr wrap="square" rtlCol="0">
              <a:spAutoFit/>
            </a:bodyPr>
            <a:lstStyle/>
            <a:p>
              <a:pPr algn="ctr"/>
              <a:r>
                <a:rPr lang="en-US" dirty="0">
                  <a:latin typeface="+mj-lt"/>
                </a:rPr>
                <a:t>Implemented - 1992</a:t>
              </a:r>
            </a:p>
          </p:txBody>
        </p:sp>
      </p:grpSp>
      <p:grpSp>
        <p:nvGrpSpPr>
          <p:cNvPr id="16" name="Group 15">
            <a:extLst>
              <a:ext uri="{FF2B5EF4-FFF2-40B4-BE49-F238E27FC236}">
                <a16:creationId xmlns:a16="http://schemas.microsoft.com/office/drawing/2014/main" id="{540C0471-173B-3DA3-5CA5-A4A8D73922A1}"/>
              </a:ext>
            </a:extLst>
          </p:cNvPr>
          <p:cNvGrpSpPr/>
          <p:nvPr/>
        </p:nvGrpSpPr>
        <p:grpSpPr>
          <a:xfrm>
            <a:off x="6339840" y="4250487"/>
            <a:ext cx="1927326" cy="435658"/>
            <a:chOff x="6339840" y="4250487"/>
            <a:chExt cx="1927326" cy="435658"/>
          </a:xfrm>
        </p:grpSpPr>
        <p:sp>
          <p:nvSpPr>
            <p:cNvPr id="12" name="Rectangle: Top Corners Rounded 11">
              <a:extLst>
                <a:ext uri="{FF2B5EF4-FFF2-40B4-BE49-F238E27FC236}">
                  <a16:creationId xmlns:a16="http://schemas.microsoft.com/office/drawing/2014/main" id="{7C8F5A02-6F22-4BC0-8CA9-46F7D581B1E4}"/>
                </a:ext>
              </a:extLst>
            </p:cNvPr>
            <p:cNvSpPr/>
            <p:nvPr/>
          </p:nvSpPr>
          <p:spPr>
            <a:xfrm rot="16200000">
              <a:off x="7085674" y="3504653"/>
              <a:ext cx="435658" cy="1927326"/>
            </a:xfrm>
            <a:prstGeom prst="round2SameRect">
              <a:avLst>
                <a:gd name="adj1" fmla="val 25063"/>
                <a:gd name="adj2" fmla="val 0"/>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15" name="TextBox 14">
              <a:extLst>
                <a:ext uri="{FF2B5EF4-FFF2-40B4-BE49-F238E27FC236}">
                  <a16:creationId xmlns:a16="http://schemas.microsoft.com/office/drawing/2014/main" id="{9ACD4ECB-1900-0253-CC6C-14D5C6CBD2FD}"/>
                </a:ext>
              </a:extLst>
            </p:cNvPr>
            <p:cNvSpPr txBox="1"/>
            <p:nvPr/>
          </p:nvSpPr>
          <p:spPr>
            <a:xfrm>
              <a:off x="6339840" y="4316938"/>
              <a:ext cx="1813808" cy="307777"/>
            </a:xfrm>
            <a:prstGeom prst="rect">
              <a:avLst/>
            </a:prstGeom>
            <a:noFill/>
          </p:spPr>
          <p:txBody>
            <a:bodyPr wrap="square" rtlCol="0">
              <a:spAutoFit/>
            </a:bodyPr>
            <a:lstStyle/>
            <a:p>
              <a:pPr algn="ctr"/>
              <a:r>
                <a:rPr lang="en-US" dirty="0">
                  <a:latin typeface="+mj-lt"/>
                </a:rPr>
                <a:t>Finalized - 1988</a:t>
              </a:r>
            </a:p>
          </p:txBody>
        </p:sp>
      </p:grpSp>
      <p:sp>
        <p:nvSpPr>
          <p:cNvPr id="29" name="TextBox 28">
            <a:extLst>
              <a:ext uri="{FF2B5EF4-FFF2-40B4-BE49-F238E27FC236}">
                <a16:creationId xmlns:a16="http://schemas.microsoft.com/office/drawing/2014/main" id="{ACC4FC6C-543A-43EA-D33C-0250BE2B4A7B}"/>
              </a:ext>
            </a:extLst>
          </p:cNvPr>
          <p:cNvSpPr txBox="1"/>
          <p:nvPr/>
        </p:nvSpPr>
        <p:spPr>
          <a:xfrm>
            <a:off x="636822" y="2533477"/>
            <a:ext cx="10918356" cy="400110"/>
          </a:xfrm>
          <a:prstGeom prst="rect">
            <a:avLst/>
          </a:prstGeom>
          <a:noFill/>
        </p:spPr>
        <p:txBody>
          <a:bodyPr wrap="square" rtlCol="0">
            <a:spAutoFit/>
          </a:bodyPr>
          <a:lstStyle/>
          <a:p>
            <a:pPr algn="ctr"/>
            <a:r>
              <a:rPr lang="en-GB" sz="20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Basel I focused on the </a:t>
            </a:r>
            <a:r>
              <a:rPr lang="en-GB" sz="20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credit risk </a:t>
            </a:r>
            <a:r>
              <a:rPr lang="en-GB" sz="20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that banks faced from their </a:t>
            </a:r>
            <a:r>
              <a:rPr lang="en-GB" sz="20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loan portfolio</a:t>
            </a:r>
            <a:endParaRPr lang="en-US" sz="2000" b="1" dirty="0">
              <a:solidFill>
                <a:schemeClr val="accent2">
                  <a:lumMod val="50000"/>
                </a:schemeClr>
              </a:solidFill>
              <a:latin typeface="Poppins" panose="00000500000000000000" pitchFamily="2" charset="0"/>
              <a:cs typeface="Poppins" panose="00000500000000000000" pitchFamily="2" charset="0"/>
            </a:endParaRPr>
          </a:p>
        </p:txBody>
      </p:sp>
      <p:pic>
        <p:nvPicPr>
          <p:cNvPr id="2" name="Graphic 1">
            <a:extLst>
              <a:ext uri="{FF2B5EF4-FFF2-40B4-BE49-F238E27FC236}">
                <a16:creationId xmlns:a16="http://schemas.microsoft.com/office/drawing/2014/main" id="{9266275D-16D4-EB45-DBA4-671604FAF4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4483" y="4022718"/>
            <a:ext cx="1137286" cy="1137286"/>
          </a:xfrm>
          <a:prstGeom prst="rect">
            <a:avLst/>
          </a:prstGeom>
        </p:spPr>
      </p:pic>
      <p:pic>
        <p:nvPicPr>
          <p:cNvPr id="62" name="Graphic 61">
            <a:extLst>
              <a:ext uri="{FF2B5EF4-FFF2-40B4-BE49-F238E27FC236}">
                <a16:creationId xmlns:a16="http://schemas.microsoft.com/office/drawing/2014/main" id="{41E7AB15-502A-670C-532E-F2CAB55BB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802" y="4980949"/>
            <a:ext cx="894023" cy="894023"/>
          </a:xfrm>
          <a:prstGeom prst="rect">
            <a:avLst/>
          </a:prstGeom>
        </p:spPr>
      </p:pic>
      <p:sp>
        <p:nvSpPr>
          <p:cNvPr id="73" name="TextBox 72">
            <a:extLst>
              <a:ext uri="{FF2B5EF4-FFF2-40B4-BE49-F238E27FC236}">
                <a16:creationId xmlns:a16="http://schemas.microsoft.com/office/drawing/2014/main" id="{29BA711B-D580-9411-6A6D-C00AE94BB773}"/>
              </a:ext>
            </a:extLst>
          </p:cNvPr>
          <p:cNvSpPr txBox="1"/>
          <p:nvPr/>
        </p:nvSpPr>
        <p:spPr>
          <a:xfrm>
            <a:off x="2355442" y="1776855"/>
            <a:ext cx="7495358" cy="646331"/>
          </a:xfrm>
          <a:prstGeom prst="rect">
            <a:avLst/>
          </a:prstGeom>
          <a:noFill/>
        </p:spPr>
        <p:txBody>
          <a:bodyPr wrap="square" rtlCol="0">
            <a:spAutoFit/>
          </a:bodyPr>
          <a:lstStyle/>
          <a:p>
            <a:pPr algn="ctr"/>
            <a:r>
              <a:rPr lang="en-GB" sz="3600" dirty="0">
                <a:solidFill>
                  <a:schemeClr val="accent2">
                    <a:lumMod val="50000"/>
                  </a:schemeClr>
                </a:solidFill>
                <a:latin typeface="Poppins Bold" panose="00000800000000000000" pitchFamily="2" charset="0"/>
                <a:cs typeface="Poppins Bold" panose="00000800000000000000" pitchFamily="2" charset="0"/>
              </a:rPr>
              <a:t>Basel I</a:t>
            </a:r>
          </a:p>
        </p:txBody>
      </p:sp>
      <p:cxnSp>
        <p:nvCxnSpPr>
          <p:cNvPr id="76" name="Straight Connector 75">
            <a:extLst>
              <a:ext uri="{FF2B5EF4-FFF2-40B4-BE49-F238E27FC236}">
                <a16:creationId xmlns:a16="http://schemas.microsoft.com/office/drawing/2014/main" id="{626ADF09-24DF-FA1C-BCAB-9DC8175D10DA}"/>
              </a:ext>
            </a:extLst>
          </p:cNvPr>
          <p:cNvCxnSpPr>
            <a:cxnSpLocks/>
          </p:cNvCxnSpPr>
          <p:nvPr/>
        </p:nvCxnSpPr>
        <p:spPr>
          <a:xfrm>
            <a:off x="1588723" y="5433318"/>
            <a:ext cx="10603277" cy="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7131B5E-CA8D-6D03-EC9C-BCF93DDAFAC5}"/>
              </a:ext>
            </a:extLst>
          </p:cNvPr>
          <p:cNvCxnSpPr>
            <a:cxnSpLocks/>
          </p:cNvCxnSpPr>
          <p:nvPr/>
        </p:nvCxnSpPr>
        <p:spPr>
          <a:xfrm flipV="1">
            <a:off x="9603796"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065BECD-1C42-3D97-4B81-CFFF1E0B5A25}"/>
              </a:ext>
            </a:extLst>
          </p:cNvPr>
          <p:cNvCxnSpPr>
            <a:cxnSpLocks/>
          </p:cNvCxnSpPr>
          <p:nvPr/>
        </p:nvCxnSpPr>
        <p:spPr>
          <a:xfrm flipV="1">
            <a:off x="1588723"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11B5F37B-E62F-73A6-83E2-B0A621A1631F}"/>
              </a:ext>
            </a:extLst>
          </p:cNvPr>
          <p:cNvSpPr txBox="1"/>
          <p:nvPr/>
        </p:nvSpPr>
        <p:spPr>
          <a:xfrm>
            <a:off x="1240358"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1900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80" name="TextBox 79">
            <a:extLst>
              <a:ext uri="{FF2B5EF4-FFF2-40B4-BE49-F238E27FC236}">
                <a16:creationId xmlns:a16="http://schemas.microsoft.com/office/drawing/2014/main" id="{13B055ED-AE92-B645-B31F-96956AC7DEAD}"/>
              </a:ext>
            </a:extLst>
          </p:cNvPr>
          <p:cNvSpPr txBox="1"/>
          <p:nvPr/>
        </p:nvSpPr>
        <p:spPr>
          <a:xfrm>
            <a:off x="9255431"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2000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cxnSp>
        <p:nvCxnSpPr>
          <p:cNvPr id="81" name="Straight Connector 80">
            <a:extLst>
              <a:ext uri="{FF2B5EF4-FFF2-40B4-BE49-F238E27FC236}">
                <a16:creationId xmlns:a16="http://schemas.microsoft.com/office/drawing/2014/main" id="{97AD4F15-28D6-A8FB-5DEB-6D5D8D709674}"/>
              </a:ext>
            </a:extLst>
          </p:cNvPr>
          <p:cNvCxnSpPr>
            <a:cxnSpLocks/>
          </p:cNvCxnSpPr>
          <p:nvPr/>
        </p:nvCxnSpPr>
        <p:spPr>
          <a:xfrm flipV="1">
            <a:off x="5596261"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0ABDF95-F5F2-47A1-662B-79F86A9BBCB8}"/>
              </a:ext>
            </a:extLst>
          </p:cNvPr>
          <p:cNvCxnSpPr>
            <a:cxnSpLocks/>
          </p:cNvCxnSpPr>
          <p:nvPr/>
        </p:nvCxnSpPr>
        <p:spPr>
          <a:xfrm flipV="1">
            <a:off x="6397768"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5F1974D-0069-BD8C-BB29-CE2362462393}"/>
              </a:ext>
            </a:extLst>
          </p:cNvPr>
          <p:cNvCxnSpPr>
            <a:cxnSpLocks/>
          </p:cNvCxnSpPr>
          <p:nvPr/>
        </p:nvCxnSpPr>
        <p:spPr>
          <a:xfrm flipV="1">
            <a:off x="7199276"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10E67F0-6D05-67E7-BF32-C1CE01AEA20D}"/>
              </a:ext>
            </a:extLst>
          </p:cNvPr>
          <p:cNvCxnSpPr>
            <a:cxnSpLocks/>
          </p:cNvCxnSpPr>
          <p:nvPr/>
        </p:nvCxnSpPr>
        <p:spPr>
          <a:xfrm flipV="1">
            <a:off x="8000783"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C4FAA7D-20A2-CAD2-D63E-0844A855BE12}"/>
              </a:ext>
            </a:extLst>
          </p:cNvPr>
          <p:cNvCxnSpPr>
            <a:cxnSpLocks/>
          </p:cNvCxnSpPr>
          <p:nvPr/>
        </p:nvCxnSpPr>
        <p:spPr>
          <a:xfrm flipV="1">
            <a:off x="8802291"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AC0ED12-6D45-860D-D021-6F6CA9FBB4E5}"/>
              </a:ext>
            </a:extLst>
          </p:cNvPr>
          <p:cNvCxnSpPr>
            <a:cxnSpLocks/>
          </p:cNvCxnSpPr>
          <p:nvPr/>
        </p:nvCxnSpPr>
        <p:spPr>
          <a:xfrm flipV="1">
            <a:off x="2390231"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83AE36C-399D-9661-DB07-033E2C2D93A0}"/>
              </a:ext>
            </a:extLst>
          </p:cNvPr>
          <p:cNvCxnSpPr>
            <a:cxnSpLocks/>
          </p:cNvCxnSpPr>
          <p:nvPr/>
        </p:nvCxnSpPr>
        <p:spPr>
          <a:xfrm flipV="1">
            <a:off x="3191738"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5DB68B1-DEF3-9524-0888-CE226C946628}"/>
              </a:ext>
            </a:extLst>
          </p:cNvPr>
          <p:cNvCxnSpPr>
            <a:cxnSpLocks/>
          </p:cNvCxnSpPr>
          <p:nvPr/>
        </p:nvCxnSpPr>
        <p:spPr>
          <a:xfrm flipV="1">
            <a:off x="3993246"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1D4E6D0-2DD7-E683-F413-C556E9DB97B5}"/>
              </a:ext>
            </a:extLst>
          </p:cNvPr>
          <p:cNvCxnSpPr>
            <a:cxnSpLocks/>
          </p:cNvCxnSpPr>
          <p:nvPr/>
        </p:nvCxnSpPr>
        <p:spPr>
          <a:xfrm flipV="1">
            <a:off x="4794753"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88B2402E-7324-BFE7-5331-E8F6CA84965E}"/>
              </a:ext>
            </a:extLst>
          </p:cNvPr>
          <p:cNvSpPr txBox="1"/>
          <p:nvPr/>
        </p:nvSpPr>
        <p:spPr>
          <a:xfrm>
            <a:off x="5247894"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1950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1" name="TextBox 90">
            <a:extLst>
              <a:ext uri="{FF2B5EF4-FFF2-40B4-BE49-F238E27FC236}">
                <a16:creationId xmlns:a16="http://schemas.microsoft.com/office/drawing/2014/main" id="{DD11CD9A-772F-75A2-0286-CA9534F7E192}"/>
              </a:ext>
            </a:extLst>
          </p:cNvPr>
          <p:cNvSpPr txBox="1"/>
          <p:nvPr/>
        </p:nvSpPr>
        <p:spPr>
          <a:xfrm>
            <a:off x="6049403"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1960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2" name="TextBox 91">
            <a:extLst>
              <a:ext uri="{FF2B5EF4-FFF2-40B4-BE49-F238E27FC236}">
                <a16:creationId xmlns:a16="http://schemas.microsoft.com/office/drawing/2014/main" id="{24BA84DD-DAAA-7301-59AA-11D58CA6340B}"/>
              </a:ext>
            </a:extLst>
          </p:cNvPr>
          <p:cNvSpPr txBox="1"/>
          <p:nvPr/>
        </p:nvSpPr>
        <p:spPr>
          <a:xfrm>
            <a:off x="6850911"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1970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3" name="TextBox 92">
            <a:extLst>
              <a:ext uri="{FF2B5EF4-FFF2-40B4-BE49-F238E27FC236}">
                <a16:creationId xmlns:a16="http://schemas.microsoft.com/office/drawing/2014/main" id="{3C46183C-DB21-BDBF-5799-A756DD75DD80}"/>
              </a:ext>
            </a:extLst>
          </p:cNvPr>
          <p:cNvSpPr txBox="1"/>
          <p:nvPr/>
        </p:nvSpPr>
        <p:spPr>
          <a:xfrm>
            <a:off x="7652418"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1980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4" name="TextBox 93">
            <a:extLst>
              <a:ext uri="{FF2B5EF4-FFF2-40B4-BE49-F238E27FC236}">
                <a16:creationId xmlns:a16="http://schemas.microsoft.com/office/drawing/2014/main" id="{3C5B68BC-9DB3-AA88-175F-744E8E2F049C}"/>
              </a:ext>
            </a:extLst>
          </p:cNvPr>
          <p:cNvSpPr txBox="1"/>
          <p:nvPr/>
        </p:nvSpPr>
        <p:spPr>
          <a:xfrm>
            <a:off x="8453921"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1990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5" name="TextBox 94">
            <a:extLst>
              <a:ext uri="{FF2B5EF4-FFF2-40B4-BE49-F238E27FC236}">
                <a16:creationId xmlns:a16="http://schemas.microsoft.com/office/drawing/2014/main" id="{31E691DB-ED3A-8AB0-C78A-E40849EE6331}"/>
              </a:ext>
            </a:extLst>
          </p:cNvPr>
          <p:cNvSpPr txBox="1"/>
          <p:nvPr/>
        </p:nvSpPr>
        <p:spPr>
          <a:xfrm>
            <a:off x="2041861"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1910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6" name="TextBox 95">
            <a:extLst>
              <a:ext uri="{FF2B5EF4-FFF2-40B4-BE49-F238E27FC236}">
                <a16:creationId xmlns:a16="http://schemas.microsoft.com/office/drawing/2014/main" id="{3B82B2EB-1380-7731-358A-38F87340C819}"/>
              </a:ext>
            </a:extLst>
          </p:cNvPr>
          <p:cNvSpPr txBox="1"/>
          <p:nvPr/>
        </p:nvSpPr>
        <p:spPr>
          <a:xfrm>
            <a:off x="2843368"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1920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7" name="TextBox 96">
            <a:extLst>
              <a:ext uri="{FF2B5EF4-FFF2-40B4-BE49-F238E27FC236}">
                <a16:creationId xmlns:a16="http://schemas.microsoft.com/office/drawing/2014/main" id="{5BBFD621-5F37-A918-6A0E-CCA1F07E50BE}"/>
              </a:ext>
            </a:extLst>
          </p:cNvPr>
          <p:cNvSpPr txBox="1"/>
          <p:nvPr/>
        </p:nvSpPr>
        <p:spPr>
          <a:xfrm>
            <a:off x="3644876"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1930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8" name="TextBox 97">
            <a:extLst>
              <a:ext uri="{FF2B5EF4-FFF2-40B4-BE49-F238E27FC236}">
                <a16:creationId xmlns:a16="http://schemas.microsoft.com/office/drawing/2014/main" id="{896C30BB-4246-432B-0B2C-8F2675FC9400}"/>
              </a:ext>
            </a:extLst>
          </p:cNvPr>
          <p:cNvSpPr txBox="1"/>
          <p:nvPr/>
        </p:nvSpPr>
        <p:spPr>
          <a:xfrm>
            <a:off x="4446379"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1940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cxnSp>
        <p:nvCxnSpPr>
          <p:cNvPr id="99" name="Straight Connector 98">
            <a:extLst>
              <a:ext uri="{FF2B5EF4-FFF2-40B4-BE49-F238E27FC236}">
                <a16:creationId xmlns:a16="http://schemas.microsoft.com/office/drawing/2014/main" id="{42591A44-4066-1CB3-7702-5D52E79D2F09}"/>
              </a:ext>
            </a:extLst>
          </p:cNvPr>
          <p:cNvCxnSpPr>
            <a:cxnSpLocks/>
          </p:cNvCxnSpPr>
          <p:nvPr/>
        </p:nvCxnSpPr>
        <p:spPr>
          <a:xfrm flipV="1">
            <a:off x="11206815"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3AF14206-E3C7-679B-D4DC-52F3D48FC0AA}"/>
              </a:ext>
            </a:extLst>
          </p:cNvPr>
          <p:cNvSpPr txBox="1"/>
          <p:nvPr/>
        </p:nvSpPr>
        <p:spPr>
          <a:xfrm>
            <a:off x="10858450"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2020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cxnSp>
        <p:nvCxnSpPr>
          <p:cNvPr id="101" name="Straight Connector 100">
            <a:extLst>
              <a:ext uri="{FF2B5EF4-FFF2-40B4-BE49-F238E27FC236}">
                <a16:creationId xmlns:a16="http://schemas.microsoft.com/office/drawing/2014/main" id="{0C89F264-9EED-3421-E211-5E16DCD538C8}"/>
              </a:ext>
            </a:extLst>
          </p:cNvPr>
          <p:cNvCxnSpPr>
            <a:cxnSpLocks/>
          </p:cNvCxnSpPr>
          <p:nvPr/>
        </p:nvCxnSpPr>
        <p:spPr>
          <a:xfrm flipV="1">
            <a:off x="10405310"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DA58A760-5197-E31A-2A29-E02B81A106F2}"/>
              </a:ext>
            </a:extLst>
          </p:cNvPr>
          <p:cNvSpPr txBox="1"/>
          <p:nvPr/>
        </p:nvSpPr>
        <p:spPr>
          <a:xfrm>
            <a:off x="10056940"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2010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grpSp>
        <p:nvGrpSpPr>
          <p:cNvPr id="32" name="Group 31">
            <a:extLst>
              <a:ext uri="{FF2B5EF4-FFF2-40B4-BE49-F238E27FC236}">
                <a16:creationId xmlns:a16="http://schemas.microsoft.com/office/drawing/2014/main" id="{773080BC-0DD7-2C83-0825-7A5B3669905C}"/>
              </a:ext>
            </a:extLst>
          </p:cNvPr>
          <p:cNvGrpSpPr/>
          <p:nvPr/>
        </p:nvGrpSpPr>
        <p:grpSpPr>
          <a:xfrm>
            <a:off x="-1039212" y="5085801"/>
            <a:ext cx="731751" cy="733129"/>
            <a:chOff x="3516570" y="785827"/>
            <a:chExt cx="2111772" cy="2115748"/>
          </a:xfrm>
        </p:grpSpPr>
        <p:sp>
          <p:nvSpPr>
            <p:cNvPr id="33" name="Freeform: Shape 32">
              <a:extLst>
                <a:ext uri="{FF2B5EF4-FFF2-40B4-BE49-F238E27FC236}">
                  <a16:creationId xmlns:a16="http://schemas.microsoft.com/office/drawing/2014/main" id="{26468217-996C-D70E-49B8-BC1DB0490303}"/>
                </a:ext>
              </a:extLst>
            </p:cNvPr>
            <p:cNvSpPr/>
            <p:nvPr/>
          </p:nvSpPr>
          <p:spPr>
            <a:xfrm>
              <a:off x="3516570" y="1843000"/>
              <a:ext cx="2111772" cy="277627"/>
            </a:xfrm>
            <a:custGeom>
              <a:avLst/>
              <a:gdLst>
                <a:gd name="connsiteX0" fmla="*/ 337 w 1682871"/>
                <a:gd name="connsiteY0" fmla="*/ 178 h 221241"/>
                <a:gd name="connsiteX1" fmla="*/ 184333 w 1682871"/>
                <a:gd name="connsiteY1" fmla="*/ 534 h 221241"/>
                <a:gd name="connsiteX2" fmla="*/ 821838 w 1682871"/>
                <a:gd name="connsiteY2" fmla="*/ 534 h 221241"/>
                <a:gd name="connsiteX3" fmla="*/ 841528 w 1682871"/>
                <a:gd name="connsiteY3" fmla="*/ 0 h 221241"/>
                <a:gd name="connsiteX4" fmla="*/ 861168 w 1682871"/>
                <a:gd name="connsiteY4" fmla="*/ 508 h 221241"/>
                <a:gd name="connsiteX5" fmla="*/ 1682871 w 1682871"/>
                <a:gd name="connsiteY5" fmla="*/ 559 h 221241"/>
                <a:gd name="connsiteX6" fmla="*/ 1682871 w 1682871"/>
                <a:gd name="connsiteY6" fmla="*/ 92760 h 221241"/>
                <a:gd name="connsiteX7" fmla="*/ 1676418 w 1682871"/>
                <a:gd name="connsiteY7" fmla="*/ 107750 h 221241"/>
                <a:gd name="connsiteX8" fmla="*/ 1653120 w 1682871"/>
                <a:gd name="connsiteY8" fmla="*/ 221242 h 221241"/>
                <a:gd name="connsiteX9" fmla="*/ 1636707 w 1682871"/>
                <a:gd name="connsiteY9" fmla="*/ 220784 h 221241"/>
                <a:gd name="connsiteX10" fmla="*/ 46324 w 1682871"/>
                <a:gd name="connsiteY10" fmla="*/ 220784 h 221241"/>
                <a:gd name="connsiteX11" fmla="*/ 29911 w 1682871"/>
                <a:gd name="connsiteY11" fmla="*/ 221242 h 221241"/>
                <a:gd name="connsiteX12" fmla="*/ 3285 w 1682871"/>
                <a:gd name="connsiteY12" fmla="*/ 71596 h 221241"/>
                <a:gd name="connsiteX13" fmla="*/ 337 w 1682871"/>
                <a:gd name="connsiteY13" fmla="*/ 53227 h 221241"/>
                <a:gd name="connsiteX14" fmla="*/ 337 w 1682871"/>
                <a:gd name="connsiteY14" fmla="*/ 3836 h 221241"/>
                <a:gd name="connsiteX15" fmla="*/ 337 w 1682871"/>
                <a:gd name="connsiteY15" fmla="*/ 178 h 2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871" h="221241">
                  <a:moveTo>
                    <a:pt x="337" y="178"/>
                  </a:moveTo>
                  <a:cubicBezTo>
                    <a:pt x="61669" y="305"/>
                    <a:pt x="123001" y="534"/>
                    <a:pt x="184333" y="534"/>
                  </a:cubicBezTo>
                  <a:cubicBezTo>
                    <a:pt x="396834" y="584"/>
                    <a:pt x="609336" y="559"/>
                    <a:pt x="821838" y="534"/>
                  </a:cubicBezTo>
                  <a:cubicBezTo>
                    <a:pt x="828393" y="534"/>
                    <a:pt x="834948" y="203"/>
                    <a:pt x="841528" y="0"/>
                  </a:cubicBezTo>
                  <a:cubicBezTo>
                    <a:pt x="848083" y="178"/>
                    <a:pt x="854613" y="508"/>
                    <a:pt x="861168" y="508"/>
                  </a:cubicBezTo>
                  <a:cubicBezTo>
                    <a:pt x="1135077" y="559"/>
                    <a:pt x="1408987" y="559"/>
                    <a:pt x="1682871" y="559"/>
                  </a:cubicBezTo>
                  <a:cubicBezTo>
                    <a:pt x="1682871" y="31301"/>
                    <a:pt x="1682871" y="62018"/>
                    <a:pt x="1682871" y="92760"/>
                  </a:cubicBezTo>
                  <a:cubicBezTo>
                    <a:pt x="1680661" y="97740"/>
                    <a:pt x="1677510" y="102516"/>
                    <a:pt x="1676418" y="107750"/>
                  </a:cubicBezTo>
                  <a:cubicBezTo>
                    <a:pt x="1668415" y="145530"/>
                    <a:pt x="1660818" y="183411"/>
                    <a:pt x="1653120" y="221242"/>
                  </a:cubicBezTo>
                  <a:cubicBezTo>
                    <a:pt x="1647658" y="221089"/>
                    <a:pt x="1642195" y="220784"/>
                    <a:pt x="1636707" y="220784"/>
                  </a:cubicBezTo>
                  <a:cubicBezTo>
                    <a:pt x="1106571" y="220759"/>
                    <a:pt x="576460" y="220759"/>
                    <a:pt x="46324" y="220784"/>
                  </a:cubicBezTo>
                  <a:cubicBezTo>
                    <a:pt x="40861" y="220784"/>
                    <a:pt x="35399" y="221089"/>
                    <a:pt x="29911" y="221242"/>
                  </a:cubicBezTo>
                  <a:cubicBezTo>
                    <a:pt x="21069" y="171343"/>
                    <a:pt x="12355" y="121444"/>
                    <a:pt x="3285" y="71596"/>
                  </a:cubicBezTo>
                  <a:cubicBezTo>
                    <a:pt x="2141" y="65295"/>
                    <a:pt x="2522" y="59350"/>
                    <a:pt x="337" y="53227"/>
                  </a:cubicBezTo>
                  <a:cubicBezTo>
                    <a:pt x="337" y="36764"/>
                    <a:pt x="337" y="20300"/>
                    <a:pt x="337" y="3836"/>
                  </a:cubicBezTo>
                  <a:cubicBezTo>
                    <a:pt x="1506" y="2617"/>
                    <a:pt x="-831" y="1397"/>
                    <a:pt x="337" y="17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4" name="Freeform: Shape 33">
              <a:extLst>
                <a:ext uri="{FF2B5EF4-FFF2-40B4-BE49-F238E27FC236}">
                  <a16:creationId xmlns:a16="http://schemas.microsoft.com/office/drawing/2014/main" id="{AEDE7498-F75C-9B22-CEFE-C9CC93945640}"/>
                </a:ext>
              </a:extLst>
            </p:cNvPr>
            <p:cNvSpPr/>
            <p:nvPr/>
          </p:nvSpPr>
          <p:spPr>
            <a:xfrm>
              <a:off x="4572541" y="1567349"/>
              <a:ext cx="1055801" cy="276352"/>
            </a:xfrm>
            <a:custGeom>
              <a:avLst/>
              <a:gdLst>
                <a:gd name="connsiteX0" fmla="*/ 841369 w 841368"/>
                <a:gd name="connsiteY0" fmla="*/ 220225 h 220225"/>
                <a:gd name="connsiteX1" fmla="*/ 19639 w 841368"/>
                <a:gd name="connsiteY1" fmla="*/ 220200 h 220225"/>
                <a:gd name="connsiteX2" fmla="*/ 0 w 841368"/>
                <a:gd name="connsiteY2" fmla="*/ 219692 h 220225"/>
                <a:gd name="connsiteX3" fmla="*/ 559 w 841368"/>
                <a:gd name="connsiteY3" fmla="*/ 0 h 220225"/>
                <a:gd name="connsiteX4" fmla="*/ 811617 w 841368"/>
                <a:gd name="connsiteY4" fmla="*/ 0 h 220225"/>
                <a:gd name="connsiteX5" fmla="*/ 831282 w 841368"/>
                <a:gd name="connsiteY5" fmla="*/ 90981 h 220225"/>
                <a:gd name="connsiteX6" fmla="*/ 841369 w 841368"/>
                <a:gd name="connsiteY6" fmla="*/ 154371 h 220225"/>
                <a:gd name="connsiteX7" fmla="*/ 841369 w 841368"/>
                <a:gd name="connsiteY7" fmla="*/ 220225 h 22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68" h="220225">
                  <a:moveTo>
                    <a:pt x="841369" y="220225"/>
                  </a:moveTo>
                  <a:cubicBezTo>
                    <a:pt x="567459" y="220225"/>
                    <a:pt x="293549" y="220225"/>
                    <a:pt x="19639" y="220200"/>
                  </a:cubicBezTo>
                  <a:cubicBezTo>
                    <a:pt x="13085" y="220200"/>
                    <a:pt x="6555" y="219870"/>
                    <a:pt x="0" y="219692"/>
                  </a:cubicBezTo>
                  <a:cubicBezTo>
                    <a:pt x="178" y="146470"/>
                    <a:pt x="356" y="73248"/>
                    <a:pt x="559" y="0"/>
                  </a:cubicBezTo>
                  <a:cubicBezTo>
                    <a:pt x="270912" y="0"/>
                    <a:pt x="541265" y="0"/>
                    <a:pt x="811617" y="0"/>
                  </a:cubicBezTo>
                  <a:cubicBezTo>
                    <a:pt x="818223" y="30310"/>
                    <a:pt x="825286" y="60544"/>
                    <a:pt x="831282" y="90981"/>
                  </a:cubicBezTo>
                  <a:cubicBezTo>
                    <a:pt x="835423" y="111967"/>
                    <a:pt x="838066" y="133233"/>
                    <a:pt x="841369" y="154371"/>
                  </a:cubicBezTo>
                  <a:cubicBezTo>
                    <a:pt x="841369" y="176323"/>
                    <a:pt x="841369" y="198274"/>
                    <a:pt x="841369" y="2202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35" name="Freeform: Shape 34">
              <a:extLst>
                <a:ext uri="{FF2B5EF4-FFF2-40B4-BE49-F238E27FC236}">
                  <a16:creationId xmlns:a16="http://schemas.microsoft.com/office/drawing/2014/main" id="{ACF49FA1-FC12-F3A7-323A-8133ACD2D322}"/>
                </a:ext>
              </a:extLst>
            </p:cNvPr>
            <p:cNvSpPr/>
            <p:nvPr/>
          </p:nvSpPr>
          <p:spPr>
            <a:xfrm>
              <a:off x="3918132" y="2670782"/>
              <a:ext cx="1308848" cy="230793"/>
            </a:xfrm>
            <a:custGeom>
              <a:avLst/>
              <a:gdLst>
                <a:gd name="connsiteX0" fmla="*/ 1043022 w 1043021"/>
                <a:gd name="connsiteY0" fmla="*/ 25 h 183919"/>
                <a:gd name="connsiteX1" fmla="*/ 985933 w 1043021"/>
                <a:gd name="connsiteY1" fmla="*/ 43674 h 183919"/>
                <a:gd name="connsiteX2" fmla="*/ 593755 w 1043021"/>
                <a:gd name="connsiteY2" fmla="*/ 180769 h 183919"/>
                <a:gd name="connsiteX3" fmla="*/ 587251 w 1043021"/>
                <a:gd name="connsiteY3" fmla="*/ 183919 h 183919"/>
                <a:gd name="connsiteX4" fmla="*/ 452493 w 1043021"/>
                <a:gd name="connsiteY4" fmla="*/ 183919 h 183919"/>
                <a:gd name="connsiteX5" fmla="*/ 393779 w 1043021"/>
                <a:gd name="connsiteY5" fmla="*/ 174112 h 183919"/>
                <a:gd name="connsiteX6" fmla="*/ 6504 w 1043021"/>
                <a:gd name="connsiteY6" fmla="*/ 7190 h 183919"/>
                <a:gd name="connsiteX7" fmla="*/ 0 w 1043021"/>
                <a:gd name="connsiteY7" fmla="*/ 0 h 183919"/>
                <a:gd name="connsiteX8" fmla="*/ 392584 w 1043021"/>
                <a:gd name="connsiteY8" fmla="*/ 280 h 183919"/>
                <a:gd name="connsiteX9" fmla="*/ 1043022 w 1043021"/>
                <a:gd name="connsiteY9" fmla="*/ 25 h 1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021" h="183919">
                  <a:moveTo>
                    <a:pt x="1043022" y="25"/>
                  </a:moveTo>
                  <a:cubicBezTo>
                    <a:pt x="1024043" y="14634"/>
                    <a:pt x="1005852" y="30488"/>
                    <a:pt x="985933" y="43674"/>
                  </a:cubicBezTo>
                  <a:cubicBezTo>
                    <a:pt x="866852" y="122562"/>
                    <a:pt x="736134" y="168523"/>
                    <a:pt x="593755" y="180769"/>
                  </a:cubicBezTo>
                  <a:cubicBezTo>
                    <a:pt x="591519" y="180972"/>
                    <a:pt x="589410" y="182827"/>
                    <a:pt x="587251" y="183919"/>
                  </a:cubicBezTo>
                  <a:cubicBezTo>
                    <a:pt x="542332" y="183919"/>
                    <a:pt x="497413" y="183919"/>
                    <a:pt x="452493" y="183919"/>
                  </a:cubicBezTo>
                  <a:cubicBezTo>
                    <a:pt x="432930" y="180642"/>
                    <a:pt x="413367" y="177161"/>
                    <a:pt x="393779" y="174112"/>
                  </a:cubicBezTo>
                  <a:cubicBezTo>
                    <a:pt x="250383" y="151729"/>
                    <a:pt x="121317" y="96037"/>
                    <a:pt x="6504" y="7190"/>
                  </a:cubicBezTo>
                  <a:cubicBezTo>
                    <a:pt x="3989" y="5234"/>
                    <a:pt x="2160" y="2414"/>
                    <a:pt x="0" y="0"/>
                  </a:cubicBezTo>
                  <a:cubicBezTo>
                    <a:pt x="130870" y="102"/>
                    <a:pt x="261714" y="280"/>
                    <a:pt x="392584" y="280"/>
                  </a:cubicBezTo>
                  <a:cubicBezTo>
                    <a:pt x="609380" y="254"/>
                    <a:pt x="826201" y="127"/>
                    <a:pt x="1043022" y="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36" name="Freeform: Shape 35">
              <a:extLst>
                <a:ext uri="{FF2B5EF4-FFF2-40B4-BE49-F238E27FC236}">
                  <a16:creationId xmlns:a16="http://schemas.microsoft.com/office/drawing/2014/main" id="{7792C338-50BC-7B56-EBB4-C26F347E1D58}"/>
                </a:ext>
              </a:extLst>
            </p:cNvPr>
            <p:cNvSpPr/>
            <p:nvPr/>
          </p:nvSpPr>
          <p:spPr>
            <a:xfrm>
              <a:off x="4572572" y="785827"/>
              <a:ext cx="651698" cy="230418"/>
            </a:xfrm>
            <a:custGeom>
              <a:avLst/>
              <a:gdLst>
                <a:gd name="connsiteX0" fmla="*/ 92023 w 519338"/>
                <a:gd name="connsiteY0" fmla="*/ 0 h 183620"/>
                <a:gd name="connsiteX1" fmla="*/ 126322 w 519338"/>
                <a:gd name="connsiteY1" fmla="*/ 9502 h 183620"/>
                <a:gd name="connsiteX2" fmla="*/ 342457 w 519338"/>
                <a:gd name="connsiteY2" fmla="*/ 72790 h 183620"/>
                <a:gd name="connsiteX3" fmla="*/ 510700 w 519338"/>
                <a:gd name="connsiteY3" fmla="*/ 173426 h 183620"/>
                <a:gd name="connsiteX4" fmla="*/ 519338 w 519338"/>
                <a:gd name="connsiteY4" fmla="*/ 182700 h 183620"/>
                <a:gd name="connsiteX5" fmla="*/ 501376 w 519338"/>
                <a:gd name="connsiteY5" fmla="*/ 183589 h 183620"/>
                <a:gd name="connsiteX6" fmla="*/ 559 w 519338"/>
                <a:gd name="connsiteY6" fmla="*/ 183614 h 183620"/>
                <a:gd name="connsiteX7" fmla="*/ 0 w 519338"/>
                <a:gd name="connsiteY7" fmla="*/ 25 h 183620"/>
                <a:gd name="connsiteX8" fmla="*/ 92023 w 519338"/>
                <a:gd name="connsiteY8" fmla="*/ 0 h 18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338" h="183620">
                  <a:moveTo>
                    <a:pt x="92023" y="0"/>
                  </a:moveTo>
                  <a:cubicBezTo>
                    <a:pt x="103456" y="3252"/>
                    <a:pt x="114686" y="7825"/>
                    <a:pt x="126322" y="9502"/>
                  </a:cubicBezTo>
                  <a:cubicBezTo>
                    <a:pt x="201399" y="20376"/>
                    <a:pt x="273173" y="42201"/>
                    <a:pt x="342457" y="72790"/>
                  </a:cubicBezTo>
                  <a:cubicBezTo>
                    <a:pt x="402696" y="99366"/>
                    <a:pt x="458591" y="133233"/>
                    <a:pt x="510700" y="173426"/>
                  </a:cubicBezTo>
                  <a:cubicBezTo>
                    <a:pt x="514003" y="175967"/>
                    <a:pt x="516468" y="179575"/>
                    <a:pt x="519338" y="182700"/>
                  </a:cubicBezTo>
                  <a:cubicBezTo>
                    <a:pt x="513343" y="183005"/>
                    <a:pt x="507372" y="183589"/>
                    <a:pt x="501376" y="183589"/>
                  </a:cubicBezTo>
                  <a:cubicBezTo>
                    <a:pt x="334429" y="183640"/>
                    <a:pt x="167506" y="183614"/>
                    <a:pt x="559" y="183614"/>
                  </a:cubicBezTo>
                  <a:cubicBezTo>
                    <a:pt x="381" y="122410"/>
                    <a:pt x="178" y="61205"/>
                    <a:pt x="0" y="25"/>
                  </a:cubicBezTo>
                  <a:cubicBezTo>
                    <a:pt x="30666" y="0"/>
                    <a:pt x="61332" y="0"/>
                    <a:pt x="92023"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7" name="Freeform: Shape 36">
              <a:extLst>
                <a:ext uri="{FF2B5EF4-FFF2-40B4-BE49-F238E27FC236}">
                  <a16:creationId xmlns:a16="http://schemas.microsoft.com/office/drawing/2014/main" id="{B57D0581-3B84-6943-5DB5-1A717C04E6E5}"/>
                </a:ext>
              </a:extLst>
            </p:cNvPr>
            <p:cNvSpPr/>
            <p:nvPr/>
          </p:nvSpPr>
          <p:spPr>
            <a:xfrm>
              <a:off x="4573274" y="1290008"/>
              <a:ext cx="1017766" cy="277340"/>
            </a:xfrm>
            <a:custGeom>
              <a:avLst/>
              <a:gdLst>
                <a:gd name="connsiteX0" fmla="*/ 715987 w 811058"/>
                <a:gd name="connsiteY0" fmla="*/ 0 h 221012"/>
                <a:gd name="connsiteX1" fmla="*/ 811058 w 811058"/>
                <a:gd name="connsiteY1" fmla="*/ 221013 h 221012"/>
                <a:gd name="connsiteX2" fmla="*/ 0 w 811058"/>
                <a:gd name="connsiteY2" fmla="*/ 221013 h 221012"/>
                <a:gd name="connsiteX3" fmla="*/ 0 w 811058"/>
                <a:gd name="connsiteY3" fmla="*/ 1397 h 221012"/>
                <a:gd name="connsiteX4" fmla="*/ 694848 w 811058"/>
                <a:gd name="connsiteY4" fmla="*/ 1321 h 221012"/>
                <a:gd name="connsiteX5" fmla="*/ 715987 w 811058"/>
                <a:gd name="connsiteY5" fmla="*/ 0 h 2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058" h="221012">
                  <a:moveTo>
                    <a:pt x="715987" y="0"/>
                  </a:moveTo>
                  <a:cubicBezTo>
                    <a:pt x="758390" y="69030"/>
                    <a:pt x="791241" y="142201"/>
                    <a:pt x="811058" y="221013"/>
                  </a:cubicBezTo>
                  <a:cubicBezTo>
                    <a:pt x="540706" y="221013"/>
                    <a:pt x="270353" y="221013"/>
                    <a:pt x="0" y="221013"/>
                  </a:cubicBezTo>
                  <a:cubicBezTo>
                    <a:pt x="0" y="147816"/>
                    <a:pt x="0" y="74619"/>
                    <a:pt x="0" y="1397"/>
                  </a:cubicBezTo>
                  <a:cubicBezTo>
                    <a:pt x="231608" y="1397"/>
                    <a:pt x="463240" y="1397"/>
                    <a:pt x="694848" y="1321"/>
                  </a:cubicBezTo>
                  <a:cubicBezTo>
                    <a:pt x="701886" y="1321"/>
                    <a:pt x="708923" y="457"/>
                    <a:pt x="715987"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8" name="Freeform: Shape 37">
              <a:extLst>
                <a:ext uri="{FF2B5EF4-FFF2-40B4-BE49-F238E27FC236}">
                  <a16:creationId xmlns:a16="http://schemas.microsoft.com/office/drawing/2014/main" id="{DADAE53F-4CA0-D608-EF32-662C2E463D18}"/>
                </a:ext>
              </a:extLst>
            </p:cNvPr>
            <p:cNvSpPr/>
            <p:nvPr/>
          </p:nvSpPr>
          <p:spPr>
            <a:xfrm>
              <a:off x="4573242" y="1015058"/>
              <a:ext cx="898495" cy="276702"/>
            </a:xfrm>
            <a:custGeom>
              <a:avLst/>
              <a:gdLst>
                <a:gd name="connsiteX0" fmla="*/ 716012 w 716011"/>
                <a:gd name="connsiteY0" fmla="*/ 219107 h 220504"/>
                <a:gd name="connsiteX1" fmla="*/ 694848 w 716011"/>
                <a:gd name="connsiteY1" fmla="*/ 220429 h 220504"/>
                <a:gd name="connsiteX2" fmla="*/ 0 w 716011"/>
                <a:gd name="connsiteY2" fmla="*/ 220505 h 220504"/>
                <a:gd name="connsiteX3" fmla="*/ 0 w 716011"/>
                <a:gd name="connsiteY3" fmla="*/ 915 h 220504"/>
                <a:gd name="connsiteX4" fmla="*/ 500817 w 716011"/>
                <a:gd name="connsiteY4" fmla="*/ 889 h 220504"/>
                <a:gd name="connsiteX5" fmla="*/ 518780 w 716011"/>
                <a:gd name="connsiteY5" fmla="*/ 0 h 220504"/>
                <a:gd name="connsiteX6" fmla="*/ 531331 w 716011"/>
                <a:gd name="connsiteY6" fmla="*/ 7317 h 220504"/>
                <a:gd name="connsiteX7" fmla="*/ 716012 w 716011"/>
                <a:gd name="connsiteY7" fmla="*/ 219107 h 22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11" h="220504">
                  <a:moveTo>
                    <a:pt x="716012" y="219107"/>
                  </a:moveTo>
                  <a:cubicBezTo>
                    <a:pt x="708949" y="219565"/>
                    <a:pt x="701911" y="220429"/>
                    <a:pt x="694848" y="220429"/>
                  </a:cubicBezTo>
                  <a:cubicBezTo>
                    <a:pt x="463240" y="220505"/>
                    <a:pt x="231608" y="220505"/>
                    <a:pt x="0" y="220505"/>
                  </a:cubicBezTo>
                  <a:cubicBezTo>
                    <a:pt x="0" y="147308"/>
                    <a:pt x="0" y="74111"/>
                    <a:pt x="0" y="915"/>
                  </a:cubicBezTo>
                  <a:cubicBezTo>
                    <a:pt x="166948" y="915"/>
                    <a:pt x="333870" y="940"/>
                    <a:pt x="500817" y="889"/>
                  </a:cubicBezTo>
                  <a:cubicBezTo>
                    <a:pt x="506813" y="889"/>
                    <a:pt x="512784" y="305"/>
                    <a:pt x="518780" y="0"/>
                  </a:cubicBezTo>
                  <a:cubicBezTo>
                    <a:pt x="522972" y="2414"/>
                    <a:pt x="527621" y="4294"/>
                    <a:pt x="531331" y="7317"/>
                  </a:cubicBezTo>
                  <a:cubicBezTo>
                    <a:pt x="604578" y="67683"/>
                    <a:pt x="666774" y="137755"/>
                    <a:pt x="716012" y="219107"/>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39" name="Freeform: Shape 38">
              <a:extLst>
                <a:ext uri="{FF2B5EF4-FFF2-40B4-BE49-F238E27FC236}">
                  <a16:creationId xmlns:a16="http://schemas.microsoft.com/office/drawing/2014/main" id="{26A5D9A3-C4E2-E03A-CC17-3B589EA04AD8}"/>
                </a:ext>
              </a:extLst>
            </p:cNvPr>
            <p:cNvSpPr/>
            <p:nvPr/>
          </p:nvSpPr>
          <p:spPr>
            <a:xfrm>
              <a:off x="3819553" y="1154605"/>
              <a:ext cx="276894" cy="274438"/>
            </a:xfrm>
            <a:custGeom>
              <a:avLst/>
              <a:gdLst>
                <a:gd name="connsiteX0" fmla="*/ 40473 w 220657"/>
                <a:gd name="connsiteY0" fmla="*/ 213188 h 218700"/>
                <a:gd name="connsiteX1" fmla="*/ 61764 w 220657"/>
                <a:gd name="connsiteY1" fmla="*/ 147842 h 218700"/>
                <a:gd name="connsiteX2" fmla="*/ 55412 w 220657"/>
                <a:gd name="connsiteY2" fmla="*/ 127440 h 218700"/>
                <a:gd name="connsiteX3" fmla="*/ 0 w 220657"/>
                <a:gd name="connsiteY3" fmla="*/ 83309 h 218700"/>
                <a:gd name="connsiteX4" fmla="*/ 57165 w 220657"/>
                <a:gd name="connsiteY4" fmla="*/ 83258 h 218700"/>
                <a:gd name="connsiteX5" fmla="*/ 90295 w 220657"/>
                <a:gd name="connsiteY5" fmla="*/ 59020 h 218700"/>
                <a:gd name="connsiteX6" fmla="*/ 109503 w 220657"/>
                <a:gd name="connsiteY6" fmla="*/ 0 h 218700"/>
                <a:gd name="connsiteX7" fmla="*/ 129523 w 220657"/>
                <a:gd name="connsiteY7" fmla="*/ 61840 h 218700"/>
                <a:gd name="connsiteX8" fmla="*/ 160240 w 220657"/>
                <a:gd name="connsiteY8" fmla="*/ 83690 h 218700"/>
                <a:gd name="connsiteX9" fmla="*/ 220657 w 220657"/>
                <a:gd name="connsiteY9" fmla="*/ 86586 h 218700"/>
                <a:gd name="connsiteX10" fmla="*/ 167583 w 220657"/>
                <a:gd name="connsiteY10" fmla="*/ 124849 h 218700"/>
                <a:gd name="connsiteX11" fmla="*/ 158868 w 220657"/>
                <a:gd name="connsiteY11" fmla="*/ 151653 h 218700"/>
                <a:gd name="connsiteX12" fmla="*/ 180642 w 220657"/>
                <a:gd name="connsiteY12" fmla="*/ 218701 h 218700"/>
                <a:gd name="connsiteX13" fmla="*/ 109732 w 220657"/>
                <a:gd name="connsiteY13" fmla="*/ 167633 h 218700"/>
                <a:gd name="connsiteX14" fmla="*/ 42658 w 220657"/>
                <a:gd name="connsiteY14" fmla="*/ 216033 h 218700"/>
                <a:gd name="connsiteX15" fmla="*/ 40473 w 220657"/>
                <a:gd name="connsiteY15" fmla="*/ 213188 h 2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0657" h="218700">
                  <a:moveTo>
                    <a:pt x="40473" y="213188"/>
                  </a:moveTo>
                  <a:cubicBezTo>
                    <a:pt x="47485" y="191363"/>
                    <a:pt x="53888" y="169336"/>
                    <a:pt x="61764" y="147842"/>
                  </a:cubicBezTo>
                  <a:cubicBezTo>
                    <a:pt x="65244" y="138340"/>
                    <a:pt x="63644" y="133080"/>
                    <a:pt x="55412" y="127440"/>
                  </a:cubicBezTo>
                  <a:cubicBezTo>
                    <a:pt x="36484" y="114508"/>
                    <a:pt x="18191" y="100636"/>
                    <a:pt x="0" y="83309"/>
                  </a:cubicBezTo>
                  <a:cubicBezTo>
                    <a:pt x="19055" y="83309"/>
                    <a:pt x="38110" y="83537"/>
                    <a:pt x="57165" y="83258"/>
                  </a:cubicBezTo>
                  <a:cubicBezTo>
                    <a:pt x="88212" y="82800"/>
                    <a:pt x="80234" y="87704"/>
                    <a:pt x="90295" y="59020"/>
                  </a:cubicBezTo>
                  <a:cubicBezTo>
                    <a:pt x="96647" y="40956"/>
                    <a:pt x="102160" y="22637"/>
                    <a:pt x="109503" y="0"/>
                  </a:cubicBezTo>
                  <a:cubicBezTo>
                    <a:pt x="117150" y="23069"/>
                    <a:pt x="125153" y="42048"/>
                    <a:pt x="129523" y="61840"/>
                  </a:cubicBezTo>
                  <a:cubicBezTo>
                    <a:pt x="133538" y="80133"/>
                    <a:pt x="142786" y="85036"/>
                    <a:pt x="160240" y="83690"/>
                  </a:cubicBezTo>
                  <a:cubicBezTo>
                    <a:pt x="179727" y="82191"/>
                    <a:pt x="199443" y="83334"/>
                    <a:pt x="220657" y="86586"/>
                  </a:cubicBezTo>
                  <a:cubicBezTo>
                    <a:pt x="203025" y="99442"/>
                    <a:pt x="185850" y="113009"/>
                    <a:pt x="167583" y="124849"/>
                  </a:cubicBezTo>
                  <a:cubicBezTo>
                    <a:pt x="156429" y="132089"/>
                    <a:pt x="154015" y="139051"/>
                    <a:pt x="158868" y="151653"/>
                  </a:cubicBezTo>
                  <a:cubicBezTo>
                    <a:pt x="166871" y="172410"/>
                    <a:pt x="172766" y="193980"/>
                    <a:pt x="180642" y="218701"/>
                  </a:cubicBezTo>
                  <a:cubicBezTo>
                    <a:pt x="154981" y="200230"/>
                    <a:pt x="132420" y="183995"/>
                    <a:pt x="109732" y="167633"/>
                  </a:cubicBezTo>
                  <a:cubicBezTo>
                    <a:pt x="86840" y="184148"/>
                    <a:pt x="64762" y="200103"/>
                    <a:pt x="42658" y="216033"/>
                  </a:cubicBezTo>
                  <a:cubicBezTo>
                    <a:pt x="41947" y="215093"/>
                    <a:pt x="41210" y="214128"/>
                    <a:pt x="40473" y="21318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0" name="Freeform: Shape 39">
              <a:extLst>
                <a:ext uri="{FF2B5EF4-FFF2-40B4-BE49-F238E27FC236}">
                  <a16:creationId xmlns:a16="http://schemas.microsoft.com/office/drawing/2014/main" id="{64E249C0-E1A6-B536-981C-DE8F04755F8F}"/>
                </a:ext>
              </a:extLst>
            </p:cNvPr>
            <p:cNvSpPr/>
            <p:nvPr/>
          </p:nvSpPr>
          <p:spPr>
            <a:xfrm>
              <a:off x="4197417" y="1154350"/>
              <a:ext cx="277722" cy="270581"/>
            </a:xfrm>
            <a:custGeom>
              <a:avLst/>
              <a:gdLst>
                <a:gd name="connsiteX0" fmla="*/ 176704 w 221317"/>
                <a:gd name="connsiteY0" fmla="*/ 214102 h 215626"/>
                <a:gd name="connsiteX1" fmla="*/ 109960 w 221317"/>
                <a:gd name="connsiteY1" fmla="*/ 168167 h 215626"/>
                <a:gd name="connsiteX2" fmla="*/ 44081 w 221317"/>
                <a:gd name="connsiteY2" fmla="*/ 215627 h 215626"/>
                <a:gd name="connsiteX3" fmla="*/ 41235 w 221317"/>
                <a:gd name="connsiteY3" fmla="*/ 213721 h 215626"/>
                <a:gd name="connsiteX4" fmla="*/ 66032 w 221317"/>
                <a:gd name="connsiteY4" fmla="*/ 135469 h 215626"/>
                <a:gd name="connsiteX5" fmla="*/ 0 w 221317"/>
                <a:gd name="connsiteY5" fmla="*/ 86891 h 215626"/>
                <a:gd name="connsiteX6" fmla="*/ 610 w 221317"/>
                <a:gd name="connsiteY6" fmla="*/ 83512 h 215626"/>
                <a:gd name="connsiteX7" fmla="*/ 66921 w 221317"/>
                <a:gd name="connsiteY7" fmla="*/ 83817 h 215626"/>
                <a:gd name="connsiteX8" fmla="*/ 88542 w 221317"/>
                <a:gd name="connsiteY8" fmla="*/ 67811 h 215626"/>
                <a:gd name="connsiteX9" fmla="*/ 110265 w 221317"/>
                <a:gd name="connsiteY9" fmla="*/ 0 h 215626"/>
                <a:gd name="connsiteX10" fmla="*/ 130743 w 221317"/>
                <a:gd name="connsiteY10" fmla="*/ 63568 h 215626"/>
                <a:gd name="connsiteX11" fmla="*/ 159300 w 221317"/>
                <a:gd name="connsiteY11" fmla="*/ 83868 h 215626"/>
                <a:gd name="connsiteX12" fmla="*/ 221318 w 221317"/>
                <a:gd name="connsiteY12" fmla="*/ 86662 h 215626"/>
                <a:gd name="connsiteX13" fmla="*/ 155006 w 221317"/>
                <a:gd name="connsiteY13" fmla="*/ 135240 h 215626"/>
                <a:gd name="connsiteX14" fmla="*/ 178381 w 221317"/>
                <a:gd name="connsiteY14" fmla="*/ 212349 h 215626"/>
                <a:gd name="connsiteX15" fmla="*/ 176704 w 221317"/>
                <a:gd name="connsiteY15" fmla="*/ 214102 h 2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317" h="215626">
                  <a:moveTo>
                    <a:pt x="176704" y="214102"/>
                  </a:moveTo>
                  <a:cubicBezTo>
                    <a:pt x="154701" y="198960"/>
                    <a:pt x="132725" y="183843"/>
                    <a:pt x="109960" y="168167"/>
                  </a:cubicBezTo>
                  <a:cubicBezTo>
                    <a:pt x="88110" y="183919"/>
                    <a:pt x="66083" y="199773"/>
                    <a:pt x="44081" y="215627"/>
                  </a:cubicBezTo>
                  <a:cubicBezTo>
                    <a:pt x="43141" y="214992"/>
                    <a:pt x="42175" y="214356"/>
                    <a:pt x="41235" y="213721"/>
                  </a:cubicBezTo>
                  <a:cubicBezTo>
                    <a:pt x="49416" y="187908"/>
                    <a:pt x="57597" y="162095"/>
                    <a:pt x="66032" y="135469"/>
                  </a:cubicBezTo>
                  <a:cubicBezTo>
                    <a:pt x="43776" y="119107"/>
                    <a:pt x="21901" y="102999"/>
                    <a:pt x="0" y="86891"/>
                  </a:cubicBezTo>
                  <a:cubicBezTo>
                    <a:pt x="203" y="85773"/>
                    <a:pt x="407" y="84630"/>
                    <a:pt x="610" y="83512"/>
                  </a:cubicBezTo>
                  <a:cubicBezTo>
                    <a:pt x="22714" y="83512"/>
                    <a:pt x="44868" y="82673"/>
                    <a:pt x="66921" y="83817"/>
                  </a:cubicBezTo>
                  <a:cubicBezTo>
                    <a:pt x="79752" y="84477"/>
                    <a:pt x="85214" y="79777"/>
                    <a:pt x="88542" y="67811"/>
                  </a:cubicBezTo>
                  <a:cubicBezTo>
                    <a:pt x="94538" y="46266"/>
                    <a:pt x="102110" y="25153"/>
                    <a:pt x="110265" y="0"/>
                  </a:cubicBezTo>
                  <a:cubicBezTo>
                    <a:pt x="118014" y="23501"/>
                    <a:pt x="125890" y="43166"/>
                    <a:pt x="130743" y="63568"/>
                  </a:cubicBezTo>
                  <a:cubicBezTo>
                    <a:pt x="134706" y="80209"/>
                    <a:pt x="142786" y="85189"/>
                    <a:pt x="159300" y="83868"/>
                  </a:cubicBezTo>
                  <a:cubicBezTo>
                    <a:pt x="179321" y="82267"/>
                    <a:pt x="199570" y="83486"/>
                    <a:pt x="221318" y="86662"/>
                  </a:cubicBezTo>
                  <a:cubicBezTo>
                    <a:pt x="199341" y="102770"/>
                    <a:pt x="177339" y="118878"/>
                    <a:pt x="155006" y="135240"/>
                  </a:cubicBezTo>
                  <a:cubicBezTo>
                    <a:pt x="162908" y="161307"/>
                    <a:pt x="170657" y="186841"/>
                    <a:pt x="178381" y="212349"/>
                  </a:cubicBezTo>
                  <a:cubicBezTo>
                    <a:pt x="177847" y="212959"/>
                    <a:pt x="177288" y="213518"/>
                    <a:pt x="176704" y="214102"/>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1" name="Freeform: Shape 40">
              <a:extLst>
                <a:ext uri="{FF2B5EF4-FFF2-40B4-BE49-F238E27FC236}">
                  <a16:creationId xmlns:a16="http://schemas.microsoft.com/office/drawing/2014/main" id="{6DEEE408-1802-AE11-D6B2-6FD35080F805}"/>
                </a:ext>
              </a:extLst>
            </p:cNvPr>
            <p:cNvSpPr/>
            <p:nvPr/>
          </p:nvSpPr>
          <p:spPr>
            <a:xfrm>
              <a:off x="4191233" y="1462425"/>
              <a:ext cx="289424" cy="270231"/>
            </a:xfrm>
            <a:custGeom>
              <a:avLst/>
              <a:gdLst>
                <a:gd name="connsiteX0" fmla="*/ 182293 w 230642"/>
                <a:gd name="connsiteY0" fmla="*/ 214915 h 215347"/>
                <a:gd name="connsiteX1" fmla="*/ 115778 w 230642"/>
                <a:gd name="connsiteY1" fmla="*/ 168726 h 215347"/>
                <a:gd name="connsiteX2" fmla="*/ 47460 w 230642"/>
                <a:gd name="connsiteY2" fmla="*/ 214839 h 215347"/>
                <a:gd name="connsiteX3" fmla="*/ 47739 w 230642"/>
                <a:gd name="connsiteY3" fmla="*/ 215195 h 215347"/>
                <a:gd name="connsiteX4" fmla="*/ 67506 w 230642"/>
                <a:gd name="connsiteY4" fmla="*/ 148096 h 215347"/>
                <a:gd name="connsiteX5" fmla="*/ 61129 w 230642"/>
                <a:gd name="connsiteY5" fmla="*/ 127897 h 215347"/>
                <a:gd name="connsiteX6" fmla="*/ 0 w 230642"/>
                <a:gd name="connsiteY6" fmla="*/ 83461 h 215347"/>
                <a:gd name="connsiteX7" fmla="*/ 74137 w 230642"/>
                <a:gd name="connsiteY7" fmla="*/ 83715 h 215347"/>
                <a:gd name="connsiteX8" fmla="*/ 92658 w 230642"/>
                <a:gd name="connsiteY8" fmla="*/ 70656 h 215347"/>
                <a:gd name="connsiteX9" fmla="*/ 115169 w 230642"/>
                <a:gd name="connsiteY9" fmla="*/ 0 h 215347"/>
                <a:gd name="connsiteX10" fmla="*/ 138949 w 230642"/>
                <a:gd name="connsiteY10" fmla="*/ 72739 h 215347"/>
                <a:gd name="connsiteX11" fmla="*/ 153939 w 230642"/>
                <a:gd name="connsiteY11" fmla="*/ 83613 h 215347"/>
                <a:gd name="connsiteX12" fmla="*/ 230642 w 230642"/>
                <a:gd name="connsiteY12" fmla="*/ 83436 h 215347"/>
                <a:gd name="connsiteX13" fmla="*/ 169056 w 230642"/>
                <a:gd name="connsiteY13" fmla="*/ 128380 h 215347"/>
                <a:gd name="connsiteX14" fmla="*/ 162984 w 230642"/>
                <a:gd name="connsiteY14" fmla="*/ 147283 h 215347"/>
                <a:gd name="connsiteX15" fmla="*/ 180235 w 230642"/>
                <a:gd name="connsiteY15" fmla="*/ 200281 h 215347"/>
                <a:gd name="connsiteX16" fmla="*/ 182090 w 230642"/>
                <a:gd name="connsiteY16" fmla="*/ 215347 h 215347"/>
                <a:gd name="connsiteX17" fmla="*/ 182293 w 230642"/>
                <a:gd name="connsiteY17" fmla="*/ 214915 h 21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642" h="215347">
                  <a:moveTo>
                    <a:pt x="182293" y="214915"/>
                  </a:moveTo>
                  <a:cubicBezTo>
                    <a:pt x="160342" y="199671"/>
                    <a:pt x="138390" y="184427"/>
                    <a:pt x="115778" y="168726"/>
                  </a:cubicBezTo>
                  <a:cubicBezTo>
                    <a:pt x="93166" y="183995"/>
                    <a:pt x="70326" y="199417"/>
                    <a:pt x="47460" y="214839"/>
                  </a:cubicBezTo>
                  <a:lnTo>
                    <a:pt x="47739" y="215195"/>
                  </a:lnTo>
                  <a:cubicBezTo>
                    <a:pt x="54218" y="192786"/>
                    <a:pt x="60087" y="170200"/>
                    <a:pt x="67506" y="148096"/>
                  </a:cubicBezTo>
                  <a:cubicBezTo>
                    <a:pt x="70656" y="138670"/>
                    <a:pt x="69462" y="133563"/>
                    <a:pt x="61129" y="127897"/>
                  </a:cubicBezTo>
                  <a:cubicBezTo>
                    <a:pt x="41794" y="114737"/>
                    <a:pt x="23196" y="100433"/>
                    <a:pt x="0" y="83461"/>
                  </a:cubicBezTo>
                  <a:cubicBezTo>
                    <a:pt x="27973" y="83461"/>
                    <a:pt x="51093" y="82902"/>
                    <a:pt x="74137" y="83715"/>
                  </a:cubicBezTo>
                  <a:cubicBezTo>
                    <a:pt x="84579" y="84096"/>
                    <a:pt x="89711" y="81047"/>
                    <a:pt x="92658" y="70656"/>
                  </a:cubicBezTo>
                  <a:cubicBezTo>
                    <a:pt x="99086" y="48095"/>
                    <a:pt x="106810" y="25915"/>
                    <a:pt x="115169" y="0"/>
                  </a:cubicBezTo>
                  <a:cubicBezTo>
                    <a:pt x="123883" y="26372"/>
                    <a:pt x="132013" y="49391"/>
                    <a:pt x="138949" y="72739"/>
                  </a:cubicBezTo>
                  <a:cubicBezTo>
                    <a:pt x="141490" y="81276"/>
                    <a:pt x="145479" y="83791"/>
                    <a:pt x="153939" y="83613"/>
                  </a:cubicBezTo>
                  <a:cubicBezTo>
                    <a:pt x="177745" y="83131"/>
                    <a:pt x="201577" y="83436"/>
                    <a:pt x="230642" y="83436"/>
                  </a:cubicBezTo>
                  <a:cubicBezTo>
                    <a:pt x="207420" y="100534"/>
                    <a:pt x="188670" y="115118"/>
                    <a:pt x="169056" y="128380"/>
                  </a:cubicBezTo>
                  <a:cubicBezTo>
                    <a:pt x="161002" y="133817"/>
                    <a:pt x="159986" y="138873"/>
                    <a:pt x="162984" y="147283"/>
                  </a:cubicBezTo>
                  <a:cubicBezTo>
                    <a:pt x="169209" y="164788"/>
                    <a:pt x="174824" y="182496"/>
                    <a:pt x="180235" y="200281"/>
                  </a:cubicBezTo>
                  <a:cubicBezTo>
                    <a:pt x="181683" y="205032"/>
                    <a:pt x="181505" y="210291"/>
                    <a:pt x="182090" y="215347"/>
                  </a:cubicBezTo>
                  <a:cubicBezTo>
                    <a:pt x="182064" y="215322"/>
                    <a:pt x="182293" y="214915"/>
                    <a:pt x="182293" y="21491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2" name="Freeform: Shape 41">
              <a:extLst>
                <a:ext uri="{FF2B5EF4-FFF2-40B4-BE49-F238E27FC236}">
                  <a16:creationId xmlns:a16="http://schemas.microsoft.com/office/drawing/2014/main" id="{2D740F62-DFF0-8BEC-8C91-E8BAED57FC3A}"/>
                </a:ext>
              </a:extLst>
            </p:cNvPr>
            <p:cNvSpPr/>
            <p:nvPr/>
          </p:nvSpPr>
          <p:spPr>
            <a:xfrm>
              <a:off x="3813241" y="1462840"/>
              <a:ext cx="288626" cy="274248"/>
            </a:xfrm>
            <a:custGeom>
              <a:avLst/>
              <a:gdLst>
                <a:gd name="connsiteX0" fmla="*/ 45834 w 230006"/>
                <a:gd name="connsiteY0" fmla="*/ 214128 h 218548"/>
                <a:gd name="connsiteX1" fmla="*/ 67023 w 230006"/>
                <a:gd name="connsiteY1" fmla="*/ 146876 h 218548"/>
                <a:gd name="connsiteX2" fmla="*/ 61001 w 230006"/>
                <a:gd name="connsiteY2" fmla="*/ 127923 h 218548"/>
                <a:gd name="connsiteX3" fmla="*/ 0 w 230006"/>
                <a:gd name="connsiteY3" fmla="*/ 83410 h 218548"/>
                <a:gd name="connsiteX4" fmla="*/ 87247 w 230006"/>
                <a:gd name="connsiteY4" fmla="*/ 83410 h 218548"/>
                <a:gd name="connsiteX5" fmla="*/ 114635 w 230006"/>
                <a:gd name="connsiteY5" fmla="*/ 0 h 218548"/>
                <a:gd name="connsiteX6" fmla="*/ 137323 w 230006"/>
                <a:gd name="connsiteY6" fmla="*/ 69284 h 218548"/>
                <a:gd name="connsiteX7" fmla="*/ 156582 w 230006"/>
                <a:gd name="connsiteY7" fmla="*/ 83385 h 218548"/>
                <a:gd name="connsiteX8" fmla="*/ 230007 w 230006"/>
                <a:gd name="connsiteY8" fmla="*/ 83080 h 218548"/>
                <a:gd name="connsiteX9" fmla="*/ 181760 w 230006"/>
                <a:gd name="connsiteY9" fmla="*/ 118675 h 218548"/>
                <a:gd name="connsiteX10" fmla="*/ 167481 w 230006"/>
                <a:gd name="connsiteY10" fmla="*/ 161282 h 218548"/>
                <a:gd name="connsiteX11" fmla="*/ 185698 w 230006"/>
                <a:gd name="connsiteY11" fmla="*/ 218548 h 218548"/>
                <a:gd name="connsiteX12" fmla="*/ 114838 w 230006"/>
                <a:gd name="connsiteY12" fmla="*/ 167557 h 218548"/>
                <a:gd name="connsiteX13" fmla="*/ 59223 w 230006"/>
                <a:gd name="connsiteY13" fmla="*/ 207624 h 218548"/>
                <a:gd name="connsiteX14" fmla="*/ 45427 w 230006"/>
                <a:gd name="connsiteY14" fmla="*/ 213899 h 218548"/>
                <a:gd name="connsiteX15" fmla="*/ 45834 w 230006"/>
                <a:gd name="connsiteY15" fmla="*/ 214128 h 21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006" h="218548">
                  <a:moveTo>
                    <a:pt x="45834" y="214128"/>
                  </a:moveTo>
                  <a:cubicBezTo>
                    <a:pt x="52795" y="191668"/>
                    <a:pt x="59198" y="169031"/>
                    <a:pt x="67023" y="146876"/>
                  </a:cubicBezTo>
                  <a:cubicBezTo>
                    <a:pt x="70173" y="137933"/>
                    <a:pt x="68674" y="133233"/>
                    <a:pt x="61001" y="127923"/>
                  </a:cubicBezTo>
                  <a:cubicBezTo>
                    <a:pt x="41464" y="114406"/>
                    <a:pt x="22561" y="99975"/>
                    <a:pt x="0" y="83410"/>
                  </a:cubicBezTo>
                  <a:cubicBezTo>
                    <a:pt x="31581" y="83410"/>
                    <a:pt x="58689" y="83410"/>
                    <a:pt x="87247" y="83410"/>
                  </a:cubicBezTo>
                  <a:cubicBezTo>
                    <a:pt x="96037" y="56631"/>
                    <a:pt x="104676" y="30336"/>
                    <a:pt x="114635" y="0"/>
                  </a:cubicBezTo>
                  <a:cubicBezTo>
                    <a:pt x="123045" y="25330"/>
                    <a:pt x="131099" y="47053"/>
                    <a:pt x="137323" y="69284"/>
                  </a:cubicBezTo>
                  <a:cubicBezTo>
                    <a:pt x="140423" y="80311"/>
                    <a:pt x="145225" y="83893"/>
                    <a:pt x="156582" y="83385"/>
                  </a:cubicBezTo>
                  <a:cubicBezTo>
                    <a:pt x="179270" y="82394"/>
                    <a:pt x="202060" y="83080"/>
                    <a:pt x="230007" y="83080"/>
                  </a:cubicBezTo>
                  <a:cubicBezTo>
                    <a:pt x="211181" y="96977"/>
                    <a:pt x="196521" y="107877"/>
                    <a:pt x="181760" y="118675"/>
                  </a:cubicBezTo>
                  <a:cubicBezTo>
                    <a:pt x="159097" y="135240"/>
                    <a:pt x="159097" y="135189"/>
                    <a:pt x="167481" y="161282"/>
                  </a:cubicBezTo>
                  <a:cubicBezTo>
                    <a:pt x="173147" y="178914"/>
                    <a:pt x="178711" y="196572"/>
                    <a:pt x="185698" y="218548"/>
                  </a:cubicBezTo>
                  <a:cubicBezTo>
                    <a:pt x="160291" y="200256"/>
                    <a:pt x="138136" y="184326"/>
                    <a:pt x="114838" y="167557"/>
                  </a:cubicBezTo>
                  <a:cubicBezTo>
                    <a:pt x="96317" y="180972"/>
                    <a:pt x="77922" y="194514"/>
                    <a:pt x="59223" y="207624"/>
                  </a:cubicBezTo>
                  <a:cubicBezTo>
                    <a:pt x="55158" y="210469"/>
                    <a:pt x="50051" y="211841"/>
                    <a:pt x="45427" y="213899"/>
                  </a:cubicBezTo>
                  <a:lnTo>
                    <a:pt x="45834" y="214128"/>
                  </a:ln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3" name="Freeform: Shape 42">
              <a:extLst>
                <a:ext uri="{FF2B5EF4-FFF2-40B4-BE49-F238E27FC236}">
                  <a16:creationId xmlns:a16="http://schemas.microsoft.com/office/drawing/2014/main" id="{50FBC557-74DE-A5F7-9F19-5CECC816B3FE}"/>
                </a:ext>
              </a:extLst>
            </p:cNvPr>
            <p:cNvSpPr/>
            <p:nvPr/>
          </p:nvSpPr>
          <p:spPr>
            <a:xfrm>
              <a:off x="4191552" y="846180"/>
              <a:ext cx="284195" cy="272335"/>
            </a:xfrm>
            <a:custGeom>
              <a:avLst/>
              <a:gdLst>
                <a:gd name="connsiteX0" fmla="*/ 48196 w 226475"/>
                <a:gd name="connsiteY0" fmla="*/ 217024 h 217024"/>
                <a:gd name="connsiteX1" fmla="*/ 54167 w 226475"/>
                <a:gd name="connsiteY1" fmla="*/ 187476 h 217024"/>
                <a:gd name="connsiteX2" fmla="*/ 70834 w 226475"/>
                <a:gd name="connsiteY2" fmla="*/ 135469 h 217024"/>
                <a:gd name="connsiteX3" fmla="*/ 0 w 226475"/>
                <a:gd name="connsiteY3" fmla="*/ 83588 h 217024"/>
                <a:gd name="connsiteX4" fmla="*/ 73425 w 226475"/>
                <a:gd name="connsiteY4" fmla="*/ 83918 h 217024"/>
                <a:gd name="connsiteX5" fmla="*/ 92658 w 226475"/>
                <a:gd name="connsiteY5" fmla="*/ 69564 h 217024"/>
                <a:gd name="connsiteX6" fmla="*/ 114838 w 226475"/>
                <a:gd name="connsiteY6" fmla="*/ 0 h 217024"/>
                <a:gd name="connsiteX7" fmla="*/ 142582 w 226475"/>
                <a:gd name="connsiteY7" fmla="*/ 83461 h 217024"/>
                <a:gd name="connsiteX8" fmla="*/ 224951 w 226475"/>
                <a:gd name="connsiteY8" fmla="*/ 83461 h 217024"/>
                <a:gd name="connsiteX9" fmla="*/ 226475 w 226475"/>
                <a:gd name="connsiteY9" fmla="*/ 86357 h 217024"/>
                <a:gd name="connsiteX10" fmla="*/ 171876 w 226475"/>
                <a:gd name="connsiteY10" fmla="*/ 125814 h 217024"/>
                <a:gd name="connsiteX11" fmla="*/ 164000 w 226475"/>
                <a:gd name="connsiteY11" fmla="*/ 151221 h 217024"/>
                <a:gd name="connsiteX12" fmla="*/ 183691 w 226475"/>
                <a:gd name="connsiteY12" fmla="*/ 212705 h 217024"/>
                <a:gd name="connsiteX13" fmla="*/ 180134 w 226475"/>
                <a:gd name="connsiteY13" fmla="*/ 214585 h 217024"/>
                <a:gd name="connsiteX14" fmla="*/ 114915 w 226475"/>
                <a:gd name="connsiteY14" fmla="*/ 167659 h 217024"/>
                <a:gd name="connsiteX15" fmla="*/ 48044 w 226475"/>
                <a:gd name="connsiteY15" fmla="*/ 216592 h 217024"/>
                <a:gd name="connsiteX16" fmla="*/ 48196 w 226475"/>
                <a:gd name="connsiteY16" fmla="*/ 217024 h 21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475" h="217024">
                  <a:moveTo>
                    <a:pt x="48196" y="217024"/>
                  </a:moveTo>
                  <a:cubicBezTo>
                    <a:pt x="50153" y="207166"/>
                    <a:pt x="51398" y="197105"/>
                    <a:pt x="54167" y="187476"/>
                  </a:cubicBezTo>
                  <a:cubicBezTo>
                    <a:pt x="59172" y="170225"/>
                    <a:pt x="65092" y="153228"/>
                    <a:pt x="70834" y="135469"/>
                  </a:cubicBezTo>
                  <a:cubicBezTo>
                    <a:pt x="48247" y="118929"/>
                    <a:pt x="26245" y="102796"/>
                    <a:pt x="0" y="83588"/>
                  </a:cubicBezTo>
                  <a:cubicBezTo>
                    <a:pt x="27414" y="83588"/>
                    <a:pt x="50458" y="82775"/>
                    <a:pt x="73425" y="83918"/>
                  </a:cubicBezTo>
                  <a:cubicBezTo>
                    <a:pt x="85189" y="84503"/>
                    <a:pt x="89635" y="80082"/>
                    <a:pt x="92658" y="69564"/>
                  </a:cubicBezTo>
                  <a:cubicBezTo>
                    <a:pt x="98985" y="47511"/>
                    <a:pt x="106530" y="25813"/>
                    <a:pt x="114838" y="0"/>
                  </a:cubicBezTo>
                  <a:cubicBezTo>
                    <a:pt x="124772" y="29929"/>
                    <a:pt x="133588" y="56403"/>
                    <a:pt x="142582" y="83461"/>
                  </a:cubicBezTo>
                  <a:cubicBezTo>
                    <a:pt x="170479" y="83461"/>
                    <a:pt x="197715" y="83461"/>
                    <a:pt x="224951" y="83461"/>
                  </a:cubicBezTo>
                  <a:cubicBezTo>
                    <a:pt x="225459" y="84426"/>
                    <a:pt x="225967" y="85392"/>
                    <a:pt x="226475" y="86357"/>
                  </a:cubicBezTo>
                  <a:cubicBezTo>
                    <a:pt x="208335" y="99620"/>
                    <a:pt x="190677" y="113593"/>
                    <a:pt x="171876" y="125814"/>
                  </a:cubicBezTo>
                  <a:cubicBezTo>
                    <a:pt x="161053" y="132852"/>
                    <a:pt x="159529" y="139483"/>
                    <a:pt x="164000" y="151221"/>
                  </a:cubicBezTo>
                  <a:cubicBezTo>
                    <a:pt x="171622" y="171317"/>
                    <a:pt x="177237" y="192176"/>
                    <a:pt x="183691" y="212705"/>
                  </a:cubicBezTo>
                  <a:cubicBezTo>
                    <a:pt x="182496" y="213340"/>
                    <a:pt x="181328" y="213975"/>
                    <a:pt x="180134" y="214585"/>
                  </a:cubicBezTo>
                  <a:cubicBezTo>
                    <a:pt x="158538" y="199036"/>
                    <a:pt x="136917" y="183487"/>
                    <a:pt x="114915" y="167659"/>
                  </a:cubicBezTo>
                  <a:cubicBezTo>
                    <a:pt x="92150" y="184300"/>
                    <a:pt x="70097" y="200459"/>
                    <a:pt x="48044" y="216592"/>
                  </a:cubicBezTo>
                  <a:cubicBezTo>
                    <a:pt x="48069" y="216643"/>
                    <a:pt x="48196" y="217024"/>
                    <a:pt x="48196" y="217024"/>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4" name="Freeform: Shape 43">
              <a:extLst>
                <a:ext uri="{FF2B5EF4-FFF2-40B4-BE49-F238E27FC236}">
                  <a16:creationId xmlns:a16="http://schemas.microsoft.com/office/drawing/2014/main" id="{15E1C7FC-CFB1-100E-CBE6-80765038EC4A}"/>
                </a:ext>
              </a:extLst>
            </p:cNvPr>
            <p:cNvSpPr/>
            <p:nvPr/>
          </p:nvSpPr>
          <p:spPr>
            <a:xfrm>
              <a:off x="3525059" y="1479992"/>
              <a:ext cx="192821" cy="257223"/>
            </a:xfrm>
            <a:custGeom>
              <a:avLst/>
              <a:gdLst>
                <a:gd name="connsiteX0" fmla="*/ 0 w 153659"/>
                <a:gd name="connsiteY0" fmla="*/ 184529 h 204981"/>
                <a:gd name="connsiteX1" fmla="*/ 46139 w 153659"/>
                <a:gd name="connsiteY1" fmla="*/ 0 h 204981"/>
                <a:gd name="connsiteX2" fmla="*/ 66083 w 153659"/>
                <a:gd name="connsiteY2" fmla="*/ 58842 h 204981"/>
                <a:gd name="connsiteX3" fmla="*/ 81098 w 153659"/>
                <a:gd name="connsiteY3" fmla="*/ 69665 h 204981"/>
                <a:gd name="connsiteX4" fmla="*/ 153660 w 153659"/>
                <a:gd name="connsiteY4" fmla="*/ 72765 h 204981"/>
                <a:gd name="connsiteX5" fmla="*/ 97206 w 153659"/>
                <a:gd name="connsiteY5" fmla="*/ 113644 h 204981"/>
                <a:gd name="connsiteX6" fmla="*/ 90550 w 153659"/>
                <a:gd name="connsiteY6" fmla="*/ 133944 h 204981"/>
                <a:gd name="connsiteX7" fmla="*/ 113492 w 153659"/>
                <a:gd name="connsiteY7" fmla="*/ 204981 h 204981"/>
                <a:gd name="connsiteX8" fmla="*/ 55590 w 153659"/>
                <a:gd name="connsiteY8" fmla="*/ 162755 h 204981"/>
                <a:gd name="connsiteX9" fmla="*/ 30361 w 153659"/>
                <a:gd name="connsiteY9" fmla="*/ 162196 h 204981"/>
                <a:gd name="connsiteX10" fmla="*/ 0 w 153659"/>
                <a:gd name="connsiteY10" fmla="*/ 184529 h 20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59" h="204981">
                  <a:moveTo>
                    <a:pt x="0" y="184529"/>
                  </a:moveTo>
                  <a:cubicBezTo>
                    <a:pt x="8664" y="121342"/>
                    <a:pt x="20783" y="58994"/>
                    <a:pt x="46139" y="0"/>
                  </a:cubicBezTo>
                  <a:cubicBezTo>
                    <a:pt x="52846" y="19589"/>
                    <a:pt x="59909" y="39075"/>
                    <a:pt x="66083" y="58842"/>
                  </a:cubicBezTo>
                  <a:cubicBezTo>
                    <a:pt x="68598" y="66921"/>
                    <a:pt x="72460" y="69868"/>
                    <a:pt x="81098" y="69665"/>
                  </a:cubicBezTo>
                  <a:cubicBezTo>
                    <a:pt x="104904" y="69055"/>
                    <a:pt x="128710" y="69462"/>
                    <a:pt x="153660" y="72765"/>
                  </a:cubicBezTo>
                  <a:cubicBezTo>
                    <a:pt x="134884" y="86459"/>
                    <a:pt x="116388" y="100560"/>
                    <a:pt x="97206" y="113644"/>
                  </a:cubicBezTo>
                  <a:cubicBezTo>
                    <a:pt x="89025" y="119234"/>
                    <a:pt x="87043" y="124315"/>
                    <a:pt x="90550" y="133944"/>
                  </a:cubicBezTo>
                  <a:cubicBezTo>
                    <a:pt x="98502" y="155845"/>
                    <a:pt x="104981" y="178279"/>
                    <a:pt x="113492" y="204981"/>
                  </a:cubicBezTo>
                  <a:cubicBezTo>
                    <a:pt x="91566" y="189102"/>
                    <a:pt x="73171" y="176475"/>
                    <a:pt x="55590" y="162755"/>
                  </a:cubicBezTo>
                  <a:cubicBezTo>
                    <a:pt x="46647" y="155769"/>
                    <a:pt x="39736" y="153838"/>
                    <a:pt x="30361" y="162196"/>
                  </a:cubicBezTo>
                  <a:cubicBezTo>
                    <a:pt x="21062" y="170530"/>
                    <a:pt x="10188" y="177161"/>
                    <a:pt x="0" y="184529"/>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5" name="Freeform: Shape 44">
              <a:extLst>
                <a:ext uri="{FF2B5EF4-FFF2-40B4-BE49-F238E27FC236}">
                  <a16:creationId xmlns:a16="http://schemas.microsoft.com/office/drawing/2014/main" id="{D06A80FE-7D7D-4DFB-0F9D-5E3E2FCDB729}"/>
                </a:ext>
              </a:extLst>
            </p:cNvPr>
            <p:cNvSpPr/>
            <p:nvPr/>
          </p:nvSpPr>
          <p:spPr>
            <a:xfrm>
              <a:off x="3870277" y="946767"/>
              <a:ext cx="231654" cy="174139"/>
            </a:xfrm>
            <a:custGeom>
              <a:avLst/>
              <a:gdLst>
                <a:gd name="connsiteX0" fmla="*/ 17531 w 184605"/>
                <a:gd name="connsiteY0" fmla="*/ 71825 h 138771"/>
                <a:gd name="connsiteX1" fmla="*/ 82572 w 184605"/>
                <a:gd name="connsiteY1" fmla="*/ 20427 h 138771"/>
                <a:gd name="connsiteX2" fmla="*/ 112120 w 184605"/>
                <a:gd name="connsiteY2" fmla="*/ 0 h 138771"/>
                <a:gd name="connsiteX3" fmla="*/ 148096 w 184605"/>
                <a:gd name="connsiteY3" fmla="*/ 3328 h 138771"/>
                <a:gd name="connsiteX4" fmla="*/ 184605 w 184605"/>
                <a:gd name="connsiteY4" fmla="*/ 3455 h 138771"/>
                <a:gd name="connsiteX5" fmla="*/ 127592 w 184605"/>
                <a:gd name="connsiteY5" fmla="*/ 44614 h 138771"/>
                <a:gd name="connsiteX6" fmla="*/ 118751 w 184605"/>
                <a:gd name="connsiteY6" fmla="*/ 72714 h 138771"/>
                <a:gd name="connsiteX7" fmla="*/ 140245 w 184605"/>
                <a:gd name="connsiteY7" fmla="*/ 138771 h 138771"/>
                <a:gd name="connsiteX8" fmla="*/ 81708 w 184605"/>
                <a:gd name="connsiteY8" fmla="*/ 95987 h 138771"/>
                <a:gd name="connsiteX9" fmla="*/ 56428 w 184605"/>
                <a:gd name="connsiteY9" fmla="*/ 96520 h 138771"/>
                <a:gd name="connsiteX10" fmla="*/ 0 w 184605"/>
                <a:gd name="connsiteY10" fmla="*/ 137857 h 138771"/>
                <a:gd name="connsiteX11" fmla="*/ 17531 w 184605"/>
                <a:gd name="connsiteY11" fmla="*/ 71825 h 13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605" h="138771">
                  <a:moveTo>
                    <a:pt x="17531" y="71825"/>
                  </a:moveTo>
                  <a:cubicBezTo>
                    <a:pt x="39203" y="54675"/>
                    <a:pt x="60697" y="37322"/>
                    <a:pt x="82572" y="20427"/>
                  </a:cubicBezTo>
                  <a:cubicBezTo>
                    <a:pt x="92023" y="13135"/>
                    <a:pt x="102237" y="6784"/>
                    <a:pt x="112120" y="0"/>
                  </a:cubicBezTo>
                  <a:cubicBezTo>
                    <a:pt x="124112" y="1143"/>
                    <a:pt x="136078" y="2668"/>
                    <a:pt x="148096" y="3328"/>
                  </a:cubicBezTo>
                  <a:cubicBezTo>
                    <a:pt x="158385" y="3887"/>
                    <a:pt x="168726" y="3455"/>
                    <a:pt x="184605" y="3455"/>
                  </a:cubicBezTo>
                  <a:cubicBezTo>
                    <a:pt x="163060" y="19157"/>
                    <a:pt x="145936" y="32825"/>
                    <a:pt x="127592" y="44614"/>
                  </a:cubicBezTo>
                  <a:cubicBezTo>
                    <a:pt x="115728" y="52236"/>
                    <a:pt x="113771" y="59807"/>
                    <a:pt x="118751" y="72714"/>
                  </a:cubicBezTo>
                  <a:cubicBezTo>
                    <a:pt x="126551" y="92912"/>
                    <a:pt x="132293" y="113924"/>
                    <a:pt x="140245" y="138771"/>
                  </a:cubicBezTo>
                  <a:cubicBezTo>
                    <a:pt x="118319" y="122892"/>
                    <a:pt x="99340" y="110291"/>
                    <a:pt x="81708" y="95987"/>
                  </a:cubicBezTo>
                  <a:cubicBezTo>
                    <a:pt x="71977" y="88110"/>
                    <a:pt x="65422" y="89457"/>
                    <a:pt x="56428" y="96520"/>
                  </a:cubicBezTo>
                  <a:cubicBezTo>
                    <a:pt x="38974" y="110214"/>
                    <a:pt x="20656" y="122841"/>
                    <a:pt x="0" y="137857"/>
                  </a:cubicBezTo>
                  <a:cubicBezTo>
                    <a:pt x="6453" y="113517"/>
                    <a:pt x="11992" y="92658"/>
                    <a:pt x="17531" y="7182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6" name="Freeform: Shape 45">
              <a:extLst>
                <a:ext uri="{FF2B5EF4-FFF2-40B4-BE49-F238E27FC236}">
                  <a16:creationId xmlns:a16="http://schemas.microsoft.com/office/drawing/2014/main" id="{27017956-44C5-27FB-278D-A52B395B09BB}"/>
                </a:ext>
              </a:extLst>
            </p:cNvPr>
            <p:cNvSpPr/>
            <p:nvPr/>
          </p:nvSpPr>
          <p:spPr>
            <a:xfrm>
              <a:off x="3516962" y="785860"/>
              <a:ext cx="1056279" cy="1057878"/>
            </a:xfrm>
            <a:custGeom>
              <a:avLst/>
              <a:gdLst>
                <a:gd name="connsiteX0" fmla="*/ 841750 w 841749"/>
                <a:gd name="connsiteY0" fmla="*/ 183589 h 843023"/>
                <a:gd name="connsiteX1" fmla="*/ 841191 w 841749"/>
                <a:gd name="connsiteY1" fmla="*/ 0 h 843023"/>
                <a:gd name="connsiteX2" fmla="*/ 775464 w 841749"/>
                <a:gd name="connsiteY2" fmla="*/ 0 h 843023"/>
                <a:gd name="connsiteX3" fmla="*/ 719899 w 841749"/>
                <a:gd name="connsiteY3" fmla="*/ 8842 h 843023"/>
                <a:gd name="connsiteX4" fmla="*/ 399495 w 841749"/>
                <a:gd name="connsiteY4" fmla="*/ 125484 h 843023"/>
                <a:gd name="connsiteX5" fmla="*/ 393677 w 841749"/>
                <a:gd name="connsiteY5" fmla="*/ 128278 h 843023"/>
                <a:gd name="connsiteX6" fmla="*/ 429653 w 841749"/>
                <a:gd name="connsiteY6" fmla="*/ 131607 h 843023"/>
                <a:gd name="connsiteX7" fmla="*/ 466162 w 841749"/>
                <a:gd name="connsiteY7" fmla="*/ 131734 h 843023"/>
                <a:gd name="connsiteX8" fmla="*/ 409150 w 841749"/>
                <a:gd name="connsiteY8" fmla="*/ 172893 h 843023"/>
                <a:gd name="connsiteX9" fmla="*/ 400308 w 841749"/>
                <a:gd name="connsiteY9" fmla="*/ 200992 h 843023"/>
                <a:gd name="connsiteX10" fmla="*/ 421802 w 841749"/>
                <a:gd name="connsiteY10" fmla="*/ 267050 h 843023"/>
                <a:gd name="connsiteX11" fmla="*/ 363265 w 841749"/>
                <a:gd name="connsiteY11" fmla="*/ 224265 h 843023"/>
                <a:gd name="connsiteX12" fmla="*/ 337985 w 841749"/>
                <a:gd name="connsiteY12" fmla="*/ 224799 h 843023"/>
                <a:gd name="connsiteX13" fmla="*/ 281557 w 841749"/>
                <a:gd name="connsiteY13" fmla="*/ 266135 h 843023"/>
                <a:gd name="connsiteX14" fmla="*/ 299088 w 841749"/>
                <a:gd name="connsiteY14" fmla="*/ 200078 h 843023"/>
                <a:gd name="connsiteX15" fmla="*/ 173325 w 841749"/>
                <a:gd name="connsiteY15" fmla="*/ 330617 h 843023"/>
                <a:gd name="connsiteX16" fmla="*/ 98451 w 841749"/>
                <a:gd name="connsiteY16" fmla="*/ 447869 h 843023"/>
                <a:gd name="connsiteX17" fmla="*/ 98451 w 841749"/>
                <a:gd name="connsiteY17" fmla="*/ 447869 h 843023"/>
                <a:gd name="connsiteX18" fmla="*/ 81937 w 841749"/>
                <a:gd name="connsiteY18" fmla="*/ 484328 h 843023"/>
                <a:gd name="connsiteX19" fmla="*/ 52592 w 841749"/>
                <a:gd name="connsiteY19" fmla="*/ 553180 h 843023"/>
                <a:gd name="connsiteX20" fmla="*/ 72536 w 841749"/>
                <a:gd name="connsiteY20" fmla="*/ 612022 h 843023"/>
                <a:gd name="connsiteX21" fmla="*/ 87552 w 841749"/>
                <a:gd name="connsiteY21" fmla="*/ 622845 h 843023"/>
                <a:gd name="connsiteX22" fmla="*/ 160113 w 841749"/>
                <a:gd name="connsiteY22" fmla="*/ 625945 h 843023"/>
                <a:gd name="connsiteX23" fmla="*/ 103659 w 841749"/>
                <a:gd name="connsiteY23" fmla="*/ 666824 h 843023"/>
                <a:gd name="connsiteX24" fmla="*/ 97003 w 841749"/>
                <a:gd name="connsiteY24" fmla="*/ 687124 h 843023"/>
                <a:gd name="connsiteX25" fmla="*/ 119945 w 841749"/>
                <a:gd name="connsiteY25" fmla="*/ 758161 h 843023"/>
                <a:gd name="connsiteX26" fmla="*/ 62043 w 841749"/>
                <a:gd name="connsiteY26" fmla="*/ 715936 h 843023"/>
                <a:gd name="connsiteX27" fmla="*/ 36814 w 841749"/>
                <a:gd name="connsiteY27" fmla="*/ 715377 h 843023"/>
                <a:gd name="connsiteX28" fmla="*/ 6428 w 841749"/>
                <a:gd name="connsiteY28" fmla="*/ 737709 h 843023"/>
                <a:gd name="connsiteX29" fmla="*/ 0 w 841749"/>
                <a:gd name="connsiteY29" fmla="*/ 842639 h 843023"/>
                <a:gd name="connsiteX30" fmla="*/ 183995 w 841749"/>
                <a:gd name="connsiteY30" fmla="*/ 842995 h 843023"/>
                <a:gd name="connsiteX31" fmla="*/ 821500 w 841749"/>
                <a:gd name="connsiteY31" fmla="*/ 842995 h 843023"/>
                <a:gd name="connsiteX32" fmla="*/ 841191 w 841749"/>
                <a:gd name="connsiteY32" fmla="*/ 842461 h 843023"/>
                <a:gd name="connsiteX33" fmla="*/ 841750 w 841749"/>
                <a:gd name="connsiteY33" fmla="*/ 622795 h 843023"/>
                <a:gd name="connsiteX34" fmla="*/ 841750 w 841749"/>
                <a:gd name="connsiteY34" fmla="*/ 403179 h 843023"/>
                <a:gd name="connsiteX35" fmla="*/ 841750 w 841749"/>
                <a:gd name="connsiteY35" fmla="*/ 183589 h 843023"/>
                <a:gd name="connsiteX36" fmla="*/ 298326 w 841749"/>
                <a:gd name="connsiteY36" fmla="*/ 377112 h 843023"/>
                <a:gd name="connsiteX37" fmla="*/ 331456 w 841749"/>
                <a:gd name="connsiteY37" fmla="*/ 352874 h 843023"/>
                <a:gd name="connsiteX38" fmla="*/ 350663 w 841749"/>
                <a:gd name="connsiteY38" fmla="*/ 293854 h 843023"/>
                <a:gd name="connsiteX39" fmla="*/ 370684 w 841749"/>
                <a:gd name="connsiteY39" fmla="*/ 355694 h 843023"/>
                <a:gd name="connsiteX40" fmla="*/ 401401 w 841749"/>
                <a:gd name="connsiteY40" fmla="*/ 377544 h 843023"/>
                <a:gd name="connsiteX41" fmla="*/ 461818 w 841749"/>
                <a:gd name="connsiteY41" fmla="*/ 380440 h 843023"/>
                <a:gd name="connsiteX42" fmla="*/ 408743 w 841749"/>
                <a:gd name="connsiteY42" fmla="*/ 418703 h 843023"/>
                <a:gd name="connsiteX43" fmla="*/ 400029 w 841749"/>
                <a:gd name="connsiteY43" fmla="*/ 445507 h 843023"/>
                <a:gd name="connsiteX44" fmla="*/ 421802 w 841749"/>
                <a:gd name="connsiteY44" fmla="*/ 512555 h 843023"/>
                <a:gd name="connsiteX45" fmla="*/ 350892 w 841749"/>
                <a:gd name="connsiteY45" fmla="*/ 461487 h 843023"/>
                <a:gd name="connsiteX46" fmla="*/ 283818 w 841749"/>
                <a:gd name="connsiteY46" fmla="*/ 509887 h 843023"/>
                <a:gd name="connsiteX47" fmla="*/ 281608 w 841749"/>
                <a:gd name="connsiteY47" fmla="*/ 507042 h 843023"/>
                <a:gd name="connsiteX48" fmla="*/ 302899 w 841749"/>
                <a:gd name="connsiteY48" fmla="*/ 441696 h 843023"/>
                <a:gd name="connsiteX49" fmla="*/ 296547 w 841749"/>
                <a:gd name="connsiteY49" fmla="*/ 421294 h 843023"/>
                <a:gd name="connsiteX50" fmla="*/ 241135 w 841749"/>
                <a:gd name="connsiteY50" fmla="*/ 377163 h 843023"/>
                <a:gd name="connsiteX51" fmla="*/ 298326 w 841749"/>
                <a:gd name="connsiteY51" fmla="*/ 377112 h 843023"/>
                <a:gd name="connsiteX52" fmla="*/ 403586 w 841749"/>
                <a:gd name="connsiteY52" fmla="*/ 700768 h 843023"/>
                <a:gd name="connsiteX53" fmla="*/ 421802 w 841749"/>
                <a:gd name="connsiteY53" fmla="*/ 758034 h 843023"/>
                <a:gd name="connsiteX54" fmla="*/ 350943 w 841749"/>
                <a:gd name="connsiteY54" fmla="*/ 707043 h 843023"/>
                <a:gd name="connsiteX55" fmla="*/ 295328 w 841749"/>
                <a:gd name="connsiteY55" fmla="*/ 747110 h 843023"/>
                <a:gd name="connsiteX56" fmla="*/ 282167 w 841749"/>
                <a:gd name="connsiteY56" fmla="*/ 753131 h 843023"/>
                <a:gd name="connsiteX57" fmla="*/ 303127 w 841749"/>
                <a:gd name="connsiteY57" fmla="*/ 686337 h 843023"/>
                <a:gd name="connsiteX58" fmla="*/ 297106 w 841749"/>
                <a:gd name="connsiteY58" fmla="*/ 667383 h 843023"/>
                <a:gd name="connsiteX59" fmla="*/ 236105 w 841749"/>
                <a:gd name="connsiteY59" fmla="*/ 622871 h 843023"/>
                <a:gd name="connsiteX60" fmla="*/ 323351 w 841749"/>
                <a:gd name="connsiteY60" fmla="*/ 622871 h 843023"/>
                <a:gd name="connsiteX61" fmla="*/ 350740 w 841749"/>
                <a:gd name="connsiteY61" fmla="*/ 539461 h 843023"/>
                <a:gd name="connsiteX62" fmla="*/ 373428 w 841749"/>
                <a:gd name="connsiteY62" fmla="*/ 608745 h 843023"/>
                <a:gd name="connsiteX63" fmla="*/ 392686 w 841749"/>
                <a:gd name="connsiteY63" fmla="*/ 622845 h 843023"/>
                <a:gd name="connsiteX64" fmla="*/ 466111 w 841749"/>
                <a:gd name="connsiteY64" fmla="*/ 622541 h 843023"/>
                <a:gd name="connsiteX65" fmla="*/ 417864 w 841749"/>
                <a:gd name="connsiteY65" fmla="*/ 658135 h 843023"/>
                <a:gd name="connsiteX66" fmla="*/ 403586 w 841749"/>
                <a:gd name="connsiteY66" fmla="*/ 700768 h 843023"/>
                <a:gd name="connsiteX67" fmla="*/ 611031 w 841749"/>
                <a:gd name="connsiteY67" fmla="*/ 132013 h 843023"/>
                <a:gd name="connsiteX68" fmla="*/ 630264 w 841749"/>
                <a:gd name="connsiteY68" fmla="*/ 117658 h 843023"/>
                <a:gd name="connsiteX69" fmla="*/ 652444 w 841749"/>
                <a:gd name="connsiteY69" fmla="*/ 48095 h 843023"/>
                <a:gd name="connsiteX70" fmla="*/ 680188 w 841749"/>
                <a:gd name="connsiteY70" fmla="*/ 131556 h 843023"/>
                <a:gd name="connsiteX71" fmla="*/ 762557 w 841749"/>
                <a:gd name="connsiteY71" fmla="*/ 131556 h 843023"/>
                <a:gd name="connsiteX72" fmla="*/ 764081 w 841749"/>
                <a:gd name="connsiteY72" fmla="*/ 134452 h 843023"/>
                <a:gd name="connsiteX73" fmla="*/ 709482 w 841749"/>
                <a:gd name="connsiteY73" fmla="*/ 173909 h 843023"/>
                <a:gd name="connsiteX74" fmla="*/ 701606 w 841749"/>
                <a:gd name="connsiteY74" fmla="*/ 199316 h 843023"/>
                <a:gd name="connsiteX75" fmla="*/ 721296 w 841749"/>
                <a:gd name="connsiteY75" fmla="*/ 260800 h 843023"/>
                <a:gd name="connsiteX76" fmla="*/ 717740 w 841749"/>
                <a:gd name="connsiteY76" fmla="*/ 262680 h 843023"/>
                <a:gd name="connsiteX77" fmla="*/ 652521 w 841749"/>
                <a:gd name="connsiteY77" fmla="*/ 215754 h 843023"/>
                <a:gd name="connsiteX78" fmla="*/ 585828 w 841749"/>
                <a:gd name="connsiteY78" fmla="*/ 264560 h 843023"/>
                <a:gd name="connsiteX79" fmla="*/ 591773 w 841749"/>
                <a:gd name="connsiteY79" fmla="*/ 235546 h 843023"/>
                <a:gd name="connsiteX80" fmla="*/ 608440 w 841749"/>
                <a:gd name="connsiteY80" fmla="*/ 183538 h 843023"/>
                <a:gd name="connsiteX81" fmla="*/ 537606 w 841749"/>
                <a:gd name="connsiteY81" fmla="*/ 131658 h 843023"/>
                <a:gd name="connsiteX82" fmla="*/ 611031 w 841749"/>
                <a:gd name="connsiteY82" fmla="*/ 132013 h 843023"/>
                <a:gd name="connsiteX83" fmla="*/ 720661 w 841749"/>
                <a:gd name="connsiteY83" fmla="*/ 506025 h 843023"/>
                <a:gd name="connsiteX84" fmla="*/ 721728 w 841749"/>
                <a:gd name="connsiteY84" fmla="*/ 509404 h 843023"/>
                <a:gd name="connsiteX85" fmla="*/ 718959 w 841749"/>
                <a:gd name="connsiteY85" fmla="*/ 507753 h 843023"/>
                <a:gd name="connsiteX86" fmla="*/ 652216 w 841749"/>
                <a:gd name="connsiteY86" fmla="*/ 461818 h 843023"/>
                <a:gd name="connsiteX87" fmla="*/ 586336 w 841749"/>
                <a:gd name="connsiteY87" fmla="*/ 509277 h 843023"/>
                <a:gd name="connsiteX88" fmla="*/ 583490 w 841749"/>
                <a:gd name="connsiteY88" fmla="*/ 507372 h 843023"/>
                <a:gd name="connsiteX89" fmla="*/ 608287 w 841749"/>
                <a:gd name="connsiteY89" fmla="*/ 429119 h 843023"/>
                <a:gd name="connsiteX90" fmla="*/ 542255 w 841749"/>
                <a:gd name="connsiteY90" fmla="*/ 380542 h 843023"/>
                <a:gd name="connsiteX91" fmla="*/ 542865 w 841749"/>
                <a:gd name="connsiteY91" fmla="*/ 377163 h 843023"/>
                <a:gd name="connsiteX92" fmla="*/ 609177 w 841749"/>
                <a:gd name="connsiteY92" fmla="*/ 377467 h 843023"/>
                <a:gd name="connsiteX93" fmla="*/ 630798 w 841749"/>
                <a:gd name="connsiteY93" fmla="*/ 361461 h 843023"/>
                <a:gd name="connsiteX94" fmla="*/ 652521 w 841749"/>
                <a:gd name="connsiteY94" fmla="*/ 293651 h 843023"/>
                <a:gd name="connsiteX95" fmla="*/ 672998 w 841749"/>
                <a:gd name="connsiteY95" fmla="*/ 357218 h 843023"/>
                <a:gd name="connsiteX96" fmla="*/ 701555 w 841749"/>
                <a:gd name="connsiteY96" fmla="*/ 377518 h 843023"/>
                <a:gd name="connsiteX97" fmla="*/ 763573 w 841749"/>
                <a:gd name="connsiteY97" fmla="*/ 380313 h 843023"/>
                <a:gd name="connsiteX98" fmla="*/ 697262 w 841749"/>
                <a:gd name="connsiteY98" fmla="*/ 428891 h 843023"/>
                <a:gd name="connsiteX99" fmla="*/ 720661 w 841749"/>
                <a:gd name="connsiteY99" fmla="*/ 506025 h 843023"/>
                <a:gd name="connsiteX100" fmla="*/ 583211 w 841749"/>
                <a:gd name="connsiteY100" fmla="*/ 755316 h 843023"/>
                <a:gd name="connsiteX101" fmla="*/ 584608 w 841749"/>
                <a:gd name="connsiteY101" fmla="*/ 754579 h 843023"/>
                <a:gd name="connsiteX102" fmla="*/ 584253 w 841749"/>
                <a:gd name="connsiteY102" fmla="*/ 755392 h 843023"/>
                <a:gd name="connsiteX103" fmla="*/ 583211 w 841749"/>
                <a:gd name="connsiteY103" fmla="*/ 755316 h 843023"/>
                <a:gd name="connsiteX104" fmla="*/ 720052 w 841749"/>
                <a:gd name="connsiteY104" fmla="*/ 754325 h 843023"/>
                <a:gd name="connsiteX105" fmla="*/ 721754 w 841749"/>
                <a:gd name="connsiteY105" fmla="*/ 753944 h 843023"/>
                <a:gd name="connsiteX106" fmla="*/ 721855 w 841749"/>
                <a:gd name="connsiteY106" fmla="*/ 755494 h 843023"/>
                <a:gd name="connsiteX107" fmla="*/ 720052 w 841749"/>
                <a:gd name="connsiteY107" fmla="*/ 754325 h 843023"/>
                <a:gd name="connsiteX108" fmla="*/ 706357 w 841749"/>
                <a:gd name="connsiteY108" fmla="*/ 667536 h 843023"/>
                <a:gd name="connsiteX109" fmla="*/ 700285 w 841749"/>
                <a:gd name="connsiteY109" fmla="*/ 686438 h 843023"/>
                <a:gd name="connsiteX110" fmla="*/ 717536 w 841749"/>
                <a:gd name="connsiteY110" fmla="*/ 739437 h 843023"/>
                <a:gd name="connsiteX111" fmla="*/ 719340 w 841749"/>
                <a:gd name="connsiteY111" fmla="*/ 753868 h 843023"/>
                <a:gd name="connsiteX112" fmla="*/ 653079 w 841749"/>
                <a:gd name="connsiteY112" fmla="*/ 707882 h 843023"/>
                <a:gd name="connsiteX113" fmla="*/ 585218 w 841749"/>
                <a:gd name="connsiteY113" fmla="*/ 753665 h 843023"/>
                <a:gd name="connsiteX114" fmla="*/ 604781 w 841749"/>
                <a:gd name="connsiteY114" fmla="*/ 687226 h 843023"/>
                <a:gd name="connsiteX115" fmla="*/ 598404 w 841749"/>
                <a:gd name="connsiteY115" fmla="*/ 667028 h 843023"/>
                <a:gd name="connsiteX116" fmla="*/ 537276 w 841749"/>
                <a:gd name="connsiteY116" fmla="*/ 622591 h 843023"/>
                <a:gd name="connsiteX117" fmla="*/ 611412 w 841749"/>
                <a:gd name="connsiteY117" fmla="*/ 622845 h 843023"/>
                <a:gd name="connsiteX118" fmla="*/ 629934 w 841749"/>
                <a:gd name="connsiteY118" fmla="*/ 609786 h 843023"/>
                <a:gd name="connsiteX119" fmla="*/ 652444 w 841749"/>
                <a:gd name="connsiteY119" fmla="*/ 539130 h 843023"/>
                <a:gd name="connsiteX120" fmla="*/ 676225 w 841749"/>
                <a:gd name="connsiteY120" fmla="*/ 611870 h 843023"/>
                <a:gd name="connsiteX121" fmla="*/ 691215 w 841749"/>
                <a:gd name="connsiteY121" fmla="*/ 622744 h 843023"/>
                <a:gd name="connsiteX122" fmla="*/ 767918 w 841749"/>
                <a:gd name="connsiteY122" fmla="*/ 622566 h 843023"/>
                <a:gd name="connsiteX123" fmla="*/ 706357 w 841749"/>
                <a:gd name="connsiteY123" fmla="*/ 667536 h 84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841749" h="843023">
                  <a:moveTo>
                    <a:pt x="841750" y="183589"/>
                  </a:moveTo>
                  <a:cubicBezTo>
                    <a:pt x="841572" y="122384"/>
                    <a:pt x="841369" y="61179"/>
                    <a:pt x="841191" y="0"/>
                  </a:cubicBezTo>
                  <a:cubicBezTo>
                    <a:pt x="819290" y="0"/>
                    <a:pt x="797364" y="0"/>
                    <a:pt x="775464" y="0"/>
                  </a:cubicBezTo>
                  <a:cubicBezTo>
                    <a:pt x="756942" y="2947"/>
                    <a:pt x="738446" y="6148"/>
                    <a:pt x="719899" y="8842"/>
                  </a:cubicBezTo>
                  <a:cubicBezTo>
                    <a:pt x="605035" y="25508"/>
                    <a:pt x="498327" y="64584"/>
                    <a:pt x="399495" y="125484"/>
                  </a:cubicBezTo>
                  <a:cubicBezTo>
                    <a:pt x="397666" y="126602"/>
                    <a:pt x="395608" y="127338"/>
                    <a:pt x="393677" y="128278"/>
                  </a:cubicBezTo>
                  <a:cubicBezTo>
                    <a:pt x="405669" y="129422"/>
                    <a:pt x="417635" y="130946"/>
                    <a:pt x="429653" y="131607"/>
                  </a:cubicBezTo>
                  <a:cubicBezTo>
                    <a:pt x="439943" y="132166"/>
                    <a:pt x="450283" y="131734"/>
                    <a:pt x="466162" y="131734"/>
                  </a:cubicBezTo>
                  <a:cubicBezTo>
                    <a:pt x="444617" y="147435"/>
                    <a:pt x="427493" y="161104"/>
                    <a:pt x="409150" y="172893"/>
                  </a:cubicBezTo>
                  <a:cubicBezTo>
                    <a:pt x="397285" y="180515"/>
                    <a:pt x="395328" y="188086"/>
                    <a:pt x="400308" y="200992"/>
                  </a:cubicBezTo>
                  <a:cubicBezTo>
                    <a:pt x="408108" y="221191"/>
                    <a:pt x="413850" y="242202"/>
                    <a:pt x="421802" y="267050"/>
                  </a:cubicBezTo>
                  <a:cubicBezTo>
                    <a:pt x="399876" y="251171"/>
                    <a:pt x="380897" y="238569"/>
                    <a:pt x="363265" y="224265"/>
                  </a:cubicBezTo>
                  <a:cubicBezTo>
                    <a:pt x="353534" y="216389"/>
                    <a:pt x="346979" y="217735"/>
                    <a:pt x="337985" y="224799"/>
                  </a:cubicBezTo>
                  <a:cubicBezTo>
                    <a:pt x="320531" y="238518"/>
                    <a:pt x="302213" y="251120"/>
                    <a:pt x="281557" y="266135"/>
                  </a:cubicBezTo>
                  <a:cubicBezTo>
                    <a:pt x="288010" y="241770"/>
                    <a:pt x="293549" y="220937"/>
                    <a:pt x="299088" y="200078"/>
                  </a:cubicBezTo>
                  <a:cubicBezTo>
                    <a:pt x="250815" y="237451"/>
                    <a:pt x="210571" y="282624"/>
                    <a:pt x="173325" y="330617"/>
                  </a:cubicBezTo>
                  <a:cubicBezTo>
                    <a:pt x="162323" y="344794"/>
                    <a:pt x="108969" y="416695"/>
                    <a:pt x="98451" y="447869"/>
                  </a:cubicBezTo>
                  <a:cubicBezTo>
                    <a:pt x="105362" y="468093"/>
                    <a:pt x="105362" y="468093"/>
                    <a:pt x="98451" y="447869"/>
                  </a:cubicBezTo>
                  <a:cubicBezTo>
                    <a:pt x="92938" y="460014"/>
                    <a:pt x="87450" y="472184"/>
                    <a:pt x="81937" y="484328"/>
                  </a:cubicBezTo>
                  <a:cubicBezTo>
                    <a:pt x="72155" y="507270"/>
                    <a:pt x="62373" y="530213"/>
                    <a:pt x="52592" y="553180"/>
                  </a:cubicBezTo>
                  <a:cubicBezTo>
                    <a:pt x="59299" y="572769"/>
                    <a:pt x="66362" y="592256"/>
                    <a:pt x="72536" y="612022"/>
                  </a:cubicBezTo>
                  <a:cubicBezTo>
                    <a:pt x="75051" y="620101"/>
                    <a:pt x="78913" y="623049"/>
                    <a:pt x="87552" y="622845"/>
                  </a:cubicBezTo>
                  <a:cubicBezTo>
                    <a:pt x="111358" y="622236"/>
                    <a:pt x="135164" y="622642"/>
                    <a:pt x="160113" y="625945"/>
                  </a:cubicBezTo>
                  <a:cubicBezTo>
                    <a:pt x="141338" y="639639"/>
                    <a:pt x="122841" y="653740"/>
                    <a:pt x="103659" y="666824"/>
                  </a:cubicBezTo>
                  <a:cubicBezTo>
                    <a:pt x="95478" y="672414"/>
                    <a:pt x="93497" y="677495"/>
                    <a:pt x="97003" y="687124"/>
                  </a:cubicBezTo>
                  <a:cubicBezTo>
                    <a:pt x="104955" y="709025"/>
                    <a:pt x="111434" y="731459"/>
                    <a:pt x="119945" y="758161"/>
                  </a:cubicBezTo>
                  <a:cubicBezTo>
                    <a:pt x="98019" y="742282"/>
                    <a:pt x="79625" y="729655"/>
                    <a:pt x="62043" y="715936"/>
                  </a:cubicBezTo>
                  <a:cubicBezTo>
                    <a:pt x="53100" y="708949"/>
                    <a:pt x="46189" y="707018"/>
                    <a:pt x="36814" y="715377"/>
                  </a:cubicBezTo>
                  <a:cubicBezTo>
                    <a:pt x="27490" y="723710"/>
                    <a:pt x="16616" y="730341"/>
                    <a:pt x="6428" y="737709"/>
                  </a:cubicBezTo>
                  <a:cubicBezTo>
                    <a:pt x="4294" y="772694"/>
                    <a:pt x="2160" y="807679"/>
                    <a:pt x="0" y="842639"/>
                  </a:cubicBezTo>
                  <a:cubicBezTo>
                    <a:pt x="61332" y="842766"/>
                    <a:pt x="122664" y="842995"/>
                    <a:pt x="183995" y="842995"/>
                  </a:cubicBezTo>
                  <a:cubicBezTo>
                    <a:pt x="396497" y="843045"/>
                    <a:pt x="608999" y="843020"/>
                    <a:pt x="821500" y="842995"/>
                  </a:cubicBezTo>
                  <a:cubicBezTo>
                    <a:pt x="828055" y="842995"/>
                    <a:pt x="834610" y="842664"/>
                    <a:pt x="841191" y="842461"/>
                  </a:cubicBezTo>
                  <a:cubicBezTo>
                    <a:pt x="841369" y="769239"/>
                    <a:pt x="841546" y="696017"/>
                    <a:pt x="841750" y="622795"/>
                  </a:cubicBezTo>
                  <a:cubicBezTo>
                    <a:pt x="841750" y="549598"/>
                    <a:pt x="841750" y="476401"/>
                    <a:pt x="841750" y="403179"/>
                  </a:cubicBezTo>
                  <a:cubicBezTo>
                    <a:pt x="841750" y="329982"/>
                    <a:pt x="841750" y="256786"/>
                    <a:pt x="841750" y="183589"/>
                  </a:cubicBezTo>
                  <a:close/>
                  <a:moveTo>
                    <a:pt x="298326" y="377112"/>
                  </a:moveTo>
                  <a:cubicBezTo>
                    <a:pt x="329373" y="376654"/>
                    <a:pt x="321395" y="381558"/>
                    <a:pt x="331456" y="352874"/>
                  </a:cubicBezTo>
                  <a:cubicBezTo>
                    <a:pt x="337808" y="334810"/>
                    <a:pt x="343321" y="316491"/>
                    <a:pt x="350663" y="293854"/>
                  </a:cubicBezTo>
                  <a:cubicBezTo>
                    <a:pt x="358311" y="316923"/>
                    <a:pt x="366314" y="335902"/>
                    <a:pt x="370684" y="355694"/>
                  </a:cubicBezTo>
                  <a:cubicBezTo>
                    <a:pt x="374698" y="373987"/>
                    <a:pt x="383946" y="378890"/>
                    <a:pt x="401401" y="377544"/>
                  </a:cubicBezTo>
                  <a:cubicBezTo>
                    <a:pt x="420888" y="376045"/>
                    <a:pt x="440603" y="377188"/>
                    <a:pt x="461818" y="380440"/>
                  </a:cubicBezTo>
                  <a:cubicBezTo>
                    <a:pt x="444185" y="393296"/>
                    <a:pt x="427011" y="406863"/>
                    <a:pt x="408743" y="418703"/>
                  </a:cubicBezTo>
                  <a:cubicBezTo>
                    <a:pt x="397590" y="425943"/>
                    <a:pt x="395176" y="432905"/>
                    <a:pt x="400029" y="445507"/>
                  </a:cubicBezTo>
                  <a:cubicBezTo>
                    <a:pt x="408032" y="466264"/>
                    <a:pt x="413926" y="487834"/>
                    <a:pt x="421802" y="512555"/>
                  </a:cubicBezTo>
                  <a:cubicBezTo>
                    <a:pt x="396141" y="494084"/>
                    <a:pt x="373580" y="477849"/>
                    <a:pt x="350892" y="461487"/>
                  </a:cubicBezTo>
                  <a:cubicBezTo>
                    <a:pt x="328001" y="478002"/>
                    <a:pt x="305922" y="493957"/>
                    <a:pt x="283818" y="509887"/>
                  </a:cubicBezTo>
                  <a:cubicBezTo>
                    <a:pt x="283082" y="508947"/>
                    <a:pt x="282345" y="507982"/>
                    <a:pt x="281608" y="507042"/>
                  </a:cubicBezTo>
                  <a:cubicBezTo>
                    <a:pt x="288620" y="485217"/>
                    <a:pt x="295023" y="463190"/>
                    <a:pt x="302899" y="441696"/>
                  </a:cubicBezTo>
                  <a:cubicBezTo>
                    <a:pt x="306380" y="432193"/>
                    <a:pt x="304779" y="426934"/>
                    <a:pt x="296547" y="421294"/>
                  </a:cubicBezTo>
                  <a:cubicBezTo>
                    <a:pt x="277619" y="408362"/>
                    <a:pt x="259326" y="394490"/>
                    <a:pt x="241135" y="377163"/>
                  </a:cubicBezTo>
                  <a:cubicBezTo>
                    <a:pt x="260190" y="377163"/>
                    <a:pt x="279271" y="377391"/>
                    <a:pt x="298326" y="377112"/>
                  </a:cubicBezTo>
                  <a:close/>
                  <a:moveTo>
                    <a:pt x="403586" y="700768"/>
                  </a:moveTo>
                  <a:cubicBezTo>
                    <a:pt x="409251" y="718400"/>
                    <a:pt x="414815" y="736058"/>
                    <a:pt x="421802" y="758034"/>
                  </a:cubicBezTo>
                  <a:cubicBezTo>
                    <a:pt x="396395" y="739742"/>
                    <a:pt x="374241" y="723812"/>
                    <a:pt x="350943" y="707043"/>
                  </a:cubicBezTo>
                  <a:cubicBezTo>
                    <a:pt x="332421" y="720458"/>
                    <a:pt x="314027" y="734000"/>
                    <a:pt x="295328" y="747110"/>
                  </a:cubicBezTo>
                  <a:cubicBezTo>
                    <a:pt x="291440" y="749828"/>
                    <a:pt x="286613" y="751226"/>
                    <a:pt x="282167" y="753131"/>
                  </a:cubicBezTo>
                  <a:cubicBezTo>
                    <a:pt x="289001" y="730799"/>
                    <a:pt x="295378" y="708339"/>
                    <a:pt x="303127" y="686337"/>
                  </a:cubicBezTo>
                  <a:cubicBezTo>
                    <a:pt x="306278" y="677394"/>
                    <a:pt x="304779" y="672693"/>
                    <a:pt x="297106" y="667383"/>
                  </a:cubicBezTo>
                  <a:cubicBezTo>
                    <a:pt x="277568" y="653867"/>
                    <a:pt x="258666" y="639436"/>
                    <a:pt x="236105" y="622871"/>
                  </a:cubicBezTo>
                  <a:cubicBezTo>
                    <a:pt x="267685" y="622871"/>
                    <a:pt x="294794" y="622871"/>
                    <a:pt x="323351" y="622871"/>
                  </a:cubicBezTo>
                  <a:cubicBezTo>
                    <a:pt x="332142" y="596092"/>
                    <a:pt x="340780" y="569796"/>
                    <a:pt x="350740" y="539461"/>
                  </a:cubicBezTo>
                  <a:cubicBezTo>
                    <a:pt x="359149" y="564791"/>
                    <a:pt x="367203" y="586514"/>
                    <a:pt x="373428" y="608745"/>
                  </a:cubicBezTo>
                  <a:cubicBezTo>
                    <a:pt x="376527" y="619771"/>
                    <a:pt x="381329" y="623354"/>
                    <a:pt x="392686" y="622845"/>
                  </a:cubicBezTo>
                  <a:cubicBezTo>
                    <a:pt x="415374" y="621855"/>
                    <a:pt x="438164" y="622541"/>
                    <a:pt x="466111" y="622541"/>
                  </a:cubicBezTo>
                  <a:cubicBezTo>
                    <a:pt x="447285" y="636438"/>
                    <a:pt x="432625" y="647337"/>
                    <a:pt x="417864" y="658135"/>
                  </a:cubicBezTo>
                  <a:cubicBezTo>
                    <a:pt x="395201" y="674751"/>
                    <a:pt x="395201" y="674701"/>
                    <a:pt x="403586" y="700768"/>
                  </a:cubicBezTo>
                  <a:close/>
                  <a:moveTo>
                    <a:pt x="611031" y="132013"/>
                  </a:moveTo>
                  <a:cubicBezTo>
                    <a:pt x="622795" y="132598"/>
                    <a:pt x="627241" y="128177"/>
                    <a:pt x="630264" y="117658"/>
                  </a:cubicBezTo>
                  <a:cubicBezTo>
                    <a:pt x="636590" y="95605"/>
                    <a:pt x="644136" y="73908"/>
                    <a:pt x="652444" y="48095"/>
                  </a:cubicBezTo>
                  <a:cubicBezTo>
                    <a:pt x="662378" y="78024"/>
                    <a:pt x="671194" y="104498"/>
                    <a:pt x="680188" y="131556"/>
                  </a:cubicBezTo>
                  <a:cubicBezTo>
                    <a:pt x="708085" y="131556"/>
                    <a:pt x="735321" y="131556"/>
                    <a:pt x="762557" y="131556"/>
                  </a:cubicBezTo>
                  <a:cubicBezTo>
                    <a:pt x="763065" y="132521"/>
                    <a:pt x="763573" y="133487"/>
                    <a:pt x="764081" y="134452"/>
                  </a:cubicBezTo>
                  <a:cubicBezTo>
                    <a:pt x="745941" y="147715"/>
                    <a:pt x="728283" y="161688"/>
                    <a:pt x="709482" y="173909"/>
                  </a:cubicBezTo>
                  <a:cubicBezTo>
                    <a:pt x="698659" y="180947"/>
                    <a:pt x="697135" y="187578"/>
                    <a:pt x="701606" y="199316"/>
                  </a:cubicBezTo>
                  <a:cubicBezTo>
                    <a:pt x="709228" y="219412"/>
                    <a:pt x="714843" y="240271"/>
                    <a:pt x="721296" y="260800"/>
                  </a:cubicBezTo>
                  <a:cubicBezTo>
                    <a:pt x="720102" y="261435"/>
                    <a:pt x="718934" y="262070"/>
                    <a:pt x="717740" y="262680"/>
                  </a:cubicBezTo>
                  <a:cubicBezTo>
                    <a:pt x="696144" y="247131"/>
                    <a:pt x="674523" y="231582"/>
                    <a:pt x="652521" y="215754"/>
                  </a:cubicBezTo>
                  <a:cubicBezTo>
                    <a:pt x="629807" y="232370"/>
                    <a:pt x="607830" y="248452"/>
                    <a:pt x="585828" y="264560"/>
                  </a:cubicBezTo>
                  <a:cubicBezTo>
                    <a:pt x="587759" y="254931"/>
                    <a:pt x="589029" y="245022"/>
                    <a:pt x="591773" y="235546"/>
                  </a:cubicBezTo>
                  <a:cubicBezTo>
                    <a:pt x="596778" y="218294"/>
                    <a:pt x="602698" y="201297"/>
                    <a:pt x="608440" y="183538"/>
                  </a:cubicBezTo>
                  <a:cubicBezTo>
                    <a:pt x="585853" y="166998"/>
                    <a:pt x="563851" y="150865"/>
                    <a:pt x="537606" y="131658"/>
                  </a:cubicBezTo>
                  <a:cubicBezTo>
                    <a:pt x="565020" y="131683"/>
                    <a:pt x="588089" y="130870"/>
                    <a:pt x="611031" y="132013"/>
                  </a:cubicBezTo>
                  <a:close/>
                  <a:moveTo>
                    <a:pt x="720661" y="506025"/>
                  </a:moveTo>
                  <a:cubicBezTo>
                    <a:pt x="721017" y="507143"/>
                    <a:pt x="721373" y="508287"/>
                    <a:pt x="721728" y="509404"/>
                  </a:cubicBezTo>
                  <a:cubicBezTo>
                    <a:pt x="720814" y="508846"/>
                    <a:pt x="719874" y="508287"/>
                    <a:pt x="718959" y="507753"/>
                  </a:cubicBezTo>
                  <a:cubicBezTo>
                    <a:pt x="696957" y="492611"/>
                    <a:pt x="674980" y="477494"/>
                    <a:pt x="652216" y="461818"/>
                  </a:cubicBezTo>
                  <a:cubicBezTo>
                    <a:pt x="630366" y="477570"/>
                    <a:pt x="608338" y="493424"/>
                    <a:pt x="586336" y="509277"/>
                  </a:cubicBezTo>
                  <a:cubicBezTo>
                    <a:pt x="585396" y="508642"/>
                    <a:pt x="584431" y="508007"/>
                    <a:pt x="583490" y="507372"/>
                  </a:cubicBezTo>
                  <a:cubicBezTo>
                    <a:pt x="591671" y="481559"/>
                    <a:pt x="599852" y="455746"/>
                    <a:pt x="608287" y="429119"/>
                  </a:cubicBezTo>
                  <a:cubicBezTo>
                    <a:pt x="586031" y="412757"/>
                    <a:pt x="564156" y="396650"/>
                    <a:pt x="542255" y="380542"/>
                  </a:cubicBezTo>
                  <a:cubicBezTo>
                    <a:pt x="542459" y="379424"/>
                    <a:pt x="542662" y="378280"/>
                    <a:pt x="542865" y="377163"/>
                  </a:cubicBezTo>
                  <a:cubicBezTo>
                    <a:pt x="564969" y="377163"/>
                    <a:pt x="587124" y="376324"/>
                    <a:pt x="609177" y="377467"/>
                  </a:cubicBezTo>
                  <a:cubicBezTo>
                    <a:pt x="622007" y="378128"/>
                    <a:pt x="627469" y="373428"/>
                    <a:pt x="630798" y="361461"/>
                  </a:cubicBezTo>
                  <a:cubicBezTo>
                    <a:pt x="636794" y="339916"/>
                    <a:pt x="644365" y="318803"/>
                    <a:pt x="652521" y="293651"/>
                  </a:cubicBezTo>
                  <a:cubicBezTo>
                    <a:pt x="660270" y="317152"/>
                    <a:pt x="668146" y="336817"/>
                    <a:pt x="672998" y="357218"/>
                  </a:cubicBezTo>
                  <a:cubicBezTo>
                    <a:pt x="676962" y="373860"/>
                    <a:pt x="685041" y="378839"/>
                    <a:pt x="701555" y="377518"/>
                  </a:cubicBezTo>
                  <a:cubicBezTo>
                    <a:pt x="721576" y="375918"/>
                    <a:pt x="741825" y="377137"/>
                    <a:pt x="763573" y="380313"/>
                  </a:cubicBezTo>
                  <a:cubicBezTo>
                    <a:pt x="741596" y="396421"/>
                    <a:pt x="719594" y="412529"/>
                    <a:pt x="697262" y="428891"/>
                  </a:cubicBezTo>
                  <a:cubicBezTo>
                    <a:pt x="705189" y="454983"/>
                    <a:pt x="712912" y="480517"/>
                    <a:pt x="720661" y="506025"/>
                  </a:cubicBezTo>
                  <a:close/>
                  <a:moveTo>
                    <a:pt x="583211" y="755316"/>
                  </a:moveTo>
                  <a:cubicBezTo>
                    <a:pt x="583668" y="755062"/>
                    <a:pt x="584126" y="754808"/>
                    <a:pt x="584608" y="754579"/>
                  </a:cubicBezTo>
                  <a:cubicBezTo>
                    <a:pt x="584532" y="754884"/>
                    <a:pt x="584431" y="755164"/>
                    <a:pt x="584253" y="755392"/>
                  </a:cubicBezTo>
                  <a:cubicBezTo>
                    <a:pt x="584126" y="755545"/>
                    <a:pt x="583567" y="755341"/>
                    <a:pt x="583211" y="755316"/>
                  </a:cubicBezTo>
                  <a:close/>
                  <a:moveTo>
                    <a:pt x="720052" y="754325"/>
                  </a:moveTo>
                  <a:cubicBezTo>
                    <a:pt x="720610" y="754198"/>
                    <a:pt x="721195" y="754071"/>
                    <a:pt x="721754" y="753944"/>
                  </a:cubicBezTo>
                  <a:cubicBezTo>
                    <a:pt x="721779" y="754452"/>
                    <a:pt x="721805" y="754986"/>
                    <a:pt x="721855" y="755494"/>
                  </a:cubicBezTo>
                  <a:cubicBezTo>
                    <a:pt x="721246" y="755113"/>
                    <a:pt x="720661" y="754732"/>
                    <a:pt x="720052" y="754325"/>
                  </a:cubicBezTo>
                  <a:close/>
                  <a:moveTo>
                    <a:pt x="706357" y="667536"/>
                  </a:moveTo>
                  <a:cubicBezTo>
                    <a:pt x="698303" y="672973"/>
                    <a:pt x="697287" y="678029"/>
                    <a:pt x="700285" y="686438"/>
                  </a:cubicBezTo>
                  <a:cubicBezTo>
                    <a:pt x="706510" y="703944"/>
                    <a:pt x="712125" y="721652"/>
                    <a:pt x="717536" y="739437"/>
                  </a:cubicBezTo>
                  <a:cubicBezTo>
                    <a:pt x="718934" y="744010"/>
                    <a:pt x="718832" y="749015"/>
                    <a:pt x="719340" y="753868"/>
                  </a:cubicBezTo>
                  <a:cubicBezTo>
                    <a:pt x="697465" y="738700"/>
                    <a:pt x="675615" y="723507"/>
                    <a:pt x="653079" y="707882"/>
                  </a:cubicBezTo>
                  <a:cubicBezTo>
                    <a:pt x="630620" y="723049"/>
                    <a:pt x="607932" y="738344"/>
                    <a:pt x="585218" y="753665"/>
                  </a:cubicBezTo>
                  <a:cubicBezTo>
                    <a:pt x="591621" y="731484"/>
                    <a:pt x="597464" y="709101"/>
                    <a:pt x="604781" y="687226"/>
                  </a:cubicBezTo>
                  <a:cubicBezTo>
                    <a:pt x="607932" y="677800"/>
                    <a:pt x="606738" y="672693"/>
                    <a:pt x="598404" y="667028"/>
                  </a:cubicBezTo>
                  <a:cubicBezTo>
                    <a:pt x="579070" y="653867"/>
                    <a:pt x="560472" y="639563"/>
                    <a:pt x="537276" y="622591"/>
                  </a:cubicBezTo>
                  <a:cubicBezTo>
                    <a:pt x="565248" y="622591"/>
                    <a:pt x="588369" y="622032"/>
                    <a:pt x="611412" y="622845"/>
                  </a:cubicBezTo>
                  <a:cubicBezTo>
                    <a:pt x="621855" y="623227"/>
                    <a:pt x="626987" y="620178"/>
                    <a:pt x="629934" y="609786"/>
                  </a:cubicBezTo>
                  <a:cubicBezTo>
                    <a:pt x="636362" y="587225"/>
                    <a:pt x="644085" y="565045"/>
                    <a:pt x="652444" y="539130"/>
                  </a:cubicBezTo>
                  <a:cubicBezTo>
                    <a:pt x="661159" y="565502"/>
                    <a:pt x="669289" y="588521"/>
                    <a:pt x="676225" y="611870"/>
                  </a:cubicBezTo>
                  <a:cubicBezTo>
                    <a:pt x="678766" y="620406"/>
                    <a:pt x="682754" y="622922"/>
                    <a:pt x="691215" y="622744"/>
                  </a:cubicBezTo>
                  <a:cubicBezTo>
                    <a:pt x="715021" y="622261"/>
                    <a:pt x="738852" y="622566"/>
                    <a:pt x="767918" y="622566"/>
                  </a:cubicBezTo>
                  <a:cubicBezTo>
                    <a:pt x="744747" y="639665"/>
                    <a:pt x="725997" y="654274"/>
                    <a:pt x="706357" y="667536"/>
                  </a:cubicBezTo>
                  <a:close/>
                </a:path>
              </a:pathLst>
            </a:custGeom>
            <a:solidFill>
              <a:schemeClr val="accent2"/>
            </a:solidFill>
            <a:ln w="2535" cap="flat">
              <a:noFill/>
              <a:prstDash val="solid"/>
              <a:miter/>
            </a:ln>
          </p:spPr>
          <p:txBody>
            <a:bodyPr rtlCol="0" anchor="ctr"/>
            <a:lstStyle/>
            <a:p>
              <a:endParaRPr lang="en-GB" dirty="0">
                <a:latin typeface="Poppins" panose="00000500000000000000" pitchFamily="2" charset="0"/>
              </a:endParaRPr>
            </a:p>
          </p:txBody>
        </p:sp>
        <p:sp>
          <p:nvSpPr>
            <p:cNvPr id="47" name="Freeform: Shape 46">
              <a:extLst>
                <a:ext uri="{FF2B5EF4-FFF2-40B4-BE49-F238E27FC236}">
                  <a16:creationId xmlns:a16="http://schemas.microsoft.com/office/drawing/2014/main" id="{502F6F0F-9E66-0581-7985-6B149853BD6F}"/>
                </a:ext>
              </a:extLst>
            </p:cNvPr>
            <p:cNvSpPr/>
            <p:nvPr/>
          </p:nvSpPr>
          <p:spPr>
            <a:xfrm>
              <a:off x="4248683" y="1117559"/>
              <a:ext cx="3319" cy="898"/>
            </a:xfrm>
            <a:custGeom>
              <a:avLst/>
              <a:gdLst>
                <a:gd name="connsiteX0" fmla="*/ 2541 w 2645"/>
                <a:gd name="connsiteY0" fmla="*/ 381 h 716"/>
                <a:gd name="connsiteX1" fmla="*/ 0 w 2645"/>
                <a:gd name="connsiteY1" fmla="*/ 0 h 716"/>
                <a:gd name="connsiteX2" fmla="*/ 2642 w 2645"/>
                <a:gd name="connsiteY2" fmla="*/ 711 h 716"/>
                <a:gd name="connsiteX3" fmla="*/ 2541 w 2645"/>
                <a:gd name="connsiteY3" fmla="*/ 381 h 716"/>
              </a:gdLst>
              <a:ahLst/>
              <a:cxnLst>
                <a:cxn ang="0">
                  <a:pos x="connsiteX0" y="connsiteY0"/>
                </a:cxn>
                <a:cxn ang="0">
                  <a:pos x="connsiteX1" y="connsiteY1"/>
                </a:cxn>
                <a:cxn ang="0">
                  <a:pos x="connsiteX2" y="connsiteY2"/>
                </a:cxn>
                <a:cxn ang="0">
                  <a:pos x="connsiteX3" y="connsiteY3"/>
                </a:cxn>
              </a:cxnLst>
              <a:rect l="l" t="t" r="r" b="b"/>
              <a:pathLst>
                <a:path w="2645" h="716">
                  <a:moveTo>
                    <a:pt x="2541" y="381"/>
                  </a:moveTo>
                  <a:cubicBezTo>
                    <a:pt x="1702" y="254"/>
                    <a:pt x="838" y="127"/>
                    <a:pt x="0" y="0"/>
                  </a:cubicBezTo>
                  <a:cubicBezTo>
                    <a:pt x="889" y="229"/>
                    <a:pt x="1753" y="432"/>
                    <a:pt x="2642" y="711"/>
                  </a:cubicBezTo>
                  <a:cubicBezTo>
                    <a:pt x="2668" y="762"/>
                    <a:pt x="2541" y="381"/>
                    <a:pt x="2541" y="381"/>
                  </a:cubicBezTo>
                  <a:close/>
                </a:path>
              </a:pathLst>
            </a:custGeom>
            <a:solidFill>
              <a:srgbClr val="EBECEE"/>
            </a:solidFill>
            <a:ln w="2535" cap="flat">
              <a:noFill/>
              <a:prstDash val="solid"/>
              <a:miter/>
            </a:ln>
          </p:spPr>
          <p:txBody>
            <a:bodyPr rtlCol="0" anchor="ctr"/>
            <a:lstStyle/>
            <a:p>
              <a:endParaRPr lang="en-GB" dirty="0">
                <a:latin typeface="Poppins" panose="00000500000000000000" pitchFamily="2" charset="0"/>
              </a:endParaRPr>
            </a:p>
          </p:txBody>
        </p:sp>
        <p:sp>
          <p:nvSpPr>
            <p:cNvPr id="48" name="Freeform: Shape 47">
              <a:extLst>
                <a:ext uri="{FF2B5EF4-FFF2-40B4-BE49-F238E27FC236}">
                  <a16:creationId xmlns:a16="http://schemas.microsoft.com/office/drawing/2014/main" id="{CD192075-6168-4D0A-8040-8FB321DDA991}"/>
                </a:ext>
              </a:extLst>
            </p:cNvPr>
            <p:cNvSpPr/>
            <p:nvPr/>
          </p:nvSpPr>
          <p:spPr>
            <a:xfrm>
              <a:off x="4419156" y="1420851"/>
              <a:ext cx="3475" cy="4240"/>
            </a:xfrm>
            <a:custGeom>
              <a:avLst/>
              <a:gdLst>
                <a:gd name="connsiteX0" fmla="*/ 1702 w 2769"/>
                <a:gd name="connsiteY0" fmla="*/ 0 h 3379"/>
                <a:gd name="connsiteX1" fmla="*/ 2769 w 2769"/>
                <a:gd name="connsiteY1" fmla="*/ 3379 h 3379"/>
                <a:gd name="connsiteX2" fmla="*/ 0 w 2769"/>
                <a:gd name="connsiteY2" fmla="*/ 1728 h 3379"/>
                <a:gd name="connsiteX3" fmla="*/ 1702 w 2769"/>
                <a:gd name="connsiteY3" fmla="*/ 0 h 3379"/>
              </a:gdLst>
              <a:ahLst/>
              <a:cxnLst>
                <a:cxn ang="0">
                  <a:pos x="connsiteX0" y="connsiteY0"/>
                </a:cxn>
                <a:cxn ang="0">
                  <a:pos x="connsiteX1" y="connsiteY1"/>
                </a:cxn>
                <a:cxn ang="0">
                  <a:pos x="connsiteX2" y="connsiteY2"/>
                </a:cxn>
                <a:cxn ang="0">
                  <a:pos x="connsiteX3" y="connsiteY3"/>
                </a:cxn>
              </a:cxnLst>
              <a:rect l="l" t="t" r="r" b="b"/>
              <a:pathLst>
                <a:path w="2769" h="3379">
                  <a:moveTo>
                    <a:pt x="1702" y="0"/>
                  </a:moveTo>
                  <a:cubicBezTo>
                    <a:pt x="2058" y="1118"/>
                    <a:pt x="2414" y="2261"/>
                    <a:pt x="2769" y="3379"/>
                  </a:cubicBezTo>
                  <a:cubicBezTo>
                    <a:pt x="1855" y="2820"/>
                    <a:pt x="915" y="2261"/>
                    <a:pt x="0" y="1728"/>
                  </a:cubicBezTo>
                  <a:cubicBezTo>
                    <a:pt x="584" y="1143"/>
                    <a:pt x="1143" y="584"/>
                    <a:pt x="1702" y="0"/>
                  </a:cubicBezTo>
                  <a:close/>
                </a:path>
              </a:pathLst>
            </a:custGeom>
            <a:solidFill>
              <a:srgbClr val="EBEDEE"/>
            </a:solidFill>
            <a:ln w="2535" cap="flat">
              <a:noFill/>
              <a:prstDash val="solid"/>
              <a:miter/>
            </a:ln>
          </p:spPr>
          <p:txBody>
            <a:bodyPr rtlCol="0" anchor="ctr"/>
            <a:lstStyle/>
            <a:p>
              <a:endParaRPr lang="en-GB" dirty="0">
                <a:latin typeface="Poppins" panose="00000500000000000000" pitchFamily="2" charset="0"/>
              </a:endParaRPr>
            </a:p>
          </p:txBody>
        </p:sp>
        <p:sp>
          <p:nvSpPr>
            <p:cNvPr id="49" name="Freeform: Shape 48">
              <a:extLst>
                <a:ext uri="{FF2B5EF4-FFF2-40B4-BE49-F238E27FC236}">
                  <a16:creationId xmlns:a16="http://schemas.microsoft.com/office/drawing/2014/main" id="{6F8CABDE-EE58-781F-DAE9-74FF5BC99855}"/>
                </a:ext>
              </a:extLst>
            </p:cNvPr>
            <p:cNvSpPr/>
            <p:nvPr/>
          </p:nvSpPr>
          <p:spPr>
            <a:xfrm>
              <a:off x="3870246" y="1731254"/>
              <a:ext cx="1052" cy="1147"/>
            </a:xfrm>
            <a:custGeom>
              <a:avLst/>
              <a:gdLst>
                <a:gd name="connsiteX0" fmla="*/ 0 w 838"/>
                <a:gd name="connsiteY0" fmla="*/ 0 h 914"/>
                <a:gd name="connsiteX1" fmla="*/ 838 w 838"/>
                <a:gd name="connsiteY1" fmla="*/ 915 h 914"/>
                <a:gd name="connsiteX2" fmla="*/ 432 w 838"/>
                <a:gd name="connsiteY2" fmla="*/ 229 h 914"/>
                <a:gd name="connsiteX3" fmla="*/ 0 w 838"/>
                <a:gd name="connsiteY3" fmla="*/ 0 h 914"/>
              </a:gdLst>
              <a:ahLst/>
              <a:cxnLst>
                <a:cxn ang="0">
                  <a:pos x="connsiteX0" y="connsiteY0"/>
                </a:cxn>
                <a:cxn ang="0">
                  <a:pos x="connsiteX1" y="connsiteY1"/>
                </a:cxn>
                <a:cxn ang="0">
                  <a:pos x="connsiteX2" y="connsiteY2"/>
                </a:cxn>
                <a:cxn ang="0">
                  <a:pos x="connsiteX3" y="connsiteY3"/>
                </a:cxn>
              </a:cxnLst>
              <a:rect l="l" t="t" r="r" b="b"/>
              <a:pathLst>
                <a:path w="838" h="914">
                  <a:moveTo>
                    <a:pt x="0" y="0"/>
                  </a:moveTo>
                  <a:cubicBezTo>
                    <a:pt x="279" y="305"/>
                    <a:pt x="559" y="610"/>
                    <a:pt x="838" y="915"/>
                  </a:cubicBezTo>
                  <a:cubicBezTo>
                    <a:pt x="711" y="686"/>
                    <a:pt x="584" y="483"/>
                    <a:pt x="432" y="229"/>
                  </a:cubicBezTo>
                  <a:cubicBezTo>
                    <a:pt x="406" y="229"/>
                    <a:pt x="0" y="0"/>
                    <a:pt x="0"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50" name="Freeform: Shape 49">
              <a:extLst>
                <a:ext uri="{FF2B5EF4-FFF2-40B4-BE49-F238E27FC236}">
                  <a16:creationId xmlns:a16="http://schemas.microsoft.com/office/drawing/2014/main" id="{83A76591-30DA-8549-EAA0-74B7F14E6C37}"/>
                </a:ext>
              </a:extLst>
            </p:cNvPr>
            <p:cNvSpPr/>
            <p:nvPr/>
          </p:nvSpPr>
          <p:spPr>
            <a:xfrm>
              <a:off x="4248811" y="1731987"/>
              <a:ext cx="2327" cy="1828"/>
            </a:xfrm>
            <a:custGeom>
              <a:avLst/>
              <a:gdLst>
                <a:gd name="connsiteX0" fmla="*/ 1575 w 1854"/>
                <a:gd name="connsiteY0" fmla="*/ 0 h 1457"/>
                <a:gd name="connsiteX1" fmla="*/ 1042 w 1854"/>
                <a:gd name="connsiteY1" fmla="*/ 1397 h 1457"/>
                <a:gd name="connsiteX2" fmla="*/ 0 w 1854"/>
                <a:gd name="connsiteY2" fmla="*/ 1321 h 1457"/>
                <a:gd name="connsiteX3" fmla="*/ 1855 w 1854"/>
                <a:gd name="connsiteY3" fmla="*/ 330 h 1457"/>
                <a:gd name="connsiteX4" fmla="*/ 1575 w 1854"/>
                <a:gd name="connsiteY4" fmla="*/ 0 h 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 h="1457">
                  <a:moveTo>
                    <a:pt x="1575" y="0"/>
                  </a:moveTo>
                  <a:cubicBezTo>
                    <a:pt x="1423" y="483"/>
                    <a:pt x="1321" y="1016"/>
                    <a:pt x="1042" y="1397"/>
                  </a:cubicBezTo>
                  <a:cubicBezTo>
                    <a:pt x="940" y="1550"/>
                    <a:pt x="356" y="1372"/>
                    <a:pt x="0" y="1321"/>
                  </a:cubicBezTo>
                  <a:cubicBezTo>
                    <a:pt x="610" y="991"/>
                    <a:pt x="1245" y="661"/>
                    <a:pt x="1855" y="330"/>
                  </a:cubicBezTo>
                  <a:cubicBezTo>
                    <a:pt x="1855" y="356"/>
                    <a:pt x="1575" y="0"/>
                    <a:pt x="1575"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51" name="Freeform: Shape 50">
              <a:extLst>
                <a:ext uri="{FF2B5EF4-FFF2-40B4-BE49-F238E27FC236}">
                  <a16:creationId xmlns:a16="http://schemas.microsoft.com/office/drawing/2014/main" id="{EF046DF3-0CDD-CE18-6A4C-3C9F216BE2D1}"/>
                </a:ext>
              </a:extLst>
            </p:cNvPr>
            <p:cNvSpPr/>
            <p:nvPr/>
          </p:nvSpPr>
          <p:spPr>
            <a:xfrm>
              <a:off x="4419698" y="1731956"/>
              <a:ext cx="3061" cy="1944"/>
            </a:xfrm>
            <a:custGeom>
              <a:avLst/>
              <a:gdLst>
                <a:gd name="connsiteX0" fmla="*/ 0 w 2439"/>
                <a:gd name="connsiteY0" fmla="*/ 534 h 1549"/>
                <a:gd name="connsiteX1" fmla="*/ 2337 w 2439"/>
                <a:gd name="connsiteY1" fmla="*/ 0 h 1549"/>
                <a:gd name="connsiteX2" fmla="*/ 2439 w 2439"/>
                <a:gd name="connsiteY2" fmla="*/ 1550 h 1549"/>
                <a:gd name="connsiteX3" fmla="*/ 203 w 2439"/>
                <a:gd name="connsiteY3" fmla="*/ 102 h 1549"/>
                <a:gd name="connsiteX4" fmla="*/ 0 w 2439"/>
                <a:gd name="connsiteY4" fmla="*/ 534 h 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 h="1549">
                  <a:moveTo>
                    <a:pt x="0" y="534"/>
                  </a:moveTo>
                  <a:cubicBezTo>
                    <a:pt x="788" y="356"/>
                    <a:pt x="1575" y="178"/>
                    <a:pt x="2337" y="0"/>
                  </a:cubicBezTo>
                  <a:cubicBezTo>
                    <a:pt x="2363" y="508"/>
                    <a:pt x="2388" y="1042"/>
                    <a:pt x="2439" y="1550"/>
                  </a:cubicBezTo>
                  <a:cubicBezTo>
                    <a:pt x="1702" y="1067"/>
                    <a:pt x="965" y="584"/>
                    <a:pt x="203" y="102"/>
                  </a:cubicBezTo>
                  <a:cubicBezTo>
                    <a:pt x="229" y="127"/>
                    <a:pt x="0" y="534"/>
                    <a:pt x="0" y="534"/>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52" name="Freeform: Shape 51">
              <a:extLst>
                <a:ext uri="{FF2B5EF4-FFF2-40B4-BE49-F238E27FC236}">
                  <a16:creationId xmlns:a16="http://schemas.microsoft.com/office/drawing/2014/main" id="{3EF8E6A1-FD46-1D78-FCB2-CFDA9F65C660}"/>
                </a:ext>
              </a:extLst>
            </p:cNvPr>
            <p:cNvSpPr/>
            <p:nvPr/>
          </p:nvSpPr>
          <p:spPr>
            <a:xfrm>
              <a:off x="3554136" y="2120062"/>
              <a:ext cx="2036872" cy="277077"/>
            </a:xfrm>
            <a:custGeom>
              <a:avLst/>
              <a:gdLst>
                <a:gd name="connsiteX0" fmla="*/ 1623184 w 1623183"/>
                <a:gd name="connsiteY0" fmla="*/ 451 h 220803"/>
                <a:gd name="connsiteX1" fmla="*/ 1533905 w 1623183"/>
                <a:gd name="connsiteY1" fmla="*/ 211962 h 220803"/>
                <a:gd name="connsiteX2" fmla="*/ 1524809 w 1623183"/>
                <a:gd name="connsiteY2" fmla="*/ 220778 h 220803"/>
                <a:gd name="connsiteX3" fmla="*/ 1506897 w 1623183"/>
                <a:gd name="connsiteY3" fmla="*/ 219686 h 220803"/>
                <a:gd name="connsiteX4" fmla="*/ 116287 w 1623183"/>
                <a:gd name="connsiteY4" fmla="*/ 219686 h 220803"/>
                <a:gd name="connsiteX5" fmla="*/ 98375 w 1623183"/>
                <a:gd name="connsiteY5" fmla="*/ 220803 h 220803"/>
                <a:gd name="connsiteX6" fmla="*/ 89279 w 1623183"/>
                <a:gd name="connsiteY6" fmla="*/ 211987 h 220803"/>
                <a:gd name="connsiteX7" fmla="*/ 0 w 1623183"/>
                <a:gd name="connsiteY7" fmla="*/ 476 h 220803"/>
                <a:gd name="connsiteX8" fmla="*/ 16413 w 1623183"/>
                <a:gd name="connsiteY8" fmla="*/ 19 h 220803"/>
                <a:gd name="connsiteX9" fmla="*/ 1606796 w 1623183"/>
                <a:gd name="connsiteY9" fmla="*/ 19 h 220803"/>
                <a:gd name="connsiteX10" fmla="*/ 1623184 w 1623183"/>
                <a:gd name="connsiteY10" fmla="*/ 451 h 22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3183" h="220803">
                  <a:moveTo>
                    <a:pt x="1623184" y="451"/>
                  </a:moveTo>
                  <a:cubicBezTo>
                    <a:pt x="1604078" y="75477"/>
                    <a:pt x="1573260" y="145549"/>
                    <a:pt x="1533905" y="211962"/>
                  </a:cubicBezTo>
                  <a:cubicBezTo>
                    <a:pt x="1531821" y="215468"/>
                    <a:pt x="1527883" y="217856"/>
                    <a:pt x="1524809" y="220778"/>
                  </a:cubicBezTo>
                  <a:cubicBezTo>
                    <a:pt x="1518838" y="220397"/>
                    <a:pt x="1512868" y="219686"/>
                    <a:pt x="1506897" y="219686"/>
                  </a:cubicBezTo>
                  <a:cubicBezTo>
                    <a:pt x="1043352" y="219635"/>
                    <a:pt x="579832" y="219635"/>
                    <a:pt x="116287" y="219686"/>
                  </a:cubicBezTo>
                  <a:cubicBezTo>
                    <a:pt x="110316" y="219686"/>
                    <a:pt x="104345" y="220397"/>
                    <a:pt x="98375" y="220803"/>
                  </a:cubicBezTo>
                  <a:cubicBezTo>
                    <a:pt x="95301" y="217882"/>
                    <a:pt x="91337" y="215493"/>
                    <a:pt x="89279" y="211987"/>
                  </a:cubicBezTo>
                  <a:cubicBezTo>
                    <a:pt x="49950" y="145549"/>
                    <a:pt x="19004" y="75528"/>
                    <a:pt x="0" y="476"/>
                  </a:cubicBezTo>
                  <a:cubicBezTo>
                    <a:pt x="5462" y="324"/>
                    <a:pt x="10925" y="19"/>
                    <a:pt x="16413" y="19"/>
                  </a:cubicBezTo>
                  <a:cubicBezTo>
                    <a:pt x="546549" y="-6"/>
                    <a:pt x="1076660" y="-6"/>
                    <a:pt x="1606796" y="19"/>
                  </a:cubicBezTo>
                  <a:cubicBezTo>
                    <a:pt x="1612259" y="-6"/>
                    <a:pt x="1617721" y="299"/>
                    <a:pt x="1623184" y="451"/>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53" name="Freeform: Shape 52">
              <a:extLst>
                <a:ext uri="{FF2B5EF4-FFF2-40B4-BE49-F238E27FC236}">
                  <a16:creationId xmlns:a16="http://schemas.microsoft.com/office/drawing/2014/main" id="{29C7BDA4-0C8B-C4AB-E1CC-120AF41F54C2}"/>
                </a:ext>
              </a:extLst>
            </p:cNvPr>
            <p:cNvSpPr/>
            <p:nvPr/>
          </p:nvSpPr>
          <p:spPr>
            <a:xfrm>
              <a:off x="3677583" y="2395657"/>
              <a:ext cx="1789979" cy="275444"/>
            </a:xfrm>
            <a:custGeom>
              <a:avLst/>
              <a:gdLst>
                <a:gd name="connsiteX0" fmla="*/ 0 w 1426434"/>
                <a:gd name="connsiteY0" fmla="*/ 1156 h 219501"/>
                <a:gd name="connsiteX1" fmla="*/ 17912 w 1426434"/>
                <a:gd name="connsiteY1" fmla="*/ 38 h 219501"/>
                <a:gd name="connsiteX2" fmla="*/ 1408522 w 1426434"/>
                <a:gd name="connsiteY2" fmla="*/ 38 h 219501"/>
                <a:gd name="connsiteX3" fmla="*/ 1426434 w 1426434"/>
                <a:gd name="connsiteY3" fmla="*/ 1131 h 219501"/>
                <a:gd name="connsiteX4" fmla="*/ 1420667 w 1426434"/>
                <a:gd name="connsiteY4" fmla="*/ 16044 h 219501"/>
                <a:gd name="connsiteX5" fmla="*/ 1322851 w 1426434"/>
                <a:gd name="connsiteY5" fmla="*/ 138911 h 219501"/>
                <a:gd name="connsiteX6" fmla="*/ 1250899 w 1426434"/>
                <a:gd name="connsiteY6" fmla="*/ 208297 h 219501"/>
                <a:gd name="connsiteX7" fmla="*/ 1234741 w 1426434"/>
                <a:gd name="connsiteY7" fmla="*/ 219247 h 219501"/>
                <a:gd name="connsiteX8" fmla="*/ 584278 w 1426434"/>
                <a:gd name="connsiteY8" fmla="*/ 219501 h 219501"/>
                <a:gd name="connsiteX9" fmla="*/ 191694 w 1426434"/>
                <a:gd name="connsiteY9" fmla="*/ 219222 h 219501"/>
                <a:gd name="connsiteX10" fmla="*/ 77516 w 1426434"/>
                <a:gd name="connsiteY10" fmla="*/ 111472 h 219501"/>
                <a:gd name="connsiteX11" fmla="*/ 8359 w 1426434"/>
                <a:gd name="connsiteY11" fmla="*/ 20211 h 219501"/>
                <a:gd name="connsiteX12" fmla="*/ 0 w 1426434"/>
                <a:gd name="connsiteY12" fmla="*/ 1156 h 21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6434" h="219501">
                  <a:moveTo>
                    <a:pt x="0" y="1156"/>
                  </a:moveTo>
                  <a:cubicBezTo>
                    <a:pt x="5971" y="775"/>
                    <a:pt x="11941" y="64"/>
                    <a:pt x="17912" y="38"/>
                  </a:cubicBezTo>
                  <a:cubicBezTo>
                    <a:pt x="481457" y="-13"/>
                    <a:pt x="944977" y="-13"/>
                    <a:pt x="1408522" y="38"/>
                  </a:cubicBezTo>
                  <a:cubicBezTo>
                    <a:pt x="1414493" y="38"/>
                    <a:pt x="1420464" y="749"/>
                    <a:pt x="1426434" y="1131"/>
                  </a:cubicBezTo>
                  <a:cubicBezTo>
                    <a:pt x="1424580" y="6136"/>
                    <a:pt x="1423817" y="12030"/>
                    <a:pt x="1420667" y="16044"/>
                  </a:cubicBezTo>
                  <a:cubicBezTo>
                    <a:pt x="1388426" y="57305"/>
                    <a:pt x="1357048" y="99327"/>
                    <a:pt x="1322851" y="138911"/>
                  </a:cubicBezTo>
                  <a:cubicBezTo>
                    <a:pt x="1301154" y="164013"/>
                    <a:pt x="1275214" y="185507"/>
                    <a:pt x="1250899" y="208297"/>
                  </a:cubicBezTo>
                  <a:cubicBezTo>
                    <a:pt x="1246199" y="212692"/>
                    <a:pt x="1240152" y="215639"/>
                    <a:pt x="1234741" y="219247"/>
                  </a:cubicBezTo>
                  <a:cubicBezTo>
                    <a:pt x="1017920" y="219349"/>
                    <a:pt x="801099" y="219476"/>
                    <a:pt x="584278" y="219501"/>
                  </a:cubicBezTo>
                  <a:cubicBezTo>
                    <a:pt x="453408" y="219501"/>
                    <a:pt x="322564" y="219323"/>
                    <a:pt x="191694" y="219222"/>
                  </a:cubicBezTo>
                  <a:cubicBezTo>
                    <a:pt x="153431" y="183500"/>
                    <a:pt x="113365" y="149506"/>
                    <a:pt x="77516" y="111472"/>
                  </a:cubicBezTo>
                  <a:cubicBezTo>
                    <a:pt x="51499" y="83855"/>
                    <a:pt x="30895" y="51055"/>
                    <a:pt x="8359" y="20211"/>
                  </a:cubicBezTo>
                  <a:cubicBezTo>
                    <a:pt x="4345" y="14774"/>
                    <a:pt x="2719" y="7558"/>
                    <a:pt x="0" y="1156"/>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grpSp>
      <p:grpSp>
        <p:nvGrpSpPr>
          <p:cNvPr id="5" name="Group 4">
            <a:extLst>
              <a:ext uri="{FF2B5EF4-FFF2-40B4-BE49-F238E27FC236}">
                <a16:creationId xmlns:a16="http://schemas.microsoft.com/office/drawing/2014/main" id="{E6C23C77-C219-68C8-DB3E-B54A8B9FE0EE}"/>
              </a:ext>
            </a:extLst>
          </p:cNvPr>
          <p:cNvGrpSpPr/>
          <p:nvPr/>
        </p:nvGrpSpPr>
        <p:grpSpPr>
          <a:xfrm>
            <a:off x="5512403" y="393287"/>
            <a:ext cx="1162159" cy="1162159"/>
            <a:chOff x="5512403" y="712088"/>
            <a:chExt cx="1162159" cy="1162159"/>
          </a:xfrm>
        </p:grpSpPr>
        <p:sp>
          <p:nvSpPr>
            <p:cNvPr id="13" name="Oval 12">
              <a:extLst>
                <a:ext uri="{FF2B5EF4-FFF2-40B4-BE49-F238E27FC236}">
                  <a16:creationId xmlns:a16="http://schemas.microsoft.com/office/drawing/2014/main" id="{458C8EAC-4D1B-67E3-48AD-DC1075E32102}"/>
                </a:ext>
              </a:extLst>
            </p:cNvPr>
            <p:cNvSpPr/>
            <p:nvPr/>
          </p:nvSpPr>
          <p:spPr>
            <a:xfrm>
              <a:off x="5512403" y="712088"/>
              <a:ext cx="1162159" cy="1162159"/>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 name="Graphic 3">
              <a:extLst>
                <a:ext uri="{FF2B5EF4-FFF2-40B4-BE49-F238E27FC236}">
                  <a16:creationId xmlns:a16="http://schemas.microsoft.com/office/drawing/2014/main" id="{9BD89A67-FF07-C688-AF12-8FFB6FD5768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3755" y="852999"/>
              <a:ext cx="811639" cy="811639"/>
            </a:xfrm>
            <a:prstGeom prst="rect">
              <a:avLst/>
            </a:prstGeom>
          </p:spPr>
        </p:pic>
      </p:grpSp>
      <p:grpSp>
        <p:nvGrpSpPr>
          <p:cNvPr id="6" name="Group 5">
            <a:extLst>
              <a:ext uri="{FF2B5EF4-FFF2-40B4-BE49-F238E27FC236}">
                <a16:creationId xmlns:a16="http://schemas.microsoft.com/office/drawing/2014/main" id="{DE962C03-F4A1-09F5-1A03-CCA8BA2A9563}"/>
              </a:ext>
            </a:extLst>
          </p:cNvPr>
          <p:cNvGrpSpPr/>
          <p:nvPr/>
        </p:nvGrpSpPr>
        <p:grpSpPr>
          <a:xfrm>
            <a:off x="8195526" y="4141255"/>
            <a:ext cx="655200" cy="655200"/>
            <a:chOff x="5512403" y="712088"/>
            <a:chExt cx="1162159" cy="1162159"/>
          </a:xfrm>
        </p:grpSpPr>
        <p:sp>
          <p:nvSpPr>
            <p:cNvPr id="8" name="Oval 7">
              <a:extLst>
                <a:ext uri="{FF2B5EF4-FFF2-40B4-BE49-F238E27FC236}">
                  <a16:creationId xmlns:a16="http://schemas.microsoft.com/office/drawing/2014/main" id="{135443F2-3F4C-5CF7-0485-E1C3B18E3B78}"/>
                </a:ext>
              </a:extLst>
            </p:cNvPr>
            <p:cNvSpPr/>
            <p:nvPr/>
          </p:nvSpPr>
          <p:spPr>
            <a:xfrm>
              <a:off x="5512403" y="712088"/>
              <a:ext cx="1162159" cy="1162159"/>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4" name="Graphic 13">
              <a:extLst>
                <a:ext uri="{FF2B5EF4-FFF2-40B4-BE49-F238E27FC236}">
                  <a16:creationId xmlns:a16="http://schemas.microsoft.com/office/drawing/2014/main" id="{21910D32-6A15-B530-7A01-BD75621BCB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3755" y="852999"/>
              <a:ext cx="811639" cy="811639"/>
            </a:xfrm>
            <a:prstGeom prst="rect">
              <a:avLst/>
            </a:prstGeom>
          </p:spPr>
        </p:pic>
      </p:grpSp>
      <p:sp>
        <p:nvSpPr>
          <p:cNvPr id="55" name="TextBox 54">
            <a:extLst>
              <a:ext uri="{FF2B5EF4-FFF2-40B4-BE49-F238E27FC236}">
                <a16:creationId xmlns:a16="http://schemas.microsoft.com/office/drawing/2014/main" id="{83A9019C-CC77-860F-6903-A276C6996329}"/>
              </a:ext>
            </a:extLst>
          </p:cNvPr>
          <p:cNvSpPr txBox="1"/>
          <p:nvPr/>
        </p:nvSpPr>
        <p:spPr>
          <a:xfrm>
            <a:off x="-8945274" y="552671"/>
            <a:ext cx="8945274" cy="954107"/>
          </a:xfrm>
          <a:prstGeom prst="rect">
            <a:avLst/>
          </a:prstGeom>
          <a:noFill/>
        </p:spPr>
        <p:txBody>
          <a:bodyPr wrap="square" rtlCol="0">
            <a:spAutoFit/>
          </a:bodyPr>
          <a:lstStyle/>
          <a:p>
            <a:pPr algn="ctr"/>
            <a:r>
              <a:rPr lang="en-GB" sz="2800" dirty="0">
                <a:solidFill>
                  <a:schemeClr val="accent2">
                    <a:lumMod val="50000"/>
                  </a:schemeClr>
                </a:solidFill>
                <a:latin typeface="Poppins Bold" panose="00000800000000000000" pitchFamily="2" charset="0"/>
                <a:cs typeface="Poppins Bold" panose="00000800000000000000" pitchFamily="2" charset="0"/>
              </a:rPr>
              <a:t>Globalized Financial System Required a Systematic Regulatory Framework </a:t>
            </a:r>
          </a:p>
        </p:txBody>
      </p:sp>
      <p:sp>
        <p:nvSpPr>
          <p:cNvPr id="63" name="Rectangle: Rounded Corners 62">
            <a:extLst>
              <a:ext uri="{FF2B5EF4-FFF2-40B4-BE49-F238E27FC236}">
                <a16:creationId xmlns:a16="http://schemas.microsoft.com/office/drawing/2014/main" id="{FF57D61D-421D-E115-3079-606662FE315A}"/>
              </a:ext>
            </a:extLst>
          </p:cNvPr>
          <p:cNvSpPr/>
          <p:nvPr/>
        </p:nvSpPr>
        <p:spPr>
          <a:xfrm>
            <a:off x="462145" y="3015935"/>
            <a:ext cx="5459176" cy="886284"/>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Penalizing banks who engaged in high </a:t>
            </a:r>
            <a:b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b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quality lending to corporates</a:t>
            </a:r>
            <a:endParaRPr lang="en-US" sz="1600" dirty="0">
              <a:solidFill>
                <a:schemeClr val="accent2">
                  <a:lumMod val="50000"/>
                </a:schemeClr>
              </a:solidFill>
              <a:latin typeface="Poppins" panose="00000500000000000000" pitchFamily="2" charset="0"/>
            </a:endParaRPr>
          </a:p>
        </p:txBody>
      </p:sp>
      <p:sp>
        <p:nvSpPr>
          <p:cNvPr id="64" name="Rectangle: Rounded Corners 63">
            <a:extLst>
              <a:ext uri="{FF2B5EF4-FFF2-40B4-BE49-F238E27FC236}">
                <a16:creationId xmlns:a16="http://schemas.microsoft.com/office/drawing/2014/main" id="{8D8EDE61-F27B-E99E-A4E6-D1C896C447B2}"/>
              </a:ext>
            </a:extLst>
          </p:cNvPr>
          <p:cNvSpPr/>
          <p:nvPr/>
        </p:nvSpPr>
        <p:spPr>
          <a:xfrm>
            <a:off x="6270679" y="3015935"/>
            <a:ext cx="5459176" cy="886284"/>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Benefitting banks who lent to much weaker</a:t>
            </a:r>
          </a:p>
          <a:p>
            <a:pPr algn="ct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credit quality counterparties</a:t>
            </a:r>
            <a:endParaRPr lang="en-US" sz="1600" dirty="0">
              <a:solidFill>
                <a:schemeClr val="accent2">
                  <a:lumMod val="50000"/>
                </a:schemeClr>
              </a:solidFill>
              <a:latin typeface="Poppins" panose="00000500000000000000" pitchFamily="2" charset="0"/>
            </a:endParaRPr>
          </a:p>
        </p:txBody>
      </p:sp>
      <p:grpSp>
        <p:nvGrpSpPr>
          <p:cNvPr id="66" name="Group 65">
            <a:extLst>
              <a:ext uri="{FF2B5EF4-FFF2-40B4-BE49-F238E27FC236}">
                <a16:creationId xmlns:a16="http://schemas.microsoft.com/office/drawing/2014/main" id="{F75A0B46-966A-744F-0834-33E394D53675}"/>
              </a:ext>
            </a:extLst>
          </p:cNvPr>
          <p:cNvGrpSpPr/>
          <p:nvPr/>
        </p:nvGrpSpPr>
        <p:grpSpPr>
          <a:xfrm>
            <a:off x="-7891169" y="1780093"/>
            <a:ext cx="7154681" cy="886283"/>
            <a:chOff x="2735230" y="1780093"/>
            <a:chExt cx="7154681" cy="886283"/>
          </a:xfrm>
        </p:grpSpPr>
        <p:sp>
          <p:nvSpPr>
            <p:cNvPr id="67" name="Rectangle: Top Corners Rounded 66">
              <a:extLst>
                <a:ext uri="{FF2B5EF4-FFF2-40B4-BE49-F238E27FC236}">
                  <a16:creationId xmlns:a16="http://schemas.microsoft.com/office/drawing/2014/main" id="{712D3D7F-C819-26E5-A81B-709D24DF4D96}"/>
                </a:ext>
              </a:extLst>
            </p:cNvPr>
            <p:cNvSpPr/>
            <p:nvPr/>
          </p:nvSpPr>
          <p:spPr>
            <a:xfrm rot="5400000">
              <a:off x="5869429" y="-1354106"/>
              <a:ext cx="886283" cy="7154681"/>
            </a:xfrm>
            <a:prstGeom prst="round2SameRect">
              <a:avLst>
                <a:gd name="adj1" fmla="val 50000"/>
                <a:gd name="adj2" fmla="val 0"/>
              </a:avLst>
            </a:prstGeom>
            <a:solidFill>
              <a:schemeClr val="accent2">
                <a:lumMod val="20000"/>
                <a:lumOff val="80000"/>
                <a:alpha val="50000"/>
              </a:schemeClr>
            </a:solidFill>
            <a:ln w="38100">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68" name="TextBox 67">
              <a:extLst>
                <a:ext uri="{FF2B5EF4-FFF2-40B4-BE49-F238E27FC236}">
                  <a16:creationId xmlns:a16="http://schemas.microsoft.com/office/drawing/2014/main" id="{5BD0EFED-C868-09C7-14C4-CB6C3FC0702E}"/>
                </a:ext>
              </a:extLst>
            </p:cNvPr>
            <p:cNvSpPr txBox="1"/>
            <p:nvPr/>
          </p:nvSpPr>
          <p:spPr>
            <a:xfrm>
              <a:off x="3335200" y="1930847"/>
              <a:ext cx="6121570" cy="584775"/>
            </a:xfrm>
            <a:prstGeom prst="rect">
              <a:avLst/>
            </a:prstGeom>
            <a:noFill/>
          </p:spPr>
          <p:txBody>
            <a:bodyPr wrap="square" anchor="ctr">
              <a:spAutoFit/>
            </a:bodyPr>
            <a:lstStyle/>
            <a:p>
              <a:r>
                <a:rPr lang="en-US"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Allow regulators to understand the </a:t>
              </a: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capital adequacy </a:t>
              </a:r>
              <a:r>
                <a:rPr lang="en-GB"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of a counterparty bank operating in another country</a:t>
              </a:r>
              <a:endParaRPr lang="en-US" sz="1600" dirty="0">
                <a:solidFill>
                  <a:schemeClr val="accent2">
                    <a:lumMod val="50000"/>
                  </a:schemeClr>
                </a:solidFill>
                <a:latin typeface="Poppins" panose="00000500000000000000" pitchFamily="2" charset="0"/>
              </a:endParaRPr>
            </a:p>
          </p:txBody>
        </p:sp>
      </p:grpSp>
      <p:grpSp>
        <p:nvGrpSpPr>
          <p:cNvPr id="69" name="Group 68">
            <a:extLst>
              <a:ext uri="{FF2B5EF4-FFF2-40B4-BE49-F238E27FC236}">
                <a16:creationId xmlns:a16="http://schemas.microsoft.com/office/drawing/2014/main" id="{108B5F35-C252-703E-3A47-784D3B82E214}"/>
              </a:ext>
            </a:extLst>
          </p:cNvPr>
          <p:cNvGrpSpPr/>
          <p:nvPr/>
        </p:nvGrpSpPr>
        <p:grpSpPr>
          <a:xfrm>
            <a:off x="-7891169" y="2891423"/>
            <a:ext cx="7154681" cy="886283"/>
            <a:chOff x="2735230" y="2891423"/>
            <a:chExt cx="7154681" cy="886283"/>
          </a:xfrm>
        </p:grpSpPr>
        <p:sp>
          <p:nvSpPr>
            <p:cNvPr id="70" name="Rectangle: Top Corners Rounded 69">
              <a:extLst>
                <a:ext uri="{FF2B5EF4-FFF2-40B4-BE49-F238E27FC236}">
                  <a16:creationId xmlns:a16="http://schemas.microsoft.com/office/drawing/2014/main" id="{907018A7-5C01-E810-5732-54262A405901}"/>
                </a:ext>
              </a:extLst>
            </p:cNvPr>
            <p:cNvSpPr/>
            <p:nvPr/>
          </p:nvSpPr>
          <p:spPr>
            <a:xfrm rot="5400000">
              <a:off x="5869429" y="-242776"/>
              <a:ext cx="886283" cy="7154681"/>
            </a:xfrm>
            <a:prstGeom prst="round2SameRect">
              <a:avLst>
                <a:gd name="adj1" fmla="val 50000"/>
                <a:gd name="adj2" fmla="val 0"/>
              </a:avLst>
            </a:prstGeom>
            <a:solidFill>
              <a:schemeClr val="accent2">
                <a:lumMod val="20000"/>
                <a:lumOff val="80000"/>
                <a:alpha val="50000"/>
              </a:schemeClr>
            </a:solidFill>
            <a:ln w="38100">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71" name="TextBox 70">
              <a:extLst>
                <a:ext uri="{FF2B5EF4-FFF2-40B4-BE49-F238E27FC236}">
                  <a16:creationId xmlns:a16="http://schemas.microsoft.com/office/drawing/2014/main" id="{EFAE224B-32CD-E089-F372-47E190AFC1D8}"/>
                </a:ext>
              </a:extLst>
            </p:cNvPr>
            <p:cNvSpPr txBox="1"/>
            <p:nvPr/>
          </p:nvSpPr>
          <p:spPr>
            <a:xfrm>
              <a:off x="3335201" y="3042177"/>
              <a:ext cx="6268595" cy="584775"/>
            </a:xfrm>
            <a:prstGeom prst="rect">
              <a:avLst/>
            </a:prstGeom>
            <a:noFill/>
          </p:spPr>
          <p:txBody>
            <a:bodyPr wrap="square" anchor="ctr">
              <a:spAutoFit/>
            </a:bodyPr>
            <a:lstStyle/>
            <a:p>
              <a:r>
                <a:rPr lang="en-GB"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Put banks on a level playing field when they were </a:t>
              </a: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competing to make loans </a:t>
              </a:r>
              <a:r>
                <a:rPr lang="en-GB"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in the global markets</a:t>
              </a:r>
              <a:endParaRPr lang="en-US" sz="1800" dirty="0">
                <a:solidFill>
                  <a:schemeClr val="accent2">
                    <a:lumMod val="50000"/>
                  </a:schemeClr>
                </a:solidFill>
                <a:latin typeface="Poppins" panose="00000500000000000000" pitchFamily="2" charset="0"/>
              </a:endParaRPr>
            </a:p>
          </p:txBody>
        </p:sp>
      </p:grpSp>
      <p:grpSp>
        <p:nvGrpSpPr>
          <p:cNvPr id="72" name="Group 71">
            <a:extLst>
              <a:ext uri="{FF2B5EF4-FFF2-40B4-BE49-F238E27FC236}">
                <a16:creationId xmlns:a16="http://schemas.microsoft.com/office/drawing/2014/main" id="{B1586A62-BFC6-8C61-B8BB-D1F7174A7DAD}"/>
              </a:ext>
            </a:extLst>
          </p:cNvPr>
          <p:cNvGrpSpPr/>
          <p:nvPr/>
        </p:nvGrpSpPr>
        <p:grpSpPr>
          <a:xfrm>
            <a:off x="-8324309" y="2891422"/>
            <a:ext cx="886284" cy="886284"/>
            <a:chOff x="2302090" y="2891422"/>
            <a:chExt cx="886284" cy="886284"/>
          </a:xfrm>
        </p:grpSpPr>
        <p:sp>
          <p:nvSpPr>
            <p:cNvPr id="74" name="Oval 73">
              <a:extLst>
                <a:ext uri="{FF2B5EF4-FFF2-40B4-BE49-F238E27FC236}">
                  <a16:creationId xmlns:a16="http://schemas.microsoft.com/office/drawing/2014/main" id="{9B8CE877-5F30-C2BE-EAC9-87BAD02F39C8}"/>
                </a:ext>
              </a:extLst>
            </p:cNvPr>
            <p:cNvSpPr/>
            <p:nvPr/>
          </p:nvSpPr>
          <p:spPr>
            <a:xfrm>
              <a:off x="2302090" y="2891422"/>
              <a:ext cx="886284" cy="886284"/>
            </a:xfrm>
            <a:prstGeom prst="ellipse">
              <a:avLst/>
            </a:prstGeom>
            <a:solidFill>
              <a:schemeClr val="accent2"/>
            </a:solidFill>
            <a:ln w="38100">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pic>
          <p:nvPicPr>
            <p:cNvPr id="75" name="Graphic 74">
              <a:extLst>
                <a:ext uri="{FF2B5EF4-FFF2-40B4-BE49-F238E27FC236}">
                  <a16:creationId xmlns:a16="http://schemas.microsoft.com/office/drawing/2014/main" id="{97D1CA24-1240-2DD0-103D-6421BD0FBB5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22067" y="3011399"/>
              <a:ext cx="646330" cy="646330"/>
            </a:xfrm>
            <a:prstGeom prst="rect">
              <a:avLst/>
            </a:prstGeom>
          </p:spPr>
        </p:pic>
      </p:grpSp>
      <p:grpSp>
        <p:nvGrpSpPr>
          <p:cNvPr id="103" name="Group 102">
            <a:extLst>
              <a:ext uri="{FF2B5EF4-FFF2-40B4-BE49-F238E27FC236}">
                <a16:creationId xmlns:a16="http://schemas.microsoft.com/office/drawing/2014/main" id="{8549DB92-9B16-937A-F8A0-1D40897AAC7C}"/>
              </a:ext>
            </a:extLst>
          </p:cNvPr>
          <p:cNvGrpSpPr/>
          <p:nvPr/>
        </p:nvGrpSpPr>
        <p:grpSpPr>
          <a:xfrm>
            <a:off x="-8324309" y="1780092"/>
            <a:ext cx="886284" cy="886284"/>
            <a:chOff x="2302090" y="1780092"/>
            <a:chExt cx="886284" cy="886284"/>
          </a:xfrm>
        </p:grpSpPr>
        <p:sp>
          <p:nvSpPr>
            <p:cNvPr id="104" name="Oval 103">
              <a:extLst>
                <a:ext uri="{FF2B5EF4-FFF2-40B4-BE49-F238E27FC236}">
                  <a16:creationId xmlns:a16="http://schemas.microsoft.com/office/drawing/2014/main" id="{CE9526FE-C17F-9BB7-1F07-615667E92A12}"/>
                </a:ext>
              </a:extLst>
            </p:cNvPr>
            <p:cNvSpPr/>
            <p:nvPr/>
          </p:nvSpPr>
          <p:spPr>
            <a:xfrm>
              <a:off x="2302090" y="1780092"/>
              <a:ext cx="886284" cy="886284"/>
            </a:xfrm>
            <a:prstGeom prst="ellipse">
              <a:avLst/>
            </a:prstGeom>
            <a:solidFill>
              <a:schemeClr val="accent2"/>
            </a:solidFill>
            <a:ln w="38100">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pic>
          <p:nvPicPr>
            <p:cNvPr id="105" name="Graphic 104">
              <a:extLst>
                <a:ext uri="{FF2B5EF4-FFF2-40B4-BE49-F238E27FC236}">
                  <a16:creationId xmlns:a16="http://schemas.microsoft.com/office/drawing/2014/main" id="{23574675-1ECD-BFE3-1D29-A63D18C85774}"/>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2478154" y="1945996"/>
              <a:ext cx="534157" cy="534157"/>
            </a:xfrm>
            <a:prstGeom prst="rect">
              <a:avLst/>
            </a:prstGeom>
          </p:spPr>
        </p:pic>
      </p:grpSp>
    </p:spTree>
    <p:extLst>
      <p:ext uri="{BB962C8B-B14F-4D97-AF65-F5344CB8AC3E}">
        <p14:creationId xmlns:p14="http://schemas.microsoft.com/office/powerpoint/2010/main" val="16758797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2" presetClass="entr" presetSubtype="1" decel="100000" fill="hold" grpId="0" nodeType="withEffect">
                                  <p:stCondLst>
                                    <p:cond delay="150"/>
                                  </p:stCondLst>
                                  <p:childTnLst>
                                    <p:set>
                                      <p:cBhvr>
                                        <p:cTn id="12" dur="1" fill="hold">
                                          <p:stCondLst>
                                            <p:cond delay="0"/>
                                          </p:stCondLst>
                                        </p:cTn>
                                        <p:tgtEl>
                                          <p:spTgt spid="73"/>
                                        </p:tgtEl>
                                        <p:attrNameLst>
                                          <p:attrName>style.visibility</p:attrName>
                                        </p:attrNameLst>
                                      </p:cBhvr>
                                      <p:to>
                                        <p:strVal val="visible"/>
                                      </p:to>
                                    </p:set>
                                    <p:anim calcmode="lin" valueType="num">
                                      <p:cBhvr additive="base">
                                        <p:cTn id="13" dur="500" fill="hold"/>
                                        <p:tgtEl>
                                          <p:spTgt spid="73"/>
                                        </p:tgtEl>
                                        <p:attrNameLst>
                                          <p:attrName>ppt_x</p:attrName>
                                        </p:attrNameLst>
                                      </p:cBhvr>
                                      <p:tavLst>
                                        <p:tav tm="0">
                                          <p:val>
                                            <p:strVal val="#ppt_x"/>
                                          </p:val>
                                        </p:tav>
                                        <p:tav tm="100000">
                                          <p:val>
                                            <p:strVal val="#ppt_x"/>
                                          </p:val>
                                        </p:tav>
                                      </p:tavLst>
                                    </p:anim>
                                    <p:anim calcmode="lin" valueType="num">
                                      <p:cBhvr additive="base">
                                        <p:cTn id="14" dur="500" fill="hold"/>
                                        <p:tgtEl>
                                          <p:spTgt spid="73"/>
                                        </p:tgtEl>
                                        <p:attrNameLst>
                                          <p:attrName>ppt_y</p:attrName>
                                        </p:attrNameLst>
                                      </p:cBhvr>
                                      <p:tavLst>
                                        <p:tav tm="0">
                                          <p:val>
                                            <p:strVal val="0-#ppt_h/2"/>
                                          </p:val>
                                        </p:tav>
                                        <p:tav tm="100000">
                                          <p:val>
                                            <p:strVal val="#ppt_y"/>
                                          </p:val>
                                        </p:tav>
                                      </p:tavLst>
                                    </p:anim>
                                  </p:childTnLst>
                                </p:cTn>
                              </p:par>
                              <p:par>
                                <p:cTn id="15" presetID="2" presetClass="entr" presetSubtype="1" decel="100000" fill="hold" nodeType="withEffect">
                                  <p:stCondLst>
                                    <p:cond delay="30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800"/>
                            </p:stCondLst>
                            <p:childTnLst>
                              <p:par>
                                <p:cTn id="20" presetID="22" presetClass="entr" presetSubtype="2"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right)">
                                      <p:cBhvr>
                                        <p:cTn id="22" dur="500"/>
                                        <p:tgtEl>
                                          <p:spTgt spid="16"/>
                                        </p:tgtEl>
                                      </p:cBhvr>
                                    </p:animEffect>
                                  </p:childTnLst>
                                </p:cTn>
                              </p:par>
                              <p:par>
                                <p:cTn id="23" presetID="22" presetClass="entr" presetSubtype="8"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decel="10000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additive="base">
                                        <p:cTn id="30" dur="500" fill="hold"/>
                                        <p:tgtEl>
                                          <p:spTgt spid="29"/>
                                        </p:tgtEl>
                                        <p:attrNameLst>
                                          <p:attrName>ppt_x</p:attrName>
                                        </p:attrNameLst>
                                      </p:cBhvr>
                                      <p:tavLst>
                                        <p:tav tm="0">
                                          <p:val>
                                            <p:strVal val="1+#ppt_w/2"/>
                                          </p:val>
                                        </p:tav>
                                        <p:tav tm="100000">
                                          <p:val>
                                            <p:strVal val="#ppt_x"/>
                                          </p:val>
                                        </p:tav>
                                      </p:tavLst>
                                    </p:anim>
                                    <p:anim calcmode="lin" valueType="num">
                                      <p:cBhvr additive="base">
                                        <p:cTn id="3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63"/>
                                        </p:tgtEl>
                                        <p:attrNameLst>
                                          <p:attrName>style.visibility</p:attrName>
                                        </p:attrNameLst>
                                      </p:cBhvr>
                                      <p:to>
                                        <p:strVal val="visible"/>
                                      </p:to>
                                    </p:set>
                                    <p:anim calcmode="lin" valueType="num">
                                      <p:cBhvr>
                                        <p:cTn id="36" dur="500" fill="hold"/>
                                        <p:tgtEl>
                                          <p:spTgt spid="63"/>
                                        </p:tgtEl>
                                        <p:attrNameLst>
                                          <p:attrName>ppt_w</p:attrName>
                                        </p:attrNameLst>
                                      </p:cBhvr>
                                      <p:tavLst>
                                        <p:tav tm="0">
                                          <p:val>
                                            <p:fltVal val="0"/>
                                          </p:val>
                                        </p:tav>
                                        <p:tav tm="100000">
                                          <p:val>
                                            <p:strVal val="#ppt_w"/>
                                          </p:val>
                                        </p:tav>
                                      </p:tavLst>
                                    </p:anim>
                                    <p:anim calcmode="lin" valueType="num">
                                      <p:cBhvr>
                                        <p:cTn id="37" dur="500" fill="hold"/>
                                        <p:tgtEl>
                                          <p:spTgt spid="63"/>
                                        </p:tgtEl>
                                        <p:attrNameLst>
                                          <p:attrName>ppt_h</p:attrName>
                                        </p:attrNameLst>
                                      </p:cBhvr>
                                      <p:tavLst>
                                        <p:tav tm="0">
                                          <p:val>
                                            <p:fltVal val="0"/>
                                          </p:val>
                                        </p:tav>
                                        <p:tav tm="100000">
                                          <p:val>
                                            <p:strVal val="#ppt_h"/>
                                          </p:val>
                                        </p:tav>
                                      </p:tavLst>
                                    </p:anim>
                                    <p:animEffect transition="in" filter="fade">
                                      <p:cBhvr>
                                        <p:cTn id="38" dur="500"/>
                                        <p:tgtEl>
                                          <p:spTgt spid="63"/>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cBhvr>
                                        <p:cTn id="43" dur="500" fill="hold"/>
                                        <p:tgtEl>
                                          <p:spTgt spid="64"/>
                                        </p:tgtEl>
                                        <p:attrNameLst>
                                          <p:attrName>ppt_w</p:attrName>
                                        </p:attrNameLst>
                                      </p:cBhvr>
                                      <p:tavLst>
                                        <p:tav tm="0">
                                          <p:val>
                                            <p:fltVal val="0"/>
                                          </p:val>
                                        </p:tav>
                                        <p:tav tm="100000">
                                          <p:val>
                                            <p:strVal val="#ppt_w"/>
                                          </p:val>
                                        </p:tav>
                                      </p:tavLst>
                                    </p:anim>
                                    <p:anim calcmode="lin" valueType="num">
                                      <p:cBhvr>
                                        <p:cTn id="44" dur="500" fill="hold"/>
                                        <p:tgtEl>
                                          <p:spTgt spid="64"/>
                                        </p:tgtEl>
                                        <p:attrNameLst>
                                          <p:attrName>ppt_h</p:attrName>
                                        </p:attrNameLst>
                                      </p:cBhvr>
                                      <p:tavLst>
                                        <p:tav tm="0">
                                          <p:val>
                                            <p:fltVal val="0"/>
                                          </p:val>
                                        </p:tav>
                                        <p:tav tm="100000">
                                          <p:val>
                                            <p:strVal val="#ppt_h"/>
                                          </p:val>
                                        </p:tav>
                                      </p:tavLst>
                                    </p:anim>
                                    <p:animEffect transition="in" filter="fade">
                                      <p:cBhvr>
                                        <p:cTn id="45" dur="500"/>
                                        <p:tgtEl>
                                          <p:spTgt spid="64"/>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xit" presetSubtype="0" fill="hold" nodeType="clickEffect">
                                  <p:stCondLst>
                                    <p:cond delay="0"/>
                                  </p:stCondLst>
                                  <p:childTnLst>
                                    <p:anim calcmode="lin" valueType="num">
                                      <p:cBhvr>
                                        <p:cTn id="49" dur="500"/>
                                        <p:tgtEl>
                                          <p:spTgt spid="6"/>
                                        </p:tgtEl>
                                        <p:attrNameLst>
                                          <p:attrName>ppt_w</p:attrName>
                                        </p:attrNameLst>
                                      </p:cBhvr>
                                      <p:tavLst>
                                        <p:tav tm="0">
                                          <p:val>
                                            <p:strVal val="ppt_w"/>
                                          </p:val>
                                        </p:tav>
                                        <p:tav tm="100000">
                                          <p:val>
                                            <p:fltVal val="0"/>
                                          </p:val>
                                        </p:tav>
                                      </p:tavLst>
                                    </p:anim>
                                    <p:anim calcmode="lin" valueType="num">
                                      <p:cBhvr>
                                        <p:cTn id="50" dur="500"/>
                                        <p:tgtEl>
                                          <p:spTgt spid="6"/>
                                        </p:tgtEl>
                                        <p:attrNameLst>
                                          <p:attrName>ppt_h</p:attrName>
                                        </p:attrNameLst>
                                      </p:cBhvr>
                                      <p:tavLst>
                                        <p:tav tm="0">
                                          <p:val>
                                            <p:strVal val="ppt_h"/>
                                          </p:val>
                                        </p:tav>
                                        <p:tav tm="100000">
                                          <p:val>
                                            <p:fltVal val="0"/>
                                          </p:val>
                                        </p:tav>
                                      </p:tavLst>
                                    </p:anim>
                                    <p:anim calcmode="lin" valueType="num">
                                      <p:cBhvr>
                                        <p:cTn id="51" dur="500"/>
                                        <p:tgtEl>
                                          <p:spTgt spid="6"/>
                                        </p:tgtEl>
                                        <p:attrNameLst>
                                          <p:attrName>style.rotation</p:attrName>
                                        </p:attrNameLst>
                                      </p:cBhvr>
                                      <p:tavLst>
                                        <p:tav tm="0">
                                          <p:val>
                                            <p:fltVal val="0"/>
                                          </p:val>
                                        </p:tav>
                                        <p:tav tm="100000">
                                          <p:val>
                                            <p:fltVal val="90"/>
                                          </p:val>
                                        </p:tav>
                                      </p:tavLst>
                                    </p:anim>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22" presetClass="exit" presetSubtype="8" fill="hold" nodeType="withEffect">
                                  <p:stCondLst>
                                    <p:cond delay="0"/>
                                  </p:stCondLst>
                                  <p:childTnLst>
                                    <p:animEffect transition="out" filter="wipe(left)">
                                      <p:cBhvr>
                                        <p:cTn id="55" dur="500"/>
                                        <p:tgtEl>
                                          <p:spTgt spid="16"/>
                                        </p:tgtEl>
                                      </p:cBhvr>
                                    </p:animEffect>
                                    <p:set>
                                      <p:cBhvr>
                                        <p:cTn id="56" dur="1" fill="hold">
                                          <p:stCondLst>
                                            <p:cond delay="499"/>
                                          </p:stCondLst>
                                        </p:cTn>
                                        <p:tgtEl>
                                          <p:spTgt spid="16"/>
                                        </p:tgtEl>
                                        <p:attrNameLst>
                                          <p:attrName>style.visibility</p:attrName>
                                        </p:attrNameLst>
                                      </p:cBhvr>
                                      <p:to>
                                        <p:strVal val="hidden"/>
                                      </p:to>
                                    </p:set>
                                  </p:childTnLst>
                                </p:cTn>
                              </p:par>
                              <p:par>
                                <p:cTn id="57" presetID="22" presetClass="exit" presetSubtype="2" fill="hold" nodeType="withEffect">
                                  <p:stCondLst>
                                    <p:cond delay="0"/>
                                  </p:stCondLst>
                                  <p:childTnLst>
                                    <p:animEffect transition="out" filter="wipe(right)">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73" grpId="0"/>
      <p:bldP spid="63" grpId="0" animBg="1"/>
      <p:bldP spid="6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864219B4-3DBB-46CA-C626-C3909BA2AC83}"/>
              </a:ext>
            </a:extLst>
          </p:cNvPr>
          <p:cNvGrpSpPr/>
          <p:nvPr/>
        </p:nvGrpSpPr>
        <p:grpSpPr>
          <a:xfrm rot="10800000">
            <a:off x="8018539" y="4118145"/>
            <a:ext cx="1832261" cy="638304"/>
            <a:chOff x="6839620" y="4047841"/>
            <a:chExt cx="1461561" cy="638304"/>
          </a:xfrm>
        </p:grpSpPr>
        <p:sp>
          <p:nvSpPr>
            <p:cNvPr id="28" name="Rectangle: Top Corners Rounded 27">
              <a:extLst>
                <a:ext uri="{FF2B5EF4-FFF2-40B4-BE49-F238E27FC236}">
                  <a16:creationId xmlns:a16="http://schemas.microsoft.com/office/drawing/2014/main" id="{CC9C6580-B92C-1FCC-A871-2068E2F09D67}"/>
                </a:ext>
              </a:extLst>
            </p:cNvPr>
            <p:cNvSpPr/>
            <p:nvPr/>
          </p:nvSpPr>
          <p:spPr>
            <a:xfrm rot="5400000">
              <a:off x="7234241" y="3653220"/>
              <a:ext cx="638304" cy="1427545"/>
            </a:xfrm>
            <a:prstGeom prst="round2SameRect">
              <a:avLst>
                <a:gd name="adj1" fmla="val 16309"/>
                <a:gd name="adj2" fmla="val 0"/>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30" name="TextBox 29">
              <a:extLst>
                <a:ext uri="{FF2B5EF4-FFF2-40B4-BE49-F238E27FC236}">
                  <a16:creationId xmlns:a16="http://schemas.microsoft.com/office/drawing/2014/main" id="{1D10DE62-53ED-2C54-442A-FBC4D12BACB2}"/>
                </a:ext>
              </a:extLst>
            </p:cNvPr>
            <p:cNvSpPr txBox="1"/>
            <p:nvPr/>
          </p:nvSpPr>
          <p:spPr>
            <a:xfrm rot="10800000">
              <a:off x="6922316" y="4105383"/>
              <a:ext cx="1378865" cy="523220"/>
            </a:xfrm>
            <a:prstGeom prst="rect">
              <a:avLst/>
            </a:prstGeom>
            <a:noFill/>
          </p:spPr>
          <p:txBody>
            <a:bodyPr wrap="square" rtlCol="0" anchor="ctr">
              <a:spAutoFit/>
            </a:bodyPr>
            <a:lstStyle/>
            <a:p>
              <a:pPr algn="ctr"/>
              <a:r>
                <a:rPr lang="en-US" dirty="0">
                  <a:latin typeface="+mj-lt"/>
                </a:rPr>
                <a:t>Developed </a:t>
              </a:r>
              <a:br>
                <a:rPr lang="en-US" dirty="0">
                  <a:latin typeface="+mj-lt"/>
                </a:rPr>
              </a:br>
              <a:r>
                <a:rPr lang="en-US" dirty="0">
                  <a:latin typeface="+mj-lt"/>
                </a:rPr>
                <a:t>- 2004</a:t>
              </a:r>
            </a:p>
          </p:txBody>
        </p:sp>
      </p:grpSp>
      <p:grpSp>
        <p:nvGrpSpPr>
          <p:cNvPr id="21" name="Group 20">
            <a:extLst>
              <a:ext uri="{FF2B5EF4-FFF2-40B4-BE49-F238E27FC236}">
                <a16:creationId xmlns:a16="http://schemas.microsoft.com/office/drawing/2014/main" id="{01B31471-498F-4C86-408C-D1D415A038B2}"/>
              </a:ext>
            </a:extLst>
          </p:cNvPr>
          <p:cNvGrpSpPr/>
          <p:nvPr/>
        </p:nvGrpSpPr>
        <p:grpSpPr>
          <a:xfrm rot="10800000">
            <a:off x="10097582" y="4118145"/>
            <a:ext cx="1870900" cy="638304"/>
            <a:chOff x="6774782" y="4047841"/>
            <a:chExt cx="1492383" cy="638304"/>
          </a:xfrm>
        </p:grpSpPr>
        <p:sp>
          <p:nvSpPr>
            <p:cNvPr id="22" name="Rectangle: Top Corners Rounded 21">
              <a:extLst>
                <a:ext uri="{FF2B5EF4-FFF2-40B4-BE49-F238E27FC236}">
                  <a16:creationId xmlns:a16="http://schemas.microsoft.com/office/drawing/2014/main" id="{F31E58A0-AE8B-0E39-76A2-DDAB99CC80DE}"/>
                </a:ext>
              </a:extLst>
            </p:cNvPr>
            <p:cNvSpPr/>
            <p:nvPr/>
          </p:nvSpPr>
          <p:spPr>
            <a:xfrm rot="16200000">
              <a:off x="7234241" y="3653220"/>
              <a:ext cx="638304" cy="1427545"/>
            </a:xfrm>
            <a:prstGeom prst="round2SameRect">
              <a:avLst>
                <a:gd name="adj1" fmla="val 16309"/>
                <a:gd name="adj2" fmla="val 0"/>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23" name="TextBox 22">
              <a:extLst>
                <a:ext uri="{FF2B5EF4-FFF2-40B4-BE49-F238E27FC236}">
                  <a16:creationId xmlns:a16="http://schemas.microsoft.com/office/drawing/2014/main" id="{832ABCD5-9C62-187C-5A43-342FB242BC28}"/>
                </a:ext>
              </a:extLst>
            </p:cNvPr>
            <p:cNvSpPr txBox="1"/>
            <p:nvPr/>
          </p:nvSpPr>
          <p:spPr>
            <a:xfrm rot="10800000">
              <a:off x="6774782" y="4105383"/>
              <a:ext cx="1378865" cy="523220"/>
            </a:xfrm>
            <a:prstGeom prst="rect">
              <a:avLst/>
            </a:prstGeom>
            <a:noFill/>
          </p:spPr>
          <p:txBody>
            <a:bodyPr wrap="square" rtlCol="0" anchor="ctr">
              <a:spAutoFit/>
            </a:bodyPr>
            <a:lstStyle/>
            <a:p>
              <a:pPr algn="ctr"/>
              <a:r>
                <a:rPr lang="en-US" dirty="0">
                  <a:latin typeface="+mj-lt"/>
                </a:rPr>
                <a:t>Implemented </a:t>
              </a:r>
              <a:br>
                <a:rPr lang="en-US" dirty="0">
                  <a:latin typeface="+mj-lt"/>
                </a:rPr>
              </a:br>
              <a:r>
                <a:rPr lang="en-US" dirty="0">
                  <a:latin typeface="+mj-lt"/>
                </a:rPr>
                <a:t>- 2008</a:t>
              </a:r>
            </a:p>
          </p:txBody>
        </p:sp>
      </p:grpSp>
      <p:sp>
        <p:nvSpPr>
          <p:cNvPr id="29" name="TextBox 28">
            <a:extLst>
              <a:ext uri="{FF2B5EF4-FFF2-40B4-BE49-F238E27FC236}">
                <a16:creationId xmlns:a16="http://schemas.microsoft.com/office/drawing/2014/main" id="{ACC4FC6C-543A-43EA-D33C-0250BE2B4A7B}"/>
              </a:ext>
            </a:extLst>
          </p:cNvPr>
          <p:cNvSpPr txBox="1"/>
          <p:nvPr/>
        </p:nvSpPr>
        <p:spPr>
          <a:xfrm>
            <a:off x="860386" y="2503416"/>
            <a:ext cx="10471228" cy="400110"/>
          </a:xfrm>
          <a:prstGeom prst="rect">
            <a:avLst/>
          </a:prstGeom>
          <a:noFill/>
        </p:spPr>
        <p:txBody>
          <a:bodyPr wrap="square" rtlCol="0">
            <a:spAutoFit/>
          </a:bodyPr>
          <a:lstStyle/>
          <a:p>
            <a:pPr algn="ctr"/>
            <a:r>
              <a:rPr lang="en-GB" sz="20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Made better use of </a:t>
            </a:r>
            <a:r>
              <a:rPr lang="en-GB" sz="20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risk weighting for different credit qualities</a:t>
            </a:r>
            <a:endParaRPr lang="en-US" sz="2000" b="1" dirty="0">
              <a:solidFill>
                <a:schemeClr val="accent2">
                  <a:lumMod val="50000"/>
                </a:schemeClr>
              </a:solidFill>
              <a:latin typeface="Poppins" panose="00000500000000000000" pitchFamily="2" charset="0"/>
              <a:cs typeface="Poppins" panose="00000500000000000000" pitchFamily="2" charset="0"/>
            </a:endParaRPr>
          </a:p>
        </p:txBody>
      </p:sp>
      <p:pic>
        <p:nvPicPr>
          <p:cNvPr id="2" name="Graphic 1">
            <a:extLst>
              <a:ext uri="{FF2B5EF4-FFF2-40B4-BE49-F238E27FC236}">
                <a16:creationId xmlns:a16="http://schemas.microsoft.com/office/drawing/2014/main" id="{9266275D-16D4-EB45-DBA4-671604FAF4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83518" y="4022718"/>
            <a:ext cx="1137286" cy="1137286"/>
          </a:xfrm>
          <a:prstGeom prst="rect">
            <a:avLst/>
          </a:prstGeom>
        </p:spPr>
      </p:pic>
      <p:pic>
        <p:nvPicPr>
          <p:cNvPr id="62" name="Graphic 61">
            <a:extLst>
              <a:ext uri="{FF2B5EF4-FFF2-40B4-BE49-F238E27FC236}">
                <a16:creationId xmlns:a16="http://schemas.microsoft.com/office/drawing/2014/main" id="{41E7AB15-502A-670C-532E-F2CAB55BB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802" y="4980949"/>
            <a:ext cx="894023" cy="894023"/>
          </a:xfrm>
          <a:prstGeom prst="rect">
            <a:avLst/>
          </a:prstGeom>
        </p:spPr>
      </p:pic>
      <p:sp>
        <p:nvSpPr>
          <p:cNvPr id="73" name="TextBox 72">
            <a:extLst>
              <a:ext uri="{FF2B5EF4-FFF2-40B4-BE49-F238E27FC236}">
                <a16:creationId xmlns:a16="http://schemas.microsoft.com/office/drawing/2014/main" id="{29BA711B-D580-9411-6A6D-C00AE94BB773}"/>
              </a:ext>
            </a:extLst>
          </p:cNvPr>
          <p:cNvSpPr txBox="1"/>
          <p:nvPr/>
        </p:nvSpPr>
        <p:spPr>
          <a:xfrm>
            <a:off x="2355442" y="1746794"/>
            <a:ext cx="7495358" cy="646331"/>
          </a:xfrm>
          <a:prstGeom prst="rect">
            <a:avLst/>
          </a:prstGeom>
          <a:noFill/>
        </p:spPr>
        <p:txBody>
          <a:bodyPr wrap="square" rtlCol="0">
            <a:spAutoFit/>
          </a:bodyPr>
          <a:lstStyle/>
          <a:p>
            <a:pPr algn="ctr"/>
            <a:r>
              <a:rPr lang="en-GB" sz="3600" dirty="0">
                <a:solidFill>
                  <a:schemeClr val="accent2">
                    <a:lumMod val="50000"/>
                  </a:schemeClr>
                </a:solidFill>
                <a:latin typeface="Poppins Bold" panose="00000800000000000000" pitchFamily="2" charset="0"/>
                <a:cs typeface="Poppins Bold" panose="00000800000000000000" pitchFamily="2" charset="0"/>
              </a:rPr>
              <a:t>Basel II</a:t>
            </a:r>
          </a:p>
        </p:txBody>
      </p:sp>
      <p:grpSp>
        <p:nvGrpSpPr>
          <p:cNvPr id="9" name="Group 8">
            <a:extLst>
              <a:ext uri="{FF2B5EF4-FFF2-40B4-BE49-F238E27FC236}">
                <a16:creationId xmlns:a16="http://schemas.microsoft.com/office/drawing/2014/main" id="{7ABF2A4A-FBA6-8D6D-BD85-B32010166013}"/>
              </a:ext>
            </a:extLst>
          </p:cNvPr>
          <p:cNvGrpSpPr/>
          <p:nvPr/>
        </p:nvGrpSpPr>
        <p:grpSpPr>
          <a:xfrm>
            <a:off x="5512403" y="363226"/>
            <a:ext cx="1162159" cy="1162159"/>
            <a:chOff x="5512403" y="712088"/>
            <a:chExt cx="1162159" cy="1162159"/>
          </a:xfrm>
        </p:grpSpPr>
        <p:sp>
          <p:nvSpPr>
            <p:cNvPr id="13" name="Oval 12">
              <a:extLst>
                <a:ext uri="{FF2B5EF4-FFF2-40B4-BE49-F238E27FC236}">
                  <a16:creationId xmlns:a16="http://schemas.microsoft.com/office/drawing/2014/main" id="{458C8EAC-4D1B-67E3-48AD-DC1075E32102}"/>
                </a:ext>
              </a:extLst>
            </p:cNvPr>
            <p:cNvSpPr/>
            <p:nvPr/>
          </p:nvSpPr>
          <p:spPr>
            <a:xfrm>
              <a:off x="5512403" y="712088"/>
              <a:ext cx="1162159" cy="1162159"/>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7" name="Graphic 6">
              <a:extLst>
                <a:ext uri="{FF2B5EF4-FFF2-40B4-BE49-F238E27FC236}">
                  <a16:creationId xmlns:a16="http://schemas.microsoft.com/office/drawing/2014/main" id="{93092FB1-0734-9D88-8B74-73475ACCCD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6295" y="858079"/>
              <a:ext cx="798803" cy="798803"/>
            </a:xfrm>
            <a:prstGeom prst="rect">
              <a:avLst/>
            </a:prstGeom>
          </p:spPr>
        </p:pic>
      </p:grpSp>
      <p:grpSp>
        <p:nvGrpSpPr>
          <p:cNvPr id="10" name="Group 9">
            <a:extLst>
              <a:ext uri="{FF2B5EF4-FFF2-40B4-BE49-F238E27FC236}">
                <a16:creationId xmlns:a16="http://schemas.microsoft.com/office/drawing/2014/main" id="{08CBEEB2-CEC9-EFB0-8DB2-F51CB39E8F43}"/>
              </a:ext>
            </a:extLst>
          </p:cNvPr>
          <p:cNvGrpSpPr/>
          <p:nvPr/>
        </p:nvGrpSpPr>
        <p:grpSpPr>
          <a:xfrm>
            <a:off x="9624561" y="4129816"/>
            <a:ext cx="655200" cy="655200"/>
            <a:chOff x="5512403" y="712088"/>
            <a:chExt cx="1162159" cy="1162159"/>
          </a:xfrm>
        </p:grpSpPr>
        <p:sp>
          <p:nvSpPr>
            <p:cNvPr id="11" name="Oval 10">
              <a:extLst>
                <a:ext uri="{FF2B5EF4-FFF2-40B4-BE49-F238E27FC236}">
                  <a16:creationId xmlns:a16="http://schemas.microsoft.com/office/drawing/2014/main" id="{A8F65106-1E63-5BA8-D8E1-D710E45B62C0}"/>
                </a:ext>
              </a:extLst>
            </p:cNvPr>
            <p:cNvSpPr/>
            <p:nvPr/>
          </p:nvSpPr>
          <p:spPr>
            <a:xfrm>
              <a:off x="5512403" y="712088"/>
              <a:ext cx="1162159" cy="1162159"/>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2" name="Graphic 11">
              <a:extLst>
                <a:ext uri="{FF2B5EF4-FFF2-40B4-BE49-F238E27FC236}">
                  <a16:creationId xmlns:a16="http://schemas.microsoft.com/office/drawing/2014/main" id="{E92E701A-056C-4EE7-FF3C-90A501BFA7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6295" y="858079"/>
              <a:ext cx="798803" cy="798803"/>
            </a:xfrm>
            <a:prstGeom prst="rect">
              <a:avLst/>
            </a:prstGeom>
          </p:spPr>
        </p:pic>
      </p:grpSp>
      <p:cxnSp>
        <p:nvCxnSpPr>
          <p:cNvPr id="76" name="Straight Connector 75">
            <a:extLst>
              <a:ext uri="{FF2B5EF4-FFF2-40B4-BE49-F238E27FC236}">
                <a16:creationId xmlns:a16="http://schemas.microsoft.com/office/drawing/2014/main" id="{626ADF09-24DF-FA1C-BCAB-9DC8175D10DA}"/>
              </a:ext>
            </a:extLst>
          </p:cNvPr>
          <p:cNvCxnSpPr>
            <a:cxnSpLocks/>
          </p:cNvCxnSpPr>
          <p:nvPr/>
        </p:nvCxnSpPr>
        <p:spPr>
          <a:xfrm>
            <a:off x="1588723" y="5433318"/>
            <a:ext cx="10603277" cy="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7131B5E-CA8D-6D03-EC9C-BCF93DDAFAC5}"/>
              </a:ext>
            </a:extLst>
          </p:cNvPr>
          <p:cNvCxnSpPr>
            <a:cxnSpLocks/>
          </p:cNvCxnSpPr>
          <p:nvPr/>
        </p:nvCxnSpPr>
        <p:spPr>
          <a:xfrm flipV="1">
            <a:off x="9603796"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065BECD-1C42-3D97-4B81-CFFF1E0B5A25}"/>
              </a:ext>
            </a:extLst>
          </p:cNvPr>
          <p:cNvCxnSpPr>
            <a:cxnSpLocks/>
          </p:cNvCxnSpPr>
          <p:nvPr/>
        </p:nvCxnSpPr>
        <p:spPr>
          <a:xfrm flipV="1">
            <a:off x="1588723"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11B5F37B-E62F-73A6-83E2-B0A621A1631F}"/>
              </a:ext>
            </a:extLst>
          </p:cNvPr>
          <p:cNvSpPr txBox="1"/>
          <p:nvPr/>
        </p:nvSpPr>
        <p:spPr>
          <a:xfrm>
            <a:off x="1240358"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1900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80" name="TextBox 79">
            <a:extLst>
              <a:ext uri="{FF2B5EF4-FFF2-40B4-BE49-F238E27FC236}">
                <a16:creationId xmlns:a16="http://schemas.microsoft.com/office/drawing/2014/main" id="{13B055ED-AE92-B645-B31F-96956AC7DEAD}"/>
              </a:ext>
            </a:extLst>
          </p:cNvPr>
          <p:cNvSpPr txBox="1"/>
          <p:nvPr/>
        </p:nvSpPr>
        <p:spPr>
          <a:xfrm>
            <a:off x="9255431"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2000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cxnSp>
        <p:nvCxnSpPr>
          <p:cNvPr id="81" name="Straight Connector 80">
            <a:extLst>
              <a:ext uri="{FF2B5EF4-FFF2-40B4-BE49-F238E27FC236}">
                <a16:creationId xmlns:a16="http://schemas.microsoft.com/office/drawing/2014/main" id="{97AD4F15-28D6-A8FB-5DEB-6D5D8D709674}"/>
              </a:ext>
            </a:extLst>
          </p:cNvPr>
          <p:cNvCxnSpPr>
            <a:cxnSpLocks/>
          </p:cNvCxnSpPr>
          <p:nvPr/>
        </p:nvCxnSpPr>
        <p:spPr>
          <a:xfrm flipV="1">
            <a:off x="5596261"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0ABDF95-F5F2-47A1-662B-79F86A9BBCB8}"/>
              </a:ext>
            </a:extLst>
          </p:cNvPr>
          <p:cNvCxnSpPr>
            <a:cxnSpLocks/>
          </p:cNvCxnSpPr>
          <p:nvPr/>
        </p:nvCxnSpPr>
        <p:spPr>
          <a:xfrm flipV="1">
            <a:off x="6397768"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5F1974D-0069-BD8C-BB29-CE2362462393}"/>
              </a:ext>
            </a:extLst>
          </p:cNvPr>
          <p:cNvCxnSpPr>
            <a:cxnSpLocks/>
          </p:cNvCxnSpPr>
          <p:nvPr/>
        </p:nvCxnSpPr>
        <p:spPr>
          <a:xfrm flipV="1">
            <a:off x="7199276"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10E67F0-6D05-67E7-BF32-C1CE01AEA20D}"/>
              </a:ext>
            </a:extLst>
          </p:cNvPr>
          <p:cNvCxnSpPr>
            <a:cxnSpLocks/>
          </p:cNvCxnSpPr>
          <p:nvPr/>
        </p:nvCxnSpPr>
        <p:spPr>
          <a:xfrm flipV="1">
            <a:off x="8000783"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C4FAA7D-20A2-CAD2-D63E-0844A855BE12}"/>
              </a:ext>
            </a:extLst>
          </p:cNvPr>
          <p:cNvCxnSpPr>
            <a:cxnSpLocks/>
          </p:cNvCxnSpPr>
          <p:nvPr/>
        </p:nvCxnSpPr>
        <p:spPr>
          <a:xfrm flipV="1">
            <a:off x="8802291"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AC0ED12-6D45-860D-D021-6F6CA9FBB4E5}"/>
              </a:ext>
            </a:extLst>
          </p:cNvPr>
          <p:cNvCxnSpPr>
            <a:cxnSpLocks/>
          </p:cNvCxnSpPr>
          <p:nvPr/>
        </p:nvCxnSpPr>
        <p:spPr>
          <a:xfrm flipV="1">
            <a:off x="2390231"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83AE36C-399D-9661-DB07-033E2C2D93A0}"/>
              </a:ext>
            </a:extLst>
          </p:cNvPr>
          <p:cNvCxnSpPr>
            <a:cxnSpLocks/>
          </p:cNvCxnSpPr>
          <p:nvPr/>
        </p:nvCxnSpPr>
        <p:spPr>
          <a:xfrm flipV="1">
            <a:off x="3191738"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5DB68B1-DEF3-9524-0888-CE226C946628}"/>
              </a:ext>
            </a:extLst>
          </p:cNvPr>
          <p:cNvCxnSpPr>
            <a:cxnSpLocks/>
          </p:cNvCxnSpPr>
          <p:nvPr/>
        </p:nvCxnSpPr>
        <p:spPr>
          <a:xfrm flipV="1">
            <a:off x="3993246"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1D4E6D0-2DD7-E683-F413-C556E9DB97B5}"/>
              </a:ext>
            </a:extLst>
          </p:cNvPr>
          <p:cNvCxnSpPr>
            <a:cxnSpLocks/>
          </p:cNvCxnSpPr>
          <p:nvPr/>
        </p:nvCxnSpPr>
        <p:spPr>
          <a:xfrm flipV="1">
            <a:off x="4794753"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88B2402E-7324-BFE7-5331-E8F6CA84965E}"/>
              </a:ext>
            </a:extLst>
          </p:cNvPr>
          <p:cNvSpPr txBox="1"/>
          <p:nvPr/>
        </p:nvSpPr>
        <p:spPr>
          <a:xfrm>
            <a:off x="5247894"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1950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1" name="TextBox 90">
            <a:extLst>
              <a:ext uri="{FF2B5EF4-FFF2-40B4-BE49-F238E27FC236}">
                <a16:creationId xmlns:a16="http://schemas.microsoft.com/office/drawing/2014/main" id="{DD11CD9A-772F-75A2-0286-CA9534F7E192}"/>
              </a:ext>
            </a:extLst>
          </p:cNvPr>
          <p:cNvSpPr txBox="1"/>
          <p:nvPr/>
        </p:nvSpPr>
        <p:spPr>
          <a:xfrm>
            <a:off x="6049403"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1960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2" name="TextBox 91">
            <a:extLst>
              <a:ext uri="{FF2B5EF4-FFF2-40B4-BE49-F238E27FC236}">
                <a16:creationId xmlns:a16="http://schemas.microsoft.com/office/drawing/2014/main" id="{24BA84DD-DAAA-7301-59AA-11D58CA6340B}"/>
              </a:ext>
            </a:extLst>
          </p:cNvPr>
          <p:cNvSpPr txBox="1"/>
          <p:nvPr/>
        </p:nvSpPr>
        <p:spPr>
          <a:xfrm>
            <a:off x="6850911"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1970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3" name="TextBox 92">
            <a:extLst>
              <a:ext uri="{FF2B5EF4-FFF2-40B4-BE49-F238E27FC236}">
                <a16:creationId xmlns:a16="http://schemas.microsoft.com/office/drawing/2014/main" id="{3C46183C-DB21-BDBF-5799-A756DD75DD80}"/>
              </a:ext>
            </a:extLst>
          </p:cNvPr>
          <p:cNvSpPr txBox="1"/>
          <p:nvPr/>
        </p:nvSpPr>
        <p:spPr>
          <a:xfrm>
            <a:off x="7652418"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1980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4" name="TextBox 93">
            <a:extLst>
              <a:ext uri="{FF2B5EF4-FFF2-40B4-BE49-F238E27FC236}">
                <a16:creationId xmlns:a16="http://schemas.microsoft.com/office/drawing/2014/main" id="{3C5B68BC-9DB3-AA88-175F-744E8E2F049C}"/>
              </a:ext>
            </a:extLst>
          </p:cNvPr>
          <p:cNvSpPr txBox="1"/>
          <p:nvPr/>
        </p:nvSpPr>
        <p:spPr>
          <a:xfrm>
            <a:off x="8453921"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1990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5" name="TextBox 94">
            <a:extLst>
              <a:ext uri="{FF2B5EF4-FFF2-40B4-BE49-F238E27FC236}">
                <a16:creationId xmlns:a16="http://schemas.microsoft.com/office/drawing/2014/main" id="{31E691DB-ED3A-8AB0-C78A-E40849EE6331}"/>
              </a:ext>
            </a:extLst>
          </p:cNvPr>
          <p:cNvSpPr txBox="1"/>
          <p:nvPr/>
        </p:nvSpPr>
        <p:spPr>
          <a:xfrm>
            <a:off x="2041861"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1910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6" name="TextBox 95">
            <a:extLst>
              <a:ext uri="{FF2B5EF4-FFF2-40B4-BE49-F238E27FC236}">
                <a16:creationId xmlns:a16="http://schemas.microsoft.com/office/drawing/2014/main" id="{3B82B2EB-1380-7731-358A-38F87340C819}"/>
              </a:ext>
            </a:extLst>
          </p:cNvPr>
          <p:cNvSpPr txBox="1"/>
          <p:nvPr/>
        </p:nvSpPr>
        <p:spPr>
          <a:xfrm>
            <a:off x="2843368"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1920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7" name="TextBox 96">
            <a:extLst>
              <a:ext uri="{FF2B5EF4-FFF2-40B4-BE49-F238E27FC236}">
                <a16:creationId xmlns:a16="http://schemas.microsoft.com/office/drawing/2014/main" id="{5BBFD621-5F37-A918-6A0E-CCA1F07E50BE}"/>
              </a:ext>
            </a:extLst>
          </p:cNvPr>
          <p:cNvSpPr txBox="1"/>
          <p:nvPr/>
        </p:nvSpPr>
        <p:spPr>
          <a:xfrm>
            <a:off x="3644876"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1930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8" name="TextBox 97">
            <a:extLst>
              <a:ext uri="{FF2B5EF4-FFF2-40B4-BE49-F238E27FC236}">
                <a16:creationId xmlns:a16="http://schemas.microsoft.com/office/drawing/2014/main" id="{896C30BB-4246-432B-0B2C-8F2675FC9400}"/>
              </a:ext>
            </a:extLst>
          </p:cNvPr>
          <p:cNvSpPr txBox="1"/>
          <p:nvPr/>
        </p:nvSpPr>
        <p:spPr>
          <a:xfrm>
            <a:off x="4446379"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1940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cxnSp>
        <p:nvCxnSpPr>
          <p:cNvPr id="99" name="Straight Connector 98">
            <a:extLst>
              <a:ext uri="{FF2B5EF4-FFF2-40B4-BE49-F238E27FC236}">
                <a16:creationId xmlns:a16="http://schemas.microsoft.com/office/drawing/2014/main" id="{42591A44-4066-1CB3-7702-5D52E79D2F09}"/>
              </a:ext>
            </a:extLst>
          </p:cNvPr>
          <p:cNvCxnSpPr>
            <a:cxnSpLocks/>
          </p:cNvCxnSpPr>
          <p:nvPr/>
        </p:nvCxnSpPr>
        <p:spPr>
          <a:xfrm flipV="1">
            <a:off x="11206815"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3AF14206-E3C7-679B-D4DC-52F3D48FC0AA}"/>
              </a:ext>
            </a:extLst>
          </p:cNvPr>
          <p:cNvSpPr txBox="1"/>
          <p:nvPr/>
        </p:nvSpPr>
        <p:spPr>
          <a:xfrm>
            <a:off x="10858450"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2020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cxnSp>
        <p:nvCxnSpPr>
          <p:cNvPr id="101" name="Straight Connector 100">
            <a:extLst>
              <a:ext uri="{FF2B5EF4-FFF2-40B4-BE49-F238E27FC236}">
                <a16:creationId xmlns:a16="http://schemas.microsoft.com/office/drawing/2014/main" id="{0C89F264-9EED-3421-E211-5E16DCD538C8}"/>
              </a:ext>
            </a:extLst>
          </p:cNvPr>
          <p:cNvCxnSpPr>
            <a:cxnSpLocks/>
          </p:cNvCxnSpPr>
          <p:nvPr/>
        </p:nvCxnSpPr>
        <p:spPr>
          <a:xfrm flipV="1">
            <a:off x="10405310"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DA58A760-5197-E31A-2A29-E02B81A106F2}"/>
              </a:ext>
            </a:extLst>
          </p:cNvPr>
          <p:cNvSpPr txBox="1"/>
          <p:nvPr/>
        </p:nvSpPr>
        <p:spPr>
          <a:xfrm>
            <a:off x="10056940"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2010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grpSp>
        <p:nvGrpSpPr>
          <p:cNvPr id="32" name="Group 31">
            <a:extLst>
              <a:ext uri="{FF2B5EF4-FFF2-40B4-BE49-F238E27FC236}">
                <a16:creationId xmlns:a16="http://schemas.microsoft.com/office/drawing/2014/main" id="{773080BC-0DD7-2C83-0825-7A5B3669905C}"/>
              </a:ext>
            </a:extLst>
          </p:cNvPr>
          <p:cNvGrpSpPr/>
          <p:nvPr/>
        </p:nvGrpSpPr>
        <p:grpSpPr>
          <a:xfrm>
            <a:off x="-1039212" y="5085801"/>
            <a:ext cx="731751" cy="733129"/>
            <a:chOff x="3516570" y="785827"/>
            <a:chExt cx="2111772" cy="2115748"/>
          </a:xfrm>
        </p:grpSpPr>
        <p:sp>
          <p:nvSpPr>
            <p:cNvPr id="33" name="Freeform: Shape 32">
              <a:extLst>
                <a:ext uri="{FF2B5EF4-FFF2-40B4-BE49-F238E27FC236}">
                  <a16:creationId xmlns:a16="http://schemas.microsoft.com/office/drawing/2014/main" id="{26468217-996C-D70E-49B8-BC1DB0490303}"/>
                </a:ext>
              </a:extLst>
            </p:cNvPr>
            <p:cNvSpPr/>
            <p:nvPr/>
          </p:nvSpPr>
          <p:spPr>
            <a:xfrm>
              <a:off x="3516570" y="1843000"/>
              <a:ext cx="2111772" cy="277627"/>
            </a:xfrm>
            <a:custGeom>
              <a:avLst/>
              <a:gdLst>
                <a:gd name="connsiteX0" fmla="*/ 337 w 1682871"/>
                <a:gd name="connsiteY0" fmla="*/ 178 h 221241"/>
                <a:gd name="connsiteX1" fmla="*/ 184333 w 1682871"/>
                <a:gd name="connsiteY1" fmla="*/ 534 h 221241"/>
                <a:gd name="connsiteX2" fmla="*/ 821838 w 1682871"/>
                <a:gd name="connsiteY2" fmla="*/ 534 h 221241"/>
                <a:gd name="connsiteX3" fmla="*/ 841528 w 1682871"/>
                <a:gd name="connsiteY3" fmla="*/ 0 h 221241"/>
                <a:gd name="connsiteX4" fmla="*/ 861168 w 1682871"/>
                <a:gd name="connsiteY4" fmla="*/ 508 h 221241"/>
                <a:gd name="connsiteX5" fmla="*/ 1682871 w 1682871"/>
                <a:gd name="connsiteY5" fmla="*/ 559 h 221241"/>
                <a:gd name="connsiteX6" fmla="*/ 1682871 w 1682871"/>
                <a:gd name="connsiteY6" fmla="*/ 92760 h 221241"/>
                <a:gd name="connsiteX7" fmla="*/ 1676418 w 1682871"/>
                <a:gd name="connsiteY7" fmla="*/ 107750 h 221241"/>
                <a:gd name="connsiteX8" fmla="*/ 1653120 w 1682871"/>
                <a:gd name="connsiteY8" fmla="*/ 221242 h 221241"/>
                <a:gd name="connsiteX9" fmla="*/ 1636707 w 1682871"/>
                <a:gd name="connsiteY9" fmla="*/ 220784 h 221241"/>
                <a:gd name="connsiteX10" fmla="*/ 46324 w 1682871"/>
                <a:gd name="connsiteY10" fmla="*/ 220784 h 221241"/>
                <a:gd name="connsiteX11" fmla="*/ 29911 w 1682871"/>
                <a:gd name="connsiteY11" fmla="*/ 221242 h 221241"/>
                <a:gd name="connsiteX12" fmla="*/ 3285 w 1682871"/>
                <a:gd name="connsiteY12" fmla="*/ 71596 h 221241"/>
                <a:gd name="connsiteX13" fmla="*/ 337 w 1682871"/>
                <a:gd name="connsiteY13" fmla="*/ 53227 h 221241"/>
                <a:gd name="connsiteX14" fmla="*/ 337 w 1682871"/>
                <a:gd name="connsiteY14" fmla="*/ 3836 h 221241"/>
                <a:gd name="connsiteX15" fmla="*/ 337 w 1682871"/>
                <a:gd name="connsiteY15" fmla="*/ 178 h 2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871" h="221241">
                  <a:moveTo>
                    <a:pt x="337" y="178"/>
                  </a:moveTo>
                  <a:cubicBezTo>
                    <a:pt x="61669" y="305"/>
                    <a:pt x="123001" y="534"/>
                    <a:pt x="184333" y="534"/>
                  </a:cubicBezTo>
                  <a:cubicBezTo>
                    <a:pt x="396834" y="584"/>
                    <a:pt x="609336" y="559"/>
                    <a:pt x="821838" y="534"/>
                  </a:cubicBezTo>
                  <a:cubicBezTo>
                    <a:pt x="828393" y="534"/>
                    <a:pt x="834948" y="203"/>
                    <a:pt x="841528" y="0"/>
                  </a:cubicBezTo>
                  <a:cubicBezTo>
                    <a:pt x="848083" y="178"/>
                    <a:pt x="854613" y="508"/>
                    <a:pt x="861168" y="508"/>
                  </a:cubicBezTo>
                  <a:cubicBezTo>
                    <a:pt x="1135077" y="559"/>
                    <a:pt x="1408987" y="559"/>
                    <a:pt x="1682871" y="559"/>
                  </a:cubicBezTo>
                  <a:cubicBezTo>
                    <a:pt x="1682871" y="31301"/>
                    <a:pt x="1682871" y="62018"/>
                    <a:pt x="1682871" y="92760"/>
                  </a:cubicBezTo>
                  <a:cubicBezTo>
                    <a:pt x="1680661" y="97740"/>
                    <a:pt x="1677510" y="102516"/>
                    <a:pt x="1676418" y="107750"/>
                  </a:cubicBezTo>
                  <a:cubicBezTo>
                    <a:pt x="1668415" y="145530"/>
                    <a:pt x="1660818" y="183411"/>
                    <a:pt x="1653120" y="221242"/>
                  </a:cubicBezTo>
                  <a:cubicBezTo>
                    <a:pt x="1647658" y="221089"/>
                    <a:pt x="1642195" y="220784"/>
                    <a:pt x="1636707" y="220784"/>
                  </a:cubicBezTo>
                  <a:cubicBezTo>
                    <a:pt x="1106571" y="220759"/>
                    <a:pt x="576460" y="220759"/>
                    <a:pt x="46324" y="220784"/>
                  </a:cubicBezTo>
                  <a:cubicBezTo>
                    <a:pt x="40861" y="220784"/>
                    <a:pt x="35399" y="221089"/>
                    <a:pt x="29911" y="221242"/>
                  </a:cubicBezTo>
                  <a:cubicBezTo>
                    <a:pt x="21069" y="171343"/>
                    <a:pt x="12355" y="121444"/>
                    <a:pt x="3285" y="71596"/>
                  </a:cubicBezTo>
                  <a:cubicBezTo>
                    <a:pt x="2141" y="65295"/>
                    <a:pt x="2522" y="59350"/>
                    <a:pt x="337" y="53227"/>
                  </a:cubicBezTo>
                  <a:cubicBezTo>
                    <a:pt x="337" y="36764"/>
                    <a:pt x="337" y="20300"/>
                    <a:pt x="337" y="3836"/>
                  </a:cubicBezTo>
                  <a:cubicBezTo>
                    <a:pt x="1506" y="2617"/>
                    <a:pt x="-831" y="1397"/>
                    <a:pt x="337" y="17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4" name="Freeform: Shape 33">
              <a:extLst>
                <a:ext uri="{FF2B5EF4-FFF2-40B4-BE49-F238E27FC236}">
                  <a16:creationId xmlns:a16="http://schemas.microsoft.com/office/drawing/2014/main" id="{AEDE7498-F75C-9B22-CEFE-C9CC93945640}"/>
                </a:ext>
              </a:extLst>
            </p:cNvPr>
            <p:cNvSpPr/>
            <p:nvPr/>
          </p:nvSpPr>
          <p:spPr>
            <a:xfrm>
              <a:off x="4572541" y="1567349"/>
              <a:ext cx="1055801" cy="276352"/>
            </a:xfrm>
            <a:custGeom>
              <a:avLst/>
              <a:gdLst>
                <a:gd name="connsiteX0" fmla="*/ 841369 w 841368"/>
                <a:gd name="connsiteY0" fmla="*/ 220225 h 220225"/>
                <a:gd name="connsiteX1" fmla="*/ 19639 w 841368"/>
                <a:gd name="connsiteY1" fmla="*/ 220200 h 220225"/>
                <a:gd name="connsiteX2" fmla="*/ 0 w 841368"/>
                <a:gd name="connsiteY2" fmla="*/ 219692 h 220225"/>
                <a:gd name="connsiteX3" fmla="*/ 559 w 841368"/>
                <a:gd name="connsiteY3" fmla="*/ 0 h 220225"/>
                <a:gd name="connsiteX4" fmla="*/ 811617 w 841368"/>
                <a:gd name="connsiteY4" fmla="*/ 0 h 220225"/>
                <a:gd name="connsiteX5" fmla="*/ 831282 w 841368"/>
                <a:gd name="connsiteY5" fmla="*/ 90981 h 220225"/>
                <a:gd name="connsiteX6" fmla="*/ 841369 w 841368"/>
                <a:gd name="connsiteY6" fmla="*/ 154371 h 220225"/>
                <a:gd name="connsiteX7" fmla="*/ 841369 w 841368"/>
                <a:gd name="connsiteY7" fmla="*/ 220225 h 22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68" h="220225">
                  <a:moveTo>
                    <a:pt x="841369" y="220225"/>
                  </a:moveTo>
                  <a:cubicBezTo>
                    <a:pt x="567459" y="220225"/>
                    <a:pt x="293549" y="220225"/>
                    <a:pt x="19639" y="220200"/>
                  </a:cubicBezTo>
                  <a:cubicBezTo>
                    <a:pt x="13085" y="220200"/>
                    <a:pt x="6555" y="219870"/>
                    <a:pt x="0" y="219692"/>
                  </a:cubicBezTo>
                  <a:cubicBezTo>
                    <a:pt x="178" y="146470"/>
                    <a:pt x="356" y="73248"/>
                    <a:pt x="559" y="0"/>
                  </a:cubicBezTo>
                  <a:cubicBezTo>
                    <a:pt x="270912" y="0"/>
                    <a:pt x="541265" y="0"/>
                    <a:pt x="811617" y="0"/>
                  </a:cubicBezTo>
                  <a:cubicBezTo>
                    <a:pt x="818223" y="30310"/>
                    <a:pt x="825286" y="60544"/>
                    <a:pt x="831282" y="90981"/>
                  </a:cubicBezTo>
                  <a:cubicBezTo>
                    <a:pt x="835423" y="111967"/>
                    <a:pt x="838066" y="133233"/>
                    <a:pt x="841369" y="154371"/>
                  </a:cubicBezTo>
                  <a:cubicBezTo>
                    <a:pt x="841369" y="176323"/>
                    <a:pt x="841369" y="198274"/>
                    <a:pt x="841369" y="2202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35" name="Freeform: Shape 34">
              <a:extLst>
                <a:ext uri="{FF2B5EF4-FFF2-40B4-BE49-F238E27FC236}">
                  <a16:creationId xmlns:a16="http://schemas.microsoft.com/office/drawing/2014/main" id="{ACF49FA1-FC12-F3A7-323A-8133ACD2D322}"/>
                </a:ext>
              </a:extLst>
            </p:cNvPr>
            <p:cNvSpPr/>
            <p:nvPr/>
          </p:nvSpPr>
          <p:spPr>
            <a:xfrm>
              <a:off x="3918132" y="2670782"/>
              <a:ext cx="1308848" cy="230793"/>
            </a:xfrm>
            <a:custGeom>
              <a:avLst/>
              <a:gdLst>
                <a:gd name="connsiteX0" fmla="*/ 1043022 w 1043021"/>
                <a:gd name="connsiteY0" fmla="*/ 25 h 183919"/>
                <a:gd name="connsiteX1" fmla="*/ 985933 w 1043021"/>
                <a:gd name="connsiteY1" fmla="*/ 43674 h 183919"/>
                <a:gd name="connsiteX2" fmla="*/ 593755 w 1043021"/>
                <a:gd name="connsiteY2" fmla="*/ 180769 h 183919"/>
                <a:gd name="connsiteX3" fmla="*/ 587251 w 1043021"/>
                <a:gd name="connsiteY3" fmla="*/ 183919 h 183919"/>
                <a:gd name="connsiteX4" fmla="*/ 452493 w 1043021"/>
                <a:gd name="connsiteY4" fmla="*/ 183919 h 183919"/>
                <a:gd name="connsiteX5" fmla="*/ 393779 w 1043021"/>
                <a:gd name="connsiteY5" fmla="*/ 174112 h 183919"/>
                <a:gd name="connsiteX6" fmla="*/ 6504 w 1043021"/>
                <a:gd name="connsiteY6" fmla="*/ 7190 h 183919"/>
                <a:gd name="connsiteX7" fmla="*/ 0 w 1043021"/>
                <a:gd name="connsiteY7" fmla="*/ 0 h 183919"/>
                <a:gd name="connsiteX8" fmla="*/ 392584 w 1043021"/>
                <a:gd name="connsiteY8" fmla="*/ 280 h 183919"/>
                <a:gd name="connsiteX9" fmla="*/ 1043022 w 1043021"/>
                <a:gd name="connsiteY9" fmla="*/ 25 h 1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021" h="183919">
                  <a:moveTo>
                    <a:pt x="1043022" y="25"/>
                  </a:moveTo>
                  <a:cubicBezTo>
                    <a:pt x="1024043" y="14634"/>
                    <a:pt x="1005852" y="30488"/>
                    <a:pt x="985933" y="43674"/>
                  </a:cubicBezTo>
                  <a:cubicBezTo>
                    <a:pt x="866852" y="122562"/>
                    <a:pt x="736134" y="168523"/>
                    <a:pt x="593755" y="180769"/>
                  </a:cubicBezTo>
                  <a:cubicBezTo>
                    <a:pt x="591519" y="180972"/>
                    <a:pt x="589410" y="182827"/>
                    <a:pt x="587251" y="183919"/>
                  </a:cubicBezTo>
                  <a:cubicBezTo>
                    <a:pt x="542332" y="183919"/>
                    <a:pt x="497413" y="183919"/>
                    <a:pt x="452493" y="183919"/>
                  </a:cubicBezTo>
                  <a:cubicBezTo>
                    <a:pt x="432930" y="180642"/>
                    <a:pt x="413367" y="177161"/>
                    <a:pt x="393779" y="174112"/>
                  </a:cubicBezTo>
                  <a:cubicBezTo>
                    <a:pt x="250383" y="151729"/>
                    <a:pt x="121317" y="96037"/>
                    <a:pt x="6504" y="7190"/>
                  </a:cubicBezTo>
                  <a:cubicBezTo>
                    <a:pt x="3989" y="5234"/>
                    <a:pt x="2160" y="2414"/>
                    <a:pt x="0" y="0"/>
                  </a:cubicBezTo>
                  <a:cubicBezTo>
                    <a:pt x="130870" y="102"/>
                    <a:pt x="261714" y="280"/>
                    <a:pt x="392584" y="280"/>
                  </a:cubicBezTo>
                  <a:cubicBezTo>
                    <a:pt x="609380" y="254"/>
                    <a:pt x="826201" y="127"/>
                    <a:pt x="1043022" y="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36" name="Freeform: Shape 35">
              <a:extLst>
                <a:ext uri="{FF2B5EF4-FFF2-40B4-BE49-F238E27FC236}">
                  <a16:creationId xmlns:a16="http://schemas.microsoft.com/office/drawing/2014/main" id="{7792C338-50BC-7B56-EBB4-C26F347E1D58}"/>
                </a:ext>
              </a:extLst>
            </p:cNvPr>
            <p:cNvSpPr/>
            <p:nvPr/>
          </p:nvSpPr>
          <p:spPr>
            <a:xfrm>
              <a:off x="4572572" y="785827"/>
              <a:ext cx="651698" cy="230418"/>
            </a:xfrm>
            <a:custGeom>
              <a:avLst/>
              <a:gdLst>
                <a:gd name="connsiteX0" fmla="*/ 92023 w 519338"/>
                <a:gd name="connsiteY0" fmla="*/ 0 h 183620"/>
                <a:gd name="connsiteX1" fmla="*/ 126322 w 519338"/>
                <a:gd name="connsiteY1" fmla="*/ 9502 h 183620"/>
                <a:gd name="connsiteX2" fmla="*/ 342457 w 519338"/>
                <a:gd name="connsiteY2" fmla="*/ 72790 h 183620"/>
                <a:gd name="connsiteX3" fmla="*/ 510700 w 519338"/>
                <a:gd name="connsiteY3" fmla="*/ 173426 h 183620"/>
                <a:gd name="connsiteX4" fmla="*/ 519338 w 519338"/>
                <a:gd name="connsiteY4" fmla="*/ 182700 h 183620"/>
                <a:gd name="connsiteX5" fmla="*/ 501376 w 519338"/>
                <a:gd name="connsiteY5" fmla="*/ 183589 h 183620"/>
                <a:gd name="connsiteX6" fmla="*/ 559 w 519338"/>
                <a:gd name="connsiteY6" fmla="*/ 183614 h 183620"/>
                <a:gd name="connsiteX7" fmla="*/ 0 w 519338"/>
                <a:gd name="connsiteY7" fmla="*/ 25 h 183620"/>
                <a:gd name="connsiteX8" fmla="*/ 92023 w 519338"/>
                <a:gd name="connsiteY8" fmla="*/ 0 h 18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338" h="183620">
                  <a:moveTo>
                    <a:pt x="92023" y="0"/>
                  </a:moveTo>
                  <a:cubicBezTo>
                    <a:pt x="103456" y="3252"/>
                    <a:pt x="114686" y="7825"/>
                    <a:pt x="126322" y="9502"/>
                  </a:cubicBezTo>
                  <a:cubicBezTo>
                    <a:pt x="201399" y="20376"/>
                    <a:pt x="273173" y="42201"/>
                    <a:pt x="342457" y="72790"/>
                  </a:cubicBezTo>
                  <a:cubicBezTo>
                    <a:pt x="402696" y="99366"/>
                    <a:pt x="458591" y="133233"/>
                    <a:pt x="510700" y="173426"/>
                  </a:cubicBezTo>
                  <a:cubicBezTo>
                    <a:pt x="514003" y="175967"/>
                    <a:pt x="516468" y="179575"/>
                    <a:pt x="519338" y="182700"/>
                  </a:cubicBezTo>
                  <a:cubicBezTo>
                    <a:pt x="513343" y="183005"/>
                    <a:pt x="507372" y="183589"/>
                    <a:pt x="501376" y="183589"/>
                  </a:cubicBezTo>
                  <a:cubicBezTo>
                    <a:pt x="334429" y="183640"/>
                    <a:pt x="167506" y="183614"/>
                    <a:pt x="559" y="183614"/>
                  </a:cubicBezTo>
                  <a:cubicBezTo>
                    <a:pt x="381" y="122410"/>
                    <a:pt x="178" y="61205"/>
                    <a:pt x="0" y="25"/>
                  </a:cubicBezTo>
                  <a:cubicBezTo>
                    <a:pt x="30666" y="0"/>
                    <a:pt x="61332" y="0"/>
                    <a:pt x="92023"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7" name="Freeform: Shape 36">
              <a:extLst>
                <a:ext uri="{FF2B5EF4-FFF2-40B4-BE49-F238E27FC236}">
                  <a16:creationId xmlns:a16="http://schemas.microsoft.com/office/drawing/2014/main" id="{B57D0581-3B84-6943-5DB5-1A717C04E6E5}"/>
                </a:ext>
              </a:extLst>
            </p:cNvPr>
            <p:cNvSpPr/>
            <p:nvPr/>
          </p:nvSpPr>
          <p:spPr>
            <a:xfrm>
              <a:off x="4573274" y="1290008"/>
              <a:ext cx="1017766" cy="277340"/>
            </a:xfrm>
            <a:custGeom>
              <a:avLst/>
              <a:gdLst>
                <a:gd name="connsiteX0" fmla="*/ 715987 w 811058"/>
                <a:gd name="connsiteY0" fmla="*/ 0 h 221012"/>
                <a:gd name="connsiteX1" fmla="*/ 811058 w 811058"/>
                <a:gd name="connsiteY1" fmla="*/ 221013 h 221012"/>
                <a:gd name="connsiteX2" fmla="*/ 0 w 811058"/>
                <a:gd name="connsiteY2" fmla="*/ 221013 h 221012"/>
                <a:gd name="connsiteX3" fmla="*/ 0 w 811058"/>
                <a:gd name="connsiteY3" fmla="*/ 1397 h 221012"/>
                <a:gd name="connsiteX4" fmla="*/ 694848 w 811058"/>
                <a:gd name="connsiteY4" fmla="*/ 1321 h 221012"/>
                <a:gd name="connsiteX5" fmla="*/ 715987 w 811058"/>
                <a:gd name="connsiteY5" fmla="*/ 0 h 2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058" h="221012">
                  <a:moveTo>
                    <a:pt x="715987" y="0"/>
                  </a:moveTo>
                  <a:cubicBezTo>
                    <a:pt x="758390" y="69030"/>
                    <a:pt x="791241" y="142201"/>
                    <a:pt x="811058" y="221013"/>
                  </a:cubicBezTo>
                  <a:cubicBezTo>
                    <a:pt x="540706" y="221013"/>
                    <a:pt x="270353" y="221013"/>
                    <a:pt x="0" y="221013"/>
                  </a:cubicBezTo>
                  <a:cubicBezTo>
                    <a:pt x="0" y="147816"/>
                    <a:pt x="0" y="74619"/>
                    <a:pt x="0" y="1397"/>
                  </a:cubicBezTo>
                  <a:cubicBezTo>
                    <a:pt x="231608" y="1397"/>
                    <a:pt x="463240" y="1397"/>
                    <a:pt x="694848" y="1321"/>
                  </a:cubicBezTo>
                  <a:cubicBezTo>
                    <a:pt x="701886" y="1321"/>
                    <a:pt x="708923" y="457"/>
                    <a:pt x="715987"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8" name="Freeform: Shape 37">
              <a:extLst>
                <a:ext uri="{FF2B5EF4-FFF2-40B4-BE49-F238E27FC236}">
                  <a16:creationId xmlns:a16="http://schemas.microsoft.com/office/drawing/2014/main" id="{DADAE53F-4CA0-D608-EF32-662C2E463D18}"/>
                </a:ext>
              </a:extLst>
            </p:cNvPr>
            <p:cNvSpPr/>
            <p:nvPr/>
          </p:nvSpPr>
          <p:spPr>
            <a:xfrm>
              <a:off x="4573242" y="1015058"/>
              <a:ext cx="898495" cy="276702"/>
            </a:xfrm>
            <a:custGeom>
              <a:avLst/>
              <a:gdLst>
                <a:gd name="connsiteX0" fmla="*/ 716012 w 716011"/>
                <a:gd name="connsiteY0" fmla="*/ 219107 h 220504"/>
                <a:gd name="connsiteX1" fmla="*/ 694848 w 716011"/>
                <a:gd name="connsiteY1" fmla="*/ 220429 h 220504"/>
                <a:gd name="connsiteX2" fmla="*/ 0 w 716011"/>
                <a:gd name="connsiteY2" fmla="*/ 220505 h 220504"/>
                <a:gd name="connsiteX3" fmla="*/ 0 w 716011"/>
                <a:gd name="connsiteY3" fmla="*/ 915 h 220504"/>
                <a:gd name="connsiteX4" fmla="*/ 500817 w 716011"/>
                <a:gd name="connsiteY4" fmla="*/ 889 h 220504"/>
                <a:gd name="connsiteX5" fmla="*/ 518780 w 716011"/>
                <a:gd name="connsiteY5" fmla="*/ 0 h 220504"/>
                <a:gd name="connsiteX6" fmla="*/ 531331 w 716011"/>
                <a:gd name="connsiteY6" fmla="*/ 7317 h 220504"/>
                <a:gd name="connsiteX7" fmla="*/ 716012 w 716011"/>
                <a:gd name="connsiteY7" fmla="*/ 219107 h 22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11" h="220504">
                  <a:moveTo>
                    <a:pt x="716012" y="219107"/>
                  </a:moveTo>
                  <a:cubicBezTo>
                    <a:pt x="708949" y="219565"/>
                    <a:pt x="701911" y="220429"/>
                    <a:pt x="694848" y="220429"/>
                  </a:cubicBezTo>
                  <a:cubicBezTo>
                    <a:pt x="463240" y="220505"/>
                    <a:pt x="231608" y="220505"/>
                    <a:pt x="0" y="220505"/>
                  </a:cubicBezTo>
                  <a:cubicBezTo>
                    <a:pt x="0" y="147308"/>
                    <a:pt x="0" y="74111"/>
                    <a:pt x="0" y="915"/>
                  </a:cubicBezTo>
                  <a:cubicBezTo>
                    <a:pt x="166948" y="915"/>
                    <a:pt x="333870" y="940"/>
                    <a:pt x="500817" y="889"/>
                  </a:cubicBezTo>
                  <a:cubicBezTo>
                    <a:pt x="506813" y="889"/>
                    <a:pt x="512784" y="305"/>
                    <a:pt x="518780" y="0"/>
                  </a:cubicBezTo>
                  <a:cubicBezTo>
                    <a:pt x="522972" y="2414"/>
                    <a:pt x="527621" y="4294"/>
                    <a:pt x="531331" y="7317"/>
                  </a:cubicBezTo>
                  <a:cubicBezTo>
                    <a:pt x="604578" y="67683"/>
                    <a:pt x="666774" y="137755"/>
                    <a:pt x="716012" y="219107"/>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39" name="Freeform: Shape 38">
              <a:extLst>
                <a:ext uri="{FF2B5EF4-FFF2-40B4-BE49-F238E27FC236}">
                  <a16:creationId xmlns:a16="http://schemas.microsoft.com/office/drawing/2014/main" id="{26A5D9A3-C4E2-E03A-CC17-3B589EA04AD8}"/>
                </a:ext>
              </a:extLst>
            </p:cNvPr>
            <p:cNvSpPr/>
            <p:nvPr/>
          </p:nvSpPr>
          <p:spPr>
            <a:xfrm>
              <a:off x="3819553" y="1154605"/>
              <a:ext cx="276894" cy="274438"/>
            </a:xfrm>
            <a:custGeom>
              <a:avLst/>
              <a:gdLst>
                <a:gd name="connsiteX0" fmla="*/ 40473 w 220657"/>
                <a:gd name="connsiteY0" fmla="*/ 213188 h 218700"/>
                <a:gd name="connsiteX1" fmla="*/ 61764 w 220657"/>
                <a:gd name="connsiteY1" fmla="*/ 147842 h 218700"/>
                <a:gd name="connsiteX2" fmla="*/ 55412 w 220657"/>
                <a:gd name="connsiteY2" fmla="*/ 127440 h 218700"/>
                <a:gd name="connsiteX3" fmla="*/ 0 w 220657"/>
                <a:gd name="connsiteY3" fmla="*/ 83309 h 218700"/>
                <a:gd name="connsiteX4" fmla="*/ 57165 w 220657"/>
                <a:gd name="connsiteY4" fmla="*/ 83258 h 218700"/>
                <a:gd name="connsiteX5" fmla="*/ 90295 w 220657"/>
                <a:gd name="connsiteY5" fmla="*/ 59020 h 218700"/>
                <a:gd name="connsiteX6" fmla="*/ 109503 w 220657"/>
                <a:gd name="connsiteY6" fmla="*/ 0 h 218700"/>
                <a:gd name="connsiteX7" fmla="*/ 129523 w 220657"/>
                <a:gd name="connsiteY7" fmla="*/ 61840 h 218700"/>
                <a:gd name="connsiteX8" fmla="*/ 160240 w 220657"/>
                <a:gd name="connsiteY8" fmla="*/ 83690 h 218700"/>
                <a:gd name="connsiteX9" fmla="*/ 220657 w 220657"/>
                <a:gd name="connsiteY9" fmla="*/ 86586 h 218700"/>
                <a:gd name="connsiteX10" fmla="*/ 167583 w 220657"/>
                <a:gd name="connsiteY10" fmla="*/ 124849 h 218700"/>
                <a:gd name="connsiteX11" fmla="*/ 158868 w 220657"/>
                <a:gd name="connsiteY11" fmla="*/ 151653 h 218700"/>
                <a:gd name="connsiteX12" fmla="*/ 180642 w 220657"/>
                <a:gd name="connsiteY12" fmla="*/ 218701 h 218700"/>
                <a:gd name="connsiteX13" fmla="*/ 109732 w 220657"/>
                <a:gd name="connsiteY13" fmla="*/ 167633 h 218700"/>
                <a:gd name="connsiteX14" fmla="*/ 42658 w 220657"/>
                <a:gd name="connsiteY14" fmla="*/ 216033 h 218700"/>
                <a:gd name="connsiteX15" fmla="*/ 40473 w 220657"/>
                <a:gd name="connsiteY15" fmla="*/ 213188 h 2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0657" h="218700">
                  <a:moveTo>
                    <a:pt x="40473" y="213188"/>
                  </a:moveTo>
                  <a:cubicBezTo>
                    <a:pt x="47485" y="191363"/>
                    <a:pt x="53888" y="169336"/>
                    <a:pt x="61764" y="147842"/>
                  </a:cubicBezTo>
                  <a:cubicBezTo>
                    <a:pt x="65244" y="138340"/>
                    <a:pt x="63644" y="133080"/>
                    <a:pt x="55412" y="127440"/>
                  </a:cubicBezTo>
                  <a:cubicBezTo>
                    <a:pt x="36484" y="114508"/>
                    <a:pt x="18191" y="100636"/>
                    <a:pt x="0" y="83309"/>
                  </a:cubicBezTo>
                  <a:cubicBezTo>
                    <a:pt x="19055" y="83309"/>
                    <a:pt x="38110" y="83537"/>
                    <a:pt x="57165" y="83258"/>
                  </a:cubicBezTo>
                  <a:cubicBezTo>
                    <a:pt x="88212" y="82800"/>
                    <a:pt x="80234" y="87704"/>
                    <a:pt x="90295" y="59020"/>
                  </a:cubicBezTo>
                  <a:cubicBezTo>
                    <a:pt x="96647" y="40956"/>
                    <a:pt x="102160" y="22637"/>
                    <a:pt x="109503" y="0"/>
                  </a:cubicBezTo>
                  <a:cubicBezTo>
                    <a:pt x="117150" y="23069"/>
                    <a:pt x="125153" y="42048"/>
                    <a:pt x="129523" y="61840"/>
                  </a:cubicBezTo>
                  <a:cubicBezTo>
                    <a:pt x="133538" y="80133"/>
                    <a:pt x="142786" y="85036"/>
                    <a:pt x="160240" y="83690"/>
                  </a:cubicBezTo>
                  <a:cubicBezTo>
                    <a:pt x="179727" y="82191"/>
                    <a:pt x="199443" y="83334"/>
                    <a:pt x="220657" y="86586"/>
                  </a:cubicBezTo>
                  <a:cubicBezTo>
                    <a:pt x="203025" y="99442"/>
                    <a:pt x="185850" y="113009"/>
                    <a:pt x="167583" y="124849"/>
                  </a:cubicBezTo>
                  <a:cubicBezTo>
                    <a:pt x="156429" y="132089"/>
                    <a:pt x="154015" y="139051"/>
                    <a:pt x="158868" y="151653"/>
                  </a:cubicBezTo>
                  <a:cubicBezTo>
                    <a:pt x="166871" y="172410"/>
                    <a:pt x="172766" y="193980"/>
                    <a:pt x="180642" y="218701"/>
                  </a:cubicBezTo>
                  <a:cubicBezTo>
                    <a:pt x="154981" y="200230"/>
                    <a:pt x="132420" y="183995"/>
                    <a:pt x="109732" y="167633"/>
                  </a:cubicBezTo>
                  <a:cubicBezTo>
                    <a:pt x="86840" y="184148"/>
                    <a:pt x="64762" y="200103"/>
                    <a:pt x="42658" y="216033"/>
                  </a:cubicBezTo>
                  <a:cubicBezTo>
                    <a:pt x="41947" y="215093"/>
                    <a:pt x="41210" y="214128"/>
                    <a:pt x="40473" y="21318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0" name="Freeform: Shape 39">
              <a:extLst>
                <a:ext uri="{FF2B5EF4-FFF2-40B4-BE49-F238E27FC236}">
                  <a16:creationId xmlns:a16="http://schemas.microsoft.com/office/drawing/2014/main" id="{64E249C0-E1A6-B536-981C-DE8F04755F8F}"/>
                </a:ext>
              </a:extLst>
            </p:cNvPr>
            <p:cNvSpPr/>
            <p:nvPr/>
          </p:nvSpPr>
          <p:spPr>
            <a:xfrm>
              <a:off x="4197417" y="1154350"/>
              <a:ext cx="277722" cy="270581"/>
            </a:xfrm>
            <a:custGeom>
              <a:avLst/>
              <a:gdLst>
                <a:gd name="connsiteX0" fmla="*/ 176704 w 221317"/>
                <a:gd name="connsiteY0" fmla="*/ 214102 h 215626"/>
                <a:gd name="connsiteX1" fmla="*/ 109960 w 221317"/>
                <a:gd name="connsiteY1" fmla="*/ 168167 h 215626"/>
                <a:gd name="connsiteX2" fmla="*/ 44081 w 221317"/>
                <a:gd name="connsiteY2" fmla="*/ 215627 h 215626"/>
                <a:gd name="connsiteX3" fmla="*/ 41235 w 221317"/>
                <a:gd name="connsiteY3" fmla="*/ 213721 h 215626"/>
                <a:gd name="connsiteX4" fmla="*/ 66032 w 221317"/>
                <a:gd name="connsiteY4" fmla="*/ 135469 h 215626"/>
                <a:gd name="connsiteX5" fmla="*/ 0 w 221317"/>
                <a:gd name="connsiteY5" fmla="*/ 86891 h 215626"/>
                <a:gd name="connsiteX6" fmla="*/ 610 w 221317"/>
                <a:gd name="connsiteY6" fmla="*/ 83512 h 215626"/>
                <a:gd name="connsiteX7" fmla="*/ 66921 w 221317"/>
                <a:gd name="connsiteY7" fmla="*/ 83817 h 215626"/>
                <a:gd name="connsiteX8" fmla="*/ 88542 w 221317"/>
                <a:gd name="connsiteY8" fmla="*/ 67811 h 215626"/>
                <a:gd name="connsiteX9" fmla="*/ 110265 w 221317"/>
                <a:gd name="connsiteY9" fmla="*/ 0 h 215626"/>
                <a:gd name="connsiteX10" fmla="*/ 130743 w 221317"/>
                <a:gd name="connsiteY10" fmla="*/ 63568 h 215626"/>
                <a:gd name="connsiteX11" fmla="*/ 159300 w 221317"/>
                <a:gd name="connsiteY11" fmla="*/ 83868 h 215626"/>
                <a:gd name="connsiteX12" fmla="*/ 221318 w 221317"/>
                <a:gd name="connsiteY12" fmla="*/ 86662 h 215626"/>
                <a:gd name="connsiteX13" fmla="*/ 155006 w 221317"/>
                <a:gd name="connsiteY13" fmla="*/ 135240 h 215626"/>
                <a:gd name="connsiteX14" fmla="*/ 178381 w 221317"/>
                <a:gd name="connsiteY14" fmla="*/ 212349 h 215626"/>
                <a:gd name="connsiteX15" fmla="*/ 176704 w 221317"/>
                <a:gd name="connsiteY15" fmla="*/ 214102 h 2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317" h="215626">
                  <a:moveTo>
                    <a:pt x="176704" y="214102"/>
                  </a:moveTo>
                  <a:cubicBezTo>
                    <a:pt x="154701" y="198960"/>
                    <a:pt x="132725" y="183843"/>
                    <a:pt x="109960" y="168167"/>
                  </a:cubicBezTo>
                  <a:cubicBezTo>
                    <a:pt x="88110" y="183919"/>
                    <a:pt x="66083" y="199773"/>
                    <a:pt x="44081" y="215627"/>
                  </a:cubicBezTo>
                  <a:cubicBezTo>
                    <a:pt x="43141" y="214992"/>
                    <a:pt x="42175" y="214356"/>
                    <a:pt x="41235" y="213721"/>
                  </a:cubicBezTo>
                  <a:cubicBezTo>
                    <a:pt x="49416" y="187908"/>
                    <a:pt x="57597" y="162095"/>
                    <a:pt x="66032" y="135469"/>
                  </a:cubicBezTo>
                  <a:cubicBezTo>
                    <a:pt x="43776" y="119107"/>
                    <a:pt x="21901" y="102999"/>
                    <a:pt x="0" y="86891"/>
                  </a:cubicBezTo>
                  <a:cubicBezTo>
                    <a:pt x="203" y="85773"/>
                    <a:pt x="407" y="84630"/>
                    <a:pt x="610" y="83512"/>
                  </a:cubicBezTo>
                  <a:cubicBezTo>
                    <a:pt x="22714" y="83512"/>
                    <a:pt x="44868" y="82673"/>
                    <a:pt x="66921" y="83817"/>
                  </a:cubicBezTo>
                  <a:cubicBezTo>
                    <a:pt x="79752" y="84477"/>
                    <a:pt x="85214" y="79777"/>
                    <a:pt x="88542" y="67811"/>
                  </a:cubicBezTo>
                  <a:cubicBezTo>
                    <a:pt x="94538" y="46266"/>
                    <a:pt x="102110" y="25153"/>
                    <a:pt x="110265" y="0"/>
                  </a:cubicBezTo>
                  <a:cubicBezTo>
                    <a:pt x="118014" y="23501"/>
                    <a:pt x="125890" y="43166"/>
                    <a:pt x="130743" y="63568"/>
                  </a:cubicBezTo>
                  <a:cubicBezTo>
                    <a:pt x="134706" y="80209"/>
                    <a:pt x="142786" y="85189"/>
                    <a:pt x="159300" y="83868"/>
                  </a:cubicBezTo>
                  <a:cubicBezTo>
                    <a:pt x="179321" y="82267"/>
                    <a:pt x="199570" y="83486"/>
                    <a:pt x="221318" y="86662"/>
                  </a:cubicBezTo>
                  <a:cubicBezTo>
                    <a:pt x="199341" y="102770"/>
                    <a:pt x="177339" y="118878"/>
                    <a:pt x="155006" y="135240"/>
                  </a:cubicBezTo>
                  <a:cubicBezTo>
                    <a:pt x="162908" y="161307"/>
                    <a:pt x="170657" y="186841"/>
                    <a:pt x="178381" y="212349"/>
                  </a:cubicBezTo>
                  <a:cubicBezTo>
                    <a:pt x="177847" y="212959"/>
                    <a:pt x="177288" y="213518"/>
                    <a:pt x="176704" y="214102"/>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1" name="Freeform: Shape 40">
              <a:extLst>
                <a:ext uri="{FF2B5EF4-FFF2-40B4-BE49-F238E27FC236}">
                  <a16:creationId xmlns:a16="http://schemas.microsoft.com/office/drawing/2014/main" id="{6DEEE408-1802-AE11-D6B2-6FD35080F805}"/>
                </a:ext>
              </a:extLst>
            </p:cNvPr>
            <p:cNvSpPr/>
            <p:nvPr/>
          </p:nvSpPr>
          <p:spPr>
            <a:xfrm>
              <a:off x="4191233" y="1462425"/>
              <a:ext cx="289424" cy="270231"/>
            </a:xfrm>
            <a:custGeom>
              <a:avLst/>
              <a:gdLst>
                <a:gd name="connsiteX0" fmla="*/ 182293 w 230642"/>
                <a:gd name="connsiteY0" fmla="*/ 214915 h 215347"/>
                <a:gd name="connsiteX1" fmla="*/ 115778 w 230642"/>
                <a:gd name="connsiteY1" fmla="*/ 168726 h 215347"/>
                <a:gd name="connsiteX2" fmla="*/ 47460 w 230642"/>
                <a:gd name="connsiteY2" fmla="*/ 214839 h 215347"/>
                <a:gd name="connsiteX3" fmla="*/ 47739 w 230642"/>
                <a:gd name="connsiteY3" fmla="*/ 215195 h 215347"/>
                <a:gd name="connsiteX4" fmla="*/ 67506 w 230642"/>
                <a:gd name="connsiteY4" fmla="*/ 148096 h 215347"/>
                <a:gd name="connsiteX5" fmla="*/ 61129 w 230642"/>
                <a:gd name="connsiteY5" fmla="*/ 127897 h 215347"/>
                <a:gd name="connsiteX6" fmla="*/ 0 w 230642"/>
                <a:gd name="connsiteY6" fmla="*/ 83461 h 215347"/>
                <a:gd name="connsiteX7" fmla="*/ 74137 w 230642"/>
                <a:gd name="connsiteY7" fmla="*/ 83715 h 215347"/>
                <a:gd name="connsiteX8" fmla="*/ 92658 w 230642"/>
                <a:gd name="connsiteY8" fmla="*/ 70656 h 215347"/>
                <a:gd name="connsiteX9" fmla="*/ 115169 w 230642"/>
                <a:gd name="connsiteY9" fmla="*/ 0 h 215347"/>
                <a:gd name="connsiteX10" fmla="*/ 138949 w 230642"/>
                <a:gd name="connsiteY10" fmla="*/ 72739 h 215347"/>
                <a:gd name="connsiteX11" fmla="*/ 153939 w 230642"/>
                <a:gd name="connsiteY11" fmla="*/ 83613 h 215347"/>
                <a:gd name="connsiteX12" fmla="*/ 230642 w 230642"/>
                <a:gd name="connsiteY12" fmla="*/ 83436 h 215347"/>
                <a:gd name="connsiteX13" fmla="*/ 169056 w 230642"/>
                <a:gd name="connsiteY13" fmla="*/ 128380 h 215347"/>
                <a:gd name="connsiteX14" fmla="*/ 162984 w 230642"/>
                <a:gd name="connsiteY14" fmla="*/ 147283 h 215347"/>
                <a:gd name="connsiteX15" fmla="*/ 180235 w 230642"/>
                <a:gd name="connsiteY15" fmla="*/ 200281 h 215347"/>
                <a:gd name="connsiteX16" fmla="*/ 182090 w 230642"/>
                <a:gd name="connsiteY16" fmla="*/ 215347 h 215347"/>
                <a:gd name="connsiteX17" fmla="*/ 182293 w 230642"/>
                <a:gd name="connsiteY17" fmla="*/ 214915 h 21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642" h="215347">
                  <a:moveTo>
                    <a:pt x="182293" y="214915"/>
                  </a:moveTo>
                  <a:cubicBezTo>
                    <a:pt x="160342" y="199671"/>
                    <a:pt x="138390" y="184427"/>
                    <a:pt x="115778" y="168726"/>
                  </a:cubicBezTo>
                  <a:cubicBezTo>
                    <a:pt x="93166" y="183995"/>
                    <a:pt x="70326" y="199417"/>
                    <a:pt x="47460" y="214839"/>
                  </a:cubicBezTo>
                  <a:lnTo>
                    <a:pt x="47739" y="215195"/>
                  </a:lnTo>
                  <a:cubicBezTo>
                    <a:pt x="54218" y="192786"/>
                    <a:pt x="60087" y="170200"/>
                    <a:pt x="67506" y="148096"/>
                  </a:cubicBezTo>
                  <a:cubicBezTo>
                    <a:pt x="70656" y="138670"/>
                    <a:pt x="69462" y="133563"/>
                    <a:pt x="61129" y="127897"/>
                  </a:cubicBezTo>
                  <a:cubicBezTo>
                    <a:pt x="41794" y="114737"/>
                    <a:pt x="23196" y="100433"/>
                    <a:pt x="0" y="83461"/>
                  </a:cubicBezTo>
                  <a:cubicBezTo>
                    <a:pt x="27973" y="83461"/>
                    <a:pt x="51093" y="82902"/>
                    <a:pt x="74137" y="83715"/>
                  </a:cubicBezTo>
                  <a:cubicBezTo>
                    <a:pt x="84579" y="84096"/>
                    <a:pt x="89711" y="81047"/>
                    <a:pt x="92658" y="70656"/>
                  </a:cubicBezTo>
                  <a:cubicBezTo>
                    <a:pt x="99086" y="48095"/>
                    <a:pt x="106810" y="25915"/>
                    <a:pt x="115169" y="0"/>
                  </a:cubicBezTo>
                  <a:cubicBezTo>
                    <a:pt x="123883" y="26372"/>
                    <a:pt x="132013" y="49391"/>
                    <a:pt x="138949" y="72739"/>
                  </a:cubicBezTo>
                  <a:cubicBezTo>
                    <a:pt x="141490" y="81276"/>
                    <a:pt x="145479" y="83791"/>
                    <a:pt x="153939" y="83613"/>
                  </a:cubicBezTo>
                  <a:cubicBezTo>
                    <a:pt x="177745" y="83131"/>
                    <a:pt x="201577" y="83436"/>
                    <a:pt x="230642" y="83436"/>
                  </a:cubicBezTo>
                  <a:cubicBezTo>
                    <a:pt x="207420" y="100534"/>
                    <a:pt x="188670" y="115118"/>
                    <a:pt x="169056" y="128380"/>
                  </a:cubicBezTo>
                  <a:cubicBezTo>
                    <a:pt x="161002" y="133817"/>
                    <a:pt x="159986" y="138873"/>
                    <a:pt x="162984" y="147283"/>
                  </a:cubicBezTo>
                  <a:cubicBezTo>
                    <a:pt x="169209" y="164788"/>
                    <a:pt x="174824" y="182496"/>
                    <a:pt x="180235" y="200281"/>
                  </a:cubicBezTo>
                  <a:cubicBezTo>
                    <a:pt x="181683" y="205032"/>
                    <a:pt x="181505" y="210291"/>
                    <a:pt x="182090" y="215347"/>
                  </a:cubicBezTo>
                  <a:cubicBezTo>
                    <a:pt x="182064" y="215322"/>
                    <a:pt x="182293" y="214915"/>
                    <a:pt x="182293" y="21491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2" name="Freeform: Shape 41">
              <a:extLst>
                <a:ext uri="{FF2B5EF4-FFF2-40B4-BE49-F238E27FC236}">
                  <a16:creationId xmlns:a16="http://schemas.microsoft.com/office/drawing/2014/main" id="{2D740F62-DFF0-8BEC-8C91-E8BAED57FC3A}"/>
                </a:ext>
              </a:extLst>
            </p:cNvPr>
            <p:cNvSpPr/>
            <p:nvPr/>
          </p:nvSpPr>
          <p:spPr>
            <a:xfrm>
              <a:off x="3813241" y="1462840"/>
              <a:ext cx="288626" cy="274248"/>
            </a:xfrm>
            <a:custGeom>
              <a:avLst/>
              <a:gdLst>
                <a:gd name="connsiteX0" fmla="*/ 45834 w 230006"/>
                <a:gd name="connsiteY0" fmla="*/ 214128 h 218548"/>
                <a:gd name="connsiteX1" fmla="*/ 67023 w 230006"/>
                <a:gd name="connsiteY1" fmla="*/ 146876 h 218548"/>
                <a:gd name="connsiteX2" fmla="*/ 61001 w 230006"/>
                <a:gd name="connsiteY2" fmla="*/ 127923 h 218548"/>
                <a:gd name="connsiteX3" fmla="*/ 0 w 230006"/>
                <a:gd name="connsiteY3" fmla="*/ 83410 h 218548"/>
                <a:gd name="connsiteX4" fmla="*/ 87247 w 230006"/>
                <a:gd name="connsiteY4" fmla="*/ 83410 h 218548"/>
                <a:gd name="connsiteX5" fmla="*/ 114635 w 230006"/>
                <a:gd name="connsiteY5" fmla="*/ 0 h 218548"/>
                <a:gd name="connsiteX6" fmla="*/ 137323 w 230006"/>
                <a:gd name="connsiteY6" fmla="*/ 69284 h 218548"/>
                <a:gd name="connsiteX7" fmla="*/ 156582 w 230006"/>
                <a:gd name="connsiteY7" fmla="*/ 83385 h 218548"/>
                <a:gd name="connsiteX8" fmla="*/ 230007 w 230006"/>
                <a:gd name="connsiteY8" fmla="*/ 83080 h 218548"/>
                <a:gd name="connsiteX9" fmla="*/ 181760 w 230006"/>
                <a:gd name="connsiteY9" fmla="*/ 118675 h 218548"/>
                <a:gd name="connsiteX10" fmla="*/ 167481 w 230006"/>
                <a:gd name="connsiteY10" fmla="*/ 161282 h 218548"/>
                <a:gd name="connsiteX11" fmla="*/ 185698 w 230006"/>
                <a:gd name="connsiteY11" fmla="*/ 218548 h 218548"/>
                <a:gd name="connsiteX12" fmla="*/ 114838 w 230006"/>
                <a:gd name="connsiteY12" fmla="*/ 167557 h 218548"/>
                <a:gd name="connsiteX13" fmla="*/ 59223 w 230006"/>
                <a:gd name="connsiteY13" fmla="*/ 207624 h 218548"/>
                <a:gd name="connsiteX14" fmla="*/ 45427 w 230006"/>
                <a:gd name="connsiteY14" fmla="*/ 213899 h 218548"/>
                <a:gd name="connsiteX15" fmla="*/ 45834 w 230006"/>
                <a:gd name="connsiteY15" fmla="*/ 214128 h 21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006" h="218548">
                  <a:moveTo>
                    <a:pt x="45834" y="214128"/>
                  </a:moveTo>
                  <a:cubicBezTo>
                    <a:pt x="52795" y="191668"/>
                    <a:pt x="59198" y="169031"/>
                    <a:pt x="67023" y="146876"/>
                  </a:cubicBezTo>
                  <a:cubicBezTo>
                    <a:pt x="70173" y="137933"/>
                    <a:pt x="68674" y="133233"/>
                    <a:pt x="61001" y="127923"/>
                  </a:cubicBezTo>
                  <a:cubicBezTo>
                    <a:pt x="41464" y="114406"/>
                    <a:pt x="22561" y="99975"/>
                    <a:pt x="0" y="83410"/>
                  </a:cubicBezTo>
                  <a:cubicBezTo>
                    <a:pt x="31581" y="83410"/>
                    <a:pt x="58689" y="83410"/>
                    <a:pt x="87247" y="83410"/>
                  </a:cubicBezTo>
                  <a:cubicBezTo>
                    <a:pt x="96037" y="56631"/>
                    <a:pt x="104676" y="30336"/>
                    <a:pt x="114635" y="0"/>
                  </a:cubicBezTo>
                  <a:cubicBezTo>
                    <a:pt x="123045" y="25330"/>
                    <a:pt x="131099" y="47053"/>
                    <a:pt x="137323" y="69284"/>
                  </a:cubicBezTo>
                  <a:cubicBezTo>
                    <a:pt x="140423" y="80311"/>
                    <a:pt x="145225" y="83893"/>
                    <a:pt x="156582" y="83385"/>
                  </a:cubicBezTo>
                  <a:cubicBezTo>
                    <a:pt x="179270" y="82394"/>
                    <a:pt x="202060" y="83080"/>
                    <a:pt x="230007" y="83080"/>
                  </a:cubicBezTo>
                  <a:cubicBezTo>
                    <a:pt x="211181" y="96977"/>
                    <a:pt x="196521" y="107877"/>
                    <a:pt x="181760" y="118675"/>
                  </a:cubicBezTo>
                  <a:cubicBezTo>
                    <a:pt x="159097" y="135240"/>
                    <a:pt x="159097" y="135189"/>
                    <a:pt x="167481" y="161282"/>
                  </a:cubicBezTo>
                  <a:cubicBezTo>
                    <a:pt x="173147" y="178914"/>
                    <a:pt x="178711" y="196572"/>
                    <a:pt x="185698" y="218548"/>
                  </a:cubicBezTo>
                  <a:cubicBezTo>
                    <a:pt x="160291" y="200256"/>
                    <a:pt x="138136" y="184326"/>
                    <a:pt x="114838" y="167557"/>
                  </a:cubicBezTo>
                  <a:cubicBezTo>
                    <a:pt x="96317" y="180972"/>
                    <a:pt x="77922" y="194514"/>
                    <a:pt x="59223" y="207624"/>
                  </a:cubicBezTo>
                  <a:cubicBezTo>
                    <a:pt x="55158" y="210469"/>
                    <a:pt x="50051" y="211841"/>
                    <a:pt x="45427" y="213899"/>
                  </a:cubicBezTo>
                  <a:lnTo>
                    <a:pt x="45834" y="214128"/>
                  </a:ln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3" name="Freeform: Shape 42">
              <a:extLst>
                <a:ext uri="{FF2B5EF4-FFF2-40B4-BE49-F238E27FC236}">
                  <a16:creationId xmlns:a16="http://schemas.microsoft.com/office/drawing/2014/main" id="{50FBC557-74DE-A5F7-9F19-5CECC816B3FE}"/>
                </a:ext>
              </a:extLst>
            </p:cNvPr>
            <p:cNvSpPr/>
            <p:nvPr/>
          </p:nvSpPr>
          <p:spPr>
            <a:xfrm>
              <a:off x="4191552" y="846180"/>
              <a:ext cx="284195" cy="272335"/>
            </a:xfrm>
            <a:custGeom>
              <a:avLst/>
              <a:gdLst>
                <a:gd name="connsiteX0" fmla="*/ 48196 w 226475"/>
                <a:gd name="connsiteY0" fmla="*/ 217024 h 217024"/>
                <a:gd name="connsiteX1" fmla="*/ 54167 w 226475"/>
                <a:gd name="connsiteY1" fmla="*/ 187476 h 217024"/>
                <a:gd name="connsiteX2" fmla="*/ 70834 w 226475"/>
                <a:gd name="connsiteY2" fmla="*/ 135469 h 217024"/>
                <a:gd name="connsiteX3" fmla="*/ 0 w 226475"/>
                <a:gd name="connsiteY3" fmla="*/ 83588 h 217024"/>
                <a:gd name="connsiteX4" fmla="*/ 73425 w 226475"/>
                <a:gd name="connsiteY4" fmla="*/ 83918 h 217024"/>
                <a:gd name="connsiteX5" fmla="*/ 92658 w 226475"/>
                <a:gd name="connsiteY5" fmla="*/ 69564 h 217024"/>
                <a:gd name="connsiteX6" fmla="*/ 114838 w 226475"/>
                <a:gd name="connsiteY6" fmla="*/ 0 h 217024"/>
                <a:gd name="connsiteX7" fmla="*/ 142582 w 226475"/>
                <a:gd name="connsiteY7" fmla="*/ 83461 h 217024"/>
                <a:gd name="connsiteX8" fmla="*/ 224951 w 226475"/>
                <a:gd name="connsiteY8" fmla="*/ 83461 h 217024"/>
                <a:gd name="connsiteX9" fmla="*/ 226475 w 226475"/>
                <a:gd name="connsiteY9" fmla="*/ 86357 h 217024"/>
                <a:gd name="connsiteX10" fmla="*/ 171876 w 226475"/>
                <a:gd name="connsiteY10" fmla="*/ 125814 h 217024"/>
                <a:gd name="connsiteX11" fmla="*/ 164000 w 226475"/>
                <a:gd name="connsiteY11" fmla="*/ 151221 h 217024"/>
                <a:gd name="connsiteX12" fmla="*/ 183691 w 226475"/>
                <a:gd name="connsiteY12" fmla="*/ 212705 h 217024"/>
                <a:gd name="connsiteX13" fmla="*/ 180134 w 226475"/>
                <a:gd name="connsiteY13" fmla="*/ 214585 h 217024"/>
                <a:gd name="connsiteX14" fmla="*/ 114915 w 226475"/>
                <a:gd name="connsiteY14" fmla="*/ 167659 h 217024"/>
                <a:gd name="connsiteX15" fmla="*/ 48044 w 226475"/>
                <a:gd name="connsiteY15" fmla="*/ 216592 h 217024"/>
                <a:gd name="connsiteX16" fmla="*/ 48196 w 226475"/>
                <a:gd name="connsiteY16" fmla="*/ 217024 h 21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475" h="217024">
                  <a:moveTo>
                    <a:pt x="48196" y="217024"/>
                  </a:moveTo>
                  <a:cubicBezTo>
                    <a:pt x="50153" y="207166"/>
                    <a:pt x="51398" y="197105"/>
                    <a:pt x="54167" y="187476"/>
                  </a:cubicBezTo>
                  <a:cubicBezTo>
                    <a:pt x="59172" y="170225"/>
                    <a:pt x="65092" y="153228"/>
                    <a:pt x="70834" y="135469"/>
                  </a:cubicBezTo>
                  <a:cubicBezTo>
                    <a:pt x="48247" y="118929"/>
                    <a:pt x="26245" y="102796"/>
                    <a:pt x="0" y="83588"/>
                  </a:cubicBezTo>
                  <a:cubicBezTo>
                    <a:pt x="27414" y="83588"/>
                    <a:pt x="50458" y="82775"/>
                    <a:pt x="73425" y="83918"/>
                  </a:cubicBezTo>
                  <a:cubicBezTo>
                    <a:pt x="85189" y="84503"/>
                    <a:pt x="89635" y="80082"/>
                    <a:pt x="92658" y="69564"/>
                  </a:cubicBezTo>
                  <a:cubicBezTo>
                    <a:pt x="98985" y="47511"/>
                    <a:pt x="106530" y="25813"/>
                    <a:pt x="114838" y="0"/>
                  </a:cubicBezTo>
                  <a:cubicBezTo>
                    <a:pt x="124772" y="29929"/>
                    <a:pt x="133588" y="56403"/>
                    <a:pt x="142582" y="83461"/>
                  </a:cubicBezTo>
                  <a:cubicBezTo>
                    <a:pt x="170479" y="83461"/>
                    <a:pt x="197715" y="83461"/>
                    <a:pt x="224951" y="83461"/>
                  </a:cubicBezTo>
                  <a:cubicBezTo>
                    <a:pt x="225459" y="84426"/>
                    <a:pt x="225967" y="85392"/>
                    <a:pt x="226475" y="86357"/>
                  </a:cubicBezTo>
                  <a:cubicBezTo>
                    <a:pt x="208335" y="99620"/>
                    <a:pt x="190677" y="113593"/>
                    <a:pt x="171876" y="125814"/>
                  </a:cubicBezTo>
                  <a:cubicBezTo>
                    <a:pt x="161053" y="132852"/>
                    <a:pt x="159529" y="139483"/>
                    <a:pt x="164000" y="151221"/>
                  </a:cubicBezTo>
                  <a:cubicBezTo>
                    <a:pt x="171622" y="171317"/>
                    <a:pt x="177237" y="192176"/>
                    <a:pt x="183691" y="212705"/>
                  </a:cubicBezTo>
                  <a:cubicBezTo>
                    <a:pt x="182496" y="213340"/>
                    <a:pt x="181328" y="213975"/>
                    <a:pt x="180134" y="214585"/>
                  </a:cubicBezTo>
                  <a:cubicBezTo>
                    <a:pt x="158538" y="199036"/>
                    <a:pt x="136917" y="183487"/>
                    <a:pt x="114915" y="167659"/>
                  </a:cubicBezTo>
                  <a:cubicBezTo>
                    <a:pt x="92150" y="184300"/>
                    <a:pt x="70097" y="200459"/>
                    <a:pt x="48044" y="216592"/>
                  </a:cubicBezTo>
                  <a:cubicBezTo>
                    <a:pt x="48069" y="216643"/>
                    <a:pt x="48196" y="217024"/>
                    <a:pt x="48196" y="217024"/>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4" name="Freeform: Shape 43">
              <a:extLst>
                <a:ext uri="{FF2B5EF4-FFF2-40B4-BE49-F238E27FC236}">
                  <a16:creationId xmlns:a16="http://schemas.microsoft.com/office/drawing/2014/main" id="{15E1C7FC-CFB1-100E-CBE6-80765038EC4A}"/>
                </a:ext>
              </a:extLst>
            </p:cNvPr>
            <p:cNvSpPr/>
            <p:nvPr/>
          </p:nvSpPr>
          <p:spPr>
            <a:xfrm>
              <a:off x="3525059" y="1479992"/>
              <a:ext cx="192821" cy="257223"/>
            </a:xfrm>
            <a:custGeom>
              <a:avLst/>
              <a:gdLst>
                <a:gd name="connsiteX0" fmla="*/ 0 w 153659"/>
                <a:gd name="connsiteY0" fmla="*/ 184529 h 204981"/>
                <a:gd name="connsiteX1" fmla="*/ 46139 w 153659"/>
                <a:gd name="connsiteY1" fmla="*/ 0 h 204981"/>
                <a:gd name="connsiteX2" fmla="*/ 66083 w 153659"/>
                <a:gd name="connsiteY2" fmla="*/ 58842 h 204981"/>
                <a:gd name="connsiteX3" fmla="*/ 81098 w 153659"/>
                <a:gd name="connsiteY3" fmla="*/ 69665 h 204981"/>
                <a:gd name="connsiteX4" fmla="*/ 153660 w 153659"/>
                <a:gd name="connsiteY4" fmla="*/ 72765 h 204981"/>
                <a:gd name="connsiteX5" fmla="*/ 97206 w 153659"/>
                <a:gd name="connsiteY5" fmla="*/ 113644 h 204981"/>
                <a:gd name="connsiteX6" fmla="*/ 90550 w 153659"/>
                <a:gd name="connsiteY6" fmla="*/ 133944 h 204981"/>
                <a:gd name="connsiteX7" fmla="*/ 113492 w 153659"/>
                <a:gd name="connsiteY7" fmla="*/ 204981 h 204981"/>
                <a:gd name="connsiteX8" fmla="*/ 55590 w 153659"/>
                <a:gd name="connsiteY8" fmla="*/ 162755 h 204981"/>
                <a:gd name="connsiteX9" fmla="*/ 30361 w 153659"/>
                <a:gd name="connsiteY9" fmla="*/ 162196 h 204981"/>
                <a:gd name="connsiteX10" fmla="*/ 0 w 153659"/>
                <a:gd name="connsiteY10" fmla="*/ 184529 h 20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59" h="204981">
                  <a:moveTo>
                    <a:pt x="0" y="184529"/>
                  </a:moveTo>
                  <a:cubicBezTo>
                    <a:pt x="8664" y="121342"/>
                    <a:pt x="20783" y="58994"/>
                    <a:pt x="46139" y="0"/>
                  </a:cubicBezTo>
                  <a:cubicBezTo>
                    <a:pt x="52846" y="19589"/>
                    <a:pt x="59909" y="39075"/>
                    <a:pt x="66083" y="58842"/>
                  </a:cubicBezTo>
                  <a:cubicBezTo>
                    <a:pt x="68598" y="66921"/>
                    <a:pt x="72460" y="69868"/>
                    <a:pt x="81098" y="69665"/>
                  </a:cubicBezTo>
                  <a:cubicBezTo>
                    <a:pt x="104904" y="69055"/>
                    <a:pt x="128710" y="69462"/>
                    <a:pt x="153660" y="72765"/>
                  </a:cubicBezTo>
                  <a:cubicBezTo>
                    <a:pt x="134884" y="86459"/>
                    <a:pt x="116388" y="100560"/>
                    <a:pt x="97206" y="113644"/>
                  </a:cubicBezTo>
                  <a:cubicBezTo>
                    <a:pt x="89025" y="119234"/>
                    <a:pt x="87043" y="124315"/>
                    <a:pt x="90550" y="133944"/>
                  </a:cubicBezTo>
                  <a:cubicBezTo>
                    <a:pt x="98502" y="155845"/>
                    <a:pt x="104981" y="178279"/>
                    <a:pt x="113492" y="204981"/>
                  </a:cubicBezTo>
                  <a:cubicBezTo>
                    <a:pt x="91566" y="189102"/>
                    <a:pt x="73171" y="176475"/>
                    <a:pt x="55590" y="162755"/>
                  </a:cubicBezTo>
                  <a:cubicBezTo>
                    <a:pt x="46647" y="155769"/>
                    <a:pt x="39736" y="153838"/>
                    <a:pt x="30361" y="162196"/>
                  </a:cubicBezTo>
                  <a:cubicBezTo>
                    <a:pt x="21062" y="170530"/>
                    <a:pt x="10188" y="177161"/>
                    <a:pt x="0" y="184529"/>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5" name="Freeform: Shape 44">
              <a:extLst>
                <a:ext uri="{FF2B5EF4-FFF2-40B4-BE49-F238E27FC236}">
                  <a16:creationId xmlns:a16="http://schemas.microsoft.com/office/drawing/2014/main" id="{D06A80FE-7D7D-4DFB-0F9D-5E3E2FCDB729}"/>
                </a:ext>
              </a:extLst>
            </p:cNvPr>
            <p:cNvSpPr/>
            <p:nvPr/>
          </p:nvSpPr>
          <p:spPr>
            <a:xfrm>
              <a:off x="3870277" y="946767"/>
              <a:ext cx="231654" cy="174139"/>
            </a:xfrm>
            <a:custGeom>
              <a:avLst/>
              <a:gdLst>
                <a:gd name="connsiteX0" fmla="*/ 17531 w 184605"/>
                <a:gd name="connsiteY0" fmla="*/ 71825 h 138771"/>
                <a:gd name="connsiteX1" fmla="*/ 82572 w 184605"/>
                <a:gd name="connsiteY1" fmla="*/ 20427 h 138771"/>
                <a:gd name="connsiteX2" fmla="*/ 112120 w 184605"/>
                <a:gd name="connsiteY2" fmla="*/ 0 h 138771"/>
                <a:gd name="connsiteX3" fmla="*/ 148096 w 184605"/>
                <a:gd name="connsiteY3" fmla="*/ 3328 h 138771"/>
                <a:gd name="connsiteX4" fmla="*/ 184605 w 184605"/>
                <a:gd name="connsiteY4" fmla="*/ 3455 h 138771"/>
                <a:gd name="connsiteX5" fmla="*/ 127592 w 184605"/>
                <a:gd name="connsiteY5" fmla="*/ 44614 h 138771"/>
                <a:gd name="connsiteX6" fmla="*/ 118751 w 184605"/>
                <a:gd name="connsiteY6" fmla="*/ 72714 h 138771"/>
                <a:gd name="connsiteX7" fmla="*/ 140245 w 184605"/>
                <a:gd name="connsiteY7" fmla="*/ 138771 h 138771"/>
                <a:gd name="connsiteX8" fmla="*/ 81708 w 184605"/>
                <a:gd name="connsiteY8" fmla="*/ 95987 h 138771"/>
                <a:gd name="connsiteX9" fmla="*/ 56428 w 184605"/>
                <a:gd name="connsiteY9" fmla="*/ 96520 h 138771"/>
                <a:gd name="connsiteX10" fmla="*/ 0 w 184605"/>
                <a:gd name="connsiteY10" fmla="*/ 137857 h 138771"/>
                <a:gd name="connsiteX11" fmla="*/ 17531 w 184605"/>
                <a:gd name="connsiteY11" fmla="*/ 71825 h 13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605" h="138771">
                  <a:moveTo>
                    <a:pt x="17531" y="71825"/>
                  </a:moveTo>
                  <a:cubicBezTo>
                    <a:pt x="39203" y="54675"/>
                    <a:pt x="60697" y="37322"/>
                    <a:pt x="82572" y="20427"/>
                  </a:cubicBezTo>
                  <a:cubicBezTo>
                    <a:pt x="92023" y="13135"/>
                    <a:pt x="102237" y="6784"/>
                    <a:pt x="112120" y="0"/>
                  </a:cubicBezTo>
                  <a:cubicBezTo>
                    <a:pt x="124112" y="1143"/>
                    <a:pt x="136078" y="2668"/>
                    <a:pt x="148096" y="3328"/>
                  </a:cubicBezTo>
                  <a:cubicBezTo>
                    <a:pt x="158385" y="3887"/>
                    <a:pt x="168726" y="3455"/>
                    <a:pt x="184605" y="3455"/>
                  </a:cubicBezTo>
                  <a:cubicBezTo>
                    <a:pt x="163060" y="19157"/>
                    <a:pt x="145936" y="32825"/>
                    <a:pt x="127592" y="44614"/>
                  </a:cubicBezTo>
                  <a:cubicBezTo>
                    <a:pt x="115728" y="52236"/>
                    <a:pt x="113771" y="59807"/>
                    <a:pt x="118751" y="72714"/>
                  </a:cubicBezTo>
                  <a:cubicBezTo>
                    <a:pt x="126551" y="92912"/>
                    <a:pt x="132293" y="113924"/>
                    <a:pt x="140245" y="138771"/>
                  </a:cubicBezTo>
                  <a:cubicBezTo>
                    <a:pt x="118319" y="122892"/>
                    <a:pt x="99340" y="110291"/>
                    <a:pt x="81708" y="95987"/>
                  </a:cubicBezTo>
                  <a:cubicBezTo>
                    <a:pt x="71977" y="88110"/>
                    <a:pt x="65422" y="89457"/>
                    <a:pt x="56428" y="96520"/>
                  </a:cubicBezTo>
                  <a:cubicBezTo>
                    <a:pt x="38974" y="110214"/>
                    <a:pt x="20656" y="122841"/>
                    <a:pt x="0" y="137857"/>
                  </a:cubicBezTo>
                  <a:cubicBezTo>
                    <a:pt x="6453" y="113517"/>
                    <a:pt x="11992" y="92658"/>
                    <a:pt x="17531" y="7182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6" name="Freeform: Shape 45">
              <a:extLst>
                <a:ext uri="{FF2B5EF4-FFF2-40B4-BE49-F238E27FC236}">
                  <a16:creationId xmlns:a16="http://schemas.microsoft.com/office/drawing/2014/main" id="{27017956-44C5-27FB-278D-A52B395B09BB}"/>
                </a:ext>
              </a:extLst>
            </p:cNvPr>
            <p:cNvSpPr/>
            <p:nvPr/>
          </p:nvSpPr>
          <p:spPr>
            <a:xfrm>
              <a:off x="3516962" y="785860"/>
              <a:ext cx="1056279" cy="1057878"/>
            </a:xfrm>
            <a:custGeom>
              <a:avLst/>
              <a:gdLst>
                <a:gd name="connsiteX0" fmla="*/ 841750 w 841749"/>
                <a:gd name="connsiteY0" fmla="*/ 183589 h 843023"/>
                <a:gd name="connsiteX1" fmla="*/ 841191 w 841749"/>
                <a:gd name="connsiteY1" fmla="*/ 0 h 843023"/>
                <a:gd name="connsiteX2" fmla="*/ 775464 w 841749"/>
                <a:gd name="connsiteY2" fmla="*/ 0 h 843023"/>
                <a:gd name="connsiteX3" fmla="*/ 719899 w 841749"/>
                <a:gd name="connsiteY3" fmla="*/ 8842 h 843023"/>
                <a:gd name="connsiteX4" fmla="*/ 399495 w 841749"/>
                <a:gd name="connsiteY4" fmla="*/ 125484 h 843023"/>
                <a:gd name="connsiteX5" fmla="*/ 393677 w 841749"/>
                <a:gd name="connsiteY5" fmla="*/ 128278 h 843023"/>
                <a:gd name="connsiteX6" fmla="*/ 429653 w 841749"/>
                <a:gd name="connsiteY6" fmla="*/ 131607 h 843023"/>
                <a:gd name="connsiteX7" fmla="*/ 466162 w 841749"/>
                <a:gd name="connsiteY7" fmla="*/ 131734 h 843023"/>
                <a:gd name="connsiteX8" fmla="*/ 409150 w 841749"/>
                <a:gd name="connsiteY8" fmla="*/ 172893 h 843023"/>
                <a:gd name="connsiteX9" fmla="*/ 400308 w 841749"/>
                <a:gd name="connsiteY9" fmla="*/ 200992 h 843023"/>
                <a:gd name="connsiteX10" fmla="*/ 421802 w 841749"/>
                <a:gd name="connsiteY10" fmla="*/ 267050 h 843023"/>
                <a:gd name="connsiteX11" fmla="*/ 363265 w 841749"/>
                <a:gd name="connsiteY11" fmla="*/ 224265 h 843023"/>
                <a:gd name="connsiteX12" fmla="*/ 337985 w 841749"/>
                <a:gd name="connsiteY12" fmla="*/ 224799 h 843023"/>
                <a:gd name="connsiteX13" fmla="*/ 281557 w 841749"/>
                <a:gd name="connsiteY13" fmla="*/ 266135 h 843023"/>
                <a:gd name="connsiteX14" fmla="*/ 299088 w 841749"/>
                <a:gd name="connsiteY14" fmla="*/ 200078 h 843023"/>
                <a:gd name="connsiteX15" fmla="*/ 173325 w 841749"/>
                <a:gd name="connsiteY15" fmla="*/ 330617 h 843023"/>
                <a:gd name="connsiteX16" fmla="*/ 98451 w 841749"/>
                <a:gd name="connsiteY16" fmla="*/ 447869 h 843023"/>
                <a:gd name="connsiteX17" fmla="*/ 98451 w 841749"/>
                <a:gd name="connsiteY17" fmla="*/ 447869 h 843023"/>
                <a:gd name="connsiteX18" fmla="*/ 81937 w 841749"/>
                <a:gd name="connsiteY18" fmla="*/ 484328 h 843023"/>
                <a:gd name="connsiteX19" fmla="*/ 52592 w 841749"/>
                <a:gd name="connsiteY19" fmla="*/ 553180 h 843023"/>
                <a:gd name="connsiteX20" fmla="*/ 72536 w 841749"/>
                <a:gd name="connsiteY20" fmla="*/ 612022 h 843023"/>
                <a:gd name="connsiteX21" fmla="*/ 87552 w 841749"/>
                <a:gd name="connsiteY21" fmla="*/ 622845 h 843023"/>
                <a:gd name="connsiteX22" fmla="*/ 160113 w 841749"/>
                <a:gd name="connsiteY22" fmla="*/ 625945 h 843023"/>
                <a:gd name="connsiteX23" fmla="*/ 103659 w 841749"/>
                <a:gd name="connsiteY23" fmla="*/ 666824 h 843023"/>
                <a:gd name="connsiteX24" fmla="*/ 97003 w 841749"/>
                <a:gd name="connsiteY24" fmla="*/ 687124 h 843023"/>
                <a:gd name="connsiteX25" fmla="*/ 119945 w 841749"/>
                <a:gd name="connsiteY25" fmla="*/ 758161 h 843023"/>
                <a:gd name="connsiteX26" fmla="*/ 62043 w 841749"/>
                <a:gd name="connsiteY26" fmla="*/ 715936 h 843023"/>
                <a:gd name="connsiteX27" fmla="*/ 36814 w 841749"/>
                <a:gd name="connsiteY27" fmla="*/ 715377 h 843023"/>
                <a:gd name="connsiteX28" fmla="*/ 6428 w 841749"/>
                <a:gd name="connsiteY28" fmla="*/ 737709 h 843023"/>
                <a:gd name="connsiteX29" fmla="*/ 0 w 841749"/>
                <a:gd name="connsiteY29" fmla="*/ 842639 h 843023"/>
                <a:gd name="connsiteX30" fmla="*/ 183995 w 841749"/>
                <a:gd name="connsiteY30" fmla="*/ 842995 h 843023"/>
                <a:gd name="connsiteX31" fmla="*/ 821500 w 841749"/>
                <a:gd name="connsiteY31" fmla="*/ 842995 h 843023"/>
                <a:gd name="connsiteX32" fmla="*/ 841191 w 841749"/>
                <a:gd name="connsiteY32" fmla="*/ 842461 h 843023"/>
                <a:gd name="connsiteX33" fmla="*/ 841750 w 841749"/>
                <a:gd name="connsiteY33" fmla="*/ 622795 h 843023"/>
                <a:gd name="connsiteX34" fmla="*/ 841750 w 841749"/>
                <a:gd name="connsiteY34" fmla="*/ 403179 h 843023"/>
                <a:gd name="connsiteX35" fmla="*/ 841750 w 841749"/>
                <a:gd name="connsiteY35" fmla="*/ 183589 h 843023"/>
                <a:gd name="connsiteX36" fmla="*/ 298326 w 841749"/>
                <a:gd name="connsiteY36" fmla="*/ 377112 h 843023"/>
                <a:gd name="connsiteX37" fmla="*/ 331456 w 841749"/>
                <a:gd name="connsiteY37" fmla="*/ 352874 h 843023"/>
                <a:gd name="connsiteX38" fmla="*/ 350663 w 841749"/>
                <a:gd name="connsiteY38" fmla="*/ 293854 h 843023"/>
                <a:gd name="connsiteX39" fmla="*/ 370684 w 841749"/>
                <a:gd name="connsiteY39" fmla="*/ 355694 h 843023"/>
                <a:gd name="connsiteX40" fmla="*/ 401401 w 841749"/>
                <a:gd name="connsiteY40" fmla="*/ 377544 h 843023"/>
                <a:gd name="connsiteX41" fmla="*/ 461818 w 841749"/>
                <a:gd name="connsiteY41" fmla="*/ 380440 h 843023"/>
                <a:gd name="connsiteX42" fmla="*/ 408743 w 841749"/>
                <a:gd name="connsiteY42" fmla="*/ 418703 h 843023"/>
                <a:gd name="connsiteX43" fmla="*/ 400029 w 841749"/>
                <a:gd name="connsiteY43" fmla="*/ 445507 h 843023"/>
                <a:gd name="connsiteX44" fmla="*/ 421802 w 841749"/>
                <a:gd name="connsiteY44" fmla="*/ 512555 h 843023"/>
                <a:gd name="connsiteX45" fmla="*/ 350892 w 841749"/>
                <a:gd name="connsiteY45" fmla="*/ 461487 h 843023"/>
                <a:gd name="connsiteX46" fmla="*/ 283818 w 841749"/>
                <a:gd name="connsiteY46" fmla="*/ 509887 h 843023"/>
                <a:gd name="connsiteX47" fmla="*/ 281608 w 841749"/>
                <a:gd name="connsiteY47" fmla="*/ 507042 h 843023"/>
                <a:gd name="connsiteX48" fmla="*/ 302899 w 841749"/>
                <a:gd name="connsiteY48" fmla="*/ 441696 h 843023"/>
                <a:gd name="connsiteX49" fmla="*/ 296547 w 841749"/>
                <a:gd name="connsiteY49" fmla="*/ 421294 h 843023"/>
                <a:gd name="connsiteX50" fmla="*/ 241135 w 841749"/>
                <a:gd name="connsiteY50" fmla="*/ 377163 h 843023"/>
                <a:gd name="connsiteX51" fmla="*/ 298326 w 841749"/>
                <a:gd name="connsiteY51" fmla="*/ 377112 h 843023"/>
                <a:gd name="connsiteX52" fmla="*/ 403586 w 841749"/>
                <a:gd name="connsiteY52" fmla="*/ 700768 h 843023"/>
                <a:gd name="connsiteX53" fmla="*/ 421802 w 841749"/>
                <a:gd name="connsiteY53" fmla="*/ 758034 h 843023"/>
                <a:gd name="connsiteX54" fmla="*/ 350943 w 841749"/>
                <a:gd name="connsiteY54" fmla="*/ 707043 h 843023"/>
                <a:gd name="connsiteX55" fmla="*/ 295328 w 841749"/>
                <a:gd name="connsiteY55" fmla="*/ 747110 h 843023"/>
                <a:gd name="connsiteX56" fmla="*/ 282167 w 841749"/>
                <a:gd name="connsiteY56" fmla="*/ 753131 h 843023"/>
                <a:gd name="connsiteX57" fmla="*/ 303127 w 841749"/>
                <a:gd name="connsiteY57" fmla="*/ 686337 h 843023"/>
                <a:gd name="connsiteX58" fmla="*/ 297106 w 841749"/>
                <a:gd name="connsiteY58" fmla="*/ 667383 h 843023"/>
                <a:gd name="connsiteX59" fmla="*/ 236105 w 841749"/>
                <a:gd name="connsiteY59" fmla="*/ 622871 h 843023"/>
                <a:gd name="connsiteX60" fmla="*/ 323351 w 841749"/>
                <a:gd name="connsiteY60" fmla="*/ 622871 h 843023"/>
                <a:gd name="connsiteX61" fmla="*/ 350740 w 841749"/>
                <a:gd name="connsiteY61" fmla="*/ 539461 h 843023"/>
                <a:gd name="connsiteX62" fmla="*/ 373428 w 841749"/>
                <a:gd name="connsiteY62" fmla="*/ 608745 h 843023"/>
                <a:gd name="connsiteX63" fmla="*/ 392686 w 841749"/>
                <a:gd name="connsiteY63" fmla="*/ 622845 h 843023"/>
                <a:gd name="connsiteX64" fmla="*/ 466111 w 841749"/>
                <a:gd name="connsiteY64" fmla="*/ 622541 h 843023"/>
                <a:gd name="connsiteX65" fmla="*/ 417864 w 841749"/>
                <a:gd name="connsiteY65" fmla="*/ 658135 h 843023"/>
                <a:gd name="connsiteX66" fmla="*/ 403586 w 841749"/>
                <a:gd name="connsiteY66" fmla="*/ 700768 h 843023"/>
                <a:gd name="connsiteX67" fmla="*/ 611031 w 841749"/>
                <a:gd name="connsiteY67" fmla="*/ 132013 h 843023"/>
                <a:gd name="connsiteX68" fmla="*/ 630264 w 841749"/>
                <a:gd name="connsiteY68" fmla="*/ 117658 h 843023"/>
                <a:gd name="connsiteX69" fmla="*/ 652444 w 841749"/>
                <a:gd name="connsiteY69" fmla="*/ 48095 h 843023"/>
                <a:gd name="connsiteX70" fmla="*/ 680188 w 841749"/>
                <a:gd name="connsiteY70" fmla="*/ 131556 h 843023"/>
                <a:gd name="connsiteX71" fmla="*/ 762557 w 841749"/>
                <a:gd name="connsiteY71" fmla="*/ 131556 h 843023"/>
                <a:gd name="connsiteX72" fmla="*/ 764081 w 841749"/>
                <a:gd name="connsiteY72" fmla="*/ 134452 h 843023"/>
                <a:gd name="connsiteX73" fmla="*/ 709482 w 841749"/>
                <a:gd name="connsiteY73" fmla="*/ 173909 h 843023"/>
                <a:gd name="connsiteX74" fmla="*/ 701606 w 841749"/>
                <a:gd name="connsiteY74" fmla="*/ 199316 h 843023"/>
                <a:gd name="connsiteX75" fmla="*/ 721296 w 841749"/>
                <a:gd name="connsiteY75" fmla="*/ 260800 h 843023"/>
                <a:gd name="connsiteX76" fmla="*/ 717740 w 841749"/>
                <a:gd name="connsiteY76" fmla="*/ 262680 h 843023"/>
                <a:gd name="connsiteX77" fmla="*/ 652521 w 841749"/>
                <a:gd name="connsiteY77" fmla="*/ 215754 h 843023"/>
                <a:gd name="connsiteX78" fmla="*/ 585828 w 841749"/>
                <a:gd name="connsiteY78" fmla="*/ 264560 h 843023"/>
                <a:gd name="connsiteX79" fmla="*/ 591773 w 841749"/>
                <a:gd name="connsiteY79" fmla="*/ 235546 h 843023"/>
                <a:gd name="connsiteX80" fmla="*/ 608440 w 841749"/>
                <a:gd name="connsiteY80" fmla="*/ 183538 h 843023"/>
                <a:gd name="connsiteX81" fmla="*/ 537606 w 841749"/>
                <a:gd name="connsiteY81" fmla="*/ 131658 h 843023"/>
                <a:gd name="connsiteX82" fmla="*/ 611031 w 841749"/>
                <a:gd name="connsiteY82" fmla="*/ 132013 h 843023"/>
                <a:gd name="connsiteX83" fmla="*/ 720661 w 841749"/>
                <a:gd name="connsiteY83" fmla="*/ 506025 h 843023"/>
                <a:gd name="connsiteX84" fmla="*/ 721728 w 841749"/>
                <a:gd name="connsiteY84" fmla="*/ 509404 h 843023"/>
                <a:gd name="connsiteX85" fmla="*/ 718959 w 841749"/>
                <a:gd name="connsiteY85" fmla="*/ 507753 h 843023"/>
                <a:gd name="connsiteX86" fmla="*/ 652216 w 841749"/>
                <a:gd name="connsiteY86" fmla="*/ 461818 h 843023"/>
                <a:gd name="connsiteX87" fmla="*/ 586336 w 841749"/>
                <a:gd name="connsiteY87" fmla="*/ 509277 h 843023"/>
                <a:gd name="connsiteX88" fmla="*/ 583490 w 841749"/>
                <a:gd name="connsiteY88" fmla="*/ 507372 h 843023"/>
                <a:gd name="connsiteX89" fmla="*/ 608287 w 841749"/>
                <a:gd name="connsiteY89" fmla="*/ 429119 h 843023"/>
                <a:gd name="connsiteX90" fmla="*/ 542255 w 841749"/>
                <a:gd name="connsiteY90" fmla="*/ 380542 h 843023"/>
                <a:gd name="connsiteX91" fmla="*/ 542865 w 841749"/>
                <a:gd name="connsiteY91" fmla="*/ 377163 h 843023"/>
                <a:gd name="connsiteX92" fmla="*/ 609177 w 841749"/>
                <a:gd name="connsiteY92" fmla="*/ 377467 h 843023"/>
                <a:gd name="connsiteX93" fmla="*/ 630798 w 841749"/>
                <a:gd name="connsiteY93" fmla="*/ 361461 h 843023"/>
                <a:gd name="connsiteX94" fmla="*/ 652521 w 841749"/>
                <a:gd name="connsiteY94" fmla="*/ 293651 h 843023"/>
                <a:gd name="connsiteX95" fmla="*/ 672998 w 841749"/>
                <a:gd name="connsiteY95" fmla="*/ 357218 h 843023"/>
                <a:gd name="connsiteX96" fmla="*/ 701555 w 841749"/>
                <a:gd name="connsiteY96" fmla="*/ 377518 h 843023"/>
                <a:gd name="connsiteX97" fmla="*/ 763573 w 841749"/>
                <a:gd name="connsiteY97" fmla="*/ 380313 h 843023"/>
                <a:gd name="connsiteX98" fmla="*/ 697262 w 841749"/>
                <a:gd name="connsiteY98" fmla="*/ 428891 h 843023"/>
                <a:gd name="connsiteX99" fmla="*/ 720661 w 841749"/>
                <a:gd name="connsiteY99" fmla="*/ 506025 h 843023"/>
                <a:gd name="connsiteX100" fmla="*/ 583211 w 841749"/>
                <a:gd name="connsiteY100" fmla="*/ 755316 h 843023"/>
                <a:gd name="connsiteX101" fmla="*/ 584608 w 841749"/>
                <a:gd name="connsiteY101" fmla="*/ 754579 h 843023"/>
                <a:gd name="connsiteX102" fmla="*/ 584253 w 841749"/>
                <a:gd name="connsiteY102" fmla="*/ 755392 h 843023"/>
                <a:gd name="connsiteX103" fmla="*/ 583211 w 841749"/>
                <a:gd name="connsiteY103" fmla="*/ 755316 h 843023"/>
                <a:gd name="connsiteX104" fmla="*/ 720052 w 841749"/>
                <a:gd name="connsiteY104" fmla="*/ 754325 h 843023"/>
                <a:gd name="connsiteX105" fmla="*/ 721754 w 841749"/>
                <a:gd name="connsiteY105" fmla="*/ 753944 h 843023"/>
                <a:gd name="connsiteX106" fmla="*/ 721855 w 841749"/>
                <a:gd name="connsiteY106" fmla="*/ 755494 h 843023"/>
                <a:gd name="connsiteX107" fmla="*/ 720052 w 841749"/>
                <a:gd name="connsiteY107" fmla="*/ 754325 h 843023"/>
                <a:gd name="connsiteX108" fmla="*/ 706357 w 841749"/>
                <a:gd name="connsiteY108" fmla="*/ 667536 h 843023"/>
                <a:gd name="connsiteX109" fmla="*/ 700285 w 841749"/>
                <a:gd name="connsiteY109" fmla="*/ 686438 h 843023"/>
                <a:gd name="connsiteX110" fmla="*/ 717536 w 841749"/>
                <a:gd name="connsiteY110" fmla="*/ 739437 h 843023"/>
                <a:gd name="connsiteX111" fmla="*/ 719340 w 841749"/>
                <a:gd name="connsiteY111" fmla="*/ 753868 h 843023"/>
                <a:gd name="connsiteX112" fmla="*/ 653079 w 841749"/>
                <a:gd name="connsiteY112" fmla="*/ 707882 h 843023"/>
                <a:gd name="connsiteX113" fmla="*/ 585218 w 841749"/>
                <a:gd name="connsiteY113" fmla="*/ 753665 h 843023"/>
                <a:gd name="connsiteX114" fmla="*/ 604781 w 841749"/>
                <a:gd name="connsiteY114" fmla="*/ 687226 h 843023"/>
                <a:gd name="connsiteX115" fmla="*/ 598404 w 841749"/>
                <a:gd name="connsiteY115" fmla="*/ 667028 h 843023"/>
                <a:gd name="connsiteX116" fmla="*/ 537276 w 841749"/>
                <a:gd name="connsiteY116" fmla="*/ 622591 h 843023"/>
                <a:gd name="connsiteX117" fmla="*/ 611412 w 841749"/>
                <a:gd name="connsiteY117" fmla="*/ 622845 h 843023"/>
                <a:gd name="connsiteX118" fmla="*/ 629934 w 841749"/>
                <a:gd name="connsiteY118" fmla="*/ 609786 h 843023"/>
                <a:gd name="connsiteX119" fmla="*/ 652444 w 841749"/>
                <a:gd name="connsiteY119" fmla="*/ 539130 h 843023"/>
                <a:gd name="connsiteX120" fmla="*/ 676225 w 841749"/>
                <a:gd name="connsiteY120" fmla="*/ 611870 h 843023"/>
                <a:gd name="connsiteX121" fmla="*/ 691215 w 841749"/>
                <a:gd name="connsiteY121" fmla="*/ 622744 h 843023"/>
                <a:gd name="connsiteX122" fmla="*/ 767918 w 841749"/>
                <a:gd name="connsiteY122" fmla="*/ 622566 h 843023"/>
                <a:gd name="connsiteX123" fmla="*/ 706357 w 841749"/>
                <a:gd name="connsiteY123" fmla="*/ 667536 h 84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841749" h="843023">
                  <a:moveTo>
                    <a:pt x="841750" y="183589"/>
                  </a:moveTo>
                  <a:cubicBezTo>
                    <a:pt x="841572" y="122384"/>
                    <a:pt x="841369" y="61179"/>
                    <a:pt x="841191" y="0"/>
                  </a:cubicBezTo>
                  <a:cubicBezTo>
                    <a:pt x="819290" y="0"/>
                    <a:pt x="797364" y="0"/>
                    <a:pt x="775464" y="0"/>
                  </a:cubicBezTo>
                  <a:cubicBezTo>
                    <a:pt x="756942" y="2947"/>
                    <a:pt x="738446" y="6148"/>
                    <a:pt x="719899" y="8842"/>
                  </a:cubicBezTo>
                  <a:cubicBezTo>
                    <a:pt x="605035" y="25508"/>
                    <a:pt x="498327" y="64584"/>
                    <a:pt x="399495" y="125484"/>
                  </a:cubicBezTo>
                  <a:cubicBezTo>
                    <a:pt x="397666" y="126602"/>
                    <a:pt x="395608" y="127338"/>
                    <a:pt x="393677" y="128278"/>
                  </a:cubicBezTo>
                  <a:cubicBezTo>
                    <a:pt x="405669" y="129422"/>
                    <a:pt x="417635" y="130946"/>
                    <a:pt x="429653" y="131607"/>
                  </a:cubicBezTo>
                  <a:cubicBezTo>
                    <a:pt x="439943" y="132166"/>
                    <a:pt x="450283" y="131734"/>
                    <a:pt x="466162" y="131734"/>
                  </a:cubicBezTo>
                  <a:cubicBezTo>
                    <a:pt x="444617" y="147435"/>
                    <a:pt x="427493" y="161104"/>
                    <a:pt x="409150" y="172893"/>
                  </a:cubicBezTo>
                  <a:cubicBezTo>
                    <a:pt x="397285" y="180515"/>
                    <a:pt x="395328" y="188086"/>
                    <a:pt x="400308" y="200992"/>
                  </a:cubicBezTo>
                  <a:cubicBezTo>
                    <a:pt x="408108" y="221191"/>
                    <a:pt x="413850" y="242202"/>
                    <a:pt x="421802" y="267050"/>
                  </a:cubicBezTo>
                  <a:cubicBezTo>
                    <a:pt x="399876" y="251171"/>
                    <a:pt x="380897" y="238569"/>
                    <a:pt x="363265" y="224265"/>
                  </a:cubicBezTo>
                  <a:cubicBezTo>
                    <a:pt x="353534" y="216389"/>
                    <a:pt x="346979" y="217735"/>
                    <a:pt x="337985" y="224799"/>
                  </a:cubicBezTo>
                  <a:cubicBezTo>
                    <a:pt x="320531" y="238518"/>
                    <a:pt x="302213" y="251120"/>
                    <a:pt x="281557" y="266135"/>
                  </a:cubicBezTo>
                  <a:cubicBezTo>
                    <a:pt x="288010" y="241770"/>
                    <a:pt x="293549" y="220937"/>
                    <a:pt x="299088" y="200078"/>
                  </a:cubicBezTo>
                  <a:cubicBezTo>
                    <a:pt x="250815" y="237451"/>
                    <a:pt x="210571" y="282624"/>
                    <a:pt x="173325" y="330617"/>
                  </a:cubicBezTo>
                  <a:cubicBezTo>
                    <a:pt x="162323" y="344794"/>
                    <a:pt x="108969" y="416695"/>
                    <a:pt x="98451" y="447869"/>
                  </a:cubicBezTo>
                  <a:cubicBezTo>
                    <a:pt x="105362" y="468093"/>
                    <a:pt x="105362" y="468093"/>
                    <a:pt x="98451" y="447869"/>
                  </a:cubicBezTo>
                  <a:cubicBezTo>
                    <a:pt x="92938" y="460014"/>
                    <a:pt x="87450" y="472184"/>
                    <a:pt x="81937" y="484328"/>
                  </a:cubicBezTo>
                  <a:cubicBezTo>
                    <a:pt x="72155" y="507270"/>
                    <a:pt x="62373" y="530213"/>
                    <a:pt x="52592" y="553180"/>
                  </a:cubicBezTo>
                  <a:cubicBezTo>
                    <a:pt x="59299" y="572769"/>
                    <a:pt x="66362" y="592256"/>
                    <a:pt x="72536" y="612022"/>
                  </a:cubicBezTo>
                  <a:cubicBezTo>
                    <a:pt x="75051" y="620101"/>
                    <a:pt x="78913" y="623049"/>
                    <a:pt x="87552" y="622845"/>
                  </a:cubicBezTo>
                  <a:cubicBezTo>
                    <a:pt x="111358" y="622236"/>
                    <a:pt x="135164" y="622642"/>
                    <a:pt x="160113" y="625945"/>
                  </a:cubicBezTo>
                  <a:cubicBezTo>
                    <a:pt x="141338" y="639639"/>
                    <a:pt x="122841" y="653740"/>
                    <a:pt x="103659" y="666824"/>
                  </a:cubicBezTo>
                  <a:cubicBezTo>
                    <a:pt x="95478" y="672414"/>
                    <a:pt x="93497" y="677495"/>
                    <a:pt x="97003" y="687124"/>
                  </a:cubicBezTo>
                  <a:cubicBezTo>
                    <a:pt x="104955" y="709025"/>
                    <a:pt x="111434" y="731459"/>
                    <a:pt x="119945" y="758161"/>
                  </a:cubicBezTo>
                  <a:cubicBezTo>
                    <a:pt x="98019" y="742282"/>
                    <a:pt x="79625" y="729655"/>
                    <a:pt x="62043" y="715936"/>
                  </a:cubicBezTo>
                  <a:cubicBezTo>
                    <a:pt x="53100" y="708949"/>
                    <a:pt x="46189" y="707018"/>
                    <a:pt x="36814" y="715377"/>
                  </a:cubicBezTo>
                  <a:cubicBezTo>
                    <a:pt x="27490" y="723710"/>
                    <a:pt x="16616" y="730341"/>
                    <a:pt x="6428" y="737709"/>
                  </a:cubicBezTo>
                  <a:cubicBezTo>
                    <a:pt x="4294" y="772694"/>
                    <a:pt x="2160" y="807679"/>
                    <a:pt x="0" y="842639"/>
                  </a:cubicBezTo>
                  <a:cubicBezTo>
                    <a:pt x="61332" y="842766"/>
                    <a:pt x="122664" y="842995"/>
                    <a:pt x="183995" y="842995"/>
                  </a:cubicBezTo>
                  <a:cubicBezTo>
                    <a:pt x="396497" y="843045"/>
                    <a:pt x="608999" y="843020"/>
                    <a:pt x="821500" y="842995"/>
                  </a:cubicBezTo>
                  <a:cubicBezTo>
                    <a:pt x="828055" y="842995"/>
                    <a:pt x="834610" y="842664"/>
                    <a:pt x="841191" y="842461"/>
                  </a:cubicBezTo>
                  <a:cubicBezTo>
                    <a:pt x="841369" y="769239"/>
                    <a:pt x="841546" y="696017"/>
                    <a:pt x="841750" y="622795"/>
                  </a:cubicBezTo>
                  <a:cubicBezTo>
                    <a:pt x="841750" y="549598"/>
                    <a:pt x="841750" y="476401"/>
                    <a:pt x="841750" y="403179"/>
                  </a:cubicBezTo>
                  <a:cubicBezTo>
                    <a:pt x="841750" y="329982"/>
                    <a:pt x="841750" y="256786"/>
                    <a:pt x="841750" y="183589"/>
                  </a:cubicBezTo>
                  <a:close/>
                  <a:moveTo>
                    <a:pt x="298326" y="377112"/>
                  </a:moveTo>
                  <a:cubicBezTo>
                    <a:pt x="329373" y="376654"/>
                    <a:pt x="321395" y="381558"/>
                    <a:pt x="331456" y="352874"/>
                  </a:cubicBezTo>
                  <a:cubicBezTo>
                    <a:pt x="337808" y="334810"/>
                    <a:pt x="343321" y="316491"/>
                    <a:pt x="350663" y="293854"/>
                  </a:cubicBezTo>
                  <a:cubicBezTo>
                    <a:pt x="358311" y="316923"/>
                    <a:pt x="366314" y="335902"/>
                    <a:pt x="370684" y="355694"/>
                  </a:cubicBezTo>
                  <a:cubicBezTo>
                    <a:pt x="374698" y="373987"/>
                    <a:pt x="383946" y="378890"/>
                    <a:pt x="401401" y="377544"/>
                  </a:cubicBezTo>
                  <a:cubicBezTo>
                    <a:pt x="420888" y="376045"/>
                    <a:pt x="440603" y="377188"/>
                    <a:pt x="461818" y="380440"/>
                  </a:cubicBezTo>
                  <a:cubicBezTo>
                    <a:pt x="444185" y="393296"/>
                    <a:pt x="427011" y="406863"/>
                    <a:pt x="408743" y="418703"/>
                  </a:cubicBezTo>
                  <a:cubicBezTo>
                    <a:pt x="397590" y="425943"/>
                    <a:pt x="395176" y="432905"/>
                    <a:pt x="400029" y="445507"/>
                  </a:cubicBezTo>
                  <a:cubicBezTo>
                    <a:pt x="408032" y="466264"/>
                    <a:pt x="413926" y="487834"/>
                    <a:pt x="421802" y="512555"/>
                  </a:cubicBezTo>
                  <a:cubicBezTo>
                    <a:pt x="396141" y="494084"/>
                    <a:pt x="373580" y="477849"/>
                    <a:pt x="350892" y="461487"/>
                  </a:cubicBezTo>
                  <a:cubicBezTo>
                    <a:pt x="328001" y="478002"/>
                    <a:pt x="305922" y="493957"/>
                    <a:pt x="283818" y="509887"/>
                  </a:cubicBezTo>
                  <a:cubicBezTo>
                    <a:pt x="283082" y="508947"/>
                    <a:pt x="282345" y="507982"/>
                    <a:pt x="281608" y="507042"/>
                  </a:cubicBezTo>
                  <a:cubicBezTo>
                    <a:pt x="288620" y="485217"/>
                    <a:pt x="295023" y="463190"/>
                    <a:pt x="302899" y="441696"/>
                  </a:cubicBezTo>
                  <a:cubicBezTo>
                    <a:pt x="306380" y="432193"/>
                    <a:pt x="304779" y="426934"/>
                    <a:pt x="296547" y="421294"/>
                  </a:cubicBezTo>
                  <a:cubicBezTo>
                    <a:pt x="277619" y="408362"/>
                    <a:pt x="259326" y="394490"/>
                    <a:pt x="241135" y="377163"/>
                  </a:cubicBezTo>
                  <a:cubicBezTo>
                    <a:pt x="260190" y="377163"/>
                    <a:pt x="279271" y="377391"/>
                    <a:pt x="298326" y="377112"/>
                  </a:cubicBezTo>
                  <a:close/>
                  <a:moveTo>
                    <a:pt x="403586" y="700768"/>
                  </a:moveTo>
                  <a:cubicBezTo>
                    <a:pt x="409251" y="718400"/>
                    <a:pt x="414815" y="736058"/>
                    <a:pt x="421802" y="758034"/>
                  </a:cubicBezTo>
                  <a:cubicBezTo>
                    <a:pt x="396395" y="739742"/>
                    <a:pt x="374241" y="723812"/>
                    <a:pt x="350943" y="707043"/>
                  </a:cubicBezTo>
                  <a:cubicBezTo>
                    <a:pt x="332421" y="720458"/>
                    <a:pt x="314027" y="734000"/>
                    <a:pt x="295328" y="747110"/>
                  </a:cubicBezTo>
                  <a:cubicBezTo>
                    <a:pt x="291440" y="749828"/>
                    <a:pt x="286613" y="751226"/>
                    <a:pt x="282167" y="753131"/>
                  </a:cubicBezTo>
                  <a:cubicBezTo>
                    <a:pt x="289001" y="730799"/>
                    <a:pt x="295378" y="708339"/>
                    <a:pt x="303127" y="686337"/>
                  </a:cubicBezTo>
                  <a:cubicBezTo>
                    <a:pt x="306278" y="677394"/>
                    <a:pt x="304779" y="672693"/>
                    <a:pt x="297106" y="667383"/>
                  </a:cubicBezTo>
                  <a:cubicBezTo>
                    <a:pt x="277568" y="653867"/>
                    <a:pt x="258666" y="639436"/>
                    <a:pt x="236105" y="622871"/>
                  </a:cubicBezTo>
                  <a:cubicBezTo>
                    <a:pt x="267685" y="622871"/>
                    <a:pt x="294794" y="622871"/>
                    <a:pt x="323351" y="622871"/>
                  </a:cubicBezTo>
                  <a:cubicBezTo>
                    <a:pt x="332142" y="596092"/>
                    <a:pt x="340780" y="569796"/>
                    <a:pt x="350740" y="539461"/>
                  </a:cubicBezTo>
                  <a:cubicBezTo>
                    <a:pt x="359149" y="564791"/>
                    <a:pt x="367203" y="586514"/>
                    <a:pt x="373428" y="608745"/>
                  </a:cubicBezTo>
                  <a:cubicBezTo>
                    <a:pt x="376527" y="619771"/>
                    <a:pt x="381329" y="623354"/>
                    <a:pt x="392686" y="622845"/>
                  </a:cubicBezTo>
                  <a:cubicBezTo>
                    <a:pt x="415374" y="621855"/>
                    <a:pt x="438164" y="622541"/>
                    <a:pt x="466111" y="622541"/>
                  </a:cubicBezTo>
                  <a:cubicBezTo>
                    <a:pt x="447285" y="636438"/>
                    <a:pt x="432625" y="647337"/>
                    <a:pt x="417864" y="658135"/>
                  </a:cubicBezTo>
                  <a:cubicBezTo>
                    <a:pt x="395201" y="674751"/>
                    <a:pt x="395201" y="674701"/>
                    <a:pt x="403586" y="700768"/>
                  </a:cubicBezTo>
                  <a:close/>
                  <a:moveTo>
                    <a:pt x="611031" y="132013"/>
                  </a:moveTo>
                  <a:cubicBezTo>
                    <a:pt x="622795" y="132598"/>
                    <a:pt x="627241" y="128177"/>
                    <a:pt x="630264" y="117658"/>
                  </a:cubicBezTo>
                  <a:cubicBezTo>
                    <a:pt x="636590" y="95605"/>
                    <a:pt x="644136" y="73908"/>
                    <a:pt x="652444" y="48095"/>
                  </a:cubicBezTo>
                  <a:cubicBezTo>
                    <a:pt x="662378" y="78024"/>
                    <a:pt x="671194" y="104498"/>
                    <a:pt x="680188" y="131556"/>
                  </a:cubicBezTo>
                  <a:cubicBezTo>
                    <a:pt x="708085" y="131556"/>
                    <a:pt x="735321" y="131556"/>
                    <a:pt x="762557" y="131556"/>
                  </a:cubicBezTo>
                  <a:cubicBezTo>
                    <a:pt x="763065" y="132521"/>
                    <a:pt x="763573" y="133487"/>
                    <a:pt x="764081" y="134452"/>
                  </a:cubicBezTo>
                  <a:cubicBezTo>
                    <a:pt x="745941" y="147715"/>
                    <a:pt x="728283" y="161688"/>
                    <a:pt x="709482" y="173909"/>
                  </a:cubicBezTo>
                  <a:cubicBezTo>
                    <a:pt x="698659" y="180947"/>
                    <a:pt x="697135" y="187578"/>
                    <a:pt x="701606" y="199316"/>
                  </a:cubicBezTo>
                  <a:cubicBezTo>
                    <a:pt x="709228" y="219412"/>
                    <a:pt x="714843" y="240271"/>
                    <a:pt x="721296" y="260800"/>
                  </a:cubicBezTo>
                  <a:cubicBezTo>
                    <a:pt x="720102" y="261435"/>
                    <a:pt x="718934" y="262070"/>
                    <a:pt x="717740" y="262680"/>
                  </a:cubicBezTo>
                  <a:cubicBezTo>
                    <a:pt x="696144" y="247131"/>
                    <a:pt x="674523" y="231582"/>
                    <a:pt x="652521" y="215754"/>
                  </a:cubicBezTo>
                  <a:cubicBezTo>
                    <a:pt x="629807" y="232370"/>
                    <a:pt x="607830" y="248452"/>
                    <a:pt x="585828" y="264560"/>
                  </a:cubicBezTo>
                  <a:cubicBezTo>
                    <a:pt x="587759" y="254931"/>
                    <a:pt x="589029" y="245022"/>
                    <a:pt x="591773" y="235546"/>
                  </a:cubicBezTo>
                  <a:cubicBezTo>
                    <a:pt x="596778" y="218294"/>
                    <a:pt x="602698" y="201297"/>
                    <a:pt x="608440" y="183538"/>
                  </a:cubicBezTo>
                  <a:cubicBezTo>
                    <a:pt x="585853" y="166998"/>
                    <a:pt x="563851" y="150865"/>
                    <a:pt x="537606" y="131658"/>
                  </a:cubicBezTo>
                  <a:cubicBezTo>
                    <a:pt x="565020" y="131683"/>
                    <a:pt x="588089" y="130870"/>
                    <a:pt x="611031" y="132013"/>
                  </a:cubicBezTo>
                  <a:close/>
                  <a:moveTo>
                    <a:pt x="720661" y="506025"/>
                  </a:moveTo>
                  <a:cubicBezTo>
                    <a:pt x="721017" y="507143"/>
                    <a:pt x="721373" y="508287"/>
                    <a:pt x="721728" y="509404"/>
                  </a:cubicBezTo>
                  <a:cubicBezTo>
                    <a:pt x="720814" y="508846"/>
                    <a:pt x="719874" y="508287"/>
                    <a:pt x="718959" y="507753"/>
                  </a:cubicBezTo>
                  <a:cubicBezTo>
                    <a:pt x="696957" y="492611"/>
                    <a:pt x="674980" y="477494"/>
                    <a:pt x="652216" y="461818"/>
                  </a:cubicBezTo>
                  <a:cubicBezTo>
                    <a:pt x="630366" y="477570"/>
                    <a:pt x="608338" y="493424"/>
                    <a:pt x="586336" y="509277"/>
                  </a:cubicBezTo>
                  <a:cubicBezTo>
                    <a:pt x="585396" y="508642"/>
                    <a:pt x="584431" y="508007"/>
                    <a:pt x="583490" y="507372"/>
                  </a:cubicBezTo>
                  <a:cubicBezTo>
                    <a:pt x="591671" y="481559"/>
                    <a:pt x="599852" y="455746"/>
                    <a:pt x="608287" y="429119"/>
                  </a:cubicBezTo>
                  <a:cubicBezTo>
                    <a:pt x="586031" y="412757"/>
                    <a:pt x="564156" y="396650"/>
                    <a:pt x="542255" y="380542"/>
                  </a:cubicBezTo>
                  <a:cubicBezTo>
                    <a:pt x="542459" y="379424"/>
                    <a:pt x="542662" y="378280"/>
                    <a:pt x="542865" y="377163"/>
                  </a:cubicBezTo>
                  <a:cubicBezTo>
                    <a:pt x="564969" y="377163"/>
                    <a:pt x="587124" y="376324"/>
                    <a:pt x="609177" y="377467"/>
                  </a:cubicBezTo>
                  <a:cubicBezTo>
                    <a:pt x="622007" y="378128"/>
                    <a:pt x="627469" y="373428"/>
                    <a:pt x="630798" y="361461"/>
                  </a:cubicBezTo>
                  <a:cubicBezTo>
                    <a:pt x="636794" y="339916"/>
                    <a:pt x="644365" y="318803"/>
                    <a:pt x="652521" y="293651"/>
                  </a:cubicBezTo>
                  <a:cubicBezTo>
                    <a:pt x="660270" y="317152"/>
                    <a:pt x="668146" y="336817"/>
                    <a:pt x="672998" y="357218"/>
                  </a:cubicBezTo>
                  <a:cubicBezTo>
                    <a:pt x="676962" y="373860"/>
                    <a:pt x="685041" y="378839"/>
                    <a:pt x="701555" y="377518"/>
                  </a:cubicBezTo>
                  <a:cubicBezTo>
                    <a:pt x="721576" y="375918"/>
                    <a:pt x="741825" y="377137"/>
                    <a:pt x="763573" y="380313"/>
                  </a:cubicBezTo>
                  <a:cubicBezTo>
                    <a:pt x="741596" y="396421"/>
                    <a:pt x="719594" y="412529"/>
                    <a:pt x="697262" y="428891"/>
                  </a:cubicBezTo>
                  <a:cubicBezTo>
                    <a:pt x="705189" y="454983"/>
                    <a:pt x="712912" y="480517"/>
                    <a:pt x="720661" y="506025"/>
                  </a:cubicBezTo>
                  <a:close/>
                  <a:moveTo>
                    <a:pt x="583211" y="755316"/>
                  </a:moveTo>
                  <a:cubicBezTo>
                    <a:pt x="583668" y="755062"/>
                    <a:pt x="584126" y="754808"/>
                    <a:pt x="584608" y="754579"/>
                  </a:cubicBezTo>
                  <a:cubicBezTo>
                    <a:pt x="584532" y="754884"/>
                    <a:pt x="584431" y="755164"/>
                    <a:pt x="584253" y="755392"/>
                  </a:cubicBezTo>
                  <a:cubicBezTo>
                    <a:pt x="584126" y="755545"/>
                    <a:pt x="583567" y="755341"/>
                    <a:pt x="583211" y="755316"/>
                  </a:cubicBezTo>
                  <a:close/>
                  <a:moveTo>
                    <a:pt x="720052" y="754325"/>
                  </a:moveTo>
                  <a:cubicBezTo>
                    <a:pt x="720610" y="754198"/>
                    <a:pt x="721195" y="754071"/>
                    <a:pt x="721754" y="753944"/>
                  </a:cubicBezTo>
                  <a:cubicBezTo>
                    <a:pt x="721779" y="754452"/>
                    <a:pt x="721805" y="754986"/>
                    <a:pt x="721855" y="755494"/>
                  </a:cubicBezTo>
                  <a:cubicBezTo>
                    <a:pt x="721246" y="755113"/>
                    <a:pt x="720661" y="754732"/>
                    <a:pt x="720052" y="754325"/>
                  </a:cubicBezTo>
                  <a:close/>
                  <a:moveTo>
                    <a:pt x="706357" y="667536"/>
                  </a:moveTo>
                  <a:cubicBezTo>
                    <a:pt x="698303" y="672973"/>
                    <a:pt x="697287" y="678029"/>
                    <a:pt x="700285" y="686438"/>
                  </a:cubicBezTo>
                  <a:cubicBezTo>
                    <a:pt x="706510" y="703944"/>
                    <a:pt x="712125" y="721652"/>
                    <a:pt x="717536" y="739437"/>
                  </a:cubicBezTo>
                  <a:cubicBezTo>
                    <a:pt x="718934" y="744010"/>
                    <a:pt x="718832" y="749015"/>
                    <a:pt x="719340" y="753868"/>
                  </a:cubicBezTo>
                  <a:cubicBezTo>
                    <a:pt x="697465" y="738700"/>
                    <a:pt x="675615" y="723507"/>
                    <a:pt x="653079" y="707882"/>
                  </a:cubicBezTo>
                  <a:cubicBezTo>
                    <a:pt x="630620" y="723049"/>
                    <a:pt x="607932" y="738344"/>
                    <a:pt x="585218" y="753665"/>
                  </a:cubicBezTo>
                  <a:cubicBezTo>
                    <a:pt x="591621" y="731484"/>
                    <a:pt x="597464" y="709101"/>
                    <a:pt x="604781" y="687226"/>
                  </a:cubicBezTo>
                  <a:cubicBezTo>
                    <a:pt x="607932" y="677800"/>
                    <a:pt x="606738" y="672693"/>
                    <a:pt x="598404" y="667028"/>
                  </a:cubicBezTo>
                  <a:cubicBezTo>
                    <a:pt x="579070" y="653867"/>
                    <a:pt x="560472" y="639563"/>
                    <a:pt x="537276" y="622591"/>
                  </a:cubicBezTo>
                  <a:cubicBezTo>
                    <a:pt x="565248" y="622591"/>
                    <a:pt x="588369" y="622032"/>
                    <a:pt x="611412" y="622845"/>
                  </a:cubicBezTo>
                  <a:cubicBezTo>
                    <a:pt x="621855" y="623227"/>
                    <a:pt x="626987" y="620178"/>
                    <a:pt x="629934" y="609786"/>
                  </a:cubicBezTo>
                  <a:cubicBezTo>
                    <a:pt x="636362" y="587225"/>
                    <a:pt x="644085" y="565045"/>
                    <a:pt x="652444" y="539130"/>
                  </a:cubicBezTo>
                  <a:cubicBezTo>
                    <a:pt x="661159" y="565502"/>
                    <a:pt x="669289" y="588521"/>
                    <a:pt x="676225" y="611870"/>
                  </a:cubicBezTo>
                  <a:cubicBezTo>
                    <a:pt x="678766" y="620406"/>
                    <a:pt x="682754" y="622922"/>
                    <a:pt x="691215" y="622744"/>
                  </a:cubicBezTo>
                  <a:cubicBezTo>
                    <a:pt x="715021" y="622261"/>
                    <a:pt x="738852" y="622566"/>
                    <a:pt x="767918" y="622566"/>
                  </a:cubicBezTo>
                  <a:cubicBezTo>
                    <a:pt x="744747" y="639665"/>
                    <a:pt x="725997" y="654274"/>
                    <a:pt x="706357" y="667536"/>
                  </a:cubicBezTo>
                  <a:close/>
                </a:path>
              </a:pathLst>
            </a:custGeom>
            <a:solidFill>
              <a:schemeClr val="accent2"/>
            </a:solidFill>
            <a:ln w="2535" cap="flat">
              <a:noFill/>
              <a:prstDash val="solid"/>
              <a:miter/>
            </a:ln>
          </p:spPr>
          <p:txBody>
            <a:bodyPr rtlCol="0" anchor="ctr"/>
            <a:lstStyle/>
            <a:p>
              <a:endParaRPr lang="en-GB" dirty="0">
                <a:latin typeface="Poppins" panose="00000500000000000000" pitchFamily="2" charset="0"/>
              </a:endParaRPr>
            </a:p>
          </p:txBody>
        </p:sp>
        <p:sp>
          <p:nvSpPr>
            <p:cNvPr id="47" name="Freeform: Shape 46">
              <a:extLst>
                <a:ext uri="{FF2B5EF4-FFF2-40B4-BE49-F238E27FC236}">
                  <a16:creationId xmlns:a16="http://schemas.microsoft.com/office/drawing/2014/main" id="{502F6F0F-9E66-0581-7985-6B149853BD6F}"/>
                </a:ext>
              </a:extLst>
            </p:cNvPr>
            <p:cNvSpPr/>
            <p:nvPr/>
          </p:nvSpPr>
          <p:spPr>
            <a:xfrm>
              <a:off x="4248683" y="1117559"/>
              <a:ext cx="3319" cy="898"/>
            </a:xfrm>
            <a:custGeom>
              <a:avLst/>
              <a:gdLst>
                <a:gd name="connsiteX0" fmla="*/ 2541 w 2645"/>
                <a:gd name="connsiteY0" fmla="*/ 381 h 716"/>
                <a:gd name="connsiteX1" fmla="*/ 0 w 2645"/>
                <a:gd name="connsiteY1" fmla="*/ 0 h 716"/>
                <a:gd name="connsiteX2" fmla="*/ 2642 w 2645"/>
                <a:gd name="connsiteY2" fmla="*/ 711 h 716"/>
                <a:gd name="connsiteX3" fmla="*/ 2541 w 2645"/>
                <a:gd name="connsiteY3" fmla="*/ 381 h 716"/>
              </a:gdLst>
              <a:ahLst/>
              <a:cxnLst>
                <a:cxn ang="0">
                  <a:pos x="connsiteX0" y="connsiteY0"/>
                </a:cxn>
                <a:cxn ang="0">
                  <a:pos x="connsiteX1" y="connsiteY1"/>
                </a:cxn>
                <a:cxn ang="0">
                  <a:pos x="connsiteX2" y="connsiteY2"/>
                </a:cxn>
                <a:cxn ang="0">
                  <a:pos x="connsiteX3" y="connsiteY3"/>
                </a:cxn>
              </a:cxnLst>
              <a:rect l="l" t="t" r="r" b="b"/>
              <a:pathLst>
                <a:path w="2645" h="716">
                  <a:moveTo>
                    <a:pt x="2541" y="381"/>
                  </a:moveTo>
                  <a:cubicBezTo>
                    <a:pt x="1702" y="254"/>
                    <a:pt x="838" y="127"/>
                    <a:pt x="0" y="0"/>
                  </a:cubicBezTo>
                  <a:cubicBezTo>
                    <a:pt x="889" y="229"/>
                    <a:pt x="1753" y="432"/>
                    <a:pt x="2642" y="711"/>
                  </a:cubicBezTo>
                  <a:cubicBezTo>
                    <a:pt x="2668" y="762"/>
                    <a:pt x="2541" y="381"/>
                    <a:pt x="2541" y="381"/>
                  </a:cubicBezTo>
                  <a:close/>
                </a:path>
              </a:pathLst>
            </a:custGeom>
            <a:solidFill>
              <a:srgbClr val="EBECEE"/>
            </a:solidFill>
            <a:ln w="2535" cap="flat">
              <a:noFill/>
              <a:prstDash val="solid"/>
              <a:miter/>
            </a:ln>
          </p:spPr>
          <p:txBody>
            <a:bodyPr rtlCol="0" anchor="ctr"/>
            <a:lstStyle/>
            <a:p>
              <a:endParaRPr lang="en-GB" dirty="0">
                <a:latin typeface="Poppins" panose="00000500000000000000" pitchFamily="2" charset="0"/>
              </a:endParaRPr>
            </a:p>
          </p:txBody>
        </p:sp>
        <p:sp>
          <p:nvSpPr>
            <p:cNvPr id="48" name="Freeform: Shape 47">
              <a:extLst>
                <a:ext uri="{FF2B5EF4-FFF2-40B4-BE49-F238E27FC236}">
                  <a16:creationId xmlns:a16="http://schemas.microsoft.com/office/drawing/2014/main" id="{CD192075-6168-4D0A-8040-8FB321DDA991}"/>
                </a:ext>
              </a:extLst>
            </p:cNvPr>
            <p:cNvSpPr/>
            <p:nvPr/>
          </p:nvSpPr>
          <p:spPr>
            <a:xfrm>
              <a:off x="4419156" y="1420851"/>
              <a:ext cx="3475" cy="4240"/>
            </a:xfrm>
            <a:custGeom>
              <a:avLst/>
              <a:gdLst>
                <a:gd name="connsiteX0" fmla="*/ 1702 w 2769"/>
                <a:gd name="connsiteY0" fmla="*/ 0 h 3379"/>
                <a:gd name="connsiteX1" fmla="*/ 2769 w 2769"/>
                <a:gd name="connsiteY1" fmla="*/ 3379 h 3379"/>
                <a:gd name="connsiteX2" fmla="*/ 0 w 2769"/>
                <a:gd name="connsiteY2" fmla="*/ 1728 h 3379"/>
                <a:gd name="connsiteX3" fmla="*/ 1702 w 2769"/>
                <a:gd name="connsiteY3" fmla="*/ 0 h 3379"/>
              </a:gdLst>
              <a:ahLst/>
              <a:cxnLst>
                <a:cxn ang="0">
                  <a:pos x="connsiteX0" y="connsiteY0"/>
                </a:cxn>
                <a:cxn ang="0">
                  <a:pos x="connsiteX1" y="connsiteY1"/>
                </a:cxn>
                <a:cxn ang="0">
                  <a:pos x="connsiteX2" y="connsiteY2"/>
                </a:cxn>
                <a:cxn ang="0">
                  <a:pos x="connsiteX3" y="connsiteY3"/>
                </a:cxn>
              </a:cxnLst>
              <a:rect l="l" t="t" r="r" b="b"/>
              <a:pathLst>
                <a:path w="2769" h="3379">
                  <a:moveTo>
                    <a:pt x="1702" y="0"/>
                  </a:moveTo>
                  <a:cubicBezTo>
                    <a:pt x="2058" y="1118"/>
                    <a:pt x="2414" y="2261"/>
                    <a:pt x="2769" y="3379"/>
                  </a:cubicBezTo>
                  <a:cubicBezTo>
                    <a:pt x="1855" y="2820"/>
                    <a:pt x="915" y="2261"/>
                    <a:pt x="0" y="1728"/>
                  </a:cubicBezTo>
                  <a:cubicBezTo>
                    <a:pt x="584" y="1143"/>
                    <a:pt x="1143" y="584"/>
                    <a:pt x="1702" y="0"/>
                  </a:cubicBezTo>
                  <a:close/>
                </a:path>
              </a:pathLst>
            </a:custGeom>
            <a:solidFill>
              <a:srgbClr val="EBEDEE"/>
            </a:solidFill>
            <a:ln w="2535" cap="flat">
              <a:noFill/>
              <a:prstDash val="solid"/>
              <a:miter/>
            </a:ln>
          </p:spPr>
          <p:txBody>
            <a:bodyPr rtlCol="0" anchor="ctr"/>
            <a:lstStyle/>
            <a:p>
              <a:endParaRPr lang="en-GB" dirty="0">
                <a:latin typeface="Poppins" panose="00000500000000000000" pitchFamily="2" charset="0"/>
              </a:endParaRPr>
            </a:p>
          </p:txBody>
        </p:sp>
        <p:sp>
          <p:nvSpPr>
            <p:cNvPr id="49" name="Freeform: Shape 48">
              <a:extLst>
                <a:ext uri="{FF2B5EF4-FFF2-40B4-BE49-F238E27FC236}">
                  <a16:creationId xmlns:a16="http://schemas.microsoft.com/office/drawing/2014/main" id="{6F8CABDE-EE58-781F-DAE9-74FF5BC99855}"/>
                </a:ext>
              </a:extLst>
            </p:cNvPr>
            <p:cNvSpPr/>
            <p:nvPr/>
          </p:nvSpPr>
          <p:spPr>
            <a:xfrm>
              <a:off x="3870246" y="1731254"/>
              <a:ext cx="1052" cy="1147"/>
            </a:xfrm>
            <a:custGeom>
              <a:avLst/>
              <a:gdLst>
                <a:gd name="connsiteX0" fmla="*/ 0 w 838"/>
                <a:gd name="connsiteY0" fmla="*/ 0 h 914"/>
                <a:gd name="connsiteX1" fmla="*/ 838 w 838"/>
                <a:gd name="connsiteY1" fmla="*/ 915 h 914"/>
                <a:gd name="connsiteX2" fmla="*/ 432 w 838"/>
                <a:gd name="connsiteY2" fmla="*/ 229 h 914"/>
                <a:gd name="connsiteX3" fmla="*/ 0 w 838"/>
                <a:gd name="connsiteY3" fmla="*/ 0 h 914"/>
              </a:gdLst>
              <a:ahLst/>
              <a:cxnLst>
                <a:cxn ang="0">
                  <a:pos x="connsiteX0" y="connsiteY0"/>
                </a:cxn>
                <a:cxn ang="0">
                  <a:pos x="connsiteX1" y="connsiteY1"/>
                </a:cxn>
                <a:cxn ang="0">
                  <a:pos x="connsiteX2" y="connsiteY2"/>
                </a:cxn>
                <a:cxn ang="0">
                  <a:pos x="connsiteX3" y="connsiteY3"/>
                </a:cxn>
              </a:cxnLst>
              <a:rect l="l" t="t" r="r" b="b"/>
              <a:pathLst>
                <a:path w="838" h="914">
                  <a:moveTo>
                    <a:pt x="0" y="0"/>
                  </a:moveTo>
                  <a:cubicBezTo>
                    <a:pt x="279" y="305"/>
                    <a:pt x="559" y="610"/>
                    <a:pt x="838" y="915"/>
                  </a:cubicBezTo>
                  <a:cubicBezTo>
                    <a:pt x="711" y="686"/>
                    <a:pt x="584" y="483"/>
                    <a:pt x="432" y="229"/>
                  </a:cubicBezTo>
                  <a:cubicBezTo>
                    <a:pt x="406" y="229"/>
                    <a:pt x="0" y="0"/>
                    <a:pt x="0"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50" name="Freeform: Shape 49">
              <a:extLst>
                <a:ext uri="{FF2B5EF4-FFF2-40B4-BE49-F238E27FC236}">
                  <a16:creationId xmlns:a16="http://schemas.microsoft.com/office/drawing/2014/main" id="{83A76591-30DA-8549-EAA0-74B7F14E6C37}"/>
                </a:ext>
              </a:extLst>
            </p:cNvPr>
            <p:cNvSpPr/>
            <p:nvPr/>
          </p:nvSpPr>
          <p:spPr>
            <a:xfrm>
              <a:off x="4248811" y="1731987"/>
              <a:ext cx="2327" cy="1828"/>
            </a:xfrm>
            <a:custGeom>
              <a:avLst/>
              <a:gdLst>
                <a:gd name="connsiteX0" fmla="*/ 1575 w 1854"/>
                <a:gd name="connsiteY0" fmla="*/ 0 h 1457"/>
                <a:gd name="connsiteX1" fmla="*/ 1042 w 1854"/>
                <a:gd name="connsiteY1" fmla="*/ 1397 h 1457"/>
                <a:gd name="connsiteX2" fmla="*/ 0 w 1854"/>
                <a:gd name="connsiteY2" fmla="*/ 1321 h 1457"/>
                <a:gd name="connsiteX3" fmla="*/ 1855 w 1854"/>
                <a:gd name="connsiteY3" fmla="*/ 330 h 1457"/>
                <a:gd name="connsiteX4" fmla="*/ 1575 w 1854"/>
                <a:gd name="connsiteY4" fmla="*/ 0 h 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 h="1457">
                  <a:moveTo>
                    <a:pt x="1575" y="0"/>
                  </a:moveTo>
                  <a:cubicBezTo>
                    <a:pt x="1423" y="483"/>
                    <a:pt x="1321" y="1016"/>
                    <a:pt x="1042" y="1397"/>
                  </a:cubicBezTo>
                  <a:cubicBezTo>
                    <a:pt x="940" y="1550"/>
                    <a:pt x="356" y="1372"/>
                    <a:pt x="0" y="1321"/>
                  </a:cubicBezTo>
                  <a:cubicBezTo>
                    <a:pt x="610" y="991"/>
                    <a:pt x="1245" y="661"/>
                    <a:pt x="1855" y="330"/>
                  </a:cubicBezTo>
                  <a:cubicBezTo>
                    <a:pt x="1855" y="356"/>
                    <a:pt x="1575" y="0"/>
                    <a:pt x="1575"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51" name="Freeform: Shape 50">
              <a:extLst>
                <a:ext uri="{FF2B5EF4-FFF2-40B4-BE49-F238E27FC236}">
                  <a16:creationId xmlns:a16="http://schemas.microsoft.com/office/drawing/2014/main" id="{EF046DF3-0CDD-CE18-6A4C-3C9F216BE2D1}"/>
                </a:ext>
              </a:extLst>
            </p:cNvPr>
            <p:cNvSpPr/>
            <p:nvPr/>
          </p:nvSpPr>
          <p:spPr>
            <a:xfrm>
              <a:off x="4419698" y="1731956"/>
              <a:ext cx="3061" cy="1944"/>
            </a:xfrm>
            <a:custGeom>
              <a:avLst/>
              <a:gdLst>
                <a:gd name="connsiteX0" fmla="*/ 0 w 2439"/>
                <a:gd name="connsiteY0" fmla="*/ 534 h 1549"/>
                <a:gd name="connsiteX1" fmla="*/ 2337 w 2439"/>
                <a:gd name="connsiteY1" fmla="*/ 0 h 1549"/>
                <a:gd name="connsiteX2" fmla="*/ 2439 w 2439"/>
                <a:gd name="connsiteY2" fmla="*/ 1550 h 1549"/>
                <a:gd name="connsiteX3" fmla="*/ 203 w 2439"/>
                <a:gd name="connsiteY3" fmla="*/ 102 h 1549"/>
                <a:gd name="connsiteX4" fmla="*/ 0 w 2439"/>
                <a:gd name="connsiteY4" fmla="*/ 534 h 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 h="1549">
                  <a:moveTo>
                    <a:pt x="0" y="534"/>
                  </a:moveTo>
                  <a:cubicBezTo>
                    <a:pt x="788" y="356"/>
                    <a:pt x="1575" y="178"/>
                    <a:pt x="2337" y="0"/>
                  </a:cubicBezTo>
                  <a:cubicBezTo>
                    <a:pt x="2363" y="508"/>
                    <a:pt x="2388" y="1042"/>
                    <a:pt x="2439" y="1550"/>
                  </a:cubicBezTo>
                  <a:cubicBezTo>
                    <a:pt x="1702" y="1067"/>
                    <a:pt x="965" y="584"/>
                    <a:pt x="203" y="102"/>
                  </a:cubicBezTo>
                  <a:cubicBezTo>
                    <a:pt x="229" y="127"/>
                    <a:pt x="0" y="534"/>
                    <a:pt x="0" y="534"/>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52" name="Freeform: Shape 51">
              <a:extLst>
                <a:ext uri="{FF2B5EF4-FFF2-40B4-BE49-F238E27FC236}">
                  <a16:creationId xmlns:a16="http://schemas.microsoft.com/office/drawing/2014/main" id="{3EF8E6A1-FD46-1D78-FCB2-CFDA9F65C660}"/>
                </a:ext>
              </a:extLst>
            </p:cNvPr>
            <p:cNvSpPr/>
            <p:nvPr/>
          </p:nvSpPr>
          <p:spPr>
            <a:xfrm>
              <a:off x="3554136" y="2120062"/>
              <a:ext cx="2036872" cy="277077"/>
            </a:xfrm>
            <a:custGeom>
              <a:avLst/>
              <a:gdLst>
                <a:gd name="connsiteX0" fmla="*/ 1623184 w 1623183"/>
                <a:gd name="connsiteY0" fmla="*/ 451 h 220803"/>
                <a:gd name="connsiteX1" fmla="*/ 1533905 w 1623183"/>
                <a:gd name="connsiteY1" fmla="*/ 211962 h 220803"/>
                <a:gd name="connsiteX2" fmla="*/ 1524809 w 1623183"/>
                <a:gd name="connsiteY2" fmla="*/ 220778 h 220803"/>
                <a:gd name="connsiteX3" fmla="*/ 1506897 w 1623183"/>
                <a:gd name="connsiteY3" fmla="*/ 219686 h 220803"/>
                <a:gd name="connsiteX4" fmla="*/ 116287 w 1623183"/>
                <a:gd name="connsiteY4" fmla="*/ 219686 h 220803"/>
                <a:gd name="connsiteX5" fmla="*/ 98375 w 1623183"/>
                <a:gd name="connsiteY5" fmla="*/ 220803 h 220803"/>
                <a:gd name="connsiteX6" fmla="*/ 89279 w 1623183"/>
                <a:gd name="connsiteY6" fmla="*/ 211987 h 220803"/>
                <a:gd name="connsiteX7" fmla="*/ 0 w 1623183"/>
                <a:gd name="connsiteY7" fmla="*/ 476 h 220803"/>
                <a:gd name="connsiteX8" fmla="*/ 16413 w 1623183"/>
                <a:gd name="connsiteY8" fmla="*/ 19 h 220803"/>
                <a:gd name="connsiteX9" fmla="*/ 1606796 w 1623183"/>
                <a:gd name="connsiteY9" fmla="*/ 19 h 220803"/>
                <a:gd name="connsiteX10" fmla="*/ 1623184 w 1623183"/>
                <a:gd name="connsiteY10" fmla="*/ 451 h 22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3183" h="220803">
                  <a:moveTo>
                    <a:pt x="1623184" y="451"/>
                  </a:moveTo>
                  <a:cubicBezTo>
                    <a:pt x="1604078" y="75477"/>
                    <a:pt x="1573260" y="145549"/>
                    <a:pt x="1533905" y="211962"/>
                  </a:cubicBezTo>
                  <a:cubicBezTo>
                    <a:pt x="1531821" y="215468"/>
                    <a:pt x="1527883" y="217856"/>
                    <a:pt x="1524809" y="220778"/>
                  </a:cubicBezTo>
                  <a:cubicBezTo>
                    <a:pt x="1518838" y="220397"/>
                    <a:pt x="1512868" y="219686"/>
                    <a:pt x="1506897" y="219686"/>
                  </a:cubicBezTo>
                  <a:cubicBezTo>
                    <a:pt x="1043352" y="219635"/>
                    <a:pt x="579832" y="219635"/>
                    <a:pt x="116287" y="219686"/>
                  </a:cubicBezTo>
                  <a:cubicBezTo>
                    <a:pt x="110316" y="219686"/>
                    <a:pt x="104345" y="220397"/>
                    <a:pt x="98375" y="220803"/>
                  </a:cubicBezTo>
                  <a:cubicBezTo>
                    <a:pt x="95301" y="217882"/>
                    <a:pt x="91337" y="215493"/>
                    <a:pt x="89279" y="211987"/>
                  </a:cubicBezTo>
                  <a:cubicBezTo>
                    <a:pt x="49950" y="145549"/>
                    <a:pt x="19004" y="75528"/>
                    <a:pt x="0" y="476"/>
                  </a:cubicBezTo>
                  <a:cubicBezTo>
                    <a:pt x="5462" y="324"/>
                    <a:pt x="10925" y="19"/>
                    <a:pt x="16413" y="19"/>
                  </a:cubicBezTo>
                  <a:cubicBezTo>
                    <a:pt x="546549" y="-6"/>
                    <a:pt x="1076660" y="-6"/>
                    <a:pt x="1606796" y="19"/>
                  </a:cubicBezTo>
                  <a:cubicBezTo>
                    <a:pt x="1612259" y="-6"/>
                    <a:pt x="1617721" y="299"/>
                    <a:pt x="1623184" y="451"/>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53" name="Freeform: Shape 52">
              <a:extLst>
                <a:ext uri="{FF2B5EF4-FFF2-40B4-BE49-F238E27FC236}">
                  <a16:creationId xmlns:a16="http://schemas.microsoft.com/office/drawing/2014/main" id="{29C7BDA4-0C8B-C4AB-E1CC-120AF41F54C2}"/>
                </a:ext>
              </a:extLst>
            </p:cNvPr>
            <p:cNvSpPr/>
            <p:nvPr/>
          </p:nvSpPr>
          <p:spPr>
            <a:xfrm>
              <a:off x="3677583" y="2395657"/>
              <a:ext cx="1789979" cy="275444"/>
            </a:xfrm>
            <a:custGeom>
              <a:avLst/>
              <a:gdLst>
                <a:gd name="connsiteX0" fmla="*/ 0 w 1426434"/>
                <a:gd name="connsiteY0" fmla="*/ 1156 h 219501"/>
                <a:gd name="connsiteX1" fmla="*/ 17912 w 1426434"/>
                <a:gd name="connsiteY1" fmla="*/ 38 h 219501"/>
                <a:gd name="connsiteX2" fmla="*/ 1408522 w 1426434"/>
                <a:gd name="connsiteY2" fmla="*/ 38 h 219501"/>
                <a:gd name="connsiteX3" fmla="*/ 1426434 w 1426434"/>
                <a:gd name="connsiteY3" fmla="*/ 1131 h 219501"/>
                <a:gd name="connsiteX4" fmla="*/ 1420667 w 1426434"/>
                <a:gd name="connsiteY4" fmla="*/ 16044 h 219501"/>
                <a:gd name="connsiteX5" fmla="*/ 1322851 w 1426434"/>
                <a:gd name="connsiteY5" fmla="*/ 138911 h 219501"/>
                <a:gd name="connsiteX6" fmla="*/ 1250899 w 1426434"/>
                <a:gd name="connsiteY6" fmla="*/ 208297 h 219501"/>
                <a:gd name="connsiteX7" fmla="*/ 1234741 w 1426434"/>
                <a:gd name="connsiteY7" fmla="*/ 219247 h 219501"/>
                <a:gd name="connsiteX8" fmla="*/ 584278 w 1426434"/>
                <a:gd name="connsiteY8" fmla="*/ 219501 h 219501"/>
                <a:gd name="connsiteX9" fmla="*/ 191694 w 1426434"/>
                <a:gd name="connsiteY9" fmla="*/ 219222 h 219501"/>
                <a:gd name="connsiteX10" fmla="*/ 77516 w 1426434"/>
                <a:gd name="connsiteY10" fmla="*/ 111472 h 219501"/>
                <a:gd name="connsiteX11" fmla="*/ 8359 w 1426434"/>
                <a:gd name="connsiteY11" fmla="*/ 20211 h 219501"/>
                <a:gd name="connsiteX12" fmla="*/ 0 w 1426434"/>
                <a:gd name="connsiteY12" fmla="*/ 1156 h 21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6434" h="219501">
                  <a:moveTo>
                    <a:pt x="0" y="1156"/>
                  </a:moveTo>
                  <a:cubicBezTo>
                    <a:pt x="5971" y="775"/>
                    <a:pt x="11941" y="64"/>
                    <a:pt x="17912" y="38"/>
                  </a:cubicBezTo>
                  <a:cubicBezTo>
                    <a:pt x="481457" y="-13"/>
                    <a:pt x="944977" y="-13"/>
                    <a:pt x="1408522" y="38"/>
                  </a:cubicBezTo>
                  <a:cubicBezTo>
                    <a:pt x="1414493" y="38"/>
                    <a:pt x="1420464" y="749"/>
                    <a:pt x="1426434" y="1131"/>
                  </a:cubicBezTo>
                  <a:cubicBezTo>
                    <a:pt x="1424580" y="6136"/>
                    <a:pt x="1423817" y="12030"/>
                    <a:pt x="1420667" y="16044"/>
                  </a:cubicBezTo>
                  <a:cubicBezTo>
                    <a:pt x="1388426" y="57305"/>
                    <a:pt x="1357048" y="99327"/>
                    <a:pt x="1322851" y="138911"/>
                  </a:cubicBezTo>
                  <a:cubicBezTo>
                    <a:pt x="1301154" y="164013"/>
                    <a:pt x="1275214" y="185507"/>
                    <a:pt x="1250899" y="208297"/>
                  </a:cubicBezTo>
                  <a:cubicBezTo>
                    <a:pt x="1246199" y="212692"/>
                    <a:pt x="1240152" y="215639"/>
                    <a:pt x="1234741" y="219247"/>
                  </a:cubicBezTo>
                  <a:cubicBezTo>
                    <a:pt x="1017920" y="219349"/>
                    <a:pt x="801099" y="219476"/>
                    <a:pt x="584278" y="219501"/>
                  </a:cubicBezTo>
                  <a:cubicBezTo>
                    <a:pt x="453408" y="219501"/>
                    <a:pt x="322564" y="219323"/>
                    <a:pt x="191694" y="219222"/>
                  </a:cubicBezTo>
                  <a:cubicBezTo>
                    <a:pt x="153431" y="183500"/>
                    <a:pt x="113365" y="149506"/>
                    <a:pt x="77516" y="111472"/>
                  </a:cubicBezTo>
                  <a:cubicBezTo>
                    <a:pt x="51499" y="83855"/>
                    <a:pt x="30895" y="51055"/>
                    <a:pt x="8359" y="20211"/>
                  </a:cubicBezTo>
                  <a:cubicBezTo>
                    <a:pt x="4345" y="14774"/>
                    <a:pt x="2719" y="7558"/>
                    <a:pt x="0" y="1156"/>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grpSp>
      <p:sp>
        <p:nvSpPr>
          <p:cNvPr id="14" name="TextBox 13">
            <a:extLst>
              <a:ext uri="{FF2B5EF4-FFF2-40B4-BE49-F238E27FC236}">
                <a16:creationId xmlns:a16="http://schemas.microsoft.com/office/drawing/2014/main" id="{66D50C00-820D-3C14-A637-A4F1EDA35951}"/>
              </a:ext>
            </a:extLst>
          </p:cNvPr>
          <p:cNvSpPr txBox="1"/>
          <p:nvPr/>
        </p:nvSpPr>
        <p:spPr>
          <a:xfrm>
            <a:off x="-11540509" y="2533477"/>
            <a:ext cx="10918356" cy="400110"/>
          </a:xfrm>
          <a:prstGeom prst="rect">
            <a:avLst/>
          </a:prstGeom>
          <a:noFill/>
        </p:spPr>
        <p:txBody>
          <a:bodyPr wrap="square" rtlCol="0">
            <a:spAutoFit/>
          </a:bodyPr>
          <a:lstStyle/>
          <a:p>
            <a:pPr algn="ctr"/>
            <a:r>
              <a:rPr lang="en-GB" sz="20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Basel I focused on the </a:t>
            </a:r>
            <a:r>
              <a:rPr lang="en-GB" sz="20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credit risk </a:t>
            </a:r>
            <a:r>
              <a:rPr lang="en-GB" sz="20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that banks faced from their </a:t>
            </a:r>
            <a:r>
              <a:rPr lang="en-GB" sz="20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loan portfolio</a:t>
            </a:r>
            <a:endParaRPr lang="en-US" sz="2000" b="1" dirty="0">
              <a:solidFill>
                <a:schemeClr val="accent2">
                  <a:lumMod val="50000"/>
                </a:schemeClr>
              </a:solidFill>
              <a:latin typeface="Poppins" panose="00000500000000000000" pitchFamily="2" charset="0"/>
              <a:cs typeface="Poppins" panose="00000500000000000000" pitchFamily="2" charset="0"/>
            </a:endParaRPr>
          </a:p>
        </p:txBody>
      </p:sp>
      <p:sp>
        <p:nvSpPr>
          <p:cNvPr id="15" name="TextBox 14">
            <a:extLst>
              <a:ext uri="{FF2B5EF4-FFF2-40B4-BE49-F238E27FC236}">
                <a16:creationId xmlns:a16="http://schemas.microsoft.com/office/drawing/2014/main" id="{C8CB325C-EC75-7B5E-1C78-2F93C2D962EF}"/>
              </a:ext>
            </a:extLst>
          </p:cNvPr>
          <p:cNvSpPr txBox="1"/>
          <p:nvPr/>
        </p:nvSpPr>
        <p:spPr>
          <a:xfrm>
            <a:off x="-9821889" y="1776855"/>
            <a:ext cx="7495358" cy="646331"/>
          </a:xfrm>
          <a:prstGeom prst="rect">
            <a:avLst/>
          </a:prstGeom>
          <a:noFill/>
        </p:spPr>
        <p:txBody>
          <a:bodyPr wrap="square" rtlCol="0">
            <a:spAutoFit/>
          </a:bodyPr>
          <a:lstStyle/>
          <a:p>
            <a:pPr algn="ctr"/>
            <a:r>
              <a:rPr lang="en-GB" sz="3600" dirty="0">
                <a:solidFill>
                  <a:schemeClr val="accent2">
                    <a:lumMod val="50000"/>
                  </a:schemeClr>
                </a:solidFill>
                <a:latin typeface="Poppins Bold" panose="00000800000000000000" pitchFamily="2" charset="0"/>
                <a:cs typeface="Poppins Bold" panose="00000800000000000000" pitchFamily="2" charset="0"/>
              </a:rPr>
              <a:t>Basel I</a:t>
            </a:r>
          </a:p>
        </p:txBody>
      </p:sp>
      <p:grpSp>
        <p:nvGrpSpPr>
          <p:cNvPr id="16" name="Group 15">
            <a:extLst>
              <a:ext uri="{FF2B5EF4-FFF2-40B4-BE49-F238E27FC236}">
                <a16:creationId xmlns:a16="http://schemas.microsoft.com/office/drawing/2014/main" id="{9EEFA9EA-120E-CBF5-A112-A034B30C5C39}"/>
              </a:ext>
            </a:extLst>
          </p:cNvPr>
          <p:cNvGrpSpPr/>
          <p:nvPr/>
        </p:nvGrpSpPr>
        <p:grpSpPr>
          <a:xfrm>
            <a:off x="-6664928" y="393287"/>
            <a:ext cx="1162159" cy="1162159"/>
            <a:chOff x="5512403" y="712088"/>
            <a:chExt cx="1162159" cy="1162159"/>
          </a:xfrm>
        </p:grpSpPr>
        <p:sp>
          <p:nvSpPr>
            <p:cNvPr id="17" name="Oval 16">
              <a:extLst>
                <a:ext uri="{FF2B5EF4-FFF2-40B4-BE49-F238E27FC236}">
                  <a16:creationId xmlns:a16="http://schemas.microsoft.com/office/drawing/2014/main" id="{8F6B8340-3EA4-35AE-2866-EDF0A7077349}"/>
                </a:ext>
              </a:extLst>
            </p:cNvPr>
            <p:cNvSpPr/>
            <p:nvPr/>
          </p:nvSpPr>
          <p:spPr>
            <a:xfrm>
              <a:off x="5512403" y="712088"/>
              <a:ext cx="1162159" cy="1162159"/>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8" name="Graphic 17">
              <a:extLst>
                <a:ext uri="{FF2B5EF4-FFF2-40B4-BE49-F238E27FC236}">
                  <a16:creationId xmlns:a16="http://schemas.microsoft.com/office/drawing/2014/main" id="{EEE4560D-AC79-0363-3700-42962BA6BB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13755" y="852999"/>
              <a:ext cx="811639" cy="811639"/>
            </a:xfrm>
            <a:prstGeom prst="rect">
              <a:avLst/>
            </a:prstGeom>
          </p:spPr>
        </p:pic>
      </p:grpSp>
      <p:sp>
        <p:nvSpPr>
          <p:cNvPr id="19" name="Rectangle: Rounded Corners 18">
            <a:extLst>
              <a:ext uri="{FF2B5EF4-FFF2-40B4-BE49-F238E27FC236}">
                <a16:creationId xmlns:a16="http://schemas.microsoft.com/office/drawing/2014/main" id="{D373AE5E-93E7-E8BC-8E3F-935446203137}"/>
              </a:ext>
            </a:extLst>
          </p:cNvPr>
          <p:cNvSpPr/>
          <p:nvPr/>
        </p:nvSpPr>
        <p:spPr>
          <a:xfrm>
            <a:off x="-11715186" y="3015935"/>
            <a:ext cx="5459176" cy="886284"/>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Penalizing banks who engaged in high </a:t>
            </a:r>
            <a:b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b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quality lending to corporates</a:t>
            </a:r>
            <a:endParaRPr lang="en-US" sz="1600" dirty="0">
              <a:solidFill>
                <a:schemeClr val="accent2">
                  <a:lumMod val="50000"/>
                </a:schemeClr>
              </a:solidFill>
              <a:latin typeface="Poppins" panose="00000500000000000000" pitchFamily="2" charset="0"/>
            </a:endParaRPr>
          </a:p>
        </p:txBody>
      </p:sp>
      <p:sp>
        <p:nvSpPr>
          <p:cNvPr id="20" name="Rectangle: Rounded Corners 19">
            <a:extLst>
              <a:ext uri="{FF2B5EF4-FFF2-40B4-BE49-F238E27FC236}">
                <a16:creationId xmlns:a16="http://schemas.microsoft.com/office/drawing/2014/main" id="{0FF5EC79-EA65-CA5D-E484-4D815DFA258B}"/>
              </a:ext>
            </a:extLst>
          </p:cNvPr>
          <p:cNvSpPr/>
          <p:nvPr/>
        </p:nvSpPr>
        <p:spPr>
          <a:xfrm>
            <a:off x="-5906652" y="3015935"/>
            <a:ext cx="5459176" cy="886284"/>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Benefitting banks who lent to much weaker</a:t>
            </a:r>
          </a:p>
          <a:p>
            <a:pPr algn="ct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credit quality counterparties</a:t>
            </a:r>
            <a:endParaRPr lang="en-US" sz="1600" dirty="0">
              <a:solidFill>
                <a:schemeClr val="accent2">
                  <a:lumMod val="50000"/>
                </a:schemeClr>
              </a:solidFill>
              <a:latin typeface="Poppins" panose="00000500000000000000" pitchFamily="2" charset="0"/>
            </a:endParaRPr>
          </a:p>
        </p:txBody>
      </p:sp>
      <p:sp>
        <p:nvSpPr>
          <p:cNvPr id="31" name="Rectangle: Rounded Corners 30">
            <a:extLst>
              <a:ext uri="{FF2B5EF4-FFF2-40B4-BE49-F238E27FC236}">
                <a16:creationId xmlns:a16="http://schemas.microsoft.com/office/drawing/2014/main" id="{70E72D11-20C8-647C-EDB0-3CEBDF6A0AA8}"/>
              </a:ext>
            </a:extLst>
          </p:cNvPr>
          <p:cNvSpPr/>
          <p:nvPr/>
        </p:nvSpPr>
        <p:spPr>
          <a:xfrm>
            <a:off x="1671197" y="3192390"/>
            <a:ext cx="8849608" cy="473219"/>
          </a:xfrm>
          <a:prstGeom prst="roundRect">
            <a:avLst>
              <a:gd name="adj" fmla="val 50000"/>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Introduced </a:t>
            </a:r>
            <a:r>
              <a:rPr lang="en-US"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assessments of market and operational risk </a:t>
            </a:r>
            <a:r>
              <a:rPr lang="en-US"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as well as </a:t>
            </a:r>
            <a:r>
              <a:rPr lang="en-US"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credit risk</a:t>
            </a:r>
            <a:endParaRPr lang="en-US" sz="1600" b="1" dirty="0">
              <a:solidFill>
                <a:schemeClr val="accent2">
                  <a:lumMod val="50000"/>
                </a:schemeClr>
              </a:solidFill>
              <a:latin typeface="Poppins" panose="00000500000000000000" pitchFamily="2" charset="0"/>
            </a:endParaRPr>
          </a:p>
        </p:txBody>
      </p:sp>
    </p:spTree>
    <p:extLst>
      <p:ext uri="{BB962C8B-B14F-4D97-AF65-F5344CB8AC3E}">
        <p14:creationId xmlns:p14="http://schemas.microsoft.com/office/powerpoint/2010/main" val="384806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 calcmode="lin" valueType="num">
                                      <p:cBhvr>
                                        <p:cTn id="9" dur="500" fill="hold"/>
                                        <p:tgtEl>
                                          <p:spTgt spid="10"/>
                                        </p:tgtEl>
                                        <p:attrNameLst>
                                          <p:attrName>style.rotation</p:attrName>
                                        </p:attrNameLst>
                                      </p:cBhvr>
                                      <p:tavLst>
                                        <p:tav tm="0">
                                          <p:val>
                                            <p:fltVal val="90"/>
                                          </p:val>
                                        </p:tav>
                                        <p:tav tm="100000">
                                          <p:val>
                                            <p:fltVal val="0"/>
                                          </p:val>
                                        </p:tav>
                                      </p:tavLst>
                                    </p:anim>
                                    <p:animEffect transition="in" filter="fade">
                                      <p:cBhvr>
                                        <p:cTn id="10" dur="500"/>
                                        <p:tgtEl>
                                          <p:spTgt spid="10"/>
                                        </p:tgtEl>
                                      </p:cBhvr>
                                    </p:animEffect>
                                  </p:childTnLst>
                                </p:cTn>
                              </p:par>
                            </p:childTnLst>
                          </p:cTn>
                        </p:par>
                        <p:par>
                          <p:cTn id="11" fill="hold">
                            <p:stCondLst>
                              <p:cond delay="500"/>
                            </p:stCondLst>
                            <p:childTnLst>
                              <p:par>
                                <p:cTn id="12" presetID="2" presetClass="entr" presetSubtype="1" decel="100000" fill="hold" grpId="0" nodeType="afterEffect">
                                  <p:stCondLst>
                                    <p:cond delay="0"/>
                                  </p:stCondLst>
                                  <p:childTnLst>
                                    <p:set>
                                      <p:cBhvr>
                                        <p:cTn id="13" dur="1" fill="hold">
                                          <p:stCondLst>
                                            <p:cond delay="0"/>
                                          </p:stCondLst>
                                        </p:cTn>
                                        <p:tgtEl>
                                          <p:spTgt spid="73"/>
                                        </p:tgtEl>
                                        <p:attrNameLst>
                                          <p:attrName>style.visibility</p:attrName>
                                        </p:attrNameLst>
                                      </p:cBhvr>
                                      <p:to>
                                        <p:strVal val="visible"/>
                                      </p:to>
                                    </p:set>
                                    <p:anim calcmode="lin" valueType="num">
                                      <p:cBhvr additive="base">
                                        <p:cTn id="14" dur="500" fill="hold"/>
                                        <p:tgtEl>
                                          <p:spTgt spid="73"/>
                                        </p:tgtEl>
                                        <p:attrNameLst>
                                          <p:attrName>ppt_x</p:attrName>
                                        </p:attrNameLst>
                                      </p:cBhvr>
                                      <p:tavLst>
                                        <p:tav tm="0">
                                          <p:val>
                                            <p:strVal val="#ppt_x"/>
                                          </p:val>
                                        </p:tav>
                                        <p:tav tm="100000">
                                          <p:val>
                                            <p:strVal val="#ppt_x"/>
                                          </p:val>
                                        </p:tav>
                                      </p:tavLst>
                                    </p:anim>
                                    <p:anim calcmode="lin" valueType="num">
                                      <p:cBhvr additive="base">
                                        <p:cTn id="15" dur="500" fill="hold"/>
                                        <p:tgtEl>
                                          <p:spTgt spid="73"/>
                                        </p:tgtEl>
                                        <p:attrNameLst>
                                          <p:attrName>ppt_y</p:attrName>
                                        </p:attrNameLst>
                                      </p:cBhvr>
                                      <p:tavLst>
                                        <p:tav tm="0">
                                          <p:val>
                                            <p:strVal val="0-#ppt_h/2"/>
                                          </p:val>
                                        </p:tav>
                                        <p:tav tm="100000">
                                          <p:val>
                                            <p:strVal val="#ppt_y"/>
                                          </p:val>
                                        </p:tav>
                                      </p:tavLst>
                                    </p:anim>
                                  </p:childTnLst>
                                </p:cTn>
                              </p:par>
                              <p:par>
                                <p:cTn id="16" presetID="2" presetClass="entr" presetSubtype="1" decel="100000" fill="hold" nodeType="withEffect">
                                  <p:stCondLst>
                                    <p:cond delay="15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0-#ppt_h/2"/>
                                          </p:val>
                                        </p:tav>
                                        <p:tav tm="100000">
                                          <p:val>
                                            <p:strVal val="#ppt_y"/>
                                          </p:val>
                                        </p:tav>
                                      </p:tavLst>
                                    </p:anim>
                                  </p:childTnLst>
                                </p:cTn>
                              </p:par>
                            </p:childTnLst>
                          </p:cTn>
                        </p:par>
                        <p:par>
                          <p:cTn id="20" fill="hold">
                            <p:stCondLst>
                              <p:cond delay="1150"/>
                            </p:stCondLst>
                            <p:childTnLst>
                              <p:par>
                                <p:cTn id="21" presetID="22" presetClass="entr" presetSubtype="8"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2"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righ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2" decel="10000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additive="base">
                                        <p:cTn id="31" dur="500" fill="hold"/>
                                        <p:tgtEl>
                                          <p:spTgt spid="29"/>
                                        </p:tgtEl>
                                        <p:attrNameLst>
                                          <p:attrName>ppt_x</p:attrName>
                                        </p:attrNameLst>
                                      </p:cBhvr>
                                      <p:tavLst>
                                        <p:tav tm="0">
                                          <p:val>
                                            <p:strVal val="1+#ppt_w/2"/>
                                          </p:val>
                                        </p:tav>
                                        <p:tav tm="100000">
                                          <p:val>
                                            <p:strVal val="#ppt_x"/>
                                          </p:val>
                                        </p:tav>
                                      </p:tavLst>
                                    </p:anim>
                                    <p:anim calcmode="lin" valueType="num">
                                      <p:cBhvr additive="base">
                                        <p:cTn id="3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xit" presetSubtype="0" fill="hold" nodeType="clickEffect">
                                  <p:stCondLst>
                                    <p:cond delay="0"/>
                                  </p:stCondLst>
                                  <p:childTnLst>
                                    <p:anim calcmode="lin" valueType="num">
                                      <p:cBhvr>
                                        <p:cTn id="43" dur="500"/>
                                        <p:tgtEl>
                                          <p:spTgt spid="10"/>
                                        </p:tgtEl>
                                        <p:attrNameLst>
                                          <p:attrName>ppt_w</p:attrName>
                                        </p:attrNameLst>
                                      </p:cBhvr>
                                      <p:tavLst>
                                        <p:tav tm="0">
                                          <p:val>
                                            <p:strVal val="ppt_w"/>
                                          </p:val>
                                        </p:tav>
                                        <p:tav tm="100000">
                                          <p:val>
                                            <p:fltVal val="0"/>
                                          </p:val>
                                        </p:tav>
                                      </p:tavLst>
                                    </p:anim>
                                    <p:anim calcmode="lin" valueType="num">
                                      <p:cBhvr>
                                        <p:cTn id="44" dur="500"/>
                                        <p:tgtEl>
                                          <p:spTgt spid="10"/>
                                        </p:tgtEl>
                                        <p:attrNameLst>
                                          <p:attrName>ppt_h</p:attrName>
                                        </p:attrNameLst>
                                      </p:cBhvr>
                                      <p:tavLst>
                                        <p:tav tm="0">
                                          <p:val>
                                            <p:strVal val="ppt_h"/>
                                          </p:val>
                                        </p:tav>
                                        <p:tav tm="100000">
                                          <p:val>
                                            <p:fltVal val="0"/>
                                          </p:val>
                                        </p:tav>
                                      </p:tavLst>
                                    </p:anim>
                                    <p:anim calcmode="lin" valueType="num">
                                      <p:cBhvr>
                                        <p:cTn id="45" dur="500"/>
                                        <p:tgtEl>
                                          <p:spTgt spid="10"/>
                                        </p:tgtEl>
                                        <p:attrNameLst>
                                          <p:attrName>style.rotation</p:attrName>
                                        </p:attrNameLst>
                                      </p:cBhvr>
                                      <p:tavLst>
                                        <p:tav tm="0">
                                          <p:val>
                                            <p:fltVal val="0"/>
                                          </p:val>
                                        </p:tav>
                                        <p:tav tm="100000">
                                          <p:val>
                                            <p:fltVal val="90"/>
                                          </p:val>
                                        </p:tav>
                                      </p:tavLst>
                                    </p:anim>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2" presetClass="exit" presetSubtype="2" fill="hold" nodeType="withEffect">
                                  <p:stCondLst>
                                    <p:cond delay="0"/>
                                  </p:stCondLst>
                                  <p:childTnLst>
                                    <p:animEffect transition="out" filter="wipe(right)">
                                      <p:cBhvr>
                                        <p:cTn id="49" dur="500"/>
                                        <p:tgtEl>
                                          <p:spTgt spid="21"/>
                                        </p:tgtEl>
                                      </p:cBhvr>
                                    </p:animEffect>
                                    <p:set>
                                      <p:cBhvr>
                                        <p:cTn id="50" dur="1" fill="hold">
                                          <p:stCondLst>
                                            <p:cond delay="499"/>
                                          </p:stCondLst>
                                        </p:cTn>
                                        <p:tgtEl>
                                          <p:spTgt spid="21"/>
                                        </p:tgtEl>
                                        <p:attrNameLst>
                                          <p:attrName>style.visibility</p:attrName>
                                        </p:attrNameLst>
                                      </p:cBhvr>
                                      <p:to>
                                        <p:strVal val="hidden"/>
                                      </p:to>
                                    </p:set>
                                  </p:childTnLst>
                                </p:cTn>
                              </p:par>
                              <p:par>
                                <p:cTn id="51" presetID="22" presetClass="exit" presetSubtype="8" fill="hold" nodeType="withEffect">
                                  <p:stCondLst>
                                    <p:cond delay="0"/>
                                  </p:stCondLst>
                                  <p:childTnLst>
                                    <p:animEffect transition="out" filter="wipe(left)">
                                      <p:cBhvr>
                                        <p:cTn id="52" dur="500"/>
                                        <p:tgtEl>
                                          <p:spTgt spid="27"/>
                                        </p:tgtEl>
                                      </p:cBhvr>
                                    </p:animEffect>
                                    <p:set>
                                      <p:cBhvr>
                                        <p:cTn id="53"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73" grpId="0"/>
      <p:bldP spid="3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864219B4-3DBB-46CA-C626-C3909BA2AC83}"/>
              </a:ext>
            </a:extLst>
          </p:cNvPr>
          <p:cNvGrpSpPr/>
          <p:nvPr/>
        </p:nvGrpSpPr>
        <p:grpSpPr>
          <a:xfrm rot="10800000">
            <a:off x="12474425" y="4118145"/>
            <a:ext cx="1832261" cy="638304"/>
            <a:chOff x="6839620" y="4047841"/>
            <a:chExt cx="1461561" cy="638304"/>
          </a:xfrm>
        </p:grpSpPr>
        <p:sp>
          <p:nvSpPr>
            <p:cNvPr id="28" name="Rectangle: Top Corners Rounded 27">
              <a:extLst>
                <a:ext uri="{FF2B5EF4-FFF2-40B4-BE49-F238E27FC236}">
                  <a16:creationId xmlns:a16="http://schemas.microsoft.com/office/drawing/2014/main" id="{CC9C6580-B92C-1FCC-A871-2068E2F09D67}"/>
                </a:ext>
              </a:extLst>
            </p:cNvPr>
            <p:cNvSpPr/>
            <p:nvPr/>
          </p:nvSpPr>
          <p:spPr>
            <a:xfrm rot="5400000">
              <a:off x="7234241" y="3653220"/>
              <a:ext cx="638304" cy="1427545"/>
            </a:xfrm>
            <a:prstGeom prst="round2SameRect">
              <a:avLst>
                <a:gd name="adj1" fmla="val 16309"/>
                <a:gd name="adj2" fmla="val 0"/>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30" name="TextBox 29">
              <a:extLst>
                <a:ext uri="{FF2B5EF4-FFF2-40B4-BE49-F238E27FC236}">
                  <a16:creationId xmlns:a16="http://schemas.microsoft.com/office/drawing/2014/main" id="{1D10DE62-53ED-2C54-442A-FBC4D12BACB2}"/>
                </a:ext>
              </a:extLst>
            </p:cNvPr>
            <p:cNvSpPr txBox="1"/>
            <p:nvPr/>
          </p:nvSpPr>
          <p:spPr>
            <a:xfrm rot="10800000">
              <a:off x="6922316" y="4105383"/>
              <a:ext cx="1378865" cy="523220"/>
            </a:xfrm>
            <a:prstGeom prst="rect">
              <a:avLst/>
            </a:prstGeom>
            <a:noFill/>
          </p:spPr>
          <p:txBody>
            <a:bodyPr wrap="square" rtlCol="0" anchor="ctr">
              <a:spAutoFit/>
            </a:bodyPr>
            <a:lstStyle/>
            <a:p>
              <a:pPr algn="ctr"/>
              <a:r>
                <a:rPr lang="en-US" dirty="0">
                  <a:latin typeface="+mj-lt"/>
                </a:rPr>
                <a:t>Developed </a:t>
              </a:r>
              <a:br>
                <a:rPr lang="en-US" dirty="0">
                  <a:latin typeface="+mj-lt"/>
                </a:rPr>
              </a:br>
              <a:r>
                <a:rPr lang="en-US" dirty="0">
                  <a:latin typeface="+mj-lt"/>
                </a:rPr>
                <a:t>- 2004</a:t>
              </a:r>
            </a:p>
          </p:txBody>
        </p:sp>
      </p:grpSp>
      <p:grpSp>
        <p:nvGrpSpPr>
          <p:cNvPr id="21" name="Group 20">
            <a:extLst>
              <a:ext uri="{FF2B5EF4-FFF2-40B4-BE49-F238E27FC236}">
                <a16:creationId xmlns:a16="http://schemas.microsoft.com/office/drawing/2014/main" id="{01B31471-498F-4C86-408C-D1D415A038B2}"/>
              </a:ext>
            </a:extLst>
          </p:cNvPr>
          <p:cNvGrpSpPr/>
          <p:nvPr/>
        </p:nvGrpSpPr>
        <p:grpSpPr>
          <a:xfrm rot="10800000">
            <a:off x="14553468" y="4118145"/>
            <a:ext cx="1870900" cy="638304"/>
            <a:chOff x="6774782" y="4047841"/>
            <a:chExt cx="1492383" cy="638304"/>
          </a:xfrm>
        </p:grpSpPr>
        <p:sp>
          <p:nvSpPr>
            <p:cNvPr id="22" name="Rectangle: Top Corners Rounded 21">
              <a:extLst>
                <a:ext uri="{FF2B5EF4-FFF2-40B4-BE49-F238E27FC236}">
                  <a16:creationId xmlns:a16="http://schemas.microsoft.com/office/drawing/2014/main" id="{F31E58A0-AE8B-0E39-76A2-DDAB99CC80DE}"/>
                </a:ext>
              </a:extLst>
            </p:cNvPr>
            <p:cNvSpPr/>
            <p:nvPr/>
          </p:nvSpPr>
          <p:spPr>
            <a:xfrm rot="16200000">
              <a:off x="7234241" y="3653220"/>
              <a:ext cx="638304" cy="1427545"/>
            </a:xfrm>
            <a:prstGeom prst="round2SameRect">
              <a:avLst>
                <a:gd name="adj1" fmla="val 16309"/>
                <a:gd name="adj2" fmla="val 0"/>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23" name="TextBox 22">
              <a:extLst>
                <a:ext uri="{FF2B5EF4-FFF2-40B4-BE49-F238E27FC236}">
                  <a16:creationId xmlns:a16="http://schemas.microsoft.com/office/drawing/2014/main" id="{832ABCD5-9C62-187C-5A43-342FB242BC28}"/>
                </a:ext>
              </a:extLst>
            </p:cNvPr>
            <p:cNvSpPr txBox="1"/>
            <p:nvPr/>
          </p:nvSpPr>
          <p:spPr>
            <a:xfrm rot="10800000">
              <a:off x="6774782" y="4105383"/>
              <a:ext cx="1378865" cy="523220"/>
            </a:xfrm>
            <a:prstGeom prst="rect">
              <a:avLst/>
            </a:prstGeom>
            <a:noFill/>
          </p:spPr>
          <p:txBody>
            <a:bodyPr wrap="square" rtlCol="0" anchor="ctr">
              <a:spAutoFit/>
            </a:bodyPr>
            <a:lstStyle/>
            <a:p>
              <a:pPr algn="ctr"/>
              <a:r>
                <a:rPr lang="en-US" dirty="0">
                  <a:latin typeface="+mj-lt"/>
                </a:rPr>
                <a:t>Implemented </a:t>
              </a:r>
              <a:br>
                <a:rPr lang="en-US" dirty="0">
                  <a:latin typeface="+mj-lt"/>
                </a:rPr>
              </a:br>
              <a:r>
                <a:rPr lang="en-US" dirty="0">
                  <a:latin typeface="+mj-lt"/>
                </a:rPr>
                <a:t>- 2008</a:t>
              </a:r>
            </a:p>
          </p:txBody>
        </p:sp>
      </p:grpSp>
      <p:pic>
        <p:nvPicPr>
          <p:cNvPr id="2" name="Graphic 1">
            <a:extLst>
              <a:ext uri="{FF2B5EF4-FFF2-40B4-BE49-F238E27FC236}">
                <a16:creationId xmlns:a16="http://schemas.microsoft.com/office/drawing/2014/main" id="{9266275D-16D4-EB45-DBA4-671604FAF4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39404" y="4022718"/>
            <a:ext cx="1137286" cy="1137286"/>
          </a:xfrm>
          <a:prstGeom prst="rect">
            <a:avLst/>
          </a:prstGeom>
        </p:spPr>
      </p:pic>
      <p:pic>
        <p:nvPicPr>
          <p:cNvPr id="62" name="Graphic 61">
            <a:extLst>
              <a:ext uri="{FF2B5EF4-FFF2-40B4-BE49-F238E27FC236}">
                <a16:creationId xmlns:a16="http://schemas.microsoft.com/office/drawing/2014/main" id="{41E7AB15-502A-670C-532E-F2CAB55BB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802" y="4980949"/>
            <a:ext cx="894023" cy="894023"/>
          </a:xfrm>
          <a:prstGeom prst="rect">
            <a:avLst/>
          </a:prstGeom>
        </p:spPr>
      </p:pic>
      <p:grpSp>
        <p:nvGrpSpPr>
          <p:cNvPr id="10" name="Group 9">
            <a:extLst>
              <a:ext uri="{FF2B5EF4-FFF2-40B4-BE49-F238E27FC236}">
                <a16:creationId xmlns:a16="http://schemas.microsoft.com/office/drawing/2014/main" id="{08CBEEB2-CEC9-EFB0-8DB2-F51CB39E8F43}"/>
              </a:ext>
            </a:extLst>
          </p:cNvPr>
          <p:cNvGrpSpPr/>
          <p:nvPr/>
        </p:nvGrpSpPr>
        <p:grpSpPr>
          <a:xfrm>
            <a:off x="14080447" y="4129816"/>
            <a:ext cx="655200" cy="655200"/>
            <a:chOff x="5512403" y="712088"/>
            <a:chExt cx="1162159" cy="1162159"/>
          </a:xfrm>
        </p:grpSpPr>
        <p:sp>
          <p:nvSpPr>
            <p:cNvPr id="11" name="Oval 10">
              <a:extLst>
                <a:ext uri="{FF2B5EF4-FFF2-40B4-BE49-F238E27FC236}">
                  <a16:creationId xmlns:a16="http://schemas.microsoft.com/office/drawing/2014/main" id="{A8F65106-1E63-5BA8-D8E1-D710E45B62C0}"/>
                </a:ext>
              </a:extLst>
            </p:cNvPr>
            <p:cNvSpPr/>
            <p:nvPr/>
          </p:nvSpPr>
          <p:spPr>
            <a:xfrm>
              <a:off x="5512403" y="712088"/>
              <a:ext cx="1162159" cy="1162159"/>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2" name="Graphic 11">
              <a:extLst>
                <a:ext uri="{FF2B5EF4-FFF2-40B4-BE49-F238E27FC236}">
                  <a16:creationId xmlns:a16="http://schemas.microsoft.com/office/drawing/2014/main" id="{E92E701A-056C-4EE7-FF3C-90A501BFA7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6295" y="858079"/>
              <a:ext cx="798803" cy="798803"/>
            </a:xfrm>
            <a:prstGeom prst="rect">
              <a:avLst/>
            </a:prstGeom>
          </p:spPr>
        </p:pic>
      </p:grpSp>
      <p:cxnSp>
        <p:nvCxnSpPr>
          <p:cNvPr id="76" name="Straight Connector 75">
            <a:extLst>
              <a:ext uri="{FF2B5EF4-FFF2-40B4-BE49-F238E27FC236}">
                <a16:creationId xmlns:a16="http://schemas.microsoft.com/office/drawing/2014/main" id="{626ADF09-24DF-FA1C-BCAB-9DC8175D10DA}"/>
              </a:ext>
            </a:extLst>
          </p:cNvPr>
          <p:cNvCxnSpPr>
            <a:cxnSpLocks/>
          </p:cNvCxnSpPr>
          <p:nvPr/>
        </p:nvCxnSpPr>
        <p:spPr>
          <a:xfrm>
            <a:off x="1588723" y="5433318"/>
            <a:ext cx="10603277" cy="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87131B5E-CA8D-6D03-EC9C-BCF93DDAFAC5}"/>
              </a:ext>
            </a:extLst>
          </p:cNvPr>
          <p:cNvCxnSpPr>
            <a:cxnSpLocks/>
          </p:cNvCxnSpPr>
          <p:nvPr/>
        </p:nvCxnSpPr>
        <p:spPr>
          <a:xfrm flipV="1">
            <a:off x="9603796"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065BECD-1C42-3D97-4B81-CFFF1E0B5A25}"/>
              </a:ext>
            </a:extLst>
          </p:cNvPr>
          <p:cNvCxnSpPr>
            <a:cxnSpLocks/>
          </p:cNvCxnSpPr>
          <p:nvPr/>
        </p:nvCxnSpPr>
        <p:spPr>
          <a:xfrm flipV="1">
            <a:off x="1588723"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11B5F37B-E62F-73A6-83E2-B0A621A1631F}"/>
              </a:ext>
            </a:extLst>
          </p:cNvPr>
          <p:cNvSpPr txBox="1"/>
          <p:nvPr/>
        </p:nvSpPr>
        <p:spPr>
          <a:xfrm>
            <a:off x="1240358"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1900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80" name="TextBox 79">
            <a:extLst>
              <a:ext uri="{FF2B5EF4-FFF2-40B4-BE49-F238E27FC236}">
                <a16:creationId xmlns:a16="http://schemas.microsoft.com/office/drawing/2014/main" id="{13B055ED-AE92-B645-B31F-96956AC7DEAD}"/>
              </a:ext>
            </a:extLst>
          </p:cNvPr>
          <p:cNvSpPr txBox="1"/>
          <p:nvPr/>
        </p:nvSpPr>
        <p:spPr>
          <a:xfrm>
            <a:off x="9255431"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2000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cxnSp>
        <p:nvCxnSpPr>
          <p:cNvPr id="81" name="Straight Connector 80">
            <a:extLst>
              <a:ext uri="{FF2B5EF4-FFF2-40B4-BE49-F238E27FC236}">
                <a16:creationId xmlns:a16="http://schemas.microsoft.com/office/drawing/2014/main" id="{97AD4F15-28D6-A8FB-5DEB-6D5D8D709674}"/>
              </a:ext>
            </a:extLst>
          </p:cNvPr>
          <p:cNvCxnSpPr>
            <a:cxnSpLocks/>
          </p:cNvCxnSpPr>
          <p:nvPr/>
        </p:nvCxnSpPr>
        <p:spPr>
          <a:xfrm flipV="1">
            <a:off x="5596261"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0ABDF95-F5F2-47A1-662B-79F86A9BBCB8}"/>
              </a:ext>
            </a:extLst>
          </p:cNvPr>
          <p:cNvCxnSpPr>
            <a:cxnSpLocks/>
          </p:cNvCxnSpPr>
          <p:nvPr/>
        </p:nvCxnSpPr>
        <p:spPr>
          <a:xfrm flipV="1">
            <a:off x="6397768"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D5F1974D-0069-BD8C-BB29-CE2362462393}"/>
              </a:ext>
            </a:extLst>
          </p:cNvPr>
          <p:cNvCxnSpPr>
            <a:cxnSpLocks/>
          </p:cNvCxnSpPr>
          <p:nvPr/>
        </p:nvCxnSpPr>
        <p:spPr>
          <a:xfrm flipV="1">
            <a:off x="7199276"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810E67F0-6D05-67E7-BF32-C1CE01AEA20D}"/>
              </a:ext>
            </a:extLst>
          </p:cNvPr>
          <p:cNvCxnSpPr>
            <a:cxnSpLocks/>
          </p:cNvCxnSpPr>
          <p:nvPr/>
        </p:nvCxnSpPr>
        <p:spPr>
          <a:xfrm flipV="1">
            <a:off x="8000783"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6C4FAA7D-20A2-CAD2-D63E-0844A855BE12}"/>
              </a:ext>
            </a:extLst>
          </p:cNvPr>
          <p:cNvCxnSpPr>
            <a:cxnSpLocks/>
          </p:cNvCxnSpPr>
          <p:nvPr/>
        </p:nvCxnSpPr>
        <p:spPr>
          <a:xfrm flipV="1">
            <a:off x="8802291"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1AC0ED12-6D45-860D-D021-6F6CA9FBB4E5}"/>
              </a:ext>
            </a:extLst>
          </p:cNvPr>
          <p:cNvCxnSpPr>
            <a:cxnSpLocks/>
          </p:cNvCxnSpPr>
          <p:nvPr/>
        </p:nvCxnSpPr>
        <p:spPr>
          <a:xfrm flipV="1">
            <a:off x="2390231"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A83AE36C-399D-9661-DB07-033E2C2D93A0}"/>
              </a:ext>
            </a:extLst>
          </p:cNvPr>
          <p:cNvCxnSpPr>
            <a:cxnSpLocks/>
          </p:cNvCxnSpPr>
          <p:nvPr/>
        </p:nvCxnSpPr>
        <p:spPr>
          <a:xfrm flipV="1">
            <a:off x="3191738"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05DB68B1-DEF3-9524-0888-CE226C946628}"/>
              </a:ext>
            </a:extLst>
          </p:cNvPr>
          <p:cNvCxnSpPr>
            <a:cxnSpLocks/>
          </p:cNvCxnSpPr>
          <p:nvPr/>
        </p:nvCxnSpPr>
        <p:spPr>
          <a:xfrm flipV="1">
            <a:off x="3993246"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B1D4E6D0-2DD7-E683-F413-C556E9DB97B5}"/>
              </a:ext>
            </a:extLst>
          </p:cNvPr>
          <p:cNvCxnSpPr>
            <a:cxnSpLocks/>
          </p:cNvCxnSpPr>
          <p:nvPr/>
        </p:nvCxnSpPr>
        <p:spPr>
          <a:xfrm flipV="1">
            <a:off x="4794753"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88B2402E-7324-BFE7-5331-E8F6CA84965E}"/>
              </a:ext>
            </a:extLst>
          </p:cNvPr>
          <p:cNvSpPr txBox="1"/>
          <p:nvPr/>
        </p:nvSpPr>
        <p:spPr>
          <a:xfrm>
            <a:off x="5247894"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1950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1" name="TextBox 90">
            <a:extLst>
              <a:ext uri="{FF2B5EF4-FFF2-40B4-BE49-F238E27FC236}">
                <a16:creationId xmlns:a16="http://schemas.microsoft.com/office/drawing/2014/main" id="{DD11CD9A-772F-75A2-0286-CA9534F7E192}"/>
              </a:ext>
            </a:extLst>
          </p:cNvPr>
          <p:cNvSpPr txBox="1"/>
          <p:nvPr/>
        </p:nvSpPr>
        <p:spPr>
          <a:xfrm>
            <a:off x="6049403"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1960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2" name="TextBox 91">
            <a:extLst>
              <a:ext uri="{FF2B5EF4-FFF2-40B4-BE49-F238E27FC236}">
                <a16:creationId xmlns:a16="http://schemas.microsoft.com/office/drawing/2014/main" id="{24BA84DD-DAAA-7301-59AA-11D58CA6340B}"/>
              </a:ext>
            </a:extLst>
          </p:cNvPr>
          <p:cNvSpPr txBox="1"/>
          <p:nvPr/>
        </p:nvSpPr>
        <p:spPr>
          <a:xfrm>
            <a:off x="6850911"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1970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3" name="TextBox 92">
            <a:extLst>
              <a:ext uri="{FF2B5EF4-FFF2-40B4-BE49-F238E27FC236}">
                <a16:creationId xmlns:a16="http://schemas.microsoft.com/office/drawing/2014/main" id="{3C46183C-DB21-BDBF-5799-A756DD75DD80}"/>
              </a:ext>
            </a:extLst>
          </p:cNvPr>
          <p:cNvSpPr txBox="1"/>
          <p:nvPr/>
        </p:nvSpPr>
        <p:spPr>
          <a:xfrm>
            <a:off x="7652418"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1980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4" name="TextBox 93">
            <a:extLst>
              <a:ext uri="{FF2B5EF4-FFF2-40B4-BE49-F238E27FC236}">
                <a16:creationId xmlns:a16="http://schemas.microsoft.com/office/drawing/2014/main" id="{3C5B68BC-9DB3-AA88-175F-744E8E2F049C}"/>
              </a:ext>
            </a:extLst>
          </p:cNvPr>
          <p:cNvSpPr txBox="1"/>
          <p:nvPr/>
        </p:nvSpPr>
        <p:spPr>
          <a:xfrm>
            <a:off x="8453921"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1990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5" name="TextBox 94">
            <a:extLst>
              <a:ext uri="{FF2B5EF4-FFF2-40B4-BE49-F238E27FC236}">
                <a16:creationId xmlns:a16="http://schemas.microsoft.com/office/drawing/2014/main" id="{31E691DB-ED3A-8AB0-C78A-E40849EE6331}"/>
              </a:ext>
            </a:extLst>
          </p:cNvPr>
          <p:cNvSpPr txBox="1"/>
          <p:nvPr/>
        </p:nvSpPr>
        <p:spPr>
          <a:xfrm>
            <a:off x="2041861"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1910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6" name="TextBox 95">
            <a:extLst>
              <a:ext uri="{FF2B5EF4-FFF2-40B4-BE49-F238E27FC236}">
                <a16:creationId xmlns:a16="http://schemas.microsoft.com/office/drawing/2014/main" id="{3B82B2EB-1380-7731-358A-38F87340C819}"/>
              </a:ext>
            </a:extLst>
          </p:cNvPr>
          <p:cNvSpPr txBox="1"/>
          <p:nvPr/>
        </p:nvSpPr>
        <p:spPr>
          <a:xfrm>
            <a:off x="2843368"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1920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7" name="TextBox 96">
            <a:extLst>
              <a:ext uri="{FF2B5EF4-FFF2-40B4-BE49-F238E27FC236}">
                <a16:creationId xmlns:a16="http://schemas.microsoft.com/office/drawing/2014/main" id="{5BBFD621-5F37-A918-6A0E-CCA1F07E50BE}"/>
              </a:ext>
            </a:extLst>
          </p:cNvPr>
          <p:cNvSpPr txBox="1"/>
          <p:nvPr/>
        </p:nvSpPr>
        <p:spPr>
          <a:xfrm>
            <a:off x="3644876"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1930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98" name="TextBox 97">
            <a:extLst>
              <a:ext uri="{FF2B5EF4-FFF2-40B4-BE49-F238E27FC236}">
                <a16:creationId xmlns:a16="http://schemas.microsoft.com/office/drawing/2014/main" id="{896C30BB-4246-432B-0B2C-8F2675FC9400}"/>
              </a:ext>
            </a:extLst>
          </p:cNvPr>
          <p:cNvSpPr txBox="1"/>
          <p:nvPr/>
        </p:nvSpPr>
        <p:spPr>
          <a:xfrm>
            <a:off x="4446379"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1940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cxnSp>
        <p:nvCxnSpPr>
          <p:cNvPr id="99" name="Straight Connector 98">
            <a:extLst>
              <a:ext uri="{FF2B5EF4-FFF2-40B4-BE49-F238E27FC236}">
                <a16:creationId xmlns:a16="http://schemas.microsoft.com/office/drawing/2014/main" id="{42591A44-4066-1CB3-7702-5D52E79D2F09}"/>
              </a:ext>
            </a:extLst>
          </p:cNvPr>
          <p:cNvCxnSpPr>
            <a:cxnSpLocks/>
          </p:cNvCxnSpPr>
          <p:nvPr/>
        </p:nvCxnSpPr>
        <p:spPr>
          <a:xfrm flipV="1">
            <a:off x="11206815"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3AF14206-E3C7-679B-D4DC-52F3D48FC0AA}"/>
              </a:ext>
            </a:extLst>
          </p:cNvPr>
          <p:cNvSpPr txBox="1"/>
          <p:nvPr/>
        </p:nvSpPr>
        <p:spPr>
          <a:xfrm>
            <a:off x="10858450"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2020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cxnSp>
        <p:nvCxnSpPr>
          <p:cNvPr id="101" name="Straight Connector 100">
            <a:extLst>
              <a:ext uri="{FF2B5EF4-FFF2-40B4-BE49-F238E27FC236}">
                <a16:creationId xmlns:a16="http://schemas.microsoft.com/office/drawing/2014/main" id="{0C89F264-9EED-3421-E211-5E16DCD538C8}"/>
              </a:ext>
            </a:extLst>
          </p:cNvPr>
          <p:cNvCxnSpPr>
            <a:cxnSpLocks/>
          </p:cNvCxnSpPr>
          <p:nvPr/>
        </p:nvCxnSpPr>
        <p:spPr>
          <a:xfrm flipV="1">
            <a:off x="10405310"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DA58A760-5197-E31A-2A29-E02B81A106F2}"/>
              </a:ext>
            </a:extLst>
          </p:cNvPr>
          <p:cNvSpPr txBox="1"/>
          <p:nvPr/>
        </p:nvSpPr>
        <p:spPr>
          <a:xfrm>
            <a:off x="10056940"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2010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grpSp>
        <p:nvGrpSpPr>
          <p:cNvPr id="32" name="Group 31">
            <a:extLst>
              <a:ext uri="{FF2B5EF4-FFF2-40B4-BE49-F238E27FC236}">
                <a16:creationId xmlns:a16="http://schemas.microsoft.com/office/drawing/2014/main" id="{773080BC-0DD7-2C83-0825-7A5B3669905C}"/>
              </a:ext>
            </a:extLst>
          </p:cNvPr>
          <p:cNvGrpSpPr/>
          <p:nvPr/>
        </p:nvGrpSpPr>
        <p:grpSpPr>
          <a:xfrm>
            <a:off x="-1039212" y="5085801"/>
            <a:ext cx="731751" cy="733129"/>
            <a:chOff x="3516570" y="785827"/>
            <a:chExt cx="2111772" cy="2115748"/>
          </a:xfrm>
        </p:grpSpPr>
        <p:sp>
          <p:nvSpPr>
            <p:cNvPr id="33" name="Freeform: Shape 32">
              <a:extLst>
                <a:ext uri="{FF2B5EF4-FFF2-40B4-BE49-F238E27FC236}">
                  <a16:creationId xmlns:a16="http://schemas.microsoft.com/office/drawing/2014/main" id="{26468217-996C-D70E-49B8-BC1DB0490303}"/>
                </a:ext>
              </a:extLst>
            </p:cNvPr>
            <p:cNvSpPr/>
            <p:nvPr/>
          </p:nvSpPr>
          <p:spPr>
            <a:xfrm>
              <a:off x="3516570" y="1843000"/>
              <a:ext cx="2111772" cy="277627"/>
            </a:xfrm>
            <a:custGeom>
              <a:avLst/>
              <a:gdLst>
                <a:gd name="connsiteX0" fmla="*/ 337 w 1682871"/>
                <a:gd name="connsiteY0" fmla="*/ 178 h 221241"/>
                <a:gd name="connsiteX1" fmla="*/ 184333 w 1682871"/>
                <a:gd name="connsiteY1" fmla="*/ 534 h 221241"/>
                <a:gd name="connsiteX2" fmla="*/ 821838 w 1682871"/>
                <a:gd name="connsiteY2" fmla="*/ 534 h 221241"/>
                <a:gd name="connsiteX3" fmla="*/ 841528 w 1682871"/>
                <a:gd name="connsiteY3" fmla="*/ 0 h 221241"/>
                <a:gd name="connsiteX4" fmla="*/ 861168 w 1682871"/>
                <a:gd name="connsiteY4" fmla="*/ 508 h 221241"/>
                <a:gd name="connsiteX5" fmla="*/ 1682871 w 1682871"/>
                <a:gd name="connsiteY5" fmla="*/ 559 h 221241"/>
                <a:gd name="connsiteX6" fmla="*/ 1682871 w 1682871"/>
                <a:gd name="connsiteY6" fmla="*/ 92760 h 221241"/>
                <a:gd name="connsiteX7" fmla="*/ 1676418 w 1682871"/>
                <a:gd name="connsiteY7" fmla="*/ 107750 h 221241"/>
                <a:gd name="connsiteX8" fmla="*/ 1653120 w 1682871"/>
                <a:gd name="connsiteY8" fmla="*/ 221242 h 221241"/>
                <a:gd name="connsiteX9" fmla="*/ 1636707 w 1682871"/>
                <a:gd name="connsiteY9" fmla="*/ 220784 h 221241"/>
                <a:gd name="connsiteX10" fmla="*/ 46324 w 1682871"/>
                <a:gd name="connsiteY10" fmla="*/ 220784 h 221241"/>
                <a:gd name="connsiteX11" fmla="*/ 29911 w 1682871"/>
                <a:gd name="connsiteY11" fmla="*/ 221242 h 221241"/>
                <a:gd name="connsiteX12" fmla="*/ 3285 w 1682871"/>
                <a:gd name="connsiteY12" fmla="*/ 71596 h 221241"/>
                <a:gd name="connsiteX13" fmla="*/ 337 w 1682871"/>
                <a:gd name="connsiteY13" fmla="*/ 53227 h 221241"/>
                <a:gd name="connsiteX14" fmla="*/ 337 w 1682871"/>
                <a:gd name="connsiteY14" fmla="*/ 3836 h 221241"/>
                <a:gd name="connsiteX15" fmla="*/ 337 w 1682871"/>
                <a:gd name="connsiteY15" fmla="*/ 178 h 2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871" h="221241">
                  <a:moveTo>
                    <a:pt x="337" y="178"/>
                  </a:moveTo>
                  <a:cubicBezTo>
                    <a:pt x="61669" y="305"/>
                    <a:pt x="123001" y="534"/>
                    <a:pt x="184333" y="534"/>
                  </a:cubicBezTo>
                  <a:cubicBezTo>
                    <a:pt x="396834" y="584"/>
                    <a:pt x="609336" y="559"/>
                    <a:pt x="821838" y="534"/>
                  </a:cubicBezTo>
                  <a:cubicBezTo>
                    <a:pt x="828393" y="534"/>
                    <a:pt x="834948" y="203"/>
                    <a:pt x="841528" y="0"/>
                  </a:cubicBezTo>
                  <a:cubicBezTo>
                    <a:pt x="848083" y="178"/>
                    <a:pt x="854613" y="508"/>
                    <a:pt x="861168" y="508"/>
                  </a:cubicBezTo>
                  <a:cubicBezTo>
                    <a:pt x="1135077" y="559"/>
                    <a:pt x="1408987" y="559"/>
                    <a:pt x="1682871" y="559"/>
                  </a:cubicBezTo>
                  <a:cubicBezTo>
                    <a:pt x="1682871" y="31301"/>
                    <a:pt x="1682871" y="62018"/>
                    <a:pt x="1682871" y="92760"/>
                  </a:cubicBezTo>
                  <a:cubicBezTo>
                    <a:pt x="1680661" y="97740"/>
                    <a:pt x="1677510" y="102516"/>
                    <a:pt x="1676418" y="107750"/>
                  </a:cubicBezTo>
                  <a:cubicBezTo>
                    <a:pt x="1668415" y="145530"/>
                    <a:pt x="1660818" y="183411"/>
                    <a:pt x="1653120" y="221242"/>
                  </a:cubicBezTo>
                  <a:cubicBezTo>
                    <a:pt x="1647658" y="221089"/>
                    <a:pt x="1642195" y="220784"/>
                    <a:pt x="1636707" y="220784"/>
                  </a:cubicBezTo>
                  <a:cubicBezTo>
                    <a:pt x="1106571" y="220759"/>
                    <a:pt x="576460" y="220759"/>
                    <a:pt x="46324" y="220784"/>
                  </a:cubicBezTo>
                  <a:cubicBezTo>
                    <a:pt x="40861" y="220784"/>
                    <a:pt x="35399" y="221089"/>
                    <a:pt x="29911" y="221242"/>
                  </a:cubicBezTo>
                  <a:cubicBezTo>
                    <a:pt x="21069" y="171343"/>
                    <a:pt x="12355" y="121444"/>
                    <a:pt x="3285" y="71596"/>
                  </a:cubicBezTo>
                  <a:cubicBezTo>
                    <a:pt x="2141" y="65295"/>
                    <a:pt x="2522" y="59350"/>
                    <a:pt x="337" y="53227"/>
                  </a:cubicBezTo>
                  <a:cubicBezTo>
                    <a:pt x="337" y="36764"/>
                    <a:pt x="337" y="20300"/>
                    <a:pt x="337" y="3836"/>
                  </a:cubicBezTo>
                  <a:cubicBezTo>
                    <a:pt x="1506" y="2617"/>
                    <a:pt x="-831" y="1397"/>
                    <a:pt x="337" y="17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4" name="Freeform: Shape 33">
              <a:extLst>
                <a:ext uri="{FF2B5EF4-FFF2-40B4-BE49-F238E27FC236}">
                  <a16:creationId xmlns:a16="http://schemas.microsoft.com/office/drawing/2014/main" id="{AEDE7498-F75C-9B22-CEFE-C9CC93945640}"/>
                </a:ext>
              </a:extLst>
            </p:cNvPr>
            <p:cNvSpPr/>
            <p:nvPr/>
          </p:nvSpPr>
          <p:spPr>
            <a:xfrm>
              <a:off x="4572541" y="1567349"/>
              <a:ext cx="1055801" cy="276352"/>
            </a:xfrm>
            <a:custGeom>
              <a:avLst/>
              <a:gdLst>
                <a:gd name="connsiteX0" fmla="*/ 841369 w 841368"/>
                <a:gd name="connsiteY0" fmla="*/ 220225 h 220225"/>
                <a:gd name="connsiteX1" fmla="*/ 19639 w 841368"/>
                <a:gd name="connsiteY1" fmla="*/ 220200 h 220225"/>
                <a:gd name="connsiteX2" fmla="*/ 0 w 841368"/>
                <a:gd name="connsiteY2" fmla="*/ 219692 h 220225"/>
                <a:gd name="connsiteX3" fmla="*/ 559 w 841368"/>
                <a:gd name="connsiteY3" fmla="*/ 0 h 220225"/>
                <a:gd name="connsiteX4" fmla="*/ 811617 w 841368"/>
                <a:gd name="connsiteY4" fmla="*/ 0 h 220225"/>
                <a:gd name="connsiteX5" fmla="*/ 831282 w 841368"/>
                <a:gd name="connsiteY5" fmla="*/ 90981 h 220225"/>
                <a:gd name="connsiteX6" fmla="*/ 841369 w 841368"/>
                <a:gd name="connsiteY6" fmla="*/ 154371 h 220225"/>
                <a:gd name="connsiteX7" fmla="*/ 841369 w 841368"/>
                <a:gd name="connsiteY7" fmla="*/ 220225 h 22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68" h="220225">
                  <a:moveTo>
                    <a:pt x="841369" y="220225"/>
                  </a:moveTo>
                  <a:cubicBezTo>
                    <a:pt x="567459" y="220225"/>
                    <a:pt x="293549" y="220225"/>
                    <a:pt x="19639" y="220200"/>
                  </a:cubicBezTo>
                  <a:cubicBezTo>
                    <a:pt x="13085" y="220200"/>
                    <a:pt x="6555" y="219870"/>
                    <a:pt x="0" y="219692"/>
                  </a:cubicBezTo>
                  <a:cubicBezTo>
                    <a:pt x="178" y="146470"/>
                    <a:pt x="356" y="73248"/>
                    <a:pt x="559" y="0"/>
                  </a:cubicBezTo>
                  <a:cubicBezTo>
                    <a:pt x="270912" y="0"/>
                    <a:pt x="541265" y="0"/>
                    <a:pt x="811617" y="0"/>
                  </a:cubicBezTo>
                  <a:cubicBezTo>
                    <a:pt x="818223" y="30310"/>
                    <a:pt x="825286" y="60544"/>
                    <a:pt x="831282" y="90981"/>
                  </a:cubicBezTo>
                  <a:cubicBezTo>
                    <a:pt x="835423" y="111967"/>
                    <a:pt x="838066" y="133233"/>
                    <a:pt x="841369" y="154371"/>
                  </a:cubicBezTo>
                  <a:cubicBezTo>
                    <a:pt x="841369" y="176323"/>
                    <a:pt x="841369" y="198274"/>
                    <a:pt x="841369" y="2202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35" name="Freeform: Shape 34">
              <a:extLst>
                <a:ext uri="{FF2B5EF4-FFF2-40B4-BE49-F238E27FC236}">
                  <a16:creationId xmlns:a16="http://schemas.microsoft.com/office/drawing/2014/main" id="{ACF49FA1-FC12-F3A7-323A-8133ACD2D322}"/>
                </a:ext>
              </a:extLst>
            </p:cNvPr>
            <p:cNvSpPr/>
            <p:nvPr/>
          </p:nvSpPr>
          <p:spPr>
            <a:xfrm>
              <a:off x="3918132" y="2670782"/>
              <a:ext cx="1308848" cy="230793"/>
            </a:xfrm>
            <a:custGeom>
              <a:avLst/>
              <a:gdLst>
                <a:gd name="connsiteX0" fmla="*/ 1043022 w 1043021"/>
                <a:gd name="connsiteY0" fmla="*/ 25 h 183919"/>
                <a:gd name="connsiteX1" fmla="*/ 985933 w 1043021"/>
                <a:gd name="connsiteY1" fmla="*/ 43674 h 183919"/>
                <a:gd name="connsiteX2" fmla="*/ 593755 w 1043021"/>
                <a:gd name="connsiteY2" fmla="*/ 180769 h 183919"/>
                <a:gd name="connsiteX3" fmla="*/ 587251 w 1043021"/>
                <a:gd name="connsiteY3" fmla="*/ 183919 h 183919"/>
                <a:gd name="connsiteX4" fmla="*/ 452493 w 1043021"/>
                <a:gd name="connsiteY4" fmla="*/ 183919 h 183919"/>
                <a:gd name="connsiteX5" fmla="*/ 393779 w 1043021"/>
                <a:gd name="connsiteY5" fmla="*/ 174112 h 183919"/>
                <a:gd name="connsiteX6" fmla="*/ 6504 w 1043021"/>
                <a:gd name="connsiteY6" fmla="*/ 7190 h 183919"/>
                <a:gd name="connsiteX7" fmla="*/ 0 w 1043021"/>
                <a:gd name="connsiteY7" fmla="*/ 0 h 183919"/>
                <a:gd name="connsiteX8" fmla="*/ 392584 w 1043021"/>
                <a:gd name="connsiteY8" fmla="*/ 280 h 183919"/>
                <a:gd name="connsiteX9" fmla="*/ 1043022 w 1043021"/>
                <a:gd name="connsiteY9" fmla="*/ 25 h 1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021" h="183919">
                  <a:moveTo>
                    <a:pt x="1043022" y="25"/>
                  </a:moveTo>
                  <a:cubicBezTo>
                    <a:pt x="1024043" y="14634"/>
                    <a:pt x="1005852" y="30488"/>
                    <a:pt x="985933" y="43674"/>
                  </a:cubicBezTo>
                  <a:cubicBezTo>
                    <a:pt x="866852" y="122562"/>
                    <a:pt x="736134" y="168523"/>
                    <a:pt x="593755" y="180769"/>
                  </a:cubicBezTo>
                  <a:cubicBezTo>
                    <a:pt x="591519" y="180972"/>
                    <a:pt x="589410" y="182827"/>
                    <a:pt x="587251" y="183919"/>
                  </a:cubicBezTo>
                  <a:cubicBezTo>
                    <a:pt x="542332" y="183919"/>
                    <a:pt x="497413" y="183919"/>
                    <a:pt x="452493" y="183919"/>
                  </a:cubicBezTo>
                  <a:cubicBezTo>
                    <a:pt x="432930" y="180642"/>
                    <a:pt x="413367" y="177161"/>
                    <a:pt x="393779" y="174112"/>
                  </a:cubicBezTo>
                  <a:cubicBezTo>
                    <a:pt x="250383" y="151729"/>
                    <a:pt x="121317" y="96037"/>
                    <a:pt x="6504" y="7190"/>
                  </a:cubicBezTo>
                  <a:cubicBezTo>
                    <a:pt x="3989" y="5234"/>
                    <a:pt x="2160" y="2414"/>
                    <a:pt x="0" y="0"/>
                  </a:cubicBezTo>
                  <a:cubicBezTo>
                    <a:pt x="130870" y="102"/>
                    <a:pt x="261714" y="280"/>
                    <a:pt x="392584" y="280"/>
                  </a:cubicBezTo>
                  <a:cubicBezTo>
                    <a:pt x="609380" y="254"/>
                    <a:pt x="826201" y="127"/>
                    <a:pt x="1043022" y="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36" name="Freeform: Shape 35">
              <a:extLst>
                <a:ext uri="{FF2B5EF4-FFF2-40B4-BE49-F238E27FC236}">
                  <a16:creationId xmlns:a16="http://schemas.microsoft.com/office/drawing/2014/main" id="{7792C338-50BC-7B56-EBB4-C26F347E1D58}"/>
                </a:ext>
              </a:extLst>
            </p:cNvPr>
            <p:cNvSpPr/>
            <p:nvPr/>
          </p:nvSpPr>
          <p:spPr>
            <a:xfrm>
              <a:off x="4572572" y="785827"/>
              <a:ext cx="651698" cy="230418"/>
            </a:xfrm>
            <a:custGeom>
              <a:avLst/>
              <a:gdLst>
                <a:gd name="connsiteX0" fmla="*/ 92023 w 519338"/>
                <a:gd name="connsiteY0" fmla="*/ 0 h 183620"/>
                <a:gd name="connsiteX1" fmla="*/ 126322 w 519338"/>
                <a:gd name="connsiteY1" fmla="*/ 9502 h 183620"/>
                <a:gd name="connsiteX2" fmla="*/ 342457 w 519338"/>
                <a:gd name="connsiteY2" fmla="*/ 72790 h 183620"/>
                <a:gd name="connsiteX3" fmla="*/ 510700 w 519338"/>
                <a:gd name="connsiteY3" fmla="*/ 173426 h 183620"/>
                <a:gd name="connsiteX4" fmla="*/ 519338 w 519338"/>
                <a:gd name="connsiteY4" fmla="*/ 182700 h 183620"/>
                <a:gd name="connsiteX5" fmla="*/ 501376 w 519338"/>
                <a:gd name="connsiteY5" fmla="*/ 183589 h 183620"/>
                <a:gd name="connsiteX6" fmla="*/ 559 w 519338"/>
                <a:gd name="connsiteY6" fmla="*/ 183614 h 183620"/>
                <a:gd name="connsiteX7" fmla="*/ 0 w 519338"/>
                <a:gd name="connsiteY7" fmla="*/ 25 h 183620"/>
                <a:gd name="connsiteX8" fmla="*/ 92023 w 519338"/>
                <a:gd name="connsiteY8" fmla="*/ 0 h 18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338" h="183620">
                  <a:moveTo>
                    <a:pt x="92023" y="0"/>
                  </a:moveTo>
                  <a:cubicBezTo>
                    <a:pt x="103456" y="3252"/>
                    <a:pt x="114686" y="7825"/>
                    <a:pt x="126322" y="9502"/>
                  </a:cubicBezTo>
                  <a:cubicBezTo>
                    <a:pt x="201399" y="20376"/>
                    <a:pt x="273173" y="42201"/>
                    <a:pt x="342457" y="72790"/>
                  </a:cubicBezTo>
                  <a:cubicBezTo>
                    <a:pt x="402696" y="99366"/>
                    <a:pt x="458591" y="133233"/>
                    <a:pt x="510700" y="173426"/>
                  </a:cubicBezTo>
                  <a:cubicBezTo>
                    <a:pt x="514003" y="175967"/>
                    <a:pt x="516468" y="179575"/>
                    <a:pt x="519338" y="182700"/>
                  </a:cubicBezTo>
                  <a:cubicBezTo>
                    <a:pt x="513343" y="183005"/>
                    <a:pt x="507372" y="183589"/>
                    <a:pt x="501376" y="183589"/>
                  </a:cubicBezTo>
                  <a:cubicBezTo>
                    <a:pt x="334429" y="183640"/>
                    <a:pt x="167506" y="183614"/>
                    <a:pt x="559" y="183614"/>
                  </a:cubicBezTo>
                  <a:cubicBezTo>
                    <a:pt x="381" y="122410"/>
                    <a:pt x="178" y="61205"/>
                    <a:pt x="0" y="25"/>
                  </a:cubicBezTo>
                  <a:cubicBezTo>
                    <a:pt x="30666" y="0"/>
                    <a:pt x="61332" y="0"/>
                    <a:pt x="92023"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7" name="Freeform: Shape 36">
              <a:extLst>
                <a:ext uri="{FF2B5EF4-FFF2-40B4-BE49-F238E27FC236}">
                  <a16:creationId xmlns:a16="http://schemas.microsoft.com/office/drawing/2014/main" id="{B57D0581-3B84-6943-5DB5-1A717C04E6E5}"/>
                </a:ext>
              </a:extLst>
            </p:cNvPr>
            <p:cNvSpPr/>
            <p:nvPr/>
          </p:nvSpPr>
          <p:spPr>
            <a:xfrm>
              <a:off x="4573274" y="1290008"/>
              <a:ext cx="1017766" cy="277340"/>
            </a:xfrm>
            <a:custGeom>
              <a:avLst/>
              <a:gdLst>
                <a:gd name="connsiteX0" fmla="*/ 715987 w 811058"/>
                <a:gd name="connsiteY0" fmla="*/ 0 h 221012"/>
                <a:gd name="connsiteX1" fmla="*/ 811058 w 811058"/>
                <a:gd name="connsiteY1" fmla="*/ 221013 h 221012"/>
                <a:gd name="connsiteX2" fmla="*/ 0 w 811058"/>
                <a:gd name="connsiteY2" fmla="*/ 221013 h 221012"/>
                <a:gd name="connsiteX3" fmla="*/ 0 w 811058"/>
                <a:gd name="connsiteY3" fmla="*/ 1397 h 221012"/>
                <a:gd name="connsiteX4" fmla="*/ 694848 w 811058"/>
                <a:gd name="connsiteY4" fmla="*/ 1321 h 221012"/>
                <a:gd name="connsiteX5" fmla="*/ 715987 w 811058"/>
                <a:gd name="connsiteY5" fmla="*/ 0 h 2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058" h="221012">
                  <a:moveTo>
                    <a:pt x="715987" y="0"/>
                  </a:moveTo>
                  <a:cubicBezTo>
                    <a:pt x="758390" y="69030"/>
                    <a:pt x="791241" y="142201"/>
                    <a:pt x="811058" y="221013"/>
                  </a:cubicBezTo>
                  <a:cubicBezTo>
                    <a:pt x="540706" y="221013"/>
                    <a:pt x="270353" y="221013"/>
                    <a:pt x="0" y="221013"/>
                  </a:cubicBezTo>
                  <a:cubicBezTo>
                    <a:pt x="0" y="147816"/>
                    <a:pt x="0" y="74619"/>
                    <a:pt x="0" y="1397"/>
                  </a:cubicBezTo>
                  <a:cubicBezTo>
                    <a:pt x="231608" y="1397"/>
                    <a:pt x="463240" y="1397"/>
                    <a:pt x="694848" y="1321"/>
                  </a:cubicBezTo>
                  <a:cubicBezTo>
                    <a:pt x="701886" y="1321"/>
                    <a:pt x="708923" y="457"/>
                    <a:pt x="715987"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8" name="Freeform: Shape 37">
              <a:extLst>
                <a:ext uri="{FF2B5EF4-FFF2-40B4-BE49-F238E27FC236}">
                  <a16:creationId xmlns:a16="http://schemas.microsoft.com/office/drawing/2014/main" id="{DADAE53F-4CA0-D608-EF32-662C2E463D18}"/>
                </a:ext>
              </a:extLst>
            </p:cNvPr>
            <p:cNvSpPr/>
            <p:nvPr/>
          </p:nvSpPr>
          <p:spPr>
            <a:xfrm>
              <a:off x="4573242" y="1015058"/>
              <a:ext cx="898495" cy="276702"/>
            </a:xfrm>
            <a:custGeom>
              <a:avLst/>
              <a:gdLst>
                <a:gd name="connsiteX0" fmla="*/ 716012 w 716011"/>
                <a:gd name="connsiteY0" fmla="*/ 219107 h 220504"/>
                <a:gd name="connsiteX1" fmla="*/ 694848 w 716011"/>
                <a:gd name="connsiteY1" fmla="*/ 220429 h 220504"/>
                <a:gd name="connsiteX2" fmla="*/ 0 w 716011"/>
                <a:gd name="connsiteY2" fmla="*/ 220505 h 220504"/>
                <a:gd name="connsiteX3" fmla="*/ 0 w 716011"/>
                <a:gd name="connsiteY3" fmla="*/ 915 h 220504"/>
                <a:gd name="connsiteX4" fmla="*/ 500817 w 716011"/>
                <a:gd name="connsiteY4" fmla="*/ 889 h 220504"/>
                <a:gd name="connsiteX5" fmla="*/ 518780 w 716011"/>
                <a:gd name="connsiteY5" fmla="*/ 0 h 220504"/>
                <a:gd name="connsiteX6" fmla="*/ 531331 w 716011"/>
                <a:gd name="connsiteY6" fmla="*/ 7317 h 220504"/>
                <a:gd name="connsiteX7" fmla="*/ 716012 w 716011"/>
                <a:gd name="connsiteY7" fmla="*/ 219107 h 22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11" h="220504">
                  <a:moveTo>
                    <a:pt x="716012" y="219107"/>
                  </a:moveTo>
                  <a:cubicBezTo>
                    <a:pt x="708949" y="219565"/>
                    <a:pt x="701911" y="220429"/>
                    <a:pt x="694848" y="220429"/>
                  </a:cubicBezTo>
                  <a:cubicBezTo>
                    <a:pt x="463240" y="220505"/>
                    <a:pt x="231608" y="220505"/>
                    <a:pt x="0" y="220505"/>
                  </a:cubicBezTo>
                  <a:cubicBezTo>
                    <a:pt x="0" y="147308"/>
                    <a:pt x="0" y="74111"/>
                    <a:pt x="0" y="915"/>
                  </a:cubicBezTo>
                  <a:cubicBezTo>
                    <a:pt x="166948" y="915"/>
                    <a:pt x="333870" y="940"/>
                    <a:pt x="500817" y="889"/>
                  </a:cubicBezTo>
                  <a:cubicBezTo>
                    <a:pt x="506813" y="889"/>
                    <a:pt x="512784" y="305"/>
                    <a:pt x="518780" y="0"/>
                  </a:cubicBezTo>
                  <a:cubicBezTo>
                    <a:pt x="522972" y="2414"/>
                    <a:pt x="527621" y="4294"/>
                    <a:pt x="531331" y="7317"/>
                  </a:cubicBezTo>
                  <a:cubicBezTo>
                    <a:pt x="604578" y="67683"/>
                    <a:pt x="666774" y="137755"/>
                    <a:pt x="716012" y="219107"/>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39" name="Freeform: Shape 38">
              <a:extLst>
                <a:ext uri="{FF2B5EF4-FFF2-40B4-BE49-F238E27FC236}">
                  <a16:creationId xmlns:a16="http://schemas.microsoft.com/office/drawing/2014/main" id="{26A5D9A3-C4E2-E03A-CC17-3B589EA04AD8}"/>
                </a:ext>
              </a:extLst>
            </p:cNvPr>
            <p:cNvSpPr/>
            <p:nvPr/>
          </p:nvSpPr>
          <p:spPr>
            <a:xfrm>
              <a:off x="3819553" y="1154605"/>
              <a:ext cx="276894" cy="274438"/>
            </a:xfrm>
            <a:custGeom>
              <a:avLst/>
              <a:gdLst>
                <a:gd name="connsiteX0" fmla="*/ 40473 w 220657"/>
                <a:gd name="connsiteY0" fmla="*/ 213188 h 218700"/>
                <a:gd name="connsiteX1" fmla="*/ 61764 w 220657"/>
                <a:gd name="connsiteY1" fmla="*/ 147842 h 218700"/>
                <a:gd name="connsiteX2" fmla="*/ 55412 w 220657"/>
                <a:gd name="connsiteY2" fmla="*/ 127440 h 218700"/>
                <a:gd name="connsiteX3" fmla="*/ 0 w 220657"/>
                <a:gd name="connsiteY3" fmla="*/ 83309 h 218700"/>
                <a:gd name="connsiteX4" fmla="*/ 57165 w 220657"/>
                <a:gd name="connsiteY4" fmla="*/ 83258 h 218700"/>
                <a:gd name="connsiteX5" fmla="*/ 90295 w 220657"/>
                <a:gd name="connsiteY5" fmla="*/ 59020 h 218700"/>
                <a:gd name="connsiteX6" fmla="*/ 109503 w 220657"/>
                <a:gd name="connsiteY6" fmla="*/ 0 h 218700"/>
                <a:gd name="connsiteX7" fmla="*/ 129523 w 220657"/>
                <a:gd name="connsiteY7" fmla="*/ 61840 h 218700"/>
                <a:gd name="connsiteX8" fmla="*/ 160240 w 220657"/>
                <a:gd name="connsiteY8" fmla="*/ 83690 h 218700"/>
                <a:gd name="connsiteX9" fmla="*/ 220657 w 220657"/>
                <a:gd name="connsiteY9" fmla="*/ 86586 h 218700"/>
                <a:gd name="connsiteX10" fmla="*/ 167583 w 220657"/>
                <a:gd name="connsiteY10" fmla="*/ 124849 h 218700"/>
                <a:gd name="connsiteX11" fmla="*/ 158868 w 220657"/>
                <a:gd name="connsiteY11" fmla="*/ 151653 h 218700"/>
                <a:gd name="connsiteX12" fmla="*/ 180642 w 220657"/>
                <a:gd name="connsiteY12" fmla="*/ 218701 h 218700"/>
                <a:gd name="connsiteX13" fmla="*/ 109732 w 220657"/>
                <a:gd name="connsiteY13" fmla="*/ 167633 h 218700"/>
                <a:gd name="connsiteX14" fmla="*/ 42658 w 220657"/>
                <a:gd name="connsiteY14" fmla="*/ 216033 h 218700"/>
                <a:gd name="connsiteX15" fmla="*/ 40473 w 220657"/>
                <a:gd name="connsiteY15" fmla="*/ 213188 h 2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0657" h="218700">
                  <a:moveTo>
                    <a:pt x="40473" y="213188"/>
                  </a:moveTo>
                  <a:cubicBezTo>
                    <a:pt x="47485" y="191363"/>
                    <a:pt x="53888" y="169336"/>
                    <a:pt x="61764" y="147842"/>
                  </a:cubicBezTo>
                  <a:cubicBezTo>
                    <a:pt x="65244" y="138340"/>
                    <a:pt x="63644" y="133080"/>
                    <a:pt x="55412" y="127440"/>
                  </a:cubicBezTo>
                  <a:cubicBezTo>
                    <a:pt x="36484" y="114508"/>
                    <a:pt x="18191" y="100636"/>
                    <a:pt x="0" y="83309"/>
                  </a:cubicBezTo>
                  <a:cubicBezTo>
                    <a:pt x="19055" y="83309"/>
                    <a:pt x="38110" y="83537"/>
                    <a:pt x="57165" y="83258"/>
                  </a:cubicBezTo>
                  <a:cubicBezTo>
                    <a:pt x="88212" y="82800"/>
                    <a:pt x="80234" y="87704"/>
                    <a:pt x="90295" y="59020"/>
                  </a:cubicBezTo>
                  <a:cubicBezTo>
                    <a:pt x="96647" y="40956"/>
                    <a:pt x="102160" y="22637"/>
                    <a:pt x="109503" y="0"/>
                  </a:cubicBezTo>
                  <a:cubicBezTo>
                    <a:pt x="117150" y="23069"/>
                    <a:pt x="125153" y="42048"/>
                    <a:pt x="129523" y="61840"/>
                  </a:cubicBezTo>
                  <a:cubicBezTo>
                    <a:pt x="133538" y="80133"/>
                    <a:pt x="142786" y="85036"/>
                    <a:pt x="160240" y="83690"/>
                  </a:cubicBezTo>
                  <a:cubicBezTo>
                    <a:pt x="179727" y="82191"/>
                    <a:pt x="199443" y="83334"/>
                    <a:pt x="220657" y="86586"/>
                  </a:cubicBezTo>
                  <a:cubicBezTo>
                    <a:pt x="203025" y="99442"/>
                    <a:pt x="185850" y="113009"/>
                    <a:pt x="167583" y="124849"/>
                  </a:cubicBezTo>
                  <a:cubicBezTo>
                    <a:pt x="156429" y="132089"/>
                    <a:pt x="154015" y="139051"/>
                    <a:pt x="158868" y="151653"/>
                  </a:cubicBezTo>
                  <a:cubicBezTo>
                    <a:pt x="166871" y="172410"/>
                    <a:pt x="172766" y="193980"/>
                    <a:pt x="180642" y="218701"/>
                  </a:cubicBezTo>
                  <a:cubicBezTo>
                    <a:pt x="154981" y="200230"/>
                    <a:pt x="132420" y="183995"/>
                    <a:pt x="109732" y="167633"/>
                  </a:cubicBezTo>
                  <a:cubicBezTo>
                    <a:pt x="86840" y="184148"/>
                    <a:pt x="64762" y="200103"/>
                    <a:pt x="42658" y="216033"/>
                  </a:cubicBezTo>
                  <a:cubicBezTo>
                    <a:pt x="41947" y="215093"/>
                    <a:pt x="41210" y="214128"/>
                    <a:pt x="40473" y="21318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0" name="Freeform: Shape 39">
              <a:extLst>
                <a:ext uri="{FF2B5EF4-FFF2-40B4-BE49-F238E27FC236}">
                  <a16:creationId xmlns:a16="http://schemas.microsoft.com/office/drawing/2014/main" id="{64E249C0-E1A6-B536-981C-DE8F04755F8F}"/>
                </a:ext>
              </a:extLst>
            </p:cNvPr>
            <p:cNvSpPr/>
            <p:nvPr/>
          </p:nvSpPr>
          <p:spPr>
            <a:xfrm>
              <a:off x="4197417" y="1154350"/>
              <a:ext cx="277722" cy="270581"/>
            </a:xfrm>
            <a:custGeom>
              <a:avLst/>
              <a:gdLst>
                <a:gd name="connsiteX0" fmla="*/ 176704 w 221317"/>
                <a:gd name="connsiteY0" fmla="*/ 214102 h 215626"/>
                <a:gd name="connsiteX1" fmla="*/ 109960 w 221317"/>
                <a:gd name="connsiteY1" fmla="*/ 168167 h 215626"/>
                <a:gd name="connsiteX2" fmla="*/ 44081 w 221317"/>
                <a:gd name="connsiteY2" fmla="*/ 215627 h 215626"/>
                <a:gd name="connsiteX3" fmla="*/ 41235 w 221317"/>
                <a:gd name="connsiteY3" fmla="*/ 213721 h 215626"/>
                <a:gd name="connsiteX4" fmla="*/ 66032 w 221317"/>
                <a:gd name="connsiteY4" fmla="*/ 135469 h 215626"/>
                <a:gd name="connsiteX5" fmla="*/ 0 w 221317"/>
                <a:gd name="connsiteY5" fmla="*/ 86891 h 215626"/>
                <a:gd name="connsiteX6" fmla="*/ 610 w 221317"/>
                <a:gd name="connsiteY6" fmla="*/ 83512 h 215626"/>
                <a:gd name="connsiteX7" fmla="*/ 66921 w 221317"/>
                <a:gd name="connsiteY7" fmla="*/ 83817 h 215626"/>
                <a:gd name="connsiteX8" fmla="*/ 88542 w 221317"/>
                <a:gd name="connsiteY8" fmla="*/ 67811 h 215626"/>
                <a:gd name="connsiteX9" fmla="*/ 110265 w 221317"/>
                <a:gd name="connsiteY9" fmla="*/ 0 h 215626"/>
                <a:gd name="connsiteX10" fmla="*/ 130743 w 221317"/>
                <a:gd name="connsiteY10" fmla="*/ 63568 h 215626"/>
                <a:gd name="connsiteX11" fmla="*/ 159300 w 221317"/>
                <a:gd name="connsiteY11" fmla="*/ 83868 h 215626"/>
                <a:gd name="connsiteX12" fmla="*/ 221318 w 221317"/>
                <a:gd name="connsiteY12" fmla="*/ 86662 h 215626"/>
                <a:gd name="connsiteX13" fmla="*/ 155006 w 221317"/>
                <a:gd name="connsiteY13" fmla="*/ 135240 h 215626"/>
                <a:gd name="connsiteX14" fmla="*/ 178381 w 221317"/>
                <a:gd name="connsiteY14" fmla="*/ 212349 h 215626"/>
                <a:gd name="connsiteX15" fmla="*/ 176704 w 221317"/>
                <a:gd name="connsiteY15" fmla="*/ 214102 h 2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317" h="215626">
                  <a:moveTo>
                    <a:pt x="176704" y="214102"/>
                  </a:moveTo>
                  <a:cubicBezTo>
                    <a:pt x="154701" y="198960"/>
                    <a:pt x="132725" y="183843"/>
                    <a:pt x="109960" y="168167"/>
                  </a:cubicBezTo>
                  <a:cubicBezTo>
                    <a:pt x="88110" y="183919"/>
                    <a:pt x="66083" y="199773"/>
                    <a:pt x="44081" y="215627"/>
                  </a:cubicBezTo>
                  <a:cubicBezTo>
                    <a:pt x="43141" y="214992"/>
                    <a:pt x="42175" y="214356"/>
                    <a:pt x="41235" y="213721"/>
                  </a:cubicBezTo>
                  <a:cubicBezTo>
                    <a:pt x="49416" y="187908"/>
                    <a:pt x="57597" y="162095"/>
                    <a:pt x="66032" y="135469"/>
                  </a:cubicBezTo>
                  <a:cubicBezTo>
                    <a:pt x="43776" y="119107"/>
                    <a:pt x="21901" y="102999"/>
                    <a:pt x="0" y="86891"/>
                  </a:cubicBezTo>
                  <a:cubicBezTo>
                    <a:pt x="203" y="85773"/>
                    <a:pt x="407" y="84630"/>
                    <a:pt x="610" y="83512"/>
                  </a:cubicBezTo>
                  <a:cubicBezTo>
                    <a:pt x="22714" y="83512"/>
                    <a:pt x="44868" y="82673"/>
                    <a:pt x="66921" y="83817"/>
                  </a:cubicBezTo>
                  <a:cubicBezTo>
                    <a:pt x="79752" y="84477"/>
                    <a:pt x="85214" y="79777"/>
                    <a:pt x="88542" y="67811"/>
                  </a:cubicBezTo>
                  <a:cubicBezTo>
                    <a:pt x="94538" y="46266"/>
                    <a:pt x="102110" y="25153"/>
                    <a:pt x="110265" y="0"/>
                  </a:cubicBezTo>
                  <a:cubicBezTo>
                    <a:pt x="118014" y="23501"/>
                    <a:pt x="125890" y="43166"/>
                    <a:pt x="130743" y="63568"/>
                  </a:cubicBezTo>
                  <a:cubicBezTo>
                    <a:pt x="134706" y="80209"/>
                    <a:pt x="142786" y="85189"/>
                    <a:pt x="159300" y="83868"/>
                  </a:cubicBezTo>
                  <a:cubicBezTo>
                    <a:pt x="179321" y="82267"/>
                    <a:pt x="199570" y="83486"/>
                    <a:pt x="221318" y="86662"/>
                  </a:cubicBezTo>
                  <a:cubicBezTo>
                    <a:pt x="199341" y="102770"/>
                    <a:pt x="177339" y="118878"/>
                    <a:pt x="155006" y="135240"/>
                  </a:cubicBezTo>
                  <a:cubicBezTo>
                    <a:pt x="162908" y="161307"/>
                    <a:pt x="170657" y="186841"/>
                    <a:pt x="178381" y="212349"/>
                  </a:cubicBezTo>
                  <a:cubicBezTo>
                    <a:pt x="177847" y="212959"/>
                    <a:pt x="177288" y="213518"/>
                    <a:pt x="176704" y="214102"/>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1" name="Freeform: Shape 40">
              <a:extLst>
                <a:ext uri="{FF2B5EF4-FFF2-40B4-BE49-F238E27FC236}">
                  <a16:creationId xmlns:a16="http://schemas.microsoft.com/office/drawing/2014/main" id="{6DEEE408-1802-AE11-D6B2-6FD35080F805}"/>
                </a:ext>
              </a:extLst>
            </p:cNvPr>
            <p:cNvSpPr/>
            <p:nvPr/>
          </p:nvSpPr>
          <p:spPr>
            <a:xfrm>
              <a:off x="4191233" y="1462425"/>
              <a:ext cx="289424" cy="270231"/>
            </a:xfrm>
            <a:custGeom>
              <a:avLst/>
              <a:gdLst>
                <a:gd name="connsiteX0" fmla="*/ 182293 w 230642"/>
                <a:gd name="connsiteY0" fmla="*/ 214915 h 215347"/>
                <a:gd name="connsiteX1" fmla="*/ 115778 w 230642"/>
                <a:gd name="connsiteY1" fmla="*/ 168726 h 215347"/>
                <a:gd name="connsiteX2" fmla="*/ 47460 w 230642"/>
                <a:gd name="connsiteY2" fmla="*/ 214839 h 215347"/>
                <a:gd name="connsiteX3" fmla="*/ 47739 w 230642"/>
                <a:gd name="connsiteY3" fmla="*/ 215195 h 215347"/>
                <a:gd name="connsiteX4" fmla="*/ 67506 w 230642"/>
                <a:gd name="connsiteY4" fmla="*/ 148096 h 215347"/>
                <a:gd name="connsiteX5" fmla="*/ 61129 w 230642"/>
                <a:gd name="connsiteY5" fmla="*/ 127897 h 215347"/>
                <a:gd name="connsiteX6" fmla="*/ 0 w 230642"/>
                <a:gd name="connsiteY6" fmla="*/ 83461 h 215347"/>
                <a:gd name="connsiteX7" fmla="*/ 74137 w 230642"/>
                <a:gd name="connsiteY7" fmla="*/ 83715 h 215347"/>
                <a:gd name="connsiteX8" fmla="*/ 92658 w 230642"/>
                <a:gd name="connsiteY8" fmla="*/ 70656 h 215347"/>
                <a:gd name="connsiteX9" fmla="*/ 115169 w 230642"/>
                <a:gd name="connsiteY9" fmla="*/ 0 h 215347"/>
                <a:gd name="connsiteX10" fmla="*/ 138949 w 230642"/>
                <a:gd name="connsiteY10" fmla="*/ 72739 h 215347"/>
                <a:gd name="connsiteX11" fmla="*/ 153939 w 230642"/>
                <a:gd name="connsiteY11" fmla="*/ 83613 h 215347"/>
                <a:gd name="connsiteX12" fmla="*/ 230642 w 230642"/>
                <a:gd name="connsiteY12" fmla="*/ 83436 h 215347"/>
                <a:gd name="connsiteX13" fmla="*/ 169056 w 230642"/>
                <a:gd name="connsiteY13" fmla="*/ 128380 h 215347"/>
                <a:gd name="connsiteX14" fmla="*/ 162984 w 230642"/>
                <a:gd name="connsiteY14" fmla="*/ 147283 h 215347"/>
                <a:gd name="connsiteX15" fmla="*/ 180235 w 230642"/>
                <a:gd name="connsiteY15" fmla="*/ 200281 h 215347"/>
                <a:gd name="connsiteX16" fmla="*/ 182090 w 230642"/>
                <a:gd name="connsiteY16" fmla="*/ 215347 h 215347"/>
                <a:gd name="connsiteX17" fmla="*/ 182293 w 230642"/>
                <a:gd name="connsiteY17" fmla="*/ 214915 h 21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642" h="215347">
                  <a:moveTo>
                    <a:pt x="182293" y="214915"/>
                  </a:moveTo>
                  <a:cubicBezTo>
                    <a:pt x="160342" y="199671"/>
                    <a:pt x="138390" y="184427"/>
                    <a:pt x="115778" y="168726"/>
                  </a:cubicBezTo>
                  <a:cubicBezTo>
                    <a:pt x="93166" y="183995"/>
                    <a:pt x="70326" y="199417"/>
                    <a:pt x="47460" y="214839"/>
                  </a:cubicBezTo>
                  <a:lnTo>
                    <a:pt x="47739" y="215195"/>
                  </a:lnTo>
                  <a:cubicBezTo>
                    <a:pt x="54218" y="192786"/>
                    <a:pt x="60087" y="170200"/>
                    <a:pt x="67506" y="148096"/>
                  </a:cubicBezTo>
                  <a:cubicBezTo>
                    <a:pt x="70656" y="138670"/>
                    <a:pt x="69462" y="133563"/>
                    <a:pt x="61129" y="127897"/>
                  </a:cubicBezTo>
                  <a:cubicBezTo>
                    <a:pt x="41794" y="114737"/>
                    <a:pt x="23196" y="100433"/>
                    <a:pt x="0" y="83461"/>
                  </a:cubicBezTo>
                  <a:cubicBezTo>
                    <a:pt x="27973" y="83461"/>
                    <a:pt x="51093" y="82902"/>
                    <a:pt x="74137" y="83715"/>
                  </a:cubicBezTo>
                  <a:cubicBezTo>
                    <a:pt x="84579" y="84096"/>
                    <a:pt x="89711" y="81047"/>
                    <a:pt x="92658" y="70656"/>
                  </a:cubicBezTo>
                  <a:cubicBezTo>
                    <a:pt x="99086" y="48095"/>
                    <a:pt x="106810" y="25915"/>
                    <a:pt x="115169" y="0"/>
                  </a:cubicBezTo>
                  <a:cubicBezTo>
                    <a:pt x="123883" y="26372"/>
                    <a:pt x="132013" y="49391"/>
                    <a:pt x="138949" y="72739"/>
                  </a:cubicBezTo>
                  <a:cubicBezTo>
                    <a:pt x="141490" y="81276"/>
                    <a:pt x="145479" y="83791"/>
                    <a:pt x="153939" y="83613"/>
                  </a:cubicBezTo>
                  <a:cubicBezTo>
                    <a:pt x="177745" y="83131"/>
                    <a:pt x="201577" y="83436"/>
                    <a:pt x="230642" y="83436"/>
                  </a:cubicBezTo>
                  <a:cubicBezTo>
                    <a:pt x="207420" y="100534"/>
                    <a:pt x="188670" y="115118"/>
                    <a:pt x="169056" y="128380"/>
                  </a:cubicBezTo>
                  <a:cubicBezTo>
                    <a:pt x="161002" y="133817"/>
                    <a:pt x="159986" y="138873"/>
                    <a:pt x="162984" y="147283"/>
                  </a:cubicBezTo>
                  <a:cubicBezTo>
                    <a:pt x="169209" y="164788"/>
                    <a:pt x="174824" y="182496"/>
                    <a:pt x="180235" y="200281"/>
                  </a:cubicBezTo>
                  <a:cubicBezTo>
                    <a:pt x="181683" y="205032"/>
                    <a:pt x="181505" y="210291"/>
                    <a:pt x="182090" y="215347"/>
                  </a:cubicBezTo>
                  <a:cubicBezTo>
                    <a:pt x="182064" y="215322"/>
                    <a:pt x="182293" y="214915"/>
                    <a:pt x="182293" y="21491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2" name="Freeform: Shape 41">
              <a:extLst>
                <a:ext uri="{FF2B5EF4-FFF2-40B4-BE49-F238E27FC236}">
                  <a16:creationId xmlns:a16="http://schemas.microsoft.com/office/drawing/2014/main" id="{2D740F62-DFF0-8BEC-8C91-E8BAED57FC3A}"/>
                </a:ext>
              </a:extLst>
            </p:cNvPr>
            <p:cNvSpPr/>
            <p:nvPr/>
          </p:nvSpPr>
          <p:spPr>
            <a:xfrm>
              <a:off x="3813241" y="1462840"/>
              <a:ext cx="288626" cy="274248"/>
            </a:xfrm>
            <a:custGeom>
              <a:avLst/>
              <a:gdLst>
                <a:gd name="connsiteX0" fmla="*/ 45834 w 230006"/>
                <a:gd name="connsiteY0" fmla="*/ 214128 h 218548"/>
                <a:gd name="connsiteX1" fmla="*/ 67023 w 230006"/>
                <a:gd name="connsiteY1" fmla="*/ 146876 h 218548"/>
                <a:gd name="connsiteX2" fmla="*/ 61001 w 230006"/>
                <a:gd name="connsiteY2" fmla="*/ 127923 h 218548"/>
                <a:gd name="connsiteX3" fmla="*/ 0 w 230006"/>
                <a:gd name="connsiteY3" fmla="*/ 83410 h 218548"/>
                <a:gd name="connsiteX4" fmla="*/ 87247 w 230006"/>
                <a:gd name="connsiteY4" fmla="*/ 83410 h 218548"/>
                <a:gd name="connsiteX5" fmla="*/ 114635 w 230006"/>
                <a:gd name="connsiteY5" fmla="*/ 0 h 218548"/>
                <a:gd name="connsiteX6" fmla="*/ 137323 w 230006"/>
                <a:gd name="connsiteY6" fmla="*/ 69284 h 218548"/>
                <a:gd name="connsiteX7" fmla="*/ 156582 w 230006"/>
                <a:gd name="connsiteY7" fmla="*/ 83385 h 218548"/>
                <a:gd name="connsiteX8" fmla="*/ 230007 w 230006"/>
                <a:gd name="connsiteY8" fmla="*/ 83080 h 218548"/>
                <a:gd name="connsiteX9" fmla="*/ 181760 w 230006"/>
                <a:gd name="connsiteY9" fmla="*/ 118675 h 218548"/>
                <a:gd name="connsiteX10" fmla="*/ 167481 w 230006"/>
                <a:gd name="connsiteY10" fmla="*/ 161282 h 218548"/>
                <a:gd name="connsiteX11" fmla="*/ 185698 w 230006"/>
                <a:gd name="connsiteY11" fmla="*/ 218548 h 218548"/>
                <a:gd name="connsiteX12" fmla="*/ 114838 w 230006"/>
                <a:gd name="connsiteY12" fmla="*/ 167557 h 218548"/>
                <a:gd name="connsiteX13" fmla="*/ 59223 w 230006"/>
                <a:gd name="connsiteY13" fmla="*/ 207624 h 218548"/>
                <a:gd name="connsiteX14" fmla="*/ 45427 w 230006"/>
                <a:gd name="connsiteY14" fmla="*/ 213899 h 218548"/>
                <a:gd name="connsiteX15" fmla="*/ 45834 w 230006"/>
                <a:gd name="connsiteY15" fmla="*/ 214128 h 21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006" h="218548">
                  <a:moveTo>
                    <a:pt x="45834" y="214128"/>
                  </a:moveTo>
                  <a:cubicBezTo>
                    <a:pt x="52795" y="191668"/>
                    <a:pt x="59198" y="169031"/>
                    <a:pt x="67023" y="146876"/>
                  </a:cubicBezTo>
                  <a:cubicBezTo>
                    <a:pt x="70173" y="137933"/>
                    <a:pt x="68674" y="133233"/>
                    <a:pt x="61001" y="127923"/>
                  </a:cubicBezTo>
                  <a:cubicBezTo>
                    <a:pt x="41464" y="114406"/>
                    <a:pt x="22561" y="99975"/>
                    <a:pt x="0" y="83410"/>
                  </a:cubicBezTo>
                  <a:cubicBezTo>
                    <a:pt x="31581" y="83410"/>
                    <a:pt x="58689" y="83410"/>
                    <a:pt x="87247" y="83410"/>
                  </a:cubicBezTo>
                  <a:cubicBezTo>
                    <a:pt x="96037" y="56631"/>
                    <a:pt x="104676" y="30336"/>
                    <a:pt x="114635" y="0"/>
                  </a:cubicBezTo>
                  <a:cubicBezTo>
                    <a:pt x="123045" y="25330"/>
                    <a:pt x="131099" y="47053"/>
                    <a:pt x="137323" y="69284"/>
                  </a:cubicBezTo>
                  <a:cubicBezTo>
                    <a:pt x="140423" y="80311"/>
                    <a:pt x="145225" y="83893"/>
                    <a:pt x="156582" y="83385"/>
                  </a:cubicBezTo>
                  <a:cubicBezTo>
                    <a:pt x="179270" y="82394"/>
                    <a:pt x="202060" y="83080"/>
                    <a:pt x="230007" y="83080"/>
                  </a:cubicBezTo>
                  <a:cubicBezTo>
                    <a:pt x="211181" y="96977"/>
                    <a:pt x="196521" y="107877"/>
                    <a:pt x="181760" y="118675"/>
                  </a:cubicBezTo>
                  <a:cubicBezTo>
                    <a:pt x="159097" y="135240"/>
                    <a:pt x="159097" y="135189"/>
                    <a:pt x="167481" y="161282"/>
                  </a:cubicBezTo>
                  <a:cubicBezTo>
                    <a:pt x="173147" y="178914"/>
                    <a:pt x="178711" y="196572"/>
                    <a:pt x="185698" y="218548"/>
                  </a:cubicBezTo>
                  <a:cubicBezTo>
                    <a:pt x="160291" y="200256"/>
                    <a:pt x="138136" y="184326"/>
                    <a:pt x="114838" y="167557"/>
                  </a:cubicBezTo>
                  <a:cubicBezTo>
                    <a:pt x="96317" y="180972"/>
                    <a:pt x="77922" y="194514"/>
                    <a:pt x="59223" y="207624"/>
                  </a:cubicBezTo>
                  <a:cubicBezTo>
                    <a:pt x="55158" y="210469"/>
                    <a:pt x="50051" y="211841"/>
                    <a:pt x="45427" y="213899"/>
                  </a:cubicBezTo>
                  <a:lnTo>
                    <a:pt x="45834" y="214128"/>
                  </a:ln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3" name="Freeform: Shape 42">
              <a:extLst>
                <a:ext uri="{FF2B5EF4-FFF2-40B4-BE49-F238E27FC236}">
                  <a16:creationId xmlns:a16="http://schemas.microsoft.com/office/drawing/2014/main" id="{50FBC557-74DE-A5F7-9F19-5CECC816B3FE}"/>
                </a:ext>
              </a:extLst>
            </p:cNvPr>
            <p:cNvSpPr/>
            <p:nvPr/>
          </p:nvSpPr>
          <p:spPr>
            <a:xfrm>
              <a:off x="4191552" y="846180"/>
              <a:ext cx="284195" cy="272335"/>
            </a:xfrm>
            <a:custGeom>
              <a:avLst/>
              <a:gdLst>
                <a:gd name="connsiteX0" fmla="*/ 48196 w 226475"/>
                <a:gd name="connsiteY0" fmla="*/ 217024 h 217024"/>
                <a:gd name="connsiteX1" fmla="*/ 54167 w 226475"/>
                <a:gd name="connsiteY1" fmla="*/ 187476 h 217024"/>
                <a:gd name="connsiteX2" fmla="*/ 70834 w 226475"/>
                <a:gd name="connsiteY2" fmla="*/ 135469 h 217024"/>
                <a:gd name="connsiteX3" fmla="*/ 0 w 226475"/>
                <a:gd name="connsiteY3" fmla="*/ 83588 h 217024"/>
                <a:gd name="connsiteX4" fmla="*/ 73425 w 226475"/>
                <a:gd name="connsiteY4" fmla="*/ 83918 h 217024"/>
                <a:gd name="connsiteX5" fmla="*/ 92658 w 226475"/>
                <a:gd name="connsiteY5" fmla="*/ 69564 h 217024"/>
                <a:gd name="connsiteX6" fmla="*/ 114838 w 226475"/>
                <a:gd name="connsiteY6" fmla="*/ 0 h 217024"/>
                <a:gd name="connsiteX7" fmla="*/ 142582 w 226475"/>
                <a:gd name="connsiteY7" fmla="*/ 83461 h 217024"/>
                <a:gd name="connsiteX8" fmla="*/ 224951 w 226475"/>
                <a:gd name="connsiteY8" fmla="*/ 83461 h 217024"/>
                <a:gd name="connsiteX9" fmla="*/ 226475 w 226475"/>
                <a:gd name="connsiteY9" fmla="*/ 86357 h 217024"/>
                <a:gd name="connsiteX10" fmla="*/ 171876 w 226475"/>
                <a:gd name="connsiteY10" fmla="*/ 125814 h 217024"/>
                <a:gd name="connsiteX11" fmla="*/ 164000 w 226475"/>
                <a:gd name="connsiteY11" fmla="*/ 151221 h 217024"/>
                <a:gd name="connsiteX12" fmla="*/ 183691 w 226475"/>
                <a:gd name="connsiteY12" fmla="*/ 212705 h 217024"/>
                <a:gd name="connsiteX13" fmla="*/ 180134 w 226475"/>
                <a:gd name="connsiteY13" fmla="*/ 214585 h 217024"/>
                <a:gd name="connsiteX14" fmla="*/ 114915 w 226475"/>
                <a:gd name="connsiteY14" fmla="*/ 167659 h 217024"/>
                <a:gd name="connsiteX15" fmla="*/ 48044 w 226475"/>
                <a:gd name="connsiteY15" fmla="*/ 216592 h 217024"/>
                <a:gd name="connsiteX16" fmla="*/ 48196 w 226475"/>
                <a:gd name="connsiteY16" fmla="*/ 217024 h 21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475" h="217024">
                  <a:moveTo>
                    <a:pt x="48196" y="217024"/>
                  </a:moveTo>
                  <a:cubicBezTo>
                    <a:pt x="50153" y="207166"/>
                    <a:pt x="51398" y="197105"/>
                    <a:pt x="54167" y="187476"/>
                  </a:cubicBezTo>
                  <a:cubicBezTo>
                    <a:pt x="59172" y="170225"/>
                    <a:pt x="65092" y="153228"/>
                    <a:pt x="70834" y="135469"/>
                  </a:cubicBezTo>
                  <a:cubicBezTo>
                    <a:pt x="48247" y="118929"/>
                    <a:pt x="26245" y="102796"/>
                    <a:pt x="0" y="83588"/>
                  </a:cubicBezTo>
                  <a:cubicBezTo>
                    <a:pt x="27414" y="83588"/>
                    <a:pt x="50458" y="82775"/>
                    <a:pt x="73425" y="83918"/>
                  </a:cubicBezTo>
                  <a:cubicBezTo>
                    <a:pt x="85189" y="84503"/>
                    <a:pt x="89635" y="80082"/>
                    <a:pt x="92658" y="69564"/>
                  </a:cubicBezTo>
                  <a:cubicBezTo>
                    <a:pt x="98985" y="47511"/>
                    <a:pt x="106530" y="25813"/>
                    <a:pt x="114838" y="0"/>
                  </a:cubicBezTo>
                  <a:cubicBezTo>
                    <a:pt x="124772" y="29929"/>
                    <a:pt x="133588" y="56403"/>
                    <a:pt x="142582" y="83461"/>
                  </a:cubicBezTo>
                  <a:cubicBezTo>
                    <a:pt x="170479" y="83461"/>
                    <a:pt x="197715" y="83461"/>
                    <a:pt x="224951" y="83461"/>
                  </a:cubicBezTo>
                  <a:cubicBezTo>
                    <a:pt x="225459" y="84426"/>
                    <a:pt x="225967" y="85392"/>
                    <a:pt x="226475" y="86357"/>
                  </a:cubicBezTo>
                  <a:cubicBezTo>
                    <a:pt x="208335" y="99620"/>
                    <a:pt x="190677" y="113593"/>
                    <a:pt x="171876" y="125814"/>
                  </a:cubicBezTo>
                  <a:cubicBezTo>
                    <a:pt x="161053" y="132852"/>
                    <a:pt x="159529" y="139483"/>
                    <a:pt x="164000" y="151221"/>
                  </a:cubicBezTo>
                  <a:cubicBezTo>
                    <a:pt x="171622" y="171317"/>
                    <a:pt x="177237" y="192176"/>
                    <a:pt x="183691" y="212705"/>
                  </a:cubicBezTo>
                  <a:cubicBezTo>
                    <a:pt x="182496" y="213340"/>
                    <a:pt x="181328" y="213975"/>
                    <a:pt x="180134" y="214585"/>
                  </a:cubicBezTo>
                  <a:cubicBezTo>
                    <a:pt x="158538" y="199036"/>
                    <a:pt x="136917" y="183487"/>
                    <a:pt x="114915" y="167659"/>
                  </a:cubicBezTo>
                  <a:cubicBezTo>
                    <a:pt x="92150" y="184300"/>
                    <a:pt x="70097" y="200459"/>
                    <a:pt x="48044" y="216592"/>
                  </a:cubicBezTo>
                  <a:cubicBezTo>
                    <a:pt x="48069" y="216643"/>
                    <a:pt x="48196" y="217024"/>
                    <a:pt x="48196" y="217024"/>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4" name="Freeform: Shape 43">
              <a:extLst>
                <a:ext uri="{FF2B5EF4-FFF2-40B4-BE49-F238E27FC236}">
                  <a16:creationId xmlns:a16="http://schemas.microsoft.com/office/drawing/2014/main" id="{15E1C7FC-CFB1-100E-CBE6-80765038EC4A}"/>
                </a:ext>
              </a:extLst>
            </p:cNvPr>
            <p:cNvSpPr/>
            <p:nvPr/>
          </p:nvSpPr>
          <p:spPr>
            <a:xfrm>
              <a:off x="3525059" y="1479992"/>
              <a:ext cx="192821" cy="257223"/>
            </a:xfrm>
            <a:custGeom>
              <a:avLst/>
              <a:gdLst>
                <a:gd name="connsiteX0" fmla="*/ 0 w 153659"/>
                <a:gd name="connsiteY0" fmla="*/ 184529 h 204981"/>
                <a:gd name="connsiteX1" fmla="*/ 46139 w 153659"/>
                <a:gd name="connsiteY1" fmla="*/ 0 h 204981"/>
                <a:gd name="connsiteX2" fmla="*/ 66083 w 153659"/>
                <a:gd name="connsiteY2" fmla="*/ 58842 h 204981"/>
                <a:gd name="connsiteX3" fmla="*/ 81098 w 153659"/>
                <a:gd name="connsiteY3" fmla="*/ 69665 h 204981"/>
                <a:gd name="connsiteX4" fmla="*/ 153660 w 153659"/>
                <a:gd name="connsiteY4" fmla="*/ 72765 h 204981"/>
                <a:gd name="connsiteX5" fmla="*/ 97206 w 153659"/>
                <a:gd name="connsiteY5" fmla="*/ 113644 h 204981"/>
                <a:gd name="connsiteX6" fmla="*/ 90550 w 153659"/>
                <a:gd name="connsiteY6" fmla="*/ 133944 h 204981"/>
                <a:gd name="connsiteX7" fmla="*/ 113492 w 153659"/>
                <a:gd name="connsiteY7" fmla="*/ 204981 h 204981"/>
                <a:gd name="connsiteX8" fmla="*/ 55590 w 153659"/>
                <a:gd name="connsiteY8" fmla="*/ 162755 h 204981"/>
                <a:gd name="connsiteX9" fmla="*/ 30361 w 153659"/>
                <a:gd name="connsiteY9" fmla="*/ 162196 h 204981"/>
                <a:gd name="connsiteX10" fmla="*/ 0 w 153659"/>
                <a:gd name="connsiteY10" fmla="*/ 184529 h 20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59" h="204981">
                  <a:moveTo>
                    <a:pt x="0" y="184529"/>
                  </a:moveTo>
                  <a:cubicBezTo>
                    <a:pt x="8664" y="121342"/>
                    <a:pt x="20783" y="58994"/>
                    <a:pt x="46139" y="0"/>
                  </a:cubicBezTo>
                  <a:cubicBezTo>
                    <a:pt x="52846" y="19589"/>
                    <a:pt x="59909" y="39075"/>
                    <a:pt x="66083" y="58842"/>
                  </a:cubicBezTo>
                  <a:cubicBezTo>
                    <a:pt x="68598" y="66921"/>
                    <a:pt x="72460" y="69868"/>
                    <a:pt x="81098" y="69665"/>
                  </a:cubicBezTo>
                  <a:cubicBezTo>
                    <a:pt x="104904" y="69055"/>
                    <a:pt x="128710" y="69462"/>
                    <a:pt x="153660" y="72765"/>
                  </a:cubicBezTo>
                  <a:cubicBezTo>
                    <a:pt x="134884" y="86459"/>
                    <a:pt x="116388" y="100560"/>
                    <a:pt x="97206" y="113644"/>
                  </a:cubicBezTo>
                  <a:cubicBezTo>
                    <a:pt x="89025" y="119234"/>
                    <a:pt x="87043" y="124315"/>
                    <a:pt x="90550" y="133944"/>
                  </a:cubicBezTo>
                  <a:cubicBezTo>
                    <a:pt x="98502" y="155845"/>
                    <a:pt x="104981" y="178279"/>
                    <a:pt x="113492" y="204981"/>
                  </a:cubicBezTo>
                  <a:cubicBezTo>
                    <a:pt x="91566" y="189102"/>
                    <a:pt x="73171" y="176475"/>
                    <a:pt x="55590" y="162755"/>
                  </a:cubicBezTo>
                  <a:cubicBezTo>
                    <a:pt x="46647" y="155769"/>
                    <a:pt x="39736" y="153838"/>
                    <a:pt x="30361" y="162196"/>
                  </a:cubicBezTo>
                  <a:cubicBezTo>
                    <a:pt x="21062" y="170530"/>
                    <a:pt x="10188" y="177161"/>
                    <a:pt x="0" y="184529"/>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5" name="Freeform: Shape 44">
              <a:extLst>
                <a:ext uri="{FF2B5EF4-FFF2-40B4-BE49-F238E27FC236}">
                  <a16:creationId xmlns:a16="http://schemas.microsoft.com/office/drawing/2014/main" id="{D06A80FE-7D7D-4DFB-0F9D-5E3E2FCDB729}"/>
                </a:ext>
              </a:extLst>
            </p:cNvPr>
            <p:cNvSpPr/>
            <p:nvPr/>
          </p:nvSpPr>
          <p:spPr>
            <a:xfrm>
              <a:off x="3870277" y="946767"/>
              <a:ext cx="231654" cy="174139"/>
            </a:xfrm>
            <a:custGeom>
              <a:avLst/>
              <a:gdLst>
                <a:gd name="connsiteX0" fmla="*/ 17531 w 184605"/>
                <a:gd name="connsiteY0" fmla="*/ 71825 h 138771"/>
                <a:gd name="connsiteX1" fmla="*/ 82572 w 184605"/>
                <a:gd name="connsiteY1" fmla="*/ 20427 h 138771"/>
                <a:gd name="connsiteX2" fmla="*/ 112120 w 184605"/>
                <a:gd name="connsiteY2" fmla="*/ 0 h 138771"/>
                <a:gd name="connsiteX3" fmla="*/ 148096 w 184605"/>
                <a:gd name="connsiteY3" fmla="*/ 3328 h 138771"/>
                <a:gd name="connsiteX4" fmla="*/ 184605 w 184605"/>
                <a:gd name="connsiteY4" fmla="*/ 3455 h 138771"/>
                <a:gd name="connsiteX5" fmla="*/ 127592 w 184605"/>
                <a:gd name="connsiteY5" fmla="*/ 44614 h 138771"/>
                <a:gd name="connsiteX6" fmla="*/ 118751 w 184605"/>
                <a:gd name="connsiteY6" fmla="*/ 72714 h 138771"/>
                <a:gd name="connsiteX7" fmla="*/ 140245 w 184605"/>
                <a:gd name="connsiteY7" fmla="*/ 138771 h 138771"/>
                <a:gd name="connsiteX8" fmla="*/ 81708 w 184605"/>
                <a:gd name="connsiteY8" fmla="*/ 95987 h 138771"/>
                <a:gd name="connsiteX9" fmla="*/ 56428 w 184605"/>
                <a:gd name="connsiteY9" fmla="*/ 96520 h 138771"/>
                <a:gd name="connsiteX10" fmla="*/ 0 w 184605"/>
                <a:gd name="connsiteY10" fmla="*/ 137857 h 138771"/>
                <a:gd name="connsiteX11" fmla="*/ 17531 w 184605"/>
                <a:gd name="connsiteY11" fmla="*/ 71825 h 13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605" h="138771">
                  <a:moveTo>
                    <a:pt x="17531" y="71825"/>
                  </a:moveTo>
                  <a:cubicBezTo>
                    <a:pt x="39203" y="54675"/>
                    <a:pt x="60697" y="37322"/>
                    <a:pt x="82572" y="20427"/>
                  </a:cubicBezTo>
                  <a:cubicBezTo>
                    <a:pt x="92023" y="13135"/>
                    <a:pt x="102237" y="6784"/>
                    <a:pt x="112120" y="0"/>
                  </a:cubicBezTo>
                  <a:cubicBezTo>
                    <a:pt x="124112" y="1143"/>
                    <a:pt x="136078" y="2668"/>
                    <a:pt x="148096" y="3328"/>
                  </a:cubicBezTo>
                  <a:cubicBezTo>
                    <a:pt x="158385" y="3887"/>
                    <a:pt x="168726" y="3455"/>
                    <a:pt x="184605" y="3455"/>
                  </a:cubicBezTo>
                  <a:cubicBezTo>
                    <a:pt x="163060" y="19157"/>
                    <a:pt x="145936" y="32825"/>
                    <a:pt x="127592" y="44614"/>
                  </a:cubicBezTo>
                  <a:cubicBezTo>
                    <a:pt x="115728" y="52236"/>
                    <a:pt x="113771" y="59807"/>
                    <a:pt x="118751" y="72714"/>
                  </a:cubicBezTo>
                  <a:cubicBezTo>
                    <a:pt x="126551" y="92912"/>
                    <a:pt x="132293" y="113924"/>
                    <a:pt x="140245" y="138771"/>
                  </a:cubicBezTo>
                  <a:cubicBezTo>
                    <a:pt x="118319" y="122892"/>
                    <a:pt x="99340" y="110291"/>
                    <a:pt x="81708" y="95987"/>
                  </a:cubicBezTo>
                  <a:cubicBezTo>
                    <a:pt x="71977" y="88110"/>
                    <a:pt x="65422" y="89457"/>
                    <a:pt x="56428" y="96520"/>
                  </a:cubicBezTo>
                  <a:cubicBezTo>
                    <a:pt x="38974" y="110214"/>
                    <a:pt x="20656" y="122841"/>
                    <a:pt x="0" y="137857"/>
                  </a:cubicBezTo>
                  <a:cubicBezTo>
                    <a:pt x="6453" y="113517"/>
                    <a:pt x="11992" y="92658"/>
                    <a:pt x="17531" y="7182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6" name="Freeform: Shape 45">
              <a:extLst>
                <a:ext uri="{FF2B5EF4-FFF2-40B4-BE49-F238E27FC236}">
                  <a16:creationId xmlns:a16="http://schemas.microsoft.com/office/drawing/2014/main" id="{27017956-44C5-27FB-278D-A52B395B09BB}"/>
                </a:ext>
              </a:extLst>
            </p:cNvPr>
            <p:cNvSpPr/>
            <p:nvPr/>
          </p:nvSpPr>
          <p:spPr>
            <a:xfrm>
              <a:off x="3516962" y="785860"/>
              <a:ext cx="1056279" cy="1057878"/>
            </a:xfrm>
            <a:custGeom>
              <a:avLst/>
              <a:gdLst>
                <a:gd name="connsiteX0" fmla="*/ 841750 w 841749"/>
                <a:gd name="connsiteY0" fmla="*/ 183589 h 843023"/>
                <a:gd name="connsiteX1" fmla="*/ 841191 w 841749"/>
                <a:gd name="connsiteY1" fmla="*/ 0 h 843023"/>
                <a:gd name="connsiteX2" fmla="*/ 775464 w 841749"/>
                <a:gd name="connsiteY2" fmla="*/ 0 h 843023"/>
                <a:gd name="connsiteX3" fmla="*/ 719899 w 841749"/>
                <a:gd name="connsiteY3" fmla="*/ 8842 h 843023"/>
                <a:gd name="connsiteX4" fmla="*/ 399495 w 841749"/>
                <a:gd name="connsiteY4" fmla="*/ 125484 h 843023"/>
                <a:gd name="connsiteX5" fmla="*/ 393677 w 841749"/>
                <a:gd name="connsiteY5" fmla="*/ 128278 h 843023"/>
                <a:gd name="connsiteX6" fmla="*/ 429653 w 841749"/>
                <a:gd name="connsiteY6" fmla="*/ 131607 h 843023"/>
                <a:gd name="connsiteX7" fmla="*/ 466162 w 841749"/>
                <a:gd name="connsiteY7" fmla="*/ 131734 h 843023"/>
                <a:gd name="connsiteX8" fmla="*/ 409150 w 841749"/>
                <a:gd name="connsiteY8" fmla="*/ 172893 h 843023"/>
                <a:gd name="connsiteX9" fmla="*/ 400308 w 841749"/>
                <a:gd name="connsiteY9" fmla="*/ 200992 h 843023"/>
                <a:gd name="connsiteX10" fmla="*/ 421802 w 841749"/>
                <a:gd name="connsiteY10" fmla="*/ 267050 h 843023"/>
                <a:gd name="connsiteX11" fmla="*/ 363265 w 841749"/>
                <a:gd name="connsiteY11" fmla="*/ 224265 h 843023"/>
                <a:gd name="connsiteX12" fmla="*/ 337985 w 841749"/>
                <a:gd name="connsiteY12" fmla="*/ 224799 h 843023"/>
                <a:gd name="connsiteX13" fmla="*/ 281557 w 841749"/>
                <a:gd name="connsiteY13" fmla="*/ 266135 h 843023"/>
                <a:gd name="connsiteX14" fmla="*/ 299088 w 841749"/>
                <a:gd name="connsiteY14" fmla="*/ 200078 h 843023"/>
                <a:gd name="connsiteX15" fmla="*/ 173325 w 841749"/>
                <a:gd name="connsiteY15" fmla="*/ 330617 h 843023"/>
                <a:gd name="connsiteX16" fmla="*/ 98451 w 841749"/>
                <a:gd name="connsiteY16" fmla="*/ 447869 h 843023"/>
                <a:gd name="connsiteX17" fmla="*/ 98451 w 841749"/>
                <a:gd name="connsiteY17" fmla="*/ 447869 h 843023"/>
                <a:gd name="connsiteX18" fmla="*/ 81937 w 841749"/>
                <a:gd name="connsiteY18" fmla="*/ 484328 h 843023"/>
                <a:gd name="connsiteX19" fmla="*/ 52592 w 841749"/>
                <a:gd name="connsiteY19" fmla="*/ 553180 h 843023"/>
                <a:gd name="connsiteX20" fmla="*/ 72536 w 841749"/>
                <a:gd name="connsiteY20" fmla="*/ 612022 h 843023"/>
                <a:gd name="connsiteX21" fmla="*/ 87552 w 841749"/>
                <a:gd name="connsiteY21" fmla="*/ 622845 h 843023"/>
                <a:gd name="connsiteX22" fmla="*/ 160113 w 841749"/>
                <a:gd name="connsiteY22" fmla="*/ 625945 h 843023"/>
                <a:gd name="connsiteX23" fmla="*/ 103659 w 841749"/>
                <a:gd name="connsiteY23" fmla="*/ 666824 h 843023"/>
                <a:gd name="connsiteX24" fmla="*/ 97003 w 841749"/>
                <a:gd name="connsiteY24" fmla="*/ 687124 h 843023"/>
                <a:gd name="connsiteX25" fmla="*/ 119945 w 841749"/>
                <a:gd name="connsiteY25" fmla="*/ 758161 h 843023"/>
                <a:gd name="connsiteX26" fmla="*/ 62043 w 841749"/>
                <a:gd name="connsiteY26" fmla="*/ 715936 h 843023"/>
                <a:gd name="connsiteX27" fmla="*/ 36814 w 841749"/>
                <a:gd name="connsiteY27" fmla="*/ 715377 h 843023"/>
                <a:gd name="connsiteX28" fmla="*/ 6428 w 841749"/>
                <a:gd name="connsiteY28" fmla="*/ 737709 h 843023"/>
                <a:gd name="connsiteX29" fmla="*/ 0 w 841749"/>
                <a:gd name="connsiteY29" fmla="*/ 842639 h 843023"/>
                <a:gd name="connsiteX30" fmla="*/ 183995 w 841749"/>
                <a:gd name="connsiteY30" fmla="*/ 842995 h 843023"/>
                <a:gd name="connsiteX31" fmla="*/ 821500 w 841749"/>
                <a:gd name="connsiteY31" fmla="*/ 842995 h 843023"/>
                <a:gd name="connsiteX32" fmla="*/ 841191 w 841749"/>
                <a:gd name="connsiteY32" fmla="*/ 842461 h 843023"/>
                <a:gd name="connsiteX33" fmla="*/ 841750 w 841749"/>
                <a:gd name="connsiteY33" fmla="*/ 622795 h 843023"/>
                <a:gd name="connsiteX34" fmla="*/ 841750 w 841749"/>
                <a:gd name="connsiteY34" fmla="*/ 403179 h 843023"/>
                <a:gd name="connsiteX35" fmla="*/ 841750 w 841749"/>
                <a:gd name="connsiteY35" fmla="*/ 183589 h 843023"/>
                <a:gd name="connsiteX36" fmla="*/ 298326 w 841749"/>
                <a:gd name="connsiteY36" fmla="*/ 377112 h 843023"/>
                <a:gd name="connsiteX37" fmla="*/ 331456 w 841749"/>
                <a:gd name="connsiteY37" fmla="*/ 352874 h 843023"/>
                <a:gd name="connsiteX38" fmla="*/ 350663 w 841749"/>
                <a:gd name="connsiteY38" fmla="*/ 293854 h 843023"/>
                <a:gd name="connsiteX39" fmla="*/ 370684 w 841749"/>
                <a:gd name="connsiteY39" fmla="*/ 355694 h 843023"/>
                <a:gd name="connsiteX40" fmla="*/ 401401 w 841749"/>
                <a:gd name="connsiteY40" fmla="*/ 377544 h 843023"/>
                <a:gd name="connsiteX41" fmla="*/ 461818 w 841749"/>
                <a:gd name="connsiteY41" fmla="*/ 380440 h 843023"/>
                <a:gd name="connsiteX42" fmla="*/ 408743 w 841749"/>
                <a:gd name="connsiteY42" fmla="*/ 418703 h 843023"/>
                <a:gd name="connsiteX43" fmla="*/ 400029 w 841749"/>
                <a:gd name="connsiteY43" fmla="*/ 445507 h 843023"/>
                <a:gd name="connsiteX44" fmla="*/ 421802 w 841749"/>
                <a:gd name="connsiteY44" fmla="*/ 512555 h 843023"/>
                <a:gd name="connsiteX45" fmla="*/ 350892 w 841749"/>
                <a:gd name="connsiteY45" fmla="*/ 461487 h 843023"/>
                <a:gd name="connsiteX46" fmla="*/ 283818 w 841749"/>
                <a:gd name="connsiteY46" fmla="*/ 509887 h 843023"/>
                <a:gd name="connsiteX47" fmla="*/ 281608 w 841749"/>
                <a:gd name="connsiteY47" fmla="*/ 507042 h 843023"/>
                <a:gd name="connsiteX48" fmla="*/ 302899 w 841749"/>
                <a:gd name="connsiteY48" fmla="*/ 441696 h 843023"/>
                <a:gd name="connsiteX49" fmla="*/ 296547 w 841749"/>
                <a:gd name="connsiteY49" fmla="*/ 421294 h 843023"/>
                <a:gd name="connsiteX50" fmla="*/ 241135 w 841749"/>
                <a:gd name="connsiteY50" fmla="*/ 377163 h 843023"/>
                <a:gd name="connsiteX51" fmla="*/ 298326 w 841749"/>
                <a:gd name="connsiteY51" fmla="*/ 377112 h 843023"/>
                <a:gd name="connsiteX52" fmla="*/ 403586 w 841749"/>
                <a:gd name="connsiteY52" fmla="*/ 700768 h 843023"/>
                <a:gd name="connsiteX53" fmla="*/ 421802 w 841749"/>
                <a:gd name="connsiteY53" fmla="*/ 758034 h 843023"/>
                <a:gd name="connsiteX54" fmla="*/ 350943 w 841749"/>
                <a:gd name="connsiteY54" fmla="*/ 707043 h 843023"/>
                <a:gd name="connsiteX55" fmla="*/ 295328 w 841749"/>
                <a:gd name="connsiteY55" fmla="*/ 747110 h 843023"/>
                <a:gd name="connsiteX56" fmla="*/ 282167 w 841749"/>
                <a:gd name="connsiteY56" fmla="*/ 753131 h 843023"/>
                <a:gd name="connsiteX57" fmla="*/ 303127 w 841749"/>
                <a:gd name="connsiteY57" fmla="*/ 686337 h 843023"/>
                <a:gd name="connsiteX58" fmla="*/ 297106 w 841749"/>
                <a:gd name="connsiteY58" fmla="*/ 667383 h 843023"/>
                <a:gd name="connsiteX59" fmla="*/ 236105 w 841749"/>
                <a:gd name="connsiteY59" fmla="*/ 622871 h 843023"/>
                <a:gd name="connsiteX60" fmla="*/ 323351 w 841749"/>
                <a:gd name="connsiteY60" fmla="*/ 622871 h 843023"/>
                <a:gd name="connsiteX61" fmla="*/ 350740 w 841749"/>
                <a:gd name="connsiteY61" fmla="*/ 539461 h 843023"/>
                <a:gd name="connsiteX62" fmla="*/ 373428 w 841749"/>
                <a:gd name="connsiteY62" fmla="*/ 608745 h 843023"/>
                <a:gd name="connsiteX63" fmla="*/ 392686 w 841749"/>
                <a:gd name="connsiteY63" fmla="*/ 622845 h 843023"/>
                <a:gd name="connsiteX64" fmla="*/ 466111 w 841749"/>
                <a:gd name="connsiteY64" fmla="*/ 622541 h 843023"/>
                <a:gd name="connsiteX65" fmla="*/ 417864 w 841749"/>
                <a:gd name="connsiteY65" fmla="*/ 658135 h 843023"/>
                <a:gd name="connsiteX66" fmla="*/ 403586 w 841749"/>
                <a:gd name="connsiteY66" fmla="*/ 700768 h 843023"/>
                <a:gd name="connsiteX67" fmla="*/ 611031 w 841749"/>
                <a:gd name="connsiteY67" fmla="*/ 132013 h 843023"/>
                <a:gd name="connsiteX68" fmla="*/ 630264 w 841749"/>
                <a:gd name="connsiteY68" fmla="*/ 117658 h 843023"/>
                <a:gd name="connsiteX69" fmla="*/ 652444 w 841749"/>
                <a:gd name="connsiteY69" fmla="*/ 48095 h 843023"/>
                <a:gd name="connsiteX70" fmla="*/ 680188 w 841749"/>
                <a:gd name="connsiteY70" fmla="*/ 131556 h 843023"/>
                <a:gd name="connsiteX71" fmla="*/ 762557 w 841749"/>
                <a:gd name="connsiteY71" fmla="*/ 131556 h 843023"/>
                <a:gd name="connsiteX72" fmla="*/ 764081 w 841749"/>
                <a:gd name="connsiteY72" fmla="*/ 134452 h 843023"/>
                <a:gd name="connsiteX73" fmla="*/ 709482 w 841749"/>
                <a:gd name="connsiteY73" fmla="*/ 173909 h 843023"/>
                <a:gd name="connsiteX74" fmla="*/ 701606 w 841749"/>
                <a:gd name="connsiteY74" fmla="*/ 199316 h 843023"/>
                <a:gd name="connsiteX75" fmla="*/ 721296 w 841749"/>
                <a:gd name="connsiteY75" fmla="*/ 260800 h 843023"/>
                <a:gd name="connsiteX76" fmla="*/ 717740 w 841749"/>
                <a:gd name="connsiteY76" fmla="*/ 262680 h 843023"/>
                <a:gd name="connsiteX77" fmla="*/ 652521 w 841749"/>
                <a:gd name="connsiteY77" fmla="*/ 215754 h 843023"/>
                <a:gd name="connsiteX78" fmla="*/ 585828 w 841749"/>
                <a:gd name="connsiteY78" fmla="*/ 264560 h 843023"/>
                <a:gd name="connsiteX79" fmla="*/ 591773 w 841749"/>
                <a:gd name="connsiteY79" fmla="*/ 235546 h 843023"/>
                <a:gd name="connsiteX80" fmla="*/ 608440 w 841749"/>
                <a:gd name="connsiteY80" fmla="*/ 183538 h 843023"/>
                <a:gd name="connsiteX81" fmla="*/ 537606 w 841749"/>
                <a:gd name="connsiteY81" fmla="*/ 131658 h 843023"/>
                <a:gd name="connsiteX82" fmla="*/ 611031 w 841749"/>
                <a:gd name="connsiteY82" fmla="*/ 132013 h 843023"/>
                <a:gd name="connsiteX83" fmla="*/ 720661 w 841749"/>
                <a:gd name="connsiteY83" fmla="*/ 506025 h 843023"/>
                <a:gd name="connsiteX84" fmla="*/ 721728 w 841749"/>
                <a:gd name="connsiteY84" fmla="*/ 509404 h 843023"/>
                <a:gd name="connsiteX85" fmla="*/ 718959 w 841749"/>
                <a:gd name="connsiteY85" fmla="*/ 507753 h 843023"/>
                <a:gd name="connsiteX86" fmla="*/ 652216 w 841749"/>
                <a:gd name="connsiteY86" fmla="*/ 461818 h 843023"/>
                <a:gd name="connsiteX87" fmla="*/ 586336 w 841749"/>
                <a:gd name="connsiteY87" fmla="*/ 509277 h 843023"/>
                <a:gd name="connsiteX88" fmla="*/ 583490 w 841749"/>
                <a:gd name="connsiteY88" fmla="*/ 507372 h 843023"/>
                <a:gd name="connsiteX89" fmla="*/ 608287 w 841749"/>
                <a:gd name="connsiteY89" fmla="*/ 429119 h 843023"/>
                <a:gd name="connsiteX90" fmla="*/ 542255 w 841749"/>
                <a:gd name="connsiteY90" fmla="*/ 380542 h 843023"/>
                <a:gd name="connsiteX91" fmla="*/ 542865 w 841749"/>
                <a:gd name="connsiteY91" fmla="*/ 377163 h 843023"/>
                <a:gd name="connsiteX92" fmla="*/ 609177 w 841749"/>
                <a:gd name="connsiteY92" fmla="*/ 377467 h 843023"/>
                <a:gd name="connsiteX93" fmla="*/ 630798 w 841749"/>
                <a:gd name="connsiteY93" fmla="*/ 361461 h 843023"/>
                <a:gd name="connsiteX94" fmla="*/ 652521 w 841749"/>
                <a:gd name="connsiteY94" fmla="*/ 293651 h 843023"/>
                <a:gd name="connsiteX95" fmla="*/ 672998 w 841749"/>
                <a:gd name="connsiteY95" fmla="*/ 357218 h 843023"/>
                <a:gd name="connsiteX96" fmla="*/ 701555 w 841749"/>
                <a:gd name="connsiteY96" fmla="*/ 377518 h 843023"/>
                <a:gd name="connsiteX97" fmla="*/ 763573 w 841749"/>
                <a:gd name="connsiteY97" fmla="*/ 380313 h 843023"/>
                <a:gd name="connsiteX98" fmla="*/ 697262 w 841749"/>
                <a:gd name="connsiteY98" fmla="*/ 428891 h 843023"/>
                <a:gd name="connsiteX99" fmla="*/ 720661 w 841749"/>
                <a:gd name="connsiteY99" fmla="*/ 506025 h 843023"/>
                <a:gd name="connsiteX100" fmla="*/ 583211 w 841749"/>
                <a:gd name="connsiteY100" fmla="*/ 755316 h 843023"/>
                <a:gd name="connsiteX101" fmla="*/ 584608 w 841749"/>
                <a:gd name="connsiteY101" fmla="*/ 754579 h 843023"/>
                <a:gd name="connsiteX102" fmla="*/ 584253 w 841749"/>
                <a:gd name="connsiteY102" fmla="*/ 755392 h 843023"/>
                <a:gd name="connsiteX103" fmla="*/ 583211 w 841749"/>
                <a:gd name="connsiteY103" fmla="*/ 755316 h 843023"/>
                <a:gd name="connsiteX104" fmla="*/ 720052 w 841749"/>
                <a:gd name="connsiteY104" fmla="*/ 754325 h 843023"/>
                <a:gd name="connsiteX105" fmla="*/ 721754 w 841749"/>
                <a:gd name="connsiteY105" fmla="*/ 753944 h 843023"/>
                <a:gd name="connsiteX106" fmla="*/ 721855 w 841749"/>
                <a:gd name="connsiteY106" fmla="*/ 755494 h 843023"/>
                <a:gd name="connsiteX107" fmla="*/ 720052 w 841749"/>
                <a:gd name="connsiteY107" fmla="*/ 754325 h 843023"/>
                <a:gd name="connsiteX108" fmla="*/ 706357 w 841749"/>
                <a:gd name="connsiteY108" fmla="*/ 667536 h 843023"/>
                <a:gd name="connsiteX109" fmla="*/ 700285 w 841749"/>
                <a:gd name="connsiteY109" fmla="*/ 686438 h 843023"/>
                <a:gd name="connsiteX110" fmla="*/ 717536 w 841749"/>
                <a:gd name="connsiteY110" fmla="*/ 739437 h 843023"/>
                <a:gd name="connsiteX111" fmla="*/ 719340 w 841749"/>
                <a:gd name="connsiteY111" fmla="*/ 753868 h 843023"/>
                <a:gd name="connsiteX112" fmla="*/ 653079 w 841749"/>
                <a:gd name="connsiteY112" fmla="*/ 707882 h 843023"/>
                <a:gd name="connsiteX113" fmla="*/ 585218 w 841749"/>
                <a:gd name="connsiteY113" fmla="*/ 753665 h 843023"/>
                <a:gd name="connsiteX114" fmla="*/ 604781 w 841749"/>
                <a:gd name="connsiteY114" fmla="*/ 687226 h 843023"/>
                <a:gd name="connsiteX115" fmla="*/ 598404 w 841749"/>
                <a:gd name="connsiteY115" fmla="*/ 667028 h 843023"/>
                <a:gd name="connsiteX116" fmla="*/ 537276 w 841749"/>
                <a:gd name="connsiteY116" fmla="*/ 622591 h 843023"/>
                <a:gd name="connsiteX117" fmla="*/ 611412 w 841749"/>
                <a:gd name="connsiteY117" fmla="*/ 622845 h 843023"/>
                <a:gd name="connsiteX118" fmla="*/ 629934 w 841749"/>
                <a:gd name="connsiteY118" fmla="*/ 609786 h 843023"/>
                <a:gd name="connsiteX119" fmla="*/ 652444 w 841749"/>
                <a:gd name="connsiteY119" fmla="*/ 539130 h 843023"/>
                <a:gd name="connsiteX120" fmla="*/ 676225 w 841749"/>
                <a:gd name="connsiteY120" fmla="*/ 611870 h 843023"/>
                <a:gd name="connsiteX121" fmla="*/ 691215 w 841749"/>
                <a:gd name="connsiteY121" fmla="*/ 622744 h 843023"/>
                <a:gd name="connsiteX122" fmla="*/ 767918 w 841749"/>
                <a:gd name="connsiteY122" fmla="*/ 622566 h 843023"/>
                <a:gd name="connsiteX123" fmla="*/ 706357 w 841749"/>
                <a:gd name="connsiteY123" fmla="*/ 667536 h 84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841749" h="843023">
                  <a:moveTo>
                    <a:pt x="841750" y="183589"/>
                  </a:moveTo>
                  <a:cubicBezTo>
                    <a:pt x="841572" y="122384"/>
                    <a:pt x="841369" y="61179"/>
                    <a:pt x="841191" y="0"/>
                  </a:cubicBezTo>
                  <a:cubicBezTo>
                    <a:pt x="819290" y="0"/>
                    <a:pt x="797364" y="0"/>
                    <a:pt x="775464" y="0"/>
                  </a:cubicBezTo>
                  <a:cubicBezTo>
                    <a:pt x="756942" y="2947"/>
                    <a:pt x="738446" y="6148"/>
                    <a:pt x="719899" y="8842"/>
                  </a:cubicBezTo>
                  <a:cubicBezTo>
                    <a:pt x="605035" y="25508"/>
                    <a:pt x="498327" y="64584"/>
                    <a:pt x="399495" y="125484"/>
                  </a:cubicBezTo>
                  <a:cubicBezTo>
                    <a:pt x="397666" y="126602"/>
                    <a:pt x="395608" y="127338"/>
                    <a:pt x="393677" y="128278"/>
                  </a:cubicBezTo>
                  <a:cubicBezTo>
                    <a:pt x="405669" y="129422"/>
                    <a:pt x="417635" y="130946"/>
                    <a:pt x="429653" y="131607"/>
                  </a:cubicBezTo>
                  <a:cubicBezTo>
                    <a:pt x="439943" y="132166"/>
                    <a:pt x="450283" y="131734"/>
                    <a:pt x="466162" y="131734"/>
                  </a:cubicBezTo>
                  <a:cubicBezTo>
                    <a:pt x="444617" y="147435"/>
                    <a:pt x="427493" y="161104"/>
                    <a:pt x="409150" y="172893"/>
                  </a:cubicBezTo>
                  <a:cubicBezTo>
                    <a:pt x="397285" y="180515"/>
                    <a:pt x="395328" y="188086"/>
                    <a:pt x="400308" y="200992"/>
                  </a:cubicBezTo>
                  <a:cubicBezTo>
                    <a:pt x="408108" y="221191"/>
                    <a:pt x="413850" y="242202"/>
                    <a:pt x="421802" y="267050"/>
                  </a:cubicBezTo>
                  <a:cubicBezTo>
                    <a:pt x="399876" y="251171"/>
                    <a:pt x="380897" y="238569"/>
                    <a:pt x="363265" y="224265"/>
                  </a:cubicBezTo>
                  <a:cubicBezTo>
                    <a:pt x="353534" y="216389"/>
                    <a:pt x="346979" y="217735"/>
                    <a:pt x="337985" y="224799"/>
                  </a:cubicBezTo>
                  <a:cubicBezTo>
                    <a:pt x="320531" y="238518"/>
                    <a:pt x="302213" y="251120"/>
                    <a:pt x="281557" y="266135"/>
                  </a:cubicBezTo>
                  <a:cubicBezTo>
                    <a:pt x="288010" y="241770"/>
                    <a:pt x="293549" y="220937"/>
                    <a:pt x="299088" y="200078"/>
                  </a:cubicBezTo>
                  <a:cubicBezTo>
                    <a:pt x="250815" y="237451"/>
                    <a:pt x="210571" y="282624"/>
                    <a:pt x="173325" y="330617"/>
                  </a:cubicBezTo>
                  <a:cubicBezTo>
                    <a:pt x="162323" y="344794"/>
                    <a:pt x="108969" y="416695"/>
                    <a:pt x="98451" y="447869"/>
                  </a:cubicBezTo>
                  <a:cubicBezTo>
                    <a:pt x="105362" y="468093"/>
                    <a:pt x="105362" y="468093"/>
                    <a:pt x="98451" y="447869"/>
                  </a:cubicBezTo>
                  <a:cubicBezTo>
                    <a:pt x="92938" y="460014"/>
                    <a:pt x="87450" y="472184"/>
                    <a:pt x="81937" y="484328"/>
                  </a:cubicBezTo>
                  <a:cubicBezTo>
                    <a:pt x="72155" y="507270"/>
                    <a:pt x="62373" y="530213"/>
                    <a:pt x="52592" y="553180"/>
                  </a:cubicBezTo>
                  <a:cubicBezTo>
                    <a:pt x="59299" y="572769"/>
                    <a:pt x="66362" y="592256"/>
                    <a:pt x="72536" y="612022"/>
                  </a:cubicBezTo>
                  <a:cubicBezTo>
                    <a:pt x="75051" y="620101"/>
                    <a:pt x="78913" y="623049"/>
                    <a:pt x="87552" y="622845"/>
                  </a:cubicBezTo>
                  <a:cubicBezTo>
                    <a:pt x="111358" y="622236"/>
                    <a:pt x="135164" y="622642"/>
                    <a:pt x="160113" y="625945"/>
                  </a:cubicBezTo>
                  <a:cubicBezTo>
                    <a:pt x="141338" y="639639"/>
                    <a:pt x="122841" y="653740"/>
                    <a:pt x="103659" y="666824"/>
                  </a:cubicBezTo>
                  <a:cubicBezTo>
                    <a:pt x="95478" y="672414"/>
                    <a:pt x="93497" y="677495"/>
                    <a:pt x="97003" y="687124"/>
                  </a:cubicBezTo>
                  <a:cubicBezTo>
                    <a:pt x="104955" y="709025"/>
                    <a:pt x="111434" y="731459"/>
                    <a:pt x="119945" y="758161"/>
                  </a:cubicBezTo>
                  <a:cubicBezTo>
                    <a:pt x="98019" y="742282"/>
                    <a:pt x="79625" y="729655"/>
                    <a:pt x="62043" y="715936"/>
                  </a:cubicBezTo>
                  <a:cubicBezTo>
                    <a:pt x="53100" y="708949"/>
                    <a:pt x="46189" y="707018"/>
                    <a:pt x="36814" y="715377"/>
                  </a:cubicBezTo>
                  <a:cubicBezTo>
                    <a:pt x="27490" y="723710"/>
                    <a:pt x="16616" y="730341"/>
                    <a:pt x="6428" y="737709"/>
                  </a:cubicBezTo>
                  <a:cubicBezTo>
                    <a:pt x="4294" y="772694"/>
                    <a:pt x="2160" y="807679"/>
                    <a:pt x="0" y="842639"/>
                  </a:cubicBezTo>
                  <a:cubicBezTo>
                    <a:pt x="61332" y="842766"/>
                    <a:pt x="122664" y="842995"/>
                    <a:pt x="183995" y="842995"/>
                  </a:cubicBezTo>
                  <a:cubicBezTo>
                    <a:pt x="396497" y="843045"/>
                    <a:pt x="608999" y="843020"/>
                    <a:pt x="821500" y="842995"/>
                  </a:cubicBezTo>
                  <a:cubicBezTo>
                    <a:pt x="828055" y="842995"/>
                    <a:pt x="834610" y="842664"/>
                    <a:pt x="841191" y="842461"/>
                  </a:cubicBezTo>
                  <a:cubicBezTo>
                    <a:pt x="841369" y="769239"/>
                    <a:pt x="841546" y="696017"/>
                    <a:pt x="841750" y="622795"/>
                  </a:cubicBezTo>
                  <a:cubicBezTo>
                    <a:pt x="841750" y="549598"/>
                    <a:pt x="841750" y="476401"/>
                    <a:pt x="841750" y="403179"/>
                  </a:cubicBezTo>
                  <a:cubicBezTo>
                    <a:pt x="841750" y="329982"/>
                    <a:pt x="841750" y="256786"/>
                    <a:pt x="841750" y="183589"/>
                  </a:cubicBezTo>
                  <a:close/>
                  <a:moveTo>
                    <a:pt x="298326" y="377112"/>
                  </a:moveTo>
                  <a:cubicBezTo>
                    <a:pt x="329373" y="376654"/>
                    <a:pt x="321395" y="381558"/>
                    <a:pt x="331456" y="352874"/>
                  </a:cubicBezTo>
                  <a:cubicBezTo>
                    <a:pt x="337808" y="334810"/>
                    <a:pt x="343321" y="316491"/>
                    <a:pt x="350663" y="293854"/>
                  </a:cubicBezTo>
                  <a:cubicBezTo>
                    <a:pt x="358311" y="316923"/>
                    <a:pt x="366314" y="335902"/>
                    <a:pt x="370684" y="355694"/>
                  </a:cubicBezTo>
                  <a:cubicBezTo>
                    <a:pt x="374698" y="373987"/>
                    <a:pt x="383946" y="378890"/>
                    <a:pt x="401401" y="377544"/>
                  </a:cubicBezTo>
                  <a:cubicBezTo>
                    <a:pt x="420888" y="376045"/>
                    <a:pt x="440603" y="377188"/>
                    <a:pt x="461818" y="380440"/>
                  </a:cubicBezTo>
                  <a:cubicBezTo>
                    <a:pt x="444185" y="393296"/>
                    <a:pt x="427011" y="406863"/>
                    <a:pt x="408743" y="418703"/>
                  </a:cubicBezTo>
                  <a:cubicBezTo>
                    <a:pt x="397590" y="425943"/>
                    <a:pt x="395176" y="432905"/>
                    <a:pt x="400029" y="445507"/>
                  </a:cubicBezTo>
                  <a:cubicBezTo>
                    <a:pt x="408032" y="466264"/>
                    <a:pt x="413926" y="487834"/>
                    <a:pt x="421802" y="512555"/>
                  </a:cubicBezTo>
                  <a:cubicBezTo>
                    <a:pt x="396141" y="494084"/>
                    <a:pt x="373580" y="477849"/>
                    <a:pt x="350892" y="461487"/>
                  </a:cubicBezTo>
                  <a:cubicBezTo>
                    <a:pt x="328001" y="478002"/>
                    <a:pt x="305922" y="493957"/>
                    <a:pt x="283818" y="509887"/>
                  </a:cubicBezTo>
                  <a:cubicBezTo>
                    <a:pt x="283082" y="508947"/>
                    <a:pt x="282345" y="507982"/>
                    <a:pt x="281608" y="507042"/>
                  </a:cubicBezTo>
                  <a:cubicBezTo>
                    <a:pt x="288620" y="485217"/>
                    <a:pt x="295023" y="463190"/>
                    <a:pt x="302899" y="441696"/>
                  </a:cubicBezTo>
                  <a:cubicBezTo>
                    <a:pt x="306380" y="432193"/>
                    <a:pt x="304779" y="426934"/>
                    <a:pt x="296547" y="421294"/>
                  </a:cubicBezTo>
                  <a:cubicBezTo>
                    <a:pt x="277619" y="408362"/>
                    <a:pt x="259326" y="394490"/>
                    <a:pt x="241135" y="377163"/>
                  </a:cubicBezTo>
                  <a:cubicBezTo>
                    <a:pt x="260190" y="377163"/>
                    <a:pt x="279271" y="377391"/>
                    <a:pt x="298326" y="377112"/>
                  </a:cubicBezTo>
                  <a:close/>
                  <a:moveTo>
                    <a:pt x="403586" y="700768"/>
                  </a:moveTo>
                  <a:cubicBezTo>
                    <a:pt x="409251" y="718400"/>
                    <a:pt x="414815" y="736058"/>
                    <a:pt x="421802" y="758034"/>
                  </a:cubicBezTo>
                  <a:cubicBezTo>
                    <a:pt x="396395" y="739742"/>
                    <a:pt x="374241" y="723812"/>
                    <a:pt x="350943" y="707043"/>
                  </a:cubicBezTo>
                  <a:cubicBezTo>
                    <a:pt x="332421" y="720458"/>
                    <a:pt x="314027" y="734000"/>
                    <a:pt x="295328" y="747110"/>
                  </a:cubicBezTo>
                  <a:cubicBezTo>
                    <a:pt x="291440" y="749828"/>
                    <a:pt x="286613" y="751226"/>
                    <a:pt x="282167" y="753131"/>
                  </a:cubicBezTo>
                  <a:cubicBezTo>
                    <a:pt x="289001" y="730799"/>
                    <a:pt x="295378" y="708339"/>
                    <a:pt x="303127" y="686337"/>
                  </a:cubicBezTo>
                  <a:cubicBezTo>
                    <a:pt x="306278" y="677394"/>
                    <a:pt x="304779" y="672693"/>
                    <a:pt x="297106" y="667383"/>
                  </a:cubicBezTo>
                  <a:cubicBezTo>
                    <a:pt x="277568" y="653867"/>
                    <a:pt x="258666" y="639436"/>
                    <a:pt x="236105" y="622871"/>
                  </a:cubicBezTo>
                  <a:cubicBezTo>
                    <a:pt x="267685" y="622871"/>
                    <a:pt x="294794" y="622871"/>
                    <a:pt x="323351" y="622871"/>
                  </a:cubicBezTo>
                  <a:cubicBezTo>
                    <a:pt x="332142" y="596092"/>
                    <a:pt x="340780" y="569796"/>
                    <a:pt x="350740" y="539461"/>
                  </a:cubicBezTo>
                  <a:cubicBezTo>
                    <a:pt x="359149" y="564791"/>
                    <a:pt x="367203" y="586514"/>
                    <a:pt x="373428" y="608745"/>
                  </a:cubicBezTo>
                  <a:cubicBezTo>
                    <a:pt x="376527" y="619771"/>
                    <a:pt x="381329" y="623354"/>
                    <a:pt x="392686" y="622845"/>
                  </a:cubicBezTo>
                  <a:cubicBezTo>
                    <a:pt x="415374" y="621855"/>
                    <a:pt x="438164" y="622541"/>
                    <a:pt x="466111" y="622541"/>
                  </a:cubicBezTo>
                  <a:cubicBezTo>
                    <a:pt x="447285" y="636438"/>
                    <a:pt x="432625" y="647337"/>
                    <a:pt x="417864" y="658135"/>
                  </a:cubicBezTo>
                  <a:cubicBezTo>
                    <a:pt x="395201" y="674751"/>
                    <a:pt x="395201" y="674701"/>
                    <a:pt x="403586" y="700768"/>
                  </a:cubicBezTo>
                  <a:close/>
                  <a:moveTo>
                    <a:pt x="611031" y="132013"/>
                  </a:moveTo>
                  <a:cubicBezTo>
                    <a:pt x="622795" y="132598"/>
                    <a:pt x="627241" y="128177"/>
                    <a:pt x="630264" y="117658"/>
                  </a:cubicBezTo>
                  <a:cubicBezTo>
                    <a:pt x="636590" y="95605"/>
                    <a:pt x="644136" y="73908"/>
                    <a:pt x="652444" y="48095"/>
                  </a:cubicBezTo>
                  <a:cubicBezTo>
                    <a:pt x="662378" y="78024"/>
                    <a:pt x="671194" y="104498"/>
                    <a:pt x="680188" y="131556"/>
                  </a:cubicBezTo>
                  <a:cubicBezTo>
                    <a:pt x="708085" y="131556"/>
                    <a:pt x="735321" y="131556"/>
                    <a:pt x="762557" y="131556"/>
                  </a:cubicBezTo>
                  <a:cubicBezTo>
                    <a:pt x="763065" y="132521"/>
                    <a:pt x="763573" y="133487"/>
                    <a:pt x="764081" y="134452"/>
                  </a:cubicBezTo>
                  <a:cubicBezTo>
                    <a:pt x="745941" y="147715"/>
                    <a:pt x="728283" y="161688"/>
                    <a:pt x="709482" y="173909"/>
                  </a:cubicBezTo>
                  <a:cubicBezTo>
                    <a:pt x="698659" y="180947"/>
                    <a:pt x="697135" y="187578"/>
                    <a:pt x="701606" y="199316"/>
                  </a:cubicBezTo>
                  <a:cubicBezTo>
                    <a:pt x="709228" y="219412"/>
                    <a:pt x="714843" y="240271"/>
                    <a:pt x="721296" y="260800"/>
                  </a:cubicBezTo>
                  <a:cubicBezTo>
                    <a:pt x="720102" y="261435"/>
                    <a:pt x="718934" y="262070"/>
                    <a:pt x="717740" y="262680"/>
                  </a:cubicBezTo>
                  <a:cubicBezTo>
                    <a:pt x="696144" y="247131"/>
                    <a:pt x="674523" y="231582"/>
                    <a:pt x="652521" y="215754"/>
                  </a:cubicBezTo>
                  <a:cubicBezTo>
                    <a:pt x="629807" y="232370"/>
                    <a:pt x="607830" y="248452"/>
                    <a:pt x="585828" y="264560"/>
                  </a:cubicBezTo>
                  <a:cubicBezTo>
                    <a:pt x="587759" y="254931"/>
                    <a:pt x="589029" y="245022"/>
                    <a:pt x="591773" y="235546"/>
                  </a:cubicBezTo>
                  <a:cubicBezTo>
                    <a:pt x="596778" y="218294"/>
                    <a:pt x="602698" y="201297"/>
                    <a:pt x="608440" y="183538"/>
                  </a:cubicBezTo>
                  <a:cubicBezTo>
                    <a:pt x="585853" y="166998"/>
                    <a:pt x="563851" y="150865"/>
                    <a:pt x="537606" y="131658"/>
                  </a:cubicBezTo>
                  <a:cubicBezTo>
                    <a:pt x="565020" y="131683"/>
                    <a:pt x="588089" y="130870"/>
                    <a:pt x="611031" y="132013"/>
                  </a:cubicBezTo>
                  <a:close/>
                  <a:moveTo>
                    <a:pt x="720661" y="506025"/>
                  </a:moveTo>
                  <a:cubicBezTo>
                    <a:pt x="721017" y="507143"/>
                    <a:pt x="721373" y="508287"/>
                    <a:pt x="721728" y="509404"/>
                  </a:cubicBezTo>
                  <a:cubicBezTo>
                    <a:pt x="720814" y="508846"/>
                    <a:pt x="719874" y="508287"/>
                    <a:pt x="718959" y="507753"/>
                  </a:cubicBezTo>
                  <a:cubicBezTo>
                    <a:pt x="696957" y="492611"/>
                    <a:pt x="674980" y="477494"/>
                    <a:pt x="652216" y="461818"/>
                  </a:cubicBezTo>
                  <a:cubicBezTo>
                    <a:pt x="630366" y="477570"/>
                    <a:pt x="608338" y="493424"/>
                    <a:pt x="586336" y="509277"/>
                  </a:cubicBezTo>
                  <a:cubicBezTo>
                    <a:pt x="585396" y="508642"/>
                    <a:pt x="584431" y="508007"/>
                    <a:pt x="583490" y="507372"/>
                  </a:cubicBezTo>
                  <a:cubicBezTo>
                    <a:pt x="591671" y="481559"/>
                    <a:pt x="599852" y="455746"/>
                    <a:pt x="608287" y="429119"/>
                  </a:cubicBezTo>
                  <a:cubicBezTo>
                    <a:pt x="586031" y="412757"/>
                    <a:pt x="564156" y="396650"/>
                    <a:pt x="542255" y="380542"/>
                  </a:cubicBezTo>
                  <a:cubicBezTo>
                    <a:pt x="542459" y="379424"/>
                    <a:pt x="542662" y="378280"/>
                    <a:pt x="542865" y="377163"/>
                  </a:cubicBezTo>
                  <a:cubicBezTo>
                    <a:pt x="564969" y="377163"/>
                    <a:pt x="587124" y="376324"/>
                    <a:pt x="609177" y="377467"/>
                  </a:cubicBezTo>
                  <a:cubicBezTo>
                    <a:pt x="622007" y="378128"/>
                    <a:pt x="627469" y="373428"/>
                    <a:pt x="630798" y="361461"/>
                  </a:cubicBezTo>
                  <a:cubicBezTo>
                    <a:pt x="636794" y="339916"/>
                    <a:pt x="644365" y="318803"/>
                    <a:pt x="652521" y="293651"/>
                  </a:cubicBezTo>
                  <a:cubicBezTo>
                    <a:pt x="660270" y="317152"/>
                    <a:pt x="668146" y="336817"/>
                    <a:pt x="672998" y="357218"/>
                  </a:cubicBezTo>
                  <a:cubicBezTo>
                    <a:pt x="676962" y="373860"/>
                    <a:pt x="685041" y="378839"/>
                    <a:pt x="701555" y="377518"/>
                  </a:cubicBezTo>
                  <a:cubicBezTo>
                    <a:pt x="721576" y="375918"/>
                    <a:pt x="741825" y="377137"/>
                    <a:pt x="763573" y="380313"/>
                  </a:cubicBezTo>
                  <a:cubicBezTo>
                    <a:pt x="741596" y="396421"/>
                    <a:pt x="719594" y="412529"/>
                    <a:pt x="697262" y="428891"/>
                  </a:cubicBezTo>
                  <a:cubicBezTo>
                    <a:pt x="705189" y="454983"/>
                    <a:pt x="712912" y="480517"/>
                    <a:pt x="720661" y="506025"/>
                  </a:cubicBezTo>
                  <a:close/>
                  <a:moveTo>
                    <a:pt x="583211" y="755316"/>
                  </a:moveTo>
                  <a:cubicBezTo>
                    <a:pt x="583668" y="755062"/>
                    <a:pt x="584126" y="754808"/>
                    <a:pt x="584608" y="754579"/>
                  </a:cubicBezTo>
                  <a:cubicBezTo>
                    <a:pt x="584532" y="754884"/>
                    <a:pt x="584431" y="755164"/>
                    <a:pt x="584253" y="755392"/>
                  </a:cubicBezTo>
                  <a:cubicBezTo>
                    <a:pt x="584126" y="755545"/>
                    <a:pt x="583567" y="755341"/>
                    <a:pt x="583211" y="755316"/>
                  </a:cubicBezTo>
                  <a:close/>
                  <a:moveTo>
                    <a:pt x="720052" y="754325"/>
                  </a:moveTo>
                  <a:cubicBezTo>
                    <a:pt x="720610" y="754198"/>
                    <a:pt x="721195" y="754071"/>
                    <a:pt x="721754" y="753944"/>
                  </a:cubicBezTo>
                  <a:cubicBezTo>
                    <a:pt x="721779" y="754452"/>
                    <a:pt x="721805" y="754986"/>
                    <a:pt x="721855" y="755494"/>
                  </a:cubicBezTo>
                  <a:cubicBezTo>
                    <a:pt x="721246" y="755113"/>
                    <a:pt x="720661" y="754732"/>
                    <a:pt x="720052" y="754325"/>
                  </a:cubicBezTo>
                  <a:close/>
                  <a:moveTo>
                    <a:pt x="706357" y="667536"/>
                  </a:moveTo>
                  <a:cubicBezTo>
                    <a:pt x="698303" y="672973"/>
                    <a:pt x="697287" y="678029"/>
                    <a:pt x="700285" y="686438"/>
                  </a:cubicBezTo>
                  <a:cubicBezTo>
                    <a:pt x="706510" y="703944"/>
                    <a:pt x="712125" y="721652"/>
                    <a:pt x="717536" y="739437"/>
                  </a:cubicBezTo>
                  <a:cubicBezTo>
                    <a:pt x="718934" y="744010"/>
                    <a:pt x="718832" y="749015"/>
                    <a:pt x="719340" y="753868"/>
                  </a:cubicBezTo>
                  <a:cubicBezTo>
                    <a:pt x="697465" y="738700"/>
                    <a:pt x="675615" y="723507"/>
                    <a:pt x="653079" y="707882"/>
                  </a:cubicBezTo>
                  <a:cubicBezTo>
                    <a:pt x="630620" y="723049"/>
                    <a:pt x="607932" y="738344"/>
                    <a:pt x="585218" y="753665"/>
                  </a:cubicBezTo>
                  <a:cubicBezTo>
                    <a:pt x="591621" y="731484"/>
                    <a:pt x="597464" y="709101"/>
                    <a:pt x="604781" y="687226"/>
                  </a:cubicBezTo>
                  <a:cubicBezTo>
                    <a:pt x="607932" y="677800"/>
                    <a:pt x="606738" y="672693"/>
                    <a:pt x="598404" y="667028"/>
                  </a:cubicBezTo>
                  <a:cubicBezTo>
                    <a:pt x="579070" y="653867"/>
                    <a:pt x="560472" y="639563"/>
                    <a:pt x="537276" y="622591"/>
                  </a:cubicBezTo>
                  <a:cubicBezTo>
                    <a:pt x="565248" y="622591"/>
                    <a:pt x="588369" y="622032"/>
                    <a:pt x="611412" y="622845"/>
                  </a:cubicBezTo>
                  <a:cubicBezTo>
                    <a:pt x="621855" y="623227"/>
                    <a:pt x="626987" y="620178"/>
                    <a:pt x="629934" y="609786"/>
                  </a:cubicBezTo>
                  <a:cubicBezTo>
                    <a:pt x="636362" y="587225"/>
                    <a:pt x="644085" y="565045"/>
                    <a:pt x="652444" y="539130"/>
                  </a:cubicBezTo>
                  <a:cubicBezTo>
                    <a:pt x="661159" y="565502"/>
                    <a:pt x="669289" y="588521"/>
                    <a:pt x="676225" y="611870"/>
                  </a:cubicBezTo>
                  <a:cubicBezTo>
                    <a:pt x="678766" y="620406"/>
                    <a:pt x="682754" y="622922"/>
                    <a:pt x="691215" y="622744"/>
                  </a:cubicBezTo>
                  <a:cubicBezTo>
                    <a:pt x="715021" y="622261"/>
                    <a:pt x="738852" y="622566"/>
                    <a:pt x="767918" y="622566"/>
                  </a:cubicBezTo>
                  <a:cubicBezTo>
                    <a:pt x="744747" y="639665"/>
                    <a:pt x="725997" y="654274"/>
                    <a:pt x="706357" y="667536"/>
                  </a:cubicBezTo>
                  <a:close/>
                </a:path>
              </a:pathLst>
            </a:custGeom>
            <a:solidFill>
              <a:schemeClr val="accent2"/>
            </a:solidFill>
            <a:ln w="2535" cap="flat">
              <a:noFill/>
              <a:prstDash val="solid"/>
              <a:miter/>
            </a:ln>
          </p:spPr>
          <p:txBody>
            <a:bodyPr rtlCol="0" anchor="ctr"/>
            <a:lstStyle/>
            <a:p>
              <a:endParaRPr lang="en-GB" dirty="0">
                <a:latin typeface="Poppins" panose="00000500000000000000" pitchFamily="2" charset="0"/>
              </a:endParaRPr>
            </a:p>
          </p:txBody>
        </p:sp>
        <p:sp>
          <p:nvSpPr>
            <p:cNvPr id="47" name="Freeform: Shape 46">
              <a:extLst>
                <a:ext uri="{FF2B5EF4-FFF2-40B4-BE49-F238E27FC236}">
                  <a16:creationId xmlns:a16="http://schemas.microsoft.com/office/drawing/2014/main" id="{502F6F0F-9E66-0581-7985-6B149853BD6F}"/>
                </a:ext>
              </a:extLst>
            </p:cNvPr>
            <p:cNvSpPr/>
            <p:nvPr/>
          </p:nvSpPr>
          <p:spPr>
            <a:xfrm>
              <a:off x="4248683" y="1117559"/>
              <a:ext cx="3319" cy="898"/>
            </a:xfrm>
            <a:custGeom>
              <a:avLst/>
              <a:gdLst>
                <a:gd name="connsiteX0" fmla="*/ 2541 w 2645"/>
                <a:gd name="connsiteY0" fmla="*/ 381 h 716"/>
                <a:gd name="connsiteX1" fmla="*/ 0 w 2645"/>
                <a:gd name="connsiteY1" fmla="*/ 0 h 716"/>
                <a:gd name="connsiteX2" fmla="*/ 2642 w 2645"/>
                <a:gd name="connsiteY2" fmla="*/ 711 h 716"/>
                <a:gd name="connsiteX3" fmla="*/ 2541 w 2645"/>
                <a:gd name="connsiteY3" fmla="*/ 381 h 716"/>
              </a:gdLst>
              <a:ahLst/>
              <a:cxnLst>
                <a:cxn ang="0">
                  <a:pos x="connsiteX0" y="connsiteY0"/>
                </a:cxn>
                <a:cxn ang="0">
                  <a:pos x="connsiteX1" y="connsiteY1"/>
                </a:cxn>
                <a:cxn ang="0">
                  <a:pos x="connsiteX2" y="connsiteY2"/>
                </a:cxn>
                <a:cxn ang="0">
                  <a:pos x="connsiteX3" y="connsiteY3"/>
                </a:cxn>
              </a:cxnLst>
              <a:rect l="l" t="t" r="r" b="b"/>
              <a:pathLst>
                <a:path w="2645" h="716">
                  <a:moveTo>
                    <a:pt x="2541" y="381"/>
                  </a:moveTo>
                  <a:cubicBezTo>
                    <a:pt x="1702" y="254"/>
                    <a:pt x="838" y="127"/>
                    <a:pt x="0" y="0"/>
                  </a:cubicBezTo>
                  <a:cubicBezTo>
                    <a:pt x="889" y="229"/>
                    <a:pt x="1753" y="432"/>
                    <a:pt x="2642" y="711"/>
                  </a:cubicBezTo>
                  <a:cubicBezTo>
                    <a:pt x="2668" y="762"/>
                    <a:pt x="2541" y="381"/>
                    <a:pt x="2541" y="381"/>
                  </a:cubicBezTo>
                  <a:close/>
                </a:path>
              </a:pathLst>
            </a:custGeom>
            <a:solidFill>
              <a:srgbClr val="EBECEE"/>
            </a:solidFill>
            <a:ln w="2535" cap="flat">
              <a:noFill/>
              <a:prstDash val="solid"/>
              <a:miter/>
            </a:ln>
          </p:spPr>
          <p:txBody>
            <a:bodyPr rtlCol="0" anchor="ctr"/>
            <a:lstStyle/>
            <a:p>
              <a:endParaRPr lang="en-GB" dirty="0">
                <a:latin typeface="Poppins" panose="00000500000000000000" pitchFamily="2" charset="0"/>
              </a:endParaRPr>
            </a:p>
          </p:txBody>
        </p:sp>
        <p:sp>
          <p:nvSpPr>
            <p:cNvPr id="48" name="Freeform: Shape 47">
              <a:extLst>
                <a:ext uri="{FF2B5EF4-FFF2-40B4-BE49-F238E27FC236}">
                  <a16:creationId xmlns:a16="http://schemas.microsoft.com/office/drawing/2014/main" id="{CD192075-6168-4D0A-8040-8FB321DDA991}"/>
                </a:ext>
              </a:extLst>
            </p:cNvPr>
            <p:cNvSpPr/>
            <p:nvPr/>
          </p:nvSpPr>
          <p:spPr>
            <a:xfrm>
              <a:off x="4419156" y="1420851"/>
              <a:ext cx="3475" cy="4240"/>
            </a:xfrm>
            <a:custGeom>
              <a:avLst/>
              <a:gdLst>
                <a:gd name="connsiteX0" fmla="*/ 1702 w 2769"/>
                <a:gd name="connsiteY0" fmla="*/ 0 h 3379"/>
                <a:gd name="connsiteX1" fmla="*/ 2769 w 2769"/>
                <a:gd name="connsiteY1" fmla="*/ 3379 h 3379"/>
                <a:gd name="connsiteX2" fmla="*/ 0 w 2769"/>
                <a:gd name="connsiteY2" fmla="*/ 1728 h 3379"/>
                <a:gd name="connsiteX3" fmla="*/ 1702 w 2769"/>
                <a:gd name="connsiteY3" fmla="*/ 0 h 3379"/>
              </a:gdLst>
              <a:ahLst/>
              <a:cxnLst>
                <a:cxn ang="0">
                  <a:pos x="connsiteX0" y="connsiteY0"/>
                </a:cxn>
                <a:cxn ang="0">
                  <a:pos x="connsiteX1" y="connsiteY1"/>
                </a:cxn>
                <a:cxn ang="0">
                  <a:pos x="connsiteX2" y="connsiteY2"/>
                </a:cxn>
                <a:cxn ang="0">
                  <a:pos x="connsiteX3" y="connsiteY3"/>
                </a:cxn>
              </a:cxnLst>
              <a:rect l="l" t="t" r="r" b="b"/>
              <a:pathLst>
                <a:path w="2769" h="3379">
                  <a:moveTo>
                    <a:pt x="1702" y="0"/>
                  </a:moveTo>
                  <a:cubicBezTo>
                    <a:pt x="2058" y="1118"/>
                    <a:pt x="2414" y="2261"/>
                    <a:pt x="2769" y="3379"/>
                  </a:cubicBezTo>
                  <a:cubicBezTo>
                    <a:pt x="1855" y="2820"/>
                    <a:pt x="915" y="2261"/>
                    <a:pt x="0" y="1728"/>
                  </a:cubicBezTo>
                  <a:cubicBezTo>
                    <a:pt x="584" y="1143"/>
                    <a:pt x="1143" y="584"/>
                    <a:pt x="1702" y="0"/>
                  </a:cubicBezTo>
                  <a:close/>
                </a:path>
              </a:pathLst>
            </a:custGeom>
            <a:solidFill>
              <a:srgbClr val="EBEDEE"/>
            </a:solidFill>
            <a:ln w="2535" cap="flat">
              <a:noFill/>
              <a:prstDash val="solid"/>
              <a:miter/>
            </a:ln>
          </p:spPr>
          <p:txBody>
            <a:bodyPr rtlCol="0" anchor="ctr"/>
            <a:lstStyle/>
            <a:p>
              <a:endParaRPr lang="en-GB" dirty="0">
                <a:latin typeface="Poppins" panose="00000500000000000000" pitchFamily="2" charset="0"/>
              </a:endParaRPr>
            </a:p>
          </p:txBody>
        </p:sp>
        <p:sp>
          <p:nvSpPr>
            <p:cNvPr id="49" name="Freeform: Shape 48">
              <a:extLst>
                <a:ext uri="{FF2B5EF4-FFF2-40B4-BE49-F238E27FC236}">
                  <a16:creationId xmlns:a16="http://schemas.microsoft.com/office/drawing/2014/main" id="{6F8CABDE-EE58-781F-DAE9-74FF5BC99855}"/>
                </a:ext>
              </a:extLst>
            </p:cNvPr>
            <p:cNvSpPr/>
            <p:nvPr/>
          </p:nvSpPr>
          <p:spPr>
            <a:xfrm>
              <a:off x="3870246" y="1731254"/>
              <a:ext cx="1052" cy="1147"/>
            </a:xfrm>
            <a:custGeom>
              <a:avLst/>
              <a:gdLst>
                <a:gd name="connsiteX0" fmla="*/ 0 w 838"/>
                <a:gd name="connsiteY0" fmla="*/ 0 h 914"/>
                <a:gd name="connsiteX1" fmla="*/ 838 w 838"/>
                <a:gd name="connsiteY1" fmla="*/ 915 h 914"/>
                <a:gd name="connsiteX2" fmla="*/ 432 w 838"/>
                <a:gd name="connsiteY2" fmla="*/ 229 h 914"/>
                <a:gd name="connsiteX3" fmla="*/ 0 w 838"/>
                <a:gd name="connsiteY3" fmla="*/ 0 h 914"/>
              </a:gdLst>
              <a:ahLst/>
              <a:cxnLst>
                <a:cxn ang="0">
                  <a:pos x="connsiteX0" y="connsiteY0"/>
                </a:cxn>
                <a:cxn ang="0">
                  <a:pos x="connsiteX1" y="connsiteY1"/>
                </a:cxn>
                <a:cxn ang="0">
                  <a:pos x="connsiteX2" y="connsiteY2"/>
                </a:cxn>
                <a:cxn ang="0">
                  <a:pos x="connsiteX3" y="connsiteY3"/>
                </a:cxn>
              </a:cxnLst>
              <a:rect l="l" t="t" r="r" b="b"/>
              <a:pathLst>
                <a:path w="838" h="914">
                  <a:moveTo>
                    <a:pt x="0" y="0"/>
                  </a:moveTo>
                  <a:cubicBezTo>
                    <a:pt x="279" y="305"/>
                    <a:pt x="559" y="610"/>
                    <a:pt x="838" y="915"/>
                  </a:cubicBezTo>
                  <a:cubicBezTo>
                    <a:pt x="711" y="686"/>
                    <a:pt x="584" y="483"/>
                    <a:pt x="432" y="229"/>
                  </a:cubicBezTo>
                  <a:cubicBezTo>
                    <a:pt x="406" y="229"/>
                    <a:pt x="0" y="0"/>
                    <a:pt x="0"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50" name="Freeform: Shape 49">
              <a:extLst>
                <a:ext uri="{FF2B5EF4-FFF2-40B4-BE49-F238E27FC236}">
                  <a16:creationId xmlns:a16="http://schemas.microsoft.com/office/drawing/2014/main" id="{83A76591-30DA-8549-EAA0-74B7F14E6C37}"/>
                </a:ext>
              </a:extLst>
            </p:cNvPr>
            <p:cNvSpPr/>
            <p:nvPr/>
          </p:nvSpPr>
          <p:spPr>
            <a:xfrm>
              <a:off x="4248811" y="1731987"/>
              <a:ext cx="2327" cy="1828"/>
            </a:xfrm>
            <a:custGeom>
              <a:avLst/>
              <a:gdLst>
                <a:gd name="connsiteX0" fmla="*/ 1575 w 1854"/>
                <a:gd name="connsiteY0" fmla="*/ 0 h 1457"/>
                <a:gd name="connsiteX1" fmla="*/ 1042 w 1854"/>
                <a:gd name="connsiteY1" fmla="*/ 1397 h 1457"/>
                <a:gd name="connsiteX2" fmla="*/ 0 w 1854"/>
                <a:gd name="connsiteY2" fmla="*/ 1321 h 1457"/>
                <a:gd name="connsiteX3" fmla="*/ 1855 w 1854"/>
                <a:gd name="connsiteY3" fmla="*/ 330 h 1457"/>
                <a:gd name="connsiteX4" fmla="*/ 1575 w 1854"/>
                <a:gd name="connsiteY4" fmla="*/ 0 h 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 h="1457">
                  <a:moveTo>
                    <a:pt x="1575" y="0"/>
                  </a:moveTo>
                  <a:cubicBezTo>
                    <a:pt x="1423" y="483"/>
                    <a:pt x="1321" y="1016"/>
                    <a:pt x="1042" y="1397"/>
                  </a:cubicBezTo>
                  <a:cubicBezTo>
                    <a:pt x="940" y="1550"/>
                    <a:pt x="356" y="1372"/>
                    <a:pt x="0" y="1321"/>
                  </a:cubicBezTo>
                  <a:cubicBezTo>
                    <a:pt x="610" y="991"/>
                    <a:pt x="1245" y="661"/>
                    <a:pt x="1855" y="330"/>
                  </a:cubicBezTo>
                  <a:cubicBezTo>
                    <a:pt x="1855" y="356"/>
                    <a:pt x="1575" y="0"/>
                    <a:pt x="1575"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51" name="Freeform: Shape 50">
              <a:extLst>
                <a:ext uri="{FF2B5EF4-FFF2-40B4-BE49-F238E27FC236}">
                  <a16:creationId xmlns:a16="http://schemas.microsoft.com/office/drawing/2014/main" id="{EF046DF3-0CDD-CE18-6A4C-3C9F216BE2D1}"/>
                </a:ext>
              </a:extLst>
            </p:cNvPr>
            <p:cNvSpPr/>
            <p:nvPr/>
          </p:nvSpPr>
          <p:spPr>
            <a:xfrm>
              <a:off x="4419698" y="1731956"/>
              <a:ext cx="3061" cy="1944"/>
            </a:xfrm>
            <a:custGeom>
              <a:avLst/>
              <a:gdLst>
                <a:gd name="connsiteX0" fmla="*/ 0 w 2439"/>
                <a:gd name="connsiteY0" fmla="*/ 534 h 1549"/>
                <a:gd name="connsiteX1" fmla="*/ 2337 w 2439"/>
                <a:gd name="connsiteY1" fmla="*/ 0 h 1549"/>
                <a:gd name="connsiteX2" fmla="*/ 2439 w 2439"/>
                <a:gd name="connsiteY2" fmla="*/ 1550 h 1549"/>
                <a:gd name="connsiteX3" fmla="*/ 203 w 2439"/>
                <a:gd name="connsiteY3" fmla="*/ 102 h 1549"/>
                <a:gd name="connsiteX4" fmla="*/ 0 w 2439"/>
                <a:gd name="connsiteY4" fmla="*/ 534 h 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 h="1549">
                  <a:moveTo>
                    <a:pt x="0" y="534"/>
                  </a:moveTo>
                  <a:cubicBezTo>
                    <a:pt x="788" y="356"/>
                    <a:pt x="1575" y="178"/>
                    <a:pt x="2337" y="0"/>
                  </a:cubicBezTo>
                  <a:cubicBezTo>
                    <a:pt x="2363" y="508"/>
                    <a:pt x="2388" y="1042"/>
                    <a:pt x="2439" y="1550"/>
                  </a:cubicBezTo>
                  <a:cubicBezTo>
                    <a:pt x="1702" y="1067"/>
                    <a:pt x="965" y="584"/>
                    <a:pt x="203" y="102"/>
                  </a:cubicBezTo>
                  <a:cubicBezTo>
                    <a:pt x="229" y="127"/>
                    <a:pt x="0" y="534"/>
                    <a:pt x="0" y="534"/>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52" name="Freeform: Shape 51">
              <a:extLst>
                <a:ext uri="{FF2B5EF4-FFF2-40B4-BE49-F238E27FC236}">
                  <a16:creationId xmlns:a16="http://schemas.microsoft.com/office/drawing/2014/main" id="{3EF8E6A1-FD46-1D78-FCB2-CFDA9F65C660}"/>
                </a:ext>
              </a:extLst>
            </p:cNvPr>
            <p:cNvSpPr/>
            <p:nvPr/>
          </p:nvSpPr>
          <p:spPr>
            <a:xfrm>
              <a:off x="3554136" y="2120062"/>
              <a:ext cx="2036872" cy="277077"/>
            </a:xfrm>
            <a:custGeom>
              <a:avLst/>
              <a:gdLst>
                <a:gd name="connsiteX0" fmla="*/ 1623184 w 1623183"/>
                <a:gd name="connsiteY0" fmla="*/ 451 h 220803"/>
                <a:gd name="connsiteX1" fmla="*/ 1533905 w 1623183"/>
                <a:gd name="connsiteY1" fmla="*/ 211962 h 220803"/>
                <a:gd name="connsiteX2" fmla="*/ 1524809 w 1623183"/>
                <a:gd name="connsiteY2" fmla="*/ 220778 h 220803"/>
                <a:gd name="connsiteX3" fmla="*/ 1506897 w 1623183"/>
                <a:gd name="connsiteY3" fmla="*/ 219686 h 220803"/>
                <a:gd name="connsiteX4" fmla="*/ 116287 w 1623183"/>
                <a:gd name="connsiteY4" fmla="*/ 219686 h 220803"/>
                <a:gd name="connsiteX5" fmla="*/ 98375 w 1623183"/>
                <a:gd name="connsiteY5" fmla="*/ 220803 h 220803"/>
                <a:gd name="connsiteX6" fmla="*/ 89279 w 1623183"/>
                <a:gd name="connsiteY6" fmla="*/ 211987 h 220803"/>
                <a:gd name="connsiteX7" fmla="*/ 0 w 1623183"/>
                <a:gd name="connsiteY7" fmla="*/ 476 h 220803"/>
                <a:gd name="connsiteX8" fmla="*/ 16413 w 1623183"/>
                <a:gd name="connsiteY8" fmla="*/ 19 h 220803"/>
                <a:gd name="connsiteX9" fmla="*/ 1606796 w 1623183"/>
                <a:gd name="connsiteY9" fmla="*/ 19 h 220803"/>
                <a:gd name="connsiteX10" fmla="*/ 1623184 w 1623183"/>
                <a:gd name="connsiteY10" fmla="*/ 451 h 22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3183" h="220803">
                  <a:moveTo>
                    <a:pt x="1623184" y="451"/>
                  </a:moveTo>
                  <a:cubicBezTo>
                    <a:pt x="1604078" y="75477"/>
                    <a:pt x="1573260" y="145549"/>
                    <a:pt x="1533905" y="211962"/>
                  </a:cubicBezTo>
                  <a:cubicBezTo>
                    <a:pt x="1531821" y="215468"/>
                    <a:pt x="1527883" y="217856"/>
                    <a:pt x="1524809" y="220778"/>
                  </a:cubicBezTo>
                  <a:cubicBezTo>
                    <a:pt x="1518838" y="220397"/>
                    <a:pt x="1512868" y="219686"/>
                    <a:pt x="1506897" y="219686"/>
                  </a:cubicBezTo>
                  <a:cubicBezTo>
                    <a:pt x="1043352" y="219635"/>
                    <a:pt x="579832" y="219635"/>
                    <a:pt x="116287" y="219686"/>
                  </a:cubicBezTo>
                  <a:cubicBezTo>
                    <a:pt x="110316" y="219686"/>
                    <a:pt x="104345" y="220397"/>
                    <a:pt x="98375" y="220803"/>
                  </a:cubicBezTo>
                  <a:cubicBezTo>
                    <a:pt x="95301" y="217882"/>
                    <a:pt x="91337" y="215493"/>
                    <a:pt x="89279" y="211987"/>
                  </a:cubicBezTo>
                  <a:cubicBezTo>
                    <a:pt x="49950" y="145549"/>
                    <a:pt x="19004" y="75528"/>
                    <a:pt x="0" y="476"/>
                  </a:cubicBezTo>
                  <a:cubicBezTo>
                    <a:pt x="5462" y="324"/>
                    <a:pt x="10925" y="19"/>
                    <a:pt x="16413" y="19"/>
                  </a:cubicBezTo>
                  <a:cubicBezTo>
                    <a:pt x="546549" y="-6"/>
                    <a:pt x="1076660" y="-6"/>
                    <a:pt x="1606796" y="19"/>
                  </a:cubicBezTo>
                  <a:cubicBezTo>
                    <a:pt x="1612259" y="-6"/>
                    <a:pt x="1617721" y="299"/>
                    <a:pt x="1623184" y="451"/>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53" name="Freeform: Shape 52">
              <a:extLst>
                <a:ext uri="{FF2B5EF4-FFF2-40B4-BE49-F238E27FC236}">
                  <a16:creationId xmlns:a16="http://schemas.microsoft.com/office/drawing/2014/main" id="{29C7BDA4-0C8B-C4AB-E1CC-120AF41F54C2}"/>
                </a:ext>
              </a:extLst>
            </p:cNvPr>
            <p:cNvSpPr/>
            <p:nvPr/>
          </p:nvSpPr>
          <p:spPr>
            <a:xfrm>
              <a:off x="3677583" y="2395657"/>
              <a:ext cx="1789979" cy="275444"/>
            </a:xfrm>
            <a:custGeom>
              <a:avLst/>
              <a:gdLst>
                <a:gd name="connsiteX0" fmla="*/ 0 w 1426434"/>
                <a:gd name="connsiteY0" fmla="*/ 1156 h 219501"/>
                <a:gd name="connsiteX1" fmla="*/ 17912 w 1426434"/>
                <a:gd name="connsiteY1" fmla="*/ 38 h 219501"/>
                <a:gd name="connsiteX2" fmla="*/ 1408522 w 1426434"/>
                <a:gd name="connsiteY2" fmla="*/ 38 h 219501"/>
                <a:gd name="connsiteX3" fmla="*/ 1426434 w 1426434"/>
                <a:gd name="connsiteY3" fmla="*/ 1131 h 219501"/>
                <a:gd name="connsiteX4" fmla="*/ 1420667 w 1426434"/>
                <a:gd name="connsiteY4" fmla="*/ 16044 h 219501"/>
                <a:gd name="connsiteX5" fmla="*/ 1322851 w 1426434"/>
                <a:gd name="connsiteY5" fmla="*/ 138911 h 219501"/>
                <a:gd name="connsiteX6" fmla="*/ 1250899 w 1426434"/>
                <a:gd name="connsiteY6" fmla="*/ 208297 h 219501"/>
                <a:gd name="connsiteX7" fmla="*/ 1234741 w 1426434"/>
                <a:gd name="connsiteY7" fmla="*/ 219247 h 219501"/>
                <a:gd name="connsiteX8" fmla="*/ 584278 w 1426434"/>
                <a:gd name="connsiteY8" fmla="*/ 219501 h 219501"/>
                <a:gd name="connsiteX9" fmla="*/ 191694 w 1426434"/>
                <a:gd name="connsiteY9" fmla="*/ 219222 h 219501"/>
                <a:gd name="connsiteX10" fmla="*/ 77516 w 1426434"/>
                <a:gd name="connsiteY10" fmla="*/ 111472 h 219501"/>
                <a:gd name="connsiteX11" fmla="*/ 8359 w 1426434"/>
                <a:gd name="connsiteY11" fmla="*/ 20211 h 219501"/>
                <a:gd name="connsiteX12" fmla="*/ 0 w 1426434"/>
                <a:gd name="connsiteY12" fmla="*/ 1156 h 21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6434" h="219501">
                  <a:moveTo>
                    <a:pt x="0" y="1156"/>
                  </a:moveTo>
                  <a:cubicBezTo>
                    <a:pt x="5971" y="775"/>
                    <a:pt x="11941" y="64"/>
                    <a:pt x="17912" y="38"/>
                  </a:cubicBezTo>
                  <a:cubicBezTo>
                    <a:pt x="481457" y="-13"/>
                    <a:pt x="944977" y="-13"/>
                    <a:pt x="1408522" y="38"/>
                  </a:cubicBezTo>
                  <a:cubicBezTo>
                    <a:pt x="1414493" y="38"/>
                    <a:pt x="1420464" y="749"/>
                    <a:pt x="1426434" y="1131"/>
                  </a:cubicBezTo>
                  <a:cubicBezTo>
                    <a:pt x="1424580" y="6136"/>
                    <a:pt x="1423817" y="12030"/>
                    <a:pt x="1420667" y="16044"/>
                  </a:cubicBezTo>
                  <a:cubicBezTo>
                    <a:pt x="1388426" y="57305"/>
                    <a:pt x="1357048" y="99327"/>
                    <a:pt x="1322851" y="138911"/>
                  </a:cubicBezTo>
                  <a:cubicBezTo>
                    <a:pt x="1301154" y="164013"/>
                    <a:pt x="1275214" y="185507"/>
                    <a:pt x="1250899" y="208297"/>
                  </a:cubicBezTo>
                  <a:cubicBezTo>
                    <a:pt x="1246199" y="212692"/>
                    <a:pt x="1240152" y="215639"/>
                    <a:pt x="1234741" y="219247"/>
                  </a:cubicBezTo>
                  <a:cubicBezTo>
                    <a:pt x="1017920" y="219349"/>
                    <a:pt x="801099" y="219476"/>
                    <a:pt x="584278" y="219501"/>
                  </a:cubicBezTo>
                  <a:cubicBezTo>
                    <a:pt x="453408" y="219501"/>
                    <a:pt x="322564" y="219323"/>
                    <a:pt x="191694" y="219222"/>
                  </a:cubicBezTo>
                  <a:cubicBezTo>
                    <a:pt x="153431" y="183500"/>
                    <a:pt x="113365" y="149506"/>
                    <a:pt x="77516" y="111472"/>
                  </a:cubicBezTo>
                  <a:cubicBezTo>
                    <a:pt x="51499" y="83855"/>
                    <a:pt x="30895" y="51055"/>
                    <a:pt x="8359" y="20211"/>
                  </a:cubicBezTo>
                  <a:cubicBezTo>
                    <a:pt x="4345" y="14774"/>
                    <a:pt x="2719" y="7558"/>
                    <a:pt x="0" y="1156"/>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grpSp>
      <p:sp>
        <p:nvSpPr>
          <p:cNvPr id="14" name="TextBox 13">
            <a:extLst>
              <a:ext uri="{FF2B5EF4-FFF2-40B4-BE49-F238E27FC236}">
                <a16:creationId xmlns:a16="http://schemas.microsoft.com/office/drawing/2014/main" id="{66D50C00-820D-3C14-A637-A4F1EDA35951}"/>
              </a:ext>
            </a:extLst>
          </p:cNvPr>
          <p:cNvSpPr txBox="1"/>
          <p:nvPr/>
        </p:nvSpPr>
        <p:spPr>
          <a:xfrm>
            <a:off x="-11540509" y="2533477"/>
            <a:ext cx="10918356" cy="400110"/>
          </a:xfrm>
          <a:prstGeom prst="rect">
            <a:avLst/>
          </a:prstGeom>
          <a:noFill/>
        </p:spPr>
        <p:txBody>
          <a:bodyPr wrap="square" rtlCol="0">
            <a:spAutoFit/>
          </a:bodyPr>
          <a:lstStyle/>
          <a:p>
            <a:pPr algn="ctr"/>
            <a:r>
              <a:rPr lang="en-GB" sz="20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Basel I focused on the </a:t>
            </a:r>
            <a:r>
              <a:rPr lang="en-GB" sz="20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credit risk </a:t>
            </a:r>
            <a:r>
              <a:rPr lang="en-GB" sz="20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that banks faced from their </a:t>
            </a:r>
            <a:r>
              <a:rPr lang="en-GB" sz="20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loan portfolio</a:t>
            </a:r>
            <a:endParaRPr lang="en-US" sz="2000" b="1" dirty="0">
              <a:solidFill>
                <a:schemeClr val="accent2">
                  <a:lumMod val="50000"/>
                </a:schemeClr>
              </a:solidFill>
              <a:latin typeface="Poppins" panose="00000500000000000000" pitchFamily="2" charset="0"/>
              <a:cs typeface="Poppins" panose="00000500000000000000" pitchFamily="2" charset="0"/>
            </a:endParaRPr>
          </a:p>
        </p:txBody>
      </p:sp>
      <p:sp>
        <p:nvSpPr>
          <p:cNvPr id="15" name="TextBox 14">
            <a:extLst>
              <a:ext uri="{FF2B5EF4-FFF2-40B4-BE49-F238E27FC236}">
                <a16:creationId xmlns:a16="http://schemas.microsoft.com/office/drawing/2014/main" id="{C8CB325C-EC75-7B5E-1C78-2F93C2D962EF}"/>
              </a:ext>
            </a:extLst>
          </p:cNvPr>
          <p:cNvSpPr txBox="1"/>
          <p:nvPr/>
        </p:nvSpPr>
        <p:spPr>
          <a:xfrm>
            <a:off x="-9821889" y="1776855"/>
            <a:ext cx="7495358" cy="646331"/>
          </a:xfrm>
          <a:prstGeom prst="rect">
            <a:avLst/>
          </a:prstGeom>
          <a:noFill/>
        </p:spPr>
        <p:txBody>
          <a:bodyPr wrap="square" rtlCol="0">
            <a:spAutoFit/>
          </a:bodyPr>
          <a:lstStyle/>
          <a:p>
            <a:pPr algn="ctr"/>
            <a:r>
              <a:rPr lang="en-GB" sz="3600" dirty="0">
                <a:solidFill>
                  <a:schemeClr val="accent2">
                    <a:lumMod val="50000"/>
                  </a:schemeClr>
                </a:solidFill>
                <a:latin typeface="Poppins Bold" panose="00000800000000000000" pitchFamily="2" charset="0"/>
                <a:cs typeface="Poppins Bold" panose="00000800000000000000" pitchFamily="2" charset="0"/>
              </a:rPr>
              <a:t>Basel I</a:t>
            </a:r>
          </a:p>
        </p:txBody>
      </p:sp>
      <p:grpSp>
        <p:nvGrpSpPr>
          <p:cNvPr id="16" name="Group 15">
            <a:extLst>
              <a:ext uri="{FF2B5EF4-FFF2-40B4-BE49-F238E27FC236}">
                <a16:creationId xmlns:a16="http://schemas.microsoft.com/office/drawing/2014/main" id="{9EEFA9EA-120E-CBF5-A112-A034B30C5C39}"/>
              </a:ext>
            </a:extLst>
          </p:cNvPr>
          <p:cNvGrpSpPr/>
          <p:nvPr/>
        </p:nvGrpSpPr>
        <p:grpSpPr>
          <a:xfrm>
            <a:off x="-6664928" y="393287"/>
            <a:ext cx="1162159" cy="1162159"/>
            <a:chOff x="5512403" y="712088"/>
            <a:chExt cx="1162159" cy="1162159"/>
          </a:xfrm>
        </p:grpSpPr>
        <p:sp>
          <p:nvSpPr>
            <p:cNvPr id="17" name="Oval 16">
              <a:extLst>
                <a:ext uri="{FF2B5EF4-FFF2-40B4-BE49-F238E27FC236}">
                  <a16:creationId xmlns:a16="http://schemas.microsoft.com/office/drawing/2014/main" id="{8F6B8340-3EA4-35AE-2866-EDF0A7077349}"/>
                </a:ext>
              </a:extLst>
            </p:cNvPr>
            <p:cNvSpPr/>
            <p:nvPr/>
          </p:nvSpPr>
          <p:spPr>
            <a:xfrm>
              <a:off x="5512403" y="712088"/>
              <a:ext cx="1162159" cy="1162159"/>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8" name="Graphic 17">
              <a:extLst>
                <a:ext uri="{FF2B5EF4-FFF2-40B4-BE49-F238E27FC236}">
                  <a16:creationId xmlns:a16="http://schemas.microsoft.com/office/drawing/2014/main" id="{EEE4560D-AC79-0363-3700-42962BA6BB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13755" y="852999"/>
              <a:ext cx="811639" cy="811639"/>
            </a:xfrm>
            <a:prstGeom prst="rect">
              <a:avLst/>
            </a:prstGeom>
          </p:spPr>
        </p:pic>
      </p:grpSp>
      <p:sp>
        <p:nvSpPr>
          <p:cNvPr id="19" name="Rectangle: Rounded Corners 18">
            <a:extLst>
              <a:ext uri="{FF2B5EF4-FFF2-40B4-BE49-F238E27FC236}">
                <a16:creationId xmlns:a16="http://schemas.microsoft.com/office/drawing/2014/main" id="{D373AE5E-93E7-E8BC-8E3F-935446203137}"/>
              </a:ext>
            </a:extLst>
          </p:cNvPr>
          <p:cNvSpPr/>
          <p:nvPr/>
        </p:nvSpPr>
        <p:spPr>
          <a:xfrm>
            <a:off x="-11715186" y="3015935"/>
            <a:ext cx="5459176" cy="886284"/>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Penalizing banks who engaged in high </a:t>
            </a:r>
            <a:b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b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quality lending to corporates</a:t>
            </a:r>
            <a:endParaRPr lang="en-US" sz="1600" dirty="0">
              <a:solidFill>
                <a:schemeClr val="accent2">
                  <a:lumMod val="50000"/>
                </a:schemeClr>
              </a:solidFill>
              <a:latin typeface="Poppins" panose="00000500000000000000" pitchFamily="2" charset="0"/>
            </a:endParaRPr>
          </a:p>
        </p:txBody>
      </p:sp>
      <p:sp>
        <p:nvSpPr>
          <p:cNvPr id="20" name="Rectangle: Rounded Corners 19">
            <a:extLst>
              <a:ext uri="{FF2B5EF4-FFF2-40B4-BE49-F238E27FC236}">
                <a16:creationId xmlns:a16="http://schemas.microsoft.com/office/drawing/2014/main" id="{0FF5EC79-EA65-CA5D-E484-4D815DFA258B}"/>
              </a:ext>
            </a:extLst>
          </p:cNvPr>
          <p:cNvSpPr/>
          <p:nvPr/>
        </p:nvSpPr>
        <p:spPr>
          <a:xfrm>
            <a:off x="-5906652" y="3015935"/>
            <a:ext cx="5459176" cy="886284"/>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Benefitting banks who lent to much weaker</a:t>
            </a:r>
          </a:p>
          <a:p>
            <a:pPr algn="ct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credit quality counterparties</a:t>
            </a:r>
            <a:endParaRPr lang="en-US" sz="1600" dirty="0">
              <a:solidFill>
                <a:schemeClr val="accent2">
                  <a:lumMod val="50000"/>
                </a:schemeClr>
              </a:solidFill>
              <a:latin typeface="Poppins" panose="00000500000000000000" pitchFamily="2" charset="0"/>
            </a:endParaRPr>
          </a:p>
        </p:txBody>
      </p:sp>
      <p:sp>
        <p:nvSpPr>
          <p:cNvPr id="31" name="Rectangle: Rounded Corners 30">
            <a:extLst>
              <a:ext uri="{FF2B5EF4-FFF2-40B4-BE49-F238E27FC236}">
                <a16:creationId xmlns:a16="http://schemas.microsoft.com/office/drawing/2014/main" id="{70E72D11-20C8-647C-EDB0-3CEBDF6A0AA8}"/>
              </a:ext>
            </a:extLst>
          </p:cNvPr>
          <p:cNvSpPr/>
          <p:nvPr/>
        </p:nvSpPr>
        <p:spPr>
          <a:xfrm>
            <a:off x="2559276" y="1958747"/>
            <a:ext cx="8573856" cy="473219"/>
          </a:xfrm>
          <a:prstGeom prst="roundRect">
            <a:avLst>
              <a:gd name="adj" fmla="val 50000"/>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Introduced </a:t>
            </a:r>
            <a:r>
              <a:rPr lang="en-US"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assessments of market and operational risk </a:t>
            </a:r>
            <a:r>
              <a:rPr lang="en-US"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as well as </a:t>
            </a:r>
            <a:r>
              <a:rPr lang="en-US"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credit risk</a:t>
            </a:r>
            <a:endParaRPr lang="en-US" sz="1600" b="1" dirty="0">
              <a:solidFill>
                <a:schemeClr val="accent2">
                  <a:lumMod val="50000"/>
                </a:schemeClr>
              </a:solidFill>
              <a:latin typeface="Poppins" panose="00000500000000000000" pitchFamily="2" charset="0"/>
            </a:endParaRPr>
          </a:p>
        </p:txBody>
      </p:sp>
      <p:sp>
        <p:nvSpPr>
          <p:cNvPr id="24" name="TextBox 23">
            <a:extLst>
              <a:ext uri="{FF2B5EF4-FFF2-40B4-BE49-F238E27FC236}">
                <a16:creationId xmlns:a16="http://schemas.microsoft.com/office/drawing/2014/main" id="{0183B4D8-38BA-4169-085D-E031B5E01E85}"/>
              </a:ext>
            </a:extLst>
          </p:cNvPr>
          <p:cNvSpPr txBox="1"/>
          <p:nvPr/>
        </p:nvSpPr>
        <p:spPr>
          <a:xfrm>
            <a:off x="1058867" y="1967078"/>
            <a:ext cx="1427877" cy="461665"/>
          </a:xfrm>
          <a:prstGeom prst="rect">
            <a:avLst/>
          </a:prstGeom>
          <a:noFill/>
        </p:spPr>
        <p:txBody>
          <a:bodyPr wrap="square" rtlCol="0">
            <a:spAutoFit/>
          </a:bodyPr>
          <a:lstStyle/>
          <a:p>
            <a:r>
              <a:rPr lang="en-GB" sz="2400" dirty="0">
                <a:solidFill>
                  <a:schemeClr val="accent2">
                    <a:lumMod val="50000"/>
                  </a:schemeClr>
                </a:solidFill>
                <a:latin typeface="Poppins Bold" panose="00000800000000000000" pitchFamily="2" charset="0"/>
                <a:cs typeface="Poppins Bold" panose="00000800000000000000" pitchFamily="2" charset="0"/>
              </a:rPr>
              <a:t>Pillar 1</a:t>
            </a:r>
          </a:p>
        </p:txBody>
      </p:sp>
      <p:sp>
        <p:nvSpPr>
          <p:cNvPr id="25" name="Rectangle: Rounded Corners 24">
            <a:extLst>
              <a:ext uri="{FF2B5EF4-FFF2-40B4-BE49-F238E27FC236}">
                <a16:creationId xmlns:a16="http://schemas.microsoft.com/office/drawing/2014/main" id="{82546195-D607-C154-6834-5FC61027E87E}"/>
              </a:ext>
            </a:extLst>
          </p:cNvPr>
          <p:cNvSpPr/>
          <p:nvPr/>
        </p:nvSpPr>
        <p:spPr>
          <a:xfrm>
            <a:off x="2559276" y="2706372"/>
            <a:ext cx="8573856" cy="473219"/>
          </a:xfrm>
          <a:prstGeom prst="roundRect">
            <a:avLst>
              <a:gd name="adj" fmla="val 50000"/>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Required that banks have an </a:t>
            </a:r>
            <a:r>
              <a:rPr lang="en-US"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ongoing internal regulatory review</a:t>
            </a:r>
            <a:endParaRPr lang="en-US" sz="1600" b="1" dirty="0">
              <a:solidFill>
                <a:schemeClr val="accent2">
                  <a:lumMod val="50000"/>
                </a:schemeClr>
              </a:solidFill>
              <a:latin typeface="Poppins" panose="00000500000000000000" pitchFamily="2" charset="0"/>
            </a:endParaRPr>
          </a:p>
        </p:txBody>
      </p:sp>
      <p:sp>
        <p:nvSpPr>
          <p:cNvPr id="26" name="TextBox 25">
            <a:extLst>
              <a:ext uri="{FF2B5EF4-FFF2-40B4-BE49-F238E27FC236}">
                <a16:creationId xmlns:a16="http://schemas.microsoft.com/office/drawing/2014/main" id="{369E5574-D4EC-E918-ADB5-0CE89E2841D8}"/>
              </a:ext>
            </a:extLst>
          </p:cNvPr>
          <p:cNvSpPr txBox="1"/>
          <p:nvPr/>
        </p:nvSpPr>
        <p:spPr>
          <a:xfrm>
            <a:off x="1058867" y="2718556"/>
            <a:ext cx="1427877" cy="461665"/>
          </a:xfrm>
          <a:prstGeom prst="rect">
            <a:avLst/>
          </a:prstGeom>
          <a:noFill/>
        </p:spPr>
        <p:txBody>
          <a:bodyPr wrap="square" rtlCol="0">
            <a:spAutoFit/>
          </a:bodyPr>
          <a:lstStyle/>
          <a:p>
            <a:r>
              <a:rPr lang="en-GB" sz="2400" dirty="0">
                <a:solidFill>
                  <a:schemeClr val="accent2">
                    <a:lumMod val="50000"/>
                  </a:schemeClr>
                </a:solidFill>
                <a:latin typeface="Poppins Bold" panose="00000800000000000000" pitchFamily="2" charset="0"/>
                <a:cs typeface="Poppins Bold" panose="00000800000000000000" pitchFamily="2" charset="0"/>
              </a:rPr>
              <a:t>Pillar 2</a:t>
            </a:r>
          </a:p>
        </p:txBody>
      </p:sp>
      <p:sp>
        <p:nvSpPr>
          <p:cNvPr id="54" name="Rectangle: Rounded Corners 53">
            <a:extLst>
              <a:ext uri="{FF2B5EF4-FFF2-40B4-BE49-F238E27FC236}">
                <a16:creationId xmlns:a16="http://schemas.microsoft.com/office/drawing/2014/main" id="{D3402231-7A8E-1247-C2C9-089586DF0756}"/>
              </a:ext>
            </a:extLst>
          </p:cNvPr>
          <p:cNvSpPr/>
          <p:nvPr/>
        </p:nvSpPr>
        <p:spPr>
          <a:xfrm>
            <a:off x="2559276" y="3456278"/>
            <a:ext cx="8573856" cy="473219"/>
          </a:xfrm>
          <a:prstGeom prst="roundRect">
            <a:avLst>
              <a:gd name="adj" fmla="val 50000"/>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Required an </a:t>
            </a:r>
            <a:r>
              <a:rPr lang="en-US"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increase in disclosure </a:t>
            </a:r>
            <a:r>
              <a:rPr lang="en-US"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about the </a:t>
            </a:r>
            <a:r>
              <a:rPr lang="en-US"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risks faced by banks</a:t>
            </a:r>
            <a:endParaRPr lang="en-US" sz="1600" b="1" dirty="0">
              <a:solidFill>
                <a:schemeClr val="accent2">
                  <a:lumMod val="50000"/>
                </a:schemeClr>
              </a:solidFill>
              <a:latin typeface="Poppins" panose="00000500000000000000" pitchFamily="2" charset="0"/>
            </a:endParaRPr>
          </a:p>
        </p:txBody>
      </p:sp>
      <p:sp>
        <p:nvSpPr>
          <p:cNvPr id="55" name="TextBox 54">
            <a:extLst>
              <a:ext uri="{FF2B5EF4-FFF2-40B4-BE49-F238E27FC236}">
                <a16:creationId xmlns:a16="http://schemas.microsoft.com/office/drawing/2014/main" id="{6A2B3337-7A69-D887-4D7C-8F5640D972B9}"/>
              </a:ext>
            </a:extLst>
          </p:cNvPr>
          <p:cNvSpPr txBox="1"/>
          <p:nvPr/>
        </p:nvSpPr>
        <p:spPr>
          <a:xfrm>
            <a:off x="1058867" y="3464609"/>
            <a:ext cx="1427877" cy="461665"/>
          </a:xfrm>
          <a:prstGeom prst="rect">
            <a:avLst/>
          </a:prstGeom>
          <a:noFill/>
        </p:spPr>
        <p:txBody>
          <a:bodyPr wrap="square" rtlCol="0">
            <a:spAutoFit/>
          </a:bodyPr>
          <a:lstStyle/>
          <a:p>
            <a:r>
              <a:rPr lang="en-GB" sz="2400" dirty="0">
                <a:solidFill>
                  <a:schemeClr val="accent2">
                    <a:lumMod val="50000"/>
                  </a:schemeClr>
                </a:solidFill>
                <a:latin typeface="Poppins Bold" panose="00000800000000000000" pitchFamily="2" charset="0"/>
                <a:cs typeface="Poppins Bold" panose="00000800000000000000" pitchFamily="2" charset="0"/>
              </a:rPr>
              <a:t>Pillar 3</a:t>
            </a:r>
          </a:p>
        </p:txBody>
      </p:sp>
      <p:sp>
        <p:nvSpPr>
          <p:cNvPr id="9" name="TextBox 8">
            <a:extLst>
              <a:ext uri="{FF2B5EF4-FFF2-40B4-BE49-F238E27FC236}">
                <a16:creationId xmlns:a16="http://schemas.microsoft.com/office/drawing/2014/main" id="{6ADDDBB3-6E85-A534-D015-61F1D65D2A47}"/>
              </a:ext>
            </a:extLst>
          </p:cNvPr>
          <p:cNvSpPr txBox="1"/>
          <p:nvPr/>
        </p:nvSpPr>
        <p:spPr>
          <a:xfrm>
            <a:off x="2282259" y="4522475"/>
            <a:ext cx="9127889" cy="338554"/>
          </a:xfrm>
          <a:prstGeom prst="rect">
            <a:avLst/>
          </a:prstGeom>
          <a:noFill/>
        </p:spPr>
        <p:txBody>
          <a:bodyPr wrap="square">
            <a:spAutoFit/>
          </a:bodyPr>
          <a:lstStyle/>
          <a:p>
            <a:pPr algn="ctr"/>
            <a:r>
              <a:rPr lang="en-GB"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Delegate some of the </a:t>
            </a: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responsibility for regulation </a:t>
            </a:r>
            <a:r>
              <a:rPr lang="en-GB"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to the stock and credit market</a:t>
            </a:r>
            <a:endParaRPr lang="en-US" sz="1600" dirty="0">
              <a:solidFill>
                <a:schemeClr val="accent2">
                  <a:lumMod val="50000"/>
                </a:schemeClr>
              </a:solidFill>
              <a:latin typeface="Poppins" panose="00000500000000000000" pitchFamily="2" charset="0"/>
            </a:endParaRPr>
          </a:p>
        </p:txBody>
      </p:sp>
      <p:sp>
        <p:nvSpPr>
          <p:cNvPr id="13" name="Left Brace 12">
            <a:extLst>
              <a:ext uri="{FF2B5EF4-FFF2-40B4-BE49-F238E27FC236}">
                <a16:creationId xmlns:a16="http://schemas.microsoft.com/office/drawing/2014/main" id="{337CA869-40AC-3A4E-5BBD-5D9A40D75641}"/>
              </a:ext>
            </a:extLst>
          </p:cNvPr>
          <p:cNvSpPr/>
          <p:nvPr/>
        </p:nvSpPr>
        <p:spPr>
          <a:xfrm rot="16200000">
            <a:off x="6676928" y="-37504"/>
            <a:ext cx="338553" cy="8573856"/>
          </a:xfrm>
          <a:prstGeom prst="leftBrace">
            <a:avLst>
              <a:gd name="adj1" fmla="val 65367"/>
              <a:gd name="adj2" fmla="val 50000"/>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7" name="TextBox 6">
            <a:extLst>
              <a:ext uri="{FF2B5EF4-FFF2-40B4-BE49-F238E27FC236}">
                <a16:creationId xmlns:a16="http://schemas.microsoft.com/office/drawing/2014/main" id="{767D8D4B-565E-8784-5FC7-2E1677568F90}"/>
              </a:ext>
            </a:extLst>
          </p:cNvPr>
          <p:cNvSpPr txBox="1"/>
          <p:nvPr/>
        </p:nvSpPr>
        <p:spPr>
          <a:xfrm>
            <a:off x="860386" y="-810625"/>
            <a:ext cx="10471228" cy="400110"/>
          </a:xfrm>
          <a:prstGeom prst="rect">
            <a:avLst/>
          </a:prstGeom>
          <a:noFill/>
        </p:spPr>
        <p:txBody>
          <a:bodyPr wrap="square" rtlCol="0">
            <a:spAutoFit/>
          </a:bodyPr>
          <a:lstStyle/>
          <a:p>
            <a:pPr algn="ctr"/>
            <a:r>
              <a:rPr lang="en-GB" sz="20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Made better use of </a:t>
            </a:r>
            <a:r>
              <a:rPr lang="en-GB" sz="20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risk weighting for different credit qualities</a:t>
            </a:r>
            <a:endParaRPr lang="en-US" sz="2000" b="1" dirty="0">
              <a:solidFill>
                <a:schemeClr val="accent2">
                  <a:lumMod val="50000"/>
                </a:schemeClr>
              </a:solidFill>
              <a:latin typeface="Poppins" panose="00000500000000000000" pitchFamily="2" charset="0"/>
              <a:cs typeface="Poppins" panose="00000500000000000000" pitchFamily="2" charset="0"/>
            </a:endParaRPr>
          </a:p>
        </p:txBody>
      </p:sp>
      <p:sp>
        <p:nvSpPr>
          <p:cNvPr id="29" name="TextBox 28">
            <a:extLst>
              <a:ext uri="{FF2B5EF4-FFF2-40B4-BE49-F238E27FC236}">
                <a16:creationId xmlns:a16="http://schemas.microsoft.com/office/drawing/2014/main" id="{DED15521-D50E-E9E6-99E9-6FD179CD27C1}"/>
              </a:ext>
            </a:extLst>
          </p:cNvPr>
          <p:cNvSpPr txBox="1"/>
          <p:nvPr/>
        </p:nvSpPr>
        <p:spPr>
          <a:xfrm>
            <a:off x="5628937" y="699506"/>
            <a:ext cx="1990295" cy="646331"/>
          </a:xfrm>
          <a:prstGeom prst="rect">
            <a:avLst/>
          </a:prstGeom>
          <a:noFill/>
        </p:spPr>
        <p:txBody>
          <a:bodyPr wrap="square" rtlCol="0">
            <a:spAutoFit/>
          </a:bodyPr>
          <a:lstStyle/>
          <a:p>
            <a:pPr algn="ctr"/>
            <a:r>
              <a:rPr lang="en-GB" sz="3600" dirty="0">
                <a:solidFill>
                  <a:schemeClr val="accent2">
                    <a:lumMod val="50000"/>
                  </a:schemeClr>
                </a:solidFill>
                <a:latin typeface="Poppins Bold" panose="00000800000000000000" pitchFamily="2" charset="0"/>
                <a:cs typeface="Poppins Bold" panose="00000800000000000000" pitchFamily="2" charset="0"/>
              </a:rPr>
              <a:t>Basel II</a:t>
            </a:r>
          </a:p>
        </p:txBody>
      </p:sp>
      <p:grpSp>
        <p:nvGrpSpPr>
          <p:cNvPr id="56" name="Group 55">
            <a:extLst>
              <a:ext uri="{FF2B5EF4-FFF2-40B4-BE49-F238E27FC236}">
                <a16:creationId xmlns:a16="http://schemas.microsoft.com/office/drawing/2014/main" id="{5971EBBA-B26C-D77B-2FA0-018F8FA92FD7}"/>
              </a:ext>
            </a:extLst>
          </p:cNvPr>
          <p:cNvGrpSpPr/>
          <p:nvPr/>
        </p:nvGrpSpPr>
        <p:grpSpPr>
          <a:xfrm>
            <a:off x="4362737" y="416856"/>
            <a:ext cx="1162159" cy="1162159"/>
            <a:chOff x="5512403" y="712088"/>
            <a:chExt cx="1162159" cy="1162159"/>
          </a:xfrm>
        </p:grpSpPr>
        <p:sp>
          <p:nvSpPr>
            <p:cNvPr id="57" name="Oval 56">
              <a:extLst>
                <a:ext uri="{FF2B5EF4-FFF2-40B4-BE49-F238E27FC236}">
                  <a16:creationId xmlns:a16="http://schemas.microsoft.com/office/drawing/2014/main" id="{1BF65820-496C-8410-1E7E-122A6EAAA840}"/>
                </a:ext>
              </a:extLst>
            </p:cNvPr>
            <p:cNvSpPr/>
            <p:nvPr/>
          </p:nvSpPr>
          <p:spPr>
            <a:xfrm>
              <a:off x="5512403" y="712088"/>
              <a:ext cx="1162159" cy="1162159"/>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58" name="Graphic 57">
              <a:extLst>
                <a:ext uri="{FF2B5EF4-FFF2-40B4-BE49-F238E27FC236}">
                  <a16:creationId xmlns:a16="http://schemas.microsoft.com/office/drawing/2014/main" id="{C8D89844-CDDF-8A97-1B72-7EF4FE130B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6295" y="858079"/>
              <a:ext cx="798803" cy="798803"/>
            </a:xfrm>
            <a:prstGeom prst="rect">
              <a:avLst/>
            </a:prstGeom>
          </p:spPr>
        </p:pic>
      </p:grpSp>
    </p:spTree>
    <p:extLst>
      <p:ext uri="{BB962C8B-B14F-4D97-AF65-F5344CB8AC3E}">
        <p14:creationId xmlns:p14="http://schemas.microsoft.com/office/powerpoint/2010/main" val="30164754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60000">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14:bounceEnd="60000">
                                          <p:cBhvr additive="base">
                                            <p:cTn id="7" dur="300" fill="hold"/>
                                            <p:tgtEl>
                                              <p:spTgt spid="24"/>
                                            </p:tgtEl>
                                            <p:attrNameLst>
                                              <p:attrName>ppt_x</p:attrName>
                                            </p:attrNameLst>
                                          </p:cBhvr>
                                          <p:tavLst>
                                            <p:tav tm="0">
                                              <p:val>
                                                <p:strVal val="0-#ppt_w/2"/>
                                              </p:val>
                                            </p:tav>
                                            <p:tav tm="100000">
                                              <p:val>
                                                <p:strVal val="#ppt_x"/>
                                              </p:val>
                                            </p:tav>
                                          </p:tavLst>
                                        </p:anim>
                                        <p:anim calcmode="lin" valueType="num" p14:bounceEnd="60000">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10000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1+#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14:presetBounceEnd="60000">
                                      <p:stCondLst>
                                        <p:cond delay="500"/>
                                      </p:stCondLst>
                                      <p:childTnLst>
                                        <p:set>
                                          <p:cBhvr>
                                            <p:cTn id="16" dur="1" fill="hold">
                                              <p:stCondLst>
                                                <p:cond delay="0"/>
                                              </p:stCondLst>
                                            </p:cTn>
                                            <p:tgtEl>
                                              <p:spTgt spid="26"/>
                                            </p:tgtEl>
                                            <p:attrNameLst>
                                              <p:attrName>style.visibility</p:attrName>
                                            </p:attrNameLst>
                                          </p:cBhvr>
                                          <p:to>
                                            <p:strVal val="visible"/>
                                          </p:to>
                                        </p:set>
                                        <p:anim calcmode="lin" valueType="num" p14:bounceEnd="60000">
                                          <p:cBhvr additive="base">
                                            <p:cTn id="17" dur="300" fill="hold"/>
                                            <p:tgtEl>
                                              <p:spTgt spid="26"/>
                                            </p:tgtEl>
                                            <p:attrNameLst>
                                              <p:attrName>ppt_x</p:attrName>
                                            </p:attrNameLst>
                                          </p:cBhvr>
                                          <p:tavLst>
                                            <p:tav tm="0">
                                              <p:val>
                                                <p:strVal val="0-#ppt_w/2"/>
                                              </p:val>
                                            </p:tav>
                                            <p:tav tm="100000">
                                              <p:val>
                                                <p:strVal val="#ppt_x"/>
                                              </p:val>
                                            </p:tav>
                                          </p:tavLst>
                                        </p:anim>
                                        <p:anim calcmode="lin" valueType="num" p14:bounceEnd="60000">
                                          <p:cBhvr additive="base">
                                            <p:cTn id="18" dur="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decel="10000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500" fill="hold"/>
                                            <p:tgtEl>
                                              <p:spTgt spid="54"/>
                                            </p:tgtEl>
                                            <p:attrNameLst>
                                              <p:attrName>ppt_x</p:attrName>
                                            </p:attrNameLst>
                                          </p:cBhvr>
                                          <p:tavLst>
                                            <p:tav tm="0">
                                              <p:val>
                                                <p:strVal val="1+#ppt_w/2"/>
                                              </p:val>
                                            </p:tav>
                                            <p:tav tm="100000">
                                              <p:val>
                                                <p:strVal val="#ppt_x"/>
                                              </p:val>
                                            </p:tav>
                                          </p:tavLst>
                                        </p:anim>
                                        <p:anim calcmode="lin" valueType="num">
                                          <p:cBhvr additive="base">
                                            <p:cTn id="24" dur="500" fill="hold"/>
                                            <p:tgtEl>
                                              <p:spTgt spid="5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14:presetBounceEnd="60000">
                                      <p:stCondLst>
                                        <p:cond delay="500"/>
                                      </p:stCondLst>
                                      <p:childTnLst>
                                        <p:set>
                                          <p:cBhvr>
                                            <p:cTn id="26" dur="1" fill="hold">
                                              <p:stCondLst>
                                                <p:cond delay="0"/>
                                              </p:stCondLst>
                                            </p:cTn>
                                            <p:tgtEl>
                                              <p:spTgt spid="55"/>
                                            </p:tgtEl>
                                            <p:attrNameLst>
                                              <p:attrName>style.visibility</p:attrName>
                                            </p:attrNameLst>
                                          </p:cBhvr>
                                          <p:to>
                                            <p:strVal val="visible"/>
                                          </p:to>
                                        </p:set>
                                        <p:anim calcmode="lin" valueType="num" p14:bounceEnd="60000">
                                          <p:cBhvr additive="base">
                                            <p:cTn id="27" dur="300" fill="hold"/>
                                            <p:tgtEl>
                                              <p:spTgt spid="55"/>
                                            </p:tgtEl>
                                            <p:attrNameLst>
                                              <p:attrName>ppt_x</p:attrName>
                                            </p:attrNameLst>
                                          </p:cBhvr>
                                          <p:tavLst>
                                            <p:tav tm="0">
                                              <p:val>
                                                <p:strVal val="0-#ppt_w/2"/>
                                              </p:val>
                                            </p:tav>
                                            <p:tav tm="100000">
                                              <p:val>
                                                <p:strVal val="#ppt_x"/>
                                              </p:val>
                                            </p:tav>
                                          </p:tavLst>
                                        </p:anim>
                                        <p:anim calcmode="lin" valueType="num" p14:bounceEnd="60000">
                                          <p:cBhvr additive="base">
                                            <p:cTn id="28" dur="3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decel="10000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1+#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par>
                                    <p:cTn id="35" presetID="2" presetClass="entr" presetSubtype="2" decel="100000" fill="hold" grpId="0" nodeType="withEffect">
                                      <p:stCondLst>
                                        <p:cond delay="10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decel="10000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1+#ppt_w/2"/>
                                              </p:val>
                                            </p:tav>
                                            <p:tav tm="100000">
                                              <p:val>
                                                <p:strVal val="#ppt_x"/>
                                              </p:val>
                                            </p:tav>
                                          </p:tavLst>
                                        </p:anim>
                                        <p:anim calcmode="lin" valueType="num">
                                          <p:cBhvr additive="base">
                                            <p:cTn id="4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6" grpId="0"/>
          <p:bldP spid="54" grpId="0" animBg="1"/>
          <p:bldP spid="55" grpId="0"/>
          <p:bldP spid="9" grpId="0"/>
          <p:bldP spid="13" grpId="0" animBg="1"/>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300" fill="hold"/>
                                            <p:tgtEl>
                                              <p:spTgt spid="24"/>
                                            </p:tgtEl>
                                            <p:attrNameLst>
                                              <p:attrName>ppt_x</p:attrName>
                                            </p:attrNameLst>
                                          </p:cBhvr>
                                          <p:tavLst>
                                            <p:tav tm="0">
                                              <p:val>
                                                <p:strVal val="0-#ppt_w/2"/>
                                              </p:val>
                                            </p:tav>
                                            <p:tav tm="100000">
                                              <p:val>
                                                <p:strVal val="#ppt_x"/>
                                              </p:val>
                                            </p:tav>
                                          </p:tavLst>
                                        </p:anim>
                                        <p:anim calcmode="lin" valueType="num">
                                          <p:cBhvr additive="base">
                                            <p:cTn id="8" dur="3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decel="10000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1+#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50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300" fill="hold"/>
                                            <p:tgtEl>
                                              <p:spTgt spid="26"/>
                                            </p:tgtEl>
                                            <p:attrNameLst>
                                              <p:attrName>ppt_x</p:attrName>
                                            </p:attrNameLst>
                                          </p:cBhvr>
                                          <p:tavLst>
                                            <p:tav tm="0">
                                              <p:val>
                                                <p:strVal val="0-#ppt_w/2"/>
                                              </p:val>
                                            </p:tav>
                                            <p:tav tm="100000">
                                              <p:val>
                                                <p:strVal val="#ppt_x"/>
                                              </p:val>
                                            </p:tav>
                                          </p:tavLst>
                                        </p:anim>
                                        <p:anim calcmode="lin" valueType="num">
                                          <p:cBhvr additive="base">
                                            <p:cTn id="18" dur="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decel="10000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500" fill="hold"/>
                                            <p:tgtEl>
                                              <p:spTgt spid="54"/>
                                            </p:tgtEl>
                                            <p:attrNameLst>
                                              <p:attrName>ppt_x</p:attrName>
                                            </p:attrNameLst>
                                          </p:cBhvr>
                                          <p:tavLst>
                                            <p:tav tm="0">
                                              <p:val>
                                                <p:strVal val="1+#ppt_w/2"/>
                                              </p:val>
                                            </p:tav>
                                            <p:tav tm="100000">
                                              <p:val>
                                                <p:strVal val="#ppt_x"/>
                                              </p:val>
                                            </p:tav>
                                          </p:tavLst>
                                        </p:anim>
                                        <p:anim calcmode="lin" valueType="num">
                                          <p:cBhvr additive="base">
                                            <p:cTn id="24" dur="500" fill="hold"/>
                                            <p:tgtEl>
                                              <p:spTgt spid="54"/>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500"/>
                                      </p:stCondLst>
                                      <p:childTnLst>
                                        <p:set>
                                          <p:cBhvr>
                                            <p:cTn id="26" dur="1" fill="hold">
                                              <p:stCondLst>
                                                <p:cond delay="0"/>
                                              </p:stCondLst>
                                            </p:cTn>
                                            <p:tgtEl>
                                              <p:spTgt spid="55"/>
                                            </p:tgtEl>
                                            <p:attrNameLst>
                                              <p:attrName>style.visibility</p:attrName>
                                            </p:attrNameLst>
                                          </p:cBhvr>
                                          <p:to>
                                            <p:strVal val="visible"/>
                                          </p:to>
                                        </p:set>
                                        <p:anim calcmode="lin" valueType="num">
                                          <p:cBhvr additive="base">
                                            <p:cTn id="27" dur="300" fill="hold"/>
                                            <p:tgtEl>
                                              <p:spTgt spid="55"/>
                                            </p:tgtEl>
                                            <p:attrNameLst>
                                              <p:attrName>ppt_x</p:attrName>
                                            </p:attrNameLst>
                                          </p:cBhvr>
                                          <p:tavLst>
                                            <p:tav tm="0">
                                              <p:val>
                                                <p:strVal val="0-#ppt_w/2"/>
                                              </p:val>
                                            </p:tav>
                                            <p:tav tm="100000">
                                              <p:val>
                                                <p:strVal val="#ppt_x"/>
                                              </p:val>
                                            </p:tav>
                                          </p:tavLst>
                                        </p:anim>
                                        <p:anim calcmode="lin" valueType="num">
                                          <p:cBhvr additive="base">
                                            <p:cTn id="28" dur="300" fill="hold"/>
                                            <p:tgtEl>
                                              <p:spTgt spid="5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decel="10000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1+#ppt_w/2"/>
                                              </p:val>
                                            </p:tav>
                                            <p:tav tm="100000">
                                              <p:val>
                                                <p:strVal val="#ppt_x"/>
                                              </p:val>
                                            </p:tav>
                                          </p:tavLst>
                                        </p:anim>
                                        <p:anim calcmode="lin" valueType="num">
                                          <p:cBhvr additive="base">
                                            <p:cTn id="34" dur="500" fill="hold"/>
                                            <p:tgtEl>
                                              <p:spTgt spid="13"/>
                                            </p:tgtEl>
                                            <p:attrNameLst>
                                              <p:attrName>ppt_y</p:attrName>
                                            </p:attrNameLst>
                                          </p:cBhvr>
                                          <p:tavLst>
                                            <p:tav tm="0">
                                              <p:val>
                                                <p:strVal val="#ppt_y"/>
                                              </p:val>
                                            </p:tav>
                                            <p:tav tm="100000">
                                              <p:val>
                                                <p:strVal val="#ppt_y"/>
                                              </p:val>
                                            </p:tav>
                                          </p:tavLst>
                                        </p:anim>
                                      </p:childTnLst>
                                    </p:cTn>
                                  </p:par>
                                  <p:par>
                                    <p:cTn id="35" presetID="2" presetClass="entr" presetSubtype="2" decel="100000" fill="hold" grpId="0" nodeType="withEffect">
                                      <p:stCondLst>
                                        <p:cond delay="10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1+#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decel="10000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1+#ppt_w/2"/>
                                              </p:val>
                                            </p:tav>
                                            <p:tav tm="100000">
                                              <p:val>
                                                <p:strVal val="#ppt_x"/>
                                              </p:val>
                                            </p:tav>
                                          </p:tavLst>
                                        </p:anim>
                                        <p:anim calcmode="lin" valueType="num">
                                          <p:cBhvr additive="base">
                                            <p:cTn id="4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6" grpId="0"/>
          <p:bldP spid="54" grpId="0" animBg="1"/>
          <p:bldP spid="55" grpId="0"/>
          <p:bldP spid="9" grpId="0"/>
          <p:bldP spid="13" grpId="0" animBg="1"/>
          <p:bldP spid="7"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9105535-AC62-0C21-7AA5-9EDB4E47FCFE}"/>
              </a:ext>
            </a:extLst>
          </p:cNvPr>
          <p:cNvCxnSpPr>
            <a:cxnSpLocks/>
          </p:cNvCxnSpPr>
          <p:nvPr/>
        </p:nvCxnSpPr>
        <p:spPr>
          <a:xfrm>
            <a:off x="1588723" y="5433318"/>
            <a:ext cx="10603277" cy="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E518C68-8A99-0C3E-EF13-176108D1C08F}"/>
              </a:ext>
            </a:extLst>
          </p:cNvPr>
          <p:cNvCxnSpPr>
            <a:cxnSpLocks/>
          </p:cNvCxnSpPr>
          <p:nvPr/>
        </p:nvCxnSpPr>
        <p:spPr>
          <a:xfrm flipV="1">
            <a:off x="9603796"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B2D52AA-E215-D1C4-D317-5A7D1DED9D91}"/>
              </a:ext>
            </a:extLst>
          </p:cNvPr>
          <p:cNvCxnSpPr>
            <a:cxnSpLocks/>
          </p:cNvCxnSpPr>
          <p:nvPr/>
        </p:nvCxnSpPr>
        <p:spPr>
          <a:xfrm flipV="1">
            <a:off x="1588723"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9673D4E-1839-9C7A-4EFA-2D371F28F1D5}"/>
              </a:ext>
            </a:extLst>
          </p:cNvPr>
          <p:cNvSpPr txBox="1"/>
          <p:nvPr/>
        </p:nvSpPr>
        <p:spPr>
          <a:xfrm>
            <a:off x="1240358"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1900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19" name="TextBox 18">
            <a:extLst>
              <a:ext uri="{FF2B5EF4-FFF2-40B4-BE49-F238E27FC236}">
                <a16:creationId xmlns:a16="http://schemas.microsoft.com/office/drawing/2014/main" id="{E383560C-43E6-2EB7-3B08-443DA97C8464}"/>
              </a:ext>
            </a:extLst>
          </p:cNvPr>
          <p:cNvSpPr txBox="1"/>
          <p:nvPr/>
        </p:nvSpPr>
        <p:spPr>
          <a:xfrm>
            <a:off x="9255431"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2000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cxnSp>
        <p:nvCxnSpPr>
          <p:cNvPr id="20" name="Straight Connector 19">
            <a:extLst>
              <a:ext uri="{FF2B5EF4-FFF2-40B4-BE49-F238E27FC236}">
                <a16:creationId xmlns:a16="http://schemas.microsoft.com/office/drawing/2014/main" id="{1AD07C5B-2764-BE44-CBB9-6C16A4C2F43A}"/>
              </a:ext>
            </a:extLst>
          </p:cNvPr>
          <p:cNvCxnSpPr>
            <a:cxnSpLocks/>
          </p:cNvCxnSpPr>
          <p:nvPr/>
        </p:nvCxnSpPr>
        <p:spPr>
          <a:xfrm flipV="1">
            <a:off x="5596261"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ECE0B04-DA65-C1D8-98D4-A8412106185C}"/>
              </a:ext>
            </a:extLst>
          </p:cNvPr>
          <p:cNvCxnSpPr>
            <a:cxnSpLocks/>
          </p:cNvCxnSpPr>
          <p:nvPr/>
        </p:nvCxnSpPr>
        <p:spPr>
          <a:xfrm flipV="1">
            <a:off x="6397768"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307B741-A6B6-083B-A58C-E85F361257B0}"/>
              </a:ext>
            </a:extLst>
          </p:cNvPr>
          <p:cNvCxnSpPr>
            <a:cxnSpLocks/>
          </p:cNvCxnSpPr>
          <p:nvPr/>
        </p:nvCxnSpPr>
        <p:spPr>
          <a:xfrm flipV="1">
            <a:off x="7199276"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DF5DDA6-34F3-3A5E-D609-AAD3551B330C}"/>
              </a:ext>
            </a:extLst>
          </p:cNvPr>
          <p:cNvCxnSpPr>
            <a:cxnSpLocks/>
          </p:cNvCxnSpPr>
          <p:nvPr/>
        </p:nvCxnSpPr>
        <p:spPr>
          <a:xfrm flipV="1">
            <a:off x="8000783"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49A3457-6D28-D758-4656-FF920B48213D}"/>
              </a:ext>
            </a:extLst>
          </p:cNvPr>
          <p:cNvCxnSpPr>
            <a:cxnSpLocks/>
          </p:cNvCxnSpPr>
          <p:nvPr/>
        </p:nvCxnSpPr>
        <p:spPr>
          <a:xfrm flipV="1">
            <a:off x="8802291"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BF23B54-10B0-BA63-251D-7DC5C2F06EA1}"/>
              </a:ext>
            </a:extLst>
          </p:cNvPr>
          <p:cNvCxnSpPr>
            <a:cxnSpLocks/>
          </p:cNvCxnSpPr>
          <p:nvPr/>
        </p:nvCxnSpPr>
        <p:spPr>
          <a:xfrm flipV="1">
            <a:off x="2390231"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95C67F8-77AB-BA1D-D506-15FD2E5DFDEA}"/>
              </a:ext>
            </a:extLst>
          </p:cNvPr>
          <p:cNvCxnSpPr>
            <a:cxnSpLocks/>
          </p:cNvCxnSpPr>
          <p:nvPr/>
        </p:nvCxnSpPr>
        <p:spPr>
          <a:xfrm flipV="1">
            <a:off x="3191738"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84F05B4-7A01-878B-68D0-A6ADD1BC6452}"/>
              </a:ext>
            </a:extLst>
          </p:cNvPr>
          <p:cNvCxnSpPr>
            <a:cxnSpLocks/>
          </p:cNvCxnSpPr>
          <p:nvPr/>
        </p:nvCxnSpPr>
        <p:spPr>
          <a:xfrm flipV="1">
            <a:off x="3993246"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45C38A8-9B62-B3ED-3D7F-3001658E696C}"/>
              </a:ext>
            </a:extLst>
          </p:cNvPr>
          <p:cNvCxnSpPr>
            <a:cxnSpLocks/>
          </p:cNvCxnSpPr>
          <p:nvPr/>
        </p:nvCxnSpPr>
        <p:spPr>
          <a:xfrm flipV="1">
            <a:off x="4794753"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3F4A671-085B-15EA-5243-387ECE8D9732}"/>
              </a:ext>
            </a:extLst>
          </p:cNvPr>
          <p:cNvSpPr txBox="1"/>
          <p:nvPr/>
        </p:nvSpPr>
        <p:spPr>
          <a:xfrm>
            <a:off x="5247894"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1950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39" name="TextBox 38">
            <a:extLst>
              <a:ext uri="{FF2B5EF4-FFF2-40B4-BE49-F238E27FC236}">
                <a16:creationId xmlns:a16="http://schemas.microsoft.com/office/drawing/2014/main" id="{981ADF4A-C31A-D92E-1569-BDADD392E993}"/>
              </a:ext>
            </a:extLst>
          </p:cNvPr>
          <p:cNvSpPr txBox="1"/>
          <p:nvPr/>
        </p:nvSpPr>
        <p:spPr>
          <a:xfrm>
            <a:off x="6049403"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1960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40" name="TextBox 39">
            <a:extLst>
              <a:ext uri="{FF2B5EF4-FFF2-40B4-BE49-F238E27FC236}">
                <a16:creationId xmlns:a16="http://schemas.microsoft.com/office/drawing/2014/main" id="{01B2E441-48DD-BEA9-2285-237CE1507340}"/>
              </a:ext>
            </a:extLst>
          </p:cNvPr>
          <p:cNvSpPr txBox="1"/>
          <p:nvPr/>
        </p:nvSpPr>
        <p:spPr>
          <a:xfrm>
            <a:off x="6850911"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1970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43" name="TextBox 42">
            <a:extLst>
              <a:ext uri="{FF2B5EF4-FFF2-40B4-BE49-F238E27FC236}">
                <a16:creationId xmlns:a16="http://schemas.microsoft.com/office/drawing/2014/main" id="{EC483785-09BE-7046-DDCD-099E79AB5D1D}"/>
              </a:ext>
            </a:extLst>
          </p:cNvPr>
          <p:cNvSpPr txBox="1"/>
          <p:nvPr/>
        </p:nvSpPr>
        <p:spPr>
          <a:xfrm>
            <a:off x="7652418"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1980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46" name="TextBox 45">
            <a:extLst>
              <a:ext uri="{FF2B5EF4-FFF2-40B4-BE49-F238E27FC236}">
                <a16:creationId xmlns:a16="http://schemas.microsoft.com/office/drawing/2014/main" id="{1948A33D-6DCB-6A2B-6145-01FDC7BB6041}"/>
              </a:ext>
            </a:extLst>
          </p:cNvPr>
          <p:cNvSpPr txBox="1"/>
          <p:nvPr/>
        </p:nvSpPr>
        <p:spPr>
          <a:xfrm>
            <a:off x="8453921"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1990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47" name="TextBox 46">
            <a:extLst>
              <a:ext uri="{FF2B5EF4-FFF2-40B4-BE49-F238E27FC236}">
                <a16:creationId xmlns:a16="http://schemas.microsoft.com/office/drawing/2014/main" id="{8F761A1E-61B4-48EF-932C-118A685831E9}"/>
              </a:ext>
            </a:extLst>
          </p:cNvPr>
          <p:cNvSpPr txBox="1"/>
          <p:nvPr/>
        </p:nvSpPr>
        <p:spPr>
          <a:xfrm>
            <a:off x="2041861"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1910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48" name="TextBox 47">
            <a:extLst>
              <a:ext uri="{FF2B5EF4-FFF2-40B4-BE49-F238E27FC236}">
                <a16:creationId xmlns:a16="http://schemas.microsoft.com/office/drawing/2014/main" id="{556337B6-4A4E-B6AC-7AD7-01D7E5AA2382}"/>
              </a:ext>
            </a:extLst>
          </p:cNvPr>
          <p:cNvSpPr txBox="1"/>
          <p:nvPr/>
        </p:nvSpPr>
        <p:spPr>
          <a:xfrm>
            <a:off x="2843368"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1920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49" name="TextBox 48">
            <a:extLst>
              <a:ext uri="{FF2B5EF4-FFF2-40B4-BE49-F238E27FC236}">
                <a16:creationId xmlns:a16="http://schemas.microsoft.com/office/drawing/2014/main" id="{8653D8BD-A1C0-2B07-AC2B-C4933BEBD3BC}"/>
              </a:ext>
            </a:extLst>
          </p:cNvPr>
          <p:cNvSpPr txBox="1"/>
          <p:nvPr/>
        </p:nvSpPr>
        <p:spPr>
          <a:xfrm>
            <a:off x="3644876"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1930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sp>
        <p:nvSpPr>
          <p:cNvPr id="50" name="TextBox 49">
            <a:extLst>
              <a:ext uri="{FF2B5EF4-FFF2-40B4-BE49-F238E27FC236}">
                <a16:creationId xmlns:a16="http://schemas.microsoft.com/office/drawing/2014/main" id="{78EB91CE-9DEE-20DE-0FE4-DC3A538AB3B6}"/>
              </a:ext>
            </a:extLst>
          </p:cNvPr>
          <p:cNvSpPr txBox="1"/>
          <p:nvPr/>
        </p:nvSpPr>
        <p:spPr>
          <a:xfrm>
            <a:off x="4446379"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1940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cxnSp>
        <p:nvCxnSpPr>
          <p:cNvPr id="52" name="Straight Connector 51">
            <a:extLst>
              <a:ext uri="{FF2B5EF4-FFF2-40B4-BE49-F238E27FC236}">
                <a16:creationId xmlns:a16="http://schemas.microsoft.com/office/drawing/2014/main" id="{E0C6D8D4-DE76-D947-62FB-9403F082D311}"/>
              </a:ext>
            </a:extLst>
          </p:cNvPr>
          <p:cNvCxnSpPr>
            <a:cxnSpLocks/>
          </p:cNvCxnSpPr>
          <p:nvPr/>
        </p:nvCxnSpPr>
        <p:spPr>
          <a:xfrm flipV="1">
            <a:off x="11206815"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332F7E7-3839-242E-007A-BD8AFE0EC38A}"/>
              </a:ext>
            </a:extLst>
          </p:cNvPr>
          <p:cNvSpPr txBox="1"/>
          <p:nvPr/>
        </p:nvSpPr>
        <p:spPr>
          <a:xfrm>
            <a:off x="10858450"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2020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cxnSp>
        <p:nvCxnSpPr>
          <p:cNvPr id="55" name="Straight Connector 54">
            <a:extLst>
              <a:ext uri="{FF2B5EF4-FFF2-40B4-BE49-F238E27FC236}">
                <a16:creationId xmlns:a16="http://schemas.microsoft.com/office/drawing/2014/main" id="{5E9180A6-5BF7-51C2-D905-6E9D13587D69}"/>
              </a:ext>
            </a:extLst>
          </p:cNvPr>
          <p:cNvCxnSpPr>
            <a:cxnSpLocks/>
          </p:cNvCxnSpPr>
          <p:nvPr/>
        </p:nvCxnSpPr>
        <p:spPr>
          <a:xfrm flipV="1">
            <a:off x="10405310" y="5283344"/>
            <a:ext cx="0" cy="299950"/>
          </a:xfrm>
          <a:prstGeom prst="line">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AEC62429-C69C-8962-6CC1-AA729D5AC231}"/>
              </a:ext>
            </a:extLst>
          </p:cNvPr>
          <p:cNvSpPr txBox="1"/>
          <p:nvPr/>
        </p:nvSpPr>
        <p:spPr>
          <a:xfrm>
            <a:off x="10056940" y="5687068"/>
            <a:ext cx="696730" cy="338554"/>
          </a:xfrm>
          <a:prstGeom prst="rect">
            <a:avLst/>
          </a:prstGeom>
          <a:noFill/>
        </p:spPr>
        <p:txBody>
          <a:bodyPr wrap="square" rtlCol="0">
            <a:spAutoFit/>
          </a:bodyPr>
          <a:lstStyle/>
          <a:p>
            <a:pPr algn="ctr"/>
            <a:r>
              <a:rPr lang="en-US" sz="1600" dirty="0">
                <a:solidFill>
                  <a:schemeClr val="accent6">
                    <a:lumMod val="50000"/>
                  </a:schemeClr>
                </a:solidFill>
                <a:latin typeface="Poppins Bold" panose="00000800000000000000" pitchFamily="2" charset="0"/>
                <a:cs typeface="Poppins Bold" panose="00000800000000000000" pitchFamily="2" charset="0"/>
              </a:rPr>
              <a:t>2010</a:t>
            </a:r>
            <a:endParaRPr lang="en-GB" sz="1600" dirty="0">
              <a:solidFill>
                <a:schemeClr val="accent6">
                  <a:lumMod val="50000"/>
                </a:schemeClr>
              </a:solidFill>
              <a:latin typeface="Poppins Bold" panose="00000800000000000000" pitchFamily="2" charset="0"/>
              <a:cs typeface="Poppins Bold" panose="00000800000000000000" pitchFamily="2" charset="0"/>
            </a:endParaRPr>
          </a:p>
        </p:txBody>
      </p:sp>
      <p:pic>
        <p:nvPicPr>
          <p:cNvPr id="2" name="Graphic 1">
            <a:extLst>
              <a:ext uri="{FF2B5EF4-FFF2-40B4-BE49-F238E27FC236}">
                <a16:creationId xmlns:a16="http://schemas.microsoft.com/office/drawing/2014/main" id="{9266275D-16D4-EB45-DBA4-671604FAF4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03796" y="4022718"/>
            <a:ext cx="1137286" cy="1137286"/>
          </a:xfrm>
          <a:prstGeom prst="rect">
            <a:avLst/>
          </a:prstGeom>
        </p:spPr>
      </p:pic>
      <p:pic>
        <p:nvPicPr>
          <p:cNvPr id="62" name="Graphic 61">
            <a:extLst>
              <a:ext uri="{FF2B5EF4-FFF2-40B4-BE49-F238E27FC236}">
                <a16:creationId xmlns:a16="http://schemas.microsoft.com/office/drawing/2014/main" id="{41E7AB15-502A-670C-532E-F2CAB55BB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7802" y="4980949"/>
            <a:ext cx="894023" cy="894023"/>
          </a:xfrm>
          <a:prstGeom prst="rect">
            <a:avLst/>
          </a:prstGeom>
        </p:spPr>
      </p:pic>
      <p:sp>
        <p:nvSpPr>
          <p:cNvPr id="73" name="TextBox 72">
            <a:extLst>
              <a:ext uri="{FF2B5EF4-FFF2-40B4-BE49-F238E27FC236}">
                <a16:creationId xmlns:a16="http://schemas.microsoft.com/office/drawing/2014/main" id="{29BA711B-D580-9411-6A6D-C00AE94BB773}"/>
              </a:ext>
            </a:extLst>
          </p:cNvPr>
          <p:cNvSpPr txBox="1"/>
          <p:nvPr/>
        </p:nvSpPr>
        <p:spPr>
          <a:xfrm>
            <a:off x="2355442" y="1720818"/>
            <a:ext cx="7495358" cy="646331"/>
          </a:xfrm>
          <a:prstGeom prst="rect">
            <a:avLst/>
          </a:prstGeom>
          <a:noFill/>
        </p:spPr>
        <p:txBody>
          <a:bodyPr wrap="square" rtlCol="0">
            <a:spAutoFit/>
          </a:bodyPr>
          <a:lstStyle/>
          <a:p>
            <a:pPr algn="ctr"/>
            <a:r>
              <a:rPr lang="en-GB" sz="3600" dirty="0">
                <a:solidFill>
                  <a:schemeClr val="accent2">
                    <a:lumMod val="50000"/>
                  </a:schemeClr>
                </a:solidFill>
                <a:latin typeface="Poppins Bold" panose="00000800000000000000" pitchFamily="2" charset="0"/>
                <a:cs typeface="Poppins Bold" panose="00000800000000000000" pitchFamily="2" charset="0"/>
              </a:rPr>
              <a:t>Basel III</a:t>
            </a:r>
          </a:p>
        </p:txBody>
      </p:sp>
      <p:grpSp>
        <p:nvGrpSpPr>
          <p:cNvPr id="74" name="Group 73">
            <a:extLst>
              <a:ext uri="{FF2B5EF4-FFF2-40B4-BE49-F238E27FC236}">
                <a16:creationId xmlns:a16="http://schemas.microsoft.com/office/drawing/2014/main" id="{522EB93B-1C28-72C8-ABBF-1A50FA71365C}"/>
              </a:ext>
            </a:extLst>
          </p:cNvPr>
          <p:cNvGrpSpPr/>
          <p:nvPr/>
        </p:nvGrpSpPr>
        <p:grpSpPr>
          <a:xfrm>
            <a:off x="5512403" y="406700"/>
            <a:ext cx="1162159" cy="1162159"/>
            <a:chOff x="5512403" y="712088"/>
            <a:chExt cx="1162159" cy="1162159"/>
          </a:xfrm>
        </p:grpSpPr>
        <p:sp>
          <p:nvSpPr>
            <p:cNvPr id="13" name="Oval 12">
              <a:extLst>
                <a:ext uri="{FF2B5EF4-FFF2-40B4-BE49-F238E27FC236}">
                  <a16:creationId xmlns:a16="http://schemas.microsoft.com/office/drawing/2014/main" id="{458C8EAC-4D1B-67E3-48AD-DC1075E32102}"/>
                </a:ext>
              </a:extLst>
            </p:cNvPr>
            <p:cNvSpPr/>
            <p:nvPr/>
          </p:nvSpPr>
          <p:spPr>
            <a:xfrm>
              <a:off x="5512403" y="712088"/>
              <a:ext cx="1162159" cy="1162159"/>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72" name="Graphic 71">
              <a:extLst>
                <a:ext uri="{FF2B5EF4-FFF2-40B4-BE49-F238E27FC236}">
                  <a16:creationId xmlns:a16="http://schemas.microsoft.com/office/drawing/2014/main" id="{32997334-9951-353F-184B-78747889797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3754" y="858078"/>
              <a:ext cx="798803" cy="798803"/>
            </a:xfrm>
            <a:prstGeom prst="rect">
              <a:avLst/>
            </a:prstGeom>
          </p:spPr>
        </p:pic>
      </p:grpSp>
      <p:grpSp>
        <p:nvGrpSpPr>
          <p:cNvPr id="75" name="Group 74">
            <a:extLst>
              <a:ext uri="{FF2B5EF4-FFF2-40B4-BE49-F238E27FC236}">
                <a16:creationId xmlns:a16="http://schemas.microsoft.com/office/drawing/2014/main" id="{C5BAB80D-95A4-94D5-9D99-057896DD02FE}"/>
              </a:ext>
            </a:extLst>
          </p:cNvPr>
          <p:cNvGrpSpPr/>
          <p:nvPr/>
        </p:nvGrpSpPr>
        <p:grpSpPr>
          <a:xfrm>
            <a:off x="9844839" y="4141255"/>
            <a:ext cx="655200" cy="655200"/>
            <a:chOff x="5512403" y="712088"/>
            <a:chExt cx="1162159" cy="1162159"/>
          </a:xfrm>
        </p:grpSpPr>
        <p:sp>
          <p:nvSpPr>
            <p:cNvPr id="76" name="Oval 75">
              <a:extLst>
                <a:ext uri="{FF2B5EF4-FFF2-40B4-BE49-F238E27FC236}">
                  <a16:creationId xmlns:a16="http://schemas.microsoft.com/office/drawing/2014/main" id="{59C0CA4F-BAC2-900C-62BA-8527F2EE7D34}"/>
                </a:ext>
              </a:extLst>
            </p:cNvPr>
            <p:cNvSpPr/>
            <p:nvPr/>
          </p:nvSpPr>
          <p:spPr>
            <a:xfrm>
              <a:off x="5512403" y="712088"/>
              <a:ext cx="1162159" cy="1162159"/>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77" name="Graphic 76">
              <a:extLst>
                <a:ext uri="{FF2B5EF4-FFF2-40B4-BE49-F238E27FC236}">
                  <a16:creationId xmlns:a16="http://schemas.microsoft.com/office/drawing/2014/main" id="{41202FA0-911B-ABAA-0B28-1791E147E2E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3754" y="858078"/>
              <a:ext cx="798803" cy="798803"/>
            </a:xfrm>
            <a:prstGeom prst="rect">
              <a:avLst/>
            </a:prstGeom>
          </p:spPr>
        </p:pic>
      </p:grpSp>
      <p:grpSp>
        <p:nvGrpSpPr>
          <p:cNvPr id="32" name="Group 31">
            <a:extLst>
              <a:ext uri="{FF2B5EF4-FFF2-40B4-BE49-F238E27FC236}">
                <a16:creationId xmlns:a16="http://schemas.microsoft.com/office/drawing/2014/main" id="{20BE3B8F-B6FC-03F6-D2E9-E89FE50E96EF}"/>
              </a:ext>
            </a:extLst>
          </p:cNvPr>
          <p:cNvGrpSpPr/>
          <p:nvPr/>
        </p:nvGrpSpPr>
        <p:grpSpPr>
          <a:xfrm>
            <a:off x="477202" y="2517123"/>
            <a:ext cx="2462533" cy="1314449"/>
            <a:chOff x="906788" y="2682741"/>
            <a:chExt cx="2462533" cy="1314449"/>
          </a:xfrm>
        </p:grpSpPr>
        <p:sp>
          <p:nvSpPr>
            <p:cNvPr id="16" name="Rectangle: Rounded Corners 15">
              <a:extLst>
                <a:ext uri="{FF2B5EF4-FFF2-40B4-BE49-F238E27FC236}">
                  <a16:creationId xmlns:a16="http://schemas.microsoft.com/office/drawing/2014/main" id="{F121A8A5-C758-4568-D139-35E825E4A07E}"/>
                </a:ext>
              </a:extLst>
            </p:cNvPr>
            <p:cNvSpPr/>
            <p:nvPr/>
          </p:nvSpPr>
          <p:spPr>
            <a:xfrm>
              <a:off x="906788" y="2682741"/>
              <a:ext cx="2462533" cy="1314449"/>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latin typeface="Poppins" panose="00000500000000000000" pitchFamily="2" charset="0"/>
              </a:endParaRPr>
            </a:p>
          </p:txBody>
        </p:sp>
        <p:sp>
          <p:nvSpPr>
            <p:cNvPr id="29" name="TextBox 28">
              <a:extLst>
                <a:ext uri="{FF2B5EF4-FFF2-40B4-BE49-F238E27FC236}">
                  <a16:creationId xmlns:a16="http://schemas.microsoft.com/office/drawing/2014/main" id="{ACC4FC6C-543A-43EA-D33C-0250BE2B4A7B}"/>
                </a:ext>
              </a:extLst>
            </p:cNvPr>
            <p:cNvSpPr txBox="1"/>
            <p:nvPr/>
          </p:nvSpPr>
          <p:spPr>
            <a:xfrm>
              <a:off x="1083105" y="2906026"/>
              <a:ext cx="2114507" cy="923330"/>
            </a:xfrm>
            <a:prstGeom prst="rect">
              <a:avLst/>
            </a:prstGeom>
            <a:noFill/>
          </p:spPr>
          <p:txBody>
            <a:bodyPr wrap="square" rtlCol="0">
              <a:spAutoFit/>
            </a:bodyPr>
            <a:lstStyle/>
            <a:p>
              <a:pPr algn="ctr"/>
              <a:r>
                <a:rPr lang="en-US" sz="1800" dirty="0">
                  <a:solidFill>
                    <a:schemeClr val="accent2">
                      <a:lumMod val="50000"/>
                    </a:schemeClr>
                  </a:solidFill>
                  <a:latin typeface="Poppins" panose="00000500000000000000" pitchFamily="2" charset="0"/>
                  <a:cs typeface="Poppins" panose="00000500000000000000" pitchFamily="2" charset="0"/>
                </a:rPr>
                <a:t>A response to the </a:t>
              </a:r>
              <a:r>
                <a:rPr lang="en-US" sz="1800" b="1" dirty="0">
                  <a:solidFill>
                    <a:schemeClr val="accent2">
                      <a:lumMod val="50000"/>
                    </a:schemeClr>
                  </a:solidFill>
                  <a:latin typeface="Poppins" panose="00000500000000000000" pitchFamily="2" charset="0"/>
                  <a:cs typeface="Poppins" panose="00000500000000000000" pitchFamily="2" charset="0"/>
                </a:rPr>
                <a:t>2008 global financial crisis</a:t>
              </a:r>
              <a:endParaRPr lang="en-US" sz="1800" dirty="0">
                <a:solidFill>
                  <a:schemeClr val="accent2">
                    <a:lumMod val="50000"/>
                  </a:schemeClr>
                </a:solidFill>
                <a:latin typeface="Poppins" panose="00000500000000000000" pitchFamily="2" charset="0"/>
                <a:cs typeface="Poppins" panose="00000500000000000000" pitchFamily="2" charset="0"/>
              </a:endParaRPr>
            </a:p>
          </p:txBody>
        </p:sp>
      </p:grpSp>
      <p:grpSp>
        <p:nvGrpSpPr>
          <p:cNvPr id="33" name="Group 32">
            <a:extLst>
              <a:ext uri="{FF2B5EF4-FFF2-40B4-BE49-F238E27FC236}">
                <a16:creationId xmlns:a16="http://schemas.microsoft.com/office/drawing/2014/main" id="{31768961-D00B-DFB8-FBB4-0939B072B34B}"/>
              </a:ext>
            </a:extLst>
          </p:cNvPr>
          <p:cNvGrpSpPr/>
          <p:nvPr/>
        </p:nvGrpSpPr>
        <p:grpSpPr>
          <a:xfrm>
            <a:off x="3139355" y="2517123"/>
            <a:ext cx="4460670" cy="1314449"/>
            <a:chOff x="3625796" y="2682741"/>
            <a:chExt cx="3527056" cy="1314449"/>
          </a:xfrm>
        </p:grpSpPr>
        <p:sp>
          <p:nvSpPr>
            <p:cNvPr id="17" name="Rectangle: Rounded Corners 16">
              <a:extLst>
                <a:ext uri="{FF2B5EF4-FFF2-40B4-BE49-F238E27FC236}">
                  <a16:creationId xmlns:a16="http://schemas.microsoft.com/office/drawing/2014/main" id="{89BA14E6-1EC9-6C4A-C5A5-86705116D6E0}"/>
                </a:ext>
              </a:extLst>
            </p:cNvPr>
            <p:cNvSpPr/>
            <p:nvPr/>
          </p:nvSpPr>
          <p:spPr>
            <a:xfrm>
              <a:off x="3625796" y="2682741"/>
              <a:ext cx="3527056" cy="1314449"/>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latin typeface="Poppins" panose="00000500000000000000" pitchFamily="2" charset="0"/>
              </a:endParaRPr>
            </a:p>
          </p:txBody>
        </p:sp>
        <p:sp>
          <p:nvSpPr>
            <p:cNvPr id="11" name="TextBox 10">
              <a:extLst>
                <a:ext uri="{FF2B5EF4-FFF2-40B4-BE49-F238E27FC236}">
                  <a16:creationId xmlns:a16="http://schemas.microsoft.com/office/drawing/2014/main" id="{F33C527D-2956-8A99-8C5A-13BC33431889}"/>
                </a:ext>
              </a:extLst>
            </p:cNvPr>
            <p:cNvSpPr txBox="1"/>
            <p:nvPr/>
          </p:nvSpPr>
          <p:spPr>
            <a:xfrm>
              <a:off x="3790086" y="2906026"/>
              <a:ext cx="3209374" cy="923330"/>
            </a:xfrm>
            <a:prstGeom prst="rect">
              <a:avLst/>
            </a:prstGeom>
            <a:noFill/>
          </p:spPr>
          <p:txBody>
            <a:bodyPr wrap="square" rtlCol="0">
              <a:spAutoFit/>
            </a:bodyPr>
            <a:lstStyle/>
            <a:p>
              <a:pPr algn="ctr"/>
              <a:r>
                <a:rPr lang="en-US" sz="1800" dirty="0">
                  <a:solidFill>
                    <a:schemeClr val="accent2">
                      <a:lumMod val="50000"/>
                    </a:schemeClr>
                  </a:solidFill>
                  <a:latin typeface="Poppins" panose="00000500000000000000" pitchFamily="2" charset="0"/>
                  <a:cs typeface="Poppins" panose="00000500000000000000" pitchFamily="2" charset="0"/>
                </a:rPr>
                <a:t>Enhanced capital requirements and more </a:t>
              </a:r>
              <a:r>
                <a:rPr lang="en-US" sz="1800" b="1" dirty="0">
                  <a:solidFill>
                    <a:schemeClr val="accent2">
                      <a:lumMod val="50000"/>
                    </a:schemeClr>
                  </a:solidFill>
                  <a:latin typeface="Poppins" panose="00000500000000000000" pitchFamily="2" charset="0"/>
                  <a:cs typeface="Poppins" panose="00000500000000000000" pitchFamily="2" charset="0"/>
                </a:rPr>
                <a:t>‘rainy day’ capital </a:t>
              </a:r>
              <a:r>
                <a:rPr lang="en-US" sz="1800" dirty="0">
                  <a:solidFill>
                    <a:schemeClr val="accent2">
                      <a:lumMod val="50000"/>
                    </a:schemeClr>
                  </a:solidFill>
                  <a:latin typeface="Poppins" panose="00000500000000000000" pitchFamily="2" charset="0"/>
                  <a:cs typeface="Poppins" panose="00000500000000000000" pitchFamily="2" charset="0"/>
                </a:rPr>
                <a:t>for economic downturns</a:t>
              </a:r>
            </a:p>
          </p:txBody>
        </p:sp>
      </p:grpSp>
      <p:grpSp>
        <p:nvGrpSpPr>
          <p:cNvPr id="34" name="Group 33">
            <a:extLst>
              <a:ext uri="{FF2B5EF4-FFF2-40B4-BE49-F238E27FC236}">
                <a16:creationId xmlns:a16="http://schemas.microsoft.com/office/drawing/2014/main" id="{B01DC13E-9F0A-2447-622D-0673D7FDC0C6}"/>
              </a:ext>
            </a:extLst>
          </p:cNvPr>
          <p:cNvGrpSpPr/>
          <p:nvPr/>
        </p:nvGrpSpPr>
        <p:grpSpPr>
          <a:xfrm>
            <a:off x="7799645" y="2517123"/>
            <a:ext cx="3915153" cy="1314449"/>
            <a:chOff x="7409327" y="2682741"/>
            <a:chExt cx="3915153" cy="1314449"/>
          </a:xfrm>
        </p:grpSpPr>
        <p:sp>
          <p:nvSpPr>
            <p:cNvPr id="30" name="Rectangle: Rounded Corners 29">
              <a:extLst>
                <a:ext uri="{FF2B5EF4-FFF2-40B4-BE49-F238E27FC236}">
                  <a16:creationId xmlns:a16="http://schemas.microsoft.com/office/drawing/2014/main" id="{CC8FACE2-B68B-876A-ECCF-C79FF1F98CA8}"/>
                </a:ext>
              </a:extLst>
            </p:cNvPr>
            <p:cNvSpPr/>
            <p:nvPr/>
          </p:nvSpPr>
          <p:spPr>
            <a:xfrm>
              <a:off x="7409327" y="2682741"/>
              <a:ext cx="3915153" cy="1314449"/>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GB" dirty="0">
                <a:latin typeface="Poppins" panose="00000500000000000000" pitchFamily="2" charset="0"/>
              </a:endParaRPr>
            </a:p>
          </p:txBody>
        </p:sp>
        <p:sp>
          <p:nvSpPr>
            <p:cNvPr id="12" name="TextBox 11">
              <a:extLst>
                <a:ext uri="{FF2B5EF4-FFF2-40B4-BE49-F238E27FC236}">
                  <a16:creationId xmlns:a16="http://schemas.microsoft.com/office/drawing/2014/main" id="{206840BF-8D13-D743-FF5E-CA4A5EF4A97C}"/>
                </a:ext>
              </a:extLst>
            </p:cNvPr>
            <p:cNvSpPr txBox="1"/>
            <p:nvPr/>
          </p:nvSpPr>
          <p:spPr>
            <a:xfrm>
              <a:off x="7601973" y="2906026"/>
              <a:ext cx="3539127" cy="923330"/>
            </a:xfrm>
            <a:prstGeom prst="rect">
              <a:avLst/>
            </a:prstGeom>
            <a:noFill/>
          </p:spPr>
          <p:txBody>
            <a:bodyPr wrap="square" rtlCol="0">
              <a:spAutoFit/>
            </a:bodyPr>
            <a:lstStyle/>
            <a:p>
              <a:pPr algn="ctr"/>
              <a:r>
                <a:rPr lang="en-US" sz="1800" dirty="0">
                  <a:solidFill>
                    <a:schemeClr val="accent2">
                      <a:lumMod val="50000"/>
                    </a:schemeClr>
                  </a:solidFill>
                  <a:latin typeface="Poppins" panose="00000500000000000000" pitchFamily="2" charset="0"/>
                  <a:cs typeface="Poppins" panose="00000500000000000000" pitchFamily="2" charset="0"/>
                </a:rPr>
                <a:t>A charge for being a </a:t>
              </a:r>
              <a:r>
                <a:rPr lang="en-US" sz="1800" b="1" dirty="0">
                  <a:solidFill>
                    <a:schemeClr val="accent2">
                      <a:lumMod val="50000"/>
                    </a:schemeClr>
                  </a:solidFill>
                  <a:latin typeface="Poppins" panose="00000500000000000000" pitchFamily="2" charset="0"/>
                  <a:cs typeface="Poppins" panose="00000500000000000000" pitchFamily="2" charset="0"/>
                </a:rPr>
                <a:t>‘too big to fail’ </a:t>
              </a:r>
              <a:r>
                <a:rPr lang="en-US" sz="1800" dirty="0">
                  <a:solidFill>
                    <a:schemeClr val="accent2">
                      <a:lumMod val="50000"/>
                    </a:schemeClr>
                  </a:solidFill>
                  <a:latin typeface="Poppins" panose="00000500000000000000" pitchFamily="2" charset="0"/>
                  <a:cs typeface="Poppins" panose="00000500000000000000" pitchFamily="2" charset="0"/>
                </a:rPr>
                <a:t>bank and funding &amp; liquidity regulations</a:t>
              </a:r>
            </a:p>
          </p:txBody>
        </p:sp>
      </p:grpSp>
      <p:sp>
        <p:nvSpPr>
          <p:cNvPr id="14" name="Rectangle: Rounded Corners 13">
            <a:extLst>
              <a:ext uri="{FF2B5EF4-FFF2-40B4-BE49-F238E27FC236}">
                <a16:creationId xmlns:a16="http://schemas.microsoft.com/office/drawing/2014/main" id="{87A18F52-C6BE-46F7-65B4-E45D95C44E0B}"/>
              </a:ext>
            </a:extLst>
          </p:cNvPr>
          <p:cNvSpPr/>
          <p:nvPr/>
        </p:nvSpPr>
        <p:spPr>
          <a:xfrm>
            <a:off x="-10130441" y="951462"/>
            <a:ext cx="8573856" cy="473219"/>
          </a:xfrm>
          <a:prstGeom prst="roundRect">
            <a:avLst>
              <a:gd name="adj" fmla="val 50000"/>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Introduced </a:t>
            </a:r>
            <a:r>
              <a:rPr lang="en-US"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assessments of market and operational risk </a:t>
            </a:r>
            <a:r>
              <a:rPr lang="en-US"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as well as </a:t>
            </a:r>
            <a:r>
              <a:rPr lang="en-US"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credit risk</a:t>
            </a:r>
            <a:endParaRPr lang="en-US" sz="1600" b="1" dirty="0">
              <a:solidFill>
                <a:schemeClr val="accent2">
                  <a:lumMod val="50000"/>
                </a:schemeClr>
              </a:solidFill>
              <a:latin typeface="Poppins" panose="00000500000000000000" pitchFamily="2" charset="0"/>
            </a:endParaRPr>
          </a:p>
        </p:txBody>
      </p:sp>
      <p:sp>
        <p:nvSpPr>
          <p:cNvPr id="31" name="TextBox 30">
            <a:extLst>
              <a:ext uri="{FF2B5EF4-FFF2-40B4-BE49-F238E27FC236}">
                <a16:creationId xmlns:a16="http://schemas.microsoft.com/office/drawing/2014/main" id="{5BDF0840-80D5-FA92-06C6-BFBE476BF711}"/>
              </a:ext>
            </a:extLst>
          </p:cNvPr>
          <p:cNvSpPr txBox="1"/>
          <p:nvPr/>
        </p:nvSpPr>
        <p:spPr>
          <a:xfrm>
            <a:off x="-11630850" y="959793"/>
            <a:ext cx="1427877" cy="461665"/>
          </a:xfrm>
          <a:prstGeom prst="rect">
            <a:avLst/>
          </a:prstGeom>
          <a:noFill/>
        </p:spPr>
        <p:txBody>
          <a:bodyPr wrap="square" rtlCol="0">
            <a:spAutoFit/>
          </a:bodyPr>
          <a:lstStyle/>
          <a:p>
            <a:r>
              <a:rPr lang="en-GB" sz="2400" dirty="0">
                <a:solidFill>
                  <a:schemeClr val="accent2">
                    <a:lumMod val="50000"/>
                  </a:schemeClr>
                </a:solidFill>
                <a:latin typeface="Poppins Bold" panose="00000800000000000000" pitchFamily="2" charset="0"/>
                <a:cs typeface="Poppins Bold" panose="00000800000000000000" pitchFamily="2" charset="0"/>
              </a:rPr>
              <a:t>Pillar 1</a:t>
            </a:r>
          </a:p>
        </p:txBody>
      </p:sp>
      <p:sp>
        <p:nvSpPr>
          <p:cNvPr id="35" name="Rectangle: Rounded Corners 34">
            <a:extLst>
              <a:ext uri="{FF2B5EF4-FFF2-40B4-BE49-F238E27FC236}">
                <a16:creationId xmlns:a16="http://schemas.microsoft.com/office/drawing/2014/main" id="{82072836-042F-FB81-DDC6-C88CFBE3057C}"/>
              </a:ext>
            </a:extLst>
          </p:cNvPr>
          <p:cNvSpPr/>
          <p:nvPr/>
        </p:nvSpPr>
        <p:spPr>
          <a:xfrm>
            <a:off x="-10130441" y="1892498"/>
            <a:ext cx="8573856" cy="473219"/>
          </a:xfrm>
          <a:prstGeom prst="roundRect">
            <a:avLst>
              <a:gd name="adj" fmla="val 50000"/>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Required that banks have an </a:t>
            </a:r>
            <a:r>
              <a:rPr lang="en-US"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ongoing internal regulatory review</a:t>
            </a:r>
            <a:endParaRPr lang="en-US" sz="1600" b="1" dirty="0">
              <a:solidFill>
                <a:schemeClr val="accent2">
                  <a:lumMod val="50000"/>
                </a:schemeClr>
              </a:solidFill>
              <a:latin typeface="Poppins" panose="00000500000000000000" pitchFamily="2" charset="0"/>
            </a:endParaRPr>
          </a:p>
        </p:txBody>
      </p:sp>
      <p:sp>
        <p:nvSpPr>
          <p:cNvPr id="36" name="TextBox 35">
            <a:extLst>
              <a:ext uri="{FF2B5EF4-FFF2-40B4-BE49-F238E27FC236}">
                <a16:creationId xmlns:a16="http://schemas.microsoft.com/office/drawing/2014/main" id="{E93B01FC-A9F5-DFDF-5A27-82F93E673BBF}"/>
              </a:ext>
            </a:extLst>
          </p:cNvPr>
          <p:cNvSpPr txBox="1"/>
          <p:nvPr/>
        </p:nvSpPr>
        <p:spPr>
          <a:xfrm>
            <a:off x="-11630850" y="1904682"/>
            <a:ext cx="1427877" cy="461665"/>
          </a:xfrm>
          <a:prstGeom prst="rect">
            <a:avLst/>
          </a:prstGeom>
          <a:noFill/>
        </p:spPr>
        <p:txBody>
          <a:bodyPr wrap="square" rtlCol="0">
            <a:spAutoFit/>
          </a:bodyPr>
          <a:lstStyle/>
          <a:p>
            <a:r>
              <a:rPr lang="en-GB" sz="2400" dirty="0">
                <a:solidFill>
                  <a:schemeClr val="accent2">
                    <a:lumMod val="50000"/>
                  </a:schemeClr>
                </a:solidFill>
                <a:latin typeface="Poppins Bold" panose="00000800000000000000" pitchFamily="2" charset="0"/>
                <a:cs typeface="Poppins Bold" panose="00000800000000000000" pitchFamily="2" charset="0"/>
              </a:rPr>
              <a:t>Pillar 2</a:t>
            </a:r>
          </a:p>
        </p:txBody>
      </p:sp>
      <p:sp>
        <p:nvSpPr>
          <p:cNvPr id="37" name="Rectangle: Rounded Corners 36">
            <a:extLst>
              <a:ext uri="{FF2B5EF4-FFF2-40B4-BE49-F238E27FC236}">
                <a16:creationId xmlns:a16="http://schemas.microsoft.com/office/drawing/2014/main" id="{89772095-13C9-CDAE-8B69-56D07D95BDDA}"/>
              </a:ext>
            </a:extLst>
          </p:cNvPr>
          <p:cNvSpPr/>
          <p:nvPr/>
        </p:nvSpPr>
        <p:spPr>
          <a:xfrm>
            <a:off x="-10130441" y="2890161"/>
            <a:ext cx="8573856" cy="473219"/>
          </a:xfrm>
          <a:prstGeom prst="roundRect">
            <a:avLst>
              <a:gd name="adj" fmla="val 50000"/>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Required an </a:t>
            </a:r>
            <a:r>
              <a:rPr lang="en-US"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increase in disclosure </a:t>
            </a:r>
            <a:r>
              <a:rPr lang="en-US"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about the </a:t>
            </a:r>
            <a:r>
              <a:rPr lang="en-US"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risks faced by banks</a:t>
            </a:r>
            <a:endParaRPr lang="en-US" sz="1600" b="1" dirty="0">
              <a:solidFill>
                <a:schemeClr val="accent2">
                  <a:lumMod val="50000"/>
                </a:schemeClr>
              </a:solidFill>
              <a:latin typeface="Poppins" panose="00000500000000000000" pitchFamily="2" charset="0"/>
            </a:endParaRPr>
          </a:p>
        </p:txBody>
      </p:sp>
      <p:sp>
        <p:nvSpPr>
          <p:cNvPr id="41" name="TextBox 40">
            <a:extLst>
              <a:ext uri="{FF2B5EF4-FFF2-40B4-BE49-F238E27FC236}">
                <a16:creationId xmlns:a16="http://schemas.microsoft.com/office/drawing/2014/main" id="{DA7B645B-6DF8-A910-998A-BFE189EA47E7}"/>
              </a:ext>
            </a:extLst>
          </p:cNvPr>
          <p:cNvSpPr txBox="1"/>
          <p:nvPr/>
        </p:nvSpPr>
        <p:spPr>
          <a:xfrm>
            <a:off x="-11630850" y="2898492"/>
            <a:ext cx="1427877" cy="461665"/>
          </a:xfrm>
          <a:prstGeom prst="rect">
            <a:avLst/>
          </a:prstGeom>
          <a:noFill/>
        </p:spPr>
        <p:txBody>
          <a:bodyPr wrap="square" rtlCol="0">
            <a:spAutoFit/>
          </a:bodyPr>
          <a:lstStyle/>
          <a:p>
            <a:r>
              <a:rPr lang="en-GB" sz="2400" dirty="0">
                <a:solidFill>
                  <a:schemeClr val="accent2">
                    <a:lumMod val="50000"/>
                  </a:schemeClr>
                </a:solidFill>
                <a:latin typeface="Poppins Bold" panose="00000800000000000000" pitchFamily="2" charset="0"/>
                <a:cs typeface="Poppins Bold" panose="00000800000000000000" pitchFamily="2" charset="0"/>
              </a:rPr>
              <a:t>Pillar 3</a:t>
            </a:r>
          </a:p>
        </p:txBody>
      </p:sp>
      <p:sp>
        <p:nvSpPr>
          <p:cNvPr id="42" name="TextBox 41">
            <a:extLst>
              <a:ext uri="{FF2B5EF4-FFF2-40B4-BE49-F238E27FC236}">
                <a16:creationId xmlns:a16="http://schemas.microsoft.com/office/drawing/2014/main" id="{E7BF6783-6658-9E57-A00A-1FF8DD8C6B65}"/>
              </a:ext>
            </a:extLst>
          </p:cNvPr>
          <p:cNvSpPr txBox="1"/>
          <p:nvPr/>
        </p:nvSpPr>
        <p:spPr>
          <a:xfrm>
            <a:off x="-10407458" y="4072812"/>
            <a:ext cx="9127889" cy="338554"/>
          </a:xfrm>
          <a:prstGeom prst="rect">
            <a:avLst/>
          </a:prstGeom>
          <a:noFill/>
        </p:spPr>
        <p:txBody>
          <a:bodyPr wrap="square">
            <a:spAutoFit/>
          </a:bodyPr>
          <a:lstStyle/>
          <a:p>
            <a:pPr algn="ctr"/>
            <a:r>
              <a:rPr lang="en-GB" sz="1600" dirty="0">
                <a:solidFill>
                  <a:schemeClr val="accent2"/>
                </a:solidFill>
                <a:latin typeface="Poppins" panose="00000500000000000000" pitchFamily="2" charset="0"/>
                <a:ea typeface="Open Sans" panose="020B0606030504020204" pitchFamily="34" charset="0"/>
                <a:cs typeface="Poppins" panose="00000500000000000000" pitchFamily="2" charset="0"/>
              </a:rPr>
              <a:t>Delegate some of the </a:t>
            </a:r>
            <a:r>
              <a:rPr lang="en-GB" sz="1600" b="1" dirty="0">
                <a:solidFill>
                  <a:schemeClr val="accent2"/>
                </a:solidFill>
                <a:latin typeface="Poppins" panose="00000500000000000000" pitchFamily="2" charset="0"/>
                <a:ea typeface="Open Sans" panose="020B0606030504020204" pitchFamily="34" charset="0"/>
                <a:cs typeface="Poppins" panose="00000500000000000000" pitchFamily="2" charset="0"/>
              </a:rPr>
              <a:t>responsibility for regulation </a:t>
            </a:r>
            <a:r>
              <a:rPr lang="en-GB" sz="1600" dirty="0">
                <a:solidFill>
                  <a:schemeClr val="accent2"/>
                </a:solidFill>
                <a:latin typeface="Poppins" panose="00000500000000000000" pitchFamily="2" charset="0"/>
                <a:ea typeface="Open Sans" panose="020B0606030504020204" pitchFamily="34" charset="0"/>
                <a:cs typeface="Poppins" panose="00000500000000000000" pitchFamily="2" charset="0"/>
              </a:rPr>
              <a:t>to the stock and credit market</a:t>
            </a:r>
            <a:endParaRPr lang="en-US" sz="1600" dirty="0">
              <a:solidFill>
                <a:schemeClr val="accent2"/>
              </a:solidFill>
              <a:latin typeface="Poppins" panose="00000500000000000000" pitchFamily="2" charset="0"/>
            </a:endParaRPr>
          </a:p>
        </p:txBody>
      </p:sp>
      <p:sp>
        <p:nvSpPr>
          <p:cNvPr id="44" name="Left Brace 43">
            <a:extLst>
              <a:ext uri="{FF2B5EF4-FFF2-40B4-BE49-F238E27FC236}">
                <a16:creationId xmlns:a16="http://schemas.microsoft.com/office/drawing/2014/main" id="{52769754-5CE2-DD6D-86C7-AC4D3EFD4E49}"/>
              </a:ext>
            </a:extLst>
          </p:cNvPr>
          <p:cNvSpPr/>
          <p:nvPr/>
        </p:nvSpPr>
        <p:spPr>
          <a:xfrm rot="16200000">
            <a:off x="-6012789" y="-487167"/>
            <a:ext cx="338553" cy="8573856"/>
          </a:xfrm>
          <a:prstGeom prst="leftBrace">
            <a:avLst>
              <a:gd name="adj1" fmla="val 65367"/>
              <a:gd name="adj2" fmla="val 50000"/>
            </a:avLst>
          </a:prstGeom>
          <a:ln w="381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Tree>
    <p:extLst>
      <p:ext uri="{BB962C8B-B14F-4D97-AF65-F5344CB8AC3E}">
        <p14:creationId xmlns:p14="http://schemas.microsoft.com/office/powerpoint/2010/main" val="26127319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500" fill="hold"/>
                                            <p:tgtEl>
                                              <p:spTgt spid="75"/>
                                            </p:tgtEl>
                                            <p:attrNameLst>
                                              <p:attrName>ppt_w</p:attrName>
                                            </p:attrNameLst>
                                          </p:cBhvr>
                                          <p:tavLst>
                                            <p:tav tm="0">
                                              <p:val>
                                                <p:fltVal val="0"/>
                                              </p:val>
                                            </p:tav>
                                            <p:tav tm="100000">
                                              <p:val>
                                                <p:strVal val="#ppt_w"/>
                                              </p:val>
                                            </p:tav>
                                          </p:tavLst>
                                        </p:anim>
                                        <p:anim calcmode="lin" valueType="num">
                                          <p:cBhvr>
                                            <p:cTn id="8" dur="500" fill="hold"/>
                                            <p:tgtEl>
                                              <p:spTgt spid="75"/>
                                            </p:tgtEl>
                                            <p:attrNameLst>
                                              <p:attrName>ppt_h</p:attrName>
                                            </p:attrNameLst>
                                          </p:cBhvr>
                                          <p:tavLst>
                                            <p:tav tm="0">
                                              <p:val>
                                                <p:fltVal val="0"/>
                                              </p:val>
                                            </p:tav>
                                            <p:tav tm="100000">
                                              <p:val>
                                                <p:strVal val="#ppt_h"/>
                                              </p:val>
                                            </p:tav>
                                          </p:tavLst>
                                        </p:anim>
                                        <p:anim calcmode="lin" valueType="num">
                                          <p:cBhvr>
                                            <p:cTn id="9" dur="500" fill="hold"/>
                                            <p:tgtEl>
                                              <p:spTgt spid="75"/>
                                            </p:tgtEl>
                                            <p:attrNameLst>
                                              <p:attrName>style.rotation</p:attrName>
                                            </p:attrNameLst>
                                          </p:cBhvr>
                                          <p:tavLst>
                                            <p:tav tm="0">
                                              <p:val>
                                                <p:fltVal val="90"/>
                                              </p:val>
                                            </p:tav>
                                            <p:tav tm="100000">
                                              <p:val>
                                                <p:fltVal val="0"/>
                                              </p:val>
                                            </p:tav>
                                          </p:tavLst>
                                        </p:anim>
                                        <p:animEffect transition="in" filter="fade">
                                          <p:cBhvr>
                                            <p:cTn id="10" dur="500"/>
                                            <p:tgtEl>
                                              <p:spTgt spid="75"/>
                                            </p:tgtEl>
                                          </p:cBhvr>
                                        </p:animEffect>
                                      </p:childTnLst>
                                    </p:cTn>
                                  </p:par>
                                </p:childTnLst>
                              </p:cTn>
                            </p:par>
                            <p:par>
                              <p:cTn id="11" fill="hold">
                                <p:stCondLst>
                                  <p:cond delay="500"/>
                                </p:stCondLst>
                                <p:childTnLst>
                                  <p:par>
                                    <p:cTn id="12" presetID="2" presetClass="entr" presetSubtype="1" decel="100000" fill="hold" grpId="0" nodeType="afterEffect">
                                      <p:stCondLst>
                                        <p:cond delay="0"/>
                                      </p:stCondLst>
                                      <p:childTnLst>
                                        <p:set>
                                          <p:cBhvr>
                                            <p:cTn id="13" dur="1" fill="hold">
                                              <p:stCondLst>
                                                <p:cond delay="0"/>
                                              </p:stCondLst>
                                            </p:cTn>
                                            <p:tgtEl>
                                              <p:spTgt spid="73"/>
                                            </p:tgtEl>
                                            <p:attrNameLst>
                                              <p:attrName>style.visibility</p:attrName>
                                            </p:attrNameLst>
                                          </p:cBhvr>
                                          <p:to>
                                            <p:strVal val="visible"/>
                                          </p:to>
                                        </p:set>
                                        <p:anim calcmode="lin" valueType="num">
                                          <p:cBhvr additive="base">
                                            <p:cTn id="14" dur="500" fill="hold"/>
                                            <p:tgtEl>
                                              <p:spTgt spid="73"/>
                                            </p:tgtEl>
                                            <p:attrNameLst>
                                              <p:attrName>ppt_x</p:attrName>
                                            </p:attrNameLst>
                                          </p:cBhvr>
                                          <p:tavLst>
                                            <p:tav tm="0">
                                              <p:val>
                                                <p:strVal val="#ppt_x"/>
                                              </p:val>
                                            </p:tav>
                                            <p:tav tm="100000">
                                              <p:val>
                                                <p:strVal val="#ppt_x"/>
                                              </p:val>
                                            </p:tav>
                                          </p:tavLst>
                                        </p:anim>
                                        <p:anim calcmode="lin" valueType="num">
                                          <p:cBhvr additive="base">
                                            <p:cTn id="15" dur="500" fill="hold"/>
                                            <p:tgtEl>
                                              <p:spTgt spid="73"/>
                                            </p:tgtEl>
                                            <p:attrNameLst>
                                              <p:attrName>ppt_y</p:attrName>
                                            </p:attrNameLst>
                                          </p:cBhvr>
                                          <p:tavLst>
                                            <p:tav tm="0">
                                              <p:val>
                                                <p:strVal val="0-#ppt_h/2"/>
                                              </p:val>
                                            </p:tav>
                                            <p:tav tm="100000">
                                              <p:val>
                                                <p:strVal val="#ppt_y"/>
                                              </p:val>
                                            </p:tav>
                                          </p:tavLst>
                                        </p:anim>
                                      </p:childTnLst>
                                    </p:cTn>
                                  </p:par>
                                  <p:par>
                                    <p:cTn id="16" presetID="2" presetClass="entr" presetSubtype="1" decel="100000" fill="hold" nodeType="withEffect">
                                      <p:stCondLst>
                                        <p:cond delay="150"/>
                                      </p:stCondLst>
                                      <p:childTnLst>
                                        <p:set>
                                          <p:cBhvr>
                                            <p:cTn id="17" dur="1" fill="hold">
                                              <p:stCondLst>
                                                <p:cond delay="0"/>
                                              </p:stCondLst>
                                            </p:cTn>
                                            <p:tgtEl>
                                              <p:spTgt spid="74"/>
                                            </p:tgtEl>
                                            <p:attrNameLst>
                                              <p:attrName>style.visibility</p:attrName>
                                            </p:attrNameLst>
                                          </p:cBhvr>
                                          <p:to>
                                            <p:strVal val="visible"/>
                                          </p:to>
                                        </p:set>
                                        <p:anim calcmode="lin" valueType="num">
                                          <p:cBhvr additive="base">
                                            <p:cTn id="18" dur="500" fill="hold"/>
                                            <p:tgtEl>
                                              <p:spTgt spid="74"/>
                                            </p:tgtEl>
                                            <p:attrNameLst>
                                              <p:attrName>ppt_x</p:attrName>
                                            </p:attrNameLst>
                                          </p:cBhvr>
                                          <p:tavLst>
                                            <p:tav tm="0">
                                              <p:val>
                                                <p:strVal val="#ppt_x"/>
                                              </p:val>
                                            </p:tav>
                                            <p:tav tm="100000">
                                              <p:val>
                                                <p:strVal val="#ppt_x"/>
                                              </p:val>
                                            </p:tav>
                                          </p:tavLst>
                                        </p:anim>
                                        <p:anim calcmode="lin" valueType="num">
                                          <p:cBhvr additive="base">
                                            <p:cTn id="19" dur="500" fill="hold"/>
                                            <p:tgtEl>
                                              <p:spTgt spid="74"/>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14:presetBounceEnd="50000">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14:bounceEnd="50000">
                                          <p:cBhvr additive="base">
                                            <p:cTn id="24" dur="500" fill="hold"/>
                                            <p:tgtEl>
                                              <p:spTgt spid="32"/>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14:presetBounceEnd="50000">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14:bounceEnd="50000">
                                          <p:cBhvr additive="base">
                                            <p:cTn id="30" dur="500" fill="hold"/>
                                            <p:tgtEl>
                                              <p:spTgt spid="33"/>
                                            </p:tgtEl>
                                            <p:attrNameLst>
                                              <p:attrName>ppt_x</p:attrName>
                                            </p:attrNameLst>
                                          </p:cBhvr>
                                          <p:tavLst>
                                            <p:tav tm="0">
                                              <p:val>
                                                <p:strVal val="1+#ppt_w/2"/>
                                              </p:val>
                                            </p:tav>
                                            <p:tav tm="100000">
                                              <p:val>
                                                <p:strVal val="#ppt_x"/>
                                              </p:val>
                                            </p:tav>
                                          </p:tavLst>
                                        </p:anim>
                                        <p:anim calcmode="lin" valueType="num" p14:bounceEnd="50000">
                                          <p:cBhvr additive="base">
                                            <p:cTn id="31"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14:presetBounceEnd="50000">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14:bounceEnd="50000">
                                          <p:cBhvr additive="base">
                                            <p:cTn id="36" dur="500" fill="hold"/>
                                            <p:tgtEl>
                                              <p:spTgt spid="34"/>
                                            </p:tgtEl>
                                            <p:attrNameLst>
                                              <p:attrName>ppt_x</p:attrName>
                                            </p:attrNameLst>
                                          </p:cBhvr>
                                          <p:tavLst>
                                            <p:tav tm="0">
                                              <p:val>
                                                <p:strVal val="1+#ppt_w/2"/>
                                              </p:val>
                                            </p:tav>
                                            <p:tav tm="100000">
                                              <p:val>
                                                <p:strVal val="#ppt_x"/>
                                              </p:val>
                                            </p:tav>
                                          </p:tavLst>
                                        </p:anim>
                                        <p:anim calcmode="lin" valueType="num" p14:bounceEnd="50000">
                                          <p:cBhvr additive="base">
                                            <p:cTn id="37"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500" fill="hold"/>
                                            <p:tgtEl>
                                              <p:spTgt spid="75"/>
                                            </p:tgtEl>
                                            <p:attrNameLst>
                                              <p:attrName>ppt_w</p:attrName>
                                            </p:attrNameLst>
                                          </p:cBhvr>
                                          <p:tavLst>
                                            <p:tav tm="0">
                                              <p:val>
                                                <p:fltVal val="0"/>
                                              </p:val>
                                            </p:tav>
                                            <p:tav tm="100000">
                                              <p:val>
                                                <p:strVal val="#ppt_w"/>
                                              </p:val>
                                            </p:tav>
                                          </p:tavLst>
                                        </p:anim>
                                        <p:anim calcmode="lin" valueType="num">
                                          <p:cBhvr>
                                            <p:cTn id="8" dur="500" fill="hold"/>
                                            <p:tgtEl>
                                              <p:spTgt spid="75"/>
                                            </p:tgtEl>
                                            <p:attrNameLst>
                                              <p:attrName>ppt_h</p:attrName>
                                            </p:attrNameLst>
                                          </p:cBhvr>
                                          <p:tavLst>
                                            <p:tav tm="0">
                                              <p:val>
                                                <p:fltVal val="0"/>
                                              </p:val>
                                            </p:tav>
                                            <p:tav tm="100000">
                                              <p:val>
                                                <p:strVal val="#ppt_h"/>
                                              </p:val>
                                            </p:tav>
                                          </p:tavLst>
                                        </p:anim>
                                        <p:anim calcmode="lin" valueType="num">
                                          <p:cBhvr>
                                            <p:cTn id="9" dur="500" fill="hold"/>
                                            <p:tgtEl>
                                              <p:spTgt spid="75"/>
                                            </p:tgtEl>
                                            <p:attrNameLst>
                                              <p:attrName>style.rotation</p:attrName>
                                            </p:attrNameLst>
                                          </p:cBhvr>
                                          <p:tavLst>
                                            <p:tav tm="0">
                                              <p:val>
                                                <p:fltVal val="90"/>
                                              </p:val>
                                            </p:tav>
                                            <p:tav tm="100000">
                                              <p:val>
                                                <p:fltVal val="0"/>
                                              </p:val>
                                            </p:tav>
                                          </p:tavLst>
                                        </p:anim>
                                        <p:animEffect transition="in" filter="fade">
                                          <p:cBhvr>
                                            <p:cTn id="10" dur="500"/>
                                            <p:tgtEl>
                                              <p:spTgt spid="75"/>
                                            </p:tgtEl>
                                          </p:cBhvr>
                                        </p:animEffect>
                                      </p:childTnLst>
                                    </p:cTn>
                                  </p:par>
                                </p:childTnLst>
                              </p:cTn>
                            </p:par>
                            <p:par>
                              <p:cTn id="11" fill="hold">
                                <p:stCondLst>
                                  <p:cond delay="500"/>
                                </p:stCondLst>
                                <p:childTnLst>
                                  <p:par>
                                    <p:cTn id="12" presetID="2" presetClass="entr" presetSubtype="1" decel="100000" fill="hold" grpId="0" nodeType="afterEffect">
                                      <p:stCondLst>
                                        <p:cond delay="0"/>
                                      </p:stCondLst>
                                      <p:childTnLst>
                                        <p:set>
                                          <p:cBhvr>
                                            <p:cTn id="13" dur="1" fill="hold">
                                              <p:stCondLst>
                                                <p:cond delay="0"/>
                                              </p:stCondLst>
                                            </p:cTn>
                                            <p:tgtEl>
                                              <p:spTgt spid="73"/>
                                            </p:tgtEl>
                                            <p:attrNameLst>
                                              <p:attrName>style.visibility</p:attrName>
                                            </p:attrNameLst>
                                          </p:cBhvr>
                                          <p:to>
                                            <p:strVal val="visible"/>
                                          </p:to>
                                        </p:set>
                                        <p:anim calcmode="lin" valueType="num">
                                          <p:cBhvr additive="base">
                                            <p:cTn id="14" dur="500" fill="hold"/>
                                            <p:tgtEl>
                                              <p:spTgt spid="73"/>
                                            </p:tgtEl>
                                            <p:attrNameLst>
                                              <p:attrName>ppt_x</p:attrName>
                                            </p:attrNameLst>
                                          </p:cBhvr>
                                          <p:tavLst>
                                            <p:tav tm="0">
                                              <p:val>
                                                <p:strVal val="#ppt_x"/>
                                              </p:val>
                                            </p:tav>
                                            <p:tav tm="100000">
                                              <p:val>
                                                <p:strVal val="#ppt_x"/>
                                              </p:val>
                                            </p:tav>
                                          </p:tavLst>
                                        </p:anim>
                                        <p:anim calcmode="lin" valueType="num">
                                          <p:cBhvr additive="base">
                                            <p:cTn id="15" dur="500" fill="hold"/>
                                            <p:tgtEl>
                                              <p:spTgt spid="73"/>
                                            </p:tgtEl>
                                            <p:attrNameLst>
                                              <p:attrName>ppt_y</p:attrName>
                                            </p:attrNameLst>
                                          </p:cBhvr>
                                          <p:tavLst>
                                            <p:tav tm="0">
                                              <p:val>
                                                <p:strVal val="0-#ppt_h/2"/>
                                              </p:val>
                                            </p:tav>
                                            <p:tav tm="100000">
                                              <p:val>
                                                <p:strVal val="#ppt_y"/>
                                              </p:val>
                                            </p:tav>
                                          </p:tavLst>
                                        </p:anim>
                                      </p:childTnLst>
                                    </p:cTn>
                                  </p:par>
                                  <p:par>
                                    <p:cTn id="16" presetID="2" presetClass="entr" presetSubtype="1" decel="100000" fill="hold" nodeType="withEffect">
                                      <p:stCondLst>
                                        <p:cond delay="150"/>
                                      </p:stCondLst>
                                      <p:childTnLst>
                                        <p:set>
                                          <p:cBhvr>
                                            <p:cTn id="17" dur="1" fill="hold">
                                              <p:stCondLst>
                                                <p:cond delay="0"/>
                                              </p:stCondLst>
                                            </p:cTn>
                                            <p:tgtEl>
                                              <p:spTgt spid="74"/>
                                            </p:tgtEl>
                                            <p:attrNameLst>
                                              <p:attrName>style.visibility</p:attrName>
                                            </p:attrNameLst>
                                          </p:cBhvr>
                                          <p:to>
                                            <p:strVal val="visible"/>
                                          </p:to>
                                        </p:set>
                                        <p:anim calcmode="lin" valueType="num">
                                          <p:cBhvr additive="base">
                                            <p:cTn id="18" dur="500" fill="hold"/>
                                            <p:tgtEl>
                                              <p:spTgt spid="74"/>
                                            </p:tgtEl>
                                            <p:attrNameLst>
                                              <p:attrName>ppt_x</p:attrName>
                                            </p:attrNameLst>
                                          </p:cBhvr>
                                          <p:tavLst>
                                            <p:tav tm="0">
                                              <p:val>
                                                <p:strVal val="#ppt_x"/>
                                              </p:val>
                                            </p:tav>
                                            <p:tav tm="100000">
                                              <p:val>
                                                <p:strVal val="#ppt_x"/>
                                              </p:val>
                                            </p:tav>
                                          </p:tavLst>
                                        </p:anim>
                                        <p:anim calcmode="lin" valueType="num">
                                          <p:cBhvr additive="base">
                                            <p:cTn id="19" dur="500" fill="hold"/>
                                            <p:tgtEl>
                                              <p:spTgt spid="74"/>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1+#ppt_w/2"/>
                                              </p:val>
                                            </p:tav>
                                            <p:tav tm="100000">
                                              <p:val>
                                                <p:strVal val="#ppt_x"/>
                                              </p:val>
                                            </p:tav>
                                          </p:tavLst>
                                        </p:anim>
                                        <p:anim calcmode="lin" valueType="num">
                                          <p:cBhvr additive="base">
                                            <p:cTn id="25"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500" fill="hold"/>
                                            <p:tgtEl>
                                              <p:spTgt spid="33"/>
                                            </p:tgtEl>
                                            <p:attrNameLst>
                                              <p:attrName>ppt_x</p:attrName>
                                            </p:attrNameLst>
                                          </p:cBhvr>
                                          <p:tavLst>
                                            <p:tav tm="0">
                                              <p:val>
                                                <p:strVal val="1+#ppt_w/2"/>
                                              </p:val>
                                            </p:tav>
                                            <p:tav tm="100000">
                                              <p:val>
                                                <p:strVal val="#ppt_x"/>
                                              </p:val>
                                            </p:tav>
                                          </p:tavLst>
                                        </p:anim>
                                        <p:anim calcmode="lin" valueType="num">
                                          <p:cBhvr additive="base">
                                            <p:cTn id="31"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additive="base">
                                            <p:cTn id="36" dur="500" fill="hold"/>
                                            <p:tgtEl>
                                              <p:spTgt spid="34"/>
                                            </p:tgtEl>
                                            <p:attrNameLst>
                                              <p:attrName>ppt_x</p:attrName>
                                            </p:attrNameLst>
                                          </p:cBhvr>
                                          <p:tavLst>
                                            <p:tav tm="0">
                                              <p:val>
                                                <p:strVal val="1+#ppt_w/2"/>
                                              </p:val>
                                            </p:tav>
                                            <p:tav tm="100000">
                                              <p:val>
                                                <p:strVal val="#ppt_x"/>
                                              </p:val>
                                            </p:tav>
                                          </p:tavLst>
                                        </p:anim>
                                        <p:anim calcmode="lin" valueType="num">
                                          <p:cBhvr additive="base">
                                            <p:cTn id="37"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9105535-AC62-0C21-7AA5-9EDB4E47FCFE}"/>
              </a:ext>
            </a:extLst>
          </p:cNvPr>
          <p:cNvCxnSpPr>
            <a:cxnSpLocks/>
          </p:cNvCxnSpPr>
          <p:nvPr/>
        </p:nvCxnSpPr>
        <p:spPr>
          <a:xfrm>
            <a:off x="0" y="4257675"/>
            <a:ext cx="12192000" cy="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B2D52AA-E215-D1C4-D317-5A7D1DED9D91}"/>
              </a:ext>
            </a:extLst>
          </p:cNvPr>
          <p:cNvCxnSpPr>
            <a:cxnSpLocks/>
          </p:cNvCxnSpPr>
          <p:nvPr/>
        </p:nvCxnSpPr>
        <p:spPr>
          <a:xfrm flipV="1">
            <a:off x="1132949" y="4102898"/>
            <a:ext cx="0" cy="30955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9673D4E-1839-9C7A-4EFA-2D371F28F1D5}"/>
              </a:ext>
            </a:extLst>
          </p:cNvPr>
          <p:cNvSpPr txBox="1"/>
          <p:nvPr/>
        </p:nvSpPr>
        <p:spPr>
          <a:xfrm>
            <a:off x="773428" y="4519551"/>
            <a:ext cx="719042"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2000</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cxnSp>
        <p:nvCxnSpPr>
          <p:cNvPr id="25" name="Straight Connector 24">
            <a:extLst>
              <a:ext uri="{FF2B5EF4-FFF2-40B4-BE49-F238E27FC236}">
                <a16:creationId xmlns:a16="http://schemas.microsoft.com/office/drawing/2014/main" id="{1BF23B54-10B0-BA63-251D-7DC5C2F06EA1}"/>
              </a:ext>
            </a:extLst>
          </p:cNvPr>
          <p:cNvCxnSpPr>
            <a:cxnSpLocks/>
          </p:cNvCxnSpPr>
          <p:nvPr/>
        </p:nvCxnSpPr>
        <p:spPr>
          <a:xfrm flipV="1">
            <a:off x="3118169" y="4102898"/>
            <a:ext cx="0" cy="30955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95C67F8-77AB-BA1D-D506-15FD2E5DFDEA}"/>
              </a:ext>
            </a:extLst>
          </p:cNvPr>
          <p:cNvCxnSpPr>
            <a:cxnSpLocks/>
          </p:cNvCxnSpPr>
          <p:nvPr/>
        </p:nvCxnSpPr>
        <p:spPr>
          <a:xfrm flipV="1">
            <a:off x="5103389" y="4102898"/>
            <a:ext cx="0" cy="30955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84F05B4-7A01-878B-68D0-A6ADD1BC6452}"/>
              </a:ext>
            </a:extLst>
          </p:cNvPr>
          <p:cNvCxnSpPr>
            <a:cxnSpLocks/>
          </p:cNvCxnSpPr>
          <p:nvPr/>
        </p:nvCxnSpPr>
        <p:spPr>
          <a:xfrm flipV="1">
            <a:off x="7088609" y="4102898"/>
            <a:ext cx="0" cy="30955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45C38A8-9B62-B3ED-3D7F-3001658E696C}"/>
              </a:ext>
            </a:extLst>
          </p:cNvPr>
          <p:cNvCxnSpPr>
            <a:cxnSpLocks/>
          </p:cNvCxnSpPr>
          <p:nvPr/>
        </p:nvCxnSpPr>
        <p:spPr>
          <a:xfrm flipV="1">
            <a:off x="9073829" y="4102898"/>
            <a:ext cx="0" cy="30955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F761A1E-61B4-48EF-932C-118A685831E9}"/>
              </a:ext>
            </a:extLst>
          </p:cNvPr>
          <p:cNvSpPr txBox="1"/>
          <p:nvPr/>
        </p:nvSpPr>
        <p:spPr>
          <a:xfrm>
            <a:off x="2758648" y="4519551"/>
            <a:ext cx="719042"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2005</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sp>
        <p:nvSpPr>
          <p:cNvPr id="48" name="TextBox 47">
            <a:extLst>
              <a:ext uri="{FF2B5EF4-FFF2-40B4-BE49-F238E27FC236}">
                <a16:creationId xmlns:a16="http://schemas.microsoft.com/office/drawing/2014/main" id="{556337B6-4A4E-B6AC-7AD7-01D7E5AA2382}"/>
              </a:ext>
            </a:extLst>
          </p:cNvPr>
          <p:cNvSpPr txBox="1"/>
          <p:nvPr/>
        </p:nvSpPr>
        <p:spPr>
          <a:xfrm>
            <a:off x="4754754" y="4519551"/>
            <a:ext cx="719042"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2010</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sp>
        <p:nvSpPr>
          <p:cNvPr id="49" name="TextBox 48">
            <a:extLst>
              <a:ext uri="{FF2B5EF4-FFF2-40B4-BE49-F238E27FC236}">
                <a16:creationId xmlns:a16="http://schemas.microsoft.com/office/drawing/2014/main" id="{8653D8BD-A1C0-2B07-AC2B-C4933BEBD3BC}"/>
              </a:ext>
            </a:extLst>
          </p:cNvPr>
          <p:cNvSpPr txBox="1"/>
          <p:nvPr/>
        </p:nvSpPr>
        <p:spPr>
          <a:xfrm>
            <a:off x="6729088" y="4519551"/>
            <a:ext cx="719042"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2015</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sp>
        <p:nvSpPr>
          <p:cNvPr id="50" name="TextBox 49">
            <a:extLst>
              <a:ext uri="{FF2B5EF4-FFF2-40B4-BE49-F238E27FC236}">
                <a16:creationId xmlns:a16="http://schemas.microsoft.com/office/drawing/2014/main" id="{78EB91CE-9DEE-20DE-0FE4-DC3A538AB3B6}"/>
              </a:ext>
            </a:extLst>
          </p:cNvPr>
          <p:cNvSpPr txBox="1"/>
          <p:nvPr/>
        </p:nvSpPr>
        <p:spPr>
          <a:xfrm>
            <a:off x="8714308" y="4519551"/>
            <a:ext cx="719042"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2020</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cxnSp>
        <p:nvCxnSpPr>
          <p:cNvPr id="52" name="Straight Connector 51">
            <a:extLst>
              <a:ext uri="{FF2B5EF4-FFF2-40B4-BE49-F238E27FC236}">
                <a16:creationId xmlns:a16="http://schemas.microsoft.com/office/drawing/2014/main" id="{E0C6D8D4-DE76-D947-62FB-9403F082D311}"/>
              </a:ext>
            </a:extLst>
          </p:cNvPr>
          <p:cNvCxnSpPr>
            <a:cxnSpLocks/>
          </p:cNvCxnSpPr>
          <p:nvPr/>
        </p:nvCxnSpPr>
        <p:spPr>
          <a:xfrm flipV="1">
            <a:off x="11059050" y="4102898"/>
            <a:ext cx="0" cy="30955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332F7E7-3839-242E-007A-BD8AFE0EC38A}"/>
              </a:ext>
            </a:extLst>
          </p:cNvPr>
          <p:cNvSpPr txBox="1"/>
          <p:nvPr/>
        </p:nvSpPr>
        <p:spPr>
          <a:xfrm>
            <a:off x="10699529" y="4519551"/>
            <a:ext cx="719042"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2025</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cxnSp>
        <p:nvCxnSpPr>
          <p:cNvPr id="12" name="Straight Connector 11">
            <a:extLst>
              <a:ext uri="{FF2B5EF4-FFF2-40B4-BE49-F238E27FC236}">
                <a16:creationId xmlns:a16="http://schemas.microsoft.com/office/drawing/2014/main" id="{AE12DEAB-3F01-F9A2-E911-9B5CE7376421}"/>
              </a:ext>
            </a:extLst>
          </p:cNvPr>
          <p:cNvCxnSpPr>
            <a:cxnSpLocks/>
          </p:cNvCxnSpPr>
          <p:nvPr/>
        </p:nvCxnSpPr>
        <p:spPr>
          <a:xfrm flipV="1">
            <a:off x="5500433" y="4154495"/>
            <a:ext cx="0" cy="20160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DD473D-8D47-F5C6-E288-49A2C6238430}"/>
              </a:ext>
            </a:extLst>
          </p:cNvPr>
          <p:cNvCxnSpPr>
            <a:cxnSpLocks/>
          </p:cNvCxnSpPr>
          <p:nvPr/>
        </p:nvCxnSpPr>
        <p:spPr>
          <a:xfrm flipV="1">
            <a:off x="5897477" y="4152117"/>
            <a:ext cx="0" cy="20160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783377-2952-7E70-BB23-9CE3CC01B158}"/>
              </a:ext>
            </a:extLst>
          </p:cNvPr>
          <p:cNvCxnSpPr>
            <a:cxnSpLocks/>
          </p:cNvCxnSpPr>
          <p:nvPr/>
        </p:nvCxnSpPr>
        <p:spPr>
          <a:xfrm flipV="1">
            <a:off x="6294521" y="4152117"/>
            <a:ext cx="0" cy="20160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CADB522-212B-893E-D56A-FE4908AB995D}"/>
              </a:ext>
            </a:extLst>
          </p:cNvPr>
          <p:cNvCxnSpPr>
            <a:cxnSpLocks/>
          </p:cNvCxnSpPr>
          <p:nvPr/>
        </p:nvCxnSpPr>
        <p:spPr>
          <a:xfrm flipV="1">
            <a:off x="6691565" y="4154495"/>
            <a:ext cx="0" cy="20160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87607AB-5AA6-1D47-8D94-65C5E3F1CB87}"/>
              </a:ext>
            </a:extLst>
          </p:cNvPr>
          <p:cNvCxnSpPr>
            <a:cxnSpLocks/>
          </p:cNvCxnSpPr>
          <p:nvPr/>
        </p:nvCxnSpPr>
        <p:spPr>
          <a:xfrm flipV="1">
            <a:off x="7485653" y="4154495"/>
            <a:ext cx="0" cy="20160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B93D998-CD17-9294-3F1F-666F0EA66889}"/>
              </a:ext>
            </a:extLst>
          </p:cNvPr>
          <p:cNvCxnSpPr>
            <a:cxnSpLocks/>
          </p:cNvCxnSpPr>
          <p:nvPr/>
        </p:nvCxnSpPr>
        <p:spPr>
          <a:xfrm flipV="1">
            <a:off x="7882697" y="4152117"/>
            <a:ext cx="0" cy="20160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942268D-C720-AC61-B4CB-753546479AD3}"/>
              </a:ext>
            </a:extLst>
          </p:cNvPr>
          <p:cNvCxnSpPr>
            <a:cxnSpLocks/>
          </p:cNvCxnSpPr>
          <p:nvPr/>
        </p:nvCxnSpPr>
        <p:spPr>
          <a:xfrm flipV="1">
            <a:off x="8279741" y="4152117"/>
            <a:ext cx="0" cy="20160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98CA381-188C-18B0-371A-23DA86C76E3B}"/>
              </a:ext>
            </a:extLst>
          </p:cNvPr>
          <p:cNvCxnSpPr>
            <a:cxnSpLocks/>
          </p:cNvCxnSpPr>
          <p:nvPr/>
        </p:nvCxnSpPr>
        <p:spPr>
          <a:xfrm flipV="1">
            <a:off x="8676785" y="4154495"/>
            <a:ext cx="0" cy="20160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DC5431-2292-DEE3-3F00-D0AED506FB16}"/>
              </a:ext>
            </a:extLst>
          </p:cNvPr>
          <p:cNvCxnSpPr>
            <a:cxnSpLocks/>
          </p:cNvCxnSpPr>
          <p:nvPr/>
        </p:nvCxnSpPr>
        <p:spPr>
          <a:xfrm flipV="1">
            <a:off x="9470873" y="4152117"/>
            <a:ext cx="0" cy="20160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80D267-75A4-96E2-24EF-E17E4CB47BE8}"/>
              </a:ext>
            </a:extLst>
          </p:cNvPr>
          <p:cNvCxnSpPr>
            <a:cxnSpLocks/>
          </p:cNvCxnSpPr>
          <p:nvPr/>
        </p:nvCxnSpPr>
        <p:spPr>
          <a:xfrm flipV="1">
            <a:off x="9867917" y="4149739"/>
            <a:ext cx="0" cy="20160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018AC1A-2737-8A5F-0DFB-AE9938278B20}"/>
              </a:ext>
            </a:extLst>
          </p:cNvPr>
          <p:cNvCxnSpPr>
            <a:cxnSpLocks/>
          </p:cNvCxnSpPr>
          <p:nvPr/>
        </p:nvCxnSpPr>
        <p:spPr>
          <a:xfrm flipV="1">
            <a:off x="10264961" y="4149739"/>
            <a:ext cx="0" cy="20160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B48150-5AB4-CBF2-77F0-217420899F2C}"/>
              </a:ext>
            </a:extLst>
          </p:cNvPr>
          <p:cNvCxnSpPr>
            <a:cxnSpLocks/>
          </p:cNvCxnSpPr>
          <p:nvPr/>
        </p:nvCxnSpPr>
        <p:spPr>
          <a:xfrm flipV="1">
            <a:off x="10662005" y="4152117"/>
            <a:ext cx="0" cy="20160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24AEE6C-A62D-BE7A-9CE6-536BC192F614}"/>
              </a:ext>
            </a:extLst>
          </p:cNvPr>
          <p:cNvCxnSpPr>
            <a:cxnSpLocks/>
          </p:cNvCxnSpPr>
          <p:nvPr/>
        </p:nvCxnSpPr>
        <p:spPr>
          <a:xfrm flipV="1">
            <a:off x="1529993" y="4149739"/>
            <a:ext cx="0" cy="20160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542E3F8-A268-B529-FC92-EFD975F73800}"/>
              </a:ext>
            </a:extLst>
          </p:cNvPr>
          <p:cNvCxnSpPr>
            <a:cxnSpLocks/>
          </p:cNvCxnSpPr>
          <p:nvPr/>
        </p:nvCxnSpPr>
        <p:spPr>
          <a:xfrm flipV="1">
            <a:off x="1927037" y="4147361"/>
            <a:ext cx="0" cy="20160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412DFC4-0D6D-682A-BF17-9C4274AA9C7E}"/>
              </a:ext>
            </a:extLst>
          </p:cNvPr>
          <p:cNvCxnSpPr>
            <a:cxnSpLocks/>
          </p:cNvCxnSpPr>
          <p:nvPr/>
        </p:nvCxnSpPr>
        <p:spPr>
          <a:xfrm flipV="1">
            <a:off x="2324081" y="4147361"/>
            <a:ext cx="0" cy="20160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2ACC1A4-C4B4-5891-0678-B763AE564F1C}"/>
              </a:ext>
            </a:extLst>
          </p:cNvPr>
          <p:cNvCxnSpPr>
            <a:cxnSpLocks/>
          </p:cNvCxnSpPr>
          <p:nvPr/>
        </p:nvCxnSpPr>
        <p:spPr>
          <a:xfrm flipV="1">
            <a:off x="2721125" y="4149739"/>
            <a:ext cx="0" cy="20160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01EB0CD-0408-7CCE-3262-7731D02F6D9A}"/>
              </a:ext>
            </a:extLst>
          </p:cNvPr>
          <p:cNvCxnSpPr>
            <a:cxnSpLocks/>
          </p:cNvCxnSpPr>
          <p:nvPr/>
        </p:nvCxnSpPr>
        <p:spPr>
          <a:xfrm flipV="1">
            <a:off x="3515213" y="4149739"/>
            <a:ext cx="0" cy="20160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9D4DBA9-E5EB-1D06-7A8C-5D3037ACFE1B}"/>
              </a:ext>
            </a:extLst>
          </p:cNvPr>
          <p:cNvCxnSpPr>
            <a:cxnSpLocks/>
          </p:cNvCxnSpPr>
          <p:nvPr/>
        </p:nvCxnSpPr>
        <p:spPr>
          <a:xfrm flipV="1">
            <a:off x="3912257" y="4147361"/>
            <a:ext cx="0" cy="20160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00260A-BD02-1650-66D5-4D01CAD654C0}"/>
              </a:ext>
            </a:extLst>
          </p:cNvPr>
          <p:cNvCxnSpPr>
            <a:cxnSpLocks/>
          </p:cNvCxnSpPr>
          <p:nvPr/>
        </p:nvCxnSpPr>
        <p:spPr>
          <a:xfrm flipV="1">
            <a:off x="4309301" y="4147361"/>
            <a:ext cx="0" cy="20160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8315FB6-FD38-5D89-B991-31077DF67D51}"/>
              </a:ext>
            </a:extLst>
          </p:cNvPr>
          <p:cNvCxnSpPr>
            <a:cxnSpLocks/>
          </p:cNvCxnSpPr>
          <p:nvPr/>
        </p:nvCxnSpPr>
        <p:spPr>
          <a:xfrm flipV="1">
            <a:off x="4706345" y="4149739"/>
            <a:ext cx="0" cy="20160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BEDC8CC7-40D7-813A-388E-22447D5EED36}"/>
              </a:ext>
            </a:extLst>
          </p:cNvPr>
          <p:cNvGrpSpPr/>
          <p:nvPr/>
        </p:nvGrpSpPr>
        <p:grpSpPr>
          <a:xfrm>
            <a:off x="5005714" y="1173697"/>
            <a:ext cx="2191890" cy="2191890"/>
            <a:chOff x="5469843" y="646500"/>
            <a:chExt cx="2778771" cy="2778771"/>
          </a:xfrm>
        </p:grpSpPr>
        <p:sp>
          <p:nvSpPr>
            <p:cNvPr id="62" name="Freeform: Shape 61">
              <a:extLst>
                <a:ext uri="{FF2B5EF4-FFF2-40B4-BE49-F238E27FC236}">
                  <a16:creationId xmlns:a16="http://schemas.microsoft.com/office/drawing/2014/main" id="{E7210DA2-B63A-BE66-BE5D-F5A6BD7C15ED}"/>
                </a:ext>
              </a:extLst>
            </p:cNvPr>
            <p:cNvSpPr/>
            <p:nvPr/>
          </p:nvSpPr>
          <p:spPr>
            <a:xfrm>
              <a:off x="5469843" y="646500"/>
              <a:ext cx="2778771" cy="2778771"/>
            </a:xfrm>
            <a:custGeom>
              <a:avLst/>
              <a:gdLst>
                <a:gd name="connsiteX0" fmla="*/ 2778772 w 2778771"/>
                <a:gd name="connsiteY0" fmla="*/ 1389386 h 2778771"/>
                <a:gd name="connsiteX1" fmla="*/ 1389386 w 2778771"/>
                <a:gd name="connsiteY1" fmla="*/ 2778772 h 2778771"/>
                <a:gd name="connsiteX2" fmla="*/ 0 w 2778771"/>
                <a:gd name="connsiteY2" fmla="*/ 1389386 h 2778771"/>
                <a:gd name="connsiteX3" fmla="*/ 1389386 w 2778771"/>
                <a:gd name="connsiteY3" fmla="*/ 0 h 2778771"/>
                <a:gd name="connsiteX4" fmla="*/ 2778772 w 2778771"/>
                <a:gd name="connsiteY4" fmla="*/ 1389386 h 2778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771" h="2778771">
                  <a:moveTo>
                    <a:pt x="2778772" y="1389386"/>
                  </a:moveTo>
                  <a:cubicBezTo>
                    <a:pt x="2778772" y="2156723"/>
                    <a:pt x="2156723" y="2778772"/>
                    <a:pt x="1389386" y="2778772"/>
                  </a:cubicBezTo>
                  <a:cubicBezTo>
                    <a:pt x="622049" y="2778772"/>
                    <a:pt x="0" y="2156723"/>
                    <a:pt x="0" y="1389386"/>
                  </a:cubicBezTo>
                  <a:cubicBezTo>
                    <a:pt x="0" y="622049"/>
                    <a:pt x="622049" y="0"/>
                    <a:pt x="1389386" y="0"/>
                  </a:cubicBezTo>
                  <a:cubicBezTo>
                    <a:pt x="2156723" y="0"/>
                    <a:pt x="2778772" y="622049"/>
                    <a:pt x="2778772" y="1389386"/>
                  </a:cubicBezTo>
                  <a:close/>
                </a:path>
              </a:pathLst>
            </a:custGeom>
            <a:solidFill>
              <a:schemeClr val="bg2">
                <a:lumMod val="50000"/>
              </a:schemeClr>
            </a:solidFill>
            <a:ln w="4305" cap="flat">
              <a:noFill/>
              <a:prstDash val="solid"/>
              <a:miter/>
            </a:ln>
          </p:spPr>
          <p:txBody>
            <a:bodyPr rtlCol="0" anchor="ctr"/>
            <a:lstStyle/>
            <a:p>
              <a:endParaRPr lang="en-GB" dirty="0">
                <a:latin typeface="Poppins" panose="00000500000000000000" pitchFamily="2" charset="0"/>
              </a:endParaRPr>
            </a:p>
          </p:txBody>
        </p:sp>
        <p:sp>
          <p:nvSpPr>
            <p:cNvPr id="63" name="Freeform: Shape 62">
              <a:extLst>
                <a:ext uri="{FF2B5EF4-FFF2-40B4-BE49-F238E27FC236}">
                  <a16:creationId xmlns:a16="http://schemas.microsoft.com/office/drawing/2014/main" id="{77CB29F8-E037-4470-31AE-F334B4CDCD72}"/>
                </a:ext>
              </a:extLst>
            </p:cNvPr>
            <p:cNvSpPr/>
            <p:nvPr/>
          </p:nvSpPr>
          <p:spPr>
            <a:xfrm>
              <a:off x="6659004" y="1019605"/>
              <a:ext cx="400652" cy="383372"/>
            </a:xfrm>
            <a:custGeom>
              <a:avLst/>
              <a:gdLst>
                <a:gd name="connsiteX0" fmla="*/ 221617 w 400652"/>
                <a:gd name="connsiteY0" fmla="*/ 15526 h 383372"/>
                <a:gd name="connsiteX1" fmla="*/ 258578 w 400652"/>
                <a:gd name="connsiteY1" fmla="*/ 129213 h 383372"/>
                <a:gd name="connsiteX2" fmla="*/ 378130 w 400652"/>
                <a:gd name="connsiteY2" fmla="*/ 129213 h 383372"/>
                <a:gd name="connsiteX3" fmla="*/ 391328 w 400652"/>
                <a:gd name="connsiteY3" fmla="*/ 169883 h 383372"/>
                <a:gd name="connsiteX4" fmla="*/ 294633 w 400652"/>
                <a:gd name="connsiteY4" fmla="*/ 240140 h 383372"/>
                <a:gd name="connsiteX5" fmla="*/ 331594 w 400652"/>
                <a:gd name="connsiteY5" fmla="*/ 353827 h 383372"/>
                <a:gd name="connsiteX6" fmla="*/ 297005 w 400652"/>
                <a:gd name="connsiteY6" fmla="*/ 378970 h 383372"/>
                <a:gd name="connsiteX7" fmla="*/ 200311 w 400652"/>
                <a:gd name="connsiteY7" fmla="*/ 308714 h 383372"/>
                <a:gd name="connsiteX8" fmla="*/ 103617 w 400652"/>
                <a:gd name="connsiteY8" fmla="*/ 378970 h 383372"/>
                <a:gd name="connsiteX9" fmla="*/ 69028 w 400652"/>
                <a:gd name="connsiteY9" fmla="*/ 353827 h 383372"/>
                <a:gd name="connsiteX10" fmla="*/ 105989 w 400652"/>
                <a:gd name="connsiteY10" fmla="*/ 240140 h 383372"/>
                <a:gd name="connsiteX11" fmla="*/ 9295 w 400652"/>
                <a:gd name="connsiteY11" fmla="*/ 169883 h 383372"/>
                <a:gd name="connsiteX12" fmla="*/ 22492 w 400652"/>
                <a:gd name="connsiteY12" fmla="*/ 129213 h 383372"/>
                <a:gd name="connsiteX13" fmla="*/ 142045 w 400652"/>
                <a:gd name="connsiteY13" fmla="*/ 129213 h 383372"/>
                <a:gd name="connsiteX14" fmla="*/ 179006 w 400652"/>
                <a:gd name="connsiteY14" fmla="*/ 15526 h 383372"/>
                <a:gd name="connsiteX15" fmla="*/ 221617 w 400652"/>
                <a:gd name="connsiteY15" fmla="*/ 15526 h 38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652" h="383372">
                  <a:moveTo>
                    <a:pt x="221617" y="15526"/>
                  </a:moveTo>
                  <a:lnTo>
                    <a:pt x="258578" y="129213"/>
                  </a:lnTo>
                  <a:lnTo>
                    <a:pt x="378130" y="129213"/>
                  </a:lnTo>
                  <a:cubicBezTo>
                    <a:pt x="399910" y="129213"/>
                    <a:pt x="408967" y="157074"/>
                    <a:pt x="391328" y="169883"/>
                  </a:cubicBezTo>
                  <a:lnTo>
                    <a:pt x="294633" y="240140"/>
                  </a:lnTo>
                  <a:lnTo>
                    <a:pt x="331594" y="353827"/>
                  </a:lnTo>
                  <a:cubicBezTo>
                    <a:pt x="338323" y="374528"/>
                    <a:pt x="314645" y="391737"/>
                    <a:pt x="297005" y="378970"/>
                  </a:cubicBezTo>
                  <a:lnTo>
                    <a:pt x="200311" y="308714"/>
                  </a:lnTo>
                  <a:lnTo>
                    <a:pt x="103617" y="378970"/>
                  </a:lnTo>
                  <a:cubicBezTo>
                    <a:pt x="86021" y="391780"/>
                    <a:pt x="62300" y="374571"/>
                    <a:pt x="69028" y="353827"/>
                  </a:cubicBezTo>
                  <a:lnTo>
                    <a:pt x="105989" y="240140"/>
                  </a:lnTo>
                  <a:lnTo>
                    <a:pt x="9295" y="169883"/>
                  </a:lnTo>
                  <a:cubicBezTo>
                    <a:pt x="-8302" y="157074"/>
                    <a:pt x="755" y="129213"/>
                    <a:pt x="22492" y="129213"/>
                  </a:cubicBezTo>
                  <a:lnTo>
                    <a:pt x="142045" y="129213"/>
                  </a:lnTo>
                  <a:lnTo>
                    <a:pt x="179006" y="15526"/>
                  </a:lnTo>
                  <a:cubicBezTo>
                    <a:pt x="185604" y="-5175"/>
                    <a:pt x="214889" y="-5175"/>
                    <a:pt x="221617" y="1552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4" name="Freeform: Shape 63">
              <a:extLst>
                <a:ext uri="{FF2B5EF4-FFF2-40B4-BE49-F238E27FC236}">
                  <a16:creationId xmlns:a16="http://schemas.microsoft.com/office/drawing/2014/main" id="{D9FF7418-3F7A-9DE0-3AA5-A8D4F9C73F6B}"/>
                </a:ext>
              </a:extLst>
            </p:cNvPr>
            <p:cNvSpPr/>
            <p:nvPr/>
          </p:nvSpPr>
          <p:spPr>
            <a:xfrm>
              <a:off x="6099540" y="1276196"/>
              <a:ext cx="396406" cy="396420"/>
            </a:xfrm>
            <a:custGeom>
              <a:avLst/>
              <a:gdLst>
                <a:gd name="connsiteX0" fmla="*/ 67175 w 396406"/>
                <a:gd name="connsiteY0" fmla="*/ 36942 h 396420"/>
                <a:gd name="connsiteX1" fmla="*/ 173702 w 396406"/>
                <a:gd name="connsiteY1" fmla="*/ 91197 h 396420"/>
                <a:gd name="connsiteX2" fmla="*/ 258234 w 396406"/>
                <a:gd name="connsiteY2" fmla="*/ 6665 h 396420"/>
                <a:gd name="connsiteX3" fmla="*/ 296317 w 396406"/>
                <a:gd name="connsiteY3" fmla="*/ 26073 h 396420"/>
                <a:gd name="connsiteX4" fmla="*/ 277599 w 396406"/>
                <a:gd name="connsiteY4" fmla="*/ 144159 h 396420"/>
                <a:gd name="connsiteX5" fmla="*/ 384127 w 396406"/>
                <a:gd name="connsiteY5" fmla="*/ 198415 h 396420"/>
                <a:gd name="connsiteX6" fmla="*/ 377442 w 396406"/>
                <a:gd name="connsiteY6" fmla="*/ 240638 h 396420"/>
                <a:gd name="connsiteX7" fmla="*/ 259356 w 396406"/>
                <a:gd name="connsiteY7" fmla="*/ 259356 h 396420"/>
                <a:gd name="connsiteX8" fmla="*/ 240638 w 396406"/>
                <a:gd name="connsiteY8" fmla="*/ 377442 h 396420"/>
                <a:gd name="connsiteX9" fmla="*/ 198415 w 396406"/>
                <a:gd name="connsiteY9" fmla="*/ 384127 h 396420"/>
                <a:gd name="connsiteX10" fmla="*/ 144159 w 396406"/>
                <a:gd name="connsiteY10" fmla="*/ 277599 h 396420"/>
                <a:gd name="connsiteX11" fmla="*/ 26073 w 396406"/>
                <a:gd name="connsiteY11" fmla="*/ 296317 h 396420"/>
                <a:gd name="connsiteX12" fmla="*/ 6665 w 396406"/>
                <a:gd name="connsiteY12" fmla="*/ 258234 h 396420"/>
                <a:gd name="connsiteX13" fmla="*/ 91197 w 396406"/>
                <a:gd name="connsiteY13" fmla="*/ 173702 h 396420"/>
                <a:gd name="connsiteX14" fmla="*/ 36942 w 396406"/>
                <a:gd name="connsiteY14" fmla="*/ 67175 h 396420"/>
                <a:gd name="connsiteX15" fmla="*/ 67175 w 396406"/>
                <a:gd name="connsiteY15" fmla="*/ 36942 h 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06" h="396420">
                  <a:moveTo>
                    <a:pt x="67175" y="36942"/>
                  </a:moveTo>
                  <a:lnTo>
                    <a:pt x="173702" y="91197"/>
                  </a:lnTo>
                  <a:lnTo>
                    <a:pt x="258234" y="6665"/>
                  </a:lnTo>
                  <a:cubicBezTo>
                    <a:pt x="273631" y="-8731"/>
                    <a:pt x="299724" y="4552"/>
                    <a:pt x="296317" y="26073"/>
                  </a:cubicBezTo>
                  <a:lnTo>
                    <a:pt x="277599" y="144159"/>
                  </a:lnTo>
                  <a:lnTo>
                    <a:pt x="384127" y="198415"/>
                  </a:lnTo>
                  <a:cubicBezTo>
                    <a:pt x="403534" y="208291"/>
                    <a:pt x="398920" y="237231"/>
                    <a:pt x="377442" y="240638"/>
                  </a:cubicBezTo>
                  <a:lnTo>
                    <a:pt x="259356" y="259356"/>
                  </a:lnTo>
                  <a:lnTo>
                    <a:pt x="240638" y="377442"/>
                  </a:lnTo>
                  <a:cubicBezTo>
                    <a:pt x="237231" y="398963"/>
                    <a:pt x="208291" y="403534"/>
                    <a:pt x="198415" y="384127"/>
                  </a:cubicBezTo>
                  <a:lnTo>
                    <a:pt x="144159" y="277599"/>
                  </a:lnTo>
                  <a:lnTo>
                    <a:pt x="26073" y="296317"/>
                  </a:lnTo>
                  <a:cubicBezTo>
                    <a:pt x="4552" y="299724"/>
                    <a:pt x="-8731" y="273631"/>
                    <a:pt x="6665" y="258234"/>
                  </a:cubicBezTo>
                  <a:lnTo>
                    <a:pt x="91197" y="173702"/>
                  </a:lnTo>
                  <a:lnTo>
                    <a:pt x="36942" y="67175"/>
                  </a:lnTo>
                  <a:cubicBezTo>
                    <a:pt x="27065" y="47767"/>
                    <a:pt x="47767" y="27065"/>
                    <a:pt x="67175" y="36942"/>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5" name="Freeform: Shape 64">
              <a:extLst>
                <a:ext uri="{FF2B5EF4-FFF2-40B4-BE49-F238E27FC236}">
                  <a16:creationId xmlns:a16="http://schemas.microsoft.com/office/drawing/2014/main" id="{24D43E17-C719-CB00-6981-1A6E1A3595C3}"/>
                </a:ext>
              </a:extLst>
            </p:cNvPr>
            <p:cNvSpPr/>
            <p:nvPr/>
          </p:nvSpPr>
          <p:spPr>
            <a:xfrm>
              <a:off x="5842943" y="1835458"/>
              <a:ext cx="383354" cy="400738"/>
            </a:xfrm>
            <a:custGeom>
              <a:avLst/>
              <a:gdLst>
                <a:gd name="connsiteX0" fmla="*/ 15532 w 383354"/>
                <a:gd name="connsiteY0" fmla="*/ 179036 h 400738"/>
                <a:gd name="connsiteX1" fmla="*/ 129219 w 383354"/>
                <a:gd name="connsiteY1" fmla="*/ 142075 h 400738"/>
                <a:gd name="connsiteX2" fmla="*/ 129219 w 383354"/>
                <a:gd name="connsiteY2" fmla="*/ 22522 h 400738"/>
                <a:gd name="connsiteX3" fmla="*/ 169889 w 383354"/>
                <a:gd name="connsiteY3" fmla="*/ 9325 h 400738"/>
                <a:gd name="connsiteX4" fmla="*/ 240145 w 383354"/>
                <a:gd name="connsiteY4" fmla="*/ 106019 h 400738"/>
                <a:gd name="connsiteX5" fmla="*/ 353832 w 383354"/>
                <a:gd name="connsiteY5" fmla="*/ 69058 h 400738"/>
                <a:gd name="connsiteX6" fmla="*/ 378976 w 383354"/>
                <a:gd name="connsiteY6" fmla="*/ 103647 h 400738"/>
                <a:gd name="connsiteX7" fmla="*/ 308676 w 383354"/>
                <a:gd name="connsiteY7" fmla="*/ 200427 h 400738"/>
                <a:gd name="connsiteX8" fmla="*/ 378933 w 383354"/>
                <a:gd name="connsiteY8" fmla="*/ 297122 h 400738"/>
                <a:gd name="connsiteX9" fmla="*/ 353789 w 383354"/>
                <a:gd name="connsiteY9" fmla="*/ 331711 h 400738"/>
                <a:gd name="connsiteX10" fmla="*/ 240102 w 383354"/>
                <a:gd name="connsiteY10" fmla="*/ 294750 h 400738"/>
                <a:gd name="connsiteX11" fmla="*/ 169846 w 383354"/>
                <a:gd name="connsiteY11" fmla="*/ 391444 h 400738"/>
                <a:gd name="connsiteX12" fmla="*/ 129175 w 383354"/>
                <a:gd name="connsiteY12" fmla="*/ 378246 h 400738"/>
                <a:gd name="connsiteX13" fmla="*/ 129175 w 383354"/>
                <a:gd name="connsiteY13" fmla="*/ 258694 h 400738"/>
                <a:gd name="connsiteX14" fmla="*/ 15489 w 383354"/>
                <a:gd name="connsiteY14" fmla="*/ 221733 h 400738"/>
                <a:gd name="connsiteX15" fmla="*/ 15532 w 383354"/>
                <a:gd name="connsiteY15" fmla="*/ 179036 h 4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354" h="400738">
                  <a:moveTo>
                    <a:pt x="15532" y="179036"/>
                  </a:moveTo>
                  <a:lnTo>
                    <a:pt x="129219" y="142075"/>
                  </a:lnTo>
                  <a:lnTo>
                    <a:pt x="129219" y="22522"/>
                  </a:lnTo>
                  <a:cubicBezTo>
                    <a:pt x="129219" y="742"/>
                    <a:pt x="157080" y="-8315"/>
                    <a:pt x="169889" y="9325"/>
                  </a:cubicBezTo>
                  <a:lnTo>
                    <a:pt x="240145" y="106019"/>
                  </a:lnTo>
                  <a:lnTo>
                    <a:pt x="353832" y="69058"/>
                  </a:lnTo>
                  <a:cubicBezTo>
                    <a:pt x="374534" y="62330"/>
                    <a:pt x="391742" y="86007"/>
                    <a:pt x="378976" y="103647"/>
                  </a:cubicBezTo>
                  <a:lnTo>
                    <a:pt x="308676" y="200427"/>
                  </a:lnTo>
                  <a:lnTo>
                    <a:pt x="378933" y="297122"/>
                  </a:lnTo>
                  <a:cubicBezTo>
                    <a:pt x="391742" y="314718"/>
                    <a:pt x="374534" y="338439"/>
                    <a:pt x="353789" y="331711"/>
                  </a:cubicBezTo>
                  <a:lnTo>
                    <a:pt x="240102" y="294750"/>
                  </a:lnTo>
                  <a:lnTo>
                    <a:pt x="169846" y="391444"/>
                  </a:lnTo>
                  <a:cubicBezTo>
                    <a:pt x="157036" y="409040"/>
                    <a:pt x="129175" y="399983"/>
                    <a:pt x="129175" y="378246"/>
                  </a:cubicBezTo>
                  <a:lnTo>
                    <a:pt x="129175" y="258694"/>
                  </a:lnTo>
                  <a:lnTo>
                    <a:pt x="15489" y="221733"/>
                  </a:lnTo>
                  <a:cubicBezTo>
                    <a:pt x="-5170" y="215091"/>
                    <a:pt x="-5170" y="185764"/>
                    <a:pt x="15532" y="17903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6" name="Freeform: Shape 65">
              <a:extLst>
                <a:ext uri="{FF2B5EF4-FFF2-40B4-BE49-F238E27FC236}">
                  <a16:creationId xmlns:a16="http://schemas.microsoft.com/office/drawing/2014/main" id="{78D73DC9-11A8-7893-676F-F65B620113A0}"/>
                </a:ext>
              </a:extLst>
            </p:cNvPr>
            <p:cNvSpPr/>
            <p:nvPr/>
          </p:nvSpPr>
          <p:spPr>
            <a:xfrm>
              <a:off x="6099540" y="2399212"/>
              <a:ext cx="396420" cy="396406"/>
            </a:xfrm>
            <a:custGeom>
              <a:avLst/>
              <a:gdLst>
                <a:gd name="connsiteX0" fmla="*/ 36942 w 396420"/>
                <a:gd name="connsiteY0" fmla="*/ 329232 h 396406"/>
                <a:gd name="connsiteX1" fmla="*/ 91197 w 396420"/>
                <a:gd name="connsiteY1" fmla="*/ 222704 h 396406"/>
                <a:gd name="connsiteX2" fmla="*/ 6665 w 396420"/>
                <a:gd name="connsiteY2" fmla="*/ 138172 h 396406"/>
                <a:gd name="connsiteX3" fmla="*/ 26073 w 396420"/>
                <a:gd name="connsiteY3" fmla="*/ 100090 h 396406"/>
                <a:gd name="connsiteX4" fmla="*/ 144159 w 396420"/>
                <a:gd name="connsiteY4" fmla="*/ 118808 h 396406"/>
                <a:gd name="connsiteX5" fmla="*/ 198415 w 396420"/>
                <a:gd name="connsiteY5" fmla="*/ 12280 h 396406"/>
                <a:gd name="connsiteX6" fmla="*/ 240638 w 396420"/>
                <a:gd name="connsiteY6" fmla="*/ 18965 h 396406"/>
                <a:gd name="connsiteX7" fmla="*/ 259356 w 396420"/>
                <a:gd name="connsiteY7" fmla="*/ 137051 h 396406"/>
                <a:gd name="connsiteX8" fmla="*/ 377442 w 396420"/>
                <a:gd name="connsiteY8" fmla="*/ 155769 h 396406"/>
                <a:gd name="connsiteX9" fmla="*/ 384127 w 396420"/>
                <a:gd name="connsiteY9" fmla="*/ 197992 h 396406"/>
                <a:gd name="connsiteX10" fmla="*/ 277599 w 396420"/>
                <a:gd name="connsiteY10" fmla="*/ 252247 h 396406"/>
                <a:gd name="connsiteX11" fmla="*/ 296317 w 396420"/>
                <a:gd name="connsiteY11" fmla="*/ 370333 h 396406"/>
                <a:gd name="connsiteX12" fmla="*/ 258234 w 396420"/>
                <a:gd name="connsiteY12" fmla="*/ 389741 h 396406"/>
                <a:gd name="connsiteX13" fmla="*/ 173702 w 396420"/>
                <a:gd name="connsiteY13" fmla="*/ 305209 h 396406"/>
                <a:gd name="connsiteX14" fmla="*/ 67175 w 396420"/>
                <a:gd name="connsiteY14" fmla="*/ 359465 h 396406"/>
                <a:gd name="connsiteX15" fmla="*/ 36942 w 396420"/>
                <a:gd name="connsiteY15" fmla="*/ 329232 h 39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20" h="396406">
                  <a:moveTo>
                    <a:pt x="36942" y="329232"/>
                  </a:moveTo>
                  <a:lnTo>
                    <a:pt x="91197" y="222704"/>
                  </a:lnTo>
                  <a:lnTo>
                    <a:pt x="6665" y="138172"/>
                  </a:lnTo>
                  <a:cubicBezTo>
                    <a:pt x="-8731" y="122775"/>
                    <a:pt x="4552" y="96683"/>
                    <a:pt x="26073" y="100090"/>
                  </a:cubicBezTo>
                  <a:lnTo>
                    <a:pt x="144159" y="118808"/>
                  </a:lnTo>
                  <a:lnTo>
                    <a:pt x="198415" y="12280"/>
                  </a:lnTo>
                  <a:cubicBezTo>
                    <a:pt x="208291" y="-7128"/>
                    <a:pt x="237231" y="-2513"/>
                    <a:pt x="240638" y="18965"/>
                  </a:cubicBezTo>
                  <a:lnTo>
                    <a:pt x="259356" y="137051"/>
                  </a:lnTo>
                  <a:lnTo>
                    <a:pt x="377442" y="155769"/>
                  </a:lnTo>
                  <a:cubicBezTo>
                    <a:pt x="398963" y="159176"/>
                    <a:pt x="403534" y="188115"/>
                    <a:pt x="384127" y="197992"/>
                  </a:cubicBezTo>
                  <a:lnTo>
                    <a:pt x="277599" y="252247"/>
                  </a:lnTo>
                  <a:lnTo>
                    <a:pt x="296317" y="370333"/>
                  </a:lnTo>
                  <a:cubicBezTo>
                    <a:pt x="299724" y="391854"/>
                    <a:pt x="273631" y="405138"/>
                    <a:pt x="258234" y="389741"/>
                  </a:cubicBezTo>
                  <a:lnTo>
                    <a:pt x="173702" y="305209"/>
                  </a:lnTo>
                  <a:lnTo>
                    <a:pt x="67175" y="359465"/>
                  </a:lnTo>
                  <a:cubicBezTo>
                    <a:pt x="47767" y="369298"/>
                    <a:pt x="27065" y="348597"/>
                    <a:pt x="36942" y="329232"/>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7" name="Freeform: Shape 66">
              <a:extLst>
                <a:ext uri="{FF2B5EF4-FFF2-40B4-BE49-F238E27FC236}">
                  <a16:creationId xmlns:a16="http://schemas.microsoft.com/office/drawing/2014/main" id="{579667CF-C4C2-FC6C-7338-738BC59C804D}"/>
                </a:ext>
              </a:extLst>
            </p:cNvPr>
            <p:cNvSpPr/>
            <p:nvPr/>
          </p:nvSpPr>
          <p:spPr>
            <a:xfrm>
              <a:off x="6658845" y="2668794"/>
              <a:ext cx="400652" cy="383372"/>
            </a:xfrm>
            <a:custGeom>
              <a:avLst/>
              <a:gdLst>
                <a:gd name="connsiteX0" fmla="*/ 179036 w 400652"/>
                <a:gd name="connsiteY0" fmla="*/ 367846 h 383372"/>
                <a:gd name="connsiteX1" fmla="*/ 142075 w 400652"/>
                <a:gd name="connsiteY1" fmla="*/ 254159 h 383372"/>
                <a:gd name="connsiteX2" fmla="*/ 22522 w 400652"/>
                <a:gd name="connsiteY2" fmla="*/ 254159 h 383372"/>
                <a:gd name="connsiteX3" fmla="*/ 9325 w 400652"/>
                <a:gd name="connsiteY3" fmla="*/ 213489 h 383372"/>
                <a:gd name="connsiteX4" fmla="*/ 106019 w 400652"/>
                <a:gd name="connsiteY4" fmla="*/ 143233 h 383372"/>
                <a:gd name="connsiteX5" fmla="*/ 69058 w 400652"/>
                <a:gd name="connsiteY5" fmla="*/ 29546 h 383372"/>
                <a:gd name="connsiteX6" fmla="*/ 103647 w 400652"/>
                <a:gd name="connsiteY6" fmla="*/ 4402 h 383372"/>
                <a:gd name="connsiteX7" fmla="*/ 200341 w 400652"/>
                <a:gd name="connsiteY7" fmla="*/ 74658 h 383372"/>
                <a:gd name="connsiteX8" fmla="*/ 297035 w 400652"/>
                <a:gd name="connsiteY8" fmla="*/ 4402 h 383372"/>
                <a:gd name="connsiteX9" fmla="*/ 331624 w 400652"/>
                <a:gd name="connsiteY9" fmla="*/ 29546 h 383372"/>
                <a:gd name="connsiteX10" fmla="*/ 294663 w 400652"/>
                <a:gd name="connsiteY10" fmla="*/ 143233 h 383372"/>
                <a:gd name="connsiteX11" fmla="*/ 391357 w 400652"/>
                <a:gd name="connsiteY11" fmla="*/ 213489 h 383372"/>
                <a:gd name="connsiteX12" fmla="*/ 378160 w 400652"/>
                <a:gd name="connsiteY12" fmla="*/ 254159 h 383372"/>
                <a:gd name="connsiteX13" fmla="*/ 258608 w 400652"/>
                <a:gd name="connsiteY13" fmla="*/ 254159 h 383372"/>
                <a:gd name="connsiteX14" fmla="*/ 221647 w 400652"/>
                <a:gd name="connsiteY14" fmla="*/ 367846 h 383372"/>
                <a:gd name="connsiteX15" fmla="*/ 179036 w 400652"/>
                <a:gd name="connsiteY15" fmla="*/ 367846 h 38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652" h="383372">
                  <a:moveTo>
                    <a:pt x="179036" y="367846"/>
                  </a:moveTo>
                  <a:lnTo>
                    <a:pt x="142075" y="254159"/>
                  </a:lnTo>
                  <a:lnTo>
                    <a:pt x="22522" y="254159"/>
                  </a:lnTo>
                  <a:cubicBezTo>
                    <a:pt x="742" y="254159"/>
                    <a:pt x="-8315" y="226298"/>
                    <a:pt x="9325" y="213489"/>
                  </a:cubicBezTo>
                  <a:lnTo>
                    <a:pt x="106019" y="143233"/>
                  </a:lnTo>
                  <a:lnTo>
                    <a:pt x="69058" y="29546"/>
                  </a:lnTo>
                  <a:cubicBezTo>
                    <a:pt x="62330" y="8844"/>
                    <a:pt x="86007" y="-8364"/>
                    <a:pt x="103647" y="4402"/>
                  </a:cubicBezTo>
                  <a:lnTo>
                    <a:pt x="200341" y="74658"/>
                  </a:lnTo>
                  <a:lnTo>
                    <a:pt x="297035" y="4402"/>
                  </a:lnTo>
                  <a:cubicBezTo>
                    <a:pt x="314632" y="-8407"/>
                    <a:pt x="338352" y="8801"/>
                    <a:pt x="331624" y="29546"/>
                  </a:cubicBezTo>
                  <a:lnTo>
                    <a:pt x="294663" y="143233"/>
                  </a:lnTo>
                  <a:lnTo>
                    <a:pt x="391357" y="213489"/>
                  </a:lnTo>
                  <a:cubicBezTo>
                    <a:pt x="408954" y="226298"/>
                    <a:pt x="399897" y="254159"/>
                    <a:pt x="378160" y="254159"/>
                  </a:cubicBezTo>
                  <a:lnTo>
                    <a:pt x="258608" y="254159"/>
                  </a:lnTo>
                  <a:lnTo>
                    <a:pt x="221647" y="367846"/>
                  </a:lnTo>
                  <a:cubicBezTo>
                    <a:pt x="215048" y="388548"/>
                    <a:pt x="185764" y="388548"/>
                    <a:pt x="179036" y="36784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8" name="Freeform: Shape 67">
              <a:extLst>
                <a:ext uri="{FF2B5EF4-FFF2-40B4-BE49-F238E27FC236}">
                  <a16:creationId xmlns:a16="http://schemas.microsoft.com/office/drawing/2014/main" id="{03839A0C-9A2B-8DE7-B1DE-21946BC862F9}"/>
                </a:ext>
              </a:extLst>
            </p:cNvPr>
            <p:cNvSpPr/>
            <p:nvPr/>
          </p:nvSpPr>
          <p:spPr>
            <a:xfrm>
              <a:off x="7222556" y="2399155"/>
              <a:ext cx="396406" cy="396420"/>
            </a:xfrm>
            <a:custGeom>
              <a:avLst/>
              <a:gdLst>
                <a:gd name="connsiteX0" fmla="*/ 329232 w 396406"/>
                <a:gd name="connsiteY0" fmla="*/ 359479 h 396420"/>
                <a:gd name="connsiteX1" fmla="*/ 222704 w 396406"/>
                <a:gd name="connsiteY1" fmla="*/ 305223 h 396420"/>
                <a:gd name="connsiteX2" fmla="*/ 138172 w 396406"/>
                <a:gd name="connsiteY2" fmla="*/ 389755 h 396420"/>
                <a:gd name="connsiteX3" fmla="*/ 100090 w 396406"/>
                <a:gd name="connsiteY3" fmla="*/ 370347 h 396420"/>
                <a:gd name="connsiteX4" fmla="*/ 118808 w 396406"/>
                <a:gd name="connsiteY4" fmla="*/ 252261 h 396420"/>
                <a:gd name="connsiteX5" fmla="*/ 12280 w 396406"/>
                <a:gd name="connsiteY5" fmla="*/ 198005 h 396420"/>
                <a:gd name="connsiteX6" fmla="*/ 18965 w 396406"/>
                <a:gd name="connsiteY6" fmla="*/ 155783 h 396420"/>
                <a:gd name="connsiteX7" fmla="*/ 137051 w 396406"/>
                <a:gd name="connsiteY7" fmla="*/ 137065 h 396420"/>
                <a:gd name="connsiteX8" fmla="*/ 155769 w 396406"/>
                <a:gd name="connsiteY8" fmla="*/ 18979 h 396420"/>
                <a:gd name="connsiteX9" fmla="*/ 197992 w 396406"/>
                <a:gd name="connsiteY9" fmla="*/ 12294 h 396420"/>
                <a:gd name="connsiteX10" fmla="*/ 252247 w 396406"/>
                <a:gd name="connsiteY10" fmla="*/ 118821 h 396420"/>
                <a:gd name="connsiteX11" fmla="*/ 370333 w 396406"/>
                <a:gd name="connsiteY11" fmla="*/ 100104 h 396420"/>
                <a:gd name="connsiteX12" fmla="*/ 389741 w 396406"/>
                <a:gd name="connsiteY12" fmla="*/ 138186 h 396420"/>
                <a:gd name="connsiteX13" fmla="*/ 305209 w 396406"/>
                <a:gd name="connsiteY13" fmla="*/ 222718 h 396420"/>
                <a:gd name="connsiteX14" fmla="*/ 359465 w 396406"/>
                <a:gd name="connsiteY14" fmla="*/ 329246 h 396420"/>
                <a:gd name="connsiteX15" fmla="*/ 329232 w 396406"/>
                <a:gd name="connsiteY15" fmla="*/ 359479 h 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06" h="396420">
                  <a:moveTo>
                    <a:pt x="329232" y="359479"/>
                  </a:moveTo>
                  <a:lnTo>
                    <a:pt x="222704" y="305223"/>
                  </a:lnTo>
                  <a:lnTo>
                    <a:pt x="138172" y="389755"/>
                  </a:lnTo>
                  <a:cubicBezTo>
                    <a:pt x="122775" y="405152"/>
                    <a:pt x="96683" y="391868"/>
                    <a:pt x="100090" y="370347"/>
                  </a:cubicBezTo>
                  <a:lnTo>
                    <a:pt x="118808" y="252261"/>
                  </a:lnTo>
                  <a:lnTo>
                    <a:pt x="12280" y="198005"/>
                  </a:lnTo>
                  <a:cubicBezTo>
                    <a:pt x="-7128" y="188129"/>
                    <a:pt x="-2513" y="159190"/>
                    <a:pt x="18965" y="155783"/>
                  </a:cubicBezTo>
                  <a:lnTo>
                    <a:pt x="137051" y="137065"/>
                  </a:lnTo>
                  <a:lnTo>
                    <a:pt x="155769" y="18979"/>
                  </a:lnTo>
                  <a:cubicBezTo>
                    <a:pt x="159176" y="-2542"/>
                    <a:pt x="188115" y="-7114"/>
                    <a:pt x="197992" y="12294"/>
                  </a:cubicBezTo>
                  <a:lnTo>
                    <a:pt x="252247" y="118821"/>
                  </a:lnTo>
                  <a:lnTo>
                    <a:pt x="370333" y="100104"/>
                  </a:lnTo>
                  <a:cubicBezTo>
                    <a:pt x="391855" y="96696"/>
                    <a:pt x="405138" y="122789"/>
                    <a:pt x="389741" y="138186"/>
                  </a:cubicBezTo>
                  <a:lnTo>
                    <a:pt x="305209" y="222718"/>
                  </a:lnTo>
                  <a:lnTo>
                    <a:pt x="359465" y="329246"/>
                  </a:lnTo>
                  <a:cubicBezTo>
                    <a:pt x="369341" y="348653"/>
                    <a:pt x="348596" y="369355"/>
                    <a:pt x="329232" y="359479"/>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9" name="Freeform: Shape 68">
              <a:extLst>
                <a:ext uri="{FF2B5EF4-FFF2-40B4-BE49-F238E27FC236}">
                  <a16:creationId xmlns:a16="http://schemas.microsoft.com/office/drawing/2014/main" id="{C79CB8F1-2C2D-1B7E-559C-3B1FFD6735C0}"/>
                </a:ext>
              </a:extLst>
            </p:cNvPr>
            <p:cNvSpPr/>
            <p:nvPr/>
          </p:nvSpPr>
          <p:spPr>
            <a:xfrm>
              <a:off x="7492162" y="1835574"/>
              <a:ext cx="383354" cy="400738"/>
            </a:xfrm>
            <a:custGeom>
              <a:avLst/>
              <a:gdLst>
                <a:gd name="connsiteX0" fmla="*/ 367823 w 383354"/>
                <a:gd name="connsiteY0" fmla="*/ 221703 h 400738"/>
                <a:gd name="connsiteX1" fmla="*/ 254136 w 383354"/>
                <a:gd name="connsiteY1" fmla="*/ 258664 h 400738"/>
                <a:gd name="connsiteX2" fmla="*/ 254136 w 383354"/>
                <a:gd name="connsiteY2" fmla="*/ 378216 h 400738"/>
                <a:gd name="connsiteX3" fmla="*/ 213466 w 383354"/>
                <a:gd name="connsiteY3" fmla="*/ 391414 h 400738"/>
                <a:gd name="connsiteX4" fmla="*/ 143209 w 383354"/>
                <a:gd name="connsiteY4" fmla="*/ 294720 h 400738"/>
                <a:gd name="connsiteX5" fmla="*/ 29522 w 383354"/>
                <a:gd name="connsiteY5" fmla="*/ 331681 h 400738"/>
                <a:gd name="connsiteX6" fmla="*/ 4378 w 383354"/>
                <a:gd name="connsiteY6" fmla="*/ 297092 h 400738"/>
                <a:gd name="connsiteX7" fmla="*/ 74678 w 383354"/>
                <a:gd name="connsiteY7" fmla="*/ 200311 h 400738"/>
                <a:gd name="connsiteX8" fmla="*/ 4421 w 383354"/>
                <a:gd name="connsiteY8" fmla="*/ 103617 h 400738"/>
                <a:gd name="connsiteX9" fmla="*/ 29565 w 383354"/>
                <a:gd name="connsiteY9" fmla="*/ 69028 h 400738"/>
                <a:gd name="connsiteX10" fmla="*/ 143252 w 383354"/>
                <a:gd name="connsiteY10" fmla="*/ 105989 h 400738"/>
                <a:gd name="connsiteX11" fmla="*/ 213509 w 383354"/>
                <a:gd name="connsiteY11" fmla="*/ 9295 h 400738"/>
                <a:gd name="connsiteX12" fmla="*/ 254179 w 383354"/>
                <a:gd name="connsiteY12" fmla="*/ 22492 h 400738"/>
                <a:gd name="connsiteX13" fmla="*/ 254179 w 383354"/>
                <a:gd name="connsiteY13" fmla="*/ 142044 h 400738"/>
                <a:gd name="connsiteX14" fmla="*/ 367866 w 383354"/>
                <a:gd name="connsiteY14" fmla="*/ 179006 h 400738"/>
                <a:gd name="connsiteX15" fmla="*/ 367823 w 383354"/>
                <a:gd name="connsiteY15" fmla="*/ 221703 h 4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354" h="400738">
                  <a:moveTo>
                    <a:pt x="367823" y="221703"/>
                  </a:moveTo>
                  <a:lnTo>
                    <a:pt x="254136" y="258664"/>
                  </a:lnTo>
                  <a:lnTo>
                    <a:pt x="254136" y="378216"/>
                  </a:lnTo>
                  <a:cubicBezTo>
                    <a:pt x="254136" y="399996"/>
                    <a:pt x="226275" y="409053"/>
                    <a:pt x="213466" y="391414"/>
                  </a:cubicBezTo>
                  <a:lnTo>
                    <a:pt x="143209" y="294720"/>
                  </a:lnTo>
                  <a:lnTo>
                    <a:pt x="29522" y="331681"/>
                  </a:lnTo>
                  <a:cubicBezTo>
                    <a:pt x="8821" y="338409"/>
                    <a:pt x="-8388" y="314731"/>
                    <a:pt x="4378" y="297092"/>
                  </a:cubicBezTo>
                  <a:lnTo>
                    <a:pt x="74678" y="200311"/>
                  </a:lnTo>
                  <a:lnTo>
                    <a:pt x="4421" y="103617"/>
                  </a:lnTo>
                  <a:cubicBezTo>
                    <a:pt x="-8388" y="86021"/>
                    <a:pt x="8821" y="62300"/>
                    <a:pt x="29565" y="69028"/>
                  </a:cubicBezTo>
                  <a:lnTo>
                    <a:pt x="143252" y="105989"/>
                  </a:lnTo>
                  <a:lnTo>
                    <a:pt x="213509" y="9295"/>
                  </a:lnTo>
                  <a:cubicBezTo>
                    <a:pt x="226318" y="-8302"/>
                    <a:pt x="254179" y="755"/>
                    <a:pt x="254179" y="22492"/>
                  </a:cubicBezTo>
                  <a:lnTo>
                    <a:pt x="254179" y="142044"/>
                  </a:lnTo>
                  <a:lnTo>
                    <a:pt x="367866" y="179006"/>
                  </a:lnTo>
                  <a:cubicBezTo>
                    <a:pt x="388524" y="185648"/>
                    <a:pt x="388524" y="214975"/>
                    <a:pt x="367823" y="221703"/>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70" name="Freeform: Shape 69">
              <a:extLst>
                <a:ext uri="{FF2B5EF4-FFF2-40B4-BE49-F238E27FC236}">
                  <a16:creationId xmlns:a16="http://schemas.microsoft.com/office/drawing/2014/main" id="{301DAAA7-E9B8-1D29-BC90-8EEE09B82270}"/>
                </a:ext>
              </a:extLst>
            </p:cNvPr>
            <p:cNvSpPr/>
            <p:nvPr/>
          </p:nvSpPr>
          <p:spPr>
            <a:xfrm>
              <a:off x="7222499" y="1276153"/>
              <a:ext cx="396420" cy="396406"/>
            </a:xfrm>
            <a:custGeom>
              <a:avLst/>
              <a:gdLst>
                <a:gd name="connsiteX0" fmla="*/ 359479 w 396420"/>
                <a:gd name="connsiteY0" fmla="*/ 67175 h 396406"/>
                <a:gd name="connsiteX1" fmla="*/ 305223 w 396420"/>
                <a:gd name="connsiteY1" fmla="*/ 173702 h 396406"/>
                <a:gd name="connsiteX2" fmla="*/ 389755 w 396420"/>
                <a:gd name="connsiteY2" fmla="*/ 258234 h 396406"/>
                <a:gd name="connsiteX3" fmla="*/ 370347 w 396420"/>
                <a:gd name="connsiteY3" fmla="*/ 296317 h 396406"/>
                <a:gd name="connsiteX4" fmla="*/ 252261 w 396420"/>
                <a:gd name="connsiteY4" fmla="*/ 277599 h 396406"/>
                <a:gd name="connsiteX5" fmla="*/ 198005 w 396420"/>
                <a:gd name="connsiteY5" fmla="*/ 384126 h 396406"/>
                <a:gd name="connsiteX6" fmla="*/ 155783 w 396420"/>
                <a:gd name="connsiteY6" fmla="*/ 377441 h 396406"/>
                <a:gd name="connsiteX7" fmla="*/ 137065 w 396420"/>
                <a:gd name="connsiteY7" fmla="*/ 259356 h 396406"/>
                <a:gd name="connsiteX8" fmla="*/ 18979 w 396420"/>
                <a:gd name="connsiteY8" fmla="*/ 240638 h 396406"/>
                <a:gd name="connsiteX9" fmla="*/ 12294 w 396420"/>
                <a:gd name="connsiteY9" fmla="*/ 198415 h 396406"/>
                <a:gd name="connsiteX10" fmla="*/ 118821 w 396420"/>
                <a:gd name="connsiteY10" fmla="*/ 144159 h 396406"/>
                <a:gd name="connsiteX11" fmla="*/ 100104 w 396420"/>
                <a:gd name="connsiteY11" fmla="*/ 26073 h 396406"/>
                <a:gd name="connsiteX12" fmla="*/ 138186 w 396420"/>
                <a:gd name="connsiteY12" fmla="*/ 6665 h 396406"/>
                <a:gd name="connsiteX13" fmla="*/ 222718 w 396420"/>
                <a:gd name="connsiteY13" fmla="*/ 91197 h 396406"/>
                <a:gd name="connsiteX14" fmla="*/ 329245 w 396420"/>
                <a:gd name="connsiteY14" fmla="*/ 36942 h 396406"/>
                <a:gd name="connsiteX15" fmla="*/ 359479 w 396420"/>
                <a:gd name="connsiteY15" fmla="*/ 67175 h 39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20" h="396406">
                  <a:moveTo>
                    <a:pt x="359479" y="67175"/>
                  </a:moveTo>
                  <a:lnTo>
                    <a:pt x="305223" y="173702"/>
                  </a:lnTo>
                  <a:lnTo>
                    <a:pt x="389755" y="258234"/>
                  </a:lnTo>
                  <a:cubicBezTo>
                    <a:pt x="405152" y="273631"/>
                    <a:pt x="391868" y="299724"/>
                    <a:pt x="370347" y="296317"/>
                  </a:cubicBezTo>
                  <a:lnTo>
                    <a:pt x="252261" y="277599"/>
                  </a:lnTo>
                  <a:lnTo>
                    <a:pt x="198005" y="384126"/>
                  </a:lnTo>
                  <a:cubicBezTo>
                    <a:pt x="188129" y="403534"/>
                    <a:pt x="159190" y="398920"/>
                    <a:pt x="155783" y="377441"/>
                  </a:cubicBezTo>
                  <a:lnTo>
                    <a:pt x="137065" y="259356"/>
                  </a:lnTo>
                  <a:lnTo>
                    <a:pt x="18979" y="240638"/>
                  </a:lnTo>
                  <a:cubicBezTo>
                    <a:pt x="-2542" y="237231"/>
                    <a:pt x="-7114" y="208291"/>
                    <a:pt x="12294" y="198415"/>
                  </a:cubicBezTo>
                  <a:lnTo>
                    <a:pt x="118821" y="144159"/>
                  </a:lnTo>
                  <a:lnTo>
                    <a:pt x="100104" y="26073"/>
                  </a:lnTo>
                  <a:cubicBezTo>
                    <a:pt x="96696" y="4552"/>
                    <a:pt x="122789" y="-8731"/>
                    <a:pt x="138186" y="6665"/>
                  </a:cubicBezTo>
                  <a:lnTo>
                    <a:pt x="222718" y="91197"/>
                  </a:lnTo>
                  <a:lnTo>
                    <a:pt x="329245" y="36942"/>
                  </a:lnTo>
                  <a:cubicBezTo>
                    <a:pt x="348653" y="27108"/>
                    <a:pt x="369398" y="47810"/>
                    <a:pt x="359479" y="67175"/>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grpSp>
    </p:spTree>
    <p:extLst>
      <p:ext uri="{BB962C8B-B14F-4D97-AF65-F5344CB8AC3E}">
        <p14:creationId xmlns:p14="http://schemas.microsoft.com/office/powerpoint/2010/main" val="1675168328"/>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0-#ppt_w/2"/>
                                              </p:val>
                                            </p:tav>
                                            <p:tav tm="100000">
                                              <p:val>
                                                <p:strVal val="#ppt_x"/>
                                              </p:val>
                                            </p:tav>
                                          </p:tavLst>
                                        </p:anim>
                                        <p:anim calcmode="lin" valueType="num">
                                          <p:cBhvr additive="base">
                                            <p:cTn id="24" dur="500" fill="hold"/>
                                            <p:tgtEl>
                                              <p:spTgt spid="26"/>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0-#ppt_w/2"/>
                                              </p:val>
                                            </p:tav>
                                            <p:tav tm="100000">
                                              <p:val>
                                                <p:strVal val="#ppt_x"/>
                                              </p:val>
                                            </p:tav>
                                          </p:tavLst>
                                        </p:anim>
                                        <p:anim calcmode="lin" valueType="num">
                                          <p:cBhvr additive="base">
                                            <p:cTn id="28" dur="50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0-#ppt_w/2"/>
                                              </p:val>
                                            </p:tav>
                                            <p:tav tm="100000">
                                              <p:val>
                                                <p:strVal val="#ppt_x"/>
                                              </p:val>
                                            </p:tav>
                                          </p:tavLst>
                                        </p:anim>
                                        <p:anim calcmode="lin" valueType="num">
                                          <p:cBhvr additive="base">
                                            <p:cTn id="32" dur="500" fill="hold"/>
                                            <p:tgtEl>
                                              <p:spTgt spid="28"/>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0-#ppt_w/2"/>
                                              </p:val>
                                            </p:tav>
                                            <p:tav tm="100000">
                                              <p:val>
                                                <p:strVal val="#ppt_x"/>
                                              </p:val>
                                            </p:tav>
                                          </p:tavLst>
                                        </p:anim>
                                        <p:anim calcmode="lin" valueType="num">
                                          <p:cBhvr additive="base">
                                            <p:cTn id="36" dur="500" fill="hold"/>
                                            <p:tgtEl>
                                              <p:spTgt spid="47"/>
                                            </p:tgtEl>
                                            <p:attrNameLst>
                                              <p:attrName>ppt_y</p:attrName>
                                            </p:attrNameLst>
                                          </p:cBhvr>
                                          <p:tavLst>
                                            <p:tav tm="0">
                                              <p:val>
                                                <p:strVal val="#ppt_y"/>
                                              </p:val>
                                            </p:tav>
                                            <p:tav tm="100000">
                                              <p:val>
                                                <p:strVal val="#ppt_y"/>
                                              </p:val>
                                            </p:tav>
                                          </p:tavLst>
                                        </p:anim>
                                      </p:childTnLst>
                                    </p:cTn>
                                  </p:par>
                                  <p:par>
                                    <p:cTn id="37" presetID="2" presetClass="entr" presetSubtype="8" decel="10000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0-#ppt_w/2"/>
                                              </p:val>
                                            </p:tav>
                                            <p:tav tm="100000">
                                              <p:val>
                                                <p:strVal val="#ppt_x"/>
                                              </p:val>
                                            </p:tav>
                                          </p:tavLst>
                                        </p:anim>
                                        <p:anim calcmode="lin" valueType="num">
                                          <p:cBhvr additive="base">
                                            <p:cTn id="40" dur="500" fill="hold"/>
                                            <p:tgtEl>
                                              <p:spTgt spid="48"/>
                                            </p:tgtEl>
                                            <p:attrNameLst>
                                              <p:attrName>ppt_y</p:attrName>
                                            </p:attrNameLst>
                                          </p:cBhvr>
                                          <p:tavLst>
                                            <p:tav tm="0">
                                              <p:val>
                                                <p:strVal val="#ppt_y"/>
                                              </p:val>
                                            </p:tav>
                                            <p:tav tm="100000">
                                              <p:val>
                                                <p:strVal val="#ppt_y"/>
                                              </p:val>
                                            </p:tav>
                                          </p:tavLst>
                                        </p:anim>
                                      </p:childTnLst>
                                    </p:cTn>
                                  </p:par>
                                  <p:par>
                                    <p:cTn id="41" presetID="2" presetClass="entr" presetSubtype="8" decel="10000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fill="hold"/>
                                            <p:tgtEl>
                                              <p:spTgt spid="49"/>
                                            </p:tgtEl>
                                            <p:attrNameLst>
                                              <p:attrName>ppt_x</p:attrName>
                                            </p:attrNameLst>
                                          </p:cBhvr>
                                          <p:tavLst>
                                            <p:tav tm="0">
                                              <p:val>
                                                <p:strVal val="0-#ppt_w/2"/>
                                              </p:val>
                                            </p:tav>
                                            <p:tav tm="100000">
                                              <p:val>
                                                <p:strVal val="#ppt_x"/>
                                              </p:val>
                                            </p:tav>
                                          </p:tavLst>
                                        </p:anim>
                                        <p:anim calcmode="lin" valueType="num">
                                          <p:cBhvr additive="base">
                                            <p:cTn id="44" dur="500" fill="hold"/>
                                            <p:tgtEl>
                                              <p:spTgt spid="49"/>
                                            </p:tgtEl>
                                            <p:attrNameLst>
                                              <p:attrName>ppt_y</p:attrName>
                                            </p:attrNameLst>
                                          </p:cBhvr>
                                          <p:tavLst>
                                            <p:tav tm="0">
                                              <p:val>
                                                <p:strVal val="#ppt_y"/>
                                              </p:val>
                                            </p:tav>
                                            <p:tav tm="100000">
                                              <p:val>
                                                <p:strVal val="#ppt_y"/>
                                              </p:val>
                                            </p:tav>
                                          </p:tavLst>
                                        </p:anim>
                                      </p:childTnLst>
                                    </p:cTn>
                                  </p:par>
                                  <p:par>
                                    <p:cTn id="45" presetID="2" presetClass="entr" presetSubtype="8" decel="10000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anim calcmode="lin" valueType="num">
                                          <p:cBhvr additive="base">
                                            <p:cTn id="47" dur="500" fill="hold"/>
                                            <p:tgtEl>
                                              <p:spTgt spid="50"/>
                                            </p:tgtEl>
                                            <p:attrNameLst>
                                              <p:attrName>ppt_x</p:attrName>
                                            </p:attrNameLst>
                                          </p:cBhvr>
                                          <p:tavLst>
                                            <p:tav tm="0">
                                              <p:val>
                                                <p:strVal val="0-#ppt_w/2"/>
                                              </p:val>
                                            </p:tav>
                                            <p:tav tm="100000">
                                              <p:val>
                                                <p:strVal val="#ppt_x"/>
                                              </p:val>
                                            </p:tav>
                                          </p:tavLst>
                                        </p:anim>
                                        <p:anim calcmode="lin" valueType="num">
                                          <p:cBhvr additive="base">
                                            <p:cTn id="48" dur="500" fill="hold"/>
                                            <p:tgtEl>
                                              <p:spTgt spid="50"/>
                                            </p:tgtEl>
                                            <p:attrNameLst>
                                              <p:attrName>ppt_y</p:attrName>
                                            </p:attrNameLst>
                                          </p:cBhvr>
                                          <p:tavLst>
                                            <p:tav tm="0">
                                              <p:val>
                                                <p:strVal val="#ppt_y"/>
                                              </p:val>
                                            </p:tav>
                                            <p:tav tm="100000">
                                              <p:val>
                                                <p:strVal val="#ppt_y"/>
                                              </p:val>
                                            </p:tav>
                                          </p:tavLst>
                                        </p:anim>
                                      </p:childTnLst>
                                    </p:cTn>
                                  </p:par>
                                  <p:par>
                                    <p:cTn id="49" presetID="2" presetClass="entr" presetSubtype="8" decel="10000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additive="base">
                                            <p:cTn id="51" dur="500" fill="hold"/>
                                            <p:tgtEl>
                                              <p:spTgt spid="52"/>
                                            </p:tgtEl>
                                            <p:attrNameLst>
                                              <p:attrName>ppt_x</p:attrName>
                                            </p:attrNameLst>
                                          </p:cBhvr>
                                          <p:tavLst>
                                            <p:tav tm="0">
                                              <p:val>
                                                <p:strVal val="0-#ppt_w/2"/>
                                              </p:val>
                                            </p:tav>
                                            <p:tav tm="100000">
                                              <p:val>
                                                <p:strVal val="#ppt_x"/>
                                              </p:val>
                                            </p:tav>
                                          </p:tavLst>
                                        </p:anim>
                                        <p:anim calcmode="lin" valueType="num">
                                          <p:cBhvr additive="base">
                                            <p:cTn id="52" dur="500" fill="hold"/>
                                            <p:tgtEl>
                                              <p:spTgt spid="52"/>
                                            </p:tgtEl>
                                            <p:attrNameLst>
                                              <p:attrName>ppt_y</p:attrName>
                                            </p:attrNameLst>
                                          </p:cBhvr>
                                          <p:tavLst>
                                            <p:tav tm="0">
                                              <p:val>
                                                <p:strVal val="#ppt_y"/>
                                              </p:val>
                                            </p:tav>
                                            <p:tav tm="100000">
                                              <p:val>
                                                <p:strVal val="#ppt_y"/>
                                              </p:val>
                                            </p:tav>
                                          </p:tavLst>
                                        </p:anim>
                                      </p:childTnLst>
                                    </p:cTn>
                                  </p:par>
                                  <p:par>
                                    <p:cTn id="53" presetID="2" presetClass="entr" presetSubtype="8" decel="10000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additive="base">
                                            <p:cTn id="55" dur="500" fill="hold"/>
                                            <p:tgtEl>
                                              <p:spTgt spid="53"/>
                                            </p:tgtEl>
                                            <p:attrNameLst>
                                              <p:attrName>ppt_x</p:attrName>
                                            </p:attrNameLst>
                                          </p:cBhvr>
                                          <p:tavLst>
                                            <p:tav tm="0">
                                              <p:val>
                                                <p:strVal val="0-#ppt_w/2"/>
                                              </p:val>
                                            </p:tav>
                                            <p:tav tm="100000">
                                              <p:val>
                                                <p:strVal val="#ppt_x"/>
                                              </p:val>
                                            </p:tav>
                                          </p:tavLst>
                                        </p:anim>
                                        <p:anim calcmode="lin" valueType="num">
                                          <p:cBhvr additive="base">
                                            <p:cTn id="56" dur="500" fill="hold"/>
                                            <p:tgtEl>
                                              <p:spTgt spid="53"/>
                                            </p:tgtEl>
                                            <p:attrNameLst>
                                              <p:attrName>ppt_y</p:attrName>
                                            </p:attrNameLst>
                                          </p:cBhvr>
                                          <p:tavLst>
                                            <p:tav tm="0">
                                              <p:val>
                                                <p:strVal val="#ppt_y"/>
                                              </p:val>
                                            </p:tav>
                                            <p:tav tm="100000">
                                              <p:val>
                                                <p:strVal val="#ppt_y"/>
                                              </p:val>
                                            </p:tav>
                                          </p:tavLst>
                                        </p:anim>
                                      </p:childTnLst>
                                    </p:cTn>
                                  </p:par>
                                  <p:par>
                                    <p:cTn id="57" presetID="2" presetClass="entr" presetSubtype="8" decel="10000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0-#ppt_w/2"/>
                                              </p:val>
                                            </p:tav>
                                            <p:tav tm="100000">
                                              <p:val>
                                                <p:strVal val="#ppt_x"/>
                                              </p:val>
                                            </p:tav>
                                          </p:tavLst>
                                        </p:anim>
                                        <p:anim calcmode="lin" valueType="num">
                                          <p:cBhvr additive="base">
                                            <p:cTn id="60" dur="500" fill="hold"/>
                                            <p:tgtEl>
                                              <p:spTgt spid="12"/>
                                            </p:tgtEl>
                                            <p:attrNameLst>
                                              <p:attrName>ppt_y</p:attrName>
                                            </p:attrNameLst>
                                          </p:cBhvr>
                                          <p:tavLst>
                                            <p:tav tm="0">
                                              <p:val>
                                                <p:strVal val="#ppt_y"/>
                                              </p:val>
                                            </p:tav>
                                            <p:tav tm="100000">
                                              <p:val>
                                                <p:strVal val="#ppt_y"/>
                                              </p:val>
                                            </p:tav>
                                          </p:tavLst>
                                        </p:anim>
                                      </p:childTnLst>
                                    </p:cTn>
                                  </p:par>
                                  <p:par>
                                    <p:cTn id="61" presetID="2" presetClass="entr" presetSubtype="8" decel="10000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0-#ppt_w/2"/>
                                              </p:val>
                                            </p:tav>
                                            <p:tav tm="100000">
                                              <p:val>
                                                <p:strVal val="#ppt_x"/>
                                              </p:val>
                                            </p:tav>
                                          </p:tavLst>
                                        </p:anim>
                                        <p:anim calcmode="lin" valueType="num">
                                          <p:cBhvr additive="base">
                                            <p:cTn id="64" dur="500" fill="hold"/>
                                            <p:tgtEl>
                                              <p:spTgt spid="13"/>
                                            </p:tgtEl>
                                            <p:attrNameLst>
                                              <p:attrName>ppt_y</p:attrName>
                                            </p:attrNameLst>
                                          </p:cBhvr>
                                          <p:tavLst>
                                            <p:tav tm="0">
                                              <p:val>
                                                <p:strVal val="#ppt_y"/>
                                              </p:val>
                                            </p:tav>
                                            <p:tav tm="100000">
                                              <p:val>
                                                <p:strVal val="#ppt_y"/>
                                              </p:val>
                                            </p:tav>
                                          </p:tavLst>
                                        </p:anim>
                                      </p:childTnLst>
                                    </p:cTn>
                                  </p:par>
                                  <p:par>
                                    <p:cTn id="65" presetID="2" presetClass="entr" presetSubtype="8" decel="100000"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0-#ppt_w/2"/>
                                              </p:val>
                                            </p:tav>
                                            <p:tav tm="100000">
                                              <p:val>
                                                <p:strVal val="#ppt_x"/>
                                              </p:val>
                                            </p:tav>
                                          </p:tavLst>
                                        </p:anim>
                                        <p:anim calcmode="lin" valueType="num">
                                          <p:cBhvr additive="base">
                                            <p:cTn id="68" dur="500" fill="hold"/>
                                            <p:tgtEl>
                                              <p:spTgt spid="14"/>
                                            </p:tgtEl>
                                            <p:attrNameLst>
                                              <p:attrName>ppt_y</p:attrName>
                                            </p:attrNameLst>
                                          </p:cBhvr>
                                          <p:tavLst>
                                            <p:tav tm="0">
                                              <p:val>
                                                <p:strVal val="#ppt_y"/>
                                              </p:val>
                                            </p:tav>
                                            <p:tav tm="100000">
                                              <p:val>
                                                <p:strVal val="#ppt_y"/>
                                              </p:val>
                                            </p:tav>
                                          </p:tavLst>
                                        </p:anim>
                                      </p:childTnLst>
                                    </p:cTn>
                                  </p:par>
                                  <p:par>
                                    <p:cTn id="69" presetID="2" presetClass="entr" presetSubtype="8" decel="100000" fill="hold"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0-#ppt_w/2"/>
                                              </p:val>
                                            </p:tav>
                                            <p:tav tm="100000">
                                              <p:val>
                                                <p:strVal val="#ppt_x"/>
                                              </p:val>
                                            </p:tav>
                                          </p:tavLst>
                                        </p:anim>
                                        <p:anim calcmode="lin" valueType="num">
                                          <p:cBhvr additive="base">
                                            <p:cTn id="72" dur="500" fill="hold"/>
                                            <p:tgtEl>
                                              <p:spTgt spid="16"/>
                                            </p:tgtEl>
                                            <p:attrNameLst>
                                              <p:attrName>ppt_y</p:attrName>
                                            </p:attrNameLst>
                                          </p:cBhvr>
                                          <p:tavLst>
                                            <p:tav tm="0">
                                              <p:val>
                                                <p:strVal val="#ppt_y"/>
                                              </p:val>
                                            </p:tav>
                                            <p:tav tm="100000">
                                              <p:val>
                                                <p:strVal val="#ppt_y"/>
                                              </p:val>
                                            </p:tav>
                                          </p:tavLst>
                                        </p:anim>
                                      </p:childTnLst>
                                    </p:cTn>
                                  </p:par>
                                  <p:par>
                                    <p:cTn id="73" presetID="2" presetClass="entr" presetSubtype="8" decel="10000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additive="base">
                                            <p:cTn id="75" dur="500" fill="hold"/>
                                            <p:tgtEl>
                                              <p:spTgt spid="17"/>
                                            </p:tgtEl>
                                            <p:attrNameLst>
                                              <p:attrName>ppt_x</p:attrName>
                                            </p:attrNameLst>
                                          </p:cBhvr>
                                          <p:tavLst>
                                            <p:tav tm="0">
                                              <p:val>
                                                <p:strVal val="0-#ppt_w/2"/>
                                              </p:val>
                                            </p:tav>
                                            <p:tav tm="100000">
                                              <p:val>
                                                <p:strVal val="#ppt_x"/>
                                              </p:val>
                                            </p:tav>
                                          </p:tavLst>
                                        </p:anim>
                                        <p:anim calcmode="lin" valueType="num">
                                          <p:cBhvr additive="base">
                                            <p:cTn id="76" dur="500" fill="hold"/>
                                            <p:tgtEl>
                                              <p:spTgt spid="17"/>
                                            </p:tgtEl>
                                            <p:attrNameLst>
                                              <p:attrName>ppt_y</p:attrName>
                                            </p:attrNameLst>
                                          </p:cBhvr>
                                          <p:tavLst>
                                            <p:tav tm="0">
                                              <p:val>
                                                <p:strVal val="#ppt_y"/>
                                              </p:val>
                                            </p:tav>
                                            <p:tav tm="100000">
                                              <p:val>
                                                <p:strVal val="#ppt_y"/>
                                              </p:val>
                                            </p:tav>
                                          </p:tavLst>
                                        </p:anim>
                                      </p:childTnLst>
                                    </p:cTn>
                                  </p:par>
                                  <p:par>
                                    <p:cTn id="77" presetID="2" presetClass="entr" presetSubtype="8" decel="100000"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0-#ppt_w/2"/>
                                              </p:val>
                                            </p:tav>
                                            <p:tav tm="100000">
                                              <p:val>
                                                <p:strVal val="#ppt_x"/>
                                              </p:val>
                                            </p:tav>
                                          </p:tavLst>
                                        </p:anim>
                                        <p:anim calcmode="lin" valueType="num">
                                          <p:cBhvr additive="base">
                                            <p:cTn id="80" dur="500" fill="hold"/>
                                            <p:tgtEl>
                                              <p:spTgt spid="29"/>
                                            </p:tgtEl>
                                            <p:attrNameLst>
                                              <p:attrName>ppt_y</p:attrName>
                                            </p:attrNameLst>
                                          </p:cBhvr>
                                          <p:tavLst>
                                            <p:tav tm="0">
                                              <p:val>
                                                <p:strVal val="#ppt_y"/>
                                              </p:val>
                                            </p:tav>
                                            <p:tav tm="100000">
                                              <p:val>
                                                <p:strVal val="#ppt_y"/>
                                              </p:val>
                                            </p:tav>
                                          </p:tavLst>
                                        </p:anim>
                                      </p:childTnLst>
                                    </p:cTn>
                                  </p:par>
                                  <p:par>
                                    <p:cTn id="81" presetID="2" presetClass="entr" presetSubtype="8" decel="100000" fill="hold" nodeType="withEffect">
                                      <p:stCondLst>
                                        <p:cond delay="0"/>
                                      </p:stCondLst>
                                      <p:childTnLst>
                                        <p:set>
                                          <p:cBhvr>
                                            <p:cTn id="82" dur="1" fill="hold">
                                              <p:stCondLst>
                                                <p:cond delay="0"/>
                                              </p:stCondLst>
                                            </p:cTn>
                                            <p:tgtEl>
                                              <p:spTgt spid="30"/>
                                            </p:tgtEl>
                                            <p:attrNameLst>
                                              <p:attrName>style.visibility</p:attrName>
                                            </p:attrNameLst>
                                          </p:cBhvr>
                                          <p:to>
                                            <p:strVal val="visible"/>
                                          </p:to>
                                        </p:set>
                                        <p:anim calcmode="lin" valueType="num">
                                          <p:cBhvr additive="base">
                                            <p:cTn id="83" dur="500" fill="hold"/>
                                            <p:tgtEl>
                                              <p:spTgt spid="30"/>
                                            </p:tgtEl>
                                            <p:attrNameLst>
                                              <p:attrName>ppt_x</p:attrName>
                                            </p:attrNameLst>
                                          </p:cBhvr>
                                          <p:tavLst>
                                            <p:tav tm="0">
                                              <p:val>
                                                <p:strVal val="0-#ppt_w/2"/>
                                              </p:val>
                                            </p:tav>
                                            <p:tav tm="100000">
                                              <p:val>
                                                <p:strVal val="#ppt_x"/>
                                              </p:val>
                                            </p:tav>
                                          </p:tavLst>
                                        </p:anim>
                                        <p:anim calcmode="lin" valueType="num">
                                          <p:cBhvr additive="base">
                                            <p:cTn id="84" dur="500" fill="hold"/>
                                            <p:tgtEl>
                                              <p:spTgt spid="30"/>
                                            </p:tgtEl>
                                            <p:attrNameLst>
                                              <p:attrName>ppt_y</p:attrName>
                                            </p:attrNameLst>
                                          </p:cBhvr>
                                          <p:tavLst>
                                            <p:tav tm="0">
                                              <p:val>
                                                <p:strVal val="#ppt_y"/>
                                              </p:val>
                                            </p:tav>
                                            <p:tav tm="100000">
                                              <p:val>
                                                <p:strVal val="#ppt_y"/>
                                              </p:val>
                                            </p:tav>
                                          </p:tavLst>
                                        </p:anim>
                                      </p:childTnLst>
                                    </p:cTn>
                                  </p:par>
                                  <p:par>
                                    <p:cTn id="85" presetID="2" presetClass="entr" presetSubtype="8" decel="100000" fill="hold" nodeType="withEffect">
                                      <p:stCondLst>
                                        <p:cond delay="0"/>
                                      </p:stCondLst>
                                      <p:childTnLst>
                                        <p:set>
                                          <p:cBhvr>
                                            <p:cTn id="86" dur="1" fill="hold">
                                              <p:stCondLst>
                                                <p:cond delay="0"/>
                                              </p:stCondLst>
                                            </p:cTn>
                                            <p:tgtEl>
                                              <p:spTgt spid="31"/>
                                            </p:tgtEl>
                                            <p:attrNameLst>
                                              <p:attrName>style.visibility</p:attrName>
                                            </p:attrNameLst>
                                          </p:cBhvr>
                                          <p:to>
                                            <p:strVal val="visible"/>
                                          </p:to>
                                        </p:set>
                                        <p:anim calcmode="lin" valueType="num">
                                          <p:cBhvr additive="base">
                                            <p:cTn id="87" dur="500" fill="hold"/>
                                            <p:tgtEl>
                                              <p:spTgt spid="31"/>
                                            </p:tgtEl>
                                            <p:attrNameLst>
                                              <p:attrName>ppt_x</p:attrName>
                                            </p:attrNameLst>
                                          </p:cBhvr>
                                          <p:tavLst>
                                            <p:tav tm="0">
                                              <p:val>
                                                <p:strVal val="0-#ppt_w/2"/>
                                              </p:val>
                                            </p:tav>
                                            <p:tav tm="100000">
                                              <p:val>
                                                <p:strVal val="#ppt_x"/>
                                              </p:val>
                                            </p:tav>
                                          </p:tavLst>
                                        </p:anim>
                                        <p:anim calcmode="lin" valueType="num">
                                          <p:cBhvr additive="base">
                                            <p:cTn id="88" dur="500" fill="hold"/>
                                            <p:tgtEl>
                                              <p:spTgt spid="31"/>
                                            </p:tgtEl>
                                            <p:attrNameLst>
                                              <p:attrName>ppt_y</p:attrName>
                                            </p:attrNameLst>
                                          </p:cBhvr>
                                          <p:tavLst>
                                            <p:tav tm="0">
                                              <p:val>
                                                <p:strVal val="#ppt_y"/>
                                              </p:val>
                                            </p:tav>
                                            <p:tav tm="100000">
                                              <p:val>
                                                <p:strVal val="#ppt_y"/>
                                              </p:val>
                                            </p:tav>
                                          </p:tavLst>
                                        </p:anim>
                                      </p:childTnLst>
                                    </p:cTn>
                                  </p:par>
                                  <p:par>
                                    <p:cTn id="89" presetID="2" presetClass="entr" presetSubtype="8" decel="100000" fill="hold" nodeType="with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fill="hold"/>
                                            <p:tgtEl>
                                              <p:spTgt spid="32"/>
                                            </p:tgtEl>
                                            <p:attrNameLst>
                                              <p:attrName>ppt_x</p:attrName>
                                            </p:attrNameLst>
                                          </p:cBhvr>
                                          <p:tavLst>
                                            <p:tav tm="0">
                                              <p:val>
                                                <p:strVal val="0-#ppt_w/2"/>
                                              </p:val>
                                            </p:tav>
                                            <p:tav tm="100000">
                                              <p:val>
                                                <p:strVal val="#ppt_x"/>
                                              </p:val>
                                            </p:tav>
                                          </p:tavLst>
                                        </p:anim>
                                        <p:anim calcmode="lin" valueType="num">
                                          <p:cBhvr additive="base">
                                            <p:cTn id="92" dur="500" fill="hold"/>
                                            <p:tgtEl>
                                              <p:spTgt spid="32"/>
                                            </p:tgtEl>
                                            <p:attrNameLst>
                                              <p:attrName>ppt_y</p:attrName>
                                            </p:attrNameLst>
                                          </p:cBhvr>
                                          <p:tavLst>
                                            <p:tav tm="0">
                                              <p:val>
                                                <p:strVal val="#ppt_y"/>
                                              </p:val>
                                            </p:tav>
                                            <p:tav tm="100000">
                                              <p:val>
                                                <p:strVal val="#ppt_y"/>
                                              </p:val>
                                            </p:tav>
                                          </p:tavLst>
                                        </p:anim>
                                      </p:childTnLst>
                                    </p:cTn>
                                  </p:par>
                                  <p:par>
                                    <p:cTn id="93" presetID="2" presetClass="entr" presetSubtype="8" decel="100000" fill="hold" nodeType="with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additive="base">
                                            <p:cTn id="95" dur="500" fill="hold"/>
                                            <p:tgtEl>
                                              <p:spTgt spid="33"/>
                                            </p:tgtEl>
                                            <p:attrNameLst>
                                              <p:attrName>ppt_x</p:attrName>
                                            </p:attrNameLst>
                                          </p:cBhvr>
                                          <p:tavLst>
                                            <p:tav tm="0">
                                              <p:val>
                                                <p:strVal val="0-#ppt_w/2"/>
                                              </p:val>
                                            </p:tav>
                                            <p:tav tm="100000">
                                              <p:val>
                                                <p:strVal val="#ppt_x"/>
                                              </p:val>
                                            </p:tav>
                                          </p:tavLst>
                                        </p:anim>
                                        <p:anim calcmode="lin" valueType="num">
                                          <p:cBhvr additive="base">
                                            <p:cTn id="96" dur="500" fill="hold"/>
                                            <p:tgtEl>
                                              <p:spTgt spid="33"/>
                                            </p:tgtEl>
                                            <p:attrNameLst>
                                              <p:attrName>ppt_y</p:attrName>
                                            </p:attrNameLst>
                                          </p:cBhvr>
                                          <p:tavLst>
                                            <p:tav tm="0">
                                              <p:val>
                                                <p:strVal val="#ppt_y"/>
                                              </p:val>
                                            </p:tav>
                                            <p:tav tm="100000">
                                              <p:val>
                                                <p:strVal val="#ppt_y"/>
                                              </p:val>
                                            </p:tav>
                                          </p:tavLst>
                                        </p:anim>
                                      </p:childTnLst>
                                    </p:cTn>
                                  </p:par>
                                  <p:par>
                                    <p:cTn id="97" presetID="2" presetClass="entr" presetSubtype="8" decel="100000" fill="hold" nodeType="withEffect">
                                      <p:stCondLst>
                                        <p:cond delay="0"/>
                                      </p:stCondLst>
                                      <p:childTnLst>
                                        <p:set>
                                          <p:cBhvr>
                                            <p:cTn id="98" dur="1" fill="hold">
                                              <p:stCondLst>
                                                <p:cond delay="0"/>
                                              </p:stCondLst>
                                            </p:cTn>
                                            <p:tgtEl>
                                              <p:spTgt spid="34"/>
                                            </p:tgtEl>
                                            <p:attrNameLst>
                                              <p:attrName>style.visibility</p:attrName>
                                            </p:attrNameLst>
                                          </p:cBhvr>
                                          <p:to>
                                            <p:strVal val="visible"/>
                                          </p:to>
                                        </p:set>
                                        <p:anim calcmode="lin" valueType="num">
                                          <p:cBhvr additive="base">
                                            <p:cTn id="99" dur="500" fill="hold"/>
                                            <p:tgtEl>
                                              <p:spTgt spid="34"/>
                                            </p:tgtEl>
                                            <p:attrNameLst>
                                              <p:attrName>ppt_x</p:attrName>
                                            </p:attrNameLst>
                                          </p:cBhvr>
                                          <p:tavLst>
                                            <p:tav tm="0">
                                              <p:val>
                                                <p:strVal val="0-#ppt_w/2"/>
                                              </p:val>
                                            </p:tav>
                                            <p:tav tm="100000">
                                              <p:val>
                                                <p:strVal val="#ppt_x"/>
                                              </p:val>
                                            </p:tav>
                                          </p:tavLst>
                                        </p:anim>
                                        <p:anim calcmode="lin" valueType="num">
                                          <p:cBhvr additive="base">
                                            <p:cTn id="100" dur="500" fill="hold"/>
                                            <p:tgtEl>
                                              <p:spTgt spid="34"/>
                                            </p:tgtEl>
                                            <p:attrNameLst>
                                              <p:attrName>ppt_y</p:attrName>
                                            </p:attrNameLst>
                                          </p:cBhvr>
                                          <p:tavLst>
                                            <p:tav tm="0">
                                              <p:val>
                                                <p:strVal val="#ppt_y"/>
                                              </p:val>
                                            </p:tav>
                                            <p:tav tm="100000">
                                              <p:val>
                                                <p:strVal val="#ppt_y"/>
                                              </p:val>
                                            </p:tav>
                                          </p:tavLst>
                                        </p:anim>
                                      </p:childTnLst>
                                    </p:cTn>
                                  </p:par>
                                  <p:par>
                                    <p:cTn id="101" presetID="2" presetClass="entr" presetSubtype="8" decel="100000" fill="hold" nodeType="withEffect">
                                      <p:stCondLst>
                                        <p:cond delay="0"/>
                                      </p:stCondLst>
                                      <p:childTnLst>
                                        <p:set>
                                          <p:cBhvr>
                                            <p:cTn id="102" dur="1" fill="hold">
                                              <p:stCondLst>
                                                <p:cond delay="0"/>
                                              </p:stCondLst>
                                            </p:cTn>
                                            <p:tgtEl>
                                              <p:spTgt spid="35"/>
                                            </p:tgtEl>
                                            <p:attrNameLst>
                                              <p:attrName>style.visibility</p:attrName>
                                            </p:attrNameLst>
                                          </p:cBhvr>
                                          <p:to>
                                            <p:strVal val="visible"/>
                                          </p:to>
                                        </p:set>
                                        <p:anim calcmode="lin" valueType="num">
                                          <p:cBhvr additive="base">
                                            <p:cTn id="103" dur="500" fill="hold"/>
                                            <p:tgtEl>
                                              <p:spTgt spid="35"/>
                                            </p:tgtEl>
                                            <p:attrNameLst>
                                              <p:attrName>ppt_x</p:attrName>
                                            </p:attrNameLst>
                                          </p:cBhvr>
                                          <p:tavLst>
                                            <p:tav tm="0">
                                              <p:val>
                                                <p:strVal val="0-#ppt_w/2"/>
                                              </p:val>
                                            </p:tav>
                                            <p:tav tm="100000">
                                              <p:val>
                                                <p:strVal val="#ppt_x"/>
                                              </p:val>
                                            </p:tav>
                                          </p:tavLst>
                                        </p:anim>
                                        <p:anim calcmode="lin" valueType="num">
                                          <p:cBhvr additive="base">
                                            <p:cTn id="104" dur="500" fill="hold"/>
                                            <p:tgtEl>
                                              <p:spTgt spid="35"/>
                                            </p:tgtEl>
                                            <p:attrNameLst>
                                              <p:attrName>ppt_y</p:attrName>
                                            </p:attrNameLst>
                                          </p:cBhvr>
                                          <p:tavLst>
                                            <p:tav tm="0">
                                              <p:val>
                                                <p:strVal val="#ppt_y"/>
                                              </p:val>
                                            </p:tav>
                                            <p:tav tm="100000">
                                              <p:val>
                                                <p:strVal val="#ppt_y"/>
                                              </p:val>
                                            </p:tav>
                                          </p:tavLst>
                                        </p:anim>
                                      </p:childTnLst>
                                    </p:cTn>
                                  </p:par>
                                  <p:par>
                                    <p:cTn id="105" presetID="2" presetClass="entr" presetSubtype="8" decel="100000" fill="hold" nodeType="withEffect">
                                      <p:stCondLst>
                                        <p:cond delay="0"/>
                                      </p:stCondLst>
                                      <p:childTnLst>
                                        <p:set>
                                          <p:cBhvr>
                                            <p:cTn id="106" dur="1" fill="hold">
                                              <p:stCondLst>
                                                <p:cond delay="0"/>
                                              </p:stCondLst>
                                            </p:cTn>
                                            <p:tgtEl>
                                              <p:spTgt spid="36"/>
                                            </p:tgtEl>
                                            <p:attrNameLst>
                                              <p:attrName>style.visibility</p:attrName>
                                            </p:attrNameLst>
                                          </p:cBhvr>
                                          <p:to>
                                            <p:strVal val="visible"/>
                                          </p:to>
                                        </p:set>
                                        <p:anim calcmode="lin" valueType="num">
                                          <p:cBhvr additive="base">
                                            <p:cTn id="107" dur="500" fill="hold"/>
                                            <p:tgtEl>
                                              <p:spTgt spid="36"/>
                                            </p:tgtEl>
                                            <p:attrNameLst>
                                              <p:attrName>ppt_x</p:attrName>
                                            </p:attrNameLst>
                                          </p:cBhvr>
                                          <p:tavLst>
                                            <p:tav tm="0">
                                              <p:val>
                                                <p:strVal val="0-#ppt_w/2"/>
                                              </p:val>
                                            </p:tav>
                                            <p:tav tm="100000">
                                              <p:val>
                                                <p:strVal val="#ppt_x"/>
                                              </p:val>
                                            </p:tav>
                                          </p:tavLst>
                                        </p:anim>
                                        <p:anim calcmode="lin" valueType="num">
                                          <p:cBhvr additive="base">
                                            <p:cTn id="108" dur="500" fill="hold"/>
                                            <p:tgtEl>
                                              <p:spTgt spid="36"/>
                                            </p:tgtEl>
                                            <p:attrNameLst>
                                              <p:attrName>ppt_y</p:attrName>
                                            </p:attrNameLst>
                                          </p:cBhvr>
                                          <p:tavLst>
                                            <p:tav tm="0">
                                              <p:val>
                                                <p:strVal val="#ppt_y"/>
                                              </p:val>
                                            </p:tav>
                                            <p:tav tm="100000">
                                              <p:val>
                                                <p:strVal val="#ppt_y"/>
                                              </p:val>
                                            </p:tav>
                                          </p:tavLst>
                                        </p:anim>
                                      </p:childTnLst>
                                    </p:cTn>
                                  </p:par>
                                  <p:par>
                                    <p:cTn id="109" presetID="2" presetClass="entr" presetSubtype="8" decel="100000" fill="hold" nodeType="with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additive="base">
                                            <p:cTn id="111" dur="500" fill="hold"/>
                                            <p:tgtEl>
                                              <p:spTgt spid="37"/>
                                            </p:tgtEl>
                                            <p:attrNameLst>
                                              <p:attrName>ppt_x</p:attrName>
                                            </p:attrNameLst>
                                          </p:cBhvr>
                                          <p:tavLst>
                                            <p:tav tm="0">
                                              <p:val>
                                                <p:strVal val="0-#ppt_w/2"/>
                                              </p:val>
                                            </p:tav>
                                            <p:tav tm="100000">
                                              <p:val>
                                                <p:strVal val="#ppt_x"/>
                                              </p:val>
                                            </p:tav>
                                          </p:tavLst>
                                        </p:anim>
                                        <p:anim calcmode="lin" valueType="num">
                                          <p:cBhvr additive="base">
                                            <p:cTn id="112" dur="500" fill="hold"/>
                                            <p:tgtEl>
                                              <p:spTgt spid="37"/>
                                            </p:tgtEl>
                                            <p:attrNameLst>
                                              <p:attrName>ppt_y</p:attrName>
                                            </p:attrNameLst>
                                          </p:cBhvr>
                                          <p:tavLst>
                                            <p:tav tm="0">
                                              <p:val>
                                                <p:strVal val="#ppt_y"/>
                                              </p:val>
                                            </p:tav>
                                            <p:tav tm="100000">
                                              <p:val>
                                                <p:strVal val="#ppt_y"/>
                                              </p:val>
                                            </p:tav>
                                          </p:tavLst>
                                        </p:anim>
                                      </p:childTnLst>
                                    </p:cTn>
                                  </p:par>
                                  <p:par>
                                    <p:cTn id="113" presetID="2" presetClass="entr" presetSubtype="8" decel="100000" fill="hold" nodeType="withEffect">
                                      <p:stCondLst>
                                        <p:cond delay="0"/>
                                      </p:stCondLst>
                                      <p:childTnLst>
                                        <p:set>
                                          <p:cBhvr>
                                            <p:cTn id="114" dur="1" fill="hold">
                                              <p:stCondLst>
                                                <p:cond delay="0"/>
                                              </p:stCondLst>
                                            </p:cTn>
                                            <p:tgtEl>
                                              <p:spTgt spid="41"/>
                                            </p:tgtEl>
                                            <p:attrNameLst>
                                              <p:attrName>style.visibility</p:attrName>
                                            </p:attrNameLst>
                                          </p:cBhvr>
                                          <p:to>
                                            <p:strVal val="visible"/>
                                          </p:to>
                                        </p:set>
                                        <p:anim calcmode="lin" valueType="num">
                                          <p:cBhvr additive="base">
                                            <p:cTn id="115" dur="500" fill="hold"/>
                                            <p:tgtEl>
                                              <p:spTgt spid="41"/>
                                            </p:tgtEl>
                                            <p:attrNameLst>
                                              <p:attrName>ppt_x</p:attrName>
                                            </p:attrNameLst>
                                          </p:cBhvr>
                                          <p:tavLst>
                                            <p:tav tm="0">
                                              <p:val>
                                                <p:strVal val="0-#ppt_w/2"/>
                                              </p:val>
                                            </p:tav>
                                            <p:tav tm="100000">
                                              <p:val>
                                                <p:strVal val="#ppt_x"/>
                                              </p:val>
                                            </p:tav>
                                          </p:tavLst>
                                        </p:anim>
                                        <p:anim calcmode="lin" valueType="num">
                                          <p:cBhvr additive="base">
                                            <p:cTn id="116" dur="500" fill="hold"/>
                                            <p:tgtEl>
                                              <p:spTgt spid="41"/>
                                            </p:tgtEl>
                                            <p:attrNameLst>
                                              <p:attrName>ppt_y</p:attrName>
                                            </p:attrNameLst>
                                          </p:cBhvr>
                                          <p:tavLst>
                                            <p:tav tm="0">
                                              <p:val>
                                                <p:strVal val="#ppt_y"/>
                                              </p:val>
                                            </p:tav>
                                            <p:tav tm="100000">
                                              <p:val>
                                                <p:strVal val="#ppt_y"/>
                                              </p:val>
                                            </p:tav>
                                          </p:tavLst>
                                        </p:anim>
                                      </p:childTnLst>
                                    </p:cTn>
                                  </p:par>
                                  <p:par>
                                    <p:cTn id="117" presetID="2" presetClass="entr" presetSubtype="8" decel="100000" fill="hold" nodeType="withEffect">
                                      <p:stCondLst>
                                        <p:cond delay="0"/>
                                      </p:stCondLst>
                                      <p:childTnLst>
                                        <p:set>
                                          <p:cBhvr>
                                            <p:cTn id="118" dur="1" fill="hold">
                                              <p:stCondLst>
                                                <p:cond delay="0"/>
                                              </p:stCondLst>
                                            </p:cTn>
                                            <p:tgtEl>
                                              <p:spTgt spid="42"/>
                                            </p:tgtEl>
                                            <p:attrNameLst>
                                              <p:attrName>style.visibility</p:attrName>
                                            </p:attrNameLst>
                                          </p:cBhvr>
                                          <p:to>
                                            <p:strVal val="visible"/>
                                          </p:to>
                                        </p:set>
                                        <p:anim calcmode="lin" valueType="num">
                                          <p:cBhvr additive="base">
                                            <p:cTn id="119" dur="500" fill="hold"/>
                                            <p:tgtEl>
                                              <p:spTgt spid="42"/>
                                            </p:tgtEl>
                                            <p:attrNameLst>
                                              <p:attrName>ppt_x</p:attrName>
                                            </p:attrNameLst>
                                          </p:cBhvr>
                                          <p:tavLst>
                                            <p:tav tm="0">
                                              <p:val>
                                                <p:strVal val="0-#ppt_w/2"/>
                                              </p:val>
                                            </p:tav>
                                            <p:tav tm="100000">
                                              <p:val>
                                                <p:strVal val="#ppt_x"/>
                                              </p:val>
                                            </p:tav>
                                          </p:tavLst>
                                        </p:anim>
                                        <p:anim calcmode="lin" valueType="num">
                                          <p:cBhvr additive="base">
                                            <p:cTn id="120" dur="500" fill="hold"/>
                                            <p:tgtEl>
                                              <p:spTgt spid="42"/>
                                            </p:tgtEl>
                                            <p:attrNameLst>
                                              <p:attrName>ppt_y</p:attrName>
                                            </p:attrNameLst>
                                          </p:cBhvr>
                                          <p:tavLst>
                                            <p:tav tm="0">
                                              <p:val>
                                                <p:strVal val="#ppt_y"/>
                                              </p:val>
                                            </p:tav>
                                            <p:tav tm="100000">
                                              <p:val>
                                                <p:strVal val="#ppt_y"/>
                                              </p:val>
                                            </p:tav>
                                          </p:tavLst>
                                        </p:anim>
                                      </p:childTnLst>
                                    </p:cTn>
                                  </p:par>
                                  <p:par>
                                    <p:cTn id="121" presetID="2" presetClass="entr" presetSubtype="8" decel="100000" fill="hold" nodeType="withEffect">
                                      <p:stCondLst>
                                        <p:cond delay="0"/>
                                      </p:stCondLst>
                                      <p:childTnLst>
                                        <p:set>
                                          <p:cBhvr>
                                            <p:cTn id="122" dur="1" fill="hold">
                                              <p:stCondLst>
                                                <p:cond delay="0"/>
                                              </p:stCondLst>
                                            </p:cTn>
                                            <p:tgtEl>
                                              <p:spTgt spid="44"/>
                                            </p:tgtEl>
                                            <p:attrNameLst>
                                              <p:attrName>style.visibility</p:attrName>
                                            </p:attrNameLst>
                                          </p:cBhvr>
                                          <p:to>
                                            <p:strVal val="visible"/>
                                          </p:to>
                                        </p:set>
                                        <p:anim calcmode="lin" valueType="num">
                                          <p:cBhvr additive="base">
                                            <p:cTn id="123" dur="500" fill="hold"/>
                                            <p:tgtEl>
                                              <p:spTgt spid="44"/>
                                            </p:tgtEl>
                                            <p:attrNameLst>
                                              <p:attrName>ppt_x</p:attrName>
                                            </p:attrNameLst>
                                          </p:cBhvr>
                                          <p:tavLst>
                                            <p:tav tm="0">
                                              <p:val>
                                                <p:strVal val="0-#ppt_w/2"/>
                                              </p:val>
                                            </p:tav>
                                            <p:tav tm="100000">
                                              <p:val>
                                                <p:strVal val="#ppt_x"/>
                                              </p:val>
                                            </p:tav>
                                          </p:tavLst>
                                        </p:anim>
                                        <p:anim calcmode="lin" valueType="num">
                                          <p:cBhvr additive="base">
                                            <p:cTn id="124" dur="500" fill="hold"/>
                                            <p:tgtEl>
                                              <p:spTgt spid="44"/>
                                            </p:tgtEl>
                                            <p:attrNameLst>
                                              <p:attrName>ppt_y</p:attrName>
                                            </p:attrNameLst>
                                          </p:cBhvr>
                                          <p:tavLst>
                                            <p:tav tm="0">
                                              <p:val>
                                                <p:strVal val="#ppt_y"/>
                                              </p:val>
                                            </p:tav>
                                            <p:tav tm="100000">
                                              <p:val>
                                                <p:strVal val="#ppt_y"/>
                                              </p:val>
                                            </p:tav>
                                          </p:tavLst>
                                        </p:anim>
                                      </p:childTnLst>
                                    </p:cTn>
                                  </p:par>
                                  <p:par>
                                    <p:cTn id="125" presetID="2" presetClass="entr" presetSubtype="8" decel="100000" fill="hold" nodeType="withEffect">
                                      <p:stCondLst>
                                        <p:cond delay="0"/>
                                      </p:stCondLst>
                                      <p:childTnLst>
                                        <p:set>
                                          <p:cBhvr>
                                            <p:cTn id="126" dur="1" fill="hold">
                                              <p:stCondLst>
                                                <p:cond delay="0"/>
                                              </p:stCondLst>
                                            </p:cTn>
                                            <p:tgtEl>
                                              <p:spTgt spid="45"/>
                                            </p:tgtEl>
                                            <p:attrNameLst>
                                              <p:attrName>style.visibility</p:attrName>
                                            </p:attrNameLst>
                                          </p:cBhvr>
                                          <p:to>
                                            <p:strVal val="visible"/>
                                          </p:to>
                                        </p:set>
                                        <p:anim calcmode="lin" valueType="num">
                                          <p:cBhvr additive="base">
                                            <p:cTn id="127" dur="500" fill="hold"/>
                                            <p:tgtEl>
                                              <p:spTgt spid="45"/>
                                            </p:tgtEl>
                                            <p:attrNameLst>
                                              <p:attrName>ppt_x</p:attrName>
                                            </p:attrNameLst>
                                          </p:cBhvr>
                                          <p:tavLst>
                                            <p:tav tm="0">
                                              <p:val>
                                                <p:strVal val="0-#ppt_w/2"/>
                                              </p:val>
                                            </p:tav>
                                            <p:tav tm="100000">
                                              <p:val>
                                                <p:strVal val="#ppt_x"/>
                                              </p:val>
                                            </p:tav>
                                          </p:tavLst>
                                        </p:anim>
                                        <p:anim calcmode="lin" valueType="num">
                                          <p:cBhvr additive="base">
                                            <p:cTn id="128" dur="500" fill="hold"/>
                                            <p:tgtEl>
                                              <p:spTgt spid="45"/>
                                            </p:tgtEl>
                                            <p:attrNameLst>
                                              <p:attrName>ppt_y</p:attrName>
                                            </p:attrNameLst>
                                          </p:cBhvr>
                                          <p:tavLst>
                                            <p:tav tm="0">
                                              <p:val>
                                                <p:strVal val="#ppt_y"/>
                                              </p:val>
                                            </p:tav>
                                            <p:tav tm="100000">
                                              <p:val>
                                                <p:strVal val="#ppt_y"/>
                                              </p:val>
                                            </p:tav>
                                          </p:tavLst>
                                        </p:anim>
                                      </p:childTnLst>
                                    </p:cTn>
                                  </p:par>
                                  <p:par>
                                    <p:cTn id="129" presetID="2" presetClass="entr" presetSubtype="8" decel="100000" fill="hold" nodeType="withEffect">
                                      <p:stCondLst>
                                        <p:cond delay="0"/>
                                      </p:stCondLst>
                                      <p:childTnLst>
                                        <p:set>
                                          <p:cBhvr>
                                            <p:cTn id="130" dur="1" fill="hold">
                                              <p:stCondLst>
                                                <p:cond delay="0"/>
                                              </p:stCondLst>
                                            </p:cTn>
                                            <p:tgtEl>
                                              <p:spTgt spid="51"/>
                                            </p:tgtEl>
                                            <p:attrNameLst>
                                              <p:attrName>style.visibility</p:attrName>
                                            </p:attrNameLst>
                                          </p:cBhvr>
                                          <p:to>
                                            <p:strVal val="visible"/>
                                          </p:to>
                                        </p:set>
                                        <p:anim calcmode="lin" valueType="num">
                                          <p:cBhvr additive="base">
                                            <p:cTn id="131" dur="500" fill="hold"/>
                                            <p:tgtEl>
                                              <p:spTgt spid="51"/>
                                            </p:tgtEl>
                                            <p:attrNameLst>
                                              <p:attrName>ppt_x</p:attrName>
                                            </p:attrNameLst>
                                          </p:cBhvr>
                                          <p:tavLst>
                                            <p:tav tm="0">
                                              <p:val>
                                                <p:strVal val="0-#ppt_w/2"/>
                                              </p:val>
                                            </p:tav>
                                            <p:tav tm="100000">
                                              <p:val>
                                                <p:strVal val="#ppt_x"/>
                                              </p:val>
                                            </p:tav>
                                          </p:tavLst>
                                        </p:anim>
                                        <p:anim calcmode="lin" valueType="num">
                                          <p:cBhvr additive="base">
                                            <p:cTn id="132" dur="500" fill="hold"/>
                                            <p:tgtEl>
                                              <p:spTgt spid="51"/>
                                            </p:tgtEl>
                                            <p:attrNameLst>
                                              <p:attrName>ppt_y</p:attrName>
                                            </p:attrNameLst>
                                          </p:cBhvr>
                                          <p:tavLst>
                                            <p:tav tm="0">
                                              <p:val>
                                                <p:strVal val="#ppt_y"/>
                                              </p:val>
                                            </p:tav>
                                            <p:tav tm="100000">
                                              <p:val>
                                                <p:strVal val="#ppt_y"/>
                                              </p:val>
                                            </p:tav>
                                          </p:tavLst>
                                        </p:anim>
                                      </p:childTnLst>
                                    </p:cTn>
                                  </p:par>
                                  <p:par>
                                    <p:cTn id="133" presetID="2" presetClass="entr" presetSubtype="8" decel="100000" fill="hold" nodeType="withEffect">
                                      <p:stCondLst>
                                        <p:cond delay="0"/>
                                      </p:stCondLst>
                                      <p:childTnLst>
                                        <p:set>
                                          <p:cBhvr>
                                            <p:cTn id="134" dur="1" fill="hold">
                                              <p:stCondLst>
                                                <p:cond delay="0"/>
                                              </p:stCondLst>
                                            </p:cTn>
                                            <p:tgtEl>
                                              <p:spTgt spid="54"/>
                                            </p:tgtEl>
                                            <p:attrNameLst>
                                              <p:attrName>style.visibility</p:attrName>
                                            </p:attrNameLst>
                                          </p:cBhvr>
                                          <p:to>
                                            <p:strVal val="visible"/>
                                          </p:to>
                                        </p:set>
                                        <p:anim calcmode="lin" valueType="num">
                                          <p:cBhvr additive="base">
                                            <p:cTn id="135" dur="500" fill="hold"/>
                                            <p:tgtEl>
                                              <p:spTgt spid="54"/>
                                            </p:tgtEl>
                                            <p:attrNameLst>
                                              <p:attrName>ppt_x</p:attrName>
                                            </p:attrNameLst>
                                          </p:cBhvr>
                                          <p:tavLst>
                                            <p:tav tm="0">
                                              <p:val>
                                                <p:strVal val="0-#ppt_w/2"/>
                                              </p:val>
                                            </p:tav>
                                            <p:tav tm="100000">
                                              <p:val>
                                                <p:strVal val="#ppt_x"/>
                                              </p:val>
                                            </p:tav>
                                          </p:tavLst>
                                        </p:anim>
                                        <p:anim calcmode="lin" valueType="num">
                                          <p:cBhvr additive="base">
                                            <p:cTn id="136" dur="500" fill="hold"/>
                                            <p:tgtEl>
                                              <p:spTgt spid="54"/>
                                            </p:tgtEl>
                                            <p:attrNameLst>
                                              <p:attrName>ppt_y</p:attrName>
                                            </p:attrNameLst>
                                          </p:cBhvr>
                                          <p:tavLst>
                                            <p:tav tm="0">
                                              <p:val>
                                                <p:strVal val="#ppt_y"/>
                                              </p:val>
                                            </p:tav>
                                            <p:tav tm="100000">
                                              <p:val>
                                                <p:strVal val="#ppt_y"/>
                                              </p:val>
                                            </p:tav>
                                          </p:tavLst>
                                        </p:anim>
                                      </p:childTnLst>
                                    </p:cTn>
                                  </p:par>
                                </p:childTnLst>
                              </p:cTn>
                            </p:par>
                            <p:par>
                              <p:cTn id="137" fill="hold">
                                <p:stCondLst>
                                  <p:cond delay="500"/>
                                </p:stCondLst>
                                <p:childTnLst>
                                  <p:par>
                                    <p:cTn id="138" presetID="2" presetClass="entr" presetSubtype="1" fill="hold" nodeType="afterEffect" p14:presetBounceEnd="60000">
                                      <p:stCondLst>
                                        <p:cond delay="0"/>
                                      </p:stCondLst>
                                      <p:childTnLst>
                                        <p:set>
                                          <p:cBhvr>
                                            <p:cTn id="139" dur="1" fill="hold">
                                              <p:stCondLst>
                                                <p:cond delay="0"/>
                                              </p:stCondLst>
                                            </p:cTn>
                                            <p:tgtEl>
                                              <p:spTgt spid="71"/>
                                            </p:tgtEl>
                                            <p:attrNameLst>
                                              <p:attrName>style.visibility</p:attrName>
                                            </p:attrNameLst>
                                          </p:cBhvr>
                                          <p:to>
                                            <p:strVal val="visible"/>
                                          </p:to>
                                        </p:set>
                                        <p:anim calcmode="lin" valueType="num" p14:bounceEnd="60000">
                                          <p:cBhvr additive="base">
                                            <p:cTn id="140" dur="500" fill="hold"/>
                                            <p:tgtEl>
                                              <p:spTgt spid="71"/>
                                            </p:tgtEl>
                                            <p:attrNameLst>
                                              <p:attrName>ppt_x</p:attrName>
                                            </p:attrNameLst>
                                          </p:cBhvr>
                                          <p:tavLst>
                                            <p:tav tm="0">
                                              <p:val>
                                                <p:strVal val="#ppt_x"/>
                                              </p:val>
                                            </p:tav>
                                            <p:tav tm="100000">
                                              <p:val>
                                                <p:strVal val="#ppt_x"/>
                                              </p:val>
                                            </p:tav>
                                          </p:tavLst>
                                        </p:anim>
                                        <p:anim calcmode="lin" valueType="num" p14:bounceEnd="60000">
                                          <p:cBhvr additive="base">
                                            <p:cTn id="141" dur="500" fill="hold"/>
                                            <p:tgtEl>
                                              <p:spTgt spid="7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7" grpId="0"/>
          <p:bldP spid="48" grpId="0"/>
          <p:bldP spid="49" grpId="0"/>
          <p:bldP spid="50" grpId="0"/>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par>
                                    <p:cTn id="17" presetID="2" presetClass="entr" presetSubtype="8" decel="10000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par>
                                    <p:cTn id="21" presetID="2" presetClass="entr" presetSubtype="8" decel="10000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0-#ppt_w/2"/>
                                              </p:val>
                                            </p:tav>
                                            <p:tav tm="100000">
                                              <p:val>
                                                <p:strVal val="#ppt_x"/>
                                              </p:val>
                                            </p:tav>
                                          </p:tavLst>
                                        </p:anim>
                                        <p:anim calcmode="lin" valueType="num">
                                          <p:cBhvr additive="base">
                                            <p:cTn id="24" dur="500" fill="hold"/>
                                            <p:tgtEl>
                                              <p:spTgt spid="26"/>
                                            </p:tgtEl>
                                            <p:attrNameLst>
                                              <p:attrName>ppt_y</p:attrName>
                                            </p:attrNameLst>
                                          </p:cBhvr>
                                          <p:tavLst>
                                            <p:tav tm="0">
                                              <p:val>
                                                <p:strVal val="#ppt_y"/>
                                              </p:val>
                                            </p:tav>
                                            <p:tav tm="100000">
                                              <p:val>
                                                <p:strVal val="#ppt_y"/>
                                              </p:val>
                                            </p:tav>
                                          </p:tavLst>
                                        </p:anim>
                                      </p:childTnLst>
                                    </p:cTn>
                                  </p:par>
                                  <p:par>
                                    <p:cTn id="25" presetID="2" presetClass="entr" presetSubtype="8" decel="10000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0-#ppt_w/2"/>
                                              </p:val>
                                            </p:tav>
                                            <p:tav tm="100000">
                                              <p:val>
                                                <p:strVal val="#ppt_x"/>
                                              </p:val>
                                            </p:tav>
                                          </p:tavLst>
                                        </p:anim>
                                        <p:anim calcmode="lin" valueType="num">
                                          <p:cBhvr additive="base">
                                            <p:cTn id="28" dur="500" fill="hold"/>
                                            <p:tgtEl>
                                              <p:spTgt spid="27"/>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0-#ppt_w/2"/>
                                              </p:val>
                                            </p:tav>
                                            <p:tav tm="100000">
                                              <p:val>
                                                <p:strVal val="#ppt_x"/>
                                              </p:val>
                                            </p:tav>
                                          </p:tavLst>
                                        </p:anim>
                                        <p:anim calcmode="lin" valueType="num">
                                          <p:cBhvr additive="base">
                                            <p:cTn id="32" dur="500" fill="hold"/>
                                            <p:tgtEl>
                                              <p:spTgt spid="28"/>
                                            </p:tgtEl>
                                            <p:attrNameLst>
                                              <p:attrName>ppt_y</p:attrName>
                                            </p:attrNameLst>
                                          </p:cBhvr>
                                          <p:tavLst>
                                            <p:tav tm="0">
                                              <p:val>
                                                <p:strVal val="#ppt_y"/>
                                              </p:val>
                                            </p:tav>
                                            <p:tav tm="100000">
                                              <p:val>
                                                <p:strVal val="#ppt_y"/>
                                              </p:val>
                                            </p:tav>
                                          </p:tavLst>
                                        </p:anim>
                                      </p:childTnLst>
                                    </p:cTn>
                                  </p:par>
                                  <p:par>
                                    <p:cTn id="33" presetID="2" presetClass="entr" presetSubtype="8" decel="10000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0-#ppt_w/2"/>
                                              </p:val>
                                            </p:tav>
                                            <p:tav tm="100000">
                                              <p:val>
                                                <p:strVal val="#ppt_x"/>
                                              </p:val>
                                            </p:tav>
                                          </p:tavLst>
                                        </p:anim>
                                        <p:anim calcmode="lin" valueType="num">
                                          <p:cBhvr additive="base">
                                            <p:cTn id="36" dur="500" fill="hold"/>
                                            <p:tgtEl>
                                              <p:spTgt spid="47"/>
                                            </p:tgtEl>
                                            <p:attrNameLst>
                                              <p:attrName>ppt_y</p:attrName>
                                            </p:attrNameLst>
                                          </p:cBhvr>
                                          <p:tavLst>
                                            <p:tav tm="0">
                                              <p:val>
                                                <p:strVal val="#ppt_y"/>
                                              </p:val>
                                            </p:tav>
                                            <p:tav tm="100000">
                                              <p:val>
                                                <p:strVal val="#ppt_y"/>
                                              </p:val>
                                            </p:tav>
                                          </p:tavLst>
                                        </p:anim>
                                      </p:childTnLst>
                                    </p:cTn>
                                  </p:par>
                                  <p:par>
                                    <p:cTn id="37" presetID="2" presetClass="entr" presetSubtype="8" decel="10000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 calcmode="lin" valueType="num">
                                          <p:cBhvr additive="base">
                                            <p:cTn id="39" dur="500" fill="hold"/>
                                            <p:tgtEl>
                                              <p:spTgt spid="48"/>
                                            </p:tgtEl>
                                            <p:attrNameLst>
                                              <p:attrName>ppt_x</p:attrName>
                                            </p:attrNameLst>
                                          </p:cBhvr>
                                          <p:tavLst>
                                            <p:tav tm="0">
                                              <p:val>
                                                <p:strVal val="0-#ppt_w/2"/>
                                              </p:val>
                                            </p:tav>
                                            <p:tav tm="100000">
                                              <p:val>
                                                <p:strVal val="#ppt_x"/>
                                              </p:val>
                                            </p:tav>
                                          </p:tavLst>
                                        </p:anim>
                                        <p:anim calcmode="lin" valueType="num">
                                          <p:cBhvr additive="base">
                                            <p:cTn id="40" dur="500" fill="hold"/>
                                            <p:tgtEl>
                                              <p:spTgt spid="48"/>
                                            </p:tgtEl>
                                            <p:attrNameLst>
                                              <p:attrName>ppt_y</p:attrName>
                                            </p:attrNameLst>
                                          </p:cBhvr>
                                          <p:tavLst>
                                            <p:tav tm="0">
                                              <p:val>
                                                <p:strVal val="#ppt_y"/>
                                              </p:val>
                                            </p:tav>
                                            <p:tav tm="100000">
                                              <p:val>
                                                <p:strVal val="#ppt_y"/>
                                              </p:val>
                                            </p:tav>
                                          </p:tavLst>
                                        </p:anim>
                                      </p:childTnLst>
                                    </p:cTn>
                                  </p:par>
                                  <p:par>
                                    <p:cTn id="41" presetID="2" presetClass="entr" presetSubtype="8" decel="10000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anim calcmode="lin" valueType="num">
                                          <p:cBhvr additive="base">
                                            <p:cTn id="43" dur="500" fill="hold"/>
                                            <p:tgtEl>
                                              <p:spTgt spid="49"/>
                                            </p:tgtEl>
                                            <p:attrNameLst>
                                              <p:attrName>ppt_x</p:attrName>
                                            </p:attrNameLst>
                                          </p:cBhvr>
                                          <p:tavLst>
                                            <p:tav tm="0">
                                              <p:val>
                                                <p:strVal val="0-#ppt_w/2"/>
                                              </p:val>
                                            </p:tav>
                                            <p:tav tm="100000">
                                              <p:val>
                                                <p:strVal val="#ppt_x"/>
                                              </p:val>
                                            </p:tav>
                                          </p:tavLst>
                                        </p:anim>
                                        <p:anim calcmode="lin" valueType="num">
                                          <p:cBhvr additive="base">
                                            <p:cTn id="44" dur="500" fill="hold"/>
                                            <p:tgtEl>
                                              <p:spTgt spid="49"/>
                                            </p:tgtEl>
                                            <p:attrNameLst>
                                              <p:attrName>ppt_y</p:attrName>
                                            </p:attrNameLst>
                                          </p:cBhvr>
                                          <p:tavLst>
                                            <p:tav tm="0">
                                              <p:val>
                                                <p:strVal val="#ppt_y"/>
                                              </p:val>
                                            </p:tav>
                                            <p:tav tm="100000">
                                              <p:val>
                                                <p:strVal val="#ppt_y"/>
                                              </p:val>
                                            </p:tav>
                                          </p:tavLst>
                                        </p:anim>
                                      </p:childTnLst>
                                    </p:cTn>
                                  </p:par>
                                  <p:par>
                                    <p:cTn id="45" presetID="2" presetClass="entr" presetSubtype="8" decel="10000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anim calcmode="lin" valueType="num">
                                          <p:cBhvr additive="base">
                                            <p:cTn id="47" dur="500" fill="hold"/>
                                            <p:tgtEl>
                                              <p:spTgt spid="50"/>
                                            </p:tgtEl>
                                            <p:attrNameLst>
                                              <p:attrName>ppt_x</p:attrName>
                                            </p:attrNameLst>
                                          </p:cBhvr>
                                          <p:tavLst>
                                            <p:tav tm="0">
                                              <p:val>
                                                <p:strVal val="0-#ppt_w/2"/>
                                              </p:val>
                                            </p:tav>
                                            <p:tav tm="100000">
                                              <p:val>
                                                <p:strVal val="#ppt_x"/>
                                              </p:val>
                                            </p:tav>
                                          </p:tavLst>
                                        </p:anim>
                                        <p:anim calcmode="lin" valueType="num">
                                          <p:cBhvr additive="base">
                                            <p:cTn id="48" dur="500" fill="hold"/>
                                            <p:tgtEl>
                                              <p:spTgt spid="50"/>
                                            </p:tgtEl>
                                            <p:attrNameLst>
                                              <p:attrName>ppt_y</p:attrName>
                                            </p:attrNameLst>
                                          </p:cBhvr>
                                          <p:tavLst>
                                            <p:tav tm="0">
                                              <p:val>
                                                <p:strVal val="#ppt_y"/>
                                              </p:val>
                                            </p:tav>
                                            <p:tav tm="100000">
                                              <p:val>
                                                <p:strVal val="#ppt_y"/>
                                              </p:val>
                                            </p:tav>
                                          </p:tavLst>
                                        </p:anim>
                                      </p:childTnLst>
                                    </p:cTn>
                                  </p:par>
                                  <p:par>
                                    <p:cTn id="49" presetID="2" presetClass="entr" presetSubtype="8" decel="10000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additive="base">
                                            <p:cTn id="51" dur="500" fill="hold"/>
                                            <p:tgtEl>
                                              <p:spTgt spid="52"/>
                                            </p:tgtEl>
                                            <p:attrNameLst>
                                              <p:attrName>ppt_x</p:attrName>
                                            </p:attrNameLst>
                                          </p:cBhvr>
                                          <p:tavLst>
                                            <p:tav tm="0">
                                              <p:val>
                                                <p:strVal val="0-#ppt_w/2"/>
                                              </p:val>
                                            </p:tav>
                                            <p:tav tm="100000">
                                              <p:val>
                                                <p:strVal val="#ppt_x"/>
                                              </p:val>
                                            </p:tav>
                                          </p:tavLst>
                                        </p:anim>
                                        <p:anim calcmode="lin" valueType="num">
                                          <p:cBhvr additive="base">
                                            <p:cTn id="52" dur="500" fill="hold"/>
                                            <p:tgtEl>
                                              <p:spTgt spid="52"/>
                                            </p:tgtEl>
                                            <p:attrNameLst>
                                              <p:attrName>ppt_y</p:attrName>
                                            </p:attrNameLst>
                                          </p:cBhvr>
                                          <p:tavLst>
                                            <p:tav tm="0">
                                              <p:val>
                                                <p:strVal val="#ppt_y"/>
                                              </p:val>
                                            </p:tav>
                                            <p:tav tm="100000">
                                              <p:val>
                                                <p:strVal val="#ppt_y"/>
                                              </p:val>
                                            </p:tav>
                                          </p:tavLst>
                                        </p:anim>
                                      </p:childTnLst>
                                    </p:cTn>
                                  </p:par>
                                  <p:par>
                                    <p:cTn id="53" presetID="2" presetClass="entr" presetSubtype="8" decel="10000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additive="base">
                                            <p:cTn id="55" dur="500" fill="hold"/>
                                            <p:tgtEl>
                                              <p:spTgt spid="53"/>
                                            </p:tgtEl>
                                            <p:attrNameLst>
                                              <p:attrName>ppt_x</p:attrName>
                                            </p:attrNameLst>
                                          </p:cBhvr>
                                          <p:tavLst>
                                            <p:tav tm="0">
                                              <p:val>
                                                <p:strVal val="0-#ppt_w/2"/>
                                              </p:val>
                                            </p:tav>
                                            <p:tav tm="100000">
                                              <p:val>
                                                <p:strVal val="#ppt_x"/>
                                              </p:val>
                                            </p:tav>
                                          </p:tavLst>
                                        </p:anim>
                                        <p:anim calcmode="lin" valueType="num">
                                          <p:cBhvr additive="base">
                                            <p:cTn id="56" dur="500" fill="hold"/>
                                            <p:tgtEl>
                                              <p:spTgt spid="53"/>
                                            </p:tgtEl>
                                            <p:attrNameLst>
                                              <p:attrName>ppt_y</p:attrName>
                                            </p:attrNameLst>
                                          </p:cBhvr>
                                          <p:tavLst>
                                            <p:tav tm="0">
                                              <p:val>
                                                <p:strVal val="#ppt_y"/>
                                              </p:val>
                                            </p:tav>
                                            <p:tav tm="100000">
                                              <p:val>
                                                <p:strVal val="#ppt_y"/>
                                              </p:val>
                                            </p:tav>
                                          </p:tavLst>
                                        </p:anim>
                                      </p:childTnLst>
                                    </p:cTn>
                                  </p:par>
                                  <p:par>
                                    <p:cTn id="57" presetID="2" presetClass="entr" presetSubtype="8" decel="100000" fill="hold" nodeType="with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additive="base">
                                            <p:cTn id="59" dur="500" fill="hold"/>
                                            <p:tgtEl>
                                              <p:spTgt spid="12"/>
                                            </p:tgtEl>
                                            <p:attrNameLst>
                                              <p:attrName>ppt_x</p:attrName>
                                            </p:attrNameLst>
                                          </p:cBhvr>
                                          <p:tavLst>
                                            <p:tav tm="0">
                                              <p:val>
                                                <p:strVal val="0-#ppt_w/2"/>
                                              </p:val>
                                            </p:tav>
                                            <p:tav tm="100000">
                                              <p:val>
                                                <p:strVal val="#ppt_x"/>
                                              </p:val>
                                            </p:tav>
                                          </p:tavLst>
                                        </p:anim>
                                        <p:anim calcmode="lin" valueType="num">
                                          <p:cBhvr additive="base">
                                            <p:cTn id="60" dur="500" fill="hold"/>
                                            <p:tgtEl>
                                              <p:spTgt spid="12"/>
                                            </p:tgtEl>
                                            <p:attrNameLst>
                                              <p:attrName>ppt_y</p:attrName>
                                            </p:attrNameLst>
                                          </p:cBhvr>
                                          <p:tavLst>
                                            <p:tav tm="0">
                                              <p:val>
                                                <p:strVal val="#ppt_y"/>
                                              </p:val>
                                            </p:tav>
                                            <p:tav tm="100000">
                                              <p:val>
                                                <p:strVal val="#ppt_y"/>
                                              </p:val>
                                            </p:tav>
                                          </p:tavLst>
                                        </p:anim>
                                      </p:childTnLst>
                                    </p:cTn>
                                  </p:par>
                                  <p:par>
                                    <p:cTn id="61" presetID="2" presetClass="entr" presetSubtype="8" decel="10000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0-#ppt_w/2"/>
                                              </p:val>
                                            </p:tav>
                                            <p:tav tm="100000">
                                              <p:val>
                                                <p:strVal val="#ppt_x"/>
                                              </p:val>
                                            </p:tav>
                                          </p:tavLst>
                                        </p:anim>
                                        <p:anim calcmode="lin" valueType="num">
                                          <p:cBhvr additive="base">
                                            <p:cTn id="64" dur="500" fill="hold"/>
                                            <p:tgtEl>
                                              <p:spTgt spid="13"/>
                                            </p:tgtEl>
                                            <p:attrNameLst>
                                              <p:attrName>ppt_y</p:attrName>
                                            </p:attrNameLst>
                                          </p:cBhvr>
                                          <p:tavLst>
                                            <p:tav tm="0">
                                              <p:val>
                                                <p:strVal val="#ppt_y"/>
                                              </p:val>
                                            </p:tav>
                                            <p:tav tm="100000">
                                              <p:val>
                                                <p:strVal val="#ppt_y"/>
                                              </p:val>
                                            </p:tav>
                                          </p:tavLst>
                                        </p:anim>
                                      </p:childTnLst>
                                    </p:cTn>
                                  </p:par>
                                  <p:par>
                                    <p:cTn id="65" presetID="2" presetClass="entr" presetSubtype="8" decel="100000"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0-#ppt_w/2"/>
                                              </p:val>
                                            </p:tav>
                                            <p:tav tm="100000">
                                              <p:val>
                                                <p:strVal val="#ppt_x"/>
                                              </p:val>
                                            </p:tav>
                                          </p:tavLst>
                                        </p:anim>
                                        <p:anim calcmode="lin" valueType="num">
                                          <p:cBhvr additive="base">
                                            <p:cTn id="68" dur="500" fill="hold"/>
                                            <p:tgtEl>
                                              <p:spTgt spid="14"/>
                                            </p:tgtEl>
                                            <p:attrNameLst>
                                              <p:attrName>ppt_y</p:attrName>
                                            </p:attrNameLst>
                                          </p:cBhvr>
                                          <p:tavLst>
                                            <p:tav tm="0">
                                              <p:val>
                                                <p:strVal val="#ppt_y"/>
                                              </p:val>
                                            </p:tav>
                                            <p:tav tm="100000">
                                              <p:val>
                                                <p:strVal val="#ppt_y"/>
                                              </p:val>
                                            </p:tav>
                                          </p:tavLst>
                                        </p:anim>
                                      </p:childTnLst>
                                    </p:cTn>
                                  </p:par>
                                  <p:par>
                                    <p:cTn id="69" presetID="2" presetClass="entr" presetSubtype="8" decel="100000" fill="hold"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0-#ppt_w/2"/>
                                              </p:val>
                                            </p:tav>
                                            <p:tav tm="100000">
                                              <p:val>
                                                <p:strVal val="#ppt_x"/>
                                              </p:val>
                                            </p:tav>
                                          </p:tavLst>
                                        </p:anim>
                                        <p:anim calcmode="lin" valueType="num">
                                          <p:cBhvr additive="base">
                                            <p:cTn id="72" dur="500" fill="hold"/>
                                            <p:tgtEl>
                                              <p:spTgt spid="16"/>
                                            </p:tgtEl>
                                            <p:attrNameLst>
                                              <p:attrName>ppt_y</p:attrName>
                                            </p:attrNameLst>
                                          </p:cBhvr>
                                          <p:tavLst>
                                            <p:tav tm="0">
                                              <p:val>
                                                <p:strVal val="#ppt_y"/>
                                              </p:val>
                                            </p:tav>
                                            <p:tav tm="100000">
                                              <p:val>
                                                <p:strVal val="#ppt_y"/>
                                              </p:val>
                                            </p:tav>
                                          </p:tavLst>
                                        </p:anim>
                                      </p:childTnLst>
                                    </p:cTn>
                                  </p:par>
                                  <p:par>
                                    <p:cTn id="73" presetID="2" presetClass="entr" presetSubtype="8" decel="100000" fill="hold" nodeType="withEffect">
                                      <p:stCondLst>
                                        <p:cond delay="0"/>
                                      </p:stCondLst>
                                      <p:childTnLst>
                                        <p:set>
                                          <p:cBhvr>
                                            <p:cTn id="74" dur="1" fill="hold">
                                              <p:stCondLst>
                                                <p:cond delay="0"/>
                                              </p:stCondLst>
                                            </p:cTn>
                                            <p:tgtEl>
                                              <p:spTgt spid="17"/>
                                            </p:tgtEl>
                                            <p:attrNameLst>
                                              <p:attrName>style.visibility</p:attrName>
                                            </p:attrNameLst>
                                          </p:cBhvr>
                                          <p:to>
                                            <p:strVal val="visible"/>
                                          </p:to>
                                        </p:set>
                                        <p:anim calcmode="lin" valueType="num">
                                          <p:cBhvr additive="base">
                                            <p:cTn id="75" dur="500" fill="hold"/>
                                            <p:tgtEl>
                                              <p:spTgt spid="17"/>
                                            </p:tgtEl>
                                            <p:attrNameLst>
                                              <p:attrName>ppt_x</p:attrName>
                                            </p:attrNameLst>
                                          </p:cBhvr>
                                          <p:tavLst>
                                            <p:tav tm="0">
                                              <p:val>
                                                <p:strVal val="0-#ppt_w/2"/>
                                              </p:val>
                                            </p:tav>
                                            <p:tav tm="100000">
                                              <p:val>
                                                <p:strVal val="#ppt_x"/>
                                              </p:val>
                                            </p:tav>
                                          </p:tavLst>
                                        </p:anim>
                                        <p:anim calcmode="lin" valueType="num">
                                          <p:cBhvr additive="base">
                                            <p:cTn id="76" dur="500" fill="hold"/>
                                            <p:tgtEl>
                                              <p:spTgt spid="17"/>
                                            </p:tgtEl>
                                            <p:attrNameLst>
                                              <p:attrName>ppt_y</p:attrName>
                                            </p:attrNameLst>
                                          </p:cBhvr>
                                          <p:tavLst>
                                            <p:tav tm="0">
                                              <p:val>
                                                <p:strVal val="#ppt_y"/>
                                              </p:val>
                                            </p:tav>
                                            <p:tav tm="100000">
                                              <p:val>
                                                <p:strVal val="#ppt_y"/>
                                              </p:val>
                                            </p:tav>
                                          </p:tavLst>
                                        </p:anim>
                                      </p:childTnLst>
                                    </p:cTn>
                                  </p:par>
                                  <p:par>
                                    <p:cTn id="77" presetID="2" presetClass="entr" presetSubtype="8" decel="100000"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0-#ppt_w/2"/>
                                              </p:val>
                                            </p:tav>
                                            <p:tav tm="100000">
                                              <p:val>
                                                <p:strVal val="#ppt_x"/>
                                              </p:val>
                                            </p:tav>
                                          </p:tavLst>
                                        </p:anim>
                                        <p:anim calcmode="lin" valueType="num">
                                          <p:cBhvr additive="base">
                                            <p:cTn id="80" dur="500" fill="hold"/>
                                            <p:tgtEl>
                                              <p:spTgt spid="29"/>
                                            </p:tgtEl>
                                            <p:attrNameLst>
                                              <p:attrName>ppt_y</p:attrName>
                                            </p:attrNameLst>
                                          </p:cBhvr>
                                          <p:tavLst>
                                            <p:tav tm="0">
                                              <p:val>
                                                <p:strVal val="#ppt_y"/>
                                              </p:val>
                                            </p:tav>
                                            <p:tav tm="100000">
                                              <p:val>
                                                <p:strVal val="#ppt_y"/>
                                              </p:val>
                                            </p:tav>
                                          </p:tavLst>
                                        </p:anim>
                                      </p:childTnLst>
                                    </p:cTn>
                                  </p:par>
                                  <p:par>
                                    <p:cTn id="81" presetID="2" presetClass="entr" presetSubtype="8" decel="100000" fill="hold" nodeType="withEffect">
                                      <p:stCondLst>
                                        <p:cond delay="0"/>
                                      </p:stCondLst>
                                      <p:childTnLst>
                                        <p:set>
                                          <p:cBhvr>
                                            <p:cTn id="82" dur="1" fill="hold">
                                              <p:stCondLst>
                                                <p:cond delay="0"/>
                                              </p:stCondLst>
                                            </p:cTn>
                                            <p:tgtEl>
                                              <p:spTgt spid="30"/>
                                            </p:tgtEl>
                                            <p:attrNameLst>
                                              <p:attrName>style.visibility</p:attrName>
                                            </p:attrNameLst>
                                          </p:cBhvr>
                                          <p:to>
                                            <p:strVal val="visible"/>
                                          </p:to>
                                        </p:set>
                                        <p:anim calcmode="lin" valueType="num">
                                          <p:cBhvr additive="base">
                                            <p:cTn id="83" dur="500" fill="hold"/>
                                            <p:tgtEl>
                                              <p:spTgt spid="30"/>
                                            </p:tgtEl>
                                            <p:attrNameLst>
                                              <p:attrName>ppt_x</p:attrName>
                                            </p:attrNameLst>
                                          </p:cBhvr>
                                          <p:tavLst>
                                            <p:tav tm="0">
                                              <p:val>
                                                <p:strVal val="0-#ppt_w/2"/>
                                              </p:val>
                                            </p:tav>
                                            <p:tav tm="100000">
                                              <p:val>
                                                <p:strVal val="#ppt_x"/>
                                              </p:val>
                                            </p:tav>
                                          </p:tavLst>
                                        </p:anim>
                                        <p:anim calcmode="lin" valueType="num">
                                          <p:cBhvr additive="base">
                                            <p:cTn id="84" dur="500" fill="hold"/>
                                            <p:tgtEl>
                                              <p:spTgt spid="30"/>
                                            </p:tgtEl>
                                            <p:attrNameLst>
                                              <p:attrName>ppt_y</p:attrName>
                                            </p:attrNameLst>
                                          </p:cBhvr>
                                          <p:tavLst>
                                            <p:tav tm="0">
                                              <p:val>
                                                <p:strVal val="#ppt_y"/>
                                              </p:val>
                                            </p:tav>
                                            <p:tav tm="100000">
                                              <p:val>
                                                <p:strVal val="#ppt_y"/>
                                              </p:val>
                                            </p:tav>
                                          </p:tavLst>
                                        </p:anim>
                                      </p:childTnLst>
                                    </p:cTn>
                                  </p:par>
                                  <p:par>
                                    <p:cTn id="85" presetID="2" presetClass="entr" presetSubtype="8" decel="100000" fill="hold" nodeType="withEffect">
                                      <p:stCondLst>
                                        <p:cond delay="0"/>
                                      </p:stCondLst>
                                      <p:childTnLst>
                                        <p:set>
                                          <p:cBhvr>
                                            <p:cTn id="86" dur="1" fill="hold">
                                              <p:stCondLst>
                                                <p:cond delay="0"/>
                                              </p:stCondLst>
                                            </p:cTn>
                                            <p:tgtEl>
                                              <p:spTgt spid="31"/>
                                            </p:tgtEl>
                                            <p:attrNameLst>
                                              <p:attrName>style.visibility</p:attrName>
                                            </p:attrNameLst>
                                          </p:cBhvr>
                                          <p:to>
                                            <p:strVal val="visible"/>
                                          </p:to>
                                        </p:set>
                                        <p:anim calcmode="lin" valueType="num">
                                          <p:cBhvr additive="base">
                                            <p:cTn id="87" dur="500" fill="hold"/>
                                            <p:tgtEl>
                                              <p:spTgt spid="31"/>
                                            </p:tgtEl>
                                            <p:attrNameLst>
                                              <p:attrName>ppt_x</p:attrName>
                                            </p:attrNameLst>
                                          </p:cBhvr>
                                          <p:tavLst>
                                            <p:tav tm="0">
                                              <p:val>
                                                <p:strVal val="0-#ppt_w/2"/>
                                              </p:val>
                                            </p:tav>
                                            <p:tav tm="100000">
                                              <p:val>
                                                <p:strVal val="#ppt_x"/>
                                              </p:val>
                                            </p:tav>
                                          </p:tavLst>
                                        </p:anim>
                                        <p:anim calcmode="lin" valueType="num">
                                          <p:cBhvr additive="base">
                                            <p:cTn id="88" dur="500" fill="hold"/>
                                            <p:tgtEl>
                                              <p:spTgt spid="31"/>
                                            </p:tgtEl>
                                            <p:attrNameLst>
                                              <p:attrName>ppt_y</p:attrName>
                                            </p:attrNameLst>
                                          </p:cBhvr>
                                          <p:tavLst>
                                            <p:tav tm="0">
                                              <p:val>
                                                <p:strVal val="#ppt_y"/>
                                              </p:val>
                                            </p:tav>
                                            <p:tav tm="100000">
                                              <p:val>
                                                <p:strVal val="#ppt_y"/>
                                              </p:val>
                                            </p:tav>
                                          </p:tavLst>
                                        </p:anim>
                                      </p:childTnLst>
                                    </p:cTn>
                                  </p:par>
                                  <p:par>
                                    <p:cTn id="89" presetID="2" presetClass="entr" presetSubtype="8" decel="100000" fill="hold" nodeType="with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fill="hold"/>
                                            <p:tgtEl>
                                              <p:spTgt spid="32"/>
                                            </p:tgtEl>
                                            <p:attrNameLst>
                                              <p:attrName>ppt_x</p:attrName>
                                            </p:attrNameLst>
                                          </p:cBhvr>
                                          <p:tavLst>
                                            <p:tav tm="0">
                                              <p:val>
                                                <p:strVal val="0-#ppt_w/2"/>
                                              </p:val>
                                            </p:tav>
                                            <p:tav tm="100000">
                                              <p:val>
                                                <p:strVal val="#ppt_x"/>
                                              </p:val>
                                            </p:tav>
                                          </p:tavLst>
                                        </p:anim>
                                        <p:anim calcmode="lin" valueType="num">
                                          <p:cBhvr additive="base">
                                            <p:cTn id="92" dur="500" fill="hold"/>
                                            <p:tgtEl>
                                              <p:spTgt spid="32"/>
                                            </p:tgtEl>
                                            <p:attrNameLst>
                                              <p:attrName>ppt_y</p:attrName>
                                            </p:attrNameLst>
                                          </p:cBhvr>
                                          <p:tavLst>
                                            <p:tav tm="0">
                                              <p:val>
                                                <p:strVal val="#ppt_y"/>
                                              </p:val>
                                            </p:tav>
                                            <p:tav tm="100000">
                                              <p:val>
                                                <p:strVal val="#ppt_y"/>
                                              </p:val>
                                            </p:tav>
                                          </p:tavLst>
                                        </p:anim>
                                      </p:childTnLst>
                                    </p:cTn>
                                  </p:par>
                                  <p:par>
                                    <p:cTn id="93" presetID="2" presetClass="entr" presetSubtype="8" decel="100000" fill="hold" nodeType="with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additive="base">
                                            <p:cTn id="95" dur="500" fill="hold"/>
                                            <p:tgtEl>
                                              <p:spTgt spid="33"/>
                                            </p:tgtEl>
                                            <p:attrNameLst>
                                              <p:attrName>ppt_x</p:attrName>
                                            </p:attrNameLst>
                                          </p:cBhvr>
                                          <p:tavLst>
                                            <p:tav tm="0">
                                              <p:val>
                                                <p:strVal val="0-#ppt_w/2"/>
                                              </p:val>
                                            </p:tav>
                                            <p:tav tm="100000">
                                              <p:val>
                                                <p:strVal val="#ppt_x"/>
                                              </p:val>
                                            </p:tav>
                                          </p:tavLst>
                                        </p:anim>
                                        <p:anim calcmode="lin" valueType="num">
                                          <p:cBhvr additive="base">
                                            <p:cTn id="96" dur="500" fill="hold"/>
                                            <p:tgtEl>
                                              <p:spTgt spid="33"/>
                                            </p:tgtEl>
                                            <p:attrNameLst>
                                              <p:attrName>ppt_y</p:attrName>
                                            </p:attrNameLst>
                                          </p:cBhvr>
                                          <p:tavLst>
                                            <p:tav tm="0">
                                              <p:val>
                                                <p:strVal val="#ppt_y"/>
                                              </p:val>
                                            </p:tav>
                                            <p:tav tm="100000">
                                              <p:val>
                                                <p:strVal val="#ppt_y"/>
                                              </p:val>
                                            </p:tav>
                                          </p:tavLst>
                                        </p:anim>
                                      </p:childTnLst>
                                    </p:cTn>
                                  </p:par>
                                  <p:par>
                                    <p:cTn id="97" presetID="2" presetClass="entr" presetSubtype="8" decel="100000" fill="hold" nodeType="withEffect">
                                      <p:stCondLst>
                                        <p:cond delay="0"/>
                                      </p:stCondLst>
                                      <p:childTnLst>
                                        <p:set>
                                          <p:cBhvr>
                                            <p:cTn id="98" dur="1" fill="hold">
                                              <p:stCondLst>
                                                <p:cond delay="0"/>
                                              </p:stCondLst>
                                            </p:cTn>
                                            <p:tgtEl>
                                              <p:spTgt spid="34"/>
                                            </p:tgtEl>
                                            <p:attrNameLst>
                                              <p:attrName>style.visibility</p:attrName>
                                            </p:attrNameLst>
                                          </p:cBhvr>
                                          <p:to>
                                            <p:strVal val="visible"/>
                                          </p:to>
                                        </p:set>
                                        <p:anim calcmode="lin" valueType="num">
                                          <p:cBhvr additive="base">
                                            <p:cTn id="99" dur="500" fill="hold"/>
                                            <p:tgtEl>
                                              <p:spTgt spid="34"/>
                                            </p:tgtEl>
                                            <p:attrNameLst>
                                              <p:attrName>ppt_x</p:attrName>
                                            </p:attrNameLst>
                                          </p:cBhvr>
                                          <p:tavLst>
                                            <p:tav tm="0">
                                              <p:val>
                                                <p:strVal val="0-#ppt_w/2"/>
                                              </p:val>
                                            </p:tav>
                                            <p:tav tm="100000">
                                              <p:val>
                                                <p:strVal val="#ppt_x"/>
                                              </p:val>
                                            </p:tav>
                                          </p:tavLst>
                                        </p:anim>
                                        <p:anim calcmode="lin" valueType="num">
                                          <p:cBhvr additive="base">
                                            <p:cTn id="100" dur="500" fill="hold"/>
                                            <p:tgtEl>
                                              <p:spTgt spid="34"/>
                                            </p:tgtEl>
                                            <p:attrNameLst>
                                              <p:attrName>ppt_y</p:attrName>
                                            </p:attrNameLst>
                                          </p:cBhvr>
                                          <p:tavLst>
                                            <p:tav tm="0">
                                              <p:val>
                                                <p:strVal val="#ppt_y"/>
                                              </p:val>
                                            </p:tav>
                                            <p:tav tm="100000">
                                              <p:val>
                                                <p:strVal val="#ppt_y"/>
                                              </p:val>
                                            </p:tav>
                                          </p:tavLst>
                                        </p:anim>
                                      </p:childTnLst>
                                    </p:cTn>
                                  </p:par>
                                  <p:par>
                                    <p:cTn id="101" presetID="2" presetClass="entr" presetSubtype="8" decel="100000" fill="hold" nodeType="withEffect">
                                      <p:stCondLst>
                                        <p:cond delay="0"/>
                                      </p:stCondLst>
                                      <p:childTnLst>
                                        <p:set>
                                          <p:cBhvr>
                                            <p:cTn id="102" dur="1" fill="hold">
                                              <p:stCondLst>
                                                <p:cond delay="0"/>
                                              </p:stCondLst>
                                            </p:cTn>
                                            <p:tgtEl>
                                              <p:spTgt spid="35"/>
                                            </p:tgtEl>
                                            <p:attrNameLst>
                                              <p:attrName>style.visibility</p:attrName>
                                            </p:attrNameLst>
                                          </p:cBhvr>
                                          <p:to>
                                            <p:strVal val="visible"/>
                                          </p:to>
                                        </p:set>
                                        <p:anim calcmode="lin" valueType="num">
                                          <p:cBhvr additive="base">
                                            <p:cTn id="103" dur="500" fill="hold"/>
                                            <p:tgtEl>
                                              <p:spTgt spid="35"/>
                                            </p:tgtEl>
                                            <p:attrNameLst>
                                              <p:attrName>ppt_x</p:attrName>
                                            </p:attrNameLst>
                                          </p:cBhvr>
                                          <p:tavLst>
                                            <p:tav tm="0">
                                              <p:val>
                                                <p:strVal val="0-#ppt_w/2"/>
                                              </p:val>
                                            </p:tav>
                                            <p:tav tm="100000">
                                              <p:val>
                                                <p:strVal val="#ppt_x"/>
                                              </p:val>
                                            </p:tav>
                                          </p:tavLst>
                                        </p:anim>
                                        <p:anim calcmode="lin" valueType="num">
                                          <p:cBhvr additive="base">
                                            <p:cTn id="104" dur="500" fill="hold"/>
                                            <p:tgtEl>
                                              <p:spTgt spid="35"/>
                                            </p:tgtEl>
                                            <p:attrNameLst>
                                              <p:attrName>ppt_y</p:attrName>
                                            </p:attrNameLst>
                                          </p:cBhvr>
                                          <p:tavLst>
                                            <p:tav tm="0">
                                              <p:val>
                                                <p:strVal val="#ppt_y"/>
                                              </p:val>
                                            </p:tav>
                                            <p:tav tm="100000">
                                              <p:val>
                                                <p:strVal val="#ppt_y"/>
                                              </p:val>
                                            </p:tav>
                                          </p:tavLst>
                                        </p:anim>
                                      </p:childTnLst>
                                    </p:cTn>
                                  </p:par>
                                  <p:par>
                                    <p:cTn id="105" presetID="2" presetClass="entr" presetSubtype="8" decel="100000" fill="hold" nodeType="withEffect">
                                      <p:stCondLst>
                                        <p:cond delay="0"/>
                                      </p:stCondLst>
                                      <p:childTnLst>
                                        <p:set>
                                          <p:cBhvr>
                                            <p:cTn id="106" dur="1" fill="hold">
                                              <p:stCondLst>
                                                <p:cond delay="0"/>
                                              </p:stCondLst>
                                            </p:cTn>
                                            <p:tgtEl>
                                              <p:spTgt spid="36"/>
                                            </p:tgtEl>
                                            <p:attrNameLst>
                                              <p:attrName>style.visibility</p:attrName>
                                            </p:attrNameLst>
                                          </p:cBhvr>
                                          <p:to>
                                            <p:strVal val="visible"/>
                                          </p:to>
                                        </p:set>
                                        <p:anim calcmode="lin" valueType="num">
                                          <p:cBhvr additive="base">
                                            <p:cTn id="107" dur="500" fill="hold"/>
                                            <p:tgtEl>
                                              <p:spTgt spid="36"/>
                                            </p:tgtEl>
                                            <p:attrNameLst>
                                              <p:attrName>ppt_x</p:attrName>
                                            </p:attrNameLst>
                                          </p:cBhvr>
                                          <p:tavLst>
                                            <p:tav tm="0">
                                              <p:val>
                                                <p:strVal val="0-#ppt_w/2"/>
                                              </p:val>
                                            </p:tav>
                                            <p:tav tm="100000">
                                              <p:val>
                                                <p:strVal val="#ppt_x"/>
                                              </p:val>
                                            </p:tav>
                                          </p:tavLst>
                                        </p:anim>
                                        <p:anim calcmode="lin" valueType="num">
                                          <p:cBhvr additive="base">
                                            <p:cTn id="108" dur="500" fill="hold"/>
                                            <p:tgtEl>
                                              <p:spTgt spid="36"/>
                                            </p:tgtEl>
                                            <p:attrNameLst>
                                              <p:attrName>ppt_y</p:attrName>
                                            </p:attrNameLst>
                                          </p:cBhvr>
                                          <p:tavLst>
                                            <p:tav tm="0">
                                              <p:val>
                                                <p:strVal val="#ppt_y"/>
                                              </p:val>
                                            </p:tav>
                                            <p:tav tm="100000">
                                              <p:val>
                                                <p:strVal val="#ppt_y"/>
                                              </p:val>
                                            </p:tav>
                                          </p:tavLst>
                                        </p:anim>
                                      </p:childTnLst>
                                    </p:cTn>
                                  </p:par>
                                  <p:par>
                                    <p:cTn id="109" presetID="2" presetClass="entr" presetSubtype="8" decel="100000" fill="hold" nodeType="with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additive="base">
                                            <p:cTn id="111" dur="500" fill="hold"/>
                                            <p:tgtEl>
                                              <p:spTgt spid="37"/>
                                            </p:tgtEl>
                                            <p:attrNameLst>
                                              <p:attrName>ppt_x</p:attrName>
                                            </p:attrNameLst>
                                          </p:cBhvr>
                                          <p:tavLst>
                                            <p:tav tm="0">
                                              <p:val>
                                                <p:strVal val="0-#ppt_w/2"/>
                                              </p:val>
                                            </p:tav>
                                            <p:tav tm="100000">
                                              <p:val>
                                                <p:strVal val="#ppt_x"/>
                                              </p:val>
                                            </p:tav>
                                          </p:tavLst>
                                        </p:anim>
                                        <p:anim calcmode="lin" valueType="num">
                                          <p:cBhvr additive="base">
                                            <p:cTn id="112" dur="500" fill="hold"/>
                                            <p:tgtEl>
                                              <p:spTgt spid="37"/>
                                            </p:tgtEl>
                                            <p:attrNameLst>
                                              <p:attrName>ppt_y</p:attrName>
                                            </p:attrNameLst>
                                          </p:cBhvr>
                                          <p:tavLst>
                                            <p:tav tm="0">
                                              <p:val>
                                                <p:strVal val="#ppt_y"/>
                                              </p:val>
                                            </p:tav>
                                            <p:tav tm="100000">
                                              <p:val>
                                                <p:strVal val="#ppt_y"/>
                                              </p:val>
                                            </p:tav>
                                          </p:tavLst>
                                        </p:anim>
                                      </p:childTnLst>
                                    </p:cTn>
                                  </p:par>
                                  <p:par>
                                    <p:cTn id="113" presetID="2" presetClass="entr" presetSubtype="8" decel="100000" fill="hold" nodeType="withEffect">
                                      <p:stCondLst>
                                        <p:cond delay="0"/>
                                      </p:stCondLst>
                                      <p:childTnLst>
                                        <p:set>
                                          <p:cBhvr>
                                            <p:cTn id="114" dur="1" fill="hold">
                                              <p:stCondLst>
                                                <p:cond delay="0"/>
                                              </p:stCondLst>
                                            </p:cTn>
                                            <p:tgtEl>
                                              <p:spTgt spid="41"/>
                                            </p:tgtEl>
                                            <p:attrNameLst>
                                              <p:attrName>style.visibility</p:attrName>
                                            </p:attrNameLst>
                                          </p:cBhvr>
                                          <p:to>
                                            <p:strVal val="visible"/>
                                          </p:to>
                                        </p:set>
                                        <p:anim calcmode="lin" valueType="num">
                                          <p:cBhvr additive="base">
                                            <p:cTn id="115" dur="500" fill="hold"/>
                                            <p:tgtEl>
                                              <p:spTgt spid="41"/>
                                            </p:tgtEl>
                                            <p:attrNameLst>
                                              <p:attrName>ppt_x</p:attrName>
                                            </p:attrNameLst>
                                          </p:cBhvr>
                                          <p:tavLst>
                                            <p:tav tm="0">
                                              <p:val>
                                                <p:strVal val="0-#ppt_w/2"/>
                                              </p:val>
                                            </p:tav>
                                            <p:tav tm="100000">
                                              <p:val>
                                                <p:strVal val="#ppt_x"/>
                                              </p:val>
                                            </p:tav>
                                          </p:tavLst>
                                        </p:anim>
                                        <p:anim calcmode="lin" valueType="num">
                                          <p:cBhvr additive="base">
                                            <p:cTn id="116" dur="500" fill="hold"/>
                                            <p:tgtEl>
                                              <p:spTgt spid="41"/>
                                            </p:tgtEl>
                                            <p:attrNameLst>
                                              <p:attrName>ppt_y</p:attrName>
                                            </p:attrNameLst>
                                          </p:cBhvr>
                                          <p:tavLst>
                                            <p:tav tm="0">
                                              <p:val>
                                                <p:strVal val="#ppt_y"/>
                                              </p:val>
                                            </p:tav>
                                            <p:tav tm="100000">
                                              <p:val>
                                                <p:strVal val="#ppt_y"/>
                                              </p:val>
                                            </p:tav>
                                          </p:tavLst>
                                        </p:anim>
                                      </p:childTnLst>
                                    </p:cTn>
                                  </p:par>
                                  <p:par>
                                    <p:cTn id="117" presetID="2" presetClass="entr" presetSubtype="8" decel="100000" fill="hold" nodeType="withEffect">
                                      <p:stCondLst>
                                        <p:cond delay="0"/>
                                      </p:stCondLst>
                                      <p:childTnLst>
                                        <p:set>
                                          <p:cBhvr>
                                            <p:cTn id="118" dur="1" fill="hold">
                                              <p:stCondLst>
                                                <p:cond delay="0"/>
                                              </p:stCondLst>
                                            </p:cTn>
                                            <p:tgtEl>
                                              <p:spTgt spid="42"/>
                                            </p:tgtEl>
                                            <p:attrNameLst>
                                              <p:attrName>style.visibility</p:attrName>
                                            </p:attrNameLst>
                                          </p:cBhvr>
                                          <p:to>
                                            <p:strVal val="visible"/>
                                          </p:to>
                                        </p:set>
                                        <p:anim calcmode="lin" valueType="num">
                                          <p:cBhvr additive="base">
                                            <p:cTn id="119" dur="500" fill="hold"/>
                                            <p:tgtEl>
                                              <p:spTgt spid="42"/>
                                            </p:tgtEl>
                                            <p:attrNameLst>
                                              <p:attrName>ppt_x</p:attrName>
                                            </p:attrNameLst>
                                          </p:cBhvr>
                                          <p:tavLst>
                                            <p:tav tm="0">
                                              <p:val>
                                                <p:strVal val="0-#ppt_w/2"/>
                                              </p:val>
                                            </p:tav>
                                            <p:tav tm="100000">
                                              <p:val>
                                                <p:strVal val="#ppt_x"/>
                                              </p:val>
                                            </p:tav>
                                          </p:tavLst>
                                        </p:anim>
                                        <p:anim calcmode="lin" valueType="num">
                                          <p:cBhvr additive="base">
                                            <p:cTn id="120" dur="500" fill="hold"/>
                                            <p:tgtEl>
                                              <p:spTgt spid="42"/>
                                            </p:tgtEl>
                                            <p:attrNameLst>
                                              <p:attrName>ppt_y</p:attrName>
                                            </p:attrNameLst>
                                          </p:cBhvr>
                                          <p:tavLst>
                                            <p:tav tm="0">
                                              <p:val>
                                                <p:strVal val="#ppt_y"/>
                                              </p:val>
                                            </p:tav>
                                            <p:tav tm="100000">
                                              <p:val>
                                                <p:strVal val="#ppt_y"/>
                                              </p:val>
                                            </p:tav>
                                          </p:tavLst>
                                        </p:anim>
                                      </p:childTnLst>
                                    </p:cTn>
                                  </p:par>
                                  <p:par>
                                    <p:cTn id="121" presetID="2" presetClass="entr" presetSubtype="8" decel="100000" fill="hold" nodeType="withEffect">
                                      <p:stCondLst>
                                        <p:cond delay="0"/>
                                      </p:stCondLst>
                                      <p:childTnLst>
                                        <p:set>
                                          <p:cBhvr>
                                            <p:cTn id="122" dur="1" fill="hold">
                                              <p:stCondLst>
                                                <p:cond delay="0"/>
                                              </p:stCondLst>
                                            </p:cTn>
                                            <p:tgtEl>
                                              <p:spTgt spid="44"/>
                                            </p:tgtEl>
                                            <p:attrNameLst>
                                              <p:attrName>style.visibility</p:attrName>
                                            </p:attrNameLst>
                                          </p:cBhvr>
                                          <p:to>
                                            <p:strVal val="visible"/>
                                          </p:to>
                                        </p:set>
                                        <p:anim calcmode="lin" valueType="num">
                                          <p:cBhvr additive="base">
                                            <p:cTn id="123" dur="500" fill="hold"/>
                                            <p:tgtEl>
                                              <p:spTgt spid="44"/>
                                            </p:tgtEl>
                                            <p:attrNameLst>
                                              <p:attrName>ppt_x</p:attrName>
                                            </p:attrNameLst>
                                          </p:cBhvr>
                                          <p:tavLst>
                                            <p:tav tm="0">
                                              <p:val>
                                                <p:strVal val="0-#ppt_w/2"/>
                                              </p:val>
                                            </p:tav>
                                            <p:tav tm="100000">
                                              <p:val>
                                                <p:strVal val="#ppt_x"/>
                                              </p:val>
                                            </p:tav>
                                          </p:tavLst>
                                        </p:anim>
                                        <p:anim calcmode="lin" valueType="num">
                                          <p:cBhvr additive="base">
                                            <p:cTn id="124" dur="500" fill="hold"/>
                                            <p:tgtEl>
                                              <p:spTgt spid="44"/>
                                            </p:tgtEl>
                                            <p:attrNameLst>
                                              <p:attrName>ppt_y</p:attrName>
                                            </p:attrNameLst>
                                          </p:cBhvr>
                                          <p:tavLst>
                                            <p:tav tm="0">
                                              <p:val>
                                                <p:strVal val="#ppt_y"/>
                                              </p:val>
                                            </p:tav>
                                            <p:tav tm="100000">
                                              <p:val>
                                                <p:strVal val="#ppt_y"/>
                                              </p:val>
                                            </p:tav>
                                          </p:tavLst>
                                        </p:anim>
                                      </p:childTnLst>
                                    </p:cTn>
                                  </p:par>
                                  <p:par>
                                    <p:cTn id="125" presetID="2" presetClass="entr" presetSubtype="8" decel="100000" fill="hold" nodeType="withEffect">
                                      <p:stCondLst>
                                        <p:cond delay="0"/>
                                      </p:stCondLst>
                                      <p:childTnLst>
                                        <p:set>
                                          <p:cBhvr>
                                            <p:cTn id="126" dur="1" fill="hold">
                                              <p:stCondLst>
                                                <p:cond delay="0"/>
                                              </p:stCondLst>
                                            </p:cTn>
                                            <p:tgtEl>
                                              <p:spTgt spid="45"/>
                                            </p:tgtEl>
                                            <p:attrNameLst>
                                              <p:attrName>style.visibility</p:attrName>
                                            </p:attrNameLst>
                                          </p:cBhvr>
                                          <p:to>
                                            <p:strVal val="visible"/>
                                          </p:to>
                                        </p:set>
                                        <p:anim calcmode="lin" valueType="num">
                                          <p:cBhvr additive="base">
                                            <p:cTn id="127" dur="500" fill="hold"/>
                                            <p:tgtEl>
                                              <p:spTgt spid="45"/>
                                            </p:tgtEl>
                                            <p:attrNameLst>
                                              <p:attrName>ppt_x</p:attrName>
                                            </p:attrNameLst>
                                          </p:cBhvr>
                                          <p:tavLst>
                                            <p:tav tm="0">
                                              <p:val>
                                                <p:strVal val="0-#ppt_w/2"/>
                                              </p:val>
                                            </p:tav>
                                            <p:tav tm="100000">
                                              <p:val>
                                                <p:strVal val="#ppt_x"/>
                                              </p:val>
                                            </p:tav>
                                          </p:tavLst>
                                        </p:anim>
                                        <p:anim calcmode="lin" valueType="num">
                                          <p:cBhvr additive="base">
                                            <p:cTn id="128" dur="500" fill="hold"/>
                                            <p:tgtEl>
                                              <p:spTgt spid="45"/>
                                            </p:tgtEl>
                                            <p:attrNameLst>
                                              <p:attrName>ppt_y</p:attrName>
                                            </p:attrNameLst>
                                          </p:cBhvr>
                                          <p:tavLst>
                                            <p:tav tm="0">
                                              <p:val>
                                                <p:strVal val="#ppt_y"/>
                                              </p:val>
                                            </p:tav>
                                            <p:tav tm="100000">
                                              <p:val>
                                                <p:strVal val="#ppt_y"/>
                                              </p:val>
                                            </p:tav>
                                          </p:tavLst>
                                        </p:anim>
                                      </p:childTnLst>
                                    </p:cTn>
                                  </p:par>
                                  <p:par>
                                    <p:cTn id="129" presetID="2" presetClass="entr" presetSubtype="8" decel="100000" fill="hold" nodeType="withEffect">
                                      <p:stCondLst>
                                        <p:cond delay="0"/>
                                      </p:stCondLst>
                                      <p:childTnLst>
                                        <p:set>
                                          <p:cBhvr>
                                            <p:cTn id="130" dur="1" fill="hold">
                                              <p:stCondLst>
                                                <p:cond delay="0"/>
                                              </p:stCondLst>
                                            </p:cTn>
                                            <p:tgtEl>
                                              <p:spTgt spid="51"/>
                                            </p:tgtEl>
                                            <p:attrNameLst>
                                              <p:attrName>style.visibility</p:attrName>
                                            </p:attrNameLst>
                                          </p:cBhvr>
                                          <p:to>
                                            <p:strVal val="visible"/>
                                          </p:to>
                                        </p:set>
                                        <p:anim calcmode="lin" valueType="num">
                                          <p:cBhvr additive="base">
                                            <p:cTn id="131" dur="500" fill="hold"/>
                                            <p:tgtEl>
                                              <p:spTgt spid="51"/>
                                            </p:tgtEl>
                                            <p:attrNameLst>
                                              <p:attrName>ppt_x</p:attrName>
                                            </p:attrNameLst>
                                          </p:cBhvr>
                                          <p:tavLst>
                                            <p:tav tm="0">
                                              <p:val>
                                                <p:strVal val="0-#ppt_w/2"/>
                                              </p:val>
                                            </p:tav>
                                            <p:tav tm="100000">
                                              <p:val>
                                                <p:strVal val="#ppt_x"/>
                                              </p:val>
                                            </p:tav>
                                          </p:tavLst>
                                        </p:anim>
                                        <p:anim calcmode="lin" valueType="num">
                                          <p:cBhvr additive="base">
                                            <p:cTn id="132" dur="500" fill="hold"/>
                                            <p:tgtEl>
                                              <p:spTgt spid="51"/>
                                            </p:tgtEl>
                                            <p:attrNameLst>
                                              <p:attrName>ppt_y</p:attrName>
                                            </p:attrNameLst>
                                          </p:cBhvr>
                                          <p:tavLst>
                                            <p:tav tm="0">
                                              <p:val>
                                                <p:strVal val="#ppt_y"/>
                                              </p:val>
                                            </p:tav>
                                            <p:tav tm="100000">
                                              <p:val>
                                                <p:strVal val="#ppt_y"/>
                                              </p:val>
                                            </p:tav>
                                          </p:tavLst>
                                        </p:anim>
                                      </p:childTnLst>
                                    </p:cTn>
                                  </p:par>
                                  <p:par>
                                    <p:cTn id="133" presetID="2" presetClass="entr" presetSubtype="8" decel="100000" fill="hold" nodeType="withEffect">
                                      <p:stCondLst>
                                        <p:cond delay="0"/>
                                      </p:stCondLst>
                                      <p:childTnLst>
                                        <p:set>
                                          <p:cBhvr>
                                            <p:cTn id="134" dur="1" fill="hold">
                                              <p:stCondLst>
                                                <p:cond delay="0"/>
                                              </p:stCondLst>
                                            </p:cTn>
                                            <p:tgtEl>
                                              <p:spTgt spid="54"/>
                                            </p:tgtEl>
                                            <p:attrNameLst>
                                              <p:attrName>style.visibility</p:attrName>
                                            </p:attrNameLst>
                                          </p:cBhvr>
                                          <p:to>
                                            <p:strVal val="visible"/>
                                          </p:to>
                                        </p:set>
                                        <p:anim calcmode="lin" valueType="num">
                                          <p:cBhvr additive="base">
                                            <p:cTn id="135" dur="500" fill="hold"/>
                                            <p:tgtEl>
                                              <p:spTgt spid="54"/>
                                            </p:tgtEl>
                                            <p:attrNameLst>
                                              <p:attrName>ppt_x</p:attrName>
                                            </p:attrNameLst>
                                          </p:cBhvr>
                                          <p:tavLst>
                                            <p:tav tm="0">
                                              <p:val>
                                                <p:strVal val="0-#ppt_w/2"/>
                                              </p:val>
                                            </p:tav>
                                            <p:tav tm="100000">
                                              <p:val>
                                                <p:strVal val="#ppt_x"/>
                                              </p:val>
                                            </p:tav>
                                          </p:tavLst>
                                        </p:anim>
                                        <p:anim calcmode="lin" valueType="num">
                                          <p:cBhvr additive="base">
                                            <p:cTn id="136" dur="500" fill="hold"/>
                                            <p:tgtEl>
                                              <p:spTgt spid="54"/>
                                            </p:tgtEl>
                                            <p:attrNameLst>
                                              <p:attrName>ppt_y</p:attrName>
                                            </p:attrNameLst>
                                          </p:cBhvr>
                                          <p:tavLst>
                                            <p:tav tm="0">
                                              <p:val>
                                                <p:strVal val="#ppt_y"/>
                                              </p:val>
                                            </p:tav>
                                            <p:tav tm="100000">
                                              <p:val>
                                                <p:strVal val="#ppt_y"/>
                                              </p:val>
                                            </p:tav>
                                          </p:tavLst>
                                        </p:anim>
                                      </p:childTnLst>
                                    </p:cTn>
                                  </p:par>
                                </p:childTnLst>
                              </p:cTn>
                            </p:par>
                            <p:par>
                              <p:cTn id="137" fill="hold">
                                <p:stCondLst>
                                  <p:cond delay="500"/>
                                </p:stCondLst>
                                <p:childTnLst>
                                  <p:par>
                                    <p:cTn id="138" presetID="2" presetClass="entr" presetSubtype="1" fill="hold" nodeType="afterEffect">
                                      <p:stCondLst>
                                        <p:cond delay="0"/>
                                      </p:stCondLst>
                                      <p:childTnLst>
                                        <p:set>
                                          <p:cBhvr>
                                            <p:cTn id="139" dur="1" fill="hold">
                                              <p:stCondLst>
                                                <p:cond delay="0"/>
                                              </p:stCondLst>
                                            </p:cTn>
                                            <p:tgtEl>
                                              <p:spTgt spid="71"/>
                                            </p:tgtEl>
                                            <p:attrNameLst>
                                              <p:attrName>style.visibility</p:attrName>
                                            </p:attrNameLst>
                                          </p:cBhvr>
                                          <p:to>
                                            <p:strVal val="visible"/>
                                          </p:to>
                                        </p:set>
                                        <p:anim calcmode="lin" valueType="num">
                                          <p:cBhvr additive="base">
                                            <p:cTn id="140" dur="500" fill="hold"/>
                                            <p:tgtEl>
                                              <p:spTgt spid="71"/>
                                            </p:tgtEl>
                                            <p:attrNameLst>
                                              <p:attrName>ppt_x</p:attrName>
                                            </p:attrNameLst>
                                          </p:cBhvr>
                                          <p:tavLst>
                                            <p:tav tm="0">
                                              <p:val>
                                                <p:strVal val="#ppt_x"/>
                                              </p:val>
                                            </p:tav>
                                            <p:tav tm="100000">
                                              <p:val>
                                                <p:strVal val="#ppt_x"/>
                                              </p:val>
                                            </p:tav>
                                          </p:tavLst>
                                        </p:anim>
                                        <p:anim calcmode="lin" valueType="num">
                                          <p:cBhvr additive="base">
                                            <p:cTn id="141" dur="500" fill="hold"/>
                                            <p:tgtEl>
                                              <p:spTgt spid="7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7" grpId="0"/>
          <p:bldP spid="48" grpId="0"/>
          <p:bldP spid="49" grpId="0"/>
          <p:bldP spid="50" grpId="0"/>
          <p:bldP spid="53"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9105535-AC62-0C21-7AA5-9EDB4E47FCFE}"/>
              </a:ext>
            </a:extLst>
          </p:cNvPr>
          <p:cNvCxnSpPr>
            <a:cxnSpLocks/>
          </p:cNvCxnSpPr>
          <p:nvPr/>
        </p:nvCxnSpPr>
        <p:spPr>
          <a:xfrm>
            <a:off x="1587930" y="5433281"/>
            <a:ext cx="10604070" cy="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B2D52AA-E215-D1C4-D317-5A7D1DED9D91}"/>
              </a:ext>
            </a:extLst>
          </p:cNvPr>
          <p:cNvCxnSpPr>
            <a:cxnSpLocks/>
          </p:cNvCxnSpPr>
          <p:nvPr/>
        </p:nvCxnSpPr>
        <p:spPr>
          <a:xfrm flipV="1">
            <a:off x="1587930" y="5283344"/>
            <a:ext cx="0" cy="29987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9673D4E-1839-9C7A-4EFA-2D371F28F1D5}"/>
              </a:ext>
            </a:extLst>
          </p:cNvPr>
          <p:cNvSpPr txBox="1"/>
          <p:nvPr/>
        </p:nvSpPr>
        <p:spPr>
          <a:xfrm>
            <a:off x="1239651" y="5686968"/>
            <a:ext cx="696557"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2000</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cxnSp>
        <p:nvCxnSpPr>
          <p:cNvPr id="25" name="Straight Connector 24">
            <a:extLst>
              <a:ext uri="{FF2B5EF4-FFF2-40B4-BE49-F238E27FC236}">
                <a16:creationId xmlns:a16="http://schemas.microsoft.com/office/drawing/2014/main" id="{1BF23B54-10B0-BA63-251D-7DC5C2F06EA1}"/>
              </a:ext>
            </a:extLst>
          </p:cNvPr>
          <p:cNvCxnSpPr>
            <a:cxnSpLocks/>
          </p:cNvCxnSpPr>
          <p:nvPr/>
        </p:nvCxnSpPr>
        <p:spPr>
          <a:xfrm flipV="1">
            <a:off x="3511071" y="5283344"/>
            <a:ext cx="0" cy="29987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95C67F8-77AB-BA1D-D506-15FD2E5DFDEA}"/>
              </a:ext>
            </a:extLst>
          </p:cNvPr>
          <p:cNvCxnSpPr>
            <a:cxnSpLocks/>
          </p:cNvCxnSpPr>
          <p:nvPr/>
        </p:nvCxnSpPr>
        <p:spPr>
          <a:xfrm flipV="1">
            <a:off x="5434212" y="5283344"/>
            <a:ext cx="0" cy="29987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84F05B4-7A01-878B-68D0-A6ADD1BC6452}"/>
              </a:ext>
            </a:extLst>
          </p:cNvPr>
          <p:cNvCxnSpPr>
            <a:cxnSpLocks/>
          </p:cNvCxnSpPr>
          <p:nvPr/>
        </p:nvCxnSpPr>
        <p:spPr>
          <a:xfrm flipV="1">
            <a:off x="7357354" y="5283344"/>
            <a:ext cx="0" cy="29987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45C38A8-9B62-B3ED-3D7F-3001658E696C}"/>
              </a:ext>
            </a:extLst>
          </p:cNvPr>
          <p:cNvCxnSpPr>
            <a:cxnSpLocks/>
          </p:cNvCxnSpPr>
          <p:nvPr/>
        </p:nvCxnSpPr>
        <p:spPr>
          <a:xfrm flipV="1">
            <a:off x="9280495" y="5283344"/>
            <a:ext cx="0" cy="29987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F761A1E-61B4-48EF-932C-118A685831E9}"/>
              </a:ext>
            </a:extLst>
          </p:cNvPr>
          <p:cNvSpPr txBox="1"/>
          <p:nvPr/>
        </p:nvSpPr>
        <p:spPr>
          <a:xfrm>
            <a:off x="3162792" y="5686968"/>
            <a:ext cx="696557"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2005</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sp>
        <p:nvSpPr>
          <p:cNvPr id="48" name="TextBox 47">
            <a:extLst>
              <a:ext uri="{FF2B5EF4-FFF2-40B4-BE49-F238E27FC236}">
                <a16:creationId xmlns:a16="http://schemas.microsoft.com/office/drawing/2014/main" id="{556337B6-4A4E-B6AC-7AD7-01D7E5AA2382}"/>
              </a:ext>
            </a:extLst>
          </p:cNvPr>
          <p:cNvSpPr txBox="1"/>
          <p:nvPr/>
        </p:nvSpPr>
        <p:spPr>
          <a:xfrm>
            <a:off x="5096479" y="5686968"/>
            <a:ext cx="696557"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2010</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sp>
        <p:nvSpPr>
          <p:cNvPr id="49" name="TextBox 48">
            <a:extLst>
              <a:ext uri="{FF2B5EF4-FFF2-40B4-BE49-F238E27FC236}">
                <a16:creationId xmlns:a16="http://schemas.microsoft.com/office/drawing/2014/main" id="{8653D8BD-A1C0-2B07-AC2B-C4933BEBD3BC}"/>
              </a:ext>
            </a:extLst>
          </p:cNvPr>
          <p:cNvSpPr txBox="1"/>
          <p:nvPr/>
        </p:nvSpPr>
        <p:spPr>
          <a:xfrm>
            <a:off x="7009075" y="5686968"/>
            <a:ext cx="696557"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2015</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sp>
        <p:nvSpPr>
          <p:cNvPr id="50" name="TextBox 49">
            <a:extLst>
              <a:ext uri="{FF2B5EF4-FFF2-40B4-BE49-F238E27FC236}">
                <a16:creationId xmlns:a16="http://schemas.microsoft.com/office/drawing/2014/main" id="{78EB91CE-9DEE-20DE-0FE4-DC3A538AB3B6}"/>
              </a:ext>
            </a:extLst>
          </p:cNvPr>
          <p:cNvSpPr txBox="1"/>
          <p:nvPr/>
        </p:nvSpPr>
        <p:spPr>
          <a:xfrm>
            <a:off x="8932216" y="5686968"/>
            <a:ext cx="696557"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2020</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cxnSp>
        <p:nvCxnSpPr>
          <p:cNvPr id="52" name="Straight Connector 51">
            <a:extLst>
              <a:ext uri="{FF2B5EF4-FFF2-40B4-BE49-F238E27FC236}">
                <a16:creationId xmlns:a16="http://schemas.microsoft.com/office/drawing/2014/main" id="{E0C6D8D4-DE76-D947-62FB-9403F082D311}"/>
              </a:ext>
            </a:extLst>
          </p:cNvPr>
          <p:cNvCxnSpPr>
            <a:cxnSpLocks/>
          </p:cNvCxnSpPr>
          <p:nvPr/>
        </p:nvCxnSpPr>
        <p:spPr>
          <a:xfrm flipV="1">
            <a:off x="11203637" y="5283344"/>
            <a:ext cx="0" cy="29987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332F7E7-3839-242E-007A-BD8AFE0EC38A}"/>
              </a:ext>
            </a:extLst>
          </p:cNvPr>
          <p:cNvSpPr txBox="1"/>
          <p:nvPr/>
        </p:nvSpPr>
        <p:spPr>
          <a:xfrm>
            <a:off x="10855359" y="5686968"/>
            <a:ext cx="696557"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2025</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cxnSp>
        <p:nvCxnSpPr>
          <p:cNvPr id="12" name="Straight Connector 11">
            <a:extLst>
              <a:ext uri="{FF2B5EF4-FFF2-40B4-BE49-F238E27FC236}">
                <a16:creationId xmlns:a16="http://schemas.microsoft.com/office/drawing/2014/main" id="{AE12DEAB-3F01-F9A2-E911-9B5CE7376421}"/>
              </a:ext>
            </a:extLst>
          </p:cNvPr>
          <p:cNvCxnSpPr>
            <a:cxnSpLocks/>
          </p:cNvCxnSpPr>
          <p:nvPr/>
        </p:nvCxnSpPr>
        <p:spPr>
          <a:xfrm flipV="1">
            <a:off x="5818841" y="5333328"/>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DD473D-8D47-F5C6-E288-49A2C6238430}"/>
              </a:ext>
            </a:extLst>
          </p:cNvPr>
          <p:cNvCxnSpPr>
            <a:cxnSpLocks/>
          </p:cNvCxnSpPr>
          <p:nvPr/>
        </p:nvCxnSpPr>
        <p:spPr>
          <a:xfrm flipV="1">
            <a:off x="6203469" y="5331024"/>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783377-2952-7E70-BB23-9CE3CC01B158}"/>
              </a:ext>
            </a:extLst>
          </p:cNvPr>
          <p:cNvCxnSpPr>
            <a:cxnSpLocks/>
          </p:cNvCxnSpPr>
          <p:nvPr/>
        </p:nvCxnSpPr>
        <p:spPr>
          <a:xfrm flipV="1">
            <a:off x="6588097" y="5331024"/>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CADB522-212B-893E-D56A-FE4908AB995D}"/>
              </a:ext>
            </a:extLst>
          </p:cNvPr>
          <p:cNvCxnSpPr>
            <a:cxnSpLocks/>
          </p:cNvCxnSpPr>
          <p:nvPr/>
        </p:nvCxnSpPr>
        <p:spPr>
          <a:xfrm flipV="1">
            <a:off x="6972725" y="5333328"/>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87607AB-5AA6-1D47-8D94-65C5E3F1CB87}"/>
              </a:ext>
            </a:extLst>
          </p:cNvPr>
          <p:cNvCxnSpPr>
            <a:cxnSpLocks/>
          </p:cNvCxnSpPr>
          <p:nvPr/>
        </p:nvCxnSpPr>
        <p:spPr>
          <a:xfrm flipV="1">
            <a:off x="7741982" y="5333328"/>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B93D998-CD17-9294-3F1F-666F0EA66889}"/>
              </a:ext>
            </a:extLst>
          </p:cNvPr>
          <p:cNvCxnSpPr>
            <a:cxnSpLocks/>
          </p:cNvCxnSpPr>
          <p:nvPr/>
        </p:nvCxnSpPr>
        <p:spPr>
          <a:xfrm flipV="1">
            <a:off x="8126610" y="5331024"/>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942268D-C720-AC61-B4CB-753546479AD3}"/>
              </a:ext>
            </a:extLst>
          </p:cNvPr>
          <p:cNvCxnSpPr>
            <a:cxnSpLocks/>
          </p:cNvCxnSpPr>
          <p:nvPr/>
        </p:nvCxnSpPr>
        <p:spPr>
          <a:xfrm flipV="1">
            <a:off x="8511239" y="5331024"/>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98CA381-188C-18B0-371A-23DA86C76E3B}"/>
              </a:ext>
            </a:extLst>
          </p:cNvPr>
          <p:cNvCxnSpPr>
            <a:cxnSpLocks/>
          </p:cNvCxnSpPr>
          <p:nvPr/>
        </p:nvCxnSpPr>
        <p:spPr>
          <a:xfrm flipV="1">
            <a:off x="8895867" y="5333328"/>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DC5431-2292-DEE3-3F00-D0AED506FB16}"/>
              </a:ext>
            </a:extLst>
          </p:cNvPr>
          <p:cNvCxnSpPr>
            <a:cxnSpLocks/>
          </p:cNvCxnSpPr>
          <p:nvPr/>
        </p:nvCxnSpPr>
        <p:spPr>
          <a:xfrm flipV="1">
            <a:off x="9665123" y="5331024"/>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80D267-75A4-96E2-24EF-E17E4CB47BE8}"/>
              </a:ext>
            </a:extLst>
          </p:cNvPr>
          <p:cNvCxnSpPr>
            <a:cxnSpLocks/>
          </p:cNvCxnSpPr>
          <p:nvPr/>
        </p:nvCxnSpPr>
        <p:spPr>
          <a:xfrm flipV="1">
            <a:off x="10049752" y="5328720"/>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018AC1A-2737-8A5F-0DFB-AE9938278B20}"/>
              </a:ext>
            </a:extLst>
          </p:cNvPr>
          <p:cNvCxnSpPr>
            <a:cxnSpLocks/>
          </p:cNvCxnSpPr>
          <p:nvPr/>
        </p:nvCxnSpPr>
        <p:spPr>
          <a:xfrm flipV="1">
            <a:off x="10434380" y="5328720"/>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B48150-5AB4-CBF2-77F0-217420899F2C}"/>
              </a:ext>
            </a:extLst>
          </p:cNvPr>
          <p:cNvCxnSpPr>
            <a:cxnSpLocks/>
          </p:cNvCxnSpPr>
          <p:nvPr/>
        </p:nvCxnSpPr>
        <p:spPr>
          <a:xfrm flipV="1">
            <a:off x="10819008" y="5331024"/>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24AEE6C-A62D-BE7A-9CE6-536BC192F614}"/>
              </a:ext>
            </a:extLst>
          </p:cNvPr>
          <p:cNvCxnSpPr>
            <a:cxnSpLocks/>
          </p:cNvCxnSpPr>
          <p:nvPr/>
        </p:nvCxnSpPr>
        <p:spPr>
          <a:xfrm flipV="1">
            <a:off x="1972558" y="5328720"/>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542E3F8-A268-B529-FC92-EFD975F73800}"/>
              </a:ext>
            </a:extLst>
          </p:cNvPr>
          <p:cNvCxnSpPr>
            <a:cxnSpLocks/>
          </p:cNvCxnSpPr>
          <p:nvPr/>
        </p:nvCxnSpPr>
        <p:spPr>
          <a:xfrm flipV="1">
            <a:off x="2357186" y="5326417"/>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412DFC4-0D6D-682A-BF17-9C4274AA9C7E}"/>
              </a:ext>
            </a:extLst>
          </p:cNvPr>
          <p:cNvCxnSpPr>
            <a:cxnSpLocks/>
          </p:cNvCxnSpPr>
          <p:nvPr/>
        </p:nvCxnSpPr>
        <p:spPr>
          <a:xfrm flipV="1">
            <a:off x="2741814" y="5326417"/>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2ACC1A4-C4B4-5891-0678-B763AE564F1C}"/>
              </a:ext>
            </a:extLst>
          </p:cNvPr>
          <p:cNvCxnSpPr>
            <a:cxnSpLocks/>
          </p:cNvCxnSpPr>
          <p:nvPr/>
        </p:nvCxnSpPr>
        <p:spPr>
          <a:xfrm flipV="1">
            <a:off x="3126443" y="5328720"/>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01EB0CD-0408-7CCE-3262-7731D02F6D9A}"/>
              </a:ext>
            </a:extLst>
          </p:cNvPr>
          <p:cNvCxnSpPr>
            <a:cxnSpLocks/>
          </p:cNvCxnSpPr>
          <p:nvPr/>
        </p:nvCxnSpPr>
        <p:spPr>
          <a:xfrm flipV="1">
            <a:off x="3895699" y="5328720"/>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9D4DBA9-E5EB-1D06-7A8C-5D3037ACFE1B}"/>
              </a:ext>
            </a:extLst>
          </p:cNvPr>
          <p:cNvCxnSpPr>
            <a:cxnSpLocks/>
          </p:cNvCxnSpPr>
          <p:nvPr/>
        </p:nvCxnSpPr>
        <p:spPr>
          <a:xfrm flipV="1">
            <a:off x="4280328" y="5326417"/>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00260A-BD02-1650-66D5-4D01CAD654C0}"/>
              </a:ext>
            </a:extLst>
          </p:cNvPr>
          <p:cNvCxnSpPr>
            <a:cxnSpLocks/>
          </p:cNvCxnSpPr>
          <p:nvPr/>
        </p:nvCxnSpPr>
        <p:spPr>
          <a:xfrm flipV="1">
            <a:off x="4664956" y="5326417"/>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8315FB6-FD38-5D89-B991-31077DF67D51}"/>
              </a:ext>
            </a:extLst>
          </p:cNvPr>
          <p:cNvCxnSpPr>
            <a:cxnSpLocks/>
          </p:cNvCxnSpPr>
          <p:nvPr/>
        </p:nvCxnSpPr>
        <p:spPr>
          <a:xfrm flipV="1">
            <a:off x="5049584" y="5328720"/>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BEDC8CC7-40D7-813A-388E-22447D5EED36}"/>
              </a:ext>
            </a:extLst>
          </p:cNvPr>
          <p:cNvGrpSpPr/>
          <p:nvPr/>
        </p:nvGrpSpPr>
        <p:grpSpPr>
          <a:xfrm>
            <a:off x="441674" y="5106715"/>
            <a:ext cx="712216" cy="712216"/>
            <a:chOff x="5469843" y="646500"/>
            <a:chExt cx="2778771" cy="2778771"/>
          </a:xfrm>
        </p:grpSpPr>
        <p:sp>
          <p:nvSpPr>
            <p:cNvPr id="62" name="Freeform: Shape 61">
              <a:extLst>
                <a:ext uri="{FF2B5EF4-FFF2-40B4-BE49-F238E27FC236}">
                  <a16:creationId xmlns:a16="http://schemas.microsoft.com/office/drawing/2014/main" id="{E7210DA2-B63A-BE66-BE5D-F5A6BD7C15ED}"/>
                </a:ext>
              </a:extLst>
            </p:cNvPr>
            <p:cNvSpPr/>
            <p:nvPr/>
          </p:nvSpPr>
          <p:spPr>
            <a:xfrm>
              <a:off x="5469843" y="646500"/>
              <a:ext cx="2778771" cy="2778771"/>
            </a:xfrm>
            <a:custGeom>
              <a:avLst/>
              <a:gdLst>
                <a:gd name="connsiteX0" fmla="*/ 2778772 w 2778771"/>
                <a:gd name="connsiteY0" fmla="*/ 1389386 h 2778771"/>
                <a:gd name="connsiteX1" fmla="*/ 1389386 w 2778771"/>
                <a:gd name="connsiteY1" fmla="*/ 2778772 h 2778771"/>
                <a:gd name="connsiteX2" fmla="*/ 0 w 2778771"/>
                <a:gd name="connsiteY2" fmla="*/ 1389386 h 2778771"/>
                <a:gd name="connsiteX3" fmla="*/ 1389386 w 2778771"/>
                <a:gd name="connsiteY3" fmla="*/ 0 h 2778771"/>
                <a:gd name="connsiteX4" fmla="*/ 2778772 w 2778771"/>
                <a:gd name="connsiteY4" fmla="*/ 1389386 h 2778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771" h="2778771">
                  <a:moveTo>
                    <a:pt x="2778772" y="1389386"/>
                  </a:moveTo>
                  <a:cubicBezTo>
                    <a:pt x="2778772" y="2156723"/>
                    <a:pt x="2156723" y="2778772"/>
                    <a:pt x="1389386" y="2778772"/>
                  </a:cubicBezTo>
                  <a:cubicBezTo>
                    <a:pt x="622049" y="2778772"/>
                    <a:pt x="0" y="2156723"/>
                    <a:pt x="0" y="1389386"/>
                  </a:cubicBezTo>
                  <a:cubicBezTo>
                    <a:pt x="0" y="622049"/>
                    <a:pt x="622049" y="0"/>
                    <a:pt x="1389386" y="0"/>
                  </a:cubicBezTo>
                  <a:cubicBezTo>
                    <a:pt x="2156723" y="0"/>
                    <a:pt x="2778772" y="622049"/>
                    <a:pt x="2778772" y="1389386"/>
                  </a:cubicBezTo>
                  <a:close/>
                </a:path>
              </a:pathLst>
            </a:custGeom>
            <a:solidFill>
              <a:schemeClr val="bg2">
                <a:lumMod val="50000"/>
              </a:schemeClr>
            </a:solidFill>
            <a:ln w="4305" cap="flat">
              <a:noFill/>
              <a:prstDash val="solid"/>
              <a:miter/>
            </a:ln>
          </p:spPr>
          <p:txBody>
            <a:bodyPr rtlCol="0" anchor="ctr"/>
            <a:lstStyle/>
            <a:p>
              <a:endParaRPr lang="en-GB" dirty="0">
                <a:latin typeface="Poppins" panose="00000500000000000000" pitchFamily="2" charset="0"/>
              </a:endParaRPr>
            </a:p>
          </p:txBody>
        </p:sp>
        <p:sp>
          <p:nvSpPr>
            <p:cNvPr id="63" name="Freeform: Shape 62">
              <a:extLst>
                <a:ext uri="{FF2B5EF4-FFF2-40B4-BE49-F238E27FC236}">
                  <a16:creationId xmlns:a16="http://schemas.microsoft.com/office/drawing/2014/main" id="{77CB29F8-E037-4470-31AE-F334B4CDCD72}"/>
                </a:ext>
              </a:extLst>
            </p:cNvPr>
            <p:cNvSpPr/>
            <p:nvPr/>
          </p:nvSpPr>
          <p:spPr>
            <a:xfrm>
              <a:off x="6659004" y="1019605"/>
              <a:ext cx="400652" cy="383372"/>
            </a:xfrm>
            <a:custGeom>
              <a:avLst/>
              <a:gdLst>
                <a:gd name="connsiteX0" fmla="*/ 221617 w 400652"/>
                <a:gd name="connsiteY0" fmla="*/ 15526 h 383372"/>
                <a:gd name="connsiteX1" fmla="*/ 258578 w 400652"/>
                <a:gd name="connsiteY1" fmla="*/ 129213 h 383372"/>
                <a:gd name="connsiteX2" fmla="*/ 378130 w 400652"/>
                <a:gd name="connsiteY2" fmla="*/ 129213 h 383372"/>
                <a:gd name="connsiteX3" fmla="*/ 391328 w 400652"/>
                <a:gd name="connsiteY3" fmla="*/ 169883 h 383372"/>
                <a:gd name="connsiteX4" fmla="*/ 294633 w 400652"/>
                <a:gd name="connsiteY4" fmla="*/ 240140 h 383372"/>
                <a:gd name="connsiteX5" fmla="*/ 331594 w 400652"/>
                <a:gd name="connsiteY5" fmla="*/ 353827 h 383372"/>
                <a:gd name="connsiteX6" fmla="*/ 297005 w 400652"/>
                <a:gd name="connsiteY6" fmla="*/ 378970 h 383372"/>
                <a:gd name="connsiteX7" fmla="*/ 200311 w 400652"/>
                <a:gd name="connsiteY7" fmla="*/ 308714 h 383372"/>
                <a:gd name="connsiteX8" fmla="*/ 103617 w 400652"/>
                <a:gd name="connsiteY8" fmla="*/ 378970 h 383372"/>
                <a:gd name="connsiteX9" fmla="*/ 69028 w 400652"/>
                <a:gd name="connsiteY9" fmla="*/ 353827 h 383372"/>
                <a:gd name="connsiteX10" fmla="*/ 105989 w 400652"/>
                <a:gd name="connsiteY10" fmla="*/ 240140 h 383372"/>
                <a:gd name="connsiteX11" fmla="*/ 9295 w 400652"/>
                <a:gd name="connsiteY11" fmla="*/ 169883 h 383372"/>
                <a:gd name="connsiteX12" fmla="*/ 22492 w 400652"/>
                <a:gd name="connsiteY12" fmla="*/ 129213 h 383372"/>
                <a:gd name="connsiteX13" fmla="*/ 142045 w 400652"/>
                <a:gd name="connsiteY13" fmla="*/ 129213 h 383372"/>
                <a:gd name="connsiteX14" fmla="*/ 179006 w 400652"/>
                <a:gd name="connsiteY14" fmla="*/ 15526 h 383372"/>
                <a:gd name="connsiteX15" fmla="*/ 221617 w 400652"/>
                <a:gd name="connsiteY15" fmla="*/ 15526 h 38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652" h="383372">
                  <a:moveTo>
                    <a:pt x="221617" y="15526"/>
                  </a:moveTo>
                  <a:lnTo>
                    <a:pt x="258578" y="129213"/>
                  </a:lnTo>
                  <a:lnTo>
                    <a:pt x="378130" y="129213"/>
                  </a:lnTo>
                  <a:cubicBezTo>
                    <a:pt x="399910" y="129213"/>
                    <a:pt x="408967" y="157074"/>
                    <a:pt x="391328" y="169883"/>
                  </a:cubicBezTo>
                  <a:lnTo>
                    <a:pt x="294633" y="240140"/>
                  </a:lnTo>
                  <a:lnTo>
                    <a:pt x="331594" y="353827"/>
                  </a:lnTo>
                  <a:cubicBezTo>
                    <a:pt x="338323" y="374528"/>
                    <a:pt x="314645" y="391737"/>
                    <a:pt x="297005" y="378970"/>
                  </a:cubicBezTo>
                  <a:lnTo>
                    <a:pt x="200311" y="308714"/>
                  </a:lnTo>
                  <a:lnTo>
                    <a:pt x="103617" y="378970"/>
                  </a:lnTo>
                  <a:cubicBezTo>
                    <a:pt x="86021" y="391780"/>
                    <a:pt x="62300" y="374571"/>
                    <a:pt x="69028" y="353827"/>
                  </a:cubicBezTo>
                  <a:lnTo>
                    <a:pt x="105989" y="240140"/>
                  </a:lnTo>
                  <a:lnTo>
                    <a:pt x="9295" y="169883"/>
                  </a:lnTo>
                  <a:cubicBezTo>
                    <a:pt x="-8302" y="157074"/>
                    <a:pt x="755" y="129213"/>
                    <a:pt x="22492" y="129213"/>
                  </a:cubicBezTo>
                  <a:lnTo>
                    <a:pt x="142045" y="129213"/>
                  </a:lnTo>
                  <a:lnTo>
                    <a:pt x="179006" y="15526"/>
                  </a:lnTo>
                  <a:cubicBezTo>
                    <a:pt x="185604" y="-5175"/>
                    <a:pt x="214889" y="-5175"/>
                    <a:pt x="221617" y="1552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4" name="Freeform: Shape 63">
              <a:extLst>
                <a:ext uri="{FF2B5EF4-FFF2-40B4-BE49-F238E27FC236}">
                  <a16:creationId xmlns:a16="http://schemas.microsoft.com/office/drawing/2014/main" id="{D9FF7418-3F7A-9DE0-3AA5-A8D4F9C73F6B}"/>
                </a:ext>
              </a:extLst>
            </p:cNvPr>
            <p:cNvSpPr/>
            <p:nvPr/>
          </p:nvSpPr>
          <p:spPr>
            <a:xfrm>
              <a:off x="6099540" y="1276196"/>
              <a:ext cx="396406" cy="396420"/>
            </a:xfrm>
            <a:custGeom>
              <a:avLst/>
              <a:gdLst>
                <a:gd name="connsiteX0" fmla="*/ 67175 w 396406"/>
                <a:gd name="connsiteY0" fmla="*/ 36942 h 396420"/>
                <a:gd name="connsiteX1" fmla="*/ 173702 w 396406"/>
                <a:gd name="connsiteY1" fmla="*/ 91197 h 396420"/>
                <a:gd name="connsiteX2" fmla="*/ 258234 w 396406"/>
                <a:gd name="connsiteY2" fmla="*/ 6665 h 396420"/>
                <a:gd name="connsiteX3" fmla="*/ 296317 w 396406"/>
                <a:gd name="connsiteY3" fmla="*/ 26073 h 396420"/>
                <a:gd name="connsiteX4" fmla="*/ 277599 w 396406"/>
                <a:gd name="connsiteY4" fmla="*/ 144159 h 396420"/>
                <a:gd name="connsiteX5" fmla="*/ 384127 w 396406"/>
                <a:gd name="connsiteY5" fmla="*/ 198415 h 396420"/>
                <a:gd name="connsiteX6" fmla="*/ 377442 w 396406"/>
                <a:gd name="connsiteY6" fmla="*/ 240638 h 396420"/>
                <a:gd name="connsiteX7" fmla="*/ 259356 w 396406"/>
                <a:gd name="connsiteY7" fmla="*/ 259356 h 396420"/>
                <a:gd name="connsiteX8" fmla="*/ 240638 w 396406"/>
                <a:gd name="connsiteY8" fmla="*/ 377442 h 396420"/>
                <a:gd name="connsiteX9" fmla="*/ 198415 w 396406"/>
                <a:gd name="connsiteY9" fmla="*/ 384127 h 396420"/>
                <a:gd name="connsiteX10" fmla="*/ 144159 w 396406"/>
                <a:gd name="connsiteY10" fmla="*/ 277599 h 396420"/>
                <a:gd name="connsiteX11" fmla="*/ 26073 w 396406"/>
                <a:gd name="connsiteY11" fmla="*/ 296317 h 396420"/>
                <a:gd name="connsiteX12" fmla="*/ 6665 w 396406"/>
                <a:gd name="connsiteY12" fmla="*/ 258234 h 396420"/>
                <a:gd name="connsiteX13" fmla="*/ 91197 w 396406"/>
                <a:gd name="connsiteY13" fmla="*/ 173702 h 396420"/>
                <a:gd name="connsiteX14" fmla="*/ 36942 w 396406"/>
                <a:gd name="connsiteY14" fmla="*/ 67175 h 396420"/>
                <a:gd name="connsiteX15" fmla="*/ 67175 w 396406"/>
                <a:gd name="connsiteY15" fmla="*/ 36942 h 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06" h="396420">
                  <a:moveTo>
                    <a:pt x="67175" y="36942"/>
                  </a:moveTo>
                  <a:lnTo>
                    <a:pt x="173702" y="91197"/>
                  </a:lnTo>
                  <a:lnTo>
                    <a:pt x="258234" y="6665"/>
                  </a:lnTo>
                  <a:cubicBezTo>
                    <a:pt x="273631" y="-8731"/>
                    <a:pt x="299724" y="4552"/>
                    <a:pt x="296317" y="26073"/>
                  </a:cubicBezTo>
                  <a:lnTo>
                    <a:pt x="277599" y="144159"/>
                  </a:lnTo>
                  <a:lnTo>
                    <a:pt x="384127" y="198415"/>
                  </a:lnTo>
                  <a:cubicBezTo>
                    <a:pt x="403534" y="208291"/>
                    <a:pt x="398920" y="237231"/>
                    <a:pt x="377442" y="240638"/>
                  </a:cubicBezTo>
                  <a:lnTo>
                    <a:pt x="259356" y="259356"/>
                  </a:lnTo>
                  <a:lnTo>
                    <a:pt x="240638" y="377442"/>
                  </a:lnTo>
                  <a:cubicBezTo>
                    <a:pt x="237231" y="398963"/>
                    <a:pt x="208291" y="403534"/>
                    <a:pt x="198415" y="384127"/>
                  </a:cubicBezTo>
                  <a:lnTo>
                    <a:pt x="144159" y="277599"/>
                  </a:lnTo>
                  <a:lnTo>
                    <a:pt x="26073" y="296317"/>
                  </a:lnTo>
                  <a:cubicBezTo>
                    <a:pt x="4552" y="299724"/>
                    <a:pt x="-8731" y="273631"/>
                    <a:pt x="6665" y="258234"/>
                  </a:cubicBezTo>
                  <a:lnTo>
                    <a:pt x="91197" y="173702"/>
                  </a:lnTo>
                  <a:lnTo>
                    <a:pt x="36942" y="67175"/>
                  </a:lnTo>
                  <a:cubicBezTo>
                    <a:pt x="27065" y="47767"/>
                    <a:pt x="47767" y="27065"/>
                    <a:pt x="67175" y="36942"/>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5" name="Freeform: Shape 64">
              <a:extLst>
                <a:ext uri="{FF2B5EF4-FFF2-40B4-BE49-F238E27FC236}">
                  <a16:creationId xmlns:a16="http://schemas.microsoft.com/office/drawing/2014/main" id="{24D43E17-C719-CB00-6981-1A6E1A3595C3}"/>
                </a:ext>
              </a:extLst>
            </p:cNvPr>
            <p:cNvSpPr/>
            <p:nvPr/>
          </p:nvSpPr>
          <p:spPr>
            <a:xfrm>
              <a:off x="5842943" y="1835458"/>
              <a:ext cx="383354" cy="400738"/>
            </a:xfrm>
            <a:custGeom>
              <a:avLst/>
              <a:gdLst>
                <a:gd name="connsiteX0" fmla="*/ 15532 w 383354"/>
                <a:gd name="connsiteY0" fmla="*/ 179036 h 400738"/>
                <a:gd name="connsiteX1" fmla="*/ 129219 w 383354"/>
                <a:gd name="connsiteY1" fmla="*/ 142075 h 400738"/>
                <a:gd name="connsiteX2" fmla="*/ 129219 w 383354"/>
                <a:gd name="connsiteY2" fmla="*/ 22522 h 400738"/>
                <a:gd name="connsiteX3" fmla="*/ 169889 w 383354"/>
                <a:gd name="connsiteY3" fmla="*/ 9325 h 400738"/>
                <a:gd name="connsiteX4" fmla="*/ 240145 w 383354"/>
                <a:gd name="connsiteY4" fmla="*/ 106019 h 400738"/>
                <a:gd name="connsiteX5" fmla="*/ 353832 w 383354"/>
                <a:gd name="connsiteY5" fmla="*/ 69058 h 400738"/>
                <a:gd name="connsiteX6" fmla="*/ 378976 w 383354"/>
                <a:gd name="connsiteY6" fmla="*/ 103647 h 400738"/>
                <a:gd name="connsiteX7" fmla="*/ 308676 w 383354"/>
                <a:gd name="connsiteY7" fmla="*/ 200427 h 400738"/>
                <a:gd name="connsiteX8" fmla="*/ 378933 w 383354"/>
                <a:gd name="connsiteY8" fmla="*/ 297122 h 400738"/>
                <a:gd name="connsiteX9" fmla="*/ 353789 w 383354"/>
                <a:gd name="connsiteY9" fmla="*/ 331711 h 400738"/>
                <a:gd name="connsiteX10" fmla="*/ 240102 w 383354"/>
                <a:gd name="connsiteY10" fmla="*/ 294750 h 400738"/>
                <a:gd name="connsiteX11" fmla="*/ 169846 w 383354"/>
                <a:gd name="connsiteY11" fmla="*/ 391444 h 400738"/>
                <a:gd name="connsiteX12" fmla="*/ 129175 w 383354"/>
                <a:gd name="connsiteY12" fmla="*/ 378246 h 400738"/>
                <a:gd name="connsiteX13" fmla="*/ 129175 w 383354"/>
                <a:gd name="connsiteY13" fmla="*/ 258694 h 400738"/>
                <a:gd name="connsiteX14" fmla="*/ 15489 w 383354"/>
                <a:gd name="connsiteY14" fmla="*/ 221733 h 400738"/>
                <a:gd name="connsiteX15" fmla="*/ 15532 w 383354"/>
                <a:gd name="connsiteY15" fmla="*/ 179036 h 4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354" h="400738">
                  <a:moveTo>
                    <a:pt x="15532" y="179036"/>
                  </a:moveTo>
                  <a:lnTo>
                    <a:pt x="129219" y="142075"/>
                  </a:lnTo>
                  <a:lnTo>
                    <a:pt x="129219" y="22522"/>
                  </a:lnTo>
                  <a:cubicBezTo>
                    <a:pt x="129219" y="742"/>
                    <a:pt x="157080" y="-8315"/>
                    <a:pt x="169889" y="9325"/>
                  </a:cubicBezTo>
                  <a:lnTo>
                    <a:pt x="240145" y="106019"/>
                  </a:lnTo>
                  <a:lnTo>
                    <a:pt x="353832" y="69058"/>
                  </a:lnTo>
                  <a:cubicBezTo>
                    <a:pt x="374534" y="62330"/>
                    <a:pt x="391742" y="86007"/>
                    <a:pt x="378976" y="103647"/>
                  </a:cubicBezTo>
                  <a:lnTo>
                    <a:pt x="308676" y="200427"/>
                  </a:lnTo>
                  <a:lnTo>
                    <a:pt x="378933" y="297122"/>
                  </a:lnTo>
                  <a:cubicBezTo>
                    <a:pt x="391742" y="314718"/>
                    <a:pt x="374534" y="338439"/>
                    <a:pt x="353789" y="331711"/>
                  </a:cubicBezTo>
                  <a:lnTo>
                    <a:pt x="240102" y="294750"/>
                  </a:lnTo>
                  <a:lnTo>
                    <a:pt x="169846" y="391444"/>
                  </a:lnTo>
                  <a:cubicBezTo>
                    <a:pt x="157036" y="409040"/>
                    <a:pt x="129175" y="399983"/>
                    <a:pt x="129175" y="378246"/>
                  </a:cubicBezTo>
                  <a:lnTo>
                    <a:pt x="129175" y="258694"/>
                  </a:lnTo>
                  <a:lnTo>
                    <a:pt x="15489" y="221733"/>
                  </a:lnTo>
                  <a:cubicBezTo>
                    <a:pt x="-5170" y="215091"/>
                    <a:pt x="-5170" y="185764"/>
                    <a:pt x="15532" y="17903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6" name="Freeform: Shape 65">
              <a:extLst>
                <a:ext uri="{FF2B5EF4-FFF2-40B4-BE49-F238E27FC236}">
                  <a16:creationId xmlns:a16="http://schemas.microsoft.com/office/drawing/2014/main" id="{78D73DC9-11A8-7893-676F-F65B620113A0}"/>
                </a:ext>
              </a:extLst>
            </p:cNvPr>
            <p:cNvSpPr/>
            <p:nvPr/>
          </p:nvSpPr>
          <p:spPr>
            <a:xfrm>
              <a:off x="6099540" y="2399212"/>
              <a:ext cx="396420" cy="396406"/>
            </a:xfrm>
            <a:custGeom>
              <a:avLst/>
              <a:gdLst>
                <a:gd name="connsiteX0" fmla="*/ 36942 w 396420"/>
                <a:gd name="connsiteY0" fmla="*/ 329232 h 396406"/>
                <a:gd name="connsiteX1" fmla="*/ 91197 w 396420"/>
                <a:gd name="connsiteY1" fmla="*/ 222704 h 396406"/>
                <a:gd name="connsiteX2" fmla="*/ 6665 w 396420"/>
                <a:gd name="connsiteY2" fmla="*/ 138172 h 396406"/>
                <a:gd name="connsiteX3" fmla="*/ 26073 w 396420"/>
                <a:gd name="connsiteY3" fmla="*/ 100090 h 396406"/>
                <a:gd name="connsiteX4" fmla="*/ 144159 w 396420"/>
                <a:gd name="connsiteY4" fmla="*/ 118808 h 396406"/>
                <a:gd name="connsiteX5" fmla="*/ 198415 w 396420"/>
                <a:gd name="connsiteY5" fmla="*/ 12280 h 396406"/>
                <a:gd name="connsiteX6" fmla="*/ 240638 w 396420"/>
                <a:gd name="connsiteY6" fmla="*/ 18965 h 396406"/>
                <a:gd name="connsiteX7" fmla="*/ 259356 w 396420"/>
                <a:gd name="connsiteY7" fmla="*/ 137051 h 396406"/>
                <a:gd name="connsiteX8" fmla="*/ 377442 w 396420"/>
                <a:gd name="connsiteY8" fmla="*/ 155769 h 396406"/>
                <a:gd name="connsiteX9" fmla="*/ 384127 w 396420"/>
                <a:gd name="connsiteY9" fmla="*/ 197992 h 396406"/>
                <a:gd name="connsiteX10" fmla="*/ 277599 w 396420"/>
                <a:gd name="connsiteY10" fmla="*/ 252247 h 396406"/>
                <a:gd name="connsiteX11" fmla="*/ 296317 w 396420"/>
                <a:gd name="connsiteY11" fmla="*/ 370333 h 396406"/>
                <a:gd name="connsiteX12" fmla="*/ 258234 w 396420"/>
                <a:gd name="connsiteY12" fmla="*/ 389741 h 396406"/>
                <a:gd name="connsiteX13" fmla="*/ 173702 w 396420"/>
                <a:gd name="connsiteY13" fmla="*/ 305209 h 396406"/>
                <a:gd name="connsiteX14" fmla="*/ 67175 w 396420"/>
                <a:gd name="connsiteY14" fmla="*/ 359465 h 396406"/>
                <a:gd name="connsiteX15" fmla="*/ 36942 w 396420"/>
                <a:gd name="connsiteY15" fmla="*/ 329232 h 39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20" h="396406">
                  <a:moveTo>
                    <a:pt x="36942" y="329232"/>
                  </a:moveTo>
                  <a:lnTo>
                    <a:pt x="91197" y="222704"/>
                  </a:lnTo>
                  <a:lnTo>
                    <a:pt x="6665" y="138172"/>
                  </a:lnTo>
                  <a:cubicBezTo>
                    <a:pt x="-8731" y="122775"/>
                    <a:pt x="4552" y="96683"/>
                    <a:pt x="26073" y="100090"/>
                  </a:cubicBezTo>
                  <a:lnTo>
                    <a:pt x="144159" y="118808"/>
                  </a:lnTo>
                  <a:lnTo>
                    <a:pt x="198415" y="12280"/>
                  </a:lnTo>
                  <a:cubicBezTo>
                    <a:pt x="208291" y="-7128"/>
                    <a:pt x="237231" y="-2513"/>
                    <a:pt x="240638" y="18965"/>
                  </a:cubicBezTo>
                  <a:lnTo>
                    <a:pt x="259356" y="137051"/>
                  </a:lnTo>
                  <a:lnTo>
                    <a:pt x="377442" y="155769"/>
                  </a:lnTo>
                  <a:cubicBezTo>
                    <a:pt x="398963" y="159176"/>
                    <a:pt x="403534" y="188115"/>
                    <a:pt x="384127" y="197992"/>
                  </a:cubicBezTo>
                  <a:lnTo>
                    <a:pt x="277599" y="252247"/>
                  </a:lnTo>
                  <a:lnTo>
                    <a:pt x="296317" y="370333"/>
                  </a:lnTo>
                  <a:cubicBezTo>
                    <a:pt x="299724" y="391854"/>
                    <a:pt x="273631" y="405138"/>
                    <a:pt x="258234" y="389741"/>
                  </a:cubicBezTo>
                  <a:lnTo>
                    <a:pt x="173702" y="305209"/>
                  </a:lnTo>
                  <a:lnTo>
                    <a:pt x="67175" y="359465"/>
                  </a:lnTo>
                  <a:cubicBezTo>
                    <a:pt x="47767" y="369298"/>
                    <a:pt x="27065" y="348597"/>
                    <a:pt x="36942" y="329232"/>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7" name="Freeform: Shape 66">
              <a:extLst>
                <a:ext uri="{FF2B5EF4-FFF2-40B4-BE49-F238E27FC236}">
                  <a16:creationId xmlns:a16="http://schemas.microsoft.com/office/drawing/2014/main" id="{579667CF-C4C2-FC6C-7338-738BC59C804D}"/>
                </a:ext>
              </a:extLst>
            </p:cNvPr>
            <p:cNvSpPr/>
            <p:nvPr/>
          </p:nvSpPr>
          <p:spPr>
            <a:xfrm>
              <a:off x="6658845" y="2668794"/>
              <a:ext cx="400652" cy="383372"/>
            </a:xfrm>
            <a:custGeom>
              <a:avLst/>
              <a:gdLst>
                <a:gd name="connsiteX0" fmla="*/ 179036 w 400652"/>
                <a:gd name="connsiteY0" fmla="*/ 367846 h 383372"/>
                <a:gd name="connsiteX1" fmla="*/ 142075 w 400652"/>
                <a:gd name="connsiteY1" fmla="*/ 254159 h 383372"/>
                <a:gd name="connsiteX2" fmla="*/ 22522 w 400652"/>
                <a:gd name="connsiteY2" fmla="*/ 254159 h 383372"/>
                <a:gd name="connsiteX3" fmla="*/ 9325 w 400652"/>
                <a:gd name="connsiteY3" fmla="*/ 213489 h 383372"/>
                <a:gd name="connsiteX4" fmla="*/ 106019 w 400652"/>
                <a:gd name="connsiteY4" fmla="*/ 143233 h 383372"/>
                <a:gd name="connsiteX5" fmla="*/ 69058 w 400652"/>
                <a:gd name="connsiteY5" fmla="*/ 29546 h 383372"/>
                <a:gd name="connsiteX6" fmla="*/ 103647 w 400652"/>
                <a:gd name="connsiteY6" fmla="*/ 4402 h 383372"/>
                <a:gd name="connsiteX7" fmla="*/ 200341 w 400652"/>
                <a:gd name="connsiteY7" fmla="*/ 74658 h 383372"/>
                <a:gd name="connsiteX8" fmla="*/ 297035 w 400652"/>
                <a:gd name="connsiteY8" fmla="*/ 4402 h 383372"/>
                <a:gd name="connsiteX9" fmla="*/ 331624 w 400652"/>
                <a:gd name="connsiteY9" fmla="*/ 29546 h 383372"/>
                <a:gd name="connsiteX10" fmla="*/ 294663 w 400652"/>
                <a:gd name="connsiteY10" fmla="*/ 143233 h 383372"/>
                <a:gd name="connsiteX11" fmla="*/ 391357 w 400652"/>
                <a:gd name="connsiteY11" fmla="*/ 213489 h 383372"/>
                <a:gd name="connsiteX12" fmla="*/ 378160 w 400652"/>
                <a:gd name="connsiteY12" fmla="*/ 254159 h 383372"/>
                <a:gd name="connsiteX13" fmla="*/ 258608 w 400652"/>
                <a:gd name="connsiteY13" fmla="*/ 254159 h 383372"/>
                <a:gd name="connsiteX14" fmla="*/ 221647 w 400652"/>
                <a:gd name="connsiteY14" fmla="*/ 367846 h 383372"/>
                <a:gd name="connsiteX15" fmla="*/ 179036 w 400652"/>
                <a:gd name="connsiteY15" fmla="*/ 367846 h 38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652" h="383372">
                  <a:moveTo>
                    <a:pt x="179036" y="367846"/>
                  </a:moveTo>
                  <a:lnTo>
                    <a:pt x="142075" y="254159"/>
                  </a:lnTo>
                  <a:lnTo>
                    <a:pt x="22522" y="254159"/>
                  </a:lnTo>
                  <a:cubicBezTo>
                    <a:pt x="742" y="254159"/>
                    <a:pt x="-8315" y="226298"/>
                    <a:pt x="9325" y="213489"/>
                  </a:cubicBezTo>
                  <a:lnTo>
                    <a:pt x="106019" y="143233"/>
                  </a:lnTo>
                  <a:lnTo>
                    <a:pt x="69058" y="29546"/>
                  </a:lnTo>
                  <a:cubicBezTo>
                    <a:pt x="62330" y="8844"/>
                    <a:pt x="86007" y="-8364"/>
                    <a:pt x="103647" y="4402"/>
                  </a:cubicBezTo>
                  <a:lnTo>
                    <a:pt x="200341" y="74658"/>
                  </a:lnTo>
                  <a:lnTo>
                    <a:pt x="297035" y="4402"/>
                  </a:lnTo>
                  <a:cubicBezTo>
                    <a:pt x="314632" y="-8407"/>
                    <a:pt x="338352" y="8801"/>
                    <a:pt x="331624" y="29546"/>
                  </a:cubicBezTo>
                  <a:lnTo>
                    <a:pt x="294663" y="143233"/>
                  </a:lnTo>
                  <a:lnTo>
                    <a:pt x="391357" y="213489"/>
                  </a:lnTo>
                  <a:cubicBezTo>
                    <a:pt x="408954" y="226298"/>
                    <a:pt x="399897" y="254159"/>
                    <a:pt x="378160" y="254159"/>
                  </a:cubicBezTo>
                  <a:lnTo>
                    <a:pt x="258608" y="254159"/>
                  </a:lnTo>
                  <a:lnTo>
                    <a:pt x="221647" y="367846"/>
                  </a:lnTo>
                  <a:cubicBezTo>
                    <a:pt x="215048" y="388548"/>
                    <a:pt x="185764" y="388548"/>
                    <a:pt x="179036" y="36784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8" name="Freeform: Shape 67">
              <a:extLst>
                <a:ext uri="{FF2B5EF4-FFF2-40B4-BE49-F238E27FC236}">
                  <a16:creationId xmlns:a16="http://schemas.microsoft.com/office/drawing/2014/main" id="{03839A0C-9A2B-8DE7-B1DE-21946BC862F9}"/>
                </a:ext>
              </a:extLst>
            </p:cNvPr>
            <p:cNvSpPr/>
            <p:nvPr/>
          </p:nvSpPr>
          <p:spPr>
            <a:xfrm>
              <a:off x="7222556" y="2399155"/>
              <a:ext cx="396406" cy="396420"/>
            </a:xfrm>
            <a:custGeom>
              <a:avLst/>
              <a:gdLst>
                <a:gd name="connsiteX0" fmla="*/ 329232 w 396406"/>
                <a:gd name="connsiteY0" fmla="*/ 359479 h 396420"/>
                <a:gd name="connsiteX1" fmla="*/ 222704 w 396406"/>
                <a:gd name="connsiteY1" fmla="*/ 305223 h 396420"/>
                <a:gd name="connsiteX2" fmla="*/ 138172 w 396406"/>
                <a:gd name="connsiteY2" fmla="*/ 389755 h 396420"/>
                <a:gd name="connsiteX3" fmla="*/ 100090 w 396406"/>
                <a:gd name="connsiteY3" fmla="*/ 370347 h 396420"/>
                <a:gd name="connsiteX4" fmla="*/ 118808 w 396406"/>
                <a:gd name="connsiteY4" fmla="*/ 252261 h 396420"/>
                <a:gd name="connsiteX5" fmla="*/ 12280 w 396406"/>
                <a:gd name="connsiteY5" fmla="*/ 198005 h 396420"/>
                <a:gd name="connsiteX6" fmla="*/ 18965 w 396406"/>
                <a:gd name="connsiteY6" fmla="*/ 155783 h 396420"/>
                <a:gd name="connsiteX7" fmla="*/ 137051 w 396406"/>
                <a:gd name="connsiteY7" fmla="*/ 137065 h 396420"/>
                <a:gd name="connsiteX8" fmla="*/ 155769 w 396406"/>
                <a:gd name="connsiteY8" fmla="*/ 18979 h 396420"/>
                <a:gd name="connsiteX9" fmla="*/ 197992 w 396406"/>
                <a:gd name="connsiteY9" fmla="*/ 12294 h 396420"/>
                <a:gd name="connsiteX10" fmla="*/ 252247 w 396406"/>
                <a:gd name="connsiteY10" fmla="*/ 118821 h 396420"/>
                <a:gd name="connsiteX11" fmla="*/ 370333 w 396406"/>
                <a:gd name="connsiteY11" fmla="*/ 100104 h 396420"/>
                <a:gd name="connsiteX12" fmla="*/ 389741 w 396406"/>
                <a:gd name="connsiteY12" fmla="*/ 138186 h 396420"/>
                <a:gd name="connsiteX13" fmla="*/ 305209 w 396406"/>
                <a:gd name="connsiteY13" fmla="*/ 222718 h 396420"/>
                <a:gd name="connsiteX14" fmla="*/ 359465 w 396406"/>
                <a:gd name="connsiteY14" fmla="*/ 329246 h 396420"/>
                <a:gd name="connsiteX15" fmla="*/ 329232 w 396406"/>
                <a:gd name="connsiteY15" fmla="*/ 359479 h 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06" h="396420">
                  <a:moveTo>
                    <a:pt x="329232" y="359479"/>
                  </a:moveTo>
                  <a:lnTo>
                    <a:pt x="222704" y="305223"/>
                  </a:lnTo>
                  <a:lnTo>
                    <a:pt x="138172" y="389755"/>
                  </a:lnTo>
                  <a:cubicBezTo>
                    <a:pt x="122775" y="405152"/>
                    <a:pt x="96683" y="391868"/>
                    <a:pt x="100090" y="370347"/>
                  </a:cubicBezTo>
                  <a:lnTo>
                    <a:pt x="118808" y="252261"/>
                  </a:lnTo>
                  <a:lnTo>
                    <a:pt x="12280" y="198005"/>
                  </a:lnTo>
                  <a:cubicBezTo>
                    <a:pt x="-7128" y="188129"/>
                    <a:pt x="-2513" y="159190"/>
                    <a:pt x="18965" y="155783"/>
                  </a:cubicBezTo>
                  <a:lnTo>
                    <a:pt x="137051" y="137065"/>
                  </a:lnTo>
                  <a:lnTo>
                    <a:pt x="155769" y="18979"/>
                  </a:lnTo>
                  <a:cubicBezTo>
                    <a:pt x="159176" y="-2542"/>
                    <a:pt x="188115" y="-7114"/>
                    <a:pt x="197992" y="12294"/>
                  </a:cubicBezTo>
                  <a:lnTo>
                    <a:pt x="252247" y="118821"/>
                  </a:lnTo>
                  <a:lnTo>
                    <a:pt x="370333" y="100104"/>
                  </a:lnTo>
                  <a:cubicBezTo>
                    <a:pt x="391855" y="96696"/>
                    <a:pt x="405138" y="122789"/>
                    <a:pt x="389741" y="138186"/>
                  </a:cubicBezTo>
                  <a:lnTo>
                    <a:pt x="305209" y="222718"/>
                  </a:lnTo>
                  <a:lnTo>
                    <a:pt x="359465" y="329246"/>
                  </a:lnTo>
                  <a:cubicBezTo>
                    <a:pt x="369341" y="348653"/>
                    <a:pt x="348596" y="369355"/>
                    <a:pt x="329232" y="359479"/>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9" name="Freeform: Shape 68">
              <a:extLst>
                <a:ext uri="{FF2B5EF4-FFF2-40B4-BE49-F238E27FC236}">
                  <a16:creationId xmlns:a16="http://schemas.microsoft.com/office/drawing/2014/main" id="{C79CB8F1-2C2D-1B7E-559C-3B1FFD6735C0}"/>
                </a:ext>
              </a:extLst>
            </p:cNvPr>
            <p:cNvSpPr/>
            <p:nvPr/>
          </p:nvSpPr>
          <p:spPr>
            <a:xfrm>
              <a:off x="7492162" y="1835574"/>
              <a:ext cx="383354" cy="400738"/>
            </a:xfrm>
            <a:custGeom>
              <a:avLst/>
              <a:gdLst>
                <a:gd name="connsiteX0" fmla="*/ 367823 w 383354"/>
                <a:gd name="connsiteY0" fmla="*/ 221703 h 400738"/>
                <a:gd name="connsiteX1" fmla="*/ 254136 w 383354"/>
                <a:gd name="connsiteY1" fmla="*/ 258664 h 400738"/>
                <a:gd name="connsiteX2" fmla="*/ 254136 w 383354"/>
                <a:gd name="connsiteY2" fmla="*/ 378216 h 400738"/>
                <a:gd name="connsiteX3" fmla="*/ 213466 w 383354"/>
                <a:gd name="connsiteY3" fmla="*/ 391414 h 400738"/>
                <a:gd name="connsiteX4" fmla="*/ 143209 w 383354"/>
                <a:gd name="connsiteY4" fmla="*/ 294720 h 400738"/>
                <a:gd name="connsiteX5" fmla="*/ 29522 w 383354"/>
                <a:gd name="connsiteY5" fmla="*/ 331681 h 400738"/>
                <a:gd name="connsiteX6" fmla="*/ 4378 w 383354"/>
                <a:gd name="connsiteY6" fmla="*/ 297092 h 400738"/>
                <a:gd name="connsiteX7" fmla="*/ 74678 w 383354"/>
                <a:gd name="connsiteY7" fmla="*/ 200311 h 400738"/>
                <a:gd name="connsiteX8" fmla="*/ 4421 w 383354"/>
                <a:gd name="connsiteY8" fmla="*/ 103617 h 400738"/>
                <a:gd name="connsiteX9" fmla="*/ 29565 w 383354"/>
                <a:gd name="connsiteY9" fmla="*/ 69028 h 400738"/>
                <a:gd name="connsiteX10" fmla="*/ 143252 w 383354"/>
                <a:gd name="connsiteY10" fmla="*/ 105989 h 400738"/>
                <a:gd name="connsiteX11" fmla="*/ 213509 w 383354"/>
                <a:gd name="connsiteY11" fmla="*/ 9295 h 400738"/>
                <a:gd name="connsiteX12" fmla="*/ 254179 w 383354"/>
                <a:gd name="connsiteY12" fmla="*/ 22492 h 400738"/>
                <a:gd name="connsiteX13" fmla="*/ 254179 w 383354"/>
                <a:gd name="connsiteY13" fmla="*/ 142044 h 400738"/>
                <a:gd name="connsiteX14" fmla="*/ 367866 w 383354"/>
                <a:gd name="connsiteY14" fmla="*/ 179006 h 400738"/>
                <a:gd name="connsiteX15" fmla="*/ 367823 w 383354"/>
                <a:gd name="connsiteY15" fmla="*/ 221703 h 4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354" h="400738">
                  <a:moveTo>
                    <a:pt x="367823" y="221703"/>
                  </a:moveTo>
                  <a:lnTo>
                    <a:pt x="254136" y="258664"/>
                  </a:lnTo>
                  <a:lnTo>
                    <a:pt x="254136" y="378216"/>
                  </a:lnTo>
                  <a:cubicBezTo>
                    <a:pt x="254136" y="399996"/>
                    <a:pt x="226275" y="409053"/>
                    <a:pt x="213466" y="391414"/>
                  </a:cubicBezTo>
                  <a:lnTo>
                    <a:pt x="143209" y="294720"/>
                  </a:lnTo>
                  <a:lnTo>
                    <a:pt x="29522" y="331681"/>
                  </a:lnTo>
                  <a:cubicBezTo>
                    <a:pt x="8821" y="338409"/>
                    <a:pt x="-8388" y="314731"/>
                    <a:pt x="4378" y="297092"/>
                  </a:cubicBezTo>
                  <a:lnTo>
                    <a:pt x="74678" y="200311"/>
                  </a:lnTo>
                  <a:lnTo>
                    <a:pt x="4421" y="103617"/>
                  </a:lnTo>
                  <a:cubicBezTo>
                    <a:pt x="-8388" y="86021"/>
                    <a:pt x="8821" y="62300"/>
                    <a:pt x="29565" y="69028"/>
                  </a:cubicBezTo>
                  <a:lnTo>
                    <a:pt x="143252" y="105989"/>
                  </a:lnTo>
                  <a:lnTo>
                    <a:pt x="213509" y="9295"/>
                  </a:lnTo>
                  <a:cubicBezTo>
                    <a:pt x="226318" y="-8302"/>
                    <a:pt x="254179" y="755"/>
                    <a:pt x="254179" y="22492"/>
                  </a:cubicBezTo>
                  <a:lnTo>
                    <a:pt x="254179" y="142044"/>
                  </a:lnTo>
                  <a:lnTo>
                    <a:pt x="367866" y="179006"/>
                  </a:lnTo>
                  <a:cubicBezTo>
                    <a:pt x="388524" y="185648"/>
                    <a:pt x="388524" y="214975"/>
                    <a:pt x="367823" y="221703"/>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70" name="Freeform: Shape 69">
              <a:extLst>
                <a:ext uri="{FF2B5EF4-FFF2-40B4-BE49-F238E27FC236}">
                  <a16:creationId xmlns:a16="http://schemas.microsoft.com/office/drawing/2014/main" id="{301DAAA7-E9B8-1D29-BC90-8EEE09B82270}"/>
                </a:ext>
              </a:extLst>
            </p:cNvPr>
            <p:cNvSpPr/>
            <p:nvPr/>
          </p:nvSpPr>
          <p:spPr>
            <a:xfrm>
              <a:off x="7222499" y="1276153"/>
              <a:ext cx="396420" cy="396406"/>
            </a:xfrm>
            <a:custGeom>
              <a:avLst/>
              <a:gdLst>
                <a:gd name="connsiteX0" fmla="*/ 359479 w 396420"/>
                <a:gd name="connsiteY0" fmla="*/ 67175 h 396406"/>
                <a:gd name="connsiteX1" fmla="*/ 305223 w 396420"/>
                <a:gd name="connsiteY1" fmla="*/ 173702 h 396406"/>
                <a:gd name="connsiteX2" fmla="*/ 389755 w 396420"/>
                <a:gd name="connsiteY2" fmla="*/ 258234 h 396406"/>
                <a:gd name="connsiteX3" fmla="*/ 370347 w 396420"/>
                <a:gd name="connsiteY3" fmla="*/ 296317 h 396406"/>
                <a:gd name="connsiteX4" fmla="*/ 252261 w 396420"/>
                <a:gd name="connsiteY4" fmla="*/ 277599 h 396406"/>
                <a:gd name="connsiteX5" fmla="*/ 198005 w 396420"/>
                <a:gd name="connsiteY5" fmla="*/ 384126 h 396406"/>
                <a:gd name="connsiteX6" fmla="*/ 155783 w 396420"/>
                <a:gd name="connsiteY6" fmla="*/ 377441 h 396406"/>
                <a:gd name="connsiteX7" fmla="*/ 137065 w 396420"/>
                <a:gd name="connsiteY7" fmla="*/ 259356 h 396406"/>
                <a:gd name="connsiteX8" fmla="*/ 18979 w 396420"/>
                <a:gd name="connsiteY8" fmla="*/ 240638 h 396406"/>
                <a:gd name="connsiteX9" fmla="*/ 12294 w 396420"/>
                <a:gd name="connsiteY9" fmla="*/ 198415 h 396406"/>
                <a:gd name="connsiteX10" fmla="*/ 118821 w 396420"/>
                <a:gd name="connsiteY10" fmla="*/ 144159 h 396406"/>
                <a:gd name="connsiteX11" fmla="*/ 100104 w 396420"/>
                <a:gd name="connsiteY11" fmla="*/ 26073 h 396406"/>
                <a:gd name="connsiteX12" fmla="*/ 138186 w 396420"/>
                <a:gd name="connsiteY12" fmla="*/ 6665 h 396406"/>
                <a:gd name="connsiteX13" fmla="*/ 222718 w 396420"/>
                <a:gd name="connsiteY13" fmla="*/ 91197 h 396406"/>
                <a:gd name="connsiteX14" fmla="*/ 329245 w 396420"/>
                <a:gd name="connsiteY14" fmla="*/ 36942 h 396406"/>
                <a:gd name="connsiteX15" fmla="*/ 359479 w 396420"/>
                <a:gd name="connsiteY15" fmla="*/ 67175 h 39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20" h="396406">
                  <a:moveTo>
                    <a:pt x="359479" y="67175"/>
                  </a:moveTo>
                  <a:lnTo>
                    <a:pt x="305223" y="173702"/>
                  </a:lnTo>
                  <a:lnTo>
                    <a:pt x="389755" y="258234"/>
                  </a:lnTo>
                  <a:cubicBezTo>
                    <a:pt x="405152" y="273631"/>
                    <a:pt x="391868" y="299724"/>
                    <a:pt x="370347" y="296317"/>
                  </a:cubicBezTo>
                  <a:lnTo>
                    <a:pt x="252261" y="277599"/>
                  </a:lnTo>
                  <a:lnTo>
                    <a:pt x="198005" y="384126"/>
                  </a:lnTo>
                  <a:cubicBezTo>
                    <a:pt x="188129" y="403534"/>
                    <a:pt x="159190" y="398920"/>
                    <a:pt x="155783" y="377441"/>
                  </a:cubicBezTo>
                  <a:lnTo>
                    <a:pt x="137065" y="259356"/>
                  </a:lnTo>
                  <a:lnTo>
                    <a:pt x="18979" y="240638"/>
                  </a:lnTo>
                  <a:cubicBezTo>
                    <a:pt x="-2542" y="237231"/>
                    <a:pt x="-7114" y="208291"/>
                    <a:pt x="12294" y="198415"/>
                  </a:cubicBezTo>
                  <a:lnTo>
                    <a:pt x="118821" y="144159"/>
                  </a:lnTo>
                  <a:lnTo>
                    <a:pt x="100104" y="26073"/>
                  </a:lnTo>
                  <a:cubicBezTo>
                    <a:pt x="96696" y="4552"/>
                    <a:pt x="122789" y="-8731"/>
                    <a:pt x="138186" y="6665"/>
                  </a:cubicBezTo>
                  <a:lnTo>
                    <a:pt x="222718" y="91197"/>
                  </a:lnTo>
                  <a:lnTo>
                    <a:pt x="329245" y="36942"/>
                  </a:lnTo>
                  <a:cubicBezTo>
                    <a:pt x="348653" y="27108"/>
                    <a:pt x="369398" y="47810"/>
                    <a:pt x="359479" y="67175"/>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grpSp>
      <p:sp>
        <p:nvSpPr>
          <p:cNvPr id="6" name="TextBox 5">
            <a:extLst>
              <a:ext uri="{FF2B5EF4-FFF2-40B4-BE49-F238E27FC236}">
                <a16:creationId xmlns:a16="http://schemas.microsoft.com/office/drawing/2014/main" id="{081972D5-00F6-20EA-AA07-EAD50188317B}"/>
              </a:ext>
            </a:extLst>
          </p:cNvPr>
          <p:cNvSpPr txBox="1"/>
          <p:nvPr/>
        </p:nvSpPr>
        <p:spPr>
          <a:xfrm>
            <a:off x="2355442" y="2084441"/>
            <a:ext cx="7495358" cy="1200329"/>
          </a:xfrm>
          <a:prstGeom prst="rect">
            <a:avLst/>
          </a:prstGeom>
          <a:noFill/>
        </p:spPr>
        <p:txBody>
          <a:bodyPr wrap="square" rtlCol="0">
            <a:spAutoFit/>
          </a:bodyPr>
          <a:lstStyle/>
          <a:p>
            <a:pPr algn="ctr"/>
            <a:r>
              <a:rPr lang="en-GB" sz="3600" dirty="0">
                <a:solidFill>
                  <a:schemeClr val="accent3">
                    <a:lumMod val="50000"/>
                  </a:schemeClr>
                </a:solidFill>
                <a:latin typeface="Poppins Bold" panose="00000800000000000000" pitchFamily="2" charset="0"/>
                <a:cs typeface="Poppins Bold" panose="00000800000000000000" pitchFamily="2" charset="0"/>
              </a:rPr>
              <a:t>Markets in Financial Instruments Directive (MiFID) </a:t>
            </a:r>
            <a:endParaRPr lang="en-GB" sz="3600" b="0" i="0" u="none" strike="noStrike" dirty="0">
              <a:solidFill>
                <a:schemeClr val="accent3">
                  <a:lumMod val="50000"/>
                </a:schemeClr>
              </a:solidFill>
              <a:effectLst/>
              <a:latin typeface="Poppins Bold" panose="00000800000000000000" pitchFamily="2" charset="0"/>
              <a:cs typeface="Poppins Bold" panose="00000800000000000000" pitchFamily="2" charset="0"/>
            </a:endParaRPr>
          </a:p>
        </p:txBody>
      </p:sp>
      <p:sp>
        <p:nvSpPr>
          <p:cNvPr id="7" name="TextBox 6">
            <a:extLst>
              <a:ext uri="{FF2B5EF4-FFF2-40B4-BE49-F238E27FC236}">
                <a16:creationId xmlns:a16="http://schemas.microsoft.com/office/drawing/2014/main" id="{AEEF156D-1ADB-C587-A600-1F10A7CB4C21}"/>
              </a:ext>
            </a:extLst>
          </p:cNvPr>
          <p:cNvSpPr txBox="1"/>
          <p:nvPr/>
        </p:nvSpPr>
        <p:spPr>
          <a:xfrm>
            <a:off x="2355441" y="3339649"/>
            <a:ext cx="7495359" cy="400110"/>
          </a:xfrm>
          <a:prstGeom prst="rect">
            <a:avLst/>
          </a:prstGeom>
          <a:noFill/>
        </p:spPr>
        <p:txBody>
          <a:bodyPr wrap="square" rtlCol="0">
            <a:spAutoFit/>
          </a:bodyPr>
          <a:lstStyle/>
          <a:p>
            <a:pPr algn="ctr"/>
            <a:r>
              <a:rPr lang="en-US" sz="2000" dirty="0">
                <a:solidFill>
                  <a:schemeClr val="accent3">
                    <a:lumMod val="50000"/>
                  </a:schemeClr>
                </a:solidFill>
                <a:latin typeface="Poppins" panose="00000500000000000000" pitchFamily="2" charset="0"/>
                <a:cs typeface="Poppins" panose="00000500000000000000" pitchFamily="2" charset="0"/>
              </a:rPr>
              <a:t>Increased transparency and standardized reporting</a:t>
            </a:r>
          </a:p>
        </p:txBody>
      </p:sp>
      <p:pic>
        <p:nvPicPr>
          <p:cNvPr id="8" name="Graphic 7">
            <a:extLst>
              <a:ext uri="{FF2B5EF4-FFF2-40B4-BE49-F238E27FC236}">
                <a16:creationId xmlns:a16="http://schemas.microsoft.com/office/drawing/2014/main" id="{3384A631-D6D0-42F1-4813-A8A10E5D26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11685" y="4022718"/>
            <a:ext cx="1137286" cy="1137286"/>
          </a:xfrm>
          <a:prstGeom prst="rect">
            <a:avLst/>
          </a:prstGeom>
        </p:spPr>
      </p:pic>
      <p:grpSp>
        <p:nvGrpSpPr>
          <p:cNvPr id="88" name="Group 87">
            <a:extLst>
              <a:ext uri="{FF2B5EF4-FFF2-40B4-BE49-F238E27FC236}">
                <a16:creationId xmlns:a16="http://schemas.microsoft.com/office/drawing/2014/main" id="{CE6B1B50-6D41-46A7-ACF7-D36688483E4C}"/>
              </a:ext>
            </a:extLst>
          </p:cNvPr>
          <p:cNvGrpSpPr/>
          <p:nvPr/>
        </p:nvGrpSpPr>
        <p:grpSpPr>
          <a:xfrm>
            <a:off x="5512403" y="760407"/>
            <a:ext cx="1162159" cy="1162159"/>
            <a:chOff x="5512403" y="760407"/>
            <a:chExt cx="1162159" cy="1162159"/>
          </a:xfrm>
        </p:grpSpPr>
        <p:sp>
          <p:nvSpPr>
            <p:cNvPr id="4" name="Oval 3">
              <a:extLst>
                <a:ext uri="{FF2B5EF4-FFF2-40B4-BE49-F238E27FC236}">
                  <a16:creationId xmlns:a16="http://schemas.microsoft.com/office/drawing/2014/main" id="{4F6A10DA-371E-5240-894F-B7B693B4365C}"/>
                </a:ext>
              </a:extLst>
            </p:cNvPr>
            <p:cNvSpPr/>
            <p:nvPr/>
          </p:nvSpPr>
          <p:spPr>
            <a:xfrm>
              <a:off x="5512403" y="760407"/>
              <a:ext cx="1162159" cy="1162159"/>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87" name="Graphic 86">
              <a:extLst>
                <a:ext uri="{FF2B5EF4-FFF2-40B4-BE49-F238E27FC236}">
                  <a16:creationId xmlns:a16="http://schemas.microsoft.com/office/drawing/2014/main" id="{2D95E670-A38C-2D71-2290-A6374D0F11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5076" y="993080"/>
              <a:ext cx="696812" cy="696812"/>
            </a:xfrm>
            <a:prstGeom prst="rect">
              <a:avLst/>
            </a:prstGeom>
          </p:spPr>
        </p:pic>
      </p:grpSp>
      <p:grpSp>
        <p:nvGrpSpPr>
          <p:cNvPr id="89" name="Group 88">
            <a:extLst>
              <a:ext uri="{FF2B5EF4-FFF2-40B4-BE49-F238E27FC236}">
                <a16:creationId xmlns:a16="http://schemas.microsoft.com/office/drawing/2014/main" id="{850F4CE2-C56A-C252-4EF8-32075F7F6C3B}"/>
              </a:ext>
            </a:extLst>
          </p:cNvPr>
          <p:cNvGrpSpPr/>
          <p:nvPr/>
        </p:nvGrpSpPr>
        <p:grpSpPr>
          <a:xfrm>
            <a:off x="3952668" y="4138268"/>
            <a:ext cx="655320" cy="655320"/>
            <a:chOff x="5512403" y="760407"/>
            <a:chExt cx="1162159" cy="1162159"/>
          </a:xfrm>
        </p:grpSpPr>
        <p:sp>
          <p:nvSpPr>
            <p:cNvPr id="90" name="Oval 89">
              <a:extLst>
                <a:ext uri="{FF2B5EF4-FFF2-40B4-BE49-F238E27FC236}">
                  <a16:creationId xmlns:a16="http://schemas.microsoft.com/office/drawing/2014/main" id="{A1496419-93D1-CAC6-45F1-D930CFF77C21}"/>
                </a:ext>
              </a:extLst>
            </p:cNvPr>
            <p:cNvSpPr/>
            <p:nvPr/>
          </p:nvSpPr>
          <p:spPr>
            <a:xfrm>
              <a:off x="5512403" y="760407"/>
              <a:ext cx="1162159" cy="1162159"/>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91" name="Graphic 90">
              <a:extLst>
                <a:ext uri="{FF2B5EF4-FFF2-40B4-BE49-F238E27FC236}">
                  <a16:creationId xmlns:a16="http://schemas.microsoft.com/office/drawing/2014/main" id="{7947E61D-D19A-1174-741A-EC4EE69243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5076" y="993080"/>
              <a:ext cx="696812" cy="696812"/>
            </a:xfrm>
            <a:prstGeom prst="rect">
              <a:avLst/>
            </a:prstGeom>
          </p:spPr>
        </p:pic>
      </p:grpSp>
    </p:spTree>
    <p:extLst>
      <p:ext uri="{BB962C8B-B14F-4D97-AF65-F5344CB8AC3E}">
        <p14:creationId xmlns:p14="http://schemas.microsoft.com/office/powerpoint/2010/main" val="11444829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500" fill="hold"/>
                                            <p:tgtEl>
                                              <p:spTgt spid="8"/>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p:cTn id="12" dur="500" fill="hold"/>
                                            <p:tgtEl>
                                              <p:spTgt spid="89"/>
                                            </p:tgtEl>
                                            <p:attrNameLst>
                                              <p:attrName>ppt_w</p:attrName>
                                            </p:attrNameLst>
                                          </p:cBhvr>
                                          <p:tavLst>
                                            <p:tav tm="0">
                                              <p:val>
                                                <p:fltVal val="0"/>
                                              </p:val>
                                            </p:tav>
                                            <p:tav tm="100000">
                                              <p:val>
                                                <p:strVal val="#ppt_w"/>
                                              </p:val>
                                            </p:tav>
                                          </p:tavLst>
                                        </p:anim>
                                        <p:anim calcmode="lin" valueType="num">
                                          <p:cBhvr>
                                            <p:cTn id="13" dur="500" fill="hold"/>
                                            <p:tgtEl>
                                              <p:spTgt spid="89"/>
                                            </p:tgtEl>
                                            <p:attrNameLst>
                                              <p:attrName>ppt_h</p:attrName>
                                            </p:attrNameLst>
                                          </p:cBhvr>
                                          <p:tavLst>
                                            <p:tav tm="0">
                                              <p:val>
                                                <p:fltVal val="0"/>
                                              </p:val>
                                            </p:tav>
                                            <p:tav tm="100000">
                                              <p:val>
                                                <p:strVal val="#ppt_h"/>
                                              </p:val>
                                            </p:tav>
                                          </p:tavLst>
                                        </p:anim>
                                        <p:anim calcmode="lin" valueType="num">
                                          <p:cBhvr>
                                            <p:cTn id="14" dur="500" fill="hold"/>
                                            <p:tgtEl>
                                              <p:spTgt spid="89"/>
                                            </p:tgtEl>
                                            <p:attrNameLst>
                                              <p:attrName>style.rotation</p:attrName>
                                            </p:attrNameLst>
                                          </p:cBhvr>
                                          <p:tavLst>
                                            <p:tav tm="0">
                                              <p:val>
                                                <p:fltVal val="90"/>
                                              </p:val>
                                            </p:tav>
                                            <p:tav tm="100000">
                                              <p:val>
                                                <p:fltVal val="0"/>
                                              </p:val>
                                            </p:tav>
                                          </p:tavLst>
                                        </p:anim>
                                        <p:animEffect transition="in" filter="fade">
                                          <p:cBhvr>
                                            <p:cTn id="15" dur="500"/>
                                            <p:tgtEl>
                                              <p:spTgt spid="89"/>
                                            </p:tgtEl>
                                          </p:cBhvr>
                                        </p:animEffect>
                                      </p:childTnLst>
                                    </p:cTn>
                                  </p:par>
                                </p:childTnLst>
                              </p:cTn>
                            </p:par>
                            <p:par>
                              <p:cTn id="16" fill="hold">
                                <p:stCondLst>
                                  <p:cond delay="1000"/>
                                </p:stCondLst>
                                <p:childTnLst>
                                  <p:par>
                                    <p:cTn id="17" presetID="2" presetClass="entr" presetSubtype="1" decel="10000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decel="100000" fill="hold" grpId="0" nodeType="withEffect">
                                      <p:stCondLst>
                                        <p:cond delay="15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1" decel="100000" fill="hold" nodeType="withEffect">
                                      <p:stCondLst>
                                        <p:cond delay="300"/>
                                      </p:stCondLst>
                                      <p:childTnLst>
                                        <p:set>
                                          <p:cBhvr>
                                            <p:cTn id="26" dur="1" fill="hold">
                                              <p:stCondLst>
                                                <p:cond delay="0"/>
                                              </p:stCondLst>
                                            </p:cTn>
                                            <p:tgtEl>
                                              <p:spTgt spid="88"/>
                                            </p:tgtEl>
                                            <p:attrNameLst>
                                              <p:attrName>style.visibility</p:attrName>
                                            </p:attrNameLst>
                                          </p:cBhvr>
                                          <p:to>
                                            <p:strVal val="visible"/>
                                          </p:to>
                                        </p:set>
                                        <p:anim calcmode="lin" valueType="num">
                                          <p:cBhvr additive="base">
                                            <p:cTn id="27" dur="500" fill="hold"/>
                                            <p:tgtEl>
                                              <p:spTgt spid="88"/>
                                            </p:tgtEl>
                                            <p:attrNameLst>
                                              <p:attrName>ppt_x</p:attrName>
                                            </p:attrNameLst>
                                          </p:cBhvr>
                                          <p:tavLst>
                                            <p:tav tm="0">
                                              <p:val>
                                                <p:strVal val="#ppt_x"/>
                                              </p:val>
                                            </p:tav>
                                            <p:tav tm="100000">
                                              <p:val>
                                                <p:strVal val="#ppt_x"/>
                                              </p:val>
                                            </p:tav>
                                          </p:tavLst>
                                        </p:anim>
                                        <p:anim calcmode="lin" valueType="num">
                                          <p:cBhvr additive="base">
                                            <p:cTn id="28" dur="500" fill="hold"/>
                                            <p:tgtEl>
                                              <p:spTgt spid="8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p:cTn id="12" dur="500" fill="hold"/>
                                            <p:tgtEl>
                                              <p:spTgt spid="89"/>
                                            </p:tgtEl>
                                            <p:attrNameLst>
                                              <p:attrName>ppt_w</p:attrName>
                                            </p:attrNameLst>
                                          </p:cBhvr>
                                          <p:tavLst>
                                            <p:tav tm="0">
                                              <p:val>
                                                <p:fltVal val="0"/>
                                              </p:val>
                                            </p:tav>
                                            <p:tav tm="100000">
                                              <p:val>
                                                <p:strVal val="#ppt_w"/>
                                              </p:val>
                                            </p:tav>
                                          </p:tavLst>
                                        </p:anim>
                                        <p:anim calcmode="lin" valueType="num">
                                          <p:cBhvr>
                                            <p:cTn id="13" dur="500" fill="hold"/>
                                            <p:tgtEl>
                                              <p:spTgt spid="89"/>
                                            </p:tgtEl>
                                            <p:attrNameLst>
                                              <p:attrName>ppt_h</p:attrName>
                                            </p:attrNameLst>
                                          </p:cBhvr>
                                          <p:tavLst>
                                            <p:tav tm="0">
                                              <p:val>
                                                <p:fltVal val="0"/>
                                              </p:val>
                                            </p:tav>
                                            <p:tav tm="100000">
                                              <p:val>
                                                <p:strVal val="#ppt_h"/>
                                              </p:val>
                                            </p:tav>
                                          </p:tavLst>
                                        </p:anim>
                                        <p:anim calcmode="lin" valueType="num">
                                          <p:cBhvr>
                                            <p:cTn id="14" dur="500" fill="hold"/>
                                            <p:tgtEl>
                                              <p:spTgt spid="89"/>
                                            </p:tgtEl>
                                            <p:attrNameLst>
                                              <p:attrName>style.rotation</p:attrName>
                                            </p:attrNameLst>
                                          </p:cBhvr>
                                          <p:tavLst>
                                            <p:tav tm="0">
                                              <p:val>
                                                <p:fltVal val="90"/>
                                              </p:val>
                                            </p:tav>
                                            <p:tav tm="100000">
                                              <p:val>
                                                <p:fltVal val="0"/>
                                              </p:val>
                                            </p:tav>
                                          </p:tavLst>
                                        </p:anim>
                                        <p:animEffect transition="in" filter="fade">
                                          <p:cBhvr>
                                            <p:cTn id="15" dur="500"/>
                                            <p:tgtEl>
                                              <p:spTgt spid="89"/>
                                            </p:tgtEl>
                                          </p:cBhvr>
                                        </p:animEffect>
                                      </p:childTnLst>
                                    </p:cTn>
                                  </p:par>
                                </p:childTnLst>
                              </p:cTn>
                            </p:par>
                            <p:par>
                              <p:cTn id="16" fill="hold">
                                <p:stCondLst>
                                  <p:cond delay="1000"/>
                                </p:stCondLst>
                                <p:childTnLst>
                                  <p:par>
                                    <p:cTn id="17" presetID="2" presetClass="entr" presetSubtype="1" decel="10000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0-#ppt_h/2"/>
                                              </p:val>
                                            </p:tav>
                                            <p:tav tm="100000">
                                              <p:val>
                                                <p:strVal val="#ppt_y"/>
                                              </p:val>
                                            </p:tav>
                                          </p:tavLst>
                                        </p:anim>
                                      </p:childTnLst>
                                    </p:cTn>
                                  </p:par>
                                  <p:par>
                                    <p:cTn id="21" presetID="2" presetClass="entr" presetSubtype="1" decel="100000" fill="hold" grpId="0" nodeType="withEffect">
                                      <p:stCondLst>
                                        <p:cond delay="15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1" decel="100000" fill="hold" nodeType="withEffect">
                                      <p:stCondLst>
                                        <p:cond delay="300"/>
                                      </p:stCondLst>
                                      <p:childTnLst>
                                        <p:set>
                                          <p:cBhvr>
                                            <p:cTn id="26" dur="1" fill="hold">
                                              <p:stCondLst>
                                                <p:cond delay="0"/>
                                              </p:stCondLst>
                                            </p:cTn>
                                            <p:tgtEl>
                                              <p:spTgt spid="88"/>
                                            </p:tgtEl>
                                            <p:attrNameLst>
                                              <p:attrName>style.visibility</p:attrName>
                                            </p:attrNameLst>
                                          </p:cBhvr>
                                          <p:to>
                                            <p:strVal val="visible"/>
                                          </p:to>
                                        </p:set>
                                        <p:anim calcmode="lin" valueType="num">
                                          <p:cBhvr additive="base">
                                            <p:cTn id="27" dur="500" fill="hold"/>
                                            <p:tgtEl>
                                              <p:spTgt spid="88"/>
                                            </p:tgtEl>
                                            <p:attrNameLst>
                                              <p:attrName>ppt_x</p:attrName>
                                            </p:attrNameLst>
                                          </p:cBhvr>
                                          <p:tavLst>
                                            <p:tav tm="0">
                                              <p:val>
                                                <p:strVal val="#ppt_x"/>
                                              </p:val>
                                            </p:tav>
                                            <p:tav tm="100000">
                                              <p:val>
                                                <p:strVal val="#ppt_x"/>
                                              </p:val>
                                            </p:tav>
                                          </p:tavLst>
                                        </p:anim>
                                        <p:anim calcmode="lin" valueType="num">
                                          <p:cBhvr additive="base">
                                            <p:cTn id="28" dur="500" fill="hold"/>
                                            <p:tgtEl>
                                              <p:spTgt spid="8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CC34C3D-BD5E-1594-85B7-9F77B97EC615}"/>
              </a:ext>
            </a:extLst>
          </p:cNvPr>
          <p:cNvGrpSpPr/>
          <p:nvPr/>
        </p:nvGrpSpPr>
        <p:grpSpPr>
          <a:xfrm rot="10800000">
            <a:off x="6650178" y="4219313"/>
            <a:ext cx="1728591" cy="435970"/>
            <a:chOff x="6922316" y="4149007"/>
            <a:chExt cx="1378865" cy="435970"/>
          </a:xfrm>
        </p:grpSpPr>
        <p:sp>
          <p:nvSpPr>
            <p:cNvPr id="5" name="Rectangle: Top Corners Rounded 4">
              <a:extLst>
                <a:ext uri="{FF2B5EF4-FFF2-40B4-BE49-F238E27FC236}">
                  <a16:creationId xmlns:a16="http://schemas.microsoft.com/office/drawing/2014/main" id="{A9CEDEC0-CF9D-ADE5-4414-2CF80E243D5E}"/>
                </a:ext>
              </a:extLst>
            </p:cNvPr>
            <p:cNvSpPr/>
            <p:nvPr/>
          </p:nvSpPr>
          <p:spPr>
            <a:xfrm rot="5400000">
              <a:off x="7335408" y="3777098"/>
              <a:ext cx="435970" cy="1179788"/>
            </a:xfrm>
            <a:prstGeom prst="round2SameRect">
              <a:avLst>
                <a:gd name="adj1" fmla="val 16309"/>
                <a:gd name="adj2" fmla="val 0"/>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9" name="TextBox 8">
              <a:extLst>
                <a:ext uri="{FF2B5EF4-FFF2-40B4-BE49-F238E27FC236}">
                  <a16:creationId xmlns:a16="http://schemas.microsoft.com/office/drawing/2014/main" id="{E93FA524-9258-3161-03FB-AB29E36E2FD8}"/>
                </a:ext>
              </a:extLst>
            </p:cNvPr>
            <p:cNvSpPr txBox="1"/>
            <p:nvPr/>
          </p:nvSpPr>
          <p:spPr>
            <a:xfrm rot="10800000">
              <a:off x="6922316" y="4182327"/>
              <a:ext cx="1378865" cy="369332"/>
            </a:xfrm>
            <a:prstGeom prst="rect">
              <a:avLst/>
            </a:prstGeom>
            <a:noFill/>
          </p:spPr>
          <p:txBody>
            <a:bodyPr wrap="square" rtlCol="0" anchor="ctr">
              <a:spAutoFit/>
            </a:bodyPr>
            <a:lstStyle/>
            <a:p>
              <a:pPr algn="ctr"/>
              <a:r>
                <a:rPr lang="en-US" sz="1800" dirty="0">
                  <a:solidFill>
                    <a:schemeClr val="accent3">
                      <a:lumMod val="50000"/>
                    </a:schemeClr>
                  </a:solidFill>
                  <a:latin typeface="+mj-lt"/>
                </a:rPr>
                <a:t>MiFID II</a:t>
              </a:r>
            </a:p>
          </p:txBody>
        </p:sp>
      </p:grpSp>
      <p:cxnSp>
        <p:nvCxnSpPr>
          <p:cNvPr id="3" name="Straight Connector 2">
            <a:extLst>
              <a:ext uri="{FF2B5EF4-FFF2-40B4-BE49-F238E27FC236}">
                <a16:creationId xmlns:a16="http://schemas.microsoft.com/office/drawing/2014/main" id="{69105535-AC62-0C21-7AA5-9EDB4E47FCFE}"/>
              </a:ext>
            </a:extLst>
          </p:cNvPr>
          <p:cNvCxnSpPr>
            <a:cxnSpLocks/>
          </p:cNvCxnSpPr>
          <p:nvPr/>
        </p:nvCxnSpPr>
        <p:spPr>
          <a:xfrm>
            <a:off x="1587930" y="5433281"/>
            <a:ext cx="10604070" cy="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B2D52AA-E215-D1C4-D317-5A7D1DED9D91}"/>
              </a:ext>
            </a:extLst>
          </p:cNvPr>
          <p:cNvCxnSpPr>
            <a:cxnSpLocks/>
          </p:cNvCxnSpPr>
          <p:nvPr/>
        </p:nvCxnSpPr>
        <p:spPr>
          <a:xfrm flipV="1">
            <a:off x="1587930" y="5283344"/>
            <a:ext cx="0" cy="29987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9673D4E-1839-9C7A-4EFA-2D371F28F1D5}"/>
              </a:ext>
            </a:extLst>
          </p:cNvPr>
          <p:cNvSpPr txBox="1"/>
          <p:nvPr/>
        </p:nvSpPr>
        <p:spPr>
          <a:xfrm>
            <a:off x="1239651" y="5686968"/>
            <a:ext cx="696557"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2000</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cxnSp>
        <p:nvCxnSpPr>
          <p:cNvPr id="25" name="Straight Connector 24">
            <a:extLst>
              <a:ext uri="{FF2B5EF4-FFF2-40B4-BE49-F238E27FC236}">
                <a16:creationId xmlns:a16="http://schemas.microsoft.com/office/drawing/2014/main" id="{1BF23B54-10B0-BA63-251D-7DC5C2F06EA1}"/>
              </a:ext>
            </a:extLst>
          </p:cNvPr>
          <p:cNvCxnSpPr>
            <a:cxnSpLocks/>
          </p:cNvCxnSpPr>
          <p:nvPr/>
        </p:nvCxnSpPr>
        <p:spPr>
          <a:xfrm flipV="1">
            <a:off x="3511071" y="5283344"/>
            <a:ext cx="0" cy="29987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95C67F8-77AB-BA1D-D506-15FD2E5DFDEA}"/>
              </a:ext>
            </a:extLst>
          </p:cNvPr>
          <p:cNvCxnSpPr>
            <a:cxnSpLocks/>
          </p:cNvCxnSpPr>
          <p:nvPr/>
        </p:nvCxnSpPr>
        <p:spPr>
          <a:xfrm flipV="1">
            <a:off x="5434212" y="5283344"/>
            <a:ext cx="0" cy="29987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84F05B4-7A01-878B-68D0-A6ADD1BC6452}"/>
              </a:ext>
            </a:extLst>
          </p:cNvPr>
          <p:cNvCxnSpPr>
            <a:cxnSpLocks/>
          </p:cNvCxnSpPr>
          <p:nvPr/>
        </p:nvCxnSpPr>
        <p:spPr>
          <a:xfrm flipV="1">
            <a:off x="7357354" y="5283344"/>
            <a:ext cx="0" cy="29987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45C38A8-9B62-B3ED-3D7F-3001658E696C}"/>
              </a:ext>
            </a:extLst>
          </p:cNvPr>
          <p:cNvCxnSpPr>
            <a:cxnSpLocks/>
          </p:cNvCxnSpPr>
          <p:nvPr/>
        </p:nvCxnSpPr>
        <p:spPr>
          <a:xfrm flipV="1">
            <a:off x="9280495" y="5283344"/>
            <a:ext cx="0" cy="29987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F761A1E-61B4-48EF-932C-118A685831E9}"/>
              </a:ext>
            </a:extLst>
          </p:cNvPr>
          <p:cNvSpPr txBox="1"/>
          <p:nvPr/>
        </p:nvSpPr>
        <p:spPr>
          <a:xfrm>
            <a:off x="3162792" y="5686968"/>
            <a:ext cx="696557"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2005</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sp>
        <p:nvSpPr>
          <p:cNvPr id="48" name="TextBox 47">
            <a:extLst>
              <a:ext uri="{FF2B5EF4-FFF2-40B4-BE49-F238E27FC236}">
                <a16:creationId xmlns:a16="http://schemas.microsoft.com/office/drawing/2014/main" id="{556337B6-4A4E-B6AC-7AD7-01D7E5AA2382}"/>
              </a:ext>
            </a:extLst>
          </p:cNvPr>
          <p:cNvSpPr txBox="1"/>
          <p:nvPr/>
        </p:nvSpPr>
        <p:spPr>
          <a:xfrm>
            <a:off x="5096479" y="5686968"/>
            <a:ext cx="696557"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2010</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sp>
        <p:nvSpPr>
          <p:cNvPr id="49" name="TextBox 48">
            <a:extLst>
              <a:ext uri="{FF2B5EF4-FFF2-40B4-BE49-F238E27FC236}">
                <a16:creationId xmlns:a16="http://schemas.microsoft.com/office/drawing/2014/main" id="{8653D8BD-A1C0-2B07-AC2B-C4933BEBD3BC}"/>
              </a:ext>
            </a:extLst>
          </p:cNvPr>
          <p:cNvSpPr txBox="1"/>
          <p:nvPr/>
        </p:nvSpPr>
        <p:spPr>
          <a:xfrm>
            <a:off x="7009075" y="5686968"/>
            <a:ext cx="696557"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2015</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sp>
        <p:nvSpPr>
          <p:cNvPr id="50" name="TextBox 49">
            <a:extLst>
              <a:ext uri="{FF2B5EF4-FFF2-40B4-BE49-F238E27FC236}">
                <a16:creationId xmlns:a16="http://schemas.microsoft.com/office/drawing/2014/main" id="{78EB91CE-9DEE-20DE-0FE4-DC3A538AB3B6}"/>
              </a:ext>
            </a:extLst>
          </p:cNvPr>
          <p:cNvSpPr txBox="1"/>
          <p:nvPr/>
        </p:nvSpPr>
        <p:spPr>
          <a:xfrm>
            <a:off x="8932216" y="5686968"/>
            <a:ext cx="696557"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2020</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cxnSp>
        <p:nvCxnSpPr>
          <p:cNvPr id="52" name="Straight Connector 51">
            <a:extLst>
              <a:ext uri="{FF2B5EF4-FFF2-40B4-BE49-F238E27FC236}">
                <a16:creationId xmlns:a16="http://schemas.microsoft.com/office/drawing/2014/main" id="{E0C6D8D4-DE76-D947-62FB-9403F082D311}"/>
              </a:ext>
            </a:extLst>
          </p:cNvPr>
          <p:cNvCxnSpPr>
            <a:cxnSpLocks/>
          </p:cNvCxnSpPr>
          <p:nvPr/>
        </p:nvCxnSpPr>
        <p:spPr>
          <a:xfrm flipV="1">
            <a:off x="11203637" y="5283344"/>
            <a:ext cx="0" cy="29987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332F7E7-3839-242E-007A-BD8AFE0EC38A}"/>
              </a:ext>
            </a:extLst>
          </p:cNvPr>
          <p:cNvSpPr txBox="1"/>
          <p:nvPr/>
        </p:nvSpPr>
        <p:spPr>
          <a:xfrm>
            <a:off x="10855359" y="5686968"/>
            <a:ext cx="696557"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2025</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cxnSp>
        <p:nvCxnSpPr>
          <p:cNvPr id="12" name="Straight Connector 11">
            <a:extLst>
              <a:ext uri="{FF2B5EF4-FFF2-40B4-BE49-F238E27FC236}">
                <a16:creationId xmlns:a16="http://schemas.microsoft.com/office/drawing/2014/main" id="{AE12DEAB-3F01-F9A2-E911-9B5CE7376421}"/>
              </a:ext>
            </a:extLst>
          </p:cNvPr>
          <p:cNvCxnSpPr>
            <a:cxnSpLocks/>
          </p:cNvCxnSpPr>
          <p:nvPr/>
        </p:nvCxnSpPr>
        <p:spPr>
          <a:xfrm flipV="1">
            <a:off x="5818841" y="5333328"/>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DD473D-8D47-F5C6-E288-49A2C6238430}"/>
              </a:ext>
            </a:extLst>
          </p:cNvPr>
          <p:cNvCxnSpPr>
            <a:cxnSpLocks/>
          </p:cNvCxnSpPr>
          <p:nvPr/>
        </p:nvCxnSpPr>
        <p:spPr>
          <a:xfrm flipV="1">
            <a:off x="6203469" y="5331024"/>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783377-2952-7E70-BB23-9CE3CC01B158}"/>
              </a:ext>
            </a:extLst>
          </p:cNvPr>
          <p:cNvCxnSpPr>
            <a:cxnSpLocks/>
          </p:cNvCxnSpPr>
          <p:nvPr/>
        </p:nvCxnSpPr>
        <p:spPr>
          <a:xfrm flipV="1">
            <a:off x="6588097" y="5331024"/>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CADB522-212B-893E-D56A-FE4908AB995D}"/>
              </a:ext>
            </a:extLst>
          </p:cNvPr>
          <p:cNvCxnSpPr>
            <a:cxnSpLocks/>
          </p:cNvCxnSpPr>
          <p:nvPr/>
        </p:nvCxnSpPr>
        <p:spPr>
          <a:xfrm flipV="1">
            <a:off x="6972725" y="5333328"/>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87607AB-5AA6-1D47-8D94-65C5E3F1CB87}"/>
              </a:ext>
            </a:extLst>
          </p:cNvPr>
          <p:cNvCxnSpPr>
            <a:cxnSpLocks/>
          </p:cNvCxnSpPr>
          <p:nvPr/>
        </p:nvCxnSpPr>
        <p:spPr>
          <a:xfrm flipV="1">
            <a:off x="7741982" y="5333328"/>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B93D998-CD17-9294-3F1F-666F0EA66889}"/>
              </a:ext>
            </a:extLst>
          </p:cNvPr>
          <p:cNvCxnSpPr>
            <a:cxnSpLocks/>
          </p:cNvCxnSpPr>
          <p:nvPr/>
        </p:nvCxnSpPr>
        <p:spPr>
          <a:xfrm flipV="1">
            <a:off x="8126610" y="5331024"/>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942268D-C720-AC61-B4CB-753546479AD3}"/>
              </a:ext>
            </a:extLst>
          </p:cNvPr>
          <p:cNvCxnSpPr>
            <a:cxnSpLocks/>
          </p:cNvCxnSpPr>
          <p:nvPr/>
        </p:nvCxnSpPr>
        <p:spPr>
          <a:xfrm flipV="1">
            <a:off x="8511239" y="5331024"/>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98CA381-188C-18B0-371A-23DA86C76E3B}"/>
              </a:ext>
            </a:extLst>
          </p:cNvPr>
          <p:cNvCxnSpPr>
            <a:cxnSpLocks/>
          </p:cNvCxnSpPr>
          <p:nvPr/>
        </p:nvCxnSpPr>
        <p:spPr>
          <a:xfrm flipV="1">
            <a:off x="8895867" y="5333328"/>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DC5431-2292-DEE3-3F00-D0AED506FB16}"/>
              </a:ext>
            </a:extLst>
          </p:cNvPr>
          <p:cNvCxnSpPr>
            <a:cxnSpLocks/>
          </p:cNvCxnSpPr>
          <p:nvPr/>
        </p:nvCxnSpPr>
        <p:spPr>
          <a:xfrm flipV="1">
            <a:off x="9665123" y="5331024"/>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80D267-75A4-96E2-24EF-E17E4CB47BE8}"/>
              </a:ext>
            </a:extLst>
          </p:cNvPr>
          <p:cNvCxnSpPr>
            <a:cxnSpLocks/>
          </p:cNvCxnSpPr>
          <p:nvPr/>
        </p:nvCxnSpPr>
        <p:spPr>
          <a:xfrm flipV="1">
            <a:off x="10049752" y="5328720"/>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018AC1A-2737-8A5F-0DFB-AE9938278B20}"/>
              </a:ext>
            </a:extLst>
          </p:cNvPr>
          <p:cNvCxnSpPr>
            <a:cxnSpLocks/>
          </p:cNvCxnSpPr>
          <p:nvPr/>
        </p:nvCxnSpPr>
        <p:spPr>
          <a:xfrm flipV="1">
            <a:off x="10434380" y="5328720"/>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B48150-5AB4-CBF2-77F0-217420899F2C}"/>
              </a:ext>
            </a:extLst>
          </p:cNvPr>
          <p:cNvCxnSpPr>
            <a:cxnSpLocks/>
          </p:cNvCxnSpPr>
          <p:nvPr/>
        </p:nvCxnSpPr>
        <p:spPr>
          <a:xfrm flipV="1">
            <a:off x="10819008" y="5331024"/>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24AEE6C-A62D-BE7A-9CE6-536BC192F614}"/>
              </a:ext>
            </a:extLst>
          </p:cNvPr>
          <p:cNvCxnSpPr>
            <a:cxnSpLocks/>
          </p:cNvCxnSpPr>
          <p:nvPr/>
        </p:nvCxnSpPr>
        <p:spPr>
          <a:xfrm flipV="1">
            <a:off x="1972558" y="5328720"/>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542E3F8-A268-B529-FC92-EFD975F73800}"/>
              </a:ext>
            </a:extLst>
          </p:cNvPr>
          <p:cNvCxnSpPr>
            <a:cxnSpLocks/>
          </p:cNvCxnSpPr>
          <p:nvPr/>
        </p:nvCxnSpPr>
        <p:spPr>
          <a:xfrm flipV="1">
            <a:off x="2357186" y="5326417"/>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412DFC4-0D6D-682A-BF17-9C4274AA9C7E}"/>
              </a:ext>
            </a:extLst>
          </p:cNvPr>
          <p:cNvCxnSpPr>
            <a:cxnSpLocks/>
          </p:cNvCxnSpPr>
          <p:nvPr/>
        </p:nvCxnSpPr>
        <p:spPr>
          <a:xfrm flipV="1">
            <a:off x="2741814" y="5326417"/>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2ACC1A4-C4B4-5891-0678-B763AE564F1C}"/>
              </a:ext>
            </a:extLst>
          </p:cNvPr>
          <p:cNvCxnSpPr>
            <a:cxnSpLocks/>
          </p:cNvCxnSpPr>
          <p:nvPr/>
        </p:nvCxnSpPr>
        <p:spPr>
          <a:xfrm flipV="1">
            <a:off x="3126443" y="5328720"/>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01EB0CD-0408-7CCE-3262-7731D02F6D9A}"/>
              </a:ext>
            </a:extLst>
          </p:cNvPr>
          <p:cNvCxnSpPr>
            <a:cxnSpLocks/>
          </p:cNvCxnSpPr>
          <p:nvPr/>
        </p:nvCxnSpPr>
        <p:spPr>
          <a:xfrm flipV="1">
            <a:off x="3895699" y="5328720"/>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9D4DBA9-E5EB-1D06-7A8C-5D3037ACFE1B}"/>
              </a:ext>
            </a:extLst>
          </p:cNvPr>
          <p:cNvCxnSpPr>
            <a:cxnSpLocks/>
          </p:cNvCxnSpPr>
          <p:nvPr/>
        </p:nvCxnSpPr>
        <p:spPr>
          <a:xfrm flipV="1">
            <a:off x="4280328" y="5326417"/>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00260A-BD02-1650-66D5-4D01CAD654C0}"/>
              </a:ext>
            </a:extLst>
          </p:cNvPr>
          <p:cNvCxnSpPr>
            <a:cxnSpLocks/>
          </p:cNvCxnSpPr>
          <p:nvPr/>
        </p:nvCxnSpPr>
        <p:spPr>
          <a:xfrm flipV="1">
            <a:off x="4664956" y="5326417"/>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8315FB6-FD38-5D89-B991-31077DF67D51}"/>
              </a:ext>
            </a:extLst>
          </p:cNvPr>
          <p:cNvCxnSpPr>
            <a:cxnSpLocks/>
          </p:cNvCxnSpPr>
          <p:nvPr/>
        </p:nvCxnSpPr>
        <p:spPr>
          <a:xfrm flipV="1">
            <a:off x="5049584" y="5328720"/>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BEDC8CC7-40D7-813A-388E-22447D5EED36}"/>
              </a:ext>
            </a:extLst>
          </p:cNvPr>
          <p:cNvGrpSpPr/>
          <p:nvPr/>
        </p:nvGrpSpPr>
        <p:grpSpPr>
          <a:xfrm>
            <a:off x="441674" y="5106715"/>
            <a:ext cx="712216" cy="712216"/>
            <a:chOff x="5469843" y="646500"/>
            <a:chExt cx="2778771" cy="2778771"/>
          </a:xfrm>
        </p:grpSpPr>
        <p:sp>
          <p:nvSpPr>
            <p:cNvPr id="62" name="Freeform: Shape 61">
              <a:extLst>
                <a:ext uri="{FF2B5EF4-FFF2-40B4-BE49-F238E27FC236}">
                  <a16:creationId xmlns:a16="http://schemas.microsoft.com/office/drawing/2014/main" id="{E7210DA2-B63A-BE66-BE5D-F5A6BD7C15ED}"/>
                </a:ext>
              </a:extLst>
            </p:cNvPr>
            <p:cNvSpPr/>
            <p:nvPr/>
          </p:nvSpPr>
          <p:spPr>
            <a:xfrm>
              <a:off x="5469843" y="646500"/>
              <a:ext cx="2778771" cy="2778771"/>
            </a:xfrm>
            <a:custGeom>
              <a:avLst/>
              <a:gdLst>
                <a:gd name="connsiteX0" fmla="*/ 2778772 w 2778771"/>
                <a:gd name="connsiteY0" fmla="*/ 1389386 h 2778771"/>
                <a:gd name="connsiteX1" fmla="*/ 1389386 w 2778771"/>
                <a:gd name="connsiteY1" fmla="*/ 2778772 h 2778771"/>
                <a:gd name="connsiteX2" fmla="*/ 0 w 2778771"/>
                <a:gd name="connsiteY2" fmla="*/ 1389386 h 2778771"/>
                <a:gd name="connsiteX3" fmla="*/ 1389386 w 2778771"/>
                <a:gd name="connsiteY3" fmla="*/ 0 h 2778771"/>
                <a:gd name="connsiteX4" fmla="*/ 2778772 w 2778771"/>
                <a:gd name="connsiteY4" fmla="*/ 1389386 h 2778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771" h="2778771">
                  <a:moveTo>
                    <a:pt x="2778772" y="1389386"/>
                  </a:moveTo>
                  <a:cubicBezTo>
                    <a:pt x="2778772" y="2156723"/>
                    <a:pt x="2156723" y="2778772"/>
                    <a:pt x="1389386" y="2778772"/>
                  </a:cubicBezTo>
                  <a:cubicBezTo>
                    <a:pt x="622049" y="2778772"/>
                    <a:pt x="0" y="2156723"/>
                    <a:pt x="0" y="1389386"/>
                  </a:cubicBezTo>
                  <a:cubicBezTo>
                    <a:pt x="0" y="622049"/>
                    <a:pt x="622049" y="0"/>
                    <a:pt x="1389386" y="0"/>
                  </a:cubicBezTo>
                  <a:cubicBezTo>
                    <a:pt x="2156723" y="0"/>
                    <a:pt x="2778772" y="622049"/>
                    <a:pt x="2778772" y="1389386"/>
                  </a:cubicBezTo>
                  <a:close/>
                </a:path>
              </a:pathLst>
            </a:custGeom>
            <a:solidFill>
              <a:schemeClr val="bg2">
                <a:lumMod val="50000"/>
              </a:schemeClr>
            </a:solidFill>
            <a:ln w="4305" cap="flat">
              <a:noFill/>
              <a:prstDash val="solid"/>
              <a:miter/>
            </a:ln>
          </p:spPr>
          <p:txBody>
            <a:bodyPr rtlCol="0" anchor="ctr"/>
            <a:lstStyle/>
            <a:p>
              <a:endParaRPr lang="en-GB" dirty="0">
                <a:latin typeface="Poppins" panose="00000500000000000000" pitchFamily="2" charset="0"/>
              </a:endParaRPr>
            </a:p>
          </p:txBody>
        </p:sp>
        <p:sp>
          <p:nvSpPr>
            <p:cNvPr id="63" name="Freeform: Shape 62">
              <a:extLst>
                <a:ext uri="{FF2B5EF4-FFF2-40B4-BE49-F238E27FC236}">
                  <a16:creationId xmlns:a16="http://schemas.microsoft.com/office/drawing/2014/main" id="{77CB29F8-E037-4470-31AE-F334B4CDCD72}"/>
                </a:ext>
              </a:extLst>
            </p:cNvPr>
            <p:cNvSpPr/>
            <p:nvPr/>
          </p:nvSpPr>
          <p:spPr>
            <a:xfrm>
              <a:off x="6659004" y="1019605"/>
              <a:ext cx="400652" cy="383372"/>
            </a:xfrm>
            <a:custGeom>
              <a:avLst/>
              <a:gdLst>
                <a:gd name="connsiteX0" fmla="*/ 221617 w 400652"/>
                <a:gd name="connsiteY0" fmla="*/ 15526 h 383372"/>
                <a:gd name="connsiteX1" fmla="*/ 258578 w 400652"/>
                <a:gd name="connsiteY1" fmla="*/ 129213 h 383372"/>
                <a:gd name="connsiteX2" fmla="*/ 378130 w 400652"/>
                <a:gd name="connsiteY2" fmla="*/ 129213 h 383372"/>
                <a:gd name="connsiteX3" fmla="*/ 391328 w 400652"/>
                <a:gd name="connsiteY3" fmla="*/ 169883 h 383372"/>
                <a:gd name="connsiteX4" fmla="*/ 294633 w 400652"/>
                <a:gd name="connsiteY4" fmla="*/ 240140 h 383372"/>
                <a:gd name="connsiteX5" fmla="*/ 331594 w 400652"/>
                <a:gd name="connsiteY5" fmla="*/ 353827 h 383372"/>
                <a:gd name="connsiteX6" fmla="*/ 297005 w 400652"/>
                <a:gd name="connsiteY6" fmla="*/ 378970 h 383372"/>
                <a:gd name="connsiteX7" fmla="*/ 200311 w 400652"/>
                <a:gd name="connsiteY7" fmla="*/ 308714 h 383372"/>
                <a:gd name="connsiteX8" fmla="*/ 103617 w 400652"/>
                <a:gd name="connsiteY8" fmla="*/ 378970 h 383372"/>
                <a:gd name="connsiteX9" fmla="*/ 69028 w 400652"/>
                <a:gd name="connsiteY9" fmla="*/ 353827 h 383372"/>
                <a:gd name="connsiteX10" fmla="*/ 105989 w 400652"/>
                <a:gd name="connsiteY10" fmla="*/ 240140 h 383372"/>
                <a:gd name="connsiteX11" fmla="*/ 9295 w 400652"/>
                <a:gd name="connsiteY11" fmla="*/ 169883 h 383372"/>
                <a:gd name="connsiteX12" fmla="*/ 22492 w 400652"/>
                <a:gd name="connsiteY12" fmla="*/ 129213 h 383372"/>
                <a:gd name="connsiteX13" fmla="*/ 142045 w 400652"/>
                <a:gd name="connsiteY13" fmla="*/ 129213 h 383372"/>
                <a:gd name="connsiteX14" fmla="*/ 179006 w 400652"/>
                <a:gd name="connsiteY14" fmla="*/ 15526 h 383372"/>
                <a:gd name="connsiteX15" fmla="*/ 221617 w 400652"/>
                <a:gd name="connsiteY15" fmla="*/ 15526 h 38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652" h="383372">
                  <a:moveTo>
                    <a:pt x="221617" y="15526"/>
                  </a:moveTo>
                  <a:lnTo>
                    <a:pt x="258578" y="129213"/>
                  </a:lnTo>
                  <a:lnTo>
                    <a:pt x="378130" y="129213"/>
                  </a:lnTo>
                  <a:cubicBezTo>
                    <a:pt x="399910" y="129213"/>
                    <a:pt x="408967" y="157074"/>
                    <a:pt x="391328" y="169883"/>
                  </a:cubicBezTo>
                  <a:lnTo>
                    <a:pt x="294633" y="240140"/>
                  </a:lnTo>
                  <a:lnTo>
                    <a:pt x="331594" y="353827"/>
                  </a:lnTo>
                  <a:cubicBezTo>
                    <a:pt x="338323" y="374528"/>
                    <a:pt x="314645" y="391737"/>
                    <a:pt x="297005" y="378970"/>
                  </a:cubicBezTo>
                  <a:lnTo>
                    <a:pt x="200311" y="308714"/>
                  </a:lnTo>
                  <a:lnTo>
                    <a:pt x="103617" y="378970"/>
                  </a:lnTo>
                  <a:cubicBezTo>
                    <a:pt x="86021" y="391780"/>
                    <a:pt x="62300" y="374571"/>
                    <a:pt x="69028" y="353827"/>
                  </a:cubicBezTo>
                  <a:lnTo>
                    <a:pt x="105989" y="240140"/>
                  </a:lnTo>
                  <a:lnTo>
                    <a:pt x="9295" y="169883"/>
                  </a:lnTo>
                  <a:cubicBezTo>
                    <a:pt x="-8302" y="157074"/>
                    <a:pt x="755" y="129213"/>
                    <a:pt x="22492" y="129213"/>
                  </a:cubicBezTo>
                  <a:lnTo>
                    <a:pt x="142045" y="129213"/>
                  </a:lnTo>
                  <a:lnTo>
                    <a:pt x="179006" y="15526"/>
                  </a:lnTo>
                  <a:cubicBezTo>
                    <a:pt x="185604" y="-5175"/>
                    <a:pt x="214889" y="-5175"/>
                    <a:pt x="221617" y="1552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4" name="Freeform: Shape 63">
              <a:extLst>
                <a:ext uri="{FF2B5EF4-FFF2-40B4-BE49-F238E27FC236}">
                  <a16:creationId xmlns:a16="http://schemas.microsoft.com/office/drawing/2014/main" id="{D9FF7418-3F7A-9DE0-3AA5-A8D4F9C73F6B}"/>
                </a:ext>
              </a:extLst>
            </p:cNvPr>
            <p:cNvSpPr/>
            <p:nvPr/>
          </p:nvSpPr>
          <p:spPr>
            <a:xfrm>
              <a:off x="6099540" y="1276196"/>
              <a:ext cx="396406" cy="396420"/>
            </a:xfrm>
            <a:custGeom>
              <a:avLst/>
              <a:gdLst>
                <a:gd name="connsiteX0" fmla="*/ 67175 w 396406"/>
                <a:gd name="connsiteY0" fmla="*/ 36942 h 396420"/>
                <a:gd name="connsiteX1" fmla="*/ 173702 w 396406"/>
                <a:gd name="connsiteY1" fmla="*/ 91197 h 396420"/>
                <a:gd name="connsiteX2" fmla="*/ 258234 w 396406"/>
                <a:gd name="connsiteY2" fmla="*/ 6665 h 396420"/>
                <a:gd name="connsiteX3" fmla="*/ 296317 w 396406"/>
                <a:gd name="connsiteY3" fmla="*/ 26073 h 396420"/>
                <a:gd name="connsiteX4" fmla="*/ 277599 w 396406"/>
                <a:gd name="connsiteY4" fmla="*/ 144159 h 396420"/>
                <a:gd name="connsiteX5" fmla="*/ 384127 w 396406"/>
                <a:gd name="connsiteY5" fmla="*/ 198415 h 396420"/>
                <a:gd name="connsiteX6" fmla="*/ 377442 w 396406"/>
                <a:gd name="connsiteY6" fmla="*/ 240638 h 396420"/>
                <a:gd name="connsiteX7" fmla="*/ 259356 w 396406"/>
                <a:gd name="connsiteY7" fmla="*/ 259356 h 396420"/>
                <a:gd name="connsiteX8" fmla="*/ 240638 w 396406"/>
                <a:gd name="connsiteY8" fmla="*/ 377442 h 396420"/>
                <a:gd name="connsiteX9" fmla="*/ 198415 w 396406"/>
                <a:gd name="connsiteY9" fmla="*/ 384127 h 396420"/>
                <a:gd name="connsiteX10" fmla="*/ 144159 w 396406"/>
                <a:gd name="connsiteY10" fmla="*/ 277599 h 396420"/>
                <a:gd name="connsiteX11" fmla="*/ 26073 w 396406"/>
                <a:gd name="connsiteY11" fmla="*/ 296317 h 396420"/>
                <a:gd name="connsiteX12" fmla="*/ 6665 w 396406"/>
                <a:gd name="connsiteY12" fmla="*/ 258234 h 396420"/>
                <a:gd name="connsiteX13" fmla="*/ 91197 w 396406"/>
                <a:gd name="connsiteY13" fmla="*/ 173702 h 396420"/>
                <a:gd name="connsiteX14" fmla="*/ 36942 w 396406"/>
                <a:gd name="connsiteY14" fmla="*/ 67175 h 396420"/>
                <a:gd name="connsiteX15" fmla="*/ 67175 w 396406"/>
                <a:gd name="connsiteY15" fmla="*/ 36942 h 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06" h="396420">
                  <a:moveTo>
                    <a:pt x="67175" y="36942"/>
                  </a:moveTo>
                  <a:lnTo>
                    <a:pt x="173702" y="91197"/>
                  </a:lnTo>
                  <a:lnTo>
                    <a:pt x="258234" y="6665"/>
                  </a:lnTo>
                  <a:cubicBezTo>
                    <a:pt x="273631" y="-8731"/>
                    <a:pt x="299724" y="4552"/>
                    <a:pt x="296317" y="26073"/>
                  </a:cubicBezTo>
                  <a:lnTo>
                    <a:pt x="277599" y="144159"/>
                  </a:lnTo>
                  <a:lnTo>
                    <a:pt x="384127" y="198415"/>
                  </a:lnTo>
                  <a:cubicBezTo>
                    <a:pt x="403534" y="208291"/>
                    <a:pt x="398920" y="237231"/>
                    <a:pt x="377442" y="240638"/>
                  </a:cubicBezTo>
                  <a:lnTo>
                    <a:pt x="259356" y="259356"/>
                  </a:lnTo>
                  <a:lnTo>
                    <a:pt x="240638" y="377442"/>
                  </a:lnTo>
                  <a:cubicBezTo>
                    <a:pt x="237231" y="398963"/>
                    <a:pt x="208291" y="403534"/>
                    <a:pt x="198415" y="384127"/>
                  </a:cubicBezTo>
                  <a:lnTo>
                    <a:pt x="144159" y="277599"/>
                  </a:lnTo>
                  <a:lnTo>
                    <a:pt x="26073" y="296317"/>
                  </a:lnTo>
                  <a:cubicBezTo>
                    <a:pt x="4552" y="299724"/>
                    <a:pt x="-8731" y="273631"/>
                    <a:pt x="6665" y="258234"/>
                  </a:cubicBezTo>
                  <a:lnTo>
                    <a:pt x="91197" y="173702"/>
                  </a:lnTo>
                  <a:lnTo>
                    <a:pt x="36942" y="67175"/>
                  </a:lnTo>
                  <a:cubicBezTo>
                    <a:pt x="27065" y="47767"/>
                    <a:pt x="47767" y="27065"/>
                    <a:pt x="67175" y="36942"/>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5" name="Freeform: Shape 64">
              <a:extLst>
                <a:ext uri="{FF2B5EF4-FFF2-40B4-BE49-F238E27FC236}">
                  <a16:creationId xmlns:a16="http://schemas.microsoft.com/office/drawing/2014/main" id="{24D43E17-C719-CB00-6981-1A6E1A3595C3}"/>
                </a:ext>
              </a:extLst>
            </p:cNvPr>
            <p:cNvSpPr/>
            <p:nvPr/>
          </p:nvSpPr>
          <p:spPr>
            <a:xfrm>
              <a:off x="5842943" y="1835458"/>
              <a:ext cx="383354" cy="400738"/>
            </a:xfrm>
            <a:custGeom>
              <a:avLst/>
              <a:gdLst>
                <a:gd name="connsiteX0" fmla="*/ 15532 w 383354"/>
                <a:gd name="connsiteY0" fmla="*/ 179036 h 400738"/>
                <a:gd name="connsiteX1" fmla="*/ 129219 w 383354"/>
                <a:gd name="connsiteY1" fmla="*/ 142075 h 400738"/>
                <a:gd name="connsiteX2" fmla="*/ 129219 w 383354"/>
                <a:gd name="connsiteY2" fmla="*/ 22522 h 400738"/>
                <a:gd name="connsiteX3" fmla="*/ 169889 w 383354"/>
                <a:gd name="connsiteY3" fmla="*/ 9325 h 400738"/>
                <a:gd name="connsiteX4" fmla="*/ 240145 w 383354"/>
                <a:gd name="connsiteY4" fmla="*/ 106019 h 400738"/>
                <a:gd name="connsiteX5" fmla="*/ 353832 w 383354"/>
                <a:gd name="connsiteY5" fmla="*/ 69058 h 400738"/>
                <a:gd name="connsiteX6" fmla="*/ 378976 w 383354"/>
                <a:gd name="connsiteY6" fmla="*/ 103647 h 400738"/>
                <a:gd name="connsiteX7" fmla="*/ 308676 w 383354"/>
                <a:gd name="connsiteY7" fmla="*/ 200427 h 400738"/>
                <a:gd name="connsiteX8" fmla="*/ 378933 w 383354"/>
                <a:gd name="connsiteY8" fmla="*/ 297122 h 400738"/>
                <a:gd name="connsiteX9" fmla="*/ 353789 w 383354"/>
                <a:gd name="connsiteY9" fmla="*/ 331711 h 400738"/>
                <a:gd name="connsiteX10" fmla="*/ 240102 w 383354"/>
                <a:gd name="connsiteY10" fmla="*/ 294750 h 400738"/>
                <a:gd name="connsiteX11" fmla="*/ 169846 w 383354"/>
                <a:gd name="connsiteY11" fmla="*/ 391444 h 400738"/>
                <a:gd name="connsiteX12" fmla="*/ 129175 w 383354"/>
                <a:gd name="connsiteY12" fmla="*/ 378246 h 400738"/>
                <a:gd name="connsiteX13" fmla="*/ 129175 w 383354"/>
                <a:gd name="connsiteY13" fmla="*/ 258694 h 400738"/>
                <a:gd name="connsiteX14" fmla="*/ 15489 w 383354"/>
                <a:gd name="connsiteY14" fmla="*/ 221733 h 400738"/>
                <a:gd name="connsiteX15" fmla="*/ 15532 w 383354"/>
                <a:gd name="connsiteY15" fmla="*/ 179036 h 4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354" h="400738">
                  <a:moveTo>
                    <a:pt x="15532" y="179036"/>
                  </a:moveTo>
                  <a:lnTo>
                    <a:pt x="129219" y="142075"/>
                  </a:lnTo>
                  <a:lnTo>
                    <a:pt x="129219" y="22522"/>
                  </a:lnTo>
                  <a:cubicBezTo>
                    <a:pt x="129219" y="742"/>
                    <a:pt x="157080" y="-8315"/>
                    <a:pt x="169889" y="9325"/>
                  </a:cubicBezTo>
                  <a:lnTo>
                    <a:pt x="240145" y="106019"/>
                  </a:lnTo>
                  <a:lnTo>
                    <a:pt x="353832" y="69058"/>
                  </a:lnTo>
                  <a:cubicBezTo>
                    <a:pt x="374534" y="62330"/>
                    <a:pt x="391742" y="86007"/>
                    <a:pt x="378976" y="103647"/>
                  </a:cubicBezTo>
                  <a:lnTo>
                    <a:pt x="308676" y="200427"/>
                  </a:lnTo>
                  <a:lnTo>
                    <a:pt x="378933" y="297122"/>
                  </a:lnTo>
                  <a:cubicBezTo>
                    <a:pt x="391742" y="314718"/>
                    <a:pt x="374534" y="338439"/>
                    <a:pt x="353789" y="331711"/>
                  </a:cubicBezTo>
                  <a:lnTo>
                    <a:pt x="240102" y="294750"/>
                  </a:lnTo>
                  <a:lnTo>
                    <a:pt x="169846" y="391444"/>
                  </a:lnTo>
                  <a:cubicBezTo>
                    <a:pt x="157036" y="409040"/>
                    <a:pt x="129175" y="399983"/>
                    <a:pt x="129175" y="378246"/>
                  </a:cubicBezTo>
                  <a:lnTo>
                    <a:pt x="129175" y="258694"/>
                  </a:lnTo>
                  <a:lnTo>
                    <a:pt x="15489" y="221733"/>
                  </a:lnTo>
                  <a:cubicBezTo>
                    <a:pt x="-5170" y="215091"/>
                    <a:pt x="-5170" y="185764"/>
                    <a:pt x="15532" y="17903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6" name="Freeform: Shape 65">
              <a:extLst>
                <a:ext uri="{FF2B5EF4-FFF2-40B4-BE49-F238E27FC236}">
                  <a16:creationId xmlns:a16="http://schemas.microsoft.com/office/drawing/2014/main" id="{78D73DC9-11A8-7893-676F-F65B620113A0}"/>
                </a:ext>
              </a:extLst>
            </p:cNvPr>
            <p:cNvSpPr/>
            <p:nvPr/>
          </p:nvSpPr>
          <p:spPr>
            <a:xfrm>
              <a:off x="6099540" y="2399212"/>
              <a:ext cx="396420" cy="396406"/>
            </a:xfrm>
            <a:custGeom>
              <a:avLst/>
              <a:gdLst>
                <a:gd name="connsiteX0" fmla="*/ 36942 w 396420"/>
                <a:gd name="connsiteY0" fmla="*/ 329232 h 396406"/>
                <a:gd name="connsiteX1" fmla="*/ 91197 w 396420"/>
                <a:gd name="connsiteY1" fmla="*/ 222704 h 396406"/>
                <a:gd name="connsiteX2" fmla="*/ 6665 w 396420"/>
                <a:gd name="connsiteY2" fmla="*/ 138172 h 396406"/>
                <a:gd name="connsiteX3" fmla="*/ 26073 w 396420"/>
                <a:gd name="connsiteY3" fmla="*/ 100090 h 396406"/>
                <a:gd name="connsiteX4" fmla="*/ 144159 w 396420"/>
                <a:gd name="connsiteY4" fmla="*/ 118808 h 396406"/>
                <a:gd name="connsiteX5" fmla="*/ 198415 w 396420"/>
                <a:gd name="connsiteY5" fmla="*/ 12280 h 396406"/>
                <a:gd name="connsiteX6" fmla="*/ 240638 w 396420"/>
                <a:gd name="connsiteY6" fmla="*/ 18965 h 396406"/>
                <a:gd name="connsiteX7" fmla="*/ 259356 w 396420"/>
                <a:gd name="connsiteY7" fmla="*/ 137051 h 396406"/>
                <a:gd name="connsiteX8" fmla="*/ 377442 w 396420"/>
                <a:gd name="connsiteY8" fmla="*/ 155769 h 396406"/>
                <a:gd name="connsiteX9" fmla="*/ 384127 w 396420"/>
                <a:gd name="connsiteY9" fmla="*/ 197992 h 396406"/>
                <a:gd name="connsiteX10" fmla="*/ 277599 w 396420"/>
                <a:gd name="connsiteY10" fmla="*/ 252247 h 396406"/>
                <a:gd name="connsiteX11" fmla="*/ 296317 w 396420"/>
                <a:gd name="connsiteY11" fmla="*/ 370333 h 396406"/>
                <a:gd name="connsiteX12" fmla="*/ 258234 w 396420"/>
                <a:gd name="connsiteY12" fmla="*/ 389741 h 396406"/>
                <a:gd name="connsiteX13" fmla="*/ 173702 w 396420"/>
                <a:gd name="connsiteY13" fmla="*/ 305209 h 396406"/>
                <a:gd name="connsiteX14" fmla="*/ 67175 w 396420"/>
                <a:gd name="connsiteY14" fmla="*/ 359465 h 396406"/>
                <a:gd name="connsiteX15" fmla="*/ 36942 w 396420"/>
                <a:gd name="connsiteY15" fmla="*/ 329232 h 39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20" h="396406">
                  <a:moveTo>
                    <a:pt x="36942" y="329232"/>
                  </a:moveTo>
                  <a:lnTo>
                    <a:pt x="91197" y="222704"/>
                  </a:lnTo>
                  <a:lnTo>
                    <a:pt x="6665" y="138172"/>
                  </a:lnTo>
                  <a:cubicBezTo>
                    <a:pt x="-8731" y="122775"/>
                    <a:pt x="4552" y="96683"/>
                    <a:pt x="26073" y="100090"/>
                  </a:cubicBezTo>
                  <a:lnTo>
                    <a:pt x="144159" y="118808"/>
                  </a:lnTo>
                  <a:lnTo>
                    <a:pt x="198415" y="12280"/>
                  </a:lnTo>
                  <a:cubicBezTo>
                    <a:pt x="208291" y="-7128"/>
                    <a:pt x="237231" y="-2513"/>
                    <a:pt x="240638" y="18965"/>
                  </a:cubicBezTo>
                  <a:lnTo>
                    <a:pt x="259356" y="137051"/>
                  </a:lnTo>
                  <a:lnTo>
                    <a:pt x="377442" y="155769"/>
                  </a:lnTo>
                  <a:cubicBezTo>
                    <a:pt x="398963" y="159176"/>
                    <a:pt x="403534" y="188115"/>
                    <a:pt x="384127" y="197992"/>
                  </a:cubicBezTo>
                  <a:lnTo>
                    <a:pt x="277599" y="252247"/>
                  </a:lnTo>
                  <a:lnTo>
                    <a:pt x="296317" y="370333"/>
                  </a:lnTo>
                  <a:cubicBezTo>
                    <a:pt x="299724" y="391854"/>
                    <a:pt x="273631" y="405138"/>
                    <a:pt x="258234" y="389741"/>
                  </a:cubicBezTo>
                  <a:lnTo>
                    <a:pt x="173702" y="305209"/>
                  </a:lnTo>
                  <a:lnTo>
                    <a:pt x="67175" y="359465"/>
                  </a:lnTo>
                  <a:cubicBezTo>
                    <a:pt x="47767" y="369298"/>
                    <a:pt x="27065" y="348597"/>
                    <a:pt x="36942" y="329232"/>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7" name="Freeform: Shape 66">
              <a:extLst>
                <a:ext uri="{FF2B5EF4-FFF2-40B4-BE49-F238E27FC236}">
                  <a16:creationId xmlns:a16="http://schemas.microsoft.com/office/drawing/2014/main" id="{579667CF-C4C2-FC6C-7338-738BC59C804D}"/>
                </a:ext>
              </a:extLst>
            </p:cNvPr>
            <p:cNvSpPr/>
            <p:nvPr/>
          </p:nvSpPr>
          <p:spPr>
            <a:xfrm>
              <a:off x="6658845" y="2668794"/>
              <a:ext cx="400652" cy="383372"/>
            </a:xfrm>
            <a:custGeom>
              <a:avLst/>
              <a:gdLst>
                <a:gd name="connsiteX0" fmla="*/ 179036 w 400652"/>
                <a:gd name="connsiteY0" fmla="*/ 367846 h 383372"/>
                <a:gd name="connsiteX1" fmla="*/ 142075 w 400652"/>
                <a:gd name="connsiteY1" fmla="*/ 254159 h 383372"/>
                <a:gd name="connsiteX2" fmla="*/ 22522 w 400652"/>
                <a:gd name="connsiteY2" fmla="*/ 254159 h 383372"/>
                <a:gd name="connsiteX3" fmla="*/ 9325 w 400652"/>
                <a:gd name="connsiteY3" fmla="*/ 213489 h 383372"/>
                <a:gd name="connsiteX4" fmla="*/ 106019 w 400652"/>
                <a:gd name="connsiteY4" fmla="*/ 143233 h 383372"/>
                <a:gd name="connsiteX5" fmla="*/ 69058 w 400652"/>
                <a:gd name="connsiteY5" fmla="*/ 29546 h 383372"/>
                <a:gd name="connsiteX6" fmla="*/ 103647 w 400652"/>
                <a:gd name="connsiteY6" fmla="*/ 4402 h 383372"/>
                <a:gd name="connsiteX7" fmla="*/ 200341 w 400652"/>
                <a:gd name="connsiteY7" fmla="*/ 74658 h 383372"/>
                <a:gd name="connsiteX8" fmla="*/ 297035 w 400652"/>
                <a:gd name="connsiteY8" fmla="*/ 4402 h 383372"/>
                <a:gd name="connsiteX9" fmla="*/ 331624 w 400652"/>
                <a:gd name="connsiteY9" fmla="*/ 29546 h 383372"/>
                <a:gd name="connsiteX10" fmla="*/ 294663 w 400652"/>
                <a:gd name="connsiteY10" fmla="*/ 143233 h 383372"/>
                <a:gd name="connsiteX11" fmla="*/ 391357 w 400652"/>
                <a:gd name="connsiteY11" fmla="*/ 213489 h 383372"/>
                <a:gd name="connsiteX12" fmla="*/ 378160 w 400652"/>
                <a:gd name="connsiteY12" fmla="*/ 254159 h 383372"/>
                <a:gd name="connsiteX13" fmla="*/ 258608 w 400652"/>
                <a:gd name="connsiteY13" fmla="*/ 254159 h 383372"/>
                <a:gd name="connsiteX14" fmla="*/ 221647 w 400652"/>
                <a:gd name="connsiteY14" fmla="*/ 367846 h 383372"/>
                <a:gd name="connsiteX15" fmla="*/ 179036 w 400652"/>
                <a:gd name="connsiteY15" fmla="*/ 367846 h 38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652" h="383372">
                  <a:moveTo>
                    <a:pt x="179036" y="367846"/>
                  </a:moveTo>
                  <a:lnTo>
                    <a:pt x="142075" y="254159"/>
                  </a:lnTo>
                  <a:lnTo>
                    <a:pt x="22522" y="254159"/>
                  </a:lnTo>
                  <a:cubicBezTo>
                    <a:pt x="742" y="254159"/>
                    <a:pt x="-8315" y="226298"/>
                    <a:pt x="9325" y="213489"/>
                  </a:cubicBezTo>
                  <a:lnTo>
                    <a:pt x="106019" y="143233"/>
                  </a:lnTo>
                  <a:lnTo>
                    <a:pt x="69058" y="29546"/>
                  </a:lnTo>
                  <a:cubicBezTo>
                    <a:pt x="62330" y="8844"/>
                    <a:pt x="86007" y="-8364"/>
                    <a:pt x="103647" y="4402"/>
                  </a:cubicBezTo>
                  <a:lnTo>
                    <a:pt x="200341" y="74658"/>
                  </a:lnTo>
                  <a:lnTo>
                    <a:pt x="297035" y="4402"/>
                  </a:lnTo>
                  <a:cubicBezTo>
                    <a:pt x="314632" y="-8407"/>
                    <a:pt x="338352" y="8801"/>
                    <a:pt x="331624" y="29546"/>
                  </a:cubicBezTo>
                  <a:lnTo>
                    <a:pt x="294663" y="143233"/>
                  </a:lnTo>
                  <a:lnTo>
                    <a:pt x="391357" y="213489"/>
                  </a:lnTo>
                  <a:cubicBezTo>
                    <a:pt x="408954" y="226298"/>
                    <a:pt x="399897" y="254159"/>
                    <a:pt x="378160" y="254159"/>
                  </a:cubicBezTo>
                  <a:lnTo>
                    <a:pt x="258608" y="254159"/>
                  </a:lnTo>
                  <a:lnTo>
                    <a:pt x="221647" y="367846"/>
                  </a:lnTo>
                  <a:cubicBezTo>
                    <a:pt x="215048" y="388548"/>
                    <a:pt x="185764" y="388548"/>
                    <a:pt x="179036" y="36784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8" name="Freeform: Shape 67">
              <a:extLst>
                <a:ext uri="{FF2B5EF4-FFF2-40B4-BE49-F238E27FC236}">
                  <a16:creationId xmlns:a16="http://schemas.microsoft.com/office/drawing/2014/main" id="{03839A0C-9A2B-8DE7-B1DE-21946BC862F9}"/>
                </a:ext>
              </a:extLst>
            </p:cNvPr>
            <p:cNvSpPr/>
            <p:nvPr/>
          </p:nvSpPr>
          <p:spPr>
            <a:xfrm>
              <a:off x="7222556" y="2399155"/>
              <a:ext cx="396406" cy="396420"/>
            </a:xfrm>
            <a:custGeom>
              <a:avLst/>
              <a:gdLst>
                <a:gd name="connsiteX0" fmla="*/ 329232 w 396406"/>
                <a:gd name="connsiteY0" fmla="*/ 359479 h 396420"/>
                <a:gd name="connsiteX1" fmla="*/ 222704 w 396406"/>
                <a:gd name="connsiteY1" fmla="*/ 305223 h 396420"/>
                <a:gd name="connsiteX2" fmla="*/ 138172 w 396406"/>
                <a:gd name="connsiteY2" fmla="*/ 389755 h 396420"/>
                <a:gd name="connsiteX3" fmla="*/ 100090 w 396406"/>
                <a:gd name="connsiteY3" fmla="*/ 370347 h 396420"/>
                <a:gd name="connsiteX4" fmla="*/ 118808 w 396406"/>
                <a:gd name="connsiteY4" fmla="*/ 252261 h 396420"/>
                <a:gd name="connsiteX5" fmla="*/ 12280 w 396406"/>
                <a:gd name="connsiteY5" fmla="*/ 198005 h 396420"/>
                <a:gd name="connsiteX6" fmla="*/ 18965 w 396406"/>
                <a:gd name="connsiteY6" fmla="*/ 155783 h 396420"/>
                <a:gd name="connsiteX7" fmla="*/ 137051 w 396406"/>
                <a:gd name="connsiteY7" fmla="*/ 137065 h 396420"/>
                <a:gd name="connsiteX8" fmla="*/ 155769 w 396406"/>
                <a:gd name="connsiteY8" fmla="*/ 18979 h 396420"/>
                <a:gd name="connsiteX9" fmla="*/ 197992 w 396406"/>
                <a:gd name="connsiteY9" fmla="*/ 12294 h 396420"/>
                <a:gd name="connsiteX10" fmla="*/ 252247 w 396406"/>
                <a:gd name="connsiteY10" fmla="*/ 118821 h 396420"/>
                <a:gd name="connsiteX11" fmla="*/ 370333 w 396406"/>
                <a:gd name="connsiteY11" fmla="*/ 100104 h 396420"/>
                <a:gd name="connsiteX12" fmla="*/ 389741 w 396406"/>
                <a:gd name="connsiteY12" fmla="*/ 138186 h 396420"/>
                <a:gd name="connsiteX13" fmla="*/ 305209 w 396406"/>
                <a:gd name="connsiteY13" fmla="*/ 222718 h 396420"/>
                <a:gd name="connsiteX14" fmla="*/ 359465 w 396406"/>
                <a:gd name="connsiteY14" fmla="*/ 329246 h 396420"/>
                <a:gd name="connsiteX15" fmla="*/ 329232 w 396406"/>
                <a:gd name="connsiteY15" fmla="*/ 359479 h 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06" h="396420">
                  <a:moveTo>
                    <a:pt x="329232" y="359479"/>
                  </a:moveTo>
                  <a:lnTo>
                    <a:pt x="222704" y="305223"/>
                  </a:lnTo>
                  <a:lnTo>
                    <a:pt x="138172" y="389755"/>
                  </a:lnTo>
                  <a:cubicBezTo>
                    <a:pt x="122775" y="405152"/>
                    <a:pt x="96683" y="391868"/>
                    <a:pt x="100090" y="370347"/>
                  </a:cubicBezTo>
                  <a:lnTo>
                    <a:pt x="118808" y="252261"/>
                  </a:lnTo>
                  <a:lnTo>
                    <a:pt x="12280" y="198005"/>
                  </a:lnTo>
                  <a:cubicBezTo>
                    <a:pt x="-7128" y="188129"/>
                    <a:pt x="-2513" y="159190"/>
                    <a:pt x="18965" y="155783"/>
                  </a:cubicBezTo>
                  <a:lnTo>
                    <a:pt x="137051" y="137065"/>
                  </a:lnTo>
                  <a:lnTo>
                    <a:pt x="155769" y="18979"/>
                  </a:lnTo>
                  <a:cubicBezTo>
                    <a:pt x="159176" y="-2542"/>
                    <a:pt x="188115" y="-7114"/>
                    <a:pt x="197992" y="12294"/>
                  </a:cubicBezTo>
                  <a:lnTo>
                    <a:pt x="252247" y="118821"/>
                  </a:lnTo>
                  <a:lnTo>
                    <a:pt x="370333" y="100104"/>
                  </a:lnTo>
                  <a:cubicBezTo>
                    <a:pt x="391855" y="96696"/>
                    <a:pt x="405138" y="122789"/>
                    <a:pt x="389741" y="138186"/>
                  </a:cubicBezTo>
                  <a:lnTo>
                    <a:pt x="305209" y="222718"/>
                  </a:lnTo>
                  <a:lnTo>
                    <a:pt x="359465" y="329246"/>
                  </a:lnTo>
                  <a:cubicBezTo>
                    <a:pt x="369341" y="348653"/>
                    <a:pt x="348596" y="369355"/>
                    <a:pt x="329232" y="359479"/>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9" name="Freeform: Shape 68">
              <a:extLst>
                <a:ext uri="{FF2B5EF4-FFF2-40B4-BE49-F238E27FC236}">
                  <a16:creationId xmlns:a16="http://schemas.microsoft.com/office/drawing/2014/main" id="{C79CB8F1-2C2D-1B7E-559C-3B1FFD6735C0}"/>
                </a:ext>
              </a:extLst>
            </p:cNvPr>
            <p:cNvSpPr/>
            <p:nvPr/>
          </p:nvSpPr>
          <p:spPr>
            <a:xfrm>
              <a:off x="7492162" y="1835574"/>
              <a:ext cx="383354" cy="400738"/>
            </a:xfrm>
            <a:custGeom>
              <a:avLst/>
              <a:gdLst>
                <a:gd name="connsiteX0" fmla="*/ 367823 w 383354"/>
                <a:gd name="connsiteY0" fmla="*/ 221703 h 400738"/>
                <a:gd name="connsiteX1" fmla="*/ 254136 w 383354"/>
                <a:gd name="connsiteY1" fmla="*/ 258664 h 400738"/>
                <a:gd name="connsiteX2" fmla="*/ 254136 w 383354"/>
                <a:gd name="connsiteY2" fmla="*/ 378216 h 400738"/>
                <a:gd name="connsiteX3" fmla="*/ 213466 w 383354"/>
                <a:gd name="connsiteY3" fmla="*/ 391414 h 400738"/>
                <a:gd name="connsiteX4" fmla="*/ 143209 w 383354"/>
                <a:gd name="connsiteY4" fmla="*/ 294720 h 400738"/>
                <a:gd name="connsiteX5" fmla="*/ 29522 w 383354"/>
                <a:gd name="connsiteY5" fmla="*/ 331681 h 400738"/>
                <a:gd name="connsiteX6" fmla="*/ 4378 w 383354"/>
                <a:gd name="connsiteY6" fmla="*/ 297092 h 400738"/>
                <a:gd name="connsiteX7" fmla="*/ 74678 w 383354"/>
                <a:gd name="connsiteY7" fmla="*/ 200311 h 400738"/>
                <a:gd name="connsiteX8" fmla="*/ 4421 w 383354"/>
                <a:gd name="connsiteY8" fmla="*/ 103617 h 400738"/>
                <a:gd name="connsiteX9" fmla="*/ 29565 w 383354"/>
                <a:gd name="connsiteY9" fmla="*/ 69028 h 400738"/>
                <a:gd name="connsiteX10" fmla="*/ 143252 w 383354"/>
                <a:gd name="connsiteY10" fmla="*/ 105989 h 400738"/>
                <a:gd name="connsiteX11" fmla="*/ 213509 w 383354"/>
                <a:gd name="connsiteY11" fmla="*/ 9295 h 400738"/>
                <a:gd name="connsiteX12" fmla="*/ 254179 w 383354"/>
                <a:gd name="connsiteY12" fmla="*/ 22492 h 400738"/>
                <a:gd name="connsiteX13" fmla="*/ 254179 w 383354"/>
                <a:gd name="connsiteY13" fmla="*/ 142044 h 400738"/>
                <a:gd name="connsiteX14" fmla="*/ 367866 w 383354"/>
                <a:gd name="connsiteY14" fmla="*/ 179006 h 400738"/>
                <a:gd name="connsiteX15" fmla="*/ 367823 w 383354"/>
                <a:gd name="connsiteY15" fmla="*/ 221703 h 4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354" h="400738">
                  <a:moveTo>
                    <a:pt x="367823" y="221703"/>
                  </a:moveTo>
                  <a:lnTo>
                    <a:pt x="254136" y="258664"/>
                  </a:lnTo>
                  <a:lnTo>
                    <a:pt x="254136" y="378216"/>
                  </a:lnTo>
                  <a:cubicBezTo>
                    <a:pt x="254136" y="399996"/>
                    <a:pt x="226275" y="409053"/>
                    <a:pt x="213466" y="391414"/>
                  </a:cubicBezTo>
                  <a:lnTo>
                    <a:pt x="143209" y="294720"/>
                  </a:lnTo>
                  <a:lnTo>
                    <a:pt x="29522" y="331681"/>
                  </a:lnTo>
                  <a:cubicBezTo>
                    <a:pt x="8821" y="338409"/>
                    <a:pt x="-8388" y="314731"/>
                    <a:pt x="4378" y="297092"/>
                  </a:cubicBezTo>
                  <a:lnTo>
                    <a:pt x="74678" y="200311"/>
                  </a:lnTo>
                  <a:lnTo>
                    <a:pt x="4421" y="103617"/>
                  </a:lnTo>
                  <a:cubicBezTo>
                    <a:pt x="-8388" y="86021"/>
                    <a:pt x="8821" y="62300"/>
                    <a:pt x="29565" y="69028"/>
                  </a:cubicBezTo>
                  <a:lnTo>
                    <a:pt x="143252" y="105989"/>
                  </a:lnTo>
                  <a:lnTo>
                    <a:pt x="213509" y="9295"/>
                  </a:lnTo>
                  <a:cubicBezTo>
                    <a:pt x="226318" y="-8302"/>
                    <a:pt x="254179" y="755"/>
                    <a:pt x="254179" y="22492"/>
                  </a:cubicBezTo>
                  <a:lnTo>
                    <a:pt x="254179" y="142044"/>
                  </a:lnTo>
                  <a:lnTo>
                    <a:pt x="367866" y="179006"/>
                  </a:lnTo>
                  <a:cubicBezTo>
                    <a:pt x="388524" y="185648"/>
                    <a:pt x="388524" y="214975"/>
                    <a:pt x="367823" y="221703"/>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70" name="Freeform: Shape 69">
              <a:extLst>
                <a:ext uri="{FF2B5EF4-FFF2-40B4-BE49-F238E27FC236}">
                  <a16:creationId xmlns:a16="http://schemas.microsoft.com/office/drawing/2014/main" id="{301DAAA7-E9B8-1D29-BC90-8EEE09B82270}"/>
                </a:ext>
              </a:extLst>
            </p:cNvPr>
            <p:cNvSpPr/>
            <p:nvPr/>
          </p:nvSpPr>
          <p:spPr>
            <a:xfrm>
              <a:off x="7222499" y="1276153"/>
              <a:ext cx="396420" cy="396406"/>
            </a:xfrm>
            <a:custGeom>
              <a:avLst/>
              <a:gdLst>
                <a:gd name="connsiteX0" fmla="*/ 359479 w 396420"/>
                <a:gd name="connsiteY0" fmla="*/ 67175 h 396406"/>
                <a:gd name="connsiteX1" fmla="*/ 305223 w 396420"/>
                <a:gd name="connsiteY1" fmla="*/ 173702 h 396406"/>
                <a:gd name="connsiteX2" fmla="*/ 389755 w 396420"/>
                <a:gd name="connsiteY2" fmla="*/ 258234 h 396406"/>
                <a:gd name="connsiteX3" fmla="*/ 370347 w 396420"/>
                <a:gd name="connsiteY3" fmla="*/ 296317 h 396406"/>
                <a:gd name="connsiteX4" fmla="*/ 252261 w 396420"/>
                <a:gd name="connsiteY4" fmla="*/ 277599 h 396406"/>
                <a:gd name="connsiteX5" fmla="*/ 198005 w 396420"/>
                <a:gd name="connsiteY5" fmla="*/ 384126 h 396406"/>
                <a:gd name="connsiteX6" fmla="*/ 155783 w 396420"/>
                <a:gd name="connsiteY6" fmla="*/ 377441 h 396406"/>
                <a:gd name="connsiteX7" fmla="*/ 137065 w 396420"/>
                <a:gd name="connsiteY7" fmla="*/ 259356 h 396406"/>
                <a:gd name="connsiteX8" fmla="*/ 18979 w 396420"/>
                <a:gd name="connsiteY8" fmla="*/ 240638 h 396406"/>
                <a:gd name="connsiteX9" fmla="*/ 12294 w 396420"/>
                <a:gd name="connsiteY9" fmla="*/ 198415 h 396406"/>
                <a:gd name="connsiteX10" fmla="*/ 118821 w 396420"/>
                <a:gd name="connsiteY10" fmla="*/ 144159 h 396406"/>
                <a:gd name="connsiteX11" fmla="*/ 100104 w 396420"/>
                <a:gd name="connsiteY11" fmla="*/ 26073 h 396406"/>
                <a:gd name="connsiteX12" fmla="*/ 138186 w 396420"/>
                <a:gd name="connsiteY12" fmla="*/ 6665 h 396406"/>
                <a:gd name="connsiteX13" fmla="*/ 222718 w 396420"/>
                <a:gd name="connsiteY13" fmla="*/ 91197 h 396406"/>
                <a:gd name="connsiteX14" fmla="*/ 329245 w 396420"/>
                <a:gd name="connsiteY14" fmla="*/ 36942 h 396406"/>
                <a:gd name="connsiteX15" fmla="*/ 359479 w 396420"/>
                <a:gd name="connsiteY15" fmla="*/ 67175 h 39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20" h="396406">
                  <a:moveTo>
                    <a:pt x="359479" y="67175"/>
                  </a:moveTo>
                  <a:lnTo>
                    <a:pt x="305223" y="173702"/>
                  </a:lnTo>
                  <a:lnTo>
                    <a:pt x="389755" y="258234"/>
                  </a:lnTo>
                  <a:cubicBezTo>
                    <a:pt x="405152" y="273631"/>
                    <a:pt x="391868" y="299724"/>
                    <a:pt x="370347" y="296317"/>
                  </a:cubicBezTo>
                  <a:lnTo>
                    <a:pt x="252261" y="277599"/>
                  </a:lnTo>
                  <a:lnTo>
                    <a:pt x="198005" y="384126"/>
                  </a:lnTo>
                  <a:cubicBezTo>
                    <a:pt x="188129" y="403534"/>
                    <a:pt x="159190" y="398920"/>
                    <a:pt x="155783" y="377441"/>
                  </a:cubicBezTo>
                  <a:lnTo>
                    <a:pt x="137065" y="259356"/>
                  </a:lnTo>
                  <a:lnTo>
                    <a:pt x="18979" y="240638"/>
                  </a:lnTo>
                  <a:cubicBezTo>
                    <a:pt x="-2542" y="237231"/>
                    <a:pt x="-7114" y="208291"/>
                    <a:pt x="12294" y="198415"/>
                  </a:cubicBezTo>
                  <a:lnTo>
                    <a:pt x="118821" y="144159"/>
                  </a:lnTo>
                  <a:lnTo>
                    <a:pt x="100104" y="26073"/>
                  </a:lnTo>
                  <a:cubicBezTo>
                    <a:pt x="96696" y="4552"/>
                    <a:pt x="122789" y="-8731"/>
                    <a:pt x="138186" y="6665"/>
                  </a:cubicBezTo>
                  <a:lnTo>
                    <a:pt x="222718" y="91197"/>
                  </a:lnTo>
                  <a:lnTo>
                    <a:pt x="329245" y="36942"/>
                  </a:lnTo>
                  <a:cubicBezTo>
                    <a:pt x="348653" y="27108"/>
                    <a:pt x="369398" y="47810"/>
                    <a:pt x="359479" y="67175"/>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grpSp>
      <p:sp>
        <p:nvSpPr>
          <p:cNvPr id="6" name="TextBox 5">
            <a:extLst>
              <a:ext uri="{FF2B5EF4-FFF2-40B4-BE49-F238E27FC236}">
                <a16:creationId xmlns:a16="http://schemas.microsoft.com/office/drawing/2014/main" id="{081972D5-00F6-20EA-AA07-EAD50188317B}"/>
              </a:ext>
            </a:extLst>
          </p:cNvPr>
          <p:cNvSpPr txBox="1"/>
          <p:nvPr/>
        </p:nvSpPr>
        <p:spPr>
          <a:xfrm>
            <a:off x="2355442" y="2084441"/>
            <a:ext cx="7495358" cy="1200329"/>
          </a:xfrm>
          <a:prstGeom prst="rect">
            <a:avLst/>
          </a:prstGeom>
          <a:noFill/>
        </p:spPr>
        <p:txBody>
          <a:bodyPr wrap="square" rtlCol="0">
            <a:spAutoFit/>
          </a:bodyPr>
          <a:lstStyle/>
          <a:p>
            <a:pPr algn="ctr"/>
            <a:r>
              <a:rPr lang="en-GB" sz="3600" dirty="0">
                <a:solidFill>
                  <a:schemeClr val="accent3">
                    <a:lumMod val="50000"/>
                  </a:schemeClr>
                </a:solidFill>
                <a:latin typeface="Poppins Bold" panose="00000800000000000000" pitchFamily="2" charset="0"/>
                <a:cs typeface="Poppins Bold" panose="00000800000000000000" pitchFamily="2" charset="0"/>
              </a:rPr>
              <a:t>Markets in Financial Instruments Directive (MiFID) </a:t>
            </a:r>
            <a:endParaRPr lang="en-GB" sz="3600" b="0" i="0" u="none" strike="noStrike" dirty="0">
              <a:solidFill>
                <a:schemeClr val="accent3">
                  <a:lumMod val="50000"/>
                </a:schemeClr>
              </a:solidFill>
              <a:effectLst/>
              <a:latin typeface="Poppins Bold" panose="00000800000000000000" pitchFamily="2" charset="0"/>
              <a:cs typeface="Poppins Bold" panose="00000800000000000000" pitchFamily="2" charset="0"/>
            </a:endParaRPr>
          </a:p>
        </p:txBody>
      </p:sp>
      <p:sp>
        <p:nvSpPr>
          <p:cNvPr id="7" name="TextBox 6">
            <a:extLst>
              <a:ext uri="{FF2B5EF4-FFF2-40B4-BE49-F238E27FC236}">
                <a16:creationId xmlns:a16="http://schemas.microsoft.com/office/drawing/2014/main" id="{AEEF156D-1ADB-C587-A600-1F10A7CB4C21}"/>
              </a:ext>
            </a:extLst>
          </p:cNvPr>
          <p:cNvSpPr txBox="1"/>
          <p:nvPr/>
        </p:nvSpPr>
        <p:spPr>
          <a:xfrm>
            <a:off x="2355441" y="3339649"/>
            <a:ext cx="7495359" cy="400110"/>
          </a:xfrm>
          <a:prstGeom prst="rect">
            <a:avLst/>
          </a:prstGeom>
          <a:noFill/>
        </p:spPr>
        <p:txBody>
          <a:bodyPr wrap="square" rtlCol="0">
            <a:spAutoFit/>
          </a:bodyPr>
          <a:lstStyle/>
          <a:p>
            <a:pPr algn="ctr"/>
            <a:r>
              <a:rPr lang="en-US" sz="2000" dirty="0">
                <a:solidFill>
                  <a:schemeClr val="accent3">
                    <a:lumMod val="50000"/>
                  </a:schemeClr>
                </a:solidFill>
                <a:latin typeface="Poppins" panose="00000500000000000000" pitchFamily="2" charset="0"/>
                <a:cs typeface="Poppins" panose="00000500000000000000" pitchFamily="2" charset="0"/>
              </a:rPr>
              <a:t>Increased transparency and standardized reporting</a:t>
            </a:r>
          </a:p>
        </p:txBody>
      </p:sp>
      <p:pic>
        <p:nvPicPr>
          <p:cNvPr id="8" name="Graphic 7">
            <a:extLst>
              <a:ext uri="{FF2B5EF4-FFF2-40B4-BE49-F238E27FC236}">
                <a16:creationId xmlns:a16="http://schemas.microsoft.com/office/drawing/2014/main" id="{3384A631-D6D0-42F1-4813-A8A10E5D26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42596" y="4022718"/>
            <a:ext cx="1137286" cy="1137286"/>
          </a:xfrm>
          <a:prstGeom prst="rect">
            <a:avLst/>
          </a:prstGeom>
        </p:spPr>
      </p:pic>
      <p:grpSp>
        <p:nvGrpSpPr>
          <p:cNvPr id="88" name="Group 87">
            <a:extLst>
              <a:ext uri="{FF2B5EF4-FFF2-40B4-BE49-F238E27FC236}">
                <a16:creationId xmlns:a16="http://schemas.microsoft.com/office/drawing/2014/main" id="{CE6B1B50-6D41-46A7-ACF7-D36688483E4C}"/>
              </a:ext>
            </a:extLst>
          </p:cNvPr>
          <p:cNvGrpSpPr/>
          <p:nvPr/>
        </p:nvGrpSpPr>
        <p:grpSpPr>
          <a:xfrm>
            <a:off x="5512403" y="760407"/>
            <a:ext cx="1162159" cy="1162159"/>
            <a:chOff x="5512403" y="760407"/>
            <a:chExt cx="1162159" cy="1162159"/>
          </a:xfrm>
        </p:grpSpPr>
        <p:sp>
          <p:nvSpPr>
            <p:cNvPr id="4" name="Oval 3">
              <a:extLst>
                <a:ext uri="{FF2B5EF4-FFF2-40B4-BE49-F238E27FC236}">
                  <a16:creationId xmlns:a16="http://schemas.microsoft.com/office/drawing/2014/main" id="{4F6A10DA-371E-5240-894F-B7B693B4365C}"/>
                </a:ext>
              </a:extLst>
            </p:cNvPr>
            <p:cNvSpPr/>
            <p:nvPr/>
          </p:nvSpPr>
          <p:spPr>
            <a:xfrm>
              <a:off x="5512403" y="760407"/>
              <a:ext cx="1162159" cy="1162159"/>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87" name="Graphic 86">
              <a:extLst>
                <a:ext uri="{FF2B5EF4-FFF2-40B4-BE49-F238E27FC236}">
                  <a16:creationId xmlns:a16="http://schemas.microsoft.com/office/drawing/2014/main" id="{2D95E670-A38C-2D71-2290-A6374D0F11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5076" y="993080"/>
              <a:ext cx="696812" cy="696812"/>
            </a:xfrm>
            <a:prstGeom prst="rect">
              <a:avLst/>
            </a:prstGeom>
          </p:spPr>
        </p:pic>
      </p:grpSp>
      <p:grpSp>
        <p:nvGrpSpPr>
          <p:cNvPr id="89" name="Group 88">
            <a:extLst>
              <a:ext uri="{FF2B5EF4-FFF2-40B4-BE49-F238E27FC236}">
                <a16:creationId xmlns:a16="http://schemas.microsoft.com/office/drawing/2014/main" id="{850F4CE2-C56A-C252-4EF8-32075F7F6C3B}"/>
              </a:ext>
            </a:extLst>
          </p:cNvPr>
          <p:cNvGrpSpPr/>
          <p:nvPr/>
        </p:nvGrpSpPr>
        <p:grpSpPr>
          <a:xfrm>
            <a:off x="8183579" y="4138268"/>
            <a:ext cx="655320" cy="655320"/>
            <a:chOff x="5512403" y="760407"/>
            <a:chExt cx="1162159" cy="1162159"/>
          </a:xfrm>
        </p:grpSpPr>
        <p:sp>
          <p:nvSpPr>
            <p:cNvPr id="90" name="Oval 89">
              <a:extLst>
                <a:ext uri="{FF2B5EF4-FFF2-40B4-BE49-F238E27FC236}">
                  <a16:creationId xmlns:a16="http://schemas.microsoft.com/office/drawing/2014/main" id="{A1496419-93D1-CAC6-45F1-D930CFF77C21}"/>
                </a:ext>
              </a:extLst>
            </p:cNvPr>
            <p:cNvSpPr/>
            <p:nvPr/>
          </p:nvSpPr>
          <p:spPr>
            <a:xfrm>
              <a:off x="5512403" y="760407"/>
              <a:ext cx="1162159" cy="1162159"/>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91" name="Graphic 90">
              <a:extLst>
                <a:ext uri="{FF2B5EF4-FFF2-40B4-BE49-F238E27FC236}">
                  <a16:creationId xmlns:a16="http://schemas.microsoft.com/office/drawing/2014/main" id="{7947E61D-D19A-1174-741A-EC4EE69243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45076" y="993080"/>
              <a:ext cx="696812" cy="696812"/>
            </a:xfrm>
            <a:prstGeom prst="rect">
              <a:avLst/>
            </a:prstGeom>
          </p:spPr>
        </p:pic>
      </p:grpSp>
    </p:spTree>
    <p:extLst>
      <p:ext uri="{BB962C8B-B14F-4D97-AF65-F5344CB8AC3E}">
        <p14:creationId xmlns:p14="http://schemas.microsoft.com/office/powerpoint/2010/main" val="19588794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nodeType="clickEffect">
                                  <p:stCondLst>
                                    <p:cond delay="0"/>
                                  </p:stCondLst>
                                  <p:childTnLst>
                                    <p:anim calcmode="lin" valueType="num">
                                      <p:cBhvr>
                                        <p:cTn id="11" dur="500"/>
                                        <p:tgtEl>
                                          <p:spTgt spid="89"/>
                                        </p:tgtEl>
                                        <p:attrNameLst>
                                          <p:attrName>ppt_w</p:attrName>
                                        </p:attrNameLst>
                                      </p:cBhvr>
                                      <p:tavLst>
                                        <p:tav tm="0">
                                          <p:val>
                                            <p:strVal val="ppt_w"/>
                                          </p:val>
                                        </p:tav>
                                        <p:tav tm="100000">
                                          <p:val>
                                            <p:fltVal val="0"/>
                                          </p:val>
                                        </p:tav>
                                      </p:tavLst>
                                    </p:anim>
                                    <p:anim calcmode="lin" valueType="num">
                                      <p:cBhvr>
                                        <p:cTn id="12" dur="500"/>
                                        <p:tgtEl>
                                          <p:spTgt spid="89"/>
                                        </p:tgtEl>
                                        <p:attrNameLst>
                                          <p:attrName>ppt_h</p:attrName>
                                        </p:attrNameLst>
                                      </p:cBhvr>
                                      <p:tavLst>
                                        <p:tav tm="0">
                                          <p:val>
                                            <p:strVal val="ppt_h"/>
                                          </p:val>
                                        </p:tav>
                                        <p:tav tm="100000">
                                          <p:val>
                                            <p:fltVal val="0"/>
                                          </p:val>
                                        </p:tav>
                                      </p:tavLst>
                                    </p:anim>
                                    <p:anim calcmode="lin" valueType="num">
                                      <p:cBhvr>
                                        <p:cTn id="13" dur="500"/>
                                        <p:tgtEl>
                                          <p:spTgt spid="89"/>
                                        </p:tgtEl>
                                        <p:attrNameLst>
                                          <p:attrName>style.rotation</p:attrName>
                                        </p:attrNameLst>
                                      </p:cBhvr>
                                      <p:tavLst>
                                        <p:tav tm="0">
                                          <p:val>
                                            <p:fltVal val="0"/>
                                          </p:val>
                                        </p:tav>
                                        <p:tav tm="100000">
                                          <p:val>
                                            <p:fltVal val="90"/>
                                          </p:val>
                                        </p:tav>
                                      </p:tavLst>
                                    </p:anim>
                                    <p:animEffect transition="out" filter="fade">
                                      <p:cBhvr>
                                        <p:cTn id="14" dur="500"/>
                                        <p:tgtEl>
                                          <p:spTgt spid="89"/>
                                        </p:tgtEl>
                                      </p:cBhvr>
                                    </p:animEffect>
                                    <p:set>
                                      <p:cBhvr>
                                        <p:cTn id="15" dur="1" fill="hold">
                                          <p:stCondLst>
                                            <p:cond delay="499"/>
                                          </p:stCondLst>
                                        </p:cTn>
                                        <p:tgtEl>
                                          <p:spTgt spid="89"/>
                                        </p:tgtEl>
                                        <p:attrNameLst>
                                          <p:attrName>style.visibility</p:attrName>
                                        </p:attrNameLst>
                                      </p:cBhvr>
                                      <p:to>
                                        <p:strVal val="hidden"/>
                                      </p:to>
                                    </p:set>
                                  </p:childTnLst>
                                </p:cTn>
                              </p:par>
                              <p:par>
                                <p:cTn id="16" presetID="22" presetClass="exit" presetSubtype="8" fill="hold" nodeType="withEffect">
                                  <p:stCondLst>
                                    <p:cond delay="0"/>
                                  </p:stCondLst>
                                  <p:childTnLst>
                                    <p:animEffect transition="out" filter="wipe(left)">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txBox="1">
            <a:spLocks noGrp="1"/>
          </p:cNvSpPr>
          <p:nvPr>
            <p:ph type="ctrTitle"/>
          </p:nvPr>
        </p:nvSpPr>
        <p:spPr>
          <a:xfrm>
            <a:off x="5029171" y="2529721"/>
            <a:ext cx="4867183" cy="1798558"/>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rgbClr val="163260"/>
              </a:buClr>
              <a:buSzPts val="4400"/>
              <a:buFont typeface="Open Sans"/>
              <a:buNone/>
            </a:pPr>
            <a:r>
              <a:rPr lang="en-GB" sz="4800" dirty="0"/>
              <a:t>Key Objectives and Tools</a:t>
            </a:r>
            <a:endParaRPr lang="en-GB" sz="3200" dirty="0">
              <a:latin typeface="Ivar Text" panose="00000500000000000000" pitchFamily="50" charset="0"/>
            </a:endParaRPr>
          </a:p>
        </p:txBody>
      </p:sp>
    </p:spTree>
    <p:extLst>
      <p:ext uri="{BB962C8B-B14F-4D97-AF65-F5344CB8AC3E}">
        <p14:creationId xmlns:p14="http://schemas.microsoft.com/office/powerpoint/2010/main" val="100426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9105535-AC62-0C21-7AA5-9EDB4E47FCFE}"/>
              </a:ext>
            </a:extLst>
          </p:cNvPr>
          <p:cNvCxnSpPr>
            <a:cxnSpLocks/>
          </p:cNvCxnSpPr>
          <p:nvPr/>
        </p:nvCxnSpPr>
        <p:spPr>
          <a:xfrm>
            <a:off x="1587930" y="5433281"/>
            <a:ext cx="10604070" cy="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B2D52AA-E215-D1C4-D317-5A7D1DED9D91}"/>
              </a:ext>
            </a:extLst>
          </p:cNvPr>
          <p:cNvCxnSpPr>
            <a:cxnSpLocks/>
          </p:cNvCxnSpPr>
          <p:nvPr/>
        </p:nvCxnSpPr>
        <p:spPr>
          <a:xfrm flipV="1">
            <a:off x="1587930" y="5283344"/>
            <a:ext cx="0" cy="29987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9673D4E-1839-9C7A-4EFA-2D371F28F1D5}"/>
              </a:ext>
            </a:extLst>
          </p:cNvPr>
          <p:cNvSpPr txBox="1"/>
          <p:nvPr/>
        </p:nvSpPr>
        <p:spPr>
          <a:xfrm>
            <a:off x="1239651" y="5686968"/>
            <a:ext cx="696557"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2000</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cxnSp>
        <p:nvCxnSpPr>
          <p:cNvPr id="25" name="Straight Connector 24">
            <a:extLst>
              <a:ext uri="{FF2B5EF4-FFF2-40B4-BE49-F238E27FC236}">
                <a16:creationId xmlns:a16="http://schemas.microsoft.com/office/drawing/2014/main" id="{1BF23B54-10B0-BA63-251D-7DC5C2F06EA1}"/>
              </a:ext>
            </a:extLst>
          </p:cNvPr>
          <p:cNvCxnSpPr>
            <a:cxnSpLocks/>
          </p:cNvCxnSpPr>
          <p:nvPr/>
        </p:nvCxnSpPr>
        <p:spPr>
          <a:xfrm flipV="1">
            <a:off x="3511071" y="5283344"/>
            <a:ext cx="0" cy="29987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95C67F8-77AB-BA1D-D506-15FD2E5DFDEA}"/>
              </a:ext>
            </a:extLst>
          </p:cNvPr>
          <p:cNvCxnSpPr>
            <a:cxnSpLocks/>
          </p:cNvCxnSpPr>
          <p:nvPr/>
        </p:nvCxnSpPr>
        <p:spPr>
          <a:xfrm flipV="1">
            <a:off x="5434212" y="5283344"/>
            <a:ext cx="0" cy="29987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84F05B4-7A01-878B-68D0-A6ADD1BC6452}"/>
              </a:ext>
            </a:extLst>
          </p:cNvPr>
          <p:cNvCxnSpPr>
            <a:cxnSpLocks/>
          </p:cNvCxnSpPr>
          <p:nvPr/>
        </p:nvCxnSpPr>
        <p:spPr>
          <a:xfrm flipV="1">
            <a:off x="7357354" y="5283344"/>
            <a:ext cx="0" cy="29987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45C38A8-9B62-B3ED-3D7F-3001658E696C}"/>
              </a:ext>
            </a:extLst>
          </p:cNvPr>
          <p:cNvCxnSpPr>
            <a:cxnSpLocks/>
          </p:cNvCxnSpPr>
          <p:nvPr/>
        </p:nvCxnSpPr>
        <p:spPr>
          <a:xfrm flipV="1">
            <a:off x="9280495" y="5283344"/>
            <a:ext cx="0" cy="29987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F761A1E-61B4-48EF-932C-118A685831E9}"/>
              </a:ext>
            </a:extLst>
          </p:cNvPr>
          <p:cNvSpPr txBox="1"/>
          <p:nvPr/>
        </p:nvSpPr>
        <p:spPr>
          <a:xfrm>
            <a:off x="3162792" y="5686968"/>
            <a:ext cx="696557"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2005</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sp>
        <p:nvSpPr>
          <p:cNvPr id="48" name="TextBox 47">
            <a:extLst>
              <a:ext uri="{FF2B5EF4-FFF2-40B4-BE49-F238E27FC236}">
                <a16:creationId xmlns:a16="http://schemas.microsoft.com/office/drawing/2014/main" id="{556337B6-4A4E-B6AC-7AD7-01D7E5AA2382}"/>
              </a:ext>
            </a:extLst>
          </p:cNvPr>
          <p:cNvSpPr txBox="1"/>
          <p:nvPr/>
        </p:nvSpPr>
        <p:spPr>
          <a:xfrm>
            <a:off x="5096479" y="5686968"/>
            <a:ext cx="696557"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2010</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sp>
        <p:nvSpPr>
          <p:cNvPr id="49" name="TextBox 48">
            <a:extLst>
              <a:ext uri="{FF2B5EF4-FFF2-40B4-BE49-F238E27FC236}">
                <a16:creationId xmlns:a16="http://schemas.microsoft.com/office/drawing/2014/main" id="{8653D8BD-A1C0-2B07-AC2B-C4933BEBD3BC}"/>
              </a:ext>
            </a:extLst>
          </p:cNvPr>
          <p:cNvSpPr txBox="1"/>
          <p:nvPr/>
        </p:nvSpPr>
        <p:spPr>
          <a:xfrm>
            <a:off x="7009075" y="5686968"/>
            <a:ext cx="696557"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2015</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sp>
        <p:nvSpPr>
          <p:cNvPr id="50" name="TextBox 49">
            <a:extLst>
              <a:ext uri="{FF2B5EF4-FFF2-40B4-BE49-F238E27FC236}">
                <a16:creationId xmlns:a16="http://schemas.microsoft.com/office/drawing/2014/main" id="{78EB91CE-9DEE-20DE-0FE4-DC3A538AB3B6}"/>
              </a:ext>
            </a:extLst>
          </p:cNvPr>
          <p:cNvSpPr txBox="1"/>
          <p:nvPr/>
        </p:nvSpPr>
        <p:spPr>
          <a:xfrm>
            <a:off x="8932216" y="5686968"/>
            <a:ext cx="696557"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2020</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cxnSp>
        <p:nvCxnSpPr>
          <p:cNvPr id="52" name="Straight Connector 51">
            <a:extLst>
              <a:ext uri="{FF2B5EF4-FFF2-40B4-BE49-F238E27FC236}">
                <a16:creationId xmlns:a16="http://schemas.microsoft.com/office/drawing/2014/main" id="{E0C6D8D4-DE76-D947-62FB-9403F082D311}"/>
              </a:ext>
            </a:extLst>
          </p:cNvPr>
          <p:cNvCxnSpPr>
            <a:cxnSpLocks/>
          </p:cNvCxnSpPr>
          <p:nvPr/>
        </p:nvCxnSpPr>
        <p:spPr>
          <a:xfrm flipV="1">
            <a:off x="11203637" y="5283344"/>
            <a:ext cx="0" cy="29987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332F7E7-3839-242E-007A-BD8AFE0EC38A}"/>
              </a:ext>
            </a:extLst>
          </p:cNvPr>
          <p:cNvSpPr txBox="1"/>
          <p:nvPr/>
        </p:nvSpPr>
        <p:spPr>
          <a:xfrm>
            <a:off x="10855359" y="5686968"/>
            <a:ext cx="696557"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2025</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cxnSp>
        <p:nvCxnSpPr>
          <p:cNvPr id="12" name="Straight Connector 11">
            <a:extLst>
              <a:ext uri="{FF2B5EF4-FFF2-40B4-BE49-F238E27FC236}">
                <a16:creationId xmlns:a16="http://schemas.microsoft.com/office/drawing/2014/main" id="{AE12DEAB-3F01-F9A2-E911-9B5CE7376421}"/>
              </a:ext>
            </a:extLst>
          </p:cNvPr>
          <p:cNvCxnSpPr>
            <a:cxnSpLocks/>
          </p:cNvCxnSpPr>
          <p:nvPr/>
        </p:nvCxnSpPr>
        <p:spPr>
          <a:xfrm flipV="1">
            <a:off x="5818841" y="5333328"/>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DD473D-8D47-F5C6-E288-49A2C6238430}"/>
              </a:ext>
            </a:extLst>
          </p:cNvPr>
          <p:cNvCxnSpPr>
            <a:cxnSpLocks/>
          </p:cNvCxnSpPr>
          <p:nvPr/>
        </p:nvCxnSpPr>
        <p:spPr>
          <a:xfrm flipV="1">
            <a:off x="6203469" y="5331024"/>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783377-2952-7E70-BB23-9CE3CC01B158}"/>
              </a:ext>
            </a:extLst>
          </p:cNvPr>
          <p:cNvCxnSpPr>
            <a:cxnSpLocks/>
          </p:cNvCxnSpPr>
          <p:nvPr/>
        </p:nvCxnSpPr>
        <p:spPr>
          <a:xfrm flipV="1">
            <a:off x="6588097" y="5331024"/>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CADB522-212B-893E-D56A-FE4908AB995D}"/>
              </a:ext>
            </a:extLst>
          </p:cNvPr>
          <p:cNvCxnSpPr>
            <a:cxnSpLocks/>
          </p:cNvCxnSpPr>
          <p:nvPr/>
        </p:nvCxnSpPr>
        <p:spPr>
          <a:xfrm flipV="1">
            <a:off x="6972725" y="5333328"/>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87607AB-5AA6-1D47-8D94-65C5E3F1CB87}"/>
              </a:ext>
            </a:extLst>
          </p:cNvPr>
          <p:cNvCxnSpPr>
            <a:cxnSpLocks/>
          </p:cNvCxnSpPr>
          <p:nvPr/>
        </p:nvCxnSpPr>
        <p:spPr>
          <a:xfrm flipV="1">
            <a:off x="7741982" y="5333328"/>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B93D998-CD17-9294-3F1F-666F0EA66889}"/>
              </a:ext>
            </a:extLst>
          </p:cNvPr>
          <p:cNvCxnSpPr>
            <a:cxnSpLocks/>
          </p:cNvCxnSpPr>
          <p:nvPr/>
        </p:nvCxnSpPr>
        <p:spPr>
          <a:xfrm flipV="1">
            <a:off x="8126610" y="5331024"/>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942268D-C720-AC61-B4CB-753546479AD3}"/>
              </a:ext>
            </a:extLst>
          </p:cNvPr>
          <p:cNvCxnSpPr>
            <a:cxnSpLocks/>
          </p:cNvCxnSpPr>
          <p:nvPr/>
        </p:nvCxnSpPr>
        <p:spPr>
          <a:xfrm flipV="1">
            <a:off x="8511239" y="5331024"/>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98CA381-188C-18B0-371A-23DA86C76E3B}"/>
              </a:ext>
            </a:extLst>
          </p:cNvPr>
          <p:cNvCxnSpPr>
            <a:cxnSpLocks/>
          </p:cNvCxnSpPr>
          <p:nvPr/>
        </p:nvCxnSpPr>
        <p:spPr>
          <a:xfrm flipV="1">
            <a:off x="8895867" y="5333328"/>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DC5431-2292-DEE3-3F00-D0AED506FB16}"/>
              </a:ext>
            </a:extLst>
          </p:cNvPr>
          <p:cNvCxnSpPr>
            <a:cxnSpLocks/>
          </p:cNvCxnSpPr>
          <p:nvPr/>
        </p:nvCxnSpPr>
        <p:spPr>
          <a:xfrm flipV="1">
            <a:off x="9665123" y="5331024"/>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80D267-75A4-96E2-24EF-E17E4CB47BE8}"/>
              </a:ext>
            </a:extLst>
          </p:cNvPr>
          <p:cNvCxnSpPr>
            <a:cxnSpLocks/>
          </p:cNvCxnSpPr>
          <p:nvPr/>
        </p:nvCxnSpPr>
        <p:spPr>
          <a:xfrm flipV="1">
            <a:off x="10049752" y="5328720"/>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018AC1A-2737-8A5F-0DFB-AE9938278B20}"/>
              </a:ext>
            </a:extLst>
          </p:cNvPr>
          <p:cNvCxnSpPr>
            <a:cxnSpLocks/>
          </p:cNvCxnSpPr>
          <p:nvPr/>
        </p:nvCxnSpPr>
        <p:spPr>
          <a:xfrm flipV="1">
            <a:off x="10434380" y="5328720"/>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B48150-5AB4-CBF2-77F0-217420899F2C}"/>
              </a:ext>
            </a:extLst>
          </p:cNvPr>
          <p:cNvCxnSpPr>
            <a:cxnSpLocks/>
          </p:cNvCxnSpPr>
          <p:nvPr/>
        </p:nvCxnSpPr>
        <p:spPr>
          <a:xfrm flipV="1">
            <a:off x="10819008" y="5331024"/>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24AEE6C-A62D-BE7A-9CE6-536BC192F614}"/>
              </a:ext>
            </a:extLst>
          </p:cNvPr>
          <p:cNvCxnSpPr>
            <a:cxnSpLocks/>
          </p:cNvCxnSpPr>
          <p:nvPr/>
        </p:nvCxnSpPr>
        <p:spPr>
          <a:xfrm flipV="1">
            <a:off x="1972558" y="5328720"/>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542E3F8-A268-B529-FC92-EFD975F73800}"/>
              </a:ext>
            </a:extLst>
          </p:cNvPr>
          <p:cNvCxnSpPr>
            <a:cxnSpLocks/>
          </p:cNvCxnSpPr>
          <p:nvPr/>
        </p:nvCxnSpPr>
        <p:spPr>
          <a:xfrm flipV="1">
            <a:off x="2357186" y="5326417"/>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412DFC4-0D6D-682A-BF17-9C4274AA9C7E}"/>
              </a:ext>
            </a:extLst>
          </p:cNvPr>
          <p:cNvCxnSpPr>
            <a:cxnSpLocks/>
          </p:cNvCxnSpPr>
          <p:nvPr/>
        </p:nvCxnSpPr>
        <p:spPr>
          <a:xfrm flipV="1">
            <a:off x="2741814" y="5326417"/>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2ACC1A4-C4B4-5891-0678-B763AE564F1C}"/>
              </a:ext>
            </a:extLst>
          </p:cNvPr>
          <p:cNvCxnSpPr>
            <a:cxnSpLocks/>
          </p:cNvCxnSpPr>
          <p:nvPr/>
        </p:nvCxnSpPr>
        <p:spPr>
          <a:xfrm flipV="1">
            <a:off x="3126443" y="5328720"/>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01EB0CD-0408-7CCE-3262-7731D02F6D9A}"/>
              </a:ext>
            </a:extLst>
          </p:cNvPr>
          <p:cNvCxnSpPr>
            <a:cxnSpLocks/>
          </p:cNvCxnSpPr>
          <p:nvPr/>
        </p:nvCxnSpPr>
        <p:spPr>
          <a:xfrm flipV="1">
            <a:off x="3895699" y="5328720"/>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9D4DBA9-E5EB-1D06-7A8C-5D3037ACFE1B}"/>
              </a:ext>
            </a:extLst>
          </p:cNvPr>
          <p:cNvCxnSpPr>
            <a:cxnSpLocks/>
          </p:cNvCxnSpPr>
          <p:nvPr/>
        </p:nvCxnSpPr>
        <p:spPr>
          <a:xfrm flipV="1">
            <a:off x="4280328" y="5326417"/>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00260A-BD02-1650-66D5-4D01CAD654C0}"/>
              </a:ext>
            </a:extLst>
          </p:cNvPr>
          <p:cNvCxnSpPr>
            <a:cxnSpLocks/>
          </p:cNvCxnSpPr>
          <p:nvPr/>
        </p:nvCxnSpPr>
        <p:spPr>
          <a:xfrm flipV="1">
            <a:off x="4664956" y="5326417"/>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8315FB6-FD38-5D89-B991-31077DF67D51}"/>
              </a:ext>
            </a:extLst>
          </p:cNvPr>
          <p:cNvCxnSpPr>
            <a:cxnSpLocks/>
          </p:cNvCxnSpPr>
          <p:nvPr/>
        </p:nvCxnSpPr>
        <p:spPr>
          <a:xfrm flipV="1">
            <a:off x="5049584" y="5328720"/>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BEDC8CC7-40D7-813A-388E-22447D5EED36}"/>
              </a:ext>
            </a:extLst>
          </p:cNvPr>
          <p:cNvGrpSpPr/>
          <p:nvPr/>
        </p:nvGrpSpPr>
        <p:grpSpPr>
          <a:xfrm>
            <a:off x="441674" y="5106715"/>
            <a:ext cx="712216" cy="712216"/>
            <a:chOff x="5469843" y="646500"/>
            <a:chExt cx="2778771" cy="2778771"/>
          </a:xfrm>
        </p:grpSpPr>
        <p:sp>
          <p:nvSpPr>
            <p:cNvPr id="62" name="Freeform: Shape 61">
              <a:extLst>
                <a:ext uri="{FF2B5EF4-FFF2-40B4-BE49-F238E27FC236}">
                  <a16:creationId xmlns:a16="http://schemas.microsoft.com/office/drawing/2014/main" id="{E7210DA2-B63A-BE66-BE5D-F5A6BD7C15ED}"/>
                </a:ext>
              </a:extLst>
            </p:cNvPr>
            <p:cNvSpPr/>
            <p:nvPr/>
          </p:nvSpPr>
          <p:spPr>
            <a:xfrm>
              <a:off x="5469843" y="646500"/>
              <a:ext cx="2778771" cy="2778771"/>
            </a:xfrm>
            <a:custGeom>
              <a:avLst/>
              <a:gdLst>
                <a:gd name="connsiteX0" fmla="*/ 2778772 w 2778771"/>
                <a:gd name="connsiteY0" fmla="*/ 1389386 h 2778771"/>
                <a:gd name="connsiteX1" fmla="*/ 1389386 w 2778771"/>
                <a:gd name="connsiteY1" fmla="*/ 2778772 h 2778771"/>
                <a:gd name="connsiteX2" fmla="*/ 0 w 2778771"/>
                <a:gd name="connsiteY2" fmla="*/ 1389386 h 2778771"/>
                <a:gd name="connsiteX3" fmla="*/ 1389386 w 2778771"/>
                <a:gd name="connsiteY3" fmla="*/ 0 h 2778771"/>
                <a:gd name="connsiteX4" fmla="*/ 2778772 w 2778771"/>
                <a:gd name="connsiteY4" fmla="*/ 1389386 h 2778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771" h="2778771">
                  <a:moveTo>
                    <a:pt x="2778772" y="1389386"/>
                  </a:moveTo>
                  <a:cubicBezTo>
                    <a:pt x="2778772" y="2156723"/>
                    <a:pt x="2156723" y="2778772"/>
                    <a:pt x="1389386" y="2778772"/>
                  </a:cubicBezTo>
                  <a:cubicBezTo>
                    <a:pt x="622049" y="2778772"/>
                    <a:pt x="0" y="2156723"/>
                    <a:pt x="0" y="1389386"/>
                  </a:cubicBezTo>
                  <a:cubicBezTo>
                    <a:pt x="0" y="622049"/>
                    <a:pt x="622049" y="0"/>
                    <a:pt x="1389386" y="0"/>
                  </a:cubicBezTo>
                  <a:cubicBezTo>
                    <a:pt x="2156723" y="0"/>
                    <a:pt x="2778772" y="622049"/>
                    <a:pt x="2778772" y="1389386"/>
                  </a:cubicBezTo>
                  <a:close/>
                </a:path>
              </a:pathLst>
            </a:custGeom>
            <a:solidFill>
              <a:schemeClr val="bg2">
                <a:lumMod val="50000"/>
              </a:schemeClr>
            </a:solidFill>
            <a:ln w="4305" cap="flat">
              <a:noFill/>
              <a:prstDash val="solid"/>
              <a:miter/>
            </a:ln>
          </p:spPr>
          <p:txBody>
            <a:bodyPr rtlCol="0" anchor="ctr"/>
            <a:lstStyle/>
            <a:p>
              <a:endParaRPr lang="en-GB" dirty="0">
                <a:latin typeface="Poppins" panose="00000500000000000000" pitchFamily="2" charset="0"/>
              </a:endParaRPr>
            </a:p>
          </p:txBody>
        </p:sp>
        <p:sp>
          <p:nvSpPr>
            <p:cNvPr id="63" name="Freeform: Shape 62">
              <a:extLst>
                <a:ext uri="{FF2B5EF4-FFF2-40B4-BE49-F238E27FC236}">
                  <a16:creationId xmlns:a16="http://schemas.microsoft.com/office/drawing/2014/main" id="{77CB29F8-E037-4470-31AE-F334B4CDCD72}"/>
                </a:ext>
              </a:extLst>
            </p:cNvPr>
            <p:cNvSpPr/>
            <p:nvPr/>
          </p:nvSpPr>
          <p:spPr>
            <a:xfrm>
              <a:off x="6659004" y="1019605"/>
              <a:ext cx="400652" cy="383372"/>
            </a:xfrm>
            <a:custGeom>
              <a:avLst/>
              <a:gdLst>
                <a:gd name="connsiteX0" fmla="*/ 221617 w 400652"/>
                <a:gd name="connsiteY0" fmla="*/ 15526 h 383372"/>
                <a:gd name="connsiteX1" fmla="*/ 258578 w 400652"/>
                <a:gd name="connsiteY1" fmla="*/ 129213 h 383372"/>
                <a:gd name="connsiteX2" fmla="*/ 378130 w 400652"/>
                <a:gd name="connsiteY2" fmla="*/ 129213 h 383372"/>
                <a:gd name="connsiteX3" fmla="*/ 391328 w 400652"/>
                <a:gd name="connsiteY3" fmla="*/ 169883 h 383372"/>
                <a:gd name="connsiteX4" fmla="*/ 294633 w 400652"/>
                <a:gd name="connsiteY4" fmla="*/ 240140 h 383372"/>
                <a:gd name="connsiteX5" fmla="*/ 331594 w 400652"/>
                <a:gd name="connsiteY5" fmla="*/ 353827 h 383372"/>
                <a:gd name="connsiteX6" fmla="*/ 297005 w 400652"/>
                <a:gd name="connsiteY6" fmla="*/ 378970 h 383372"/>
                <a:gd name="connsiteX7" fmla="*/ 200311 w 400652"/>
                <a:gd name="connsiteY7" fmla="*/ 308714 h 383372"/>
                <a:gd name="connsiteX8" fmla="*/ 103617 w 400652"/>
                <a:gd name="connsiteY8" fmla="*/ 378970 h 383372"/>
                <a:gd name="connsiteX9" fmla="*/ 69028 w 400652"/>
                <a:gd name="connsiteY9" fmla="*/ 353827 h 383372"/>
                <a:gd name="connsiteX10" fmla="*/ 105989 w 400652"/>
                <a:gd name="connsiteY10" fmla="*/ 240140 h 383372"/>
                <a:gd name="connsiteX11" fmla="*/ 9295 w 400652"/>
                <a:gd name="connsiteY11" fmla="*/ 169883 h 383372"/>
                <a:gd name="connsiteX12" fmla="*/ 22492 w 400652"/>
                <a:gd name="connsiteY12" fmla="*/ 129213 h 383372"/>
                <a:gd name="connsiteX13" fmla="*/ 142045 w 400652"/>
                <a:gd name="connsiteY13" fmla="*/ 129213 h 383372"/>
                <a:gd name="connsiteX14" fmla="*/ 179006 w 400652"/>
                <a:gd name="connsiteY14" fmla="*/ 15526 h 383372"/>
                <a:gd name="connsiteX15" fmla="*/ 221617 w 400652"/>
                <a:gd name="connsiteY15" fmla="*/ 15526 h 38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652" h="383372">
                  <a:moveTo>
                    <a:pt x="221617" y="15526"/>
                  </a:moveTo>
                  <a:lnTo>
                    <a:pt x="258578" y="129213"/>
                  </a:lnTo>
                  <a:lnTo>
                    <a:pt x="378130" y="129213"/>
                  </a:lnTo>
                  <a:cubicBezTo>
                    <a:pt x="399910" y="129213"/>
                    <a:pt x="408967" y="157074"/>
                    <a:pt x="391328" y="169883"/>
                  </a:cubicBezTo>
                  <a:lnTo>
                    <a:pt x="294633" y="240140"/>
                  </a:lnTo>
                  <a:lnTo>
                    <a:pt x="331594" y="353827"/>
                  </a:lnTo>
                  <a:cubicBezTo>
                    <a:pt x="338323" y="374528"/>
                    <a:pt x="314645" y="391737"/>
                    <a:pt x="297005" y="378970"/>
                  </a:cubicBezTo>
                  <a:lnTo>
                    <a:pt x="200311" y="308714"/>
                  </a:lnTo>
                  <a:lnTo>
                    <a:pt x="103617" y="378970"/>
                  </a:lnTo>
                  <a:cubicBezTo>
                    <a:pt x="86021" y="391780"/>
                    <a:pt x="62300" y="374571"/>
                    <a:pt x="69028" y="353827"/>
                  </a:cubicBezTo>
                  <a:lnTo>
                    <a:pt x="105989" y="240140"/>
                  </a:lnTo>
                  <a:lnTo>
                    <a:pt x="9295" y="169883"/>
                  </a:lnTo>
                  <a:cubicBezTo>
                    <a:pt x="-8302" y="157074"/>
                    <a:pt x="755" y="129213"/>
                    <a:pt x="22492" y="129213"/>
                  </a:cubicBezTo>
                  <a:lnTo>
                    <a:pt x="142045" y="129213"/>
                  </a:lnTo>
                  <a:lnTo>
                    <a:pt x="179006" y="15526"/>
                  </a:lnTo>
                  <a:cubicBezTo>
                    <a:pt x="185604" y="-5175"/>
                    <a:pt x="214889" y="-5175"/>
                    <a:pt x="221617" y="1552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4" name="Freeform: Shape 63">
              <a:extLst>
                <a:ext uri="{FF2B5EF4-FFF2-40B4-BE49-F238E27FC236}">
                  <a16:creationId xmlns:a16="http://schemas.microsoft.com/office/drawing/2014/main" id="{D9FF7418-3F7A-9DE0-3AA5-A8D4F9C73F6B}"/>
                </a:ext>
              </a:extLst>
            </p:cNvPr>
            <p:cNvSpPr/>
            <p:nvPr/>
          </p:nvSpPr>
          <p:spPr>
            <a:xfrm>
              <a:off x="6099540" y="1276196"/>
              <a:ext cx="396406" cy="396420"/>
            </a:xfrm>
            <a:custGeom>
              <a:avLst/>
              <a:gdLst>
                <a:gd name="connsiteX0" fmla="*/ 67175 w 396406"/>
                <a:gd name="connsiteY0" fmla="*/ 36942 h 396420"/>
                <a:gd name="connsiteX1" fmla="*/ 173702 w 396406"/>
                <a:gd name="connsiteY1" fmla="*/ 91197 h 396420"/>
                <a:gd name="connsiteX2" fmla="*/ 258234 w 396406"/>
                <a:gd name="connsiteY2" fmla="*/ 6665 h 396420"/>
                <a:gd name="connsiteX3" fmla="*/ 296317 w 396406"/>
                <a:gd name="connsiteY3" fmla="*/ 26073 h 396420"/>
                <a:gd name="connsiteX4" fmla="*/ 277599 w 396406"/>
                <a:gd name="connsiteY4" fmla="*/ 144159 h 396420"/>
                <a:gd name="connsiteX5" fmla="*/ 384127 w 396406"/>
                <a:gd name="connsiteY5" fmla="*/ 198415 h 396420"/>
                <a:gd name="connsiteX6" fmla="*/ 377442 w 396406"/>
                <a:gd name="connsiteY6" fmla="*/ 240638 h 396420"/>
                <a:gd name="connsiteX7" fmla="*/ 259356 w 396406"/>
                <a:gd name="connsiteY7" fmla="*/ 259356 h 396420"/>
                <a:gd name="connsiteX8" fmla="*/ 240638 w 396406"/>
                <a:gd name="connsiteY8" fmla="*/ 377442 h 396420"/>
                <a:gd name="connsiteX9" fmla="*/ 198415 w 396406"/>
                <a:gd name="connsiteY9" fmla="*/ 384127 h 396420"/>
                <a:gd name="connsiteX10" fmla="*/ 144159 w 396406"/>
                <a:gd name="connsiteY10" fmla="*/ 277599 h 396420"/>
                <a:gd name="connsiteX11" fmla="*/ 26073 w 396406"/>
                <a:gd name="connsiteY11" fmla="*/ 296317 h 396420"/>
                <a:gd name="connsiteX12" fmla="*/ 6665 w 396406"/>
                <a:gd name="connsiteY12" fmla="*/ 258234 h 396420"/>
                <a:gd name="connsiteX13" fmla="*/ 91197 w 396406"/>
                <a:gd name="connsiteY13" fmla="*/ 173702 h 396420"/>
                <a:gd name="connsiteX14" fmla="*/ 36942 w 396406"/>
                <a:gd name="connsiteY14" fmla="*/ 67175 h 396420"/>
                <a:gd name="connsiteX15" fmla="*/ 67175 w 396406"/>
                <a:gd name="connsiteY15" fmla="*/ 36942 h 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06" h="396420">
                  <a:moveTo>
                    <a:pt x="67175" y="36942"/>
                  </a:moveTo>
                  <a:lnTo>
                    <a:pt x="173702" y="91197"/>
                  </a:lnTo>
                  <a:lnTo>
                    <a:pt x="258234" y="6665"/>
                  </a:lnTo>
                  <a:cubicBezTo>
                    <a:pt x="273631" y="-8731"/>
                    <a:pt x="299724" y="4552"/>
                    <a:pt x="296317" y="26073"/>
                  </a:cubicBezTo>
                  <a:lnTo>
                    <a:pt x="277599" y="144159"/>
                  </a:lnTo>
                  <a:lnTo>
                    <a:pt x="384127" y="198415"/>
                  </a:lnTo>
                  <a:cubicBezTo>
                    <a:pt x="403534" y="208291"/>
                    <a:pt x="398920" y="237231"/>
                    <a:pt x="377442" y="240638"/>
                  </a:cubicBezTo>
                  <a:lnTo>
                    <a:pt x="259356" y="259356"/>
                  </a:lnTo>
                  <a:lnTo>
                    <a:pt x="240638" y="377442"/>
                  </a:lnTo>
                  <a:cubicBezTo>
                    <a:pt x="237231" y="398963"/>
                    <a:pt x="208291" y="403534"/>
                    <a:pt x="198415" y="384127"/>
                  </a:cubicBezTo>
                  <a:lnTo>
                    <a:pt x="144159" y="277599"/>
                  </a:lnTo>
                  <a:lnTo>
                    <a:pt x="26073" y="296317"/>
                  </a:lnTo>
                  <a:cubicBezTo>
                    <a:pt x="4552" y="299724"/>
                    <a:pt x="-8731" y="273631"/>
                    <a:pt x="6665" y="258234"/>
                  </a:cubicBezTo>
                  <a:lnTo>
                    <a:pt x="91197" y="173702"/>
                  </a:lnTo>
                  <a:lnTo>
                    <a:pt x="36942" y="67175"/>
                  </a:lnTo>
                  <a:cubicBezTo>
                    <a:pt x="27065" y="47767"/>
                    <a:pt x="47767" y="27065"/>
                    <a:pt x="67175" y="36942"/>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5" name="Freeform: Shape 64">
              <a:extLst>
                <a:ext uri="{FF2B5EF4-FFF2-40B4-BE49-F238E27FC236}">
                  <a16:creationId xmlns:a16="http://schemas.microsoft.com/office/drawing/2014/main" id="{24D43E17-C719-CB00-6981-1A6E1A3595C3}"/>
                </a:ext>
              </a:extLst>
            </p:cNvPr>
            <p:cNvSpPr/>
            <p:nvPr/>
          </p:nvSpPr>
          <p:spPr>
            <a:xfrm>
              <a:off x="5842943" y="1835458"/>
              <a:ext cx="383354" cy="400738"/>
            </a:xfrm>
            <a:custGeom>
              <a:avLst/>
              <a:gdLst>
                <a:gd name="connsiteX0" fmla="*/ 15532 w 383354"/>
                <a:gd name="connsiteY0" fmla="*/ 179036 h 400738"/>
                <a:gd name="connsiteX1" fmla="*/ 129219 w 383354"/>
                <a:gd name="connsiteY1" fmla="*/ 142075 h 400738"/>
                <a:gd name="connsiteX2" fmla="*/ 129219 w 383354"/>
                <a:gd name="connsiteY2" fmla="*/ 22522 h 400738"/>
                <a:gd name="connsiteX3" fmla="*/ 169889 w 383354"/>
                <a:gd name="connsiteY3" fmla="*/ 9325 h 400738"/>
                <a:gd name="connsiteX4" fmla="*/ 240145 w 383354"/>
                <a:gd name="connsiteY4" fmla="*/ 106019 h 400738"/>
                <a:gd name="connsiteX5" fmla="*/ 353832 w 383354"/>
                <a:gd name="connsiteY5" fmla="*/ 69058 h 400738"/>
                <a:gd name="connsiteX6" fmla="*/ 378976 w 383354"/>
                <a:gd name="connsiteY6" fmla="*/ 103647 h 400738"/>
                <a:gd name="connsiteX7" fmla="*/ 308676 w 383354"/>
                <a:gd name="connsiteY7" fmla="*/ 200427 h 400738"/>
                <a:gd name="connsiteX8" fmla="*/ 378933 w 383354"/>
                <a:gd name="connsiteY8" fmla="*/ 297122 h 400738"/>
                <a:gd name="connsiteX9" fmla="*/ 353789 w 383354"/>
                <a:gd name="connsiteY9" fmla="*/ 331711 h 400738"/>
                <a:gd name="connsiteX10" fmla="*/ 240102 w 383354"/>
                <a:gd name="connsiteY10" fmla="*/ 294750 h 400738"/>
                <a:gd name="connsiteX11" fmla="*/ 169846 w 383354"/>
                <a:gd name="connsiteY11" fmla="*/ 391444 h 400738"/>
                <a:gd name="connsiteX12" fmla="*/ 129175 w 383354"/>
                <a:gd name="connsiteY12" fmla="*/ 378246 h 400738"/>
                <a:gd name="connsiteX13" fmla="*/ 129175 w 383354"/>
                <a:gd name="connsiteY13" fmla="*/ 258694 h 400738"/>
                <a:gd name="connsiteX14" fmla="*/ 15489 w 383354"/>
                <a:gd name="connsiteY14" fmla="*/ 221733 h 400738"/>
                <a:gd name="connsiteX15" fmla="*/ 15532 w 383354"/>
                <a:gd name="connsiteY15" fmla="*/ 179036 h 4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354" h="400738">
                  <a:moveTo>
                    <a:pt x="15532" y="179036"/>
                  </a:moveTo>
                  <a:lnTo>
                    <a:pt x="129219" y="142075"/>
                  </a:lnTo>
                  <a:lnTo>
                    <a:pt x="129219" y="22522"/>
                  </a:lnTo>
                  <a:cubicBezTo>
                    <a:pt x="129219" y="742"/>
                    <a:pt x="157080" y="-8315"/>
                    <a:pt x="169889" y="9325"/>
                  </a:cubicBezTo>
                  <a:lnTo>
                    <a:pt x="240145" y="106019"/>
                  </a:lnTo>
                  <a:lnTo>
                    <a:pt x="353832" y="69058"/>
                  </a:lnTo>
                  <a:cubicBezTo>
                    <a:pt x="374534" y="62330"/>
                    <a:pt x="391742" y="86007"/>
                    <a:pt x="378976" y="103647"/>
                  </a:cubicBezTo>
                  <a:lnTo>
                    <a:pt x="308676" y="200427"/>
                  </a:lnTo>
                  <a:lnTo>
                    <a:pt x="378933" y="297122"/>
                  </a:lnTo>
                  <a:cubicBezTo>
                    <a:pt x="391742" y="314718"/>
                    <a:pt x="374534" y="338439"/>
                    <a:pt x="353789" y="331711"/>
                  </a:cubicBezTo>
                  <a:lnTo>
                    <a:pt x="240102" y="294750"/>
                  </a:lnTo>
                  <a:lnTo>
                    <a:pt x="169846" y="391444"/>
                  </a:lnTo>
                  <a:cubicBezTo>
                    <a:pt x="157036" y="409040"/>
                    <a:pt x="129175" y="399983"/>
                    <a:pt x="129175" y="378246"/>
                  </a:cubicBezTo>
                  <a:lnTo>
                    <a:pt x="129175" y="258694"/>
                  </a:lnTo>
                  <a:lnTo>
                    <a:pt x="15489" y="221733"/>
                  </a:lnTo>
                  <a:cubicBezTo>
                    <a:pt x="-5170" y="215091"/>
                    <a:pt x="-5170" y="185764"/>
                    <a:pt x="15532" y="17903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6" name="Freeform: Shape 65">
              <a:extLst>
                <a:ext uri="{FF2B5EF4-FFF2-40B4-BE49-F238E27FC236}">
                  <a16:creationId xmlns:a16="http://schemas.microsoft.com/office/drawing/2014/main" id="{78D73DC9-11A8-7893-676F-F65B620113A0}"/>
                </a:ext>
              </a:extLst>
            </p:cNvPr>
            <p:cNvSpPr/>
            <p:nvPr/>
          </p:nvSpPr>
          <p:spPr>
            <a:xfrm>
              <a:off x="6099540" y="2399212"/>
              <a:ext cx="396420" cy="396406"/>
            </a:xfrm>
            <a:custGeom>
              <a:avLst/>
              <a:gdLst>
                <a:gd name="connsiteX0" fmla="*/ 36942 w 396420"/>
                <a:gd name="connsiteY0" fmla="*/ 329232 h 396406"/>
                <a:gd name="connsiteX1" fmla="*/ 91197 w 396420"/>
                <a:gd name="connsiteY1" fmla="*/ 222704 h 396406"/>
                <a:gd name="connsiteX2" fmla="*/ 6665 w 396420"/>
                <a:gd name="connsiteY2" fmla="*/ 138172 h 396406"/>
                <a:gd name="connsiteX3" fmla="*/ 26073 w 396420"/>
                <a:gd name="connsiteY3" fmla="*/ 100090 h 396406"/>
                <a:gd name="connsiteX4" fmla="*/ 144159 w 396420"/>
                <a:gd name="connsiteY4" fmla="*/ 118808 h 396406"/>
                <a:gd name="connsiteX5" fmla="*/ 198415 w 396420"/>
                <a:gd name="connsiteY5" fmla="*/ 12280 h 396406"/>
                <a:gd name="connsiteX6" fmla="*/ 240638 w 396420"/>
                <a:gd name="connsiteY6" fmla="*/ 18965 h 396406"/>
                <a:gd name="connsiteX7" fmla="*/ 259356 w 396420"/>
                <a:gd name="connsiteY7" fmla="*/ 137051 h 396406"/>
                <a:gd name="connsiteX8" fmla="*/ 377442 w 396420"/>
                <a:gd name="connsiteY8" fmla="*/ 155769 h 396406"/>
                <a:gd name="connsiteX9" fmla="*/ 384127 w 396420"/>
                <a:gd name="connsiteY9" fmla="*/ 197992 h 396406"/>
                <a:gd name="connsiteX10" fmla="*/ 277599 w 396420"/>
                <a:gd name="connsiteY10" fmla="*/ 252247 h 396406"/>
                <a:gd name="connsiteX11" fmla="*/ 296317 w 396420"/>
                <a:gd name="connsiteY11" fmla="*/ 370333 h 396406"/>
                <a:gd name="connsiteX12" fmla="*/ 258234 w 396420"/>
                <a:gd name="connsiteY12" fmla="*/ 389741 h 396406"/>
                <a:gd name="connsiteX13" fmla="*/ 173702 w 396420"/>
                <a:gd name="connsiteY13" fmla="*/ 305209 h 396406"/>
                <a:gd name="connsiteX14" fmla="*/ 67175 w 396420"/>
                <a:gd name="connsiteY14" fmla="*/ 359465 h 396406"/>
                <a:gd name="connsiteX15" fmla="*/ 36942 w 396420"/>
                <a:gd name="connsiteY15" fmla="*/ 329232 h 39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20" h="396406">
                  <a:moveTo>
                    <a:pt x="36942" y="329232"/>
                  </a:moveTo>
                  <a:lnTo>
                    <a:pt x="91197" y="222704"/>
                  </a:lnTo>
                  <a:lnTo>
                    <a:pt x="6665" y="138172"/>
                  </a:lnTo>
                  <a:cubicBezTo>
                    <a:pt x="-8731" y="122775"/>
                    <a:pt x="4552" y="96683"/>
                    <a:pt x="26073" y="100090"/>
                  </a:cubicBezTo>
                  <a:lnTo>
                    <a:pt x="144159" y="118808"/>
                  </a:lnTo>
                  <a:lnTo>
                    <a:pt x="198415" y="12280"/>
                  </a:lnTo>
                  <a:cubicBezTo>
                    <a:pt x="208291" y="-7128"/>
                    <a:pt x="237231" y="-2513"/>
                    <a:pt x="240638" y="18965"/>
                  </a:cubicBezTo>
                  <a:lnTo>
                    <a:pt x="259356" y="137051"/>
                  </a:lnTo>
                  <a:lnTo>
                    <a:pt x="377442" y="155769"/>
                  </a:lnTo>
                  <a:cubicBezTo>
                    <a:pt x="398963" y="159176"/>
                    <a:pt x="403534" y="188115"/>
                    <a:pt x="384127" y="197992"/>
                  </a:cubicBezTo>
                  <a:lnTo>
                    <a:pt x="277599" y="252247"/>
                  </a:lnTo>
                  <a:lnTo>
                    <a:pt x="296317" y="370333"/>
                  </a:lnTo>
                  <a:cubicBezTo>
                    <a:pt x="299724" y="391854"/>
                    <a:pt x="273631" y="405138"/>
                    <a:pt x="258234" y="389741"/>
                  </a:cubicBezTo>
                  <a:lnTo>
                    <a:pt x="173702" y="305209"/>
                  </a:lnTo>
                  <a:lnTo>
                    <a:pt x="67175" y="359465"/>
                  </a:lnTo>
                  <a:cubicBezTo>
                    <a:pt x="47767" y="369298"/>
                    <a:pt x="27065" y="348597"/>
                    <a:pt x="36942" y="329232"/>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7" name="Freeform: Shape 66">
              <a:extLst>
                <a:ext uri="{FF2B5EF4-FFF2-40B4-BE49-F238E27FC236}">
                  <a16:creationId xmlns:a16="http://schemas.microsoft.com/office/drawing/2014/main" id="{579667CF-C4C2-FC6C-7338-738BC59C804D}"/>
                </a:ext>
              </a:extLst>
            </p:cNvPr>
            <p:cNvSpPr/>
            <p:nvPr/>
          </p:nvSpPr>
          <p:spPr>
            <a:xfrm>
              <a:off x="6658845" y="2668794"/>
              <a:ext cx="400652" cy="383372"/>
            </a:xfrm>
            <a:custGeom>
              <a:avLst/>
              <a:gdLst>
                <a:gd name="connsiteX0" fmla="*/ 179036 w 400652"/>
                <a:gd name="connsiteY0" fmla="*/ 367846 h 383372"/>
                <a:gd name="connsiteX1" fmla="*/ 142075 w 400652"/>
                <a:gd name="connsiteY1" fmla="*/ 254159 h 383372"/>
                <a:gd name="connsiteX2" fmla="*/ 22522 w 400652"/>
                <a:gd name="connsiteY2" fmla="*/ 254159 h 383372"/>
                <a:gd name="connsiteX3" fmla="*/ 9325 w 400652"/>
                <a:gd name="connsiteY3" fmla="*/ 213489 h 383372"/>
                <a:gd name="connsiteX4" fmla="*/ 106019 w 400652"/>
                <a:gd name="connsiteY4" fmla="*/ 143233 h 383372"/>
                <a:gd name="connsiteX5" fmla="*/ 69058 w 400652"/>
                <a:gd name="connsiteY5" fmla="*/ 29546 h 383372"/>
                <a:gd name="connsiteX6" fmla="*/ 103647 w 400652"/>
                <a:gd name="connsiteY6" fmla="*/ 4402 h 383372"/>
                <a:gd name="connsiteX7" fmla="*/ 200341 w 400652"/>
                <a:gd name="connsiteY7" fmla="*/ 74658 h 383372"/>
                <a:gd name="connsiteX8" fmla="*/ 297035 w 400652"/>
                <a:gd name="connsiteY8" fmla="*/ 4402 h 383372"/>
                <a:gd name="connsiteX9" fmla="*/ 331624 w 400652"/>
                <a:gd name="connsiteY9" fmla="*/ 29546 h 383372"/>
                <a:gd name="connsiteX10" fmla="*/ 294663 w 400652"/>
                <a:gd name="connsiteY10" fmla="*/ 143233 h 383372"/>
                <a:gd name="connsiteX11" fmla="*/ 391357 w 400652"/>
                <a:gd name="connsiteY11" fmla="*/ 213489 h 383372"/>
                <a:gd name="connsiteX12" fmla="*/ 378160 w 400652"/>
                <a:gd name="connsiteY12" fmla="*/ 254159 h 383372"/>
                <a:gd name="connsiteX13" fmla="*/ 258608 w 400652"/>
                <a:gd name="connsiteY13" fmla="*/ 254159 h 383372"/>
                <a:gd name="connsiteX14" fmla="*/ 221647 w 400652"/>
                <a:gd name="connsiteY14" fmla="*/ 367846 h 383372"/>
                <a:gd name="connsiteX15" fmla="*/ 179036 w 400652"/>
                <a:gd name="connsiteY15" fmla="*/ 367846 h 38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652" h="383372">
                  <a:moveTo>
                    <a:pt x="179036" y="367846"/>
                  </a:moveTo>
                  <a:lnTo>
                    <a:pt x="142075" y="254159"/>
                  </a:lnTo>
                  <a:lnTo>
                    <a:pt x="22522" y="254159"/>
                  </a:lnTo>
                  <a:cubicBezTo>
                    <a:pt x="742" y="254159"/>
                    <a:pt x="-8315" y="226298"/>
                    <a:pt x="9325" y="213489"/>
                  </a:cubicBezTo>
                  <a:lnTo>
                    <a:pt x="106019" y="143233"/>
                  </a:lnTo>
                  <a:lnTo>
                    <a:pt x="69058" y="29546"/>
                  </a:lnTo>
                  <a:cubicBezTo>
                    <a:pt x="62330" y="8844"/>
                    <a:pt x="86007" y="-8364"/>
                    <a:pt x="103647" y="4402"/>
                  </a:cubicBezTo>
                  <a:lnTo>
                    <a:pt x="200341" y="74658"/>
                  </a:lnTo>
                  <a:lnTo>
                    <a:pt x="297035" y="4402"/>
                  </a:lnTo>
                  <a:cubicBezTo>
                    <a:pt x="314632" y="-8407"/>
                    <a:pt x="338352" y="8801"/>
                    <a:pt x="331624" y="29546"/>
                  </a:cubicBezTo>
                  <a:lnTo>
                    <a:pt x="294663" y="143233"/>
                  </a:lnTo>
                  <a:lnTo>
                    <a:pt x="391357" y="213489"/>
                  </a:lnTo>
                  <a:cubicBezTo>
                    <a:pt x="408954" y="226298"/>
                    <a:pt x="399897" y="254159"/>
                    <a:pt x="378160" y="254159"/>
                  </a:cubicBezTo>
                  <a:lnTo>
                    <a:pt x="258608" y="254159"/>
                  </a:lnTo>
                  <a:lnTo>
                    <a:pt x="221647" y="367846"/>
                  </a:lnTo>
                  <a:cubicBezTo>
                    <a:pt x="215048" y="388548"/>
                    <a:pt x="185764" y="388548"/>
                    <a:pt x="179036" y="36784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8" name="Freeform: Shape 67">
              <a:extLst>
                <a:ext uri="{FF2B5EF4-FFF2-40B4-BE49-F238E27FC236}">
                  <a16:creationId xmlns:a16="http://schemas.microsoft.com/office/drawing/2014/main" id="{03839A0C-9A2B-8DE7-B1DE-21946BC862F9}"/>
                </a:ext>
              </a:extLst>
            </p:cNvPr>
            <p:cNvSpPr/>
            <p:nvPr/>
          </p:nvSpPr>
          <p:spPr>
            <a:xfrm>
              <a:off x="7222556" y="2399155"/>
              <a:ext cx="396406" cy="396420"/>
            </a:xfrm>
            <a:custGeom>
              <a:avLst/>
              <a:gdLst>
                <a:gd name="connsiteX0" fmla="*/ 329232 w 396406"/>
                <a:gd name="connsiteY0" fmla="*/ 359479 h 396420"/>
                <a:gd name="connsiteX1" fmla="*/ 222704 w 396406"/>
                <a:gd name="connsiteY1" fmla="*/ 305223 h 396420"/>
                <a:gd name="connsiteX2" fmla="*/ 138172 w 396406"/>
                <a:gd name="connsiteY2" fmla="*/ 389755 h 396420"/>
                <a:gd name="connsiteX3" fmla="*/ 100090 w 396406"/>
                <a:gd name="connsiteY3" fmla="*/ 370347 h 396420"/>
                <a:gd name="connsiteX4" fmla="*/ 118808 w 396406"/>
                <a:gd name="connsiteY4" fmla="*/ 252261 h 396420"/>
                <a:gd name="connsiteX5" fmla="*/ 12280 w 396406"/>
                <a:gd name="connsiteY5" fmla="*/ 198005 h 396420"/>
                <a:gd name="connsiteX6" fmla="*/ 18965 w 396406"/>
                <a:gd name="connsiteY6" fmla="*/ 155783 h 396420"/>
                <a:gd name="connsiteX7" fmla="*/ 137051 w 396406"/>
                <a:gd name="connsiteY7" fmla="*/ 137065 h 396420"/>
                <a:gd name="connsiteX8" fmla="*/ 155769 w 396406"/>
                <a:gd name="connsiteY8" fmla="*/ 18979 h 396420"/>
                <a:gd name="connsiteX9" fmla="*/ 197992 w 396406"/>
                <a:gd name="connsiteY9" fmla="*/ 12294 h 396420"/>
                <a:gd name="connsiteX10" fmla="*/ 252247 w 396406"/>
                <a:gd name="connsiteY10" fmla="*/ 118821 h 396420"/>
                <a:gd name="connsiteX11" fmla="*/ 370333 w 396406"/>
                <a:gd name="connsiteY11" fmla="*/ 100104 h 396420"/>
                <a:gd name="connsiteX12" fmla="*/ 389741 w 396406"/>
                <a:gd name="connsiteY12" fmla="*/ 138186 h 396420"/>
                <a:gd name="connsiteX13" fmla="*/ 305209 w 396406"/>
                <a:gd name="connsiteY13" fmla="*/ 222718 h 396420"/>
                <a:gd name="connsiteX14" fmla="*/ 359465 w 396406"/>
                <a:gd name="connsiteY14" fmla="*/ 329246 h 396420"/>
                <a:gd name="connsiteX15" fmla="*/ 329232 w 396406"/>
                <a:gd name="connsiteY15" fmla="*/ 359479 h 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06" h="396420">
                  <a:moveTo>
                    <a:pt x="329232" y="359479"/>
                  </a:moveTo>
                  <a:lnTo>
                    <a:pt x="222704" y="305223"/>
                  </a:lnTo>
                  <a:lnTo>
                    <a:pt x="138172" y="389755"/>
                  </a:lnTo>
                  <a:cubicBezTo>
                    <a:pt x="122775" y="405152"/>
                    <a:pt x="96683" y="391868"/>
                    <a:pt x="100090" y="370347"/>
                  </a:cubicBezTo>
                  <a:lnTo>
                    <a:pt x="118808" y="252261"/>
                  </a:lnTo>
                  <a:lnTo>
                    <a:pt x="12280" y="198005"/>
                  </a:lnTo>
                  <a:cubicBezTo>
                    <a:pt x="-7128" y="188129"/>
                    <a:pt x="-2513" y="159190"/>
                    <a:pt x="18965" y="155783"/>
                  </a:cubicBezTo>
                  <a:lnTo>
                    <a:pt x="137051" y="137065"/>
                  </a:lnTo>
                  <a:lnTo>
                    <a:pt x="155769" y="18979"/>
                  </a:lnTo>
                  <a:cubicBezTo>
                    <a:pt x="159176" y="-2542"/>
                    <a:pt x="188115" y="-7114"/>
                    <a:pt x="197992" y="12294"/>
                  </a:cubicBezTo>
                  <a:lnTo>
                    <a:pt x="252247" y="118821"/>
                  </a:lnTo>
                  <a:lnTo>
                    <a:pt x="370333" y="100104"/>
                  </a:lnTo>
                  <a:cubicBezTo>
                    <a:pt x="391855" y="96696"/>
                    <a:pt x="405138" y="122789"/>
                    <a:pt x="389741" y="138186"/>
                  </a:cubicBezTo>
                  <a:lnTo>
                    <a:pt x="305209" y="222718"/>
                  </a:lnTo>
                  <a:lnTo>
                    <a:pt x="359465" y="329246"/>
                  </a:lnTo>
                  <a:cubicBezTo>
                    <a:pt x="369341" y="348653"/>
                    <a:pt x="348596" y="369355"/>
                    <a:pt x="329232" y="359479"/>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9" name="Freeform: Shape 68">
              <a:extLst>
                <a:ext uri="{FF2B5EF4-FFF2-40B4-BE49-F238E27FC236}">
                  <a16:creationId xmlns:a16="http://schemas.microsoft.com/office/drawing/2014/main" id="{C79CB8F1-2C2D-1B7E-559C-3B1FFD6735C0}"/>
                </a:ext>
              </a:extLst>
            </p:cNvPr>
            <p:cNvSpPr/>
            <p:nvPr/>
          </p:nvSpPr>
          <p:spPr>
            <a:xfrm>
              <a:off x="7492162" y="1835574"/>
              <a:ext cx="383354" cy="400738"/>
            </a:xfrm>
            <a:custGeom>
              <a:avLst/>
              <a:gdLst>
                <a:gd name="connsiteX0" fmla="*/ 367823 w 383354"/>
                <a:gd name="connsiteY0" fmla="*/ 221703 h 400738"/>
                <a:gd name="connsiteX1" fmla="*/ 254136 w 383354"/>
                <a:gd name="connsiteY1" fmla="*/ 258664 h 400738"/>
                <a:gd name="connsiteX2" fmla="*/ 254136 w 383354"/>
                <a:gd name="connsiteY2" fmla="*/ 378216 h 400738"/>
                <a:gd name="connsiteX3" fmla="*/ 213466 w 383354"/>
                <a:gd name="connsiteY3" fmla="*/ 391414 h 400738"/>
                <a:gd name="connsiteX4" fmla="*/ 143209 w 383354"/>
                <a:gd name="connsiteY4" fmla="*/ 294720 h 400738"/>
                <a:gd name="connsiteX5" fmla="*/ 29522 w 383354"/>
                <a:gd name="connsiteY5" fmla="*/ 331681 h 400738"/>
                <a:gd name="connsiteX6" fmla="*/ 4378 w 383354"/>
                <a:gd name="connsiteY6" fmla="*/ 297092 h 400738"/>
                <a:gd name="connsiteX7" fmla="*/ 74678 w 383354"/>
                <a:gd name="connsiteY7" fmla="*/ 200311 h 400738"/>
                <a:gd name="connsiteX8" fmla="*/ 4421 w 383354"/>
                <a:gd name="connsiteY8" fmla="*/ 103617 h 400738"/>
                <a:gd name="connsiteX9" fmla="*/ 29565 w 383354"/>
                <a:gd name="connsiteY9" fmla="*/ 69028 h 400738"/>
                <a:gd name="connsiteX10" fmla="*/ 143252 w 383354"/>
                <a:gd name="connsiteY10" fmla="*/ 105989 h 400738"/>
                <a:gd name="connsiteX11" fmla="*/ 213509 w 383354"/>
                <a:gd name="connsiteY11" fmla="*/ 9295 h 400738"/>
                <a:gd name="connsiteX12" fmla="*/ 254179 w 383354"/>
                <a:gd name="connsiteY12" fmla="*/ 22492 h 400738"/>
                <a:gd name="connsiteX13" fmla="*/ 254179 w 383354"/>
                <a:gd name="connsiteY13" fmla="*/ 142044 h 400738"/>
                <a:gd name="connsiteX14" fmla="*/ 367866 w 383354"/>
                <a:gd name="connsiteY14" fmla="*/ 179006 h 400738"/>
                <a:gd name="connsiteX15" fmla="*/ 367823 w 383354"/>
                <a:gd name="connsiteY15" fmla="*/ 221703 h 4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354" h="400738">
                  <a:moveTo>
                    <a:pt x="367823" y="221703"/>
                  </a:moveTo>
                  <a:lnTo>
                    <a:pt x="254136" y="258664"/>
                  </a:lnTo>
                  <a:lnTo>
                    <a:pt x="254136" y="378216"/>
                  </a:lnTo>
                  <a:cubicBezTo>
                    <a:pt x="254136" y="399996"/>
                    <a:pt x="226275" y="409053"/>
                    <a:pt x="213466" y="391414"/>
                  </a:cubicBezTo>
                  <a:lnTo>
                    <a:pt x="143209" y="294720"/>
                  </a:lnTo>
                  <a:lnTo>
                    <a:pt x="29522" y="331681"/>
                  </a:lnTo>
                  <a:cubicBezTo>
                    <a:pt x="8821" y="338409"/>
                    <a:pt x="-8388" y="314731"/>
                    <a:pt x="4378" y="297092"/>
                  </a:cubicBezTo>
                  <a:lnTo>
                    <a:pt x="74678" y="200311"/>
                  </a:lnTo>
                  <a:lnTo>
                    <a:pt x="4421" y="103617"/>
                  </a:lnTo>
                  <a:cubicBezTo>
                    <a:pt x="-8388" y="86021"/>
                    <a:pt x="8821" y="62300"/>
                    <a:pt x="29565" y="69028"/>
                  </a:cubicBezTo>
                  <a:lnTo>
                    <a:pt x="143252" y="105989"/>
                  </a:lnTo>
                  <a:lnTo>
                    <a:pt x="213509" y="9295"/>
                  </a:lnTo>
                  <a:cubicBezTo>
                    <a:pt x="226318" y="-8302"/>
                    <a:pt x="254179" y="755"/>
                    <a:pt x="254179" y="22492"/>
                  </a:cubicBezTo>
                  <a:lnTo>
                    <a:pt x="254179" y="142044"/>
                  </a:lnTo>
                  <a:lnTo>
                    <a:pt x="367866" y="179006"/>
                  </a:lnTo>
                  <a:cubicBezTo>
                    <a:pt x="388524" y="185648"/>
                    <a:pt x="388524" y="214975"/>
                    <a:pt x="367823" y="221703"/>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70" name="Freeform: Shape 69">
              <a:extLst>
                <a:ext uri="{FF2B5EF4-FFF2-40B4-BE49-F238E27FC236}">
                  <a16:creationId xmlns:a16="http://schemas.microsoft.com/office/drawing/2014/main" id="{301DAAA7-E9B8-1D29-BC90-8EEE09B82270}"/>
                </a:ext>
              </a:extLst>
            </p:cNvPr>
            <p:cNvSpPr/>
            <p:nvPr/>
          </p:nvSpPr>
          <p:spPr>
            <a:xfrm>
              <a:off x="7222499" y="1276153"/>
              <a:ext cx="396420" cy="396406"/>
            </a:xfrm>
            <a:custGeom>
              <a:avLst/>
              <a:gdLst>
                <a:gd name="connsiteX0" fmla="*/ 359479 w 396420"/>
                <a:gd name="connsiteY0" fmla="*/ 67175 h 396406"/>
                <a:gd name="connsiteX1" fmla="*/ 305223 w 396420"/>
                <a:gd name="connsiteY1" fmla="*/ 173702 h 396406"/>
                <a:gd name="connsiteX2" fmla="*/ 389755 w 396420"/>
                <a:gd name="connsiteY2" fmla="*/ 258234 h 396406"/>
                <a:gd name="connsiteX3" fmla="*/ 370347 w 396420"/>
                <a:gd name="connsiteY3" fmla="*/ 296317 h 396406"/>
                <a:gd name="connsiteX4" fmla="*/ 252261 w 396420"/>
                <a:gd name="connsiteY4" fmla="*/ 277599 h 396406"/>
                <a:gd name="connsiteX5" fmla="*/ 198005 w 396420"/>
                <a:gd name="connsiteY5" fmla="*/ 384126 h 396406"/>
                <a:gd name="connsiteX6" fmla="*/ 155783 w 396420"/>
                <a:gd name="connsiteY6" fmla="*/ 377441 h 396406"/>
                <a:gd name="connsiteX7" fmla="*/ 137065 w 396420"/>
                <a:gd name="connsiteY7" fmla="*/ 259356 h 396406"/>
                <a:gd name="connsiteX8" fmla="*/ 18979 w 396420"/>
                <a:gd name="connsiteY8" fmla="*/ 240638 h 396406"/>
                <a:gd name="connsiteX9" fmla="*/ 12294 w 396420"/>
                <a:gd name="connsiteY9" fmla="*/ 198415 h 396406"/>
                <a:gd name="connsiteX10" fmla="*/ 118821 w 396420"/>
                <a:gd name="connsiteY10" fmla="*/ 144159 h 396406"/>
                <a:gd name="connsiteX11" fmla="*/ 100104 w 396420"/>
                <a:gd name="connsiteY11" fmla="*/ 26073 h 396406"/>
                <a:gd name="connsiteX12" fmla="*/ 138186 w 396420"/>
                <a:gd name="connsiteY12" fmla="*/ 6665 h 396406"/>
                <a:gd name="connsiteX13" fmla="*/ 222718 w 396420"/>
                <a:gd name="connsiteY13" fmla="*/ 91197 h 396406"/>
                <a:gd name="connsiteX14" fmla="*/ 329245 w 396420"/>
                <a:gd name="connsiteY14" fmla="*/ 36942 h 396406"/>
                <a:gd name="connsiteX15" fmla="*/ 359479 w 396420"/>
                <a:gd name="connsiteY15" fmla="*/ 67175 h 39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20" h="396406">
                  <a:moveTo>
                    <a:pt x="359479" y="67175"/>
                  </a:moveTo>
                  <a:lnTo>
                    <a:pt x="305223" y="173702"/>
                  </a:lnTo>
                  <a:lnTo>
                    <a:pt x="389755" y="258234"/>
                  </a:lnTo>
                  <a:cubicBezTo>
                    <a:pt x="405152" y="273631"/>
                    <a:pt x="391868" y="299724"/>
                    <a:pt x="370347" y="296317"/>
                  </a:cubicBezTo>
                  <a:lnTo>
                    <a:pt x="252261" y="277599"/>
                  </a:lnTo>
                  <a:lnTo>
                    <a:pt x="198005" y="384126"/>
                  </a:lnTo>
                  <a:cubicBezTo>
                    <a:pt x="188129" y="403534"/>
                    <a:pt x="159190" y="398920"/>
                    <a:pt x="155783" y="377441"/>
                  </a:cubicBezTo>
                  <a:lnTo>
                    <a:pt x="137065" y="259356"/>
                  </a:lnTo>
                  <a:lnTo>
                    <a:pt x="18979" y="240638"/>
                  </a:lnTo>
                  <a:cubicBezTo>
                    <a:pt x="-2542" y="237231"/>
                    <a:pt x="-7114" y="208291"/>
                    <a:pt x="12294" y="198415"/>
                  </a:cubicBezTo>
                  <a:lnTo>
                    <a:pt x="118821" y="144159"/>
                  </a:lnTo>
                  <a:lnTo>
                    <a:pt x="100104" y="26073"/>
                  </a:lnTo>
                  <a:cubicBezTo>
                    <a:pt x="96696" y="4552"/>
                    <a:pt x="122789" y="-8731"/>
                    <a:pt x="138186" y="6665"/>
                  </a:cubicBezTo>
                  <a:lnTo>
                    <a:pt x="222718" y="91197"/>
                  </a:lnTo>
                  <a:lnTo>
                    <a:pt x="329245" y="36942"/>
                  </a:lnTo>
                  <a:cubicBezTo>
                    <a:pt x="348653" y="27108"/>
                    <a:pt x="369398" y="47810"/>
                    <a:pt x="359479" y="67175"/>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grpSp>
      <p:sp>
        <p:nvSpPr>
          <p:cNvPr id="6" name="TextBox 5">
            <a:extLst>
              <a:ext uri="{FF2B5EF4-FFF2-40B4-BE49-F238E27FC236}">
                <a16:creationId xmlns:a16="http://schemas.microsoft.com/office/drawing/2014/main" id="{081972D5-00F6-20EA-AA07-EAD50188317B}"/>
              </a:ext>
            </a:extLst>
          </p:cNvPr>
          <p:cNvSpPr txBox="1"/>
          <p:nvPr/>
        </p:nvSpPr>
        <p:spPr>
          <a:xfrm>
            <a:off x="642296" y="2084441"/>
            <a:ext cx="10847243" cy="1200329"/>
          </a:xfrm>
          <a:prstGeom prst="rect">
            <a:avLst/>
          </a:prstGeom>
          <a:noFill/>
        </p:spPr>
        <p:txBody>
          <a:bodyPr wrap="square" rtlCol="0">
            <a:spAutoFit/>
          </a:bodyPr>
          <a:lstStyle/>
          <a:p>
            <a:pPr algn="ctr"/>
            <a:r>
              <a:rPr lang="en-US" sz="3600" dirty="0">
                <a:solidFill>
                  <a:schemeClr val="accent3">
                    <a:lumMod val="50000"/>
                  </a:schemeClr>
                </a:solidFill>
                <a:latin typeface="Poppins Bold" panose="00000800000000000000" pitchFamily="2" charset="0"/>
                <a:cs typeface="Poppins Bold" panose="00000800000000000000" pitchFamily="2" charset="0"/>
              </a:rPr>
              <a:t>Capital Requirements Directive (CRD IV)</a:t>
            </a:r>
          </a:p>
          <a:p>
            <a:pPr algn="ctr"/>
            <a:r>
              <a:rPr lang="en-US" sz="3600" dirty="0">
                <a:solidFill>
                  <a:schemeClr val="accent3">
                    <a:lumMod val="50000"/>
                  </a:schemeClr>
                </a:solidFill>
                <a:latin typeface="Poppins Bold" panose="00000800000000000000" pitchFamily="2" charset="0"/>
                <a:cs typeface="Poppins Bold" panose="00000800000000000000" pitchFamily="2" charset="0"/>
              </a:rPr>
              <a:t>and Capital Requirements Regulations (CRR) </a:t>
            </a:r>
            <a:endParaRPr lang="en-GB" sz="3600" b="0" i="0" u="none" strike="noStrike" dirty="0">
              <a:solidFill>
                <a:schemeClr val="accent3">
                  <a:lumMod val="50000"/>
                </a:schemeClr>
              </a:solidFill>
              <a:effectLst/>
              <a:latin typeface="Poppins Bold" panose="00000800000000000000" pitchFamily="2" charset="0"/>
              <a:cs typeface="Poppins Bold" panose="00000800000000000000" pitchFamily="2" charset="0"/>
            </a:endParaRPr>
          </a:p>
        </p:txBody>
      </p:sp>
      <p:sp>
        <p:nvSpPr>
          <p:cNvPr id="7" name="TextBox 6">
            <a:extLst>
              <a:ext uri="{FF2B5EF4-FFF2-40B4-BE49-F238E27FC236}">
                <a16:creationId xmlns:a16="http://schemas.microsoft.com/office/drawing/2014/main" id="{AEEF156D-1ADB-C587-A600-1F10A7CB4C21}"/>
              </a:ext>
            </a:extLst>
          </p:cNvPr>
          <p:cNvSpPr txBox="1"/>
          <p:nvPr/>
        </p:nvSpPr>
        <p:spPr>
          <a:xfrm>
            <a:off x="2355441" y="3339649"/>
            <a:ext cx="7495359" cy="400110"/>
          </a:xfrm>
          <a:prstGeom prst="rect">
            <a:avLst/>
          </a:prstGeom>
          <a:noFill/>
        </p:spPr>
        <p:txBody>
          <a:bodyPr wrap="square" rtlCol="0">
            <a:spAutoFit/>
          </a:bodyPr>
          <a:lstStyle/>
          <a:p>
            <a:pPr algn="ctr"/>
            <a:r>
              <a:rPr lang="en-US" sz="2000" dirty="0">
                <a:solidFill>
                  <a:schemeClr val="accent3">
                    <a:lumMod val="50000"/>
                  </a:schemeClr>
                </a:solidFill>
                <a:latin typeface="Poppins" panose="00000500000000000000" pitchFamily="2" charset="0"/>
                <a:cs typeface="Poppins" panose="00000500000000000000" pitchFamily="2" charset="0"/>
              </a:rPr>
              <a:t>Implement the </a:t>
            </a:r>
            <a:r>
              <a:rPr lang="en-US" sz="2000" b="1" dirty="0">
                <a:solidFill>
                  <a:schemeClr val="accent3">
                    <a:lumMod val="50000"/>
                  </a:schemeClr>
                </a:solidFill>
                <a:latin typeface="Poppins" panose="00000500000000000000" pitchFamily="2" charset="0"/>
                <a:cs typeface="Poppins" panose="00000500000000000000" pitchFamily="2" charset="0"/>
              </a:rPr>
              <a:t>Basel III </a:t>
            </a:r>
            <a:r>
              <a:rPr lang="en-US" sz="2000" dirty="0">
                <a:solidFill>
                  <a:schemeClr val="accent3">
                    <a:lumMod val="50000"/>
                  </a:schemeClr>
                </a:solidFill>
                <a:latin typeface="Poppins" panose="00000500000000000000" pitchFamily="2" charset="0"/>
                <a:cs typeface="Poppins" panose="00000500000000000000" pitchFamily="2" charset="0"/>
              </a:rPr>
              <a:t>capital accords</a:t>
            </a:r>
          </a:p>
        </p:txBody>
      </p:sp>
      <p:pic>
        <p:nvPicPr>
          <p:cNvPr id="8" name="Graphic 7">
            <a:extLst>
              <a:ext uri="{FF2B5EF4-FFF2-40B4-BE49-F238E27FC236}">
                <a16:creationId xmlns:a16="http://schemas.microsoft.com/office/drawing/2014/main" id="{3384A631-D6D0-42F1-4813-A8A10E5D26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04082" y="4022718"/>
            <a:ext cx="1137286" cy="1137286"/>
          </a:xfrm>
          <a:prstGeom prst="rect">
            <a:avLst/>
          </a:prstGeom>
        </p:spPr>
      </p:pic>
      <p:grpSp>
        <p:nvGrpSpPr>
          <p:cNvPr id="2" name="Group 1">
            <a:extLst>
              <a:ext uri="{FF2B5EF4-FFF2-40B4-BE49-F238E27FC236}">
                <a16:creationId xmlns:a16="http://schemas.microsoft.com/office/drawing/2014/main" id="{9C7AECF5-6259-FD23-1718-1E8F4D511E25}"/>
              </a:ext>
            </a:extLst>
          </p:cNvPr>
          <p:cNvGrpSpPr/>
          <p:nvPr/>
        </p:nvGrpSpPr>
        <p:grpSpPr>
          <a:xfrm>
            <a:off x="5512403" y="760407"/>
            <a:ext cx="1162159" cy="1162159"/>
            <a:chOff x="5512403" y="760407"/>
            <a:chExt cx="1162159" cy="1162159"/>
          </a:xfrm>
        </p:grpSpPr>
        <p:sp>
          <p:nvSpPr>
            <p:cNvPr id="4" name="Oval 3">
              <a:extLst>
                <a:ext uri="{FF2B5EF4-FFF2-40B4-BE49-F238E27FC236}">
                  <a16:creationId xmlns:a16="http://schemas.microsoft.com/office/drawing/2014/main" id="{4F6A10DA-371E-5240-894F-B7B693B4365C}"/>
                </a:ext>
              </a:extLst>
            </p:cNvPr>
            <p:cNvSpPr/>
            <p:nvPr/>
          </p:nvSpPr>
          <p:spPr>
            <a:xfrm>
              <a:off x="5512403" y="760407"/>
              <a:ext cx="1162159" cy="1162159"/>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73" name="Graphic 72">
              <a:extLst>
                <a:ext uri="{FF2B5EF4-FFF2-40B4-BE49-F238E27FC236}">
                  <a16:creationId xmlns:a16="http://schemas.microsoft.com/office/drawing/2014/main" id="{6B8D4123-E356-92D4-440C-DA4030860D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3075" y="940355"/>
              <a:ext cx="753658" cy="753658"/>
            </a:xfrm>
            <a:prstGeom prst="rect">
              <a:avLst/>
            </a:prstGeom>
          </p:spPr>
        </p:pic>
      </p:grpSp>
      <p:grpSp>
        <p:nvGrpSpPr>
          <p:cNvPr id="5" name="Group 4">
            <a:extLst>
              <a:ext uri="{FF2B5EF4-FFF2-40B4-BE49-F238E27FC236}">
                <a16:creationId xmlns:a16="http://schemas.microsoft.com/office/drawing/2014/main" id="{162956CF-4691-BE08-3FA0-AFB16F0BFA56}"/>
              </a:ext>
            </a:extLst>
          </p:cNvPr>
          <p:cNvGrpSpPr/>
          <p:nvPr/>
        </p:nvGrpSpPr>
        <p:grpSpPr>
          <a:xfrm>
            <a:off x="6645125" y="4138388"/>
            <a:ext cx="655200" cy="655200"/>
            <a:chOff x="5512403" y="760407"/>
            <a:chExt cx="1162159" cy="1162159"/>
          </a:xfrm>
        </p:grpSpPr>
        <p:sp>
          <p:nvSpPr>
            <p:cNvPr id="9" name="Oval 8">
              <a:extLst>
                <a:ext uri="{FF2B5EF4-FFF2-40B4-BE49-F238E27FC236}">
                  <a16:creationId xmlns:a16="http://schemas.microsoft.com/office/drawing/2014/main" id="{82209DFD-0DD0-B9D0-E885-142934338685}"/>
                </a:ext>
              </a:extLst>
            </p:cNvPr>
            <p:cNvSpPr/>
            <p:nvPr/>
          </p:nvSpPr>
          <p:spPr>
            <a:xfrm>
              <a:off x="5512403" y="760407"/>
              <a:ext cx="1162159" cy="1162159"/>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0" name="Graphic 9">
              <a:extLst>
                <a:ext uri="{FF2B5EF4-FFF2-40B4-BE49-F238E27FC236}">
                  <a16:creationId xmlns:a16="http://schemas.microsoft.com/office/drawing/2014/main" id="{68363FA8-2F1F-C493-C6FD-8E072E8EF08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3075" y="940355"/>
              <a:ext cx="753658" cy="753658"/>
            </a:xfrm>
            <a:prstGeom prst="rect">
              <a:avLst/>
            </a:prstGeom>
          </p:spPr>
        </p:pic>
      </p:grpSp>
      <p:sp>
        <p:nvSpPr>
          <p:cNvPr id="11" name="TextBox 10">
            <a:extLst>
              <a:ext uri="{FF2B5EF4-FFF2-40B4-BE49-F238E27FC236}">
                <a16:creationId xmlns:a16="http://schemas.microsoft.com/office/drawing/2014/main" id="{1AF9B4FB-D332-D885-5AD9-24265ED48DD5}"/>
              </a:ext>
            </a:extLst>
          </p:cNvPr>
          <p:cNvSpPr txBox="1"/>
          <p:nvPr/>
        </p:nvSpPr>
        <p:spPr>
          <a:xfrm>
            <a:off x="12636580" y="2236841"/>
            <a:ext cx="7495358" cy="1200329"/>
          </a:xfrm>
          <a:prstGeom prst="rect">
            <a:avLst/>
          </a:prstGeom>
          <a:noFill/>
        </p:spPr>
        <p:txBody>
          <a:bodyPr wrap="square" rtlCol="0">
            <a:spAutoFit/>
          </a:bodyPr>
          <a:lstStyle/>
          <a:p>
            <a:pPr algn="ctr"/>
            <a:r>
              <a:rPr lang="en-GB" sz="3600" dirty="0">
                <a:solidFill>
                  <a:schemeClr val="accent3">
                    <a:lumMod val="50000"/>
                  </a:schemeClr>
                </a:solidFill>
                <a:latin typeface="Poppins Bold" panose="00000800000000000000" pitchFamily="2" charset="0"/>
                <a:cs typeface="Poppins Bold" panose="00000800000000000000" pitchFamily="2" charset="0"/>
              </a:rPr>
              <a:t>Markets in Financial Instruments Directive (MiFID) </a:t>
            </a:r>
            <a:endParaRPr lang="en-GB" sz="3600" b="0" i="0" u="none" strike="noStrike" dirty="0">
              <a:solidFill>
                <a:schemeClr val="accent3">
                  <a:lumMod val="50000"/>
                </a:schemeClr>
              </a:solidFill>
              <a:effectLst/>
              <a:latin typeface="Poppins Bold" panose="00000800000000000000" pitchFamily="2" charset="0"/>
              <a:cs typeface="Poppins Bold" panose="00000800000000000000" pitchFamily="2" charset="0"/>
            </a:endParaRPr>
          </a:p>
        </p:txBody>
      </p:sp>
      <p:sp>
        <p:nvSpPr>
          <p:cNvPr id="19" name="TextBox 18">
            <a:extLst>
              <a:ext uri="{FF2B5EF4-FFF2-40B4-BE49-F238E27FC236}">
                <a16:creationId xmlns:a16="http://schemas.microsoft.com/office/drawing/2014/main" id="{4E265AEF-327C-88B4-3670-39C4B083EB8A}"/>
              </a:ext>
            </a:extLst>
          </p:cNvPr>
          <p:cNvSpPr txBox="1"/>
          <p:nvPr/>
        </p:nvSpPr>
        <p:spPr>
          <a:xfrm>
            <a:off x="12636579" y="3492049"/>
            <a:ext cx="7495359" cy="400110"/>
          </a:xfrm>
          <a:prstGeom prst="rect">
            <a:avLst/>
          </a:prstGeom>
          <a:noFill/>
        </p:spPr>
        <p:txBody>
          <a:bodyPr wrap="square" rtlCol="0">
            <a:spAutoFit/>
          </a:bodyPr>
          <a:lstStyle/>
          <a:p>
            <a:pPr algn="ctr"/>
            <a:r>
              <a:rPr lang="en-US" sz="2000" dirty="0">
                <a:solidFill>
                  <a:schemeClr val="accent3">
                    <a:lumMod val="50000"/>
                  </a:schemeClr>
                </a:solidFill>
                <a:latin typeface="Poppins" panose="00000500000000000000" pitchFamily="2" charset="0"/>
                <a:cs typeface="Poppins" panose="00000500000000000000" pitchFamily="2" charset="0"/>
              </a:rPr>
              <a:t>Increased transparency and standardized reporting</a:t>
            </a:r>
          </a:p>
        </p:txBody>
      </p:sp>
      <p:grpSp>
        <p:nvGrpSpPr>
          <p:cNvPr id="20" name="Group 19">
            <a:extLst>
              <a:ext uri="{FF2B5EF4-FFF2-40B4-BE49-F238E27FC236}">
                <a16:creationId xmlns:a16="http://schemas.microsoft.com/office/drawing/2014/main" id="{26C215DC-59D0-7AA9-E1B5-670C8278F567}"/>
              </a:ext>
            </a:extLst>
          </p:cNvPr>
          <p:cNvGrpSpPr/>
          <p:nvPr/>
        </p:nvGrpSpPr>
        <p:grpSpPr>
          <a:xfrm>
            <a:off x="15793541" y="912807"/>
            <a:ext cx="1162159" cy="1162159"/>
            <a:chOff x="5512403" y="760407"/>
            <a:chExt cx="1162159" cy="1162159"/>
          </a:xfrm>
        </p:grpSpPr>
        <p:sp>
          <p:nvSpPr>
            <p:cNvPr id="21" name="Oval 20">
              <a:extLst>
                <a:ext uri="{FF2B5EF4-FFF2-40B4-BE49-F238E27FC236}">
                  <a16:creationId xmlns:a16="http://schemas.microsoft.com/office/drawing/2014/main" id="{41C2EEAC-FD62-740D-B32A-CDC18ACAA0F5}"/>
                </a:ext>
              </a:extLst>
            </p:cNvPr>
            <p:cNvSpPr/>
            <p:nvPr/>
          </p:nvSpPr>
          <p:spPr>
            <a:xfrm>
              <a:off x="5512403" y="760407"/>
              <a:ext cx="1162159" cy="1162159"/>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22" name="Graphic 21">
              <a:extLst>
                <a:ext uri="{FF2B5EF4-FFF2-40B4-BE49-F238E27FC236}">
                  <a16:creationId xmlns:a16="http://schemas.microsoft.com/office/drawing/2014/main" id="{03E889BA-DBB5-F673-5499-0F6A958123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45076" y="993080"/>
              <a:ext cx="696812" cy="696812"/>
            </a:xfrm>
            <a:prstGeom prst="rect">
              <a:avLst/>
            </a:prstGeom>
          </p:spPr>
        </p:pic>
      </p:grpSp>
    </p:spTree>
    <p:extLst>
      <p:ext uri="{BB962C8B-B14F-4D97-AF65-F5344CB8AC3E}">
        <p14:creationId xmlns:p14="http://schemas.microsoft.com/office/powerpoint/2010/main" val="25452410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 presetClass="entr" presetSubtype="1" decel="10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0-#ppt_h/2"/>
                                          </p:val>
                                        </p:tav>
                                        <p:tav tm="100000">
                                          <p:val>
                                            <p:strVal val="#ppt_y"/>
                                          </p:val>
                                        </p:tav>
                                      </p:tavLst>
                                    </p:anim>
                                  </p:childTnLst>
                                </p:cTn>
                              </p:par>
                              <p:par>
                                <p:cTn id="16" presetID="2" presetClass="entr" presetSubtype="1" decel="100000" fill="hold" grpId="0" nodeType="withEffect">
                                  <p:stCondLst>
                                    <p:cond delay="15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2" presetClass="entr" presetSubtype="1" decel="100000" fill="hold" nodeType="withEffect">
                                  <p:stCondLst>
                                    <p:cond delay="30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xit" presetSubtype="0" fill="hold" nodeType="clickEffect">
                                  <p:stCondLst>
                                    <p:cond delay="0"/>
                                  </p:stCondLst>
                                  <p:childTnLst>
                                    <p:anim calcmode="lin" valueType="num">
                                      <p:cBhvr>
                                        <p:cTn id="27" dur="500"/>
                                        <p:tgtEl>
                                          <p:spTgt spid="5"/>
                                        </p:tgtEl>
                                        <p:attrNameLst>
                                          <p:attrName>ppt_w</p:attrName>
                                        </p:attrNameLst>
                                      </p:cBhvr>
                                      <p:tavLst>
                                        <p:tav tm="0">
                                          <p:val>
                                            <p:strVal val="ppt_w"/>
                                          </p:val>
                                        </p:tav>
                                        <p:tav tm="100000">
                                          <p:val>
                                            <p:fltVal val="0"/>
                                          </p:val>
                                        </p:tav>
                                      </p:tavLst>
                                    </p:anim>
                                    <p:anim calcmode="lin" valueType="num">
                                      <p:cBhvr>
                                        <p:cTn id="28" dur="500"/>
                                        <p:tgtEl>
                                          <p:spTgt spid="5"/>
                                        </p:tgtEl>
                                        <p:attrNameLst>
                                          <p:attrName>ppt_h</p:attrName>
                                        </p:attrNameLst>
                                      </p:cBhvr>
                                      <p:tavLst>
                                        <p:tav tm="0">
                                          <p:val>
                                            <p:strVal val="ppt_h"/>
                                          </p:val>
                                        </p:tav>
                                        <p:tav tm="100000">
                                          <p:val>
                                            <p:fltVal val="0"/>
                                          </p:val>
                                        </p:tav>
                                      </p:tavLst>
                                    </p:anim>
                                    <p:anim calcmode="lin" valueType="num">
                                      <p:cBhvr>
                                        <p:cTn id="29" dur="500"/>
                                        <p:tgtEl>
                                          <p:spTgt spid="5"/>
                                        </p:tgtEl>
                                        <p:attrNameLst>
                                          <p:attrName>style.rotation</p:attrName>
                                        </p:attrNameLst>
                                      </p:cBhvr>
                                      <p:tavLst>
                                        <p:tav tm="0">
                                          <p:val>
                                            <p:fltVal val="0"/>
                                          </p:val>
                                        </p:tav>
                                        <p:tav tm="100000">
                                          <p:val>
                                            <p:fltVal val="90"/>
                                          </p:val>
                                        </p:tav>
                                      </p:tavLst>
                                    </p:anim>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9105535-AC62-0C21-7AA5-9EDB4E47FCFE}"/>
              </a:ext>
            </a:extLst>
          </p:cNvPr>
          <p:cNvCxnSpPr>
            <a:cxnSpLocks/>
          </p:cNvCxnSpPr>
          <p:nvPr/>
        </p:nvCxnSpPr>
        <p:spPr>
          <a:xfrm>
            <a:off x="1587930" y="5433281"/>
            <a:ext cx="10604070" cy="0"/>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B2D52AA-E215-D1C4-D317-5A7D1DED9D91}"/>
              </a:ext>
            </a:extLst>
          </p:cNvPr>
          <p:cNvCxnSpPr>
            <a:cxnSpLocks/>
          </p:cNvCxnSpPr>
          <p:nvPr/>
        </p:nvCxnSpPr>
        <p:spPr>
          <a:xfrm flipV="1">
            <a:off x="1587930" y="5283344"/>
            <a:ext cx="0" cy="29987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9673D4E-1839-9C7A-4EFA-2D371F28F1D5}"/>
              </a:ext>
            </a:extLst>
          </p:cNvPr>
          <p:cNvSpPr txBox="1"/>
          <p:nvPr/>
        </p:nvSpPr>
        <p:spPr>
          <a:xfrm>
            <a:off x="1239651" y="5686968"/>
            <a:ext cx="696557"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2000</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cxnSp>
        <p:nvCxnSpPr>
          <p:cNvPr id="25" name="Straight Connector 24">
            <a:extLst>
              <a:ext uri="{FF2B5EF4-FFF2-40B4-BE49-F238E27FC236}">
                <a16:creationId xmlns:a16="http://schemas.microsoft.com/office/drawing/2014/main" id="{1BF23B54-10B0-BA63-251D-7DC5C2F06EA1}"/>
              </a:ext>
            </a:extLst>
          </p:cNvPr>
          <p:cNvCxnSpPr>
            <a:cxnSpLocks/>
          </p:cNvCxnSpPr>
          <p:nvPr/>
        </p:nvCxnSpPr>
        <p:spPr>
          <a:xfrm flipV="1">
            <a:off x="3511071" y="5283344"/>
            <a:ext cx="0" cy="29987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95C67F8-77AB-BA1D-D506-15FD2E5DFDEA}"/>
              </a:ext>
            </a:extLst>
          </p:cNvPr>
          <p:cNvCxnSpPr>
            <a:cxnSpLocks/>
          </p:cNvCxnSpPr>
          <p:nvPr/>
        </p:nvCxnSpPr>
        <p:spPr>
          <a:xfrm flipV="1">
            <a:off x="5434212" y="5283344"/>
            <a:ext cx="0" cy="29987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84F05B4-7A01-878B-68D0-A6ADD1BC6452}"/>
              </a:ext>
            </a:extLst>
          </p:cNvPr>
          <p:cNvCxnSpPr>
            <a:cxnSpLocks/>
          </p:cNvCxnSpPr>
          <p:nvPr/>
        </p:nvCxnSpPr>
        <p:spPr>
          <a:xfrm flipV="1">
            <a:off x="7357354" y="5283344"/>
            <a:ext cx="0" cy="29987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45C38A8-9B62-B3ED-3D7F-3001658E696C}"/>
              </a:ext>
            </a:extLst>
          </p:cNvPr>
          <p:cNvCxnSpPr>
            <a:cxnSpLocks/>
          </p:cNvCxnSpPr>
          <p:nvPr/>
        </p:nvCxnSpPr>
        <p:spPr>
          <a:xfrm flipV="1">
            <a:off x="9280495" y="5283344"/>
            <a:ext cx="0" cy="29987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8F761A1E-61B4-48EF-932C-118A685831E9}"/>
              </a:ext>
            </a:extLst>
          </p:cNvPr>
          <p:cNvSpPr txBox="1"/>
          <p:nvPr/>
        </p:nvSpPr>
        <p:spPr>
          <a:xfrm>
            <a:off x="3162792" y="5686968"/>
            <a:ext cx="696557"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2005</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sp>
        <p:nvSpPr>
          <p:cNvPr id="48" name="TextBox 47">
            <a:extLst>
              <a:ext uri="{FF2B5EF4-FFF2-40B4-BE49-F238E27FC236}">
                <a16:creationId xmlns:a16="http://schemas.microsoft.com/office/drawing/2014/main" id="{556337B6-4A4E-B6AC-7AD7-01D7E5AA2382}"/>
              </a:ext>
            </a:extLst>
          </p:cNvPr>
          <p:cNvSpPr txBox="1"/>
          <p:nvPr/>
        </p:nvSpPr>
        <p:spPr>
          <a:xfrm>
            <a:off x="5096479" y="5686968"/>
            <a:ext cx="696557"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2010</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sp>
        <p:nvSpPr>
          <p:cNvPr id="49" name="TextBox 48">
            <a:extLst>
              <a:ext uri="{FF2B5EF4-FFF2-40B4-BE49-F238E27FC236}">
                <a16:creationId xmlns:a16="http://schemas.microsoft.com/office/drawing/2014/main" id="{8653D8BD-A1C0-2B07-AC2B-C4933BEBD3BC}"/>
              </a:ext>
            </a:extLst>
          </p:cNvPr>
          <p:cNvSpPr txBox="1"/>
          <p:nvPr/>
        </p:nvSpPr>
        <p:spPr>
          <a:xfrm>
            <a:off x="7009075" y="5686968"/>
            <a:ext cx="696557"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2015</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sp>
        <p:nvSpPr>
          <p:cNvPr id="50" name="TextBox 49">
            <a:extLst>
              <a:ext uri="{FF2B5EF4-FFF2-40B4-BE49-F238E27FC236}">
                <a16:creationId xmlns:a16="http://schemas.microsoft.com/office/drawing/2014/main" id="{78EB91CE-9DEE-20DE-0FE4-DC3A538AB3B6}"/>
              </a:ext>
            </a:extLst>
          </p:cNvPr>
          <p:cNvSpPr txBox="1"/>
          <p:nvPr/>
        </p:nvSpPr>
        <p:spPr>
          <a:xfrm>
            <a:off x="8932216" y="5686968"/>
            <a:ext cx="696557"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2020</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cxnSp>
        <p:nvCxnSpPr>
          <p:cNvPr id="52" name="Straight Connector 51">
            <a:extLst>
              <a:ext uri="{FF2B5EF4-FFF2-40B4-BE49-F238E27FC236}">
                <a16:creationId xmlns:a16="http://schemas.microsoft.com/office/drawing/2014/main" id="{E0C6D8D4-DE76-D947-62FB-9403F082D311}"/>
              </a:ext>
            </a:extLst>
          </p:cNvPr>
          <p:cNvCxnSpPr>
            <a:cxnSpLocks/>
          </p:cNvCxnSpPr>
          <p:nvPr/>
        </p:nvCxnSpPr>
        <p:spPr>
          <a:xfrm flipV="1">
            <a:off x="11203637" y="5283344"/>
            <a:ext cx="0" cy="299875"/>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332F7E7-3839-242E-007A-BD8AFE0EC38A}"/>
              </a:ext>
            </a:extLst>
          </p:cNvPr>
          <p:cNvSpPr txBox="1"/>
          <p:nvPr/>
        </p:nvSpPr>
        <p:spPr>
          <a:xfrm>
            <a:off x="10855359" y="5686968"/>
            <a:ext cx="696557" cy="338554"/>
          </a:xfrm>
          <a:prstGeom prst="rect">
            <a:avLst/>
          </a:prstGeom>
          <a:noFill/>
        </p:spPr>
        <p:txBody>
          <a:bodyPr wrap="square" rtlCol="0">
            <a:spAutoFit/>
          </a:bodyPr>
          <a:lstStyle/>
          <a:p>
            <a:pPr algn="ctr"/>
            <a:r>
              <a:rPr lang="en-US" sz="1600" dirty="0">
                <a:solidFill>
                  <a:schemeClr val="accent3">
                    <a:lumMod val="50000"/>
                  </a:schemeClr>
                </a:solidFill>
                <a:latin typeface="Poppins Bold" panose="00000800000000000000" pitchFamily="2" charset="0"/>
                <a:cs typeface="Poppins Bold" panose="00000800000000000000" pitchFamily="2" charset="0"/>
              </a:rPr>
              <a:t>2025</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cxnSp>
        <p:nvCxnSpPr>
          <p:cNvPr id="12" name="Straight Connector 11">
            <a:extLst>
              <a:ext uri="{FF2B5EF4-FFF2-40B4-BE49-F238E27FC236}">
                <a16:creationId xmlns:a16="http://schemas.microsoft.com/office/drawing/2014/main" id="{AE12DEAB-3F01-F9A2-E911-9B5CE7376421}"/>
              </a:ext>
            </a:extLst>
          </p:cNvPr>
          <p:cNvCxnSpPr>
            <a:cxnSpLocks/>
          </p:cNvCxnSpPr>
          <p:nvPr/>
        </p:nvCxnSpPr>
        <p:spPr>
          <a:xfrm flipV="1">
            <a:off x="5818841" y="5333328"/>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5DDD473D-8D47-F5C6-E288-49A2C6238430}"/>
              </a:ext>
            </a:extLst>
          </p:cNvPr>
          <p:cNvCxnSpPr>
            <a:cxnSpLocks/>
          </p:cNvCxnSpPr>
          <p:nvPr/>
        </p:nvCxnSpPr>
        <p:spPr>
          <a:xfrm flipV="1">
            <a:off x="6203469" y="5331024"/>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783377-2952-7E70-BB23-9CE3CC01B158}"/>
              </a:ext>
            </a:extLst>
          </p:cNvPr>
          <p:cNvCxnSpPr>
            <a:cxnSpLocks/>
          </p:cNvCxnSpPr>
          <p:nvPr/>
        </p:nvCxnSpPr>
        <p:spPr>
          <a:xfrm flipV="1">
            <a:off x="6588097" y="5331024"/>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CADB522-212B-893E-D56A-FE4908AB995D}"/>
              </a:ext>
            </a:extLst>
          </p:cNvPr>
          <p:cNvCxnSpPr>
            <a:cxnSpLocks/>
          </p:cNvCxnSpPr>
          <p:nvPr/>
        </p:nvCxnSpPr>
        <p:spPr>
          <a:xfrm flipV="1">
            <a:off x="6972725" y="5333328"/>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87607AB-5AA6-1D47-8D94-65C5E3F1CB87}"/>
              </a:ext>
            </a:extLst>
          </p:cNvPr>
          <p:cNvCxnSpPr>
            <a:cxnSpLocks/>
          </p:cNvCxnSpPr>
          <p:nvPr/>
        </p:nvCxnSpPr>
        <p:spPr>
          <a:xfrm flipV="1">
            <a:off x="7741982" y="5333328"/>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B93D998-CD17-9294-3F1F-666F0EA66889}"/>
              </a:ext>
            </a:extLst>
          </p:cNvPr>
          <p:cNvCxnSpPr>
            <a:cxnSpLocks/>
          </p:cNvCxnSpPr>
          <p:nvPr/>
        </p:nvCxnSpPr>
        <p:spPr>
          <a:xfrm flipV="1">
            <a:off x="8126610" y="5331024"/>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942268D-C720-AC61-B4CB-753546479AD3}"/>
              </a:ext>
            </a:extLst>
          </p:cNvPr>
          <p:cNvCxnSpPr>
            <a:cxnSpLocks/>
          </p:cNvCxnSpPr>
          <p:nvPr/>
        </p:nvCxnSpPr>
        <p:spPr>
          <a:xfrm flipV="1">
            <a:off x="8511239" y="5331024"/>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98CA381-188C-18B0-371A-23DA86C76E3B}"/>
              </a:ext>
            </a:extLst>
          </p:cNvPr>
          <p:cNvCxnSpPr>
            <a:cxnSpLocks/>
          </p:cNvCxnSpPr>
          <p:nvPr/>
        </p:nvCxnSpPr>
        <p:spPr>
          <a:xfrm flipV="1">
            <a:off x="8895867" y="5333328"/>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9DC5431-2292-DEE3-3F00-D0AED506FB16}"/>
              </a:ext>
            </a:extLst>
          </p:cNvPr>
          <p:cNvCxnSpPr>
            <a:cxnSpLocks/>
          </p:cNvCxnSpPr>
          <p:nvPr/>
        </p:nvCxnSpPr>
        <p:spPr>
          <a:xfrm flipV="1">
            <a:off x="9665123" y="5331024"/>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3480D267-75A4-96E2-24EF-E17E4CB47BE8}"/>
              </a:ext>
            </a:extLst>
          </p:cNvPr>
          <p:cNvCxnSpPr>
            <a:cxnSpLocks/>
          </p:cNvCxnSpPr>
          <p:nvPr/>
        </p:nvCxnSpPr>
        <p:spPr>
          <a:xfrm flipV="1">
            <a:off x="10049752" y="5328720"/>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6018AC1A-2737-8A5F-0DFB-AE9938278B20}"/>
              </a:ext>
            </a:extLst>
          </p:cNvPr>
          <p:cNvCxnSpPr>
            <a:cxnSpLocks/>
          </p:cNvCxnSpPr>
          <p:nvPr/>
        </p:nvCxnSpPr>
        <p:spPr>
          <a:xfrm flipV="1">
            <a:off x="10434380" y="5328720"/>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BB48150-5AB4-CBF2-77F0-217420899F2C}"/>
              </a:ext>
            </a:extLst>
          </p:cNvPr>
          <p:cNvCxnSpPr>
            <a:cxnSpLocks/>
          </p:cNvCxnSpPr>
          <p:nvPr/>
        </p:nvCxnSpPr>
        <p:spPr>
          <a:xfrm flipV="1">
            <a:off x="10819008" y="5331024"/>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24AEE6C-A62D-BE7A-9CE6-536BC192F614}"/>
              </a:ext>
            </a:extLst>
          </p:cNvPr>
          <p:cNvCxnSpPr>
            <a:cxnSpLocks/>
          </p:cNvCxnSpPr>
          <p:nvPr/>
        </p:nvCxnSpPr>
        <p:spPr>
          <a:xfrm flipV="1">
            <a:off x="1972558" y="5328720"/>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542E3F8-A268-B529-FC92-EFD975F73800}"/>
              </a:ext>
            </a:extLst>
          </p:cNvPr>
          <p:cNvCxnSpPr>
            <a:cxnSpLocks/>
          </p:cNvCxnSpPr>
          <p:nvPr/>
        </p:nvCxnSpPr>
        <p:spPr>
          <a:xfrm flipV="1">
            <a:off x="2357186" y="5326417"/>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412DFC4-0D6D-682A-BF17-9C4274AA9C7E}"/>
              </a:ext>
            </a:extLst>
          </p:cNvPr>
          <p:cNvCxnSpPr>
            <a:cxnSpLocks/>
          </p:cNvCxnSpPr>
          <p:nvPr/>
        </p:nvCxnSpPr>
        <p:spPr>
          <a:xfrm flipV="1">
            <a:off x="2741814" y="5326417"/>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2ACC1A4-C4B4-5891-0678-B763AE564F1C}"/>
              </a:ext>
            </a:extLst>
          </p:cNvPr>
          <p:cNvCxnSpPr>
            <a:cxnSpLocks/>
          </p:cNvCxnSpPr>
          <p:nvPr/>
        </p:nvCxnSpPr>
        <p:spPr>
          <a:xfrm flipV="1">
            <a:off x="3126443" y="5328720"/>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01EB0CD-0408-7CCE-3262-7731D02F6D9A}"/>
              </a:ext>
            </a:extLst>
          </p:cNvPr>
          <p:cNvCxnSpPr>
            <a:cxnSpLocks/>
          </p:cNvCxnSpPr>
          <p:nvPr/>
        </p:nvCxnSpPr>
        <p:spPr>
          <a:xfrm flipV="1">
            <a:off x="3895699" y="5328720"/>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9D4DBA9-E5EB-1D06-7A8C-5D3037ACFE1B}"/>
              </a:ext>
            </a:extLst>
          </p:cNvPr>
          <p:cNvCxnSpPr>
            <a:cxnSpLocks/>
          </p:cNvCxnSpPr>
          <p:nvPr/>
        </p:nvCxnSpPr>
        <p:spPr>
          <a:xfrm flipV="1">
            <a:off x="4280328" y="5326417"/>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900260A-BD02-1650-66D5-4D01CAD654C0}"/>
              </a:ext>
            </a:extLst>
          </p:cNvPr>
          <p:cNvCxnSpPr>
            <a:cxnSpLocks/>
          </p:cNvCxnSpPr>
          <p:nvPr/>
        </p:nvCxnSpPr>
        <p:spPr>
          <a:xfrm flipV="1">
            <a:off x="4664956" y="5326417"/>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8315FB6-FD38-5D89-B991-31077DF67D51}"/>
              </a:ext>
            </a:extLst>
          </p:cNvPr>
          <p:cNvCxnSpPr>
            <a:cxnSpLocks/>
          </p:cNvCxnSpPr>
          <p:nvPr/>
        </p:nvCxnSpPr>
        <p:spPr>
          <a:xfrm flipV="1">
            <a:off x="5049584" y="5328720"/>
            <a:ext cx="0" cy="195296"/>
          </a:xfrm>
          <a:prstGeom prst="line">
            <a:avLst/>
          </a:prstGeom>
          <a:ln w="762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BEDC8CC7-40D7-813A-388E-22447D5EED36}"/>
              </a:ext>
            </a:extLst>
          </p:cNvPr>
          <p:cNvGrpSpPr/>
          <p:nvPr/>
        </p:nvGrpSpPr>
        <p:grpSpPr>
          <a:xfrm>
            <a:off x="441674" y="5106715"/>
            <a:ext cx="712216" cy="712216"/>
            <a:chOff x="5469843" y="646500"/>
            <a:chExt cx="2778771" cy="2778771"/>
          </a:xfrm>
        </p:grpSpPr>
        <p:sp>
          <p:nvSpPr>
            <p:cNvPr id="62" name="Freeform: Shape 61">
              <a:extLst>
                <a:ext uri="{FF2B5EF4-FFF2-40B4-BE49-F238E27FC236}">
                  <a16:creationId xmlns:a16="http://schemas.microsoft.com/office/drawing/2014/main" id="{E7210DA2-B63A-BE66-BE5D-F5A6BD7C15ED}"/>
                </a:ext>
              </a:extLst>
            </p:cNvPr>
            <p:cNvSpPr/>
            <p:nvPr/>
          </p:nvSpPr>
          <p:spPr>
            <a:xfrm>
              <a:off x="5469843" y="646500"/>
              <a:ext cx="2778771" cy="2778771"/>
            </a:xfrm>
            <a:custGeom>
              <a:avLst/>
              <a:gdLst>
                <a:gd name="connsiteX0" fmla="*/ 2778772 w 2778771"/>
                <a:gd name="connsiteY0" fmla="*/ 1389386 h 2778771"/>
                <a:gd name="connsiteX1" fmla="*/ 1389386 w 2778771"/>
                <a:gd name="connsiteY1" fmla="*/ 2778772 h 2778771"/>
                <a:gd name="connsiteX2" fmla="*/ 0 w 2778771"/>
                <a:gd name="connsiteY2" fmla="*/ 1389386 h 2778771"/>
                <a:gd name="connsiteX3" fmla="*/ 1389386 w 2778771"/>
                <a:gd name="connsiteY3" fmla="*/ 0 h 2778771"/>
                <a:gd name="connsiteX4" fmla="*/ 2778772 w 2778771"/>
                <a:gd name="connsiteY4" fmla="*/ 1389386 h 2778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771" h="2778771">
                  <a:moveTo>
                    <a:pt x="2778772" y="1389386"/>
                  </a:moveTo>
                  <a:cubicBezTo>
                    <a:pt x="2778772" y="2156723"/>
                    <a:pt x="2156723" y="2778772"/>
                    <a:pt x="1389386" y="2778772"/>
                  </a:cubicBezTo>
                  <a:cubicBezTo>
                    <a:pt x="622049" y="2778772"/>
                    <a:pt x="0" y="2156723"/>
                    <a:pt x="0" y="1389386"/>
                  </a:cubicBezTo>
                  <a:cubicBezTo>
                    <a:pt x="0" y="622049"/>
                    <a:pt x="622049" y="0"/>
                    <a:pt x="1389386" y="0"/>
                  </a:cubicBezTo>
                  <a:cubicBezTo>
                    <a:pt x="2156723" y="0"/>
                    <a:pt x="2778772" y="622049"/>
                    <a:pt x="2778772" y="1389386"/>
                  </a:cubicBezTo>
                  <a:close/>
                </a:path>
              </a:pathLst>
            </a:custGeom>
            <a:solidFill>
              <a:schemeClr val="bg2">
                <a:lumMod val="50000"/>
              </a:schemeClr>
            </a:solidFill>
            <a:ln w="4305" cap="flat">
              <a:noFill/>
              <a:prstDash val="solid"/>
              <a:miter/>
            </a:ln>
          </p:spPr>
          <p:txBody>
            <a:bodyPr rtlCol="0" anchor="ctr"/>
            <a:lstStyle/>
            <a:p>
              <a:endParaRPr lang="en-GB" dirty="0">
                <a:latin typeface="Poppins" panose="00000500000000000000" pitchFamily="2" charset="0"/>
              </a:endParaRPr>
            </a:p>
          </p:txBody>
        </p:sp>
        <p:sp>
          <p:nvSpPr>
            <p:cNvPr id="63" name="Freeform: Shape 62">
              <a:extLst>
                <a:ext uri="{FF2B5EF4-FFF2-40B4-BE49-F238E27FC236}">
                  <a16:creationId xmlns:a16="http://schemas.microsoft.com/office/drawing/2014/main" id="{77CB29F8-E037-4470-31AE-F334B4CDCD72}"/>
                </a:ext>
              </a:extLst>
            </p:cNvPr>
            <p:cNvSpPr/>
            <p:nvPr/>
          </p:nvSpPr>
          <p:spPr>
            <a:xfrm>
              <a:off x="6659004" y="1019605"/>
              <a:ext cx="400652" cy="383372"/>
            </a:xfrm>
            <a:custGeom>
              <a:avLst/>
              <a:gdLst>
                <a:gd name="connsiteX0" fmla="*/ 221617 w 400652"/>
                <a:gd name="connsiteY0" fmla="*/ 15526 h 383372"/>
                <a:gd name="connsiteX1" fmla="*/ 258578 w 400652"/>
                <a:gd name="connsiteY1" fmla="*/ 129213 h 383372"/>
                <a:gd name="connsiteX2" fmla="*/ 378130 w 400652"/>
                <a:gd name="connsiteY2" fmla="*/ 129213 h 383372"/>
                <a:gd name="connsiteX3" fmla="*/ 391328 w 400652"/>
                <a:gd name="connsiteY3" fmla="*/ 169883 h 383372"/>
                <a:gd name="connsiteX4" fmla="*/ 294633 w 400652"/>
                <a:gd name="connsiteY4" fmla="*/ 240140 h 383372"/>
                <a:gd name="connsiteX5" fmla="*/ 331594 w 400652"/>
                <a:gd name="connsiteY5" fmla="*/ 353827 h 383372"/>
                <a:gd name="connsiteX6" fmla="*/ 297005 w 400652"/>
                <a:gd name="connsiteY6" fmla="*/ 378970 h 383372"/>
                <a:gd name="connsiteX7" fmla="*/ 200311 w 400652"/>
                <a:gd name="connsiteY7" fmla="*/ 308714 h 383372"/>
                <a:gd name="connsiteX8" fmla="*/ 103617 w 400652"/>
                <a:gd name="connsiteY8" fmla="*/ 378970 h 383372"/>
                <a:gd name="connsiteX9" fmla="*/ 69028 w 400652"/>
                <a:gd name="connsiteY9" fmla="*/ 353827 h 383372"/>
                <a:gd name="connsiteX10" fmla="*/ 105989 w 400652"/>
                <a:gd name="connsiteY10" fmla="*/ 240140 h 383372"/>
                <a:gd name="connsiteX11" fmla="*/ 9295 w 400652"/>
                <a:gd name="connsiteY11" fmla="*/ 169883 h 383372"/>
                <a:gd name="connsiteX12" fmla="*/ 22492 w 400652"/>
                <a:gd name="connsiteY12" fmla="*/ 129213 h 383372"/>
                <a:gd name="connsiteX13" fmla="*/ 142045 w 400652"/>
                <a:gd name="connsiteY13" fmla="*/ 129213 h 383372"/>
                <a:gd name="connsiteX14" fmla="*/ 179006 w 400652"/>
                <a:gd name="connsiteY14" fmla="*/ 15526 h 383372"/>
                <a:gd name="connsiteX15" fmla="*/ 221617 w 400652"/>
                <a:gd name="connsiteY15" fmla="*/ 15526 h 38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652" h="383372">
                  <a:moveTo>
                    <a:pt x="221617" y="15526"/>
                  </a:moveTo>
                  <a:lnTo>
                    <a:pt x="258578" y="129213"/>
                  </a:lnTo>
                  <a:lnTo>
                    <a:pt x="378130" y="129213"/>
                  </a:lnTo>
                  <a:cubicBezTo>
                    <a:pt x="399910" y="129213"/>
                    <a:pt x="408967" y="157074"/>
                    <a:pt x="391328" y="169883"/>
                  </a:cubicBezTo>
                  <a:lnTo>
                    <a:pt x="294633" y="240140"/>
                  </a:lnTo>
                  <a:lnTo>
                    <a:pt x="331594" y="353827"/>
                  </a:lnTo>
                  <a:cubicBezTo>
                    <a:pt x="338323" y="374528"/>
                    <a:pt x="314645" y="391737"/>
                    <a:pt x="297005" y="378970"/>
                  </a:cubicBezTo>
                  <a:lnTo>
                    <a:pt x="200311" y="308714"/>
                  </a:lnTo>
                  <a:lnTo>
                    <a:pt x="103617" y="378970"/>
                  </a:lnTo>
                  <a:cubicBezTo>
                    <a:pt x="86021" y="391780"/>
                    <a:pt x="62300" y="374571"/>
                    <a:pt x="69028" y="353827"/>
                  </a:cubicBezTo>
                  <a:lnTo>
                    <a:pt x="105989" y="240140"/>
                  </a:lnTo>
                  <a:lnTo>
                    <a:pt x="9295" y="169883"/>
                  </a:lnTo>
                  <a:cubicBezTo>
                    <a:pt x="-8302" y="157074"/>
                    <a:pt x="755" y="129213"/>
                    <a:pt x="22492" y="129213"/>
                  </a:cubicBezTo>
                  <a:lnTo>
                    <a:pt x="142045" y="129213"/>
                  </a:lnTo>
                  <a:lnTo>
                    <a:pt x="179006" y="15526"/>
                  </a:lnTo>
                  <a:cubicBezTo>
                    <a:pt x="185604" y="-5175"/>
                    <a:pt x="214889" y="-5175"/>
                    <a:pt x="221617" y="1552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4" name="Freeform: Shape 63">
              <a:extLst>
                <a:ext uri="{FF2B5EF4-FFF2-40B4-BE49-F238E27FC236}">
                  <a16:creationId xmlns:a16="http://schemas.microsoft.com/office/drawing/2014/main" id="{D9FF7418-3F7A-9DE0-3AA5-A8D4F9C73F6B}"/>
                </a:ext>
              </a:extLst>
            </p:cNvPr>
            <p:cNvSpPr/>
            <p:nvPr/>
          </p:nvSpPr>
          <p:spPr>
            <a:xfrm>
              <a:off x="6099540" y="1276196"/>
              <a:ext cx="396406" cy="396420"/>
            </a:xfrm>
            <a:custGeom>
              <a:avLst/>
              <a:gdLst>
                <a:gd name="connsiteX0" fmla="*/ 67175 w 396406"/>
                <a:gd name="connsiteY0" fmla="*/ 36942 h 396420"/>
                <a:gd name="connsiteX1" fmla="*/ 173702 w 396406"/>
                <a:gd name="connsiteY1" fmla="*/ 91197 h 396420"/>
                <a:gd name="connsiteX2" fmla="*/ 258234 w 396406"/>
                <a:gd name="connsiteY2" fmla="*/ 6665 h 396420"/>
                <a:gd name="connsiteX3" fmla="*/ 296317 w 396406"/>
                <a:gd name="connsiteY3" fmla="*/ 26073 h 396420"/>
                <a:gd name="connsiteX4" fmla="*/ 277599 w 396406"/>
                <a:gd name="connsiteY4" fmla="*/ 144159 h 396420"/>
                <a:gd name="connsiteX5" fmla="*/ 384127 w 396406"/>
                <a:gd name="connsiteY5" fmla="*/ 198415 h 396420"/>
                <a:gd name="connsiteX6" fmla="*/ 377442 w 396406"/>
                <a:gd name="connsiteY6" fmla="*/ 240638 h 396420"/>
                <a:gd name="connsiteX7" fmla="*/ 259356 w 396406"/>
                <a:gd name="connsiteY7" fmla="*/ 259356 h 396420"/>
                <a:gd name="connsiteX8" fmla="*/ 240638 w 396406"/>
                <a:gd name="connsiteY8" fmla="*/ 377442 h 396420"/>
                <a:gd name="connsiteX9" fmla="*/ 198415 w 396406"/>
                <a:gd name="connsiteY9" fmla="*/ 384127 h 396420"/>
                <a:gd name="connsiteX10" fmla="*/ 144159 w 396406"/>
                <a:gd name="connsiteY10" fmla="*/ 277599 h 396420"/>
                <a:gd name="connsiteX11" fmla="*/ 26073 w 396406"/>
                <a:gd name="connsiteY11" fmla="*/ 296317 h 396420"/>
                <a:gd name="connsiteX12" fmla="*/ 6665 w 396406"/>
                <a:gd name="connsiteY12" fmla="*/ 258234 h 396420"/>
                <a:gd name="connsiteX13" fmla="*/ 91197 w 396406"/>
                <a:gd name="connsiteY13" fmla="*/ 173702 h 396420"/>
                <a:gd name="connsiteX14" fmla="*/ 36942 w 396406"/>
                <a:gd name="connsiteY14" fmla="*/ 67175 h 396420"/>
                <a:gd name="connsiteX15" fmla="*/ 67175 w 396406"/>
                <a:gd name="connsiteY15" fmla="*/ 36942 h 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06" h="396420">
                  <a:moveTo>
                    <a:pt x="67175" y="36942"/>
                  </a:moveTo>
                  <a:lnTo>
                    <a:pt x="173702" y="91197"/>
                  </a:lnTo>
                  <a:lnTo>
                    <a:pt x="258234" y="6665"/>
                  </a:lnTo>
                  <a:cubicBezTo>
                    <a:pt x="273631" y="-8731"/>
                    <a:pt x="299724" y="4552"/>
                    <a:pt x="296317" y="26073"/>
                  </a:cubicBezTo>
                  <a:lnTo>
                    <a:pt x="277599" y="144159"/>
                  </a:lnTo>
                  <a:lnTo>
                    <a:pt x="384127" y="198415"/>
                  </a:lnTo>
                  <a:cubicBezTo>
                    <a:pt x="403534" y="208291"/>
                    <a:pt x="398920" y="237231"/>
                    <a:pt x="377442" y="240638"/>
                  </a:cubicBezTo>
                  <a:lnTo>
                    <a:pt x="259356" y="259356"/>
                  </a:lnTo>
                  <a:lnTo>
                    <a:pt x="240638" y="377442"/>
                  </a:lnTo>
                  <a:cubicBezTo>
                    <a:pt x="237231" y="398963"/>
                    <a:pt x="208291" y="403534"/>
                    <a:pt x="198415" y="384127"/>
                  </a:cubicBezTo>
                  <a:lnTo>
                    <a:pt x="144159" y="277599"/>
                  </a:lnTo>
                  <a:lnTo>
                    <a:pt x="26073" y="296317"/>
                  </a:lnTo>
                  <a:cubicBezTo>
                    <a:pt x="4552" y="299724"/>
                    <a:pt x="-8731" y="273631"/>
                    <a:pt x="6665" y="258234"/>
                  </a:cubicBezTo>
                  <a:lnTo>
                    <a:pt x="91197" y="173702"/>
                  </a:lnTo>
                  <a:lnTo>
                    <a:pt x="36942" y="67175"/>
                  </a:lnTo>
                  <a:cubicBezTo>
                    <a:pt x="27065" y="47767"/>
                    <a:pt x="47767" y="27065"/>
                    <a:pt x="67175" y="36942"/>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5" name="Freeform: Shape 64">
              <a:extLst>
                <a:ext uri="{FF2B5EF4-FFF2-40B4-BE49-F238E27FC236}">
                  <a16:creationId xmlns:a16="http://schemas.microsoft.com/office/drawing/2014/main" id="{24D43E17-C719-CB00-6981-1A6E1A3595C3}"/>
                </a:ext>
              </a:extLst>
            </p:cNvPr>
            <p:cNvSpPr/>
            <p:nvPr/>
          </p:nvSpPr>
          <p:spPr>
            <a:xfrm>
              <a:off x="5842943" y="1835458"/>
              <a:ext cx="383354" cy="400738"/>
            </a:xfrm>
            <a:custGeom>
              <a:avLst/>
              <a:gdLst>
                <a:gd name="connsiteX0" fmla="*/ 15532 w 383354"/>
                <a:gd name="connsiteY0" fmla="*/ 179036 h 400738"/>
                <a:gd name="connsiteX1" fmla="*/ 129219 w 383354"/>
                <a:gd name="connsiteY1" fmla="*/ 142075 h 400738"/>
                <a:gd name="connsiteX2" fmla="*/ 129219 w 383354"/>
                <a:gd name="connsiteY2" fmla="*/ 22522 h 400738"/>
                <a:gd name="connsiteX3" fmla="*/ 169889 w 383354"/>
                <a:gd name="connsiteY3" fmla="*/ 9325 h 400738"/>
                <a:gd name="connsiteX4" fmla="*/ 240145 w 383354"/>
                <a:gd name="connsiteY4" fmla="*/ 106019 h 400738"/>
                <a:gd name="connsiteX5" fmla="*/ 353832 w 383354"/>
                <a:gd name="connsiteY5" fmla="*/ 69058 h 400738"/>
                <a:gd name="connsiteX6" fmla="*/ 378976 w 383354"/>
                <a:gd name="connsiteY6" fmla="*/ 103647 h 400738"/>
                <a:gd name="connsiteX7" fmla="*/ 308676 w 383354"/>
                <a:gd name="connsiteY7" fmla="*/ 200427 h 400738"/>
                <a:gd name="connsiteX8" fmla="*/ 378933 w 383354"/>
                <a:gd name="connsiteY8" fmla="*/ 297122 h 400738"/>
                <a:gd name="connsiteX9" fmla="*/ 353789 w 383354"/>
                <a:gd name="connsiteY9" fmla="*/ 331711 h 400738"/>
                <a:gd name="connsiteX10" fmla="*/ 240102 w 383354"/>
                <a:gd name="connsiteY10" fmla="*/ 294750 h 400738"/>
                <a:gd name="connsiteX11" fmla="*/ 169846 w 383354"/>
                <a:gd name="connsiteY11" fmla="*/ 391444 h 400738"/>
                <a:gd name="connsiteX12" fmla="*/ 129175 w 383354"/>
                <a:gd name="connsiteY12" fmla="*/ 378246 h 400738"/>
                <a:gd name="connsiteX13" fmla="*/ 129175 w 383354"/>
                <a:gd name="connsiteY13" fmla="*/ 258694 h 400738"/>
                <a:gd name="connsiteX14" fmla="*/ 15489 w 383354"/>
                <a:gd name="connsiteY14" fmla="*/ 221733 h 400738"/>
                <a:gd name="connsiteX15" fmla="*/ 15532 w 383354"/>
                <a:gd name="connsiteY15" fmla="*/ 179036 h 4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354" h="400738">
                  <a:moveTo>
                    <a:pt x="15532" y="179036"/>
                  </a:moveTo>
                  <a:lnTo>
                    <a:pt x="129219" y="142075"/>
                  </a:lnTo>
                  <a:lnTo>
                    <a:pt x="129219" y="22522"/>
                  </a:lnTo>
                  <a:cubicBezTo>
                    <a:pt x="129219" y="742"/>
                    <a:pt x="157080" y="-8315"/>
                    <a:pt x="169889" y="9325"/>
                  </a:cubicBezTo>
                  <a:lnTo>
                    <a:pt x="240145" y="106019"/>
                  </a:lnTo>
                  <a:lnTo>
                    <a:pt x="353832" y="69058"/>
                  </a:lnTo>
                  <a:cubicBezTo>
                    <a:pt x="374534" y="62330"/>
                    <a:pt x="391742" y="86007"/>
                    <a:pt x="378976" y="103647"/>
                  </a:cubicBezTo>
                  <a:lnTo>
                    <a:pt x="308676" y="200427"/>
                  </a:lnTo>
                  <a:lnTo>
                    <a:pt x="378933" y="297122"/>
                  </a:lnTo>
                  <a:cubicBezTo>
                    <a:pt x="391742" y="314718"/>
                    <a:pt x="374534" y="338439"/>
                    <a:pt x="353789" y="331711"/>
                  </a:cubicBezTo>
                  <a:lnTo>
                    <a:pt x="240102" y="294750"/>
                  </a:lnTo>
                  <a:lnTo>
                    <a:pt x="169846" y="391444"/>
                  </a:lnTo>
                  <a:cubicBezTo>
                    <a:pt x="157036" y="409040"/>
                    <a:pt x="129175" y="399983"/>
                    <a:pt x="129175" y="378246"/>
                  </a:cubicBezTo>
                  <a:lnTo>
                    <a:pt x="129175" y="258694"/>
                  </a:lnTo>
                  <a:lnTo>
                    <a:pt x="15489" y="221733"/>
                  </a:lnTo>
                  <a:cubicBezTo>
                    <a:pt x="-5170" y="215091"/>
                    <a:pt x="-5170" y="185764"/>
                    <a:pt x="15532" y="17903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6" name="Freeform: Shape 65">
              <a:extLst>
                <a:ext uri="{FF2B5EF4-FFF2-40B4-BE49-F238E27FC236}">
                  <a16:creationId xmlns:a16="http://schemas.microsoft.com/office/drawing/2014/main" id="{78D73DC9-11A8-7893-676F-F65B620113A0}"/>
                </a:ext>
              </a:extLst>
            </p:cNvPr>
            <p:cNvSpPr/>
            <p:nvPr/>
          </p:nvSpPr>
          <p:spPr>
            <a:xfrm>
              <a:off x="6099540" y="2399212"/>
              <a:ext cx="396420" cy="396406"/>
            </a:xfrm>
            <a:custGeom>
              <a:avLst/>
              <a:gdLst>
                <a:gd name="connsiteX0" fmla="*/ 36942 w 396420"/>
                <a:gd name="connsiteY0" fmla="*/ 329232 h 396406"/>
                <a:gd name="connsiteX1" fmla="*/ 91197 w 396420"/>
                <a:gd name="connsiteY1" fmla="*/ 222704 h 396406"/>
                <a:gd name="connsiteX2" fmla="*/ 6665 w 396420"/>
                <a:gd name="connsiteY2" fmla="*/ 138172 h 396406"/>
                <a:gd name="connsiteX3" fmla="*/ 26073 w 396420"/>
                <a:gd name="connsiteY3" fmla="*/ 100090 h 396406"/>
                <a:gd name="connsiteX4" fmla="*/ 144159 w 396420"/>
                <a:gd name="connsiteY4" fmla="*/ 118808 h 396406"/>
                <a:gd name="connsiteX5" fmla="*/ 198415 w 396420"/>
                <a:gd name="connsiteY5" fmla="*/ 12280 h 396406"/>
                <a:gd name="connsiteX6" fmla="*/ 240638 w 396420"/>
                <a:gd name="connsiteY6" fmla="*/ 18965 h 396406"/>
                <a:gd name="connsiteX7" fmla="*/ 259356 w 396420"/>
                <a:gd name="connsiteY7" fmla="*/ 137051 h 396406"/>
                <a:gd name="connsiteX8" fmla="*/ 377442 w 396420"/>
                <a:gd name="connsiteY8" fmla="*/ 155769 h 396406"/>
                <a:gd name="connsiteX9" fmla="*/ 384127 w 396420"/>
                <a:gd name="connsiteY9" fmla="*/ 197992 h 396406"/>
                <a:gd name="connsiteX10" fmla="*/ 277599 w 396420"/>
                <a:gd name="connsiteY10" fmla="*/ 252247 h 396406"/>
                <a:gd name="connsiteX11" fmla="*/ 296317 w 396420"/>
                <a:gd name="connsiteY11" fmla="*/ 370333 h 396406"/>
                <a:gd name="connsiteX12" fmla="*/ 258234 w 396420"/>
                <a:gd name="connsiteY12" fmla="*/ 389741 h 396406"/>
                <a:gd name="connsiteX13" fmla="*/ 173702 w 396420"/>
                <a:gd name="connsiteY13" fmla="*/ 305209 h 396406"/>
                <a:gd name="connsiteX14" fmla="*/ 67175 w 396420"/>
                <a:gd name="connsiteY14" fmla="*/ 359465 h 396406"/>
                <a:gd name="connsiteX15" fmla="*/ 36942 w 396420"/>
                <a:gd name="connsiteY15" fmla="*/ 329232 h 39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20" h="396406">
                  <a:moveTo>
                    <a:pt x="36942" y="329232"/>
                  </a:moveTo>
                  <a:lnTo>
                    <a:pt x="91197" y="222704"/>
                  </a:lnTo>
                  <a:lnTo>
                    <a:pt x="6665" y="138172"/>
                  </a:lnTo>
                  <a:cubicBezTo>
                    <a:pt x="-8731" y="122775"/>
                    <a:pt x="4552" y="96683"/>
                    <a:pt x="26073" y="100090"/>
                  </a:cubicBezTo>
                  <a:lnTo>
                    <a:pt x="144159" y="118808"/>
                  </a:lnTo>
                  <a:lnTo>
                    <a:pt x="198415" y="12280"/>
                  </a:lnTo>
                  <a:cubicBezTo>
                    <a:pt x="208291" y="-7128"/>
                    <a:pt x="237231" y="-2513"/>
                    <a:pt x="240638" y="18965"/>
                  </a:cubicBezTo>
                  <a:lnTo>
                    <a:pt x="259356" y="137051"/>
                  </a:lnTo>
                  <a:lnTo>
                    <a:pt x="377442" y="155769"/>
                  </a:lnTo>
                  <a:cubicBezTo>
                    <a:pt x="398963" y="159176"/>
                    <a:pt x="403534" y="188115"/>
                    <a:pt x="384127" y="197992"/>
                  </a:cubicBezTo>
                  <a:lnTo>
                    <a:pt x="277599" y="252247"/>
                  </a:lnTo>
                  <a:lnTo>
                    <a:pt x="296317" y="370333"/>
                  </a:lnTo>
                  <a:cubicBezTo>
                    <a:pt x="299724" y="391854"/>
                    <a:pt x="273631" y="405138"/>
                    <a:pt x="258234" y="389741"/>
                  </a:cubicBezTo>
                  <a:lnTo>
                    <a:pt x="173702" y="305209"/>
                  </a:lnTo>
                  <a:lnTo>
                    <a:pt x="67175" y="359465"/>
                  </a:lnTo>
                  <a:cubicBezTo>
                    <a:pt x="47767" y="369298"/>
                    <a:pt x="27065" y="348597"/>
                    <a:pt x="36942" y="329232"/>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7" name="Freeform: Shape 66">
              <a:extLst>
                <a:ext uri="{FF2B5EF4-FFF2-40B4-BE49-F238E27FC236}">
                  <a16:creationId xmlns:a16="http://schemas.microsoft.com/office/drawing/2014/main" id="{579667CF-C4C2-FC6C-7338-738BC59C804D}"/>
                </a:ext>
              </a:extLst>
            </p:cNvPr>
            <p:cNvSpPr/>
            <p:nvPr/>
          </p:nvSpPr>
          <p:spPr>
            <a:xfrm>
              <a:off x="6658845" y="2668794"/>
              <a:ext cx="400652" cy="383372"/>
            </a:xfrm>
            <a:custGeom>
              <a:avLst/>
              <a:gdLst>
                <a:gd name="connsiteX0" fmla="*/ 179036 w 400652"/>
                <a:gd name="connsiteY0" fmla="*/ 367846 h 383372"/>
                <a:gd name="connsiteX1" fmla="*/ 142075 w 400652"/>
                <a:gd name="connsiteY1" fmla="*/ 254159 h 383372"/>
                <a:gd name="connsiteX2" fmla="*/ 22522 w 400652"/>
                <a:gd name="connsiteY2" fmla="*/ 254159 h 383372"/>
                <a:gd name="connsiteX3" fmla="*/ 9325 w 400652"/>
                <a:gd name="connsiteY3" fmla="*/ 213489 h 383372"/>
                <a:gd name="connsiteX4" fmla="*/ 106019 w 400652"/>
                <a:gd name="connsiteY4" fmla="*/ 143233 h 383372"/>
                <a:gd name="connsiteX5" fmla="*/ 69058 w 400652"/>
                <a:gd name="connsiteY5" fmla="*/ 29546 h 383372"/>
                <a:gd name="connsiteX6" fmla="*/ 103647 w 400652"/>
                <a:gd name="connsiteY6" fmla="*/ 4402 h 383372"/>
                <a:gd name="connsiteX7" fmla="*/ 200341 w 400652"/>
                <a:gd name="connsiteY7" fmla="*/ 74658 h 383372"/>
                <a:gd name="connsiteX8" fmla="*/ 297035 w 400652"/>
                <a:gd name="connsiteY8" fmla="*/ 4402 h 383372"/>
                <a:gd name="connsiteX9" fmla="*/ 331624 w 400652"/>
                <a:gd name="connsiteY9" fmla="*/ 29546 h 383372"/>
                <a:gd name="connsiteX10" fmla="*/ 294663 w 400652"/>
                <a:gd name="connsiteY10" fmla="*/ 143233 h 383372"/>
                <a:gd name="connsiteX11" fmla="*/ 391357 w 400652"/>
                <a:gd name="connsiteY11" fmla="*/ 213489 h 383372"/>
                <a:gd name="connsiteX12" fmla="*/ 378160 w 400652"/>
                <a:gd name="connsiteY12" fmla="*/ 254159 h 383372"/>
                <a:gd name="connsiteX13" fmla="*/ 258608 w 400652"/>
                <a:gd name="connsiteY13" fmla="*/ 254159 h 383372"/>
                <a:gd name="connsiteX14" fmla="*/ 221647 w 400652"/>
                <a:gd name="connsiteY14" fmla="*/ 367846 h 383372"/>
                <a:gd name="connsiteX15" fmla="*/ 179036 w 400652"/>
                <a:gd name="connsiteY15" fmla="*/ 367846 h 38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652" h="383372">
                  <a:moveTo>
                    <a:pt x="179036" y="367846"/>
                  </a:moveTo>
                  <a:lnTo>
                    <a:pt x="142075" y="254159"/>
                  </a:lnTo>
                  <a:lnTo>
                    <a:pt x="22522" y="254159"/>
                  </a:lnTo>
                  <a:cubicBezTo>
                    <a:pt x="742" y="254159"/>
                    <a:pt x="-8315" y="226298"/>
                    <a:pt x="9325" y="213489"/>
                  </a:cubicBezTo>
                  <a:lnTo>
                    <a:pt x="106019" y="143233"/>
                  </a:lnTo>
                  <a:lnTo>
                    <a:pt x="69058" y="29546"/>
                  </a:lnTo>
                  <a:cubicBezTo>
                    <a:pt x="62330" y="8844"/>
                    <a:pt x="86007" y="-8364"/>
                    <a:pt x="103647" y="4402"/>
                  </a:cubicBezTo>
                  <a:lnTo>
                    <a:pt x="200341" y="74658"/>
                  </a:lnTo>
                  <a:lnTo>
                    <a:pt x="297035" y="4402"/>
                  </a:lnTo>
                  <a:cubicBezTo>
                    <a:pt x="314632" y="-8407"/>
                    <a:pt x="338352" y="8801"/>
                    <a:pt x="331624" y="29546"/>
                  </a:cubicBezTo>
                  <a:lnTo>
                    <a:pt x="294663" y="143233"/>
                  </a:lnTo>
                  <a:lnTo>
                    <a:pt x="391357" y="213489"/>
                  </a:lnTo>
                  <a:cubicBezTo>
                    <a:pt x="408954" y="226298"/>
                    <a:pt x="399897" y="254159"/>
                    <a:pt x="378160" y="254159"/>
                  </a:cubicBezTo>
                  <a:lnTo>
                    <a:pt x="258608" y="254159"/>
                  </a:lnTo>
                  <a:lnTo>
                    <a:pt x="221647" y="367846"/>
                  </a:lnTo>
                  <a:cubicBezTo>
                    <a:pt x="215048" y="388548"/>
                    <a:pt x="185764" y="388548"/>
                    <a:pt x="179036" y="36784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8" name="Freeform: Shape 67">
              <a:extLst>
                <a:ext uri="{FF2B5EF4-FFF2-40B4-BE49-F238E27FC236}">
                  <a16:creationId xmlns:a16="http://schemas.microsoft.com/office/drawing/2014/main" id="{03839A0C-9A2B-8DE7-B1DE-21946BC862F9}"/>
                </a:ext>
              </a:extLst>
            </p:cNvPr>
            <p:cNvSpPr/>
            <p:nvPr/>
          </p:nvSpPr>
          <p:spPr>
            <a:xfrm>
              <a:off x="7222556" y="2399155"/>
              <a:ext cx="396406" cy="396420"/>
            </a:xfrm>
            <a:custGeom>
              <a:avLst/>
              <a:gdLst>
                <a:gd name="connsiteX0" fmla="*/ 329232 w 396406"/>
                <a:gd name="connsiteY0" fmla="*/ 359479 h 396420"/>
                <a:gd name="connsiteX1" fmla="*/ 222704 w 396406"/>
                <a:gd name="connsiteY1" fmla="*/ 305223 h 396420"/>
                <a:gd name="connsiteX2" fmla="*/ 138172 w 396406"/>
                <a:gd name="connsiteY2" fmla="*/ 389755 h 396420"/>
                <a:gd name="connsiteX3" fmla="*/ 100090 w 396406"/>
                <a:gd name="connsiteY3" fmla="*/ 370347 h 396420"/>
                <a:gd name="connsiteX4" fmla="*/ 118808 w 396406"/>
                <a:gd name="connsiteY4" fmla="*/ 252261 h 396420"/>
                <a:gd name="connsiteX5" fmla="*/ 12280 w 396406"/>
                <a:gd name="connsiteY5" fmla="*/ 198005 h 396420"/>
                <a:gd name="connsiteX6" fmla="*/ 18965 w 396406"/>
                <a:gd name="connsiteY6" fmla="*/ 155783 h 396420"/>
                <a:gd name="connsiteX7" fmla="*/ 137051 w 396406"/>
                <a:gd name="connsiteY7" fmla="*/ 137065 h 396420"/>
                <a:gd name="connsiteX8" fmla="*/ 155769 w 396406"/>
                <a:gd name="connsiteY8" fmla="*/ 18979 h 396420"/>
                <a:gd name="connsiteX9" fmla="*/ 197992 w 396406"/>
                <a:gd name="connsiteY9" fmla="*/ 12294 h 396420"/>
                <a:gd name="connsiteX10" fmla="*/ 252247 w 396406"/>
                <a:gd name="connsiteY10" fmla="*/ 118821 h 396420"/>
                <a:gd name="connsiteX11" fmla="*/ 370333 w 396406"/>
                <a:gd name="connsiteY11" fmla="*/ 100104 h 396420"/>
                <a:gd name="connsiteX12" fmla="*/ 389741 w 396406"/>
                <a:gd name="connsiteY12" fmla="*/ 138186 h 396420"/>
                <a:gd name="connsiteX13" fmla="*/ 305209 w 396406"/>
                <a:gd name="connsiteY13" fmla="*/ 222718 h 396420"/>
                <a:gd name="connsiteX14" fmla="*/ 359465 w 396406"/>
                <a:gd name="connsiteY14" fmla="*/ 329246 h 396420"/>
                <a:gd name="connsiteX15" fmla="*/ 329232 w 396406"/>
                <a:gd name="connsiteY15" fmla="*/ 359479 h 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06" h="396420">
                  <a:moveTo>
                    <a:pt x="329232" y="359479"/>
                  </a:moveTo>
                  <a:lnTo>
                    <a:pt x="222704" y="305223"/>
                  </a:lnTo>
                  <a:lnTo>
                    <a:pt x="138172" y="389755"/>
                  </a:lnTo>
                  <a:cubicBezTo>
                    <a:pt x="122775" y="405152"/>
                    <a:pt x="96683" y="391868"/>
                    <a:pt x="100090" y="370347"/>
                  </a:cubicBezTo>
                  <a:lnTo>
                    <a:pt x="118808" y="252261"/>
                  </a:lnTo>
                  <a:lnTo>
                    <a:pt x="12280" y="198005"/>
                  </a:lnTo>
                  <a:cubicBezTo>
                    <a:pt x="-7128" y="188129"/>
                    <a:pt x="-2513" y="159190"/>
                    <a:pt x="18965" y="155783"/>
                  </a:cubicBezTo>
                  <a:lnTo>
                    <a:pt x="137051" y="137065"/>
                  </a:lnTo>
                  <a:lnTo>
                    <a:pt x="155769" y="18979"/>
                  </a:lnTo>
                  <a:cubicBezTo>
                    <a:pt x="159176" y="-2542"/>
                    <a:pt x="188115" y="-7114"/>
                    <a:pt x="197992" y="12294"/>
                  </a:cubicBezTo>
                  <a:lnTo>
                    <a:pt x="252247" y="118821"/>
                  </a:lnTo>
                  <a:lnTo>
                    <a:pt x="370333" y="100104"/>
                  </a:lnTo>
                  <a:cubicBezTo>
                    <a:pt x="391855" y="96696"/>
                    <a:pt x="405138" y="122789"/>
                    <a:pt x="389741" y="138186"/>
                  </a:cubicBezTo>
                  <a:lnTo>
                    <a:pt x="305209" y="222718"/>
                  </a:lnTo>
                  <a:lnTo>
                    <a:pt x="359465" y="329246"/>
                  </a:lnTo>
                  <a:cubicBezTo>
                    <a:pt x="369341" y="348653"/>
                    <a:pt x="348596" y="369355"/>
                    <a:pt x="329232" y="359479"/>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69" name="Freeform: Shape 68">
              <a:extLst>
                <a:ext uri="{FF2B5EF4-FFF2-40B4-BE49-F238E27FC236}">
                  <a16:creationId xmlns:a16="http://schemas.microsoft.com/office/drawing/2014/main" id="{C79CB8F1-2C2D-1B7E-559C-3B1FFD6735C0}"/>
                </a:ext>
              </a:extLst>
            </p:cNvPr>
            <p:cNvSpPr/>
            <p:nvPr/>
          </p:nvSpPr>
          <p:spPr>
            <a:xfrm>
              <a:off x="7492162" y="1835574"/>
              <a:ext cx="383354" cy="400738"/>
            </a:xfrm>
            <a:custGeom>
              <a:avLst/>
              <a:gdLst>
                <a:gd name="connsiteX0" fmla="*/ 367823 w 383354"/>
                <a:gd name="connsiteY0" fmla="*/ 221703 h 400738"/>
                <a:gd name="connsiteX1" fmla="*/ 254136 w 383354"/>
                <a:gd name="connsiteY1" fmla="*/ 258664 h 400738"/>
                <a:gd name="connsiteX2" fmla="*/ 254136 w 383354"/>
                <a:gd name="connsiteY2" fmla="*/ 378216 h 400738"/>
                <a:gd name="connsiteX3" fmla="*/ 213466 w 383354"/>
                <a:gd name="connsiteY3" fmla="*/ 391414 h 400738"/>
                <a:gd name="connsiteX4" fmla="*/ 143209 w 383354"/>
                <a:gd name="connsiteY4" fmla="*/ 294720 h 400738"/>
                <a:gd name="connsiteX5" fmla="*/ 29522 w 383354"/>
                <a:gd name="connsiteY5" fmla="*/ 331681 h 400738"/>
                <a:gd name="connsiteX6" fmla="*/ 4378 w 383354"/>
                <a:gd name="connsiteY6" fmla="*/ 297092 h 400738"/>
                <a:gd name="connsiteX7" fmla="*/ 74678 w 383354"/>
                <a:gd name="connsiteY7" fmla="*/ 200311 h 400738"/>
                <a:gd name="connsiteX8" fmla="*/ 4421 w 383354"/>
                <a:gd name="connsiteY8" fmla="*/ 103617 h 400738"/>
                <a:gd name="connsiteX9" fmla="*/ 29565 w 383354"/>
                <a:gd name="connsiteY9" fmla="*/ 69028 h 400738"/>
                <a:gd name="connsiteX10" fmla="*/ 143252 w 383354"/>
                <a:gd name="connsiteY10" fmla="*/ 105989 h 400738"/>
                <a:gd name="connsiteX11" fmla="*/ 213509 w 383354"/>
                <a:gd name="connsiteY11" fmla="*/ 9295 h 400738"/>
                <a:gd name="connsiteX12" fmla="*/ 254179 w 383354"/>
                <a:gd name="connsiteY12" fmla="*/ 22492 h 400738"/>
                <a:gd name="connsiteX13" fmla="*/ 254179 w 383354"/>
                <a:gd name="connsiteY13" fmla="*/ 142044 h 400738"/>
                <a:gd name="connsiteX14" fmla="*/ 367866 w 383354"/>
                <a:gd name="connsiteY14" fmla="*/ 179006 h 400738"/>
                <a:gd name="connsiteX15" fmla="*/ 367823 w 383354"/>
                <a:gd name="connsiteY15" fmla="*/ 221703 h 4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354" h="400738">
                  <a:moveTo>
                    <a:pt x="367823" y="221703"/>
                  </a:moveTo>
                  <a:lnTo>
                    <a:pt x="254136" y="258664"/>
                  </a:lnTo>
                  <a:lnTo>
                    <a:pt x="254136" y="378216"/>
                  </a:lnTo>
                  <a:cubicBezTo>
                    <a:pt x="254136" y="399996"/>
                    <a:pt x="226275" y="409053"/>
                    <a:pt x="213466" y="391414"/>
                  </a:cubicBezTo>
                  <a:lnTo>
                    <a:pt x="143209" y="294720"/>
                  </a:lnTo>
                  <a:lnTo>
                    <a:pt x="29522" y="331681"/>
                  </a:lnTo>
                  <a:cubicBezTo>
                    <a:pt x="8821" y="338409"/>
                    <a:pt x="-8388" y="314731"/>
                    <a:pt x="4378" y="297092"/>
                  </a:cubicBezTo>
                  <a:lnTo>
                    <a:pt x="74678" y="200311"/>
                  </a:lnTo>
                  <a:lnTo>
                    <a:pt x="4421" y="103617"/>
                  </a:lnTo>
                  <a:cubicBezTo>
                    <a:pt x="-8388" y="86021"/>
                    <a:pt x="8821" y="62300"/>
                    <a:pt x="29565" y="69028"/>
                  </a:cubicBezTo>
                  <a:lnTo>
                    <a:pt x="143252" y="105989"/>
                  </a:lnTo>
                  <a:lnTo>
                    <a:pt x="213509" y="9295"/>
                  </a:lnTo>
                  <a:cubicBezTo>
                    <a:pt x="226318" y="-8302"/>
                    <a:pt x="254179" y="755"/>
                    <a:pt x="254179" y="22492"/>
                  </a:cubicBezTo>
                  <a:lnTo>
                    <a:pt x="254179" y="142044"/>
                  </a:lnTo>
                  <a:lnTo>
                    <a:pt x="367866" y="179006"/>
                  </a:lnTo>
                  <a:cubicBezTo>
                    <a:pt x="388524" y="185648"/>
                    <a:pt x="388524" y="214975"/>
                    <a:pt x="367823" y="221703"/>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70" name="Freeform: Shape 69">
              <a:extLst>
                <a:ext uri="{FF2B5EF4-FFF2-40B4-BE49-F238E27FC236}">
                  <a16:creationId xmlns:a16="http://schemas.microsoft.com/office/drawing/2014/main" id="{301DAAA7-E9B8-1D29-BC90-8EEE09B82270}"/>
                </a:ext>
              </a:extLst>
            </p:cNvPr>
            <p:cNvSpPr/>
            <p:nvPr/>
          </p:nvSpPr>
          <p:spPr>
            <a:xfrm>
              <a:off x="7222499" y="1276153"/>
              <a:ext cx="396420" cy="396406"/>
            </a:xfrm>
            <a:custGeom>
              <a:avLst/>
              <a:gdLst>
                <a:gd name="connsiteX0" fmla="*/ 359479 w 396420"/>
                <a:gd name="connsiteY0" fmla="*/ 67175 h 396406"/>
                <a:gd name="connsiteX1" fmla="*/ 305223 w 396420"/>
                <a:gd name="connsiteY1" fmla="*/ 173702 h 396406"/>
                <a:gd name="connsiteX2" fmla="*/ 389755 w 396420"/>
                <a:gd name="connsiteY2" fmla="*/ 258234 h 396406"/>
                <a:gd name="connsiteX3" fmla="*/ 370347 w 396420"/>
                <a:gd name="connsiteY3" fmla="*/ 296317 h 396406"/>
                <a:gd name="connsiteX4" fmla="*/ 252261 w 396420"/>
                <a:gd name="connsiteY4" fmla="*/ 277599 h 396406"/>
                <a:gd name="connsiteX5" fmla="*/ 198005 w 396420"/>
                <a:gd name="connsiteY5" fmla="*/ 384126 h 396406"/>
                <a:gd name="connsiteX6" fmla="*/ 155783 w 396420"/>
                <a:gd name="connsiteY6" fmla="*/ 377441 h 396406"/>
                <a:gd name="connsiteX7" fmla="*/ 137065 w 396420"/>
                <a:gd name="connsiteY7" fmla="*/ 259356 h 396406"/>
                <a:gd name="connsiteX8" fmla="*/ 18979 w 396420"/>
                <a:gd name="connsiteY8" fmla="*/ 240638 h 396406"/>
                <a:gd name="connsiteX9" fmla="*/ 12294 w 396420"/>
                <a:gd name="connsiteY9" fmla="*/ 198415 h 396406"/>
                <a:gd name="connsiteX10" fmla="*/ 118821 w 396420"/>
                <a:gd name="connsiteY10" fmla="*/ 144159 h 396406"/>
                <a:gd name="connsiteX11" fmla="*/ 100104 w 396420"/>
                <a:gd name="connsiteY11" fmla="*/ 26073 h 396406"/>
                <a:gd name="connsiteX12" fmla="*/ 138186 w 396420"/>
                <a:gd name="connsiteY12" fmla="*/ 6665 h 396406"/>
                <a:gd name="connsiteX13" fmla="*/ 222718 w 396420"/>
                <a:gd name="connsiteY13" fmla="*/ 91197 h 396406"/>
                <a:gd name="connsiteX14" fmla="*/ 329245 w 396420"/>
                <a:gd name="connsiteY14" fmla="*/ 36942 h 396406"/>
                <a:gd name="connsiteX15" fmla="*/ 359479 w 396420"/>
                <a:gd name="connsiteY15" fmla="*/ 67175 h 39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20" h="396406">
                  <a:moveTo>
                    <a:pt x="359479" y="67175"/>
                  </a:moveTo>
                  <a:lnTo>
                    <a:pt x="305223" y="173702"/>
                  </a:lnTo>
                  <a:lnTo>
                    <a:pt x="389755" y="258234"/>
                  </a:lnTo>
                  <a:cubicBezTo>
                    <a:pt x="405152" y="273631"/>
                    <a:pt x="391868" y="299724"/>
                    <a:pt x="370347" y="296317"/>
                  </a:cubicBezTo>
                  <a:lnTo>
                    <a:pt x="252261" y="277599"/>
                  </a:lnTo>
                  <a:lnTo>
                    <a:pt x="198005" y="384126"/>
                  </a:lnTo>
                  <a:cubicBezTo>
                    <a:pt x="188129" y="403534"/>
                    <a:pt x="159190" y="398920"/>
                    <a:pt x="155783" y="377441"/>
                  </a:cubicBezTo>
                  <a:lnTo>
                    <a:pt x="137065" y="259356"/>
                  </a:lnTo>
                  <a:lnTo>
                    <a:pt x="18979" y="240638"/>
                  </a:lnTo>
                  <a:cubicBezTo>
                    <a:pt x="-2542" y="237231"/>
                    <a:pt x="-7114" y="208291"/>
                    <a:pt x="12294" y="198415"/>
                  </a:cubicBezTo>
                  <a:lnTo>
                    <a:pt x="118821" y="144159"/>
                  </a:lnTo>
                  <a:lnTo>
                    <a:pt x="100104" y="26073"/>
                  </a:lnTo>
                  <a:cubicBezTo>
                    <a:pt x="96696" y="4552"/>
                    <a:pt x="122789" y="-8731"/>
                    <a:pt x="138186" y="6665"/>
                  </a:cubicBezTo>
                  <a:lnTo>
                    <a:pt x="222718" y="91197"/>
                  </a:lnTo>
                  <a:lnTo>
                    <a:pt x="329245" y="36942"/>
                  </a:lnTo>
                  <a:cubicBezTo>
                    <a:pt x="348653" y="27108"/>
                    <a:pt x="369398" y="47810"/>
                    <a:pt x="359479" y="67175"/>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grpSp>
      <p:sp>
        <p:nvSpPr>
          <p:cNvPr id="6" name="TextBox 5">
            <a:extLst>
              <a:ext uri="{FF2B5EF4-FFF2-40B4-BE49-F238E27FC236}">
                <a16:creationId xmlns:a16="http://schemas.microsoft.com/office/drawing/2014/main" id="{081972D5-00F6-20EA-AA07-EAD50188317B}"/>
              </a:ext>
            </a:extLst>
          </p:cNvPr>
          <p:cNvSpPr txBox="1"/>
          <p:nvPr/>
        </p:nvSpPr>
        <p:spPr>
          <a:xfrm>
            <a:off x="2224735" y="1859672"/>
            <a:ext cx="7730337" cy="1200329"/>
          </a:xfrm>
          <a:prstGeom prst="rect">
            <a:avLst/>
          </a:prstGeom>
          <a:noFill/>
        </p:spPr>
        <p:txBody>
          <a:bodyPr wrap="square" rtlCol="0">
            <a:spAutoFit/>
          </a:bodyPr>
          <a:lstStyle/>
          <a:p>
            <a:pPr algn="ctr"/>
            <a:r>
              <a:rPr lang="en-US" sz="3600" dirty="0">
                <a:solidFill>
                  <a:schemeClr val="accent3">
                    <a:lumMod val="50000"/>
                  </a:schemeClr>
                </a:solidFill>
                <a:latin typeface="Poppins Bold" panose="00000800000000000000" pitchFamily="2" charset="0"/>
                <a:cs typeface="Poppins Bold" panose="00000800000000000000" pitchFamily="2" charset="0"/>
              </a:rPr>
              <a:t>European</a:t>
            </a:r>
            <a:r>
              <a:rPr lang="fr-FR" sz="3600" dirty="0">
                <a:solidFill>
                  <a:schemeClr val="accent3">
                    <a:lumMod val="50000"/>
                  </a:schemeClr>
                </a:solidFill>
                <a:latin typeface="Poppins Bold" panose="00000800000000000000" pitchFamily="2" charset="0"/>
                <a:cs typeface="Poppins Bold" panose="00000800000000000000" pitchFamily="2" charset="0"/>
              </a:rPr>
              <a:t> </a:t>
            </a:r>
            <a:r>
              <a:rPr lang="en-US" sz="3600" dirty="0">
                <a:solidFill>
                  <a:schemeClr val="accent3">
                    <a:lumMod val="50000"/>
                  </a:schemeClr>
                </a:solidFill>
                <a:latin typeface="Poppins Bold" panose="00000800000000000000" pitchFamily="2" charset="0"/>
                <a:cs typeface="Poppins Bold" panose="00000800000000000000" pitchFamily="2" charset="0"/>
              </a:rPr>
              <a:t>Market</a:t>
            </a:r>
            <a:r>
              <a:rPr lang="fr-FR" sz="3600" dirty="0">
                <a:solidFill>
                  <a:schemeClr val="accent3">
                    <a:lumMod val="50000"/>
                  </a:schemeClr>
                </a:solidFill>
                <a:latin typeface="Poppins Bold" panose="00000800000000000000" pitchFamily="2" charset="0"/>
                <a:cs typeface="Poppins Bold" panose="00000800000000000000" pitchFamily="2" charset="0"/>
              </a:rPr>
              <a:t> Infrastructure </a:t>
            </a:r>
            <a:r>
              <a:rPr lang="en-US" sz="3600" dirty="0">
                <a:solidFill>
                  <a:schemeClr val="accent3">
                    <a:lumMod val="50000"/>
                  </a:schemeClr>
                </a:solidFill>
                <a:latin typeface="Poppins Bold" panose="00000800000000000000" pitchFamily="2" charset="0"/>
                <a:cs typeface="Poppins Bold" panose="00000800000000000000" pitchFamily="2" charset="0"/>
              </a:rPr>
              <a:t>Regulation</a:t>
            </a:r>
            <a:r>
              <a:rPr lang="fr-FR" sz="3600" dirty="0">
                <a:solidFill>
                  <a:schemeClr val="accent3">
                    <a:lumMod val="50000"/>
                  </a:schemeClr>
                </a:solidFill>
                <a:latin typeface="Poppins Bold" panose="00000800000000000000" pitchFamily="2" charset="0"/>
                <a:cs typeface="Poppins Bold" panose="00000800000000000000" pitchFamily="2" charset="0"/>
              </a:rPr>
              <a:t> (EMIR)</a:t>
            </a:r>
          </a:p>
        </p:txBody>
      </p:sp>
      <p:sp>
        <p:nvSpPr>
          <p:cNvPr id="7" name="TextBox 6">
            <a:extLst>
              <a:ext uri="{FF2B5EF4-FFF2-40B4-BE49-F238E27FC236}">
                <a16:creationId xmlns:a16="http://schemas.microsoft.com/office/drawing/2014/main" id="{AEEF156D-1ADB-C587-A600-1F10A7CB4C21}"/>
              </a:ext>
            </a:extLst>
          </p:cNvPr>
          <p:cNvSpPr txBox="1"/>
          <p:nvPr/>
        </p:nvSpPr>
        <p:spPr>
          <a:xfrm>
            <a:off x="1858119" y="3185134"/>
            <a:ext cx="8463567" cy="707886"/>
          </a:xfrm>
          <a:prstGeom prst="rect">
            <a:avLst/>
          </a:prstGeom>
          <a:noFill/>
        </p:spPr>
        <p:txBody>
          <a:bodyPr wrap="square" rtlCol="0">
            <a:spAutoFit/>
          </a:bodyPr>
          <a:lstStyle/>
          <a:p>
            <a:pPr algn="ctr"/>
            <a:r>
              <a:rPr lang="en-US" sz="2000" dirty="0">
                <a:solidFill>
                  <a:schemeClr val="accent3">
                    <a:lumMod val="50000"/>
                  </a:schemeClr>
                </a:solidFill>
                <a:latin typeface="Poppins" panose="00000500000000000000" pitchFamily="2" charset="0"/>
                <a:cs typeface="Poppins" panose="00000500000000000000" pitchFamily="2" charset="0"/>
              </a:rPr>
              <a:t>All standardized </a:t>
            </a:r>
            <a:r>
              <a:rPr lang="en-US" sz="2000" b="1" dirty="0">
                <a:solidFill>
                  <a:schemeClr val="accent3">
                    <a:lumMod val="50000"/>
                  </a:schemeClr>
                </a:solidFill>
                <a:latin typeface="Poppins" panose="00000500000000000000" pitchFamily="2" charset="0"/>
                <a:cs typeface="Poppins" panose="00000500000000000000" pitchFamily="2" charset="0"/>
              </a:rPr>
              <a:t>over-the-counter (OTC)</a:t>
            </a:r>
            <a:r>
              <a:rPr lang="en-US" sz="2000" dirty="0">
                <a:solidFill>
                  <a:schemeClr val="accent3">
                    <a:lumMod val="50000"/>
                  </a:schemeClr>
                </a:solidFill>
                <a:latin typeface="Poppins" panose="00000500000000000000" pitchFamily="2" charset="0"/>
                <a:cs typeface="Poppins" panose="00000500000000000000" pitchFamily="2" charset="0"/>
              </a:rPr>
              <a:t> derivative contracts should be cleared through </a:t>
            </a:r>
            <a:r>
              <a:rPr lang="en-US" sz="2000" b="1" dirty="0">
                <a:solidFill>
                  <a:schemeClr val="accent3">
                    <a:lumMod val="50000"/>
                  </a:schemeClr>
                </a:solidFill>
                <a:latin typeface="Poppins" panose="00000500000000000000" pitchFamily="2" charset="0"/>
                <a:cs typeface="Poppins" panose="00000500000000000000" pitchFamily="2" charset="0"/>
              </a:rPr>
              <a:t>central counterparties (CCPs)</a:t>
            </a:r>
          </a:p>
        </p:txBody>
      </p:sp>
      <p:pic>
        <p:nvPicPr>
          <p:cNvPr id="8" name="Graphic 7">
            <a:extLst>
              <a:ext uri="{FF2B5EF4-FFF2-40B4-BE49-F238E27FC236}">
                <a16:creationId xmlns:a16="http://schemas.microsoft.com/office/drawing/2014/main" id="{3384A631-D6D0-42F1-4813-A8A10E5D26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4409" y="4022718"/>
            <a:ext cx="1137286" cy="1137286"/>
          </a:xfrm>
          <a:prstGeom prst="rect">
            <a:avLst/>
          </a:prstGeom>
        </p:spPr>
      </p:pic>
      <p:grpSp>
        <p:nvGrpSpPr>
          <p:cNvPr id="11" name="Group 10">
            <a:extLst>
              <a:ext uri="{FF2B5EF4-FFF2-40B4-BE49-F238E27FC236}">
                <a16:creationId xmlns:a16="http://schemas.microsoft.com/office/drawing/2014/main" id="{1AD66C69-C365-C150-DD59-E7AF3EACD7F8}"/>
              </a:ext>
            </a:extLst>
          </p:cNvPr>
          <p:cNvGrpSpPr/>
          <p:nvPr/>
        </p:nvGrpSpPr>
        <p:grpSpPr>
          <a:xfrm>
            <a:off x="5512403" y="535638"/>
            <a:ext cx="1162159" cy="1162159"/>
            <a:chOff x="5512403" y="760407"/>
            <a:chExt cx="1162159" cy="1162159"/>
          </a:xfrm>
        </p:grpSpPr>
        <p:sp>
          <p:nvSpPr>
            <p:cNvPr id="4" name="Oval 3">
              <a:extLst>
                <a:ext uri="{FF2B5EF4-FFF2-40B4-BE49-F238E27FC236}">
                  <a16:creationId xmlns:a16="http://schemas.microsoft.com/office/drawing/2014/main" id="{4F6A10DA-371E-5240-894F-B7B693B4365C}"/>
                </a:ext>
              </a:extLst>
            </p:cNvPr>
            <p:cNvSpPr/>
            <p:nvPr/>
          </p:nvSpPr>
          <p:spPr>
            <a:xfrm>
              <a:off x="5512403" y="760407"/>
              <a:ext cx="1162159" cy="1162159"/>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72" name="Graphic 71">
              <a:extLst>
                <a:ext uri="{FF2B5EF4-FFF2-40B4-BE49-F238E27FC236}">
                  <a16:creationId xmlns:a16="http://schemas.microsoft.com/office/drawing/2014/main" id="{D2027D02-2218-7422-8058-270C8749697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52705" y="964657"/>
              <a:ext cx="733339" cy="733339"/>
            </a:xfrm>
            <a:prstGeom prst="rect">
              <a:avLst/>
            </a:prstGeom>
          </p:spPr>
        </p:pic>
      </p:grpSp>
      <p:grpSp>
        <p:nvGrpSpPr>
          <p:cNvPr id="19" name="Group 18">
            <a:extLst>
              <a:ext uri="{FF2B5EF4-FFF2-40B4-BE49-F238E27FC236}">
                <a16:creationId xmlns:a16="http://schemas.microsoft.com/office/drawing/2014/main" id="{4C146E1C-EF09-89C2-263F-D9A699ACCA70}"/>
              </a:ext>
            </a:extLst>
          </p:cNvPr>
          <p:cNvGrpSpPr/>
          <p:nvPr/>
        </p:nvGrpSpPr>
        <p:grpSpPr>
          <a:xfrm>
            <a:off x="4725452" y="4131103"/>
            <a:ext cx="655200" cy="655200"/>
            <a:chOff x="5512403" y="760407"/>
            <a:chExt cx="1162159" cy="1162159"/>
          </a:xfrm>
        </p:grpSpPr>
        <p:sp>
          <p:nvSpPr>
            <p:cNvPr id="20" name="Oval 19">
              <a:extLst>
                <a:ext uri="{FF2B5EF4-FFF2-40B4-BE49-F238E27FC236}">
                  <a16:creationId xmlns:a16="http://schemas.microsoft.com/office/drawing/2014/main" id="{0DF162E1-70F5-D476-57E6-9762C8BD76B0}"/>
                </a:ext>
              </a:extLst>
            </p:cNvPr>
            <p:cNvSpPr/>
            <p:nvPr/>
          </p:nvSpPr>
          <p:spPr>
            <a:xfrm>
              <a:off x="5512403" y="760407"/>
              <a:ext cx="1162159" cy="1162159"/>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21" name="Graphic 20">
              <a:extLst>
                <a:ext uri="{FF2B5EF4-FFF2-40B4-BE49-F238E27FC236}">
                  <a16:creationId xmlns:a16="http://schemas.microsoft.com/office/drawing/2014/main" id="{92E6B448-DC6B-2962-0A07-C8B2D54A77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52705" y="964657"/>
              <a:ext cx="733339" cy="733339"/>
            </a:xfrm>
            <a:prstGeom prst="rect">
              <a:avLst/>
            </a:prstGeom>
          </p:spPr>
        </p:pic>
      </p:grpSp>
      <p:sp>
        <p:nvSpPr>
          <p:cNvPr id="2" name="TextBox 1">
            <a:extLst>
              <a:ext uri="{FF2B5EF4-FFF2-40B4-BE49-F238E27FC236}">
                <a16:creationId xmlns:a16="http://schemas.microsoft.com/office/drawing/2014/main" id="{CA17A54E-6012-695F-6D60-3A23DA4FDE6A}"/>
              </a:ext>
            </a:extLst>
          </p:cNvPr>
          <p:cNvSpPr txBox="1"/>
          <p:nvPr/>
        </p:nvSpPr>
        <p:spPr>
          <a:xfrm>
            <a:off x="12717065" y="2084441"/>
            <a:ext cx="10847243" cy="1200329"/>
          </a:xfrm>
          <a:prstGeom prst="rect">
            <a:avLst/>
          </a:prstGeom>
          <a:noFill/>
        </p:spPr>
        <p:txBody>
          <a:bodyPr wrap="square" rtlCol="0">
            <a:spAutoFit/>
          </a:bodyPr>
          <a:lstStyle/>
          <a:p>
            <a:pPr algn="ctr"/>
            <a:r>
              <a:rPr lang="en-US" sz="3600" dirty="0">
                <a:solidFill>
                  <a:schemeClr val="accent3">
                    <a:lumMod val="50000"/>
                  </a:schemeClr>
                </a:solidFill>
                <a:latin typeface="Poppins Bold" panose="00000800000000000000" pitchFamily="2" charset="0"/>
                <a:cs typeface="Poppins Bold" panose="00000800000000000000" pitchFamily="2" charset="0"/>
              </a:rPr>
              <a:t>Capital Requirements Directive (CRD IV)</a:t>
            </a:r>
          </a:p>
          <a:p>
            <a:pPr algn="ctr"/>
            <a:r>
              <a:rPr lang="en-US" sz="3600" dirty="0">
                <a:solidFill>
                  <a:schemeClr val="accent3">
                    <a:lumMod val="50000"/>
                  </a:schemeClr>
                </a:solidFill>
                <a:latin typeface="Poppins Bold" panose="00000800000000000000" pitchFamily="2" charset="0"/>
                <a:cs typeface="Poppins Bold" panose="00000800000000000000" pitchFamily="2" charset="0"/>
              </a:rPr>
              <a:t>and Capital Requirements Regulations (CRR) </a:t>
            </a:r>
            <a:endParaRPr lang="en-GB" sz="3600" b="0" i="0" u="none" strike="noStrike" dirty="0">
              <a:solidFill>
                <a:schemeClr val="accent3">
                  <a:lumMod val="50000"/>
                </a:schemeClr>
              </a:solidFill>
              <a:effectLst/>
              <a:latin typeface="Poppins Bold" panose="00000800000000000000" pitchFamily="2" charset="0"/>
              <a:cs typeface="Poppins Bold" panose="00000800000000000000" pitchFamily="2" charset="0"/>
            </a:endParaRPr>
          </a:p>
        </p:txBody>
      </p:sp>
      <p:sp>
        <p:nvSpPr>
          <p:cNvPr id="5" name="TextBox 4">
            <a:extLst>
              <a:ext uri="{FF2B5EF4-FFF2-40B4-BE49-F238E27FC236}">
                <a16:creationId xmlns:a16="http://schemas.microsoft.com/office/drawing/2014/main" id="{3D442C55-3CAA-AB06-1FEB-B444C234AB30}"/>
              </a:ext>
            </a:extLst>
          </p:cNvPr>
          <p:cNvSpPr txBox="1"/>
          <p:nvPr/>
        </p:nvSpPr>
        <p:spPr>
          <a:xfrm>
            <a:off x="14430210" y="3339649"/>
            <a:ext cx="7495359" cy="400110"/>
          </a:xfrm>
          <a:prstGeom prst="rect">
            <a:avLst/>
          </a:prstGeom>
          <a:noFill/>
        </p:spPr>
        <p:txBody>
          <a:bodyPr wrap="square" rtlCol="0">
            <a:spAutoFit/>
          </a:bodyPr>
          <a:lstStyle/>
          <a:p>
            <a:pPr algn="ctr"/>
            <a:r>
              <a:rPr lang="en-US" sz="2000" dirty="0">
                <a:solidFill>
                  <a:schemeClr val="accent3">
                    <a:lumMod val="50000"/>
                  </a:schemeClr>
                </a:solidFill>
                <a:latin typeface="Poppins" panose="00000500000000000000" pitchFamily="2" charset="0"/>
                <a:cs typeface="Poppins" panose="00000500000000000000" pitchFamily="2" charset="0"/>
              </a:rPr>
              <a:t>Implement the </a:t>
            </a:r>
            <a:r>
              <a:rPr lang="en-US" sz="2000" b="1" dirty="0">
                <a:solidFill>
                  <a:schemeClr val="accent3">
                    <a:lumMod val="50000"/>
                  </a:schemeClr>
                </a:solidFill>
                <a:latin typeface="Poppins" panose="00000500000000000000" pitchFamily="2" charset="0"/>
                <a:cs typeface="Poppins" panose="00000500000000000000" pitchFamily="2" charset="0"/>
              </a:rPr>
              <a:t>Basel III </a:t>
            </a:r>
            <a:r>
              <a:rPr lang="en-US" sz="2000" dirty="0">
                <a:solidFill>
                  <a:schemeClr val="accent3">
                    <a:lumMod val="50000"/>
                  </a:schemeClr>
                </a:solidFill>
                <a:latin typeface="Poppins" panose="00000500000000000000" pitchFamily="2" charset="0"/>
                <a:cs typeface="Poppins" panose="00000500000000000000" pitchFamily="2" charset="0"/>
              </a:rPr>
              <a:t>capital accords</a:t>
            </a:r>
          </a:p>
        </p:txBody>
      </p:sp>
      <p:grpSp>
        <p:nvGrpSpPr>
          <p:cNvPr id="9" name="Group 8">
            <a:extLst>
              <a:ext uri="{FF2B5EF4-FFF2-40B4-BE49-F238E27FC236}">
                <a16:creationId xmlns:a16="http://schemas.microsoft.com/office/drawing/2014/main" id="{04239D4E-683E-81C9-CC2F-BF46A97B5B4B}"/>
              </a:ext>
            </a:extLst>
          </p:cNvPr>
          <p:cNvGrpSpPr/>
          <p:nvPr/>
        </p:nvGrpSpPr>
        <p:grpSpPr>
          <a:xfrm>
            <a:off x="17587172" y="760407"/>
            <a:ext cx="1162159" cy="1162159"/>
            <a:chOff x="5512403" y="760407"/>
            <a:chExt cx="1162159" cy="1162159"/>
          </a:xfrm>
        </p:grpSpPr>
        <p:sp>
          <p:nvSpPr>
            <p:cNvPr id="10" name="Oval 9">
              <a:extLst>
                <a:ext uri="{FF2B5EF4-FFF2-40B4-BE49-F238E27FC236}">
                  <a16:creationId xmlns:a16="http://schemas.microsoft.com/office/drawing/2014/main" id="{40D5EB99-D7ED-77CE-77DB-914FF7672772}"/>
                </a:ext>
              </a:extLst>
            </p:cNvPr>
            <p:cNvSpPr/>
            <p:nvPr/>
          </p:nvSpPr>
          <p:spPr>
            <a:xfrm>
              <a:off x="5512403" y="760407"/>
              <a:ext cx="1162159" cy="1162159"/>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22" name="Graphic 21">
              <a:extLst>
                <a:ext uri="{FF2B5EF4-FFF2-40B4-BE49-F238E27FC236}">
                  <a16:creationId xmlns:a16="http://schemas.microsoft.com/office/drawing/2014/main" id="{86F72FB9-0ED1-8752-6D31-EC07E31452D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3075" y="940355"/>
              <a:ext cx="753658" cy="753658"/>
            </a:xfrm>
            <a:prstGeom prst="rect">
              <a:avLst/>
            </a:prstGeom>
          </p:spPr>
        </p:pic>
      </p:grpSp>
    </p:spTree>
    <p:extLst>
      <p:ext uri="{BB962C8B-B14F-4D97-AF65-F5344CB8AC3E}">
        <p14:creationId xmlns:p14="http://schemas.microsoft.com/office/powerpoint/2010/main" val="19768993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90"/>
                                          </p:val>
                                        </p:tav>
                                        <p:tav tm="100000">
                                          <p:val>
                                            <p:fltVal val="0"/>
                                          </p:val>
                                        </p:tav>
                                      </p:tavLst>
                                    </p:anim>
                                    <p:animEffect transition="in" filter="fade">
                                      <p:cBhvr>
                                        <p:cTn id="10" dur="500"/>
                                        <p:tgtEl>
                                          <p:spTgt spid="19"/>
                                        </p:tgtEl>
                                      </p:cBhvr>
                                    </p:animEffect>
                                  </p:childTnLst>
                                </p:cTn>
                              </p:par>
                            </p:childTnLst>
                          </p:cTn>
                        </p:par>
                        <p:par>
                          <p:cTn id="11" fill="hold">
                            <p:stCondLst>
                              <p:cond delay="500"/>
                            </p:stCondLst>
                            <p:childTnLst>
                              <p:par>
                                <p:cTn id="12" presetID="2" presetClass="entr" presetSubtype="1" decel="10000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0-#ppt_h/2"/>
                                          </p:val>
                                        </p:tav>
                                        <p:tav tm="100000">
                                          <p:val>
                                            <p:strVal val="#ppt_y"/>
                                          </p:val>
                                        </p:tav>
                                      </p:tavLst>
                                    </p:anim>
                                  </p:childTnLst>
                                </p:cTn>
                              </p:par>
                              <p:par>
                                <p:cTn id="16" presetID="2" presetClass="entr" presetSubtype="1" decel="100000" fill="hold" grpId="0" nodeType="withEffect">
                                  <p:stCondLst>
                                    <p:cond delay="15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par>
                                <p:cTn id="20" presetID="2" presetClass="entr" presetSubtype="1" decel="100000" fill="hold" nodeType="withEffect">
                                  <p:stCondLst>
                                    <p:cond delay="30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txBox="1">
            <a:spLocks noGrp="1"/>
          </p:cNvSpPr>
          <p:nvPr>
            <p:ph type="ctrTitle"/>
          </p:nvPr>
        </p:nvSpPr>
        <p:spPr>
          <a:xfrm>
            <a:off x="5029171" y="2529721"/>
            <a:ext cx="4543092" cy="1798558"/>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rgbClr val="163260"/>
              </a:buClr>
              <a:buSzPts val="4400"/>
              <a:buFont typeface="Open Sans"/>
              <a:buNone/>
            </a:pPr>
            <a:r>
              <a:rPr lang="en-US" sz="4800" dirty="0"/>
              <a:t>Regulatory Bodies</a:t>
            </a:r>
            <a:endParaRPr lang="en-GB" sz="3200" dirty="0"/>
          </a:p>
        </p:txBody>
      </p:sp>
    </p:spTree>
    <p:extLst>
      <p:ext uri="{BB962C8B-B14F-4D97-AF65-F5344CB8AC3E}">
        <p14:creationId xmlns:p14="http://schemas.microsoft.com/office/powerpoint/2010/main" val="3848465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03C87311-3F91-47C1-166D-A1DB9D5F9A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62822" y="760885"/>
            <a:ext cx="1845909" cy="1845909"/>
          </a:xfrm>
          <a:prstGeom prst="rect">
            <a:avLst/>
          </a:prstGeom>
        </p:spPr>
      </p:pic>
      <p:sp>
        <p:nvSpPr>
          <p:cNvPr id="17" name="TextBox 16">
            <a:extLst>
              <a:ext uri="{FF2B5EF4-FFF2-40B4-BE49-F238E27FC236}">
                <a16:creationId xmlns:a16="http://schemas.microsoft.com/office/drawing/2014/main" id="{6A2E987C-678A-BFB3-4A12-461D1B2C8668}"/>
              </a:ext>
            </a:extLst>
          </p:cNvPr>
          <p:cNvSpPr txBox="1"/>
          <p:nvPr/>
        </p:nvSpPr>
        <p:spPr>
          <a:xfrm>
            <a:off x="4143591" y="1171933"/>
            <a:ext cx="1276710" cy="1323439"/>
          </a:xfrm>
          <a:prstGeom prst="rect">
            <a:avLst/>
          </a:prstGeom>
          <a:noFill/>
        </p:spPr>
        <p:txBody>
          <a:bodyPr wrap="square" rtlCol="0">
            <a:spAutoFit/>
          </a:bodyPr>
          <a:lstStyle/>
          <a:p>
            <a:pPr algn="ctr"/>
            <a:r>
              <a:rPr lang="en-US" sz="8000" dirty="0">
                <a:solidFill>
                  <a:schemeClr val="accent2">
                    <a:lumMod val="75000"/>
                  </a:schemeClr>
                </a:solidFill>
                <a:latin typeface="Poppins Bold" panose="00000800000000000000" pitchFamily="2" charset="0"/>
                <a:cs typeface="Poppins Bold" panose="00000800000000000000" pitchFamily="2" charset="0"/>
              </a:rPr>
              <a:t>=</a:t>
            </a:r>
            <a:endParaRPr lang="en-GB" sz="8000" dirty="0">
              <a:solidFill>
                <a:schemeClr val="accent2">
                  <a:lumMod val="75000"/>
                </a:schemeClr>
              </a:solidFill>
              <a:latin typeface="Poppins Bold" panose="00000800000000000000" pitchFamily="2" charset="0"/>
              <a:cs typeface="Poppins Bold" panose="00000800000000000000" pitchFamily="2" charset="0"/>
            </a:endParaRPr>
          </a:p>
        </p:txBody>
      </p:sp>
      <p:sp>
        <p:nvSpPr>
          <p:cNvPr id="30" name="TextBox 29">
            <a:extLst>
              <a:ext uri="{FF2B5EF4-FFF2-40B4-BE49-F238E27FC236}">
                <a16:creationId xmlns:a16="http://schemas.microsoft.com/office/drawing/2014/main" id="{312AB8E2-7D60-3225-A331-A6B4F8A868EA}"/>
              </a:ext>
            </a:extLst>
          </p:cNvPr>
          <p:cNvSpPr txBox="1"/>
          <p:nvPr/>
        </p:nvSpPr>
        <p:spPr>
          <a:xfrm>
            <a:off x="4143591" y="4122858"/>
            <a:ext cx="1276710" cy="1323439"/>
          </a:xfrm>
          <a:prstGeom prst="rect">
            <a:avLst/>
          </a:prstGeom>
          <a:noFill/>
        </p:spPr>
        <p:txBody>
          <a:bodyPr wrap="square" rtlCol="0">
            <a:spAutoFit/>
          </a:bodyPr>
          <a:lstStyle/>
          <a:p>
            <a:pPr algn="ctr"/>
            <a:r>
              <a:rPr lang="en-US" sz="8000" dirty="0">
                <a:solidFill>
                  <a:schemeClr val="accent5">
                    <a:lumMod val="75000"/>
                  </a:schemeClr>
                </a:solidFill>
                <a:latin typeface="Poppins Bold" panose="00000800000000000000" pitchFamily="2" charset="0"/>
                <a:cs typeface="Poppins Bold" panose="00000800000000000000" pitchFamily="2" charset="0"/>
              </a:rPr>
              <a:t>=</a:t>
            </a:r>
            <a:endParaRPr lang="en-GB" sz="8000" dirty="0">
              <a:solidFill>
                <a:schemeClr val="accent5">
                  <a:lumMod val="75000"/>
                </a:schemeClr>
              </a:solidFill>
              <a:latin typeface="Poppins Bold" panose="00000800000000000000" pitchFamily="2" charset="0"/>
              <a:cs typeface="Poppins Bold" panose="00000800000000000000" pitchFamily="2" charset="0"/>
            </a:endParaRPr>
          </a:p>
        </p:txBody>
      </p:sp>
      <p:grpSp>
        <p:nvGrpSpPr>
          <p:cNvPr id="67" name="Group 66">
            <a:extLst>
              <a:ext uri="{FF2B5EF4-FFF2-40B4-BE49-F238E27FC236}">
                <a16:creationId xmlns:a16="http://schemas.microsoft.com/office/drawing/2014/main" id="{4F46206D-37CD-4AFE-18B1-C789B3C7D5E6}"/>
              </a:ext>
            </a:extLst>
          </p:cNvPr>
          <p:cNvGrpSpPr/>
          <p:nvPr/>
        </p:nvGrpSpPr>
        <p:grpSpPr>
          <a:xfrm>
            <a:off x="1932348" y="3806754"/>
            <a:ext cx="1951971" cy="1955646"/>
            <a:chOff x="3516570" y="785827"/>
            <a:chExt cx="2111772" cy="2115748"/>
          </a:xfrm>
        </p:grpSpPr>
        <p:sp>
          <p:nvSpPr>
            <p:cNvPr id="68" name="Freeform: Shape 67">
              <a:extLst>
                <a:ext uri="{FF2B5EF4-FFF2-40B4-BE49-F238E27FC236}">
                  <a16:creationId xmlns:a16="http://schemas.microsoft.com/office/drawing/2014/main" id="{2B6F756E-7F6F-0E2D-7A6B-84ABF2607CE6}"/>
                </a:ext>
              </a:extLst>
            </p:cNvPr>
            <p:cNvSpPr/>
            <p:nvPr/>
          </p:nvSpPr>
          <p:spPr>
            <a:xfrm>
              <a:off x="3516570" y="1843000"/>
              <a:ext cx="2111772" cy="277627"/>
            </a:xfrm>
            <a:custGeom>
              <a:avLst/>
              <a:gdLst>
                <a:gd name="connsiteX0" fmla="*/ 337 w 1682871"/>
                <a:gd name="connsiteY0" fmla="*/ 178 h 221241"/>
                <a:gd name="connsiteX1" fmla="*/ 184333 w 1682871"/>
                <a:gd name="connsiteY1" fmla="*/ 534 h 221241"/>
                <a:gd name="connsiteX2" fmla="*/ 821838 w 1682871"/>
                <a:gd name="connsiteY2" fmla="*/ 534 h 221241"/>
                <a:gd name="connsiteX3" fmla="*/ 841528 w 1682871"/>
                <a:gd name="connsiteY3" fmla="*/ 0 h 221241"/>
                <a:gd name="connsiteX4" fmla="*/ 861168 w 1682871"/>
                <a:gd name="connsiteY4" fmla="*/ 508 h 221241"/>
                <a:gd name="connsiteX5" fmla="*/ 1682871 w 1682871"/>
                <a:gd name="connsiteY5" fmla="*/ 559 h 221241"/>
                <a:gd name="connsiteX6" fmla="*/ 1682871 w 1682871"/>
                <a:gd name="connsiteY6" fmla="*/ 92760 h 221241"/>
                <a:gd name="connsiteX7" fmla="*/ 1676418 w 1682871"/>
                <a:gd name="connsiteY7" fmla="*/ 107750 h 221241"/>
                <a:gd name="connsiteX8" fmla="*/ 1653120 w 1682871"/>
                <a:gd name="connsiteY8" fmla="*/ 221242 h 221241"/>
                <a:gd name="connsiteX9" fmla="*/ 1636707 w 1682871"/>
                <a:gd name="connsiteY9" fmla="*/ 220784 h 221241"/>
                <a:gd name="connsiteX10" fmla="*/ 46324 w 1682871"/>
                <a:gd name="connsiteY10" fmla="*/ 220784 h 221241"/>
                <a:gd name="connsiteX11" fmla="*/ 29911 w 1682871"/>
                <a:gd name="connsiteY11" fmla="*/ 221242 h 221241"/>
                <a:gd name="connsiteX12" fmla="*/ 3285 w 1682871"/>
                <a:gd name="connsiteY12" fmla="*/ 71596 h 221241"/>
                <a:gd name="connsiteX13" fmla="*/ 337 w 1682871"/>
                <a:gd name="connsiteY13" fmla="*/ 53227 h 221241"/>
                <a:gd name="connsiteX14" fmla="*/ 337 w 1682871"/>
                <a:gd name="connsiteY14" fmla="*/ 3836 h 221241"/>
                <a:gd name="connsiteX15" fmla="*/ 337 w 1682871"/>
                <a:gd name="connsiteY15" fmla="*/ 178 h 2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871" h="221241">
                  <a:moveTo>
                    <a:pt x="337" y="178"/>
                  </a:moveTo>
                  <a:cubicBezTo>
                    <a:pt x="61669" y="305"/>
                    <a:pt x="123001" y="534"/>
                    <a:pt x="184333" y="534"/>
                  </a:cubicBezTo>
                  <a:cubicBezTo>
                    <a:pt x="396834" y="584"/>
                    <a:pt x="609336" y="559"/>
                    <a:pt x="821838" y="534"/>
                  </a:cubicBezTo>
                  <a:cubicBezTo>
                    <a:pt x="828393" y="534"/>
                    <a:pt x="834948" y="203"/>
                    <a:pt x="841528" y="0"/>
                  </a:cubicBezTo>
                  <a:cubicBezTo>
                    <a:pt x="848083" y="178"/>
                    <a:pt x="854613" y="508"/>
                    <a:pt x="861168" y="508"/>
                  </a:cubicBezTo>
                  <a:cubicBezTo>
                    <a:pt x="1135077" y="559"/>
                    <a:pt x="1408987" y="559"/>
                    <a:pt x="1682871" y="559"/>
                  </a:cubicBezTo>
                  <a:cubicBezTo>
                    <a:pt x="1682871" y="31301"/>
                    <a:pt x="1682871" y="62018"/>
                    <a:pt x="1682871" y="92760"/>
                  </a:cubicBezTo>
                  <a:cubicBezTo>
                    <a:pt x="1680661" y="97740"/>
                    <a:pt x="1677510" y="102516"/>
                    <a:pt x="1676418" y="107750"/>
                  </a:cubicBezTo>
                  <a:cubicBezTo>
                    <a:pt x="1668415" y="145530"/>
                    <a:pt x="1660818" y="183411"/>
                    <a:pt x="1653120" y="221242"/>
                  </a:cubicBezTo>
                  <a:cubicBezTo>
                    <a:pt x="1647658" y="221089"/>
                    <a:pt x="1642195" y="220784"/>
                    <a:pt x="1636707" y="220784"/>
                  </a:cubicBezTo>
                  <a:cubicBezTo>
                    <a:pt x="1106571" y="220759"/>
                    <a:pt x="576460" y="220759"/>
                    <a:pt x="46324" y="220784"/>
                  </a:cubicBezTo>
                  <a:cubicBezTo>
                    <a:pt x="40861" y="220784"/>
                    <a:pt x="35399" y="221089"/>
                    <a:pt x="29911" y="221242"/>
                  </a:cubicBezTo>
                  <a:cubicBezTo>
                    <a:pt x="21069" y="171343"/>
                    <a:pt x="12355" y="121444"/>
                    <a:pt x="3285" y="71596"/>
                  </a:cubicBezTo>
                  <a:cubicBezTo>
                    <a:pt x="2141" y="65295"/>
                    <a:pt x="2522" y="59350"/>
                    <a:pt x="337" y="53227"/>
                  </a:cubicBezTo>
                  <a:cubicBezTo>
                    <a:pt x="337" y="36764"/>
                    <a:pt x="337" y="20300"/>
                    <a:pt x="337" y="3836"/>
                  </a:cubicBezTo>
                  <a:cubicBezTo>
                    <a:pt x="1506" y="2617"/>
                    <a:pt x="-831" y="1397"/>
                    <a:pt x="337" y="17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69" name="Freeform: Shape 68">
              <a:extLst>
                <a:ext uri="{FF2B5EF4-FFF2-40B4-BE49-F238E27FC236}">
                  <a16:creationId xmlns:a16="http://schemas.microsoft.com/office/drawing/2014/main" id="{9920D526-C912-82AF-5DCE-7802A6593608}"/>
                </a:ext>
              </a:extLst>
            </p:cNvPr>
            <p:cNvSpPr/>
            <p:nvPr/>
          </p:nvSpPr>
          <p:spPr>
            <a:xfrm>
              <a:off x="4572541" y="1567349"/>
              <a:ext cx="1055801" cy="276352"/>
            </a:xfrm>
            <a:custGeom>
              <a:avLst/>
              <a:gdLst>
                <a:gd name="connsiteX0" fmla="*/ 841369 w 841368"/>
                <a:gd name="connsiteY0" fmla="*/ 220225 h 220225"/>
                <a:gd name="connsiteX1" fmla="*/ 19639 w 841368"/>
                <a:gd name="connsiteY1" fmla="*/ 220200 h 220225"/>
                <a:gd name="connsiteX2" fmla="*/ 0 w 841368"/>
                <a:gd name="connsiteY2" fmla="*/ 219692 h 220225"/>
                <a:gd name="connsiteX3" fmla="*/ 559 w 841368"/>
                <a:gd name="connsiteY3" fmla="*/ 0 h 220225"/>
                <a:gd name="connsiteX4" fmla="*/ 811617 w 841368"/>
                <a:gd name="connsiteY4" fmla="*/ 0 h 220225"/>
                <a:gd name="connsiteX5" fmla="*/ 831282 w 841368"/>
                <a:gd name="connsiteY5" fmla="*/ 90981 h 220225"/>
                <a:gd name="connsiteX6" fmla="*/ 841369 w 841368"/>
                <a:gd name="connsiteY6" fmla="*/ 154371 h 220225"/>
                <a:gd name="connsiteX7" fmla="*/ 841369 w 841368"/>
                <a:gd name="connsiteY7" fmla="*/ 220225 h 22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68" h="220225">
                  <a:moveTo>
                    <a:pt x="841369" y="220225"/>
                  </a:moveTo>
                  <a:cubicBezTo>
                    <a:pt x="567459" y="220225"/>
                    <a:pt x="293549" y="220225"/>
                    <a:pt x="19639" y="220200"/>
                  </a:cubicBezTo>
                  <a:cubicBezTo>
                    <a:pt x="13085" y="220200"/>
                    <a:pt x="6555" y="219870"/>
                    <a:pt x="0" y="219692"/>
                  </a:cubicBezTo>
                  <a:cubicBezTo>
                    <a:pt x="178" y="146470"/>
                    <a:pt x="356" y="73248"/>
                    <a:pt x="559" y="0"/>
                  </a:cubicBezTo>
                  <a:cubicBezTo>
                    <a:pt x="270912" y="0"/>
                    <a:pt x="541265" y="0"/>
                    <a:pt x="811617" y="0"/>
                  </a:cubicBezTo>
                  <a:cubicBezTo>
                    <a:pt x="818223" y="30310"/>
                    <a:pt x="825286" y="60544"/>
                    <a:pt x="831282" y="90981"/>
                  </a:cubicBezTo>
                  <a:cubicBezTo>
                    <a:pt x="835423" y="111967"/>
                    <a:pt x="838066" y="133233"/>
                    <a:pt x="841369" y="154371"/>
                  </a:cubicBezTo>
                  <a:cubicBezTo>
                    <a:pt x="841369" y="176323"/>
                    <a:pt x="841369" y="198274"/>
                    <a:pt x="841369" y="2202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70" name="Freeform: Shape 69">
              <a:extLst>
                <a:ext uri="{FF2B5EF4-FFF2-40B4-BE49-F238E27FC236}">
                  <a16:creationId xmlns:a16="http://schemas.microsoft.com/office/drawing/2014/main" id="{EAF29E2C-70AD-3C5D-CBB8-A408C9D4EB70}"/>
                </a:ext>
              </a:extLst>
            </p:cNvPr>
            <p:cNvSpPr/>
            <p:nvPr/>
          </p:nvSpPr>
          <p:spPr>
            <a:xfrm>
              <a:off x="3918132" y="2670782"/>
              <a:ext cx="1308848" cy="230793"/>
            </a:xfrm>
            <a:custGeom>
              <a:avLst/>
              <a:gdLst>
                <a:gd name="connsiteX0" fmla="*/ 1043022 w 1043021"/>
                <a:gd name="connsiteY0" fmla="*/ 25 h 183919"/>
                <a:gd name="connsiteX1" fmla="*/ 985933 w 1043021"/>
                <a:gd name="connsiteY1" fmla="*/ 43674 h 183919"/>
                <a:gd name="connsiteX2" fmla="*/ 593755 w 1043021"/>
                <a:gd name="connsiteY2" fmla="*/ 180769 h 183919"/>
                <a:gd name="connsiteX3" fmla="*/ 587251 w 1043021"/>
                <a:gd name="connsiteY3" fmla="*/ 183919 h 183919"/>
                <a:gd name="connsiteX4" fmla="*/ 452493 w 1043021"/>
                <a:gd name="connsiteY4" fmla="*/ 183919 h 183919"/>
                <a:gd name="connsiteX5" fmla="*/ 393779 w 1043021"/>
                <a:gd name="connsiteY5" fmla="*/ 174112 h 183919"/>
                <a:gd name="connsiteX6" fmla="*/ 6504 w 1043021"/>
                <a:gd name="connsiteY6" fmla="*/ 7190 h 183919"/>
                <a:gd name="connsiteX7" fmla="*/ 0 w 1043021"/>
                <a:gd name="connsiteY7" fmla="*/ 0 h 183919"/>
                <a:gd name="connsiteX8" fmla="*/ 392584 w 1043021"/>
                <a:gd name="connsiteY8" fmla="*/ 280 h 183919"/>
                <a:gd name="connsiteX9" fmla="*/ 1043022 w 1043021"/>
                <a:gd name="connsiteY9" fmla="*/ 25 h 1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021" h="183919">
                  <a:moveTo>
                    <a:pt x="1043022" y="25"/>
                  </a:moveTo>
                  <a:cubicBezTo>
                    <a:pt x="1024043" y="14634"/>
                    <a:pt x="1005852" y="30488"/>
                    <a:pt x="985933" y="43674"/>
                  </a:cubicBezTo>
                  <a:cubicBezTo>
                    <a:pt x="866852" y="122562"/>
                    <a:pt x="736134" y="168523"/>
                    <a:pt x="593755" y="180769"/>
                  </a:cubicBezTo>
                  <a:cubicBezTo>
                    <a:pt x="591519" y="180972"/>
                    <a:pt x="589410" y="182827"/>
                    <a:pt x="587251" y="183919"/>
                  </a:cubicBezTo>
                  <a:cubicBezTo>
                    <a:pt x="542332" y="183919"/>
                    <a:pt x="497413" y="183919"/>
                    <a:pt x="452493" y="183919"/>
                  </a:cubicBezTo>
                  <a:cubicBezTo>
                    <a:pt x="432930" y="180642"/>
                    <a:pt x="413367" y="177161"/>
                    <a:pt x="393779" y="174112"/>
                  </a:cubicBezTo>
                  <a:cubicBezTo>
                    <a:pt x="250383" y="151729"/>
                    <a:pt x="121317" y="96037"/>
                    <a:pt x="6504" y="7190"/>
                  </a:cubicBezTo>
                  <a:cubicBezTo>
                    <a:pt x="3989" y="5234"/>
                    <a:pt x="2160" y="2414"/>
                    <a:pt x="0" y="0"/>
                  </a:cubicBezTo>
                  <a:cubicBezTo>
                    <a:pt x="130870" y="102"/>
                    <a:pt x="261714" y="280"/>
                    <a:pt x="392584" y="280"/>
                  </a:cubicBezTo>
                  <a:cubicBezTo>
                    <a:pt x="609380" y="254"/>
                    <a:pt x="826201" y="127"/>
                    <a:pt x="1043022" y="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71" name="Freeform: Shape 70">
              <a:extLst>
                <a:ext uri="{FF2B5EF4-FFF2-40B4-BE49-F238E27FC236}">
                  <a16:creationId xmlns:a16="http://schemas.microsoft.com/office/drawing/2014/main" id="{A2B97900-AE0C-5C7C-4BC9-9939A85C95E3}"/>
                </a:ext>
              </a:extLst>
            </p:cNvPr>
            <p:cNvSpPr/>
            <p:nvPr/>
          </p:nvSpPr>
          <p:spPr>
            <a:xfrm>
              <a:off x="4572572" y="785827"/>
              <a:ext cx="651698" cy="230418"/>
            </a:xfrm>
            <a:custGeom>
              <a:avLst/>
              <a:gdLst>
                <a:gd name="connsiteX0" fmla="*/ 92023 w 519338"/>
                <a:gd name="connsiteY0" fmla="*/ 0 h 183620"/>
                <a:gd name="connsiteX1" fmla="*/ 126322 w 519338"/>
                <a:gd name="connsiteY1" fmla="*/ 9502 h 183620"/>
                <a:gd name="connsiteX2" fmla="*/ 342457 w 519338"/>
                <a:gd name="connsiteY2" fmla="*/ 72790 h 183620"/>
                <a:gd name="connsiteX3" fmla="*/ 510700 w 519338"/>
                <a:gd name="connsiteY3" fmla="*/ 173426 h 183620"/>
                <a:gd name="connsiteX4" fmla="*/ 519338 w 519338"/>
                <a:gd name="connsiteY4" fmla="*/ 182700 h 183620"/>
                <a:gd name="connsiteX5" fmla="*/ 501376 w 519338"/>
                <a:gd name="connsiteY5" fmla="*/ 183589 h 183620"/>
                <a:gd name="connsiteX6" fmla="*/ 559 w 519338"/>
                <a:gd name="connsiteY6" fmla="*/ 183614 h 183620"/>
                <a:gd name="connsiteX7" fmla="*/ 0 w 519338"/>
                <a:gd name="connsiteY7" fmla="*/ 25 h 183620"/>
                <a:gd name="connsiteX8" fmla="*/ 92023 w 519338"/>
                <a:gd name="connsiteY8" fmla="*/ 0 h 18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338" h="183620">
                  <a:moveTo>
                    <a:pt x="92023" y="0"/>
                  </a:moveTo>
                  <a:cubicBezTo>
                    <a:pt x="103456" y="3252"/>
                    <a:pt x="114686" y="7825"/>
                    <a:pt x="126322" y="9502"/>
                  </a:cubicBezTo>
                  <a:cubicBezTo>
                    <a:pt x="201399" y="20376"/>
                    <a:pt x="273173" y="42201"/>
                    <a:pt x="342457" y="72790"/>
                  </a:cubicBezTo>
                  <a:cubicBezTo>
                    <a:pt x="402696" y="99366"/>
                    <a:pt x="458591" y="133233"/>
                    <a:pt x="510700" y="173426"/>
                  </a:cubicBezTo>
                  <a:cubicBezTo>
                    <a:pt x="514003" y="175967"/>
                    <a:pt x="516468" y="179575"/>
                    <a:pt x="519338" y="182700"/>
                  </a:cubicBezTo>
                  <a:cubicBezTo>
                    <a:pt x="513343" y="183005"/>
                    <a:pt x="507372" y="183589"/>
                    <a:pt x="501376" y="183589"/>
                  </a:cubicBezTo>
                  <a:cubicBezTo>
                    <a:pt x="334429" y="183640"/>
                    <a:pt x="167506" y="183614"/>
                    <a:pt x="559" y="183614"/>
                  </a:cubicBezTo>
                  <a:cubicBezTo>
                    <a:pt x="381" y="122410"/>
                    <a:pt x="178" y="61205"/>
                    <a:pt x="0" y="25"/>
                  </a:cubicBezTo>
                  <a:cubicBezTo>
                    <a:pt x="30666" y="0"/>
                    <a:pt x="61332" y="0"/>
                    <a:pt x="92023"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78" name="Freeform: Shape 77">
              <a:extLst>
                <a:ext uri="{FF2B5EF4-FFF2-40B4-BE49-F238E27FC236}">
                  <a16:creationId xmlns:a16="http://schemas.microsoft.com/office/drawing/2014/main" id="{0E5F20C1-43AC-483D-D6AC-3079B84F981D}"/>
                </a:ext>
              </a:extLst>
            </p:cNvPr>
            <p:cNvSpPr/>
            <p:nvPr/>
          </p:nvSpPr>
          <p:spPr>
            <a:xfrm>
              <a:off x="4573274" y="1290008"/>
              <a:ext cx="1017766" cy="277340"/>
            </a:xfrm>
            <a:custGeom>
              <a:avLst/>
              <a:gdLst>
                <a:gd name="connsiteX0" fmla="*/ 715987 w 811058"/>
                <a:gd name="connsiteY0" fmla="*/ 0 h 221012"/>
                <a:gd name="connsiteX1" fmla="*/ 811058 w 811058"/>
                <a:gd name="connsiteY1" fmla="*/ 221013 h 221012"/>
                <a:gd name="connsiteX2" fmla="*/ 0 w 811058"/>
                <a:gd name="connsiteY2" fmla="*/ 221013 h 221012"/>
                <a:gd name="connsiteX3" fmla="*/ 0 w 811058"/>
                <a:gd name="connsiteY3" fmla="*/ 1397 h 221012"/>
                <a:gd name="connsiteX4" fmla="*/ 694848 w 811058"/>
                <a:gd name="connsiteY4" fmla="*/ 1321 h 221012"/>
                <a:gd name="connsiteX5" fmla="*/ 715987 w 811058"/>
                <a:gd name="connsiteY5" fmla="*/ 0 h 2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058" h="221012">
                  <a:moveTo>
                    <a:pt x="715987" y="0"/>
                  </a:moveTo>
                  <a:cubicBezTo>
                    <a:pt x="758390" y="69030"/>
                    <a:pt x="791241" y="142201"/>
                    <a:pt x="811058" y="221013"/>
                  </a:cubicBezTo>
                  <a:cubicBezTo>
                    <a:pt x="540706" y="221013"/>
                    <a:pt x="270353" y="221013"/>
                    <a:pt x="0" y="221013"/>
                  </a:cubicBezTo>
                  <a:cubicBezTo>
                    <a:pt x="0" y="147816"/>
                    <a:pt x="0" y="74619"/>
                    <a:pt x="0" y="1397"/>
                  </a:cubicBezTo>
                  <a:cubicBezTo>
                    <a:pt x="231608" y="1397"/>
                    <a:pt x="463240" y="1397"/>
                    <a:pt x="694848" y="1321"/>
                  </a:cubicBezTo>
                  <a:cubicBezTo>
                    <a:pt x="701886" y="1321"/>
                    <a:pt x="708923" y="457"/>
                    <a:pt x="715987"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79" name="Freeform: Shape 78">
              <a:extLst>
                <a:ext uri="{FF2B5EF4-FFF2-40B4-BE49-F238E27FC236}">
                  <a16:creationId xmlns:a16="http://schemas.microsoft.com/office/drawing/2014/main" id="{9631DB08-7091-6DA6-2065-059FF31E8D96}"/>
                </a:ext>
              </a:extLst>
            </p:cNvPr>
            <p:cNvSpPr/>
            <p:nvPr/>
          </p:nvSpPr>
          <p:spPr>
            <a:xfrm>
              <a:off x="4573242" y="1015058"/>
              <a:ext cx="898495" cy="276702"/>
            </a:xfrm>
            <a:custGeom>
              <a:avLst/>
              <a:gdLst>
                <a:gd name="connsiteX0" fmla="*/ 716012 w 716011"/>
                <a:gd name="connsiteY0" fmla="*/ 219107 h 220504"/>
                <a:gd name="connsiteX1" fmla="*/ 694848 w 716011"/>
                <a:gd name="connsiteY1" fmla="*/ 220429 h 220504"/>
                <a:gd name="connsiteX2" fmla="*/ 0 w 716011"/>
                <a:gd name="connsiteY2" fmla="*/ 220505 h 220504"/>
                <a:gd name="connsiteX3" fmla="*/ 0 w 716011"/>
                <a:gd name="connsiteY3" fmla="*/ 915 h 220504"/>
                <a:gd name="connsiteX4" fmla="*/ 500817 w 716011"/>
                <a:gd name="connsiteY4" fmla="*/ 889 h 220504"/>
                <a:gd name="connsiteX5" fmla="*/ 518780 w 716011"/>
                <a:gd name="connsiteY5" fmla="*/ 0 h 220504"/>
                <a:gd name="connsiteX6" fmla="*/ 531331 w 716011"/>
                <a:gd name="connsiteY6" fmla="*/ 7317 h 220504"/>
                <a:gd name="connsiteX7" fmla="*/ 716012 w 716011"/>
                <a:gd name="connsiteY7" fmla="*/ 219107 h 22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11" h="220504">
                  <a:moveTo>
                    <a:pt x="716012" y="219107"/>
                  </a:moveTo>
                  <a:cubicBezTo>
                    <a:pt x="708949" y="219565"/>
                    <a:pt x="701911" y="220429"/>
                    <a:pt x="694848" y="220429"/>
                  </a:cubicBezTo>
                  <a:cubicBezTo>
                    <a:pt x="463240" y="220505"/>
                    <a:pt x="231608" y="220505"/>
                    <a:pt x="0" y="220505"/>
                  </a:cubicBezTo>
                  <a:cubicBezTo>
                    <a:pt x="0" y="147308"/>
                    <a:pt x="0" y="74111"/>
                    <a:pt x="0" y="915"/>
                  </a:cubicBezTo>
                  <a:cubicBezTo>
                    <a:pt x="166948" y="915"/>
                    <a:pt x="333870" y="940"/>
                    <a:pt x="500817" y="889"/>
                  </a:cubicBezTo>
                  <a:cubicBezTo>
                    <a:pt x="506813" y="889"/>
                    <a:pt x="512784" y="305"/>
                    <a:pt x="518780" y="0"/>
                  </a:cubicBezTo>
                  <a:cubicBezTo>
                    <a:pt x="522972" y="2414"/>
                    <a:pt x="527621" y="4294"/>
                    <a:pt x="531331" y="7317"/>
                  </a:cubicBezTo>
                  <a:cubicBezTo>
                    <a:pt x="604578" y="67683"/>
                    <a:pt x="666774" y="137755"/>
                    <a:pt x="716012" y="219107"/>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80" name="Freeform: Shape 79">
              <a:extLst>
                <a:ext uri="{FF2B5EF4-FFF2-40B4-BE49-F238E27FC236}">
                  <a16:creationId xmlns:a16="http://schemas.microsoft.com/office/drawing/2014/main" id="{9A4E69C0-9200-6640-0F9C-7D427E38022B}"/>
                </a:ext>
              </a:extLst>
            </p:cNvPr>
            <p:cNvSpPr/>
            <p:nvPr/>
          </p:nvSpPr>
          <p:spPr>
            <a:xfrm>
              <a:off x="3819553" y="1154605"/>
              <a:ext cx="276894" cy="274438"/>
            </a:xfrm>
            <a:custGeom>
              <a:avLst/>
              <a:gdLst>
                <a:gd name="connsiteX0" fmla="*/ 40473 w 220657"/>
                <a:gd name="connsiteY0" fmla="*/ 213188 h 218700"/>
                <a:gd name="connsiteX1" fmla="*/ 61764 w 220657"/>
                <a:gd name="connsiteY1" fmla="*/ 147842 h 218700"/>
                <a:gd name="connsiteX2" fmla="*/ 55412 w 220657"/>
                <a:gd name="connsiteY2" fmla="*/ 127440 h 218700"/>
                <a:gd name="connsiteX3" fmla="*/ 0 w 220657"/>
                <a:gd name="connsiteY3" fmla="*/ 83309 h 218700"/>
                <a:gd name="connsiteX4" fmla="*/ 57165 w 220657"/>
                <a:gd name="connsiteY4" fmla="*/ 83258 h 218700"/>
                <a:gd name="connsiteX5" fmla="*/ 90295 w 220657"/>
                <a:gd name="connsiteY5" fmla="*/ 59020 h 218700"/>
                <a:gd name="connsiteX6" fmla="*/ 109503 w 220657"/>
                <a:gd name="connsiteY6" fmla="*/ 0 h 218700"/>
                <a:gd name="connsiteX7" fmla="*/ 129523 w 220657"/>
                <a:gd name="connsiteY7" fmla="*/ 61840 h 218700"/>
                <a:gd name="connsiteX8" fmla="*/ 160240 w 220657"/>
                <a:gd name="connsiteY8" fmla="*/ 83690 h 218700"/>
                <a:gd name="connsiteX9" fmla="*/ 220657 w 220657"/>
                <a:gd name="connsiteY9" fmla="*/ 86586 h 218700"/>
                <a:gd name="connsiteX10" fmla="*/ 167583 w 220657"/>
                <a:gd name="connsiteY10" fmla="*/ 124849 h 218700"/>
                <a:gd name="connsiteX11" fmla="*/ 158868 w 220657"/>
                <a:gd name="connsiteY11" fmla="*/ 151653 h 218700"/>
                <a:gd name="connsiteX12" fmla="*/ 180642 w 220657"/>
                <a:gd name="connsiteY12" fmla="*/ 218701 h 218700"/>
                <a:gd name="connsiteX13" fmla="*/ 109732 w 220657"/>
                <a:gd name="connsiteY13" fmla="*/ 167633 h 218700"/>
                <a:gd name="connsiteX14" fmla="*/ 42658 w 220657"/>
                <a:gd name="connsiteY14" fmla="*/ 216033 h 218700"/>
                <a:gd name="connsiteX15" fmla="*/ 40473 w 220657"/>
                <a:gd name="connsiteY15" fmla="*/ 213188 h 2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0657" h="218700">
                  <a:moveTo>
                    <a:pt x="40473" y="213188"/>
                  </a:moveTo>
                  <a:cubicBezTo>
                    <a:pt x="47485" y="191363"/>
                    <a:pt x="53888" y="169336"/>
                    <a:pt x="61764" y="147842"/>
                  </a:cubicBezTo>
                  <a:cubicBezTo>
                    <a:pt x="65244" y="138340"/>
                    <a:pt x="63644" y="133080"/>
                    <a:pt x="55412" y="127440"/>
                  </a:cubicBezTo>
                  <a:cubicBezTo>
                    <a:pt x="36484" y="114508"/>
                    <a:pt x="18191" y="100636"/>
                    <a:pt x="0" y="83309"/>
                  </a:cubicBezTo>
                  <a:cubicBezTo>
                    <a:pt x="19055" y="83309"/>
                    <a:pt x="38110" y="83537"/>
                    <a:pt x="57165" y="83258"/>
                  </a:cubicBezTo>
                  <a:cubicBezTo>
                    <a:pt x="88212" y="82800"/>
                    <a:pt x="80234" y="87704"/>
                    <a:pt x="90295" y="59020"/>
                  </a:cubicBezTo>
                  <a:cubicBezTo>
                    <a:pt x="96647" y="40956"/>
                    <a:pt x="102160" y="22637"/>
                    <a:pt x="109503" y="0"/>
                  </a:cubicBezTo>
                  <a:cubicBezTo>
                    <a:pt x="117150" y="23069"/>
                    <a:pt x="125153" y="42048"/>
                    <a:pt x="129523" y="61840"/>
                  </a:cubicBezTo>
                  <a:cubicBezTo>
                    <a:pt x="133538" y="80133"/>
                    <a:pt x="142786" y="85036"/>
                    <a:pt x="160240" y="83690"/>
                  </a:cubicBezTo>
                  <a:cubicBezTo>
                    <a:pt x="179727" y="82191"/>
                    <a:pt x="199443" y="83334"/>
                    <a:pt x="220657" y="86586"/>
                  </a:cubicBezTo>
                  <a:cubicBezTo>
                    <a:pt x="203025" y="99442"/>
                    <a:pt x="185850" y="113009"/>
                    <a:pt x="167583" y="124849"/>
                  </a:cubicBezTo>
                  <a:cubicBezTo>
                    <a:pt x="156429" y="132089"/>
                    <a:pt x="154015" y="139051"/>
                    <a:pt x="158868" y="151653"/>
                  </a:cubicBezTo>
                  <a:cubicBezTo>
                    <a:pt x="166871" y="172410"/>
                    <a:pt x="172766" y="193980"/>
                    <a:pt x="180642" y="218701"/>
                  </a:cubicBezTo>
                  <a:cubicBezTo>
                    <a:pt x="154981" y="200230"/>
                    <a:pt x="132420" y="183995"/>
                    <a:pt x="109732" y="167633"/>
                  </a:cubicBezTo>
                  <a:cubicBezTo>
                    <a:pt x="86840" y="184148"/>
                    <a:pt x="64762" y="200103"/>
                    <a:pt x="42658" y="216033"/>
                  </a:cubicBezTo>
                  <a:cubicBezTo>
                    <a:pt x="41947" y="215093"/>
                    <a:pt x="41210" y="214128"/>
                    <a:pt x="40473" y="21318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81" name="Freeform: Shape 80">
              <a:extLst>
                <a:ext uri="{FF2B5EF4-FFF2-40B4-BE49-F238E27FC236}">
                  <a16:creationId xmlns:a16="http://schemas.microsoft.com/office/drawing/2014/main" id="{80A08A96-225C-3049-E3C5-6818D5834AEF}"/>
                </a:ext>
              </a:extLst>
            </p:cNvPr>
            <p:cNvSpPr/>
            <p:nvPr/>
          </p:nvSpPr>
          <p:spPr>
            <a:xfrm>
              <a:off x="4197417" y="1154350"/>
              <a:ext cx="277722" cy="270581"/>
            </a:xfrm>
            <a:custGeom>
              <a:avLst/>
              <a:gdLst>
                <a:gd name="connsiteX0" fmla="*/ 176704 w 221317"/>
                <a:gd name="connsiteY0" fmla="*/ 214102 h 215626"/>
                <a:gd name="connsiteX1" fmla="*/ 109960 w 221317"/>
                <a:gd name="connsiteY1" fmla="*/ 168167 h 215626"/>
                <a:gd name="connsiteX2" fmla="*/ 44081 w 221317"/>
                <a:gd name="connsiteY2" fmla="*/ 215627 h 215626"/>
                <a:gd name="connsiteX3" fmla="*/ 41235 w 221317"/>
                <a:gd name="connsiteY3" fmla="*/ 213721 h 215626"/>
                <a:gd name="connsiteX4" fmla="*/ 66032 w 221317"/>
                <a:gd name="connsiteY4" fmla="*/ 135469 h 215626"/>
                <a:gd name="connsiteX5" fmla="*/ 0 w 221317"/>
                <a:gd name="connsiteY5" fmla="*/ 86891 h 215626"/>
                <a:gd name="connsiteX6" fmla="*/ 610 w 221317"/>
                <a:gd name="connsiteY6" fmla="*/ 83512 h 215626"/>
                <a:gd name="connsiteX7" fmla="*/ 66921 w 221317"/>
                <a:gd name="connsiteY7" fmla="*/ 83817 h 215626"/>
                <a:gd name="connsiteX8" fmla="*/ 88542 w 221317"/>
                <a:gd name="connsiteY8" fmla="*/ 67811 h 215626"/>
                <a:gd name="connsiteX9" fmla="*/ 110265 w 221317"/>
                <a:gd name="connsiteY9" fmla="*/ 0 h 215626"/>
                <a:gd name="connsiteX10" fmla="*/ 130743 w 221317"/>
                <a:gd name="connsiteY10" fmla="*/ 63568 h 215626"/>
                <a:gd name="connsiteX11" fmla="*/ 159300 w 221317"/>
                <a:gd name="connsiteY11" fmla="*/ 83868 h 215626"/>
                <a:gd name="connsiteX12" fmla="*/ 221318 w 221317"/>
                <a:gd name="connsiteY12" fmla="*/ 86662 h 215626"/>
                <a:gd name="connsiteX13" fmla="*/ 155006 w 221317"/>
                <a:gd name="connsiteY13" fmla="*/ 135240 h 215626"/>
                <a:gd name="connsiteX14" fmla="*/ 178381 w 221317"/>
                <a:gd name="connsiteY14" fmla="*/ 212349 h 215626"/>
                <a:gd name="connsiteX15" fmla="*/ 176704 w 221317"/>
                <a:gd name="connsiteY15" fmla="*/ 214102 h 2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317" h="215626">
                  <a:moveTo>
                    <a:pt x="176704" y="214102"/>
                  </a:moveTo>
                  <a:cubicBezTo>
                    <a:pt x="154701" y="198960"/>
                    <a:pt x="132725" y="183843"/>
                    <a:pt x="109960" y="168167"/>
                  </a:cubicBezTo>
                  <a:cubicBezTo>
                    <a:pt x="88110" y="183919"/>
                    <a:pt x="66083" y="199773"/>
                    <a:pt x="44081" y="215627"/>
                  </a:cubicBezTo>
                  <a:cubicBezTo>
                    <a:pt x="43141" y="214992"/>
                    <a:pt x="42175" y="214356"/>
                    <a:pt x="41235" y="213721"/>
                  </a:cubicBezTo>
                  <a:cubicBezTo>
                    <a:pt x="49416" y="187908"/>
                    <a:pt x="57597" y="162095"/>
                    <a:pt x="66032" y="135469"/>
                  </a:cubicBezTo>
                  <a:cubicBezTo>
                    <a:pt x="43776" y="119107"/>
                    <a:pt x="21901" y="102999"/>
                    <a:pt x="0" y="86891"/>
                  </a:cubicBezTo>
                  <a:cubicBezTo>
                    <a:pt x="203" y="85773"/>
                    <a:pt x="407" y="84630"/>
                    <a:pt x="610" y="83512"/>
                  </a:cubicBezTo>
                  <a:cubicBezTo>
                    <a:pt x="22714" y="83512"/>
                    <a:pt x="44868" y="82673"/>
                    <a:pt x="66921" y="83817"/>
                  </a:cubicBezTo>
                  <a:cubicBezTo>
                    <a:pt x="79752" y="84477"/>
                    <a:pt x="85214" y="79777"/>
                    <a:pt x="88542" y="67811"/>
                  </a:cubicBezTo>
                  <a:cubicBezTo>
                    <a:pt x="94538" y="46266"/>
                    <a:pt x="102110" y="25153"/>
                    <a:pt x="110265" y="0"/>
                  </a:cubicBezTo>
                  <a:cubicBezTo>
                    <a:pt x="118014" y="23501"/>
                    <a:pt x="125890" y="43166"/>
                    <a:pt x="130743" y="63568"/>
                  </a:cubicBezTo>
                  <a:cubicBezTo>
                    <a:pt x="134706" y="80209"/>
                    <a:pt x="142786" y="85189"/>
                    <a:pt x="159300" y="83868"/>
                  </a:cubicBezTo>
                  <a:cubicBezTo>
                    <a:pt x="179321" y="82267"/>
                    <a:pt x="199570" y="83486"/>
                    <a:pt x="221318" y="86662"/>
                  </a:cubicBezTo>
                  <a:cubicBezTo>
                    <a:pt x="199341" y="102770"/>
                    <a:pt x="177339" y="118878"/>
                    <a:pt x="155006" y="135240"/>
                  </a:cubicBezTo>
                  <a:cubicBezTo>
                    <a:pt x="162908" y="161307"/>
                    <a:pt x="170657" y="186841"/>
                    <a:pt x="178381" y="212349"/>
                  </a:cubicBezTo>
                  <a:cubicBezTo>
                    <a:pt x="177847" y="212959"/>
                    <a:pt x="177288" y="213518"/>
                    <a:pt x="176704" y="214102"/>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82" name="Freeform: Shape 81">
              <a:extLst>
                <a:ext uri="{FF2B5EF4-FFF2-40B4-BE49-F238E27FC236}">
                  <a16:creationId xmlns:a16="http://schemas.microsoft.com/office/drawing/2014/main" id="{8EA88D23-1970-AF5E-1F8D-28E0E0597E2D}"/>
                </a:ext>
              </a:extLst>
            </p:cNvPr>
            <p:cNvSpPr/>
            <p:nvPr/>
          </p:nvSpPr>
          <p:spPr>
            <a:xfrm>
              <a:off x="4191233" y="1462425"/>
              <a:ext cx="289424" cy="270231"/>
            </a:xfrm>
            <a:custGeom>
              <a:avLst/>
              <a:gdLst>
                <a:gd name="connsiteX0" fmla="*/ 182293 w 230642"/>
                <a:gd name="connsiteY0" fmla="*/ 214915 h 215347"/>
                <a:gd name="connsiteX1" fmla="*/ 115778 w 230642"/>
                <a:gd name="connsiteY1" fmla="*/ 168726 h 215347"/>
                <a:gd name="connsiteX2" fmla="*/ 47460 w 230642"/>
                <a:gd name="connsiteY2" fmla="*/ 214839 h 215347"/>
                <a:gd name="connsiteX3" fmla="*/ 47739 w 230642"/>
                <a:gd name="connsiteY3" fmla="*/ 215195 h 215347"/>
                <a:gd name="connsiteX4" fmla="*/ 67506 w 230642"/>
                <a:gd name="connsiteY4" fmla="*/ 148096 h 215347"/>
                <a:gd name="connsiteX5" fmla="*/ 61129 w 230642"/>
                <a:gd name="connsiteY5" fmla="*/ 127897 h 215347"/>
                <a:gd name="connsiteX6" fmla="*/ 0 w 230642"/>
                <a:gd name="connsiteY6" fmla="*/ 83461 h 215347"/>
                <a:gd name="connsiteX7" fmla="*/ 74137 w 230642"/>
                <a:gd name="connsiteY7" fmla="*/ 83715 h 215347"/>
                <a:gd name="connsiteX8" fmla="*/ 92658 w 230642"/>
                <a:gd name="connsiteY8" fmla="*/ 70656 h 215347"/>
                <a:gd name="connsiteX9" fmla="*/ 115169 w 230642"/>
                <a:gd name="connsiteY9" fmla="*/ 0 h 215347"/>
                <a:gd name="connsiteX10" fmla="*/ 138949 w 230642"/>
                <a:gd name="connsiteY10" fmla="*/ 72739 h 215347"/>
                <a:gd name="connsiteX11" fmla="*/ 153939 w 230642"/>
                <a:gd name="connsiteY11" fmla="*/ 83613 h 215347"/>
                <a:gd name="connsiteX12" fmla="*/ 230642 w 230642"/>
                <a:gd name="connsiteY12" fmla="*/ 83436 h 215347"/>
                <a:gd name="connsiteX13" fmla="*/ 169056 w 230642"/>
                <a:gd name="connsiteY13" fmla="*/ 128380 h 215347"/>
                <a:gd name="connsiteX14" fmla="*/ 162984 w 230642"/>
                <a:gd name="connsiteY14" fmla="*/ 147283 h 215347"/>
                <a:gd name="connsiteX15" fmla="*/ 180235 w 230642"/>
                <a:gd name="connsiteY15" fmla="*/ 200281 h 215347"/>
                <a:gd name="connsiteX16" fmla="*/ 182090 w 230642"/>
                <a:gd name="connsiteY16" fmla="*/ 215347 h 215347"/>
                <a:gd name="connsiteX17" fmla="*/ 182293 w 230642"/>
                <a:gd name="connsiteY17" fmla="*/ 214915 h 21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642" h="215347">
                  <a:moveTo>
                    <a:pt x="182293" y="214915"/>
                  </a:moveTo>
                  <a:cubicBezTo>
                    <a:pt x="160342" y="199671"/>
                    <a:pt x="138390" y="184427"/>
                    <a:pt x="115778" y="168726"/>
                  </a:cubicBezTo>
                  <a:cubicBezTo>
                    <a:pt x="93166" y="183995"/>
                    <a:pt x="70326" y="199417"/>
                    <a:pt x="47460" y="214839"/>
                  </a:cubicBezTo>
                  <a:lnTo>
                    <a:pt x="47739" y="215195"/>
                  </a:lnTo>
                  <a:cubicBezTo>
                    <a:pt x="54218" y="192786"/>
                    <a:pt x="60087" y="170200"/>
                    <a:pt x="67506" y="148096"/>
                  </a:cubicBezTo>
                  <a:cubicBezTo>
                    <a:pt x="70656" y="138670"/>
                    <a:pt x="69462" y="133563"/>
                    <a:pt x="61129" y="127897"/>
                  </a:cubicBezTo>
                  <a:cubicBezTo>
                    <a:pt x="41794" y="114737"/>
                    <a:pt x="23196" y="100433"/>
                    <a:pt x="0" y="83461"/>
                  </a:cubicBezTo>
                  <a:cubicBezTo>
                    <a:pt x="27973" y="83461"/>
                    <a:pt x="51093" y="82902"/>
                    <a:pt x="74137" y="83715"/>
                  </a:cubicBezTo>
                  <a:cubicBezTo>
                    <a:pt x="84579" y="84096"/>
                    <a:pt x="89711" y="81047"/>
                    <a:pt x="92658" y="70656"/>
                  </a:cubicBezTo>
                  <a:cubicBezTo>
                    <a:pt x="99086" y="48095"/>
                    <a:pt x="106810" y="25915"/>
                    <a:pt x="115169" y="0"/>
                  </a:cubicBezTo>
                  <a:cubicBezTo>
                    <a:pt x="123883" y="26372"/>
                    <a:pt x="132013" y="49391"/>
                    <a:pt x="138949" y="72739"/>
                  </a:cubicBezTo>
                  <a:cubicBezTo>
                    <a:pt x="141490" y="81276"/>
                    <a:pt x="145479" y="83791"/>
                    <a:pt x="153939" y="83613"/>
                  </a:cubicBezTo>
                  <a:cubicBezTo>
                    <a:pt x="177745" y="83131"/>
                    <a:pt x="201577" y="83436"/>
                    <a:pt x="230642" y="83436"/>
                  </a:cubicBezTo>
                  <a:cubicBezTo>
                    <a:pt x="207420" y="100534"/>
                    <a:pt x="188670" y="115118"/>
                    <a:pt x="169056" y="128380"/>
                  </a:cubicBezTo>
                  <a:cubicBezTo>
                    <a:pt x="161002" y="133817"/>
                    <a:pt x="159986" y="138873"/>
                    <a:pt x="162984" y="147283"/>
                  </a:cubicBezTo>
                  <a:cubicBezTo>
                    <a:pt x="169209" y="164788"/>
                    <a:pt x="174824" y="182496"/>
                    <a:pt x="180235" y="200281"/>
                  </a:cubicBezTo>
                  <a:cubicBezTo>
                    <a:pt x="181683" y="205032"/>
                    <a:pt x="181505" y="210291"/>
                    <a:pt x="182090" y="215347"/>
                  </a:cubicBezTo>
                  <a:cubicBezTo>
                    <a:pt x="182064" y="215322"/>
                    <a:pt x="182293" y="214915"/>
                    <a:pt x="182293" y="21491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83" name="Freeform: Shape 82">
              <a:extLst>
                <a:ext uri="{FF2B5EF4-FFF2-40B4-BE49-F238E27FC236}">
                  <a16:creationId xmlns:a16="http://schemas.microsoft.com/office/drawing/2014/main" id="{0E2D6AF7-5A76-19BF-1489-78A7F5421A92}"/>
                </a:ext>
              </a:extLst>
            </p:cNvPr>
            <p:cNvSpPr/>
            <p:nvPr/>
          </p:nvSpPr>
          <p:spPr>
            <a:xfrm>
              <a:off x="3813241" y="1462840"/>
              <a:ext cx="288626" cy="274248"/>
            </a:xfrm>
            <a:custGeom>
              <a:avLst/>
              <a:gdLst>
                <a:gd name="connsiteX0" fmla="*/ 45834 w 230006"/>
                <a:gd name="connsiteY0" fmla="*/ 214128 h 218548"/>
                <a:gd name="connsiteX1" fmla="*/ 67023 w 230006"/>
                <a:gd name="connsiteY1" fmla="*/ 146876 h 218548"/>
                <a:gd name="connsiteX2" fmla="*/ 61001 w 230006"/>
                <a:gd name="connsiteY2" fmla="*/ 127923 h 218548"/>
                <a:gd name="connsiteX3" fmla="*/ 0 w 230006"/>
                <a:gd name="connsiteY3" fmla="*/ 83410 h 218548"/>
                <a:gd name="connsiteX4" fmla="*/ 87247 w 230006"/>
                <a:gd name="connsiteY4" fmla="*/ 83410 h 218548"/>
                <a:gd name="connsiteX5" fmla="*/ 114635 w 230006"/>
                <a:gd name="connsiteY5" fmla="*/ 0 h 218548"/>
                <a:gd name="connsiteX6" fmla="*/ 137323 w 230006"/>
                <a:gd name="connsiteY6" fmla="*/ 69284 h 218548"/>
                <a:gd name="connsiteX7" fmla="*/ 156582 w 230006"/>
                <a:gd name="connsiteY7" fmla="*/ 83385 h 218548"/>
                <a:gd name="connsiteX8" fmla="*/ 230007 w 230006"/>
                <a:gd name="connsiteY8" fmla="*/ 83080 h 218548"/>
                <a:gd name="connsiteX9" fmla="*/ 181760 w 230006"/>
                <a:gd name="connsiteY9" fmla="*/ 118675 h 218548"/>
                <a:gd name="connsiteX10" fmla="*/ 167481 w 230006"/>
                <a:gd name="connsiteY10" fmla="*/ 161282 h 218548"/>
                <a:gd name="connsiteX11" fmla="*/ 185698 w 230006"/>
                <a:gd name="connsiteY11" fmla="*/ 218548 h 218548"/>
                <a:gd name="connsiteX12" fmla="*/ 114838 w 230006"/>
                <a:gd name="connsiteY12" fmla="*/ 167557 h 218548"/>
                <a:gd name="connsiteX13" fmla="*/ 59223 w 230006"/>
                <a:gd name="connsiteY13" fmla="*/ 207624 h 218548"/>
                <a:gd name="connsiteX14" fmla="*/ 45427 w 230006"/>
                <a:gd name="connsiteY14" fmla="*/ 213899 h 218548"/>
                <a:gd name="connsiteX15" fmla="*/ 45834 w 230006"/>
                <a:gd name="connsiteY15" fmla="*/ 214128 h 21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006" h="218548">
                  <a:moveTo>
                    <a:pt x="45834" y="214128"/>
                  </a:moveTo>
                  <a:cubicBezTo>
                    <a:pt x="52795" y="191668"/>
                    <a:pt x="59198" y="169031"/>
                    <a:pt x="67023" y="146876"/>
                  </a:cubicBezTo>
                  <a:cubicBezTo>
                    <a:pt x="70173" y="137933"/>
                    <a:pt x="68674" y="133233"/>
                    <a:pt x="61001" y="127923"/>
                  </a:cubicBezTo>
                  <a:cubicBezTo>
                    <a:pt x="41464" y="114406"/>
                    <a:pt x="22561" y="99975"/>
                    <a:pt x="0" y="83410"/>
                  </a:cubicBezTo>
                  <a:cubicBezTo>
                    <a:pt x="31581" y="83410"/>
                    <a:pt x="58689" y="83410"/>
                    <a:pt x="87247" y="83410"/>
                  </a:cubicBezTo>
                  <a:cubicBezTo>
                    <a:pt x="96037" y="56631"/>
                    <a:pt x="104676" y="30336"/>
                    <a:pt x="114635" y="0"/>
                  </a:cubicBezTo>
                  <a:cubicBezTo>
                    <a:pt x="123045" y="25330"/>
                    <a:pt x="131099" y="47053"/>
                    <a:pt x="137323" y="69284"/>
                  </a:cubicBezTo>
                  <a:cubicBezTo>
                    <a:pt x="140423" y="80311"/>
                    <a:pt x="145225" y="83893"/>
                    <a:pt x="156582" y="83385"/>
                  </a:cubicBezTo>
                  <a:cubicBezTo>
                    <a:pt x="179270" y="82394"/>
                    <a:pt x="202060" y="83080"/>
                    <a:pt x="230007" y="83080"/>
                  </a:cubicBezTo>
                  <a:cubicBezTo>
                    <a:pt x="211181" y="96977"/>
                    <a:pt x="196521" y="107877"/>
                    <a:pt x="181760" y="118675"/>
                  </a:cubicBezTo>
                  <a:cubicBezTo>
                    <a:pt x="159097" y="135240"/>
                    <a:pt x="159097" y="135189"/>
                    <a:pt x="167481" y="161282"/>
                  </a:cubicBezTo>
                  <a:cubicBezTo>
                    <a:pt x="173147" y="178914"/>
                    <a:pt x="178711" y="196572"/>
                    <a:pt x="185698" y="218548"/>
                  </a:cubicBezTo>
                  <a:cubicBezTo>
                    <a:pt x="160291" y="200256"/>
                    <a:pt x="138136" y="184326"/>
                    <a:pt x="114838" y="167557"/>
                  </a:cubicBezTo>
                  <a:cubicBezTo>
                    <a:pt x="96317" y="180972"/>
                    <a:pt x="77922" y="194514"/>
                    <a:pt x="59223" y="207624"/>
                  </a:cubicBezTo>
                  <a:cubicBezTo>
                    <a:pt x="55158" y="210469"/>
                    <a:pt x="50051" y="211841"/>
                    <a:pt x="45427" y="213899"/>
                  </a:cubicBezTo>
                  <a:lnTo>
                    <a:pt x="45834" y="214128"/>
                  </a:ln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84" name="Freeform: Shape 83">
              <a:extLst>
                <a:ext uri="{FF2B5EF4-FFF2-40B4-BE49-F238E27FC236}">
                  <a16:creationId xmlns:a16="http://schemas.microsoft.com/office/drawing/2014/main" id="{DF2CDDD0-6963-EECA-9428-A4CB96C98095}"/>
                </a:ext>
              </a:extLst>
            </p:cNvPr>
            <p:cNvSpPr/>
            <p:nvPr/>
          </p:nvSpPr>
          <p:spPr>
            <a:xfrm>
              <a:off x="4191552" y="846180"/>
              <a:ext cx="284195" cy="272335"/>
            </a:xfrm>
            <a:custGeom>
              <a:avLst/>
              <a:gdLst>
                <a:gd name="connsiteX0" fmla="*/ 48196 w 226475"/>
                <a:gd name="connsiteY0" fmla="*/ 217024 h 217024"/>
                <a:gd name="connsiteX1" fmla="*/ 54167 w 226475"/>
                <a:gd name="connsiteY1" fmla="*/ 187476 h 217024"/>
                <a:gd name="connsiteX2" fmla="*/ 70834 w 226475"/>
                <a:gd name="connsiteY2" fmla="*/ 135469 h 217024"/>
                <a:gd name="connsiteX3" fmla="*/ 0 w 226475"/>
                <a:gd name="connsiteY3" fmla="*/ 83588 h 217024"/>
                <a:gd name="connsiteX4" fmla="*/ 73425 w 226475"/>
                <a:gd name="connsiteY4" fmla="*/ 83918 h 217024"/>
                <a:gd name="connsiteX5" fmla="*/ 92658 w 226475"/>
                <a:gd name="connsiteY5" fmla="*/ 69564 h 217024"/>
                <a:gd name="connsiteX6" fmla="*/ 114838 w 226475"/>
                <a:gd name="connsiteY6" fmla="*/ 0 h 217024"/>
                <a:gd name="connsiteX7" fmla="*/ 142582 w 226475"/>
                <a:gd name="connsiteY7" fmla="*/ 83461 h 217024"/>
                <a:gd name="connsiteX8" fmla="*/ 224951 w 226475"/>
                <a:gd name="connsiteY8" fmla="*/ 83461 h 217024"/>
                <a:gd name="connsiteX9" fmla="*/ 226475 w 226475"/>
                <a:gd name="connsiteY9" fmla="*/ 86357 h 217024"/>
                <a:gd name="connsiteX10" fmla="*/ 171876 w 226475"/>
                <a:gd name="connsiteY10" fmla="*/ 125814 h 217024"/>
                <a:gd name="connsiteX11" fmla="*/ 164000 w 226475"/>
                <a:gd name="connsiteY11" fmla="*/ 151221 h 217024"/>
                <a:gd name="connsiteX12" fmla="*/ 183691 w 226475"/>
                <a:gd name="connsiteY12" fmla="*/ 212705 h 217024"/>
                <a:gd name="connsiteX13" fmla="*/ 180134 w 226475"/>
                <a:gd name="connsiteY13" fmla="*/ 214585 h 217024"/>
                <a:gd name="connsiteX14" fmla="*/ 114915 w 226475"/>
                <a:gd name="connsiteY14" fmla="*/ 167659 h 217024"/>
                <a:gd name="connsiteX15" fmla="*/ 48044 w 226475"/>
                <a:gd name="connsiteY15" fmla="*/ 216592 h 217024"/>
                <a:gd name="connsiteX16" fmla="*/ 48196 w 226475"/>
                <a:gd name="connsiteY16" fmla="*/ 217024 h 21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475" h="217024">
                  <a:moveTo>
                    <a:pt x="48196" y="217024"/>
                  </a:moveTo>
                  <a:cubicBezTo>
                    <a:pt x="50153" y="207166"/>
                    <a:pt x="51398" y="197105"/>
                    <a:pt x="54167" y="187476"/>
                  </a:cubicBezTo>
                  <a:cubicBezTo>
                    <a:pt x="59172" y="170225"/>
                    <a:pt x="65092" y="153228"/>
                    <a:pt x="70834" y="135469"/>
                  </a:cubicBezTo>
                  <a:cubicBezTo>
                    <a:pt x="48247" y="118929"/>
                    <a:pt x="26245" y="102796"/>
                    <a:pt x="0" y="83588"/>
                  </a:cubicBezTo>
                  <a:cubicBezTo>
                    <a:pt x="27414" y="83588"/>
                    <a:pt x="50458" y="82775"/>
                    <a:pt x="73425" y="83918"/>
                  </a:cubicBezTo>
                  <a:cubicBezTo>
                    <a:pt x="85189" y="84503"/>
                    <a:pt x="89635" y="80082"/>
                    <a:pt x="92658" y="69564"/>
                  </a:cubicBezTo>
                  <a:cubicBezTo>
                    <a:pt x="98985" y="47511"/>
                    <a:pt x="106530" y="25813"/>
                    <a:pt x="114838" y="0"/>
                  </a:cubicBezTo>
                  <a:cubicBezTo>
                    <a:pt x="124772" y="29929"/>
                    <a:pt x="133588" y="56403"/>
                    <a:pt x="142582" y="83461"/>
                  </a:cubicBezTo>
                  <a:cubicBezTo>
                    <a:pt x="170479" y="83461"/>
                    <a:pt x="197715" y="83461"/>
                    <a:pt x="224951" y="83461"/>
                  </a:cubicBezTo>
                  <a:cubicBezTo>
                    <a:pt x="225459" y="84426"/>
                    <a:pt x="225967" y="85392"/>
                    <a:pt x="226475" y="86357"/>
                  </a:cubicBezTo>
                  <a:cubicBezTo>
                    <a:pt x="208335" y="99620"/>
                    <a:pt x="190677" y="113593"/>
                    <a:pt x="171876" y="125814"/>
                  </a:cubicBezTo>
                  <a:cubicBezTo>
                    <a:pt x="161053" y="132852"/>
                    <a:pt x="159529" y="139483"/>
                    <a:pt x="164000" y="151221"/>
                  </a:cubicBezTo>
                  <a:cubicBezTo>
                    <a:pt x="171622" y="171317"/>
                    <a:pt x="177237" y="192176"/>
                    <a:pt x="183691" y="212705"/>
                  </a:cubicBezTo>
                  <a:cubicBezTo>
                    <a:pt x="182496" y="213340"/>
                    <a:pt x="181328" y="213975"/>
                    <a:pt x="180134" y="214585"/>
                  </a:cubicBezTo>
                  <a:cubicBezTo>
                    <a:pt x="158538" y="199036"/>
                    <a:pt x="136917" y="183487"/>
                    <a:pt x="114915" y="167659"/>
                  </a:cubicBezTo>
                  <a:cubicBezTo>
                    <a:pt x="92150" y="184300"/>
                    <a:pt x="70097" y="200459"/>
                    <a:pt x="48044" y="216592"/>
                  </a:cubicBezTo>
                  <a:cubicBezTo>
                    <a:pt x="48069" y="216643"/>
                    <a:pt x="48196" y="217024"/>
                    <a:pt x="48196" y="217024"/>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85" name="Freeform: Shape 84">
              <a:extLst>
                <a:ext uri="{FF2B5EF4-FFF2-40B4-BE49-F238E27FC236}">
                  <a16:creationId xmlns:a16="http://schemas.microsoft.com/office/drawing/2014/main" id="{ED1CE971-8B4F-41E5-D185-DE393B7612A4}"/>
                </a:ext>
              </a:extLst>
            </p:cNvPr>
            <p:cNvSpPr/>
            <p:nvPr/>
          </p:nvSpPr>
          <p:spPr>
            <a:xfrm>
              <a:off x="3525059" y="1479992"/>
              <a:ext cx="192821" cy="257223"/>
            </a:xfrm>
            <a:custGeom>
              <a:avLst/>
              <a:gdLst>
                <a:gd name="connsiteX0" fmla="*/ 0 w 153659"/>
                <a:gd name="connsiteY0" fmla="*/ 184529 h 204981"/>
                <a:gd name="connsiteX1" fmla="*/ 46139 w 153659"/>
                <a:gd name="connsiteY1" fmla="*/ 0 h 204981"/>
                <a:gd name="connsiteX2" fmla="*/ 66083 w 153659"/>
                <a:gd name="connsiteY2" fmla="*/ 58842 h 204981"/>
                <a:gd name="connsiteX3" fmla="*/ 81098 w 153659"/>
                <a:gd name="connsiteY3" fmla="*/ 69665 h 204981"/>
                <a:gd name="connsiteX4" fmla="*/ 153660 w 153659"/>
                <a:gd name="connsiteY4" fmla="*/ 72765 h 204981"/>
                <a:gd name="connsiteX5" fmla="*/ 97206 w 153659"/>
                <a:gd name="connsiteY5" fmla="*/ 113644 h 204981"/>
                <a:gd name="connsiteX6" fmla="*/ 90550 w 153659"/>
                <a:gd name="connsiteY6" fmla="*/ 133944 h 204981"/>
                <a:gd name="connsiteX7" fmla="*/ 113492 w 153659"/>
                <a:gd name="connsiteY7" fmla="*/ 204981 h 204981"/>
                <a:gd name="connsiteX8" fmla="*/ 55590 w 153659"/>
                <a:gd name="connsiteY8" fmla="*/ 162755 h 204981"/>
                <a:gd name="connsiteX9" fmla="*/ 30361 w 153659"/>
                <a:gd name="connsiteY9" fmla="*/ 162196 h 204981"/>
                <a:gd name="connsiteX10" fmla="*/ 0 w 153659"/>
                <a:gd name="connsiteY10" fmla="*/ 184529 h 20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59" h="204981">
                  <a:moveTo>
                    <a:pt x="0" y="184529"/>
                  </a:moveTo>
                  <a:cubicBezTo>
                    <a:pt x="8664" y="121342"/>
                    <a:pt x="20783" y="58994"/>
                    <a:pt x="46139" y="0"/>
                  </a:cubicBezTo>
                  <a:cubicBezTo>
                    <a:pt x="52846" y="19589"/>
                    <a:pt x="59909" y="39075"/>
                    <a:pt x="66083" y="58842"/>
                  </a:cubicBezTo>
                  <a:cubicBezTo>
                    <a:pt x="68598" y="66921"/>
                    <a:pt x="72460" y="69868"/>
                    <a:pt x="81098" y="69665"/>
                  </a:cubicBezTo>
                  <a:cubicBezTo>
                    <a:pt x="104904" y="69055"/>
                    <a:pt x="128710" y="69462"/>
                    <a:pt x="153660" y="72765"/>
                  </a:cubicBezTo>
                  <a:cubicBezTo>
                    <a:pt x="134884" y="86459"/>
                    <a:pt x="116388" y="100560"/>
                    <a:pt x="97206" y="113644"/>
                  </a:cubicBezTo>
                  <a:cubicBezTo>
                    <a:pt x="89025" y="119234"/>
                    <a:pt x="87043" y="124315"/>
                    <a:pt x="90550" y="133944"/>
                  </a:cubicBezTo>
                  <a:cubicBezTo>
                    <a:pt x="98502" y="155845"/>
                    <a:pt x="104981" y="178279"/>
                    <a:pt x="113492" y="204981"/>
                  </a:cubicBezTo>
                  <a:cubicBezTo>
                    <a:pt x="91566" y="189102"/>
                    <a:pt x="73171" y="176475"/>
                    <a:pt x="55590" y="162755"/>
                  </a:cubicBezTo>
                  <a:cubicBezTo>
                    <a:pt x="46647" y="155769"/>
                    <a:pt x="39736" y="153838"/>
                    <a:pt x="30361" y="162196"/>
                  </a:cubicBezTo>
                  <a:cubicBezTo>
                    <a:pt x="21062" y="170530"/>
                    <a:pt x="10188" y="177161"/>
                    <a:pt x="0" y="184529"/>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86" name="Freeform: Shape 85">
              <a:extLst>
                <a:ext uri="{FF2B5EF4-FFF2-40B4-BE49-F238E27FC236}">
                  <a16:creationId xmlns:a16="http://schemas.microsoft.com/office/drawing/2014/main" id="{6C12D65D-69FF-2D26-E7E2-663CFB01BB55}"/>
                </a:ext>
              </a:extLst>
            </p:cNvPr>
            <p:cNvSpPr/>
            <p:nvPr/>
          </p:nvSpPr>
          <p:spPr>
            <a:xfrm>
              <a:off x="3870277" y="946767"/>
              <a:ext cx="231654" cy="174139"/>
            </a:xfrm>
            <a:custGeom>
              <a:avLst/>
              <a:gdLst>
                <a:gd name="connsiteX0" fmla="*/ 17531 w 184605"/>
                <a:gd name="connsiteY0" fmla="*/ 71825 h 138771"/>
                <a:gd name="connsiteX1" fmla="*/ 82572 w 184605"/>
                <a:gd name="connsiteY1" fmla="*/ 20427 h 138771"/>
                <a:gd name="connsiteX2" fmla="*/ 112120 w 184605"/>
                <a:gd name="connsiteY2" fmla="*/ 0 h 138771"/>
                <a:gd name="connsiteX3" fmla="*/ 148096 w 184605"/>
                <a:gd name="connsiteY3" fmla="*/ 3328 h 138771"/>
                <a:gd name="connsiteX4" fmla="*/ 184605 w 184605"/>
                <a:gd name="connsiteY4" fmla="*/ 3455 h 138771"/>
                <a:gd name="connsiteX5" fmla="*/ 127592 w 184605"/>
                <a:gd name="connsiteY5" fmla="*/ 44614 h 138771"/>
                <a:gd name="connsiteX6" fmla="*/ 118751 w 184605"/>
                <a:gd name="connsiteY6" fmla="*/ 72714 h 138771"/>
                <a:gd name="connsiteX7" fmla="*/ 140245 w 184605"/>
                <a:gd name="connsiteY7" fmla="*/ 138771 h 138771"/>
                <a:gd name="connsiteX8" fmla="*/ 81708 w 184605"/>
                <a:gd name="connsiteY8" fmla="*/ 95987 h 138771"/>
                <a:gd name="connsiteX9" fmla="*/ 56428 w 184605"/>
                <a:gd name="connsiteY9" fmla="*/ 96520 h 138771"/>
                <a:gd name="connsiteX10" fmla="*/ 0 w 184605"/>
                <a:gd name="connsiteY10" fmla="*/ 137857 h 138771"/>
                <a:gd name="connsiteX11" fmla="*/ 17531 w 184605"/>
                <a:gd name="connsiteY11" fmla="*/ 71825 h 13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605" h="138771">
                  <a:moveTo>
                    <a:pt x="17531" y="71825"/>
                  </a:moveTo>
                  <a:cubicBezTo>
                    <a:pt x="39203" y="54675"/>
                    <a:pt x="60697" y="37322"/>
                    <a:pt x="82572" y="20427"/>
                  </a:cubicBezTo>
                  <a:cubicBezTo>
                    <a:pt x="92023" y="13135"/>
                    <a:pt x="102237" y="6784"/>
                    <a:pt x="112120" y="0"/>
                  </a:cubicBezTo>
                  <a:cubicBezTo>
                    <a:pt x="124112" y="1143"/>
                    <a:pt x="136078" y="2668"/>
                    <a:pt x="148096" y="3328"/>
                  </a:cubicBezTo>
                  <a:cubicBezTo>
                    <a:pt x="158385" y="3887"/>
                    <a:pt x="168726" y="3455"/>
                    <a:pt x="184605" y="3455"/>
                  </a:cubicBezTo>
                  <a:cubicBezTo>
                    <a:pt x="163060" y="19157"/>
                    <a:pt x="145936" y="32825"/>
                    <a:pt x="127592" y="44614"/>
                  </a:cubicBezTo>
                  <a:cubicBezTo>
                    <a:pt x="115728" y="52236"/>
                    <a:pt x="113771" y="59807"/>
                    <a:pt x="118751" y="72714"/>
                  </a:cubicBezTo>
                  <a:cubicBezTo>
                    <a:pt x="126551" y="92912"/>
                    <a:pt x="132293" y="113924"/>
                    <a:pt x="140245" y="138771"/>
                  </a:cubicBezTo>
                  <a:cubicBezTo>
                    <a:pt x="118319" y="122892"/>
                    <a:pt x="99340" y="110291"/>
                    <a:pt x="81708" y="95987"/>
                  </a:cubicBezTo>
                  <a:cubicBezTo>
                    <a:pt x="71977" y="88110"/>
                    <a:pt x="65422" y="89457"/>
                    <a:pt x="56428" y="96520"/>
                  </a:cubicBezTo>
                  <a:cubicBezTo>
                    <a:pt x="38974" y="110214"/>
                    <a:pt x="20656" y="122841"/>
                    <a:pt x="0" y="137857"/>
                  </a:cubicBezTo>
                  <a:cubicBezTo>
                    <a:pt x="6453" y="113517"/>
                    <a:pt x="11992" y="92658"/>
                    <a:pt x="17531" y="7182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87" name="Freeform: Shape 86">
              <a:extLst>
                <a:ext uri="{FF2B5EF4-FFF2-40B4-BE49-F238E27FC236}">
                  <a16:creationId xmlns:a16="http://schemas.microsoft.com/office/drawing/2014/main" id="{A20532AC-699A-53D9-5098-1C48B3422BA1}"/>
                </a:ext>
              </a:extLst>
            </p:cNvPr>
            <p:cNvSpPr/>
            <p:nvPr/>
          </p:nvSpPr>
          <p:spPr>
            <a:xfrm>
              <a:off x="3516962" y="785860"/>
              <a:ext cx="1056279" cy="1057878"/>
            </a:xfrm>
            <a:custGeom>
              <a:avLst/>
              <a:gdLst>
                <a:gd name="connsiteX0" fmla="*/ 841750 w 841749"/>
                <a:gd name="connsiteY0" fmla="*/ 183589 h 843023"/>
                <a:gd name="connsiteX1" fmla="*/ 841191 w 841749"/>
                <a:gd name="connsiteY1" fmla="*/ 0 h 843023"/>
                <a:gd name="connsiteX2" fmla="*/ 775464 w 841749"/>
                <a:gd name="connsiteY2" fmla="*/ 0 h 843023"/>
                <a:gd name="connsiteX3" fmla="*/ 719899 w 841749"/>
                <a:gd name="connsiteY3" fmla="*/ 8842 h 843023"/>
                <a:gd name="connsiteX4" fmla="*/ 399495 w 841749"/>
                <a:gd name="connsiteY4" fmla="*/ 125484 h 843023"/>
                <a:gd name="connsiteX5" fmla="*/ 393677 w 841749"/>
                <a:gd name="connsiteY5" fmla="*/ 128278 h 843023"/>
                <a:gd name="connsiteX6" fmla="*/ 429653 w 841749"/>
                <a:gd name="connsiteY6" fmla="*/ 131607 h 843023"/>
                <a:gd name="connsiteX7" fmla="*/ 466162 w 841749"/>
                <a:gd name="connsiteY7" fmla="*/ 131734 h 843023"/>
                <a:gd name="connsiteX8" fmla="*/ 409150 w 841749"/>
                <a:gd name="connsiteY8" fmla="*/ 172893 h 843023"/>
                <a:gd name="connsiteX9" fmla="*/ 400308 w 841749"/>
                <a:gd name="connsiteY9" fmla="*/ 200992 h 843023"/>
                <a:gd name="connsiteX10" fmla="*/ 421802 w 841749"/>
                <a:gd name="connsiteY10" fmla="*/ 267050 h 843023"/>
                <a:gd name="connsiteX11" fmla="*/ 363265 w 841749"/>
                <a:gd name="connsiteY11" fmla="*/ 224265 h 843023"/>
                <a:gd name="connsiteX12" fmla="*/ 337985 w 841749"/>
                <a:gd name="connsiteY12" fmla="*/ 224799 h 843023"/>
                <a:gd name="connsiteX13" fmla="*/ 281557 w 841749"/>
                <a:gd name="connsiteY13" fmla="*/ 266135 h 843023"/>
                <a:gd name="connsiteX14" fmla="*/ 299088 w 841749"/>
                <a:gd name="connsiteY14" fmla="*/ 200078 h 843023"/>
                <a:gd name="connsiteX15" fmla="*/ 173325 w 841749"/>
                <a:gd name="connsiteY15" fmla="*/ 330617 h 843023"/>
                <a:gd name="connsiteX16" fmla="*/ 98451 w 841749"/>
                <a:gd name="connsiteY16" fmla="*/ 447869 h 843023"/>
                <a:gd name="connsiteX17" fmla="*/ 98451 w 841749"/>
                <a:gd name="connsiteY17" fmla="*/ 447869 h 843023"/>
                <a:gd name="connsiteX18" fmla="*/ 81937 w 841749"/>
                <a:gd name="connsiteY18" fmla="*/ 484328 h 843023"/>
                <a:gd name="connsiteX19" fmla="*/ 52592 w 841749"/>
                <a:gd name="connsiteY19" fmla="*/ 553180 h 843023"/>
                <a:gd name="connsiteX20" fmla="*/ 72536 w 841749"/>
                <a:gd name="connsiteY20" fmla="*/ 612022 h 843023"/>
                <a:gd name="connsiteX21" fmla="*/ 87552 w 841749"/>
                <a:gd name="connsiteY21" fmla="*/ 622845 h 843023"/>
                <a:gd name="connsiteX22" fmla="*/ 160113 w 841749"/>
                <a:gd name="connsiteY22" fmla="*/ 625945 h 843023"/>
                <a:gd name="connsiteX23" fmla="*/ 103659 w 841749"/>
                <a:gd name="connsiteY23" fmla="*/ 666824 h 843023"/>
                <a:gd name="connsiteX24" fmla="*/ 97003 w 841749"/>
                <a:gd name="connsiteY24" fmla="*/ 687124 h 843023"/>
                <a:gd name="connsiteX25" fmla="*/ 119945 w 841749"/>
                <a:gd name="connsiteY25" fmla="*/ 758161 h 843023"/>
                <a:gd name="connsiteX26" fmla="*/ 62043 w 841749"/>
                <a:gd name="connsiteY26" fmla="*/ 715936 h 843023"/>
                <a:gd name="connsiteX27" fmla="*/ 36814 w 841749"/>
                <a:gd name="connsiteY27" fmla="*/ 715377 h 843023"/>
                <a:gd name="connsiteX28" fmla="*/ 6428 w 841749"/>
                <a:gd name="connsiteY28" fmla="*/ 737709 h 843023"/>
                <a:gd name="connsiteX29" fmla="*/ 0 w 841749"/>
                <a:gd name="connsiteY29" fmla="*/ 842639 h 843023"/>
                <a:gd name="connsiteX30" fmla="*/ 183995 w 841749"/>
                <a:gd name="connsiteY30" fmla="*/ 842995 h 843023"/>
                <a:gd name="connsiteX31" fmla="*/ 821500 w 841749"/>
                <a:gd name="connsiteY31" fmla="*/ 842995 h 843023"/>
                <a:gd name="connsiteX32" fmla="*/ 841191 w 841749"/>
                <a:gd name="connsiteY32" fmla="*/ 842461 h 843023"/>
                <a:gd name="connsiteX33" fmla="*/ 841750 w 841749"/>
                <a:gd name="connsiteY33" fmla="*/ 622795 h 843023"/>
                <a:gd name="connsiteX34" fmla="*/ 841750 w 841749"/>
                <a:gd name="connsiteY34" fmla="*/ 403179 h 843023"/>
                <a:gd name="connsiteX35" fmla="*/ 841750 w 841749"/>
                <a:gd name="connsiteY35" fmla="*/ 183589 h 843023"/>
                <a:gd name="connsiteX36" fmla="*/ 298326 w 841749"/>
                <a:gd name="connsiteY36" fmla="*/ 377112 h 843023"/>
                <a:gd name="connsiteX37" fmla="*/ 331456 w 841749"/>
                <a:gd name="connsiteY37" fmla="*/ 352874 h 843023"/>
                <a:gd name="connsiteX38" fmla="*/ 350663 w 841749"/>
                <a:gd name="connsiteY38" fmla="*/ 293854 h 843023"/>
                <a:gd name="connsiteX39" fmla="*/ 370684 w 841749"/>
                <a:gd name="connsiteY39" fmla="*/ 355694 h 843023"/>
                <a:gd name="connsiteX40" fmla="*/ 401401 w 841749"/>
                <a:gd name="connsiteY40" fmla="*/ 377544 h 843023"/>
                <a:gd name="connsiteX41" fmla="*/ 461818 w 841749"/>
                <a:gd name="connsiteY41" fmla="*/ 380440 h 843023"/>
                <a:gd name="connsiteX42" fmla="*/ 408743 w 841749"/>
                <a:gd name="connsiteY42" fmla="*/ 418703 h 843023"/>
                <a:gd name="connsiteX43" fmla="*/ 400029 w 841749"/>
                <a:gd name="connsiteY43" fmla="*/ 445507 h 843023"/>
                <a:gd name="connsiteX44" fmla="*/ 421802 w 841749"/>
                <a:gd name="connsiteY44" fmla="*/ 512555 h 843023"/>
                <a:gd name="connsiteX45" fmla="*/ 350892 w 841749"/>
                <a:gd name="connsiteY45" fmla="*/ 461487 h 843023"/>
                <a:gd name="connsiteX46" fmla="*/ 283818 w 841749"/>
                <a:gd name="connsiteY46" fmla="*/ 509887 h 843023"/>
                <a:gd name="connsiteX47" fmla="*/ 281608 w 841749"/>
                <a:gd name="connsiteY47" fmla="*/ 507042 h 843023"/>
                <a:gd name="connsiteX48" fmla="*/ 302899 w 841749"/>
                <a:gd name="connsiteY48" fmla="*/ 441696 h 843023"/>
                <a:gd name="connsiteX49" fmla="*/ 296547 w 841749"/>
                <a:gd name="connsiteY49" fmla="*/ 421294 h 843023"/>
                <a:gd name="connsiteX50" fmla="*/ 241135 w 841749"/>
                <a:gd name="connsiteY50" fmla="*/ 377163 h 843023"/>
                <a:gd name="connsiteX51" fmla="*/ 298326 w 841749"/>
                <a:gd name="connsiteY51" fmla="*/ 377112 h 843023"/>
                <a:gd name="connsiteX52" fmla="*/ 403586 w 841749"/>
                <a:gd name="connsiteY52" fmla="*/ 700768 h 843023"/>
                <a:gd name="connsiteX53" fmla="*/ 421802 w 841749"/>
                <a:gd name="connsiteY53" fmla="*/ 758034 h 843023"/>
                <a:gd name="connsiteX54" fmla="*/ 350943 w 841749"/>
                <a:gd name="connsiteY54" fmla="*/ 707043 h 843023"/>
                <a:gd name="connsiteX55" fmla="*/ 295328 w 841749"/>
                <a:gd name="connsiteY55" fmla="*/ 747110 h 843023"/>
                <a:gd name="connsiteX56" fmla="*/ 282167 w 841749"/>
                <a:gd name="connsiteY56" fmla="*/ 753131 h 843023"/>
                <a:gd name="connsiteX57" fmla="*/ 303127 w 841749"/>
                <a:gd name="connsiteY57" fmla="*/ 686337 h 843023"/>
                <a:gd name="connsiteX58" fmla="*/ 297106 w 841749"/>
                <a:gd name="connsiteY58" fmla="*/ 667383 h 843023"/>
                <a:gd name="connsiteX59" fmla="*/ 236105 w 841749"/>
                <a:gd name="connsiteY59" fmla="*/ 622871 h 843023"/>
                <a:gd name="connsiteX60" fmla="*/ 323351 w 841749"/>
                <a:gd name="connsiteY60" fmla="*/ 622871 h 843023"/>
                <a:gd name="connsiteX61" fmla="*/ 350740 w 841749"/>
                <a:gd name="connsiteY61" fmla="*/ 539461 h 843023"/>
                <a:gd name="connsiteX62" fmla="*/ 373428 w 841749"/>
                <a:gd name="connsiteY62" fmla="*/ 608745 h 843023"/>
                <a:gd name="connsiteX63" fmla="*/ 392686 w 841749"/>
                <a:gd name="connsiteY63" fmla="*/ 622845 h 843023"/>
                <a:gd name="connsiteX64" fmla="*/ 466111 w 841749"/>
                <a:gd name="connsiteY64" fmla="*/ 622541 h 843023"/>
                <a:gd name="connsiteX65" fmla="*/ 417864 w 841749"/>
                <a:gd name="connsiteY65" fmla="*/ 658135 h 843023"/>
                <a:gd name="connsiteX66" fmla="*/ 403586 w 841749"/>
                <a:gd name="connsiteY66" fmla="*/ 700768 h 843023"/>
                <a:gd name="connsiteX67" fmla="*/ 611031 w 841749"/>
                <a:gd name="connsiteY67" fmla="*/ 132013 h 843023"/>
                <a:gd name="connsiteX68" fmla="*/ 630264 w 841749"/>
                <a:gd name="connsiteY68" fmla="*/ 117658 h 843023"/>
                <a:gd name="connsiteX69" fmla="*/ 652444 w 841749"/>
                <a:gd name="connsiteY69" fmla="*/ 48095 h 843023"/>
                <a:gd name="connsiteX70" fmla="*/ 680188 w 841749"/>
                <a:gd name="connsiteY70" fmla="*/ 131556 h 843023"/>
                <a:gd name="connsiteX71" fmla="*/ 762557 w 841749"/>
                <a:gd name="connsiteY71" fmla="*/ 131556 h 843023"/>
                <a:gd name="connsiteX72" fmla="*/ 764081 w 841749"/>
                <a:gd name="connsiteY72" fmla="*/ 134452 h 843023"/>
                <a:gd name="connsiteX73" fmla="*/ 709482 w 841749"/>
                <a:gd name="connsiteY73" fmla="*/ 173909 h 843023"/>
                <a:gd name="connsiteX74" fmla="*/ 701606 w 841749"/>
                <a:gd name="connsiteY74" fmla="*/ 199316 h 843023"/>
                <a:gd name="connsiteX75" fmla="*/ 721296 w 841749"/>
                <a:gd name="connsiteY75" fmla="*/ 260800 h 843023"/>
                <a:gd name="connsiteX76" fmla="*/ 717740 w 841749"/>
                <a:gd name="connsiteY76" fmla="*/ 262680 h 843023"/>
                <a:gd name="connsiteX77" fmla="*/ 652521 w 841749"/>
                <a:gd name="connsiteY77" fmla="*/ 215754 h 843023"/>
                <a:gd name="connsiteX78" fmla="*/ 585828 w 841749"/>
                <a:gd name="connsiteY78" fmla="*/ 264560 h 843023"/>
                <a:gd name="connsiteX79" fmla="*/ 591773 w 841749"/>
                <a:gd name="connsiteY79" fmla="*/ 235546 h 843023"/>
                <a:gd name="connsiteX80" fmla="*/ 608440 w 841749"/>
                <a:gd name="connsiteY80" fmla="*/ 183538 h 843023"/>
                <a:gd name="connsiteX81" fmla="*/ 537606 w 841749"/>
                <a:gd name="connsiteY81" fmla="*/ 131658 h 843023"/>
                <a:gd name="connsiteX82" fmla="*/ 611031 w 841749"/>
                <a:gd name="connsiteY82" fmla="*/ 132013 h 843023"/>
                <a:gd name="connsiteX83" fmla="*/ 720661 w 841749"/>
                <a:gd name="connsiteY83" fmla="*/ 506025 h 843023"/>
                <a:gd name="connsiteX84" fmla="*/ 721728 w 841749"/>
                <a:gd name="connsiteY84" fmla="*/ 509404 h 843023"/>
                <a:gd name="connsiteX85" fmla="*/ 718959 w 841749"/>
                <a:gd name="connsiteY85" fmla="*/ 507753 h 843023"/>
                <a:gd name="connsiteX86" fmla="*/ 652216 w 841749"/>
                <a:gd name="connsiteY86" fmla="*/ 461818 h 843023"/>
                <a:gd name="connsiteX87" fmla="*/ 586336 w 841749"/>
                <a:gd name="connsiteY87" fmla="*/ 509277 h 843023"/>
                <a:gd name="connsiteX88" fmla="*/ 583490 w 841749"/>
                <a:gd name="connsiteY88" fmla="*/ 507372 h 843023"/>
                <a:gd name="connsiteX89" fmla="*/ 608287 w 841749"/>
                <a:gd name="connsiteY89" fmla="*/ 429119 h 843023"/>
                <a:gd name="connsiteX90" fmla="*/ 542255 w 841749"/>
                <a:gd name="connsiteY90" fmla="*/ 380542 h 843023"/>
                <a:gd name="connsiteX91" fmla="*/ 542865 w 841749"/>
                <a:gd name="connsiteY91" fmla="*/ 377163 h 843023"/>
                <a:gd name="connsiteX92" fmla="*/ 609177 w 841749"/>
                <a:gd name="connsiteY92" fmla="*/ 377467 h 843023"/>
                <a:gd name="connsiteX93" fmla="*/ 630798 w 841749"/>
                <a:gd name="connsiteY93" fmla="*/ 361461 h 843023"/>
                <a:gd name="connsiteX94" fmla="*/ 652521 w 841749"/>
                <a:gd name="connsiteY94" fmla="*/ 293651 h 843023"/>
                <a:gd name="connsiteX95" fmla="*/ 672998 w 841749"/>
                <a:gd name="connsiteY95" fmla="*/ 357218 h 843023"/>
                <a:gd name="connsiteX96" fmla="*/ 701555 w 841749"/>
                <a:gd name="connsiteY96" fmla="*/ 377518 h 843023"/>
                <a:gd name="connsiteX97" fmla="*/ 763573 w 841749"/>
                <a:gd name="connsiteY97" fmla="*/ 380313 h 843023"/>
                <a:gd name="connsiteX98" fmla="*/ 697262 w 841749"/>
                <a:gd name="connsiteY98" fmla="*/ 428891 h 843023"/>
                <a:gd name="connsiteX99" fmla="*/ 720661 w 841749"/>
                <a:gd name="connsiteY99" fmla="*/ 506025 h 843023"/>
                <a:gd name="connsiteX100" fmla="*/ 583211 w 841749"/>
                <a:gd name="connsiteY100" fmla="*/ 755316 h 843023"/>
                <a:gd name="connsiteX101" fmla="*/ 584608 w 841749"/>
                <a:gd name="connsiteY101" fmla="*/ 754579 h 843023"/>
                <a:gd name="connsiteX102" fmla="*/ 584253 w 841749"/>
                <a:gd name="connsiteY102" fmla="*/ 755392 h 843023"/>
                <a:gd name="connsiteX103" fmla="*/ 583211 w 841749"/>
                <a:gd name="connsiteY103" fmla="*/ 755316 h 843023"/>
                <a:gd name="connsiteX104" fmla="*/ 720052 w 841749"/>
                <a:gd name="connsiteY104" fmla="*/ 754325 h 843023"/>
                <a:gd name="connsiteX105" fmla="*/ 721754 w 841749"/>
                <a:gd name="connsiteY105" fmla="*/ 753944 h 843023"/>
                <a:gd name="connsiteX106" fmla="*/ 721855 w 841749"/>
                <a:gd name="connsiteY106" fmla="*/ 755494 h 843023"/>
                <a:gd name="connsiteX107" fmla="*/ 720052 w 841749"/>
                <a:gd name="connsiteY107" fmla="*/ 754325 h 843023"/>
                <a:gd name="connsiteX108" fmla="*/ 706357 w 841749"/>
                <a:gd name="connsiteY108" fmla="*/ 667536 h 843023"/>
                <a:gd name="connsiteX109" fmla="*/ 700285 w 841749"/>
                <a:gd name="connsiteY109" fmla="*/ 686438 h 843023"/>
                <a:gd name="connsiteX110" fmla="*/ 717536 w 841749"/>
                <a:gd name="connsiteY110" fmla="*/ 739437 h 843023"/>
                <a:gd name="connsiteX111" fmla="*/ 719340 w 841749"/>
                <a:gd name="connsiteY111" fmla="*/ 753868 h 843023"/>
                <a:gd name="connsiteX112" fmla="*/ 653079 w 841749"/>
                <a:gd name="connsiteY112" fmla="*/ 707882 h 843023"/>
                <a:gd name="connsiteX113" fmla="*/ 585218 w 841749"/>
                <a:gd name="connsiteY113" fmla="*/ 753665 h 843023"/>
                <a:gd name="connsiteX114" fmla="*/ 604781 w 841749"/>
                <a:gd name="connsiteY114" fmla="*/ 687226 h 843023"/>
                <a:gd name="connsiteX115" fmla="*/ 598404 w 841749"/>
                <a:gd name="connsiteY115" fmla="*/ 667028 h 843023"/>
                <a:gd name="connsiteX116" fmla="*/ 537276 w 841749"/>
                <a:gd name="connsiteY116" fmla="*/ 622591 h 843023"/>
                <a:gd name="connsiteX117" fmla="*/ 611412 w 841749"/>
                <a:gd name="connsiteY117" fmla="*/ 622845 h 843023"/>
                <a:gd name="connsiteX118" fmla="*/ 629934 w 841749"/>
                <a:gd name="connsiteY118" fmla="*/ 609786 h 843023"/>
                <a:gd name="connsiteX119" fmla="*/ 652444 w 841749"/>
                <a:gd name="connsiteY119" fmla="*/ 539130 h 843023"/>
                <a:gd name="connsiteX120" fmla="*/ 676225 w 841749"/>
                <a:gd name="connsiteY120" fmla="*/ 611870 h 843023"/>
                <a:gd name="connsiteX121" fmla="*/ 691215 w 841749"/>
                <a:gd name="connsiteY121" fmla="*/ 622744 h 843023"/>
                <a:gd name="connsiteX122" fmla="*/ 767918 w 841749"/>
                <a:gd name="connsiteY122" fmla="*/ 622566 h 843023"/>
                <a:gd name="connsiteX123" fmla="*/ 706357 w 841749"/>
                <a:gd name="connsiteY123" fmla="*/ 667536 h 84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841749" h="843023">
                  <a:moveTo>
                    <a:pt x="841750" y="183589"/>
                  </a:moveTo>
                  <a:cubicBezTo>
                    <a:pt x="841572" y="122384"/>
                    <a:pt x="841369" y="61179"/>
                    <a:pt x="841191" y="0"/>
                  </a:cubicBezTo>
                  <a:cubicBezTo>
                    <a:pt x="819290" y="0"/>
                    <a:pt x="797364" y="0"/>
                    <a:pt x="775464" y="0"/>
                  </a:cubicBezTo>
                  <a:cubicBezTo>
                    <a:pt x="756942" y="2947"/>
                    <a:pt x="738446" y="6148"/>
                    <a:pt x="719899" y="8842"/>
                  </a:cubicBezTo>
                  <a:cubicBezTo>
                    <a:pt x="605035" y="25508"/>
                    <a:pt x="498327" y="64584"/>
                    <a:pt x="399495" y="125484"/>
                  </a:cubicBezTo>
                  <a:cubicBezTo>
                    <a:pt x="397666" y="126602"/>
                    <a:pt x="395608" y="127338"/>
                    <a:pt x="393677" y="128278"/>
                  </a:cubicBezTo>
                  <a:cubicBezTo>
                    <a:pt x="405669" y="129422"/>
                    <a:pt x="417635" y="130946"/>
                    <a:pt x="429653" y="131607"/>
                  </a:cubicBezTo>
                  <a:cubicBezTo>
                    <a:pt x="439943" y="132166"/>
                    <a:pt x="450283" y="131734"/>
                    <a:pt x="466162" y="131734"/>
                  </a:cubicBezTo>
                  <a:cubicBezTo>
                    <a:pt x="444617" y="147435"/>
                    <a:pt x="427493" y="161104"/>
                    <a:pt x="409150" y="172893"/>
                  </a:cubicBezTo>
                  <a:cubicBezTo>
                    <a:pt x="397285" y="180515"/>
                    <a:pt x="395328" y="188086"/>
                    <a:pt x="400308" y="200992"/>
                  </a:cubicBezTo>
                  <a:cubicBezTo>
                    <a:pt x="408108" y="221191"/>
                    <a:pt x="413850" y="242202"/>
                    <a:pt x="421802" y="267050"/>
                  </a:cubicBezTo>
                  <a:cubicBezTo>
                    <a:pt x="399876" y="251171"/>
                    <a:pt x="380897" y="238569"/>
                    <a:pt x="363265" y="224265"/>
                  </a:cubicBezTo>
                  <a:cubicBezTo>
                    <a:pt x="353534" y="216389"/>
                    <a:pt x="346979" y="217735"/>
                    <a:pt x="337985" y="224799"/>
                  </a:cubicBezTo>
                  <a:cubicBezTo>
                    <a:pt x="320531" y="238518"/>
                    <a:pt x="302213" y="251120"/>
                    <a:pt x="281557" y="266135"/>
                  </a:cubicBezTo>
                  <a:cubicBezTo>
                    <a:pt x="288010" y="241770"/>
                    <a:pt x="293549" y="220937"/>
                    <a:pt x="299088" y="200078"/>
                  </a:cubicBezTo>
                  <a:cubicBezTo>
                    <a:pt x="250815" y="237451"/>
                    <a:pt x="210571" y="282624"/>
                    <a:pt x="173325" y="330617"/>
                  </a:cubicBezTo>
                  <a:cubicBezTo>
                    <a:pt x="162323" y="344794"/>
                    <a:pt x="108969" y="416695"/>
                    <a:pt x="98451" y="447869"/>
                  </a:cubicBezTo>
                  <a:cubicBezTo>
                    <a:pt x="105362" y="468093"/>
                    <a:pt x="105362" y="468093"/>
                    <a:pt x="98451" y="447869"/>
                  </a:cubicBezTo>
                  <a:cubicBezTo>
                    <a:pt x="92938" y="460014"/>
                    <a:pt x="87450" y="472184"/>
                    <a:pt x="81937" y="484328"/>
                  </a:cubicBezTo>
                  <a:cubicBezTo>
                    <a:pt x="72155" y="507270"/>
                    <a:pt x="62373" y="530213"/>
                    <a:pt x="52592" y="553180"/>
                  </a:cubicBezTo>
                  <a:cubicBezTo>
                    <a:pt x="59299" y="572769"/>
                    <a:pt x="66362" y="592256"/>
                    <a:pt x="72536" y="612022"/>
                  </a:cubicBezTo>
                  <a:cubicBezTo>
                    <a:pt x="75051" y="620101"/>
                    <a:pt x="78913" y="623049"/>
                    <a:pt x="87552" y="622845"/>
                  </a:cubicBezTo>
                  <a:cubicBezTo>
                    <a:pt x="111358" y="622236"/>
                    <a:pt x="135164" y="622642"/>
                    <a:pt x="160113" y="625945"/>
                  </a:cubicBezTo>
                  <a:cubicBezTo>
                    <a:pt x="141338" y="639639"/>
                    <a:pt x="122841" y="653740"/>
                    <a:pt x="103659" y="666824"/>
                  </a:cubicBezTo>
                  <a:cubicBezTo>
                    <a:pt x="95478" y="672414"/>
                    <a:pt x="93497" y="677495"/>
                    <a:pt x="97003" y="687124"/>
                  </a:cubicBezTo>
                  <a:cubicBezTo>
                    <a:pt x="104955" y="709025"/>
                    <a:pt x="111434" y="731459"/>
                    <a:pt x="119945" y="758161"/>
                  </a:cubicBezTo>
                  <a:cubicBezTo>
                    <a:pt x="98019" y="742282"/>
                    <a:pt x="79625" y="729655"/>
                    <a:pt x="62043" y="715936"/>
                  </a:cubicBezTo>
                  <a:cubicBezTo>
                    <a:pt x="53100" y="708949"/>
                    <a:pt x="46189" y="707018"/>
                    <a:pt x="36814" y="715377"/>
                  </a:cubicBezTo>
                  <a:cubicBezTo>
                    <a:pt x="27490" y="723710"/>
                    <a:pt x="16616" y="730341"/>
                    <a:pt x="6428" y="737709"/>
                  </a:cubicBezTo>
                  <a:cubicBezTo>
                    <a:pt x="4294" y="772694"/>
                    <a:pt x="2160" y="807679"/>
                    <a:pt x="0" y="842639"/>
                  </a:cubicBezTo>
                  <a:cubicBezTo>
                    <a:pt x="61332" y="842766"/>
                    <a:pt x="122664" y="842995"/>
                    <a:pt x="183995" y="842995"/>
                  </a:cubicBezTo>
                  <a:cubicBezTo>
                    <a:pt x="396497" y="843045"/>
                    <a:pt x="608999" y="843020"/>
                    <a:pt x="821500" y="842995"/>
                  </a:cubicBezTo>
                  <a:cubicBezTo>
                    <a:pt x="828055" y="842995"/>
                    <a:pt x="834610" y="842664"/>
                    <a:pt x="841191" y="842461"/>
                  </a:cubicBezTo>
                  <a:cubicBezTo>
                    <a:pt x="841369" y="769239"/>
                    <a:pt x="841546" y="696017"/>
                    <a:pt x="841750" y="622795"/>
                  </a:cubicBezTo>
                  <a:cubicBezTo>
                    <a:pt x="841750" y="549598"/>
                    <a:pt x="841750" y="476401"/>
                    <a:pt x="841750" y="403179"/>
                  </a:cubicBezTo>
                  <a:cubicBezTo>
                    <a:pt x="841750" y="329982"/>
                    <a:pt x="841750" y="256786"/>
                    <a:pt x="841750" y="183589"/>
                  </a:cubicBezTo>
                  <a:close/>
                  <a:moveTo>
                    <a:pt x="298326" y="377112"/>
                  </a:moveTo>
                  <a:cubicBezTo>
                    <a:pt x="329373" y="376654"/>
                    <a:pt x="321395" y="381558"/>
                    <a:pt x="331456" y="352874"/>
                  </a:cubicBezTo>
                  <a:cubicBezTo>
                    <a:pt x="337808" y="334810"/>
                    <a:pt x="343321" y="316491"/>
                    <a:pt x="350663" y="293854"/>
                  </a:cubicBezTo>
                  <a:cubicBezTo>
                    <a:pt x="358311" y="316923"/>
                    <a:pt x="366314" y="335902"/>
                    <a:pt x="370684" y="355694"/>
                  </a:cubicBezTo>
                  <a:cubicBezTo>
                    <a:pt x="374698" y="373987"/>
                    <a:pt x="383946" y="378890"/>
                    <a:pt x="401401" y="377544"/>
                  </a:cubicBezTo>
                  <a:cubicBezTo>
                    <a:pt x="420888" y="376045"/>
                    <a:pt x="440603" y="377188"/>
                    <a:pt x="461818" y="380440"/>
                  </a:cubicBezTo>
                  <a:cubicBezTo>
                    <a:pt x="444185" y="393296"/>
                    <a:pt x="427011" y="406863"/>
                    <a:pt x="408743" y="418703"/>
                  </a:cubicBezTo>
                  <a:cubicBezTo>
                    <a:pt x="397590" y="425943"/>
                    <a:pt x="395176" y="432905"/>
                    <a:pt x="400029" y="445507"/>
                  </a:cubicBezTo>
                  <a:cubicBezTo>
                    <a:pt x="408032" y="466264"/>
                    <a:pt x="413926" y="487834"/>
                    <a:pt x="421802" y="512555"/>
                  </a:cubicBezTo>
                  <a:cubicBezTo>
                    <a:pt x="396141" y="494084"/>
                    <a:pt x="373580" y="477849"/>
                    <a:pt x="350892" y="461487"/>
                  </a:cubicBezTo>
                  <a:cubicBezTo>
                    <a:pt x="328001" y="478002"/>
                    <a:pt x="305922" y="493957"/>
                    <a:pt x="283818" y="509887"/>
                  </a:cubicBezTo>
                  <a:cubicBezTo>
                    <a:pt x="283082" y="508947"/>
                    <a:pt x="282345" y="507982"/>
                    <a:pt x="281608" y="507042"/>
                  </a:cubicBezTo>
                  <a:cubicBezTo>
                    <a:pt x="288620" y="485217"/>
                    <a:pt x="295023" y="463190"/>
                    <a:pt x="302899" y="441696"/>
                  </a:cubicBezTo>
                  <a:cubicBezTo>
                    <a:pt x="306380" y="432193"/>
                    <a:pt x="304779" y="426934"/>
                    <a:pt x="296547" y="421294"/>
                  </a:cubicBezTo>
                  <a:cubicBezTo>
                    <a:pt x="277619" y="408362"/>
                    <a:pt x="259326" y="394490"/>
                    <a:pt x="241135" y="377163"/>
                  </a:cubicBezTo>
                  <a:cubicBezTo>
                    <a:pt x="260190" y="377163"/>
                    <a:pt x="279271" y="377391"/>
                    <a:pt x="298326" y="377112"/>
                  </a:cubicBezTo>
                  <a:close/>
                  <a:moveTo>
                    <a:pt x="403586" y="700768"/>
                  </a:moveTo>
                  <a:cubicBezTo>
                    <a:pt x="409251" y="718400"/>
                    <a:pt x="414815" y="736058"/>
                    <a:pt x="421802" y="758034"/>
                  </a:cubicBezTo>
                  <a:cubicBezTo>
                    <a:pt x="396395" y="739742"/>
                    <a:pt x="374241" y="723812"/>
                    <a:pt x="350943" y="707043"/>
                  </a:cubicBezTo>
                  <a:cubicBezTo>
                    <a:pt x="332421" y="720458"/>
                    <a:pt x="314027" y="734000"/>
                    <a:pt x="295328" y="747110"/>
                  </a:cubicBezTo>
                  <a:cubicBezTo>
                    <a:pt x="291440" y="749828"/>
                    <a:pt x="286613" y="751226"/>
                    <a:pt x="282167" y="753131"/>
                  </a:cubicBezTo>
                  <a:cubicBezTo>
                    <a:pt x="289001" y="730799"/>
                    <a:pt x="295378" y="708339"/>
                    <a:pt x="303127" y="686337"/>
                  </a:cubicBezTo>
                  <a:cubicBezTo>
                    <a:pt x="306278" y="677394"/>
                    <a:pt x="304779" y="672693"/>
                    <a:pt x="297106" y="667383"/>
                  </a:cubicBezTo>
                  <a:cubicBezTo>
                    <a:pt x="277568" y="653867"/>
                    <a:pt x="258666" y="639436"/>
                    <a:pt x="236105" y="622871"/>
                  </a:cubicBezTo>
                  <a:cubicBezTo>
                    <a:pt x="267685" y="622871"/>
                    <a:pt x="294794" y="622871"/>
                    <a:pt x="323351" y="622871"/>
                  </a:cubicBezTo>
                  <a:cubicBezTo>
                    <a:pt x="332142" y="596092"/>
                    <a:pt x="340780" y="569796"/>
                    <a:pt x="350740" y="539461"/>
                  </a:cubicBezTo>
                  <a:cubicBezTo>
                    <a:pt x="359149" y="564791"/>
                    <a:pt x="367203" y="586514"/>
                    <a:pt x="373428" y="608745"/>
                  </a:cubicBezTo>
                  <a:cubicBezTo>
                    <a:pt x="376527" y="619771"/>
                    <a:pt x="381329" y="623354"/>
                    <a:pt x="392686" y="622845"/>
                  </a:cubicBezTo>
                  <a:cubicBezTo>
                    <a:pt x="415374" y="621855"/>
                    <a:pt x="438164" y="622541"/>
                    <a:pt x="466111" y="622541"/>
                  </a:cubicBezTo>
                  <a:cubicBezTo>
                    <a:pt x="447285" y="636438"/>
                    <a:pt x="432625" y="647337"/>
                    <a:pt x="417864" y="658135"/>
                  </a:cubicBezTo>
                  <a:cubicBezTo>
                    <a:pt x="395201" y="674751"/>
                    <a:pt x="395201" y="674701"/>
                    <a:pt x="403586" y="700768"/>
                  </a:cubicBezTo>
                  <a:close/>
                  <a:moveTo>
                    <a:pt x="611031" y="132013"/>
                  </a:moveTo>
                  <a:cubicBezTo>
                    <a:pt x="622795" y="132598"/>
                    <a:pt x="627241" y="128177"/>
                    <a:pt x="630264" y="117658"/>
                  </a:cubicBezTo>
                  <a:cubicBezTo>
                    <a:pt x="636590" y="95605"/>
                    <a:pt x="644136" y="73908"/>
                    <a:pt x="652444" y="48095"/>
                  </a:cubicBezTo>
                  <a:cubicBezTo>
                    <a:pt x="662378" y="78024"/>
                    <a:pt x="671194" y="104498"/>
                    <a:pt x="680188" y="131556"/>
                  </a:cubicBezTo>
                  <a:cubicBezTo>
                    <a:pt x="708085" y="131556"/>
                    <a:pt x="735321" y="131556"/>
                    <a:pt x="762557" y="131556"/>
                  </a:cubicBezTo>
                  <a:cubicBezTo>
                    <a:pt x="763065" y="132521"/>
                    <a:pt x="763573" y="133487"/>
                    <a:pt x="764081" y="134452"/>
                  </a:cubicBezTo>
                  <a:cubicBezTo>
                    <a:pt x="745941" y="147715"/>
                    <a:pt x="728283" y="161688"/>
                    <a:pt x="709482" y="173909"/>
                  </a:cubicBezTo>
                  <a:cubicBezTo>
                    <a:pt x="698659" y="180947"/>
                    <a:pt x="697135" y="187578"/>
                    <a:pt x="701606" y="199316"/>
                  </a:cubicBezTo>
                  <a:cubicBezTo>
                    <a:pt x="709228" y="219412"/>
                    <a:pt x="714843" y="240271"/>
                    <a:pt x="721296" y="260800"/>
                  </a:cubicBezTo>
                  <a:cubicBezTo>
                    <a:pt x="720102" y="261435"/>
                    <a:pt x="718934" y="262070"/>
                    <a:pt x="717740" y="262680"/>
                  </a:cubicBezTo>
                  <a:cubicBezTo>
                    <a:pt x="696144" y="247131"/>
                    <a:pt x="674523" y="231582"/>
                    <a:pt x="652521" y="215754"/>
                  </a:cubicBezTo>
                  <a:cubicBezTo>
                    <a:pt x="629807" y="232370"/>
                    <a:pt x="607830" y="248452"/>
                    <a:pt x="585828" y="264560"/>
                  </a:cubicBezTo>
                  <a:cubicBezTo>
                    <a:pt x="587759" y="254931"/>
                    <a:pt x="589029" y="245022"/>
                    <a:pt x="591773" y="235546"/>
                  </a:cubicBezTo>
                  <a:cubicBezTo>
                    <a:pt x="596778" y="218294"/>
                    <a:pt x="602698" y="201297"/>
                    <a:pt x="608440" y="183538"/>
                  </a:cubicBezTo>
                  <a:cubicBezTo>
                    <a:pt x="585853" y="166998"/>
                    <a:pt x="563851" y="150865"/>
                    <a:pt x="537606" y="131658"/>
                  </a:cubicBezTo>
                  <a:cubicBezTo>
                    <a:pt x="565020" y="131683"/>
                    <a:pt x="588089" y="130870"/>
                    <a:pt x="611031" y="132013"/>
                  </a:cubicBezTo>
                  <a:close/>
                  <a:moveTo>
                    <a:pt x="720661" y="506025"/>
                  </a:moveTo>
                  <a:cubicBezTo>
                    <a:pt x="721017" y="507143"/>
                    <a:pt x="721373" y="508287"/>
                    <a:pt x="721728" y="509404"/>
                  </a:cubicBezTo>
                  <a:cubicBezTo>
                    <a:pt x="720814" y="508846"/>
                    <a:pt x="719874" y="508287"/>
                    <a:pt x="718959" y="507753"/>
                  </a:cubicBezTo>
                  <a:cubicBezTo>
                    <a:pt x="696957" y="492611"/>
                    <a:pt x="674980" y="477494"/>
                    <a:pt x="652216" y="461818"/>
                  </a:cubicBezTo>
                  <a:cubicBezTo>
                    <a:pt x="630366" y="477570"/>
                    <a:pt x="608338" y="493424"/>
                    <a:pt x="586336" y="509277"/>
                  </a:cubicBezTo>
                  <a:cubicBezTo>
                    <a:pt x="585396" y="508642"/>
                    <a:pt x="584431" y="508007"/>
                    <a:pt x="583490" y="507372"/>
                  </a:cubicBezTo>
                  <a:cubicBezTo>
                    <a:pt x="591671" y="481559"/>
                    <a:pt x="599852" y="455746"/>
                    <a:pt x="608287" y="429119"/>
                  </a:cubicBezTo>
                  <a:cubicBezTo>
                    <a:pt x="586031" y="412757"/>
                    <a:pt x="564156" y="396650"/>
                    <a:pt x="542255" y="380542"/>
                  </a:cubicBezTo>
                  <a:cubicBezTo>
                    <a:pt x="542459" y="379424"/>
                    <a:pt x="542662" y="378280"/>
                    <a:pt x="542865" y="377163"/>
                  </a:cubicBezTo>
                  <a:cubicBezTo>
                    <a:pt x="564969" y="377163"/>
                    <a:pt x="587124" y="376324"/>
                    <a:pt x="609177" y="377467"/>
                  </a:cubicBezTo>
                  <a:cubicBezTo>
                    <a:pt x="622007" y="378128"/>
                    <a:pt x="627469" y="373428"/>
                    <a:pt x="630798" y="361461"/>
                  </a:cubicBezTo>
                  <a:cubicBezTo>
                    <a:pt x="636794" y="339916"/>
                    <a:pt x="644365" y="318803"/>
                    <a:pt x="652521" y="293651"/>
                  </a:cubicBezTo>
                  <a:cubicBezTo>
                    <a:pt x="660270" y="317152"/>
                    <a:pt x="668146" y="336817"/>
                    <a:pt x="672998" y="357218"/>
                  </a:cubicBezTo>
                  <a:cubicBezTo>
                    <a:pt x="676962" y="373860"/>
                    <a:pt x="685041" y="378839"/>
                    <a:pt x="701555" y="377518"/>
                  </a:cubicBezTo>
                  <a:cubicBezTo>
                    <a:pt x="721576" y="375918"/>
                    <a:pt x="741825" y="377137"/>
                    <a:pt x="763573" y="380313"/>
                  </a:cubicBezTo>
                  <a:cubicBezTo>
                    <a:pt x="741596" y="396421"/>
                    <a:pt x="719594" y="412529"/>
                    <a:pt x="697262" y="428891"/>
                  </a:cubicBezTo>
                  <a:cubicBezTo>
                    <a:pt x="705189" y="454983"/>
                    <a:pt x="712912" y="480517"/>
                    <a:pt x="720661" y="506025"/>
                  </a:cubicBezTo>
                  <a:close/>
                  <a:moveTo>
                    <a:pt x="583211" y="755316"/>
                  </a:moveTo>
                  <a:cubicBezTo>
                    <a:pt x="583668" y="755062"/>
                    <a:pt x="584126" y="754808"/>
                    <a:pt x="584608" y="754579"/>
                  </a:cubicBezTo>
                  <a:cubicBezTo>
                    <a:pt x="584532" y="754884"/>
                    <a:pt x="584431" y="755164"/>
                    <a:pt x="584253" y="755392"/>
                  </a:cubicBezTo>
                  <a:cubicBezTo>
                    <a:pt x="584126" y="755545"/>
                    <a:pt x="583567" y="755341"/>
                    <a:pt x="583211" y="755316"/>
                  </a:cubicBezTo>
                  <a:close/>
                  <a:moveTo>
                    <a:pt x="720052" y="754325"/>
                  </a:moveTo>
                  <a:cubicBezTo>
                    <a:pt x="720610" y="754198"/>
                    <a:pt x="721195" y="754071"/>
                    <a:pt x="721754" y="753944"/>
                  </a:cubicBezTo>
                  <a:cubicBezTo>
                    <a:pt x="721779" y="754452"/>
                    <a:pt x="721805" y="754986"/>
                    <a:pt x="721855" y="755494"/>
                  </a:cubicBezTo>
                  <a:cubicBezTo>
                    <a:pt x="721246" y="755113"/>
                    <a:pt x="720661" y="754732"/>
                    <a:pt x="720052" y="754325"/>
                  </a:cubicBezTo>
                  <a:close/>
                  <a:moveTo>
                    <a:pt x="706357" y="667536"/>
                  </a:moveTo>
                  <a:cubicBezTo>
                    <a:pt x="698303" y="672973"/>
                    <a:pt x="697287" y="678029"/>
                    <a:pt x="700285" y="686438"/>
                  </a:cubicBezTo>
                  <a:cubicBezTo>
                    <a:pt x="706510" y="703944"/>
                    <a:pt x="712125" y="721652"/>
                    <a:pt x="717536" y="739437"/>
                  </a:cubicBezTo>
                  <a:cubicBezTo>
                    <a:pt x="718934" y="744010"/>
                    <a:pt x="718832" y="749015"/>
                    <a:pt x="719340" y="753868"/>
                  </a:cubicBezTo>
                  <a:cubicBezTo>
                    <a:pt x="697465" y="738700"/>
                    <a:pt x="675615" y="723507"/>
                    <a:pt x="653079" y="707882"/>
                  </a:cubicBezTo>
                  <a:cubicBezTo>
                    <a:pt x="630620" y="723049"/>
                    <a:pt x="607932" y="738344"/>
                    <a:pt x="585218" y="753665"/>
                  </a:cubicBezTo>
                  <a:cubicBezTo>
                    <a:pt x="591621" y="731484"/>
                    <a:pt x="597464" y="709101"/>
                    <a:pt x="604781" y="687226"/>
                  </a:cubicBezTo>
                  <a:cubicBezTo>
                    <a:pt x="607932" y="677800"/>
                    <a:pt x="606738" y="672693"/>
                    <a:pt x="598404" y="667028"/>
                  </a:cubicBezTo>
                  <a:cubicBezTo>
                    <a:pt x="579070" y="653867"/>
                    <a:pt x="560472" y="639563"/>
                    <a:pt x="537276" y="622591"/>
                  </a:cubicBezTo>
                  <a:cubicBezTo>
                    <a:pt x="565248" y="622591"/>
                    <a:pt x="588369" y="622032"/>
                    <a:pt x="611412" y="622845"/>
                  </a:cubicBezTo>
                  <a:cubicBezTo>
                    <a:pt x="621855" y="623227"/>
                    <a:pt x="626987" y="620178"/>
                    <a:pt x="629934" y="609786"/>
                  </a:cubicBezTo>
                  <a:cubicBezTo>
                    <a:pt x="636362" y="587225"/>
                    <a:pt x="644085" y="565045"/>
                    <a:pt x="652444" y="539130"/>
                  </a:cubicBezTo>
                  <a:cubicBezTo>
                    <a:pt x="661159" y="565502"/>
                    <a:pt x="669289" y="588521"/>
                    <a:pt x="676225" y="611870"/>
                  </a:cubicBezTo>
                  <a:cubicBezTo>
                    <a:pt x="678766" y="620406"/>
                    <a:pt x="682754" y="622922"/>
                    <a:pt x="691215" y="622744"/>
                  </a:cubicBezTo>
                  <a:cubicBezTo>
                    <a:pt x="715021" y="622261"/>
                    <a:pt x="738852" y="622566"/>
                    <a:pt x="767918" y="622566"/>
                  </a:cubicBezTo>
                  <a:cubicBezTo>
                    <a:pt x="744747" y="639665"/>
                    <a:pt x="725997" y="654274"/>
                    <a:pt x="706357" y="667536"/>
                  </a:cubicBezTo>
                  <a:close/>
                </a:path>
              </a:pathLst>
            </a:custGeom>
            <a:solidFill>
              <a:schemeClr val="accent2"/>
            </a:solidFill>
            <a:ln w="2535" cap="flat">
              <a:noFill/>
              <a:prstDash val="solid"/>
              <a:miter/>
            </a:ln>
          </p:spPr>
          <p:txBody>
            <a:bodyPr rtlCol="0" anchor="ctr"/>
            <a:lstStyle/>
            <a:p>
              <a:endParaRPr lang="en-GB" dirty="0">
                <a:latin typeface="Poppins" panose="00000500000000000000" pitchFamily="2" charset="0"/>
              </a:endParaRPr>
            </a:p>
          </p:txBody>
        </p:sp>
        <p:sp>
          <p:nvSpPr>
            <p:cNvPr id="88" name="Freeform: Shape 87">
              <a:extLst>
                <a:ext uri="{FF2B5EF4-FFF2-40B4-BE49-F238E27FC236}">
                  <a16:creationId xmlns:a16="http://schemas.microsoft.com/office/drawing/2014/main" id="{B716B1A8-B245-F9DD-48C3-1F42CB4BE3F4}"/>
                </a:ext>
              </a:extLst>
            </p:cNvPr>
            <p:cNvSpPr/>
            <p:nvPr/>
          </p:nvSpPr>
          <p:spPr>
            <a:xfrm>
              <a:off x="4248683" y="1117559"/>
              <a:ext cx="3319" cy="898"/>
            </a:xfrm>
            <a:custGeom>
              <a:avLst/>
              <a:gdLst>
                <a:gd name="connsiteX0" fmla="*/ 2541 w 2645"/>
                <a:gd name="connsiteY0" fmla="*/ 381 h 716"/>
                <a:gd name="connsiteX1" fmla="*/ 0 w 2645"/>
                <a:gd name="connsiteY1" fmla="*/ 0 h 716"/>
                <a:gd name="connsiteX2" fmla="*/ 2642 w 2645"/>
                <a:gd name="connsiteY2" fmla="*/ 711 h 716"/>
                <a:gd name="connsiteX3" fmla="*/ 2541 w 2645"/>
                <a:gd name="connsiteY3" fmla="*/ 381 h 716"/>
              </a:gdLst>
              <a:ahLst/>
              <a:cxnLst>
                <a:cxn ang="0">
                  <a:pos x="connsiteX0" y="connsiteY0"/>
                </a:cxn>
                <a:cxn ang="0">
                  <a:pos x="connsiteX1" y="connsiteY1"/>
                </a:cxn>
                <a:cxn ang="0">
                  <a:pos x="connsiteX2" y="connsiteY2"/>
                </a:cxn>
                <a:cxn ang="0">
                  <a:pos x="connsiteX3" y="connsiteY3"/>
                </a:cxn>
              </a:cxnLst>
              <a:rect l="l" t="t" r="r" b="b"/>
              <a:pathLst>
                <a:path w="2645" h="716">
                  <a:moveTo>
                    <a:pt x="2541" y="381"/>
                  </a:moveTo>
                  <a:cubicBezTo>
                    <a:pt x="1702" y="254"/>
                    <a:pt x="838" y="127"/>
                    <a:pt x="0" y="0"/>
                  </a:cubicBezTo>
                  <a:cubicBezTo>
                    <a:pt x="889" y="229"/>
                    <a:pt x="1753" y="432"/>
                    <a:pt x="2642" y="711"/>
                  </a:cubicBezTo>
                  <a:cubicBezTo>
                    <a:pt x="2668" y="762"/>
                    <a:pt x="2541" y="381"/>
                    <a:pt x="2541" y="381"/>
                  </a:cubicBezTo>
                  <a:close/>
                </a:path>
              </a:pathLst>
            </a:custGeom>
            <a:solidFill>
              <a:srgbClr val="EBECEE"/>
            </a:solidFill>
            <a:ln w="2535" cap="flat">
              <a:noFill/>
              <a:prstDash val="solid"/>
              <a:miter/>
            </a:ln>
          </p:spPr>
          <p:txBody>
            <a:bodyPr rtlCol="0" anchor="ctr"/>
            <a:lstStyle/>
            <a:p>
              <a:endParaRPr lang="en-GB" dirty="0">
                <a:latin typeface="Poppins" panose="00000500000000000000" pitchFamily="2" charset="0"/>
              </a:endParaRPr>
            </a:p>
          </p:txBody>
        </p:sp>
        <p:sp>
          <p:nvSpPr>
            <p:cNvPr id="89" name="Freeform: Shape 88">
              <a:extLst>
                <a:ext uri="{FF2B5EF4-FFF2-40B4-BE49-F238E27FC236}">
                  <a16:creationId xmlns:a16="http://schemas.microsoft.com/office/drawing/2014/main" id="{DB00995E-BB8A-0EFD-D3C6-85FE2235CC9B}"/>
                </a:ext>
              </a:extLst>
            </p:cNvPr>
            <p:cNvSpPr/>
            <p:nvPr/>
          </p:nvSpPr>
          <p:spPr>
            <a:xfrm>
              <a:off x="4419156" y="1420851"/>
              <a:ext cx="3475" cy="4240"/>
            </a:xfrm>
            <a:custGeom>
              <a:avLst/>
              <a:gdLst>
                <a:gd name="connsiteX0" fmla="*/ 1702 w 2769"/>
                <a:gd name="connsiteY0" fmla="*/ 0 h 3379"/>
                <a:gd name="connsiteX1" fmla="*/ 2769 w 2769"/>
                <a:gd name="connsiteY1" fmla="*/ 3379 h 3379"/>
                <a:gd name="connsiteX2" fmla="*/ 0 w 2769"/>
                <a:gd name="connsiteY2" fmla="*/ 1728 h 3379"/>
                <a:gd name="connsiteX3" fmla="*/ 1702 w 2769"/>
                <a:gd name="connsiteY3" fmla="*/ 0 h 3379"/>
              </a:gdLst>
              <a:ahLst/>
              <a:cxnLst>
                <a:cxn ang="0">
                  <a:pos x="connsiteX0" y="connsiteY0"/>
                </a:cxn>
                <a:cxn ang="0">
                  <a:pos x="connsiteX1" y="connsiteY1"/>
                </a:cxn>
                <a:cxn ang="0">
                  <a:pos x="connsiteX2" y="connsiteY2"/>
                </a:cxn>
                <a:cxn ang="0">
                  <a:pos x="connsiteX3" y="connsiteY3"/>
                </a:cxn>
              </a:cxnLst>
              <a:rect l="l" t="t" r="r" b="b"/>
              <a:pathLst>
                <a:path w="2769" h="3379">
                  <a:moveTo>
                    <a:pt x="1702" y="0"/>
                  </a:moveTo>
                  <a:cubicBezTo>
                    <a:pt x="2058" y="1118"/>
                    <a:pt x="2414" y="2261"/>
                    <a:pt x="2769" y="3379"/>
                  </a:cubicBezTo>
                  <a:cubicBezTo>
                    <a:pt x="1855" y="2820"/>
                    <a:pt x="915" y="2261"/>
                    <a:pt x="0" y="1728"/>
                  </a:cubicBezTo>
                  <a:cubicBezTo>
                    <a:pt x="584" y="1143"/>
                    <a:pt x="1143" y="584"/>
                    <a:pt x="1702" y="0"/>
                  </a:cubicBezTo>
                  <a:close/>
                </a:path>
              </a:pathLst>
            </a:custGeom>
            <a:solidFill>
              <a:srgbClr val="EBEDEE"/>
            </a:solidFill>
            <a:ln w="2535" cap="flat">
              <a:noFill/>
              <a:prstDash val="solid"/>
              <a:miter/>
            </a:ln>
          </p:spPr>
          <p:txBody>
            <a:bodyPr rtlCol="0" anchor="ctr"/>
            <a:lstStyle/>
            <a:p>
              <a:endParaRPr lang="en-GB" dirty="0">
                <a:latin typeface="Poppins" panose="00000500000000000000" pitchFamily="2" charset="0"/>
              </a:endParaRPr>
            </a:p>
          </p:txBody>
        </p:sp>
        <p:sp>
          <p:nvSpPr>
            <p:cNvPr id="90" name="Freeform: Shape 89">
              <a:extLst>
                <a:ext uri="{FF2B5EF4-FFF2-40B4-BE49-F238E27FC236}">
                  <a16:creationId xmlns:a16="http://schemas.microsoft.com/office/drawing/2014/main" id="{F14B4DE9-9E25-EBD0-9A35-EBCA20A4FD90}"/>
                </a:ext>
              </a:extLst>
            </p:cNvPr>
            <p:cNvSpPr/>
            <p:nvPr/>
          </p:nvSpPr>
          <p:spPr>
            <a:xfrm>
              <a:off x="3870246" y="1731254"/>
              <a:ext cx="1052" cy="1147"/>
            </a:xfrm>
            <a:custGeom>
              <a:avLst/>
              <a:gdLst>
                <a:gd name="connsiteX0" fmla="*/ 0 w 838"/>
                <a:gd name="connsiteY0" fmla="*/ 0 h 914"/>
                <a:gd name="connsiteX1" fmla="*/ 838 w 838"/>
                <a:gd name="connsiteY1" fmla="*/ 915 h 914"/>
                <a:gd name="connsiteX2" fmla="*/ 432 w 838"/>
                <a:gd name="connsiteY2" fmla="*/ 229 h 914"/>
                <a:gd name="connsiteX3" fmla="*/ 0 w 838"/>
                <a:gd name="connsiteY3" fmla="*/ 0 h 914"/>
              </a:gdLst>
              <a:ahLst/>
              <a:cxnLst>
                <a:cxn ang="0">
                  <a:pos x="connsiteX0" y="connsiteY0"/>
                </a:cxn>
                <a:cxn ang="0">
                  <a:pos x="connsiteX1" y="connsiteY1"/>
                </a:cxn>
                <a:cxn ang="0">
                  <a:pos x="connsiteX2" y="connsiteY2"/>
                </a:cxn>
                <a:cxn ang="0">
                  <a:pos x="connsiteX3" y="connsiteY3"/>
                </a:cxn>
              </a:cxnLst>
              <a:rect l="l" t="t" r="r" b="b"/>
              <a:pathLst>
                <a:path w="838" h="914">
                  <a:moveTo>
                    <a:pt x="0" y="0"/>
                  </a:moveTo>
                  <a:cubicBezTo>
                    <a:pt x="279" y="305"/>
                    <a:pt x="559" y="610"/>
                    <a:pt x="838" y="915"/>
                  </a:cubicBezTo>
                  <a:cubicBezTo>
                    <a:pt x="711" y="686"/>
                    <a:pt x="584" y="483"/>
                    <a:pt x="432" y="229"/>
                  </a:cubicBezTo>
                  <a:cubicBezTo>
                    <a:pt x="406" y="229"/>
                    <a:pt x="0" y="0"/>
                    <a:pt x="0"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91" name="Freeform: Shape 90">
              <a:extLst>
                <a:ext uri="{FF2B5EF4-FFF2-40B4-BE49-F238E27FC236}">
                  <a16:creationId xmlns:a16="http://schemas.microsoft.com/office/drawing/2014/main" id="{A27ACE7A-FFCF-2FA3-6FEA-74FAEB4F1E6E}"/>
                </a:ext>
              </a:extLst>
            </p:cNvPr>
            <p:cNvSpPr/>
            <p:nvPr/>
          </p:nvSpPr>
          <p:spPr>
            <a:xfrm>
              <a:off x="4248811" y="1731987"/>
              <a:ext cx="2327" cy="1828"/>
            </a:xfrm>
            <a:custGeom>
              <a:avLst/>
              <a:gdLst>
                <a:gd name="connsiteX0" fmla="*/ 1575 w 1854"/>
                <a:gd name="connsiteY0" fmla="*/ 0 h 1457"/>
                <a:gd name="connsiteX1" fmla="*/ 1042 w 1854"/>
                <a:gd name="connsiteY1" fmla="*/ 1397 h 1457"/>
                <a:gd name="connsiteX2" fmla="*/ 0 w 1854"/>
                <a:gd name="connsiteY2" fmla="*/ 1321 h 1457"/>
                <a:gd name="connsiteX3" fmla="*/ 1855 w 1854"/>
                <a:gd name="connsiteY3" fmla="*/ 330 h 1457"/>
                <a:gd name="connsiteX4" fmla="*/ 1575 w 1854"/>
                <a:gd name="connsiteY4" fmla="*/ 0 h 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 h="1457">
                  <a:moveTo>
                    <a:pt x="1575" y="0"/>
                  </a:moveTo>
                  <a:cubicBezTo>
                    <a:pt x="1423" y="483"/>
                    <a:pt x="1321" y="1016"/>
                    <a:pt x="1042" y="1397"/>
                  </a:cubicBezTo>
                  <a:cubicBezTo>
                    <a:pt x="940" y="1550"/>
                    <a:pt x="356" y="1372"/>
                    <a:pt x="0" y="1321"/>
                  </a:cubicBezTo>
                  <a:cubicBezTo>
                    <a:pt x="610" y="991"/>
                    <a:pt x="1245" y="661"/>
                    <a:pt x="1855" y="330"/>
                  </a:cubicBezTo>
                  <a:cubicBezTo>
                    <a:pt x="1855" y="356"/>
                    <a:pt x="1575" y="0"/>
                    <a:pt x="1575"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92" name="Freeform: Shape 91">
              <a:extLst>
                <a:ext uri="{FF2B5EF4-FFF2-40B4-BE49-F238E27FC236}">
                  <a16:creationId xmlns:a16="http://schemas.microsoft.com/office/drawing/2014/main" id="{9BCF45AC-A8DD-E8AE-AF8C-84380C5A77D9}"/>
                </a:ext>
              </a:extLst>
            </p:cNvPr>
            <p:cNvSpPr/>
            <p:nvPr/>
          </p:nvSpPr>
          <p:spPr>
            <a:xfrm>
              <a:off x="4419698" y="1731956"/>
              <a:ext cx="3061" cy="1944"/>
            </a:xfrm>
            <a:custGeom>
              <a:avLst/>
              <a:gdLst>
                <a:gd name="connsiteX0" fmla="*/ 0 w 2439"/>
                <a:gd name="connsiteY0" fmla="*/ 534 h 1549"/>
                <a:gd name="connsiteX1" fmla="*/ 2337 w 2439"/>
                <a:gd name="connsiteY1" fmla="*/ 0 h 1549"/>
                <a:gd name="connsiteX2" fmla="*/ 2439 w 2439"/>
                <a:gd name="connsiteY2" fmla="*/ 1550 h 1549"/>
                <a:gd name="connsiteX3" fmla="*/ 203 w 2439"/>
                <a:gd name="connsiteY3" fmla="*/ 102 h 1549"/>
                <a:gd name="connsiteX4" fmla="*/ 0 w 2439"/>
                <a:gd name="connsiteY4" fmla="*/ 534 h 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 h="1549">
                  <a:moveTo>
                    <a:pt x="0" y="534"/>
                  </a:moveTo>
                  <a:cubicBezTo>
                    <a:pt x="788" y="356"/>
                    <a:pt x="1575" y="178"/>
                    <a:pt x="2337" y="0"/>
                  </a:cubicBezTo>
                  <a:cubicBezTo>
                    <a:pt x="2363" y="508"/>
                    <a:pt x="2388" y="1042"/>
                    <a:pt x="2439" y="1550"/>
                  </a:cubicBezTo>
                  <a:cubicBezTo>
                    <a:pt x="1702" y="1067"/>
                    <a:pt x="965" y="584"/>
                    <a:pt x="203" y="102"/>
                  </a:cubicBezTo>
                  <a:cubicBezTo>
                    <a:pt x="229" y="127"/>
                    <a:pt x="0" y="534"/>
                    <a:pt x="0" y="534"/>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93" name="Freeform: Shape 92">
              <a:extLst>
                <a:ext uri="{FF2B5EF4-FFF2-40B4-BE49-F238E27FC236}">
                  <a16:creationId xmlns:a16="http://schemas.microsoft.com/office/drawing/2014/main" id="{1E13E053-467D-0F55-50E5-DAFD615E1C25}"/>
                </a:ext>
              </a:extLst>
            </p:cNvPr>
            <p:cNvSpPr/>
            <p:nvPr/>
          </p:nvSpPr>
          <p:spPr>
            <a:xfrm>
              <a:off x="3554136" y="2120062"/>
              <a:ext cx="2036872" cy="277077"/>
            </a:xfrm>
            <a:custGeom>
              <a:avLst/>
              <a:gdLst>
                <a:gd name="connsiteX0" fmla="*/ 1623184 w 1623183"/>
                <a:gd name="connsiteY0" fmla="*/ 451 h 220803"/>
                <a:gd name="connsiteX1" fmla="*/ 1533905 w 1623183"/>
                <a:gd name="connsiteY1" fmla="*/ 211962 h 220803"/>
                <a:gd name="connsiteX2" fmla="*/ 1524809 w 1623183"/>
                <a:gd name="connsiteY2" fmla="*/ 220778 h 220803"/>
                <a:gd name="connsiteX3" fmla="*/ 1506897 w 1623183"/>
                <a:gd name="connsiteY3" fmla="*/ 219686 h 220803"/>
                <a:gd name="connsiteX4" fmla="*/ 116287 w 1623183"/>
                <a:gd name="connsiteY4" fmla="*/ 219686 h 220803"/>
                <a:gd name="connsiteX5" fmla="*/ 98375 w 1623183"/>
                <a:gd name="connsiteY5" fmla="*/ 220803 h 220803"/>
                <a:gd name="connsiteX6" fmla="*/ 89279 w 1623183"/>
                <a:gd name="connsiteY6" fmla="*/ 211987 h 220803"/>
                <a:gd name="connsiteX7" fmla="*/ 0 w 1623183"/>
                <a:gd name="connsiteY7" fmla="*/ 476 h 220803"/>
                <a:gd name="connsiteX8" fmla="*/ 16413 w 1623183"/>
                <a:gd name="connsiteY8" fmla="*/ 19 h 220803"/>
                <a:gd name="connsiteX9" fmla="*/ 1606796 w 1623183"/>
                <a:gd name="connsiteY9" fmla="*/ 19 h 220803"/>
                <a:gd name="connsiteX10" fmla="*/ 1623184 w 1623183"/>
                <a:gd name="connsiteY10" fmla="*/ 451 h 22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3183" h="220803">
                  <a:moveTo>
                    <a:pt x="1623184" y="451"/>
                  </a:moveTo>
                  <a:cubicBezTo>
                    <a:pt x="1604078" y="75477"/>
                    <a:pt x="1573260" y="145549"/>
                    <a:pt x="1533905" y="211962"/>
                  </a:cubicBezTo>
                  <a:cubicBezTo>
                    <a:pt x="1531821" y="215468"/>
                    <a:pt x="1527883" y="217856"/>
                    <a:pt x="1524809" y="220778"/>
                  </a:cubicBezTo>
                  <a:cubicBezTo>
                    <a:pt x="1518838" y="220397"/>
                    <a:pt x="1512868" y="219686"/>
                    <a:pt x="1506897" y="219686"/>
                  </a:cubicBezTo>
                  <a:cubicBezTo>
                    <a:pt x="1043352" y="219635"/>
                    <a:pt x="579832" y="219635"/>
                    <a:pt x="116287" y="219686"/>
                  </a:cubicBezTo>
                  <a:cubicBezTo>
                    <a:pt x="110316" y="219686"/>
                    <a:pt x="104345" y="220397"/>
                    <a:pt x="98375" y="220803"/>
                  </a:cubicBezTo>
                  <a:cubicBezTo>
                    <a:pt x="95301" y="217882"/>
                    <a:pt x="91337" y="215493"/>
                    <a:pt x="89279" y="211987"/>
                  </a:cubicBezTo>
                  <a:cubicBezTo>
                    <a:pt x="49950" y="145549"/>
                    <a:pt x="19004" y="75528"/>
                    <a:pt x="0" y="476"/>
                  </a:cubicBezTo>
                  <a:cubicBezTo>
                    <a:pt x="5462" y="324"/>
                    <a:pt x="10925" y="19"/>
                    <a:pt x="16413" y="19"/>
                  </a:cubicBezTo>
                  <a:cubicBezTo>
                    <a:pt x="546549" y="-6"/>
                    <a:pt x="1076660" y="-6"/>
                    <a:pt x="1606796" y="19"/>
                  </a:cubicBezTo>
                  <a:cubicBezTo>
                    <a:pt x="1612259" y="-6"/>
                    <a:pt x="1617721" y="299"/>
                    <a:pt x="1623184" y="451"/>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94" name="Freeform: Shape 93">
              <a:extLst>
                <a:ext uri="{FF2B5EF4-FFF2-40B4-BE49-F238E27FC236}">
                  <a16:creationId xmlns:a16="http://schemas.microsoft.com/office/drawing/2014/main" id="{3E56E480-A6C3-8AA9-BD88-7BF7B298869D}"/>
                </a:ext>
              </a:extLst>
            </p:cNvPr>
            <p:cNvSpPr/>
            <p:nvPr/>
          </p:nvSpPr>
          <p:spPr>
            <a:xfrm>
              <a:off x="3677583" y="2395657"/>
              <a:ext cx="1789979" cy="275444"/>
            </a:xfrm>
            <a:custGeom>
              <a:avLst/>
              <a:gdLst>
                <a:gd name="connsiteX0" fmla="*/ 0 w 1426434"/>
                <a:gd name="connsiteY0" fmla="*/ 1156 h 219501"/>
                <a:gd name="connsiteX1" fmla="*/ 17912 w 1426434"/>
                <a:gd name="connsiteY1" fmla="*/ 38 h 219501"/>
                <a:gd name="connsiteX2" fmla="*/ 1408522 w 1426434"/>
                <a:gd name="connsiteY2" fmla="*/ 38 h 219501"/>
                <a:gd name="connsiteX3" fmla="*/ 1426434 w 1426434"/>
                <a:gd name="connsiteY3" fmla="*/ 1131 h 219501"/>
                <a:gd name="connsiteX4" fmla="*/ 1420667 w 1426434"/>
                <a:gd name="connsiteY4" fmla="*/ 16044 h 219501"/>
                <a:gd name="connsiteX5" fmla="*/ 1322851 w 1426434"/>
                <a:gd name="connsiteY5" fmla="*/ 138911 h 219501"/>
                <a:gd name="connsiteX6" fmla="*/ 1250899 w 1426434"/>
                <a:gd name="connsiteY6" fmla="*/ 208297 h 219501"/>
                <a:gd name="connsiteX7" fmla="*/ 1234741 w 1426434"/>
                <a:gd name="connsiteY7" fmla="*/ 219247 h 219501"/>
                <a:gd name="connsiteX8" fmla="*/ 584278 w 1426434"/>
                <a:gd name="connsiteY8" fmla="*/ 219501 h 219501"/>
                <a:gd name="connsiteX9" fmla="*/ 191694 w 1426434"/>
                <a:gd name="connsiteY9" fmla="*/ 219222 h 219501"/>
                <a:gd name="connsiteX10" fmla="*/ 77516 w 1426434"/>
                <a:gd name="connsiteY10" fmla="*/ 111472 h 219501"/>
                <a:gd name="connsiteX11" fmla="*/ 8359 w 1426434"/>
                <a:gd name="connsiteY11" fmla="*/ 20211 h 219501"/>
                <a:gd name="connsiteX12" fmla="*/ 0 w 1426434"/>
                <a:gd name="connsiteY12" fmla="*/ 1156 h 21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6434" h="219501">
                  <a:moveTo>
                    <a:pt x="0" y="1156"/>
                  </a:moveTo>
                  <a:cubicBezTo>
                    <a:pt x="5971" y="775"/>
                    <a:pt x="11941" y="64"/>
                    <a:pt x="17912" y="38"/>
                  </a:cubicBezTo>
                  <a:cubicBezTo>
                    <a:pt x="481457" y="-13"/>
                    <a:pt x="944977" y="-13"/>
                    <a:pt x="1408522" y="38"/>
                  </a:cubicBezTo>
                  <a:cubicBezTo>
                    <a:pt x="1414493" y="38"/>
                    <a:pt x="1420464" y="749"/>
                    <a:pt x="1426434" y="1131"/>
                  </a:cubicBezTo>
                  <a:cubicBezTo>
                    <a:pt x="1424580" y="6136"/>
                    <a:pt x="1423817" y="12030"/>
                    <a:pt x="1420667" y="16044"/>
                  </a:cubicBezTo>
                  <a:cubicBezTo>
                    <a:pt x="1388426" y="57305"/>
                    <a:pt x="1357048" y="99327"/>
                    <a:pt x="1322851" y="138911"/>
                  </a:cubicBezTo>
                  <a:cubicBezTo>
                    <a:pt x="1301154" y="164013"/>
                    <a:pt x="1275214" y="185507"/>
                    <a:pt x="1250899" y="208297"/>
                  </a:cubicBezTo>
                  <a:cubicBezTo>
                    <a:pt x="1246199" y="212692"/>
                    <a:pt x="1240152" y="215639"/>
                    <a:pt x="1234741" y="219247"/>
                  </a:cubicBezTo>
                  <a:cubicBezTo>
                    <a:pt x="1017920" y="219349"/>
                    <a:pt x="801099" y="219476"/>
                    <a:pt x="584278" y="219501"/>
                  </a:cubicBezTo>
                  <a:cubicBezTo>
                    <a:pt x="453408" y="219501"/>
                    <a:pt x="322564" y="219323"/>
                    <a:pt x="191694" y="219222"/>
                  </a:cubicBezTo>
                  <a:cubicBezTo>
                    <a:pt x="153431" y="183500"/>
                    <a:pt x="113365" y="149506"/>
                    <a:pt x="77516" y="111472"/>
                  </a:cubicBezTo>
                  <a:cubicBezTo>
                    <a:pt x="51499" y="83855"/>
                    <a:pt x="30895" y="51055"/>
                    <a:pt x="8359" y="20211"/>
                  </a:cubicBezTo>
                  <a:cubicBezTo>
                    <a:pt x="4345" y="14774"/>
                    <a:pt x="2719" y="7558"/>
                    <a:pt x="0" y="1156"/>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grpSp>
      <p:pic>
        <p:nvPicPr>
          <p:cNvPr id="96" name="Graphic 95">
            <a:extLst>
              <a:ext uri="{FF2B5EF4-FFF2-40B4-BE49-F238E27FC236}">
                <a16:creationId xmlns:a16="http://schemas.microsoft.com/office/drawing/2014/main" id="{30E8D6A9-F6D4-43CC-8193-6ED0071C0F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67146" y="3695858"/>
            <a:ext cx="1880366" cy="1880366"/>
          </a:xfrm>
          <a:prstGeom prst="rect">
            <a:avLst/>
          </a:prstGeom>
        </p:spPr>
      </p:pic>
      <p:pic>
        <p:nvPicPr>
          <p:cNvPr id="98" name="Graphic 97">
            <a:extLst>
              <a:ext uri="{FF2B5EF4-FFF2-40B4-BE49-F238E27FC236}">
                <a16:creationId xmlns:a16="http://schemas.microsoft.com/office/drawing/2014/main" id="{D4C59EE7-6563-E192-6F69-DB235E0F073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54742" y="3780427"/>
            <a:ext cx="1699978" cy="1699978"/>
          </a:xfrm>
          <a:prstGeom prst="rect">
            <a:avLst/>
          </a:prstGeom>
        </p:spPr>
      </p:pic>
      <p:sp>
        <p:nvSpPr>
          <p:cNvPr id="99" name="TextBox 98">
            <a:extLst>
              <a:ext uri="{FF2B5EF4-FFF2-40B4-BE49-F238E27FC236}">
                <a16:creationId xmlns:a16="http://schemas.microsoft.com/office/drawing/2014/main" id="{876394F6-E1E3-F7D6-FBF2-E5A9E6D78E55}"/>
              </a:ext>
            </a:extLst>
          </p:cNvPr>
          <p:cNvSpPr txBox="1"/>
          <p:nvPr/>
        </p:nvSpPr>
        <p:spPr>
          <a:xfrm>
            <a:off x="7568754" y="3849589"/>
            <a:ext cx="1276710" cy="1323439"/>
          </a:xfrm>
          <a:prstGeom prst="rect">
            <a:avLst/>
          </a:prstGeom>
          <a:noFill/>
        </p:spPr>
        <p:txBody>
          <a:bodyPr wrap="square" rtlCol="0">
            <a:spAutoFit/>
          </a:bodyPr>
          <a:lstStyle/>
          <a:p>
            <a:pPr algn="ctr"/>
            <a:r>
              <a:rPr lang="en-US" sz="8000" dirty="0">
                <a:solidFill>
                  <a:schemeClr val="accent5">
                    <a:lumMod val="75000"/>
                  </a:schemeClr>
                </a:solidFill>
                <a:latin typeface="Poppins Bold" panose="00000800000000000000" pitchFamily="2" charset="0"/>
                <a:cs typeface="Poppins Bold" panose="00000800000000000000" pitchFamily="2" charset="0"/>
              </a:rPr>
              <a:t>+</a:t>
            </a:r>
            <a:endParaRPr lang="en-GB" sz="8000" dirty="0">
              <a:solidFill>
                <a:schemeClr val="accent5">
                  <a:lumMod val="75000"/>
                </a:schemeClr>
              </a:solidFill>
              <a:latin typeface="Poppins Bold" panose="00000800000000000000" pitchFamily="2" charset="0"/>
              <a:cs typeface="Poppins Bold" panose="00000800000000000000" pitchFamily="2" charset="0"/>
            </a:endParaRPr>
          </a:p>
        </p:txBody>
      </p:sp>
      <p:cxnSp>
        <p:nvCxnSpPr>
          <p:cNvPr id="101" name="Straight Connector 100">
            <a:extLst>
              <a:ext uri="{FF2B5EF4-FFF2-40B4-BE49-F238E27FC236}">
                <a16:creationId xmlns:a16="http://schemas.microsoft.com/office/drawing/2014/main" id="{AAD4D50B-055F-0ADD-10C2-042F98058E1C}"/>
              </a:ext>
            </a:extLst>
          </p:cNvPr>
          <p:cNvCxnSpPr>
            <a:cxnSpLocks/>
          </p:cNvCxnSpPr>
          <p:nvPr/>
        </p:nvCxnSpPr>
        <p:spPr>
          <a:xfrm>
            <a:off x="2081177" y="3281680"/>
            <a:ext cx="8327743"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427D775E-F8AF-5B80-E6BC-BDB059C98653}"/>
              </a:ext>
            </a:extLst>
          </p:cNvPr>
          <p:cNvSpPr/>
          <p:nvPr/>
        </p:nvSpPr>
        <p:spPr>
          <a:xfrm>
            <a:off x="5338192" y="2488576"/>
            <a:ext cx="2495168" cy="359042"/>
          </a:xfrm>
          <a:prstGeom prst="roundRect">
            <a:avLst>
              <a:gd name="adj" fmla="val 50000"/>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2">
                    <a:lumMod val="50000"/>
                  </a:schemeClr>
                </a:solidFill>
              </a:rPr>
              <a:t>One bank regulator</a:t>
            </a:r>
            <a:endParaRPr lang="en-US" sz="1600" b="1" dirty="0">
              <a:solidFill>
                <a:schemeClr val="accent2">
                  <a:lumMod val="50000"/>
                </a:schemeClr>
              </a:solidFill>
            </a:endParaRPr>
          </a:p>
        </p:txBody>
      </p:sp>
      <p:sp>
        <p:nvSpPr>
          <p:cNvPr id="3" name="Rectangle: Rounded Corners 2">
            <a:extLst>
              <a:ext uri="{FF2B5EF4-FFF2-40B4-BE49-F238E27FC236}">
                <a16:creationId xmlns:a16="http://schemas.microsoft.com/office/drawing/2014/main" id="{5D9F31E5-8392-4FAD-2977-0FF470E3B0F3}"/>
              </a:ext>
            </a:extLst>
          </p:cNvPr>
          <p:cNvSpPr/>
          <p:nvPr/>
        </p:nvSpPr>
        <p:spPr>
          <a:xfrm>
            <a:off x="5662822" y="5655162"/>
            <a:ext cx="4746098" cy="359042"/>
          </a:xfrm>
          <a:prstGeom prst="roundRect">
            <a:avLst>
              <a:gd name="adj" fmla="val 50000"/>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5">
                    <a:lumMod val="50000"/>
                  </a:schemeClr>
                </a:solidFill>
              </a:rPr>
              <a:t>Regulated at both federal and state level</a:t>
            </a:r>
            <a:endParaRPr lang="en-US" sz="1600" b="1" dirty="0">
              <a:solidFill>
                <a:schemeClr val="accent5">
                  <a:lumMod val="50000"/>
                </a:schemeClr>
              </a:solidFill>
            </a:endParaRPr>
          </a:p>
        </p:txBody>
      </p:sp>
      <p:grpSp>
        <p:nvGrpSpPr>
          <p:cNvPr id="13" name="Group 12">
            <a:extLst>
              <a:ext uri="{FF2B5EF4-FFF2-40B4-BE49-F238E27FC236}">
                <a16:creationId xmlns:a16="http://schemas.microsoft.com/office/drawing/2014/main" id="{1158B546-1265-F6BC-D271-5F753693E3EB}"/>
              </a:ext>
            </a:extLst>
          </p:cNvPr>
          <p:cNvGrpSpPr/>
          <p:nvPr/>
        </p:nvGrpSpPr>
        <p:grpSpPr>
          <a:xfrm>
            <a:off x="1859537" y="812886"/>
            <a:ext cx="2041533" cy="2041533"/>
            <a:chOff x="1859537" y="812886"/>
            <a:chExt cx="2041533" cy="2041533"/>
          </a:xfrm>
        </p:grpSpPr>
        <p:pic>
          <p:nvPicPr>
            <p:cNvPr id="62" name="Graphic 61">
              <a:extLst>
                <a:ext uri="{FF2B5EF4-FFF2-40B4-BE49-F238E27FC236}">
                  <a16:creationId xmlns:a16="http://schemas.microsoft.com/office/drawing/2014/main" id="{41E7AB15-502A-670C-532E-F2CAB55BBD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59537" y="812886"/>
              <a:ext cx="2041533" cy="2041533"/>
            </a:xfrm>
            <a:prstGeom prst="rect">
              <a:avLst/>
            </a:prstGeom>
          </p:spPr>
        </p:pic>
        <p:sp>
          <p:nvSpPr>
            <p:cNvPr id="10" name="Freeform: Shape 9">
              <a:extLst>
                <a:ext uri="{FF2B5EF4-FFF2-40B4-BE49-F238E27FC236}">
                  <a16:creationId xmlns:a16="http://schemas.microsoft.com/office/drawing/2014/main" id="{F19E9D59-45AE-D1EE-67CC-82755DAEBD44}"/>
                </a:ext>
              </a:extLst>
            </p:cNvPr>
            <p:cNvSpPr/>
            <p:nvPr/>
          </p:nvSpPr>
          <p:spPr>
            <a:xfrm>
              <a:off x="1945735" y="1630356"/>
              <a:ext cx="1888468" cy="406592"/>
            </a:xfrm>
            <a:custGeom>
              <a:avLst/>
              <a:gdLst>
                <a:gd name="connsiteX0" fmla="*/ 21285 w 1888468"/>
                <a:gd name="connsiteY0" fmla="*/ 0 h 406592"/>
                <a:gd name="connsiteX1" fmla="*/ 1867183 w 1888468"/>
                <a:gd name="connsiteY1" fmla="*/ 0 h 406592"/>
                <a:gd name="connsiteX2" fmla="*/ 1869285 w 1888468"/>
                <a:gd name="connsiteY2" fmla="*/ 8173 h 406592"/>
                <a:gd name="connsiteX3" fmla="*/ 1888468 w 1888468"/>
                <a:gd name="connsiteY3" fmla="*/ 198469 h 406592"/>
                <a:gd name="connsiteX4" fmla="*/ 1869285 w 1888468"/>
                <a:gd name="connsiteY4" fmla="*/ 388765 h 406592"/>
                <a:gd name="connsiteX5" fmla="*/ 1864701 w 1888468"/>
                <a:gd name="connsiteY5" fmla="*/ 406592 h 406592"/>
                <a:gd name="connsiteX6" fmla="*/ 23767 w 1888468"/>
                <a:gd name="connsiteY6" fmla="*/ 406592 h 406592"/>
                <a:gd name="connsiteX7" fmla="*/ 19184 w 1888468"/>
                <a:gd name="connsiteY7" fmla="*/ 388765 h 406592"/>
                <a:gd name="connsiteX8" fmla="*/ 0 w 1888468"/>
                <a:gd name="connsiteY8" fmla="*/ 198469 h 406592"/>
                <a:gd name="connsiteX9" fmla="*/ 19184 w 1888468"/>
                <a:gd name="connsiteY9" fmla="*/ 8173 h 40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8468" h="406592">
                  <a:moveTo>
                    <a:pt x="21285" y="0"/>
                  </a:moveTo>
                  <a:lnTo>
                    <a:pt x="1867183" y="0"/>
                  </a:lnTo>
                  <a:lnTo>
                    <a:pt x="1869285" y="8173"/>
                  </a:lnTo>
                  <a:cubicBezTo>
                    <a:pt x="1881863" y="69640"/>
                    <a:pt x="1888468" y="133283"/>
                    <a:pt x="1888468" y="198469"/>
                  </a:cubicBezTo>
                  <a:cubicBezTo>
                    <a:pt x="1888468" y="263655"/>
                    <a:pt x="1881863" y="327298"/>
                    <a:pt x="1869285" y="388765"/>
                  </a:cubicBezTo>
                  <a:lnTo>
                    <a:pt x="1864701" y="406592"/>
                  </a:lnTo>
                  <a:lnTo>
                    <a:pt x="23767" y="406592"/>
                  </a:lnTo>
                  <a:lnTo>
                    <a:pt x="19184" y="388765"/>
                  </a:lnTo>
                  <a:cubicBezTo>
                    <a:pt x="6606" y="327298"/>
                    <a:pt x="0" y="263655"/>
                    <a:pt x="0" y="198469"/>
                  </a:cubicBezTo>
                  <a:cubicBezTo>
                    <a:pt x="0" y="133283"/>
                    <a:pt x="6606" y="69640"/>
                    <a:pt x="19184" y="8173"/>
                  </a:cubicBezTo>
                  <a:close/>
                </a:path>
              </a:pathLst>
            </a:cu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TextBox 11">
              <a:extLst>
                <a:ext uri="{FF2B5EF4-FFF2-40B4-BE49-F238E27FC236}">
                  <a16:creationId xmlns:a16="http://schemas.microsoft.com/office/drawing/2014/main" id="{7303BB62-8639-FB1F-F80F-CD6DB60DCEBB}"/>
                </a:ext>
              </a:extLst>
            </p:cNvPr>
            <p:cNvSpPr txBox="1"/>
            <p:nvPr/>
          </p:nvSpPr>
          <p:spPr>
            <a:xfrm>
              <a:off x="1940194" y="1664375"/>
              <a:ext cx="1909615" cy="338554"/>
            </a:xfrm>
            <a:prstGeom prst="rect">
              <a:avLst/>
            </a:prstGeom>
            <a:noFill/>
          </p:spPr>
          <p:txBody>
            <a:bodyPr wrap="square">
              <a:spAutoFit/>
            </a:bodyPr>
            <a:lstStyle/>
            <a:p>
              <a:pPr algn="ctr"/>
              <a:r>
                <a:rPr lang="en-GB" sz="1600" b="1" dirty="0">
                  <a:solidFill>
                    <a:schemeClr val="accent2">
                      <a:lumMod val="50000"/>
                    </a:schemeClr>
                  </a:solidFill>
                  <a:latin typeface="+mj-lt"/>
                </a:rPr>
                <a:t>G10 Countries</a:t>
              </a:r>
              <a:endParaRPr lang="en-US" sz="1600" b="1" dirty="0">
                <a:solidFill>
                  <a:schemeClr val="accent2">
                    <a:lumMod val="50000"/>
                  </a:schemeClr>
                </a:solidFill>
                <a:latin typeface="+mj-lt"/>
              </a:endParaRPr>
            </a:p>
          </p:txBody>
        </p:sp>
      </p:grpSp>
    </p:spTree>
    <p:extLst>
      <p:ext uri="{BB962C8B-B14F-4D97-AF65-F5344CB8AC3E}">
        <p14:creationId xmlns:p14="http://schemas.microsoft.com/office/powerpoint/2010/main" val="236699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1+#ppt_w/2"/>
                                          </p:val>
                                        </p:tav>
                                        <p:tav tm="100000">
                                          <p:val>
                                            <p:strVal val="#ppt_x"/>
                                          </p:val>
                                        </p:tav>
                                      </p:tavLst>
                                    </p:anim>
                                    <p:anim calcmode="lin" valueType="num">
                                      <p:cBhvr additive="base">
                                        <p:cTn id="13" dur="500" fill="hold"/>
                                        <p:tgtEl>
                                          <p:spTgt spid="17"/>
                                        </p:tgtEl>
                                        <p:attrNameLst>
                                          <p:attrName>ppt_y</p:attrName>
                                        </p:attrNameLst>
                                      </p:cBhvr>
                                      <p:tavLst>
                                        <p:tav tm="0">
                                          <p:val>
                                            <p:strVal val="#ppt_y"/>
                                          </p:val>
                                        </p:tav>
                                        <p:tav tm="100000">
                                          <p:val>
                                            <p:strVal val="#ppt_y"/>
                                          </p:val>
                                        </p:tav>
                                      </p:tavLst>
                                    </p:anim>
                                  </p:childTnLst>
                                </p:cTn>
                              </p:par>
                              <p:par>
                                <p:cTn id="14" presetID="2" presetClass="entr" presetSubtype="2" decel="100000" fill="hold" nodeType="withEffect">
                                  <p:stCondLst>
                                    <p:cond delay="25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par>
                                <p:cTn id="18" presetID="53" presetClass="entr" presetSubtype="16" fill="hold" grpId="0" nodeType="withEffect">
                                  <p:stCondLst>
                                    <p:cond delay="25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wipe(left)">
                                      <p:cBhvr>
                                        <p:cTn id="27" dur="500"/>
                                        <p:tgtEl>
                                          <p:spTgt spid="101"/>
                                        </p:tgtEl>
                                      </p:cBhvr>
                                    </p:animEffect>
                                  </p:childTnLst>
                                </p:cTn>
                              </p:par>
                            </p:childTnLst>
                          </p:cTn>
                        </p:par>
                        <p:par>
                          <p:cTn id="28" fill="hold">
                            <p:stCondLst>
                              <p:cond delay="500"/>
                            </p:stCondLst>
                            <p:childTnLst>
                              <p:par>
                                <p:cTn id="29" presetID="2" presetClass="entr" presetSubtype="8" decel="100000" fill="hold" nodeType="afterEffect">
                                  <p:stCondLst>
                                    <p:cond delay="0"/>
                                  </p:stCondLst>
                                  <p:childTnLst>
                                    <p:set>
                                      <p:cBhvr>
                                        <p:cTn id="30" dur="1" fill="hold">
                                          <p:stCondLst>
                                            <p:cond delay="0"/>
                                          </p:stCondLst>
                                        </p:cTn>
                                        <p:tgtEl>
                                          <p:spTgt spid="67"/>
                                        </p:tgtEl>
                                        <p:attrNameLst>
                                          <p:attrName>style.visibility</p:attrName>
                                        </p:attrNameLst>
                                      </p:cBhvr>
                                      <p:to>
                                        <p:strVal val="visible"/>
                                      </p:to>
                                    </p:set>
                                    <p:anim calcmode="lin" valueType="num">
                                      <p:cBhvr additive="base">
                                        <p:cTn id="31" dur="500" fill="hold"/>
                                        <p:tgtEl>
                                          <p:spTgt spid="67"/>
                                        </p:tgtEl>
                                        <p:attrNameLst>
                                          <p:attrName>ppt_x</p:attrName>
                                        </p:attrNameLst>
                                      </p:cBhvr>
                                      <p:tavLst>
                                        <p:tav tm="0">
                                          <p:val>
                                            <p:strVal val="0-#ppt_w/2"/>
                                          </p:val>
                                        </p:tav>
                                        <p:tav tm="100000">
                                          <p:val>
                                            <p:strVal val="#ppt_x"/>
                                          </p:val>
                                        </p:tav>
                                      </p:tavLst>
                                    </p:anim>
                                    <p:anim calcmode="lin" valueType="num">
                                      <p:cBhvr additive="base">
                                        <p:cTn id="32" dur="500" fill="hold"/>
                                        <p:tgtEl>
                                          <p:spTgt spid="67"/>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2" decel="100000"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additive="base">
                                        <p:cTn id="36" dur="500" fill="hold"/>
                                        <p:tgtEl>
                                          <p:spTgt spid="30"/>
                                        </p:tgtEl>
                                        <p:attrNameLst>
                                          <p:attrName>ppt_x</p:attrName>
                                        </p:attrNameLst>
                                      </p:cBhvr>
                                      <p:tavLst>
                                        <p:tav tm="0">
                                          <p:val>
                                            <p:strVal val="1+#ppt_w/2"/>
                                          </p:val>
                                        </p:tav>
                                        <p:tav tm="100000">
                                          <p:val>
                                            <p:strVal val="#ppt_x"/>
                                          </p:val>
                                        </p:tav>
                                      </p:tavLst>
                                    </p:anim>
                                    <p:anim calcmode="lin" valueType="num">
                                      <p:cBhvr additive="base">
                                        <p:cTn id="37" dur="500" fill="hold"/>
                                        <p:tgtEl>
                                          <p:spTgt spid="30"/>
                                        </p:tgtEl>
                                        <p:attrNameLst>
                                          <p:attrName>ppt_y</p:attrName>
                                        </p:attrNameLst>
                                      </p:cBhvr>
                                      <p:tavLst>
                                        <p:tav tm="0">
                                          <p:val>
                                            <p:strVal val="#ppt_y"/>
                                          </p:val>
                                        </p:tav>
                                        <p:tav tm="100000">
                                          <p:val>
                                            <p:strVal val="#ppt_y"/>
                                          </p:val>
                                        </p:tav>
                                      </p:tavLst>
                                    </p:anim>
                                  </p:childTnLst>
                                </p:cTn>
                              </p:par>
                              <p:par>
                                <p:cTn id="38" presetID="2" presetClass="entr" presetSubtype="2" decel="100000" fill="hold" nodeType="withEffect">
                                  <p:stCondLst>
                                    <p:cond delay="250"/>
                                  </p:stCondLst>
                                  <p:childTnLst>
                                    <p:set>
                                      <p:cBhvr>
                                        <p:cTn id="39" dur="1" fill="hold">
                                          <p:stCondLst>
                                            <p:cond delay="0"/>
                                          </p:stCondLst>
                                        </p:cTn>
                                        <p:tgtEl>
                                          <p:spTgt spid="98"/>
                                        </p:tgtEl>
                                        <p:attrNameLst>
                                          <p:attrName>style.visibility</p:attrName>
                                        </p:attrNameLst>
                                      </p:cBhvr>
                                      <p:to>
                                        <p:strVal val="visible"/>
                                      </p:to>
                                    </p:set>
                                    <p:anim calcmode="lin" valueType="num">
                                      <p:cBhvr additive="base">
                                        <p:cTn id="40" dur="500" fill="hold"/>
                                        <p:tgtEl>
                                          <p:spTgt spid="98"/>
                                        </p:tgtEl>
                                        <p:attrNameLst>
                                          <p:attrName>ppt_x</p:attrName>
                                        </p:attrNameLst>
                                      </p:cBhvr>
                                      <p:tavLst>
                                        <p:tav tm="0">
                                          <p:val>
                                            <p:strVal val="1+#ppt_w/2"/>
                                          </p:val>
                                        </p:tav>
                                        <p:tav tm="100000">
                                          <p:val>
                                            <p:strVal val="#ppt_x"/>
                                          </p:val>
                                        </p:tav>
                                      </p:tavLst>
                                    </p:anim>
                                    <p:anim calcmode="lin" valueType="num">
                                      <p:cBhvr additive="base">
                                        <p:cTn id="41" dur="500" fill="hold"/>
                                        <p:tgtEl>
                                          <p:spTgt spid="98"/>
                                        </p:tgtEl>
                                        <p:attrNameLst>
                                          <p:attrName>ppt_y</p:attrName>
                                        </p:attrNameLst>
                                      </p:cBhvr>
                                      <p:tavLst>
                                        <p:tav tm="0">
                                          <p:val>
                                            <p:strVal val="#ppt_y"/>
                                          </p:val>
                                        </p:tav>
                                        <p:tav tm="100000">
                                          <p:val>
                                            <p:strVal val="#ppt_y"/>
                                          </p:val>
                                        </p:tav>
                                      </p:tavLst>
                                    </p:anim>
                                  </p:childTnLst>
                                </p:cTn>
                              </p:par>
                              <p:par>
                                <p:cTn id="42" presetID="2" presetClass="entr" presetSubtype="2" decel="100000" fill="hold" grpId="0" nodeType="withEffect">
                                  <p:stCondLst>
                                    <p:cond delay="500"/>
                                  </p:stCondLst>
                                  <p:childTnLst>
                                    <p:set>
                                      <p:cBhvr>
                                        <p:cTn id="43" dur="1" fill="hold">
                                          <p:stCondLst>
                                            <p:cond delay="0"/>
                                          </p:stCondLst>
                                        </p:cTn>
                                        <p:tgtEl>
                                          <p:spTgt spid="99"/>
                                        </p:tgtEl>
                                        <p:attrNameLst>
                                          <p:attrName>style.visibility</p:attrName>
                                        </p:attrNameLst>
                                      </p:cBhvr>
                                      <p:to>
                                        <p:strVal val="visible"/>
                                      </p:to>
                                    </p:set>
                                    <p:anim calcmode="lin" valueType="num">
                                      <p:cBhvr additive="base">
                                        <p:cTn id="44" dur="500" fill="hold"/>
                                        <p:tgtEl>
                                          <p:spTgt spid="99"/>
                                        </p:tgtEl>
                                        <p:attrNameLst>
                                          <p:attrName>ppt_x</p:attrName>
                                        </p:attrNameLst>
                                      </p:cBhvr>
                                      <p:tavLst>
                                        <p:tav tm="0">
                                          <p:val>
                                            <p:strVal val="1+#ppt_w/2"/>
                                          </p:val>
                                        </p:tav>
                                        <p:tav tm="100000">
                                          <p:val>
                                            <p:strVal val="#ppt_x"/>
                                          </p:val>
                                        </p:tav>
                                      </p:tavLst>
                                    </p:anim>
                                    <p:anim calcmode="lin" valueType="num">
                                      <p:cBhvr additive="base">
                                        <p:cTn id="45" dur="500" fill="hold"/>
                                        <p:tgtEl>
                                          <p:spTgt spid="99"/>
                                        </p:tgtEl>
                                        <p:attrNameLst>
                                          <p:attrName>ppt_y</p:attrName>
                                        </p:attrNameLst>
                                      </p:cBhvr>
                                      <p:tavLst>
                                        <p:tav tm="0">
                                          <p:val>
                                            <p:strVal val="#ppt_y"/>
                                          </p:val>
                                        </p:tav>
                                        <p:tav tm="100000">
                                          <p:val>
                                            <p:strVal val="#ppt_y"/>
                                          </p:val>
                                        </p:tav>
                                      </p:tavLst>
                                    </p:anim>
                                  </p:childTnLst>
                                </p:cTn>
                              </p:par>
                              <p:par>
                                <p:cTn id="46" presetID="2" presetClass="entr" presetSubtype="2" decel="100000" fill="hold" nodeType="withEffect">
                                  <p:stCondLst>
                                    <p:cond delay="750"/>
                                  </p:stCondLst>
                                  <p:childTnLst>
                                    <p:set>
                                      <p:cBhvr>
                                        <p:cTn id="47" dur="1" fill="hold">
                                          <p:stCondLst>
                                            <p:cond delay="0"/>
                                          </p:stCondLst>
                                        </p:cTn>
                                        <p:tgtEl>
                                          <p:spTgt spid="96"/>
                                        </p:tgtEl>
                                        <p:attrNameLst>
                                          <p:attrName>style.visibility</p:attrName>
                                        </p:attrNameLst>
                                      </p:cBhvr>
                                      <p:to>
                                        <p:strVal val="visible"/>
                                      </p:to>
                                    </p:set>
                                    <p:anim calcmode="lin" valueType="num">
                                      <p:cBhvr additive="base">
                                        <p:cTn id="48" dur="500" fill="hold"/>
                                        <p:tgtEl>
                                          <p:spTgt spid="96"/>
                                        </p:tgtEl>
                                        <p:attrNameLst>
                                          <p:attrName>ppt_x</p:attrName>
                                        </p:attrNameLst>
                                      </p:cBhvr>
                                      <p:tavLst>
                                        <p:tav tm="0">
                                          <p:val>
                                            <p:strVal val="1+#ppt_w/2"/>
                                          </p:val>
                                        </p:tav>
                                        <p:tav tm="100000">
                                          <p:val>
                                            <p:strVal val="#ppt_x"/>
                                          </p:val>
                                        </p:tav>
                                      </p:tavLst>
                                    </p:anim>
                                    <p:anim calcmode="lin" valueType="num">
                                      <p:cBhvr additive="base">
                                        <p:cTn id="49" dur="500" fill="hold"/>
                                        <p:tgtEl>
                                          <p:spTgt spid="96"/>
                                        </p:tgtEl>
                                        <p:attrNameLst>
                                          <p:attrName>ppt_y</p:attrName>
                                        </p:attrNameLst>
                                      </p:cBhvr>
                                      <p:tavLst>
                                        <p:tav tm="0">
                                          <p:val>
                                            <p:strVal val="#ppt_y"/>
                                          </p:val>
                                        </p:tav>
                                        <p:tav tm="100000">
                                          <p:val>
                                            <p:strVal val="#ppt_y"/>
                                          </p:val>
                                        </p:tav>
                                      </p:tavLst>
                                    </p:anim>
                                  </p:childTnLst>
                                </p:cTn>
                              </p:par>
                              <p:par>
                                <p:cTn id="50" presetID="53" presetClass="entr" presetSubtype="16" fill="hold" grpId="0" nodeType="withEffect">
                                  <p:stCondLst>
                                    <p:cond delay="750"/>
                                  </p:stCondLst>
                                  <p:childTnLst>
                                    <p:set>
                                      <p:cBhvr>
                                        <p:cTn id="51" dur="1" fill="hold">
                                          <p:stCondLst>
                                            <p:cond delay="0"/>
                                          </p:stCondLst>
                                        </p:cTn>
                                        <p:tgtEl>
                                          <p:spTgt spid="3"/>
                                        </p:tgtEl>
                                        <p:attrNameLst>
                                          <p:attrName>style.visibility</p:attrName>
                                        </p:attrNameLst>
                                      </p:cBhvr>
                                      <p:to>
                                        <p:strVal val="visible"/>
                                      </p:to>
                                    </p:set>
                                    <p:anim calcmode="lin" valueType="num">
                                      <p:cBhvr>
                                        <p:cTn id="52" dur="500" fill="hold"/>
                                        <p:tgtEl>
                                          <p:spTgt spid="3"/>
                                        </p:tgtEl>
                                        <p:attrNameLst>
                                          <p:attrName>ppt_w</p:attrName>
                                        </p:attrNameLst>
                                      </p:cBhvr>
                                      <p:tavLst>
                                        <p:tav tm="0">
                                          <p:val>
                                            <p:fltVal val="0"/>
                                          </p:val>
                                        </p:tav>
                                        <p:tav tm="100000">
                                          <p:val>
                                            <p:strVal val="#ppt_w"/>
                                          </p:val>
                                        </p:tav>
                                      </p:tavLst>
                                    </p:anim>
                                    <p:anim calcmode="lin" valueType="num">
                                      <p:cBhvr>
                                        <p:cTn id="53" dur="500" fill="hold"/>
                                        <p:tgtEl>
                                          <p:spTgt spid="3"/>
                                        </p:tgtEl>
                                        <p:attrNameLst>
                                          <p:attrName>ppt_h</p:attrName>
                                        </p:attrNameLst>
                                      </p:cBhvr>
                                      <p:tavLst>
                                        <p:tav tm="0">
                                          <p:val>
                                            <p:fltVal val="0"/>
                                          </p:val>
                                        </p:tav>
                                        <p:tav tm="100000">
                                          <p:val>
                                            <p:strVal val="#ppt_h"/>
                                          </p:val>
                                        </p:tav>
                                      </p:tavLst>
                                    </p:anim>
                                    <p:animEffect transition="in" filter="fade">
                                      <p:cBhvr>
                                        <p:cTn id="5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0" grpId="0"/>
      <p:bldP spid="99" grpId="0"/>
      <p:bldP spid="2" grpId="0" animBg="1"/>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5D9F32-5155-CF43-9D61-2E5A070606D5}"/>
              </a:ext>
            </a:extLst>
          </p:cNvPr>
          <p:cNvSpPr txBox="1"/>
          <p:nvPr/>
        </p:nvSpPr>
        <p:spPr>
          <a:xfrm>
            <a:off x="3267075" y="1841127"/>
            <a:ext cx="5657850" cy="523220"/>
          </a:xfrm>
          <a:prstGeom prst="rect">
            <a:avLst/>
          </a:prstGeom>
          <a:noFill/>
        </p:spPr>
        <p:txBody>
          <a:bodyPr wrap="square" rtlCol="0">
            <a:spAutoFit/>
          </a:bodyPr>
          <a:lstStyle/>
          <a:p>
            <a:pPr algn="ctr"/>
            <a:r>
              <a:rPr lang="en-US" sz="2800" dirty="0">
                <a:solidFill>
                  <a:schemeClr val="accent5"/>
                </a:solidFill>
                <a:latin typeface="Poppins Bold" panose="00000800000000000000" pitchFamily="2" charset="0"/>
                <a:ea typeface="Open Sans" panose="020B0606030504020204" pitchFamily="34" charset="0"/>
                <a:cs typeface="Poppins Bold" panose="00000800000000000000" pitchFamily="2" charset="0"/>
              </a:rPr>
              <a:t>Key U.S. Regulators</a:t>
            </a:r>
            <a:endParaRPr lang="en-GB" sz="2800" dirty="0">
              <a:solidFill>
                <a:schemeClr val="accent5"/>
              </a:solidFill>
              <a:latin typeface="Poppins Bold" panose="00000800000000000000" pitchFamily="2" charset="0"/>
              <a:cs typeface="Poppins Bold" panose="00000800000000000000" pitchFamily="2" charset="0"/>
            </a:endParaRPr>
          </a:p>
        </p:txBody>
      </p:sp>
      <p:sp>
        <p:nvSpPr>
          <p:cNvPr id="73" name="Rectangle: Rounded Corners 72">
            <a:extLst>
              <a:ext uri="{FF2B5EF4-FFF2-40B4-BE49-F238E27FC236}">
                <a16:creationId xmlns:a16="http://schemas.microsoft.com/office/drawing/2014/main" id="{4AC4E7C5-6D80-060E-0FD1-D0D79A6C0E59}"/>
              </a:ext>
            </a:extLst>
          </p:cNvPr>
          <p:cNvSpPr/>
          <p:nvPr/>
        </p:nvSpPr>
        <p:spPr>
          <a:xfrm>
            <a:off x="1139847" y="2569024"/>
            <a:ext cx="3085125" cy="3636681"/>
          </a:xfrm>
          <a:prstGeom prst="roundRect">
            <a:avLst>
              <a:gd name="adj" fmla="val 11262"/>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GB" sz="1800" b="1" i="0" u="none" strike="noStrike" cap="none" normalizeH="0" baseline="0" dirty="0">
              <a:ln>
                <a:noFill/>
              </a:ln>
              <a:solidFill>
                <a:schemeClr val="bg1"/>
              </a:solidFill>
              <a:effectLst/>
              <a:latin typeface="Poppins" panose="00000500000000000000" pitchFamily="2" charset="0"/>
              <a:ea typeface="Open Sans" panose="020B0606030504020204" pitchFamily="34" charset="0"/>
              <a:cs typeface="Poppins" panose="00000500000000000000" pitchFamily="2" charset="0"/>
            </a:endParaRPr>
          </a:p>
        </p:txBody>
      </p:sp>
      <p:sp>
        <p:nvSpPr>
          <p:cNvPr id="74" name="Rectangle: Rounded Corners 73">
            <a:extLst>
              <a:ext uri="{FF2B5EF4-FFF2-40B4-BE49-F238E27FC236}">
                <a16:creationId xmlns:a16="http://schemas.microsoft.com/office/drawing/2014/main" id="{8B115438-0BE0-D1C3-DE44-91E5C47A3A67}"/>
              </a:ext>
            </a:extLst>
          </p:cNvPr>
          <p:cNvSpPr/>
          <p:nvPr/>
        </p:nvSpPr>
        <p:spPr>
          <a:xfrm>
            <a:off x="4559413" y="2569024"/>
            <a:ext cx="3085125" cy="3636681"/>
          </a:xfrm>
          <a:prstGeom prst="roundRect">
            <a:avLst>
              <a:gd name="adj" fmla="val 11262"/>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GB" sz="1800" b="1" i="0" u="none" strike="noStrike" cap="none" normalizeH="0" baseline="0" dirty="0">
              <a:ln>
                <a:noFill/>
              </a:ln>
              <a:solidFill>
                <a:schemeClr val="bg1"/>
              </a:solidFill>
              <a:effectLst/>
              <a:latin typeface="Poppins" panose="00000500000000000000" pitchFamily="2" charset="0"/>
              <a:ea typeface="Open Sans" panose="020B0606030504020204" pitchFamily="34" charset="0"/>
              <a:cs typeface="Poppins" panose="00000500000000000000" pitchFamily="2" charset="0"/>
            </a:endParaRPr>
          </a:p>
        </p:txBody>
      </p:sp>
      <p:sp>
        <p:nvSpPr>
          <p:cNvPr id="75" name="Rectangle: Rounded Corners 74">
            <a:extLst>
              <a:ext uri="{FF2B5EF4-FFF2-40B4-BE49-F238E27FC236}">
                <a16:creationId xmlns:a16="http://schemas.microsoft.com/office/drawing/2014/main" id="{0053D003-7B92-5F45-B121-2687A61A6499}"/>
              </a:ext>
            </a:extLst>
          </p:cNvPr>
          <p:cNvSpPr/>
          <p:nvPr/>
        </p:nvSpPr>
        <p:spPr>
          <a:xfrm>
            <a:off x="7978979" y="2569024"/>
            <a:ext cx="3085125" cy="3636681"/>
          </a:xfrm>
          <a:prstGeom prst="roundRect">
            <a:avLst>
              <a:gd name="adj" fmla="val 11262"/>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GB" sz="1800" b="1" i="0" u="none" strike="noStrike" cap="none" normalizeH="0" baseline="0" dirty="0">
              <a:ln>
                <a:noFill/>
              </a:ln>
              <a:solidFill>
                <a:schemeClr val="bg1"/>
              </a:solidFill>
              <a:effectLst/>
              <a:latin typeface="Poppins" panose="00000500000000000000" pitchFamily="2" charset="0"/>
              <a:ea typeface="Open Sans" panose="020B0606030504020204" pitchFamily="34" charset="0"/>
              <a:cs typeface="Poppins" panose="00000500000000000000" pitchFamily="2" charset="0"/>
            </a:endParaRPr>
          </a:p>
        </p:txBody>
      </p:sp>
      <p:grpSp>
        <p:nvGrpSpPr>
          <p:cNvPr id="3" name="Group 2">
            <a:extLst>
              <a:ext uri="{FF2B5EF4-FFF2-40B4-BE49-F238E27FC236}">
                <a16:creationId xmlns:a16="http://schemas.microsoft.com/office/drawing/2014/main" id="{2919B96F-F5F1-9614-FDA0-55C251AF0849}"/>
              </a:ext>
            </a:extLst>
          </p:cNvPr>
          <p:cNvGrpSpPr/>
          <p:nvPr/>
        </p:nvGrpSpPr>
        <p:grpSpPr>
          <a:xfrm>
            <a:off x="5484285" y="438643"/>
            <a:ext cx="1223429" cy="1225732"/>
            <a:chOff x="3516570" y="785827"/>
            <a:chExt cx="2111772" cy="2115748"/>
          </a:xfrm>
        </p:grpSpPr>
        <p:sp>
          <p:nvSpPr>
            <p:cNvPr id="4" name="Freeform: Shape 3">
              <a:extLst>
                <a:ext uri="{FF2B5EF4-FFF2-40B4-BE49-F238E27FC236}">
                  <a16:creationId xmlns:a16="http://schemas.microsoft.com/office/drawing/2014/main" id="{41837FD2-D5BC-6F56-AE8D-E57C1E541031}"/>
                </a:ext>
              </a:extLst>
            </p:cNvPr>
            <p:cNvSpPr/>
            <p:nvPr/>
          </p:nvSpPr>
          <p:spPr>
            <a:xfrm>
              <a:off x="3516570" y="1843000"/>
              <a:ext cx="2111772" cy="277627"/>
            </a:xfrm>
            <a:custGeom>
              <a:avLst/>
              <a:gdLst>
                <a:gd name="connsiteX0" fmla="*/ 337 w 1682871"/>
                <a:gd name="connsiteY0" fmla="*/ 178 h 221241"/>
                <a:gd name="connsiteX1" fmla="*/ 184333 w 1682871"/>
                <a:gd name="connsiteY1" fmla="*/ 534 h 221241"/>
                <a:gd name="connsiteX2" fmla="*/ 821838 w 1682871"/>
                <a:gd name="connsiteY2" fmla="*/ 534 h 221241"/>
                <a:gd name="connsiteX3" fmla="*/ 841528 w 1682871"/>
                <a:gd name="connsiteY3" fmla="*/ 0 h 221241"/>
                <a:gd name="connsiteX4" fmla="*/ 861168 w 1682871"/>
                <a:gd name="connsiteY4" fmla="*/ 508 h 221241"/>
                <a:gd name="connsiteX5" fmla="*/ 1682871 w 1682871"/>
                <a:gd name="connsiteY5" fmla="*/ 559 h 221241"/>
                <a:gd name="connsiteX6" fmla="*/ 1682871 w 1682871"/>
                <a:gd name="connsiteY6" fmla="*/ 92760 h 221241"/>
                <a:gd name="connsiteX7" fmla="*/ 1676418 w 1682871"/>
                <a:gd name="connsiteY7" fmla="*/ 107750 h 221241"/>
                <a:gd name="connsiteX8" fmla="*/ 1653120 w 1682871"/>
                <a:gd name="connsiteY8" fmla="*/ 221242 h 221241"/>
                <a:gd name="connsiteX9" fmla="*/ 1636707 w 1682871"/>
                <a:gd name="connsiteY9" fmla="*/ 220784 h 221241"/>
                <a:gd name="connsiteX10" fmla="*/ 46324 w 1682871"/>
                <a:gd name="connsiteY10" fmla="*/ 220784 h 221241"/>
                <a:gd name="connsiteX11" fmla="*/ 29911 w 1682871"/>
                <a:gd name="connsiteY11" fmla="*/ 221242 h 221241"/>
                <a:gd name="connsiteX12" fmla="*/ 3285 w 1682871"/>
                <a:gd name="connsiteY12" fmla="*/ 71596 h 221241"/>
                <a:gd name="connsiteX13" fmla="*/ 337 w 1682871"/>
                <a:gd name="connsiteY13" fmla="*/ 53227 h 221241"/>
                <a:gd name="connsiteX14" fmla="*/ 337 w 1682871"/>
                <a:gd name="connsiteY14" fmla="*/ 3836 h 221241"/>
                <a:gd name="connsiteX15" fmla="*/ 337 w 1682871"/>
                <a:gd name="connsiteY15" fmla="*/ 178 h 2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871" h="221241">
                  <a:moveTo>
                    <a:pt x="337" y="178"/>
                  </a:moveTo>
                  <a:cubicBezTo>
                    <a:pt x="61669" y="305"/>
                    <a:pt x="123001" y="534"/>
                    <a:pt x="184333" y="534"/>
                  </a:cubicBezTo>
                  <a:cubicBezTo>
                    <a:pt x="396834" y="584"/>
                    <a:pt x="609336" y="559"/>
                    <a:pt x="821838" y="534"/>
                  </a:cubicBezTo>
                  <a:cubicBezTo>
                    <a:pt x="828393" y="534"/>
                    <a:pt x="834948" y="203"/>
                    <a:pt x="841528" y="0"/>
                  </a:cubicBezTo>
                  <a:cubicBezTo>
                    <a:pt x="848083" y="178"/>
                    <a:pt x="854613" y="508"/>
                    <a:pt x="861168" y="508"/>
                  </a:cubicBezTo>
                  <a:cubicBezTo>
                    <a:pt x="1135077" y="559"/>
                    <a:pt x="1408987" y="559"/>
                    <a:pt x="1682871" y="559"/>
                  </a:cubicBezTo>
                  <a:cubicBezTo>
                    <a:pt x="1682871" y="31301"/>
                    <a:pt x="1682871" y="62018"/>
                    <a:pt x="1682871" y="92760"/>
                  </a:cubicBezTo>
                  <a:cubicBezTo>
                    <a:pt x="1680661" y="97740"/>
                    <a:pt x="1677510" y="102516"/>
                    <a:pt x="1676418" y="107750"/>
                  </a:cubicBezTo>
                  <a:cubicBezTo>
                    <a:pt x="1668415" y="145530"/>
                    <a:pt x="1660818" y="183411"/>
                    <a:pt x="1653120" y="221242"/>
                  </a:cubicBezTo>
                  <a:cubicBezTo>
                    <a:pt x="1647658" y="221089"/>
                    <a:pt x="1642195" y="220784"/>
                    <a:pt x="1636707" y="220784"/>
                  </a:cubicBezTo>
                  <a:cubicBezTo>
                    <a:pt x="1106571" y="220759"/>
                    <a:pt x="576460" y="220759"/>
                    <a:pt x="46324" y="220784"/>
                  </a:cubicBezTo>
                  <a:cubicBezTo>
                    <a:pt x="40861" y="220784"/>
                    <a:pt x="35399" y="221089"/>
                    <a:pt x="29911" y="221242"/>
                  </a:cubicBezTo>
                  <a:cubicBezTo>
                    <a:pt x="21069" y="171343"/>
                    <a:pt x="12355" y="121444"/>
                    <a:pt x="3285" y="71596"/>
                  </a:cubicBezTo>
                  <a:cubicBezTo>
                    <a:pt x="2141" y="65295"/>
                    <a:pt x="2522" y="59350"/>
                    <a:pt x="337" y="53227"/>
                  </a:cubicBezTo>
                  <a:cubicBezTo>
                    <a:pt x="337" y="36764"/>
                    <a:pt x="337" y="20300"/>
                    <a:pt x="337" y="3836"/>
                  </a:cubicBezTo>
                  <a:cubicBezTo>
                    <a:pt x="1506" y="2617"/>
                    <a:pt x="-831" y="1397"/>
                    <a:pt x="337" y="17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5" name="Freeform: Shape 4">
              <a:extLst>
                <a:ext uri="{FF2B5EF4-FFF2-40B4-BE49-F238E27FC236}">
                  <a16:creationId xmlns:a16="http://schemas.microsoft.com/office/drawing/2014/main" id="{F03CD075-1071-320A-7B78-E9FE86BBB77A}"/>
                </a:ext>
              </a:extLst>
            </p:cNvPr>
            <p:cNvSpPr/>
            <p:nvPr/>
          </p:nvSpPr>
          <p:spPr>
            <a:xfrm>
              <a:off x="4572541" y="1567349"/>
              <a:ext cx="1055801" cy="276352"/>
            </a:xfrm>
            <a:custGeom>
              <a:avLst/>
              <a:gdLst>
                <a:gd name="connsiteX0" fmla="*/ 841369 w 841368"/>
                <a:gd name="connsiteY0" fmla="*/ 220225 h 220225"/>
                <a:gd name="connsiteX1" fmla="*/ 19639 w 841368"/>
                <a:gd name="connsiteY1" fmla="*/ 220200 h 220225"/>
                <a:gd name="connsiteX2" fmla="*/ 0 w 841368"/>
                <a:gd name="connsiteY2" fmla="*/ 219692 h 220225"/>
                <a:gd name="connsiteX3" fmla="*/ 559 w 841368"/>
                <a:gd name="connsiteY3" fmla="*/ 0 h 220225"/>
                <a:gd name="connsiteX4" fmla="*/ 811617 w 841368"/>
                <a:gd name="connsiteY4" fmla="*/ 0 h 220225"/>
                <a:gd name="connsiteX5" fmla="*/ 831282 w 841368"/>
                <a:gd name="connsiteY5" fmla="*/ 90981 h 220225"/>
                <a:gd name="connsiteX6" fmla="*/ 841369 w 841368"/>
                <a:gd name="connsiteY6" fmla="*/ 154371 h 220225"/>
                <a:gd name="connsiteX7" fmla="*/ 841369 w 841368"/>
                <a:gd name="connsiteY7" fmla="*/ 220225 h 22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68" h="220225">
                  <a:moveTo>
                    <a:pt x="841369" y="220225"/>
                  </a:moveTo>
                  <a:cubicBezTo>
                    <a:pt x="567459" y="220225"/>
                    <a:pt x="293549" y="220225"/>
                    <a:pt x="19639" y="220200"/>
                  </a:cubicBezTo>
                  <a:cubicBezTo>
                    <a:pt x="13085" y="220200"/>
                    <a:pt x="6555" y="219870"/>
                    <a:pt x="0" y="219692"/>
                  </a:cubicBezTo>
                  <a:cubicBezTo>
                    <a:pt x="178" y="146470"/>
                    <a:pt x="356" y="73248"/>
                    <a:pt x="559" y="0"/>
                  </a:cubicBezTo>
                  <a:cubicBezTo>
                    <a:pt x="270912" y="0"/>
                    <a:pt x="541265" y="0"/>
                    <a:pt x="811617" y="0"/>
                  </a:cubicBezTo>
                  <a:cubicBezTo>
                    <a:pt x="818223" y="30310"/>
                    <a:pt x="825286" y="60544"/>
                    <a:pt x="831282" y="90981"/>
                  </a:cubicBezTo>
                  <a:cubicBezTo>
                    <a:pt x="835423" y="111967"/>
                    <a:pt x="838066" y="133233"/>
                    <a:pt x="841369" y="154371"/>
                  </a:cubicBezTo>
                  <a:cubicBezTo>
                    <a:pt x="841369" y="176323"/>
                    <a:pt x="841369" y="198274"/>
                    <a:pt x="841369" y="2202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6" name="Freeform: Shape 5">
              <a:extLst>
                <a:ext uri="{FF2B5EF4-FFF2-40B4-BE49-F238E27FC236}">
                  <a16:creationId xmlns:a16="http://schemas.microsoft.com/office/drawing/2014/main" id="{CE17B2D7-923D-503E-C53A-C44B1BC3E621}"/>
                </a:ext>
              </a:extLst>
            </p:cNvPr>
            <p:cNvSpPr/>
            <p:nvPr/>
          </p:nvSpPr>
          <p:spPr>
            <a:xfrm>
              <a:off x="3918132" y="2670782"/>
              <a:ext cx="1308848" cy="230793"/>
            </a:xfrm>
            <a:custGeom>
              <a:avLst/>
              <a:gdLst>
                <a:gd name="connsiteX0" fmla="*/ 1043022 w 1043021"/>
                <a:gd name="connsiteY0" fmla="*/ 25 h 183919"/>
                <a:gd name="connsiteX1" fmla="*/ 985933 w 1043021"/>
                <a:gd name="connsiteY1" fmla="*/ 43674 h 183919"/>
                <a:gd name="connsiteX2" fmla="*/ 593755 w 1043021"/>
                <a:gd name="connsiteY2" fmla="*/ 180769 h 183919"/>
                <a:gd name="connsiteX3" fmla="*/ 587251 w 1043021"/>
                <a:gd name="connsiteY3" fmla="*/ 183919 h 183919"/>
                <a:gd name="connsiteX4" fmla="*/ 452493 w 1043021"/>
                <a:gd name="connsiteY4" fmla="*/ 183919 h 183919"/>
                <a:gd name="connsiteX5" fmla="*/ 393779 w 1043021"/>
                <a:gd name="connsiteY5" fmla="*/ 174112 h 183919"/>
                <a:gd name="connsiteX6" fmla="*/ 6504 w 1043021"/>
                <a:gd name="connsiteY6" fmla="*/ 7190 h 183919"/>
                <a:gd name="connsiteX7" fmla="*/ 0 w 1043021"/>
                <a:gd name="connsiteY7" fmla="*/ 0 h 183919"/>
                <a:gd name="connsiteX8" fmla="*/ 392584 w 1043021"/>
                <a:gd name="connsiteY8" fmla="*/ 280 h 183919"/>
                <a:gd name="connsiteX9" fmla="*/ 1043022 w 1043021"/>
                <a:gd name="connsiteY9" fmla="*/ 25 h 1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021" h="183919">
                  <a:moveTo>
                    <a:pt x="1043022" y="25"/>
                  </a:moveTo>
                  <a:cubicBezTo>
                    <a:pt x="1024043" y="14634"/>
                    <a:pt x="1005852" y="30488"/>
                    <a:pt x="985933" y="43674"/>
                  </a:cubicBezTo>
                  <a:cubicBezTo>
                    <a:pt x="866852" y="122562"/>
                    <a:pt x="736134" y="168523"/>
                    <a:pt x="593755" y="180769"/>
                  </a:cubicBezTo>
                  <a:cubicBezTo>
                    <a:pt x="591519" y="180972"/>
                    <a:pt x="589410" y="182827"/>
                    <a:pt x="587251" y="183919"/>
                  </a:cubicBezTo>
                  <a:cubicBezTo>
                    <a:pt x="542332" y="183919"/>
                    <a:pt x="497413" y="183919"/>
                    <a:pt x="452493" y="183919"/>
                  </a:cubicBezTo>
                  <a:cubicBezTo>
                    <a:pt x="432930" y="180642"/>
                    <a:pt x="413367" y="177161"/>
                    <a:pt x="393779" y="174112"/>
                  </a:cubicBezTo>
                  <a:cubicBezTo>
                    <a:pt x="250383" y="151729"/>
                    <a:pt x="121317" y="96037"/>
                    <a:pt x="6504" y="7190"/>
                  </a:cubicBezTo>
                  <a:cubicBezTo>
                    <a:pt x="3989" y="5234"/>
                    <a:pt x="2160" y="2414"/>
                    <a:pt x="0" y="0"/>
                  </a:cubicBezTo>
                  <a:cubicBezTo>
                    <a:pt x="130870" y="102"/>
                    <a:pt x="261714" y="280"/>
                    <a:pt x="392584" y="280"/>
                  </a:cubicBezTo>
                  <a:cubicBezTo>
                    <a:pt x="609380" y="254"/>
                    <a:pt x="826201" y="127"/>
                    <a:pt x="1043022" y="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7" name="Freeform: Shape 6">
              <a:extLst>
                <a:ext uri="{FF2B5EF4-FFF2-40B4-BE49-F238E27FC236}">
                  <a16:creationId xmlns:a16="http://schemas.microsoft.com/office/drawing/2014/main" id="{083C38C3-059D-D2E8-D56A-564D8712F602}"/>
                </a:ext>
              </a:extLst>
            </p:cNvPr>
            <p:cNvSpPr/>
            <p:nvPr/>
          </p:nvSpPr>
          <p:spPr>
            <a:xfrm>
              <a:off x="4572572" y="785827"/>
              <a:ext cx="651698" cy="230418"/>
            </a:xfrm>
            <a:custGeom>
              <a:avLst/>
              <a:gdLst>
                <a:gd name="connsiteX0" fmla="*/ 92023 w 519338"/>
                <a:gd name="connsiteY0" fmla="*/ 0 h 183620"/>
                <a:gd name="connsiteX1" fmla="*/ 126322 w 519338"/>
                <a:gd name="connsiteY1" fmla="*/ 9502 h 183620"/>
                <a:gd name="connsiteX2" fmla="*/ 342457 w 519338"/>
                <a:gd name="connsiteY2" fmla="*/ 72790 h 183620"/>
                <a:gd name="connsiteX3" fmla="*/ 510700 w 519338"/>
                <a:gd name="connsiteY3" fmla="*/ 173426 h 183620"/>
                <a:gd name="connsiteX4" fmla="*/ 519338 w 519338"/>
                <a:gd name="connsiteY4" fmla="*/ 182700 h 183620"/>
                <a:gd name="connsiteX5" fmla="*/ 501376 w 519338"/>
                <a:gd name="connsiteY5" fmla="*/ 183589 h 183620"/>
                <a:gd name="connsiteX6" fmla="*/ 559 w 519338"/>
                <a:gd name="connsiteY6" fmla="*/ 183614 h 183620"/>
                <a:gd name="connsiteX7" fmla="*/ 0 w 519338"/>
                <a:gd name="connsiteY7" fmla="*/ 25 h 183620"/>
                <a:gd name="connsiteX8" fmla="*/ 92023 w 519338"/>
                <a:gd name="connsiteY8" fmla="*/ 0 h 18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338" h="183620">
                  <a:moveTo>
                    <a:pt x="92023" y="0"/>
                  </a:moveTo>
                  <a:cubicBezTo>
                    <a:pt x="103456" y="3252"/>
                    <a:pt x="114686" y="7825"/>
                    <a:pt x="126322" y="9502"/>
                  </a:cubicBezTo>
                  <a:cubicBezTo>
                    <a:pt x="201399" y="20376"/>
                    <a:pt x="273173" y="42201"/>
                    <a:pt x="342457" y="72790"/>
                  </a:cubicBezTo>
                  <a:cubicBezTo>
                    <a:pt x="402696" y="99366"/>
                    <a:pt x="458591" y="133233"/>
                    <a:pt x="510700" y="173426"/>
                  </a:cubicBezTo>
                  <a:cubicBezTo>
                    <a:pt x="514003" y="175967"/>
                    <a:pt x="516468" y="179575"/>
                    <a:pt x="519338" y="182700"/>
                  </a:cubicBezTo>
                  <a:cubicBezTo>
                    <a:pt x="513343" y="183005"/>
                    <a:pt x="507372" y="183589"/>
                    <a:pt x="501376" y="183589"/>
                  </a:cubicBezTo>
                  <a:cubicBezTo>
                    <a:pt x="334429" y="183640"/>
                    <a:pt x="167506" y="183614"/>
                    <a:pt x="559" y="183614"/>
                  </a:cubicBezTo>
                  <a:cubicBezTo>
                    <a:pt x="381" y="122410"/>
                    <a:pt x="178" y="61205"/>
                    <a:pt x="0" y="25"/>
                  </a:cubicBezTo>
                  <a:cubicBezTo>
                    <a:pt x="30666" y="0"/>
                    <a:pt x="61332" y="0"/>
                    <a:pt x="92023"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8" name="Freeform: Shape 7">
              <a:extLst>
                <a:ext uri="{FF2B5EF4-FFF2-40B4-BE49-F238E27FC236}">
                  <a16:creationId xmlns:a16="http://schemas.microsoft.com/office/drawing/2014/main" id="{DDAA968E-9D47-0B22-8DA5-7B64F49A40F5}"/>
                </a:ext>
              </a:extLst>
            </p:cNvPr>
            <p:cNvSpPr/>
            <p:nvPr/>
          </p:nvSpPr>
          <p:spPr>
            <a:xfrm>
              <a:off x="4573274" y="1290008"/>
              <a:ext cx="1017766" cy="277340"/>
            </a:xfrm>
            <a:custGeom>
              <a:avLst/>
              <a:gdLst>
                <a:gd name="connsiteX0" fmla="*/ 715987 w 811058"/>
                <a:gd name="connsiteY0" fmla="*/ 0 h 221012"/>
                <a:gd name="connsiteX1" fmla="*/ 811058 w 811058"/>
                <a:gd name="connsiteY1" fmla="*/ 221013 h 221012"/>
                <a:gd name="connsiteX2" fmla="*/ 0 w 811058"/>
                <a:gd name="connsiteY2" fmla="*/ 221013 h 221012"/>
                <a:gd name="connsiteX3" fmla="*/ 0 w 811058"/>
                <a:gd name="connsiteY3" fmla="*/ 1397 h 221012"/>
                <a:gd name="connsiteX4" fmla="*/ 694848 w 811058"/>
                <a:gd name="connsiteY4" fmla="*/ 1321 h 221012"/>
                <a:gd name="connsiteX5" fmla="*/ 715987 w 811058"/>
                <a:gd name="connsiteY5" fmla="*/ 0 h 2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058" h="221012">
                  <a:moveTo>
                    <a:pt x="715987" y="0"/>
                  </a:moveTo>
                  <a:cubicBezTo>
                    <a:pt x="758390" y="69030"/>
                    <a:pt x="791241" y="142201"/>
                    <a:pt x="811058" y="221013"/>
                  </a:cubicBezTo>
                  <a:cubicBezTo>
                    <a:pt x="540706" y="221013"/>
                    <a:pt x="270353" y="221013"/>
                    <a:pt x="0" y="221013"/>
                  </a:cubicBezTo>
                  <a:cubicBezTo>
                    <a:pt x="0" y="147816"/>
                    <a:pt x="0" y="74619"/>
                    <a:pt x="0" y="1397"/>
                  </a:cubicBezTo>
                  <a:cubicBezTo>
                    <a:pt x="231608" y="1397"/>
                    <a:pt x="463240" y="1397"/>
                    <a:pt x="694848" y="1321"/>
                  </a:cubicBezTo>
                  <a:cubicBezTo>
                    <a:pt x="701886" y="1321"/>
                    <a:pt x="708923" y="457"/>
                    <a:pt x="715987"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9" name="Freeform: Shape 8">
              <a:extLst>
                <a:ext uri="{FF2B5EF4-FFF2-40B4-BE49-F238E27FC236}">
                  <a16:creationId xmlns:a16="http://schemas.microsoft.com/office/drawing/2014/main" id="{0DF6BD00-71FC-44A2-649C-489656EE069C}"/>
                </a:ext>
              </a:extLst>
            </p:cNvPr>
            <p:cNvSpPr/>
            <p:nvPr/>
          </p:nvSpPr>
          <p:spPr>
            <a:xfrm>
              <a:off x="4573242" y="1015058"/>
              <a:ext cx="898495" cy="276702"/>
            </a:xfrm>
            <a:custGeom>
              <a:avLst/>
              <a:gdLst>
                <a:gd name="connsiteX0" fmla="*/ 716012 w 716011"/>
                <a:gd name="connsiteY0" fmla="*/ 219107 h 220504"/>
                <a:gd name="connsiteX1" fmla="*/ 694848 w 716011"/>
                <a:gd name="connsiteY1" fmla="*/ 220429 h 220504"/>
                <a:gd name="connsiteX2" fmla="*/ 0 w 716011"/>
                <a:gd name="connsiteY2" fmla="*/ 220505 h 220504"/>
                <a:gd name="connsiteX3" fmla="*/ 0 w 716011"/>
                <a:gd name="connsiteY3" fmla="*/ 915 h 220504"/>
                <a:gd name="connsiteX4" fmla="*/ 500817 w 716011"/>
                <a:gd name="connsiteY4" fmla="*/ 889 h 220504"/>
                <a:gd name="connsiteX5" fmla="*/ 518780 w 716011"/>
                <a:gd name="connsiteY5" fmla="*/ 0 h 220504"/>
                <a:gd name="connsiteX6" fmla="*/ 531331 w 716011"/>
                <a:gd name="connsiteY6" fmla="*/ 7317 h 220504"/>
                <a:gd name="connsiteX7" fmla="*/ 716012 w 716011"/>
                <a:gd name="connsiteY7" fmla="*/ 219107 h 22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11" h="220504">
                  <a:moveTo>
                    <a:pt x="716012" y="219107"/>
                  </a:moveTo>
                  <a:cubicBezTo>
                    <a:pt x="708949" y="219565"/>
                    <a:pt x="701911" y="220429"/>
                    <a:pt x="694848" y="220429"/>
                  </a:cubicBezTo>
                  <a:cubicBezTo>
                    <a:pt x="463240" y="220505"/>
                    <a:pt x="231608" y="220505"/>
                    <a:pt x="0" y="220505"/>
                  </a:cubicBezTo>
                  <a:cubicBezTo>
                    <a:pt x="0" y="147308"/>
                    <a:pt x="0" y="74111"/>
                    <a:pt x="0" y="915"/>
                  </a:cubicBezTo>
                  <a:cubicBezTo>
                    <a:pt x="166948" y="915"/>
                    <a:pt x="333870" y="940"/>
                    <a:pt x="500817" y="889"/>
                  </a:cubicBezTo>
                  <a:cubicBezTo>
                    <a:pt x="506813" y="889"/>
                    <a:pt x="512784" y="305"/>
                    <a:pt x="518780" y="0"/>
                  </a:cubicBezTo>
                  <a:cubicBezTo>
                    <a:pt x="522972" y="2414"/>
                    <a:pt x="527621" y="4294"/>
                    <a:pt x="531331" y="7317"/>
                  </a:cubicBezTo>
                  <a:cubicBezTo>
                    <a:pt x="604578" y="67683"/>
                    <a:pt x="666774" y="137755"/>
                    <a:pt x="716012" y="219107"/>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10" name="Freeform: Shape 9">
              <a:extLst>
                <a:ext uri="{FF2B5EF4-FFF2-40B4-BE49-F238E27FC236}">
                  <a16:creationId xmlns:a16="http://schemas.microsoft.com/office/drawing/2014/main" id="{0450BA34-2740-E4C4-7593-43C3CA6184AD}"/>
                </a:ext>
              </a:extLst>
            </p:cNvPr>
            <p:cNvSpPr/>
            <p:nvPr/>
          </p:nvSpPr>
          <p:spPr>
            <a:xfrm>
              <a:off x="3819553" y="1154605"/>
              <a:ext cx="276894" cy="274438"/>
            </a:xfrm>
            <a:custGeom>
              <a:avLst/>
              <a:gdLst>
                <a:gd name="connsiteX0" fmla="*/ 40473 w 220657"/>
                <a:gd name="connsiteY0" fmla="*/ 213188 h 218700"/>
                <a:gd name="connsiteX1" fmla="*/ 61764 w 220657"/>
                <a:gd name="connsiteY1" fmla="*/ 147842 h 218700"/>
                <a:gd name="connsiteX2" fmla="*/ 55412 w 220657"/>
                <a:gd name="connsiteY2" fmla="*/ 127440 h 218700"/>
                <a:gd name="connsiteX3" fmla="*/ 0 w 220657"/>
                <a:gd name="connsiteY3" fmla="*/ 83309 h 218700"/>
                <a:gd name="connsiteX4" fmla="*/ 57165 w 220657"/>
                <a:gd name="connsiteY4" fmla="*/ 83258 h 218700"/>
                <a:gd name="connsiteX5" fmla="*/ 90295 w 220657"/>
                <a:gd name="connsiteY5" fmla="*/ 59020 h 218700"/>
                <a:gd name="connsiteX6" fmla="*/ 109503 w 220657"/>
                <a:gd name="connsiteY6" fmla="*/ 0 h 218700"/>
                <a:gd name="connsiteX7" fmla="*/ 129523 w 220657"/>
                <a:gd name="connsiteY7" fmla="*/ 61840 h 218700"/>
                <a:gd name="connsiteX8" fmla="*/ 160240 w 220657"/>
                <a:gd name="connsiteY8" fmla="*/ 83690 h 218700"/>
                <a:gd name="connsiteX9" fmla="*/ 220657 w 220657"/>
                <a:gd name="connsiteY9" fmla="*/ 86586 h 218700"/>
                <a:gd name="connsiteX10" fmla="*/ 167583 w 220657"/>
                <a:gd name="connsiteY10" fmla="*/ 124849 h 218700"/>
                <a:gd name="connsiteX11" fmla="*/ 158868 w 220657"/>
                <a:gd name="connsiteY11" fmla="*/ 151653 h 218700"/>
                <a:gd name="connsiteX12" fmla="*/ 180642 w 220657"/>
                <a:gd name="connsiteY12" fmla="*/ 218701 h 218700"/>
                <a:gd name="connsiteX13" fmla="*/ 109732 w 220657"/>
                <a:gd name="connsiteY13" fmla="*/ 167633 h 218700"/>
                <a:gd name="connsiteX14" fmla="*/ 42658 w 220657"/>
                <a:gd name="connsiteY14" fmla="*/ 216033 h 218700"/>
                <a:gd name="connsiteX15" fmla="*/ 40473 w 220657"/>
                <a:gd name="connsiteY15" fmla="*/ 213188 h 2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0657" h="218700">
                  <a:moveTo>
                    <a:pt x="40473" y="213188"/>
                  </a:moveTo>
                  <a:cubicBezTo>
                    <a:pt x="47485" y="191363"/>
                    <a:pt x="53888" y="169336"/>
                    <a:pt x="61764" y="147842"/>
                  </a:cubicBezTo>
                  <a:cubicBezTo>
                    <a:pt x="65244" y="138340"/>
                    <a:pt x="63644" y="133080"/>
                    <a:pt x="55412" y="127440"/>
                  </a:cubicBezTo>
                  <a:cubicBezTo>
                    <a:pt x="36484" y="114508"/>
                    <a:pt x="18191" y="100636"/>
                    <a:pt x="0" y="83309"/>
                  </a:cubicBezTo>
                  <a:cubicBezTo>
                    <a:pt x="19055" y="83309"/>
                    <a:pt x="38110" y="83537"/>
                    <a:pt x="57165" y="83258"/>
                  </a:cubicBezTo>
                  <a:cubicBezTo>
                    <a:pt x="88212" y="82800"/>
                    <a:pt x="80234" y="87704"/>
                    <a:pt x="90295" y="59020"/>
                  </a:cubicBezTo>
                  <a:cubicBezTo>
                    <a:pt x="96647" y="40956"/>
                    <a:pt x="102160" y="22637"/>
                    <a:pt x="109503" y="0"/>
                  </a:cubicBezTo>
                  <a:cubicBezTo>
                    <a:pt x="117150" y="23069"/>
                    <a:pt x="125153" y="42048"/>
                    <a:pt x="129523" y="61840"/>
                  </a:cubicBezTo>
                  <a:cubicBezTo>
                    <a:pt x="133538" y="80133"/>
                    <a:pt x="142786" y="85036"/>
                    <a:pt x="160240" y="83690"/>
                  </a:cubicBezTo>
                  <a:cubicBezTo>
                    <a:pt x="179727" y="82191"/>
                    <a:pt x="199443" y="83334"/>
                    <a:pt x="220657" y="86586"/>
                  </a:cubicBezTo>
                  <a:cubicBezTo>
                    <a:pt x="203025" y="99442"/>
                    <a:pt x="185850" y="113009"/>
                    <a:pt x="167583" y="124849"/>
                  </a:cubicBezTo>
                  <a:cubicBezTo>
                    <a:pt x="156429" y="132089"/>
                    <a:pt x="154015" y="139051"/>
                    <a:pt x="158868" y="151653"/>
                  </a:cubicBezTo>
                  <a:cubicBezTo>
                    <a:pt x="166871" y="172410"/>
                    <a:pt x="172766" y="193980"/>
                    <a:pt x="180642" y="218701"/>
                  </a:cubicBezTo>
                  <a:cubicBezTo>
                    <a:pt x="154981" y="200230"/>
                    <a:pt x="132420" y="183995"/>
                    <a:pt x="109732" y="167633"/>
                  </a:cubicBezTo>
                  <a:cubicBezTo>
                    <a:pt x="86840" y="184148"/>
                    <a:pt x="64762" y="200103"/>
                    <a:pt x="42658" y="216033"/>
                  </a:cubicBezTo>
                  <a:cubicBezTo>
                    <a:pt x="41947" y="215093"/>
                    <a:pt x="41210" y="214128"/>
                    <a:pt x="40473" y="21318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1" name="Freeform: Shape 10">
              <a:extLst>
                <a:ext uri="{FF2B5EF4-FFF2-40B4-BE49-F238E27FC236}">
                  <a16:creationId xmlns:a16="http://schemas.microsoft.com/office/drawing/2014/main" id="{120DBEDD-2E08-3F7B-6082-9556738B1DAE}"/>
                </a:ext>
              </a:extLst>
            </p:cNvPr>
            <p:cNvSpPr/>
            <p:nvPr/>
          </p:nvSpPr>
          <p:spPr>
            <a:xfrm>
              <a:off x="4197417" y="1154350"/>
              <a:ext cx="277722" cy="270581"/>
            </a:xfrm>
            <a:custGeom>
              <a:avLst/>
              <a:gdLst>
                <a:gd name="connsiteX0" fmla="*/ 176704 w 221317"/>
                <a:gd name="connsiteY0" fmla="*/ 214102 h 215626"/>
                <a:gd name="connsiteX1" fmla="*/ 109960 w 221317"/>
                <a:gd name="connsiteY1" fmla="*/ 168167 h 215626"/>
                <a:gd name="connsiteX2" fmla="*/ 44081 w 221317"/>
                <a:gd name="connsiteY2" fmla="*/ 215627 h 215626"/>
                <a:gd name="connsiteX3" fmla="*/ 41235 w 221317"/>
                <a:gd name="connsiteY3" fmla="*/ 213721 h 215626"/>
                <a:gd name="connsiteX4" fmla="*/ 66032 w 221317"/>
                <a:gd name="connsiteY4" fmla="*/ 135469 h 215626"/>
                <a:gd name="connsiteX5" fmla="*/ 0 w 221317"/>
                <a:gd name="connsiteY5" fmla="*/ 86891 h 215626"/>
                <a:gd name="connsiteX6" fmla="*/ 610 w 221317"/>
                <a:gd name="connsiteY6" fmla="*/ 83512 h 215626"/>
                <a:gd name="connsiteX7" fmla="*/ 66921 w 221317"/>
                <a:gd name="connsiteY7" fmla="*/ 83817 h 215626"/>
                <a:gd name="connsiteX8" fmla="*/ 88542 w 221317"/>
                <a:gd name="connsiteY8" fmla="*/ 67811 h 215626"/>
                <a:gd name="connsiteX9" fmla="*/ 110265 w 221317"/>
                <a:gd name="connsiteY9" fmla="*/ 0 h 215626"/>
                <a:gd name="connsiteX10" fmla="*/ 130743 w 221317"/>
                <a:gd name="connsiteY10" fmla="*/ 63568 h 215626"/>
                <a:gd name="connsiteX11" fmla="*/ 159300 w 221317"/>
                <a:gd name="connsiteY11" fmla="*/ 83868 h 215626"/>
                <a:gd name="connsiteX12" fmla="*/ 221318 w 221317"/>
                <a:gd name="connsiteY12" fmla="*/ 86662 h 215626"/>
                <a:gd name="connsiteX13" fmla="*/ 155006 w 221317"/>
                <a:gd name="connsiteY13" fmla="*/ 135240 h 215626"/>
                <a:gd name="connsiteX14" fmla="*/ 178381 w 221317"/>
                <a:gd name="connsiteY14" fmla="*/ 212349 h 215626"/>
                <a:gd name="connsiteX15" fmla="*/ 176704 w 221317"/>
                <a:gd name="connsiteY15" fmla="*/ 214102 h 2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317" h="215626">
                  <a:moveTo>
                    <a:pt x="176704" y="214102"/>
                  </a:moveTo>
                  <a:cubicBezTo>
                    <a:pt x="154701" y="198960"/>
                    <a:pt x="132725" y="183843"/>
                    <a:pt x="109960" y="168167"/>
                  </a:cubicBezTo>
                  <a:cubicBezTo>
                    <a:pt x="88110" y="183919"/>
                    <a:pt x="66083" y="199773"/>
                    <a:pt x="44081" y="215627"/>
                  </a:cubicBezTo>
                  <a:cubicBezTo>
                    <a:pt x="43141" y="214992"/>
                    <a:pt x="42175" y="214356"/>
                    <a:pt x="41235" y="213721"/>
                  </a:cubicBezTo>
                  <a:cubicBezTo>
                    <a:pt x="49416" y="187908"/>
                    <a:pt x="57597" y="162095"/>
                    <a:pt x="66032" y="135469"/>
                  </a:cubicBezTo>
                  <a:cubicBezTo>
                    <a:pt x="43776" y="119107"/>
                    <a:pt x="21901" y="102999"/>
                    <a:pt x="0" y="86891"/>
                  </a:cubicBezTo>
                  <a:cubicBezTo>
                    <a:pt x="203" y="85773"/>
                    <a:pt x="407" y="84630"/>
                    <a:pt x="610" y="83512"/>
                  </a:cubicBezTo>
                  <a:cubicBezTo>
                    <a:pt x="22714" y="83512"/>
                    <a:pt x="44868" y="82673"/>
                    <a:pt x="66921" y="83817"/>
                  </a:cubicBezTo>
                  <a:cubicBezTo>
                    <a:pt x="79752" y="84477"/>
                    <a:pt x="85214" y="79777"/>
                    <a:pt x="88542" y="67811"/>
                  </a:cubicBezTo>
                  <a:cubicBezTo>
                    <a:pt x="94538" y="46266"/>
                    <a:pt x="102110" y="25153"/>
                    <a:pt x="110265" y="0"/>
                  </a:cubicBezTo>
                  <a:cubicBezTo>
                    <a:pt x="118014" y="23501"/>
                    <a:pt x="125890" y="43166"/>
                    <a:pt x="130743" y="63568"/>
                  </a:cubicBezTo>
                  <a:cubicBezTo>
                    <a:pt x="134706" y="80209"/>
                    <a:pt x="142786" y="85189"/>
                    <a:pt x="159300" y="83868"/>
                  </a:cubicBezTo>
                  <a:cubicBezTo>
                    <a:pt x="179321" y="82267"/>
                    <a:pt x="199570" y="83486"/>
                    <a:pt x="221318" y="86662"/>
                  </a:cubicBezTo>
                  <a:cubicBezTo>
                    <a:pt x="199341" y="102770"/>
                    <a:pt x="177339" y="118878"/>
                    <a:pt x="155006" y="135240"/>
                  </a:cubicBezTo>
                  <a:cubicBezTo>
                    <a:pt x="162908" y="161307"/>
                    <a:pt x="170657" y="186841"/>
                    <a:pt x="178381" y="212349"/>
                  </a:cubicBezTo>
                  <a:cubicBezTo>
                    <a:pt x="177847" y="212959"/>
                    <a:pt x="177288" y="213518"/>
                    <a:pt x="176704" y="214102"/>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2" name="Freeform: Shape 11">
              <a:extLst>
                <a:ext uri="{FF2B5EF4-FFF2-40B4-BE49-F238E27FC236}">
                  <a16:creationId xmlns:a16="http://schemas.microsoft.com/office/drawing/2014/main" id="{757BA9C1-4D95-D156-723D-57BE9CCA34C7}"/>
                </a:ext>
              </a:extLst>
            </p:cNvPr>
            <p:cNvSpPr/>
            <p:nvPr/>
          </p:nvSpPr>
          <p:spPr>
            <a:xfrm>
              <a:off x="4191233" y="1462425"/>
              <a:ext cx="289424" cy="270231"/>
            </a:xfrm>
            <a:custGeom>
              <a:avLst/>
              <a:gdLst>
                <a:gd name="connsiteX0" fmla="*/ 182293 w 230642"/>
                <a:gd name="connsiteY0" fmla="*/ 214915 h 215347"/>
                <a:gd name="connsiteX1" fmla="*/ 115778 w 230642"/>
                <a:gd name="connsiteY1" fmla="*/ 168726 h 215347"/>
                <a:gd name="connsiteX2" fmla="*/ 47460 w 230642"/>
                <a:gd name="connsiteY2" fmla="*/ 214839 h 215347"/>
                <a:gd name="connsiteX3" fmla="*/ 47739 w 230642"/>
                <a:gd name="connsiteY3" fmla="*/ 215195 h 215347"/>
                <a:gd name="connsiteX4" fmla="*/ 67506 w 230642"/>
                <a:gd name="connsiteY4" fmla="*/ 148096 h 215347"/>
                <a:gd name="connsiteX5" fmla="*/ 61129 w 230642"/>
                <a:gd name="connsiteY5" fmla="*/ 127897 h 215347"/>
                <a:gd name="connsiteX6" fmla="*/ 0 w 230642"/>
                <a:gd name="connsiteY6" fmla="*/ 83461 h 215347"/>
                <a:gd name="connsiteX7" fmla="*/ 74137 w 230642"/>
                <a:gd name="connsiteY7" fmla="*/ 83715 h 215347"/>
                <a:gd name="connsiteX8" fmla="*/ 92658 w 230642"/>
                <a:gd name="connsiteY8" fmla="*/ 70656 h 215347"/>
                <a:gd name="connsiteX9" fmla="*/ 115169 w 230642"/>
                <a:gd name="connsiteY9" fmla="*/ 0 h 215347"/>
                <a:gd name="connsiteX10" fmla="*/ 138949 w 230642"/>
                <a:gd name="connsiteY10" fmla="*/ 72739 h 215347"/>
                <a:gd name="connsiteX11" fmla="*/ 153939 w 230642"/>
                <a:gd name="connsiteY11" fmla="*/ 83613 h 215347"/>
                <a:gd name="connsiteX12" fmla="*/ 230642 w 230642"/>
                <a:gd name="connsiteY12" fmla="*/ 83436 h 215347"/>
                <a:gd name="connsiteX13" fmla="*/ 169056 w 230642"/>
                <a:gd name="connsiteY13" fmla="*/ 128380 h 215347"/>
                <a:gd name="connsiteX14" fmla="*/ 162984 w 230642"/>
                <a:gd name="connsiteY14" fmla="*/ 147283 h 215347"/>
                <a:gd name="connsiteX15" fmla="*/ 180235 w 230642"/>
                <a:gd name="connsiteY15" fmla="*/ 200281 h 215347"/>
                <a:gd name="connsiteX16" fmla="*/ 182090 w 230642"/>
                <a:gd name="connsiteY16" fmla="*/ 215347 h 215347"/>
                <a:gd name="connsiteX17" fmla="*/ 182293 w 230642"/>
                <a:gd name="connsiteY17" fmla="*/ 214915 h 21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642" h="215347">
                  <a:moveTo>
                    <a:pt x="182293" y="214915"/>
                  </a:moveTo>
                  <a:cubicBezTo>
                    <a:pt x="160342" y="199671"/>
                    <a:pt x="138390" y="184427"/>
                    <a:pt x="115778" y="168726"/>
                  </a:cubicBezTo>
                  <a:cubicBezTo>
                    <a:pt x="93166" y="183995"/>
                    <a:pt x="70326" y="199417"/>
                    <a:pt x="47460" y="214839"/>
                  </a:cubicBezTo>
                  <a:lnTo>
                    <a:pt x="47739" y="215195"/>
                  </a:lnTo>
                  <a:cubicBezTo>
                    <a:pt x="54218" y="192786"/>
                    <a:pt x="60087" y="170200"/>
                    <a:pt x="67506" y="148096"/>
                  </a:cubicBezTo>
                  <a:cubicBezTo>
                    <a:pt x="70656" y="138670"/>
                    <a:pt x="69462" y="133563"/>
                    <a:pt x="61129" y="127897"/>
                  </a:cubicBezTo>
                  <a:cubicBezTo>
                    <a:pt x="41794" y="114737"/>
                    <a:pt x="23196" y="100433"/>
                    <a:pt x="0" y="83461"/>
                  </a:cubicBezTo>
                  <a:cubicBezTo>
                    <a:pt x="27973" y="83461"/>
                    <a:pt x="51093" y="82902"/>
                    <a:pt x="74137" y="83715"/>
                  </a:cubicBezTo>
                  <a:cubicBezTo>
                    <a:pt x="84579" y="84096"/>
                    <a:pt x="89711" y="81047"/>
                    <a:pt x="92658" y="70656"/>
                  </a:cubicBezTo>
                  <a:cubicBezTo>
                    <a:pt x="99086" y="48095"/>
                    <a:pt x="106810" y="25915"/>
                    <a:pt x="115169" y="0"/>
                  </a:cubicBezTo>
                  <a:cubicBezTo>
                    <a:pt x="123883" y="26372"/>
                    <a:pt x="132013" y="49391"/>
                    <a:pt x="138949" y="72739"/>
                  </a:cubicBezTo>
                  <a:cubicBezTo>
                    <a:pt x="141490" y="81276"/>
                    <a:pt x="145479" y="83791"/>
                    <a:pt x="153939" y="83613"/>
                  </a:cubicBezTo>
                  <a:cubicBezTo>
                    <a:pt x="177745" y="83131"/>
                    <a:pt x="201577" y="83436"/>
                    <a:pt x="230642" y="83436"/>
                  </a:cubicBezTo>
                  <a:cubicBezTo>
                    <a:pt x="207420" y="100534"/>
                    <a:pt x="188670" y="115118"/>
                    <a:pt x="169056" y="128380"/>
                  </a:cubicBezTo>
                  <a:cubicBezTo>
                    <a:pt x="161002" y="133817"/>
                    <a:pt x="159986" y="138873"/>
                    <a:pt x="162984" y="147283"/>
                  </a:cubicBezTo>
                  <a:cubicBezTo>
                    <a:pt x="169209" y="164788"/>
                    <a:pt x="174824" y="182496"/>
                    <a:pt x="180235" y="200281"/>
                  </a:cubicBezTo>
                  <a:cubicBezTo>
                    <a:pt x="181683" y="205032"/>
                    <a:pt x="181505" y="210291"/>
                    <a:pt x="182090" y="215347"/>
                  </a:cubicBezTo>
                  <a:cubicBezTo>
                    <a:pt x="182064" y="215322"/>
                    <a:pt x="182293" y="214915"/>
                    <a:pt x="182293" y="21491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3" name="Freeform: Shape 12">
              <a:extLst>
                <a:ext uri="{FF2B5EF4-FFF2-40B4-BE49-F238E27FC236}">
                  <a16:creationId xmlns:a16="http://schemas.microsoft.com/office/drawing/2014/main" id="{B6120E1B-A288-C75F-972C-8C7648BCD8F9}"/>
                </a:ext>
              </a:extLst>
            </p:cNvPr>
            <p:cNvSpPr/>
            <p:nvPr/>
          </p:nvSpPr>
          <p:spPr>
            <a:xfrm>
              <a:off x="3813241" y="1462840"/>
              <a:ext cx="288626" cy="274248"/>
            </a:xfrm>
            <a:custGeom>
              <a:avLst/>
              <a:gdLst>
                <a:gd name="connsiteX0" fmla="*/ 45834 w 230006"/>
                <a:gd name="connsiteY0" fmla="*/ 214128 h 218548"/>
                <a:gd name="connsiteX1" fmla="*/ 67023 w 230006"/>
                <a:gd name="connsiteY1" fmla="*/ 146876 h 218548"/>
                <a:gd name="connsiteX2" fmla="*/ 61001 w 230006"/>
                <a:gd name="connsiteY2" fmla="*/ 127923 h 218548"/>
                <a:gd name="connsiteX3" fmla="*/ 0 w 230006"/>
                <a:gd name="connsiteY3" fmla="*/ 83410 h 218548"/>
                <a:gd name="connsiteX4" fmla="*/ 87247 w 230006"/>
                <a:gd name="connsiteY4" fmla="*/ 83410 h 218548"/>
                <a:gd name="connsiteX5" fmla="*/ 114635 w 230006"/>
                <a:gd name="connsiteY5" fmla="*/ 0 h 218548"/>
                <a:gd name="connsiteX6" fmla="*/ 137323 w 230006"/>
                <a:gd name="connsiteY6" fmla="*/ 69284 h 218548"/>
                <a:gd name="connsiteX7" fmla="*/ 156582 w 230006"/>
                <a:gd name="connsiteY7" fmla="*/ 83385 h 218548"/>
                <a:gd name="connsiteX8" fmla="*/ 230007 w 230006"/>
                <a:gd name="connsiteY8" fmla="*/ 83080 h 218548"/>
                <a:gd name="connsiteX9" fmla="*/ 181760 w 230006"/>
                <a:gd name="connsiteY9" fmla="*/ 118675 h 218548"/>
                <a:gd name="connsiteX10" fmla="*/ 167481 w 230006"/>
                <a:gd name="connsiteY10" fmla="*/ 161282 h 218548"/>
                <a:gd name="connsiteX11" fmla="*/ 185698 w 230006"/>
                <a:gd name="connsiteY11" fmla="*/ 218548 h 218548"/>
                <a:gd name="connsiteX12" fmla="*/ 114838 w 230006"/>
                <a:gd name="connsiteY12" fmla="*/ 167557 h 218548"/>
                <a:gd name="connsiteX13" fmla="*/ 59223 w 230006"/>
                <a:gd name="connsiteY13" fmla="*/ 207624 h 218548"/>
                <a:gd name="connsiteX14" fmla="*/ 45427 w 230006"/>
                <a:gd name="connsiteY14" fmla="*/ 213899 h 218548"/>
                <a:gd name="connsiteX15" fmla="*/ 45834 w 230006"/>
                <a:gd name="connsiteY15" fmla="*/ 214128 h 21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006" h="218548">
                  <a:moveTo>
                    <a:pt x="45834" y="214128"/>
                  </a:moveTo>
                  <a:cubicBezTo>
                    <a:pt x="52795" y="191668"/>
                    <a:pt x="59198" y="169031"/>
                    <a:pt x="67023" y="146876"/>
                  </a:cubicBezTo>
                  <a:cubicBezTo>
                    <a:pt x="70173" y="137933"/>
                    <a:pt x="68674" y="133233"/>
                    <a:pt x="61001" y="127923"/>
                  </a:cubicBezTo>
                  <a:cubicBezTo>
                    <a:pt x="41464" y="114406"/>
                    <a:pt x="22561" y="99975"/>
                    <a:pt x="0" y="83410"/>
                  </a:cubicBezTo>
                  <a:cubicBezTo>
                    <a:pt x="31581" y="83410"/>
                    <a:pt x="58689" y="83410"/>
                    <a:pt x="87247" y="83410"/>
                  </a:cubicBezTo>
                  <a:cubicBezTo>
                    <a:pt x="96037" y="56631"/>
                    <a:pt x="104676" y="30336"/>
                    <a:pt x="114635" y="0"/>
                  </a:cubicBezTo>
                  <a:cubicBezTo>
                    <a:pt x="123045" y="25330"/>
                    <a:pt x="131099" y="47053"/>
                    <a:pt x="137323" y="69284"/>
                  </a:cubicBezTo>
                  <a:cubicBezTo>
                    <a:pt x="140423" y="80311"/>
                    <a:pt x="145225" y="83893"/>
                    <a:pt x="156582" y="83385"/>
                  </a:cubicBezTo>
                  <a:cubicBezTo>
                    <a:pt x="179270" y="82394"/>
                    <a:pt x="202060" y="83080"/>
                    <a:pt x="230007" y="83080"/>
                  </a:cubicBezTo>
                  <a:cubicBezTo>
                    <a:pt x="211181" y="96977"/>
                    <a:pt x="196521" y="107877"/>
                    <a:pt x="181760" y="118675"/>
                  </a:cubicBezTo>
                  <a:cubicBezTo>
                    <a:pt x="159097" y="135240"/>
                    <a:pt x="159097" y="135189"/>
                    <a:pt x="167481" y="161282"/>
                  </a:cubicBezTo>
                  <a:cubicBezTo>
                    <a:pt x="173147" y="178914"/>
                    <a:pt x="178711" y="196572"/>
                    <a:pt x="185698" y="218548"/>
                  </a:cubicBezTo>
                  <a:cubicBezTo>
                    <a:pt x="160291" y="200256"/>
                    <a:pt x="138136" y="184326"/>
                    <a:pt x="114838" y="167557"/>
                  </a:cubicBezTo>
                  <a:cubicBezTo>
                    <a:pt x="96317" y="180972"/>
                    <a:pt x="77922" y="194514"/>
                    <a:pt x="59223" y="207624"/>
                  </a:cubicBezTo>
                  <a:cubicBezTo>
                    <a:pt x="55158" y="210469"/>
                    <a:pt x="50051" y="211841"/>
                    <a:pt x="45427" y="213899"/>
                  </a:cubicBezTo>
                  <a:lnTo>
                    <a:pt x="45834" y="214128"/>
                  </a:ln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4" name="Freeform: Shape 13">
              <a:extLst>
                <a:ext uri="{FF2B5EF4-FFF2-40B4-BE49-F238E27FC236}">
                  <a16:creationId xmlns:a16="http://schemas.microsoft.com/office/drawing/2014/main" id="{AC39DEC0-4149-BA09-0914-A2C0A595824D}"/>
                </a:ext>
              </a:extLst>
            </p:cNvPr>
            <p:cNvSpPr/>
            <p:nvPr/>
          </p:nvSpPr>
          <p:spPr>
            <a:xfrm>
              <a:off x="4191552" y="846180"/>
              <a:ext cx="284195" cy="272335"/>
            </a:xfrm>
            <a:custGeom>
              <a:avLst/>
              <a:gdLst>
                <a:gd name="connsiteX0" fmla="*/ 48196 w 226475"/>
                <a:gd name="connsiteY0" fmla="*/ 217024 h 217024"/>
                <a:gd name="connsiteX1" fmla="*/ 54167 w 226475"/>
                <a:gd name="connsiteY1" fmla="*/ 187476 h 217024"/>
                <a:gd name="connsiteX2" fmla="*/ 70834 w 226475"/>
                <a:gd name="connsiteY2" fmla="*/ 135469 h 217024"/>
                <a:gd name="connsiteX3" fmla="*/ 0 w 226475"/>
                <a:gd name="connsiteY3" fmla="*/ 83588 h 217024"/>
                <a:gd name="connsiteX4" fmla="*/ 73425 w 226475"/>
                <a:gd name="connsiteY4" fmla="*/ 83918 h 217024"/>
                <a:gd name="connsiteX5" fmla="*/ 92658 w 226475"/>
                <a:gd name="connsiteY5" fmla="*/ 69564 h 217024"/>
                <a:gd name="connsiteX6" fmla="*/ 114838 w 226475"/>
                <a:gd name="connsiteY6" fmla="*/ 0 h 217024"/>
                <a:gd name="connsiteX7" fmla="*/ 142582 w 226475"/>
                <a:gd name="connsiteY7" fmla="*/ 83461 h 217024"/>
                <a:gd name="connsiteX8" fmla="*/ 224951 w 226475"/>
                <a:gd name="connsiteY8" fmla="*/ 83461 h 217024"/>
                <a:gd name="connsiteX9" fmla="*/ 226475 w 226475"/>
                <a:gd name="connsiteY9" fmla="*/ 86357 h 217024"/>
                <a:gd name="connsiteX10" fmla="*/ 171876 w 226475"/>
                <a:gd name="connsiteY10" fmla="*/ 125814 h 217024"/>
                <a:gd name="connsiteX11" fmla="*/ 164000 w 226475"/>
                <a:gd name="connsiteY11" fmla="*/ 151221 h 217024"/>
                <a:gd name="connsiteX12" fmla="*/ 183691 w 226475"/>
                <a:gd name="connsiteY12" fmla="*/ 212705 h 217024"/>
                <a:gd name="connsiteX13" fmla="*/ 180134 w 226475"/>
                <a:gd name="connsiteY13" fmla="*/ 214585 h 217024"/>
                <a:gd name="connsiteX14" fmla="*/ 114915 w 226475"/>
                <a:gd name="connsiteY14" fmla="*/ 167659 h 217024"/>
                <a:gd name="connsiteX15" fmla="*/ 48044 w 226475"/>
                <a:gd name="connsiteY15" fmla="*/ 216592 h 217024"/>
                <a:gd name="connsiteX16" fmla="*/ 48196 w 226475"/>
                <a:gd name="connsiteY16" fmla="*/ 217024 h 21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475" h="217024">
                  <a:moveTo>
                    <a:pt x="48196" y="217024"/>
                  </a:moveTo>
                  <a:cubicBezTo>
                    <a:pt x="50153" y="207166"/>
                    <a:pt x="51398" y="197105"/>
                    <a:pt x="54167" y="187476"/>
                  </a:cubicBezTo>
                  <a:cubicBezTo>
                    <a:pt x="59172" y="170225"/>
                    <a:pt x="65092" y="153228"/>
                    <a:pt x="70834" y="135469"/>
                  </a:cubicBezTo>
                  <a:cubicBezTo>
                    <a:pt x="48247" y="118929"/>
                    <a:pt x="26245" y="102796"/>
                    <a:pt x="0" y="83588"/>
                  </a:cubicBezTo>
                  <a:cubicBezTo>
                    <a:pt x="27414" y="83588"/>
                    <a:pt x="50458" y="82775"/>
                    <a:pt x="73425" y="83918"/>
                  </a:cubicBezTo>
                  <a:cubicBezTo>
                    <a:pt x="85189" y="84503"/>
                    <a:pt x="89635" y="80082"/>
                    <a:pt x="92658" y="69564"/>
                  </a:cubicBezTo>
                  <a:cubicBezTo>
                    <a:pt x="98985" y="47511"/>
                    <a:pt x="106530" y="25813"/>
                    <a:pt x="114838" y="0"/>
                  </a:cubicBezTo>
                  <a:cubicBezTo>
                    <a:pt x="124772" y="29929"/>
                    <a:pt x="133588" y="56403"/>
                    <a:pt x="142582" y="83461"/>
                  </a:cubicBezTo>
                  <a:cubicBezTo>
                    <a:pt x="170479" y="83461"/>
                    <a:pt x="197715" y="83461"/>
                    <a:pt x="224951" y="83461"/>
                  </a:cubicBezTo>
                  <a:cubicBezTo>
                    <a:pt x="225459" y="84426"/>
                    <a:pt x="225967" y="85392"/>
                    <a:pt x="226475" y="86357"/>
                  </a:cubicBezTo>
                  <a:cubicBezTo>
                    <a:pt x="208335" y="99620"/>
                    <a:pt x="190677" y="113593"/>
                    <a:pt x="171876" y="125814"/>
                  </a:cubicBezTo>
                  <a:cubicBezTo>
                    <a:pt x="161053" y="132852"/>
                    <a:pt x="159529" y="139483"/>
                    <a:pt x="164000" y="151221"/>
                  </a:cubicBezTo>
                  <a:cubicBezTo>
                    <a:pt x="171622" y="171317"/>
                    <a:pt x="177237" y="192176"/>
                    <a:pt x="183691" y="212705"/>
                  </a:cubicBezTo>
                  <a:cubicBezTo>
                    <a:pt x="182496" y="213340"/>
                    <a:pt x="181328" y="213975"/>
                    <a:pt x="180134" y="214585"/>
                  </a:cubicBezTo>
                  <a:cubicBezTo>
                    <a:pt x="158538" y="199036"/>
                    <a:pt x="136917" y="183487"/>
                    <a:pt x="114915" y="167659"/>
                  </a:cubicBezTo>
                  <a:cubicBezTo>
                    <a:pt x="92150" y="184300"/>
                    <a:pt x="70097" y="200459"/>
                    <a:pt x="48044" y="216592"/>
                  </a:cubicBezTo>
                  <a:cubicBezTo>
                    <a:pt x="48069" y="216643"/>
                    <a:pt x="48196" y="217024"/>
                    <a:pt x="48196" y="217024"/>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5" name="Freeform: Shape 14">
              <a:extLst>
                <a:ext uri="{FF2B5EF4-FFF2-40B4-BE49-F238E27FC236}">
                  <a16:creationId xmlns:a16="http://schemas.microsoft.com/office/drawing/2014/main" id="{F9D35C74-07E5-E2A7-B8C1-C3380D0628A1}"/>
                </a:ext>
              </a:extLst>
            </p:cNvPr>
            <p:cNvSpPr/>
            <p:nvPr/>
          </p:nvSpPr>
          <p:spPr>
            <a:xfrm>
              <a:off x="3525059" y="1479992"/>
              <a:ext cx="192821" cy="257223"/>
            </a:xfrm>
            <a:custGeom>
              <a:avLst/>
              <a:gdLst>
                <a:gd name="connsiteX0" fmla="*/ 0 w 153659"/>
                <a:gd name="connsiteY0" fmla="*/ 184529 h 204981"/>
                <a:gd name="connsiteX1" fmla="*/ 46139 w 153659"/>
                <a:gd name="connsiteY1" fmla="*/ 0 h 204981"/>
                <a:gd name="connsiteX2" fmla="*/ 66083 w 153659"/>
                <a:gd name="connsiteY2" fmla="*/ 58842 h 204981"/>
                <a:gd name="connsiteX3" fmla="*/ 81098 w 153659"/>
                <a:gd name="connsiteY3" fmla="*/ 69665 h 204981"/>
                <a:gd name="connsiteX4" fmla="*/ 153660 w 153659"/>
                <a:gd name="connsiteY4" fmla="*/ 72765 h 204981"/>
                <a:gd name="connsiteX5" fmla="*/ 97206 w 153659"/>
                <a:gd name="connsiteY5" fmla="*/ 113644 h 204981"/>
                <a:gd name="connsiteX6" fmla="*/ 90550 w 153659"/>
                <a:gd name="connsiteY6" fmla="*/ 133944 h 204981"/>
                <a:gd name="connsiteX7" fmla="*/ 113492 w 153659"/>
                <a:gd name="connsiteY7" fmla="*/ 204981 h 204981"/>
                <a:gd name="connsiteX8" fmla="*/ 55590 w 153659"/>
                <a:gd name="connsiteY8" fmla="*/ 162755 h 204981"/>
                <a:gd name="connsiteX9" fmla="*/ 30361 w 153659"/>
                <a:gd name="connsiteY9" fmla="*/ 162196 h 204981"/>
                <a:gd name="connsiteX10" fmla="*/ 0 w 153659"/>
                <a:gd name="connsiteY10" fmla="*/ 184529 h 20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59" h="204981">
                  <a:moveTo>
                    <a:pt x="0" y="184529"/>
                  </a:moveTo>
                  <a:cubicBezTo>
                    <a:pt x="8664" y="121342"/>
                    <a:pt x="20783" y="58994"/>
                    <a:pt x="46139" y="0"/>
                  </a:cubicBezTo>
                  <a:cubicBezTo>
                    <a:pt x="52846" y="19589"/>
                    <a:pt x="59909" y="39075"/>
                    <a:pt x="66083" y="58842"/>
                  </a:cubicBezTo>
                  <a:cubicBezTo>
                    <a:pt x="68598" y="66921"/>
                    <a:pt x="72460" y="69868"/>
                    <a:pt x="81098" y="69665"/>
                  </a:cubicBezTo>
                  <a:cubicBezTo>
                    <a:pt x="104904" y="69055"/>
                    <a:pt x="128710" y="69462"/>
                    <a:pt x="153660" y="72765"/>
                  </a:cubicBezTo>
                  <a:cubicBezTo>
                    <a:pt x="134884" y="86459"/>
                    <a:pt x="116388" y="100560"/>
                    <a:pt x="97206" y="113644"/>
                  </a:cubicBezTo>
                  <a:cubicBezTo>
                    <a:pt x="89025" y="119234"/>
                    <a:pt x="87043" y="124315"/>
                    <a:pt x="90550" y="133944"/>
                  </a:cubicBezTo>
                  <a:cubicBezTo>
                    <a:pt x="98502" y="155845"/>
                    <a:pt x="104981" y="178279"/>
                    <a:pt x="113492" y="204981"/>
                  </a:cubicBezTo>
                  <a:cubicBezTo>
                    <a:pt x="91566" y="189102"/>
                    <a:pt x="73171" y="176475"/>
                    <a:pt x="55590" y="162755"/>
                  </a:cubicBezTo>
                  <a:cubicBezTo>
                    <a:pt x="46647" y="155769"/>
                    <a:pt x="39736" y="153838"/>
                    <a:pt x="30361" y="162196"/>
                  </a:cubicBezTo>
                  <a:cubicBezTo>
                    <a:pt x="21062" y="170530"/>
                    <a:pt x="10188" y="177161"/>
                    <a:pt x="0" y="184529"/>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6" name="Freeform: Shape 15">
              <a:extLst>
                <a:ext uri="{FF2B5EF4-FFF2-40B4-BE49-F238E27FC236}">
                  <a16:creationId xmlns:a16="http://schemas.microsoft.com/office/drawing/2014/main" id="{E108BB18-3457-C799-9466-C00083BF7449}"/>
                </a:ext>
              </a:extLst>
            </p:cNvPr>
            <p:cNvSpPr/>
            <p:nvPr/>
          </p:nvSpPr>
          <p:spPr>
            <a:xfrm>
              <a:off x="3870277" y="946767"/>
              <a:ext cx="231654" cy="174139"/>
            </a:xfrm>
            <a:custGeom>
              <a:avLst/>
              <a:gdLst>
                <a:gd name="connsiteX0" fmla="*/ 17531 w 184605"/>
                <a:gd name="connsiteY0" fmla="*/ 71825 h 138771"/>
                <a:gd name="connsiteX1" fmla="*/ 82572 w 184605"/>
                <a:gd name="connsiteY1" fmla="*/ 20427 h 138771"/>
                <a:gd name="connsiteX2" fmla="*/ 112120 w 184605"/>
                <a:gd name="connsiteY2" fmla="*/ 0 h 138771"/>
                <a:gd name="connsiteX3" fmla="*/ 148096 w 184605"/>
                <a:gd name="connsiteY3" fmla="*/ 3328 h 138771"/>
                <a:gd name="connsiteX4" fmla="*/ 184605 w 184605"/>
                <a:gd name="connsiteY4" fmla="*/ 3455 h 138771"/>
                <a:gd name="connsiteX5" fmla="*/ 127592 w 184605"/>
                <a:gd name="connsiteY5" fmla="*/ 44614 h 138771"/>
                <a:gd name="connsiteX6" fmla="*/ 118751 w 184605"/>
                <a:gd name="connsiteY6" fmla="*/ 72714 h 138771"/>
                <a:gd name="connsiteX7" fmla="*/ 140245 w 184605"/>
                <a:gd name="connsiteY7" fmla="*/ 138771 h 138771"/>
                <a:gd name="connsiteX8" fmla="*/ 81708 w 184605"/>
                <a:gd name="connsiteY8" fmla="*/ 95987 h 138771"/>
                <a:gd name="connsiteX9" fmla="*/ 56428 w 184605"/>
                <a:gd name="connsiteY9" fmla="*/ 96520 h 138771"/>
                <a:gd name="connsiteX10" fmla="*/ 0 w 184605"/>
                <a:gd name="connsiteY10" fmla="*/ 137857 h 138771"/>
                <a:gd name="connsiteX11" fmla="*/ 17531 w 184605"/>
                <a:gd name="connsiteY11" fmla="*/ 71825 h 13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605" h="138771">
                  <a:moveTo>
                    <a:pt x="17531" y="71825"/>
                  </a:moveTo>
                  <a:cubicBezTo>
                    <a:pt x="39203" y="54675"/>
                    <a:pt x="60697" y="37322"/>
                    <a:pt x="82572" y="20427"/>
                  </a:cubicBezTo>
                  <a:cubicBezTo>
                    <a:pt x="92023" y="13135"/>
                    <a:pt x="102237" y="6784"/>
                    <a:pt x="112120" y="0"/>
                  </a:cubicBezTo>
                  <a:cubicBezTo>
                    <a:pt x="124112" y="1143"/>
                    <a:pt x="136078" y="2668"/>
                    <a:pt x="148096" y="3328"/>
                  </a:cubicBezTo>
                  <a:cubicBezTo>
                    <a:pt x="158385" y="3887"/>
                    <a:pt x="168726" y="3455"/>
                    <a:pt x="184605" y="3455"/>
                  </a:cubicBezTo>
                  <a:cubicBezTo>
                    <a:pt x="163060" y="19157"/>
                    <a:pt x="145936" y="32825"/>
                    <a:pt x="127592" y="44614"/>
                  </a:cubicBezTo>
                  <a:cubicBezTo>
                    <a:pt x="115728" y="52236"/>
                    <a:pt x="113771" y="59807"/>
                    <a:pt x="118751" y="72714"/>
                  </a:cubicBezTo>
                  <a:cubicBezTo>
                    <a:pt x="126551" y="92912"/>
                    <a:pt x="132293" y="113924"/>
                    <a:pt x="140245" y="138771"/>
                  </a:cubicBezTo>
                  <a:cubicBezTo>
                    <a:pt x="118319" y="122892"/>
                    <a:pt x="99340" y="110291"/>
                    <a:pt x="81708" y="95987"/>
                  </a:cubicBezTo>
                  <a:cubicBezTo>
                    <a:pt x="71977" y="88110"/>
                    <a:pt x="65422" y="89457"/>
                    <a:pt x="56428" y="96520"/>
                  </a:cubicBezTo>
                  <a:cubicBezTo>
                    <a:pt x="38974" y="110214"/>
                    <a:pt x="20656" y="122841"/>
                    <a:pt x="0" y="137857"/>
                  </a:cubicBezTo>
                  <a:cubicBezTo>
                    <a:pt x="6453" y="113517"/>
                    <a:pt x="11992" y="92658"/>
                    <a:pt x="17531" y="7182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7" name="Freeform: Shape 16">
              <a:extLst>
                <a:ext uri="{FF2B5EF4-FFF2-40B4-BE49-F238E27FC236}">
                  <a16:creationId xmlns:a16="http://schemas.microsoft.com/office/drawing/2014/main" id="{485D2410-D4A3-8F41-ED6B-9A576878FEC2}"/>
                </a:ext>
              </a:extLst>
            </p:cNvPr>
            <p:cNvSpPr/>
            <p:nvPr/>
          </p:nvSpPr>
          <p:spPr>
            <a:xfrm>
              <a:off x="3516962" y="785860"/>
              <a:ext cx="1056279" cy="1057878"/>
            </a:xfrm>
            <a:custGeom>
              <a:avLst/>
              <a:gdLst>
                <a:gd name="connsiteX0" fmla="*/ 841750 w 841749"/>
                <a:gd name="connsiteY0" fmla="*/ 183589 h 843023"/>
                <a:gd name="connsiteX1" fmla="*/ 841191 w 841749"/>
                <a:gd name="connsiteY1" fmla="*/ 0 h 843023"/>
                <a:gd name="connsiteX2" fmla="*/ 775464 w 841749"/>
                <a:gd name="connsiteY2" fmla="*/ 0 h 843023"/>
                <a:gd name="connsiteX3" fmla="*/ 719899 w 841749"/>
                <a:gd name="connsiteY3" fmla="*/ 8842 h 843023"/>
                <a:gd name="connsiteX4" fmla="*/ 399495 w 841749"/>
                <a:gd name="connsiteY4" fmla="*/ 125484 h 843023"/>
                <a:gd name="connsiteX5" fmla="*/ 393677 w 841749"/>
                <a:gd name="connsiteY5" fmla="*/ 128278 h 843023"/>
                <a:gd name="connsiteX6" fmla="*/ 429653 w 841749"/>
                <a:gd name="connsiteY6" fmla="*/ 131607 h 843023"/>
                <a:gd name="connsiteX7" fmla="*/ 466162 w 841749"/>
                <a:gd name="connsiteY7" fmla="*/ 131734 h 843023"/>
                <a:gd name="connsiteX8" fmla="*/ 409150 w 841749"/>
                <a:gd name="connsiteY8" fmla="*/ 172893 h 843023"/>
                <a:gd name="connsiteX9" fmla="*/ 400308 w 841749"/>
                <a:gd name="connsiteY9" fmla="*/ 200992 h 843023"/>
                <a:gd name="connsiteX10" fmla="*/ 421802 w 841749"/>
                <a:gd name="connsiteY10" fmla="*/ 267050 h 843023"/>
                <a:gd name="connsiteX11" fmla="*/ 363265 w 841749"/>
                <a:gd name="connsiteY11" fmla="*/ 224265 h 843023"/>
                <a:gd name="connsiteX12" fmla="*/ 337985 w 841749"/>
                <a:gd name="connsiteY12" fmla="*/ 224799 h 843023"/>
                <a:gd name="connsiteX13" fmla="*/ 281557 w 841749"/>
                <a:gd name="connsiteY13" fmla="*/ 266135 h 843023"/>
                <a:gd name="connsiteX14" fmla="*/ 299088 w 841749"/>
                <a:gd name="connsiteY14" fmla="*/ 200078 h 843023"/>
                <a:gd name="connsiteX15" fmla="*/ 173325 w 841749"/>
                <a:gd name="connsiteY15" fmla="*/ 330617 h 843023"/>
                <a:gd name="connsiteX16" fmla="*/ 98451 w 841749"/>
                <a:gd name="connsiteY16" fmla="*/ 447869 h 843023"/>
                <a:gd name="connsiteX17" fmla="*/ 98451 w 841749"/>
                <a:gd name="connsiteY17" fmla="*/ 447869 h 843023"/>
                <a:gd name="connsiteX18" fmla="*/ 81937 w 841749"/>
                <a:gd name="connsiteY18" fmla="*/ 484328 h 843023"/>
                <a:gd name="connsiteX19" fmla="*/ 52592 w 841749"/>
                <a:gd name="connsiteY19" fmla="*/ 553180 h 843023"/>
                <a:gd name="connsiteX20" fmla="*/ 72536 w 841749"/>
                <a:gd name="connsiteY20" fmla="*/ 612022 h 843023"/>
                <a:gd name="connsiteX21" fmla="*/ 87552 w 841749"/>
                <a:gd name="connsiteY21" fmla="*/ 622845 h 843023"/>
                <a:gd name="connsiteX22" fmla="*/ 160113 w 841749"/>
                <a:gd name="connsiteY22" fmla="*/ 625945 h 843023"/>
                <a:gd name="connsiteX23" fmla="*/ 103659 w 841749"/>
                <a:gd name="connsiteY23" fmla="*/ 666824 h 843023"/>
                <a:gd name="connsiteX24" fmla="*/ 97003 w 841749"/>
                <a:gd name="connsiteY24" fmla="*/ 687124 h 843023"/>
                <a:gd name="connsiteX25" fmla="*/ 119945 w 841749"/>
                <a:gd name="connsiteY25" fmla="*/ 758161 h 843023"/>
                <a:gd name="connsiteX26" fmla="*/ 62043 w 841749"/>
                <a:gd name="connsiteY26" fmla="*/ 715936 h 843023"/>
                <a:gd name="connsiteX27" fmla="*/ 36814 w 841749"/>
                <a:gd name="connsiteY27" fmla="*/ 715377 h 843023"/>
                <a:gd name="connsiteX28" fmla="*/ 6428 w 841749"/>
                <a:gd name="connsiteY28" fmla="*/ 737709 h 843023"/>
                <a:gd name="connsiteX29" fmla="*/ 0 w 841749"/>
                <a:gd name="connsiteY29" fmla="*/ 842639 h 843023"/>
                <a:gd name="connsiteX30" fmla="*/ 183995 w 841749"/>
                <a:gd name="connsiteY30" fmla="*/ 842995 h 843023"/>
                <a:gd name="connsiteX31" fmla="*/ 821500 w 841749"/>
                <a:gd name="connsiteY31" fmla="*/ 842995 h 843023"/>
                <a:gd name="connsiteX32" fmla="*/ 841191 w 841749"/>
                <a:gd name="connsiteY32" fmla="*/ 842461 h 843023"/>
                <a:gd name="connsiteX33" fmla="*/ 841750 w 841749"/>
                <a:gd name="connsiteY33" fmla="*/ 622795 h 843023"/>
                <a:gd name="connsiteX34" fmla="*/ 841750 w 841749"/>
                <a:gd name="connsiteY34" fmla="*/ 403179 h 843023"/>
                <a:gd name="connsiteX35" fmla="*/ 841750 w 841749"/>
                <a:gd name="connsiteY35" fmla="*/ 183589 h 843023"/>
                <a:gd name="connsiteX36" fmla="*/ 298326 w 841749"/>
                <a:gd name="connsiteY36" fmla="*/ 377112 h 843023"/>
                <a:gd name="connsiteX37" fmla="*/ 331456 w 841749"/>
                <a:gd name="connsiteY37" fmla="*/ 352874 h 843023"/>
                <a:gd name="connsiteX38" fmla="*/ 350663 w 841749"/>
                <a:gd name="connsiteY38" fmla="*/ 293854 h 843023"/>
                <a:gd name="connsiteX39" fmla="*/ 370684 w 841749"/>
                <a:gd name="connsiteY39" fmla="*/ 355694 h 843023"/>
                <a:gd name="connsiteX40" fmla="*/ 401401 w 841749"/>
                <a:gd name="connsiteY40" fmla="*/ 377544 h 843023"/>
                <a:gd name="connsiteX41" fmla="*/ 461818 w 841749"/>
                <a:gd name="connsiteY41" fmla="*/ 380440 h 843023"/>
                <a:gd name="connsiteX42" fmla="*/ 408743 w 841749"/>
                <a:gd name="connsiteY42" fmla="*/ 418703 h 843023"/>
                <a:gd name="connsiteX43" fmla="*/ 400029 w 841749"/>
                <a:gd name="connsiteY43" fmla="*/ 445507 h 843023"/>
                <a:gd name="connsiteX44" fmla="*/ 421802 w 841749"/>
                <a:gd name="connsiteY44" fmla="*/ 512555 h 843023"/>
                <a:gd name="connsiteX45" fmla="*/ 350892 w 841749"/>
                <a:gd name="connsiteY45" fmla="*/ 461487 h 843023"/>
                <a:gd name="connsiteX46" fmla="*/ 283818 w 841749"/>
                <a:gd name="connsiteY46" fmla="*/ 509887 h 843023"/>
                <a:gd name="connsiteX47" fmla="*/ 281608 w 841749"/>
                <a:gd name="connsiteY47" fmla="*/ 507042 h 843023"/>
                <a:gd name="connsiteX48" fmla="*/ 302899 w 841749"/>
                <a:gd name="connsiteY48" fmla="*/ 441696 h 843023"/>
                <a:gd name="connsiteX49" fmla="*/ 296547 w 841749"/>
                <a:gd name="connsiteY49" fmla="*/ 421294 h 843023"/>
                <a:gd name="connsiteX50" fmla="*/ 241135 w 841749"/>
                <a:gd name="connsiteY50" fmla="*/ 377163 h 843023"/>
                <a:gd name="connsiteX51" fmla="*/ 298326 w 841749"/>
                <a:gd name="connsiteY51" fmla="*/ 377112 h 843023"/>
                <a:gd name="connsiteX52" fmla="*/ 403586 w 841749"/>
                <a:gd name="connsiteY52" fmla="*/ 700768 h 843023"/>
                <a:gd name="connsiteX53" fmla="*/ 421802 w 841749"/>
                <a:gd name="connsiteY53" fmla="*/ 758034 h 843023"/>
                <a:gd name="connsiteX54" fmla="*/ 350943 w 841749"/>
                <a:gd name="connsiteY54" fmla="*/ 707043 h 843023"/>
                <a:gd name="connsiteX55" fmla="*/ 295328 w 841749"/>
                <a:gd name="connsiteY55" fmla="*/ 747110 h 843023"/>
                <a:gd name="connsiteX56" fmla="*/ 282167 w 841749"/>
                <a:gd name="connsiteY56" fmla="*/ 753131 h 843023"/>
                <a:gd name="connsiteX57" fmla="*/ 303127 w 841749"/>
                <a:gd name="connsiteY57" fmla="*/ 686337 h 843023"/>
                <a:gd name="connsiteX58" fmla="*/ 297106 w 841749"/>
                <a:gd name="connsiteY58" fmla="*/ 667383 h 843023"/>
                <a:gd name="connsiteX59" fmla="*/ 236105 w 841749"/>
                <a:gd name="connsiteY59" fmla="*/ 622871 h 843023"/>
                <a:gd name="connsiteX60" fmla="*/ 323351 w 841749"/>
                <a:gd name="connsiteY60" fmla="*/ 622871 h 843023"/>
                <a:gd name="connsiteX61" fmla="*/ 350740 w 841749"/>
                <a:gd name="connsiteY61" fmla="*/ 539461 h 843023"/>
                <a:gd name="connsiteX62" fmla="*/ 373428 w 841749"/>
                <a:gd name="connsiteY62" fmla="*/ 608745 h 843023"/>
                <a:gd name="connsiteX63" fmla="*/ 392686 w 841749"/>
                <a:gd name="connsiteY63" fmla="*/ 622845 h 843023"/>
                <a:gd name="connsiteX64" fmla="*/ 466111 w 841749"/>
                <a:gd name="connsiteY64" fmla="*/ 622541 h 843023"/>
                <a:gd name="connsiteX65" fmla="*/ 417864 w 841749"/>
                <a:gd name="connsiteY65" fmla="*/ 658135 h 843023"/>
                <a:gd name="connsiteX66" fmla="*/ 403586 w 841749"/>
                <a:gd name="connsiteY66" fmla="*/ 700768 h 843023"/>
                <a:gd name="connsiteX67" fmla="*/ 611031 w 841749"/>
                <a:gd name="connsiteY67" fmla="*/ 132013 h 843023"/>
                <a:gd name="connsiteX68" fmla="*/ 630264 w 841749"/>
                <a:gd name="connsiteY68" fmla="*/ 117658 h 843023"/>
                <a:gd name="connsiteX69" fmla="*/ 652444 w 841749"/>
                <a:gd name="connsiteY69" fmla="*/ 48095 h 843023"/>
                <a:gd name="connsiteX70" fmla="*/ 680188 w 841749"/>
                <a:gd name="connsiteY70" fmla="*/ 131556 h 843023"/>
                <a:gd name="connsiteX71" fmla="*/ 762557 w 841749"/>
                <a:gd name="connsiteY71" fmla="*/ 131556 h 843023"/>
                <a:gd name="connsiteX72" fmla="*/ 764081 w 841749"/>
                <a:gd name="connsiteY72" fmla="*/ 134452 h 843023"/>
                <a:gd name="connsiteX73" fmla="*/ 709482 w 841749"/>
                <a:gd name="connsiteY73" fmla="*/ 173909 h 843023"/>
                <a:gd name="connsiteX74" fmla="*/ 701606 w 841749"/>
                <a:gd name="connsiteY74" fmla="*/ 199316 h 843023"/>
                <a:gd name="connsiteX75" fmla="*/ 721296 w 841749"/>
                <a:gd name="connsiteY75" fmla="*/ 260800 h 843023"/>
                <a:gd name="connsiteX76" fmla="*/ 717740 w 841749"/>
                <a:gd name="connsiteY76" fmla="*/ 262680 h 843023"/>
                <a:gd name="connsiteX77" fmla="*/ 652521 w 841749"/>
                <a:gd name="connsiteY77" fmla="*/ 215754 h 843023"/>
                <a:gd name="connsiteX78" fmla="*/ 585828 w 841749"/>
                <a:gd name="connsiteY78" fmla="*/ 264560 h 843023"/>
                <a:gd name="connsiteX79" fmla="*/ 591773 w 841749"/>
                <a:gd name="connsiteY79" fmla="*/ 235546 h 843023"/>
                <a:gd name="connsiteX80" fmla="*/ 608440 w 841749"/>
                <a:gd name="connsiteY80" fmla="*/ 183538 h 843023"/>
                <a:gd name="connsiteX81" fmla="*/ 537606 w 841749"/>
                <a:gd name="connsiteY81" fmla="*/ 131658 h 843023"/>
                <a:gd name="connsiteX82" fmla="*/ 611031 w 841749"/>
                <a:gd name="connsiteY82" fmla="*/ 132013 h 843023"/>
                <a:gd name="connsiteX83" fmla="*/ 720661 w 841749"/>
                <a:gd name="connsiteY83" fmla="*/ 506025 h 843023"/>
                <a:gd name="connsiteX84" fmla="*/ 721728 w 841749"/>
                <a:gd name="connsiteY84" fmla="*/ 509404 h 843023"/>
                <a:gd name="connsiteX85" fmla="*/ 718959 w 841749"/>
                <a:gd name="connsiteY85" fmla="*/ 507753 h 843023"/>
                <a:gd name="connsiteX86" fmla="*/ 652216 w 841749"/>
                <a:gd name="connsiteY86" fmla="*/ 461818 h 843023"/>
                <a:gd name="connsiteX87" fmla="*/ 586336 w 841749"/>
                <a:gd name="connsiteY87" fmla="*/ 509277 h 843023"/>
                <a:gd name="connsiteX88" fmla="*/ 583490 w 841749"/>
                <a:gd name="connsiteY88" fmla="*/ 507372 h 843023"/>
                <a:gd name="connsiteX89" fmla="*/ 608287 w 841749"/>
                <a:gd name="connsiteY89" fmla="*/ 429119 h 843023"/>
                <a:gd name="connsiteX90" fmla="*/ 542255 w 841749"/>
                <a:gd name="connsiteY90" fmla="*/ 380542 h 843023"/>
                <a:gd name="connsiteX91" fmla="*/ 542865 w 841749"/>
                <a:gd name="connsiteY91" fmla="*/ 377163 h 843023"/>
                <a:gd name="connsiteX92" fmla="*/ 609177 w 841749"/>
                <a:gd name="connsiteY92" fmla="*/ 377467 h 843023"/>
                <a:gd name="connsiteX93" fmla="*/ 630798 w 841749"/>
                <a:gd name="connsiteY93" fmla="*/ 361461 h 843023"/>
                <a:gd name="connsiteX94" fmla="*/ 652521 w 841749"/>
                <a:gd name="connsiteY94" fmla="*/ 293651 h 843023"/>
                <a:gd name="connsiteX95" fmla="*/ 672998 w 841749"/>
                <a:gd name="connsiteY95" fmla="*/ 357218 h 843023"/>
                <a:gd name="connsiteX96" fmla="*/ 701555 w 841749"/>
                <a:gd name="connsiteY96" fmla="*/ 377518 h 843023"/>
                <a:gd name="connsiteX97" fmla="*/ 763573 w 841749"/>
                <a:gd name="connsiteY97" fmla="*/ 380313 h 843023"/>
                <a:gd name="connsiteX98" fmla="*/ 697262 w 841749"/>
                <a:gd name="connsiteY98" fmla="*/ 428891 h 843023"/>
                <a:gd name="connsiteX99" fmla="*/ 720661 w 841749"/>
                <a:gd name="connsiteY99" fmla="*/ 506025 h 843023"/>
                <a:gd name="connsiteX100" fmla="*/ 583211 w 841749"/>
                <a:gd name="connsiteY100" fmla="*/ 755316 h 843023"/>
                <a:gd name="connsiteX101" fmla="*/ 584608 w 841749"/>
                <a:gd name="connsiteY101" fmla="*/ 754579 h 843023"/>
                <a:gd name="connsiteX102" fmla="*/ 584253 w 841749"/>
                <a:gd name="connsiteY102" fmla="*/ 755392 h 843023"/>
                <a:gd name="connsiteX103" fmla="*/ 583211 w 841749"/>
                <a:gd name="connsiteY103" fmla="*/ 755316 h 843023"/>
                <a:gd name="connsiteX104" fmla="*/ 720052 w 841749"/>
                <a:gd name="connsiteY104" fmla="*/ 754325 h 843023"/>
                <a:gd name="connsiteX105" fmla="*/ 721754 w 841749"/>
                <a:gd name="connsiteY105" fmla="*/ 753944 h 843023"/>
                <a:gd name="connsiteX106" fmla="*/ 721855 w 841749"/>
                <a:gd name="connsiteY106" fmla="*/ 755494 h 843023"/>
                <a:gd name="connsiteX107" fmla="*/ 720052 w 841749"/>
                <a:gd name="connsiteY107" fmla="*/ 754325 h 843023"/>
                <a:gd name="connsiteX108" fmla="*/ 706357 w 841749"/>
                <a:gd name="connsiteY108" fmla="*/ 667536 h 843023"/>
                <a:gd name="connsiteX109" fmla="*/ 700285 w 841749"/>
                <a:gd name="connsiteY109" fmla="*/ 686438 h 843023"/>
                <a:gd name="connsiteX110" fmla="*/ 717536 w 841749"/>
                <a:gd name="connsiteY110" fmla="*/ 739437 h 843023"/>
                <a:gd name="connsiteX111" fmla="*/ 719340 w 841749"/>
                <a:gd name="connsiteY111" fmla="*/ 753868 h 843023"/>
                <a:gd name="connsiteX112" fmla="*/ 653079 w 841749"/>
                <a:gd name="connsiteY112" fmla="*/ 707882 h 843023"/>
                <a:gd name="connsiteX113" fmla="*/ 585218 w 841749"/>
                <a:gd name="connsiteY113" fmla="*/ 753665 h 843023"/>
                <a:gd name="connsiteX114" fmla="*/ 604781 w 841749"/>
                <a:gd name="connsiteY114" fmla="*/ 687226 h 843023"/>
                <a:gd name="connsiteX115" fmla="*/ 598404 w 841749"/>
                <a:gd name="connsiteY115" fmla="*/ 667028 h 843023"/>
                <a:gd name="connsiteX116" fmla="*/ 537276 w 841749"/>
                <a:gd name="connsiteY116" fmla="*/ 622591 h 843023"/>
                <a:gd name="connsiteX117" fmla="*/ 611412 w 841749"/>
                <a:gd name="connsiteY117" fmla="*/ 622845 h 843023"/>
                <a:gd name="connsiteX118" fmla="*/ 629934 w 841749"/>
                <a:gd name="connsiteY118" fmla="*/ 609786 h 843023"/>
                <a:gd name="connsiteX119" fmla="*/ 652444 w 841749"/>
                <a:gd name="connsiteY119" fmla="*/ 539130 h 843023"/>
                <a:gd name="connsiteX120" fmla="*/ 676225 w 841749"/>
                <a:gd name="connsiteY120" fmla="*/ 611870 h 843023"/>
                <a:gd name="connsiteX121" fmla="*/ 691215 w 841749"/>
                <a:gd name="connsiteY121" fmla="*/ 622744 h 843023"/>
                <a:gd name="connsiteX122" fmla="*/ 767918 w 841749"/>
                <a:gd name="connsiteY122" fmla="*/ 622566 h 843023"/>
                <a:gd name="connsiteX123" fmla="*/ 706357 w 841749"/>
                <a:gd name="connsiteY123" fmla="*/ 667536 h 84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841749" h="843023">
                  <a:moveTo>
                    <a:pt x="841750" y="183589"/>
                  </a:moveTo>
                  <a:cubicBezTo>
                    <a:pt x="841572" y="122384"/>
                    <a:pt x="841369" y="61179"/>
                    <a:pt x="841191" y="0"/>
                  </a:cubicBezTo>
                  <a:cubicBezTo>
                    <a:pt x="819290" y="0"/>
                    <a:pt x="797364" y="0"/>
                    <a:pt x="775464" y="0"/>
                  </a:cubicBezTo>
                  <a:cubicBezTo>
                    <a:pt x="756942" y="2947"/>
                    <a:pt x="738446" y="6148"/>
                    <a:pt x="719899" y="8842"/>
                  </a:cubicBezTo>
                  <a:cubicBezTo>
                    <a:pt x="605035" y="25508"/>
                    <a:pt x="498327" y="64584"/>
                    <a:pt x="399495" y="125484"/>
                  </a:cubicBezTo>
                  <a:cubicBezTo>
                    <a:pt x="397666" y="126602"/>
                    <a:pt x="395608" y="127338"/>
                    <a:pt x="393677" y="128278"/>
                  </a:cubicBezTo>
                  <a:cubicBezTo>
                    <a:pt x="405669" y="129422"/>
                    <a:pt x="417635" y="130946"/>
                    <a:pt x="429653" y="131607"/>
                  </a:cubicBezTo>
                  <a:cubicBezTo>
                    <a:pt x="439943" y="132166"/>
                    <a:pt x="450283" y="131734"/>
                    <a:pt x="466162" y="131734"/>
                  </a:cubicBezTo>
                  <a:cubicBezTo>
                    <a:pt x="444617" y="147435"/>
                    <a:pt x="427493" y="161104"/>
                    <a:pt x="409150" y="172893"/>
                  </a:cubicBezTo>
                  <a:cubicBezTo>
                    <a:pt x="397285" y="180515"/>
                    <a:pt x="395328" y="188086"/>
                    <a:pt x="400308" y="200992"/>
                  </a:cubicBezTo>
                  <a:cubicBezTo>
                    <a:pt x="408108" y="221191"/>
                    <a:pt x="413850" y="242202"/>
                    <a:pt x="421802" y="267050"/>
                  </a:cubicBezTo>
                  <a:cubicBezTo>
                    <a:pt x="399876" y="251171"/>
                    <a:pt x="380897" y="238569"/>
                    <a:pt x="363265" y="224265"/>
                  </a:cubicBezTo>
                  <a:cubicBezTo>
                    <a:pt x="353534" y="216389"/>
                    <a:pt x="346979" y="217735"/>
                    <a:pt x="337985" y="224799"/>
                  </a:cubicBezTo>
                  <a:cubicBezTo>
                    <a:pt x="320531" y="238518"/>
                    <a:pt x="302213" y="251120"/>
                    <a:pt x="281557" y="266135"/>
                  </a:cubicBezTo>
                  <a:cubicBezTo>
                    <a:pt x="288010" y="241770"/>
                    <a:pt x="293549" y="220937"/>
                    <a:pt x="299088" y="200078"/>
                  </a:cubicBezTo>
                  <a:cubicBezTo>
                    <a:pt x="250815" y="237451"/>
                    <a:pt x="210571" y="282624"/>
                    <a:pt x="173325" y="330617"/>
                  </a:cubicBezTo>
                  <a:cubicBezTo>
                    <a:pt x="162323" y="344794"/>
                    <a:pt x="108969" y="416695"/>
                    <a:pt x="98451" y="447869"/>
                  </a:cubicBezTo>
                  <a:cubicBezTo>
                    <a:pt x="105362" y="468093"/>
                    <a:pt x="105362" y="468093"/>
                    <a:pt x="98451" y="447869"/>
                  </a:cubicBezTo>
                  <a:cubicBezTo>
                    <a:pt x="92938" y="460014"/>
                    <a:pt x="87450" y="472184"/>
                    <a:pt x="81937" y="484328"/>
                  </a:cubicBezTo>
                  <a:cubicBezTo>
                    <a:pt x="72155" y="507270"/>
                    <a:pt x="62373" y="530213"/>
                    <a:pt x="52592" y="553180"/>
                  </a:cubicBezTo>
                  <a:cubicBezTo>
                    <a:pt x="59299" y="572769"/>
                    <a:pt x="66362" y="592256"/>
                    <a:pt x="72536" y="612022"/>
                  </a:cubicBezTo>
                  <a:cubicBezTo>
                    <a:pt x="75051" y="620101"/>
                    <a:pt x="78913" y="623049"/>
                    <a:pt x="87552" y="622845"/>
                  </a:cubicBezTo>
                  <a:cubicBezTo>
                    <a:pt x="111358" y="622236"/>
                    <a:pt x="135164" y="622642"/>
                    <a:pt x="160113" y="625945"/>
                  </a:cubicBezTo>
                  <a:cubicBezTo>
                    <a:pt x="141338" y="639639"/>
                    <a:pt x="122841" y="653740"/>
                    <a:pt x="103659" y="666824"/>
                  </a:cubicBezTo>
                  <a:cubicBezTo>
                    <a:pt x="95478" y="672414"/>
                    <a:pt x="93497" y="677495"/>
                    <a:pt x="97003" y="687124"/>
                  </a:cubicBezTo>
                  <a:cubicBezTo>
                    <a:pt x="104955" y="709025"/>
                    <a:pt x="111434" y="731459"/>
                    <a:pt x="119945" y="758161"/>
                  </a:cubicBezTo>
                  <a:cubicBezTo>
                    <a:pt x="98019" y="742282"/>
                    <a:pt x="79625" y="729655"/>
                    <a:pt x="62043" y="715936"/>
                  </a:cubicBezTo>
                  <a:cubicBezTo>
                    <a:pt x="53100" y="708949"/>
                    <a:pt x="46189" y="707018"/>
                    <a:pt x="36814" y="715377"/>
                  </a:cubicBezTo>
                  <a:cubicBezTo>
                    <a:pt x="27490" y="723710"/>
                    <a:pt x="16616" y="730341"/>
                    <a:pt x="6428" y="737709"/>
                  </a:cubicBezTo>
                  <a:cubicBezTo>
                    <a:pt x="4294" y="772694"/>
                    <a:pt x="2160" y="807679"/>
                    <a:pt x="0" y="842639"/>
                  </a:cubicBezTo>
                  <a:cubicBezTo>
                    <a:pt x="61332" y="842766"/>
                    <a:pt x="122664" y="842995"/>
                    <a:pt x="183995" y="842995"/>
                  </a:cubicBezTo>
                  <a:cubicBezTo>
                    <a:pt x="396497" y="843045"/>
                    <a:pt x="608999" y="843020"/>
                    <a:pt x="821500" y="842995"/>
                  </a:cubicBezTo>
                  <a:cubicBezTo>
                    <a:pt x="828055" y="842995"/>
                    <a:pt x="834610" y="842664"/>
                    <a:pt x="841191" y="842461"/>
                  </a:cubicBezTo>
                  <a:cubicBezTo>
                    <a:pt x="841369" y="769239"/>
                    <a:pt x="841546" y="696017"/>
                    <a:pt x="841750" y="622795"/>
                  </a:cubicBezTo>
                  <a:cubicBezTo>
                    <a:pt x="841750" y="549598"/>
                    <a:pt x="841750" y="476401"/>
                    <a:pt x="841750" y="403179"/>
                  </a:cubicBezTo>
                  <a:cubicBezTo>
                    <a:pt x="841750" y="329982"/>
                    <a:pt x="841750" y="256786"/>
                    <a:pt x="841750" y="183589"/>
                  </a:cubicBezTo>
                  <a:close/>
                  <a:moveTo>
                    <a:pt x="298326" y="377112"/>
                  </a:moveTo>
                  <a:cubicBezTo>
                    <a:pt x="329373" y="376654"/>
                    <a:pt x="321395" y="381558"/>
                    <a:pt x="331456" y="352874"/>
                  </a:cubicBezTo>
                  <a:cubicBezTo>
                    <a:pt x="337808" y="334810"/>
                    <a:pt x="343321" y="316491"/>
                    <a:pt x="350663" y="293854"/>
                  </a:cubicBezTo>
                  <a:cubicBezTo>
                    <a:pt x="358311" y="316923"/>
                    <a:pt x="366314" y="335902"/>
                    <a:pt x="370684" y="355694"/>
                  </a:cubicBezTo>
                  <a:cubicBezTo>
                    <a:pt x="374698" y="373987"/>
                    <a:pt x="383946" y="378890"/>
                    <a:pt x="401401" y="377544"/>
                  </a:cubicBezTo>
                  <a:cubicBezTo>
                    <a:pt x="420888" y="376045"/>
                    <a:pt x="440603" y="377188"/>
                    <a:pt x="461818" y="380440"/>
                  </a:cubicBezTo>
                  <a:cubicBezTo>
                    <a:pt x="444185" y="393296"/>
                    <a:pt x="427011" y="406863"/>
                    <a:pt x="408743" y="418703"/>
                  </a:cubicBezTo>
                  <a:cubicBezTo>
                    <a:pt x="397590" y="425943"/>
                    <a:pt x="395176" y="432905"/>
                    <a:pt x="400029" y="445507"/>
                  </a:cubicBezTo>
                  <a:cubicBezTo>
                    <a:pt x="408032" y="466264"/>
                    <a:pt x="413926" y="487834"/>
                    <a:pt x="421802" y="512555"/>
                  </a:cubicBezTo>
                  <a:cubicBezTo>
                    <a:pt x="396141" y="494084"/>
                    <a:pt x="373580" y="477849"/>
                    <a:pt x="350892" y="461487"/>
                  </a:cubicBezTo>
                  <a:cubicBezTo>
                    <a:pt x="328001" y="478002"/>
                    <a:pt x="305922" y="493957"/>
                    <a:pt x="283818" y="509887"/>
                  </a:cubicBezTo>
                  <a:cubicBezTo>
                    <a:pt x="283082" y="508947"/>
                    <a:pt x="282345" y="507982"/>
                    <a:pt x="281608" y="507042"/>
                  </a:cubicBezTo>
                  <a:cubicBezTo>
                    <a:pt x="288620" y="485217"/>
                    <a:pt x="295023" y="463190"/>
                    <a:pt x="302899" y="441696"/>
                  </a:cubicBezTo>
                  <a:cubicBezTo>
                    <a:pt x="306380" y="432193"/>
                    <a:pt x="304779" y="426934"/>
                    <a:pt x="296547" y="421294"/>
                  </a:cubicBezTo>
                  <a:cubicBezTo>
                    <a:pt x="277619" y="408362"/>
                    <a:pt x="259326" y="394490"/>
                    <a:pt x="241135" y="377163"/>
                  </a:cubicBezTo>
                  <a:cubicBezTo>
                    <a:pt x="260190" y="377163"/>
                    <a:pt x="279271" y="377391"/>
                    <a:pt x="298326" y="377112"/>
                  </a:cubicBezTo>
                  <a:close/>
                  <a:moveTo>
                    <a:pt x="403586" y="700768"/>
                  </a:moveTo>
                  <a:cubicBezTo>
                    <a:pt x="409251" y="718400"/>
                    <a:pt x="414815" y="736058"/>
                    <a:pt x="421802" y="758034"/>
                  </a:cubicBezTo>
                  <a:cubicBezTo>
                    <a:pt x="396395" y="739742"/>
                    <a:pt x="374241" y="723812"/>
                    <a:pt x="350943" y="707043"/>
                  </a:cubicBezTo>
                  <a:cubicBezTo>
                    <a:pt x="332421" y="720458"/>
                    <a:pt x="314027" y="734000"/>
                    <a:pt x="295328" y="747110"/>
                  </a:cubicBezTo>
                  <a:cubicBezTo>
                    <a:pt x="291440" y="749828"/>
                    <a:pt x="286613" y="751226"/>
                    <a:pt x="282167" y="753131"/>
                  </a:cubicBezTo>
                  <a:cubicBezTo>
                    <a:pt x="289001" y="730799"/>
                    <a:pt x="295378" y="708339"/>
                    <a:pt x="303127" y="686337"/>
                  </a:cubicBezTo>
                  <a:cubicBezTo>
                    <a:pt x="306278" y="677394"/>
                    <a:pt x="304779" y="672693"/>
                    <a:pt x="297106" y="667383"/>
                  </a:cubicBezTo>
                  <a:cubicBezTo>
                    <a:pt x="277568" y="653867"/>
                    <a:pt x="258666" y="639436"/>
                    <a:pt x="236105" y="622871"/>
                  </a:cubicBezTo>
                  <a:cubicBezTo>
                    <a:pt x="267685" y="622871"/>
                    <a:pt x="294794" y="622871"/>
                    <a:pt x="323351" y="622871"/>
                  </a:cubicBezTo>
                  <a:cubicBezTo>
                    <a:pt x="332142" y="596092"/>
                    <a:pt x="340780" y="569796"/>
                    <a:pt x="350740" y="539461"/>
                  </a:cubicBezTo>
                  <a:cubicBezTo>
                    <a:pt x="359149" y="564791"/>
                    <a:pt x="367203" y="586514"/>
                    <a:pt x="373428" y="608745"/>
                  </a:cubicBezTo>
                  <a:cubicBezTo>
                    <a:pt x="376527" y="619771"/>
                    <a:pt x="381329" y="623354"/>
                    <a:pt x="392686" y="622845"/>
                  </a:cubicBezTo>
                  <a:cubicBezTo>
                    <a:pt x="415374" y="621855"/>
                    <a:pt x="438164" y="622541"/>
                    <a:pt x="466111" y="622541"/>
                  </a:cubicBezTo>
                  <a:cubicBezTo>
                    <a:pt x="447285" y="636438"/>
                    <a:pt x="432625" y="647337"/>
                    <a:pt x="417864" y="658135"/>
                  </a:cubicBezTo>
                  <a:cubicBezTo>
                    <a:pt x="395201" y="674751"/>
                    <a:pt x="395201" y="674701"/>
                    <a:pt x="403586" y="700768"/>
                  </a:cubicBezTo>
                  <a:close/>
                  <a:moveTo>
                    <a:pt x="611031" y="132013"/>
                  </a:moveTo>
                  <a:cubicBezTo>
                    <a:pt x="622795" y="132598"/>
                    <a:pt x="627241" y="128177"/>
                    <a:pt x="630264" y="117658"/>
                  </a:cubicBezTo>
                  <a:cubicBezTo>
                    <a:pt x="636590" y="95605"/>
                    <a:pt x="644136" y="73908"/>
                    <a:pt x="652444" y="48095"/>
                  </a:cubicBezTo>
                  <a:cubicBezTo>
                    <a:pt x="662378" y="78024"/>
                    <a:pt x="671194" y="104498"/>
                    <a:pt x="680188" y="131556"/>
                  </a:cubicBezTo>
                  <a:cubicBezTo>
                    <a:pt x="708085" y="131556"/>
                    <a:pt x="735321" y="131556"/>
                    <a:pt x="762557" y="131556"/>
                  </a:cubicBezTo>
                  <a:cubicBezTo>
                    <a:pt x="763065" y="132521"/>
                    <a:pt x="763573" y="133487"/>
                    <a:pt x="764081" y="134452"/>
                  </a:cubicBezTo>
                  <a:cubicBezTo>
                    <a:pt x="745941" y="147715"/>
                    <a:pt x="728283" y="161688"/>
                    <a:pt x="709482" y="173909"/>
                  </a:cubicBezTo>
                  <a:cubicBezTo>
                    <a:pt x="698659" y="180947"/>
                    <a:pt x="697135" y="187578"/>
                    <a:pt x="701606" y="199316"/>
                  </a:cubicBezTo>
                  <a:cubicBezTo>
                    <a:pt x="709228" y="219412"/>
                    <a:pt x="714843" y="240271"/>
                    <a:pt x="721296" y="260800"/>
                  </a:cubicBezTo>
                  <a:cubicBezTo>
                    <a:pt x="720102" y="261435"/>
                    <a:pt x="718934" y="262070"/>
                    <a:pt x="717740" y="262680"/>
                  </a:cubicBezTo>
                  <a:cubicBezTo>
                    <a:pt x="696144" y="247131"/>
                    <a:pt x="674523" y="231582"/>
                    <a:pt x="652521" y="215754"/>
                  </a:cubicBezTo>
                  <a:cubicBezTo>
                    <a:pt x="629807" y="232370"/>
                    <a:pt x="607830" y="248452"/>
                    <a:pt x="585828" y="264560"/>
                  </a:cubicBezTo>
                  <a:cubicBezTo>
                    <a:pt x="587759" y="254931"/>
                    <a:pt x="589029" y="245022"/>
                    <a:pt x="591773" y="235546"/>
                  </a:cubicBezTo>
                  <a:cubicBezTo>
                    <a:pt x="596778" y="218294"/>
                    <a:pt x="602698" y="201297"/>
                    <a:pt x="608440" y="183538"/>
                  </a:cubicBezTo>
                  <a:cubicBezTo>
                    <a:pt x="585853" y="166998"/>
                    <a:pt x="563851" y="150865"/>
                    <a:pt x="537606" y="131658"/>
                  </a:cubicBezTo>
                  <a:cubicBezTo>
                    <a:pt x="565020" y="131683"/>
                    <a:pt x="588089" y="130870"/>
                    <a:pt x="611031" y="132013"/>
                  </a:cubicBezTo>
                  <a:close/>
                  <a:moveTo>
                    <a:pt x="720661" y="506025"/>
                  </a:moveTo>
                  <a:cubicBezTo>
                    <a:pt x="721017" y="507143"/>
                    <a:pt x="721373" y="508287"/>
                    <a:pt x="721728" y="509404"/>
                  </a:cubicBezTo>
                  <a:cubicBezTo>
                    <a:pt x="720814" y="508846"/>
                    <a:pt x="719874" y="508287"/>
                    <a:pt x="718959" y="507753"/>
                  </a:cubicBezTo>
                  <a:cubicBezTo>
                    <a:pt x="696957" y="492611"/>
                    <a:pt x="674980" y="477494"/>
                    <a:pt x="652216" y="461818"/>
                  </a:cubicBezTo>
                  <a:cubicBezTo>
                    <a:pt x="630366" y="477570"/>
                    <a:pt x="608338" y="493424"/>
                    <a:pt x="586336" y="509277"/>
                  </a:cubicBezTo>
                  <a:cubicBezTo>
                    <a:pt x="585396" y="508642"/>
                    <a:pt x="584431" y="508007"/>
                    <a:pt x="583490" y="507372"/>
                  </a:cubicBezTo>
                  <a:cubicBezTo>
                    <a:pt x="591671" y="481559"/>
                    <a:pt x="599852" y="455746"/>
                    <a:pt x="608287" y="429119"/>
                  </a:cubicBezTo>
                  <a:cubicBezTo>
                    <a:pt x="586031" y="412757"/>
                    <a:pt x="564156" y="396650"/>
                    <a:pt x="542255" y="380542"/>
                  </a:cubicBezTo>
                  <a:cubicBezTo>
                    <a:pt x="542459" y="379424"/>
                    <a:pt x="542662" y="378280"/>
                    <a:pt x="542865" y="377163"/>
                  </a:cubicBezTo>
                  <a:cubicBezTo>
                    <a:pt x="564969" y="377163"/>
                    <a:pt x="587124" y="376324"/>
                    <a:pt x="609177" y="377467"/>
                  </a:cubicBezTo>
                  <a:cubicBezTo>
                    <a:pt x="622007" y="378128"/>
                    <a:pt x="627469" y="373428"/>
                    <a:pt x="630798" y="361461"/>
                  </a:cubicBezTo>
                  <a:cubicBezTo>
                    <a:pt x="636794" y="339916"/>
                    <a:pt x="644365" y="318803"/>
                    <a:pt x="652521" y="293651"/>
                  </a:cubicBezTo>
                  <a:cubicBezTo>
                    <a:pt x="660270" y="317152"/>
                    <a:pt x="668146" y="336817"/>
                    <a:pt x="672998" y="357218"/>
                  </a:cubicBezTo>
                  <a:cubicBezTo>
                    <a:pt x="676962" y="373860"/>
                    <a:pt x="685041" y="378839"/>
                    <a:pt x="701555" y="377518"/>
                  </a:cubicBezTo>
                  <a:cubicBezTo>
                    <a:pt x="721576" y="375918"/>
                    <a:pt x="741825" y="377137"/>
                    <a:pt x="763573" y="380313"/>
                  </a:cubicBezTo>
                  <a:cubicBezTo>
                    <a:pt x="741596" y="396421"/>
                    <a:pt x="719594" y="412529"/>
                    <a:pt x="697262" y="428891"/>
                  </a:cubicBezTo>
                  <a:cubicBezTo>
                    <a:pt x="705189" y="454983"/>
                    <a:pt x="712912" y="480517"/>
                    <a:pt x="720661" y="506025"/>
                  </a:cubicBezTo>
                  <a:close/>
                  <a:moveTo>
                    <a:pt x="583211" y="755316"/>
                  </a:moveTo>
                  <a:cubicBezTo>
                    <a:pt x="583668" y="755062"/>
                    <a:pt x="584126" y="754808"/>
                    <a:pt x="584608" y="754579"/>
                  </a:cubicBezTo>
                  <a:cubicBezTo>
                    <a:pt x="584532" y="754884"/>
                    <a:pt x="584431" y="755164"/>
                    <a:pt x="584253" y="755392"/>
                  </a:cubicBezTo>
                  <a:cubicBezTo>
                    <a:pt x="584126" y="755545"/>
                    <a:pt x="583567" y="755341"/>
                    <a:pt x="583211" y="755316"/>
                  </a:cubicBezTo>
                  <a:close/>
                  <a:moveTo>
                    <a:pt x="720052" y="754325"/>
                  </a:moveTo>
                  <a:cubicBezTo>
                    <a:pt x="720610" y="754198"/>
                    <a:pt x="721195" y="754071"/>
                    <a:pt x="721754" y="753944"/>
                  </a:cubicBezTo>
                  <a:cubicBezTo>
                    <a:pt x="721779" y="754452"/>
                    <a:pt x="721805" y="754986"/>
                    <a:pt x="721855" y="755494"/>
                  </a:cubicBezTo>
                  <a:cubicBezTo>
                    <a:pt x="721246" y="755113"/>
                    <a:pt x="720661" y="754732"/>
                    <a:pt x="720052" y="754325"/>
                  </a:cubicBezTo>
                  <a:close/>
                  <a:moveTo>
                    <a:pt x="706357" y="667536"/>
                  </a:moveTo>
                  <a:cubicBezTo>
                    <a:pt x="698303" y="672973"/>
                    <a:pt x="697287" y="678029"/>
                    <a:pt x="700285" y="686438"/>
                  </a:cubicBezTo>
                  <a:cubicBezTo>
                    <a:pt x="706510" y="703944"/>
                    <a:pt x="712125" y="721652"/>
                    <a:pt x="717536" y="739437"/>
                  </a:cubicBezTo>
                  <a:cubicBezTo>
                    <a:pt x="718934" y="744010"/>
                    <a:pt x="718832" y="749015"/>
                    <a:pt x="719340" y="753868"/>
                  </a:cubicBezTo>
                  <a:cubicBezTo>
                    <a:pt x="697465" y="738700"/>
                    <a:pt x="675615" y="723507"/>
                    <a:pt x="653079" y="707882"/>
                  </a:cubicBezTo>
                  <a:cubicBezTo>
                    <a:pt x="630620" y="723049"/>
                    <a:pt x="607932" y="738344"/>
                    <a:pt x="585218" y="753665"/>
                  </a:cubicBezTo>
                  <a:cubicBezTo>
                    <a:pt x="591621" y="731484"/>
                    <a:pt x="597464" y="709101"/>
                    <a:pt x="604781" y="687226"/>
                  </a:cubicBezTo>
                  <a:cubicBezTo>
                    <a:pt x="607932" y="677800"/>
                    <a:pt x="606738" y="672693"/>
                    <a:pt x="598404" y="667028"/>
                  </a:cubicBezTo>
                  <a:cubicBezTo>
                    <a:pt x="579070" y="653867"/>
                    <a:pt x="560472" y="639563"/>
                    <a:pt x="537276" y="622591"/>
                  </a:cubicBezTo>
                  <a:cubicBezTo>
                    <a:pt x="565248" y="622591"/>
                    <a:pt x="588369" y="622032"/>
                    <a:pt x="611412" y="622845"/>
                  </a:cubicBezTo>
                  <a:cubicBezTo>
                    <a:pt x="621855" y="623227"/>
                    <a:pt x="626987" y="620178"/>
                    <a:pt x="629934" y="609786"/>
                  </a:cubicBezTo>
                  <a:cubicBezTo>
                    <a:pt x="636362" y="587225"/>
                    <a:pt x="644085" y="565045"/>
                    <a:pt x="652444" y="539130"/>
                  </a:cubicBezTo>
                  <a:cubicBezTo>
                    <a:pt x="661159" y="565502"/>
                    <a:pt x="669289" y="588521"/>
                    <a:pt x="676225" y="611870"/>
                  </a:cubicBezTo>
                  <a:cubicBezTo>
                    <a:pt x="678766" y="620406"/>
                    <a:pt x="682754" y="622922"/>
                    <a:pt x="691215" y="622744"/>
                  </a:cubicBezTo>
                  <a:cubicBezTo>
                    <a:pt x="715021" y="622261"/>
                    <a:pt x="738852" y="622566"/>
                    <a:pt x="767918" y="622566"/>
                  </a:cubicBezTo>
                  <a:cubicBezTo>
                    <a:pt x="744747" y="639665"/>
                    <a:pt x="725997" y="654274"/>
                    <a:pt x="706357" y="667536"/>
                  </a:cubicBezTo>
                  <a:close/>
                </a:path>
              </a:pathLst>
            </a:custGeom>
            <a:solidFill>
              <a:schemeClr val="accent2"/>
            </a:solidFill>
            <a:ln w="2535" cap="flat">
              <a:noFill/>
              <a:prstDash val="solid"/>
              <a:miter/>
            </a:ln>
          </p:spPr>
          <p:txBody>
            <a:bodyPr rtlCol="0" anchor="ctr"/>
            <a:lstStyle/>
            <a:p>
              <a:endParaRPr lang="en-GB" dirty="0">
                <a:latin typeface="Poppins" panose="00000500000000000000" pitchFamily="2" charset="0"/>
              </a:endParaRPr>
            </a:p>
          </p:txBody>
        </p:sp>
        <p:sp>
          <p:nvSpPr>
            <p:cNvPr id="18" name="Freeform: Shape 17">
              <a:extLst>
                <a:ext uri="{FF2B5EF4-FFF2-40B4-BE49-F238E27FC236}">
                  <a16:creationId xmlns:a16="http://schemas.microsoft.com/office/drawing/2014/main" id="{B9A5E244-AE57-79A2-887E-FB9779181B4A}"/>
                </a:ext>
              </a:extLst>
            </p:cNvPr>
            <p:cNvSpPr/>
            <p:nvPr/>
          </p:nvSpPr>
          <p:spPr>
            <a:xfrm>
              <a:off x="4248683" y="1117559"/>
              <a:ext cx="3319" cy="898"/>
            </a:xfrm>
            <a:custGeom>
              <a:avLst/>
              <a:gdLst>
                <a:gd name="connsiteX0" fmla="*/ 2541 w 2645"/>
                <a:gd name="connsiteY0" fmla="*/ 381 h 716"/>
                <a:gd name="connsiteX1" fmla="*/ 0 w 2645"/>
                <a:gd name="connsiteY1" fmla="*/ 0 h 716"/>
                <a:gd name="connsiteX2" fmla="*/ 2642 w 2645"/>
                <a:gd name="connsiteY2" fmla="*/ 711 h 716"/>
                <a:gd name="connsiteX3" fmla="*/ 2541 w 2645"/>
                <a:gd name="connsiteY3" fmla="*/ 381 h 716"/>
              </a:gdLst>
              <a:ahLst/>
              <a:cxnLst>
                <a:cxn ang="0">
                  <a:pos x="connsiteX0" y="connsiteY0"/>
                </a:cxn>
                <a:cxn ang="0">
                  <a:pos x="connsiteX1" y="connsiteY1"/>
                </a:cxn>
                <a:cxn ang="0">
                  <a:pos x="connsiteX2" y="connsiteY2"/>
                </a:cxn>
                <a:cxn ang="0">
                  <a:pos x="connsiteX3" y="connsiteY3"/>
                </a:cxn>
              </a:cxnLst>
              <a:rect l="l" t="t" r="r" b="b"/>
              <a:pathLst>
                <a:path w="2645" h="716">
                  <a:moveTo>
                    <a:pt x="2541" y="381"/>
                  </a:moveTo>
                  <a:cubicBezTo>
                    <a:pt x="1702" y="254"/>
                    <a:pt x="838" y="127"/>
                    <a:pt x="0" y="0"/>
                  </a:cubicBezTo>
                  <a:cubicBezTo>
                    <a:pt x="889" y="229"/>
                    <a:pt x="1753" y="432"/>
                    <a:pt x="2642" y="711"/>
                  </a:cubicBezTo>
                  <a:cubicBezTo>
                    <a:pt x="2668" y="762"/>
                    <a:pt x="2541" y="381"/>
                    <a:pt x="2541" y="381"/>
                  </a:cubicBezTo>
                  <a:close/>
                </a:path>
              </a:pathLst>
            </a:custGeom>
            <a:solidFill>
              <a:srgbClr val="EBECEE"/>
            </a:solidFill>
            <a:ln w="2535" cap="flat">
              <a:noFill/>
              <a:prstDash val="solid"/>
              <a:miter/>
            </a:ln>
          </p:spPr>
          <p:txBody>
            <a:bodyPr rtlCol="0" anchor="ctr"/>
            <a:lstStyle/>
            <a:p>
              <a:endParaRPr lang="en-GB" dirty="0">
                <a:latin typeface="Poppins" panose="00000500000000000000" pitchFamily="2" charset="0"/>
              </a:endParaRPr>
            </a:p>
          </p:txBody>
        </p:sp>
        <p:sp>
          <p:nvSpPr>
            <p:cNvPr id="19" name="Freeform: Shape 18">
              <a:extLst>
                <a:ext uri="{FF2B5EF4-FFF2-40B4-BE49-F238E27FC236}">
                  <a16:creationId xmlns:a16="http://schemas.microsoft.com/office/drawing/2014/main" id="{9D623483-8191-3F80-748C-FFBD3C67536D}"/>
                </a:ext>
              </a:extLst>
            </p:cNvPr>
            <p:cNvSpPr/>
            <p:nvPr/>
          </p:nvSpPr>
          <p:spPr>
            <a:xfrm>
              <a:off x="4419156" y="1420851"/>
              <a:ext cx="3475" cy="4240"/>
            </a:xfrm>
            <a:custGeom>
              <a:avLst/>
              <a:gdLst>
                <a:gd name="connsiteX0" fmla="*/ 1702 w 2769"/>
                <a:gd name="connsiteY0" fmla="*/ 0 h 3379"/>
                <a:gd name="connsiteX1" fmla="*/ 2769 w 2769"/>
                <a:gd name="connsiteY1" fmla="*/ 3379 h 3379"/>
                <a:gd name="connsiteX2" fmla="*/ 0 w 2769"/>
                <a:gd name="connsiteY2" fmla="*/ 1728 h 3379"/>
                <a:gd name="connsiteX3" fmla="*/ 1702 w 2769"/>
                <a:gd name="connsiteY3" fmla="*/ 0 h 3379"/>
              </a:gdLst>
              <a:ahLst/>
              <a:cxnLst>
                <a:cxn ang="0">
                  <a:pos x="connsiteX0" y="connsiteY0"/>
                </a:cxn>
                <a:cxn ang="0">
                  <a:pos x="connsiteX1" y="connsiteY1"/>
                </a:cxn>
                <a:cxn ang="0">
                  <a:pos x="connsiteX2" y="connsiteY2"/>
                </a:cxn>
                <a:cxn ang="0">
                  <a:pos x="connsiteX3" y="connsiteY3"/>
                </a:cxn>
              </a:cxnLst>
              <a:rect l="l" t="t" r="r" b="b"/>
              <a:pathLst>
                <a:path w="2769" h="3379">
                  <a:moveTo>
                    <a:pt x="1702" y="0"/>
                  </a:moveTo>
                  <a:cubicBezTo>
                    <a:pt x="2058" y="1118"/>
                    <a:pt x="2414" y="2261"/>
                    <a:pt x="2769" y="3379"/>
                  </a:cubicBezTo>
                  <a:cubicBezTo>
                    <a:pt x="1855" y="2820"/>
                    <a:pt x="915" y="2261"/>
                    <a:pt x="0" y="1728"/>
                  </a:cubicBezTo>
                  <a:cubicBezTo>
                    <a:pt x="584" y="1143"/>
                    <a:pt x="1143" y="584"/>
                    <a:pt x="1702" y="0"/>
                  </a:cubicBezTo>
                  <a:close/>
                </a:path>
              </a:pathLst>
            </a:custGeom>
            <a:solidFill>
              <a:srgbClr val="EBEDEE"/>
            </a:solidFill>
            <a:ln w="2535" cap="flat">
              <a:noFill/>
              <a:prstDash val="solid"/>
              <a:miter/>
            </a:ln>
          </p:spPr>
          <p:txBody>
            <a:bodyPr rtlCol="0" anchor="ctr"/>
            <a:lstStyle/>
            <a:p>
              <a:endParaRPr lang="en-GB" dirty="0">
                <a:latin typeface="Poppins" panose="00000500000000000000" pitchFamily="2" charset="0"/>
              </a:endParaRPr>
            </a:p>
          </p:txBody>
        </p:sp>
        <p:sp>
          <p:nvSpPr>
            <p:cNvPr id="20" name="Freeform: Shape 19">
              <a:extLst>
                <a:ext uri="{FF2B5EF4-FFF2-40B4-BE49-F238E27FC236}">
                  <a16:creationId xmlns:a16="http://schemas.microsoft.com/office/drawing/2014/main" id="{720206D2-A91B-BA39-1BF3-15D477AEA067}"/>
                </a:ext>
              </a:extLst>
            </p:cNvPr>
            <p:cNvSpPr/>
            <p:nvPr/>
          </p:nvSpPr>
          <p:spPr>
            <a:xfrm>
              <a:off x="3870246" y="1731254"/>
              <a:ext cx="1052" cy="1147"/>
            </a:xfrm>
            <a:custGeom>
              <a:avLst/>
              <a:gdLst>
                <a:gd name="connsiteX0" fmla="*/ 0 w 838"/>
                <a:gd name="connsiteY0" fmla="*/ 0 h 914"/>
                <a:gd name="connsiteX1" fmla="*/ 838 w 838"/>
                <a:gd name="connsiteY1" fmla="*/ 915 h 914"/>
                <a:gd name="connsiteX2" fmla="*/ 432 w 838"/>
                <a:gd name="connsiteY2" fmla="*/ 229 h 914"/>
                <a:gd name="connsiteX3" fmla="*/ 0 w 838"/>
                <a:gd name="connsiteY3" fmla="*/ 0 h 914"/>
              </a:gdLst>
              <a:ahLst/>
              <a:cxnLst>
                <a:cxn ang="0">
                  <a:pos x="connsiteX0" y="connsiteY0"/>
                </a:cxn>
                <a:cxn ang="0">
                  <a:pos x="connsiteX1" y="connsiteY1"/>
                </a:cxn>
                <a:cxn ang="0">
                  <a:pos x="connsiteX2" y="connsiteY2"/>
                </a:cxn>
                <a:cxn ang="0">
                  <a:pos x="connsiteX3" y="connsiteY3"/>
                </a:cxn>
              </a:cxnLst>
              <a:rect l="l" t="t" r="r" b="b"/>
              <a:pathLst>
                <a:path w="838" h="914">
                  <a:moveTo>
                    <a:pt x="0" y="0"/>
                  </a:moveTo>
                  <a:cubicBezTo>
                    <a:pt x="279" y="305"/>
                    <a:pt x="559" y="610"/>
                    <a:pt x="838" y="915"/>
                  </a:cubicBezTo>
                  <a:cubicBezTo>
                    <a:pt x="711" y="686"/>
                    <a:pt x="584" y="483"/>
                    <a:pt x="432" y="229"/>
                  </a:cubicBezTo>
                  <a:cubicBezTo>
                    <a:pt x="406" y="229"/>
                    <a:pt x="0" y="0"/>
                    <a:pt x="0"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21" name="Freeform: Shape 20">
              <a:extLst>
                <a:ext uri="{FF2B5EF4-FFF2-40B4-BE49-F238E27FC236}">
                  <a16:creationId xmlns:a16="http://schemas.microsoft.com/office/drawing/2014/main" id="{ADD16583-4495-A100-683C-CC017C3E9B37}"/>
                </a:ext>
              </a:extLst>
            </p:cNvPr>
            <p:cNvSpPr/>
            <p:nvPr/>
          </p:nvSpPr>
          <p:spPr>
            <a:xfrm>
              <a:off x="4248811" y="1731987"/>
              <a:ext cx="2327" cy="1828"/>
            </a:xfrm>
            <a:custGeom>
              <a:avLst/>
              <a:gdLst>
                <a:gd name="connsiteX0" fmla="*/ 1575 w 1854"/>
                <a:gd name="connsiteY0" fmla="*/ 0 h 1457"/>
                <a:gd name="connsiteX1" fmla="*/ 1042 w 1854"/>
                <a:gd name="connsiteY1" fmla="*/ 1397 h 1457"/>
                <a:gd name="connsiteX2" fmla="*/ 0 w 1854"/>
                <a:gd name="connsiteY2" fmla="*/ 1321 h 1457"/>
                <a:gd name="connsiteX3" fmla="*/ 1855 w 1854"/>
                <a:gd name="connsiteY3" fmla="*/ 330 h 1457"/>
                <a:gd name="connsiteX4" fmla="*/ 1575 w 1854"/>
                <a:gd name="connsiteY4" fmla="*/ 0 h 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 h="1457">
                  <a:moveTo>
                    <a:pt x="1575" y="0"/>
                  </a:moveTo>
                  <a:cubicBezTo>
                    <a:pt x="1423" y="483"/>
                    <a:pt x="1321" y="1016"/>
                    <a:pt x="1042" y="1397"/>
                  </a:cubicBezTo>
                  <a:cubicBezTo>
                    <a:pt x="940" y="1550"/>
                    <a:pt x="356" y="1372"/>
                    <a:pt x="0" y="1321"/>
                  </a:cubicBezTo>
                  <a:cubicBezTo>
                    <a:pt x="610" y="991"/>
                    <a:pt x="1245" y="661"/>
                    <a:pt x="1855" y="330"/>
                  </a:cubicBezTo>
                  <a:cubicBezTo>
                    <a:pt x="1855" y="356"/>
                    <a:pt x="1575" y="0"/>
                    <a:pt x="1575"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22" name="Freeform: Shape 21">
              <a:extLst>
                <a:ext uri="{FF2B5EF4-FFF2-40B4-BE49-F238E27FC236}">
                  <a16:creationId xmlns:a16="http://schemas.microsoft.com/office/drawing/2014/main" id="{F1A21C6E-91A5-7080-590E-5240F9E86E75}"/>
                </a:ext>
              </a:extLst>
            </p:cNvPr>
            <p:cNvSpPr/>
            <p:nvPr/>
          </p:nvSpPr>
          <p:spPr>
            <a:xfrm>
              <a:off x="4419698" y="1731956"/>
              <a:ext cx="3061" cy="1944"/>
            </a:xfrm>
            <a:custGeom>
              <a:avLst/>
              <a:gdLst>
                <a:gd name="connsiteX0" fmla="*/ 0 w 2439"/>
                <a:gd name="connsiteY0" fmla="*/ 534 h 1549"/>
                <a:gd name="connsiteX1" fmla="*/ 2337 w 2439"/>
                <a:gd name="connsiteY1" fmla="*/ 0 h 1549"/>
                <a:gd name="connsiteX2" fmla="*/ 2439 w 2439"/>
                <a:gd name="connsiteY2" fmla="*/ 1550 h 1549"/>
                <a:gd name="connsiteX3" fmla="*/ 203 w 2439"/>
                <a:gd name="connsiteY3" fmla="*/ 102 h 1549"/>
                <a:gd name="connsiteX4" fmla="*/ 0 w 2439"/>
                <a:gd name="connsiteY4" fmla="*/ 534 h 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 h="1549">
                  <a:moveTo>
                    <a:pt x="0" y="534"/>
                  </a:moveTo>
                  <a:cubicBezTo>
                    <a:pt x="788" y="356"/>
                    <a:pt x="1575" y="178"/>
                    <a:pt x="2337" y="0"/>
                  </a:cubicBezTo>
                  <a:cubicBezTo>
                    <a:pt x="2363" y="508"/>
                    <a:pt x="2388" y="1042"/>
                    <a:pt x="2439" y="1550"/>
                  </a:cubicBezTo>
                  <a:cubicBezTo>
                    <a:pt x="1702" y="1067"/>
                    <a:pt x="965" y="584"/>
                    <a:pt x="203" y="102"/>
                  </a:cubicBezTo>
                  <a:cubicBezTo>
                    <a:pt x="229" y="127"/>
                    <a:pt x="0" y="534"/>
                    <a:pt x="0" y="534"/>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23" name="Freeform: Shape 22">
              <a:extLst>
                <a:ext uri="{FF2B5EF4-FFF2-40B4-BE49-F238E27FC236}">
                  <a16:creationId xmlns:a16="http://schemas.microsoft.com/office/drawing/2014/main" id="{AB847E4B-1357-0082-EFD8-07D000E5289E}"/>
                </a:ext>
              </a:extLst>
            </p:cNvPr>
            <p:cNvSpPr/>
            <p:nvPr/>
          </p:nvSpPr>
          <p:spPr>
            <a:xfrm>
              <a:off x="3554136" y="2120062"/>
              <a:ext cx="2036872" cy="277077"/>
            </a:xfrm>
            <a:custGeom>
              <a:avLst/>
              <a:gdLst>
                <a:gd name="connsiteX0" fmla="*/ 1623184 w 1623183"/>
                <a:gd name="connsiteY0" fmla="*/ 451 h 220803"/>
                <a:gd name="connsiteX1" fmla="*/ 1533905 w 1623183"/>
                <a:gd name="connsiteY1" fmla="*/ 211962 h 220803"/>
                <a:gd name="connsiteX2" fmla="*/ 1524809 w 1623183"/>
                <a:gd name="connsiteY2" fmla="*/ 220778 h 220803"/>
                <a:gd name="connsiteX3" fmla="*/ 1506897 w 1623183"/>
                <a:gd name="connsiteY3" fmla="*/ 219686 h 220803"/>
                <a:gd name="connsiteX4" fmla="*/ 116287 w 1623183"/>
                <a:gd name="connsiteY4" fmla="*/ 219686 h 220803"/>
                <a:gd name="connsiteX5" fmla="*/ 98375 w 1623183"/>
                <a:gd name="connsiteY5" fmla="*/ 220803 h 220803"/>
                <a:gd name="connsiteX6" fmla="*/ 89279 w 1623183"/>
                <a:gd name="connsiteY6" fmla="*/ 211987 h 220803"/>
                <a:gd name="connsiteX7" fmla="*/ 0 w 1623183"/>
                <a:gd name="connsiteY7" fmla="*/ 476 h 220803"/>
                <a:gd name="connsiteX8" fmla="*/ 16413 w 1623183"/>
                <a:gd name="connsiteY8" fmla="*/ 19 h 220803"/>
                <a:gd name="connsiteX9" fmla="*/ 1606796 w 1623183"/>
                <a:gd name="connsiteY9" fmla="*/ 19 h 220803"/>
                <a:gd name="connsiteX10" fmla="*/ 1623184 w 1623183"/>
                <a:gd name="connsiteY10" fmla="*/ 451 h 22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3183" h="220803">
                  <a:moveTo>
                    <a:pt x="1623184" y="451"/>
                  </a:moveTo>
                  <a:cubicBezTo>
                    <a:pt x="1604078" y="75477"/>
                    <a:pt x="1573260" y="145549"/>
                    <a:pt x="1533905" y="211962"/>
                  </a:cubicBezTo>
                  <a:cubicBezTo>
                    <a:pt x="1531821" y="215468"/>
                    <a:pt x="1527883" y="217856"/>
                    <a:pt x="1524809" y="220778"/>
                  </a:cubicBezTo>
                  <a:cubicBezTo>
                    <a:pt x="1518838" y="220397"/>
                    <a:pt x="1512868" y="219686"/>
                    <a:pt x="1506897" y="219686"/>
                  </a:cubicBezTo>
                  <a:cubicBezTo>
                    <a:pt x="1043352" y="219635"/>
                    <a:pt x="579832" y="219635"/>
                    <a:pt x="116287" y="219686"/>
                  </a:cubicBezTo>
                  <a:cubicBezTo>
                    <a:pt x="110316" y="219686"/>
                    <a:pt x="104345" y="220397"/>
                    <a:pt x="98375" y="220803"/>
                  </a:cubicBezTo>
                  <a:cubicBezTo>
                    <a:pt x="95301" y="217882"/>
                    <a:pt x="91337" y="215493"/>
                    <a:pt x="89279" y="211987"/>
                  </a:cubicBezTo>
                  <a:cubicBezTo>
                    <a:pt x="49950" y="145549"/>
                    <a:pt x="19004" y="75528"/>
                    <a:pt x="0" y="476"/>
                  </a:cubicBezTo>
                  <a:cubicBezTo>
                    <a:pt x="5462" y="324"/>
                    <a:pt x="10925" y="19"/>
                    <a:pt x="16413" y="19"/>
                  </a:cubicBezTo>
                  <a:cubicBezTo>
                    <a:pt x="546549" y="-6"/>
                    <a:pt x="1076660" y="-6"/>
                    <a:pt x="1606796" y="19"/>
                  </a:cubicBezTo>
                  <a:cubicBezTo>
                    <a:pt x="1612259" y="-6"/>
                    <a:pt x="1617721" y="299"/>
                    <a:pt x="1623184" y="451"/>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24" name="Freeform: Shape 23">
              <a:extLst>
                <a:ext uri="{FF2B5EF4-FFF2-40B4-BE49-F238E27FC236}">
                  <a16:creationId xmlns:a16="http://schemas.microsoft.com/office/drawing/2014/main" id="{D0BC34BF-994D-2D0E-234E-2B0011ABB892}"/>
                </a:ext>
              </a:extLst>
            </p:cNvPr>
            <p:cNvSpPr/>
            <p:nvPr/>
          </p:nvSpPr>
          <p:spPr>
            <a:xfrm>
              <a:off x="3677583" y="2395657"/>
              <a:ext cx="1789979" cy="275444"/>
            </a:xfrm>
            <a:custGeom>
              <a:avLst/>
              <a:gdLst>
                <a:gd name="connsiteX0" fmla="*/ 0 w 1426434"/>
                <a:gd name="connsiteY0" fmla="*/ 1156 h 219501"/>
                <a:gd name="connsiteX1" fmla="*/ 17912 w 1426434"/>
                <a:gd name="connsiteY1" fmla="*/ 38 h 219501"/>
                <a:gd name="connsiteX2" fmla="*/ 1408522 w 1426434"/>
                <a:gd name="connsiteY2" fmla="*/ 38 h 219501"/>
                <a:gd name="connsiteX3" fmla="*/ 1426434 w 1426434"/>
                <a:gd name="connsiteY3" fmla="*/ 1131 h 219501"/>
                <a:gd name="connsiteX4" fmla="*/ 1420667 w 1426434"/>
                <a:gd name="connsiteY4" fmla="*/ 16044 h 219501"/>
                <a:gd name="connsiteX5" fmla="*/ 1322851 w 1426434"/>
                <a:gd name="connsiteY5" fmla="*/ 138911 h 219501"/>
                <a:gd name="connsiteX6" fmla="*/ 1250899 w 1426434"/>
                <a:gd name="connsiteY6" fmla="*/ 208297 h 219501"/>
                <a:gd name="connsiteX7" fmla="*/ 1234741 w 1426434"/>
                <a:gd name="connsiteY7" fmla="*/ 219247 h 219501"/>
                <a:gd name="connsiteX8" fmla="*/ 584278 w 1426434"/>
                <a:gd name="connsiteY8" fmla="*/ 219501 h 219501"/>
                <a:gd name="connsiteX9" fmla="*/ 191694 w 1426434"/>
                <a:gd name="connsiteY9" fmla="*/ 219222 h 219501"/>
                <a:gd name="connsiteX10" fmla="*/ 77516 w 1426434"/>
                <a:gd name="connsiteY10" fmla="*/ 111472 h 219501"/>
                <a:gd name="connsiteX11" fmla="*/ 8359 w 1426434"/>
                <a:gd name="connsiteY11" fmla="*/ 20211 h 219501"/>
                <a:gd name="connsiteX12" fmla="*/ 0 w 1426434"/>
                <a:gd name="connsiteY12" fmla="*/ 1156 h 21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6434" h="219501">
                  <a:moveTo>
                    <a:pt x="0" y="1156"/>
                  </a:moveTo>
                  <a:cubicBezTo>
                    <a:pt x="5971" y="775"/>
                    <a:pt x="11941" y="64"/>
                    <a:pt x="17912" y="38"/>
                  </a:cubicBezTo>
                  <a:cubicBezTo>
                    <a:pt x="481457" y="-13"/>
                    <a:pt x="944977" y="-13"/>
                    <a:pt x="1408522" y="38"/>
                  </a:cubicBezTo>
                  <a:cubicBezTo>
                    <a:pt x="1414493" y="38"/>
                    <a:pt x="1420464" y="749"/>
                    <a:pt x="1426434" y="1131"/>
                  </a:cubicBezTo>
                  <a:cubicBezTo>
                    <a:pt x="1424580" y="6136"/>
                    <a:pt x="1423817" y="12030"/>
                    <a:pt x="1420667" y="16044"/>
                  </a:cubicBezTo>
                  <a:cubicBezTo>
                    <a:pt x="1388426" y="57305"/>
                    <a:pt x="1357048" y="99327"/>
                    <a:pt x="1322851" y="138911"/>
                  </a:cubicBezTo>
                  <a:cubicBezTo>
                    <a:pt x="1301154" y="164013"/>
                    <a:pt x="1275214" y="185507"/>
                    <a:pt x="1250899" y="208297"/>
                  </a:cubicBezTo>
                  <a:cubicBezTo>
                    <a:pt x="1246199" y="212692"/>
                    <a:pt x="1240152" y="215639"/>
                    <a:pt x="1234741" y="219247"/>
                  </a:cubicBezTo>
                  <a:cubicBezTo>
                    <a:pt x="1017920" y="219349"/>
                    <a:pt x="801099" y="219476"/>
                    <a:pt x="584278" y="219501"/>
                  </a:cubicBezTo>
                  <a:cubicBezTo>
                    <a:pt x="453408" y="219501"/>
                    <a:pt x="322564" y="219323"/>
                    <a:pt x="191694" y="219222"/>
                  </a:cubicBezTo>
                  <a:cubicBezTo>
                    <a:pt x="153431" y="183500"/>
                    <a:pt x="113365" y="149506"/>
                    <a:pt x="77516" y="111472"/>
                  </a:cubicBezTo>
                  <a:cubicBezTo>
                    <a:pt x="51499" y="83855"/>
                    <a:pt x="30895" y="51055"/>
                    <a:pt x="8359" y="20211"/>
                  </a:cubicBezTo>
                  <a:cubicBezTo>
                    <a:pt x="4345" y="14774"/>
                    <a:pt x="2719" y="7558"/>
                    <a:pt x="0" y="1156"/>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grpSp>
      <p:pic>
        <p:nvPicPr>
          <p:cNvPr id="25" name="Graphic 24">
            <a:extLst>
              <a:ext uri="{FF2B5EF4-FFF2-40B4-BE49-F238E27FC236}">
                <a16:creationId xmlns:a16="http://schemas.microsoft.com/office/drawing/2014/main" id="{FA8E33BE-9D2A-B13A-BE79-5C75184A2E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40422" y="760885"/>
            <a:ext cx="1845909" cy="1845909"/>
          </a:xfrm>
          <a:prstGeom prst="rect">
            <a:avLst/>
          </a:prstGeom>
        </p:spPr>
      </p:pic>
      <p:sp>
        <p:nvSpPr>
          <p:cNvPr id="26" name="TextBox 25">
            <a:extLst>
              <a:ext uri="{FF2B5EF4-FFF2-40B4-BE49-F238E27FC236}">
                <a16:creationId xmlns:a16="http://schemas.microsoft.com/office/drawing/2014/main" id="{0D5353FE-ECA0-68ED-EA90-6CB34F62A325}"/>
              </a:ext>
            </a:extLst>
          </p:cNvPr>
          <p:cNvSpPr txBox="1"/>
          <p:nvPr/>
        </p:nvSpPr>
        <p:spPr>
          <a:xfrm>
            <a:off x="15421191" y="1171933"/>
            <a:ext cx="1276710" cy="1323439"/>
          </a:xfrm>
          <a:prstGeom prst="rect">
            <a:avLst/>
          </a:prstGeom>
          <a:noFill/>
        </p:spPr>
        <p:txBody>
          <a:bodyPr wrap="square" rtlCol="0">
            <a:spAutoFit/>
          </a:bodyPr>
          <a:lstStyle/>
          <a:p>
            <a:pPr algn="ctr"/>
            <a:r>
              <a:rPr lang="en-US" sz="8000" dirty="0">
                <a:solidFill>
                  <a:schemeClr val="accent2">
                    <a:lumMod val="75000"/>
                  </a:schemeClr>
                </a:solidFill>
                <a:latin typeface="Poppins Bold" panose="00000800000000000000" pitchFamily="2" charset="0"/>
                <a:cs typeface="Poppins Bold" panose="00000800000000000000" pitchFamily="2" charset="0"/>
              </a:rPr>
              <a:t>=</a:t>
            </a:r>
            <a:endParaRPr lang="en-GB" sz="8000" dirty="0">
              <a:solidFill>
                <a:schemeClr val="accent2">
                  <a:lumMod val="75000"/>
                </a:schemeClr>
              </a:solidFill>
              <a:latin typeface="Poppins Bold" panose="00000800000000000000" pitchFamily="2" charset="0"/>
              <a:cs typeface="Poppins Bold" panose="00000800000000000000" pitchFamily="2" charset="0"/>
            </a:endParaRPr>
          </a:p>
        </p:txBody>
      </p:sp>
      <p:sp>
        <p:nvSpPr>
          <p:cNvPr id="28" name="TextBox 27">
            <a:extLst>
              <a:ext uri="{FF2B5EF4-FFF2-40B4-BE49-F238E27FC236}">
                <a16:creationId xmlns:a16="http://schemas.microsoft.com/office/drawing/2014/main" id="{C4A55339-AE32-7746-CDE2-58445EB1120F}"/>
              </a:ext>
            </a:extLst>
          </p:cNvPr>
          <p:cNvSpPr txBox="1"/>
          <p:nvPr/>
        </p:nvSpPr>
        <p:spPr>
          <a:xfrm>
            <a:off x="15421191" y="4122858"/>
            <a:ext cx="1276710" cy="1323439"/>
          </a:xfrm>
          <a:prstGeom prst="rect">
            <a:avLst/>
          </a:prstGeom>
          <a:noFill/>
        </p:spPr>
        <p:txBody>
          <a:bodyPr wrap="square" rtlCol="0">
            <a:spAutoFit/>
          </a:bodyPr>
          <a:lstStyle/>
          <a:p>
            <a:pPr algn="ctr"/>
            <a:r>
              <a:rPr lang="en-US" sz="8000" dirty="0">
                <a:solidFill>
                  <a:schemeClr val="accent5">
                    <a:lumMod val="75000"/>
                  </a:schemeClr>
                </a:solidFill>
                <a:latin typeface="Poppins Bold" panose="00000800000000000000" pitchFamily="2" charset="0"/>
                <a:cs typeface="Poppins Bold" panose="00000800000000000000" pitchFamily="2" charset="0"/>
              </a:rPr>
              <a:t>=</a:t>
            </a:r>
            <a:endParaRPr lang="en-GB" sz="8000" dirty="0">
              <a:solidFill>
                <a:schemeClr val="accent5">
                  <a:lumMod val="75000"/>
                </a:schemeClr>
              </a:solidFill>
              <a:latin typeface="Poppins Bold" panose="00000800000000000000" pitchFamily="2" charset="0"/>
              <a:cs typeface="Poppins Bold" panose="00000800000000000000" pitchFamily="2" charset="0"/>
            </a:endParaRPr>
          </a:p>
        </p:txBody>
      </p:sp>
      <p:pic>
        <p:nvPicPr>
          <p:cNvPr id="51" name="Graphic 50">
            <a:extLst>
              <a:ext uri="{FF2B5EF4-FFF2-40B4-BE49-F238E27FC236}">
                <a16:creationId xmlns:a16="http://schemas.microsoft.com/office/drawing/2014/main" id="{24898BEA-BA9A-1267-7373-2D0E94483A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944746" y="3695858"/>
            <a:ext cx="1880366" cy="1880366"/>
          </a:xfrm>
          <a:prstGeom prst="rect">
            <a:avLst/>
          </a:prstGeom>
        </p:spPr>
      </p:pic>
      <p:pic>
        <p:nvPicPr>
          <p:cNvPr id="52" name="Graphic 51">
            <a:extLst>
              <a:ext uri="{FF2B5EF4-FFF2-40B4-BE49-F238E27FC236}">
                <a16:creationId xmlns:a16="http://schemas.microsoft.com/office/drawing/2014/main" id="{5262C470-CE93-7462-0759-A7A557B0A5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032342" y="3780427"/>
            <a:ext cx="1699978" cy="1699978"/>
          </a:xfrm>
          <a:prstGeom prst="rect">
            <a:avLst/>
          </a:prstGeom>
        </p:spPr>
      </p:pic>
      <p:sp>
        <p:nvSpPr>
          <p:cNvPr id="53" name="TextBox 52">
            <a:extLst>
              <a:ext uri="{FF2B5EF4-FFF2-40B4-BE49-F238E27FC236}">
                <a16:creationId xmlns:a16="http://schemas.microsoft.com/office/drawing/2014/main" id="{4B7DA6B5-C382-B628-6589-E81E4F1D2FBB}"/>
              </a:ext>
            </a:extLst>
          </p:cNvPr>
          <p:cNvSpPr txBox="1"/>
          <p:nvPr/>
        </p:nvSpPr>
        <p:spPr>
          <a:xfrm>
            <a:off x="18846354" y="3849589"/>
            <a:ext cx="1276710" cy="1323439"/>
          </a:xfrm>
          <a:prstGeom prst="rect">
            <a:avLst/>
          </a:prstGeom>
          <a:noFill/>
        </p:spPr>
        <p:txBody>
          <a:bodyPr wrap="square" rtlCol="0">
            <a:spAutoFit/>
          </a:bodyPr>
          <a:lstStyle/>
          <a:p>
            <a:pPr algn="ctr"/>
            <a:r>
              <a:rPr lang="en-US" sz="8000" dirty="0">
                <a:solidFill>
                  <a:schemeClr val="accent5">
                    <a:lumMod val="75000"/>
                  </a:schemeClr>
                </a:solidFill>
                <a:latin typeface="Poppins Bold" panose="00000800000000000000" pitchFamily="2" charset="0"/>
                <a:cs typeface="Poppins Bold" panose="00000800000000000000" pitchFamily="2" charset="0"/>
              </a:rPr>
              <a:t>+</a:t>
            </a:r>
            <a:endParaRPr lang="en-GB" sz="8000" dirty="0">
              <a:solidFill>
                <a:schemeClr val="accent5">
                  <a:lumMod val="75000"/>
                </a:schemeClr>
              </a:solidFill>
              <a:latin typeface="Poppins Bold" panose="00000800000000000000" pitchFamily="2" charset="0"/>
              <a:cs typeface="Poppins Bold" panose="00000800000000000000" pitchFamily="2" charset="0"/>
            </a:endParaRPr>
          </a:p>
        </p:txBody>
      </p:sp>
      <p:cxnSp>
        <p:nvCxnSpPr>
          <p:cNvPr id="54" name="Straight Connector 53">
            <a:extLst>
              <a:ext uri="{FF2B5EF4-FFF2-40B4-BE49-F238E27FC236}">
                <a16:creationId xmlns:a16="http://schemas.microsoft.com/office/drawing/2014/main" id="{DC71AA10-5F93-621D-B48A-07F210F73BF2}"/>
              </a:ext>
            </a:extLst>
          </p:cNvPr>
          <p:cNvCxnSpPr>
            <a:cxnSpLocks/>
          </p:cNvCxnSpPr>
          <p:nvPr/>
        </p:nvCxnSpPr>
        <p:spPr>
          <a:xfrm>
            <a:off x="13358777" y="3281680"/>
            <a:ext cx="8327743" cy="0"/>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Rectangle: Rounded Corners 54">
            <a:extLst>
              <a:ext uri="{FF2B5EF4-FFF2-40B4-BE49-F238E27FC236}">
                <a16:creationId xmlns:a16="http://schemas.microsoft.com/office/drawing/2014/main" id="{32B71718-4983-7495-15E9-D79E5C41EFE0}"/>
              </a:ext>
            </a:extLst>
          </p:cNvPr>
          <p:cNvSpPr/>
          <p:nvPr/>
        </p:nvSpPr>
        <p:spPr>
          <a:xfrm>
            <a:off x="16615792" y="2488576"/>
            <a:ext cx="2495168" cy="359042"/>
          </a:xfrm>
          <a:prstGeom prst="roundRect">
            <a:avLst>
              <a:gd name="adj" fmla="val 50000"/>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2">
                    <a:lumMod val="50000"/>
                  </a:schemeClr>
                </a:solidFill>
              </a:rPr>
              <a:t>One bank regulator</a:t>
            </a:r>
            <a:endParaRPr lang="en-US" sz="1600" b="1" dirty="0">
              <a:solidFill>
                <a:schemeClr val="accent2">
                  <a:lumMod val="50000"/>
                </a:schemeClr>
              </a:solidFill>
            </a:endParaRPr>
          </a:p>
        </p:txBody>
      </p:sp>
      <p:sp>
        <p:nvSpPr>
          <p:cNvPr id="56" name="Rectangle: Rounded Corners 55">
            <a:extLst>
              <a:ext uri="{FF2B5EF4-FFF2-40B4-BE49-F238E27FC236}">
                <a16:creationId xmlns:a16="http://schemas.microsoft.com/office/drawing/2014/main" id="{E9ED3F00-0B51-5F8D-C4D2-154312DC91CE}"/>
              </a:ext>
            </a:extLst>
          </p:cNvPr>
          <p:cNvSpPr/>
          <p:nvPr/>
        </p:nvSpPr>
        <p:spPr>
          <a:xfrm>
            <a:off x="16940422" y="5655162"/>
            <a:ext cx="4746098" cy="359042"/>
          </a:xfrm>
          <a:prstGeom prst="roundRect">
            <a:avLst>
              <a:gd name="adj" fmla="val 50000"/>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5">
                    <a:lumMod val="50000"/>
                  </a:schemeClr>
                </a:solidFill>
              </a:rPr>
              <a:t>Regulated at both federal and state level</a:t>
            </a:r>
            <a:endParaRPr lang="en-US" sz="1600" b="1" dirty="0">
              <a:solidFill>
                <a:schemeClr val="accent5">
                  <a:lumMod val="50000"/>
                </a:schemeClr>
              </a:solidFill>
            </a:endParaRPr>
          </a:p>
        </p:txBody>
      </p:sp>
      <p:grpSp>
        <p:nvGrpSpPr>
          <p:cNvPr id="57" name="Group 56">
            <a:extLst>
              <a:ext uri="{FF2B5EF4-FFF2-40B4-BE49-F238E27FC236}">
                <a16:creationId xmlns:a16="http://schemas.microsoft.com/office/drawing/2014/main" id="{BB58633F-F9B7-6143-37EE-C982C61318CA}"/>
              </a:ext>
            </a:extLst>
          </p:cNvPr>
          <p:cNvGrpSpPr/>
          <p:nvPr/>
        </p:nvGrpSpPr>
        <p:grpSpPr>
          <a:xfrm>
            <a:off x="13137137" y="812886"/>
            <a:ext cx="2041533" cy="2041533"/>
            <a:chOff x="1859537" y="812886"/>
            <a:chExt cx="2041533" cy="2041533"/>
          </a:xfrm>
        </p:grpSpPr>
        <p:pic>
          <p:nvPicPr>
            <p:cNvPr id="58" name="Graphic 57">
              <a:extLst>
                <a:ext uri="{FF2B5EF4-FFF2-40B4-BE49-F238E27FC236}">
                  <a16:creationId xmlns:a16="http://schemas.microsoft.com/office/drawing/2014/main" id="{17487AF5-855A-2E94-600E-8ABD1A592A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59537" y="812886"/>
              <a:ext cx="2041533" cy="2041533"/>
            </a:xfrm>
            <a:prstGeom prst="rect">
              <a:avLst/>
            </a:prstGeom>
          </p:spPr>
        </p:pic>
        <p:sp>
          <p:nvSpPr>
            <p:cNvPr id="59" name="Freeform: Shape 58">
              <a:extLst>
                <a:ext uri="{FF2B5EF4-FFF2-40B4-BE49-F238E27FC236}">
                  <a16:creationId xmlns:a16="http://schemas.microsoft.com/office/drawing/2014/main" id="{9E9C6C86-D3D0-6852-872E-447BA23F01B5}"/>
                </a:ext>
              </a:extLst>
            </p:cNvPr>
            <p:cNvSpPr/>
            <p:nvPr/>
          </p:nvSpPr>
          <p:spPr>
            <a:xfrm>
              <a:off x="1945735" y="1630356"/>
              <a:ext cx="1888468" cy="406592"/>
            </a:xfrm>
            <a:custGeom>
              <a:avLst/>
              <a:gdLst>
                <a:gd name="connsiteX0" fmla="*/ 21285 w 1888468"/>
                <a:gd name="connsiteY0" fmla="*/ 0 h 406592"/>
                <a:gd name="connsiteX1" fmla="*/ 1867183 w 1888468"/>
                <a:gd name="connsiteY1" fmla="*/ 0 h 406592"/>
                <a:gd name="connsiteX2" fmla="*/ 1869285 w 1888468"/>
                <a:gd name="connsiteY2" fmla="*/ 8173 h 406592"/>
                <a:gd name="connsiteX3" fmla="*/ 1888468 w 1888468"/>
                <a:gd name="connsiteY3" fmla="*/ 198469 h 406592"/>
                <a:gd name="connsiteX4" fmla="*/ 1869285 w 1888468"/>
                <a:gd name="connsiteY4" fmla="*/ 388765 h 406592"/>
                <a:gd name="connsiteX5" fmla="*/ 1864701 w 1888468"/>
                <a:gd name="connsiteY5" fmla="*/ 406592 h 406592"/>
                <a:gd name="connsiteX6" fmla="*/ 23767 w 1888468"/>
                <a:gd name="connsiteY6" fmla="*/ 406592 h 406592"/>
                <a:gd name="connsiteX7" fmla="*/ 19184 w 1888468"/>
                <a:gd name="connsiteY7" fmla="*/ 388765 h 406592"/>
                <a:gd name="connsiteX8" fmla="*/ 0 w 1888468"/>
                <a:gd name="connsiteY8" fmla="*/ 198469 h 406592"/>
                <a:gd name="connsiteX9" fmla="*/ 19184 w 1888468"/>
                <a:gd name="connsiteY9" fmla="*/ 8173 h 40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8468" h="406592">
                  <a:moveTo>
                    <a:pt x="21285" y="0"/>
                  </a:moveTo>
                  <a:lnTo>
                    <a:pt x="1867183" y="0"/>
                  </a:lnTo>
                  <a:lnTo>
                    <a:pt x="1869285" y="8173"/>
                  </a:lnTo>
                  <a:cubicBezTo>
                    <a:pt x="1881863" y="69640"/>
                    <a:pt x="1888468" y="133283"/>
                    <a:pt x="1888468" y="198469"/>
                  </a:cubicBezTo>
                  <a:cubicBezTo>
                    <a:pt x="1888468" y="263655"/>
                    <a:pt x="1881863" y="327298"/>
                    <a:pt x="1869285" y="388765"/>
                  </a:cubicBezTo>
                  <a:lnTo>
                    <a:pt x="1864701" y="406592"/>
                  </a:lnTo>
                  <a:lnTo>
                    <a:pt x="23767" y="406592"/>
                  </a:lnTo>
                  <a:lnTo>
                    <a:pt x="19184" y="388765"/>
                  </a:lnTo>
                  <a:cubicBezTo>
                    <a:pt x="6606" y="327298"/>
                    <a:pt x="0" y="263655"/>
                    <a:pt x="0" y="198469"/>
                  </a:cubicBezTo>
                  <a:cubicBezTo>
                    <a:pt x="0" y="133283"/>
                    <a:pt x="6606" y="69640"/>
                    <a:pt x="19184" y="8173"/>
                  </a:cubicBezTo>
                  <a:close/>
                </a:path>
              </a:pathLst>
            </a:custGeom>
            <a:solidFill>
              <a:schemeClr val="bg1"/>
            </a:solid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0" name="TextBox 59">
              <a:extLst>
                <a:ext uri="{FF2B5EF4-FFF2-40B4-BE49-F238E27FC236}">
                  <a16:creationId xmlns:a16="http://schemas.microsoft.com/office/drawing/2014/main" id="{EBA82710-5AA4-B099-11E0-3997A1EF2150}"/>
                </a:ext>
              </a:extLst>
            </p:cNvPr>
            <p:cNvSpPr txBox="1"/>
            <p:nvPr/>
          </p:nvSpPr>
          <p:spPr>
            <a:xfrm>
              <a:off x="1940194" y="1664375"/>
              <a:ext cx="1909615" cy="338554"/>
            </a:xfrm>
            <a:prstGeom prst="rect">
              <a:avLst/>
            </a:prstGeom>
            <a:noFill/>
          </p:spPr>
          <p:txBody>
            <a:bodyPr wrap="square">
              <a:spAutoFit/>
            </a:bodyPr>
            <a:lstStyle/>
            <a:p>
              <a:pPr algn="ctr"/>
              <a:r>
                <a:rPr lang="en-GB" sz="1600" b="1" dirty="0">
                  <a:solidFill>
                    <a:schemeClr val="accent2">
                      <a:lumMod val="50000"/>
                    </a:schemeClr>
                  </a:solidFill>
                  <a:latin typeface="+mj-lt"/>
                </a:rPr>
                <a:t>G10 Countries</a:t>
              </a:r>
              <a:endParaRPr lang="en-US" sz="1600" b="1" dirty="0">
                <a:solidFill>
                  <a:schemeClr val="accent2">
                    <a:lumMod val="50000"/>
                  </a:schemeClr>
                </a:solidFill>
                <a:latin typeface="+mj-lt"/>
              </a:endParaRPr>
            </a:p>
          </p:txBody>
        </p:sp>
      </p:grpSp>
      <p:sp>
        <p:nvSpPr>
          <p:cNvPr id="61" name="Rectangle: Rounded Corners 60">
            <a:extLst>
              <a:ext uri="{FF2B5EF4-FFF2-40B4-BE49-F238E27FC236}">
                <a16:creationId xmlns:a16="http://schemas.microsoft.com/office/drawing/2014/main" id="{4C88CBAB-C335-057F-BCC2-CC0F7AE2A5FC}"/>
              </a:ext>
            </a:extLst>
          </p:cNvPr>
          <p:cNvSpPr/>
          <p:nvPr/>
        </p:nvSpPr>
        <p:spPr>
          <a:xfrm>
            <a:off x="1139847" y="2564262"/>
            <a:ext cx="3085125" cy="891377"/>
          </a:xfrm>
          <a:prstGeom prst="roundRect">
            <a:avLst>
              <a:gd name="adj" fmla="val 37976"/>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800" b="1" u="none" strike="noStrike" cap="none" normalizeH="0" baseline="0" dirty="0">
                <a:ln>
                  <a:noFill/>
                </a:ln>
                <a:solidFill>
                  <a:schemeClr val="bg1"/>
                </a:solidFill>
                <a:effectLst/>
                <a:latin typeface="Poppins" panose="00000500000000000000" pitchFamily="2" charset="0"/>
                <a:ea typeface="Open Sans" panose="020B0606030504020204" pitchFamily="34" charset="0"/>
                <a:cs typeface="Poppins" panose="00000500000000000000" pitchFamily="2" charset="0"/>
              </a:rPr>
              <a:t>Banking (lending </a:t>
            </a:r>
            <a:br>
              <a:rPr kumimoji="0" lang="en-GB" sz="1800" b="1" u="none" strike="noStrike" cap="none" normalizeH="0" baseline="0" dirty="0">
                <a:ln>
                  <a:noFill/>
                </a:ln>
                <a:solidFill>
                  <a:schemeClr val="bg1"/>
                </a:solidFill>
                <a:effectLst/>
                <a:latin typeface="Poppins" panose="00000500000000000000" pitchFamily="2" charset="0"/>
                <a:ea typeface="Open Sans" panose="020B0606030504020204" pitchFamily="34" charset="0"/>
                <a:cs typeface="Poppins" panose="00000500000000000000" pitchFamily="2" charset="0"/>
              </a:rPr>
            </a:br>
            <a:r>
              <a:rPr kumimoji="0" lang="en-GB" sz="1800" b="1" u="none" strike="noStrike" cap="none" normalizeH="0" baseline="0" dirty="0">
                <a:ln>
                  <a:noFill/>
                </a:ln>
                <a:solidFill>
                  <a:schemeClr val="bg1"/>
                </a:solidFill>
                <a:effectLst/>
                <a:latin typeface="Poppins" panose="00000500000000000000" pitchFamily="2" charset="0"/>
                <a:ea typeface="Open Sans" panose="020B0606030504020204" pitchFamily="34" charset="0"/>
                <a:cs typeface="Poppins" panose="00000500000000000000" pitchFamily="2" charset="0"/>
              </a:rPr>
              <a:t>and borrowing)</a:t>
            </a:r>
            <a:endParaRPr kumimoji="0" lang="en-GB" sz="1800" b="1" i="0" u="none" strike="noStrike" cap="none" normalizeH="0" baseline="0" dirty="0">
              <a:ln>
                <a:noFill/>
              </a:ln>
              <a:solidFill>
                <a:schemeClr val="bg1"/>
              </a:solidFill>
              <a:effectLst/>
              <a:latin typeface="Poppins" panose="00000500000000000000" pitchFamily="2" charset="0"/>
              <a:ea typeface="Open Sans" panose="020B0606030504020204" pitchFamily="34" charset="0"/>
              <a:cs typeface="Poppins" panose="00000500000000000000" pitchFamily="2" charset="0"/>
            </a:endParaRPr>
          </a:p>
        </p:txBody>
      </p:sp>
      <p:sp>
        <p:nvSpPr>
          <p:cNvPr id="71" name="Rectangle: Rounded Corners 70">
            <a:extLst>
              <a:ext uri="{FF2B5EF4-FFF2-40B4-BE49-F238E27FC236}">
                <a16:creationId xmlns:a16="http://schemas.microsoft.com/office/drawing/2014/main" id="{95A1B4CF-F8DC-247F-9035-A677B0D13DFD}"/>
              </a:ext>
            </a:extLst>
          </p:cNvPr>
          <p:cNvSpPr/>
          <p:nvPr/>
        </p:nvSpPr>
        <p:spPr>
          <a:xfrm>
            <a:off x="4559413" y="2564262"/>
            <a:ext cx="3085125" cy="891377"/>
          </a:xfrm>
          <a:prstGeom prst="roundRect">
            <a:avLst>
              <a:gd name="adj" fmla="val 39045"/>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800" b="1" u="none" strike="noStrike" cap="none" normalizeH="0" baseline="0" dirty="0">
                <a:ln>
                  <a:noFill/>
                </a:ln>
                <a:solidFill>
                  <a:schemeClr val="bg1"/>
                </a:solidFill>
                <a:effectLst/>
                <a:latin typeface="Poppins" panose="00000500000000000000" pitchFamily="2" charset="0"/>
                <a:ea typeface="Open Sans" panose="020B0606030504020204" pitchFamily="34" charset="0"/>
                <a:cs typeface="Poppins" panose="00000500000000000000" pitchFamily="2" charset="0"/>
              </a:rPr>
              <a:t>Securities and Investments</a:t>
            </a:r>
            <a:endParaRPr kumimoji="0" lang="en-GB" sz="1800" b="1" i="0" u="none" strike="noStrike" cap="none" normalizeH="0" baseline="0" dirty="0">
              <a:ln>
                <a:noFill/>
              </a:ln>
              <a:solidFill>
                <a:schemeClr val="bg1"/>
              </a:solidFill>
              <a:effectLst/>
              <a:latin typeface="Poppins" panose="00000500000000000000" pitchFamily="2" charset="0"/>
              <a:ea typeface="Open Sans" panose="020B0606030504020204" pitchFamily="34" charset="0"/>
              <a:cs typeface="Poppins" panose="00000500000000000000" pitchFamily="2" charset="0"/>
            </a:endParaRPr>
          </a:p>
        </p:txBody>
      </p:sp>
      <p:sp>
        <p:nvSpPr>
          <p:cNvPr id="72" name="Rectangle: Rounded Corners 71">
            <a:extLst>
              <a:ext uri="{FF2B5EF4-FFF2-40B4-BE49-F238E27FC236}">
                <a16:creationId xmlns:a16="http://schemas.microsoft.com/office/drawing/2014/main" id="{C190FD57-0500-877B-AE7F-41F9E89548B0}"/>
              </a:ext>
            </a:extLst>
          </p:cNvPr>
          <p:cNvSpPr/>
          <p:nvPr/>
        </p:nvSpPr>
        <p:spPr>
          <a:xfrm>
            <a:off x="7978979" y="2564262"/>
            <a:ext cx="3085125" cy="891377"/>
          </a:xfrm>
          <a:prstGeom prst="roundRect">
            <a:avLst>
              <a:gd name="adj" fmla="val 40825"/>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800" b="1" u="none" strike="noStrike" cap="none" normalizeH="0" baseline="0" dirty="0">
                <a:ln>
                  <a:noFill/>
                </a:ln>
                <a:solidFill>
                  <a:schemeClr val="bg1"/>
                </a:solidFill>
                <a:effectLst/>
                <a:latin typeface="Poppins" panose="00000500000000000000" pitchFamily="2" charset="0"/>
                <a:ea typeface="Open Sans" panose="020B0606030504020204" pitchFamily="34" charset="0"/>
                <a:cs typeface="Poppins" panose="00000500000000000000" pitchFamily="2" charset="0"/>
              </a:rPr>
              <a:t>Futures and </a:t>
            </a:r>
          </a:p>
          <a:p>
            <a:pPr algn="ctr"/>
            <a:r>
              <a:rPr kumimoji="0" lang="en-GB" sz="1800" b="1" u="none" strike="noStrike" cap="none" normalizeH="0" baseline="0" dirty="0">
                <a:ln>
                  <a:noFill/>
                </a:ln>
                <a:solidFill>
                  <a:schemeClr val="bg1"/>
                </a:solidFill>
                <a:effectLst/>
                <a:latin typeface="Poppins" panose="00000500000000000000" pitchFamily="2" charset="0"/>
                <a:ea typeface="Open Sans" panose="020B0606030504020204" pitchFamily="34" charset="0"/>
                <a:cs typeface="Poppins" panose="00000500000000000000" pitchFamily="2" charset="0"/>
              </a:rPr>
              <a:t>Options</a:t>
            </a:r>
            <a:endParaRPr kumimoji="0" lang="en-GB" sz="1800" b="1" i="0" u="none" strike="noStrike" cap="none" normalizeH="0" baseline="0" dirty="0">
              <a:ln>
                <a:noFill/>
              </a:ln>
              <a:solidFill>
                <a:schemeClr val="bg1"/>
              </a:solidFill>
              <a:effectLst/>
              <a:latin typeface="Poppins" panose="00000500000000000000" pitchFamily="2" charset="0"/>
              <a:ea typeface="Open Sans" panose="020B0606030504020204" pitchFamily="34" charset="0"/>
              <a:cs typeface="Poppins" panose="00000500000000000000" pitchFamily="2" charset="0"/>
            </a:endParaRPr>
          </a:p>
        </p:txBody>
      </p:sp>
      <p:sp>
        <p:nvSpPr>
          <p:cNvPr id="77" name="TextBox 76">
            <a:extLst>
              <a:ext uri="{FF2B5EF4-FFF2-40B4-BE49-F238E27FC236}">
                <a16:creationId xmlns:a16="http://schemas.microsoft.com/office/drawing/2014/main" id="{5E0706A1-A7AC-B35F-E183-B57278D5E8F3}"/>
              </a:ext>
            </a:extLst>
          </p:cNvPr>
          <p:cNvSpPr txBox="1"/>
          <p:nvPr/>
        </p:nvSpPr>
        <p:spPr>
          <a:xfrm>
            <a:off x="1291759" y="3616407"/>
            <a:ext cx="2781300" cy="523220"/>
          </a:xfrm>
          <a:prstGeom prst="rect">
            <a:avLst/>
          </a:prstGeom>
          <a:noFill/>
        </p:spPr>
        <p:txBody>
          <a:bodyPr wrap="square" rtlCol="0">
            <a:spAutoFit/>
          </a:bodyPr>
          <a:lstStyle/>
          <a:p>
            <a:pPr marR="0" lvl="0" algn="ctr" defTabSz="914400" rtl="0" eaLnBrk="1" fontAlgn="base" latinLnBrk="0" hangingPunct="1">
              <a:lnSpc>
                <a:spcPct val="100000"/>
              </a:lnSpc>
              <a:spcBef>
                <a:spcPct val="0"/>
              </a:spcBef>
              <a:spcAft>
                <a:spcPct val="0"/>
              </a:spcAft>
              <a:buClr>
                <a:schemeClr val="accent1"/>
              </a:buClr>
              <a:buSzTx/>
              <a:tabLst/>
            </a:pPr>
            <a:r>
              <a:rPr kumimoji="0" lang="en-GB"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The Federal Reserve System (“</a:t>
            </a:r>
            <a:r>
              <a:rPr kumimoji="0" lang="en-GB" b="1"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The Fed</a:t>
            </a:r>
            <a:r>
              <a:rPr kumimoji="0" lang="en-GB"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a:t>
            </a:r>
          </a:p>
        </p:txBody>
      </p:sp>
      <p:sp>
        <p:nvSpPr>
          <p:cNvPr id="78" name="TextBox 77">
            <a:extLst>
              <a:ext uri="{FF2B5EF4-FFF2-40B4-BE49-F238E27FC236}">
                <a16:creationId xmlns:a16="http://schemas.microsoft.com/office/drawing/2014/main" id="{23AF6DF2-10B5-7374-FDFC-9D485040E96F}"/>
              </a:ext>
            </a:extLst>
          </p:cNvPr>
          <p:cNvSpPr txBox="1"/>
          <p:nvPr/>
        </p:nvSpPr>
        <p:spPr>
          <a:xfrm>
            <a:off x="1291759" y="4244439"/>
            <a:ext cx="2781300" cy="523220"/>
          </a:xfrm>
          <a:prstGeom prst="rect">
            <a:avLst/>
          </a:prstGeom>
          <a:noFill/>
        </p:spPr>
        <p:txBody>
          <a:bodyPr wrap="square" rtlCol="0">
            <a:spAutoFit/>
          </a:bodyPr>
          <a:lstStyle/>
          <a:p>
            <a:pPr marR="0" lvl="0" algn="ctr" defTabSz="914400" rtl="0" eaLnBrk="1" fontAlgn="base" latinLnBrk="0" hangingPunct="1">
              <a:lnSpc>
                <a:spcPct val="100000"/>
              </a:lnSpc>
              <a:spcBef>
                <a:spcPct val="0"/>
              </a:spcBef>
              <a:spcAft>
                <a:spcPct val="0"/>
              </a:spcAft>
              <a:buClr>
                <a:schemeClr val="accent1"/>
              </a:buClr>
              <a:buSzTx/>
              <a:tabLst/>
            </a:pPr>
            <a:r>
              <a:rPr kumimoji="0" lang="en-US"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The Office of the Comptroller of the Currency (“</a:t>
            </a:r>
            <a:r>
              <a:rPr kumimoji="0" lang="en-US" b="1"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The OCC</a:t>
            </a:r>
            <a:r>
              <a:rPr kumimoji="0" lang="en-US"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a:t>
            </a:r>
          </a:p>
        </p:txBody>
      </p:sp>
      <p:sp>
        <p:nvSpPr>
          <p:cNvPr id="79" name="TextBox 78">
            <a:extLst>
              <a:ext uri="{FF2B5EF4-FFF2-40B4-BE49-F238E27FC236}">
                <a16:creationId xmlns:a16="http://schemas.microsoft.com/office/drawing/2014/main" id="{FDF21617-D158-FB52-EBD9-C8F00426B3EF}"/>
              </a:ext>
            </a:extLst>
          </p:cNvPr>
          <p:cNvSpPr txBox="1"/>
          <p:nvPr/>
        </p:nvSpPr>
        <p:spPr>
          <a:xfrm>
            <a:off x="1215803" y="4872471"/>
            <a:ext cx="2933212" cy="523220"/>
          </a:xfrm>
          <a:prstGeom prst="rect">
            <a:avLst/>
          </a:prstGeom>
          <a:noFill/>
        </p:spPr>
        <p:txBody>
          <a:bodyPr wrap="square" rtlCol="0">
            <a:spAutoFit/>
          </a:bodyPr>
          <a:lstStyle/>
          <a:p>
            <a:pPr marR="0" lvl="0" algn="ctr" defTabSz="914400" rtl="0" eaLnBrk="1" fontAlgn="base" latinLnBrk="0" hangingPunct="1">
              <a:lnSpc>
                <a:spcPct val="100000"/>
              </a:lnSpc>
              <a:spcBef>
                <a:spcPct val="0"/>
              </a:spcBef>
              <a:spcAft>
                <a:spcPct val="0"/>
              </a:spcAft>
              <a:buClr>
                <a:schemeClr val="accent1"/>
              </a:buClr>
              <a:buSzTx/>
              <a:tabLst/>
            </a:pPr>
            <a:r>
              <a:rPr kumimoji="0" lang="en-US"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The Federal Deposit Insurance Corporation (“</a:t>
            </a:r>
            <a:r>
              <a:rPr kumimoji="0" lang="en-US" b="1"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The FDIC</a:t>
            </a:r>
            <a:r>
              <a:rPr kumimoji="0" lang="en-US"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a:t>
            </a:r>
          </a:p>
        </p:txBody>
      </p:sp>
      <p:sp>
        <p:nvSpPr>
          <p:cNvPr id="80" name="TextBox 79">
            <a:extLst>
              <a:ext uri="{FF2B5EF4-FFF2-40B4-BE49-F238E27FC236}">
                <a16:creationId xmlns:a16="http://schemas.microsoft.com/office/drawing/2014/main" id="{AC4D6EE8-00A5-011A-019D-14649277D7A9}"/>
              </a:ext>
            </a:extLst>
          </p:cNvPr>
          <p:cNvSpPr txBox="1"/>
          <p:nvPr/>
        </p:nvSpPr>
        <p:spPr>
          <a:xfrm>
            <a:off x="1291759" y="5500503"/>
            <a:ext cx="2781300" cy="523220"/>
          </a:xfrm>
          <a:prstGeom prst="rect">
            <a:avLst/>
          </a:prstGeom>
          <a:noFill/>
        </p:spPr>
        <p:txBody>
          <a:bodyPr wrap="square" rtlCol="0">
            <a:spAutoFit/>
          </a:bodyPr>
          <a:lstStyle/>
          <a:p>
            <a:pPr marR="0" lvl="0" algn="ctr" defTabSz="914400" rtl="0" eaLnBrk="1" fontAlgn="base" latinLnBrk="0" hangingPunct="1">
              <a:lnSpc>
                <a:spcPct val="100000"/>
              </a:lnSpc>
              <a:spcBef>
                <a:spcPct val="0"/>
              </a:spcBef>
              <a:spcAft>
                <a:spcPct val="0"/>
              </a:spcAft>
              <a:buClr>
                <a:schemeClr val="accent1"/>
              </a:buClr>
              <a:buSzTx/>
              <a:tabLst/>
            </a:pPr>
            <a:r>
              <a:rPr kumimoji="0" lang="en-GB" b="1"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State </a:t>
            </a:r>
            <a:r>
              <a:rPr lang="en-GB"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B</a:t>
            </a:r>
            <a:r>
              <a:rPr kumimoji="0" lang="en-GB" b="1"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anking Agencies </a:t>
            </a:r>
            <a:r>
              <a:rPr kumimoji="0" lang="en-GB"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&amp; </a:t>
            </a:r>
            <a:r>
              <a:rPr kumimoji="0" lang="en-GB" b="1"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Other Regulators</a:t>
            </a:r>
          </a:p>
        </p:txBody>
      </p:sp>
      <p:sp>
        <p:nvSpPr>
          <p:cNvPr id="82" name="TextBox 81">
            <a:extLst>
              <a:ext uri="{FF2B5EF4-FFF2-40B4-BE49-F238E27FC236}">
                <a16:creationId xmlns:a16="http://schemas.microsoft.com/office/drawing/2014/main" id="{E7579B40-2E62-6E00-37BE-1E8046C60201}"/>
              </a:ext>
            </a:extLst>
          </p:cNvPr>
          <p:cNvSpPr txBox="1"/>
          <p:nvPr/>
        </p:nvSpPr>
        <p:spPr>
          <a:xfrm>
            <a:off x="4976604" y="3877238"/>
            <a:ext cx="2213115" cy="738664"/>
          </a:xfrm>
          <a:prstGeom prst="rect">
            <a:avLst/>
          </a:prstGeom>
          <a:noFill/>
        </p:spPr>
        <p:txBody>
          <a:bodyPr wrap="square" rtlCol="0">
            <a:spAutoFit/>
          </a:bodyPr>
          <a:lstStyle/>
          <a:p>
            <a:pPr marR="0" lvl="0" algn="ctr" defTabSz="914400" rtl="0" eaLnBrk="1" fontAlgn="base" latinLnBrk="0" hangingPunct="1">
              <a:lnSpc>
                <a:spcPct val="100000"/>
              </a:lnSpc>
              <a:spcBef>
                <a:spcPct val="0"/>
              </a:spcBef>
              <a:spcAft>
                <a:spcPct val="0"/>
              </a:spcAft>
              <a:buClr>
                <a:schemeClr val="accent1"/>
              </a:buClr>
              <a:buSzTx/>
              <a:tabLst/>
            </a:pPr>
            <a:r>
              <a:rPr kumimoji="0" lang="en-US"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U.S. Securities and Exchange Commission (“</a:t>
            </a:r>
            <a:r>
              <a:rPr kumimoji="0" lang="en-US" b="1"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The SEC</a:t>
            </a:r>
            <a:r>
              <a:rPr kumimoji="0" lang="en-US"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a:t>
            </a:r>
          </a:p>
        </p:txBody>
      </p:sp>
      <p:sp>
        <p:nvSpPr>
          <p:cNvPr id="83" name="TextBox 82">
            <a:extLst>
              <a:ext uri="{FF2B5EF4-FFF2-40B4-BE49-F238E27FC236}">
                <a16:creationId xmlns:a16="http://schemas.microsoft.com/office/drawing/2014/main" id="{8531693A-ADF3-212D-97A6-A96C0D2F1B71}"/>
              </a:ext>
            </a:extLst>
          </p:cNvPr>
          <p:cNvSpPr txBox="1"/>
          <p:nvPr/>
        </p:nvSpPr>
        <p:spPr>
          <a:xfrm>
            <a:off x="8430146" y="3926317"/>
            <a:ext cx="2217795" cy="738664"/>
          </a:xfrm>
          <a:prstGeom prst="rect">
            <a:avLst/>
          </a:prstGeom>
          <a:noFill/>
        </p:spPr>
        <p:txBody>
          <a:bodyPr wrap="square" rtlCol="0">
            <a:spAutoFit/>
          </a:bodyPr>
          <a:lstStyle/>
          <a:p>
            <a:pPr marR="0" lvl="0" algn="ctr" defTabSz="914400" rtl="0" eaLnBrk="1" fontAlgn="base" latinLnBrk="0" hangingPunct="1">
              <a:lnSpc>
                <a:spcPct val="100000"/>
              </a:lnSpc>
              <a:spcBef>
                <a:spcPct val="0"/>
              </a:spcBef>
              <a:spcAft>
                <a:spcPct val="0"/>
              </a:spcAft>
              <a:buClr>
                <a:schemeClr val="accent1"/>
              </a:buClr>
              <a:buSzTx/>
              <a:tabLst/>
            </a:pPr>
            <a:r>
              <a:rPr kumimoji="0" lang="en-US"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U.S. Commodity Futures Trading Commission (“</a:t>
            </a:r>
            <a:r>
              <a:rPr kumimoji="0" lang="en-US" b="1"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CFTC</a:t>
            </a:r>
            <a:r>
              <a:rPr kumimoji="0" lang="en-US"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a:t>
            </a:r>
          </a:p>
        </p:txBody>
      </p:sp>
      <p:sp>
        <p:nvSpPr>
          <p:cNvPr id="84" name="TextBox 83">
            <a:extLst>
              <a:ext uri="{FF2B5EF4-FFF2-40B4-BE49-F238E27FC236}">
                <a16:creationId xmlns:a16="http://schemas.microsoft.com/office/drawing/2014/main" id="{10798C06-92CB-8FA7-870F-B8EAEF32960C}"/>
              </a:ext>
            </a:extLst>
          </p:cNvPr>
          <p:cNvSpPr txBox="1"/>
          <p:nvPr/>
        </p:nvSpPr>
        <p:spPr>
          <a:xfrm>
            <a:off x="4976604" y="4943486"/>
            <a:ext cx="2213115" cy="738664"/>
          </a:xfrm>
          <a:prstGeom prst="rect">
            <a:avLst/>
          </a:prstGeom>
          <a:noFill/>
        </p:spPr>
        <p:txBody>
          <a:bodyPr wrap="square" rtlCol="0">
            <a:spAutoFit/>
          </a:bodyPr>
          <a:lstStyle/>
          <a:p>
            <a:pPr marR="0" lvl="0" algn="ctr" defTabSz="914400" rtl="0" eaLnBrk="1" fontAlgn="base" latinLnBrk="0" hangingPunct="1">
              <a:lnSpc>
                <a:spcPct val="100000"/>
              </a:lnSpc>
              <a:spcBef>
                <a:spcPct val="0"/>
              </a:spcBef>
              <a:spcAft>
                <a:spcPct val="0"/>
              </a:spcAft>
              <a:buClr>
                <a:schemeClr val="accent1"/>
              </a:buClr>
              <a:buSzTx/>
              <a:tabLst/>
            </a:pPr>
            <a:r>
              <a:rPr kumimoji="0" lang="en-US"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Financial Industry Regulatory Authority (“</a:t>
            </a:r>
            <a:r>
              <a:rPr kumimoji="0" lang="en-US" b="1"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FINRA</a:t>
            </a:r>
            <a:r>
              <a:rPr kumimoji="0" lang="en-US"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a:t>
            </a:r>
          </a:p>
        </p:txBody>
      </p:sp>
      <p:sp>
        <p:nvSpPr>
          <p:cNvPr id="85" name="TextBox 84">
            <a:extLst>
              <a:ext uri="{FF2B5EF4-FFF2-40B4-BE49-F238E27FC236}">
                <a16:creationId xmlns:a16="http://schemas.microsoft.com/office/drawing/2014/main" id="{7BD36EA7-6948-3DA1-D33B-C39399A5B7F4}"/>
              </a:ext>
            </a:extLst>
          </p:cNvPr>
          <p:cNvSpPr txBox="1"/>
          <p:nvPr/>
        </p:nvSpPr>
        <p:spPr>
          <a:xfrm>
            <a:off x="8430146" y="5022180"/>
            <a:ext cx="2217795" cy="523220"/>
          </a:xfrm>
          <a:prstGeom prst="rect">
            <a:avLst/>
          </a:prstGeom>
          <a:noFill/>
        </p:spPr>
        <p:txBody>
          <a:bodyPr wrap="square" rtlCol="0">
            <a:spAutoFit/>
          </a:bodyPr>
          <a:lstStyle/>
          <a:p>
            <a:pPr marR="0" lvl="0" algn="ctr" defTabSz="914400" rtl="0" eaLnBrk="1" fontAlgn="base" latinLnBrk="0" hangingPunct="1">
              <a:lnSpc>
                <a:spcPct val="100000"/>
              </a:lnSpc>
              <a:spcBef>
                <a:spcPct val="0"/>
              </a:spcBef>
              <a:spcAft>
                <a:spcPct val="0"/>
              </a:spcAft>
              <a:buClr>
                <a:schemeClr val="accent1"/>
              </a:buClr>
              <a:buSzTx/>
              <a:tabLst/>
            </a:pPr>
            <a:r>
              <a:rPr kumimoji="0" lang="en-US"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National Futures Association (“</a:t>
            </a:r>
            <a:r>
              <a:rPr kumimoji="0" lang="en-US" b="1"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NFA</a:t>
            </a:r>
            <a:r>
              <a:rPr kumimoji="0" lang="en-US"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a:t>
            </a:r>
            <a:endParaRPr kumimoji="0" lang="en-GB"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endParaRPr>
          </a:p>
        </p:txBody>
      </p:sp>
    </p:spTree>
    <p:extLst>
      <p:ext uri="{BB962C8B-B14F-4D97-AF65-F5344CB8AC3E}">
        <p14:creationId xmlns:p14="http://schemas.microsoft.com/office/powerpoint/2010/main" val="218599300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decel="100000" fill="hold" grpId="0" nodeType="afterEffect">
                                      <p:stCondLst>
                                        <p:cond delay="500"/>
                                      </p:stCondLst>
                                      <p:childTnLst>
                                        <p:set>
                                          <p:cBhvr>
                                            <p:cTn id="11" dur="1" fill="hold">
                                              <p:stCondLst>
                                                <p:cond delay="0"/>
                                              </p:stCondLst>
                                            </p:cTn>
                                            <p:tgtEl>
                                              <p:spTgt spid="61"/>
                                            </p:tgtEl>
                                            <p:attrNameLst>
                                              <p:attrName>style.visibility</p:attrName>
                                            </p:attrNameLst>
                                          </p:cBhvr>
                                          <p:to>
                                            <p:strVal val="visible"/>
                                          </p:to>
                                        </p:set>
                                        <p:anim calcmode="lin" valueType="num">
                                          <p:cBhvr additive="base">
                                            <p:cTn id="12" dur="500" fill="hold"/>
                                            <p:tgtEl>
                                              <p:spTgt spid="61"/>
                                            </p:tgtEl>
                                            <p:attrNameLst>
                                              <p:attrName>ppt_x</p:attrName>
                                            </p:attrNameLst>
                                          </p:cBhvr>
                                          <p:tavLst>
                                            <p:tav tm="0">
                                              <p:val>
                                                <p:strVal val="#ppt_x"/>
                                              </p:val>
                                            </p:tav>
                                            <p:tav tm="100000">
                                              <p:val>
                                                <p:strVal val="#ppt_x"/>
                                              </p:val>
                                            </p:tav>
                                          </p:tavLst>
                                        </p:anim>
                                        <p:anim calcmode="lin" valueType="num">
                                          <p:cBhvr additive="base">
                                            <p:cTn id="13" dur="500" fill="hold"/>
                                            <p:tgtEl>
                                              <p:spTgt spid="61"/>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600"/>
                                      </p:stCondLst>
                                      <p:childTnLst>
                                        <p:set>
                                          <p:cBhvr>
                                            <p:cTn id="15" dur="1" fill="hold">
                                              <p:stCondLst>
                                                <p:cond delay="0"/>
                                              </p:stCondLst>
                                            </p:cTn>
                                            <p:tgtEl>
                                              <p:spTgt spid="71"/>
                                            </p:tgtEl>
                                            <p:attrNameLst>
                                              <p:attrName>style.visibility</p:attrName>
                                            </p:attrNameLst>
                                          </p:cBhvr>
                                          <p:to>
                                            <p:strVal val="visible"/>
                                          </p:to>
                                        </p:set>
                                        <p:anim calcmode="lin" valueType="num">
                                          <p:cBhvr additive="base">
                                            <p:cTn id="16" dur="500" fill="hold"/>
                                            <p:tgtEl>
                                              <p:spTgt spid="71"/>
                                            </p:tgtEl>
                                            <p:attrNameLst>
                                              <p:attrName>ppt_x</p:attrName>
                                            </p:attrNameLst>
                                          </p:cBhvr>
                                          <p:tavLst>
                                            <p:tav tm="0">
                                              <p:val>
                                                <p:strVal val="#ppt_x"/>
                                              </p:val>
                                            </p:tav>
                                            <p:tav tm="100000">
                                              <p:val>
                                                <p:strVal val="#ppt_x"/>
                                              </p:val>
                                            </p:tav>
                                          </p:tavLst>
                                        </p:anim>
                                        <p:anim calcmode="lin" valueType="num">
                                          <p:cBhvr additive="base">
                                            <p:cTn id="17" dur="500" fill="hold"/>
                                            <p:tgtEl>
                                              <p:spTgt spid="71"/>
                                            </p:tgtEl>
                                            <p:attrNameLst>
                                              <p:attrName>ppt_y</p:attrName>
                                            </p:attrNameLst>
                                          </p:cBhvr>
                                          <p:tavLst>
                                            <p:tav tm="0">
                                              <p:val>
                                                <p:strVal val="1+#ppt_h/2"/>
                                              </p:val>
                                            </p:tav>
                                            <p:tav tm="100000">
                                              <p:val>
                                                <p:strVal val="#ppt_y"/>
                                              </p:val>
                                            </p:tav>
                                          </p:tavLst>
                                        </p:anim>
                                      </p:childTnLst>
                                    </p:cTn>
                                  </p:par>
                                  <p:par>
                                    <p:cTn id="18" presetID="2" presetClass="entr" presetSubtype="4" decel="100000" fill="hold" grpId="0" nodeType="withEffect">
                                      <p:stCondLst>
                                        <p:cond delay="700"/>
                                      </p:stCondLst>
                                      <p:childTnLst>
                                        <p:set>
                                          <p:cBhvr>
                                            <p:cTn id="19" dur="1" fill="hold">
                                              <p:stCondLst>
                                                <p:cond delay="0"/>
                                              </p:stCondLst>
                                            </p:cTn>
                                            <p:tgtEl>
                                              <p:spTgt spid="72"/>
                                            </p:tgtEl>
                                            <p:attrNameLst>
                                              <p:attrName>style.visibility</p:attrName>
                                            </p:attrNameLst>
                                          </p:cBhvr>
                                          <p:to>
                                            <p:strVal val="visible"/>
                                          </p:to>
                                        </p:set>
                                        <p:anim calcmode="lin" valueType="num">
                                          <p:cBhvr additive="base">
                                            <p:cTn id="20" dur="500" fill="hold"/>
                                            <p:tgtEl>
                                              <p:spTgt spid="72"/>
                                            </p:tgtEl>
                                            <p:attrNameLst>
                                              <p:attrName>ppt_x</p:attrName>
                                            </p:attrNameLst>
                                          </p:cBhvr>
                                          <p:tavLst>
                                            <p:tav tm="0">
                                              <p:val>
                                                <p:strVal val="#ppt_x"/>
                                              </p:val>
                                            </p:tav>
                                            <p:tav tm="100000">
                                              <p:val>
                                                <p:strVal val="#ppt_x"/>
                                              </p:val>
                                            </p:tav>
                                          </p:tavLst>
                                        </p:anim>
                                        <p:anim calcmode="lin" valueType="num">
                                          <p:cBhvr additive="base">
                                            <p:cTn id="21"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73"/>
                                            </p:tgtEl>
                                            <p:attrNameLst>
                                              <p:attrName>style.visibility</p:attrName>
                                            </p:attrNameLst>
                                          </p:cBhvr>
                                          <p:to>
                                            <p:strVal val="visible"/>
                                          </p:to>
                                        </p:set>
                                        <p:animEffect transition="in" filter="wipe(up)">
                                          <p:cBhvr>
                                            <p:cTn id="26" dur="500"/>
                                            <p:tgtEl>
                                              <p:spTgt spid="7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14:presetBounceEnd="60000">
                                      <p:stCondLst>
                                        <p:cond delay="0"/>
                                      </p:stCondLst>
                                      <p:childTnLst>
                                        <p:set>
                                          <p:cBhvr>
                                            <p:cTn id="30" dur="1" fill="hold">
                                              <p:stCondLst>
                                                <p:cond delay="0"/>
                                              </p:stCondLst>
                                            </p:cTn>
                                            <p:tgtEl>
                                              <p:spTgt spid="77"/>
                                            </p:tgtEl>
                                            <p:attrNameLst>
                                              <p:attrName>style.visibility</p:attrName>
                                            </p:attrNameLst>
                                          </p:cBhvr>
                                          <p:to>
                                            <p:strVal val="visible"/>
                                          </p:to>
                                        </p:set>
                                        <p:anim calcmode="lin" valueType="num" p14:bounceEnd="60000">
                                          <p:cBhvr additive="base">
                                            <p:cTn id="31" dur="300" fill="hold"/>
                                            <p:tgtEl>
                                              <p:spTgt spid="77"/>
                                            </p:tgtEl>
                                            <p:attrNameLst>
                                              <p:attrName>ppt_x</p:attrName>
                                            </p:attrNameLst>
                                          </p:cBhvr>
                                          <p:tavLst>
                                            <p:tav tm="0">
                                              <p:val>
                                                <p:strVal val="#ppt_x"/>
                                              </p:val>
                                            </p:tav>
                                            <p:tav tm="100000">
                                              <p:val>
                                                <p:strVal val="#ppt_x"/>
                                              </p:val>
                                            </p:tav>
                                          </p:tavLst>
                                        </p:anim>
                                        <p:anim calcmode="lin" valueType="num" p14:bounceEnd="60000">
                                          <p:cBhvr additive="base">
                                            <p:cTn id="32" dur="3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14:presetBounceEnd="60000">
                                      <p:stCondLst>
                                        <p:cond delay="0"/>
                                      </p:stCondLst>
                                      <p:childTnLst>
                                        <p:set>
                                          <p:cBhvr>
                                            <p:cTn id="36" dur="1" fill="hold">
                                              <p:stCondLst>
                                                <p:cond delay="0"/>
                                              </p:stCondLst>
                                            </p:cTn>
                                            <p:tgtEl>
                                              <p:spTgt spid="78"/>
                                            </p:tgtEl>
                                            <p:attrNameLst>
                                              <p:attrName>style.visibility</p:attrName>
                                            </p:attrNameLst>
                                          </p:cBhvr>
                                          <p:to>
                                            <p:strVal val="visible"/>
                                          </p:to>
                                        </p:set>
                                        <p:anim calcmode="lin" valueType="num" p14:bounceEnd="60000">
                                          <p:cBhvr additive="base">
                                            <p:cTn id="37" dur="300" fill="hold"/>
                                            <p:tgtEl>
                                              <p:spTgt spid="78"/>
                                            </p:tgtEl>
                                            <p:attrNameLst>
                                              <p:attrName>ppt_x</p:attrName>
                                            </p:attrNameLst>
                                          </p:cBhvr>
                                          <p:tavLst>
                                            <p:tav tm="0">
                                              <p:val>
                                                <p:strVal val="#ppt_x"/>
                                              </p:val>
                                            </p:tav>
                                            <p:tav tm="100000">
                                              <p:val>
                                                <p:strVal val="#ppt_x"/>
                                              </p:val>
                                            </p:tav>
                                          </p:tavLst>
                                        </p:anim>
                                        <p:anim calcmode="lin" valueType="num" p14:bounceEnd="60000">
                                          <p:cBhvr additive="base">
                                            <p:cTn id="38" dur="3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14:presetBounceEnd="60000">
                                      <p:stCondLst>
                                        <p:cond delay="0"/>
                                      </p:stCondLst>
                                      <p:childTnLst>
                                        <p:set>
                                          <p:cBhvr>
                                            <p:cTn id="42" dur="1" fill="hold">
                                              <p:stCondLst>
                                                <p:cond delay="0"/>
                                              </p:stCondLst>
                                            </p:cTn>
                                            <p:tgtEl>
                                              <p:spTgt spid="79"/>
                                            </p:tgtEl>
                                            <p:attrNameLst>
                                              <p:attrName>style.visibility</p:attrName>
                                            </p:attrNameLst>
                                          </p:cBhvr>
                                          <p:to>
                                            <p:strVal val="visible"/>
                                          </p:to>
                                        </p:set>
                                        <p:anim calcmode="lin" valueType="num" p14:bounceEnd="60000">
                                          <p:cBhvr additive="base">
                                            <p:cTn id="43" dur="300" fill="hold"/>
                                            <p:tgtEl>
                                              <p:spTgt spid="79"/>
                                            </p:tgtEl>
                                            <p:attrNameLst>
                                              <p:attrName>ppt_x</p:attrName>
                                            </p:attrNameLst>
                                          </p:cBhvr>
                                          <p:tavLst>
                                            <p:tav tm="0">
                                              <p:val>
                                                <p:strVal val="#ppt_x"/>
                                              </p:val>
                                            </p:tav>
                                            <p:tav tm="100000">
                                              <p:val>
                                                <p:strVal val="#ppt_x"/>
                                              </p:val>
                                            </p:tav>
                                          </p:tavLst>
                                        </p:anim>
                                        <p:anim calcmode="lin" valueType="num" p14:bounceEnd="60000">
                                          <p:cBhvr additive="base">
                                            <p:cTn id="44" dur="3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14:presetBounceEnd="60000">
                                      <p:stCondLst>
                                        <p:cond delay="0"/>
                                      </p:stCondLst>
                                      <p:childTnLst>
                                        <p:set>
                                          <p:cBhvr>
                                            <p:cTn id="48" dur="1" fill="hold">
                                              <p:stCondLst>
                                                <p:cond delay="0"/>
                                              </p:stCondLst>
                                            </p:cTn>
                                            <p:tgtEl>
                                              <p:spTgt spid="80"/>
                                            </p:tgtEl>
                                            <p:attrNameLst>
                                              <p:attrName>style.visibility</p:attrName>
                                            </p:attrNameLst>
                                          </p:cBhvr>
                                          <p:to>
                                            <p:strVal val="visible"/>
                                          </p:to>
                                        </p:set>
                                        <p:anim calcmode="lin" valueType="num" p14:bounceEnd="60000">
                                          <p:cBhvr additive="base">
                                            <p:cTn id="49" dur="300" fill="hold"/>
                                            <p:tgtEl>
                                              <p:spTgt spid="80"/>
                                            </p:tgtEl>
                                            <p:attrNameLst>
                                              <p:attrName>ppt_x</p:attrName>
                                            </p:attrNameLst>
                                          </p:cBhvr>
                                          <p:tavLst>
                                            <p:tav tm="0">
                                              <p:val>
                                                <p:strVal val="#ppt_x"/>
                                              </p:val>
                                            </p:tav>
                                            <p:tav tm="100000">
                                              <p:val>
                                                <p:strVal val="#ppt_x"/>
                                              </p:val>
                                            </p:tav>
                                          </p:tavLst>
                                        </p:anim>
                                        <p:anim calcmode="lin" valueType="num" p14:bounceEnd="60000">
                                          <p:cBhvr additive="base">
                                            <p:cTn id="50" dur="3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wipe(up)">
                                          <p:cBhvr>
                                            <p:cTn id="55" dur="500"/>
                                            <p:tgtEl>
                                              <p:spTgt spid="7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14:presetBounceEnd="60000">
                                      <p:stCondLst>
                                        <p:cond delay="0"/>
                                      </p:stCondLst>
                                      <p:childTnLst>
                                        <p:set>
                                          <p:cBhvr>
                                            <p:cTn id="59" dur="1" fill="hold">
                                              <p:stCondLst>
                                                <p:cond delay="0"/>
                                              </p:stCondLst>
                                            </p:cTn>
                                            <p:tgtEl>
                                              <p:spTgt spid="82"/>
                                            </p:tgtEl>
                                            <p:attrNameLst>
                                              <p:attrName>style.visibility</p:attrName>
                                            </p:attrNameLst>
                                          </p:cBhvr>
                                          <p:to>
                                            <p:strVal val="visible"/>
                                          </p:to>
                                        </p:set>
                                        <p:anim calcmode="lin" valueType="num" p14:bounceEnd="60000">
                                          <p:cBhvr additive="base">
                                            <p:cTn id="60" dur="300" fill="hold"/>
                                            <p:tgtEl>
                                              <p:spTgt spid="82"/>
                                            </p:tgtEl>
                                            <p:attrNameLst>
                                              <p:attrName>ppt_x</p:attrName>
                                            </p:attrNameLst>
                                          </p:cBhvr>
                                          <p:tavLst>
                                            <p:tav tm="0">
                                              <p:val>
                                                <p:strVal val="#ppt_x"/>
                                              </p:val>
                                            </p:tav>
                                            <p:tav tm="100000">
                                              <p:val>
                                                <p:strVal val="#ppt_x"/>
                                              </p:val>
                                            </p:tav>
                                          </p:tavLst>
                                        </p:anim>
                                        <p:anim calcmode="lin" valueType="num" p14:bounceEnd="60000">
                                          <p:cBhvr additive="base">
                                            <p:cTn id="61" dur="3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14:presetBounceEnd="60000">
                                      <p:stCondLst>
                                        <p:cond delay="0"/>
                                      </p:stCondLst>
                                      <p:childTnLst>
                                        <p:set>
                                          <p:cBhvr>
                                            <p:cTn id="65" dur="1" fill="hold">
                                              <p:stCondLst>
                                                <p:cond delay="0"/>
                                              </p:stCondLst>
                                            </p:cTn>
                                            <p:tgtEl>
                                              <p:spTgt spid="84"/>
                                            </p:tgtEl>
                                            <p:attrNameLst>
                                              <p:attrName>style.visibility</p:attrName>
                                            </p:attrNameLst>
                                          </p:cBhvr>
                                          <p:to>
                                            <p:strVal val="visible"/>
                                          </p:to>
                                        </p:set>
                                        <p:anim calcmode="lin" valueType="num" p14:bounceEnd="60000">
                                          <p:cBhvr additive="base">
                                            <p:cTn id="66" dur="300" fill="hold"/>
                                            <p:tgtEl>
                                              <p:spTgt spid="84"/>
                                            </p:tgtEl>
                                            <p:attrNameLst>
                                              <p:attrName>ppt_x</p:attrName>
                                            </p:attrNameLst>
                                          </p:cBhvr>
                                          <p:tavLst>
                                            <p:tav tm="0">
                                              <p:val>
                                                <p:strVal val="#ppt_x"/>
                                              </p:val>
                                            </p:tav>
                                            <p:tav tm="100000">
                                              <p:val>
                                                <p:strVal val="#ppt_x"/>
                                              </p:val>
                                            </p:tav>
                                          </p:tavLst>
                                        </p:anim>
                                        <p:anim calcmode="lin" valueType="num" p14:bounceEnd="60000">
                                          <p:cBhvr additive="base">
                                            <p:cTn id="67" dur="3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75"/>
                                            </p:tgtEl>
                                            <p:attrNameLst>
                                              <p:attrName>style.visibility</p:attrName>
                                            </p:attrNameLst>
                                          </p:cBhvr>
                                          <p:to>
                                            <p:strVal val="visible"/>
                                          </p:to>
                                        </p:set>
                                        <p:animEffect transition="in" filter="wipe(up)">
                                          <p:cBhvr>
                                            <p:cTn id="72" dur="500"/>
                                            <p:tgtEl>
                                              <p:spTgt spid="75"/>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14:presetBounceEnd="60000">
                                      <p:stCondLst>
                                        <p:cond delay="0"/>
                                      </p:stCondLst>
                                      <p:childTnLst>
                                        <p:set>
                                          <p:cBhvr>
                                            <p:cTn id="76" dur="1" fill="hold">
                                              <p:stCondLst>
                                                <p:cond delay="0"/>
                                              </p:stCondLst>
                                            </p:cTn>
                                            <p:tgtEl>
                                              <p:spTgt spid="83"/>
                                            </p:tgtEl>
                                            <p:attrNameLst>
                                              <p:attrName>style.visibility</p:attrName>
                                            </p:attrNameLst>
                                          </p:cBhvr>
                                          <p:to>
                                            <p:strVal val="visible"/>
                                          </p:to>
                                        </p:set>
                                        <p:anim calcmode="lin" valueType="num" p14:bounceEnd="60000">
                                          <p:cBhvr additive="base">
                                            <p:cTn id="77" dur="300" fill="hold"/>
                                            <p:tgtEl>
                                              <p:spTgt spid="83"/>
                                            </p:tgtEl>
                                            <p:attrNameLst>
                                              <p:attrName>ppt_x</p:attrName>
                                            </p:attrNameLst>
                                          </p:cBhvr>
                                          <p:tavLst>
                                            <p:tav tm="0">
                                              <p:val>
                                                <p:strVal val="#ppt_x"/>
                                              </p:val>
                                            </p:tav>
                                            <p:tav tm="100000">
                                              <p:val>
                                                <p:strVal val="#ppt_x"/>
                                              </p:val>
                                            </p:tav>
                                          </p:tavLst>
                                        </p:anim>
                                        <p:anim calcmode="lin" valueType="num" p14:bounceEnd="60000">
                                          <p:cBhvr additive="base">
                                            <p:cTn id="78" dur="3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14:presetBounceEnd="60000">
                                      <p:stCondLst>
                                        <p:cond delay="0"/>
                                      </p:stCondLst>
                                      <p:childTnLst>
                                        <p:set>
                                          <p:cBhvr>
                                            <p:cTn id="82" dur="1" fill="hold">
                                              <p:stCondLst>
                                                <p:cond delay="0"/>
                                              </p:stCondLst>
                                            </p:cTn>
                                            <p:tgtEl>
                                              <p:spTgt spid="85"/>
                                            </p:tgtEl>
                                            <p:attrNameLst>
                                              <p:attrName>style.visibility</p:attrName>
                                            </p:attrNameLst>
                                          </p:cBhvr>
                                          <p:to>
                                            <p:strVal val="visible"/>
                                          </p:to>
                                        </p:set>
                                        <p:anim calcmode="lin" valueType="num" p14:bounceEnd="60000">
                                          <p:cBhvr additive="base">
                                            <p:cTn id="83" dur="300" fill="hold"/>
                                            <p:tgtEl>
                                              <p:spTgt spid="85"/>
                                            </p:tgtEl>
                                            <p:attrNameLst>
                                              <p:attrName>ppt_x</p:attrName>
                                            </p:attrNameLst>
                                          </p:cBhvr>
                                          <p:tavLst>
                                            <p:tav tm="0">
                                              <p:val>
                                                <p:strVal val="#ppt_x"/>
                                              </p:val>
                                            </p:tav>
                                            <p:tav tm="100000">
                                              <p:val>
                                                <p:strVal val="#ppt_x"/>
                                              </p:val>
                                            </p:tav>
                                          </p:tavLst>
                                        </p:anim>
                                        <p:anim calcmode="lin" valueType="num" p14:bounceEnd="60000">
                                          <p:cBhvr additive="base">
                                            <p:cTn id="84" dur="300" fill="hold"/>
                                            <p:tgtEl>
                                              <p:spTgt spid="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3" grpId="0" animBg="1"/>
          <p:bldP spid="74" grpId="0" animBg="1"/>
          <p:bldP spid="75" grpId="0" animBg="1"/>
          <p:bldP spid="61" grpId="0" animBg="1"/>
          <p:bldP spid="71" grpId="0" animBg="1"/>
          <p:bldP spid="72" grpId="0" animBg="1"/>
          <p:bldP spid="77" grpId="0"/>
          <p:bldP spid="78" grpId="0"/>
          <p:bldP spid="79" grpId="0"/>
          <p:bldP spid="80" grpId="0"/>
          <p:bldP spid="82" grpId="0"/>
          <p:bldP spid="83" grpId="0"/>
          <p:bldP spid="84" grpId="0"/>
          <p:bldP spid="8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4" decel="100000" fill="hold" grpId="0" nodeType="afterEffect">
                                      <p:stCondLst>
                                        <p:cond delay="500"/>
                                      </p:stCondLst>
                                      <p:childTnLst>
                                        <p:set>
                                          <p:cBhvr>
                                            <p:cTn id="11" dur="1" fill="hold">
                                              <p:stCondLst>
                                                <p:cond delay="0"/>
                                              </p:stCondLst>
                                            </p:cTn>
                                            <p:tgtEl>
                                              <p:spTgt spid="61"/>
                                            </p:tgtEl>
                                            <p:attrNameLst>
                                              <p:attrName>style.visibility</p:attrName>
                                            </p:attrNameLst>
                                          </p:cBhvr>
                                          <p:to>
                                            <p:strVal val="visible"/>
                                          </p:to>
                                        </p:set>
                                        <p:anim calcmode="lin" valueType="num">
                                          <p:cBhvr additive="base">
                                            <p:cTn id="12" dur="500" fill="hold"/>
                                            <p:tgtEl>
                                              <p:spTgt spid="61"/>
                                            </p:tgtEl>
                                            <p:attrNameLst>
                                              <p:attrName>ppt_x</p:attrName>
                                            </p:attrNameLst>
                                          </p:cBhvr>
                                          <p:tavLst>
                                            <p:tav tm="0">
                                              <p:val>
                                                <p:strVal val="#ppt_x"/>
                                              </p:val>
                                            </p:tav>
                                            <p:tav tm="100000">
                                              <p:val>
                                                <p:strVal val="#ppt_x"/>
                                              </p:val>
                                            </p:tav>
                                          </p:tavLst>
                                        </p:anim>
                                        <p:anim calcmode="lin" valueType="num">
                                          <p:cBhvr additive="base">
                                            <p:cTn id="13" dur="500" fill="hold"/>
                                            <p:tgtEl>
                                              <p:spTgt spid="61"/>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600"/>
                                      </p:stCondLst>
                                      <p:childTnLst>
                                        <p:set>
                                          <p:cBhvr>
                                            <p:cTn id="15" dur="1" fill="hold">
                                              <p:stCondLst>
                                                <p:cond delay="0"/>
                                              </p:stCondLst>
                                            </p:cTn>
                                            <p:tgtEl>
                                              <p:spTgt spid="71"/>
                                            </p:tgtEl>
                                            <p:attrNameLst>
                                              <p:attrName>style.visibility</p:attrName>
                                            </p:attrNameLst>
                                          </p:cBhvr>
                                          <p:to>
                                            <p:strVal val="visible"/>
                                          </p:to>
                                        </p:set>
                                        <p:anim calcmode="lin" valueType="num">
                                          <p:cBhvr additive="base">
                                            <p:cTn id="16" dur="500" fill="hold"/>
                                            <p:tgtEl>
                                              <p:spTgt spid="71"/>
                                            </p:tgtEl>
                                            <p:attrNameLst>
                                              <p:attrName>ppt_x</p:attrName>
                                            </p:attrNameLst>
                                          </p:cBhvr>
                                          <p:tavLst>
                                            <p:tav tm="0">
                                              <p:val>
                                                <p:strVal val="#ppt_x"/>
                                              </p:val>
                                            </p:tav>
                                            <p:tav tm="100000">
                                              <p:val>
                                                <p:strVal val="#ppt_x"/>
                                              </p:val>
                                            </p:tav>
                                          </p:tavLst>
                                        </p:anim>
                                        <p:anim calcmode="lin" valueType="num">
                                          <p:cBhvr additive="base">
                                            <p:cTn id="17" dur="500" fill="hold"/>
                                            <p:tgtEl>
                                              <p:spTgt spid="71"/>
                                            </p:tgtEl>
                                            <p:attrNameLst>
                                              <p:attrName>ppt_y</p:attrName>
                                            </p:attrNameLst>
                                          </p:cBhvr>
                                          <p:tavLst>
                                            <p:tav tm="0">
                                              <p:val>
                                                <p:strVal val="1+#ppt_h/2"/>
                                              </p:val>
                                            </p:tav>
                                            <p:tav tm="100000">
                                              <p:val>
                                                <p:strVal val="#ppt_y"/>
                                              </p:val>
                                            </p:tav>
                                          </p:tavLst>
                                        </p:anim>
                                      </p:childTnLst>
                                    </p:cTn>
                                  </p:par>
                                  <p:par>
                                    <p:cTn id="18" presetID="2" presetClass="entr" presetSubtype="4" decel="100000" fill="hold" grpId="0" nodeType="withEffect">
                                      <p:stCondLst>
                                        <p:cond delay="700"/>
                                      </p:stCondLst>
                                      <p:childTnLst>
                                        <p:set>
                                          <p:cBhvr>
                                            <p:cTn id="19" dur="1" fill="hold">
                                              <p:stCondLst>
                                                <p:cond delay="0"/>
                                              </p:stCondLst>
                                            </p:cTn>
                                            <p:tgtEl>
                                              <p:spTgt spid="72"/>
                                            </p:tgtEl>
                                            <p:attrNameLst>
                                              <p:attrName>style.visibility</p:attrName>
                                            </p:attrNameLst>
                                          </p:cBhvr>
                                          <p:to>
                                            <p:strVal val="visible"/>
                                          </p:to>
                                        </p:set>
                                        <p:anim calcmode="lin" valueType="num">
                                          <p:cBhvr additive="base">
                                            <p:cTn id="20" dur="500" fill="hold"/>
                                            <p:tgtEl>
                                              <p:spTgt spid="72"/>
                                            </p:tgtEl>
                                            <p:attrNameLst>
                                              <p:attrName>ppt_x</p:attrName>
                                            </p:attrNameLst>
                                          </p:cBhvr>
                                          <p:tavLst>
                                            <p:tav tm="0">
                                              <p:val>
                                                <p:strVal val="#ppt_x"/>
                                              </p:val>
                                            </p:tav>
                                            <p:tav tm="100000">
                                              <p:val>
                                                <p:strVal val="#ppt_x"/>
                                              </p:val>
                                            </p:tav>
                                          </p:tavLst>
                                        </p:anim>
                                        <p:anim calcmode="lin" valueType="num">
                                          <p:cBhvr additive="base">
                                            <p:cTn id="21"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73"/>
                                            </p:tgtEl>
                                            <p:attrNameLst>
                                              <p:attrName>style.visibility</p:attrName>
                                            </p:attrNameLst>
                                          </p:cBhvr>
                                          <p:to>
                                            <p:strVal val="visible"/>
                                          </p:to>
                                        </p:set>
                                        <p:animEffect transition="in" filter="wipe(up)">
                                          <p:cBhvr>
                                            <p:cTn id="26" dur="500"/>
                                            <p:tgtEl>
                                              <p:spTgt spid="7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7"/>
                                            </p:tgtEl>
                                            <p:attrNameLst>
                                              <p:attrName>style.visibility</p:attrName>
                                            </p:attrNameLst>
                                          </p:cBhvr>
                                          <p:to>
                                            <p:strVal val="visible"/>
                                          </p:to>
                                        </p:set>
                                        <p:anim calcmode="lin" valueType="num">
                                          <p:cBhvr additive="base">
                                            <p:cTn id="31" dur="300" fill="hold"/>
                                            <p:tgtEl>
                                              <p:spTgt spid="77"/>
                                            </p:tgtEl>
                                            <p:attrNameLst>
                                              <p:attrName>ppt_x</p:attrName>
                                            </p:attrNameLst>
                                          </p:cBhvr>
                                          <p:tavLst>
                                            <p:tav tm="0">
                                              <p:val>
                                                <p:strVal val="#ppt_x"/>
                                              </p:val>
                                            </p:tav>
                                            <p:tav tm="100000">
                                              <p:val>
                                                <p:strVal val="#ppt_x"/>
                                              </p:val>
                                            </p:tav>
                                          </p:tavLst>
                                        </p:anim>
                                        <p:anim calcmode="lin" valueType="num">
                                          <p:cBhvr additive="base">
                                            <p:cTn id="32" dur="300" fill="hold"/>
                                            <p:tgtEl>
                                              <p:spTgt spid="7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8"/>
                                            </p:tgtEl>
                                            <p:attrNameLst>
                                              <p:attrName>style.visibility</p:attrName>
                                            </p:attrNameLst>
                                          </p:cBhvr>
                                          <p:to>
                                            <p:strVal val="visible"/>
                                          </p:to>
                                        </p:set>
                                        <p:anim calcmode="lin" valueType="num">
                                          <p:cBhvr additive="base">
                                            <p:cTn id="37" dur="300" fill="hold"/>
                                            <p:tgtEl>
                                              <p:spTgt spid="78"/>
                                            </p:tgtEl>
                                            <p:attrNameLst>
                                              <p:attrName>ppt_x</p:attrName>
                                            </p:attrNameLst>
                                          </p:cBhvr>
                                          <p:tavLst>
                                            <p:tav tm="0">
                                              <p:val>
                                                <p:strVal val="#ppt_x"/>
                                              </p:val>
                                            </p:tav>
                                            <p:tav tm="100000">
                                              <p:val>
                                                <p:strVal val="#ppt_x"/>
                                              </p:val>
                                            </p:tav>
                                          </p:tavLst>
                                        </p:anim>
                                        <p:anim calcmode="lin" valueType="num">
                                          <p:cBhvr additive="base">
                                            <p:cTn id="38" dur="300" fill="hold"/>
                                            <p:tgtEl>
                                              <p:spTgt spid="7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9"/>
                                            </p:tgtEl>
                                            <p:attrNameLst>
                                              <p:attrName>style.visibility</p:attrName>
                                            </p:attrNameLst>
                                          </p:cBhvr>
                                          <p:to>
                                            <p:strVal val="visible"/>
                                          </p:to>
                                        </p:set>
                                        <p:anim calcmode="lin" valueType="num">
                                          <p:cBhvr additive="base">
                                            <p:cTn id="43" dur="300" fill="hold"/>
                                            <p:tgtEl>
                                              <p:spTgt spid="79"/>
                                            </p:tgtEl>
                                            <p:attrNameLst>
                                              <p:attrName>ppt_x</p:attrName>
                                            </p:attrNameLst>
                                          </p:cBhvr>
                                          <p:tavLst>
                                            <p:tav tm="0">
                                              <p:val>
                                                <p:strVal val="#ppt_x"/>
                                              </p:val>
                                            </p:tav>
                                            <p:tav tm="100000">
                                              <p:val>
                                                <p:strVal val="#ppt_x"/>
                                              </p:val>
                                            </p:tav>
                                          </p:tavLst>
                                        </p:anim>
                                        <p:anim calcmode="lin" valueType="num">
                                          <p:cBhvr additive="base">
                                            <p:cTn id="44" dur="300" fill="hold"/>
                                            <p:tgtEl>
                                              <p:spTgt spid="7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0"/>
                                            </p:tgtEl>
                                            <p:attrNameLst>
                                              <p:attrName>style.visibility</p:attrName>
                                            </p:attrNameLst>
                                          </p:cBhvr>
                                          <p:to>
                                            <p:strVal val="visible"/>
                                          </p:to>
                                        </p:set>
                                        <p:anim calcmode="lin" valueType="num">
                                          <p:cBhvr additive="base">
                                            <p:cTn id="49" dur="300" fill="hold"/>
                                            <p:tgtEl>
                                              <p:spTgt spid="80"/>
                                            </p:tgtEl>
                                            <p:attrNameLst>
                                              <p:attrName>ppt_x</p:attrName>
                                            </p:attrNameLst>
                                          </p:cBhvr>
                                          <p:tavLst>
                                            <p:tav tm="0">
                                              <p:val>
                                                <p:strVal val="#ppt_x"/>
                                              </p:val>
                                            </p:tav>
                                            <p:tav tm="100000">
                                              <p:val>
                                                <p:strVal val="#ppt_x"/>
                                              </p:val>
                                            </p:tav>
                                          </p:tavLst>
                                        </p:anim>
                                        <p:anim calcmode="lin" valueType="num">
                                          <p:cBhvr additive="base">
                                            <p:cTn id="50" dur="3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wipe(up)">
                                          <p:cBhvr>
                                            <p:cTn id="55" dur="500"/>
                                            <p:tgtEl>
                                              <p:spTgt spid="74"/>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82"/>
                                            </p:tgtEl>
                                            <p:attrNameLst>
                                              <p:attrName>style.visibility</p:attrName>
                                            </p:attrNameLst>
                                          </p:cBhvr>
                                          <p:to>
                                            <p:strVal val="visible"/>
                                          </p:to>
                                        </p:set>
                                        <p:anim calcmode="lin" valueType="num">
                                          <p:cBhvr additive="base">
                                            <p:cTn id="60" dur="300" fill="hold"/>
                                            <p:tgtEl>
                                              <p:spTgt spid="82"/>
                                            </p:tgtEl>
                                            <p:attrNameLst>
                                              <p:attrName>ppt_x</p:attrName>
                                            </p:attrNameLst>
                                          </p:cBhvr>
                                          <p:tavLst>
                                            <p:tav tm="0">
                                              <p:val>
                                                <p:strVal val="#ppt_x"/>
                                              </p:val>
                                            </p:tav>
                                            <p:tav tm="100000">
                                              <p:val>
                                                <p:strVal val="#ppt_x"/>
                                              </p:val>
                                            </p:tav>
                                          </p:tavLst>
                                        </p:anim>
                                        <p:anim calcmode="lin" valueType="num">
                                          <p:cBhvr additive="base">
                                            <p:cTn id="61" dur="3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84"/>
                                            </p:tgtEl>
                                            <p:attrNameLst>
                                              <p:attrName>style.visibility</p:attrName>
                                            </p:attrNameLst>
                                          </p:cBhvr>
                                          <p:to>
                                            <p:strVal val="visible"/>
                                          </p:to>
                                        </p:set>
                                        <p:anim calcmode="lin" valueType="num">
                                          <p:cBhvr additive="base">
                                            <p:cTn id="66" dur="300" fill="hold"/>
                                            <p:tgtEl>
                                              <p:spTgt spid="84"/>
                                            </p:tgtEl>
                                            <p:attrNameLst>
                                              <p:attrName>ppt_x</p:attrName>
                                            </p:attrNameLst>
                                          </p:cBhvr>
                                          <p:tavLst>
                                            <p:tav tm="0">
                                              <p:val>
                                                <p:strVal val="#ppt_x"/>
                                              </p:val>
                                            </p:tav>
                                            <p:tav tm="100000">
                                              <p:val>
                                                <p:strVal val="#ppt_x"/>
                                              </p:val>
                                            </p:tav>
                                          </p:tavLst>
                                        </p:anim>
                                        <p:anim calcmode="lin" valueType="num">
                                          <p:cBhvr additive="base">
                                            <p:cTn id="67" dur="3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75"/>
                                            </p:tgtEl>
                                            <p:attrNameLst>
                                              <p:attrName>style.visibility</p:attrName>
                                            </p:attrNameLst>
                                          </p:cBhvr>
                                          <p:to>
                                            <p:strVal val="visible"/>
                                          </p:to>
                                        </p:set>
                                        <p:animEffect transition="in" filter="wipe(up)">
                                          <p:cBhvr>
                                            <p:cTn id="72" dur="500"/>
                                            <p:tgtEl>
                                              <p:spTgt spid="75"/>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83"/>
                                            </p:tgtEl>
                                            <p:attrNameLst>
                                              <p:attrName>style.visibility</p:attrName>
                                            </p:attrNameLst>
                                          </p:cBhvr>
                                          <p:to>
                                            <p:strVal val="visible"/>
                                          </p:to>
                                        </p:set>
                                        <p:anim calcmode="lin" valueType="num">
                                          <p:cBhvr additive="base">
                                            <p:cTn id="77" dur="300" fill="hold"/>
                                            <p:tgtEl>
                                              <p:spTgt spid="83"/>
                                            </p:tgtEl>
                                            <p:attrNameLst>
                                              <p:attrName>ppt_x</p:attrName>
                                            </p:attrNameLst>
                                          </p:cBhvr>
                                          <p:tavLst>
                                            <p:tav tm="0">
                                              <p:val>
                                                <p:strVal val="#ppt_x"/>
                                              </p:val>
                                            </p:tav>
                                            <p:tav tm="100000">
                                              <p:val>
                                                <p:strVal val="#ppt_x"/>
                                              </p:val>
                                            </p:tav>
                                          </p:tavLst>
                                        </p:anim>
                                        <p:anim calcmode="lin" valueType="num">
                                          <p:cBhvr additive="base">
                                            <p:cTn id="78" dur="300" fill="hold"/>
                                            <p:tgtEl>
                                              <p:spTgt spid="83"/>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85"/>
                                            </p:tgtEl>
                                            <p:attrNameLst>
                                              <p:attrName>style.visibility</p:attrName>
                                            </p:attrNameLst>
                                          </p:cBhvr>
                                          <p:to>
                                            <p:strVal val="visible"/>
                                          </p:to>
                                        </p:set>
                                        <p:anim calcmode="lin" valueType="num">
                                          <p:cBhvr additive="base">
                                            <p:cTn id="83" dur="300" fill="hold"/>
                                            <p:tgtEl>
                                              <p:spTgt spid="85"/>
                                            </p:tgtEl>
                                            <p:attrNameLst>
                                              <p:attrName>ppt_x</p:attrName>
                                            </p:attrNameLst>
                                          </p:cBhvr>
                                          <p:tavLst>
                                            <p:tav tm="0">
                                              <p:val>
                                                <p:strVal val="#ppt_x"/>
                                              </p:val>
                                            </p:tav>
                                            <p:tav tm="100000">
                                              <p:val>
                                                <p:strVal val="#ppt_x"/>
                                              </p:val>
                                            </p:tav>
                                          </p:tavLst>
                                        </p:anim>
                                        <p:anim calcmode="lin" valueType="num">
                                          <p:cBhvr additive="base">
                                            <p:cTn id="84" dur="300" fill="hold"/>
                                            <p:tgtEl>
                                              <p:spTgt spid="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3" grpId="0" animBg="1"/>
          <p:bldP spid="74" grpId="0" animBg="1"/>
          <p:bldP spid="75" grpId="0" animBg="1"/>
          <p:bldP spid="61" grpId="0" animBg="1"/>
          <p:bldP spid="71" grpId="0" animBg="1"/>
          <p:bldP spid="72" grpId="0" animBg="1"/>
          <p:bldP spid="77" grpId="0"/>
          <p:bldP spid="78" grpId="0"/>
          <p:bldP spid="79" grpId="0"/>
          <p:bldP spid="80" grpId="0"/>
          <p:bldP spid="82" grpId="0"/>
          <p:bldP spid="83" grpId="0"/>
          <p:bldP spid="84" grpId="0"/>
          <p:bldP spid="85" grpId="0"/>
        </p:bldLst>
      </p:timing>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FDBE6622-C092-3967-FB47-180756B60111}"/>
              </a:ext>
            </a:extLst>
          </p:cNvPr>
          <p:cNvGrpSpPr/>
          <p:nvPr/>
        </p:nvGrpSpPr>
        <p:grpSpPr>
          <a:xfrm>
            <a:off x="4542102" y="5042311"/>
            <a:ext cx="3107797" cy="876187"/>
            <a:chOff x="4143121" y="1874742"/>
            <a:chExt cx="3107797" cy="876187"/>
          </a:xfrm>
        </p:grpSpPr>
        <p:sp>
          <p:nvSpPr>
            <p:cNvPr id="16" name="Rectangle: Rounded Corners 15">
              <a:extLst>
                <a:ext uri="{FF2B5EF4-FFF2-40B4-BE49-F238E27FC236}">
                  <a16:creationId xmlns:a16="http://schemas.microsoft.com/office/drawing/2014/main" id="{E74C65D6-7600-C232-CD6F-EB27725F1CAF}"/>
                </a:ext>
              </a:extLst>
            </p:cNvPr>
            <p:cNvSpPr/>
            <p:nvPr/>
          </p:nvSpPr>
          <p:spPr>
            <a:xfrm>
              <a:off x="4143121" y="1874742"/>
              <a:ext cx="3107797" cy="876187"/>
            </a:xfrm>
            <a:prstGeom prst="roundRect">
              <a:avLst>
                <a:gd name="adj" fmla="val 50000"/>
              </a:avLst>
            </a:prstGeom>
            <a:solidFill>
              <a:schemeClr val="accent2">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18" name="TextBox 17">
              <a:extLst>
                <a:ext uri="{FF2B5EF4-FFF2-40B4-BE49-F238E27FC236}">
                  <a16:creationId xmlns:a16="http://schemas.microsoft.com/office/drawing/2014/main" id="{8063AAE6-5435-AD00-9F31-45556AA73ABF}"/>
                </a:ext>
              </a:extLst>
            </p:cNvPr>
            <p:cNvSpPr txBox="1"/>
            <p:nvPr/>
          </p:nvSpPr>
          <p:spPr>
            <a:xfrm>
              <a:off x="4820451" y="2114708"/>
              <a:ext cx="2419469" cy="400110"/>
            </a:xfrm>
            <a:prstGeom prst="rect">
              <a:avLst/>
            </a:prstGeom>
            <a:noFill/>
          </p:spPr>
          <p:txBody>
            <a:bodyPr wrap="square" rtlCol="0">
              <a:spAutoFit/>
            </a:bodyPr>
            <a:lstStyle/>
            <a:p>
              <a:pPr algn="ctr"/>
              <a:r>
                <a:rPr lang="en-GB" sz="2000" b="0" i="0" u="none" strike="noStrike" dirty="0">
                  <a:solidFill>
                    <a:schemeClr val="accent2">
                      <a:lumMod val="50000"/>
                    </a:schemeClr>
                  </a:solidFill>
                  <a:effectLst/>
                  <a:latin typeface="Poppins Bold" panose="00000800000000000000" pitchFamily="2" charset="0"/>
                  <a:cs typeface="Poppins Bold" panose="00000800000000000000" pitchFamily="2" charset="0"/>
                </a:rPr>
                <a:t>Commodities</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pic>
          <p:nvPicPr>
            <p:cNvPr id="4" name="Graphic 3">
              <a:extLst>
                <a:ext uri="{FF2B5EF4-FFF2-40B4-BE49-F238E27FC236}">
                  <a16:creationId xmlns:a16="http://schemas.microsoft.com/office/drawing/2014/main" id="{E97F12F3-F585-A635-CFD5-512CC58638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97150" y="2063950"/>
              <a:ext cx="501625" cy="501625"/>
            </a:xfrm>
            <a:prstGeom prst="rect">
              <a:avLst/>
            </a:prstGeom>
          </p:spPr>
        </p:pic>
      </p:grpSp>
      <p:grpSp>
        <p:nvGrpSpPr>
          <p:cNvPr id="40" name="Group 39">
            <a:extLst>
              <a:ext uri="{FF2B5EF4-FFF2-40B4-BE49-F238E27FC236}">
                <a16:creationId xmlns:a16="http://schemas.microsoft.com/office/drawing/2014/main" id="{259C4C55-8088-92B8-98F2-69DE99BB7A64}"/>
              </a:ext>
            </a:extLst>
          </p:cNvPr>
          <p:cNvGrpSpPr/>
          <p:nvPr/>
        </p:nvGrpSpPr>
        <p:grpSpPr>
          <a:xfrm>
            <a:off x="1533526" y="5042311"/>
            <a:ext cx="2582391" cy="876187"/>
            <a:chOff x="707461" y="1874742"/>
            <a:chExt cx="2582391" cy="876187"/>
          </a:xfrm>
        </p:grpSpPr>
        <p:sp>
          <p:nvSpPr>
            <p:cNvPr id="9" name="Rectangle: Rounded Corners 8">
              <a:extLst>
                <a:ext uri="{FF2B5EF4-FFF2-40B4-BE49-F238E27FC236}">
                  <a16:creationId xmlns:a16="http://schemas.microsoft.com/office/drawing/2014/main" id="{BCCB8EA6-4A8C-DB91-AF3B-579AFE1B9948}"/>
                </a:ext>
              </a:extLst>
            </p:cNvPr>
            <p:cNvSpPr/>
            <p:nvPr/>
          </p:nvSpPr>
          <p:spPr>
            <a:xfrm>
              <a:off x="707461" y="1874742"/>
              <a:ext cx="2582391" cy="876187"/>
            </a:xfrm>
            <a:prstGeom prst="roundRect">
              <a:avLst>
                <a:gd name="adj" fmla="val 50000"/>
              </a:avLst>
            </a:prstGeom>
            <a:solidFill>
              <a:schemeClr val="accent2">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11" name="TextBox 10">
              <a:extLst>
                <a:ext uri="{FF2B5EF4-FFF2-40B4-BE49-F238E27FC236}">
                  <a16:creationId xmlns:a16="http://schemas.microsoft.com/office/drawing/2014/main" id="{1245E6A0-184B-A504-114C-49DAF29EA150}"/>
                </a:ext>
              </a:extLst>
            </p:cNvPr>
            <p:cNvSpPr txBox="1"/>
            <p:nvPr/>
          </p:nvSpPr>
          <p:spPr>
            <a:xfrm>
              <a:off x="1293246" y="2114708"/>
              <a:ext cx="1990575" cy="400110"/>
            </a:xfrm>
            <a:prstGeom prst="rect">
              <a:avLst/>
            </a:prstGeom>
            <a:noFill/>
          </p:spPr>
          <p:txBody>
            <a:bodyPr wrap="square" rtlCol="0">
              <a:spAutoFit/>
            </a:bodyPr>
            <a:lstStyle/>
            <a:p>
              <a:pPr algn="ctr"/>
              <a:r>
                <a:rPr lang="en-GB" sz="2000" b="0" i="0" u="none" strike="noStrike" dirty="0">
                  <a:solidFill>
                    <a:schemeClr val="accent2">
                      <a:lumMod val="50000"/>
                    </a:schemeClr>
                  </a:solidFill>
                  <a:effectLst/>
                  <a:latin typeface="Poppins Bold" panose="00000800000000000000" pitchFamily="2" charset="0"/>
                  <a:cs typeface="Poppins Bold" panose="00000800000000000000" pitchFamily="2" charset="0"/>
                </a:rPr>
                <a:t>Securities</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pic>
          <p:nvPicPr>
            <p:cNvPr id="8" name="Graphic 7">
              <a:extLst>
                <a:ext uri="{FF2B5EF4-FFF2-40B4-BE49-F238E27FC236}">
                  <a16:creationId xmlns:a16="http://schemas.microsoft.com/office/drawing/2014/main" id="{D2265E1F-4D17-597A-88A1-CBE57971F6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9895" y="2022293"/>
              <a:ext cx="584937" cy="584937"/>
            </a:xfrm>
            <a:prstGeom prst="rect">
              <a:avLst/>
            </a:prstGeom>
          </p:spPr>
        </p:pic>
      </p:grpSp>
      <p:grpSp>
        <p:nvGrpSpPr>
          <p:cNvPr id="42" name="Group 41">
            <a:extLst>
              <a:ext uri="{FF2B5EF4-FFF2-40B4-BE49-F238E27FC236}">
                <a16:creationId xmlns:a16="http://schemas.microsoft.com/office/drawing/2014/main" id="{14C4F4CC-6B6C-9CB0-B7D5-B365ABCFF04A}"/>
              </a:ext>
            </a:extLst>
          </p:cNvPr>
          <p:cNvGrpSpPr/>
          <p:nvPr/>
        </p:nvGrpSpPr>
        <p:grpSpPr>
          <a:xfrm>
            <a:off x="8073200" y="5042311"/>
            <a:ext cx="2738686" cy="876187"/>
            <a:chOff x="7601488" y="1874742"/>
            <a:chExt cx="2738686" cy="876187"/>
          </a:xfrm>
        </p:grpSpPr>
        <p:sp>
          <p:nvSpPr>
            <p:cNvPr id="19" name="Rectangle: Rounded Corners 18">
              <a:extLst>
                <a:ext uri="{FF2B5EF4-FFF2-40B4-BE49-F238E27FC236}">
                  <a16:creationId xmlns:a16="http://schemas.microsoft.com/office/drawing/2014/main" id="{0D99863D-FA0A-5A06-E9A2-52CDA6BC8E43}"/>
                </a:ext>
              </a:extLst>
            </p:cNvPr>
            <p:cNvSpPr/>
            <p:nvPr/>
          </p:nvSpPr>
          <p:spPr>
            <a:xfrm>
              <a:off x="7601488" y="1874742"/>
              <a:ext cx="2738686" cy="876187"/>
            </a:xfrm>
            <a:prstGeom prst="roundRect">
              <a:avLst>
                <a:gd name="adj" fmla="val 50000"/>
              </a:avLst>
            </a:prstGeom>
            <a:solidFill>
              <a:schemeClr val="accent2">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21" name="TextBox 20">
              <a:extLst>
                <a:ext uri="{FF2B5EF4-FFF2-40B4-BE49-F238E27FC236}">
                  <a16:creationId xmlns:a16="http://schemas.microsoft.com/office/drawing/2014/main" id="{1D833D5D-A347-5975-A54D-9D13807E4C88}"/>
                </a:ext>
              </a:extLst>
            </p:cNvPr>
            <p:cNvSpPr txBox="1"/>
            <p:nvPr/>
          </p:nvSpPr>
          <p:spPr>
            <a:xfrm>
              <a:off x="8367260" y="2114708"/>
              <a:ext cx="1756009" cy="400110"/>
            </a:xfrm>
            <a:prstGeom prst="rect">
              <a:avLst/>
            </a:prstGeom>
            <a:noFill/>
          </p:spPr>
          <p:txBody>
            <a:bodyPr wrap="square" rtlCol="0">
              <a:spAutoFit/>
            </a:bodyPr>
            <a:lstStyle/>
            <a:p>
              <a:pPr algn="ctr"/>
              <a:r>
                <a:rPr lang="en-GB" sz="2000" b="0" i="0" u="none" strike="noStrike" dirty="0">
                  <a:solidFill>
                    <a:schemeClr val="accent2">
                      <a:lumMod val="50000"/>
                    </a:schemeClr>
                  </a:solidFill>
                  <a:effectLst/>
                  <a:latin typeface="Poppins Bold" panose="00000800000000000000" pitchFamily="2" charset="0"/>
                  <a:cs typeface="Poppins Bold" panose="00000800000000000000" pitchFamily="2" charset="0"/>
                </a:rPr>
                <a:t>Insurance</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pic>
          <p:nvPicPr>
            <p:cNvPr id="6" name="Graphic 5">
              <a:extLst>
                <a:ext uri="{FF2B5EF4-FFF2-40B4-BE49-F238E27FC236}">
                  <a16:creationId xmlns:a16="http://schemas.microsoft.com/office/drawing/2014/main" id="{6043D1D3-5925-86F4-4CAC-1E673FD3958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04137" y="2060161"/>
              <a:ext cx="564628" cy="564628"/>
            </a:xfrm>
            <a:prstGeom prst="rect">
              <a:avLst/>
            </a:prstGeom>
          </p:spPr>
        </p:pic>
      </p:grpSp>
      <p:grpSp>
        <p:nvGrpSpPr>
          <p:cNvPr id="56" name="Group 55">
            <a:extLst>
              <a:ext uri="{FF2B5EF4-FFF2-40B4-BE49-F238E27FC236}">
                <a16:creationId xmlns:a16="http://schemas.microsoft.com/office/drawing/2014/main" id="{2A3AFF9E-704D-7335-FD96-4D03041ACB9F}"/>
              </a:ext>
            </a:extLst>
          </p:cNvPr>
          <p:cNvGrpSpPr/>
          <p:nvPr/>
        </p:nvGrpSpPr>
        <p:grpSpPr>
          <a:xfrm>
            <a:off x="4836557" y="984824"/>
            <a:ext cx="2518887" cy="2523629"/>
            <a:chOff x="3516570" y="785827"/>
            <a:chExt cx="2111772" cy="2115748"/>
          </a:xfrm>
        </p:grpSpPr>
        <p:sp>
          <p:nvSpPr>
            <p:cNvPr id="57" name="Freeform: Shape 56">
              <a:extLst>
                <a:ext uri="{FF2B5EF4-FFF2-40B4-BE49-F238E27FC236}">
                  <a16:creationId xmlns:a16="http://schemas.microsoft.com/office/drawing/2014/main" id="{775DE2FB-A948-46CD-EE1C-4538E0A5EE20}"/>
                </a:ext>
              </a:extLst>
            </p:cNvPr>
            <p:cNvSpPr/>
            <p:nvPr/>
          </p:nvSpPr>
          <p:spPr>
            <a:xfrm>
              <a:off x="3516570" y="1843000"/>
              <a:ext cx="2111772" cy="277627"/>
            </a:xfrm>
            <a:custGeom>
              <a:avLst/>
              <a:gdLst>
                <a:gd name="connsiteX0" fmla="*/ 337 w 1682871"/>
                <a:gd name="connsiteY0" fmla="*/ 178 h 221241"/>
                <a:gd name="connsiteX1" fmla="*/ 184333 w 1682871"/>
                <a:gd name="connsiteY1" fmla="*/ 534 h 221241"/>
                <a:gd name="connsiteX2" fmla="*/ 821838 w 1682871"/>
                <a:gd name="connsiteY2" fmla="*/ 534 h 221241"/>
                <a:gd name="connsiteX3" fmla="*/ 841528 w 1682871"/>
                <a:gd name="connsiteY3" fmla="*/ 0 h 221241"/>
                <a:gd name="connsiteX4" fmla="*/ 861168 w 1682871"/>
                <a:gd name="connsiteY4" fmla="*/ 508 h 221241"/>
                <a:gd name="connsiteX5" fmla="*/ 1682871 w 1682871"/>
                <a:gd name="connsiteY5" fmla="*/ 559 h 221241"/>
                <a:gd name="connsiteX6" fmla="*/ 1682871 w 1682871"/>
                <a:gd name="connsiteY6" fmla="*/ 92760 h 221241"/>
                <a:gd name="connsiteX7" fmla="*/ 1676418 w 1682871"/>
                <a:gd name="connsiteY7" fmla="*/ 107750 h 221241"/>
                <a:gd name="connsiteX8" fmla="*/ 1653120 w 1682871"/>
                <a:gd name="connsiteY8" fmla="*/ 221242 h 221241"/>
                <a:gd name="connsiteX9" fmla="*/ 1636707 w 1682871"/>
                <a:gd name="connsiteY9" fmla="*/ 220784 h 221241"/>
                <a:gd name="connsiteX10" fmla="*/ 46324 w 1682871"/>
                <a:gd name="connsiteY10" fmla="*/ 220784 h 221241"/>
                <a:gd name="connsiteX11" fmla="*/ 29911 w 1682871"/>
                <a:gd name="connsiteY11" fmla="*/ 221242 h 221241"/>
                <a:gd name="connsiteX12" fmla="*/ 3285 w 1682871"/>
                <a:gd name="connsiteY12" fmla="*/ 71596 h 221241"/>
                <a:gd name="connsiteX13" fmla="*/ 337 w 1682871"/>
                <a:gd name="connsiteY13" fmla="*/ 53227 h 221241"/>
                <a:gd name="connsiteX14" fmla="*/ 337 w 1682871"/>
                <a:gd name="connsiteY14" fmla="*/ 3836 h 221241"/>
                <a:gd name="connsiteX15" fmla="*/ 337 w 1682871"/>
                <a:gd name="connsiteY15" fmla="*/ 178 h 2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871" h="221241">
                  <a:moveTo>
                    <a:pt x="337" y="178"/>
                  </a:moveTo>
                  <a:cubicBezTo>
                    <a:pt x="61669" y="305"/>
                    <a:pt x="123001" y="534"/>
                    <a:pt x="184333" y="534"/>
                  </a:cubicBezTo>
                  <a:cubicBezTo>
                    <a:pt x="396834" y="584"/>
                    <a:pt x="609336" y="559"/>
                    <a:pt x="821838" y="534"/>
                  </a:cubicBezTo>
                  <a:cubicBezTo>
                    <a:pt x="828393" y="534"/>
                    <a:pt x="834948" y="203"/>
                    <a:pt x="841528" y="0"/>
                  </a:cubicBezTo>
                  <a:cubicBezTo>
                    <a:pt x="848083" y="178"/>
                    <a:pt x="854613" y="508"/>
                    <a:pt x="861168" y="508"/>
                  </a:cubicBezTo>
                  <a:cubicBezTo>
                    <a:pt x="1135077" y="559"/>
                    <a:pt x="1408987" y="559"/>
                    <a:pt x="1682871" y="559"/>
                  </a:cubicBezTo>
                  <a:cubicBezTo>
                    <a:pt x="1682871" y="31301"/>
                    <a:pt x="1682871" y="62018"/>
                    <a:pt x="1682871" y="92760"/>
                  </a:cubicBezTo>
                  <a:cubicBezTo>
                    <a:pt x="1680661" y="97740"/>
                    <a:pt x="1677510" y="102516"/>
                    <a:pt x="1676418" y="107750"/>
                  </a:cubicBezTo>
                  <a:cubicBezTo>
                    <a:pt x="1668415" y="145530"/>
                    <a:pt x="1660818" y="183411"/>
                    <a:pt x="1653120" y="221242"/>
                  </a:cubicBezTo>
                  <a:cubicBezTo>
                    <a:pt x="1647658" y="221089"/>
                    <a:pt x="1642195" y="220784"/>
                    <a:pt x="1636707" y="220784"/>
                  </a:cubicBezTo>
                  <a:cubicBezTo>
                    <a:pt x="1106571" y="220759"/>
                    <a:pt x="576460" y="220759"/>
                    <a:pt x="46324" y="220784"/>
                  </a:cubicBezTo>
                  <a:cubicBezTo>
                    <a:pt x="40861" y="220784"/>
                    <a:pt x="35399" y="221089"/>
                    <a:pt x="29911" y="221242"/>
                  </a:cubicBezTo>
                  <a:cubicBezTo>
                    <a:pt x="21069" y="171343"/>
                    <a:pt x="12355" y="121444"/>
                    <a:pt x="3285" y="71596"/>
                  </a:cubicBezTo>
                  <a:cubicBezTo>
                    <a:pt x="2141" y="65295"/>
                    <a:pt x="2522" y="59350"/>
                    <a:pt x="337" y="53227"/>
                  </a:cubicBezTo>
                  <a:cubicBezTo>
                    <a:pt x="337" y="36764"/>
                    <a:pt x="337" y="20300"/>
                    <a:pt x="337" y="3836"/>
                  </a:cubicBezTo>
                  <a:cubicBezTo>
                    <a:pt x="1506" y="2617"/>
                    <a:pt x="-831" y="1397"/>
                    <a:pt x="337" y="17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58" name="Freeform: Shape 57">
              <a:extLst>
                <a:ext uri="{FF2B5EF4-FFF2-40B4-BE49-F238E27FC236}">
                  <a16:creationId xmlns:a16="http://schemas.microsoft.com/office/drawing/2014/main" id="{9110DEF0-17D8-D5DA-31F1-CE16DF7D055C}"/>
                </a:ext>
              </a:extLst>
            </p:cNvPr>
            <p:cNvSpPr/>
            <p:nvPr/>
          </p:nvSpPr>
          <p:spPr>
            <a:xfrm>
              <a:off x="4572541" y="1567349"/>
              <a:ext cx="1055801" cy="276352"/>
            </a:xfrm>
            <a:custGeom>
              <a:avLst/>
              <a:gdLst>
                <a:gd name="connsiteX0" fmla="*/ 841369 w 841368"/>
                <a:gd name="connsiteY0" fmla="*/ 220225 h 220225"/>
                <a:gd name="connsiteX1" fmla="*/ 19639 w 841368"/>
                <a:gd name="connsiteY1" fmla="*/ 220200 h 220225"/>
                <a:gd name="connsiteX2" fmla="*/ 0 w 841368"/>
                <a:gd name="connsiteY2" fmla="*/ 219692 h 220225"/>
                <a:gd name="connsiteX3" fmla="*/ 559 w 841368"/>
                <a:gd name="connsiteY3" fmla="*/ 0 h 220225"/>
                <a:gd name="connsiteX4" fmla="*/ 811617 w 841368"/>
                <a:gd name="connsiteY4" fmla="*/ 0 h 220225"/>
                <a:gd name="connsiteX5" fmla="*/ 831282 w 841368"/>
                <a:gd name="connsiteY5" fmla="*/ 90981 h 220225"/>
                <a:gd name="connsiteX6" fmla="*/ 841369 w 841368"/>
                <a:gd name="connsiteY6" fmla="*/ 154371 h 220225"/>
                <a:gd name="connsiteX7" fmla="*/ 841369 w 841368"/>
                <a:gd name="connsiteY7" fmla="*/ 220225 h 22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68" h="220225">
                  <a:moveTo>
                    <a:pt x="841369" y="220225"/>
                  </a:moveTo>
                  <a:cubicBezTo>
                    <a:pt x="567459" y="220225"/>
                    <a:pt x="293549" y="220225"/>
                    <a:pt x="19639" y="220200"/>
                  </a:cubicBezTo>
                  <a:cubicBezTo>
                    <a:pt x="13085" y="220200"/>
                    <a:pt x="6555" y="219870"/>
                    <a:pt x="0" y="219692"/>
                  </a:cubicBezTo>
                  <a:cubicBezTo>
                    <a:pt x="178" y="146470"/>
                    <a:pt x="356" y="73248"/>
                    <a:pt x="559" y="0"/>
                  </a:cubicBezTo>
                  <a:cubicBezTo>
                    <a:pt x="270912" y="0"/>
                    <a:pt x="541265" y="0"/>
                    <a:pt x="811617" y="0"/>
                  </a:cubicBezTo>
                  <a:cubicBezTo>
                    <a:pt x="818223" y="30310"/>
                    <a:pt x="825286" y="60544"/>
                    <a:pt x="831282" y="90981"/>
                  </a:cubicBezTo>
                  <a:cubicBezTo>
                    <a:pt x="835423" y="111967"/>
                    <a:pt x="838066" y="133233"/>
                    <a:pt x="841369" y="154371"/>
                  </a:cubicBezTo>
                  <a:cubicBezTo>
                    <a:pt x="841369" y="176323"/>
                    <a:pt x="841369" y="198274"/>
                    <a:pt x="841369" y="2202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59" name="Freeform: Shape 58">
              <a:extLst>
                <a:ext uri="{FF2B5EF4-FFF2-40B4-BE49-F238E27FC236}">
                  <a16:creationId xmlns:a16="http://schemas.microsoft.com/office/drawing/2014/main" id="{6182C411-4CC2-263B-3AE6-D50C73B2D55A}"/>
                </a:ext>
              </a:extLst>
            </p:cNvPr>
            <p:cNvSpPr/>
            <p:nvPr/>
          </p:nvSpPr>
          <p:spPr>
            <a:xfrm>
              <a:off x="3918132" y="2670782"/>
              <a:ext cx="1308848" cy="230793"/>
            </a:xfrm>
            <a:custGeom>
              <a:avLst/>
              <a:gdLst>
                <a:gd name="connsiteX0" fmla="*/ 1043022 w 1043021"/>
                <a:gd name="connsiteY0" fmla="*/ 25 h 183919"/>
                <a:gd name="connsiteX1" fmla="*/ 985933 w 1043021"/>
                <a:gd name="connsiteY1" fmla="*/ 43674 h 183919"/>
                <a:gd name="connsiteX2" fmla="*/ 593755 w 1043021"/>
                <a:gd name="connsiteY2" fmla="*/ 180769 h 183919"/>
                <a:gd name="connsiteX3" fmla="*/ 587251 w 1043021"/>
                <a:gd name="connsiteY3" fmla="*/ 183919 h 183919"/>
                <a:gd name="connsiteX4" fmla="*/ 452493 w 1043021"/>
                <a:gd name="connsiteY4" fmla="*/ 183919 h 183919"/>
                <a:gd name="connsiteX5" fmla="*/ 393779 w 1043021"/>
                <a:gd name="connsiteY5" fmla="*/ 174112 h 183919"/>
                <a:gd name="connsiteX6" fmla="*/ 6504 w 1043021"/>
                <a:gd name="connsiteY6" fmla="*/ 7190 h 183919"/>
                <a:gd name="connsiteX7" fmla="*/ 0 w 1043021"/>
                <a:gd name="connsiteY7" fmla="*/ 0 h 183919"/>
                <a:gd name="connsiteX8" fmla="*/ 392584 w 1043021"/>
                <a:gd name="connsiteY8" fmla="*/ 280 h 183919"/>
                <a:gd name="connsiteX9" fmla="*/ 1043022 w 1043021"/>
                <a:gd name="connsiteY9" fmla="*/ 25 h 1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021" h="183919">
                  <a:moveTo>
                    <a:pt x="1043022" y="25"/>
                  </a:moveTo>
                  <a:cubicBezTo>
                    <a:pt x="1024043" y="14634"/>
                    <a:pt x="1005852" y="30488"/>
                    <a:pt x="985933" y="43674"/>
                  </a:cubicBezTo>
                  <a:cubicBezTo>
                    <a:pt x="866852" y="122562"/>
                    <a:pt x="736134" y="168523"/>
                    <a:pt x="593755" y="180769"/>
                  </a:cubicBezTo>
                  <a:cubicBezTo>
                    <a:pt x="591519" y="180972"/>
                    <a:pt x="589410" y="182827"/>
                    <a:pt x="587251" y="183919"/>
                  </a:cubicBezTo>
                  <a:cubicBezTo>
                    <a:pt x="542332" y="183919"/>
                    <a:pt x="497413" y="183919"/>
                    <a:pt x="452493" y="183919"/>
                  </a:cubicBezTo>
                  <a:cubicBezTo>
                    <a:pt x="432930" y="180642"/>
                    <a:pt x="413367" y="177161"/>
                    <a:pt x="393779" y="174112"/>
                  </a:cubicBezTo>
                  <a:cubicBezTo>
                    <a:pt x="250383" y="151729"/>
                    <a:pt x="121317" y="96037"/>
                    <a:pt x="6504" y="7190"/>
                  </a:cubicBezTo>
                  <a:cubicBezTo>
                    <a:pt x="3989" y="5234"/>
                    <a:pt x="2160" y="2414"/>
                    <a:pt x="0" y="0"/>
                  </a:cubicBezTo>
                  <a:cubicBezTo>
                    <a:pt x="130870" y="102"/>
                    <a:pt x="261714" y="280"/>
                    <a:pt x="392584" y="280"/>
                  </a:cubicBezTo>
                  <a:cubicBezTo>
                    <a:pt x="609380" y="254"/>
                    <a:pt x="826201" y="127"/>
                    <a:pt x="1043022" y="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60" name="Freeform: Shape 59">
              <a:extLst>
                <a:ext uri="{FF2B5EF4-FFF2-40B4-BE49-F238E27FC236}">
                  <a16:creationId xmlns:a16="http://schemas.microsoft.com/office/drawing/2014/main" id="{B393F171-3A49-0C0E-813C-9F4BC0C7A425}"/>
                </a:ext>
              </a:extLst>
            </p:cNvPr>
            <p:cNvSpPr/>
            <p:nvPr/>
          </p:nvSpPr>
          <p:spPr>
            <a:xfrm>
              <a:off x="4572572" y="785827"/>
              <a:ext cx="651698" cy="230418"/>
            </a:xfrm>
            <a:custGeom>
              <a:avLst/>
              <a:gdLst>
                <a:gd name="connsiteX0" fmla="*/ 92023 w 519338"/>
                <a:gd name="connsiteY0" fmla="*/ 0 h 183620"/>
                <a:gd name="connsiteX1" fmla="*/ 126322 w 519338"/>
                <a:gd name="connsiteY1" fmla="*/ 9502 h 183620"/>
                <a:gd name="connsiteX2" fmla="*/ 342457 w 519338"/>
                <a:gd name="connsiteY2" fmla="*/ 72790 h 183620"/>
                <a:gd name="connsiteX3" fmla="*/ 510700 w 519338"/>
                <a:gd name="connsiteY3" fmla="*/ 173426 h 183620"/>
                <a:gd name="connsiteX4" fmla="*/ 519338 w 519338"/>
                <a:gd name="connsiteY4" fmla="*/ 182700 h 183620"/>
                <a:gd name="connsiteX5" fmla="*/ 501376 w 519338"/>
                <a:gd name="connsiteY5" fmla="*/ 183589 h 183620"/>
                <a:gd name="connsiteX6" fmla="*/ 559 w 519338"/>
                <a:gd name="connsiteY6" fmla="*/ 183614 h 183620"/>
                <a:gd name="connsiteX7" fmla="*/ 0 w 519338"/>
                <a:gd name="connsiteY7" fmla="*/ 25 h 183620"/>
                <a:gd name="connsiteX8" fmla="*/ 92023 w 519338"/>
                <a:gd name="connsiteY8" fmla="*/ 0 h 18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338" h="183620">
                  <a:moveTo>
                    <a:pt x="92023" y="0"/>
                  </a:moveTo>
                  <a:cubicBezTo>
                    <a:pt x="103456" y="3252"/>
                    <a:pt x="114686" y="7825"/>
                    <a:pt x="126322" y="9502"/>
                  </a:cubicBezTo>
                  <a:cubicBezTo>
                    <a:pt x="201399" y="20376"/>
                    <a:pt x="273173" y="42201"/>
                    <a:pt x="342457" y="72790"/>
                  </a:cubicBezTo>
                  <a:cubicBezTo>
                    <a:pt x="402696" y="99366"/>
                    <a:pt x="458591" y="133233"/>
                    <a:pt x="510700" y="173426"/>
                  </a:cubicBezTo>
                  <a:cubicBezTo>
                    <a:pt x="514003" y="175967"/>
                    <a:pt x="516468" y="179575"/>
                    <a:pt x="519338" y="182700"/>
                  </a:cubicBezTo>
                  <a:cubicBezTo>
                    <a:pt x="513343" y="183005"/>
                    <a:pt x="507372" y="183589"/>
                    <a:pt x="501376" y="183589"/>
                  </a:cubicBezTo>
                  <a:cubicBezTo>
                    <a:pt x="334429" y="183640"/>
                    <a:pt x="167506" y="183614"/>
                    <a:pt x="559" y="183614"/>
                  </a:cubicBezTo>
                  <a:cubicBezTo>
                    <a:pt x="381" y="122410"/>
                    <a:pt x="178" y="61205"/>
                    <a:pt x="0" y="25"/>
                  </a:cubicBezTo>
                  <a:cubicBezTo>
                    <a:pt x="30666" y="0"/>
                    <a:pt x="61332" y="0"/>
                    <a:pt x="92023"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61" name="Freeform: Shape 60">
              <a:extLst>
                <a:ext uri="{FF2B5EF4-FFF2-40B4-BE49-F238E27FC236}">
                  <a16:creationId xmlns:a16="http://schemas.microsoft.com/office/drawing/2014/main" id="{4DFB812B-BFC7-DE3A-B6FF-6D15AA2A7D5B}"/>
                </a:ext>
              </a:extLst>
            </p:cNvPr>
            <p:cNvSpPr/>
            <p:nvPr/>
          </p:nvSpPr>
          <p:spPr>
            <a:xfrm>
              <a:off x="4573274" y="1290008"/>
              <a:ext cx="1017766" cy="277340"/>
            </a:xfrm>
            <a:custGeom>
              <a:avLst/>
              <a:gdLst>
                <a:gd name="connsiteX0" fmla="*/ 715987 w 811058"/>
                <a:gd name="connsiteY0" fmla="*/ 0 h 221012"/>
                <a:gd name="connsiteX1" fmla="*/ 811058 w 811058"/>
                <a:gd name="connsiteY1" fmla="*/ 221013 h 221012"/>
                <a:gd name="connsiteX2" fmla="*/ 0 w 811058"/>
                <a:gd name="connsiteY2" fmla="*/ 221013 h 221012"/>
                <a:gd name="connsiteX3" fmla="*/ 0 w 811058"/>
                <a:gd name="connsiteY3" fmla="*/ 1397 h 221012"/>
                <a:gd name="connsiteX4" fmla="*/ 694848 w 811058"/>
                <a:gd name="connsiteY4" fmla="*/ 1321 h 221012"/>
                <a:gd name="connsiteX5" fmla="*/ 715987 w 811058"/>
                <a:gd name="connsiteY5" fmla="*/ 0 h 2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058" h="221012">
                  <a:moveTo>
                    <a:pt x="715987" y="0"/>
                  </a:moveTo>
                  <a:cubicBezTo>
                    <a:pt x="758390" y="69030"/>
                    <a:pt x="791241" y="142201"/>
                    <a:pt x="811058" y="221013"/>
                  </a:cubicBezTo>
                  <a:cubicBezTo>
                    <a:pt x="540706" y="221013"/>
                    <a:pt x="270353" y="221013"/>
                    <a:pt x="0" y="221013"/>
                  </a:cubicBezTo>
                  <a:cubicBezTo>
                    <a:pt x="0" y="147816"/>
                    <a:pt x="0" y="74619"/>
                    <a:pt x="0" y="1397"/>
                  </a:cubicBezTo>
                  <a:cubicBezTo>
                    <a:pt x="231608" y="1397"/>
                    <a:pt x="463240" y="1397"/>
                    <a:pt x="694848" y="1321"/>
                  </a:cubicBezTo>
                  <a:cubicBezTo>
                    <a:pt x="701886" y="1321"/>
                    <a:pt x="708923" y="457"/>
                    <a:pt x="715987"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62" name="Freeform: Shape 61">
              <a:extLst>
                <a:ext uri="{FF2B5EF4-FFF2-40B4-BE49-F238E27FC236}">
                  <a16:creationId xmlns:a16="http://schemas.microsoft.com/office/drawing/2014/main" id="{6D5D182D-7122-B7CC-3E5E-C65432AE1CBC}"/>
                </a:ext>
              </a:extLst>
            </p:cNvPr>
            <p:cNvSpPr/>
            <p:nvPr/>
          </p:nvSpPr>
          <p:spPr>
            <a:xfrm>
              <a:off x="4573242" y="1015058"/>
              <a:ext cx="898495" cy="276702"/>
            </a:xfrm>
            <a:custGeom>
              <a:avLst/>
              <a:gdLst>
                <a:gd name="connsiteX0" fmla="*/ 716012 w 716011"/>
                <a:gd name="connsiteY0" fmla="*/ 219107 h 220504"/>
                <a:gd name="connsiteX1" fmla="*/ 694848 w 716011"/>
                <a:gd name="connsiteY1" fmla="*/ 220429 h 220504"/>
                <a:gd name="connsiteX2" fmla="*/ 0 w 716011"/>
                <a:gd name="connsiteY2" fmla="*/ 220505 h 220504"/>
                <a:gd name="connsiteX3" fmla="*/ 0 w 716011"/>
                <a:gd name="connsiteY3" fmla="*/ 915 h 220504"/>
                <a:gd name="connsiteX4" fmla="*/ 500817 w 716011"/>
                <a:gd name="connsiteY4" fmla="*/ 889 h 220504"/>
                <a:gd name="connsiteX5" fmla="*/ 518780 w 716011"/>
                <a:gd name="connsiteY5" fmla="*/ 0 h 220504"/>
                <a:gd name="connsiteX6" fmla="*/ 531331 w 716011"/>
                <a:gd name="connsiteY6" fmla="*/ 7317 h 220504"/>
                <a:gd name="connsiteX7" fmla="*/ 716012 w 716011"/>
                <a:gd name="connsiteY7" fmla="*/ 219107 h 22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11" h="220504">
                  <a:moveTo>
                    <a:pt x="716012" y="219107"/>
                  </a:moveTo>
                  <a:cubicBezTo>
                    <a:pt x="708949" y="219565"/>
                    <a:pt x="701911" y="220429"/>
                    <a:pt x="694848" y="220429"/>
                  </a:cubicBezTo>
                  <a:cubicBezTo>
                    <a:pt x="463240" y="220505"/>
                    <a:pt x="231608" y="220505"/>
                    <a:pt x="0" y="220505"/>
                  </a:cubicBezTo>
                  <a:cubicBezTo>
                    <a:pt x="0" y="147308"/>
                    <a:pt x="0" y="74111"/>
                    <a:pt x="0" y="915"/>
                  </a:cubicBezTo>
                  <a:cubicBezTo>
                    <a:pt x="166948" y="915"/>
                    <a:pt x="333870" y="940"/>
                    <a:pt x="500817" y="889"/>
                  </a:cubicBezTo>
                  <a:cubicBezTo>
                    <a:pt x="506813" y="889"/>
                    <a:pt x="512784" y="305"/>
                    <a:pt x="518780" y="0"/>
                  </a:cubicBezTo>
                  <a:cubicBezTo>
                    <a:pt x="522972" y="2414"/>
                    <a:pt x="527621" y="4294"/>
                    <a:pt x="531331" y="7317"/>
                  </a:cubicBezTo>
                  <a:cubicBezTo>
                    <a:pt x="604578" y="67683"/>
                    <a:pt x="666774" y="137755"/>
                    <a:pt x="716012" y="219107"/>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63" name="Freeform: Shape 62">
              <a:extLst>
                <a:ext uri="{FF2B5EF4-FFF2-40B4-BE49-F238E27FC236}">
                  <a16:creationId xmlns:a16="http://schemas.microsoft.com/office/drawing/2014/main" id="{37F83535-4D47-8CD0-37B5-869E2A1C31B5}"/>
                </a:ext>
              </a:extLst>
            </p:cNvPr>
            <p:cNvSpPr/>
            <p:nvPr/>
          </p:nvSpPr>
          <p:spPr>
            <a:xfrm>
              <a:off x="3819553" y="1154605"/>
              <a:ext cx="276894" cy="274438"/>
            </a:xfrm>
            <a:custGeom>
              <a:avLst/>
              <a:gdLst>
                <a:gd name="connsiteX0" fmla="*/ 40473 w 220657"/>
                <a:gd name="connsiteY0" fmla="*/ 213188 h 218700"/>
                <a:gd name="connsiteX1" fmla="*/ 61764 w 220657"/>
                <a:gd name="connsiteY1" fmla="*/ 147842 h 218700"/>
                <a:gd name="connsiteX2" fmla="*/ 55412 w 220657"/>
                <a:gd name="connsiteY2" fmla="*/ 127440 h 218700"/>
                <a:gd name="connsiteX3" fmla="*/ 0 w 220657"/>
                <a:gd name="connsiteY3" fmla="*/ 83309 h 218700"/>
                <a:gd name="connsiteX4" fmla="*/ 57165 w 220657"/>
                <a:gd name="connsiteY4" fmla="*/ 83258 h 218700"/>
                <a:gd name="connsiteX5" fmla="*/ 90295 w 220657"/>
                <a:gd name="connsiteY5" fmla="*/ 59020 h 218700"/>
                <a:gd name="connsiteX6" fmla="*/ 109503 w 220657"/>
                <a:gd name="connsiteY6" fmla="*/ 0 h 218700"/>
                <a:gd name="connsiteX7" fmla="*/ 129523 w 220657"/>
                <a:gd name="connsiteY7" fmla="*/ 61840 h 218700"/>
                <a:gd name="connsiteX8" fmla="*/ 160240 w 220657"/>
                <a:gd name="connsiteY8" fmla="*/ 83690 h 218700"/>
                <a:gd name="connsiteX9" fmla="*/ 220657 w 220657"/>
                <a:gd name="connsiteY9" fmla="*/ 86586 h 218700"/>
                <a:gd name="connsiteX10" fmla="*/ 167583 w 220657"/>
                <a:gd name="connsiteY10" fmla="*/ 124849 h 218700"/>
                <a:gd name="connsiteX11" fmla="*/ 158868 w 220657"/>
                <a:gd name="connsiteY11" fmla="*/ 151653 h 218700"/>
                <a:gd name="connsiteX12" fmla="*/ 180642 w 220657"/>
                <a:gd name="connsiteY12" fmla="*/ 218701 h 218700"/>
                <a:gd name="connsiteX13" fmla="*/ 109732 w 220657"/>
                <a:gd name="connsiteY13" fmla="*/ 167633 h 218700"/>
                <a:gd name="connsiteX14" fmla="*/ 42658 w 220657"/>
                <a:gd name="connsiteY14" fmla="*/ 216033 h 218700"/>
                <a:gd name="connsiteX15" fmla="*/ 40473 w 220657"/>
                <a:gd name="connsiteY15" fmla="*/ 213188 h 2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0657" h="218700">
                  <a:moveTo>
                    <a:pt x="40473" y="213188"/>
                  </a:moveTo>
                  <a:cubicBezTo>
                    <a:pt x="47485" y="191363"/>
                    <a:pt x="53888" y="169336"/>
                    <a:pt x="61764" y="147842"/>
                  </a:cubicBezTo>
                  <a:cubicBezTo>
                    <a:pt x="65244" y="138340"/>
                    <a:pt x="63644" y="133080"/>
                    <a:pt x="55412" y="127440"/>
                  </a:cubicBezTo>
                  <a:cubicBezTo>
                    <a:pt x="36484" y="114508"/>
                    <a:pt x="18191" y="100636"/>
                    <a:pt x="0" y="83309"/>
                  </a:cubicBezTo>
                  <a:cubicBezTo>
                    <a:pt x="19055" y="83309"/>
                    <a:pt x="38110" y="83537"/>
                    <a:pt x="57165" y="83258"/>
                  </a:cubicBezTo>
                  <a:cubicBezTo>
                    <a:pt x="88212" y="82800"/>
                    <a:pt x="80234" y="87704"/>
                    <a:pt x="90295" y="59020"/>
                  </a:cubicBezTo>
                  <a:cubicBezTo>
                    <a:pt x="96647" y="40956"/>
                    <a:pt x="102160" y="22637"/>
                    <a:pt x="109503" y="0"/>
                  </a:cubicBezTo>
                  <a:cubicBezTo>
                    <a:pt x="117150" y="23069"/>
                    <a:pt x="125153" y="42048"/>
                    <a:pt x="129523" y="61840"/>
                  </a:cubicBezTo>
                  <a:cubicBezTo>
                    <a:pt x="133538" y="80133"/>
                    <a:pt x="142786" y="85036"/>
                    <a:pt x="160240" y="83690"/>
                  </a:cubicBezTo>
                  <a:cubicBezTo>
                    <a:pt x="179727" y="82191"/>
                    <a:pt x="199443" y="83334"/>
                    <a:pt x="220657" y="86586"/>
                  </a:cubicBezTo>
                  <a:cubicBezTo>
                    <a:pt x="203025" y="99442"/>
                    <a:pt x="185850" y="113009"/>
                    <a:pt x="167583" y="124849"/>
                  </a:cubicBezTo>
                  <a:cubicBezTo>
                    <a:pt x="156429" y="132089"/>
                    <a:pt x="154015" y="139051"/>
                    <a:pt x="158868" y="151653"/>
                  </a:cubicBezTo>
                  <a:cubicBezTo>
                    <a:pt x="166871" y="172410"/>
                    <a:pt x="172766" y="193980"/>
                    <a:pt x="180642" y="218701"/>
                  </a:cubicBezTo>
                  <a:cubicBezTo>
                    <a:pt x="154981" y="200230"/>
                    <a:pt x="132420" y="183995"/>
                    <a:pt x="109732" y="167633"/>
                  </a:cubicBezTo>
                  <a:cubicBezTo>
                    <a:pt x="86840" y="184148"/>
                    <a:pt x="64762" y="200103"/>
                    <a:pt x="42658" y="216033"/>
                  </a:cubicBezTo>
                  <a:cubicBezTo>
                    <a:pt x="41947" y="215093"/>
                    <a:pt x="41210" y="214128"/>
                    <a:pt x="40473" y="21318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64" name="Freeform: Shape 63">
              <a:extLst>
                <a:ext uri="{FF2B5EF4-FFF2-40B4-BE49-F238E27FC236}">
                  <a16:creationId xmlns:a16="http://schemas.microsoft.com/office/drawing/2014/main" id="{AAEB9B9E-9E0A-9321-6400-588AE19DDD22}"/>
                </a:ext>
              </a:extLst>
            </p:cNvPr>
            <p:cNvSpPr/>
            <p:nvPr/>
          </p:nvSpPr>
          <p:spPr>
            <a:xfrm>
              <a:off x="4197417" y="1154350"/>
              <a:ext cx="277722" cy="270581"/>
            </a:xfrm>
            <a:custGeom>
              <a:avLst/>
              <a:gdLst>
                <a:gd name="connsiteX0" fmla="*/ 176704 w 221317"/>
                <a:gd name="connsiteY0" fmla="*/ 214102 h 215626"/>
                <a:gd name="connsiteX1" fmla="*/ 109960 w 221317"/>
                <a:gd name="connsiteY1" fmla="*/ 168167 h 215626"/>
                <a:gd name="connsiteX2" fmla="*/ 44081 w 221317"/>
                <a:gd name="connsiteY2" fmla="*/ 215627 h 215626"/>
                <a:gd name="connsiteX3" fmla="*/ 41235 w 221317"/>
                <a:gd name="connsiteY3" fmla="*/ 213721 h 215626"/>
                <a:gd name="connsiteX4" fmla="*/ 66032 w 221317"/>
                <a:gd name="connsiteY4" fmla="*/ 135469 h 215626"/>
                <a:gd name="connsiteX5" fmla="*/ 0 w 221317"/>
                <a:gd name="connsiteY5" fmla="*/ 86891 h 215626"/>
                <a:gd name="connsiteX6" fmla="*/ 610 w 221317"/>
                <a:gd name="connsiteY6" fmla="*/ 83512 h 215626"/>
                <a:gd name="connsiteX7" fmla="*/ 66921 w 221317"/>
                <a:gd name="connsiteY7" fmla="*/ 83817 h 215626"/>
                <a:gd name="connsiteX8" fmla="*/ 88542 w 221317"/>
                <a:gd name="connsiteY8" fmla="*/ 67811 h 215626"/>
                <a:gd name="connsiteX9" fmla="*/ 110265 w 221317"/>
                <a:gd name="connsiteY9" fmla="*/ 0 h 215626"/>
                <a:gd name="connsiteX10" fmla="*/ 130743 w 221317"/>
                <a:gd name="connsiteY10" fmla="*/ 63568 h 215626"/>
                <a:gd name="connsiteX11" fmla="*/ 159300 w 221317"/>
                <a:gd name="connsiteY11" fmla="*/ 83868 h 215626"/>
                <a:gd name="connsiteX12" fmla="*/ 221318 w 221317"/>
                <a:gd name="connsiteY12" fmla="*/ 86662 h 215626"/>
                <a:gd name="connsiteX13" fmla="*/ 155006 w 221317"/>
                <a:gd name="connsiteY13" fmla="*/ 135240 h 215626"/>
                <a:gd name="connsiteX14" fmla="*/ 178381 w 221317"/>
                <a:gd name="connsiteY14" fmla="*/ 212349 h 215626"/>
                <a:gd name="connsiteX15" fmla="*/ 176704 w 221317"/>
                <a:gd name="connsiteY15" fmla="*/ 214102 h 2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317" h="215626">
                  <a:moveTo>
                    <a:pt x="176704" y="214102"/>
                  </a:moveTo>
                  <a:cubicBezTo>
                    <a:pt x="154701" y="198960"/>
                    <a:pt x="132725" y="183843"/>
                    <a:pt x="109960" y="168167"/>
                  </a:cubicBezTo>
                  <a:cubicBezTo>
                    <a:pt x="88110" y="183919"/>
                    <a:pt x="66083" y="199773"/>
                    <a:pt x="44081" y="215627"/>
                  </a:cubicBezTo>
                  <a:cubicBezTo>
                    <a:pt x="43141" y="214992"/>
                    <a:pt x="42175" y="214356"/>
                    <a:pt x="41235" y="213721"/>
                  </a:cubicBezTo>
                  <a:cubicBezTo>
                    <a:pt x="49416" y="187908"/>
                    <a:pt x="57597" y="162095"/>
                    <a:pt x="66032" y="135469"/>
                  </a:cubicBezTo>
                  <a:cubicBezTo>
                    <a:pt x="43776" y="119107"/>
                    <a:pt x="21901" y="102999"/>
                    <a:pt x="0" y="86891"/>
                  </a:cubicBezTo>
                  <a:cubicBezTo>
                    <a:pt x="203" y="85773"/>
                    <a:pt x="407" y="84630"/>
                    <a:pt x="610" y="83512"/>
                  </a:cubicBezTo>
                  <a:cubicBezTo>
                    <a:pt x="22714" y="83512"/>
                    <a:pt x="44868" y="82673"/>
                    <a:pt x="66921" y="83817"/>
                  </a:cubicBezTo>
                  <a:cubicBezTo>
                    <a:pt x="79752" y="84477"/>
                    <a:pt x="85214" y="79777"/>
                    <a:pt x="88542" y="67811"/>
                  </a:cubicBezTo>
                  <a:cubicBezTo>
                    <a:pt x="94538" y="46266"/>
                    <a:pt x="102110" y="25153"/>
                    <a:pt x="110265" y="0"/>
                  </a:cubicBezTo>
                  <a:cubicBezTo>
                    <a:pt x="118014" y="23501"/>
                    <a:pt x="125890" y="43166"/>
                    <a:pt x="130743" y="63568"/>
                  </a:cubicBezTo>
                  <a:cubicBezTo>
                    <a:pt x="134706" y="80209"/>
                    <a:pt x="142786" y="85189"/>
                    <a:pt x="159300" y="83868"/>
                  </a:cubicBezTo>
                  <a:cubicBezTo>
                    <a:pt x="179321" y="82267"/>
                    <a:pt x="199570" y="83486"/>
                    <a:pt x="221318" y="86662"/>
                  </a:cubicBezTo>
                  <a:cubicBezTo>
                    <a:pt x="199341" y="102770"/>
                    <a:pt x="177339" y="118878"/>
                    <a:pt x="155006" y="135240"/>
                  </a:cubicBezTo>
                  <a:cubicBezTo>
                    <a:pt x="162908" y="161307"/>
                    <a:pt x="170657" y="186841"/>
                    <a:pt x="178381" y="212349"/>
                  </a:cubicBezTo>
                  <a:cubicBezTo>
                    <a:pt x="177847" y="212959"/>
                    <a:pt x="177288" y="213518"/>
                    <a:pt x="176704" y="214102"/>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65" name="Freeform: Shape 64">
              <a:extLst>
                <a:ext uri="{FF2B5EF4-FFF2-40B4-BE49-F238E27FC236}">
                  <a16:creationId xmlns:a16="http://schemas.microsoft.com/office/drawing/2014/main" id="{1AE242A0-351A-E614-D975-F967FCE4FA29}"/>
                </a:ext>
              </a:extLst>
            </p:cNvPr>
            <p:cNvSpPr/>
            <p:nvPr/>
          </p:nvSpPr>
          <p:spPr>
            <a:xfrm>
              <a:off x="4191233" y="1462425"/>
              <a:ext cx="289424" cy="270231"/>
            </a:xfrm>
            <a:custGeom>
              <a:avLst/>
              <a:gdLst>
                <a:gd name="connsiteX0" fmla="*/ 182293 w 230642"/>
                <a:gd name="connsiteY0" fmla="*/ 214915 h 215347"/>
                <a:gd name="connsiteX1" fmla="*/ 115778 w 230642"/>
                <a:gd name="connsiteY1" fmla="*/ 168726 h 215347"/>
                <a:gd name="connsiteX2" fmla="*/ 47460 w 230642"/>
                <a:gd name="connsiteY2" fmla="*/ 214839 h 215347"/>
                <a:gd name="connsiteX3" fmla="*/ 47739 w 230642"/>
                <a:gd name="connsiteY3" fmla="*/ 215195 h 215347"/>
                <a:gd name="connsiteX4" fmla="*/ 67506 w 230642"/>
                <a:gd name="connsiteY4" fmla="*/ 148096 h 215347"/>
                <a:gd name="connsiteX5" fmla="*/ 61129 w 230642"/>
                <a:gd name="connsiteY5" fmla="*/ 127897 h 215347"/>
                <a:gd name="connsiteX6" fmla="*/ 0 w 230642"/>
                <a:gd name="connsiteY6" fmla="*/ 83461 h 215347"/>
                <a:gd name="connsiteX7" fmla="*/ 74137 w 230642"/>
                <a:gd name="connsiteY7" fmla="*/ 83715 h 215347"/>
                <a:gd name="connsiteX8" fmla="*/ 92658 w 230642"/>
                <a:gd name="connsiteY8" fmla="*/ 70656 h 215347"/>
                <a:gd name="connsiteX9" fmla="*/ 115169 w 230642"/>
                <a:gd name="connsiteY9" fmla="*/ 0 h 215347"/>
                <a:gd name="connsiteX10" fmla="*/ 138949 w 230642"/>
                <a:gd name="connsiteY10" fmla="*/ 72739 h 215347"/>
                <a:gd name="connsiteX11" fmla="*/ 153939 w 230642"/>
                <a:gd name="connsiteY11" fmla="*/ 83613 h 215347"/>
                <a:gd name="connsiteX12" fmla="*/ 230642 w 230642"/>
                <a:gd name="connsiteY12" fmla="*/ 83436 h 215347"/>
                <a:gd name="connsiteX13" fmla="*/ 169056 w 230642"/>
                <a:gd name="connsiteY13" fmla="*/ 128380 h 215347"/>
                <a:gd name="connsiteX14" fmla="*/ 162984 w 230642"/>
                <a:gd name="connsiteY14" fmla="*/ 147283 h 215347"/>
                <a:gd name="connsiteX15" fmla="*/ 180235 w 230642"/>
                <a:gd name="connsiteY15" fmla="*/ 200281 h 215347"/>
                <a:gd name="connsiteX16" fmla="*/ 182090 w 230642"/>
                <a:gd name="connsiteY16" fmla="*/ 215347 h 215347"/>
                <a:gd name="connsiteX17" fmla="*/ 182293 w 230642"/>
                <a:gd name="connsiteY17" fmla="*/ 214915 h 21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642" h="215347">
                  <a:moveTo>
                    <a:pt x="182293" y="214915"/>
                  </a:moveTo>
                  <a:cubicBezTo>
                    <a:pt x="160342" y="199671"/>
                    <a:pt x="138390" y="184427"/>
                    <a:pt x="115778" y="168726"/>
                  </a:cubicBezTo>
                  <a:cubicBezTo>
                    <a:pt x="93166" y="183995"/>
                    <a:pt x="70326" y="199417"/>
                    <a:pt x="47460" y="214839"/>
                  </a:cubicBezTo>
                  <a:lnTo>
                    <a:pt x="47739" y="215195"/>
                  </a:lnTo>
                  <a:cubicBezTo>
                    <a:pt x="54218" y="192786"/>
                    <a:pt x="60087" y="170200"/>
                    <a:pt x="67506" y="148096"/>
                  </a:cubicBezTo>
                  <a:cubicBezTo>
                    <a:pt x="70656" y="138670"/>
                    <a:pt x="69462" y="133563"/>
                    <a:pt x="61129" y="127897"/>
                  </a:cubicBezTo>
                  <a:cubicBezTo>
                    <a:pt x="41794" y="114737"/>
                    <a:pt x="23196" y="100433"/>
                    <a:pt x="0" y="83461"/>
                  </a:cubicBezTo>
                  <a:cubicBezTo>
                    <a:pt x="27973" y="83461"/>
                    <a:pt x="51093" y="82902"/>
                    <a:pt x="74137" y="83715"/>
                  </a:cubicBezTo>
                  <a:cubicBezTo>
                    <a:pt x="84579" y="84096"/>
                    <a:pt x="89711" y="81047"/>
                    <a:pt x="92658" y="70656"/>
                  </a:cubicBezTo>
                  <a:cubicBezTo>
                    <a:pt x="99086" y="48095"/>
                    <a:pt x="106810" y="25915"/>
                    <a:pt x="115169" y="0"/>
                  </a:cubicBezTo>
                  <a:cubicBezTo>
                    <a:pt x="123883" y="26372"/>
                    <a:pt x="132013" y="49391"/>
                    <a:pt x="138949" y="72739"/>
                  </a:cubicBezTo>
                  <a:cubicBezTo>
                    <a:pt x="141490" y="81276"/>
                    <a:pt x="145479" y="83791"/>
                    <a:pt x="153939" y="83613"/>
                  </a:cubicBezTo>
                  <a:cubicBezTo>
                    <a:pt x="177745" y="83131"/>
                    <a:pt x="201577" y="83436"/>
                    <a:pt x="230642" y="83436"/>
                  </a:cubicBezTo>
                  <a:cubicBezTo>
                    <a:pt x="207420" y="100534"/>
                    <a:pt x="188670" y="115118"/>
                    <a:pt x="169056" y="128380"/>
                  </a:cubicBezTo>
                  <a:cubicBezTo>
                    <a:pt x="161002" y="133817"/>
                    <a:pt x="159986" y="138873"/>
                    <a:pt x="162984" y="147283"/>
                  </a:cubicBezTo>
                  <a:cubicBezTo>
                    <a:pt x="169209" y="164788"/>
                    <a:pt x="174824" y="182496"/>
                    <a:pt x="180235" y="200281"/>
                  </a:cubicBezTo>
                  <a:cubicBezTo>
                    <a:pt x="181683" y="205032"/>
                    <a:pt x="181505" y="210291"/>
                    <a:pt x="182090" y="215347"/>
                  </a:cubicBezTo>
                  <a:cubicBezTo>
                    <a:pt x="182064" y="215322"/>
                    <a:pt x="182293" y="214915"/>
                    <a:pt x="182293" y="21491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66" name="Freeform: Shape 65">
              <a:extLst>
                <a:ext uri="{FF2B5EF4-FFF2-40B4-BE49-F238E27FC236}">
                  <a16:creationId xmlns:a16="http://schemas.microsoft.com/office/drawing/2014/main" id="{16A5CF7D-5D26-0BF6-8B42-2CA162D50666}"/>
                </a:ext>
              </a:extLst>
            </p:cNvPr>
            <p:cNvSpPr/>
            <p:nvPr/>
          </p:nvSpPr>
          <p:spPr>
            <a:xfrm>
              <a:off x="3813241" y="1462840"/>
              <a:ext cx="288626" cy="274248"/>
            </a:xfrm>
            <a:custGeom>
              <a:avLst/>
              <a:gdLst>
                <a:gd name="connsiteX0" fmla="*/ 45834 w 230006"/>
                <a:gd name="connsiteY0" fmla="*/ 214128 h 218548"/>
                <a:gd name="connsiteX1" fmla="*/ 67023 w 230006"/>
                <a:gd name="connsiteY1" fmla="*/ 146876 h 218548"/>
                <a:gd name="connsiteX2" fmla="*/ 61001 w 230006"/>
                <a:gd name="connsiteY2" fmla="*/ 127923 h 218548"/>
                <a:gd name="connsiteX3" fmla="*/ 0 w 230006"/>
                <a:gd name="connsiteY3" fmla="*/ 83410 h 218548"/>
                <a:gd name="connsiteX4" fmla="*/ 87247 w 230006"/>
                <a:gd name="connsiteY4" fmla="*/ 83410 h 218548"/>
                <a:gd name="connsiteX5" fmla="*/ 114635 w 230006"/>
                <a:gd name="connsiteY5" fmla="*/ 0 h 218548"/>
                <a:gd name="connsiteX6" fmla="*/ 137323 w 230006"/>
                <a:gd name="connsiteY6" fmla="*/ 69284 h 218548"/>
                <a:gd name="connsiteX7" fmla="*/ 156582 w 230006"/>
                <a:gd name="connsiteY7" fmla="*/ 83385 h 218548"/>
                <a:gd name="connsiteX8" fmla="*/ 230007 w 230006"/>
                <a:gd name="connsiteY8" fmla="*/ 83080 h 218548"/>
                <a:gd name="connsiteX9" fmla="*/ 181760 w 230006"/>
                <a:gd name="connsiteY9" fmla="*/ 118675 h 218548"/>
                <a:gd name="connsiteX10" fmla="*/ 167481 w 230006"/>
                <a:gd name="connsiteY10" fmla="*/ 161282 h 218548"/>
                <a:gd name="connsiteX11" fmla="*/ 185698 w 230006"/>
                <a:gd name="connsiteY11" fmla="*/ 218548 h 218548"/>
                <a:gd name="connsiteX12" fmla="*/ 114838 w 230006"/>
                <a:gd name="connsiteY12" fmla="*/ 167557 h 218548"/>
                <a:gd name="connsiteX13" fmla="*/ 59223 w 230006"/>
                <a:gd name="connsiteY13" fmla="*/ 207624 h 218548"/>
                <a:gd name="connsiteX14" fmla="*/ 45427 w 230006"/>
                <a:gd name="connsiteY14" fmla="*/ 213899 h 218548"/>
                <a:gd name="connsiteX15" fmla="*/ 45834 w 230006"/>
                <a:gd name="connsiteY15" fmla="*/ 214128 h 21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006" h="218548">
                  <a:moveTo>
                    <a:pt x="45834" y="214128"/>
                  </a:moveTo>
                  <a:cubicBezTo>
                    <a:pt x="52795" y="191668"/>
                    <a:pt x="59198" y="169031"/>
                    <a:pt x="67023" y="146876"/>
                  </a:cubicBezTo>
                  <a:cubicBezTo>
                    <a:pt x="70173" y="137933"/>
                    <a:pt x="68674" y="133233"/>
                    <a:pt x="61001" y="127923"/>
                  </a:cubicBezTo>
                  <a:cubicBezTo>
                    <a:pt x="41464" y="114406"/>
                    <a:pt x="22561" y="99975"/>
                    <a:pt x="0" y="83410"/>
                  </a:cubicBezTo>
                  <a:cubicBezTo>
                    <a:pt x="31581" y="83410"/>
                    <a:pt x="58689" y="83410"/>
                    <a:pt x="87247" y="83410"/>
                  </a:cubicBezTo>
                  <a:cubicBezTo>
                    <a:pt x="96037" y="56631"/>
                    <a:pt x="104676" y="30336"/>
                    <a:pt x="114635" y="0"/>
                  </a:cubicBezTo>
                  <a:cubicBezTo>
                    <a:pt x="123045" y="25330"/>
                    <a:pt x="131099" y="47053"/>
                    <a:pt x="137323" y="69284"/>
                  </a:cubicBezTo>
                  <a:cubicBezTo>
                    <a:pt x="140423" y="80311"/>
                    <a:pt x="145225" y="83893"/>
                    <a:pt x="156582" y="83385"/>
                  </a:cubicBezTo>
                  <a:cubicBezTo>
                    <a:pt x="179270" y="82394"/>
                    <a:pt x="202060" y="83080"/>
                    <a:pt x="230007" y="83080"/>
                  </a:cubicBezTo>
                  <a:cubicBezTo>
                    <a:pt x="211181" y="96977"/>
                    <a:pt x="196521" y="107877"/>
                    <a:pt x="181760" y="118675"/>
                  </a:cubicBezTo>
                  <a:cubicBezTo>
                    <a:pt x="159097" y="135240"/>
                    <a:pt x="159097" y="135189"/>
                    <a:pt x="167481" y="161282"/>
                  </a:cubicBezTo>
                  <a:cubicBezTo>
                    <a:pt x="173147" y="178914"/>
                    <a:pt x="178711" y="196572"/>
                    <a:pt x="185698" y="218548"/>
                  </a:cubicBezTo>
                  <a:cubicBezTo>
                    <a:pt x="160291" y="200256"/>
                    <a:pt x="138136" y="184326"/>
                    <a:pt x="114838" y="167557"/>
                  </a:cubicBezTo>
                  <a:cubicBezTo>
                    <a:pt x="96317" y="180972"/>
                    <a:pt x="77922" y="194514"/>
                    <a:pt x="59223" y="207624"/>
                  </a:cubicBezTo>
                  <a:cubicBezTo>
                    <a:pt x="55158" y="210469"/>
                    <a:pt x="50051" y="211841"/>
                    <a:pt x="45427" y="213899"/>
                  </a:cubicBezTo>
                  <a:lnTo>
                    <a:pt x="45834" y="214128"/>
                  </a:ln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67" name="Freeform: Shape 66">
              <a:extLst>
                <a:ext uri="{FF2B5EF4-FFF2-40B4-BE49-F238E27FC236}">
                  <a16:creationId xmlns:a16="http://schemas.microsoft.com/office/drawing/2014/main" id="{A63F3FA0-9719-B835-0D6F-DB6A049CD5D3}"/>
                </a:ext>
              </a:extLst>
            </p:cNvPr>
            <p:cNvSpPr/>
            <p:nvPr/>
          </p:nvSpPr>
          <p:spPr>
            <a:xfrm>
              <a:off x="4191552" y="846180"/>
              <a:ext cx="284195" cy="272335"/>
            </a:xfrm>
            <a:custGeom>
              <a:avLst/>
              <a:gdLst>
                <a:gd name="connsiteX0" fmla="*/ 48196 w 226475"/>
                <a:gd name="connsiteY0" fmla="*/ 217024 h 217024"/>
                <a:gd name="connsiteX1" fmla="*/ 54167 w 226475"/>
                <a:gd name="connsiteY1" fmla="*/ 187476 h 217024"/>
                <a:gd name="connsiteX2" fmla="*/ 70834 w 226475"/>
                <a:gd name="connsiteY2" fmla="*/ 135469 h 217024"/>
                <a:gd name="connsiteX3" fmla="*/ 0 w 226475"/>
                <a:gd name="connsiteY3" fmla="*/ 83588 h 217024"/>
                <a:gd name="connsiteX4" fmla="*/ 73425 w 226475"/>
                <a:gd name="connsiteY4" fmla="*/ 83918 h 217024"/>
                <a:gd name="connsiteX5" fmla="*/ 92658 w 226475"/>
                <a:gd name="connsiteY5" fmla="*/ 69564 h 217024"/>
                <a:gd name="connsiteX6" fmla="*/ 114838 w 226475"/>
                <a:gd name="connsiteY6" fmla="*/ 0 h 217024"/>
                <a:gd name="connsiteX7" fmla="*/ 142582 w 226475"/>
                <a:gd name="connsiteY7" fmla="*/ 83461 h 217024"/>
                <a:gd name="connsiteX8" fmla="*/ 224951 w 226475"/>
                <a:gd name="connsiteY8" fmla="*/ 83461 h 217024"/>
                <a:gd name="connsiteX9" fmla="*/ 226475 w 226475"/>
                <a:gd name="connsiteY9" fmla="*/ 86357 h 217024"/>
                <a:gd name="connsiteX10" fmla="*/ 171876 w 226475"/>
                <a:gd name="connsiteY10" fmla="*/ 125814 h 217024"/>
                <a:gd name="connsiteX11" fmla="*/ 164000 w 226475"/>
                <a:gd name="connsiteY11" fmla="*/ 151221 h 217024"/>
                <a:gd name="connsiteX12" fmla="*/ 183691 w 226475"/>
                <a:gd name="connsiteY12" fmla="*/ 212705 h 217024"/>
                <a:gd name="connsiteX13" fmla="*/ 180134 w 226475"/>
                <a:gd name="connsiteY13" fmla="*/ 214585 h 217024"/>
                <a:gd name="connsiteX14" fmla="*/ 114915 w 226475"/>
                <a:gd name="connsiteY14" fmla="*/ 167659 h 217024"/>
                <a:gd name="connsiteX15" fmla="*/ 48044 w 226475"/>
                <a:gd name="connsiteY15" fmla="*/ 216592 h 217024"/>
                <a:gd name="connsiteX16" fmla="*/ 48196 w 226475"/>
                <a:gd name="connsiteY16" fmla="*/ 217024 h 21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475" h="217024">
                  <a:moveTo>
                    <a:pt x="48196" y="217024"/>
                  </a:moveTo>
                  <a:cubicBezTo>
                    <a:pt x="50153" y="207166"/>
                    <a:pt x="51398" y="197105"/>
                    <a:pt x="54167" y="187476"/>
                  </a:cubicBezTo>
                  <a:cubicBezTo>
                    <a:pt x="59172" y="170225"/>
                    <a:pt x="65092" y="153228"/>
                    <a:pt x="70834" y="135469"/>
                  </a:cubicBezTo>
                  <a:cubicBezTo>
                    <a:pt x="48247" y="118929"/>
                    <a:pt x="26245" y="102796"/>
                    <a:pt x="0" y="83588"/>
                  </a:cubicBezTo>
                  <a:cubicBezTo>
                    <a:pt x="27414" y="83588"/>
                    <a:pt x="50458" y="82775"/>
                    <a:pt x="73425" y="83918"/>
                  </a:cubicBezTo>
                  <a:cubicBezTo>
                    <a:pt x="85189" y="84503"/>
                    <a:pt x="89635" y="80082"/>
                    <a:pt x="92658" y="69564"/>
                  </a:cubicBezTo>
                  <a:cubicBezTo>
                    <a:pt x="98985" y="47511"/>
                    <a:pt x="106530" y="25813"/>
                    <a:pt x="114838" y="0"/>
                  </a:cubicBezTo>
                  <a:cubicBezTo>
                    <a:pt x="124772" y="29929"/>
                    <a:pt x="133588" y="56403"/>
                    <a:pt x="142582" y="83461"/>
                  </a:cubicBezTo>
                  <a:cubicBezTo>
                    <a:pt x="170479" y="83461"/>
                    <a:pt x="197715" y="83461"/>
                    <a:pt x="224951" y="83461"/>
                  </a:cubicBezTo>
                  <a:cubicBezTo>
                    <a:pt x="225459" y="84426"/>
                    <a:pt x="225967" y="85392"/>
                    <a:pt x="226475" y="86357"/>
                  </a:cubicBezTo>
                  <a:cubicBezTo>
                    <a:pt x="208335" y="99620"/>
                    <a:pt x="190677" y="113593"/>
                    <a:pt x="171876" y="125814"/>
                  </a:cubicBezTo>
                  <a:cubicBezTo>
                    <a:pt x="161053" y="132852"/>
                    <a:pt x="159529" y="139483"/>
                    <a:pt x="164000" y="151221"/>
                  </a:cubicBezTo>
                  <a:cubicBezTo>
                    <a:pt x="171622" y="171317"/>
                    <a:pt x="177237" y="192176"/>
                    <a:pt x="183691" y="212705"/>
                  </a:cubicBezTo>
                  <a:cubicBezTo>
                    <a:pt x="182496" y="213340"/>
                    <a:pt x="181328" y="213975"/>
                    <a:pt x="180134" y="214585"/>
                  </a:cubicBezTo>
                  <a:cubicBezTo>
                    <a:pt x="158538" y="199036"/>
                    <a:pt x="136917" y="183487"/>
                    <a:pt x="114915" y="167659"/>
                  </a:cubicBezTo>
                  <a:cubicBezTo>
                    <a:pt x="92150" y="184300"/>
                    <a:pt x="70097" y="200459"/>
                    <a:pt x="48044" y="216592"/>
                  </a:cubicBezTo>
                  <a:cubicBezTo>
                    <a:pt x="48069" y="216643"/>
                    <a:pt x="48196" y="217024"/>
                    <a:pt x="48196" y="217024"/>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68" name="Freeform: Shape 67">
              <a:extLst>
                <a:ext uri="{FF2B5EF4-FFF2-40B4-BE49-F238E27FC236}">
                  <a16:creationId xmlns:a16="http://schemas.microsoft.com/office/drawing/2014/main" id="{70A8915F-0EE6-F4BC-2608-038E847B1768}"/>
                </a:ext>
              </a:extLst>
            </p:cNvPr>
            <p:cNvSpPr/>
            <p:nvPr/>
          </p:nvSpPr>
          <p:spPr>
            <a:xfrm>
              <a:off x="3525059" y="1479992"/>
              <a:ext cx="192821" cy="257223"/>
            </a:xfrm>
            <a:custGeom>
              <a:avLst/>
              <a:gdLst>
                <a:gd name="connsiteX0" fmla="*/ 0 w 153659"/>
                <a:gd name="connsiteY0" fmla="*/ 184529 h 204981"/>
                <a:gd name="connsiteX1" fmla="*/ 46139 w 153659"/>
                <a:gd name="connsiteY1" fmla="*/ 0 h 204981"/>
                <a:gd name="connsiteX2" fmla="*/ 66083 w 153659"/>
                <a:gd name="connsiteY2" fmla="*/ 58842 h 204981"/>
                <a:gd name="connsiteX3" fmla="*/ 81098 w 153659"/>
                <a:gd name="connsiteY3" fmla="*/ 69665 h 204981"/>
                <a:gd name="connsiteX4" fmla="*/ 153660 w 153659"/>
                <a:gd name="connsiteY4" fmla="*/ 72765 h 204981"/>
                <a:gd name="connsiteX5" fmla="*/ 97206 w 153659"/>
                <a:gd name="connsiteY5" fmla="*/ 113644 h 204981"/>
                <a:gd name="connsiteX6" fmla="*/ 90550 w 153659"/>
                <a:gd name="connsiteY6" fmla="*/ 133944 h 204981"/>
                <a:gd name="connsiteX7" fmla="*/ 113492 w 153659"/>
                <a:gd name="connsiteY7" fmla="*/ 204981 h 204981"/>
                <a:gd name="connsiteX8" fmla="*/ 55590 w 153659"/>
                <a:gd name="connsiteY8" fmla="*/ 162755 h 204981"/>
                <a:gd name="connsiteX9" fmla="*/ 30361 w 153659"/>
                <a:gd name="connsiteY9" fmla="*/ 162196 h 204981"/>
                <a:gd name="connsiteX10" fmla="*/ 0 w 153659"/>
                <a:gd name="connsiteY10" fmla="*/ 184529 h 20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59" h="204981">
                  <a:moveTo>
                    <a:pt x="0" y="184529"/>
                  </a:moveTo>
                  <a:cubicBezTo>
                    <a:pt x="8664" y="121342"/>
                    <a:pt x="20783" y="58994"/>
                    <a:pt x="46139" y="0"/>
                  </a:cubicBezTo>
                  <a:cubicBezTo>
                    <a:pt x="52846" y="19589"/>
                    <a:pt x="59909" y="39075"/>
                    <a:pt x="66083" y="58842"/>
                  </a:cubicBezTo>
                  <a:cubicBezTo>
                    <a:pt x="68598" y="66921"/>
                    <a:pt x="72460" y="69868"/>
                    <a:pt x="81098" y="69665"/>
                  </a:cubicBezTo>
                  <a:cubicBezTo>
                    <a:pt x="104904" y="69055"/>
                    <a:pt x="128710" y="69462"/>
                    <a:pt x="153660" y="72765"/>
                  </a:cubicBezTo>
                  <a:cubicBezTo>
                    <a:pt x="134884" y="86459"/>
                    <a:pt x="116388" y="100560"/>
                    <a:pt x="97206" y="113644"/>
                  </a:cubicBezTo>
                  <a:cubicBezTo>
                    <a:pt x="89025" y="119234"/>
                    <a:pt x="87043" y="124315"/>
                    <a:pt x="90550" y="133944"/>
                  </a:cubicBezTo>
                  <a:cubicBezTo>
                    <a:pt x="98502" y="155845"/>
                    <a:pt x="104981" y="178279"/>
                    <a:pt x="113492" y="204981"/>
                  </a:cubicBezTo>
                  <a:cubicBezTo>
                    <a:pt x="91566" y="189102"/>
                    <a:pt x="73171" y="176475"/>
                    <a:pt x="55590" y="162755"/>
                  </a:cubicBezTo>
                  <a:cubicBezTo>
                    <a:pt x="46647" y="155769"/>
                    <a:pt x="39736" y="153838"/>
                    <a:pt x="30361" y="162196"/>
                  </a:cubicBezTo>
                  <a:cubicBezTo>
                    <a:pt x="21062" y="170530"/>
                    <a:pt x="10188" y="177161"/>
                    <a:pt x="0" y="184529"/>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69" name="Freeform: Shape 68">
              <a:extLst>
                <a:ext uri="{FF2B5EF4-FFF2-40B4-BE49-F238E27FC236}">
                  <a16:creationId xmlns:a16="http://schemas.microsoft.com/office/drawing/2014/main" id="{9474F186-5B10-0A20-26C9-09D9926D30A8}"/>
                </a:ext>
              </a:extLst>
            </p:cNvPr>
            <p:cNvSpPr/>
            <p:nvPr/>
          </p:nvSpPr>
          <p:spPr>
            <a:xfrm>
              <a:off x="3870277" y="946767"/>
              <a:ext cx="231654" cy="174139"/>
            </a:xfrm>
            <a:custGeom>
              <a:avLst/>
              <a:gdLst>
                <a:gd name="connsiteX0" fmla="*/ 17531 w 184605"/>
                <a:gd name="connsiteY0" fmla="*/ 71825 h 138771"/>
                <a:gd name="connsiteX1" fmla="*/ 82572 w 184605"/>
                <a:gd name="connsiteY1" fmla="*/ 20427 h 138771"/>
                <a:gd name="connsiteX2" fmla="*/ 112120 w 184605"/>
                <a:gd name="connsiteY2" fmla="*/ 0 h 138771"/>
                <a:gd name="connsiteX3" fmla="*/ 148096 w 184605"/>
                <a:gd name="connsiteY3" fmla="*/ 3328 h 138771"/>
                <a:gd name="connsiteX4" fmla="*/ 184605 w 184605"/>
                <a:gd name="connsiteY4" fmla="*/ 3455 h 138771"/>
                <a:gd name="connsiteX5" fmla="*/ 127592 w 184605"/>
                <a:gd name="connsiteY5" fmla="*/ 44614 h 138771"/>
                <a:gd name="connsiteX6" fmla="*/ 118751 w 184605"/>
                <a:gd name="connsiteY6" fmla="*/ 72714 h 138771"/>
                <a:gd name="connsiteX7" fmla="*/ 140245 w 184605"/>
                <a:gd name="connsiteY7" fmla="*/ 138771 h 138771"/>
                <a:gd name="connsiteX8" fmla="*/ 81708 w 184605"/>
                <a:gd name="connsiteY8" fmla="*/ 95987 h 138771"/>
                <a:gd name="connsiteX9" fmla="*/ 56428 w 184605"/>
                <a:gd name="connsiteY9" fmla="*/ 96520 h 138771"/>
                <a:gd name="connsiteX10" fmla="*/ 0 w 184605"/>
                <a:gd name="connsiteY10" fmla="*/ 137857 h 138771"/>
                <a:gd name="connsiteX11" fmla="*/ 17531 w 184605"/>
                <a:gd name="connsiteY11" fmla="*/ 71825 h 13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605" h="138771">
                  <a:moveTo>
                    <a:pt x="17531" y="71825"/>
                  </a:moveTo>
                  <a:cubicBezTo>
                    <a:pt x="39203" y="54675"/>
                    <a:pt x="60697" y="37322"/>
                    <a:pt x="82572" y="20427"/>
                  </a:cubicBezTo>
                  <a:cubicBezTo>
                    <a:pt x="92023" y="13135"/>
                    <a:pt x="102237" y="6784"/>
                    <a:pt x="112120" y="0"/>
                  </a:cubicBezTo>
                  <a:cubicBezTo>
                    <a:pt x="124112" y="1143"/>
                    <a:pt x="136078" y="2668"/>
                    <a:pt x="148096" y="3328"/>
                  </a:cubicBezTo>
                  <a:cubicBezTo>
                    <a:pt x="158385" y="3887"/>
                    <a:pt x="168726" y="3455"/>
                    <a:pt x="184605" y="3455"/>
                  </a:cubicBezTo>
                  <a:cubicBezTo>
                    <a:pt x="163060" y="19157"/>
                    <a:pt x="145936" y="32825"/>
                    <a:pt x="127592" y="44614"/>
                  </a:cubicBezTo>
                  <a:cubicBezTo>
                    <a:pt x="115728" y="52236"/>
                    <a:pt x="113771" y="59807"/>
                    <a:pt x="118751" y="72714"/>
                  </a:cubicBezTo>
                  <a:cubicBezTo>
                    <a:pt x="126551" y="92912"/>
                    <a:pt x="132293" y="113924"/>
                    <a:pt x="140245" y="138771"/>
                  </a:cubicBezTo>
                  <a:cubicBezTo>
                    <a:pt x="118319" y="122892"/>
                    <a:pt x="99340" y="110291"/>
                    <a:pt x="81708" y="95987"/>
                  </a:cubicBezTo>
                  <a:cubicBezTo>
                    <a:pt x="71977" y="88110"/>
                    <a:pt x="65422" y="89457"/>
                    <a:pt x="56428" y="96520"/>
                  </a:cubicBezTo>
                  <a:cubicBezTo>
                    <a:pt x="38974" y="110214"/>
                    <a:pt x="20656" y="122841"/>
                    <a:pt x="0" y="137857"/>
                  </a:cubicBezTo>
                  <a:cubicBezTo>
                    <a:pt x="6453" y="113517"/>
                    <a:pt x="11992" y="92658"/>
                    <a:pt x="17531" y="7182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70" name="Freeform: Shape 69">
              <a:extLst>
                <a:ext uri="{FF2B5EF4-FFF2-40B4-BE49-F238E27FC236}">
                  <a16:creationId xmlns:a16="http://schemas.microsoft.com/office/drawing/2014/main" id="{F6CEDC76-FB01-CCF6-B379-FB902462A82E}"/>
                </a:ext>
              </a:extLst>
            </p:cNvPr>
            <p:cNvSpPr/>
            <p:nvPr/>
          </p:nvSpPr>
          <p:spPr>
            <a:xfrm>
              <a:off x="3516962" y="785860"/>
              <a:ext cx="1056279" cy="1057878"/>
            </a:xfrm>
            <a:custGeom>
              <a:avLst/>
              <a:gdLst>
                <a:gd name="connsiteX0" fmla="*/ 841750 w 841749"/>
                <a:gd name="connsiteY0" fmla="*/ 183589 h 843023"/>
                <a:gd name="connsiteX1" fmla="*/ 841191 w 841749"/>
                <a:gd name="connsiteY1" fmla="*/ 0 h 843023"/>
                <a:gd name="connsiteX2" fmla="*/ 775464 w 841749"/>
                <a:gd name="connsiteY2" fmla="*/ 0 h 843023"/>
                <a:gd name="connsiteX3" fmla="*/ 719899 w 841749"/>
                <a:gd name="connsiteY3" fmla="*/ 8842 h 843023"/>
                <a:gd name="connsiteX4" fmla="*/ 399495 w 841749"/>
                <a:gd name="connsiteY4" fmla="*/ 125484 h 843023"/>
                <a:gd name="connsiteX5" fmla="*/ 393677 w 841749"/>
                <a:gd name="connsiteY5" fmla="*/ 128278 h 843023"/>
                <a:gd name="connsiteX6" fmla="*/ 429653 w 841749"/>
                <a:gd name="connsiteY6" fmla="*/ 131607 h 843023"/>
                <a:gd name="connsiteX7" fmla="*/ 466162 w 841749"/>
                <a:gd name="connsiteY7" fmla="*/ 131734 h 843023"/>
                <a:gd name="connsiteX8" fmla="*/ 409150 w 841749"/>
                <a:gd name="connsiteY8" fmla="*/ 172893 h 843023"/>
                <a:gd name="connsiteX9" fmla="*/ 400308 w 841749"/>
                <a:gd name="connsiteY9" fmla="*/ 200992 h 843023"/>
                <a:gd name="connsiteX10" fmla="*/ 421802 w 841749"/>
                <a:gd name="connsiteY10" fmla="*/ 267050 h 843023"/>
                <a:gd name="connsiteX11" fmla="*/ 363265 w 841749"/>
                <a:gd name="connsiteY11" fmla="*/ 224265 h 843023"/>
                <a:gd name="connsiteX12" fmla="*/ 337985 w 841749"/>
                <a:gd name="connsiteY12" fmla="*/ 224799 h 843023"/>
                <a:gd name="connsiteX13" fmla="*/ 281557 w 841749"/>
                <a:gd name="connsiteY13" fmla="*/ 266135 h 843023"/>
                <a:gd name="connsiteX14" fmla="*/ 299088 w 841749"/>
                <a:gd name="connsiteY14" fmla="*/ 200078 h 843023"/>
                <a:gd name="connsiteX15" fmla="*/ 173325 w 841749"/>
                <a:gd name="connsiteY15" fmla="*/ 330617 h 843023"/>
                <a:gd name="connsiteX16" fmla="*/ 98451 w 841749"/>
                <a:gd name="connsiteY16" fmla="*/ 447869 h 843023"/>
                <a:gd name="connsiteX17" fmla="*/ 98451 w 841749"/>
                <a:gd name="connsiteY17" fmla="*/ 447869 h 843023"/>
                <a:gd name="connsiteX18" fmla="*/ 81937 w 841749"/>
                <a:gd name="connsiteY18" fmla="*/ 484328 h 843023"/>
                <a:gd name="connsiteX19" fmla="*/ 52592 w 841749"/>
                <a:gd name="connsiteY19" fmla="*/ 553180 h 843023"/>
                <a:gd name="connsiteX20" fmla="*/ 72536 w 841749"/>
                <a:gd name="connsiteY20" fmla="*/ 612022 h 843023"/>
                <a:gd name="connsiteX21" fmla="*/ 87552 w 841749"/>
                <a:gd name="connsiteY21" fmla="*/ 622845 h 843023"/>
                <a:gd name="connsiteX22" fmla="*/ 160113 w 841749"/>
                <a:gd name="connsiteY22" fmla="*/ 625945 h 843023"/>
                <a:gd name="connsiteX23" fmla="*/ 103659 w 841749"/>
                <a:gd name="connsiteY23" fmla="*/ 666824 h 843023"/>
                <a:gd name="connsiteX24" fmla="*/ 97003 w 841749"/>
                <a:gd name="connsiteY24" fmla="*/ 687124 h 843023"/>
                <a:gd name="connsiteX25" fmla="*/ 119945 w 841749"/>
                <a:gd name="connsiteY25" fmla="*/ 758161 h 843023"/>
                <a:gd name="connsiteX26" fmla="*/ 62043 w 841749"/>
                <a:gd name="connsiteY26" fmla="*/ 715936 h 843023"/>
                <a:gd name="connsiteX27" fmla="*/ 36814 w 841749"/>
                <a:gd name="connsiteY27" fmla="*/ 715377 h 843023"/>
                <a:gd name="connsiteX28" fmla="*/ 6428 w 841749"/>
                <a:gd name="connsiteY28" fmla="*/ 737709 h 843023"/>
                <a:gd name="connsiteX29" fmla="*/ 0 w 841749"/>
                <a:gd name="connsiteY29" fmla="*/ 842639 h 843023"/>
                <a:gd name="connsiteX30" fmla="*/ 183995 w 841749"/>
                <a:gd name="connsiteY30" fmla="*/ 842995 h 843023"/>
                <a:gd name="connsiteX31" fmla="*/ 821500 w 841749"/>
                <a:gd name="connsiteY31" fmla="*/ 842995 h 843023"/>
                <a:gd name="connsiteX32" fmla="*/ 841191 w 841749"/>
                <a:gd name="connsiteY32" fmla="*/ 842461 h 843023"/>
                <a:gd name="connsiteX33" fmla="*/ 841750 w 841749"/>
                <a:gd name="connsiteY33" fmla="*/ 622795 h 843023"/>
                <a:gd name="connsiteX34" fmla="*/ 841750 w 841749"/>
                <a:gd name="connsiteY34" fmla="*/ 403179 h 843023"/>
                <a:gd name="connsiteX35" fmla="*/ 841750 w 841749"/>
                <a:gd name="connsiteY35" fmla="*/ 183589 h 843023"/>
                <a:gd name="connsiteX36" fmla="*/ 298326 w 841749"/>
                <a:gd name="connsiteY36" fmla="*/ 377112 h 843023"/>
                <a:gd name="connsiteX37" fmla="*/ 331456 w 841749"/>
                <a:gd name="connsiteY37" fmla="*/ 352874 h 843023"/>
                <a:gd name="connsiteX38" fmla="*/ 350663 w 841749"/>
                <a:gd name="connsiteY38" fmla="*/ 293854 h 843023"/>
                <a:gd name="connsiteX39" fmla="*/ 370684 w 841749"/>
                <a:gd name="connsiteY39" fmla="*/ 355694 h 843023"/>
                <a:gd name="connsiteX40" fmla="*/ 401401 w 841749"/>
                <a:gd name="connsiteY40" fmla="*/ 377544 h 843023"/>
                <a:gd name="connsiteX41" fmla="*/ 461818 w 841749"/>
                <a:gd name="connsiteY41" fmla="*/ 380440 h 843023"/>
                <a:gd name="connsiteX42" fmla="*/ 408743 w 841749"/>
                <a:gd name="connsiteY42" fmla="*/ 418703 h 843023"/>
                <a:gd name="connsiteX43" fmla="*/ 400029 w 841749"/>
                <a:gd name="connsiteY43" fmla="*/ 445507 h 843023"/>
                <a:gd name="connsiteX44" fmla="*/ 421802 w 841749"/>
                <a:gd name="connsiteY44" fmla="*/ 512555 h 843023"/>
                <a:gd name="connsiteX45" fmla="*/ 350892 w 841749"/>
                <a:gd name="connsiteY45" fmla="*/ 461487 h 843023"/>
                <a:gd name="connsiteX46" fmla="*/ 283818 w 841749"/>
                <a:gd name="connsiteY46" fmla="*/ 509887 h 843023"/>
                <a:gd name="connsiteX47" fmla="*/ 281608 w 841749"/>
                <a:gd name="connsiteY47" fmla="*/ 507042 h 843023"/>
                <a:gd name="connsiteX48" fmla="*/ 302899 w 841749"/>
                <a:gd name="connsiteY48" fmla="*/ 441696 h 843023"/>
                <a:gd name="connsiteX49" fmla="*/ 296547 w 841749"/>
                <a:gd name="connsiteY49" fmla="*/ 421294 h 843023"/>
                <a:gd name="connsiteX50" fmla="*/ 241135 w 841749"/>
                <a:gd name="connsiteY50" fmla="*/ 377163 h 843023"/>
                <a:gd name="connsiteX51" fmla="*/ 298326 w 841749"/>
                <a:gd name="connsiteY51" fmla="*/ 377112 h 843023"/>
                <a:gd name="connsiteX52" fmla="*/ 403586 w 841749"/>
                <a:gd name="connsiteY52" fmla="*/ 700768 h 843023"/>
                <a:gd name="connsiteX53" fmla="*/ 421802 w 841749"/>
                <a:gd name="connsiteY53" fmla="*/ 758034 h 843023"/>
                <a:gd name="connsiteX54" fmla="*/ 350943 w 841749"/>
                <a:gd name="connsiteY54" fmla="*/ 707043 h 843023"/>
                <a:gd name="connsiteX55" fmla="*/ 295328 w 841749"/>
                <a:gd name="connsiteY55" fmla="*/ 747110 h 843023"/>
                <a:gd name="connsiteX56" fmla="*/ 282167 w 841749"/>
                <a:gd name="connsiteY56" fmla="*/ 753131 h 843023"/>
                <a:gd name="connsiteX57" fmla="*/ 303127 w 841749"/>
                <a:gd name="connsiteY57" fmla="*/ 686337 h 843023"/>
                <a:gd name="connsiteX58" fmla="*/ 297106 w 841749"/>
                <a:gd name="connsiteY58" fmla="*/ 667383 h 843023"/>
                <a:gd name="connsiteX59" fmla="*/ 236105 w 841749"/>
                <a:gd name="connsiteY59" fmla="*/ 622871 h 843023"/>
                <a:gd name="connsiteX60" fmla="*/ 323351 w 841749"/>
                <a:gd name="connsiteY60" fmla="*/ 622871 h 843023"/>
                <a:gd name="connsiteX61" fmla="*/ 350740 w 841749"/>
                <a:gd name="connsiteY61" fmla="*/ 539461 h 843023"/>
                <a:gd name="connsiteX62" fmla="*/ 373428 w 841749"/>
                <a:gd name="connsiteY62" fmla="*/ 608745 h 843023"/>
                <a:gd name="connsiteX63" fmla="*/ 392686 w 841749"/>
                <a:gd name="connsiteY63" fmla="*/ 622845 h 843023"/>
                <a:gd name="connsiteX64" fmla="*/ 466111 w 841749"/>
                <a:gd name="connsiteY64" fmla="*/ 622541 h 843023"/>
                <a:gd name="connsiteX65" fmla="*/ 417864 w 841749"/>
                <a:gd name="connsiteY65" fmla="*/ 658135 h 843023"/>
                <a:gd name="connsiteX66" fmla="*/ 403586 w 841749"/>
                <a:gd name="connsiteY66" fmla="*/ 700768 h 843023"/>
                <a:gd name="connsiteX67" fmla="*/ 611031 w 841749"/>
                <a:gd name="connsiteY67" fmla="*/ 132013 h 843023"/>
                <a:gd name="connsiteX68" fmla="*/ 630264 w 841749"/>
                <a:gd name="connsiteY68" fmla="*/ 117658 h 843023"/>
                <a:gd name="connsiteX69" fmla="*/ 652444 w 841749"/>
                <a:gd name="connsiteY69" fmla="*/ 48095 h 843023"/>
                <a:gd name="connsiteX70" fmla="*/ 680188 w 841749"/>
                <a:gd name="connsiteY70" fmla="*/ 131556 h 843023"/>
                <a:gd name="connsiteX71" fmla="*/ 762557 w 841749"/>
                <a:gd name="connsiteY71" fmla="*/ 131556 h 843023"/>
                <a:gd name="connsiteX72" fmla="*/ 764081 w 841749"/>
                <a:gd name="connsiteY72" fmla="*/ 134452 h 843023"/>
                <a:gd name="connsiteX73" fmla="*/ 709482 w 841749"/>
                <a:gd name="connsiteY73" fmla="*/ 173909 h 843023"/>
                <a:gd name="connsiteX74" fmla="*/ 701606 w 841749"/>
                <a:gd name="connsiteY74" fmla="*/ 199316 h 843023"/>
                <a:gd name="connsiteX75" fmla="*/ 721296 w 841749"/>
                <a:gd name="connsiteY75" fmla="*/ 260800 h 843023"/>
                <a:gd name="connsiteX76" fmla="*/ 717740 w 841749"/>
                <a:gd name="connsiteY76" fmla="*/ 262680 h 843023"/>
                <a:gd name="connsiteX77" fmla="*/ 652521 w 841749"/>
                <a:gd name="connsiteY77" fmla="*/ 215754 h 843023"/>
                <a:gd name="connsiteX78" fmla="*/ 585828 w 841749"/>
                <a:gd name="connsiteY78" fmla="*/ 264560 h 843023"/>
                <a:gd name="connsiteX79" fmla="*/ 591773 w 841749"/>
                <a:gd name="connsiteY79" fmla="*/ 235546 h 843023"/>
                <a:gd name="connsiteX80" fmla="*/ 608440 w 841749"/>
                <a:gd name="connsiteY80" fmla="*/ 183538 h 843023"/>
                <a:gd name="connsiteX81" fmla="*/ 537606 w 841749"/>
                <a:gd name="connsiteY81" fmla="*/ 131658 h 843023"/>
                <a:gd name="connsiteX82" fmla="*/ 611031 w 841749"/>
                <a:gd name="connsiteY82" fmla="*/ 132013 h 843023"/>
                <a:gd name="connsiteX83" fmla="*/ 720661 w 841749"/>
                <a:gd name="connsiteY83" fmla="*/ 506025 h 843023"/>
                <a:gd name="connsiteX84" fmla="*/ 721728 w 841749"/>
                <a:gd name="connsiteY84" fmla="*/ 509404 h 843023"/>
                <a:gd name="connsiteX85" fmla="*/ 718959 w 841749"/>
                <a:gd name="connsiteY85" fmla="*/ 507753 h 843023"/>
                <a:gd name="connsiteX86" fmla="*/ 652216 w 841749"/>
                <a:gd name="connsiteY86" fmla="*/ 461818 h 843023"/>
                <a:gd name="connsiteX87" fmla="*/ 586336 w 841749"/>
                <a:gd name="connsiteY87" fmla="*/ 509277 h 843023"/>
                <a:gd name="connsiteX88" fmla="*/ 583490 w 841749"/>
                <a:gd name="connsiteY88" fmla="*/ 507372 h 843023"/>
                <a:gd name="connsiteX89" fmla="*/ 608287 w 841749"/>
                <a:gd name="connsiteY89" fmla="*/ 429119 h 843023"/>
                <a:gd name="connsiteX90" fmla="*/ 542255 w 841749"/>
                <a:gd name="connsiteY90" fmla="*/ 380542 h 843023"/>
                <a:gd name="connsiteX91" fmla="*/ 542865 w 841749"/>
                <a:gd name="connsiteY91" fmla="*/ 377163 h 843023"/>
                <a:gd name="connsiteX92" fmla="*/ 609177 w 841749"/>
                <a:gd name="connsiteY92" fmla="*/ 377467 h 843023"/>
                <a:gd name="connsiteX93" fmla="*/ 630798 w 841749"/>
                <a:gd name="connsiteY93" fmla="*/ 361461 h 843023"/>
                <a:gd name="connsiteX94" fmla="*/ 652521 w 841749"/>
                <a:gd name="connsiteY94" fmla="*/ 293651 h 843023"/>
                <a:gd name="connsiteX95" fmla="*/ 672998 w 841749"/>
                <a:gd name="connsiteY95" fmla="*/ 357218 h 843023"/>
                <a:gd name="connsiteX96" fmla="*/ 701555 w 841749"/>
                <a:gd name="connsiteY96" fmla="*/ 377518 h 843023"/>
                <a:gd name="connsiteX97" fmla="*/ 763573 w 841749"/>
                <a:gd name="connsiteY97" fmla="*/ 380313 h 843023"/>
                <a:gd name="connsiteX98" fmla="*/ 697262 w 841749"/>
                <a:gd name="connsiteY98" fmla="*/ 428891 h 843023"/>
                <a:gd name="connsiteX99" fmla="*/ 720661 w 841749"/>
                <a:gd name="connsiteY99" fmla="*/ 506025 h 843023"/>
                <a:gd name="connsiteX100" fmla="*/ 583211 w 841749"/>
                <a:gd name="connsiteY100" fmla="*/ 755316 h 843023"/>
                <a:gd name="connsiteX101" fmla="*/ 584608 w 841749"/>
                <a:gd name="connsiteY101" fmla="*/ 754579 h 843023"/>
                <a:gd name="connsiteX102" fmla="*/ 584253 w 841749"/>
                <a:gd name="connsiteY102" fmla="*/ 755392 h 843023"/>
                <a:gd name="connsiteX103" fmla="*/ 583211 w 841749"/>
                <a:gd name="connsiteY103" fmla="*/ 755316 h 843023"/>
                <a:gd name="connsiteX104" fmla="*/ 720052 w 841749"/>
                <a:gd name="connsiteY104" fmla="*/ 754325 h 843023"/>
                <a:gd name="connsiteX105" fmla="*/ 721754 w 841749"/>
                <a:gd name="connsiteY105" fmla="*/ 753944 h 843023"/>
                <a:gd name="connsiteX106" fmla="*/ 721855 w 841749"/>
                <a:gd name="connsiteY106" fmla="*/ 755494 h 843023"/>
                <a:gd name="connsiteX107" fmla="*/ 720052 w 841749"/>
                <a:gd name="connsiteY107" fmla="*/ 754325 h 843023"/>
                <a:gd name="connsiteX108" fmla="*/ 706357 w 841749"/>
                <a:gd name="connsiteY108" fmla="*/ 667536 h 843023"/>
                <a:gd name="connsiteX109" fmla="*/ 700285 w 841749"/>
                <a:gd name="connsiteY109" fmla="*/ 686438 h 843023"/>
                <a:gd name="connsiteX110" fmla="*/ 717536 w 841749"/>
                <a:gd name="connsiteY110" fmla="*/ 739437 h 843023"/>
                <a:gd name="connsiteX111" fmla="*/ 719340 w 841749"/>
                <a:gd name="connsiteY111" fmla="*/ 753868 h 843023"/>
                <a:gd name="connsiteX112" fmla="*/ 653079 w 841749"/>
                <a:gd name="connsiteY112" fmla="*/ 707882 h 843023"/>
                <a:gd name="connsiteX113" fmla="*/ 585218 w 841749"/>
                <a:gd name="connsiteY113" fmla="*/ 753665 h 843023"/>
                <a:gd name="connsiteX114" fmla="*/ 604781 w 841749"/>
                <a:gd name="connsiteY114" fmla="*/ 687226 h 843023"/>
                <a:gd name="connsiteX115" fmla="*/ 598404 w 841749"/>
                <a:gd name="connsiteY115" fmla="*/ 667028 h 843023"/>
                <a:gd name="connsiteX116" fmla="*/ 537276 w 841749"/>
                <a:gd name="connsiteY116" fmla="*/ 622591 h 843023"/>
                <a:gd name="connsiteX117" fmla="*/ 611412 w 841749"/>
                <a:gd name="connsiteY117" fmla="*/ 622845 h 843023"/>
                <a:gd name="connsiteX118" fmla="*/ 629934 w 841749"/>
                <a:gd name="connsiteY118" fmla="*/ 609786 h 843023"/>
                <a:gd name="connsiteX119" fmla="*/ 652444 w 841749"/>
                <a:gd name="connsiteY119" fmla="*/ 539130 h 843023"/>
                <a:gd name="connsiteX120" fmla="*/ 676225 w 841749"/>
                <a:gd name="connsiteY120" fmla="*/ 611870 h 843023"/>
                <a:gd name="connsiteX121" fmla="*/ 691215 w 841749"/>
                <a:gd name="connsiteY121" fmla="*/ 622744 h 843023"/>
                <a:gd name="connsiteX122" fmla="*/ 767918 w 841749"/>
                <a:gd name="connsiteY122" fmla="*/ 622566 h 843023"/>
                <a:gd name="connsiteX123" fmla="*/ 706357 w 841749"/>
                <a:gd name="connsiteY123" fmla="*/ 667536 h 84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841749" h="843023">
                  <a:moveTo>
                    <a:pt x="841750" y="183589"/>
                  </a:moveTo>
                  <a:cubicBezTo>
                    <a:pt x="841572" y="122384"/>
                    <a:pt x="841369" y="61179"/>
                    <a:pt x="841191" y="0"/>
                  </a:cubicBezTo>
                  <a:cubicBezTo>
                    <a:pt x="819290" y="0"/>
                    <a:pt x="797364" y="0"/>
                    <a:pt x="775464" y="0"/>
                  </a:cubicBezTo>
                  <a:cubicBezTo>
                    <a:pt x="756942" y="2947"/>
                    <a:pt x="738446" y="6148"/>
                    <a:pt x="719899" y="8842"/>
                  </a:cubicBezTo>
                  <a:cubicBezTo>
                    <a:pt x="605035" y="25508"/>
                    <a:pt x="498327" y="64584"/>
                    <a:pt x="399495" y="125484"/>
                  </a:cubicBezTo>
                  <a:cubicBezTo>
                    <a:pt x="397666" y="126602"/>
                    <a:pt x="395608" y="127338"/>
                    <a:pt x="393677" y="128278"/>
                  </a:cubicBezTo>
                  <a:cubicBezTo>
                    <a:pt x="405669" y="129422"/>
                    <a:pt x="417635" y="130946"/>
                    <a:pt x="429653" y="131607"/>
                  </a:cubicBezTo>
                  <a:cubicBezTo>
                    <a:pt x="439943" y="132166"/>
                    <a:pt x="450283" y="131734"/>
                    <a:pt x="466162" y="131734"/>
                  </a:cubicBezTo>
                  <a:cubicBezTo>
                    <a:pt x="444617" y="147435"/>
                    <a:pt x="427493" y="161104"/>
                    <a:pt x="409150" y="172893"/>
                  </a:cubicBezTo>
                  <a:cubicBezTo>
                    <a:pt x="397285" y="180515"/>
                    <a:pt x="395328" y="188086"/>
                    <a:pt x="400308" y="200992"/>
                  </a:cubicBezTo>
                  <a:cubicBezTo>
                    <a:pt x="408108" y="221191"/>
                    <a:pt x="413850" y="242202"/>
                    <a:pt x="421802" y="267050"/>
                  </a:cubicBezTo>
                  <a:cubicBezTo>
                    <a:pt x="399876" y="251171"/>
                    <a:pt x="380897" y="238569"/>
                    <a:pt x="363265" y="224265"/>
                  </a:cubicBezTo>
                  <a:cubicBezTo>
                    <a:pt x="353534" y="216389"/>
                    <a:pt x="346979" y="217735"/>
                    <a:pt x="337985" y="224799"/>
                  </a:cubicBezTo>
                  <a:cubicBezTo>
                    <a:pt x="320531" y="238518"/>
                    <a:pt x="302213" y="251120"/>
                    <a:pt x="281557" y="266135"/>
                  </a:cubicBezTo>
                  <a:cubicBezTo>
                    <a:pt x="288010" y="241770"/>
                    <a:pt x="293549" y="220937"/>
                    <a:pt x="299088" y="200078"/>
                  </a:cubicBezTo>
                  <a:cubicBezTo>
                    <a:pt x="250815" y="237451"/>
                    <a:pt x="210571" y="282624"/>
                    <a:pt x="173325" y="330617"/>
                  </a:cubicBezTo>
                  <a:cubicBezTo>
                    <a:pt x="162323" y="344794"/>
                    <a:pt x="108969" y="416695"/>
                    <a:pt x="98451" y="447869"/>
                  </a:cubicBezTo>
                  <a:cubicBezTo>
                    <a:pt x="105362" y="468093"/>
                    <a:pt x="105362" y="468093"/>
                    <a:pt x="98451" y="447869"/>
                  </a:cubicBezTo>
                  <a:cubicBezTo>
                    <a:pt x="92938" y="460014"/>
                    <a:pt x="87450" y="472184"/>
                    <a:pt x="81937" y="484328"/>
                  </a:cubicBezTo>
                  <a:cubicBezTo>
                    <a:pt x="72155" y="507270"/>
                    <a:pt x="62373" y="530213"/>
                    <a:pt x="52592" y="553180"/>
                  </a:cubicBezTo>
                  <a:cubicBezTo>
                    <a:pt x="59299" y="572769"/>
                    <a:pt x="66362" y="592256"/>
                    <a:pt x="72536" y="612022"/>
                  </a:cubicBezTo>
                  <a:cubicBezTo>
                    <a:pt x="75051" y="620101"/>
                    <a:pt x="78913" y="623049"/>
                    <a:pt x="87552" y="622845"/>
                  </a:cubicBezTo>
                  <a:cubicBezTo>
                    <a:pt x="111358" y="622236"/>
                    <a:pt x="135164" y="622642"/>
                    <a:pt x="160113" y="625945"/>
                  </a:cubicBezTo>
                  <a:cubicBezTo>
                    <a:pt x="141338" y="639639"/>
                    <a:pt x="122841" y="653740"/>
                    <a:pt x="103659" y="666824"/>
                  </a:cubicBezTo>
                  <a:cubicBezTo>
                    <a:pt x="95478" y="672414"/>
                    <a:pt x="93497" y="677495"/>
                    <a:pt x="97003" y="687124"/>
                  </a:cubicBezTo>
                  <a:cubicBezTo>
                    <a:pt x="104955" y="709025"/>
                    <a:pt x="111434" y="731459"/>
                    <a:pt x="119945" y="758161"/>
                  </a:cubicBezTo>
                  <a:cubicBezTo>
                    <a:pt x="98019" y="742282"/>
                    <a:pt x="79625" y="729655"/>
                    <a:pt x="62043" y="715936"/>
                  </a:cubicBezTo>
                  <a:cubicBezTo>
                    <a:pt x="53100" y="708949"/>
                    <a:pt x="46189" y="707018"/>
                    <a:pt x="36814" y="715377"/>
                  </a:cubicBezTo>
                  <a:cubicBezTo>
                    <a:pt x="27490" y="723710"/>
                    <a:pt x="16616" y="730341"/>
                    <a:pt x="6428" y="737709"/>
                  </a:cubicBezTo>
                  <a:cubicBezTo>
                    <a:pt x="4294" y="772694"/>
                    <a:pt x="2160" y="807679"/>
                    <a:pt x="0" y="842639"/>
                  </a:cubicBezTo>
                  <a:cubicBezTo>
                    <a:pt x="61332" y="842766"/>
                    <a:pt x="122664" y="842995"/>
                    <a:pt x="183995" y="842995"/>
                  </a:cubicBezTo>
                  <a:cubicBezTo>
                    <a:pt x="396497" y="843045"/>
                    <a:pt x="608999" y="843020"/>
                    <a:pt x="821500" y="842995"/>
                  </a:cubicBezTo>
                  <a:cubicBezTo>
                    <a:pt x="828055" y="842995"/>
                    <a:pt x="834610" y="842664"/>
                    <a:pt x="841191" y="842461"/>
                  </a:cubicBezTo>
                  <a:cubicBezTo>
                    <a:pt x="841369" y="769239"/>
                    <a:pt x="841546" y="696017"/>
                    <a:pt x="841750" y="622795"/>
                  </a:cubicBezTo>
                  <a:cubicBezTo>
                    <a:pt x="841750" y="549598"/>
                    <a:pt x="841750" y="476401"/>
                    <a:pt x="841750" y="403179"/>
                  </a:cubicBezTo>
                  <a:cubicBezTo>
                    <a:pt x="841750" y="329982"/>
                    <a:pt x="841750" y="256786"/>
                    <a:pt x="841750" y="183589"/>
                  </a:cubicBezTo>
                  <a:close/>
                  <a:moveTo>
                    <a:pt x="298326" y="377112"/>
                  </a:moveTo>
                  <a:cubicBezTo>
                    <a:pt x="329373" y="376654"/>
                    <a:pt x="321395" y="381558"/>
                    <a:pt x="331456" y="352874"/>
                  </a:cubicBezTo>
                  <a:cubicBezTo>
                    <a:pt x="337808" y="334810"/>
                    <a:pt x="343321" y="316491"/>
                    <a:pt x="350663" y="293854"/>
                  </a:cubicBezTo>
                  <a:cubicBezTo>
                    <a:pt x="358311" y="316923"/>
                    <a:pt x="366314" y="335902"/>
                    <a:pt x="370684" y="355694"/>
                  </a:cubicBezTo>
                  <a:cubicBezTo>
                    <a:pt x="374698" y="373987"/>
                    <a:pt x="383946" y="378890"/>
                    <a:pt x="401401" y="377544"/>
                  </a:cubicBezTo>
                  <a:cubicBezTo>
                    <a:pt x="420888" y="376045"/>
                    <a:pt x="440603" y="377188"/>
                    <a:pt x="461818" y="380440"/>
                  </a:cubicBezTo>
                  <a:cubicBezTo>
                    <a:pt x="444185" y="393296"/>
                    <a:pt x="427011" y="406863"/>
                    <a:pt x="408743" y="418703"/>
                  </a:cubicBezTo>
                  <a:cubicBezTo>
                    <a:pt x="397590" y="425943"/>
                    <a:pt x="395176" y="432905"/>
                    <a:pt x="400029" y="445507"/>
                  </a:cubicBezTo>
                  <a:cubicBezTo>
                    <a:pt x="408032" y="466264"/>
                    <a:pt x="413926" y="487834"/>
                    <a:pt x="421802" y="512555"/>
                  </a:cubicBezTo>
                  <a:cubicBezTo>
                    <a:pt x="396141" y="494084"/>
                    <a:pt x="373580" y="477849"/>
                    <a:pt x="350892" y="461487"/>
                  </a:cubicBezTo>
                  <a:cubicBezTo>
                    <a:pt x="328001" y="478002"/>
                    <a:pt x="305922" y="493957"/>
                    <a:pt x="283818" y="509887"/>
                  </a:cubicBezTo>
                  <a:cubicBezTo>
                    <a:pt x="283082" y="508947"/>
                    <a:pt x="282345" y="507982"/>
                    <a:pt x="281608" y="507042"/>
                  </a:cubicBezTo>
                  <a:cubicBezTo>
                    <a:pt x="288620" y="485217"/>
                    <a:pt x="295023" y="463190"/>
                    <a:pt x="302899" y="441696"/>
                  </a:cubicBezTo>
                  <a:cubicBezTo>
                    <a:pt x="306380" y="432193"/>
                    <a:pt x="304779" y="426934"/>
                    <a:pt x="296547" y="421294"/>
                  </a:cubicBezTo>
                  <a:cubicBezTo>
                    <a:pt x="277619" y="408362"/>
                    <a:pt x="259326" y="394490"/>
                    <a:pt x="241135" y="377163"/>
                  </a:cubicBezTo>
                  <a:cubicBezTo>
                    <a:pt x="260190" y="377163"/>
                    <a:pt x="279271" y="377391"/>
                    <a:pt x="298326" y="377112"/>
                  </a:cubicBezTo>
                  <a:close/>
                  <a:moveTo>
                    <a:pt x="403586" y="700768"/>
                  </a:moveTo>
                  <a:cubicBezTo>
                    <a:pt x="409251" y="718400"/>
                    <a:pt x="414815" y="736058"/>
                    <a:pt x="421802" y="758034"/>
                  </a:cubicBezTo>
                  <a:cubicBezTo>
                    <a:pt x="396395" y="739742"/>
                    <a:pt x="374241" y="723812"/>
                    <a:pt x="350943" y="707043"/>
                  </a:cubicBezTo>
                  <a:cubicBezTo>
                    <a:pt x="332421" y="720458"/>
                    <a:pt x="314027" y="734000"/>
                    <a:pt x="295328" y="747110"/>
                  </a:cubicBezTo>
                  <a:cubicBezTo>
                    <a:pt x="291440" y="749828"/>
                    <a:pt x="286613" y="751226"/>
                    <a:pt x="282167" y="753131"/>
                  </a:cubicBezTo>
                  <a:cubicBezTo>
                    <a:pt x="289001" y="730799"/>
                    <a:pt x="295378" y="708339"/>
                    <a:pt x="303127" y="686337"/>
                  </a:cubicBezTo>
                  <a:cubicBezTo>
                    <a:pt x="306278" y="677394"/>
                    <a:pt x="304779" y="672693"/>
                    <a:pt x="297106" y="667383"/>
                  </a:cubicBezTo>
                  <a:cubicBezTo>
                    <a:pt x="277568" y="653867"/>
                    <a:pt x="258666" y="639436"/>
                    <a:pt x="236105" y="622871"/>
                  </a:cubicBezTo>
                  <a:cubicBezTo>
                    <a:pt x="267685" y="622871"/>
                    <a:pt x="294794" y="622871"/>
                    <a:pt x="323351" y="622871"/>
                  </a:cubicBezTo>
                  <a:cubicBezTo>
                    <a:pt x="332142" y="596092"/>
                    <a:pt x="340780" y="569796"/>
                    <a:pt x="350740" y="539461"/>
                  </a:cubicBezTo>
                  <a:cubicBezTo>
                    <a:pt x="359149" y="564791"/>
                    <a:pt x="367203" y="586514"/>
                    <a:pt x="373428" y="608745"/>
                  </a:cubicBezTo>
                  <a:cubicBezTo>
                    <a:pt x="376527" y="619771"/>
                    <a:pt x="381329" y="623354"/>
                    <a:pt x="392686" y="622845"/>
                  </a:cubicBezTo>
                  <a:cubicBezTo>
                    <a:pt x="415374" y="621855"/>
                    <a:pt x="438164" y="622541"/>
                    <a:pt x="466111" y="622541"/>
                  </a:cubicBezTo>
                  <a:cubicBezTo>
                    <a:pt x="447285" y="636438"/>
                    <a:pt x="432625" y="647337"/>
                    <a:pt x="417864" y="658135"/>
                  </a:cubicBezTo>
                  <a:cubicBezTo>
                    <a:pt x="395201" y="674751"/>
                    <a:pt x="395201" y="674701"/>
                    <a:pt x="403586" y="700768"/>
                  </a:cubicBezTo>
                  <a:close/>
                  <a:moveTo>
                    <a:pt x="611031" y="132013"/>
                  </a:moveTo>
                  <a:cubicBezTo>
                    <a:pt x="622795" y="132598"/>
                    <a:pt x="627241" y="128177"/>
                    <a:pt x="630264" y="117658"/>
                  </a:cubicBezTo>
                  <a:cubicBezTo>
                    <a:pt x="636590" y="95605"/>
                    <a:pt x="644136" y="73908"/>
                    <a:pt x="652444" y="48095"/>
                  </a:cubicBezTo>
                  <a:cubicBezTo>
                    <a:pt x="662378" y="78024"/>
                    <a:pt x="671194" y="104498"/>
                    <a:pt x="680188" y="131556"/>
                  </a:cubicBezTo>
                  <a:cubicBezTo>
                    <a:pt x="708085" y="131556"/>
                    <a:pt x="735321" y="131556"/>
                    <a:pt x="762557" y="131556"/>
                  </a:cubicBezTo>
                  <a:cubicBezTo>
                    <a:pt x="763065" y="132521"/>
                    <a:pt x="763573" y="133487"/>
                    <a:pt x="764081" y="134452"/>
                  </a:cubicBezTo>
                  <a:cubicBezTo>
                    <a:pt x="745941" y="147715"/>
                    <a:pt x="728283" y="161688"/>
                    <a:pt x="709482" y="173909"/>
                  </a:cubicBezTo>
                  <a:cubicBezTo>
                    <a:pt x="698659" y="180947"/>
                    <a:pt x="697135" y="187578"/>
                    <a:pt x="701606" y="199316"/>
                  </a:cubicBezTo>
                  <a:cubicBezTo>
                    <a:pt x="709228" y="219412"/>
                    <a:pt x="714843" y="240271"/>
                    <a:pt x="721296" y="260800"/>
                  </a:cubicBezTo>
                  <a:cubicBezTo>
                    <a:pt x="720102" y="261435"/>
                    <a:pt x="718934" y="262070"/>
                    <a:pt x="717740" y="262680"/>
                  </a:cubicBezTo>
                  <a:cubicBezTo>
                    <a:pt x="696144" y="247131"/>
                    <a:pt x="674523" y="231582"/>
                    <a:pt x="652521" y="215754"/>
                  </a:cubicBezTo>
                  <a:cubicBezTo>
                    <a:pt x="629807" y="232370"/>
                    <a:pt x="607830" y="248452"/>
                    <a:pt x="585828" y="264560"/>
                  </a:cubicBezTo>
                  <a:cubicBezTo>
                    <a:pt x="587759" y="254931"/>
                    <a:pt x="589029" y="245022"/>
                    <a:pt x="591773" y="235546"/>
                  </a:cubicBezTo>
                  <a:cubicBezTo>
                    <a:pt x="596778" y="218294"/>
                    <a:pt x="602698" y="201297"/>
                    <a:pt x="608440" y="183538"/>
                  </a:cubicBezTo>
                  <a:cubicBezTo>
                    <a:pt x="585853" y="166998"/>
                    <a:pt x="563851" y="150865"/>
                    <a:pt x="537606" y="131658"/>
                  </a:cubicBezTo>
                  <a:cubicBezTo>
                    <a:pt x="565020" y="131683"/>
                    <a:pt x="588089" y="130870"/>
                    <a:pt x="611031" y="132013"/>
                  </a:cubicBezTo>
                  <a:close/>
                  <a:moveTo>
                    <a:pt x="720661" y="506025"/>
                  </a:moveTo>
                  <a:cubicBezTo>
                    <a:pt x="721017" y="507143"/>
                    <a:pt x="721373" y="508287"/>
                    <a:pt x="721728" y="509404"/>
                  </a:cubicBezTo>
                  <a:cubicBezTo>
                    <a:pt x="720814" y="508846"/>
                    <a:pt x="719874" y="508287"/>
                    <a:pt x="718959" y="507753"/>
                  </a:cubicBezTo>
                  <a:cubicBezTo>
                    <a:pt x="696957" y="492611"/>
                    <a:pt x="674980" y="477494"/>
                    <a:pt x="652216" y="461818"/>
                  </a:cubicBezTo>
                  <a:cubicBezTo>
                    <a:pt x="630366" y="477570"/>
                    <a:pt x="608338" y="493424"/>
                    <a:pt x="586336" y="509277"/>
                  </a:cubicBezTo>
                  <a:cubicBezTo>
                    <a:pt x="585396" y="508642"/>
                    <a:pt x="584431" y="508007"/>
                    <a:pt x="583490" y="507372"/>
                  </a:cubicBezTo>
                  <a:cubicBezTo>
                    <a:pt x="591671" y="481559"/>
                    <a:pt x="599852" y="455746"/>
                    <a:pt x="608287" y="429119"/>
                  </a:cubicBezTo>
                  <a:cubicBezTo>
                    <a:pt x="586031" y="412757"/>
                    <a:pt x="564156" y="396650"/>
                    <a:pt x="542255" y="380542"/>
                  </a:cubicBezTo>
                  <a:cubicBezTo>
                    <a:pt x="542459" y="379424"/>
                    <a:pt x="542662" y="378280"/>
                    <a:pt x="542865" y="377163"/>
                  </a:cubicBezTo>
                  <a:cubicBezTo>
                    <a:pt x="564969" y="377163"/>
                    <a:pt x="587124" y="376324"/>
                    <a:pt x="609177" y="377467"/>
                  </a:cubicBezTo>
                  <a:cubicBezTo>
                    <a:pt x="622007" y="378128"/>
                    <a:pt x="627469" y="373428"/>
                    <a:pt x="630798" y="361461"/>
                  </a:cubicBezTo>
                  <a:cubicBezTo>
                    <a:pt x="636794" y="339916"/>
                    <a:pt x="644365" y="318803"/>
                    <a:pt x="652521" y="293651"/>
                  </a:cubicBezTo>
                  <a:cubicBezTo>
                    <a:pt x="660270" y="317152"/>
                    <a:pt x="668146" y="336817"/>
                    <a:pt x="672998" y="357218"/>
                  </a:cubicBezTo>
                  <a:cubicBezTo>
                    <a:pt x="676962" y="373860"/>
                    <a:pt x="685041" y="378839"/>
                    <a:pt x="701555" y="377518"/>
                  </a:cubicBezTo>
                  <a:cubicBezTo>
                    <a:pt x="721576" y="375918"/>
                    <a:pt x="741825" y="377137"/>
                    <a:pt x="763573" y="380313"/>
                  </a:cubicBezTo>
                  <a:cubicBezTo>
                    <a:pt x="741596" y="396421"/>
                    <a:pt x="719594" y="412529"/>
                    <a:pt x="697262" y="428891"/>
                  </a:cubicBezTo>
                  <a:cubicBezTo>
                    <a:pt x="705189" y="454983"/>
                    <a:pt x="712912" y="480517"/>
                    <a:pt x="720661" y="506025"/>
                  </a:cubicBezTo>
                  <a:close/>
                  <a:moveTo>
                    <a:pt x="583211" y="755316"/>
                  </a:moveTo>
                  <a:cubicBezTo>
                    <a:pt x="583668" y="755062"/>
                    <a:pt x="584126" y="754808"/>
                    <a:pt x="584608" y="754579"/>
                  </a:cubicBezTo>
                  <a:cubicBezTo>
                    <a:pt x="584532" y="754884"/>
                    <a:pt x="584431" y="755164"/>
                    <a:pt x="584253" y="755392"/>
                  </a:cubicBezTo>
                  <a:cubicBezTo>
                    <a:pt x="584126" y="755545"/>
                    <a:pt x="583567" y="755341"/>
                    <a:pt x="583211" y="755316"/>
                  </a:cubicBezTo>
                  <a:close/>
                  <a:moveTo>
                    <a:pt x="720052" y="754325"/>
                  </a:moveTo>
                  <a:cubicBezTo>
                    <a:pt x="720610" y="754198"/>
                    <a:pt x="721195" y="754071"/>
                    <a:pt x="721754" y="753944"/>
                  </a:cubicBezTo>
                  <a:cubicBezTo>
                    <a:pt x="721779" y="754452"/>
                    <a:pt x="721805" y="754986"/>
                    <a:pt x="721855" y="755494"/>
                  </a:cubicBezTo>
                  <a:cubicBezTo>
                    <a:pt x="721246" y="755113"/>
                    <a:pt x="720661" y="754732"/>
                    <a:pt x="720052" y="754325"/>
                  </a:cubicBezTo>
                  <a:close/>
                  <a:moveTo>
                    <a:pt x="706357" y="667536"/>
                  </a:moveTo>
                  <a:cubicBezTo>
                    <a:pt x="698303" y="672973"/>
                    <a:pt x="697287" y="678029"/>
                    <a:pt x="700285" y="686438"/>
                  </a:cubicBezTo>
                  <a:cubicBezTo>
                    <a:pt x="706510" y="703944"/>
                    <a:pt x="712125" y="721652"/>
                    <a:pt x="717536" y="739437"/>
                  </a:cubicBezTo>
                  <a:cubicBezTo>
                    <a:pt x="718934" y="744010"/>
                    <a:pt x="718832" y="749015"/>
                    <a:pt x="719340" y="753868"/>
                  </a:cubicBezTo>
                  <a:cubicBezTo>
                    <a:pt x="697465" y="738700"/>
                    <a:pt x="675615" y="723507"/>
                    <a:pt x="653079" y="707882"/>
                  </a:cubicBezTo>
                  <a:cubicBezTo>
                    <a:pt x="630620" y="723049"/>
                    <a:pt x="607932" y="738344"/>
                    <a:pt x="585218" y="753665"/>
                  </a:cubicBezTo>
                  <a:cubicBezTo>
                    <a:pt x="591621" y="731484"/>
                    <a:pt x="597464" y="709101"/>
                    <a:pt x="604781" y="687226"/>
                  </a:cubicBezTo>
                  <a:cubicBezTo>
                    <a:pt x="607932" y="677800"/>
                    <a:pt x="606738" y="672693"/>
                    <a:pt x="598404" y="667028"/>
                  </a:cubicBezTo>
                  <a:cubicBezTo>
                    <a:pt x="579070" y="653867"/>
                    <a:pt x="560472" y="639563"/>
                    <a:pt x="537276" y="622591"/>
                  </a:cubicBezTo>
                  <a:cubicBezTo>
                    <a:pt x="565248" y="622591"/>
                    <a:pt x="588369" y="622032"/>
                    <a:pt x="611412" y="622845"/>
                  </a:cubicBezTo>
                  <a:cubicBezTo>
                    <a:pt x="621855" y="623227"/>
                    <a:pt x="626987" y="620178"/>
                    <a:pt x="629934" y="609786"/>
                  </a:cubicBezTo>
                  <a:cubicBezTo>
                    <a:pt x="636362" y="587225"/>
                    <a:pt x="644085" y="565045"/>
                    <a:pt x="652444" y="539130"/>
                  </a:cubicBezTo>
                  <a:cubicBezTo>
                    <a:pt x="661159" y="565502"/>
                    <a:pt x="669289" y="588521"/>
                    <a:pt x="676225" y="611870"/>
                  </a:cubicBezTo>
                  <a:cubicBezTo>
                    <a:pt x="678766" y="620406"/>
                    <a:pt x="682754" y="622922"/>
                    <a:pt x="691215" y="622744"/>
                  </a:cubicBezTo>
                  <a:cubicBezTo>
                    <a:pt x="715021" y="622261"/>
                    <a:pt x="738852" y="622566"/>
                    <a:pt x="767918" y="622566"/>
                  </a:cubicBezTo>
                  <a:cubicBezTo>
                    <a:pt x="744747" y="639665"/>
                    <a:pt x="725997" y="654274"/>
                    <a:pt x="706357" y="667536"/>
                  </a:cubicBezTo>
                  <a:close/>
                </a:path>
              </a:pathLst>
            </a:custGeom>
            <a:solidFill>
              <a:schemeClr val="accent2"/>
            </a:solidFill>
            <a:ln w="2535" cap="flat">
              <a:noFill/>
              <a:prstDash val="solid"/>
              <a:miter/>
            </a:ln>
          </p:spPr>
          <p:txBody>
            <a:bodyPr rtlCol="0" anchor="ctr"/>
            <a:lstStyle/>
            <a:p>
              <a:endParaRPr lang="en-GB" dirty="0">
                <a:latin typeface="Poppins" panose="00000500000000000000" pitchFamily="2" charset="0"/>
              </a:endParaRPr>
            </a:p>
          </p:txBody>
        </p:sp>
        <p:sp>
          <p:nvSpPr>
            <p:cNvPr id="71" name="Freeform: Shape 70">
              <a:extLst>
                <a:ext uri="{FF2B5EF4-FFF2-40B4-BE49-F238E27FC236}">
                  <a16:creationId xmlns:a16="http://schemas.microsoft.com/office/drawing/2014/main" id="{E8E18E7A-5B11-0137-7DEB-C32003416A47}"/>
                </a:ext>
              </a:extLst>
            </p:cNvPr>
            <p:cNvSpPr/>
            <p:nvPr/>
          </p:nvSpPr>
          <p:spPr>
            <a:xfrm>
              <a:off x="4248683" y="1117559"/>
              <a:ext cx="3319" cy="898"/>
            </a:xfrm>
            <a:custGeom>
              <a:avLst/>
              <a:gdLst>
                <a:gd name="connsiteX0" fmla="*/ 2541 w 2645"/>
                <a:gd name="connsiteY0" fmla="*/ 381 h 716"/>
                <a:gd name="connsiteX1" fmla="*/ 0 w 2645"/>
                <a:gd name="connsiteY1" fmla="*/ 0 h 716"/>
                <a:gd name="connsiteX2" fmla="*/ 2642 w 2645"/>
                <a:gd name="connsiteY2" fmla="*/ 711 h 716"/>
                <a:gd name="connsiteX3" fmla="*/ 2541 w 2645"/>
                <a:gd name="connsiteY3" fmla="*/ 381 h 716"/>
              </a:gdLst>
              <a:ahLst/>
              <a:cxnLst>
                <a:cxn ang="0">
                  <a:pos x="connsiteX0" y="connsiteY0"/>
                </a:cxn>
                <a:cxn ang="0">
                  <a:pos x="connsiteX1" y="connsiteY1"/>
                </a:cxn>
                <a:cxn ang="0">
                  <a:pos x="connsiteX2" y="connsiteY2"/>
                </a:cxn>
                <a:cxn ang="0">
                  <a:pos x="connsiteX3" y="connsiteY3"/>
                </a:cxn>
              </a:cxnLst>
              <a:rect l="l" t="t" r="r" b="b"/>
              <a:pathLst>
                <a:path w="2645" h="716">
                  <a:moveTo>
                    <a:pt x="2541" y="381"/>
                  </a:moveTo>
                  <a:cubicBezTo>
                    <a:pt x="1702" y="254"/>
                    <a:pt x="838" y="127"/>
                    <a:pt x="0" y="0"/>
                  </a:cubicBezTo>
                  <a:cubicBezTo>
                    <a:pt x="889" y="229"/>
                    <a:pt x="1753" y="432"/>
                    <a:pt x="2642" y="711"/>
                  </a:cubicBezTo>
                  <a:cubicBezTo>
                    <a:pt x="2668" y="762"/>
                    <a:pt x="2541" y="381"/>
                    <a:pt x="2541" y="381"/>
                  </a:cubicBezTo>
                  <a:close/>
                </a:path>
              </a:pathLst>
            </a:custGeom>
            <a:solidFill>
              <a:srgbClr val="EBECEE"/>
            </a:solidFill>
            <a:ln w="2535" cap="flat">
              <a:noFill/>
              <a:prstDash val="solid"/>
              <a:miter/>
            </a:ln>
          </p:spPr>
          <p:txBody>
            <a:bodyPr rtlCol="0" anchor="ctr"/>
            <a:lstStyle/>
            <a:p>
              <a:endParaRPr lang="en-GB" dirty="0">
                <a:latin typeface="Poppins" panose="00000500000000000000" pitchFamily="2" charset="0"/>
              </a:endParaRPr>
            </a:p>
          </p:txBody>
        </p:sp>
        <p:sp>
          <p:nvSpPr>
            <p:cNvPr id="72" name="Freeform: Shape 71">
              <a:extLst>
                <a:ext uri="{FF2B5EF4-FFF2-40B4-BE49-F238E27FC236}">
                  <a16:creationId xmlns:a16="http://schemas.microsoft.com/office/drawing/2014/main" id="{3A3493A3-BD24-12BC-C937-F8A0E1CDBA89}"/>
                </a:ext>
              </a:extLst>
            </p:cNvPr>
            <p:cNvSpPr/>
            <p:nvPr/>
          </p:nvSpPr>
          <p:spPr>
            <a:xfrm>
              <a:off x="4419156" y="1420851"/>
              <a:ext cx="3475" cy="4240"/>
            </a:xfrm>
            <a:custGeom>
              <a:avLst/>
              <a:gdLst>
                <a:gd name="connsiteX0" fmla="*/ 1702 w 2769"/>
                <a:gd name="connsiteY0" fmla="*/ 0 h 3379"/>
                <a:gd name="connsiteX1" fmla="*/ 2769 w 2769"/>
                <a:gd name="connsiteY1" fmla="*/ 3379 h 3379"/>
                <a:gd name="connsiteX2" fmla="*/ 0 w 2769"/>
                <a:gd name="connsiteY2" fmla="*/ 1728 h 3379"/>
                <a:gd name="connsiteX3" fmla="*/ 1702 w 2769"/>
                <a:gd name="connsiteY3" fmla="*/ 0 h 3379"/>
              </a:gdLst>
              <a:ahLst/>
              <a:cxnLst>
                <a:cxn ang="0">
                  <a:pos x="connsiteX0" y="connsiteY0"/>
                </a:cxn>
                <a:cxn ang="0">
                  <a:pos x="connsiteX1" y="connsiteY1"/>
                </a:cxn>
                <a:cxn ang="0">
                  <a:pos x="connsiteX2" y="connsiteY2"/>
                </a:cxn>
                <a:cxn ang="0">
                  <a:pos x="connsiteX3" y="connsiteY3"/>
                </a:cxn>
              </a:cxnLst>
              <a:rect l="l" t="t" r="r" b="b"/>
              <a:pathLst>
                <a:path w="2769" h="3379">
                  <a:moveTo>
                    <a:pt x="1702" y="0"/>
                  </a:moveTo>
                  <a:cubicBezTo>
                    <a:pt x="2058" y="1118"/>
                    <a:pt x="2414" y="2261"/>
                    <a:pt x="2769" y="3379"/>
                  </a:cubicBezTo>
                  <a:cubicBezTo>
                    <a:pt x="1855" y="2820"/>
                    <a:pt x="915" y="2261"/>
                    <a:pt x="0" y="1728"/>
                  </a:cubicBezTo>
                  <a:cubicBezTo>
                    <a:pt x="584" y="1143"/>
                    <a:pt x="1143" y="584"/>
                    <a:pt x="1702" y="0"/>
                  </a:cubicBezTo>
                  <a:close/>
                </a:path>
              </a:pathLst>
            </a:custGeom>
            <a:solidFill>
              <a:srgbClr val="EBEDEE"/>
            </a:solidFill>
            <a:ln w="2535" cap="flat">
              <a:noFill/>
              <a:prstDash val="solid"/>
              <a:miter/>
            </a:ln>
          </p:spPr>
          <p:txBody>
            <a:bodyPr rtlCol="0" anchor="ctr"/>
            <a:lstStyle/>
            <a:p>
              <a:endParaRPr lang="en-GB" dirty="0">
                <a:latin typeface="Poppins" panose="00000500000000000000" pitchFamily="2" charset="0"/>
              </a:endParaRPr>
            </a:p>
          </p:txBody>
        </p:sp>
        <p:sp>
          <p:nvSpPr>
            <p:cNvPr id="73" name="Freeform: Shape 72">
              <a:extLst>
                <a:ext uri="{FF2B5EF4-FFF2-40B4-BE49-F238E27FC236}">
                  <a16:creationId xmlns:a16="http://schemas.microsoft.com/office/drawing/2014/main" id="{A60B5D13-D60B-BB80-1845-E73F9C5E6B37}"/>
                </a:ext>
              </a:extLst>
            </p:cNvPr>
            <p:cNvSpPr/>
            <p:nvPr/>
          </p:nvSpPr>
          <p:spPr>
            <a:xfrm>
              <a:off x="3870246" y="1731254"/>
              <a:ext cx="1052" cy="1147"/>
            </a:xfrm>
            <a:custGeom>
              <a:avLst/>
              <a:gdLst>
                <a:gd name="connsiteX0" fmla="*/ 0 w 838"/>
                <a:gd name="connsiteY0" fmla="*/ 0 h 914"/>
                <a:gd name="connsiteX1" fmla="*/ 838 w 838"/>
                <a:gd name="connsiteY1" fmla="*/ 915 h 914"/>
                <a:gd name="connsiteX2" fmla="*/ 432 w 838"/>
                <a:gd name="connsiteY2" fmla="*/ 229 h 914"/>
                <a:gd name="connsiteX3" fmla="*/ 0 w 838"/>
                <a:gd name="connsiteY3" fmla="*/ 0 h 914"/>
              </a:gdLst>
              <a:ahLst/>
              <a:cxnLst>
                <a:cxn ang="0">
                  <a:pos x="connsiteX0" y="connsiteY0"/>
                </a:cxn>
                <a:cxn ang="0">
                  <a:pos x="connsiteX1" y="connsiteY1"/>
                </a:cxn>
                <a:cxn ang="0">
                  <a:pos x="connsiteX2" y="connsiteY2"/>
                </a:cxn>
                <a:cxn ang="0">
                  <a:pos x="connsiteX3" y="connsiteY3"/>
                </a:cxn>
              </a:cxnLst>
              <a:rect l="l" t="t" r="r" b="b"/>
              <a:pathLst>
                <a:path w="838" h="914">
                  <a:moveTo>
                    <a:pt x="0" y="0"/>
                  </a:moveTo>
                  <a:cubicBezTo>
                    <a:pt x="279" y="305"/>
                    <a:pt x="559" y="610"/>
                    <a:pt x="838" y="915"/>
                  </a:cubicBezTo>
                  <a:cubicBezTo>
                    <a:pt x="711" y="686"/>
                    <a:pt x="584" y="483"/>
                    <a:pt x="432" y="229"/>
                  </a:cubicBezTo>
                  <a:cubicBezTo>
                    <a:pt x="406" y="229"/>
                    <a:pt x="0" y="0"/>
                    <a:pt x="0"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74" name="Freeform: Shape 73">
              <a:extLst>
                <a:ext uri="{FF2B5EF4-FFF2-40B4-BE49-F238E27FC236}">
                  <a16:creationId xmlns:a16="http://schemas.microsoft.com/office/drawing/2014/main" id="{B62B01D0-BA44-E871-3DBC-C8C6E46027C5}"/>
                </a:ext>
              </a:extLst>
            </p:cNvPr>
            <p:cNvSpPr/>
            <p:nvPr/>
          </p:nvSpPr>
          <p:spPr>
            <a:xfrm>
              <a:off x="4248811" y="1731987"/>
              <a:ext cx="2327" cy="1828"/>
            </a:xfrm>
            <a:custGeom>
              <a:avLst/>
              <a:gdLst>
                <a:gd name="connsiteX0" fmla="*/ 1575 w 1854"/>
                <a:gd name="connsiteY0" fmla="*/ 0 h 1457"/>
                <a:gd name="connsiteX1" fmla="*/ 1042 w 1854"/>
                <a:gd name="connsiteY1" fmla="*/ 1397 h 1457"/>
                <a:gd name="connsiteX2" fmla="*/ 0 w 1854"/>
                <a:gd name="connsiteY2" fmla="*/ 1321 h 1457"/>
                <a:gd name="connsiteX3" fmla="*/ 1855 w 1854"/>
                <a:gd name="connsiteY3" fmla="*/ 330 h 1457"/>
                <a:gd name="connsiteX4" fmla="*/ 1575 w 1854"/>
                <a:gd name="connsiteY4" fmla="*/ 0 h 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 h="1457">
                  <a:moveTo>
                    <a:pt x="1575" y="0"/>
                  </a:moveTo>
                  <a:cubicBezTo>
                    <a:pt x="1423" y="483"/>
                    <a:pt x="1321" y="1016"/>
                    <a:pt x="1042" y="1397"/>
                  </a:cubicBezTo>
                  <a:cubicBezTo>
                    <a:pt x="940" y="1550"/>
                    <a:pt x="356" y="1372"/>
                    <a:pt x="0" y="1321"/>
                  </a:cubicBezTo>
                  <a:cubicBezTo>
                    <a:pt x="610" y="991"/>
                    <a:pt x="1245" y="661"/>
                    <a:pt x="1855" y="330"/>
                  </a:cubicBezTo>
                  <a:cubicBezTo>
                    <a:pt x="1855" y="356"/>
                    <a:pt x="1575" y="0"/>
                    <a:pt x="1575"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75" name="Freeform: Shape 74">
              <a:extLst>
                <a:ext uri="{FF2B5EF4-FFF2-40B4-BE49-F238E27FC236}">
                  <a16:creationId xmlns:a16="http://schemas.microsoft.com/office/drawing/2014/main" id="{6A0E6F27-51F5-F918-50EC-16231EB878EB}"/>
                </a:ext>
              </a:extLst>
            </p:cNvPr>
            <p:cNvSpPr/>
            <p:nvPr/>
          </p:nvSpPr>
          <p:spPr>
            <a:xfrm>
              <a:off x="4419698" y="1731956"/>
              <a:ext cx="3061" cy="1944"/>
            </a:xfrm>
            <a:custGeom>
              <a:avLst/>
              <a:gdLst>
                <a:gd name="connsiteX0" fmla="*/ 0 w 2439"/>
                <a:gd name="connsiteY0" fmla="*/ 534 h 1549"/>
                <a:gd name="connsiteX1" fmla="*/ 2337 w 2439"/>
                <a:gd name="connsiteY1" fmla="*/ 0 h 1549"/>
                <a:gd name="connsiteX2" fmla="*/ 2439 w 2439"/>
                <a:gd name="connsiteY2" fmla="*/ 1550 h 1549"/>
                <a:gd name="connsiteX3" fmla="*/ 203 w 2439"/>
                <a:gd name="connsiteY3" fmla="*/ 102 h 1549"/>
                <a:gd name="connsiteX4" fmla="*/ 0 w 2439"/>
                <a:gd name="connsiteY4" fmla="*/ 534 h 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 h="1549">
                  <a:moveTo>
                    <a:pt x="0" y="534"/>
                  </a:moveTo>
                  <a:cubicBezTo>
                    <a:pt x="788" y="356"/>
                    <a:pt x="1575" y="178"/>
                    <a:pt x="2337" y="0"/>
                  </a:cubicBezTo>
                  <a:cubicBezTo>
                    <a:pt x="2363" y="508"/>
                    <a:pt x="2388" y="1042"/>
                    <a:pt x="2439" y="1550"/>
                  </a:cubicBezTo>
                  <a:cubicBezTo>
                    <a:pt x="1702" y="1067"/>
                    <a:pt x="965" y="584"/>
                    <a:pt x="203" y="102"/>
                  </a:cubicBezTo>
                  <a:cubicBezTo>
                    <a:pt x="229" y="127"/>
                    <a:pt x="0" y="534"/>
                    <a:pt x="0" y="534"/>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76" name="Freeform: Shape 75">
              <a:extLst>
                <a:ext uri="{FF2B5EF4-FFF2-40B4-BE49-F238E27FC236}">
                  <a16:creationId xmlns:a16="http://schemas.microsoft.com/office/drawing/2014/main" id="{CDF7F9B3-9B27-7F23-958D-579BF0753608}"/>
                </a:ext>
              </a:extLst>
            </p:cNvPr>
            <p:cNvSpPr/>
            <p:nvPr/>
          </p:nvSpPr>
          <p:spPr>
            <a:xfrm>
              <a:off x="3554136" y="2120062"/>
              <a:ext cx="2036872" cy="277077"/>
            </a:xfrm>
            <a:custGeom>
              <a:avLst/>
              <a:gdLst>
                <a:gd name="connsiteX0" fmla="*/ 1623184 w 1623183"/>
                <a:gd name="connsiteY0" fmla="*/ 451 h 220803"/>
                <a:gd name="connsiteX1" fmla="*/ 1533905 w 1623183"/>
                <a:gd name="connsiteY1" fmla="*/ 211962 h 220803"/>
                <a:gd name="connsiteX2" fmla="*/ 1524809 w 1623183"/>
                <a:gd name="connsiteY2" fmla="*/ 220778 h 220803"/>
                <a:gd name="connsiteX3" fmla="*/ 1506897 w 1623183"/>
                <a:gd name="connsiteY3" fmla="*/ 219686 h 220803"/>
                <a:gd name="connsiteX4" fmla="*/ 116287 w 1623183"/>
                <a:gd name="connsiteY4" fmla="*/ 219686 h 220803"/>
                <a:gd name="connsiteX5" fmla="*/ 98375 w 1623183"/>
                <a:gd name="connsiteY5" fmla="*/ 220803 h 220803"/>
                <a:gd name="connsiteX6" fmla="*/ 89279 w 1623183"/>
                <a:gd name="connsiteY6" fmla="*/ 211987 h 220803"/>
                <a:gd name="connsiteX7" fmla="*/ 0 w 1623183"/>
                <a:gd name="connsiteY7" fmla="*/ 476 h 220803"/>
                <a:gd name="connsiteX8" fmla="*/ 16413 w 1623183"/>
                <a:gd name="connsiteY8" fmla="*/ 19 h 220803"/>
                <a:gd name="connsiteX9" fmla="*/ 1606796 w 1623183"/>
                <a:gd name="connsiteY9" fmla="*/ 19 h 220803"/>
                <a:gd name="connsiteX10" fmla="*/ 1623184 w 1623183"/>
                <a:gd name="connsiteY10" fmla="*/ 451 h 22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3183" h="220803">
                  <a:moveTo>
                    <a:pt x="1623184" y="451"/>
                  </a:moveTo>
                  <a:cubicBezTo>
                    <a:pt x="1604078" y="75477"/>
                    <a:pt x="1573260" y="145549"/>
                    <a:pt x="1533905" y="211962"/>
                  </a:cubicBezTo>
                  <a:cubicBezTo>
                    <a:pt x="1531821" y="215468"/>
                    <a:pt x="1527883" y="217856"/>
                    <a:pt x="1524809" y="220778"/>
                  </a:cubicBezTo>
                  <a:cubicBezTo>
                    <a:pt x="1518838" y="220397"/>
                    <a:pt x="1512868" y="219686"/>
                    <a:pt x="1506897" y="219686"/>
                  </a:cubicBezTo>
                  <a:cubicBezTo>
                    <a:pt x="1043352" y="219635"/>
                    <a:pt x="579832" y="219635"/>
                    <a:pt x="116287" y="219686"/>
                  </a:cubicBezTo>
                  <a:cubicBezTo>
                    <a:pt x="110316" y="219686"/>
                    <a:pt x="104345" y="220397"/>
                    <a:pt x="98375" y="220803"/>
                  </a:cubicBezTo>
                  <a:cubicBezTo>
                    <a:pt x="95301" y="217882"/>
                    <a:pt x="91337" y="215493"/>
                    <a:pt x="89279" y="211987"/>
                  </a:cubicBezTo>
                  <a:cubicBezTo>
                    <a:pt x="49950" y="145549"/>
                    <a:pt x="19004" y="75528"/>
                    <a:pt x="0" y="476"/>
                  </a:cubicBezTo>
                  <a:cubicBezTo>
                    <a:pt x="5462" y="324"/>
                    <a:pt x="10925" y="19"/>
                    <a:pt x="16413" y="19"/>
                  </a:cubicBezTo>
                  <a:cubicBezTo>
                    <a:pt x="546549" y="-6"/>
                    <a:pt x="1076660" y="-6"/>
                    <a:pt x="1606796" y="19"/>
                  </a:cubicBezTo>
                  <a:cubicBezTo>
                    <a:pt x="1612259" y="-6"/>
                    <a:pt x="1617721" y="299"/>
                    <a:pt x="1623184" y="451"/>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77" name="Freeform: Shape 76">
              <a:extLst>
                <a:ext uri="{FF2B5EF4-FFF2-40B4-BE49-F238E27FC236}">
                  <a16:creationId xmlns:a16="http://schemas.microsoft.com/office/drawing/2014/main" id="{D80DAA08-CCD4-AA9F-27F7-EDA4D4DFE491}"/>
                </a:ext>
              </a:extLst>
            </p:cNvPr>
            <p:cNvSpPr/>
            <p:nvPr/>
          </p:nvSpPr>
          <p:spPr>
            <a:xfrm>
              <a:off x="3677583" y="2395657"/>
              <a:ext cx="1789979" cy="275444"/>
            </a:xfrm>
            <a:custGeom>
              <a:avLst/>
              <a:gdLst>
                <a:gd name="connsiteX0" fmla="*/ 0 w 1426434"/>
                <a:gd name="connsiteY0" fmla="*/ 1156 h 219501"/>
                <a:gd name="connsiteX1" fmla="*/ 17912 w 1426434"/>
                <a:gd name="connsiteY1" fmla="*/ 38 h 219501"/>
                <a:gd name="connsiteX2" fmla="*/ 1408522 w 1426434"/>
                <a:gd name="connsiteY2" fmla="*/ 38 h 219501"/>
                <a:gd name="connsiteX3" fmla="*/ 1426434 w 1426434"/>
                <a:gd name="connsiteY3" fmla="*/ 1131 h 219501"/>
                <a:gd name="connsiteX4" fmla="*/ 1420667 w 1426434"/>
                <a:gd name="connsiteY4" fmla="*/ 16044 h 219501"/>
                <a:gd name="connsiteX5" fmla="*/ 1322851 w 1426434"/>
                <a:gd name="connsiteY5" fmla="*/ 138911 h 219501"/>
                <a:gd name="connsiteX6" fmla="*/ 1250899 w 1426434"/>
                <a:gd name="connsiteY6" fmla="*/ 208297 h 219501"/>
                <a:gd name="connsiteX7" fmla="*/ 1234741 w 1426434"/>
                <a:gd name="connsiteY7" fmla="*/ 219247 h 219501"/>
                <a:gd name="connsiteX8" fmla="*/ 584278 w 1426434"/>
                <a:gd name="connsiteY8" fmla="*/ 219501 h 219501"/>
                <a:gd name="connsiteX9" fmla="*/ 191694 w 1426434"/>
                <a:gd name="connsiteY9" fmla="*/ 219222 h 219501"/>
                <a:gd name="connsiteX10" fmla="*/ 77516 w 1426434"/>
                <a:gd name="connsiteY10" fmla="*/ 111472 h 219501"/>
                <a:gd name="connsiteX11" fmla="*/ 8359 w 1426434"/>
                <a:gd name="connsiteY11" fmla="*/ 20211 h 219501"/>
                <a:gd name="connsiteX12" fmla="*/ 0 w 1426434"/>
                <a:gd name="connsiteY12" fmla="*/ 1156 h 21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6434" h="219501">
                  <a:moveTo>
                    <a:pt x="0" y="1156"/>
                  </a:moveTo>
                  <a:cubicBezTo>
                    <a:pt x="5971" y="775"/>
                    <a:pt x="11941" y="64"/>
                    <a:pt x="17912" y="38"/>
                  </a:cubicBezTo>
                  <a:cubicBezTo>
                    <a:pt x="481457" y="-13"/>
                    <a:pt x="944977" y="-13"/>
                    <a:pt x="1408522" y="38"/>
                  </a:cubicBezTo>
                  <a:cubicBezTo>
                    <a:pt x="1414493" y="38"/>
                    <a:pt x="1420464" y="749"/>
                    <a:pt x="1426434" y="1131"/>
                  </a:cubicBezTo>
                  <a:cubicBezTo>
                    <a:pt x="1424580" y="6136"/>
                    <a:pt x="1423817" y="12030"/>
                    <a:pt x="1420667" y="16044"/>
                  </a:cubicBezTo>
                  <a:cubicBezTo>
                    <a:pt x="1388426" y="57305"/>
                    <a:pt x="1357048" y="99327"/>
                    <a:pt x="1322851" y="138911"/>
                  </a:cubicBezTo>
                  <a:cubicBezTo>
                    <a:pt x="1301154" y="164013"/>
                    <a:pt x="1275214" y="185507"/>
                    <a:pt x="1250899" y="208297"/>
                  </a:cubicBezTo>
                  <a:cubicBezTo>
                    <a:pt x="1246199" y="212692"/>
                    <a:pt x="1240152" y="215639"/>
                    <a:pt x="1234741" y="219247"/>
                  </a:cubicBezTo>
                  <a:cubicBezTo>
                    <a:pt x="1017920" y="219349"/>
                    <a:pt x="801099" y="219476"/>
                    <a:pt x="584278" y="219501"/>
                  </a:cubicBezTo>
                  <a:cubicBezTo>
                    <a:pt x="453408" y="219501"/>
                    <a:pt x="322564" y="219323"/>
                    <a:pt x="191694" y="219222"/>
                  </a:cubicBezTo>
                  <a:cubicBezTo>
                    <a:pt x="153431" y="183500"/>
                    <a:pt x="113365" y="149506"/>
                    <a:pt x="77516" y="111472"/>
                  </a:cubicBezTo>
                  <a:cubicBezTo>
                    <a:pt x="51499" y="83855"/>
                    <a:pt x="30895" y="51055"/>
                    <a:pt x="8359" y="20211"/>
                  </a:cubicBezTo>
                  <a:cubicBezTo>
                    <a:pt x="4345" y="14774"/>
                    <a:pt x="2719" y="7558"/>
                    <a:pt x="0" y="1156"/>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grpSp>
      <p:sp>
        <p:nvSpPr>
          <p:cNvPr id="24" name="Left Brace 23">
            <a:extLst>
              <a:ext uri="{FF2B5EF4-FFF2-40B4-BE49-F238E27FC236}">
                <a16:creationId xmlns:a16="http://schemas.microsoft.com/office/drawing/2014/main" id="{47F0DA5F-7DF7-7A05-FC64-E0FB6D970F95}"/>
              </a:ext>
            </a:extLst>
          </p:cNvPr>
          <p:cNvSpPr/>
          <p:nvPr/>
        </p:nvSpPr>
        <p:spPr>
          <a:xfrm rot="5400000">
            <a:off x="5814350" y="-200116"/>
            <a:ext cx="563300" cy="9869346"/>
          </a:xfrm>
          <a:prstGeom prst="leftBrace">
            <a:avLst>
              <a:gd name="adj1" fmla="val 58378"/>
              <a:gd name="adj2" fmla="val 50000"/>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Poppins" panose="00000500000000000000" pitchFamily="2" charset="0"/>
            </a:endParaRPr>
          </a:p>
        </p:txBody>
      </p:sp>
      <p:sp>
        <p:nvSpPr>
          <p:cNvPr id="25" name="TextBox 24">
            <a:extLst>
              <a:ext uri="{FF2B5EF4-FFF2-40B4-BE49-F238E27FC236}">
                <a16:creationId xmlns:a16="http://schemas.microsoft.com/office/drawing/2014/main" id="{0C6787A3-9E41-7FDB-492F-856989439953}"/>
              </a:ext>
            </a:extLst>
          </p:cNvPr>
          <p:cNvSpPr txBox="1"/>
          <p:nvPr/>
        </p:nvSpPr>
        <p:spPr>
          <a:xfrm>
            <a:off x="0" y="3888349"/>
            <a:ext cx="12192000" cy="461665"/>
          </a:xfrm>
          <a:prstGeom prst="rect">
            <a:avLst/>
          </a:prstGeom>
          <a:noFill/>
        </p:spPr>
        <p:txBody>
          <a:bodyPr wrap="square" rtlCol="0">
            <a:spAutoFit/>
          </a:bodyPr>
          <a:lstStyle/>
          <a:p>
            <a:pPr algn="ctr"/>
            <a:r>
              <a:rPr lang="en-GB" sz="2400" dirty="0">
                <a:solidFill>
                  <a:schemeClr val="tx1"/>
                </a:solidFill>
                <a:latin typeface="+mj-lt"/>
              </a:rPr>
              <a:t>Separate regulatory agencies at the Federal and State level</a:t>
            </a:r>
            <a:endParaRPr lang="en-US" sz="2400" dirty="0">
              <a:solidFill>
                <a:schemeClr val="tx1"/>
              </a:solidFill>
              <a:latin typeface="+mj-lt"/>
            </a:endParaRPr>
          </a:p>
        </p:txBody>
      </p:sp>
      <p:sp>
        <p:nvSpPr>
          <p:cNvPr id="26" name="TextBox 25">
            <a:extLst>
              <a:ext uri="{FF2B5EF4-FFF2-40B4-BE49-F238E27FC236}">
                <a16:creationId xmlns:a16="http://schemas.microsoft.com/office/drawing/2014/main" id="{BED191B4-3F47-D4A0-0E16-432A6CC24159}"/>
              </a:ext>
            </a:extLst>
          </p:cNvPr>
          <p:cNvSpPr txBox="1"/>
          <p:nvPr/>
        </p:nvSpPr>
        <p:spPr>
          <a:xfrm>
            <a:off x="3267075" y="7137027"/>
            <a:ext cx="5657850" cy="523220"/>
          </a:xfrm>
          <a:prstGeom prst="rect">
            <a:avLst/>
          </a:prstGeom>
          <a:noFill/>
        </p:spPr>
        <p:txBody>
          <a:bodyPr wrap="square" rtlCol="0">
            <a:spAutoFit/>
          </a:bodyPr>
          <a:lstStyle/>
          <a:p>
            <a:pPr algn="ctr"/>
            <a:r>
              <a:rPr lang="en-US" sz="2800" dirty="0">
                <a:solidFill>
                  <a:schemeClr val="accent5"/>
                </a:solidFill>
                <a:latin typeface="Poppins Bold" panose="00000800000000000000" pitchFamily="2" charset="0"/>
                <a:ea typeface="Open Sans" panose="020B0606030504020204" pitchFamily="34" charset="0"/>
                <a:cs typeface="Poppins Bold" panose="00000800000000000000" pitchFamily="2" charset="0"/>
              </a:rPr>
              <a:t>Key U.S. Regulators</a:t>
            </a:r>
            <a:endParaRPr lang="en-GB" sz="2800" dirty="0">
              <a:solidFill>
                <a:schemeClr val="accent5"/>
              </a:solidFill>
              <a:latin typeface="Poppins Bold" panose="00000800000000000000" pitchFamily="2" charset="0"/>
              <a:cs typeface="Poppins Bold" panose="00000800000000000000" pitchFamily="2" charset="0"/>
            </a:endParaRPr>
          </a:p>
        </p:txBody>
      </p:sp>
      <p:sp>
        <p:nvSpPr>
          <p:cNvPr id="27" name="Rectangle: Rounded Corners 26">
            <a:extLst>
              <a:ext uri="{FF2B5EF4-FFF2-40B4-BE49-F238E27FC236}">
                <a16:creationId xmlns:a16="http://schemas.microsoft.com/office/drawing/2014/main" id="{39A9D4B1-1157-D2D4-1B9B-1C7B5B6A8362}"/>
              </a:ext>
            </a:extLst>
          </p:cNvPr>
          <p:cNvSpPr/>
          <p:nvPr/>
        </p:nvSpPr>
        <p:spPr>
          <a:xfrm>
            <a:off x="1139847" y="7864924"/>
            <a:ext cx="3085125" cy="3636681"/>
          </a:xfrm>
          <a:prstGeom prst="roundRect">
            <a:avLst>
              <a:gd name="adj" fmla="val 11262"/>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GB" sz="1800" b="1" i="0" u="none" strike="noStrike" cap="none" normalizeH="0" baseline="0" dirty="0">
              <a:ln>
                <a:noFill/>
              </a:ln>
              <a:solidFill>
                <a:schemeClr val="bg1"/>
              </a:solidFill>
              <a:effectLst/>
              <a:latin typeface="Poppins" panose="00000500000000000000" pitchFamily="2" charset="0"/>
              <a:ea typeface="Open Sans" panose="020B0606030504020204" pitchFamily="34" charset="0"/>
              <a:cs typeface="Poppins" panose="00000500000000000000" pitchFamily="2" charset="0"/>
            </a:endParaRPr>
          </a:p>
        </p:txBody>
      </p:sp>
      <p:sp>
        <p:nvSpPr>
          <p:cNvPr id="28" name="Rectangle: Rounded Corners 27">
            <a:extLst>
              <a:ext uri="{FF2B5EF4-FFF2-40B4-BE49-F238E27FC236}">
                <a16:creationId xmlns:a16="http://schemas.microsoft.com/office/drawing/2014/main" id="{A497BE82-66A9-472B-AEF4-FE21156B69B3}"/>
              </a:ext>
            </a:extLst>
          </p:cNvPr>
          <p:cNvSpPr/>
          <p:nvPr/>
        </p:nvSpPr>
        <p:spPr>
          <a:xfrm>
            <a:off x="4559413" y="7864924"/>
            <a:ext cx="3085125" cy="3636681"/>
          </a:xfrm>
          <a:prstGeom prst="roundRect">
            <a:avLst>
              <a:gd name="adj" fmla="val 11262"/>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GB" sz="1800" b="1" i="0" u="none" strike="noStrike" cap="none" normalizeH="0" baseline="0" dirty="0">
              <a:ln>
                <a:noFill/>
              </a:ln>
              <a:solidFill>
                <a:schemeClr val="bg1"/>
              </a:solidFill>
              <a:effectLst/>
              <a:latin typeface="Poppins" panose="00000500000000000000" pitchFamily="2" charset="0"/>
              <a:ea typeface="Open Sans" panose="020B0606030504020204" pitchFamily="34" charset="0"/>
              <a:cs typeface="Poppins" panose="00000500000000000000" pitchFamily="2" charset="0"/>
            </a:endParaRPr>
          </a:p>
        </p:txBody>
      </p:sp>
      <p:sp>
        <p:nvSpPr>
          <p:cNvPr id="29" name="Rectangle: Rounded Corners 28">
            <a:extLst>
              <a:ext uri="{FF2B5EF4-FFF2-40B4-BE49-F238E27FC236}">
                <a16:creationId xmlns:a16="http://schemas.microsoft.com/office/drawing/2014/main" id="{3323EB10-5321-8225-4CF2-8F676511EC7D}"/>
              </a:ext>
            </a:extLst>
          </p:cNvPr>
          <p:cNvSpPr/>
          <p:nvPr/>
        </p:nvSpPr>
        <p:spPr>
          <a:xfrm>
            <a:off x="7978979" y="7864924"/>
            <a:ext cx="3085125" cy="3636681"/>
          </a:xfrm>
          <a:prstGeom prst="roundRect">
            <a:avLst>
              <a:gd name="adj" fmla="val 11262"/>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0" lang="en-GB" sz="1800" b="1" i="0" u="none" strike="noStrike" cap="none" normalizeH="0" baseline="0" dirty="0">
              <a:ln>
                <a:noFill/>
              </a:ln>
              <a:solidFill>
                <a:schemeClr val="bg1"/>
              </a:solidFill>
              <a:effectLst/>
              <a:latin typeface="Poppins" panose="00000500000000000000" pitchFamily="2" charset="0"/>
              <a:ea typeface="Open Sans" panose="020B0606030504020204" pitchFamily="34" charset="0"/>
              <a:cs typeface="Poppins" panose="00000500000000000000" pitchFamily="2" charset="0"/>
            </a:endParaRPr>
          </a:p>
        </p:txBody>
      </p:sp>
      <p:sp>
        <p:nvSpPr>
          <p:cNvPr id="30" name="Rectangle: Rounded Corners 29">
            <a:extLst>
              <a:ext uri="{FF2B5EF4-FFF2-40B4-BE49-F238E27FC236}">
                <a16:creationId xmlns:a16="http://schemas.microsoft.com/office/drawing/2014/main" id="{DED75B7B-283D-F5CE-3416-A8D328CF9D94}"/>
              </a:ext>
            </a:extLst>
          </p:cNvPr>
          <p:cNvSpPr/>
          <p:nvPr/>
        </p:nvSpPr>
        <p:spPr>
          <a:xfrm>
            <a:off x="1139847" y="7860162"/>
            <a:ext cx="3085125" cy="891377"/>
          </a:xfrm>
          <a:prstGeom prst="roundRect">
            <a:avLst>
              <a:gd name="adj" fmla="val 37976"/>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800" b="1" u="none" strike="noStrike" cap="none" normalizeH="0" baseline="0" dirty="0">
                <a:ln>
                  <a:noFill/>
                </a:ln>
                <a:solidFill>
                  <a:schemeClr val="bg1"/>
                </a:solidFill>
                <a:effectLst/>
                <a:latin typeface="Poppins" panose="00000500000000000000" pitchFamily="2" charset="0"/>
                <a:ea typeface="Open Sans" panose="020B0606030504020204" pitchFamily="34" charset="0"/>
                <a:cs typeface="Poppins" panose="00000500000000000000" pitchFamily="2" charset="0"/>
              </a:rPr>
              <a:t>Banking (lending </a:t>
            </a:r>
            <a:br>
              <a:rPr kumimoji="0" lang="en-GB" sz="1800" b="1" u="none" strike="noStrike" cap="none" normalizeH="0" baseline="0" dirty="0">
                <a:ln>
                  <a:noFill/>
                </a:ln>
                <a:solidFill>
                  <a:schemeClr val="bg1"/>
                </a:solidFill>
                <a:effectLst/>
                <a:latin typeface="Poppins" panose="00000500000000000000" pitchFamily="2" charset="0"/>
                <a:ea typeface="Open Sans" panose="020B0606030504020204" pitchFamily="34" charset="0"/>
                <a:cs typeface="Poppins" panose="00000500000000000000" pitchFamily="2" charset="0"/>
              </a:rPr>
            </a:br>
            <a:r>
              <a:rPr kumimoji="0" lang="en-GB" sz="1800" b="1" u="none" strike="noStrike" cap="none" normalizeH="0" baseline="0" dirty="0">
                <a:ln>
                  <a:noFill/>
                </a:ln>
                <a:solidFill>
                  <a:schemeClr val="bg1"/>
                </a:solidFill>
                <a:effectLst/>
                <a:latin typeface="Poppins" panose="00000500000000000000" pitchFamily="2" charset="0"/>
                <a:ea typeface="Open Sans" panose="020B0606030504020204" pitchFamily="34" charset="0"/>
                <a:cs typeface="Poppins" panose="00000500000000000000" pitchFamily="2" charset="0"/>
              </a:rPr>
              <a:t>and borrowing)</a:t>
            </a:r>
            <a:endParaRPr kumimoji="0" lang="en-GB" sz="1800" b="1" i="0" u="none" strike="noStrike" cap="none" normalizeH="0" baseline="0" dirty="0">
              <a:ln>
                <a:noFill/>
              </a:ln>
              <a:solidFill>
                <a:schemeClr val="bg1"/>
              </a:solidFill>
              <a:effectLst/>
              <a:latin typeface="Poppins" panose="00000500000000000000" pitchFamily="2" charset="0"/>
              <a:ea typeface="Open Sans" panose="020B0606030504020204" pitchFamily="34" charset="0"/>
              <a:cs typeface="Poppins" panose="00000500000000000000" pitchFamily="2" charset="0"/>
            </a:endParaRPr>
          </a:p>
        </p:txBody>
      </p:sp>
      <p:sp>
        <p:nvSpPr>
          <p:cNvPr id="31" name="Rectangle: Rounded Corners 30">
            <a:extLst>
              <a:ext uri="{FF2B5EF4-FFF2-40B4-BE49-F238E27FC236}">
                <a16:creationId xmlns:a16="http://schemas.microsoft.com/office/drawing/2014/main" id="{BCAB39D8-9330-69FB-D2C3-FFEEED8E7F2D}"/>
              </a:ext>
            </a:extLst>
          </p:cNvPr>
          <p:cNvSpPr/>
          <p:nvPr/>
        </p:nvSpPr>
        <p:spPr>
          <a:xfrm>
            <a:off x="4559413" y="7860162"/>
            <a:ext cx="3085125" cy="891377"/>
          </a:xfrm>
          <a:prstGeom prst="roundRect">
            <a:avLst>
              <a:gd name="adj" fmla="val 39045"/>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800" b="1" u="none" strike="noStrike" cap="none" normalizeH="0" baseline="0" dirty="0">
                <a:ln>
                  <a:noFill/>
                </a:ln>
                <a:solidFill>
                  <a:schemeClr val="bg1"/>
                </a:solidFill>
                <a:effectLst/>
                <a:latin typeface="Poppins" panose="00000500000000000000" pitchFamily="2" charset="0"/>
                <a:ea typeface="Open Sans" panose="020B0606030504020204" pitchFamily="34" charset="0"/>
                <a:cs typeface="Poppins" panose="00000500000000000000" pitchFamily="2" charset="0"/>
              </a:rPr>
              <a:t>Securities and Investments</a:t>
            </a:r>
            <a:endParaRPr kumimoji="0" lang="en-GB" sz="1800" b="1" i="0" u="none" strike="noStrike" cap="none" normalizeH="0" baseline="0" dirty="0">
              <a:ln>
                <a:noFill/>
              </a:ln>
              <a:solidFill>
                <a:schemeClr val="bg1"/>
              </a:solidFill>
              <a:effectLst/>
              <a:latin typeface="Poppins" panose="00000500000000000000" pitchFamily="2" charset="0"/>
              <a:ea typeface="Open Sans" panose="020B0606030504020204" pitchFamily="34" charset="0"/>
              <a:cs typeface="Poppins" panose="00000500000000000000" pitchFamily="2" charset="0"/>
            </a:endParaRPr>
          </a:p>
        </p:txBody>
      </p:sp>
      <p:sp>
        <p:nvSpPr>
          <p:cNvPr id="32" name="Rectangle: Rounded Corners 31">
            <a:extLst>
              <a:ext uri="{FF2B5EF4-FFF2-40B4-BE49-F238E27FC236}">
                <a16:creationId xmlns:a16="http://schemas.microsoft.com/office/drawing/2014/main" id="{F8BA9D3E-DCCF-7511-FDAA-E640EC1FCCFA}"/>
              </a:ext>
            </a:extLst>
          </p:cNvPr>
          <p:cNvSpPr/>
          <p:nvPr/>
        </p:nvSpPr>
        <p:spPr>
          <a:xfrm>
            <a:off x="7978979" y="7860162"/>
            <a:ext cx="3085125" cy="891377"/>
          </a:xfrm>
          <a:prstGeom prst="roundRect">
            <a:avLst>
              <a:gd name="adj" fmla="val 40825"/>
            </a:avLst>
          </a:prstGeom>
          <a:solidFill>
            <a:schemeClr val="accent2"/>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GB" sz="1800" b="1" u="none" strike="noStrike" cap="none" normalizeH="0" baseline="0" dirty="0">
                <a:ln>
                  <a:noFill/>
                </a:ln>
                <a:solidFill>
                  <a:schemeClr val="bg1"/>
                </a:solidFill>
                <a:effectLst/>
                <a:latin typeface="Poppins" panose="00000500000000000000" pitchFamily="2" charset="0"/>
                <a:ea typeface="Open Sans" panose="020B0606030504020204" pitchFamily="34" charset="0"/>
                <a:cs typeface="Poppins" panose="00000500000000000000" pitchFamily="2" charset="0"/>
              </a:rPr>
              <a:t>Futures and Options Markets</a:t>
            </a:r>
            <a:endParaRPr kumimoji="0" lang="en-GB" sz="1800" b="1" i="0" u="none" strike="noStrike" cap="none" normalizeH="0" baseline="0" dirty="0">
              <a:ln>
                <a:noFill/>
              </a:ln>
              <a:solidFill>
                <a:schemeClr val="bg1"/>
              </a:solidFill>
              <a:effectLst/>
              <a:latin typeface="Poppins" panose="00000500000000000000" pitchFamily="2" charset="0"/>
              <a:ea typeface="Open Sans" panose="020B0606030504020204" pitchFamily="34" charset="0"/>
              <a:cs typeface="Poppins" panose="00000500000000000000" pitchFamily="2" charset="0"/>
            </a:endParaRPr>
          </a:p>
        </p:txBody>
      </p:sp>
      <p:sp>
        <p:nvSpPr>
          <p:cNvPr id="33" name="TextBox 32">
            <a:extLst>
              <a:ext uri="{FF2B5EF4-FFF2-40B4-BE49-F238E27FC236}">
                <a16:creationId xmlns:a16="http://schemas.microsoft.com/office/drawing/2014/main" id="{6C2F4F3E-5D5E-2006-92B0-2C9D0888E2C5}"/>
              </a:ext>
            </a:extLst>
          </p:cNvPr>
          <p:cNvSpPr txBox="1"/>
          <p:nvPr/>
        </p:nvSpPr>
        <p:spPr>
          <a:xfrm>
            <a:off x="1291759" y="8912307"/>
            <a:ext cx="2781300" cy="523220"/>
          </a:xfrm>
          <a:prstGeom prst="rect">
            <a:avLst/>
          </a:prstGeom>
          <a:noFill/>
        </p:spPr>
        <p:txBody>
          <a:bodyPr wrap="square" rtlCol="0">
            <a:spAutoFit/>
          </a:bodyPr>
          <a:lstStyle/>
          <a:p>
            <a:pPr marR="0" lvl="0" algn="ctr" defTabSz="914400" rtl="0" eaLnBrk="1" fontAlgn="base" latinLnBrk="0" hangingPunct="1">
              <a:lnSpc>
                <a:spcPct val="100000"/>
              </a:lnSpc>
              <a:spcBef>
                <a:spcPct val="0"/>
              </a:spcBef>
              <a:spcAft>
                <a:spcPct val="0"/>
              </a:spcAft>
              <a:buClr>
                <a:schemeClr val="accent1"/>
              </a:buClr>
              <a:buSzTx/>
              <a:tabLst/>
            </a:pPr>
            <a:r>
              <a:rPr kumimoji="0" lang="en-GB"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The Federal Reserve System (“</a:t>
            </a:r>
            <a:r>
              <a:rPr kumimoji="0" lang="en-GB" b="1"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The Fed</a:t>
            </a:r>
            <a:r>
              <a:rPr kumimoji="0" lang="en-GB"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a:t>
            </a:r>
          </a:p>
        </p:txBody>
      </p:sp>
      <p:sp>
        <p:nvSpPr>
          <p:cNvPr id="34" name="TextBox 33">
            <a:extLst>
              <a:ext uri="{FF2B5EF4-FFF2-40B4-BE49-F238E27FC236}">
                <a16:creationId xmlns:a16="http://schemas.microsoft.com/office/drawing/2014/main" id="{A7290194-A363-9F6B-CD80-479D44833548}"/>
              </a:ext>
            </a:extLst>
          </p:cNvPr>
          <p:cNvSpPr txBox="1"/>
          <p:nvPr/>
        </p:nvSpPr>
        <p:spPr>
          <a:xfrm>
            <a:off x="1291759" y="9540339"/>
            <a:ext cx="2781300" cy="523220"/>
          </a:xfrm>
          <a:prstGeom prst="rect">
            <a:avLst/>
          </a:prstGeom>
          <a:noFill/>
        </p:spPr>
        <p:txBody>
          <a:bodyPr wrap="square" rtlCol="0">
            <a:spAutoFit/>
          </a:bodyPr>
          <a:lstStyle/>
          <a:p>
            <a:pPr marR="0" lvl="0" algn="ctr" defTabSz="914400" rtl="0" eaLnBrk="1" fontAlgn="base" latinLnBrk="0" hangingPunct="1">
              <a:lnSpc>
                <a:spcPct val="100000"/>
              </a:lnSpc>
              <a:spcBef>
                <a:spcPct val="0"/>
              </a:spcBef>
              <a:spcAft>
                <a:spcPct val="0"/>
              </a:spcAft>
              <a:buClr>
                <a:schemeClr val="accent1"/>
              </a:buClr>
              <a:buSzTx/>
              <a:tabLst/>
            </a:pPr>
            <a:r>
              <a:rPr kumimoji="0" lang="en-US"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The Office of the Comptroller of the Currency (“</a:t>
            </a:r>
            <a:r>
              <a:rPr kumimoji="0" lang="en-US" b="1"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The OCC</a:t>
            </a:r>
            <a:r>
              <a:rPr kumimoji="0" lang="en-US"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a:t>
            </a:r>
          </a:p>
        </p:txBody>
      </p:sp>
      <p:sp>
        <p:nvSpPr>
          <p:cNvPr id="35" name="TextBox 34">
            <a:extLst>
              <a:ext uri="{FF2B5EF4-FFF2-40B4-BE49-F238E27FC236}">
                <a16:creationId xmlns:a16="http://schemas.microsoft.com/office/drawing/2014/main" id="{9D098C70-D4A2-7914-FA38-20C6510A8F98}"/>
              </a:ext>
            </a:extLst>
          </p:cNvPr>
          <p:cNvSpPr txBox="1"/>
          <p:nvPr/>
        </p:nvSpPr>
        <p:spPr>
          <a:xfrm>
            <a:off x="1215803" y="10168371"/>
            <a:ext cx="2933212" cy="523220"/>
          </a:xfrm>
          <a:prstGeom prst="rect">
            <a:avLst/>
          </a:prstGeom>
          <a:noFill/>
        </p:spPr>
        <p:txBody>
          <a:bodyPr wrap="square" rtlCol="0">
            <a:spAutoFit/>
          </a:bodyPr>
          <a:lstStyle/>
          <a:p>
            <a:pPr marR="0" lvl="0" algn="ctr" defTabSz="914400" rtl="0" eaLnBrk="1" fontAlgn="base" latinLnBrk="0" hangingPunct="1">
              <a:lnSpc>
                <a:spcPct val="100000"/>
              </a:lnSpc>
              <a:spcBef>
                <a:spcPct val="0"/>
              </a:spcBef>
              <a:spcAft>
                <a:spcPct val="0"/>
              </a:spcAft>
              <a:buClr>
                <a:schemeClr val="accent1"/>
              </a:buClr>
              <a:buSzTx/>
              <a:tabLst/>
            </a:pPr>
            <a:r>
              <a:rPr kumimoji="0" lang="en-US"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The Federal Deposit Insurance Corporation (“</a:t>
            </a:r>
            <a:r>
              <a:rPr kumimoji="0" lang="en-US" b="1"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The FDIC</a:t>
            </a:r>
            <a:r>
              <a:rPr kumimoji="0" lang="en-US"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a:t>
            </a:r>
          </a:p>
        </p:txBody>
      </p:sp>
      <p:sp>
        <p:nvSpPr>
          <p:cNvPr id="36" name="TextBox 35">
            <a:extLst>
              <a:ext uri="{FF2B5EF4-FFF2-40B4-BE49-F238E27FC236}">
                <a16:creationId xmlns:a16="http://schemas.microsoft.com/office/drawing/2014/main" id="{203541FF-86E6-4CA5-AAD3-129016FE329F}"/>
              </a:ext>
            </a:extLst>
          </p:cNvPr>
          <p:cNvSpPr txBox="1"/>
          <p:nvPr/>
        </p:nvSpPr>
        <p:spPr>
          <a:xfrm>
            <a:off x="1291759" y="10796403"/>
            <a:ext cx="2781300" cy="523220"/>
          </a:xfrm>
          <a:prstGeom prst="rect">
            <a:avLst/>
          </a:prstGeom>
          <a:noFill/>
        </p:spPr>
        <p:txBody>
          <a:bodyPr wrap="square" rtlCol="0">
            <a:spAutoFit/>
          </a:bodyPr>
          <a:lstStyle/>
          <a:p>
            <a:pPr marR="0" lvl="0" algn="ctr" defTabSz="914400" rtl="0" eaLnBrk="1" fontAlgn="base" latinLnBrk="0" hangingPunct="1">
              <a:lnSpc>
                <a:spcPct val="100000"/>
              </a:lnSpc>
              <a:spcBef>
                <a:spcPct val="0"/>
              </a:spcBef>
              <a:spcAft>
                <a:spcPct val="0"/>
              </a:spcAft>
              <a:buClr>
                <a:schemeClr val="accent1"/>
              </a:buClr>
              <a:buSzTx/>
              <a:tabLst/>
            </a:pPr>
            <a:r>
              <a:rPr kumimoji="0" lang="en-GB" b="1"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State </a:t>
            </a:r>
            <a:r>
              <a:rPr lang="en-GB"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B</a:t>
            </a:r>
            <a:r>
              <a:rPr kumimoji="0" lang="en-GB" b="1"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anking Agencies </a:t>
            </a:r>
            <a:r>
              <a:rPr kumimoji="0" lang="en-GB"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&amp; </a:t>
            </a:r>
            <a:r>
              <a:rPr kumimoji="0" lang="en-GB" b="1"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Other Regulators</a:t>
            </a:r>
          </a:p>
        </p:txBody>
      </p:sp>
      <p:sp>
        <p:nvSpPr>
          <p:cNvPr id="37" name="TextBox 36">
            <a:extLst>
              <a:ext uri="{FF2B5EF4-FFF2-40B4-BE49-F238E27FC236}">
                <a16:creationId xmlns:a16="http://schemas.microsoft.com/office/drawing/2014/main" id="{4AB24817-6940-B3ED-7C29-646E7CD08785}"/>
              </a:ext>
            </a:extLst>
          </p:cNvPr>
          <p:cNvSpPr txBox="1"/>
          <p:nvPr/>
        </p:nvSpPr>
        <p:spPr>
          <a:xfrm>
            <a:off x="4976604" y="9173138"/>
            <a:ext cx="2213115" cy="738664"/>
          </a:xfrm>
          <a:prstGeom prst="rect">
            <a:avLst/>
          </a:prstGeom>
          <a:noFill/>
        </p:spPr>
        <p:txBody>
          <a:bodyPr wrap="square" rtlCol="0">
            <a:spAutoFit/>
          </a:bodyPr>
          <a:lstStyle/>
          <a:p>
            <a:pPr marR="0" lvl="0" algn="ctr" defTabSz="914400" rtl="0" eaLnBrk="1" fontAlgn="base" latinLnBrk="0" hangingPunct="1">
              <a:lnSpc>
                <a:spcPct val="100000"/>
              </a:lnSpc>
              <a:spcBef>
                <a:spcPct val="0"/>
              </a:spcBef>
              <a:spcAft>
                <a:spcPct val="0"/>
              </a:spcAft>
              <a:buClr>
                <a:schemeClr val="accent1"/>
              </a:buClr>
              <a:buSzTx/>
              <a:tabLst/>
            </a:pPr>
            <a:r>
              <a:rPr kumimoji="0" lang="en-US"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U.S. Securities and Exchange Commission (“</a:t>
            </a:r>
            <a:r>
              <a:rPr kumimoji="0" lang="en-US" b="1"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The SEC</a:t>
            </a:r>
            <a:r>
              <a:rPr kumimoji="0" lang="en-US"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a:t>
            </a:r>
          </a:p>
        </p:txBody>
      </p:sp>
      <p:sp>
        <p:nvSpPr>
          <p:cNvPr id="38" name="TextBox 37">
            <a:extLst>
              <a:ext uri="{FF2B5EF4-FFF2-40B4-BE49-F238E27FC236}">
                <a16:creationId xmlns:a16="http://schemas.microsoft.com/office/drawing/2014/main" id="{F818899C-55E7-829F-084A-89D810AEA0B1}"/>
              </a:ext>
            </a:extLst>
          </p:cNvPr>
          <p:cNvSpPr txBox="1"/>
          <p:nvPr/>
        </p:nvSpPr>
        <p:spPr>
          <a:xfrm>
            <a:off x="8430146" y="9222217"/>
            <a:ext cx="2217795" cy="738664"/>
          </a:xfrm>
          <a:prstGeom prst="rect">
            <a:avLst/>
          </a:prstGeom>
          <a:noFill/>
        </p:spPr>
        <p:txBody>
          <a:bodyPr wrap="square" rtlCol="0">
            <a:spAutoFit/>
          </a:bodyPr>
          <a:lstStyle/>
          <a:p>
            <a:pPr marR="0" lvl="0" algn="ctr" defTabSz="914400" rtl="0" eaLnBrk="1" fontAlgn="base" latinLnBrk="0" hangingPunct="1">
              <a:lnSpc>
                <a:spcPct val="100000"/>
              </a:lnSpc>
              <a:spcBef>
                <a:spcPct val="0"/>
              </a:spcBef>
              <a:spcAft>
                <a:spcPct val="0"/>
              </a:spcAft>
              <a:buClr>
                <a:schemeClr val="accent1"/>
              </a:buClr>
              <a:buSzTx/>
              <a:tabLst/>
            </a:pPr>
            <a:r>
              <a:rPr kumimoji="0" lang="en-US"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U.S. Commodity Futures Trading Commission (“</a:t>
            </a:r>
            <a:r>
              <a:rPr kumimoji="0" lang="en-US" b="1"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CFTC</a:t>
            </a:r>
            <a:r>
              <a:rPr kumimoji="0" lang="en-US"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a:t>
            </a:r>
          </a:p>
        </p:txBody>
      </p:sp>
      <p:sp>
        <p:nvSpPr>
          <p:cNvPr id="39" name="TextBox 38">
            <a:extLst>
              <a:ext uri="{FF2B5EF4-FFF2-40B4-BE49-F238E27FC236}">
                <a16:creationId xmlns:a16="http://schemas.microsoft.com/office/drawing/2014/main" id="{7B3A6B71-09B3-430E-0D31-534793D22A8B}"/>
              </a:ext>
            </a:extLst>
          </p:cNvPr>
          <p:cNvSpPr txBox="1"/>
          <p:nvPr/>
        </p:nvSpPr>
        <p:spPr>
          <a:xfrm>
            <a:off x="4976604" y="10239386"/>
            <a:ext cx="2213115" cy="738664"/>
          </a:xfrm>
          <a:prstGeom prst="rect">
            <a:avLst/>
          </a:prstGeom>
          <a:noFill/>
        </p:spPr>
        <p:txBody>
          <a:bodyPr wrap="square" rtlCol="0">
            <a:spAutoFit/>
          </a:bodyPr>
          <a:lstStyle/>
          <a:p>
            <a:pPr marR="0" lvl="0" algn="ctr" defTabSz="914400" rtl="0" eaLnBrk="1" fontAlgn="base" latinLnBrk="0" hangingPunct="1">
              <a:lnSpc>
                <a:spcPct val="100000"/>
              </a:lnSpc>
              <a:spcBef>
                <a:spcPct val="0"/>
              </a:spcBef>
              <a:spcAft>
                <a:spcPct val="0"/>
              </a:spcAft>
              <a:buClr>
                <a:schemeClr val="accent1"/>
              </a:buClr>
              <a:buSzTx/>
              <a:tabLst/>
            </a:pPr>
            <a:r>
              <a:rPr kumimoji="0" lang="en-US"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Financial Industry Regulatory Authority (“</a:t>
            </a:r>
            <a:r>
              <a:rPr kumimoji="0" lang="en-US" b="1"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FINRA</a:t>
            </a:r>
            <a:r>
              <a:rPr kumimoji="0" lang="en-US"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a:t>
            </a:r>
          </a:p>
        </p:txBody>
      </p:sp>
      <p:sp>
        <p:nvSpPr>
          <p:cNvPr id="43" name="TextBox 42">
            <a:extLst>
              <a:ext uri="{FF2B5EF4-FFF2-40B4-BE49-F238E27FC236}">
                <a16:creationId xmlns:a16="http://schemas.microsoft.com/office/drawing/2014/main" id="{9F67077A-35C4-EA2C-E11B-CE40B9ACB6B5}"/>
              </a:ext>
            </a:extLst>
          </p:cNvPr>
          <p:cNvSpPr txBox="1"/>
          <p:nvPr/>
        </p:nvSpPr>
        <p:spPr>
          <a:xfrm>
            <a:off x="8430146" y="10318080"/>
            <a:ext cx="2217795" cy="523220"/>
          </a:xfrm>
          <a:prstGeom prst="rect">
            <a:avLst/>
          </a:prstGeom>
          <a:noFill/>
        </p:spPr>
        <p:txBody>
          <a:bodyPr wrap="square" rtlCol="0">
            <a:spAutoFit/>
          </a:bodyPr>
          <a:lstStyle/>
          <a:p>
            <a:pPr marR="0" lvl="0" algn="ctr" defTabSz="914400" rtl="0" eaLnBrk="1" fontAlgn="base" latinLnBrk="0" hangingPunct="1">
              <a:lnSpc>
                <a:spcPct val="100000"/>
              </a:lnSpc>
              <a:spcBef>
                <a:spcPct val="0"/>
              </a:spcBef>
              <a:spcAft>
                <a:spcPct val="0"/>
              </a:spcAft>
              <a:buClr>
                <a:schemeClr val="accent1"/>
              </a:buClr>
              <a:buSzTx/>
              <a:tabLst/>
            </a:pPr>
            <a:r>
              <a:rPr kumimoji="0" lang="en-US"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National Futures Association (“</a:t>
            </a:r>
            <a:r>
              <a:rPr kumimoji="0" lang="en-US" b="1"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NFA</a:t>
            </a:r>
            <a:r>
              <a:rPr kumimoji="0" lang="en-US"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a:t>
            </a:r>
            <a:endParaRPr kumimoji="0" lang="en-GB" u="none" strike="noStrike" cap="none" normalizeH="0" baseline="0" dirty="0">
              <a:ln>
                <a:noFill/>
              </a:ln>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endParaRPr>
          </a:p>
        </p:txBody>
      </p:sp>
    </p:spTree>
    <p:extLst>
      <p:ext uri="{BB962C8B-B14F-4D97-AF65-F5344CB8AC3E}">
        <p14:creationId xmlns:p14="http://schemas.microsoft.com/office/powerpoint/2010/main" val="35503655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 calcmode="lin" valueType="num">
                                      <p:cBhvr>
                                        <p:cTn id="10" dur="500" fill="hold"/>
                                        <p:tgtEl>
                                          <p:spTgt spid="25"/>
                                        </p:tgtEl>
                                        <p:attrNameLst>
                                          <p:attrName>ppt_w</p:attrName>
                                        </p:attrNameLst>
                                      </p:cBhvr>
                                      <p:tavLst>
                                        <p:tav tm="0">
                                          <p:val>
                                            <p:fltVal val="0"/>
                                          </p:val>
                                        </p:tav>
                                        <p:tav tm="100000">
                                          <p:val>
                                            <p:strVal val="#ppt_w"/>
                                          </p:val>
                                        </p:tav>
                                      </p:tavLst>
                                    </p:anim>
                                    <p:anim calcmode="lin" valueType="num">
                                      <p:cBhvr>
                                        <p:cTn id="11" dur="500" fill="hold"/>
                                        <p:tgtEl>
                                          <p:spTgt spid="25"/>
                                        </p:tgtEl>
                                        <p:attrNameLst>
                                          <p:attrName>ppt_h</p:attrName>
                                        </p:attrNameLst>
                                      </p:cBhvr>
                                      <p:tavLst>
                                        <p:tav tm="0">
                                          <p:val>
                                            <p:fltVal val="0"/>
                                          </p:val>
                                        </p:tav>
                                        <p:tav tm="100000">
                                          <p:val>
                                            <p:strVal val="#ppt_h"/>
                                          </p:val>
                                        </p:tav>
                                      </p:tavLst>
                                    </p:anim>
                                    <p:animEffect transition="in" filter="fade">
                                      <p:cBhvr>
                                        <p:cTn id="12" dur="500"/>
                                        <p:tgtEl>
                                          <p:spTgt spid="25"/>
                                        </p:tgtEl>
                                      </p:cBhvr>
                                    </p:animEffect>
                                  </p:childTnLst>
                                </p:cTn>
                              </p:par>
                            </p:childTnLst>
                          </p:cTn>
                        </p:par>
                        <p:par>
                          <p:cTn id="13" fill="hold">
                            <p:stCondLst>
                              <p:cond delay="500"/>
                            </p:stCondLst>
                            <p:childTnLst>
                              <p:par>
                                <p:cTn id="14" presetID="2" presetClass="entr" presetSubtype="4" decel="100000" fill="hold" nodeType="afterEffect">
                                  <p:stCondLst>
                                    <p:cond delay="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500" fill="hold"/>
                                        <p:tgtEl>
                                          <p:spTgt spid="40"/>
                                        </p:tgtEl>
                                        <p:attrNameLst>
                                          <p:attrName>ppt_x</p:attrName>
                                        </p:attrNameLst>
                                      </p:cBhvr>
                                      <p:tavLst>
                                        <p:tav tm="0">
                                          <p:val>
                                            <p:strVal val="#ppt_x"/>
                                          </p:val>
                                        </p:tav>
                                        <p:tav tm="100000">
                                          <p:val>
                                            <p:strVal val="#ppt_x"/>
                                          </p:val>
                                        </p:tav>
                                      </p:tavLst>
                                    </p:anim>
                                    <p:anim calcmode="lin" valueType="num">
                                      <p:cBhvr additive="base">
                                        <p:cTn id="17" dur="500" fill="hold"/>
                                        <p:tgtEl>
                                          <p:spTgt spid="40"/>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 presetClass="entr" presetSubtype="4" decel="100000"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ppt_x"/>
                                          </p:val>
                                        </p:tav>
                                        <p:tav tm="100000">
                                          <p:val>
                                            <p:strVal val="#ppt_x"/>
                                          </p:val>
                                        </p:tav>
                                      </p:tavLst>
                                    </p:anim>
                                    <p:anim calcmode="lin" valueType="num">
                                      <p:cBhvr additive="base">
                                        <p:cTn id="22" dur="500" fill="hold"/>
                                        <p:tgtEl>
                                          <p:spTgt spid="41"/>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decel="100000" fill="hold" nodeType="afterEffect">
                                  <p:stCondLst>
                                    <p:cond delay="0"/>
                                  </p:stCondLst>
                                  <p:childTnLst>
                                    <p:set>
                                      <p:cBhvr>
                                        <p:cTn id="25" dur="1" fill="hold">
                                          <p:stCondLst>
                                            <p:cond delay="0"/>
                                          </p:stCondLst>
                                        </p:cTn>
                                        <p:tgtEl>
                                          <p:spTgt spid="42"/>
                                        </p:tgtEl>
                                        <p:attrNameLst>
                                          <p:attrName>style.visibility</p:attrName>
                                        </p:attrNameLst>
                                      </p:cBhvr>
                                      <p:to>
                                        <p:strVal val="visible"/>
                                      </p:to>
                                    </p:set>
                                    <p:anim calcmode="lin" valueType="num">
                                      <p:cBhvr additive="base">
                                        <p:cTn id="26" dur="500" fill="hold"/>
                                        <p:tgtEl>
                                          <p:spTgt spid="42"/>
                                        </p:tgtEl>
                                        <p:attrNameLst>
                                          <p:attrName>ppt_x</p:attrName>
                                        </p:attrNameLst>
                                      </p:cBhvr>
                                      <p:tavLst>
                                        <p:tav tm="0">
                                          <p:val>
                                            <p:strVal val="#ppt_x"/>
                                          </p:val>
                                        </p:tav>
                                        <p:tav tm="100000">
                                          <p:val>
                                            <p:strVal val="#ppt_x"/>
                                          </p:val>
                                        </p:tav>
                                      </p:tavLst>
                                    </p:anim>
                                    <p:anim calcmode="lin" valueType="num">
                                      <p:cBhvr additive="base">
                                        <p:cTn id="27"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038658DF-DE10-EB1A-EB48-D0A675F0A681}"/>
              </a:ext>
            </a:extLst>
          </p:cNvPr>
          <p:cNvGrpSpPr/>
          <p:nvPr/>
        </p:nvGrpSpPr>
        <p:grpSpPr>
          <a:xfrm>
            <a:off x="7527671" y="3427428"/>
            <a:ext cx="1142067" cy="1141481"/>
            <a:chOff x="1690776" y="3153559"/>
            <a:chExt cx="1048355" cy="1047818"/>
          </a:xfrm>
        </p:grpSpPr>
        <p:sp>
          <p:nvSpPr>
            <p:cNvPr id="45" name="Freeform: Shape 44">
              <a:extLst>
                <a:ext uri="{FF2B5EF4-FFF2-40B4-BE49-F238E27FC236}">
                  <a16:creationId xmlns:a16="http://schemas.microsoft.com/office/drawing/2014/main" id="{E1BDAAEB-C8BD-E72A-B2AA-6B2FAEC16B6A}"/>
                </a:ext>
              </a:extLst>
            </p:cNvPr>
            <p:cNvSpPr/>
            <p:nvPr/>
          </p:nvSpPr>
          <p:spPr>
            <a:xfrm>
              <a:off x="1690776" y="3153574"/>
              <a:ext cx="1047788" cy="1047787"/>
            </a:xfrm>
            <a:custGeom>
              <a:avLst/>
              <a:gdLst>
                <a:gd name="connsiteX0" fmla="*/ 1047788 w 1047788"/>
                <a:gd name="connsiteY0" fmla="*/ 523894 h 1047787"/>
                <a:gd name="connsiteX1" fmla="*/ 1041864 w 1047788"/>
                <a:gd name="connsiteY1" fmla="*/ 602946 h 1047787"/>
                <a:gd name="connsiteX2" fmla="*/ 1030276 w 1047788"/>
                <a:gd name="connsiteY2" fmla="*/ 658637 h 1047787"/>
                <a:gd name="connsiteX3" fmla="*/ 986479 w 1047788"/>
                <a:gd name="connsiteY3" fmla="*/ 770020 h 1047787"/>
                <a:gd name="connsiteX4" fmla="*/ 947060 w 1047788"/>
                <a:gd name="connsiteY4" fmla="*/ 832799 h 1047787"/>
                <a:gd name="connsiteX5" fmla="*/ 903738 w 1047788"/>
                <a:gd name="connsiteY5" fmla="*/ 884694 h 1047787"/>
                <a:gd name="connsiteX6" fmla="*/ 854537 w 1047788"/>
                <a:gd name="connsiteY6" fmla="*/ 930267 h 1047787"/>
                <a:gd name="connsiteX7" fmla="*/ 659066 w 1047788"/>
                <a:gd name="connsiteY7" fmla="*/ 1030168 h 1047787"/>
                <a:gd name="connsiteX8" fmla="*/ 603375 w 1047788"/>
                <a:gd name="connsiteY8" fmla="*/ 1041802 h 1047787"/>
                <a:gd name="connsiteX9" fmla="*/ 537411 w 1047788"/>
                <a:gd name="connsiteY9" fmla="*/ 1047620 h 1047787"/>
                <a:gd name="connsiteX10" fmla="*/ 530660 w 1047788"/>
                <a:gd name="connsiteY10" fmla="*/ 1047742 h 1047787"/>
                <a:gd name="connsiteX11" fmla="*/ 524461 w 1047788"/>
                <a:gd name="connsiteY11" fmla="*/ 1047788 h 1047787"/>
                <a:gd name="connsiteX12" fmla="*/ 519439 w 1047788"/>
                <a:gd name="connsiteY12" fmla="*/ 1047757 h 1047787"/>
                <a:gd name="connsiteX13" fmla="*/ 514954 w 1047788"/>
                <a:gd name="connsiteY13" fmla="*/ 1047696 h 1047787"/>
                <a:gd name="connsiteX14" fmla="*/ 513913 w 1047788"/>
                <a:gd name="connsiteY14" fmla="*/ 1047681 h 1047787"/>
                <a:gd name="connsiteX15" fmla="*/ 499447 w 1047788"/>
                <a:gd name="connsiteY15" fmla="*/ 1047206 h 1047787"/>
                <a:gd name="connsiteX16" fmla="*/ 488762 w 1047788"/>
                <a:gd name="connsiteY16" fmla="*/ 1046579 h 1047787"/>
                <a:gd name="connsiteX17" fmla="*/ 483312 w 1047788"/>
                <a:gd name="connsiteY17" fmla="*/ 1046181 h 1047787"/>
                <a:gd name="connsiteX18" fmla="*/ 477541 w 1047788"/>
                <a:gd name="connsiteY18" fmla="*/ 1045706 h 1047787"/>
                <a:gd name="connsiteX19" fmla="*/ 0 w 1047788"/>
                <a:gd name="connsiteY19" fmla="*/ 523894 h 1047787"/>
                <a:gd name="connsiteX20" fmla="*/ 499447 w 1047788"/>
                <a:gd name="connsiteY20" fmla="*/ 582 h 1047787"/>
                <a:gd name="connsiteX21" fmla="*/ 513913 w 1047788"/>
                <a:gd name="connsiteY21" fmla="*/ 107 h 1047787"/>
                <a:gd name="connsiteX22" fmla="*/ 514954 w 1047788"/>
                <a:gd name="connsiteY22" fmla="*/ 92 h 1047787"/>
                <a:gd name="connsiteX23" fmla="*/ 519439 w 1047788"/>
                <a:gd name="connsiteY23" fmla="*/ 31 h 1047787"/>
                <a:gd name="connsiteX24" fmla="*/ 524461 w 1047788"/>
                <a:gd name="connsiteY24" fmla="*/ 0 h 1047787"/>
                <a:gd name="connsiteX25" fmla="*/ 530660 w 1047788"/>
                <a:gd name="connsiteY25" fmla="*/ 46 h 1047787"/>
                <a:gd name="connsiteX26" fmla="*/ 537411 w 1047788"/>
                <a:gd name="connsiteY26" fmla="*/ 168 h 1047787"/>
                <a:gd name="connsiteX27" fmla="*/ 603757 w 1047788"/>
                <a:gd name="connsiteY27" fmla="*/ 6047 h 1047787"/>
                <a:gd name="connsiteX28" fmla="*/ 659097 w 1047788"/>
                <a:gd name="connsiteY28" fmla="*/ 17635 h 1047787"/>
                <a:gd name="connsiteX29" fmla="*/ 852914 w 1047788"/>
                <a:gd name="connsiteY29" fmla="*/ 116205 h 1047787"/>
                <a:gd name="connsiteX30" fmla="*/ 903692 w 1047788"/>
                <a:gd name="connsiteY30" fmla="*/ 163033 h 1047787"/>
                <a:gd name="connsiteX31" fmla="*/ 946999 w 1047788"/>
                <a:gd name="connsiteY31" fmla="*/ 214912 h 1047787"/>
                <a:gd name="connsiteX32" fmla="*/ 985101 w 1047788"/>
                <a:gd name="connsiteY32" fmla="*/ 275212 h 1047787"/>
                <a:gd name="connsiteX33" fmla="*/ 1030214 w 1047788"/>
                <a:gd name="connsiteY33" fmla="*/ 388921 h 1047787"/>
                <a:gd name="connsiteX34" fmla="*/ 1041910 w 1047788"/>
                <a:gd name="connsiteY34" fmla="*/ 445118 h 1047787"/>
                <a:gd name="connsiteX35" fmla="*/ 1047788 w 1047788"/>
                <a:gd name="connsiteY35" fmla="*/ 523894 h 104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7788" h="1047787">
                  <a:moveTo>
                    <a:pt x="1047788" y="523894"/>
                  </a:moveTo>
                  <a:cubicBezTo>
                    <a:pt x="1047788" y="550760"/>
                    <a:pt x="1045767" y="577167"/>
                    <a:pt x="1041864" y="602946"/>
                  </a:cubicBezTo>
                  <a:cubicBezTo>
                    <a:pt x="1039001" y="621851"/>
                    <a:pt x="1035128" y="640436"/>
                    <a:pt x="1030276" y="658637"/>
                  </a:cubicBezTo>
                  <a:cubicBezTo>
                    <a:pt x="1019912" y="697750"/>
                    <a:pt x="1005124" y="735071"/>
                    <a:pt x="986479" y="770020"/>
                  </a:cubicBezTo>
                  <a:cubicBezTo>
                    <a:pt x="974814" y="791926"/>
                    <a:pt x="961618" y="812898"/>
                    <a:pt x="947060" y="832799"/>
                  </a:cubicBezTo>
                  <a:cubicBezTo>
                    <a:pt x="933742" y="851031"/>
                    <a:pt x="919260" y="868360"/>
                    <a:pt x="903738" y="884694"/>
                  </a:cubicBezTo>
                  <a:cubicBezTo>
                    <a:pt x="888338" y="900905"/>
                    <a:pt x="871912" y="916137"/>
                    <a:pt x="854537" y="930267"/>
                  </a:cubicBezTo>
                  <a:cubicBezTo>
                    <a:pt x="797988" y="976360"/>
                    <a:pt x="731612" y="1010864"/>
                    <a:pt x="659066" y="1030168"/>
                  </a:cubicBezTo>
                  <a:cubicBezTo>
                    <a:pt x="640864" y="1035021"/>
                    <a:pt x="622280" y="1038925"/>
                    <a:pt x="603375" y="1041802"/>
                  </a:cubicBezTo>
                  <a:cubicBezTo>
                    <a:pt x="581790" y="1045078"/>
                    <a:pt x="559777" y="1047053"/>
                    <a:pt x="537411" y="1047620"/>
                  </a:cubicBezTo>
                  <a:cubicBezTo>
                    <a:pt x="535176" y="1047681"/>
                    <a:pt x="532926" y="1047711"/>
                    <a:pt x="530660" y="1047742"/>
                  </a:cubicBezTo>
                  <a:cubicBezTo>
                    <a:pt x="528594" y="1047773"/>
                    <a:pt x="526527" y="1047788"/>
                    <a:pt x="524461" y="1047788"/>
                  </a:cubicBezTo>
                  <a:cubicBezTo>
                    <a:pt x="522777" y="1047788"/>
                    <a:pt x="521108" y="1047773"/>
                    <a:pt x="519439" y="1047757"/>
                  </a:cubicBezTo>
                  <a:cubicBezTo>
                    <a:pt x="517939" y="1047757"/>
                    <a:pt x="516439" y="1047727"/>
                    <a:pt x="514954" y="1047696"/>
                  </a:cubicBezTo>
                  <a:cubicBezTo>
                    <a:pt x="514602" y="1047696"/>
                    <a:pt x="514265" y="1047696"/>
                    <a:pt x="513913" y="1047681"/>
                  </a:cubicBezTo>
                  <a:cubicBezTo>
                    <a:pt x="509076" y="1047604"/>
                    <a:pt x="504254" y="1047451"/>
                    <a:pt x="499447" y="1047206"/>
                  </a:cubicBezTo>
                  <a:cubicBezTo>
                    <a:pt x="495880" y="1047038"/>
                    <a:pt x="492313" y="1046824"/>
                    <a:pt x="488762" y="1046579"/>
                  </a:cubicBezTo>
                  <a:cubicBezTo>
                    <a:pt x="486940" y="1046456"/>
                    <a:pt x="485118" y="1046318"/>
                    <a:pt x="483312" y="1046181"/>
                  </a:cubicBezTo>
                  <a:cubicBezTo>
                    <a:pt x="481383" y="1046028"/>
                    <a:pt x="479454" y="1045874"/>
                    <a:pt x="477541" y="1045706"/>
                  </a:cubicBezTo>
                  <a:cubicBezTo>
                    <a:pt x="209907" y="1022254"/>
                    <a:pt x="0" y="797605"/>
                    <a:pt x="0" y="523894"/>
                  </a:cubicBezTo>
                  <a:cubicBezTo>
                    <a:pt x="0" y="242743"/>
                    <a:pt x="221449" y="13333"/>
                    <a:pt x="499447" y="582"/>
                  </a:cubicBezTo>
                  <a:cubicBezTo>
                    <a:pt x="504254" y="337"/>
                    <a:pt x="509076" y="184"/>
                    <a:pt x="513913" y="107"/>
                  </a:cubicBezTo>
                  <a:cubicBezTo>
                    <a:pt x="514265" y="92"/>
                    <a:pt x="514602" y="92"/>
                    <a:pt x="514954" y="92"/>
                  </a:cubicBezTo>
                  <a:cubicBezTo>
                    <a:pt x="516439" y="61"/>
                    <a:pt x="517939" y="31"/>
                    <a:pt x="519439" y="31"/>
                  </a:cubicBezTo>
                  <a:cubicBezTo>
                    <a:pt x="521108" y="15"/>
                    <a:pt x="522777" y="0"/>
                    <a:pt x="524461" y="0"/>
                  </a:cubicBezTo>
                  <a:cubicBezTo>
                    <a:pt x="526527" y="0"/>
                    <a:pt x="528594" y="15"/>
                    <a:pt x="530660" y="46"/>
                  </a:cubicBezTo>
                  <a:cubicBezTo>
                    <a:pt x="532926" y="77"/>
                    <a:pt x="535176" y="107"/>
                    <a:pt x="537411" y="168"/>
                  </a:cubicBezTo>
                  <a:cubicBezTo>
                    <a:pt x="559914" y="735"/>
                    <a:pt x="582050" y="2725"/>
                    <a:pt x="603757" y="6047"/>
                  </a:cubicBezTo>
                  <a:cubicBezTo>
                    <a:pt x="622540" y="8925"/>
                    <a:pt x="641018" y="12798"/>
                    <a:pt x="659097" y="17635"/>
                  </a:cubicBezTo>
                  <a:cubicBezTo>
                    <a:pt x="730938" y="36755"/>
                    <a:pt x="796718" y="70785"/>
                    <a:pt x="852914" y="116205"/>
                  </a:cubicBezTo>
                  <a:cubicBezTo>
                    <a:pt x="870856" y="130686"/>
                    <a:pt x="887817" y="146331"/>
                    <a:pt x="903692" y="163033"/>
                  </a:cubicBezTo>
                  <a:cubicBezTo>
                    <a:pt x="919199" y="179367"/>
                    <a:pt x="933681" y="196696"/>
                    <a:pt x="946999" y="214912"/>
                  </a:cubicBezTo>
                  <a:cubicBezTo>
                    <a:pt x="961021" y="234063"/>
                    <a:pt x="973758" y="254209"/>
                    <a:pt x="985101" y="275212"/>
                  </a:cubicBezTo>
                  <a:cubicBezTo>
                    <a:pt x="1004359" y="310834"/>
                    <a:pt x="1019606" y="348936"/>
                    <a:pt x="1030214" y="388921"/>
                  </a:cubicBezTo>
                  <a:cubicBezTo>
                    <a:pt x="1035113" y="407276"/>
                    <a:pt x="1039032" y="426028"/>
                    <a:pt x="1041910" y="445118"/>
                  </a:cubicBezTo>
                  <a:cubicBezTo>
                    <a:pt x="1045783" y="470820"/>
                    <a:pt x="1047788" y="497120"/>
                    <a:pt x="1047788" y="523894"/>
                  </a:cubicBezTo>
                  <a:close/>
                </a:path>
              </a:pathLst>
            </a:custGeom>
            <a:solidFill>
              <a:srgbClr val="FFFFFF"/>
            </a:solidFill>
            <a:ln w="1523" cap="flat">
              <a:noFill/>
              <a:prstDash val="solid"/>
              <a:miter/>
            </a:ln>
          </p:spPr>
          <p:txBody>
            <a:bodyPr rtlCol="0" anchor="ctr"/>
            <a:lstStyle/>
            <a:p>
              <a:endParaRPr lang="en-GB" dirty="0">
                <a:latin typeface="Poppins" panose="00000500000000000000" pitchFamily="2" charset="0"/>
              </a:endParaRPr>
            </a:p>
          </p:txBody>
        </p:sp>
        <p:sp>
          <p:nvSpPr>
            <p:cNvPr id="46" name="Freeform: Shape 45">
              <a:extLst>
                <a:ext uri="{FF2B5EF4-FFF2-40B4-BE49-F238E27FC236}">
                  <a16:creationId xmlns:a16="http://schemas.microsoft.com/office/drawing/2014/main" id="{00734970-E0CE-3ED2-FA7E-C10DF2F7FF77}"/>
                </a:ext>
              </a:extLst>
            </p:cNvPr>
            <p:cNvSpPr/>
            <p:nvPr/>
          </p:nvSpPr>
          <p:spPr>
            <a:xfrm>
              <a:off x="1691328" y="3153559"/>
              <a:ext cx="1047803" cy="1047818"/>
            </a:xfrm>
            <a:custGeom>
              <a:avLst/>
              <a:gdLst>
                <a:gd name="connsiteX0" fmla="*/ 1047803 w 1047803"/>
                <a:gd name="connsiteY0" fmla="*/ 523909 h 1047818"/>
                <a:gd name="connsiteX1" fmla="*/ 1041879 w 1047803"/>
                <a:gd name="connsiteY1" fmla="*/ 602961 h 1047818"/>
                <a:gd name="connsiteX2" fmla="*/ 602823 w 1047803"/>
                <a:gd name="connsiteY2" fmla="*/ 602961 h 1047818"/>
                <a:gd name="connsiteX3" fmla="*/ 602823 w 1047803"/>
                <a:gd name="connsiteY3" fmla="*/ 1041925 h 1047818"/>
                <a:gd name="connsiteX4" fmla="*/ 523909 w 1047803"/>
                <a:gd name="connsiteY4" fmla="*/ 1047819 h 1047818"/>
                <a:gd name="connsiteX5" fmla="*/ 444980 w 1047803"/>
                <a:gd name="connsiteY5" fmla="*/ 1041894 h 1047818"/>
                <a:gd name="connsiteX6" fmla="*/ 444980 w 1047803"/>
                <a:gd name="connsiteY6" fmla="*/ 602930 h 1047818"/>
                <a:gd name="connsiteX7" fmla="*/ 5924 w 1047803"/>
                <a:gd name="connsiteY7" fmla="*/ 602930 h 1047818"/>
                <a:gd name="connsiteX8" fmla="*/ 0 w 1047803"/>
                <a:gd name="connsiteY8" fmla="*/ 523909 h 1047818"/>
                <a:gd name="connsiteX9" fmla="*/ 5924 w 1047803"/>
                <a:gd name="connsiteY9" fmla="*/ 444827 h 1047818"/>
                <a:gd name="connsiteX10" fmla="*/ 444995 w 1047803"/>
                <a:gd name="connsiteY10" fmla="*/ 444827 h 1047818"/>
                <a:gd name="connsiteX11" fmla="*/ 444995 w 1047803"/>
                <a:gd name="connsiteY11" fmla="*/ 5894 h 1047818"/>
                <a:gd name="connsiteX12" fmla="*/ 523909 w 1047803"/>
                <a:gd name="connsiteY12" fmla="*/ 0 h 1047818"/>
                <a:gd name="connsiteX13" fmla="*/ 603206 w 1047803"/>
                <a:gd name="connsiteY13" fmla="*/ 5940 h 1047818"/>
                <a:gd name="connsiteX14" fmla="*/ 603206 w 1047803"/>
                <a:gd name="connsiteY14" fmla="*/ 445118 h 1047818"/>
                <a:gd name="connsiteX15" fmla="*/ 1041925 w 1047803"/>
                <a:gd name="connsiteY15" fmla="*/ 445118 h 1047818"/>
                <a:gd name="connsiteX16" fmla="*/ 1047803 w 1047803"/>
                <a:gd name="connsiteY16" fmla="*/ 523909 h 104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7803" h="1047818">
                  <a:moveTo>
                    <a:pt x="1047803" y="523909"/>
                  </a:moveTo>
                  <a:cubicBezTo>
                    <a:pt x="1047803" y="550760"/>
                    <a:pt x="1045783" y="577182"/>
                    <a:pt x="1041879" y="602961"/>
                  </a:cubicBezTo>
                  <a:lnTo>
                    <a:pt x="602823" y="602961"/>
                  </a:lnTo>
                  <a:lnTo>
                    <a:pt x="602823" y="1041925"/>
                  </a:lnTo>
                  <a:cubicBezTo>
                    <a:pt x="577075" y="1045798"/>
                    <a:pt x="550745" y="1047819"/>
                    <a:pt x="523909" y="1047819"/>
                  </a:cubicBezTo>
                  <a:cubicBezTo>
                    <a:pt x="497074" y="1047819"/>
                    <a:pt x="470729" y="1045798"/>
                    <a:pt x="444980" y="1041894"/>
                  </a:cubicBezTo>
                  <a:lnTo>
                    <a:pt x="444980" y="602930"/>
                  </a:lnTo>
                  <a:lnTo>
                    <a:pt x="5924" y="602930"/>
                  </a:lnTo>
                  <a:cubicBezTo>
                    <a:pt x="2021" y="577151"/>
                    <a:pt x="0" y="550760"/>
                    <a:pt x="0" y="523909"/>
                  </a:cubicBezTo>
                  <a:cubicBezTo>
                    <a:pt x="0" y="497028"/>
                    <a:pt x="2021" y="470637"/>
                    <a:pt x="5924" y="444827"/>
                  </a:cubicBezTo>
                  <a:lnTo>
                    <a:pt x="444995" y="444827"/>
                  </a:lnTo>
                  <a:lnTo>
                    <a:pt x="444995" y="5894"/>
                  </a:lnTo>
                  <a:cubicBezTo>
                    <a:pt x="470744" y="2021"/>
                    <a:pt x="497074" y="0"/>
                    <a:pt x="523909" y="0"/>
                  </a:cubicBezTo>
                  <a:cubicBezTo>
                    <a:pt x="550883" y="0"/>
                    <a:pt x="577351" y="2051"/>
                    <a:pt x="603206" y="5940"/>
                  </a:cubicBezTo>
                  <a:lnTo>
                    <a:pt x="603206" y="445118"/>
                  </a:lnTo>
                  <a:lnTo>
                    <a:pt x="1041925" y="445118"/>
                  </a:lnTo>
                  <a:cubicBezTo>
                    <a:pt x="1045798" y="470836"/>
                    <a:pt x="1047803" y="497135"/>
                    <a:pt x="1047803" y="523909"/>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47" name="Freeform: Shape 46">
              <a:extLst>
                <a:ext uri="{FF2B5EF4-FFF2-40B4-BE49-F238E27FC236}">
                  <a16:creationId xmlns:a16="http://schemas.microsoft.com/office/drawing/2014/main" id="{C5FEF960-A470-EAC4-8AF2-A8C9E335F27B}"/>
                </a:ext>
              </a:extLst>
            </p:cNvPr>
            <p:cNvSpPr/>
            <p:nvPr/>
          </p:nvSpPr>
          <p:spPr>
            <a:xfrm>
              <a:off x="1886615" y="3924589"/>
              <a:ext cx="193878" cy="259275"/>
            </a:xfrm>
            <a:custGeom>
              <a:avLst/>
              <a:gdLst>
                <a:gd name="connsiteX0" fmla="*/ 193879 w 193878"/>
                <a:gd name="connsiteY0" fmla="*/ 0 h 259275"/>
                <a:gd name="connsiteX1" fmla="*/ 193879 w 193878"/>
                <a:gd name="connsiteY1" fmla="*/ 259276 h 259275"/>
                <a:gd name="connsiteX2" fmla="*/ 0 w 193878"/>
                <a:gd name="connsiteY2" fmla="*/ 160920 h 259275"/>
                <a:gd name="connsiteX3" fmla="*/ 193879 w 193878"/>
                <a:gd name="connsiteY3" fmla="*/ 0 h 259275"/>
              </a:gdLst>
              <a:ahLst/>
              <a:cxnLst>
                <a:cxn ang="0">
                  <a:pos x="connsiteX0" y="connsiteY0"/>
                </a:cxn>
                <a:cxn ang="0">
                  <a:pos x="connsiteX1" y="connsiteY1"/>
                </a:cxn>
                <a:cxn ang="0">
                  <a:pos x="connsiteX2" y="connsiteY2"/>
                </a:cxn>
                <a:cxn ang="0">
                  <a:pos x="connsiteX3" y="connsiteY3"/>
                </a:cxn>
              </a:cxnLst>
              <a:rect l="l" t="t" r="r" b="b"/>
              <a:pathLst>
                <a:path w="193878" h="259275">
                  <a:moveTo>
                    <a:pt x="193879" y="0"/>
                  </a:moveTo>
                  <a:lnTo>
                    <a:pt x="193879" y="259276"/>
                  </a:lnTo>
                  <a:cubicBezTo>
                    <a:pt x="122022" y="240217"/>
                    <a:pt x="56227" y="206248"/>
                    <a:pt x="0" y="160920"/>
                  </a:cubicBezTo>
                  <a:cubicBezTo>
                    <a:pt x="64631" y="107265"/>
                    <a:pt x="128605" y="54161"/>
                    <a:pt x="193879" y="0"/>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48" name="Freeform: Shape 47">
              <a:extLst>
                <a:ext uri="{FF2B5EF4-FFF2-40B4-BE49-F238E27FC236}">
                  <a16:creationId xmlns:a16="http://schemas.microsoft.com/office/drawing/2014/main" id="{55F90A86-A779-62C8-72C8-4009D87D3E81}"/>
                </a:ext>
              </a:extLst>
            </p:cNvPr>
            <p:cNvSpPr/>
            <p:nvPr/>
          </p:nvSpPr>
          <p:spPr>
            <a:xfrm>
              <a:off x="1889615" y="3171025"/>
              <a:ext cx="191062" cy="255249"/>
            </a:xfrm>
            <a:custGeom>
              <a:avLst/>
              <a:gdLst>
                <a:gd name="connsiteX0" fmla="*/ 191062 w 191062"/>
                <a:gd name="connsiteY0" fmla="*/ 0 h 255249"/>
                <a:gd name="connsiteX1" fmla="*/ 191062 w 191062"/>
                <a:gd name="connsiteY1" fmla="*/ 255250 h 255249"/>
                <a:gd name="connsiteX2" fmla="*/ 0 w 191062"/>
                <a:gd name="connsiteY2" fmla="*/ 96029 h 255249"/>
                <a:gd name="connsiteX3" fmla="*/ 191062 w 191062"/>
                <a:gd name="connsiteY3" fmla="*/ 0 h 255249"/>
              </a:gdLst>
              <a:ahLst/>
              <a:cxnLst>
                <a:cxn ang="0">
                  <a:pos x="connsiteX0" y="connsiteY0"/>
                </a:cxn>
                <a:cxn ang="0">
                  <a:pos x="connsiteX1" y="connsiteY1"/>
                </a:cxn>
                <a:cxn ang="0">
                  <a:pos x="connsiteX2" y="connsiteY2"/>
                </a:cxn>
                <a:cxn ang="0">
                  <a:pos x="connsiteX3" y="connsiteY3"/>
                </a:cxn>
              </a:cxnLst>
              <a:rect l="l" t="t" r="r" b="b"/>
              <a:pathLst>
                <a:path w="191062" h="255249">
                  <a:moveTo>
                    <a:pt x="191062" y="0"/>
                  </a:moveTo>
                  <a:lnTo>
                    <a:pt x="191062" y="255250"/>
                  </a:lnTo>
                  <a:cubicBezTo>
                    <a:pt x="126890" y="201763"/>
                    <a:pt x="63897" y="149271"/>
                    <a:pt x="0" y="96029"/>
                  </a:cubicBezTo>
                  <a:cubicBezTo>
                    <a:pt x="55600" y="51818"/>
                    <a:pt x="120399" y="18722"/>
                    <a:pt x="191062" y="0"/>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71" name="Freeform: Shape 70">
              <a:extLst>
                <a:ext uri="{FF2B5EF4-FFF2-40B4-BE49-F238E27FC236}">
                  <a16:creationId xmlns:a16="http://schemas.microsoft.com/office/drawing/2014/main" id="{7C746158-8052-2BC7-15BA-7BD1CD0FDB73}"/>
                </a:ext>
              </a:extLst>
            </p:cNvPr>
            <p:cNvSpPr/>
            <p:nvPr/>
          </p:nvSpPr>
          <p:spPr>
            <a:xfrm>
              <a:off x="1793005" y="3315413"/>
              <a:ext cx="288420" cy="227883"/>
            </a:xfrm>
            <a:custGeom>
              <a:avLst/>
              <a:gdLst>
                <a:gd name="connsiteX0" fmla="*/ 287290 w 288420"/>
                <a:gd name="connsiteY0" fmla="*/ 227863 h 227883"/>
                <a:gd name="connsiteX1" fmla="*/ 214101 w 288420"/>
                <a:gd name="connsiteY1" fmla="*/ 227695 h 227883"/>
                <a:gd name="connsiteX2" fmla="*/ 206998 w 288420"/>
                <a:gd name="connsiteY2" fmla="*/ 224189 h 227883"/>
                <a:gd name="connsiteX3" fmla="*/ 0 w 288420"/>
                <a:gd name="connsiteY3" fmla="*/ 51880 h 227883"/>
                <a:gd name="connsiteX4" fmla="*/ 43567 w 288420"/>
                <a:gd name="connsiteY4" fmla="*/ 0 h 227883"/>
                <a:gd name="connsiteX5" fmla="*/ 70510 w 288420"/>
                <a:gd name="connsiteY5" fmla="*/ 22381 h 227883"/>
                <a:gd name="connsiteX6" fmla="*/ 275931 w 288420"/>
                <a:gd name="connsiteY6" fmla="*/ 193052 h 227883"/>
                <a:gd name="connsiteX7" fmla="*/ 287290 w 288420"/>
                <a:gd name="connsiteY7" fmla="*/ 227863 h 22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420" h="227883">
                  <a:moveTo>
                    <a:pt x="287290" y="227863"/>
                  </a:moveTo>
                  <a:cubicBezTo>
                    <a:pt x="262889" y="227863"/>
                    <a:pt x="238502" y="227970"/>
                    <a:pt x="214101" y="227695"/>
                  </a:cubicBezTo>
                  <a:cubicBezTo>
                    <a:pt x="211698" y="227695"/>
                    <a:pt x="208988" y="225873"/>
                    <a:pt x="206998" y="224189"/>
                  </a:cubicBezTo>
                  <a:cubicBezTo>
                    <a:pt x="137958" y="166799"/>
                    <a:pt x="69010" y="109331"/>
                    <a:pt x="0" y="51880"/>
                  </a:cubicBezTo>
                  <a:cubicBezTo>
                    <a:pt x="13410" y="33648"/>
                    <a:pt x="27968" y="16319"/>
                    <a:pt x="43567" y="0"/>
                  </a:cubicBezTo>
                  <a:cubicBezTo>
                    <a:pt x="52890" y="7746"/>
                    <a:pt x="61708" y="15048"/>
                    <a:pt x="70510" y="22381"/>
                  </a:cubicBezTo>
                  <a:cubicBezTo>
                    <a:pt x="138876" y="79419"/>
                    <a:pt x="206952" y="136810"/>
                    <a:pt x="275931" y="193052"/>
                  </a:cubicBezTo>
                  <a:cubicBezTo>
                    <a:pt x="288224" y="203079"/>
                    <a:pt x="290076" y="213366"/>
                    <a:pt x="287290" y="227863"/>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72" name="Freeform: Shape 71">
              <a:extLst>
                <a:ext uri="{FF2B5EF4-FFF2-40B4-BE49-F238E27FC236}">
                  <a16:creationId xmlns:a16="http://schemas.microsoft.com/office/drawing/2014/main" id="{E8759076-F6C2-C43B-3606-AE7460EBFF6F}"/>
                </a:ext>
              </a:extLst>
            </p:cNvPr>
            <p:cNvSpPr/>
            <p:nvPr/>
          </p:nvSpPr>
          <p:spPr>
            <a:xfrm>
              <a:off x="1793097" y="3811545"/>
              <a:ext cx="288204" cy="227978"/>
            </a:xfrm>
            <a:custGeom>
              <a:avLst/>
              <a:gdLst>
                <a:gd name="connsiteX0" fmla="*/ 276299 w 288204"/>
                <a:gd name="connsiteY0" fmla="*/ 34590 h 227978"/>
                <a:gd name="connsiteX1" fmla="*/ 45404 w 288204"/>
                <a:gd name="connsiteY1" fmla="*/ 226432 h 227978"/>
                <a:gd name="connsiteX2" fmla="*/ 43475 w 288204"/>
                <a:gd name="connsiteY2" fmla="*/ 227979 h 227978"/>
                <a:gd name="connsiteX3" fmla="*/ 0 w 288204"/>
                <a:gd name="connsiteY3" fmla="*/ 176237 h 227978"/>
                <a:gd name="connsiteX4" fmla="*/ 48925 w 288204"/>
                <a:gd name="connsiteY4" fmla="*/ 135333 h 227978"/>
                <a:gd name="connsiteX5" fmla="*/ 204947 w 288204"/>
                <a:gd name="connsiteY5" fmla="*/ 5611 h 227978"/>
                <a:gd name="connsiteX6" fmla="*/ 219627 w 288204"/>
                <a:gd name="connsiteY6" fmla="*/ 330 h 227978"/>
                <a:gd name="connsiteX7" fmla="*/ 287305 w 288204"/>
                <a:gd name="connsiteY7" fmla="*/ 85 h 227978"/>
                <a:gd name="connsiteX8" fmla="*/ 276299 w 288204"/>
                <a:gd name="connsiteY8" fmla="*/ 34590 h 22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204" h="227978">
                  <a:moveTo>
                    <a:pt x="276299" y="34590"/>
                  </a:moveTo>
                  <a:cubicBezTo>
                    <a:pt x="198793" y="97904"/>
                    <a:pt x="122267" y="162368"/>
                    <a:pt x="45404" y="226432"/>
                  </a:cubicBezTo>
                  <a:cubicBezTo>
                    <a:pt x="44761" y="226953"/>
                    <a:pt x="44134" y="227458"/>
                    <a:pt x="43475" y="227979"/>
                  </a:cubicBezTo>
                  <a:cubicBezTo>
                    <a:pt x="27907" y="211691"/>
                    <a:pt x="13349" y="194423"/>
                    <a:pt x="0" y="176237"/>
                  </a:cubicBezTo>
                  <a:cubicBezTo>
                    <a:pt x="16701" y="162245"/>
                    <a:pt x="32806" y="148774"/>
                    <a:pt x="48925" y="135333"/>
                  </a:cubicBezTo>
                  <a:cubicBezTo>
                    <a:pt x="100866" y="92026"/>
                    <a:pt x="152776" y="48627"/>
                    <a:pt x="204947" y="5611"/>
                  </a:cubicBezTo>
                  <a:cubicBezTo>
                    <a:pt x="208759" y="2458"/>
                    <a:pt x="214652" y="437"/>
                    <a:pt x="219627" y="330"/>
                  </a:cubicBezTo>
                  <a:cubicBezTo>
                    <a:pt x="242008" y="-221"/>
                    <a:pt x="264373" y="85"/>
                    <a:pt x="287305" y="85"/>
                  </a:cubicBezTo>
                  <a:cubicBezTo>
                    <a:pt x="289295" y="13862"/>
                    <a:pt x="288913" y="24287"/>
                    <a:pt x="276299" y="34590"/>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73" name="Freeform: Shape 72">
              <a:extLst>
                <a:ext uri="{FF2B5EF4-FFF2-40B4-BE49-F238E27FC236}">
                  <a16:creationId xmlns:a16="http://schemas.microsoft.com/office/drawing/2014/main" id="{BA228260-6F55-FE76-AA26-9BB4076F7F0B}"/>
                </a:ext>
              </a:extLst>
            </p:cNvPr>
            <p:cNvSpPr/>
            <p:nvPr/>
          </p:nvSpPr>
          <p:spPr>
            <a:xfrm>
              <a:off x="1708840" y="3425647"/>
              <a:ext cx="187189" cy="117016"/>
            </a:xfrm>
            <a:custGeom>
              <a:avLst/>
              <a:gdLst>
                <a:gd name="connsiteX0" fmla="*/ 187189 w 187189"/>
                <a:gd name="connsiteY0" fmla="*/ 117016 h 117016"/>
                <a:gd name="connsiteX1" fmla="*/ 0 w 187189"/>
                <a:gd name="connsiteY1" fmla="*/ 117016 h 117016"/>
                <a:gd name="connsiteX2" fmla="*/ 46874 w 187189"/>
                <a:gd name="connsiteY2" fmla="*/ 0 h 117016"/>
                <a:gd name="connsiteX3" fmla="*/ 187189 w 187189"/>
                <a:gd name="connsiteY3" fmla="*/ 117016 h 117016"/>
              </a:gdLst>
              <a:ahLst/>
              <a:cxnLst>
                <a:cxn ang="0">
                  <a:pos x="connsiteX0" y="connsiteY0"/>
                </a:cxn>
                <a:cxn ang="0">
                  <a:pos x="connsiteX1" y="connsiteY1"/>
                </a:cxn>
                <a:cxn ang="0">
                  <a:pos x="connsiteX2" y="connsiteY2"/>
                </a:cxn>
                <a:cxn ang="0">
                  <a:pos x="connsiteX3" y="connsiteY3"/>
                </a:cxn>
              </a:cxnLst>
              <a:rect l="l" t="t" r="r" b="b"/>
              <a:pathLst>
                <a:path w="187189" h="117016">
                  <a:moveTo>
                    <a:pt x="187189" y="117016"/>
                  </a:moveTo>
                  <a:lnTo>
                    <a:pt x="0" y="117016"/>
                  </a:lnTo>
                  <a:cubicBezTo>
                    <a:pt x="10945" y="75776"/>
                    <a:pt x="26805" y="36556"/>
                    <a:pt x="46874" y="0"/>
                  </a:cubicBezTo>
                  <a:cubicBezTo>
                    <a:pt x="93319" y="38715"/>
                    <a:pt x="139458" y="77184"/>
                    <a:pt x="187189" y="117016"/>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76" name="Freeform: Shape 75">
              <a:extLst>
                <a:ext uri="{FF2B5EF4-FFF2-40B4-BE49-F238E27FC236}">
                  <a16:creationId xmlns:a16="http://schemas.microsoft.com/office/drawing/2014/main" id="{79861957-62E2-6684-E18E-CA3C99D3BD3F}"/>
                </a:ext>
              </a:extLst>
            </p:cNvPr>
            <p:cNvSpPr/>
            <p:nvPr/>
          </p:nvSpPr>
          <p:spPr>
            <a:xfrm>
              <a:off x="1708855" y="3812211"/>
              <a:ext cx="182780" cy="114475"/>
            </a:xfrm>
            <a:custGeom>
              <a:avLst/>
              <a:gdLst>
                <a:gd name="connsiteX0" fmla="*/ 182780 w 182780"/>
                <a:gd name="connsiteY0" fmla="*/ 0 h 114475"/>
                <a:gd name="connsiteX1" fmla="*/ 45435 w 182780"/>
                <a:gd name="connsiteY1" fmla="*/ 114475 h 114475"/>
                <a:gd name="connsiteX2" fmla="*/ 0 w 182780"/>
                <a:gd name="connsiteY2" fmla="*/ 0 h 114475"/>
                <a:gd name="connsiteX3" fmla="*/ 182780 w 182780"/>
                <a:gd name="connsiteY3" fmla="*/ 0 h 114475"/>
              </a:gdLst>
              <a:ahLst/>
              <a:cxnLst>
                <a:cxn ang="0">
                  <a:pos x="connsiteX0" y="connsiteY0"/>
                </a:cxn>
                <a:cxn ang="0">
                  <a:pos x="connsiteX1" y="connsiteY1"/>
                </a:cxn>
                <a:cxn ang="0">
                  <a:pos x="connsiteX2" y="connsiteY2"/>
                </a:cxn>
                <a:cxn ang="0">
                  <a:pos x="connsiteX3" y="connsiteY3"/>
                </a:cxn>
              </a:cxnLst>
              <a:rect l="l" t="t" r="r" b="b"/>
              <a:pathLst>
                <a:path w="182780" h="114475">
                  <a:moveTo>
                    <a:pt x="182780" y="0"/>
                  </a:moveTo>
                  <a:cubicBezTo>
                    <a:pt x="136152" y="38852"/>
                    <a:pt x="91008" y="76495"/>
                    <a:pt x="45435" y="114475"/>
                  </a:cubicBezTo>
                  <a:cubicBezTo>
                    <a:pt x="26024" y="78623"/>
                    <a:pt x="10670" y="40276"/>
                    <a:pt x="0" y="0"/>
                  </a:cubicBezTo>
                  <a:lnTo>
                    <a:pt x="182780" y="0"/>
                  </a:ln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77" name="Freeform: Shape 76">
              <a:extLst>
                <a:ext uri="{FF2B5EF4-FFF2-40B4-BE49-F238E27FC236}">
                  <a16:creationId xmlns:a16="http://schemas.microsoft.com/office/drawing/2014/main" id="{ADC914AD-7DEC-B5ED-0754-A8A8033CBD15}"/>
                </a:ext>
              </a:extLst>
            </p:cNvPr>
            <p:cNvSpPr/>
            <p:nvPr/>
          </p:nvSpPr>
          <p:spPr>
            <a:xfrm>
              <a:off x="2349873" y="3171025"/>
              <a:ext cx="194108" cy="259704"/>
            </a:xfrm>
            <a:custGeom>
              <a:avLst/>
              <a:gdLst>
                <a:gd name="connsiteX0" fmla="*/ 194109 w 194108"/>
                <a:gd name="connsiteY0" fmla="*/ 98509 h 259704"/>
                <a:gd name="connsiteX1" fmla="*/ 0 w 194108"/>
                <a:gd name="connsiteY1" fmla="*/ 259704 h 259704"/>
                <a:gd name="connsiteX2" fmla="*/ 0 w 194108"/>
                <a:gd name="connsiteY2" fmla="*/ 0 h 259704"/>
                <a:gd name="connsiteX3" fmla="*/ 194109 w 194108"/>
                <a:gd name="connsiteY3" fmla="*/ 98509 h 259704"/>
              </a:gdLst>
              <a:ahLst/>
              <a:cxnLst>
                <a:cxn ang="0">
                  <a:pos x="connsiteX0" y="connsiteY0"/>
                </a:cxn>
                <a:cxn ang="0">
                  <a:pos x="connsiteX1" y="connsiteY1"/>
                </a:cxn>
                <a:cxn ang="0">
                  <a:pos x="connsiteX2" y="connsiteY2"/>
                </a:cxn>
                <a:cxn ang="0">
                  <a:pos x="connsiteX3" y="connsiteY3"/>
                </a:cxn>
              </a:cxnLst>
              <a:rect l="l" t="t" r="r" b="b"/>
              <a:pathLst>
                <a:path w="194108" h="259704">
                  <a:moveTo>
                    <a:pt x="194109" y="98509"/>
                  </a:moveTo>
                  <a:cubicBezTo>
                    <a:pt x="129492" y="152133"/>
                    <a:pt x="65412" y="205375"/>
                    <a:pt x="0" y="259704"/>
                  </a:cubicBezTo>
                  <a:lnTo>
                    <a:pt x="0" y="0"/>
                  </a:lnTo>
                  <a:cubicBezTo>
                    <a:pt x="71949" y="19074"/>
                    <a:pt x="137820" y="53074"/>
                    <a:pt x="194109" y="98509"/>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78" name="Freeform: Shape 77">
              <a:extLst>
                <a:ext uri="{FF2B5EF4-FFF2-40B4-BE49-F238E27FC236}">
                  <a16:creationId xmlns:a16="http://schemas.microsoft.com/office/drawing/2014/main" id="{9C0B3D6F-C3F7-1124-D42B-C403291357C4}"/>
                </a:ext>
              </a:extLst>
            </p:cNvPr>
            <p:cNvSpPr/>
            <p:nvPr/>
          </p:nvSpPr>
          <p:spPr>
            <a:xfrm>
              <a:off x="2348989" y="3316331"/>
              <a:ext cx="289138" cy="226850"/>
            </a:xfrm>
            <a:custGeom>
              <a:avLst/>
              <a:gdLst>
                <a:gd name="connsiteX0" fmla="*/ 289138 w 289138"/>
                <a:gd name="connsiteY0" fmla="*/ 51864 h 226850"/>
                <a:gd name="connsiteX1" fmla="*/ 265319 w 289138"/>
                <a:gd name="connsiteY1" fmla="*/ 71826 h 226850"/>
                <a:gd name="connsiteX2" fmla="*/ 85569 w 289138"/>
                <a:gd name="connsiteY2" fmla="*/ 221403 h 226850"/>
                <a:gd name="connsiteX3" fmla="*/ 74945 w 289138"/>
                <a:gd name="connsiteY3" fmla="*/ 226577 h 226850"/>
                <a:gd name="connsiteX4" fmla="*/ 1313 w 289138"/>
                <a:gd name="connsiteY4" fmla="*/ 226792 h 226850"/>
                <a:gd name="connsiteX5" fmla="*/ 12702 w 289138"/>
                <a:gd name="connsiteY5" fmla="*/ 193741 h 226850"/>
                <a:gd name="connsiteX6" fmla="*/ 245770 w 289138"/>
                <a:gd name="connsiteY6" fmla="*/ 0 h 226850"/>
                <a:gd name="connsiteX7" fmla="*/ 289138 w 289138"/>
                <a:gd name="connsiteY7" fmla="*/ 51864 h 22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138" h="226850">
                  <a:moveTo>
                    <a:pt x="289138" y="51864"/>
                  </a:moveTo>
                  <a:cubicBezTo>
                    <a:pt x="280811" y="58860"/>
                    <a:pt x="273065" y="65366"/>
                    <a:pt x="265319" y="71826"/>
                  </a:cubicBezTo>
                  <a:cubicBezTo>
                    <a:pt x="205433" y="121716"/>
                    <a:pt x="145562" y="171651"/>
                    <a:pt x="85569" y="221403"/>
                  </a:cubicBezTo>
                  <a:cubicBezTo>
                    <a:pt x="82584" y="223898"/>
                    <a:pt x="78543" y="226485"/>
                    <a:pt x="74945" y="226577"/>
                  </a:cubicBezTo>
                  <a:cubicBezTo>
                    <a:pt x="50529" y="227021"/>
                    <a:pt x="26066" y="226792"/>
                    <a:pt x="1313" y="226792"/>
                  </a:cubicBezTo>
                  <a:cubicBezTo>
                    <a:pt x="-2285" y="212249"/>
                    <a:pt x="1512" y="202957"/>
                    <a:pt x="12702" y="193741"/>
                  </a:cubicBezTo>
                  <a:cubicBezTo>
                    <a:pt x="90315" y="129982"/>
                    <a:pt x="167254" y="65427"/>
                    <a:pt x="245770" y="0"/>
                  </a:cubicBezTo>
                  <a:cubicBezTo>
                    <a:pt x="261323" y="16319"/>
                    <a:pt x="275805" y="33632"/>
                    <a:pt x="289138" y="51864"/>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79" name="Freeform: Shape 78">
              <a:extLst>
                <a:ext uri="{FF2B5EF4-FFF2-40B4-BE49-F238E27FC236}">
                  <a16:creationId xmlns:a16="http://schemas.microsoft.com/office/drawing/2014/main" id="{111BC1EC-AB83-F1B8-99A0-6266580734C4}"/>
                </a:ext>
              </a:extLst>
            </p:cNvPr>
            <p:cNvSpPr/>
            <p:nvPr/>
          </p:nvSpPr>
          <p:spPr>
            <a:xfrm>
              <a:off x="2539481" y="3428786"/>
              <a:ext cx="181509" cy="113709"/>
            </a:xfrm>
            <a:custGeom>
              <a:avLst/>
              <a:gdLst>
                <a:gd name="connsiteX0" fmla="*/ 181510 w 181509"/>
                <a:gd name="connsiteY0" fmla="*/ 113710 h 113709"/>
                <a:gd name="connsiteX1" fmla="*/ 0 w 181509"/>
                <a:gd name="connsiteY1" fmla="*/ 113710 h 113709"/>
                <a:gd name="connsiteX2" fmla="*/ 136397 w 181509"/>
                <a:gd name="connsiteY2" fmla="*/ 0 h 113709"/>
                <a:gd name="connsiteX3" fmla="*/ 181510 w 181509"/>
                <a:gd name="connsiteY3" fmla="*/ 113710 h 113709"/>
              </a:gdLst>
              <a:ahLst/>
              <a:cxnLst>
                <a:cxn ang="0">
                  <a:pos x="connsiteX0" y="connsiteY0"/>
                </a:cxn>
                <a:cxn ang="0">
                  <a:pos x="connsiteX1" y="connsiteY1"/>
                </a:cxn>
                <a:cxn ang="0">
                  <a:pos x="connsiteX2" y="connsiteY2"/>
                </a:cxn>
                <a:cxn ang="0">
                  <a:pos x="connsiteX3" y="connsiteY3"/>
                </a:cxn>
              </a:cxnLst>
              <a:rect l="l" t="t" r="r" b="b"/>
              <a:pathLst>
                <a:path w="181509" h="113709">
                  <a:moveTo>
                    <a:pt x="181510" y="113710"/>
                  </a:moveTo>
                  <a:lnTo>
                    <a:pt x="0" y="113710"/>
                  </a:lnTo>
                  <a:cubicBezTo>
                    <a:pt x="46124" y="75271"/>
                    <a:pt x="90824" y="37995"/>
                    <a:pt x="136397" y="0"/>
                  </a:cubicBezTo>
                  <a:cubicBezTo>
                    <a:pt x="155654" y="35622"/>
                    <a:pt x="170901" y="73724"/>
                    <a:pt x="181510" y="113710"/>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80" name="Freeform: Shape 79">
              <a:extLst>
                <a:ext uri="{FF2B5EF4-FFF2-40B4-BE49-F238E27FC236}">
                  <a16:creationId xmlns:a16="http://schemas.microsoft.com/office/drawing/2014/main" id="{EF17C5A0-2CC1-2E6B-8F33-2D5C2E92356D}"/>
                </a:ext>
              </a:extLst>
            </p:cNvPr>
            <p:cNvSpPr/>
            <p:nvPr/>
          </p:nvSpPr>
          <p:spPr>
            <a:xfrm>
              <a:off x="2349858" y="3920930"/>
              <a:ext cx="195761" cy="262995"/>
            </a:xfrm>
            <a:custGeom>
              <a:avLst/>
              <a:gdLst>
                <a:gd name="connsiteX0" fmla="*/ 195762 w 195761"/>
                <a:gd name="connsiteY0" fmla="*/ 163171 h 262995"/>
                <a:gd name="connsiteX1" fmla="*/ 0 w 195761"/>
                <a:gd name="connsiteY1" fmla="*/ 262996 h 262995"/>
                <a:gd name="connsiteX2" fmla="*/ 0 w 195761"/>
                <a:gd name="connsiteY2" fmla="*/ 0 h 262995"/>
                <a:gd name="connsiteX3" fmla="*/ 195762 w 195761"/>
                <a:gd name="connsiteY3" fmla="*/ 163171 h 262995"/>
              </a:gdLst>
              <a:ahLst/>
              <a:cxnLst>
                <a:cxn ang="0">
                  <a:pos x="connsiteX0" y="connsiteY0"/>
                </a:cxn>
                <a:cxn ang="0">
                  <a:pos x="connsiteX1" y="connsiteY1"/>
                </a:cxn>
                <a:cxn ang="0">
                  <a:pos x="connsiteX2" y="connsiteY2"/>
                </a:cxn>
                <a:cxn ang="0">
                  <a:pos x="connsiteX3" y="connsiteY3"/>
                </a:cxn>
              </a:cxnLst>
              <a:rect l="l" t="t" r="r" b="b"/>
              <a:pathLst>
                <a:path w="195761" h="262995">
                  <a:moveTo>
                    <a:pt x="195762" y="163171"/>
                  </a:moveTo>
                  <a:cubicBezTo>
                    <a:pt x="139121" y="209248"/>
                    <a:pt x="72653" y="243738"/>
                    <a:pt x="0" y="262996"/>
                  </a:cubicBezTo>
                  <a:lnTo>
                    <a:pt x="0" y="0"/>
                  </a:lnTo>
                  <a:cubicBezTo>
                    <a:pt x="65825" y="54834"/>
                    <a:pt x="130396" y="108689"/>
                    <a:pt x="195762" y="163171"/>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82" name="Freeform: Shape 81">
              <a:extLst>
                <a:ext uri="{FF2B5EF4-FFF2-40B4-BE49-F238E27FC236}">
                  <a16:creationId xmlns:a16="http://schemas.microsoft.com/office/drawing/2014/main" id="{7070A117-3FC2-515C-2A4E-05D7590DC61F}"/>
                </a:ext>
              </a:extLst>
            </p:cNvPr>
            <p:cNvSpPr/>
            <p:nvPr/>
          </p:nvSpPr>
          <p:spPr>
            <a:xfrm>
              <a:off x="2348882" y="3811651"/>
              <a:ext cx="289305" cy="226892"/>
            </a:xfrm>
            <a:custGeom>
              <a:avLst/>
              <a:gdLst>
                <a:gd name="connsiteX0" fmla="*/ 289306 w 289305"/>
                <a:gd name="connsiteY0" fmla="*/ 175028 h 226892"/>
                <a:gd name="connsiteX1" fmla="*/ 245968 w 289305"/>
                <a:gd name="connsiteY1" fmla="*/ 226892 h 226892"/>
                <a:gd name="connsiteX2" fmla="*/ 190598 w 289305"/>
                <a:gd name="connsiteY2" fmla="*/ 180891 h 226892"/>
                <a:gd name="connsiteX3" fmla="*/ 13941 w 289305"/>
                <a:gd name="connsiteY3" fmla="*/ 33978 h 226892"/>
                <a:gd name="connsiteX4" fmla="*/ 1909 w 289305"/>
                <a:gd name="connsiteY4" fmla="*/ 9 h 226892"/>
                <a:gd name="connsiteX5" fmla="*/ 76720 w 289305"/>
                <a:gd name="connsiteY5" fmla="*/ 147 h 226892"/>
                <a:gd name="connsiteX6" fmla="*/ 83058 w 289305"/>
                <a:gd name="connsiteY6" fmla="*/ 3086 h 226892"/>
                <a:gd name="connsiteX7" fmla="*/ 289306 w 289305"/>
                <a:gd name="connsiteY7" fmla="*/ 175028 h 22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305" h="226892">
                  <a:moveTo>
                    <a:pt x="289306" y="175028"/>
                  </a:moveTo>
                  <a:cubicBezTo>
                    <a:pt x="275973" y="193260"/>
                    <a:pt x="261476" y="210574"/>
                    <a:pt x="245968" y="226892"/>
                  </a:cubicBezTo>
                  <a:cubicBezTo>
                    <a:pt x="227047" y="211186"/>
                    <a:pt x="208800" y="196046"/>
                    <a:pt x="190598" y="180891"/>
                  </a:cubicBezTo>
                  <a:cubicBezTo>
                    <a:pt x="131769" y="131828"/>
                    <a:pt x="73184" y="82490"/>
                    <a:pt x="13941" y="33978"/>
                  </a:cubicBezTo>
                  <a:cubicBezTo>
                    <a:pt x="2843" y="24900"/>
                    <a:pt x="-3372" y="15914"/>
                    <a:pt x="1909" y="9"/>
                  </a:cubicBezTo>
                  <a:cubicBezTo>
                    <a:pt x="26555" y="9"/>
                    <a:pt x="51645" y="-52"/>
                    <a:pt x="76720" y="147"/>
                  </a:cubicBezTo>
                  <a:cubicBezTo>
                    <a:pt x="78848" y="177"/>
                    <a:pt x="81282" y="1647"/>
                    <a:pt x="83058" y="3086"/>
                  </a:cubicBezTo>
                  <a:cubicBezTo>
                    <a:pt x="151838" y="60369"/>
                    <a:pt x="220572" y="117699"/>
                    <a:pt x="289306" y="175028"/>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83" name="Freeform: Shape 82">
              <a:extLst>
                <a:ext uri="{FF2B5EF4-FFF2-40B4-BE49-F238E27FC236}">
                  <a16:creationId xmlns:a16="http://schemas.microsoft.com/office/drawing/2014/main" id="{EC91DBA4-DCF3-3449-78EC-2952794081F6}"/>
                </a:ext>
              </a:extLst>
            </p:cNvPr>
            <p:cNvSpPr/>
            <p:nvPr/>
          </p:nvSpPr>
          <p:spPr>
            <a:xfrm>
              <a:off x="2543706" y="3812211"/>
              <a:ext cx="177927" cy="111704"/>
            </a:xfrm>
            <a:custGeom>
              <a:avLst/>
              <a:gdLst>
                <a:gd name="connsiteX0" fmla="*/ 177928 w 177927"/>
                <a:gd name="connsiteY0" fmla="*/ 0 h 111704"/>
                <a:gd name="connsiteX1" fmla="*/ 133947 w 177927"/>
                <a:gd name="connsiteY1" fmla="*/ 111704 h 111704"/>
                <a:gd name="connsiteX2" fmla="*/ 0 w 177927"/>
                <a:gd name="connsiteY2" fmla="*/ 0 h 111704"/>
                <a:gd name="connsiteX3" fmla="*/ 177928 w 177927"/>
                <a:gd name="connsiteY3" fmla="*/ 0 h 111704"/>
              </a:gdLst>
              <a:ahLst/>
              <a:cxnLst>
                <a:cxn ang="0">
                  <a:pos x="connsiteX0" y="connsiteY0"/>
                </a:cxn>
                <a:cxn ang="0">
                  <a:pos x="connsiteX1" y="connsiteY1"/>
                </a:cxn>
                <a:cxn ang="0">
                  <a:pos x="connsiteX2" y="connsiteY2"/>
                </a:cxn>
                <a:cxn ang="0">
                  <a:pos x="connsiteX3" y="connsiteY3"/>
                </a:cxn>
              </a:cxnLst>
              <a:rect l="l" t="t" r="r" b="b"/>
              <a:pathLst>
                <a:path w="177927" h="111704">
                  <a:moveTo>
                    <a:pt x="177928" y="0"/>
                  </a:moveTo>
                  <a:cubicBezTo>
                    <a:pt x="167533" y="39250"/>
                    <a:pt x="152669" y="76664"/>
                    <a:pt x="133947" y="111704"/>
                  </a:cubicBezTo>
                  <a:cubicBezTo>
                    <a:pt x="89140" y="74306"/>
                    <a:pt x="45328" y="37796"/>
                    <a:pt x="0" y="0"/>
                  </a:cubicBezTo>
                  <a:lnTo>
                    <a:pt x="177928" y="0"/>
                  </a:ln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grpSp>
      <p:grpSp>
        <p:nvGrpSpPr>
          <p:cNvPr id="42" name="Group 41">
            <a:extLst>
              <a:ext uri="{FF2B5EF4-FFF2-40B4-BE49-F238E27FC236}">
                <a16:creationId xmlns:a16="http://schemas.microsoft.com/office/drawing/2014/main" id="{3AAC8858-5EB5-C334-0419-EB1FAA603C97}"/>
              </a:ext>
            </a:extLst>
          </p:cNvPr>
          <p:cNvGrpSpPr/>
          <p:nvPr/>
        </p:nvGrpSpPr>
        <p:grpSpPr>
          <a:xfrm>
            <a:off x="3595305" y="3427446"/>
            <a:ext cx="1141449" cy="1141449"/>
            <a:chOff x="8614117" y="1532729"/>
            <a:chExt cx="1019686" cy="1019686"/>
          </a:xfrm>
        </p:grpSpPr>
        <p:sp>
          <p:nvSpPr>
            <p:cNvPr id="43" name="Oval 42">
              <a:extLst>
                <a:ext uri="{FF2B5EF4-FFF2-40B4-BE49-F238E27FC236}">
                  <a16:creationId xmlns:a16="http://schemas.microsoft.com/office/drawing/2014/main" id="{1D55DCD8-4BF1-1C6A-35F2-A8CE9AC76C8B}"/>
                </a:ext>
              </a:extLst>
            </p:cNvPr>
            <p:cNvSpPr/>
            <p:nvPr/>
          </p:nvSpPr>
          <p:spPr>
            <a:xfrm>
              <a:off x="8614117" y="1532729"/>
              <a:ext cx="1019686" cy="1019686"/>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44" name="Oval 43">
              <a:extLst>
                <a:ext uri="{FF2B5EF4-FFF2-40B4-BE49-F238E27FC236}">
                  <a16:creationId xmlns:a16="http://schemas.microsoft.com/office/drawing/2014/main" id="{47A41F46-23C2-10F6-5694-86F17942BFEB}"/>
                </a:ext>
              </a:extLst>
            </p:cNvPr>
            <p:cNvSpPr/>
            <p:nvPr/>
          </p:nvSpPr>
          <p:spPr>
            <a:xfrm>
              <a:off x="8928171" y="1846783"/>
              <a:ext cx="391579" cy="39157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sp>
        <p:nvSpPr>
          <p:cNvPr id="3" name="Left Brace 2">
            <a:extLst>
              <a:ext uri="{FF2B5EF4-FFF2-40B4-BE49-F238E27FC236}">
                <a16:creationId xmlns:a16="http://schemas.microsoft.com/office/drawing/2014/main" id="{4BD9CE2C-36E8-12E8-5E73-ABB9C22F6080}"/>
              </a:ext>
            </a:extLst>
          </p:cNvPr>
          <p:cNvSpPr/>
          <p:nvPr/>
        </p:nvSpPr>
        <p:spPr>
          <a:xfrm rot="16200000">
            <a:off x="5814351" y="-2430503"/>
            <a:ext cx="563300" cy="9869352"/>
          </a:xfrm>
          <a:prstGeom prst="leftBrace">
            <a:avLst>
              <a:gd name="adj1" fmla="val 59947"/>
              <a:gd name="adj2" fmla="val 50000"/>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Poppins" panose="00000500000000000000" pitchFamily="2" charset="0"/>
            </a:endParaRPr>
          </a:p>
        </p:txBody>
      </p:sp>
      <p:pic>
        <p:nvPicPr>
          <p:cNvPr id="40" name="Graphic 39">
            <a:extLst>
              <a:ext uri="{FF2B5EF4-FFF2-40B4-BE49-F238E27FC236}">
                <a16:creationId xmlns:a16="http://schemas.microsoft.com/office/drawing/2014/main" id="{2D08849D-06B3-7EA5-5EA4-1FA4580712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2680" y="2973607"/>
            <a:ext cx="1939666" cy="1939666"/>
          </a:xfrm>
          <a:prstGeom prst="rect">
            <a:avLst/>
          </a:prstGeom>
        </p:spPr>
      </p:pic>
      <p:grpSp>
        <p:nvGrpSpPr>
          <p:cNvPr id="4" name="Group 3">
            <a:extLst>
              <a:ext uri="{FF2B5EF4-FFF2-40B4-BE49-F238E27FC236}">
                <a16:creationId xmlns:a16="http://schemas.microsoft.com/office/drawing/2014/main" id="{4E2AD42E-A9BE-4450-A49D-4058CE46236E}"/>
              </a:ext>
            </a:extLst>
          </p:cNvPr>
          <p:cNvGrpSpPr/>
          <p:nvPr/>
        </p:nvGrpSpPr>
        <p:grpSpPr>
          <a:xfrm>
            <a:off x="4737730" y="1379843"/>
            <a:ext cx="2560244" cy="876187"/>
            <a:chOff x="4143122" y="1874742"/>
            <a:chExt cx="2560244" cy="876187"/>
          </a:xfrm>
        </p:grpSpPr>
        <p:sp>
          <p:nvSpPr>
            <p:cNvPr id="6" name="Rectangle: Rounded Corners 5">
              <a:extLst>
                <a:ext uri="{FF2B5EF4-FFF2-40B4-BE49-F238E27FC236}">
                  <a16:creationId xmlns:a16="http://schemas.microsoft.com/office/drawing/2014/main" id="{9123EC05-741F-C122-F0C8-C3943A01E5F4}"/>
                </a:ext>
              </a:extLst>
            </p:cNvPr>
            <p:cNvSpPr/>
            <p:nvPr/>
          </p:nvSpPr>
          <p:spPr>
            <a:xfrm>
              <a:off x="4143122" y="1874742"/>
              <a:ext cx="2560244" cy="876187"/>
            </a:xfrm>
            <a:prstGeom prst="roundRect">
              <a:avLst>
                <a:gd name="adj" fmla="val 50000"/>
              </a:avLst>
            </a:prstGeom>
            <a:solidFill>
              <a:schemeClr val="accent2">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8" name="TextBox 7">
              <a:extLst>
                <a:ext uri="{FF2B5EF4-FFF2-40B4-BE49-F238E27FC236}">
                  <a16:creationId xmlns:a16="http://schemas.microsoft.com/office/drawing/2014/main" id="{0761888C-22E5-E370-0AEC-AB0D6D8CBD40}"/>
                </a:ext>
              </a:extLst>
            </p:cNvPr>
            <p:cNvSpPr txBox="1"/>
            <p:nvPr/>
          </p:nvSpPr>
          <p:spPr>
            <a:xfrm>
              <a:off x="4820452" y="2114708"/>
              <a:ext cx="1780808" cy="400110"/>
            </a:xfrm>
            <a:prstGeom prst="rect">
              <a:avLst/>
            </a:prstGeom>
            <a:noFill/>
          </p:spPr>
          <p:txBody>
            <a:bodyPr wrap="square" rtlCol="0">
              <a:spAutoFit/>
            </a:bodyPr>
            <a:lstStyle/>
            <a:p>
              <a:pPr algn="ctr"/>
              <a:r>
                <a:rPr lang="en-GB" sz="2000" b="0" i="0" u="none" strike="noStrike" dirty="0">
                  <a:solidFill>
                    <a:schemeClr val="accent2">
                      <a:lumMod val="50000"/>
                    </a:schemeClr>
                  </a:solidFill>
                  <a:effectLst/>
                  <a:latin typeface="Poppins Bold" panose="00000800000000000000" pitchFamily="2" charset="0"/>
                  <a:cs typeface="Poppins Bold" panose="00000800000000000000" pitchFamily="2" charset="0"/>
                </a:rPr>
                <a:t>Banking</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pic>
          <p:nvPicPr>
            <p:cNvPr id="9" name="Graphic 8">
              <a:extLst>
                <a:ext uri="{FF2B5EF4-FFF2-40B4-BE49-F238E27FC236}">
                  <a16:creationId xmlns:a16="http://schemas.microsoft.com/office/drawing/2014/main" id="{873E2300-F375-E43B-CEE5-C480141BB0F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4397150" y="2058870"/>
              <a:ext cx="501625" cy="501625"/>
            </a:xfrm>
            <a:prstGeom prst="rect">
              <a:avLst/>
            </a:prstGeom>
          </p:spPr>
        </p:pic>
      </p:grpSp>
      <p:grpSp>
        <p:nvGrpSpPr>
          <p:cNvPr id="11" name="Group 10">
            <a:extLst>
              <a:ext uri="{FF2B5EF4-FFF2-40B4-BE49-F238E27FC236}">
                <a16:creationId xmlns:a16="http://schemas.microsoft.com/office/drawing/2014/main" id="{6CCDCA4B-6C9C-B944-3A08-4EDB6428EC40}"/>
              </a:ext>
            </a:extLst>
          </p:cNvPr>
          <p:cNvGrpSpPr/>
          <p:nvPr/>
        </p:nvGrpSpPr>
        <p:grpSpPr>
          <a:xfrm>
            <a:off x="1380114" y="1363089"/>
            <a:ext cx="2582391" cy="876187"/>
            <a:chOff x="707461" y="1874742"/>
            <a:chExt cx="2582391" cy="876187"/>
          </a:xfrm>
        </p:grpSpPr>
        <p:sp>
          <p:nvSpPr>
            <p:cNvPr id="16" name="Rectangle: Rounded Corners 15">
              <a:extLst>
                <a:ext uri="{FF2B5EF4-FFF2-40B4-BE49-F238E27FC236}">
                  <a16:creationId xmlns:a16="http://schemas.microsoft.com/office/drawing/2014/main" id="{CA192777-BF1D-A46A-9D25-1468145C7C90}"/>
                </a:ext>
              </a:extLst>
            </p:cNvPr>
            <p:cNvSpPr/>
            <p:nvPr/>
          </p:nvSpPr>
          <p:spPr>
            <a:xfrm>
              <a:off x="707461" y="1874742"/>
              <a:ext cx="2582391" cy="876187"/>
            </a:xfrm>
            <a:prstGeom prst="roundRect">
              <a:avLst>
                <a:gd name="adj" fmla="val 50000"/>
              </a:avLst>
            </a:prstGeom>
            <a:solidFill>
              <a:schemeClr val="accent2">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18" name="TextBox 17">
              <a:extLst>
                <a:ext uri="{FF2B5EF4-FFF2-40B4-BE49-F238E27FC236}">
                  <a16:creationId xmlns:a16="http://schemas.microsoft.com/office/drawing/2014/main" id="{1556AF1C-930F-690E-5CA9-953642D7E249}"/>
                </a:ext>
              </a:extLst>
            </p:cNvPr>
            <p:cNvSpPr txBox="1"/>
            <p:nvPr/>
          </p:nvSpPr>
          <p:spPr>
            <a:xfrm>
              <a:off x="1293246" y="2114708"/>
              <a:ext cx="1990575" cy="400110"/>
            </a:xfrm>
            <a:prstGeom prst="rect">
              <a:avLst/>
            </a:prstGeom>
            <a:noFill/>
          </p:spPr>
          <p:txBody>
            <a:bodyPr wrap="square" rtlCol="0">
              <a:spAutoFit/>
            </a:bodyPr>
            <a:lstStyle/>
            <a:p>
              <a:pPr algn="ctr"/>
              <a:r>
                <a:rPr lang="en-GB" sz="2000" b="0" i="0" u="none" strike="noStrike" dirty="0">
                  <a:solidFill>
                    <a:schemeClr val="accent2">
                      <a:lumMod val="50000"/>
                    </a:schemeClr>
                  </a:solidFill>
                  <a:effectLst/>
                  <a:latin typeface="Poppins Bold" panose="00000800000000000000" pitchFamily="2" charset="0"/>
                  <a:cs typeface="Poppins Bold" panose="00000800000000000000" pitchFamily="2" charset="0"/>
                </a:rPr>
                <a:t>Securities</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pic>
          <p:nvPicPr>
            <p:cNvPr id="19" name="Graphic 18">
              <a:extLst>
                <a:ext uri="{FF2B5EF4-FFF2-40B4-BE49-F238E27FC236}">
                  <a16:creationId xmlns:a16="http://schemas.microsoft.com/office/drawing/2014/main" id="{426A9EC7-B1F3-C219-DFDA-9AD67479AD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9895" y="2022293"/>
              <a:ext cx="584937" cy="584937"/>
            </a:xfrm>
            <a:prstGeom prst="rect">
              <a:avLst/>
            </a:prstGeom>
          </p:spPr>
        </p:pic>
      </p:grpSp>
      <p:grpSp>
        <p:nvGrpSpPr>
          <p:cNvPr id="21" name="Group 20">
            <a:extLst>
              <a:ext uri="{FF2B5EF4-FFF2-40B4-BE49-F238E27FC236}">
                <a16:creationId xmlns:a16="http://schemas.microsoft.com/office/drawing/2014/main" id="{34E44A82-CBEA-E3DC-58DB-5873D67C4685}"/>
              </a:ext>
            </a:extLst>
          </p:cNvPr>
          <p:cNvGrpSpPr/>
          <p:nvPr/>
        </p:nvGrpSpPr>
        <p:grpSpPr>
          <a:xfrm>
            <a:off x="8073200" y="1379843"/>
            <a:ext cx="2738686" cy="876187"/>
            <a:chOff x="7601488" y="1874742"/>
            <a:chExt cx="2738686" cy="876187"/>
          </a:xfrm>
        </p:grpSpPr>
        <p:sp>
          <p:nvSpPr>
            <p:cNvPr id="49" name="Rectangle: Rounded Corners 48">
              <a:extLst>
                <a:ext uri="{FF2B5EF4-FFF2-40B4-BE49-F238E27FC236}">
                  <a16:creationId xmlns:a16="http://schemas.microsoft.com/office/drawing/2014/main" id="{966488E6-ADFE-8125-8689-AFDDD72BFE60}"/>
                </a:ext>
              </a:extLst>
            </p:cNvPr>
            <p:cNvSpPr/>
            <p:nvPr/>
          </p:nvSpPr>
          <p:spPr>
            <a:xfrm>
              <a:off x="7601488" y="1874742"/>
              <a:ext cx="2738686" cy="876187"/>
            </a:xfrm>
            <a:prstGeom prst="roundRect">
              <a:avLst>
                <a:gd name="adj" fmla="val 50000"/>
              </a:avLst>
            </a:prstGeom>
            <a:solidFill>
              <a:schemeClr val="accent2">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50" name="TextBox 49">
              <a:extLst>
                <a:ext uri="{FF2B5EF4-FFF2-40B4-BE49-F238E27FC236}">
                  <a16:creationId xmlns:a16="http://schemas.microsoft.com/office/drawing/2014/main" id="{CD065EE1-8F4A-6B55-6CBF-A78D889C695B}"/>
                </a:ext>
              </a:extLst>
            </p:cNvPr>
            <p:cNvSpPr txBox="1"/>
            <p:nvPr/>
          </p:nvSpPr>
          <p:spPr>
            <a:xfrm>
              <a:off x="8367260" y="2114708"/>
              <a:ext cx="1756009" cy="400110"/>
            </a:xfrm>
            <a:prstGeom prst="rect">
              <a:avLst/>
            </a:prstGeom>
            <a:noFill/>
          </p:spPr>
          <p:txBody>
            <a:bodyPr wrap="square" rtlCol="0">
              <a:spAutoFit/>
            </a:bodyPr>
            <a:lstStyle/>
            <a:p>
              <a:pPr algn="ctr"/>
              <a:r>
                <a:rPr lang="en-GB" sz="2000" b="0" i="0" u="none" strike="noStrike" dirty="0">
                  <a:solidFill>
                    <a:schemeClr val="accent2">
                      <a:lumMod val="50000"/>
                    </a:schemeClr>
                  </a:solidFill>
                  <a:effectLst/>
                  <a:latin typeface="Poppins Bold" panose="00000800000000000000" pitchFamily="2" charset="0"/>
                  <a:cs typeface="Poppins Bold" panose="00000800000000000000" pitchFamily="2" charset="0"/>
                </a:rPr>
                <a:t>Insurance</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pic>
          <p:nvPicPr>
            <p:cNvPr id="51" name="Graphic 50">
              <a:extLst>
                <a:ext uri="{FF2B5EF4-FFF2-40B4-BE49-F238E27FC236}">
                  <a16:creationId xmlns:a16="http://schemas.microsoft.com/office/drawing/2014/main" id="{BEDF0B47-D6E0-3EF0-1BB6-A686CB20075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04137" y="2060161"/>
              <a:ext cx="564628" cy="564628"/>
            </a:xfrm>
            <a:prstGeom prst="rect">
              <a:avLst/>
            </a:prstGeom>
          </p:spPr>
        </p:pic>
      </p:grpSp>
      <p:grpSp>
        <p:nvGrpSpPr>
          <p:cNvPr id="92" name="Group 91">
            <a:extLst>
              <a:ext uri="{FF2B5EF4-FFF2-40B4-BE49-F238E27FC236}">
                <a16:creationId xmlns:a16="http://schemas.microsoft.com/office/drawing/2014/main" id="{618548B3-D33D-8081-100C-00DBB5F665A5}"/>
              </a:ext>
            </a:extLst>
          </p:cNvPr>
          <p:cNvGrpSpPr/>
          <p:nvPr/>
        </p:nvGrpSpPr>
        <p:grpSpPr>
          <a:xfrm>
            <a:off x="4836557" y="-7992412"/>
            <a:ext cx="2518887" cy="2523629"/>
            <a:chOff x="3516570" y="785827"/>
            <a:chExt cx="2111772" cy="2115748"/>
          </a:xfrm>
        </p:grpSpPr>
        <p:sp>
          <p:nvSpPr>
            <p:cNvPr id="93" name="Freeform: Shape 92">
              <a:extLst>
                <a:ext uri="{FF2B5EF4-FFF2-40B4-BE49-F238E27FC236}">
                  <a16:creationId xmlns:a16="http://schemas.microsoft.com/office/drawing/2014/main" id="{AEE3B1E3-7552-C629-A02A-E4478C67DDE6}"/>
                </a:ext>
              </a:extLst>
            </p:cNvPr>
            <p:cNvSpPr/>
            <p:nvPr/>
          </p:nvSpPr>
          <p:spPr>
            <a:xfrm>
              <a:off x="3516570" y="1843000"/>
              <a:ext cx="2111772" cy="277627"/>
            </a:xfrm>
            <a:custGeom>
              <a:avLst/>
              <a:gdLst>
                <a:gd name="connsiteX0" fmla="*/ 337 w 1682871"/>
                <a:gd name="connsiteY0" fmla="*/ 178 h 221241"/>
                <a:gd name="connsiteX1" fmla="*/ 184333 w 1682871"/>
                <a:gd name="connsiteY1" fmla="*/ 534 h 221241"/>
                <a:gd name="connsiteX2" fmla="*/ 821838 w 1682871"/>
                <a:gd name="connsiteY2" fmla="*/ 534 h 221241"/>
                <a:gd name="connsiteX3" fmla="*/ 841528 w 1682871"/>
                <a:gd name="connsiteY3" fmla="*/ 0 h 221241"/>
                <a:gd name="connsiteX4" fmla="*/ 861168 w 1682871"/>
                <a:gd name="connsiteY4" fmla="*/ 508 h 221241"/>
                <a:gd name="connsiteX5" fmla="*/ 1682871 w 1682871"/>
                <a:gd name="connsiteY5" fmla="*/ 559 h 221241"/>
                <a:gd name="connsiteX6" fmla="*/ 1682871 w 1682871"/>
                <a:gd name="connsiteY6" fmla="*/ 92760 h 221241"/>
                <a:gd name="connsiteX7" fmla="*/ 1676418 w 1682871"/>
                <a:gd name="connsiteY7" fmla="*/ 107750 h 221241"/>
                <a:gd name="connsiteX8" fmla="*/ 1653120 w 1682871"/>
                <a:gd name="connsiteY8" fmla="*/ 221242 h 221241"/>
                <a:gd name="connsiteX9" fmla="*/ 1636707 w 1682871"/>
                <a:gd name="connsiteY9" fmla="*/ 220784 h 221241"/>
                <a:gd name="connsiteX10" fmla="*/ 46324 w 1682871"/>
                <a:gd name="connsiteY10" fmla="*/ 220784 h 221241"/>
                <a:gd name="connsiteX11" fmla="*/ 29911 w 1682871"/>
                <a:gd name="connsiteY11" fmla="*/ 221242 h 221241"/>
                <a:gd name="connsiteX12" fmla="*/ 3285 w 1682871"/>
                <a:gd name="connsiteY12" fmla="*/ 71596 h 221241"/>
                <a:gd name="connsiteX13" fmla="*/ 337 w 1682871"/>
                <a:gd name="connsiteY13" fmla="*/ 53227 h 221241"/>
                <a:gd name="connsiteX14" fmla="*/ 337 w 1682871"/>
                <a:gd name="connsiteY14" fmla="*/ 3836 h 221241"/>
                <a:gd name="connsiteX15" fmla="*/ 337 w 1682871"/>
                <a:gd name="connsiteY15" fmla="*/ 178 h 2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871" h="221241">
                  <a:moveTo>
                    <a:pt x="337" y="178"/>
                  </a:moveTo>
                  <a:cubicBezTo>
                    <a:pt x="61669" y="305"/>
                    <a:pt x="123001" y="534"/>
                    <a:pt x="184333" y="534"/>
                  </a:cubicBezTo>
                  <a:cubicBezTo>
                    <a:pt x="396834" y="584"/>
                    <a:pt x="609336" y="559"/>
                    <a:pt x="821838" y="534"/>
                  </a:cubicBezTo>
                  <a:cubicBezTo>
                    <a:pt x="828393" y="534"/>
                    <a:pt x="834948" y="203"/>
                    <a:pt x="841528" y="0"/>
                  </a:cubicBezTo>
                  <a:cubicBezTo>
                    <a:pt x="848083" y="178"/>
                    <a:pt x="854613" y="508"/>
                    <a:pt x="861168" y="508"/>
                  </a:cubicBezTo>
                  <a:cubicBezTo>
                    <a:pt x="1135077" y="559"/>
                    <a:pt x="1408987" y="559"/>
                    <a:pt x="1682871" y="559"/>
                  </a:cubicBezTo>
                  <a:cubicBezTo>
                    <a:pt x="1682871" y="31301"/>
                    <a:pt x="1682871" y="62018"/>
                    <a:pt x="1682871" y="92760"/>
                  </a:cubicBezTo>
                  <a:cubicBezTo>
                    <a:pt x="1680661" y="97740"/>
                    <a:pt x="1677510" y="102516"/>
                    <a:pt x="1676418" y="107750"/>
                  </a:cubicBezTo>
                  <a:cubicBezTo>
                    <a:pt x="1668415" y="145530"/>
                    <a:pt x="1660818" y="183411"/>
                    <a:pt x="1653120" y="221242"/>
                  </a:cubicBezTo>
                  <a:cubicBezTo>
                    <a:pt x="1647658" y="221089"/>
                    <a:pt x="1642195" y="220784"/>
                    <a:pt x="1636707" y="220784"/>
                  </a:cubicBezTo>
                  <a:cubicBezTo>
                    <a:pt x="1106571" y="220759"/>
                    <a:pt x="576460" y="220759"/>
                    <a:pt x="46324" y="220784"/>
                  </a:cubicBezTo>
                  <a:cubicBezTo>
                    <a:pt x="40861" y="220784"/>
                    <a:pt x="35399" y="221089"/>
                    <a:pt x="29911" y="221242"/>
                  </a:cubicBezTo>
                  <a:cubicBezTo>
                    <a:pt x="21069" y="171343"/>
                    <a:pt x="12355" y="121444"/>
                    <a:pt x="3285" y="71596"/>
                  </a:cubicBezTo>
                  <a:cubicBezTo>
                    <a:pt x="2141" y="65295"/>
                    <a:pt x="2522" y="59350"/>
                    <a:pt x="337" y="53227"/>
                  </a:cubicBezTo>
                  <a:cubicBezTo>
                    <a:pt x="337" y="36764"/>
                    <a:pt x="337" y="20300"/>
                    <a:pt x="337" y="3836"/>
                  </a:cubicBezTo>
                  <a:cubicBezTo>
                    <a:pt x="1506" y="2617"/>
                    <a:pt x="-831" y="1397"/>
                    <a:pt x="337" y="17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94" name="Freeform: Shape 93">
              <a:extLst>
                <a:ext uri="{FF2B5EF4-FFF2-40B4-BE49-F238E27FC236}">
                  <a16:creationId xmlns:a16="http://schemas.microsoft.com/office/drawing/2014/main" id="{5CAC439A-6352-4E3C-ADE1-0247BBB39A17}"/>
                </a:ext>
              </a:extLst>
            </p:cNvPr>
            <p:cNvSpPr/>
            <p:nvPr/>
          </p:nvSpPr>
          <p:spPr>
            <a:xfrm>
              <a:off x="4572541" y="1567349"/>
              <a:ext cx="1055801" cy="276352"/>
            </a:xfrm>
            <a:custGeom>
              <a:avLst/>
              <a:gdLst>
                <a:gd name="connsiteX0" fmla="*/ 841369 w 841368"/>
                <a:gd name="connsiteY0" fmla="*/ 220225 h 220225"/>
                <a:gd name="connsiteX1" fmla="*/ 19639 w 841368"/>
                <a:gd name="connsiteY1" fmla="*/ 220200 h 220225"/>
                <a:gd name="connsiteX2" fmla="*/ 0 w 841368"/>
                <a:gd name="connsiteY2" fmla="*/ 219692 h 220225"/>
                <a:gd name="connsiteX3" fmla="*/ 559 w 841368"/>
                <a:gd name="connsiteY3" fmla="*/ 0 h 220225"/>
                <a:gd name="connsiteX4" fmla="*/ 811617 w 841368"/>
                <a:gd name="connsiteY4" fmla="*/ 0 h 220225"/>
                <a:gd name="connsiteX5" fmla="*/ 831282 w 841368"/>
                <a:gd name="connsiteY5" fmla="*/ 90981 h 220225"/>
                <a:gd name="connsiteX6" fmla="*/ 841369 w 841368"/>
                <a:gd name="connsiteY6" fmla="*/ 154371 h 220225"/>
                <a:gd name="connsiteX7" fmla="*/ 841369 w 841368"/>
                <a:gd name="connsiteY7" fmla="*/ 220225 h 22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68" h="220225">
                  <a:moveTo>
                    <a:pt x="841369" y="220225"/>
                  </a:moveTo>
                  <a:cubicBezTo>
                    <a:pt x="567459" y="220225"/>
                    <a:pt x="293549" y="220225"/>
                    <a:pt x="19639" y="220200"/>
                  </a:cubicBezTo>
                  <a:cubicBezTo>
                    <a:pt x="13085" y="220200"/>
                    <a:pt x="6555" y="219870"/>
                    <a:pt x="0" y="219692"/>
                  </a:cubicBezTo>
                  <a:cubicBezTo>
                    <a:pt x="178" y="146470"/>
                    <a:pt x="356" y="73248"/>
                    <a:pt x="559" y="0"/>
                  </a:cubicBezTo>
                  <a:cubicBezTo>
                    <a:pt x="270912" y="0"/>
                    <a:pt x="541265" y="0"/>
                    <a:pt x="811617" y="0"/>
                  </a:cubicBezTo>
                  <a:cubicBezTo>
                    <a:pt x="818223" y="30310"/>
                    <a:pt x="825286" y="60544"/>
                    <a:pt x="831282" y="90981"/>
                  </a:cubicBezTo>
                  <a:cubicBezTo>
                    <a:pt x="835423" y="111967"/>
                    <a:pt x="838066" y="133233"/>
                    <a:pt x="841369" y="154371"/>
                  </a:cubicBezTo>
                  <a:cubicBezTo>
                    <a:pt x="841369" y="176323"/>
                    <a:pt x="841369" y="198274"/>
                    <a:pt x="841369" y="2202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95" name="Freeform: Shape 94">
              <a:extLst>
                <a:ext uri="{FF2B5EF4-FFF2-40B4-BE49-F238E27FC236}">
                  <a16:creationId xmlns:a16="http://schemas.microsoft.com/office/drawing/2014/main" id="{C624BC85-5660-DB1D-057B-1052E173A53C}"/>
                </a:ext>
              </a:extLst>
            </p:cNvPr>
            <p:cNvSpPr/>
            <p:nvPr/>
          </p:nvSpPr>
          <p:spPr>
            <a:xfrm>
              <a:off x="3918132" y="2670782"/>
              <a:ext cx="1308848" cy="230793"/>
            </a:xfrm>
            <a:custGeom>
              <a:avLst/>
              <a:gdLst>
                <a:gd name="connsiteX0" fmla="*/ 1043022 w 1043021"/>
                <a:gd name="connsiteY0" fmla="*/ 25 h 183919"/>
                <a:gd name="connsiteX1" fmla="*/ 985933 w 1043021"/>
                <a:gd name="connsiteY1" fmla="*/ 43674 h 183919"/>
                <a:gd name="connsiteX2" fmla="*/ 593755 w 1043021"/>
                <a:gd name="connsiteY2" fmla="*/ 180769 h 183919"/>
                <a:gd name="connsiteX3" fmla="*/ 587251 w 1043021"/>
                <a:gd name="connsiteY3" fmla="*/ 183919 h 183919"/>
                <a:gd name="connsiteX4" fmla="*/ 452493 w 1043021"/>
                <a:gd name="connsiteY4" fmla="*/ 183919 h 183919"/>
                <a:gd name="connsiteX5" fmla="*/ 393779 w 1043021"/>
                <a:gd name="connsiteY5" fmla="*/ 174112 h 183919"/>
                <a:gd name="connsiteX6" fmla="*/ 6504 w 1043021"/>
                <a:gd name="connsiteY6" fmla="*/ 7190 h 183919"/>
                <a:gd name="connsiteX7" fmla="*/ 0 w 1043021"/>
                <a:gd name="connsiteY7" fmla="*/ 0 h 183919"/>
                <a:gd name="connsiteX8" fmla="*/ 392584 w 1043021"/>
                <a:gd name="connsiteY8" fmla="*/ 280 h 183919"/>
                <a:gd name="connsiteX9" fmla="*/ 1043022 w 1043021"/>
                <a:gd name="connsiteY9" fmla="*/ 25 h 1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021" h="183919">
                  <a:moveTo>
                    <a:pt x="1043022" y="25"/>
                  </a:moveTo>
                  <a:cubicBezTo>
                    <a:pt x="1024043" y="14634"/>
                    <a:pt x="1005852" y="30488"/>
                    <a:pt x="985933" y="43674"/>
                  </a:cubicBezTo>
                  <a:cubicBezTo>
                    <a:pt x="866852" y="122562"/>
                    <a:pt x="736134" y="168523"/>
                    <a:pt x="593755" y="180769"/>
                  </a:cubicBezTo>
                  <a:cubicBezTo>
                    <a:pt x="591519" y="180972"/>
                    <a:pt x="589410" y="182827"/>
                    <a:pt x="587251" y="183919"/>
                  </a:cubicBezTo>
                  <a:cubicBezTo>
                    <a:pt x="542332" y="183919"/>
                    <a:pt x="497413" y="183919"/>
                    <a:pt x="452493" y="183919"/>
                  </a:cubicBezTo>
                  <a:cubicBezTo>
                    <a:pt x="432930" y="180642"/>
                    <a:pt x="413367" y="177161"/>
                    <a:pt x="393779" y="174112"/>
                  </a:cubicBezTo>
                  <a:cubicBezTo>
                    <a:pt x="250383" y="151729"/>
                    <a:pt x="121317" y="96037"/>
                    <a:pt x="6504" y="7190"/>
                  </a:cubicBezTo>
                  <a:cubicBezTo>
                    <a:pt x="3989" y="5234"/>
                    <a:pt x="2160" y="2414"/>
                    <a:pt x="0" y="0"/>
                  </a:cubicBezTo>
                  <a:cubicBezTo>
                    <a:pt x="130870" y="102"/>
                    <a:pt x="261714" y="280"/>
                    <a:pt x="392584" y="280"/>
                  </a:cubicBezTo>
                  <a:cubicBezTo>
                    <a:pt x="609380" y="254"/>
                    <a:pt x="826201" y="127"/>
                    <a:pt x="1043022" y="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96" name="Freeform: Shape 95">
              <a:extLst>
                <a:ext uri="{FF2B5EF4-FFF2-40B4-BE49-F238E27FC236}">
                  <a16:creationId xmlns:a16="http://schemas.microsoft.com/office/drawing/2014/main" id="{0BAEA256-CC65-4321-44DF-84F64E1340D5}"/>
                </a:ext>
              </a:extLst>
            </p:cNvPr>
            <p:cNvSpPr/>
            <p:nvPr/>
          </p:nvSpPr>
          <p:spPr>
            <a:xfrm>
              <a:off x="4572572" y="785827"/>
              <a:ext cx="651698" cy="230418"/>
            </a:xfrm>
            <a:custGeom>
              <a:avLst/>
              <a:gdLst>
                <a:gd name="connsiteX0" fmla="*/ 92023 w 519338"/>
                <a:gd name="connsiteY0" fmla="*/ 0 h 183620"/>
                <a:gd name="connsiteX1" fmla="*/ 126322 w 519338"/>
                <a:gd name="connsiteY1" fmla="*/ 9502 h 183620"/>
                <a:gd name="connsiteX2" fmla="*/ 342457 w 519338"/>
                <a:gd name="connsiteY2" fmla="*/ 72790 h 183620"/>
                <a:gd name="connsiteX3" fmla="*/ 510700 w 519338"/>
                <a:gd name="connsiteY3" fmla="*/ 173426 h 183620"/>
                <a:gd name="connsiteX4" fmla="*/ 519338 w 519338"/>
                <a:gd name="connsiteY4" fmla="*/ 182700 h 183620"/>
                <a:gd name="connsiteX5" fmla="*/ 501376 w 519338"/>
                <a:gd name="connsiteY5" fmla="*/ 183589 h 183620"/>
                <a:gd name="connsiteX6" fmla="*/ 559 w 519338"/>
                <a:gd name="connsiteY6" fmla="*/ 183614 h 183620"/>
                <a:gd name="connsiteX7" fmla="*/ 0 w 519338"/>
                <a:gd name="connsiteY7" fmla="*/ 25 h 183620"/>
                <a:gd name="connsiteX8" fmla="*/ 92023 w 519338"/>
                <a:gd name="connsiteY8" fmla="*/ 0 h 18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338" h="183620">
                  <a:moveTo>
                    <a:pt x="92023" y="0"/>
                  </a:moveTo>
                  <a:cubicBezTo>
                    <a:pt x="103456" y="3252"/>
                    <a:pt x="114686" y="7825"/>
                    <a:pt x="126322" y="9502"/>
                  </a:cubicBezTo>
                  <a:cubicBezTo>
                    <a:pt x="201399" y="20376"/>
                    <a:pt x="273173" y="42201"/>
                    <a:pt x="342457" y="72790"/>
                  </a:cubicBezTo>
                  <a:cubicBezTo>
                    <a:pt x="402696" y="99366"/>
                    <a:pt x="458591" y="133233"/>
                    <a:pt x="510700" y="173426"/>
                  </a:cubicBezTo>
                  <a:cubicBezTo>
                    <a:pt x="514003" y="175967"/>
                    <a:pt x="516468" y="179575"/>
                    <a:pt x="519338" y="182700"/>
                  </a:cubicBezTo>
                  <a:cubicBezTo>
                    <a:pt x="513343" y="183005"/>
                    <a:pt x="507372" y="183589"/>
                    <a:pt x="501376" y="183589"/>
                  </a:cubicBezTo>
                  <a:cubicBezTo>
                    <a:pt x="334429" y="183640"/>
                    <a:pt x="167506" y="183614"/>
                    <a:pt x="559" y="183614"/>
                  </a:cubicBezTo>
                  <a:cubicBezTo>
                    <a:pt x="381" y="122410"/>
                    <a:pt x="178" y="61205"/>
                    <a:pt x="0" y="25"/>
                  </a:cubicBezTo>
                  <a:cubicBezTo>
                    <a:pt x="30666" y="0"/>
                    <a:pt x="61332" y="0"/>
                    <a:pt x="92023"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97" name="Freeform: Shape 96">
              <a:extLst>
                <a:ext uri="{FF2B5EF4-FFF2-40B4-BE49-F238E27FC236}">
                  <a16:creationId xmlns:a16="http://schemas.microsoft.com/office/drawing/2014/main" id="{0EC202E2-193C-78F9-CE6F-3B38D1A0A875}"/>
                </a:ext>
              </a:extLst>
            </p:cNvPr>
            <p:cNvSpPr/>
            <p:nvPr/>
          </p:nvSpPr>
          <p:spPr>
            <a:xfrm>
              <a:off x="4573274" y="1290008"/>
              <a:ext cx="1017766" cy="277340"/>
            </a:xfrm>
            <a:custGeom>
              <a:avLst/>
              <a:gdLst>
                <a:gd name="connsiteX0" fmla="*/ 715987 w 811058"/>
                <a:gd name="connsiteY0" fmla="*/ 0 h 221012"/>
                <a:gd name="connsiteX1" fmla="*/ 811058 w 811058"/>
                <a:gd name="connsiteY1" fmla="*/ 221013 h 221012"/>
                <a:gd name="connsiteX2" fmla="*/ 0 w 811058"/>
                <a:gd name="connsiteY2" fmla="*/ 221013 h 221012"/>
                <a:gd name="connsiteX3" fmla="*/ 0 w 811058"/>
                <a:gd name="connsiteY3" fmla="*/ 1397 h 221012"/>
                <a:gd name="connsiteX4" fmla="*/ 694848 w 811058"/>
                <a:gd name="connsiteY4" fmla="*/ 1321 h 221012"/>
                <a:gd name="connsiteX5" fmla="*/ 715987 w 811058"/>
                <a:gd name="connsiteY5" fmla="*/ 0 h 2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058" h="221012">
                  <a:moveTo>
                    <a:pt x="715987" y="0"/>
                  </a:moveTo>
                  <a:cubicBezTo>
                    <a:pt x="758390" y="69030"/>
                    <a:pt x="791241" y="142201"/>
                    <a:pt x="811058" y="221013"/>
                  </a:cubicBezTo>
                  <a:cubicBezTo>
                    <a:pt x="540706" y="221013"/>
                    <a:pt x="270353" y="221013"/>
                    <a:pt x="0" y="221013"/>
                  </a:cubicBezTo>
                  <a:cubicBezTo>
                    <a:pt x="0" y="147816"/>
                    <a:pt x="0" y="74619"/>
                    <a:pt x="0" y="1397"/>
                  </a:cubicBezTo>
                  <a:cubicBezTo>
                    <a:pt x="231608" y="1397"/>
                    <a:pt x="463240" y="1397"/>
                    <a:pt x="694848" y="1321"/>
                  </a:cubicBezTo>
                  <a:cubicBezTo>
                    <a:pt x="701886" y="1321"/>
                    <a:pt x="708923" y="457"/>
                    <a:pt x="715987"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98" name="Freeform: Shape 97">
              <a:extLst>
                <a:ext uri="{FF2B5EF4-FFF2-40B4-BE49-F238E27FC236}">
                  <a16:creationId xmlns:a16="http://schemas.microsoft.com/office/drawing/2014/main" id="{5DC7E19D-DA2D-3760-A272-90249C2A63E3}"/>
                </a:ext>
              </a:extLst>
            </p:cNvPr>
            <p:cNvSpPr/>
            <p:nvPr/>
          </p:nvSpPr>
          <p:spPr>
            <a:xfrm>
              <a:off x="4573242" y="1015058"/>
              <a:ext cx="898495" cy="276702"/>
            </a:xfrm>
            <a:custGeom>
              <a:avLst/>
              <a:gdLst>
                <a:gd name="connsiteX0" fmla="*/ 716012 w 716011"/>
                <a:gd name="connsiteY0" fmla="*/ 219107 h 220504"/>
                <a:gd name="connsiteX1" fmla="*/ 694848 w 716011"/>
                <a:gd name="connsiteY1" fmla="*/ 220429 h 220504"/>
                <a:gd name="connsiteX2" fmla="*/ 0 w 716011"/>
                <a:gd name="connsiteY2" fmla="*/ 220505 h 220504"/>
                <a:gd name="connsiteX3" fmla="*/ 0 w 716011"/>
                <a:gd name="connsiteY3" fmla="*/ 915 h 220504"/>
                <a:gd name="connsiteX4" fmla="*/ 500817 w 716011"/>
                <a:gd name="connsiteY4" fmla="*/ 889 h 220504"/>
                <a:gd name="connsiteX5" fmla="*/ 518780 w 716011"/>
                <a:gd name="connsiteY5" fmla="*/ 0 h 220504"/>
                <a:gd name="connsiteX6" fmla="*/ 531331 w 716011"/>
                <a:gd name="connsiteY6" fmla="*/ 7317 h 220504"/>
                <a:gd name="connsiteX7" fmla="*/ 716012 w 716011"/>
                <a:gd name="connsiteY7" fmla="*/ 219107 h 22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11" h="220504">
                  <a:moveTo>
                    <a:pt x="716012" y="219107"/>
                  </a:moveTo>
                  <a:cubicBezTo>
                    <a:pt x="708949" y="219565"/>
                    <a:pt x="701911" y="220429"/>
                    <a:pt x="694848" y="220429"/>
                  </a:cubicBezTo>
                  <a:cubicBezTo>
                    <a:pt x="463240" y="220505"/>
                    <a:pt x="231608" y="220505"/>
                    <a:pt x="0" y="220505"/>
                  </a:cubicBezTo>
                  <a:cubicBezTo>
                    <a:pt x="0" y="147308"/>
                    <a:pt x="0" y="74111"/>
                    <a:pt x="0" y="915"/>
                  </a:cubicBezTo>
                  <a:cubicBezTo>
                    <a:pt x="166948" y="915"/>
                    <a:pt x="333870" y="940"/>
                    <a:pt x="500817" y="889"/>
                  </a:cubicBezTo>
                  <a:cubicBezTo>
                    <a:pt x="506813" y="889"/>
                    <a:pt x="512784" y="305"/>
                    <a:pt x="518780" y="0"/>
                  </a:cubicBezTo>
                  <a:cubicBezTo>
                    <a:pt x="522972" y="2414"/>
                    <a:pt x="527621" y="4294"/>
                    <a:pt x="531331" y="7317"/>
                  </a:cubicBezTo>
                  <a:cubicBezTo>
                    <a:pt x="604578" y="67683"/>
                    <a:pt x="666774" y="137755"/>
                    <a:pt x="716012" y="219107"/>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99" name="Freeform: Shape 98">
              <a:extLst>
                <a:ext uri="{FF2B5EF4-FFF2-40B4-BE49-F238E27FC236}">
                  <a16:creationId xmlns:a16="http://schemas.microsoft.com/office/drawing/2014/main" id="{04E0ECD4-BE8C-BD55-BE4B-C1954E37C002}"/>
                </a:ext>
              </a:extLst>
            </p:cNvPr>
            <p:cNvSpPr/>
            <p:nvPr/>
          </p:nvSpPr>
          <p:spPr>
            <a:xfrm>
              <a:off x="3819553" y="1154605"/>
              <a:ext cx="276894" cy="274438"/>
            </a:xfrm>
            <a:custGeom>
              <a:avLst/>
              <a:gdLst>
                <a:gd name="connsiteX0" fmla="*/ 40473 w 220657"/>
                <a:gd name="connsiteY0" fmla="*/ 213188 h 218700"/>
                <a:gd name="connsiteX1" fmla="*/ 61764 w 220657"/>
                <a:gd name="connsiteY1" fmla="*/ 147842 h 218700"/>
                <a:gd name="connsiteX2" fmla="*/ 55412 w 220657"/>
                <a:gd name="connsiteY2" fmla="*/ 127440 h 218700"/>
                <a:gd name="connsiteX3" fmla="*/ 0 w 220657"/>
                <a:gd name="connsiteY3" fmla="*/ 83309 h 218700"/>
                <a:gd name="connsiteX4" fmla="*/ 57165 w 220657"/>
                <a:gd name="connsiteY4" fmla="*/ 83258 h 218700"/>
                <a:gd name="connsiteX5" fmla="*/ 90295 w 220657"/>
                <a:gd name="connsiteY5" fmla="*/ 59020 h 218700"/>
                <a:gd name="connsiteX6" fmla="*/ 109503 w 220657"/>
                <a:gd name="connsiteY6" fmla="*/ 0 h 218700"/>
                <a:gd name="connsiteX7" fmla="*/ 129523 w 220657"/>
                <a:gd name="connsiteY7" fmla="*/ 61840 h 218700"/>
                <a:gd name="connsiteX8" fmla="*/ 160240 w 220657"/>
                <a:gd name="connsiteY8" fmla="*/ 83690 h 218700"/>
                <a:gd name="connsiteX9" fmla="*/ 220657 w 220657"/>
                <a:gd name="connsiteY9" fmla="*/ 86586 h 218700"/>
                <a:gd name="connsiteX10" fmla="*/ 167583 w 220657"/>
                <a:gd name="connsiteY10" fmla="*/ 124849 h 218700"/>
                <a:gd name="connsiteX11" fmla="*/ 158868 w 220657"/>
                <a:gd name="connsiteY11" fmla="*/ 151653 h 218700"/>
                <a:gd name="connsiteX12" fmla="*/ 180642 w 220657"/>
                <a:gd name="connsiteY12" fmla="*/ 218701 h 218700"/>
                <a:gd name="connsiteX13" fmla="*/ 109732 w 220657"/>
                <a:gd name="connsiteY13" fmla="*/ 167633 h 218700"/>
                <a:gd name="connsiteX14" fmla="*/ 42658 w 220657"/>
                <a:gd name="connsiteY14" fmla="*/ 216033 h 218700"/>
                <a:gd name="connsiteX15" fmla="*/ 40473 w 220657"/>
                <a:gd name="connsiteY15" fmla="*/ 213188 h 2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0657" h="218700">
                  <a:moveTo>
                    <a:pt x="40473" y="213188"/>
                  </a:moveTo>
                  <a:cubicBezTo>
                    <a:pt x="47485" y="191363"/>
                    <a:pt x="53888" y="169336"/>
                    <a:pt x="61764" y="147842"/>
                  </a:cubicBezTo>
                  <a:cubicBezTo>
                    <a:pt x="65244" y="138340"/>
                    <a:pt x="63644" y="133080"/>
                    <a:pt x="55412" y="127440"/>
                  </a:cubicBezTo>
                  <a:cubicBezTo>
                    <a:pt x="36484" y="114508"/>
                    <a:pt x="18191" y="100636"/>
                    <a:pt x="0" y="83309"/>
                  </a:cubicBezTo>
                  <a:cubicBezTo>
                    <a:pt x="19055" y="83309"/>
                    <a:pt x="38110" y="83537"/>
                    <a:pt x="57165" y="83258"/>
                  </a:cubicBezTo>
                  <a:cubicBezTo>
                    <a:pt x="88212" y="82800"/>
                    <a:pt x="80234" y="87704"/>
                    <a:pt x="90295" y="59020"/>
                  </a:cubicBezTo>
                  <a:cubicBezTo>
                    <a:pt x="96647" y="40956"/>
                    <a:pt x="102160" y="22637"/>
                    <a:pt x="109503" y="0"/>
                  </a:cubicBezTo>
                  <a:cubicBezTo>
                    <a:pt x="117150" y="23069"/>
                    <a:pt x="125153" y="42048"/>
                    <a:pt x="129523" y="61840"/>
                  </a:cubicBezTo>
                  <a:cubicBezTo>
                    <a:pt x="133538" y="80133"/>
                    <a:pt x="142786" y="85036"/>
                    <a:pt x="160240" y="83690"/>
                  </a:cubicBezTo>
                  <a:cubicBezTo>
                    <a:pt x="179727" y="82191"/>
                    <a:pt x="199443" y="83334"/>
                    <a:pt x="220657" y="86586"/>
                  </a:cubicBezTo>
                  <a:cubicBezTo>
                    <a:pt x="203025" y="99442"/>
                    <a:pt x="185850" y="113009"/>
                    <a:pt x="167583" y="124849"/>
                  </a:cubicBezTo>
                  <a:cubicBezTo>
                    <a:pt x="156429" y="132089"/>
                    <a:pt x="154015" y="139051"/>
                    <a:pt x="158868" y="151653"/>
                  </a:cubicBezTo>
                  <a:cubicBezTo>
                    <a:pt x="166871" y="172410"/>
                    <a:pt x="172766" y="193980"/>
                    <a:pt x="180642" y="218701"/>
                  </a:cubicBezTo>
                  <a:cubicBezTo>
                    <a:pt x="154981" y="200230"/>
                    <a:pt x="132420" y="183995"/>
                    <a:pt x="109732" y="167633"/>
                  </a:cubicBezTo>
                  <a:cubicBezTo>
                    <a:pt x="86840" y="184148"/>
                    <a:pt x="64762" y="200103"/>
                    <a:pt x="42658" y="216033"/>
                  </a:cubicBezTo>
                  <a:cubicBezTo>
                    <a:pt x="41947" y="215093"/>
                    <a:pt x="41210" y="214128"/>
                    <a:pt x="40473" y="21318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00" name="Freeform: Shape 99">
              <a:extLst>
                <a:ext uri="{FF2B5EF4-FFF2-40B4-BE49-F238E27FC236}">
                  <a16:creationId xmlns:a16="http://schemas.microsoft.com/office/drawing/2014/main" id="{B474C876-B48D-989A-E77D-65901AD34F0F}"/>
                </a:ext>
              </a:extLst>
            </p:cNvPr>
            <p:cNvSpPr/>
            <p:nvPr/>
          </p:nvSpPr>
          <p:spPr>
            <a:xfrm>
              <a:off x="4197417" y="1154350"/>
              <a:ext cx="277722" cy="270581"/>
            </a:xfrm>
            <a:custGeom>
              <a:avLst/>
              <a:gdLst>
                <a:gd name="connsiteX0" fmla="*/ 176704 w 221317"/>
                <a:gd name="connsiteY0" fmla="*/ 214102 h 215626"/>
                <a:gd name="connsiteX1" fmla="*/ 109960 w 221317"/>
                <a:gd name="connsiteY1" fmla="*/ 168167 h 215626"/>
                <a:gd name="connsiteX2" fmla="*/ 44081 w 221317"/>
                <a:gd name="connsiteY2" fmla="*/ 215627 h 215626"/>
                <a:gd name="connsiteX3" fmla="*/ 41235 w 221317"/>
                <a:gd name="connsiteY3" fmla="*/ 213721 h 215626"/>
                <a:gd name="connsiteX4" fmla="*/ 66032 w 221317"/>
                <a:gd name="connsiteY4" fmla="*/ 135469 h 215626"/>
                <a:gd name="connsiteX5" fmla="*/ 0 w 221317"/>
                <a:gd name="connsiteY5" fmla="*/ 86891 h 215626"/>
                <a:gd name="connsiteX6" fmla="*/ 610 w 221317"/>
                <a:gd name="connsiteY6" fmla="*/ 83512 h 215626"/>
                <a:gd name="connsiteX7" fmla="*/ 66921 w 221317"/>
                <a:gd name="connsiteY7" fmla="*/ 83817 h 215626"/>
                <a:gd name="connsiteX8" fmla="*/ 88542 w 221317"/>
                <a:gd name="connsiteY8" fmla="*/ 67811 h 215626"/>
                <a:gd name="connsiteX9" fmla="*/ 110265 w 221317"/>
                <a:gd name="connsiteY9" fmla="*/ 0 h 215626"/>
                <a:gd name="connsiteX10" fmla="*/ 130743 w 221317"/>
                <a:gd name="connsiteY10" fmla="*/ 63568 h 215626"/>
                <a:gd name="connsiteX11" fmla="*/ 159300 w 221317"/>
                <a:gd name="connsiteY11" fmla="*/ 83868 h 215626"/>
                <a:gd name="connsiteX12" fmla="*/ 221318 w 221317"/>
                <a:gd name="connsiteY12" fmla="*/ 86662 h 215626"/>
                <a:gd name="connsiteX13" fmla="*/ 155006 w 221317"/>
                <a:gd name="connsiteY13" fmla="*/ 135240 h 215626"/>
                <a:gd name="connsiteX14" fmla="*/ 178381 w 221317"/>
                <a:gd name="connsiteY14" fmla="*/ 212349 h 215626"/>
                <a:gd name="connsiteX15" fmla="*/ 176704 w 221317"/>
                <a:gd name="connsiteY15" fmla="*/ 214102 h 2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317" h="215626">
                  <a:moveTo>
                    <a:pt x="176704" y="214102"/>
                  </a:moveTo>
                  <a:cubicBezTo>
                    <a:pt x="154701" y="198960"/>
                    <a:pt x="132725" y="183843"/>
                    <a:pt x="109960" y="168167"/>
                  </a:cubicBezTo>
                  <a:cubicBezTo>
                    <a:pt x="88110" y="183919"/>
                    <a:pt x="66083" y="199773"/>
                    <a:pt x="44081" y="215627"/>
                  </a:cubicBezTo>
                  <a:cubicBezTo>
                    <a:pt x="43141" y="214992"/>
                    <a:pt x="42175" y="214356"/>
                    <a:pt x="41235" y="213721"/>
                  </a:cubicBezTo>
                  <a:cubicBezTo>
                    <a:pt x="49416" y="187908"/>
                    <a:pt x="57597" y="162095"/>
                    <a:pt x="66032" y="135469"/>
                  </a:cubicBezTo>
                  <a:cubicBezTo>
                    <a:pt x="43776" y="119107"/>
                    <a:pt x="21901" y="102999"/>
                    <a:pt x="0" y="86891"/>
                  </a:cubicBezTo>
                  <a:cubicBezTo>
                    <a:pt x="203" y="85773"/>
                    <a:pt x="407" y="84630"/>
                    <a:pt x="610" y="83512"/>
                  </a:cubicBezTo>
                  <a:cubicBezTo>
                    <a:pt x="22714" y="83512"/>
                    <a:pt x="44868" y="82673"/>
                    <a:pt x="66921" y="83817"/>
                  </a:cubicBezTo>
                  <a:cubicBezTo>
                    <a:pt x="79752" y="84477"/>
                    <a:pt x="85214" y="79777"/>
                    <a:pt x="88542" y="67811"/>
                  </a:cubicBezTo>
                  <a:cubicBezTo>
                    <a:pt x="94538" y="46266"/>
                    <a:pt x="102110" y="25153"/>
                    <a:pt x="110265" y="0"/>
                  </a:cubicBezTo>
                  <a:cubicBezTo>
                    <a:pt x="118014" y="23501"/>
                    <a:pt x="125890" y="43166"/>
                    <a:pt x="130743" y="63568"/>
                  </a:cubicBezTo>
                  <a:cubicBezTo>
                    <a:pt x="134706" y="80209"/>
                    <a:pt x="142786" y="85189"/>
                    <a:pt x="159300" y="83868"/>
                  </a:cubicBezTo>
                  <a:cubicBezTo>
                    <a:pt x="179321" y="82267"/>
                    <a:pt x="199570" y="83486"/>
                    <a:pt x="221318" y="86662"/>
                  </a:cubicBezTo>
                  <a:cubicBezTo>
                    <a:pt x="199341" y="102770"/>
                    <a:pt x="177339" y="118878"/>
                    <a:pt x="155006" y="135240"/>
                  </a:cubicBezTo>
                  <a:cubicBezTo>
                    <a:pt x="162908" y="161307"/>
                    <a:pt x="170657" y="186841"/>
                    <a:pt x="178381" y="212349"/>
                  </a:cubicBezTo>
                  <a:cubicBezTo>
                    <a:pt x="177847" y="212959"/>
                    <a:pt x="177288" y="213518"/>
                    <a:pt x="176704" y="214102"/>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01" name="Freeform: Shape 100">
              <a:extLst>
                <a:ext uri="{FF2B5EF4-FFF2-40B4-BE49-F238E27FC236}">
                  <a16:creationId xmlns:a16="http://schemas.microsoft.com/office/drawing/2014/main" id="{35F1D1EE-4F72-DEF3-D375-138D71FDD84B}"/>
                </a:ext>
              </a:extLst>
            </p:cNvPr>
            <p:cNvSpPr/>
            <p:nvPr/>
          </p:nvSpPr>
          <p:spPr>
            <a:xfrm>
              <a:off x="4191233" y="1462425"/>
              <a:ext cx="289424" cy="270231"/>
            </a:xfrm>
            <a:custGeom>
              <a:avLst/>
              <a:gdLst>
                <a:gd name="connsiteX0" fmla="*/ 182293 w 230642"/>
                <a:gd name="connsiteY0" fmla="*/ 214915 h 215347"/>
                <a:gd name="connsiteX1" fmla="*/ 115778 w 230642"/>
                <a:gd name="connsiteY1" fmla="*/ 168726 h 215347"/>
                <a:gd name="connsiteX2" fmla="*/ 47460 w 230642"/>
                <a:gd name="connsiteY2" fmla="*/ 214839 h 215347"/>
                <a:gd name="connsiteX3" fmla="*/ 47739 w 230642"/>
                <a:gd name="connsiteY3" fmla="*/ 215195 h 215347"/>
                <a:gd name="connsiteX4" fmla="*/ 67506 w 230642"/>
                <a:gd name="connsiteY4" fmla="*/ 148096 h 215347"/>
                <a:gd name="connsiteX5" fmla="*/ 61129 w 230642"/>
                <a:gd name="connsiteY5" fmla="*/ 127897 h 215347"/>
                <a:gd name="connsiteX6" fmla="*/ 0 w 230642"/>
                <a:gd name="connsiteY6" fmla="*/ 83461 h 215347"/>
                <a:gd name="connsiteX7" fmla="*/ 74137 w 230642"/>
                <a:gd name="connsiteY7" fmla="*/ 83715 h 215347"/>
                <a:gd name="connsiteX8" fmla="*/ 92658 w 230642"/>
                <a:gd name="connsiteY8" fmla="*/ 70656 h 215347"/>
                <a:gd name="connsiteX9" fmla="*/ 115169 w 230642"/>
                <a:gd name="connsiteY9" fmla="*/ 0 h 215347"/>
                <a:gd name="connsiteX10" fmla="*/ 138949 w 230642"/>
                <a:gd name="connsiteY10" fmla="*/ 72739 h 215347"/>
                <a:gd name="connsiteX11" fmla="*/ 153939 w 230642"/>
                <a:gd name="connsiteY11" fmla="*/ 83613 h 215347"/>
                <a:gd name="connsiteX12" fmla="*/ 230642 w 230642"/>
                <a:gd name="connsiteY12" fmla="*/ 83436 h 215347"/>
                <a:gd name="connsiteX13" fmla="*/ 169056 w 230642"/>
                <a:gd name="connsiteY13" fmla="*/ 128380 h 215347"/>
                <a:gd name="connsiteX14" fmla="*/ 162984 w 230642"/>
                <a:gd name="connsiteY14" fmla="*/ 147283 h 215347"/>
                <a:gd name="connsiteX15" fmla="*/ 180235 w 230642"/>
                <a:gd name="connsiteY15" fmla="*/ 200281 h 215347"/>
                <a:gd name="connsiteX16" fmla="*/ 182090 w 230642"/>
                <a:gd name="connsiteY16" fmla="*/ 215347 h 215347"/>
                <a:gd name="connsiteX17" fmla="*/ 182293 w 230642"/>
                <a:gd name="connsiteY17" fmla="*/ 214915 h 21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642" h="215347">
                  <a:moveTo>
                    <a:pt x="182293" y="214915"/>
                  </a:moveTo>
                  <a:cubicBezTo>
                    <a:pt x="160342" y="199671"/>
                    <a:pt x="138390" y="184427"/>
                    <a:pt x="115778" y="168726"/>
                  </a:cubicBezTo>
                  <a:cubicBezTo>
                    <a:pt x="93166" y="183995"/>
                    <a:pt x="70326" y="199417"/>
                    <a:pt x="47460" y="214839"/>
                  </a:cubicBezTo>
                  <a:lnTo>
                    <a:pt x="47739" y="215195"/>
                  </a:lnTo>
                  <a:cubicBezTo>
                    <a:pt x="54218" y="192786"/>
                    <a:pt x="60087" y="170200"/>
                    <a:pt x="67506" y="148096"/>
                  </a:cubicBezTo>
                  <a:cubicBezTo>
                    <a:pt x="70656" y="138670"/>
                    <a:pt x="69462" y="133563"/>
                    <a:pt x="61129" y="127897"/>
                  </a:cubicBezTo>
                  <a:cubicBezTo>
                    <a:pt x="41794" y="114737"/>
                    <a:pt x="23196" y="100433"/>
                    <a:pt x="0" y="83461"/>
                  </a:cubicBezTo>
                  <a:cubicBezTo>
                    <a:pt x="27973" y="83461"/>
                    <a:pt x="51093" y="82902"/>
                    <a:pt x="74137" y="83715"/>
                  </a:cubicBezTo>
                  <a:cubicBezTo>
                    <a:pt x="84579" y="84096"/>
                    <a:pt x="89711" y="81047"/>
                    <a:pt x="92658" y="70656"/>
                  </a:cubicBezTo>
                  <a:cubicBezTo>
                    <a:pt x="99086" y="48095"/>
                    <a:pt x="106810" y="25915"/>
                    <a:pt x="115169" y="0"/>
                  </a:cubicBezTo>
                  <a:cubicBezTo>
                    <a:pt x="123883" y="26372"/>
                    <a:pt x="132013" y="49391"/>
                    <a:pt x="138949" y="72739"/>
                  </a:cubicBezTo>
                  <a:cubicBezTo>
                    <a:pt x="141490" y="81276"/>
                    <a:pt x="145479" y="83791"/>
                    <a:pt x="153939" y="83613"/>
                  </a:cubicBezTo>
                  <a:cubicBezTo>
                    <a:pt x="177745" y="83131"/>
                    <a:pt x="201577" y="83436"/>
                    <a:pt x="230642" y="83436"/>
                  </a:cubicBezTo>
                  <a:cubicBezTo>
                    <a:pt x="207420" y="100534"/>
                    <a:pt x="188670" y="115118"/>
                    <a:pt x="169056" y="128380"/>
                  </a:cubicBezTo>
                  <a:cubicBezTo>
                    <a:pt x="161002" y="133817"/>
                    <a:pt x="159986" y="138873"/>
                    <a:pt x="162984" y="147283"/>
                  </a:cubicBezTo>
                  <a:cubicBezTo>
                    <a:pt x="169209" y="164788"/>
                    <a:pt x="174824" y="182496"/>
                    <a:pt x="180235" y="200281"/>
                  </a:cubicBezTo>
                  <a:cubicBezTo>
                    <a:pt x="181683" y="205032"/>
                    <a:pt x="181505" y="210291"/>
                    <a:pt x="182090" y="215347"/>
                  </a:cubicBezTo>
                  <a:cubicBezTo>
                    <a:pt x="182064" y="215322"/>
                    <a:pt x="182293" y="214915"/>
                    <a:pt x="182293" y="21491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02" name="Freeform: Shape 101">
              <a:extLst>
                <a:ext uri="{FF2B5EF4-FFF2-40B4-BE49-F238E27FC236}">
                  <a16:creationId xmlns:a16="http://schemas.microsoft.com/office/drawing/2014/main" id="{E85E27B1-21B4-8D7A-9312-53523EBF4B68}"/>
                </a:ext>
              </a:extLst>
            </p:cNvPr>
            <p:cNvSpPr/>
            <p:nvPr/>
          </p:nvSpPr>
          <p:spPr>
            <a:xfrm>
              <a:off x="3813241" y="1462840"/>
              <a:ext cx="288626" cy="274248"/>
            </a:xfrm>
            <a:custGeom>
              <a:avLst/>
              <a:gdLst>
                <a:gd name="connsiteX0" fmla="*/ 45834 w 230006"/>
                <a:gd name="connsiteY0" fmla="*/ 214128 h 218548"/>
                <a:gd name="connsiteX1" fmla="*/ 67023 w 230006"/>
                <a:gd name="connsiteY1" fmla="*/ 146876 h 218548"/>
                <a:gd name="connsiteX2" fmla="*/ 61001 w 230006"/>
                <a:gd name="connsiteY2" fmla="*/ 127923 h 218548"/>
                <a:gd name="connsiteX3" fmla="*/ 0 w 230006"/>
                <a:gd name="connsiteY3" fmla="*/ 83410 h 218548"/>
                <a:gd name="connsiteX4" fmla="*/ 87247 w 230006"/>
                <a:gd name="connsiteY4" fmla="*/ 83410 h 218548"/>
                <a:gd name="connsiteX5" fmla="*/ 114635 w 230006"/>
                <a:gd name="connsiteY5" fmla="*/ 0 h 218548"/>
                <a:gd name="connsiteX6" fmla="*/ 137323 w 230006"/>
                <a:gd name="connsiteY6" fmla="*/ 69284 h 218548"/>
                <a:gd name="connsiteX7" fmla="*/ 156582 w 230006"/>
                <a:gd name="connsiteY7" fmla="*/ 83385 h 218548"/>
                <a:gd name="connsiteX8" fmla="*/ 230007 w 230006"/>
                <a:gd name="connsiteY8" fmla="*/ 83080 h 218548"/>
                <a:gd name="connsiteX9" fmla="*/ 181760 w 230006"/>
                <a:gd name="connsiteY9" fmla="*/ 118675 h 218548"/>
                <a:gd name="connsiteX10" fmla="*/ 167481 w 230006"/>
                <a:gd name="connsiteY10" fmla="*/ 161282 h 218548"/>
                <a:gd name="connsiteX11" fmla="*/ 185698 w 230006"/>
                <a:gd name="connsiteY11" fmla="*/ 218548 h 218548"/>
                <a:gd name="connsiteX12" fmla="*/ 114838 w 230006"/>
                <a:gd name="connsiteY12" fmla="*/ 167557 h 218548"/>
                <a:gd name="connsiteX13" fmla="*/ 59223 w 230006"/>
                <a:gd name="connsiteY13" fmla="*/ 207624 h 218548"/>
                <a:gd name="connsiteX14" fmla="*/ 45427 w 230006"/>
                <a:gd name="connsiteY14" fmla="*/ 213899 h 218548"/>
                <a:gd name="connsiteX15" fmla="*/ 45834 w 230006"/>
                <a:gd name="connsiteY15" fmla="*/ 214128 h 21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006" h="218548">
                  <a:moveTo>
                    <a:pt x="45834" y="214128"/>
                  </a:moveTo>
                  <a:cubicBezTo>
                    <a:pt x="52795" y="191668"/>
                    <a:pt x="59198" y="169031"/>
                    <a:pt x="67023" y="146876"/>
                  </a:cubicBezTo>
                  <a:cubicBezTo>
                    <a:pt x="70173" y="137933"/>
                    <a:pt x="68674" y="133233"/>
                    <a:pt x="61001" y="127923"/>
                  </a:cubicBezTo>
                  <a:cubicBezTo>
                    <a:pt x="41464" y="114406"/>
                    <a:pt x="22561" y="99975"/>
                    <a:pt x="0" y="83410"/>
                  </a:cubicBezTo>
                  <a:cubicBezTo>
                    <a:pt x="31581" y="83410"/>
                    <a:pt x="58689" y="83410"/>
                    <a:pt x="87247" y="83410"/>
                  </a:cubicBezTo>
                  <a:cubicBezTo>
                    <a:pt x="96037" y="56631"/>
                    <a:pt x="104676" y="30336"/>
                    <a:pt x="114635" y="0"/>
                  </a:cubicBezTo>
                  <a:cubicBezTo>
                    <a:pt x="123045" y="25330"/>
                    <a:pt x="131099" y="47053"/>
                    <a:pt x="137323" y="69284"/>
                  </a:cubicBezTo>
                  <a:cubicBezTo>
                    <a:pt x="140423" y="80311"/>
                    <a:pt x="145225" y="83893"/>
                    <a:pt x="156582" y="83385"/>
                  </a:cubicBezTo>
                  <a:cubicBezTo>
                    <a:pt x="179270" y="82394"/>
                    <a:pt x="202060" y="83080"/>
                    <a:pt x="230007" y="83080"/>
                  </a:cubicBezTo>
                  <a:cubicBezTo>
                    <a:pt x="211181" y="96977"/>
                    <a:pt x="196521" y="107877"/>
                    <a:pt x="181760" y="118675"/>
                  </a:cubicBezTo>
                  <a:cubicBezTo>
                    <a:pt x="159097" y="135240"/>
                    <a:pt x="159097" y="135189"/>
                    <a:pt x="167481" y="161282"/>
                  </a:cubicBezTo>
                  <a:cubicBezTo>
                    <a:pt x="173147" y="178914"/>
                    <a:pt x="178711" y="196572"/>
                    <a:pt x="185698" y="218548"/>
                  </a:cubicBezTo>
                  <a:cubicBezTo>
                    <a:pt x="160291" y="200256"/>
                    <a:pt x="138136" y="184326"/>
                    <a:pt x="114838" y="167557"/>
                  </a:cubicBezTo>
                  <a:cubicBezTo>
                    <a:pt x="96317" y="180972"/>
                    <a:pt x="77922" y="194514"/>
                    <a:pt x="59223" y="207624"/>
                  </a:cubicBezTo>
                  <a:cubicBezTo>
                    <a:pt x="55158" y="210469"/>
                    <a:pt x="50051" y="211841"/>
                    <a:pt x="45427" y="213899"/>
                  </a:cubicBezTo>
                  <a:lnTo>
                    <a:pt x="45834" y="214128"/>
                  </a:ln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03" name="Freeform: Shape 102">
              <a:extLst>
                <a:ext uri="{FF2B5EF4-FFF2-40B4-BE49-F238E27FC236}">
                  <a16:creationId xmlns:a16="http://schemas.microsoft.com/office/drawing/2014/main" id="{E30FED69-4C3D-0893-A62F-B8A2F37DBB3E}"/>
                </a:ext>
              </a:extLst>
            </p:cNvPr>
            <p:cNvSpPr/>
            <p:nvPr/>
          </p:nvSpPr>
          <p:spPr>
            <a:xfrm>
              <a:off x="4191552" y="846180"/>
              <a:ext cx="284195" cy="272335"/>
            </a:xfrm>
            <a:custGeom>
              <a:avLst/>
              <a:gdLst>
                <a:gd name="connsiteX0" fmla="*/ 48196 w 226475"/>
                <a:gd name="connsiteY0" fmla="*/ 217024 h 217024"/>
                <a:gd name="connsiteX1" fmla="*/ 54167 w 226475"/>
                <a:gd name="connsiteY1" fmla="*/ 187476 h 217024"/>
                <a:gd name="connsiteX2" fmla="*/ 70834 w 226475"/>
                <a:gd name="connsiteY2" fmla="*/ 135469 h 217024"/>
                <a:gd name="connsiteX3" fmla="*/ 0 w 226475"/>
                <a:gd name="connsiteY3" fmla="*/ 83588 h 217024"/>
                <a:gd name="connsiteX4" fmla="*/ 73425 w 226475"/>
                <a:gd name="connsiteY4" fmla="*/ 83918 h 217024"/>
                <a:gd name="connsiteX5" fmla="*/ 92658 w 226475"/>
                <a:gd name="connsiteY5" fmla="*/ 69564 h 217024"/>
                <a:gd name="connsiteX6" fmla="*/ 114838 w 226475"/>
                <a:gd name="connsiteY6" fmla="*/ 0 h 217024"/>
                <a:gd name="connsiteX7" fmla="*/ 142582 w 226475"/>
                <a:gd name="connsiteY7" fmla="*/ 83461 h 217024"/>
                <a:gd name="connsiteX8" fmla="*/ 224951 w 226475"/>
                <a:gd name="connsiteY8" fmla="*/ 83461 h 217024"/>
                <a:gd name="connsiteX9" fmla="*/ 226475 w 226475"/>
                <a:gd name="connsiteY9" fmla="*/ 86357 h 217024"/>
                <a:gd name="connsiteX10" fmla="*/ 171876 w 226475"/>
                <a:gd name="connsiteY10" fmla="*/ 125814 h 217024"/>
                <a:gd name="connsiteX11" fmla="*/ 164000 w 226475"/>
                <a:gd name="connsiteY11" fmla="*/ 151221 h 217024"/>
                <a:gd name="connsiteX12" fmla="*/ 183691 w 226475"/>
                <a:gd name="connsiteY12" fmla="*/ 212705 h 217024"/>
                <a:gd name="connsiteX13" fmla="*/ 180134 w 226475"/>
                <a:gd name="connsiteY13" fmla="*/ 214585 h 217024"/>
                <a:gd name="connsiteX14" fmla="*/ 114915 w 226475"/>
                <a:gd name="connsiteY14" fmla="*/ 167659 h 217024"/>
                <a:gd name="connsiteX15" fmla="*/ 48044 w 226475"/>
                <a:gd name="connsiteY15" fmla="*/ 216592 h 217024"/>
                <a:gd name="connsiteX16" fmla="*/ 48196 w 226475"/>
                <a:gd name="connsiteY16" fmla="*/ 217024 h 21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475" h="217024">
                  <a:moveTo>
                    <a:pt x="48196" y="217024"/>
                  </a:moveTo>
                  <a:cubicBezTo>
                    <a:pt x="50153" y="207166"/>
                    <a:pt x="51398" y="197105"/>
                    <a:pt x="54167" y="187476"/>
                  </a:cubicBezTo>
                  <a:cubicBezTo>
                    <a:pt x="59172" y="170225"/>
                    <a:pt x="65092" y="153228"/>
                    <a:pt x="70834" y="135469"/>
                  </a:cubicBezTo>
                  <a:cubicBezTo>
                    <a:pt x="48247" y="118929"/>
                    <a:pt x="26245" y="102796"/>
                    <a:pt x="0" y="83588"/>
                  </a:cubicBezTo>
                  <a:cubicBezTo>
                    <a:pt x="27414" y="83588"/>
                    <a:pt x="50458" y="82775"/>
                    <a:pt x="73425" y="83918"/>
                  </a:cubicBezTo>
                  <a:cubicBezTo>
                    <a:pt x="85189" y="84503"/>
                    <a:pt x="89635" y="80082"/>
                    <a:pt x="92658" y="69564"/>
                  </a:cubicBezTo>
                  <a:cubicBezTo>
                    <a:pt x="98985" y="47511"/>
                    <a:pt x="106530" y="25813"/>
                    <a:pt x="114838" y="0"/>
                  </a:cubicBezTo>
                  <a:cubicBezTo>
                    <a:pt x="124772" y="29929"/>
                    <a:pt x="133588" y="56403"/>
                    <a:pt x="142582" y="83461"/>
                  </a:cubicBezTo>
                  <a:cubicBezTo>
                    <a:pt x="170479" y="83461"/>
                    <a:pt x="197715" y="83461"/>
                    <a:pt x="224951" y="83461"/>
                  </a:cubicBezTo>
                  <a:cubicBezTo>
                    <a:pt x="225459" y="84426"/>
                    <a:pt x="225967" y="85392"/>
                    <a:pt x="226475" y="86357"/>
                  </a:cubicBezTo>
                  <a:cubicBezTo>
                    <a:pt x="208335" y="99620"/>
                    <a:pt x="190677" y="113593"/>
                    <a:pt x="171876" y="125814"/>
                  </a:cubicBezTo>
                  <a:cubicBezTo>
                    <a:pt x="161053" y="132852"/>
                    <a:pt x="159529" y="139483"/>
                    <a:pt x="164000" y="151221"/>
                  </a:cubicBezTo>
                  <a:cubicBezTo>
                    <a:pt x="171622" y="171317"/>
                    <a:pt x="177237" y="192176"/>
                    <a:pt x="183691" y="212705"/>
                  </a:cubicBezTo>
                  <a:cubicBezTo>
                    <a:pt x="182496" y="213340"/>
                    <a:pt x="181328" y="213975"/>
                    <a:pt x="180134" y="214585"/>
                  </a:cubicBezTo>
                  <a:cubicBezTo>
                    <a:pt x="158538" y="199036"/>
                    <a:pt x="136917" y="183487"/>
                    <a:pt x="114915" y="167659"/>
                  </a:cubicBezTo>
                  <a:cubicBezTo>
                    <a:pt x="92150" y="184300"/>
                    <a:pt x="70097" y="200459"/>
                    <a:pt x="48044" y="216592"/>
                  </a:cubicBezTo>
                  <a:cubicBezTo>
                    <a:pt x="48069" y="216643"/>
                    <a:pt x="48196" y="217024"/>
                    <a:pt x="48196" y="217024"/>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04" name="Freeform: Shape 103">
              <a:extLst>
                <a:ext uri="{FF2B5EF4-FFF2-40B4-BE49-F238E27FC236}">
                  <a16:creationId xmlns:a16="http://schemas.microsoft.com/office/drawing/2014/main" id="{33830BF9-AF96-CA8C-682F-E898DC47147A}"/>
                </a:ext>
              </a:extLst>
            </p:cNvPr>
            <p:cNvSpPr/>
            <p:nvPr/>
          </p:nvSpPr>
          <p:spPr>
            <a:xfrm>
              <a:off x="3525059" y="1479992"/>
              <a:ext cx="192821" cy="257223"/>
            </a:xfrm>
            <a:custGeom>
              <a:avLst/>
              <a:gdLst>
                <a:gd name="connsiteX0" fmla="*/ 0 w 153659"/>
                <a:gd name="connsiteY0" fmla="*/ 184529 h 204981"/>
                <a:gd name="connsiteX1" fmla="*/ 46139 w 153659"/>
                <a:gd name="connsiteY1" fmla="*/ 0 h 204981"/>
                <a:gd name="connsiteX2" fmla="*/ 66083 w 153659"/>
                <a:gd name="connsiteY2" fmla="*/ 58842 h 204981"/>
                <a:gd name="connsiteX3" fmla="*/ 81098 w 153659"/>
                <a:gd name="connsiteY3" fmla="*/ 69665 h 204981"/>
                <a:gd name="connsiteX4" fmla="*/ 153660 w 153659"/>
                <a:gd name="connsiteY4" fmla="*/ 72765 h 204981"/>
                <a:gd name="connsiteX5" fmla="*/ 97206 w 153659"/>
                <a:gd name="connsiteY5" fmla="*/ 113644 h 204981"/>
                <a:gd name="connsiteX6" fmla="*/ 90550 w 153659"/>
                <a:gd name="connsiteY6" fmla="*/ 133944 h 204981"/>
                <a:gd name="connsiteX7" fmla="*/ 113492 w 153659"/>
                <a:gd name="connsiteY7" fmla="*/ 204981 h 204981"/>
                <a:gd name="connsiteX8" fmla="*/ 55590 w 153659"/>
                <a:gd name="connsiteY8" fmla="*/ 162755 h 204981"/>
                <a:gd name="connsiteX9" fmla="*/ 30361 w 153659"/>
                <a:gd name="connsiteY9" fmla="*/ 162196 h 204981"/>
                <a:gd name="connsiteX10" fmla="*/ 0 w 153659"/>
                <a:gd name="connsiteY10" fmla="*/ 184529 h 20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59" h="204981">
                  <a:moveTo>
                    <a:pt x="0" y="184529"/>
                  </a:moveTo>
                  <a:cubicBezTo>
                    <a:pt x="8664" y="121342"/>
                    <a:pt x="20783" y="58994"/>
                    <a:pt x="46139" y="0"/>
                  </a:cubicBezTo>
                  <a:cubicBezTo>
                    <a:pt x="52846" y="19589"/>
                    <a:pt x="59909" y="39075"/>
                    <a:pt x="66083" y="58842"/>
                  </a:cubicBezTo>
                  <a:cubicBezTo>
                    <a:pt x="68598" y="66921"/>
                    <a:pt x="72460" y="69868"/>
                    <a:pt x="81098" y="69665"/>
                  </a:cubicBezTo>
                  <a:cubicBezTo>
                    <a:pt x="104904" y="69055"/>
                    <a:pt x="128710" y="69462"/>
                    <a:pt x="153660" y="72765"/>
                  </a:cubicBezTo>
                  <a:cubicBezTo>
                    <a:pt x="134884" y="86459"/>
                    <a:pt x="116388" y="100560"/>
                    <a:pt x="97206" y="113644"/>
                  </a:cubicBezTo>
                  <a:cubicBezTo>
                    <a:pt x="89025" y="119234"/>
                    <a:pt x="87043" y="124315"/>
                    <a:pt x="90550" y="133944"/>
                  </a:cubicBezTo>
                  <a:cubicBezTo>
                    <a:pt x="98502" y="155845"/>
                    <a:pt x="104981" y="178279"/>
                    <a:pt x="113492" y="204981"/>
                  </a:cubicBezTo>
                  <a:cubicBezTo>
                    <a:pt x="91566" y="189102"/>
                    <a:pt x="73171" y="176475"/>
                    <a:pt x="55590" y="162755"/>
                  </a:cubicBezTo>
                  <a:cubicBezTo>
                    <a:pt x="46647" y="155769"/>
                    <a:pt x="39736" y="153838"/>
                    <a:pt x="30361" y="162196"/>
                  </a:cubicBezTo>
                  <a:cubicBezTo>
                    <a:pt x="21062" y="170530"/>
                    <a:pt x="10188" y="177161"/>
                    <a:pt x="0" y="184529"/>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05" name="Freeform: Shape 104">
              <a:extLst>
                <a:ext uri="{FF2B5EF4-FFF2-40B4-BE49-F238E27FC236}">
                  <a16:creationId xmlns:a16="http://schemas.microsoft.com/office/drawing/2014/main" id="{83377DF1-98CC-B21B-67C5-2A2343B7DD56}"/>
                </a:ext>
              </a:extLst>
            </p:cNvPr>
            <p:cNvSpPr/>
            <p:nvPr/>
          </p:nvSpPr>
          <p:spPr>
            <a:xfrm>
              <a:off x="3870277" y="946767"/>
              <a:ext cx="231654" cy="174139"/>
            </a:xfrm>
            <a:custGeom>
              <a:avLst/>
              <a:gdLst>
                <a:gd name="connsiteX0" fmla="*/ 17531 w 184605"/>
                <a:gd name="connsiteY0" fmla="*/ 71825 h 138771"/>
                <a:gd name="connsiteX1" fmla="*/ 82572 w 184605"/>
                <a:gd name="connsiteY1" fmla="*/ 20427 h 138771"/>
                <a:gd name="connsiteX2" fmla="*/ 112120 w 184605"/>
                <a:gd name="connsiteY2" fmla="*/ 0 h 138771"/>
                <a:gd name="connsiteX3" fmla="*/ 148096 w 184605"/>
                <a:gd name="connsiteY3" fmla="*/ 3328 h 138771"/>
                <a:gd name="connsiteX4" fmla="*/ 184605 w 184605"/>
                <a:gd name="connsiteY4" fmla="*/ 3455 h 138771"/>
                <a:gd name="connsiteX5" fmla="*/ 127592 w 184605"/>
                <a:gd name="connsiteY5" fmla="*/ 44614 h 138771"/>
                <a:gd name="connsiteX6" fmla="*/ 118751 w 184605"/>
                <a:gd name="connsiteY6" fmla="*/ 72714 h 138771"/>
                <a:gd name="connsiteX7" fmla="*/ 140245 w 184605"/>
                <a:gd name="connsiteY7" fmla="*/ 138771 h 138771"/>
                <a:gd name="connsiteX8" fmla="*/ 81708 w 184605"/>
                <a:gd name="connsiteY8" fmla="*/ 95987 h 138771"/>
                <a:gd name="connsiteX9" fmla="*/ 56428 w 184605"/>
                <a:gd name="connsiteY9" fmla="*/ 96520 h 138771"/>
                <a:gd name="connsiteX10" fmla="*/ 0 w 184605"/>
                <a:gd name="connsiteY10" fmla="*/ 137857 h 138771"/>
                <a:gd name="connsiteX11" fmla="*/ 17531 w 184605"/>
                <a:gd name="connsiteY11" fmla="*/ 71825 h 13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605" h="138771">
                  <a:moveTo>
                    <a:pt x="17531" y="71825"/>
                  </a:moveTo>
                  <a:cubicBezTo>
                    <a:pt x="39203" y="54675"/>
                    <a:pt x="60697" y="37322"/>
                    <a:pt x="82572" y="20427"/>
                  </a:cubicBezTo>
                  <a:cubicBezTo>
                    <a:pt x="92023" y="13135"/>
                    <a:pt x="102237" y="6784"/>
                    <a:pt x="112120" y="0"/>
                  </a:cubicBezTo>
                  <a:cubicBezTo>
                    <a:pt x="124112" y="1143"/>
                    <a:pt x="136078" y="2668"/>
                    <a:pt x="148096" y="3328"/>
                  </a:cubicBezTo>
                  <a:cubicBezTo>
                    <a:pt x="158385" y="3887"/>
                    <a:pt x="168726" y="3455"/>
                    <a:pt x="184605" y="3455"/>
                  </a:cubicBezTo>
                  <a:cubicBezTo>
                    <a:pt x="163060" y="19157"/>
                    <a:pt x="145936" y="32825"/>
                    <a:pt x="127592" y="44614"/>
                  </a:cubicBezTo>
                  <a:cubicBezTo>
                    <a:pt x="115728" y="52236"/>
                    <a:pt x="113771" y="59807"/>
                    <a:pt x="118751" y="72714"/>
                  </a:cubicBezTo>
                  <a:cubicBezTo>
                    <a:pt x="126551" y="92912"/>
                    <a:pt x="132293" y="113924"/>
                    <a:pt x="140245" y="138771"/>
                  </a:cubicBezTo>
                  <a:cubicBezTo>
                    <a:pt x="118319" y="122892"/>
                    <a:pt x="99340" y="110291"/>
                    <a:pt x="81708" y="95987"/>
                  </a:cubicBezTo>
                  <a:cubicBezTo>
                    <a:pt x="71977" y="88110"/>
                    <a:pt x="65422" y="89457"/>
                    <a:pt x="56428" y="96520"/>
                  </a:cubicBezTo>
                  <a:cubicBezTo>
                    <a:pt x="38974" y="110214"/>
                    <a:pt x="20656" y="122841"/>
                    <a:pt x="0" y="137857"/>
                  </a:cubicBezTo>
                  <a:cubicBezTo>
                    <a:pt x="6453" y="113517"/>
                    <a:pt x="11992" y="92658"/>
                    <a:pt x="17531" y="7182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06" name="Freeform: Shape 105">
              <a:extLst>
                <a:ext uri="{FF2B5EF4-FFF2-40B4-BE49-F238E27FC236}">
                  <a16:creationId xmlns:a16="http://schemas.microsoft.com/office/drawing/2014/main" id="{22B24EBF-B96A-1B05-8007-E0DC444A78F9}"/>
                </a:ext>
              </a:extLst>
            </p:cNvPr>
            <p:cNvSpPr/>
            <p:nvPr/>
          </p:nvSpPr>
          <p:spPr>
            <a:xfrm>
              <a:off x="3516962" y="785860"/>
              <a:ext cx="1056279" cy="1057878"/>
            </a:xfrm>
            <a:custGeom>
              <a:avLst/>
              <a:gdLst>
                <a:gd name="connsiteX0" fmla="*/ 841750 w 841749"/>
                <a:gd name="connsiteY0" fmla="*/ 183589 h 843023"/>
                <a:gd name="connsiteX1" fmla="*/ 841191 w 841749"/>
                <a:gd name="connsiteY1" fmla="*/ 0 h 843023"/>
                <a:gd name="connsiteX2" fmla="*/ 775464 w 841749"/>
                <a:gd name="connsiteY2" fmla="*/ 0 h 843023"/>
                <a:gd name="connsiteX3" fmla="*/ 719899 w 841749"/>
                <a:gd name="connsiteY3" fmla="*/ 8842 h 843023"/>
                <a:gd name="connsiteX4" fmla="*/ 399495 w 841749"/>
                <a:gd name="connsiteY4" fmla="*/ 125484 h 843023"/>
                <a:gd name="connsiteX5" fmla="*/ 393677 w 841749"/>
                <a:gd name="connsiteY5" fmla="*/ 128278 h 843023"/>
                <a:gd name="connsiteX6" fmla="*/ 429653 w 841749"/>
                <a:gd name="connsiteY6" fmla="*/ 131607 h 843023"/>
                <a:gd name="connsiteX7" fmla="*/ 466162 w 841749"/>
                <a:gd name="connsiteY7" fmla="*/ 131734 h 843023"/>
                <a:gd name="connsiteX8" fmla="*/ 409150 w 841749"/>
                <a:gd name="connsiteY8" fmla="*/ 172893 h 843023"/>
                <a:gd name="connsiteX9" fmla="*/ 400308 w 841749"/>
                <a:gd name="connsiteY9" fmla="*/ 200992 h 843023"/>
                <a:gd name="connsiteX10" fmla="*/ 421802 w 841749"/>
                <a:gd name="connsiteY10" fmla="*/ 267050 h 843023"/>
                <a:gd name="connsiteX11" fmla="*/ 363265 w 841749"/>
                <a:gd name="connsiteY11" fmla="*/ 224265 h 843023"/>
                <a:gd name="connsiteX12" fmla="*/ 337985 w 841749"/>
                <a:gd name="connsiteY12" fmla="*/ 224799 h 843023"/>
                <a:gd name="connsiteX13" fmla="*/ 281557 w 841749"/>
                <a:gd name="connsiteY13" fmla="*/ 266135 h 843023"/>
                <a:gd name="connsiteX14" fmla="*/ 299088 w 841749"/>
                <a:gd name="connsiteY14" fmla="*/ 200078 h 843023"/>
                <a:gd name="connsiteX15" fmla="*/ 173325 w 841749"/>
                <a:gd name="connsiteY15" fmla="*/ 330617 h 843023"/>
                <a:gd name="connsiteX16" fmla="*/ 98451 w 841749"/>
                <a:gd name="connsiteY16" fmla="*/ 447869 h 843023"/>
                <a:gd name="connsiteX17" fmla="*/ 98451 w 841749"/>
                <a:gd name="connsiteY17" fmla="*/ 447869 h 843023"/>
                <a:gd name="connsiteX18" fmla="*/ 81937 w 841749"/>
                <a:gd name="connsiteY18" fmla="*/ 484328 h 843023"/>
                <a:gd name="connsiteX19" fmla="*/ 52592 w 841749"/>
                <a:gd name="connsiteY19" fmla="*/ 553180 h 843023"/>
                <a:gd name="connsiteX20" fmla="*/ 72536 w 841749"/>
                <a:gd name="connsiteY20" fmla="*/ 612022 h 843023"/>
                <a:gd name="connsiteX21" fmla="*/ 87552 w 841749"/>
                <a:gd name="connsiteY21" fmla="*/ 622845 h 843023"/>
                <a:gd name="connsiteX22" fmla="*/ 160113 w 841749"/>
                <a:gd name="connsiteY22" fmla="*/ 625945 h 843023"/>
                <a:gd name="connsiteX23" fmla="*/ 103659 w 841749"/>
                <a:gd name="connsiteY23" fmla="*/ 666824 h 843023"/>
                <a:gd name="connsiteX24" fmla="*/ 97003 w 841749"/>
                <a:gd name="connsiteY24" fmla="*/ 687124 h 843023"/>
                <a:gd name="connsiteX25" fmla="*/ 119945 w 841749"/>
                <a:gd name="connsiteY25" fmla="*/ 758161 h 843023"/>
                <a:gd name="connsiteX26" fmla="*/ 62043 w 841749"/>
                <a:gd name="connsiteY26" fmla="*/ 715936 h 843023"/>
                <a:gd name="connsiteX27" fmla="*/ 36814 w 841749"/>
                <a:gd name="connsiteY27" fmla="*/ 715377 h 843023"/>
                <a:gd name="connsiteX28" fmla="*/ 6428 w 841749"/>
                <a:gd name="connsiteY28" fmla="*/ 737709 h 843023"/>
                <a:gd name="connsiteX29" fmla="*/ 0 w 841749"/>
                <a:gd name="connsiteY29" fmla="*/ 842639 h 843023"/>
                <a:gd name="connsiteX30" fmla="*/ 183995 w 841749"/>
                <a:gd name="connsiteY30" fmla="*/ 842995 h 843023"/>
                <a:gd name="connsiteX31" fmla="*/ 821500 w 841749"/>
                <a:gd name="connsiteY31" fmla="*/ 842995 h 843023"/>
                <a:gd name="connsiteX32" fmla="*/ 841191 w 841749"/>
                <a:gd name="connsiteY32" fmla="*/ 842461 h 843023"/>
                <a:gd name="connsiteX33" fmla="*/ 841750 w 841749"/>
                <a:gd name="connsiteY33" fmla="*/ 622795 h 843023"/>
                <a:gd name="connsiteX34" fmla="*/ 841750 w 841749"/>
                <a:gd name="connsiteY34" fmla="*/ 403179 h 843023"/>
                <a:gd name="connsiteX35" fmla="*/ 841750 w 841749"/>
                <a:gd name="connsiteY35" fmla="*/ 183589 h 843023"/>
                <a:gd name="connsiteX36" fmla="*/ 298326 w 841749"/>
                <a:gd name="connsiteY36" fmla="*/ 377112 h 843023"/>
                <a:gd name="connsiteX37" fmla="*/ 331456 w 841749"/>
                <a:gd name="connsiteY37" fmla="*/ 352874 h 843023"/>
                <a:gd name="connsiteX38" fmla="*/ 350663 w 841749"/>
                <a:gd name="connsiteY38" fmla="*/ 293854 h 843023"/>
                <a:gd name="connsiteX39" fmla="*/ 370684 w 841749"/>
                <a:gd name="connsiteY39" fmla="*/ 355694 h 843023"/>
                <a:gd name="connsiteX40" fmla="*/ 401401 w 841749"/>
                <a:gd name="connsiteY40" fmla="*/ 377544 h 843023"/>
                <a:gd name="connsiteX41" fmla="*/ 461818 w 841749"/>
                <a:gd name="connsiteY41" fmla="*/ 380440 h 843023"/>
                <a:gd name="connsiteX42" fmla="*/ 408743 w 841749"/>
                <a:gd name="connsiteY42" fmla="*/ 418703 h 843023"/>
                <a:gd name="connsiteX43" fmla="*/ 400029 w 841749"/>
                <a:gd name="connsiteY43" fmla="*/ 445507 h 843023"/>
                <a:gd name="connsiteX44" fmla="*/ 421802 w 841749"/>
                <a:gd name="connsiteY44" fmla="*/ 512555 h 843023"/>
                <a:gd name="connsiteX45" fmla="*/ 350892 w 841749"/>
                <a:gd name="connsiteY45" fmla="*/ 461487 h 843023"/>
                <a:gd name="connsiteX46" fmla="*/ 283818 w 841749"/>
                <a:gd name="connsiteY46" fmla="*/ 509887 h 843023"/>
                <a:gd name="connsiteX47" fmla="*/ 281608 w 841749"/>
                <a:gd name="connsiteY47" fmla="*/ 507042 h 843023"/>
                <a:gd name="connsiteX48" fmla="*/ 302899 w 841749"/>
                <a:gd name="connsiteY48" fmla="*/ 441696 h 843023"/>
                <a:gd name="connsiteX49" fmla="*/ 296547 w 841749"/>
                <a:gd name="connsiteY49" fmla="*/ 421294 h 843023"/>
                <a:gd name="connsiteX50" fmla="*/ 241135 w 841749"/>
                <a:gd name="connsiteY50" fmla="*/ 377163 h 843023"/>
                <a:gd name="connsiteX51" fmla="*/ 298326 w 841749"/>
                <a:gd name="connsiteY51" fmla="*/ 377112 h 843023"/>
                <a:gd name="connsiteX52" fmla="*/ 403586 w 841749"/>
                <a:gd name="connsiteY52" fmla="*/ 700768 h 843023"/>
                <a:gd name="connsiteX53" fmla="*/ 421802 w 841749"/>
                <a:gd name="connsiteY53" fmla="*/ 758034 h 843023"/>
                <a:gd name="connsiteX54" fmla="*/ 350943 w 841749"/>
                <a:gd name="connsiteY54" fmla="*/ 707043 h 843023"/>
                <a:gd name="connsiteX55" fmla="*/ 295328 w 841749"/>
                <a:gd name="connsiteY55" fmla="*/ 747110 h 843023"/>
                <a:gd name="connsiteX56" fmla="*/ 282167 w 841749"/>
                <a:gd name="connsiteY56" fmla="*/ 753131 h 843023"/>
                <a:gd name="connsiteX57" fmla="*/ 303127 w 841749"/>
                <a:gd name="connsiteY57" fmla="*/ 686337 h 843023"/>
                <a:gd name="connsiteX58" fmla="*/ 297106 w 841749"/>
                <a:gd name="connsiteY58" fmla="*/ 667383 h 843023"/>
                <a:gd name="connsiteX59" fmla="*/ 236105 w 841749"/>
                <a:gd name="connsiteY59" fmla="*/ 622871 h 843023"/>
                <a:gd name="connsiteX60" fmla="*/ 323351 w 841749"/>
                <a:gd name="connsiteY60" fmla="*/ 622871 h 843023"/>
                <a:gd name="connsiteX61" fmla="*/ 350740 w 841749"/>
                <a:gd name="connsiteY61" fmla="*/ 539461 h 843023"/>
                <a:gd name="connsiteX62" fmla="*/ 373428 w 841749"/>
                <a:gd name="connsiteY62" fmla="*/ 608745 h 843023"/>
                <a:gd name="connsiteX63" fmla="*/ 392686 w 841749"/>
                <a:gd name="connsiteY63" fmla="*/ 622845 h 843023"/>
                <a:gd name="connsiteX64" fmla="*/ 466111 w 841749"/>
                <a:gd name="connsiteY64" fmla="*/ 622541 h 843023"/>
                <a:gd name="connsiteX65" fmla="*/ 417864 w 841749"/>
                <a:gd name="connsiteY65" fmla="*/ 658135 h 843023"/>
                <a:gd name="connsiteX66" fmla="*/ 403586 w 841749"/>
                <a:gd name="connsiteY66" fmla="*/ 700768 h 843023"/>
                <a:gd name="connsiteX67" fmla="*/ 611031 w 841749"/>
                <a:gd name="connsiteY67" fmla="*/ 132013 h 843023"/>
                <a:gd name="connsiteX68" fmla="*/ 630264 w 841749"/>
                <a:gd name="connsiteY68" fmla="*/ 117658 h 843023"/>
                <a:gd name="connsiteX69" fmla="*/ 652444 w 841749"/>
                <a:gd name="connsiteY69" fmla="*/ 48095 h 843023"/>
                <a:gd name="connsiteX70" fmla="*/ 680188 w 841749"/>
                <a:gd name="connsiteY70" fmla="*/ 131556 h 843023"/>
                <a:gd name="connsiteX71" fmla="*/ 762557 w 841749"/>
                <a:gd name="connsiteY71" fmla="*/ 131556 h 843023"/>
                <a:gd name="connsiteX72" fmla="*/ 764081 w 841749"/>
                <a:gd name="connsiteY72" fmla="*/ 134452 h 843023"/>
                <a:gd name="connsiteX73" fmla="*/ 709482 w 841749"/>
                <a:gd name="connsiteY73" fmla="*/ 173909 h 843023"/>
                <a:gd name="connsiteX74" fmla="*/ 701606 w 841749"/>
                <a:gd name="connsiteY74" fmla="*/ 199316 h 843023"/>
                <a:gd name="connsiteX75" fmla="*/ 721296 w 841749"/>
                <a:gd name="connsiteY75" fmla="*/ 260800 h 843023"/>
                <a:gd name="connsiteX76" fmla="*/ 717740 w 841749"/>
                <a:gd name="connsiteY76" fmla="*/ 262680 h 843023"/>
                <a:gd name="connsiteX77" fmla="*/ 652521 w 841749"/>
                <a:gd name="connsiteY77" fmla="*/ 215754 h 843023"/>
                <a:gd name="connsiteX78" fmla="*/ 585828 w 841749"/>
                <a:gd name="connsiteY78" fmla="*/ 264560 h 843023"/>
                <a:gd name="connsiteX79" fmla="*/ 591773 w 841749"/>
                <a:gd name="connsiteY79" fmla="*/ 235546 h 843023"/>
                <a:gd name="connsiteX80" fmla="*/ 608440 w 841749"/>
                <a:gd name="connsiteY80" fmla="*/ 183538 h 843023"/>
                <a:gd name="connsiteX81" fmla="*/ 537606 w 841749"/>
                <a:gd name="connsiteY81" fmla="*/ 131658 h 843023"/>
                <a:gd name="connsiteX82" fmla="*/ 611031 w 841749"/>
                <a:gd name="connsiteY82" fmla="*/ 132013 h 843023"/>
                <a:gd name="connsiteX83" fmla="*/ 720661 w 841749"/>
                <a:gd name="connsiteY83" fmla="*/ 506025 h 843023"/>
                <a:gd name="connsiteX84" fmla="*/ 721728 w 841749"/>
                <a:gd name="connsiteY84" fmla="*/ 509404 h 843023"/>
                <a:gd name="connsiteX85" fmla="*/ 718959 w 841749"/>
                <a:gd name="connsiteY85" fmla="*/ 507753 h 843023"/>
                <a:gd name="connsiteX86" fmla="*/ 652216 w 841749"/>
                <a:gd name="connsiteY86" fmla="*/ 461818 h 843023"/>
                <a:gd name="connsiteX87" fmla="*/ 586336 w 841749"/>
                <a:gd name="connsiteY87" fmla="*/ 509277 h 843023"/>
                <a:gd name="connsiteX88" fmla="*/ 583490 w 841749"/>
                <a:gd name="connsiteY88" fmla="*/ 507372 h 843023"/>
                <a:gd name="connsiteX89" fmla="*/ 608287 w 841749"/>
                <a:gd name="connsiteY89" fmla="*/ 429119 h 843023"/>
                <a:gd name="connsiteX90" fmla="*/ 542255 w 841749"/>
                <a:gd name="connsiteY90" fmla="*/ 380542 h 843023"/>
                <a:gd name="connsiteX91" fmla="*/ 542865 w 841749"/>
                <a:gd name="connsiteY91" fmla="*/ 377163 h 843023"/>
                <a:gd name="connsiteX92" fmla="*/ 609177 w 841749"/>
                <a:gd name="connsiteY92" fmla="*/ 377467 h 843023"/>
                <a:gd name="connsiteX93" fmla="*/ 630798 w 841749"/>
                <a:gd name="connsiteY93" fmla="*/ 361461 h 843023"/>
                <a:gd name="connsiteX94" fmla="*/ 652521 w 841749"/>
                <a:gd name="connsiteY94" fmla="*/ 293651 h 843023"/>
                <a:gd name="connsiteX95" fmla="*/ 672998 w 841749"/>
                <a:gd name="connsiteY95" fmla="*/ 357218 h 843023"/>
                <a:gd name="connsiteX96" fmla="*/ 701555 w 841749"/>
                <a:gd name="connsiteY96" fmla="*/ 377518 h 843023"/>
                <a:gd name="connsiteX97" fmla="*/ 763573 w 841749"/>
                <a:gd name="connsiteY97" fmla="*/ 380313 h 843023"/>
                <a:gd name="connsiteX98" fmla="*/ 697262 w 841749"/>
                <a:gd name="connsiteY98" fmla="*/ 428891 h 843023"/>
                <a:gd name="connsiteX99" fmla="*/ 720661 w 841749"/>
                <a:gd name="connsiteY99" fmla="*/ 506025 h 843023"/>
                <a:gd name="connsiteX100" fmla="*/ 583211 w 841749"/>
                <a:gd name="connsiteY100" fmla="*/ 755316 h 843023"/>
                <a:gd name="connsiteX101" fmla="*/ 584608 w 841749"/>
                <a:gd name="connsiteY101" fmla="*/ 754579 h 843023"/>
                <a:gd name="connsiteX102" fmla="*/ 584253 w 841749"/>
                <a:gd name="connsiteY102" fmla="*/ 755392 h 843023"/>
                <a:gd name="connsiteX103" fmla="*/ 583211 w 841749"/>
                <a:gd name="connsiteY103" fmla="*/ 755316 h 843023"/>
                <a:gd name="connsiteX104" fmla="*/ 720052 w 841749"/>
                <a:gd name="connsiteY104" fmla="*/ 754325 h 843023"/>
                <a:gd name="connsiteX105" fmla="*/ 721754 w 841749"/>
                <a:gd name="connsiteY105" fmla="*/ 753944 h 843023"/>
                <a:gd name="connsiteX106" fmla="*/ 721855 w 841749"/>
                <a:gd name="connsiteY106" fmla="*/ 755494 h 843023"/>
                <a:gd name="connsiteX107" fmla="*/ 720052 w 841749"/>
                <a:gd name="connsiteY107" fmla="*/ 754325 h 843023"/>
                <a:gd name="connsiteX108" fmla="*/ 706357 w 841749"/>
                <a:gd name="connsiteY108" fmla="*/ 667536 h 843023"/>
                <a:gd name="connsiteX109" fmla="*/ 700285 w 841749"/>
                <a:gd name="connsiteY109" fmla="*/ 686438 h 843023"/>
                <a:gd name="connsiteX110" fmla="*/ 717536 w 841749"/>
                <a:gd name="connsiteY110" fmla="*/ 739437 h 843023"/>
                <a:gd name="connsiteX111" fmla="*/ 719340 w 841749"/>
                <a:gd name="connsiteY111" fmla="*/ 753868 h 843023"/>
                <a:gd name="connsiteX112" fmla="*/ 653079 w 841749"/>
                <a:gd name="connsiteY112" fmla="*/ 707882 h 843023"/>
                <a:gd name="connsiteX113" fmla="*/ 585218 w 841749"/>
                <a:gd name="connsiteY113" fmla="*/ 753665 h 843023"/>
                <a:gd name="connsiteX114" fmla="*/ 604781 w 841749"/>
                <a:gd name="connsiteY114" fmla="*/ 687226 h 843023"/>
                <a:gd name="connsiteX115" fmla="*/ 598404 w 841749"/>
                <a:gd name="connsiteY115" fmla="*/ 667028 h 843023"/>
                <a:gd name="connsiteX116" fmla="*/ 537276 w 841749"/>
                <a:gd name="connsiteY116" fmla="*/ 622591 h 843023"/>
                <a:gd name="connsiteX117" fmla="*/ 611412 w 841749"/>
                <a:gd name="connsiteY117" fmla="*/ 622845 h 843023"/>
                <a:gd name="connsiteX118" fmla="*/ 629934 w 841749"/>
                <a:gd name="connsiteY118" fmla="*/ 609786 h 843023"/>
                <a:gd name="connsiteX119" fmla="*/ 652444 w 841749"/>
                <a:gd name="connsiteY119" fmla="*/ 539130 h 843023"/>
                <a:gd name="connsiteX120" fmla="*/ 676225 w 841749"/>
                <a:gd name="connsiteY120" fmla="*/ 611870 h 843023"/>
                <a:gd name="connsiteX121" fmla="*/ 691215 w 841749"/>
                <a:gd name="connsiteY121" fmla="*/ 622744 h 843023"/>
                <a:gd name="connsiteX122" fmla="*/ 767918 w 841749"/>
                <a:gd name="connsiteY122" fmla="*/ 622566 h 843023"/>
                <a:gd name="connsiteX123" fmla="*/ 706357 w 841749"/>
                <a:gd name="connsiteY123" fmla="*/ 667536 h 84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841749" h="843023">
                  <a:moveTo>
                    <a:pt x="841750" y="183589"/>
                  </a:moveTo>
                  <a:cubicBezTo>
                    <a:pt x="841572" y="122384"/>
                    <a:pt x="841369" y="61179"/>
                    <a:pt x="841191" y="0"/>
                  </a:cubicBezTo>
                  <a:cubicBezTo>
                    <a:pt x="819290" y="0"/>
                    <a:pt x="797364" y="0"/>
                    <a:pt x="775464" y="0"/>
                  </a:cubicBezTo>
                  <a:cubicBezTo>
                    <a:pt x="756942" y="2947"/>
                    <a:pt x="738446" y="6148"/>
                    <a:pt x="719899" y="8842"/>
                  </a:cubicBezTo>
                  <a:cubicBezTo>
                    <a:pt x="605035" y="25508"/>
                    <a:pt x="498327" y="64584"/>
                    <a:pt x="399495" y="125484"/>
                  </a:cubicBezTo>
                  <a:cubicBezTo>
                    <a:pt x="397666" y="126602"/>
                    <a:pt x="395608" y="127338"/>
                    <a:pt x="393677" y="128278"/>
                  </a:cubicBezTo>
                  <a:cubicBezTo>
                    <a:pt x="405669" y="129422"/>
                    <a:pt x="417635" y="130946"/>
                    <a:pt x="429653" y="131607"/>
                  </a:cubicBezTo>
                  <a:cubicBezTo>
                    <a:pt x="439943" y="132166"/>
                    <a:pt x="450283" y="131734"/>
                    <a:pt x="466162" y="131734"/>
                  </a:cubicBezTo>
                  <a:cubicBezTo>
                    <a:pt x="444617" y="147435"/>
                    <a:pt x="427493" y="161104"/>
                    <a:pt x="409150" y="172893"/>
                  </a:cubicBezTo>
                  <a:cubicBezTo>
                    <a:pt x="397285" y="180515"/>
                    <a:pt x="395328" y="188086"/>
                    <a:pt x="400308" y="200992"/>
                  </a:cubicBezTo>
                  <a:cubicBezTo>
                    <a:pt x="408108" y="221191"/>
                    <a:pt x="413850" y="242202"/>
                    <a:pt x="421802" y="267050"/>
                  </a:cubicBezTo>
                  <a:cubicBezTo>
                    <a:pt x="399876" y="251171"/>
                    <a:pt x="380897" y="238569"/>
                    <a:pt x="363265" y="224265"/>
                  </a:cubicBezTo>
                  <a:cubicBezTo>
                    <a:pt x="353534" y="216389"/>
                    <a:pt x="346979" y="217735"/>
                    <a:pt x="337985" y="224799"/>
                  </a:cubicBezTo>
                  <a:cubicBezTo>
                    <a:pt x="320531" y="238518"/>
                    <a:pt x="302213" y="251120"/>
                    <a:pt x="281557" y="266135"/>
                  </a:cubicBezTo>
                  <a:cubicBezTo>
                    <a:pt x="288010" y="241770"/>
                    <a:pt x="293549" y="220937"/>
                    <a:pt x="299088" y="200078"/>
                  </a:cubicBezTo>
                  <a:cubicBezTo>
                    <a:pt x="250815" y="237451"/>
                    <a:pt x="210571" y="282624"/>
                    <a:pt x="173325" y="330617"/>
                  </a:cubicBezTo>
                  <a:cubicBezTo>
                    <a:pt x="162323" y="344794"/>
                    <a:pt x="108969" y="416695"/>
                    <a:pt x="98451" y="447869"/>
                  </a:cubicBezTo>
                  <a:cubicBezTo>
                    <a:pt x="105362" y="468093"/>
                    <a:pt x="105362" y="468093"/>
                    <a:pt x="98451" y="447869"/>
                  </a:cubicBezTo>
                  <a:cubicBezTo>
                    <a:pt x="92938" y="460014"/>
                    <a:pt x="87450" y="472184"/>
                    <a:pt x="81937" y="484328"/>
                  </a:cubicBezTo>
                  <a:cubicBezTo>
                    <a:pt x="72155" y="507270"/>
                    <a:pt x="62373" y="530213"/>
                    <a:pt x="52592" y="553180"/>
                  </a:cubicBezTo>
                  <a:cubicBezTo>
                    <a:pt x="59299" y="572769"/>
                    <a:pt x="66362" y="592256"/>
                    <a:pt x="72536" y="612022"/>
                  </a:cubicBezTo>
                  <a:cubicBezTo>
                    <a:pt x="75051" y="620101"/>
                    <a:pt x="78913" y="623049"/>
                    <a:pt x="87552" y="622845"/>
                  </a:cubicBezTo>
                  <a:cubicBezTo>
                    <a:pt x="111358" y="622236"/>
                    <a:pt x="135164" y="622642"/>
                    <a:pt x="160113" y="625945"/>
                  </a:cubicBezTo>
                  <a:cubicBezTo>
                    <a:pt x="141338" y="639639"/>
                    <a:pt x="122841" y="653740"/>
                    <a:pt x="103659" y="666824"/>
                  </a:cubicBezTo>
                  <a:cubicBezTo>
                    <a:pt x="95478" y="672414"/>
                    <a:pt x="93497" y="677495"/>
                    <a:pt x="97003" y="687124"/>
                  </a:cubicBezTo>
                  <a:cubicBezTo>
                    <a:pt x="104955" y="709025"/>
                    <a:pt x="111434" y="731459"/>
                    <a:pt x="119945" y="758161"/>
                  </a:cubicBezTo>
                  <a:cubicBezTo>
                    <a:pt x="98019" y="742282"/>
                    <a:pt x="79625" y="729655"/>
                    <a:pt x="62043" y="715936"/>
                  </a:cubicBezTo>
                  <a:cubicBezTo>
                    <a:pt x="53100" y="708949"/>
                    <a:pt x="46189" y="707018"/>
                    <a:pt x="36814" y="715377"/>
                  </a:cubicBezTo>
                  <a:cubicBezTo>
                    <a:pt x="27490" y="723710"/>
                    <a:pt x="16616" y="730341"/>
                    <a:pt x="6428" y="737709"/>
                  </a:cubicBezTo>
                  <a:cubicBezTo>
                    <a:pt x="4294" y="772694"/>
                    <a:pt x="2160" y="807679"/>
                    <a:pt x="0" y="842639"/>
                  </a:cubicBezTo>
                  <a:cubicBezTo>
                    <a:pt x="61332" y="842766"/>
                    <a:pt x="122664" y="842995"/>
                    <a:pt x="183995" y="842995"/>
                  </a:cubicBezTo>
                  <a:cubicBezTo>
                    <a:pt x="396497" y="843045"/>
                    <a:pt x="608999" y="843020"/>
                    <a:pt x="821500" y="842995"/>
                  </a:cubicBezTo>
                  <a:cubicBezTo>
                    <a:pt x="828055" y="842995"/>
                    <a:pt x="834610" y="842664"/>
                    <a:pt x="841191" y="842461"/>
                  </a:cubicBezTo>
                  <a:cubicBezTo>
                    <a:pt x="841369" y="769239"/>
                    <a:pt x="841546" y="696017"/>
                    <a:pt x="841750" y="622795"/>
                  </a:cubicBezTo>
                  <a:cubicBezTo>
                    <a:pt x="841750" y="549598"/>
                    <a:pt x="841750" y="476401"/>
                    <a:pt x="841750" y="403179"/>
                  </a:cubicBezTo>
                  <a:cubicBezTo>
                    <a:pt x="841750" y="329982"/>
                    <a:pt x="841750" y="256786"/>
                    <a:pt x="841750" y="183589"/>
                  </a:cubicBezTo>
                  <a:close/>
                  <a:moveTo>
                    <a:pt x="298326" y="377112"/>
                  </a:moveTo>
                  <a:cubicBezTo>
                    <a:pt x="329373" y="376654"/>
                    <a:pt x="321395" y="381558"/>
                    <a:pt x="331456" y="352874"/>
                  </a:cubicBezTo>
                  <a:cubicBezTo>
                    <a:pt x="337808" y="334810"/>
                    <a:pt x="343321" y="316491"/>
                    <a:pt x="350663" y="293854"/>
                  </a:cubicBezTo>
                  <a:cubicBezTo>
                    <a:pt x="358311" y="316923"/>
                    <a:pt x="366314" y="335902"/>
                    <a:pt x="370684" y="355694"/>
                  </a:cubicBezTo>
                  <a:cubicBezTo>
                    <a:pt x="374698" y="373987"/>
                    <a:pt x="383946" y="378890"/>
                    <a:pt x="401401" y="377544"/>
                  </a:cubicBezTo>
                  <a:cubicBezTo>
                    <a:pt x="420888" y="376045"/>
                    <a:pt x="440603" y="377188"/>
                    <a:pt x="461818" y="380440"/>
                  </a:cubicBezTo>
                  <a:cubicBezTo>
                    <a:pt x="444185" y="393296"/>
                    <a:pt x="427011" y="406863"/>
                    <a:pt x="408743" y="418703"/>
                  </a:cubicBezTo>
                  <a:cubicBezTo>
                    <a:pt x="397590" y="425943"/>
                    <a:pt x="395176" y="432905"/>
                    <a:pt x="400029" y="445507"/>
                  </a:cubicBezTo>
                  <a:cubicBezTo>
                    <a:pt x="408032" y="466264"/>
                    <a:pt x="413926" y="487834"/>
                    <a:pt x="421802" y="512555"/>
                  </a:cubicBezTo>
                  <a:cubicBezTo>
                    <a:pt x="396141" y="494084"/>
                    <a:pt x="373580" y="477849"/>
                    <a:pt x="350892" y="461487"/>
                  </a:cubicBezTo>
                  <a:cubicBezTo>
                    <a:pt x="328001" y="478002"/>
                    <a:pt x="305922" y="493957"/>
                    <a:pt x="283818" y="509887"/>
                  </a:cubicBezTo>
                  <a:cubicBezTo>
                    <a:pt x="283082" y="508947"/>
                    <a:pt x="282345" y="507982"/>
                    <a:pt x="281608" y="507042"/>
                  </a:cubicBezTo>
                  <a:cubicBezTo>
                    <a:pt x="288620" y="485217"/>
                    <a:pt x="295023" y="463190"/>
                    <a:pt x="302899" y="441696"/>
                  </a:cubicBezTo>
                  <a:cubicBezTo>
                    <a:pt x="306380" y="432193"/>
                    <a:pt x="304779" y="426934"/>
                    <a:pt x="296547" y="421294"/>
                  </a:cubicBezTo>
                  <a:cubicBezTo>
                    <a:pt x="277619" y="408362"/>
                    <a:pt x="259326" y="394490"/>
                    <a:pt x="241135" y="377163"/>
                  </a:cubicBezTo>
                  <a:cubicBezTo>
                    <a:pt x="260190" y="377163"/>
                    <a:pt x="279271" y="377391"/>
                    <a:pt x="298326" y="377112"/>
                  </a:cubicBezTo>
                  <a:close/>
                  <a:moveTo>
                    <a:pt x="403586" y="700768"/>
                  </a:moveTo>
                  <a:cubicBezTo>
                    <a:pt x="409251" y="718400"/>
                    <a:pt x="414815" y="736058"/>
                    <a:pt x="421802" y="758034"/>
                  </a:cubicBezTo>
                  <a:cubicBezTo>
                    <a:pt x="396395" y="739742"/>
                    <a:pt x="374241" y="723812"/>
                    <a:pt x="350943" y="707043"/>
                  </a:cubicBezTo>
                  <a:cubicBezTo>
                    <a:pt x="332421" y="720458"/>
                    <a:pt x="314027" y="734000"/>
                    <a:pt x="295328" y="747110"/>
                  </a:cubicBezTo>
                  <a:cubicBezTo>
                    <a:pt x="291440" y="749828"/>
                    <a:pt x="286613" y="751226"/>
                    <a:pt x="282167" y="753131"/>
                  </a:cubicBezTo>
                  <a:cubicBezTo>
                    <a:pt x="289001" y="730799"/>
                    <a:pt x="295378" y="708339"/>
                    <a:pt x="303127" y="686337"/>
                  </a:cubicBezTo>
                  <a:cubicBezTo>
                    <a:pt x="306278" y="677394"/>
                    <a:pt x="304779" y="672693"/>
                    <a:pt x="297106" y="667383"/>
                  </a:cubicBezTo>
                  <a:cubicBezTo>
                    <a:pt x="277568" y="653867"/>
                    <a:pt x="258666" y="639436"/>
                    <a:pt x="236105" y="622871"/>
                  </a:cubicBezTo>
                  <a:cubicBezTo>
                    <a:pt x="267685" y="622871"/>
                    <a:pt x="294794" y="622871"/>
                    <a:pt x="323351" y="622871"/>
                  </a:cubicBezTo>
                  <a:cubicBezTo>
                    <a:pt x="332142" y="596092"/>
                    <a:pt x="340780" y="569796"/>
                    <a:pt x="350740" y="539461"/>
                  </a:cubicBezTo>
                  <a:cubicBezTo>
                    <a:pt x="359149" y="564791"/>
                    <a:pt x="367203" y="586514"/>
                    <a:pt x="373428" y="608745"/>
                  </a:cubicBezTo>
                  <a:cubicBezTo>
                    <a:pt x="376527" y="619771"/>
                    <a:pt x="381329" y="623354"/>
                    <a:pt x="392686" y="622845"/>
                  </a:cubicBezTo>
                  <a:cubicBezTo>
                    <a:pt x="415374" y="621855"/>
                    <a:pt x="438164" y="622541"/>
                    <a:pt x="466111" y="622541"/>
                  </a:cubicBezTo>
                  <a:cubicBezTo>
                    <a:pt x="447285" y="636438"/>
                    <a:pt x="432625" y="647337"/>
                    <a:pt x="417864" y="658135"/>
                  </a:cubicBezTo>
                  <a:cubicBezTo>
                    <a:pt x="395201" y="674751"/>
                    <a:pt x="395201" y="674701"/>
                    <a:pt x="403586" y="700768"/>
                  </a:cubicBezTo>
                  <a:close/>
                  <a:moveTo>
                    <a:pt x="611031" y="132013"/>
                  </a:moveTo>
                  <a:cubicBezTo>
                    <a:pt x="622795" y="132598"/>
                    <a:pt x="627241" y="128177"/>
                    <a:pt x="630264" y="117658"/>
                  </a:cubicBezTo>
                  <a:cubicBezTo>
                    <a:pt x="636590" y="95605"/>
                    <a:pt x="644136" y="73908"/>
                    <a:pt x="652444" y="48095"/>
                  </a:cubicBezTo>
                  <a:cubicBezTo>
                    <a:pt x="662378" y="78024"/>
                    <a:pt x="671194" y="104498"/>
                    <a:pt x="680188" y="131556"/>
                  </a:cubicBezTo>
                  <a:cubicBezTo>
                    <a:pt x="708085" y="131556"/>
                    <a:pt x="735321" y="131556"/>
                    <a:pt x="762557" y="131556"/>
                  </a:cubicBezTo>
                  <a:cubicBezTo>
                    <a:pt x="763065" y="132521"/>
                    <a:pt x="763573" y="133487"/>
                    <a:pt x="764081" y="134452"/>
                  </a:cubicBezTo>
                  <a:cubicBezTo>
                    <a:pt x="745941" y="147715"/>
                    <a:pt x="728283" y="161688"/>
                    <a:pt x="709482" y="173909"/>
                  </a:cubicBezTo>
                  <a:cubicBezTo>
                    <a:pt x="698659" y="180947"/>
                    <a:pt x="697135" y="187578"/>
                    <a:pt x="701606" y="199316"/>
                  </a:cubicBezTo>
                  <a:cubicBezTo>
                    <a:pt x="709228" y="219412"/>
                    <a:pt x="714843" y="240271"/>
                    <a:pt x="721296" y="260800"/>
                  </a:cubicBezTo>
                  <a:cubicBezTo>
                    <a:pt x="720102" y="261435"/>
                    <a:pt x="718934" y="262070"/>
                    <a:pt x="717740" y="262680"/>
                  </a:cubicBezTo>
                  <a:cubicBezTo>
                    <a:pt x="696144" y="247131"/>
                    <a:pt x="674523" y="231582"/>
                    <a:pt x="652521" y="215754"/>
                  </a:cubicBezTo>
                  <a:cubicBezTo>
                    <a:pt x="629807" y="232370"/>
                    <a:pt x="607830" y="248452"/>
                    <a:pt x="585828" y="264560"/>
                  </a:cubicBezTo>
                  <a:cubicBezTo>
                    <a:pt x="587759" y="254931"/>
                    <a:pt x="589029" y="245022"/>
                    <a:pt x="591773" y="235546"/>
                  </a:cubicBezTo>
                  <a:cubicBezTo>
                    <a:pt x="596778" y="218294"/>
                    <a:pt x="602698" y="201297"/>
                    <a:pt x="608440" y="183538"/>
                  </a:cubicBezTo>
                  <a:cubicBezTo>
                    <a:pt x="585853" y="166998"/>
                    <a:pt x="563851" y="150865"/>
                    <a:pt x="537606" y="131658"/>
                  </a:cubicBezTo>
                  <a:cubicBezTo>
                    <a:pt x="565020" y="131683"/>
                    <a:pt x="588089" y="130870"/>
                    <a:pt x="611031" y="132013"/>
                  </a:cubicBezTo>
                  <a:close/>
                  <a:moveTo>
                    <a:pt x="720661" y="506025"/>
                  </a:moveTo>
                  <a:cubicBezTo>
                    <a:pt x="721017" y="507143"/>
                    <a:pt x="721373" y="508287"/>
                    <a:pt x="721728" y="509404"/>
                  </a:cubicBezTo>
                  <a:cubicBezTo>
                    <a:pt x="720814" y="508846"/>
                    <a:pt x="719874" y="508287"/>
                    <a:pt x="718959" y="507753"/>
                  </a:cubicBezTo>
                  <a:cubicBezTo>
                    <a:pt x="696957" y="492611"/>
                    <a:pt x="674980" y="477494"/>
                    <a:pt x="652216" y="461818"/>
                  </a:cubicBezTo>
                  <a:cubicBezTo>
                    <a:pt x="630366" y="477570"/>
                    <a:pt x="608338" y="493424"/>
                    <a:pt x="586336" y="509277"/>
                  </a:cubicBezTo>
                  <a:cubicBezTo>
                    <a:pt x="585396" y="508642"/>
                    <a:pt x="584431" y="508007"/>
                    <a:pt x="583490" y="507372"/>
                  </a:cubicBezTo>
                  <a:cubicBezTo>
                    <a:pt x="591671" y="481559"/>
                    <a:pt x="599852" y="455746"/>
                    <a:pt x="608287" y="429119"/>
                  </a:cubicBezTo>
                  <a:cubicBezTo>
                    <a:pt x="586031" y="412757"/>
                    <a:pt x="564156" y="396650"/>
                    <a:pt x="542255" y="380542"/>
                  </a:cubicBezTo>
                  <a:cubicBezTo>
                    <a:pt x="542459" y="379424"/>
                    <a:pt x="542662" y="378280"/>
                    <a:pt x="542865" y="377163"/>
                  </a:cubicBezTo>
                  <a:cubicBezTo>
                    <a:pt x="564969" y="377163"/>
                    <a:pt x="587124" y="376324"/>
                    <a:pt x="609177" y="377467"/>
                  </a:cubicBezTo>
                  <a:cubicBezTo>
                    <a:pt x="622007" y="378128"/>
                    <a:pt x="627469" y="373428"/>
                    <a:pt x="630798" y="361461"/>
                  </a:cubicBezTo>
                  <a:cubicBezTo>
                    <a:pt x="636794" y="339916"/>
                    <a:pt x="644365" y="318803"/>
                    <a:pt x="652521" y="293651"/>
                  </a:cubicBezTo>
                  <a:cubicBezTo>
                    <a:pt x="660270" y="317152"/>
                    <a:pt x="668146" y="336817"/>
                    <a:pt x="672998" y="357218"/>
                  </a:cubicBezTo>
                  <a:cubicBezTo>
                    <a:pt x="676962" y="373860"/>
                    <a:pt x="685041" y="378839"/>
                    <a:pt x="701555" y="377518"/>
                  </a:cubicBezTo>
                  <a:cubicBezTo>
                    <a:pt x="721576" y="375918"/>
                    <a:pt x="741825" y="377137"/>
                    <a:pt x="763573" y="380313"/>
                  </a:cubicBezTo>
                  <a:cubicBezTo>
                    <a:pt x="741596" y="396421"/>
                    <a:pt x="719594" y="412529"/>
                    <a:pt x="697262" y="428891"/>
                  </a:cubicBezTo>
                  <a:cubicBezTo>
                    <a:pt x="705189" y="454983"/>
                    <a:pt x="712912" y="480517"/>
                    <a:pt x="720661" y="506025"/>
                  </a:cubicBezTo>
                  <a:close/>
                  <a:moveTo>
                    <a:pt x="583211" y="755316"/>
                  </a:moveTo>
                  <a:cubicBezTo>
                    <a:pt x="583668" y="755062"/>
                    <a:pt x="584126" y="754808"/>
                    <a:pt x="584608" y="754579"/>
                  </a:cubicBezTo>
                  <a:cubicBezTo>
                    <a:pt x="584532" y="754884"/>
                    <a:pt x="584431" y="755164"/>
                    <a:pt x="584253" y="755392"/>
                  </a:cubicBezTo>
                  <a:cubicBezTo>
                    <a:pt x="584126" y="755545"/>
                    <a:pt x="583567" y="755341"/>
                    <a:pt x="583211" y="755316"/>
                  </a:cubicBezTo>
                  <a:close/>
                  <a:moveTo>
                    <a:pt x="720052" y="754325"/>
                  </a:moveTo>
                  <a:cubicBezTo>
                    <a:pt x="720610" y="754198"/>
                    <a:pt x="721195" y="754071"/>
                    <a:pt x="721754" y="753944"/>
                  </a:cubicBezTo>
                  <a:cubicBezTo>
                    <a:pt x="721779" y="754452"/>
                    <a:pt x="721805" y="754986"/>
                    <a:pt x="721855" y="755494"/>
                  </a:cubicBezTo>
                  <a:cubicBezTo>
                    <a:pt x="721246" y="755113"/>
                    <a:pt x="720661" y="754732"/>
                    <a:pt x="720052" y="754325"/>
                  </a:cubicBezTo>
                  <a:close/>
                  <a:moveTo>
                    <a:pt x="706357" y="667536"/>
                  </a:moveTo>
                  <a:cubicBezTo>
                    <a:pt x="698303" y="672973"/>
                    <a:pt x="697287" y="678029"/>
                    <a:pt x="700285" y="686438"/>
                  </a:cubicBezTo>
                  <a:cubicBezTo>
                    <a:pt x="706510" y="703944"/>
                    <a:pt x="712125" y="721652"/>
                    <a:pt x="717536" y="739437"/>
                  </a:cubicBezTo>
                  <a:cubicBezTo>
                    <a:pt x="718934" y="744010"/>
                    <a:pt x="718832" y="749015"/>
                    <a:pt x="719340" y="753868"/>
                  </a:cubicBezTo>
                  <a:cubicBezTo>
                    <a:pt x="697465" y="738700"/>
                    <a:pt x="675615" y="723507"/>
                    <a:pt x="653079" y="707882"/>
                  </a:cubicBezTo>
                  <a:cubicBezTo>
                    <a:pt x="630620" y="723049"/>
                    <a:pt x="607932" y="738344"/>
                    <a:pt x="585218" y="753665"/>
                  </a:cubicBezTo>
                  <a:cubicBezTo>
                    <a:pt x="591621" y="731484"/>
                    <a:pt x="597464" y="709101"/>
                    <a:pt x="604781" y="687226"/>
                  </a:cubicBezTo>
                  <a:cubicBezTo>
                    <a:pt x="607932" y="677800"/>
                    <a:pt x="606738" y="672693"/>
                    <a:pt x="598404" y="667028"/>
                  </a:cubicBezTo>
                  <a:cubicBezTo>
                    <a:pt x="579070" y="653867"/>
                    <a:pt x="560472" y="639563"/>
                    <a:pt x="537276" y="622591"/>
                  </a:cubicBezTo>
                  <a:cubicBezTo>
                    <a:pt x="565248" y="622591"/>
                    <a:pt x="588369" y="622032"/>
                    <a:pt x="611412" y="622845"/>
                  </a:cubicBezTo>
                  <a:cubicBezTo>
                    <a:pt x="621855" y="623227"/>
                    <a:pt x="626987" y="620178"/>
                    <a:pt x="629934" y="609786"/>
                  </a:cubicBezTo>
                  <a:cubicBezTo>
                    <a:pt x="636362" y="587225"/>
                    <a:pt x="644085" y="565045"/>
                    <a:pt x="652444" y="539130"/>
                  </a:cubicBezTo>
                  <a:cubicBezTo>
                    <a:pt x="661159" y="565502"/>
                    <a:pt x="669289" y="588521"/>
                    <a:pt x="676225" y="611870"/>
                  </a:cubicBezTo>
                  <a:cubicBezTo>
                    <a:pt x="678766" y="620406"/>
                    <a:pt x="682754" y="622922"/>
                    <a:pt x="691215" y="622744"/>
                  </a:cubicBezTo>
                  <a:cubicBezTo>
                    <a:pt x="715021" y="622261"/>
                    <a:pt x="738852" y="622566"/>
                    <a:pt x="767918" y="622566"/>
                  </a:cubicBezTo>
                  <a:cubicBezTo>
                    <a:pt x="744747" y="639665"/>
                    <a:pt x="725997" y="654274"/>
                    <a:pt x="706357" y="667536"/>
                  </a:cubicBezTo>
                  <a:close/>
                </a:path>
              </a:pathLst>
            </a:custGeom>
            <a:solidFill>
              <a:schemeClr val="accent2"/>
            </a:solidFill>
            <a:ln w="2535" cap="flat">
              <a:noFill/>
              <a:prstDash val="solid"/>
              <a:miter/>
            </a:ln>
          </p:spPr>
          <p:txBody>
            <a:bodyPr rtlCol="0" anchor="ctr"/>
            <a:lstStyle/>
            <a:p>
              <a:endParaRPr lang="en-GB" dirty="0">
                <a:latin typeface="Poppins" panose="00000500000000000000" pitchFamily="2" charset="0"/>
              </a:endParaRPr>
            </a:p>
          </p:txBody>
        </p:sp>
        <p:sp>
          <p:nvSpPr>
            <p:cNvPr id="107" name="Freeform: Shape 106">
              <a:extLst>
                <a:ext uri="{FF2B5EF4-FFF2-40B4-BE49-F238E27FC236}">
                  <a16:creationId xmlns:a16="http://schemas.microsoft.com/office/drawing/2014/main" id="{9AE08417-5267-BFD0-5F56-C6B0F841C682}"/>
                </a:ext>
              </a:extLst>
            </p:cNvPr>
            <p:cNvSpPr/>
            <p:nvPr/>
          </p:nvSpPr>
          <p:spPr>
            <a:xfrm>
              <a:off x="4248683" y="1117559"/>
              <a:ext cx="3319" cy="898"/>
            </a:xfrm>
            <a:custGeom>
              <a:avLst/>
              <a:gdLst>
                <a:gd name="connsiteX0" fmla="*/ 2541 w 2645"/>
                <a:gd name="connsiteY0" fmla="*/ 381 h 716"/>
                <a:gd name="connsiteX1" fmla="*/ 0 w 2645"/>
                <a:gd name="connsiteY1" fmla="*/ 0 h 716"/>
                <a:gd name="connsiteX2" fmla="*/ 2642 w 2645"/>
                <a:gd name="connsiteY2" fmla="*/ 711 h 716"/>
                <a:gd name="connsiteX3" fmla="*/ 2541 w 2645"/>
                <a:gd name="connsiteY3" fmla="*/ 381 h 716"/>
              </a:gdLst>
              <a:ahLst/>
              <a:cxnLst>
                <a:cxn ang="0">
                  <a:pos x="connsiteX0" y="connsiteY0"/>
                </a:cxn>
                <a:cxn ang="0">
                  <a:pos x="connsiteX1" y="connsiteY1"/>
                </a:cxn>
                <a:cxn ang="0">
                  <a:pos x="connsiteX2" y="connsiteY2"/>
                </a:cxn>
                <a:cxn ang="0">
                  <a:pos x="connsiteX3" y="connsiteY3"/>
                </a:cxn>
              </a:cxnLst>
              <a:rect l="l" t="t" r="r" b="b"/>
              <a:pathLst>
                <a:path w="2645" h="716">
                  <a:moveTo>
                    <a:pt x="2541" y="381"/>
                  </a:moveTo>
                  <a:cubicBezTo>
                    <a:pt x="1702" y="254"/>
                    <a:pt x="838" y="127"/>
                    <a:pt x="0" y="0"/>
                  </a:cubicBezTo>
                  <a:cubicBezTo>
                    <a:pt x="889" y="229"/>
                    <a:pt x="1753" y="432"/>
                    <a:pt x="2642" y="711"/>
                  </a:cubicBezTo>
                  <a:cubicBezTo>
                    <a:pt x="2668" y="762"/>
                    <a:pt x="2541" y="381"/>
                    <a:pt x="2541" y="381"/>
                  </a:cubicBezTo>
                  <a:close/>
                </a:path>
              </a:pathLst>
            </a:custGeom>
            <a:solidFill>
              <a:srgbClr val="EBECEE"/>
            </a:solidFill>
            <a:ln w="2535" cap="flat">
              <a:noFill/>
              <a:prstDash val="solid"/>
              <a:miter/>
            </a:ln>
          </p:spPr>
          <p:txBody>
            <a:bodyPr rtlCol="0" anchor="ctr"/>
            <a:lstStyle/>
            <a:p>
              <a:endParaRPr lang="en-GB" dirty="0">
                <a:latin typeface="Poppins" panose="00000500000000000000" pitchFamily="2" charset="0"/>
              </a:endParaRPr>
            </a:p>
          </p:txBody>
        </p:sp>
        <p:sp>
          <p:nvSpPr>
            <p:cNvPr id="108" name="Freeform: Shape 107">
              <a:extLst>
                <a:ext uri="{FF2B5EF4-FFF2-40B4-BE49-F238E27FC236}">
                  <a16:creationId xmlns:a16="http://schemas.microsoft.com/office/drawing/2014/main" id="{FCAB8DA8-7748-45BB-64BE-0AC91ACC6396}"/>
                </a:ext>
              </a:extLst>
            </p:cNvPr>
            <p:cNvSpPr/>
            <p:nvPr/>
          </p:nvSpPr>
          <p:spPr>
            <a:xfrm>
              <a:off x="4419156" y="1420851"/>
              <a:ext cx="3475" cy="4240"/>
            </a:xfrm>
            <a:custGeom>
              <a:avLst/>
              <a:gdLst>
                <a:gd name="connsiteX0" fmla="*/ 1702 w 2769"/>
                <a:gd name="connsiteY0" fmla="*/ 0 h 3379"/>
                <a:gd name="connsiteX1" fmla="*/ 2769 w 2769"/>
                <a:gd name="connsiteY1" fmla="*/ 3379 h 3379"/>
                <a:gd name="connsiteX2" fmla="*/ 0 w 2769"/>
                <a:gd name="connsiteY2" fmla="*/ 1728 h 3379"/>
                <a:gd name="connsiteX3" fmla="*/ 1702 w 2769"/>
                <a:gd name="connsiteY3" fmla="*/ 0 h 3379"/>
              </a:gdLst>
              <a:ahLst/>
              <a:cxnLst>
                <a:cxn ang="0">
                  <a:pos x="connsiteX0" y="connsiteY0"/>
                </a:cxn>
                <a:cxn ang="0">
                  <a:pos x="connsiteX1" y="connsiteY1"/>
                </a:cxn>
                <a:cxn ang="0">
                  <a:pos x="connsiteX2" y="connsiteY2"/>
                </a:cxn>
                <a:cxn ang="0">
                  <a:pos x="connsiteX3" y="connsiteY3"/>
                </a:cxn>
              </a:cxnLst>
              <a:rect l="l" t="t" r="r" b="b"/>
              <a:pathLst>
                <a:path w="2769" h="3379">
                  <a:moveTo>
                    <a:pt x="1702" y="0"/>
                  </a:moveTo>
                  <a:cubicBezTo>
                    <a:pt x="2058" y="1118"/>
                    <a:pt x="2414" y="2261"/>
                    <a:pt x="2769" y="3379"/>
                  </a:cubicBezTo>
                  <a:cubicBezTo>
                    <a:pt x="1855" y="2820"/>
                    <a:pt x="915" y="2261"/>
                    <a:pt x="0" y="1728"/>
                  </a:cubicBezTo>
                  <a:cubicBezTo>
                    <a:pt x="584" y="1143"/>
                    <a:pt x="1143" y="584"/>
                    <a:pt x="1702" y="0"/>
                  </a:cubicBezTo>
                  <a:close/>
                </a:path>
              </a:pathLst>
            </a:custGeom>
            <a:solidFill>
              <a:srgbClr val="EBEDEE"/>
            </a:solidFill>
            <a:ln w="2535" cap="flat">
              <a:noFill/>
              <a:prstDash val="solid"/>
              <a:miter/>
            </a:ln>
          </p:spPr>
          <p:txBody>
            <a:bodyPr rtlCol="0" anchor="ctr"/>
            <a:lstStyle/>
            <a:p>
              <a:endParaRPr lang="en-GB" dirty="0">
                <a:latin typeface="Poppins" panose="00000500000000000000" pitchFamily="2" charset="0"/>
              </a:endParaRPr>
            </a:p>
          </p:txBody>
        </p:sp>
        <p:sp>
          <p:nvSpPr>
            <p:cNvPr id="109" name="Freeform: Shape 108">
              <a:extLst>
                <a:ext uri="{FF2B5EF4-FFF2-40B4-BE49-F238E27FC236}">
                  <a16:creationId xmlns:a16="http://schemas.microsoft.com/office/drawing/2014/main" id="{316820DB-1457-71C6-CDD1-E03DF92CB6A9}"/>
                </a:ext>
              </a:extLst>
            </p:cNvPr>
            <p:cNvSpPr/>
            <p:nvPr/>
          </p:nvSpPr>
          <p:spPr>
            <a:xfrm>
              <a:off x="3870246" y="1731254"/>
              <a:ext cx="1052" cy="1147"/>
            </a:xfrm>
            <a:custGeom>
              <a:avLst/>
              <a:gdLst>
                <a:gd name="connsiteX0" fmla="*/ 0 w 838"/>
                <a:gd name="connsiteY0" fmla="*/ 0 h 914"/>
                <a:gd name="connsiteX1" fmla="*/ 838 w 838"/>
                <a:gd name="connsiteY1" fmla="*/ 915 h 914"/>
                <a:gd name="connsiteX2" fmla="*/ 432 w 838"/>
                <a:gd name="connsiteY2" fmla="*/ 229 h 914"/>
                <a:gd name="connsiteX3" fmla="*/ 0 w 838"/>
                <a:gd name="connsiteY3" fmla="*/ 0 h 914"/>
              </a:gdLst>
              <a:ahLst/>
              <a:cxnLst>
                <a:cxn ang="0">
                  <a:pos x="connsiteX0" y="connsiteY0"/>
                </a:cxn>
                <a:cxn ang="0">
                  <a:pos x="connsiteX1" y="connsiteY1"/>
                </a:cxn>
                <a:cxn ang="0">
                  <a:pos x="connsiteX2" y="connsiteY2"/>
                </a:cxn>
                <a:cxn ang="0">
                  <a:pos x="connsiteX3" y="connsiteY3"/>
                </a:cxn>
              </a:cxnLst>
              <a:rect l="l" t="t" r="r" b="b"/>
              <a:pathLst>
                <a:path w="838" h="914">
                  <a:moveTo>
                    <a:pt x="0" y="0"/>
                  </a:moveTo>
                  <a:cubicBezTo>
                    <a:pt x="279" y="305"/>
                    <a:pt x="559" y="610"/>
                    <a:pt x="838" y="915"/>
                  </a:cubicBezTo>
                  <a:cubicBezTo>
                    <a:pt x="711" y="686"/>
                    <a:pt x="584" y="483"/>
                    <a:pt x="432" y="229"/>
                  </a:cubicBezTo>
                  <a:cubicBezTo>
                    <a:pt x="406" y="229"/>
                    <a:pt x="0" y="0"/>
                    <a:pt x="0"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110" name="Freeform: Shape 109">
              <a:extLst>
                <a:ext uri="{FF2B5EF4-FFF2-40B4-BE49-F238E27FC236}">
                  <a16:creationId xmlns:a16="http://schemas.microsoft.com/office/drawing/2014/main" id="{0F385510-F8C2-6C05-7BAF-7FF0397928CC}"/>
                </a:ext>
              </a:extLst>
            </p:cNvPr>
            <p:cNvSpPr/>
            <p:nvPr/>
          </p:nvSpPr>
          <p:spPr>
            <a:xfrm>
              <a:off x="4248811" y="1731987"/>
              <a:ext cx="2327" cy="1828"/>
            </a:xfrm>
            <a:custGeom>
              <a:avLst/>
              <a:gdLst>
                <a:gd name="connsiteX0" fmla="*/ 1575 w 1854"/>
                <a:gd name="connsiteY0" fmla="*/ 0 h 1457"/>
                <a:gd name="connsiteX1" fmla="*/ 1042 w 1854"/>
                <a:gd name="connsiteY1" fmla="*/ 1397 h 1457"/>
                <a:gd name="connsiteX2" fmla="*/ 0 w 1854"/>
                <a:gd name="connsiteY2" fmla="*/ 1321 h 1457"/>
                <a:gd name="connsiteX3" fmla="*/ 1855 w 1854"/>
                <a:gd name="connsiteY3" fmla="*/ 330 h 1457"/>
                <a:gd name="connsiteX4" fmla="*/ 1575 w 1854"/>
                <a:gd name="connsiteY4" fmla="*/ 0 h 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 h="1457">
                  <a:moveTo>
                    <a:pt x="1575" y="0"/>
                  </a:moveTo>
                  <a:cubicBezTo>
                    <a:pt x="1423" y="483"/>
                    <a:pt x="1321" y="1016"/>
                    <a:pt x="1042" y="1397"/>
                  </a:cubicBezTo>
                  <a:cubicBezTo>
                    <a:pt x="940" y="1550"/>
                    <a:pt x="356" y="1372"/>
                    <a:pt x="0" y="1321"/>
                  </a:cubicBezTo>
                  <a:cubicBezTo>
                    <a:pt x="610" y="991"/>
                    <a:pt x="1245" y="661"/>
                    <a:pt x="1855" y="330"/>
                  </a:cubicBezTo>
                  <a:cubicBezTo>
                    <a:pt x="1855" y="356"/>
                    <a:pt x="1575" y="0"/>
                    <a:pt x="1575"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111" name="Freeform: Shape 110">
              <a:extLst>
                <a:ext uri="{FF2B5EF4-FFF2-40B4-BE49-F238E27FC236}">
                  <a16:creationId xmlns:a16="http://schemas.microsoft.com/office/drawing/2014/main" id="{66FAA01C-4206-9582-B782-B1E0A84A8FFF}"/>
                </a:ext>
              </a:extLst>
            </p:cNvPr>
            <p:cNvSpPr/>
            <p:nvPr/>
          </p:nvSpPr>
          <p:spPr>
            <a:xfrm>
              <a:off x="4419698" y="1731956"/>
              <a:ext cx="3061" cy="1944"/>
            </a:xfrm>
            <a:custGeom>
              <a:avLst/>
              <a:gdLst>
                <a:gd name="connsiteX0" fmla="*/ 0 w 2439"/>
                <a:gd name="connsiteY0" fmla="*/ 534 h 1549"/>
                <a:gd name="connsiteX1" fmla="*/ 2337 w 2439"/>
                <a:gd name="connsiteY1" fmla="*/ 0 h 1549"/>
                <a:gd name="connsiteX2" fmla="*/ 2439 w 2439"/>
                <a:gd name="connsiteY2" fmla="*/ 1550 h 1549"/>
                <a:gd name="connsiteX3" fmla="*/ 203 w 2439"/>
                <a:gd name="connsiteY3" fmla="*/ 102 h 1549"/>
                <a:gd name="connsiteX4" fmla="*/ 0 w 2439"/>
                <a:gd name="connsiteY4" fmla="*/ 534 h 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 h="1549">
                  <a:moveTo>
                    <a:pt x="0" y="534"/>
                  </a:moveTo>
                  <a:cubicBezTo>
                    <a:pt x="788" y="356"/>
                    <a:pt x="1575" y="178"/>
                    <a:pt x="2337" y="0"/>
                  </a:cubicBezTo>
                  <a:cubicBezTo>
                    <a:pt x="2363" y="508"/>
                    <a:pt x="2388" y="1042"/>
                    <a:pt x="2439" y="1550"/>
                  </a:cubicBezTo>
                  <a:cubicBezTo>
                    <a:pt x="1702" y="1067"/>
                    <a:pt x="965" y="584"/>
                    <a:pt x="203" y="102"/>
                  </a:cubicBezTo>
                  <a:cubicBezTo>
                    <a:pt x="229" y="127"/>
                    <a:pt x="0" y="534"/>
                    <a:pt x="0" y="534"/>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112" name="Freeform: Shape 111">
              <a:extLst>
                <a:ext uri="{FF2B5EF4-FFF2-40B4-BE49-F238E27FC236}">
                  <a16:creationId xmlns:a16="http://schemas.microsoft.com/office/drawing/2014/main" id="{0C4FC4E4-DF26-4F41-3454-35BFCDF81AA7}"/>
                </a:ext>
              </a:extLst>
            </p:cNvPr>
            <p:cNvSpPr/>
            <p:nvPr/>
          </p:nvSpPr>
          <p:spPr>
            <a:xfrm>
              <a:off x="3554136" y="2120062"/>
              <a:ext cx="2036872" cy="277077"/>
            </a:xfrm>
            <a:custGeom>
              <a:avLst/>
              <a:gdLst>
                <a:gd name="connsiteX0" fmla="*/ 1623184 w 1623183"/>
                <a:gd name="connsiteY0" fmla="*/ 451 h 220803"/>
                <a:gd name="connsiteX1" fmla="*/ 1533905 w 1623183"/>
                <a:gd name="connsiteY1" fmla="*/ 211962 h 220803"/>
                <a:gd name="connsiteX2" fmla="*/ 1524809 w 1623183"/>
                <a:gd name="connsiteY2" fmla="*/ 220778 h 220803"/>
                <a:gd name="connsiteX3" fmla="*/ 1506897 w 1623183"/>
                <a:gd name="connsiteY3" fmla="*/ 219686 h 220803"/>
                <a:gd name="connsiteX4" fmla="*/ 116287 w 1623183"/>
                <a:gd name="connsiteY4" fmla="*/ 219686 h 220803"/>
                <a:gd name="connsiteX5" fmla="*/ 98375 w 1623183"/>
                <a:gd name="connsiteY5" fmla="*/ 220803 h 220803"/>
                <a:gd name="connsiteX6" fmla="*/ 89279 w 1623183"/>
                <a:gd name="connsiteY6" fmla="*/ 211987 h 220803"/>
                <a:gd name="connsiteX7" fmla="*/ 0 w 1623183"/>
                <a:gd name="connsiteY7" fmla="*/ 476 h 220803"/>
                <a:gd name="connsiteX8" fmla="*/ 16413 w 1623183"/>
                <a:gd name="connsiteY8" fmla="*/ 19 h 220803"/>
                <a:gd name="connsiteX9" fmla="*/ 1606796 w 1623183"/>
                <a:gd name="connsiteY9" fmla="*/ 19 h 220803"/>
                <a:gd name="connsiteX10" fmla="*/ 1623184 w 1623183"/>
                <a:gd name="connsiteY10" fmla="*/ 451 h 22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3183" h="220803">
                  <a:moveTo>
                    <a:pt x="1623184" y="451"/>
                  </a:moveTo>
                  <a:cubicBezTo>
                    <a:pt x="1604078" y="75477"/>
                    <a:pt x="1573260" y="145549"/>
                    <a:pt x="1533905" y="211962"/>
                  </a:cubicBezTo>
                  <a:cubicBezTo>
                    <a:pt x="1531821" y="215468"/>
                    <a:pt x="1527883" y="217856"/>
                    <a:pt x="1524809" y="220778"/>
                  </a:cubicBezTo>
                  <a:cubicBezTo>
                    <a:pt x="1518838" y="220397"/>
                    <a:pt x="1512868" y="219686"/>
                    <a:pt x="1506897" y="219686"/>
                  </a:cubicBezTo>
                  <a:cubicBezTo>
                    <a:pt x="1043352" y="219635"/>
                    <a:pt x="579832" y="219635"/>
                    <a:pt x="116287" y="219686"/>
                  </a:cubicBezTo>
                  <a:cubicBezTo>
                    <a:pt x="110316" y="219686"/>
                    <a:pt x="104345" y="220397"/>
                    <a:pt x="98375" y="220803"/>
                  </a:cubicBezTo>
                  <a:cubicBezTo>
                    <a:pt x="95301" y="217882"/>
                    <a:pt x="91337" y="215493"/>
                    <a:pt x="89279" y="211987"/>
                  </a:cubicBezTo>
                  <a:cubicBezTo>
                    <a:pt x="49950" y="145549"/>
                    <a:pt x="19004" y="75528"/>
                    <a:pt x="0" y="476"/>
                  </a:cubicBezTo>
                  <a:cubicBezTo>
                    <a:pt x="5462" y="324"/>
                    <a:pt x="10925" y="19"/>
                    <a:pt x="16413" y="19"/>
                  </a:cubicBezTo>
                  <a:cubicBezTo>
                    <a:pt x="546549" y="-6"/>
                    <a:pt x="1076660" y="-6"/>
                    <a:pt x="1606796" y="19"/>
                  </a:cubicBezTo>
                  <a:cubicBezTo>
                    <a:pt x="1612259" y="-6"/>
                    <a:pt x="1617721" y="299"/>
                    <a:pt x="1623184" y="451"/>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113" name="Freeform: Shape 112">
              <a:extLst>
                <a:ext uri="{FF2B5EF4-FFF2-40B4-BE49-F238E27FC236}">
                  <a16:creationId xmlns:a16="http://schemas.microsoft.com/office/drawing/2014/main" id="{02604096-8279-2F62-5E16-6267F1A05D1C}"/>
                </a:ext>
              </a:extLst>
            </p:cNvPr>
            <p:cNvSpPr/>
            <p:nvPr/>
          </p:nvSpPr>
          <p:spPr>
            <a:xfrm>
              <a:off x="3677583" y="2395657"/>
              <a:ext cx="1789979" cy="275444"/>
            </a:xfrm>
            <a:custGeom>
              <a:avLst/>
              <a:gdLst>
                <a:gd name="connsiteX0" fmla="*/ 0 w 1426434"/>
                <a:gd name="connsiteY0" fmla="*/ 1156 h 219501"/>
                <a:gd name="connsiteX1" fmla="*/ 17912 w 1426434"/>
                <a:gd name="connsiteY1" fmla="*/ 38 h 219501"/>
                <a:gd name="connsiteX2" fmla="*/ 1408522 w 1426434"/>
                <a:gd name="connsiteY2" fmla="*/ 38 h 219501"/>
                <a:gd name="connsiteX3" fmla="*/ 1426434 w 1426434"/>
                <a:gd name="connsiteY3" fmla="*/ 1131 h 219501"/>
                <a:gd name="connsiteX4" fmla="*/ 1420667 w 1426434"/>
                <a:gd name="connsiteY4" fmla="*/ 16044 h 219501"/>
                <a:gd name="connsiteX5" fmla="*/ 1322851 w 1426434"/>
                <a:gd name="connsiteY5" fmla="*/ 138911 h 219501"/>
                <a:gd name="connsiteX6" fmla="*/ 1250899 w 1426434"/>
                <a:gd name="connsiteY6" fmla="*/ 208297 h 219501"/>
                <a:gd name="connsiteX7" fmla="*/ 1234741 w 1426434"/>
                <a:gd name="connsiteY7" fmla="*/ 219247 h 219501"/>
                <a:gd name="connsiteX8" fmla="*/ 584278 w 1426434"/>
                <a:gd name="connsiteY8" fmla="*/ 219501 h 219501"/>
                <a:gd name="connsiteX9" fmla="*/ 191694 w 1426434"/>
                <a:gd name="connsiteY9" fmla="*/ 219222 h 219501"/>
                <a:gd name="connsiteX10" fmla="*/ 77516 w 1426434"/>
                <a:gd name="connsiteY10" fmla="*/ 111472 h 219501"/>
                <a:gd name="connsiteX11" fmla="*/ 8359 w 1426434"/>
                <a:gd name="connsiteY11" fmla="*/ 20211 h 219501"/>
                <a:gd name="connsiteX12" fmla="*/ 0 w 1426434"/>
                <a:gd name="connsiteY12" fmla="*/ 1156 h 21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6434" h="219501">
                  <a:moveTo>
                    <a:pt x="0" y="1156"/>
                  </a:moveTo>
                  <a:cubicBezTo>
                    <a:pt x="5971" y="775"/>
                    <a:pt x="11941" y="64"/>
                    <a:pt x="17912" y="38"/>
                  </a:cubicBezTo>
                  <a:cubicBezTo>
                    <a:pt x="481457" y="-13"/>
                    <a:pt x="944977" y="-13"/>
                    <a:pt x="1408522" y="38"/>
                  </a:cubicBezTo>
                  <a:cubicBezTo>
                    <a:pt x="1414493" y="38"/>
                    <a:pt x="1420464" y="749"/>
                    <a:pt x="1426434" y="1131"/>
                  </a:cubicBezTo>
                  <a:cubicBezTo>
                    <a:pt x="1424580" y="6136"/>
                    <a:pt x="1423817" y="12030"/>
                    <a:pt x="1420667" y="16044"/>
                  </a:cubicBezTo>
                  <a:cubicBezTo>
                    <a:pt x="1388426" y="57305"/>
                    <a:pt x="1357048" y="99327"/>
                    <a:pt x="1322851" y="138911"/>
                  </a:cubicBezTo>
                  <a:cubicBezTo>
                    <a:pt x="1301154" y="164013"/>
                    <a:pt x="1275214" y="185507"/>
                    <a:pt x="1250899" y="208297"/>
                  </a:cubicBezTo>
                  <a:cubicBezTo>
                    <a:pt x="1246199" y="212692"/>
                    <a:pt x="1240152" y="215639"/>
                    <a:pt x="1234741" y="219247"/>
                  </a:cubicBezTo>
                  <a:cubicBezTo>
                    <a:pt x="1017920" y="219349"/>
                    <a:pt x="801099" y="219476"/>
                    <a:pt x="584278" y="219501"/>
                  </a:cubicBezTo>
                  <a:cubicBezTo>
                    <a:pt x="453408" y="219501"/>
                    <a:pt x="322564" y="219323"/>
                    <a:pt x="191694" y="219222"/>
                  </a:cubicBezTo>
                  <a:cubicBezTo>
                    <a:pt x="153431" y="183500"/>
                    <a:pt x="113365" y="149506"/>
                    <a:pt x="77516" y="111472"/>
                  </a:cubicBezTo>
                  <a:cubicBezTo>
                    <a:pt x="51499" y="83855"/>
                    <a:pt x="30895" y="51055"/>
                    <a:pt x="8359" y="20211"/>
                  </a:cubicBezTo>
                  <a:cubicBezTo>
                    <a:pt x="4345" y="14774"/>
                    <a:pt x="2719" y="7558"/>
                    <a:pt x="0" y="1156"/>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grpSp>
      <p:sp>
        <p:nvSpPr>
          <p:cNvPr id="114" name="Left Brace 113">
            <a:extLst>
              <a:ext uri="{FF2B5EF4-FFF2-40B4-BE49-F238E27FC236}">
                <a16:creationId xmlns:a16="http://schemas.microsoft.com/office/drawing/2014/main" id="{992D0B14-3244-A7C6-D512-430A5F3267CF}"/>
              </a:ext>
            </a:extLst>
          </p:cNvPr>
          <p:cNvSpPr/>
          <p:nvPr/>
        </p:nvSpPr>
        <p:spPr>
          <a:xfrm rot="5400000">
            <a:off x="5814350" y="-9177352"/>
            <a:ext cx="563300" cy="9869346"/>
          </a:xfrm>
          <a:prstGeom prst="leftBrace">
            <a:avLst>
              <a:gd name="adj1" fmla="val 58378"/>
              <a:gd name="adj2" fmla="val 50000"/>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Poppins" panose="00000500000000000000" pitchFamily="2" charset="0"/>
            </a:endParaRPr>
          </a:p>
        </p:txBody>
      </p:sp>
      <p:sp>
        <p:nvSpPr>
          <p:cNvPr id="115" name="TextBox 114">
            <a:extLst>
              <a:ext uri="{FF2B5EF4-FFF2-40B4-BE49-F238E27FC236}">
                <a16:creationId xmlns:a16="http://schemas.microsoft.com/office/drawing/2014/main" id="{750F51FB-9069-9117-93CD-8CF56C782D6F}"/>
              </a:ext>
            </a:extLst>
          </p:cNvPr>
          <p:cNvSpPr txBox="1"/>
          <p:nvPr/>
        </p:nvSpPr>
        <p:spPr>
          <a:xfrm>
            <a:off x="0" y="-5088887"/>
            <a:ext cx="12192000" cy="461665"/>
          </a:xfrm>
          <a:prstGeom prst="rect">
            <a:avLst/>
          </a:prstGeom>
          <a:noFill/>
        </p:spPr>
        <p:txBody>
          <a:bodyPr wrap="square" rtlCol="0">
            <a:spAutoFit/>
          </a:bodyPr>
          <a:lstStyle/>
          <a:p>
            <a:pPr algn="ctr"/>
            <a:r>
              <a:rPr lang="en-GB" sz="2400" dirty="0">
                <a:latin typeface="+mj-lt"/>
              </a:rPr>
              <a:t>Separate regulatory agencies at the Federal and State level</a:t>
            </a:r>
            <a:endParaRPr lang="en-US" sz="2400" dirty="0">
              <a:latin typeface="+mj-lt"/>
            </a:endParaRPr>
          </a:p>
        </p:txBody>
      </p:sp>
      <p:grpSp>
        <p:nvGrpSpPr>
          <p:cNvPr id="116" name="Group 115">
            <a:extLst>
              <a:ext uri="{FF2B5EF4-FFF2-40B4-BE49-F238E27FC236}">
                <a16:creationId xmlns:a16="http://schemas.microsoft.com/office/drawing/2014/main" id="{8B8A754A-68F8-AB3D-1882-4448F29D54BF}"/>
              </a:ext>
            </a:extLst>
          </p:cNvPr>
          <p:cNvGrpSpPr/>
          <p:nvPr/>
        </p:nvGrpSpPr>
        <p:grpSpPr>
          <a:xfrm>
            <a:off x="4542102" y="-3905191"/>
            <a:ext cx="3107797" cy="876187"/>
            <a:chOff x="4143121" y="1874742"/>
            <a:chExt cx="3107797" cy="876187"/>
          </a:xfrm>
        </p:grpSpPr>
        <p:sp>
          <p:nvSpPr>
            <p:cNvPr id="117" name="Rectangle: Rounded Corners 116">
              <a:extLst>
                <a:ext uri="{FF2B5EF4-FFF2-40B4-BE49-F238E27FC236}">
                  <a16:creationId xmlns:a16="http://schemas.microsoft.com/office/drawing/2014/main" id="{5559217C-0D90-DDA2-28F3-C58BE2203456}"/>
                </a:ext>
              </a:extLst>
            </p:cNvPr>
            <p:cNvSpPr/>
            <p:nvPr/>
          </p:nvSpPr>
          <p:spPr>
            <a:xfrm>
              <a:off x="4143121" y="1874742"/>
              <a:ext cx="3107797" cy="876187"/>
            </a:xfrm>
            <a:prstGeom prst="roundRect">
              <a:avLst>
                <a:gd name="adj" fmla="val 50000"/>
              </a:avLst>
            </a:prstGeom>
            <a:solidFill>
              <a:schemeClr val="accent2">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118" name="TextBox 117">
              <a:extLst>
                <a:ext uri="{FF2B5EF4-FFF2-40B4-BE49-F238E27FC236}">
                  <a16:creationId xmlns:a16="http://schemas.microsoft.com/office/drawing/2014/main" id="{D66D399B-13A8-C76B-E1E4-706E4123A83C}"/>
                </a:ext>
              </a:extLst>
            </p:cNvPr>
            <p:cNvSpPr txBox="1"/>
            <p:nvPr/>
          </p:nvSpPr>
          <p:spPr>
            <a:xfrm>
              <a:off x="4820451" y="2114708"/>
              <a:ext cx="2419469" cy="400110"/>
            </a:xfrm>
            <a:prstGeom prst="rect">
              <a:avLst/>
            </a:prstGeom>
            <a:noFill/>
          </p:spPr>
          <p:txBody>
            <a:bodyPr wrap="square" rtlCol="0">
              <a:spAutoFit/>
            </a:bodyPr>
            <a:lstStyle/>
            <a:p>
              <a:pPr algn="ctr"/>
              <a:r>
                <a:rPr lang="en-GB" sz="2000" b="0" i="0" u="none" strike="noStrike" dirty="0">
                  <a:solidFill>
                    <a:schemeClr val="accent2">
                      <a:lumMod val="50000"/>
                    </a:schemeClr>
                  </a:solidFill>
                  <a:effectLst/>
                  <a:latin typeface="Poppins Bold" panose="00000800000000000000" pitchFamily="2" charset="0"/>
                  <a:cs typeface="Poppins Bold" panose="00000800000000000000" pitchFamily="2" charset="0"/>
                </a:rPr>
                <a:t>Commodities</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pic>
          <p:nvPicPr>
            <p:cNvPr id="119" name="Graphic 118">
              <a:extLst>
                <a:ext uri="{FF2B5EF4-FFF2-40B4-BE49-F238E27FC236}">
                  <a16:creationId xmlns:a16="http://schemas.microsoft.com/office/drawing/2014/main" id="{50042819-9124-E49F-5C2C-853DCA9E441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397150" y="2063950"/>
              <a:ext cx="501625" cy="501625"/>
            </a:xfrm>
            <a:prstGeom prst="rect">
              <a:avLst/>
            </a:prstGeom>
          </p:spPr>
        </p:pic>
      </p:grpSp>
      <p:sp>
        <p:nvSpPr>
          <p:cNvPr id="121" name="TextBox 120">
            <a:extLst>
              <a:ext uri="{FF2B5EF4-FFF2-40B4-BE49-F238E27FC236}">
                <a16:creationId xmlns:a16="http://schemas.microsoft.com/office/drawing/2014/main" id="{4514051E-38F3-609C-84F6-534139D65AC3}"/>
              </a:ext>
            </a:extLst>
          </p:cNvPr>
          <p:cNvSpPr txBox="1"/>
          <p:nvPr/>
        </p:nvSpPr>
        <p:spPr>
          <a:xfrm>
            <a:off x="1041722" y="4890129"/>
            <a:ext cx="10104698" cy="461665"/>
          </a:xfrm>
          <a:prstGeom prst="rect">
            <a:avLst/>
          </a:prstGeom>
          <a:noFill/>
        </p:spPr>
        <p:txBody>
          <a:bodyPr wrap="square">
            <a:spAutoFit/>
          </a:bodyPr>
          <a:lstStyle/>
          <a:p>
            <a:pPr algn="ctr"/>
            <a:r>
              <a:rPr lang="en-GB" sz="2400" b="1" dirty="0">
                <a:latin typeface="Poppins" panose="00000500000000000000" pitchFamily="2" charset="0"/>
                <a:ea typeface="Open Sans" panose="020B0606030504020204" pitchFamily="34" charset="0"/>
                <a:cs typeface="Poppins" panose="00000500000000000000" pitchFamily="2" charset="0"/>
              </a:rPr>
              <a:t>Combined into one single financial service agency</a:t>
            </a:r>
            <a:endParaRPr lang="en-US" sz="2400" b="1" dirty="0"/>
          </a:p>
        </p:txBody>
      </p:sp>
    </p:spTree>
    <p:extLst>
      <p:ext uri="{BB962C8B-B14F-4D97-AF65-F5344CB8AC3E}">
        <p14:creationId xmlns:p14="http://schemas.microsoft.com/office/powerpoint/2010/main" val="33424310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500"/>
                                </p:stCondLst>
                                <p:childTnLst>
                                  <p:par>
                                    <p:cTn id="13" presetID="2" presetClass="entr" presetSubtype="8" fill="hold" nodeType="afterEffect" p14:presetBounceEnd="60000">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14:bounceEnd="60000">
                                          <p:cBhvr additive="base">
                                            <p:cTn id="15" dur="500" fill="hold"/>
                                            <p:tgtEl>
                                              <p:spTgt spid="42"/>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4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60000">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14:bounceEnd="60000">
                                          <p:cBhvr additive="base">
                                            <p:cTn id="19" dur="500" fill="hold"/>
                                            <p:tgtEl>
                                              <p:spTgt spid="41"/>
                                            </p:tgtEl>
                                            <p:attrNameLst>
                                              <p:attrName>ppt_x</p:attrName>
                                            </p:attrNameLst>
                                          </p:cBhvr>
                                          <p:tavLst>
                                            <p:tav tm="0">
                                              <p:val>
                                                <p:strVal val="1+#ppt_w/2"/>
                                              </p:val>
                                            </p:tav>
                                            <p:tav tm="100000">
                                              <p:val>
                                                <p:strVal val="#ppt_x"/>
                                              </p:val>
                                            </p:tav>
                                          </p:tavLst>
                                        </p:anim>
                                        <p:anim calcmode="lin" valueType="num" p14:bounceEnd="60000">
                                          <p:cBhvr additive="base">
                                            <p:cTn id="20" dur="500" fill="hold"/>
                                            <p:tgtEl>
                                              <p:spTgt spid="41"/>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25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par>
                              <p:cTn id="24" fill="hold">
                                <p:stCondLst>
                                  <p:cond delay="1250"/>
                                </p:stCondLst>
                                <p:childTnLst>
                                  <p:par>
                                    <p:cTn id="25" presetID="53" presetClass="entr" presetSubtype="16" fill="hold" grpId="0" nodeType="afterEffect">
                                      <p:stCondLst>
                                        <p:cond delay="0"/>
                                      </p:stCondLst>
                                      <p:childTnLst>
                                        <p:set>
                                          <p:cBhvr>
                                            <p:cTn id="26" dur="1" fill="hold">
                                              <p:stCondLst>
                                                <p:cond delay="0"/>
                                              </p:stCondLst>
                                            </p:cTn>
                                            <p:tgtEl>
                                              <p:spTgt spid="121"/>
                                            </p:tgtEl>
                                            <p:attrNameLst>
                                              <p:attrName>style.visibility</p:attrName>
                                            </p:attrNameLst>
                                          </p:cBhvr>
                                          <p:to>
                                            <p:strVal val="visible"/>
                                          </p:to>
                                        </p:set>
                                        <p:anim calcmode="lin" valueType="num">
                                          <p:cBhvr>
                                            <p:cTn id="27" dur="500" fill="hold"/>
                                            <p:tgtEl>
                                              <p:spTgt spid="121"/>
                                            </p:tgtEl>
                                            <p:attrNameLst>
                                              <p:attrName>ppt_w</p:attrName>
                                            </p:attrNameLst>
                                          </p:cBhvr>
                                          <p:tavLst>
                                            <p:tav tm="0">
                                              <p:val>
                                                <p:fltVal val="0"/>
                                              </p:val>
                                            </p:tav>
                                            <p:tav tm="100000">
                                              <p:val>
                                                <p:strVal val="#ppt_w"/>
                                              </p:val>
                                            </p:tav>
                                          </p:tavLst>
                                        </p:anim>
                                        <p:anim calcmode="lin" valueType="num">
                                          <p:cBhvr>
                                            <p:cTn id="28" dur="500" fill="hold"/>
                                            <p:tgtEl>
                                              <p:spTgt spid="121"/>
                                            </p:tgtEl>
                                            <p:attrNameLst>
                                              <p:attrName>ppt_h</p:attrName>
                                            </p:attrNameLst>
                                          </p:cBhvr>
                                          <p:tavLst>
                                            <p:tav tm="0">
                                              <p:val>
                                                <p:fltVal val="0"/>
                                              </p:val>
                                            </p:tav>
                                            <p:tav tm="100000">
                                              <p:val>
                                                <p:strVal val="#ppt_h"/>
                                              </p:val>
                                            </p:tav>
                                          </p:tavLst>
                                        </p:anim>
                                        <p:animEffect transition="in" filter="fade">
                                          <p:cBhvr>
                                            <p:cTn id="29"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500"/>
                                </p:stCondLst>
                                <p:childTnLst>
                                  <p:par>
                                    <p:cTn id="13" presetID="2" presetClass="entr" presetSubtype="8" fill="hold" nodeType="after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0-#ppt_w/2"/>
                                              </p:val>
                                            </p:tav>
                                            <p:tav tm="100000">
                                              <p:val>
                                                <p:strVal val="#ppt_x"/>
                                              </p:val>
                                            </p:tav>
                                          </p:tavLst>
                                        </p:anim>
                                        <p:anim calcmode="lin" valueType="num">
                                          <p:cBhvr additive="base">
                                            <p:cTn id="16" dur="500" fill="hold"/>
                                            <p:tgtEl>
                                              <p:spTgt spid="42"/>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500" fill="hold"/>
                                            <p:tgtEl>
                                              <p:spTgt spid="41"/>
                                            </p:tgtEl>
                                            <p:attrNameLst>
                                              <p:attrName>ppt_x</p:attrName>
                                            </p:attrNameLst>
                                          </p:cBhvr>
                                          <p:tavLst>
                                            <p:tav tm="0">
                                              <p:val>
                                                <p:strVal val="1+#ppt_w/2"/>
                                              </p:val>
                                            </p:tav>
                                            <p:tav tm="100000">
                                              <p:val>
                                                <p:strVal val="#ppt_x"/>
                                              </p:val>
                                            </p:tav>
                                          </p:tavLst>
                                        </p:anim>
                                        <p:anim calcmode="lin" valueType="num">
                                          <p:cBhvr additive="base">
                                            <p:cTn id="20" dur="500" fill="hold"/>
                                            <p:tgtEl>
                                              <p:spTgt spid="41"/>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25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par>
                              <p:cTn id="24" fill="hold">
                                <p:stCondLst>
                                  <p:cond delay="1250"/>
                                </p:stCondLst>
                                <p:childTnLst>
                                  <p:par>
                                    <p:cTn id="25" presetID="53" presetClass="entr" presetSubtype="16" fill="hold" grpId="0" nodeType="afterEffect">
                                      <p:stCondLst>
                                        <p:cond delay="0"/>
                                      </p:stCondLst>
                                      <p:childTnLst>
                                        <p:set>
                                          <p:cBhvr>
                                            <p:cTn id="26" dur="1" fill="hold">
                                              <p:stCondLst>
                                                <p:cond delay="0"/>
                                              </p:stCondLst>
                                            </p:cTn>
                                            <p:tgtEl>
                                              <p:spTgt spid="121"/>
                                            </p:tgtEl>
                                            <p:attrNameLst>
                                              <p:attrName>style.visibility</p:attrName>
                                            </p:attrNameLst>
                                          </p:cBhvr>
                                          <p:to>
                                            <p:strVal val="visible"/>
                                          </p:to>
                                        </p:set>
                                        <p:anim calcmode="lin" valueType="num">
                                          <p:cBhvr>
                                            <p:cTn id="27" dur="500" fill="hold"/>
                                            <p:tgtEl>
                                              <p:spTgt spid="121"/>
                                            </p:tgtEl>
                                            <p:attrNameLst>
                                              <p:attrName>ppt_w</p:attrName>
                                            </p:attrNameLst>
                                          </p:cBhvr>
                                          <p:tavLst>
                                            <p:tav tm="0">
                                              <p:val>
                                                <p:fltVal val="0"/>
                                              </p:val>
                                            </p:tav>
                                            <p:tav tm="100000">
                                              <p:val>
                                                <p:strVal val="#ppt_w"/>
                                              </p:val>
                                            </p:tav>
                                          </p:tavLst>
                                        </p:anim>
                                        <p:anim calcmode="lin" valueType="num">
                                          <p:cBhvr>
                                            <p:cTn id="28" dur="500" fill="hold"/>
                                            <p:tgtEl>
                                              <p:spTgt spid="121"/>
                                            </p:tgtEl>
                                            <p:attrNameLst>
                                              <p:attrName>ppt_h</p:attrName>
                                            </p:attrNameLst>
                                          </p:cBhvr>
                                          <p:tavLst>
                                            <p:tav tm="0">
                                              <p:val>
                                                <p:fltVal val="0"/>
                                              </p:val>
                                            </p:tav>
                                            <p:tav tm="100000">
                                              <p:val>
                                                <p:strVal val="#ppt_h"/>
                                              </p:val>
                                            </p:tav>
                                          </p:tavLst>
                                        </p:anim>
                                        <p:animEffect transition="in" filter="fade">
                                          <p:cBhvr>
                                            <p:cTn id="29" dur="500"/>
                                            <p:tgtEl>
                                              <p:spTgt spid="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1"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038658DF-DE10-EB1A-EB48-D0A675F0A681}"/>
              </a:ext>
            </a:extLst>
          </p:cNvPr>
          <p:cNvGrpSpPr/>
          <p:nvPr/>
        </p:nvGrpSpPr>
        <p:grpSpPr>
          <a:xfrm>
            <a:off x="6267702" y="7548613"/>
            <a:ext cx="1142067" cy="1141481"/>
            <a:chOff x="1690776" y="3153559"/>
            <a:chExt cx="1048355" cy="1047818"/>
          </a:xfrm>
        </p:grpSpPr>
        <p:sp>
          <p:nvSpPr>
            <p:cNvPr id="45" name="Freeform: Shape 44">
              <a:extLst>
                <a:ext uri="{FF2B5EF4-FFF2-40B4-BE49-F238E27FC236}">
                  <a16:creationId xmlns:a16="http://schemas.microsoft.com/office/drawing/2014/main" id="{E1BDAAEB-C8BD-E72A-B2AA-6B2FAEC16B6A}"/>
                </a:ext>
              </a:extLst>
            </p:cNvPr>
            <p:cNvSpPr/>
            <p:nvPr/>
          </p:nvSpPr>
          <p:spPr>
            <a:xfrm>
              <a:off x="1690776" y="3153574"/>
              <a:ext cx="1047788" cy="1047787"/>
            </a:xfrm>
            <a:custGeom>
              <a:avLst/>
              <a:gdLst>
                <a:gd name="connsiteX0" fmla="*/ 1047788 w 1047788"/>
                <a:gd name="connsiteY0" fmla="*/ 523894 h 1047787"/>
                <a:gd name="connsiteX1" fmla="*/ 1041864 w 1047788"/>
                <a:gd name="connsiteY1" fmla="*/ 602946 h 1047787"/>
                <a:gd name="connsiteX2" fmla="*/ 1030276 w 1047788"/>
                <a:gd name="connsiteY2" fmla="*/ 658637 h 1047787"/>
                <a:gd name="connsiteX3" fmla="*/ 986479 w 1047788"/>
                <a:gd name="connsiteY3" fmla="*/ 770020 h 1047787"/>
                <a:gd name="connsiteX4" fmla="*/ 947060 w 1047788"/>
                <a:gd name="connsiteY4" fmla="*/ 832799 h 1047787"/>
                <a:gd name="connsiteX5" fmla="*/ 903738 w 1047788"/>
                <a:gd name="connsiteY5" fmla="*/ 884694 h 1047787"/>
                <a:gd name="connsiteX6" fmla="*/ 854537 w 1047788"/>
                <a:gd name="connsiteY6" fmla="*/ 930267 h 1047787"/>
                <a:gd name="connsiteX7" fmla="*/ 659066 w 1047788"/>
                <a:gd name="connsiteY7" fmla="*/ 1030168 h 1047787"/>
                <a:gd name="connsiteX8" fmla="*/ 603375 w 1047788"/>
                <a:gd name="connsiteY8" fmla="*/ 1041802 h 1047787"/>
                <a:gd name="connsiteX9" fmla="*/ 537411 w 1047788"/>
                <a:gd name="connsiteY9" fmla="*/ 1047620 h 1047787"/>
                <a:gd name="connsiteX10" fmla="*/ 530660 w 1047788"/>
                <a:gd name="connsiteY10" fmla="*/ 1047742 h 1047787"/>
                <a:gd name="connsiteX11" fmla="*/ 524461 w 1047788"/>
                <a:gd name="connsiteY11" fmla="*/ 1047788 h 1047787"/>
                <a:gd name="connsiteX12" fmla="*/ 519439 w 1047788"/>
                <a:gd name="connsiteY12" fmla="*/ 1047757 h 1047787"/>
                <a:gd name="connsiteX13" fmla="*/ 514954 w 1047788"/>
                <a:gd name="connsiteY13" fmla="*/ 1047696 h 1047787"/>
                <a:gd name="connsiteX14" fmla="*/ 513913 w 1047788"/>
                <a:gd name="connsiteY14" fmla="*/ 1047681 h 1047787"/>
                <a:gd name="connsiteX15" fmla="*/ 499447 w 1047788"/>
                <a:gd name="connsiteY15" fmla="*/ 1047206 h 1047787"/>
                <a:gd name="connsiteX16" fmla="*/ 488762 w 1047788"/>
                <a:gd name="connsiteY16" fmla="*/ 1046579 h 1047787"/>
                <a:gd name="connsiteX17" fmla="*/ 483312 w 1047788"/>
                <a:gd name="connsiteY17" fmla="*/ 1046181 h 1047787"/>
                <a:gd name="connsiteX18" fmla="*/ 477541 w 1047788"/>
                <a:gd name="connsiteY18" fmla="*/ 1045706 h 1047787"/>
                <a:gd name="connsiteX19" fmla="*/ 0 w 1047788"/>
                <a:gd name="connsiteY19" fmla="*/ 523894 h 1047787"/>
                <a:gd name="connsiteX20" fmla="*/ 499447 w 1047788"/>
                <a:gd name="connsiteY20" fmla="*/ 582 h 1047787"/>
                <a:gd name="connsiteX21" fmla="*/ 513913 w 1047788"/>
                <a:gd name="connsiteY21" fmla="*/ 107 h 1047787"/>
                <a:gd name="connsiteX22" fmla="*/ 514954 w 1047788"/>
                <a:gd name="connsiteY22" fmla="*/ 92 h 1047787"/>
                <a:gd name="connsiteX23" fmla="*/ 519439 w 1047788"/>
                <a:gd name="connsiteY23" fmla="*/ 31 h 1047787"/>
                <a:gd name="connsiteX24" fmla="*/ 524461 w 1047788"/>
                <a:gd name="connsiteY24" fmla="*/ 0 h 1047787"/>
                <a:gd name="connsiteX25" fmla="*/ 530660 w 1047788"/>
                <a:gd name="connsiteY25" fmla="*/ 46 h 1047787"/>
                <a:gd name="connsiteX26" fmla="*/ 537411 w 1047788"/>
                <a:gd name="connsiteY26" fmla="*/ 168 h 1047787"/>
                <a:gd name="connsiteX27" fmla="*/ 603757 w 1047788"/>
                <a:gd name="connsiteY27" fmla="*/ 6047 h 1047787"/>
                <a:gd name="connsiteX28" fmla="*/ 659097 w 1047788"/>
                <a:gd name="connsiteY28" fmla="*/ 17635 h 1047787"/>
                <a:gd name="connsiteX29" fmla="*/ 852914 w 1047788"/>
                <a:gd name="connsiteY29" fmla="*/ 116205 h 1047787"/>
                <a:gd name="connsiteX30" fmla="*/ 903692 w 1047788"/>
                <a:gd name="connsiteY30" fmla="*/ 163033 h 1047787"/>
                <a:gd name="connsiteX31" fmla="*/ 946999 w 1047788"/>
                <a:gd name="connsiteY31" fmla="*/ 214912 h 1047787"/>
                <a:gd name="connsiteX32" fmla="*/ 985101 w 1047788"/>
                <a:gd name="connsiteY32" fmla="*/ 275212 h 1047787"/>
                <a:gd name="connsiteX33" fmla="*/ 1030214 w 1047788"/>
                <a:gd name="connsiteY33" fmla="*/ 388921 h 1047787"/>
                <a:gd name="connsiteX34" fmla="*/ 1041910 w 1047788"/>
                <a:gd name="connsiteY34" fmla="*/ 445118 h 1047787"/>
                <a:gd name="connsiteX35" fmla="*/ 1047788 w 1047788"/>
                <a:gd name="connsiteY35" fmla="*/ 523894 h 104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7788" h="1047787">
                  <a:moveTo>
                    <a:pt x="1047788" y="523894"/>
                  </a:moveTo>
                  <a:cubicBezTo>
                    <a:pt x="1047788" y="550760"/>
                    <a:pt x="1045767" y="577167"/>
                    <a:pt x="1041864" y="602946"/>
                  </a:cubicBezTo>
                  <a:cubicBezTo>
                    <a:pt x="1039001" y="621851"/>
                    <a:pt x="1035128" y="640436"/>
                    <a:pt x="1030276" y="658637"/>
                  </a:cubicBezTo>
                  <a:cubicBezTo>
                    <a:pt x="1019912" y="697750"/>
                    <a:pt x="1005124" y="735071"/>
                    <a:pt x="986479" y="770020"/>
                  </a:cubicBezTo>
                  <a:cubicBezTo>
                    <a:pt x="974814" y="791926"/>
                    <a:pt x="961618" y="812898"/>
                    <a:pt x="947060" y="832799"/>
                  </a:cubicBezTo>
                  <a:cubicBezTo>
                    <a:pt x="933742" y="851031"/>
                    <a:pt x="919260" y="868360"/>
                    <a:pt x="903738" y="884694"/>
                  </a:cubicBezTo>
                  <a:cubicBezTo>
                    <a:pt x="888338" y="900905"/>
                    <a:pt x="871912" y="916137"/>
                    <a:pt x="854537" y="930267"/>
                  </a:cubicBezTo>
                  <a:cubicBezTo>
                    <a:pt x="797988" y="976360"/>
                    <a:pt x="731612" y="1010864"/>
                    <a:pt x="659066" y="1030168"/>
                  </a:cubicBezTo>
                  <a:cubicBezTo>
                    <a:pt x="640864" y="1035021"/>
                    <a:pt x="622280" y="1038925"/>
                    <a:pt x="603375" y="1041802"/>
                  </a:cubicBezTo>
                  <a:cubicBezTo>
                    <a:pt x="581790" y="1045078"/>
                    <a:pt x="559777" y="1047053"/>
                    <a:pt x="537411" y="1047620"/>
                  </a:cubicBezTo>
                  <a:cubicBezTo>
                    <a:pt x="535176" y="1047681"/>
                    <a:pt x="532926" y="1047711"/>
                    <a:pt x="530660" y="1047742"/>
                  </a:cubicBezTo>
                  <a:cubicBezTo>
                    <a:pt x="528594" y="1047773"/>
                    <a:pt x="526527" y="1047788"/>
                    <a:pt x="524461" y="1047788"/>
                  </a:cubicBezTo>
                  <a:cubicBezTo>
                    <a:pt x="522777" y="1047788"/>
                    <a:pt x="521108" y="1047773"/>
                    <a:pt x="519439" y="1047757"/>
                  </a:cubicBezTo>
                  <a:cubicBezTo>
                    <a:pt x="517939" y="1047757"/>
                    <a:pt x="516439" y="1047727"/>
                    <a:pt x="514954" y="1047696"/>
                  </a:cubicBezTo>
                  <a:cubicBezTo>
                    <a:pt x="514602" y="1047696"/>
                    <a:pt x="514265" y="1047696"/>
                    <a:pt x="513913" y="1047681"/>
                  </a:cubicBezTo>
                  <a:cubicBezTo>
                    <a:pt x="509076" y="1047604"/>
                    <a:pt x="504254" y="1047451"/>
                    <a:pt x="499447" y="1047206"/>
                  </a:cubicBezTo>
                  <a:cubicBezTo>
                    <a:pt x="495880" y="1047038"/>
                    <a:pt x="492313" y="1046824"/>
                    <a:pt x="488762" y="1046579"/>
                  </a:cubicBezTo>
                  <a:cubicBezTo>
                    <a:pt x="486940" y="1046456"/>
                    <a:pt x="485118" y="1046318"/>
                    <a:pt x="483312" y="1046181"/>
                  </a:cubicBezTo>
                  <a:cubicBezTo>
                    <a:pt x="481383" y="1046028"/>
                    <a:pt x="479454" y="1045874"/>
                    <a:pt x="477541" y="1045706"/>
                  </a:cubicBezTo>
                  <a:cubicBezTo>
                    <a:pt x="209907" y="1022254"/>
                    <a:pt x="0" y="797605"/>
                    <a:pt x="0" y="523894"/>
                  </a:cubicBezTo>
                  <a:cubicBezTo>
                    <a:pt x="0" y="242743"/>
                    <a:pt x="221449" y="13333"/>
                    <a:pt x="499447" y="582"/>
                  </a:cubicBezTo>
                  <a:cubicBezTo>
                    <a:pt x="504254" y="337"/>
                    <a:pt x="509076" y="184"/>
                    <a:pt x="513913" y="107"/>
                  </a:cubicBezTo>
                  <a:cubicBezTo>
                    <a:pt x="514265" y="92"/>
                    <a:pt x="514602" y="92"/>
                    <a:pt x="514954" y="92"/>
                  </a:cubicBezTo>
                  <a:cubicBezTo>
                    <a:pt x="516439" y="61"/>
                    <a:pt x="517939" y="31"/>
                    <a:pt x="519439" y="31"/>
                  </a:cubicBezTo>
                  <a:cubicBezTo>
                    <a:pt x="521108" y="15"/>
                    <a:pt x="522777" y="0"/>
                    <a:pt x="524461" y="0"/>
                  </a:cubicBezTo>
                  <a:cubicBezTo>
                    <a:pt x="526527" y="0"/>
                    <a:pt x="528594" y="15"/>
                    <a:pt x="530660" y="46"/>
                  </a:cubicBezTo>
                  <a:cubicBezTo>
                    <a:pt x="532926" y="77"/>
                    <a:pt x="535176" y="107"/>
                    <a:pt x="537411" y="168"/>
                  </a:cubicBezTo>
                  <a:cubicBezTo>
                    <a:pt x="559914" y="735"/>
                    <a:pt x="582050" y="2725"/>
                    <a:pt x="603757" y="6047"/>
                  </a:cubicBezTo>
                  <a:cubicBezTo>
                    <a:pt x="622540" y="8925"/>
                    <a:pt x="641018" y="12798"/>
                    <a:pt x="659097" y="17635"/>
                  </a:cubicBezTo>
                  <a:cubicBezTo>
                    <a:pt x="730938" y="36755"/>
                    <a:pt x="796718" y="70785"/>
                    <a:pt x="852914" y="116205"/>
                  </a:cubicBezTo>
                  <a:cubicBezTo>
                    <a:pt x="870856" y="130686"/>
                    <a:pt x="887817" y="146331"/>
                    <a:pt x="903692" y="163033"/>
                  </a:cubicBezTo>
                  <a:cubicBezTo>
                    <a:pt x="919199" y="179367"/>
                    <a:pt x="933681" y="196696"/>
                    <a:pt x="946999" y="214912"/>
                  </a:cubicBezTo>
                  <a:cubicBezTo>
                    <a:pt x="961021" y="234063"/>
                    <a:pt x="973758" y="254209"/>
                    <a:pt x="985101" y="275212"/>
                  </a:cubicBezTo>
                  <a:cubicBezTo>
                    <a:pt x="1004359" y="310834"/>
                    <a:pt x="1019606" y="348936"/>
                    <a:pt x="1030214" y="388921"/>
                  </a:cubicBezTo>
                  <a:cubicBezTo>
                    <a:pt x="1035113" y="407276"/>
                    <a:pt x="1039032" y="426028"/>
                    <a:pt x="1041910" y="445118"/>
                  </a:cubicBezTo>
                  <a:cubicBezTo>
                    <a:pt x="1045783" y="470820"/>
                    <a:pt x="1047788" y="497120"/>
                    <a:pt x="1047788" y="523894"/>
                  </a:cubicBezTo>
                  <a:close/>
                </a:path>
              </a:pathLst>
            </a:custGeom>
            <a:solidFill>
              <a:srgbClr val="FFFFFF"/>
            </a:solidFill>
            <a:ln w="1523" cap="flat">
              <a:noFill/>
              <a:prstDash val="solid"/>
              <a:miter/>
            </a:ln>
          </p:spPr>
          <p:txBody>
            <a:bodyPr rtlCol="0" anchor="ctr"/>
            <a:lstStyle/>
            <a:p>
              <a:endParaRPr lang="en-GB" dirty="0">
                <a:latin typeface="Poppins" panose="00000500000000000000" pitchFamily="2" charset="0"/>
              </a:endParaRPr>
            </a:p>
          </p:txBody>
        </p:sp>
        <p:sp>
          <p:nvSpPr>
            <p:cNvPr id="46" name="Freeform: Shape 45">
              <a:extLst>
                <a:ext uri="{FF2B5EF4-FFF2-40B4-BE49-F238E27FC236}">
                  <a16:creationId xmlns:a16="http://schemas.microsoft.com/office/drawing/2014/main" id="{00734970-E0CE-3ED2-FA7E-C10DF2F7FF77}"/>
                </a:ext>
              </a:extLst>
            </p:cNvPr>
            <p:cNvSpPr/>
            <p:nvPr/>
          </p:nvSpPr>
          <p:spPr>
            <a:xfrm>
              <a:off x="1691328" y="3153559"/>
              <a:ext cx="1047803" cy="1047818"/>
            </a:xfrm>
            <a:custGeom>
              <a:avLst/>
              <a:gdLst>
                <a:gd name="connsiteX0" fmla="*/ 1047803 w 1047803"/>
                <a:gd name="connsiteY0" fmla="*/ 523909 h 1047818"/>
                <a:gd name="connsiteX1" fmla="*/ 1041879 w 1047803"/>
                <a:gd name="connsiteY1" fmla="*/ 602961 h 1047818"/>
                <a:gd name="connsiteX2" fmla="*/ 602823 w 1047803"/>
                <a:gd name="connsiteY2" fmla="*/ 602961 h 1047818"/>
                <a:gd name="connsiteX3" fmla="*/ 602823 w 1047803"/>
                <a:gd name="connsiteY3" fmla="*/ 1041925 h 1047818"/>
                <a:gd name="connsiteX4" fmla="*/ 523909 w 1047803"/>
                <a:gd name="connsiteY4" fmla="*/ 1047819 h 1047818"/>
                <a:gd name="connsiteX5" fmla="*/ 444980 w 1047803"/>
                <a:gd name="connsiteY5" fmla="*/ 1041894 h 1047818"/>
                <a:gd name="connsiteX6" fmla="*/ 444980 w 1047803"/>
                <a:gd name="connsiteY6" fmla="*/ 602930 h 1047818"/>
                <a:gd name="connsiteX7" fmla="*/ 5924 w 1047803"/>
                <a:gd name="connsiteY7" fmla="*/ 602930 h 1047818"/>
                <a:gd name="connsiteX8" fmla="*/ 0 w 1047803"/>
                <a:gd name="connsiteY8" fmla="*/ 523909 h 1047818"/>
                <a:gd name="connsiteX9" fmla="*/ 5924 w 1047803"/>
                <a:gd name="connsiteY9" fmla="*/ 444827 h 1047818"/>
                <a:gd name="connsiteX10" fmla="*/ 444995 w 1047803"/>
                <a:gd name="connsiteY10" fmla="*/ 444827 h 1047818"/>
                <a:gd name="connsiteX11" fmla="*/ 444995 w 1047803"/>
                <a:gd name="connsiteY11" fmla="*/ 5894 h 1047818"/>
                <a:gd name="connsiteX12" fmla="*/ 523909 w 1047803"/>
                <a:gd name="connsiteY12" fmla="*/ 0 h 1047818"/>
                <a:gd name="connsiteX13" fmla="*/ 603206 w 1047803"/>
                <a:gd name="connsiteY13" fmla="*/ 5940 h 1047818"/>
                <a:gd name="connsiteX14" fmla="*/ 603206 w 1047803"/>
                <a:gd name="connsiteY14" fmla="*/ 445118 h 1047818"/>
                <a:gd name="connsiteX15" fmla="*/ 1041925 w 1047803"/>
                <a:gd name="connsiteY15" fmla="*/ 445118 h 1047818"/>
                <a:gd name="connsiteX16" fmla="*/ 1047803 w 1047803"/>
                <a:gd name="connsiteY16" fmla="*/ 523909 h 104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7803" h="1047818">
                  <a:moveTo>
                    <a:pt x="1047803" y="523909"/>
                  </a:moveTo>
                  <a:cubicBezTo>
                    <a:pt x="1047803" y="550760"/>
                    <a:pt x="1045783" y="577182"/>
                    <a:pt x="1041879" y="602961"/>
                  </a:cubicBezTo>
                  <a:lnTo>
                    <a:pt x="602823" y="602961"/>
                  </a:lnTo>
                  <a:lnTo>
                    <a:pt x="602823" y="1041925"/>
                  </a:lnTo>
                  <a:cubicBezTo>
                    <a:pt x="577075" y="1045798"/>
                    <a:pt x="550745" y="1047819"/>
                    <a:pt x="523909" y="1047819"/>
                  </a:cubicBezTo>
                  <a:cubicBezTo>
                    <a:pt x="497074" y="1047819"/>
                    <a:pt x="470729" y="1045798"/>
                    <a:pt x="444980" y="1041894"/>
                  </a:cubicBezTo>
                  <a:lnTo>
                    <a:pt x="444980" y="602930"/>
                  </a:lnTo>
                  <a:lnTo>
                    <a:pt x="5924" y="602930"/>
                  </a:lnTo>
                  <a:cubicBezTo>
                    <a:pt x="2021" y="577151"/>
                    <a:pt x="0" y="550760"/>
                    <a:pt x="0" y="523909"/>
                  </a:cubicBezTo>
                  <a:cubicBezTo>
                    <a:pt x="0" y="497028"/>
                    <a:pt x="2021" y="470637"/>
                    <a:pt x="5924" y="444827"/>
                  </a:cubicBezTo>
                  <a:lnTo>
                    <a:pt x="444995" y="444827"/>
                  </a:lnTo>
                  <a:lnTo>
                    <a:pt x="444995" y="5894"/>
                  </a:lnTo>
                  <a:cubicBezTo>
                    <a:pt x="470744" y="2021"/>
                    <a:pt x="497074" y="0"/>
                    <a:pt x="523909" y="0"/>
                  </a:cubicBezTo>
                  <a:cubicBezTo>
                    <a:pt x="550883" y="0"/>
                    <a:pt x="577351" y="2051"/>
                    <a:pt x="603206" y="5940"/>
                  </a:cubicBezTo>
                  <a:lnTo>
                    <a:pt x="603206" y="445118"/>
                  </a:lnTo>
                  <a:lnTo>
                    <a:pt x="1041925" y="445118"/>
                  </a:lnTo>
                  <a:cubicBezTo>
                    <a:pt x="1045798" y="470836"/>
                    <a:pt x="1047803" y="497135"/>
                    <a:pt x="1047803" y="523909"/>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47" name="Freeform: Shape 46">
              <a:extLst>
                <a:ext uri="{FF2B5EF4-FFF2-40B4-BE49-F238E27FC236}">
                  <a16:creationId xmlns:a16="http://schemas.microsoft.com/office/drawing/2014/main" id="{C5FEF960-A470-EAC4-8AF2-A8C9E335F27B}"/>
                </a:ext>
              </a:extLst>
            </p:cNvPr>
            <p:cNvSpPr/>
            <p:nvPr/>
          </p:nvSpPr>
          <p:spPr>
            <a:xfrm>
              <a:off x="1886615" y="3924589"/>
              <a:ext cx="193878" cy="259275"/>
            </a:xfrm>
            <a:custGeom>
              <a:avLst/>
              <a:gdLst>
                <a:gd name="connsiteX0" fmla="*/ 193879 w 193878"/>
                <a:gd name="connsiteY0" fmla="*/ 0 h 259275"/>
                <a:gd name="connsiteX1" fmla="*/ 193879 w 193878"/>
                <a:gd name="connsiteY1" fmla="*/ 259276 h 259275"/>
                <a:gd name="connsiteX2" fmla="*/ 0 w 193878"/>
                <a:gd name="connsiteY2" fmla="*/ 160920 h 259275"/>
                <a:gd name="connsiteX3" fmla="*/ 193879 w 193878"/>
                <a:gd name="connsiteY3" fmla="*/ 0 h 259275"/>
              </a:gdLst>
              <a:ahLst/>
              <a:cxnLst>
                <a:cxn ang="0">
                  <a:pos x="connsiteX0" y="connsiteY0"/>
                </a:cxn>
                <a:cxn ang="0">
                  <a:pos x="connsiteX1" y="connsiteY1"/>
                </a:cxn>
                <a:cxn ang="0">
                  <a:pos x="connsiteX2" y="connsiteY2"/>
                </a:cxn>
                <a:cxn ang="0">
                  <a:pos x="connsiteX3" y="connsiteY3"/>
                </a:cxn>
              </a:cxnLst>
              <a:rect l="l" t="t" r="r" b="b"/>
              <a:pathLst>
                <a:path w="193878" h="259275">
                  <a:moveTo>
                    <a:pt x="193879" y="0"/>
                  </a:moveTo>
                  <a:lnTo>
                    <a:pt x="193879" y="259276"/>
                  </a:lnTo>
                  <a:cubicBezTo>
                    <a:pt x="122022" y="240217"/>
                    <a:pt x="56227" y="206248"/>
                    <a:pt x="0" y="160920"/>
                  </a:cubicBezTo>
                  <a:cubicBezTo>
                    <a:pt x="64631" y="107265"/>
                    <a:pt x="128605" y="54161"/>
                    <a:pt x="193879" y="0"/>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48" name="Freeform: Shape 47">
              <a:extLst>
                <a:ext uri="{FF2B5EF4-FFF2-40B4-BE49-F238E27FC236}">
                  <a16:creationId xmlns:a16="http://schemas.microsoft.com/office/drawing/2014/main" id="{55F90A86-A779-62C8-72C8-4009D87D3E81}"/>
                </a:ext>
              </a:extLst>
            </p:cNvPr>
            <p:cNvSpPr/>
            <p:nvPr/>
          </p:nvSpPr>
          <p:spPr>
            <a:xfrm>
              <a:off x="1889615" y="3171025"/>
              <a:ext cx="191062" cy="255249"/>
            </a:xfrm>
            <a:custGeom>
              <a:avLst/>
              <a:gdLst>
                <a:gd name="connsiteX0" fmla="*/ 191062 w 191062"/>
                <a:gd name="connsiteY0" fmla="*/ 0 h 255249"/>
                <a:gd name="connsiteX1" fmla="*/ 191062 w 191062"/>
                <a:gd name="connsiteY1" fmla="*/ 255250 h 255249"/>
                <a:gd name="connsiteX2" fmla="*/ 0 w 191062"/>
                <a:gd name="connsiteY2" fmla="*/ 96029 h 255249"/>
                <a:gd name="connsiteX3" fmla="*/ 191062 w 191062"/>
                <a:gd name="connsiteY3" fmla="*/ 0 h 255249"/>
              </a:gdLst>
              <a:ahLst/>
              <a:cxnLst>
                <a:cxn ang="0">
                  <a:pos x="connsiteX0" y="connsiteY0"/>
                </a:cxn>
                <a:cxn ang="0">
                  <a:pos x="connsiteX1" y="connsiteY1"/>
                </a:cxn>
                <a:cxn ang="0">
                  <a:pos x="connsiteX2" y="connsiteY2"/>
                </a:cxn>
                <a:cxn ang="0">
                  <a:pos x="connsiteX3" y="connsiteY3"/>
                </a:cxn>
              </a:cxnLst>
              <a:rect l="l" t="t" r="r" b="b"/>
              <a:pathLst>
                <a:path w="191062" h="255249">
                  <a:moveTo>
                    <a:pt x="191062" y="0"/>
                  </a:moveTo>
                  <a:lnTo>
                    <a:pt x="191062" y="255250"/>
                  </a:lnTo>
                  <a:cubicBezTo>
                    <a:pt x="126890" y="201763"/>
                    <a:pt x="63897" y="149271"/>
                    <a:pt x="0" y="96029"/>
                  </a:cubicBezTo>
                  <a:cubicBezTo>
                    <a:pt x="55600" y="51818"/>
                    <a:pt x="120399" y="18722"/>
                    <a:pt x="191062" y="0"/>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71" name="Freeform: Shape 70">
              <a:extLst>
                <a:ext uri="{FF2B5EF4-FFF2-40B4-BE49-F238E27FC236}">
                  <a16:creationId xmlns:a16="http://schemas.microsoft.com/office/drawing/2014/main" id="{7C746158-8052-2BC7-15BA-7BD1CD0FDB73}"/>
                </a:ext>
              </a:extLst>
            </p:cNvPr>
            <p:cNvSpPr/>
            <p:nvPr/>
          </p:nvSpPr>
          <p:spPr>
            <a:xfrm>
              <a:off x="1793005" y="3315413"/>
              <a:ext cx="288420" cy="227883"/>
            </a:xfrm>
            <a:custGeom>
              <a:avLst/>
              <a:gdLst>
                <a:gd name="connsiteX0" fmla="*/ 287290 w 288420"/>
                <a:gd name="connsiteY0" fmla="*/ 227863 h 227883"/>
                <a:gd name="connsiteX1" fmla="*/ 214101 w 288420"/>
                <a:gd name="connsiteY1" fmla="*/ 227695 h 227883"/>
                <a:gd name="connsiteX2" fmla="*/ 206998 w 288420"/>
                <a:gd name="connsiteY2" fmla="*/ 224189 h 227883"/>
                <a:gd name="connsiteX3" fmla="*/ 0 w 288420"/>
                <a:gd name="connsiteY3" fmla="*/ 51880 h 227883"/>
                <a:gd name="connsiteX4" fmla="*/ 43567 w 288420"/>
                <a:gd name="connsiteY4" fmla="*/ 0 h 227883"/>
                <a:gd name="connsiteX5" fmla="*/ 70510 w 288420"/>
                <a:gd name="connsiteY5" fmla="*/ 22381 h 227883"/>
                <a:gd name="connsiteX6" fmla="*/ 275931 w 288420"/>
                <a:gd name="connsiteY6" fmla="*/ 193052 h 227883"/>
                <a:gd name="connsiteX7" fmla="*/ 287290 w 288420"/>
                <a:gd name="connsiteY7" fmla="*/ 227863 h 22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420" h="227883">
                  <a:moveTo>
                    <a:pt x="287290" y="227863"/>
                  </a:moveTo>
                  <a:cubicBezTo>
                    <a:pt x="262889" y="227863"/>
                    <a:pt x="238502" y="227970"/>
                    <a:pt x="214101" y="227695"/>
                  </a:cubicBezTo>
                  <a:cubicBezTo>
                    <a:pt x="211698" y="227695"/>
                    <a:pt x="208988" y="225873"/>
                    <a:pt x="206998" y="224189"/>
                  </a:cubicBezTo>
                  <a:cubicBezTo>
                    <a:pt x="137958" y="166799"/>
                    <a:pt x="69010" y="109331"/>
                    <a:pt x="0" y="51880"/>
                  </a:cubicBezTo>
                  <a:cubicBezTo>
                    <a:pt x="13410" y="33648"/>
                    <a:pt x="27968" y="16319"/>
                    <a:pt x="43567" y="0"/>
                  </a:cubicBezTo>
                  <a:cubicBezTo>
                    <a:pt x="52890" y="7746"/>
                    <a:pt x="61708" y="15048"/>
                    <a:pt x="70510" y="22381"/>
                  </a:cubicBezTo>
                  <a:cubicBezTo>
                    <a:pt x="138876" y="79419"/>
                    <a:pt x="206952" y="136810"/>
                    <a:pt x="275931" y="193052"/>
                  </a:cubicBezTo>
                  <a:cubicBezTo>
                    <a:pt x="288224" y="203079"/>
                    <a:pt x="290076" y="213366"/>
                    <a:pt x="287290" y="227863"/>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72" name="Freeform: Shape 71">
              <a:extLst>
                <a:ext uri="{FF2B5EF4-FFF2-40B4-BE49-F238E27FC236}">
                  <a16:creationId xmlns:a16="http://schemas.microsoft.com/office/drawing/2014/main" id="{E8759076-F6C2-C43B-3606-AE7460EBFF6F}"/>
                </a:ext>
              </a:extLst>
            </p:cNvPr>
            <p:cNvSpPr/>
            <p:nvPr/>
          </p:nvSpPr>
          <p:spPr>
            <a:xfrm>
              <a:off x="1793097" y="3811545"/>
              <a:ext cx="288204" cy="227978"/>
            </a:xfrm>
            <a:custGeom>
              <a:avLst/>
              <a:gdLst>
                <a:gd name="connsiteX0" fmla="*/ 276299 w 288204"/>
                <a:gd name="connsiteY0" fmla="*/ 34590 h 227978"/>
                <a:gd name="connsiteX1" fmla="*/ 45404 w 288204"/>
                <a:gd name="connsiteY1" fmla="*/ 226432 h 227978"/>
                <a:gd name="connsiteX2" fmla="*/ 43475 w 288204"/>
                <a:gd name="connsiteY2" fmla="*/ 227979 h 227978"/>
                <a:gd name="connsiteX3" fmla="*/ 0 w 288204"/>
                <a:gd name="connsiteY3" fmla="*/ 176237 h 227978"/>
                <a:gd name="connsiteX4" fmla="*/ 48925 w 288204"/>
                <a:gd name="connsiteY4" fmla="*/ 135333 h 227978"/>
                <a:gd name="connsiteX5" fmla="*/ 204947 w 288204"/>
                <a:gd name="connsiteY5" fmla="*/ 5611 h 227978"/>
                <a:gd name="connsiteX6" fmla="*/ 219627 w 288204"/>
                <a:gd name="connsiteY6" fmla="*/ 330 h 227978"/>
                <a:gd name="connsiteX7" fmla="*/ 287305 w 288204"/>
                <a:gd name="connsiteY7" fmla="*/ 85 h 227978"/>
                <a:gd name="connsiteX8" fmla="*/ 276299 w 288204"/>
                <a:gd name="connsiteY8" fmla="*/ 34590 h 22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204" h="227978">
                  <a:moveTo>
                    <a:pt x="276299" y="34590"/>
                  </a:moveTo>
                  <a:cubicBezTo>
                    <a:pt x="198793" y="97904"/>
                    <a:pt x="122267" y="162368"/>
                    <a:pt x="45404" y="226432"/>
                  </a:cubicBezTo>
                  <a:cubicBezTo>
                    <a:pt x="44761" y="226953"/>
                    <a:pt x="44134" y="227458"/>
                    <a:pt x="43475" y="227979"/>
                  </a:cubicBezTo>
                  <a:cubicBezTo>
                    <a:pt x="27907" y="211691"/>
                    <a:pt x="13349" y="194423"/>
                    <a:pt x="0" y="176237"/>
                  </a:cubicBezTo>
                  <a:cubicBezTo>
                    <a:pt x="16701" y="162245"/>
                    <a:pt x="32806" y="148774"/>
                    <a:pt x="48925" y="135333"/>
                  </a:cubicBezTo>
                  <a:cubicBezTo>
                    <a:pt x="100866" y="92026"/>
                    <a:pt x="152776" y="48627"/>
                    <a:pt x="204947" y="5611"/>
                  </a:cubicBezTo>
                  <a:cubicBezTo>
                    <a:pt x="208759" y="2458"/>
                    <a:pt x="214652" y="437"/>
                    <a:pt x="219627" y="330"/>
                  </a:cubicBezTo>
                  <a:cubicBezTo>
                    <a:pt x="242008" y="-221"/>
                    <a:pt x="264373" y="85"/>
                    <a:pt x="287305" y="85"/>
                  </a:cubicBezTo>
                  <a:cubicBezTo>
                    <a:pt x="289295" y="13862"/>
                    <a:pt x="288913" y="24287"/>
                    <a:pt x="276299" y="34590"/>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73" name="Freeform: Shape 72">
              <a:extLst>
                <a:ext uri="{FF2B5EF4-FFF2-40B4-BE49-F238E27FC236}">
                  <a16:creationId xmlns:a16="http://schemas.microsoft.com/office/drawing/2014/main" id="{BA228260-6F55-FE76-AA26-9BB4076F7F0B}"/>
                </a:ext>
              </a:extLst>
            </p:cNvPr>
            <p:cNvSpPr/>
            <p:nvPr/>
          </p:nvSpPr>
          <p:spPr>
            <a:xfrm>
              <a:off x="1708840" y="3425647"/>
              <a:ext cx="187189" cy="117016"/>
            </a:xfrm>
            <a:custGeom>
              <a:avLst/>
              <a:gdLst>
                <a:gd name="connsiteX0" fmla="*/ 187189 w 187189"/>
                <a:gd name="connsiteY0" fmla="*/ 117016 h 117016"/>
                <a:gd name="connsiteX1" fmla="*/ 0 w 187189"/>
                <a:gd name="connsiteY1" fmla="*/ 117016 h 117016"/>
                <a:gd name="connsiteX2" fmla="*/ 46874 w 187189"/>
                <a:gd name="connsiteY2" fmla="*/ 0 h 117016"/>
                <a:gd name="connsiteX3" fmla="*/ 187189 w 187189"/>
                <a:gd name="connsiteY3" fmla="*/ 117016 h 117016"/>
              </a:gdLst>
              <a:ahLst/>
              <a:cxnLst>
                <a:cxn ang="0">
                  <a:pos x="connsiteX0" y="connsiteY0"/>
                </a:cxn>
                <a:cxn ang="0">
                  <a:pos x="connsiteX1" y="connsiteY1"/>
                </a:cxn>
                <a:cxn ang="0">
                  <a:pos x="connsiteX2" y="connsiteY2"/>
                </a:cxn>
                <a:cxn ang="0">
                  <a:pos x="connsiteX3" y="connsiteY3"/>
                </a:cxn>
              </a:cxnLst>
              <a:rect l="l" t="t" r="r" b="b"/>
              <a:pathLst>
                <a:path w="187189" h="117016">
                  <a:moveTo>
                    <a:pt x="187189" y="117016"/>
                  </a:moveTo>
                  <a:lnTo>
                    <a:pt x="0" y="117016"/>
                  </a:lnTo>
                  <a:cubicBezTo>
                    <a:pt x="10945" y="75776"/>
                    <a:pt x="26805" y="36556"/>
                    <a:pt x="46874" y="0"/>
                  </a:cubicBezTo>
                  <a:cubicBezTo>
                    <a:pt x="93319" y="38715"/>
                    <a:pt x="139458" y="77184"/>
                    <a:pt x="187189" y="117016"/>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76" name="Freeform: Shape 75">
              <a:extLst>
                <a:ext uri="{FF2B5EF4-FFF2-40B4-BE49-F238E27FC236}">
                  <a16:creationId xmlns:a16="http://schemas.microsoft.com/office/drawing/2014/main" id="{79861957-62E2-6684-E18E-CA3C99D3BD3F}"/>
                </a:ext>
              </a:extLst>
            </p:cNvPr>
            <p:cNvSpPr/>
            <p:nvPr/>
          </p:nvSpPr>
          <p:spPr>
            <a:xfrm>
              <a:off x="1708855" y="3812211"/>
              <a:ext cx="182780" cy="114475"/>
            </a:xfrm>
            <a:custGeom>
              <a:avLst/>
              <a:gdLst>
                <a:gd name="connsiteX0" fmla="*/ 182780 w 182780"/>
                <a:gd name="connsiteY0" fmla="*/ 0 h 114475"/>
                <a:gd name="connsiteX1" fmla="*/ 45435 w 182780"/>
                <a:gd name="connsiteY1" fmla="*/ 114475 h 114475"/>
                <a:gd name="connsiteX2" fmla="*/ 0 w 182780"/>
                <a:gd name="connsiteY2" fmla="*/ 0 h 114475"/>
                <a:gd name="connsiteX3" fmla="*/ 182780 w 182780"/>
                <a:gd name="connsiteY3" fmla="*/ 0 h 114475"/>
              </a:gdLst>
              <a:ahLst/>
              <a:cxnLst>
                <a:cxn ang="0">
                  <a:pos x="connsiteX0" y="connsiteY0"/>
                </a:cxn>
                <a:cxn ang="0">
                  <a:pos x="connsiteX1" y="connsiteY1"/>
                </a:cxn>
                <a:cxn ang="0">
                  <a:pos x="connsiteX2" y="connsiteY2"/>
                </a:cxn>
                <a:cxn ang="0">
                  <a:pos x="connsiteX3" y="connsiteY3"/>
                </a:cxn>
              </a:cxnLst>
              <a:rect l="l" t="t" r="r" b="b"/>
              <a:pathLst>
                <a:path w="182780" h="114475">
                  <a:moveTo>
                    <a:pt x="182780" y="0"/>
                  </a:moveTo>
                  <a:cubicBezTo>
                    <a:pt x="136152" y="38852"/>
                    <a:pt x="91008" y="76495"/>
                    <a:pt x="45435" y="114475"/>
                  </a:cubicBezTo>
                  <a:cubicBezTo>
                    <a:pt x="26024" y="78623"/>
                    <a:pt x="10670" y="40276"/>
                    <a:pt x="0" y="0"/>
                  </a:cubicBezTo>
                  <a:lnTo>
                    <a:pt x="182780" y="0"/>
                  </a:ln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77" name="Freeform: Shape 76">
              <a:extLst>
                <a:ext uri="{FF2B5EF4-FFF2-40B4-BE49-F238E27FC236}">
                  <a16:creationId xmlns:a16="http://schemas.microsoft.com/office/drawing/2014/main" id="{ADC914AD-7DEC-B5ED-0754-A8A8033CBD15}"/>
                </a:ext>
              </a:extLst>
            </p:cNvPr>
            <p:cNvSpPr/>
            <p:nvPr/>
          </p:nvSpPr>
          <p:spPr>
            <a:xfrm>
              <a:off x="2349873" y="3171025"/>
              <a:ext cx="194108" cy="259704"/>
            </a:xfrm>
            <a:custGeom>
              <a:avLst/>
              <a:gdLst>
                <a:gd name="connsiteX0" fmla="*/ 194109 w 194108"/>
                <a:gd name="connsiteY0" fmla="*/ 98509 h 259704"/>
                <a:gd name="connsiteX1" fmla="*/ 0 w 194108"/>
                <a:gd name="connsiteY1" fmla="*/ 259704 h 259704"/>
                <a:gd name="connsiteX2" fmla="*/ 0 w 194108"/>
                <a:gd name="connsiteY2" fmla="*/ 0 h 259704"/>
                <a:gd name="connsiteX3" fmla="*/ 194109 w 194108"/>
                <a:gd name="connsiteY3" fmla="*/ 98509 h 259704"/>
              </a:gdLst>
              <a:ahLst/>
              <a:cxnLst>
                <a:cxn ang="0">
                  <a:pos x="connsiteX0" y="connsiteY0"/>
                </a:cxn>
                <a:cxn ang="0">
                  <a:pos x="connsiteX1" y="connsiteY1"/>
                </a:cxn>
                <a:cxn ang="0">
                  <a:pos x="connsiteX2" y="connsiteY2"/>
                </a:cxn>
                <a:cxn ang="0">
                  <a:pos x="connsiteX3" y="connsiteY3"/>
                </a:cxn>
              </a:cxnLst>
              <a:rect l="l" t="t" r="r" b="b"/>
              <a:pathLst>
                <a:path w="194108" h="259704">
                  <a:moveTo>
                    <a:pt x="194109" y="98509"/>
                  </a:moveTo>
                  <a:cubicBezTo>
                    <a:pt x="129492" y="152133"/>
                    <a:pt x="65412" y="205375"/>
                    <a:pt x="0" y="259704"/>
                  </a:cubicBezTo>
                  <a:lnTo>
                    <a:pt x="0" y="0"/>
                  </a:lnTo>
                  <a:cubicBezTo>
                    <a:pt x="71949" y="19074"/>
                    <a:pt x="137820" y="53074"/>
                    <a:pt x="194109" y="98509"/>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78" name="Freeform: Shape 77">
              <a:extLst>
                <a:ext uri="{FF2B5EF4-FFF2-40B4-BE49-F238E27FC236}">
                  <a16:creationId xmlns:a16="http://schemas.microsoft.com/office/drawing/2014/main" id="{9C0B3D6F-C3F7-1124-D42B-C403291357C4}"/>
                </a:ext>
              </a:extLst>
            </p:cNvPr>
            <p:cNvSpPr/>
            <p:nvPr/>
          </p:nvSpPr>
          <p:spPr>
            <a:xfrm>
              <a:off x="2348989" y="3316331"/>
              <a:ext cx="289138" cy="226850"/>
            </a:xfrm>
            <a:custGeom>
              <a:avLst/>
              <a:gdLst>
                <a:gd name="connsiteX0" fmla="*/ 289138 w 289138"/>
                <a:gd name="connsiteY0" fmla="*/ 51864 h 226850"/>
                <a:gd name="connsiteX1" fmla="*/ 265319 w 289138"/>
                <a:gd name="connsiteY1" fmla="*/ 71826 h 226850"/>
                <a:gd name="connsiteX2" fmla="*/ 85569 w 289138"/>
                <a:gd name="connsiteY2" fmla="*/ 221403 h 226850"/>
                <a:gd name="connsiteX3" fmla="*/ 74945 w 289138"/>
                <a:gd name="connsiteY3" fmla="*/ 226577 h 226850"/>
                <a:gd name="connsiteX4" fmla="*/ 1313 w 289138"/>
                <a:gd name="connsiteY4" fmla="*/ 226792 h 226850"/>
                <a:gd name="connsiteX5" fmla="*/ 12702 w 289138"/>
                <a:gd name="connsiteY5" fmla="*/ 193741 h 226850"/>
                <a:gd name="connsiteX6" fmla="*/ 245770 w 289138"/>
                <a:gd name="connsiteY6" fmla="*/ 0 h 226850"/>
                <a:gd name="connsiteX7" fmla="*/ 289138 w 289138"/>
                <a:gd name="connsiteY7" fmla="*/ 51864 h 22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138" h="226850">
                  <a:moveTo>
                    <a:pt x="289138" y="51864"/>
                  </a:moveTo>
                  <a:cubicBezTo>
                    <a:pt x="280811" y="58860"/>
                    <a:pt x="273065" y="65366"/>
                    <a:pt x="265319" y="71826"/>
                  </a:cubicBezTo>
                  <a:cubicBezTo>
                    <a:pt x="205433" y="121716"/>
                    <a:pt x="145562" y="171651"/>
                    <a:pt x="85569" y="221403"/>
                  </a:cubicBezTo>
                  <a:cubicBezTo>
                    <a:pt x="82584" y="223898"/>
                    <a:pt x="78543" y="226485"/>
                    <a:pt x="74945" y="226577"/>
                  </a:cubicBezTo>
                  <a:cubicBezTo>
                    <a:pt x="50529" y="227021"/>
                    <a:pt x="26066" y="226792"/>
                    <a:pt x="1313" y="226792"/>
                  </a:cubicBezTo>
                  <a:cubicBezTo>
                    <a:pt x="-2285" y="212249"/>
                    <a:pt x="1512" y="202957"/>
                    <a:pt x="12702" y="193741"/>
                  </a:cubicBezTo>
                  <a:cubicBezTo>
                    <a:pt x="90315" y="129982"/>
                    <a:pt x="167254" y="65427"/>
                    <a:pt x="245770" y="0"/>
                  </a:cubicBezTo>
                  <a:cubicBezTo>
                    <a:pt x="261323" y="16319"/>
                    <a:pt x="275805" y="33632"/>
                    <a:pt x="289138" y="51864"/>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79" name="Freeform: Shape 78">
              <a:extLst>
                <a:ext uri="{FF2B5EF4-FFF2-40B4-BE49-F238E27FC236}">
                  <a16:creationId xmlns:a16="http://schemas.microsoft.com/office/drawing/2014/main" id="{111BC1EC-AB83-F1B8-99A0-6266580734C4}"/>
                </a:ext>
              </a:extLst>
            </p:cNvPr>
            <p:cNvSpPr/>
            <p:nvPr/>
          </p:nvSpPr>
          <p:spPr>
            <a:xfrm>
              <a:off x="2539481" y="3428786"/>
              <a:ext cx="181509" cy="113709"/>
            </a:xfrm>
            <a:custGeom>
              <a:avLst/>
              <a:gdLst>
                <a:gd name="connsiteX0" fmla="*/ 181510 w 181509"/>
                <a:gd name="connsiteY0" fmla="*/ 113710 h 113709"/>
                <a:gd name="connsiteX1" fmla="*/ 0 w 181509"/>
                <a:gd name="connsiteY1" fmla="*/ 113710 h 113709"/>
                <a:gd name="connsiteX2" fmla="*/ 136397 w 181509"/>
                <a:gd name="connsiteY2" fmla="*/ 0 h 113709"/>
                <a:gd name="connsiteX3" fmla="*/ 181510 w 181509"/>
                <a:gd name="connsiteY3" fmla="*/ 113710 h 113709"/>
              </a:gdLst>
              <a:ahLst/>
              <a:cxnLst>
                <a:cxn ang="0">
                  <a:pos x="connsiteX0" y="connsiteY0"/>
                </a:cxn>
                <a:cxn ang="0">
                  <a:pos x="connsiteX1" y="connsiteY1"/>
                </a:cxn>
                <a:cxn ang="0">
                  <a:pos x="connsiteX2" y="connsiteY2"/>
                </a:cxn>
                <a:cxn ang="0">
                  <a:pos x="connsiteX3" y="connsiteY3"/>
                </a:cxn>
              </a:cxnLst>
              <a:rect l="l" t="t" r="r" b="b"/>
              <a:pathLst>
                <a:path w="181509" h="113709">
                  <a:moveTo>
                    <a:pt x="181510" y="113710"/>
                  </a:moveTo>
                  <a:lnTo>
                    <a:pt x="0" y="113710"/>
                  </a:lnTo>
                  <a:cubicBezTo>
                    <a:pt x="46124" y="75271"/>
                    <a:pt x="90824" y="37995"/>
                    <a:pt x="136397" y="0"/>
                  </a:cubicBezTo>
                  <a:cubicBezTo>
                    <a:pt x="155654" y="35622"/>
                    <a:pt x="170901" y="73724"/>
                    <a:pt x="181510" y="113710"/>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80" name="Freeform: Shape 79">
              <a:extLst>
                <a:ext uri="{FF2B5EF4-FFF2-40B4-BE49-F238E27FC236}">
                  <a16:creationId xmlns:a16="http://schemas.microsoft.com/office/drawing/2014/main" id="{EF17C5A0-2CC1-2E6B-8F33-2D5C2E92356D}"/>
                </a:ext>
              </a:extLst>
            </p:cNvPr>
            <p:cNvSpPr/>
            <p:nvPr/>
          </p:nvSpPr>
          <p:spPr>
            <a:xfrm>
              <a:off x="2349858" y="3920930"/>
              <a:ext cx="195761" cy="262995"/>
            </a:xfrm>
            <a:custGeom>
              <a:avLst/>
              <a:gdLst>
                <a:gd name="connsiteX0" fmla="*/ 195762 w 195761"/>
                <a:gd name="connsiteY0" fmla="*/ 163171 h 262995"/>
                <a:gd name="connsiteX1" fmla="*/ 0 w 195761"/>
                <a:gd name="connsiteY1" fmla="*/ 262996 h 262995"/>
                <a:gd name="connsiteX2" fmla="*/ 0 w 195761"/>
                <a:gd name="connsiteY2" fmla="*/ 0 h 262995"/>
                <a:gd name="connsiteX3" fmla="*/ 195762 w 195761"/>
                <a:gd name="connsiteY3" fmla="*/ 163171 h 262995"/>
              </a:gdLst>
              <a:ahLst/>
              <a:cxnLst>
                <a:cxn ang="0">
                  <a:pos x="connsiteX0" y="connsiteY0"/>
                </a:cxn>
                <a:cxn ang="0">
                  <a:pos x="connsiteX1" y="connsiteY1"/>
                </a:cxn>
                <a:cxn ang="0">
                  <a:pos x="connsiteX2" y="connsiteY2"/>
                </a:cxn>
                <a:cxn ang="0">
                  <a:pos x="connsiteX3" y="connsiteY3"/>
                </a:cxn>
              </a:cxnLst>
              <a:rect l="l" t="t" r="r" b="b"/>
              <a:pathLst>
                <a:path w="195761" h="262995">
                  <a:moveTo>
                    <a:pt x="195762" y="163171"/>
                  </a:moveTo>
                  <a:cubicBezTo>
                    <a:pt x="139121" y="209248"/>
                    <a:pt x="72653" y="243738"/>
                    <a:pt x="0" y="262996"/>
                  </a:cubicBezTo>
                  <a:lnTo>
                    <a:pt x="0" y="0"/>
                  </a:lnTo>
                  <a:cubicBezTo>
                    <a:pt x="65825" y="54834"/>
                    <a:pt x="130396" y="108689"/>
                    <a:pt x="195762" y="163171"/>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82" name="Freeform: Shape 81">
              <a:extLst>
                <a:ext uri="{FF2B5EF4-FFF2-40B4-BE49-F238E27FC236}">
                  <a16:creationId xmlns:a16="http://schemas.microsoft.com/office/drawing/2014/main" id="{7070A117-3FC2-515C-2A4E-05D7590DC61F}"/>
                </a:ext>
              </a:extLst>
            </p:cNvPr>
            <p:cNvSpPr/>
            <p:nvPr/>
          </p:nvSpPr>
          <p:spPr>
            <a:xfrm>
              <a:off x="2348882" y="3811651"/>
              <a:ext cx="289305" cy="226892"/>
            </a:xfrm>
            <a:custGeom>
              <a:avLst/>
              <a:gdLst>
                <a:gd name="connsiteX0" fmla="*/ 289306 w 289305"/>
                <a:gd name="connsiteY0" fmla="*/ 175028 h 226892"/>
                <a:gd name="connsiteX1" fmla="*/ 245968 w 289305"/>
                <a:gd name="connsiteY1" fmla="*/ 226892 h 226892"/>
                <a:gd name="connsiteX2" fmla="*/ 190598 w 289305"/>
                <a:gd name="connsiteY2" fmla="*/ 180891 h 226892"/>
                <a:gd name="connsiteX3" fmla="*/ 13941 w 289305"/>
                <a:gd name="connsiteY3" fmla="*/ 33978 h 226892"/>
                <a:gd name="connsiteX4" fmla="*/ 1909 w 289305"/>
                <a:gd name="connsiteY4" fmla="*/ 9 h 226892"/>
                <a:gd name="connsiteX5" fmla="*/ 76720 w 289305"/>
                <a:gd name="connsiteY5" fmla="*/ 147 h 226892"/>
                <a:gd name="connsiteX6" fmla="*/ 83058 w 289305"/>
                <a:gd name="connsiteY6" fmla="*/ 3086 h 226892"/>
                <a:gd name="connsiteX7" fmla="*/ 289306 w 289305"/>
                <a:gd name="connsiteY7" fmla="*/ 175028 h 22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305" h="226892">
                  <a:moveTo>
                    <a:pt x="289306" y="175028"/>
                  </a:moveTo>
                  <a:cubicBezTo>
                    <a:pt x="275973" y="193260"/>
                    <a:pt x="261476" y="210574"/>
                    <a:pt x="245968" y="226892"/>
                  </a:cubicBezTo>
                  <a:cubicBezTo>
                    <a:pt x="227047" y="211186"/>
                    <a:pt x="208800" y="196046"/>
                    <a:pt x="190598" y="180891"/>
                  </a:cubicBezTo>
                  <a:cubicBezTo>
                    <a:pt x="131769" y="131828"/>
                    <a:pt x="73184" y="82490"/>
                    <a:pt x="13941" y="33978"/>
                  </a:cubicBezTo>
                  <a:cubicBezTo>
                    <a:pt x="2843" y="24900"/>
                    <a:pt x="-3372" y="15914"/>
                    <a:pt x="1909" y="9"/>
                  </a:cubicBezTo>
                  <a:cubicBezTo>
                    <a:pt x="26555" y="9"/>
                    <a:pt x="51645" y="-52"/>
                    <a:pt x="76720" y="147"/>
                  </a:cubicBezTo>
                  <a:cubicBezTo>
                    <a:pt x="78848" y="177"/>
                    <a:pt x="81282" y="1647"/>
                    <a:pt x="83058" y="3086"/>
                  </a:cubicBezTo>
                  <a:cubicBezTo>
                    <a:pt x="151838" y="60369"/>
                    <a:pt x="220572" y="117699"/>
                    <a:pt x="289306" y="175028"/>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83" name="Freeform: Shape 82">
              <a:extLst>
                <a:ext uri="{FF2B5EF4-FFF2-40B4-BE49-F238E27FC236}">
                  <a16:creationId xmlns:a16="http://schemas.microsoft.com/office/drawing/2014/main" id="{EC91DBA4-DCF3-3449-78EC-2952794081F6}"/>
                </a:ext>
              </a:extLst>
            </p:cNvPr>
            <p:cNvSpPr/>
            <p:nvPr/>
          </p:nvSpPr>
          <p:spPr>
            <a:xfrm>
              <a:off x="2543706" y="3812211"/>
              <a:ext cx="177927" cy="111704"/>
            </a:xfrm>
            <a:custGeom>
              <a:avLst/>
              <a:gdLst>
                <a:gd name="connsiteX0" fmla="*/ 177928 w 177927"/>
                <a:gd name="connsiteY0" fmla="*/ 0 h 111704"/>
                <a:gd name="connsiteX1" fmla="*/ 133947 w 177927"/>
                <a:gd name="connsiteY1" fmla="*/ 111704 h 111704"/>
                <a:gd name="connsiteX2" fmla="*/ 0 w 177927"/>
                <a:gd name="connsiteY2" fmla="*/ 0 h 111704"/>
                <a:gd name="connsiteX3" fmla="*/ 177928 w 177927"/>
                <a:gd name="connsiteY3" fmla="*/ 0 h 111704"/>
              </a:gdLst>
              <a:ahLst/>
              <a:cxnLst>
                <a:cxn ang="0">
                  <a:pos x="connsiteX0" y="connsiteY0"/>
                </a:cxn>
                <a:cxn ang="0">
                  <a:pos x="connsiteX1" y="connsiteY1"/>
                </a:cxn>
                <a:cxn ang="0">
                  <a:pos x="connsiteX2" y="connsiteY2"/>
                </a:cxn>
                <a:cxn ang="0">
                  <a:pos x="connsiteX3" y="connsiteY3"/>
                </a:cxn>
              </a:cxnLst>
              <a:rect l="l" t="t" r="r" b="b"/>
              <a:pathLst>
                <a:path w="177927" h="111704">
                  <a:moveTo>
                    <a:pt x="177928" y="0"/>
                  </a:moveTo>
                  <a:cubicBezTo>
                    <a:pt x="167533" y="39250"/>
                    <a:pt x="152669" y="76664"/>
                    <a:pt x="133947" y="111704"/>
                  </a:cubicBezTo>
                  <a:cubicBezTo>
                    <a:pt x="89140" y="74306"/>
                    <a:pt x="45328" y="37796"/>
                    <a:pt x="0" y="0"/>
                  </a:cubicBezTo>
                  <a:lnTo>
                    <a:pt x="177928" y="0"/>
                  </a:ln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grpSp>
      <p:grpSp>
        <p:nvGrpSpPr>
          <p:cNvPr id="42" name="Group 41">
            <a:extLst>
              <a:ext uri="{FF2B5EF4-FFF2-40B4-BE49-F238E27FC236}">
                <a16:creationId xmlns:a16="http://schemas.microsoft.com/office/drawing/2014/main" id="{3AAC8858-5EB5-C334-0419-EB1FAA603C97}"/>
              </a:ext>
            </a:extLst>
          </p:cNvPr>
          <p:cNvGrpSpPr/>
          <p:nvPr/>
        </p:nvGrpSpPr>
        <p:grpSpPr>
          <a:xfrm>
            <a:off x="4774697" y="7548631"/>
            <a:ext cx="1141449" cy="1141449"/>
            <a:chOff x="8614117" y="1532729"/>
            <a:chExt cx="1019686" cy="1019686"/>
          </a:xfrm>
        </p:grpSpPr>
        <p:sp>
          <p:nvSpPr>
            <p:cNvPr id="43" name="Oval 42">
              <a:extLst>
                <a:ext uri="{FF2B5EF4-FFF2-40B4-BE49-F238E27FC236}">
                  <a16:creationId xmlns:a16="http://schemas.microsoft.com/office/drawing/2014/main" id="{1D55DCD8-4BF1-1C6A-35F2-A8CE9AC76C8B}"/>
                </a:ext>
              </a:extLst>
            </p:cNvPr>
            <p:cNvSpPr/>
            <p:nvPr/>
          </p:nvSpPr>
          <p:spPr>
            <a:xfrm>
              <a:off x="8614117" y="1532729"/>
              <a:ext cx="1019686" cy="1019686"/>
            </a:xfrm>
            <a:prstGeom prst="ellipse">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44" name="Oval 43">
              <a:extLst>
                <a:ext uri="{FF2B5EF4-FFF2-40B4-BE49-F238E27FC236}">
                  <a16:creationId xmlns:a16="http://schemas.microsoft.com/office/drawing/2014/main" id="{47A41F46-23C2-10F6-5694-86F17942BFEB}"/>
                </a:ext>
              </a:extLst>
            </p:cNvPr>
            <p:cNvSpPr/>
            <p:nvPr/>
          </p:nvSpPr>
          <p:spPr>
            <a:xfrm>
              <a:off x="8928171" y="1846783"/>
              <a:ext cx="391579" cy="391579"/>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pic>
        <p:nvPicPr>
          <p:cNvPr id="40" name="Graphic 39">
            <a:extLst>
              <a:ext uri="{FF2B5EF4-FFF2-40B4-BE49-F238E27FC236}">
                <a16:creationId xmlns:a16="http://schemas.microsoft.com/office/drawing/2014/main" id="{2D08849D-06B3-7EA5-5EA4-1FA4580712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2680" y="1904597"/>
            <a:ext cx="1939666" cy="1939666"/>
          </a:xfrm>
          <a:prstGeom prst="rect">
            <a:avLst/>
          </a:prstGeom>
        </p:spPr>
      </p:pic>
      <p:grpSp>
        <p:nvGrpSpPr>
          <p:cNvPr id="49" name="Group 48">
            <a:extLst>
              <a:ext uri="{FF2B5EF4-FFF2-40B4-BE49-F238E27FC236}">
                <a16:creationId xmlns:a16="http://schemas.microsoft.com/office/drawing/2014/main" id="{437BDD99-90A3-181E-2B6A-568FB784B29A}"/>
              </a:ext>
            </a:extLst>
          </p:cNvPr>
          <p:cNvGrpSpPr/>
          <p:nvPr/>
        </p:nvGrpSpPr>
        <p:grpSpPr>
          <a:xfrm>
            <a:off x="5644211" y="736994"/>
            <a:ext cx="973153" cy="974985"/>
            <a:chOff x="3516570" y="785827"/>
            <a:chExt cx="2111772" cy="2115748"/>
          </a:xfrm>
        </p:grpSpPr>
        <p:sp>
          <p:nvSpPr>
            <p:cNvPr id="50" name="Freeform: Shape 49">
              <a:extLst>
                <a:ext uri="{FF2B5EF4-FFF2-40B4-BE49-F238E27FC236}">
                  <a16:creationId xmlns:a16="http://schemas.microsoft.com/office/drawing/2014/main" id="{DD51DAD1-6F26-E4B6-980C-98E013E948EF}"/>
                </a:ext>
              </a:extLst>
            </p:cNvPr>
            <p:cNvSpPr/>
            <p:nvPr/>
          </p:nvSpPr>
          <p:spPr>
            <a:xfrm>
              <a:off x="3516570" y="1843000"/>
              <a:ext cx="2111772" cy="277627"/>
            </a:xfrm>
            <a:custGeom>
              <a:avLst/>
              <a:gdLst>
                <a:gd name="connsiteX0" fmla="*/ 337 w 1682871"/>
                <a:gd name="connsiteY0" fmla="*/ 178 h 221241"/>
                <a:gd name="connsiteX1" fmla="*/ 184333 w 1682871"/>
                <a:gd name="connsiteY1" fmla="*/ 534 h 221241"/>
                <a:gd name="connsiteX2" fmla="*/ 821838 w 1682871"/>
                <a:gd name="connsiteY2" fmla="*/ 534 h 221241"/>
                <a:gd name="connsiteX3" fmla="*/ 841528 w 1682871"/>
                <a:gd name="connsiteY3" fmla="*/ 0 h 221241"/>
                <a:gd name="connsiteX4" fmla="*/ 861168 w 1682871"/>
                <a:gd name="connsiteY4" fmla="*/ 508 h 221241"/>
                <a:gd name="connsiteX5" fmla="*/ 1682871 w 1682871"/>
                <a:gd name="connsiteY5" fmla="*/ 559 h 221241"/>
                <a:gd name="connsiteX6" fmla="*/ 1682871 w 1682871"/>
                <a:gd name="connsiteY6" fmla="*/ 92760 h 221241"/>
                <a:gd name="connsiteX7" fmla="*/ 1676418 w 1682871"/>
                <a:gd name="connsiteY7" fmla="*/ 107750 h 221241"/>
                <a:gd name="connsiteX8" fmla="*/ 1653120 w 1682871"/>
                <a:gd name="connsiteY8" fmla="*/ 221242 h 221241"/>
                <a:gd name="connsiteX9" fmla="*/ 1636707 w 1682871"/>
                <a:gd name="connsiteY9" fmla="*/ 220784 h 221241"/>
                <a:gd name="connsiteX10" fmla="*/ 46324 w 1682871"/>
                <a:gd name="connsiteY10" fmla="*/ 220784 h 221241"/>
                <a:gd name="connsiteX11" fmla="*/ 29911 w 1682871"/>
                <a:gd name="connsiteY11" fmla="*/ 221242 h 221241"/>
                <a:gd name="connsiteX12" fmla="*/ 3285 w 1682871"/>
                <a:gd name="connsiteY12" fmla="*/ 71596 h 221241"/>
                <a:gd name="connsiteX13" fmla="*/ 337 w 1682871"/>
                <a:gd name="connsiteY13" fmla="*/ 53227 h 221241"/>
                <a:gd name="connsiteX14" fmla="*/ 337 w 1682871"/>
                <a:gd name="connsiteY14" fmla="*/ 3836 h 221241"/>
                <a:gd name="connsiteX15" fmla="*/ 337 w 1682871"/>
                <a:gd name="connsiteY15" fmla="*/ 178 h 2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871" h="221241">
                  <a:moveTo>
                    <a:pt x="337" y="178"/>
                  </a:moveTo>
                  <a:cubicBezTo>
                    <a:pt x="61669" y="305"/>
                    <a:pt x="123001" y="534"/>
                    <a:pt x="184333" y="534"/>
                  </a:cubicBezTo>
                  <a:cubicBezTo>
                    <a:pt x="396834" y="584"/>
                    <a:pt x="609336" y="559"/>
                    <a:pt x="821838" y="534"/>
                  </a:cubicBezTo>
                  <a:cubicBezTo>
                    <a:pt x="828393" y="534"/>
                    <a:pt x="834948" y="203"/>
                    <a:pt x="841528" y="0"/>
                  </a:cubicBezTo>
                  <a:cubicBezTo>
                    <a:pt x="848083" y="178"/>
                    <a:pt x="854613" y="508"/>
                    <a:pt x="861168" y="508"/>
                  </a:cubicBezTo>
                  <a:cubicBezTo>
                    <a:pt x="1135077" y="559"/>
                    <a:pt x="1408987" y="559"/>
                    <a:pt x="1682871" y="559"/>
                  </a:cubicBezTo>
                  <a:cubicBezTo>
                    <a:pt x="1682871" y="31301"/>
                    <a:pt x="1682871" y="62018"/>
                    <a:pt x="1682871" y="92760"/>
                  </a:cubicBezTo>
                  <a:cubicBezTo>
                    <a:pt x="1680661" y="97740"/>
                    <a:pt x="1677510" y="102516"/>
                    <a:pt x="1676418" y="107750"/>
                  </a:cubicBezTo>
                  <a:cubicBezTo>
                    <a:pt x="1668415" y="145530"/>
                    <a:pt x="1660818" y="183411"/>
                    <a:pt x="1653120" y="221242"/>
                  </a:cubicBezTo>
                  <a:cubicBezTo>
                    <a:pt x="1647658" y="221089"/>
                    <a:pt x="1642195" y="220784"/>
                    <a:pt x="1636707" y="220784"/>
                  </a:cubicBezTo>
                  <a:cubicBezTo>
                    <a:pt x="1106571" y="220759"/>
                    <a:pt x="576460" y="220759"/>
                    <a:pt x="46324" y="220784"/>
                  </a:cubicBezTo>
                  <a:cubicBezTo>
                    <a:pt x="40861" y="220784"/>
                    <a:pt x="35399" y="221089"/>
                    <a:pt x="29911" y="221242"/>
                  </a:cubicBezTo>
                  <a:cubicBezTo>
                    <a:pt x="21069" y="171343"/>
                    <a:pt x="12355" y="121444"/>
                    <a:pt x="3285" y="71596"/>
                  </a:cubicBezTo>
                  <a:cubicBezTo>
                    <a:pt x="2141" y="65295"/>
                    <a:pt x="2522" y="59350"/>
                    <a:pt x="337" y="53227"/>
                  </a:cubicBezTo>
                  <a:cubicBezTo>
                    <a:pt x="337" y="36764"/>
                    <a:pt x="337" y="20300"/>
                    <a:pt x="337" y="3836"/>
                  </a:cubicBezTo>
                  <a:cubicBezTo>
                    <a:pt x="1506" y="2617"/>
                    <a:pt x="-831" y="1397"/>
                    <a:pt x="337" y="17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51" name="Freeform: Shape 50">
              <a:extLst>
                <a:ext uri="{FF2B5EF4-FFF2-40B4-BE49-F238E27FC236}">
                  <a16:creationId xmlns:a16="http://schemas.microsoft.com/office/drawing/2014/main" id="{9A435E40-02BB-B02C-49A1-EA1EDCADBB83}"/>
                </a:ext>
              </a:extLst>
            </p:cNvPr>
            <p:cNvSpPr/>
            <p:nvPr/>
          </p:nvSpPr>
          <p:spPr>
            <a:xfrm>
              <a:off x="4572541" y="1567349"/>
              <a:ext cx="1055801" cy="276352"/>
            </a:xfrm>
            <a:custGeom>
              <a:avLst/>
              <a:gdLst>
                <a:gd name="connsiteX0" fmla="*/ 841369 w 841368"/>
                <a:gd name="connsiteY0" fmla="*/ 220225 h 220225"/>
                <a:gd name="connsiteX1" fmla="*/ 19639 w 841368"/>
                <a:gd name="connsiteY1" fmla="*/ 220200 h 220225"/>
                <a:gd name="connsiteX2" fmla="*/ 0 w 841368"/>
                <a:gd name="connsiteY2" fmla="*/ 219692 h 220225"/>
                <a:gd name="connsiteX3" fmla="*/ 559 w 841368"/>
                <a:gd name="connsiteY3" fmla="*/ 0 h 220225"/>
                <a:gd name="connsiteX4" fmla="*/ 811617 w 841368"/>
                <a:gd name="connsiteY4" fmla="*/ 0 h 220225"/>
                <a:gd name="connsiteX5" fmla="*/ 831282 w 841368"/>
                <a:gd name="connsiteY5" fmla="*/ 90981 h 220225"/>
                <a:gd name="connsiteX6" fmla="*/ 841369 w 841368"/>
                <a:gd name="connsiteY6" fmla="*/ 154371 h 220225"/>
                <a:gd name="connsiteX7" fmla="*/ 841369 w 841368"/>
                <a:gd name="connsiteY7" fmla="*/ 220225 h 22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68" h="220225">
                  <a:moveTo>
                    <a:pt x="841369" y="220225"/>
                  </a:moveTo>
                  <a:cubicBezTo>
                    <a:pt x="567459" y="220225"/>
                    <a:pt x="293549" y="220225"/>
                    <a:pt x="19639" y="220200"/>
                  </a:cubicBezTo>
                  <a:cubicBezTo>
                    <a:pt x="13085" y="220200"/>
                    <a:pt x="6555" y="219870"/>
                    <a:pt x="0" y="219692"/>
                  </a:cubicBezTo>
                  <a:cubicBezTo>
                    <a:pt x="178" y="146470"/>
                    <a:pt x="356" y="73248"/>
                    <a:pt x="559" y="0"/>
                  </a:cubicBezTo>
                  <a:cubicBezTo>
                    <a:pt x="270912" y="0"/>
                    <a:pt x="541265" y="0"/>
                    <a:pt x="811617" y="0"/>
                  </a:cubicBezTo>
                  <a:cubicBezTo>
                    <a:pt x="818223" y="30310"/>
                    <a:pt x="825286" y="60544"/>
                    <a:pt x="831282" y="90981"/>
                  </a:cubicBezTo>
                  <a:cubicBezTo>
                    <a:pt x="835423" y="111967"/>
                    <a:pt x="838066" y="133233"/>
                    <a:pt x="841369" y="154371"/>
                  </a:cubicBezTo>
                  <a:cubicBezTo>
                    <a:pt x="841369" y="176323"/>
                    <a:pt x="841369" y="198274"/>
                    <a:pt x="841369" y="2202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52" name="Freeform: Shape 51">
              <a:extLst>
                <a:ext uri="{FF2B5EF4-FFF2-40B4-BE49-F238E27FC236}">
                  <a16:creationId xmlns:a16="http://schemas.microsoft.com/office/drawing/2014/main" id="{BE703813-A080-1205-C2F9-D9E4B4FEDD0C}"/>
                </a:ext>
              </a:extLst>
            </p:cNvPr>
            <p:cNvSpPr/>
            <p:nvPr/>
          </p:nvSpPr>
          <p:spPr>
            <a:xfrm>
              <a:off x="3918132" y="2670782"/>
              <a:ext cx="1308848" cy="230793"/>
            </a:xfrm>
            <a:custGeom>
              <a:avLst/>
              <a:gdLst>
                <a:gd name="connsiteX0" fmla="*/ 1043022 w 1043021"/>
                <a:gd name="connsiteY0" fmla="*/ 25 h 183919"/>
                <a:gd name="connsiteX1" fmla="*/ 985933 w 1043021"/>
                <a:gd name="connsiteY1" fmla="*/ 43674 h 183919"/>
                <a:gd name="connsiteX2" fmla="*/ 593755 w 1043021"/>
                <a:gd name="connsiteY2" fmla="*/ 180769 h 183919"/>
                <a:gd name="connsiteX3" fmla="*/ 587251 w 1043021"/>
                <a:gd name="connsiteY3" fmla="*/ 183919 h 183919"/>
                <a:gd name="connsiteX4" fmla="*/ 452493 w 1043021"/>
                <a:gd name="connsiteY4" fmla="*/ 183919 h 183919"/>
                <a:gd name="connsiteX5" fmla="*/ 393779 w 1043021"/>
                <a:gd name="connsiteY5" fmla="*/ 174112 h 183919"/>
                <a:gd name="connsiteX6" fmla="*/ 6504 w 1043021"/>
                <a:gd name="connsiteY6" fmla="*/ 7190 h 183919"/>
                <a:gd name="connsiteX7" fmla="*/ 0 w 1043021"/>
                <a:gd name="connsiteY7" fmla="*/ 0 h 183919"/>
                <a:gd name="connsiteX8" fmla="*/ 392584 w 1043021"/>
                <a:gd name="connsiteY8" fmla="*/ 280 h 183919"/>
                <a:gd name="connsiteX9" fmla="*/ 1043022 w 1043021"/>
                <a:gd name="connsiteY9" fmla="*/ 25 h 1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021" h="183919">
                  <a:moveTo>
                    <a:pt x="1043022" y="25"/>
                  </a:moveTo>
                  <a:cubicBezTo>
                    <a:pt x="1024043" y="14634"/>
                    <a:pt x="1005852" y="30488"/>
                    <a:pt x="985933" y="43674"/>
                  </a:cubicBezTo>
                  <a:cubicBezTo>
                    <a:pt x="866852" y="122562"/>
                    <a:pt x="736134" y="168523"/>
                    <a:pt x="593755" y="180769"/>
                  </a:cubicBezTo>
                  <a:cubicBezTo>
                    <a:pt x="591519" y="180972"/>
                    <a:pt x="589410" y="182827"/>
                    <a:pt x="587251" y="183919"/>
                  </a:cubicBezTo>
                  <a:cubicBezTo>
                    <a:pt x="542332" y="183919"/>
                    <a:pt x="497413" y="183919"/>
                    <a:pt x="452493" y="183919"/>
                  </a:cubicBezTo>
                  <a:cubicBezTo>
                    <a:pt x="432930" y="180642"/>
                    <a:pt x="413367" y="177161"/>
                    <a:pt x="393779" y="174112"/>
                  </a:cubicBezTo>
                  <a:cubicBezTo>
                    <a:pt x="250383" y="151729"/>
                    <a:pt x="121317" y="96037"/>
                    <a:pt x="6504" y="7190"/>
                  </a:cubicBezTo>
                  <a:cubicBezTo>
                    <a:pt x="3989" y="5234"/>
                    <a:pt x="2160" y="2414"/>
                    <a:pt x="0" y="0"/>
                  </a:cubicBezTo>
                  <a:cubicBezTo>
                    <a:pt x="130870" y="102"/>
                    <a:pt x="261714" y="280"/>
                    <a:pt x="392584" y="280"/>
                  </a:cubicBezTo>
                  <a:cubicBezTo>
                    <a:pt x="609380" y="254"/>
                    <a:pt x="826201" y="127"/>
                    <a:pt x="1043022" y="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53" name="Freeform: Shape 52">
              <a:extLst>
                <a:ext uri="{FF2B5EF4-FFF2-40B4-BE49-F238E27FC236}">
                  <a16:creationId xmlns:a16="http://schemas.microsoft.com/office/drawing/2014/main" id="{7F29206F-0016-645B-9750-8A796EE7786A}"/>
                </a:ext>
              </a:extLst>
            </p:cNvPr>
            <p:cNvSpPr/>
            <p:nvPr/>
          </p:nvSpPr>
          <p:spPr>
            <a:xfrm>
              <a:off x="4572572" y="785827"/>
              <a:ext cx="651698" cy="230418"/>
            </a:xfrm>
            <a:custGeom>
              <a:avLst/>
              <a:gdLst>
                <a:gd name="connsiteX0" fmla="*/ 92023 w 519338"/>
                <a:gd name="connsiteY0" fmla="*/ 0 h 183620"/>
                <a:gd name="connsiteX1" fmla="*/ 126322 w 519338"/>
                <a:gd name="connsiteY1" fmla="*/ 9502 h 183620"/>
                <a:gd name="connsiteX2" fmla="*/ 342457 w 519338"/>
                <a:gd name="connsiteY2" fmla="*/ 72790 h 183620"/>
                <a:gd name="connsiteX3" fmla="*/ 510700 w 519338"/>
                <a:gd name="connsiteY3" fmla="*/ 173426 h 183620"/>
                <a:gd name="connsiteX4" fmla="*/ 519338 w 519338"/>
                <a:gd name="connsiteY4" fmla="*/ 182700 h 183620"/>
                <a:gd name="connsiteX5" fmla="*/ 501376 w 519338"/>
                <a:gd name="connsiteY5" fmla="*/ 183589 h 183620"/>
                <a:gd name="connsiteX6" fmla="*/ 559 w 519338"/>
                <a:gd name="connsiteY6" fmla="*/ 183614 h 183620"/>
                <a:gd name="connsiteX7" fmla="*/ 0 w 519338"/>
                <a:gd name="connsiteY7" fmla="*/ 25 h 183620"/>
                <a:gd name="connsiteX8" fmla="*/ 92023 w 519338"/>
                <a:gd name="connsiteY8" fmla="*/ 0 h 18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338" h="183620">
                  <a:moveTo>
                    <a:pt x="92023" y="0"/>
                  </a:moveTo>
                  <a:cubicBezTo>
                    <a:pt x="103456" y="3252"/>
                    <a:pt x="114686" y="7825"/>
                    <a:pt x="126322" y="9502"/>
                  </a:cubicBezTo>
                  <a:cubicBezTo>
                    <a:pt x="201399" y="20376"/>
                    <a:pt x="273173" y="42201"/>
                    <a:pt x="342457" y="72790"/>
                  </a:cubicBezTo>
                  <a:cubicBezTo>
                    <a:pt x="402696" y="99366"/>
                    <a:pt x="458591" y="133233"/>
                    <a:pt x="510700" y="173426"/>
                  </a:cubicBezTo>
                  <a:cubicBezTo>
                    <a:pt x="514003" y="175967"/>
                    <a:pt x="516468" y="179575"/>
                    <a:pt x="519338" y="182700"/>
                  </a:cubicBezTo>
                  <a:cubicBezTo>
                    <a:pt x="513343" y="183005"/>
                    <a:pt x="507372" y="183589"/>
                    <a:pt x="501376" y="183589"/>
                  </a:cubicBezTo>
                  <a:cubicBezTo>
                    <a:pt x="334429" y="183640"/>
                    <a:pt x="167506" y="183614"/>
                    <a:pt x="559" y="183614"/>
                  </a:cubicBezTo>
                  <a:cubicBezTo>
                    <a:pt x="381" y="122410"/>
                    <a:pt x="178" y="61205"/>
                    <a:pt x="0" y="25"/>
                  </a:cubicBezTo>
                  <a:cubicBezTo>
                    <a:pt x="30666" y="0"/>
                    <a:pt x="61332" y="0"/>
                    <a:pt x="92023"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54" name="Freeform: Shape 53">
              <a:extLst>
                <a:ext uri="{FF2B5EF4-FFF2-40B4-BE49-F238E27FC236}">
                  <a16:creationId xmlns:a16="http://schemas.microsoft.com/office/drawing/2014/main" id="{6A320AC8-37D9-803E-C407-86EB96C85B73}"/>
                </a:ext>
              </a:extLst>
            </p:cNvPr>
            <p:cNvSpPr/>
            <p:nvPr/>
          </p:nvSpPr>
          <p:spPr>
            <a:xfrm>
              <a:off x="4573274" y="1290008"/>
              <a:ext cx="1017766" cy="277340"/>
            </a:xfrm>
            <a:custGeom>
              <a:avLst/>
              <a:gdLst>
                <a:gd name="connsiteX0" fmla="*/ 715987 w 811058"/>
                <a:gd name="connsiteY0" fmla="*/ 0 h 221012"/>
                <a:gd name="connsiteX1" fmla="*/ 811058 w 811058"/>
                <a:gd name="connsiteY1" fmla="*/ 221013 h 221012"/>
                <a:gd name="connsiteX2" fmla="*/ 0 w 811058"/>
                <a:gd name="connsiteY2" fmla="*/ 221013 h 221012"/>
                <a:gd name="connsiteX3" fmla="*/ 0 w 811058"/>
                <a:gd name="connsiteY3" fmla="*/ 1397 h 221012"/>
                <a:gd name="connsiteX4" fmla="*/ 694848 w 811058"/>
                <a:gd name="connsiteY4" fmla="*/ 1321 h 221012"/>
                <a:gd name="connsiteX5" fmla="*/ 715987 w 811058"/>
                <a:gd name="connsiteY5" fmla="*/ 0 h 2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058" h="221012">
                  <a:moveTo>
                    <a:pt x="715987" y="0"/>
                  </a:moveTo>
                  <a:cubicBezTo>
                    <a:pt x="758390" y="69030"/>
                    <a:pt x="791241" y="142201"/>
                    <a:pt x="811058" y="221013"/>
                  </a:cubicBezTo>
                  <a:cubicBezTo>
                    <a:pt x="540706" y="221013"/>
                    <a:pt x="270353" y="221013"/>
                    <a:pt x="0" y="221013"/>
                  </a:cubicBezTo>
                  <a:cubicBezTo>
                    <a:pt x="0" y="147816"/>
                    <a:pt x="0" y="74619"/>
                    <a:pt x="0" y="1397"/>
                  </a:cubicBezTo>
                  <a:cubicBezTo>
                    <a:pt x="231608" y="1397"/>
                    <a:pt x="463240" y="1397"/>
                    <a:pt x="694848" y="1321"/>
                  </a:cubicBezTo>
                  <a:cubicBezTo>
                    <a:pt x="701886" y="1321"/>
                    <a:pt x="708923" y="457"/>
                    <a:pt x="715987"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55" name="Freeform: Shape 54">
              <a:extLst>
                <a:ext uri="{FF2B5EF4-FFF2-40B4-BE49-F238E27FC236}">
                  <a16:creationId xmlns:a16="http://schemas.microsoft.com/office/drawing/2014/main" id="{9D9507E3-C7AD-2DD1-197D-22901DD0CDA4}"/>
                </a:ext>
              </a:extLst>
            </p:cNvPr>
            <p:cNvSpPr/>
            <p:nvPr/>
          </p:nvSpPr>
          <p:spPr>
            <a:xfrm>
              <a:off x="4573242" y="1015058"/>
              <a:ext cx="898495" cy="276702"/>
            </a:xfrm>
            <a:custGeom>
              <a:avLst/>
              <a:gdLst>
                <a:gd name="connsiteX0" fmla="*/ 716012 w 716011"/>
                <a:gd name="connsiteY0" fmla="*/ 219107 h 220504"/>
                <a:gd name="connsiteX1" fmla="*/ 694848 w 716011"/>
                <a:gd name="connsiteY1" fmla="*/ 220429 h 220504"/>
                <a:gd name="connsiteX2" fmla="*/ 0 w 716011"/>
                <a:gd name="connsiteY2" fmla="*/ 220505 h 220504"/>
                <a:gd name="connsiteX3" fmla="*/ 0 w 716011"/>
                <a:gd name="connsiteY3" fmla="*/ 915 h 220504"/>
                <a:gd name="connsiteX4" fmla="*/ 500817 w 716011"/>
                <a:gd name="connsiteY4" fmla="*/ 889 h 220504"/>
                <a:gd name="connsiteX5" fmla="*/ 518780 w 716011"/>
                <a:gd name="connsiteY5" fmla="*/ 0 h 220504"/>
                <a:gd name="connsiteX6" fmla="*/ 531331 w 716011"/>
                <a:gd name="connsiteY6" fmla="*/ 7317 h 220504"/>
                <a:gd name="connsiteX7" fmla="*/ 716012 w 716011"/>
                <a:gd name="connsiteY7" fmla="*/ 219107 h 22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11" h="220504">
                  <a:moveTo>
                    <a:pt x="716012" y="219107"/>
                  </a:moveTo>
                  <a:cubicBezTo>
                    <a:pt x="708949" y="219565"/>
                    <a:pt x="701911" y="220429"/>
                    <a:pt x="694848" y="220429"/>
                  </a:cubicBezTo>
                  <a:cubicBezTo>
                    <a:pt x="463240" y="220505"/>
                    <a:pt x="231608" y="220505"/>
                    <a:pt x="0" y="220505"/>
                  </a:cubicBezTo>
                  <a:cubicBezTo>
                    <a:pt x="0" y="147308"/>
                    <a:pt x="0" y="74111"/>
                    <a:pt x="0" y="915"/>
                  </a:cubicBezTo>
                  <a:cubicBezTo>
                    <a:pt x="166948" y="915"/>
                    <a:pt x="333870" y="940"/>
                    <a:pt x="500817" y="889"/>
                  </a:cubicBezTo>
                  <a:cubicBezTo>
                    <a:pt x="506813" y="889"/>
                    <a:pt x="512784" y="305"/>
                    <a:pt x="518780" y="0"/>
                  </a:cubicBezTo>
                  <a:cubicBezTo>
                    <a:pt x="522972" y="2414"/>
                    <a:pt x="527621" y="4294"/>
                    <a:pt x="531331" y="7317"/>
                  </a:cubicBezTo>
                  <a:cubicBezTo>
                    <a:pt x="604578" y="67683"/>
                    <a:pt x="666774" y="137755"/>
                    <a:pt x="716012" y="219107"/>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56" name="Freeform: Shape 55">
              <a:extLst>
                <a:ext uri="{FF2B5EF4-FFF2-40B4-BE49-F238E27FC236}">
                  <a16:creationId xmlns:a16="http://schemas.microsoft.com/office/drawing/2014/main" id="{98679D44-20D0-AA65-C54F-AA9856F6BA0B}"/>
                </a:ext>
              </a:extLst>
            </p:cNvPr>
            <p:cNvSpPr/>
            <p:nvPr/>
          </p:nvSpPr>
          <p:spPr>
            <a:xfrm>
              <a:off x="3819553" y="1154605"/>
              <a:ext cx="276894" cy="274438"/>
            </a:xfrm>
            <a:custGeom>
              <a:avLst/>
              <a:gdLst>
                <a:gd name="connsiteX0" fmla="*/ 40473 w 220657"/>
                <a:gd name="connsiteY0" fmla="*/ 213188 h 218700"/>
                <a:gd name="connsiteX1" fmla="*/ 61764 w 220657"/>
                <a:gd name="connsiteY1" fmla="*/ 147842 h 218700"/>
                <a:gd name="connsiteX2" fmla="*/ 55412 w 220657"/>
                <a:gd name="connsiteY2" fmla="*/ 127440 h 218700"/>
                <a:gd name="connsiteX3" fmla="*/ 0 w 220657"/>
                <a:gd name="connsiteY3" fmla="*/ 83309 h 218700"/>
                <a:gd name="connsiteX4" fmla="*/ 57165 w 220657"/>
                <a:gd name="connsiteY4" fmla="*/ 83258 h 218700"/>
                <a:gd name="connsiteX5" fmla="*/ 90295 w 220657"/>
                <a:gd name="connsiteY5" fmla="*/ 59020 h 218700"/>
                <a:gd name="connsiteX6" fmla="*/ 109503 w 220657"/>
                <a:gd name="connsiteY6" fmla="*/ 0 h 218700"/>
                <a:gd name="connsiteX7" fmla="*/ 129523 w 220657"/>
                <a:gd name="connsiteY7" fmla="*/ 61840 h 218700"/>
                <a:gd name="connsiteX8" fmla="*/ 160240 w 220657"/>
                <a:gd name="connsiteY8" fmla="*/ 83690 h 218700"/>
                <a:gd name="connsiteX9" fmla="*/ 220657 w 220657"/>
                <a:gd name="connsiteY9" fmla="*/ 86586 h 218700"/>
                <a:gd name="connsiteX10" fmla="*/ 167583 w 220657"/>
                <a:gd name="connsiteY10" fmla="*/ 124849 h 218700"/>
                <a:gd name="connsiteX11" fmla="*/ 158868 w 220657"/>
                <a:gd name="connsiteY11" fmla="*/ 151653 h 218700"/>
                <a:gd name="connsiteX12" fmla="*/ 180642 w 220657"/>
                <a:gd name="connsiteY12" fmla="*/ 218701 h 218700"/>
                <a:gd name="connsiteX13" fmla="*/ 109732 w 220657"/>
                <a:gd name="connsiteY13" fmla="*/ 167633 h 218700"/>
                <a:gd name="connsiteX14" fmla="*/ 42658 w 220657"/>
                <a:gd name="connsiteY14" fmla="*/ 216033 h 218700"/>
                <a:gd name="connsiteX15" fmla="*/ 40473 w 220657"/>
                <a:gd name="connsiteY15" fmla="*/ 213188 h 2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0657" h="218700">
                  <a:moveTo>
                    <a:pt x="40473" y="213188"/>
                  </a:moveTo>
                  <a:cubicBezTo>
                    <a:pt x="47485" y="191363"/>
                    <a:pt x="53888" y="169336"/>
                    <a:pt x="61764" y="147842"/>
                  </a:cubicBezTo>
                  <a:cubicBezTo>
                    <a:pt x="65244" y="138340"/>
                    <a:pt x="63644" y="133080"/>
                    <a:pt x="55412" y="127440"/>
                  </a:cubicBezTo>
                  <a:cubicBezTo>
                    <a:pt x="36484" y="114508"/>
                    <a:pt x="18191" y="100636"/>
                    <a:pt x="0" y="83309"/>
                  </a:cubicBezTo>
                  <a:cubicBezTo>
                    <a:pt x="19055" y="83309"/>
                    <a:pt x="38110" y="83537"/>
                    <a:pt x="57165" y="83258"/>
                  </a:cubicBezTo>
                  <a:cubicBezTo>
                    <a:pt x="88212" y="82800"/>
                    <a:pt x="80234" y="87704"/>
                    <a:pt x="90295" y="59020"/>
                  </a:cubicBezTo>
                  <a:cubicBezTo>
                    <a:pt x="96647" y="40956"/>
                    <a:pt x="102160" y="22637"/>
                    <a:pt x="109503" y="0"/>
                  </a:cubicBezTo>
                  <a:cubicBezTo>
                    <a:pt x="117150" y="23069"/>
                    <a:pt x="125153" y="42048"/>
                    <a:pt x="129523" y="61840"/>
                  </a:cubicBezTo>
                  <a:cubicBezTo>
                    <a:pt x="133538" y="80133"/>
                    <a:pt x="142786" y="85036"/>
                    <a:pt x="160240" y="83690"/>
                  </a:cubicBezTo>
                  <a:cubicBezTo>
                    <a:pt x="179727" y="82191"/>
                    <a:pt x="199443" y="83334"/>
                    <a:pt x="220657" y="86586"/>
                  </a:cubicBezTo>
                  <a:cubicBezTo>
                    <a:pt x="203025" y="99442"/>
                    <a:pt x="185850" y="113009"/>
                    <a:pt x="167583" y="124849"/>
                  </a:cubicBezTo>
                  <a:cubicBezTo>
                    <a:pt x="156429" y="132089"/>
                    <a:pt x="154015" y="139051"/>
                    <a:pt x="158868" y="151653"/>
                  </a:cubicBezTo>
                  <a:cubicBezTo>
                    <a:pt x="166871" y="172410"/>
                    <a:pt x="172766" y="193980"/>
                    <a:pt x="180642" y="218701"/>
                  </a:cubicBezTo>
                  <a:cubicBezTo>
                    <a:pt x="154981" y="200230"/>
                    <a:pt x="132420" y="183995"/>
                    <a:pt x="109732" y="167633"/>
                  </a:cubicBezTo>
                  <a:cubicBezTo>
                    <a:pt x="86840" y="184148"/>
                    <a:pt x="64762" y="200103"/>
                    <a:pt x="42658" y="216033"/>
                  </a:cubicBezTo>
                  <a:cubicBezTo>
                    <a:pt x="41947" y="215093"/>
                    <a:pt x="41210" y="214128"/>
                    <a:pt x="40473" y="21318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57" name="Freeform: Shape 56">
              <a:extLst>
                <a:ext uri="{FF2B5EF4-FFF2-40B4-BE49-F238E27FC236}">
                  <a16:creationId xmlns:a16="http://schemas.microsoft.com/office/drawing/2014/main" id="{B0137E73-6A78-F04A-F59D-3C6BF3A70D9B}"/>
                </a:ext>
              </a:extLst>
            </p:cNvPr>
            <p:cNvSpPr/>
            <p:nvPr/>
          </p:nvSpPr>
          <p:spPr>
            <a:xfrm>
              <a:off x="4197417" y="1154350"/>
              <a:ext cx="277722" cy="270581"/>
            </a:xfrm>
            <a:custGeom>
              <a:avLst/>
              <a:gdLst>
                <a:gd name="connsiteX0" fmla="*/ 176704 w 221317"/>
                <a:gd name="connsiteY0" fmla="*/ 214102 h 215626"/>
                <a:gd name="connsiteX1" fmla="*/ 109960 w 221317"/>
                <a:gd name="connsiteY1" fmla="*/ 168167 h 215626"/>
                <a:gd name="connsiteX2" fmla="*/ 44081 w 221317"/>
                <a:gd name="connsiteY2" fmla="*/ 215627 h 215626"/>
                <a:gd name="connsiteX3" fmla="*/ 41235 w 221317"/>
                <a:gd name="connsiteY3" fmla="*/ 213721 h 215626"/>
                <a:gd name="connsiteX4" fmla="*/ 66032 w 221317"/>
                <a:gd name="connsiteY4" fmla="*/ 135469 h 215626"/>
                <a:gd name="connsiteX5" fmla="*/ 0 w 221317"/>
                <a:gd name="connsiteY5" fmla="*/ 86891 h 215626"/>
                <a:gd name="connsiteX6" fmla="*/ 610 w 221317"/>
                <a:gd name="connsiteY6" fmla="*/ 83512 h 215626"/>
                <a:gd name="connsiteX7" fmla="*/ 66921 w 221317"/>
                <a:gd name="connsiteY7" fmla="*/ 83817 h 215626"/>
                <a:gd name="connsiteX8" fmla="*/ 88542 w 221317"/>
                <a:gd name="connsiteY8" fmla="*/ 67811 h 215626"/>
                <a:gd name="connsiteX9" fmla="*/ 110265 w 221317"/>
                <a:gd name="connsiteY9" fmla="*/ 0 h 215626"/>
                <a:gd name="connsiteX10" fmla="*/ 130743 w 221317"/>
                <a:gd name="connsiteY10" fmla="*/ 63568 h 215626"/>
                <a:gd name="connsiteX11" fmla="*/ 159300 w 221317"/>
                <a:gd name="connsiteY11" fmla="*/ 83868 h 215626"/>
                <a:gd name="connsiteX12" fmla="*/ 221318 w 221317"/>
                <a:gd name="connsiteY12" fmla="*/ 86662 h 215626"/>
                <a:gd name="connsiteX13" fmla="*/ 155006 w 221317"/>
                <a:gd name="connsiteY13" fmla="*/ 135240 h 215626"/>
                <a:gd name="connsiteX14" fmla="*/ 178381 w 221317"/>
                <a:gd name="connsiteY14" fmla="*/ 212349 h 215626"/>
                <a:gd name="connsiteX15" fmla="*/ 176704 w 221317"/>
                <a:gd name="connsiteY15" fmla="*/ 214102 h 2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317" h="215626">
                  <a:moveTo>
                    <a:pt x="176704" y="214102"/>
                  </a:moveTo>
                  <a:cubicBezTo>
                    <a:pt x="154701" y="198960"/>
                    <a:pt x="132725" y="183843"/>
                    <a:pt x="109960" y="168167"/>
                  </a:cubicBezTo>
                  <a:cubicBezTo>
                    <a:pt x="88110" y="183919"/>
                    <a:pt x="66083" y="199773"/>
                    <a:pt x="44081" y="215627"/>
                  </a:cubicBezTo>
                  <a:cubicBezTo>
                    <a:pt x="43141" y="214992"/>
                    <a:pt x="42175" y="214356"/>
                    <a:pt x="41235" y="213721"/>
                  </a:cubicBezTo>
                  <a:cubicBezTo>
                    <a:pt x="49416" y="187908"/>
                    <a:pt x="57597" y="162095"/>
                    <a:pt x="66032" y="135469"/>
                  </a:cubicBezTo>
                  <a:cubicBezTo>
                    <a:pt x="43776" y="119107"/>
                    <a:pt x="21901" y="102999"/>
                    <a:pt x="0" y="86891"/>
                  </a:cubicBezTo>
                  <a:cubicBezTo>
                    <a:pt x="203" y="85773"/>
                    <a:pt x="407" y="84630"/>
                    <a:pt x="610" y="83512"/>
                  </a:cubicBezTo>
                  <a:cubicBezTo>
                    <a:pt x="22714" y="83512"/>
                    <a:pt x="44868" y="82673"/>
                    <a:pt x="66921" y="83817"/>
                  </a:cubicBezTo>
                  <a:cubicBezTo>
                    <a:pt x="79752" y="84477"/>
                    <a:pt x="85214" y="79777"/>
                    <a:pt x="88542" y="67811"/>
                  </a:cubicBezTo>
                  <a:cubicBezTo>
                    <a:pt x="94538" y="46266"/>
                    <a:pt x="102110" y="25153"/>
                    <a:pt x="110265" y="0"/>
                  </a:cubicBezTo>
                  <a:cubicBezTo>
                    <a:pt x="118014" y="23501"/>
                    <a:pt x="125890" y="43166"/>
                    <a:pt x="130743" y="63568"/>
                  </a:cubicBezTo>
                  <a:cubicBezTo>
                    <a:pt x="134706" y="80209"/>
                    <a:pt x="142786" y="85189"/>
                    <a:pt x="159300" y="83868"/>
                  </a:cubicBezTo>
                  <a:cubicBezTo>
                    <a:pt x="179321" y="82267"/>
                    <a:pt x="199570" y="83486"/>
                    <a:pt x="221318" y="86662"/>
                  </a:cubicBezTo>
                  <a:cubicBezTo>
                    <a:pt x="199341" y="102770"/>
                    <a:pt x="177339" y="118878"/>
                    <a:pt x="155006" y="135240"/>
                  </a:cubicBezTo>
                  <a:cubicBezTo>
                    <a:pt x="162908" y="161307"/>
                    <a:pt x="170657" y="186841"/>
                    <a:pt x="178381" y="212349"/>
                  </a:cubicBezTo>
                  <a:cubicBezTo>
                    <a:pt x="177847" y="212959"/>
                    <a:pt x="177288" y="213518"/>
                    <a:pt x="176704" y="214102"/>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58" name="Freeform: Shape 57">
              <a:extLst>
                <a:ext uri="{FF2B5EF4-FFF2-40B4-BE49-F238E27FC236}">
                  <a16:creationId xmlns:a16="http://schemas.microsoft.com/office/drawing/2014/main" id="{534C4382-CECA-CCC5-5B70-BAFDB6B1A838}"/>
                </a:ext>
              </a:extLst>
            </p:cNvPr>
            <p:cNvSpPr/>
            <p:nvPr/>
          </p:nvSpPr>
          <p:spPr>
            <a:xfrm>
              <a:off x="4191233" y="1462425"/>
              <a:ext cx="289424" cy="270231"/>
            </a:xfrm>
            <a:custGeom>
              <a:avLst/>
              <a:gdLst>
                <a:gd name="connsiteX0" fmla="*/ 182293 w 230642"/>
                <a:gd name="connsiteY0" fmla="*/ 214915 h 215347"/>
                <a:gd name="connsiteX1" fmla="*/ 115778 w 230642"/>
                <a:gd name="connsiteY1" fmla="*/ 168726 h 215347"/>
                <a:gd name="connsiteX2" fmla="*/ 47460 w 230642"/>
                <a:gd name="connsiteY2" fmla="*/ 214839 h 215347"/>
                <a:gd name="connsiteX3" fmla="*/ 47739 w 230642"/>
                <a:gd name="connsiteY3" fmla="*/ 215195 h 215347"/>
                <a:gd name="connsiteX4" fmla="*/ 67506 w 230642"/>
                <a:gd name="connsiteY4" fmla="*/ 148096 h 215347"/>
                <a:gd name="connsiteX5" fmla="*/ 61129 w 230642"/>
                <a:gd name="connsiteY5" fmla="*/ 127897 h 215347"/>
                <a:gd name="connsiteX6" fmla="*/ 0 w 230642"/>
                <a:gd name="connsiteY6" fmla="*/ 83461 h 215347"/>
                <a:gd name="connsiteX7" fmla="*/ 74137 w 230642"/>
                <a:gd name="connsiteY7" fmla="*/ 83715 h 215347"/>
                <a:gd name="connsiteX8" fmla="*/ 92658 w 230642"/>
                <a:gd name="connsiteY8" fmla="*/ 70656 h 215347"/>
                <a:gd name="connsiteX9" fmla="*/ 115169 w 230642"/>
                <a:gd name="connsiteY9" fmla="*/ 0 h 215347"/>
                <a:gd name="connsiteX10" fmla="*/ 138949 w 230642"/>
                <a:gd name="connsiteY10" fmla="*/ 72739 h 215347"/>
                <a:gd name="connsiteX11" fmla="*/ 153939 w 230642"/>
                <a:gd name="connsiteY11" fmla="*/ 83613 h 215347"/>
                <a:gd name="connsiteX12" fmla="*/ 230642 w 230642"/>
                <a:gd name="connsiteY12" fmla="*/ 83436 h 215347"/>
                <a:gd name="connsiteX13" fmla="*/ 169056 w 230642"/>
                <a:gd name="connsiteY13" fmla="*/ 128380 h 215347"/>
                <a:gd name="connsiteX14" fmla="*/ 162984 w 230642"/>
                <a:gd name="connsiteY14" fmla="*/ 147283 h 215347"/>
                <a:gd name="connsiteX15" fmla="*/ 180235 w 230642"/>
                <a:gd name="connsiteY15" fmla="*/ 200281 h 215347"/>
                <a:gd name="connsiteX16" fmla="*/ 182090 w 230642"/>
                <a:gd name="connsiteY16" fmla="*/ 215347 h 215347"/>
                <a:gd name="connsiteX17" fmla="*/ 182293 w 230642"/>
                <a:gd name="connsiteY17" fmla="*/ 214915 h 21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642" h="215347">
                  <a:moveTo>
                    <a:pt x="182293" y="214915"/>
                  </a:moveTo>
                  <a:cubicBezTo>
                    <a:pt x="160342" y="199671"/>
                    <a:pt x="138390" y="184427"/>
                    <a:pt x="115778" y="168726"/>
                  </a:cubicBezTo>
                  <a:cubicBezTo>
                    <a:pt x="93166" y="183995"/>
                    <a:pt x="70326" y="199417"/>
                    <a:pt x="47460" y="214839"/>
                  </a:cubicBezTo>
                  <a:lnTo>
                    <a:pt x="47739" y="215195"/>
                  </a:lnTo>
                  <a:cubicBezTo>
                    <a:pt x="54218" y="192786"/>
                    <a:pt x="60087" y="170200"/>
                    <a:pt x="67506" y="148096"/>
                  </a:cubicBezTo>
                  <a:cubicBezTo>
                    <a:pt x="70656" y="138670"/>
                    <a:pt x="69462" y="133563"/>
                    <a:pt x="61129" y="127897"/>
                  </a:cubicBezTo>
                  <a:cubicBezTo>
                    <a:pt x="41794" y="114737"/>
                    <a:pt x="23196" y="100433"/>
                    <a:pt x="0" y="83461"/>
                  </a:cubicBezTo>
                  <a:cubicBezTo>
                    <a:pt x="27973" y="83461"/>
                    <a:pt x="51093" y="82902"/>
                    <a:pt x="74137" y="83715"/>
                  </a:cubicBezTo>
                  <a:cubicBezTo>
                    <a:pt x="84579" y="84096"/>
                    <a:pt x="89711" y="81047"/>
                    <a:pt x="92658" y="70656"/>
                  </a:cubicBezTo>
                  <a:cubicBezTo>
                    <a:pt x="99086" y="48095"/>
                    <a:pt x="106810" y="25915"/>
                    <a:pt x="115169" y="0"/>
                  </a:cubicBezTo>
                  <a:cubicBezTo>
                    <a:pt x="123883" y="26372"/>
                    <a:pt x="132013" y="49391"/>
                    <a:pt x="138949" y="72739"/>
                  </a:cubicBezTo>
                  <a:cubicBezTo>
                    <a:pt x="141490" y="81276"/>
                    <a:pt x="145479" y="83791"/>
                    <a:pt x="153939" y="83613"/>
                  </a:cubicBezTo>
                  <a:cubicBezTo>
                    <a:pt x="177745" y="83131"/>
                    <a:pt x="201577" y="83436"/>
                    <a:pt x="230642" y="83436"/>
                  </a:cubicBezTo>
                  <a:cubicBezTo>
                    <a:pt x="207420" y="100534"/>
                    <a:pt x="188670" y="115118"/>
                    <a:pt x="169056" y="128380"/>
                  </a:cubicBezTo>
                  <a:cubicBezTo>
                    <a:pt x="161002" y="133817"/>
                    <a:pt x="159986" y="138873"/>
                    <a:pt x="162984" y="147283"/>
                  </a:cubicBezTo>
                  <a:cubicBezTo>
                    <a:pt x="169209" y="164788"/>
                    <a:pt x="174824" y="182496"/>
                    <a:pt x="180235" y="200281"/>
                  </a:cubicBezTo>
                  <a:cubicBezTo>
                    <a:pt x="181683" y="205032"/>
                    <a:pt x="181505" y="210291"/>
                    <a:pt x="182090" y="215347"/>
                  </a:cubicBezTo>
                  <a:cubicBezTo>
                    <a:pt x="182064" y="215322"/>
                    <a:pt x="182293" y="214915"/>
                    <a:pt x="182293" y="21491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59" name="Freeform: Shape 58">
              <a:extLst>
                <a:ext uri="{FF2B5EF4-FFF2-40B4-BE49-F238E27FC236}">
                  <a16:creationId xmlns:a16="http://schemas.microsoft.com/office/drawing/2014/main" id="{F1D7DA40-6E0E-6BC1-6EC7-D888E310B894}"/>
                </a:ext>
              </a:extLst>
            </p:cNvPr>
            <p:cNvSpPr/>
            <p:nvPr/>
          </p:nvSpPr>
          <p:spPr>
            <a:xfrm>
              <a:off x="3813241" y="1462840"/>
              <a:ext cx="288626" cy="274248"/>
            </a:xfrm>
            <a:custGeom>
              <a:avLst/>
              <a:gdLst>
                <a:gd name="connsiteX0" fmla="*/ 45834 w 230006"/>
                <a:gd name="connsiteY0" fmla="*/ 214128 h 218548"/>
                <a:gd name="connsiteX1" fmla="*/ 67023 w 230006"/>
                <a:gd name="connsiteY1" fmla="*/ 146876 h 218548"/>
                <a:gd name="connsiteX2" fmla="*/ 61001 w 230006"/>
                <a:gd name="connsiteY2" fmla="*/ 127923 h 218548"/>
                <a:gd name="connsiteX3" fmla="*/ 0 w 230006"/>
                <a:gd name="connsiteY3" fmla="*/ 83410 h 218548"/>
                <a:gd name="connsiteX4" fmla="*/ 87247 w 230006"/>
                <a:gd name="connsiteY4" fmla="*/ 83410 h 218548"/>
                <a:gd name="connsiteX5" fmla="*/ 114635 w 230006"/>
                <a:gd name="connsiteY5" fmla="*/ 0 h 218548"/>
                <a:gd name="connsiteX6" fmla="*/ 137323 w 230006"/>
                <a:gd name="connsiteY6" fmla="*/ 69284 h 218548"/>
                <a:gd name="connsiteX7" fmla="*/ 156582 w 230006"/>
                <a:gd name="connsiteY7" fmla="*/ 83385 h 218548"/>
                <a:gd name="connsiteX8" fmla="*/ 230007 w 230006"/>
                <a:gd name="connsiteY8" fmla="*/ 83080 h 218548"/>
                <a:gd name="connsiteX9" fmla="*/ 181760 w 230006"/>
                <a:gd name="connsiteY9" fmla="*/ 118675 h 218548"/>
                <a:gd name="connsiteX10" fmla="*/ 167481 w 230006"/>
                <a:gd name="connsiteY10" fmla="*/ 161282 h 218548"/>
                <a:gd name="connsiteX11" fmla="*/ 185698 w 230006"/>
                <a:gd name="connsiteY11" fmla="*/ 218548 h 218548"/>
                <a:gd name="connsiteX12" fmla="*/ 114838 w 230006"/>
                <a:gd name="connsiteY12" fmla="*/ 167557 h 218548"/>
                <a:gd name="connsiteX13" fmla="*/ 59223 w 230006"/>
                <a:gd name="connsiteY13" fmla="*/ 207624 h 218548"/>
                <a:gd name="connsiteX14" fmla="*/ 45427 w 230006"/>
                <a:gd name="connsiteY14" fmla="*/ 213899 h 218548"/>
                <a:gd name="connsiteX15" fmla="*/ 45834 w 230006"/>
                <a:gd name="connsiteY15" fmla="*/ 214128 h 21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006" h="218548">
                  <a:moveTo>
                    <a:pt x="45834" y="214128"/>
                  </a:moveTo>
                  <a:cubicBezTo>
                    <a:pt x="52795" y="191668"/>
                    <a:pt x="59198" y="169031"/>
                    <a:pt x="67023" y="146876"/>
                  </a:cubicBezTo>
                  <a:cubicBezTo>
                    <a:pt x="70173" y="137933"/>
                    <a:pt x="68674" y="133233"/>
                    <a:pt x="61001" y="127923"/>
                  </a:cubicBezTo>
                  <a:cubicBezTo>
                    <a:pt x="41464" y="114406"/>
                    <a:pt x="22561" y="99975"/>
                    <a:pt x="0" y="83410"/>
                  </a:cubicBezTo>
                  <a:cubicBezTo>
                    <a:pt x="31581" y="83410"/>
                    <a:pt x="58689" y="83410"/>
                    <a:pt x="87247" y="83410"/>
                  </a:cubicBezTo>
                  <a:cubicBezTo>
                    <a:pt x="96037" y="56631"/>
                    <a:pt x="104676" y="30336"/>
                    <a:pt x="114635" y="0"/>
                  </a:cubicBezTo>
                  <a:cubicBezTo>
                    <a:pt x="123045" y="25330"/>
                    <a:pt x="131099" y="47053"/>
                    <a:pt x="137323" y="69284"/>
                  </a:cubicBezTo>
                  <a:cubicBezTo>
                    <a:pt x="140423" y="80311"/>
                    <a:pt x="145225" y="83893"/>
                    <a:pt x="156582" y="83385"/>
                  </a:cubicBezTo>
                  <a:cubicBezTo>
                    <a:pt x="179270" y="82394"/>
                    <a:pt x="202060" y="83080"/>
                    <a:pt x="230007" y="83080"/>
                  </a:cubicBezTo>
                  <a:cubicBezTo>
                    <a:pt x="211181" y="96977"/>
                    <a:pt x="196521" y="107877"/>
                    <a:pt x="181760" y="118675"/>
                  </a:cubicBezTo>
                  <a:cubicBezTo>
                    <a:pt x="159097" y="135240"/>
                    <a:pt x="159097" y="135189"/>
                    <a:pt x="167481" y="161282"/>
                  </a:cubicBezTo>
                  <a:cubicBezTo>
                    <a:pt x="173147" y="178914"/>
                    <a:pt x="178711" y="196572"/>
                    <a:pt x="185698" y="218548"/>
                  </a:cubicBezTo>
                  <a:cubicBezTo>
                    <a:pt x="160291" y="200256"/>
                    <a:pt x="138136" y="184326"/>
                    <a:pt x="114838" y="167557"/>
                  </a:cubicBezTo>
                  <a:cubicBezTo>
                    <a:pt x="96317" y="180972"/>
                    <a:pt x="77922" y="194514"/>
                    <a:pt x="59223" y="207624"/>
                  </a:cubicBezTo>
                  <a:cubicBezTo>
                    <a:pt x="55158" y="210469"/>
                    <a:pt x="50051" y="211841"/>
                    <a:pt x="45427" y="213899"/>
                  </a:cubicBezTo>
                  <a:lnTo>
                    <a:pt x="45834" y="214128"/>
                  </a:ln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60" name="Freeform: Shape 59">
              <a:extLst>
                <a:ext uri="{FF2B5EF4-FFF2-40B4-BE49-F238E27FC236}">
                  <a16:creationId xmlns:a16="http://schemas.microsoft.com/office/drawing/2014/main" id="{0A6CBC8B-4174-E937-11AD-59A8D324AD30}"/>
                </a:ext>
              </a:extLst>
            </p:cNvPr>
            <p:cNvSpPr/>
            <p:nvPr/>
          </p:nvSpPr>
          <p:spPr>
            <a:xfrm>
              <a:off x="4191552" y="846180"/>
              <a:ext cx="284195" cy="272335"/>
            </a:xfrm>
            <a:custGeom>
              <a:avLst/>
              <a:gdLst>
                <a:gd name="connsiteX0" fmla="*/ 48196 w 226475"/>
                <a:gd name="connsiteY0" fmla="*/ 217024 h 217024"/>
                <a:gd name="connsiteX1" fmla="*/ 54167 w 226475"/>
                <a:gd name="connsiteY1" fmla="*/ 187476 h 217024"/>
                <a:gd name="connsiteX2" fmla="*/ 70834 w 226475"/>
                <a:gd name="connsiteY2" fmla="*/ 135469 h 217024"/>
                <a:gd name="connsiteX3" fmla="*/ 0 w 226475"/>
                <a:gd name="connsiteY3" fmla="*/ 83588 h 217024"/>
                <a:gd name="connsiteX4" fmla="*/ 73425 w 226475"/>
                <a:gd name="connsiteY4" fmla="*/ 83918 h 217024"/>
                <a:gd name="connsiteX5" fmla="*/ 92658 w 226475"/>
                <a:gd name="connsiteY5" fmla="*/ 69564 h 217024"/>
                <a:gd name="connsiteX6" fmla="*/ 114838 w 226475"/>
                <a:gd name="connsiteY6" fmla="*/ 0 h 217024"/>
                <a:gd name="connsiteX7" fmla="*/ 142582 w 226475"/>
                <a:gd name="connsiteY7" fmla="*/ 83461 h 217024"/>
                <a:gd name="connsiteX8" fmla="*/ 224951 w 226475"/>
                <a:gd name="connsiteY8" fmla="*/ 83461 h 217024"/>
                <a:gd name="connsiteX9" fmla="*/ 226475 w 226475"/>
                <a:gd name="connsiteY9" fmla="*/ 86357 h 217024"/>
                <a:gd name="connsiteX10" fmla="*/ 171876 w 226475"/>
                <a:gd name="connsiteY10" fmla="*/ 125814 h 217024"/>
                <a:gd name="connsiteX11" fmla="*/ 164000 w 226475"/>
                <a:gd name="connsiteY11" fmla="*/ 151221 h 217024"/>
                <a:gd name="connsiteX12" fmla="*/ 183691 w 226475"/>
                <a:gd name="connsiteY12" fmla="*/ 212705 h 217024"/>
                <a:gd name="connsiteX13" fmla="*/ 180134 w 226475"/>
                <a:gd name="connsiteY13" fmla="*/ 214585 h 217024"/>
                <a:gd name="connsiteX14" fmla="*/ 114915 w 226475"/>
                <a:gd name="connsiteY14" fmla="*/ 167659 h 217024"/>
                <a:gd name="connsiteX15" fmla="*/ 48044 w 226475"/>
                <a:gd name="connsiteY15" fmla="*/ 216592 h 217024"/>
                <a:gd name="connsiteX16" fmla="*/ 48196 w 226475"/>
                <a:gd name="connsiteY16" fmla="*/ 217024 h 21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475" h="217024">
                  <a:moveTo>
                    <a:pt x="48196" y="217024"/>
                  </a:moveTo>
                  <a:cubicBezTo>
                    <a:pt x="50153" y="207166"/>
                    <a:pt x="51398" y="197105"/>
                    <a:pt x="54167" y="187476"/>
                  </a:cubicBezTo>
                  <a:cubicBezTo>
                    <a:pt x="59172" y="170225"/>
                    <a:pt x="65092" y="153228"/>
                    <a:pt x="70834" y="135469"/>
                  </a:cubicBezTo>
                  <a:cubicBezTo>
                    <a:pt x="48247" y="118929"/>
                    <a:pt x="26245" y="102796"/>
                    <a:pt x="0" y="83588"/>
                  </a:cubicBezTo>
                  <a:cubicBezTo>
                    <a:pt x="27414" y="83588"/>
                    <a:pt x="50458" y="82775"/>
                    <a:pt x="73425" y="83918"/>
                  </a:cubicBezTo>
                  <a:cubicBezTo>
                    <a:pt x="85189" y="84503"/>
                    <a:pt x="89635" y="80082"/>
                    <a:pt x="92658" y="69564"/>
                  </a:cubicBezTo>
                  <a:cubicBezTo>
                    <a:pt x="98985" y="47511"/>
                    <a:pt x="106530" y="25813"/>
                    <a:pt x="114838" y="0"/>
                  </a:cubicBezTo>
                  <a:cubicBezTo>
                    <a:pt x="124772" y="29929"/>
                    <a:pt x="133588" y="56403"/>
                    <a:pt x="142582" y="83461"/>
                  </a:cubicBezTo>
                  <a:cubicBezTo>
                    <a:pt x="170479" y="83461"/>
                    <a:pt x="197715" y="83461"/>
                    <a:pt x="224951" y="83461"/>
                  </a:cubicBezTo>
                  <a:cubicBezTo>
                    <a:pt x="225459" y="84426"/>
                    <a:pt x="225967" y="85392"/>
                    <a:pt x="226475" y="86357"/>
                  </a:cubicBezTo>
                  <a:cubicBezTo>
                    <a:pt x="208335" y="99620"/>
                    <a:pt x="190677" y="113593"/>
                    <a:pt x="171876" y="125814"/>
                  </a:cubicBezTo>
                  <a:cubicBezTo>
                    <a:pt x="161053" y="132852"/>
                    <a:pt x="159529" y="139483"/>
                    <a:pt x="164000" y="151221"/>
                  </a:cubicBezTo>
                  <a:cubicBezTo>
                    <a:pt x="171622" y="171317"/>
                    <a:pt x="177237" y="192176"/>
                    <a:pt x="183691" y="212705"/>
                  </a:cubicBezTo>
                  <a:cubicBezTo>
                    <a:pt x="182496" y="213340"/>
                    <a:pt x="181328" y="213975"/>
                    <a:pt x="180134" y="214585"/>
                  </a:cubicBezTo>
                  <a:cubicBezTo>
                    <a:pt x="158538" y="199036"/>
                    <a:pt x="136917" y="183487"/>
                    <a:pt x="114915" y="167659"/>
                  </a:cubicBezTo>
                  <a:cubicBezTo>
                    <a:pt x="92150" y="184300"/>
                    <a:pt x="70097" y="200459"/>
                    <a:pt x="48044" y="216592"/>
                  </a:cubicBezTo>
                  <a:cubicBezTo>
                    <a:pt x="48069" y="216643"/>
                    <a:pt x="48196" y="217024"/>
                    <a:pt x="48196" y="217024"/>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61" name="Freeform: Shape 60">
              <a:extLst>
                <a:ext uri="{FF2B5EF4-FFF2-40B4-BE49-F238E27FC236}">
                  <a16:creationId xmlns:a16="http://schemas.microsoft.com/office/drawing/2014/main" id="{A69B1B77-0D56-ACD1-64BB-DB3B0A201962}"/>
                </a:ext>
              </a:extLst>
            </p:cNvPr>
            <p:cNvSpPr/>
            <p:nvPr/>
          </p:nvSpPr>
          <p:spPr>
            <a:xfrm>
              <a:off x="3525059" y="1479992"/>
              <a:ext cx="192821" cy="257223"/>
            </a:xfrm>
            <a:custGeom>
              <a:avLst/>
              <a:gdLst>
                <a:gd name="connsiteX0" fmla="*/ 0 w 153659"/>
                <a:gd name="connsiteY0" fmla="*/ 184529 h 204981"/>
                <a:gd name="connsiteX1" fmla="*/ 46139 w 153659"/>
                <a:gd name="connsiteY1" fmla="*/ 0 h 204981"/>
                <a:gd name="connsiteX2" fmla="*/ 66083 w 153659"/>
                <a:gd name="connsiteY2" fmla="*/ 58842 h 204981"/>
                <a:gd name="connsiteX3" fmla="*/ 81098 w 153659"/>
                <a:gd name="connsiteY3" fmla="*/ 69665 h 204981"/>
                <a:gd name="connsiteX4" fmla="*/ 153660 w 153659"/>
                <a:gd name="connsiteY4" fmla="*/ 72765 h 204981"/>
                <a:gd name="connsiteX5" fmla="*/ 97206 w 153659"/>
                <a:gd name="connsiteY5" fmla="*/ 113644 h 204981"/>
                <a:gd name="connsiteX6" fmla="*/ 90550 w 153659"/>
                <a:gd name="connsiteY6" fmla="*/ 133944 h 204981"/>
                <a:gd name="connsiteX7" fmla="*/ 113492 w 153659"/>
                <a:gd name="connsiteY7" fmla="*/ 204981 h 204981"/>
                <a:gd name="connsiteX8" fmla="*/ 55590 w 153659"/>
                <a:gd name="connsiteY8" fmla="*/ 162755 h 204981"/>
                <a:gd name="connsiteX9" fmla="*/ 30361 w 153659"/>
                <a:gd name="connsiteY9" fmla="*/ 162196 h 204981"/>
                <a:gd name="connsiteX10" fmla="*/ 0 w 153659"/>
                <a:gd name="connsiteY10" fmla="*/ 184529 h 20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59" h="204981">
                  <a:moveTo>
                    <a:pt x="0" y="184529"/>
                  </a:moveTo>
                  <a:cubicBezTo>
                    <a:pt x="8664" y="121342"/>
                    <a:pt x="20783" y="58994"/>
                    <a:pt x="46139" y="0"/>
                  </a:cubicBezTo>
                  <a:cubicBezTo>
                    <a:pt x="52846" y="19589"/>
                    <a:pt x="59909" y="39075"/>
                    <a:pt x="66083" y="58842"/>
                  </a:cubicBezTo>
                  <a:cubicBezTo>
                    <a:pt x="68598" y="66921"/>
                    <a:pt x="72460" y="69868"/>
                    <a:pt x="81098" y="69665"/>
                  </a:cubicBezTo>
                  <a:cubicBezTo>
                    <a:pt x="104904" y="69055"/>
                    <a:pt x="128710" y="69462"/>
                    <a:pt x="153660" y="72765"/>
                  </a:cubicBezTo>
                  <a:cubicBezTo>
                    <a:pt x="134884" y="86459"/>
                    <a:pt x="116388" y="100560"/>
                    <a:pt x="97206" y="113644"/>
                  </a:cubicBezTo>
                  <a:cubicBezTo>
                    <a:pt x="89025" y="119234"/>
                    <a:pt x="87043" y="124315"/>
                    <a:pt x="90550" y="133944"/>
                  </a:cubicBezTo>
                  <a:cubicBezTo>
                    <a:pt x="98502" y="155845"/>
                    <a:pt x="104981" y="178279"/>
                    <a:pt x="113492" y="204981"/>
                  </a:cubicBezTo>
                  <a:cubicBezTo>
                    <a:pt x="91566" y="189102"/>
                    <a:pt x="73171" y="176475"/>
                    <a:pt x="55590" y="162755"/>
                  </a:cubicBezTo>
                  <a:cubicBezTo>
                    <a:pt x="46647" y="155769"/>
                    <a:pt x="39736" y="153838"/>
                    <a:pt x="30361" y="162196"/>
                  </a:cubicBezTo>
                  <a:cubicBezTo>
                    <a:pt x="21062" y="170530"/>
                    <a:pt x="10188" y="177161"/>
                    <a:pt x="0" y="184529"/>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62" name="Freeform: Shape 61">
              <a:extLst>
                <a:ext uri="{FF2B5EF4-FFF2-40B4-BE49-F238E27FC236}">
                  <a16:creationId xmlns:a16="http://schemas.microsoft.com/office/drawing/2014/main" id="{FEF4ECD2-908D-5577-EBFE-EA5CDCDBCF9F}"/>
                </a:ext>
              </a:extLst>
            </p:cNvPr>
            <p:cNvSpPr/>
            <p:nvPr/>
          </p:nvSpPr>
          <p:spPr>
            <a:xfrm>
              <a:off x="3870277" y="946767"/>
              <a:ext cx="231654" cy="174139"/>
            </a:xfrm>
            <a:custGeom>
              <a:avLst/>
              <a:gdLst>
                <a:gd name="connsiteX0" fmla="*/ 17531 w 184605"/>
                <a:gd name="connsiteY0" fmla="*/ 71825 h 138771"/>
                <a:gd name="connsiteX1" fmla="*/ 82572 w 184605"/>
                <a:gd name="connsiteY1" fmla="*/ 20427 h 138771"/>
                <a:gd name="connsiteX2" fmla="*/ 112120 w 184605"/>
                <a:gd name="connsiteY2" fmla="*/ 0 h 138771"/>
                <a:gd name="connsiteX3" fmla="*/ 148096 w 184605"/>
                <a:gd name="connsiteY3" fmla="*/ 3328 h 138771"/>
                <a:gd name="connsiteX4" fmla="*/ 184605 w 184605"/>
                <a:gd name="connsiteY4" fmla="*/ 3455 h 138771"/>
                <a:gd name="connsiteX5" fmla="*/ 127592 w 184605"/>
                <a:gd name="connsiteY5" fmla="*/ 44614 h 138771"/>
                <a:gd name="connsiteX6" fmla="*/ 118751 w 184605"/>
                <a:gd name="connsiteY6" fmla="*/ 72714 h 138771"/>
                <a:gd name="connsiteX7" fmla="*/ 140245 w 184605"/>
                <a:gd name="connsiteY7" fmla="*/ 138771 h 138771"/>
                <a:gd name="connsiteX8" fmla="*/ 81708 w 184605"/>
                <a:gd name="connsiteY8" fmla="*/ 95987 h 138771"/>
                <a:gd name="connsiteX9" fmla="*/ 56428 w 184605"/>
                <a:gd name="connsiteY9" fmla="*/ 96520 h 138771"/>
                <a:gd name="connsiteX10" fmla="*/ 0 w 184605"/>
                <a:gd name="connsiteY10" fmla="*/ 137857 h 138771"/>
                <a:gd name="connsiteX11" fmla="*/ 17531 w 184605"/>
                <a:gd name="connsiteY11" fmla="*/ 71825 h 13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605" h="138771">
                  <a:moveTo>
                    <a:pt x="17531" y="71825"/>
                  </a:moveTo>
                  <a:cubicBezTo>
                    <a:pt x="39203" y="54675"/>
                    <a:pt x="60697" y="37322"/>
                    <a:pt x="82572" y="20427"/>
                  </a:cubicBezTo>
                  <a:cubicBezTo>
                    <a:pt x="92023" y="13135"/>
                    <a:pt x="102237" y="6784"/>
                    <a:pt x="112120" y="0"/>
                  </a:cubicBezTo>
                  <a:cubicBezTo>
                    <a:pt x="124112" y="1143"/>
                    <a:pt x="136078" y="2668"/>
                    <a:pt x="148096" y="3328"/>
                  </a:cubicBezTo>
                  <a:cubicBezTo>
                    <a:pt x="158385" y="3887"/>
                    <a:pt x="168726" y="3455"/>
                    <a:pt x="184605" y="3455"/>
                  </a:cubicBezTo>
                  <a:cubicBezTo>
                    <a:pt x="163060" y="19157"/>
                    <a:pt x="145936" y="32825"/>
                    <a:pt x="127592" y="44614"/>
                  </a:cubicBezTo>
                  <a:cubicBezTo>
                    <a:pt x="115728" y="52236"/>
                    <a:pt x="113771" y="59807"/>
                    <a:pt x="118751" y="72714"/>
                  </a:cubicBezTo>
                  <a:cubicBezTo>
                    <a:pt x="126551" y="92912"/>
                    <a:pt x="132293" y="113924"/>
                    <a:pt x="140245" y="138771"/>
                  </a:cubicBezTo>
                  <a:cubicBezTo>
                    <a:pt x="118319" y="122892"/>
                    <a:pt x="99340" y="110291"/>
                    <a:pt x="81708" y="95987"/>
                  </a:cubicBezTo>
                  <a:cubicBezTo>
                    <a:pt x="71977" y="88110"/>
                    <a:pt x="65422" y="89457"/>
                    <a:pt x="56428" y="96520"/>
                  </a:cubicBezTo>
                  <a:cubicBezTo>
                    <a:pt x="38974" y="110214"/>
                    <a:pt x="20656" y="122841"/>
                    <a:pt x="0" y="137857"/>
                  </a:cubicBezTo>
                  <a:cubicBezTo>
                    <a:pt x="6453" y="113517"/>
                    <a:pt x="11992" y="92658"/>
                    <a:pt x="17531" y="7182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63" name="Freeform: Shape 62">
              <a:extLst>
                <a:ext uri="{FF2B5EF4-FFF2-40B4-BE49-F238E27FC236}">
                  <a16:creationId xmlns:a16="http://schemas.microsoft.com/office/drawing/2014/main" id="{251CA94A-DD53-8DDB-0C60-3DE4E6D56634}"/>
                </a:ext>
              </a:extLst>
            </p:cNvPr>
            <p:cNvSpPr/>
            <p:nvPr/>
          </p:nvSpPr>
          <p:spPr>
            <a:xfrm>
              <a:off x="3516962" y="785860"/>
              <a:ext cx="1056279" cy="1057878"/>
            </a:xfrm>
            <a:custGeom>
              <a:avLst/>
              <a:gdLst>
                <a:gd name="connsiteX0" fmla="*/ 841750 w 841749"/>
                <a:gd name="connsiteY0" fmla="*/ 183589 h 843023"/>
                <a:gd name="connsiteX1" fmla="*/ 841191 w 841749"/>
                <a:gd name="connsiteY1" fmla="*/ 0 h 843023"/>
                <a:gd name="connsiteX2" fmla="*/ 775464 w 841749"/>
                <a:gd name="connsiteY2" fmla="*/ 0 h 843023"/>
                <a:gd name="connsiteX3" fmla="*/ 719899 w 841749"/>
                <a:gd name="connsiteY3" fmla="*/ 8842 h 843023"/>
                <a:gd name="connsiteX4" fmla="*/ 399495 w 841749"/>
                <a:gd name="connsiteY4" fmla="*/ 125484 h 843023"/>
                <a:gd name="connsiteX5" fmla="*/ 393677 w 841749"/>
                <a:gd name="connsiteY5" fmla="*/ 128278 h 843023"/>
                <a:gd name="connsiteX6" fmla="*/ 429653 w 841749"/>
                <a:gd name="connsiteY6" fmla="*/ 131607 h 843023"/>
                <a:gd name="connsiteX7" fmla="*/ 466162 w 841749"/>
                <a:gd name="connsiteY7" fmla="*/ 131734 h 843023"/>
                <a:gd name="connsiteX8" fmla="*/ 409150 w 841749"/>
                <a:gd name="connsiteY8" fmla="*/ 172893 h 843023"/>
                <a:gd name="connsiteX9" fmla="*/ 400308 w 841749"/>
                <a:gd name="connsiteY9" fmla="*/ 200992 h 843023"/>
                <a:gd name="connsiteX10" fmla="*/ 421802 w 841749"/>
                <a:gd name="connsiteY10" fmla="*/ 267050 h 843023"/>
                <a:gd name="connsiteX11" fmla="*/ 363265 w 841749"/>
                <a:gd name="connsiteY11" fmla="*/ 224265 h 843023"/>
                <a:gd name="connsiteX12" fmla="*/ 337985 w 841749"/>
                <a:gd name="connsiteY12" fmla="*/ 224799 h 843023"/>
                <a:gd name="connsiteX13" fmla="*/ 281557 w 841749"/>
                <a:gd name="connsiteY13" fmla="*/ 266135 h 843023"/>
                <a:gd name="connsiteX14" fmla="*/ 299088 w 841749"/>
                <a:gd name="connsiteY14" fmla="*/ 200078 h 843023"/>
                <a:gd name="connsiteX15" fmla="*/ 173325 w 841749"/>
                <a:gd name="connsiteY15" fmla="*/ 330617 h 843023"/>
                <a:gd name="connsiteX16" fmla="*/ 98451 w 841749"/>
                <a:gd name="connsiteY16" fmla="*/ 447869 h 843023"/>
                <a:gd name="connsiteX17" fmla="*/ 98451 w 841749"/>
                <a:gd name="connsiteY17" fmla="*/ 447869 h 843023"/>
                <a:gd name="connsiteX18" fmla="*/ 81937 w 841749"/>
                <a:gd name="connsiteY18" fmla="*/ 484328 h 843023"/>
                <a:gd name="connsiteX19" fmla="*/ 52592 w 841749"/>
                <a:gd name="connsiteY19" fmla="*/ 553180 h 843023"/>
                <a:gd name="connsiteX20" fmla="*/ 72536 w 841749"/>
                <a:gd name="connsiteY20" fmla="*/ 612022 h 843023"/>
                <a:gd name="connsiteX21" fmla="*/ 87552 w 841749"/>
                <a:gd name="connsiteY21" fmla="*/ 622845 h 843023"/>
                <a:gd name="connsiteX22" fmla="*/ 160113 w 841749"/>
                <a:gd name="connsiteY22" fmla="*/ 625945 h 843023"/>
                <a:gd name="connsiteX23" fmla="*/ 103659 w 841749"/>
                <a:gd name="connsiteY23" fmla="*/ 666824 h 843023"/>
                <a:gd name="connsiteX24" fmla="*/ 97003 w 841749"/>
                <a:gd name="connsiteY24" fmla="*/ 687124 h 843023"/>
                <a:gd name="connsiteX25" fmla="*/ 119945 w 841749"/>
                <a:gd name="connsiteY25" fmla="*/ 758161 h 843023"/>
                <a:gd name="connsiteX26" fmla="*/ 62043 w 841749"/>
                <a:gd name="connsiteY26" fmla="*/ 715936 h 843023"/>
                <a:gd name="connsiteX27" fmla="*/ 36814 w 841749"/>
                <a:gd name="connsiteY27" fmla="*/ 715377 h 843023"/>
                <a:gd name="connsiteX28" fmla="*/ 6428 w 841749"/>
                <a:gd name="connsiteY28" fmla="*/ 737709 h 843023"/>
                <a:gd name="connsiteX29" fmla="*/ 0 w 841749"/>
                <a:gd name="connsiteY29" fmla="*/ 842639 h 843023"/>
                <a:gd name="connsiteX30" fmla="*/ 183995 w 841749"/>
                <a:gd name="connsiteY30" fmla="*/ 842995 h 843023"/>
                <a:gd name="connsiteX31" fmla="*/ 821500 w 841749"/>
                <a:gd name="connsiteY31" fmla="*/ 842995 h 843023"/>
                <a:gd name="connsiteX32" fmla="*/ 841191 w 841749"/>
                <a:gd name="connsiteY32" fmla="*/ 842461 h 843023"/>
                <a:gd name="connsiteX33" fmla="*/ 841750 w 841749"/>
                <a:gd name="connsiteY33" fmla="*/ 622795 h 843023"/>
                <a:gd name="connsiteX34" fmla="*/ 841750 w 841749"/>
                <a:gd name="connsiteY34" fmla="*/ 403179 h 843023"/>
                <a:gd name="connsiteX35" fmla="*/ 841750 w 841749"/>
                <a:gd name="connsiteY35" fmla="*/ 183589 h 843023"/>
                <a:gd name="connsiteX36" fmla="*/ 298326 w 841749"/>
                <a:gd name="connsiteY36" fmla="*/ 377112 h 843023"/>
                <a:gd name="connsiteX37" fmla="*/ 331456 w 841749"/>
                <a:gd name="connsiteY37" fmla="*/ 352874 h 843023"/>
                <a:gd name="connsiteX38" fmla="*/ 350663 w 841749"/>
                <a:gd name="connsiteY38" fmla="*/ 293854 h 843023"/>
                <a:gd name="connsiteX39" fmla="*/ 370684 w 841749"/>
                <a:gd name="connsiteY39" fmla="*/ 355694 h 843023"/>
                <a:gd name="connsiteX40" fmla="*/ 401401 w 841749"/>
                <a:gd name="connsiteY40" fmla="*/ 377544 h 843023"/>
                <a:gd name="connsiteX41" fmla="*/ 461818 w 841749"/>
                <a:gd name="connsiteY41" fmla="*/ 380440 h 843023"/>
                <a:gd name="connsiteX42" fmla="*/ 408743 w 841749"/>
                <a:gd name="connsiteY42" fmla="*/ 418703 h 843023"/>
                <a:gd name="connsiteX43" fmla="*/ 400029 w 841749"/>
                <a:gd name="connsiteY43" fmla="*/ 445507 h 843023"/>
                <a:gd name="connsiteX44" fmla="*/ 421802 w 841749"/>
                <a:gd name="connsiteY44" fmla="*/ 512555 h 843023"/>
                <a:gd name="connsiteX45" fmla="*/ 350892 w 841749"/>
                <a:gd name="connsiteY45" fmla="*/ 461487 h 843023"/>
                <a:gd name="connsiteX46" fmla="*/ 283818 w 841749"/>
                <a:gd name="connsiteY46" fmla="*/ 509887 h 843023"/>
                <a:gd name="connsiteX47" fmla="*/ 281608 w 841749"/>
                <a:gd name="connsiteY47" fmla="*/ 507042 h 843023"/>
                <a:gd name="connsiteX48" fmla="*/ 302899 w 841749"/>
                <a:gd name="connsiteY48" fmla="*/ 441696 h 843023"/>
                <a:gd name="connsiteX49" fmla="*/ 296547 w 841749"/>
                <a:gd name="connsiteY49" fmla="*/ 421294 h 843023"/>
                <a:gd name="connsiteX50" fmla="*/ 241135 w 841749"/>
                <a:gd name="connsiteY50" fmla="*/ 377163 h 843023"/>
                <a:gd name="connsiteX51" fmla="*/ 298326 w 841749"/>
                <a:gd name="connsiteY51" fmla="*/ 377112 h 843023"/>
                <a:gd name="connsiteX52" fmla="*/ 403586 w 841749"/>
                <a:gd name="connsiteY52" fmla="*/ 700768 h 843023"/>
                <a:gd name="connsiteX53" fmla="*/ 421802 w 841749"/>
                <a:gd name="connsiteY53" fmla="*/ 758034 h 843023"/>
                <a:gd name="connsiteX54" fmla="*/ 350943 w 841749"/>
                <a:gd name="connsiteY54" fmla="*/ 707043 h 843023"/>
                <a:gd name="connsiteX55" fmla="*/ 295328 w 841749"/>
                <a:gd name="connsiteY55" fmla="*/ 747110 h 843023"/>
                <a:gd name="connsiteX56" fmla="*/ 282167 w 841749"/>
                <a:gd name="connsiteY56" fmla="*/ 753131 h 843023"/>
                <a:gd name="connsiteX57" fmla="*/ 303127 w 841749"/>
                <a:gd name="connsiteY57" fmla="*/ 686337 h 843023"/>
                <a:gd name="connsiteX58" fmla="*/ 297106 w 841749"/>
                <a:gd name="connsiteY58" fmla="*/ 667383 h 843023"/>
                <a:gd name="connsiteX59" fmla="*/ 236105 w 841749"/>
                <a:gd name="connsiteY59" fmla="*/ 622871 h 843023"/>
                <a:gd name="connsiteX60" fmla="*/ 323351 w 841749"/>
                <a:gd name="connsiteY60" fmla="*/ 622871 h 843023"/>
                <a:gd name="connsiteX61" fmla="*/ 350740 w 841749"/>
                <a:gd name="connsiteY61" fmla="*/ 539461 h 843023"/>
                <a:gd name="connsiteX62" fmla="*/ 373428 w 841749"/>
                <a:gd name="connsiteY62" fmla="*/ 608745 h 843023"/>
                <a:gd name="connsiteX63" fmla="*/ 392686 w 841749"/>
                <a:gd name="connsiteY63" fmla="*/ 622845 h 843023"/>
                <a:gd name="connsiteX64" fmla="*/ 466111 w 841749"/>
                <a:gd name="connsiteY64" fmla="*/ 622541 h 843023"/>
                <a:gd name="connsiteX65" fmla="*/ 417864 w 841749"/>
                <a:gd name="connsiteY65" fmla="*/ 658135 h 843023"/>
                <a:gd name="connsiteX66" fmla="*/ 403586 w 841749"/>
                <a:gd name="connsiteY66" fmla="*/ 700768 h 843023"/>
                <a:gd name="connsiteX67" fmla="*/ 611031 w 841749"/>
                <a:gd name="connsiteY67" fmla="*/ 132013 h 843023"/>
                <a:gd name="connsiteX68" fmla="*/ 630264 w 841749"/>
                <a:gd name="connsiteY68" fmla="*/ 117658 h 843023"/>
                <a:gd name="connsiteX69" fmla="*/ 652444 w 841749"/>
                <a:gd name="connsiteY69" fmla="*/ 48095 h 843023"/>
                <a:gd name="connsiteX70" fmla="*/ 680188 w 841749"/>
                <a:gd name="connsiteY70" fmla="*/ 131556 h 843023"/>
                <a:gd name="connsiteX71" fmla="*/ 762557 w 841749"/>
                <a:gd name="connsiteY71" fmla="*/ 131556 h 843023"/>
                <a:gd name="connsiteX72" fmla="*/ 764081 w 841749"/>
                <a:gd name="connsiteY72" fmla="*/ 134452 h 843023"/>
                <a:gd name="connsiteX73" fmla="*/ 709482 w 841749"/>
                <a:gd name="connsiteY73" fmla="*/ 173909 h 843023"/>
                <a:gd name="connsiteX74" fmla="*/ 701606 w 841749"/>
                <a:gd name="connsiteY74" fmla="*/ 199316 h 843023"/>
                <a:gd name="connsiteX75" fmla="*/ 721296 w 841749"/>
                <a:gd name="connsiteY75" fmla="*/ 260800 h 843023"/>
                <a:gd name="connsiteX76" fmla="*/ 717740 w 841749"/>
                <a:gd name="connsiteY76" fmla="*/ 262680 h 843023"/>
                <a:gd name="connsiteX77" fmla="*/ 652521 w 841749"/>
                <a:gd name="connsiteY77" fmla="*/ 215754 h 843023"/>
                <a:gd name="connsiteX78" fmla="*/ 585828 w 841749"/>
                <a:gd name="connsiteY78" fmla="*/ 264560 h 843023"/>
                <a:gd name="connsiteX79" fmla="*/ 591773 w 841749"/>
                <a:gd name="connsiteY79" fmla="*/ 235546 h 843023"/>
                <a:gd name="connsiteX80" fmla="*/ 608440 w 841749"/>
                <a:gd name="connsiteY80" fmla="*/ 183538 h 843023"/>
                <a:gd name="connsiteX81" fmla="*/ 537606 w 841749"/>
                <a:gd name="connsiteY81" fmla="*/ 131658 h 843023"/>
                <a:gd name="connsiteX82" fmla="*/ 611031 w 841749"/>
                <a:gd name="connsiteY82" fmla="*/ 132013 h 843023"/>
                <a:gd name="connsiteX83" fmla="*/ 720661 w 841749"/>
                <a:gd name="connsiteY83" fmla="*/ 506025 h 843023"/>
                <a:gd name="connsiteX84" fmla="*/ 721728 w 841749"/>
                <a:gd name="connsiteY84" fmla="*/ 509404 h 843023"/>
                <a:gd name="connsiteX85" fmla="*/ 718959 w 841749"/>
                <a:gd name="connsiteY85" fmla="*/ 507753 h 843023"/>
                <a:gd name="connsiteX86" fmla="*/ 652216 w 841749"/>
                <a:gd name="connsiteY86" fmla="*/ 461818 h 843023"/>
                <a:gd name="connsiteX87" fmla="*/ 586336 w 841749"/>
                <a:gd name="connsiteY87" fmla="*/ 509277 h 843023"/>
                <a:gd name="connsiteX88" fmla="*/ 583490 w 841749"/>
                <a:gd name="connsiteY88" fmla="*/ 507372 h 843023"/>
                <a:gd name="connsiteX89" fmla="*/ 608287 w 841749"/>
                <a:gd name="connsiteY89" fmla="*/ 429119 h 843023"/>
                <a:gd name="connsiteX90" fmla="*/ 542255 w 841749"/>
                <a:gd name="connsiteY90" fmla="*/ 380542 h 843023"/>
                <a:gd name="connsiteX91" fmla="*/ 542865 w 841749"/>
                <a:gd name="connsiteY91" fmla="*/ 377163 h 843023"/>
                <a:gd name="connsiteX92" fmla="*/ 609177 w 841749"/>
                <a:gd name="connsiteY92" fmla="*/ 377467 h 843023"/>
                <a:gd name="connsiteX93" fmla="*/ 630798 w 841749"/>
                <a:gd name="connsiteY93" fmla="*/ 361461 h 843023"/>
                <a:gd name="connsiteX94" fmla="*/ 652521 w 841749"/>
                <a:gd name="connsiteY94" fmla="*/ 293651 h 843023"/>
                <a:gd name="connsiteX95" fmla="*/ 672998 w 841749"/>
                <a:gd name="connsiteY95" fmla="*/ 357218 h 843023"/>
                <a:gd name="connsiteX96" fmla="*/ 701555 w 841749"/>
                <a:gd name="connsiteY96" fmla="*/ 377518 h 843023"/>
                <a:gd name="connsiteX97" fmla="*/ 763573 w 841749"/>
                <a:gd name="connsiteY97" fmla="*/ 380313 h 843023"/>
                <a:gd name="connsiteX98" fmla="*/ 697262 w 841749"/>
                <a:gd name="connsiteY98" fmla="*/ 428891 h 843023"/>
                <a:gd name="connsiteX99" fmla="*/ 720661 w 841749"/>
                <a:gd name="connsiteY99" fmla="*/ 506025 h 843023"/>
                <a:gd name="connsiteX100" fmla="*/ 583211 w 841749"/>
                <a:gd name="connsiteY100" fmla="*/ 755316 h 843023"/>
                <a:gd name="connsiteX101" fmla="*/ 584608 w 841749"/>
                <a:gd name="connsiteY101" fmla="*/ 754579 h 843023"/>
                <a:gd name="connsiteX102" fmla="*/ 584253 w 841749"/>
                <a:gd name="connsiteY102" fmla="*/ 755392 h 843023"/>
                <a:gd name="connsiteX103" fmla="*/ 583211 w 841749"/>
                <a:gd name="connsiteY103" fmla="*/ 755316 h 843023"/>
                <a:gd name="connsiteX104" fmla="*/ 720052 w 841749"/>
                <a:gd name="connsiteY104" fmla="*/ 754325 h 843023"/>
                <a:gd name="connsiteX105" fmla="*/ 721754 w 841749"/>
                <a:gd name="connsiteY105" fmla="*/ 753944 h 843023"/>
                <a:gd name="connsiteX106" fmla="*/ 721855 w 841749"/>
                <a:gd name="connsiteY106" fmla="*/ 755494 h 843023"/>
                <a:gd name="connsiteX107" fmla="*/ 720052 w 841749"/>
                <a:gd name="connsiteY107" fmla="*/ 754325 h 843023"/>
                <a:gd name="connsiteX108" fmla="*/ 706357 w 841749"/>
                <a:gd name="connsiteY108" fmla="*/ 667536 h 843023"/>
                <a:gd name="connsiteX109" fmla="*/ 700285 w 841749"/>
                <a:gd name="connsiteY109" fmla="*/ 686438 h 843023"/>
                <a:gd name="connsiteX110" fmla="*/ 717536 w 841749"/>
                <a:gd name="connsiteY110" fmla="*/ 739437 h 843023"/>
                <a:gd name="connsiteX111" fmla="*/ 719340 w 841749"/>
                <a:gd name="connsiteY111" fmla="*/ 753868 h 843023"/>
                <a:gd name="connsiteX112" fmla="*/ 653079 w 841749"/>
                <a:gd name="connsiteY112" fmla="*/ 707882 h 843023"/>
                <a:gd name="connsiteX113" fmla="*/ 585218 w 841749"/>
                <a:gd name="connsiteY113" fmla="*/ 753665 h 843023"/>
                <a:gd name="connsiteX114" fmla="*/ 604781 w 841749"/>
                <a:gd name="connsiteY114" fmla="*/ 687226 h 843023"/>
                <a:gd name="connsiteX115" fmla="*/ 598404 w 841749"/>
                <a:gd name="connsiteY115" fmla="*/ 667028 h 843023"/>
                <a:gd name="connsiteX116" fmla="*/ 537276 w 841749"/>
                <a:gd name="connsiteY116" fmla="*/ 622591 h 843023"/>
                <a:gd name="connsiteX117" fmla="*/ 611412 w 841749"/>
                <a:gd name="connsiteY117" fmla="*/ 622845 h 843023"/>
                <a:gd name="connsiteX118" fmla="*/ 629934 w 841749"/>
                <a:gd name="connsiteY118" fmla="*/ 609786 h 843023"/>
                <a:gd name="connsiteX119" fmla="*/ 652444 w 841749"/>
                <a:gd name="connsiteY119" fmla="*/ 539130 h 843023"/>
                <a:gd name="connsiteX120" fmla="*/ 676225 w 841749"/>
                <a:gd name="connsiteY120" fmla="*/ 611870 h 843023"/>
                <a:gd name="connsiteX121" fmla="*/ 691215 w 841749"/>
                <a:gd name="connsiteY121" fmla="*/ 622744 h 843023"/>
                <a:gd name="connsiteX122" fmla="*/ 767918 w 841749"/>
                <a:gd name="connsiteY122" fmla="*/ 622566 h 843023"/>
                <a:gd name="connsiteX123" fmla="*/ 706357 w 841749"/>
                <a:gd name="connsiteY123" fmla="*/ 667536 h 84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841749" h="843023">
                  <a:moveTo>
                    <a:pt x="841750" y="183589"/>
                  </a:moveTo>
                  <a:cubicBezTo>
                    <a:pt x="841572" y="122384"/>
                    <a:pt x="841369" y="61179"/>
                    <a:pt x="841191" y="0"/>
                  </a:cubicBezTo>
                  <a:cubicBezTo>
                    <a:pt x="819290" y="0"/>
                    <a:pt x="797364" y="0"/>
                    <a:pt x="775464" y="0"/>
                  </a:cubicBezTo>
                  <a:cubicBezTo>
                    <a:pt x="756942" y="2947"/>
                    <a:pt x="738446" y="6148"/>
                    <a:pt x="719899" y="8842"/>
                  </a:cubicBezTo>
                  <a:cubicBezTo>
                    <a:pt x="605035" y="25508"/>
                    <a:pt x="498327" y="64584"/>
                    <a:pt x="399495" y="125484"/>
                  </a:cubicBezTo>
                  <a:cubicBezTo>
                    <a:pt x="397666" y="126602"/>
                    <a:pt x="395608" y="127338"/>
                    <a:pt x="393677" y="128278"/>
                  </a:cubicBezTo>
                  <a:cubicBezTo>
                    <a:pt x="405669" y="129422"/>
                    <a:pt x="417635" y="130946"/>
                    <a:pt x="429653" y="131607"/>
                  </a:cubicBezTo>
                  <a:cubicBezTo>
                    <a:pt x="439943" y="132166"/>
                    <a:pt x="450283" y="131734"/>
                    <a:pt x="466162" y="131734"/>
                  </a:cubicBezTo>
                  <a:cubicBezTo>
                    <a:pt x="444617" y="147435"/>
                    <a:pt x="427493" y="161104"/>
                    <a:pt x="409150" y="172893"/>
                  </a:cubicBezTo>
                  <a:cubicBezTo>
                    <a:pt x="397285" y="180515"/>
                    <a:pt x="395328" y="188086"/>
                    <a:pt x="400308" y="200992"/>
                  </a:cubicBezTo>
                  <a:cubicBezTo>
                    <a:pt x="408108" y="221191"/>
                    <a:pt x="413850" y="242202"/>
                    <a:pt x="421802" y="267050"/>
                  </a:cubicBezTo>
                  <a:cubicBezTo>
                    <a:pt x="399876" y="251171"/>
                    <a:pt x="380897" y="238569"/>
                    <a:pt x="363265" y="224265"/>
                  </a:cubicBezTo>
                  <a:cubicBezTo>
                    <a:pt x="353534" y="216389"/>
                    <a:pt x="346979" y="217735"/>
                    <a:pt x="337985" y="224799"/>
                  </a:cubicBezTo>
                  <a:cubicBezTo>
                    <a:pt x="320531" y="238518"/>
                    <a:pt x="302213" y="251120"/>
                    <a:pt x="281557" y="266135"/>
                  </a:cubicBezTo>
                  <a:cubicBezTo>
                    <a:pt x="288010" y="241770"/>
                    <a:pt x="293549" y="220937"/>
                    <a:pt x="299088" y="200078"/>
                  </a:cubicBezTo>
                  <a:cubicBezTo>
                    <a:pt x="250815" y="237451"/>
                    <a:pt x="210571" y="282624"/>
                    <a:pt x="173325" y="330617"/>
                  </a:cubicBezTo>
                  <a:cubicBezTo>
                    <a:pt x="162323" y="344794"/>
                    <a:pt x="108969" y="416695"/>
                    <a:pt x="98451" y="447869"/>
                  </a:cubicBezTo>
                  <a:cubicBezTo>
                    <a:pt x="105362" y="468093"/>
                    <a:pt x="105362" y="468093"/>
                    <a:pt x="98451" y="447869"/>
                  </a:cubicBezTo>
                  <a:cubicBezTo>
                    <a:pt x="92938" y="460014"/>
                    <a:pt x="87450" y="472184"/>
                    <a:pt x="81937" y="484328"/>
                  </a:cubicBezTo>
                  <a:cubicBezTo>
                    <a:pt x="72155" y="507270"/>
                    <a:pt x="62373" y="530213"/>
                    <a:pt x="52592" y="553180"/>
                  </a:cubicBezTo>
                  <a:cubicBezTo>
                    <a:pt x="59299" y="572769"/>
                    <a:pt x="66362" y="592256"/>
                    <a:pt x="72536" y="612022"/>
                  </a:cubicBezTo>
                  <a:cubicBezTo>
                    <a:pt x="75051" y="620101"/>
                    <a:pt x="78913" y="623049"/>
                    <a:pt x="87552" y="622845"/>
                  </a:cubicBezTo>
                  <a:cubicBezTo>
                    <a:pt x="111358" y="622236"/>
                    <a:pt x="135164" y="622642"/>
                    <a:pt x="160113" y="625945"/>
                  </a:cubicBezTo>
                  <a:cubicBezTo>
                    <a:pt x="141338" y="639639"/>
                    <a:pt x="122841" y="653740"/>
                    <a:pt x="103659" y="666824"/>
                  </a:cubicBezTo>
                  <a:cubicBezTo>
                    <a:pt x="95478" y="672414"/>
                    <a:pt x="93497" y="677495"/>
                    <a:pt x="97003" y="687124"/>
                  </a:cubicBezTo>
                  <a:cubicBezTo>
                    <a:pt x="104955" y="709025"/>
                    <a:pt x="111434" y="731459"/>
                    <a:pt x="119945" y="758161"/>
                  </a:cubicBezTo>
                  <a:cubicBezTo>
                    <a:pt x="98019" y="742282"/>
                    <a:pt x="79625" y="729655"/>
                    <a:pt x="62043" y="715936"/>
                  </a:cubicBezTo>
                  <a:cubicBezTo>
                    <a:pt x="53100" y="708949"/>
                    <a:pt x="46189" y="707018"/>
                    <a:pt x="36814" y="715377"/>
                  </a:cubicBezTo>
                  <a:cubicBezTo>
                    <a:pt x="27490" y="723710"/>
                    <a:pt x="16616" y="730341"/>
                    <a:pt x="6428" y="737709"/>
                  </a:cubicBezTo>
                  <a:cubicBezTo>
                    <a:pt x="4294" y="772694"/>
                    <a:pt x="2160" y="807679"/>
                    <a:pt x="0" y="842639"/>
                  </a:cubicBezTo>
                  <a:cubicBezTo>
                    <a:pt x="61332" y="842766"/>
                    <a:pt x="122664" y="842995"/>
                    <a:pt x="183995" y="842995"/>
                  </a:cubicBezTo>
                  <a:cubicBezTo>
                    <a:pt x="396497" y="843045"/>
                    <a:pt x="608999" y="843020"/>
                    <a:pt x="821500" y="842995"/>
                  </a:cubicBezTo>
                  <a:cubicBezTo>
                    <a:pt x="828055" y="842995"/>
                    <a:pt x="834610" y="842664"/>
                    <a:pt x="841191" y="842461"/>
                  </a:cubicBezTo>
                  <a:cubicBezTo>
                    <a:pt x="841369" y="769239"/>
                    <a:pt x="841546" y="696017"/>
                    <a:pt x="841750" y="622795"/>
                  </a:cubicBezTo>
                  <a:cubicBezTo>
                    <a:pt x="841750" y="549598"/>
                    <a:pt x="841750" y="476401"/>
                    <a:pt x="841750" y="403179"/>
                  </a:cubicBezTo>
                  <a:cubicBezTo>
                    <a:pt x="841750" y="329982"/>
                    <a:pt x="841750" y="256786"/>
                    <a:pt x="841750" y="183589"/>
                  </a:cubicBezTo>
                  <a:close/>
                  <a:moveTo>
                    <a:pt x="298326" y="377112"/>
                  </a:moveTo>
                  <a:cubicBezTo>
                    <a:pt x="329373" y="376654"/>
                    <a:pt x="321395" y="381558"/>
                    <a:pt x="331456" y="352874"/>
                  </a:cubicBezTo>
                  <a:cubicBezTo>
                    <a:pt x="337808" y="334810"/>
                    <a:pt x="343321" y="316491"/>
                    <a:pt x="350663" y="293854"/>
                  </a:cubicBezTo>
                  <a:cubicBezTo>
                    <a:pt x="358311" y="316923"/>
                    <a:pt x="366314" y="335902"/>
                    <a:pt x="370684" y="355694"/>
                  </a:cubicBezTo>
                  <a:cubicBezTo>
                    <a:pt x="374698" y="373987"/>
                    <a:pt x="383946" y="378890"/>
                    <a:pt x="401401" y="377544"/>
                  </a:cubicBezTo>
                  <a:cubicBezTo>
                    <a:pt x="420888" y="376045"/>
                    <a:pt x="440603" y="377188"/>
                    <a:pt x="461818" y="380440"/>
                  </a:cubicBezTo>
                  <a:cubicBezTo>
                    <a:pt x="444185" y="393296"/>
                    <a:pt x="427011" y="406863"/>
                    <a:pt x="408743" y="418703"/>
                  </a:cubicBezTo>
                  <a:cubicBezTo>
                    <a:pt x="397590" y="425943"/>
                    <a:pt x="395176" y="432905"/>
                    <a:pt x="400029" y="445507"/>
                  </a:cubicBezTo>
                  <a:cubicBezTo>
                    <a:pt x="408032" y="466264"/>
                    <a:pt x="413926" y="487834"/>
                    <a:pt x="421802" y="512555"/>
                  </a:cubicBezTo>
                  <a:cubicBezTo>
                    <a:pt x="396141" y="494084"/>
                    <a:pt x="373580" y="477849"/>
                    <a:pt x="350892" y="461487"/>
                  </a:cubicBezTo>
                  <a:cubicBezTo>
                    <a:pt x="328001" y="478002"/>
                    <a:pt x="305922" y="493957"/>
                    <a:pt x="283818" y="509887"/>
                  </a:cubicBezTo>
                  <a:cubicBezTo>
                    <a:pt x="283082" y="508947"/>
                    <a:pt x="282345" y="507982"/>
                    <a:pt x="281608" y="507042"/>
                  </a:cubicBezTo>
                  <a:cubicBezTo>
                    <a:pt x="288620" y="485217"/>
                    <a:pt x="295023" y="463190"/>
                    <a:pt x="302899" y="441696"/>
                  </a:cubicBezTo>
                  <a:cubicBezTo>
                    <a:pt x="306380" y="432193"/>
                    <a:pt x="304779" y="426934"/>
                    <a:pt x="296547" y="421294"/>
                  </a:cubicBezTo>
                  <a:cubicBezTo>
                    <a:pt x="277619" y="408362"/>
                    <a:pt x="259326" y="394490"/>
                    <a:pt x="241135" y="377163"/>
                  </a:cubicBezTo>
                  <a:cubicBezTo>
                    <a:pt x="260190" y="377163"/>
                    <a:pt x="279271" y="377391"/>
                    <a:pt x="298326" y="377112"/>
                  </a:cubicBezTo>
                  <a:close/>
                  <a:moveTo>
                    <a:pt x="403586" y="700768"/>
                  </a:moveTo>
                  <a:cubicBezTo>
                    <a:pt x="409251" y="718400"/>
                    <a:pt x="414815" y="736058"/>
                    <a:pt x="421802" y="758034"/>
                  </a:cubicBezTo>
                  <a:cubicBezTo>
                    <a:pt x="396395" y="739742"/>
                    <a:pt x="374241" y="723812"/>
                    <a:pt x="350943" y="707043"/>
                  </a:cubicBezTo>
                  <a:cubicBezTo>
                    <a:pt x="332421" y="720458"/>
                    <a:pt x="314027" y="734000"/>
                    <a:pt x="295328" y="747110"/>
                  </a:cubicBezTo>
                  <a:cubicBezTo>
                    <a:pt x="291440" y="749828"/>
                    <a:pt x="286613" y="751226"/>
                    <a:pt x="282167" y="753131"/>
                  </a:cubicBezTo>
                  <a:cubicBezTo>
                    <a:pt x="289001" y="730799"/>
                    <a:pt x="295378" y="708339"/>
                    <a:pt x="303127" y="686337"/>
                  </a:cubicBezTo>
                  <a:cubicBezTo>
                    <a:pt x="306278" y="677394"/>
                    <a:pt x="304779" y="672693"/>
                    <a:pt x="297106" y="667383"/>
                  </a:cubicBezTo>
                  <a:cubicBezTo>
                    <a:pt x="277568" y="653867"/>
                    <a:pt x="258666" y="639436"/>
                    <a:pt x="236105" y="622871"/>
                  </a:cubicBezTo>
                  <a:cubicBezTo>
                    <a:pt x="267685" y="622871"/>
                    <a:pt x="294794" y="622871"/>
                    <a:pt x="323351" y="622871"/>
                  </a:cubicBezTo>
                  <a:cubicBezTo>
                    <a:pt x="332142" y="596092"/>
                    <a:pt x="340780" y="569796"/>
                    <a:pt x="350740" y="539461"/>
                  </a:cubicBezTo>
                  <a:cubicBezTo>
                    <a:pt x="359149" y="564791"/>
                    <a:pt x="367203" y="586514"/>
                    <a:pt x="373428" y="608745"/>
                  </a:cubicBezTo>
                  <a:cubicBezTo>
                    <a:pt x="376527" y="619771"/>
                    <a:pt x="381329" y="623354"/>
                    <a:pt x="392686" y="622845"/>
                  </a:cubicBezTo>
                  <a:cubicBezTo>
                    <a:pt x="415374" y="621855"/>
                    <a:pt x="438164" y="622541"/>
                    <a:pt x="466111" y="622541"/>
                  </a:cubicBezTo>
                  <a:cubicBezTo>
                    <a:pt x="447285" y="636438"/>
                    <a:pt x="432625" y="647337"/>
                    <a:pt x="417864" y="658135"/>
                  </a:cubicBezTo>
                  <a:cubicBezTo>
                    <a:pt x="395201" y="674751"/>
                    <a:pt x="395201" y="674701"/>
                    <a:pt x="403586" y="700768"/>
                  </a:cubicBezTo>
                  <a:close/>
                  <a:moveTo>
                    <a:pt x="611031" y="132013"/>
                  </a:moveTo>
                  <a:cubicBezTo>
                    <a:pt x="622795" y="132598"/>
                    <a:pt x="627241" y="128177"/>
                    <a:pt x="630264" y="117658"/>
                  </a:cubicBezTo>
                  <a:cubicBezTo>
                    <a:pt x="636590" y="95605"/>
                    <a:pt x="644136" y="73908"/>
                    <a:pt x="652444" y="48095"/>
                  </a:cubicBezTo>
                  <a:cubicBezTo>
                    <a:pt x="662378" y="78024"/>
                    <a:pt x="671194" y="104498"/>
                    <a:pt x="680188" y="131556"/>
                  </a:cubicBezTo>
                  <a:cubicBezTo>
                    <a:pt x="708085" y="131556"/>
                    <a:pt x="735321" y="131556"/>
                    <a:pt x="762557" y="131556"/>
                  </a:cubicBezTo>
                  <a:cubicBezTo>
                    <a:pt x="763065" y="132521"/>
                    <a:pt x="763573" y="133487"/>
                    <a:pt x="764081" y="134452"/>
                  </a:cubicBezTo>
                  <a:cubicBezTo>
                    <a:pt x="745941" y="147715"/>
                    <a:pt x="728283" y="161688"/>
                    <a:pt x="709482" y="173909"/>
                  </a:cubicBezTo>
                  <a:cubicBezTo>
                    <a:pt x="698659" y="180947"/>
                    <a:pt x="697135" y="187578"/>
                    <a:pt x="701606" y="199316"/>
                  </a:cubicBezTo>
                  <a:cubicBezTo>
                    <a:pt x="709228" y="219412"/>
                    <a:pt x="714843" y="240271"/>
                    <a:pt x="721296" y="260800"/>
                  </a:cubicBezTo>
                  <a:cubicBezTo>
                    <a:pt x="720102" y="261435"/>
                    <a:pt x="718934" y="262070"/>
                    <a:pt x="717740" y="262680"/>
                  </a:cubicBezTo>
                  <a:cubicBezTo>
                    <a:pt x="696144" y="247131"/>
                    <a:pt x="674523" y="231582"/>
                    <a:pt x="652521" y="215754"/>
                  </a:cubicBezTo>
                  <a:cubicBezTo>
                    <a:pt x="629807" y="232370"/>
                    <a:pt x="607830" y="248452"/>
                    <a:pt x="585828" y="264560"/>
                  </a:cubicBezTo>
                  <a:cubicBezTo>
                    <a:pt x="587759" y="254931"/>
                    <a:pt x="589029" y="245022"/>
                    <a:pt x="591773" y="235546"/>
                  </a:cubicBezTo>
                  <a:cubicBezTo>
                    <a:pt x="596778" y="218294"/>
                    <a:pt x="602698" y="201297"/>
                    <a:pt x="608440" y="183538"/>
                  </a:cubicBezTo>
                  <a:cubicBezTo>
                    <a:pt x="585853" y="166998"/>
                    <a:pt x="563851" y="150865"/>
                    <a:pt x="537606" y="131658"/>
                  </a:cubicBezTo>
                  <a:cubicBezTo>
                    <a:pt x="565020" y="131683"/>
                    <a:pt x="588089" y="130870"/>
                    <a:pt x="611031" y="132013"/>
                  </a:cubicBezTo>
                  <a:close/>
                  <a:moveTo>
                    <a:pt x="720661" y="506025"/>
                  </a:moveTo>
                  <a:cubicBezTo>
                    <a:pt x="721017" y="507143"/>
                    <a:pt x="721373" y="508287"/>
                    <a:pt x="721728" y="509404"/>
                  </a:cubicBezTo>
                  <a:cubicBezTo>
                    <a:pt x="720814" y="508846"/>
                    <a:pt x="719874" y="508287"/>
                    <a:pt x="718959" y="507753"/>
                  </a:cubicBezTo>
                  <a:cubicBezTo>
                    <a:pt x="696957" y="492611"/>
                    <a:pt x="674980" y="477494"/>
                    <a:pt x="652216" y="461818"/>
                  </a:cubicBezTo>
                  <a:cubicBezTo>
                    <a:pt x="630366" y="477570"/>
                    <a:pt x="608338" y="493424"/>
                    <a:pt x="586336" y="509277"/>
                  </a:cubicBezTo>
                  <a:cubicBezTo>
                    <a:pt x="585396" y="508642"/>
                    <a:pt x="584431" y="508007"/>
                    <a:pt x="583490" y="507372"/>
                  </a:cubicBezTo>
                  <a:cubicBezTo>
                    <a:pt x="591671" y="481559"/>
                    <a:pt x="599852" y="455746"/>
                    <a:pt x="608287" y="429119"/>
                  </a:cubicBezTo>
                  <a:cubicBezTo>
                    <a:pt x="586031" y="412757"/>
                    <a:pt x="564156" y="396650"/>
                    <a:pt x="542255" y="380542"/>
                  </a:cubicBezTo>
                  <a:cubicBezTo>
                    <a:pt x="542459" y="379424"/>
                    <a:pt x="542662" y="378280"/>
                    <a:pt x="542865" y="377163"/>
                  </a:cubicBezTo>
                  <a:cubicBezTo>
                    <a:pt x="564969" y="377163"/>
                    <a:pt x="587124" y="376324"/>
                    <a:pt x="609177" y="377467"/>
                  </a:cubicBezTo>
                  <a:cubicBezTo>
                    <a:pt x="622007" y="378128"/>
                    <a:pt x="627469" y="373428"/>
                    <a:pt x="630798" y="361461"/>
                  </a:cubicBezTo>
                  <a:cubicBezTo>
                    <a:pt x="636794" y="339916"/>
                    <a:pt x="644365" y="318803"/>
                    <a:pt x="652521" y="293651"/>
                  </a:cubicBezTo>
                  <a:cubicBezTo>
                    <a:pt x="660270" y="317152"/>
                    <a:pt x="668146" y="336817"/>
                    <a:pt x="672998" y="357218"/>
                  </a:cubicBezTo>
                  <a:cubicBezTo>
                    <a:pt x="676962" y="373860"/>
                    <a:pt x="685041" y="378839"/>
                    <a:pt x="701555" y="377518"/>
                  </a:cubicBezTo>
                  <a:cubicBezTo>
                    <a:pt x="721576" y="375918"/>
                    <a:pt x="741825" y="377137"/>
                    <a:pt x="763573" y="380313"/>
                  </a:cubicBezTo>
                  <a:cubicBezTo>
                    <a:pt x="741596" y="396421"/>
                    <a:pt x="719594" y="412529"/>
                    <a:pt x="697262" y="428891"/>
                  </a:cubicBezTo>
                  <a:cubicBezTo>
                    <a:pt x="705189" y="454983"/>
                    <a:pt x="712912" y="480517"/>
                    <a:pt x="720661" y="506025"/>
                  </a:cubicBezTo>
                  <a:close/>
                  <a:moveTo>
                    <a:pt x="583211" y="755316"/>
                  </a:moveTo>
                  <a:cubicBezTo>
                    <a:pt x="583668" y="755062"/>
                    <a:pt x="584126" y="754808"/>
                    <a:pt x="584608" y="754579"/>
                  </a:cubicBezTo>
                  <a:cubicBezTo>
                    <a:pt x="584532" y="754884"/>
                    <a:pt x="584431" y="755164"/>
                    <a:pt x="584253" y="755392"/>
                  </a:cubicBezTo>
                  <a:cubicBezTo>
                    <a:pt x="584126" y="755545"/>
                    <a:pt x="583567" y="755341"/>
                    <a:pt x="583211" y="755316"/>
                  </a:cubicBezTo>
                  <a:close/>
                  <a:moveTo>
                    <a:pt x="720052" y="754325"/>
                  </a:moveTo>
                  <a:cubicBezTo>
                    <a:pt x="720610" y="754198"/>
                    <a:pt x="721195" y="754071"/>
                    <a:pt x="721754" y="753944"/>
                  </a:cubicBezTo>
                  <a:cubicBezTo>
                    <a:pt x="721779" y="754452"/>
                    <a:pt x="721805" y="754986"/>
                    <a:pt x="721855" y="755494"/>
                  </a:cubicBezTo>
                  <a:cubicBezTo>
                    <a:pt x="721246" y="755113"/>
                    <a:pt x="720661" y="754732"/>
                    <a:pt x="720052" y="754325"/>
                  </a:cubicBezTo>
                  <a:close/>
                  <a:moveTo>
                    <a:pt x="706357" y="667536"/>
                  </a:moveTo>
                  <a:cubicBezTo>
                    <a:pt x="698303" y="672973"/>
                    <a:pt x="697287" y="678029"/>
                    <a:pt x="700285" y="686438"/>
                  </a:cubicBezTo>
                  <a:cubicBezTo>
                    <a:pt x="706510" y="703944"/>
                    <a:pt x="712125" y="721652"/>
                    <a:pt x="717536" y="739437"/>
                  </a:cubicBezTo>
                  <a:cubicBezTo>
                    <a:pt x="718934" y="744010"/>
                    <a:pt x="718832" y="749015"/>
                    <a:pt x="719340" y="753868"/>
                  </a:cubicBezTo>
                  <a:cubicBezTo>
                    <a:pt x="697465" y="738700"/>
                    <a:pt x="675615" y="723507"/>
                    <a:pt x="653079" y="707882"/>
                  </a:cubicBezTo>
                  <a:cubicBezTo>
                    <a:pt x="630620" y="723049"/>
                    <a:pt x="607932" y="738344"/>
                    <a:pt x="585218" y="753665"/>
                  </a:cubicBezTo>
                  <a:cubicBezTo>
                    <a:pt x="591621" y="731484"/>
                    <a:pt x="597464" y="709101"/>
                    <a:pt x="604781" y="687226"/>
                  </a:cubicBezTo>
                  <a:cubicBezTo>
                    <a:pt x="607932" y="677800"/>
                    <a:pt x="606738" y="672693"/>
                    <a:pt x="598404" y="667028"/>
                  </a:cubicBezTo>
                  <a:cubicBezTo>
                    <a:pt x="579070" y="653867"/>
                    <a:pt x="560472" y="639563"/>
                    <a:pt x="537276" y="622591"/>
                  </a:cubicBezTo>
                  <a:cubicBezTo>
                    <a:pt x="565248" y="622591"/>
                    <a:pt x="588369" y="622032"/>
                    <a:pt x="611412" y="622845"/>
                  </a:cubicBezTo>
                  <a:cubicBezTo>
                    <a:pt x="621855" y="623227"/>
                    <a:pt x="626987" y="620178"/>
                    <a:pt x="629934" y="609786"/>
                  </a:cubicBezTo>
                  <a:cubicBezTo>
                    <a:pt x="636362" y="587225"/>
                    <a:pt x="644085" y="565045"/>
                    <a:pt x="652444" y="539130"/>
                  </a:cubicBezTo>
                  <a:cubicBezTo>
                    <a:pt x="661159" y="565502"/>
                    <a:pt x="669289" y="588521"/>
                    <a:pt x="676225" y="611870"/>
                  </a:cubicBezTo>
                  <a:cubicBezTo>
                    <a:pt x="678766" y="620406"/>
                    <a:pt x="682754" y="622922"/>
                    <a:pt x="691215" y="622744"/>
                  </a:cubicBezTo>
                  <a:cubicBezTo>
                    <a:pt x="715021" y="622261"/>
                    <a:pt x="738852" y="622566"/>
                    <a:pt x="767918" y="622566"/>
                  </a:cubicBezTo>
                  <a:cubicBezTo>
                    <a:pt x="744747" y="639665"/>
                    <a:pt x="725997" y="654274"/>
                    <a:pt x="706357" y="667536"/>
                  </a:cubicBezTo>
                  <a:close/>
                </a:path>
              </a:pathLst>
            </a:custGeom>
            <a:solidFill>
              <a:schemeClr val="accent2"/>
            </a:solidFill>
            <a:ln w="2535" cap="flat">
              <a:noFill/>
              <a:prstDash val="solid"/>
              <a:miter/>
            </a:ln>
          </p:spPr>
          <p:txBody>
            <a:bodyPr rtlCol="0" anchor="ctr"/>
            <a:lstStyle/>
            <a:p>
              <a:endParaRPr lang="en-GB" dirty="0">
                <a:latin typeface="Poppins" panose="00000500000000000000" pitchFamily="2" charset="0"/>
              </a:endParaRPr>
            </a:p>
          </p:txBody>
        </p:sp>
        <p:sp>
          <p:nvSpPr>
            <p:cNvPr id="64" name="Freeform: Shape 63">
              <a:extLst>
                <a:ext uri="{FF2B5EF4-FFF2-40B4-BE49-F238E27FC236}">
                  <a16:creationId xmlns:a16="http://schemas.microsoft.com/office/drawing/2014/main" id="{6DE0AD95-7BFC-8CB0-F10A-F830FAEDAAE6}"/>
                </a:ext>
              </a:extLst>
            </p:cNvPr>
            <p:cNvSpPr/>
            <p:nvPr/>
          </p:nvSpPr>
          <p:spPr>
            <a:xfrm>
              <a:off x="4248683" y="1117559"/>
              <a:ext cx="3319" cy="898"/>
            </a:xfrm>
            <a:custGeom>
              <a:avLst/>
              <a:gdLst>
                <a:gd name="connsiteX0" fmla="*/ 2541 w 2645"/>
                <a:gd name="connsiteY0" fmla="*/ 381 h 716"/>
                <a:gd name="connsiteX1" fmla="*/ 0 w 2645"/>
                <a:gd name="connsiteY1" fmla="*/ 0 h 716"/>
                <a:gd name="connsiteX2" fmla="*/ 2642 w 2645"/>
                <a:gd name="connsiteY2" fmla="*/ 711 h 716"/>
                <a:gd name="connsiteX3" fmla="*/ 2541 w 2645"/>
                <a:gd name="connsiteY3" fmla="*/ 381 h 716"/>
              </a:gdLst>
              <a:ahLst/>
              <a:cxnLst>
                <a:cxn ang="0">
                  <a:pos x="connsiteX0" y="connsiteY0"/>
                </a:cxn>
                <a:cxn ang="0">
                  <a:pos x="connsiteX1" y="connsiteY1"/>
                </a:cxn>
                <a:cxn ang="0">
                  <a:pos x="connsiteX2" y="connsiteY2"/>
                </a:cxn>
                <a:cxn ang="0">
                  <a:pos x="connsiteX3" y="connsiteY3"/>
                </a:cxn>
              </a:cxnLst>
              <a:rect l="l" t="t" r="r" b="b"/>
              <a:pathLst>
                <a:path w="2645" h="716">
                  <a:moveTo>
                    <a:pt x="2541" y="381"/>
                  </a:moveTo>
                  <a:cubicBezTo>
                    <a:pt x="1702" y="254"/>
                    <a:pt x="838" y="127"/>
                    <a:pt x="0" y="0"/>
                  </a:cubicBezTo>
                  <a:cubicBezTo>
                    <a:pt x="889" y="229"/>
                    <a:pt x="1753" y="432"/>
                    <a:pt x="2642" y="711"/>
                  </a:cubicBezTo>
                  <a:cubicBezTo>
                    <a:pt x="2668" y="762"/>
                    <a:pt x="2541" y="381"/>
                    <a:pt x="2541" y="381"/>
                  </a:cubicBezTo>
                  <a:close/>
                </a:path>
              </a:pathLst>
            </a:custGeom>
            <a:solidFill>
              <a:srgbClr val="EBECEE"/>
            </a:solidFill>
            <a:ln w="2535" cap="flat">
              <a:noFill/>
              <a:prstDash val="solid"/>
              <a:miter/>
            </a:ln>
          </p:spPr>
          <p:txBody>
            <a:bodyPr rtlCol="0" anchor="ctr"/>
            <a:lstStyle/>
            <a:p>
              <a:endParaRPr lang="en-GB" dirty="0">
                <a:latin typeface="Poppins" panose="00000500000000000000" pitchFamily="2" charset="0"/>
              </a:endParaRPr>
            </a:p>
          </p:txBody>
        </p:sp>
        <p:sp>
          <p:nvSpPr>
            <p:cNvPr id="65" name="Freeform: Shape 64">
              <a:extLst>
                <a:ext uri="{FF2B5EF4-FFF2-40B4-BE49-F238E27FC236}">
                  <a16:creationId xmlns:a16="http://schemas.microsoft.com/office/drawing/2014/main" id="{D04A487A-6EF0-E2CE-AFD6-1E8261D007FF}"/>
                </a:ext>
              </a:extLst>
            </p:cNvPr>
            <p:cNvSpPr/>
            <p:nvPr/>
          </p:nvSpPr>
          <p:spPr>
            <a:xfrm>
              <a:off x="4419156" y="1420851"/>
              <a:ext cx="3475" cy="4240"/>
            </a:xfrm>
            <a:custGeom>
              <a:avLst/>
              <a:gdLst>
                <a:gd name="connsiteX0" fmla="*/ 1702 w 2769"/>
                <a:gd name="connsiteY0" fmla="*/ 0 h 3379"/>
                <a:gd name="connsiteX1" fmla="*/ 2769 w 2769"/>
                <a:gd name="connsiteY1" fmla="*/ 3379 h 3379"/>
                <a:gd name="connsiteX2" fmla="*/ 0 w 2769"/>
                <a:gd name="connsiteY2" fmla="*/ 1728 h 3379"/>
                <a:gd name="connsiteX3" fmla="*/ 1702 w 2769"/>
                <a:gd name="connsiteY3" fmla="*/ 0 h 3379"/>
              </a:gdLst>
              <a:ahLst/>
              <a:cxnLst>
                <a:cxn ang="0">
                  <a:pos x="connsiteX0" y="connsiteY0"/>
                </a:cxn>
                <a:cxn ang="0">
                  <a:pos x="connsiteX1" y="connsiteY1"/>
                </a:cxn>
                <a:cxn ang="0">
                  <a:pos x="connsiteX2" y="connsiteY2"/>
                </a:cxn>
                <a:cxn ang="0">
                  <a:pos x="connsiteX3" y="connsiteY3"/>
                </a:cxn>
              </a:cxnLst>
              <a:rect l="l" t="t" r="r" b="b"/>
              <a:pathLst>
                <a:path w="2769" h="3379">
                  <a:moveTo>
                    <a:pt x="1702" y="0"/>
                  </a:moveTo>
                  <a:cubicBezTo>
                    <a:pt x="2058" y="1118"/>
                    <a:pt x="2414" y="2261"/>
                    <a:pt x="2769" y="3379"/>
                  </a:cubicBezTo>
                  <a:cubicBezTo>
                    <a:pt x="1855" y="2820"/>
                    <a:pt x="915" y="2261"/>
                    <a:pt x="0" y="1728"/>
                  </a:cubicBezTo>
                  <a:cubicBezTo>
                    <a:pt x="584" y="1143"/>
                    <a:pt x="1143" y="584"/>
                    <a:pt x="1702" y="0"/>
                  </a:cubicBezTo>
                  <a:close/>
                </a:path>
              </a:pathLst>
            </a:custGeom>
            <a:solidFill>
              <a:srgbClr val="EBEDEE"/>
            </a:solidFill>
            <a:ln w="2535" cap="flat">
              <a:noFill/>
              <a:prstDash val="solid"/>
              <a:miter/>
            </a:ln>
          </p:spPr>
          <p:txBody>
            <a:bodyPr rtlCol="0" anchor="ctr"/>
            <a:lstStyle/>
            <a:p>
              <a:endParaRPr lang="en-GB" dirty="0">
                <a:latin typeface="Poppins" panose="00000500000000000000" pitchFamily="2" charset="0"/>
              </a:endParaRPr>
            </a:p>
          </p:txBody>
        </p:sp>
        <p:sp>
          <p:nvSpPr>
            <p:cNvPr id="66" name="Freeform: Shape 65">
              <a:extLst>
                <a:ext uri="{FF2B5EF4-FFF2-40B4-BE49-F238E27FC236}">
                  <a16:creationId xmlns:a16="http://schemas.microsoft.com/office/drawing/2014/main" id="{AAA94D2E-8DF4-140E-548A-29A14381775D}"/>
                </a:ext>
              </a:extLst>
            </p:cNvPr>
            <p:cNvSpPr/>
            <p:nvPr/>
          </p:nvSpPr>
          <p:spPr>
            <a:xfrm>
              <a:off x="3870246" y="1731254"/>
              <a:ext cx="1052" cy="1147"/>
            </a:xfrm>
            <a:custGeom>
              <a:avLst/>
              <a:gdLst>
                <a:gd name="connsiteX0" fmla="*/ 0 w 838"/>
                <a:gd name="connsiteY0" fmla="*/ 0 h 914"/>
                <a:gd name="connsiteX1" fmla="*/ 838 w 838"/>
                <a:gd name="connsiteY1" fmla="*/ 915 h 914"/>
                <a:gd name="connsiteX2" fmla="*/ 432 w 838"/>
                <a:gd name="connsiteY2" fmla="*/ 229 h 914"/>
                <a:gd name="connsiteX3" fmla="*/ 0 w 838"/>
                <a:gd name="connsiteY3" fmla="*/ 0 h 914"/>
              </a:gdLst>
              <a:ahLst/>
              <a:cxnLst>
                <a:cxn ang="0">
                  <a:pos x="connsiteX0" y="connsiteY0"/>
                </a:cxn>
                <a:cxn ang="0">
                  <a:pos x="connsiteX1" y="connsiteY1"/>
                </a:cxn>
                <a:cxn ang="0">
                  <a:pos x="connsiteX2" y="connsiteY2"/>
                </a:cxn>
                <a:cxn ang="0">
                  <a:pos x="connsiteX3" y="connsiteY3"/>
                </a:cxn>
              </a:cxnLst>
              <a:rect l="l" t="t" r="r" b="b"/>
              <a:pathLst>
                <a:path w="838" h="914">
                  <a:moveTo>
                    <a:pt x="0" y="0"/>
                  </a:moveTo>
                  <a:cubicBezTo>
                    <a:pt x="279" y="305"/>
                    <a:pt x="559" y="610"/>
                    <a:pt x="838" y="915"/>
                  </a:cubicBezTo>
                  <a:cubicBezTo>
                    <a:pt x="711" y="686"/>
                    <a:pt x="584" y="483"/>
                    <a:pt x="432" y="229"/>
                  </a:cubicBezTo>
                  <a:cubicBezTo>
                    <a:pt x="406" y="229"/>
                    <a:pt x="0" y="0"/>
                    <a:pt x="0"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67" name="Freeform: Shape 66">
              <a:extLst>
                <a:ext uri="{FF2B5EF4-FFF2-40B4-BE49-F238E27FC236}">
                  <a16:creationId xmlns:a16="http://schemas.microsoft.com/office/drawing/2014/main" id="{C1BD85A3-ABB1-7E70-B66D-E57FBAF49BFD}"/>
                </a:ext>
              </a:extLst>
            </p:cNvPr>
            <p:cNvSpPr/>
            <p:nvPr/>
          </p:nvSpPr>
          <p:spPr>
            <a:xfrm>
              <a:off x="4248811" y="1731987"/>
              <a:ext cx="2327" cy="1828"/>
            </a:xfrm>
            <a:custGeom>
              <a:avLst/>
              <a:gdLst>
                <a:gd name="connsiteX0" fmla="*/ 1575 w 1854"/>
                <a:gd name="connsiteY0" fmla="*/ 0 h 1457"/>
                <a:gd name="connsiteX1" fmla="*/ 1042 w 1854"/>
                <a:gd name="connsiteY1" fmla="*/ 1397 h 1457"/>
                <a:gd name="connsiteX2" fmla="*/ 0 w 1854"/>
                <a:gd name="connsiteY2" fmla="*/ 1321 h 1457"/>
                <a:gd name="connsiteX3" fmla="*/ 1855 w 1854"/>
                <a:gd name="connsiteY3" fmla="*/ 330 h 1457"/>
                <a:gd name="connsiteX4" fmla="*/ 1575 w 1854"/>
                <a:gd name="connsiteY4" fmla="*/ 0 h 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 h="1457">
                  <a:moveTo>
                    <a:pt x="1575" y="0"/>
                  </a:moveTo>
                  <a:cubicBezTo>
                    <a:pt x="1423" y="483"/>
                    <a:pt x="1321" y="1016"/>
                    <a:pt x="1042" y="1397"/>
                  </a:cubicBezTo>
                  <a:cubicBezTo>
                    <a:pt x="940" y="1550"/>
                    <a:pt x="356" y="1372"/>
                    <a:pt x="0" y="1321"/>
                  </a:cubicBezTo>
                  <a:cubicBezTo>
                    <a:pt x="610" y="991"/>
                    <a:pt x="1245" y="661"/>
                    <a:pt x="1855" y="330"/>
                  </a:cubicBezTo>
                  <a:cubicBezTo>
                    <a:pt x="1855" y="356"/>
                    <a:pt x="1575" y="0"/>
                    <a:pt x="1575"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68" name="Freeform: Shape 67">
              <a:extLst>
                <a:ext uri="{FF2B5EF4-FFF2-40B4-BE49-F238E27FC236}">
                  <a16:creationId xmlns:a16="http://schemas.microsoft.com/office/drawing/2014/main" id="{A6BAB32F-9CA2-5B86-DE11-1EE42EF65AD5}"/>
                </a:ext>
              </a:extLst>
            </p:cNvPr>
            <p:cNvSpPr/>
            <p:nvPr/>
          </p:nvSpPr>
          <p:spPr>
            <a:xfrm>
              <a:off x="4419698" y="1731956"/>
              <a:ext cx="3061" cy="1944"/>
            </a:xfrm>
            <a:custGeom>
              <a:avLst/>
              <a:gdLst>
                <a:gd name="connsiteX0" fmla="*/ 0 w 2439"/>
                <a:gd name="connsiteY0" fmla="*/ 534 h 1549"/>
                <a:gd name="connsiteX1" fmla="*/ 2337 w 2439"/>
                <a:gd name="connsiteY1" fmla="*/ 0 h 1549"/>
                <a:gd name="connsiteX2" fmla="*/ 2439 w 2439"/>
                <a:gd name="connsiteY2" fmla="*/ 1550 h 1549"/>
                <a:gd name="connsiteX3" fmla="*/ 203 w 2439"/>
                <a:gd name="connsiteY3" fmla="*/ 102 h 1549"/>
                <a:gd name="connsiteX4" fmla="*/ 0 w 2439"/>
                <a:gd name="connsiteY4" fmla="*/ 534 h 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 h="1549">
                  <a:moveTo>
                    <a:pt x="0" y="534"/>
                  </a:moveTo>
                  <a:cubicBezTo>
                    <a:pt x="788" y="356"/>
                    <a:pt x="1575" y="178"/>
                    <a:pt x="2337" y="0"/>
                  </a:cubicBezTo>
                  <a:cubicBezTo>
                    <a:pt x="2363" y="508"/>
                    <a:pt x="2388" y="1042"/>
                    <a:pt x="2439" y="1550"/>
                  </a:cubicBezTo>
                  <a:cubicBezTo>
                    <a:pt x="1702" y="1067"/>
                    <a:pt x="965" y="584"/>
                    <a:pt x="203" y="102"/>
                  </a:cubicBezTo>
                  <a:cubicBezTo>
                    <a:pt x="229" y="127"/>
                    <a:pt x="0" y="534"/>
                    <a:pt x="0" y="534"/>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69" name="Freeform: Shape 68">
              <a:extLst>
                <a:ext uri="{FF2B5EF4-FFF2-40B4-BE49-F238E27FC236}">
                  <a16:creationId xmlns:a16="http://schemas.microsoft.com/office/drawing/2014/main" id="{EF93B2DA-F64A-F142-C288-ADDB52F479BA}"/>
                </a:ext>
              </a:extLst>
            </p:cNvPr>
            <p:cNvSpPr/>
            <p:nvPr/>
          </p:nvSpPr>
          <p:spPr>
            <a:xfrm>
              <a:off x="3554136" y="2120062"/>
              <a:ext cx="2036872" cy="277077"/>
            </a:xfrm>
            <a:custGeom>
              <a:avLst/>
              <a:gdLst>
                <a:gd name="connsiteX0" fmla="*/ 1623184 w 1623183"/>
                <a:gd name="connsiteY0" fmla="*/ 451 h 220803"/>
                <a:gd name="connsiteX1" fmla="*/ 1533905 w 1623183"/>
                <a:gd name="connsiteY1" fmla="*/ 211962 h 220803"/>
                <a:gd name="connsiteX2" fmla="*/ 1524809 w 1623183"/>
                <a:gd name="connsiteY2" fmla="*/ 220778 h 220803"/>
                <a:gd name="connsiteX3" fmla="*/ 1506897 w 1623183"/>
                <a:gd name="connsiteY3" fmla="*/ 219686 h 220803"/>
                <a:gd name="connsiteX4" fmla="*/ 116287 w 1623183"/>
                <a:gd name="connsiteY4" fmla="*/ 219686 h 220803"/>
                <a:gd name="connsiteX5" fmla="*/ 98375 w 1623183"/>
                <a:gd name="connsiteY5" fmla="*/ 220803 h 220803"/>
                <a:gd name="connsiteX6" fmla="*/ 89279 w 1623183"/>
                <a:gd name="connsiteY6" fmla="*/ 211987 h 220803"/>
                <a:gd name="connsiteX7" fmla="*/ 0 w 1623183"/>
                <a:gd name="connsiteY7" fmla="*/ 476 h 220803"/>
                <a:gd name="connsiteX8" fmla="*/ 16413 w 1623183"/>
                <a:gd name="connsiteY8" fmla="*/ 19 h 220803"/>
                <a:gd name="connsiteX9" fmla="*/ 1606796 w 1623183"/>
                <a:gd name="connsiteY9" fmla="*/ 19 h 220803"/>
                <a:gd name="connsiteX10" fmla="*/ 1623184 w 1623183"/>
                <a:gd name="connsiteY10" fmla="*/ 451 h 22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3183" h="220803">
                  <a:moveTo>
                    <a:pt x="1623184" y="451"/>
                  </a:moveTo>
                  <a:cubicBezTo>
                    <a:pt x="1604078" y="75477"/>
                    <a:pt x="1573260" y="145549"/>
                    <a:pt x="1533905" y="211962"/>
                  </a:cubicBezTo>
                  <a:cubicBezTo>
                    <a:pt x="1531821" y="215468"/>
                    <a:pt x="1527883" y="217856"/>
                    <a:pt x="1524809" y="220778"/>
                  </a:cubicBezTo>
                  <a:cubicBezTo>
                    <a:pt x="1518838" y="220397"/>
                    <a:pt x="1512868" y="219686"/>
                    <a:pt x="1506897" y="219686"/>
                  </a:cubicBezTo>
                  <a:cubicBezTo>
                    <a:pt x="1043352" y="219635"/>
                    <a:pt x="579832" y="219635"/>
                    <a:pt x="116287" y="219686"/>
                  </a:cubicBezTo>
                  <a:cubicBezTo>
                    <a:pt x="110316" y="219686"/>
                    <a:pt x="104345" y="220397"/>
                    <a:pt x="98375" y="220803"/>
                  </a:cubicBezTo>
                  <a:cubicBezTo>
                    <a:pt x="95301" y="217882"/>
                    <a:pt x="91337" y="215493"/>
                    <a:pt x="89279" y="211987"/>
                  </a:cubicBezTo>
                  <a:cubicBezTo>
                    <a:pt x="49950" y="145549"/>
                    <a:pt x="19004" y="75528"/>
                    <a:pt x="0" y="476"/>
                  </a:cubicBezTo>
                  <a:cubicBezTo>
                    <a:pt x="5462" y="324"/>
                    <a:pt x="10925" y="19"/>
                    <a:pt x="16413" y="19"/>
                  </a:cubicBezTo>
                  <a:cubicBezTo>
                    <a:pt x="546549" y="-6"/>
                    <a:pt x="1076660" y="-6"/>
                    <a:pt x="1606796" y="19"/>
                  </a:cubicBezTo>
                  <a:cubicBezTo>
                    <a:pt x="1612259" y="-6"/>
                    <a:pt x="1617721" y="299"/>
                    <a:pt x="1623184" y="451"/>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70" name="Freeform: Shape 69">
              <a:extLst>
                <a:ext uri="{FF2B5EF4-FFF2-40B4-BE49-F238E27FC236}">
                  <a16:creationId xmlns:a16="http://schemas.microsoft.com/office/drawing/2014/main" id="{D763C049-B7BC-9AA3-4BE3-0A33E8763066}"/>
                </a:ext>
              </a:extLst>
            </p:cNvPr>
            <p:cNvSpPr/>
            <p:nvPr/>
          </p:nvSpPr>
          <p:spPr>
            <a:xfrm>
              <a:off x="3677583" y="2395657"/>
              <a:ext cx="1789979" cy="275444"/>
            </a:xfrm>
            <a:custGeom>
              <a:avLst/>
              <a:gdLst>
                <a:gd name="connsiteX0" fmla="*/ 0 w 1426434"/>
                <a:gd name="connsiteY0" fmla="*/ 1156 h 219501"/>
                <a:gd name="connsiteX1" fmla="*/ 17912 w 1426434"/>
                <a:gd name="connsiteY1" fmla="*/ 38 h 219501"/>
                <a:gd name="connsiteX2" fmla="*/ 1408522 w 1426434"/>
                <a:gd name="connsiteY2" fmla="*/ 38 h 219501"/>
                <a:gd name="connsiteX3" fmla="*/ 1426434 w 1426434"/>
                <a:gd name="connsiteY3" fmla="*/ 1131 h 219501"/>
                <a:gd name="connsiteX4" fmla="*/ 1420667 w 1426434"/>
                <a:gd name="connsiteY4" fmla="*/ 16044 h 219501"/>
                <a:gd name="connsiteX5" fmla="*/ 1322851 w 1426434"/>
                <a:gd name="connsiteY5" fmla="*/ 138911 h 219501"/>
                <a:gd name="connsiteX6" fmla="*/ 1250899 w 1426434"/>
                <a:gd name="connsiteY6" fmla="*/ 208297 h 219501"/>
                <a:gd name="connsiteX7" fmla="*/ 1234741 w 1426434"/>
                <a:gd name="connsiteY7" fmla="*/ 219247 h 219501"/>
                <a:gd name="connsiteX8" fmla="*/ 584278 w 1426434"/>
                <a:gd name="connsiteY8" fmla="*/ 219501 h 219501"/>
                <a:gd name="connsiteX9" fmla="*/ 191694 w 1426434"/>
                <a:gd name="connsiteY9" fmla="*/ 219222 h 219501"/>
                <a:gd name="connsiteX10" fmla="*/ 77516 w 1426434"/>
                <a:gd name="connsiteY10" fmla="*/ 111472 h 219501"/>
                <a:gd name="connsiteX11" fmla="*/ 8359 w 1426434"/>
                <a:gd name="connsiteY11" fmla="*/ 20211 h 219501"/>
                <a:gd name="connsiteX12" fmla="*/ 0 w 1426434"/>
                <a:gd name="connsiteY12" fmla="*/ 1156 h 21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6434" h="219501">
                  <a:moveTo>
                    <a:pt x="0" y="1156"/>
                  </a:moveTo>
                  <a:cubicBezTo>
                    <a:pt x="5971" y="775"/>
                    <a:pt x="11941" y="64"/>
                    <a:pt x="17912" y="38"/>
                  </a:cubicBezTo>
                  <a:cubicBezTo>
                    <a:pt x="481457" y="-13"/>
                    <a:pt x="944977" y="-13"/>
                    <a:pt x="1408522" y="38"/>
                  </a:cubicBezTo>
                  <a:cubicBezTo>
                    <a:pt x="1414493" y="38"/>
                    <a:pt x="1420464" y="749"/>
                    <a:pt x="1426434" y="1131"/>
                  </a:cubicBezTo>
                  <a:cubicBezTo>
                    <a:pt x="1424580" y="6136"/>
                    <a:pt x="1423817" y="12030"/>
                    <a:pt x="1420667" y="16044"/>
                  </a:cubicBezTo>
                  <a:cubicBezTo>
                    <a:pt x="1388426" y="57305"/>
                    <a:pt x="1357048" y="99327"/>
                    <a:pt x="1322851" y="138911"/>
                  </a:cubicBezTo>
                  <a:cubicBezTo>
                    <a:pt x="1301154" y="164013"/>
                    <a:pt x="1275214" y="185507"/>
                    <a:pt x="1250899" y="208297"/>
                  </a:cubicBezTo>
                  <a:cubicBezTo>
                    <a:pt x="1246199" y="212692"/>
                    <a:pt x="1240152" y="215639"/>
                    <a:pt x="1234741" y="219247"/>
                  </a:cubicBezTo>
                  <a:cubicBezTo>
                    <a:pt x="1017920" y="219349"/>
                    <a:pt x="801099" y="219476"/>
                    <a:pt x="584278" y="219501"/>
                  </a:cubicBezTo>
                  <a:cubicBezTo>
                    <a:pt x="453408" y="219501"/>
                    <a:pt x="322564" y="219323"/>
                    <a:pt x="191694" y="219222"/>
                  </a:cubicBezTo>
                  <a:cubicBezTo>
                    <a:pt x="153431" y="183500"/>
                    <a:pt x="113365" y="149506"/>
                    <a:pt x="77516" y="111472"/>
                  </a:cubicBezTo>
                  <a:cubicBezTo>
                    <a:pt x="51499" y="83855"/>
                    <a:pt x="30895" y="51055"/>
                    <a:pt x="8359" y="20211"/>
                  </a:cubicBezTo>
                  <a:cubicBezTo>
                    <a:pt x="4345" y="14774"/>
                    <a:pt x="2719" y="7558"/>
                    <a:pt x="0" y="1156"/>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grpSp>
      <p:sp>
        <p:nvSpPr>
          <p:cNvPr id="81" name="TextBox 80">
            <a:extLst>
              <a:ext uri="{FF2B5EF4-FFF2-40B4-BE49-F238E27FC236}">
                <a16:creationId xmlns:a16="http://schemas.microsoft.com/office/drawing/2014/main" id="{D06D3858-6BBD-00C0-2422-6C593AE99BCB}"/>
              </a:ext>
            </a:extLst>
          </p:cNvPr>
          <p:cNvSpPr txBox="1"/>
          <p:nvPr/>
        </p:nvSpPr>
        <p:spPr>
          <a:xfrm>
            <a:off x="10040604" y="5123932"/>
            <a:ext cx="1563850" cy="830997"/>
          </a:xfrm>
          <a:prstGeom prst="rect">
            <a:avLst/>
          </a:prstGeom>
          <a:noFill/>
        </p:spPr>
        <p:txBody>
          <a:bodyPr wrap="square">
            <a:spAutoFit/>
          </a:bodyPr>
          <a:lstStyle/>
          <a:p>
            <a:pPr algn="ctr"/>
            <a:r>
              <a:rPr lang="en-GB" sz="1600" dirty="0">
                <a:solidFill>
                  <a:schemeClr val="accent5">
                    <a:lumMod val="50000"/>
                  </a:schemeClr>
                </a:solidFill>
                <a:latin typeface="Poppins Bold" panose="00000800000000000000" pitchFamily="2" charset="0"/>
                <a:ea typeface="Open Sans" panose="020B0606030504020204" pitchFamily="34" charset="0"/>
                <a:cs typeface="Poppins Bold" panose="00000800000000000000" pitchFamily="2" charset="0"/>
              </a:rPr>
              <a:t>Promoting low-income lending</a:t>
            </a:r>
            <a:endParaRPr lang="en-GB" sz="1800" dirty="0">
              <a:solidFill>
                <a:schemeClr val="accent5">
                  <a:lumMod val="50000"/>
                </a:schemeClr>
              </a:solidFill>
              <a:latin typeface="Poppins Bold" panose="00000800000000000000" pitchFamily="2" charset="0"/>
              <a:cs typeface="Poppins Bold" panose="00000800000000000000" pitchFamily="2" charset="0"/>
            </a:endParaRPr>
          </a:p>
        </p:txBody>
      </p:sp>
      <p:grpSp>
        <p:nvGrpSpPr>
          <p:cNvPr id="8" name="Group 7">
            <a:extLst>
              <a:ext uri="{FF2B5EF4-FFF2-40B4-BE49-F238E27FC236}">
                <a16:creationId xmlns:a16="http://schemas.microsoft.com/office/drawing/2014/main" id="{E8ED8533-3307-6682-4619-C056519659A4}"/>
              </a:ext>
            </a:extLst>
          </p:cNvPr>
          <p:cNvGrpSpPr/>
          <p:nvPr/>
        </p:nvGrpSpPr>
        <p:grpSpPr>
          <a:xfrm>
            <a:off x="10321426" y="3965114"/>
            <a:ext cx="1002206" cy="1002206"/>
            <a:chOff x="10321426" y="3965114"/>
            <a:chExt cx="1002206" cy="1002206"/>
          </a:xfrm>
        </p:grpSpPr>
        <p:sp>
          <p:nvSpPr>
            <p:cNvPr id="34" name="Oval 33">
              <a:extLst>
                <a:ext uri="{FF2B5EF4-FFF2-40B4-BE49-F238E27FC236}">
                  <a16:creationId xmlns:a16="http://schemas.microsoft.com/office/drawing/2014/main" id="{AE29A253-13BB-16C1-DA25-DABA55DB4E8A}"/>
                </a:ext>
              </a:extLst>
            </p:cNvPr>
            <p:cNvSpPr/>
            <p:nvPr/>
          </p:nvSpPr>
          <p:spPr>
            <a:xfrm>
              <a:off x="10321426" y="3965114"/>
              <a:ext cx="1002206" cy="1002206"/>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98" name="Graphic 97">
              <a:extLst>
                <a:ext uri="{FF2B5EF4-FFF2-40B4-BE49-F238E27FC236}">
                  <a16:creationId xmlns:a16="http://schemas.microsoft.com/office/drawing/2014/main" id="{D88D838F-D06B-E778-061D-ECB533CCD1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1350" y="4165039"/>
              <a:ext cx="602357" cy="602357"/>
            </a:xfrm>
            <a:prstGeom prst="rect">
              <a:avLst/>
            </a:prstGeom>
          </p:spPr>
        </p:pic>
      </p:grpSp>
      <p:sp>
        <p:nvSpPr>
          <p:cNvPr id="37" name="TextBox 36">
            <a:extLst>
              <a:ext uri="{FF2B5EF4-FFF2-40B4-BE49-F238E27FC236}">
                <a16:creationId xmlns:a16="http://schemas.microsoft.com/office/drawing/2014/main" id="{4C241844-3159-EC16-3023-0B0BB48B311D}"/>
              </a:ext>
            </a:extLst>
          </p:cNvPr>
          <p:cNvSpPr txBox="1"/>
          <p:nvPr/>
        </p:nvSpPr>
        <p:spPr>
          <a:xfrm>
            <a:off x="756159" y="5123932"/>
            <a:ext cx="1372673" cy="338554"/>
          </a:xfrm>
          <a:prstGeom prst="rect">
            <a:avLst/>
          </a:prstGeom>
          <a:noFill/>
        </p:spPr>
        <p:txBody>
          <a:bodyPr wrap="square">
            <a:spAutoFit/>
          </a:bodyPr>
          <a:lstStyle/>
          <a:p>
            <a:pPr algn="ctr"/>
            <a:r>
              <a:rPr lang="en-GB" sz="1600" dirty="0">
                <a:solidFill>
                  <a:schemeClr val="accent5">
                    <a:lumMod val="50000"/>
                  </a:schemeClr>
                </a:solidFill>
                <a:latin typeface="Poppins Bold" panose="00000800000000000000" pitchFamily="2" charset="0"/>
                <a:ea typeface="Open Sans" panose="020B0606030504020204" pitchFamily="34" charset="0"/>
                <a:cs typeface="Poppins Bold" panose="00000800000000000000" pitchFamily="2" charset="0"/>
              </a:rPr>
              <a:t>Privacy</a:t>
            </a:r>
            <a:endParaRPr lang="en-GB" sz="1800" dirty="0">
              <a:solidFill>
                <a:schemeClr val="accent5">
                  <a:lumMod val="50000"/>
                </a:schemeClr>
              </a:solidFill>
              <a:latin typeface="Poppins Bold" panose="00000800000000000000" pitchFamily="2" charset="0"/>
              <a:cs typeface="Poppins Bold" panose="00000800000000000000" pitchFamily="2" charset="0"/>
            </a:endParaRPr>
          </a:p>
        </p:txBody>
      </p:sp>
      <p:grpSp>
        <p:nvGrpSpPr>
          <p:cNvPr id="2" name="Group 1">
            <a:extLst>
              <a:ext uri="{FF2B5EF4-FFF2-40B4-BE49-F238E27FC236}">
                <a16:creationId xmlns:a16="http://schemas.microsoft.com/office/drawing/2014/main" id="{96AB01CF-08CF-7B51-A81A-1D70A0EF9844}"/>
              </a:ext>
            </a:extLst>
          </p:cNvPr>
          <p:cNvGrpSpPr/>
          <p:nvPr/>
        </p:nvGrpSpPr>
        <p:grpSpPr>
          <a:xfrm>
            <a:off x="941393" y="3965114"/>
            <a:ext cx="1002206" cy="1002206"/>
            <a:chOff x="941393" y="3965114"/>
            <a:chExt cx="1002206" cy="1002206"/>
          </a:xfrm>
        </p:grpSpPr>
        <p:sp>
          <p:nvSpPr>
            <p:cNvPr id="10" name="Oval 9">
              <a:extLst>
                <a:ext uri="{FF2B5EF4-FFF2-40B4-BE49-F238E27FC236}">
                  <a16:creationId xmlns:a16="http://schemas.microsoft.com/office/drawing/2014/main" id="{D4712373-EB65-CFB8-31AF-A69DD3A740A7}"/>
                </a:ext>
              </a:extLst>
            </p:cNvPr>
            <p:cNvSpPr/>
            <p:nvPr/>
          </p:nvSpPr>
          <p:spPr>
            <a:xfrm>
              <a:off x="941393" y="3965114"/>
              <a:ext cx="1002206" cy="1002206"/>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02" name="Graphic 101">
              <a:extLst>
                <a:ext uri="{FF2B5EF4-FFF2-40B4-BE49-F238E27FC236}">
                  <a16:creationId xmlns:a16="http://schemas.microsoft.com/office/drawing/2014/main" id="{9FACDE6F-A045-5488-4856-9AE10735D3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1316" y="4165039"/>
              <a:ext cx="602357" cy="602357"/>
            </a:xfrm>
            <a:prstGeom prst="rect">
              <a:avLst/>
            </a:prstGeom>
          </p:spPr>
        </p:pic>
      </p:grpSp>
      <p:sp>
        <p:nvSpPr>
          <p:cNvPr id="84" name="TextBox 83">
            <a:extLst>
              <a:ext uri="{FF2B5EF4-FFF2-40B4-BE49-F238E27FC236}">
                <a16:creationId xmlns:a16="http://schemas.microsoft.com/office/drawing/2014/main" id="{77DE6ED7-367E-E0E4-AA1E-D3809291FC39}"/>
              </a:ext>
            </a:extLst>
          </p:cNvPr>
          <p:cNvSpPr txBox="1"/>
          <p:nvPr/>
        </p:nvSpPr>
        <p:spPr>
          <a:xfrm>
            <a:off x="5381139" y="5123932"/>
            <a:ext cx="1490316" cy="584775"/>
          </a:xfrm>
          <a:prstGeom prst="rect">
            <a:avLst/>
          </a:prstGeom>
          <a:noFill/>
        </p:spPr>
        <p:txBody>
          <a:bodyPr wrap="square">
            <a:spAutoFit/>
          </a:bodyPr>
          <a:lstStyle/>
          <a:p>
            <a:pPr algn="ctr"/>
            <a:r>
              <a:rPr lang="en-GB" sz="1600" dirty="0">
                <a:solidFill>
                  <a:schemeClr val="accent5">
                    <a:lumMod val="50000"/>
                  </a:schemeClr>
                </a:solidFill>
                <a:latin typeface="Poppins Bold" panose="00000800000000000000" pitchFamily="2" charset="0"/>
                <a:ea typeface="Open Sans" panose="020B0606030504020204" pitchFamily="34" charset="0"/>
                <a:cs typeface="Poppins Bold" panose="00000800000000000000" pitchFamily="2" charset="0"/>
              </a:rPr>
              <a:t>Anti-money laundering</a:t>
            </a:r>
            <a:endParaRPr lang="en-GB" sz="1800" dirty="0">
              <a:solidFill>
                <a:schemeClr val="accent5">
                  <a:lumMod val="50000"/>
                </a:schemeClr>
              </a:solidFill>
              <a:latin typeface="Poppins Bold" panose="00000800000000000000" pitchFamily="2" charset="0"/>
              <a:cs typeface="Poppins Bold" panose="00000800000000000000" pitchFamily="2" charset="0"/>
            </a:endParaRPr>
          </a:p>
        </p:txBody>
      </p:sp>
      <p:grpSp>
        <p:nvGrpSpPr>
          <p:cNvPr id="5" name="Group 4">
            <a:extLst>
              <a:ext uri="{FF2B5EF4-FFF2-40B4-BE49-F238E27FC236}">
                <a16:creationId xmlns:a16="http://schemas.microsoft.com/office/drawing/2014/main" id="{2E59A2D7-4614-F75A-F103-EE17EDA5C45C}"/>
              </a:ext>
            </a:extLst>
          </p:cNvPr>
          <p:cNvGrpSpPr/>
          <p:nvPr/>
        </p:nvGrpSpPr>
        <p:grpSpPr>
          <a:xfrm>
            <a:off x="5631410" y="3965114"/>
            <a:ext cx="1002206" cy="1002206"/>
            <a:chOff x="5631410" y="3965114"/>
            <a:chExt cx="1002206" cy="1002206"/>
          </a:xfrm>
        </p:grpSpPr>
        <p:sp>
          <p:nvSpPr>
            <p:cNvPr id="25" name="Oval 24">
              <a:extLst>
                <a:ext uri="{FF2B5EF4-FFF2-40B4-BE49-F238E27FC236}">
                  <a16:creationId xmlns:a16="http://schemas.microsoft.com/office/drawing/2014/main" id="{812DB94E-9DA7-DFF3-22D3-B60EA21D11E2}"/>
                </a:ext>
              </a:extLst>
            </p:cNvPr>
            <p:cNvSpPr/>
            <p:nvPr/>
          </p:nvSpPr>
          <p:spPr>
            <a:xfrm>
              <a:off x="5631410" y="3965114"/>
              <a:ext cx="1002206" cy="1002206"/>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04" name="Graphic 103">
              <a:extLst>
                <a:ext uri="{FF2B5EF4-FFF2-40B4-BE49-F238E27FC236}">
                  <a16:creationId xmlns:a16="http://schemas.microsoft.com/office/drawing/2014/main" id="{A0111DAB-2C02-B2DE-CF53-6F6882375B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31333" y="4165039"/>
              <a:ext cx="602357" cy="602357"/>
            </a:xfrm>
            <a:prstGeom prst="rect">
              <a:avLst/>
            </a:prstGeom>
          </p:spPr>
        </p:pic>
        <p:cxnSp>
          <p:nvCxnSpPr>
            <p:cNvPr id="86" name="Straight Connector 85">
              <a:extLst>
                <a:ext uri="{FF2B5EF4-FFF2-40B4-BE49-F238E27FC236}">
                  <a16:creationId xmlns:a16="http://schemas.microsoft.com/office/drawing/2014/main" id="{778A7AC2-71C0-C48B-CAA0-4829DB5C0A76}"/>
                </a:ext>
              </a:extLst>
            </p:cNvPr>
            <p:cNvCxnSpPr>
              <a:cxnSpLocks/>
            </p:cNvCxnSpPr>
            <p:nvPr/>
          </p:nvCxnSpPr>
          <p:spPr>
            <a:xfrm>
              <a:off x="5778180" y="4111884"/>
              <a:ext cx="708666" cy="708666"/>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39" name="TextBox 38">
            <a:extLst>
              <a:ext uri="{FF2B5EF4-FFF2-40B4-BE49-F238E27FC236}">
                <a16:creationId xmlns:a16="http://schemas.microsoft.com/office/drawing/2014/main" id="{DE3F338F-D867-F0FA-47F0-237FC65AD8B3}"/>
              </a:ext>
            </a:extLst>
          </p:cNvPr>
          <p:cNvSpPr txBox="1"/>
          <p:nvPr/>
        </p:nvSpPr>
        <p:spPr>
          <a:xfrm>
            <a:off x="3882837" y="5123932"/>
            <a:ext cx="1372673" cy="584775"/>
          </a:xfrm>
          <a:prstGeom prst="rect">
            <a:avLst/>
          </a:prstGeom>
          <a:noFill/>
        </p:spPr>
        <p:txBody>
          <a:bodyPr wrap="square">
            <a:spAutoFit/>
          </a:bodyPr>
          <a:lstStyle/>
          <a:p>
            <a:pPr algn="ctr"/>
            <a:r>
              <a:rPr lang="en-GB" sz="1600" dirty="0">
                <a:solidFill>
                  <a:schemeClr val="accent5">
                    <a:lumMod val="50000"/>
                  </a:schemeClr>
                </a:solidFill>
                <a:latin typeface="Poppins Bold" panose="00000800000000000000" pitchFamily="2" charset="0"/>
                <a:ea typeface="Open Sans" panose="020B0606030504020204" pitchFamily="34" charset="0"/>
                <a:cs typeface="Poppins Bold" panose="00000800000000000000" pitchFamily="2" charset="0"/>
              </a:rPr>
              <a:t>Fraud prevention</a:t>
            </a:r>
            <a:endParaRPr lang="en-GB" sz="1800" dirty="0">
              <a:solidFill>
                <a:schemeClr val="accent5">
                  <a:lumMod val="50000"/>
                </a:schemeClr>
              </a:solidFill>
              <a:latin typeface="Poppins Bold" panose="00000800000000000000" pitchFamily="2" charset="0"/>
              <a:cs typeface="Poppins Bold" panose="00000800000000000000" pitchFamily="2" charset="0"/>
            </a:endParaRPr>
          </a:p>
        </p:txBody>
      </p:sp>
      <p:grpSp>
        <p:nvGrpSpPr>
          <p:cNvPr id="4" name="Group 3">
            <a:extLst>
              <a:ext uri="{FF2B5EF4-FFF2-40B4-BE49-F238E27FC236}">
                <a16:creationId xmlns:a16="http://schemas.microsoft.com/office/drawing/2014/main" id="{D27A162D-D6FD-1FD3-3E00-10DC58C0895B}"/>
              </a:ext>
            </a:extLst>
          </p:cNvPr>
          <p:cNvGrpSpPr/>
          <p:nvPr/>
        </p:nvGrpSpPr>
        <p:grpSpPr>
          <a:xfrm>
            <a:off x="4068071" y="3965114"/>
            <a:ext cx="1002206" cy="1002206"/>
            <a:chOff x="4068071" y="3965114"/>
            <a:chExt cx="1002206" cy="1002206"/>
          </a:xfrm>
        </p:grpSpPr>
        <p:sp>
          <p:nvSpPr>
            <p:cNvPr id="22" name="Oval 21">
              <a:extLst>
                <a:ext uri="{FF2B5EF4-FFF2-40B4-BE49-F238E27FC236}">
                  <a16:creationId xmlns:a16="http://schemas.microsoft.com/office/drawing/2014/main" id="{A8F89C2D-ACD3-3ADB-47E8-EAA82F48B5FC}"/>
                </a:ext>
              </a:extLst>
            </p:cNvPr>
            <p:cNvSpPr/>
            <p:nvPr/>
          </p:nvSpPr>
          <p:spPr>
            <a:xfrm>
              <a:off x="4068071" y="3965114"/>
              <a:ext cx="1002206" cy="1002206"/>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08" name="Graphic 107">
              <a:extLst>
                <a:ext uri="{FF2B5EF4-FFF2-40B4-BE49-F238E27FC236}">
                  <a16:creationId xmlns:a16="http://schemas.microsoft.com/office/drawing/2014/main" id="{163C5CA6-6298-CFDB-D93E-F4DD89C6143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39959" y="4131882"/>
              <a:ext cx="658428" cy="658428"/>
            </a:xfrm>
            <a:prstGeom prst="rect">
              <a:avLst/>
            </a:prstGeom>
          </p:spPr>
        </p:pic>
        <p:cxnSp>
          <p:nvCxnSpPr>
            <p:cNvPr id="89" name="Straight Connector 88">
              <a:extLst>
                <a:ext uri="{FF2B5EF4-FFF2-40B4-BE49-F238E27FC236}">
                  <a16:creationId xmlns:a16="http://schemas.microsoft.com/office/drawing/2014/main" id="{249FB19E-2AB0-7DB3-4351-C7C9E730F5DD}"/>
                </a:ext>
              </a:extLst>
            </p:cNvPr>
            <p:cNvCxnSpPr>
              <a:cxnSpLocks/>
            </p:cNvCxnSpPr>
            <p:nvPr/>
          </p:nvCxnSpPr>
          <p:spPr>
            <a:xfrm>
              <a:off x="4214841" y="4111884"/>
              <a:ext cx="708666" cy="708666"/>
            </a:xfrm>
            <a:prstGeom prst="line">
              <a:avLst/>
            </a:prstGeom>
            <a:ln w="76200">
              <a:solidFill>
                <a:schemeClr val="accent5"/>
              </a:solidFill>
            </a:ln>
          </p:spPr>
          <p:style>
            <a:lnRef idx="1">
              <a:schemeClr val="dk1"/>
            </a:lnRef>
            <a:fillRef idx="0">
              <a:schemeClr val="dk1"/>
            </a:fillRef>
            <a:effectRef idx="0">
              <a:schemeClr val="dk1"/>
            </a:effectRef>
            <a:fontRef idx="minor">
              <a:schemeClr val="tx1"/>
            </a:fontRef>
          </p:style>
        </p:cxnSp>
      </p:grpSp>
      <p:sp>
        <p:nvSpPr>
          <p:cNvPr id="74" name="TextBox 73">
            <a:extLst>
              <a:ext uri="{FF2B5EF4-FFF2-40B4-BE49-F238E27FC236}">
                <a16:creationId xmlns:a16="http://schemas.microsoft.com/office/drawing/2014/main" id="{3C5BE6AC-00A8-082E-93A3-E08607BFD4DC}"/>
              </a:ext>
            </a:extLst>
          </p:cNvPr>
          <p:cNvSpPr txBox="1"/>
          <p:nvPr/>
        </p:nvSpPr>
        <p:spPr>
          <a:xfrm>
            <a:off x="7009515" y="5123932"/>
            <a:ext cx="1372673" cy="584775"/>
          </a:xfrm>
          <a:prstGeom prst="rect">
            <a:avLst/>
          </a:prstGeom>
          <a:noFill/>
        </p:spPr>
        <p:txBody>
          <a:bodyPr wrap="square">
            <a:spAutoFit/>
          </a:bodyPr>
          <a:lstStyle/>
          <a:p>
            <a:pPr algn="ctr"/>
            <a:r>
              <a:rPr lang="en-GB" sz="1600" dirty="0">
                <a:solidFill>
                  <a:schemeClr val="accent5">
                    <a:lumMod val="50000"/>
                  </a:schemeClr>
                </a:solidFill>
                <a:latin typeface="Poppins Bold" panose="00000800000000000000" pitchFamily="2" charset="0"/>
                <a:ea typeface="Open Sans" panose="020B0606030504020204" pitchFamily="34" charset="0"/>
                <a:cs typeface="Poppins Bold" panose="00000800000000000000" pitchFamily="2" charset="0"/>
              </a:rPr>
              <a:t>Anti-terrorism</a:t>
            </a:r>
            <a:endParaRPr lang="en-GB" sz="1800" dirty="0">
              <a:solidFill>
                <a:schemeClr val="accent5">
                  <a:lumMod val="50000"/>
                </a:schemeClr>
              </a:solidFill>
              <a:latin typeface="Poppins Bold" panose="00000800000000000000" pitchFamily="2" charset="0"/>
              <a:cs typeface="Poppins Bold" panose="00000800000000000000" pitchFamily="2" charset="0"/>
            </a:endParaRPr>
          </a:p>
        </p:txBody>
      </p:sp>
      <p:grpSp>
        <p:nvGrpSpPr>
          <p:cNvPr id="6" name="Group 5">
            <a:extLst>
              <a:ext uri="{FF2B5EF4-FFF2-40B4-BE49-F238E27FC236}">
                <a16:creationId xmlns:a16="http://schemas.microsoft.com/office/drawing/2014/main" id="{7EF8FE7E-EC32-BBB5-4C69-079AE9A62CA9}"/>
              </a:ext>
            </a:extLst>
          </p:cNvPr>
          <p:cNvGrpSpPr/>
          <p:nvPr/>
        </p:nvGrpSpPr>
        <p:grpSpPr>
          <a:xfrm>
            <a:off x="7194749" y="3965114"/>
            <a:ext cx="1002206" cy="1002206"/>
            <a:chOff x="7194749" y="3965114"/>
            <a:chExt cx="1002206" cy="1002206"/>
          </a:xfrm>
        </p:grpSpPr>
        <p:sp>
          <p:nvSpPr>
            <p:cNvPr id="28" name="Oval 27">
              <a:extLst>
                <a:ext uri="{FF2B5EF4-FFF2-40B4-BE49-F238E27FC236}">
                  <a16:creationId xmlns:a16="http://schemas.microsoft.com/office/drawing/2014/main" id="{DA638C37-3167-12E3-46A6-9F01A6C5E62F}"/>
                </a:ext>
              </a:extLst>
            </p:cNvPr>
            <p:cNvSpPr/>
            <p:nvPr/>
          </p:nvSpPr>
          <p:spPr>
            <a:xfrm>
              <a:off x="7194749" y="3965114"/>
              <a:ext cx="1002206" cy="1002206"/>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06" name="Graphic 105">
              <a:extLst>
                <a:ext uri="{FF2B5EF4-FFF2-40B4-BE49-F238E27FC236}">
                  <a16:creationId xmlns:a16="http://schemas.microsoft.com/office/drawing/2014/main" id="{A82D9449-6CE8-21DD-6D3D-712C09562FA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314941" y="4080187"/>
              <a:ext cx="761819" cy="761819"/>
            </a:xfrm>
            <a:prstGeom prst="rect">
              <a:avLst/>
            </a:prstGeom>
          </p:spPr>
        </p:pic>
        <p:cxnSp>
          <p:nvCxnSpPr>
            <p:cNvPr id="91" name="Straight Connector 90">
              <a:extLst>
                <a:ext uri="{FF2B5EF4-FFF2-40B4-BE49-F238E27FC236}">
                  <a16:creationId xmlns:a16="http://schemas.microsoft.com/office/drawing/2014/main" id="{207A233E-9F64-7AF0-C8DA-9B8D92D96900}"/>
                </a:ext>
              </a:extLst>
            </p:cNvPr>
            <p:cNvCxnSpPr>
              <a:cxnSpLocks/>
            </p:cNvCxnSpPr>
            <p:nvPr/>
          </p:nvCxnSpPr>
          <p:spPr>
            <a:xfrm>
              <a:off x="7341519" y="4111884"/>
              <a:ext cx="708666" cy="708666"/>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75" name="TextBox 74">
            <a:extLst>
              <a:ext uri="{FF2B5EF4-FFF2-40B4-BE49-F238E27FC236}">
                <a16:creationId xmlns:a16="http://schemas.microsoft.com/office/drawing/2014/main" id="{8C4E615A-9520-0A76-098D-64AC4E842F3D}"/>
              </a:ext>
            </a:extLst>
          </p:cNvPr>
          <p:cNvSpPr txBox="1"/>
          <p:nvPr/>
        </p:nvSpPr>
        <p:spPr>
          <a:xfrm>
            <a:off x="8572854" y="5123932"/>
            <a:ext cx="1372673" cy="584775"/>
          </a:xfrm>
          <a:prstGeom prst="rect">
            <a:avLst/>
          </a:prstGeom>
          <a:noFill/>
        </p:spPr>
        <p:txBody>
          <a:bodyPr wrap="square">
            <a:spAutoFit/>
          </a:bodyPr>
          <a:lstStyle/>
          <a:p>
            <a:pPr algn="ctr"/>
            <a:r>
              <a:rPr lang="en-GB" sz="1600" dirty="0">
                <a:solidFill>
                  <a:schemeClr val="accent5">
                    <a:lumMod val="50000"/>
                  </a:schemeClr>
                </a:solidFill>
                <a:latin typeface="Poppins Bold" panose="00000800000000000000" pitchFamily="2" charset="0"/>
                <a:ea typeface="Open Sans" panose="020B0606030504020204" pitchFamily="34" charset="0"/>
                <a:cs typeface="Poppins Bold" panose="00000800000000000000" pitchFamily="2" charset="0"/>
              </a:rPr>
              <a:t>Anti-usury lending</a:t>
            </a:r>
            <a:endParaRPr lang="en-GB" sz="1800" dirty="0">
              <a:solidFill>
                <a:schemeClr val="accent5">
                  <a:lumMod val="50000"/>
                </a:schemeClr>
              </a:solidFill>
              <a:latin typeface="Poppins Bold" panose="00000800000000000000" pitchFamily="2" charset="0"/>
              <a:cs typeface="Poppins Bold" panose="00000800000000000000" pitchFamily="2" charset="0"/>
            </a:endParaRPr>
          </a:p>
        </p:txBody>
      </p:sp>
      <p:grpSp>
        <p:nvGrpSpPr>
          <p:cNvPr id="7" name="Group 6">
            <a:extLst>
              <a:ext uri="{FF2B5EF4-FFF2-40B4-BE49-F238E27FC236}">
                <a16:creationId xmlns:a16="http://schemas.microsoft.com/office/drawing/2014/main" id="{F1BAF771-6077-6B51-EDC5-AF8F5E27BB34}"/>
              </a:ext>
            </a:extLst>
          </p:cNvPr>
          <p:cNvGrpSpPr/>
          <p:nvPr/>
        </p:nvGrpSpPr>
        <p:grpSpPr>
          <a:xfrm>
            <a:off x="8758088" y="3965114"/>
            <a:ext cx="1002206" cy="1002206"/>
            <a:chOff x="8758088" y="3965114"/>
            <a:chExt cx="1002206" cy="1002206"/>
          </a:xfrm>
        </p:grpSpPr>
        <p:sp>
          <p:nvSpPr>
            <p:cNvPr id="31" name="Oval 30">
              <a:extLst>
                <a:ext uri="{FF2B5EF4-FFF2-40B4-BE49-F238E27FC236}">
                  <a16:creationId xmlns:a16="http://schemas.microsoft.com/office/drawing/2014/main" id="{309DFFD2-CD12-08E9-3BDD-5BE1107E1019}"/>
                </a:ext>
              </a:extLst>
            </p:cNvPr>
            <p:cNvSpPr/>
            <p:nvPr/>
          </p:nvSpPr>
          <p:spPr>
            <a:xfrm>
              <a:off x="8758088" y="3965114"/>
              <a:ext cx="1002206" cy="1002206"/>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95" name="Graphic 94">
              <a:extLst>
                <a:ext uri="{FF2B5EF4-FFF2-40B4-BE49-F238E27FC236}">
                  <a16:creationId xmlns:a16="http://schemas.microsoft.com/office/drawing/2014/main" id="{F9A3EF3E-8EEB-6F63-80DC-0DC473131DE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8901942" y="4108968"/>
              <a:ext cx="711582" cy="711582"/>
            </a:xfrm>
            <a:prstGeom prst="rect">
              <a:avLst/>
            </a:prstGeom>
          </p:spPr>
        </p:pic>
        <p:cxnSp>
          <p:nvCxnSpPr>
            <p:cNvPr id="93" name="Straight Connector 92">
              <a:extLst>
                <a:ext uri="{FF2B5EF4-FFF2-40B4-BE49-F238E27FC236}">
                  <a16:creationId xmlns:a16="http://schemas.microsoft.com/office/drawing/2014/main" id="{2963C24B-0914-5CD4-633D-415D7F4D9F1A}"/>
                </a:ext>
              </a:extLst>
            </p:cNvPr>
            <p:cNvCxnSpPr>
              <a:cxnSpLocks/>
            </p:cNvCxnSpPr>
            <p:nvPr/>
          </p:nvCxnSpPr>
          <p:spPr>
            <a:xfrm>
              <a:off x="8904858" y="4111884"/>
              <a:ext cx="708666" cy="708666"/>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38" name="TextBox 37">
            <a:extLst>
              <a:ext uri="{FF2B5EF4-FFF2-40B4-BE49-F238E27FC236}">
                <a16:creationId xmlns:a16="http://schemas.microsoft.com/office/drawing/2014/main" id="{410A6008-04F2-7D0C-24BB-9D618740EA90}"/>
              </a:ext>
            </a:extLst>
          </p:cNvPr>
          <p:cNvSpPr txBox="1"/>
          <p:nvPr/>
        </p:nvSpPr>
        <p:spPr>
          <a:xfrm>
            <a:off x="2319498" y="5123932"/>
            <a:ext cx="1372673" cy="338554"/>
          </a:xfrm>
          <a:prstGeom prst="rect">
            <a:avLst/>
          </a:prstGeom>
          <a:noFill/>
        </p:spPr>
        <p:txBody>
          <a:bodyPr wrap="square">
            <a:spAutoFit/>
          </a:bodyPr>
          <a:lstStyle/>
          <a:p>
            <a:pPr algn="ctr"/>
            <a:r>
              <a:rPr lang="en-GB" sz="1600" dirty="0">
                <a:solidFill>
                  <a:schemeClr val="accent5">
                    <a:lumMod val="50000"/>
                  </a:schemeClr>
                </a:solidFill>
                <a:latin typeface="Poppins Bold" panose="00000800000000000000" pitchFamily="2" charset="0"/>
                <a:ea typeface="Open Sans" panose="020B0606030504020204" pitchFamily="34" charset="0"/>
                <a:cs typeface="Poppins Bold" panose="00000800000000000000" pitchFamily="2" charset="0"/>
              </a:rPr>
              <a:t>Disclosure</a:t>
            </a:r>
            <a:endParaRPr lang="en-GB" sz="1800" dirty="0">
              <a:solidFill>
                <a:schemeClr val="accent5">
                  <a:lumMod val="50000"/>
                </a:schemeClr>
              </a:solidFill>
              <a:latin typeface="Poppins Bold" panose="00000800000000000000" pitchFamily="2" charset="0"/>
              <a:cs typeface="Poppins Bold" panose="00000800000000000000" pitchFamily="2" charset="0"/>
            </a:endParaRPr>
          </a:p>
        </p:txBody>
      </p:sp>
      <p:grpSp>
        <p:nvGrpSpPr>
          <p:cNvPr id="3" name="Group 2">
            <a:extLst>
              <a:ext uri="{FF2B5EF4-FFF2-40B4-BE49-F238E27FC236}">
                <a16:creationId xmlns:a16="http://schemas.microsoft.com/office/drawing/2014/main" id="{CC11FE93-81B5-2107-7B99-1597D530218E}"/>
              </a:ext>
            </a:extLst>
          </p:cNvPr>
          <p:cNvGrpSpPr/>
          <p:nvPr/>
        </p:nvGrpSpPr>
        <p:grpSpPr>
          <a:xfrm>
            <a:off x="2504732" y="3965114"/>
            <a:ext cx="1002206" cy="1002206"/>
            <a:chOff x="2504732" y="3965114"/>
            <a:chExt cx="1002206" cy="1002206"/>
          </a:xfrm>
        </p:grpSpPr>
        <p:sp>
          <p:nvSpPr>
            <p:cNvPr id="15" name="Oval 14">
              <a:extLst>
                <a:ext uri="{FF2B5EF4-FFF2-40B4-BE49-F238E27FC236}">
                  <a16:creationId xmlns:a16="http://schemas.microsoft.com/office/drawing/2014/main" id="{720E706E-A6DB-FB9F-AC97-6DB628766135}"/>
                </a:ext>
              </a:extLst>
            </p:cNvPr>
            <p:cNvSpPr/>
            <p:nvPr/>
          </p:nvSpPr>
          <p:spPr>
            <a:xfrm>
              <a:off x="2504732" y="3965114"/>
              <a:ext cx="1002206" cy="1002206"/>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10" name="Graphic 109">
              <a:extLst>
                <a:ext uri="{FF2B5EF4-FFF2-40B4-BE49-F238E27FC236}">
                  <a16:creationId xmlns:a16="http://schemas.microsoft.com/office/drawing/2014/main" id="{2974DECD-FBCF-6CC7-C5D5-D59357FE62B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704655" y="4165039"/>
              <a:ext cx="602357" cy="602357"/>
            </a:xfrm>
            <a:prstGeom prst="rect">
              <a:avLst/>
            </a:prstGeom>
          </p:spPr>
        </p:pic>
      </p:grpSp>
      <p:sp>
        <p:nvSpPr>
          <p:cNvPr id="9" name="Left Brace 8">
            <a:extLst>
              <a:ext uri="{FF2B5EF4-FFF2-40B4-BE49-F238E27FC236}">
                <a16:creationId xmlns:a16="http://schemas.microsoft.com/office/drawing/2014/main" id="{AEF501F3-DB8C-9140-31CF-2ECCEFE26E72}"/>
              </a:ext>
            </a:extLst>
          </p:cNvPr>
          <p:cNvSpPr/>
          <p:nvPr/>
        </p:nvSpPr>
        <p:spPr>
          <a:xfrm rot="16200000">
            <a:off x="5814351" y="-5616059"/>
            <a:ext cx="563300" cy="9869352"/>
          </a:xfrm>
          <a:prstGeom prst="leftBrace">
            <a:avLst>
              <a:gd name="adj1" fmla="val 59947"/>
              <a:gd name="adj2" fmla="val 50000"/>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Poppins" panose="00000500000000000000" pitchFamily="2" charset="0"/>
            </a:endParaRPr>
          </a:p>
        </p:txBody>
      </p:sp>
      <p:grpSp>
        <p:nvGrpSpPr>
          <p:cNvPr id="11" name="Group 10">
            <a:extLst>
              <a:ext uri="{FF2B5EF4-FFF2-40B4-BE49-F238E27FC236}">
                <a16:creationId xmlns:a16="http://schemas.microsoft.com/office/drawing/2014/main" id="{14D6EE07-3EE4-0006-A0AC-47402CDA81BB}"/>
              </a:ext>
            </a:extLst>
          </p:cNvPr>
          <p:cNvGrpSpPr/>
          <p:nvPr/>
        </p:nvGrpSpPr>
        <p:grpSpPr>
          <a:xfrm>
            <a:off x="4737730" y="-1805713"/>
            <a:ext cx="2560244" cy="876187"/>
            <a:chOff x="4143122" y="1874742"/>
            <a:chExt cx="2560244" cy="876187"/>
          </a:xfrm>
        </p:grpSpPr>
        <p:sp>
          <p:nvSpPr>
            <p:cNvPr id="12" name="Rectangle: Rounded Corners 11">
              <a:extLst>
                <a:ext uri="{FF2B5EF4-FFF2-40B4-BE49-F238E27FC236}">
                  <a16:creationId xmlns:a16="http://schemas.microsoft.com/office/drawing/2014/main" id="{A9AC47B4-B968-6948-F586-5EA152B7D401}"/>
                </a:ext>
              </a:extLst>
            </p:cNvPr>
            <p:cNvSpPr/>
            <p:nvPr/>
          </p:nvSpPr>
          <p:spPr>
            <a:xfrm>
              <a:off x="4143122" y="1874742"/>
              <a:ext cx="2560244" cy="876187"/>
            </a:xfrm>
            <a:prstGeom prst="roundRect">
              <a:avLst>
                <a:gd name="adj" fmla="val 50000"/>
              </a:avLst>
            </a:prstGeom>
            <a:solidFill>
              <a:schemeClr val="accent2">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13" name="TextBox 12">
              <a:extLst>
                <a:ext uri="{FF2B5EF4-FFF2-40B4-BE49-F238E27FC236}">
                  <a16:creationId xmlns:a16="http://schemas.microsoft.com/office/drawing/2014/main" id="{6C7DED60-21AC-8ECF-B8BE-FCF15C47A1C9}"/>
                </a:ext>
              </a:extLst>
            </p:cNvPr>
            <p:cNvSpPr txBox="1"/>
            <p:nvPr/>
          </p:nvSpPr>
          <p:spPr>
            <a:xfrm>
              <a:off x="4820452" y="2114708"/>
              <a:ext cx="1780808" cy="400110"/>
            </a:xfrm>
            <a:prstGeom prst="rect">
              <a:avLst/>
            </a:prstGeom>
            <a:noFill/>
          </p:spPr>
          <p:txBody>
            <a:bodyPr wrap="square" rtlCol="0">
              <a:spAutoFit/>
            </a:bodyPr>
            <a:lstStyle/>
            <a:p>
              <a:pPr algn="ctr"/>
              <a:r>
                <a:rPr lang="en-GB" sz="2000" b="0" i="0" u="none" strike="noStrike" dirty="0">
                  <a:solidFill>
                    <a:schemeClr val="accent2">
                      <a:lumMod val="50000"/>
                    </a:schemeClr>
                  </a:solidFill>
                  <a:effectLst/>
                  <a:latin typeface="Poppins Bold" panose="00000800000000000000" pitchFamily="2" charset="0"/>
                  <a:cs typeface="Poppins Bold" panose="00000800000000000000" pitchFamily="2" charset="0"/>
                </a:rPr>
                <a:t>Banking</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pic>
          <p:nvPicPr>
            <p:cNvPr id="14" name="Graphic 13">
              <a:extLst>
                <a:ext uri="{FF2B5EF4-FFF2-40B4-BE49-F238E27FC236}">
                  <a16:creationId xmlns:a16="http://schemas.microsoft.com/office/drawing/2014/main" id="{899F529B-B4B0-DB6D-FED6-1900F70BF08A}"/>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4397150" y="2058870"/>
              <a:ext cx="501625" cy="501625"/>
            </a:xfrm>
            <a:prstGeom prst="rect">
              <a:avLst/>
            </a:prstGeom>
          </p:spPr>
        </p:pic>
      </p:grpSp>
      <p:grpSp>
        <p:nvGrpSpPr>
          <p:cNvPr id="16" name="Group 15">
            <a:extLst>
              <a:ext uri="{FF2B5EF4-FFF2-40B4-BE49-F238E27FC236}">
                <a16:creationId xmlns:a16="http://schemas.microsoft.com/office/drawing/2014/main" id="{9A4D050E-D512-C574-F3F0-2468AE963DE2}"/>
              </a:ext>
            </a:extLst>
          </p:cNvPr>
          <p:cNvGrpSpPr/>
          <p:nvPr/>
        </p:nvGrpSpPr>
        <p:grpSpPr>
          <a:xfrm>
            <a:off x="1380114" y="-1822467"/>
            <a:ext cx="2582391" cy="876187"/>
            <a:chOff x="707461" y="1874742"/>
            <a:chExt cx="2582391" cy="876187"/>
          </a:xfrm>
        </p:grpSpPr>
        <p:sp>
          <p:nvSpPr>
            <p:cNvPr id="17" name="Rectangle: Rounded Corners 16">
              <a:extLst>
                <a:ext uri="{FF2B5EF4-FFF2-40B4-BE49-F238E27FC236}">
                  <a16:creationId xmlns:a16="http://schemas.microsoft.com/office/drawing/2014/main" id="{CB77D470-0228-7264-2868-1FC1FF3A5BA5}"/>
                </a:ext>
              </a:extLst>
            </p:cNvPr>
            <p:cNvSpPr/>
            <p:nvPr/>
          </p:nvSpPr>
          <p:spPr>
            <a:xfrm>
              <a:off x="707461" y="1874742"/>
              <a:ext cx="2582391" cy="876187"/>
            </a:xfrm>
            <a:prstGeom prst="roundRect">
              <a:avLst>
                <a:gd name="adj" fmla="val 50000"/>
              </a:avLst>
            </a:prstGeom>
            <a:solidFill>
              <a:schemeClr val="accent2">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18" name="TextBox 17">
              <a:extLst>
                <a:ext uri="{FF2B5EF4-FFF2-40B4-BE49-F238E27FC236}">
                  <a16:creationId xmlns:a16="http://schemas.microsoft.com/office/drawing/2014/main" id="{D918235F-D6A3-1583-4D6D-659418CB1844}"/>
                </a:ext>
              </a:extLst>
            </p:cNvPr>
            <p:cNvSpPr txBox="1"/>
            <p:nvPr/>
          </p:nvSpPr>
          <p:spPr>
            <a:xfrm>
              <a:off x="1293246" y="2114708"/>
              <a:ext cx="1990575" cy="400110"/>
            </a:xfrm>
            <a:prstGeom prst="rect">
              <a:avLst/>
            </a:prstGeom>
            <a:noFill/>
          </p:spPr>
          <p:txBody>
            <a:bodyPr wrap="square" rtlCol="0">
              <a:spAutoFit/>
            </a:bodyPr>
            <a:lstStyle/>
            <a:p>
              <a:pPr algn="ctr"/>
              <a:r>
                <a:rPr lang="en-GB" sz="2000" b="0" i="0" u="none" strike="noStrike" dirty="0">
                  <a:solidFill>
                    <a:schemeClr val="accent2">
                      <a:lumMod val="50000"/>
                    </a:schemeClr>
                  </a:solidFill>
                  <a:effectLst/>
                  <a:latin typeface="Poppins Bold" panose="00000800000000000000" pitchFamily="2" charset="0"/>
                  <a:cs typeface="Poppins Bold" panose="00000800000000000000" pitchFamily="2" charset="0"/>
                </a:rPr>
                <a:t>Securities</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pic>
          <p:nvPicPr>
            <p:cNvPr id="19" name="Graphic 18">
              <a:extLst>
                <a:ext uri="{FF2B5EF4-FFF2-40B4-BE49-F238E27FC236}">
                  <a16:creationId xmlns:a16="http://schemas.microsoft.com/office/drawing/2014/main" id="{1224552E-F9BE-DE37-5B21-10137B749E1E}"/>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09895" y="2022293"/>
              <a:ext cx="584937" cy="584937"/>
            </a:xfrm>
            <a:prstGeom prst="rect">
              <a:avLst/>
            </a:prstGeom>
          </p:spPr>
        </p:pic>
      </p:grpSp>
      <p:grpSp>
        <p:nvGrpSpPr>
          <p:cNvPr id="20" name="Group 19">
            <a:extLst>
              <a:ext uri="{FF2B5EF4-FFF2-40B4-BE49-F238E27FC236}">
                <a16:creationId xmlns:a16="http://schemas.microsoft.com/office/drawing/2014/main" id="{ADE20889-70ED-C7B4-8A49-61411EECD3A2}"/>
              </a:ext>
            </a:extLst>
          </p:cNvPr>
          <p:cNvGrpSpPr/>
          <p:nvPr/>
        </p:nvGrpSpPr>
        <p:grpSpPr>
          <a:xfrm>
            <a:off x="8073200" y="-1805713"/>
            <a:ext cx="2738686" cy="876187"/>
            <a:chOff x="7601488" y="1874742"/>
            <a:chExt cx="2738686" cy="876187"/>
          </a:xfrm>
        </p:grpSpPr>
        <p:sp>
          <p:nvSpPr>
            <p:cNvPr id="21" name="Rectangle: Rounded Corners 20">
              <a:extLst>
                <a:ext uri="{FF2B5EF4-FFF2-40B4-BE49-F238E27FC236}">
                  <a16:creationId xmlns:a16="http://schemas.microsoft.com/office/drawing/2014/main" id="{99004D70-11B9-8CCE-1865-14CB5BD4A8F4}"/>
                </a:ext>
              </a:extLst>
            </p:cNvPr>
            <p:cNvSpPr/>
            <p:nvPr/>
          </p:nvSpPr>
          <p:spPr>
            <a:xfrm>
              <a:off x="7601488" y="1874742"/>
              <a:ext cx="2738686" cy="876187"/>
            </a:xfrm>
            <a:prstGeom prst="roundRect">
              <a:avLst>
                <a:gd name="adj" fmla="val 50000"/>
              </a:avLst>
            </a:prstGeom>
            <a:solidFill>
              <a:schemeClr val="accent2">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23" name="TextBox 22">
              <a:extLst>
                <a:ext uri="{FF2B5EF4-FFF2-40B4-BE49-F238E27FC236}">
                  <a16:creationId xmlns:a16="http://schemas.microsoft.com/office/drawing/2014/main" id="{75FB111C-8CB5-D8D3-0B74-FD3F4D363989}"/>
                </a:ext>
              </a:extLst>
            </p:cNvPr>
            <p:cNvSpPr txBox="1"/>
            <p:nvPr/>
          </p:nvSpPr>
          <p:spPr>
            <a:xfrm>
              <a:off x="8367260" y="2114708"/>
              <a:ext cx="1756009" cy="400110"/>
            </a:xfrm>
            <a:prstGeom prst="rect">
              <a:avLst/>
            </a:prstGeom>
            <a:noFill/>
          </p:spPr>
          <p:txBody>
            <a:bodyPr wrap="square" rtlCol="0">
              <a:spAutoFit/>
            </a:bodyPr>
            <a:lstStyle/>
            <a:p>
              <a:pPr algn="ctr"/>
              <a:r>
                <a:rPr lang="en-GB" sz="2000" b="0" i="0" u="none" strike="noStrike" dirty="0">
                  <a:solidFill>
                    <a:schemeClr val="accent2">
                      <a:lumMod val="50000"/>
                    </a:schemeClr>
                  </a:solidFill>
                  <a:effectLst/>
                  <a:latin typeface="Poppins Bold" panose="00000800000000000000" pitchFamily="2" charset="0"/>
                  <a:cs typeface="Poppins Bold" panose="00000800000000000000" pitchFamily="2" charset="0"/>
                </a:rPr>
                <a:t>Insurance</a:t>
              </a:r>
              <a:endParaRPr lang="en-GB" sz="1600" dirty="0">
                <a:solidFill>
                  <a:schemeClr val="accent2">
                    <a:lumMod val="50000"/>
                  </a:schemeClr>
                </a:solidFill>
                <a:latin typeface="Poppins Bold" panose="00000800000000000000" pitchFamily="2" charset="0"/>
                <a:cs typeface="Poppins Bold" panose="00000800000000000000" pitchFamily="2" charset="0"/>
              </a:endParaRPr>
            </a:p>
          </p:txBody>
        </p:sp>
        <p:pic>
          <p:nvPicPr>
            <p:cNvPr id="24" name="Graphic 23">
              <a:extLst>
                <a:ext uri="{FF2B5EF4-FFF2-40B4-BE49-F238E27FC236}">
                  <a16:creationId xmlns:a16="http://schemas.microsoft.com/office/drawing/2014/main" id="{AB08E0FE-17E7-9E20-B789-03F8689DDF9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7804137" y="2060161"/>
              <a:ext cx="564628" cy="564628"/>
            </a:xfrm>
            <a:prstGeom prst="rect">
              <a:avLst/>
            </a:prstGeom>
          </p:spPr>
        </p:pic>
      </p:grpSp>
      <p:sp>
        <p:nvSpPr>
          <p:cNvPr id="26" name="TextBox 25">
            <a:extLst>
              <a:ext uri="{FF2B5EF4-FFF2-40B4-BE49-F238E27FC236}">
                <a16:creationId xmlns:a16="http://schemas.microsoft.com/office/drawing/2014/main" id="{015BFC2C-E4D4-9FEB-CFA4-57B5400CA567}"/>
              </a:ext>
            </a:extLst>
          </p:cNvPr>
          <p:cNvSpPr txBox="1"/>
          <p:nvPr/>
        </p:nvSpPr>
        <p:spPr>
          <a:xfrm>
            <a:off x="1041722" y="9332166"/>
            <a:ext cx="10104698" cy="461665"/>
          </a:xfrm>
          <a:prstGeom prst="rect">
            <a:avLst/>
          </a:prstGeom>
          <a:noFill/>
        </p:spPr>
        <p:txBody>
          <a:bodyPr wrap="square">
            <a:spAutoFit/>
          </a:bodyPr>
          <a:lstStyle/>
          <a:p>
            <a:pPr algn="ctr"/>
            <a:r>
              <a:rPr lang="en-GB" sz="2400" b="1" dirty="0">
                <a:latin typeface="Poppins" panose="00000500000000000000" pitchFamily="2" charset="0"/>
                <a:ea typeface="Open Sans" panose="020B0606030504020204" pitchFamily="34" charset="0"/>
                <a:cs typeface="Poppins" panose="00000500000000000000" pitchFamily="2" charset="0"/>
              </a:rPr>
              <a:t>Combined into one single financial service agency</a:t>
            </a:r>
            <a:endParaRPr lang="en-US" sz="2400" b="1" dirty="0"/>
          </a:p>
        </p:txBody>
      </p:sp>
    </p:spTree>
    <p:extLst>
      <p:ext uri="{BB962C8B-B14F-4D97-AF65-F5344CB8AC3E}">
        <p14:creationId xmlns:p14="http://schemas.microsoft.com/office/powerpoint/2010/main" val="841753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2" presetClass="entr" presetSubtype="2" decel="10000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500"/>
                                        <p:tgtEl>
                                          <p:spTgt spid="38"/>
                                        </p:tgtEl>
                                      </p:cBhvr>
                                    </p:animEffect>
                                    <p:anim calcmode="lin" valueType="num">
                                      <p:cBhvr>
                                        <p:cTn id="22" dur="500" fill="hold"/>
                                        <p:tgtEl>
                                          <p:spTgt spid="38"/>
                                        </p:tgtEl>
                                        <p:attrNameLst>
                                          <p:attrName>ppt_x</p:attrName>
                                        </p:attrNameLst>
                                      </p:cBhvr>
                                      <p:tavLst>
                                        <p:tav tm="0">
                                          <p:val>
                                            <p:strVal val="#ppt_x"/>
                                          </p:val>
                                        </p:tav>
                                        <p:tav tm="100000">
                                          <p:val>
                                            <p:strVal val="#ppt_x"/>
                                          </p:val>
                                        </p:tav>
                                      </p:tavLst>
                                    </p:anim>
                                    <p:anim calcmode="lin" valueType="num">
                                      <p:cBhvr>
                                        <p:cTn id="23" dur="500" fill="hold"/>
                                        <p:tgtEl>
                                          <p:spTgt spid="38"/>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2" presetClass="entr" presetSubtype="2" decel="10000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fade">
                                      <p:cBhvr>
                                        <p:cTn id="31" dur="500"/>
                                        <p:tgtEl>
                                          <p:spTgt spid="39"/>
                                        </p:tgtEl>
                                      </p:cBhvr>
                                    </p:animEffect>
                                    <p:anim calcmode="lin" valueType="num">
                                      <p:cBhvr>
                                        <p:cTn id="32" dur="500" fill="hold"/>
                                        <p:tgtEl>
                                          <p:spTgt spid="39"/>
                                        </p:tgtEl>
                                        <p:attrNameLst>
                                          <p:attrName>ppt_x</p:attrName>
                                        </p:attrNameLst>
                                      </p:cBhvr>
                                      <p:tavLst>
                                        <p:tav tm="0">
                                          <p:val>
                                            <p:strVal val="#ppt_x"/>
                                          </p:val>
                                        </p:tav>
                                        <p:tav tm="100000">
                                          <p:val>
                                            <p:strVal val="#ppt_x"/>
                                          </p:val>
                                        </p:tav>
                                      </p:tavLst>
                                    </p:anim>
                                    <p:anim calcmode="lin" valueType="num">
                                      <p:cBhvr>
                                        <p:cTn id="33" dur="500" fill="hold"/>
                                        <p:tgtEl>
                                          <p:spTgt spid="39"/>
                                        </p:tgtEl>
                                        <p:attrNameLst>
                                          <p:attrName>ppt_y</p:attrName>
                                        </p:attrNameLst>
                                      </p:cBhvr>
                                      <p:tavLst>
                                        <p:tav tm="0">
                                          <p:val>
                                            <p:strVal val="#ppt_y+.1"/>
                                          </p:val>
                                        </p:tav>
                                        <p:tav tm="100000">
                                          <p:val>
                                            <p:strVal val="#ppt_y"/>
                                          </p:val>
                                        </p:tav>
                                      </p:tavLst>
                                    </p:anim>
                                  </p:childTnLst>
                                </p:cTn>
                              </p:par>
                            </p:childTnLst>
                          </p:cTn>
                        </p:par>
                        <p:par>
                          <p:cTn id="34" fill="hold">
                            <p:stCondLst>
                              <p:cond delay="1500"/>
                            </p:stCondLst>
                            <p:childTnLst>
                              <p:par>
                                <p:cTn id="35" presetID="2" presetClass="entr" presetSubtype="2" decel="10000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1+#ppt_w/2"/>
                                          </p:val>
                                        </p:tav>
                                        <p:tav tm="100000">
                                          <p:val>
                                            <p:strVal val="#ppt_x"/>
                                          </p:val>
                                        </p:tav>
                                      </p:tavLst>
                                    </p:anim>
                                    <p:anim calcmode="lin" valueType="num">
                                      <p:cBhvr additive="base">
                                        <p:cTn id="38" dur="500" fill="hold"/>
                                        <p:tgtEl>
                                          <p:spTgt spid="5"/>
                                        </p:tgtEl>
                                        <p:attrNameLst>
                                          <p:attrName>ppt_y</p:attrName>
                                        </p:attrNameLst>
                                      </p:cBhvr>
                                      <p:tavLst>
                                        <p:tav tm="0">
                                          <p:val>
                                            <p:strVal val="#ppt_y"/>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84"/>
                                        </p:tgtEl>
                                        <p:attrNameLst>
                                          <p:attrName>style.visibility</p:attrName>
                                        </p:attrNameLst>
                                      </p:cBhvr>
                                      <p:to>
                                        <p:strVal val="visible"/>
                                      </p:to>
                                    </p:set>
                                    <p:animEffect transition="in" filter="fade">
                                      <p:cBhvr>
                                        <p:cTn id="41" dur="500"/>
                                        <p:tgtEl>
                                          <p:spTgt spid="84"/>
                                        </p:tgtEl>
                                      </p:cBhvr>
                                    </p:animEffect>
                                    <p:anim calcmode="lin" valueType="num">
                                      <p:cBhvr>
                                        <p:cTn id="42" dur="500" fill="hold"/>
                                        <p:tgtEl>
                                          <p:spTgt spid="84"/>
                                        </p:tgtEl>
                                        <p:attrNameLst>
                                          <p:attrName>ppt_x</p:attrName>
                                        </p:attrNameLst>
                                      </p:cBhvr>
                                      <p:tavLst>
                                        <p:tav tm="0">
                                          <p:val>
                                            <p:strVal val="#ppt_x"/>
                                          </p:val>
                                        </p:tav>
                                        <p:tav tm="100000">
                                          <p:val>
                                            <p:strVal val="#ppt_x"/>
                                          </p:val>
                                        </p:tav>
                                      </p:tavLst>
                                    </p:anim>
                                    <p:anim calcmode="lin" valueType="num">
                                      <p:cBhvr>
                                        <p:cTn id="43" dur="500" fill="hold"/>
                                        <p:tgtEl>
                                          <p:spTgt spid="84"/>
                                        </p:tgtEl>
                                        <p:attrNameLst>
                                          <p:attrName>ppt_y</p:attrName>
                                        </p:attrNameLst>
                                      </p:cBhvr>
                                      <p:tavLst>
                                        <p:tav tm="0">
                                          <p:val>
                                            <p:strVal val="#ppt_y+.1"/>
                                          </p:val>
                                        </p:tav>
                                        <p:tav tm="100000">
                                          <p:val>
                                            <p:strVal val="#ppt_y"/>
                                          </p:val>
                                        </p:tav>
                                      </p:tavLst>
                                    </p:anim>
                                  </p:childTnLst>
                                </p:cTn>
                              </p:par>
                            </p:childTnLst>
                          </p:cTn>
                        </p:par>
                        <p:par>
                          <p:cTn id="44" fill="hold">
                            <p:stCondLst>
                              <p:cond delay="2000"/>
                            </p:stCondLst>
                            <p:childTnLst>
                              <p:par>
                                <p:cTn id="45" presetID="2" presetClass="entr" presetSubtype="2" decel="10000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1+#ppt_w/2"/>
                                          </p:val>
                                        </p:tav>
                                        <p:tav tm="100000">
                                          <p:val>
                                            <p:strVal val="#ppt_x"/>
                                          </p:val>
                                        </p:tav>
                                      </p:tavLst>
                                    </p:anim>
                                    <p:anim calcmode="lin" valueType="num">
                                      <p:cBhvr additive="base">
                                        <p:cTn id="48" dur="500" fill="hold"/>
                                        <p:tgtEl>
                                          <p:spTgt spid="6"/>
                                        </p:tgtEl>
                                        <p:attrNameLst>
                                          <p:attrName>ppt_y</p:attrName>
                                        </p:attrNameLst>
                                      </p:cBhvr>
                                      <p:tavLst>
                                        <p:tav tm="0">
                                          <p:val>
                                            <p:strVal val="#ppt_y"/>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fade">
                                      <p:cBhvr>
                                        <p:cTn id="51" dur="500"/>
                                        <p:tgtEl>
                                          <p:spTgt spid="74"/>
                                        </p:tgtEl>
                                      </p:cBhvr>
                                    </p:animEffect>
                                    <p:anim calcmode="lin" valueType="num">
                                      <p:cBhvr>
                                        <p:cTn id="52" dur="500" fill="hold"/>
                                        <p:tgtEl>
                                          <p:spTgt spid="74"/>
                                        </p:tgtEl>
                                        <p:attrNameLst>
                                          <p:attrName>ppt_x</p:attrName>
                                        </p:attrNameLst>
                                      </p:cBhvr>
                                      <p:tavLst>
                                        <p:tav tm="0">
                                          <p:val>
                                            <p:strVal val="#ppt_x"/>
                                          </p:val>
                                        </p:tav>
                                        <p:tav tm="100000">
                                          <p:val>
                                            <p:strVal val="#ppt_x"/>
                                          </p:val>
                                        </p:tav>
                                      </p:tavLst>
                                    </p:anim>
                                    <p:anim calcmode="lin" valueType="num">
                                      <p:cBhvr>
                                        <p:cTn id="53" dur="500" fill="hold"/>
                                        <p:tgtEl>
                                          <p:spTgt spid="74"/>
                                        </p:tgtEl>
                                        <p:attrNameLst>
                                          <p:attrName>ppt_y</p:attrName>
                                        </p:attrNameLst>
                                      </p:cBhvr>
                                      <p:tavLst>
                                        <p:tav tm="0">
                                          <p:val>
                                            <p:strVal val="#ppt_y+.1"/>
                                          </p:val>
                                        </p:tav>
                                        <p:tav tm="100000">
                                          <p:val>
                                            <p:strVal val="#ppt_y"/>
                                          </p:val>
                                        </p:tav>
                                      </p:tavLst>
                                    </p:anim>
                                  </p:childTnLst>
                                </p:cTn>
                              </p:par>
                            </p:childTnLst>
                          </p:cTn>
                        </p:par>
                        <p:par>
                          <p:cTn id="54" fill="hold">
                            <p:stCondLst>
                              <p:cond delay="2500"/>
                            </p:stCondLst>
                            <p:childTnLst>
                              <p:par>
                                <p:cTn id="55" presetID="2" presetClass="entr" presetSubtype="2" decel="100000"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additive="base">
                                        <p:cTn id="57" dur="500" fill="hold"/>
                                        <p:tgtEl>
                                          <p:spTgt spid="7"/>
                                        </p:tgtEl>
                                        <p:attrNameLst>
                                          <p:attrName>ppt_x</p:attrName>
                                        </p:attrNameLst>
                                      </p:cBhvr>
                                      <p:tavLst>
                                        <p:tav tm="0">
                                          <p:val>
                                            <p:strVal val="1+#ppt_w/2"/>
                                          </p:val>
                                        </p:tav>
                                        <p:tav tm="100000">
                                          <p:val>
                                            <p:strVal val="#ppt_x"/>
                                          </p:val>
                                        </p:tav>
                                      </p:tavLst>
                                    </p:anim>
                                    <p:anim calcmode="lin" valueType="num">
                                      <p:cBhvr additive="base">
                                        <p:cTn id="58" dur="500" fill="hold"/>
                                        <p:tgtEl>
                                          <p:spTgt spid="7"/>
                                        </p:tgtEl>
                                        <p:attrNameLst>
                                          <p:attrName>ppt_y</p:attrName>
                                        </p:attrNameLst>
                                      </p:cBhvr>
                                      <p:tavLst>
                                        <p:tav tm="0">
                                          <p:val>
                                            <p:strVal val="#ppt_y"/>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75"/>
                                        </p:tgtEl>
                                        <p:attrNameLst>
                                          <p:attrName>style.visibility</p:attrName>
                                        </p:attrNameLst>
                                      </p:cBhvr>
                                      <p:to>
                                        <p:strVal val="visible"/>
                                      </p:to>
                                    </p:set>
                                    <p:animEffect transition="in" filter="fade">
                                      <p:cBhvr>
                                        <p:cTn id="61" dur="500"/>
                                        <p:tgtEl>
                                          <p:spTgt spid="75"/>
                                        </p:tgtEl>
                                      </p:cBhvr>
                                    </p:animEffect>
                                    <p:anim calcmode="lin" valueType="num">
                                      <p:cBhvr>
                                        <p:cTn id="62" dur="500" fill="hold"/>
                                        <p:tgtEl>
                                          <p:spTgt spid="75"/>
                                        </p:tgtEl>
                                        <p:attrNameLst>
                                          <p:attrName>ppt_x</p:attrName>
                                        </p:attrNameLst>
                                      </p:cBhvr>
                                      <p:tavLst>
                                        <p:tav tm="0">
                                          <p:val>
                                            <p:strVal val="#ppt_x"/>
                                          </p:val>
                                        </p:tav>
                                        <p:tav tm="100000">
                                          <p:val>
                                            <p:strVal val="#ppt_x"/>
                                          </p:val>
                                        </p:tav>
                                      </p:tavLst>
                                    </p:anim>
                                    <p:anim calcmode="lin" valueType="num">
                                      <p:cBhvr>
                                        <p:cTn id="63" dur="500" fill="hold"/>
                                        <p:tgtEl>
                                          <p:spTgt spid="75"/>
                                        </p:tgtEl>
                                        <p:attrNameLst>
                                          <p:attrName>ppt_y</p:attrName>
                                        </p:attrNameLst>
                                      </p:cBhvr>
                                      <p:tavLst>
                                        <p:tav tm="0">
                                          <p:val>
                                            <p:strVal val="#ppt_y+.1"/>
                                          </p:val>
                                        </p:tav>
                                        <p:tav tm="100000">
                                          <p:val>
                                            <p:strVal val="#ppt_y"/>
                                          </p:val>
                                        </p:tav>
                                      </p:tavLst>
                                    </p:anim>
                                  </p:childTnLst>
                                </p:cTn>
                              </p:par>
                            </p:childTnLst>
                          </p:cTn>
                        </p:par>
                        <p:par>
                          <p:cTn id="64" fill="hold">
                            <p:stCondLst>
                              <p:cond delay="3000"/>
                            </p:stCondLst>
                            <p:childTnLst>
                              <p:par>
                                <p:cTn id="65" presetID="2" presetClass="entr" presetSubtype="2" decel="100000" fill="hold" nodeType="afterEffect">
                                  <p:stCondLst>
                                    <p:cond delay="0"/>
                                  </p:stCondLst>
                                  <p:childTnLst>
                                    <p:set>
                                      <p:cBhvr>
                                        <p:cTn id="66" dur="1" fill="hold">
                                          <p:stCondLst>
                                            <p:cond delay="0"/>
                                          </p:stCondLst>
                                        </p:cTn>
                                        <p:tgtEl>
                                          <p:spTgt spid="8"/>
                                        </p:tgtEl>
                                        <p:attrNameLst>
                                          <p:attrName>style.visibility</p:attrName>
                                        </p:attrNameLst>
                                      </p:cBhvr>
                                      <p:to>
                                        <p:strVal val="visible"/>
                                      </p:to>
                                    </p:set>
                                    <p:anim calcmode="lin" valueType="num">
                                      <p:cBhvr additive="base">
                                        <p:cTn id="67" dur="500" fill="hold"/>
                                        <p:tgtEl>
                                          <p:spTgt spid="8"/>
                                        </p:tgtEl>
                                        <p:attrNameLst>
                                          <p:attrName>ppt_x</p:attrName>
                                        </p:attrNameLst>
                                      </p:cBhvr>
                                      <p:tavLst>
                                        <p:tav tm="0">
                                          <p:val>
                                            <p:strVal val="1+#ppt_w/2"/>
                                          </p:val>
                                        </p:tav>
                                        <p:tav tm="100000">
                                          <p:val>
                                            <p:strVal val="#ppt_x"/>
                                          </p:val>
                                        </p:tav>
                                      </p:tavLst>
                                    </p:anim>
                                    <p:anim calcmode="lin" valueType="num">
                                      <p:cBhvr additive="base">
                                        <p:cTn id="68" dur="500" fill="hold"/>
                                        <p:tgtEl>
                                          <p:spTgt spid="8"/>
                                        </p:tgtEl>
                                        <p:attrNameLst>
                                          <p:attrName>ppt_y</p:attrName>
                                        </p:attrNameLst>
                                      </p:cBhvr>
                                      <p:tavLst>
                                        <p:tav tm="0">
                                          <p:val>
                                            <p:strVal val="#ppt_y"/>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81"/>
                                        </p:tgtEl>
                                        <p:attrNameLst>
                                          <p:attrName>style.visibility</p:attrName>
                                        </p:attrNameLst>
                                      </p:cBhvr>
                                      <p:to>
                                        <p:strVal val="visible"/>
                                      </p:to>
                                    </p:set>
                                    <p:animEffect transition="in" filter="fade">
                                      <p:cBhvr>
                                        <p:cTn id="71" dur="500"/>
                                        <p:tgtEl>
                                          <p:spTgt spid="81"/>
                                        </p:tgtEl>
                                      </p:cBhvr>
                                    </p:animEffect>
                                    <p:anim calcmode="lin" valueType="num">
                                      <p:cBhvr>
                                        <p:cTn id="72" dur="500" fill="hold"/>
                                        <p:tgtEl>
                                          <p:spTgt spid="81"/>
                                        </p:tgtEl>
                                        <p:attrNameLst>
                                          <p:attrName>ppt_x</p:attrName>
                                        </p:attrNameLst>
                                      </p:cBhvr>
                                      <p:tavLst>
                                        <p:tav tm="0">
                                          <p:val>
                                            <p:strVal val="#ppt_x"/>
                                          </p:val>
                                        </p:tav>
                                        <p:tav tm="100000">
                                          <p:val>
                                            <p:strVal val="#ppt_x"/>
                                          </p:val>
                                        </p:tav>
                                      </p:tavLst>
                                    </p:anim>
                                    <p:anim calcmode="lin" valueType="num">
                                      <p:cBhvr>
                                        <p:cTn id="73" dur="5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37" grpId="0"/>
      <p:bldP spid="84" grpId="0"/>
      <p:bldP spid="39" grpId="0"/>
      <p:bldP spid="74" grpId="0"/>
      <p:bldP spid="75" grpId="0"/>
      <p:bldP spid="3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phic 34">
            <a:extLst>
              <a:ext uri="{FF2B5EF4-FFF2-40B4-BE49-F238E27FC236}">
                <a16:creationId xmlns:a16="http://schemas.microsoft.com/office/drawing/2014/main" id="{4E467E1F-E8A0-67F9-D885-938DAEEFCF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48946" y="838825"/>
            <a:ext cx="4167133" cy="4167133"/>
          </a:xfrm>
          <a:prstGeom prst="rect">
            <a:avLst/>
          </a:prstGeom>
        </p:spPr>
      </p:pic>
      <p:grpSp>
        <p:nvGrpSpPr>
          <p:cNvPr id="25" name="Group 24">
            <a:extLst>
              <a:ext uri="{FF2B5EF4-FFF2-40B4-BE49-F238E27FC236}">
                <a16:creationId xmlns:a16="http://schemas.microsoft.com/office/drawing/2014/main" id="{0CD899C9-ACB6-E8AC-17E8-C9637C5DDB3D}"/>
              </a:ext>
            </a:extLst>
          </p:cNvPr>
          <p:cNvGrpSpPr/>
          <p:nvPr/>
        </p:nvGrpSpPr>
        <p:grpSpPr>
          <a:xfrm>
            <a:off x="6981993" y="1055571"/>
            <a:ext cx="2188234" cy="2188234"/>
            <a:chOff x="6104210" y="3429000"/>
            <a:chExt cx="2246099" cy="2246099"/>
          </a:xfrm>
        </p:grpSpPr>
        <p:sp>
          <p:nvSpPr>
            <p:cNvPr id="26" name="Oval 25">
              <a:extLst>
                <a:ext uri="{FF2B5EF4-FFF2-40B4-BE49-F238E27FC236}">
                  <a16:creationId xmlns:a16="http://schemas.microsoft.com/office/drawing/2014/main" id="{4F0FD5F4-A86D-DC9F-955F-0CEA0BBB3A55}"/>
                </a:ext>
              </a:extLst>
            </p:cNvPr>
            <p:cNvSpPr/>
            <p:nvPr/>
          </p:nvSpPr>
          <p:spPr>
            <a:xfrm>
              <a:off x="6104210" y="3429000"/>
              <a:ext cx="2246099" cy="2246099"/>
            </a:xfrm>
            <a:prstGeom prst="ellipse">
              <a:avLst/>
            </a:prstGeom>
            <a:solidFill>
              <a:schemeClr val="accent5"/>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27" name="Group 26">
              <a:extLst>
                <a:ext uri="{FF2B5EF4-FFF2-40B4-BE49-F238E27FC236}">
                  <a16:creationId xmlns:a16="http://schemas.microsoft.com/office/drawing/2014/main" id="{0FF54868-3AEA-33AE-8A01-DA7D151AB01C}"/>
                </a:ext>
              </a:extLst>
            </p:cNvPr>
            <p:cNvGrpSpPr/>
            <p:nvPr/>
          </p:nvGrpSpPr>
          <p:grpSpPr>
            <a:xfrm>
              <a:off x="6607700" y="3811198"/>
              <a:ext cx="1240043" cy="1250992"/>
              <a:chOff x="1632014" y="3157823"/>
              <a:chExt cx="2324935" cy="2345462"/>
            </a:xfrm>
            <a:solidFill>
              <a:schemeClr val="bg1"/>
            </a:solidFill>
          </p:grpSpPr>
          <p:sp>
            <p:nvSpPr>
              <p:cNvPr id="28" name="Freeform: Shape 27">
                <a:extLst>
                  <a:ext uri="{FF2B5EF4-FFF2-40B4-BE49-F238E27FC236}">
                    <a16:creationId xmlns:a16="http://schemas.microsoft.com/office/drawing/2014/main" id="{9DD04EAA-A6F5-CC9B-BF66-07266ABF2CB8}"/>
                  </a:ext>
                </a:extLst>
              </p:cNvPr>
              <p:cNvSpPr/>
              <p:nvPr/>
            </p:nvSpPr>
            <p:spPr>
              <a:xfrm>
                <a:off x="1834587" y="3359870"/>
                <a:ext cx="1095115" cy="1091372"/>
              </a:xfrm>
              <a:custGeom>
                <a:avLst/>
                <a:gdLst>
                  <a:gd name="connsiteX0" fmla="*/ 1095116 w 1095115"/>
                  <a:gd name="connsiteY0" fmla="*/ 535163 h 1091371"/>
                  <a:gd name="connsiteX1" fmla="*/ 556209 w 1095115"/>
                  <a:gd name="connsiteY1" fmla="*/ 0 h 1091371"/>
                  <a:gd name="connsiteX2" fmla="*/ 0 w 1095115"/>
                  <a:gd name="connsiteY2" fmla="*/ 556209 h 1091371"/>
                  <a:gd name="connsiteX3" fmla="*/ 538778 w 1095115"/>
                  <a:gd name="connsiteY3" fmla="*/ 1091372 h 1091371"/>
                </a:gdLst>
                <a:ahLst/>
                <a:cxnLst>
                  <a:cxn ang="0">
                    <a:pos x="connsiteX0" y="connsiteY0"/>
                  </a:cxn>
                  <a:cxn ang="0">
                    <a:pos x="connsiteX1" y="connsiteY1"/>
                  </a:cxn>
                  <a:cxn ang="0">
                    <a:pos x="connsiteX2" y="connsiteY2"/>
                  </a:cxn>
                  <a:cxn ang="0">
                    <a:pos x="connsiteX3" y="connsiteY3"/>
                  </a:cxn>
                </a:cxnLst>
                <a:rect l="l" t="t" r="r" b="b"/>
                <a:pathLst>
                  <a:path w="1095115" h="1091371">
                    <a:moveTo>
                      <a:pt x="1095116" y="535163"/>
                    </a:moveTo>
                    <a:lnTo>
                      <a:pt x="556209" y="0"/>
                    </a:lnTo>
                    <a:lnTo>
                      <a:pt x="0" y="556209"/>
                    </a:lnTo>
                    <a:lnTo>
                      <a:pt x="538778" y="1091372"/>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29" name="Freeform: Shape 28">
                <a:extLst>
                  <a:ext uri="{FF2B5EF4-FFF2-40B4-BE49-F238E27FC236}">
                    <a16:creationId xmlns:a16="http://schemas.microsoft.com/office/drawing/2014/main" id="{AD099311-6EF6-F835-992C-F7F092CF5323}"/>
                  </a:ext>
                </a:extLst>
              </p:cNvPr>
              <p:cNvSpPr/>
              <p:nvPr/>
            </p:nvSpPr>
            <p:spPr>
              <a:xfrm>
                <a:off x="2441065" y="3157823"/>
                <a:ext cx="679947" cy="675729"/>
              </a:xfrm>
              <a:custGeom>
                <a:avLst/>
                <a:gdLst>
                  <a:gd name="connsiteX0" fmla="*/ 534139 w 679947"/>
                  <a:gd name="connsiteY0" fmla="*/ 651400 h 675729"/>
                  <a:gd name="connsiteX1" fmla="*/ 652159 w 679947"/>
                  <a:gd name="connsiteY1" fmla="*/ 651400 h 675729"/>
                  <a:gd name="connsiteX2" fmla="*/ 657123 w 679947"/>
                  <a:gd name="connsiteY2" fmla="*/ 646437 h 675729"/>
                  <a:gd name="connsiteX3" fmla="*/ 662447 w 679947"/>
                  <a:gd name="connsiteY3" fmla="*/ 534831 h 675729"/>
                  <a:gd name="connsiteX4" fmla="*/ 141229 w 679947"/>
                  <a:gd name="connsiteY4" fmla="*/ 16143 h 675729"/>
                  <a:gd name="connsiteX5" fmla="*/ 30230 w 679947"/>
                  <a:gd name="connsiteY5" fmla="*/ 22560 h 675729"/>
                  <a:gd name="connsiteX6" fmla="*/ 24058 w 679947"/>
                  <a:gd name="connsiteY6" fmla="*/ 28489 h 675729"/>
                  <a:gd name="connsiteX7" fmla="*/ 24058 w 679947"/>
                  <a:gd name="connsiteY7" fmla="*/ 144937 h 6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947" h="675729">
                    <a:moveTo>
                      <a:pt x="534139" y="651400"/>
                    </a:moveTo>
                    <a:cubicBezTo>
                      <a:pt x="566821" y="683839"/>
                      <a:pt x="619599" y="683839"/>
                      <a:pt x="652159" y="651400"/>
                    </a:cubicBezTo>
                    <a:lnTo>
                      <a:pt x="657123" y="646437"/>
                    </a:lnTo>
                    <a:cubicBezTo>
                      <a:pt x="685448" y="615327"/>
                      <a:pt x="687625" y="568481"/>
                      <a:pt x="662447" y="534831"/>
                    </a:cubicBezTo>
                    <a:cubicBezTo>
                      <a:pt x="530144" y="327234"/>
                      <a:pt x="307919" y="109365"/>
                      <a:pt x="141229" y="16143"/>
                    </a:cubicBezTo>
                    <a:cubicBezTo>
                      <a:pt x="107215" y="-7581"/>
                      <a:pt x="61337" y="-4918"/>
                      <a:pt x="30230" y="22560"/>
                    </a:cubicBezTo>
                    <a:lnTo>
                      <a:pt x="24058" y="28489"/>
                    </a:lnTo>
                    <a:cubicBezTo>
                      <a:pt x="-8019" y="60688"/>
                      <a:pt x="-8019" y="112859"/>
                      <a:pt x="24058" y="144937"/>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31" name="Freeform: Shape 30">
                <a:extLst>
                  <a:ext uri="{FF2B5EF4-FFF2-40B4-BE49-F238E27FC236}">
                    <a16:creationId xmlns:a16="http://schemas.microsoft.com/office/drawing/2014/main" id="{02467E12-3439-88DB-068D-4A8F26EB2218}"/>
                  </a:ext>
                </a:extLst>
              </p:cNvPr>
              <p:cNvSpPr/>
              <p:nvPr/>
            </p:nvSpPr>
            <p:spPr>
              <a:xfrm>
                <a:off x="1632014" y="3965765"/>
                <a:ext cx="679734" cy="676652"/>
              </a:xfrm>
              <a:custGeom>
                <a:avLst/>
                <a:gdLst>
                  <a:gd name="connsiteX0" fmla="*/ 655282 w 679734"/>
                  <a:gd name="connsiteY0" fmla="*/ 531365 h 676652"/>
                  <a:gd name="connsiteX1" fmla="*/ 679734 w 679734"/>
                  <a:gd name="connsiteY1" fmla="*/ 590194 h 676652"/>
                  <a:gd name="connsiteX2" fmla="*/ 655282 w 679734"/>
                  <a:gd name="connsiteY2" fmla="*/ 649143 h 676652"/>
                  <a:gd name="connsiteX3" fmla="*/ 650683 w 679734"/>
                  <a:gd name="connsiteY3" fmla="*/ 653742 h 676652"/>
                  <a:gd name="connsiteX4" fmla="*/ 650562 w 679734"/>
                  <a:gd name="connsiteY4" fmla="*/ 653742 h 676652"/>
                  <a:gd name="connsiteX5" fmla="*/ 538473 w 679734"/>
                  <a:gd name="connsiteY5" fmla="*/ 659310 h 676652"/>
                  <a:gd name="connsiteX6" fmla="*/ 16273 w 679734"/>
                  <a:gd name="connsiteY6" fmla="*/ 141474 h 676652"/>
                  <a:gd name="connsiteX7" fmla="*/ 22205 w 679734"/>
                  <a:gd name="connsiteY7" fmla="*/ 30837 h 676652"/>
                  <a:gd name="connsiteX8" fmla="*/ 28619 w 679734"/>
                  <a:gd name="connsiteY8" fmla="*/ 24058 h 676652"/>
                  <a:gd name="connsiteX9" fmla="*/ 145793 w 679734"/>
                  <a:gd name="connsiteY9" fmla="*/ 24058 h 67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9734" h="676652">
                    <a:moveTo>
                      <a:pt x="655282" y="531365"/>
                    </a:moveTo>
                    <a:cubicBezTo>
                      <a:pt x="670897" y="546859"/>
                      <a:pt x="679734" y="568164"/>
                      <a:pt x="679734" y="590194"/>
                    </a:cubicBezTo>
                    <a:cubicBezTo>
                      <a:pt x="679734" y="612345"/>
                      <a:pt x="670897" y="633528"/>
                      <a:pt x="655282" y="649143"/>
                    </a:cubicBezTo>
                    <a:lnTo>
                      <a:pt x="650683" y="653742"/>
                    </a:lnTo>
                    <a:lnTo>
                      <a:pt x="650562" y="653742"/>
                    </a:lnTo>
                    <a:cubicBezTo>
                      <a:pt x="619331" y="682068"/>
                      <a:pt x="572366" y="684366"/>
                      <a:pt x="538473" y="659310"/>
                    </a:cubicBezTo>
                    <a:cubicBezTo>
                      <a:pt x="330151" y="528215"/>
                      <a:pt x="110813" y="307544"/>
                      <a:pt x="16273" y="141474"/>
                    </a:cubicBezTo>
                    <a:cubicBezTo>
                      <a:pt x="-7453" y="107703"/>
                      <a:pt x="-5031" y="62068"/>
                      <a:pt x="22205" y="30837"/>
                    </a:cubicBezTo>
                    <a:lnTo>
                      <a:pt x="28619" y="24058"/>
                    </a:lnTo>
                    <a:cubicBezTo>
                      <a:pt x="61180" y="-8019"/>
                      <a:pt x="113351" y="-8019"/>
                      <a:pt x="145793" y="24058"/>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32" name="Freeform: Shape 31">
                <a:extLst>
                  <a:ext uri="{FF2B5EF4-FFF2-40B4-BE49-F238E27FC236}">
                    <a16:creationId xmlns:a16="http://schemas.microsoft.com/office/drawing/2014/main" id="{67D9A390-74D8-A047-0818-FA220D27C05D}"/>
                  </a:ext>
                </a:extLst>
              </p:cNvPr>
              <p:cNvSpPr/>
              <p:nvPr/>
            </p:nvSpPr>
            <p:spPr>
              <a:xfrm>
                <a:off x="2636773" y="4158189"/>
                <a:ext cx="1320176" cy="1312728"/>
              </a:xfrm>
              <a:custGeom>
                <a:avLst/>
                <a:gdLst>
                  <a:gd name="connsiteX0" fmla="*/ 1256605 w 1320176"/>
                  <a:gd name="connsiteY0" fmla="*/ 1249085 h 1312728"/>
                  <a:gd name="connsiteX1" fmla="*/ 1280440 w 1320176"/>
                  <a:gd name="connsiteY1" fmla="*/ 1225250 h 1312728"/>
                  <a:gd name="connsiteX2" fmla="*/ 1253816 w 1320176"/>
                  <a:gd name="connsiteY2" fmla="*/ 956264 h 1312728"/>
                  <a:gd name="connsiteX3" fmla="*/ 167408 w 1320176"/>
                  <a:gd name="connsiteY3" fmla="*/ 0 h 1312728"/>
                  <a:gd name="connsiteX4" fmla="*/ 82555 w 1320176"/>
                  <a:gd name="connsiteY4" fmla="*/ 82433 h 1312728"/>
                  <a:gd name="connsiteX5" fmla="*/ 0 w 1320176"/>
                  <a:gd name="connsiteY5" fmla="*/ 167286 h 1312728"/>
                  <a:gd name="connsiteX6" fmla="*/ 963779 w 1320176"/>
                  <a:gd name="connsiteY6" fmla="*/ 1247045 h 1312728"/>
                  <a:gd name="connsiteX7" fmla="*/ 1233338 w 1320176"/>
                  <a:gd name="connsiteY7" fmla="*/ 1273049 h 1312728"/>
                  <a:gd name="connsiteX8" fmla="*/ 1256579 w 1320176"/>
                  <a:gd name="connsiteY8" fmla="*/ 1249085 h 13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176" h="1312728">
                    <a:moveTo>
                      <a:pt x="1256605" y="1249085"/>
                    </a:moveTo>
                    <a:cubicBezTo>
                      <a:pt x="1267141" y="1243766"/>
                      <a:pt x="1271143" y="1232016"/>
                      <a:pt x="1280440" y="1225250"/>
                    </a:cubicBezTo>
                    <a:cubicBezTo>
                      <a:pt x="1342312" y="1142202"/>
                      <a:pt x="1330795" y="1025633"/>
                      <a:pt x="1253816" y="956264"/>
                    </a:cubicBezTo>
                    <a:lnTo>
                      <a:pt x="167408" y="0"/>
                    </a:lnTo>
                    <a:lnTo>
                      <a:pt x="82555" y="82433"/>
                    </a:lnTo>
                    <a:lnTo>
                      <a:pt x="0" y="167286"/>
                    </a:lnTo>
                    <a:lnTo>
                      <a:pt x="963779" y="1247045"/>
                    </a:lnTo>
                    <a:cubicBezTo>
                      <a:pt x="1033744" y="1323405"/>
                      <a:pt x="1150071" y="1334664"/>
                      <a:pt x="1233338" y="1273049"/>
                    </a:cubicBezTo>
                    <a:cubicBezTo>
                      <a:pt x="1239510" y="1263753"/>
                      <a:pt x="1251621" y="1259389"/>
                      <a:pt x="1256579" y="1249085"/>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33" name="Freeform: Shape 32">
                <a:extLst>
                  <a:ext uri="{FF2B5EF4-FFF2-40B4-BE49-F238E27FC236}">
                    <a16:creationId xmlns:a16="http://schemas.microsoft.com/office/drawing/2014/main" id="{99D5EBB7-729A-77C3-5A9F-43E390D116C8}"/>
                  </a:ext>
                </a:extLst>
              </p:cNvPr>
              <p:cNvSpPr/>
              <p:nvPr/>
            </p:nvSpPr>
            <p:spPr>
              <a:xfrm>
                <a:off x="1673715" y="5074412"/>
                <a:ext cx="1481252" cy="428873"/>
              </a:xfrm>
              <a:custGeom>
                <a:avLst/>
                <a:gdLst>
                  <a:gd name="connsiteX0" fmla="*/ 1282612 w 1481252"/>
                  <a:gd name="connsiteY0" fmla="*/ 0 h 428873"/>
                  <a:gd name="connsiteX1" fmla="*/ 1344830 w 1481252"/>
                  <a:gd name="connsiteY1" fmla="*/ 70087 h 428873"/>
                  <a:gd name="connsiteX2" fmla="*/ 1344830 w 1481252"/>
                  <a:gd name="connsiteY2" fmla="*/ 144048 h 428873"/>
                  <a:gd name="connsiteX3" fmla="*/ 1403418 w 1481252"/>
                  <a:gd name="connsiteY3" fmla="*/ 144048 h 428873"/>
                  <a:gd name="connsiteX4" fmla="*/ 1481252 w 1481252"/>
                  <a:gd name="connsiteY4" fmla="*/ 222243 h 428873"/>
                  <a:gd name="connsiteX5" fmla="*/ 1481252 w 1481252"/>
                  <a:gd name="connsiteY5" fmla="*/ 428874 h 428873"/>
                  <a:gd name="connsiteX6" fmla="*/ 0 w 1481252"/>
                  <a:gd name="connsiteY6" fmla="*/ 428874 h 428873"/>
                  <a:gd name="connsiteX7" fmla="*/ 0 w 1481252"/>
                  <a:gd name="connsiteY7" fmla="*/ 222243 h 428873"/>
                  <a:gd name="connsiteX8" fmla="*/ 77713 w 1481252"/>
                  <a:gd name="connsiteY8" fmla="*/ 144048 h 428873"/>
                  <a:gd name="connsiteX9" fmla="*/ 136301 w 1481252"/>
                  <a:gd name="connsiteY9" fmla="*/ 144048 h 428873"/>
                  <a:gd name="connsiteX10" fmla="*/ 136301 w 1481252"/>
                  <a:gd name="connsiteY10" fmla="*/ 70087 h 428873"/>
                  <a:gd name="connsiteX11" fmla="*/ 198641 w 1481252"/>
                  <a:gd name="connsiteY11" fmla="*/ 0 h 4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1252" h="428873">
                    <a:moveTo>
                      <a:pt x="1282612" y="0"/>
                    </a:moveTo>
                    <a:lnTo>
                      <a:pt x="1344830" y="70087"/>
                    </a:lnTo>
                    <a:lnTo>
                      <a:pt x="1344830" y="144048"/>
                    </a:lnTo>
                    <a:lnTo>
                      <a:pt x="1403418" y="144048"/>
                    </a:lnTo>
                    <a:lnTo>
                      <a:pt x="1481252" y="222243"/>
                    </a:lnTo>
                    <a:lnTo>
                      <a:pt x="1481252" y="428874"/>
                    </a:lnTo>
                    <a:lnTo>
                      <a:pt x="0" y="428874"/>
                    </a:lnTo>
                    <a:lnTo>
                      <a:pt x="0" y="222243"/>
                    </a:lnTo>
                    <a:lnTo>
                      <a:pt x="77713" y="144048"/>
                    </a:lnTo>
                    <a:lnTo>
                      <a:pt x="136301" y="144048"/>
                    </a:lnTo>
                    <a:lnTo>
                      <a:pt x="136301" y="70087"/>
                    </a:lnTo>
                    <a:lnTo>
                      <a:pt x="198641" y="0"/>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grpSp>
      </p:grpSp>
      <p:sp>
        <p:nvSpPr>
          <p:cNvPr id="36" name="TextBox 35">
            <a:extLst>
              <a:ext uri="{FF2B5EF4-FFF2-40B4-BE49-F238E27FC236}">
                <a16:creationId xmlns:a16="http://schemas.microsoft.com/office/drawing/2014/main" id="{6A663E7B-9299-8218-9896-562F832D3062}"/>
              </a:ext>
            </a:extLst>
          </p:cNvPr>
          <p:cNvSpPr txBox="1"/>
          <p:nvPr/>
        </p:nvSpPr>
        <p:spPr>
          <a:xfrm>
            <a:off x="2837944" y="5174648"/>
            <a:ext cx="6576706" cy="646331"/>
          </a:xfrm>
          <a:prstGeom prst="rect">
            <a:avLst/>
          </a:prstGeom>
          <a:noFill/>
        </p:spPr>
        <p:txBody>
          <a:bodyPr wrap="square" rtlCol="0">
            <a:spAutoFit/>
          </a:bodyPr>
          <a:lstStyle/>
          <a:p>
            <a:pPr algn="ctr"/>
            <a:r>
              <a:rPr lang="en-US" sz="3600" dirty="0">
                <a:solidFill>
                  <a:schemeClr val="accent1"/>
                </a:solidFill>
                <a:latin typeface="Ivar Text Bold" panose="00000800000000000000" pitchFamily="50" charset="0"/>
                <a:cs typeface="Poppins Bold" panose="00000800000000000000" pitchFamily="2" charset="0"/>
              </a:rPr>
              <a:t>The Bank of England (BOE)</a:t>
            </a:r>
            <a:endParaRPr lang="en-GB" sz="3600" dirty="0">
              <a:solidFill>
                <a:schemeClr val="accent1"/>
              </a:solidFill>
              <a:latin typeface="Ivar Text Bold" panose="00000800000000000000" pitchFamily="50" charset="0"/>
              <a:cs typeface="Poppins Bold" panose="00000800000000000000" pitchFamily="2" charset="0"/>
            </a:endParaRPr>
          </a:p>
        </p:txBody>
      </p:sp>
      <p:pic>
        <p:nvPicPr>
          <p:cNvPr id="2" name="Graphic 1">
            <a:extLst>
              <a:ext uri="{FF2B5EF4-FFF2-40B4-BE49-F238E27FC236}">
                <a16:creationId xmlns:a16="http://schemas.microsoft.com/office/drawing/2014/main" id="{5B52E76C-5E52-8000-45B3-B7F5C6EDA2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162680" y="-4795905"/>
            <a:ext cx="1939666" cy="1939666"/>
          </a:xfrm>
          <a:prstGeom prst="rect">
            <a:avLst/>
          </a:prstGeom>
        </p:spPr>
      </p:pic>
      <p:grpSp>
        <p:nvGrpSpPr>
          <p:cNvPr id="3" name="Group 2">
            <a:extLst>
              <a:ext uri="{FF2B5EF4-FFF2-40B4-BE49-F238E27FC236}">
                <a16:creationId xmlns:a16="http://schemas.microsoft.com/office/drawing/2014/main" id="{F5522375-26AC-ADF9-3B18-2CA39D8AE013}"/>
              </a:ext>
            </a:extLst>
          </p:cNvPr>
          <p:cNvGrpSpPr/>
          <p:nvPr/>
        </p:nvGrpSpPr>
        <p:grpSpPr>
          <a:xfrm>
            <a:off x="5644211" y="-5963508"/>
            <a:ext cx="973153" cy="974985"/>
            <a:chOff x="3516570" y="785827"/>
            <a:chExt cx="2111772" cy="2115748"/>
          </a:xfrm>
        </p:grpSpPr>
        <p:sp>
          <p:nvSpPr>
            <p:cNvPr id="4" name="Freeform: Shape 3">
              <a:extLst>
                <a:ext uri="{FF2B5EF4-FFF2-40B4-BE49-F238E27FC236}">
                  <a16:creationId xmlns:a16="http://schemas.microsoft.com/office/drawing/2014/main" id="{7FBD682B-CFF8-28E6-DD88-E6431CA0623D}"/>
                </a:ext>
              </a:extLst>
            </p:cNvPr>
            <p:cNvSpPr/>
            <p:nvPr/>
          </p:nvSpPr>
          <p:spPr>
            <a:xfrm>
              <a:off x="3516570" y="1843000"/>
              <a:ext cx="2111772" cy="277627"/>
            </a:xfrm>
            <a:custGeom>
              <a:avLst/>
              <a:gdLst>
                <a:gd name="connsiteX0" fmla="*/ 337 w 1682871"/>
                <a:gd name="connsiteY0" fmla="*/ 178 h 221241"/>
                <a:gd name="connsiteX1" fmla="*/ 184333 w 1682871"/>
                <a:gd name="connsiteY1" fmla="*/ 534 h 221241"/>
                <a:gd name="connsiteX2" fmla="*/ 821838 w 1682871"/>
                <a:gd name="connsiteY2" fmla="*/ 534 h 221241"/>
                <a:gd name="connsiteX3" fmla="*/ 841528 w 1682871"/>
                <a:gd name="connsiteY3" fmla="*/ 0 h 221241"/>
                <a:gd name="connsiteX4" fmla="*/ 861168 w 1682871"/>
                <a:gd name="connsiteY4" fmla="*/ 508 h 221241"/>
                <a:gd name="connsiteX5" fmla="*/ 1682871 w 1682871"/>
                <a:gd name="connsiteY5" fmla="*/ 559 h 221241"/>
                <a:gd name="connsiteX6" fmla="*/ 1682871 w 1682871"/>
                <a:gd name="connsiteY6" fmla="*/ 92760 h 221241"/>
                <a:gd name="connsiteX7" fmla="*/ 1676418 w 1682871"/>
                <a:gd name="connsiteY7" fmla="*/ 107750 h 221241"/>
                <a:gd name="connsiteX8" fmla="*/ 1653120 w 1682871"/>
                <a:gd name="connsiteY8" fmla="*/ 221242 h 221241"/>
                <a:gd name="connsiteX9" fmla="*/ 1636707 w 1682871"/>
                <a:gd name="connsiteY9" fmla="*/ 220784 h 221241"/>
                <a:gd name="connsiteX10" fmla="*/ 46324 w 1682871"/>
                <a:gd name="connsiteY10" fmla="*/ 220784 h 221241"/>
                <a:gd name="connsiteX11" fmla="*/ 29911 w 1682871"/>
                <a:gd name="connsiteY11" fmla="*/ 221242 h 221241"/>
                <a:gd name="connsiteX12" fmla="*/ 3285 w 1682871"/>
                <a:gd name="connsiteY12" fmla="*/ 71596 h 221241"/>
                <a:gd name="connsiteX13" fmla="*/ 337 w 1682871"/>
                <a:gd name="connsiteY13" fmla="*/ 53227 h 221241"/>
                <a:gd name="connsiteX14" fmla="*/ 337 w 1682871"/>
                <a:gd name="connsiteY14" fmla="*/ 3836 h 221241"/>
                <a:gd name="connsiteX15" fmla="*/ 337 w 1682871"/>
                <a:gd name="connsiteY15" fmla="*/ 178 h 2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871" h="221241">
                  <a:moveTo>
                    <a:pt x="337" y="178"/>
                  </a:moveTo>
                  <a:cubicBezTo>
                    <a:pt x="61669" y="305"/>
                    <a:pt x="123001" y="534"/>
                    <a:pt x="184333" y="534"/>
                  </a:cubicBezTo>
                  <a:cubicBezTo>
                    <a:pt x="396834" y="584"/>
                    <a:pt x="609336" y="559"/>
                    <a:pt x="821838" y="534"/>
                  </a:cubicBezTo>
                  <a:cubicBezTo>
                    <a:pt x="828393" y="534"/>
                    <a:pt x="834948" y="203"/>
                    <a:pt x="841528" y="0"/>
                  </a:cubicBezTo>
                  <a:cubicBezTo>
                    <a:pt x="848083" y="178"/>
                    <a:pt x="854613" y="508"/>
                    <a:pt x="861168" y="508"/>
                  </a:cubicBezTo>
                  <a:cubicBezTo>
                    <a:pt x="1135077" y="559"/>
                    <a:pt x="1408987" y="559"/>
                    <a:pt x="1682871" y="559"/>
                  </a:cubicBezTo>
                  <a:cubicBezTo>
                    <a:pt x="1682871" y="31301"/>
                    <a:pt x="1682871" y="62018"/>
                    <a:pt x="1682871" y="92760"/>
                  </a:cubicBezTo>
                  <a:cubicBezTo>
                    <a:pt x="1680661" y="97740"/>
                    <a:pt x="1677510" y="102516"/>
                    <a:pt x="1676418" y="107750"/>
                  </a:cubicBezTo>
                  <a:cubicBezTo>
                    <a:pt x="1668415" y="145530"/>
                    <a:pt x="1660818" y="183411"/>
                    <a:pt x="1653120" y="221242"/>
                  </a:cubicBezTo>
                  <a:cubicBezTo>
                    <a:pt x="1647658" y="221089"/>
                    <a:pt x="1642195" y="220784"/>
                    <a:pt x="1636707" y="220784"/>
                  </a:cubicBezTo>
                  <a:cubicBezTo>
                    <a:pt x="1106571" y="220759"/>
                    <a:pt x="576460" y="220759"/>
                    <a:pt x="46324" y="220784"/>
                  </a:cubicBezTo>
                  <a:cubicBezTo>
                    <a:pt x="40861" y="220784"/>
                    <a:pt x="35399" y="221089"/>
                    <a:pt x="29911" y="221242"/>
                  </a:cubicBezTo>
                  <a:cubicBezTo>
                    <a:pt x="21069" y="171343"/>
                    <a:pt x="12355" y="121444"/>
                    <a:pt x="3285" y="71596"/>
                  </a:cubicBezTo>
                  <a:cubicBezTo>
                    <a:pt x="2141" y="65295"/>
                    <a:pt x="2522" y="59350"/>
                    <a:pt x="337" y="53227"/>
                  </a:cubicBezTo>
                  <a:cubicBezTo>
                    <a:pt x="337" y="36764"/>
                    <a:pt x="337" y="20300"/>
                    <a:pt x="337" y="3836"/>
                  </a:cubicBezTo>
                  <a:cubicBezTo>
                    <a:pt x="1506" y="2617"/>
                    <a:pt x="-831" y="1397"/>
                    <a:pt x="337" y="17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5" name="Freeform: Shape 4">
              <a:extLst>
                <a:ext uri="{FF2B5EF4-FFF2-40B4-BE49-F238E27FC236}">
                  <a16:creationId xmlns:a16="http://schemas.microsoft.com/office/drawing/2014/main" id="{CE4C2276-E862-1A7D-E3BF-D78688D054C0}"/>
                </a:ext>
              </a:extLst>
            </p:cNvPr>
            <p:cNvSpPr/>
            <p:nvPr/>
          </p:nvSpPr>
          <p:spPr>
            <a:xfrm>
              <a:off x="4572541" y="1567349"/>
              <a:ext cx="1055801" cy="276352"/>
            </a:xfrm>
            <a:custGeom>
              <a:avLst/>
              <a:gdLst>
                <a:gd name="connsiteX0" fmla="*/ 841369 w 841368"/>
                <a:gd name="connsiteY0" fmla="*/ 220225 h 220225"/>
                <a:gd name="connsiteX1" fmla="*/ 19639 w 841368"/>
                <a:gd name="connsiteY1" fmla="*/ 220200 h 220225"/>
                <a:gd name="connsiteX2" fmla="*/ 0 w 841368"/>
                <a:gd name="connsiteY2" fmla="*/ 219692 h 220225"/>
                <a:gd name="connsiteX3" fmla="*/ 559 w 841368"/>
                <a:gd name="connsiteY3" fmla="*/ 0 h 220225"/>
                <a:gd name="connsiteX4" fmla="*/ 811617 w 841368"/>
                <a:gd name="connsiteY4" fmla="*/ 0 h 220225"/>
                <a:gd name="connsiteX5" fmla="*/ 831282 w 841368"/>
                <a:gd name="connsiteY5" fmla="*/ 90981 h 220225"/>
                <a:gd name="connsiteX6" fmla="*/ 841369 w 841368"/>
                <a:gd name="connsiteY6" fmla="*/ 154371 h 220225"/>
                <a:gd name="connsiteX7" fmla="*/ 841369 w 841368"/>
                <a:gd name="connsiteY7" fmla="*/ 220225 h 22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68" h="220225">
                  <a:moveTo>
                    <a:pt x="841369" y="220225"/>
                  </a:moveTo>
                  <a:cubicBezTo>
                    <a:pt x="567459" y="220225"/>
                    <a:pt x="293549" y="220225"/>
                    <a:pt x="19639" y="220200"/>
                  </a:cubicBezTo>
                  <a:cubicBezTo>
                    <a:pt x="13085" y="220200"/>
                    <a:pt x="6555" y="219870"/>
                    <a:pt x="0" y="219692"/>
                  </a:cubicBezTo>
                  <a:cubicBezTo>
                    <a:pt x="178" y="146470"/>
                    <a:pt x="356" y="73248"/>
                    <a:pt x="559" y="0"/>
                  </a:cubicBezTo>
                  <a:cubicBezTo>
                    <a:pt x="270912" y="0"/>
                    <a:pt x="541265" y="0"/>
                    <a:pt x="811617" y="0"/>
                  </a:cubicBezTo>
                  <a:cubicBezTo>
                    <a:pt x="818223" y="30310"/>
                    <a:pt x="825286" y="60544"/>
                    <a:pt x="831282" y="90981"/>
                  </a:cubicBezTo>
                  <a:cubicBezTo>
                    <a:pt x="835423" y="111967"/>
                    <a:pt x="838066" y="133233"/>
                    <a:pt x="841369" y="154371"/>
                  </a:cubicBezTo>
                  <a:cubicBezTo>
                    <a:pt x="841369" y="176323"/>
                    <a:pt x="841369" y="198274"/>
                    <a:pt x="841369" y="2202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6" name="Freeform: Shape 5">
              <a:extLst>
                <a:ext uri="{FF2B5EF4-FFF2-40B4-BE49-F238E27FC236}">
                  <a16:creationId xmlns:a16="http://schemas.microsoft.com/office/drawing/2014/main" id="{1685953D-B51B-8D35-A081-9C723F780AEF}"/>
                </a:ext>
              </a:extLst>
            </p:cNvPr>
            <p:cNvSpPr/>
            <p:nvPr/>
          </p:nvSpPr>
          <p:spPr>
            <a:xfrm>
              <a:off x="3918132" y="2670782"/>
              <a:ext cx="1308848" cy="230793"/>
            </a:xfrm>
            <a:custGeom>
              <a:avLst/>
              <a:gdLst>
                <a:gd name="connsiteX0" fmla="*/ 1043022 w 1043021"/>
                <a:gd name="connsiteY0" fmla="*/ 25 h 183919"/>
                <a:gd name="connsiteX1" fmla="*/ 985933 w 1043021"/>
                <a:gd name="connsiteY1" fmla="*/ 43674 h 183919"/>
                <a:gd name="connsiteX2" fmla="*/ 593755 w 1043021"/>
                <a:gd name="connsiteY2" fmla="*/ 180769 h 183919"/>
                <a:gd name="connsiteX3" fmla="*/ 587251 w 1043021"/>
                <a:gd name="connsiteY3" fmla="*/ 183919 h 183919"/>
                <a:gd name="connsiteX4" fmla="*/ 452493 w 1043021"/>
                <a:gd name="connsiteY4" fmla="*/ 183919 h 183919"/>
                <a:gd name="connsiteX5" fmla="*/ 393779 w 1043021"/>
                <a:gd name="connsiteY5" fmla="*/ 174112 h 183919"/>
                <a:gd name="connsiteX6" fmla="*/ 6504 w 1043021"/>
                <a:gd name="connsiteY6" fmla="*/ 7190 h 183919"/>
                <a:gd name="connsiteX7" fmla="*/ 0 w 1043021"/>
                <a:gd name="connsiteY7" fmla="*/ 0 h 183919"/>
                <a:gd name="connsiteX8" fmla="*/ 392584 w 1043021"/>
                <a:gd name="connsiteY8" fmla="*/ 280 h 183919"/>
                <a:gd name="connsiteX9" fmla="*/ 1043022 w 1043021"/>
                <a:gd name="connsiteY9" fmla="*/ 25 h 1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021" h="183919">
                  <a:moveTo>
                    <a:pt x="1043022" y="25"/>
                  </a:moveTo>
                  <a:cubicBezTo>
                    <a:pt x="1024043" y="14634"/>
                    <a:pt x="1005852" y="30488"/>
                    <a:pt x="985933" y="43674"/>
                  </a:cubicBezTo>
                  <a:cubicBezTo>
                    <a:pt x="866852" y="122562"/>
                    <a:pt x="736134" y="168523"/>
                    <a:pt x="593755" y="180769"/>
                  </a:cubicBezTo>
                  <a:cubicBezTo>
                    <a:pt x="591519" y="180972"/>
                    <a:pt x="589410" y="182827"/>
                    <a:pt x="587251" y="183919"/>
                  </a:cubicBezTo>
                  <a:cubicBezTo>
                    <a:pt x="542332" y="183919"/>
                    <a:pt x="497413" y="183919"/>
                    <a:pt x="452493" y="183919"/>
                  </a:cubicBezTo>
                  <a:cubicBezTo>
                    <a:pt x="432930" y="180642"/>
                    <a:pt x="413367" y="177161"/>
                    <a:pt x="393779" y="174112"/>
                  </a:cubicBezTo>
                  <a:cubicBezTo>
                    <a:pt x="250383" y="151729"/>
                    <a:pt x="121317" y="96037"/>
                    <a:pt x="6504" y="7190"/>
                  </a:cubicBezTo>
                  <a:cubicBezTo>
                    <a:pt x="3989" y="5234"/>
                    <a:pt x="2160" y="2414"/>
                    <a:pt x="0" y="0"/>
                  </a:cubicBezTo>
                  <a:cubicBezTo>
                    <a:pt x="130870" y="102"/>
                    <a:pt x="261714" y="280"/>
                    <a:pt x="392584" y="280"/>
                  </a:cubicBezTo>
                  <a:cubicBezTo>
                    <a:pt x="609380" y="254"/>
                    <a:pt x="826201" y="127"/>
                    <a:pt x="1043022" y="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7" name="Freeform: Shape 6">
              <a:extLst>
                <a:ext uri="{FF2B5EF4-FFF2-40B4-BE49-F238E27FC236}">
                  <a16:creationId xmlns:a16="http://schemas.microsoft.com/office/drawing/2014/main" id="{418B65F3-8C03-586F-674B-19AD3FBF3639}"/>
                </a:ext>
              </a:extLst>
            </p:cNvPr>
            <p:cNvSpPr/>
            <p:nvPr/>
          </p:nvSpPr>
          <p:spPr>
            <a:xfrm>
              <a:off x="4572572" y="785827"/>
              <a:ext cx="651698" cy="230418"/>
            </a:xfrm>
            <a:custGeom>
              <a:avLst/>
              <a:gdLst>
                <a:gd name="connsiteX0" fmla="*/ 92023 w 519338"/>
                <a:gd name="connsiteY0" fmla="*/ 0 h 183620"/>
                <a:gd name="connsiteX1" fmla="*/ 126322 w 519338"/>
                <a:gd name="connsiteY1" fmla="*/ 9502 h 183620"/>
                <a:gd name="connsiteX2" fmla="*/ 342457 w 519338"/>
                <a:gd name="connsiteY2" fmla="*/ 72790 h 183620"/>
                <a:gd name="connsiteX3" fmla="*/ 510700 w 519338"/>
                <a:gd name="connsiteY3" fmla="*/ 173426 h 183620"/>
                <a:gd name="connsiteX4" fmla="*/ 519338 w 519338"/>
                <a:gd name="connsiteY4" fmla="*/ 182700 h 183620"/>
                <a:gd name="connsiteX5" fmla="*/ 501376 w 519338"/>
                <a:gd name="connsiteY5" fmla="*/ 183589 h 183620"/>
                <a:gd name="connsiteX6" fmla="*/ 559 w 519338"/>
                <a:gd name="connsiteY6" fmla="*/ 183614 h 183620"/>
                <a:gd name="connsiteX7" fmla="*/ 0 w 519338"/>
                <a:gd name="connsiteY7" fmla="*/ 25 h 183620"/>
                <a:gd name="connsiteX8" fmla="*/ 92023 w 519338"/>
                <a:gd name="connsiteY8" fmla="*/ 0 h 18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338" h="183620">
                  <a:moveTo>
                    <a:pt x="92023" y="0"/>
                  </a:moveTo>
                  <a:cubicBezTo>
                    <a:pt x="103456" y="3252"/>
                    <a:pt x="114686" y="7825"/>
                    <a:pt x="126322" y="9502"/>
                  </a:cubicBezTo>
                  <a:cubicBezTo>
                    <a:pt x="201399" y="20376"/>
                    <a:pt x="273173" y="42201"/>
                    <a:pt x="342457" y="72790"/>
                  </a:cubicBezTo>
                  <a:cubicBezTo>
                    <a:pt x="402696" y="99366"/>
                    <a:pt x="458591" y="133233"/>
                    <a:pt x="510700" y="173426"/>
                  </a:cubicBezTo>
                  <a:cubicBezTo>
                    <a:pt x="514003" y="175967"/>
                    <a:pt x="516468" y="179575"/>
                    <a:pt x="519338" y="182700"/>
                  </a:cubicBezTo>
                  <a:cubicBezTo>
                    <a:pt x="513343" y="183005"/>
                    <a:pt x="507372" y="183589"/>
                    <a:pt x="501376" y="183589"/>
                  </a:cubicBezTo>
                  <a:cubicBezTo>
                    <a:pt x="334429" y="183640"/>
                    <a:pt x="167506" y="183614"/>
                    <a:pt x="559" y="183614"/>
                  </a:cubicBezTo>
                  <a:cubicBezTo>
                    <a:pt x="381" y="122410"/>
                    <a:pt x="178" y="61205"/>
                    <a:pt x="0" y="25"/>
                  </a:cubicBezTo>
                  <a:cubicBezTo>
                    <a:pt x="30666" y="0"/>
                    <a:pt x="61332" y="0"/>
                    <a:pt x="92023"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8" name="Freeform: Shape 7">
              <a:extLst>
                <a:ext uri="{FF2B5EF4-FFF2-40B4-BE49-F238E27FC236}">
                  <a16:creationId xmlns:a16="http://schemas.microsoft.com/office/drawing/2014/main" id="{E42C69CE-7981-F8D0-EB04-7017449DADC1}"/>
                </a:ext>
              </a:extLst>
            </p:cNvPr>
            <p:cNvSpPr/>
            <p:nvPr/>
          </p:nvSpPr>
          <p:spPr>
            <a:xfrm>
              <a:off x="4573274" y="1290008"/>
              <a:ext cx="1017766" cy="277340"/>
            </a:xfrm>
            <a:custGeom>
              <a:avLst/>
              <a:gdLst>
                <a:gd name="connsiteX0" fmla="*/ 715987 w 811058"/>
                <a:gd name="connsiteY0" fmla="*/ 0 h 221012"/>
                <a:gd name="connsiteX1" fmla="*/ 811058 w 811058"/>
                <a:gd name="connsiteY1" fmla="*/ 221013 h 221012"/>
                <a:gd name="connsiteX2" fmla="*/ 0 w 811058"/>
                <a:gd name="connsiteY2" fmla="*/ 221013 h 221012"/>
                <a:gd name="connsiteX3" fmla="*/ 0 w 811058"/>
                <a:gd name="connsiteY3" fmla="*/ 1397 h 221012"/>
                <a:gd name="connsiteX4" fmla="*/ 694848 w 811058"/>
                <a:gd name="connsiteY4" fmla="*/ 1321 h 221012"/>
                <a:gd name="connsiteX5" fmla="*/ 715987 w 811058"/>
                <a:gd name="connsiteY5" fmla="*/ 0 h 2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058" h="221012">
                  <a:moveTo>
                    <a:pt x="715987" y="0"/>
                  </a:moveTo>
                  <a:cubicBezTo>
                    <a:pt x="758390" y="69030"/>
                    <a:pt x="791241" y="142201"/>
                    <a:pt x="811058" y="221013"/>
                  </a:cubicBezTo>
                  <a:cubicBezTo>
                    <a:pt x="540706" y="221013"/>
                    <a:pt x="270353" y="221013"/>
                    <a:pt x="0" y="221013"/>
                  </a:cubicBezTo>
                  <a:cubicBezTo>
                    <a:pt x="0" y="147816"/>
                    <a:pt x="0" y="74619"/>
                    <a:pt x="0" y="1397"/>
                  </a:cubicBezTo>
                  <a:cubicBezTo>
                    <a:pt x="231608" y="1397"/>
                    <a:pt x="463240" y="1397"/>
                    <a:pt x="694848" y="1321"/>
                  </a:cubicBezTo>
                  <a:cubicBezTo>
                    <a:pt x="701886" y="1321"/>
                    <a:pt x="708923" y="457"/>
                    <a:pt x="715987"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9" name="Freeform: Shape 8">
              <a:extLst>
                <a:ext uri="{FF2B5EF4-FFF2-40B4-BE49-F238E27FC236}">
                  <a16:creationId xmlns:a16="http://schemas.microsoft.com/office/drawing/2014/main" id="{11A59922-34AE-5135-A8B6-75DC9B533408}"/>
                </a:ext>
              </a:extLst>
            </p:cNvPr>
            <p:cNvSpPr/>
            <p:nvPr/>
          </p:nvSpPr>
          <p:spPr>
            <a:xfrm>
              <a:off x="4573242" y="1015058"/>
              <a:ext cx="898495" cy="276702"/>
            </a:xfrm>
            <a:custGeom>
              <a:avLst/>
              <a:gdLst>
                <a:gd name="connsiteX0" fmla="*/ 716012 w 716011"/>
                <a:gd name="connsiteY0" fmla="*/ 219107 h 220504"/>
                <a:gd name="connsiteX1" fmla="*/ 694848 w 716011"/>
                <a:gd name="connsiteY1" fmla="*/ 220429 h 220504"/>
                <a:gd name="connsiteX2" fmla="*/ 0 w 716011"/>
                <a:gd name="connsiteY2" fmla="*/ 220505 h 220504"/>
                <a:gd name="connsiteX3" fmla="*/ 0 w 716011"/>
                <a:gd name="connsiteY3" fmla="*/ 915 h 220504"/>
                <a:gd name="connsiteX4" fmla="*/ 500817 w 716011"/>
                <a:gd name="connsiteY4" fmla="*/ 889 h 220504"/>
                <a:gd name="connsiteX5" fmla="*/ 518780 w 716011"/>
                <a:gd name="connsiteY5" fmla="*/ 0 h 220504"/>
                <a:gd name="connsiteX6" fmla="*/ 531331 w 716011"/>
                <a:gd name="connsiteY6" fmla="*/ 7317 h 220504"/>
                <a:gd name="connsiteX7" fmla="*/ 716012 w 716011"/>
                <a:gd name="connsiteY7" fmla="*/ 219107 h 22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11" h="220504">
                  <a:moveTo>
                    <a:pt x="716012" y="219107"/>
                  </a:moveTo>
                  <a:cubicBezTo>
                    <a:pt x="708949" y="219565"/>
                    <a:pt x="701911" y="220429"/>
                    <a:pt x="694848" y="220429"/>
                  </a:cubicBezTo>
                  <a:cubicBezTo>
                    <a:pt x="463240" y="220505"/>
                    <a:pt x="231608" y="220505"/>
                    <a:pt x="0" y="220505"/>
                  </a:cubicBezTo>
                  <a:cubicBezTo>
                    <a:pt x="0" y="147308"/>
                    <a:pt x="0" y="74111"/>
                    <a:pt x="0" y="915"/>
                  </a:cubicBezTo>
                  <a:cubicBezTo>
                    <a:pt x="166948" y="915"/>
                    <a:pt x="333870" y="940"/>
                    <a:pt x="500817" y="889"/>
                  </a:cubicBezTo>
                  <a:cubicBezTo>
                    <a:pt x="506813" y="889"/>
                    <a:pt x="512784" y="305"/>
                    <a:pt x="518780" y="0"/>
                  </a:cubicBezTo>
                  <a:cubicBezTo>
                    <a:pt x="522972" y="2414"/>
                    <a:pt x="527621" y="4294"/>
                    <a:pt x="531331" y="7317"/>
                  </a:cubicBezTo>
                  <a:cubicBezTo>
                    <a:pt x="604578" y="67683"/>
                    <a:pt x="666774" y="137755"/>
                    <a:pt x="716012" y="219107"/>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10" name="Freeform: Shape 9">
              <a:extLst>
                <a:ext uri="{FF2B5EF4-FFF2-40B4-BE49-F238E27FC236}">
                  <a16:creationId xmlns:a16="http://schemas.microsoft.com/office/drawing/2014/main" id="{655A2683-4D1C-BF0A-5A6F-373C565D61BE}"/>
                </a:ext>
              </a:extLst>
            </p:cNvPr>
            <p:cNvSpPr/>
            <p:nvPr/>
          </p:nvSpPr>
          <p:spPr>
            <a:xfrm>
              <a:off x="3819553" y="1154605"/>
              <a:ext cx="276894" cy="274438"/>
            </a:xfrm>
            <a:custGeom>
              <a:avLst/>
              <a:gdLst>
                <a:gd name="connsiteX0" fmla="*/ 40473 w 220657"/>
                <a:gd name="connsiteY0" fmla="*/ 213188 h 218700"/>
                <a:gd name="connsiteX1" fmla="*/ 61764 w 220657"/>
                <a:gd name="connsiteY1" fmla="*/ 147842 h 218700"/>
                <a:gd name="connsiteX2" fmla="*/ 55412 w 220657"/>
                <a:gd name="connsiteY2" fmla="*/ 127440 h 218700"/>
                <a:gd name="connsiteX3" fmla="*/ 0 w 220657"/>
                <a:gd name="connsiteY3" fmla="*/ 83309 h 218700"/>
                <a:gd name="connsiteX4" fmla="*/ 57165 w 220657"/>
                <a:gd name="connsiteY4" fmla="*/ 83258 h 218700"/>
                <a:gd name="connsiteX5" fmla="*/ 90295 w 220657"/>
                <a:gd name="connsiteY5" fmla="*/ 59020 h 218700"/>
                <a:gd name="connsiteX6" fmla="*/ 109503 w 220657"/>
                <a:gd name="connsiteY6" fmla="*/ 0 h 218700"/>
                <a:gd name="connsiteX7" fmla="*/ 129523 w 220657"/>
                <a:gd name="connsiteY7" fmla="*/ 61840 h 218700"/>
                <a:gd name="connsiteX8" fmla="*/ 160240 w 220657"/>
                <a:gd name="connsiteY8" fmla="*/ 83690 h 218700"/>
                <a:gd name="connsiteX9" fmla="*/ 220657 w 220657"/>
                <a:gd name="connsiteY9" fmla="*/ 86586 h 218700"/>
                <a:gd name="connsiteX10" fmla="*/ 167583 w 220657"/>
                <a:gd name="connsiteY10" fmla="*/ 124849 h 218700"/>
                <a:gd name="connsiteX11" fmla="*/ 158868 w 220657"/>
                <a:gd name="connsiteY11" fmla="*/ 151653 h 218700"/>
                <a:gd name="connsiteX12" fmla="*/ 180642 w 220657"/>
                <a:gd name="connsiteY12" fmla="*/ 218701 h 218700"/>
                <a:gd name="connsiteX13" fmla="*/ 109732 w 220657"/>
                <a:gd name="connsiteY13" fmla="*/ 167633 h 218700"/>
                <a:gd name="connsiteX14" fmla="*/ 42658 w 220657"/>
                <a:gd name="connsiteY14" fmla="*/ 216033 h 218700"/>
                <a:gd name="connsiteX15" fmla="*/ 40473 w 220657"/>
                <a:gd name="connsiteY15" fmla="*/ 213188 h 2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0657" h="218700">
                  <a:moveTo>
                    <a:pt x="40473" y="213188"/>
                  </a:moveTo>
                  <a:cubicBezTo>
                    <a:pt x="47485" y="191363"/>
                    <a:pt x="53888" y="169336"/>
                    <a:pt x="61764" y="147842"/>
                  </a:cubicBezTo>
                  <a:cubicBezTo>
                    <a:pt x="65244" y="138340"/>
                    <a:pt x="63644" y="133080"/>
                    <a:pt x="55412" y="127440"/>
                  </a:cubicBezTo>
                  <a:cubicBezTo>
                    <a:pt x="36484" y="114508"/>
                    <a:pt x="18191" y="100636"/>
                    <a:pt x="0" y="83309"/>
                  </a:cubicBezTo>
                  <a:cubicBezTo>
                    <a:pt x="19055" y="83309"/>
                    <a:pt x="38110" y="83537"/>
                    <a:pt x="57165" y="83258"/>
                  </a:cubicBezTo>
                  <a:cubicBezTo>
                    <a:pt x="88212" y="82800"/>
                    <a:pt x="80234" y="87704"/>
                    <a:pt x="90295" y="59020"/>
                  </a:cubicBezTo>
                  <a:cubicBezTo>
                    <a:pt x="96647" y="40956"/>
                    <a:pt x="102160" y="22637"/>
                    <a:pt x="109503" y="0"/>
                  </a:cubicBezTo>
                  <a:cubicBezTo>
                    <a:pt x="117150" y="23069"/>
                    <a:pt x="125153" y="42048"/>
                    <a:pt x="129523" y="61840"/>
                  </a:cubicBezTo>
                  <a:cubicBezTo>
                    <a:pt x="133538" y="80133"/>
                    <a:pt x="142786" y="85036"/>
                    <a:pt x="160240" y="83690"/>
                  </a:cubicBezTo>
                  <a:cubicBezTo>
                    <a:pt x="179727" y="82191"/>
                    <a:pt x="199443" y="83334"/>
                    <a:pt x="220657" y="86586"/>
                  </a:cubicBezTo>
                  <a:cubicBezTo>
                    <a:pt x="203025" y="99442"/>
                    <a:pt x="185850" y="113009"/>
                    <a:pt x="167583" y="124849"/>
                  </a:cubicBezTo>
                  <a:cubicBezTo>
                    <a:pt x="156429" y="132089"/>
                    <a:pt x="154015" y="139051"/>
                    <a:pt x="158868" y="151653"/>
                  </a:cubicBezTo>
                  <a:cubicBezTo>
                    <a:pt x="166871" y="172410"/>
                    <a:pt x="172766" y="193980"/>
                    <a:pt x="180642" y="218701"/>
                  </a:cubicBezTo>
                  <a:cubicBezTo>
                    <a:pt x="154981" y="200230"/>
                    <a:pt x="132420" y="183995"/>
                    <a:pt x="109732" y="167633"/>
                  </a:cubicBezTo>
                  <a:cubicBezTo>
                    <a:pt x="86840" y="184148"/>
                    <a:pt x="64762" y="200103"/>
                    <a:pt x="42658" y="216033"/>
                  </a:cubicBezTo>
                  <a:cubicBezTo>
                    <a:pt x="41947" y="215093"/>
                    <a:pt x="41210" y="214128"/>
                    <a:pt x="40473" y="21318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1" name="Freeform: Shape 10">
              <a:extLst>
                <a:ext uri="{FF2B5EF4-FFF2-40B4-BE49-F238E27FC236}">
                  <a16:creationId xmlns:a16="http://schemas.microsoft.com/office/drawing/2014/main" id="{F7B64A8A-CEE3-593C-8AE6-0E2D5E61822B}"/>
                </a:ext>
              </a:extLst>
            </p:cNvPr>
            <p:cNvSpPr/>
            <p:nvPr/>
          </p:nvSpPr>
          <p:spPr>
            <a:xfrm>
              <a:off x="4197417" y="1154350"/>
              <a:ext cx="277722" cy="270581"/>
            </a:xfrm>
            <a:custGeom>
              <a:avLst/>
              <a:gdLst>
                <a:gd name="connsiteX0" fmla="*/ 176704 w 221317"/>
                <a:gd name="connsiteY0" fmla="*/ 214102 h 215626"/>
                <a:gd name="connsiteX1" fmla="*/ 109960 w 221317"/>
                <a:gd name="connsiteY1" fmla="*/ 168167 h 215626"/>
                <a:gd name="connsiteX2" fmla="*/ 44081 w 221317"/>
                <a:gd name="connsiteY2" fmla="*/ 215627 h 215626"/>
                <a:gd name="connsiteX3" fmla="*/ 41235 w 221317"/>
                <a:gd name="connsiteY3" fmla="*/ 213721 h 215626"/>
                <a:gd name="connsiteX4" fmla="*/ 66032 w 221317"/>
                <a:gd name="connsiteY4" fmla="*/ 135469 h 215626"/>
                <a:gd name="connsiteX5" fmla="*/ 0 w 221317"/>
                <a:gd name="connsiteY5" fmla="*/ 86891 h 215626"/>
                <a:gd name="connsiteX6" fmla="*/ 610 w 221317"/>
                <a:gd name="connsiteY6" fmla="*/ 83512 h 215626"/>
                <a:gd name="connsiteX7" fmla="*/ 66921 w 221317"/>
                <a:gd name="connsiteY7" fmla="*/ 83817 h 215626"/>
                <a:gd name="connsiteX8" fmla="*/ 88542 w 221317"/>
                <a:gd name="connsiteY8" fmla="*/ 67811 h 215626"/>
                <a:gd name="connsiteX9" fmla="*/ 110265 w 221317"/>
                <a:gd name="connsiteY9" fmla="*/ 0 h 215626"/>
                <a:gd name="connsiteX10" fmla="*/ 130743 w 221317"/>
                <a:gd name="connsiteY10" fmla="*/ 63568 h 215626"/>
                <a:gd name="connsiteX11" fmla="*/ 159300 w 221317"/>
                <a:gd name="connsiteY11" fmla="*/ 83868 h 215626"/>
                <a:gd name="connsiteX12" fmla="*/ 221318 w 221317"/>
                <a:gd name="connsiteY12" fmla="*/ 86662 h 215626"/>
                <a:gd name="connsiteX13" fmla="*/ 155006 w 221317"/>
                <a:gd name="connsiteY13" fmla="*/ 135240 h 215626"/>
                <a:gd name="connsiteX14" fmla="*/ 178381 w 221317"/>
                <a:gd name="connsiteY14" fmla="*/ 212349 h 215626"/>
                <a:gd name="connsiteX15" fmla="*/ 176704 w 221317"/>
                <a:gd name="connsiteY15" fmla="*/ 214102 h 2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317" h="215626">
                  <a:moveTo>
                    <a:pt x="176704" y="214102"/>
                  </a:moveTo>
                  <a:cubicBezTo>
                    <a:pt x="154701" y="198960"/>
                    <a:pt x="132725" y="183843"/>
                    <a:pt x="109960" y="168167"/>
                  </a:cubicBezTo>
                  <a:cubicBezTo>
                    <a:pt x="88110" y="183919"/>
                    <a:pt x="66083" y="199773"/>
                    <a:pt x="44081" y="215627"/>
                  </a:cubicBezTo>
                  <a:cubicBezTo>
                    <a:pt x="43141" y="214992"/>
                    <a:pt x="42175" y="214356"/>
                    <a:pt x="41235" y="213721"/>
                  </a:cubicBezTo>
                  <a:cubicBezTo>
                    <a:pt x="49416" y="187908"/>
                    <a:pt x="57597" y="162095"/>
                    <a:pt x="66032" y="135469"/>
                  </a:cubicBezTo>
                  <a:cubicBezTo>
                    <a:pt x="43776" y="119107"/>
                    <a:pt x="21901" y="102999"/>
                    <a:pt x="0" y="86891"/>
                  </a:cubicBezTo>
                  <a:cubicBezTo>
                    <a:pt x="203" y="85773"/>
                    <a:pt x="407" y="84630"/>
                    <a:pt x="610" y="83512"/>
                  </a:cubicBezTo>
                  <a:cubicBezTo>
                    <a:pt x="22714" y="83512"/>
                    <a:pt x="44868" y="82673"/>
                    <a:pt x="66921" y="83817"/>
                  </a:cubicBezTo>
                  <a:cubicBezTo>
                    <a:pt x="79752" y="84477"/>
                    <a:pt x="85214" y="79777"/>
                    <a:pt x="88542" y="67811"/>
                  </a:cubicBezTo>
                  <a:cubicBezTo>
                    <a:pt x="94538" y="46266"/>
                    <a:pt x="102110" y="25153"/>
                    <a:pt x="110265" y="0"/>
                  </a:cubicBezTo>
                  <a:cubicBezTo>
                    <a:pt x="118014" y="23501"/>
                    <a:pt x="125890" y="43166"/>
                    <a:pt x="130743" y="63568"/>
                  </a:cubicBezTo>
                  <a:cubicBezTo>
                    <a:pt x="134706" y="80209"/>
                    <a:pt x="142786" y="85189"/>
                    <a:pt x="159300" y="83868"/>
                  </a:cubicBezTo>
                  <a:cubicBezTo>
                    <a:pt x="179321" y="82267"/>
                    <a:pt x="199570" y="83486"/>
                    <a:pt x="221318" y="86662"/>
                  </a:cubicBezTo>
                  <a:cubicBezTo>
                    <a:pt x="199341" y="102770"/>
                    <a:pt x="177339" y="118878"/>
                    <a:pt x="155006" y="135240"/>
                  </a:cubicBezTo>
                  <a:cubicBezTo>
                    <a:pt x="162908" y="161307"/>
                    <a:pt x="170657" y="186841"/>
                    <a:pt x="178381" y="212349"/>
                  </a:cubicBezTo>
                  <a:cubicBezTo>
                    <a:pt x="177847" y="212959"/>
                    <a:pt x="177288" y="213518"/>
                    <a:pt x="176704" y="214102"/>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2" name="Freeform: Shape 11">
              <a:extLst>
                <a:ext uri="{FF2B5EF4-FFF2-40B4-BE49-F238E27FC236}">
                  <a16:creationId xmlns:a16="http://schemas.microsoft.com/office/drawing/2014/main" id="{7C29669F-8BFD-84CE-62D2-1ED50CF47F7F}"/>
                </a:ext>
              </a:extLst>
            </p:cNvPr>
            <p:cNvSpPr/>
            <p:nvPr/>
          </p:nvSpPr>
          <p:spPr>
            <a:xfrm>
              <a:off x="4191233" y="1462425"/>
              <a:ext cx="289424" cy="270231"/>
            </a:xfrm>
            <a:custGeom>
              <a:avLst/>
              <a:gdLst>
                <a:gd name="connsiteX0" fmla="*/ 182293 w 230642"/>
                <a:gd name="connsiteY0" fmla="*/ 214915 h 215347"/>
                <a:gd name="connsiteX1" fmla="*/ 115778 w 230642"/>
                <a:gd name="connsiteY1" fmla="*/ 168726 h 215347"/>
                <a:gd name="connsiteX2" fmla="*/ 47460 w 230642"/>
                <a:gd name="connsiteY2" fmla="*/ 214839 h 215347"/>
                <a:gd name="connsiteX3" fmla="*/ 47739 w 230642"/>
                <a:gd name="connsiteY3" fmla="*/ 215195 h 215347"/>
                <a:gd name="connsiteX4" fmla="*/ 67506 w 230642"/>
                <a:gd name="connsiteY4" fmla="*/ 148096 h 215347"/>
                <a:gd name="connsiteX5" fmla="*/ 61129 w 230642"/>
                <a:gd name="connsiteY5" fmla="*/ 127897 h 215347"/>
                <a:gd name="connsiteX6" fmla="*/ 0 w 230642"/>
                <a:gd name="connsiteY6" fmla="*/ 83461 h 215347"/>
                <a:gd name="connsiteX7" fmla="*/ 74137 w 230642"/>
                <a:gd name="connsiteY7" fmla="*/ 83715 h 215347"/>
                <a:gd name="connsiteX8" fmla="*/ 92658 w 230642"/>
                <a:gd name="connsiteY8" fmla="*/ 70656 h 215347"/>
                <a:gd name="connsiteX9" fmla="*/ 115169 w 230642"/>
                <a:gd name="connsiteY9" fmla="*/ 0 h 215347"/>
                <a:gd name="connsiteX10" fmla="*/ 138949 w 230642"/>
                <a:gd name="connsiteY10" fmla="*/ 72739 h 215347"/>
                <a:gd name="connsiteX11" fmla="*/ 153939 w 230642"/>
                <a:gd name="connsiteY11" fmla="*/ 83613 h 215347"/>
                <a:gd name="connsiteX12" fmla="*/ 230642 w 230642"/>
                <a:gd name="connsiteY12" fmla="*/ 83436 h 215347"/>
                <a:gd name="connsiteX13" fmla="*/ 169056 w 230642"/>
                <a:gd name="connsiteY13" fmla="*/ 128380 h 215347"/>
                <a:gd name="connsiteX14" fmla="*/ 162984 w 230642"/>
                <a:gd name="connsiteY14" fmla="*/ 147283 h 215347"/>
                <a:gd name="connsiteX15" fmla="*/ 180235 w 230642"/>
                <a:gd name="connsiteY15" fmla="*/ 200281 h 215347"/>
                <a:gd name="connsiteX16" fmla="*/ 182090 w 230642"/>
                <a:gd name="connsiteY16" fmla="*/ 215347 h 215347"/>
                <a:gd name="connsiteX17" fmla="*/ 182293 w 230642"/>
                <a:gd name="connsiteY17" fmla="*/ 214915 h 21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642" h="215347">
                  <a:moveTo>
                    <a:pt x="182293" y="214915"/>
                  </a:moveTo>
                  <a:cubicBezTo>
                    <a:pt x="160342" y="199671"/>
                    <a:pt x="138390" y="184427"/>
                    <a:pt x="115778" y="168726"/>
                  </a:cubicBezTo>
                  <a:cubicBezTo>
                    <a:pt x="93166" y="183995"/>
                    <a:pt x="70326" y="199417"/>
                    <a:pt x="47460" y="214839"/>
                  </a:cubicBezTo>
                  <a:lnTo>
                    <a:pt x="47739" y="215195"/>
                  </a:lnTo>
                  <a:cubicBezTo>
                    <a:pt x="54218" y="192786"/>
                    <a:pt x="60087" y="170200"/>
                    <a:pt x="67506" y="148096"/>
                  </a:cubicBezTo>
                  <a:cubicBezTo>
                    <a:pt x="70656" y="138670"/>
                    <a:pt x="69462" y="133563"/>
                    <a:pt x="61129" y="127897"/>
                  </a:cubicBezTo>
                  <a:cubicBezTo>
                    <a:pt x="41794" y="114737"/>
                    <a:pt x="23196" y="100433"/>
                    <a:pt x="0" y="83461"/>
                  </a:cubicBezTo>
                  <a:cubicBezTo>
                    <a:pt x="27973" y="83461"/>
                    <a:pt x="51093" y="82902"/>
                    <a:pt x="74137" y="83715"/>
                  </a:cubicBezTo>
                  <a:cubicBezTo>
                    <a:pt x="84579" y="84096"/>
                    <a:pt x="89711" y="81047"/>
                    <a:pt x="92658" y="70656"/>
                  </a:cubicBezTo>
                  <a:cubicBezTo>
                    <a:pt x="99086" y="48095"/>
                    <a:pt x="106810" y="25915"/>
                    <a:pt x="115169" y="0"/>
                  </a:cubicBezTo>
                  <a:cubicBezTo>
                    <a:pt x="123883" y="26372"/>
                    <a:pt x="132013" y="49391"/>
                    <a:pt x="138949" y="72739"/>
                  </a:cubicBezTo>
                  <a:cubicBezTo>
                    <a:pt x="141490" y="81276"/>
                    <a:pt x="145479" y="83791"/>
                    <a:pt x="153939" y="83613"/>
                  </a:cubicBezTo>
                  <a:cubicBezTo>
                    <a:pt x="177745" y="83131"/>
                    <a:pt x="201577" y="83436"/>
                    <a:pt x="230642" y="83436"/>
                  </a:cubicBezTo>
                  <a:cubicBezTo>
                    <a:pt x="207420" y="100534"/>
                    <a:pt x="188670" y="115118"/>
                    <a:pt x="169056" y="128380"/>
                  </a:cubicBezTo>
                  <a:cubicBezTo>
                    <a:pt x="161002" y="133817"/>
                    <a:pt x="159986" y="138873"/>
                    <a:pt x="162984" y="147283"/>
                  </a:cubicBezTo>
                  <a:cubicBezTo>
                    <a:pt x="169209" y="164788"/>
                    <a:pt x="174824" y="182496"/>
                    <a:pt x="180235" y="200281"/>
                  </a:cubicBezTo>
                  <a:cubicBezTo>
                    <a:pt x="181683" y="205032"/>
                    <a:pt x="181505" y="210291"/>
                    <a:pt x="182090" y="215347"/>
                  </a:cubicBezTo>
                  <a:cubicBezTo>
                    <a:pt x="182064" y="215322"/>
                    <a:pt x="182293" y="214915"/>
                    <a:pt x="182293" y="21491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3" name="Freeform: Shape 12">
              <a:extLst>
                <a:ext uri="{FF2B5EF4-FFF2-40B4-BE49-F238E27FC236}">
                  <a16:creationId xmlns:a16="http://schemas.microsoft.com/office/drawing/2014/main" id="{477BE98C-6E29-CD90-ACD4-03EE905F6BA0}"/>
                </a:ext>
              </a:extLst>
            </p:cNvPr>
            <p:cNvSpPr/>
            <p:nvPr/>
          </p:nvSpPr>
          <p:spPr>
            <a:xfrm>
              <a:off x="3813241" y="1462840"/>
              <a:ext cx="288626" cy="274248"/>
            </a:xfrm>
            <a:custGeom>
              <a:avLst/>
              <a:gdLst>
                <a:gd name="connsiteX0" fmla="*/ 45834 w 230006"/>
                <a:gd name="connsiteY0" fmla="*/ 214128 h 218548"/>
                <a:gd name="connsiteX1" fmla="*/ 67023 w 230006"/>
                <a:gd name="connsiteY1" fmla="*/ 146876 h 218548"/>
                <a:gd name="connsiteX2" fmla="*/ 61001 w 230006"/>
                <a:gd name="connsiteY2" fmla="*/ 127923 h 218548"/>
                <a:gd name="connsiteX3" fmla="*/ 0 w 230006"/>
                <a:gd name="connsiteY3" fmla="*/ 83410 h 218548"/>
                <a:gd name="connsiteX4" fmla="*/ 87247 w 230006"/>
                <a:gd name="connsiteY4" fmla="*/ 83410 h 218548"/>
                <a:gd name="connsiteX5" fmla="*/ 114635 w 230006"/>
                <a:gd name="connsiteY5" fmla="*/ 0 h 218548"/>
                <a:gd name="connsiteX6" fmla="*/ 137323 w 230006"/>
                <a:gd name="connsiteY6" fmla="*/ 69284 h 218548"/>
                <a:gd name="connsiteX7" fmla="*/ 156582 w 230006"/>
                <a:gd name="connsiteY7" fmla="*/ 83385 h 218548"/>
                <a:gd name="connsiteX8" fmla="*/ 230007 w 230006"/>
                <a:gd name="connsiteY8" fmla="*/ 83080 h 218548"/>
                <a:gd name="connsiteX9" fmla="*/ 181760 w 230006"/>
                <a:gd name="connsiteY9" fmla="*/ 118675 h 218548"/>
                <a:gd name="connsiteX10" fmla="*/ 167481 w 230006"/>
                <a:gd name="connsiteY10" fmla="*/ 161282 h 218548"/>
                <a:gd name="connsiteX11" fmla="*/ 185698 w 230006"/>
                <a:gd name="connsiteY11" fmla="*/ 218548 h 218548"/>
                <a:gd name="connsiteX12" fmla="*/ 114838 w 230006"/>
                <a:gd name="connsiteY12" fmla="*/ 167557 h 218548"/>
                <a:gd name="connsiteX13" fmla="*/ 59223 w 230006"/>
                <a:gd name="connsiteY13" fmla="*/ 207624 h 218548"/>
                <a:gd name="connsiteX14" fmla="*/ 45427 w 230006"/>
                <a:gd name="connsiteY14" fmla="*/ 213899 h 218548"/>
                <a:gd name="connsiteX15" fmla="*/ 45834 w 230006"/>
                <a:gd name="connsiteY15" fmla="*/ 214128 h 21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006" h="218548">
                  <a:moveTo>
                    <a:pt x="45834" y="214128"/>
                  </a:moveTo>
                  <a:cubicBezTo>
                    <a:pt x="52795" y="191668"/>
                    <a:pt x="59198" y="169031"/>
                    <a:pt x="67023" y="146876"/>
                  </a:cubicBezTo>
                  <a:cubicBezTo>
                    <a:pt x="70173" y="137933"/>
                    <a:pt x="68674" y="133233"/>
                    <a:pt x="61001" y="127923"/>
                  </a:cubicBezTo>
                  <a:cubicBezTo>
                    <a:pt x="41464" y="114406"/>
                    <a:pt x="22561" y="99975"/>
                    <a:pt x="0" y="83410"/>
                  </a:cubicBezTo>
                  <a:cubicBezTo>
                    <a:pt x="31581" y="83410"/>
                    <a:pt x="58689" y="83410"/>
                    <a:pt x="87247" y="83410"/>
                  </a:cubicBezTo>
                  <a:cubicBezTo>
                    <a:pt x="96037" y="56631"/>
                    <a:pt x="104676" y="30336"/>
                    <a:pt x="114635" y="0"/>
                  </a:cubicBezTo>
                  <a:cubicBezTo>
                    <a:pt x="123045" y="25330"/>
                    <a:pt x="131099" y="47053"/>
                    <a:pt x="137323" y="69284"/>
                  </a:cubicBezTo>
                  <a:cubicBezTo>
                    <a:pt x="140423" y="80311"/>
                    <a:pt x="145225" y="83893"/>
                    <a:pt x="156582" y="83385"/>
                  </a:cubicBezTo>
                  <a:cubicBezTo>
                    <a:pt x="179270" y="82394"/>
                    <a:pt x="202060" y="83080"/>
                    <a:pt x="230007" y="83080"/>
                  </a:cubicBezTo>
                  <a:cubicBezTo>
                    <a:pt x="211181" y="96977"/>
                    <a:pt x="196521" y="107877"/>
                    <a:pt x="181760" y="118675"/>
                  </a:cubicBezTo>
                  <a:cubicBezTo>
                    <a:pt x="159097" y="135240"/>
                    <a:pt x="159097" y="135189"/>
                    <a:pt x="167481" y="161282"/>
                  </a:cubicBezTo>
                  <a:cubicBezTo>
                    <a:pt x="173147" y="178914"/>
                    <a:pt x="178711" y="196572"/>
                    <a:pt x="185698" y="218548"/>
                  </a:cubicBezTo>
                  <a:cubicBezTo>
                    <a:pt x="160291" y="200256"/>
                    <a:pt x="138136" y="184326"/>
                    <a:pt x="114838" y="167557"/>
                  </a:cubicBezTo>
                  <a:cubicBezTo>
                    <a:pt x="96317" y="180972"/>
                    <a:pt x="77922" y="194514"/>
                    <a:pt x="59223" y="207624"/>
                  </a:cubicBezTo>
                  <a:cubicBezTo>
                    <a:pt x="55158" y="210469"/>
                    <a:pt x="50051" y="211841"/>
                    <a:pt x="45427" y="213899"/>
                  </a:cubicBezTo>
                  <a:lnTo>
                    <a:pt x="45834" y="214128"/>
                  </a:ln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4" name="Freeform: Shape 13">
              <a:extLst>
                <a:ext uri="{FF2B5EF4-FFF2-40B4-BE49-F238E27FC236}">
                  <a16:creationId xmlns:a16="http://schemas.microsoft.com/office/drawing/2014/main" id="{85FD7D01-D2E7-5EAD-A649-756A297B93E0}"/>
                </a:ext>
              </a:extLst>
            </p:cNvPr>
            <p:cNvSpPr/>
            <p:nvPr/>
          </p:nvSpPr>
          <p:spPr>
            <a:xfrm>
              <a:off x="4191552" y="846180"/>
              <a:ext cx="284195" cy="272335"/>
            </a:xfrm>
            <a:custGeom>
              <a:avLst/>
              <a:gdLst>
                <a:gd name="connsiteX0" fmla="*/ 48196 w 226475"/>
                <a:gd name="connsiteY0" fmla="*/ 217024 h 217024"/>
                <a:gd name="connsiteX1" fmla="*/ 54167 w 226475"/>
                <a:gd name="connsiteY1" fmla="*/ 187476 h 217024"/>
                <a:gd name="connsiteX2" fmla="*/ 70834 w 226475"/>
                <a:gd name="connsiteY2" fmla="*/ 135469 h 217024"/>
                <a:gd name="connsiteX3" fmla="*/ 0 w 226475"/>
                <a:gd name="connsiteY3" fmla="*/ 83588 h 217024"/>
                <a:gd name="connsiteX4" fmla="*/ 73425 w 226475"/>
                <a:gd name="connsiteY4" fmla="*/ 83918 h 217024"/>
                <a:gd name="connsiteX5" fmla="*/ 92658 w 226475"/>
                <a:gd name="connsiteY5" fmla="*/ 69564 h 217024"/>
                <a:gd name="connsiteX6" fmla="*/ 114838 w 226475"/>
                <a:gd name="connsiteY6" fmla="*/ 0 h 217024"/>
                <a:gd name="connsiteX7" fmla="*/ 142582 w 226475"/>
                <a:gd name="connsiteY7" fmla="*/ 83461 h 217024"/>
                <a:gd name="connsiteX8" fmla="*/ 224951 w 226475"/>
                <a:gd name="connsiteY8" fmla="*/ 83461 h 217024"/>
                <a:gd name="connsiteX9" fmla="*/ 226475 w 226475"/>
                <a:gd name="connsiteY9" fmla="*/ 86357 h 217024"/>
                <a:gd name="connsiteX10" fmla="*/ 171876 w 226475"/>
                <a:gd name="connsiteY10" fmla="*/ 125814 h 217024"/>
                <a:gd name="connsiteX11" fmla="*/ 164000 w 226475"/>
                <a:gd name="connsiteY11" fmla="*/ 151221 h 217024"/>
                <a:gd name="connsiteX12" fmla="*/ 183691 w 226475"/>
                <a:gd name="connsiteY12" fmla="*/ 212705 h 217024"/>
                <a:gd name="connsiteX13" fmla="*/ 180134 w 226475"/>
                <a:gd name="connsiteY13" fmla="*/ 214585 h 217024"/>
                <a:gd name="connsiteX14" fmla="*/ 114915 w 226475"/>
                <a:gd name="connsiteY14" fmla="*/ 167659 h 217024"/>
                <a:gd name="connsiteX15" fmla="*/ 48044 w 226475"/>
                <a:gd name="connsiteY15" fmla="*/ 216592 h 217024"/>
                <a:gd name="connsiteX16" fmla="*/ 48196 w 226475"/>
                <a:gd name="connsiteY16" fmla="*/ 217024 h 21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475" h="217024">
                  <a:moveTo>
                    <a:pt x="48196" y="217024"/>
                  </a:moveTo>
                  <a:cubicBezTo>
                    <a:pt x="50153" y="207166"/>
                    <a:pt x="51398" y="197105"/>
                    <a:pt x="54167" y="187476"/>
                  </a:cubicBezTo>
                  <a:cubicBezTo>
                    <a:pt x="59172" y="170225"/>
                    <a:pt x="65092" y="153228"/>
                    <a:pt x="70834" y="135469"/>
                  </a:cubicBezTo>
                  <a:cubicBezTo>
                    <a:pt x="48247" y="118929"/>
                    <a:pt x="26245" y="102796"/>
                    <a:pt x="0" y="83588"/>
                  </a:cubicBezTo>
                  <a:cubicBezTo>
                    <a:pt x="27414" y="83588"/>
                    <a:pt x="50458" y="82775"/>
                    <a:pt x="73425" y="83918"/>
                  </a:cubicBezTo>
                  <a:cubicBezTo>
                    <a:pt x="85189" y="84503"/>
                    <a:pt x="89635" y="80082"/>
                    <a:pt x="92658" y="69564"/>
                  </a:cubicBezTo>
                  <a:cubicBezTo>
                    <a:pt x="98985" y="47511"/>
                    <a:pt x="106530" y="25813"/>
                    <a:pt x="114838" y="0"/>
                  </a:cubicBezTo>
                  <a:cubicBezTo>
                    <a:pt x="124772" y="29929"/>
                    <a:pt x="133588" y="56403"/>
                    <a:pt x="142582" y="83461"/>
                  </a:cubicBezTo>
                  <a:cubicBezTo>
                    <a:pt x="170479" y="83461"/>
                    <a:pt x="197715" y="83461"/>
                    <a:pt x="224951" y="83461"/>
                  </a:cubicBezTo>
                  <a:cubicBezTo>
                    <a:pt x="225459" y="84426"/>
                    <a:pt x="225967" y="85392"/>
                    <a:pt x="226475" y="86357"/>
                  </a:cubicBezTo>
                  <a:cubicBezTo>
                    <a:pt x="208335" y="99620"/>
                    <a:pt x="190677" y="113593"/>
                    <a:pt x="171876" y="125814"/>
                  </a:cubicBezTo>
                  <a:cubicBezTo>
                    <a:pt x="161053" y="132852"/>
                    <a:pt x="159529" y="139483"/>
                    <a:pt x="164000" y="151221"/>
                  </a:cubicBezTo>
                  <a:cubicBezTo>
                    <a:pt x="171622" y="171317"/>
                    <a:pt x="177237" y="192176"/>
                    <a:pt x="183691" y="212705"/>
                  </a:cubicBezTo>
                  <a:cubicBezTo>
                    <a:pt x="182496" y="213340"/>
                    <a:pt x="181328" y="213975"/>
                    <a:pt x="180134" y="214585"/>
                  </a:cubicBezTo>
                  <a:cubicBezTo>
                    <a:pt x="158538" y="199036"/>
                    <a:pt x="136917" y="183487"/>
                    <a:pt x="114915" y="167659"/>
                  </a:cubicBezTo>
                  <a:cubicBezTo>
                    <a:pt x="92150" y="184300"/>
                    <a:pt x="70097" y="200459"/>
                    <a:pt x="48044" y="216592"/>
                  </a:cubicBezTo>
                  <a:cubicBezTo>
                    <a:pt x="48069" y="216643"/>
                    <a:pt x="48196" y="217024"/>
                    <a:pt x="48196" y="217024"/>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5" name="Freeform: Shape 14">
              <a:extLst>
                <a:ext uri="{FF2B5EF4-FFF2-40B4-BE49-F238E27FC236}">
                  <a16:creationId xmlns:a16="http://schemas.microsoft.com/office/drawing/2014/main" id="{73D15398-336F-7A0F-B9B5-8AA8CE7D2B61}"/>
                </a:ext>
              </a:extLst>
            </p:cNvPr>
            <p:cNvSpPr/>
            <p:nvPr/>
          </p:nvSpPr>
          <p:spPr>
            <a:xfrm>
              <a:off x="3525059" y="1479992"/>
              <a:ext cx="192821" cy="257223"/>
            </a:xfrm>
            <a:custGeom>
              <a:avLst/>
              <a:gdLst>
                <a:gd name="connsiteX0" fmla="*/ 0 w 153659"/>
                <a:gd name="connsiteY0" fmla="*/ 184529 h 204981"/>
                <a:gd name="connsiteX1" fmla="*/ 46139 w 153659"/>
                <a:gd name="connsiteY1" fmla="*/ 0 h 204981"/>
                <a:gd name="connsiteX2" fmla="*/ 66083 w 153659"/>
                <a:gd name="connsiteY2" fmla="*/ 58842 h 204981"/>
                <a:gd name="connsiteX3" fmla="*/ 81098 w 153659"/>
                <a:gd name="connsiteY3" fmla="*/ 69665 h 204981"/>
                <a:gd name="connsiteX4" fmla="*/ 153660 w 153659"/>
                <a:gd name="connsiteY4" fmla="*/ 72765 h 204981"/>
                <a:gd name="connsiteX5" fmla="*/ 97206 w 153659"/>
                <a:gd name="connsiteY5" fmla="*/ 113644 h 204981"/>
                <a:gd name="connsiteX6" fmla="*/ 90550 w 153659"/>
                <a:gd name="connsiteY6" fmla="*/ 133944 h 204981"/>
                <a:gd name="connsiteX7" fmla="*/ 113492 w 153659"/>
                <a:gd name="connsiteY7" fmla="*/ 204981 h 204981"/>
                <a:gd name="connsiteX8" fmla="*/ 55590 w 153659"/>
                <a:gd name="connsiteY8" fmla="*/ 162755 h 204981"/>
                <a:gd name="connsiteX9" fmla="*/ 30361 w 153659"/>
                <a:gd name="connsiteY9" fmla="*/ 162196 h 204981"/>
                <a:gd name="connsiteX10" fmla="*/ 0 w 153659"/>
                <a:gd name="connsiteY10" fmla="*/ 184529 h 20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59" h="204981">
                  <a:moveTo>
                    <a:pt x="0" y="184529"/>
                  </a:moveTo>
                  <a:cubicBezTo>
                    <a:pt x="8664" y="121342"/>
                    <a:pt x="20783" y="58994"/>
                    <a:pt x="46139" y="0"/>
                  </a:cubicBezTo>
                  <a:cubicBezTo>
                    <a:pt x="52846" y="19589"/>
                    <a:pt x="59909" y="39075"/>
                    <a:pt x="66083" y="58842"/>
                  </a:cubicBezTo>
                  <a:cubicBezTo>
                    <a:pt x="68598" y="66921"/>
                    <a:pt x="72460" y="69868"/>
                    <a:pt x="81098" y="69665"/>
                  </a:cubicBezTo>
                  <a:cubicBezTo>
                    <a:pt x="104904" y="69055"/>
                    <a:pt x="128710" y="69462"/>
                    <a:pt x="153660" y="72765"/>
                  </a:cubicBezTo>
                  <a:cubicBezTo>
                    <a:pt x="134884" y="86459"/>
                    <a:pt x="116388" y="100560"/>
                    <a:pt x="97206" y="113644"/>
                  </a:cubicBezTo>
                  <a:cubicBezTo>
                    <a:pt x="89025" y="119234"/>
                    <a:pt x="87043" y="124315"/>
                    <a:pt x="90550" y="133944"/>
                  </a:cubicBezTo>
                  <a:cubicBezTo>
                    <a:pt x="98502" y="155845"/>
                    <a:pt x="104981" y="178279"/>
                    <a:pt x="113492" y="204981"/>
                  </a:cubicBezTo>
                  <a:cubicBezTo>
                    <a:pt x="91566" y="189102"/>
                    <a:pt x="73171" y="176475"/>
                    <a:pt x="55590" y="162755"/>
                  </a:cubicBezTo>
                  <a:cubicBezTo>
                    <a:pt x="46647" y="155769"/>
                    <a:pt x="39736" y="153838"/>
                    <a:pt x="30361" y="162196"/>
                  </a:cubicBezTo>
                  <a:cubicBezTo>
                    <a:pt x="21062" y="170530"/>
                    <a:pt x="10188" y="177161"/>
                    <a:pt x="0" y="184529"/>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6" name="Freeform: Shape 15">
              <a:extLst>
                <a:ext uri="{FF2B5EF4-FFF2-40B4-BE49-F238E27FC236}">
                  <a16:creationId xmlns:a16="http://schemas.microsoft.com/office/drawing/2014/main" id="{F0B52FDD-CE98-AC77-1ED7-D9C840700567}"/>
                </a:ext>
              </a:extLst>
            </p:cNvPr>
            <p:cNvSpPr/>
            <p:nvPr/>
          </p:nvSpPr>
          <p:spPr>
            <a:xfrm>
              <a:off x="3870277" y="946767"/>
              <a:ext cx="231654" cy="174139"/>
            </a:xfrm>
            <a:custGeom>
              <a:avLst/>
              <a:gdLst>
                <a:gd name="connsiteX0" fmla="*/ 17531 w 184605"/>
                <a:gd name="connsiteY0" fmla="*/ 71825 h 138771"/>
                <a:gd name="connsiteX1" fmla="*/ 82572 w 184605"/>
                <a:gd name="connsiteY1" fmla="*/ 20427 h 138771"/>
                <a:gd name="connsiteX2" fmla="*/ 112120 w 184605"/>
                <a:gd name="connsiteY2" fmla="*/ 0 h 138771"/>
                <a:gd name="connsiteX3" fmla="*/ 148096 w 184605"/>
                <a:gd name="connsiteY3" fmla="*/ 3328 h 138771"/>
                <a:gd name="connsiteX4" fmla="*/ 184605 w 184605"/>
                <a:gd name="connsiteY4" fmla="*/ 3455 h 138771"/>
                <a:gd name="connsiteX5" fmla="*/ 127592 w 184605"/>
                <a:gd name="connsiteY5" fmla="*/ 44614 h 138771"/>
                <a:gd name="connsiteX6" fmla="*/ 118751 w 184605"/>
                <a:gd name="connsiteY6" fmla="*/ 72714 h 138771"/>
                <a:gd name="connsiteX7" fmla="*/ 140245 w 184605"/>
                <a:gd name="connsiteY7" fmla="*/ 138771 h 138771"/>
                <a:gd name="connsiteX8" fmla="*/ 81708 w 184605"/>
                <a:gd name="connsiteY8" fmla="*/ 95987 h 138771"/>
                <a:gd name="connsiteX9" fmla="*/ 56428 w 184605"/>
                <a:gd name="connsiteY9" fmla="*/ 96520 h 138771"/>
                <a:gd name="connsiteX10" fmla="*/ 0 w 184605"/>
                <a:gd name="connsiteY10" fmla="*/ 137857 h 138771"/>
                <a:gd name="connsiteX11" fmla="*/ 17531 w 184605"/>
                <a:gd name="connsiteY11" fmla="*/ 71825 h 13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605" h="138771">
                  <a:moveTo>
                    <a:pt x="17531" y="71825"/>
                  </a:moveTo>
                  <a:cubicBezTo>
                    <a:pt x="39203" y="54675"/>
                    <a:pt x="60697" y="37322"/>
                    <a:pt x="82572" y="20427"/>
                  </a:cubicBezTo>
                  <a:cubicBezTo>
                    <a:pt x="92023" y="13135"/>
                    <a:pt x="102237" y="6784"/>
                    <a:pt x="112120" y="0"/>
                  </a:cubicBezTo>
                  <a:cubicBezTo>
                    <a:pt x="124112" y="1143"/>
                    <a:pt x="136078" y="2668"/>
                    <a:pt x="148096" y="3328"/>
                  </a:cubicBezTo>
                  <a:cubicBezTo>
                    <a:pt x="158385" y="3887"/>
                    <a:pt x="168726" y="3455"/>
                    <a:pt x="184605" y="3455"/>
                  </a:cubicBezTo>
                  <a:cubicBezTo>
                    <a:pt x="163060" y="19157"/>
                    <a:pt x="145936" y="32825"/>
                    <a:pt x="127592" y="44614"/>
                  </a:cubicBezTo>
                  <a:cubicBezTo>
                    <a:pt x="115728" y="52236"/>
                    <a:pt x="113771" y="59807"/>
                    <a:pt x="118751" y="72714"/>
                  </a:cubicBezTo>
                  <a:cubicBezTo>
                    <a:pt x="126551" y="92912"/>
                    <a:pt x="132293" y="113924"/>
                    <a:pt x="140245" y="138771"/>
                  </a:cubicBezTo>
                  <a:cubicBezTo>
                    <a:pt x="118319" y="122892"/>
                    <a:pt x="99340" y="110291"/>
                    <a:pt x="81708" y="95987"/>
                  </a:cubicBezTo>
                  <a:cubicBezTo>
                    <a:pt x="71977" y="88110"/>
                    <a:pt x="65422" y="89457"/>
                    <a:pt x="56428" y="96520"/>
                  </a:cubicBezTo>
                  <a:cubicBezTo>
                    <a:pt x="38974" y="110214"/>
                    <a:pt x="20656" y="122841"/>
                    <a:pt x="0" y="137857"/>
                  </a:cubicBezTo>
                  <a:cubicBezTo>
                    <a:pt x="6453" y="113517"/>
                    <a:pt x="11992" y="92658"/>
                    <a:pt x="17531" y="7182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7" name="Freeform: Shape 16">
              <a:extLst>
                <a:ext uri="{FF2B5EF4-FFF2-40B4-BE49-F238E27FC236}">
                  <a16:creationId xmlns:a16="http://schemas.microsoft.com/office/drawing/2014/main" id="{902307FC-BC60-48A7-B537-240DEE278912}"/>
                </a:ext>
              </a:extLst>
            </p:cNvPr>
            <p:cNvSpPr/>
            <p:nvPr/>
          </p:nvSpPr>
          <p:spPr>
            <a:xfrm>
              <a:off x="3516962" y="785860"/>
              <a:ext cx="1056279" cy="1057878"/>
            </a:xfrm>
            <a:custGeom>
              <a:avLst/>
              <a:gdLst>
                <a:gd name="connsiteX0" fmla="*/ 841750 w 841749"/>
                <a:gd name="connsiteY0" fmla="*/ 183589 h 843023"/>
                <a:gd name="connsiteX1" fmla="*/ 841191 w 841749"/>
                <a:gd name="connsiteY1" fmla="*/ 0 h 843023"/>
                <a:gd name="connsiteX2" fmla="*/ 775464 w 841749"/>
                <a:gd name="connsiteY2" fmla="*/ 0 h 843023"/>
                <a:gd name="connsiteX3" fmla="*/ 719899 w 841749"/>
                <a:gd name="connsiteY3" fmla="*/ 8842 h 843023"/>
                <a:gd name="connsiteX4" fmla="*/ 399495 w 841749"/>
                <a:gd name="connsiteY4" fmla="*/ 125484 h 843023"/>
                <a:gd name="connsiteX5" fmla="*/ 393677 w 841749"/>
                <a:gd name="connsiteY5" fmla="*/ 128278 h 843023"/>
                <a:gd name="connsiteX6" fmla="*/ 429653 w 841749"/>
                <a:gd name="connsiteY6" fmla="*/ 131607 h 843023"/>
                <a:gd name="connsiteX7" fmla="*/ 466162 w 841749"/>
                <a:gd name="connsiteY7" fmla="*/ 131734 h 843023"/>
                <a:gd name="connsiteX8" fmla="*/ 409150 w 841749"/>
                <a:gd name="connsiteY8" fmla="*/ 172893 h 843023"/>
                <a:gd name="connsiteX9" fmla="*/ 400308 w 841749"/>
                <a:gd name="connsiteY9" fmla="*/ 200992 h 843023"/>
                <a:gd name="connsiteX10" fmla="*/ 421802 w 841749"/>
                <a:gd name="connsiteY10" fmla="*/ 267050 h 843023"/>
                <a:gd name="connsiteX11" fmla="*/ 363265 w 841749"/>
                <a:gd name="connsiteY11" fmla="*/ 224265 h 843023"/>
                <a:gd name="connsiteX12" fmla="*/ 337985 w 841749"/>
                <a:gd name="connsiteY12" fmla="*/ 224799 h 843023"/>
                <a:gd name="connsiteX13" fmla="*/ 281557 w 841749"/>
                <a:gd name="connsiteY13" fmla="*/ 266135 h 843023"/>
                <a:gd name="connsiteX14" fmla="*/ 299088 w 841749"/>
                <a:gd name="connsiteY14" fmla="*/ 200078 h 843023"/>
                <a:gd name="connsiteX15" fmla="*/ 173325 w 841749"/>
                <a:gd name="connsiteY15" fmla="*/ 330617 h 843023"/>
                <a:gd name="connsiteX16" fmla="*/ 98451 w 841749"/>
                <a:gd name="connsiteY16" fmla="*/ 447869 h 843023"/>
                <a:gd name="connsiteX17" fmla="*/ 98451 w 841749"/>
                <a:gd name="connsiteY17" fmla="*/ 447869 h 843023"/>
                <a:gd name="connsiteX18" fmla="*/ 81937 w 841749"/>
                <a:gd name="connsiteY18" fmla="*/ 484328 h 843023"/>
                <a:gd name="connsiteX19" fmla="*/ 52592 w 841749"/>
                <a:gd name="connsiteY19" fmla="*/ 553180 h 843023"/>
                <a:gd name="connsiteX20" fmla="*/ 72536 w 841749"/>
                <a:gd name="connsiteY20" fmla="*/ 612022 h 843023"/>
                <a:gd name="connsiteX21" fmla="*/ 87552 w 841749"/>
                <a:gd name="connsiteY21" fmla="*/ 622845 h 843023"/>
                <a:gd name="connsiteX22" fmla="*/ 160113 w 841749"/>
                <a:gd name="connsiteY22" fmla="*/ 625945 h 843023"/>
                <a:gd name="connsiteX23" fmla="*/ 103659 w 841749"/>
                <a:gd name="connsiteY23" fmla="*/ 666824 h 843023"/>
                <a:gd name="connsiteX24" fmla="*/ 97003 w 841749"/>
                <a:gd name="connsiteY24" fmla="*/ 687124 h 843023"/>
                <a:gd name="connsiteX25" fmla="*/ 119945 w 841749"/>
                <a:gd name="connsiteY25" fmla="*/ 758161 h 843023"/>
                <a:gd name="connsiteX26" fmla="*/ 62043 w 841749"/>
                <a:gd name="connsiteY26" fmla="*/ 715936 h 843023"/>
                <a:gd name="connsiteX27" fmla="*/ 36814 w 841749"/>
                <a:gd name="connsiteY27" fmla="*/ 715377 h 843023"/>
                <a:gd name="connsiteX28" fmla="*/ 6428 w 841749"/>
                <a:gd name="connsiteY28" fmla="*/ 737709 h 843023"/>
                <a:gd name="connsiteX29" fmla="*/ 0 w 841749"/>
                <a:gd name="connsiteY29" fmla="*/ 842639 h 843023"/>
                <a:gd name="connsiteX30" fmla="*/ 183995 w 841749"/>
                <a:gd name="connsiteY30" fmla="*/ 842995 h 843023"/>
                <a:gd name="connsiteX31" fmla="*/ 821500 w 841749"/>
                <a:gd name="connsiteY31" fmla="*/ 842995 h 843023"/>
                <a:gd name="connsiteX32" fmla="*/ 841191 w 841749"/>
                <a:gd name="connsiteY32" fmla="*/ 842461 h 843023"/>
                <a:gd name="connsiteX33" fmla="*/ 841750 w 841749"/>
                <a:gd name="connsiteY33" fmla="*/ 622795 h 843023"/>
                <a:gd name="connsiteX34" fmla="*/ 841750 w 841749"/>
                <a:gd name="connsiteY34" fmla="*/ 403179 h 843023"/>
                <a:gd name="connsiteX35" fmla="*/ 841750 w 841749"/>
                <a:gd name="connsiteY35" fmla="*/ 183589 h 843023"/>
                <a:gd name="connsiteX36" fmla="*/ 298326 w 841749"/>
                <a:gd name="connsiteY36" fmla="*/ 377112 h 843023"/>
                <a:gd name="connsiteX37" fmla="*/ 331456 w 841749"/>
                <a:gd name="connsiteY37" fmla="*/ 352874 h 843023"/>
                <a:gd name="connsiteX38" fmla="*/ 350663 w 841749"/>
                <a:gd name="connsiteY38" fmla="*/ 293854 h 843023"/>
                <a:gd name="connsiteX39" fmla="*/ 370684 w 841749"/>
                <a:gd name="connsiteY39" fmla="*/ 355694 h 843023"/>
                <a:gd name="connsiteX40" fmla="*/ 401401 w 841749"/>
                <a:gd name="connsiteY40" fmla="*/ 377544 h 843023"/>
                <a:gd name="connsiteX41" fmla="*/ 461818 w 841749"/>
                <a:gd name="connsiteY41" fmla="*/ 380440 h 843023"/>
                <a:gd name="connsiteX42" fmla="*/ 408743 w 841749"/>
                <a:gd name="connsiteY42" fmla="*/ 418703 h 843023"/>
                <a:gd name="connsiteX43" fmla="*/ 400029 w 841749"/>
                <a:gd name="connsiteY43" fmla="*/ 445507 h 843023"/>
                <a:gd name="connsiteX44" fmla="*/ 421802 w 841749"/>
                <a:gd name="connsiteY44" fmla="*/ 512555 h 843023"/>
                <a:gd name="connsiteX45" fmla="*/ 350892 w 841749"/>
                <a:gd name="connsiteY45" fmla="*/ 461487 h 843023"/>
                <a:gd name="connsiteX46" fmla="*/ 283818 w 841749"/>
                <a:gd name="connsiteY46" fmla="*/ 509887 h 843023"/>
                <a:gd name="connsiteX47" fmla="*/ 281608 w 841749"/>
                <a:gd name="connsiteY47" fmla="*/ 507042 h 843023"/>
                <a:gd name="connsiteX48" fmla="*/ 302899 w 841749"/>
                <a:gd name="connsiteY48" fmla="*/ 441696 h 843023"/>
                <a:gd name="connsiteX49" fmla="*/ 296547 w 841749"/>
                <a:gd name="connsiteY49" fmla="*/ 421294 h 843023"/>
                <a:gd name="connsiteX50" fmla="*/ 241135 w 841749"/>
                <a:gd name="connsiteY50" fmla="*/ 377163 h 843023"/>
                <a:gd name="connsiteX51" fmla="*/ 298326 w 841749"/>
                <a:gd name="connsiteY51" fmla="*/ 377112 h 843023"/>
                <a:gd name="connsiteX52" fmla="*/ 403586 w 841749"/>
                <a:gd name="connsiteY52" fmla="*/ 700768 h 843023"/>
                <a:gd name="connsiteX53" fmla="*/ 421802 w 841749"/>
                <a:gd name="connsiteY53" fmla="*/ 758034 h 843023"/>
                <a:gd name="connsiteX54" fmla="*/ 350943 w 841749"/>
                <a:gd name="connsiteY54" fmla="*/ 707043 h 843023"/>
                <a:gd name="connsiteX55" fmla="*/ 295328 w 841749"/>
                <a:gd name="connsiteY55" fmla="*/ 747110 h 843023"/>
                <a:gd name="connsiteX56" fmla="*/ 282167 w 841749"/>
                <a:gd name="connsiteY56" fmla="*/ 753131 h 843023"/>
                <a:gd name="connsiteX57" fmla="*/ 303127 w 841749"/>
                <a:gd name="connsiteY57" fmla="*/ 686337 h 843023"/>
                <a:gd name="connsiteX58" fmla="*/ 297106 w 841749"/>
                <a:gd name="connsiteY58" fmla="*/ 667383 h 843023"/>
                <a:gd name="connsiteX59" fmla="*/ 236105 w 841749"/>
                <a:gd name="connsiteY59" fmla="*/ 622871 h 843023"/>
                <a:gd name="connsiteX60" fmla="*/ 323351 w 841749"/>
                <a:gd name="connsiteY60" fmla="*/ 622871 h 843023"/>
                <a:gd name="connsiteX61" fmla="*/ 350740 w 841749"/>
                <a:gd name="connsiteY61" fmla="*/ 539461 h 843023"/>
                <a:gd name="connsiteX62" fmla="*/ 373428 w 841749"/>
                <a:gd name="connsiteY62" fmla="*/ 608745 h 843023"/>
                <a:gd name="connsiteX63" fmla="*/ 392686 w 841749"/>
                <a:gd name="connsiteY63" fmla="*/ 622845 h 843023"/>
                <a:gd name="connsiteX64" fmla="*/ 466111 w 841749"/>
                <a:gd name="connsiteY64" fmla="*/ 622541 h 843023"/>
                <a:gd name="connsiteX65" fmla="*/ 417864 w 841749"/>
                <a:gd name="connsiteY65" fmla="*/ 658135 h 843023"/>
                <a:gd name="connsiteX66" fmla="*/ 403586 w 841749"/>
                <a:gd name="connsiteY66" fmla="*/ 700768 h 843023"/>
                <a:gd name="connsiteX67" fmla="*/ 611031 w 841749"/>
                <a:gd name="connsiteY67" fmla="*/ 132013 h 843023"/>
                <a:gd name="connsiteX68" fmla="*/ 630264 w 841749"/>
                <a:gd name="connsiteY68" fmla="*/ 117658 h 843023"/>
                <a:gd name="connsiteX69" fmla="*/ 652444 w 841749"/>
                <a:gd name="connsiteY69" fmla="*/ 48095 h 843023"/>
                <a:gd name="connsiteX70" fmla="*/ 680188 w 841749"/>
                <a:gd name="connsiteY70" fmla="*/ 131556 h 843023"/>
                <a:gd name="connsiteX71" fmla="*/ 762557 w 841749"/>
                <a:gd name="connsiteY71" fmla="*/ 131556 h 843023"/>
                <a:gd name="connsiteX72" fmla="*/ 764081 w 841749"/>
                <a:gd name="connsiteY72" fmla="*/ 134452 h 843023"/>
                <a:gd name="connsiteX73" fmla="*/ 709482 w 841749"/>
                <a:gd name="connsiteY73" fmla="*/ 173909 h 843023"/>
                <a:gd name="connsiteX74" fmla="*/ 701606 w 841749"/>
                <a:gd name="connsiteY74" fmla="*/ 199316 h 843023"/>
                <a:gd name="connsiteX75" fmla="*/ 721296 w 841749"/>
                <a:gd name="connsiteY75" fmla="*/ 260800 h 843023"/>
                <a:gd name="connsiteX76" fmla="*/ 717740 w 841749"/>
                <a:gd name="connsiteY76" fmla="*/ 262680 h 843023"/>
                <a:gd name="connsiteX77" fmla="*/ 652521 w 841749"/>
                <a:gd name="connsiteY77" fmla="*/ 215754 h 843023"/>
                <a:gd name="connsiteX78" fmla="*/ 585828 w 841749"/>
                <a:gd name="connsiteY78" fmla="*/ 264560 h 843023"/>
                <a:gd name="connsiteX79" fmla="*/ 591773 w 841749"/>
                <a:gd name="connsiteY79" fmla="*/ 235546 h 843023"/>
                <a:gd name="connsiteX80" fmla="*/ 608440 w 841749"/>
                <a:gd name="connsiteY80" fmla="*/ 183538 h 843023"/>
                <a:gd name="connsiteX81" fmla="*/ 537606 w 841749"/>
                <a:gd name="connsiteY81" fmla="*/ 131658 h 843023"/>
                <a:gd name="connsiteX82" fmla="*/ 611031 w 841749"/>
                <a:gd name="connsiteY82" fmla="*/ 132013 h 843023"/>
                <a:gd name="connsiteX83" fmla="*/ 720661 w 841749"/>
                <a:gd name="connsiteY83" fmla="*/ 506025 h 843023"/>
                <a:gd name="connsiteX84" fmla="*/ 721728 w 841749"/>
                <a:gd name="connsiteY84" fmla="*/ 509404 h 843023"/>
                <a:gd name="connsiteX85" fmla="*/ 718959 w 841749"/>
                <a:gd name="connsiteY85" fmla="*/ 507753 h 843023"/>
                <a:gd name="connsiteX86" fmla="*/ 652216 w 841749"/>
                <a:gd name="connsiteY86" fmla="*/ 461818 h 843023"/>
                <a:gd name="connsiteX87" fmla="*/ 586336 w 841749"/>
                <a:gd name="connsiteY87" fmla="*/ 509277 h 843023"/>
                <a:gd name="connsiteX88" fmla="*/ 583490 w 841749"/>
                <a:gd name="connsiteY88" fmla="*/ 507372 h 843023"/>
                <a:gd name="connsiteX89" fmla="*/ 608287 w 841749"/>
                <a:gd name="connsiteY89" fmla="*/ 429119 h 843023"/>
                <a:gd name="connsiteX90" fmla="*/ 542255 w 841749"/>
                <a:gd name="connsiteY90" fmla="*/ 380542 h 843023"/>
                <a:gd name="connsiteX91" fmla="*/ 542865 w 841749"/>
                <a:gd name="connsiteY91" fmla="*/ 377163 h 843023"/>
                <a:gd name="connsiteX92" fmla="*/ 609177 w 841749"/>
                <a:gd name="connsiteY92" fmla="*/ 377467 h 843023"/>
                <a:gd name="connsiteX93" fmla="*/ 630798 w 841749"/>
                <a:gd name="connsiteY93" fmla="*/ 361461 h 843023"/>
                <a:gd name="connsiteX94" fmla="*/ 652521 w 841749"/>
                <a:gd name="connsiteY94" fmla="*/ 293651 h 843023"/>
                <a:gd name="connsiteX95" fmla="*/ 672998 w 841749"/>
                <a:gd name="connsiteY95" fmla="*/ 357218 h 843023"/>
                <a:gd name="connsiteX96" fmla="*/ 701555 w 841749"/>
                <a:gd name="connsiteY96" fmla="*/ 377518 h 843023"/>
                <a:gd name="connsiteX97" fmla="*/ 763573 w 841749"/>
                <a:gd name="connsiteY97" fmla="*/ 380313 h 843023"/>
                <a:gd name="connsiteX98" fmla="*/ 697262 w 841749"/>
                <a:gd name="connsiteY98" fmla="*/ 428891 h 843023"/>
                <a:gd name="connsiteX99" fmla="*/ 720661 w 841749"/>
                <a:gd name="connsiteY99" fmla="*/ 506025 h 843023"/>
                <a:gd name="connsiteX100" fmla="*/ 583211 w 841749"/>
                <a:gd name="connsiteY100" fmla="*/ 755316 h 843023"/>
                <a:gd name="connsiteX101" fmla="*/ 584608 w 841749"/>
                <a:gd name="connsiteY101" fmla="*/ 754579 h 843023"/>
                <a:gd name="connsiteX102" fmla="*/ 584253 w 841749"/>
                <a:gd name="connsiteY102" fmla="*/ 755392 h 843023"/>
                <a:gd name="connsiteX103" fmla="*/ 583211 w 841749"/>
                <a:gd name="connsiteY103" fmla="*/ 755316 h 843023"/>
                <a:gd name="connsiteX104" fmla="*/ 720052 w 841749"/>
                <a:gd name="connsiteY104" fmla="*/ 754325 h 843023"/>
                <a:gd name="connsiteX105" fmla="*/ 721754 w 841749"/>
                <a:gd name="connsiteY105" fmla="*/ 753944 h 843023"/>
                <a:gd name="connsiteX106" fmla="*/ 721855 w 841749"/>
                <a:gd name="connsiteY106" fmla="*/ 755494 h 843023"/>
                <a:gd name="connsiteX107" fmla="*/ 720052 w 841749"/>
                <a:gd name="connsiteY107" fmla="*/ 754325 h 843023"/>
                <a:gd name="connsiteX108" fmla="*/ 706357 w 841749"/>
                <a:gd name="connsiteY108" fmla="*/ 667536 h 843023"/>
                <a:gd name="connsiteX109" fmla="*/ 700285 w 841749"/>
                <a:gd name="connsiteY109" fmla="*/ 686438 h 843023"/>
                <a:gd name="connsiteX110" fmla="*/ 717536 w 841749"/>
                <a:gd name="connsiteY110" fmla="*/ 739437 h 843023"/>
                <a:gd name="connsiteX111" fmla="*/ 719340 w 841749"/>
                <a:gd name="connsiteY111" fmla="*/ 753868 h 843023"/>
                <a:gd name="connsiteX112" fmla="*/ 653079 w 841749"/>
                <a:gd name="connsiteY112" fmla="*/ 707882 h 843023"/>
                <a:gd name="connsiteX113" fmla="*/ 585218 w 841749"/>
                <a:gd name="connsiteY113" fmla="*/ 753665 h 843023"/>
                <a:gd name="connsiteX114" fmla="*/ 604781 w 841749"/>
                <a:gd name="connsiteY114" fmla="*/ 687226 h 843023"/>
                <a:gd name="connsiteX115" fmla="*/ 598404 w 841749"/>
                <a:gd name="connsiteY115" fmla="*/ 667028 h 843023"/>
                <a:gd name="connsiteX116" fmla="*/ 537276 w 841749"/>
                <a:gd name="connsiteY116" fmla="*/ 622591 h 843023"/>
                <a:gd name="connsiteX117" fmla="*/ 611412 w 841749"/>
                <a:gd name="connsiteY117" fmla="*/ 622845 h 843023"/>
                <a:gd name="connsiteX118" fmla="*/ 629934 w 841749"/>
                <a:gd name="connsiteY118" fmla="*/ 609786 h 843023"/>
                <a:gd name="connsiteX119" fmla="*/ 652444 w 841749"/>
                <a:gd name="connsiteY119" fmla="*/ 539130 h 843023"/>
                <a:gd name="connsiteX120" fmla="*/ 676225 w 841749"/>
                <a:gd name="connsiteY120" fmla="*/ 611870 h 843023"/>
                <a:gd name="connsiteX121" fmla="*/ 691215 w 841749"/>
                <a:gd name="connsiteY121" fmla="*/ 622744 h 843023"/>
                <a:gd name="connsiteX122" fmla="*/ 767918 w 841749"/>
                <a:gd name="connsiteY122" fmla="*/ 622566 h 843023"/>
                <a:gd name="connsiteX123" fmla="*/ 706357 w 841749"/>
                <a:gd name="connsiteY123" fmla="*/ 667536 h 84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841749" h="843023">
                  <a:moveTo>
                    <a:pt x="841750" y="183589"/>
                  </a:moveTo>
                  <a:cubicBezTo>
                    <a:pt x="841572" y="122384"/>
                    <a:pt x="841369" y="61179"/>
                    <a:pt x="841191" y="0"/>
                  </a:cubicBezTo>
                  <a:cubicBezTo>
                    <a:pt x="819290" y="0"/>
                    <a:pt x="797364" y="0"/>
                    <a:pt x="775464" y="0"/>
                  </a:cubicBezTo>
                  <a:cubicBezTo>
                    <a:pt x="756942" y="2947"/>
                    <a:pt x="738446" y="6148"/>
                    <a:pt x="719899" y="8842"/>
                  </a:cubicBezTo>
                  <a:cubicBezTo>
                    <a:pt x="605035" y="25508"/>
                    <a:pt x="498327" y="64584"/>
                    <a:pt x="399495" y="125484"/>
                  </a:cubicBezTo>
                  <a:cubicBezTo>
                    <a:pt x="397666" y="126602"/>
                    <a:pt x="395608" y="127338"/>
                    <a:pt x="393677" y="128278"/>
                  </a:cubicBezTo>
                  <a:cubicBezTo>
                    <a:pt x="405669" y="129422"/>
                    <a:pt x="417635" y="130946"/>
                    <a:pt x="429653" y="131607"/>
                  </a:cubicBezTo>
                  <a:cubicBezTo>
                    <a:pt x="439943" y="132166"/>
                    <a:pt x="450283" y="131734"/>
                    <a:pt x="466162" y="131734"/>
                  </a:cubicBezTo>
                  <a:cubicBezTo>
                    <a:pt x="444617" y="147435"/>
                    <a:pt x="427493" y="161104"/>
                    <a:pt x="409150" y="172893"/>
                  </a:cubicBezTo>
                  <a:cubicBezTo>
                    <a:pt x="397285" y="180515"/>
                    <a:pt x="395328" y="188086"/>
                    <a:pt x="400308" y="200992"/>
                  </a:cubicBezTo>
                  <a:cubicBezTo>
                    <a:pt x="408108" y="221191"/>
                    <a:pt x="413850" y="242202"/>
                    <a:pt x="421802" y="267050"/>
                  </a:cubicBezTo>
                  <a:cubicBezTo>
                    <a:pt x="399876" y="251171"/>
                    <a:pt x="380897" y="238569"/>
                    <a:pt x="363265" y="224265"/>
                  </a:cubicBezTo>
                  <a:cubicBezTo>
                    <a:pt x="353534" y="216389"/>
                    <a:pt x="346979" y="217735"/>
                    <a:pt x="337985" y="224799"/>
                  </a:cubicBezTo>
                  <a:cubicBezTo>
                    <a:pt x="320531" y="238518"/>
                    <a:pt x="302213" y="251120"/>
                    <a:pt x="281557" y="266135"/>
                  </a:cubicBezTo>
                  <a:cubicBezTo>
                    <a:pt x="288010" y="241770"/>
                    <a:pt x="293549" y="220937"/>
                    <a:pt x="299088" y="200078"/>
                  </a:cubicBezTo>
                  <a:cubicBezTo>
                    <a:pt x="250815" y="237451"/>
                    <a:pt x="210571" y="282624"/>
                    <a:pt x="173325" y="330617"/>
                  </a:cubicBezTo>
                  <a:cubicBezTo>
                    <a:pt x="162323" y="344794"/>
                    <a:pt x="108969" y="416695"/>
                    <a:pt x="98451" y="447869"/>
                  </a:cubicBezTo>
                  <a:cubicBezTo>
                    <a:pt x="105362" y="468093"/>
                    <a:pt x="105362" y="468093"/>
                    <a:pt x="98451" y="447869"/>
                  </a:cubicBezTo>
                  <a:cubicBezTo>
                    <a:pt x="92938" y="460014"/>
                    <a:pt x="87450" y="472184"/>
                    <a:pt x="81937" y="484328"/>
                  </a:cubicBezTo>
                  <a:cubicBezTo>
                    <a:pt x="72155" y="507270"/>
                    <a:pt x="62373" y="530213"/>
                    <a:pt x="52592" y="553180"/>
                  </a:cubicBezTo>
                  <a:cubicBezTo>
                    <a:pt x="59299" y="572769"/>
                    <a:pt x="66362" y="592256"/>
                    <a:pt x="72536" y="612022"/>
                  </a:cubicBezTo>
                  <a:cubicBezTo>
                    <a:pt x="75051" y="620101"/>
                    <a:pt x="78913" y="623049"/>
                    <a:pt x="87552" y="622845"/>
                  </a:cubicBezTo>
                  <a:cubicBezTo>
                    <a:pt x="111358" y="622236"/>
                    <a:pt x="135164" y="622642"/>
                    <a:pt x="160113" y="625945"/>
                  </a:cubicBezTo>
                  <a:cubicBezTo>
                    <a:pt x="141338" y="639639"/>
                    <a:pt x="122841" y="653740"/>
                    <a:pt x="103659" y="666824"/>
                  </a:cubicBezTo>
                  <a:cubicBezTo>
                    <a:pt x="95478" y="672414"/>
                    <a:pt x="93497" y="677495"/>
                    <a:pt x="97003" y="687124"/>
                  </a:cubicBezTo>
                  <a:cubicBezTo>
                    <a:pt x="104955" y="709025"/>
                    <a:pt x="111434" y="731459"/>
                    <a:pt x="119945" y="758161"/>
                  </a:cubicBezTo>
                  <a:cubicBezTo>
                    <a:pt x="98019" y="742282"/>
                    <a:pt x="79625" y="729655"/>
                    <a:pt x="62043" y="715936"/>
                  </a:cubicBezTo>
                  <a:cubicBezTo>
                    <a:pt x="53100" y="708949"/>
                    <a:pt x="46189" y="707018"/>
                    <a:pt x="36814" y="715377"/>
                  </a:cubicBezTo>
                  <a:cubicBezTo>
                    <a:pt x="27490" y="723710"/>
                    <a:pt x="16616" y="730341"/>
                    <a:pt x="6428" y="737709"/>
                  </a:cubicBezTo>
                  <a:cubicBezTo>
                    <a:pt x="4294" y="772694"/>
                    <a:pt x="2160" y="807679"/>
                    <a:pt x="0" y="842639"/>
                  </a:cubicBezTo>
                  <a:cubicBezTo>
                    <a:pt x="61332" y="842766"/>
                    <a:pt x="122664" y="842995"/>
                    <a:pt x="183995" y="842995"/>
                  </a:cubicBezTo>
                  <a:cubicBezTo>
                    <a:pt x="396497" y="843045"/>
                    <a:pt x="608999" y="843020"/>
                    <a:pt x="821500" y="842995"/>
                  </a:cubicBezTo>
                  <a:cubicBezTo>
                    <a:pt x="828055" y="842995"/>
                    <a:pt x="834610" y="842664"/>
                    <a:pt x="841191" y="842461"/>
                  </a:cubicBezTo>
                  <a:cubicBezTo>
                    <a:pt x="841369" y="769239"/>
                    <a:pt x="841546" y="696017"/>
                    <a:pt x="841750" y="622795"/>
                  </a:cubicBezTo>
                  <a:cubicBezTo>
                    <a:pt x="841750" y="549598"/>
                    <a:pt x="841750" y="476401"/>
                    <a:pt x="841750" y="403179"/>
                  </a:cubicBezTo>
                  <a:cubicBezTo>
                    <a:pt x="841750" y="329982"/>
                    <a:pt x="841750" y="256786"/>
                    <a:pt x="841750" y="183589"/>
                  </a:cubicBezTo>
                  <a:close/>
                  <a:moveTo>
                    <a:pt x="298326" y="377112"/>
                  </a:moveTo>
                  <a:cubicBezTo>
                    <a:pt x="329373" y="376654"/>
                    <a:pt x="321395" y="381558"/>
                    <a:pt x="331456" y="352874"/>
                  </a:cubicBezTo>
                  <a:cubicBezTo>
                    <a:pt x="337808" y="334810"/>
                    <a:pt x="343321" y="316491"/>
                    <a:pt x="350663" y="293854"/>
                  </a:cubicBezTo>
                  <a:cubicBezTo>
                    <a:pt x="358311" y="316923"/>
                    <a:pt x="366314" y="335902"/>
                    <a:pt x="370684" y="355694"/>
                  </a:cubicBezTo>
                  <a:cubicBezTo>
                    <a:pt x="374698" y="373987"/>
                    <a:pt x="383946" y="378890"/>
                    <a:pt x="401401" y="377544"/>
                  </a:cubicBezTo>
                  <a:cubicBezTo>
                    <a:pt x="420888" y="376045"/>
                    <a:pt x="440603" y="377188"/>
                    <a:pt x="461818" y="380440"/>
                  </a:cubicBezTo>
                  <a:cubicBezTo>
                    <a:pt x="444185" y="393296"/>
                    <a:pt x="427011" y="406863"/>
                    <a:pt x="408743" y="418703"/>
                  </a:cubicBezTo>
                  <a:cubicBezTo>
                    <a:pt x="397590" y="425943"/>
                    <a:pt x="395176" y="432905"/>
                    <a:pt x="400029" y="445507"/>
                  </a:cubicBezTo>
                  <a:cubicBezTo>
                    <a:pt x="408032" y="466264"/>
                    <a:pt x="413926" y="487834"/>
                    <a:pt x="421802" y="512555"/>
                  </a:cubicBezTo>
                  <a:cubicBezTo>
                    <a:pt x="396141" y="494084"/>
                    <a:pt x="373580" y="477849"/>
                    <a:pt x="350892" y="461487"/>
                  </a:cubicBezTo>
                  <a:cubicBezTo>
                    <a:pt x="328001" y="478002"/>
                    <a:pt x="305922" y="493957"/>
                    <a:pt x="283818" y="509887"/>
                  </a:cubicBezTo>
                  <a:cubicBezTo>
                    <a:pt x="283082" y="508947"/>
                    <a:pt x="282345" y="507982"/>
                    <a:pt x="281608" y="507042"/>
                  </a:cubicBezTo>
                  <a:cubicBezTo>
                    <a:pt x="288620" y="485217"/>
                    <a:pt x="295023" y="463190"/>
                    <a:pt x="302899" y="441696"/>
                  </a:cubicBezTo>
                  <a:cubicBezTo>
                    <a:pt x="306380" y="432193"/>
                    <a:pt x="304779" y="426934"/>
                    <a:pt x="296547" y="421294"/>
                  </a:cubicBezTo>
                  <a:cubicBezTo>
                    <a:pt x="277619" y="408362"/>
                    <a:pt x="259326" y="394490"/>
                    <a:pt x="241135" y="377163"/>
                  </a:cubicBezTo>
                  <a:cubicBezTo>
                    <a:pt x="260190" y="377163"/>
                    <a:pt x="279271" y="377391"/>
                    <a:pt x="298326" y="377112"/>
                  </a:cubicBezTo>
                  <a:close/>
                  <a:moveTo>
                    <a:pt x="403586" y="700768"/>
                  </a:moveTo>
                  <a:cubicBezTo>
                    <a:pt x="409251" y="718400"/>
                    <a:pt x="414815" y="736058"/>
                    <a:pt x="421802" y="758034"/>
                  </a:cubicBezTo>
                  <a:cubicBezTo>
                    <a:pt x="396395" y="739742"/>
                    <a:pt x="374241" y="723812"/>
                    <a:pt x="350943" y="707043"/>
                  </a:cubicBezTo>
                  <a:cubicBezTo>
                    <a:pt x="332421" y="720458"/>
                    <a:pt x="314027" y="734000"/>
                    <a:pt x="295328" y="747110"/>
                  </a:cubicBezTo>
                  <a:cubicBezTo>
                    <a:pt x="291440" y="749828"/>
                    <a:pt x="286613" y="751226"/>
                    <a:pt x="282167" y="753131"/>
                  </a:cubicBezTo>
                  <a:cubicBezTo>
                    <a:pt x="289001" y="730799"/>
                    <a:pt x="295378" y="708339"/>
                    <a:pt x="303127" y="686337"/>
                  </a:cubicBezTo>
                  <a:cubicBezTo>
                    <a:pt x="306278" y="677394"/>
                    <a:pt x="304779" y="672693"/>
                    <a:pt x="297106" y="667383"/>
                  </a:cubicBezTo>
                  <a:cubicBezTo>
                    <a:pt x="277568" y="653867"/>
                    <a:pt x="258666" y="639436"/>
                    <a:pt x="236105" y="622871"/>
                  </a:cubicBezTo>
                  <a:cubicBezTo>
                    <a:pt x="267685" y="622871"/>
                    <a:pt x="294794" y="622871"/>
                    <a:pt x="323351" y="622871"/>
                  </a:cubicBezTo>
                  <a:cubicBezTo>
                    <a:pt x="332142" y="596092"/>
                    <a:pt x="340780" y="569796"/>
                    <a:pt x="350740" y="539461"/>
                  </a:cubicBezTo>
                  <a:cubicBezTo>
                    <a:pt x="359149" y="564791"/>
                    <a:pt x="367203" y="586514"/>
                    <a:pt x="373428" y="608745"/>
                  </a:cubicBezTo>
                  <a:cubicBezTo>
                    <a:pt x="376527" y="619771"/>
                    <a:pt x="381329" y="623354"/>
                    <a:pt x="392686" y="622845"/>
                  </a:cubicBezTo>
                  <a:cubicBezTo>
                    <a:pt x="415374" y="621855"/>
                    <a:pt x="438164" y="622541"/>
                    <a:pt x="466111" y="622541"/>
                  </a:cubicBezTo>
                  <a:cubicBezTo>
                    <a:pt x="447285" y="636438"/>
                    <a:pt x="432625" y="647337"/>
                    <a:pt x="417864" y="658135"/>
                  </a:cubicBezTo>
                  <a:cubicBezTo>
                    <a:pt x="395201" y="674751"/>
                    <a:pt x="395201" y="674701"/>
                    <a:pt x="403586" y="700768"/>
                  </a:cubicBezTo>
                  <a:close/>
                  <a:moveTo>
                    <a:pt x="611031" y="132013"/>
                  </a:moveTo>
                  <a:cubicBezTo>
                    <a:pt x="622795" y="132598"/>
                    <a:pt x="627241" y="128177"/>
                    <a:pt x="630264" y="117658"/>
                  </a:cubicBezTo>
                  <a:cubicBezTo>
                    <a:pt x="636590" y="95605"/>
                    <a:pt x="644136" y="73908"/>
                    <a:pt x="652444" y="48095"/>
                  </a:cubicBezTo>
                  <a:cubicBezTo>
                    <a:pt x="662378" y="78024"/>
                    <a:pt x="671194" y="104498"/>
                    <a:pt x="680188" y="131556"/>
                  </a:cubicBezTo>
                  <a:cubicBezTo>
                    <a:pt x="708085" y="131556"/>
                    <a:pt x="735321" y="131556"/>
                    <a:pt x="762557" y="131556"/>
                  </a:cubicBezTo>
                  <a:cubicBezTo>
                    <a:pt x="763065" y="132521"/>
                    <a:pt x="763573" y="133487"/>
                    <a:pt x="764081" y="134452"/>
                  </a:cubicBezTo>
                  <a:cubicBezTo>
                    <a:pt x="745941" y="147715"/>
                    <a:pt x="728283" y="161688"/>
                    <a:pt x="709482" y="173909"/>
                  </a:cubicBezTo>
                  <a:cubicBezTo>
                    <a:pt x="698659" y="180947"/>
                    <a:pt x="697135" y="187578"/>
                    <a:pt x="701606" y="199316"/>
                  </a:cubicBezTo>
                  <a:cubicBezTo>
                    <a:pt x="709228" y="219412"/>
                    <a:pt x="714843" y="240271"/>
                    <a:pt x="721296" y="260800"/>
                  </a:cubicBezTo>
                  <a:cubicBezTo>
                    <a:pt x="720102" y="261435"/>
                    <a:pt x="718934" y="262070"/>
                    <a:pt x="717740" y="262680"/>
                  </a:cubicBezTo>
                  <a:cubicBezTo>
                    <a:pt x="696144" y="247131"/>
                    <a:pt x="674523" y="231582"/>
                    <a:pt x="652521" y="215754"/>
                  </a:cubicBezTo>
                  <a:cubicBezTo>
                    <a:pt x="629807" y="232370"/>
                    <a:pt x="607830" y="248452"/>
                    <a:pt x="585828" y="264560"/>
                  </a:cubicBezTo>
                  <a:cubicBezTo>
                    <a:pt x="587759" y="254931"/>
                    <a:pt x="589029" y="245022"/>
                    <a:pt x="591773" y="235546"/>
                  </a:cubicBezTo>
                  <a:cubicBezTo>
                    <a:pt x="596778" y="218294"/>
                    <a:pt x="602698" y="201297"/>
                    <a:pt x="608440" y="183538"/>
                  </a:cubicBezTo>
                  <a:cubicBezTo>
                    <a:pt x="585853" y="166998"/>
                    <a:pt x="563851" y="150865"/>
                    <a:pt x="537606" y="131658"/>
                  </a:cubicBezTo>
                  <a:cubicBezTo>
                    <a:pt x="565020" y="131683"/>
                    <a:pt x="588089" y="130870"/>
                    <a:pt x="611031" y="132013"/>
                  </a:cubicBezTo>
                  <a:close/>
                  <a:moveTo>
                    <a:pt x="720661" y="506025"/>
                  </a:moveTo>
                  <a:cubicBezTo>
                    <a:pt x="721017" y="507143"/>
                    <a:pt x="721373" y="508287"/>
                    <a:pt x="721728" y="509404"/>
                  </a:cubicBezTo>
                  <a:cubicBezTo>
                    <a:pt x="720814" y="508846"/>
                    <a:pt x="719874" y="508287"/>
                    <a:pt x="718959" y="507753"/>
                  </a:cubicBezTo>
                  <a:cubicBezTo>
                    <a:pt x="696957" y="492611"/>
                    <a:pt x="674980" y="477494"/>
                    <a:pt x="652216" y="461818"/>
                  </a:cubicBezTo>
                  <a:cubicBezTo>
                    <a:pt x="630366" y="477570"/>
                    <a:pt x="608338" y="493424"/>
                    <a:pt x="586336" y="509277"/>
                  </a:cubicBezTo>
                  <a:cubicBezTo>
                    <a:pt x="585396" y="508642"/>
                    <a:pt x="584431" y="508007"/>
                    <a:pt x="583490" y="507372"/>
                  </a:cubicBezTo>
                  <a:cubicBezTo>
                    <a:pt x="591671" y="481559"/>
                    <a:pt x="599852" y="455746"/>
                    <a:pt x="608287" y="429119"/>
                  </a:cubicBezTo>
                  <a:cubicBezTo>
                    <a:pt x="586031" y="412757"/>
                    <a:pt x="564156" y="396650"/>
                    <a:pt x="542255" y="380542"/>
                  </a:cubicBezTo>
                  <a:cubicBezTo>
                    <a:pt x="542459" y="379424"/>
                    <a:pt x="542662" y="378280"/>
                    <a:pt x="542865" y="377163"/>
                  </a:cubicBezTo>
                  <a:cubicBezTo>
                    <a:pt x="564969" y="377163"/>
                    <a:pt x="587124" y="376324"/>
                    <a:pt x="609177" y="377467"/>
                  </a:cubicBezTo>
                  <a:cubicBezTo>
                    <a:pt x="622007" y="378128"/>
                    <a:pt x="627469" y="373428"/>
                    <a:pt x="630798" y="361461"/>
                  </a:cubicBezTo>
                  <a:cubicBezTo>
                    <a:pt x="636794" y="339916"/>
                    <a:pt x="644365" y="318803"/>
                    <a:pt x="652521" y="293651"/>
                  </a:cubicBezTo>
                  <a:cubicBezTo>
                    <a:pt x="660270" y="317152"/>
                    <a:pt x="668146" y="336817"/>
                    <a:pt x="672998" y="357218"/>
                  </a:cubicBezTo>
                  <a:cubicBezTo>
                    <a:pt x="676962" y="373860"/>
                    <a:pt x="685041" y="378839"/>
                    <a:pt x="701555" y="377518"/>
                  </a:cubicBezTo>
                  <a:cubicBezTo>
                    <a:pt x="721576" y="375918"/>
                    <a:pt x="741825" y="377137"/>
                    <a:pt x="763573" y="380313"/>
                  </a:cubicBezTo>
                  <a:cubicBezTo>
                    <a:pt x="741596" y="396421"/>
                    <a:pt x="719594" y="412529"/>
                    <a:pt x="697262" y="428891"/>
                  </a:cubicBezTo>
                  <a:cubicBezTo>
                    <a:pt x="705189" y="454983"/>
                    <a:pt x="712912" y="480517"/>
                    <a:pt x="720661" y="506025"/>
                  </a:cubicBezTo>
                  <a:close/>
                  <a:moveTo>
                    <a:pt x="583211" y="755316"/>
                  </a:moveTo>
                  <a:cubicBezTo>
                    <a:pt x="583668" y="755062"/>
                    <a:pt x="584126" y="754808"/>
                    <a:pt x="584608" y="754579"/>
                  </a:cubicBezTo>
                  <a:cubicBezTo>
                    <a:pt x="584532" y="754884"/>
                    <a:pt x="584431" y="755164"/>
                    <a:pt x="584253" y="755392"/>
                  </a:cubicBezTo>
                  <a:cubicBezTo>
                    <a:pt x="584126" y="755545"/>
                    <a:pt x="583567" y="755341"/>
                    <a:pt x="583211" y="755316"/>
                  </a:cubicBezTo>
                  <a:close/>
                  <a:moveTo>
                    <a:pt x="720052" y="754325"/>
                  </a:moveTo>
                  <a:cubicBezTo>
                    <a:pt x="720610" y="754198"/>
                    <a:pt x="721195" y="754071"/>
                    <a:pt x="721754" y="753944"/>
                  </a:cubicBezTo>
                  <a:cubicBezTo>
                    <a:pt x="721779" y="754452"/>
                    <a:pt x="721805" y="754986"/>
                    <a:pt x="721855" y="755494"/>
                  </a:cubicBezTo>
                  <a:cubicBezTo>
                    <a:pt x="721246" y="755113"/>
                    <a:pt x="720661" y="754732"/>
                    <a:pt x="720052" y="754325"/>
                  </a:cubicBezTo>
                  <a:close/>
                  <a:moveTo>
                    <a:pt x="706357" y="667536"/>
                  </a:moveTo>
                  <a:cubicBezTo>
                    <a:pt x="698303" y="672973"/>
                    <a:pt x="697287" y="678029"/>
                    <a:pt x="700285" y="686438"/>
                  </a:cubicBezTo>
                  <a:cubicBezTo>
                    <a:pt x="706510" y="703944"/>
                    <a:pt x="712125" y="721652"/>
                    <a:pt x="717536" y="739437"/>
                  </a:cubicBezTo>
                  <a:cubicBezTo>
                    <a:pt x="718934" y="744010"/>
                    <a:pt x="718832" y="749015"/>
                    <a:pt x="719340" y="753868"/>
                  </a:cubicBezTo>
                  <a:cubicBezTo>
                    <a:pt x="697465" y="738700"/>
                    <a:pt x="675615" y="723507"/>
                    <a:pt x="653079" y="707882"/>
                  </a:cubicBezTo>
                  <a:cubicBezTo>
                    <a:pt x="630620" y="723049"/>
                    <a:pt x="607932" y="738344"/>
                    <a:pt x="585218" y="753665"/>
                  </a:cubicBezTo>
                  <a:cubicBezTo>
                    <a:pt x="591621" y="731484"/>
                    <a:pt x="597464" y="709101"/>
                    <a:pt x="604781" y="687226"/>
                  </a:cubicBezTo>
                  <a:cubicBezTo>
                    <a:pt x="607932" y="677800"/>
                    <a:pt x="606738" y="672693"/>
                    <a:pt x="598404" y="667028"/>
                  </a:cubicBezTo>
                  <a:cubicBezTo>
                    <a:pt x="579070" y="653867"/>
                    <a:pt x="560472" y="639563"/>
                    <a:pt x="537276" y="622591"/>
                  </a:cubicBezTo>
                  <a:cubicBezTo>
                    <a:pt x="565248" y="622591"/>
                    <a:pt x="588369" y="622032"/>
                    <a:pt x="611412" y="622845"/>
                  </a:cubicBezTo>
                  <a:cubicBezTo>
                    <a:pt x="621855" y="623227"/>
                    <a:pt x="626987" y="620178"/>
                    <a:pt x="629934" y="609786"/>
                  </a:cubicBezTo>
                  <a:cubicBezTo>
                    <a:pt x="636362" y="587225"/>
                    <a:pt x="644085" y="565045"/>
                    <a:pt x="652444" y="539130"/>
                  </a:cubicBezTo>
                  <a:cubicBezTo>
                    <a:pt x="661159" y="565502"/>
                    <a:pt x="669289" y="588521"/>
                    <a:pt x="676225" y="611870"/>
                  </a:cubicBezTo>
                  <a:cubicBezTo>
                    <a:pt x="678766" y="620406"/>
                    <a:pt x="682754" y="622922"/>
                    <a:pt x="691215" y="622744"/>
                  </a:cubicBezTo>
                  <a:cubicBezTo>
                    <a:pt x="715021" y="622261"/>
                    <a:pt x="738852" y="622566"/>
                    <a:pt x="767918" y="622566"/>
                  </a:cubicBezTo>
                  <a:cubicBezTo>
                    <a:pt x="744747" y="639665"/>
                    <a:pt x="725997" y="654274"/>
                    <a:pt x="706357" y="667536"/>
                  </a:cubicBezTo>
                  <a:close/>
                </a:path>
              </a:pathLst>
            </a:custGeom>
            <a:solidFill>
              <a:schemeClr val="accent2"/>
            </a:solidFill>
            <a:ln w="2535" cap="flat">
              <a:noFill/>
              <a:prstDash val="solid"/>
              <a:miter/>
            </a:ln>
          </p:spPr>
          <p:txBody>
            <a:bodyPr rtlCol="0" anchor="ctr"/>
            <a:lstStyle/>
            <a:p>
              <a:endParaRPr lang="en-GB" dirty="0">
                <a:latin typeface="Poppins" panose="00000500000000000000" pitchFamily="2" charset="0"/>
              </a:endParaRPr>
            </a:p>
          </p:txBody>
        </p:sp>
        <p:sp>
          <p:nvSpPr>
            <p:cNvPr id="18" name="Freeform: Shape 17">
              <a:extLst>
                <a:ext uri="{FF2B5EF4-FFF2-40B4-BE49-F238E27FC236}">
                  <a16:creationId xmlns:a16="http://schemas.microsoft.com/office/drawing/2014/main" id="{BAFE245C-30A4-2D44-C169-5EFBCF60AC5E}"/>
                </a:ext>
              </a:extLst>
            </p:cNvPr>
            <p:cNvSpPr/>
            <p:nvPr/>
          </p:nvSpPr>
          <p:spPr>
            <a:xfrm>
              <a:off x="4248683" y="1117559"/>
              <a:ext cx="3319" cy="898"/>
            </a:xfrm>
            <a:custGeom>
              <a:avLst/>
              <a:gdLst>
                <a:gd name="connsiteX0" fmla="*/ 2541 w 2645"/>
                <a:gd name="connsiteY0" fmla="*/ 381 h 716"/>
                <a:gd name="connsiteX1" fmla="*/ 0 w 2645"/>
                <a:gd name="connsiteY1" fmla="*/ 0 h 716"/>
                <a:gd name="connsiteX2" fmla="*/ 2642 w 2645"/>
                <a:gd name="connsiteY2" fmla="*/ 711 h 716"/>
                <a:gd name="connsiteX3" fmla="*/ 2541 w 2645"/>
                <a:gd name="connsiteY3" fmla="*/ 381 h 716"/>
              </a:gdLst>
              <a:ahLst/>
              <a:cxnLst>
                <a:cxn ang="0">
                  <a:pos x="connsiteX0" y="connsiteY0"/>
                </a:cxn>
                <a:cxn ang="0">
                  <a:pos x="connsiteX1" y="connsiteY1"/>
                </a:cxn>
                <a:cxn ang="0">
                  <a:pos x="connsiteX2" y="connsiteY2"/>
                </a:cxn>
                <a:cxn ang="0">
                  <a:pos x="connsiteX3" y="connsiteY3"/>
                </a:cxn>
              </a:cxnLst>
              <a:rect l="l" t="t" r="r" b="b"/>
              <a:pathLst>
                <a:path w="2645" h="716">
                  <a:moveTo>
                    <a:pt x="2541" y="381"/>
                  </a:moveTo>
                  <a:cubicBezTo>
                    <a:pt x="1702" y="254"/>
                    <a:pt x="838" y="127"/>
                    <a:pt x="0" y="0"/>
                  </a:cubicBezTo>
                  <a:cubicBezTo>
                    <a:pt x="889" y="229"/>
                    <a:pt x="1753" y="432"/>
                    <a:pt x="2642" y="711"/>
                  </a:cubicBezTo>
                  <a:cubicBezTo>
                    <a:pt x="2668" y="762"/>
                    <a:pt x="2541" y="381"/>
                    <a:pt x="2541" y="381"/>
                  </a:cubicBezTo>
                  <a:close/>
                </a:path>
              </a:pathLst>
            </a:custGeom>
            <a:solidFill>
              <a:srgbClr val="EBECEE"/>
            </a:solidFill>
            <a:ln w="2535" cap="flat">
              <a:noFill/>
              <a:prstDash val="solid"/>
              <a:miter/>
            </a:ln>
          </p:spPr>
          <p:txBody>
            <a:bodyPr rtlCol="0" anchor="ctr"/>
            <a:lstStyle/>
            <a:p>
              <a:endParaRPr lang="en-GB" dirty="0">
                <a:latin typeface="Poppins" panose="00000500000000000000" pitchFamily="2" charset="0"/>
              </a:endParaRPr>
            </a:p>
          </p:txBody>
        </p:sp>
        <p:sp>
          <p:nvSpPr>
            <p:cNvPr id="19" name="Freeform: Shape 18">
              <a:extLst>
                <a:ext uri="{FF2B5EF4-FFF2-40B4-BE49-F238E27FC236}">
                  <a16:creationId xmlns:a16="http://schemas.microsoft.com/office/drawing/2014/main" id="{A1A087AE-CC87-AD0D-E6C8-A7CCBF5A6D37}"/>
                </a:ext>
              </a:extLst>
            </p:cNvPr>
            <p:cNvSpPr/>
            <p:nvPr/>
          </p:nvSpPr>
          <p:spPr>
            <a:xfrm>
              <a:off x="4419156" y="1420851"/>
              <a:ext cx="3475" cy="4240"/>
            </a:xfrm>
            <a:custGeom>
              <a:avLst/>
              <a:gdLst>
                <a:gd name="connsiteX0" fmla="*/ 1702 w 2769"/>
                <a:gd name="connsiteY0" fmla="*/ 0 h 3379"/>
                <a:gd name="connsiteX1" fmla="*/ 2769 w 2769"/>
                <a:gd name="connsiteY1" fmla="*/ 3379 h 3379"/>
                <a:gd name="connsiteX2" fmla="*/ 0 w 2769"/>
                <a:gd name="connsiteY2" fmla="*/ 1728 h 3379"/>
                <a:gd name="connsiteX3" fmla="*/ 1702 w 2769"/>
                <a:gd name="connsiteY3" fmla="*/ 0 h 3379"/>
              </a:gdLst>
              <a:ahLst/>
              <a:cxnLst>
                <a:cxn ang="0">
                  <a:pos x="connsiteX0" y="connsiteY0"/>
                </a:cxn>
                <a:cxn ang="0">
                  <a:pos x="connsiteX1" y="connsiteY1"/>
                </a:cxn>
                <a:cxn ang="0">
                  <a:pos x="connsiteX2" y="connsiteY2"/>
                </a:cxn>
                <a:cxn ang="0">
                  <a:pos x="connsiteX3" y="connsiteY3"/>
                </a:cxn>
              </a:cxnLst>
              <a:rect l="l" t="t" r="r" b="b"/>
              <a:pathLst>
                <a:path w="2769" h="3379">
                  <a:moveTo>
                    <a:pt x="1702" y="0"/>
                  </a:moveTo>
                  <a:cubicBezTo>
                    <a:pt x="2058" y="1118"/>
                    <a:pt x="2414" y="2261"/>
                    <a:pt x="2769" y="3379"/>
                  </a:cubicBezTo>
                  <a:cubicBezTo>
                    <a:pt x="1855" y="2820"/>
                    <a:pt x="915" y="2261"/>
                    <a:pt x="0" y="1728"/>
                  </a:cubicBezTo>
                  <a:cubicBezTo>
                    <a:pt x="584" y="1143"/>
                    <a:pt x="1143" y="584"/>
                    <a:pt x="1702" y="0"/>
                  </a:cubicBezTo>
                  <a:close/>
                </a:path>
              </a:pathLst>
            </a:custGeom>
            <a:solidFill>
              <a:srgbClr val="EBEDEE"/>
            </a:solidFill>
            <a:ln w="2535" cap="flat">
              <a:noFill/>
              <a:prstDash val="solid"/>
              <a:miter/>
            </a:ln>
          </p:spPr>
          <p:txBody>
            <a:bodyPr rtlCol="0" anchor="ctr"/>
            <a:lstStyle/>
            <a:p>
              <a:endParaRPr lang="en-GB" dirty="0">
                <a:latin typeface="Poppins" panose="00000500000000000000" pitchFamily="2" charset="0"/>
              </a:endParaRPr>
            </a:p>
          </p:txBody>
        </p:sp>
        <p:sp>
          <p:nvSpPr>
            <p:cNvPr id="20" name="Freeform: Shape 19">
              <a:extLst>
                <a:ext uri="{FF2B5EF4-FFF2-40B4-BE49-F238E27FC236}">
                  <a16:creationId xmlns:a16="http://schemas.microsoft.com/office/drawing/2014/main" id="{62065FB8-3584-9A65-3852-83430571E7EA}"/>
                </a:ext>
              </a:extLst>
            </p:cNvPr>
            <p:cNvSpPr/>
            <p:nvPr/>
          </p:nvSpPr>
          <p:spPr>
            <a:xfrm>
              <a:off x="3870246" y="1731254"/>
              <a:ext cx="1052" cy="1147"/>
            </a:xfrm>
            <a:custGeom>
              <a:avLst/>
              <a:gdLst>
                <a:gd name="connsiteX0" fmla="*/ 0 w 838"/>
                <a:gd name="connsiteY0" fmla="*/ 0 h 914"/>
                <a:gd name="connsiteX1" fmla="*/ 838 w 838"/>
                <a:gd name="connsiteY1" fmla="*/ 915 h 914"/>
                <a:gd name="connsiteX2" fmla="*/ 432 w 838"/>
                <a:gd name="connsiteY2" fmla="*/ 229 h 914"/>
                <a:gd name="connsiteX3" fmla="*/ 0 w 838"/>
                <a:gd name="connsiteY3" fmla="*/ 0 h 914"/>
              </a:gdLst>
              <a:ahLst/>
              <a:cxnLst>
                <a:cxn ang="0">
                  <a:pos x="connsiteX0" y="connsiteY0"/>
                </a:cxn>
                <a:cxn ang="0">
                  <a:pos x="connsiteX1" y="connsiteY1"/>
                </a:cxn>
                <a:cxn ang="0">
                  <a:pos x="connsiteX2" y="connsiteY2"/>
                </a:cxn>
                <a:cxn ang="0">
                  <a:pos x="connsiteX3" y="connsiteY3"/>
                </a:cxn>
              </a:cxnLst>
              <a:rect l="l" t="t" r="r" b="b"/>
              <a:pathLst>
                <a:path w="838" h="914">
                  <a:moveTo>
                    <a:pt x="0" y="0"/>
                  </a:moveTo>
                  <a:cubicBezTo>
                    <a:pt x="279" y="305"/>
                    <a:pt x="559" y="610"/>
                    <a:pt x="838" y="915"/>
                  </a:cubicBezTo>
                  <a:cubicBezTo>
                    <a:pt x="711" y="686"/>
                    <a:pt x="584" y="483"/>
                    <a:pt x="432" y="229"/>
                  </a:cubicBezTo>
                  <a:cubicBezTo>
                    <a:pt x="406" y="229"/>
                    <a:pt x="0" y="0"/>
                    <a:pt x="0"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21" name="Freeform: Shape 20">
              <a:extLst>
                <a:ext uri="{FF2B5EF4-FFF2-40B4-BE49-F238E27FC236}">
                  <a16:creationId xmlns:a16="http://schemas.microsoft.com/office/drawing/2014/main" id="{86752184-4661-971F-6B89-D15FBFA8B848}"/>
                </a:ext>
              </a:extLst>
            </p:cNvPr>
            <p:cNvSpPr/>
            <p:nvPr/>
          </p:nvSpPr>
          <p:spPr>
            <a:xfrm>
              <a:off x="4248811" y="1731987"/>
              <a:ext cx="2327" cy="1828"/>
            </a:xfrm>
            <a:custGeom>
              <a:avLst/>
              <a:gdLst>
                <a:gd name="connsiteX0" fmla="*/ 1575 w 1854"/>
                <a:gd name="connsiteY0" fmla="*/ 0 h 1457"/>
                <a:gd name="connsiteX1" fmla="*/ 1042 w 1854"/>
                <a:gd name="connsiteY1" fmla="*/ 1397 h 1457"/>
                <a:gd name="connsiteX2" fmla="*/ 0 w 1854"/>
                <a:gd name="connsiteY2" fmla="*/ 1321 h 1457"/>
                <a:gd name="connsiteX3" fmla="*/ 1855 w 1854"/>
                <a:gd name="connsiteY3" fmla="*/ 330 h 1457"/>
                <a:gd name="connsiteX4" fmla="*/ 1575 w 1854"/>
                <a:gd name="connsiteY4" fmla="*/ 0 h 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 h="1457">
                  <a:moveTo>
                    <a:pt x="1575" y="0"/>
                  </a:moveTo>
                  <a:cubicBezTo>
                    <a:pt x="1423" y="483"/>
                    <a:pt x="1321" y="1016"/>
                    <a:pt x="1042" y="1397"/>
                  </a:cubicBezTo>
                  <a:cubicBezTo>
                    <a:pt x="940" y="1550"/>
                    <a:pt x="356" y="1372"/>
                    <a:pt x="0" y="1321"/>
                  </a:cubicBezTo>
                  <a:cubicBezTo>
                    <a:pt x="610" y="991"/>
                    <a:pt x="1245" y="661"/>
                    <a:pt x="1855" y="330"/>
                  </a:cubicBezTo>
                  <a:cubicBezTo>
                    <a:pt x="1855" y="356"/>
                    <a:pt x="1575" y="0"/>
                    <a:pt x="1575"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22" name="Freeform: Shape 21">
              <a:extLst>
                <a:ext uri="{FF2B5EF4-FFF2-40B4-BE49-F238E27FC236}">
                  <a16:creationId xmlns:a16="http://schemas.microsoft.com/office/drawing/2014/main" id="{9BA82F77-8A5E-3CE2-64CA-58933BB83608}"/>
                </a:ext>
              </a:extLst>
            </p:cNvPr>
            <p:cNvSpPr/>
            <p:nvPr/>
          </p:nvSpPr>
          <p:spPr>
            <a:xfrm>
              <a:off x="4419698" y="1731956"/>
              <a:ext cx="3061" cy="1944"/>
            </a:xfrm>
            <a:custGeom>
              <a:avLst/>
              <a:gdLst>
                <a:gd name="connsiteX0" fmla="*/ 0 w 2439"/>
                <a:gd name="connsiteY0" fmla="*/ 534 h 1549"/>
                <a:gd name="connsiteX1" fmla="*/ 2337 w 2439"/>
                <a:gd name="connsiteY1" fmla="*/ 0 h 1549"/>
                <a:gd name="connsiteX2" fmla="*/ 2439 w 2439"/>
                <a:gd name="connsiteY2" fmla="*/ 1550 h 1549"/>
                <a:gd name="connsiteX3" fmla="*/ 203 w 2439"/>
                <a:gd name="connsiteY3" fmla="*/ 102 h 1549"/>
                <a:gd name="connsiteX4" fmla="*/ 0 w 2439"/>
                <a:gd name="connsiteY4" fmla="*/ 534 h 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 h="1549">
                  <a:moveTo>
                    <a:pt x="0" y="534"/>
                  </a:moveTo>
                  <a:cubicBezTo>
                    <a:pt x="788" y="356"/>
                    <a:pt x="1575" y="178"/>
                    <a:pt x="2337" y="0"/>
                  </a:cubicBezTo>
                  <a:cubicBezTo>
                    <a:pt x="2363" y="508"/>
                    <a:pt x="2388" y="1042"/>
                    <a:pt x="2439" y="1550"/>
                  </a:cubicBezTo>
                  <a:cubicBezTo>
                    <a:pt x="1702" y="1067"/>
                    <a:pt x="965" y="584"/>
                    <a:pt x="203" y="102"/>
                  </a:cubicBezTo>
                  <a:cubicBezTo>
                    <a:pt x="229" y="127"/>
                    <a:pt x="0" y="534"/>
                    <a:pt x="0" y="534"/>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23" name="Freeform: Shape 22">
              <a:extLst>
                <a:ext uri="{FF2B5EF4-FFF2-40B4-BE49-F238E27FC236}">
                  <a16:creationId xmlns:a16="http://schemas.microsoft.com/office/drawing/2014/main" id="{268F65D0-2FFB-CE5C-D807-36DEC2D79233}"/>
                </a:ext>
              </a:extLst>
            </p:cNvPr>
            <p:cNvSpPr/>
            <p:nvPr/>
          </p:nvSpPr>
          <p:spPr>
            <a:xfrm>
              <a:off x="3554136" y="2120062"/>
              <a:ext cx="2036872" cy="277077"/>
            </a:xfrm>
            <a:custGeom>
              <a:avLst/>
              <a:gdLst>
                <a:gd name="connsiteX0" fmla="*/ 1623184 w 1623183"/>
                <a:gd name="connsiteY0" fmla="*/ 451 h 220803"/>
                <a:gd name="connsiteX1" fmla="*/ 1533905 w 1623183"/>
                <a:gd name="connsiteY1" fmla="*/ 211962 h 220803"/>
                <a:gd name="connsiteX2" fmla="*/ 1524809 w 1623183"/>
                <a:gd name="connsiteY2" fmla="*/ 220778 h 220803"/>
                <a:gd name="connsiteX3" fmla="*/ 1506897 w 1623183"/>
                <a:gd name="connsiteY3" fmla="*/ 219686 h 220803"/>
                <a:gd name="connsiteX4" fmla="*/ 116287 w 1623183"/>
                <a:gd name="connsiteY4" fmla="*/ 219686 h 220803"/>
                <a:gd name="connsiteX5" fmla="*/ 98375 w 1623183"/>
                <a:gd name="connsiteY5" fmla="*/ 220803 h 220803"/>
                <a:gd name="connsiteX6" fmla="*/ 89279 w 1623183"/>
                <a:gd name="connsiteY6" fmla="*/ 211987 h 220803"/>
                <a:gd name="connsiteX7" fmla="*/ 0 w 1623183"/>
                <a:gd name="connsiteY7" fmla="*/ 476 h 220803"/>
                <a:gd name="connsiteX8" fmla="*/ 16413 w 1623183"/>
                <a:gd name="connsiteY8" fmla="*/ 19 h 220803"/>
                <a:gd name="connsiteX9" fmla="*/ 1606796 w 1623183"/>
                <a:gd name="connsiteY9" fmla="*/ 19 h 220803"/>
                <a:gd name="connsiteX10" fmla="*/ 1623184 w 1623183"/>
                <a:gd name="connsiteY10" fmla="*/ 451 h 22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3183" h="220803">
                  <a:moveTo>
                    <a:pt x="1623184" y="451"/>
                  </a:moveTo>
                  <a:cubicBezTo>
                    <a:pt x="1604078" y="75477"/>
                    <a:pt x="1573260" y="145549"/>
                    <a:pt x="1533905" y="211962"/>
                  </a:cubicBezTo>
                  <a:cubicBezTo>
                    <a:pt x="1531821" y="215468"/>
                    <a:pt x="1527883" y="217856"/>
                    <a:pt x="1524809" y="220778"/>
                  </a:cubicBezTo>
                  <a:cubicBezTo>
                    <a:pt x="1518838" y="220397"/>
                    <a:pt x="1512868" y="219686"/>
                    <a:pt x="1506897" y="219686"/>
                  </a:cubicBezTo>
                  <a:cubicBezTo>
                    <a:pt x="1043352" y="219635"/>
                    <a:pt x="579832" y="219635"/>
                    <a:pt x="116287" y="219686"/>
                  </a:cubicBezTo>
                  <a:cubicBezTo>
                    <a:pt x="110316" y="219686"/>
                    <a:pt x="104345" y="220397"/>
                    <a:pt x="98375" y="220803"/>
                  </a:cubicBezTo>
                  <a:cubicBezTo>
                    <a:pt x="95301" y="217882"/>
                    <a:pt x="91337" y="215493"/>
                    <a:pt x="89279" y="211987"/>
                  </a:cubicBezTo>
                  <a:cubicBezTo>
                    <a:pt x="49950" y="145549"/>
                    <a:pt x="19004" y="75528"/>
                    <a:pt x="0" y="476"/>
                  </a:cubicBezTo>
                  <a:cubicBezTo>
                    <a:pt x="5462" y="324"/>
                    <a:pt x="10925" y="19"/>
                    <a:pt x="16413" y="19"/>
                  </a:cubicBezTo>
                  <a:cubicBezTo>
                    <a:pt x="546549" y="-6"/>
                    <a:pt x="1076660" y="-6"/>
                    <a:pt x="1606796" y="19"/>
                  </a:cubicBezTo>
                  <a:cubicBezTo>
                    <a:pt x="1612259" y="-6"/>
                    <a:pt x="1617721" y="299"/>
                    <a:pt x="1623184" y="451"/>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24" name="Freeform: Shape 23">
              <a:extLst>
                <a:ext uri="{FF2B5EF4-FFF2-40B4-BE49-F238E27FC236}">
                  <a16:creationId xmlns:a16="http://schemas.microsoft.com/office/drawing/2014/main" id="{210B86A0-4476-A4D6-A8FC-BA0DBDB88742}"/>
                </a:ext>
              </a:extLst>
            </p:cNvPr>
            <p:cNvSpPr/>
            <p:nvPr/>
          </p:nvSpPr>
          <p:spPr>
            <a:xfrm>
              <a:off x="3677583" y="2395657"/>
              <a:ext cx="1789979" cy="275444"/>
            </a:xfrm>
            <a:custGeom>
              <a:avLst/>
              <a:gdLst>
                <a:gd name="connsiteX0" fmla="*/ 0 w 1426434"/>
                <a:gd name="connsiteY0" fmla="*/ 1156 h 219501"/>
                <a:gd name="connsiteX1" fmla="*/ 17912 w 1426434"/>
                <a:gd name="connsiteY1" fmla="*/ 38 h 219501"/>
                <a:gd name="connsiteX2" fmla="*/ 1408522 w 1426434"/>
                <a:gd name="connsiteY2" fmla="*/ 38 h 219501"/>
                <a:gd name="connsiteX3" fmla="*/ 1426434 w 1426434"/>
                <a:gd name="connsiteY3" fmla="*/ 1131 h 219501"/>
                <a:gd name="connsiteX4" fmla="*/ 1420667 w 1426434"/>
                <a:gd name="connsiteY4" fmla="*/ 16044 h 219501"/>
                <a:gd name="connsiteX5" fmla="*/ 1322851 w 1426434"/>
                <a:gd name="connsiteY5" fmla="*/ 138911 h 219501"/>
                <a:gd name="connsiteX6" fmla="*/ 1250899 w 1426434"/>
                <a:gd name="connsiteY6" fmla="*/ 208297 h 219501"/>
                <a:gd name="connsiteX7" fmla="*/ 1234741 w 1426434"/>
                <a:gd name="connsiteY7" fmla="*/ 219247 h 219501"/>
                <a:gd name="connsiteX8" fmla="*/ 584278 w 1426434"/>
                <a:gd name="connsiteY8" fmla="*/ 219501 h 219501"/>
                <a:gd name="connsiteX9" fmla="*/ 191694 w 1426434"/>
                <a:gd name="connsiteY9" fmla="*/ 219222 h 219501"/>
                <a:gd name="connsiteX10" fmla="*/ 77516 w 1426434"/>
                <a:gd name="connsiteY10" fmla="*/ 111472 h 219501"/>
                <a:gd name="connsiteX11" fmla="*/ 8359 w 1426434"/>
                <a:gd name="connsiteY11" fmla="*/ 20211 h 219501"/>
                <a:gd name="connsiteX12" fmla="*/ 0 w 1426434"/>
                <a:gd name="connsiteY12" fmla="*/ 1156 h 21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6434" h="219501">
                  <a:moveTo>
                    <a:pt x="0" y="1156"/>
                  </a:moveTo>
                  <a:cubicBezTo>
                    <a:pt x="5971" y="775"/>
                    <a:pt x="11941" y="64"/>
                    <a:pt x="17912" y="38"/>
                  </a:cubicBezTo>
                  <a:cubicBezTo>
                    <a:pt x="481457" y="-13"/>
                    <a:pt x="944977" y="-13"/>
                    <a:pt x="1408522" y="38"/>
                  </a:cubicBezTo>
                  <a:cubicBezTo>
                    <a:pt x="1414493" y="38"/>
                    <a:pt x="1420464" y="749"/>
                    <a:pt x="1426434" y="1131"/>
                  </a:cubicBezTo>
                  <a:cubicBezTo>
                    <a:pt x="1424580" y="6136"/>
                    <a:pt x="1423817" y="12030"/>
                    <a:pt x="1420667" y="16044"/>
                  </a:cubicBezTo>
                  <a:cubicBezTo>
                    <a:pt x="1388426" y="57305"/>
                    <a:pt x="1357048" y="99327"/>
                    <a:pt x="1322851" y="138911"/>
                  </a:cubicBezTo>
                  <a:cubicBezTo>
                    <a:pt x="1301154" y="164013"/>
                    <a:pt x="1275214" y="185507"/>
                    <a:pt x="1250899" y="208297"/>
                  </a:cubicBezTo>
                  <a:cubicBezTo>
                    <a:pt x="1246199" y="212692"/>
                    <a:pt x="1240152" y="215639"/>
                    <a:pt x="1234741" y="219247"/>
                  </a:cubicBezTo>
                  <a:cubicBezTo>
                    <a:pt x="1017920" y="219349"/>
                    <a:pt x="801099" y="219476"/>
                    <a:pt x="584278" y="219501"/>
                  </a:cubicBezTo>
                  <a:cubicBezTo>
                    <a:pt x="453408" y="219501"/>
                    <a:pt x="322564" y="219323"/>
                    <a:pt x="191694" y="219222"/>
                  </a:cubicBezTo>
                  <a:cubicBezTo>
                    <a:pt x="153431" y="183500"/>
                    <a:pt x="113365" y="149506"/>
                    <a:pt x="77516" y="111472"/>
                  </a:cubicBezTo>
                  <a:cubicBezTo>
                    <a:pt x="51499" y="83855"/>
                    <a:pt x="30895" y="51055"/>
                    <a:pt x="8359" y="20211"/>
                  </a:cubicBezTo>
                  <a:cubicBezTo>
                    <a:pt x="4345" y="14774"/>
                    <a:pt x="2719" y="7558"/>
                    <a:pt x="0" y="1156"/>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grpSp>
      <p:sp>
        <p:nvSpPr>
          <p:cNvPr id="30" name="TextBox 29">
            <a:extLst>
              <a:ext uri="{FF2B5EF4-FFF2-40B4-BE49-F238E27FC236}">
                <a16:creationId xmlns:a16="http://schemas.microsoft.com/office/drawing/2014/main" id="{349A7DB6-C587-7AF5-86EC-896F228422B6}"/>
              </a:ext>
            </a:extLst>
          </p:cNvPr>
          <p:cNvSpPr txBox="1"/>
          <p:nvPr/>
        </p:nvSpPr>
        <p:spPr>
          <a:xfrm>
            <a:off x="10040604" y="-1576570"/>
            <a:ext cx="1563850" cy="830997"/>
          </a:xfrm>
          <a:prstGeom prst="rect">
            <a:avLst/>
          </a:prstGeom>
          <a:noFill/>
        </p:spPr>
        <p:txBody>
          <a:bodyPr wrap="square">
            <a:spAutoFit/>
          </a:bodyPr>
          <a:lstStyle/>
          <a:p>
            <a:pPr algn="ctr"/>
            <a:r>
              <a:rPr lang="en-GB" sz="1600" dirty="0">
                <a:solidFill>
                  <a:schemeClr val="accent5">
                    <a:lumMod val="50000"/>
                  </a:schemeClr>
                </a:solidFill>
                <a:latin typeface="Poppins Bold" panose="00000800000000000000" pitchFamily="2" charset="0"/>
                <a:ea typeface="Open Sans" panose="020B0606030504020204" pitchFamily="34" charset="0"/>
                <a:cs typeface="Poppins Bold" panose="00000800000000000000" pitchFamily="2" charset="0"/>
              </a:rPr>
              <a:t>Promoting low-income lending</a:t>
            </a:r>
            <a:endParaRPr lang="en-GB" sz="1800" dirty="0">
              <a:solidFill>
                <a:schemeClr val="accent5">
                  <a:lumMod val="50000"/>
                </a:schemeClr>
              </a:solidFill>
              <a:latin typeface="Poppins Bold" panose="00000800000000000000" pitchFamily="2" charset="0"/>
              <a:cs typeface="Poppins Bold" panose="00000800000000000000" pitchFamily="2" charset="0"/>
            </a:endParaRPr>
          </a:p>
        </p:txBody>
      </p:sp>
      <p:grpSp>
        <p:nvGrpSpPr>
          <p:cNvPr id="34" name="Group 33">
            <a:extLst>
              <a:ext uri="{FF2B5EF4-FFF2-40B4-BE49-F238E27FC236}">
                <a16:creationId xmlns:a16="http://schemas.microsoft.com/office/drawing/2014/main" id="{1187111A-EEAE-405E-099B-07B851B088A3}"/>
              </a:ext>
            </a:extLst>
          </p:cNvPr>
          <p:cNvGrpSpPr/>
          <p:nvPr/>
        </p:nvGrpSpPr>
        <p:grpSpPr>
          <a:xfrm>
            <a:off x="10321426" y="-2735388"/>
            <a:ext cx="1002206" cy="1002206"/>
            <a:chOff x="10321426" y="3965114"/>
            <a:chExt cx="1002206" cy="1002206"/>
          </a:xfrm>
        </p:grpSpPr>
        <p:sp>
          <p:nvSpPr>
            <p:cNvPr id="37" name="Oval 36">
              <a:extLst>
                <a:ext uri="{FF2B5EF4-FFF2-40B4-BE49-F238E27FC236}">
                  <a16:creationId xmlns:a16="http://schemas.microsoft.com/office/drawing/2014/main" id="{3E59AE39-22FA-462C-9FF7-A87332D2FA41}"/>
                </a:ext>
              </a:extLst>
            </p:cNvPr>
            <p:cNvSpPr/>
            <p:nvPr/>
          </p:nvSpPr>
          <p:spPr>
            <a:xfrm>
              <a:off x="10321426" y="3965114"/>
              <a:ext cx="1002206" cy="1002206"/>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38" name="Graphic 37">
              <a:extLst>
                <a:ext uri="{FF2B5EF4-FFF2-40B4-BE49-F238E27FC236}">
                  <a16:creationId xmlns:a16="http://schemas.microsoft.com/office/drawing/2014/main" id="{2266E849-EB45-635F-EA64-6C4C8DB8F4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21350" y="4165039"/>
              <a:ext cx="602357" cy="602357"/>
            </a:xfrm>
            <a:prstGeom prst="rect">
              <a:avLst/>
            </a:prstGeom>
          </p:spPr>
        </p:pic>
      </p:grpSp>
      <p:sp>
        <p:nvSpPr>
          <p:cNvPr id="39" name="TextBox 38">
            <a:extLst>
              <a:ext uri="{FF2B5EF4-FFF2-40B4-BE49-F238E27FC236}">
                <a16:creationId xmlns:a16="http://schemas.microsoft.com/office/drawing/2014/main" id="{EEBCA174-8BBE-4010-BD38-B83602D1CF97}"/>
              </a:ext>
            </a:extLst>
          </p:cNvPr>
          <p:cNvSpPr txBox="1"/>
          <p:nvPr/>
        </p:nvSpPr>
        <p:spPr>
          <a:xfrm>
            <a:off x="756159" y="-1576570"/>
            <a:ext cx="1372673" cy="338554"/>
          </a:xfrm>
          <a:prstGeom prst="rect">
            <a:avLst/>
          </a:prstGeom>
          <a:noFill/>
        </p:spPr>
        <p:txBody>
          <a:bodyPr wrap="square">
            <a:spAutoFit/>
          </a:bodyPr>
          <a:lstStyle/>
          <a:p>
            <a:pPr algn="ctr"/>
            <a:r>
              <a:rPr lang="en-GB" sz="1600" dirty="0">
                <a:solidFill>
                  <a:schemeClr val="accent5">
                    <a:lumMod val="50000"/>
                  </a:schemeClr>
                </a:solidFill>
                <a:latin typeface="Poppins Bold" panose="00000800000000000000" pitchFamily="2" charset="0"/>
                <a:ea typeface="Open Sans" panose="020B0606030504020204" pitchFamily="34" charset="0"/>
                <a:cs typeface="Poppins Bold" panose="00000800000000000000" pitchFamily="2" charset="0"/>
              </a:rPr>
              <a:t>Privacy</a:t>
            </a:r>
            <a:endParaRPr lang="en-GB" sz="1800" dirty="0">
              <a:solidFill>
                <a:schemeClr val="accent5">
                  <a:lumMod val="50000"/>
                </a:schemeClr>
              </a:solidFill>
              <a:latin typeface="Poppins Bold" panose="00000800000000000000" pitchFamily="2" charset="0"/>
              <a:cs typeface="Poppins Bold" panose="00000800000000000000" pitchFamily="2" charset="0"/>
            </a:endParaRPr>
          </a:p>
        </p:txBody>
      </p:sp>
      <p:grpSp>
        <p:nvGrpSpPr>
          <p:cNvPr id="40" name="Group 39">
            <a:extLst>
              <a:ext uri="{FF2B5EF4-FFF2-40B4-BE49-F238E27FC236}">
                <a16:creationId xmlns:a16="http://schemas.microsoft.com/office/drawing/2014/main" id="{533B692A-3F41-514B-1510-4FA7DEBF2DE2}"/>
              </a:ext>
            </a:extLst>
          </p:cNvPr>
          <p:cNvGrpSpPr/>
          <p:nvPr/>
        </p:nvGrpSpPr>
        <p:grpSpPr>
          <a:xfrm>
            <a:off x="941393" y="-2735388"/>
            <a:ext cx="1002206" cy="1002206"/>
            <a:chOff x="941393" y="3965114"/>
            <a:chExt cx="1002206" cy="1002206"/>
          </a:xfrm>
        </p:grpSpPr>
        <p:sp>
          <p:nvSpPr>
            <p:cNvPr id="41" name="Oval 40">
              <a:extLst>
                <a:ext uri="{FF2B5EF4-FFF2-40B4-BE49-F238E27FC236}">
                  <a16:creationId xmlns:a16="http://schemas.microsoft.com/office/drawing/2014/main" id="{256E28BC-8F4C-AE60-129E-772A6FE08319}"/>
                </a:ext>
              </a:extLst>
            </p:cNvPr>
            <p:cNvSpPr/>
            <p:nvPr/>
          </p:nvSpPr>
          <p:spPr>
            <a:xfrm>
              <a:off x="941393" y="3965114"/>
              <a:ext cx="1002206" cy="1002206"/>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2" name="Graphic 41">
              <a:extLst>
                <a:ext uri="{FF2B5EF4-FFF2-40B4-BE49-F238E27FC236}">
                  <a16:creationId xmlns:a16="http://schemas.microsoft.com/office/drawing/2014/main" id="{2F2D2E71-D4AB-E70D-9D39-31E5668FB8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41316" y="4165039"/>
              <a:ext cx="602357" cy="602357"/>
            </a:xfrm>
            <a:prstGeom prst="rect">
              <a:avLst/>
            </a:prstGeom>
          </p:spPr>
        </p:pic>
      </p:grpSp>
      <p:sp>
        <p:nvSpPr>
          <p:cNvPr id="43" name="TextBox 42">
            <a:extLst>
              <a:ext uri="{FF2B5EF4-FFF2-40B4-BE49-F238E27FC236}">
                <a16:creationId xmlns:a16="http://schemas.microsoft.com/office/drawing/2014/main" id="{5CCC68C6-DC5C-4230-2767-334C7EFA0F1C}"/>
              </a:ext>
            </a:extLst>
          </p:cNvPr>
          <p:cNvSpPr txBox="1"/>
          <p:nvPr/>
        </p:nvSpPr>
        <p:spPr>
          <a:xfrm>
            <a:off x="5381139" y="-1576570"/>
            <a:ext cx="1490316" cy="584775"/>
          </a:xfrm>
          <a:prstGeom prst="rect">
            <a:avLst/>
          </a:prstGeom>
          <a:noFill/>
        </p:spPr>
        <p:txBody>
          <a:bodyPr wrap="square">
            <a:spAutoFit/>
          </a:bodyPr>
          <a:lstStyle/>
          <a:p>
            <a:pPr algn="ctr"/>
            <a:r>
              <a:rPr lang="en-GB" sz="1600" dirty="0">
                <a:solidFill>
                  <a:schemeClr val="accent5">
                    <a:lumMod val="50000"/>
                  </a:schemeClr>
                </a:solidFill>
                <a:latin typeface="Poppins Bold" panose="00000800000000000000" pitchFamily="2" charset="0"/>
                <a:ea typeface="Open Sans" panose="020B0606030504020204" pitchFamily="34" charset="0"/>
                <a:cs typeface="Poppins Bold" panose="00000800000000000000" pitchFamily="2" charset="0"/>
              </a:rPr>
              <a:t>Anti-money laundering</a:t>
            </a:r>
            <a:endParaRPr lang="en-GB" sz="1800" dirty="0">
              <a:solidFill>
                <a:schemeClr val="accent5">
                  <a:lumMod val="50000"/>
                </a:schemeClr>
              </a:solidFill>
              <a:latin typeface="Poppins Bold" panose="00000800000000000000" pitchFamily="2" charset="0"/>
              <a:cs typeface="Poppins Bold" panose="00000800000000000000" pitchFamily="2" charset="0"/>
            </a:endParaRPr>
          </a:p>
        </p:txBody>
      </p:sp>
      <p:grpSp>
        <p:nvGrpSpPr>
          <p:cNvPr id="44" name="Group 43">
            <a:extLst>
              <a:ext uri="{FF2B5EF4-FFF2-40B4-BE49-F238E27FC236}">
                <a16:creationId xmlns:a16="http://schemas.microsoft.com/office/drawing/2014/main" id="{E56A332C-71E1-B5DC-DE81-1653058EDFCE}"/>
              </a:ext>
            </a:extLst>
          </p:cNvPr>
          <p:cNvGrpSpPr/>
          <p:nvPr/>
        </p:nvGrpSpPr>
        <p:grpSpPr>
          <a:xfrm>
            <a:off x="5631410" y="-2735388"/>
            <a:ext cx="1002206" cy="1002206"/>
            <a:chOff x="5631410" y="3965114"/>
            <a:chExt cx="1002206" cy="1002206"/>
          </a:xfrm>
        </p:grpSpPr>
        <p:sp>
          <p:nvSpPr>
            <p:cNvPr id="45" name="Oval 44">
              <a:extLst>
                <a:ext uri="{FF2B5EF4-FFF2-40B4-BE49-F238E27FC236}">
                  <a16:creationId xmlns:a16="http://schemas.microsoft.com/office/drawing/2014/main" id="{5C6526A3-E976-9B84-8DFC-9F42062AC8F0}"/>
                </a:ext>
              </a:extLst>
            </p:cNvPr>
            <p:cNvSpPr/>
            <p:nvPr/>
          </p:nvSpPr>
          <p:spPr>
            <a:xfrm>
              <a:off x="5631410" y="3965114"/>
              <a:ext cx="1002206" cy="1002206"/>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6" name="Graphic 45">
              <a:extLst>
                <a:ext uri="{FF2B5EF4-FFF2-40B4-BE49-F238E27FC236}">
                  <a16:creationId xmlns:a16="http://schemas.microsoft.com/office/drawing/2014/main" id="{E89B1DF2-14DE-8AD9-BD1D-5E8264E0C4E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831333" y="4165039"/>
              <a:ext cx="602357" cy="602357"/>
            </a:xfrm>
            <a:prstGeom prst="rect">
              <a:avLst/>
            </a:prstGeom>
          </p:spPr>
        </p:pic>
        <p:cxnSp>
          <p:nvCxnSpPr>
            <p:cNvPr id="47" name="Straight Connector 46">
              <a:extLst>
                <a:ext uri="{FF2B5EF4-FFF2-40B4-BE49-F238E27FC236}">
                  <a16:creationId xmlns:a16="http://schemas.microsoft.com/office/drawing/2014/main" id="{D42B54EB-AE47-9D25-B0DA-6EA0C3578B66}"/>
                </a:ext>
              </a:extLst>
            </p:cNvPr>
            <p:cNvCxnSpPr>
              <a:cxnSpLocks/>
            </p:cNvCxnSpPr>
            <p:nvPr/>
          </p:nvCxnSpPr>
          <p:spPr>
            <a:xfrm>
              <a:off x="5778180" y="4111884"/>
              <a:ext cx="708666" cy="708666"/>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A7CEB0C5-0703-869C-64A9-DF3EA83FAD33}"/>
              </a:ext>
            </a:extLst>
          </p:cNvPr>
          <p:cNvSpPr txBox="1"/>
          <p:nvPr/>
        </p:nvSpPr>
        <p:spPr>
          <a:xfrm>
            <a:off x="3882837" y="-1576570"/>
            <a:ext cx="1372673" cy="584775"/>
          </a:xfrm>
          <a:prstGeom prst="rect">
            <a:avLst/>
          </a:prstGeom>
          <a:noFill/>
        </p:spPr>
        <p:txBody>
          <a:bodyPr wrap="square">
            <a:spAutoFit/>
          </a:bodyPr>
          <a:lstStyle/>
          <a:p>
            <a:pPr algn="ctr"/>
            <a:r>
              <a:rPr lang="en-GB" sz="1600" dirty="0">
                <a:solidFill>
                  <a:schemeClr val="accent5">
                    <a:lumMod val="50000"/>
                  </a:schemeClr>
                </a:solidFill>
                <a:latin typeface="Poppins Bold" panose="00000800000000000000" pitchFamily="2" charset="0"/>
                <a:ea typeface="Open Sans" panose="020B0606030504020204" pitchFamily="34" charset="0"/>
                <a:cs typeface="Poppins Bold" panose="00000800000000000000" pitchFamily="2" charset="0"/>
              </a:rPr>
              <a:t>Fraud prevention</a:t>
            </a:r>
            <a:endParaRPr lang="en-GB" sz="1800" dirty="0">
              <a:solidFill>
                <a:schemeClr val="accent5">
                  <a:lumMod val="50000"/>
                </a:schemeClr>
              </a:solidFill>
              <a:latin typeface="Poppins Bold" panose="00000800000000000000" pitchFamily="2" charset="0"/>
              <a:cs typeface="Poppins Bold" panose="00000800000000000000" pitchFamily="2" charset="0"/>
            </a:endParaRPr>
          </a:p>
        </p:txBody>
      </p:sp>
      <p:grpSp>
        <p:nvGrpSpPr>
          <p:cNvPr id="49" name="Group 48">
            <a:extLst>
              <a:ext uri="{FF2B5EF4-FFF2-40B4-BE49-F238E27FC236}">
                <a16:creationId xmlns:a16="http://schemas.microsoft.com/office/drawing/2014/main" id="{2FA0AB73-294A-7E54-9D42-EFCDE7061F1A}"/>
              </a:ext>
            </a:extLst>
          </p:cNvPr>
          <p:cNvGrpSpPr/>
          <p:nvPr/>
        </p:nvGrpSpPr>
        <p:grpSpPr>
          <a:xfrm>
            <a:off x="4068071" y="-2735388"/>
            <a:ext cx="1002206" cy="1002206"/>
            <a:chOff x="4068071" y="3965114"/>
            <a:chExt cx="1002206" cy="1002206"/>
          </a:xfrm>
        </p:grpSpPr>
        <p:sp>
          <p:nvSpPr>
            <p:cNvPr id="50" name="Oval 49">
              <a:extLst>
                <a:ext uri="{FF2B5EF4-FFF2-40B4-BE49-F238E27FC236}">
                  <a16:creationId xmlns:a16="http://schemas.microsoft.com/office/drawing/2014/main" id="{29FB1B7D-3368-0C43-EAF6-338BD2CE0C39}"/>
                </a:ext>
              </a:extLst>
            </p:cNvPr>
            <p:cNvSpPr/>
            <p:nvPr/>
          </p:nvSpPr>
          <p:spPr>
            <a:xfrm>
              <a:off x="4068071" y="3965114"/>
              <a:ext cx="1002206" cy="1002206"/>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51" name="Graphic 50">
              <a:extLst>
                <a:ext uri="{FF2B5EF4-FFF2-40B4-BE49-F238E27FC236}">
                  <a16:creationId xmlns:a16="http://schemas.microsoft.com/office/drawing/2014/main" id="{126443E8-0FF3-212D-70C8-A81611E67B3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239959" y="4131882"/>
              <a:ext cx="658428" cy="658428"/>
            </a:xfrm>
            <a:prstGeom prst="rect">
              <a:avLst/>
            </a:prstGeom>
          </p:spPr>
        </p:pic>
        <p:cxnSp>
          <p:nvCxnSpPr>
            <p:cNvPr id="52" name="Straight Connector 51">
              <a:extLst>
                <a:ext uri="{FF2B5EF4-FFF2-40B4-BE49-F238E27FC236}">
                  <a16:creationId xmlns:a16="http://schemas.microsoft.com/office/drawing/2014/main" id="{8E399C6F-88CB-5CFD-4921-0DD7EAE625BC}"/>
                </a:ext>
              </a:extLst>
            </p:cNvPr>
            <p:cNvCxnSpPr>
              <a:cxnSpLocks/>
            </p:cNvCxnSpPr>
            <p:nvPr/>
          </p:nvCxnSpPr>
          <p:spPr>
            <a:xfrm>
              <a:off x="4214841" y="4111884"/>
              <a:ext cx="708666" cy="708666"/>
            </a:xfrm>
            <a:prstGeom prst="line">
              <a:avLst/>
            </a:prstGeom>
            <a:ln w="76200">
              <a:solidFill>
                <a:schemeClr val="accent5"/>
              </a:solidFill>
            </a:ln>
          </p:spPr>
          <p:style>
            <a:lnRef idx="1">
              <a:schemeClr val="dk1"/>
            </a:lnRef>
            <a:fillRef idx="0">
              <a:schemeClr val="dk1"/>
            </a:fillRef>
            <a:effectRef idx="0">
              <a:schemeClr val="dk1"/>
            </a:effectRef>
            <a:fontRef idx="minor">
              <a:schemeClr val="tx1"/>
            </a:fontRef>
          </p:style>
        </p:cxnSp>
      </p:grpSp>
      <p:sp>
        <p:nvSpPr>
          <p:cNvPr id="53" name="TextBox 52">
            <a:extLst>
              <a:ext uri="{FF2B5EF4-FFF2-40B4-BE49-F238E27FC236}">
                <a16:creationId xmlns:a16="http://schemas.microsoft.com/office/drawing/2014/main" id="{290D2D95-2128-B3D6-DD5F-680145A0B563}"/>
              </a:ext>
            </a:extLst>
          </p:cNvPr>
          <p:cNvSpPr txBox="1"/>
          <p:nvPr/>
        </p:nvSpPr>
        <p:spPr>
          <a:xfrm>
            <a:off x="7009515" y="-1576570"/>
            <a:ext cx="1372673" cy="584775"/>
          </a:xfrm>
          <a:prstGeom prst="rect">
            <a:avLst/>
          </a:prstGeom>
          <a:noFill/>
        </p:spPr>
        <p:txBody>
          <a:bodyPr wrap="square">
            <a:spAutoFit/>
          </a:bodyPr>
          <a:lstStyle/>
          <a:p>
            <a:pPr algn="ctr"/>
            <a:r>
              <a:rPr lang="en-GB" sz="1600" dirty="0">
                <a:solidFill>
                  <a:schemeClr val="accent5">
                    <a:lumMod val="50000"/>
                  </a:schemeClr>
                </a:solidFill>
                <a:latin typeface="Poppins Bold" panose="00000800000000000000" pitchFamily="2" charset="0"/>
                <a:ea typeface="Open Sans" panose="020B0606030504020204" pitchFamily="34" charset="0"/>
                <a:cs typeface="Poppins Bold" panose="00000800000000000000" pitchFamily="2" charset="0"/>
              </a:rPr>
              <a:t>Anti-terrorism</a:t>
            </a:r>
            <a:endParaRPr lang="en-GB" sz="1800" dirty="0">
              <a:solidFill>
                <a:schemeClr val="accent5">
                  <a:lumMod val="50000"/>
                </a:schemeClr>
              </a:solidFill>
              <a:latin typeface="Poppins Bold" panose="00000800000000000000" pitchFamily="2" charset="0"/>
              <a:cs typeface="Poppins Bold" panose="00000800000000000000" pitchFamily="2" charset="0"/>
            </a:endParaRPr>
          </a:p>
        </p:txBody>
      </p:sp>
      <p:grpSp>
        <p:nvGrpSpPr>
          <p:cNvPr id="54" name="Group 53">
            <a:extLst>
              <a:ext uri="{FF2B5EF4-FFF2-40B4-BE49-F238E27FC236}">
                <a16:creationId xmlns:a16="http://schemas.microsoft.com/office/drawing/2014/main" id="{A54A4D65-369E-D85F-21CD-9AE7D23801F4}"/>
              </a:ext>
            </a:extLst>
          </p:cNvPr>
          <p:cNvGrpSpPr/>
          <p:nvPr/>
        </p:nvGrpSpPr>
        <p:grpSpPr>
          <a:xfrm>
            <a:off x="7194749" y="-2735388"/>
            <a:ext cx="1002206" cy="1002206"/>
            <a:chOff x="7194749" y="3965114"/>
            <a:chExt cx="1002206" cy="1002206"/>
          </a:xfrm>
        </p:grpSpPr>
        <p:sp>
          <p:nvSpPr>
            <p:cNvPr id="55" name="Oval 54">
              <a:extLst>
                <a:ext uri="{FF2B5EF4-FFF2-40B4-BE49-F238E27FC236}">
                  <a16:creationId xmlns:a16="http://schemas.microsoft.com/office/drawing/2014/main" id="{8D0B48D9-62A5-35FF-FE45-1D37AC1F67F2}"/>
                </a:ext>
              </a:extLst>
            </p:cNvPr>
            <p:cNvSpPr/>
            <p:nvPr/>
          </p:nvSpPr>
          <p:spPr>
            <a:xfrm>
              <a:off x="7194749" y="3965114"/>
              <a:ext cx="1002206" cy="1002206"/>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56" name="Graphic 55">
              <a:extLst>
                <a:ext uri="{FF2B5EF4-FFF2-40B4-BE49-F238E27FC236}">
                  <a16:creationId xmlns:a16="http://schemas.microsoft.com/office/drawing/2014/main" id="{3BC786A7-FDD7-DA0F-FFA9-418DA56FD77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314941" y="4080187"/>
              <a:ext cx="761819" cy="761819"/>
            </a:xfrm>
            <a:prstGeom prst="rect">
              <a:avLst/>
            </a:prstGeom>
          </p:spPr>
        </p:pic>
        <p:cxnSp>
          <p:nvCxnSpPr>
            <p:cNvPr id="57" name="Straight Connector 56">
              <a:extLst>
                <a:ext uri="{FF2B5EF4-FFF2-40B4-BE49-F238E27FC236}">
                  <a16:creationId xmlns:a16="http://schemas.microsoft.com/office/drawing/2014/main" id="{23B612A3-AFE6-7006-B046-8B70782459DC}"/>
                </a:ext>
              </a:extLst>
            </p:cNvPr>
            <p:cNvCxnSpPr>
              <a:cxnSpLocks/>
            </p:cNvCxnSpPr>
            <p:nvPr/>
          </p:nvCxnSpPr>
          <p:spPr>
            <a:xfrm>
              <a:off x="7341519" y="4111884"/>
              <a:ext cx="708666" cy="708666"/>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58" name="TextBox 57">
            <a:extLst>
              <a:ext uri="{FF2B5EF4-FFF2-40B4-BE49-F238E27FC236}">
                <a16:creationId xmlns:a16="http://schemas.microsoft.com/office/drawing/2014/main" id="{663FDE07-8DB4-D88A-7B9D-6D5AF5EA281B}"/>
              </a:ext>
            </a:extLst>
          </p:cNvPr>
          <p:cNvSpPr txBox="1"/>
          <p:nvPr/>
        </p:nvSpPr>
        <p:spPr>
          <a:xfrm>
            <a:off x="8572854" y="-1576570"/>
            <a:ext cx="1372673" cy="584775"/>
          </a:xfrm>
          <a:prstGeom prst="rect">
            <a:avLst/>
          </a:prstGeom>
          <a:noFill/>
        </p:spPr>
        <p:txBody>
          <a:bodyPr wrap="square">
            <a:spAutoFit/>
          </a:bodyPr>
          <a:lstStyle/>
          <a:p>
            <a:pPr algn="ctr"/>
            <a:r>
              <a:rPr lang="en-GB" sz="1600" dirty="0">
                <a:solidFill>
                  <a:schemeClr val="accent5">
                    <a:lumMod val="50000"/>
                  </a:schemeClr>
                </a:solidFill>
                <a:latin typeface="Poppins Bold" panose="00000800000000000000" pitchFamily="2" charset="0"/>
                <a:ea typeface="Open Sans" panose="020B0606030504020204" pitchFamily="34" charset="0"/>
                <a:cs typeface="Poppins Bold" panose="00000800000000000000" pitchFamily="2" charset="0"/>
              </a:rPr>
              <a:t>Anti-usury lending</a:t>
            </a:r>
            <a:endParaRPr lang="en-GB" sz="1800" dirty="0">
              <a:solidFill>
                <a:schemeClr val="accent5">
                  <a:lumMod val="50000"/>
                </a:schemeClr>
              </a:solidFill>
              <a:latin typeface="Poppins Bold" panose="00000800000000000000" pitchFamily="2" charset="0"/>
              <a:cs typeface="Poppins Bold" panose="00000800000000000000" pitchFamily="2" charset="0"/>
            </a:endParaRPr>
          </a:p>
        </p:txBody>
      </p:sp>
      <p:grpSp>
        <p:nvGrpSpPr>
          <p:cNvPr id="59" name="Group 58">
            <a:extLst>
              <a:ext uri="{FF2B5EF4-FFF2-40B4-BE49-F238E27FC236}">
                <a16:creationId xmlns:a16="http://schemas.microsoft.com/office/drawing/2014/main" id="{F6BD03EC-5E70-FC00-B303-08CE12D6EB8F}"/>
              </a:ext>
            </a:extLst>
          </p:cNvPr>
          <p:cNvGrpSpPr/>
          <p:nvPr/>
        </p:nvGrpSpPr>
        <p:grpSpPr>
          <a:xfrm>
            <a:off x="8758088" y="-2735388"/>
            <a:ext cx="1002206" cy="1002206"/>
            <a:chOff x="8758088" y="3965114"/>
            <a:chExt cx="1002206" cy="1002206"/>
          </a:xfrm>
        </p:grpSpPr>
        <p:sp>
          <p:nvSpPr>
            <p:cNvPr id="60" name="Oval 59">
              <a:extLst>
                <a:ext uri="{FF2B5EF4-FFF2-40B4-BE49-F238E27FC236}">
                  <a16:creationId xmlns:a16="http://schemas.microsoft.com/office/drawing/2014/main" id="{28C32139-F135-C32A-3DCA-08050F3893B3}"/>
                </a:ext>
              </a:extLst>
            </p:cNvPr>
            <p:cNvSpPr/>
            <p:nvPr/>
          </p:nvSpPr>
          <p:spPr>
            <a:xfrm>
              <a:off x="8758088" y="3965114"/>
              <a:ext cx="1002206" cy="1002206"/>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61" name="Graphic 60">
              <a:extLst>
                <a:ext uri="{FF2B5EF4-FFF2-40B4-BE49-F238E27FC236}">
                  <a16:creationId xmlns:a16="http://schemas.microsoft.com/office/drawing/2014/main" id="{0A9C2EF0-B5EB-61A8-409E-6257241B810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901942" y="4108968"/>
              <a:ext cx="711582" cy="711582"/>
            </a:xfrm>
            <a:prstGeom prst="rect">
              <a:avLst/>
            </a:prstGeom>
          </p:spPr>
        </p:pic>
        <p:cxnSp>
          <p:nvCxnSpPr>
            <p:cNvPr id="62" name="Straight Connector 61">
              <a:extLst>
                <a:ext uri="{FF2B5EF4-FFF2-40B4-BE49-F238E27FC236}">
                  <a16:creationId xmlns:a16="http://schemas.microsoft.com/office/drawing/2014/main" id="{BE929224-7E7A-2CB2-A9BF-B32D7A651149}"/>
                </a:ext>
              </a:extLst>
            </p:cNvPr>
            <p:cNvCxnSpPr>
              <a:cxnSpLocks/>
            </p:cNvCxnSpPr>
            <p:nvPr/>
          </p:nvCxnSpPr>
          <p:spPr>
            <a:xfrm>
              <a:off x="8904858" y="4111884"/>
              <a:ext cx="708666" cy="708666"/>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63" name="TextBox 62">
            <a:extLst>
              <a:ext uri="{FF2B5EF4-FFF2-40B4-BE49-F238E27FC236}">
                <a16:creationId xmlns:a16="http://schemas.microsoft.com/office/drawing/2014/main" id="{C414DE9C-8AF0-95DD-AE88-1CFEA81794F5}"/>
              </a:ext>
            </a:extLst>
          </p:cNvPr>
          <p:cNvSpPr txBox="1"/>
          <p:nvPr/>
        </p:nvSpPr>
        <p:spPr>
          <a:xfrm>
            <a:off x="2319498" y="-1576570"/>
            <a:ext cx="1372673" cy="338554"/>
          </a:xfrm>
          <a:prstGeom prst="rect">
            <a:avLst/>
          </a:prstGeom>
          <a:noFill/>
        </p:spPr>
        <p:txBody>
          <a:bodyPr wrap="square">
            <a:spAutoFit/>
          </a:bodyPr>
          <a:lstStyle/>
          <a:p>
            <a:pPr algn="ctr"/>
            <a:r>
              <a:rPr lang="en-GB" sz="1600" dirty="0">
                <a:solidFill>
                  <a:schemeClr val="accent5">
                    <a:lumMod val="50000"/>
                  </a:schemeClr>
                </a:solidFill>
                <a:latin typeface="Poppins Bold" panose="00000800000000000000" pitchFamily="2" charset="0"/>
                <a:ea typeface="Open Sans" panose="020B0606030504020204" pitchFamily="34" charset="0"/>
                <a:cs typeface="Poppins Bold" panose="00000800000000000000" pitchFamily="2" charset="0"/>
              </a:rPr>
              <a:t>Disclosure</a:t>
            </a:r>
            <a:endParaRPr lang="en-GB" sz="1800" dirty="0">
              <a:solidFill>
                <a:schemeClr val="accent5">
                  <a:lumMod val="50000"/>
                </a:schemeClr>
              </a:solidFill>
              <a:latin typeface="Poppins Bold" panose="00000800000000000000" pitchFamily="2" charset="0"/>
              <a:cs typeface="Poppins Bold" panose="00000800000000000000" pitchFamily="2" charset="0"/>
            </a:endParaRPr>
          </a:p>
        </p:txBody>
      </p:sp>
      <p:grpSp>
        <p:nvGrpSpPr>
          <p:cNvPr id="64" name="Group 63">
            <a:extLst>
              <a:ext uri="{FF2B5EF4-FFF2-40B4-BE49-F238E27FC236}">
                <a16:creationId xmlns:a16="http://schemas.microsoft.com/office/drawing/2014/main" id="{DB495356-7FF1-4808-753E-97F0E900EAAA}"/>
              </a:ext>
            </a:extLst>
          </p:cNvPr>
          <p:cNvGrpSpPr/>
          <p:nvPr/>
        </p:nvGrpSpPr>
        <p:grpSpPr>
          <a:xfrm>
            <a:off x="2504732" y="-2735388"/>
            <a:ext cx="1002206" cy="1002206"/>
            <a:chOff x="2504732" y="3965114"/>
            <a:chExt cx="1002206" cy="1002206"/>
          </a:xfrm>
        </p:grpSpPr>
        <p:sp>
          <p:nvSpPr>
            <p:cNvPr id="65" name="Oval 64">
              <a:extLst>
                <a:ext uri="{FF2B5EF4-FFF2-40B4-BE49-F238E27FC236}">
                  <a16:creationId xmlns:a16="http://schemas.microsoft.com/office/drawing/2014/main" id="{633C834B-C8AD-0E24-D63D-E6DCE0D6F14B}"/>
                </a:ext>
              </a:extLst>
            </p:cNvPr>
            <p:cNvSpPr/>
            <p:nvPr/>
          </p:nvSpPr>
          <p:spPr>
            <a:xfrm>
              <a:off x="2504732" y="3965114"/>
              <a:ext cx="1002206" cy="1002206"/>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66" name="Graphic 65">
              <a:extLst>
                <a:ext uri="{FF2B5EF4-FFF2-40B4-BE49-F238E27FC236}">
                  <a16:creationId xmlns:a16="http://schemas.microsoft.com/office/drawing/2014/main" id="{1A175A06-7421-AAF8-A53A-31EB23D24AE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704655" y="4165039"/>
              <a:ext cx="602357" cy="602357"/>
            </a:xfrm>
            <a:prstGeom prst="rect">
              <a:avLst/>
            </a:prstGeom>
          </p:spPr>
        </p:pic>
      </p:grpSp>
    </p:spTree>
    <p:extLst>
      <p:ext uri="{BB962C8B-B14F-4D97-AF65-F5344CB8AC3E}">
        <p14:creationId xmlns:p14="http://schemas.microsoft.com/office/powerpoint/2010/main" val="276715276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par>
                              <p:cTn id="13" fill="hold">
                                <p:stCondLst>
                                  <p:cond delay="1000"/>
                                </p:stCondLst>
                                <p:childTnLst>
                                  <p:par>
                                    <p:cTn id="14" presetID="2" presetClass="entr" presetSubtype="2" fill="hold" nodeType="afterEffect" p14:presetBounceEnd="60000">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14:bounceEnd="60000">
                                          <p:cBhvr additive="base">
                                            <p:cTn id="16" dur="500" fill="hold"/>
                                            <p:tgtEl>
                                              <p:spTgt spid="25"/>
                                            </p:tgtEl>
                                            <p:attrNameLst>
                                              <p:attrName>ppt_x</p:attrName>
                                            </p:attrNameLst>
                                          </p:cBhvr>
                                          <p:tavLst>
                                            <p:tav tm="0">
                                              <p:val>
                                                <p:strVal val="1+#ppt_w/2"/>
                                              </p:val>
                                            </p:tav>
                                            <p:tav tm="100000">
                                              <p:val>
                                                <p:strVal val="#ppt_x"/>
                                              </p:val>
                                            </p:tav>
                                          </p:tavLst>
                                        </p:anim>
                                        <p:anim calcmode="lin" valueType="num" p14:bounceEnd="60000">
                                          <p:cBhvr additive="base">
                                            <p:cTn id="17"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1+#ppt_w/2"/>
                                              </p:val>
                                            </p:tav>
                                            <p:tav tm="100000">
                                              <p:val>
                                                <p:strVal val="#ppt_x"/>
                                              </p:val>
                                            </p:tav>
                                          </p:tavLst>
                                        </p:anim>
                                        <p:anim calcmode="lin" valueType="num">
                                          <p:cBhvr additive="base">
                                            <p:cTn id="17"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Graphic 34">
            <a:extLst>
              <a:ext uri="{FF2B5EF4-FFF2-40B4-BE49-F238E27FC236}">
                <a16:creationId xmlns:a16="http://schemas.microsoft.com/office/drawing/2014/main" id="{4E467E1F-E8A0-67F9-D885-938DAEEFCF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9776" y="1246685"/>
            <a:ext cx="4167133" cy="4167133"/>
          </a:xfrm>
          <a:prstGeom prst="rect">
            <a:avLst/>
          </a:prstGeom>
        </p:spPr>
      </p:pic>
      <p:grpSp>
        <p:nvGrpSpPr>
          <p:cNvPr id="25" name="Group 24">
            <a:extLst>
              <a:ext uri="{FF2B5EF4-FFF2-40B4-BE49-F238E27FC236}">
                <a16:creationId xmlns:a16="http://schemas.microsoft.com/office/drawing/2014/main" id="{0CD899C9-ACB6-E8AC-17E8-C9637C5DDB3D}"/>
              </a:ext>
            </a:extLst>
          </p:cNvPr>
          <p:cNvGrpSpPr/>
          <p:nvPr/>
        </p:nvGrpSpPr>
        <p:grpSpPr>
          <a:xfrm>
            <a:off x="6981993" y="-2622349"/>
            <a:ext cx="2188234" cy="2188234"/>
            <a:chOff x="6104210" y="3429000"/>
            <a:chExt cx="2246099" cy="2246099"/>
          </a:xfrm>
        </p:grpSpPr>
        <p:sp>
          <p:nvSpPr>
            <p:cNvPr id="26" name="Oval 25">
              <a:extLst>
                <a:ext uri="{FF2B5EF4-FFF2-40B4-BE49-F238E27FC236}">
                  <a16:creationId xmlns:a16="http://schemas.microsoft.com/office/drawing/2014/main" id="{4F0FD5F4-A86D-DC9F-955F-0CEA0BBB3A55}"/>
                </a:ext>
              </a:extLst>
            </p:cNvPr>
            <p:cNvSpPr/>
            <p:nvPr/>
          </p:nvSpPr>
          <p:spPr>
            <a:xfrm>
              <a:off x="6104210" y="3429000"/>
              <a:ext cx="2246099" cy="2246099"/>
            </a:xfrm>
            <a:prstGeom prst="ellipse">
              <a:avLst/>
            </a:prstGeom>
            <a:solidFill>
              <a:schemeClr val="accent5"/>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27" name="Group 26">
              <a:extLst>
                <a:ext uri="{FF2B5EF4-FFF2-40B4-BE49-F238E27FC236}">
                  <a16:creationId xmlns:a16="http://schemas.microsoft.com/office/drawing/2014/main" id="{0FF54868-3AEA-33AE-8A01-DA7D151AB01C}"/>
                </a:ext>
              </a:extLst>
            </p:cNvPr>
            <p:cNvGrpSpPr/>
            <p:nvPr/>
          </p:nvGrpSpPr>
          <p:grpSpPr>
            <a:xfrm>
              <a:off x="6607700" y="3811198"/>
              <a:ext cx="1240043" cy="1250992"/>
              <a:chOff x="1632014" y="3157823"/>
              <a:chExt cx="2324935" cy="2345462"/>
            </a:xfrm>
            <a:solidFill>
              <a:schemeClr val="bg1"/>
            </a:solidFill>
          </p:grpSpPr>
          <p:sp>
            <p:nvSpPr>
              <p:cNvPr id="28" name="Freeform: Shape 27">
                <a:extLst>
                  <a:ext uri="{FF2B5EF4-FFF2-40B4-BE49-F238E27FC236}">
                    <a16:creationId xmlns:a16="http://schemas.microsoft.com/office/drawing/2014/main" id="{9DD04EAA-A6F5-CC9B-BF66-07266ABF2CB8}"/>
                  </a:ext>
                </a:extLst>
              </p:cNvPr>
              <p:cNvSpPr/>
              <p:nvPr/>
            </p:nvSpPr>
            <p:spPr>
              <a:xfrm>
                <a:off x="1834587" y="3359870"/>
                <a:ext cx="1095115" cy="1091372"/>
              </a:xfrm>
              <a:custGeom>
                <a:avLst/>
                <a:gdLst>
                  <a:gd name="connsiteX0" fmla="*/ 1095116 w 1095115"/>
                  <a:gd name="connsiteY0" fmla="*/ 535163 h 1091371"/>
                  <a:gd name="connsiteX1" fmla="*/ 556209 w 1095115"/>
                  <a:gd name="connsiteY1" fmla="*/ 0 h 1091371"/>
                  <a:gd name="connsiteX2" fmla="*/ 0 w 1095115"/>
                  <a:gd name="connsiteY2" fmla="*/ 556209 h 1091371"/>
                  <a:gd name="connsiteX3" fmla="*/ 538778 w 1095115"/>
                  <a:gd name="connsiteY3" fmla="*/ 1091372 h 1091371"/>
                </a:gdLst>
                <a:ahLst/>
                <a:cxnLst>
                  <a:cxn ang="0">
                    <a:pos x="connsiteX0" y="connsiteY0"/>
                  </a:cxn>
                  <a:cxn ang="0">
                    <a:pos x="connsiteX1" y="connsiteY1"/>
                  </a:cxn>
                  <a:cxn ang="0">
                    <a:pos x="connsiteX2" y="connsiteY2"/>
                  </a:cxn>
                  <a:cxn ang="0">
                    <a:pos x="connsiteX3" y="connsiteY3"/>
                  </a:cxn>
                </a:cxnLst>
                <a:rect l="l" t="t" r="r" b="b"/>
                <a:pathLst>
                  <a:path w="1095115" h="1091371">
                    <a:moveTo>
                      <a:pt x="1095116" y="535163"/>
                    </a:moveTo>
                    <a:lnTo>
                      <a:pt x="556209" y="0"/>
                    </a:lnTo>
                    <a:lnTo>
                      <a:pt x="0" y="556209"/>
                    </a:lnTo>
                    <a:lnTo>
                      <a:pt x="538778" y="1091372"/>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29" name="Freeform: Shape 28">
                <a:extLst>
                  <a:ext uri="{FF2B5EF4-FFF2-40B4-BE49-F238E27FC236}">
                    <a16:creationId xmlns:a16="http://schemas.microsoft.com/office/drawing/2014/main" id="{AD099311-6EF6-F835-992C-F7F092CF5323}"/>
                  </a:ext>
                </a:extLst>
              </p:cNvPr>
              <p:cNvSpPr/>
              <p:nvPr/>
            </p:nvSpPr>
            <p:spPr>
              <a:xfrm>
                <a:off x="2441065" y="3157823"/>
                <a:ext cx="679947" cy="675729"/>
              </a:xfrm>
              <a:custGeom>
                <a:avLst/>
                <a:gdLst>
                  <a:gd name="connsiteX0" fmla="*/ 534139 w 679947"/>
                  <a:gd name="connsiteY0" fmla="*/ 651400 h 675729"/>
                  <a:gd name="connsiteX1" fmla="*/ 652159 w 679947"/>
                  <a:gd name="connsiteY1" fmla="*/ 651400 h 675729"/>
                  <a:gd name="connsiteX2" fmla="*/ 657123 w 679947"/>
                  <a:gd name="connsiteY2" fmla="*/ 646437 h 675729"/>
                  <a:gd name="connsiteX3" fmla="*/ 662447 w 679947"/>
                  <a:gd name="connsiteY3" fmla="*/ 534831 h 675729"/>
                  <a:gd name="connsiteX4" fmla="*/ 141229 w 679947"/>
                  <a:gd name="connsiteY4" fmla="*/ 16143 h 675729"/>
                  <a:gd name="connsiteX5" fmla="*/ 30230 w 679947"/>
                  <a:gd name="connsiteY5" fmla="*/ 22560 h 675729"/>
                  <a:gd name="connsiteX6" fmla="*/ 24058 w 679947"/>
                  <a:gd name="connsiteY6" fmla="*/ 28489 h 675729"/>
                  <a:gd name="connsiteX7" fmla="*/ 24058 w 679947"/>
                  <a:gd name="connsiteY7" fmla="*/ 144937 h 6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947" h="675729">
                    <a:moveTo>
                      <a:pt x="534139" y="651400"/>
                    </a:moveTo>
                    <a:cubicBezTo>
                      <a:pt x="566821" y="683839"/>
                      <a:pt x="619599" y="683839"/>
                      <a:pt x="652159" y="651400"/>
                    </a:cubicBezTo>
                    <a:lnTo>
                      <a:pt x="657123" y="646437"/>
                    </a:lnTo>
                    <a:cubicBezTo>
                      <a:pt x="685448" y="615327"/>
                      <a:pt x="687625" y="568481"/>
                      <a:pt x="662447" y="534831"/>
                    </a:cubicBezTo>
                    <a:cubicBezTo>
                      <a:pt x="530144" y="327234"/>
                      <a:pt x="307919" y="109365"/>
                      <a:pt x="141229" y="16143"/>
                    </a:cubicBezTo>
                    <a:cubicBezTo>
                      <a:pt x="107215" y="-7581"/>
                      <a:pt x="61337" y="-4918"/>
                      <a:pt x="30230" y="22560"/>
                    </a:cubicBezTo>
                    <a:lnTo>
                      <a:pt x="24058" y="28489"/>
                    </a:lnTo>
                    <a:cubicBezTo>
                      <a:pt x="-8019" y="60688"/>
                      <a:pt x="-8019" y="112859"/>
                      <a:pt x="24058" y="144937"/>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31" name="Freeform: Shape 30">
                <a:extLst>
                  <a:ext uri="{FF2B5EF4-FFF2-40B4-BE49-F238E27FC236}">
                    <a16:creationId xmlns:a16="http://schemas.microsoft.com/office/drawing/2014/main" id="{02467E12-3439-88DB-068D-4A8F26EB2218}"/>
                  </a:ext>
                </a:extLst>
              </p:cNvPr>
              <p:cNvSpPr/>
              <p:nvPr/>
            </p:nvSpPr>
            <p:spPr>
              <a:xfrm>
                <a:off x="1632014" y="3965765"/>
                <a:ext cx="679734" cy="676652"/>
              </a:xfrm>
              <a:custGeom>
                <a:avLst/>
                <a:gdLst>
                  <a:gd name="connsiteX0" fmla="*/ 655282 w 679734"/>
                  <a:gd name="connsiteY0" fmla="*/ 531365 h 676652"/>
                  <a:gd name="connsiteX1" fmla="*/ 679734 w 679734"/>
                  <a:gd name="connsiteY1" fmla="*/ 590194 h 676652"/>
                  <a:gd name="connsiteX2" fmla="*/ 655282 w 679734"/>
                  <a:gd name="connsiteY2" fmla="*/ 649143 h 676652"/>
                  <a:gd name="connsiteX3" fmla="*/ 650683 w 679734"/>
                  <a:gd name="connsiteY3" fmla="*/ 653742 h 676652"/>
                  <a:gd name="connsiteX4" fmla="*/ 650562 w 679734"/>
                  <a:gd name="connsiteY4" fmla="*/ 653742 h 676652"/>
                  <a:gd name="connsiteX5" fmla="*/ 538473 w 679734"/>
                  <a:gd name="connsiteY5" fmla="*/ 659310 h 676652"/>
                  <a:gd name="connsiteX6" fmla="*/ 16273 w 679734"/>
                  <a:gd name="connsiteY6" fmla="*/ 141474 h 676652"/>
                  <a:gd name="connsiteX7" fmla="*/ 22205 w 679734"/>
                  <a:gd name="connsiteY7" fmla="*/ 30837 h 676652"/>
                  <a:gd name="connsiteX8" fmla="*/ 28619 w 679734"/>
                  <a:gd name="connsiteY8" fmla="*/ 24058 h 676652"/>
                  <a:gd name="connsiteX9" fmla="*/ 145793 w 679734"/>
                  <a:gd name="connsiteY9" fmla="*/ 24058 h 67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9734" h="676652">
                    <a:moveTo>
                      <a:pt x="655282" y="531365"/>
                    </a:moveTo>
                    <a:cubicBezTo>
                      <a:pt x="670897" y="546859"/>
                      <a:pt x="679734" y="568164"/>
                      <a:pt x="679734" y="590194"/>
                    </a:cubicBezTo>
                    <a:cubicBezTo>
                      <a:pt x="679734" y="612345"/>
                      <a:pt x="670897" y="633528"/>
                      <a:pt x="655282" y="649143"/>
                    </a:cubicBezTo>
                    <a:lnTo>
                      <a:pt x="650683" y="653742"/>
                    </a:lnTo>
                    <a:lnTo>
                      <a:pt x="650562" y="653742"/>
                    </a:lnTo>
                    <a:cubicBezTo>
                      <a:pt x="619331" y="682068"/>
                      <a:pt x="572366" y="684366"/>
                      <a:pt x="538473" y="659310"/>
                    </a:cubicBezTo>
                    <a:cubicBezTo>
                      <a:pt x="330151" y="528215"/>
                      <a:pt x="110813" y="307544"/>
                      <a:pt x="16273" y="141474"/>
                    </a:cubicBezTo>
                    <a:cubicBezTo>
                      <a:pt x="-7453" y="107703"/>
                      <a:pt x="-5031" y="62068"/>
                      <a:pt x="22205" y="30837"/>
                    </a:cubicBezTo>
                    <a:lnTo>
                      <a:pt x="28619" y="24058"/>
                    </a:lnTo>
                    <a:cubicBezTo>
                      <a:pt x="61180" y="-8019"/>
                      <a:pt x="113351" y="-8019"/>
                      <a:pt x="145793" y="24058"/>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32" name="Freeform: Shape 31">
                <a:extLst>
                  <a:ext uri="{FF2B5EF4-FFF2-40B4-BE49-F238E27FC236}">
                    <a16:creationId xmlns:a16="http://schemas.microsoft.com/office/drawing/2014/main" id="{67D9A390-74D8-A047-0818-FA220D27C05D}"/>
                  </a:ext>
                </a:extLst>
              </p:cNvPr>
              <p:cNvSpPr/>
              <p:nvPr/>
            </p:nvSpPr>
            <p:spPr>
              <a:xfrm>
                <a:off x="2636773" y="4158189"/>
                <a:ext cx="1320176" cy="1312728"/>
              </a:xfrm>
              <a:custGeom>
                <a:avLst/>
                <a:gdLst>
                  <a:gd name="connsiteX0" fmla="*/ 1256605 w 1320176"/>
                  <a:gd name="connsiteY0" fmla="*/ 1249085 h 1312728"/>
                  <a:gd name="connsiteX1" fmla="*/ 1280440 w 1320176"/>
                  <a:gd name="connsiteY1" fmla="*/ 1225250 h 1312728"/>
                  <a:gd name="connsiteX2" fmla="*/ 1253816 w 1320176"/>
                  <a:gd name="connsiteY2" fmla="*/ 956264 h 1312728"/>
                  <a:gd name="connsiteX3" fmla="*/ 167408 w 1320176"/>
                  <a:gd name="connsiteY3" fmla="*/ 0 h 1312728"/>
                  <a:gd name="connsiteX4" fmla="*/ 82555 w 1320176"/>
                  <a:gd name="connsiteY4" fmla="*/ 82433 h 1312728"/>
                  <a:gd name="connsiteX5" fmla="*/ 0 w 1320176"/>
                  <a:gd name="connsiteY5" fmla="*/ 167286 h 1312728"/>
                  <a:gd name="connsiteX6" fmla="*/ 963779 w 1320176"/>
                  <a:gd name="connsiteY6" fmla="*/ 1247045 h 1312728"/>
                  <a:gd name="connsiteX7" fmla="*/ 1233338 w 1320176"/>
                  <a:gd name="connsiteY7" fmla="*/ 1273049 h 1312728"/>
                  <a:gd name="connsiteX8" fmla="*/ 1256579 w 1320176"/>
                  <a:gd name="connsiteY8" fmla="*/ 1249085 h 13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176" h="1312728">
                    <a:moveTo>
                      <a:pt x="1256605" y="1249085"/>
                    </a:moveTo>
                    <a:cubicBezTo>
                      <a:pt x="1267141" y="1243766"/>
                      <a:pt x="1271143" y="1232016"/>
                      <a:pt x="1280440" y="1225250"/>
                    </a:cubicBezTo>
                    <a:cubicBezTo>
                      <a:pt x="1342312" y="1142202"/>
                      <a:pt x="1330795" y="1025633"/>
                      <a:pt x="1253816" y="956264"/>
                    </a:cubicBezTo>
                    <a:lnTo>
                      <a:pt x="167408" y="0"/>
                    </a:lnTo>
                    <a:lnTo>
                      <a:pt x="82555" y="82433"/>
                    </a:lnTo>
                    <a:lnTo>
                      <a:pt x="0" y="167286"/>
                    </a:lnTo>
                    <a:lnTo>
                      <a:pt x="963779" y="1247045"/>
                    </a:lnTo>
                    <a:cubicBezTo>
                      <a:pt x="1033744" y="1323405"/>
                      <a:pt x="1150071" y="1334664"/>
                      <a:pt x="1233338" y="1273049"/>
                    </a:cubicBezTo>
                    <a:cubicBezTo>
                      <a:pt x="1239510" y="1263753"/>
                      <a:pt x="1251621" y="1259389"/>
                      <a:pt x="1256579" y="1249085"/>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33" name="Freeform: Shape 32">
                <a:extLst>
                  <a:ext uri="{FF2B5EF4-FFF2-40B4-BE49-F238E27FC236}">
                    <a16:creationId xmlns:a16="http://schemas.microsoft.com/office/drawing/2014/main" id="{99D5EBB7-729A-77C3-5A9F-43E390D116C8}"/>
                  </a:ext>
                </a:extLst>
              </p:cNvPr>
              <p:cNvSpPr/>
              <p:nvPr/>
            </p:nvSpPr>
            <p:spPr>
              <a:xfrm>
                <a:off x="1673715" y="5074412"/>
                <a:ext cx="1481252" cy="428873"/>
              </a:xfrm>
              <a:custGeom>
                <a:avLst/>
                <a:gdLst>
                  <a:gd name="connsiteX0" fmla="*/ 1282612 w 1481252"/>
                  <a:gd name="connsiteY0" fmla="*/ 0 h 428873"/>
                  <a:gd name="connsiteX1" fmla="*/ 1344830 w 1481252"/>
                  <a:gd name="connsiteY1" fmla="*/ 70087 h 428873"/>
                  <a:gd name="connsiteX2" fmla="*/ 1344830 w 1481252"/>
                  <a:gd name="connsiteY2" fmla="*/ 144048 h 428873"/>
                  <a:gd name="connsiteX3" fmla="*/ 1403418 w 1481252"/>
                  <a:gd name="connsiteY3" fmla="*/ 144048 h 428873"/>
                  <a:gd name="connsiteX4" fmla="*/ 1481252 w 1481252"/>
                  <a:gd name="connsiteY4" fmla="*/ 222243 h 428873"/>
                  <a:gd name="connsiteX5" fmla="*/ 1481252 w 1481252"/>
                  <a:gd name="connsiteY5" fmla="*/ 428874 h 428873"/>
                  <a:gd name="connsiteX6" fmla="*/ 0 w 1481252"/>
                  <a:gd name="connsiteY6" fmla="*/ 428874 h 428873"/>
                  <a:gd name="connsiteX7" fmla="*/ 0 w 1481252"/>
                  <a:gd name="connsiteY7" fmla="*/ 222243 h 428873"/>
                  <a:gd name="connsiteX8" fmla="*/ 77713 w 1481252"/>
                  <a:gd name="connsiteY8" fmla="*/ 144048 h 428873"/>
                  <a:gd name="connsiteX9" fmla="*/ 136301 w 1481252"/>
                  <a:gd name="connsiteY9" fmla="*/ 144048 h 428873"/>
                  <a:gd name="connsiteX10" fmla="*/ 136301 w 1481252"/>
                  <a:gd name="connsiteY10" fmla="*/ 70087 h 428873"/>
                  <a:gd name="connsiteX11" fmla="*/ 198641 w 1481252"/>
                  <a:gd name="connsiteY11" fmla="*/ 0 h 4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1252" h="428873">
                    <a:moveTo>
                      <a:pt x="1282612" y="0"/>
                    </a:moveTo>
                    <a:lnTo>
                      <a:pt x="1344830" y="70087"/>
                    </a:lnTo>
                    <a:lnTo>
                      <a:pt x="1344830" y="144048"/>
                    </a:lnTo>
                    <a:lnTo>
                      <a:pt x="1403418" y="144048"/>
                    </a:lnTo>
                    <a:lnTo>
                      <a:pt x="1481252" y="222243"/>
                    </a:lnTo>
                    <a:lnTo>
                      <a:pt x="1481252" y="428874"/>
                    </a:lnTo>
                    <a:lnTo>
                      <a:pt x="0" y="428874"/>
                    </a:lnTo>
                    <a:lnTo>
                      <a:pt x="0" y="222243"/>
                    </a:lnTo>
                    <a:lnTo>
                      <a:pt x="77713" y="144048"/>
                    </a:lnTo>
                    <a:lnTo>
                      <a:pt x="136301" y="144048"/>
                    </a:lnTo>
                    <a:lnTo>
                      <a:pt x="136301" y="70087"/>
                    </a:lnTo>
                    <a:lnTo>
                      <a:pt x="198641" y="0"/>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grpSp>
      </p:grpSp>
      <p:grpSp>
        <p:nvGrpSpPr>
          <p:cNvPr id="20" name="Group 19">
            <a:extLst>
              <a:ext uri="{FF2B5EF4-FFF2-40B4-BE49-F238E27FC236}">
                <a16:creationId xmlns:a16="http://schemas.microsoft.com/office/drawing/2014/main" id="{0B3D3FFB-B60C-7246-EA40-760635502C43}"/>
              </a:ext>
            </a:extLst>
          </p:cNvPr>
          <p:cNvGrpSpPr/>
          <p:nvPr/>
        </p:nvGrpSpPr>
        <p:grpSpPr>
          <a:xfrm>
            <a:off x="6675093" y="1889760"/>
            <a:ext cx="4542290" cy="3688080"/>
            <a:chOff x="6675093" y="1889760"/>
            <a:chExt cx="4542290" cy="3688080"/>
          </a:xfrm>
        </p:grpSpPr>
        <p:sp>
          <p:nvSpPr>
            <p:cNvPr id="2" name="Rectangle: Rounded Corners 1">
              <a:extLst>
                <a:ext uri="{FF2B5EF4-FFF2-40B4-BE49-F238E27FC236}">
                  <a16:creationId xmlns:a16="http://schemas.microsoft.com/office/drawing/2014/main" id="{BA1AB088-6242-2E33-A3FE-5C0C92987A67}"/>
                </a:ext>
              </a:extLst>
            </p:cNvPr>
            <p:cNvSpPr/>
            <p:nvPr/>
          </p:nvSpPr>
          <p:spPr>
            <a:xfrm>
              <a:off x="6675093" y="1889760"/>
              <a:ext cx="4542290" cy="3688080"/>
            </a:xfrm>
            <a:prstGeom prst="roundRect">
              <a:avLst>
                <a:gd name="adj" fmla="val 9524"/>
              </a:avLst>
            </a:prstGeom>
            <a:solidFill>
              <a:schemeClr val="accent3">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4" name="TextBox 3">
              <a:extLst>
                <a:ext uri="{FF2B5EF4-FFF2-40B4-BE49-F238E27FC236}">
                  <a16:creationId xmlns:a16="http://schemas.microsoft.com/office/drawing/2014/main" id="{C9A4D838-BF57-7D93-89CC-7EC075471BD9}"/>
                </a:ext>
              </a:extLst>
            </p:cNvPr>
            <p:cNvSpPr txBox="1"/>
            <p:nvPr/>
          </p:nvSpPr>
          <p:spPr>
            <a:xfrm>
              <a:off x="7011085" y="3121776"/>
              <a:ext cx="3831139" cy="1077218"/>
            </a:xfrm>
            <a:prstGeom prst="rect">
              <a:avLst/>
            </a:prstGeom>
            <a:noFill/>
          </p:spPr>
          <p:txBody>
            <a:bodyPr wrap="square" rtlCol="0">
              <a:spAutoFit/>
            </a:bodyPr>
            <a:lstStyle/>
            <a:p>
              <a:pPr algn="ctr"/>
              <a:r>
                <a:rPr lang="en-GB" sz="3200" b="0" i="0" u="none" strike="noStrike" dirty="0">
                  <a:solidFill>
                    <a:schemeClr val="accent3">
                      <a:lumMod val="50000"/>
                    </a:schemeClr>
                  </a:solidFill>
                  <a:effectLst/>
                  <a:latin typeface="Poppins Bold" panose="00000800000000000000" pitchFamily="2" charset="0"/>
                  <a:cs typeface="Poppins Bold" panose="00000800000000000000" pitchFamily="2" charset="0"/>
                </a:rPr>
                <a:t>Preventing Systemic Risk</a:t>
              </a:r>
              <a:endParaRPr lang="en-GB" sz="2400" dirty="0">
                <a:solidFill>
                  <a:schemeClr val="accent3">
                    <a:lumMod val="50000"/>
                  </a:schemeClr>
                </a:solidFill>
                <a:latin typeface="Poppins Bold" panose="00000800000000000000" pitchFamily="2" charset="0"/>
                <a:cs typeface="Poppins Bold" panose="00000800000000000000" pitchFamily="2" charset="0"/>
              </a:endParaRPr>
            </a:p>
          </p:txBody>
        </p:sp>
        <p:sp>
          <p:nvSpPr>
            <p:cNvPr id="13" name="TextBox 12">
              <a:extLst>
                <a:ext uri="{FF2B5EF4-FFF2-40B4-BE49-F238E27FC236}">
                  <a16:creationId xmlns:a16="http://schemas.microsoft.com/office/drawing/2014/main" id="{84A1904B-22EA-E18B-602F-A8394CDB5A49}"/>
                </a:ext>
              </a:extLst>
            </p:cNvPr>
            <p:cNvSpPr txBox="1"/>
            <p:nvPr/>
          </p:nvSpPr>
          <p:spPr>
            <a:xfrm>
              <a:off x="7011085" y="4491787"/>
              <a:ext cx="3831139" cy="707886"/>
            </a:xfrm>
            <a:prstGeom prst="rect">
              <a:avLst/>
            </a:prstGeom>
            <a:noFill/>
          </p:spPr>
          <p:txBody>
            <a:bodyPr wrap="square" rtlCol="0">
              <a:spAutoFit/>
            </a:bodyPr>
            <a:lstStyle/>
            <a:p>
              <a:pPr algn="ctr"/>
              <a:r>
                <a:rPr lang="en-US" sz="2000" dirty="0">
                  <a:solidFill>
                    <a:schemeClr val="accent3">
                      <a:lumMod val="50000"/>
                    </a:schemeClr>
                  </a:solidFill>
                  <a:latin typeface="Poppins" panose="00000500000000000000" pitchFamily="2" charset="0"/>
                  <a:cs typeface="Poppins" panose="00000500000000000000" pitchFamily="2" charset="0"/>
                </a:rPr>
                <a:t>The risk of a</a:t>
              </a:r>
              <a:r>
                <a:rPr lang="en-US" sz="2000" b="0" i="0" u="none" strike="noStrike" dirty="0">
                  <a:solidFill>
                    <a:schemeClr val="accent3">
                      <a:lumMod val="50000"/>
                    </a:schemeClr>
                  </a:solidFill>
                  <a:effectLst/>
                  <a:latin typeface="Poppins" panose="00000500000000000000" pitchFamily="2" charset="0"/>
                  <a:cs typeface="Poppins" panose="00000500000000000000" pitchFamily="2" charset="0"/>
                </a:rPr>
                <a:t> major failure of the financial system</a:t>
              </a:r>
              <a:endParaRPr lang="en-GB" sz="1600" dirty="0">
                <a:solidFill>
                  <a:schemeClr val="accent3">
                    <a:lumMod val="50000"/>
                  </a:schemeClr>
                </a:solidFill>
                <a:latin typeface="Poppins" panose="00000500000000000000" pitchFamily="2" charset="0"/>
                <a:cs typeface="Poppins" panose="00000500000000000000" pitchFamily="2" charset="0"/>
              </a:endParaRPr>
            </a:p>
          </p:txBody>
        </p:sp>
      </p:grpSp>
      <p:grpSp>
        <p:nvGrpSpPr>
          <p:cNvPr id="38" name="Group 37">
            <a:extLst>
              <a:ext uri="{FF2B5EF4-FFF2-40B4-BE49-F238E27FC236}">
                <a16:creationId xmlns:a16="http://schemas.microsoft.com/office/drawing/2014/main" id="{B08F1C8D-3824-B254-3843-099370D0CD89}"/>
              </a:ext>
            </a:extLst>
          </p:cNvPr>
          <p:cNvGrpSpPr/>
          <p:nvPr/>
        </p:nvGrpSpPr>
        <p:grpSpPr>
          <a:xfrm>
            <a:off x="7892916" y="899121"/>
            <a:ext cx="1971137" cy="1971137"/>
            <a:chOff x="7892916" y="899121"/>
            <a:chExt cx="1971137" cy="1971137"/>
          </a:xfrm>
        </p:grpSpPr>
        <p:sp>
          <p:nvSpPr>
            <p:cNvPr id="6" name="Oval 5">
              <a:extLst>
                <a:ext uri="{FF2B5EF4-FFF2-40B4-BE49-F238E27FC236}">
                  <a16:creationId xmlns:a16="http://schemas.microsoft.com/office/drawing/2014/main" id="{5C417D49-A01F-F3A6-617E-A440A90B971C}"/>
                </a:ext>
              </a:extLst>
            </p:cNvPr>
            <p:cNvSpPr/>
            <p:nvPr/>
          </p:nvSpPr>
          <p:spPr>
            <a:xfrm>
              <a:off x="7892916" y="899121"/>
              <a:ext cx="1971137" cy="1971137"/>
            </a:xfrm>
            <a:prstGeom prst="ellipse">
              <a:avLst/>
            </a:prstGeom>
            <a:solidFill>
              <a:schemeClr val="bg1"/>
            </a:solidFill>
            <a:ln w="1270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37" name="Graphic 36">
              <a:extLst>
                <a:ext uri="{FF2B5EF4-FFF2-40B4-BE49-F238E27FC236}">
                  <a16:creationId xmlns:a16="http://schemas.microsoft.com/office/drawing/2014/main" id="{A55321B4-2031-57AA-C966-FAE0622EA2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81190" y="1041424"/>
              <a:ext cx="1550490" cy="1550490"/>
            </a:xfrm>
            <a:prstGeom prst="rect">
              <a:avLst/>
            </a:prstGeom>
          </p:spPr>
        </p:pic>
        <p:cxnSp>
          <p:nvCxnSpPr>
            <p:cNvPr id="17" name="Straight Connector 16">
              <a:extLst>
                <a:ext uri="{FF2B5EF4-FFF2-40B4-BE49-F238E27FC236}">
                  <a16:creationId xmlns:a16="http://schemas.microsoft.com/office/drawing/2014/main" id="{45E1FAD5-BD17-8089-91BC-E497EBCE7A03}"/>
                </a:ext>
              </a:extLst>
            </p:cNvPr>
            <p:cNvCxnSpPr>
              <a:stCxn id="6" idx="1"/>
              <a:endCxn id="6" idx="5"/>
            </p:cNvCxnSpPr>
            <p:nvPr/>
          </p:nvCxnSpPr>
          <p:spPr>
            <a:xfrm>
              <a:off x="8181582" y="1187787"/>
              <a:ext cx="1393805" cy="1393805"/>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21" name="Graphic 8">
            <a:extLst>
              <a:ext uri="{FF2B5EF4-FFF2-40B4-BE49-F238E27FC236}">
                <a16:creationId xmlns:a16="http://schemas.microsoft.com/office/drawing/2014/main" id="{32BFE2FF-D807-D298-1977-E1AFE1158C5E}"/>
              </a:ext>
            </a:extLst>
          </p:cNvPr>
          <p:cNvSpPr/>
          <p:nvPr/>
        </p:nvSpPr>
        <p:spPr>
          <a:xfrm>
            <a:off x="5237288" y="-1223343"/>
            <a:ext cx="1790449" cy="978312"/>
          </a:xfrm>
          <a:custGeom>
            <a:avLst/>
            <a:gdLst>
              <a:gd name="connsiteX0" fmla="*/ 1075512 w 3343515"/>
              <a:gd name="connsiteY0" fmla="*/ 1539888 h 1826916"/>
              <a:gd name="connsiteX1" fmla="*/ 1102641 w 3343515"/>
              <a:gd name="connsiteY1" fmla="*/ 1653507 h 1826916"/>
              <a:gd name="connsiteX2" fmla="*/ 1217281 w 3343515"/>
              <a:gd name="connsiteY2" fmla="*/ 1631630 h 1826916"/>
              <a:gd name="connsiteX3" fmla="*/ 1339504 w 3343515"/>
              <a:gd name="connsiteY3" fmla="*/ 1459670 h 1826916"/>
              <a:gd name="connsiteX4" fmla="*/ 1322148 w 3343515"/>
              <a:gd name="connsiteY4" fmla="*/ 1343863 h 1826916"/>
              <a:gd name="connsiteX5" fmla="*/ 1205759 w 3343515"/>
              <a:gd name="connsiteY5" fmla="*/ 1356259 h 1826916"/>
              <a:gd name="connsiteX6" fmla="*/ 1201674 w 3343515"/>
              <a:gd name="connsiteY6" fmla="*/ 1362240 h 1826916"/>
              <a:gd name="connsiteX7" fmla="*/ 1079597 w 3343515"/>
              <a:gd name="connsiteY7" fmla="*/ 1534343 h 1826916"/>
              <a:gd name="connsiteX8" fmla="*/ 1075515 w 3343515"/>
              <a:gd name="connsiteY8" fmla="*/ 1539885 h 1826916"/>
              <a:gd name="connsiteX9" fmla="*/ 1121017 w 3343515"/>
              <a:gd name="connsiteY9" fmla="*/ 1312798 h 1826916"/>
              <a:gd name="connsiteX10" fmla="*/ 1006524 w 3343515"/>
              <a:gd name="connsiteY10" fmla="*/ 1474111 h 1826916"/>
              <a:gd name="connsiteX11" fmla="*/ 1002438 w 3343515"/>
              <a:gd name="connsiteY11" fmla="*/ 1479070 h 1826916"/>
              <a:gd name="connsiteX12" fmla="*/ 998356 w 3343515"/>
              <a:gd name="connsiteY12" fmla="*/ 1485051 h 1826916"/>
              <a:gd name="connsiteX13" fmla="*/ 998356 w 3343515"/>
              <a:gd name="connsiteY13" fmla="*/ 1485197 h 1826916"/>
              <a:gd name="connsiteX14" fmla="*/ 887070 w 3343515"/>
              <a:gd name="connsiteY14" fmla="*/ 1501240 h 1826916"/>
              <a:gd name="connsiteX15" fmla="*/ 882403 w 3343515"/>
              <a:gd name="connsiteY15" fmla="*/ 1497885 h 1826916"/>
              <a:gd name="connsiteX16" fmla="*/ 864754 w 3343515"/>
              <a:gd name="connsiteY16" fmla="*/ 1381789 h 1826916"/>
              <a:gd name="connsiteX17" fmla="*/ 880797 w 3343515"/>
              <a:gd name="connsiteY17" fmla="*/ 1359181 h 1826916"/>
              <a:gd name="connsiteX18" fmla="*/ 880797 w 3343515"/>
              <a:gd name="connsiteY18" fmla="*/ 1359035 h 1826916"/>
              <a:gd name="connsiteX19" fmla="*/ 986538 w 3343515"/>
              <a:gd name="connsiteY19" fmla="*/ 1209975 h 1826916"/>
              <a:gd name="connsiteX20" fmla="*/ 986538 w 3343515"/>
              <a:gd name="connsiteY20" fmla="*/ 1209829 h 1826916"/>
              <a:gd name="connsiteX21" fmla="*/ 1101325 w 3343515"/>
              <a:gd name="connsiteY21" fmla="*/ 1187952 h 1826916"/>
              <a:gd name="connsiteX22" fmla="*/ 1128454 w 3343515"/>
              <a:gd name="connsiteY22" fmla="*/ 1301572 h 1826916"/>
              <a:gd name="connsiteX23" fmla="*/ 1124372 w 3343515"/>
              <a:gd name="connsiteY23" fmla="*/ 1307260 h 1826916"/>
              <a:gd name="connsiteX24" fmla="*/ 1124225 w 3343515"/>
              <a:gd name="connsiteY24" fmla="*/ 1307260 h 1826916"/>
              <a:gd name="connsiteX25" fmla="*/ 1120871 w 3343515"/>
              <a:gd name="connsiteY25" fmla="*/ 1312801 h 1826916"/>
              <a:gd name="connsiteX26" fmla="*/ 1416514 w 3343515"/>
              <a:gd name="connsiteY26" fmla="*/ 1514364 h 1826916"/>
              <a:gd name="connsiteX27" fmla="*/ 1416514 w 3343515"/>
              <a:gd name="connsiteY27" fmla="*/ 1514510 h 1826916"/>
              <a:gd name="connsiteX28" fmla="*/ 1466833 w 3343515"/>
              <a:gd name="connsiteY28" fmla="*/ 1484173 h 1826916"/>
              <a:gd name="connsiteX29" fmla="*/ 1532467 w 3343515"/>
              <a:gd name="connsiteY29" fmla="*/ 1501529 h 1826916"/>
              <a:gd name="connsiteX30" fmla="*/ 1552595 w 3343515"/>
              <a:gd name="connsiteY30" fmla="*/ 1619377 h 1826916"/>
              <a:gd name="connsiteX31" fmla="*/ 1430518 w 3343515"/>
              <a:gd name="connsiteY31" fmla="*/ 1791337 h 1826916"/>
              <a:gd name="connsiteX32" fmla="*/ 1430518 w 3343515"/>
              <a:gd name="connsiteY32" fmla="*/ 1791484 h 1826916"/>
              <a:gd name="connsiteX33" fmla="*/ 1312670 w 3343515"/>
              <a:gd name="connsiteY33" fmla="*/ 1811466 h 1826916"/>
              <a:gd name="connsiteX34" fmla="*/ 1311504 w 3343515"/>
              <a:gd name="connsiteY34" fmla="*/ 1810588 h 1826916"/>
              <a:gd name="connsiteX35" fmla="*/ 1310337 w 3343515"/>
              <a:gd name="connsiteY35" fmla="*/ 1809860 h 1826916"/>
              <a:gd name="connsiteX36" fmla="*/ 1310337 w 3343515"/>
              <a:gd name="connsiteY36" fmla="*/ 1810006 h 1826916"/>
              <a:gd name="connsiteX37" fmla="*/ 1279415 w 3343515"/>
              <a:gd name="connsiteY37" fmla="*/ 1753999 h 1826916"/>
              <a:gd name="connsiteX38" fmla="*/ 1294437 w 3343515"/>
              <a:gd name="connsiteY38" fmla="*/ 1686324 h 1826916"/>
              <a:gd name="connsiteX39" fmla="*/ 1295314 w 3343515"/>
              <a:gd name="connsiteY39" fmla="*/ 1685157 h 1826916"/>
              <a:gd name="connsiteX40" fmla="*/ 1297502 w 3343515"/>
              <a:gd name="connsiteY40" fmla="*/ 1681657 h 1826916"/>
              <a:gd name="connsiteX41" fmla="*/ 1414183 w 3343515"/>
              <a:gd name="connsiteY41" fmla="*/ 1517718 h 1826916"/>
              <a:gd name="connsiteX42" fmla="*/ 1416663 w 3343515"/>
              <a:gd name="connsiteY42" fmla="*/ 1514364 h 1826916"/>
              <a:gd name="connsiteX43" fmla="*/ 664931 w 3343515"/>
              <a:gd name="connsiteY43" fmla="*/ 1221348 h 1826916"/>
              <a:gd name="connsiteX44" fmla="*/ 663471 w 3343515"/>
              <a:gd name="connsiteY44" fmla="*/ 1223389 h 1826916"/>
              <a:gd name="connsiteX45" fmla="*/ 684328 w 3343515"/>
              <a:gd name="connsiteY45" fmla="*/ 1340363 h 1826916"/>
              <a:gd name="connsiteX46" fmla="*/ 740335 w 3343515"/>
              <a:gd name="connsiteY46" fmla="*/ 1348384 h 1826916"/>
              <a:gd name="connsiteX47" fmla="*/ 803781 w 3343515"/>
              <a:gd name="connsiteY47" fmla="*/ 1304338 h 1826916"/>
              <a:gd name="connsiteX48" fmla="*/ 909815 w 3343515"/>
              <a:gd name="connsiteY48" fmla="*/ 1154986 h 1826916"/>
              <a:gd name="connsiteX49" fmla="*/ 909669 w 3343515"/>
              <a:gd name="connsiteY49" fmla="*/ 1154986 h 1826916"/>
              <a:gd name="connsiteX50" fmla="*/ 930528 w 3343515"/>
              <a:gd name="connsiteY50" fmla="*/ 1084538 h 1826916"/>
              <a:gd name="connsiteX51" fmla="*/ 903981 w 3343515"/>
              <a:gd name="connsiteY51" fmla="*/ 1030426 h 1826916"/>
              <a:gd name="connsiteX52" fmla="*/ 786133 w 3343515"/>
              <a:gd name="connsiteY52" fmla="*/ 1050555 h 1826916"/>
              <a:gd name="connsiteX53" fmla="*/ 353407 w 3343515"/>
              <a:gd name="connsiteY53" fmla="*/ 1066744 h 1826916"/>
              <a:gd name="connsiteX54" fmla="*/ 320298 w 3343515"/>
              <a:gd name="connsiteY54" fmla="*/ 1170444 h 1826916"/>
              <a:gd name="connsiteX55" fmla="*/ 0 w 3343515"/>
              <a:gd name="connsiteY55" fmla="*/ 1068203 h 1826916"/>
              <a:gd name="connsiteX56" fmla="*/ 330504 w 3343515"/>
              <a:gd name="connsiteY56" fmla="*/ 33225 h 1826916"/>
              <a:gd name="connsiteX57" fmla="*/ 650801 w 3343515"/>
              <a:gd name="connsiteY57" fmla="*/ 135465 h 1826916"/>
              <a:gd name="connsiteX58" fmla="*/ 624693 w 3343515"/>
              <a:gd name="connsiteY58" fmla="*/ 216996 h 1826916"/>
              <a:gd name="connsiteX59" fmla="*/ 624839 w 3343515"/>
              <a:gd name="connsiteY59" fmla="*/ 217142 h 1826916"/>
              <a:gd name="connsiteX60" fmla="*/ 619297 w 3343515"/>
              <a:gd name="connsiteY60" fmla="*/ 234352 h 1826916"/>
              <a:gd name="connsiteX61" fmla="*/ 355305 w 3343515"/>
              <a:gd name="connsiteY61" fmla="*/ 1061047 h 1826916"/>
              <a:gd name="connsiteX62" fmla="*/ 353557 w 3343515"/>
              <a:gd name="connsiteY62" fmla="*/ 1066734 h 1826916"/>
              <a:gd name="connsiteX63" fmla="*/ 2672159 w 3343515"/>
              <a:gd name="connsiteY63" fmla="*/ 1080892 h 1826916"/>
              <a:gd name="connsiteX64" fmla="*/ 2884958 w 3343515"/>
              <a:gd name="connsiteY64" fmla="*/ 1048367 h 1826916"/>
              <a:gd name="connsiteX65" fmla="*/ 2632780 w 3343515"/>
              <a:gd name="connsiteY65" fmla="*/ 257984 h 1826916"/>
              <a:gd name="connsiteX66" fmla="*/ 2491596 w 3343515"/>
              <a:gd name="connsiteY66" fmla="*/ 285402 h 1826916"/>
              <a:gd name="connsiteX67" fmla="*/ 2455425 w 3343515"/>
              <a:gd name="connsiteY67" fmla="*/ 279279 h 1826916"/>
              <a:gd name="connsiteX68" fmla="*/ 2286965 w 3343515"/>
              <a:gd name="connsiteY68" fmla="*/ 202998 h 1826916"/>
              <a:gd name="connsiteX69" fmla="*/ 2081021 w 3343515"/>
              <a:gd name="connsiteY69" fmla="*/ 108047 h 1826916"/>
              <a:gd name="connsiteX70" fmla="*/ 2075915 w 3343515"/>
              <a:gd name="connsiteY70" fmla="*/ 104836 h 1826916"/>
              <a:gd name="connsiteX71" fmla="*/ 1963609 w 3343515"/>
              <a:gd name="connsiteY71" fmla="*/ 52183 h 1826916"/>
              <a:gd name="connsiteX72" fmla="*/ 1922478 w 3343515"/>
              <a:gd name="connsiteY72" fmla="*/ 59476 h 1826916"/>
              <a:gd name="connsiteX73" fmla="*/ 1922624 w 3343515"/>
              <a:gd name="connsiteY73" fmla="*/ 59476 h 1826916"/>
              <a:gd name="connsiteX74" fmla="*/ 1773564 w 3343515"/>
              <a:gd name="connsiteY74" fmla="*/ 72604 h 1826916"/>
              <a:gd name="connsiteX75" fmla="*/ 1735060 w 3343515"/>
              <a:gd name="connsiteY75" fmla="*/ 67208 h 1826916"/>
              <a:gd name="connsiteX76" fmla="*/ 1470047 w 3343515"/>
              <a:gd name="connsiteY76" fmla="*/ 178202 h 1826916"/>
              <a:gd name="connsiteX77" fmla="*/ 1383849 w 3343515"/>
              <a:gd name="connsiteY77" fmla="*/ 263672 h 1826916"/>
              <a:gd name="connsiteX78" fmla="*/ 1364159 w 3343515"/>
              <a:gd name="connsiteY78" fmla="*/ 290070 h 1826916"/>
              <a:gd name="connsiteX79" fmla="*/ 1364306 w 3343515"/>
              <a:gd name="connsiteY79" fmla="*/ 290070 h 1826916"/>
              <a:gd name="connsiteX80" fmla="*/ 1308006 w 3343515"/>
              <a:gd name="connsiteY80" fmla="*/ 350598 h 1826916"/>
              <a:gd name="connsiteX81" fmla="*/ 1251125 w 3343515"/>
              <a:gd name="connsiteY81" fmla="*/ 399750 h 1826916"/>
              <a:gd name="connsiteX82" fmla="*/ 1239457 w 3343515"/>
              <a:gd name="connsiteY82" fmla="*/ 408938 h 1826916"/>
              <a:gd name="connsiteX83" fmla="*/ 1193512 w 3343515"/>
              <a:gd name="connsiteY83" fmla="*/ 456196 h 1826916"/>
              <a:gd name="connsiteX84" fmla="*/ 1193512 w 3343515"/>
              <a:gd name="connsiteY84" fmla="*/ 456342 h 1826916"/>
              <a:gd name="connsiteX85" fmla="*/ 1212181 w 3343515"/>
              <a:gd name="connsiteY85" fmla="*/ 511475 h 1826916"/>
              <a:gd name="connsiteX86" fmla="*/ 1268188 w 3343515"/>
              <a:gd name="connsiteY86" fmla="*/ 533352 h 1826916"/>
              <a:gd name="connsiteX87" fmla="*/ 1354825 w 3343515"/>
              <a:gd name="connsiteY87" fmla="*/ 539917 h 1826916"/>
              <a:gd name="connsiteX88" fmla="*/ 1423959 w 3343515"/>
              <a:gd name="connsiteY88" fmla="*/ 525769 h 1826916"/>
              <a:gd name="connsiteX89" fmla="*/ 1478218 w 3343515"/>
              <a:gd name="connsiteY89" fmla="*/ 493244 h 1826916"/>
              <a:gd name="connsiteX90" fmla="*/ 1539477 w 3343515"/>
              <a:gd name="connsiteY90" fmla="*/ 422943 h 1826916"/>
              <a:gd name="connsiteX91" fmla="*/ 1572733 w 3343515"/>
              <a:gd name="connsiteY91" fmla="*/ 381812 h 1826916"/>
              <a:gd name="connsiteX92" fmla="*/ 1626114 w 3343515"/>
              <a:gd name="connsiteY92" fmla="*/ 344767 h 1826916"/>
              <a:gd name="connsiteX93" fmla="*/ 1677014 w 3343515"/>
              <a:gd name="connsiteY93" fmla="*/ 336307 h 1826916"/>
              <a:gd name="connsiteX94" fmla="*/ 1730395 w 3343515"/>
              <a:gd name="connsiteY94" fmla="*/ 336160 h 1826916"/>
              <a:gd name="connsiteX95" fmla="*/ 1793257 w 3343515"/>
              <a:gd name="connsiteY95" fmla="*/ 350601 h 1826916"/>
              <a:gd name="connsiteX96" fmla="*/ 1862973 w 3343515"/>
              <a:gd name="connsiteY96" fmla="*/ 417402 h 1826916"/>
              <a:gd name="connsiteX97" fmla="*/ 1901039 w 3343515"/>
              <a:gd name="connsiteY97" fmla="*/ 464948 h 1826916"/>
              <a:gd name="connsiteX98" fmla="*/ 2025306 w 3343515"/>
              <a:gd name="connsiteY98" fmla="*/ 601027 h 1826916"/>
              <a:gd name="connsiteX99" fmla="*/ 2157156 w 3343515"/>
              <a:gd name="connsiteY99" fmla="*/ 719749 h 1826916"/>
              <a:gd name="connsiteX100" fmla="*/ 2554028 w 3343515"/>
              <a:gd name="connsiteY100" fmla="*/ 966528 h 1826916"/>
              <a:gd name="connsiteX101" fmla="*/ 2589325 w 3343515"/>
              <a:gd name="connsiteY101" fmla="*/ 986364 h 1826916"/>
              <a:gd name="connsiteX102" fmla="*/ 2589764 w 3343515"/>
              <a:gd name="connsiteY102" fmla="*/ 986654 h 1826916"/>
              <a:gd name="connsiteX103" fmla="*/ 2590053 w 3343515"/>
              <a:gd name="connsiteY103" fmla="*/ 986654 h 1826916"/>
              <a:gd name="connsiteX104" fmla="*/ 2590931 w 3343515"/>
              <a:gd name="connsiteY104" fmla="*/ 987239 h 1826916"/>
              <a:gd name="connsiteX105" fmla="*/ 2595887 w 3343515"/>
              <a:gd name="connsiteY105" fmla="*/ 991032 h 1826916"/>
              <a:gd name="connsiteX106" fmla="*/ 2672169 w 3343515"/>
              <a:gd name="connsiteY106" fmla="*/ 1080876 h 1826916"/>
              <a:gd name="connsiteX107" fmla="*/ 2596609 w 3343515"/>
              <a:gd name="connsiteY107" fmla="*/ 1148128 h 1826916"/>
              <a:gd name="connsiteX108" fmla="*/ 2580127 w 3343515"/>
              <a:gd name="connsiteY108" fmla="*/ 1230972 h 1826916"/>
              <a:gd name="connsiteX109" fmla="*/ 2576481 w 3343515"/>
              <a:gd name="connsiteY109" fmla="*/ 1236221 h 1826916"/>
              <a:gd name="connsiteX110" fmla="*/ 2458633 w 3343515"/>
              <a:gd name="connsiteY110" fmla="*/ 1259850 h 1826916"/>
              <a:gd name="connsiteX111" fmla="*/ 2452945 w 3343515"/>
              <a:gd name="connsiteY111" fmla="*/ 1256057 h 1826916"/>
              <a:gd name="connsiteX112" fmla="*/ 1879309 w 3343515"/>
              <a:gd name="connsiteY112" fmla="*/ 873342 h 1826916"/>
              <a:gd name="connsiteX113" fmla="*/ 1843430 w 3343515"/>
              <a:gd name="connsiteY113" fmla="*/ 865467 h 1826916"/>
              <a:gd name="connsiteX114" fmla="*/ 1812800 w 3343515"/>
              <a:gd name="connsiteY114" fmla="*/ 885595 h 1826916"/>
              <a:gd name="connsiteX115" fmla="*/ 1805799 w 3343515"/>
              <a:gd name="connsiteY115" fmla="*/ 921620 h 1826916"/>
              <a:gd name="connsiteX116" fmla="*/ 1826802 w 3343515"/>
              <a:gd name="connsiteY116" fmla="*/ 951665 h 1826916"/>
              <a:gd name="connsiteX117" fmla="*/ 2336839 w 3343515"/>
              <a:gd name="connsiteY117" fmla="*/ 1291783 h 1826916"/>
              <a:gd name="connsiteX118" fmla="*/ 2336693 w 3343515"/>
              <a:gd name="connsiteY118" fmla="*/ 1291929 h 1826916"/>
              <a:gd name="connsiteX119" fmla="*/ 2343987 w 3343515"/>
              <a:gd name="connsiteY119" fmla="*/ 1297035 h 1826916"/>
              <a:gd name="connsiteX120" fmla="*/ 2373010 w 3343515"/>
              <a:gd name="connsiteY120" fmla="*/ 1352750 h 1826916"/>
              <a:gd name="connsiteX121" fmla="*/ 2357260 w 3343515"/>
              <a:gd name="connsiteY121" fmla="*/ 1425238 h 1826916"/>
              <a:gd name="connsiteX122" fmla="*/ 2353906 w 3343515"/>
              <a:gd name="connsiteY122" fmla="*/ 1430341 h 1826916"/>
              <a:gd name="connsiteX123" fmla="*/ 2233432 w 3343515"/>
              <a:gd name="connsiteY123" fmla="*/ 1452364 h 1826916"/>
              <a:gd name="connsiteX124" fmla="*/ 2137899 w 3343515"/>
              <a:gd name="connsiteY124" fmla="*/ 1388628 h 1826916"/>
              <a:gd name="connsiteX125" fmla="*/ 2129878 w 3343515"/>
              <a:gd name="connsiteY125" fmla="*/ 1382941 h 1826916"/>
              <a:gd name="connsiteX126" fmla="*/ 2125646 w 3343515"/>
              <a:gd name="connsiteY126" fmla="*/ 1380461 h 1826916"/>
              <a:gd name="connsiteX127" fmla="*/ 1794987 w 3343515"/>
              <a:gd name="connsiteY127" fmla="*/ 1159933 h 1826916"/>
              <a:gd name="connsiteX128" fmla="*/ 1730520 w 3343515"/>
              <a:gd name="connsiteY128" fmla="*/ 1173499 h 1826916"/>
              <a:gd name="connsiteX129" fmla="*/ 1742481 w 3343515"/>
              <a:gd name="connsiteY129" fmla="*/ 1238256 h 1826916"/>
              <a:gd name="connsiteX130" fmla="*/ 2083190 w 3343515"/>
              <a:gd name="connsiteY130" fmla="*/ 1465492 h 1826916"/>
              <a:gd name="connsiteX131" fmla="*/ 2117756 w 3343515"/>
              <a:gd name="connsiteY131" fmla="*/ 1517852 h 1826916"/>
              <a:gd name="connsiteX132" fmla="*/ 2108567 w 3343515"/>
              <a:gd name="connsiteY132" fmla="*/ 1578088 h 1826916"/>
              <a:gd name="connsiteX133" fmla="*/ 2105213 w 3343515"/>
              <a:gd name="connsiteY133" fmla="*/ 1583047 h 1826916"/>
              <a:gd name="connsiteX134" fmla="*/ 1987365 w 3343515"/>
              <a:gd name="connsiteY134" fmla="*/ 1606673 h 1826916"/>
              <a:gd name="connsiteX135" fmla="*/ 1981531 w 3343515"/>
              <a:gd name="connsiteY135" fmla="*/ 1602883 h 1826916"/>
              <a:gd name="connsiteX136" fmla="*/ 1763483 w 3343515"/>
              <a:gd name="connsiteY136" fmla="*/ 1457470 h 1826916"/>
              <a:gd name="connsiteX137" fmla="*/ 1699016 w 3343515"/>
              <a:gd name="connsiteY137" fmla="*/ 1471033 h 1826916"/>
              <a:gd name="connsiteX138" fmla="*/ 1710977 w 3343515"/>
              <a:gd name="connsiteY138" fmla="*/ 1535936 h 1826916"/>
              <a:gd name="connsiteX139" fmla="*/ 1795133 w 3343515"/>
              <a:gd name="connsiteY139" fmla="*/ 1591943 h 1826916"/>
              <a:gd name="connsiteX140" fmla="*/ 1802134 w 3343515"/>
              <a:gd name="connsiteY140" fmla="*/ 1597631 h 1826916"/>
              <a:gd name="connsiteX141" fmla="*/ 1826637 w 3343515"/>
              <a:gd name="connsiteY141" fmla="*/ 1719707 h 1826916"/>
              <a:gd name="connsiteX142" fmla="*/ 1826345 w 3343515"/>
              <a:gd name="connsiteY142" fmla="*/ 1720146 h 1826916"/>
              <a:gd name="connsiteX143" fmla="*/ 1704850 w 3343515"/>
              <a:gd name="connsiteY143" fmla="*/ 1744503 h 1826916"/>
              <a:gd name="connsiteX144" fmla="*/ 1619965 w 3343515"/>
              <a:gd name="connsiteY144" fmla="*/ 1687475 h 1826916"/>
              <a:gd name="connsiteX145" fmla="*/ 1629592 w 3343515"/>
              <a:gd name="connsiteY145" fmla="*/ 1674056 h 1826916"/>
              <a:gd name="connsiteX146" fmla="*/ 1629446 w 3343515"/>
              <a:gd name="connsiteY146" fmla="*/ 1674056 h 1826916"/>
              <a:gd name="connsiteX147" fmla="*/ 1587148 w 3343515"/>
              <a:gd name="connsiteY147" fmla="*/ 1424504 h 1826916"/>
              <a:gd name="connsiteX148" fmla="*/ 1454570 w 3343515"/>
              <a:gd name="connsiteY148" fmla="*/ 1390520 h 1826916"/>
              <a:gd name="connsiteX149" fmla="*/ 1448151 w 3343515"/>
              <a:gd name="connsiteY149" fmla="*/ 1391541 h 1826916"/>
              <a:gd name="connsiteX150" fmla="*/ 1446695 w 3343515"/>
              <a:gd name="connsiteY150" fmla="*/ 1380896 h 1826916"/>
              <a:gd name="connsiteX151" fmla="*/ 1374060 w 3343515"/>
              <a:gd name="connsiteY151" fmla="*/ 1264800 h 1826916"/>
              <a:gd name="connsiteX152" fmla="*/ 1240605 w 3343515"/>
              <a:gd name="connsiteY152" fmla="*/ 1234463 h 1826916"/>
              <a:gd name="connsiteX153" fmla="*/ 1233165 w 3343515"/>
              <a:gd name="connsiteY153" fmla="*/ 1235919 h 1826916"/>
              <a:gd name="connsiteX154" fmla="*/ 1232145 w 3343515"/>
              <a:gd name="connsiteY154" fmla="*/ 1228918 h 1826916"/>
              <a:gd name="connsiteX155" fmla="*/ 1232145 w 3343515"/>
              <a:gd name="connsiteY155" fmla="*/ 1228772 h 1826916"/>
              <a:gd name="connsiteX156" fmla="*/ 1159364 w 3343515"/>
              <a:gd name="connsiteY156" fmla="*/ 1112676 h 1826916"/>
              <a:gd name="connsiteX157" fmla="*/ 1025762 w 3343515"/>
              <a:gd name="connsiteY157" fmla="*/ 1082338 h 1826916"/>
              <a:gd name="connsiteX158" fmla="*/ 1024888 w 3343515"/>
              <a:gd name="connsiteY158" fmla="*/ 1082338 h 1826916"/>
              <a:gd name="connsiteX159" fmla="*/ 1024888 w 3343515"/>
              <a:gd name="connsiteY159" fmla="*/ 1080297 h 1826916"/>
              <a:gd name="connsiteX160" fmla="*/ 958818 w 3343515"/>
              <a:gd name="connsiteY160" fmla="*/ 953261 h 1826916"/>
              <a:gd name="connsiteX161" fmla="*/ 709266 w 3343515"/>
              <a:gd name="connsiteY161" fmla="*/ 995559 h 1826916"/>
              <a:gd name="connsiteX162" fmla="*/ 610962 w 3343515"/>
              <a:gd name="connsiteY162" fmla="*/ 1134117 h 1826916"/>
              <a:gd name="connsiteX163" fmla="*/ 456357 w 3343515"/>
              <a:gd name="connsiteY163" fmla="*/ 1054189 h 1826916"/>
              <a:gd name="connsiteX164" fmla="*/ 698180 w 3343515"/>
              <a:gd name="connsiteY164" fmla="*/ 297223 h 1826916"/>
              <a:gd name="connsiteX165" fmla="*/ 865181 w 3343515"/>
              <a:gd name="connsiteY165" fmla="*/ 342001 h 1826916"/>
              <a:gd name="connsiteX166" fmla="*/ 903832 w 3343515"/>
              <a:gd name="connsiteY166" fmla="*/ 335585 h 1826916"/>
              <a:gd name="connsiteX167" fmla="*/ 1388354 w 3343515"/>
              <a:gd name="connsiteY167" fmla="*/ 42568 h 1826916"/>
              <a:gd name="connsiteX168" fmla="*/ 1388208 w 3343515"/>
              <a:gd name="connsiteY168" fmla="*/ 42715 h 1826916"/>
              <a:gd name="connsiteX169" fmla="*/ 1490160 w 3343515"/>
              <a:gd name="connsiteY169" fmla="*/ 563 h 1826916"/>
              <a:gd name="connsiteX170" fmla="*/ 1545728 w 3343515"/>
              <a:gd name="connsiteY170" fmla="*/ 9020 h 1826916"/>
              <a:gd name="connsiteX171" fmla="*/ 1582773 w 3343515"/>
              <a:gd name="connsiteY171" fmla="*/ 22148 h 1826916"/>
              <a:gd name="connsiteX172" fmla="*/ 1583063 w 3343515"/>
              <a:gd name="connsiteY172" fmla="*/ 22148 h 1826916"/>
              <a:gd name="connsiteX173" fmla="*/ 1420002 w 3343515"/>
              <a:gd name="connsiteY173" fmla="*/ 97698 h 1826916"/>
              <a:gd name="connsiteX174" fmla="*/ 1307259 w 3343515"/>
              <a:gd name="connsiteY174" fmla="*/ 207963 h 1826916"/>
              <a:gd name="connsiteX175" fmla="*/ 1289757 w 3343515"/>
              <a:gd name="connsiteY175" fmla="*/ 231446 h 1826916"/>
              <a:gd name="connsiteX176" fmla="*/ 1243085 w 3343515"/>
              <a:gd name="connsiteY176" fmla="*/ 281765 h 1826916"/>
              <a:gd name="connsiteX177" fmla="*/ 1192038 w 3343515"/>
              <a:gd name="connsiteY177" fmla="*/ 325811 h 1826916"/>
              <a:gd name="connsiteX178" fmla="*/ 1180808 w 3343515"/>
              <a:gd name="connsiteY178" fmla="*/ 334707 h 1826916"/>
              <a:gd name="connsiteX179" fmla="*/ 1180954 w 3343515"/>
              <a:gd name="connsiteY179" fmla="*/ 334564 h 1826916"/>
              <a:gd name="connsiteX180" fmla="*/ 1103506 w 3343515"/>
              <a:gd name="connsiteY180" fmla="*/ 427035 h 1826916"/>
              <a:gd name="connsiteX181" fmla="*/ 1104088 w 3343515"/>
              <a:gd name="connsiteY181" fmla="*/ 516298 h 1826916"/>
              <a:gd name="connsiteX182" fmla="*/ 1156302 w 3343515"/>
              <a:gd name="connsiteY182" fmla="*/ 587619 h 1826916"/>
              <a:gd name="connsiteX183" fmla="*/ 1248041 w 3343515"/>
              <a:gd name="connsiteY183" fmla="*/ 625685 h 1826916"/>
              <a:gd name="connsiteX184" fmla="*/ 1359763 w 3343515"/>
              <a:gd name="connsiteY184" fmla="*/ 633996 h 1826916"/>
              <a:gd name="connsiteX185" fmla="*/ 1457483 w 3343515"/>
              <a:gd name="connsiteY185" fmla="*/ 614017 h 1826916"/>
              <a:gd name="connsiteX186" fmla="*/ 1539888 w 3343515"/>
              <a:gd name="connsiteY186" fmla="*/ 564426 h 1826916"/>
              <a:gd name="connsiteX187" fmla="*/ 1614564 w 3343515"/>
              <a:gd name="connsiteY187" fmla="*/ 479977 h 1826916"/>
              <a:gd name="connsiteX188" fmla="*/ 1641839 w 3343515"/>
              <a:gd name="connsiteY188" fmla="*/ 445993 h 1826916"/>
              <a:gd name="connsiteX189" fmla="*/ 1657882 w 3343515"/>
              <a:gd name="connsiteY189" fmla="*/ 433448 h 1826916"/>
              <a:gd name="connsiteX190" fmla="*/ 1681803 w 3343515"/>
              <a:gd name="connsiteY190" fmla="*/ 430532 h 1826916"/>
              <a:gd name="connsiteX191" fmla="*/ 1724247 w 3343515"/>
              <a:gd name="connsiteY191" fmla="*/ 430240 h 1826916"/>
              <a:gd name="connsiteX192" fmla="*/ 1752979 w 3343515"/>
              <a:gd name="connsiteY192" fmla="*/ 435928 h 1826916"/>
              <a:gd name="connsiteX193" fmla="*/ 1788275 w 3343515"/>
              <a:gd name="connsiteY193" fmla="*/ 475307 h 1826916"/>
              <a:gd name="connsiteX194" fmla="*/ 1828094 w 3343515"/>
              <a:gd name="connsiteY194" fmla="*/ 525333 h 1826916"/>
              <a:gd name="connsiteX195" fmla="*/ 1958777 w 3343515"/>
              <a:gd name="connsiteY195" fmla="*/ 667977 h 1826916"/>
              <a:gd name="connsiteX196" fmla="*/ 1958777 w 3343515"/>
              <a:gd name="connsiteY196" fmla="*/ 668123 h 1826916"/>
              <a:gd name="connsiteX197" fmla="*/ 2098066 w 3343515"/>
              <a:gd name="connsiteY197" fmla="*/ 793265 h 1826916"/>
              <a:gd name="connsiteX198" fmla="*/ 2507788 w 3343515"/>
              <a:gd name="connsiteY198" fmla="*/ 1048943 h 1826916"/>
              <a:gd name="connsiteX199" fmla="*/ 2539731 w 3343515"/>
              <a:gd name="connsiteY199" fmla="*/ 1066884 h 1826916"/>
              <a:gd name="connsiteX200" fmla="*/ 2539877 w 3343515"/>
              <a:gd name="connsiteY200" fmla="*/ 1066884 h 1826916"/>
              <a:gd name="connsiteX201" fmla="*/ 2595156 w 3343515"/>
              <a:gd name="connsiteY201" fmla="*/ 1141706 h 1826916"/>
              <a:gd name="connsiteX202" fmla="*/ 2596615 w 3343515"/>
              <a:gd name="connsiteY202" fmla="*/ 1147829 h 1826916"/>
              <a:gd name="connsiteX203" fmla="*/ 2990391 w 3343515"/>
              <a:gd name="connsiteY203" fmla="*/ 1068492 h 1826916"/>
              <a:gd name="connsiteX204" fmla="*/ 2710804 w 3343515"/>
              <a:gd name="connsiteY204" fmla="*/ 192667 h 1826916"/>
              <a:gd name="connsiteX205" fmla="*/ 2708763 w 3343515"/>
              <a:gd name="connsiteY205" fmla="*/ 186248 h 1826916"/>
              <a:gd name="connsiteX206" fmla="*/ 2692720 w 3343515"/>
              <a:gd name="connsiteY206" fmla="*/ 135783 h 1826916"/>
              <a:gd name="connsiteX207" fmla="*/ 3013012 w 3343515"/>
              <a:gd name="connsiteY207" fmla="*/ 33542 h 1826916"/>
              <a:gd name="connsiteX208" fmla="*/ 3343515 w 3343515"/>
              <a:gd name="connsiteY208" fmla="*/ 1068520 h 1826916"/>
              <a:gd name="connsiteX209" fmla="*/ 3023217 w 3343515"/>
              <a:gd name="connsiteY209" fmla="*/ 1170761 h 1826916"/>
              <a:gd name="connsiteX210" fmla="*/ 2993191 w 3343515"/>
              <a:gd name="connsiteY210" fmla="*/ 1076396 h 1826916"/>
              <a:gd name="connsiteX211" fmla="*/ 2993036 w 3343515"/>
              <a:gd name="connsiteY211" fmla="*/ 1076396 h 1826916"/>
              <a:gd name="connsiteX212" fmla="*/ 2990547 w 3343515"/>
              <a:gd name="connsiteY212" fmla="*/ 1068520 h 1826916"/>
              <a:gd name="connsiteX213" fmla="*/ 197923 w 3343515"/>
              <a:gd name="connsiteY213" fmla="*/ 956040 h 1826916"/>
              <a:gd name="connsiteX214" fmla="*/ 200549 w 3343515"/>
              <a:gd name="connsiteY214" fmla="*/ 957060 h 1826916"/>
              <a:gd name="connsiteX215" fmla="*/ 200695 w 3343515"/>
              <a:gd name="connsiteY215" fmla="*/ 957060 h 1826916"/>
              <a:gd name="connsiteX216" fmla="*/ 261808 w 3343515"/>
              <a:gd name="connsiteY216" fmla="*/ 930077 h 1826916"/>
              <a:gd name="connsiteX217" fmla="*/ 234825 w 3343515"/>
              <a:gd name="connsiteY217" fmla="*/ 869110 h 1826916"/>
              <a:gd name="connsiteX218" fmla="*/ 232199 w 3343515"/>
              <a:gd name="connsiteY218" fmla="*/ 868090 h 1826916"/>
              <a:gd name="connsiteX219" fmla="*/ 232053 w 3343515"/>
              <a:gd name="connsiteY219" fmla="*/ 868090 h 1826916"/>
              <a:gd name="connsiteX220" fmla="*/ 171086 w 3343515"/>
              <a:gd name="connsiteY220" fmla="*/ 895073 h 1826916"/>
              <a:gd name="connsiteX221" fmla="*/ 198069 w 3343515"/>
              <a:gd name="connsiteY221" fmla="*/ 956040 h 1826916"/>
              <a:gd name="connsiteX222" fmla="*/ 3099045 w 3343515"/>
              <a:gd name="connsiteY222" fmla="*/ 956040 h 1826916"/>
              <a:gd name="connsiteX223" fmla="*/ 3101098 w 3343515"/>
              <a:gd name="connsiteY223" fmla="*/ 956768 h 1826916"/>
              <a:gd name="connsiteX224" fmla="*/ 3101254 w 3343515"/>
              <a:gd name="connsiteY224" fmla="*/ 956768 h 1826916"/>
              <a:gd name="connsiteX225" fmla="*/ 3137845 w 3343515"/>
              <a:gd name="connsiteY225" fmla="*/ 956621 h 1826916"/>
              <a:gd name="connsiteX226" fmla="*/ 3163235 w 3343515"/>
              <a:gd name="connsiteY226" fmla="*/ 930224 h 1826916"/>
              <a:gd name="connsiteX227" fmla="*/ 3162208 w 3343515"/>
              <a:gd name="connsiteY227" fmla="*/ 893614 h 1826916"/>
              <a:gd name="connsiteX228" fmla="*/ 3135231 w 3343515"/>
              <a:gd name="connsiteY228" fmla="*/ 868818 h 1826916"/>
              <a:gd name="connsiteX229" fmla="*/ 3133178 w 3343515"/>
              <a:gd name="connsiteY229" fmla="*/ 868090 h 1826916"/>
              <a:gd name="connsiteX230" fmla="*/ 3072224 w 3343515"/>
              <a:gd name="connsiteY230" fmla="*/ 895073 h 1826916"/>
              <a:gd name="connsiteX231" fmla="*/ 3099200 w 3343515"/>
              <a:gd name="connsiteY231" fmla="*/ 956040 h 182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3343515" h="1826916">
                <a:moveTo>
                  <a:pt x="1075512" y="1539888"/>
                </a:moveTo>
                <a:cubicBezTo>
                  <a:pt x="1052757" y="1578974"/>
                  <a:pt x="1064718" y="1629004"/>
                  <a:pt x="1102641" y="1653507"/>
                </a:cubicBezTo>
                <a:cubicBezTo>
                  <a:pt x="1140561" y="1678010"/>
                  <a:pt x="1191026" y="1668383"/>
                  <a:pt x="1217281" y="1631630"/>
                </a:cubicBezTo>
                <a:lnTo>
                  <a:pt x="1339504" y="1459670"/>
                </a:lnTo>
                <a:cubicBezTo>
                  <a:pt x="1365609" y="1422625"/>
                  <a:pt x="1358027" y="1371577"/>
                  <a:pt x="1322148" y="1343863"/>
                </a:cubicBezTo>
                <a:cubicBezTo>
                  <a:pt x="1286266" y="1316149"/>
                  <a:pt x="1234930" y="1321694"/>
                  <a:pt x="1205759" y="1356259"/>
                </a:cubicBezTo>
                <a:cubicBezTo>
                  <a:pt x="1204446" y="1358301"/>
                  <a:pt x="1203133" y="1360345"/>
                  <a:pt x="1201674" y="1362240"/>
                </a:cubicBezTo>
                <a:lnTo>
                  <a:pt x="1079597" y="1534343"/>
                </a:lnTo>
                <a:cubicBezTo>
                  <a:pt x="1078284" y="1536241"/>
                  <a:pt x="1076971" y="1538136"/>
                  <a:pt x="1075515" y="1539885"/>
                </a:cubicBezTo>
                <a:close/>
                <a:moveTo>
                  <a:pt x="1121017" y="1312798"/>
                </a:moveTo>
                <a:lnTo>
                  <a:pt x="1006524" y="1474111"/>
                </a:lnTo>
                <a:cubicBezTo>
                  <a:pt x="1005064" y="1475716"/>
                  <a:pt x="1003751" y="1477319"/>
                  <a:pt x="1002438" y="1479070"/>
                </a:cubicBezTo>
                <a:cubicBezTo>
                  <a:pt x="1000982" y="1481111"/>
                  <a:pt x="999669" y="1483006"/>
                  <a:pt x="998356" y="1485051"/>
                </a:cubicBezTo>
                <a:lnTo>
                  <a:pt x="998356" y="1485197"/>
                </a:lnTo>
                <a:cubicBezTo>
                  <a:pt x="970645" y="1517721"/>
                  <a:pt x="922952" y="1524576"/>
                  <a:pt x="887070" y="1501240"/>
                </a:cubicBezTo>
                <a:cubicBezTo>
                  <a:pt x="885611" y="1500073"/>
                  <a:pt x="884008" y="1498906"/>
                  <a:pt x="882403" y="1497885"/>
                </a:cubicBezTo>
                <a:cubicBezTo>
                  <a:pt x="846378" y="1470171"/>
                  <a:pt x="838649" y="1418981"/>
                  <a:pt x="864754" y="1381789"/>
                </a:cubicBezTo>
                <a:lnTo>
                  <a:pt x="880797" y="1359181"/>
                </a:lnTo>
                <a:lnTo>
                  <a:pt x="880797" y="1359035"/>
                </a:lnTo>
                <a:lnTo>
                  <a:pt x="986538" y="1209975"/>
                </a:lnTo>
                <a:lnTo>
                  <a:pt x="986538" y="1209829"/>
                </a:lnTo>
                <a:cubicBezTo>
                  <a:pt x="1012793" y="1173076"/>
                  <a:pt x="1063256" y="1163449"/>
                  <a:pt x="1101325" y="1187952"/>
                </a:cubicBezTo>
                <a:cubicBezTo>
                  <a:pt x="1139248" y="1212455"/>
                  <a:pt x="1151205" y="1262482"/>
                  <a:pt x="1128454" y="1301572"/>
                </a:cubicBezTo>
                <a:cubicBezTo>
                  <a:pt x="1126995" y="1303470"/>
                  <a:pt x="1125682" y="1305365"/>
                  <a:pt x="1124372" y="1307260"/>
                </a:cubicBezTo>
                <a:lnTo>
                  <a:pt x="1124225" y="1307260"/>
                </a:lnTo>
                <a:cubicBezTo>
                  <a:pt x="1123059" y="1309011"/>
                  <a:pt x="1121892" y="1310906"/>
                  <a:pt x="1120871" y="1312801"/>
                </a:cubicBezTo>
                <a:close/>
                <a:moveTo>
                  <a:pt x="1416514" y="1514364"/>
                </a:moveTo>
                <a:lnTo>
                  <a:pt x="1416514" y="1514510"/>
                </a:lnTo>
                <a:cubicBezTo>
                  <a:pt x="1428328" y="1497736"/>
                  <a:pt x="1446558" y="1486799"/>
                  <a:pt x="1466833" y="1484173"/>
                </a:cubicBezTo>
                <a:cubicBezTo>
                  <a:pt x="1490169" y="1481547"/>
                  <a:pt x="1513505" y="1487674"/>
                  <a:pt x="1532467" y="1501529"/>
                </a:cubicBezTo>
                <a:cubicBezTo>
                  <a:pt x="1570390" y="1528658"/>
                  <a:pt x="1579285" y="1581311"/>
                  <a:pt x="1552595" y="1619377"/>
                </a:cubicBezTo>
                <a:lnTo>
                  <a:pt x="1430518" y="1791337"/>
                </a:lnTo>
                <a:lnTo>
                  <a:pt x="1430518" y="1791484"/>
                </a:lnTo>
                <a:cubicBezTo>
                  <a:pt x="1403389" y="1829260"/>
                  <a:pt x="1350883" y="1838302"/>
                  <a:pt x="1312670" y="1811466"/>
                </a:cubicBezTo>
                <a:lnTo>
                  <a:pt x="1311504" y="1810588"/>
                </a:lnTo>
                <a:lnTo>
                  <a:pt x="1310337" y="1809860"/>
                </a:lnTo>
                <a:lnTo>
                  <a:pt x="1310337" y="1810006"/>
                </a:lnTo>
                <a:cubicBezTo>
                  <a:pt x="1293127" y="1796005"/>
                  <a:pt x="1282041" y="1776023"/>
                  <a:pt x="1279415" y="1753999"/>
                </a:cubicBezTo>
                <a:cubicBezTo>
                  <a:pt x="1275625" y="1730371"/>
                  <a:pt x="1281020" y="1706160"/>
                  <a:pt x="1294437" y="1686324"/>
                </a:cubicBezTo>
                <a:lnTo>
                  <a:pt x="1295314" y="1685157"/>
                </a:lnTo>
                <a:lnTo>
                  <a:pt x="1297502" y="1681657"/>
                </a:lnTo>
                <a:lnTo>
                  <a:pt x="1414183" y="1517718"/>
                </a:lnTo>
                <a:cubicBezTo>
                  <a:pt x="1415057" y="1516698"/>
                  <a:pt x="1415932" y="1515531"/>
                  <a:pt x="1416663" y="1514364"/>
                </a:cubicBezTo>
                <a:close/>
                <a:moveTo>
                  <a:pt x="664931" y="1221348"/>
                </a:moveTo>
                <a:cubicBezTo>
                  <a:pt x="664492" y="1222076"/>
                  <a:pt x="664056" y="1222807"/>
                  <a:pt x="663471" y="1223389"/>
                </a:cubicBezTo>
                <a:cubicBezTo>
                  <a:pt x="637509" y="1261601"/>
                  <a:pt x="646700" y="1313526"/>
                  <a:pt x="684328" y="1340363"/>
                </a:cubicBezTo>
                <a:cubicBezTo>
                  <a:pt x="700809" y="1351303"/>
                  <a:pt x="721373" y="1354218"/>
                  <a:pt x="740335" y="1348384"/>
                </a:cubicBezTo>
                <a:cubicBezTo>
                  <a:pt x="765858" y="1341530"/>
                  <a:pt x="788320" y="1325925"/>
                  <a:pt x="803781" y="1304338"/>
                </a:cubicBezTo>
                <a:lnTo>
                  <a:pt x="909815" y="1154986"/>
                </a:lnTo>
                <a:lnTo>
                  <a:pt x="909669" y="1154986"/>
                </a:lnTo>
                <a:cubicBezTo>
                  <a:pt x="924109" y="1134422"/>
                  <a:pt x="931403" y="1109626"/>
                  <a:pt x="930528" y="1084538"/>
                </a:cubicBezTo>
                <a:cubicBezTo>
                  <a:pt x="930671" y="1063246"/>
                  <a:pt x="920901" y="1043261"/>
                  <a:pt x="903981" y="1030426"/>
                </a:cubicBezTo>
                <a:cubicBezTo>
                  <a:pt x="865769" y="1003736"/>
                  <a:pt x="813262" y="1012635"/>
                  <a:pt x="786133" y="1050555"/>
                </a:cubicBezTo>
                <a:close/>
                <a:moveTo>
                  <a:pt x="353407" y="1066744"/>
                </a:moveTo>
                <a:lnTo>
                  <a:pt x="320298" y="1170444"/>
                </a:lnTo>
                <a:lnTo>
                  <a:pt x="0" y="1068203"/>
                </a:lnTo>
                <a:lnTo>
                  <a:pt x="330504" y="33225"/>
                </a:lnTo>
                <a:lnTo>
                  <a:pt x="650801" y="135465"/>
                </a:lnTo>
                <a:lnTo>
                  <a:pt x="624693" y="216996"/>
                </a:lnTo>
                <a:lnTo>
                  <a:pt x="624839" y="217142"/>
                </a:lnTo>
                <a:cubicBezTo>
                  <a:pt x="621777" y="222391"/>
                  <a:pt x="620026" y="228225"/>
                  <a:pt x="619297" y="234352"/>
                </a:cubicBezTo>
                <a:lnTo>
                  <a:pt x="355305" y="1061047"/>
                </a:lnTo>
                <a:cubicBezTo>
                  <a:pt x="354577" y="1062942"/>
                  <a:pt x="353992" y="1064839"/>
                  <a:pt x="353557" y="1066734"/>
                </a:cubicBezTo>
                <a:close/>
                <a:moveTo>
                  <a:pt x="2672159" y="1080892"/>
                </a:moveTo>
                <a:lnTo>
                  <a:pt x="2884958" y="1048367"/>
                </a:lnTo>
                <a:lnTo>
                  <a:pt x="2632780" y="257984"/>
                </a:lnTo>
                <a:lnTo>
                  <a:pt x="2491596" y="285402"/>
                </a:lnTo>
                <a:cubicBezTo>
                  <a:pt x="2479200" y="288321"/>
                  <a:pt x="2466072" y="286134"/>
                  <a:pt x="2455425" y="279279"/>
                </a:cubicBezTo>
                <a:cubicBezTo>
                  <a:pt x="2401023" y="250109"/>
                  <a:pt x="2344724" y="224585"/>
                  <a:pt x="2286965" y="202998"/>
                </a:cubicBezTo>
                <a:cubicBezTo>
                  <a:pt x="2216082" y="176304"/>
                  <a:pt x="2147240" y="144657"/>
                  <a:pt x="2081021" y="108047"/>
                </a:cubicBezTo>
                <a:lnTo>
                  <a:pt x="2075915" y="104836"/>
                </a:lnTo>
                <a:cubicBezTo>
                  <a:pt x="2007801" y="61518"/>
                  <a:pt x="1989132" y="49703"/>
                  <a:pt x="1963609" y="52183"/>
                </a:cubicBezTo>
                <a:cubicBezTo>
                  <a:pt x="1954274" y="53060"/>
                  <a:pt x="1939252" y="56122"/>
                  <a:pt x="1922478" y="59476"/>
                </a:cubicBezTo>
                <a:lnTo>
                  <a:pt x="1922624" y="59476"/>
                </a:lnTo>
                <a:cubicBezTo>
                  <a:pt x="1873910" y="71145"/>
                  <a:pt x="1823591" y="75666"/>
                  <a:pt x="1773564" y="72604"/>
                </a:cubicBezTo>
                <a:cubicBezTo>
                  <a:pt x="1760876" y="71437"/>
                  <a:pt x="1747895" y="69688"/>
                  <a:pt x="1735060" y="67208"/>
                </a:cubicBezTo>
                <a:cubicBezTo>
                  <a:pt x="1643610" y="96233"/>
                  <a:pt x="1554932" y="133278"/>
                  <a:pt x="1470047" y="178202"/>
                </a:cubicBezTo>
                <a:cubicBezTo>
                  <a:pt x="1435481" y="200079"/>
                  <a:pt x="1406165" y="229249"/>
                  <a:pt x="1383849" y="263672"/>
                </a:cubicBezTo>
                <a:cubicBezTo>
                  <a:pt x="1377433" y="272567"/>
                  <a:pt x="1371014" y="281317"/>
                  <a:pt x="1364159" y="290070"/>
                </a:cubicBezTo>
                <a:lnTo>
                  <a:pt x="1364306" y="290070"/>
                </a:lnTo>
                <a:cubicBezTo>
                  <a:pt x="1346950" y="311511"/>
                  <a:pt x="1328281" y="331782"/>
                  <a:pt x="1308006" y="350598"/>
                </a:cubicBezTo>
                <a:cubicBezTo>
                  <a:pt x="1288609" y="368974"/>
                  <a:pt x="1268920" y="385456"/>
                  <a:pt x="1251125" y="399750"/>
                </a:cubicBezTo>
                <a:lnTo>
                  <a:pt x="1239457" y="408938"/>
                </a:lnTo>
                <a:cubicBezTo>
                  <a:pt x="1216705" y="426733"/>
                  <a:pt x="1198326" y="441024"/>
                  <a:pt x="1193512" y="456196"/>
                </a:cubicBezTo>
                <a:lnTo>
                  <a:pt x="1193512" y="456342"/>
                </a:lnTo>
                <a:cubicBezTo>
                  <a:pt x="1187240" y="476760"/>
                  <a:pt x="1194825" y="499075"/>
                  <a:pt x="1212181" y="511475"/>
                </a:cubicBezTo>
                <a:cubicBezTo>
                  <a:pt x="1229245" y="522415"/>
                  <a:pt x="1248353" y="529851"/>
                  <a:pt x="1268188" y="533352"/>
                </a:cubicBezTo>
                <a:cubicBezTo>
                  <a:pt x="1296631" y="539332"/>
                  <a:pt x="1325801" y="541519"/>
                  <a:pt x="1354825" y="539917"/>
                </a:cubicBezTo>
                <a:cubicBezTo>
                  <a:pt x="1378454" y="538750"/>
                  <a:pt x="1401790" y="534083"/>
                  <a:pt x="1423959" y="525769"/>
                </a:cubicBezTo>
                <a:cubicBezTo>
                  <a:pt x="1443941" y="518329"/>
                  <a:pt x="1462318" y="507246"/>
                  <a:pt x="1478218" y="493244"/>
                </a:cubicBezTo>
                <a:cubicBezTo>
                  <a:pt x="1500826" y="471803"/>
                  <a:pt x="1521390" y="448321"/>
                  <a:pt x="1539477" y="422943"/>
                </a:cubicBezTo>
                <a:cubicBezTo>
                  <a:pt x="1551291" y="407482"/>
                  <a:pt x="1561939" y="393480"/>
                  <a:pt x="1572733" y="381812"/>
                </a:cubicBezTo>
                <a:cubicBezTo>
                  <a:pt x="1587173" y="365184"/>
                  <a:pt x="1605403" y="352496"/>
                  <a:pt x="1626114" y="344767"/>
                </a:cubicBezTo>
                <a:cubicBezTo>
                  <a:pt x="1642449" y="339222"/>
                  <a:pt x="1659659" y="336453"/>
                  <a:pt x="1677014" y="336307"/>
                </a:cubicBezTo>
                <a:cubicBezTo>
                  <a:pt x="1694809" y="335286"/>
                  <a:pt x="1712604" y="335140"/>
                  <a:pt x="1730395" y="336160"/>
                </a:cubicBezTo>
                <a:cubicBezTo>
                  <a:pt x="1752126" y="337035"/>
                  <a:pt x="1773421" y="341994"/>
                  <a:pt x="1793257" y="350601"/>
                </a:cubicBezTo>
                <a:cubicBezTo>
                  <a:pt x="1821845" y="366498"/>
                  <a:pt x="1845910" y="389544"/>
                  <a:pt x="1862973" y="417402"/>
                </a:cubicBezTo>
                <a:cubicBezTo>
                  <a:pt x="1872162" y="429216"/>
                  <a:pt x="1883394" y="443507"/>
                  <a:pt x="1901039" y="464948"/>
                </a:cubicBezTo>
                <a:cubicBezTo>
                  <a:pt x="1930938" y="501120"/>
                  <a:pt x="1973528" y="549544"/>
                  <a:pt x="2025306" y="601027"/>
                </a:cubicBezTo>
                <a:cubicBezTo>
                  <a:pt x="2067165" y="642886"/>
                  <a:pt x="2111212" y="682557"/>
                  <a:pt x="2157156" y="719749"/>
                </a:cubicBezTo>
                <a:cubicBezTo>
                  <a:pt x="2283900" y="810761"/>
                  <a:pt x="2416481" y="893166"/>
                  <a:pt x="2554028" y="966528"/>
                </a:cubicBezTo>
                <a:cubicBezTo>
                  <a:pt x="2561029" y="970318"/>
                  <a:pt x="2567884" y="974257"/>
                  <a:pt x="2589325" y="986364"/>
                </a:cubicBezTo>
                <a:lnTo>
                  <a:pt x="2589764" y="986654"/>
                </a:lnTo>
                <a:lnTo>
                  <a:pt x="2590053" y="986654"/>
                </a:lnTo>
                <a:lnTo>
                  <a:pt x="2590931" y="987239"/>
                </a:lnTo>
                <a:cubicBezTo>
                  <a:pt x="2592679" y="988405"/>
                  <a:pt x="2594285" y="989572"/>
                  <a:pt x="2595887" y="991032"/>
                </a:cubicBezTo>
                <a:cubicBezTo>
                  <a:pt x="2627830" y="1014803"/>
                  <a:pt x="2653935" y="1045579"/>
                  <a:pt x="2672169" y="1080876"/>
                </a:cubicBezTo>
                <a:close/>
                <a:moveTo>
                  <a:pt x="2596609" y="1148128"/>
                </a:moveTo>
                <a:cubicBezTo>
                  <a:pt x="2602297" y="1176860"/>
                  <a:pt x="2596317" y="1206615"/>
                  <a:pt x="2580127" y="1230972"/>
                </a:cubicBezTo>
                <a:cubicBezTo>
                  <a:pt x="2578814" y="1232721"/>
                  <a:pt x="2577648" y="1234472"/>
                  <a:pt x="2576481" y="1236221"/>
                </a:cubicBezTo>
                <a:cubicBezTo>
                  <a:pt x="2549352" y="1273413"/>
                  <a:pt x="2498158" y="1283621"/>
                  <a:pt x="2458633" y="1259850"/>
                </a:cubicBezTo>
                <a:cubicBezTo>
                  <a:pt x="2456884" y="1258390"/>
                  <a:pt x="2454840" y="1257224"/>
                  <a:pt x="2452945" y="1256057"/>
                </a:cubicBezTo>
                <a:lnTo>
                  <a:pt x="1879309" y="873342"/>
                </a:lnTo>
                <a:cubicBezTo>
                  <a:pt x="1868807" y="866052"/>
                  <a:pt x="1855972" y="863133"/>
                  <a:pt x="1843430" y="865467"/>
                </a:cubicBezTo>
                <a:cubicBezTo>
                  <a:pt x="1830887" y="867801"/>
                  <a:pt x="1819947" y="875094"/>
                  <a:pt x="1812800" y="885595"/>
                </a:cubicBezTo>
                <a:cubicBezTo>
                  <a:pt x="1805799" y="896243"/>
                  <a:pt x="1803173" y="909224"/>
                  <a:pt x="1805799" y="921620"/>
                </a:cubicBezTo>
                <a:cubicBezTo>
                  <a:pt x="1808426" y="934016"/>
                  <a:pt x="1816008" y="944956"/>
                  <a:pt x="1826802" y="951665"/>
                </a:cubicBezTo>
                <a:lnTo>
                  <a:pt x="2336839" y="1291783"/>
                </a:lnTo>
                <a:lnTo>
                  <a:pt x="2336693" y="1291929"/>
                </a:lnTo>
                <a:cubicBezTo>
                  <a:pt x="2339027" y="1293824"/>
                  <a:pt x="2341360" y="1295576"/>
                  <a:pt x="2343987" y="1297035"/>
                </a:cubicBezTo>
                <a:cubicBezTo>
                  <a:pt x="2360907" y="1310744"/>
                  <a:pt x="2371408" y="1330873"/>
                  <a:pt x="2373010" y="1352750"/>
                </a:cubicBezTo>
                <a:cubicBezTo>
                  <a:pt x="2375929" y="1377981"/>
                  <a:pt x="2370388" y="1403505"/>
                  <a:pt x="2357260" y="1425238"/>
                </a:cubicBezTo>
                <a:cubicBezTo>
                  <a:pt x="2356093" y="1426841"/>
                  <a:pt x="2354927" y="1428593"/>
                  <a:pt x="2353906" y="1430341"/>
                </a:cubicBezTo>
                <a:cubicBezTo>
                  <a:pt x="2325902" y="1468553"/>
                  <a:pt x="2273103" y="1478181"/>
                  <a:pt x="2233432" y="1452364"/>
                </a:cubicBezTo>
                <a:lnTo>
                  <a:pt x="2137899" y="1388628"/>
                </a:lnTo>
                <a:cubicBezTo>
                  <a:pt x="2135273" y="1386734"/>
                  <a:pt x="2132647" y="1384839"/>
                  <a:pt x="2129878" y="1382941"/>
                </a:cubicBezTo>
                <a:cubicBezTo>
                  <a:pt x="2128565" y="1382066"/>
                  <a:pt x="2127106" y="1381192"/>
                  <a:pt x="2125646" y="1380461"/>
                </a:cubicBezTo>
                <a:lnTo>
                  <a:pt x="1794987" y="1159933"/>
                </a:lnTo>
                <a:cubicBezTo>
                  <a:pt x="1773403" y="1146224"/>
                  <a:pt x="1744668" y="1152204"/>
                  <a:pt x="1730520" y="1173499"/>
                </a:cubicBezTo>
                <a:cubicBezTo>
                  <a:pt x="1716226" y="1194794"/>
                  <a:pt x="1721478" y="1223526"/>
                  <a:pt x="1742481" y="1238256"/>
                </a:cubicBezTo>
                <a:lnTo>
                  <a:pt x="2083190" y="1465492"/>
                </a:lnTo>
                <a:cubicBezTo>
                  <a:pt x="2100400" y="1478473"/>
                  <a:pt x="2112506" y="1496996"/>
                  <a:pt x="2117756" y="1517852"/>
                </a:cubicBezTo>
                <a:cubicBezTo>
                  <a:pt x="2123008" y="1538270"/>
                  <a:pt x="2119650" y="1560004"/>
                  <a:pt x="2108567" y="1578088"/>
                </a:cubicBezTo>
                <a:cubicBezTo>
                  <a:pt x="2107400" y="1579690"/>
                  <a:pt x="2106234" y="1581296"/>
                  <a:pt x="2105213" y="1583047"/>
                </a:cubicBezTo>
                <a:cubicBezTo>
                  <a:pt x="2077938" y="1620385"/>
                  <a:pt x="2026890" y="1630594"/>
                  <a:pt x="1987365" y="1606673"/>
                </a:cubicBezTo>
                <a:cubicBezTo>
                  <a:pt x="1985467" y="1605363"/>
                  <a:pt x="1983572" y="1604050"/>
                  <a:pt x="1981531" y="1602883"/>
                </a:cubicBezTo>
                <a:lnTo>
                  <a:pt x="1763483" y="1457470"/>
                </a:lnTo>
                <a:cubicBezTo>
                  <a:pt x="1741896" y="1443758"/>
                  <a:pt x="1713310" y="1449884"/>
                  <a:pt x="1699016" y="1471033"/>
                </a:cubicBezTo>
                <a:cubicBezTo>
                  <a:pt x="1684722" y="1492329"/>
                  <a:pt x="1690117" y="1521206"/>
                  <a:pt x="1710977" y="1535936"/>
                </a:cubicBezTo>
                <a:lnTo>
                  <a:pt x="1795133" y="1591943"/>
                </a:lnTo>
                <a:cubicBezTo>
                  <a:pt x="1797321" y="1593984"/>
                  <a:pt x="1799654" y="1595882"/>
                  <a:pt x="1802134" y="1597631"/>
                </a:cubicBezTo>
                <a:cubicBezTo>
                  <a:pt x="1842098" y="1624906"/>
                  <a:pt x="1853035" y="1679162"/>
                  <a:pt x="1826637" y="1719707"/>
                </a:cubicBezTo>
                <a:lnTo>
                  <a:pt x="1826345" y="1720146"/>
                </a:lnTo>
                <a:cubicBezTo>
                  <a:pt x="1799216" y="1759964"/>
                  <a:pt x="1745253" y="1770758"/>
                  <a:pt x="1704850" y="1744503"/>
                </a:cubicBezTo>
                <a:lnTo>
                  <a:pt x="1619965" y="1687475"/>
                </a:lnTo>
                <a:lnTo>
                  <a:pt x="1629592" y="1674056"/>
                </a:lnTo>
                <a:lnTo>
                  <a:pt x="1629446" y="1674056"/>
                </a:lnTo>
                <a:cubicBezTo>
                  <a:pt x="1686620" y="1593399"/>
                  <a:pt x="1667658" y="1481824"/>
                  <a:pt x="1587148" y="1424504"/>
                </a:cubicBezTo>
                <a:cubicBezTo>
                  <a:pt x="1548790" y="1396939"/>
                  <a:pt x="1501532" y="1384832"/>
                  <a:pt x="1454570" y="1390520"/>
                </a:cubicBezTo>
                <a:lnTo>
                  <a:pt x="1448151" y="1391541"/>
                </a:lnTo>
                <a:cubicBezTo>
                  <a:pt x="1447716" y="1388040"/>
                  <a:pt x="1447277" y="1384397"/>
                  <a:pt x="1446695" y="1380896"/>
                </a:cubicBezTo>
                <a:cubicBezTo>
                  <a:pt x="1438817" y="1334077"/>
                  <a:pt x="1412711" y="1292365"/>
                  <a:pt x="1374060" y="1264800"/>
                </a:cubicBezTo>
                <a:cubicBezTo>
                  <a:pt x="1335409" y="1237378"/>
                  <a:pt x="1287424" y="1226441"/>
                  <a:pt x="1240605" y="1234463"/>
                </a:cubicBezTo>
                <a:cubicBezTo>
                  <a:pt x="1238125" y="1234898"/>
                  <a:pt x="1235645" y="1235337"/>
                  <a:pt x="1233165" y="1235919"/>
                </a:cubicBezTo>
                <a:cubicBezTo>
                  <a:pt x="1232873" y="1233585"/>
                  <a:pt x="1232437" y="1231252"/>
                  <a:pt x="1232145" y="1228918"/>
                </a:cubicBezTo>
                <a:lnTo>
                  <a:pt x="1232145" y="1228772"/>
                </a:lnTo>
                <a:cubicBezTo>
                  <a:pt x="1224269" y="1181953"/>
                  <a:pt x="1198161" y="1140240"/>
                  <a:pt x="1159364" y="1112676"/>
                </a:cubicBezTo>
                <a:cubicBezTo>
                  <a:pt x="1120713" y="1085257"/>
                  <a:pt x="1072581" y="1074317"/>
                  <a:pt x="1025762" y="1082338"/>
                </a:cubicBezTo>
                <a:lnTo>
                  <a:pt x="1024888" y="1082338"/>
                </a:lnTo>
                <a:lnTo>
                  <a:pt x="1024888" y="1080297"/>
                </a:lnTo>
                <a:cubicBezTo>
                  <a:pt x="1024156" y="1029832"/>
                  <a:pt x="999653" y="982724"/>
                  <a:pt x="958818" y="953261"/>
                </a:cubicBezTo>
                <a:cubicBezTo>
                  <a:pt x="878162" y="896234"/>
                  <a:pt x="766586" y="915195"/>
                  <a:pt x="709266" y="995559"/>
                </a:cubicBezTo>
                <a:lnTo>
                  <a:pt x="610962" y="1134117"/>
                </a:lnTo>
                <a:lnTo>
                  <a:pt x="456357" y="1054189"/>
                </a:lnTo>
                <a:lnTo>
                  <a:pt x="698180" y="297223"/>
                </a:lnTo>
                <a:lnTo>
                  <a:pt x="865181" y="342001"/>
                </a:lnTo>
                <a:cubicBezTo>
                  <a:pt x="878451" y="345647"/>
                  <a:pt x="892453" y="343167"/>
                  <a:pt x="903832" y="335585"/>
                </a:cubicBezTo>
                <a:cubicBezTo>
                  <a:pt x="1093148" y="217298"/>
                  <a:pt x="1282190" y="99161"/>
                  <a:pt x="1388354" y="42568"/>
                </a:cubicBezTo>
                <a:lnTo>
                  <a:pt x="1388208" y="42715"/>
                </a:lnTo>
                <a:cubicBezTo>
                  <a:pt x="1419858" y="23461"/>
                  <a:pt x="1454135" y="9170"/>
                  <a:pt x="1490160" y="563"/>
                </a:cubicBezTo>
                <a:cubicBezTo>
                  <a:pt x="1509121" y="-1335"/>
                  <a:pt x="1528226" y="1584"/>
                  <a:pt x="1545728" y="9020"/>
                </a:cubicBezTo>
                <a:cubicBezTo>
                  <a:pt x="1551123" y="10772"/>
                  <a:pt x="1566438" y="16314"/>
                  <a:pt x="1582773" y="22148"/>
                </a:cubicBezTo>
                <a:lnTo>
                  <a:pt x="1583063" y="22148"/>
                </a:lnTo>
                <a:cubicBezTo>
                  <a:pt x="1526617" y="42422"/>
                  <a:pt x="1472069" y="67653"/>
                  <a:pt x="1420002" y="97698"/>
                </a:cubicBezTo>
                <a:cubicBezTo>
                  <a:pt x="1374788" y="125848"/>
                  <a:pt x="1336283" y="163478"/>
                  <a:pt x="1307259" y="207963"/>
                </a:cubicBezTo>
                <a:cubicBezTo>
                  <a:pt x="1301572" y="215985"/>
                  <a:pt x="1295738" y="223863"/>
                  <a:pt x="1289757" y="231446"/>
                </a:cubicBezTo>
                <a:cubicBezTo>
                  <a:pt x="1275466" y="249387"/>
                  <a:pt x="1259859" y="266158"/>
                  <a:pt x="1243085" y="281765"/>
                </a:cubicBezTo>
                <a:cubicBezTo>
                  <a:pt x="1226021" y="297808"/>
                  <a:pt x="1208373" y="312687"/>
                  <a:pt x="1192038" y="325811"/>
                </a:cubicBezTo>
                <a:lnTo>
                  <a:pt x="1180808" y="334707"/>
                </a:lnTo>
                <a:lnTo>
                  <a:pt x="1180954" y="334564"/>
                </a:lnTo>
                <a:cubicBezTo>
                  <a:pt x="1145950" y="356295"/>
                  <a:pt x="1118821" y="388676"/>
                  <a:pt x="1103506" y="427035"/>
                </a:cubicBezTo>
                <a:cubicBezTo>
                  <a:pt x="1094318" y="456059"/>
                  <a:pt x="1094464" y="487417"/>
                  <a:pt x="1104088" y="516298"/>
                </a:cubicBezTo>
                <a:cubicBezTo>
                  <a:pt x="1113569" y="545029"/>
                  <a:pt x="1131802" y="569971"/>
                  <a:pt x="1156302" y="587619"/>
                </a:cubicBezTo>
                <a:cubicBezTo>
                  <a:pt x="1183870" y="606432"/>
                  <a:pt x="1215228" y="619416"/>
                  <a:pt x="1248041" y="625685"/>
                </a:cubicBezTo>
                <a:cubicBezTo>
                  <a:pt x="1284794" y="633268"/>
                  <a:pt x="1322279" y="636187"/>
                  <a:pt x="1359763" y="633996"/>
                </a:cubicBezTo>
                <a:cubicBezTo>
                  <a:pt x="1393162" y="632394"/>
                  <a:pt x="1426125" y="625685"/>
                  <a:pt x="1457483" y="614017"/>
                </a:cubicBezTo>
                <a:cubicBezTo>
                  <a:pt x="1487677" y="602492"/>
                  <a:pt x="1515531" y="585721"/>
                  <a:pt x="1539888" y="564426"/>
                </a:cubicBezTo>
                <a:cubicBezTo>
                  <a:pt x="1567602" y="538899"/>
                  <a:pt x="1592540" y="510607"/>
                  <a:pt x="1614564" y="479977"/>
                </a:cubicBezTo>
                <a:cubicBezTo>
                  <a:pt x="1624922" y="466411"/>
                  <a:pt x="1634256" y="454161"/>
                  <a:pt x="1641839" y="445993"/>
                </a:cubicBezTo>
                <a:cubicBezTo>
                  <a:pt x="1646214" y="440595"/>
                  <a:pt x="1651612" y="436366"/>
                  <a:pt x="1657882" y="433448"/>
                </a:cubicBezTo>
                <a:cubicBezTo>
                  <a:pt x="1665757" y="431406"/>
                  <a:pt x="1673782" y="430532"/>
                  <a:pt x="1681803" y="430532"/>
                </a:cubicBezTo>
                <a:cubicBezTo>
                  <a:pt x="1695951" y="429658"/>
                  <a:pt x="1710099" y="429512"/>
                  <a:pt x="1724247" y="430240"/>
                </a:cubicBezTo>
                <a:cubicBezTo>
                  <a:pt x="1734017" y="430532"/>
                  <a:pt x="1743790" y="432427"/>
                  <a:pt x="1752979" y="435928"/>
                </a:cubicBezTo>
                <a:cubicBezTo>
                  <a:pt x="1766834" y="447014"/>
                  <a:pt x="1778795" y="460284"/>
                  <a:pt x="1788275" y="475307"/>
                </a:cubicBezTo>
                <a:cubicBezTo>
                  <a:pt x="1799508" y="489747"/>
                  <a:pt x="1813217" y="507392"/>
                  <a:pt x="1828094" y="525333"/>
                </a:cubicBezTo>
                <a:cubicBezTo>
                  <a:pt x="1859016" y="562671"/>
                  <a:pt x="1903497" y="613137"/>
                  <a:pt x="1958777" y="667977"/>
                </a:cubicBezTo>
                <a:lnTo>
                  <a:pt x="1958777" y="668123"/>
                </a:lnTo>
                <a:cubicBezTo>
                  <a:pt x="2002969" y="712170"/>
                  <a:pt x="2049495" y="754029"/>
                  <a:pt x="2098066" y="793265"/>
                </a:cubicBezTo>
                <a:cubicBezTo>
                  <a:pt x="2228749" y="887630"/>
                  <a:pt x="2365558" y="973100"/>
                  <a:pt x="2507788" y="1048943"/>
                </a:cubicBezTo>
                <a:lnTo>
                  <a:pt x="2539731" y="1066884"/>
                </a:lnTo>
                <a:lnTo>
                  <a:pt x="2539877" y="1066884"/>
                </a:lnTo>
                <a:cubicBezTo>
                  <a:pt x="2565693" y="1085406"/>
                  <a:pt x="2585090" y="1111661"/>
                  <a:pt x="2595156" y="1141706"/>
                </a:cubicBezTo>
                <a:cubicBezTo>
                  <a:pt x="2595595" y="1143893"/>
                  <a:pt x="2596030" y="1145934"/>
                  <a:pt x="2596615" y="1147829"/>
                </a:cubicBezTo>
                <a:close/>
                <a:moveTo>
                  <a:pt x="2990391" y="1068492"/>
                </a:moveTo>
                <a:lnTo>
                  <a:pt x="2710804" y="192667"/>
                </a:lnTo>
                <a:cubicBezTo>
                  <a:pt x="2710222" y="190480"/>
                  <a:pt x="2709638" y="188293"/>
                  <a:pt x="2708763" y="186248"/>
                </a:cubicBezTo>
                <a:lnTo>
                  <a:pt x="2692720" y="135783"/>
                </a:lnTo>
                <a:lnTo>
                  <a:pt x="3013012" y="33542"/>
                </a:lnTo>
                <a:lnTo>
                  <a:pt x="3343515" y="1068520"/>
                </a:lnTo>
                <a:lnTo>
                  <a:pt x="3023217" y="1170761"/>
                </a:lnTo>
                <a:lnTo>
                  <a:pt x="2993191" y="1076396"/>
                </a:lnTo>
                <a:lnTo>
                  <a:pt x="2993036" y="1076396"/>
                </a:lnTo>
                <a:cubicBezTo>
                  <a:pt x="2992445" y="1073773"/>
                  <a:pt x="2991574" y="1071146"/>
                  <a:pt x="2990547" y="1068520"/>
                </a:cubicBezTo>
                <a:close/>
                <a:moveTo>
                  <a:pt x="197923" y="956040"/>
                </a:moveTo>
                <a:lnTo>
                  <a:pt x="200549" y="957060"/>
                </a:lnTo>
                <a:lnTo>
                  <a:pt x="200695" y="957060"/>
                </a:lnTo>
                <a:cubicBezTo>
                  <a:pt x="225052" y="966541"/>
                  <a:pt x="252327" y="954434"/>
                  <a:pt x="261808" y="930077"/>
                </a:cubicBezTo>
                <a:cubicBezTo>
                  <a:pt x="271142" y="905867"/>
                  <a:pt x="259036" y="878445"/>
                  <a:pt x="234825" y="869110"/>
                </a:cubicBezTo>
                <a:lnTo>
                  <a:pt x="232199" y="868090"/>
                </a:lnTo>
                <a:lnTo>
                  <a:pt x="232053" y="868090"/>
                </a:lnTo>
                <a:cubicBezTo>
                  <a:pt x="207842" y="858609"/>
                  <a:pt x="180420" y="870716"/>
                  <a:pt x="171086" y="895073"/>
                </a:cubicBezTo>
                <a:cubicBezTo>
                  <a:pt x="161605" y="919283"/>
                  <a:pt x="173712" y="946705"/>
                  <a:pt x="198069" y="956040"/>
                </a:cubicBezTo>
                <a:close/>
                <a:moveTo>
                  <a:pt x="3099045" y="956040"/>
                </a:moveTo>
                <a:lnTo>
                  <a:pt x="3101098" y="956768"/>
                </a:lnTo>
                <a:lnTo>
                  <a:pt x="3101254" y="956768"/>
                </a:lnTo>
                <a:cubicBezTo>
                  <a:pt x="3112922" y="961728"/>
                  <a:pt x="3126177" y="961581"/>
                  <a:pt x="3137845" y="956621"/>
                </a:cubicBezTo>
                <a:cubicBezTo>
                  <a:pt x="3149513" y="951665"/>
                  <a:pt x="3158723" y="942184"/>
                  <a:pt x="3163235" y="930224"/>
                </a:cubicBezTo>
                <a:cubicBezTo>
                  <a:pt x="3167902" y="918409"/>
                  <a:pt x="3167467" y="905282"/>
                  <a:pt x="3162208" y="893614"/>
                </a:cubicBezTo>
                <a:cubicBezTo>
                  <a:pt x="3156950" y="882092"/>
                  <a:pt x="3147180" y="873193"/>
                  <a:pt x="3135231" y="868818"/>
                </a:cubicBezTo>
                <a:lnTo>
                  <a:pt x="3133178" y="868090"/>
                </a:lnTo>
                <a:cubicBezTo>
                  <a:pt x="3108971" y="858609"/>
                  <a:pt x="3081558" y="870716"/>
                  <a:pt x="3072224" y="895073"/>
                </a:cubicBezTo>
                <a:cubicBezTo>
                  <a:pt x="3062889" y="919283"/>
                  <a:pt x="3074993" y="946705"/>
                  <a:pt x="3099200" y="956040"/>
                </a:cubicBezTo>
                <a:close/>
              </a:path>
            </a:pathLst>
          </a:custGeom>
          <a:solidFill>
            <a:schemeClr val="accent1"/>
          </a:solidFill>
          <a:ln w="3111" cap="flat">
            <a:noFill/>
            <a:prstDash val="solid"/>
            <a:miter/>
          </a:ln>
        </p:spPr>
        <p:txBody>
          <a:bodyPr rtlCol="0" anchor="ctr"/>
          <a:lstStyle/>
          <a:p>
            <a:endParaRPr lang="en-GB" dirty="0">
              <a:latin typeface="Poppins" panose="00000500000000000000" pitchFamily="2" charset="0"/>
            </a:endParaRPr>
          </a:p>
        </p:txBody>
      </p:sp>
      <p:sp>
        <p:nvSpPr>
          <p:cNvPr id="39" name="TextBox 38">
            <a:extLst>
              <a:ext uri="{FF2B5EF4-FFF2-40B4-BE49-F238E27FC236}">
                <a16:creationId xmlns:a16="http://schemas.microsoft.com/office/drawing/2014/main" id="{22B53278-8CFA-A4AC-DE19-604990E49C27}"/>
              </a:ext>
            </a:extLst>
          </p:cNvPr>
          <p:cNvSpPr txBox="1"/>
          <p:nvPr/>
        </p:nvSpPr>
        <p:spPr>
          <a:xfrm>
            <a:off x="4860133" y="-1589172"/>
            <a:ext cx="2551106" cy="400110"/>
          </a:xfrm>
          <a:prstGeom prst="rect">
            <a:avLst/>
          </a:prstGeom>
          <a:noFill/>
        </p:spPr>
        <p:txBody>
          <a:bodyPr wrap="square">
            <a:spAutoFit/>
          </a:bodyPr>
          <a:lstStyle/>
          <a:p>
            <a:pPr algn="ctr"/>
            <a:r>
              <a:rPr lang="en-GB" sz="2000" b="0" i="0" u="none" strike="noStrike" cap="none" dirty="0">
                <a:solidFill>
                  <a:schemeClr val="accent1"/>
                </a:solidFill>
                <a:latin typeface="Poppins Bold" panose="00000800000000000000" pitchFamily="2" charset="0"/>
                <a:ea typeface="Open Sans" panose="020B0606030504020204" pitchFamily="34" charset="0"/>
                <a:cs typeface="Poppins Bold" panose="00000800000000000000" pitchFamily="2" charset="0"/>
                <a:sym typeface="Calibri"/>
              </a:rPr>
              <a:t>Settlement Agent</a:t>
            </a:r>
            <a:endParaRPr lang="en-GB" sz="2000" dirty="0">
              <a:solidFill>
                <a:schemeClr val="accent1"/>
              </a:solidFill>
              <a:latin typeface="Poppins Bold" panose="00000800000000000000" pitchFamily="2" charset="0"/>
              <a:cs typeface="Poppins Bold" panose="00000800000000000000" pitchFamily="2" charset="0"/>
            </a:endParaRPr>
          </a:p>
        </p:txBody>
      </p:sp>
      <p:sp>
        <p:nvSpPr>
          <p:cNvPr id="3" name="TextBox 2">
            <a:extLst>
              <a:ext uri="{FF2B5EF4-FFF2-40B4-BE49-F238E27FC236}">
                <a16:creationId xmlns:a16="http://schemas.microsoft.com/office/drawing/2014/main" id="{7A3F0BE9-5079-76A9-5719-AFDD3C3B7ED9}"/>
              </a:ext>
            </a:extLst>
          </p:cNvPr>
          <p:cNvSpPr txBox="1"/>
          <p:nvPr/>
        </p:nvSpPr>
        <p:spPr>
          <a:xfrm>
            <a:off x="2750247" y="7389465"/>
            <a:ext cx="6691505" cy="646331"/>
          </a:xfrm>
          <a:prstGeom prst="rect">
            <a:avLst/>
          </a:prstGeom>
          <a:noFill/>
        </p:spPr>
        <p:txBody>
          <a:bodyPr wrap="square" rtlCol="0">
            <a:spAutoFit/>
          </a:bodyPr>
          <a:lstStyle/>
          <a:p>
            <a:pPr algn="ctr"/>
            <a:r>
              <a:rPr lang="en-US" sz="3600" dirty="0">
                <a:solidFill>
                  <a:schemeClr val="accent1"/>
                </a:solidFill>
                <a:latin typeface="Ivar Text Bold" panose="00000800000000000000" pitchFamily="50" charset="0"/>
                <a:cs typeface="Poppins Bold" panose="00000800000000000000" pitchFamily="2" charset="0"/>
              </a:rPr>
              <a:t>The Bank of England (BOE)</a:t>
            </a:r>
            <a:endParaRPr lang="en-GB" sz="3600" dirty="0">
              <a:solidFill>
                <a:schemeClr val="accent1"/>
              </a:solidFill>
              <a:latin typeface="Ivar Text Bold" panose="00000800000000000000" pitchFamily="50" charset="0"/>
              <a:cs typeface="Poppins Bold" panose="00000800000000000000" pitchFamily="2" charset="0"/>
            </a:endParaRPr>
          </a:p>
        </p:txBody>
      </p:sp>
    </p:spTree>
    <p:extLst>
      <p:ext uri="{BB962C8B-B14F-4D97-AF65-F5344CB8AC3E}">
        <p14:creationId xmlns:p14="http://schemas.microsoft.com/office/powerpoint/2010/main" val="363901990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0000">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14:bounceEnd="60000">
                                          <p:cBhvr additive="base">
                                            <p:cTn id="7" dur="500" fill="hold"/>
                                            <p:tgtEl>
                                              <p:spTgt spid="38"/>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14:presetBounceEnd="60000">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14:bounceEnd="60000">
                                          <p:cBhvr additive="base">
                                            <p:cTn id="12" dur="500" fill="hold"/>
                                            <p:tgtEl>
                                              <p:spTgt spid="20"/>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1+#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1+#ppt_w/2"/>
                                              </p:val>
                                            </p:tav>
                                            <p:tav tm="100000">
                                              <p:val>
                                                <p:strVal val="#ppt_x"/>
                                              </p:val>
                                            </p:tav>
                                          </p:tavLst>
                                        </p:anim>
                                        <p:anim calcmode="lin" valueType="num">
                                          <p:cBhvr additive="base">
                                            <p:cTn id="13"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169CE-4B97-A05A-19A4-74902D527627}"/>
            </a:ext>
          </a:extLst>
        </p:cNvPr>
        <p:cNvGrpSpPr/>
        <p:nvPr/>
      </p:nvGrpSpPr>
      <p:grpSpPr>
        <a:xfrm>
          <a:off x="0" y="0"/>
          <a:ext cx="0" cy="0"/>
          <a:chOff x="0" y="0"/>
          <a:chExt cx="0" cy="0"/>
        </a:xfrm>
      </p:grpSpPr>
      <p:grpSp>
        <p:nvGrpSpPr>
          <p:cNvPr id="47" name="Graphic 17">
            <a:extLst>
              <a:ext uri="{FF2B5EF4-FFF2-40B4-BE49-F238E27FC236}">
                <a16:creationId xmlns:a16="http://schemas.microsoft.com/office/drawing/2014/main" id="{014A48E6-DBB0-4372-9A07-6CD0594EA6E1}"/>
              </a:ext>
            </a:extLst>
          </p:cNvPr>
          <p:cNvGrpSpPr/>
          <p:nvPr/>
        </p:nvGrpSpPr>
        <p:grpSpPr>
          <a:xfrm>
            <a:off x="3377216" y="840644"/>
            <a:ext cx="5438654" cy="3451956"/>
            <a:chOff x="3548780" y="1653689"/>
            <a:chExt cx="5095459" cy="3234127"/>
          </a:xfrm>
          <a:solidFill>
            <a:schemeClr val="accent1">
              <a:lumMod val="60000"/>
              <a:lumOff val="40000"/>
            </a:schemeClr>
          </a:solidFill>
        </p:grpSpPr>
        <p:sp>
          <p:nvSpPr>
            <p:cNvPr id="48" name="Freeform: Shape 47">
              <a:extLst>
                <a:ext uri="{FF2B5EF4-FFF2-40B4-BE49-F238E27FC236}">
                  <a16:creationId xmlns:a16="http://schemas.microsoft.com/office/drawing/2014/main" id="{48BCC855-D0D2-FD0C-2980-846852F075F6}"/>
                </a:ext>
              </a:extLst>
            </p:cNvPr>
            <p:cNvSpPr/>
            <p:nvPr/>
          </p:nvSpPr>
          <p:spPr>
            <a:xfrm>
              <a:off x="3548780" y="1653689"/>
              <a:ext cx="5095459" cy="3234127"/>
            </a:xfrm>
            <a:custGeom>
              <a:avLst/>
              <a:gdLst>
                <a:gd name="connsiteX0" fmla="*/ 3547203 w 5095459"/>
                <a:gd name="connsiteY0" fmla="*/ 1332260 h 3234127"/>
                <a:gd name="connsiteX1" fmla="*/ 3899035 w 5095459"/>
                <a:gd name="connsiteY1" fmla="*/ 1332260 h 3234127"/>
                <a:gd name="connsiteX2" fmla="*/ 3944856 w 5095459"/>
                <a:gd name="connsiteY2" fmla="*/ 1288659 h 3234127"/>
                <a:gd name="connsiteX3" fmla="*/ 3900448 w 5095459"/>
                <a:gd name="connsiteY3" fmla="*/ 1243444 h 3234127"/>
                <a:gd name="connsiteX4" fmla="*/ 3547203 w 5095459"/>
                <a:gd name="connsiteY4" fmla="*/ 1243444 h 3234127"/>
                <a:gd name="connsiteX5" fmla="*/ 3547203 w 5095459"/>
                <a:gd name="connsiteY5" fmla="*/ 1054307 h 3234127"/>
                <a:gd name="connsiteX6" fmla="*/ 3729477 w 5095459"/>
                <a:gd name="connsiteY6" fmla="*/ 1054307 h 3234127"/>
                <a:gd name="connsiteX7" fmla="*/ 3760159 w 5095459"/>
                <a:gd name="connsiteY7" fmla="*/ 1041792 h 3234127"/>
                <a:gd name="connsiteX8" fmla="*/ 4011064 w 5095459"/>
                <a:gd name="connsiteY8" fmla="*/ 829038 h 3234127"/>
                <a:gd name="connsiteX9" fmla="*/ 5050006 w 5095459"/>
                <a:gd name="connsiteY9" fmla="*/ 829038 h 3234127"/>
                <a:gd name="connsiteX10" fmla="*/ 5095222 w 5095459"/>
                <a:gd name="connsiteY10" fmla="*/ 786649 h 3234127"/>
                <a:gd name="connsiteX11" fmla="*/ 5051217 w 5095459"/>
                <a:gd name="connsiteY11" fmla="*/ 741030 h 3234127"/>
                <a:gd name="connsiteX12" fmla="*/ 3995117 w 5095459"/>
                <a:gd name="connsiteY12" fmla="*/ 741030 h 3234127"/>
                <a:gd name="connsiteX13" fmla="*/ 3995117 w 5095459"/>
                <a:gd name="connsiteY13" fmla="*/ 741231 h 3234127"/>
                <a:gd name="connsiteX14" fmla="*/ 3966656 w 5095459"/>
                <a:gd name="connsiteY14" fmla="*/ 751526 h 3234127"/>
                <a:gd name="connsiteX15" fmla="*/ 3713329 w 5095459"/>
                <a:gd name="connsiteY15" fmla="*/ 966097 h 3234127"/>
                <a:gd name="connsiteX16" fmla="*/ 3547002 w 5095459"/>
                <a:gd name="connsiteY16" fmla="*/ 966097 h 3234127"/>
                <a:gd name="connsiteX17" fmla="*/ 3547002 w 5095459"/>
                <a:gd name="connsiteY17" fmla="*/ 660894 h 3234127"/>
                <a:gd name="connsiteX18" fmla="*/ 3502594 w 5095459"/>
                <a:gd name="connsiteY18" fmla="*/ 616486 h 3234127"/>
                <a:gd name="connsiteX19" fmla="*/ 3197189 w 5095459"/>
                <a:gd name="connsiteY19" fmla="*/ 616486 h 3234127"/>
                <a:gd name="connsiteX20" fmla="*/ 3197189 w 5095459"/>
                <a:gd name="connsiteY20" fmla="*/ 450562 h 3234127"/>
                <a:gd name="connsiteX21" fmla="*/ 3414182 w 5095459"/>
                <a:gd name="connsiteY21" fmla="*/ 200061 h 3234127"/>
                <a:gd name="connsiteX22" fmla="*/ 3427302 w 5095459"/>
                <a:gd name="connsiteY22" fmla="*/ 168370 h 3234127"/>
                <a:gd name="connsiteX23" fmla="*/ 3427302 w 5095459"/>
                <a:gd name="connsiteY23" fmla="*/ 44230 h 3234127"/>
                <a:gd name="connsiteX24" fmla="*/ 3381683 w 5095459"/>
                <a:gd name="connsiteY24" fmla="*/ 225 h 3234127"/>
                <a:gd name="connsiteX25" fmla="*/ 3381481 w 5095459"/>
                <a:gd name="connsiteY25" fmla="*/ 225 h 3234127"/>
                <a:gd name="connsiteX26" fmla="*/ 3338688 w 5095459"/>
                <a:gd name="connsiteY26" fmla="*/ 44230 h 3234127"/>
                <a:gd name="connsiteX27" fmla="*/ 3338688 w 5095459"/>
                <a:gd name="connsiteY27" fmla="*/ 152222 h 3234127"/>
                <a:gd name="connsiteX28" fmla="*/ 3121493 w 5095459"/>
                <a:gd name="connsiteY28" fmla="*/ 402722 h 3234127"/>
                <a:gd name="connsiteX29" fmla="*/ 3108373 w 5095459"/>
                <a:gd name="connsiteY29" fmla="*/ 434413 h 3234127"/>
                <a:gd name="connsiteX30" fmla="*/ 3108373 w 5095459"/>
                <a:gd name="connsiteY30" fmla="*/ 616688 h 3234127"/>
                <a:gd name="connsiteX31" fmla="*/ 2919236 w 5095459"/>
                <a:gd name="connsiteY31" fmla="*/ 616688 h 3234127"/>
                <a:gd name="connsiteX32" fmla="*/ 2919236 w 5095459"/>
                <a:gd name="connsiteY32" fmla="*/ 264856 h 3234127"/>
                <a:gd name="connsiteX33" fmla="*/ 2875635 w 5095459"/>
                <a:gd name="connsiteY33" fmla="*/ 219035 h 3234127"/>
                <a:gd name="connsiteX34" fmla="*/ 2830622 w 5095459"/>
                <a:gd name="connsiteY34" fmla="*/ 263443 h 3234127"/>
                <a:gd name="connsiteX35" fmla="*/ 2830622 w 5095459"/>
                <a:gd name="connsiteY35" fmla="*/ 616688 h 3234127"/>
                <a:gd name="connsiteX36" fmla="*/ 2592434 w 5095459"/>
                <a:gd name="connsiteY36" fmla="*/ 616688 h 3234127"/>
                <a:gd name="connsiteX37" fmla="*/ 2592434 w 5095459"/>
                <a:gd name="connsiteY37" fmla="*/ 45643 h 3234127"/>
                <a:gd name="connsiteX38" fmla="*/ 2546815 w 5095459"/>
                <a:gd name="connsiteY38" fmla="*/ 24 h 3234127"/>
                <a:gd name="connsiteX39" fmla="*/ 2546815 w 5095459"/>
                <a:gd name="connsiteY39" fmla="*/ 24 h 3234127"/>
                <a:gd name="connsiteX40" fmla="*/ 2501196 w 5095459"/>
                <a:gd name="connsiteY40" fmla="*/ 45643 h 3234127"/>
                <a:gd name="connsiteX41" fmla="*/ 2501196 w 5095459"/>
                <a:gd name="connsiteY41" fmla="*/ 616486 h 3234127"/>
                <a:gd name="connsiteX42" fmla="*/ 2262605 w 5095459"/>
                <a:gd name="connsiteY42" fmla="*/ 616486 h 3234127"/>
                <a:gd name="connsiteX43" fmla="*/ 2262605 w 5095459"/>
                <a:gd name="connsiteY43" fmla="*/ 264856 h 3234127"/>
                <a:gd name="connsiteX44" fmla="*/ 2219004 w 5095459"/>
                <a:gd name="connsiteY44" fmla="*/ 219035 h 3234127"/>
                <a:gd name="connsiteX45" fmla="*/ 2173789 w 5095459"/>
                <a:gd name="connsiteY45" fmla="*/ 263443 h 3234127"/>
                <a:gd name="connsiteX46" fmla="*/ 2173789 w 5095459"/>
                <a:gd name="connsiteY46" fmla="*/ 616688 h 3234127"/>
                <a:gd name="connsiteX47" fmla="*/ 1984652 w 5095459"/>
                <a:gd name="connsiteY47" fmla="*/ 616688 h 3234127"/>
                <a:gd name="connsiteX48" fmla="*/ 1984652 w 5095459"/>
                <a:gd name="connsiteY48" fmla="*/ 434212 h 3234127"/>
                <a:gd name="connsiteX49" fmla="*/ 1972137 w 5095459"/>
                <a:gd name="connsiteY49" fmla="*/ 403530 h 3234127"/>
                <a:gd name="connsiteX50" fmla="*/ 1759181 w 5095459"/>
                <a:gd name="connsiteY50" fmla="*/ 152423 h 3234127"/>
                <a:gd name="connsiteX51" fmla="*/ 1759181 w 5095459"/>
                <a:gd name="connsiteY51" fmla="*/ 45239 h 3234127"/>
                <a:gd name="connsiteX52" fmla="*/ 1716792 w 5095459"/>
                <a:gd name="connsiteY52" fmla="*/ 24 h 3234127"/>
                <a:gd name="connsiteX53" fmla="*/ 1671173 w 5095459"/>
                <a:gd name="connsiteY53" fmla="*/ 44028 h 3234127"/>
                <a:gd name="connsiteX54" fmla="*/ 1671173 w 5095459"/>
                <a:gd name="connsiteY54" fmla="*/ 168370 h 3234127"/>
                <a:gd name="connsiteX55" fmla="*/ 1671374 w 5095459"/>
                <a:gd name="connsiteY55" fmla="*/ 168370 h 3234127"/>
                <a:gd name="connsiteX56" fmla="*/ 1681871 w 5095459"/>
                <a:gd name="connsiteY56" fmla="*/ 196831 h 3234127"/>
                <a:gd name="connsiteX57" fmla="*/ 1896442 w 5095459"/>
                <a:gd name="connsiteY57" fmla="*/ 450158 h 3234127"/>
                <a:gd name="connsiteX58" fmla="*/ 1896442 w 5095459"/>
                <a:gd name="connsiteY58" fmla="*/ 616486 h 3234127"/>
                <a:gd name="connsiteX59" fmla="*/ 1590633 w 5095459"/>
                <a:gd name="connsiteY59" fmla="*/ 616486 h 3234127"/>
                <a:gd name="connsiteX60" fmla="*/ 1591239 w 5095459"/>
                <a:gd name="connsiteY60" fmla="*/ 615880 h 3234127"/>
                <a:gd name="connsiteX61" fmla="*/ 1546831 w 5095459"/>
                <a:gd name="connsiteY61" fmla="*/ 660288 h 3234127"/>
                <a:gd name="connsiteX62" fmla="*/ 1546831 w 5095459"/>
                <a:gd name="connsiteY62" fmla="*/ 965895 h 3234127"/>
                <a:gd name="connsiteX63" fmla="*/ 1380503 w 5095459"/>
                <a:gd name="connsiteY63" fmla="*/ 965895 h 3234127"/>
                <a:gd name="connsiteX64" fmla="*/ 1127378 w 5095459"/>
                <a:gd name="connsiteY64" fmla="*/ 751526 h 3234127"/>
                <a:gd name="connsiteX65" fmla="*/ 1098917 w 5095459"/>
                <a:gd name="connsiteY65" fmla="*/ 741030 h 3234127"/>
                <a:gd name="connsiteX66" fmla="*/ 1098917 w 5095459"/>
                <a:gd name="connsiteY66" fmla="*/ 740828 h 3234127"/>
                <a:gd name="connsiteX67" fmla="*/ 45441 w 5095459"/>
                <a:gd name="connsiteY67" fmla="*/ 740828 h 3234127"/>
                <a:gd name="connsiteX68" fmla="*/ 225 w 5095459"/>
                <a:gd name="connsiteY68" fmla="*/ 783217 h 3234127"/>
                <a:gd name="connsiteX69" fmla="*/ 44230 w 5095459"/>
                <a:gd name="connsiteY69" fmla="*/ 828836 h 3234127"/>
                <a:gd name="connsiteX70" fmla="*/ 1082768 w 5095459"/>
                <a:gd name="connsiteY70" fmla="*/ 828836 h 3234127"/>
                <a:gd name="connsiteX71" fmla="*/ 1333875 w 5095459"/>
                <a:gd name="connsiteY71" fmla="*/ 1041792 h 3234127"/>
                <a:gd name="connsiteX72" fmla="*/ 1364556 w 5095459"/>
                <a:gd name="connsiteY72" fmla="*/ 1054307 h 3234127"/>
                <a:gd name="connsiteX73" fmla="*/ 1546831 w 5095459"/>
                <a:gd name="connsiteY73" fmla="*/ 1054307 h 3234127"/>
                <a:gd name="connsiteX74" fmla="*/ 1546831 w 5095459"/>
                <a:gd name="connsiteY74" fmla="*/ 1243444 h 3234127"/>
                <a:gd name="connsiteX75" fmla="*/ 1193384 w 5095459"/>
                <a:gd name="connsiteY75" fmla="*/ 1243444 h 3234127"/>
                <a:gd name="connsiteX76" fmla="*/ 1148976 w 5095459"/>
                <a:gd name="connsiteY76" fmla="*/ 1288458 h 3234127"/>
                <a:gd name="connsiteX77" fmla="*/ 1194797 w 5095459"/>
                <a:gd name="connsiteY77" fmla="*/ 1332058 h 3234127"/>
                <a:gd name="connsiteX78" fmla="*/ 1546629 w 5095459"/>
                <a:gd name="connsiteY78" fmla="*/ 1332058 h 3234127"/>
                <a:gd name="connsiteX79" fmla="*/ 1546629 w 5095459"/>
                <a:gd name="connsiteY79" fmla="*/ 1571659 h 3234127"/>
                <a:gd name="connsiteX80" fmla="*/ 976189 w 5095459"/>
                <a:gd name="connsiteY80" fmla="*/ 1571659 h 3234127"/>
                <a:gd name="connsiteX81" fmla="*/ 930570 w 5095459"/>
                <a:gd name="connsiteY81" fmla="*/ 1617278 h 3234127"/>
                <a:gd name="connsiteX82" fmla="*/ 930570 w 5095459"/>
                <a:gd name="connsiteY82" fmla="*/ 1617278 h 3234127"/>
                <a:gd name="connsiteX83" fmla="*/ 976189 w 5095459"/>
                <a:gd name="connsiteY83" fmla="*/ 1662897 h 3234127"/>
                <a:gd name="connsiteX84" fmla="*/ 1547032 w 5095459"/>
                <a:gd name="connsiteY84" fmla="*/ 1662897 h 3234127"/>
                <a:gd name="connsiteX85" fmla="*/ 1547032 w 5095459"/>
                <a:gd name="connsiteY85" fmla="*/ 1900479 h 3234127"/>
                <a:gd name="connsiteX86" fmla="*/ 1194797 w 5095459"/>
                <a:gd name="connsiteY86" fmla="*/ 1900479 h 3234127"/>
                <a:gd name="connsiteX87" fmla="*/ 1148976 w 5095459"/>
                <a:gd name="connsiteY87" fmla="*/ 1943877 h 3234127"/>
                <a:gd name="connsiteX88" fmla="*/ 1193384 w 5095459"/>
                <a:gd name="connsiteY88" fmla="*/ 1989093 h 3234127"/>
                <a:gd name="connsiteX89" fmla="*/ 1546831 w 5095459"/>
                <a:gd name="connsiteY89" fmla="*/ 1989093 h 3234127"/>
                <a:gd name="connsiteX90" fmla="*/ 1546831 w 5095459"/>
                <a:gd name="connsiteY90" fmla="*/ 2178230 h 3234127"/>
                <a:gd name="connsiteX91" fmla="*/ 1364355 w 5095459"/>
                <a:gd name="connsiteY91" fmla="*/ 2178230 h 3234127"/>
                <a:gd name="connsiteX92" fmla="*/ 1332664 w 5095459"/>
                <a:gd name="connsiteY92" fmla="*/ 2191350 h 3234127"/>
                <a:gd name="connsiteX93" fmla="*/ 1082163 w 5095459"/>
                <a:gd name="connsiteY93" fmla="*/ 2408343 h 3234127"/>
                <a:gd name="connsiteX94" fmla="*/ 44028 w 5095459"/>
                <a:gd name="connsiteY94" fmla="*/ 2408343 h 3234127"/>
                <a:gd name="connsiteX95" fmla="*/ 24 w 5095459"/>
                <a:gd name="connsiteY95" fmla="*/ 2451136 h 3234127"/>
                <a:gd name="connsiteX96" fmla="*/ 24 w 5095459"/>
                <a:gd name="connsiteY96" fmla="*/ 2451338 h 3234127"/>
                <a:gd name="connsiteX97" fmla="*/ 44028 w 5095459"/>
                <a:gd name="connsiteY97" fmla="*/ 2496957 h 3234127"/>
                <a:gd name="connsiteX98" fmla="*/ 1098715 w 5095459"/>
                <a:gd name="connsiteY98" fmla="*/ 2496957 h 3234127"/>
                <a:gd name="connsiteX99" fmla="*/ 1130406 w 5095459"/>
                <a:gd name="connsiteY99" fmla="*/ 2483837 h 3234127"/>
                <a:gd name="connsiteX100" fmla="*/ 1380907 w 5095459"/>
                <a:gd name="connsiteY100" fmla="*/ 2266844 h 3234127"/>
                <a:gd name="connsiteX101" fmla="*/ 1546831 w 5095459"/>
                <a:gd name="connsiteY101" fmla="*/ 2266844 h 3234127"/>
                <a:gd name="connsiteX102" fmla="*/ 1546831 w 5095459"/>
                <a:gd name="connsiteY102" fmla="*/ 2572451 h 3234127"/>
                <a:gd name="connsiteX103" fmla="*/ 1591239 w 5095459"/>
                <a:gd name="connsiteY103" fmla="*/ 2616859 h 3234127"/>
                <a:gd name="connsiteX104" fmla="*/ 1896845 w 5095459"/>
                <a:gd name="connsiteY104" fmla="*/ 2616859 h 3234127"/>
                <a:gd name="connsiteX105" fmla="*/ 1896845 w 5095459"/>
                <a:gd name="connsiteY105" fmla="*/ 2783186 h 3234127"/>
                <a:gd name="connsiteX106" fmla="*/ 1682275 w 5095459"/>
                <a:gd name="connsiteY106" fmla="*/ 3036715 h 3234127"/>
                <a:gd name="connsiteX107" fmla="*/ 1671778 w 5095459"/>
                <a:gd name="connsiteY107" fmla="*/ 3065176 h 3234127"/>
                <a:gd name="connsiteX108" fmla="*/ 1671173 w 5095459"/>
                <a:gd name="connsiteY108" fmla="*/ 3065176 h 3234127"/>
                <a:gd name="connsiteX109" fmla="*/ 1671173 w 5095459"/>
                <a:gd name="connsiteY109" fmla="*/ 3188307 h 3234127"/>
                <a:gd name="connsiteX110" fmla="*/ 1713562 w 5095459"/>
                <a:gd name="connsiteY110" fmla="*/ 3233523 h 3234127"/>
                <a:gd name="connsiteX111" fmla="*/ 1759181 w 5095459"/>
                <a:gd name="connsiteY111" fmla="*/ 3189518 h 3234127"/>
                <a:gd name="connsiteX112" fmla="*/ 1759181 w 5095459"/>
                <a:gd name="connsiteY112" fmla="*/ 3081325 h 3234127"/>
                <a:gd name="connsiteX113" fmla="*/ 1971935 w 5095459"/>
                <a:gd name="connsiteY113" fmla="*/ 2830420 h 3234127"/>
                <a:gd name="connsiteX114" fmla="*/ 1984450 w 5095459"/>
                <a:gd name="connsiteY114" fmla="*/ 2799738 h 3234127"/>
                <a:gd name="connsiteX115" fmla="*/ 1984450 w 5095459"/>
                <a:gd name="connsiteY115" fmla="*/ 2617464 h 3234127"/>
                <a:gd name="connsiteX116" fmla="*/ 2173587 w 5095459"/>
                <a:gd name="connsiteY116" fmla="*/ 2617464 h 3234127"/>
                <a:gd name="connsiteX117" fmla="*/ 2173587 w 5095459"/>
                <a:gd name="connsiteY117" fmla="*/ 2970910 h 3234127"/>
                <a:gd name="connsiteX118" fmla="*/ 2218601 w 5095459"/>
                <a:gd name="connsiteY118" fmla="*/ 3015318 h 3234127"/>
                <a:gd name="connsiteX119" fmla="*/ 2262201 w 5095459"/>
                <a:gd name="connsiteY119" fmla="*/ 2969498 h 3234127"/>
                <a:gd name="connsiteX120" fmla="*/ 2262201 w 5095459"/>
                <a:gd name="connsiteY120" fmla="*/ 2617666 h 3234127"/>
                <a:gd name="connsiteX121" fmla="*/ 2500994 w 5095459"/>
                <a:gd name="connsiteY121" fmla="*/ 2617666 h 3234127"/>
                <a:gd name="connsiteX122" fmla="*/ 2500994 w 5095459"/>
                <a:gd name="connsiteY122" fmla="*/ 3188509 h 3234127"/>
                <a:gd name="connsiteX123" fmla="*/ 2546613 w 5095459"/>
                <a:gd name="connsiteY123" fmla="*/ 3234128 h 3234127"/>
                <a:gd name="connsiteX124" fmla="*/ 2546613 w 5095459"/>
                <a:gd name="connsiteY124" fmla="*/ 3234128 h 3234127"/>
                <a:gd name="connsiteX125" fmla="*/ 2592232 w 5095459"/>
                <a:gd name="connsiteY125" fmla="*/ 3188509 h 3234127"/>
                <a:gd name="connsiteX126" fmla="*/ 2592232 w 5095459"/>
                <a:gd name="connsiteY126" fmla="*/ 2617666 h 3234127"/>
                <a:gd name="connsiteX127" fmla="*/ 2830622 w 5095459"/>
                <a:gd name="connsiteY127" fmla="*/ 2617666 h 3234127"/>
                <a:gd name="connsiteX128" fmla="*/ 2830622 w 5095459"/>
                <a:gd name="connsiteY128" fmla="*/ 2969498 h 3234127"/>
                <a:gd name="connsiteX129" fmla="*/ 2874222 w 5095459"/>
                <a:gd name="connsiteY129" fmla="*/ 3015318 h 3234127"/>
                <a:gd name="connsiteX130" fmla="*/ 2919236 w 5095459"/>
                <a:gd name="connsiteY130" fmla="*/ 2970910 h 3234127"/>
                <a:gd name="connsiteX131" fmla="*/ 2919236 w 5095459"/>
                <a:gd name="connsiteY131" fmla="*/ 2617464 h 3234127"/>
                <a:gd name="connsiteX132" fmla="*/ 3108373 w 5095459"/>
                <a:gd name="connsiteY132" fmla="*/ 2617464 h 3234127"/>
                <a:gd name="connsiteX133" fmla="*/ 3108373 w 5095459"/>
                <a:gd name="connsiteY133" fmla="*/ 2799738 h 3234127"/>
                <a:gd name="connsiteX134" fmla="*/ 3121493 w 5095459"/>
                <a:gd name="connsiteY134" fmla="*/ 2831429 h 3234127"/>
                <a:gd name="connsiteX135" fmla="*/ 3338486 w 5095459"/>
                <a:gd name="connsiteY135" fmla="*/ 3081930 h 3234127"/>
                <a:gd name="connsiteX136" fmla="*/ 3338486 w 5095459"/>
                <a:gd name="connsiteY136" fmla="*/ 3189922 h 3234127"/>
                <a:gd name="connsiteX137" fmla="*/ 3381279 w 5095459"/>
                <a:gd name="connsiteY137" fmla="*/ 3233926 h 3234127"/>
                <a:gd name="connsiteX138" fmla="*/ 3381481 w 5095459"/>
                <a:gd name="connsiteY138" fmla="*/ 3233926 h 3234127"/>
                <a:gd name="connsiteX139" fmla="*/ 3427100 w 5095459"/>
                <a:gd name="connsiteY139" fmla="*/ 3189922 h 3234127"/>
                <a:gd name="connsiteX140" fmla="*/ 3427100 w 5095459"/>
                <a:gd name="connsiteY140" fmla="*/ 3065580 h 3234127"/>
                <a:gd name="connsiteX141" fmla="*/ 3413980 w 5095459"/>
                <a:gd name="connsiteY141" fmla="*/ 3033889 h 3234127"/>
                <a:gd name="connsiteX142" fmla="*/ 3197189 w 5095459"/>
                <a:gd name="connsiteY142" fmla="*/ 2782984 h 3234127"/>
                <a:gd name="connsiteX143" fmla="*/ 3197189 w 5095459"/>
                <a:gd name="connsiteY143" fmla="*/ 2617061 h 3234127"/>
                <a:gd name="connsiteX144" fmla="*/ 3502796 w 5095459"/>
                <a:gd name="connsiteY144" fmla="*/ 2617061 h 3234127"/>
                <a:gd name="connsiteX145" fmla="*/ 3547203 w 5095459"/>
                <a:gd name="connsiteY145" fmla="*/ 2572653 h 3234127"/>
                <a:gd name="connsiteX146" fmla="*/ 3547203 w 5095459"/>
                <a:gd name="connsiteY146" fmla="*/ 2267046 h 3234127"/>
                <a:gd name="connsiteX147" fmla="*/ 3713127 w 5095459"/>
                <a:gd name="connsiteY147" fmla="*/ 2267046 h 3234127"/>
                <a:gd name="connsiteX148" fmla="*/ 3963628 w 5095459"/>
                <a:gd name="connsiteY148" fmla="*/ 2484039 h 3234127"/>
                <a:gd name="connsiteX149" fmla="*/ 3995319 w 5095459"/>
                <a:gd name="connsiteY149" fmla="*/ 2497159 h 3234127"/>
                <a:gd name="connsiteX150" fmla="*/ 5051419 w 5095459"/>
                <a:gd name="connsiteY150" fmla="*/ 2497159 h 3234127"/>
                <a:gd name="connsiteX151" fmla="*/ 5095423 w 5095459"/>
                <a:gd name="connsiteY151" fmla="*/ 2451540 h 3234127"/>
                <a:gd name="connsiteX152" fmla="*/ 5095423 w 5095459"/>
                <a:gd name="connsiteY152" fmla="*/ 2451338 h 3234127"/>
                <a:gd name="connsiteX153" fmla="*/ 5051419 w 5095459"/>
                <a:gd name="connsiteY153" fmla="*/ 2408545 h 3234127"/>
                <a:gd name="connsiteX154" fmla="*/ 4011669 w 5095459"/>
                <a:gd name="connsiteY154" fmla="*/ 2408545 h 3234127"/>
                <a:gd name="connsiteX155" fmla="*/ 3761169 w 5095459"/>
                <a:gd name="connsiteY155" fmla="*/ 2191552 h 3234127"/>
                <a:gd name="connsiteX156" fmla="*/ 3729477 w 5095459"/>
                <a:gd name="connsiteY156" fmla="*/ 2178432 h 3234127"/>
                <a:gd name="connsiteX157" fmla="*/ 3547203 w 5095459"/>
                <a:gd name="connsiteY157" fmla="*/ 2178432 h 3234127"/>
                <a:gd name="connsiteX158" fmla="*/ 3547203 w 5095459"/>
                <a:gd name="connsiteY158" fmla="*/ 1989295 h 3234127"/>
                <a:gd name="connsiteX159" fmla="*/ 3899035 w 5095459"/>
                <a:gd name="connsiteY159" fmla="*/ 1989295 h 3234127"/>
                <a:gd name="connsiteX160" fmla="*/ 3944856 w 5095459"/>
                <a:gd name="connsiteY160" fmla="*/ 1945694 h 3234127"/>
                <a:gd name="connsiteX161" fmla="*/ 3900448 w 5095459"/>
                <a:gd name="connsiteY161" fmla="*/ 1900479 h 3234127"/>
                <a:gd name="connsiteX162" fmla="*/ 3547203 w 5095459"/>
                <a:gd name="connsiteY162" fmla="*/ 1900479 h 3234127"/>
                <a:gd name="connsiteX163" fmla="*/ 3547203 w 5095459"/>
                <a:gd name="connsiteY163" fmla="*/ 1662897 h 3234127"/>
                <a:gd name="connsiteX164" fmla="*/ 4118248 w 5095459"/>
                <a:gd name="connsiteY164" fmla="*/ 1662897 h 3234127"/>
                <a:gd name="connsiteX165" fmla="*/ 4163867 w 5095459"/>
                <a:gd name="connsiteY165" fmla="*/ 1617278 h 3234127"/>
                <a:gd name="connsiteX166" fmla="*/ 4163867 w 5095459"/>
                <a:gd name="connsiteY166" fmla="*/ 1617278 h 3234127"/>
                <a:gd name="connsiteX167" fmla="*/ 4118248 w 5095459"/>
                <a:gd name="connsiteY167" fmla="*/ 1571659 h 3234127"/>
                <a:gd name="connsiteX168" fmla="*/ 3547203 w 5095459"/>
                <a:gd name="connsiteY168" fmla="*/ 1571659 h 3234127"/>
                <a:gd name="connsiteX169" fmla="*/ 3547203 w 5095459"/>
                <a:gd name="connsiteY169" fmla="*/ 1332260 h 3234127"/>
                <a:gd name="connsiteX170" fmla="*/ 3183866 w 5095459"/>
                <a:gd name="connsiteY170" fmla="*/ 2114646 h 3234127"/>
                <a:gd name="connsiteX171" fmla="*/ 3043780 w 5095459"/>
                <a:gd name="connsiteY171" fmla="*/ 2254934 h 3234127"/>
                <a:gd name="connsiteX172" fmla="*/ 3012492 w 5095459"/>
                <a:gd name="connsiteY172" fmla="*/ 2267853 h 3234127"/>
                <a:gd name="connsiteX173" fmla="*/ 2081138 w 5095459"/>
                <a:gd name="connsiteY173" fmla="*/ 2267853 h 3234127"/>
                <a:gd name="connsiteX174" fmla="*/ 2049245 w 5095459"/>
                <a:gd name="connsiteY174" fmla="*/ 2254531 h 3234127"/>
                <a:gd name="connsiteX175" fmla="*/ 1908957 w 5095459"/>
                <a:gd name="connsiteY175" fmla="*/ 2114242 h 3234127"/>
                <a:gd name="connsiteX176" fmla="*/ 1896038 w 5095459"/>
                <a:gd name="connsiteY176" fmla="*/ 2082955 h 3234127"/>
                <a:gd name="connsiteX177" fmla="*/ 1896038 w 5095459"/>
                <a:gd name="connsiteY177" fmla="*/ 1151601 h 3234127"/>
                <a:gd name="connsiteX178" fmla="*/ 1909360 w 5095459"/>
                <a:gd name="connsiteY178" fmla="*/ 1119708 h 3234127"/>
                <a:gd name="connsiteX179" fmla="*/ 2049649 w 5095459"/>
                <a:gd name="connsiteY179" fmla="*/ 979419 h 3234127"/>
                <a:gd name="connsiteX180" fmla="*/ 2080936 w 5095459"/>
                <a:gd name="connsiteY180" fmla="*/ 966501 h 3234127"/>
                <a:gd name="connsiteX181" fmla="*/ 3012089 w 5095459"/>
                <a:gd name="connsiteY181" fmla="*/ 966501 h 3234127"/>
                <a:gd name="connsiteX182" fmla="*/ 3043981 w 5095459"/>
                <a:gd name="connsiteY182" fmla="*/ 979823 h 3234127"/>
                <a:gd name="connsiteX183" fmla="*/ 3184270 w 5095459"/>
                <a:gd name="connsiteY183" fmla="*/ 1120111 h 3234127"/>
                <a:gd name="connsiteX184" fmla="*/ 3197189 w 5095459"/>
                <a:gd name="connsiteY184" fmla="*/ 1151399 h 3234127"/>
                <a:gd name="connsiteX185" fmla="*/ 3197189 w 5095459"/>
                <a:gd name="connsiteY185" fmla="*/ 2082753 h 3234127"/>
                <a:gd name="connsiteX186" fmla="*/ 3197390 w 5095459"/>
                <a:gd name="connsiteY186" fmla="*/ 2082753 h 3234127"/>
                <a:gd name="connsiteX187" fmla="*/ 3183866 w 5095459"/>
                <a:gd name="connsiteY187" fmla="*/ 2114646 h 323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095459" h="3234127">
                  <a:moveTo>
                    <a:pt x="3547203" y="1332260"/>
                  </a:moveTo>
                  <a:lnTo>
                    <a:pt x="3899035" y="1332260"/>
                  </a:lnTo>
                  <a:cubicBezTo>
                    <a:pt x="3923459" y="1332260"/>
                    <a:pt x="3944452" y="1313084"/>
                    <a:pt x="3944856" y="1288659"/>
                  </a:cubicBezTo>
                  <a:cubicBezTo>
                    <a:pt x="3945259" y="1263831"/>
                    <a:pt x="3925276" y="1243444"/>
                    <a:pt x="3900448" y="1243444"/>
                  </a:cubicBezTo>
                  <a:lnTo>
                    <a:pt x="3547203" y="1243444"/>
                  </a:lnTo>
                  <a:lnTo>
                    <a:pt x="3547203" y="1054307"/>
                  </a:lnTo>
                  <a:lnTo>
                    <a:pt x="3729477" y="1054307"/>
                  </a:lnTo>
                  <a:cubicBezTo>
                    <a:pt x="3741387" y="1054307"/>
                    <a:pt x="3752287" y="1049664"/>
                    <a:pt x="3760159" y="1041792"/>
                  </a:cubicBezTo>
                  <a:lnTo>
                    <a:pt x="4011064" y="829038"/>
                  </a:lnTo>
                  <a:lnTo>
                    <a:pt x="5050006" y="829038"/>
                  </a:lnTo>
                  <a:cubicBezTo>
                    <a:pt x="5073825" y="829038"/>
                    <a:pt x="5094212" y="810467"/>
                    <a:pt x="5095222" y="786649"/>
                  </a:cubicBezTo>
                  <a:cubicBezTo>
                    <a:pt x="5096029" y="761619"/>
                    <a:pt x="5076046" y="741030"/>
                    <a:pt x="5051217" y="741030"/>
                  </a:cubicBezTo>
                  <a:lnTo>
                    <a:pt x="3995117" y="741030"/>
                  </a:lnTo>
                  <a:lnTo>
                    <a:pt x="3995117" y="741231"/>
                  </a:lnTo>
                  <a:cubicBezTo>
                    <a:pt x="3985025" y="741231"/>
                    <a:pt x="3974730" y="744461"/>
                    <a:pt x="3966656" y="751526"/>
                  </a:cubicBezTo>
                  <a:lnTo>
                    <a:pt x="3713329" y="966097"/>
                  </a:lnTo>
                  <a:lnTo>
                    <a:pt x="3547002" y="966097"/>
                  </a:lnTo>
                  <a:lnTo>
                    <a:pt x="3547002" y="660894"/>
                  </a:lnTo>
                  <a:cubicBezTo>
                    <a:pt x="3547002" y="636469"/>
                    <a:pt x="3527220" y="616486"/>
                    <a:pt x="3502594" y="616486"/>
                  </a:cubicBezTo>
                  <a:lnTo>
                    <a:pt x="3197189" y="616486"/>
                  </a:lnTo>
                  <a:lnTo>
                    <a:pt x="3197189" y="450562"/>
                  </a:lnTo>
                  <a:lnTo>
                    <a:pt x="3414182" y="200061"/>
                  </a:lnTo>
                  <a:cubicBezTo>
                    <a:pt x="3422256" y="191987"/>
                    <a:pt x="3427302" y="180683"/>
                    <a:pt x="3427302" y="168370"/>
                  </a:cubicBezTo>
                  <a:lnTo>
                    <a:pt x="3427302" y="44230"/>
                  </a:lnTo>
                  <a:cubicBezTo>
                    <a:pt x="3427302" y="19200"/>
                    <a:pt x="3406713" y="-784"/>
                    <a:pt x="3381683" y="225"/>
                  </a:cubicBezTo>
                  <a:lnTo>
                    <a:pt x="3381481" y="225"/>
                  </a:lnTo>
                  <a:cubicBezTo>
                    <a:pt x="3357663" y="1033"/>
                    <a:pt x="3338688" y="20613"/>
                    <a:pt x="3338688" y="44230"/>
                  </a:cubicBezTo>
                  <a:lnTo>
                    <a:pt x="3338688" y="152222"/>
                  </a:lnTo>
                  <a:lnTo>
                    <a:pt x="3121493" y="402722"/>
                  </a:lnTo>
                  <a:cubicBezTo>
                    <a:pt x="3113419" y="410796"/>
                    <a:pt x="3108373" y="422100"/>
                    <a:pt x="3108373" y="434413"/>
                  </a:cubicBezTo>
                  <a:lnTo>
                    <a:pt x="3108373" y="616688"/>
                  </a:lnTo>
                  <a:lnTo>
                    <a:pt x="2919236" y="616688"/>
                  </a:lnTo>
                  <a:lnTo>
                    <a:pt x="2919236" y="264856"/>
                  </a:lnTo>
                  <a:cubicBezTo>
                    <a:pt x="2919236" y="240432"/>
                    <a:pt x="2900060" y="219439"/>
                    <a:pt x="2875635" y="219035"/>
                  </a:cubicBezTo>
                  <a:cubicBezTo>
                    <a:pt x="2850807" y="218631"/>
                    <a:pt x="2830622" y="238615"/>
                    <a:pt x="2830622" y="263443"/>
                  </a:cubicBezTo>
                  <a:lnTo>
                    <a:pt x="2830622" y="616688"/>
                  </a:lnTo>
                  <a:lnTo>
                    <a:pt x="2592434" y="616688"/>
                  </a:lnTo>
                  <a:lnTo>
                    <a:pt x="2592434" y="45643"/>
                  </a:lnTo>
                  <a:cubicBezTo>
                    <a:pt x="2592434" y="20411"/>
                    <a:pt x="2572047" y="24"/>
                    <a:pt x="2546815" y="24"/>
                  </a:cubicBezTo>
                  <a:lnTo>
                    <a:pt x="2546815" y="24"/>
                  </a:lnTo>
                  <a:cubicBezTo>
                    <a:pt x="2521584" y="24"/>
                    <a:pt x="2501196" y="20411"/>
                    <a:pt x="2501196" y="45643"/>
                  </a:cubicBezTo>
                  <a:lnTo>
                    <a:pt x="2501196" y="616486"/>
                  </a:lnTo>
                  <a:lnTo>
                    <a:pt x="2262605" y="616486"/>
                  </a:lnTo>
                  <a:lnTo>
                    <a:pt x="2262605" y="264856"/>
                  </a:lnTo>
                  <a:cubicBezTo>
                    <a:pt x="2262605" y="240432"/>
                    <a:pt x="2243429" y="219439"/>
                    <a:pt x="2219004" y="219035"/>
                  </a:cubicBezTo>
                  <a:cubicBezTo>
                    <a:pt x="2194176" y="218631"/>
                    <a:pt x="2173789" y="238615"/>
                    <a:pt x="2173789" y="263443"/>
                  </a:cubicBezTo>
                  <a:lnTo>
                    <a:pt x="2173789" y="616688"/>
                  </a:lnTo>
                  <a:lnTo>
                    <a:pt x="1984652" y="616688"/>
                  </a:lnTo>
                  <a:lnTo>
                    <a:pt x="1984652" y="434212"/>
                  </a:lnTo>
                  <a:cubicBezTo>
                    <a:pt x="1984652" y="422302"/>
                    <a:pt x="1980009" y="411402"/>
                    <a:pt x="1972137" y="403530"/>
                  </a:cubicBezTo>
                  <a:lnTo>
                    <a:pt x="1759181" y="152423"/>
                  </a:lnTo>
                  <a:lnTo>
                    <a:pt x="1759181" y="45239"/>
                  </a:lnTo>
                  <a:cubicBezTo>
                    <a:pt x="1759181" y="21420"/>
                    <a:pt x="1740610" y="1033"/>
                    <a:pt x="1716792" y="24"/>
                  </a:cubicBezTo>
                  <a:cubicBezTo>
                    <a:pt x="1691762" y="-784"/>
                    <a:pt x="1671173" y="19200"/>
                    <a:pt x="1671173" y="44028"/>
                  </a:cubicBezTo>
                  <a:lnTo>
                    <a:pt x="1671173" y="168370"/>
                  </a:lnTo>
                  <a:lnTo>
                    <a:pt x="1671374" y="168370"/>
                  </a:lnTo>
                  <a:cubicBezTo>
                    <a:pt x="1671374" y="178463"/>
                    <a:pt x="1674604" y="188757"/>
                    <a:pt x="1681871" y="196831"/>
                  </a:cubicBezTo>
                  <a:lnTo>
                    <a:pt x="1896442" y="450158"/>
                  </a:lnTo>
                  <a:lnTo>
                    <a:pt x="1896442" y="616486"/>
                  </a:lnTo>
                  <a:lnTo>
                    <a:pt x="1590633" y="616486"/>
                  </a:lnTo>
                  <a:lnTo>
                    <a:pt x="1591239" y="615880"/>
                  </a:lnTo>
                  <a:cubicBezTo>
                    <a:pt x="1566612" y="615880"/>
                    <a:pt x="1546831" y="635662"/>
                    <a:pt x="1546831" y="660288"/>
                  </a:cubicBezTo>
                  <a:lnTo>
                    <a:pt x="1546831" y="965895"/>
                  </a:lnTo>
                  <a:lnTo>
                    <a:pt x="1380503" y="965895"/>
                  </a:lnTo>
                  <a:lnTo>
                    <a:pt x="1127378" y="751526"/>
                  </a:lnTo>
                  <a:cubicBezTo>
                    <a:pt x="1119304" y="744461"/>
                    <a:pt x="1109009" y="741030"/>
                    <a:pt x="1098917" y="741030"/>
                  </a:cubicBezTo>
                  <a:lnTo>
                    <a:pt x="1098917" y="740828"/>
                  </a:lnTo>
                  <a:lnTo>
                    <a:pt x="45441" y="740828"/>
                  </a:lnTo>
                  <a:cubicBezTo>
                    <a:pt x="21622" y="740828"/>
                    <a:pt x="1235" y="759398"/>
                    <a:pt x="225" y="783217"/>
                  </a:cubicBezTo>
                  <a:cubicBezTo>
                    <a:pt x="-582" y="808247"/>
                    <a:pt x="19402" y="828836"/>
                    <a:pt x="44230" y="828836"/>
                  </a:cubicBezTo>
                  <a:lnTo>
                    <a:pt x="1082768" y="828836"/>
                  </a:lnTo>
                  <a:lnTo>
                    <a:pt x="1333875" y="1041792"/>
                  </a:lnTo>
                  <a:cubicBezTo>
                    <a:pt x="1341747" y="1049462"/>
                    <a:pt x="1352647" y="1054307"/>
                    <a:pt x="1364556" y="1054307"/>
                  </a:cubicBezTo>
                  <a:lnTo>
                    <a:pt x="1546831" y="1054307"/>
                  </a:lnTo>
                  <a:lnTo>
                    <a:pt x="1546831" y="1243444"/>
                  </a:lnTo>
                  <a:lnTo>
                    <a:pt x="1193384" y="1243444"/>
                  </a:lnTo>
                  <a:cubicBezTo>
                    <a:pt x="1168556" y="1243444"/>
                    <a:pt x="1148573" y="1263630"/>
                    <a:pt x="1148976" y="1288458"/>
                  </a:cubicBezTo>
                  <a:cubicBezTo>
                    <a:pt x="1149380" y="1312882"/>
                    <a:pt x="1170171" y="1332058"/>
                    <a:pt x="1194797" y="1332058"/>
                  </a:cubicBezTo>
                  <a:lnTo>
                    <a:pt x="1546629" y="1332058"/>
                  </a:lnTo>
                  <a:lnTo>
                    <a:pt x="1546629" y="1571659"/>
                  </a:lnTo>
                  <a:lnTo>
                    <a:pt x="976189" y="1571659"/>
                  </a:lnTo>
                  <a:cubicBezTo>
                    <a:pt x="950958" y="1571659"/>
                    <a:pt x="930570" y="1592046"/>
                    <a:pt x="930570" y="1617278"/>
                  </a:cubicBezTo>
                  <a:lnTo>
                    <a:pt x="930570" y="1617278"/>
                  </a:lnTo>
                  <a:cubicBezTo>
                    <a:pt x="930570" y="1642509"/>
                    <a:pt x="950958" y="1662897"/>
                    <a:pt x="976189" y="1662897"/>
                  </a:cubicBezTo>
                  <a:lnTo>
                    <a:pt x="1547032" y="1662897"/>
                  </a:lnTo>
                  <a:lnTo>
                    <a:pt x="1547032" y="1900479"/>
                  </a:lnTo>
                  <a:lnTo>
                    <a:pt x="1194797" y="1900479"/>
                  </a:lnTo>
                  <a:cubicBezTo>
                    <a:pt x="1170373" y="1900479"/>
                    <a:pt x="1149380" y="1919655"/>
                    <a:pt x="1148976" y="1943877"/>
                  </a:cubicBezTo>
                  <a:cubicBezTo>
                    <a:pt x="1148573" y="1968706"/>
                    <a:pt x="1168556" y="1989093"/>
                    <a:pt x="1193384" y="1989093"/>
                  </a:cubicBezTo>
                  <a:lnTo>
                    <a:pt x="1546831" y="1989093"/>
                  </a:lnTo>
                  <a:lnTo>
                    <a:pt x="1546831" y="2178230"/>
                  </a:lnTo>
                  <a:lnTo>
                    <a:pt x="1364355" y="2178230"/>
                  </a:lnTo>
                  <a:cubicBezTo>
                    <a:pt x="1351840" y="2178230"/>
                    <a:pt x="1340940" y="2183276"/>
                    <a:pt x="1332664" y="2191350"/>
                  </a:cubicBezTo>
                  <a:lnTo>
                    <a:pt x="1082163" y="2408343"/>
                  </a:lnTo>
                  <a:lnTo>
                    <a:pt x="44028" y="2408343"/>
                  </a:lnTo>
                  <a:cubicBezTo>
                    <a:pt x="20209" y="2408343"/>
                    <a:pt x="629" y="2427116"/>
                    <a:pt x="24" y="2451136"/>
                  </a:cubicBezTo>
                  <a:lnTo>
                    <a:pt x="24" y="2451338"/>
                  </a:lnTo>
                  <a:cubicBezTo>
                    <a:pt x="-784" y="2476368"/>
                    <a:pt x="19200" y="2496957"/>
                    <a:pt x="44028" y="2496957"/>
                  </a:cubicBezTo>
                  <a:lnTo>
                    <a:pt x="1098715" y="2496957"/>
                  </a:lnTo>
                  <a:cubicBezTo>
                    <a:pt x="1111028" y="2496957"/>
                    <a:pt x="1122130" y="2491911"/>
                    <a:pt x="1130406" y="2483837"/>
                  </a:cubicBezTo>
                  <a:lnTo>
                    <a:pt x="1380907" y="2266844"/>
                  </a:lnTo>
                  <a:lnTo>
                    <a:pt x="1546831" y="2266844"/>
                  </a:lnTo>
                  <a:lnTo>
                    <a:pt x="1546831" y="2572451"/>
                  </a:lnTo>
                  <a:cubicBezTo>
                    <a:pt x="1546831" y="2597077"/>
                    <a:pt x="1566814" y="2616859"/>
                    <a:pt x="1591239" y="2616859"/>
                  </a:cubicBezTo>
                  <a:lnTo>
                    <a:pt x="1896845" y="2616859"/>
                  </a:lnTo>
                  <a:lnTo>
                    <a:pt x="1896845" y="2783186"/>
                  </a:lnTo>
                  <a:lnTo>
                    <a:pt x="1682275" y="3036715"/>
                  </a:lnTo>
                  <a:cubicBezTo>
                    <a:pt x="1675210" y="3044789"/>
                    <a:pt x="1671778" y="3055084"/>
                    <a:pt x="1671778" y="3065176"/>
                  </a:cubicBezTo>
                  <a:lnTo>
                    <a:pt x="1671173" y="3065176"/>
                  </a:lnTo>
                  <a:lnTo>
                    <a:pt x="1671173" y="3188307"/>
                  </a:lnTo>
                  <a:cubicBezTo>
                    <a:pt x="1671173" y="3212126"/>
                    <a:pt x="1689743" y="3232513"/>
                    <a:pt x="1713562" y="3233523"/>
                  </a:cubicBezTo>
                  <a:cubicBezTo>
                    <a:pt x="1738592" y="3234330"/>
                    <a:pt x="1759181" y="3214346"/>
                    <a:pt x="1759181" y="3189518"/>
                  </a:cubicBezTo>
                  <a:lnTo>
                    <a:pt x="1759181" y="3081325"/>
                  </a:lnTo>
                  <a:lnTo>
                    <a:pt x="1971935" y="2830420"/>
                  </a:lnTo>
                  <a:cubicBezTo>
                    <a:pt x="1979605" y="2822548"/>
                    <a:pt x="1984450" y="2811648"/>
                    <a:pt x="1984450" y="2799738"/>
                  </a:cubicBezTo>
                  <a:lnTo>
                    <a:pt x="1984450" y="2617464"/>
                  </a:lnTo>
                  <a:lnTo>
                    <a:pt x="2173587" y="2617464"/>
                  </a:lnTo>
                  <a:lnTo>
                    <a:pt x="2173587" y="2970910"/>
                  </a:lnTo>
                  <a:cubicBezTo>
                    <a:pt x="2173587" y="2995739"/>
                    <a:pt x="2193773" y="3015722"/>
                    <a:pt x="2218601" y="3015318"/>
                  </a:cubicBezTo>
                  <a:cubicBezTo>
                    <a:pt x="2243025" y="3014915"/>
                    <a:pt x="2262201" y="2994124"/>
                    <a:pt x="2262201" y="2969498"/>
                  </a:cubicBezTo>
                  <a:lnTo>
                    <a:pt x="2262201" y="2617666"/>
                  </a:lnTo>
                  <a:lnTo>
                    <a:pt x="2500994" y="2617666"/>
                  </a:lnTo>
                  <a:lnTo>
                    <a:pt x="2500994" y="3188509"/>
                  </a:lnTo>
                  <a:cubicBezTo>
                    <a:pt x="2500994" y="3213741"/>
                    <a:pt x="2521382" y="3234128"/>
                    <a:pt x="2546613" y="3234128"/>
                  </a:cubicBezTo>
                  <a:lnTo>
                    <a:pt x="2546613" y="3234128"/>
                  </a:lnTo>
                  <a:cubicBezTo>
                    <a:pt x="2571845" y="3234128"/>
                    <a:pt x="2592232" y="3213741"/>
                    <a:pt x="2592232" y="3188509"/>
                  </a:cubicBezTo>
                  <a:lnTo>
                    <a:pt x="2592232" y="2617666"/>
                  </a:lnTo>
                  <a:lnTo>
                    <a:pt x="2830622" y="2617666"/>
                  </a:lnTo>
                  <a:lnTo>
                    <a:pt x="2830622" y="2969498"/>
                  </a:lnTo>
                  <a:cubicBezTo>
                    <a:pt x="2830622" y="2993922"/>
                    <a:pt x="2849798" y="3014915"/>
                    <a:pt x="2874222" y="3015318"/>
                  </a:cubicBezTo>
                  <a:cubicBezTo>
                    <a:pt x="2899050" y="3015722"/>
                    <a:pt x="2919236" y="2995739"/>
                    <a:pt x="2919236" y="2970910"/>
                  </a:cubicBezTo>
                  <a:lnTo>
                    <a:pt x="2919236" y="2617464"/>
                  </a:lnTo>
                  <a:lnTo>
                    <a:pt x="3108373" y="2617464"/>
                  </a:lnTo>
                  <a:lnTo>
                    <a:pt x="3108373" y="2799738"/>
                  </a:lnTo>
                  <a:cubicBezTo>
                    <a:pt x="3108373" y="2812253"/>
                    <a:pt x="3113419" y="2823153"/>
                    <a:pt x="3121493" y="2831429"/>
                  </a:cubicBezTo>
                  <a:lnTo>
                    <a:pt x="3338486" y="3081930"/>
                  </a:lnTo>
                  <a:lnTo>
                    <a:pt x="3338486" y="3189922"/>
                  </a:lnTo>
                  <a:cubicBezTo>
                    <a:pt x="3338486" y="3213741"/>
                    <a:pt x="3357259" y="3233321"/>
                    <a:pt x="3381279" y="3233926"/>
                  </a:cubicBezTo>
                  <a:lnTo>
                    <a:pt x="3381481" y="3233926"/>
                  </a:lnTo>
                  <a:cubicBezTo>
                    <a:pt x="3406511" y="3234734"/>
                    <a:pt x="3427100" y="3214750"/>
                    <a:pt x="3427100" y="3189922"/>
                  </a:cubicBezTo>
                  <a:lnTo>
                    <a:pt x="3427100" y="3065580"/>
                  </a:lnTo>
                  <a:cubicBezTo>
                    <a:pt x="3427100" y="3053065"/>
                    <a:pt x="3422054" y="3042165"/>
                    <a:pt x="3413980" y="3033889"/>
                  </a:cubicBezTo>
                  <a:lnTo>
                    <a:pt x="3197189" y="2782984"/>
                  </a:lnTo>
                  <a:lnTo>
                    <a:pt x="3197189" y="2617061"/>
                  </a:lnTo>
                  <a:lnTo>
                    <a:pt x="3502796" y="2617061"/>
                  </a:lnTo>
                  <a:cubicBezTo>
                    <a:pt x="3527422" y="2617061"/>
                    <a:pt x="3547203" y="2597077"/>
                    <a:pt x="3547203" y="2572653"/>
                  </a:cubicBezTo>
                  <a:lnTo>
                    <a:pt x="3547203" y="2267046"/>
                  </a:lnTo>
                  <a:lnTo>
                    <a:pt x="3713127" y="2267046"/>
                  </a:lnTo>
                  <a:lnTo>
                    <a:pt x="3963628" y="2484039"/>
                  </a:lnTo>
                  <a:cubicBezTo>
                    <a:pt x="3971702" y="2492113"/>
                    <a:pt x="3983006" y="2497159"/>
                    <a:pt x="3995319" y="2497159"/>
                  </a:cubicBezTo>
                  <a:lnTo>
                    <a:pt x="5051419" y="2497159"/>
                  </a:lnTo>
                  <a:cubicBezTo>
                    <a:pt x="5076449" y="2497159"/>
                    <a:pt x="5096433" y="2476570"/>
                    <a:pt x="5095423" y="2451540"/>
                  </a:cubicBezTo>
                  <a:lnTo>
                    <a:pt x="5095423" y="2451338"/>
                  </a:lnTo>
                  <a:cubicBezTo>
                    <a:pt x="5094616" y="2427520"/>
                    <a:pt x="5075036" y="2408545"/>
                    <a:pt x="5051419" y="2408545"/>
                  </a:cubicBezTo>
                  <a:lnTo>
                    <a:pt x="4011669" y="2408545"/>
                  </a:lnTo>
                  <a:lnTo>
                    <a:pt x="3761169" y="2191552"/>
                  </a:lnTo>
                  <a:cubicBezTo>
                    <a:pt x="3753095" y="2183478"/>
                    <a:pt x="3741791" y="2178432"/>
                    <a:pt x="3729477" y="2178432"/>
                  </a:cubicBezTo>
                  <a:lnTo>
                    <a:pt x="3547203" y="2178432"/>
                  </a:lnTo>
                  <a:lnTo>
                    <a:pt x="3547203" y="1989295"/>
                  </a:lnTo>
                  <a:lnTo>
                    <a:pt x="3899035" y="1989295"/>
                  </a:lnTo>
                  <a:cubicBezTo>
                    <a:pt x="3923459" y="1989295"/>
                    <a:pt x="3944452" y="1970119"/>
                    <a:pt x="3944856" y="1945694"/>
                  </a:cubicBezTo>
                  <a:cubicBezTo>
                    <a:pt x="3945259" y="1920866"/>
                    <a:pt x="3925276" y="1900479"/>
                    <a:pt x="3900448" y="1900479"/>
                  </a:cubicBezTo>
                  <a:lnTo>
                    <a:pt x="3547203" y="1900479"/>
                  </a:lnTo>
                  <a:lnTo>
                    <a:pt x="3547203" y="1662897"/>
                  </a:lnTo>
                  <a:lnTo>
                    <a:pt x="4118248" y="1662897"/>
                  </a:lnTo>
                  <a:cubicBezTo>
                    <a:pt x="4143480" y="1662897"/>
                    <a:pt x="4163867" y="1642509"/>
                    <a:pt x="4163867" y="1617278"/>
                  </a:cubicBezTo>
                  <a:lnTo>
                    <a:pt x="4163867" y="1617278"/>
                  </a:lnTo>
                  <a:cubicBezTo>
                    <a:pt x="4163867" y="1592046"/>
                    <a:pt x="4143480" y="1571659"/>
                    <a:pt x="4118248" y="1571659"/>
                  </a:cubicBezTo>
                  <a:lnTo>
                    <a:pt x="3547203" y="1571659"/>
                  </a:lnTo>
                  <a:lnTo>
                    <a:pt x="3547203" y="1332260"/>
                  </a:lnTo>
                  <a:close/>
                  <a:moveTo>
                    <a:pt x="3183866" y="2114646"/>
                  </a:moveTo>
                  <a:lnTo>
                    <a:pt x="3043780" y="2254934"/>
                  </a:lnTo>
                  <a:cubicBezTo>
                    <a:pt x="3035100" y="2263412"/>
                    <a:pt x="3023796" y="2267853"/>
                    <a:pt x="3012492" y="2267853"/>
                  </a:cubicBezTo>
                  <a:lnTo>
                    <a:pt x="2081138" y="2267853"/>
                  </a:lnTo>
                  <a:cubicBezTo>
                    <a:pt x="2068623" y="2267853"/>
                    <a:pt x="2057521" y="2262605"/>
                    <a:pt x="2049245" y="2254531"/>
                  </a:cubicBezTo>
                  <a:lnTo>
                    <a:pt x="1908957" y="2114242"/>
                  </a:lnTo>
                  <a:cubicBezTo>
                    <a:pt x="1900479" y="2105563"/>
                    <a:pt x="1896038" y="2094259"/>
                    <a:pt x="1896038" y="2082955"/>
                  </a:cubicBezTo>
                  <a:lnTo>
                    <a:pt x="1896038" y="1151601"/>
                  </a:lnTo>
                  <a:cubicBezTo>
                    <a:pt x="1896038" y="1139086"/>
                    <a:pt x="1901286" y="1127984"/>
                    <a:pt x="1909360" y="1119708"/>
                  </a:cubicBezTo>
                  <a:lnTo>
                    <a:pt x="2049649" y="979419"/>
                  </a:lnTo>
                  <a:cubicBezTo>
                    <a:pt x="2058329" y="970941"/>
                    <a:pt x="2069632" y="966501"/>
                    <a:pt x="2080936" y="966501"/>
                  </a:cubicBezTo>
                  <a:lnTo>
                    <a:pt x="3012089" y="966501"/>
                  </a:lnTo>
                  <a:cubicBezTo>
                    <a:pt x="3024604" y="966501"/>
                    <a:pt x="3035705" y="971749"/>
                    <a:pt x="3043981" y="979823"/>
                  </a:cubicBezTo>
                  <a:lnTo>
                    <a:pt x="3184270" y="1120111"/>
                  </a:lnTo>
                  <a:cubicBezTo>
                    <a:pt x="3192748" y="1128791"/>
                    <a:pt x="3197189" y="1140095"/>
                    <a:pt x="3197189" y="1151399"/>
                  </a:cubicBezTo>
                  <a:lnTo>
                    <a:pt x="3197189" y="2082753"/>
                  </a:lnTo>
                  <a:lnTo>
                    <a:pt x="3197390" y="2082753"/>
                  </a:lnTo>
                  <a:cubicBezTo>
                    <a:pt x="3197390" y="2095470"/>
                    <a:pt x="3192142" y="2106572"/>
                    <a:pt x="3183866" y="2114646"/>
                  </a:cubicBezTo>
                  <a:close/>
                </a:path>
              </a:pathLst>
            </a:custGeom>
            <a:grpFill/>
            <a:ln w="2015" cap="flat">
              <a:noFill/>
              <a:prstDash val="solid"/>
              <a:miter/>
            </a:ln>
          </p:spPr>
          <p:txBody>
            <a:bodyPr rtlCol="0" anchor="ctr"/>
            <a:lstStyle/>
            <a:p>
              <a:endParaRPr lang="en-GB" dirty="0">
                <a:latin typeface="Poppins" panose="00000500000000000000" pitchFamily="2" charset="0"/>
              </a:endParaRPr>
            </a:p>
          </p:txBody>
        </p:sp>
        <p:sp>
          <p:nvSpPr>
            <p:cNvPr id="49" name="Freeform: Shape 48">
              <a:extLst>
                <a:ext uri="{FF2B5EF4-FFF2-40B4-BE49-F238E27FC236}">
                  <a16:creationId xmlns:a16="http://schemas.microsoft.com/office/drawing/2014/main" id="{E6C16B65-BA2C-A05D-DF84-09C34E1C4AB5}"/>
                </a:ext>
              </a:extLst>
            </p:cNvPr>
            <p:cNvSpPr/>
            <p:nvPr/>
          </p:nvSpPr>
          <p:spPr>
            <a:xfrm>
              <a:off x="6001127" y="3062452"/>
              <a:ext cx="66611" cy="147353"/>
            </a:xfrm>
            <a:custGeom>
              <a:avLst/>
              <a:gdLst>
                <a:gd name="connsiteX0" fmla="*/ 0 w 66611"/>
                <a:gd name="connsiteY0" fmla="*/ 73273 h 147353"/>
                <a:gd name="connsiteX1" fmla="*/ 17158 w 66611"/>
                <a:gd name="connsiteY1" fmla="*/ 118892 h 147353"/>
                <a:gd name="connsiteX2" fmla="*/ 66612 w 66611"/>
                <a:gd name="connsiteY2" fmla="*/ 147353 h 147353"/>
                <a:gd name="connsiteX3" fmla="*/ 66612 w 66611"/>
                <a:gd name="connsiteY3" fmla="*/ 0 h 147353"/>
                <a:gd name="connsiteX4" fmla="*/ 18167 w 66611"/>
                <a:gd name="connsiteY4" fmla="*/ 23011 h 147353"/>
                <a:gd name="connsiteX5" fmla="*/ 0 w 66611"/>
                <a:gd name="connsiteY5" fmla="*/ 73273 h 1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11" h="147353">
                  <a:moveTo>
                    <a:pt x="0" y="73273"/>
                  </a:moveTo>
                  <a:cubicBezTo>
                    <a:pt x="0" y="91844"/>
                    <a:pt x="5652" y="107185"/>
                    <a:pt x="17158" y="118892"/>
                  </a:cubicBezTo>
                  <a:cubicBezTo>
                    <a:pt x="28663" y="130600"/>
                    <a:pt x="45014" y="139885"/>
                    <a:pt x="66612" y="147353"/>
                  </a:cubicBezTo>
                  <a:lnTo>
                    <a:pt x="66612" y="0"/>
                  </a:lnTo>
                  <a:cubicBezTo>
                    <a:pt x="46225" y="2826"/>
                    <a:pt x="29874" y="10496"/>
                    <a:pt x="18167" y="23011"/>
                  </a:cubicBezTo>
                  <a:cubicBezTo>
                    <a:pt x="5854" y="35526"/>
                    <a:pt x="0" y="52078"/>
                    <a:pt x="0" y="73273"/>
                  </a:cubicBezTo>
                  <a:close/>
                </a:path>
              </a:pathLst>
            </a:custGeom>
            <a:grpFill/>
            <a:ln w="2015" cap="flat">
              <a:noFill/>
              <a:prstDash val="solid"/>
              <a:miter/>
            </a:ln>
          </p:spPr>
          <p:txBody>
            <a:bodyPr rtlCol="0" anchor="ctr"/>
            <a:lstStyle/>
            <a:p>
              <a:endParaRPr lang="en-GB" dirty="0">
                <a:latin typeface="Poppins" panose="00000500000000000000" pitchFamily="2" charset="0"/>
              </a:endParaRPr>
            </a:p>
          </p:txBody>
        </p:sp>
        <p:sp>
          <p:nvSpPr>
            <p:cNvPr id="50" name="Freeform: Shape 49">
              <a:extLst>
                <a:ext uri="{FF2B5EF4-FFF2-40B4-BE49-F238E27FC236}">
                  <a16:creationId xmlns:a16="http://schemas.microsoft.com/office/drawing/2014/main" id="{65CD4438-3247-3742-2A90-DD13F37B5CDE}"/>
                </a:ext>
              </a:extLst>
            </p:cNvPr>
            <p:cNvSpPr/>
            <p:nvPr/>
          </p:nvSpPr>
          <p:spPr>
            <a:xfrm>
              <a:off x="6122038" y="3329908"/>
              <a:ext cx="68832" cy="148766"/>
            </a:xfrm>
            <a:custGeom>
              <a:avLst/>
              <a:gdLst>
                <a:gd name="connsiteX0" fmla="*/ 50867 w 68832"/>
                <a:gd name="connsiteY0" fmla="*/ 28058 h 148766"/>
                <a:gd name="connsiteX1" fmla="*/ 0 w 68832"/>
                <a:gd name="connsiteY1" fmla="*/ 0 h 148766"/>
                <a:gd name="connsiteX2" fmla="*/ 0 w 68832"/>
                <a:gd name="connsiteY2" fmla="*/ 148766 h 148766"/>
                <a:gd name="connsiteX3" fmla="*/ 50665 w 68832"/>
                <a:gd name="connsiteY3" fmla="*/ 122525 h 148766"/>
                <a:gd name="connsiteX4" fmla="*/ 68832 w 68832"/>
                <a:gd name="connsiteY4" fmla="*/ 73071 h 148766"/>
                <a:gd name="connsiteX5" fmla="*/ 50867 w 68832"/>
                <a:gd name="connsiteY5" fmla="*/ 28058 h 14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32" h="148766">
                  <a:moveTo>
                    <a:pt x="50867" y="28058"/>
                  </a:moveTo>
                  <a:cubicBezTo>
                    <a:pt x="38958" y="16552"/>
                    <a:pt x="22204" y="7267"/>
                    <a:pt x="0" y="0"/>
                  </a:cubicBezTo>
                  <a:lnTo>
                    <a:pt x="0" y="148766"/>
                  </a:lnTo>
                  <a:cubicBezTo>
                    <a:pt x="21598" y="144729"/>
                    <a:pt x="38352" y="136050"/>
                    <a:pt x="50665" y="122525"/>
                  </a:cubicBezTo>
                  <a:cubicBezTo>
                    <a:pt x="62978" y="109001"/>
                    <a:pt x="68832" y="92449"/>
                    <a:pt x="68832" y="73071"/>
                  </a:cubicBezTo>
                  <a:cubicBezTo>
                    <a:pt x="68832" y="54501"/>
                    <a:pt x="62777" y="39362"/>
                    <a:pt x="50867" y="28058"/>
                  </a:cubicBezTo>
                  <a:close/>
                </a:path>
              </a:pathLst>
            </a:custGeom>
            <a:grpFill/>
            <a:ln w="2015" cap="flat">
              <a:noFill/>
              <a:prstDash val="solid"/>
              <a:miter/>
            </a:ln>
          </p:spPr>
          <p:txBody>
            <a:bodyPr rtlCol="0" anchor="ctr"/>
            <a:lstStyle/>
            <a:p>
              <a:endParaRPr lang="en-GB" dirty="0">
                <a:latin typeface="Poppins" panose="00000500000000000000" pitchFamily="2" charset="0"/>
              </a:endParaRPr>
            </a:p>
          </p:txBody>
        </p:sp>
        <p:sp>
          <p:nvSpPr>
            <p:cNvPr id="51" name="Freeform: Shape 50">
              <a:extLst>
                <a:ext uri="{FF2B5EF4-FFF2-40B4-BE49-F238E27FC236}">
                  <a16:creationId xmlns:a16="http://schemas.microsoft.com/office/drawing/2014/main" id="{FE3F65A3-50F4-3F00-6600-7D9D24E41F24}"/>
                </a:ext>
              </a:extLst>
            </p:cNvPr>
            <p:cNvSpPr/>
            <p:nvPr/>
          </p:nvSpPr>
          <p:spPr>
            <a:xfrm>
              <a:off x="5533835" y="2709207"/>
              <a:ext cx="1123519" cy="1123519"/>
            </a:xfrm>
            <a:custGeom>
              <a:avLst/>
              <a:gdLst>
                <a:gd name="connsiteX0" fmla="*/ 114451 w 1123519"/>
                <a:gd name="connsiteY0" fmla="*/ 0 h 1123519"/>
                <a:gd name="connsiteX1" fmla="*/ 0 w 1123519"/>
                <a:gd name="connsiteY1" fmla="*/ 114451 h 1123519"/>
                <a:gd name="connsiteX2" fmla="*/ 0 w 1123519"/>
                <a:gd name="connsiteY2" fmla="*/ 1009068 h 1123519"/>
                <a:gd name="connsiteX3" fmla="*/ 114451 w 1123519"/>
                <a:gd name="connsiteY3" fmla="*/ 1123519 h 1123519"/>
                <a:gd name="connsiteX4" fmla="*/ 1009068 w 1123519"/>
                <a:gd name="connsiteY4" fmla="*/ 1123519 h 1123519"/>
                <a:gd name="connsiteX5" fmla="*/ 1123519 w 1123519"/>
                <a:gd name="connsiteY5" fmla="*/ 1009068 h 1123519"/>
                <a:gd name="connsiteX6" fmla="*/ 1123519 w 1123519"/>
                <a:gd name="connsiteY6" fmla="*/ 114451 h 1123519"/>
                <a:gd name="connsiteX7" fmla="*/ 1009068 w 1123519"/>
                <a:gd name="connsiteY7" fmla="*/ 0 h 1123519"/>
                <a:gd name="connsiteX8" fmla="*/ 114451 w 1123519"/>
                <a:gd name="connsiteY8" fmla="*/ 0 h 1123519"/>
                <a:gd name="connsiteX9" fmla="*/ 757962 w 1123519"/>
                <a:gd name="connsiteY9" fmla="*/ 771688 h 1123519"/>
                <a:gd name="connsiteX10" fmla="*/ 691552 w 1123519"/>
                <a:gd name="connsiteY10" fmla="*/ 835474 h 1123519"/>
                <a:gd name="connsiteX11" fmla="*/ 588001 w 1123519"/>
                <a:gd name="connsiteY11" fmla="*/ 864944 h 1123519"/>
                <a:gd name="connsiteX12" fmla="*/ 588001 w 1123519"/>
                <a:gd name="connsiteY12" fmla="*/ 933777 h 1123519"/>
                <a:gd name="connsiteX13" fmla="*/ 533500 w 1123519"/>
                <a:gd name="connsiteY13" fmla="*/ 933777 h 1123519"/>
                <a:gd name="connsiteX14" fmla="*/ 533500 w 1123519"/>
                <a:gd name="connsiteY14" fmla="*/ 863935 h 1123519"/>
                <a:gd name="connsiteX15" fmla="*/ 396441 w 1123519"/>
                <a:gd name="connsiteY15" fmla="*/ 812462 h 1123519"/>
                <a:gd name="connsiteX16" fmla="*/ 342748 w 1123519"/>
                <a:gd name="connsiteY16" fmla="*/ 693570 h 1123519"/>
                <a:gd name="connsiteX17" fmla="*/ 470522 w 1123519"/>
                <a:gd name="connsiteY17" fmla="*/ 693570 h 1123519"/>
                <a:gd name="connsiteX18" fmla="*/ 533500 w 1123519"/>
                <a:gd name="connsiteY18" fmla="*/ 767651 h 1123519"/>
                <a:gd name="connsiteX19" fmla="*/ 533500 w 1123519"/>
                <a:gd name="connsiteY19" fmla="*/ 605158 h 1123519"/>
                <a:gd name="connsiteX20" fmla="*/ 434793 w 1123519"/>
                <a:gd name="connsiteY20" fmla="*/ 574477 h 1123519"/>
                <a:gd name="connsiteX21" fmla="*/ 369998 w 1123519"/>
                <a:gd name="connsiteY21" fmla="*/ 525022 h 1123519"/>
                <a:gd name="connsiteX22" fmla="*/ 342748 w 1123519"/>
                <a:gd name="connsiteY22" fmla="*/ 432169 h 1123519"/>
                <a:gd name="connsiteX23" fmla="*/ 396037 w 1123519"/>
                <a:gd name="connsiteY23" fmla="*/ 311259 h 1123519"/>
                <a:gd name="connsiteX24" fmla="*/ 533500 w 1123519"/>
                <a:gd name="connsiteY24" fmla="*/ 257566 h 1123519"/>
                <a:gd name="connsiteX25" fmla="*/ 533500 w 1123519"/>
                <a:gd name="connsiteY25" fmla="*/ 188733 h 1123519"/>
                <a:gd name="connsiteX26" fmla="*/ 588001 w 1123519"/>
                <a:gd name="connsiteY26" fmla="*/ 188733 h 1123519"/>
                <a:gd name="connsiteX27" fmla="*/ 588001 w 1123519"/>
                <a:gd name="connsiteY27" fmla="*/ 257566 h 1123519"/>
                <a:gd name="connsiteX28" fmla="*/ 718802 w 1123519"/>
                <a:gd name="connsiteY28" fmla="*/ 307020 h 1123519"/>
                <a:gd name="connsiteX29" fmla="*/ 773706 w 1123519"/>
                <a:gd name="connsiteY29" fmla="*/ 424701 h 1123519"/>
                <a:gd name="connsiteX30" fmla="*/ 644923 w 1123519"/>
                <a:gd name="connsiteY30" fmla="*/ 424701 h 1123519"/>
                <a:gd name="connsiteX31" fmla="*/ 627362 w 1123519"/>
                <a:gd name="connsiteY31" fmla="*/ 381706 h 1123519"/>
                <a:gd name="connsiteX32" fmla="*/ 587597 w 1123519"/>
                <a:gd name="connsiteY32" fmla="*/ 355869 h 1123519"/>
                <a:gd name="connsiteX33" fmla="*/ 587597 w 1123519"/>
                <a:gd name="connsiteY33" fmla="*/ 516948 h 1123519"/>
                <a:gd name="connsiteX34" fmla="*/ 688524 w 1123519"/>
                <a:gd name="connsiteY34" fmla="*/ 548034 h 1123519"/>
                <a:gd name="connsiteX35" fmla="*/ 752714 w 1123519"/>
                <a:gd name="connsiteY35" fmla="*/ 596479 h 1123519"/>
                <a:gd name="connsiteX36" fmla="*/ 779964 w 1123519"/>
                <a:gd name="connsiteY36" fmla="*/ 688928 h 1123519"/>
                <a:gd name="connsiteX37" fmla="*/ 757962 w 1123519"/>
                <a:gd name="connsiteY37" fmla="*/ 771688 h 112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3519" h="1123519">
                  <a:moveTo>
                    <a:pt x="114451" y="0"/>
                  </a:moveTo>
                  <a:lnTo>
                    <a:pt x="0" y="114451"/>
                  </a:lnTo>
                  <a:lnTo>
                    <a:pt x="0" y="1009068"/>
                  </a:lnTo>
                  <a:lnTo>
                    <a:pt x="114451" y="1123519"/>
                  </a:lnTo>
                  <a:lnTo>
                    <a:pt x="1009068" y="1123519"/>
                  </a:lnTo>
                  <a:lnTo>
                    <a:pt x="1123519" y="1009068"/>
                  </a:lnTo>
                  <a:lnTo>
                    <a:pt x="1123519" y="114451"/>
                  </a:lnTo>
                  <a:lnTo>
                    <a:pt x="1009068" y="0"/>
                  </a:lnTo>
                  <a:lnTo>
                    <a:pt x="114451" y="0"/>
                  </a:lnTo>
                  <a:close/>
                  <a:moveTo>
                    <a:pt x="757962" y="771688"/>
                  </a:moveTo>
                  <a:cubicBezTo>
                    <a:pt x="742823" y="797525"/>
                    <a:pt x="720619" y="818922"/>
                    <a:pt x="691552" y="835474"/>
                  </a:cubicBezTo>
                  <a:cubicBezTo>
                    <a:pt x="662283" y="852228"/>
                    <a:pt x="627766" y="862118"/>
                    <a:pt x="588001" y="864944"/>
                  </a:cubicBezTo>
                  <a:lnTo>
                    <a:pt x="588001" y="933777"/>
                  </a:lnTo>
                  <a:lnTo>
                    <a:pt x="533500" y="933777"/>
                  </a:lnTo>
                  <a:lnTo>
                    <a:pt x="533500" y="863935"/>
                  </a:lnTo>
                  <a:cubicBezTo>
                    <a:pt x="476577" y="858889"/>
                    <a:pt x="430958" y="841529"/>
                    <a:pt x="396441" y="812462"/>
                  </a:cubicBezTo>
                  <a:cubicBezTo>
                    <a:pt x="361924" y="783395"/>
                    <a:pt x="343959" y="743630"/>
                    <a:pt x="342748" y="693570"/>
                  </a:cubicBezTo>
                  <a:lnTo>
                    <a:pt x="470522" y="693570"/>
                  </a:lnTo>
                  <a:cubicBezTo>
                    <a:pt x="473953" y="734345"/>
                    <a:pt x="494946" y="759173"/>
                    <a:pt x="533500" y="767651"/>
                  </a:cubicBezTo>
                  <a:lnTo>
                    <a:pt x="533500" y="605158"/>
                  </a:lnTo>
                  <a:cubicBezTo>
                    <a:pt x="492725" y="594864"/>
                    <a:pt x="459823" y="584771"/>
                    <a:pt x="434793" y="574477"/>
                  </a:cubicBezTo>
                  <a:cubicBezTo>
                    <a:pt x="409764" y="564182"/>
                    <a:pt x="388367" y="547630"/>
                    <a:pt x="369998" y="525022"/>
                  </a:cubicBezTo>
                  <a:cubicBezTo>
                    <a:pt x="351630" y="502415"/>
                    <a:pt x="342748" y="471329"/>
                    <a:pt x="342748" y="432169"/>
                  </a:cubicBezTo>
                  <a:cubicBezTo>
                    <a:pt x="342748" y="382715"/>
                    <a:pt x="360511" y="342344"/>
                    <a:pt x="396037" y="311259"/>
                  </a:cubicBezTo>
                  <a:cubicBezTo>
                    <a:pt x="431564" y="280173"/>
                    <a:pt x="477385" y="262208"/>
                    <a:pt x="533500" y="257566"/>
                  </a:cubicBezTo>
                  <a:lnTo>
                    <a:pt x="533500" y="188733"/>
                  </a:lnTo>
                  <a:lnTo>
                    <a:pt x="588001" y="188733"/>
                  </a:lnTo>
                  <a:lnTo>
                    <a:pt x="588001" y="257566"/>
                  </a:lnTo>
                  <a:cubicBezTo>
                    <a:pt x="642501" y="262208"/>
                    <a:pt x="686102" y="278558"/>
                    <a:pt x="718802" y="307020"/>
                  </a:cubicBezTo>
                  <a:cubicBezTo>
                    <a:pt x="751502" y="335280"/>
                    <a:pt x="769669" y="374641"/>
                    <a:pt x="773706" y="424701"/>
                  </a:cubicBezTo>
                  <a:lnTo>
                    <a:pt x="644923" y="424701"/>
                  </a:lnTo>
                  <a:cubicBezTo>
                    <a:pt x="643107" y="408149"/>
                    <a:pt x="637455" y="394019"/>
                    <a:pt x="627362" y="381706"/>
                  </a:cubicBezTo>
                  <a:cubicBezTo>
                    <a:pt x="617471" y="369393"/>
                    <a:pt x="604351" y="360915"/>
                    <a:pt x="587597" y="355869"/>
                  </a:cubicBezTo>
                  <a:lnTo>
                    <a:pt x="587597" y="516948"/>
                  </a:lnTo>
                  <a:cubicBezTo>
                    <a:pt x="630188" y="527646"/>
                    <a:pt x="663696" y="537941"/>
                    <a:pt x="688524" y="548034"/>
                  </a:cubicBezTo>
                  <a:cubicBezTo>
                    <a:pt x="713352" y="557924"/>
                    <a:pt x="734547" y="574073"/>
                    <a:pt x="752714" y="596479"/>
                  </a:cubicBezTo>
                  <a:cubicBezTo>
                    <a:pt x="770880" y="618884"/>
                    <a:pt x="779964" y="649768"/>
                    <a:pt x="779964" y="688928"/>
                  </a:cubicBezTo>
                  <a:cubicBezTo>
                    <a:pt x="780569" y="718196"/>
                    <a:pt x="773101" y="745850"/>
                    <a:pt x="757962" y="771688"/>
                  </a:cubicBezTo>
                  <a:close/>
                </a:path>
              </a:pathLst>
            </a:custGeom>
            <a:grpFill/>
            <a:ln w="2015" cap="flat">
              <a:noFill/>
              <a:prstDash val="solid"/>
              <a:miter/>
            </a:ln>
          </p:spPr>
          <p:txBody>
            <a:bodyPr rtlCol="0" anchor="ctr"/>
            <a:lstStyle/>
            <a:p>
              <a:endParaRPr lang="en-GB" dirty="0">
                <a:latin typeface="Poppins" panose="00000500000000000000" pitchFamily="2" charset="0"/>
              </a:endParaRPr>
            </a:p>
          </p:txBody>
        </p:sp>
      </p:grpSp>
      <p:grpSp>
        <p:nvGrpSpPr>
          <p:cNvPr id="25" name="Group 24">
            <a:extLst>
              <a:ext uri="{FF2B5EF4-FFF2-40B4-BE49-F238E27FC236}">
                <a16:creationId xmlns:a16="http://schemas.microsoft.com/office/drawing/2014/main" id="{D363DF31-0E17-5950-BB75-78D19AE80A0D}"/>
              </a:ext>
            </a:extLst>
          </p:cNvPr>
          <p:cNvGrpSpPr/>
          <p:nvPr/>
        </p:nvGrpSpPr>
        <p:grpSpPr>
          <a:xfrm>
            <a:off x="8420771" y="2762800"/>
            <a:ext cx="1390154" cy="1390154"/>
            <a:chOff x="8274072" y="3302151"/>
            <a:chExt cx="1302431" cy="1302431"/>
          </a:xfrm>
        </p:grpSpPr>
        <p:sp>
          <p:nvSpPr>
            <p:cNvPr id="22" name="Oval 21">
              <a:extLst>
                <a:ext uri="{FF2B5EF4-FFF2-40B4-BE49-F238E27FC236}">
                  <a16:creationId xmlns:a16="http://schemas.microsoft.com/office/drawing/2014/main" id="{FC4A6C7A-6207-3985-F622-B9226681C013}"/>
                </a:ext>
              </a:extLst>
            </p:cNvPr>
            <p:cNvSpPr/>
            <p:nvPr/>
          </p:nvSpPr>
          <p:spPr>
            <a:xfrm>
              <a:off x="8274072" y="3302151"/>
              <a:ext cx="1302431" cy="1302431"/>
            </a:xfrm>
            <a:prstGeom prst="ellipse">
              <a:avLst/>
            </a:prstGeom>
            <a:solidFill>
              <a:schemeClr val="bg1"/>
            </a:solidFill>
            <a:ln w="762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24" name="Graphic 23">
              <a:extLst>
                <a:ext uri="{FF2B5EF4-FFF2-40B4-BE49-F238E27FC236}">
                  <a16:creationId xmlns:a16="http://schemas.microsoft.com/office/drawing/2014/main" id="{0124FC57-B175-8E72-17F3-AFF5CDDBFF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60902" y="3441700"/>
              <a:ext cx="928771" cy="928771"/>
            </a:xfrm>
            <a:prstGeom prst="rect">
              <a:avLst/>
            </a:prstGeom>
          </p:spPr>
        </p:pic>
      </p:grpSp>
      <p:grpSp>
        <p:nvGrpSpPr>
          <p:cNvPr id="36" name="Group 35">
            <a:extLst>
              <a:ext uri="{FF2B5EF4-FFF2-40B4-BE49-F238E27FC236}">
                <a16:creationId xmlns:a16="http://schemas.microsoft.com/office/drawing/2014/main" id="{BC8E7799-3B95-985A-C80F-91FBE39DD0AA}"/>
              </a:ext>
            </a:extLst>
          </p:cNvPr>
          <p:cNvGrpSpPr/>
          <p:nvPr/>
        </p:nvGrpSpPr>
        <p:grpSpPr>
          <a:xfrm>
            <a:off x="2381074" y="977925"/>
            <a:ext cx="1390154" cy="1390154"/>
            <a:chOff x="2615498" y="1629907"/>
            <a:chExt cx="1302431" cy="1302431"/>
          </a:xfrm>
        </p:grpSpPr>
        <p:sp>
          <p:nvSpPr>
            <p:cNvPr id="19" name="Oval 18">
              <a:extLst>
                <a:ext uri="{FF2B5EF4-FFF2-40B4-BE49-F238E27FC236}">
                  <a16:creationId xmlns:a16="http://schemas.microsoft.com/office/drawing/2014/main" id="{896A5BF1-8BF2-D9CD-E822-43FD4FDB2EB2}"/>
                </a:ext>
              </a:extLst>
            </p:cNvPr>
            <p:cNvSpPr/>
            <p:nvPr/>
          </p:nvSpPr>
          <p:spPr>
            <a:xfrm>
              <a:off x="2615498" y="1629907"/>
              <a:ext cx="1302431" cy="1302431"/>
            </a:xfrm>
            <a:prstGeom prst="ellipse">
              <a:avLst/>
            </a:prstGeom>
            <a:solidFill>
              <a:schemeClr val="bg1"/>
            </a:solidFill>
            <a:ln w="762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31" name="Graphic 30">
              <a:extLst>
                <a:ext uri="{FF2B5EF4-FFF2-40B4-BE49-F238E27FC236}">
                  <a16:creationId xmlns:a16="http://schemas.microsoft.com/office/drawing/2014/main" id="{A12DEBE7-746B-14A0-5E82-D8674A7E28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42177" y="1820719"/>
              <a:ext cx="849072" cy="849072"/>
            </a:xfrm>
            <a:prstGeom prst="rect">
              <a:avLst/>
            </a:prstGeom>
          </p:spPr>
        </p:pic>
      </p:grpSp>
      <p:grpSp>
        <p:nvGrpSpPr>
          <p:cNvPr id="37" name="Group 36">
            <a:extLst>
              <a:ext uri="{FF2B5EF4-FFF2-40B4-BE49-F238E27FC236}">
                <a16:creationId xmlns:a16="http://schemas.microsoft.com/office/drawing/2014/main" id="{E05F56E3-7F5F-24B7-A38D-3EAF95E6824B}"/>
              </a:ext>
            </a:extLst>
          </p:cNvPr>
          <p:cNvGrpSpPr/>
          <p:nvPr/>
        </p:nvGrpSpPr>
        <p:grpSpPr>
          <a:xfrm>
            <a:off x="2381074" y="2762800"/>
            <a:ext cx="1390154" cy="1390154"/>
            <a:chOff x="2615498" y="3302151"/>
            <a:chExt cx="1302431" cy="1302431"/>
          </a:xfrm>
        </p:grpSpPr>
        <p:sp>
          <p:nvSpPr>
            <p:cNvPr id="20" name="Oval 19">
              <a:extLst>
                <a:ext uri="{FF2B5EF4-FFF2-40B4-BE49-F238E27FC236}">
                  <a16:creationId xmlns:a16="http://schemas.microsoft.com/office/drawing/2014/main" id="{C47700A2-8A7C-C216-69A7-55E044A8EF6D}"/>
                </a:ext>
              </a:extLst>
            </p:cNvPr>
            <p:cNvSpPr/>
            <p:nvPr/>
          </p:nvSpPr>
          <p:spPr>
            <a:xfrm>
              <a:off x="2615498" y="3302151"/>
              <a:ext cx="1302431" cy="1302431"/>
            </a:xfrm>
            <a:prstGeom prst="ellipse">
              <a:avLst/>
            </a:prstGeom>
            <a:solidFill>
              <a:schemeClr val="bg1"/>
            </a:solidFill>
            <a:ln w="762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33" name="Graphic 32">
              <a:extLst>
                <a:ext uri="{FF2B5EF4-FFF2-40B4-BE49-F238E27FC236}">
                  <a16:creationId xmlns:a16="http://schemas.microsoft.com/office/drawing/2014/main" id="{8DE29318-6B71-52D3-FC6B-07376DEFB16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90283" y="3431216"/>
              <a:ext cx="952861" cy="952861"/>
            </a:xfrm>
            <a:prstGeom prst="rect">
              <a:avLst/>
            </a:prstGeom>
          </p:spPr>
        </p:pic>
      </p:grpSp>
      <p:grpSp>
        <p:nvGrpSpPr>
          <p:cNvPr id="38" name="Group 37">
            <a:extLst>
              <a:ext uri="{FF2B5EF4-FFF2-40B4-BE49-F238E27FC236}">
                <a16:creationId xmlns:a16="http://schemas.microsoft.com/office/drawing/2014/main" id="{D6E646E7-2C98-C34D-E3F7-E3713E6DDE3A}"/>
              </a:ext>
            </a:extLst>
          </p:cNvPr>
          <p:cNvGrpSpPr/>
          <p:nvPr/>
        </p:nvGrpSpPr>
        <p:grpSpPr>
          <a:xfrm>
            <a:off x="8420771" y="977925"/>
            <a:ext cx="1390154" cy="1390154"/>
            <a:chOff x="8274072" y="1629907"/>
            <a:chExt cx="1302431" cy="1302431"/>
          </a:xfrm>
        </p:grpSpPr>
        <p:sp>
          <p:nvSpPr>
            <p:cNvPr id="21" name="Oval 20">
              <a:extLst>
                <a:ext uri="{FF2B5EF4-FFF2-40B4-BE49-F238E27FC236}">
                  <a16:creationId xmlns:a16="http://schemas.microsoft.com/office/drawing/2014/main" id="{002AE390-7C21-DECF-4AEC-962D129DCD29}"/>
                </a:ext>
              </a:extLst>
            </p:cNvPr>
            <p:cNvSpPr/>
            <p:nvPr/>
          </p:nvSpPr>
          <p:spPr>
            <a:xfrm>
              <a:off x="8274072" y="1629907"/>
              <a:ext cx="1302431" cy="1302431"/>
            </a:xfrm>
            <a:prstGeom prst="ellipse">
              <a:avLst/>
            </a:prstGeom>
            <a:solidFill>
              <a:schemeClr val="bg1"/>
            </a:solidFill>
            <a:ln w="762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35" name="Graphic 34">
              <a:extLst>
                <a:ext uri="{FF2B5EF4-FFF2-40B4-BE49-F238E27FC236}">
                  <a16:creationId xmlns:a16="http://schemas.microsoft.com/office/drawing/2014/main" id="{7573E0E5-1AE4-634A-FD7D-72A51316E8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32761" y="1850357"/>
              <a:ext cx="785051" cy="785051"/>
            </a:xfrm>
            <a:prstGeom prst="rect">
              <a:avLst/>
            </a:prstGeom>
          </p:spPr>
        </p:pic>
      </p:grpSp>
      <p:grpSp>
        <p:nvGrpSpPr>
          <p:cNvPr id="62" name="Group 61">
            <a:extLst>
              <a:ext uri="{FF2B5EF4-FFF2-40B4-BE49-F238E27FC236}">
                <a16:creationId xmlns:a16="http://schemas.microsoft.com/office/drawing/2014/main" id="{4363B387-E842-BE42-A732-A4AD4FB4C1C6}"/>
              </a:ext>
            </a:extLst>
          </p:cNvPr>
          <p:cNvGrpSpPr/>
          <p:nvPr/>
        </p:nvGrpSpPr>
        <p:grpSpPr>
          <a:xfrm>
            <a:off x="5058567" y="4684144"/>
            <a:ext cx="2074865" cy="1588564"/>
            <a:chOff x="5217803" y="5104592"/>
            <a:chExt cx="1756410" cy="1344748"/>
          </a:xfrm>
        </p:grpSpPr>
        <p:sp>
          <p:nvSpPr>
            <p:cNvPr id="63" name="Freeform: Shape 62">
              <a:extLst>
                <a:ext uri="{FF2B5EF4-FFF2-40B4-BE49-F238E27FC236}">
                  <a16:creationId xmlns:a16="http://schemas.microsoft.com/office/drawing/2014/main" id="{62A51757-3C8F-C65D-AF6B-D733D011B9CD}"/>
                </a:ext>
              </a:extLst>
            </p:cNvPr>
            <p:cNvSpPr/>
            <p:nvPr/>
          </p:nvSpPr>
          <p:spPr>
            <a:xfrm>
              <a:off x="5629459" y="5680904"/>
              <a:ext cx="933099" cy="768436"/>
            </a:xfrm>
            <a:custGeom>
              <a:avLst/>
              <a:gdLst>
                <a:gd name="connsiteX0" fmla="*/ 859545 w 933099"/>
                <a:gd name="connsiteY0" fmla="*/ 214612 h 768436"/>
                <a:gd name="connsiteX1" fmla="*/ 838137 w 933099"/>
                <a:gd name="connsiteY1" fmla="*/ 184427 h 768436"/>
                <a:gd name="connsiteX2" fmla="*/ 796421 w 933099"/>
                <a:gd name="connsiteY2" fmla="*/ 136672 h 768436"/>
                <a:gd name="connsiteX3" fmla="*/ 746474 w 933099"/>
                <a:gd name="connsiteY3" fmla="*/ 93857 h 768436"/>
                <a:gd name="connsiteX4" fmla="*/ 466545 w 933099"/>
                <a:gd name="connsiteY4" fmla="*/ 0 h 768436"/>
                <a:gd name="connsiteX5" fmla="*/ 186072 w 933099"/>
                <a:gd name="connsiteY5" fmla="*/ 93857 h 768436"/>
                <a:gd name="connsiteX6" fmla="*/ 97701 w 933099"/>
                <a:gd name="connsiteY6" fmla="*/ 181676 h 768436"/>
                <a:gd name="connsiteX7" fmla="*/ 74100 w 933099"/>
                <a:gd name="connsiteY7" fmla="*/ 214608 h 768436"/>
                <a:gd name="connsiteX8" fmla="*/ 0 w 933099"/>
                <a:gd name="connsiteY8" fmla="*/ 466544 h 768436"/>
                <a:gd name="connsiteX9" fmla="*/ 0 w 933099"/>
                <a:gd name="connsiteY9" fmla="*/ 686101 h 768436"/>
                <a:gd name="connsiteX10" fmla="*/ 82332 w 933099"/>
                <a:gd name="connsiteY10" fmla="*/ 768436 h 768436"/>
                <a:gd name="connsiteX11" fmla="*/ 850768 w 933099"/>
                <a:gd name="connsiteY11" fmla="*/ 768436 h 768436"/>
                <a:gd name="connsiteX12" fmla="*/ 933100 w 933099"/>
                <a:gd name="connsiteY12" fmla="*/ 686101 h 768436"/>
                <a:gd name="connsiteX13" fmla="*/ 933100 w 933099"/>
                <a:gd name="connsiteY13" fmla="*/ 466544 h 768436"/>
                <a:gd name="connsiteX14" fmla="*/ 859551 w 933099"/>
                <a:gd name="connsiteY14" fmla="*/ 214608 h 768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33099" h="768436">
                  <a:moveTo>
                    <a:pt x="859545" y="214612"/>
                  </a:moveTo>
                  <a:cubicBezTo>
                    <a:pt x="852961" y="204182"/>
                    <a:pt x="845822" y="194303"/>
                    <a:pt x="838137" y="184427"/>
                  </a:cubicBezTo>
                  <a:cubicBezTo>
                    <a:pt x="827159" y="169057"/>
                    <a:pt x="813984" y="154241"/>
                    <a:pt x="796421" y="136672"/>
                  </a:cubicBezTo>
                  <a:cubicBezTo>
                    <a:pt x="780506" y="120757"/>
                    <a:pt x="764037" y="106487"/>
                    <a:pt x="746474" y="93857"/>
                  </a:cubicBezTo>
                  <a:cubicBezTo>
                    <a:pt x="666335" y="32380"/>
                    <a:pt x="568641" y="0"/>
                    <a:pt x="466545" y="0"/>
                  </a:cubicBezTo>
                  <a:cubicBezTo>
                    <a:pt x="363357" y="0"/>
                    <a:pt x="265649" y="33484"/>
                    <a:pt x="186072" y="93857"/>
                  </a:cubicBezTo>
                  <a:cubicBezTo>
                    <a:pt x="153140" y="118558"/>
                    <a:pt x="123502" y="148196"/>
                    <a:pt x="97701" y="181676"/>
                  </a:cubicBezTo>
                  <a:cubicBezTo>
                    <a:pt x="89470" y="192106"/>
                    <a:pt x="81786" y="203084"/>
                    <a:pt x="74100" y="214608"/>
                  </a:cubicBezTo>
                  <a:cubicBezTo>
                    <a:pt x="26346" y="288708"/>
                    <a:pt x="0" y="377075"/>
                    <a:pt x="0" y="466544"/>
                  </a:cubicBezTo>
                  <a:lnTo>
                    <a:pt x="0" y="686101"/>
                  </a:lnTo>
                  <a:cubicBezTo>
                    <a:pt x="0" y="731657"/>
                    <a:pt x="36776" y="768436"/>
                    <a:pt x="82332" y="768436"/>
                  </a:cubicBezTo>
                  <a:lnTo>
                    <a:pt x="850768" y="768436"/>
                  </a:lnTo>
                  <a:cubicBezTo>
                    <a:pt x="896323" y="768436"/>
                    <a:pt x="933100" y="731657"/>
                    <a:pt x="933100" y="686101"/>
                  </a:cubicBezTo>
                  <a:lnTo>
                    <a:pt x="933100" y="466544"/>
                  </a:lnTo>
                  <a:cubicBezTo>
                    <a:pt x="933100" y="375987"/>
                    <a:pt x="906754" y="287622"/>
                    <a:pt x="859551" y="214608"/>
                  </a:cubicBezTo>
                  <a:close/>
                </a:path>
              </a:pathLst>
            </a:custGeom>
            <a:solidFill>
              <a:schemeClr val="accent1"/>
            </a:solidFill>
            <a:ln w="1548" cap="flat">
              <a:noFill/>
              <a:prstDash val="solid"/>
              <a:miter/>
            </a:ln>
          </p:spPr>
          <p:txBody>
            <a:bodyPr rtlCol="0" anchor="ctr"/>
            <a:lstStyle/>
            <a:p>
              <a:endParaRPr lang="en-GB" dirty="0">
                <a:latin typeface="Poppins" panose="00000500000000000000" pitchFamily="2" charset="0"/>
              </a:endParaRPr>
            </a:p>
          </p:txBody>
        </p:sp>
        <p:sp>
          <p:nvSpPr>
            <p:cNvPr id="64" name="Freeform: Shape 63">
              <a:extLst>
                <a:ext uri="{FF2B5EF4-FFF2-40B4-BE49-F238E27FC236}">
                  <a16:creationId xmlns:a16="http://schemas.microsoft.com/office/drawing/2014/main" id="{3DC3FF44-374E-643E-73DA-DDC7020E5A2A}"/>
                </a:ext>
              </a:extLst>
            </p:cNvPr>
            <p:cNvSpPr/>
            <p:nvPr/>
          </p:nvSpPr>
          <p:spPr>
            <a:xfrm>
              <a:off x="5849008" y="5104592"/>
              <a:ext cx="493981" cy="493981"/>
            </a:xfrm>
            <a:custGeom>
              <a:avLst/>
              <a:gdLst>
                <a:gd name="connsiteX0" fmla="*/ 493981 w 493981"/>
                <a:gd name="connsiteY0" fmla="*/ 246991 h 493981"/>
                <a:gd name="connsiteX1" fmla="*/ 246991 w 493981"/>
                <a:gd name="connsiteY1" fmla="*/ 493981 h 493981"/>
                <a:gd name="connsiteX2" fmla="*/ 0 w 493981"/>
                <a:gd name="connsiteY2" fmla="*/ 246991 h 493981"/>
                <a:gd name="connsiteX3" fmla="*/ 246991 w 493981"/>
                <a:gd name="connsiteY3" fmla="*/ 0 h 493981"/>
                <a:gd name="connsiteX4" fmla="*/ 493981 w 493981"/>
                <a:gd name="connsiteY4" fmla="*/ 246991 h 493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981" h="493981">
                  <a:moveTo>
                    <a:pt x="493981" y="246991"/>
                  </a:moveTo>
                  <a:cubicBezTo>
                    <a:pt x="493981" y="383115"/>
                    <a:pt x="383109" y="493981"/>
                    <a:pt x="246991" y="493981"/>
                  </a:cubicBezTo>
                  <a:cubicBezTo>
                    <a:pt x="110872" y="493981"/>
                    <a:pt x="0" y="383109"/>
                    <a:pt x="0" y="246991"/>
                  </a:cubicBezTo>
                  <a:cubicBezTo>
                    <a:pt x="0" y="110318"/>
                    <a:pt x="110872" y="0"/>
                    <a:pt x="246991" y="0"/>
                  </a:cubicBezTo>
                  <a:cubicBezTo>
                    <a:pt x="383115" y="6"/>
                    <a:pt x="493981" y="110331"/>
                    <a:pt x="493981" y="246991"/>
                  </a:cubicBezTo>
                  <a:close/>
                </a:path>
              </a:pathLst>
            </a:custGeom>
            <a:solidFill>
              <a:schemeClr val="accent1"/>
            </a:solidFill>
            <a:ln w="1548" cap="flat">
              <a:noFill/>
              <a:prstDash val="solid"/>
              <a:miter/>
            </a:ln>
          </p:spPr>
          <p:txBody>
            <a:bodyPr rtlCol="0" anchor="ctr"/>
            <a:lstStyle/>
            <a:p>
              <a:endParaRPr lang="en-GB" dirty="0">
                <a:latin typeface="Poppins" panose="00000500000000000000" pitchFamily="2" charset="0"/>
              </a:endParaRPr>
            </a:p>
          </p:txBody>
        </p:sp>
        <p:sp>
          <p:nvSpPr>
            <p:cNvPr id="65" name="Freeform: Shape 64">
              <a:extLst>
                <a:ext uri="{FF2B5EF4-FFF2-40B4-BE49-F238E27FC236}">
                  <a16:creationId xmlns:a16="http://schemas.microsoft.com/office/drawing/2014/main" id="{29652C43-E079-D951-27CF-3E1F5F3A22A6}"/>
                </a:ext>
              </a:extLst>
            </p:cNvPr>
            <p:cNvSpPr/>
            <p:nvPr/>
          </p:nvSpPr>
          <p:spPr>
            <a:xfrm>
              <a:off x="6370423" y="5104592"/>
              <a:ext cx="493981" cy="493981"/>
            </a:xfrm>
            <a:custGeom>
              <a:avLst/>
              <a:gdLst>
                <a:gd name="connsiteX0" fmla="*/ 493981 w 493981"/>
                <a:gd name="connsiteY0" fmla="*/ 246991 h 493981"/>
                <a:gd name="connsiteX1" fmla="*/ 246991 w 493981"/>
                <a:gd name="connsiteY1" fmla="*/ 493981 h 493981"/>
                <a:gd name="connsiteX2" fmla="*/ 0 w 493981"/>
                <a:gd name="connsiteY2" fmla="*/ 246991 h 493981"/>
                <a:gd name="connsiteX3" fmla="*/ 246991 w 493981"/>
                <a:gd name="connsiteY3" fmla="*/ 0 h 493981"/>
                <a:gd name="connsiteX4" fmla="*/ 493981 w 493981"/>
                <a:gd name="connsiteY4" fmla="*/ 246991 h 493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981" h="493981">
                  <a:moveTo>
                    <a:pt x="493981" y="246991"/>
                  </a:moveTo>
                  <a:cubicBezTo>
                    <a:pt x="493981" y="383115"/>
                    <a:pt x="383114" y="493981"/>
                    <a:pt x="246991" y="493981"/>
                  </a:cubicBezTo>
                  <a:cubicBezTo>
                    <a:pt x="110872" y="493981"/>
                    <a:pt x="0" y="383109"/>
                    <a:pt x="0" y="246991"/>
                  </a:cubicBezTo>
                  <a:cubicBezTo>
                    <a:pt x="0" y="110318"/>
                    <a:pt x="110872" y="0"/>
                    <a:pt x="246991" y="0"/>
                  </a:cubicBezTo>
                  <a:cubicBezTo>
                    <a:pt x="383114" y="6"/>
                    <a:pt x="493981" y="110331"/>
                    <a:pt x="493981" y="246991"/>
                  </a:cubicBezTo>
                  <a:close/>
                </a:path>
              </a:pathLst>
            </a:custGeom>
            <a:solidFill>
              <a:schemeClr val="accent1">
                <a:lumMod val="60000"/>
                <a:lumOff val="40000"/>
              </a:schemeClr>
            </a:solidFill>
            <a:ln w="1548" cap="flat">
              <a:noFill/>
              <a:prstDash val="solid"/>
              <a:miter/>
            </a:ln>
          </p:spPr>
          <p:txBody>
            <a:bodyPr rtlCol="0" anchor="ctr"/>
            <a:lstStyle/>
            <a:p>
              <a:endParaRPr lang="en-GB" dirty="0">
                <a:latin typeface="Poppins" panose="00000500000000000000" pitchFamily="2" charset="0"/>
              </a:endParaRPr>
            </a:p>
          </p:txBody>
        </p:sp>
        <p:sp>
          <p:nvSpPr>
            <p:cNvPr id="66" name="Freeform: Shape 65">
              <a:extLst>
                <a:ext uri="{FF2B5EF4-FFF2-40B4-BE49-F238E27FC236}">
                  <a16:creationId xmlns:a16="http://schemas.microsoft.com/office/drawing/2014/main" id="{55C1A4C3-BF7D-9865-71E4-DBABFECC35EE}"/>
                </a:ext>
              </a:extLst>
            </p:cNvPr>
            <p:cNvSpPr/>
            <p:nvPr/>
          </p:nvSpPr>
          <p:spPr>
            <a:xfrm>
              <a:off x="6446185" y="5680935"/>
              <a:ext cx="528028" cy="658643"/>
            </a:xfrm>
            <a:custGeom>
              <a:avLst/>
              <a:gdLst>
                <a:gd name="connsiteX0" fmla="*/ 528013 w 528028"/>
                <a:gd name="connsiteY0" fmla="*/ 356754 h 658643"/>
                <a:gd name="connsiteX1" fmla="*/ 528013 w 528028"/>
                <a:gd name="connsiteY1" fmla="*/ 576312 h 658643"/>
                <a:gd name="connsiteX2" fmla="*/ 445683 w 528028"/>
                <a:gd name="connsiteY2" fmla="*/ 658643 h 658643"/>
                <a:gd name="connsiteX3" fmla="*/ 198691 w 528028"/>
                <a:gd name="connsiteY3" fmla="*/ 658643 h 658643"/>
                <a:gd name="connsiteX4" fmla="*/ 198691 w 528028"/>
                <a:gd name="connsiteY4" fmla="*/ 466534 h 658643"/>
                <a:gd name="connsiteX5" fmla="*/ 112519 w 528028"/>
                <a:gd name="connsiteY5" fmla="*/ 170696 h 658643"/>
                <a:gd name="connsiteX6" fmla="*/ 88366 w 528028"/>
                <a:gd name="connsiteY6" fmla="*/ 136664 h 658643"/>
                <a:gd name="connsiteX7" fmla="*/ 37871 w 528028"/>
                <a:gd name="connsiteY7" fmla="*/ 78486 h 658643"/>
                <a:gd name="connsiteX8" fmla="*/ 0 w 528028"/>
                <a:gd name="connsiteY8" fmla="*/ 43908 h 658643"/>
                <a:gd name="connsiteX9" fmla="*/ 171254 w 528028"/>
                <a:gd name="connsiteY9" fmla="*/ 0 h 658643"/>
                <a:gd name="connsiteX10" fmla="*/ 423195 w 528028"/>
                <a:gd name="connsiteY10" fmla="*/ 103740 h 658643"/>
                <a:gd name="connsiteX11" fmla="*/ 528028 w 528028"/>
                <a:gd name="connsiteY11" fmla="*/ 356765 h 6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8028" h="658643">
                  <a:moveTo>
                    <a:pt x="528013" y="356754"/>
                  </a:moveTo>
                  <a:lnTo>
                    <a:pt x="528013" y="576312"/>
                  </a:lnTo>
                  <a:cubicBezTo>
                    <a:pt x="528013" y="621867"/>
                    <a:pt x="491233" y="658643"/>
                    <a:pt x="445683" y="658643"/>
                  </a:cubicBezTo>
                  <a:lnTo>
                    <a:pt x="198691" y="658643"/>
                  </a:lnTo>
                  <a:lnTo>
                    <a:pt x="198691" y="466534"/>
                  </a:lnTo>
                  <a:cubicBezTo>
                    <a:pt x="198691" y="361701"/>
                    <a:pt x="167951" y="256308"/>
                    <a:pt x="112519" y="170696"/>
                  </a:cubicBezTo>
                  <a:cubicBezTo>
                    <a:pt x="104288" y="158073"/>
                    <a:pt x="95504" y="145995"/>
                    <a:pt x="88366" y="136664"/>
                  </a:cubicBezTo>
                  <a:cubicBezTo>
                    <a:pt x="75195" y="118002"/>
                    <a:pt x="59825" y="100440"/>
                    <a:pt x="37871" y="78486"/>
                  </a:cubicBezTo>
                  <a:cubicBezTo>
                    <a:pt x="25248" y="65863"/>
                    <a:pt x="12625" y="54333"/>
                    <a:pt x="0" y="43908"/>
                  </a:cubicBezTo>
                  <a:cubicBezTo>
                    <a:pt x="51594" y="15368"/>
                    <a:pt x="110325" y="0"/>
                    <a:pt x="171254" y="0"/>
                  </a:cubicBezTo>
                  <a:cubicBezTo>
                    <a:pt x="266211" y="0"/>
                    <a:pt x="355686" y="36776"/>
                    <a:pt x="423195" y="103740"/>
                  </a:cubicBezTo>
                  <a:cubicBezTo>
                    <a:pt x="491249" y="172343"/>
                    <a:pt x="528028" y="261807"/>
                    <a:pt x="528028" y="356765"/>
                  </a:cubicBezTo>
                  <a:close/>
                </a:path>
              </a:pathLst>
            </a:custGeom>
            <a:solidFill>
              <a:schemeClr val="accent1">
                <a:lumMod val="60000"/>
                <a:lumOff val="40000"/>
              </a:schemeClr>
            </a:solidFill>
            <a:ln w="1548" cap="flat">
              <a:noFill/>
              <a:prstDash val="solid"/>
              <a:miter/>
            </a:ln>
          </p:spPr>
          <p:txBody>
            <a:bodyPr rtlCol="0" anchor="ctr"/>
            <a:lstStyle/>
            <a:p>
              <a:endParaRPr lang="en-GB" dirty="0">
                <a:latin typeface="Poppins" panose="00000500000000000000" pitchFamily="2" charset="0"/>
              </a:endParaRPr>
            </a:p>
          </p:txBody>
        </p:sp>
        <p:sp>
          <p:nvSpPr>
            <p:cNvPr id="67" name="Freeform: Shape 66">
              <a:extLst>
                <a:ext uri="{FF2B5EF4-FFF2-40B4-BE49-F238E27FC236}">
                  <a16:creationId xmlns:a16="http://schemas.microsoft.com/office/drawing/2014/main" id="{BDB67C01-8449-A4FD-9CA9-C468FA7272DB}"/>
                </a:ext>
              </a:extLst>
            </p:cNvPr>
            <p:cNvSpPr/>
            <p:nvPr/>
          </p:nvSpPr>
          <p:spPr>
            <a:xfrm>
              <a:off x="5217803" y="5680911"/>
              <a:ext cx="528568" cy="658658"/>
            </a:xfrm>
            <a:custGeom>
              <a:avLst/>
              <a:gdLst>
                <a:gd name="connsiteX0" fmla="*/ 528565 w 528568"/>
                <a:gd name="connsiteY0" fmla="*/ 43910 h 658658"/>
                <a:gd name="connsiteX1" fmla="*/ 444586 w 528568"/>
                <a:gd name="connsiteY1" fmla="*/ 130635 h 658658"/>
                <a:gd name="connsiteX2" fmla="*/ 416593 w 528568"/>
                <a:gd name="connsiteY2" fmla="*/ 170152 h 658658"/>
                <a:gd name="connsiteX3" fmla="*/ 329322 w 528568"/>
                <a:gd name="connsiteY3" fmla="*/ 466550 h 658658"/>
                <a:gd name="connsiteX4" fmla="*/ 329322 w 528568"/>
                <a:gd name="connsiteY4" fmla="*/ 658659 h 658658"/>
                <a:gd name="connsiteX5" fmla="*/ 82332 w 528568"/>
                <a:gd name="connsiteY5" fmla="*/ 658659 h 658658"/>
                <a:gd name="connsiteX6" fmla="*/ 0 w 528568"/>
                <a:gd name="connsiteY6" fmla="*/ 576327 h 658658"/>
                <a:gd name="connsiteX7" fmla="*/ 0 w 528568"/>
                <a:gd name="connsiteY7" fmla="*/ 356770 h 658658"/>
                <a:gd name="connsiteX8" fmla="*/ 356769 w 528568"/>
                <a:gd name="connsiteY8" fmla="*/ 0 h 658658"/>
                <a:gd name="connsiteX9" fmla="*/ 528568 w 528568"/>
                <a:gd name="connsiteY9" fmla="*/ 43902 h 658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568" h="658658">
                  <a:moveTo>
                    <a:pt x="528565" y="43910"/>
                  </a:moveTo>
                  <a:cubicBezTo>
                    <a:pt x="497826" y="69156"/>
                    <a:pt x="469287" y="98796"/>
                    <a:pt x="444586" y="130635"/>
                  </a:cubicBezTo>
                  <a:cubicBezTo>
                    <a:pt x="435255" y="142712"/>
                    <a:pt x="425924" y="155336"/>
                    <a:pt x="416593" y="170152"/>
                  </a:cubicBezTo>
                  <a:cubicBezTo>
                    <a:pt x="359508" y="258522"/>
                    <a:pt x="329322" y="361157"/>
                    <a:pt x="329322" y="466550"/>
                  </a:cubicBezTo>
                  <a:lnTo>
                    <a:pt x="329322" y="658659"/>
                  </a:lnTo>
                  <a:lnTo>
                    <a:pt x="82332" y="658659"/>
                  </a:lnTo>
                  <a:cubicBezTo>
                    <a:pt x="36776" y="658659"/>
                    <a:pt x="0" y="621882"/>
                    <a:pt x="0" y="576327"/>
                  </a:cubicBezTo>
                  <a:lnTo>
                    <a:pt x="0" y="356770"/>
                  </a:lnTo>
                  <a:cubicBezTo>
                    <a:pt x="0" y="160275"/>
                    <a:pt x="160275" y="0"/>
                    <a:pt x="356769" y="0"/>
                  </a:cubicBezTo>
                  <a:cubicBezTo>
                    <a:pt x="417701" y="-6"/>
                    <a:pt x="476431" y="15363"/>
                    <a:pt x="528568" y="43902"/>
                  </a:cubicBezTo>
                  <a:close/>
                </a:path>
              </a:pathLst>
            </a:custGeom>
            <a:solidFill>
              <a:schemeClr val="accent1">
                <a:lumMod val="60000"/>
                <a:lumOff val="40000"/>
              </a:schemeClr>
            </a:solidFill>
            <a:ln w="1548" cap="flat">
              <a:noFill/>
              <a:prstDash val="solid"/>
              <a:miter/>
            </a:ln>
          </p:spPr>
          <p:txBody>
            <a:bodyPr rtlCol="0" anchor="ctr"/>
            <a:lstStyle/>
            <a:p>
              <a:endParaRPr lang="en-GB" dirty="0">
                <a:latin typeface="Poppins" panose="00000500000000000000" pitchFamily="2" charset="0"/>
              </a:endParaRPr>
            </a:p>
          </p:txBody>
        </p:sp>
        <p:sp>
          <p:nvSpPr>
            <p:cNvPr id="68" name="Freeform: Shape 67">
              <a:extLst>
                <a:ext uri="{FF2B5EF4-FFF2-40B4-BE49-F238E27FC236}">
                  <a16:creationId xmlns:a16="http://schemas.microsoft.com/office/drawing/2014/main" id="{9B800D14-C698-C541-286F-87BB8A2FC1AE}"/>
                </a:ext>
              </a:extLst>
            </p:cNvPr>
            <p:cNvSpPr/>
            <p:nvPr/>
          </p:nvSpPr>
          <p:spPr>
            <a:xfrm>
              <a:off x="5327578" y="5104592"/>
              <a:ext cx="493981" cy="493981"/>
            </a:xfrm>
            <a:custGeom>
              <a:avLst/>
              <a:gdLst>
                <a:gd name="connsiteX0" fmla="*/ 493981 w 493981"/>
                <a:gd name="connsiteY0" fmla="*/ 246991 h 493981"/>
                <a:gd name="connsiteX1" fmla="*/ 246991 w 493981"/>
                <a:gd name="connsiteY1" fmla="*/ 493981 h 493981"/>
                <a:gd name="connsiteX2" fmla="*/ 0 w 493981"/>
                <a:gd name="connsiteY2" fmla="*/ 246991 h 493981"/>
                <a:gd name="connsiteX3" fmla="*/ 246991 w 493981"/>
                <a:gd name="connsiteY3" fmla="*/ 0 h 493981"/>
                <a:gd name="connsiteX4" fmla="*/ 493981 w 493981"/>
                <a:gd name="connsiteY4" fmla="*/ 246991 h 493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981" h="493981">
                  <a:moveTo>
                    <a:pt x="493981" y="246991"/>
                  </a:moveTo>
                  <a:cubicBezTo>
                    <a:pt x="493981" y="383115"/>
                    <a:pt x="383109" y="493981"/>
                    <a:pt x="246991" y="493981"/>
                  </a:cubicBezTo>
                  <a:cubicBezTo>
                    <a:pt x="110872" y="493981"/>
                    <a:pt x="0" y="383109"/>
                    <a:pt x="0" y="246991"/>
                  </a:cubicBezTo>
                  <a:cubicBezTo>
                    <a:pt x="0" y="110318"/>
                    <a:pt x="110872" y="0"/>
                    <a:pt x="246991" y="0"/>
                  </a:cubicBezTo>
                  <a:cubicBezTo>
                    <a:pt x="383109" y="6"/>
                    <a:pt x="493981" y="110331"/>
                    <a:pt x="493981" y="246991"/>
                  </a:cubicBezTo>
                  <a:close/>
                </a:path>
              </a:pathLst>
            </a:custGeom>
            <a:solidFill>
              <a:schemeClr val="accent1">
                <a:lumMod val="60000"/>
                <a:lumOff val="40000"/>
              </a:schemeClr>
            </a:solidFill>
            <a:ln w="1548" cap="flat">
              <a:noFill/>
              <a:prstDash val="solid"/>
              <a:miter/>
            </a:ln>
          </p:spPr>
          <p:txBody>
            <a:bodyPr rtlCol="0" anchor="ctr"/>
            <a:lstStyle/>
            <a:p>
              <a:endParaRPr lang="en-GB" dirty="0">
                <a:latin typeface="Poppins" panose="00000500000000000000" pitchFamily="2" charset="0"/>
              </a:endParaRPr>
            </a:p>
          </p:txBody>
        </p:sp>
      </p:grpSp>
    </p:spTree>
    <p:extLst>
      <p:ext uri="{BB962C8B-B14F-4D97-AF65-F5344CB8AC3E}">
        <p14:creationId xmlns:p14="http://schemas.microsoft.com/office/powerpoint/2010/main" val="38509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58000">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14:bounceEnd="58000">
                                          <p:cBhvr additive="base">
                                            <p:cTn id="12" dur="500" fill="hold"/>
                                            <p:tgtEl>
                                              <p:spTgt spid="36"/>
                                            </p:tgtEl>
                                            <p:attrNameLst>
                                              <p:attrName>ppt_x</p:attrName>
                                            </p:attrNameLst>
                                          </p:cBhvr>
                                          <p:tavLst>
                                            <p:tav tm="0">
                                              <p:val>
                                                <p:strVal val="0-#ppt_w/2"/>
                                              </p:val>
                                            </p:tav>
                                            <p:tav tm="100000">
                                              <p:val>
                                                <p:strVal val="#ppt_x"/>
                                              </p:val>
                                            </p:tav>
                                          </p:tavLst>
                                        </p:anim>
                                        <p:anim calcmode="lin" valueType="num" p14:bounceEnd="58000">
                                          <p:cBhvr additive="base">
                                            <p:cTn id="13" dur="500" fill="hold"/>
                                            <p:tgtEl>
                                              <p:spTgt spid="3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14:presetBounceEnd="60000">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14:bounceEnd="60000">
                                          <p:cBhvr additive="base">
                                            <p:cTn id="16" dur="500" fill="hold"/>
                                            <p:tgtEl>
                                              <p:spTgt spid="38"/>
                                            </p:tgtEl>
                                            <p:attrNameLst>
                                              <p:attrName>ppt_x</p:attrName>
                                            </p:attrNameLst>
                                          </p:cBhvr>
                                          <p:tavLst>
                                            <p:tav tm="0">
                                              <p:val>
                                                <p:strVal val="1+#ppt_w/2"/>
                                              </p:val>
                                            </p:tav>
                                            <p:tav tm="100000">
                                              <p:val>
                                                <p:strVal val="#ppt_x"/>
                                              </p:val>
                                            </p:tav>
                                          </p:tavLst>
                                        </p:anim>
                                        <p:anim calcmode="lin" valueType="num" p14:bounceEnd="60000">
                                          <p:cBhvr additive="base">
                                            <p:cTn id="17" dur="500" fill="hold"/>
                                            <p:tgtEl>
                                              <p:spTgt spid="3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14:presetBounceEnd="60000">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14:bounceEnd="60000">
                                          <p:cBhvr additive="base">
                                            <p:cTn id="20" dur="500" fill="hold"/>
                                            <p:tgtEl>
                                              <p:spTgt spid="25"/>
                                            </p:tgtEl>
                                            <p:attrNameLst>
                                              <p:attrName>ppt_x</p:attrName>
                                            </p:attrNameLst>
                                          </p:cBhvr>
                                          <p:tavLst>
                                            <p:tav tm="0">
                                              <p:val>
                                                <p:strVal val="1+#ppt_w/2"/>
                                              </p:val>
                                            </p:tav>
                                            <p:tav tm="100000">
                                              <p:val>
                                                <p:strVal val="#ppt_x"/>
                                              </p:val>
                                            </p:tav>
                                          </p:tavLst>
                                        </p:anim>
                                        <p:anim calcmode="lin" valueType="num" p14:bounceEnd="60000">
                                          <p:cBhvr additive="base">
                                            <p:cTn id="21" dur="500" fill="hold"/>
                                            <p:tgtEl>
                                              <p:spTgt spid="25"/>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14:presetBounceEnd="60000">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14:bounceEnd="60000">
                                          <p:cBhvr additive="base">
                                            <p:cTn id="24" dur="500" fill="hold"/>
                                            <p:tgtEl>
                                              <p:spTgt spid="37"/>
                                            </p:tgtEl>
                                            <p:attrNameLst>
                                              <p:attrName>ppt_x</p:attrName>
                                            </p:attrNameLst>
                                          </p:cBhvr>
                                          <p:tavLst>
                                            <p:tav tm="0">
                                              <p:val>
                                                <p:strVal val="0-#ppt_w/2"/>
                                              </p:val>
                                            </p:tav>
                                            <p:tav tm="100000">
                                              <p:val>
                                                <p:strVal val="#ppt_x"/>
                                              </p:val>
                                            </p:tav>
                                          </p:tavLst>
                                        </p:anim>
                                        <p:anim calcmode="lin" valueType="num" p14:bounceEnd="60000">
                                          <p:cBhvr additive="base">
                                            <p:cTn id="25" dur="500" fill="hold"/>
                                            <p:tgtEl>
                                              <p:spTgt spid="37"/>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4" fill="hold" nodeType="afterEffect" p14:presetBounceEnd="50000">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14:bounceEnd="50000">
                                          <p:cBhvr additive="base">
                                            <p:cTn id="29" dur="500" fill="hold"/>
                                            <p:tgtEl>
                                              <p:spTgt spid="62"/>
                                            </p:tgtEl>
                                            <p:attrNameLst>
                                              <p:attrName>ppt_x</p:attrName>
                                            </p:attrNameLst>
                                          </p:cBhvr>
                                          <p:tavLst>
                                            <p:tav tm="0">
                                              <p:val>
                                                <p:strVal val="#ppt_x"/>
                                              </p:val>
                                            </p:tav>
                                            <p:tav tm="100000">
                                              <p:val>
                                                <p:strVal val="#ppt_x"/>
                                              </p:val>
                                            </p:tav>
                                          </p:tavLst>
                                        </p:anim>
                                        <p:anim calcmode="lin" valueType="num" p14:bounceEnd="50000">
                                          <p:cBhvr additive="base">
                                            <p:cTn id="30"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0-#ppt_w/2"/>
                                              </p:val>
                                            </p:tav>
                                            <p:tav tm="100000">
                                              <p:val>
                                                <p:strVal val="#ppt_x"/>
                                              </p:val>
                                            </p:tav>
                                          </p:tavLst>
                                        </p:anim>
                                        <p:anim calcmode="lin" valueType="num">
                                          <p:cBhvr additive="base">
                                            <p:cTn id="13" dur="500" fill="hold"/>
                                            <p:tgtEl>
                                              <p:spTgt spid="3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fill="hold"/>
                                            <p:tgtEl>
                                              <p:spTgt spid="38"/>
                                            </p:tgtEl>
                                            <p:attrNameLst>
                                              <p:attrName>ppt_x</p:attrName>
                                            </p:attrNameLst>
                                          </p:cBhvr>
                                          <p:tavLst>
                                            <p:tav tm="0">
                                              <p:val>
                                                <p:strVal val="1+#ppt_w/2"/>
                                              </p:val>
                                            </p:tav>
                                            <p:tav tm="100000">
                                              <p:val>
                                                <p:strVal val="#ppt_x"/>
                                              </p:val>
                                            </p:tav>
                                          </p:tavLst>
                                        </p:anim>
                                        <p:anim calcmode="lin" valueType="num">
                                          <p:cBhvr additive="base">
                                            <p:cTn id="17" dur="500" fill="hold"/>
                                            <p:tgtEl>
                                              <p:spTgt spid="38"/>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1+#ppt_w/2"/>
                                              </p:val>
                                            </p:tav>
                                            <p:tav tm="100000">
                                              <p:val>
                                                <p:strVal val="#ppt_x"/>
                                              </p:val>
                                            </p:tav>
                                          </p:tavLst>
                                        </p:anim>
                                        <p:anim calcmode="lin" valueType="num">
                                          <p:cBhvr additive="base">
                                            <p:cTn id="21" dur="500" fill="hold"/>
                                            <p:tgtEl>
                                              <p:spTgt spid="25"/>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additive="base">
                                            <p:cTn id="24" dur="500" fill="hold"/>
                                            <p:tgtEl>
                                              <p:spTgt spid="37"/>
                                            </p:tgtEl>
                                            <p:attrNameLst>
                                              <p:attrName>ppt_x</p:attrName>
                                            </p:attrNameLst>
                                          </p:cBhvr>
                                          <p:tavLst>
                                            <p:tav tm="0">
                                              <p:val>
                                                <p:strVal val="0-#ppt_w/2"/>
                                              </p:val>
                                            </p:tav>
                                            <p:tav tm="100000">
                                              <p:val>
                                                <p:strVal val="#ppt_x"/>
                                              </p:val>
                                            </p:tav>
                                          </p:tavLst>
                                        </p:anim>
                                        <p:anim calcmode="lin" valueType="num">
                                          <p:cBhvr additive="base">
                                            <p:cTn id="25" dur="500" fill="hold"/>
                                            <p:tgtEl>
                                              <p:spTgt spid="37"/>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62"/>
                                            </p:tgtEl>
                                            <p:attrNameLst>
                                              <p:attrName>style.visibility</p:attrName>
                                            </p:attrNameLst>
                                          </p:cBhvr>
                                          <p:to>
                                            <p:strVal val="visible"/>
                                          </p:to>
                                        </p:set>
                                        <p:anim calcmode="lin" valueType="num">
                                          <p:cBhvr additive="base">
                                            <p:cTn id="29" dur="500" fill="hold"/>
                                            <p:tgtEl>
                                              <p:spTgt spid="62"/>
                                            </p:tgtEl>
                                            <p:attrNameLst>
                                              <p:attrName>ppt_x</p:attrName>
                                            </p:attrNameLst>
                                          </p:cBhvr>
                                          <p:tavLst>
                                            <p:tav tm="0">
                                              <p:val>
                                                <p:strVal val="#ppt_x"/>
                                              </p:val>
                                            </p:tav>
                                            <p:tav tm="100000">
                                              <p:val>
                                                <p:strVal val="#ppt_x"/>
                                              </p:val>
                                            </p:tav>
                                          </p:tavLst>
                                        </p:anim>
                                        <p:anim calcmode="lin" valueType="num">
                                          <p:cBhvr additive="base">
                                            <p:cTn id="30"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9" name="Straight Connector 48">
            <a:extLst>
              <a:ext uri="{FF2B5EF4-FFF2-40B4-BE49-F238E27FC236}">
                <a16:creationId xmlns:a16="http://schemas.microsoft.com/office/drawing/2014/main" id="{A6915886-E50C-D088-5B3B-EF78DCC76491}"/>
              </a:ext>
            </a:extLst>
          </p:cNvPr>
          <p:cNvCxnSpPr>
            <a:cxnSpLocks/>
          </p:cNvCxnSpPr>
          <p:nvPr/>
        </p:nvCxnSpPr>
        <p:spPr>
          <a:xfrm>
            <a:off x="6852920" y="1980156"/>
            <a:ext cx="1536700" cy="0"/>
          </a:xfrm>
          <a:prstGeom prst="line">
            <a:avLst/>
          </a:prstGeom>
          <a:ln w="76200">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7B3F77D-D038-B5CC-1DE3-C1B35BCDC70A}"/>
              </a:ext>
            </a:extLst>
          </p:cNvPr>
          <p:cNvCxnSpPr>
            <a:cxnSpLocks/>
          </p:cNvCxnSpPr>
          <p:nvPr/>
        </p:nvCxnSpPr>
        <p:spPr>
          <a:xfrm flipV="1">
            <a:off x="3883843" y="1980156"/>
            <a:ext cx="1460317" cy="1"/>
          </a:xfrm>
          <a:prstGeom prst="line">
            <a:avLst/>
          </a:prstGeom>
          <a:ln w="76200">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 name="Graphic 2">
            <a:extLst>
              <a:ext uri="{FF2B5EF4-FFF2-40B4-BE49-F238E27FC236}">
                <a16:creationId xmlns:a16="http://schemas.microsoft.com/office/drawing/2014/main" id="{244B5EAD-88CC-8286-C0AB-04B716E3A5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2057" y="790440"/>
            <a:ext cx="2379435" cy="2379435"/>
          </a:xfrm>
          <a:prstGeom prst="rect">
            <a:avLst/>
          </a:prstGeom>
        </p:spPr>
      </p:pic>
      <p:pic>
        <p:nvPicPr>
          <p:cNvPr id="5" name="Graphic 4">
            <a:extLst>
              <a:ext uri="{FF2B5EF4-FFF2-40B4-BE49-F238E27FC236}">
                <a16:creationId xmlns:a16="http://schemas.microsoft.com/office/drawing/2014/main" id="{1B914D3B-B856-88CD-B4AB-355B04F6DD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93534" y="790440"/>
            <a:ext cx="2379435" cy="2379435"/>
          </a:xfrm>
          <a:prstGeom prst="rect">
            <a:avLst/>
          </a:prstGeom>
        </p:spPr>
      </p:pic>
      <p:sp>
        <p:nvSpPr>
          <p:cNvPr id="21" name="Arrow: Up 20">
            <a:extLst>
              <a:ext uri="{FF2B5EF4-FFF2-40B4-BE49-F238E27FC236}">
                <a16:creationId xmlns:a16="http://schemas.microsoft.com/office/drawing/2014/main" id="{2BBA2EDE-A386-CFF5-6197-006ACDFDD4F7}"/>
              </a:ext>
            </a:extLst>
          </p:cNvPr>
          <p:cNvSpPr/>
          <p:nvPr/>
        </p:nvSpPr>
        <p:spPr>
          <a:xfrm>
            <a:off x="6032500" y="2697480"/>
            <a:ext cx="199693" cy="1369205"/>
          </a:xfrm>
          <a:prstGeom prst="upArrow">
            <a:avLst>
              <a:gd name="adj1" fmla="val 50000"/>
              <a:gd name="adj2" fmla="val 91924"/>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35" name="Graphic 34">
            <a:extLst>
              <a:ext uri="{FF2B5EF4-FFF2-40B4-BE49-F238E27FC236}">
                <a16:creationId xmlns:a16="http://schemas.microsoft.com/office/drawing/2014/main" id="{4E467E1F-E8A0-67F9-D885-938DAEEFCFD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28505" y="3473835"/>
            <a:ext cx="2808015" cy="2808015"/>
          </a:xfrm>
          <a:prstGeom prst="rect">
            <a:avLst/>
          </a:prstGeom>
        </p:spPr>
      </p:pic>
      <p:sp>
        <p:nvSpPr>
          <p:cNvPr id="51" name="Graphic 8">
            <a:extLst>
              <a:ext uri="{FF2B5EF4-FFF2-40B4-BE49-F238E27FC236}">
                <a16:creationId xmlns:a16="http://schemas.microsoft.com/office/drawing/2014/main" id="{A3A0E082-3E84-D960-C60D-27D329B011DD}"/>
              </a:ext>
            </a:extLst>
          </p:cNvPr>
          <p:cNvSpPr/>
          <p:nvPr/>
        </p:nvSpPr>
        <p:spPr>
          <a:xfrm>
            <a:off x="5237288" y="1602236"/>
            <a:ext cx="1790449" cy="978312"/>
          </a:xfrm>
          <a:custGeom>
            <a:avLst/>
            <a:gdLst>
              <a:gd name="connsiteX0" fmla="*/ 1075512 w 3343515"/>
              <a:gd name="connsiteY0" fmla="*/ 1539888 h 1826916"/>
              <a:gd name="connsiteX1" fmla="*/ 1102641 w 3343515"/>
              <a:gd name="connsiteY1" fmla="*/ 1653507 h 1826916"/>
              <a:gd name="connsiteX2" fmla="*/ 1217281 w 3343515"/>
              <a:gd name="connsiteY2" fmla="*/ 1631630 h 1826916"/>
              <a:gd name="connsiteX3" fmla="*/ 1339504 w 3343515"/>
              <a:gd name="connsiteY3" fmla="*/ 1459670 h 1826916"/>
              <a:gd name="connsiteX4" fmla="*/ 1322148 w 3343515"/>
              <a:gd name="connsiteY4" fmla="*/ 1343863 h 1826916"/>
              <a:gd name="connsiteX5" fmla="*/ 1205759 w 3343515"/>
              <a:gd name="connsiteY5" fmla="*/ 1356259 h 1826916"/>
              <a:gd name="connsiteX6" fmla="*/ 1201674 w 3343515"/>
              <a:gd name="connsiteY6" fmla="*/ 1362240 h 1826916"/>
              <a:gd name="connsiteX7" fmla="*/ 1079597 w 3343515"/>
              <a:gd name="connsiteY7" fmla="*/ 1534343 h 1826916"/>
              <a:gd name="connsiteX8" fmla="*/ 1075515 w 3343515"/>
              <a:gd name="connsiteY8" fmla="*/ 1539885 h 1826916"/>
              <a:gd name="connsiteX9" fmla="*/ 1121017 w 3343515"/>
              <a:gd name="connsiteY9" fmla="*/ 1312798 h 1826916"/>
              <a:gd name="connsiteX10" fmla="*/ 1006524 w 3343515"/>
              <a:gd name="connsiteY10" fmla="*/ 1474111 h 1826916"/>
              <a:gd name="connsiteX11" fmla="*/ 1002438 w 3343515"/>
              <a:gd name="connsiteY11" fmla="*/ 1479070 h 1826916"/>
              <a:gd name="connsiteX12" fmla="*/ 998356 w 3343515"/>
              <a:gd name="connsiteY12" fmla="*/ 1485051 h 1826916"/>
              <a:gd name="connsiteX13" fmla="*/ 998356 w 3343515"/>
              <a:gd name="connsiteY13" fmla="*/ 1485197 h 1826916"/>
              <a:gd name="connsiteX14" fmla="*/ 887070 w 3343515"/>
              <a:gd name="connsiteY14" fmla="*/ 1501240 h 1826916"/>
              <a:gd name="connsiteX15" fmla="*/ 882403 w 3343515"/>
              <a:gd name="connsiteY15" fmla="*/ 1497885 h 1826916"/>
              <a:gd name="connsiteX16" fmla="*/ 864754 w 3343515"/>
              <a:gd name="connsiteY16" fmla="*/ 1381789 h 1826916"/>
              <a:gd name="connsiteX17" fmla="*/ 880797 w 3343515"/>
              <a:gd name="connsiteY17" fmla="*/ 1359181 h 1826916"/>
              <a:gd name="connsiteX18" fmla="*/ 880797 w 3343515"/>
              <a:gd name="connsiteY18" fmla="*/ 1359035 h 1826916"/>
              <a:gd name="connsiteX19" fmla="*/ 986538 w 3343515"/>
              <a:gd name="connsiteY19" fmla="*/ 1209975 h 1826916"/>
              <a:gd name="connsiteX20" fmla="*/ 986538 w 3343515"/>
              <a:gd name="connsiteY20" fmla="*/ 1209829 h 1826916"/>
              <a:gd name="connsiteX21" fmla="*/ 1101325 w 3343515"/>
              <a:gd name="connsiteY21" fmla="*/ 1187952 h 1826916"/>
              <a:gd name="connsiteX22" fmla="*/ 1128454 w 3343515"/>
              <a:gd name="connsiteY22" fmla="*/ 1301572 h 1826916"/>
              <a:gd name="connsiteX23" fmla="*/ 1124372 w 3343515"/>
              <a:gd name="connsiteY23" fmla="*/ 1307260 h 1826916"/>
              <a:gd name="connsiteX24" fmla="*/ 1124225 w 3343515"/>
              <a:gd name="connsiteY24" fmla="*/ 1307260 h 1826916"/>
              <a:gd name="connsiteX25" fmla="*/ 1120871 w 3343515"/>
              <a:gd name="connsiteY25" fmla="*/ 1312801 h 1826916"/>
              <a:gd name="connsiteX26" fmla="*/ 1416514 w 3343515"/>
              <a:gd name="connsiteY26" fmla="*/ 1514364 h 1826916"/>
              <a:gd name="connsiteX27" fmla="*/ 1416514 w 3343515"/>
              <a:gd name="connsiteY27" fmla="*/ 1514510 h 1826916"/>
              <a:gd name="connsiteX28" fmla="*/ 1466833 w 3343515"/>
              <a:gd name="connsiteY28" fmla="*/ 1484173 h 1826916"/>
              <a:gd name="connsiteX29" fmla="*/ 1532467 w 3343515"/>
              <a:gd name="connsiteY29" fmla="*/ 1501529 h 1826916"/>
              <a:gd name="connsiteX30" fmla="*/ 1552595 w 3343515"/>
              <a:gd name="connsiteY30" fmla="*/ 1619377 h 1826916"/>
              <a:gd name="connsiteX31" fmla="*/ 1430518 w 3343515"/>
              <a:gd name="connsiteY31" fmla="*/ 1791337 h 1826916"/>
              <a:gd name="connsiteX32" fmla="*/ 1430518 w 3343515"/>
              <a:gd name="connsiteY32" fmla="*/ 1791484 h 1826916"/>
              <a:gd name="connsiteX33" fmla="*/ 1312670 w 3343515"/>
              <a:gd name="connsiteY33" fmla="*/ 1811466 h 1826916"/>
              <a:gd name="connsiteX34" fmla="*/ 1311504 w 3343515"/>
              <a:gd name="connsiteY34" fmla="*/ 1810588 h 1826916"/>
              <a:gd name="connsiteX35" fmla="*/ 1310337 w 3343515"/>
              <a:gd name="connsiteY35" fmla="*/ 1809860 h 1826916"/>
              <a:gd name="connsiteX36" fmla="*/ 1310337 w 3343515"/>
              <a:gd name="connsiteY36" fmla="*/ 1810006 h 1826916"/>
              <a:gd name="connsiteX37" fmla="*/ 1279415 w 3343515"/>
              <a:gd name="connsiteY37" fmla="*/ 1753999 h 1826916"/>
              <a:gd name="connsiteX38" fmla="*/ 1294437 w 3343515"/>
              <a:gd name="connsiteY38" fmla="*/ 1686324 h 1826916"/>
              <a:gd name="connsiteX39" fmla="*/ 1295314 w 3343515"/>
              <a:gd name="connsiteY39" fmla="*/ 1685157 h 1826916"/>
              <a:gd name="connsiteX40" fmla="*/ 1297502 w 3343515"/>
              <a:gd name="connsiteY40" fmla="*/ 1681657 h 1826916"/>
              <a:gd name="connsiteX41" fmla="*/ 1414183 w 3343515"/>
              <a:gd name="connsiteY41" fmla="*/ 1517718 h 1826916"/>
              <a:gd name="connsiteX42" fmla="*/ 1416663 w 3343515"/>
              <a:gd name="connsiteY42" fmla="*/ 1514364 h 1826916"/>
              <a:gd name="connsiteX43" fmla="*/ 664931 w 3343515"/>
              <a:gd name="connsiteY43" fmla="*/ 1221348 h 1826916"/>
              <a:gd name="connsiteX44" fmla="*/ 663471 w 3343515"/>
              <a:gd name="connsiteY44" fmla="*/ 1223389 h 1826916"/>
              <a:gd name="connsiteX45" fmla="*/ 684328 w 3343515"/>
              <a:gd name="connsiteY45" fmla="*/ 1340363 h 1826916"/>
              <a:gd name="connsiteX46" fmla="*/ 740335 w 3343515"/>
              <a:gd name="connsiteY46" fmla="*/ 1348384 h 1826916"/>
              <a:gd name="connsiteX47" fmla="*/ 803781 w 3343515"/>
              <a:gd name="connsiteY47" fmla="*/ 1304338 h 1826916"/>
              <a:gd name="connsiteX48" fmla="*/ 909815 w 3343515"/>
              <a:gd name="connsiteY48" fmla="*/ 1154986 h 1826916"/>
              <a:gd name="connsiteX49" fmla="*/ 909669 w 3343515"/>
              <a:gd name="connsiteY49" fmla="*/ 1154986 h 1826916"/>
              <a:gd name="connsiteX50" fmla="*/ 930528 w 3343515"/>
              <a:gd name="connsiteY50" fmla="*/ 1084538 h 1826916"/>
              <a:gd name="connsiteX51" fmla="*/ 903981 w 3343515"/>
              <a:gd name="connsiteY51" fmla="*/ 1030426 h 1826916"/>
              <a:gd name="connsiteX52" fmla="*/ 786133 w 3343515"/>
              <a:gd name="connsiteY52" fmla="*/ 1050555 h 1826916"/>
              <a:gd name="connsiteX53" fmla="*/ 353407 w 3343515"/>
              <a:gd name="connsiteY53" fmla="*/ 1066744 h 1826916"/>
              <a:gd name="connsiteX54" fmla="*/ 320298 w 3343515"/>
              <a:gd name="connsiteY54" fmla="*/ 1170444 h 1826916"/>
              <a:gd name="connsiteX55" fmla="*/ 0 w 3343515"/>
              <a:gd name="connsiteY55" fmla="*/ 1068203 h 1826916"/>
              <a:gd name="connsiteX56" fmla="*/ 330504 w 3343515"/>
              <a:gd name="connsiteY56" fmla="*/ 33225 h 1826916"/>
              <a:gd name="connsiteX57" fmla="*/ 650801 w 3343515"/>
              <a:gd name="connsiteY57" fmla="*/ 135465 h 1826916"/>
              <a:gd name="connsiteX58" fmla="*/ 624693 w 3343515"/>
              <a:gd name="connsiteY58" fmla="*/ 216996 h 1826916"/>
              <a:gd name="connsiteX59" fmla="*/ 624839 w 3343515"/>
              <a:gd name="connsiteY59" fmla="*/ 217142 h 1826916"/>
              <a:gd name="connsiteX60" fmla="*/ 619297 w 3343515"/>
              <a:gd name="connsiteY60" fmla="*/ 234352 h 1826916"/>
              <a:gd name="connsiteX61" fmla="*/ 355305 w 3343515"/>
              <a:gd name="connsiteY61" fmla="*/ 1061047 h 1826916"/>
              <a:gd name="connsiteX62" fmla="*/ 353557 w 3343515"/>
              <a:gd name="connsiteY62" fmla="*/ 1066734 h 1826916"/>
              <a:gd name="connsiteX63" fmla="*/ 2672159 w 3343515"/>
              <a:gd name="connsiteY63" fmla="*/ 1080892 h 1826916"/>
              <a:gd name="connsiteX64" fmla="*/ 2884958 w 3343515"/>
              <a:gd name="connsiteY64" fmla="*/ 1048367 h 1826916"/>
              <a:gd name="connsiteX65" fmla="*/ 2632780 w 3343515"/>
              <a:gd name="connsiteY65" fmla="*/ 257984 h 1826916"/>
              <a:gd name="connsiteX66" fmla="*/ 2491596 w 3343515"/>
              <a:gd name="connsiteY66" fmla="*/ 285402 h 1826916"/>
              <a:gd name="connsiteX67" fmla="*/ 2455425 w 3343515"/>
              <a:gd name="connsiteY67" fmla="*/ 279279 h 1826916"/>
              <a:gd name="connsiteX68" fmla="*/ 2286965 w 3343515"/>
              <a:gd name="connsiteY68" fmla="*/ 202998 h 1826916"/>
              <a:gd name="connsiteX69" fmla="*/ 2081021 w 3343515"/>
              <a:gd name="connsiteY69" fmla="*/ 108047 h 1826916"/>
              <a:gd name="connsiteX70" fmla="*/ 2075915 w 3343515"/>
              <a:gd name="connsiteY70" fmla="*/ 104836 h 1826916"/>
              <a:gd name="connsiteX71" fmla="*/ 1963609 w 3343515"/>
              <a:gd name="connsiteY71" fmla="*/ 52183 h 1826916"/>
              <a:gd name="connsiteX72" fmla="*/ 1922478 w 3343515"/>
              <a:gd name="connsiteY72" fmla="*/ 59476 h 1826916"/>
              <a:gd name="connsiteX73" fmla="*/ 1922624 w 3343515"/>
              <a:gd name="connsiteY73" fmla="*/ 59476 h 1826916"/>
              <a:gd name="connsiteX74" fmla="*/ 1773564 w 3343515"/>
              <a:gd name="connsiteY74" fmla="*/ 72604 h 1826916"/>
              <a:gd name="connsiteX75" fmla="*/ 1735060 w 3343515"/>
              <a:gd name="connsiteY75" fmla="*/ 67208 h 1826916"/>
              <a:gd name="connsiteX76" fmla="*/ 1470047 w 3343515"/>
              <a:gd name="connsiteY76" fmla="*/ 178202 h 1826916"/>
              <a:gd name="connsiteX77" fmla="*/ 1383849 w 3343515"/>
              <a:gd name="connsiteY77" fmla="*/ 263672 h 1826916"/>
              <a:gd name="connsiteX78" fmla="*/ 1364159 w 3343515"/>
              <a:gd name="connsiteY78" fmla="*/ 290070 h 1826916"/>
              <a:gd name="connsiteX79" fmla="*/ 1364306 w 3343515"/>
              <a:gd name="connsiteY79" fmla="*/ 290070 h 1826916"/>
              <a:gd name="connsiteX80" fmla="*/ 1308006 w 3343515"/>
              <a:gd name="connsiteY80" fmla="*/ 350598 h 1826916"/>
              <a:gd name="connsiteX81" fmla="*/ 1251125 w 3343515"/>
              <a:gd name="connsiteY81" fmla="*/ 399750 h 1826916"/>
              <a:gd name="connsiteX82" fmla="*/ 1239457 w 3343515"/>
              <a:gd name="connsiteY82" fmla="*/ 408938 h 1826916"/>
              <a:gd name="connsiteX83" fmla="*/ 1193512 w 3343515"/>
              <a:gd name="connsiteY83" fmla="*/ 456196 h 1826916"/>
              <a:gd name="connsiteX84" fmla="*/ 1193512 w 3343515"/>
              <a:gd name="connsiteY84" fmla="*/ 456342 h 1826916"/>
              <a:gd name="connsiteX85" fmla="*/ 1212181 w 3343515"/>
              <a:gd name="connsiteY85" fmla="*/ 511475 h 1826916"/>
              <a:gd name="connsiteX86" fmla="*/ 1268188 w 3343515"/>
              <a:gd name="connsiteY86" fmla="*/ 533352 h 1826916"/>
              <a:gd name="connsiteX87" fmla="*/ 1354825 w 3343515"/>
              <a:gd name="connsiteY87" fmla="*/ 539917 h 1826916"/>
              <a:gd name="connsiteX88" fmla="*/ 1423959 w 3343515"/>
              <a:gd name="connsiteY88" fmla="*/ 525769 h 1826916"/>
              <a:gd name="connsiteX89" fmla="*/ 1478218 w 3343515"/>
              <a:gd name="connsiteY89" fmla="*/ 493244 h 1826916"/>
              <a:gd name="connsiteX90" fmla="*/ 1539477 w 3343515"/>
              <a:gd name="connsiteY90" fmla="*/ 422943 h 1826916"/>
              <a:gd name="connsiteX91" fmla="*/ 1572733 w 3343515"/>
              <a:gd name="connsiteY91" fmla="*/ 381812 h 1826916"/>
              <a:gd name="connsiteX92" fmla="*/ 1626114 w 3343515"/>
              <a:gd name="connsiteY92" fmla="*/ 344767 h 1826916"/>
              <a:gd name="connsiteX93" fmla="*/ 1677014 w 3343515"/>
              <a:gd name="connsiteY93" fmla="*/ 336307 h 1826916"/>
              <a:gd name="connsiteX94" fmla="*/ 1730395 w 3343515"/>
              <a:gd name="connsiteY94" fmla="*/ 336160 h 1826916"/>
              <a:gd name="connsiteX95" fmla="*/ 1793257 w 3343515"/>
              <a:gd name="connsiteY95" fmla="*/ 350601 h 1826916"/>
              <a:gd name="connsiteX96" fmla="*/ 1862973 w 3343515"/>
              <a:gd name="connsiteY96" fmla="*/ 417402 h 1826916"/>
              <a:gd name="connsiteX97" fmla="*/ 1901039 w 3343515"/>
              <a:gd name="connsiteY97" fmla="*/ 464948 h 1826916"/>
              <a:gd name="connsiteX98" fmla="*/ 2025306 w 3343515"/>
              <a:gd name="connsiteY98" fmla="*/ 601027 h 1826916"/>
              <a:gd name="connsiteX99" fmla="*/ 2157156 w 3343515"/>
              <a:gd name="connsiteY99" fmla="*/ 719749 h 1826916"/>
              <a:gd name="connsiteX100" fmla="*/ 2554028 w 3343515"/>
              <a:gd name="connsiteY100" fmla="*/ 966528 h 1826916"/>
              <a:gd name="connsiteX101" fmla="*/ 2589325 w 3343515"/>
              <a:gd name="connsiteY101" fmla="*/ 986364 h 1826916"/>
              <a:gd name="connsiteX102" fmla="*/ 2589764 w 3343515"/>
              <a:gd name="connsiteY102" fmla="*/ 986654 h 1826916"/>
              <a:gd name="connsiteX103" fmla="*/ 2590053 w 3343515"/>
              <a:gd name="connsiteY103" fmla="*/ 986654 h 1826916"/>
              <a:gd name="connsiteX104" fmla="*/ 2590931 w 3343515"/>
              <a:gd name="connsiteY104" fmla="*/ 987239 h 1826916"/>
              <a:gd name="connsiteX105" fmla="*/ 2595887 w 3343515"/>
              <a:gd name="connsiteY105" fmla="*/ 991032 h 1826916"/>
              <a:gd name="connsiteX106" fmla="*/ 2672169 w 3343515"/>
              <a:gd name="connsiteY106" fmla="*/ 1080876 h 1826916"/>
              <a:gd name="connsiteX107" fmla="*/ 2596609 w 3343515"/>
              <a:gd name="connsiteY107" fmla="*/ 1148128 h 1826916"/>
              <a:gd name="connsiteX108" fmla="*/ 2580127 w 3343515"/>
              <a:gd name="connsiteY108" fmla="*/ 1230972 h 1826916"/>
              <a:gd name="connsiteX109" fmla="*/ 2576481 w 3343515"/>
              <a:gd name="connsiteY109" fmla="*/ 1236221 h 1826916"/>
              <a:gd name="connsiteX110" fmla="*/ 2458633 w 3343515"/>
              <a:gd name="connsiteY110" fmla="*/ 1259850 h 1826916"/>
              <a:gd name="connsiteX111" fmla="*/ 2452945 w 3343515"/>
              <a:gd name="connsiteY111" fmla="*/ 1256057 h 1826916"/>
              <a:gd name="connsiteX112" fmla="*/ 1879309 w 3343515"/>
              <a:gd name="connsiteY112" fmla="*/ 873342 h 1826916"/>
              <a:gd name="connsiteX113" fmla="*/ 1843430 w 3343515"/>
              <a:gd name="connsiteY113" fmla="*/ 865467 h 1826916"/>
              <a:gd name="connsiteX114" fmla="*/ 1812800 w 3343515"/>
              <a:gd name="connsiteY114" fmla="*/ 885595 h 1826916"/>
              <a:gd name="connsiteX115" fmla="*/ 1805799 w 3343515"/>
              <a:gd name="connsiteY115" fmla="*/ 921620 h 1826916"/>
              <a:gd name="connsiteX116" fmla="*/ 1826802 w 3343515"/>
              <a:gd name="connsiteY116" fmla="*/ 951665 h 1826916"/>
              <a:gd name="connsiteX117" fmla="*/ 2336839 w 3343515"/>
              <a:gd name="connsiteY117" fmla="*/ 1291783 h 1826916"/>
              <a:gd name="connsiteX118" fmla="*/ 2336693 w 3343515"/>
              <a:gd name="connsiteY118" fmla="*/ 1291929 h 1826916"/>
              <a:gd name="connsiteX119" fmla="*/ 2343987 w 3343515"/>
              <a:gd name="connsiteY119" fmla="*/ 1297035 h 1826916"/>
              <a:gd name="connsiteX120" fmla="*/ 2373010 w 3343515"/>
              <a:gd name="connsiteY120" fmla="*/ 1352750 h 1826916"/>
              <a:gd name="connsiteX121" fmla="*/ 2357260 w 3343515"/>
              <a:gd name="connsiteY121" fmla="*/ 1425238 h 1826916"/>
              <a:gd name="connsiteX122" fmla="*/ 2353906 w 3343515"/>
              <a:gd name="connsiteY122" fmla="*/ 1430341 h 1826916"/>
              <a:gd name="connsiteX123" fmla="*/ 2233432 w 3343515"/>
              <a:gd name="connsiteY123" fmla="*/ 1452364 h 1826916"/>
              <a:gd name="connsiteX124" fmla="*/ 2137899 w 3343515"/>
              <a:gd name="connsiteY124" fmla="*/ 1388628 h 1826916"/>
              <a:gd name="connsiteX125" fmla="*/ 2129878 w 3343515"/>
              <a:gd name="connsiteY125" fmla="*/ 1382941 h 1826916"/>
              <a:gd name="connsiteX126" fmla="*/ 2125646 w 3343515"/>
              <a:gd name="connsiteY126" fmla="*/ 1380461 h 1826916"/>
              <a:gd name="connsiteX127" fmla="*/ 1794987 w 3343515"/>
              <a:gd name="connsiteY127" fmla="*/ 1159933 h 1826916"/>
              <a:gd name="connsiteX128" fmla="*/ 1730520 w 3343515"/>
              <a:gd name="connsiteY128" fmla="*/ 1173499 h 1826916"/>
              <a:gd name="connsiteX129" fmla="*/ 1742481 w 3343515"/>
              <a:gd name="connsiteY129" fmla="*/ 1238256 h 1826916"/>
              <a:gd name="connsiteX130" fmla="*/ 2083190 w 3343515"/>
              <a:gd name="connsiteY130" fmla="*/ 1465492 h 1826916"/>
              <a:gd name="connsiteX131" fmla="*/ 2117756 w 3343515"/>
              <a:gd name="connsiteY131" fmla="*/ 1517852 h 1826916"/>
              <a:gd name="connsiteX132" fmla="*/ 2108567 w 3343515"/>
              <a:gd name="connsiteY132" fmla="*/ 1578088 h 1826916"/>
              <a:gd name="connsiteX133" fmla="*/ 2105213 w 3343515"/>
              <a:gd name="connsiteY133" fmla="*/ 1583047 h 1826916"/>
              <a:gd name="connsiteX134" fmla="*/ 1987365 w 3343515"/>
              <a:gd name="connsiteY134" fmla="*/ 1606673 h 1826916"/>
              <a:gd name="connsiteX135" fmla="*/ 1981531 w 3343515"/>
              <a:gd name="connsiteY135" fmla="*/ 1602883 h 1826916"/>
              <a:gd name="connsiteX136" fmla="*/ 1763483 w 3343515"/>
              <a:gd name="connsiteY136" fmla="*/ 1457470 h 1826916"/>
              <a:gd name="connsiteX137" fmla="*/ 1699016 w 3343515"/>
              <a:gd name="connsiteY137" fmla="*/ 1471033 h 1826916"/>
              <a:gd name="connsiteX138" fmla="*/ 1710977 w 3343515"/>
              <a:gd name="connsiteY138" fmla="*/ 1535936 h 1826916"/>
              <a:gd name="connsiteX139" fmla="*/ 1795133 w 3343515"/>
              <a:gd name="connsiteY139" fmla="*/ 1591943 h 1826916"/>
              <a:gd name="connsiteX140" fmla="*/ 1802134 w 3343515"/>
              <a:gd name="connsiteY140" fmla="*/ 1597631 h 1826916"/>
              <a:gd name="connsiteX141" fmla="*/ 1826637 w 3343515"/>
              <a:gd name="connsiteY141" fmla="*/ 1719707 h 1826916"/>
              <a:gd name="connsiteX142" fmla="*/ 1826345 w 3343515"/>
              <a:gd name="connsiteY142" fmla="*/ 1720146 h 1826916"/>
              <a:gd name="connsiteX143" fmla="*/ 1704850 w 3343515"/>
              <a:gd name="connsiteY143" fmla="*/ 1744503 h 1826916"/>
              <a:gd name="connsiteX144" fmla="*/ 1619965 w 3343515"/>
              <a:gd name="connsiteY144" fmla="*/ 1687475 h 1826916"/>
              <a:gd name="connsiteX145" fmla="*/ 1629592 w 3343515"/>
              <a:gd name="connsiteY145" fmla="*/ 1674056 h 1826916"/>
              <a:gd name="connsiteX146" fmla="*/ 1629446 w 3343515"/>
              <a:gd name="connsiteY146" fmla="*/ 1674056 h 1826916"/>
              <a:gd name="connsiteX147" fmla="*/ 1587148 w 3343515"/>
              <a:gd name="connsiteY147" fmla="*/ 1424504 h 1826916"/>
              <a:gd name="connsiteX148" fmla="*/ 1454570 w 3343515"/>
              <a:gd name="connsiteY148" fmla="*/ 1390520 h 1826916"/>
              <a:gd name="connsiteX149" fmla="*/ 1448151 w 3343515"/>
              <a:gd name="connsiteY149" fmla="*/ 1391541 h 1826916"/>
              <a:gd name="connsiteX150" fmla="*/ 1446695 w 3343515"/>
              <a:gd name="connsiteY150" fmla="*/ 1380896 h 1826916"/>
              <a:gd name="connsiteX151" fmla="*/ 1374060 w 3343515"/>
              <a:gd name="connsiteY151" fmla="*/ 1264800 h 1826916"/>
              <a:gd name="connsiteX152" fmla="*/ 1240605 w 3343515"/>
              <a:gd name="connsiteY152" fmla="*/ 1234463 h 1826916"/>
              <a:gd name="connsiteX153" fmla="*/ 1233165 w 3343515"/>
              <a:gd name="connsiteY153" fmla="*/ 1235919 h 1826916"/>
              <a:gd name="connsiteX154" fmla="*/ 1232145 w 3343515"/>
              <a:gd name="connsiteY154" fmla="*/ 1228918 h 1826916"/>
              <a:gd name="connsiteX155" fmla="*/ 1232145 w 3343515"/>
              <a:gd name="connsiteY155" fmla="*/ 1228772 h 1826916"/>
              <a:gd name="connsiteX156" fmla="*/ 1159364 w 3343515"/>
              <a:gd name="connsiteY156" fmla="*/ 1112676 h 1826916"/>
              <a:gd name="connsiteX157" fmla="*/ 1025762 w 3343515"/>
              <a:gd name="connsiteY157" fmla="*/ 1082338 h 1826916"/>
              <a:gd name="connsiteX158" fmla="*/ 1024888 w 3343515"/>
              <a:gd name="connsiteY158" fmla="*/ 1082338 h 1826916"/>
              <a:gd name="connsiteX159" fmla="*/ 1024888 w 3343515"/>
              <a:gd name="connsiteY159" fmla="*/ 1080297 h 1826916"/>
              <a:gd name="connsiteX160" fmla="*/ 958818 w 3343515"/>
              <a:gd name="connsiteY160" fmla="*/ 953261 h 1826916"/>
              <a:gd name="connsiteX161" fmla="*/ 709266 w 3343515"/>
              <a:gd name="connsiteY161" fmla="*/ 995559 h 1826916"/>
              <a:gd name="connsiteX162" fmla="*/ 610962 w 3343515"/>
              <a:gd name="connsiteY162" fmla="*/ 1134117 h 1826916"/>
              <a:gd name="connsiteX163" fmla="*/ 456357 w 3343515"/>
              <a:gd name="connsiteY163" fmla="*/ 1054189 h 1826916"/>
              <a:gd name="connsiteX164" fmla="*/ 698180 w 3343515"/>
              <a:gd name="connsiteY164" fmla="*/ 297223 h 1826916"/>
              <a:gd name="connsiteX165" fmla="*/ 865181 w 3343515"/>
              <a:gd name="connsiteY165" fmla="*/ 342001 h 1826916"/>
              <a:gd name="connsiteX166" fmla="*/ 903832 w 3343515"/>
              <a:gd name="connsiteY166" fmla="*/ 335585 h 1826916"/>
              <a:gd name="connsiteX167" fmla="*/ 1388354 w 3343515"/>
              <a:gd name="connsiteY167" fmla="*/ 42568 h 1826916"/>
              <a:gd name="connsiteX168" fmla="*/ 1388208 w 3343515"/>
              <a:gd name="connsiteY168" fmla="*/ 42715 h 1826916"/>
              <a:gd name="connsiteX169" fmla="*/ 1490160 w 3343515"/>
              <a:gd name="connsiteY169" fmla="*/ 563 h 1826916"/>
              <a:gd name="connsiteX170" fmla="*/ 1545728 w 3343515"/>
              <a:gd name="connsiteY170" fmla="*/ 9020 h 1826916"/>
              <a:gd name="connsiteX171" fmla="*/ 1582773 w 3343515"/>
              <a:gd name="connsiteY171" fmla="*/ 22148 h 1826916"/>
              <a:gd name="connsiteX172" fmla="*/ 1583063 w 3343515"/>
              <a:gd name="connsiteY172" fmla="*/ 22148 h 1826916"/>
              <a:gd name="connsiteX173" fmla="*/ 1420002 w 3343515"/>
              <a:gd name="connsiteY173" fmla="*/ 97698 h 1826916"/>
              <a:gd name="connsiteX174" fmla="*/ 1307259 w 3343515"/>
              <a:gd name="connsiteY174" fmla="*/ 207963 h 1826916"/>
              <a:gd name="connsiteX175" fmla="*/ 1289757 w 3343515"/>
              <a:gd name="connsiteY175" fmla="*/ 231446 h 1826916"/>
              <a:gd name="connsiteX176" fmla="*/ 1243085 w 3343515"/>
              <a:gd name="connsiteY176" fmla="*/ 281765 h 1826916"/>
              <a:gd name="connsiteX177" fmla="*/ 1192038 w 3343515"/>
              <a:gd name="connsiteY177" fmla="*/ 325811 h 1826916"/>
              <a:gd name="connsiteX178" fmla="*/ 1180808 w 3343515"/>
              <a:gd name="connsiteY178" fmla="*/ 334707 h 1826916"/>
              <a:gd name="connsiteX179" fmla="*/ 1180954 w 3343515"/>
              <a:gd name="connsiteY179" fmla="*/ 334564 h 1826916"/>
              <a:gd name="connsiteX180" fmla="*/ 1103506 w 3343515"/>
              <a:gd name="connsiteY180" fmla="*/ 427035 h 1826916"/>
              <a:gd name="connsiteX181" fmla="*/ 1104088 w 3343515"/>
              <a:gd name="connsiteY181" fmla="*/ 516298 h 1826916"/>
              <a:gd name="connsiteX182" fmla="*/ 1156302 w 3343515"/>
              <a:gd name="connsiteY182" fmla="*/ 587619 h 1826916"/>
              <a:gd name="connsiteX183" fmla="*/ 1248041 w 3343515"/>
              <a:gd name="connsiteY183" fmla="*/ 625685 h 1826916"/>
              <a:gd name="connsiteX184" fmla="*/ 1359763 w 3343515"/>
              <a:gd name="connsiteY184" fmla="*/ 633996 h 1826916"/>
              <a:gd name="connsiteX185" fmla="*/ 1457483 w 3343515"/>
              <a:gd name="connsiteY185" fmla="*/ 614017 h 1826916"/>
              <a:gd name="connsiteX186" fmla="*/ 1539888 w 3343515"/>
              <a:gd name="connsiteY186" fmla="*/ 564426 h 1826916"/>
              <a:gd name="connsiteX187" fmla="*/ 1614564 w 3343515"/>
              <a:gd name="connsiteY187" fmla="*/ 479977 h 1826916"/>
              <a:gd name="connsiteX188" fmla="*/ 1641839 w 3343515"/>
              <a:gd name="connsiteY188" fmla="*/ 445993 h 1826916"/>
              <a:gd name="connsiteX189" fmla="*/ 1657882 w 3343515"/>
              <a:gd name="connsiteY189" fmla="*/ 433448 h 1826916"/>
              <a:gd name="connsiteX190" fmla="*/ 1681803 w 3343515"/>
              <a:gd name="connsiteY190" fmla="*/ 430532 h 1826916"/>
              <a:gd name="connsiteX191" fmla="*/ 1724247 w 3343515"/>
              <a:gd name="connsiteY191" fmla="*/ 430240 h 1826916"/>
              <a:gd name="connsiteX192" fmla="*/ 1752979 w 3343515"/>
              <a:gd name="connsiteY192" fmla="*/ 435928 h 1826916"/>
              <a:gd name="connsiteX193" fmla="*/ 1788275 w 3343515"/>
              <a:gd name="connsiteY193" fmla="*/ 475307 h 1826916"/>
              <a:gd name="connsiteX194" fmla="*/ 1828094 w 3343515"/>
              <a:gd name="connsiteY194" fmla="*/ 525333 h 1826916"/>
              <a:gd name="connsiteX195" fmla="*/ 1958777 w 3343515"/>
              <a:gd name="connsiteY195" fmla="*/ 667977 h 1826916"/>
              <a:gd name="connsiteX196" fmla="*/ 1958777 w 3343515"/>
              <a:gd name="connsiteY196" fmla="*/ 668123 h 1826916"/>
              <a:gd name="connsiteX197" fmla="*/ 2098066 w 3343515"/>
              <a:gd name="connsiteY197" fmla="*/ 793265 h 1826916"/>
              <a:gd name="connsiteX198" fmla="*/ 2507788 w 3343515"/>
              <a:gd name="connsiteY198" fmla="*/ 1048943 h 1826916"/>
              <a:gd name="connsiteX199" fmla="*/ 2539731 w 3343515"/>
              <a:gd name="connsiteY199" fmla="*/ 1066884 h 1826916"/>
              <a:gd name="connsiteX200" fmla="*/ 2539877 w 3343515"/>
              <a:gd name="connsiteY200" fmla="*/ 1066884 h 1826916"/>
              <a:gd name="connsiteX201" fmla="*/ 2595156 w 3343515"/>
              <a:gd name="connsiteY201" fmla="*/ 1141706 h 1826916"/>
              <a:gd name="connsiteX202" fmla="*/ 2596615 w 3343515"/>
              <a:gd name="connsiteY202" fmla="*/ 1147829 h 1826916"/>
              <a:gd name="connsiteX203" fmla="*/ 2990391 w 3343515"/>
              <a:gd name="connsiteY203" fmla="*/ 1068492 h 1826916"/>
              <a:gd name="connsiteX204" fmla="*/ 2710804 w 3343515"/>
              <a:gd name="connsiteY204" fmla="*/ 192667 h 1826916"/>
              <a:gd name="connsiteX205" fmla="*/ 2708763 w 3343515"/>
              <a:gd name="connsiteY205" fmla="*/ 186248 h 1826916"/>
              <a:gd name="connsiteX206" fmla="*/ 2692720 w 3343515"/>
              <a:gd name="connsiteY206" fmla="*/ 135783 h 1826916"/>
              <a:gd name="connsiteX207" fmla="*/ 3013012 w 3343515"/>
              <a:gd name="connsiteY207" fmla="*/ 33542 h 1826916"/>
              <a:gd name="connsiteX208" fmla="*/ 3343515 w 3343515"/>
              <a:gd name="connsiteY208" fmla="*/ 1068520 h 1826916"/>
              <a:gd name="connsiteX209" fmla="*/ 3023217 w 3343515"/>
              <a:gd name="connsiteY209" fmla="*/ 1170761 h 1826916"/>
              <a:gd name="connsiteX210" fmla="*/ 2993191 w 3343515"/>
              <a:gd name="connsiteY210" fmla="*/ 1076396 h 1826916"/>
              <a:gd name="connsiteX211" fmla="*/ 2993036 w 3343515"/>
              <a:gd name="connsiteY211" fmla="*/ 1076396 h 1826916"/>
              <a:gd name="connsiteX212" fmla="*/ 2990547 w 3343515"/>
              <a:gd name="connsiteY212" fmla="*/ 1068520 h 1826916"/>
              <a:gd name="connsiteX213" fmla="*/ 197923 w 3343515"/>
              <a:gd name="connsiteY213" fmla="*/ 956040 h 1826916"/>
              <a:gd name="connsiteX214" fmla="*/ 200549 w 3343515"/>
              <a:gd name="connsiteY214" fmla="*/ 957060 h 1826916"/>
              <a:gd name="connsiteX215" fmla="*/ 200695 w 3343515"/>
              <a:gd name="connsiteY215" fmla="*/ 957060 h 1826916"/>
              <a:gd name="connsiteX216" fmla="*/ 261808 w 3343515"/>
              <a:gd name="connsiteY216" fmla="*/ 930077 h 1826916"/>
              <a:gd name="connsiteX217" fmla="*/ 234825 w 3343515"/>
              <a:gd name="connsiteY217" fmla="*/ 869110 h 1826916"/>
              <a:gd name="connsiteX218" fmla="*/ 232199 w 3343515"/>
              <a:gd name="connsiteY218" fmla="*/ 868090 h 1826916"/>
              <a:gd name="connsiteX219" fmla="*/ 232053 w 3343515"/>
              <a:gd name="connsiteY219" fmla="*/ 868090 h 1826916"/>
              <a:gd name="connsiteX220" fmla="*/ 171086 w 3343515"/>
              <a:gd name="connsiteY220" fmla="*/ 895073 h 1826916"/>
              <a:gd name="connsiteX221" fmla="*/ 198069 w 3343515"/>
              <a:gd name="connsiteY221" fmla="*/ 956040 h 1826916"/>
              <a:gd name="connsiteX222" fmla="*/ 3099045 w 3343515"/>
              <a:gd name="connsiteY222" fmla="*/ 956040 h 1826916"/>
              <a:gd name="connsiteX223" fmla="*/ 3101098 w 3343515"/>
              <a:gd name="connsiteY223" fmla="*/ 956768 h 1826916"/>
              <a:gd name="connsiteX224" fmla="*/ 3101254 w 3343515"/>
              <a:gd name="connsiteY224" fmla="*/ 956768 h 1826916"/>
              <a:gd name="connsiteX225" fmla="*/ 3137845 w 3343515"/>
              <a:gd name="connsiteY225" fmla="*/ 956621 h 1826916"/>
              <a:gd name="connsiteX226" fmla="*/ 3163235 w 3343515"/>
              <a:gd name="connsiteY226" fmla="*/ 930224 h 1826916"/>
              <a:gd name="connsiteX227" fmla="*/ 3162208 w 3343515"/>
              <a:gd name="connsiteY227" fmla="*/ 893614 h 1826916"/>
              <a:gd name="connsiteX228" fmla="*/ 3135231 w 3343515"/>
              <a:gd name="connsiteY228" fmla="*/ 868818 h 1826916"/>
              <a:gd name="connsiteX229" fmla="*/ 3133178 w 3343515"/>
              <a:gd name="connsiteY229" fmla="*/ 868090 h 1826916"/>
              <a:gd name="connsiteX230" fmla="*/ 3072224 w 3343515"/>
              <a:gd name="connsiteY230" fmla="*/ 895073 h 1826916"/>
              <a:gd name="connsiteX231" fmla="*/ 3099200 w 3343515"/>
              <a:gd name="connsiteY231" fmla="*/ 956040 h 182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3343515" h="1826916">
                <a:moveTo>
                  <a:pt x="1075512" y="1539888"/>
                </a:moveTo>
                <a:cubicBezTo>
                  <a:pt x="1052757" y="1578974"/>
                  <a:pt x="1064718" y="1629004"/>
                  <a:pt x="1102641" y="1653507"/>
                </a:cubicBezTo>
                <a:cubicBezTo>
                  <a:pt x="1140561" y="1678010"/>
                  <a:pt x="1191026" y="1668383"/>
                  <a:pt x="1217281" y="1631630"/>
                </a:cubicBezTo>
                <a:lnTo>
                  <a:pt x="1339504" y="1459670"/>
                </a:lnTo>
                <a:cubicBezTo>
                  <a:pt x="1365609" y="1422625"/>
                  <a:pt x="1358027" y="1371577"/>
                  <a:pt x="1322148" y="1343863"/>
                </a:cubicBezTo>
                <a:cubicBezTo>
                  <a:pt x="1286266" y="1316149"/>
                  <a:pt x="1234930" y="1321694"/>
                  <a:pt x="1205759" y="1356259"/>
                </a:cubicBezTo>
                <a:cubicBezTo>
                  <a:pt x="1204446" y="1358301"/>
                  <a:pt x="1203133" y="1360345"/>
                  <a:pt x="1201674" y="1362240"/>
                </a:cubicBezTo>
                <a:lnTo>
                  <a:pt x="1079597" y="1534343"/>
                </a:lnTo>
                <a:cubicBezTo>
                  <a:pt x="1078284" y="1536241"/>
                  <a:pt x="1076971" y="1538136"/>
                  <a:pt x="1075515" y="1539885"/>
                </a:cubicBezTo>
                <a:close/>
                <a:moveTo>
                  <a:pt x="1121017" y="1312798"/>
                </a:moveTo>
                <a:lnTo>
                  <a:pt x="1006524" y="1474111"/>
                </a:lnTo>
                <a:cubicBezTo>
                  <a:pt x="1005064" y="1475716"/>
                  <a:pt x="1003751" y="1477319"/>
                  <a:pt x="1002438" y="1479070"/>
                </a:cubicBezTo>
                <a:cubicBezTo>
                  <a:pt x="1000982" y="1481111"/>
                  <a:pt x="999669" y="1483006"/>
                  <a:pt x="998356" y="1485051"/>
                </a:cubicBezTo>
                <a:lnTo>
                  <a:pt x="998356" y="1485197"/>
                </a:lnTo>
                <a:cubicBezTo>
                  <a:pt x="970645" y="1517721"/>
                  <a:pt x="922952" y="1524576"/>
                  <a:pt x="887070" y="1501240"/>
                </a:cubicBezTo>
                <a:cubicBezTo>
                  <a:pt x="885611" y="1500073"/>
                  <a:pt x="884008" y="1498906"/>
                  <a:pt x="882403" y="1497885"/>
                </a:cubicBezTo>
                <a:cubicBezTo>
                  <a:pt x="846378" y="1470171"/>
                  <a:pt x="838649" y="1418981"/>
                  <a:pt x="864754" y="1381789"/>
                </a:cubicBezTo>
                <a:lnTo>
                  <a:pt x="880797" y="1359181"/>
                </a:lnTo>
                <a:lnTo>
                  <a:pt x="880797" y="1359035"/>
                </a:lnTo>
                <a:lnTo>
                  <a:pt x="986538" y="1209975"/>
                </a:lnTo>
                <a:lnTo>
                  <a:pt x="986538" y="1209829"/>
                </a:lnTo>
                <a:cubicBezTo>
                  <a:pt x="1012793" y="1173076"/>
                  <a:pt x="1063256" y="1163449"/>
                  <a:pt x="1101325" y="1187952"/>
                </a:cubicBezTo>
                <a:cubicBezTo>
                  <a:pt x="1139248" y="1212455"/>
                  <a:pt x="1151205" y="1262482"/>
                  <a:pt x="1128454" y="1301572"/>
                </a:cubicBezTo>
                <a:cubicBezTo>
                  <a:pt x="1126995" y="1303470"/>
                  <a:pt x="1125682" y="1305365"/>
                  <a:pt x="1124372" y="1307260"/>
                </a:cubicBezTo>
                <a:lnTo>
                  <a:pt x="1124225" y="1307260"/>
                </a:lnTo>
                <a:cubicBezTo>
                  <a:pt x="1123059" y="1309011"/>
                  <a:pt x="1121892" y="1310906"/>
                  <a:pt x="1120871" y="1312801"/>
                </a:cubicBezTo>
                <a:close/>
                <a:moveTo>
                  <a:pt x="1416514" y="1514364"/>
                </a:moveTo>
                <a:lnTo>
                  <a:pt x="1416514" y="1514510"/>
                </a:lnTo>
                <a:cubicBezTo>
                  <a:pt x="1428328" y="1497736"/>
                  <a:pt x="1446558" y="1486799"/>
                  <a:pt x="1466833" y="1484173"/>
                </a:cubicBezTo>
                <a:cubicBezTo>
                  <a:pt x="1490169" y="1481547"/>
                  <a:pt x="1513505" y="1487674"/>
                  <a:pt x="1532467" y="1501529"/>
                </a:cubicBezTo>
                <a:cubicBezTo>
                  <a:pt x="1570390" y="1528658"/>
                  <a:pt x="1579285" y="1581311"/>
                  <a:pt x="1552595" y="1619377"/>
                </a:cubicBezTo>
                <a:lnTo>
                  <a:pt x="1430518" y="1791337"/>
                </a:lnTo>
                <a:lnTo>
                  <a:pt x="1430518" y="1791484"/>
                </a:lnTo>
                <a:cubicBezTo>
                  <a:pt x="1403389" y="1829260"/>
                  <a:pt x="1350883" y="1838302"/>
                  <a:pt x="1312670" y="1811466"/>
                </a:cubicBezTo>
                <a:lnTo>
                  <a:pt x="1311504" y="1810588"/>
                </a:lnTo>
                <a:lnTo>
                  <a:pt x="1310337" y="1809860"/>
                </a:lnTo>
                <a:lnTo>
                  <a:pt x="1310337" y="1810006"/>
                </a:lnTo>
                <a:cubicBezTo>
                  <a:pt x="1293127" y="1796005"/>
                  <a:pt x="1282041" y="1776023"/>
                  <a:pt x="1279415" y="1753999"/>
                </a:cubicBezTo>
                <a:cubicBezTo>
                  <a:pt x="1275625" y="1730371"/>
                  <a:pt x="1281020" y="1706160"/>
                  <a:pt x="1294437" y="1686324"/>
                </a:cubicBezTo>
                <a:lnTo>
                  <a:pt x="1295314" y="1685157"/>
                </a:lnTo>
                <a:lnTo>
                  <a:pt x="1297502" y="1681657"/>
                </a:lnTo>
                <a:lnTo>
                  <a:pt x="1414183" y="1517718"/>
                </a:lnTo>
                <a:cubicBezTo>
                  <a:pt x="1415057" y="1516698"/>
                  <a:pt x="1415932" y="1515531"/>
                  <a:pt x="1416663" y="1514364"/>
                </a:cubicBezTo>
                <a:close/>
                <a:moveTo>
                  <a:pt x="664931" y="1221348"/>
                </a:moveTo>
                <a:cubicBezTo>
                  <a:pt x="664492" y="1222076"/>
                  <a:pt x="664056" y="1222807"/>
                  <a:pt x="663471" y="1223389"/>
                </a:cubicBezTo>
                <a:cubicBezTo>
                  <a:pt x="637509" y="1261601"/>
                  <a:pt x="646700" y="1313526"/>
                  <a:pt x="684328" y="1340363"/>
                </a:cubicBezTo>
                <a:cubicBezTo>
                  <a:pt x="700809" y="1351303"/>
                  <a:pt x="721373" y="1354218"/>
                  <a:pt x="740335" y="1348384"/>
                </a:cubicBezTo>
                <a:cubicBezTo>
                  <a:pt x="765858" y="1341530"/>
                  <a:pt x="788320" y="1325925"/>
                  <a:pt x="803781" y="1304338"/>
                </a:cubicBezTo>
                <a:lnTo>
                  <a:pt x="909815" y="1154986"/>
                </a:lnTo>
                <a:lnTo>
                  <a:pt x="909669" y="1154986"/>
                </a:lnTo>
                <a:cubicBezTo>
                  <a:pt x="924109" y="1134422"/>
                  <a:pt x="931403" y="1109626"/>
                  <a:pt x="930528" y="1084538"/>
                </a:cubicBezTo>
                <a:cubicBezTo>
                  <a:pt x="930671" y="1063246"/>
                  <a:pt x="920901" y="1043261"/>
                  <a:pt x="903981" y="1030426"/>
                </a:cubicBezTo>
                <a:cubicBezTo>
                  <a:pt x="865769" y="1003736"/>
                  <a:pt x="813262" y="1012635"/>
                  <a:pt x="786133" y="1050555"/>
                </a:cubicBezTo>
                <a:close/>
                <a:moveTo>
                  <a:pt x="353407" y="1066744"/>
                </a:moveTo>
                <a:lnTo>
                  <a:pt x="320298" y="1170444"/>
                </a:lnTo>
                <a:lnTo>
                  <a:pt x="0" y="1068203"/>
                </a:lnTo>
                <a:lnTo>
                  <a:pt x="330504" y="33225"/>
                </a:lnTo>
                <a:lnTo>
                  <a:pt x="650801" y="135465"/>
                </a:lnTo>
                <a:lnTo>
                  <a:pt x="624693" y="216996"/>
                </a:lnTo>
                <a:lnTo>
                  <a:pt x="624839" y="217142"/>
                </a:lnTo>
                <a:cubicBezTo>
                  <a:pt x="621777" y="222391"/>
                  <a:pt x="620026" y="228225"/>
                  <a:pt x="619297" y="234352"/>
                </a:cubicBezTo>
                <a:lnTo>
                  <a:pt x="355305" y="1061047"/>
                </a:lnTo>
                <a:cubicBezTo>
                  <a:pt x="354577" y="1062942"/>
                  <a:pt x="353992" y="1064839"/>
                  <a:pt x="353557" y="1066734"/>
                </a:cubicBezTo>
                <a:close/>
                <a:moveTo>
                  <a:pt x="2672159" y="1080892"/>
                </a:moveTo>
                <a:lnTo>
                  <a:pt x="2884958" y="1048367"/>
                </a:lnTo>
                <a:lnTo>
                  <a:pt x="2632780" y="257984"/>
                </a:lnTo>
                <a:lnTo>
                  <a:pt x="2491596" y="285402"/>
                </a:lnTo>
                <a:cubicBezTo>
                  <a:pt x="2479200" y="288321"/>
                  <a:pt x="2466072" y="286134"/>
                  <a:pt x="2455425" y="279279"/>
                </a:cubicBezTo>
                <a:cubicBezTo>
                  <a:pt x="2401023" y="250109"/>
                  <a:pt x="2344724" y="224585"/>
                  <a:pt x="2286965" y="202998"/>
                </a:cubicBezTo>
                <a:cubicBezTo>
                  <a:pt x="2216082" y="176304"/>
                  <a:pt x="2147240" y="144657"/>
                  <a:pt x="2081021" y="108047"/>
                </a:cubicBezTo>
                <a:lnTo>
                  <a:pt x="2075915" y="104836"/>
                </a:lnTo>
                <a:cubicBezTo>
                  <a:pt x="2007801" y="61518"/>
                  <a:pt x="1989132" y="49703"/>
                  <a:pt x="1963609" y="52183"/>
                </a:cubicBezTo>
                <a:cubicBezTo>
                  <a:pt x="1954274" y="53060"/>
                  <a:pt x="1939252" y="56122"/>
                  <a:pt x="1922478" y="59476"/>
                </a:cubicBezTo>
                <a:lnTo>
                  <a:pt x="1922624" y="59476"/>
                </a:lnTo>
                <a:cubicBezTo>
                  <a:pt x="1873910" y="71145"/>
                  <a:pt x="1823591" y="75666"/>
                  <a:pt x="1773564" y="72604"/>
                </a:cubicBezTo>
                <a:cubicBezTo>
                  <a:pt x="1760876" y="71437"/>
                  <a:pt x="1747895" y="69688"/>
                  <a:pt x="1735060" y="67208"/>
                </a:cubicBezTo>
                <a:cubicBezTo>
                  <a:pt x="1643610" y="96233"/>
                  <a:pt x="1554932" y="133278"/>
                  <a:pt x="1470047" y="178202"/>
                </a:cubicBezTo>
                <a:cubicBezTo>
                  <a:pt x="1435481" y="200079"/>
                  <a:pt x="1406165" y="229249"/>
                  <a:pt x="1383849" y="263672"/>
                </a:cubicBezTo>
                <a:cubicBezTo>
                  <a:pt x="1377433" y="272567"/>
                  <a:pt x="1371014" y="281317"/>
                  <a:pt x="1364159" y="290070"/>
                </a:cubicBezTo>
                <a:lnTo>
                  <a:pt x="1364306" y="290070"/>
                </a:lnTo>
                <a:cubicBezTo>
                  <a:pt x="1346950" y="311511"/>
                  <a:pt x="1328281" y="331782"/>
                  <a:pt x="1308006" y="350598"/>
                </a:cubicBezTo>
                <a:cubicBezTo>
                  <a:pt x="1288609" y="368974"/>
                  <a:pt x="1268920" y="385456"/>
                  <a:pt x="1251125" y="399750"/>
                </a:cubicBezTo>
                <a:lnTo>
                  <a:pt x="1239457" y="408938"/>
                </a:lnTo>
                <a:cubicBezTo>
                  <a:pt x="1216705" y="426733"/>
                  <a:pt x="1198326" y="441024"/>
                  <a:pt x="1193512" y="456196"/>
                </a:cubicBezTo>
                <a:lnTo>
                  <a:pt x="1193512" y="456342"/>
                </a:lnTo>
                <a:cubicBezTo>
                  <a:pt x="1187240" y="476760"/>
                  <a:pt x="1194825" y="499075"/>
                  <a:pt x="1212181" y="511475"/>
                </a:cubicBezTo>
                <a:cubicBezTo>
                  <a:pt x="1229245" y="522415"/>
                  <a:pt x="1248353" y="529851"/>
                  <a:pt x="1268188" y="533352"/>
                </a:cubicBezTo>
                <a:cubicBezTo>
                  <a:pt x="1296631" y="539332"/>
                  <a:pt x="1325801" y="541519"/>
                  <a:pt x="1354825" y="539917"/>
                </a:cubicBezTo>
                <a:cubicBezTo>
                  <a:pt x="1378454" y="538750"/>
                  <a:pt x="1401790" y="534083"/>
                  <a:pt x="1423959" y="525769"/>
                </a:cubicBezTo>
                <a:cubicBezTo>
                  <a:pt x="1443941" y="518329"/>
                  <a:pt x="1462318" y="507246"/>
                  <a:pt x="1478218" y="493244"/>
                </a:cubicBezTo>
                <a:cubicBezTo>
                  <a:pt x="1500826" y="471803"/>
                  <a:pt x="1521390" y="448321"/>
                  <a:pt x="1539477" y="422943"/>
                </a:cubicBezTo>
                <a:cubicBezTo>
                  <a:pt x="1551291" y="407482"/>
                  <a:pt x="1561939" y="393480"/>
                  <a:pt x="1572733" y="381812"/>
                </a:cubicBezTo>
                <a:cubicBezTo>
                  <a:pt x="1587173" y="365184"/>
                  <a:pt x="1605403" y="352496"/>
                  <a:pt x="1626114" y="344767"/>
                </a:cubicBezTo>
                <a:cubicBezTo>
                  <a:pt x="1642449" y="339222"/>
                  <a:pt x="1659659" y="336453"/>
                  <a:pt x="1677014" y="336307"/>
                </a:cubicBezTo>
                <a:cubicBezTo>
                  <a:pt x="1694809" y="335286"/>
                  <a:pt x="1712604" y="335140"/>
                  <a:pt x="1730395" y="336160"/>
                </a:cubicBezTo>
                <a:cubicBezTo>
                  <a:pt x="1752126" y="337035"/>
                  <a:pt x="1773421" y="341994"/>
                  <a:pt x="1793257" y="350601"/>
                </a:cubicBezTo>
                <a:cubicBezTo>
                  <a:pt x="1821845" y="366498"/>
                  <a:pt x="1845910" y="389544"/>
                  <a:pt x="1862973" y="417402"/>
                </a:cubicBezTo>
                <a:cubicBezTo>
                  <a:pt x="1872162" y="429216"/>
                  <a:pt x="1883394" y="443507"/>
                  <a:pt x="1901039" y="464948"/>
                </a:cubicBezTo>
                <a:cubicBezTo>
                  <a:pt x="1930938" y="501120"/>
                  <a:pt x="1973528" y="549544"/>
                  <a:pt x="2025306" y="601027"/>
                </a:cubicBezTo>
                <a:cubicBezTo>
                  <a:pt x="2067165" y="642886"/>
                  <a:pt x="2111212" y="682557"/>
                  <a:pt x="2157156" y="719749"/>
                </a:cubicBezTo>
                <a:cubicBezTo>
                  <a:pt x="2283900" y="810761"/>
                  <a:pt x="2416481" y="893166"/>
                  <a:pt x="2554028" y="966528"/>
                </a:cubicBezTo>
                <a:cubicBezTo>
                  <a:pt x="2561029" y="970318"/>
                  <a:pt x="2567884" y="974257"/>
                  <a:pt x="2589325" y="986364"/>
                </a:cubicBezTo>
                <a:lnTo>
                  <a:pt x="2589764" y="986654"/>
                </a:lnTo>
                <a:lnTo>
                  <a:pt x="2590053" y="986654"/>
                </a:lnTo>
                <a:lnTo>
                  <a:pt x="2590931" y="987239"/>
                </a:lnTo>
                <a:cubicBezTo>
                  <a:pt x="2592679" y="988405"/>
                  <a:pt x="2594285" y="989572"/>
                  <a:pt x="2595887" y="991032"/>
                </a:cubicBezTo>
                <a:cubicBezTo>
                  <a:pt x="2627830" y="1014803"/>
                  <a:pt x="2653935" y="1045579"/>
                  <a:pt x="2672169" y="1080876"/>
                </a:cubicBezTo>
                <a:close/>
                <a:moveTo>
                  <a:pt x="2596609" y="1148128"/>
                </a:moveTo>
                <a:cubicBezTo>
                  <a:pt x="2602297" y="1176860"/>
                  <a:pt x="2596317" y="1206615"/>
                  <a:pt x="2580127" y="1230972"/>
                </a:cubicBezTo>
                <a:cubicBezTo>
                  <a:pt x="2578814" y="1232721"/>
                  <a:pt x="2577648" y="1234472"/>
                  <a:pt x="2576481" y="1236221"/>
                </a:cubicBezTo>
                <a:cubicBezTo>
                  <a:pt x="2549352" y="1273413"/>
                  <a:pt x="2498158" y="1283621"/>
                  <a:pt x="2458633" y="1259850"/>
                </a:cubicBezTo>
                <a:cubicBezTo>
                  <a:pt x="2456884" y="1258390"/>
                  <a:pt x="2454840" y="1257224"/>
                  <a:pt x="2452945" y="1256057"/>
                </a:cubicBezTo>
                <a:lnTo>
                  <a:pt x="1879309" y="873342"/>
                </a:lnTo>
                <a:cubicBezTo>
                  <a:pt x="1868807" y="866052"/>
                  <a:pt x="1855972" y="863133"/>
                  <a:pt x="1843430" y="865467"/>
                </a:cubicBezTo>
                <a:cubicBezTo>
                  <a:pt x="1830887" y="867801"/>
                  <a:pt x="1819947" y="875094"/>
                  <a:pt x="1812800" y="885595"/>
                </a:cubicBezTo>
                <a:cubicBezTo>
                  <a:pt x="1805799" y="896243"/>
                  <a:pt x="1803173" y="909224"/>
                  <a:pt x="1805799" y="921620"/>
                </a:cubicBezTo>
                <a:cubicBezTo>
                  <a:pt x="1808426" y="934016"/>
                  <a:pt x="1816008" y="944956"/>
                  <a:pt x="1826802" y="951665"/>
                </a:cubicBezTo>
                <a:lnTo>
                  <a:pt x="2336839" y="1291783"/>
                </a:lnTo>
                <a:lnTo>
                  <a:pt x="2336693" y="1291929"/>
                </a:lnTo>
                <a:cubicBezTo>
                  <a:pt x="2339027" y="1293824"/>
                  <a:pt x="2341360" y="1295576"/>
                  <a:pt x="2343987" y="1297035"/>
                </a:cubicBezTo>
                <a:cubicBezTo>
                  <a:pt x="2360907" y="1310744"/>
                  <a:pt x="2371408" y="1330873"/>
                  <a:pt x="2373010" y="1352750"/>
                </a:cubicBezTo>
                <a:cubicBezTo>
                  <a:pt x="2375929" y="1377981"/>
                  <a:pt x="2370388" y="1403505"/>
                  <a:pt x="2357260" y="1425238"/>
                </a:cubicBezTo>
                <a:cubicBezTo>
                  <a:pt x="2356093" y="1426841"/>
                  <a:pt x="2354927" y="1428593"/>
                  <a:pt x="2353906" y="1430341"/>
                </a:cubicBezTo>
                <a:cubicBezTo>
                  <a:pt x="2325902" y="1468553"/>
                  <a:pt x="2273103" y="1478181"/>
                  <a:pt x="2233432" y="1452364"/>
                </a:cubicBezTo>
                <a:lnTo>
                  <a:pt x="2137899" y="1388628"/>
                </a:lnTo>
                <a:cubicBezTo>
                  <a:pt x="2135273" y="1386734"/>
                  <a:pt x="2132647" y="1384839"/>
                  <a:pt x="2129878" y="1382941"/>
                </a:cubicBezTo>
                <a:cubicBezTo>
                  <a:pt x="2128565" y="1382066"/>
                  <a:pt x="2127106" y="1381192"/>
                  <a:pt x="2125646" y="1380461"/>
                </a:cubicBezTo>
                <a:lnTo>
                  <a:pt x="1794987" y="1159933"/>
                </a:lnTo>
                <a:cubicBezTo>
                  <a:pt x="1773403" y="1146224"/>
                  <a:pt x="1744668" y="1152204"/>
                  <a:pt x="1730520" y="1173499"/>
                </a:cubicBezTo>
                <a:cubicBezTo>
                  <a:pt x="1716226" y="1194794"/>
                  <a:pt x="1721478" y="1223526"/>
                  <a:pt x="1742481" y="1238256"/>
                </a:cubicBezTo>
                <a:lnTo>
                  <a:pt x="2083190" y="1465492"/>
                </a:lnTo>
                <a:cubicBezTo>
                  <a:pt x="2100400" y="1478473"/>
                  <a:pt x="2112506" y="1496996"/>
                  <a:pt x="2117756" y="1517852"/>
                </a:cubicBezTo>
                <a:cubicBezTo>
                  <a:pt x="2123008" y="1538270"/>
                  <a:pt x="2119650" y="1560004"/>
                  <a:pt x="2108567" y="1578088"/>
                </a:cubicBezTo>
                <a:cubicBezTo>
                  <a:pt x="2107400" y="1579690"/>
                  <a:pt x="2106234" y="1581296"/>
                  <a:pt x="2105213" y="1583047"/>
                </a:cubicBezTo>
                <a:cubicBezTo>
                  <a:pt x="2077938" y="1620385"/>
                  <a:pt x="2026890" y="1630594"/>
                  <a:pt x="1987365" y="1606673"/>
                </a:cubicBezTo>
                <a:cubicBezTo>
                  <a:pt x="1985467" y="1605363"/>
                  <a:pt x="1983572" y="1604050"/>
                  <a:pt x="1981531" y="1602883"/>
                </a:cubicBezTo>
                <a:lnTo>
                  <a:pt x="1763483" y="1457470"/>
                </a:lnTo>
                <a:cubicBezTo>
                  <a:pt x="1741896" y="1443758"/>
                  <a:pt x="1713310" y="1449884"/>
                  <a:pt x="1699016" y="1471033"/>
                </a:cubicBezTo>
                <a:cubicBezTo>
                  <a:pt x="1684722" y="1492329"/>
                  <a:pt x="1690117" y="1521206"/>
                  <a:pt x="1710977" y="1535936"/>
                </a:cubicBezTo>
                <a:lnTo>
                  <a:pt x="1795133" y="1591943"/>
                </a:lnTo>
                <a:cubicBezTo>
                  <a:pt x="1797321" y="1593984"/>
                  <a:pt x="1799654" y="1595882"/>
                  <a:pt x="1802134" y="1597631"/>
                </a:cubicBezTo>
                <a:cubicBezTo>
                  <a:pt x="1842098" y="1624906"/>
                  <a:pt x="1853035" y="1679162"/>
                  <a:pt x="1826637" y="1719707"/>
                </a:cubicBezTo>
                <a:lnTo>
                  <a:pt x="1826345" y="1720146"/>
                </a:lnTo>
                <a:cubicBezTo>
                  <a:pt x="1799216" y="1759964"/>
                  <a:pt x="1745253" y="1770758"/>
                  <a:pt x="1704850" y="1744503"/>
                </a:cubicBezTo>
                <a:lnTo>
                  <a:pt x="1619965" y="1687475"/>
                </a:lnTo>
                <a:lnTo>
                  <a:pt x="1629592" y="1674056"/>
                </a:lnTo>
                <a:lnTo>
                  <a:pt x="1629446" y="1674056"/>
                </a:lnTo>
                <a:cubicBezTo>
                  <a:pt x="1686620" y="1593399"/>
                  <a:pt x="1667658" y="1481824"/>
                  <a:pt x="1587148" y="1424504"/>
                </a:cubicBezTo>
                <a:cubicBezTo>
                  <a:pt x="1548790" y="1396939"/>
                  <a:pt x="1501532" y="1384832"/>
                  <a:pt x="1454570" y="1390520"/>
                </a:cubicBezTo>
                <a:lnTo>
                  <a:pt x="1448151" y="1391541"/>
                </a:lnTo>
                <a:cubicBezTo>
                  <a:pt x="1447716" y="1388040"/>
                  <a:pt x="1447277" y="1384397"/>
                  <a:pt x="1446695" y="1380896"/>
                </a:cubicBezTo>
                <a:cubicBezTo>
                  <a:pt x="1438817" y="1334077"/>
                  <a:pt x="1412711" y="1292365"/>
                  <a:pt x="1374060" y="1264800"/>
                </a:cubicBezTo>
                <a:cubicBezTo>
                  <a:pt x="1335409" y="1237378"/>
                  <a:pt x="1287424" y="1226441"/>
                  <a:pt x="1240605" y="1234463"/>
                </a:cubicBezTo>
                <a:cubicBezTo>
                  <a:pt x="1238125" y="1234898"/>
                  <a:pt x="1235645" y="1235337"/>
                  <a:pt x="1233165" y="1235919"/>
                </a:cubicBezTo>
                <a:cubicBezTo>
                  <a:pt x="1232873" y="1233585"/>
                  <a:pt x="1232437" y="1231252"/>
                  <a:pt x="1232145" y="1228918"/>
                </a:cubicBezTo>
                <a:lnTo>
                  <a:pt x="1232145" y="1228772"/>
                </a:lnTo>
                <a:cubicBezTo>
                  <a:pt x="1224269" y="1181953"/>
                  <a:pt x="1198161" y="1140240"/>
                  <a:pt x="1159364" y="1112676"/>
                </a:cubicBezTo>
                <a:cubicBezTo>
                  <a:pt x="1120713" y="1085257"/>
                  <a:pt x="1072581" y="1074317"/>
                  <a:pt x="1025762" y="1082338"/>
                </a:cubicBezTo>
                <a:lnTo>
                  <a:pt x="1024888" y="1082338"/>
                </a:lnTo>
                <a:lnTo>
                  <a:pt x="1024888" y="1080297"/>
                </a:lnTo>
                <a:cubicBezTo>
                  <a:pt x="1024156" y="1029832"/>
                  <a:pt x="999653" y="982724"/>
                  <a:pt x="958818" y="953261"/>
                </a:cubicBezTo>
                <a:cubicBezTo>
                  <a:pt x="878162" y="896234"/>
                  <a:pt x="766586" y="915195"/>
                  <a:pt x="709266" y="995559"/>
                </a:cubicBezTo>
                <a:lnTo>
                  <a:pt x="610962" y="1134117"/>
                </a:lnTo>
                <a:lnTo>
                  <a:pt x="456357" y="1054189"/>
                </a:lnTo>
                <a:lnTo>
                  <a:pt x="698180" y="297223"/>
                </a:lnTo>
                <a:lnTo>
                  <a:pt x="865181" y="342001"/>
                </a:lnTo>
                <a:cubicBezTo>
                  <a:pt x="878451" y="345647"/>
                  <a:pt x="892453" y="343167"/>
                  <a:pt x="903832" y="335585"/>
                </a:cubicBezTo>
                <a:cubicBezTo>
                  <a:pt x="1093148" y="217298"/>
                  <a:pt x="1282190" y="99161"/>
                  <a:pt x="1388354" y="42568"/>
                </a:cubicBezTo>
                <a:lnTo>
                  <a:pt x="1388208" y="42715"/>
                </a:lnTo>
                <a:cubicBezTo>
                  <a:pt x="1419858" y="23461"/>
                  <a:pt x="1454135" y="9170"/>
                  <a:pt x="1490160" y="563"/>
                </a:cubicBezTo>
                <a:cubicBezTo>
                  <a:pt x="1509121" y="-1335"/>
                  <a:pt x="1528226" y="1584"/>
                  <a:pt x="1545728" y="9020"/>
                </a:cubicBezTo>
                <a:cubicBezTo>
                  <a:pt x="1551123" y="10772"/>
                  <a:pt x="1566438" y="16314"/>
                  <a:pt x="1582773" y="22148"/>
                </a:cubicBezTo>
                <a:lnTo>
                  <a:pt x="1583063" y="22148"/>
                </a:lnTo>
                <a:cubicBezTo>
                  <a:pt x="1526617" y="42422"/>
                  <a:pt x="1472069" y="67653"/>
                  <a:pt x="1420002" y="97698"/>
                </a:cubicBezTo>
                <a:cubicBezTo>
                  <a:pt x="1374788" y="125848"/>
                  <a:pt x="1336283" y="163478"/>
                  <a:pt x="1307259" y="207963"/>
                </a:cubicBezTo>
                <a:cubicBezTo>
                  <a:pt x="1301572" y="215985"/>
                  <a:pt x="1295738" y="223863"/>
                  <a:pt x="1289757" y="231446"/>
                </a:cubicBezTo>
                <a:cubicBezTo>
                  <a:pt x="1275466" y="249387"/>
                  <a:pt x="1259859" y="266158"/>
                  <a:pt x="1243085" y="281765"/>
                </a:cubicBezTo>
                <a:cubicBezTo>
                  <a:pt x="1226021" y="297808"/>
                  <a:pt x="1208373" y="312687"/>
                  <a:pt x="1192038" y="325811"/>
                </a:cubicBezTo>
                <a:lnTo>
                  <a:pt x="1180808" y="334707"/>
                </a:lnTo>
                <a:lnTo>
                  <a:pt x="1180954" y="334564"/>
                </a:lnTo>
                <a:cubicBezTo>
                  <a:pt x="1145950" y="356295"/>
                  <a:pt x="1118821" y="388676"/>
                  <a:pt x="1103506" y="427035"/>
                </a:cubicBezTo>
                <a:cubicBezTo>
                  <a:pt x="1094318" y="456059"/>
                  <a:pt x="1094464" y="487417"/>
                  <a:pt x="1104088" y="516298"/>
                </a:cubicBezTo>
                <a:cubicBezTo>
                  <a:pt x="1113569" y="545029"/>
                  <a:pt x="1131802" y="569971"/>
                  <a:pt x="1156302" y="587619"/>
                </a:cubicBezTo>
                <a:cubicBezTo>
                  <a:pt x="1183870" y="606432"/>
                  <a:pt x="1215228" y="619416"/>
                  <a:pt x="1248041" y="625685"/>
                </a:cubicBezTo>
                <a:cubicBezTo>
                  <a:pt x="1284794" y="633268"/>
                  <a:pt x="1322279" y="636187"/>
                  <a:pt x="1359763" y="633996"/>
                </a:cubicBezTo>
                <a:cubicBezTo>
                  <a:pt x="1393162" y="632394"/>
                  <a:pt x="1426125" y="625685"/>
                  <a:pt x="1457483" y="614017"/>
                </a:cubicBezTo>
                <a:cubicBezTo>
                  <a:pt x="1487677" y="602492"/>
                  <a:pt x="1515531" y="585721"/>
                  <a:pt x="1539888" y="564426"/>
                </a:cubicBezTo>
                <a:cubicBezTo>
                  <a:pt x="1567602" y="538899"/>
                  <a:pt x="1592540" y="510607"/>
                  <a:pt x="1614564" y="479977"/>
                </a:cubicBezTo>
                <a:cubicBezTo>
                  <a:pt x="1624922" y="466411"/>
                  <a:pt x="1634256" y="454161"/>
                  <a:pt x="1641839" y="445993"/>
                </a:cubicBezTo>
                <a:cubicBezTo>
                  <a:pt x="1646214" y="440595"/>
                  <a:pt x="1651612" y="436366"/>
                  <a:pt x="1657882" y="433448"/>
                </a:cubicBezTo>
                <a:cubicBezTo>
                  <a:pt x="1665757" y="431406"/>
                  <a:pt x="1673782" y="430532"/>
                  <a:pt x="1681803" y="430532"/>
                </a:cubicBezTo>
                <a:cubicBezTo>
                  <a:pt x="1695951" y="429658"/>
                  <a:pt x="1710099" y="429512"/>
                  <a:pt x="1724247" y="430240"/>
                </a:cubicBezTo>
                <a:cubicBezTo>
                  <a:pt x="1734017" y="430532"/>
                  <a:pt x="1743790" y="432427"/>
                  <a:pt x="1752979" y="435928"/>
                </a:cubicBezTo>
                <a:cubicBezTo>
                  <a:pt x="1766834" y="447014"/>
                  <a:pt x="1778795" y="460284"/>
                  <a:pt x="1788275" y="475307"/>
                </a:cubicBezTo>
                <a:cubicBezTo>
                  <a:pt x="1799508" y="489747"/>
                  <a:pt x="1813217" y="507392"/>
                  <a:pt x="1828094" y="525333"/>
                </a:cubicBezTo>
                <a:cubicBezTo>
                  <a:pt x="1859016" y="562671"/>
                  <a:pt x="1903497" y="613137"/>
                  <a:pt x="1958777" y="667977"/>
                </a:cubicBezTo>
                <a:lnTo>
                  <a:pt x="1958777" y="668123"/>
                </a:lnTo>
                <a:cubicBezTo>
                  <a:pt x="2002969" y="712170"/>
                  <a:pt x="2049495" y="754029"/>
                  <a:pt x="2098066" y="793265"/>
                </a:cubicBezTo>
                <a:cubicBezTo>
                  <a:pt x="2228749" y="887630"/>
                  <a:pt x="2365558" y="973100"/>
                  <a:pt x="2507788" y="1048943"/>
                </a:cubicBezTo>
                <a:lnTo>
                  <a:pt x="2539731" y="1066884"/>
                </a:lnTo>
                <a:lnTo>
                  <a:pt x="2539877" y="1066884"/>
                </a:lnTo>
                <a:cubicBezTo>
                  <a:pt x="2565693" y="1085406"/>
                  <a:pt x="2585090" y="1111661"/>
                  <a:pt x="2595156" y="1141706"/>
                </a:cubicBezTo>
                <a:cubicBezTo>
                  <a:pt x="2595595" y="1143893"/>
                  <a:pt x="2596030" y="1145934"/>
                  <a:pt x="2596615" y="1147829"/>
                </a:cubicBezTo>
                <a:close/>
                <a:moveTo>
                  <a:pt x="2990391" y="1068492"/>
                </a:moveTo>
                <a:lnTo>
                  <a:pt x="2710804" y="192667"/>
                </a:lnTo>
                <a:cubicBezTo>
                  <a:pt x="2710222" y="190480"/>
                  <a:pt x="2709638" y="188293"/>
                  <a:pt x="2708763" y="186248"/>
                </a:cubicBezTo>
                <a:lnTo>
                  <a:pt x="2692720" y="135783"/>
                </a:lnTo>
                <a:lnTo>
                  <a:pt x="3013012" y="33542"/>
                </a:lnTo>
                <a:lnTo>
                  <a:pt x="3343515" y="1068520"/>
                </a:lnTo>
                <a:lnTo>
                  <a:pt x="3023217" y="1170761"/>
                </a:lnTo>
                <a:lnTo>
                  <a:pt x="2993191" y="1076396"/>
                </a:lnTo>
                <a:lnTo>
                  <a:pt x="2993036" y="1076396"/>
                </a:lnTo>
                <a:cubicBezTo>
                  <a:pt x="2992445" y="1073773"/>
                  <a:pt x="2991574" y="1071146"/>
                  <a:pt x="2990547" y="1068520"/>
                </a:cubicBezTo>
                <a:close/>
                <a:moveTo>
                  <a:pt x="197923" y="956040"/>
                </a:moveTo>
                <a:lnTo>
                  <a:pt x="200549" y="957060"/>
                </a:lnTo>
                <a:lnTo>
                  <a:pt x="200695" y="957060"/>
                </a:lnTo>
                <a:cubicBezTo>
                  <a:pt x="225052" y="966541"/>
                  <a:pt x="252327" y="954434"/>
                  <a:pt x="261808" y="930077"/>
                </a:cubicBezTo>
                <a:cubicBezTo>
                  <a:pt x="271142" y="905867"/>
                  <a:pt x="259036" y="878445"/>
                  <a:pt x="234825" y="869110"/>
                </a:cubicBezTo>
                <a:lnTo>
                  <a:pt x="232199" y="868090"/>
                </a:lnTo>
                <a:lnTo>
                  <a:pt x="232053" y="868090"/>
                </a:lnTo>
                <a:cubicBezTo>
                  <a:pt x="207842" y="858609"/>
                  <a:pt x="180420" y="870716"/>
                  <a:pt x="171086" y="895073"/>
                </a:cubicBezTo>
                <a:cubicBezTo>
                  <a:pt x="161605" y="919283"/>
                  <a:pt x="173712" y="946705"/>
                  <a:pt x="198069" y="956040"/>
                </a:cubicBezTo>
                <a:close/>
                <a:moveTo>
                  <a:pt x="3099045" y="956040"/>
                </a:moveTo>
                <a:lnTo>
                  <a:pt x="3101098" y="956768"/>
                </a:lnTo>
                <a:lnTo>
                  <a:pt x="3101254" y="956768"/>
                </a:lnTo>
                <a:cubicBezTo>
                  <a:pt x="3112922" y="961728"/>
                  <a:pt x="3126177" y="961581"/>
                  <a:pt x="3137845" y="956621"/>
                </a:cubicBezTo>
                <a:cubicBezTo>
                  <a:pt x="3149513" y="951665"/>
                  <a:pt x="3158723" y="942184"/>
                  <a:pt x="3163235" y="930224"/>
                </a:cubicBezTo>
                <a:cubicBezTo>
                  <a:pt x="3167902" y="918409"/>
                  <a:pt x="3167467" y="905282"/>
                  <a:pt x="3162208" y="893614"/>
                </a:cubicBezTo>
                <a:cubicBezTo>
                  <a:pt x="3156950" y="882092"/>
                  <a:pt x="3147180" y="873193"/>
                  <a:pt x="3135231" y="868818"/>
                </a:cubicBezTo>
                <a:lnTo>
                  <a:pt x="3133178" y="868090"/>
                </a:lnTo>
                <a:cubicBezTo>
                  <a:pt x="3108971" y="858609"/>
                  <a:pt x="3081558" y="870716"/>
                  <a:pt x="3072224" y="895073"/>
                </a:cubicBezTo>
                <a:cubicBezTo>
                  <a:pt x="3062889" y="919283"/>
                  <a:pt x="3074993" y="946705"/>
                  <a:pt x="3099200" y="956040"/>
                </a:cubicBezTo>
                <a:close/>
              </a:path>
            </a:pathLst>
          </a:custGeom>
          <a:solidFill>
            <a:schemeClr val="accent1"/>
          </a:solidFill>
          <a:ln w="3111" cap="flat">
            <a:noFill/>
            <a:prstDash val="solid"/>
            <a:miter/>
          </a:ln>
        </p:spPr>
        <p:txBody>
          <a:bodyPr rtlCol="0" anchor="ctr"/>
          <a:lstStyle/>
          <a:p>
            <a:endParaRPr lang="en-GB" dirty="0">
              <a:latin typeface="Poppins" panose="00000500000000000000" pitchFamily="2" charset="0"/>
            </a:endParaRPr>
          </a:p>
        </p:txBody>
      </p:sp>
      <p:sp>
        <p:nvSpPr>
          <p:cNvPr id="55" name="TextBox 54">
            <a:extLst>
              <a:ext uri="{FF2B5EF4-FFF2-40B4-BE49-F238E27FC236}">
                <a16:creationId xmlns:a16="http://schemas.microsoft.com/office/drawing/2014/main" id="{9372CA4D-AFBA-FFA0-B94A-5B001AC55104}"/>
              </a:ext>
            </a:extLst>
          </p:cNvPr>
          <p:cNvSpPr txBox="1"/>
          <p:nvPr/>
        </p:nvSpPr>
        <p:spPr>
          <a:xfrm>
            <a:off x="4860133" y="1088769"/>
            <a:ext cx="2551106" cy="400110"/>
          </a:xfrm>
          <a:prstGeom prst="rect">
            <a:avLst/>
          </a:prstGeom>
          <a:noFill/>
        </p:spPr>
        <p:txBody>
          <a:bodyPr wrap="square">
            <a:spAutoFit/>
          </a:bodyPr>
          <a:lstStyle/>
          <a:p>
            <a:pPr algn="ctr"/>
            <a:r>
              <a:rPr lang="en-GB" sz="2000" b="0" i="0" u="none" strike="noStrike" cap="none" dirty="0">
                <a:solidFill>
                  <a:schemeClr val="accent1"/>
                </a:solidFill>
                <a:latin typeface="Poppins Bold" panose="00000800000000000000" pitchFamily="2" charset="0"/>
                <a:ea typeface="Open Sans" panose="020B0606030504020204" pitchFamily="34" charset="0"/>
                <a:cs typeface="Poppins Bold" panose="00000800000000000000" pitchFamily="2" charset="0"/>
                <a:sym typeface="Calibri"/>
              </a:rPr>
              <a:t>Settlement Agent</a:t>
            </a:r>
            <a:endParaRPr lang="en-GB" sz="2000" dirty="0">
              <a:solidFill>
                <a:schemeClr val="accent1"/>
              </a:solidFill>
              <a:latin typeface="Poppins Bold" panose="00000800000000000000" pitchFamily="2" charset="0"/>
              <a:cs typeface="Poppins Bold" panose="00000800000000000000" pitchFamily="2" charset="0"/>
            </a:endParaRPr>
          </a:p>
        </p:txBody>
      </p:sp>
      <p:grpSp>
        <p:nvGrpSpPr>
          <p:cNvPr id="2" name="Group 1">
            <a:extLst>
              <a:ext uri="{FF2B5EF4-FFF2-40B4-BE49-F238E27FC236}">
                <a16:creationId xmlns:a16="http://schemas.microsoft.com/office/drawing/2014/main" id="{8493CCCA-2DE2-8786-8F8E-91CB1DE581F5}"/>
              </a:ext>
            </a:extLst>
          </p:cNvPr>
          <p:cNvGrpSpPr/>
          <p:nvPr/>
        </p:nvGrpSpPr>
        <p:grpSpPr>
          <a:xfrm>
            <a:off x="12864878" y="1889760"/>
            <a:ext cx="4542290" cy="3688080"/>
            <a:chOff x="6675093" y="1889760"/>
            <a:chExt cx="4542290" cy="3688080"/>
          </a:xfrm>
        </p:grpSpPr>
        <p:sp>
          <p:nvSpPr>
            <p:cNvPr id="4" name="Rectangle: Rounded Corners 3">
              <a:extLst>
                <a:ext uri="{FF2B5EF4-FFF2-40B4-BE49-F238E27FC236}">
                  <a16:creationId xmlns:a16="http://schemas.microsoft.com/office/drawing/2014/main" id="{05D79236-0BFC-4623-6459-C15AA6C91A1C}"/>
                </a:ext>
              </a:extLst>
            </p:cNvPr>
            <p:cNvSpPr/>
            <p:nvPr/>
          </p:nvSpPr>
          <p:spPr>
            <a:xfrm>
              <a:off x="6675093" y="1889760"/>
              <a:ext cx="4542290" cy="3688080"/>
            </a:xfrm>
            <a:prstGeom prst="roundRect">
              <a:avLst>
                <a:gd name="adj" fmla="val 9524"/>
              </a:avLst>
            </a:prstGeom>
            <a:solidFill>
              <a:schemeClr val="accent3">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6" name="TextBox 5">
              <a:extLst>
                <a:ext uri="{FF2B5EF4-FFF2-40B4-BE49-F238E27FC236}">
                  <a16:creationId xmlns:a16="http://schemas.microsoft.com/office/drawing/2014/main" id="{48BB3613-0A4A-22FC-3FEA-18B52AFEEA24}"/>
                </a:ext>
              </a:extLst>
            </p:cNvPr>
            <p:cNvSpPr txBox="1"/>
            <p:nvPr/>
          </p:nvSpPr>
          <p:spPr>
            <a:xfrm>
              <a:off x="7011085" y="3121776"/>
              <a:ext cx="3831139" cy="1077218"/>
            </a:xfrm>
            <a:prstGeom prst="rect">
              <a:avLst/>
            </a:prstGeom>
            <a:noFill/>
          </p:spPr>
          <p:txBody>
            <a:bodyPr wrap="square" rtlCol="0">
              <a:spAutoFit/>
            </a:bodyPr>
            <a:lstStyle/>
            <a:p>
              <a:pPr algn="ctr"/>
              <a:r>
                <a:rPr lang="en-GB" sz="3200" b="0" i="0" u="none" strike="noStrike" dirty="0">
                  <a:solidFill>
                    <a:schemeClr val="accent3">
                      <a:lumMod val="50000"/>
                    </a:schemeClr>
                  </a:solidFill>
                  <a:effectLst/>
                  <a:latin typeface="Poppins Bold" panose="00000800000000000000" pitchFamily="2" charset="0"/>
                  <a:cs typeface="Poppins Bold" panose="00000800000000000000" pitchFamily="2" charset="0"/>
                </a:rPr>
                <a:t>Preventing Systemic Risk</a:t>
              </a:r>
              <a:endParaRPr lang="en-GB" sz="2400" dirty="0">
                <a:solidFill>
                  <a:schemeClr val="accent3">
                    <a:lumMod val="50000"/>
                  </a:schemeClr>
                </a:solidFill>
                <a:latin typeface="Poppins Bold" panose="00000800000000000000" pitchFamily="2" charset="0"/>
                <a:cs typeface="Poppins Bold" panose="00000800000000000000" pitchFamily="2" charset="0"/>
              </a:endParaRPr>
            </a:p>
          </p:txBody>
        </p:sp>
        <p:sp>
          <p:nvSpPr>
            <p:cNvPr id="7" name="TextBox 6">
              <a:extLst>
                <a:ext uri="{FF2B5EF4-FFF2-40B4-BE49-F238E27FC236}">
                  <a16:creationId xmlns:a16="http://schemas.microsoft.com/office/drawing/2014/main" id="{A3EF51F9-AC32-CE7A-2122-4E878E97B29E}"/>
                </a:ext>
              </a:extLst>
            </p:cNvPr>
            <p:cNvSpPr txBox="1"/>
            <p:nvPr/>
          </p:nvSpPr>
          <p:spPr>
            <a:xfrm>
              <a:off x="7011085" y="4491787"/>
              <a:ext cx="3831139" cy="707886"/>
            </a:xfrm>
            <a:prstGeom prst="rect">
              <a:avLst/>
            </a:prstGeom>
            <a:noFill/>
          </p:spPr>
          <p:txBody>
            <a:bodyPr wrap="square" rtlCol="0">
              <a:spAutoFit/>
            </a:bodyPr>
            <a:lstStyle/>
            <a:p>
              <a:pPr algn="ctr"/>
              <a:r>
                <a:rPr lang="en-US" sz="2000" dirty="0">
                  <a:solidFill>
                    <a:schemeClr val="accent3">
                      <a:lumMod val="50000"/>
                    </a:schemeClr>
                  </a:solidFill>
                  <a:latin typeface="Poppins" panose="00000500000000000000" pitchFamily="2" charset="0"/>
                  <a:cs typeface="Poppins" panose="00000500000000000000" pitchFamily="2" charset="0"/>
                </a:rPr>
                <a:t>The risk of a</a:t>
              </a:r>
              <a:r>
                <a:rPr lang="en-US" sz="2000" b="0" i="0" u="none" strike="noStrike" dirty="0">
                  <a:solidFill>
                    <a:schemeClr val="accent3">
                      <a:lumMod val="50000"/>
                    </a:schemeClr>
                  </a:solidFill>
                  <a:effectLst/>
                  <a:latin typeface="Poppins" panose="00000500000000000000" pitchFamily="2" charset="0"/>
                  <a:cs typeface="Poppins" panose="00000500000000000000" pitchFamily="2" charset="0"/>
                </a:rPr>
                <a:t> major failure of the financial system</a:t>
              </a:r>
              <a:endParaRPr lang="en-GB" sz="1600" dirty="0">
                <a:solidFill>
                  <a:schemeClr val="accent3">
                    <a:lumMod val="50000"/>
                  </a:schemeClr>
                </a:solidFill>
                <a:latin typeface="Poppins" panose="00000500000000000000" pitchFamily="2" charset="0"/>
                <a:cs typeface="Poppins" panose="00000500000000000000" pitchFamily="2" charset="0"/>
              </a:endParaRPr>
            </a:p>
          </p:txBody>
        </p:sp>
      </p:grpSp>
      <p:grpSp>
        <p:nvGrpSpPr>
          <p:cNvPr id="8" name="Group 7">
            <a:extLst>
              <a:ext uri="{FF2B5EF4-FFF2-40B4-BE49-F238E27FC236}">
                <a16:creationId xmlns:a16="http://schemas.microsoft.com/office/drawing/2014/main" id="{0EF55A2E-EDAD-8374-5B0D-8AA1BA8E8128}"/>
              </a:ext>
            </a:extLst>
          </p:cNvPr>
          <p:cNvGrpSpPr/>
          <p:nvPr/>
        </p:nvGrpSpPr>
        <p:grpSpPr>
          <a:xfrm>
            <a:off x="14082701" y="899121"/>
            <a:ext cx="1971137" cy="1971137"/>
            <a:chOff x="7892916" y="899121"/>
            <a:chExt cx="1971137" cy="1971137"/>
          </a:xfrm>
        </p:grpSpPr>
        <p:sp>
          <p:nvSpPr>
            <p:cNvPr id="9" name="Oval 8">
              <a:extLst>
                <a:ext uri="{FF2B5EF4-FFF2-40B4-BE49-F238E27FC236}">
                  <a16:creationId xmlns:a16="http://schemas.microsoft.com/office/drawing/2014/main" id="{CCEB8781-852A-DD2A-F9CF-6A655C2732FD}"/>
                </a:ext>
              </a:extLst>
            </p:cNvPr>
            <p:cNvSpPr/>
            <p:nvPr/>
          </p:nvSpPr>
          <p:spPr>
            <a:xfrm>
              <a:off x="7892916" y="899121"/>
              <a:ext cx="1971137" cy="1971137"/>
            </a:xfrm>
            <a:prstGeom prst="ellipse">
              <a:avLst/>
            </a:prstGeom>
            <a:solidFill>
              <a:schemeClr val="bg1"/>
            </a:solidFill>
            <a:ln w="1270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0" name="Graphic 9">
              <a:extLst>
                <a:ext uri="{FF2B5EF4-FFF2-40B4-BE49-F238E27FC236}">
                  <a16:creationId xmlns:a16="http://schemas.microsoft.com/office/drawing/2014/main" id="{7A72BA36-B549-C4A1-C855-CF20AF5EB5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1190" y="1041424"/>
              <a:ext cx="1550490" cy="1550490"/>
            </a:xfrm>
            <a:prstGeom prst="rect">
              <a:avLst/>
            </a:prstGeom>
          </p:spPr>
        </p:pic>
        <p:cxnSp>
          <p:nvCxnSpPr>
            <p:cNvPr id="11" name="Straight Connector 10">
              <a:extLst>
                <a:ext uri="{FF2B5EF4-FFF2-40B4-BE49-F238E27FC236}">
                  <a16:creationId xmlns:a16="http://schemas.microsoft.com/office/drawing/2014/main" id="{987EC68B-F453-E2D6-BA6B-2184A3AB4B00}"/>
                </a:ext>
              </a:extLst>
            </p:cNvPr>
            <p:cNvCxnSpPr>
              <a:stCxn id="9" idx="1"/>
              <a:endCxn id="9" idx="5"/>
            </p:cNvCxnSpPr>
            <p:nvPr/>
          </p:nvCxnSpPr>
          <p:spPr>
            <a:xfrm>
              <a:off x="8181582" y="1187787"/>
              <a:ext cx="1393805" cy="1393805"/>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2766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2" presetClass="entr" presetSubtype="8" decel="100000" fill="hold" nodeType="afterEffect">
                                  <p:stCondLst>
                                    <p:cond delay="25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25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2" fill="hold" nodeType="afterEffect">
                                  <p:stCondLst>
                                    <p:cond delay="250"/>
                                  </p:stCondLst>
                                  <p:childTnLst>
                                    <p:set>
                                      <p:cBhvr>
                                        <p:cTn id="19" dur="1" fill="hold">
                                          <p:stCondLst>
                                            <p:cond delay="0"/>
                                          </p:stCondLst>
                                        </p:cTn>
                                        <p:tgtEl>
                                          <p:spTgt spid="49"/>
                                        </p:tgtEl>
                                        <p:attrNameLst>
                                          <p:attrName>style.visibility</p:attrName>
                                        </p:attrNameLst>
                                      </p:cBhvr>
                                      <p:to>
                                        <p:strVal val="visible"/>
                                      </p:to>
                                    </p:set>
                                    <p:animEffect transition="in" filter="wipe(right)">
                                      <p:cBhvr>
                                        <p:cTn id="20" dur="500"/>
                                        <p:tgtEl>
                                          <p:spTgt spid="49"/>
                                        </p:tgtEl>
                                      </p:cBhvr>
                                    </p:animEffect>
                                  </p:childTnLst>
                                </p:cTn>
                              </p:par>
                              <p:par>
                                <p:cTn id="21" presetID="22" presetClass="entr" presetSubtype="8" fill="hold" nodeType="withEffect">
                                  <p:stCondLst>
                                    <p:cond delay="25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44B5EAD-88CC-8286-C0AB-04B716E3A5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2057" y="-2562360"/>
            <a:ext cx="2379435" cy="2379435"/>
          </a:xfrm>
          <a:prstGeom prst="rect">
            <a:avLst/>
          </a:prstGeom>
        </p:spPr>
      </p:pic>
      <p:pic>
        <p:nvPicPr>
          <p:cNvPr id="5" name="Graphic 4">
            <a:extLst>
              <a:ext uri="{FF2B5EF4-FFF2-40B4-BE49-F238E27FC236}">
                <a16:creationId xmlns:a16="http://schemas.microsoft.com/office/drawing/2014/main" id="{1B914D3B-B856-88CD-B4AB-355B04F6DD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04500" y="2363380"/>
            <a:ext cx="2713628" cy="2713628"/>
          </a:xfrm>
          <a:prstGeom prst="rect">
            <a:avLst/>
          </a:prstGeom>
        </p:spPr>
      </p:pic>
      <p:pic>
        <p:nvPicPr>
          <p:cNvPr id="35" name="Graphic 34">
            <a:extLst>
              <a:ext uri="{FF2B5EF4-FFF2-40B4-BE49-F238E27FC236}">
                <a16:creationId xmlns:a16="http://schemas.microsoft.com/office/drawing/2014/main" id="{4E467E1F-E8A0-67F9-D885-938DAEEFCF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98283" y="1852129"/>
            <a:ext cx="2962241" cy="2962241"/>
          </a:xfrm>
          <a:prstGeom prst="rect">
            <a:avLst/>
          </a:prstGeom>
        </p:spPr>
      </p:pic>
      <p:sp>
        <p:nvSpPr>
          <p:cNvPr id="4" name="Graphic 22">
            <a:extLst>
              <a:ext uri="{FF2B5EF4-FFF2-40B4-BE49-F238E27FC236}">
                <a16:creationId xmlns:a16="http://schemas.microsoft.com/office/drawing/2014/main" id="{12664147-38AA-57DC-1DB4-7A839138B6DC}"/>
              </a:ext>
            </a:extLst>
          </p:cNvPr>
          <p:cNvSpPr/>
          <p:nvPr/>
        </p:nvSpPr>
        <p:spPr>
          <a:xfrm>
            <a:off x="5356187" y="3267393"/>
            <a:ext cx="1552650" cy="875090"/>
          </a:xfrm>
          <a:custGeom>
            <a:avLst/>
            <a:gdLst>
              <a:gd name="connsiteX0" fmla="*/ 304780 w 1552650"/>
              <a:gd name="connsiteY0" fmla="*/ 371055 h 875090"/>
              <a:gd name="connsiteX1" fmla="*/ 285084 w 1552650"/>
              <a:gd name="connsiteY1" fmla="*/ 365160 h 875090"/>
              <a:gd name="connsiteX2" fmla="*/ 269270 w 1552650"/>
              <a:gd name="connsiteY2" fmla="*/ 378243 h 875090"/>
              <a:gd name="connsiteX3" fmla="*/ 271283 w 1552650"/>
              <a:gd name="connsiteY3" fmla="*/ 398657 h 875090"/>
              <a:gd name="connsiteX4" fmla="*/ 289397 w 1552650"/>
              <a:gd name="connsiteY4" fmla="*/ 408290 h 875090"/>
              <a:gd name="connsiteX5" fmla="*/ 289397 w 1552650"/>
              <a:gd name="connsiteY5" fmla="*/ 408146 h 875090"/>
              <a:gd name="connsiteX6" fmla="*/ 304780 w 1552650"/>
              <a:gd name="connsiteY6" fmla="*/ 401820 h 875090"/>
              <a:gd name="connsiteX7" fmla="*/ 311105 w 1552650"/>
              <a:gd name="connsiteY7" fmla="*/ 386437 h 875090"/>
              <a:gd name="connsiteX8" fmla="*/ 304780 w 1552650"/>
              <a:gd name="connsiteY8" fmla="*/ 371055 h 875090"/>
              <a:gd name="connsiteX9" fmla="*/ 304780 w 1552650"/>
              <a:gd name="connsiteY9" fmla="*/ 371055 h 875090"/>
              <a:gd name="connsiteX10" fmla="*/ 289397 w 1552650"/>
              <a:gd name="connsiteY10" fmla="*/ 321025 h 875090"/>
              <a:gd name="connsiteX11" fmla="*/ 346040 w 1552650"/>
              <a:gd name="connsiteY11" fmla="*/ 353803 h 875090"/>
              <a:gd name="connsiteX12" fmla="*/ 346040 w 1552650"/>
              <a:gd name="connsiteY12" fmla="*/ 419216 h 875090"/>
              <a:gd name="connsiteX13" fmla="*/ 289397 w 1552650"/>
              <a:gd name="connsiteY13" fmla="*/ 451994 h 875090"/>
              <a:gd name="connsiteX14" fmla="*/ 289397 w 1552650"/>
              <a:gd name="connsiteY14" fmla="*/ 451850 h 875090"/>
              <a:gd name="connsiteX15" fmla="*/ 242530 w 1552650"/>
              <a:gd name="connsiteY15" fmla="*/ 433017 h 875090"/>
              <a:gd name="connsiteX16" fmla="*/ 222978 w 1552650"/>
              <a:gd name="connsiteY16" fmla="*/ 386437 h 875090"/>
              <a:gd name="connsiteX17" fmla="*/ 242530 w 1552650"/>
              <a:gd name="connsiteY17" fmla="*/ 339858 h 875090"/>
              <a:gd name="connsiteX18" fmla="*/ 289397 w 1552650"/>
              <a:gd name="connsiteY18" fmla="*/ 321025 h 875090"/>
              <a:gd name="connsiteX19" fmla="*/ 289397 w 1552650"/>
              <a:gd name="connsiteY19" fmla="*/ 321025 h 875090"/>
              <a:gd name="connsiteX20" fmla="*/ 1157443 w 1552650"/>
              <a:gd name="connsiteY20" fmla="*/ 371055 h 875090"/>
              <a:gd name="connsiteX21" fmla="*/ 1157443 w 1552650"/>
              <a:gd name="connsiteY21" fmla="*/ 371055 h 875090"/>
              <a:gd name="connsiteX22" fmla="*/ 1139185 w 1552650"/>
              <a:gd name="connsiteY22" fmla="*/ 364873 h 875090"/>
              <a:gd name="connsiteX23" fmla="*/ 1123084 w 1552650"/>
              <a:gd name="connsiteY23" fmla="*/ 375655 h 875090"/>
              <a:gd name="connsiteX24" fmla="*/ 1121790 w 1552650"/>
              <a:gd name="connsiteY24" fmla="*/ 394920 h 875090"/>
              <a:gd name="connsiteX25" fmla="*/ 1136310 w 1552650"/>
              <a:gd name="connsiteY25" fmla="*/ 407571 h 875090"/>
              <a:gd name="connsiteX26" fmla="*/ 1155287 w 1552650"/>
              <a:gd name="connsiteY26" fmla="*/ 403833 h 875090"/>
              <a:gd name="connsiteX27" fmla="*/ 1163769 w 1552650"/>
              <a:gd name="connsiteY27" fmla="*/ 386581 h 875090"/>
              <a:gd name="connsiteX28" fmla="*/ 1157443 w 1552650"/>
              <a:gd name="connsiteY28" fmla="*/ 371055 h 875090"/>
              <a:gd name="connsiteX29" fmla="*/ 1157443 w 1552650"/>
              <a:gd name="connsiteY29" fmla="*/ 371055 h 875090"/>
              <a:gd name="connsiteX30" fmla="*/ 1142061 w 1552650"/>
              <a:gd name="connsiteY30" fmla="*/ 321025 h 875090"/>
              <a:gd name="connsiteX31" fmla="*/ 1142061 w 1552650"/>
              <a:gd name="connsiteY31" fmla="*/ 321025 h 875090"/>
              <a:gd name="connsiteX32" fmla="*/ 1193959 w 1552650"/>
              <a:gd name="connsiteY32" fmla="*/ 346615 h 875090"/>
              <a:gd name="connsiteX33" fmla="*/ 1205317 w 1552650"/>
              <a:gd name="connsiteY33" fmla="*/ 403402 h 875090"/>
              <a:gd name="connsiteX34" fmla="*/ 1167219 w 1552650"/>
              <a:gd name="connsiteY34" fmla="*/ 446962 h 875090"/>
              <a:gd name="connsiteX35" fmla="*/ 1109426 w 1552650"/>
              <a:gd name="connsiteY35" fmla="*/ 443224 h 875090"/>
              <a:gd name="connsiteX36" fmla="*/ 1077223 w 1552650"/>
              <a:gd name="connsiteY36" fmla="*/ 395063 h 875090"/>
              <a:gd name="connsiteX37" fmla="*/ 1095769 w 1552650"/>
              <a:gd name="connsiteY37" fmla="*/ 340289 h 875090"/>
              <a:gd name="connsiteX38" fmla="*/ 1142061 w 1552650"/>
              <a:gd name="connsiteY38" fmla="*/ 321025 h 875090"/>
              <a:gd name="connsiteX39" fmla="*/ 1142061 w 1552650"/>
              <a:gd name="connsiteY39" fmla="*/ 321025 h 875090"/>
              <a:gd name="connsiteX40" fmla="*/ 1221706 w 1552650"/>
              <a:gd name="connsiteY40" fmla="*/ 106385 h 875090"/>
              <a:gd name="connsiteX41" fmla="*/ 1250746 w 1552650"/>
              <a:gd name="connsiteY41" fmla="*/ 160009 h 875090"/>
              <a:gd name="connsiteX42" fmla="*/ 1304226 w 1552650"/>
              <a:gd name="connsiteY42" fmla="*/ 189050 h 875090"/>
              <a:gd name="connsiteX43" fmla="*/ 1304083 w 1552650"/>
              <a:gd name="connsiteY43" fmla="*/ 581813 h 875090"/>
              <a:gd name="connsiteX44" fmla="*/ 1304083 w 1552650"/>
              <a:gd name="connsiteY44" fmla="*/ 581813 h 875090"/>
              <a:gd name="connsiteX45" fmla="*/ 1250459 w 1552650"/>
              <a:gd name="connsiteY45" fmla="*/ 610853 h 875090"/>
              <a:gd name="connsiteX46" fmla="*/ 1221418 w 1552650"/>
              <a:gd name="connsiteY46" fmla="*/ 664477 h 875090"/>
              <a:gd name="connsiteX47" fmla="*/ 209752 w 1552650"/>
              <a:gd name="connsiteY47" fmla="*/ 664189 h 875090"/>
              <a:gd name="connsiteX48" fmla="*/ 209752 w 1552650"/>
              <a:gd name="connsiteY48" fmla="*/ 664189 h 875090"/>
              <a:gd name="connsiteX49" fmla="*/ 180711 w 1552650"/>
              <a:gd name="connsiteY49" fmla="*/ 610565 h 875090"/>
              <a:gd name="connsiteX50" fmla="*/ 127087 w 1552650"/>
              <a:gd name="connsiteY50" fmla="*/ 581525 h 875090"/>
              <a:gd name="connsiteX51" fmla="*/ 127231 w 1552650"/>
              <a:gd name="connsiteY51" fmla="*/ 188762 h 875090"/>
              <a:gd name="connsiteX52" fmla="*/ 127231 w 1552650"/>
              <a:gd name="connsiteY52" fmla="*/ 188762 h 875090"/>
              <a:gd name="connsiteX53" fmla="*/ 180855 w 1552650"/>
              <a:gd name="connsiteY53" fmla="*/ 159722 h 875090"/>
              <a:gd name="connsiteX54" fmla="*/ 209895 w 1552650"/>
              <a:gd name="connsiteY54" fmla="*/ 106098 h 875090"/>
              <a:gd name="connsiteX55" fmla="*/ 1221706 w 1552650"/>
              <a:gd name="connsiteY55" fmla="*/ 106385 h 875090"/>
              <a:gd name="connsiteX56" fmla="*/ 1221706 w 1552650"/>
              <a:gd name="connsiteY56" fmla="*/ 106385 h 875090"/>
              <a:gd name="connsiteX57" fmla="*/ 190487 w 1552650"/>
              <a:gd name="connsiteY57" fmla="*/ 62681 h 875090"/>
              <a:gd name="connsiteX58" fmla="*/ 1241114 w 1552650"/>
              <a:gd name="connsiteY58" fmla="*/ 62969 h 875090"/>
              <a:gd name="connsiteX59" fmla="*/ 1256497 w 1552650"/>
              <a:gd name="connsiteY59" fmla="*/ 69294 h 875090"/>
              <a:gd name="connsiteX60" fmla="*/ 1262822 w 1552650"/>
              <a:gd name="connsiteY60" fmla="*/ 84677 h 875090"/>
              <a:gd name="connsiteX61" fmla="*/ 1281368 w 1552650"/>
              <a:gd name="connsiteY61" fmla="*/ 129244 h 875090"/>
              <a:gd name="connsiteX62" fmla="*/ 1325935 w 1552650"/>
              <a:gd name="connsiteY62" fmla="*/ 147789 h 875090"/>
              <a:gd name="connsiteX63" fmla="*/ 1325935 w 1552650"/>
              <a:gd name="connsiteY63" fmla="*/ 147646 h 875090"/>
              <a:gd name="connsiteX64" fmla="*/ 1341317 w 1552650"/>
              <a:gd name="connsiteY64" fmla="*/ 153971 h 875090"/>
              <a:gd name="connsiteX65" fmla="*/ 1347787 w 1552650"/>
              <a:gd name="connsiteY65" fmla="*/ 169354 h 875090"/>
              <a:gd name="connsiteX66" fmla="*/ 1347643 w 1552650"/>
              <a:gd name="connsiteY66" fmla="*/ 171223 h 875090"/>
              <a:gd name="connsiteX67" fmla="*/ 1347499 w 1552650"/>
              <a:gd name="connsiteY67" fmla="*/ 601077 h 875090"/>
              <a:gd name="connsiteX68" fmla="*/ 1341174 w 1552650"/>
              <a:gd name="connsiteY68" fmla="*/ 616460 h 875090"/>
              <a:gd name="connsiteX69" fmla="*/ 1325791 w 1552650"/>
              <a:gd name="connsiteY69" fmla="*/ 622785 h 875090"/>
              <a:gd name="connsiteX70" fmla="*/ 1281224 w 1552650"/>
              <a:gd name="connsiteY70" fmla="*/ 641331 h 875090"/>
              <a:gd name="connsiteX71" fmla="*/ 1262679 w 1552650"/>
              <a:gd name="connsiteY71" fmla="*/ 685898 h 875090"/>
              <a:gd name="connsiteX72" fmla="*/ 1256353 w 1552650"/>
              <a:gd name="connsiteY72" fmla="*/ 701280 h 875090"/>
              <a:gd name="connsiteX73" fmla="*/ 1240970 w 1552650"/>
              <a:gd name="connsiteY73" fmla="*/ 707606 h 875090"/>
              <a:gd name="connsiteX74" fmla="*/ 190343 w 1552650"/>
              <a:gd name="connsiteY74" fmla="*/ 707319 h 875090"/>
              <a:gd name="connsiteX75" fmla="*/ 190343 w 1552650"/>
              <a:gd name="connsiteY75" fmla="*/ 707319 h 875090"/>
              <a:gd name="connsiteX76" fmla="*/ 174961 w 1552650"/>
              <a:gd name="connsiteY76" fmla="*/ 700993 h 875090"/>
              <a:gd name="connsiteX77" fmla="*/ 168635 w 1552650"/>
              <a:gd name="connsiteY77" fmla="*/ 685610 h 875090"/>
              <a:gd name="connsiteX78" fmla="*/ 150090 w 1552650"/>
              <a:gd name="connsiteY78" fmla="*/ 641043 h 875090"/>
              <a:gd name="connsiteX79" fmla="*/ 105523 w 1552650"/>
              <a:gd name="connsiteY79" fmla="*/ 622498 h 875090"/>
              <a:gd name="connsiteX80" fmla="*/ 105523 w 1552650"/>
              <a:gd name="connsiteY80" fmla="*/ 622642 h 875090"/>
              <a:gd name="connsiteX81" fmla="*/ 90140 w 1552650"/>
              <a:gd name="connsiteY81" fmla="*/ 616316 h 875090"/>
              <a:gd name="connsiteX82" fmla="*/ 83814 w 1552650"/>
              <a:gd name="connsiteY82" fmla="*/ 600933 h 875090"/>
              <a:gd name="connsiteX83" fmla="*/ 83958 w 1552650"/>
              <a:gd name="connsiteY83" fmla="*/ 599064 h 875090"/>
              <a:gd name="connsiteX84" fmla="*/ 84102 w 1552650"/>
              <a:gd name="connsiteY84" fmla="*/ 169354 h 875090"/>
              <a:gd name="connsiteX85" fmla="*/ 84102 w 1552650"/>
              <a:gd name="connsiteY85" fmla="*/ 169354 h 875090"/>
              <a:gd name="connsiteX86" fmla="*/ 90428 w 1552650"/>
              <a:gd name="connsiteY86" fmla="*/ 153971 h 875090"/>
              <a:gd name="connsiteX87" fmla="*/ 105810 w 1552650"/>
              <a:gd name="connsiteY87" fmla="*/ 147646 h 875090"/>
              <a:gd name="connsiteX88" fmla="*/ 150377 w 1552650"/>
              <a:gd name="connsiteY88" fmla="*/ 129100 h 875090"/>
              <a:gd name="connsiteX89" fmla="*/ 168923 w 1552650"/>
              <a:gd name="connsiteY89" fmla="*/ 84533 h 875090"/>
              <a:gd name="connsiteX90" fmla="*/ 175248 w 1552650"/>
              <a:gd name="connsiteY90" fmla="*/ 69150 h 875090"/>
              <a:gd name="connsiteX91" fmla="*/ 190487 w 1552650"/>
              <a:gd name="connsiteY91" fmla="*/ 62681 h 875090"/>
              <a:gd name="connsiteX92" fmla="*/ 190487 w 1552650"/>
              <a:gd name="connsiteY92" fmla="*/ 62681 h 875090"/>
              <a:gd name="connsiteX93" fmla="*/ 74182 w 1552650"/>
              <a:gd name="connsiteY93" fmla="*/ 813704 h 875090"/>
              <a:gd name="connsiteX94" fmla="*/ 1401555 w 1552650"/>
              <a:gd name="connsiteY94" fmla="*/ 814135 h 875090"/>
              <a:gd name="connsiteX95" fmla="*/ 1453166 w 1552650"/>
              <a:gd name="connsiteY95" fmla="*/ 792714 h 875090"/>
              <a:gd name="connsiteX96" fmla="*/ 1474586 w 1552650"/>
              <a:gd name="connsiteY96" fmla="*/ 741103 h 875090"/>
              <a:gd name="connsiteX97" fmla="*/ 1474874 w 1552650"/>
              <a:gd name="connsiteY97" fmla="*/ 78783 h 875090"/>
              <a:gd name="connsiteX98" fmla="*/ 1520447 w 1552650"/>
              <a:gd name="connsiteY98" fmla="*/ 78783 h 875090"/>
              <a:gd name="connsiteX99" fmla="*/ 1543306 w 1552650"/>
              <a:gd name="connsiteY99" fmla="*/ 88127 h 875090"/>
              <a:gd name="connsiteX100" fmla="*/ 1552650 w 1552650"/>
              <a:gd name="connsiteY100" fmla="*/ 109979 h 875090"/>
              <a:gd name="connsiteX101" fmla="*/ 1552363 w 1552650"/>
              <a:gd name="connsiteY101" fmla="*/ 844038 h 875090"/>
              <a:gd name="connsiteX102" fmla="*/ 1543018 w 1552650"/>
              <a:gd name="connsiteY102" fmla="*/ 865746 h 875090"/>
              <a:gd name="connsiteX103" fmla="*/ 1520016 w 1552650"/>
              <a:gd name="connsiteY103" fmla="*/ 875091 h 875090"/>
              <a:gd name="connsiteX104" fmla="*/ 106385 w 1552650"/>
              <a:gd name="connsiteY104" fmla="*/ 874660 h 875090"/>
              <a:gd name="connsiteX105" fmla="*/ 83527 w 1552650"/>
              <a:gd name="connsiteY105" fmla="*/ 865315 h 875090"/>
              <a:gd name="connsiteX106" fmla="*/ 74182 w 1552650"/>
              <a:gd name="connsiteY106" fmla="*/ 843463 h 875090"/>
              <a:gd name="connsiteX107" fmla="*/ 74182 w 1552650"/>
              <a:gd name="connsiteY107" fmla="*/ 813704 h 875090"/>
              <a:gd name="connsiteX108" fmla="*/ 1431314 w 1552650"/>
              <a:gd name="connsiteY108" fmla="*/ 57074 h 875090"/>
              <a:gd name="connsiteX109" fmla="*/ 1431026 w 1552650"/>
              <a:gd name="connsiteY109" fmla="*/ 741103 h 875090"/>
              <a:gd name="connsiteX110" fmla="*/ 1422257 w 1552650"/>
              <a:gd name="connsiteY110" fmla="*/ 761949 h 875090"/>
              <a:gd name="connsiteX111" fmla="*/ 1401411 w 1552650"/>
              <a:gd name="connsiteY111" fmla="*/ 770575 h 875090"/>
              <a:gd name="connsiteX112" fmla="*/ 52330 w 1552650"/>
              <a:gd name="connsiteY112" fmla="*/ 770143 h 875090"/>
              <a:gd name="connsiteX113" fmla="*/ 29328 w 1552650"/>
              <a:gd name="connsiteY113" fmla="*/ 770143 h 875090"/>
              <a:gd name="connsiteX114" fmla="*/ 8626 w 1552650"/>
              <a:gd name="connsiteY114" fmla="*/ 761518 h 875090"/>
              <a:gd name="connsiteX115" fmla="*/ 0 w 1552650"/>
              <a:gd name="connsiteY115" fmla="*/ 740815 h 875090"/>
              <a:gd name="connsiteX116" fmla="*/ 288 w 1552650"/>
              <a:gd name="connsiteY116" fmla="*/ 29472 h 875090"/>
              <a:gd name="connsiteX117" fmla="*/ 288 w 1552650"/>
              <a:gd name="connsiteY117" fmla="*/ 29472 h 875090"/>
              <a:gd name="connsiteX118" fmla="*/ 9057 w 1552650"/>
              <a:gd name="connsiteY118" fmla="*/ 8626 h 875090"/>
              <a:gd name="connsiteX119" fmla="*/ 29903 w 1552650"/>
              <a:gd name="connsiteY119" fmla="*/ 0 h 875090"/>
              <a:gd name="connsiteX120" fmla="*/ 1402130 w 1552650"/>
              <a:gd name="connsiteY120" fmla="*/ 431 h 875090"/>
              <a:gd name="connsiteX121" fmla="*/ 1422975 w 1552650"/>
              <a:gd name="connsiteY121" fmla="*/ 9201 h 875090"/>
              <a:gd name="connsiteX122" fmla="*/ 1431601 w 1552650"/>
              <a:gd name="connsiteY122" fmla="*/ 30047 h 875090"/>
              <a:gd name="connsiteX123" fmla="*/ 1431314 w 1552650"/>
              <a:gd name="connsiteY123" fmla="*/ 57074 h 875090"/>
              <a:gd name="connsiteX124" fmla="*/ 1431314 w 1552650"/>
              <a:gd name="connsiteY124" fmla="*/ 57074 h 875090"/>
              <a:gd name="connsiteX125" fmla="*/ 870491 w 1552650"/>
              <a:gd name="connsiteY125" fmla="*/ 230454 h 875090"/>
              <a:gd name="connsiteX126" fmla="*/ 715657 w 1552650"/>
              <a:gd name="connsiteY126" fmla="*/ 166479 h 875090"/>
              <a:gd name="connsiteX127" fmla="*/ 560823 w 1552650"/>
              <a:gd name="connsiteY127" fmla="*/ 230597 h 875090"/>
              <a:gd name="connsiteX128" fmla="*/ 496561 w 1552650"/>
              <a:gd name="connsiteY128" fmla="*/ 385431 h 875090"/>
              <a:gd name="connsiteX129" fmla="*/ 560679 w 1552650"/>
              <a:gd name="connsiteY129" fmla="*/ 540409 h 875090"/>
              <a:gd name="connsiteX130" fmla="*/ 715657 w 1552650"/>
              <a:gd name="connsiteY130" fmla="*/ 604527 h 875090"/>
              <a:gd name="connsiteX131" fmla="*/ 715657 w 1552650"/>
              <a:gd name="connsiteY131" fmla="*/ 604671 h 875090"/>
              <a:gd name="connsiteX132" fmla="*/ 870491 w 1552650"/>
              <a:gd name="connsiteY132" fmla="*/ 540409 h 875090"/>
              <a:gd name="connsiteX133" fmla="*/ 934609 w 1552650"/>
              <a:gd name="connsiteY133" fmla="*/ 385431 h 875090"/>
              <a:gd name="connsiteX134" fmla="*/ 870491 w 1552650"/>
              <a:gd name="connsiteY134" fmla="*/ 230454 h 875090"/>
              <a:gd name="connsiteX135" fmla="*/ 870491 w 1552650"/>
              <a:gd name="connsiteY135" fmla="*/ 230454 h 875090"/>
              <a:gd name="connsiteX136" fmla="*/ 715657 w 1552650"/>
              <a:gd name="connsiteY136" fmla="*/ 122631 h 875090"/>
              <a:gd name="connsiteX137" fmla="*/ 529914 w 1552650"/>
              <a:gd name="connsiteY137" fmla="*/ 199544 h 875090"/>
              <a:gd name="connsiteX138" fmla="*/ 453000 w 1552650"/>
              <a:gd name="connsiteY138" fmla="*/ 385287 h 875090"/>
              <a:gd name="connsiteX139" fmla="*/ 488079 w 1552650"/>
              <a:gd name="connsiteY139" fmla="*/ 516687 h 875090"/>
              <a:gd name="connsiteX140" fmla="*/ 584257 w 1552650"/>
              <a:gd name="connsiteY140" fmla="*/ 612866 h 875090"/>
              <a:gd name="connsiteX141" fmla="*/ 715657 w 1552650"/>
              <a:gd name="connsiteY141" fmla="*/ 647944 h 875090"/>
              <a:gd name="connsiteX142" fmla="*/ 715657 w 1552650"/>
              <a:gd name="connsiteY142" fmla="*/ 647800 h 875090"/>
              <a:gd name="connsiteX143" fmla="*/ 847920 w 1552650"/>
              <a:gd name="connsiteY143" fmla="*/ 613297 h 875090"/>
              <a:gd name="connsiteX144" fmla="*/ 944960 w 1552650"/>
              <a:gd name="connsiteY144" fmla="*/ 517119 h 875090"/>
              <a:gd name="connsiteX145" fmla="*/ 980470 w 1552650"/>
              <a:gd name="connsiteY145" fmla="*/ 385143 h 875090"/>
              <a:gd name="connsiteX146" fmla="*/ 944960 w 1552650"/>
              <a:gd name="connsiteY146" fmla="*/ 253168 h 875090"/>
              <a:gd name="connsiteX147" fmla="*/ 847920 w 1552650"/>
              <a:gd name="connsiteY147" fmla="*/ 156990 h 875090"/>
              <a:gd name="connsiteX148" fmla="*/ 715657 w 1552650"/>
              <a:gd name="connsiteY148" fmla="*/ 122631 h 875090"/>
              <a:gd name="connsiteX149" fmla="*/ 715657 w 1552650"/>
              <a:gd name="connsiteY149" fmla="*/ 122631 h 875090"/>
              <a:gd name="connsiteX150" fmla="*/ 727014 w 1552650"/>
              <a:gd name="connsiteY150" fmla="*/ 458463 h 875090"/>
              <a:gd name="connsiteX151" fmla="*/ 779776 w 1552650"/>
              <a:gd name="connsiteY151" fmla="*/ 428704 h 875090"/>
              <a:gd name="connsiteX152" fmla="*/ 794871 w 1552650"/>
              <a:gd name="connsiteY152" fmla="*/ 428704 h 875090"/>
              <a:gd name="connsiteX153" fmla="*/ 786101 w 1552650"/>
              <a:gd name="connsiteY153" fmla="*/ 502455 h 875090"/>
              <a:gd name="connsiteX154" fmla="*/ 622067 w 1552650"/>
              <a:gd name="connsiteY154" fmla="*/ 502455 h 875090"/>
              <a:gd name="connsiteX155" fmla="*/ 622067 w 1552650"/>
              <a:gd name="connsiteY155" fmla="*/ 489229 h 875090"/>
              <a:gd name="connsiteX156" fmla="*/ 657432 w 1552650"/>
              <a:gd name="connsiteY156" fmla="*/ 412315 h 875090"/>
              <a:gd name="connsiteX157" fmla="*/ 656426 w 1552650"/>
              <a:gd name="connsiteY157" fmla="*/ 393769 h 875090"/>
              <a:gd name="connsiteX158" fmla="*/ 628392 w 1552650"/>
              <a:gd name="connsiteY158" fmla="*/ 393769 h 875090"/>
              <a:gd name="connsiteX159" fmla="*/ 628392 w 1552650"/>
              <a:gd name="connsiteY159" fmla="*/ 372780 h 875090"/>
              <a:gd name="connsiteX160" fmla="*/ 652544 w 1552650"/>
              <a:gd name="connsiteY160" fmla="*/ 372780 h 875090"/>
              <a:gd name="connsiteX161" fmla="*/ 644206 w 1552650"/>
              <a:gd name="connsiteY161" fmla="*/ 325625 h 875090"/>
              <a:gd name="connsiteX162" fmla="*/ 722270 w 1552650"/>
              <a:gd name="connsiteY162" fmla="*/ 253168 h 875090"/>
              <a:gd name="connsiteX163" fmla="*/ 795014 w 1552650"/>
              <a:gd name="connsiteY163" fmla="*/ 292703 h 875090"/>
              <a:gd name="connsiteX164" fmla="*/ 762811 w 1552650"/>
              <a:gd name="connsiteY164" fmla="*/ 313693 h 875090"/>
              <a:gd name="connsiteX165" fmla="*/ 741103 w 1552650"/>
              <a:gd name="connsiteY165" fmla="*/ 298598 h 875090"/>
              <a:gd name="connsiteX166" fmla="*/ 720401 w 1552650"/>
              <a:gd name="connsiteY166" fmla="*/ 273008 h 875090"/>
              <a:gd name="connsiteX167" fmla="*/ 700130 w 1552650"/>
              <a:gd name="connsiteY167" fmla="*/ 318868 h 875090"/>
              <a:gd name="connsiteX168" fmla="*/ 703581 w 1552650"/>
              <a:gd name="connsiteY168" fmla="*/ 372780 h 875090"/>
              <a:gd name="connsiteX169" fmla="*/ 754329 w 1552650"/>
              <a:gd name="connsiteY169" fmla="*/ 372780 h 875090"/>
              <a:gd name="connsiteX170" fmla="*/ 754329 w 1552650"/>
              <a:gd name="connsiteY170" fmla="*/ 393769 h 875090"/>
              <a:gd name="connsiteX171" fmla="*/ 704299 w 1552650"/>
              <a:gd name="connsiteY171" fmla="*/ 393769 h 875090"/>
              <a:gd name="connsiteX172" fmla="*/ 669652 w 1552650"/>
              <a:gd name="connsiteY172" fmla="*/ 458463 h 875090"/>
              <a:gd name="connsiteX173" fmla="*/ 727014 w 1552650"/>
              <a:gd name="connsiteY173" fmla="*/ 458463 h 875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552650" h="875090">
                <a:moveTo>
                  <a:pt x="304780" y="371055"/>
                </a:moveTo>
                <a:cubicBezTo>
                  <a:pt x="299604" y="365879"/>
                  <a:pt x="292272" y="363723"/>
                  <a:pt x="285084" y="365160"/>
                </a:cubicBezTo>
                <a:cubicBezTo>
                  <a:pt x="277896" y="366598"/>
                  <a:pt x="272001" y="371486"/>
                  <a:pt x="269270" y="378243"/>
                </a:cubicBezTo>
                <a:cubicBezTo>
                  <a:pt x="266538" y="385000"/>
                  <a:pt x="267257" y="392619"/>
                  <a:pt x="271283" y="398657"/>
                </a:cubicBezTo>
                <a:cubicBezTo>
                  <a:pt x="275308" y="404695"/>
                  <a:pt x="282065" y="408290"/>
                  <a:pt x="289397" y="408290"/>
                </a:cubicBezTo>
                <a:lnTo>
                  <a:pt x="289397" y="408146"/>
                </a:lnTo>
                <a:cubicBezTo>
                  <a:pt x="295147" y="408146"/>
                  <a:pt x="300754" y="405846"/>
                  <a:pt x="304780" y="401820"/>
                </a:cubicBezTo>
                <a:cubicBezTo>
                  <a:pt x="308805" y="397795"/>
                  <a:pt x="311105" y="392188"/>
                  <a:pt x="311105" y="386437"/>
                </a:cubicBezTo>
                <a:cubicBezTo>
                  <a:pt x="311249" y="380687"/>
                  <a:pt x="308949" y="375080"/>
                  <a:pt x="304780" y="371055"/>
                </a:cubicBezTo>
                <a:lnTo>
                  <a:pt x="304780" y="371055"/>
                </a:lnTo>
                <a:close/>
                <a:moveTo>
                  <a:pt x="289397" y="321025"/>
                </a:moveTo>
                <a:cubicBezTo>
                  <a:pt x="312830" y="321025"/>
                  <a:pt x="334395" y="333532"/>
                  <a:pt x="346040" y="353803"/>
                </a:cubicBezTo>
                <a:cubicBezTo>
                  <a:pt x="357685" y="374074"/>
                  <a:pt x="357685" y="398945"/>
                  <a:pt x="346040" y="419216"/>
                </a:cubicBezTo>
                <a:cubicBezTo>
                  <a:pt x="334395" y="439486"/>
                  <a:pt x="312687" y="451994"/>
                  <a:pt x="289397" y="451994"/>
                </a:cubicBezTo>
                <a:lnTo>
                  <a:pt x="289397" y="451850"/>
                </a:lnTo>
                <a:cubicBezTo>
                  <a:pt x="271858" y="452138"/>
                  <a:pt x="254893" y="445381"/>
                  <a:pt x="242530" y="433017"/>
                </a:cubicBezTo>
                <a:cubicBezTo>
                  <a:pt x="230022" y="420653"/>
                  <a:pt x="222978" y="403977"/>
                  <a:pt x="222978" y="386437"/>
                </a:cubicBezTo>
                <a:cubicBezTo>
                  <a:pt x="222978" y="368898"/>
                  <a:pt x="230022" y="352078"/>
                  <a:pt x="242530" y="339858"/>
                </a:cubicBezTo>
                <a:cubicBezTo>
                  <a:pt x="255037" y="327638"/>
                  <a:pt x="271858" y="320737"/>
                  <a:pt x="289397" y="321025"/>
                </a:cubicBezTo>
                <a:lnTo>
                  <a:pt x="289397" y="321025"/>
                </a:lnTo>
                <a:close/>
                <a:moveTo>
                  <a:pt x="1157443" y="371055"/>
                </a:moveTo>
                <a:lnTo>
                  <a:pt x="1157443" y="371055"/>
                </a:lnTo>
                <a:cubicBezTo>
                  <a:pt x="1152699" y="366310"/>
                  <a:pt x="1145942" y="364010"/>
                  <a:pt x="1139185" y="364873"/>
                </a:cubicBezTo>
                <a:cubicBezTo>
                  <a:pt x="1132428" y="365735"/>
                  <a:pt x="1126534" y="369761"/>
                  <a:pt x="1123084" y="375655"/>
                </a:cubicBezTo>
                <a:cubicBezTo>
                  <a:pt x="1119633" y="381549"/>
                  <a:pt x="1119202" y="388594"/>
                  <a:pt x="1121790" y="394920"/>
                </a:cubicBezTo>
                <a:cubicBezTo>
                  <a:pt x="1124378" y="401245"/>
                  <a:pt x="1129697" y="405846"/>
                  <a:pt x="1136310" y="407571"/>
                </a:cubicBezTo>
                <a:cubicBezTo>
                  <a:pt x="1142923" y="409296"/>
                  <a:pt x="1149824" y="407858"/>
                  <a:pt x="1155287" y="403833"/>
                </a:cubicBezTo>
                <a:cubicBezTo>
                  <a:pt x="1160606" y="399664"/>
                  <a:pt x="1163769" y="393338"/>
                  <a:pt x="1163769" y="386581"/>
                </a:cubicBezTo>
                <a:cubicBezTo>
                  <a:pt x="1163769" y="380687"/>
                  <a:pt x="1161469" y="375080"/>
                  <a:pt x="1157443" y="371055"/>
                </a:cubicBezTo>
                <a:lnTo>
                  <a:pt x="1157443" y="371055"/>
                </a:lnTo>
                <a:close/>
                <a:moveTo>
                  <a:pt x="1142061" y="321025"/>
                </a:moveTo>
                <a:lnTo>
                  <a:pt x="1142061" y="321025"/>
                </a:lnTo>
                <a:cubicBezTo>
                  <a:pt x="1162331" y="321025"/>
                  <a:pt x="1181596" y="330513"/>
                  <a:pt x="1193959" y="346615"/>
                </a:cubicBezTo>
                <a:cubicBezTo>
                  <a:pt x="1206323" y="362716"/>
                  <a:pt x="1210492" y="383706"/>
                  <a:pt x="1205317" y="403402"/>
                </a:cubicBezTo>
                <a:cubicBezTo>
                  <a:pt x="1199997" y="423097"/>
                  <a:pt x="1185909" y="439199"/>
                  <a:pt x="1167219" y="446962"/>
                </a:cubicBezTo>
                <a:cubicBezTo>
                  <a:pt x="1148386" y="454725"/>
                  <a:pt x="1127109" y="453288"/>
                  <a:pt x="1109426" y="443224"/>
                </a:cubicBezTo>
                <a:cubicBezTo>
                  <a:pt x="1091743" y="433017"/>
                  <a:pt x="1079955" y="415334"/>
                  <a:pt x="1077223" y="395063"/>
                </a:cubicBezTo>
                <a:cubicBezTo>
                  <a:pt x="1074635" y="374936"/>
                  <a:pt x="1081392" y="354666"/>
                  <a:pt x="1095769" y="340289"/>
                </a:cubicBezTo>
                <a:cubicBezTo>
                  <a:pt x="1107989" y="327925"/>
                  <a:pt x="1124665" y="321025"/>
                  <a:pt x="1142061" y="321025"/>
                </a:cubicBezTo>
                <a:lnTo>
                  <a:pt x="1142061" y="321025"/>
                </a:lnTo>
                <a:close/>
                <a:moveTo>
                  <a:pt x="1221706" y="106385"/>
                </a:moveTo>
                <a:cubicBezTo>
                  <a:pt x="1226019" y="126656"/>
                  <a:pt x="1236082" y="145345"/>
                  <a:pt x="1250746" y="160009"/>
                </a:cubicBezTo>
                <a:cubicBezTo>
                  <a:pt x="1265410" y="174673"/>
                  <a:pt x="1283956" y="184737"/>
                  <a:pt x="1304226" y="189050"/>
                </a:cubicBezTo>
                <a:lnTo>
                  <a:pt x="1304083" y="581813"/>
                </a:lnTo>
                <a:lnTo>
                  <a:pt x="1304083" y="581813"/>
                </a:lnTo>
                <a:cubicBezTo>
                  <a:pt x="1283812" y="586126"/>
                  <a:pt x="1265123" y="596189"/>
                  <a:pt x="1250459" y="610853"/>
                </a:cubicBezTo>
                <a:cubicBezTo>
                  <a:pt x="1235795" y="625517"/>
                  <a:pt x="1225731" y="644062"/>
                  <a:pt x="1221418" y="664477"/>
                </a:cubicBezTo>
                <a:lnTo>
                  <a:pt x="209752" y="664189"/>
                </a:lnTo>
                <a:lnTo>
                  <a:pt x="209752" y="664189"/>
                </a:lnTo>
                <a:cubicBezTo>
                  <a:pt x="205439" y="643919"/>
                  <a:pt x="195375" y="625229"/>
                  <a:pt x="180711" y="610565"/>
                </a:cubicBezTo>
                <a:cubicBezTo>
                  <a:pt x="166047" y="595901"/>
                  <a:pt x="147502" y="585838"/>
                  <a:pt x="127087" y="581525"/>
                </a:cubicBezTo>
                <a:lnTo>
                  <a:pt x="127231" y="188762"/>
                </a:lnTo>
                <a:lnTo>
                  <a:pt x="127231" y="188762"/>
                </a:lnTo>
                <a:cubicBezTo>
                  <a:pt x="147502" y="184449"/>
                  <a:pt x="166191" y="174386"/>
                  <a:pt x="180855" y="159722"/>
                </a:cubicBezTo>
                <a:cubicBezTo>
                  <a:pt x="195519" y="145058"/>
                  <a:pt x="205582" y="126512"/>
                  <a:pt x="209895" y="106098"/>
                </a:cubicBezTo>
                <a:lnTo>
                  <a:pt x="1221706" y="106385"/>
                </a:lnTo>
                <a:lnTo>
                  <a:pt x="1221706" y="106385"/>
                </a:lnTo>
                <a:close/>
                <a:moveTo>
                  <a:pt x="190487" y="62681"/>
                </a:moveTo>
                <a:lnTo>
                  <a:pt x="1241114" y="62969"/>
                </a:lnTo>
                <a:cubicBezTo>
                  <a:pt x="1246864" y="62969"/>
                  <a:pt x="1252471" y="65269"/>
                  <a:pt x="1256497" y="69294"/>
                </a:cubicBezTo>
                <a:cubicBezTo>
                  <a:pt x="1260522" y="73320"/>
                  <a:pt x="1262822" y="78926"/>
                  <a:pt x="1262822" y="84677"/>
                </a:cubicBezTo>
                <a:cubicBezTo>
                  <a:pt x="1262966" y="101354"/>
                  <a:pt x="1269579" y="117455"/>
                  <a:pt x="1281368" y="129244"/>
                </a:cubicBezTo>
                <a:cubicBezTo>
                  <a:pt x="1293156" y="141032"/>
                  <a:pt x="1309114" y="147789"/>
                  <a:pt x="1325935" y="147789"/>
                </a:cubicBezTo>
                <a:lnTo>
                  <a:pt x="1325935" y="147646"/>
                </a:lnTo>
                <a:cubicBezTo>
                  <a:pt x="1331685" y="147646"/>
                  <a:pt x="1337292" y="149946"/>
                  <a:pt x="1341317" y="153971"/>
                </a:cubicBezTo>
                <a:cubicBezTo>
                  <a:pt x="1345487" y="157997"/>
                  <a:pt x="1347787" y="163603"/>
                  <a:pt x="1347787" y="169354"/>
                </a:cubicBezTo>
                <a:cubicBezTo>
                  <a:pt x="1347787" y="170073"/>
                  <a:pt x="1347787" y="170648"/>
                  <a:pt x="1347643" y="171223"/>
                </a:cubicBezTo>
                <a:lnTo>
                  <a:pt x="1347499" y="601077"/>
                </a:lnTo>
                <a:cubicBezTo>
                  <a:pt x="1347499" y="606827"/>
                  <a:pt x="1345199" y="612434"/>
                  <a:pt x="1341174" y="616460"/>
                </a:cubicBezTo>
                <a:cubicBezTo>
                  <a:pt x="1337148" y="620485"/>
                  <a:pt x="1331541" y="622785"/>
                  <a:pt x="1325791" y="622785"/>
                </a:cubicBezTo>
                <a:cubicBezTo>
                  <a:pt x="1309114" y="622929"/>
                  <a:pt x="1293013" y="629542"/>
                  <a:pt x="1281224" y="641331"/>
                </a:cubicBezTo>
                <a:cubicBezTo>
                  <a:pt x="1269435" y="653119"/>
                  <a:pt x="1262679" y="669077"/>
                  <a:pt x="1262679" y="685898"/>
                </a:cubicBezTo>
                <a:cubicBezTo>
                  <a:pt x="1262679" y="691648"/>
                  <a:pt x="1260378" y="697255"/>
                  <a:pt x="1256353" y="701280"/>
                </a:cubicBezTo>
                <a:cubicBezTo>
                  <a:pt x="1252328" y="705306"/>
                  <a:pt x="1246721" y="707606"/>
                  <a:pt x="1240970" y="707606"/>
                </a:cubicBezTo>
                <a:lnTo>
                  <a:pt x="190343" y="707319"/>
                </a:lnTo>
                <a:lnTo>
                  <a:pt x="190343" y="707319"/>
                </a:lnTo>
                <a:cubicBezTo>
                  <a:pt x="184593" y="707319"/>
                  <a:pt x="178986" y="705018"/>
                  <a:pt x="174961" y="700993"/>
                </a:cubicBezTo>
                <a:cubicBezTo>
                  <a:pt x="170935" y="696967"/>
                  <a:pt x="168635" y="691361"/>
                  <a:pt x="168635" y="685610"/>
                </a:cubicBezTo>
                <a:cubicBezTo>
                  <a:pt x="168491" y="668934"/>
                  <a:pt x="161878" y="652832"/>
                  <a:pt x="150090" y="641043"/>
                </a:cubicBezTo>
                <a:cubicBezTo>
                  <a:pt x="138301" y="629255"/>
                  <a:pt x="122343" y="622498"/>
                  <a:pt x="105523" y="622498"/>
                </a:cubicBezTo>
                <a:lnTo>
                  <a:pt x="105523" y="622642"/>
                </a:lnTo>
                <a:cubicBezTo>
                  <a:pt x="99772" y="622642"/>
                  <a:pt x="94165" y="620341"/>
                  <a:pt x="90140" y="616316"/>
                </a:cubicBezTo>
                <a:cubicBezTo>
                  <a:pt x="86115" y="612290"/>
                  <a:pt x="83814" y="606684"/>
                  <a:pt x="83814" y="600933"/>
                </a:cubicBezTo>
                <a:cubicBezTo>
                  <a:pt x="83814" y="600358"/>
                  <a:pt x="83814" y="599639"/>
                  <a:pt x="83958" y="599064"/>
                </a:cubicBezTo>
                <a:lnTo>
                  <a:pt x="84102" y="169354"/>
                </a:lnTo>
                <a:lnTo>
                  <a:pt x="84102" y="169354"/>
                </a:lnTo>
                <a:cubicBezTo>
                  <a:pt x="84102" y="163603"/>
                  <a:pt x="86402" y="157997"/>
                  <a:pt x="90428" y="153971"/>
                </a:cubicBezTo>
                <a:cubicBezTo>
                  <a:pt x="94453" y="149946"/>
                  <a:pt x="100060" y="147646"/>
                  <a:pt x="105810" y="147646"/>
                </a:cubicBezTo>
                <a:cubicBezTo>
                  <a:pt x="122487" y="147502"/>
                  <a:pt x="138588" y="140889"/>
                  <a:pt x="150377" y="129100"/>
                </a:cubicBezTo>
                <a:cubicBezTo>
                  <a:pt x="162166" y="117311"/>
                  <a:pt x="168923" y="101210"/>
                  <a:pt x="168923" y="84533"/>
                </a:cubicBezTo>
                <a:cubicBezTo>
                  <a:pt x="168923" y="78783"/>
                  <a:pt x="171223" y="73176"/>
                  <a:pt x="175248" y="69150"/>
                </a:cubicBezTo>
                <a:cubicBezTo>
                  <a:pt x="179274" y="64981"/>
                  <a:pt x="184737" y="62681"/>
                  <a:pt x="190487" y="62681"/>
                </a:cubicBezTo>
                <a:lnTo>
                  <a:pt x="190487" y="62681"/>
                </a:lnTo>
                <a:close/>
                <a:moveTo>
                  <a:pt x="74182" y="813704"/>
                </a:moveTo>
                <a:lnTo>
                  <a:pt x="1401555" y="814135"/>
                </a:lnTo>
                <a:cubicBezTo>
                  <a:pt x="1420963" y="814135"/>
                  <a:pt x="1439508" y="806372"/>
                  <a:pt x="1453166" y="792714"/>
                </a:cubicBezTo>
                <a:cubicBezTo>
                  <a:pt x="1466823" y="779057"/>
                  <a:pt x="1474586" y="760511"/>
                  <a:pt x="1474586" y="741103"/>
                </a:cubicBezTo>
                <a:lnTo>
                  <a:pt x="1474874" y="78783"/>
                </a:lnTo>
                <a:lnTo>
                  <a:pt x="1520447" y="78783"/>
                </a:lnTo>
                <a:cubicBezTo>
                  <a:pt x="1529073" y="78783"/>
                  <a:pt x="1537268" y="82089"/>
                  <a:pt x="1543306" y="88127"/>
                </a:cubicBezTo>
                <a:cubicBezTo>
                  <a:pt x="1549200" y="93878"/>
                  <a:pt x="1552650" y="101785"/>
                  <a:pt x="1552650" y="109979"/>
                </a:cubicBezTo>
                <a:lnTo>
                  <a:pt x="1552363" y="844038"/>
                </a:lnTo>
                <a:cubicBezTo>
                  <a:pt x="1552363" y="852233"/>
                  <a:pt x="1548913" y="860140"/>
                  <a:pt x="1543018" y="865746"/>
                </a:cubicBezTo>
                <a:cubicBezTo>
                  <a:pt x="1536836" y="871784"/>
                  <a:pt x="1528642" y="875091"/>
                  <a:pt x="1520016" y="875091"/>
                </a:cubicBezTo>
                <a:lnTo>
                  <a:pt x="106385" y="874660"/>
                </a:lnTo>
                <a:cubicBezTo>
                  <a:pt x="97903" y="874660"/>
                  <a:pt x="89565" y="871353"/>
                  <a:pt x="83527" y="865315"/>
                </a:cubicBezTo>
                <a:cubicBezTo>
                  <a:pt x="77633" y="859564"/>
                  <a:pt x="74182" y="851801"/>
                  <a:pt x="74182" y="843463"/>
                </a:cubicBezTo>
                <a:lnTo>
                  <a:pt x="74182" y="813704"/>
                </a:lnTo>
                <a:close/>
                <a:moveTo>
                  <a:pt x="1431314" y="57074"/>
                </a:moveTo>
                <a:lnTo>
                  <a:pt x="1431026" y="741103"/>
                </a:lnTo>
                <a:cubicBezTo>
                  <a:pt x="1431026" y="748866"/>
                  <a:pt x="1427863" y="756342"/>
                  <a:pt x="1422257" y="761949"/>
                </a:cubicBezTo>
                <a:cubicBezTo>
                  <a:pt x="1416793" y="767412"/>
                  <a:pt x="1409318" y="770575"/>
                  <a:pt x="1401411" y="770575"/>
                </a:cubicBezTo>
                <a:lnTo>
                  <a:pt x="52330" y="770143"/>
                </a:lnTo>
                <a:lnTo>
                  <a:pt x="29328" y="770143"/>
                </a:lnTo>
                <a:cubicBezTo>
                  <a:pt x="21565" y="770143"/>
                  <a:pt x="14089" y="766981"/>
                  <a:pt x="8626" y="761518"/>
                </a:cubicBezTo>
                <a:cubicBezTo>
                  <a:pt x="3163" y="756054"/>
                  <a:pt x="0" y="748579"/>
                  <a:pt x="0" y="740815"/>
                </a:cubicBezTo>
                <a:lnTo>
                  <a:pt x="288" y="29472"/>
                </a:lnTo>
                <a:lnTo>
                  <a:pt x="288" y="29472"/>
                </a:lnTo>
                <a:cubicBezTo>
                  <a:pt x="288" y="21708"/>
                  <a:pt x="3450" y="14233"/>
                  <a:pt x="9057" y="8626"/>
                </a:cubicBezTo>
                <a:cubicBezTo>
                  <a:pt x="14520" y="3163"/>
                  <a:pt x="21996" y="0"/>
                  <a:pt x="29903" y="0"/>
                </a:cubicBezTo>
                <a:lnTo>
                  <a:pt x="1402130" y="431"/>
                </a:lnTo>
                <a:cubicBezTo>
                  <a:pt x="1409893" y="431"/>
                  <a:pt x="1417369" y="3594"/>
                  <a:pt x="1422975" y="9201"/>
                </a:cubicBezTo>
                <a:cubicBezTo>
                  <a:pt x="1428438" y="14664"/>
                  <a:pt x="1431601" y="22140"/>
                  <a:pt x="1431601" y="30047"/>
                </a:cubicBezTo>
                <a:lnTo>
                  <a:pt x="1431314" y="57074"/>
                </a:lnTo>
                <a:lnTo>
                  <a:pt x="1431314" y="57074"/>
                </a:lnTo>
                <a:close/>
                <a:moveTo>
                  <a:pt x="870491" y="230454"/>
                </a:moveTo>
                <a:cubicBezTo>
                  <a:pt x="829374" y="189481"/>
                  <a:pt x="773737" y="166335"/>
                  <a:pt x="715657" y="166479"/>
                </a:cubicBezTo>
                <a:cubicBezTo>
                  <a:pt x="657576" y="166479"/>
                  <a:pt x="601940" y="189625"/>
                  <a:pt x="560823" y="230597"/>
                </a:cubicBezTo>
                <a:cubicBezTo>
                  <a:pt x="519707" y="271714"/>
                  <a:pt x="496704" y="327350"/>
                  <a:pt x="496561" y="385431"/>
                </a:cubicBezTo>
                <a:cubicBezTo>
                  <a:pt x="496561" y="443512"/>
                  <a:pt x="519707" y="499292"/>
                  <a:pt x="560679" y="540409"/>
                </a:cubicBezTo>
                <a:cubicBezTo>
                  <a:pt x="601796" y="581525"/>
                  <a:pt x="657432" y="604527"/>
                  <a:pt x="715657" y="604527"/>
                </a:cubicBezTo>
                <a:lnTo>
                  <a:pt x="715657" y="604671"/>
                </a:lnTo>
                <a:cubicBezTo>
                  <a:pt x="773737" y="604671"/>
                  <a:pt x="829518" y="581525"/>
                  <a:pt x="870491" y="540409"/>
                </a:cubicBezTo>
                <a:cubicBezTo>
                  <a:pt x="911607" y="499292"/>
                  <a:pt x="934609" y="443512"/>
                  <a:pt x="934609" y="385431"/>
                </a:cubicBezTo>
                <a:cubicBezTo>
                  <a:pt x="934753" y="327207"/>
                  <a:pt x="911607" y="271570"/>
                  <a:pt x="870491" y="230454"/>
                </a:cubicBezTo>
                <a:lnTo>
                  <a:pt x="870491" y="230454"/>
                </a:lnTo>
                <a:close/>
                <a:moveTo>
                  <a:pt x="715657" y="122631"/>
                </a:moveTo>
                <a:cubicBezTo>
                  <a:pt x="646075" y="122631"/>
                  <a:pt x="579225" y="150233"/>
                  <a:pt x="529914" y="199544"/>
                </a:cubicBezTo>
                <a:cubicBezTo>
                  <a:pt x="480603" y="248855"/>
                  <a:pt x="453000" y="315562"/>
                  <a:pt x="453000" y="385287"/>
                </a:cubicBezTo>
                <a:cubicBezTo>
                  <a:pt x="453000" y="431435"/>
                  <a:pt x="465076" y="476721"/>
                  <a:pt x="488079" y="516687"/>
                </a:cubicBezTo>
                <a:cubicBezTo>
                  <a:pt x="511081" y="556654"/>
                  <a:pt x="544290" y="589863"/>
                  <a:pt x="584257" y="612866"/>
                </a:cubicBezTo>
                <a:cubicBezTo>
                  <a:pt x="624223" y="635868"/>
                  <a:pt x="669509" y="648088"/>
                  <a:pt x="715657" y="647944"/>
                </a:cubicBezTo>
                <a:lnTo>
                  <a:pt x="715657" y="647800"/>
                </a:lnTo>
                <a:cubicBezTo>
                  <a:pt x="761949" y="648231"/>
                  <a:pt x="807666" y="636299"/>
                  <a:pt x="847920" y="613297"/>
                </a:cubicBezTo>
                <a:cubicBezTo>
                  <a:pt x="888173" y="590295"/>
                  <a:pt x="921670" y="557085"/>
                  <a:pt x="944960" y="517119"/>
                </a:cubicBezTo>
                <a:cubicBezTo>
                  <a:pt x="968250" y="477009"/>
                  <a:pt x="980470" y="431579"/>
                  <a:pt x="980470" y="385143"/>
                </a:cubicBezTo>
                <a:cubicBezTo>
                  <a:pt x="980470" y="338852"/>
                  <a:pt x="968250" y="293278"/>
                  <a:pt x="944960" y="253168"/>
                </a:cubicBezTo>
                <a:cubicBezTo>
                  <a:pt x="921670" y="213058"/>
                  <a:pt x="888173" y="179849"/>
                  <a:pt x="847920" y="156990"/>
                </a:cubicBezTo>
                <a:cubicBezTo>
                  <a:pt x="807666" y="134132"/>
                  <a:pt x="762093" y="122199"/>
                  <a:pt x="715657" y="122631"/>
                </a:cubicBezTo>
                <a:lnTo>
                  <a:pt x="715657" y="122631"/>
                </a:lnTo>
                <a:close/>
                <a:moveTo>
                  <a:pt x="727014" y="458463"/>
                </a:moveTo>
                <a:cubicBezTo>
                  <a:pt x="763099" y="458463"/>
                  <a:pt x="769281" y="453144"/>
                  <a:pt x="779776" y="428704"/>
                </a:cubicBezTo>
                <a:lnTo>
                  <a:pt x="794871" y="428704"/>
                </a:lnTo>
                <a:lnTo>
                  <a:pt x="786101" y="502455"/>
                </a:lnTo>
                <a:lnTo>
                  <a:pt x="622067" y="502455"/>
                </a:lnTo>
                <a:lnTo>
                  <a:pt x="622067" y="489229"/>
                </a:lnTo>
                <a:cubicBezTo>
                  <a:pt x="645788" y="466514"/>
                  <a:pt x="657432" y="440636"/>
                  <a:pt x="657432" y="412315"/>
                </a:cubicBezTo>
                <a:cubicBezTo>
                  <a:pt x="657432" y="405270"/>
                  <a:pt x="657145" y="399376"/>
                  <a:pt x="656426" y="393769"/>
                </a:cubicBezTo>
                <a:lnTo>
                  <a:pt x="628392" y="393769"/>
                </a:lnTo>
                <a:lnTo>
                  <a:pt x="628392" y="372780"/>
                </a:lnTo>
                <a:lnTo>
                  <a:pt x="652544" y="372780"/>
                </a:lnTo>
                <a:cubicBezTo>
                  <a:pt x="648663" y="357397"/>
                  <a:pt x="644206" y="344746"/>
                  <a:pt x="644206" y="325625"/>
                </a:cubicBezTo>
                <a:cubicBezTo>
                  <a:pt x="644206" y="285803"/>
                  <a:pt x="673534" y="253168"/>
                  <a:pt x="722270" y="253168"/>
                </a:cubicBezTo>
                <a:cubicBezTo>
                  <a:pt x="762093" y="253168"/>
                  <a:pt x="786964" y="271714"/>
                  <a:pt x="795014" y="292703"/>
                </a:cubicBezTo>
                <a:cubicBezTo>
                  <a:pt x="787970" y="307080"/>
                  <a:pt x="774744" y="313693"/>
                  <a:pt x="762811" y="313693"/>
                </a:cubicBezTo>
                <a:cubicBezTo>
                  <a:pt x="752029" y="313693"/>
                  <a:pt x="745703" y="309092"/>
                  <a:pt x="741103" y="298598"/>
                </a:cubicBezTo>
                <a:cubicBezTo>
                  <a:pt x="736215" y="287815"/>
                  <a:pt x="732765" y="273008"/>
                  <a:pt x="720401" y="273008"/>
                </a:cubicBezTo>
                <a:cubicBezTo>
                  <a:pt x="704299" y="273008"/>
                  <a:pt x="700130" y="293997"/>
                  <a:pt x="700130" y="318868"/>
                </a:cubicBezTo>
                <a:cubicBezTo>
                  <a:pt x="700130" y="341296"/>
                  <a:pt x="702287" y="356678"/>
                  <a:pt x="703581" y="372780"/>
                </a:cubicBezTo>
                <a:lnTo>
                  <a:pt x="754329" y="372780"/>
                </a:lnTo>
                <a:lnTo>
                  <a:pt x="754329" y="393769"/>
                </a:lnTo>
                <a:lnTo>
                  <a:pt x="704299" y="393769"/>
                </a:lnTo>
                <a:cubicBezTo>
                  <a:pt x="703581" y="421084"/>
                  <a:pt x="687479" y="442793"/>
                  <a:pt x="669652" y="458463"/>
                </a:cubicBezTo>
                <a:lnTo>
                  <a:pt x="727014" y="458463"/>
                </a:lnTo>
                <a:close/>
              </a:path>
            </a:pathLst>
          </a:custGeom>
          <a:solidFill>
            <a:schemeClr val="accent1"/>
          </a:solidFill>
          <a:ln w="1437" cap="flat">
            <a:noFill/>
            <a:prstDash val="solid"/>
            <a:miter/>
          </a:ln>
        </p:spPr>
        <p:txBody>
          <a:bodyPr rtlCol="0" anchor="ctr"/>
          <a:lstStyle/>
          <a:p>
            <a:endParaRPr lang="en-GB" dirty="0">
              <a:latin typeface="Poppins" panose="00000500000000000000" pitchFamily="2" charset="0"/>
            </a:endParaRPr>
          </a:p>
        </p:txBody>
      </p:sp>
      <p:sp>
        <p:nvSpPr>
          <p:cNvPr id="6" name="TextBox 5">
            <a:extLst>
              <a:ext uri="{FF2B5EF4-FFF2-40B4-BE49-F238E27FC236}">
                <a16:creationId xmlns:a16="http://schemas.microsoft.com/office/drawing/2014/main" id="{02E5A062-8BBD-4C16-C9E2-E4F2108BD2BF}"/>
              </a:ext>
            </a:extLst>
          </p:cNvPr>
          <p:cNvSpPr txBox="1"/>
          <p:nvPr/>
        </p:nvSpPr>
        <p:spPr>
          <a:xfrm>
            <a:off x="5057617" y="4272334"/>
            <a:ext cx="2149790" cy="461665"/>
          </a:xfrm>
          <a:prstGeom prst="rect">
            <a:avLst/>
          </a:prstGeom>
          <a:noFill/>
        </p:spPr>
        <p:txBody>
          <a:bodyPr wrap="square">
            <a:spAutoFit/>
          </a:bodyPr>
          <a:lstStyle/>
          <a:p>
            <a:pPr algn="ctr"/>
            <a:r>
              <a:rPr lang="en-GB" sz="2400" b="0" i="0" u="none" strike="noStrike" cap="none" dirty="0">
                <a:solidFill>
                  <a:schemeClr val="accent1"/>
                </a:solidFill>
                <a:latin typeface="Poppins Bold" panose="00000800000000000000" pitchFamily="2" charset="0"/>
                <a:ea typeface="Open Sans" panose="020B0606030504020204" pitchFamily="34" charset="0"/>
                <a:cs typeface="Poppins Bold" panose="00000800000000000000" pitchFamily="2" charset="0"/>
                <a:sym typeface="Calibri"/>
              </a:rPr>
              <a:t>Last Resort</a:t>
            </a:r>
            <a:endParaRPr lang="en-GB" sz="2400" dirty="0">
              <a:solidFill>
                <a:schemeClr val="accent1"/>
              </a:solidFill>
              <a:latin typeface="Poppins Bold" panose="00000800000000000000" pitchFamily="2" charset="0"/>
              <a:cs typeface="Poppins Bold" panose="00000800000000000000" pitchFamily="2" charset="0"/>
            </a:endParaRPr>
          </a:p>
        </p:txBody>
      </p:sp>
      <p:sp>
        <p:nvSpPr>
          <p:cNvPr id="7" name="Graphic 8">
            <a:extLst>
              <a:ext uri="{FF2B5EF4-FFF2-40B4-BE49-F238E27FC236}">
                <a16:creationId xmlns:a16="http://schemas.microsoft.com/office/drawing/2014/main" id="{85396D4A-3763-5D42-D323-FE480BAEF8EF}"/>
              </a:ext>
            </a:extLst>
          </p:cNvPr>
          <p:cNvSpPr/>
          <p:nvPr/>
        </p:nvSpPr>
        <p:spPr>
          <a:xfrm>
            <a:off x="5237288" y="-1534504"/>
            <a:ext cx="1790449" cy="978312"/>
          </a:xfrm>
          <a:custGeom>
            <a:avLst/>
            <a:gdLst>
              <a:gd name="connsiteX0" fmla="*/ 1075512 w 3343515"/>
              <a:gd name="connsiteY0" fmla="*/ 1539888 h 1826916"/>
              <a:gd name="connsiteX1" fmla="*/ 1102641 w 3343515"/>
              <a:gd name="connsiteY1" fmla="*/ 1653507 h 1826916"/>
              <a:gd name="connsiteX2" fmla="*/ 1217281 w 3343515"/>
              <a:gd name="connsiteY2" fmla="*/ 1631630 h 1826916"/>
              <a:gd name="connsiteX3" fmla="*/ 1339504 w 3343515"/>
              <a:gd name="connsiteY3" fmla="*/ 1459670 h 1826916"/>
              <a:gd name="connsiteX4" fmla="*/ 1322148 w 3343515"/>
              <a:gd name="connsiteY4" fmla="*/ 1343863 h 1826916"/>
              <a:gd name="connsiteX5" fmla="*/ 1205759 w 3343515"/>
              <a:gd name="connsiteY5" fmla="*/ 1356259 h 1826916"/>
              <a:gd name="connsiteX6" fmla="*/ 1201674 w 3343515"/>
              <a:gd name="connsiteY6" fmla="*/ 1362240 h 1826916"/>
              <a:gd name="connsiteX7" fmla="*/ 1079597 w 3343515"/>
              <a:gd name="connsiteY7" fmla="*/ 1534343 h 1826916"/>
              <a:gd name="connsiteX8" fmla="*/ 1075515 w 3343515"/>
              <a:gd name="connsiteY8" fmla="*/ 1539885 h 1826916"/>
              <a:gd name="connsiteX9" fmla="*/ 1121017 w 3343515"/>
              <a:gd name="connsiteY9" fmla="*/ 1312798 h 1826916"/>
              <a:gd name="connsiteX10" fmla="*/ 1006524 w 3343515"/>
              <a:gd name="connsiteY10" fmla="*/ 1474111 h 1826916"/>
              <a:gd name="connsiteX11" fmla="*/ 1002438 w 3343515"/>
              <a:gd name="connsiteY11" fmla="*/ 1479070 h 1826916"/>
              <a:gd name="connsiteX12" fmla="*/ 998356 w 3343515"/>
              <a:gd name="connsiteY12" fmla="*/ 1485051 h 1826916"/>
              <a:gd name="connsiteX13" fmla="*/ 998356 w 3343515"/>
              <a:gd name="connsiteY13" fmla="*/ 1485197 h 1826916"/>
              <a:gd name="connsiteX14" fmla="*/ 887070 w 3343515"/>
              <a:gd name="connsiteY14" fmla="*/ 1501240 h 1826916"/>
              <a:gd name="connsiteX15" fmla="*/ 882403 w 3343515"/>
              <a:gd name="connsiteY15" fmla="*/ 1497885 h 1826916"/>
              <a:gd name="connsiteX16" fmla="*/ 864754 w 3343515"/>
              <a:gd name="connsiteY16" fmla="*/ 1381789 h 1826916"/>
              <a:gd name="connsiteX17" fmla="*/ 880797 w 3343515"/>
              <a:gd name="connsiteY17" fmla="*/ 1359181 h 1826916"/>
              <a:gd name="connsiteX18" fmla="*/ 880797 w 3343515"/>
              <a:gd name="connsiteY18" fmla="*/ 1359035 h 1826916"/>
              <a:gd name="connsiteX19" fmla="*/ 986538 w 3343515"/>
              <a:gd name="connsiteY19" fmla="*/ 1209975 h 1826916"/>
              <a:gd name="connsiteX20" fmla="*/ 986538 w 3343515"/>
              <a:gd name="connsiteY20" fmla="*/ 1209829 h 1826916"/>
              <a:gd name="connsiteX21" fmla="*/ 1101325 w 3343515"/>
              <a:gd name="connsiteY21" fmla="*/ 1187952 h 1826916"/>
              <a:gd name="connsiteX22" fmla="*/ 1128454 w 3343515"/>
              <a:gd name="connsiteY22" fmla="*/ 1301572 h 1826916"/>
              <a:gd name="connsiteX23" fmla="*/ 1124372 w 3343515"/>
              <a:gd name="connsiteY23" fmla="*/ 1307260 h 1826916"/>
              <a:gd name="connsiteX24" fmla="*/ 1124225 w 3343515"/>
              <a:gd name="connsiteY24" fmla="*/ 1307260 h 1826916"/>
              <a:gd name="connsiteX25" fmla="*/ 1120871 w 3343515"/>
              <a:gd name="connsiteY25" fmla="*/ 1312801 h 1826916"/>
              <a:gd name="connsiteX26" fmla="*/ 1416514 w 3343515"/>
              <a:gd name="connsiteY26" fmla="*/ 1514364 h 1826916"/>
              <a:gd name="connsiteX27" fmla="*/ 1416514 w 3343515"/>
              <a:gd name="connsiteY27" fmla="*/ 1514510 h 1826916"/>
              <a:gd name="connsiteX28" fmla="*/ 1466833 w 3343515"/>
              <a:gd name="connsiteY28" fmla="*/ 1484173 h 1826916"/>
              <a:gd name="connsiteX29" fmla="*/ 1532467 w 3343515"/>
              <a:gd name="connsiteY29" fmla="*/ 1501529 h 1826916"/>
              <a:gd name="connsiteX30" fmla="*/ 1552595 w 3343515"/>
              <a:gd name="connsiteY30" fmla="*/ 1619377 h 1826916"/>
              <a:gd name="connsiteX31" fmla="*/ 1430518 w 3343515"/>
              <a:gd name="connsiteY31" fmla="*/ 1791337 h 1826916"/>
              <a:gd name="connsiteX32" fmla="*/ 1430518 w 3343515"/>
              <a:gd name="connsiteY32" fmla="*/ 1791484 h 1826916"/>
              <a:gd name="connsiteX33" fmla="*/ 1312670 w 3343515"/>
              <a:gd name="connsiteY33" fmla="*/ 1811466 h 1826916"/>
              <a:gd name="connsiteX34" fmla="*/ 1311504 w 3343515"/>
              <a:gd name="connsiteY34" fmla="*/ 1810588 h 1826916"/>
              <a:gd name="connsiteX35" fmla="*/ 1310337 w 3343515"/>
              <a:gd name="connsiteY35" fmla="*/ 1809860 h 1826916"/>
              <a:gd name="connsiteX36" fmla="*/ 1310337 w 3343515"/>
              <a:gd name="connsiteY36" fmla="*/ 1810006 h 1826916"/>
              <a:gd name="connsiteX37" fmla="*/ 1279415 w 3343515"/>
              <a:gd name="connsiteY37" fmla="*/ 1753999 h 1826916"/>
              <a:gd name="connsiteX38" fmla="*/ 1294437 w 3343515"/>
              <a:gd name="connsiteY38" fmla="*/ 1686324 h 1826916"/>
              <a:gd name="connsiteX39" fmla="*/ 1295314 w 3343515"/>
              <a:gd name="connsiteY39" fmla="*/ 1685157 h 1826916"/>
              <a:gd name="connsiteX40" fmla="*/ 1297502 w 3343515"/>
              <a:gd name="connsiteY40" fmla="*/ 1681657 h 1826916"/>
              <a:gd name="connsiteX41" fmla="*/ 1414183 w 3343515"/>
              <a:gd name="connsiteY41" fmla="*/ 1517718 h 1826916"/>
              <a:gd name="connsiteX42" fmla="*/ 1416663 w 3343515"/>
              <a:gd name="connsiteY42" fmla="*/ 1514364 h 1826916"/>
              <a:gd name="connsiteX43" fmla="*/ 664931 w 3343515"/>
              <a:gd name="connsiteY43" fmla="*/ 1221348 h 1826916"/>
              <a:gd name="connsiteX44" fmla="*/ 663471 w 3343515"/>
              <a:gd name="connsiteY44" fmla="*/ 1223389 h 1826916"/>
              <a:gd name="connsiteX45" fmla="*/ 684328 w 3343515"/>
              <a:gd name="connsiteY45" fmla="*/ 1340363 h 1826916"/>
              <a:gd name="connsiteX46" fmla="*/ 740335 w 3343515"/>
              <a:gd name="connsiteY46" fmla="*/ 1348384 h 1826916"/>
              <a:gd name="connsiteX47" fmla="*/ 803781 w 3343515"/>
              <a:gd name="connsiteY47" fmla="*/ 1304338 h 1826916"/>
              <a:gd name="connsiteX48" fmla="*/ 909815 w 3343515"/>
              <a:gd name="connsiteY48" fmla="*/ 1154986 h 1826916"/>
              <a:gd name="connsiteX49" fmla="*/ 909669 w 3343515"/>
              <a:gd name="connsiteY49" fmla="*/ 1154986 h 1826916"/>
              <a:gd name="connsiteX50" fmla="*/ 930528 w 3343515"/>
              <a:gd name="connsiteY50" fmla="*/ 1084538 h 1826916"/>
              <a:gd name="connsiteX51" fmla="*/ 903981 w 3343515"/>
              <a:gd name="connsiteY51" fmla="*/ 1030426 h 1826916"/>
              <a:gd name="connsiteX52" fmla="*/ 786133 w 3343515"/>
              <a:gd name="connsiteY52" fmla="*/ 1050555 h 1826916"/>
              <a:gd name="connsiteX53" fmla="*/ 353407 w 3343515"/>
              <a:gd name="connsiteY53" fmla="*/ 1066744 h 1826916"/>
              <a:gd name="connsiteX54" fmla="*/ 320298 w 3343515"/>
              <a:gd name="connsiteY54" fmla="*/ 1170444 h 1826916"/>
              <a:gd name="connsiteX55" fmla="*/ 0 w 3343515"/>
              <a:gd name="connsiteY55" fmla="*/ 1068203 h 1826916"/>
              <a:gd name="connsiteX56" fmla="*/ 330504 w 3343515"/>
              <a:gd name="connsiteY56" fmla="*/ 33225 h 1826916"/>
              <a:gd name="connsiteX57" fmla="*/ 650801 w 3343515"/>
              <a:gd name="connsiteY57" fmla="*/ 135465 h 1826916"/>
              <a:gd name="connsiteX58" fmla="*/ 624693 w 3343515"/>
              <a:gd name="connsiteY58" fmla="*/ 216996 h 1826916"/>
              <a:gd name="connsiteX59" fmla="*/ 624839 w 3343515"/>
              <a:gd name="connsiteY59" fmla="*/ 217142 h 1826916"/>
              <a:gd name="connsiteX60" fmla="*/ 619297 w 3343515"/>
              <a:gd name="connsiteY60" fmla="*/ 234352 h 1826916"/>
              <a:gd name="connsiteX61" fmla="*/ 355305 w 3343515"/>
              <a:gd name="connsiteY61" fmla="*/ 1061047 h 1826916"/>
              <a:gd name="connsiteX62" fmla="*/ 353557 w 3343515"/>
              <a:gd name="connsiteY62" fmla="*/ 1066734 h 1826916"/>
              <a:gd name="connsiteX63" fmla="*/ 2672159 w 3343515"/>
              <a:gd name="connsiteY63" fmla="*/ 1080892 h 1826916"/>
              <a:gd name="connsiteX64" fmla="*/ 2884958 w 3343515"/>
              <a:gd name="connsiteY64" fmla="*/ 1048367 h 1826916"/>
              <a:gd name="connsiteX65" fmla="*/ 2632780 w 3343515"/>
              <a:gd name="connsiteY65" fmla="*/ 257984 h 1826916"/>
              <a:gd name="connsiteX66" fmla="*/ 2491596 w 3343515"/>
              <a:gd name="connsiteY66" fmla="*/ 285402 h 1826916"/>
              <a:gd name="connsiteX67" fmla="*/ 2455425 w 3343515"/>
              <a:gd name="connsiteY67" fmla="*/ 279279 h 1826916"/>
              <a:gd name="connsiteX68" fmla="*/ 2286965 w 3343515"/>
              <a:gd name="connsiteY68" fmla="*/ 202998 h 1826916"/>
              <a:gd name="connsiteX69" fmla="*/ 2081021 w 3343515"/>
              <a:gd name="connsiteY69" fmla="*/ 108047 h 1826916"/>
              <a:gd name="connsiteX70" fmla="*/ 2075915 w 3343515"/>
              <a:gd name="connsiteY70" fmla="*/ 104836 h 1826916"/>
              <a:gd name="connsiteX71" fmla="*/ 1963609 w 3343515"/>
              <a:gd name="connsiteY71" fmla="*/ 52183 h 1826916"/>
              <a:gd name="connsiteX72" fmla="*/ 1922478 w 3343515"/>
              <a:gd name="connsiteY72" fmla="*/ 59476 h 1826916"/>
              <a:gd name="connsiteX73" fmla="*/ 1922624 w 3343515"/>
              <a:gd name="connsiteY73" fmla="*/ 59476 h 1826916"/>
              <a:gd name="connsiteX74" fmla="*/ 1773564 w 3343515"/>
              <a:gd name="connsiteY74" fmla="*/ 72604 h 1826916"/>
              <a:gd name="connsiteX75" fmla="*/ 1735060 w 3343515"/>
              <a:gd name="connsiteY75" fmla="*/ 67208 h 1826916"/>
              <a:gd name="connsiteX76" fmla="*/ 1470047 w 3343515"/>
              <a:gd name="connsiteY76" fmla="*/ 178202 h 1826916"/>
              <a:gd name="connsiteX77" fmla="*/ 1383849 w 3343515"/>
              <a:gd name="connsiteY77" fmla="*/ 263672 h 1826916"/>
              <a:gd name="connsiteX78" fmla="*/ 1364159 w 3343515"/>
              <a:gd name="connsiteY78" fmla="*/ 290070 h 1826916"/>
              <a:gd name="connsiteX79" fmla="*/ 1364306 w 3343515"/>
              <a:gd name="connsiteY79" fmla="*/ 290070 h 1826916"/>
              <a:gd name="connsiteX80" fmla="*/ 1308006 w 3343515"/>
              <a:gd name="connsiteY80" fmla="*/ 350598 h 1826916"/>
              <a:gd name="connsiteX81" fmla="*/ 1251125 w 3343515"/>
              <a:gd name="connsiteY81" fmla="*/ 399750 h 1826916"/>
              <a:gd name="connsiteX82" fmla="*/ 1239457 w 3343515"/>
              <a:gd name="connsiteY82" fmla="*/ 408938 h 1826916"/>
              <a:gd name="connsiteX83" fmla="*/ 1193512 w 3343515"/>
              <a:gd name="connsiteY83" fmla="*/ 456196 h 1826916"/>
              <a:gd name="connsiteX84" fmla="*/ 1193512 w 3343515"/>
              <a:gd name="connsiteY84" fmla="*/ 456342 h 1826916"/>
              <a:gd name="connsiteX85" fmla="*/ 1212181 w 3343515"/>
              <a:gd name="connsiteY85" fmla="*/ 511475 h 1826916"/>
              <a:gd name="connsiteX86" fmla="*/ 1268188 w 3343515"/>
              <a:gd name="connsiteY86" fmla="*/ 533352 h 1826916"/>
              <a:gd name="connsiteX87" fmla="*/ 1354825 w 3343515"/>
              <a:gd name="connsiteY87" fmla="*/ 539917 h 1826916"/>
              <a:gd name="connsiteX88" fmla="*/ 1423959 w 3343515"/>
              <a:gd name="connsiteY88" fmla="*/ 525769 h 1826916"/>
              <a:gd name="connsiteX89" fmla="*/ 1478218 w 3343515"/>
              <a:gd name="connsiteY89" fmla="*/ 493244 h 1826916"/>
              <a:gd name="connsiteX90" fmla="*/ 1539477 w 3343515"/>
              <a:gd name="connsiteY90" fmla="*/ 422943 h 1826916"/>
              <a:gd name="connsiteX91" fmla="*/ 1572733 w 3343515"/>
              <a:gd name="connsiteY91" fmla="*/ 381812 h 1826916"/>
              <a:gd name="connsiteX92" fmla="*/ 1626114 w 3343515"/>
              <a:gd name="connsiteY92" fmla="*/ 344767 h 1826916"/>
              <a:gd name="connsiteX93" fmla="*/ 1677014 w 3343515"/>
              <a:gd name="connsiteY93" fmla="*/ 336307 h 1826916"/>
              <a:gd name="connsiteX94" fmla="*/ 1730395 w 3343515"/>
              <a:gd name="connsiteY94" fmla="*/ 336160 h 1826916"/>
              <a:gd name="connsiteX95" fmla="*/ 1793257 w 3343515"/>
              <a:gd name="connsiteY95" fmla="*/ 350601 h 1826916"/>
              <a:gd name="connsiteX96" fmla="*/ 1862973 w 3343515"/>
              <a:gd name="connsiteY96" fmla="*/ 417402 h 1826916"/>
              <a:gd name="connsiteX97" fmla="*/ 1901039 w 3343515"/>
              <a:gd name="connsiteY97" fmla="*/ 464948 h 1826916"/>
              <a:gd name="connsiteX98" fmla="*/ 2025306 w 3343515"/>
              <a:gd name="connsiteY98" fmla="*/ 601027 h 1826916"/>
              <a:gd name="connsiteX99" fmla="*/ 2157156 w 3343515"/>
              <a:gd name="connsiteY99" fmla="*/ 719749 h 1826916"/>
              <a:gd name="connsiteX100" fmla="*/ 2554028 w 3343515"/>
              <a:gd name="connsiteY100" fmla="*/ 966528 h 1826916"/>
              <a:gd name="connsiteX101" fmla="*/ 2589325 w 3343515"/>
              <a:gd name="connsiteY101" fmla="*/ 986364 h 1826916"/>
              <a:gd name="connsiteX102" fmla="*/ 2589764 w 3343515"/>
              <a:gd name="connsiteY102" fmla="*/ 986654 h 1826916"/>
              <a:gd name="connsiteX103" fmla="*/ 2590053 w 3343515"/>
              <a:gd name="connsiteY103" fmla="*/ 986654 h 1826916"/>
              <a:gd name="connsiteX104" fmla="*/ 2590931 w 3343515"/>
              <a:gd name="connsiteY104" fmla="*/ 987239 h 1826916"/>
              <a:gd name="connsiteX105" fmla="*/ 2595887 w 3343515"/>
              <a:gd name="connsiteY105" fmla="*/ 991032 h 1826916"/>
              <a:gd name="connsiteX106" fmla="*/ 2672169 w 3343515"/>
              <a:gd name="connsiteY106" fmla="*/ 1080876 h 1826916"/>
              <a:gd name="connsiteX107" fmla="*/ 2596609 w 3343515"/>
              <a:gd name="connsiteY107" fmla="*/ 1148128 h 1826916"/>
              <a:gd name="connsiteX108" fmla="*/ 2580127 w 3343515"/>
              <a:gd name="connsiteY108" fmla="*/ 1230972 h 1826916"/>
              <a:gd name="connsiteX109" fmla="*/ 2576481 w 3343515"/>
              <a:gd name="connsiteY109" fmla="*/ 1236221 h 1826916"/>
              <a:gd name="connsiteX110" fmla="*/ 2458633 w 3343515"/>
              <a:gd name="connsiteY110" fmla="*/ 1259850 h 1826916"/>
              <a:gd name="connsiteX111" fmla="*/ 2452945 w 3343515"/>
              <a:gd name="connsiteY111" fmla="*/ 1256057 h 1826916"/>
              <a:gd name="connsiteX112" fmla="*/ 1879309 w 3343515"/>
              <a:gd name="connsiteY112" fmla="*/ 873342 h 1826916"/>
              <a:gd name="connsiteX113" fmla="*/ 1843430 w 3343515"/>
              <a:gd name="connsiteY113" fmla="*/ 865467 h 1826916"/>
              <a:gd name="connsiteX114" fmla="*/ 1812800 w 3343515"/>
              <a:gd name="connsiteY114" fmla="*/ 885595 h 1826916"/>
              <a:gd name="connsiteX115" fmla="*/ 1805799 w 3343515"/>
              <a:gd name="connsiteY115" fmla="*/ 921620 h 1826916"/>
              <a:gd name="connsiteX116" fmla="*/ 1826802 w 3343515"/>
              <a:gd name="connsiteY116" fmla="*/ 951665 h 1826916"/>
              <a:gd name="connsiteX117" fmla="*/ 2336839 w 3343515"/>
              <a:gd name="connsiteY117" fmla="*/ 1291783 h 1826916"/>
              <a:gd name="connsiteX118" fmla="*/ 2336693 w 3343515"/>
              <a:gd name="connsiteY118" fmla="*/ 1291929 h 1826916"/>
              <a:gd name="connsiteX119" fmla="*/ 2343987 w 3343515"/>
              <a:gd name="connsiteY119" fmla="*/ 1297035 h 1826916"/>
              <a:gd name="connsiteX120" fmla="*/ 2373010 w 3343515"/>
              <a:gd name="connsiteY120" fmla="*/ 1352750 h 1826916"/>
              <a:gd name="connsiteX121" fmla="*/ 2357260 w 3343515"/>
              <a:gd name="connsiteY121" fmla="*/ 1425238 h 1826916"/>
              <a:gd name="connsiteX122" fmla="*/ 2353906 w 3343515"/>
              <a:gd name="connsiteY122" fmla="*/ 1430341 h 1826916"/>
              <a:gd name="connsiteX123" fmla="*/ 2233432 w 3343515"/>
              <a:gd name="connsiteY123" fmla="*/ 1452364 h 1826916"/>
              <a:gd name="connsiteX124" fmla="*/ 2137899 w 3343515"/>
              <a:gd name="connsiteY124" fmla="*/ 1388628 h 1826916"/>
              <a:gd name="connsiteX125" fmla="*/ 2129878 w 3343515"/>
              <a:gd name="connsiteY125" fmla="*/ 1382941 h 1826916"/>
              <a:gd name="connsiteX126" fmla="*/ 2125646 w 3343515"/>
              <a:gd name="connsiteY126" fmla="*/ 1380461 h 1826916"/>
              <a:gd name="connsiteX127" fmla="*/ 1794987 w 3343515"/>
              <a:gd name="connsiteY127" fmla="*/ 1159933 h 1826916"/>
              <a:gd name="connsiteX128" fmla="*/ 1730520 w 3343515"/>
              <a:gd name="connsiteY128" fmla="*/ 1173499 h 1826916"/>
              <a:gd name="connsiteX129" fmla="*/ 1742481 w 3343515"/>
              <a:gd name="connsiteY129" fmla="*/ 1238256 h 1826916"/>
              <a:gd name="connsiteX130" fmla="*/ 2083190 w 3343515"/>
              <a:gd name="connsiteY130" fmla="*/ 1465492 h 1826916"/>
              <a:gd name="connsiteX131" fmla="*/ 2117756 w 3343515"/>
              <a:gd name="connsiteY131" fmla="*/ 1517852 h 1826916"/>
              <a:gd name="connsiteX132" fmla="*/ 2108567 w 3343515"/>
              <a:gd name="connsiteY132" fmla="*/ 1578088 h 1826916"/>
              <a:gd name="connsiteX133" fmla="*/ 2105213 w 3343515"/>
              <a:gd name="connsiteY133" fmla="*/ 1583047 h 1826916"/>
              <a:gd name="connsiteX134" fmla="*/ 1987365 w 3343515"/>
              <a:gd name="connsiteY134" fmla="*/ 1606673 h 1826916"/>
              <a:gd name="connsiteX135" fmla="*/ 1981531 w 3343515"/>
              <a:gd name="connsiteY135" fmla="*/ 1602883 h 1826916"/>
              <a:gd name="connsiteX136" fmla="*/ 1763483 w 3343515"/>
              <a:gd name="connsiteY136" fmla="*/ 1457470 h 1826916"/>
              <a:gd name="connsiteX137" fmla="*/ 1699016 w 3343515"/>
              <a:gd name="connsiteY137" fmla="*/ 1471033 h 1826916"/>
              <a:gd name="connsiteX138" fmla="*/ 1710977 w 3343515"/>
              <a:gd name="connsiteY138" fmla="*/ 1535936 h 1826916"/>
              <a:gd name="connsiteX139" fmla="*/ 1795133 w 3343515"/>
              <a:gd name="connsiteY139" fmla="*/ 1591943 h 1826916"/>
              <a:gd name="connsiteX140" fmla="*/ 1802134 w 3343515"/>
              <a:gd name="connsiteY140" fmla="*/ 1597631 h 1826916"/>
              <a:gd name="connsiteX141" fmla="*/ 1826637 w 3343515"/>
              <a:gd name="connsiteY141" fmla="*/ 1719707 h 1826916"/>
              <a:gd name="connsiteX142" fmla="*/ 1826345 w 3343515"/>
              <a:gd name="connsiteY142" fmla="*/ 1720146 h 1826916"/>
              <a:gd name="connsiteX143" fmla="*/ 1704850 w 3343515"/>
              <a:gd name="connsiteY143" fmla="*/ 1744503 h 1826916"/>
              <a:gd name="connsiteX144" fmla="*/ 1619965 w 3343515"/>
              <a:gd name="connsiteY144" fmla="*/ 1687475 h 1826916"/>
              <a:gd name="connsiteX145" fmla="*/ 1629592 w 3343515"/>
              <a:gd name="connsiteY145" fmla="*/ 1674056 h 1826916"/>
              <a:gd name="connsiteX146" fmla="*/ 1629446 w 3343515"/>
              <a:gd name="connsiteY146" fmla="*/ 1674056 h 1826916"/>
              <a:gd name="connsiteX147" fmla="*/ 1587148 w 3343515"/>
              <a:gd name="connsiteY147" fmla="*/ 1424504 h 1826916"/>
              <a:gd name="connsiteX148" fmla="*/ 1454570 w 3343515"/>
              <a:gd name="connsiteY148" fmla="*/ 1390520 h 1826916"/>
              <a:gd name="connsiteX149" fmla="*/ 1448151 w 3343515"/>
              <a:gd name="connsiteY149" fmla="*/ 1391541 h 1826916"/>
              <a:gd name="connsiteX150" fmla="*/ 1446695 w 3343515"/>
              <a:gd name="connsiteY150" fmla="*/ 1380896 h 1826916"/>
              <a:gd name="connsiteX151" fmla="*/ 1374060 w 3343515"/>
              <a:gd name="connsiteY151" fmla="*/ 1264800 h 1826916"/>
              <a:gd name="connsiteX152" fmla="*/ 1240605 w 3343515"/>
              <a:gd name="connsiteY152" fmla="*/ 1234463 h 1826916"/>
              <a:gd name="connsiteX153" fmla="*/ 1233165 w 3343515"/>
              <a:gd name="connsiteY153" fmla="*/ 1235919 h 1826916"/>
              <a:gd name="connsiteX154" fmla="*/ 1232145 w 3343515"/>
              <a:gd name="connsiteY154" fmla="*/ 1228918 h 1826916"/>
              <a:gd name="connsiteX155" fmla="*/ 1232145 w 3343515"/>
              <a:gd name="connsiteY155" fmla="*/ 1228772 h 1826916"/>
              <a:gd name="connsiteX156" fmla="*/ 1159364 w 3343515"/>
              <a:gd name="connsiteY156" fmla="*/ 1112676 h 1826916"/>
              <a:gd name="connsiteX157" fmla="*/ 1025762 w 3343515"/>
              <a:gd name="connsiteY157" fmla="*/ 1082338 h 1826916"/>
              <a:gd name="connsiteX158" fmla="*/ 1024888 w 3343515"/>
              <a:gd name="connsiteY158" fmla="*/ 1082338 h 1826916"/>
              <a:gd name="connsiteX159" fmla="*/ 1024888 w 3343515"/>
              <a:gd name="connsiteY159" fmla="*/ 1080297 h 1826916"/>
              <a:gd name="connsiteX160" fmla="*/ 958818 w 3343515"/>
              <a:gd name="connsiteY160" fmla="*/ 953261 h 1826916"/>
              <a:gd name="connsiteX161" fmla="*/ 709266 w 3343515"/>
              <a:gd name="connsiteY161" fmla="*/ 995559 h 1826916"/>
              <a:gd name="connsiteX162" fmla="*/ 610962 w 3343515"/>
              <a:gd name="connsiteY162" fmla="*/ 1134117 h 1826916"/>
              <a:gd name="connsiteX163" fmla="*/ 456357 w 3343515"/>
              <a:gd name="connsiteY163" fmla="*/ 1054189 h 1826916"/>
              <a:gd name="connsiteX164" fmla="*/ 698180 w 3343515"/>
              <a:gd name="connsiteY164" fmla="*/ 297223 h 1826916"/>
              <a:gd name="connsiteX165" fmla="*/ 865181 w 3343515"/>
              <a:gd name="connsiteY165" fmla="*/ 342001 h 1826916"/>
              <a:gd name="connsiteX166" fmla="*/ 903832 w 3343515"/>
              <a:gd name="connsiteY166" fmla="*/ 335585 h 1826916"/>
              <a:gd name="connsiteX167" fmla="*/ 1388354 w 3343515"/>
              <a:gd name="connsiteY167" fmla="*/ 42568 h 1826916"/>
              <a:gd name="connsiteX168" fmla="*/ 1388208 w 3343515"/>
              <a:gd name="connsiteY168" fmla="*/ 42715 h 1826916"/>
              <a:gd name="connsiteX169" fmla="*/ 1490160 w 3343515"/>
              <a:gd name="connsiteY169" fmla="*/ 563 h 1826916"/>
              <a:gd name="connsiteX170" fmla="*/ 1545728 w 3343515"/>
              <a:gd name="connsiteY170" fmla="*/ 9020 h 1826916"/>
              <a:gd name="connsiteX171" fmla="*/ 1582773 w 3343515"/>
              <a:gd name="connsiteY171" fmla="*/ 22148 h 1826916"/>
              <a:gd name="connsiteX172" fmla="*/ 1583063 w 3343515"/>
              <a:gd name="connsiteY172" fmla="*/ 22148 h 1826916"/>
              <a:gd name="connsiteX173" fmla="*/ 1420002 w 3343515"/>
              <a:gd name="connsiteY173" fmla="*/ 97698 h 1826916"/>
              <a:gd name="connsiteX174" fmla="*/ 1307259 w 3343515"/>
              <a:gd name="connsiteY174" fmla="*/ 207963 h 1826916"/>
              <a:gd name="connsiteX175" fmla="*/ 1289757 w 3343515"/>
              <a:gd name="connsiteY175" fmla="*/ 231446 h 1826916"/>
              <a:gd name="connsiteX176" fmla="*/ 1243085 w 3343515"/>
              <a:gd name="connsiteY176" fmla="*/ 281765 h 1826916"/>
              <a:gd name="connsiteX177" fmla="*/ 1192038 w 3343515"/>
              <a:gd name="connsiteY177" fmla="*/ 325811 h 1826916"/>
              <a:gd name="connsiteX178" fmla="*/ 1180808 w 3343515"/>
              <a:gd name="connsiteY178" fmla="*/ 334707 h 1826916"/>
              <a:gd name="connsiteX179" fmla="*/ 1180954 w 3343515"/>
              <a:gd name="connsiteY179" fmla="*/ 334564 h 1826916"/>
              <a:gd name="connsiteX180" fmla="*/ 1103506 w 3343515"/>
              <a:gd name="connsiteY180" fmla="*/ 427035 h 1826916"/>
              <a:gd name="connsiteX181" fmla="*/ 1104088 w 3343515"/>
              <a:gd name="connsiteY181" fmla="*/ 516298 h 1826916"/>
              <a:gd name="connsiteX182" fmla="*/ 1156302 w 3343515"/>
              <a:gd name="connsiteY182" fmla="*/ 587619 h 1826916"/>
              <a:gd name="connsiteX183" fmla="*/ 1248041 w 3343515"/>
              <a:gd name="connsiteY183" fmla="*/ 625685 h 1826916"/>
              <a:gd name="connsiteX184" fmla="*/ 1359763 w 3343515"/>
              <a:gd name="connsiteY184" fmla="*/ 633996 h 1826916"/>
              <a:gd name="connsiteX185" fmla="*/ 1457483 w 3343515"/>
              <a:gd name="connsiteY185" fmla="*/ 614017 h 1826916"/>
              <a:gd name="connsiteX186" fmla="*/ 1539888 w 3343515"/>
              <a:gd name="connsiteY186" fmla="*/ 564426 h 1826916"/>
              <a:gd name="connsiteX187" fmla="*/ 1614564 w 3343515"/>
              <a:gd name="connsiteY187" fmla="*/ 479977 h 1826916"/>
              <a:gd name="connsiteX188" fmla="*/ 1641839 w 3343515"/>
              <a:gd name="connsiteY188" fmla="*/ 445993 h 1826916"/>
              <a:gd name="connsiteX189" fmla="*/ 1657882 w 3343515"/>
              <a:gd name="connsiteY189" fmla="*/ 433448 h 1826916"/>
              <a:gd name="connsiteX190" fmla="*/ 1681803 w 3343515"/>
              <a:gd name="connsiteY190" fmla="*/ 430532 h 1826916"/>
              <a:gd name="connsiteX191" fmla="*/ 1724247 w 3343515"/>
              <a:gd name="connsiteY191" fmla="*/ 430240 h 1826916"/>
              <a:gd name="connsiteX192" fmla="*/ 1752979 w 3343515"/>
              <a:gd name="connsiteY192" fmla="*/ 435928 h 1826916"/>
              <a:gd name="connsiteX193" fmla="*/ 1788275 w 3343515"/>
              <a:gd name="connsiteY193" fmla="*/ 475307 h 1826916"/>
              <a:gd name="connsiteX194" fmla="*/ 1828094 w 3343515"/>
              <a:gd name="connsiteY194" fmla="*/ 525333 h 1826916"/>
              <a:gd name="connsiteX195" fmla="*/ 1958777 w 3343515"/>
              <a:gd name="connsiteY195" fmla="*/ 667977 h 1826916"/>
              <a:gd name="connsiteX196" fmla="*/ 1958777 w 3343515"/>
              <a:gd name="connsiteY196" fmla="*/ 668123 h 1826916"/>
              <a:gd name="connsiteX197" fmla="*/ 2098066 w 3343515"/>
              <a:gd name="connsiteY197" fmla="*/ 793265 h 1826916"/>
              <a:gd name="connsiteX198" fmla="*/ 2507788 w 3343515"/>
              <a:gd name="connsiteY198" fmla="*/ 1048943 h 1826916"/>
              <a:gd name="connsiteX199" fmla="*/ 2539731 w 3343515"/>
              <a:gd name="connsiteY199" fmla="*/ 1066884 h 1826916"/>
              <a:gd name="connsiteX200" fmla="*/ 2539877 w 3343515"/>
              <a:gd name="connsiteY200" fmla="*/ 1066884 h 1826916"/>
              <a:gd name="connsiteX201" fmla="*/ 2595156 w 3343515"/>
              <a:gd name="connsiteY201" fmla="*/ 1141706 h 1826916"/>
              <a:gd name="connsiteX202" fmla="*/ 2596615 w 3343515"/>
              <a:gd name="connsiteY202" fmla="*/ 1147829 h 1826916"/>
              <a:gd name="connsiteX203" fmla="*/ 2990391 w 3343515"/>
              <a:gd name="connsiteY203" fmla="*/ 1068492 h 1826916"/>
              <a:gd name="connsiteX204" fmla="*/ 2710804 w 3343515"/>
              <a:gd name="connsiteY204" fmla="*/ 192667 h 1826916"/>
              <a:gd name="connsiteX205" fmla="*/ 2708763 w 3343515"/>
              <a:gd name="connsiteY205" fmla="*/ 186248 h 1826916"/>
              <a:gd name="connsiteX206" fmla="*/ 2692720 w 3343515"/>
              <a:gd name="connsiteY206" fmla="*/ 135783 h 1826916"/>
              <a:gd name="connsiteX207" fmla="*/ 3013012 w 3343515"/>
              <a:gd name="connsiteY207" fmla="*/ 33542 h 1826916"/>
              <a:gd name="connsiteX208" fmla="*/ 3343515 w 3343515"/>
              <a:gd name="connsiteY208" fmla="*/ 1068520 h 1826916"/>
              <a:gd name="connsiteX209" fmla="*/ 3023217 w 3343515"/>
              <a:gd name="connsiteY209" fmla="*/ 1170761 h 1826916"/>
              <a:gd name="connsiteX210" fmla="*/ 2993191 w 3343515"/>
              <a:gd name="connsiteY210" fmla="*/ 1076396 h 1826916"/>
              <a:gd name="connsiteX211" fmla="*/ 2993036 w 3343515"/>
              <a:gd name="connsiteY211" fmla="*/ 1076396 h 1826916"/>
              <a:gd name="connsiteX212" fmla="*/ 2990547 w 3343515"/>
              <a:gd name="connsiteY212" fmla="*/ 1068520 h 1826916"/>
              <a:gd name="connsiteX213" fmla="*/ 197923 w 3343515"/>
              <a:gd name="connsiteY213" fmla="*/ 956040 h 1826916"/>
              <a:gd name="connsiteX214" fmla="*/ 200549 w 3343515"/>
              <a:gd name="connsiteY214" fmla="*/ 957060 h 1826916"/>
              <a:gd name="connsiteX215" fmla="*/ 200695 w 3343515"/>
              <a:gd name="connsiteY215" fmla="*/ 957060 h 1826916"/>
              <a:gd name="connsiteX216" fmla="*/ 261808 w 3343515"/>
              <a:gd name="connsiteY216" fmla="*/ 930077 h 1826916"/>
              <a:gd name="connsiteX217" fmla="*/ 234825 w 3343515"/>
              <a:gd name="connsiteY217" fmla="*/ 869110 h 1826916"/>
              <a:gd name="connsiteX218" fmla="*/ 232199 w 3343515"/>
              <a:gd name="connsiteY218" fmla="*/ 868090 h 1826916"/>
              <a:gd name="connsiteX219" fmla="*/ 232053 w 3343515"/>
              <a:gd name="connsiteY219" fmla="*/ 868090 h 1826916"/>
              <a:gd name="connsiteX220" fmla="*/ 171086 w 3343515"/>
              <a:gd name="connsiteY220" fmla="*/ 895073 h 1826916"/>
              <a:gd name="connsiteX221" fmla="*/ 198069 w 3343515"/>
              <a:gd name="connsiteY221" fmla="*/ 956040 h 1826916"/>
              <a:gd name="connsiteX222" fmla="*/ 3099045 w 3343515"/>
              <a:gd name="connsiteY222" fmla="*/ 956040 h 1826916"/>
              <a:gd name="connsiteX223" fmla="*/ 3101098 w 3343515"/>
              <a:gd name="connsiteY223" fmla="*/ 956768 h 1826916"/>
              <a:gd name="connsiteX224" fmla="*/ 3101254 w 3343515"/>
              <a:gd name="connsiteY224" fmla="*/ 956768 h 1826916"/>
              <a:gd name="connsiteX225" fmla="*/ 3137845 w 3343515"/>
              <a:gd name="connsiteY225" fmla="*/ 956621 h 1826916"/>
              <a:gd name="connsiteX226" fmla="*/ 3163235 w 3343515"/>
              <a:gd name="connsiteY226" fmla="*/ 930224 h 1826916"/>
              <a:gd name="connsiteX227" fmla="*/ 3162208 w 3343515"/>
              <a:gd name="connsiteY227" fmla="*/ 893614 h 1826916"/>
              <a:gd name="connsiteX228" fmla="*/ 3135231 w 3343515"/>
              <a:gd name="connsiteY228" fmla="*/ 868818 h 1826916"/>
              <a:gd name="connsiteX229" fmla="*/ 3133178 w 3343515"/>
              <a:gd name="connsiteY229" fmla="*/ 868090 h 1826916"/>
              <a:gd name="connsiteX230" fmla="*/ 3072224 w 3343515"/>
              <a:gd name="connsiteY230" fmla="*/ 895073 h 1826916"/>
              <a:gd name="connsiteX231" fmla="*/ 3099200 w 3343515"/>
              <a:gd name="connsiteY231" fmla="*/ 956040 h 1826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3343515" h="1826916">
                <a:moveTo>
                  <a:pt x="1075512" y="1539888"/>
                </a:moveTo>
                <a:cubicBezTo>
                  <a:pt x="1052757" y="1578974"/>
                  <a:pt x="1064718" y="1629004"/>
                  <a:pt x="1102641" y="1653507"/>
                </a:cubicBezTo>
                <a:cubicBezTo>
                  <a:pt x="1140561" y="1678010"/>
                  <a:pt x="1191026" y="1668383"/>
                  <a:pt x="1217281" y="1631630"/>
                </a:cubicBezTo>
                <a:lnTo>
                  <a:pt x="1339504" y="1459670"/>
                </a:lnTo>
                <a:cubicBezTo>
                  <a:pt x="1365609" y="1422625"/>
                  <a:pt x="1358027" y="1371577"/>
                  <a:pt x="1322148" y="1343863"/>
                </a:cubicBezTo>
                <a:cubicBezTo>
                  <a:pt x="1286266" y="1316149"/>
                  <a:pt x="1234930" y="1321694"/>
                  <a:pt x="1205759" y="1356259"/>
                </a:cubicBezTo>
                <a:cubicBezTo>
                  <a:pt x="1204446" y="1358301"/>
                  <a:pt x="1203133" y="1360345"/>
                  <a:pt x="1201674" y="1362240"/>
                </a:cubicBezTo>
                <a:lnTo>
                  <a:pt x="1079597" y="1534343"/>
                </a:lnTo>
                <a:cubicBezTo>
                  <a:pt x="1078284" y="1536241"/>
                  <a:pt x="1076971" y="1538136"/>
                  <a:pt x="1075515" y="1539885"/>
                </a:cubicBezTo>
                <a:close/>
                <a:moveTo>
                  <a:pt x="1121017" y="1312798"/>
                </a:moveTo>
                <a:lnTo>
                  <a:pt x="1006524" y="1474111"/>
                </a:lnTo>
                <a:cubicBezTo>
                  <a:pt x="1005064" y="1475716"/>
                  <a:pt x="1003751" y="1477319"/>
                  <a:pt x="1002438" y="1479070"/>
                </a:cubicBezTo>
                <a:cubicBezTo>
                  <a:pt x="1000982" y="1481111"/>
                  <a:pt x="999669" y="1483006"/>
                  <a:pt x="998356" y="1485051"/>
                </a:cubicBezTo>
                <a:lnTo>
                  <a:pt x="998356" y="1485197"/>
                </a:lnTo>
                <a:cubicBezTo>
                  <a:pt x="970645" y="1517721"/>
                  <a:pt x="922952" y="1524576"/>
                  <a:pt x="887070" y="1501240"/>
                </a:cubicBezTo>
                <a:cubicBezTo>
                  <a:pt x="885611" y="1500073"/>
                  <a:pt x="884008" y="1498906"/>
                  <a:pt x="882403" y="1497885"/>
                </a:cubicBezTo>
                <a:cubicBezTo>
                  <a:pt x="846378" y="1470171"/>
                  <a:pt x="838649" y="1418981"/>
                  <a:pt x="864754" y="1381789"/>
                </a:cubicBezTo>
                <a:lnTo>
                  <a:pt x="880797" y="1359181"/>
                </a:lnTo>
                <a:lnTo>
                  <a:pt x="880797" y="1359035"/>
                </a:lnTo>
                <a:lnTo>
                  <a:pt x="986538" y="1209975"/>
                </a:lnTo>
                <a:lnTo>
                  <a:pt x="986538" y="1209829"/>
                </a:lnTo>
                <a:cubicBezTo>
                  <a:pt x="1012793" y="1173076"/>
                  <a:pt x="1063256" y="1163449"/>
                  <a:pt x="1101325" y="1187952"/>
                </a:cubicBezTo>
                <a:cubicBezTo>
                  <a:pt x="1139248" y="1212455"/>
                  <a:pt x="1151205" y="1262482"/>
                  <a:pt x="1128454" y="1301572"/>
                </a:cubicBezTo>
                <a:cubicBezTo>
                  <a:pt x="1126995" y="1303470"/>
                  <a:pt x="1125682" y="1305365"/>
                  <a:pt x="1124372" y="1307260"/>
                </a:cubicBezTo>
                <a:lnTo>
                  <a:pt x="1124225" y="1307260"/>
                </a:lnTo>
                <a:cubicBezTo>
                  <a:pt x="1123059" y="1309011"/>
                  <a:pt x="1121892" y="1310906"/>
                  <a:pt x="1120871" y="1312801"/>
                </a:cubicBezTo>
                <a:close/>
                <a:moveTo>
                  <a:pt x="1416514" y="1514364"/>
                </a:moveTo>
                <a:lnTo>
                  <a:pt x="1416514" y="1514510"/>
                </a:lnTo>
                <a:cubicBezTo>
                  <a:pt x="1428328" y="1497736"/>
                  <a:pt x="1446558" y="1486799"/>
                  <a:pt x="1466833" y="1484173"/>
                </a:cubicBezTo>
                <a:cubicBezTo>
                  <a:pt x="1490169" y="1481547"/>
                  <a:pt x="1513505" y="1487674"/>
                  <a:pt x="1532467" y="1501529"/>
                </a:cubicBezTo>
                <a:cubicBezTo>
                  <a:pt x="1570390" y="1528658"/>
                  <a:pt x="1579285" y="1581311"/>
                  <a:pt x="1552595" y="1619377"/>
                </a:cubicBezTo>
                <a:lnTo>
                  <a:pt x="1430518" y="1791337"/>
                </a:lnTo>
                <a:lnTo>
                  <a:pt x="1430518" y="1791484"/>
                </a:lnTo>
                <a:cubicBezTo>
                  <a:pt x="1403389" y="1829260"/>
                  <a:pt x="1350883" y="1838302"/>
                  <a:pt x="1312670" y="1811466"/>
                </a:cubicBezTo>
                <a:lnTo>
                  <a:pt x="1311504" y="1810588"/>
                </a:lnTo>
                <a:lnTo>
                  <a:pt x="1310337" y="1809860"/>
                </a:lnTo>
                <a:lnTo>
                  <a:pt x="1310337" y="1810006"/>
                </a:lnTo>
                <a:cubicBezTo>
                  <a:pt x="1293127" y="1796005"/>
                  <a:pt x="1282041" y="1776023"/>
                  <a:pt x="1279415" y="1753999"/>
                </a:cubicBezTo>
                <a:cubicBezTo>
                  <a:pt x="1275625" y="1730371"/>
                  <a:pt x="1281020" y="1706160"/>
                  <a:pt x="1294437" y="1686324"/>
                </a:cubicBezTo>
                <a:lnTo>
                  <a:pt x="1295314" y="1685157"/>
                </a:lnTo>
                <a:lnTo>
                  <a:pt x="1297502" y="1681657"/>
                </a:lnTo>
                <a:lnTo>
                  <a:pt x="1414183" y="1517718"/>
                </a:lnTo>
                <a:cubicBezTo>
                  <a:pt x="1415057" y="1516698"/>
                  <a:pt x="1415932" y="1515531"/>
                  <a:pt x="1416663" y="1514364"/>
                </a:cubicBezTo>
                <a:close/>
                <a:moveTo>
                  <a:pt x="664931" y="1221348"/>
                </a:moveTo>
                <a:cubicBezTo>
                  <a:pt x="664492" y="1222076"/>
                  <a:pt x="664056" y="1222807"/>
                  <a:pt x="663471" y="1223389"/>
                </a:cubicBezTo>
                <a:cubicBezTo>
                  <a:pt x="637509" y="1261601"/>
                  <a:pt x="646700" y="1313526"/>
                  <a:pt x="684328" y="1340363"/>
                </a:cubicBezTo>
                <a:cubicBezTo>
                  <a:pt x="700809" y="1351303"/>
                  <a:pt x="721373" y="1354218"/>
                  <a:pt x="740335" y="1348384"/>
                </a:cubicBezTo>
                <a:cubicBezTo>
                  <a:pt x="765858" y="1341530"/>
                  <a:pt x="788320" y="1325925"/>
                  <a:pt x="803781" y="1304338"/>
                </a:cubicBezTo>
                <a:lnTo>
                  <a:pt x="909815" y="1154986"/>
                </a:lnTo>
                <a:lnTo>
                  <a:pt x="909669" y="1154986"/>
                </a:lnTo>
                <a:cubicBezTo>
                  <a:pt x="924109" y="1134422"/>
                  <a:pt x="931403" y="1109626"/>
                  <a:pt x="930528" y="1084538"/>
                </a:cubicBezTo>
                <a:cubicBezTo>
                  <a:pt x="930671" y="1063246"/>
                  <a:pt x="920901" y="1043261"/>
                  <a:pt x="903981" y="1030426"/>
                </a:cubicBezTo>
                <a:cubicBezTo>
                  <a:pt x="865769" y="1003736"/>
                  <a:pt x="813262" y="1012635"/>
                  <a:pt x="786133" y="1050555"/>
                </a:cubicBezTo>
                <a:close/>
                <a:moveTo>
                  <a:pt x="353407" y="1066744"/>
                </a:moveTo>
                <a:lnTo>
                  <a:pt x="320298" y="1170444"/>
                </a:lnTo>
                <a:lnTo>
                  <a:pt x="0" y="1068203"/>
                </a:lnTo>
                <a:lnTo>
                  <a:pt x="330504" y="33225"/>
                </a:lnTo>
                <a:lnTo>
                  <a:pt x="650801" y="135465"/>
                </a:lnTo>
                <a:lnTo>
                  <a:pt x="624693" y="216996"/>
                </a:lnTo>
                <a:lnTo>
                  <a:pt x="624839" y="217142"/>
                </a:lnTo>
                <a:cubicBezTo>
                  <a:pt x="621777" y="222391"/>
                  <a:pt x="620026" y="228225"/>
                  <a:pt x="619297" y="234352"/>
                </a:cubicBezTo>
                <a:lnTo>
                  <a:pt x="355305" y="1061047"/>
                </a:lnTo>
                <a:cubicBezTo>
                  <a:pt x="354577" y="1062942"/>
                  <a:pt x="353992" y="1064839"/>
                  <a:pt x="353557" y="1066734"/>
                </a:cubicBezTo>
                <a:close/>
                <a:moveTo>
                  <a:pt x="2672159" y="1080892"/>
                </a:moveTo>
                <a:lnTo>
                  <a:pt x="2884958" y="1048367"/>
                </a:lnTo>
                <a:lnTo>
                  <a:pt x="2632780" y="257984"/>
                </a:lnTo>
                <a:lnTo>
                  <a:pt x="2491596" y="285402"/>
                </a:lnTo>
                <a:cubicBezTo>
                  <a:pt x="2479200" y="288321"/>
                  <a:pt x="2466072" y="286134"/>
                  <a:pt x="2455425" y="279279"/>
                </a:cubicBezTo>
                <a:cubicBezTo>
                  <a:pt x="2401023" y="250109"/>
                  <a:pt x="2344724" y="224585"/>
                  <a:pt x="2286965" y="202998"/>
                </a:cubicBezTo>
                <a:cubicBezTo>
                  <a:pt x="2216082" y="176304"/>
                  <a:pt x="2147240" y="144657"/>
                  <a:pt x="2081021" y="108047"/>
                </a:cubicBezTo>
                <a:lnTo>
                  <a:pt x="2075915" y="104836"/>
                </a:lnTo>
                <a:cubicBezTo>
                  <a:pt x="2007801" y="61518"/>
                  <a:pt x="1989132" y="49703"/>
                  <a:pt x="1963609" y="52183"/>
                </a:cubicBezTo>
                <a:cubicBezTo>
                  <a:pt x="1954274" y="53060"/>
                  <a:pt x="1939252" y="56122"/>
                  <a:pt x="1922478" y="59476"/>
                </a:cubicBezTo>
                <a:lnTo>
                  <a:pt x="1922624" y="59476"/>
                </a:lnTo>
                <a:cubicBezTo>
                  <a:pt x="1873910" y="71145"/>
                  <a:pt x="1823591" y="75666"/>
                  <a:pt x="1773564" y="72604"/>
                </a:cubicBezTo>
                <a:cubicBezTo>
                  <a:pt x="1760876" y="71437"/>
                  <a:pt x="1747895" y="69688"/>
                  <a:pt x="1735060" y="67208"/>
                </a:cubicBezTo>
                <a:cubicBezTo>
                  <a:pt x="1643610" y="96233"/>
                  <a:pt x="1554932" y="133278"/>
                  <a:pt x="1470047" y="178202"/>
                </a:cubicBezTo>
                <a:cubicBezTo>
                  <a:pt x="1435481" y="200079"/>
                  <a:pt x="1406165" y="229249"/>
                  <a:pt x="1383849" y="263672"/>
                </a:cubicBezTo>
                <a:cubicBezTo>
                  <a:pt x="1377433" y="272567"/>
                  <a:pt x="1371014" y="281317"/>
                  <a:pt x="1364159" y="290070"/>
                </a:cubicBezTo>
                <a:lnTo>
                  <a:pt x="1364306" y="290070"/>
                </a:lnTo>
                <a:cubicBezTo>
                  <a:pt x="1346950" y="311511"/>
                  <a:pt x="1328281" y="331782"/>
                  <a:pt x="1308006" y="350598"/>
                </a:cubicBezTo>
                <a:cubicBezTo>
                  <a:pt x="1288609" y="368974"/>
                  <a:pt x="1268920" y="385456"/>
                  <a:pt x="1251125" y="399750"/>
                </a:cubicBezTo>
                <a:lnTo>
                  <a:pt x="1239457" y="408938"/>
                </a:lnTo>
                <a:cubicBezTo>
                  <a:pt x="1216705" y="426733"/>
                  <a:pt x="1198326" y="441024"/>
                  <a:pt x="1193512" y="456196"/>
                </a:cubicBezTo>
                <a:lnTo>
                  <a:pt x="1193512" y="456342"/>
                </a:lnTo>
                <a:cubicBezTo>
                  <a:pt x="1187240" y="476760"/>
                  <a:pt x="1194825" y="499075"/>
                  <a:pt x="1212181" y="511475"/>
                </a:cubicBezTo>
                <a:cubicBezTo>
                  <a:pt x="1229245" y="522415"/>
                  <a:pt x="1248353" y="529851"/>
                  <a:pt x="1268188" y="533352"/>
                </a:cubicBezTo>
                <a:cubicBezTo>
                  <a:pt x="1296631" y="539332"/>
                  <a:pt x="1325801" y="541519"/>
                  <a:pt x="1354825" y="539917"/>
                </a:cubicBezTo>
                <a:cubicBezTo>
                  <a:pt x="1378454" y="538750"/>
                  <a:pt x="1401790" y="534083"/>
                  <a:pt x="1423959" y="525769"/>
                </a:cubicBezTo>
                <a:cubicBezTo>
                  <a:pt x="1443941" y="518329"/>
                  <a:pt x="1462318" y="507246"/>
                  <a:pt x="1478218" y="493244"/>
                </a:cubicBezTo>
                <a:cubicBezTo>
                  <a:pt x="1500826" y="471803"/>
                  <a:pt x="1521390" y="448321"/>
                  <a:pt x="1539477" y="422943"/>
                </a:cubicBezTo>
                <a:cubicBezTo>
                  <a:pt x="1551291" y="407482"/>
                  <a:pt x="1561939" y="393480"/>
                  <a:pt x="1572733" y="381812"/>
                </a:cubicBezTo>
                <a:cubicBezTo>
                  <a:pt x="1587173" y="365184"/>
                  <a:pt x="1605403" y="352496"/>
                  <a:pt x="1626114" y="344767"/>
                </a:cubicBezTo>
                <a:cubicBezTo>
                  <a:pt x="1642449" y="339222"/>
                  <a:pt x="1659659" y="336453"/>
                  <a:pt x="1677014" y="336307"/>
                </a:cubicBezTo>
                <a:cubicBezTo>
                  <a:pt x="1694809" y="335286"/>
                  <a:pt x="1712604" y="335140"/>
                  <a:pt x="1730395" y="336160"/>
                </a:cubicBezTo>
                <a:cubicBezTo>
                  <a:pt x="1752126" y="337035"/>
                  <a:pt x="1773421" y="341994"/>
                  <a:pt x="1793257" y="350601"/>
                </a:cubicBezTo>
                <a:cubicBezTo>
                  <a:pt x="1821845" y="366498"/>
                  <a:pt x="1845910" y="389544"/>
                  <a:pt x="1862973" y="417402"/>
                </a:cubicBezTo>
                <a:cubicBezTo>
                  <a:pt x="1872162" y="429216"/>
                  <a:pt x="1883394" y="443507"/>
                  <a:pt x="1901039" y="464948"/>
                </a:cubicBezTo>
                <a:cubicBezTo>
                  <a:pt x="1930938" y="501120"/>
                  <a:pt x="1973528" y="549544"/>
                  <a:pt x="2025306" y="601027"/>
                </a:cubicBezTo>
                <a:cubicBezTo>
                  <a:pt x="2067165" y="642886"/>
                  <a:pt x="2111212" y="682557"/>
                  <a:pt x="2157156" y="719749"/>
                </a:cubicBezTo>
                <a:cubicBezTo>
                  <a:pt x="2283900" y="810761"/>
                  <a:pt x="2416481" y="893166"/>
                  <a:pt x="2554028" y="966528"/>
                </a:cubicBezTo>
                <a:cubicBezTo>
                  <a:pt x="2561029" y="970318"/>
                  <a:pt x="2567884" y="974257"/>
                  <a:pt x="2589325" y="986364"/>
                </a:cubicBezTo>
                <a:lnTo>
                  <a:pt x="2589764" y="986654"/>
                </a:lnTo>
                <a:lnTo>
                  <a:pt x="2590053" y="986654"/>
                </a:lnTo>
                <a:lnTo>
                  <a:pt x="2590931" y="987239"/>
                </a:lnTo>
                <a:cubicBezTo>
                  <a:pt x="2592679" y="988405"/>
                  <a:pt x="2594285" y="989572"/>
                  <a:pt x="2595887" y="991032"/>
                </a:cubicBezTo>
                <a:cubicBezTo>
                  <a:pt x="2627830" y="1014803"/>
                  <a:pt x="2653935" y="1045579"/>
                  <a:pt x="2672169" y="1080876"/>
                </a:cubicBezTo>
                <a:close/>
                <a:moveTo>
                  <a:pt x="2596609" y="1148128"/>
                </a:moveTo>
                <a:cubicBezTo>
                  <a:pt x="2602297" y="1176860"/>
                  <a:pt x="2596317" y="1206615"/>
                  <a:pt x="2580127" y="1230972"/>
                </a:cubicBezTo>
                <a:cubicBezTo>
                  <a:pt x="2578814" y="1232721"/>
                  <a:pt x="2577648" y="1234472"/>
                  <a:pt x="2576481" y="1236221"/>
                </a:cubicBezTo>
                <a:cubicBezTo>
                  <a:pt x="2549352" y="1273413"/>
                  <a:pt x="2498158" y="1283621"/>
                  <a:pt x="2458633" y="1259850"/>
                </a:cubicBezTo>
                <a:cubicBezTo>
                  <a:pt x="2456884" y="1258390"/>
                  <a:pt x="2454840" y="1257224"/>
                  <a:pt x="2452945" y="1256057"/>
                </a:cubicBezTo>
                <a:lnTo>
                  <a:pt x="1879309" y="873342"/>
                </a:lnTo>
                <a:cubicBezTo>
                  <a:pt x="1868807" y="866052"/>
                  <a:pt x="1855972" y="863133"/>
                  <a:pt x="1843430" y="865467"/>
                </a:cubicBezTo>
                <a:cubicBezTo>
                  <a:pt x="1830887" y="867801"/>
                  <a:pt x="1819947" y="875094"/>
                  <a:pt x="1812800" y="885595"/>
                </a:cubicBezTo>
                <a:cubicBezTo>
                  <a:pt x="1805799" y="896243"/>
                  <a:pt x="1803173" y="909224"/>
                  <a:pt x="1805799" y="921620"/>
                </a:cubicBezTo>
                <a:cubicBezTo>
                  <a:pt x="1808426" y="934016"/>
                  <a:pt x="1816008" y="944956"/>
                  <a:pt x="1826802" y="951665"/>
                </a:cubicBezTo>
                <a:lnTo>
                  <a:pt x="2336839" y="1291783"/>
                </a:lnTo>
                <a:lnTo>
                  <a:pt x="2336693" y="1291929"/>
                </a:lnTo>
                <a:cubicBezTo>
                  <a:pt x="2339027" y="1293824"/>
                  <a:pt x="2341360" y="1295576"/>
                  <a:pt x="2343987" y="1297035"/>
                </a:cubicBezTo>
                <a:cubicBezTo>
                  <a:pt x="2360907" y="1310744"/>
                  <a:pt x="2371408" y="1330873"/>
                  <a:pt x="2373010" y="1352750"/>
                </a:cubicBezTo>
                <a:cubicBezTo>
                  <a:pt x="2375929" y="1377981"/>
                  <a:pt x="2370388" y="1403505"/>
                  <a:pt x="2357260" y="1425238"/>
                </a:cubicBezTo>
                <a:cubicBezTo>
                  <a:pt x="2356093" y="1426841"/>
                  <a:pt x="2354927" y="1428593"/>
                  <a:pt x="2353906" y="1430341"/>
                </a:cubicBezTo>
                <a:cubicBezTo>
                  <a:pt x="2325902" y="1468553"/>
                  <a:pt x="2273103" y="1478181"/>
                  <a:pt x="2233432" y="1452364"/>
                </a:cubicBezTo>
                <a:lnTo>
                  <a:pt x="2137899" y="1388628"/>
                </a:lnTo>
                <a:cubicBezTo>
                  <a:pt x="2135273" y="1386734"/>
                  <a:pt x="2132647" y="1384839"/>
                  <a:pt x="2129878" y="1382941"/>
                </a:cubicBezTo>
                <a:cubicBezTo>
                  <a:pt x="2128565" y="1382066"/>
                  <a:pt x="2127106" y="1381192"/>
                  <a:pt x="2125646" y="1380461"/>
                </a:cubicBezTo>
                <a:lnTo>
                  <a:pt x="1794987" y="1159933"/>
                </a:lnTo>
                <a:cubicBezTo>
                  <a:pt x="1773403" y="1146224"/>
                  <a:pt x="1744668" y="1152204"/>
                  <a:pt x="1730520" y="1173499"/>
                </a:cubicBezTo>
                <a:cubicBezTo>
                  <a:pt x="1716226" y="1194794"/>
                  <a:pt x="1721478" y="1223526"/>
                  <a:pt x="1742481" y="1238256"/>
                </a:cubicBezTo>
                <a:lnTo>
                  <a:pt x="2083190" y="1465492"/>
                </a:lnTo>
                <a:cubicBezTo>
                  <a:pt x="2100400" y="1478473"/>
                  <a:pt x="2112506" y="1496996"/>
                  <a:pt x="2117756" y="1517852"/>
                </a:cubicBezTo>
                <a:cubicBezTo>
                  <a:pt x="2123008" y="1538270"/>
                  <a:pt x="2119650" y="1560004"/>
                  <a:pt x="2108567" y="1578088"/>
                </a:cubicBezTo>
                <a:cubicBezTo>
                  <a:pt x="2107400" y="1579690"/>
                  <a:pt x="2106234" y="1581296"/>
                  <a:pt x="2105213" y="1583047"/>
                </a:cubicBezTo>
                <a:cubicBezTo>
                  <a:pt x="2077938" y="1620385"/>
                  <a:pt x="2026890" y="1630594"/>
                  <a:pt x="1987365" y="1606673"/>
                </a:cubicBezTo>
                <a:cubicBezTo>
                  <a:pt x="1985467" y="1605363"/>
                  <a:pt x="1983572" y="1604050"/>
                  <a:pt x="1981531" y="1602883"/>
                </a:cubicBezTo>
                <a:lnTo>
                  <a:pt x="1763483" y="1457470"/>
                </a:lnTo>
                <a:cubicBezTo>
                  <a:pt x="1741896" y="1443758"/>
                  <a:pt x="1713310" y="1449884"/>
                  <a:pt x="1699016" y="1471033"/>
                </a:cubicBezTo>
                <a:cubicBezTo>
                  <a:pt x="1684722" y="1492329"/>
                  <a:pt x="1690117" y="1521206"/>
                  <a:pt x="1710977" y="1535936"/>
                </a:cubicBezTo>
                <a:lnTo>
                  <a:pt x="1795133" y="1591943"/>
                </a:lnTo>
                <a:cubicBezTo>
                  <a:pt x="1797321" y="1593984"/>
                  <a:pt x="1799654" y="1595882"/>
                  <a:pt x="1802134" y="1597631"/>
                </a:cubicBezTo>
                <a:cubicBezTo>
                  <a:pt x="1842098" y="1624906"/>
                  <a:pt x="1853035" y="1679162"/>
                  <a:pt x="1826637" y="1719707"/>
                </a:cubicBezTo>
                <a:lnTo>
                  <a:pt x="1826345" y="1720146"/>
                </a:lnTo>
                <a:cubicBezTo>
                  <a:pt x="1799216" y="1759964"/>
                  <a:pt x="1745253" y="1770758"/>
                  <a:pt x="1704850" y="1744503"/>
                </a:cubicBezTo>
                <a:lnTo>
                  <a:pt x="1619965" y="1687475"/>
                </a:lnTo>
                <a:lnTo>
                  <a:pt x="1629592" y="1674056"/>
                </a:lnTo>
                <a:lnTo>
                  <a:pt x="1629446" y="1674056"/>
                </a:lnTo>
                <a:cubicBezTo>
                  <a:pt x="1686620" y="1593399"/>
                  <a:pt x="1667658" y="1481824"/>
                  <a:pt x="1587148" y="1424504"/>
                </a:cubicBezTo>
                <a:cubicBezTo>
                  <a:pt x="1548790" y="1396939"/>
                  <a:pt x="1501532" y="1384832"/>
                  <a:pt x="1454570" y="1390520"/>
                </a:cubicBezTo>
                <a:lnTo>
                  <a:pt x="1448151" y="1391541"/>
                </a:lnTo>
                <a:cubicBezTo>
                  <a:pt x="1447716" y="1388040"/>
                  <a:pt x="1447277" y="1384397"/>
                  <a:pt x="1446695" y="1380896"/>
                </a:cubicBezTo>
                <a:cubicBezTo>
                  <a:pt x="1438817" y="1334077"/>
                  <a:pt x="1412711" y="1292365"/>
                  <a:pt x="1374060" y="1264800"/>
                </a:cubicBezTo>
                <a:cubicBezTo>
                  <a:pt x="1335409" y="1237378"/>
                  <a:pt x="1287424" y="1226441"/>
                  <a:pt x="1240605" y="1234463"/>
                </a:cubicBezTo>
                <a:cubicBezTo>
                  <a:pt x="1238125" y="1234898"/>
                  <a:pt x="1235645" y="1235337"/>
                  <a:pt x="1233165" y="1235919"/>
                </a:cubicBezTo>
                <a:cubicBezTo>
                  <a:pt x="1232873" y="1233585"/>
                  <a:pt x="1232437" y="1231252"/>
                  <a:pt x="1232145" y="1228918"/>
                </a:cubicBezTo>
                <a:lnTo>
                  <a:pt x="1232145" y="1228772"/>
                </a:lnTo>
                <a:cubicBezTo>
                  <a:pt x="1224269" y="1181953"/>
                  <a:pt x="1198161" y="1140240"/>
                  <a:pt x="1159364" y="1112676"/>
                </a:cubicBezTo>
                <a:cubicBezTo>
                  <a:pt x="1120713" y="1085257"/>
                  <a:pt x="1072581" y="1074317"/>
                  <a:pt x="1025762" y="1082338"/>
                </a:cubicBezTo>
                <a:lnTo>
                  <a:pt x="1024888" y="1082338"/>
                </a:lnTo>
                <a:lnTo>
                  <a:pt x="1024888" y="1080297"/>
                </a:lnTo>
                <a:cubicBezTo>
                  <a:pt x="1024156" y="1029832"/>
                  <a:pt x="999653" y="982724"/>
                  <a:pt x="958818" y="953261"/>
                </a:cubicBezTo>
                <a:cubicBezTo>
                  <a:pt x="878162" y="896234"/>
                  <a:pt x="766586" y="915195"/>
                  <a:pt x="709266" y="995559"/>
                </a:cubicBezTo>
                <a:lnTo>
                  <a:pt x="610962" y="1134117"/>
                </a:lnTo>
                <a:lnTo>
                  <a:pt x="456357" y="1054189"/>
                </a:lnTo>
                <a:lnTo>
                  <a:pt x="698180" y="297223"/>
                </a:lnTo>
                <a:lnTo>
                  <a:pt x="865181" y="342001"/>
                </a:lnTo>
                <a:cubicBezTo>
                  <a:pt x="878451" y="345647"/>
                  <a:pt x="892453" y="343167"/>
                  <a:pt x="903832" y="335585"/>
                </a:cubicBezTo>
                <a:cubicBezTo>
                  <a:pt x="1093148" y="217298"/>
                  <a:pt x="1282190" y="99161"/>
                  <a:pt x="1388354" y="42568"/>
                </a:cubicBezTo>
                <a:lnTo>
                  <a:pt x="1388208" y="42715"/>
                </a:lnTo>
                <a:cubicBezTo>
                  <a:pt x="1419858" y="23461"/>
                  <a:pt x="1454135" y="9170"/>
                  <a:pt x="1490160" y="563"/>
                </a:cubicBezTo>
                <a:cubicBezTo>
                  <a:pt x="1509121" y="-1335"/>
                  <a:pt x="1528226" y="1584"/>
                  <a:pt x="1545728" y="9020"/>
                </a:cubicBezTo>
                <a:cubicBezTo>
                  <a:pt x="1551123" y="10772"/>
                  <a:pt x="1566438" y="16314"/>
                  <a:pt x="1582773" y="22148"/>
                </a:cubicBezTo>
                <a:lnTo>
                  <a:pt x="1583063" y="22148"/>
                </a:lnTo>
                <a:cubicBezTo>
                  <a:pt x="1526617" y="42422"/>
                  <a:pt x="1472069" y="67653"/>
                  <a:pt x="1420002" y="97698"/>
                </a:cubicBezTo>
                <a:cubicBezTo>
                  <a:pt x="1374788" y="125848"/>
                  <a:pt x="1336283" y="163478"/>
                  <a:pt x="1307259" y="207963"/>
                </a:cubicBezTo>
                <a:cubicBezTo>
                  <a:pt x="1301572" y="215985"/>
                  <a:pt x="1295738" y="223863"/>
                  <a:pt x="1289757" y="231446"/>
                </a:cubicBezTo>
                <a:cubicBezTo>
                  <a:pt x="1275466" y="249387"/>
                  <a:pt x="1259859" y="266158"/>
                  <a:pt x="1243085" y="281765"/>
                </a:cubicBezTo>
                <a:cubicBezTo>
                  <a:pt x="1226021" y="297808"/>
                  <a:pt x="1208373" y="312687"/>
                  <a:pt x="1192038" y="325811"/>
                </a:cubicBezTo>
                <a:lnTo>
                  <a:pt x="1180808" y="334707"/>
                </a:lnTo>
                <a:lnTo>
                  <a:pt x="1180954" y="334564"/>
                </a:lnTo>
                <a:cubicBezTo>
                  <a:pt x="1145950" y="356295"/>
                  <a:pt x="1118821" y="388676"/>
                  <a:pt x="1103506" y="427035"/>
                </a:cubicBezTo>
                <a:cubicBezTo>
                  <a:pt x="1094318" y="456059"/>
                  <a:pt x="1094464" y="487417"/>
                  <a:pt x="1104088" y="516298"/>
                </a:cubicBezTo>
                <a:cubicBezTo>
                  <a:pt x="1113569" y="545029"/>
                  <a:pt x="1131802" y="569971"/>
                  <a:pt x="1156302" y="587619"/>
                </a:cubicBezTo>
                <a:cubicBezTo>
                  <a:pt x="1183870" y="606432"/>
                  <a:pt x="1215228" y="619416"/>
                  <a:pt x="1248041" y="625685"/>
                </a:cubicBezTo>
                <a:cubicBezTo>
                  <a:pt x="1284794" y="633268"/>
                  <a:pt x="1322279" y="636187"/>
                  <a:pt x="1359763" y="633996"/>
                </a:cubicBezTo>
                <a:cubicBezTo>
                  <a:pt x="1393162" y="632394"/>
                  <a:pt x="1426125" y="625685"/>
                  <a:pt x="1457483" y="614017"/>
                </a:cubicBezTo>
                <a:cubicBezTo>
                  <a:pt x="1487677" y="602492"/>
                  <a:pt x="1515531" y="585721"/>
                  <a:pt x="1539888" y="564426"/>
                </a:cubicBezTo>
                <a:cubicBezTo>
                  <a:pt x="1567602" y="538899"/>
                  <a:pt x="1592540" y="510607"/>
                  <a:pt x="1614564" y="479977"/>
                </a:cubicBezTo>
                <a:cubicBezTo>
                  <a:pt x="1624922" y="466411"/>
                  <a:pt x="1634256" y="454161"/>
                  <a:pt x="1641839" y="445993"/>
                </a:cubicBezTo>
                <a:cubicBezTo>
                  <a:pt x="1646214" y="440595"/>
                  <a:pt x="1651612" y="436366"/>
                  <a:pt x="1657882" y="433448"/>
                </a:cubicBezTo>
                <a:cubicBezTo>
                  <a:pt x="1665757" y="431406"/>
                  <a:pt x="1673782" y="430532"/>
                  <a:pt x="1681803" y="430532"/>
                </a:cubicBezTo>
                <a:cubicBezTo>
                  <a:pt x="1695951" y="429658"/>
                  <a:pt x="1710099" y="429512"/>
                  <a:pt x="1724247" y="430240"/>
                </a:cubicBezTo>
                <a:cubicBezTo>
                  <a:pt x="1734017" y="430532"/>
                  <a:pt x="1743790" y="432427"/>
                  <a:pt x="1752979" y="435928"/>
                </a:cubicBezTo>
                <a:cubicBezTo>
                  <a:pt x="1766834" y="447014"/>
                  <a:pt x="1778795" y="460284"/>
                  <a:pt x="1788275" y="475307"/>
                </a:cubicBezTo>
                <a:cubicBezTo>
                  <a:pt x="1799508" y="489747"/>
                  <a:pt x="1813217" y="507392"/>
                  <a:pt x="1828094" y="525333"/>
                </a:cubicBezTo>
                <a:cubicBezTo>
                  <a:pt x="1859016" y="562671"/>
                  <a:pt x="1903497" y="613137"/>
                  <a:pt x="1958777" y="667977"/>
                </a:cubicBezTo>
                <a:lnTo>
                  <a:pt x="1958777" y="668123"/>
                </a:lnTo>
                <a:cubicBezTo>
                  <a:pt x="2002969" y="712170"/>
                  <a:pt x="2049495" y="754029"/>
                  <a:pt x="2098066" y="793265"/>
                </a:cubicBezTo>
                <a:cubicBezTo>
                  <a:pt x="2228749" y="887630"/>
                  <a:pt x="2365558" y="973100"/>
                  <a:pt x="2507788" y="1048943"/>
                </a:cubicBezTo>
                <a:lnTo>
                  <a:pt x="2539731" y="1066884"/>
                </a:lnTo>
                <a:lnTo>
                  <a:pt x="2539877" y="1066884"/>
                </a:lnTo>
                <a:cubicBezTo>
                  <a:pt x="2565693" y="1085406"/>
                  <a:pt x="2585090" y="1111661"/>
                  <a:pt x="2595156" y="1141706"/>
                </a:cubicBezTo>
                <a:cubicBezTo>
                  <a:pt x="2595595" y="1143893"/>
                  <a:pt x="2596030" y="1145934"/>
                  <a:pt x="2596615" y="1147829"/>
                </a:cubicBezTo>
                <a:close/>
                <a:moveTo>
                  <a:pt x="2990391" y="1068492"/>
                </a:moveTo>
                <a:lnTo>
                  <a:pt x="2710804" y="192667"/>
                </a:lnTo>
                <a:cubicBezTo>
                  <a:pt x="2710222" y="190480"/>
                  <a:pt x="2709638" y="188293"/>
                  <a:pt x="2708763" y="186248"/>
                </a:cubicBezTo>
                <a:lnTo>
                  <a:pt x="2692720" y="135783"/>
                </a:lnTo>
                <a:lnTo>
                  <a:pt x="3013012" y="33542"/>
                </a:lnTo>
                <a:lnTo>
                  <a:pt x="3343515" y="1068520"/>
                </a:lnTo>
                <a:lnTo>
                  <a:pt x="3023217" y="1170761"/>
                </a:lnTo>
                <a:lnTo>
                  <a:pt x="2993191" y="1076396"/>
                </a:lnTo>
                <a:lnTo>
                  <a:pt x="2993036" y="1076396"/>
                </a:lnTo>
                <a:cubicBezTo>
                  <a:pt x="2992445" y="1073773"/>
                  <a:pt x="2991574" y="1071146"/>
                  <a:pt x="2990547" y="1068520"/>
                </a:cubicBezTo>
                <a:close/>
                <a:moveTo>
                  <a:pt x="197923" y="956040"/>
                </a:moveTo>
                <a:lnTo>
                  <a:pt x="200549" y="957060"/>
                </a:lnTo>
                <a:lnTo>
                  <a:pt x="200695" y="957060"/>
                </a:lnTo>
                <a:cubicBezTo>
                  <a:pt x="225052" y="966541"/>
                  <a:pt x="252327" y="954434"/>
                  <a:pt x="261808" y="930077"/>
                </a:cubicBezTo>
                <a:cubicBezTo>
                  <a:pt x="271142" y="905867"/>
                  <a:pt x="259036" y="878445"/>
                  <a:pt x="234825" y="869110"/>
                </a:cubicBezTo>
                <a:lnTo>
                  <a:pt x="232199" y="868090"/>
                </a:lnTo>
                <a:lnTo>
                  <a:pt x="232053" y="868090"/>
                </a:lnTo>
                <a:cubicBezTo>
                  <a:pt x="207842" y="858609"/>
                  <a:pt x="180420" y="870716"/>
                  <a:pt x="171086" y="895073"/>
                </a:cubicBezTo>
                <a:cubicBezTo>
                  <a:pt x="161605" y="919283"/>
                  <a:pt x="173712" y="946705"/>
                  <a:pt x="198069" y="956040"/>
                </a:cubicBezTo>
                <a:close/>
                <a:moveTo>
                  <a:pt x="3099045" y="956040"/>
                </a:moveTo>
                <a:lnTo>
                  <a:pt x="3101098" y="956768"/>
                </a:lnTo>
                <a:lnTo>
                  <a:pt x="3101254" y="956768"/>
                </a:lnTo>
                <a:cubicBezTo>
                  <a:pt x="3112922" y="961728"/>
                  <a:pt x="3126177" y="961581"/>
                  <a:pt x="3137845" y="956621"/>
                </a:cubicBezTo>
                <a:cubicBezTo>
                  <a:pt x="3149513" y="951665"/>
                  <a:pt x="3158723" y="942184"/>
                  <a:pt x="3163235" y="930224"/>
                </a:cubicBezTo>
                <a:cubicBezTo>
                  <a:pt x="3167902" y="918409"/>
                  <a:pt x="3167467" y="905282"/>
                  <a:pt x="3162208" y="893614"/>
                </a:cubicBezTo>
                <a:cubicBezTo>
                  <a:pt x="3156950" y="882092"/>
                  <a:pt x="3147180" y="873193"/>
                  <a:pt x="3135231" y="868818"/>
                </a:cubicBezTo>
                <a:lnTo>
                  <a:pt x="3133178" y="868090"/>
                </a:lnTo>
                <a:cubicBezTo>
                  <a:pt x="3108971" y="858609"/>
                  <a:pt x="3081558" y="870716"/>
                  <a:pt x="3072224" y="895073"/>
                </a:cubicBezTo>
                <a:cubicBezTo>
                  <a:pt x="3062889" y="919283"/>
                  <a:pt x="3074993" y="946705"/>
                  <a:pt x="3099200" y="956040"/>
                </a:cubicBezTo>
                <a:close/>
              </a:path>
            </a:pathLst>
          </a:custGeom>
          <a:solidFill>
            <a:schemeClr val="accent1"/>
          </a:solidFill>
          <a:ln w="3111" cap="flat">
            <a:noFill/>
            <a:prstDash val="solid"/>
            <a:miter/>
          </a:ln>
        </p:spPr>
        <p:txBody>
          <a:bodyPr rtlCol="0" anchor="ctr"/>
          <a:lstStyle/>
          <a:p>
            <a:endParaRPr lang="en-GB" dirty="0">
              <a:latin typeface="Poppins" panose="00000500000000000000" pitchFamily="2" charset="0"/>
            </a:endParaRPr>
          </a:p>
        </p:txBody>
      </p:sp>
      <p:sp>
        <p:nvSpPr>
          <p:cNvPr id="8" name="TextBox 7">
            <a:extLst>
              <a:ext uri="{FF2B5EF4-FFF2-40B4-BE49-F238E27FC236}">
                <a16:creationId xmlns:a16="http://schemas.microsoft.com/office/drawing/2014/main" id="{D7CC1B87-7DAE-5E2F-B640-253A2C3C9C10}"/>
              </a:ext>
            </a:extLst>
          </p:cNvPr>
          <p:cNvSpPr txBox="1"/>
          <p:nvPr/>
        </p:nvSpPr>
        <p:spPr>
          <a:xfrm>
            <a:off x="4860133" y="-2047971"/>
            <a:ext cx="2551106" cy="400110"/>
          </a:xfrm>
          <a:prstGeom prst="rect">
            <a:avLst/>
          </a:prstGeom>
          <a:noFill/>
        </p:spPr>
        <p:txBody>
          <a:bodyPr wrap="square">
            <a:spAutoFit/>
          </a:bodyPr>
          <a:lstStyle/>
          <a:p>
            <a:pPr algn="ctr"/>
            <a:r>
              <a:rPr lang="en-GB" sz="2000" b="0" i="0" u="none" strike="noStrike" cap="none" dirty="0">
                <a:solidFill>
                  <a:schemeClr val="accent1"/>
                </a:solidFill>
                <a:latin typeface="Poppins Bold" panose="00000800000000000000" pitchFamily="2" charset="0"/>
                <a:ea typeface="Open Sans" panose="020B0606030504020204" pitchFamily="34" charset="0"/>
                <a:cs typeface="Poppins Bold" panose="00000800000000000000" pitchFamily="2" charset="0"/>
                <a:sym typeface="Calibri"/>
              </a:rPr>
              <a:t>Settlement Agent</a:t>
            </a:r>
            <a:endParaRPr lang="en-GB" sz="2000" dirty="0">
              <a:solidFill>
                <a:schemeClr val="accent1"/>
              </a:solidFill>
              <a:latin typeface="Poppins Bold" panose="00000800000000000000" pitchFamily="2" charset="0"/>
              <a:cs typeface="Poppins Bold" panose="00000800000000000000" pitchFamily="2" charset="0"/>
            </a:endParaRPr>
          </a:p>
        </p:txBody>
      </p:sp>
      <p:sp>
        <p:nvSpPr>
          <p:cNvPr id="9" name="Lightning Bolt 8">
            <a:extLst>
              <a:ext uri="{FF2B5EF4-FFF2-40B4-BE49-F238E27FC236}">
                <a16:creationId xmlns:a16="http://schemas.microsoft.com/office/drawing/2014/main" id="{55E0A1D3-39D4-9BC6-F6D3-56B88A61F05D}"/>
              </a:ext>
            </a:extLst>
          </p:cNvPr>
          <p:cNvSpPr/>
          <p:nvPr/>
        </p:nvSpPr>
        <p:spPr>
          <a:xfrm>
            <a:off x="7622542" y="1600200"/>
            <a:ext cx="997381" cy="1376133"/>
          </a:xfrm>
          <a:prstGeom prst="lightningBol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10" name="Lightning Bolt 9">
            <a:extLst>
              <a:ext uri="{FF2B5EF4-FFF2-40B4-BE49-F238E27FC236}">
                <a16:creationId xmlns:a16="http://schemas.microsoft.com/office/drawing/2014/main" id="{2C92593E-11DF-7292-00D0-00D84512770E}"/>
              </a:ext>
            </a:extLst>
          </p:cNvPr>
          <p:cNvSpPr/>
          <p:nvPr/>
        </p:nvSpPr>
        <p:spPr>
          <a:xfrm flipH="1">
            <a:off x="10098227" y="1600200"/>
            <a:ext cx="997381" cy="1376133"/>
          </a:xfrm>
          <a:prstGeom prst="lightningBol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3" name="Graphic 12">
            <a:extLst>
              <a:ext uri="{FF2B5EF4-FFF2-40B4-BE49-F238E27FC236}">
                <a16:creationId xmlns:a16="http://schemas.microsoft.com/office/drawing/2014/main" id="{D498E98A-A0AD-B06B-2C70-1DE9BB1FFF7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16929" y="1307744"/>
            <a:ext cx="1088770" cy="1088770"/>
          </a:xfrm>
          <a:prstGeom prst="rect">
            <a:avLst/>
          </a:prstGeom>
        </p:spPr>
      </p:pic>
      <p:sp>
        <p:nvSpPr>
          <p:cNvPr id="15" name="Arrow: Up 14">
            <a:extLst>
              <a:ext uri="{FF2B5EF4-FFF2-40B4-BE49-F238E27FC236}">
                <a16:creationId xmlns:a16="http://schemas.microsoft.com/office/drawing/2014/main" id="{2F405036-DA87-430D-6042-A61D5C33E247}"/>
              </a:ext>
            </a:extLst>
          </p:cNvPr>
          <p:cNvSpPr/>
          <p:nvPr/>
        </p:nvSpPr>
        <p:spPr>
          <a:xfrm rot="5400000">
            <a:off x="4608300" y="3301175"/>
            <a:ext cx="400110" cy="807528"/>
          </a:xfrm>
          <a:prstGeom prst="upArrow">
            <a:avLst>
              <a:gd name="adj1" fmla="val 50000"/>
              <a:gd name="adj2" fmla="val 73476"/>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16" name="Arrow: Up 15">
            <a:extLst>
              <a:ext uri="{FF2B5EF4-FFF2-40B4-BE49-F238E27FC236}">
                <a16:creationId xmlns:a16="http://schemas.microsoft.com/office/drawing/2014/main" id="{303997B6-AF21-0005-E332-B8C4D8327D14}"/>
              </a:ext>
            </a:extLst>
          </p:cNvPr>
          <p:cNvSpPr/>
          <p:nvPr/>
        </p:nvSpPr>
        <p:spPr>
          <a:xfrm rot="5400000">
            <a:off x="7256613" y="3301175"/>
            <a:ext cx="400110" cy="807528"/>
          </a:xfrm>
          <a:prstGeom prst="upArrow">
            <a:avLst>
              <a:gd name="adj1" fmla="val 50000"/>
              <a:gd name="adj2" fmla="val 73476"/>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2" name="Arrow: Up 1">
            <a:extLst>
              <a:ext uri="{FF2B5EF4-FFF2-40B4-BE49-F238E27FC236}">
                <a16:creationId xmlns:a16="http://schemas.microsoft.com/office/drawing/2014/main" id="{FA3FF673-A7D7-5A88-A99A-FBFBA4652F89}"/>
              </a:ext>
            </a:extLst>
          </p:cNvPr>
          <p:cNvSpPr/>
          <p:nvPr/>
        </p:nvSpPr>
        <p:spPr>
          <a:xfrm>
            <a:off x="2720976" y="2506979"/>
            <a:ext cx="114300" cy="251067"/>
          </a:xfrm>
          <a:prstGeom prst="upArrow">
            <a:avLst>
              <a:gd name="adj1" fmla="val 50000"/>
              <a:gd name="adj2" fmla="val 91924"/>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11" name="TextBox 10">
            <a:extLst>
              <a:ext uri="{FF2B5EF4-FFF2-40B4-BE49-F238E27FC236}">
                <a16:creationId xmlns:a16="http://schemas.microsoft.com/office/drawing/2014/main" id="{FB92DBAC-D9A2-BDC5-D392-1FAEF4F2154A}"/>
              </a:ext>
            </a:extLst>
          </p:cNvPr>
          <p:cNvSpPr txBox="1"/>
          <p:nvPr/>
        </p:nvSpPr>
        <p:spPr>
          <a:xfrm>
            <a:off x="1704508" y="5007555"/>
            <a:ext cx="2149790" cy="461665"/>
          </a:xfrm>
          <a:prstGeom prst="rect">
            <a:avLst/>
          </a:prstGeom>
          <a:noFill/>
        </p:spPr>
        <p:txBody>
          <a:bodyPr wrap="square">
            <a:spAutoFit/>
          </a:bodyPr>
          <a:lstStyle/>
          <a:p>
            <a:pPr algn="ctr"/>
            <a:r>
              <a:rPr lang="en-GB" sz="2400" b="0" i="0" u="none" strike="noStrike" cap="none" dirty="0">
                <a:solidFill>
                  <a:schemeClr val="accent1"/>
                </a:solidFill>
                <a:latin typeface="Poppins Bold" panose="00000800000000000000" pitchFamily="2" charset="0"/>
                <a:ea typeface="Open Sans" panose="020B0606030504020204" pitchFamily="34" charset="0"/>
                <a:cs typeface="Poppins Bold" panose="00000800000000000000" pitchFamily="2" charset="0"/>
                <a:sym typeface="Calibri"/>
              </a:rPr>
              <a:t>Lender</a:t>
            </a:r>
            <a:endParaRPr lang="en-GB" sz="2400" dirty="0">
              <a:solidFill>
                <a:schemeClr val="accent1"/>
              </a:solidFill>
              <a:latin typeface="Poppins Bold" panose="00000800000000000000" pitchFamily="2" charset="0"/>
              <a:cs typeface="Poppins Bold" panose="00000800000000000000" pitchFamily="2" charset="0"/>
            </a:endParaRPr>
          </a:p>
        </p:txBody>
      </p:sp>
      <p:sp>
        <p:nvSpPr>
          <p:cNvPr id="12" name="TextBox 11">
            <a:extLst>
              <a:ext uri="{FF2B5EF4-FFF2-40B4-BE49-F238E27FC236}">
                <a16:creationId xmlns:a16="http://schemas.microsoft.com/office/drawing/2014/main" id="{2694FD9F-5A73-CF9F-6D73-3FC053DF63AE}"/>
              </a:ext>
            </a:extLst>
          </p:cNvPr>
          <p:cNvSpPr txBox="1"/>
          <p:nvPr/>
        </p:nvSpPr>
        <p:spPr>
          <a:xfrm>
            <a:off x="7627020" y="5007555"/>
            <a:ext cx="3468588" cy="769441"/>
          </a:xfrm>
          <a:prstGeom prst="rect">
            <a:avLst/>
          </a:prstGeom>
          <a:noFill/>
        </p:spPr>
        <p:txBody>
          <a:bodyPr wrap="square">
            <a:spAutoFit/>
          </a:bodyPr>
          <a:lstStyle/>
          <a:p>
            <a:pPr algn="ctr"/>
            <a:r>
              <a:rPr lang="en-GB" sz="2400" b="0" i="0" u="none" strike="noStrike" cap="none" dirty="0">
                <a:solidFill>
                  <a:schemeClr val="accent5">
                    <a:lumMod val="50000"/>
                  </a:schemeClr>
                </a:solidFill>
                <a:latin typeface="Poppins Bold" panose="00000800000000000000" pitchFamily="2" charset="0"/>
                <a:ea typeface="Open Sans" panose="020B0606030504020204" pitchFamily="34" charset="0"/>
                <a:cs typeface="Poppins Bold" panose="00000800000000000000" pitchFamily="2" charset="0"/>
                <a:sym typeface="Calibri"/>
              </a:rPr>
              <a:t>Financial Institution </a:t>
            </a:r>
            <a:r>
              <a:rPr lang="en-GB" sz="2000" i="0" u="none" strike="noStrike" cap="none"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(too big to fail)</a:t>
            </a:r>
            <a:endParaRPr lang="en-GB" sz="2400" dirty="0">
              <a:solidFill>
                <a:schemeClr val="accent5">
                  <a:lumMod val="50000"/>
                </a:schemeClr>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9225068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0000">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14:bounceEnd="60000">
                                          <p:cBhvr additive="base">
                                            <p:cTn id="7" dur="500" fill="hold"/>
                                            <p:tgtEl>
                                              <p:spTgt spid="9"/>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0000">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14:bounceEnd="60000">
                                          <p:cBhvr additive="base">
                                            <p:cTn id="11"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60000">
                                      <p:stCondLst>
                                        <p:cond delay="250"/>
                                      </p:stCondLst>
                                      <p:childTnLst>
                                        <p:set>
                                          <p:cBhvr>
                                            <p:cTn id="14" dur="1" fill="hold">
                                              <p:stCondLst>
                                                <p:cond delay="0"/>
                                              </p:stCondLst>
                                            </p:cTn>
                                            <p:tgtEl>
                                              <p:spTgt spid="10"/>
                                            </p:tgtEl>
                                            <p:attrNameLst>
                                              <p:attrName>style.visibility</p:attrName>
                                            </p:attrNameLst>
                                          </p:cBhvr>
                                          <p:to>
                                            <p:strVal val="visible"/>
                                          </p:to>
                                        </p:set>
                                        <p:anim calcmode="lin" valueType="num" p14:bounceEnd="60000">
                                          <p:cBhvr additive="base">
                                            <p:cTn id="15"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par>
                              <p:cTn id="17" fill="hold">
                                <p:stCondLst>
                                  <p:cond delay="750"/>
                                </p:stCondLst>
                                <p:childTnLst>
                                  <p:par>
                                    <p:cTn id="18" presetID="2" presetClass="entr" presetSubtype="4" fill="hold" grpId="0" nodeType="afterEffect" p14:presetBounceEnd="60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60000">
                                          <p:cBhvr additive="base">
                                            <p:cTn id="20"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par>
                              <p:cTn id="22" fill="hold">
                                <p:stCondLst>
                                  <p:cond delay="1250"/>
                                </p:stCondLst>
                                <p:childTnLst>
                                  <p:par>
                                    <p:cTn id="23" presetID="2" presetClass="entr" presetSubtype="4" fill="hold" grpId="0" nodeType="afterEffect" p14:presetBounceEnd="60000">
                                      <p:stCondLst>
                                        <p:cond delay="250"/>
                                      </p:stCondLst>
                                      <p:childTnLst>
                                        <p:set>
                                          <p:cBhvr>
                                            <p:cTn id="24" dur="1" fill="hold">
                                              <p:stCondLst>
                                                <p:cond delay="0"/>
                                              </p:stCondLst>
                                            </p:cTn>
                                            <p:tgtEl>
                                              <p:spTgt spid="4"/>
                                            </p:tgtEl>
                                            <p:attrNameLst>
                                              <p:attrName>style.visibility</p:attrName>
                                            </p:attrNameLst>
                                          </p:cBhvr>
                                          <p:to>
                                            <p:strVal val="visible"/>
                                          </p:to>
                                        </p:set>
                                        <p:anim calcmode="lin" valueType="num" p14:bounceEnd="60000">
                                          <p:cBhvr additive="base">
                                            <p:cTn id="25" dur="5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14:presetBounceEnd="60000">
                                      <p:stCondLst>
                                        <p:cond delay="500"/>
                                      </p:stCondLst>
                                      <p:childTnLst>
                                        <p:set>
                                          <p:cBhvr>
                                            <p:cTn id="28" dur="1" fill="hold">
                                              <p:stCondLst>
                                                <p:cond delay="0"/>
                                              </p:stCondLst>
                                            </p:cTn>
                                            <p:tgtEl>
                                              <p:spTgt spid="6"/>
                                            </p:tgtEl>
                                            <p:attrNameLst>
                                              <p:attrName>style.visibility</p:attrName>
                                            </p:attrNameLst>
                                          </p:cBhvr>
                                          <p:to>
                                            <p:strVal val="visible"/>
                                          </p:to>
                                        </p:set>
                                        <p:anim calcmode="lin" valueType="num" p14:bounceEnd="60000">
                                          <p:cBhvr additive="base">
                                            <p:cTn id="29" dur="5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2250"/>
                                </p:stCondLst>
                                <p:childTnLst>
                                  <p:par>
                                    <p:cTn id="32" presetID="22" presetClass="entr" presetSubtype="8"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par>
                                    <p:cTn id="38" presetID="2" presetClass="entr" presetSubtype="4" fill="hold" grpId="0" nodeType="withEffect" p14:presetBounceEnd="60000">
                                      <p:stCondLst>
                                        <p:cond delay="500"/>
                                      </p:stCondLst>
                                      <p:childTnLst>
                                        <p:set>
                                          <p:cBhvr>
                                            <p:cTn id="39" dur="1" fill="hold">
                                              <p:stCondLst>
                                                <p:cond delay="0"/>
                                              </p:stCondLst>
                                            </p:cTn>
                                            <p:tgtEl>
                                              <p:spTgt spid="12"/>
                                            </p:tgtEl>
                                            <p:attrNameLst>
                                              <p:attrName>style.visibility</p:attrName>
                                            </p:attrNameLst>
                                          </p:cBhvr>
                                          <p:to>
                                            <p:strVal val="visible"/>
                                          </p:to>
                                        </p:set>
                                        <p:anim calcmode="lin" valueType="num" p14:bounceEnd="60000">
                                          <p:cBhvr additive="base">
                                            <p:cTn id="40" dur="500" fill="hold"/>
                                            <p:tgtEl>
                                              <p:spTgt spid="12"/>
                                            </p:tgtEl>
                                            <p:attrNameLst>
                                              <p:attrName>ppt_x</p:attrName>
                                            </p:attrNameLst>
                                          </p:cBhvr>
                                          <p:tavLst>
                                            <p:tav tm="0">
                                              <p:val>
                                                <p:strVal val="#ppt_x"/>
                                              </p:val>
                                            </p:tav>
                                            <p:tav tm="100000">
                                              <p:val>
                                                <p:strVal val="#ppt_x"/>
                                              </p:val>
                                            </p:tav>
                                          </p:tavLst>
                                        </p:anim>
                                        <p:anim calcmode="lin" valueType="num" p14:bounceEnd="60000">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animBg="1"/>
          <p:bldP spid="10" grpId="0" animBg="1"/>
          <p:bldP spid="15" grpId="0" animBg="1"/>
          <p:bldP spid="16" grpId="0" animBg="1"/>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childTnLst>
                              </p:cTn>
                            </p:par>
                            <p:par>
                              <p:cTn id="17" fill="hold">
                                <p:stCondLst>
                                  <p:cond delay="750"/>
                                </p:stCondLst>
                                <p:childTnLst>
                                  <p:par>
                                    <p:cTn id="18" presetID="2" presetClass="entr" presetSubtype="4"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childTnLst>
                              </p:cTn>
                            </p:par>
                            <p:par>
                              <p:cTn id="22" fill="hold">
                                <p:stCondLst>
                                  <p:cond delay="1250"/>
                                </p:stCondLst>
                                <p:childTnLst>
                                  <p:par>
                                    <p:cTn id="23" presetID="2" presetClass="entr" presetSubtype="4" fill="hold" grpId="0" nodeType="afterEffect">
                                      <p:stCondLst>
                                        <p:cond delay="25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50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2250"/>
                                </p:stCondLst>
                                <p:childTnLst>
                                  <p:par>
                                    <p:cTn id="32" presetID="22" presetClass="entr" presetSubtype="8"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par>
                                    <p:cTn id="38" presetID="2" presetClass="entr" presetSubtype="4" fill="hold" grpId="0" nodeType="withEffect">
                                      <p:stCondLst>
                                        <p:cond delay="50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ppt_x"/>
                                              </p:val>
                                            </p:tav>
                                            <p:tav tm="100000">
                                              <p:val>
                                                <p:strVal val="#ppt_x"/>
                                              </p:val>
                                            </p:tav>
                                          </p:tavLst>
                                        </p:anim>
                                        <p:anim calcmode="lin" valueType="num">
                                          <p:cBhvr additive="base">
                                            <p:cTn id="4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animBg="1"/>
          <p:bldP spid="10" grpId="0" animBg="1"/>
          <p:bldP spid="15" grpId="0" animBg="1"/>
          <p:bldP spid="16" grpId="0" animBg="1"/>
          <p:bldP spid="11" grpId="0"/>
          <p:bldP spid="12"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D88EDC-8B25-0F24-F5CA-E328C5019AA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3827" y="771958"/>
            <a:ext cx="906260" cy="906260"/>
          </a:xfrm>
          <a:prstGeom prst="rect">
            <a:avLst/>
          </a:prstGeom>
        </p:spPr>
      </p:pic>
      <p:sp>
        <p:nvSpPr>
          <p:cNvPr id="3" name="TextBox 2">
            <a:extLst>
              <a:ext uri="{FF2B5EF4-FFF2-40B4-BE49-F238E27FC236}">
                <a16:creationId xmlns:a16="http://schemas.microsoft.com/office/drawing/2014/main" id="{498B9C9C-339D-373C-E64A-D7480584268E}"/>
              </a:ext>
            </a:extLst>
          </p:cNvPr>
          <p:cNvSpPr txBox="1"/>
          <p:nvPr/>
        </p:nvSpPr>
        <p:spPr>
          <a:xfrm>
            <a:off x="6249456" y="2655268"/>
            <a:ext cx="3424292" cy="646331"/>
          </a:xfrm>
          <a:prstGeom prst="rect">
            <a:avLst/>
          </a:prstGeom>
          <a:noFill/>
        </p:spPr>
        <p:txBody>
          <a:bodyPr wrap="square">
            <a:spAutoFit/>
          </a:bodyPr>
          <a:lstStyle/>
          <a:p>
            <a:pPr algn="ctr"/>
            <a:r>
              <a:rPr lang="en-US" sz="1800" b="0" i="0" u="none" strike="noStrike" cap="none" dirty="0">
                <a:solidFill>
                  <a:schemeClr val="accent1"/>
                </a:solidFill>
                <a:latin typeface="Poppins" panose="00000500000000000000" pitchFamily="2" charset="0"/>
                <a:ea typeface="Open Sans" panose="020B0606030504020204" pitchFamily="34" charset="0"/>
                <a:cs typeface="Poppins" panose="00000500000000000000" pitchFamily="2" charset="0"/>
                <a:sym typeface="Calibri"/>
              </a:rPr>
              <a:t>Market conduct and consumer protection</a:t>
            </a:r>
            <a:endParaRPr lang="en-GB" sz="1800" dirty="0">
              <a:solidFill>
                <a:schemeClr val="accent1"/>
              </a:solidFill>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ACF3F958-2F0B-0B5B-E886-5155528D3FC9}"/>
              </a:ext>
            </a:extLst>
          </p:cNvPr>
          <p:cNvSpPr txBox="1"/>
          <p:nvPr/>
        </p:nvSpPr>
        <p:spPr>
          <a:xfrm>
            <a:off x="6002550" y="1779306"/>
            <a:ext cx="3918104" cy="830997"/>
          </a:xfrm>
          <a:prstGeom prst="rect">
            <a:avLst/>
          </a:prstGeom>
          <a:noFill/>
        </p:spPr>
        <p:txBody>
          <a:bodyPr wrap="square">
            <a:spAutoFit/>
          </a:bodyPr>
          <a:lstStyle/>
          <a:p>
            <a:pPr algn="ctr"/>
            <a:r>
              <a:rPr lang="en-GB" sz="2400" b="0" i="0" u="none" strike="noStrike" cap="none" dirty="0">
                <a:solidFill>
                  <a:schemeClr val="accent1"/>
                </a:solidFill>
                <a:latin typeface="+mj-lt"/>
                <a:ea typeface="Open Sans" panose="020B0606030504020204" pitchFamily="34" charset="0"/>
                <a:cs typeface="Poppins Bold" panose="00000800000000000000" pitchFamily="2" charset="0"/>
                <a:sym typeface="Calibri"/>
              </a:rPr>
              <a:t>Financial Conduct Authority (FCA) </a:t>
            </a:r>
            <a:endParaRPr lang="en-GB" sz="2400" dirty="0">
              <a:solidFill>
                <a:schemeClr val="accent1"/>
              </a:solidFill>
              <a:latin typeface="+mj-lt"/>
              <a:cs typeface="Poppins Bold" panose="00000800000000000000" pitchFamily="2" charset="0"/>
            </a:endParaRPr>
          </a:p>
        </p:txBody>
      </p:sp>
      <p:pic>
        <p:nvPicPr>
          <p:cNvPr id="14" name="Graphic 13">
            <a:extLst>
              <a:ext uri="{FF2B5EF4-FFF2-40B4-BE49-F238E27FC236}">
                <a16:creationId xmlns:a16="http://schemas.microsoft.com/office/drawing/2014/main" id="{5B91225E-4606-B78E-F046-27FAAADA71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29599" y="580920"/>
            <a:ext cx="1186708" cy="1186708"/>
          </a:xfrm>
          <a:prstGeom prst="rect">
            <a:avLst/>
          </a:prstGeom>
        </p:spPr>
      </p:pic>
      <p:sp>
        <p:nvSpPr>
          <p:cNvPr id="17" name="TextBox 16">
            <a:extLst>
              <a:ext uri="{FF2B5EF4-FFF2-40B4-BE49-F238E27FC236}">
                <a16:creationId xmlns:a16="http://schemas.microsoft.com/office/drawing/2014/main" id="{A37DF34C-F613-5241-7D2C-25167698FC10}"/>
              </a:ext>
            </a:extLst>
          </p:cNvPr>
          <p:cNvSpPr txBox="1"/>
          <p:nvPr/>
        </p:nvSpPr>
        <p:spPr>
          <a:xfrm>
            <a:off x="2610807" y="2649842"/>
            <a:ext cx="3424292" cy="646331"/>
          </a:xfrm>
          <a:prstGeom prst="rect">
            <a:avLst/>
          </a:prstGeom>
          <a:noFill/>
        </p:spPr>
        <p:txBody>
          <a:bodyPr wrap="square">
            <a:spAutoFit/>
          </a:bodyPr>
          <a:lstStyle/>
          <a:p>
            <a:pPr algn="ctr"/>
            <a:r>
              <a:rPr lang="en-US" sz="1800" b="0" i="0" u="none" strike="noStrike" cap="none"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Maintenance of financial system stability</a:t>
            </a:r>
            <a:endParaRPr lang="en-GB" sz="1800" dirty="0">
              <a:solidFill>
                <a:schemeClr val="accent3">
                  <a:lumMod val="50000"/>
                </a:schemeClr>
              </a:solidFill>
              <a:latin typeface="Poppins" panose="00000500000000000000" pitchFamily="2" charset="0"/>
              <a:cs typeface="Poppins" panose="00000500000000000000" pitchFamily="2" charset="0"/>
            </a:endParaRPr>
          </a:p>
        </p:txBody>
      </p:sp>
      <p:sp>
        <p:nvSpPr>
          <p:cNvPr id="37" name="TextBox 36">
            <a:extLst>
              <a:ext uri="{FF2B5EF4-FFF2-40B4-BE49-F238E27FC236}">
                <a16:creationId xmlns:a16="http://schemas.microsoft.com/office/drawing/2014/main" id="{8DF6D0DA-C953-CD58-1700-AC71D650A467}"/>
              </a:ext>
            </a:extLst>
          </p:cNvPr>
          <p:cNvSpPr txBox="1"/>
          <p:nvPr/>
        </p:nvSpPr>
        <p:spPr>
          <a:xfrm>
            <a:off x="2363901" y="1773880"/>
            <a:ext cx="3918104" cy="830997"/>
          </a:xfrm>
          <a:prstGeom prst="rect">
            <a:avLst/>
          </a:prstGeom>
          <a:noFill/>
        </p:spPr>
        <p:txBody>
          <a:bodyPr wrap="square">
            <a:spAutoFit/>
          </a:bodyPr>
          <a:lstStyle/>
          <a:p>
            <a:pPr algn="ctr"/>
            <a:r>
              <a:rPr lang="en-GB" sz="2400" b="0" i="0" u="none" strike="noStrike" cap="none" dirty="0">
                <a:solidFill>
                  <a:schemeClr val="accent3">
                    <a:lumMod val="50000"/>
                  </a:schemeClr>
                </a:solidFill>
                <a:latin typeface="+mj-lt"/>
                <a:ea typeface="Open Sans" panose="020B0606030504020204" pitchFamily="34" charset="0"/>
                <a:cs typeface="Poppins Bold" panose="00000800000000000000" pitchFamily="2" charset="0"/>
                <a:sym typeface="Calibri"/>
              </a:rPr>
              <a:t>Prudential Regulation Authority (PRA) </a:t>
            </a:r>
            <a:endParaRPr lang="en-GB" sz="2400" dirty="0">
              <a:solidFill>
                <a:schemeClr val="accent3">
                  <a:lumMod val="50000"/>
                </a:schemeClr>
              </a:solidFill>
              <a:latin typeface="+mj-lt"/>
              <a:cs typeface="Poppins Bold" panose="00000800000000000000" pitchFamily="2" charset="0"/>
            </a:endParaRPr>
          </a:p>
        </p:txBody>
      </p:sp>
      <p:grpSp>
        <p:nvGrpSpPr>
          <p:cNvPr id="26" name="Graphic 18">
            <a:extLst>
              <a:ext uri="{FF2B5EF4-FFF2-40B4-BE49-F238E27FC236}">
                <a16:creationId xmlns:a16="http://schemas.microsoft.com/office/drawing/2014/main" id="{6A0C7B25-0AB1-D55B-D46C-93232B8BC638}"/>
              </a:ext>
            </a:extLst>
          </p:cNvPr>
          <p:cNvGrpSpPr/>
          <p:nvPr/>
        </p:nvGrpSpPr>
        <p:grpSpPr>
          <a:xfrm>
            <a:off x="5196265" y="3160703"/>
            <a:ext cx="5521863" cy="4801034"/>
            <a:chOff x="1123609" y="992761"/>
            <a:chExt cx="6562534" cy="5705855"/>
          </a:xfrm>
        </p:grpSpPr>
        <p:sp>
          <p:nvSpPr>
            <p:cNvPr id="27" name="Freeform: Shape 26">
              <a:extLst>
                <a:ext uri="{FF2B5EF4-FFF2-40B4-BE49-F238E27FC236}">
                  <a16:creationId xmlns:a16="http://schemas.microsoft.com/office/drawing/2014/main" id="{2D3B3D43-26A7-9212-5FB2-2FEE21E5820B}"/>
                </a:ext>
              </a:extLst>
            </p:cNvPr>
            <p:cNvSpPr/>
            <p:nvPr/>
          </p:nvSpPr>
          <p:spPr>
            <a:xfrm>
              <a:off x="1409931" y="2938147"/>
              <a:ext cx="5989320" cy="3595306"/>
            </a:xfrm>
            <a:custGeom>
              <a:avLst/>
              <a:gdLst>
                <a:gd name="connsiteX0" fmla="*/ 5989320 w 5989320"/>
                <a:gd name="connsiteY0" fmla="*/ 3595307 h 3595306"/>
                <a:gd name="connsiteX1" fmla="*/ 0 w 5989320"/>
                <a:gd name="connsiteY1" fmla="*/ 3595307 h 3595306"/>
                <a:gd name="connsiteX2" fmla="*/ 1988820 w 5989320"/>
                <a:gd name="connsiteY2" fmla="*/ 138874 h 3595306"/>
                <a:gd name="connsiteX3" fmla="*/ 1989392 w 5989320"/>
                <a:gd name="connsiteY3" fmla="*/ 139446 h 3595306"/>
                <a:gd name="connsiteX4" fmla="*/ 2256282 w 5989320"/>
                <a:gd name="connsiteY4" fmla="*/ 346900 h 3595306"/>
                <a:gd name="connsiteX5" fmla="*/ 2310003 w 5989320"/>
                <a:gd name="connsiteY5" fmla="*/ 380048 h 3595306"/>
                <a:gd name="connsiteX6" fmla="*/ 2380298 w 5989320"/>
                <a:gd name="connsiteY6" fmla="*/ 432626 h 3595306"/>
                <a:gd name="connsiteX7" fmla="*/ 2384298 w 5989320"/>
                <a:gd name="connsiteY7" fmla="*/ 436626 h 3595306"/>
                <a:gd name="connsiteX8" fmla="*/ 2433447 w 5989320"/>
                <a:gd name="connsiteY8" fmla="*/ 452628 h 3595306"/>
                <a:gd name="connsiteX9" fmla="*/ 2482596 w 5989320"/>
                <a:gd name="connsiteY9" fmla="*/ 436626 h 3595306"/>
                <a:gd name="connsiteX10" fmla="*/ 2485454 w 5989320"/>
                <a:gd name="connsiteY10" fmla="*/ 434340 h 3595306"/>
                <a:gd name="connsiteX11" fmla="*/ 2572321 w 5989320"/>
                <a:gd name="connsiteY11" fmla="*/ 354901 h 3595306"/>
                <a:gd name="connsiteX12" fmla="*/ 2932366 w 5989320"/>
                <a:gd name="connsiteY12" fmla="*/ 25718 h 3595306"/>
                <a:gd name="connsiteX13" fmla="*/ 2942654 w 5989320"/>
                <a:gd name="connsiteY13" fmla="*/ 17716 h 3595306"/>
                <a:gd name="connsiteX14" fmla="*/ 2998089 w 5989320"/>
                <a:gd name="connsiteY14" fmla="*/ 0 h 3595306"/>
                <a:gd name="connsiteX15" fmla="*/ 3063811 w 5989320"/>
                <a:gd name="connsiteY15" fmla="*/ 25718 h 3595306"/>
                <a:gd name="connsiteX16" fmla="*/ 3513011 w 5989320"/>
                <a:gd name="connsiteY16" fmla="*/ 436054 h 3595306"/>
                <a:gd name="connsiteX17" fmla="*/ 3514154 w 5989320"/>
                <a:gd name="connsiteY17" fmla="*/ 437198 h 3595306"/>
                <a:gd name="connsiteX18" fmla="*/ 3540443 w 5989320"/>
                <a:gd name="connsiteY18" fmla="*/ 451485 h 3595306"/>
                <a:gd name="connsiteX19" fmla="*/ 3547301 w 5989320"/>
                <a:gd name="connsiteY19" fmla="*/ 453199 h 3595306"/>
                <a:gd name="connsiteX20" fmla="*/ 3566160 w 5989320"/>
                <a:gd name="connsiteY20" fmla="*/ 454914 h 3595306"/>
                <a:gd name="connsiteX21" fmla="*/ 3573590 w 5989320"/>
                <a:gd name="connsiteY21" fmla="*/ 454914 h 3595306"/>
                <a:gd name="connsiteX22" fmla="*/ 3581019 w 5989320"/>
                <a:gd name="connsiteY22" fmla="*/ 454343 h 3595306"/>
                <a:gd name="connsiteX23" fmla="*/ 3624453 w 5989320"/>
                <a:gd name="connsiteY23" fmla="*/ 440055 h 3595306"/>
                <a:gd name="connsiteX24" fmla="*/ 3714750 w 5989320"/>
                <a:gd name="connsiteY24" fmla="*/ 372046 h 3595306"/>
                <a:gd name="connsiteX25" fmla="*/ 3751326 w 5989320"/>
                <a:gd name="connsiteY25" fmla="*/ 348043 h 3595306"/>
                <a:gd name="connsiteX26" fmla="*/ 3884486 w 5989320"/>
                <a:gd name="connsiteY26" fmla="*/ 244602 h 3595306"/>
                <a:gd name="connsiteX27" fmla="*/ 4007358 w 5989320"/>
                <a:gd name="connsiteY27" fmla="*/ 152019 h 3595306"/>
                <a:gd name="connsiteX28" fmla="*/ 5989320 w 5989320"/>
                <a:gd name="connsiteY28" fmla="*/ 3595307 h 359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89320" h="3595306">
                  <a:moveTo>
                    <a:pt x="5989320" y="3595307"/>
                  </a:moveTo>
                  <a:lnTo>
                    <a:pt x="0" y="3595307"/>
                  </a:lnTo>
                  <a:lnTo>
                    <a:pt x="1988820" y="138874"/>
                  </a:lnTo>
                  <a:lnTo>
                    <a:pt x="1989392" y="139446"/>
                  </a:lnTo>
                  <a:lnTo>
                    <a:pt x="2256282" y="346900"/>
                  </a:lnTo>
                  <a:cubicBezTo>
                    <a:pt x="2272856" y="360045"/>
                    <a:pt x="2291144" y="371475"/>
                    <a:pt x="2310003" y="380048"/>
                  </a:cubicBezTo>
                  <a:lnTo>
                    <a:pt x="2380298" y="432626"/>
                  </a:lnTo>
                  <a:lnTo>
                    <a:pt x="2384298" y="436626"/>
                  </a:lnTo>
                  <a:cubicBezTo>
                    <a:pt x="2394014" y="446341"/>
                    <a:pt x="2412873" y="452628"/>
                    <a:pt x="2433447" y="452628"/>
                  </a:cubicBezTo>
                  <a:cubicBezTo>
                    <a:pt x="2454021" y="452628"/>
                    <a:pt x="2472881" y="446341"/>
                    <a:pt x="2482596" y="436626"/>
                  </a:cubicBezTo>
                  <a:lnTo>
                    <a:pt x="2485454" y="434340"/>
                  </a:lnTo>
                  <a:lnTo>
                    <a:pt x="2572321" y="354901"/>
                  </a:lnTo>
                  <a:lnTo>
                    <a:pt x="2932366" y="25718"/>
                  </a:lnTo>
                  <a:cubicBezTo>
                    <a:pt x="2935796" y="22860"/>
                    <a:pt x="2939225" y="20003"/>
                    <a:pt x="2942654" y="17716"/>
                  </a:cubicBezTo>
                  <a:cubicBezTo>
                    <a:pt x="2959227" y="6286"/>
                    <a:pt x="2978658" y="0"/>
                    <a:pt x="2998089" y="0"/>
                  </a:cubicBezTo>
                  <a:cubicBezTo>
                    <a:pt x="3021521" y="0"/>
                    <a:pt x="3045524" y="8573"/>
                    <a:pt x="3063811" y="25718"/>
                  </a:cubicBezTo>
                  <a:lnTo>
                    <a:pt x="3513011" y="436054"/>
                  </a:lnTo>
                  <a:lnTo>
                    <a:pt x="3514154" y="437198"/>
                  </a:lnTo>
                  <a:cubicBezTo>
                    <a:pt x="3521011" y="444056"/>
                    <a:pt x="3530156" y="448628"/>
                    <a:pt x="3540443" y="451485"/>
                  </a:cubicBezTo>
                  <a:cubicBezTo>
                    <a:pt x="3542729" y="452056"/>
                    <a:pt x="3545015" y="452628"/>
                    <a:pt x="3547301" y="453199"/>
                  </a:cubicBezTo>
                  <a:cubicBezTo>
                    <a:pt x="3553587" y="454343"/>
                    <a:pt x="3559874" y="454914"/>
                    <a:pt x="3566160" y="454914"/>
                  </a:cubicBezTo>
                  <a:cubicBezTo>
                    <a:pt x="3568446" y="454914"/>
                    <a:pt x="3571304" y="454914"/>
                    <a:pt x="3573590" y="454914"/>
                  </a:cubicBezTo>
                  <a:cubicBezTo>
                    <a:pt x="3575876" y="454914"/>
                    <a:pt x="3578733" y="454343"/>
                    <a:pt x="3581019" y="454343"/>
                  </a:cubicBezTo>
                  <a:cubicBezTo>
                    <a:pt x="3595878" y="452628"/>
                    <a:pt x="3610737" y="448056"/>
                    <a:pt x="3624453" y="440055"/>
                  </a:cubicBezTo>
                  <a:lnTo>
                    <a:pt x="3714750" y="372046"/>
                  </a:lnTo>
                  <a:cubicBezTo>
                    <a:pt x="3727895" y="365188"/>
                    <a:pt x="3739896" y="357188"/>
                    <a:pt x="3751326" y="348043"/>
                  </a:cubicBezTo>
                  <a:lnTo>
                    <a:pt x="3884486" y="244602"/>
                  </a:lnTo>
                  <a:lnTo>
                    <a:pt x="4007358" y="152019"/>
                  </a:lnTo>
                  <a:lnTo>
                    <a:pt x="5989320" y="3595307"/>
                  </a:lnTo>
                  <a:close/>
                </a:path>
              </a:pathLst>
            </a:custGeom>
            <a:solidFill>
              <a:schemeClr val="accent1">
                <a:lumMod val="40000"/>
                <a:lumOff val="60000"/>
              </a:schemeClr>
            </a:solidFill>
            <a:ln w="5715" cap="flat">
              <a:noFill/>
              <a:prstDash val="solid"/>
              <a:miter/>
            </a:ln>
          </p:spPr>
          <p:txBody>
            <a:bodyPr rtlCol="0" anchor="ctr"/>
            <a:lstStyle/>
            <a:p>
              <a:endParaRPr lang="en-GB" dirty="0">
                <a:latin typeface="Poppins" panose="00000500000000000000" pitchFamily="2" charset="0"/>
              </a:endParaRPr>
            </a:p>
          </p:txBody>
        </p:sp>
        <p:sp>
          <p:nvSpPr>
            <p:cNvPr id="28" name="Freeform: Shape 27">
              <a:extLst>
                <a:ext uri="{FF2B5EF4-FFF2-40B4-BE49-F238E27FC236}">
                  <a16:creationId xmlns:a16="http://schemas.microsoft.com/office/drawing/2014/main" id="{D7D5F479-952B-4BB1-4F09-011782AF7547}"/>
                </a:ext>
              </a:extLst>
            </p:cNvPr>
            <p:cNvSpPr/>
            <p:nvPr/>
          </p:nvSpPr>
          <p:spPr>
            <a:xfrm>
              <a:off x="3879954" y="2827275"/>
              <a:ext cx="1160716" cy="340614"/>
            </a:xfrm>
            <a:custGeom>
              <a:avLst/>
              <a:gdLst>
                <a:gd name="connsiteX0" fmla="*/ 1158431 w 1160716"/>
                <a:gd name="connsiteY0" fmla="*/ 340614 h 340614"/>
                <a:gd name="connsiteX1" fmla="*/ 1158431 w 1160716"/>
                <a:gd name="connsiteY1" fmla="*/ 340614 h 340614"/>
                <a:gd name="connsiteX2" fmla="*/ 1160716 w 1160716"/>
                <a:gd name="connsiteY2" fmla="*/ 339471 h 340614"/>
                <a:gd name="connsiteX3" fmla="*/ 1158431 w 1160716"/>
                <a:gd name="connsiteY3" fmla="*/ 340614 h 340614"/>
                <a:gd name="connsiteX4" fmla="*/ 350901 w 1160716"/>
                <a:gd name="connsiteY4" fmla="*/ 13716 h 340614"/>
                <a:gd name="connsiteX5" fmla="*/ 0 w 1160716"/>
                <a:gd name="connsiteY5" fmla="*/ 334328 h 340614"/>
                <a:gd name="connsiteX6" fmla="*/ 15430 w 1160716"/>
                <a:gd name="connsiteY6" fmla="*/ 322326 h 340614"/>
                <a:gd name="connsiteX7" fmla="*/ 367474 w 1160716"/>
                <a:gd name="connsiteY7" fmla="*/ 0 h 340614"/>
                <a:gd name="connsiteX8" fmla="*/ 350901 w 1160716"/>
                <a:gd name="connsiteY8" fmla="*/ 13716 h 3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716" h="340614">
                  <a:moveTo>
                    <a:pt x="1158431" y="340614"/>
                  </a:moveTo>
                  <a:lnTo>
                    <a:pt x="1158431" y="340614"/>
                  </a:lnTo>
                  <a:cubicBezTo>
                    <a:pt x="1159002" y="340614"/>
                    <a:pt x="1160145" y="340043"/>
                    <a:pt x="1160716" y="339471"/>
                  </a:cubicBezTo>
                  <a:cubicBezTo>
                    <a:pt x="1159573" y="340043"/>
                    <a:pt x="1159002" y="340043"/>
                    <a:pt x="1158431" y="340614"/>
                  </a:cubicBezTo>
                  <a:close/>
                  <a:moveTo>
                    <a:pt x="350901" y="13716"/>
                  </a:moveTo>
                  <a:lnTo>
                    <a:pt x="0" y="334328"/>
                  </a:lnTo>
                  <a:cubicBezTo>
                    <a:pt x="5715" y="330899"/>
                    <a:pt x="10858" y="326898"/>
                    <a:pt x="15430" y="322326"/>
                  </a:cubicBezTo>
                  <a:lnTo>
                    <a:pt x="367474" y="0"/>
                  </a:lnTo>
                  <a:cubicBezTo>
                    <a:pt x="361759" y="4572"/>
                    <a:pt x="356044" y="9144"/>
                    <a:pt x="350901" y="13716"/>
                  </a:cubicBezTo>
                  <a:close/>
                </a:path>
              </a:pathLst>
            </a:custGeom>
            <a:solidFill>
              <a:srgbClr val="FFFFFF"/>
            </a:solidFill>
            <a:ln w="5715" cap="flat">
              <a:noFill/>
              <a:prstDash val="solid"/>
              <a:miter/>
            </a:ln>
          </p:spPr>
          <p:txBody>
            <a:bodyPr rtlCol="0" anchor="ctr"/>
            <a:lstStyle/>
            <a:p>
              <a:endParaRPr lang="en-GB" dirty="0">
                <a:latin typeface="Poppins" panose="00000500000000000000" pitchFamily="2" charset="0"/>
              </a:endParaRPr>
            </a:p>
          </p:txBody>
        </p:sp>
        <p:sp>
          <p:nvSpPr>
            <p:cNvPr id="29" name="Freeform: Shape 28">
              <a:extLst>
                <a:ext uri="{FF2B5EF4-FFF2-40B4-BE49-F238E27FC236}">
                  <a16:creationId xmlns:a16="http://schemas.microsoft.com/office/drawing/2014/main" id="{C66CF144-F9F2-7BEC-140D-D8C059C1BCBB}"/>
                </a:ext>
              </a:extLst>
            </p:cNvPr>
            <p:cNvSpPr/>
            <p:nvPr/>
          </p:nvSpPr>
          <p:spPr>
            <a:xfrm>
              <a:off x="1123609" y="992761"/>
              <a:ext cx="6562534" cy="5705855"/>
            </a:xfrm>
            <a:custGeom>
              <a:avLst/>
              <a:gdLst>
                <a:gd name="connsiteX0" fmla="*/ 3282696 w 6562534"/>
                <a:gd name="connsiteY0" fmla="*/ 0 h 5705855"/>
                <a:gd name="connsiteX1" fmla="*/ 0 w 6562534"/>
                <a:gd name="connsiteY1" fmla="*/ 5705856 h 5705855"/>
                <a:gd name="connsiteX2" fmla="*/ 6562534 w 6562534"/>
                <a:gd name="connsiteY2" fmla="*/ 5705856 h 5705855"/>
                <a:gd name="connsiteX3" fmla="*/ 3282696 w 6562534"/>
                <a:gd name="connsiteY3" fmla="*/ 0 h 5705855"/>
                <a:gd name="connsiteX4" fmla="*/ 3283839 w 6562534"/>
                <a:gd name="connsiteY4" fmla="*/ 332613 h 5705855"/>
                <a:gd name="connsiteX5" fmla="*/ 4215384 w 6562534"/>
                <a:gd name="connsiteY5" fmla="*/ 1944815 h 5705855"/>
                <a:gd name="connsiteX6" fmla="*/ 4069652 w 6562534"/>
                <a:gd name="connsiteY6" fmla="*/ 2058543 h 5705855"/>
                <a:gd name="connsiteX7" fmla="*/ 3914204 w 6562534"/>
                <a:gd name="connsiteY7" fmla="*/ 2175129 h 5705855"/>
                <a:gd name="connsiteX8" fmla="*/ 3916490 w 6562534"/>
                <a:gd name="connsiteY8" fmla="*/ 2173986 h 5705855"/>
                <a:gd name="connsiteX9" fmla="*/ 3914204 w 6562534"/>
                <a:gd name="connsiteY9" fmla="*/ 2175129 h 5705855"/>
                <a:gd name="connsiteX10" fmla="*/ 3911346 w 6562534"/>
                <a:gd name="connsiteY10" fmla="*/ 2176272 h 5705855"/>
                <a:gd name="connsiteX11" fmla="*/ 3876485 w 6562534"/>
                <a:gd name="connsiteY11" fmla="*/ 2182559 h 5705855"/>
                <a:gd name="connsiteX12" fmla="*/ 3858768 w 6562534"/>
                <a:gd name="connsiteY12" fmla="*/ 2180844 h 5705855"/>
                <a:gd name="connsiteX13" fmla="*/ 3845624 w 6562534"/>
                <a:gd name="connsiteY13" fmla="*/ 2177415 h 5705855"/>
                <a:gd name="connsiteX14" fmla="*/ 3837051 w 6562534"/>
                <a:gd name="connsiteY14" fmla="*/ 2173986 h 5705855"/>
                <a:gd name="connsiteX15" fmla="*/ 3830193 w 6562534"/>
                <a:gd name="connsiteY15" fmla="*/ 2170557 h 5705855"/>
                <a:gd name="connsiteX16" fmla="*/ 3825050 w 6562534"/>
                <a:gd name="connsiteY16" fmla="*/ 2167700 h 5705855"/>
                <a:gd name="connsiteX17" fmla="*/ 3810190 w 6562534"/>
                <a:gd name="connsiteY17" fmla="*/ 2156270 h 5705855"/>
                <a:gd name="connsiteX18" fmla="*/ 3350705 w 6562534"/>
                <a:gd name="connsiteY18" fmla="*/ 1735074 h 5705855"/>
                <a:gd name="connsiteX19" fmla="*/ 3290697 w 6562534"/>
                <a:gd name="connsiteY19" fmla="*/ 1714500 h 5705855"/>
                <a:gd name="connsiteX20" fmla="*/ 3230118 w 6562534"/>
                <a:gd name="connsiteY20" fmla="*/ 1735074 h 5705855"/>
                <a:gd name="connsiteX21" fmla="*/ 3122676 w 6562534"/>
                <a:gd name="connsiteY21" fmla="*/ 1833944 h 5705855"/>
                <a:gd name="connsiteX22" fmla="*/ 2770632 w 6562534"/>
                <a:gd name="connsiteY22" fmla="*/ 2156270 h 5705855"/>
                <a:gd name="connsiteX23" fmla="*/ 2755202 w 6562534"/>
                <a:gd name="connsiteY23" fmla="*/ 2168271 h 5705855"/>
                <a:gd name="connsiteX24" fmla="*/ 2704910 w 6562534"/>
                <a:gd name="connsiteY24" fmla="*/ 2182559 h 5705855"/>
                <a:gd name="connsiteX25" fmla="*/ 2676906 w 6562534"/>
                <a:gd name="connsiteY25" fmla="*/ 2178558 h 5705855"/>
                <a:gd name="connsiteX26" fmla="*/ 2374583 w 6562534"/>
                <a:gd name="connsiteY26" fmla="*/ 1951672 h 5705855"/>
                <a:gd name="connsiteX27" fmla="*/ 2373440 w 6562534"/>
                <a:gd name="connsiteY27" fmla="*/ 1950530 h 5705855"/>
                <a:gd name="connsiteX28" fmla="*/ 2365439 w 6562534"/>
                <a:gd name="connsiteY28" fmla="*/ 1944243 h 5705855"/>
                <a:gd name="connsiteX29" fmla="*/ 3283839 w 6562534"/>
                <a:gd name="connsiteY29" fmla="*/ 332613 h 5705855"/>
                <a:gd name="connsiteX30" fmla="*/ 286322 w 6562534"/>
                <a:gd name="connsiteY30" fmla="*/ 5540693 h 5705855"/>
                <a:gd name="connsiteX31" fmla="*/ 2275142 w 6562534"/>
                <a:gd name="connsiteY31" fmla="*/ 2084261 h 5705855"/>
                <a:gd name="connsiteX32" fmla="*/ 2275713 w 6562534"/>
                <a:gd name="connsiteY32" fmla="*/ 2084832 h 5705855"/>
                <a:gd name="connsiteX33" fmla="*/ 2542604 w 6562534"/>
                <a:gd name="connsiteY33" fmla="*/ 2292287 h 5705855"/>
                <a:gd name="connsiteX34" fmla="*/ 2596325 w 6562534"/>
                <a:gd name="connsiteY34" fmla="*/ 2325434 h 5705855"/>
                <a:gd name="connsiteX35" fmla="*/ 2666619 w 6562534"/>
                <a:gd name="connsiteY35" fmla="*/ 2378012 h 5705855"/>
                <a:gd name="connsiteX36" fmla="*/ 2670620 w 6562534"/>
                <a:gd name="connsiteY36" fmla="*/ 2382012 h 5705855"/>
                <a:gd name="connsiteX37" fmla="*/ 2719769 w 6562534"/>
                <a:gd name="connsiteY37" fmla="*/ 2398014 h 5705855"/>
                <a:gd name="connsiteX38" fmla="*/ 2768918 w 6562534"/>
                <a:gd name="connsiteY38" fmla="*/ 2382012 h 5705855"/>
                <a:gd name="connsiteX39" fmla="*/ 2771775 w 6562534"/>
                <a:gd name="connsiteY39" fmla="*/ 2379726 h 5705855"/>
                <a:gd name="connsiteX40" fmla="*/ 2858643 w 6562534"/>
                <a:gd name="connsiteY40" fmla="*/ 2300288 h 5705855"/>
                <a:gd name="connsiteX41" fmla="*/ 3218688 w 6562534"/>
                <a:gd name="connsiteY41" fmla="*/ 1971104 h 5705855"/>
                <a:gd name="connsiteX42" fmla="*/ 3228975 w 6562534"/>
                <a:gd name="connsiteY42" fmla="*/ 1963102 h 5705855"/>
                <a:gd name="connsiteX43" fmla="*/ 3284410 w 6562534"/>
                <a:gd name="connsiteY43" fmla="*/ 1945386 h 5705855"/>
                <a:gd name="connsiteX44" fmla="*/ 3350133 w 6562534"/>
                <a:gd name="connsiteY44" fmla="*/ 1971104 h 5705855"/>
                <a:gd name="connsiteX45" fmla="*/ 3799332 w 6562534"/>
                <a:gd name="connsiteY45" fmla="*/ 2381441 h 5705855"/>
                <a:gd name="connsiteX46" fmla="*/ 3800475 w 6562534"/>
                <a:gd name="connsiteY46" fmla="*/ 2382584 h 5705855"/>
                <a:gd name="connsiteX47" fmla="*/ 3826764 w 6562534"/>
                <a:gd name="connsiteY47" fmla="*/ 2396871 h 5705855"/>
                <a:gd name="connsiteX48" fmla="*/ 3833622 w 6562534"/>
                <a:gd name="connsiteY48" fmla="*/ 2398586 h 5705855"/>
                <a:gd name="connsiteX49" fmla="*/ 3852482 w 6562534"/>
                <a:gd name="connsiteY49" fmla="*/ 2400300 h 5705855"/>
                <a:gd name="connsiteX50" fmla="*/ 3859911 w 6562534"/>
                <a:gd name="connsiteY50" fmla="*/ 2400300 h 5705855"/>
                <a:gd name="connsiteX51" fmla="*/ 3867340 w 6562534"/>
                <a:gd name="connsiteY51" fmla="*/ 2399729 h 5705855"/>
                <a:gd name="connsiteX52" fmla="*/ 3910775 w 6562534"/>
                <a:gd name="connsiteY52" fmla="*/ 2385441 h 5705855"/>
                <a:gd name="connsiteX53" fmla="*/ 4001072 w 6562534"/>
                <a:gd name="connsiteY53" fmla="*/ 2317433 h 5705855"/>
                <a:gd name="connsiteX54" fmla="*/ 4037648 w 6562534"/>
                <a:gd name="connsiteY54" fmla="*/ 2293430 h 5705855"/>
                <a:gd name="connsiteX55" fmla="*/ 4170807 w 6562534"/>
                <a:gd name="connsiteY55" fmla="*/ 2189988 h 5705855"/>
                <a:gd name="connsiteX56" fmla="*/ 4293680 w 6562534"/>
                <a:gd name="connsiteY56" fmla="*/ 2097405 h 5705855"/>
                <a:gd name="connsiteX57" fmla="*/ 6275070 w 6562534"/>
                <a:gd name="connsiteY57" fmla="*/ 5540693 h 5705855"/>
                <a:gd name="connsiteX58" fmla="*/ 286322 w 6562534"/>
                <a:gd name="connsiteY58" fmla="*/ 5540693 h 570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62534" h="5705855">
                  <a:moveTo>
                    <a:pt x="3282696" y="0"/>
                  </a:moveTo>
                  <a:lnTo>
                    <a:pt x="0" y="5705856"/>
                  </a:lnTo>
                  <a:lnTo>
                    <a:pt x="6562534" y="5705856"/>
                  </a:lnTo>
                  <a:lnTo>
                    <a:pt x="3282696" y="0"/>
                  </a:lnTo>
                  <a:close/>
                  <a:moveTo>
                    <a:pt x="3283839" y="332613"/>
                  </a:moveTo>
                  <a:lnTo>
                    <a:pt x="4215384" y="1944815"/>
                  </a:lnTo>
                  <a:lnTo>
                    <a:pt x="4069652" y="2058543"/>
                  </a:lnTo>
                  <a:lnTo>
                    <a:pt x="3914204" y="2175129"/>
                  </a:lnTo>
                  <a:cubicBezTo>
                    <a:pt x="3914775" y="2174558"/>
                    <a:pt x="3915918" y="2174558"/>
                    <a:pt x="3916490" y="2173986"/>
                  </a:cubicBezTo>
                  <a:cubicBezTo>
                    <a:pt x="3915918" y="2174558"/>
                    <a:pt x="3914775" y="2174558"/>
                    <a:pt x="3914204" y="2175129"/>
                  </a:cubicBezTo>
                  <a:cubicBezTo>
                    <a:pt x="3913060" y="2175701"/>
                    <a:pt x="3912489" y="2175701"/>
                    <a:pt x="3911346" y="2176272"/>
                  </a:cubicBezTo>
                  <a:cubicBezTo>
                    <a:pt x="3899916" y="2180844"/>
                    <a:pt x="3888486" y="2182559"/>
                    <a:pt x="3876485" y="2182559"/>
                  </a:cubicBezTo>
                  <a:cubicBezTo>
                    <a:pt x="3870770" y="2182559"/>
                    <a:pt x="3864483" y="2181987"/>
                    <a:pt x="3858768" y="2180844"/>
                  </a:cubicBezTo>
                  <a:cubicBezTo>
                    <a:pt x="3854196" y="2180273"/>
                    <a:pt x="3850195" y="2179130"/>
                    <a:pt x="3845624" y="2177415"/>
                  </a:cubicBezTo>
                  <a:cubicBezTo>
                    <a:pt x="3842766" y="2176272"/>
                    <a:pt x="3839909" y="2175701"/>
                    <a:pt x="3837051" y="2173986"/>
                  </a:cubicBezTo>
                  <a:cubicBezTo>
                    <a:pt x="3834765" y="2172843"/>
                    <a:pt x="3832479" y="2171700"/>
                    <a:pt x="3830193" y="2170557"/>
                  </a:cubicBezTo>
                  <a:cubicBezTo>
                    <a:pt x="3828479" y="2169414"/>
                    <a:pt x="3826764" y="2168843"/>
                    <a:pt x="3825050" y="2167700"/>
                  </a:cubicBezTo>
                  <a:cubicBezTo>
                    <a:pt x="3819906" y="2164271"/>
                    <a:pt x="3814763" y="2160842"/>
                    <a:pt x="3810190" y="2156270"/>
                  </a:cubicBezTo>
                  <a:lnTo>
                    <a:pt x="3350705" y="1735074"/>
                  </a:lnTo>
                  <a:cubicBezTo>
                    <a:pt x="3332988" y="1721358"/>
                    <a:pt x="3311843" y="1714500"/>
                    <a:pt x="3290697" y="1714500"/>
                  </a:cubicBezTo>
                  <a:cubicBezTo>
                    <a:pt x="3269552" y="1714500"/>
                    <a:pt x="3248406" y="1721358"/>
                    <a:pt x="3230118" y="1735074"/>
                  </a:cubicBezTo>
                  <a:lnTo>
                    <a:pt x="3122676" y="1833944"/>
                  </a:lnTo>
                  <a:lnTo>
                    <a:pt x="2770632" y="2156270"/>
                  </a:lnTo>
                  <a:cubicBezTo>
                    <a:pt x="2766060" y="2160842"/>
                    <a:pt x="2760917" y="2164842"/>
                    <a:pt x="2755202" y="2168271"/>
                  </a:cubicBezTo>
                  <a:cubicBezTo>
                    <a:pt x="2739771" y="2177415"/>
                    <a:pt x="2722626" y="2182559"/>
                    <a:pt x="2704910" y="2182559"/>
                  </a:cubicBezTo>
                  <a:cubicBezTo>
                    <a:pt x="2695766" y="2182559"/>
                    <a:pt x="2686050" y="2181416"/>
                    <a:pt x="2676906" y="2178558"/>
                  </a:cubicBezTo>
                  <a:lnTo>
                    <a:pt x="2374583" y="1951672"/>
                  </a:lnTo>
                  <a:lnTo>
                    <a:pt x="2373440" y="1950530"/>
                  </a:lnTo>
                  <a:lnTo>
                    <a:pt x="2365439" y="1944243"/>
                  </a:lnTo>
                  <a:lnTo>
                    <a:pt x="3283839" y="332613"/>
                  </a:lnTo>
                  <a:close/>
                  <a:moveTo>
                    <a:pt x="286322" y="5540693"/>
                  </a:moveTo>
                  <a:lnTo>
                    <a:pt x="2275142" y="2084261"/>
                  </a:lnTo>
                  <a:lnTo>
                    <a:pt x="2275713" y="2084832"/>
                  </a:lnTo>
                  <a:lnTo>
                    <a:pt x="2542604" y="2292287"/>
                  </a:lnTo>
                  <a:cubicBezTo>
                    <a:pt x="2559177" y="2305431"/>
                    <a:pt x="2577465" y="2316861"/>
                    <a:pt x="2596325" y="2325434"/>
                  </a:cubicBezTo>
                  <a:lnTo>
                    <a:pt x="2666619" y="2378012"/>
                  </a:lnTo>
                  <a:lnTo>
                    <a:pt x="2670620" y="2382012"/>
                  </a:lnTo>
                  <a:cubicBezTo>
                    <a:pt x="2680335" y="2391728"/>
                    <a:pt x="2699195" y="2398014"/>
                    <a:pt x="2719769" y="2398014"/>
                  </a:cubicBezTo>
                  <a:cubicBezTo>
                    <a:pt x="2740343" y="2398014"/>
                    <a:pt x="2759202" y="2391728"/>
                    <a:pt x="2768918" y="2382012"/>
                  </a:cubicBezTo>
                  <a:lnTo>
                    <a:pt x="2771775" y="2379726"/>
                  </a:lnTo>
                  <a:lnTo>
                    <a:pt x="2858643" y="2300288"/>
                  </a:lnTo>
                  <a:lnTo>
                    <a:pt x="3218688" y="1971104"/>
                  </a:lnTo>
                  <a:cubicBezTo>
                    <a:pt x="3222117" y="1968246"/>
                    <a:pt x="3225546" y="1965389"/>
                    <a:pt x="3228975" y="1963102"/>
                  </a:cubicBezTo>
                  <a:cubicBezTo>
                    <a:pt x="3245549" y="1951672"/>
                    <a:pt x="3264980" y="1945386"/>
                    <a:pt x="3284410" y="1945386"/>
                  </a:cubicBezTo>
                  <a:cubicBezTo>
                    <a:pt x="3307842" y="1945386"/>
                    <a:pt x="3331845" y="1953959"/>
                    <a:pt x="3350133" y="1971104"/>
                  </a:cubicBezTo>
                  <a:lnTo>
                    <a:pt x="3799332" y="2381441"/>
                  </a:lnTo>
                  <a:lnTo>
                    <a:pt x="3800475" y="2382584"/>
                  </a:lnTo>
                  <a:cubicBezTo>
                    <a:pt x="3807333" y="2389442"/>
                    <a:pt x="3816477" y="2394014"/>
                    <a:pt x="3826764" y="2396871"/>
                  </a:cubicBezTo>
                  <a:cubicBezTo>
                    <a:pt x="3829050" y="2397443"/>
                    <a:pt x="3831336" y="2398014"/>
                    <a:pt x="3833622" y="2398586"/>
                  </a:cubicBezTo>
                  <a:cubicBezTo>
                    <a:pt x="3839909" y="2399729"/>
                    <a:pt x="3846195" y="2400300"/>
                    <a:pt x="3852482" y="2400300"/>
                  </a:cubicBezTo>
                  <a:cubicBezTo>
                    <a:pt x="3854768" y="2400300"/>
                    <a:pt x="3857625" y="2400300"/>
                    <a:pt x="3859911" y="2400300"/>
                  </a:cubicBezTo>
                  <a:cubicBezTo>
                    <a:pt x="3862197" y="2400300"/>
                    <a:pt x="3865055" y="2399729"/>
                    <a:pt x="3867340" y="2399729"/>
                  </a:cubicBezTo>
                  <a:cubicBezTo>
                    <a:pt x="3882200" y="2398014"/>
                    <a:pt x="3897059" y="2393442"/>
                    <a:pt x="3910775" y="2385441"/>
                  </a:cubicBezTo>
                  <a:lnTo>
                    <a:pt x="4001072" y="2317433"/>
                  </a:lnTo>
                  <a:cubicBezTo>
                    <a:pt x="4014216" y="2310575"/>
                    <a:pt x="4026218" y="2302574"/>
                    <a:pt x="4037648" y="2293430"/>
                  </a:cubicBezTo>
                  <a:lnTo>
                    <a:pt x="4170807" y="2189988"/>
                  </a:lnTo>
                  <a:lnTo>
                    <a:pt x="4293680" y="2097405"/>
                  </a:lnTo>
                  <a:lnTo>
                    <a:pt x="6275070" y="5540693"/>
                  </a:lnTo>
                  <a:lnTo>
                    <a:pt x="286322" y="5540693"/>
                  </a:lnTo>
                  <a:close/>
                </a:path>
              </a:pathLst>
            </a:custGeom>
            <a:solidFill>
              <a:srgbClr val="FFFFFF"/>
            </a:solidFill>
            <a:ln w="5715" cap="flat">
              <a:noFill/>
              <a:prstDash val="solid"/>
              <a:miter/>
            </a:ln>
          </p:spPr>
          <p:txBody>
            <a:bodyPr rtlCol="0" anchor="ctr"/>
            <a:lstStyle/>
            <a:p>
              <a:endParaRPr lang="en-GB" dirty="0">
                <a:latin typeface="Poppins" panose="00000500000000000000" pitchFamily="2" charset="0"/>
              </a:endParaRPr>
            </a:p>
          </p:txBody>
        </p:sp>
        <p:sp>
          <p:nvSpPr>
            <p:cNvPr id="30" name="Freeform: Shape 29">
              <a:extLst>
                <a:ext uri="{FF2B5EF4-FFF2-40B4-BE49-F238E27FC236}">
                  <a16:creationId xmlns:a16="http://schemas.microsoft.com/office/drawing/2014/main" id="{469B166E-13E7-9282-F646-B8B7624C0A66}"/>
                </a:ext>
              </a:extLst>
            </p:cNvPr>
            <p:cNvSpPr/>
            <p:nvPr/>
          </p:nvSpPr>
          <p:spPr>
            <a:xfrm>
              <a:off x="3489047" y="1325374"/>
              <a:ext cx="1849945" cy="1849945"/>
            </a:xfrm>
            <a:custGeom>
              <a:avLst/>
              <a:gdLst>
                <a:gd name="connsiteX0" fmla="*/ 1849946 w 1849945"/>
                <a:gd name="connsiteY0" fmla="*/ 1612773 h 1849945"/>
                <a:gd name="connsiteX1" fmla="*/ 1704213 w 1849945"/>
                <a:gd name="connsiteY1" fmla="*/ 1725930 h 1849945"/>
                <a:gd name="connsiteX2" fmla="*/ 1548765 w 1849945"/>
                <a:gd name="connsiteY2" fmla="*/ 1842516 h 1849945"/>
                <a:gd name="connsiteX3" fmla="*/ 1545908 w 1849945"/>
                <a:gd name="connsiteY3" fmla="*/ 1843659 h 1849945"/>
                <a:gd name="connsiteX4" fmla="*/ 1511046 w 1849945"/>
                <a:gd name="connsiteY4" fmla="*/ 1849946 h 1849945"/>
                <a:gd name="connsiteX5" fmla="*/ 1493329 w 1849945"/>
                <a:gd name="connsiteY5" fmla="*/ 1848231 h 1849945"/>
                <a:gd name="connsiteX6" fmla="*/ 1480185 w 1849945"/>
                <a:gd name="connsiteY6" fmla="*/ 1844802 h 1849945"/>
                <a:gd name="connsiteX7" fmla="*/ 1471613 w 1849945"/>
                <a:gd name="connsiteY7" fmla="*/ 1841373 h 1849945"/>
                <a:gd name="connsiteX8" fmla="*/ 1464754 w 1849945"/>
                <a:gd name="connsiteY8" fmla="*/ 1837944 h 1849945"/>
                <a:gd name="connsiteX9" fmla="*/ 1459611 w 1849945"/>
                <a:gd name="connsiteY9" fmla="*/ 1835087 h 1849945"/>
                <a:gd name="connsiteX10" fmla="*/ 1444752 w 1849945"/>
                <a:gd name="connsiteY10" fmla="*/ 1823657 h 1849945"/>
                <a:gd name="connsiteX11" fmla="*/ 985266 w 1849945"/>
                <a:gd name="connsiteY11" fmla="*/ 1402461 h 1849945"/>
                <a:gd name="connsiteX12" fmla="*/ 925259 w 1849945"/>
                <a:gd name="connsiteY12" fmla="*/ 1381887 h 1849945"/>
                <a:gd name="connsiteX13" fmla="*/ 864679 w 1849945"/>
                <a:gd name="connsiteY13" fmla="*/ 1402461 h 1849945"/>
                <a:gd name="connsiteX14" fmla="*/ 757238 w 1849945"/>
                <a:gd name="connsiteY14" fmla="*/ 1501331 h 1849945"/>
                <a:gd name="connsiteX15" fmla="*/ 405194 w 1849945"/>
                <a:gd name="connsiteY15" fmla="*/ 1823657 h 1849945"/>
                <a:gd name="connsiteX16" fmla="*/ 389763 w 1849945"/>
                <a:gd name="connsiteY16" fmla="*/ 1835658 h 1849945"/>
                <a:gd name="connsiteX17" fmla="*/ 339471 w 1849945"/>
                <a:gd name="connsiteY17" fmla="*/ 1849946 h 1849945"/>
                <a:gd name="connsiteX18" fmla="*/ 311468 w 1849945"/>
                <a:gd name="connsiteY18" fmla="*/ 1845945 h 1849945"/>
                <a:gd name="connsiteX19" fmla="*/ 9144 w 1849945"/>
                <a:gd name="connsiteY19" fmla="*/ 1619059 h 1849945"/>
                <a:gd name="connsiteX20" fmla="*/ 8001 w 1849945"/>
                <a:gd name="connsiteY20" fmla="*/ 1617917 h 1849945"/>
                <a:gd name="connsiteX21" fmla="*/ 0 w 1849945"/>
                <a:gd name="connsiteY21" fmla="*/ 1611630 h 1849945"/>
                <a:gd name="connsiteX22" fmla="*/ 918401 w 1849945"/>
                <a:gd name="connsiteY22" fmla="*/ 0 h 1849945"/>
                <a:gd name="connsiteX23" fmla="*/ 1849946 w 1849945"/>
                <a:gd name="connsiteY23" fmla="*/ 1612773 h 18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49945" h="1849945">
                  <a:moveTo>
                    <a:pt x="1849946" y="1612773"/>
                  </a:moveTo>
                  <a:lnTo>
                    <a:pt x="1704213" y="1725930"/>
                  </a:lnTo>
                  <a:lnTo>
                    <a:pt x="1548765" y="1842516"/>
                  </a:lnTo>
                  <a:cubicBezTo>
                    <a:pt x="1547622" y="1843088"/>
                    <a:pt x="1547051" y="1843088"/>
                    <a:pt x="1545908" y="1843659"/>
                  </a:cubicBezTo>
                  <a:cubicBezTo>
                    <a:pt x="1534478" y="1848231"/>
                    <a:pt x="1523048" y="1849946"/>
                    <a:pt x="1511046" y="1849946"/>
                  </a:cubicBezTo>
                  <a:cubicBezTo>
                    <a:pt x="1505331" y="1849946"/>
                    <a:pt x="1499044" y="1849374"/>
                    <a:pt x="1493329" y="1848231"/>
                  </a:cubicBezTo>
                  <a:cubicBezTo>
                    <a:pt x="1488758" y="1847659"/>
                    <a:pt x="1484757" y="1846517"/>
                    <a:pt x="1480185" y="1844802"/>
                  </a:cubicBezTo>
                  <a:cubicBezTo>
                    <a:pt x="1477328" y="1843659"/>
                    <a:pt x="1474470" y="1843088"/>
                    <a:pt x="1471613" y="1841373"/>
                  </a:cubicBezTo>
                  <a:cubicBezTo>
                    <a:pt x="1469327" y="1840230"/>
                    <a:pt x="1467041" y="1839087"/>
                    <a:pt x="1464754" y="1837944"/>
                  </a:cubicBezTo>
                  <a:cubicBezTo>
                    <a:pt x="1463040" y="1836801"/>
                    <a:pt x="1461326" y="1836229"/>
                    <a:pt x="1459611" y="1835087"/>
                  </a:cubicBezTo>
                  <a:cubicBezTo>
                    <a:pt x="1454468" y="1831658"/>
                    <a:pt x="1449324" y="1828229"/>
                    <a:pt x="1444752" y="1823657"/>
                  </a:cubicBezTo>
                  <a:lnTo>
                    <a:pt x="985266" y="1402461"/>
                  </a:lnTo>
                  <a:cubicBezTo>
                    <a:pt x="967549" y="1388745"/>
                    <a:pt x="946404" y="1381887"/>
                    <a:pt x="925259" y="1381887"/>
                  </a:cubicBezTo>
                  <a:cubicBezTo>
                    <a:pt x="904113" y="1381887"/>
                    <a:pt x="882968" y="1388745"/>
                    <a:pt x="864679" y="1402461"/>
                  </a:cubicBezTo>
                  <a:lnTo>
                    <a:pt x="757238" y="1501331"/>
                  </a:lnTo>
                  <a:lnTo>
                    <a:pt x="405194" y="1823657"/>
                  </a:lnTo>
                  <a:cubicBezTo>
                    <a:pt x="400622" y="1828229"/>
                    <a:pt x="395478" y="1832229"/>
                    <a:pt x="389763" y="1835658"/>
                  </a:cubicBezTo>
                  <a:cubicBezTo>
                    <a:pt x="374333" y="1844802"/>
                    <a:pt x="357188" y="1849946"/>
                    <a:pt x="339471" y="1849946"/>
                  </a:cubicBezTo>
                  <a:cubicBezTo>
                    <a:pt x="330327" y="1849946"/>
                    <a:pt x="320612" y="1848803"/>
                    <a:pt x="311468" y="1845945"/>
                  </a:cubicBezTo>
                  <a:lnTo>
                    <a:pt x="9144" y="1619059"/>
                  </a:lnTo>
                  <a:lnTo>
                    <a:pt x="8001" y="1617917"/>
                  </a:lnTo>
                  <a:lnTo>
                    <a:pt x="0" y="1611630"/>
                  </a:lnTo>
                  <a:lnTo>
                    <a:pt x="918401" y="0"/>
                  </a:lnTo>
                  <a:lnTo>
                    <a:pt x="1849946" y="1612773"/>
                  </a:lnTo>
                  <a:close/>
                </a:path>
              </a:pathLst>
            </a:custGeom>
            <a:solidFill>
              <a:schemeClr val="accent1">
                <a:lumMod val="40000"/>
                <a:lumOff val="60000"/>
              </a:schemeClr>
            </a:solidFill>
            <a:ln w="5715" cap="flat">
              <a:noFill/>
              <a:prstDash val="solid"/>
              <a:miter/>
            </a:ln>
          </p:spPr>
          <p:txBody>
            <a:bodyPr rtlCol="0" anchor="ctr"/>
            <a:lstStyle/>
            <a:p>
              <a:endParaRPr lang="en-GB" dirty="0">
                <a:latin typeface="Poppins" panose="00000500000000000000" pitchFamily="2" charset="0"/>
              </a:endParaRPr>
            </a:p>
          </p:txBody>
        </p:sp>
        <p:sp>
          <p:nvSpPr>
            <p:cNvPr id="31" name="Freeform: Shape 30">
              <a:extLst>
                <a:ext uri="{FF2B5EF4-FFF2-40B4-BE49-F238E27FC236}">
                  <a16:creationId xmlns:a16="http://schemas.microsoft.com/office/drawing/2014/main" id="{D76BC335-2731-CE3F-06EE-D9A9CC841EC9}"/>
                </a:ext>
              </a:extLst>
            </p:cNvPr>
            <p:cNvSpPr/>
            <p:nvPr/>
          </p:nvSpPr>
          <p:spPr>
            <a:xfrm>
              <a:off x="3982252" y="2954720"/>
              <a:ext cx="370903" cy="337756"/>
            </a:xfrm>
            <a:custGeom>
              <a:avLst/>
              <a:gdLst>
                <a:gd name="connsiteX0" fmla="*/ 360045 w 370903"/>
                <a:gd name="connsiteY0" fmla="*/ 8573 h 337756"/>
                <a:gd name="connsiteX1" fmla="*/ 0 w 370903"/>
                <a:gd name="connsiteY1" fmla="*/ 337757 h 337756"/>
                <a:gd name="connsiteX2" fmla="*/ 25718 w 370903"/>
                <a:gd name="connsiteY2" fmla="*/ 316611 h 337756"/>
                <a:gd name="connsiteX3" fmla="*/ 370904 w 370903"/>
                <a:gd name="connsiteY3" fmla="*/ 0 h 337756"/>
                <a:gd name="connsiteX4" fmla="*/ 360045 w 370903"/>
                <a:gd name="connsiteY4" fmla="*/ 8573 h 337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03" h="337756">
                  <a:moveTo>
                    <a:pt x="360045" y="8573"/>
                  </a:moveTo>
                  <a:lnTo>
                    <a:pt x="0" y="337757"/>
                  </a:lnTo>
                  <a:cubicBezTo>
                    <a:pt x="9144" y="331470"/>
                    <a:pt x="17145" y="324612"/>
                    <a:pt x="25718" y="316611"/>
                  </a:cubicBezTo>
                  <a:lnTo>
                    <a:pt x="370904" y="0"/>
                  </a:lnTo>
                  <a:cubicBezTo>
                    <a:pt x="366903" y="2858"/>
                    <a:pt x="363474" y="5715"/>
                    <a:pt x="360045" y="8573"/>
                  </a:cubicBezTo>
                  <a:close/>
                </a:path>
              </a:pathLst>
            </a:custGeom>
            <a:solidFill>
              <a:srgbClr val="FFFFFF"/>
            </a:solidFill>
            <a:ln w="5715" cap="flat">
              <a:noFill/>
              <a:prstDash val="solid"/>
              <a:miter/>
            </a:ln>
          </p:spPr>
          <p:txBody>
            <a:bodyPr rtlCol="0" anchor="ctr"/>
            <a:lstStyle/>
            <a:p>
              <a:endParaRPr lang="en-GB" dirty="0">
                <a:latin typeface="Poppins" panose="00000500000000000000" pitchFamily="2" charset="0"/>
              </a:endParaRPr>
            </a:p>
          </p:txBody>
        </p:sp>
      </p:grpSp>
      <p:grpSp>
        <p:nvGrpSpPr>
          <p:cNvPr id="18" name="Graphic 18">
            <a:extLst>
              <a:ext uri="{FF2B5EF4-FFF2-40B4-BE49-F238E27FC236}">
                <a16:creationId xmlns:a16="http://schemas.microsoft.com/office/drawing/2014/main" id="{BFA4E675-2D1A-4DC9-E51C-05D34CF4C76B}"/>
              </a:ext>
            </a:extLst>
          </p:cNvPr>
          <p:cNvGrpSpPr/>
          <p:nvPr/>
        </p:nvGrpSpPr>
        <p:grpSpPr>
          <a:xfrm>
            <a:off x="1571404" y="3160703"/>
            <a:ext cx="5521862" cy="4801034"/>
            <a:chOff x="1123609" y="992761"/>
            <a:chExt cx="6562534" cy="5705855"/>
          </a:xfrm>
        </p:grpSpPr>
        <p:sp>
          <p:nvSpPr>
            <p:cNvPr id="19" name="Freeform: Shape 18">
              <a:extLst>
                <a:ext uri="{FF2B5EF4-FFF2-40B4-BE49-F238E27FC236}">
                  <a16:creationId xmlns:a16="http://schemas.microsoft.com/office/drawing/2014/main" id="{8F15718F-460D-DE53-6227-99691B35ABF5}"/>
                </a:ext>
              </a:extLst>
            </p:cNvPr>
            <p:cNvSpPr/>
            <p:nvPr/>
          </p:nvSpPr>
          <p:spPr>
            <a:xfrm>
              <a:off x="1409931" y="2938147"/>
              <a:ext cx="5989320" cy="3595306"/>
            </a:xfrm>
            <a:custGeom>
              <a:avLst/>
              <a:gdLst>
                <a:gd name="connsiteX0" fmla="*/ 5989320 w 5989320"/>
                <a:gd name="connsiteY0" fmla="*/ 3595307 h 3595306"/>
                <a:gd name="connsiteX1" fmla="*/ 0 w 5989320"/>
                <a:gd name="connsiteY1" fmla="*/ 3595307 h 3595306"/>
                <a:gd name="connsiteX2" fmla="*/ 1988820 w 5989320"/>
                <a:gd name="connsiteY2" fmla="*/ 138874 h 3595306"/>
                <a:gd name="connsiteX3" fmla="*/ 1989392 w 5989320"/>
                <a:gd name="connsiteY3" fmla="*/ 139446 h 3595306"/>
                <a:gd name="connsiteX4" fmla="*/ 2256282 w 5989320"/>
                <a:gd name="connsiteY4" fmla="*/ 346900 h 3595306"/>
                <a:gd name="connsiteX5" fmla="*/ 2310003 w 5989320"/>
                <a:gd name="connsiteY5" fmla="*/ 380048 h 3595306"/>
                <a:gd name="connsiteX6" fmla="*/ 2380298 w 5989320"/>
                <a:gd name="connsiteY6" fmla="*/ 432626 h 3595306"/>
                <a:gd name="connsiteX7" fmla="*/ 2384298 w 5989320"/>
                <a:gd name="connsiteY7" fmla="*/ 436626 h 3595306"/>
                <a:gd name="connsiteX8" fmla="*/ 2433447 w 5989320"/>
                <a:gd name="connsiteY8" fmla="*/ 452628 h 3595306"/>
                <a:gd name="connsiteX9" fmla="*/ 2482596 w 5989320"/>
                <a:gd name="connsiteY9" fmla="*/ 436626 h 3595306"/>
                <a:gd name="connsiteX10" fmla="*/ 2485454 w 5989320"/>
                <a:gd name="connsiteY10" fmla="*/ 434340 h 3595306"/>
                <a:gd name="connsiteX11" fmla="*/ 2572321 w 5989320"/>
                <a:gd name="connsiteY11" fmla="*/ 354901 h 3595306"/>
                <a:gd name="connsiteX12" fmla="*/ 2932366 w 5989320"/>
                <a:gd name="connsiteY12" fmla="*/ 25718 h 3595306"/>
                <a:gd name="connsiteX13" fmla="*/ 2942654 w 5989320"/>
                <a:gd name="connsiteY13" fmla="*/ 17716 h 3595306"/>
                <a:gd name="connsiteX14" fmla="*/ 2998089 w 5989320"/>
                <a:gd name="connsiteY14" fmla="*/ 0 h 3595306"/>
                <a:gd name="connsiteX15" fmla="*/ 3063811 w 5989320"/>
                <a:gd name="connsiteY15" fmla="*/ 25718 h 3595306"/>
                <a:gd name="connsiteX16" fmla="*/ 3513011 w 5989320"/>
                <a:gd name="connsiteY16" fmla="*/ 436054 h 3595306"/>
                <a:gd name="connsiteX17" fmla="*/ 3514154 w 5989320"/>
                <a:gd name="connsiteY17" fmla="*/ 437198 h 3595306"/>
                <a:gd name="connsiteX18" fmla="*/ 3540443 w 5989320"/>
                <a:gd name="connsiteY18" fmla="*/ 451485 h 3595306"/>
                <a:gd name="connsiteX19" fmla="*/ 3547301 w 5989320"/>
                <a:gd name="connsiteY19" fmla="*/ 453199 h 3595306"/>
                <a:gd name="connsiteX20" fmla="*/ 3566160 w 5989320"/>
                <a:gd name="connsiteY20" fmla="*/ 454914 h 3595306"/>
                <a:gd name="connsiteX21" fmla="*/ 3573590 w 5989320"/>
                <a:gd name="connsiteY21" fmla="*/ 454914 h 3595306"/>
                <a:gd name="connsiteX22" fmla="*/ 3581019 w 5989320"/>
                <a:gd name="connsiteY22" fmla="*/ 454343 h 3595306"/>
                <a:gd name="connsiteX23" fmla="*/ 3624453 w 5989320"/>
                <a:gd name="connsiteY23" fmla="*/ 440055 h 3595306"/>
                <a:gd name="connsiteX24" fmla="*/ 3714750 w 5989320"/>
                <a:gd name="connsiteY24" fmla="*/ 372046 h 3595306"/>
                <a:gd name="connsiteX25" fmla="*/ 3751326 w 5989320"/>
                <a:gd name="connsiteY25" fmla="*/ 348043 h 3595306"/>
                <a:gd name="connsiteX26" fmla="*/ 3884486 w 5989320"/>
                <a:gd name="connsiteY26" fmla="*/ 244602 h 3595306"/>
                <a:gd name="connsiteX27" fmla="*/ 4007358 w 5989320"/>
                <a:gd name="connsiteY27" fmla="*/ 152019 h 3595306"/>
                <a:gd name="connsiteX28" fmla="*/ 5989320 w 5989320"/>
                <a:gd name="connsiteY28" fmla="*/ 3595307 h 359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89320" h="3595306">
                  <a:moveTo>
                    <a:pt x="5989320" y="3595307"/>
                  </a:moveTo>
                  <a:lnTo>
                    <a:pt x="0" y="3595307"/>
                  </a:lnTo>
                  <a:lnTo>
                    <a:pt x="1988820" y="138874"/>
                  </a:lnTo>
                  <a:lnTo>
                    <a:pt x="1989392" y="139446"/>
                  </a:lnTo>
                  <a:lnTo>
                    <a:pt x="2256282" y="346900"/>
                  </a:lnTo>
                  <a:cubicBezTo>
                    <a:pt x="2272856" y="360045"/>
                    <a:pt x="2291144" y="371475"/>
                    <a:pt x="2310003" y="380048"/>
                  </a:cubicBezTo>
                  <a:lnTo>
                    <a:pt x="2380298" y="432626"/>
                  </a:lnTo>
                  <a:lnTo>
                    <a:pt x="2384298" y="436626"/>
                  </a:lnTo>
                  <a:cubicBezTo>
                    <a:pt x="2394014" y="446341"/>
                    <a:pt x="2412873" y="452628"/>
                    <a:pt x="2433447" y="452628"/>
                  </a:cubicBezTo>
                  <a:cubicBezTo>
                    <a:pt x="2454021" y="452628"/>
                    <a:pt x="2472881" y="446341"/>
                    <a:pt x="2482596" y="436626"/>
                  </a:cubicBezTo>
                  <a:lnTo>
                    <a:pt x="2485454" y="434340"/>
                  </a:lnTo>
                  <a:lnTo>
                    <a:pt x="2572321" y="354901"/>
                  </a:lnTo>
                  <a:lnTo>
                    <a:pt x="2932366" y="25718"/>
                  </a:lnTo>
                  <a:cubicBezTo>
                    <a:pt x="2935796" y="22860"/>
                    <a:pt x="2939225" y="20003"/>
                    <a:pt x="2942654" y="17716"/>
                  </a:cubicBezTo>
                  <a:cubicBezTo>
                    <a:pt x="2959227" y="6286"/>
                    <a:pt x="2978658" y="0"/>
                    <a:pt x="2998089" y="0"/>
                  </a:cubicBezTo>
                  <a:cubicBezTo>
                    <a:pt x="3021521" y="0"/>
                    <a:pt x="3045524" y="8573"/>
                    <a:pt x="3063811" y="25718"/>
                  </a:cubicBezTo>
                  <a:lnTo>
                    <a:pt x="3513011" y="436054"/>
                  </a:lnTo>
                  <a:lnTo>
                    <a:pt x="3514154" y="437198"/>
                  </a:lnTo>
                  <a:cubicBezTo>
                    <a:pt x="3521011" y="444056"/>
                    <a:pt x="3530156" y="448628"/>
                    <a:pt x="3540443" y="451485"/>
                  </a:cubicBezTo>
                  <a:cubicBezTo>
                    <a:pt x="3542729" y="452056"/>
                    <a:pt x="3545015" y="452628"/>
                    <a:pt x="3547301" y="453199"/>
                  </a:cubicBezTo>
                  <a:cubicBezTo>
                    <a:pt x="3553587" y="454343"/>
                    <a:pt x="3559874" y="454914"/>
                    <a:pt x="3566160" y="454914"/>
                  </a:cubicBezTo>
                  <a:cubicBezTo>
                    <a:pt x="3568446" y="454914"/>
                    <a:pt x="3571304" y="454914"/>
                    <a:pt x="3573590" y="454914"/>
                  </a:cubicBezTo>
                  <a:cubicBezTo>
                    <a:pt x="3575876" y="454914"/>
                    <a:pt x="3578733" y="454343"/>
                    <a:pt x="3581019" y="454343"/>
                  </a:cubicBezTo>
                  <a:cubicBezTo>
                    <a:pt x="3595878" y="452628"/>
                    <a:pt x="3610737" y="448056"/>
                    <a:pt x="3624453" y="440055"/>
                  </a:cubicBezTo>
                  <a:lnTo>
                    <a:pt x="3714750" y="372046"/>
                  </a:lnTo>
                  <a:cubicBezTo>
                    <a:pt x="3727895" y="365188"/>
                    <a:pt x="3739896" y="357188"/>
                    <a:pt x="3751326" y="348043"/>
                  </a:cubicBezTo>
                  <a:lnTo>
                    <a:pt x="3884486" y="244602"/>
                  </a:lnTo>
                  <a:lnTo>
                    <a:pt x="4007358" y="152019"/>
                  </a:lnTo>
                  <a:lnTo>
                    <a:pt x="5989320" y="3595307"/>
                  </a:lnTo>
                  <a:close/>
                </a:path>
              </a:pathLst>
            </a:custGeom>
            <a:solidFill>
              <a:schemeClr val="accent3">
                <a:lumMod val="60000"/>
                <a:lumOff val="40000"/>
              </a:schemeClr>
            </a:solidFill>
            <a:ln w="5715" cap="flat">
              <a:noFill/>
              <a:prstDash val="solid"/>
              <a:miter/>
            </a:ln>
          </p:spPr>
          <p:txBody>
            <a:bodyPr rtlCol="0" anchor="ctr"/>
            <a:lstStyle/>
            <a:p>
              <a:endParaRPr lang="en-GB" dirty="0">
                <a:latin typeface="Poppins" panose="00000500000000000000" pitchFamily="2" charset="0"/>
              </a:endParaRPr>
            </a:p>
          </p:txBody>
        </p:sp>
        <p:sp>
          <p:nvSpPr>
            <p:cNvPr id="32" name="Freeform: Shape 31">
              <a:extLst>
                <a:ext uri="{FF2B5EF4-FFF2-40B4-BE49-F238E27FC236}">
                  <a16:creationId xmlns:a16="http://schemas.microsoft.com/office/drawing/2014/main" id="{7374CD3F-82C7-9408-143E-636D76CDCA63}"/>
                </a:ext>
              </a:extLst>
            </p:cNvPr>
            <p:cNvSpPr/>
            <p:nvPr/>
          </p:nvSpPr>
          <p:spPr>
            <a:xfrm>
              <a:off x="3879954" y="2827275"/>
              <a:ext cx="1160716" cy="340614"/>
            </a:xfrm>
            <a:custGeom>
              <a:avLst/>
              <a:gdLst>
                <a:gd name="connsiteX0" fmla="*/ 1158431 w 1160716"/>
                <a:gd name="connsiteY0" fmla="*/ 340614 h 340614"/>
                <a:gd name="connsiteX1" fmla="*/ 1158431 w 1160716"/>
                <a:gd name="connsiteY1" fmla="*/ 340614 h 340614"/>
                <a:gd name="connsiteX2" fmla="*/ 1160716 w 1160716"/>
                <a:gd name="connsiteY2" fmla="*/ 339471 h 340614"/>
                <a:gd name="connsiteX3" fmla="*/ 1158431 w 1160716"/>
                <a:gd name="connsiteY3" fmla="*/ 340614 h 340614"/>
                <a:gd name="connsiteX4" fmla="*/ 350901 w 1160716"/>
                <a:gd name="connsiteY4" fmla="*/ 13716 h 340614"/>
                <a:gd name="connsiteX5" fmla="*/ 0 w 1160716"/>
                <a:gd name="connsiteY5" fmla="*/ 334328 h 340614"/>
                <a:gd name="connsiteX6" fmla="*/ 15430 w 1160716"/>
                <a:gd name="connsiteY6" fmla="*/ 322326 h 340614"/>
                <a:gd name="connsiteX7" fmla="*/ 367474 w 1160716"/>
                <a:gd name="connsiteY7" fmla="*/ 0 h 340614"/>
                <a:gd name="connsiteX8" fmla="*/ 350901 w 1160716"/>
                <a:gd name="connsiteY8" fmla="*/ 13716 h 3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716" h="340614">
                  <a:moveTo>
                    <a:pt x="1158431" y="340614"/>
                  </a:moveTo>
                  <a:lnTo>
                    <a:pt x="1158431" y="340614"/>
                  </a:lnTo>
                  <a:cubicBezTo>
                    <a:pt x="1159002" y="340614"/>
                    <a:pt x="1160145" y="340043"/>
                    <a:pt x="1160716" y="339471"/>
                  </a:cubicBezTo>
                  <a:cubicBezTo>
                    <a:pt x="1159573" y="340043"/>
                    <a:pt x="1159002" y="340043"/>
                    <a:pt x="1158431" y="340614"/>
                  </a:cubicBezTo>
                  <a:close/>
                  <a:moveTo>
                    <a:pt x="350901" y="13716"/>
                  </a:moveTo>
                  <a:lnTo>
                    <a:pt x="0" y="334328"/>
                  </a:lnTo>
                  <a:cubicBezTo>
                    <a:pt x="5715" y="330899"/>
                    <a:pt x="10858" y="326898"/>
                    <a:pt x="15430" y="322326"/>
                  </a:cubicBezTo>
                  <a:lnTo>
                    <a:pt x="367474" y="0"/>
                  </a:lnTo>
                  <a:cubicBezTo>
                    <a:pt x="361759" y="4572"/>
                    <a:pt x="356044" y="9144"/>
                    <a:pt x="350901" y="13716"/>
                  </a:cubicBezTo>
                  <a:close/>
                </a:path>
              </a:pathLst>
            </a:custGeom>
            <a:solidFill>
              <a:srgbClr val="FFFFFF"/>
            </a:solidFill>
            <a:ln w="5715" cap="flat">
              <a:noFill/>
              <a:prstDash val="solid"/>
              <a:miter/>
            </a:ln>
          </p:spPr>
          <p:txBody>
            <a:bodyPr rtlCol="0" anchor="ctr"/>
            <a:lstStyle/>
            <a:p>
              <a:endParaRPr lang="en-GB" dirty="0">
                <a:latin typeface="Poppins" panose="00000500000000000000" pitchFamily="2" charset="0"/>
              </a:endParaRPr>
            </a:p>
          </p:txBody>
        </p:sp>
        <p:sp>
          <p:nvSpPr>
            <p:cNvPr id="33" name="Freeform: Shape 32">
              <a:extLst>
                <a:ext uri="{FF2B5EF4-FFF2-40B4-BE49-F238E27FC236}">
                  <a16:creationId xmlns:a16="http://schemas.microsoft.com/office/drawing/2014/main" id="{AEACF4AE-C8D7-BF1A-1A68-6E9FA8769B08}"/>
                </a:ext>
              </a:extLst>
            </p:cNvPr>
            <p:cNvSpPr/>
            <p:nvPr/>
          </p:nvSpPr>
          <p:spPr>
            <a:xfrm>
              <a:off x="1123609" y="992761"/>
              <a:ext cx="6562534" cy="5705855"/>
            </a:xfrm>
            <a:custGeom>
              <a:avLst/>
              <a:gdLst>
                <a:gd name="connsiteX0" fmla="*/ 3282696 w 6562534"/>
                <a:gd name="connsiteY0" fmla="*/ 0 h 5705855"/>
                <a:gd name="connsiteX1" fmla="*/ 0 w 6562534"/>
                <a:gd name="connsiteY1" fmla="*/ 5705856 h 5705855"/>
                <a:gd name="connsiteX2" fmla="*/ 6562534 w 6562534"/>
                <a:gd name="connsiteY2" fmla="*/ 5705856 h 5705855"/>
                <a:gd name="connsiteX3" fmla="*/ 3282696 w 6562534"/>
                <a:gd name="connsiteY3" fmla="*/ 0 h 5705855"/>
                <a:gd name="connsiteX4" fmla="*/ 3283839 w 6562534"/>
                <a:gd name="connsiteY4" fmla="*/ 332613 h 5705855"/>
                <a:gd name="connsiteX5" fmla="*/ 4215384 w 6562534"/>
                <a:gd name="connsiteY5" fmla="*/ 1944815 h 5705855"/>
                <a:gd name="connsiteX6" fmla="*/ 4069652 w 6562534"/>
                <a:gd name="connsiteY6" fmla="*/ 2058543 h 5705855"/>
                <a:gd name="connsiteX7" fmla="*/ 3914204 w 6562534"/>
                <a:gd name="connsiteY7" fmla="*/ 2175129 h 5705855"/>
                <a:gd name="connsiteX8" fmla="*/ 3916490 w 6562534"/>
                <a:gd name="connsiteY8" fmla="*/ 2173986 h 5705855"/>
                <a:gd name="connsiteX9" fmla="*/ 3914204 w 6562534"/>
                <a:gd name="connsiteY9" fmla="*/ 2175129 h 5705855"/>
                <a:gd name="connsiteX10" fmla="*/ 3911346 w 6562534"/>
                <a:gd name="connsiteY10" fmla="*/ 2176272 h 5705855"/>
                <a:gd name="connsiteX11" fmla="*/ 3876485 w 6562534"/>
                <a:gd name="connsiteY11" fmla="*/ 2182559 h 5705855"/>
                <a:gd name="connsiteX12" fmla="*/ 3858768 w 6562534"/>
                <a:gd name="connsiteY12" fmla="*/ 2180844 h 5705855"/>
                <a:gd name="connsiteX13" fmla="*/ 3845624 w 6562534"/>
                <a:gd name="connsiteY13" fmla="*/ 2177415 h 5705855"/>
                <a:gd name="connsiteX14" fmla="*/ 3837051 w 6562534"/>
                <a:gd name="connsiteY14" fmla="*/ 2173986 h 5705855"/>
                <a:gd name="connsiteX15" fmla="*/ 3830193 w 6562534"/>
                <a:gd name="connsiteY15" fmla="*/ 2170557 h 5705855"/>
                <a:gd name="connsiteX16" fmla="*/ 3825050 w 6562534"/>
                <a:gd name="connsiteY16" fmla="*/ 2167700 h 5705855"/>
                <a:gd name="connsiteX17" fmla="*/ 3810190 w 6562534"/>
                <a:gd name="connsiteY17" fmla="*/ 2156270 h 5705855"/>
                <a:gd name="connsiteX18" fmla="*/ 3350705 w 6562534"/>
                <a:gd name="connsiteY18" fmla="*/ 1735074 h 5705855"/>
                <a:gd name="connsiteX19" fmla="*/ 3290697 w 6562534"/>
                <a:gd name="connsiteY19" fmla="*/ 1714500 h 5705855"/>
                <a:gd name="connsiteX20" fmla="*/ 3230118 w 6562534"/>
                <a:gd name="connsiteY20" fmla="*/ 1735074 h 5705855"/>
                <a:gd name="connsiteX21" fmla="*/ 3122676 w 6562534"/>
                <a:gd name="connsiteY21" fmla="*/ 1833944 h 5705855"/>
                <a:gd name="connsiteX22" fmla="*/ 2770632 w 6562534"/>
                <a:gd name="connsiteY22" fmla="*/ 2156270 h 5705855"/>
                <a:gd name="connsiteX23" fmla="*/ 2755202 w 6562534"/>
                <a:gd name="connsiteY23" fmla="*/ 2168271 h 5705855"/>
                <a:gd name="connsiteX24" fmla="*/ 2704910 w 6562534"/>
                <a:gd name="connsiteY24" fmla="*/ 2182559 h 5705855"/>
                <a:gd name="connsiteX25" fmla="*/ 2676906 w 6562534"/>
                <a:gd name="connsiteY25" fmla="*/ 2178558 h 5705855"/>
                <a:gd name="connsiteX26" fmla="*/ 2374583 w 6562534"/>
                <a:gd name="connsiteY26" fmla="*/ 1951672 h 5705855"/>
                <a:gd name="connsiteX27" fmla="*/ 2373440 w 6562534"/>
                <a:gd name="connsiteY27" fmla="*/ 1950530 h 5705855"/>
                <a:gd name="connsiteX28" fmla="*/ 2365439 w 6562534"/>
                <a:gd name="connsiteY28" fmla="*/ 1944243 h 5705855"/>
                <a:gd name="connsiteX29" fmla="*/ 3283839 w 6562534"/>
                <a:gd name="connsiteY29" fmla="*/ 332613 h 5705855"/>
                <a:gd name="connsiteX30" fmla="*/ 286322 w 6562534"/>
                <a:gd name="connsiteY30" fmla="*/ 5540693 h 5705855"/>
                <a:gd name="connsiteX31" fmla="*/ 2275142 w 6562534"/>
                <a:gd name="connsiteY31" fmla="*/ 2084261 h 5705855"/>
                <a:gd name="connsiteX32" fmla="*/ 2275713 w 6562534"/>
                <a:gd name="connsiteY32" fmla="*/ 2084832 h 5705855"/>
                <a:gd name="connsiteX33" fmla="*/ 2542604 w 6562534"/>
                <a:gd name="connsiteY33" fmla="*/ 2292287 h 5705855"/>
                <a:gd name="connsiteX34" fmla="*/ 2596325 w 6562534"/>
                <a:gd name="connsiteY34" fmla="*/ 2325434 h 5705855"/>
                <a:gd name="connsiteX35" fmla="*/ 2666619 w 6562534"/>
                <a:gd name="connsiteY35" fmla="*/ 2378012 h 5705855"/>
                <a:gd name="connsiteX36" fmla="*/ 2670620 w 6562534"/>
                <a:gd name="connsiteY36" fmla="*/ 2382012 h 5705855"/>
                <a:gd name="connsiteX37" fmla="*/ 2719769 w 6562534"/>
                <a:gd name="connsiteY37" fmla="*/ 2398014 h 5705855"/>
                <a:gd name="connsiteX38" fmla="*/ 2768918 w 6562534"/>
                <a:gd name="connsiteY38" fmla="*/ 2382012 h 5705855"/>
                <a:gd name="connsiteX39" fmla="*/ 2771775 w 6562534"/>
                <a:gd name="connsiteY39" fmla="*/ 2379726 h 5705855"/>
                <a:gd name="connsiteX40" fmla="*/ 2858643 w 6562534"/>
                <a:gd name="connsiteY40" fmla="*/ 2300288 h 5705855"/>
                <a:gd name="connsiteX41" fmla="*/ 3218688 w 6562534"/>
                <a:gd name="connsiteY41" fmla="*/ 1971104 h 5705855"/>
                <a:gd name="connsiteX42" fmla="*/ 3228975 w 6562534"/>
                <a:gd name="connsiteY42" fmla="*/ 1963102 h 5705855"/>
                <a:gd name="connsiteX43" fmla="*/ 3284410 w 6562534"/>
                <a:gd name="connsiteY43" fmla="*/ 1945386 h 5705855"/>
                <a:gd name="connsiteX44" fmla="*/ 3350133 w 6562534"/>
                <a:gd name="connsiteY44" fmla="*/ 1971104 h 5705855"/>
                <a:gd name="connsiteX45" fmla="*/ 3799332 w 6562534"/>
                <a:gd name="connsiteY45" fmla="*/ 2381441 h 5705855"/>
                <a:gd name="connsiteX46" fmla="*/ 3800475 w 6562534"/>
                <a:gd name="connsiteY46" fmla="*/ 2382584 h 5705855"/>
                <a:gd name="connsiteX47" fmla="*/ 3826764 w 6562534"/>
                <a:gd name="connsiteY47" fmla="*/ 2396871 h 5705855"/>
                <a:gd name="connsiteX48" fmla="*/ 3833622 w 6562534"/>
                <a:gd name="connsiteY48" fmla="*/ 2398586 h 5705855"/>
                <a:gd name="connsiteX49" fmla="*/ 3852482 w 6562534"/>
                <a:gd name="connsiteY49" fmla="*/ 2400300 h 5705855"/>
                <a:gd name="connsiteX50" fmla="*/ 3859911 w 6562534"/>
                <a:gd name="connsiteY50" fmla="*/ 2400300 h 5705855"/>
                <a:gd name="connsiteX51" fmla="*/ 3867340 w 6562534"/>
                <a:gd name="connsiteY51" fmla="*/ 2399729 h 5705855"/>
                <a:gd name="connsiteX52" fmla="*/ 3910775 w 6562534"/>
                <a:gd name="connsiteY52" fmla="*/ 2385441 h 5705855"/>
                <a:gd name="connsiteX53" fmla="*/ 4001072 w 6562534"/>
                <a:gd name="connsiteY53" fmla="*/ 2317433 h 5705855"/>
                <a:gd name="connsiteX54" fmla="*/ 4037648 w 6562534"/>
                <a:gd name="connsiteY54" fmla="*/ 2293430 h 5705855"/>
                <a:gd name="connsiteX55" fmla="*/ 4170807 w 6562534"/>
                <a:gd name="connsiteY55" fmla="*/ 2189988 h 5705855"/>
                <a:gd name="connsiteX56" fmla="*/ 4293680 w 6562534"/>
                <a:gd name="connsiteY56" fmla="*/ 2097405 h 5705855"/>
                <a:gd name="connsiteX57" fmla="*/ 6275070 w 6562534"/>
                <a:gd name="connsiteY57" fmla="*/ 5540693 h 5705855"/>
                <a:gd name="connsiteX58" fmla="*/ 286322 w 6562534"/>
                <a:gd name="connsiteY58" fmla="*/ 5540693 h 570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62534" h="5705855">
                  <a:moveTo>
                    <a:pt x="3282696" y="0"/>
                  </a:moveTo>
                  <a:lnTo>
                    <a:pt x="0" y="5705856"/>
                  </a:lnTo>
                  <a:lnTo>
                    <a:pt x="6562534" y="5705856"/>
                  </a:lnTo>
                  <a:lnTo>
                    <a:pt x="3282696" y="0"/>
                  </a:lnTo>
                  <a:close/>
                  <a:moveTo>
                    <a:pt x="3283839" y="332613"/>
                  </a:moveTo>
                  <a:lnTo>
                    <a:pt x="4215384" y="1944815"/>
                  </a:lnTo>
                  <a:lnTo>
                    <a:pt x="4069652" y="2058543"/>
                  </a:lnTo>
                  <a:lnTo>
                    <a:pt x="3914204" y="2175129"/>
                  </a:lnTo>
                  <a:cubicBezTo>
                    <a:pt x="3914775" y="2174558"/>
                    <a:pt x="3915918" y="2174558"/>
                    <a:pt x="3916490" y="2173986"/>
                  </a:cubicBezTo>
                  <a:cubicBezTo>
                    <a:pt x="3915918" y="2174558"/>
                    <a:pt x="3914775" y="2174558"/>
                    <a:pt x="3914204" y="2175129"/>
                  </a:cubicBezTo>
                  <a:cubicBezTo>
                    <a:pt x="3913060" y="2175701"/>
                    <a:pt x="3912489" y="2175701"/>
                    <a:pt x="3911346" y="2176272"/>
                  </a:cubicBezTo>
                  <a:cubicBezTo>
                    <a:pt x="3899916" y="2180844"/>
                    <a:pt x="3888486" y="2182559"/>
                    <a:pt x="3876485" y="2182559"/>
                  </a:cubicBezTo>
                  <a:cubicBezTo>
                    <a:pt x="3870770" y="2182559"/>
                    <a:pt x="3864483" y="2181987"/>
                    <a:pt x="3858768" y="2180844"/>
                  </a:cubicBezTo>
                  <a:cubicBezTo>
                    <a:pt x="3854196" y="2180273"/>
                    <a:pt x="3850195" y="2179130"/>
                    <a:pt x="3845624" y="2177415"/>
                  </a:cubicBezTo>
                  <a:cubicBezTo>
                    <a:pt x="3842766" y="2176272"/>
                    <a:pt x="3839909" y="2175701"/>
                    <a:pt x="3837051" y="2173986"/>
                  </a:cubicBezTo>
                  <a:cubicBezTo>
                    <a:pt x="3834765" y="2172843"/>
                    <a:pt x="3832479" y="2171700"/>
                    <a:pt x="3830193" y="2170557"/>
                  </a:cubicBezTo>
                  <a:cubicBezTo>
                    <a:pt x="3828479" y="2169414"/>
                    <a:pt x="3826764" y="2168843"/>
                    <a:pt x="3825050" y="2167700"/>
                  </a:cubicBezTo>
                  <a:cubicBezTo>
                    <a:pt x="3819906" y="2164271"/>
                    <a:pt x="3814763" y="2160842"/>
                    <a:pt x="3810190" y="2156270"/>
                  </a:cubicBezTo>
                  <a:lnTo>
                    <a:pt x="3350705" y="1735074"/>
                  </a:lnTo>
                  <a:cubicBezTo>
                    <a:pt x="3332988" y="1721358"/>
                    <a:pt x="3311843" y="1714500"/>
                    <a:pt x="3290697" y="1714500"/>
                  </a:cubicBezTo>
                  <a:cubicBezTo>
                    <a:pt x="3269552" y="1714500"/>
                    <a:pt x="3248406" y="1721358"/>
                    <a:pt x="3230118" y="1735074"/>
                  </a:cubicBezTo>
                  <a:lnTo>
                    <a:pt x="3122676" y="1833944"/>
                  </a:lnTo>
                  <a:lnTo>
                    <a:pt x="2770632" y="2156270"/>
                  </a:lnTo>
                  <a:cubicBezTo>
                    <a:pt x="2766060" y="2160842"/>
                    <a:pt x="2760917" y="2164842"/>
                    <a:pt x="2755202" y="2168271"/>
                  </a:cubicBezTo>
                  <a:cubicBezTo>
                    <a:pt x="2739771" y="2177415"/>
                    <a:pt x="2722626" y="2182559"/>
                    <a:pt x="2704910" y="2182559"/>
                  </a:cubicBezTo>
                  <a:cubicBezTo>
                    <a:pt x="2695766" y="2182559"/>
                    <a:pt x="2686050" y="2181416"/>
                    <a:pt x="2676906" y="2178558"/>
                  </a:cubicBezTo>
                  <a:lnTo>
                    <a:pt x="2374583" y="1951672"/>
                  </a:lnTo>
                  <a:lnTo>
                    <a:pt x="2373440" y="1950530"/>
                  </a:lnTo>
                  <a:lnTo>
                    <a:pt x="2365439" y="1944243"/>
                  </a:lnTo>
                  <a:lnTo>
                    <a:pt x="3283839" y="332613"/>
                  </a:lnTo>
                  <a:close/>
                  <a:moveTo>
                    <a:pt x="286322" y="5540693"/>
                  </a:moveTo>
                  <a:lnTo>
                    <a:pt x="2275142" y="2084261"/>
                  </a:lnTo>
                  <a:lnTo>
                    <a:pt x="2275713" y="2084832"/>
                  </a:lnTo>
                  <a:lnTo>
                    <a:pt x="2542604" y="2292287"/>
                  </a:lnTo>
                  <a:cubicBezTo>
                    <a:pt x="2559177" y="2305431"/>
                    <a:pt x="2577465" y="2316861"/>
                    <a:pt x="2596325" y="2325434"/>
                  </a:cubicBezTo>
                  <a:lnTo>
                    <a:pt x="2666619" y="2378012"/>
                  </a:lnTo>
                  <a:lnTo>
                    <a:pt x="2670620" y="2382012"/>
                  </a:lnTo>
                  <a:cubicBezTo>
                    <a:pt x="2680335" y="2391728"/>
                    <a:pt x="2699195" y="2398014"/>
                    <a:pt x="2719769" y="2398014"/>
                  </a:cubicBezTo>
                  <a:cubicBezTo>
                    <a:pt x="2740343" y="2398014"/>
                    <a:pt x="2759202" y="2391728"/>
                    <a:pt x="2768918" y="2382012"/>
                  </a:cubicBezTo>
                  <a:lnTo>
                    <a:pt x="2771775" y="2379726"/>
                  </a:lnTo>
                  <a:lnTo>
                    <a:pt x="2858643" y="2300288"/>
                  </a:lnTo>
                  <a:lnTo>
                    <a:pt x="3218688" y="1971104"/>
                  </a:lnTo>
                  <a:cubicBezTo>
                    <a:pt x="3222117" y="1968246"/>
                    <a:pt x="3225546" y="1965389"/>
                    <a:pt x="3228975" y="1963102"/>
                  </a:cubicBezTo>
                  <a:cubicBezTo>
                    <a:pt x="3245549" y="1951672"/>
                    <a:pt x="3264980" y="1945386"/>
                    <a:pt x="3284410" y="1945386"/>
                  </a:cubicBezTo>
                  <a:cubicBezTo>
                    <a:pt x="3307842" y="1945386"/>
                    <a:pt x="3331845" y="1953959"/>
                    <a:pt x="3350133" y="1971104"/>
                  </a:cubicBezTo>
                  <a:lnTo>
                    <a:pt x="3799332" y="2381441"/>
                  </a:lnTo>
                  <a:lnTo>
                    <a:pt x="3800475" y="2382584"/>
                  </a:lnTo>
                  <a:cubicBezTo>
                    <a:pt x="3807333" y="2389442"/>
                    <a:pt x="3816477" y="2394014"/>
                    <a:pt x="3826764" y="2396871"/>
                  </a:cubicBezTo>
                  <a:cubicBezTo>
                    <a:pt x="3829050" y="2397443"/>
                    <a:pt x="3831336" y="2398014"/>
                    <a:pt x="3833622" y="2398586"/>
                  </a:cubicBezTo>
                  <a:cubicBezTo>
                    <a:pt x="3839909" y="2399729"/>
                    <a:pt x="3846195" y="2400300"/>
                    <a:pt x="3852482" y="2400300"/>
                  </a:cubicBezTo>
                  <a:cubicBezTo>
                    <a:pt x="3854768" y="2400300"/>
                    <a:pt x="3857625" y="2400300"/>
                    <a:pt x="3859911" y="2400300"/>
                  </a:cubicBezTo>
                  <a:cubicBezTo>
                    <a:pt x="3862197" y="2400300"/>
                    <a:pt x="3865055" y="2399729"/>
                    <a:pt x="3867340" y="2399729"/>
                  </a:cubicBezTo>
                  <a:cubicBezTo>
                    <a:pt x="3882200" y="2398014"/>
                    <a:pt x="3897059" y="2393442"/>
                    <a:pt x="3910775" y="2385441"/>
                  </a:cubicBezTo>
                  <a:lnTo>
                    <a:pt x="4001072" y="2317433"/>
                  </a:lnTo>
                  <a:cubicBezTo>
                    <a:pt x="4014216" y="2310575"/>
                    <a:pt x="4026218" y="2302574"/>
                    <a:pt x="4037648" y="2293430"/>
                  </a:cubicBezTo>
                  <a:lnTo>
                    <a:pt x="4170807" y="2189988"/>
                  </a:lnTo>
                  <a:lnTo>
                    <a:pt x="4293680" y="2097405"/>
                  </a:lnTo>
                  <a:lnTo>
                    <a:pt x="6275070" y="5540693"/>
                  </a:lnTo>
                  <a:lnTo>
                    <a:pt x="286322" y="5540693"/>
                  </a:lnTo>
                  <a:close/>
                </a:path>
              </a:pathLst>
            </a:custGeom>
            <a:solidFill>
              <a:srgbClr val="FFFFFF"/>
            </a:solidFill>
            <a:ln w="5715" cap="flat">
              <a:noFill/>
              <a:prstDash val="solid"/>
              <a:miter/>
            </a:ln>
          </p:spPr>
          <p:txBody>
            <a:bodyPr rtlCol="0" anchor="ctr"/>
            <a:lstStyle/>
            <a:p>
              <a:endParaRPr lang="en-GB" dirty="0">
                <a:latin typeface="Poppins" panose="00000500000000000000" pitchFamily="2" charset="0"/>
              </a:endParaRPr>
            </a:p>
          </p:txBody>
        </p:sp>
        <p:sp>
          <p:nvSpPr>
            <p:cNvPr id="34" name="Freeform: Shape 33">
              <a:extLst>
                <a:ext uri="{FF2B5EF4-FFF2-40B4-BE49-F238E27FC236}">
                  <a16:creationId xmlns:a16="http://schemas.microsoft.com/office/drawing/2014/main" id="{33EF76E7-243D-610F-8B6B-B3B8C3CA4A0F}"/>
                </a:ext>
              </a:extLst>
            </p:cNvPr>
            <p:cNvSpPr/>
            <p:nvPr/>
          </p:nvSpPr>
          <p:spPr>
            <a:xfrm>
              <a:off x="3489047" y="1325374"/>
              <a:ext cx="1849945" cy="1849945"/>
            </a:xfrm>
            <a:custGeom>
              <a:avLst/>
              <a:gdLst>
                <a:gd name="connsiteX0" fmla="*/ 1849946 w 1849945"/>
                <a:gd name="connsiteY0" fmla="*/ 1612773 h 1849945"/>
                <a:gd name="connsiteX1" fmla="*/ 1704213 w 1849945"/>
                <a:gd name="connsiteY1" fmla="*/ 1725930 h 1849945"/>
                <a:gd name="connsiteX2" fmla="*/ 1548765 w 1849945"/>
                <a:gd name="connsiteY2" fmla="*/ 1842516 h 1849945"/>
                <a:gd name="connsiteX3" fmla="*/ 1545908 w 1849945"/>
                <a:gd name="connsiteY3" fmla="*/ 1843659 h 1849945"/>
                <a:gd name="connsiteX4" fmla="*/ 1511046 w 1849945"/>
                <a:gd name="connsiteY4" fmla="*/ 1849946 h 1849945"/>
                <a:gd name="connsiteX5" fmla="*/ 1493329 w 1849945"/>
                <a:gd name="connsiteY5" fmla="*/ 1848231 h 1849945"/>
                <a:gd name="connsiteX6" fmla="*/ 1480185 w 1849945"/>
                <a:gd name="connsiteY6" fmla="*/ 1844802 h 1849945"/>
                <a:gd name="connsiteX7" fmla="*/ 1471613 w 1849945"/>
                <a:gd name="connsiteY7" fmla="*/ 1841373 h 1849945"/>
                <a:gd name="connsiteX8" fmla="*/ 1464754 w 1849945"/>
                <a:gd name="connsiteY8" fmla="*/ 1837944 h 1849945"/>
                <a:gd name="connsiteX9" fmla="*/ 1459611 w 1849945"/>
                <a:gd name="connsiteY9" fmla="*/ 1835087 h 1849945"/>
                <a:gd name="connsiteX10" fmla="*/ 1444752 w 1849945"/>
                <a:gd name="connsiteY10" fmla="*/ 1823657 h 1849945"/>
                <a:gd name="connsiteX11" fmla="*/ 985266 w 1849945"/>
                <a:gd name="connsiteY11" fmla="*/ 1402461 h 1849945"/>
                <a:gd name="connsiteX12" fmla="*/ 925259 w 1849945"/>
                <a:gd name="connsiteY12" fmla="*/ 1381887 h 1849945"/>
                <a:gd name="connsiteX13" fmla="*/ 864679 w 1849945"/>
                <a:gd name="connsiteY13" fmla="*/ 1402461 h 1849945"/>
                <a:gd name="connsiteX14" fmla="*/ 757238 w 1849945"/>
                <a:gd name="connsiteY14" fmla="*/ 1501331 h 1849945"/>
                <a:gd name="connsiteX15" fmla="*/ 405194 w 1849945"/>
                <a:gd name="connsiteY15" fmla="*/ 1823657 h 1849945"/>
                <a:gd name="connsiteX16" fmla="*/ 389763 w 1849945"/>
                <a:gd name="connsiteY16" fmla="*/ 1835658 h 1849945"/>
                <a:gd name="connsiteX17" fmla="*/ 339471 w 1849945"/>
                <a:gd name="connsiteY17" fmla="*/ 1849946 h 1849945"/>
                <a:gd name="connsiteX18" fmla="*/ 311468 w 1849945"/>
                <a:gd name="connsiteY18" fmla="*/ 1845945 h 1849945"/>
                <a:gd name="connsiteX19" fmla="*/ 9144 w 1849945"/>
                <a:gd name="connsiteY19" fmla="*/ 1619059 h 1849945"/>
                <a:gd name="connsiteX20" fmla="*/ 8001 w 1849945"/>
                <a:gd name="connsiteY20" fmla="*/ 1617917 h 1849945"/>
                <a:gd name="connsiteX21" fmla="*/ 0 w 1849945"/>
                <a:gd name="connsiteY21" fmla="*/ 1611630 h 1849945"/>
                <a:gd name="connsiteX22" fmla="*/ 918401 w 1849945"/>
                <a:gd name="connsiteY22" fmla="*/ 0 h 1849945"/>
                <a:gd name="connsiteX23" fmla="*/ 1849946 w 1849945"/>
                <a:gd name="connsiteY23" fmla="*/ 1612773 h 18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49945" h="1849945">
                  <a:moveTo>
                    <a:pt x="1849946" y="1612773"/>
                  </a:moveTo>
                  <a:lnTo>
                    <a:pt x="1704213" y="1725930"/>
                  </a:lnTo>
                  <a:lnTo>
                    <a:pt x="1548765" y="1842516"/>
                  </a:lnTo>
                  <a:cubicBezTo>
                    <a:pt x="1547622" y="1843088"/>
                    <a:pt x="1547051" y="1843088"/>
                    <a:pt x="1545908" y="1843659"/>
                  </a:cubicBezTo>
                  <a:cubicBezTo>
                    <a:pt x="1534478" y="1848231"/>
                    <a:pt x="1523048" y="1849946"/>
                    <a:pt x="1511046" y="1849946"/>
                  </a:cubicBezTo>
                  <a:cubicBezTo>
                    <a:pt x="1505331" y="1849946"/>
                    <a:pt x="1499044" y="1849374"/>
                    <a:pt x="1493329" y="1848231"/>
                  </a:cubicBezTo>
                  <a:cubicBezTo>
                    <a:pt x="1488758" y="1847659"/>
                    <a:pt x="1484757" y="1846517"/>
                    <a:pt x="1480185" y="1844802"/>
                  </a:cubicBezTo>
                  <a:cubicBezTo>
                    <a:pt x="1477328" y="1843659"/>
                    <a:pt x="1474470" y="1843088"/>
                    <a:pt x="1471613" y="1841373"/>
                  </a:cubicBezTo>
                  <a:cubicBezTo>
                    <a:pt x="1469327" y="1840230"/>
                    <a:pt x="1467041" y="1839087"/>
                    <a:pt x="1464754" y="1837944"/>
                  </a:cubicBezTo>
                  <a:cubicBezTo>
                    <a:pt x="1463040" y="1836801"/>
                    <a:pt x="1461326" y="1836229"/>
                    <a:pt x="1459611" y="1835087"/>
                  </a:cubicBezTo>
                  <a:cubicBezTo>
                    <a:pt x="1454468" y="1831658"/>
                    <a:pt x="1449324" y="1828229"/>
                    <a:pt x="1444752" y="1823657"/>
                  </a:cubicBezTo>
                  <a:lnTo>
                    <a:pt x="985266" y="1402461"/>
                  </a:lnTo>
                  <a:cubicBezTo>
                    <a:pt x="967549" y="1388745"/>
                    <a:pt x="946404" y="1381887"/>
                    <a:pt x="925259" y="1381887"/>
                  </a:cubicBezTo>
                  <a:cubicBezTo>
                    <a:pt x="904113" y="1381887"/>
                    <a:pt x="882968" y="1388745"/>
                    <a:pt x="864679" y="1402461"/>
                  </a:cubicBezTo>
                  <a:lnTo>
                    <a:pt x="757238" y="1501331"/>
                  </a:lnTo>
                  <a:lnTo>
                    <a:pt x="405194" y="1823657"/>
                  </a:lnTo>
                  <a:cubicBezTo>
                    <a:pt x="400622" y="1828229"/>
                    <a:pt x="395478" y="1832229"/>
                    <a:pt x="389763" y="1835658"/>
                  </a:cubicBezTo>
                  <a:cubicBezTo>
                    <a:pt x="374333" y="1844802"/>
                    <a:pt x="357188" y="1849946"/>
                    <a:pt x="339471" y="1849946"/>
                  </a:cubicBezTo>
                  <a:cubicBezTo>
                    <a:pt x="330327" y="1849946"/>
                    <a:pt x="320612" y="1848803"/>
                    <a:pt x="311468" y="1845945"/>
                  </a:cubicBezTo>
                  <a:lnTo>
                    <a:pt x="9144" y="1619059"/>
                  </a:lnTo>
                  <a:lnTo>
                    <a:pt x="8001" y="1617917"/>
                  </a:lnTo>
                  <a:lnTo>
                    <a:pt x="0" y="1611630"/>
                  </a:lnTo>
                  <a:lnTo>
                    <a:pt x="918401" y="0"/>
                  </a:lnTo>
                  <a:lnTo>
                    <a:pt x="1849946" y="1612773"/>
                  </a:lnTo>
                  <a:close/>
                </a:path>
              </a:pathLst>
            </a:custGeom>
            <a:solidFill>
              <a:schemeClr val="accent3">
                <a:lumMod val="60000"/>
                <a:lumOff val="40000"/>
              </a:schemeClr>
            </a:solidFill>
            <a:ln w="5715" cap="flat">
              <a:noFill/>
              <a:prstDash val="solid"/>
              <a:miter/>
            </a:ln>
          </p:spPr>
          <p:txBody>
            <a:bodyPr rtlCol="0" anchor="ctr"/>
            <a:lstStyle/>
            <a:p>
              <a:endParaRPr lang="en-GB" dirty="0">
                <a:latin typeface="Poppins" panose="00000500000000000000" pitchFamily="2" charset="0"/>
              </a:endParaRPr>
            </a:p>
          </p:txBody>
        </p:sp>
        <p:sp>
          <p:nvSpPr>
            <p:cNvPr id="36" name="Freeform: Shape 35">
              <a:extLst>
                <a:ext uri="{FF2B5EF4-FFF2-40B4-BE49-F238E27FC236}">
                  <a16:creationId xmlns:a16="http://schemas.microsoft.com/office/drawing/2014/main" id="{FD19DBF7-96CB-D3F7-A646-303A5DBA8FA7}"/>
                </a:ext>
              </a:extLst>
            </p:cNvPr>
            <p:cNvSpPr/>
            <p:nvPr/>
          </p:nvSpPr>
          <p:spPr>
            <a:xfrm>
              <a:off x="3982252" y="2954720"/>
              <a:ext cx="370903" cy="337756"/>
            </a:xfrm>
            <a:custGeom>
              <a:avLst/>
              <a:gdLst>
                <a:gd name="connsiteX0" fmla="*/ 360045 w 370903"/>
                <a:gd name="connsiteY0" fmla="*/ 8573 h 337756"/>
                <a:gd name="connsiteX1" fmla="*/ 0 w 370903"/>
                <a:gd name="connsiteY1" fmla="*/ 337757 h 337756"/>
                <a:gd name="connsiteX2" fmla="*/ 25718 w 370903"/>
                <a:gd name="connsiteY2" fmla="*/ 316611 h 337756"/>
                <a:gd name="connsiteX3" fmla="*/ 370904 w 370903"/>
                <a:gd name="connsiteY3" fmla="*/ 0 h 337756"/>
                <a:gd name="connsiteX4" fmla="*/ 360045 w 370903"/>
                <a:gd name="connsiteY4" fmla="*/ 8573 h 337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03" h="337756">
                  <a:moveTo>
                    <a:pt x="360045" y="8573"/>
                  </a:moveTo>
                  <a:lnTo>
                    <a:pt x="0" y="337757"/>
                  </a:lnTo>
                  <a:cubicBezTo>
                    <a:pt x="9144" y="331470"/>
                    <a:pt x="17145" y="324612"/>
                    <a:pt x="25718" y="316611"/>
                  </a:cubicBezTo>
                  <a:lnTo>
                    <a:pt x="370904" y="0"/>
                  </a:lnTo>
                  <a:cubicBezTo>
                    <a:pt x="366903" y="2858"/>
                    <a:pt x="363474" y="5715"/>
                    <a:pt x="360045" y="8573"/>
                  </a:cubicBezTo>
                  <a:close/>
                </a:path>
              </a:pathLst>
            </a:custGeom>
            <a:solidFill>
              <a:srgbClr val="FFFFFF"/>
            </a:solidFill>
            <a:ln w="5715" cap="flat">
              <a:noFill/>
              <a:prstDash val="solid"/>
              <a:miter/>
            </a:ln>
          </p:spPr>
          <p:txBody>
            <a:bodyPr rtlCol="0" anchor="ctr"/>
            <a:lstStyle/>
            <a:p>
              <a:endParaRPr lang="en-GB" dirty="0">
                <a:latin typeface="Poppins" panose="00000500000000000000" pitchFamily="2" charset="0"/>
              </a:endParaRPr>
            </a:p>
          </p:txBody>
        </p:sp>
      </p:grpSp>
    </p:spTree>
    <p:extLst>
      <p:ext uri="{BB962C8B-B14F-4D97-AF65-F5344CB8AC3E}">
        <p14:creationId xmlns:p14="http://schemas.microsoft.com/office/powerpoint/2010/main" val="2989086691"/>
      </p:ext>
    </p:extLst>
  </p:cSld>
  <p:clrMapOvr>
    <a:masterClrMapping/>
  </p:clrMapOvr>
  <mc:AlternateContent xmlns:mc="http://schemas.openxmlformats.org/markup-compatibility/2006" xmlns:p14="http://schemas.microsoft.com/office/powerpoint/2010/main">
    <mc:Choice Requires="p14">
      <p:transition spd="med" p14:dur="700">
        <p14:pan dir="u"/>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decel="100000"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60000">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14:bounceEnd="60000">
                                          <p:cBhvr additive="base">
                                            <p:cTn id="18" dur="500" fill="hold"/>
                                            <p:tgtEl>
                                              <p:spTgt spid="14"/>
                                            </p:tgtEl>
                                            <p:attrNameLst>
                                              <p:attrName>ppt_x</p:attrName>
                                            </p:attrNameLst>
                                          </p:cBhvr>
                                          <p:tavLst>
                                            <p:tav tm="0">
                                              <p:val>
                                                <p:strVal val="#ppt_x"/>
                                              </p:val>
                                            </p:tav>
                                            <p:tav tm="100000">
                                              <p:val>
                                                <p:strVal val="#ppt_x"/>
                                              </p:val>
                                            </p:tav>
                                          </p:tavLst>
                                        </p:anim>
                                        <p:anim calcmode="lin" valueType="num" p14:bounceEnd="60000">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14:presetBounceEnd="60000">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14:bounceEnd="60000">
                                          <p:cBhvr additive="base">
                                            <p:cTn id="22" dur="500" fill="hold"/>
                                            <p:tgtEl>
                                              <p:spTgt spid="17"/>
                                            </p:tgtEl>
                                            <p:attrNameLst>
                                              <p:attrName>ppt_x</p:attrName>
                                            </p:attrNameLst>
                                          </p:cBhvr>
                                          <p:tavLst>
                                            <p:tav tm="0">
                                              <p:val>
                                                <p:strVal val="#ppt_x"/>
                                              </p:val>
                                            </p:tav>
                                            <p:tav tm="100000">
                                              <p:val>
                                                <p:strVal val="#ppt_x"/>
                                              </p:val>
                                            </p:tav>
                                          </p:tavLst>
                                        </p:anim>
                                        <p:anim calcmode="lin" valueType="num" p14:bounceEnd="60000">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14:presetBounceEnd="60000">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14:bounceEnd="60000">
                                          <p:cBhvr additive="base">
                                            <p:cTn id="26" dur="500" fill="hold"/>
                                            <p:tgtEl>
                                              <p:spTgt spid="37"/>
                                            </p:tgtEl>
                                            <p:attrNameLst>
                                              <p:attrName>ppt_x</p:attrName>
                                            </p:attrNameLst>
                                          </p:cBhvr>
                                          <p:tavLst>
                                            <p:tav tm="0">
                                              <p:val>
                                                <p:strVal val="#ppt_x"/>
                                              </p:val>
                                            </p:tav>
                                            <p:tav tm="100000">
                                              <p:val>
                                                <p:strVal val="#ppt_x"/>
                                              </p:val>
                                            </p:tav>
                                          </p:tavLst>
                                        </p:anim>
                                        <p:anim calcmode="lin" valueType="num" p14:bounceEnd="60000">
                                          <p:cBhvr additive="base">
                                            <p:cTn id="2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14:presetBounceEnd="60000">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14:bounceEnd="60000">
                                          <p:cBhvr additive="base">
                                            <p:cTn id="32" dur="50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33" dur="500" fill="hold"/>
                                            <p:tgtEl>
                                              <p:spTgt spid="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14:presetBounceEnd="60000">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14:bounceEnd="60000">
                                          <p:cBhvr additive="base">
                                            <p:cTn id="36" dur="500" fill="hold"/>
                                            <p:tgtEl>
                                              <p:spTgt spid="3"/>
                                            </p:tgtEl>
                                            <p:attrNameLst>
                                              <p:attrName>ppt_x</p:attrName>
                                            </p:attrNameLst>
                                          </p:cBhvr>
                                          <p:tavLst>
                                            <p:tav tm="0">
                                              <p:val>
                                                <p:strVal val="#ppt_x"/>
                                              </p:val>
                                            </p:tav>
                                            <p:tav tm="100000">
                                              <p:val>
                                                <p:strVal val="#ppt_x"/>
                                              </p:val>
                                            </p:tav>
                                          </p:tavLst>
                                        </p:anim>
                                        <p:anim calcmode="lin" valueType="num" p14:bounceEnd="60000">
                                          <p:cBhvr additive="base">
                                            <p:cTn id="37" dur="500" fill="hold"/>
                                            <p:tgtEl>
                                              <p:spTgt spid="3"/>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14:presetBounceEnd="60000">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14:bounceEnd="60000">
                                          <p:cBhvr additive="base">
                                            <p:cTn id="40" dur="500" fill="hold"/>
                                            <p:tgtEl>
                                              <p:spTgt spid="7"/>
                                            </p:tgtEl>
                                            <p:attrNameLst>
                                              <p:attrName>ppt_x</p:attrName>
                                            </p:attrNameLst>
                                          </p:cBhvr>
                                          <p:tavLst>
                                            <p:tav tm="0">
                                              <p:val>
                                                <p:strVal val="#ppt_x"/>
                                              </p:val>
                                            </p:tav>
                                            <p:tav tm="100000">
                                              <p:val>
                                                <p:strVal val="#ppt_x"/>
                                              </p:val>
                                            </p:tav>
                                          </p:tavLst>
                                        </p:anim>
                                        <p:anim calcmode="lin" valueType="num" p14:bounceEnd="60000">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7" grpId="0"/>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decel="100000"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fill="hold"/>
                                            <p:tgtEl>
                                              <p:spTgt spid="37"/>
                                            </p:tgtEl>
                                            <p:attrNameLst>
                                              <p:attrName>ppt_x</p:attrName>
                                            </p:attrNameLst>
                                          </p:cBhvr>
                                          <p:tavLst>
                                            <p:tav tm="0">
                                              <p:val>
                                                <p:strVal val="#ppt_x"/>
                                              </p:val>
                                            </p:tav>
                                            <p:tav tm="100000">
                                              <p:val>
                                                <p:strVal val="#ppt_x"/>
                                              </p:val>
                                            </p:tav>
                                          </p:tavLst>
                                        </p:anim>
                                        <p:anim calcmode="lin" valueType="num">
                                          <p:cBhvr additive="base">
                                            <p:cTn id="27"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ppt_x"/>
                                              </p:val>
                                            </p:tav>
                                            <p:tav tm="100000">
                                              <p:val>
                                                <p:strVal val="#ppt_x"/>
                                              </p:val>
                                            </p:tav>
                                          </p:tavLst>
                                        </p:anim>
                                        <p:anim calcmode="lin" valueType="num">
                                          <p:cBhvr additive="base">
                                            <p:cTn id="4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7" grpId="0"/>
          <p:bldP spid="37"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8EA2B277-014B-DCBD-3EB9-58F9B98BAE7B}"/>
              </a:ext>
            </a:extLst>
          </p:cNvPr>
          <p:cNvSpPr/>
          <p:nvPr/>
        </p:nvSpPr>
        <p:spPr>
          <a:xfrm>
            <a:off x="0" y="339096"/>
            <a:ext cx="12192000" cy="2095433"/>
          </a:xfrm>
          <a:prstGeom prst="rect">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3" name="Graphic 2">
            <a:extLst>
              <a:ext uri="{FF2B5EF4-FFF2-40B4-BE49-F238E27FC236}">
                <a16:creationId xmlns:a16="http://schemas.microsoft.com/office/drawing/2014/main" id="{14E070C7-C5E7-F759-4E9E-63B989B7F2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6694" y="3163347"/>
            <a:ext cx="906260" cy="906260"/>
          </a:xfrm>
          <a:prstGeom prst="rect">
            <a:avLst/>
          </a:prstGeom>
        </p:spPr>
      </p:pic>
      <p:sp>
        <p:nvSpPr>
          <p:cNvPr id="7" name="TextBox 6">
            <a:extLst>
              <a:ext uri="{FF2B5EF4-FFF2-40B4-BE49-F238E27FC236}">
                <a16:creationId xmlns:a16="http://schemas.microsoft.com/office/drawing/2014/main" id="{8BB64EFC-F5BB-8B98-6E3C-4DBA85D8237B}"/>
              </a:ext>
            </a:extLst>
          </p:cNvPr>
          <p:cNvSpPr txBox="1"/>
          <p:nvPr/>
        </p:nvSpPr>
        <p:spPr>
          <a:xfrm>
            <a:off x="7892323" y="5046657"/>
            <a:ext cx="3424292" cy="646331"/>
          </a:xfrm>
          <a:prstGeom prst="rect">
            <a:avLst/>
          </a:prstGeom>
          <a:noFill/>
        </p:spPr>
        <p:txBody>
          <a:bodyPr wrap="square">
            <a:spAutoFit/>
          </a:bodyPr>
          <a:lstStyle/>
          <a:p>
            <a:pPr algn="ctr"/>
            <a:r>
              <a:rPr lang="en-US" sz="1800" b="0" i="0" u="none" strike="noStrike" cap="none" dirty="0">
                <a:solidFill>
                  <a:schemeClr val="accent1">
                    <a:lumMod val="20000"/>
                    <a:lumOff val="80000"/>
                  </a:schemeClr>
                </a:solidFill>
                <a:latin typeface="Poppins" panose="00000500000000000000" pitchFamily="2" charset="0"/>
                <a:ea typeface="Open Sans" panose="020B0606030504020204" pitchFamily="34" charset="0"/>
                <a:cs typeface="Poppins" panose="00000500000000000000" pitchFamily="2" charset="0"/>
                <a:sym typeface="Calibri"/>
              </a:rPr>
              <a:t>Market conduct and consumer protection</a:t>
            </a:r>
            <a:endParaRPr lang="en-GB" sz="1800" dirty="0">
              <a:solidFill>
                <a:schemeClr val="accent1">
                  <a:lumMod val="20000"/>
                  <a:lumOff val="80000"/>
                </a:schemeClr>
              </a:solidFill>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885E0A5B-C2D7-C48C-C30F-0BF638766242}"/>
              </a:ext>
            </a:extLst>
          </p:cNvPr>
          <p:cNvSpPr txBox="1"/>
          <p:nvPr/>
        </p:nvSpPr>
        <p:spPr>
          <a:xfrm>
            <a:off x="7645417" y="4170695"/>
            <a:ext cx="3918104" cy="830997"/>
          </a:xfrm>
          <a:prstGeom prst="rect">
            <a:avLst/>
          </a:prstGeom>
          <a:noFill/>
        </p:spPr>
        <p:txBody>
          <a:bodyPr wrap="square">
            <a:spAutoFit/>
          </a:bodyPr>
          <a:lstStyle/>
          <a:p>
            <a:pPr algn="ctr"/>
            <a:r>
              <a:rPr lang="en-GB" sz="2400" b="0" i="0" u="none" strike="noStrike" cap="none" dirty="0">
                <a:solidFill>
                  <a:schemeClr val="accent1">
                    <a:lumMod val="20000"/>
                    <a:lumOff val="80000"/>
                  </a:schemeClr>
                </a:solidFill>
                <a:latin typeface="+mj-lt"/>
                <a:ea typeface="Open Sans" panose="020B0606030504020204" pitchFamily="34" charset="0"/>
                <a:cs typeface="Poppins Bold" panose="00000800000000000000" pitchFamily="2" charset="0"/>
                <a:sym typeface="Calibri"/>
              </a:rPr>
              <a:t>Financial Conduct Authority (FCA) </a:t>
            </a:r>
            <a:endParaRPr lang="en-GB" sz="2400" dirty="0">
              <a:solidFill>
                <a:schemeClr val="accent1">
                  <a:lumMod val="20000"/>
                  <a:lumOff val="80000"/>
                </a:schemeClr>
              </a:solidFill>
              <a:latin typeface="+mj-lt"/>
              <a:cs typeface="Poppins Bold" panose="00000800000000000000" pitchFamily="2" charset="0"/>
            </a:endParaRPr>
          </a:p>
        </p:txBody>
      </p:sp>
      <p:pic>
        <p:nvPicPr>
          <p:cNvPr id="11" name="Graphic 10">
            <a:extLst>
              <a:ext uri="{FF2B5EF4-FFF2-40B4-BE49-F238E27FC236}">
                <a16:creationId xmlns:a16="http://schemas.microsoft.com/office/drawing/2014/main" id="{B7E99C42-7420-4705-848D-D712A0FE53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9595" y="2972309"/>
            <a:ext cx="1186708" cy="1186708"/>
          </a:xfrm>
          <a:prstGeom prst="rect">
            <a:avLst/>
          </a:prstGeom>
        </p:spPr>
      </p:pic>
      <p:sp>
        <p:nvSpPr>
          <p:cNvPr id="12" name="TextBox 11">
            <a:extLst>
              <a:ext uri="{FF2B5EF4-FFF2-40B4-BE49-F238E27FC236}">
                <a16:creationId xmlns:a16="http://schemas.microsoft.com/office/drawing/2014/main" id="{A191DFD8-C14E-7432-EF03-EC2B7213BAA3}"/>
              </a:ext>
            </a:extLst>
          </p:cNvPr>
          <p:cNvSpPr txBox="1"/>
          <p:nvPr/>
        </p:nvSpPr>
        <p:spPr>
          <a:xfrm>
            <a:off x="1040803" y="5041231"/>
            <a:ext cx="3424292" cy="646331"/>
          </a:xfrm>
          <a:prstGeom prst="rect">
            <a:avLst/>
          </a:prstGeom>
          <a:noFill/>
        </p:spPr>
        <p:txBody>
          <a:bodyPr wrap="square">
            <a:spAutoFit/>
          </a:bodyPr>
          <a:lstStyle/>
          <a:p>
            <a:pPr algn="ctr"/>
            <a:r>
              <a:rPr lang="en-US" sz="1800" b="0" i="0" u="none" strike="noStrike" cap="none"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Maintenance of financial system stability</a:t>
            </a:r>
            <a:endParaRPr lang="en-GB" sz="1800" dirty="0">
              <a:solidFill>
                <a:schemeClr val="accent3">
                  <a:lumMod val="50000"/>
                </a:schemeClr>
              </a:solidFill>
              <a:latin typeface="Poppins" panose="00000500000000000000" pitchFamily="2" charset="0"/>
              <a:cs typeface="Poppins" panose="00000500000000000000" pitchFamily="2" charset="0"/>
            </a:endParaRPr>
          </a:p>
        </p:txBody>
      </p:sp>
      <p:sp>
        <p:nvSpPr>
          <p:cNvPr id="14" name="TextBox 13">
            <a:extLst>
              <a:ext uri="{FF2B5EF4-FFF2-40B4-BE49-F238E27FC236}">
                <a16:creationId xmlns:a16="http://schemas.microsoft.com/office/drawing/2014/main" id="{06FDD328-80EF-022E-0650-E1EFCEC656F9}"/>
              </a:ext>
            </a:extLst>
          </p:cNvPr>
          <p:cNvSpPr txBox="1"/>
          <p:nvPr/>
        </p:nvSpPr>
        <p:spPr>
          <a:xfrm>
            <a:off x="793897" y="4165269"/>
            <a:ext cx="3918104" cy="830997"/>
          </a:xfrm>
          <a:prstGeom prst="rect">
            <a:avLst/>
          </a:prstGeom>
          <a:noFill/>
        </p:spPr>
        <p:txBody>
          <a:bodyPr wrap="square">
            <a:spAutoFit/>
          </a:bodyPr>
          <a:lstStyle/>
          <a:p>
            <a:pPr algn="ctr"/>
            <a:r>
              <a:rPr lang="en-GB" sz="2400" b="0" i="0" u="none" strike="noStrike" cap="none" dirty="0">
                <a:solidFill>
                  <a:schemeClr val="accent3">
                    <a:lumMod val="50000"/>
                  </a:schemeClr>
                </a:solidFill>
                <a:latin typeface="+mj-lt"/>
                <a:ea typeface="Open Sans" panose="020B0606030504020204" pitchFamily="34" charset="0"/>
                <a:cs typeface="Poppins Bold" panose="00000800000000000000" pitchFamily="2" charset="0"/>
                <a:sym typeface="Calibri"/>
              </a:rPr>
              <a:t>Prudential Regulation Authority (PRA) </a:t>
            </a:r>
            <a:endParaRPr lang="en-GB" sz="2400" dirty="0">
              <a:solidFill>
                <a:schemeClr val="accent3">
                  <a:lumMod val="50000"/>
                </a:schemeClr>
              </a:solidFill>
              <a:latin typeface="+mj-lt"/>
              <a:cs typeface="Poppins Bold" panose="00000800000000000000" pitchFamily="2" charset="0"/>
            </a:endParaRPr>
          </a:p>
        </p:txBody>
      </p:sp>
      <p:grpSp>
        <p:nvGrpSpPr>
          <p:cNvPr id="26" name="Graphic 18">
            <a:extLst>
              <a:ext uri="{FF2B5EF4-FFF2-40B4-BE49-F238E27FC236}">
                <a16:creationId xmlns:a16="http://schemas.microsoft.com/office/drawing/2014/main" id="{6A0C7B25-0AB1-D55B-D46C-93232B8BC638}"/>
              </a:ext>
            </a:extLst>
          </p:cNvPr>
          <p:cNvGrpSpPr/>
          <p:nvPr/>
        </p:nvGrpSpPr>
        <p:grpSpPr>
          <a:xfrm>
            <a:off x="6436568" y="5632303"/>
            <a:ext cx="5521863" cy="4801034"/>
            <a:chOff x="1123609" y="992761"/>
            <a:chExt cx="6562534" cy="5705855"/>
          </a:xfrm>
        </p:grpSpPr>
        <p:sp>
          <p:nvSpPr>
            <p:cNvPr id="27" name="Freeform: Shape 26">
              <a:extLst>
                <a:ext uri="{FF2B5EF4-FFF2-40B4-BE49-F238E27FC236}">
                  <a16:creationId xmlns:a16="http://schemas.microsoft.com/office/drawing/2014/main" id="{2D3B3D43-26A7-9212-5FB2-2FEE21E5820B}"/>
                </a:ext>
              </a:extLst>
            </p:cNvPr>
            <p:cNvSpPr/>
            <p:nvPr/>
          </p:nvSpPr>
          <p:spPr>
            <a:xfrm>
              <a:off x="1409931" y="2938147"/>
              <a:ext cx="5989320" cy="3595306"/>
            </a:xfrm>
            <a:custGeom>
              <a:avLst/>
              <a:gdLst>
                <a:gd name="connsiteX0" fmla="*/ 5989320 w 5989320"/>
                <a:gd name="connsiteY0" fmla="*/ 3595307 h 3595306"/>
                <a:gd name="connsiteX1" fmla="*/ 0 w 5989320"/>
                <a:gd name="connsiteY1" fmla="*/ 3595307 h 3595306"/>
                <a:gd name="connsiteX2" fmla="*/ 1988820 w 5989320"/>
                <a:gd name="connsiteY2" fmla="*/ 138874 h 3595306"/>
                <a:gd name="connsiteX3" fmla="*/ 1989392 w 5989320"/>
                <a:gd name="connsiteY3" fmla="*/ 139446 h 3595306"/>
                <a:gd name="connsiteX4" fmla="*/ 2256282 w 5989320"/>
                <a:gd name="connsiteY4" fmla="*/ 346900 h 3595306"/>
                <a:gd name="connsiteX5" fmla="*/ 2310003 w 5989320"/>
                <a:gd name="connsiteY5" fmla="*/ 380048 h 3595306"/>
                <a:gd name="connsiteX6" fmla="*/ 2380298 w 5989320"/>
                <a:gd name="connsiteY6" fmla="*/ 432626 h 3595306"/>
                <a:gd name="connsiteX7" fmla="*/ 2384298 w 5989320"/>
                <a:gd name="connsiteY7" fmla="*/ 436626 h 3595306"/>
                <a:gd name="connsiteX8" fmla="*/ 2433447 w 5989320"/>
                <a:gd name="connsiteY8" fmla="*/ 452628 h 3595306"/>
                <a:gd name="connsiteX9" fmla="*/ 2482596 w 5989320"/>
                <a:gd name="connsiteY9" fmla="*/ 436626 h 3595306"/>
                <a:gd name="connsiteX10" fmla="*/ 2485454 w 5989320"/>
                <a:gd name="connsiteY10" fmla="*/ 434340 h 3595306"/>
                <a:gd name="connsiteX11" fmla="*/ 2572321 w 5989320"/>
                <a:gd name="connsiteY11" fmla="*/ 354901 h 3595306"/>
                <a:gd name="connsiteX12" fmla="*/ 2932366 w 5989320"/>
                <a:gd name="connsiteY12" fmla="*/ 25718 h 3595306"/>
                <a:gd name="connsiteX13" fmla="*/ 2942654 w 5989320"/>
                <a:gd name="connsiteY13" fmla="*/ 17716 h 3595306"/>
                <a:gd name="connsiteX14" fmla="*/ 2998089 w 5989320"/>
                <a:gd name="connsiteY14" fmla="*/ 0 h 3595306"/>
                <a:gd name="connsiteX15" fmla="*/ 3063811 w 5989320"/>
                <a:gd name="connsiteY15" fmla="*/ 25718 h 3595306"/>
                <a:gd name="connsiteX16" fmla="*/ 3513011 w 5989320"/>
                <a:gd name="connsiteY16" fmla="*/ 436054 h 3595306"/>
                <a:gd name="connsiteX17" fmla="*/ 3514154 w 5989320"/>
                <a:gd name="connsiteY17" fmla="*/ 437198 h 3595306"/>
                <a:gd name="connsiteX18" fmla="*/ 3540443 w 5989320"/>
                <a:gd name="connsiteY18" fmla="*/ 451485 h 3595306"/>
                <a:gd name="connsiteX19" fmla="*/ 3547301 w 5989320"/>
                <a:gd name="connsiteY19" fmla="*/ 453199 h 3595306"/>
                <a:gd name="connsiteX20" fmla="*/ 3566160 w 5989320"/>
                <a:gd name="connsiteY20" fmla="*/ 454914 h 3595306"/>
                <a:gd name="connsiteX21" fmla="*/ 3573590 w 5989320"/>
                <a:gd name="connsiteY21" fmla="*/ 454914 h 3595306"/>
                <a:gd name="connsiteX22" fmla="*/ 3581019 w 5989320"/>
                <a:gd name="connsiteY22" fmla="*/ 454343 h 3595306"/>
                <a:gd name="connsiteX23" fmla="*/ 3624453 w 5989320"/>
                <a:gd name="connsiteY23" fmla="*/ 440055 h 3595306"/>
                <a:gd name="connsiteX24" fmla="*/ 3714750 w 5989320"/>
                <a:gd name="connsiteY24" fmla="*/ 372046 h 3595306"/>
                <a:gd name="connsiteX25" fmla="*/ 3751326 w 5989320"/>
                <a:gd name="connsiteY25" fmla="*/ 348043 h 3595306"/>
                <a:gd name="connsiteX26" fmla="*/ 3884486 w 5989320"/>
                <a:gd name="connsiteY26" fmla="*/ 244602 h 3595306"/>
                <a:gd name="connsiteX27" fmla="*/ 4007358 w 5989320"/>
                <a:gd name="connsiteY27" fmla="*/ 152019 h 3595306"/>
                <a:gd name="connsiteX28" fmla="*/ 5989320 w 5989320"/>
                <a:gd name="connsiteY28" fmla="*/ 3595307 h 359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89320" h="3595306">
                  <a:moveTo>
                    <a:pt x="5989320" y="3595307"/>
                  </a:moveTo>
                  <a:lnTo>
                    <a:pt x="0" y="3595307"/>
                  </a:lnTo>
                  <a:lnTo>
                    <a:pt x="1988820" y="138874"/>
                  </a:lnTo>
                  <a:lnTo>
                    <a:pt x="1989392" y="139446"/>
                  </a:lnTo>
                  <a:lnTo>
                    <a:pt x="2256282" y="346900"/>
                  </a:lnTo>
                  <a:cubicBezTo>
                    <a:pt x="2272856" y="360045"/>
                    <a:pt x="2291144" y="371475"/>
                    <a:pt x="2310003" y="380048"/>
                  </a:cubicBezTo>
                  <a:lnTo>
                    <a:pt x="2380298" y="432626"/>
                  </a:lnTo>
                  <a:lnTo>
                    <a:pt x="2384298" y="436626"/>
                  </a:lnTo>
                  <a:cubicBezTo>
                    <a:pt x="2394014" y="446341"/>
                    <a:pt x="2412873" y="452628"/>
                    <a:pt x="2433447" y="452628"/>
                  </a:cubicBezTo>
                  <a:cubicBezTo>
                    <a:pt x="2454021" y="452628"/>
                    <a:pt x="2472881" y="446341"/>
                    <a:pt x="2482596" y="436626"/>
                  </a:cubicBezTo>
                  <a:lnTo>
                    <a:pt x="2485454" y="434340"/>
                  </a:lnTo>
                  <a:lnTo>
                    <a:pt x="2572321" y="354901"/>
                  </a:lnTo>
                  <a:lnTo>
                    <a:pt x="2932366" y="25718"/>
                  </a:lnTo>
                  <a:cubicBezTo>
                    <a:pt x="2935796" y="22860"/>
                    <a:pt x="2939225" y="20003"/>
                    <a:pt x="2942654" y="17716"/>
                  </a:cubicBezTo>
                  <a:cubicBezTo>
                    <a:pt x="2959227" y="6286"/>
                    <a:pt x="2978658" y="0"/>
                    <a:pt x="2998089" y="0"/>
                  </a:cubicBezTo>
                  <a:cubicBezTo>
                    <a:pt x="3021521" y="0"/>
                    <a:pt x="3045524" y="8573"/>
                    <a:pt x="3063811" y="25718"/>
                  </a:cubicBezTo>
                  <a:lnTo>
                    <a:pt x="3513011" y="436054"/>
                  </a:lnTo>
                  <a:lnTo>
                    <a:pt x="3514154" y="437198"/>
                  </a:lnTo>
                  <a:cubicBezTo>
                    <a:pt x="3521011" y="444056"/>
                    <a:pt x="3530156" y="448628"/>
                    <a:pt x="3540443" y="451485"/>
                  </a:cubicBezTo>
                  <a:cubicBezTo>
                    <a:pt x="3542729" y="452056"/>
                    <a:pt x="3545015" y="452628"/>
                    <a:pt x="3547301" y="453199"/>
                  </a:cubicBezTo>
                  <a:cubicBezTo>
                    <a:pt x="3553587" y="454343"/>
                    <a:pt x="3559874" y="454914"/>
                    <a:pt x="3566160" y="454914"/>
                  </a:cubicBezTo>
                  <a:cubicBezTo>
                    <a:pt x="3568446" y="454914"/>
                    <a:pt x="3571304" y="454914"/>
                    <a:pt x="3573590" y="454914"/>
                  </a:cubicBezTo>
                  <a:cubicBezTo>
                    <a:pt x="3575876" y="454914"/>
                    <a:pt x="3578733" y="454343"/>
                    <a:pt x="3581019" y="454343"/>
                  </a:cubicBezTo>
                  <a:cubicBezTo>
                    <a:pt x="3595878" y="452628"/>
                    <a:pt x="3610737" y="448056"/>
                    <a:pt x="3624453" y="440055"/>
                  </a:cubicBezTo>
                  <a:lnTo>
                    <a:pt x="3714750" y="372046"/>
                  </a:lnTo>
                  <a:cubicBezTo>
                    <a:pt x="3727895" y="365188"/>
                    <a:pt x="3739896" y="357188"/>
                    <a:pt x="3751326" y="348043"/>
                  </a:cubicBezTo>
                  <a:lnTo>
                    <a:pt x="3884486" y="244602"/>
                  </a:lnTo>
                  <a:lnTo>
                    <a:pt x="4007358" y="152019"/>
                  </a:lnTo>
                  <a:lnTo>
                    <a:pt x="5989320" y="3595307"/>
                  </a:lnTo>
                  <a:close/>
                </a:path>
              </a:pathLst>
            </a:custGeom>
            <a:solidFill>
              <a:schemeClr val="accent1">
                <a:lumMod val="40000"/>
                <a:lumOff val="60000"/>
              </a:schemeClr>
            </a:solidFill>
            <a:ln w="5715" cap="flat">
              <a:noFill/>
              <a:prstDash val="solid"/>
              <a:miter/>
            </a:ln>
          </p:spPr>
          <p:txBody>
            <a:bodyPr rtlCol="0" anchor="ctr"/>
            <a:lstStyle/>
            <a:p>
              <a:endParaRPr lang="en-GB" dirty="0">
                <a:latin typeface="Poppins" panose="00000500000000000000" pitchFamily="2" charset="0"/>
              </a:endParaRPr>
            </a:p>
          </p:txBody>
        </p:sp>
        <p:sp>
          <p:nvSpPr>
            <p:cNvPr id="28" name="Freeform: Shape 27">
              <a:extLst>
                <a:ext uri="{FF2B5EF4-FFF2-40B4-BE49-F238E27FC236}">
                  <a16:creationId xmlns:a16="http://schemas.microsoft.com/office/drawing/2014/main" id="{D7D5F479-952B-4BB1-4F09-011782AF7547}"/>
                </a:ext>
              </a:extLst>
            </p:cNvPr>
            <p:cNvSpPr/>
            <p:nvPr/>
          </p:nvSpPr>
          <p:spPr>
            <a:xfrm>
              <a:off x="3879954" y="2827275"/>
              <a:ext cx="1160716" cy="340614"/>
            </a:xfrm>
            <a:custGeom>
              <a:avLst/>
              <a:gdLst>
                <a:gd name="connsiteX0" fmla="*/ 1158431 w 1160716"/>
                <a:gd name="connsiteY0" fmla="*/ 340614 h 340614"/>
                <a:gd name="connsiteX1" fmla="*/ 1158431 w 1160716"/>
                <a:gd name="connsiteY1" fmla="*/ 340614 h 340614"/>
                <a:gd name="connsiteX2" fmla="*/ 1160716 w 1160716"/>
                <a:gd name="connsiteY2" fmla="*/ 339471 h 340614"/>
                <a:gd name="connsiteX3" fmla="*/ 1158431 w 1160716"/>
                <a:gd name="connsiteY3" fmla="*/ 340614 h 340614"/>
                <a:gd name="connsiteX4" fmla="*/ 350901 w 1160716"/>
                <a:gd name="connsiteY4" fmla="*/ 13716 h 340614"/>
                <a:gd name="connsiteX5" fmla="*/ 0 w 1160716"/>
                <a:gd name="connsiteY5" fmla="*/ 334328 h 340614"/>
                <a:gd name="connsiteX6" fmla="*/ 15430 w 1160716"/>
                <a:gd name="connsiteY6" fmla="*/ 322326 h 340614"/>
                <a:gd name="connsiteX7" fmla="*/ 367474 w 1160716"/>
                <a:gd name="connsiteY7" fmla="*/ 0 h 340614"/>
                <a:gd name="connsiteX8" fmla="*/ 350901 w 1160716"/>
                <a:gd name="connsiteY8" fmla="*/ 13716 h 3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716" h="340614">
                  <a:moveTo>
                    <a:pt x="1158431" y="340614"/>
                  </a:moveTo>
                  <a:lnTo>
                    <a:pt x="1158431" y="340614"/>
                  </a:lnTo>
                  <a:cubicBezTo>
                    <a:pt x="1159002" y="340614"/>
                    <a:pt x="1160145" y="340043"/>
                    <a:pt x="1160716" y="339471"/>
                  </a:cubicBezTo>
                  <a:cubicBezTo>
                    <a:pt x="1159573" y="340043"/>
                    <a:pt x="1159002" y="340043"/>
                    <a:pt x="1158431" y="340614"/>
                  </a:cubicBezTo>
                  <a:close/>
                  <a:moveTo>
                    <a:pt x="350901" y="13716"/>
                  </a:moveTo>
                  <a:lnTo>
                    <a:pt x="0" y="334328"/>
                  </a:lnTo>
                  <a:cubicBezTo>
                    <a:pt x="5715" y="330899"/>
                    <a:pt x="10858" y="326898"/>
                    <a:pt x="15430" y="322326"/>
                  </a:cubicBezTo>
                  <a:lnTo>
                    <a:pt x="367474" y="0"/>
                  </a:lnTo>
                  <a:cubicBezTo>
                    <a:pt x="361759" y="4572"/>
                    <a:pt x="356044" y="9144"/>
                    <a:pt x="350901" y="13716"/>
                  </a:cubicBezTo>
                  <a:close/>
                </a:path>
              </a:pathLst>
            </a:custGeom>
            <a:solidFill>
              <a:srgbClr val="FFFFFF"/>
            </a:solidFill>
            <a:ln w="5715" cap="flat">
              <a:noFill/>
              <a:prstDash val="solid"/>
              <a:miter/>
            </a:ln>
          </p:spPr>
          <p:txBody>
            <a:bodyPr rtlCol="0" anchor="ctr"/>
            <a:lstStyle/>
            <a:p>
              <a:endParaRPr lang="en-GB" dirty="0">
                <a:latin typeface="Poppins" panose="00000500000000000000" pitchFamily="2" charset="0"/>
              </a:endParaRPr>
            </a:p>
          </p:txBody>
        </p:sp>
        <p:sp>
          <p:nvSpPr>
            <p:cNvPr id="29" name="Freeform: Shape 28">
              <a:extLst>
                <a:ext uri="{FF2B5EF4-FFF2-40B4-BE49-F238E27FC236}">
                  <a16:creationId xmlns:a16="http://schemas.microsoft.com/office/drawing/2014/main" id="{C66CF144-F9F2-7BEC-140D-D8C059C1BCBB}"/>
                </a:ext>
              </a:extLst>
            </p:cNvPr>
            <p:cNvSpPr/>
            <p:nvPr/>
          </p:nvSpPr>
          <p:spPr>
            <a:xfrm>
              <a:off x="1123609" y="992761"/>
              <a:ext cx="6562534" cy="5705855"/>
            </a:xfrm>
            <a:custGeom>
              <a:avLst/>
              <a:gdLst>
                <a:gd name="connsiteX0" fmla="*/ 3282696 w 6562534"/>
                <a:gd name="connsiteY0" fmla="*/ 0 h 5705855"/>
                <a:gd name="connsiteX1" fmla="*/ 0 w 6562534"/>
                <a:gd name="connsiteY1" fmla="*/ 5705856 h 5705855"/>
                <a:gd name="connsiteX2" fmla="*/ 6562534 w 6562534"/>
                <a:gd name="connsiteY2" fmla="*/ 5705856 h 5705855"/>
                <a:gd name="connsiteX3" fmla="*/ 3282696 w 6562534"/>
                <a:gd name="connsiteY3" fmla="*/ 0 h 5705855"/>
                <a:gd name="connsiteX4" fmla="*/ 3283839 w 6562534"/>
                <a:gd name="connsiteY4" fmla="*/ 332613 h 5705855"/>
                <a:gd name="connsiteX5" fmla="*/ 4215384 w 6562534"/>
                <a:gd name="connsiteY5" fmla="*/ 1944815 h 5705855"/>
                <a:gd name="connsiteX6" fmla="*/ 4069652 w 6562534"/>
                <a:gd name="connsiteY6" fmla="*/ 2058543 h 5705855"/>
                <a:gd name="connsiteX7" fmla="*/ 3914204 w 6562534"/>
                <a:gd name="connsiteY7" fmla="*/ 2175129 h 5705855"/>
                <a:gd name="connsiteX8" fmla="*/ 3916490 w 6562534"/>
                <a:gd name="connsiteY8" fmla="*/ 2173986 h 5705855"/>
                <a:gd name="connsiteX9" fmla="*/ 3914204 w 6562534"/>
                <a:gd name="connsiteY9" fmla="*/ 2175129 h 5705855"/>
                <a:gd name="connsiteX10" fmla="*/ 3911346 w 6562534"/>
                <a:gd name="connsiteY10" fmla="*/ 2176272 h 5705855"/>
                <a:gd name="connsiteX11" fmla="*/ 3876485 w 6562534"/>
                <a:gd name="connsiteY11" fmla="*/ 2182559 h 5705855"/>
                <a:gd name="connsiteX12" fmla="*/ 3858768 w 6562534"/>
                <a:gd name="connsiteY12" fmla="*/ 2180844 h 5705855"/>
                <a:gd name="connsiteX13" fmla="*/ 3845624 w 6562534"/>
                <a:gd name="connsiteY13" fmla="*/ 2177415 h 5705855"/>
                <a:gd name="connsiteX14" fmla="*/ 3837051 w 6562534"/>
                <a:gd name="connsiteY14" fmla="*/ 2173986 h 5705855"/>
                <a:gd name="connsiteX15" fmla="*/ 3830193 w 6562534"/>
                <a:gd name="connsiteY15" fmla="*/ 2170557 h 5705855"/>
                <a:gd name="connsiteX16" fmla="*/ 3825050 w 6562534"/>
                <a:gd name="connsiteY16" fmla="*/ 2167700 h 5705855"/>
                <a:gd name="connsiteX17" fmla="*/ 3810190 w 6562534"/>
                <a:gd name="connsiteY17" fmla="*/ 2156270 h 5705855"/>
                <a:gd name="connsiteX18" fmla="*/ 3350705 w 6562534"/>
                <a:gd name="connsiteY18" fmla="*/ 1735074 h 5705855"/>
                <a:gd name="connsiteX19" fmla="*/ 3290697 w 6562534"/>
                <a:gd name="connsiteY19" fmla="*/ 1714500 h 5705855"/>
                <a:gd name="connsiteX20" fmla="*/ 3230118 w 6562534"/>
                <a:gd name="connsiteY20" fmla="*/ 1735074 h 5705855"/>
                <a:gd name="connsiteX21" fmla="*/ 3122676 w 6562534"/>
                <a:gd name="connsiteY21" fmla="*/ 1833944 h 5705855"/>
                <a:gd name="connsiteX22" fmla="*/ 2770632 w 6562534"/>
                <a:gd name="connsiteY22" fmla="*/ 2156270 h 5705855"/>
                <a:gd name="connsiteX23" fmla="*/ 2755202 w 6562534"/>
                <a:gd name="connsiteY23" fmla="*/ 2168271 h 5705855"/>
                <a:gd name="connsiteX24" fmla="*/ 2704910 w 6562534"/>
                <a:gd name="connsiteY24" fmla="*/ 2182559 h 5705855"/>
                <a:gd name="connsiteX25" fmla="*/ 2676906 w 6562534"/>
                <a:gd name="connsiteY25" fmla="*/ 2178558 h 5705855"/>
                <a:gd name="connsiteX26" fmla="*/ 2374583 w 6562534"/>
                <a:gd name="connsiteY26" fmla="*/ 1951672 h 5705855"/>
                <a:gd name="connsiteX27" fmla="*/ 2373440 w 6562534"/>
                <a:gd name="connsiteY27" fmla="*/ 1950530 h 5705855"/>
                <a:gd name="connsiteX28" fmla="*/ 2365439 w 6562534"/>
                <a:gd name="connsiteY28" fmla="*/ 1944243 h 5705855"/>
                <a:gd name="connsiteX29" fmla="*/ 3283839 w 6562534"/>
                <a:gd name="connsiteY29" fmla="*/ 332613 h 5705855"/>
                <a:gd name="connsiteX30" fmla="*/ 286322 w 6562534"/>
                <a:gd name="connsiteY30" fmla="*/ 5540693 h 5705855"/>
                <a:gd name="connsiteX31" fmla="*/ 2275142 w 6562534"/>
                <a:gd name="connsiteY31" fmla="*/ 2084261 h 5705855"/>
                <a:gd name="connsiteX32" fmla="*/ 2275713 w 6562534"/>
                <a:gd name="connsiteY32" fmla="*/ 2084832 h 5705855"/>
                <a:gd name="connsiteX33" fmla="*/ 2542604 w 6562534"/>
                <a:gd name="connsiteY33" fmla="*/ 2292287 h 5705855"/>
                <a:gd name="connsiteX34" fmla="*/ 2596325 w 6562534"/>
                <a:gd name="connsiteY34" fmla="*/ 2325434 h 5705855"/>
                <a:gd name="connsiteX35" fmla="*/ 2666619 w 6562534"/>
                <a:gd name="connsiteY35" fmla="*/ 2378012 h 5705855"/>
                <a:gd name="connsiteX36" fmla="*/ 2670620 w 6562534"/>
                <a:gd name="connsiteY36" fmla="*/ 2382012 h 5705855"/>
                <a:gd name="connsiteX37" fmla="*/ 2719769 w 6562534"/>
                <a:gd name="connsiteY37" fmla="*/ 2398014 h 5705855"/>
                <a:gd name="connsiteX38" fmla="*/ 2768918 w 6562534"/>
                <a:gd name="connsiteY38" fmla="*/ 2382012 h 5705855"/>
                <a:gd name="connsiteX39" fmla="*/ 2771775 w 6562534"/>
                <a:gd name="connsiteY39" fmla="*/ 2379726 h 5705855"/>
                <a:gd name="connsiteX40" fmla="*/ 2858643 w 6562534"/>
                <a:gd name="connsiteY40" fmla="*/ 2300288 h 5705855"/>
                <a:gd name="connsiteX41" fmla="*/ 3218688 w 6562534"/>
                <a:gd name="connsiteY41" fmla="*/ 1971104 h 5705855"/>
                <a:gd name="connsiteX42" fmla="*/ 3228975 w 6562534"/>
                <a:gd name="connsiteY42" fmla="*/ 1963102 h 5705855"/>
                <a:gd name="connsiteX43" fmla="*/ 3284410 w 6562534"/>
                <a:gd name="connsiteY43" fmla="*/ 1945386 h 5705855"/>
                <a:gd name="connsiteX44" fmla="*/ 3350133 w 6562534"/>
                <a:gd name="connsiteY44" fmla="*/ 1971104 h 5705855"/>
                <a:gd name="connsiteX45" fmla="*/ 3799332 w 6562534"/>
                <a:gd name="connsiteY45" fmla="*/ 2381441 h 5705855"/>
                <a:gd name="connsiteX46" fmla="*/ 3800475 w 6562534"/>
                <a:gd name="connsiteY46" fmla="*/ 2382584 h 5705855"/>
                <a:gd name="connsiteX47" fmla="*/ 3826764 w 6562534"/>
                <a:gd name="connsiteY47" fmla="*/ 2396871 h 5705855"/>
                <a:gd name="connsiteX48" fmla="*/ 3833622 w 6562534"/>
                <a:gd name="connsiteY48" fmla="*/ 2398586 h 5705855"/>
                <a:gd name="connsiteX49" fmla="*/ 3852482 w 6562534"/>
                <a:gd name="connsiteY49" fmla="*/ 2400300 h 5705855"/>
                <a:gd name="connsiteX50" fmla="*/ 3859911 w 6562534"/>
                <a:gd name="connsiteY50" fmla="*/ 2400300 h 5705855"/>
                <a:gd name="connsiteX51" fmla="*/ 3867340 w 6562534"/>
                <a:gd name="connsiteY51" fmla="*/ 2399729 h 5705855"/>
                <a:gd name="connsiteX52" fmla="*/ 3910775 w 6562534"/>
                <a:gd name="connsiteY52" fmla="*/ 2385441 h 5705855"/>
                <a:gd name="connsiteX53" fmla="*/ 4001072 w 6562534"/>
                <a:gd name="connsiteY53" fmla="*/ 2317433 h 5705855"/>
                <a:gd name="connsiteX54" fmla="*/ 4037648 w 6562534"/>
                <a:gd name="connsiteY54" fmla="*/ 2293430 h 5705855"/>
                <a:gd name="connsiteX55" fmla="*/ 4170807 w 6562534"/>
                <a:gd name="connsiteY55" fmla="*/ 2189988 h 5705855"/>
                <a:gd name="connsiteX56" fmla="*/ 4293680 w 6562534"/>
                <a:gd name="connsiteY56" fmla="*/ 2097405 h 5705855"/>
                <a:gd name="connsiteX57" fmla="*/ 6275070 w 6562534"/>
                <a:gd name="connsiteY57" fmla="*/ 5540693 h 5705855"/>
                <a:gd name="connsiteX58" fmla="*/ 286322 w 6562534"/>
                <a:gd name="connsiteY58" fmla="*/ 5540693 h 570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62534" h="5705855">
                  <a:moveTo>
                    <a:pt x="3282696" y="0"/>
                  </a:moveTo>
                  <a:lnTo>
                    <a:pt x="0" y="5705856"/>
                  </a:lnTo>
                  <a:lnTo>
                    <a:pt x="6562534" y="5705856"/>
                  </a:lnTo>
                  <a:lnTo>
                    <a:pt x="3282696" y="0"/>
                  </a:lnTo>
                  <a:close/>
                  <a:moveTo>
                    <a:pt x="3283839" y="332613"/>
                  </a:moveTo>
                  <a:lnTo>
                    <a:pt x="4215384" y="1944815"/>
                  </a:lnTo>
                  <a:lnTo>
                    <a:pt x="4069652" y="2058543"/>
                  </a:lnTo>
                  <a:lnTo>
                    <a:pt x="3914204" y="2175129"/>
                  </a:lnTo>
                  <a:cubicBezTo>
                    <a:pt x="3914775" y="2174558"/>
                    <a:pt x="3915918" y="2174558"/>
                    <a:pt x="3916490" y="2173986"/>
                  </a:cubicBezTo>
                  <a:cubicBezTo>
                    <a:pt x="3915918" y="2174558"/>
                    <a:pt x="3914775" y="2174558"/>
                    <a:pt x="3914204" y="2175129"/>
                  </a:cubicBezTo>
                  <a:cubicBezTo>
                    <a:pt x="3913060" y="2175701"/>
                    <a:pt x="3912489" y="2175701"/>
                    <a:pt x="3911346" y="2176272"/>
                  </a:cubicBezTo>
                  <a:cubicBezTo>
                    <a:pt x="3899916" y="2180844"/>
                    <a:pt x="3888486" y="2182559"/>
                    <a:pt x="3876485" y="2182559"/>
                  </a:cubicBezTo>
                  <a:cubicBezTo>
                    <a:pt x="3870770" y="2182559"/>
                    <a:pt x="3864483" y="2181987"/>
                    <a:pt x="3858768" y="2180844"/>
                  </a:cubicBezTo>
                  <a:cubicBezTo>
                    <a:pt x="3854196" y="2180273"/>
                    <a:pt x="3850195" y="2179130"/>
                    <a:pt x="3845624" y="2177415"/>
                  </a:cubicBezTo>
                  <a:cubicBezTo>
                    <a:pt x="3842766" y="2176272"/>
                    <a:pt x="3839909" y="2175701"/>
                    <a:pt x="3837051" y="2173986"/>
                  </a:cubicBezTo>
                  <a:cubicBezTo>
                    <a:pt x="3834765" y="2172843"/>
                    <a:pt x="3832479" y="2171700"/>
                    <a:pt x="3830193" y="2170557"/>
                  </a:cubicBezTo>
                  <a:cubicBezTo>
                    <a:pt x="3828479" y="2169414"/>
                    <a:pt x="3826764" y="2168843"/>
                    <a:pt x="3825050" y="2167700"/>
                  </a:cubicBezTo>
                  <a:cubicBezTo>
                    <a:pt x="3819906" y="2164271"/>
                    <a:pt x="3814763" y="2160842"/>
                    <a:pt x="3810190" y="2156270"/>
                  </a:cubicBezTo>
                  <a:lnTo>
                    <a:pt x="3350705" y="1735074"/>
                  </a:lnTo>
                  <a:cubicBezTo>
                    <a:pt x="3332988" y="1721358"/>
                    <a:pt x="3311843" y="1714500"/>
                    <a:pt x="3290697" y="1714500"/>
                  </a:cubicBezTo>
                  <a:cubicBezTo>
                    <a:pt x="3269552" y="1714500"/>
                    <a:pt x="3248406" y="1721358"/>
                    <a:pt x="3230118" y="1735074"/>
                  </a:cubicBezTo>
                  <a:lnTo>
                    <a:pt x="3122676" y="1833944"/>
                  </a:lnTo>
                  <a:lnTo>
                    <a:pt x="2770632" y="2156270"/>
                  </a:lnTo>
                  <a:cubicBezTo>
                    <a:pt x="2766060" y="2160842"/>
                    <a:pt x="2760917" y="2164842"/>
                    <a:pt x="2755202" y="2168271"/>
                  </a:cubicBezTo>
                  <a:cubicBezTo>
                    <a:pt x="2739771" y="2177415"/>
                    <a:pt x="2722626" y="2182559"/>
                    <a:pt x="2704910" y="2182559"/>
                  </a:cubicBezTo>
                  <a:cubicBezTo>
                    <a:pt x="2695766" y="2182559"/>
                    <a:pt x="2686050" y="2181416"/>
                    <a:pt x="2676906" y="2178558"/>
                  </a:cubicBezTo>
                  <a:lnTo>
                    <a:pt x="2374583" y="1951672"/>
                  </a:lnTo>
                  <a:lnTo>
                    <a:pt x="2373440" y="1950530"/>
                  </a:lnTo>
                  <a:lnTo>
                    <a:pt x="2365439" y="1944243"/>
                  </a:lnTo>
                  <a:lnTo>
                    <a:pt x="3283839" y="332613"/>
                  </a:lnTo>
                  <a:close/>
                  <a:moveTo>
                    <a:pt x="286322" y="5540693"/>
                  </a:moveTo>
                  <a:lnTo>
                    <a:pt x="2275142" y="2084261"/>
                  </a:lnTo>
                  <a:lnTo>
                    <a:pt x="2275713" y="2084832"/>
                  </a:lnTo>
                  <a:lnTo>
                    <a:pt x="2542604" y="2292287"/>
                  </a:lnTo>
                  <a:cubicBezTo>
                    <a:pt x="2559177" y="2305431"/>
                    <a:pt x="2577465" y="2316861"/>
                    <a:pt x="2596325" y="2325434"/>
                  </a:cubicBezTo>
                  <a:lnTo>
                    <a:pt x="2666619" y="2378012"/>
                  </a:lnTo>
                  <a:lnTo>
                    <a:pt x="2670620" y="2382012"/>
                  </a:lnTo>
                  <a:cubicBezTo>
                    <a:pt x="2680335" y="2391728"/>
                    <a:pt x="2699195" y="2398014"/>
                    <a:pt x="2719769" y="2398014"/>
                  </a:cubicBezTo>
                  <a:cubicBezTo>
                    <a:pt x="2740343" y="2398014"/>
                    <a:pt x="2759202" y="2391728"/>
                    <a:pt x="2768918" y="2382012"/>
                  </a:cubicBezTo>
                  <a:lnTo>
                    <a:pt x="2771775" y="2379726"/>
                  </a:lnTo>
                  <a:lnTo>
                    <a:pt x="2858643" y="2300288"/>
                  </a:lnTo>
                  <a:lnTo>
                    <a:pt x="3218688" y="1971104"/>
                  </a:lnTo>
                  <a:cubicBezTo>
                    <a:pt x="3222117" y="1968246"/>
                    <a:pt x="3225546" y="1965389"/>
                    <a:pt x="3228975" y="1963102"/>
                  </a:cubicBezTo>
                  <a:cubicBezTo>
                    <a:pt x="3245549" y="1951672"/>
                    <a:pt x="3264980" y="1945386"/>
                    <a:pt x="3284410" y="1945386"/>
                  </a:cubicBezTo>
                  <a:cubicBezTo>
                    <a:pt x="3307842" y="1945386"/>
                    <a:pt x="3331845" y="1953959"/>
                    <a:pt x="3350133" y="1971104"/>
                  </a:cubicBezTo>
                  <a:lnTo>
                    <a:pt x="3799332" y="2381441"/>
                  </a:lnTo>
                  <a:lnTo>
                    <a:pt x="3800475" y="2382584"/>
                  </a:lnTo>
                  <a:cubicBezTo>
                    <a:pt x="3807333" y="2389442"/>
                    <a:pt x="3816477" y="2394014"/>
                    <a:pt x="3826764" y="2396871"/>
                  </a:cubicBezTo>
                  <a:cubicBezTo>
                    <a:pt x="3829050" y="2397443"/>
                    <a:pt x="3831336" y="2398014"/>
                    <a:pt x="3833622" y="2398586"/>
                  </a:cubicBezTo>
                  <a:cubicBezTo>
                    <a:pt x="3839909" y="2399729"/>
                    <a:pt x="3846195" y="2400300"/>
                    <a:pt x="3852482" y="2400300"/>
                  </a:cubicBezTo>
                  <a:cubicBezTo>
                    <a:pt x="3854768" y="2400300"/>
                    <a:pt x="3857625" y="2400300"/>
                    <a:pt x="3859911" y="2400300"/>
                  </a:cubicBezTo>
                  <a:cubicBezTo>
                    <a:pt x="3862197" y="2400300"/>
                    <a:pt x="3865055" y="2399729"/>
                    <a:pt x="3867340" y="2399729"/>
                  </a:cubicBezTo>
                  <a:cubicBezTo>
                    <a:pt x="3882200" y="2398014"/>
                    <a:pt x="3897059" y="2393442"/>
                    <a:pt x="3910775" y="2385441"/>
                  </a:cubicBezTo>
                  <a:lnTo>
                    <a:pt x="4001072" y="2317433"/>
                  </a:lnTo>
                  <a:cubicBezTo>
                    <a:pt x="4014216" y="2310575"/>
                    <a:pt x="4026218" y="2302574"/>
                    <a:pt x="4037648" y="2293430"/>
                  </a:cubicBezTo>
                  <a:lnTo>
                    <a:pt x="4170807" y="2189988"/>
                  </a:lnTo>
                  <a:lnTo>
                    <a:pt x="4293680" y="2097405"/>
                  </a:lnTo>
                  <a:lnTo>
                    <a:pt x="6275070" y="5540693"/>
                  </a:lnTo>
                  <a:lnTo>
                    <a:pt x="286322" y="5540693"/>
                  </a:lnTo>
                  <a:close/>
                </a:path>
              </a:pathLst>
            </a:custGeom>
            <a:solidFill>
              <a:srgbClr val="FFFFFF"/>
            </a:solidFill>
            <a:ln w="5715" cap="flat">
              <a:noFill/>
              <a:prstDash val="solid"/>
              <a:miter/>
            </a:ln>
          </p:spPr>
          <p:txBody>
            <a:bodyPr rtlCol="0" anchor="ctr"/>
            <a:lstStyle/>
            <a:p>
              <a:endParaRPr lang="en-GB" dirty="0">
                <a:latin typeface="Poppins" panose="00000500000000000000" pitchFamily="2" charset="0"/>
              </a:endParaRPr>
            </a:p>
          </p:txBody>
        </p:sp>
        <p:sp>
          <p:nvSpPr>
            <p:cNvPr id="30" name="Freeform: Shape 29">
              <a:extLst>
                <a:ext uri="{FF2B5EF4-FFF2-40B4-BE49-F238E27FC236}">
                  <a16:creationId xmlns:a16="http://schemas.microsoft.com/office/drawing/2014/main" id="{469B166E-13E7-9282-F646-B8B7624C0A66}"/>
                </a:ext>
              </a:extLst>
            </p:cNvPr>
            <p:cNvSpPr/>
            <p:nvPr/>
          </p:nvSpPr>
          <p:spPr>
            <a:xfrm>
              <a:off x="3489047" y="1325374"/>
              <a:ext cx="1849945" cy="1849945"/>
            </a:xfrm>
            <a:custGeom>
              <a:avLst/>
              <a:gdLst>
                <a:gd name="connsiteX0" fmla="*/ 1849946 w 1849945"/>
                <a:gd name="connsiteY0" fmla="*/ 1612773 h 1849945"/>
                <a:gd name="connsiteX1" fmla="*/ 1704213 w 1849945"/>
                <a:gd name="connsiteY1" fmla="*/ 1725930 h 1849945"/>
                <a:gd name="connsiteX2" fmla="*/ 1548765 w 1849945"/>
                <a:gd name="connsiteY2" fmla="*/ 1842516 h 1849945"/>
                <a:gd name="connsiteX3" fmla="*/ 1545908 w 1849945"/>
                <a:gd name="connsiteY3" fmla="*/ 1843659 h 1849945"/>
                <a:gd name="connsiteX4" fmla="*/ 1511046 w 1849945"/>
                <a:gd name="connsiteY4" fmla="*/ 1849946 h 1849945"/>
                <a:gd name="connsiteX5" fmla="*/ 1493329 w 1849945"/>
                <a:gd name="connsiteY5" fmla="*/ 1848231 h 1849945"/>
                <a:gd name="connsiteX6" fmla="*/ 1480185 w 1849945"/>
                <a:gd name="connsiteY6" fmla="*/ 1844802 h 1849945"/>
                <a:gd name="connsiteX7" fmla="*/ 1471613 w 1849945"/>
                <a:gd name="connsiteY7" fmla="*/ 1841373 h 1849945"/>
                <a:gd name="connsiteX8" fmla="*/ 1464754 w 1849945"/>
                <a:gd name="connsiteY8" fmla="*/ 1837944 h 1849945"/>
                <a:gd name="connsiteX9" fmla="*/ 1459611 w 1849945"/>
                <a:gd name="connsiteY9" fmla="*/ 1835087 h 1849945"/>
                <a:gd name="connsiteX10" fmla="*/ 1444752 w 1849945"/>
                <a:gd name="connsiteY10" fmla="*/ 1823657 h 1849945"/>
                <a:gd name="connsiteX11" fmla="*/ 985266 w 1849945"/>
                <a:gd name="connsiteY11" fmla="*/ 1402461 h 1849945"/>
                <a:gd name="connsiteX12" fmla="*/ 925259 w 1849945"/>
                <a:gd name="connsiteY12" fmla="*/ 1381887 h 1849945"/>
                <a:gd name="connsiteX13" fmla="*/ 864679 w 1849945"/>
                <a:gd name="connsiteY13" fmla="*/ 1402461 h 1849945"/>
                <a:gd name="connsiteX14" fmla="*/ 757238 w 1849945"/>
                <a:gd name="connsiteY14" fmla="*/ 1501331 h 1849945"/>
                <a:gd name="connsiteX15" fmla="*/ 405194 w 1849945"/>
                <a:gd name="connsiteY15" fmla="*/ 1823657 h 1849945"/>
                <a:gd name="connsiteX16" fmla="*/ 389763 w 1849945"/>
                <a:gd name="connsiteY16" fmla="*/ 1835658 h 1849945"/>
                <a:gd name="connsiteX17" fmla="*/ 339471 w 1849945"/>
                <a:gd name="connsiteY17" fmla="*/ 1849946 h 1849945"/>
                <a:gd name="connsiteX18" fmla="*/ 311468 w 1849945"/>
                <a:gd name="connsiteY18" fmla="*/ 1845945 h 1849945"/>
                <a:gd name="connsiteX19" fmla="*/ 9144 w 1849945"/>
                <a:gd name="connsiteY19" fmla="*/ 1619059 h 1849945"/>
                <a:gd name="connsiteX20" fmla="*/ 8001 w 1849945"/>
                <a:gd name="connsiteY20" fmla="*/ 1617917 h 1849945"/>
                <a:gd name="connsiteX21" fmla="*/ 0 w 1849945"/>
                <a:gd name="connsiteY21" fmla="*/ 1611630 h 1849945"/>
                <a:gd name="connsiteX22" fmla="*/ 918401 w 1849945"/>
                <a:gd name="connsiteY22" fmla="*/ 0 h 1849945"/>
                <a:gd name="connsiteX23" fmla="*/ 1849946 w 1849945"/>
                <a:gd name="connsiteY23" fmla="*/ 1612773 h 18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49945" h="1849945">
                  <a:moveTo>
                    <a:pt x="1849946" y="1612773"/>
                  </a:moveTo>
                  <a:lnTo>
                    <a:pt x="1704213" y="1725930"/>
                  </a:lnTo>
                  <a:lnTo>
                    <a:pt x="1548765" y="1842516"/>
                  </a:lnTo>
                  <a:cubicBezTo>
                    <a:pt x="1547622" y="1843088"/>
                    <a:pt x="1547051" y="1843088"/>
                    <a:pt x="1545908" y="1843659"/>
                  </a:cubicBezTo>
                  <a:cubicBezTo>
                    <a:pt x="1534478" y="1848231"/>
                    <a:pt x="1523048" y="1849946"/>
                    <a:pt x="1511046" y="1849946"/>
                  </a:cubicBezTo>
                  <a:cubicBezTo>
                    <a:pt x="1505331" y="1849946"/>
                    <a:pt x="1499044" y="1849374"/>
                    <a:pt x="1493329" y="1848231"/>
                  </a:cubicBezTo>
                  <a:cubicBezTo>
                    <a:pt x="1488758" y="1847659"/>
                    <a:pt x="1484757" y="1846517"/>
                    <a:pt x="1480185" y="1844802"/>
                  </a:cubicBezTo>
                  <a:cubicBezTo>
                    <a:pt x="1477328" y="1843659"/>
                    <a:pt x="1474470" y="1843088"/>
                    <a:pt x="1471613" y="1841373"/>
                  </a:cubicBezTo>
                  <a:cubicBezTo>
                    <a:pt x="1469327" y="1840230"/>
                    <a:pt x="1467041" y="1839087"/>
                    <a:pt x="1464754" y="1837944"/>
                  </a:cubicBezTo>
                  <a:cubicBezTo>
                    <a:pt x="1463040" y="1836801"/>
                    <a:pt x="1461326" y="1836229"/>
                    <a:pt x="1459611" y="1835087"/>
                  </a:cubicBezTo>
                  <a:cubicBezTo>
                    <a:pt x="1454468" y="1831658"/>
                    <a:pt x="1449324" y="1828229"/>
                    <a:pt x="1444752" y="1823657"/>
                  </a:cubicBezTo>
                  <a:lnTo>
                    <a:pt x="985266" y="1402461"/>
                  </a:lnTo>
                  <a:cubicBezTo>
                    <a:pt x="967549" y="1388745"/>
                    <a:pt x="946404" y="1381887"/>
                    <a:pt x="925259" y="1381887"/>
                  </a:cubicBezTo>
                  <a:cubicBezTo>
                    <a:pt x="904113" y="1381887"/>
                    <a:pt x="882968" y="1388745"/>
                    <a:pt x="864679" y="1402461"/>
                  </a:cubicBezTo>
                  <a:lnTo>
                    <a:pt x="757238" y="1501331"/>
                  </a:lnTo>
                  <a:lnTo>
                    <a:pt x="405194" y="1823657"/>
                  </a:lnTo>
                  <a:cubicBezTo>
                    <a:pt x="400622" y="1828229"/>
                    <a:pt x="395478" y="1832229"/>
                    <a:pt x="389763" y="1835658"/>
                  </a:cubicBezTo>
                  <a:cubicBezTo>
                    <a:pt x="374333" y="1844802"/>
                    <a:pt x="357188" y="1849946"/>
                    <a:pt x="339471" y="1849946"/>
                  </a:cubicBezTo>
                  <a:cubicBezTo>
                    <a:pt x="330327" y="1849946"/>
                    <a:pt x="320612" y="1848803"/>
                    <a:pt x="311468" y="1845945"/>
                  </a:cubicBezTo>
                  <a:lnTo>
                    <a:pt x="9144" y="1619059"/>
                  </a:lnTo>
                  <a:lnTo>
                    <a:pt x="8001" y="1617917"/>
                  </a:lnTo>
                  <a:lnTo>
                    <a:pt x="0" y="1611630"/>
                  </a:lnTo>
                  <a:lnTo>
                    <a:pt x="918401" y="0"/>
                  </a:lnTo>
                  <a:lnTo>
                    <a:pt x="1849946" y="1612773"/>
                  </a:lnTo>
                  <a:close/>
                </a:path>
              </a:pathLst>
            </a:custGeom>
            <a:solidFill>
              <a:schemeClr val="accent1">
                <a:lumMod val="40000"/>
                <a:lumOff val="60000"/>
              </a:schemeClr>
            </a:solidFill>
            <a:ln w="5715" cap="flat">
              <a:noFill/>
              <a:prstDash val="solid"/>
              <a:miter/>
            </a:ln>
          </p:spPr>
          <p:txBody>
            <a:bodyPr rtlCol="0" anchor="ctr"/>
            <a:lstStyle/>
            <a:p>
              <a:endParaRPr lang="en-GB" dirty="0">
                <a:latin typeface="Poppins" panose="00000500000000000000" pitchFamily="2" charset="0"/>
              </a:endParaRPr>
            </a:p>
          </p:txBody>
        </p:sp>
        <p:sp>
          <p:nvSpPr>
            <p:cNvPr id="31" name="Freeform: Shape 30">
              <a:extLst>
                <a:ext uri="{FF2B5EF4-FFF2-40B4-BE49-F238E27FC236}">
                  <a16:creationId xmlns:a16="http://schemas.microsoft.com/office/drawing/2014/main" id="{D76BC335-2731-CE3F-06EE-D9A9CC841EC9}"/>
                </a:ext>
              </a:extLst>
            </p:cNvPr>
            <p:cNvSpPr/>
            <p:nvPr/>
          </p:nvSpPr>
          <p:spPr>
            <a:xfrm>
              <a:off x="3982252" y="2954720"/>
              <a:ext cx="370903" cy="337756"/>
            </a:xfrm>
            <a:custGeom>
              <a:avLst/>
              <a:gdLst>
                <a:gd name="connsiteX0" fmla="*/ 360045 w 370903"/>
                <a:gd name="connsiteY0" fmla="*/ 8573 h 337756"/>
                <a:gd name="connsiteX1" fmla="*/ 0 w 370903"/>
                <a:gd name="connsiteY1" fmla="*/ 337757 h 337756"/>
                <a:gd name="connsiteX2" fmla="*/ 25718 w 370903"/>
                <a:gd name="connsiteY2" fmla="*/ 316611 h 337756"/>
                <a:gd name="connsiteX3" fmla="*/ 370904 w 370903"/>
                <a:gd name="connsiteY3" fmla="*/ 0 h 337756"/>
                <a:gd name="connsiteX4" fmla="*/ 360045 w 370903"/>
                <a:gd name="connsiteY4" fmla="*/ 8573 h 337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03" h="337756">
                  <a:moveTo>
                    <a:pt x="360045" y="8573"/>
                  </a:moveTo>
                  <a:lnTo>
                    <a:pt x="0" y="337757"/>
                  </a:lnTo>
                  <a:cubicBezTo>
                    <a:pt x="9144" y="331470"/>
                    <a:pt x="17145" y="324612"/>
                    <a:pt x="25718" y="316611"/>
                  </a:cubicBezTo>
                  <a:lnTo>
                    <a:pt x="370904" y="0"/>
                  </a:lnTo>
                  <a:cubicBezTo>
                    <a:pt x="366903" y="2858"/>
                    <a:pt x="363474" y="5715"/>
                    <a:pt x="360045" y="8573"/>
                  </a:cubicBezTo>
                  <a:close/>
                </a:path>
              </a:pathLst>
            </a:custGeom>
            <a:solidFill>
              <a:srgbClr val="FFFFFF"/>
            </a:solidFill>
            <a:ln w="5715" cap="flat">
              <a:noFill/>
              <a:prstDash val="solid"/>
              <a:miter/>
            </a:ln>
          </p:spPr>
          <p:txBody>
            <a:bodyPr rtlCol="0" anchor="ctr"/>
            <a:lstStyle/>
            <a:p>
              <a:endParaRPr lang="en-GB" dirty="0">
                <a:latin typeface="Poppins" panose="00000500000000000000" pitchFamily="2" charset="0"/>
              </a:endParaRPr>
            </a:p>
          </p:txBody>
        </p:sp>
      </p:grpSp>
      <p:grpSp>
        <p:nvGrpSpPr>
          <p:cNvPr id="20" name="Graphic 18">
            <a:extLst>
              <a:ext uri="{FF2B5EF4-FFF2-40B4-BE49-F238E27FC236}">
                <a16:creationId xmlns:a16="http://schemas.microsoft.com/office/drawing/2014/main" id="{A2C42CCB-75E9-E683-00AC-C89606C468C2}"/>
              </a:ext>
            </a:extLst>
          </p:cNvPr>
          <p:cNvGrpSpPr/>
          <p:nvPr/>
        </p:nvGrpSpPr>
        <p:grpSpPr>
          <a:xfrm>
            <a:off x="1571403" y="2465174"/>
            <a:ext cx="9189005" cy="7989465"/>
            <a:chOff x="1123609" y="992761"/>
            <a:chExt cx="6562534" cy="5705855"/>
          </a:xfrm>
        </p:grpSpPr>
        <p:sp>
          <p:nvSpPr>
            <p:cNvPr id="21" name="Freeform: Shape 20">
              <a:extLst>
                <a:ext uri="{FF2B5EF4-FFF2-40B4-BE49-F238E27FC236}">
                  <a16:creationId xmlns:a16="http://schemas.microsoft.com/office/drawing/2014/main" id="{A585DEDD-2F3D-97C7-0929-31CBF2A47CB2}"/>
                </a:ext>
              </a:extLst>
            </p:cNvPr>
            <p:cNvSpPr/>
            <p:nvPr/>
          </p:nvSpPr>
          <p:spPr>
            <a:xfrm>
              <a:off x="1409931" y="2938147"/>
              <a:ext cx="5989320" cy="3595306"/>
            </a:xfrm>
            <a:custGeom>
              <a:avLst/>
              <a:gdLst>
                <a:gd name="connsiteX0" fmla="*/ 5989320 w 5989320"/>
                <a:gd name="connsiteY0" fmla="*/ 3595307 h 3595306"/>
                <a:gd name="connsiteX1" fmla="*/ 0 w 5989320"/>
                <a:gd name="connsiteY1" fmla="*/ 3595307 h 3595306"/>
                <a:gd name="connsiteX2" fmla="*/ 1988820 w 5989320"/>
                <a:gd name="connsiteY2" fmla="*/ 138874 h 3595306"/>
                <a:gd name="connsiteX3" fmla="*/ 1989392 w 5989320"/>
                <a:gd name="connsiteY3" fmla="*/ 139446 h 3595306"/>
                <a:gd name="connsiteX4" fmla="*/ 2256282 w 5989320"/>
                <a:gd name="connsiteY4" fmla="*/ 346900 h 3595306"/>
                <a:gd name="connsiteX5" fmla="*/ 2310003 w 5989320"/>
                <a:gd name="connsiteY5" fmla="*/ 380048 h 3595306"/>
                <a:gd name="connsiteX6" fmla="*/ 2380298 w 5989320"/>
                <a:gd name="connsiteY6" fmla="*/ 432626 h 3595306"/>
                <a:gd name="connsiteX7" fmla="*/ 2384298 w 5989320"/>
                <a:gd name="connsiteY7" fmla="*/ 436626 h 3595306"/>
                <a:gd name="connsiteX8" fmla="*/ 2433447 w 5989320"/>
                <a:gd name="connsiteY8" fmla="*/ 452628 h 3595306"/>
                <a:gd name="connsiteX9" fmla="*/ 2482596 w 5989320"/>
                <a:gd name="connsiteY9" fmla="*/ 436626 h 3595306"/>
                <a:gd name="connsiteX10" fmla="*/ 2485454 w 5989320"/>
                <a:gd name="connsiteY10" fmla="*/ 434340 h 3595306"/>
                <a:gd name="connsiteX11" fmla="*/ 2572321 w 5989320"/>
                <a:gd name="connsiteY11" fmla="*/ 354901 h 3595306"/>
                <a:gd name="connsiteX12" fmla="*/ 2932366 w 5989320"/>
                <a:gd name="connsiteY12" fmla="*/ 25718 h 3595306"/>
                <a:gd name="connsiteX13" fmla="*/ 2942654 w 5989320"/>
                <a:gd name="connsiteY13" fmla="*/ 17716 h 3595306"/>
                <a:gd name="connsiteX14" fmla="*/ 2998089 w 5989320"/>
                <a:gd name="connsiteY14" fmla="*/ 0 h 3595306"/>
                <a:gd name="connsiteX15" fmla="*/ 3063811 w 5989320"/>
                <a:gd name="connsiteY15" fmla="*/ 25718 h 3595306"/>
                <a:gd name="connsiteX16" fmla="*/ 3513011 w 5989320"/>
                <a:gd name="connsiteY16" fmla="*/ 436054 h 3595306"/>
                <a:gd name="connsiteX17" fmla="*/ 3514154 w 5989320"/>
                <a:gd name="connsiteY17" fmla="*/ 437198 h 3595306"/>
                <a:gd name="connsiteX18" fmla="*/ 3540443 w 5989320"/>
                <a:gd name="connsiteY18" fmla="*/ 451485 h 3595306"/>
                <a:gd name="connsiteX19" fmla="*/ 3547301 w 5989320"/>
                <a:gd name="connsiteY19" fmla="*/ 453199 h 3595306"/>
                <a:gd name="connsiteX20" fmla="*/ 3566160 w 5989320"/>
                <a:gd name="connsiteY20" fmla="*/ 454914 h 3595306"/>
                <a:gd name="connsiteX21" fmla="*/ 3573590 w 5989320"/>
                <a:gd name="connsiteY21" fmla="*/ 454914 h 3595306"/>
                <a:gd name="connsiteX22" fmla="*/ 3581019 w 5989320"/>
                <a:gd name="connsiteY22" fmla="*/ 454343 h 3595306"/>
                <a:gd name="connsiteX23" fmla="*/ 3624453 w 5989320"/>
                <a:gd name="connsiteY23" fmla="*/ 440055 h 3595306"/>
                <a:gd name="connsiteX24" fmla="*/ 3714750 w 5989320"/>
                <a:gd name="connsiteY24" fmla="*/ 372046 h 3595306"/>
                <a:gd name="connsiteX25" fmla="*/ 3751326 w 5989320"/>
                <a:gd name="connsiteY25" fmla="*/ 348043 h 3595306"/>
                <a:gd name="connsiteX26" fmla="*/ 3884486 w 5989320"/>
                <a:gd name="connsiteY26" fmla="*/ 244602 h 3595306"/>
                <a:gd name="connsiteX27" fmla="*/ 4007358 w 5989320"/>
                <a:gd name="connsiteY27" fmla="*/ 152019 h 3595306"/>
                <a:gd name="connsiteX28" fmla="*/ 5989320 w 5989320"/>
                <a:gd name="connsiteY28" fmla="*/ 3595307 h 359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89320" h="3595306">
                  <a:moveTo>
                    <a:pt x="5989320" y="3595307"/>
                  </a:moveTo>
                  <a:lnTo>
                    <a:pt x="0" y="3595307"/>
                  </a:lnTo>
                  <a:lnTo>
                    <a:pt x="1988820" y="138874"/>
                  </a:lnTo>
                  <a:lnTo>
                    <a:pt x="1989392" y="139446"/>
                  </a:lnTo>
                  <a:lnTo>
                    <a:pt x="2256282" y="346900"/>
                  </a:lnTo>
                  <a:cubicBezTo>
                    <a:pt x="2272856" y="360045"/>
                    <a:pt x="2291144" y="371475"/>
                    <a:pt x="2310003" y="380048"/>
                  </a:cubicBezTo>
                  <a:lnTo>
                    <a:pt x="2380298" y="432626"/>
                  </a:lnTo>
                  <a:lnTo>
                    <a:pt x="2384298" y="436626"/>
                  </a:lnTo>
                  <a:cubicBezTo>
                    <a:pt x="2394014" y="446341"/>
                    <a:pt x="2412873" y="452628"/>
                    <a:pt x="2433447" y="452628"/>
                  </a:cubicBezTo>
                  <a:cubicBezTo>
                    <a:pt x="2454021" y="452628"/>
                    <a:pt x="2472881" y="446341"/>
                    <a:pt x="2482596" y="436626"/>
                  </a:cubicBezTo>
                  <a:lnTo>
                    <a:pt x="2485454" y="434340"/>
                  </a:lnTo>
                  <a:lnTo>
                    <a:pt x="2572321" y="354901"/>
                  </a:lnTo>
                  <a:lnTo>
                    <a:pt x="2932366" y="25718"/>
                  </a:lnTo>
                  <a:cubicBezTo>
                    <a:pt x="2935796" y="22860"/>
                    <a:pt x="2939225" y="20003"/>
                    <a:pt x="2942654" y="17716"/>
                  </a:cubicBezTo>
                  <a:cubicBezTo>
                    <a:pt x="2959227" y="6286"/>
                    <a:pt x="2978658" y="0"/>
                    <a:pt x="2998089" y="0"/>
                  </a:cubicBezTo>
                  <a:cubicBezTo>
                    <a:pt x="3021521" y="0"/>
                    <a:pt x="3045524" y="8573"/>
                    <a:pt x="3063811" y="25718"/>
                  </a:cubicBezTo>
                  <a:lnTo>
                    <a:pt x="3513011" y="436054"/>
                  </a:lnTo>
                  <a:lnTo>
                    <a:pt x="3514154" y="437198"/>
                  </a:lnTo>
                  <a:cubicBezTo>
                    <a:pt x="3521011" y="444056"/>
                    <a:pt x="3530156" y="448628"/>
                    <a:pt x="3540443" y="451485"/>
                  </a:cubicBezTo>
                  <a:cubicBezTo>
                    <a:pt x="3542729" y="452056"/>
                    <a:pt x="3545015" y="452628"/>
                    <a:pt x="3547301" y="453199"/>
                  </a:cubicBezTo>
                  <a:cubicBezTo>
                    <a:pt x="3553587" y="454343"/>
                    <a:pt x="3559874" y="454914"/>
                    <a:pt x="3566160" y="454914"/>
                  </a:cubicBezTo>
                  <a:cubicBezTo>
                    <a:pt x="3568446" y="454914"/>
                    <a:pt x="3571304" y="454914"/>
                    <a:pt x="3573590" y="454914"/>
                  </a:cubicBezTo>
                  <a:cubicBezTo>
                    <a:pt x="3575876" y="454914"/>
                    <a:pt x="3578733" y="454343"/>
                    <a:pt x="3581019" y="454343"/>
                  </a:cubicBezTo>
                  <a:cubicBezTo>
                    <a:pt x="3595878" y="452628"/>
                    <a:pt x="3610737" y="448056"/>
                    <a:pt x="3624453" y="440055"/>
                  </a:cubicBezTo>
                  <a:lnTo>
                    <a:pt x="3714750" y="372046"/>
                  </a:lnTo>
                  <a:cubicBezTo>
                    <a:pt x="3727895" y="365188"/>
                    <a:pt x="3739896" y="357188"/>
                    <a:pt x="3751326" y="348043"/>
                  </a:cubicBezTo>
                  <a:lnTo>
                    <a:pt x="3884486" y="244602"/>
                  </a:lnTo>
                  <a:lnTo>
                    <a:pt x="4007358" y="152019"/>
                  </a:lnTo>
                  <a:lnTo>
                    <a:pt x="5989320" y="3595307"/>
                  </a:lnTo>
                  <a:close/>
                </a:path>
              </a:pathLst>
            </a:custGeom>
            <a:solidFill>
              <a:schemeClr val="accent3">
                <a:lumMod val="60000"/>
                <a:lumOff val="40000"/>
              </a:schemeClr>
            </a:solidFill>
            <a:ln w="5715" cap="flat">
              <a:noFill/>
              <a:prstDash val="solid"/>
              <a:miter/>
            </a:ln>
          </p:spPr>
          <p:txBody>
            <a:bodyPr rtlCol="0" anchor="ctr"/>
            <a:lstStyle/>
            <a:p>
              <a:endParaRPr lang="en-GB" dirty="0">
                <a:latin typeface="Poppins" panose="00000500000000000000" pitchFamily="2" charset="0"/>
              </a:endParaRPr>
            </a:p>
          </p:txBody>
        </p:sp>
        <p:sp>
          <p:nvSpPr>
            <p:cNvPr id="22" name="Freeform: Shape 21">
              <a:extLst>
                <a:ext uri="{FF2B5EF4-FFF2-40B4-BE49-F238E27FC236}">
                  <a16:creationId xmlns:a16="http://schemas.microsoft.com/office/drawing/2014/main" id="{2C542E45-C99B-ACDD-9EC0-F24E67546AA8}"/>
                </a:ext>
              </a:extLst>
            </p:cNvPr>
            <p:cNvSpPr/>
            <p:nvPr/>
          </p:nvSpPr>
          <p:spPr>
            <a:xfrm>
              <a:off x="3879954" y="2827275"/>
              <a:ext cx="1160716" cy="340614"/>
            </a:xfrm>
            <a:custGeom>
              <a:avLst/>
              <a:gdLst>
                <a:gd name="connsiteX0" fmla="*/ 1158431 w 1160716"/>
                <a:gd name="connsiteY0" fmla="*/ 340614 h 340614"/>
                <a:gd name="connsiteX1" fmla="*/ 1158431 w 1160716"/>
                <a:gd name="connsiteY1" fmla="*/ 340614 h 340614"/>
                <a:gd name="connsiteX2" fmla="*/ 1160716 w 1160716"/>
                <a:gd name="connsiteY2" fmla="*/ 339471 h 340614"/>
                <a:gd name="connsiteX3" fmla="*/ 1158431 w 1160716"/>
                <a:gd name="connsiteY3" fmla="*/ 340614 h 340614"/>
                <a:gd name="connsiteX4" fmla="*/ 350901 w 1160716"/>
                <a:gd name="connsiteY4" fmla="*/ 13716 h 340614"/>
                <a:gd name="connsiteX5" fmla="*/ 0 w 1160716"/>
                <a:gd name="connsiteY5" fmla="*/ 334328 h 340614"/>
                <a:gd name="connsiteX6" fmla="*/ 15430 w 1160716"/>
                <a:gd name="connsiteY6" fmla="*/ 322326 h 340614"/>
                <a:gd name="connsiteX7" fmla="*/ 367474 w 1160716"/>
                <a:gd name="connsiteY7" fmla="*/ 0 h 340614"/>
                <a:gd name="connsiteX8" fmla="*/ 350901 w 1160716"/>
                <a:gd name="connsiteY8" fmla="*/ 13716 h 3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716" h="340614">
                  <a:moveTo>
                    <a:pt x="1158431" y="340614"/>
                  </a:moveTo>
                  <a:lnTo>
                    <a:pt x="1158431" y="340614"/>
                  </a:lnTo>
                  <a:cubicBezTo>
                    <a:pt x="1159002" y="340614"/>
                    <a:pt x="1160145" y="340043"/>
                    <a:pt x="1160716" y="339471"/>
                  </a:cubicBezTo>
                  <a:cubicBezTo>
                    <a:pt x="1159573" y="340043"/>
                    <a:pt x="1159002" y="340043"/>
                    <a:pt x="1158431" y="340614"/>
                  </a:cubicBezTo>
                  <a:close/>
                  <a:moveTo>
                    <a:pt x="350901" y="13716"/>
                  </a:moveTo>
                  <a:lnTo>
                    <a:pt x="0" y="334328"/>
                  </a:lnTo>
                  <a:cubicBezTo>
                    <a:pt x="5715" y="330899"/>
                    <a:pt x="10858" y="326898"/>
                    <a:pt x="15430" y="322326"/>
                  </a:cubicBezTo>
                  <a:lnTo>
                    <a:pt x="367474" y="0"/>
                  </a:lnTo>
                  <a:cubicBezTo>
                    <a:pt x="361759" y="4572"/>
                    <a:pt x="356044" y="9144"/>
                    <a:pt x="350901" y="13716"/>
                  </a:cubicBezTo>
                  <a:close/>
                </a:path>
              </a:pathLst>
            </a:custGeom>
            <a:solidFill>
              <a:srgbClr val="FFFFFF"/>
            </a:solidFill>
            <a:ln w="5715" cap="flat">
              <a:noFill/>
              <a:prstDash val="solid"/>
              <a:miter/>
            </a:ln>
          </p:spPr>
          <p:txBody>
            <a:bodyPr rtlCol="0" anchor="ctr"/>
            <a:lstStyle/>
            <a:p>
              <a:endParaRPr lang="en-GB" dirty="0">
                <a:latin typeface="Poppins" panose="00000500000000000000" pitchFamily="2" charset="0"/>
              </a:endParaRPr>
            </a:p>
          </p:txBody>
        </p:sp>
        <p:sp>
          <p:nvSpPr>
            <p:cNvPr id="23" name="Freeform: Shape 22">
              <a:extLst>
                <a:ext uri="{FF2B5EF4-FFF2-40B4-BE49-F238E27FC236}">
                  <a16:creationId xmlns:a16="http://schemas.microsoft.com/office/drawing/2014/main" id="{F0DF2A59-6EEC-14B5-6492-095E9D14F4E7}"/>
                </a:ext>
              </a:extLst>
            </p:cNvPr>
            <p:cNvSpPr/>
            <p:nvPr/>
          </p:nvSpPr>
          <p:spPr>
            <a:xfrm>
              <a:off x="1123609" y="992761"/>
              <a:ext cx="6562534" cy="5705855"/>
            </a:xfrm>
            <a:custGeom>
              <a:avLst/>
              <a:gdLst>
                <a:gd name="connsiteX0" fmla="*/ 3282696 w 6562534"/>
                <a:gd name="connsiteY0" fmla="*/ 0 h 5705855"/>
                <a:gd name="connsiteX1" fmla="*/ 0 w 6562534"/>
                <a:gd name="connsiteY1" fmla="*/ 5705856 h 5705855"/>
                <a:gd name="connsiteX2" fmla="*/ 6562534 w 6562534"/>
                <a:gd name="connsiteY2" fmla="*/ 5705856 h 5705855"/>
                <a:gd name="connsiteX3" fmla="*/ 3282696 w 6562534"/>
                <a:gd name="connsiteY3" fmla="*/ 0 h 5705855"/>
                <a:gd name="connsiteX4" fmla="*/ 3283839 w 6562534"/>
                <a:gd name="connsiteY4" fmla="*/ 332613 h 5705855"/>
                <a:gd name="connsiteX5" fmla="*/ 4215384 w 6562534"/>
                <a:gd name="connsiteY5" fmla="*/ 1944815 h 5705855"/>
                <a:gd name="connsiteX6" fmla="*/ 4069652 w 6562534"/>
                <a:gd name="connsiteY6" fmla="*/ 2058543 h 5705855"/>
                <a:gd name="connsiteX7" fmla="*/ 3914204 w 6562534"/>
                <a:gd name="connsiteY7" fmla="*/ 2175129 h 5705855"/>
                <a:gd name="connsiteX8" fmla="*/ 3916490 w 6562534"/>
                <a:gd name="connsiteY8" fmla="*/ 2173986 h 5705855"/>
                <a:gd name="connsiteX9" fmla="*/ 3914204 w 6562534"/>
                <a:gd name="connsiteY9" fmla="*/ 2175129 h 5705855"/>
                <a:gd name="connsiteX10" fmla="*/ 3911346 w 6562534"/>
                <a:gd name="connsiteY10" fmla="*/ 2176272 h 5705855"/>
                <a:gd name="connsiteX11" fmla="*/ 3876485 w 6562534"/>
                <a:gd name="connsiteY11" fmla="*/ 2182559 h 5705855"/>
                <a:gd name="connsiteX12" fmla="*/ 3858768 w 6562534"/>
                <a:gd name="connsiteY12" fmla="*/ 2180844 h 5705855"/>
                <a:gd name="connsiteX13" fmla="*/ 3845624 w 6562534"/>
                <a:gd name="connsiteY13" fmla="*/ 2177415 h 5705855"/>
                <a:gd name="connsiteX14" fmla="*/ 3837051 w 6562534"/>
                <a:gd name="connsiteY14" fmla="*/ 2173986 h 5705855"/>
                <a:gd name="connsiteX15" fmla="*/ 3830193 w 6562534"/>
                <a:gd name="connsiteY15" fmla="*/ 2170557 h 5705855"/>
                <a:gd name="connsiteX16" fmla="*/ 3825050 w 6562534"/>
                <a:gd name="connsiteY16" fmla="*/ 2167700 h 5705855"/>
                <a:gd name="connsiteX17" fmla="*/ 3810190 w 6562534"/>
                <a:gd name="connsiteY17" fmla="*/ 2156270 h 5705855"/>
                <a:gd name="connsiteX18" fmla="*/ 3350705 w 6562534"/>
                <a:gd name="connsiteY18" fmla="*/ 1735074 h 5705855"/>
                <a:gd name="connsiteX19" fmla="*/ 3290697 w 6562534"/>
                <a:gd name="connsiteY19" fmla="*/ 1714500 h 5705855"/>
                <a:gd name="connsiteX20" fmla="*/ 3230118 w 6562534"/>
                <a:gd name="connsiteY20" fmla="*/ 1735074 h 5705855"/>
                <a:gd name="connsiteX21" fmla="*/ 3122676 w 6562534"/>
                <a:gd name="connsiteY21" fmla="*/ 1833944 h 5705855"/>
                <a:gd name="connsiteX22" fmla="*/ 2770632 w 6562534"/>
                <a:gd name="connsiteY22" fmla="*/ 2156270 h 5705855"/>
                <a:gd name="connsiteX23" fmla="*/ 2755202 w 6562534"/>
                <a:gd name="connsiteY23" fmla="*/ 2168271 h 5705855"/>
                <a:gd name="connsiteX24" fmla="*/ 2704910 w 6562534"/>
                <a:gd name="connsiteY24" fmla="*/ 2182559 h 5705855"/>
                <a:gd name="connsiteX25" fmla="*/ 2676906 w 6562534"/>
                <a:gd name="connsiteY25" fmla="*/ 2178558 h 5705855"/>
                <a:gd name="connsiteX26" fmla="*/ 2374583 w 6562534"/>
                <a:gd name="connsiteY26" fmla="*/ 1951672 h 5705855"/>
                <a:gd name="connsiteX27" fmla="*/ 2373440 w 6562534"/>
                <a:gd name="connsiteY27" fmla="*/ 1950530 h 5705855"/>
                <a:gd name="connsiteX28" fmla="*/ 2365439 w 6562534"/>
                <a:gd name="connsiteY28" fmla="*/ 1944243 h 5705855"/>
                <a:gd name="connsiteX29" fmla="*/ 3283839 w 6562534"/>
                <a:gd name="connsiteY29" fmla="*/ 332613 h 5705855"/>
                <a:gd name="connsiteX30" fmla="*/ 286322 w 6562534"/>
                <a:gd name="connsiteY30" fmla="*/ 5540693 h 5705855"/>
                <a:gd name="connsiteX31" fmla="*/ 2275142 w 6562534"/>
                <a:gd name="connsiteY31" fmla="*/ 2084261 h 5705855"/>
                <a:gd name="connsiteX32" fmla="*/ 2275713 w 6562534"/>
                <a:gd name="connsiteY32" fmla="*/ 2084832 h 5705855"/>
                <a:gd name="connsiteX33" fmla="*/ 2542604 w 6562534"/>
                <a:gd name="connsiteY33" fmla="*/ 2292287 h 5705855"/>
                <a:gd name="connsiteX34" fmla="*/ 2596325 w 6562534"/>
                <a:gd name="connsiteY34" fmla="*/ 2325434 h 5705855"/>
                <a:gd name="connsiteX35" fmla="*/ 2666619 w 6562534"/>
                <a:gd name="connsiteY35" fmla="*/ 2378012 h 5705855"/>
                <a:gd name="connsiteX36" fmla="*/ 2670620 w 6562534"/>
                <a:gd name="connsiteY36" fmla="*/ 2382012 h 5705855"/>
                <a:gd name="connsiteX37" fmla="*/ 2719769 w 6562534"/>
                <a:gd name="connsiteY37" fmla="*/ 2398014 h 5705855"/>
                <a:gd name="connsiteX38" fmla="*/ 2768918 w 6562534"/>
                <a:gd name="connsiteY38" fmla="*/ 2382012 h 5705855"/>
                <a:gd name="connsiteX39" fmla="*/ 2771775 w 6562534"/>
                <a:gd name="connsiteY39" fmla="*/ 2379726 h 5705855"/>
                <a:gd name="connsiteX40" fmla="*/ 2858643 w 6562534"/>
                <a:gd name="connsiteY40" fmla="*/ 2300288 h 5705855"/>
                <a:gd name="connsiteX41" fmla="*/ 3218688 w 6562534"/>
                <a:gd name="connsiteY41" fmla="*/ 1971104 h 5705855"/>
                <a:gd name="connsiteX42" fmla="*/ 3228975 w 6562534"/>
                <a:gd name="connsiteY42" fmla="*/ 1963102 h 5705855"/>
                <a:gd name="connsiteX43" fmla="*/ 3284410 w 6562534"/>
                <a:gd name="connsiteY43" fmla="*/ 1945386 h 5705855"/>
                <a:gd name="connsiteX44" fmla="*/ 3350133 w 6562534"/>
                <a:gd name="connsiteY44" fmla="*/ 1971104 h 5705855"/>
                <a:gd name="connsiteX45" fmla="*/ 3799332 w 6562534"/>
                <a:gd name="connsiteY45" fmla="*/ 2381441 h 5705855"/>
                <a:gd name="connsiteX46" fmla="*/ 3800475 w 6562534"/>
                <a:gd name="connsiteY46" fmla="*/ 2382584 h 5705855"/>
                <a:gd name="connsiteX47" fmla="*/ 3826764 w 6562534"/>
                <a:gd name="connsiteY47" fmla="*/ 2396871 h 5705855"/>
                <a:gd name="connsiteX48" fmla="*/ 3833622 w 6562534"/>
                <a:gd name="connsiteY48" fmla="*/ 2398586 h 5705855"/>
                <a:gd name="connsiteX49" fmla="*/ 3852482 w 6562534"/>
                <a:gd name="connsiteY49" fmla="*/ 2400300 h 5705855"/>
                <a:gd name="connsiteX50" fmla="*/ 3859911 w 6562534"/>
                <a:gd name="connsiteY50" fmla="*/ 2400300 h 5705855"/>
                <a:gd name="connsiteX51" fmla="*/ 3867340 w 6562534"/>
                <a:gd name="connsiteY51" fmla="*/ 2399729 h 5705855"/>
                <a:gd name="connsiteX52" fmla="*/ 3910775 w 6562534"/>
                <a:gd name="connsiteY52" fmla="*/ 2385441 h 5705855"/>
                <a:gd name="connsiteX53" fmla="*/ 4001072 w 6562534"/>
                <a:gd name="connsiteY53" fmla="*/ 2317433 h 5705855"/>
                <a:gd name="connsiteX54" fmla="*/ 4037648 w 6562534"/>
                <a:gd name="connsiteY54" fmla="*/ 2293430 h 5705855"/>
                <a:gd name="connsiteX55" fmla="*/ 4170807 w 6562534"/>
                <a:gd name="connsiteY55" fmla="*/ 2189988 h 5705855"/>
                <a:gd name="connsiteX56" fmla="*/ 4293680 w 6562534"/>
                <a:gd name="connsiteY56" fmla="*/ 2097405 h 5705855"/>
                <a:gd name="connsiteX57" fmla="*/ 6275070 w 6562534"/>
                <a:gd name="connsiteY57" fmla="*/ 5540693 h 5705855"/>
                <a:gd name="connsiteX58" fmla="*/ 286322 w 6562534"/>
                <a:gd name="connsiteY58" fmla="*/ 5540693 h 570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62534" h="5705855">
                  <a:moveTo>
                    <a:pt x="3282696" y="0"/>
                  </a:moveTo>
                  <a:lnTo>
                    <a:pt x="0" y="5705856"/>
                  </a:lnTo>
                  <a:lnTo>
                    <a:pt x="6562534" y="5705856"/>
                  </a:lnTo>
                  <a:lnTo>
                    <a:pt x="3282696" y="0"/>
                  </a:lnTo>
                  <a:close/>
                  <a:moveTo>
                    <a:pt x="3283839" y="332613"/>
                  </a:moveTo>
                  <a:lnTo>
                    <a:pt x="4215384" y="1944815"/>
                  </a:lnTo>
                  <a:lnTo>
                    <a:pt x="4069652" y="2058543"/>
                  </a:lnTo>
                  <a:lnTo>
                    <a:pt x="3914204" y="2175129"/>
                  </a:lnTo>
                  <a:cubicBezTo>
                    <a:pt x="3914775" y="2174558"/>
                    <a:pt x="3915918" y="2174558"/>
                    <a:pt x="3916490" y="2173986"/>
                  </a:cubicBezTo>
                  <a:cubicBezTo>
                    <a:pt x="3915918" y="2174558"/>
                    <a:pt x="3914775" y="2174558"/>
                    <a:pt x="3914204" y="2175129"/>
                  </a:cubicBezTo>
                  <a:cubicBezTo>
                    <a:pt x="3913060" y="2175701"/>
                    <a:pt x="3912489" y="2175701"/>
                    <a:pt x="3911346" y="2176272"/>
                  </a:cubicBezTo>
                  <a:cubicBezTo>
                    <a:pt x="3899916" y="2180844"/>
                    <a:pt x="3888486" y="2182559"/>
                    <a:pt x="3876485" y="2182559"/>
                  </a:cubicBezTo>
                  <a:cubicBezTo>
                    <a:pt x="3870770" y="2182559"/>
                    <a:pt x="3864483" y="2181987"/>
                    <a:pt x="3858768" y="2180844"/>
                  </a:cubicBezTo>
                  <a:cubicBezTo>
                    <a:pt x="3854196" y="2180273"/>
                    <a:pt x="3850195" y="2179130"/>
                    <a:pt x="3845624" y="2177415"/>
                  </a:cubicBezTo>
                  <a:cubicBezTo>
                    <a:pt x="3842766" y="2176272"/>
                    <a:pt x="3839909" y="2175701"/>
                    <a:pt x="3837051" y="2173986"/>
                  </a:cubicBezTo>
                  <a:cubicBezTo>
                    <a:pt x="3834765" y="2172843"/>
                    <a:pt x="3832479" y="2171700"/>
                    <a:pt x="3830193" y="2170557"/>
                  </a:cubicBezTo>
                  <a:cubicBezTo>
                    <a:pt x="3828479" y="2169414"/>
                    <a:pt x="3826764" y="2168843"/>
                    <a:pt x="3825050" y="2167700"/>
                  </a:cubicBezTo>
                  <a:cubicBezTo>
                    <a:pt x="3819906" y="2164271"/>
                    <a:pt x="3814763" y="2160842"/>
                    <a:pt x="3810190" y="2156270"/>
                  </a:cubicBezTo>
                  <a:lnTo>
                    <a:pt x="3350705" y="1735074"/>
                  </a:lnTo>
                  <a:cubicBezTo>
                    <a:pt x="3332988" y="1721358"/>
                    <a:pt x="3311843" y="1714500"/>
                    <a:pt x="3290697" y="1714500"/>
                  </a:cubicBezTo>
                  <a:cubicBezTo>
                    <a:pt x="3269552" y="1714500"/>
                    <a:pt x="3248406" y="1721358"/>
                    <a:pt x="3230118" y="1735074"/>
                  </a:cubicBezTo>
                  <a:lnTo>
                    <a:pt x="3122676" y="1833944"/>
                  </a:lnTo>
                  <a:lnTo>
                    <a:pt x="2770632" y="2156270"/>
                  </a:lnTo>
                  <a:cubicBezTo>
                    <a:pt x="2766060" y="2160842"/>
                    <a:pt x="2760917" y="2164842"/>
                    <a:pt x="2755202" y="2168271"/>
                  </a:cubicBezTo>
                  <a:cubicBezTo>
                    <a:pt x="2739771" y="2177415"/>
                    <a:pt x="2722626" y="2182559"/>
                    <a:pt x="2704910" y="2182559"/>
                  </a:cubicBezTo>
                  <a:cubicBezTo>
                    <a:pt x="2695766" y="2182559"/>
                    <a:pt x="2686050" y="2181416"/>
                    <a:pt x="2676906" y="2178558"/>
                  </a:cubicBezTo>
                  <a:lnTo>
                    <a:pt x="2374583" y="1951672"/>
                  </a:lnTo>
                  <a:lnTo>
                    <a:pt x="2373440" y="1950530"/>
                  </a:lnTo>
                  <a:lnTo>
                    <a:pt x="2365439" y="1944243"/>
                  </a:lnTo>
                  <a:lnTo>
                    <a:pt x="3283839" y="332613"/>
                  </a:lnTo>
                  <a:close/>
                  <a:moveTo>
                    <a:pt x="286322" y="5540693"/>
                  </a:moveTo>
                  <a:lnTo>
                    <a:pt x="2275142" y="2084261"/>
                  </a:lnTo>
                  <a:lnTo>
                    <a:pt x="2275713" y="2084832"/>
                  </a:lnTo>
                  <a:lnTo>
                    <a:pt x="2542604" y="2292287"/>
                  </a:lnTo>
                  <a:cubicBezTo>
                    <a:pt x="2559177" y="2305431"/>
                    <a:pt x="2577465" y="2316861"/>
                    <a:pt x="2596325" y="2325434"/>
                  </a:cubicBezTo>
                  <a:lnTo>
                    <a:pt x="2666619" y="2378012"/>
                  </a:lnTo>
                  <a:lnTo>
                    <a:pt x="2670620" y="2382012"/>
                  </a:lnTo>
                  <a:cubicBezTo>
                    <a:pt x="2680335" y="2391728"/>
                    <a:pt x="2699195" y="2398014"/>
                    <a:pt x="2719769" y="2398014"/>
                  </a:cubicBezTo>
                  <a:cubicBezTo>
                    <a:pt x="2740343" y="2398014"/>
                    <a:pt x="2759202" y="2391728"/>
                    <a:pt x="2768918" y="2382012"/>
                  </a:cubicBezTo>
                  <a:lnTo>
                    <a:pt x="2771775" y="2379726"/>
                  </a:lnTo>
                  <a:lnTo>
                    <a:pt x="2858643" y="2300288"/>
                  </a:lnTo>
                  <a:lnTo>
                    <a:pt x="3218688" y="1971104"/>
                  </a:lnTo>
                  <a:cubicBezTo>
                    <a:pt x="3222117" y="1968246"/>
                    <a:pt x="3225546" y="1965389"/>
                    <a:pt x="3228975" y="1963102"/>
                  </a:cubicBezTo>
                  <a:cubicBezTo>
                    <a:pt x="3245549" y="1951672"/>
                    <a:pt x="3264980" y="1945386"/>
                    <a:pt x="3284410" y="1945386"/>
                  </a:cubicBezTo>
                  <a:cubicBezTo>
                    <a:pt x="3307842" y="1945386"/>
                    <a:pt x="3331845" y="1953959"/>
                    <a:pt x="3350133" y="1971104"/>
                  </a:cubicBezTo>
                  <a:lnTo>
                    <a:pt x="3799332" y="2381441"/>
                  </a:lnTo>
                  <a:lnTo>
                    <a:pt x="3800475" y="2382584"/>
                  </a:lnTo>
                  <a:cubicBezTo>
                    <a:pt x="3807333" y="2389442"/>
                    <a:pt x="3816477" y="2394014"/>
                    <a:pt x="3826764" y="2396871"/>
                  </a:cubicBezTo>
                  <a:cubicBezTo>
                    <a:pt x="3829050" y="2397443"/>
                    <a:pt x="3831336" y="2398014"/>
                    <a:pt x="3833622" y="2398586"/>
                  </a:cubicBezTo>
                  <a:cubicBezTo>
                    <a:pt x="3839909" y="2399729"/>
                    <a:pt x="3846195" y="2400300"/>
                    <a:pt x="3852482" y="2400300"/>
                  </a:cubicBezTo>
                  <a:cubicBezTo>
                    <a:pt x="3854768" y="2400300"/>
                    <a:pt x="3857625" y="2400300"/>
                    <a:pt x="3859911" y="2400300"/>
                  </a:cubicBezTo>
                  <a:cubicBezTo>
                    <a:pt x="3862197" y="2400300"/>
                    <a:pt x="3865055" y="2399729"/>
                    <a:pt x="3867340" y="2399729"/>
                  </a:cubicBezTo>
                  <a:cubicBezTo>
                    <a:pt x="3882200" y="2398014"/>
                    <a:pt x="3897059" y="2393442"/>
                    <a:pt x="3910775" y="2385441"/>
                  </a:cubicBezTo>
                  <a:lnTo>
                    <a:pt x="4001072" y="2317433"/>
                  </a:lnTo>
                  <a:cubicBezTo>
                    <a:pt x="4014216" y="2310575"/>
                    <a:pt x="4026218" y="2302574"/>
                    <a:pt x="4037648" y="2293430"/>
                  </a:cubicBezTo>
                  <a:lnTo>
                    <a:pt x="4170807" y="2189988"/>
                  </a:lnTo>
                  <a:lnTo>
                    <a:pt x="4293680" y="2097405"/>
                  </a:lnTo>
                  <a:lnTo>
                    <a:pt x="6275070" y="5540693"/>
                  </a:lnTo>
                  <a:lnTo>
                    <a:pt x="286322" y="5540693"/>
                  </a:lnTo>
                  <a:close/>
                </a:path>
              </a:pathLst>
            </a:custGeom>
            <a:solidFill>
              <a:srgbClr val="FFFFFF"/>
            </a:solidFill>
            <a:ln w="5715" cap="flat">
              <a:noFill/>
              <a:prstDash val="solid"/>
              <a:miter/>
            </a:ln>
          </p:spPr>
          <p:txBody>
            <a:bodyPr rtlCol="0" anchor="ctr"/>
            <a:lstStyle/>
            <a:p>
              <a:endParaRPr lang="en-GB" dirty="0">
                <a:latin typeface="Poppins" panose="00000500000000000000" pitchFamily="2" charset="0"/>
              </a:endParaRPr>
            </a:p>
          </p:txBody>
        </p:sp>
        <p:sp>
          <p:nvSpPr>
            <p:cNvPr id="24" name="Freeform: Shape 23">
              <a:extLst>
                <a:ext uri="{FF2B5EF4-FFF2-40B4-BE49-F238E27FC236}">
                  <a16:creationId xmlns:a16="http://schemas.microsoft.com/office/drawing/2014/main" id="{47B733CA-24CF-F7DF-0121-BC71F3FC05FD}"/>
                </a:ext>
              </a:extLst>
            </p:cNvPr>
            <p:cNvSpPr/>
            <p:nvPr/>
          </p:nvSpPr>
          <p:spPr>
            <a:xfrm>
              <a:off x="3489047" y="1325374"/>
              <a:ext cx="1849945" cy="1849945"/>
            </a:xfrm>
            <a:custGeom>
              <a:avLst/>
              <a:gdLst>
                <a:gd name="connsiteX0" fmla="*/ 1849946 w 1849945"/>
                <a:gd name="connsiteY0" fmla="*/ 1612773 h 1849945"/>
                <a:gd name="connsiteX1" fmla="*/ 1704213 w 1849945"/>
                <a:gd name="connsiteY1" fmla="*/ 1725930 h 1849945"/>
                <a:gd name="connsiteX2" fmla="*/ 1548765 w 1849945"/>
                <a:gd name="connsiteY2" fmla="*/ 1842516 h 1849945"/>
                <a:gd name="connsiteX3" fmla="*/ 1545908 w 1849945"/>
                <a:gd name="connsiteY3" fmla="*/ 1843659 h 1849945"/>
                <a:gd name="connsiteX4" fmla="*/ 1511046 w 1849945"/>
                <a:gd name="connsiteY4" fmla="*/ 1849946 h 1849945"/>
                <a:gd name="connsiteX5" fmla="*/ 1493329 w 1849945"/>
                <a:gd name="connsiteY5" fmla="*/ 1848231 h 1849945"/>
                <a:gd name="connsiteX6" fmla="*/ 1480185 w 1849945"/>
                <a:gd name="connsiteY6" fmla="*/ 1844802 h 1849945"/>
                <a:gd name="connsiteX7" fmla="*/ 1471613 w 1849945"/>
                <a:gd name="connsiteY7" fmla="*/ 1841373 h 1849945"/>
                <a:gd name="connsiteX8" fmla="*/ 1464754 w 1849945"/>
                <a:gd name="connsiteY8" fmla="*/ 1837944 h 1849945"/>
                <a:gd name="connsiteX9" fmla="*/ 1459611 w 1849945"/>
                <a:gd name="connsiteY9" fmla="*/ 1835087 h 1849945"/>
                <a:gd name="connsiteX10" fmla="*/ 1444752 w 1849945"/>
                <a:gd name="connsiteY10" fmla="*/ 1823657 h 1849945"/>
                <a:gd name="connsiteX11" fmla="*/ 985266 w 1849945"/>
                <a:gd name="connsiteY11" fmla="*/ 1402461 h 1849945"/>
                <a:gd name="connsiteX12" fmla="*/ 925259 w 1849945"/>
                <a:gd name="connsiteY12" fmla="*/ 1381887 h 1849945"/>
                <a:gd name="connsiteX13" fmla="*/ 864679 w 1849945"/>
                <a:gd name="connsiteY13" fmla="*/ 1402461 h 1849945"/>
                <a:gd name="connsiteX14" fmla="*/ 757238 w 1849945"/>
                <a:gd name="connsiteY14" fmla="*/ 1501331 h 1849945"/>
                <a:gd name="connsiteX15" fmla="*/ 405194 w 1849945"/>
                <a:gd name="connsiteY15" fmla="*/ 1823657 h 1849945"/>
                <a:gd name="connsiteX16" fmla="*/ 389763 w 1849945"/>
                <a:gd name="connsiteY16" fmla="*/ 1835658 h 1849945"/>
                <a:gd name="connsiteX17" fmla="*/ 339471 w 1849945"/>
                <a:gd name="connsiteY17" fmla="*/ 1849946 h 1849945"/>
                <a:gd name="connsiteX18" fmla="*/ 311468 w 1849945"/>
                <a:gd name="connsiteY18" fmla="*/ 1845945 h 1849945"/>
                <a:gd name="connsiteX19" fmla="*/ 9144 w 1849945"/>
                <a:gd name="connsiteY19" fmla="*/ 1619059 h 1849945"/>
                <a:gd name="connsiteX20" fmla="*/ 8001 w 1849945"/>
                <a:gd name="connsiteY20" fmla="*/ 1617917 h 1849945"/>
                <a:gd name="connsiteX21" fmla="*/ 0 w 1849945"/>
                <a:gd name="connsiteY21" fmla="*/ 1611630 h 1849945"/>
                <a:gd name="connsiteX22" fmla="*/ 918401 w 1849945"/>
                <a:gd name="connsiteY22" fmla="*/ 0 h 1849945"/>
                <a:gd name="connsiteX23" fmla="*/ 1849946 w 1849945"/>
                <a:gd name="connsiteY23" fmla="*/ 1612773 h 18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49945" h="1849945">
                  <a:moveTo>
                    <a:pt x="1849946" y="1612773"/>
                  </a:moveTo>
                  <a:lnTo>
                    <a:pt x="1704213" y="1725930"/>
                  </a:lnTo>
                  <a:lnTo>
                    <a:pt x="1548765" y="1842516"/>
                  </a:lnTo>
                  <a:cubicBezTo>
                    <a:pt x="1547622" y="1843088"/>
                    <a:pt x="1547051" y="1843088"/>
                    <a:pt x="1545908" y="1843659"/>
                  </a:cubicBezTo>
                  <a:cubicBezTo>
                    <a:pt x="1534478" y="1848231"/>
                    <a:pt x="1523048" y="1849946"/>
                    <a:pt x="1511046" y="1849946"/>
                  </a:cubicBezTo>
                  <a:cubicBezTo>
                    <a:pt x="1505331" y="1849946"/>
                    <a:pt x="1499044" y="1849374"/>
                    <a:pt x="1493329" y="1848231"/>
                  </a:cubicBezTo>
                  <a:cubicBezTo>
                    <a:pt x="1488758" y="1847659"/>
                    <a:pt x="1484757" y="1846517"/>
                    <a:pt x="1480185" y="1844802"/>
                  </a:cubicBezTo>
                  <a:cubicBezTo>
                    <a:pt x="1477328" y="1843659"/>
                    <a:pt x="1474470" y="1843088"/>
                    <a:pt x="1471613" y="1841373"/>
                  </a:cubicBezTo>
                  <a:cubicBezTo>
                    <a:pt x="1469327" y="1840230"/>
                    <a:pt x="1467041" y="1839087"/>
                    <a:pt x="1464754" y="1837944"/>
                  </a:cubicBezTo>
                  <a:cubicBezTo>
                    <a:pt x="1463040" y="1836801"/>
                    <a:pt x="1461326" y="1836229"/>
                    <a:pt x="1459611" y="1835087"/>
                  </a:cubicBezTo>
                  <a:cubicBezTo>
                    <a:pt x="1454468" y="1831658"/>
                    <a:pt x="1449324" y="1828229"/>
                    <a:pt x="1444752" y="1823657"/>
                  </a:cubicBezTo>
                  <a:lnTo>
                    <a:pt x="985266" y="1402461"/>
                  </a:lnTo>
                  <a:cubicBezTo>
                    <a:pt x="967549" y="1388745"/>
                    <a:pt x="946404" y="1381887"/>
                    <a:pt x="925259" y="1381887"/>
                  </a:cubicBezTo>
                  <a:cubicBezTo>
                    <a:pt x="904113" y="1381887"/>
                    <a:pt x="882968" y="1388745"/>
                    <a:pt x="864679" y="1402461"/>
                  </a:cubicBezTo>
                  <a:lnTo>
                    <a:pt x="757238" y="1501331"/>
                  </a:lnTo>
                  <a:lnTo>
                    <a:pt x="405194" y="1823657"/>
                  </a:lnTo>
                  <a:cubicBezTo>
                    <a:pt x="400622" y="1828229"/>
                    <a:pt x="395478" y="1832229"/>
                    <a:pt x="389763" y="1835658"/>
                  </a:cubicBezTo>
                  <a:cubicBezTo>
                    <a:pt x="374333" y="1844802"/>
                    <a:pt x="357188" y="1849946"/>
                    <a:pt x="339471" y="1849946"/>
                  </a:cubicBezTo>
                  <a:cubicBezTo>
                    <a:pt x="330327" y="1849946"/>
                    <a:pt x="320612" y="1848803"/>
                    <a:pt x="311468" y="1845945"/>
                  </a:cubicBezTo>
                  <a:lnTo>
                    <a:pt x="9144" y="1619059"/>
                  </a:lnTo>
                  <a:lnTo>
                    <a:pt x="8001" y="1617917"/>
                  </a:lnTo>
                  <a:lnTo>
                    <a:pt x="0" y="1611630"/>
                  </a:lnTo>
                  <a:lnTo>
                    <a:pt x="918401" y="0"/>
                  </a:lnTo>
                  <a:lnTo>
                    <a:pt x="1849946" y="1612773"/>
                  </a:lnTo>
                  <a:close/>
                </a:path>
              </a:pathLst>
            </a:custGeom>
            <a:solidFill>
              <a:schemeClr val="accent3">
                <a:lumMod val="60000"/>
                <a:lumOff val="40000"/>
              </a:schemeClr>
            </a:solidFill>
            <a:ln w="5715" cap="flat">
              <a:noFill/>
              <a:prstDash val="solid"/>
              <a:miter/>
            </a:ln>
          </p:spPr>
          <p:txBody>
            <a:bodyPr rtlCol="0" anchor="ctr"/>
            <a:lstStyle/>
            <a:p>
              <a:endParaRPr lang="en-GB" dirty="0">
                <a:latin typeface="Poppins" panose="00000500000000000000" pitchFamily="2" charset="0"/>
              </a:endParaRPr>
            </a:p>
          </p:txBody>
        </p:sp>
        <p:sp>
          <p:nvSpPr>
            <p:cNvPr id="25" name="Freeform: Shape 24">
              <a:extLst>
                <a:ext uri="{FF2B5EF4-FFF2-40B4-BE49-F238E27FC236}">
                  <a16:creationId xmlns:a16="http://schemas.microsoft.com/office/drawing/2014/main" id="{96600223-A09B-8339-9A31-0A61BF62D53B}"/>
                </a:ext>
              </a:extLst>
            </p:cNvPr>
            <p:cNvSpPr/>
            <p:nvPr/>
          </p:nvSpPr>
          <p:spPr>
            <a:xfrm>
              <a:off x="3982252" y="2954720"/>
              <a:ext cx="370903" cy="337756"/>
            </a:xfrm>
            <a:custGeom>
              <a:avLst/>
              <a:gdLst>
                <a:gd name="connsiteX0" fmla="*/ 360045 w 370903"/>
                <a:gd name="connsiteY0" fmla="*/ 8573 h 337756"/>
                <a:gd name="connsiteX1" fmla="*/ 0 w 370903"/>
                <a:gd name="connsiteY1" fmla="*/ 337757 h 337756"/>
                <a:gd name="connsiteX2" fmla="*/ 25718 w 370903"/>
                <a:gd name="connsiteY2" fmla="*/ 316611 h 337756"/>
                <a:gd name="connsiteX3" fmla="*/ 370904 w 370903"/>
                <a:gd name="connsiteY3" fmla="*/ 0 h 337756"/>
                <a:gd name="connsiteX4" fmla="*/ 360045 w 370903"/>
                <a:gd name="connsiteY4" fmla="*/ 8573 h 337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03" h="337756">
                  <a:moveTo>
                    <a:pt x="360045" y="8573"/>
                  </a:moveTo>
                  <a:lnTo>
                    <a:pt x="0" y="337757"/>
                  </a:lnTo>
                  <a:cubicBezTo>
                    <a:pt x="9144" y="331470"/>
                    <a:pt x="17145" y="324612"/>
                    <a:pt x="25718" y="316611"/>
                  </a:cubicBezTo>
                  <a:lnTo>
                    <a:pt x="370904" y="0"/>
                  </a:lnTo>
                  <a:cubicBezTo>
                    <a:pt x="366903" y="2858"/>
                    <a:pt x="363474" y="5715"/>
                    <a:pt x="360045" y="8573"/>
                  </a:cubicBezTo>
                  <a:close/>
                </a:path>
              </a:pathLst>
            </a:custGeom>
            <a:solidFill>
              <a:srgbClr val="FFFFFF"/>
            </a:solidFill>
            <a:ln w="5715" cap="flat">
              <a:noFill/>
              <a:prstDash val="solid"/>
              <a:miter/>
            </a:ln>
          </p:spPr>
          <p:txBody>
            <a:bodyPr rtlCol="0" anchor="ctr"/>
            <a:lstStyle/>
            <a:p>
              <a:endParaRPr lang="en-GB" dirty="0">
                <a:latin typeface="Poppins" panose="00000500000000000000" pitchFamily="2" charset="0"/>
              </a:endParaRPr>
            </a:p>
          </p:txBody>
        </p:sp>
      </p:grpSp>
      <p:grpSp>
        <p:nvGrpSpPr>
          <p:cNvPr id="52" name="Group 51">
            <a:extLst>
              <a:ext uri="{FF2B5EF4-FFF2-40B4-BE49-F238E27FC236}">
                <a16:creationId xmlns:a16="http://schemas.microsoft.com/office/drawing/2014/main" id="{9EC8DF29-774E-236E-4860-914C77180659}"/>
              </a:ext>
            </a:extLst>
          </p:cNvPr>
          <p:cNvGrpSpPr/>
          <p:nvPr/>
        </p:nvGrpSpPr>
        <p:grpSpPr>
          <a:xfrm>
            <a:off x="1646971" y="708985"/>
            <a:ext cx="2444626" cy="1447509"/>
            <a:chOff x="1646971" y="708985"/>
            <a:chExt cx="2444626" cy="1447509"/>
          </a:xfrm>
        </p:grpSpPr>
        <p:grpSp>
          <p:nvGrpSpPr>
            <p:cNvPr id="18" name="Group 17">
              <a:extLst>
                <a:ext uri="{FF2B5EF4-FFF2-40B4-BE49-F238E27FC236}">
                  <a16:creationId xmlns:a16="http://schemas.microsoft.com/office/drawing/2014/main" id="{3A580507-9222-62A3-30E6-B020EB24412D}"/>
                </a:ext>
              </a:extLst>
            </p:cNvPr>
            <p:cNvGrpSpPr/>
            <p:nvPr/>
          </p:nvGrpSpPr>
          <p:grpSpPr>
            <a:xfrm>
              <a:off x="2407505" y="708985"/>
              <a:ext cx="923558" cy="923558"/>
              <a:chOff x="5512403" y="760407"/>
              <a:chExt cx="1162159" cy="1162159"/>
            </a:xfrm>
          </p:grpSpPr>
          <p:sp>
            <p:nvSpPr>
              <p:cNvPr id="19" name="Oval 18">
                <a:extLst>
                  <a:ext uri="{FF2B5EF4-FFF2-40B4-BE49-F238E27FC236}">
                    <a16:creationId xmlns:a16="http://schemas.microsoft.com/office/drawing/2014/main" id="{0241D6AB-58B3-BB6B-22A8-4C91132ACC6B}"/>
                  </a:ext>
                </a:extLst>
              </p:cNvPr>
              <p:cNvSpPr/>
              <p:nvPr/>
            </p:nvSpPr>
            <p:spPr>
              <a:xfrm>
                <a:off x="5512403" y="760407"/>
                <a:ext cx="1162159" cy="1162159"/>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32" name="Graphic 31">
                <a:extLst>
                  <a:ext uri="{FF2B5EF4-FFF2-40B4-BE49-F238E27FC236}">
                    <a16:creationId xmlns:a16="http://schemas.microsoft.com/office/drawing/2014/main" id="{4CB398B0-15C0-1D84-8BC7-B7AE1F274E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52705" y="964657"/>
                <a:ext cx="733339" cy="733339"/>
              </a:xfrm>
              <a:prstGeom prst="rect">
                <a:avLst/>
              </a:prstGeom>
            </p:spPr>
          </p:pic>
        </p:grpSp>
        <p:sp>
          <p:nvSpPr>
            <p:cNvPr id="45" name="TextBox 44">
              <a:extLst>
                <a:ext uri="{FF2B5EF4-FFF2-40B4-BE49-F238E27FC236}">
                  <a16:creationId xmlns:a16="http://schemas.microsoft.com/office/drawing/2014/main" id="{B4C8B2D9-3F1C-A6C5-3AEA-9F9A95568383}"/>
                </a:ext>
              </a:extLst>
            </p:cNvPr>
            <p:cNvSpPr txBox="1"/>
            <p:nvPr/>
          </p:nvSpPr>
          <p:spPr>
            <a:xfrm>
              <a:off x="1646971" y="1787162"/>
              <a:ext cx="2444626" cy="369332"/>
            </a:xfrm>
            <a:prstGeom prst="rect">
              <a:avLst/>
            </a:prstGeom>
            <a:noFill/>
          </p:spPr>
          <p:txBody>
            <a:bodyPr wrap="square">
              <a:spAutoFit/>
            </a:bodyPr>
            <a:lstStyle/>
            <a:p>
              <a:pPr algn="ctr"/>
              <a:r>
                <a:rPr lang="en-GB" sz="1800" b="0" i="0" u="none" strike="noStrike" cap="none" dirty="0">
                  <a:solidFill>
                    <a:schemeClr val="accent3">
                      <a:lumMod val="50000"/>
                    </a:schemeClr>
                  </a:solidFill>
                  <a:latin typeface="Poppins Bold" panose="00000800000000000000" pitchFamily="2" charset="0"/>
                  <a:ea typeface="Open Sans" panose="020B0606030504020204" pitchFamily="34" charset="0"/>
                  <a:cs typeface="Poppins Bold" panose="00000800000000000000" pitchFamily="2" charset="0"/>
                  <a:sym typeface="Calibri"/>
                </a:rPr>
                <a:t>Creates policies </a:t>
              </a:r>
              <a:endParaRPr lang="en-GB" sz="1800" dirty="0">
                <a:solidFill>
                  <a:schemeClr val="accent3">
                    <a:lumMod val="50000"/>
                  </a:schemeClr>
                </a:solidFill>
                <a:latin typeface="Poppins Bold" panose="00000800000000000000" pitchFamily="2" charset="0"/>
                <a:cs typeface="Poppins Bold" panose="00000800000000000000" pitchFamily="2" charset="0"/>
              </a:endParaRPr>
            </a:p>
          </p:txBody>
        </p:sp>
      </p:grpSp>
      <p:grpSp>
        <p:nvGrpSpPr>
          <p:cNvPr id="53" name="Group 52">
            <a:extLst>
              <a:ext uri="{FF2B5EF4-FFF2-40B4-BE49-F238E27FC236}">
                <a16:creationId xmlns:a16="http://schemas.microsoft.com/office/drawing/2014/main" id="{F296257A-1FD4-EA18-20E4-A9988C591238}"/>
              </a:ext>
            </a:extLst>
          </p:cNvPr>
          <p:cNvGrpSpPr/>
          <p:nvPr/>
        </p:nvGrpSpPr>
        <p:grpSpPr>
          <a:xfrm>
            <a:off x="4374747" y="708985"/>
            <a:ext cx="3516795" cy="1447509"/>
            <a:chOff x="4374747" y="708985"/>
            <a:chExt cx="3516795" cy="1447509"/>
          </a:xfrm>
        </p:grpSpPr>
        <p:grpSp>
          <p:nvGrpSpPr>
            <p:cNvPr id="43" name="Group 42">
              <a:extLst>
                <a:ext uri="{FF2B5EF4-FFF2-40B4-BE49-F238E27FC236}">
                  <a16:creationId xmlns:a16="http://schemas.microsoft.com/office/drawing/2014/main" id="{94393C93-BF22-3874-0BB7-9CF3EB493899}"/>
                </a:ext>
              </a:extLst>
            </p:cNvPr>
            <p:cNvGrpSpPr/>
            <p:nvPr/>
          </p:nvGrpSpPr>
          <p:grpSpPr>
            <a:xfrm>
              <a:off x="5671366" y="708985"/>
              <a:ext cx="923559" cy="923559"/>
              <a:chOff x="5718745" y="669783"/>
              <a:chExt cx="923559" cy="923559"/>
            </a:xfrm>
          </p:grpSpPr>
          <p:sp>
            <p:nvSpPr>
              <p:cNvPr id="34" name="Oval 33">
                <a:extLst>
                  <a:ext uri="{FF2B5EF4-FFF2-40B4-BE49-F238E27FC236}">
                    <a16:creationId xmlns:a16="http://schemas.microsoft.com/office/drawing/2014/main" id="{3A5983BE-0A4E-B041-11EB-5AB33C23EEE1}"/>
                  </a:ext>
                </a:extLst>
              </p:cNvPr>
              <p:cNvSpPr/>
              <p:nvPr/>
            </p:nvSpPr>
            <p:spPr>
              <a:xfrm>
                <a:off x="5718745" y="669783"/>
                <a:ext cx="923559" cy="923559"/>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36" name="Graphic 35">
                <a:extLst>
                  <a:ext uri="{FF2B5EF4-FFF2-40B4-BE49-F238E27FC236}">
                    <a16:creationId xmlns:a16="http://schemas.microsoft.com/office/drawing/2014/main" id="{07F60C4C-6292-197D-1F58-3F25F5DA63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878071" y="809720"/>
                <a:ext cx="656611" cy="656611"/>
              </a:xfrm>
              <a:prstGeom prst="rect">
                <a:avLst/>
              </a:prstGeom>
            </p:spPr>
          </p:pic>
        </p:grpSp>
        <p:sp>
          <p:nvSpPr>
            <p:cNvPr id="46" name="TextBox 45">
              <a:extLst>
                <a:ext uri="{FF2B5EF4-FFF2-40B4-BE49-F238E27FC236}">
                  <a16:creationId xmlns:a16="http://schemas.microsoft.com/office/drawing/2014/main" id="{66B6D3F5-CE00-F0B9-5BE2-5805DC85A96B}"/>
                </a:ext>
              </a:extLst>
            </p:cNvPr>
            <p:cNvSpPr txBox="1"/>
            <p:nvPr/>
          </p:nvSpPr>
          <p:spPr>
            <a:xfrm>
              <a:off x="4374747" y="1787162"/>
              <a:ext cx="3516795" cy="369332"/>
            </a:xfrm>
            <a:prstGeom prst="rect">
              <a:avLst/>
            </a:prstGeom>
            <a:noFill/>
          </p:spPr>
          <p:txBody>
            <a:bodyPr wrap="square">
              <a:spAutoFit/>
            </a:bodyPr>
            <a:lstStyle/>
            <a:p>
              <a:pPr algn="ctr"/>
              <a:r>
                <a:rPr lang="en-GB" sz="1800" b="0" i="0" u="none" strike="noStrike" cap="none" dirty="0">
                  <a:solidFill>
                    <a:schemeClr val="accent3">
                      <a:lumMod val="50000"/>
                    </a:schemeClr>
                  </a:solidFill>
                  <a:latin typeface="Poppins Bold" panose="00000800000000000000" pitchFamily="2" charset="0"/>
                  <a:ea typeface="Open Sans" panose="020B0606030504020204" pitchFamily="34" charset="0"/>
                  <a:cs typeface="Poppins Bold" panose="00000800000000000000" pitchFamily="2" charset="0"/>
                  <a:sym typeface="Calibri"/>
                </a:rPr>
                <a:t>Monitors business activities </a:t>
              </a:r>
              <a:endParaRPr lang="en-GB" sz="1800" dirty="0">
                <a:solidFill>
                  <a:schemeClr val="accent3">
                    <a:lumMod val="50000"/>
                  </a:schemeClr>
                </a:solidFill>
                <a:latin typeface="Poppins Bold" panose="00000800000000000000" pitchFamily="2" charset="0"/>
                <a:cs typeface="Poppins Bold" panose="00000800000000000000" pitchFamily="2" charset="0"/>
              </a:endParaRPr>
            </a:p>
          </p:txBody>
        </p:sp>
      </p:grpSp>
      <p:grpSp>
        <p:nvGrpSpPr>
          <p:cNvPr id="54" name="Group 53">
            <a:extLst>
              <a:ext uri="{FF2B5EF4-FFF2-40B4-BE49-F238E27FC236}">
                <a16:creationId xmlns:a16="http://schemas.microsoft.com/office/drawing/2014/main" id="{24047121-0443-E419-EB88-E6970EC3E7A1}"/>
              </a:ext>
            </a:extLst>
          </p:cNvPr>
          <p:cNvGrpSpPr/>
          <p:nvPr/>
        </p:nvGrpSpPr>
        <p:grpSpPr>
          <a:xfrm>
            <a:off x="8188983" y="708985"/>
            <a:ext cx="2444626" cy="1447509"/>
            <a:chOff x="8188983" y="708985"/>
            <a:chExt cx="2444626" cy="1447509"/>
          </a:xfrm>
        </p:grpSpPr>
        <p:grpSp>
          <p:nvGrpSpPr>
            <p:cNvPr id="44" name="Group 43">
              <a:extLst>
                <a:ext uri="{FF2B5EF4-FFF2-40B4-BE49-F238E27FC236}">
                  <a16:creationId xmlns:a16="http://schemas.microsoft.com/office/drawing/2014/main" id="{7EC54619-C318-7673-3F0F-47B567C9550C}"/>
                </a:ext>
              </a:extLst>
            </p:cNvPr>
            <p:cNvGrpSpPr/>
            <p:nvPr/>
          </p:nvGrpSpPr>
          <p:grpSpPr>
            <a:xfrm>
              <a:off x="8935227" y="708985"/>
              <a:ext cx="923558" cy="923558"/>
              <a:chOff x="7797198" y="705666"/>
              <a:chExt cx="923558" cy="923558"/>
            </a:xfrm>
          </p:grpSpPr>
          <p:sp>
            <p:nvSpPr>
              <p:cNvPr id="41" name="Oval 40">
                <a:extLst>
                  <a:ext uri="{FF2B5EF4-FFF2-40B4-BE49-F238E27FC236}">
                    <a16:creationId xmlns:a16="http://schemas.microsoft.com/office/drawing/2014/main" id="{3A39A78F-A2F8-A001-76B6-93B8D4E7F244}"/>
                  </a:ext>
                </a:extLst>
              </p:cNvPr>
              <p:cNvSpPr/>
              <p:nvPr/>
            </p:nvSpPr>
            <p:spPr>
              <a:xfrm>
                <a:off x="7797198" y="705666"/>
                <a:ext cx="923558" cy="923558"/>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39" name="Graphic 38">
                <a:extLst>
                  <a:ext uri="{FF2B5EF4-FFF2-40B4-BE49-F238E27FC236}">
                    <a16:creationId xmlns:a16="http://schemas.microsoft.com/office/drawing/2014/main" id="{53562BCC-0BC3-B733-1E9E-B8C201B0BD6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923590" y="855100"/>
                <a:ext cx="668907" cy="668907"/>
              </a:xfrm>
              <a:prstGeom prst="rect">
                <a:avLst/>
              </a:prstGeom>
            </p:spPr>
          </p:pic>
        </p:grpSp>
        <p:sp>
          <p:nvSpPr>
            <p:cNvPr id="47" name="TextBox 46">
              <a:extLst>
                <a:ext uri="{FF2B5EF4-FFF2-40B4-BE49-F238E27FC236}">
                  <a16:creationId xmlns:a16="http://schemas.microsoft.com/office/drawing/2014/main" id="{EE06BEB5-FCD7-9E36-D7C7-EA752398D9C2}"/>
                </a:ext>
              </a:extLst>
            </p:cNvPr>
            <p:cNvSpPr txBox="1"/>
            <p:nvPr/>
          </p:nvSpPr>
          <p:spPr>
            <a:xfrm>
              <a:off x="8188983" y="1787162"/>
              <a:ext cx="2444626" cy="369332"/>
            </a:xfrm>
            <a:prstGeom prst="rect">
              <a:avLst/>
            </a:prstGeom>
            <a:noFill/>
          </p:spPr>
          <p:txBody>
            <a:bodyPr wrap="square">
              <a:spAutoFit/>
            </a:bodyPr>
            <a:lstStyle/>
            <a:p>
              <a:pPr algn="ctr"/>
              <a:r>
                <a:rPr lang="en-GB" sz="1800" b="0" i="0" u="none" strike="noStrike" cap="none" dirty="0">
                  <a:solidFill>
                    <a:schemeClr val="accent3">
                      <a:lumMod val="50000"/>
                    </a:schemeClr>
                  </a:solidFill>
                  <a:latin typeface="Poppins Bold" panose="00000800000000000000" pitchFamily="2" charset="0"/>
                  <a:ea typeface="Open Sans" panose="020B0606030504020204" pitchFamily="34" charset="0"/>
                  <a:cs typeface="Poppins Bold" panose="00000800000000000000" pitchFamily="2" charset="0"/>
                  <a:sym typeface="Calibri"/>
                </a:rPr>
                <a:t>Ensures safety</a:t>
              </a:r>
              <a:endParaRPr lang="en-GB" sz="1800" dirty="0">
                <a:solidFill>
                  <a:schemeClr val="accent3">
                    <a:lumMod val="50000"/>
                  </a:schemeClr>
                </a:solidFill>
                <a:latin typeface="Poppins Bold" panose="00000800000000000000" pitchFamily="2" charset="0"/>
                <a:cs typeface="Poppins Bold" panose="00000800000000000000" pitchFamily="2" charset="0"/>
              </a:endParaRPr>
            </a:p>
          </p:txBody>
        </p:sp>
      </p:grpSp>
      <p:sp>
        <p:nvSpPr>
          <p:cNvPr id="50" name="Arrow: Right 49">
            <a:extLst>
              <a:ext uri="{FF2B5EF4-FFF2-40B4-BE49-F238E27FC236}">
                <a16:creationId xmlns:a16="http://schemas.microsoft.com/office/drawing/2014/main" id="{25475437-1499-4FD4-4060-2E6374DA1D1C}"/>
              </a:ext>
            </a:extLst>
          </p:cNvPr>
          <p:cNvSpPr/>
          <p:nvPr/>
        </p:nvSpPr>
        <p:spPr>
          <a:xfrm>
            <a:off x="3328421" y="978024"/>
            <a:ext cx="2123257" cy="369332"/>
          </a:xfrm>
          <a:prstGeom prst="rightArrow">
            <a:avLst>
              <a:gd name="adj1" fmla="val 50000"/>
              <a:gd name="adj2" fmla="val 6856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51" name="Arrow: Right 50">
            <a:extLst>
              <a:ext uri="{FF2B5EF4-FFF2-40B4-BE49-F238E27FC236}">
                <a16:creationId xmlns:a16="http://schemas.microsoft.com/office/drawing/2014/main" id="{9AFFEB3C-CA44-1E34-6AAE-AD6B6B0E9835}"/>
              </a:ext>
            </a:extLst>
          </p:cNvPr>
          <p:cNvSpPr/>
          <p:nvPr/>
        </p:nvSpPr>
        <p:spPr>
          <a:xfrm>
            <a:off x="6592282" y="974018"/>
            <a:ext cx="2123257" cy="369332"/>
          </a:xfrm>
          <a:prstGeom prst="rightArrow">
            <a:avLst>
              <a:gd name="adj1" fmla="val 50000"/>
              <a:gd name="adj2" fmla="val 6856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Tree>
    <p:extLst>
      <p:ext uri="{BB962C8B-B14F-4D97-AF65-F5344CB8AC3E}">
        <p14:creationId xmlns:p14="http://schemas.microsoft.com/office/powerpoint/2010/main" val="200020383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 presetClass="entr" presetSubtype="2" fill="hold" nodeType="afterEffect" p14:presetBounceEnd="60000">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14:bounceEnd="60000">
                                          <p:cBhvr additive="base">
                                            <p:cTn id="11" dur="500" fill="hold"/>
                                            <p:tgtEl>
                                              <p:spTgt spid="52"/>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par>
                              <p:cTn id="18" fill="hold">
                                <p:stCondLst>
                                  <p:cond delay="500"/>
                                </p:stCondLst>
                                <p:childTnLst>
                                  <p:par>
                                    <p:cTn id="19" presetID="2" presetClass="entr" presetSubtype="2" fill="hold" nodeType="afterEffect" p14:presetBounceEnd="60000">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14:bounceEnd="60000">
                                          <p:cBhvr additive="base">
                                            <p:cTn id="21" dur="500" fill="hold"/>
                                            <p:tgtEl>
                                              <p:spTgt spid="53"/>
                                            </p:tgtEl>
                                            <p:attrNameLst>
                                              <p:attrName>ppt_x</p:attrName>
                                            </p:attrNameLst>
                                          </p:cBhvr>
                                          <p:tavLst>
                                            <p:tav tm="0">
                                              <p:val>
                                                <p:strVal val="1+#ppt_w/2"/>
                                              </p:val>
                                            </p:tav>
                                            <p:tav tm="100000">
                                              <p:val>
                                                <p:strVal val="#ppt_x"/>
                                              </p:val>
                                            </p:tav>
                                          </p:tavLst>
                                        </p:anim>
                                        <p:anim calcmode="lin" valueType="num" p14:bounceEnd="60000">
                                          <p:cBhvr additive="base">
                                            <p:cTn id="22"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left)">
                                          <p:cBhvr>
                                            <p:cTn id="27" dur="500"/>
                                            <p:tgtEl>
                                              <p:spTgt spid="51"/>
                                            </p:tgtEl>
                                          </p:cBhvr>
                                        </p:animEffect>
                                      </p:childTnLst>
                                    </p:cTn>
                                  </p:par>
                                </p:childTnLst>
                              </p:cTn>
                            </p:par>
                            <p:par>
                              <p:cTn id="28" fill="hold">
                                <p:stCondLst>
                                  <p:cond delay="500"/>
                                </p:stCondLst>
                                <p:childTnLst>
                                  <p:par>
                                    <p:cTn id="29" presetID="2" presetClass="entr" presetSubtype="2" fill="hold" nodeType="afterEffect" p14:presetBounceEnd="60000">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14:bounceEnd="60000">
                                          <p:cBhvr additive="base">
                                            <p:cTn id="31" dur="500" fill="hold"/>
                                            <p:tgtEl>
                                              <p:spTgt spid="54"/>
                                            </p:tgtEl>
                                            <p:attrNameLst>
                                              <p:attrName>ppt_x</p:attrName>
                                            </p:attrNameLst>
                                          </p:cBhvr>
                                          <p:tavLst>
                                            <p:tav tm="0">
                                              <p:val>
                                                <p:strVal val="1+#ppt_w/2"/>
                                              </p:val>
                                            </p:tav>
                                            <p:tav tm="100000">
                                              <p:val>
                                                <p:strVal val="#ppt_x"/>
                                              </p:val>
                                            </p:tav>
                                          </p:tavLst>
                                        </p:anim>
                                        <p:anim calcmode="lin" valueType="num" p14:bounceEnd="60000">
                                          <p:cBhvr additive="base">
                                            <p:cTn id="32"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0" grpId="0" animBg="1"/>
          <p:bldP spid="5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1+#ppt_w/2"/>
                                              </p:val>
                                            </p:tav>
                                            <p:tav tm="100000">
                                              <p:val>
                                                <p:strVal val="#ppt_x"/>
                                              </p:val>
                                            </p:tav>
                                          </p:tavLst>
                                        </p:anim>
                                        <p:anim calcmode="lin" valueType="num">
                                          <p:cBhvr additive="base">
                                            <p:cTn id="12"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par>
                              <p:cTn id="18" fill="hold">
                                <p:stCondLst>
                                  <p:cond delay="500"/>
                                </p:stCondLst>
                                <p:childTnLst>
                                  <p:par>
                                    <p:cTn id="19" presetID="2" presetClass="entr" presetSubtype="2" fill="hold" nodeType="after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additive="base">
                                            <p:cTn id="21" dur="500" fill="hold"/>
                                            <p:tgtEl>
                                              <p:spTgt spid="53"/>
                                            </p:tgtEl>
                                            <p:attrNameLst>
                                              <p:attrName>ppt_x</p:attrName>
                                            </p:attrNameLst>
                                          </p:cBhvr>
                                          <p:tavLst>
                                            <p:tav tm="0">
                                              <p:val>
                                                <p:strVal val="1+#ppt_w/2"/>
                                              </p:val>
                                            </p:tav>
                                            <p:tav tm="100000">
                                              <p:val>
                                                <p:strVal val="#ppt_x"/>
                                              </p:val>
                                            </p:tav>
                                          </p:tavLst>
                                        </p:anim>
                                        <p:anim calcmode="lin" valueType="num">
                                          <p:cBhvr additive="base">
                                            <p:cTn id="22"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1"/>
                                            </p:tgtEl>
                                            <p:attrNameLst>
                                              <p:attrName>style.visibility</p:attrName>
                                            </p:attrNameLst>
                                          </p:cBhvr>
                                          <p:to>
                                            <p:strVal val="visible"/>
                                          </p:to>
                                        </p:set>
                                        <p:animEffect transition="in" filter="wipe(left)">
                                          <p:cBhvr>
                                            <p:cTn id="27" dur="500"/>
                                            <p:tgtEl>
                                              <p:spTgt spid="51"/>
                                            </p:tgtEl>
                                          </p:cBhvr>
                                        </p:animEffect>
                                      </p:childTnLst>
                                    </p:cTn>
                                  </p:par>
                                </p:childTnLst>
                              </p:cTn>
                            </p:par>
                            <p:par>
                              <p:cTn id="28" fill="hold">
                                <p:stCondLst>
                                  <p:cond delay="500"/>
                                </p:stCondLst>
                                <p:childTnLst>
                                  <p:par>
                                    <p:cTn id="29" presetID="2" presetClass="entr" presetSubtype="2" fill="hold" nodeType="after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500" fill="hold"/>
                                            <p:tgtEl>
                                              <p:spTgt spid="54"/>
                                            </p:tgtEl>
                                            <p:attrNameLst>
                                              <p:attrName>ppt_x</p:attrName>
                                            </p:attrNameLst>
                                          </p:cBhvr>
                                          <p:tavLst>
                                            <p:tav tm="0">
                                              <p:val>
                                                <p:strVal val="1+#ppt_w/2"/>
                                              </p:val>
                                            </p:tav>
                                            <p:tav tm="100000">
                                              <p:val>
                                                <p:strVal val="#ppt_x"/>
                                              </p:val>
                                            </p:tav>
                                          </p:tavLst>
                                        </p:anim>
                                        <p:anim calcmode="lin" valueType="num">
                                          <p:cBhvr additive="base">
                                            <p:cTn id="32"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50" grpId="0" animBg="1"/>
          <p:bldP spid="51" grpId="0" animBg="1"/>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DDF541D-85C2-198C-E701-63BA5E8A61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6694" y="3163347"/>
            <a:ext cx="906260" cy="906260"/>
          </a:xfrm>
          <a:prstGeom prst="rect">
            <a:avLst/>
          </a:prstGeom>
        </p:spPr>
      </p:pic>
      <p:sp>
        <p:nvSpPr>
          <p:cNvPr id="3" name="TextBox 2">
            <a:extLst>
              <a:ext uri="{FF2B5EF4-FFF2-40B4-BE49-F238E27FC236}">
                <a16:creationId xmlns:a16="http://schemas.microsoft.com/office/drawing/2014/main" id="{CF3BA4FC-5B49-EF19-B3EE-44D505CA86AE}"/>
              </a:ext>
            </a:extLst>
          </p:cNvPr>
          <p:cNvSpPr txBox="1"/>
          <p:nvPr/>
        </p:nvSpPr>
        <p:spPr>
          <a:xfrm>
            <a:off x="7892323" y="5046657"/>
            <a:ext cx="3424292" cy="646331"/>
          </a:xfrm>
          <a:prstGeom prst="rect">
            <a:avLst/>
          </a:prstGeom>
          <a:noFill/>
        </p:spPr>
        <p:txBody>
          <a:bodyPr wrap="square">
            <a:spAutoFit/>
          </a:bodyPr>
          <a:lstStyle/>
          <a:p>
            <a:pPr algn="ctr"/>
            <a:r>
              <a:rPr lang="en-US" sz="1800" b="0" i="0" u="none" strike="noStrike" cap="none" dirty="0">
                <a:solidFill>
                  <a:schemeClr val="accent1"/>
                </a:solidFill>
                <a:latin typeface="Poppins" panose="00000500000000000000" pitchFamily="2" charset="0"/>
                <a:ea typeface="Open Sans" panose="020B0606030504020204" pitchFamily="34" charset="0"/>
                <a:cs typeface="Poppins" panose="00000500000000000000" pitchFamily="2" charset="0"/>
                <a:sym typeface="Calibri"/>
              </a:rPr>
              <a:t>Market conduct and consumer protection</a:t>
            </a:r>
            <a:endParaRPr lang="en-GB" sz="1800" dirty="0">
              <a:solidFill>
                <a:schemeClr val="accent1"/>
              </a:solidFill>
              <a:latin typeface="Poppins" panose="00000500000000000000" pitchFamily="2" charset="0"/>
              <a:cs typeface="Poppins" panose="00000500000000000000" pitchFamily="2" charset="0"/>
            </a:endParaRPr>
          </a:p>
        </p:txBody>
      </p:sp>
      <p:sp>
        <p:nvSpPr>
          <p:cNvPr id="7" name="TextBox 6">
            <a:extLst>
              <a:ext uri="{FF2B5EF4-FFF2-40B4-BE49-F238E27FC236}">
                <a16:creationId xmlns:a16="http://schemas.microsoft.com/office/drawing/2014/main" id="{66448253-83A6-A697-9E5E-A4D06C7C62D3}"/>
              </a:ext>
            </a:extLst>
          </p:cNvPr>
          <p:cNvSpPr txBox="1"/>
          <p:nvPr/>
        </p:nvSpPr>
        <p:spPr>
          <a:xfrm>
            <a:off x="7645417" y="4170695"/>
            <a:ext cx="3918104" cy="830997"/>
          </a:xfrm>
          <a:prstGeom prst="rect">
            <a:avLst/>
          </a:prstGeom>
          <a:noFill/>
        </p:spPr>
        <p:txBody>
          <a:bodyPr wrap="square">
            <a:spAutoFit/>
          </a:bodyPr>
          <a:lstStyle/>
          <a:p>
            <a:pPr algn="ctr"/>
            <a:r>
              <a:rPr lang="en-GB" sz="2400" b="0" i="0" u="none" strike="noStrike" cap="none" dirty="0">
                <a:solidFill>
                  <a:schemeClr val="accent1"/>
                </a:solidFill>
                <a:latin typeface="+mj-lt"/>
                <a:ea typeface="Open Sans" panose="020B0606030504020204" pitchFamily="34" charset="0"/>
                <a:cs typeface="Poppins Bold" panose="00000800000000000000" pitchFamily="2" charset="0"/>
                <a:sym typeface="Calibri"/>
              </a:rPr>
              <a:t>Financial Conduct Authority (FCA) </a:t>
            </a:r>
            <a:endParaRPr lang="en-GB" sz="2400" dirty="0">
              <a:solidFill>
                <a:schemeClr val="accent1"/>
              </a:solidFill>
              <a:latin typeface="+mj-lt"/>
              <a:cs typeface="Poppins Bold" panose="00000800000000000000" pitchFamily="2" charset="0"/>
            </a:endParaRPr>
          </a:p>
        </p:txBody>
      </p:sp>
      <p:pic>
        <p:nvPicPr>
          <p:cNvPr id="8" name="Graphic 7">
            <a:extLst>
              <a:ext uri="{FF2B5EF4-FFF2-40B4-BE49-F238E27FC236}">
                <a16:creationId xmlns:a16="http://schemas.microsoft.com/office/drawing/2014/main" id="{1D9EFFD6-D0FB-A3C2-25E2-7B4F2D931C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9595" y="2972309"/>
            <a:ext cx="1186708" cy="1186708"/>
          </a:xfrm>
          <a:prstGeom prst="rect">
            <a:avLst/>
          </a:prstGeom>
        </p:spPr>
      </p:pic>
      <p:sp>
        <p:nvSpPr>
          <p:cNvPr id="11" name="TextBox 10">
            <a:extLst>
              <a:ext uri="{FF2B5EF4-FFF2-40B4-BE49-F238E27FC236}">
                <a16:creationId xmlns:a16="http://schemas.microsoft.com/office/drawing/2014/main" id="{EBC82C3C-9AA4-B219-6EBA-DEC32CD94E33}"/>
              </a:ext>
            </a:extLst>
          </p:cNvPr>
          <p:cNvSpPr txBox="1"/>
          <p:nvPr/>
        </p:nvSpPr>
        <p:spPr>
          <a:xfrm>
            <a:off x="1040803" y="5041231"/>
            <a:ext cx="3424292" cy="646331"/>
          </a:xfrm>
          <a:prstGeom prst="rect">
            <a:avLst/>
          </a:prstGeom>
          <a:noFill/>
        </p:spPr>
        <p:txBody>
          <a:bodyPr wrap="square">
            <a:spAutoFit/>
          </a:bodyPr>
          <a:lstStyle/>
          <a:p>
            <a:pPr algn="ctr"/>
            <a:r>
              <a:rPr lang="en-US" sz="1800" b="0" i="0" u="none" strike="noStrike" cap="none" dirty="0">
                <a:solidFill>
                  <a:schemeClr val="accent3">
                    <a:lumMod val="40000"/>
                    <a:lumOff val="60000"/>
                  </a:schemeClr>
                </a:solidFill>
                <a:latin typeface="Poppins" panose="00000500000000000000" pitchFamily="2" charset="0"/>
                <a:ea typeface="Open Sans" panose="020B0606030504020204" pitchFamily="34" charset="0"/>
                <a:cs typeface="Poppins" panose="00000500000000000000" pitchFamily="2" charset="0"/>
                <a:sym typeface="Calibri"/>
              </a:rPr>
              <a:t>Maintenance of financial system stability</a:t>
            </a:r>
            <a:endParaRPr lang="en-GB" sz="1800" dirty="0">
              <a:solidFill>
                <a:schemeClr val="accent3">
                  <a:lumMod val="40000"/>
                  <a:lumOff val="60000"/>
                </a:schemeClr>
              </a:solidFill>
              <a:latin typeface="Poppins" panose="00000500000000000000" pitchFamily="2" charset="0"/>
              <a:cs typeface="Poppins" panose="00000500000000000000" pitchFamily="2" charset="0"/>
            </a:endParaRPr>
          </a:p>
        </p:txBody>
      </p:sp>
      <p:sp>
        <p:nvSpPr>
          <p:cNvPr id="12" name="TextBox 11">
            <a:extLst>
              <a:ext uri="{FF2B5EF4-FFF2-40B4-BE49-F238E27FC236}">
                <a16:creationId xmlns:a16="http://schemas.microsoft.com/office/drawing/2014/main" id="{F950FBC0-A946-E500-9C6C-A841E94D61BC}"/>
              </a:ext>
            </a:extLst>
          </p:cNvPr>
          <p:cNvSpPr txBox="1"/>
          <p:nvPr/>
        </p:nvSpPr>
        <p:spPr>
          <a:xfrm>
            <a:off x="793897" y="4165269"/>
            <a:ext cx="3918104" cy="830997"/>
          </a:xfrm>
          <a:prstGeom prst="rect">
            <a:avLst/>
          </a:prstGeom>
          <a:noFill/>
        </p:spPr>
        <p:txBody>
          <a:bodyPr wrap="square">
            <a:spAutoFit/>
          </a:bodyPr>
          <a:lstStyle/>
          <a:p>
            <a:pPr algn="ctr"/>
            <a:r>
              <a:rPr lang="en-GB" sz="2400" b="0" i="0" u="none" strike="noStrike" cap="none" dirty="0">
                <a:solidFill>
                  <a:schemeClr val="accent3">
                    <a:lumMod val="40000"/>
                    <a:lumOff val="60000"/>
                  </a:schemeClr>
                </a:solidFill>
                <a:latin typeface="+mj-lt"/>
                <a:ea typeface="Open Sans" panose="020B0606030504020204" pitchFamily="34" charset="0"/>
                <a:cs typeface="Poppins Bold" panose="00000800000000000000" pitchFamily="2" charset="0"/>
                <a:sym typeface="Calibri"/>
              </a:rPr>
              <a:t>Prudential Regulation Authority (PRA) </a:t>
            </a:r>
            <a:endParaRPr lang="en-GB" sz="2400" dirty="0">
              <a:solidFill>
                <a:schemeClr val="accent3">
                  <a:lumMod val="40000"/>
                  <a:lumOff val="60000"/>
                </a:schemeClr>
              </a:solidFill>
              <a:latin typeface="+mj-lt"/>
              <a:cs typeface="Poppins Bold" panose="00000800000000000000" pitchFamily="2" charset="0"/>
            </a:endParaRPr>
          </a:p>
        </p:txBody>
      </p:sp>
      <p:grpSp>
        <p:nvGrpSpPr>
          <p:cNvPr id="26" name="Graphic 18">
            <a:extLst>
              <a:ext uri="{FF2B5EF4-FFF2-40B4-BE49-F238E27FC236}">
                <a16:creationId xmlns:a16="http://schemas.microsoft.com/office/drawing/2014/main" id="{6A0C7B25-0AB1-D55B-D46C-93232B8BC638}"/>
              </a:ext>
            </a:extLst>
          </p:cNvPr>
          <p:cNvGrpSpPr/>
          <p:nvPr/>
        </p:nvGrpSpPr>
        <p:grpSpPr>
          <a:xfrm>
            <a:off x="1571405" y="2465176"/>
            <a:ext cx="9146724" cy="7952702"/>
            <a:chOff x="1123609" y="992761"/>
            <a:chExt cx="6562534" cy="5705855"/>
          </a:xfrm>
        </p:grpSpPr>
        <p:sp>
          <p:nvSpPr>
            <p:cNvPr id="27" name="Freeform: Shape 26">
              <a:extLst>
                <a:ext uri="{FF2B5EF4-FFF2-40B4-BE49-F238E27FC236}">
                  <a16:creationId xmlns:a16="http://schemas.microsoft.com/office/drawing/2014/main" id="{2D3B3D43-26A7-9212-5FB2-2FEE21E5820B}"/>
                </a:ext>
              </a:extLst>
            </p:cNvPr>
            <p:cNvSpPr/>
            <p:nvPr/>
          </p:nvSpPr>
          <p:spPr>
            <a:xfrm>
              <a:off x="1409931" y="2938147"/>
              <a:ext cx="5989320" cy="3595306"/>
            </a:xfrm>
            <a:custGeom>
              <a:avLst/>
              <a:gdLst>
                <a:gd name="connsiteX0" fmla="*/ 5989320 w 5989320"/>
                <a:gd name="connsiteY0" fmla="*/ 3595307 h 3595306"/>
                <a:gd name="connsiteX1" fmla="*/ 0 w 5989320"/>
                <a:gd name="connsiteY1" fmla="*/ 3595307 h 3595306"/>
                <a:gd name="connsiteX2" fmla="*/ 1988820 w 5989320"/>
                <a:gd name="connsiteY2" fmla="*/ 138874 h 3595306"/>
                <a:gd name="connsiteX3" fmla="*/ 1989392 w 5989320"/>
                <a:gd name="connsiteY3" fmla="*/ 139446 h 3595306"/>
                <a:gd name="connsiteX4" fmla="*/ 2256282 w 5989320"/>
                <a:gd name="connsiteY4" fmla="*/ 346900 h 3595306"/>
                <a:gd name="connsiteX5" fmla="*/ 2310003 w 5989320"/>
                <a:gd name="connsiteY5" fmla="*/ 380048 h 3595306"/>
                <a:gd name="connsiteX6" fmla="*/ 2380298 w 5989320"/>
                <a:gd name="connsiteY6" fmla="*/ 432626 h 3595306"/>
                <a:gd name="connsiteX7" fmla="*/ 2384298 w 5989320"/>
                <a:gd name="connsiteY7" fmla="*/ 436626 h 3595306"/>
                <a:gd name="connsiteX8" fmla="*/ 2433447 w 5989320"/>
                <a:gd name="connsiteY8" fmla="*/ 452628 h 3595306"/>
                <a:gd name="connsiteX9" fmla="*/ 2482596 w 5989320"/>
                <a:gd name="connsiteY9" fmla="*/ 436626 h 3595306"/>
                <a:gd name="connsiteX10" fmla="*/ 2485454 w 5989320"/>
                <a:gd name="connsiteY10" fmla="*/ 434340 h 3595306"/>
                <a:gd name="connsiteX11" fmla="*/ 2572321 w 5989320"/>
                <a:gd name="connsiteY11" fmla="*/ 354901 h 3595306"/>
                <a:gd name="connsiteX12" fmla="*/ 2932366 w 5989320"/>
                <a:gd name="connsiteY12" fmla="*/ 25718 h 3595306"/>
                <a:gd name="connsiteX13" fmla="*/ 2942654 w 5989320"/>
                <a:gd name="connsiteY13" fmla="*/ 17716 h 3595306"/>
                <a:gd name="connsiteX14" fmla="*/ 2998089 w 5989320"/>
                <a:gd name="connsiteY14" fmla="*/ 0 h 3595306"/>
                <a:gd name="connsiteX15" fmla="*/ 3063811 w 5989320"/>
                <a:gd name="connsiteY15" fmla="*/ 25718 h 3595306"/>
                <a:gd name="connsiteX16" fmla="*/ 3513011 w 5989320"/>
                <a:gd name="connsiteY16" fmla="*/ 436054 h 3595306"/>
                <a:gd name="connsiteX17" fmla="*/ 3514154 w 5989320"/>
                <a:gd name="connsiteY17" fmla="*/ 437198 h 3595306"/>
                <a:gd name="connsiteX18" fmla="*/ 3540443 w 5989320"/>
                <a:gd name="connsiteY18" fmla="*/ 451485 h 3595306"/>
                <a:gd name="connsiteX19" fmla="*/ 3547301 w 5989320"/>
                <a:gd name="connsiteY19" fmla="*/ 453199 h 3595306"/>
                <a:gd name="connsiteX20" fmla="*/ 3566160 w 5989320"/>
                <a:gd name="connsiteY20" fmla="*/ 454914 h 3595306"/>
                <a:gd name="connsiteX21" fmla="*/ 3573590 w 5989320"/>
                <a:gd name="connsiteY21" fmla="*/ 454914 h 3595306"/>
                <a:gd name="connsiteX22" fmla="*/ 3581019 w 5989320"/>
                <a:gd name="connsiteY22" fmla="*/ 454343 h 3595306"/>
                <a:gd name="connsiteX23" fmla="*/ 3624453 w 5989320"/>
                <a:gd name="connsiteY23" fmla="*/ 440055 h 3595306"/>
                <a:gd name="connsiteX24" fmla="*/ 3714750 w 5989320"/>
                <a:gd name="connsiteY24" fmla="*/ 372046 h 3595306"/>
                <a:gd name="connsiteX25" fmla="*/ 3751326 w 5989320"/>
                <a:gd name="connsiteY25" fmla="*/ 348043 h 3595306"/>
                <a:gd name="connsiteX26" fmla="*/ 3884486 w 5989320"/>
                <a:gd name="connsiteY26" fmla="*/ 244602 h 3595306"/>
                <a:gd name="connsiteX27" fmla="*/ 4007358 w 5989320"/>
                <a:gd name="connsiteY27" fmla="*/ 152019 h 3595306"/>
                <a:gd name="connsiteX28" fmla="*/ 5989320 w 5989320"/>
                <a:gd name="connsiteY28" fmla="*/ 3595307 h 359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89320" h="3595306">
                  <a:moveTo>
                    <a:pt x="5989320" y="3595307"/>
                  </a:moveTo>
                  <a:lnTo>
                    <a:pt x="0" y="3595307"/>
                  </a:lnTo>
                  <a:lnTo>
                    <a:pt x="1988820" y="138874"/>
                  </a:lnTo>
                  <a:lnTo>
                    <a:pt x="1989392" y="139446"/>
                  </a:lnTo>
                  <a:lnTo>
                    <a:pt x="2256282" y="346900"/>
                  </a:lnTo>
                  <a:cubicBezTo>
                    <a:pt x="2272856" y="360045"/>
                    <a:pt x="2291144" y="371475"/>
                    <a:pt x="2310003" y="380048"/>
                  </a:cubicBezTo>
                  <a:lnTo>
                    <a:pt x="2380298" y="432626"/>
                  </a:lnTo>
                  <a:lnTo>
                    <a:pt x="2384298" y="436626"/>
                  </a:lnTo>
                  <a:cubicBezTo>
                    <a:pt x="2394014" y="446341"/>
                    <a:pt x="2412873" y="452628"/>
                    <a:pt x="2433447" y="452628"/>
                  </a:cubicBezTo>
                  <a:cubicBezTo>
                    <a:pt x="2454021" y="452628"/>
                    <a:pt x="2472881" y="446341"/>
                    <a:pt x="2482596" y="436626"/>
                  </a:cubicBezTo>
                  <a:lnTo>
                    <a:pt x="2485454" y="434340"/>
                  </a:lnTo>
                  <a:lnTo>
                    <a:pt x="2572321" y="354901"/>
                  </a:lnTo>
                  <a:lnTo>
                    <a:pt x="2932366" y="25718"/>
                  </a:lnTo>
                  <a:cubicBezTo>
                    <a:pt x="2935796" y="22860"/>
                    <a:pt x="2939225" y="20003"/>
                    <a:pt x="2942654" y="17716"/>
                  </a:cubicBezTo>
                  <a:cubicBezTo>
                    <a:pt x="2959227" y="6286"/>
                    <a:pt x="2978658" y="0"/>
                    <a:pt x="2998089" y="0"/>
                  </a:cubicBezTo>
                  <a:cubicBezTo>
                    <a:pt x="3021521" y="0"/>
                    <a:pt x="3045524" y="8573"/>
                    <a:pt x="3063811" y="25718"/>
                  </a:cubicBezTo>
                  <a:lnTo>
                    <a:pt x="3513011" y="436054"/>
                  </a:lnTo>
                  <a:lnTo>
                    <a:pt x="3514154" y="437198"/>
                  </a:lnTo>
                  <a:cubicBezTo>
                    <a:pt x="3521011" y="444056"/>
                    <a:pt x="3530156" y="448628"/>
                    <a:pt x="3540443" y="451485"/>
                  </a:cubicBezTo>
                  <a:cubicBezTo>
                    <a:pt x="3542729" y="452056"/>
                    <a:pt x="3545015" y="452628"/>
                    <a:pt x="3547301" y="453199"/>
                  </a:cubicBezTo>
                  <a:cubicBezTo>
                    <a:pt x="3553587" y="454343"/>
                    <a:pt x="3559874" y="454914"/>
                    <a:pt x="3566160" y="454914"/>
                  </a:cubicBezTo>
                  <a:cubicBezTo>
                    <a:pt x="3568446" y="454914"/>
                    <a:pt x="3571304" y="454914"/>
                    <a:pt x="3573590" y="454914"/>
                  </a:cubicBezTo>
                  <a:cubicBezTo>
                    <a:pt x="3575876" y="454914"/>
                    <a:pt x="3578733" y="454343"/>
                    <a:pt x="3581019" y="454343"/>
                  </a:cubicBezTo>
                  <a:cubicBezTo>
                    <a:pt x="3595878" y="452628"/>
                    <a:pt x="3610737" y="448056"/>
                    <a:pt x="3624453" y="440055"/>
                  </a:cubicBezTo>
                  <a:lnTo>
                    <a:pt x="3714750" y="372046"/>
                  </a:lnTo>
                  <a:cubicBezTo>
                    <a:pt x="3727895" y="365188"/>
                    <a:pt x="3739896" y="357188"/>
                    <a:pt x="3751326" y="348043"/>
                  </a:cubicBezTo>
                  <a:lnTo>
                    <a:pt x="3884486" y="244602"/>
                  </a:lnTo>
                  <a:lnTo>
                    <a:pt x="4007358" y="152019"/>
                  </a:lnTo>
                  <a:lnTo>
                    <a:pt x="5989320" y="3595307"/>
                  </a:lnTo>
                  <a:close/>
                </a:path>
              </a:pathLst>
            </a:custGeom>
            <a:solidFill>
              <a:schemeClr val="accent1">
                <a:lumMod val="40000"/>
                <a:lumOff val="60000"/>
              </a:schemeClr>
            </a:solidFill>
            <a:ln w="5715" cap="flat">
              <a:noFill/>
              <a:prstDash val="solid"/>
              <a:miter/>
            </a:ln>
          </p:spPr>
          <p:txBody>
            <a:bodyPr rtlCol="0" anchor="ctr"/>
            <a:lstStyle/>
            <a:p>
              <a:endParaRPr lang="en-GB" dirty="0">
                <a:latin typeface="Poppins" panose="00000500000000000000" pitchFamily="2" charset="0"/>
              </a:endParaRPr>
            </a:p>
          </p:txBody>
        </p:sp>
        <p:sp>
          <p:nvSpPr>
            <p:cNvPr id="28" name="Freeform: Shape 27">
              <a:extLst>
                <a:ext uri="{FF2B5EF4-FFF2-40B4-BE49-F238E27FC236}">
                  <a16:creationId xmlns:a16="http://schemas.microsoft.com/office/drawing/2014/main" id="{D7D5F479-952B-4BB1-4F09-011782AF7547}"/>
                </a:ext>
              </a:extLst>
            </p:cNvPr>
            <p:cNvSpPr/>
            <p:nvPr/>
          </p:nvSpPr>
          <p:spPr>
            <a:xfrm>
              <a:off x="3879954" y="2827275"/>
              <a:ext cx="1160716" cy="340614"/>
            </a:xfrm>
            <a:custGeom>
              <a:avLst/>
              <a:gdLst>
                <a:gd name="connsiteX0" fmla="*/ 1158431 w 1160716"/>
                <a:gd name="connsiteY0" fmla="*/ 340614 h 340614"/>
                <a:gd name="connsiteX1" fmla="*/ 1158431 w 1160716"/>
                <a:gd name="connsiteY1" fmla="*/ 340614 h 340614"/>
                <a:gd name="connsiteX2" fmla="*/ 1160716 w 1160716"/>
                <a:gd name="connsiteY2" fmla="*/ 339471 h 340614"/>
                <a:gd name="connsiteX3" fmla="*/ 1158431 w 1160716"/>
                <a:gd name="connsiteY3" fmla="*/ 340614 h 340614"/>
                <a:gd name="connsiteX4" fmla="*/ 350901 w 1160716"/>
                <a:gd name="connsiteY4" fmla="*/ 13716 h 340614"/>
                <a:gd name="connsiteX5" fmla="*/ 0 w 1160716"/>
                <a:gd name="connsiteY5" fmla="*/ 334328 h 340614"/>
                <a:gd name="connsiteX6" fmla="*/ 15430 w 1160716"/>
                <a:gd name="connsiteY6" fmla="*/ 322326 h 340614"/>
                <a:gd name="connsiteX7" fmla="*/ 367474 w 1160716"/>
                <a:gd name="connsiteY7" fmla="*/ 0 h 340614"/>
                <a:gd name="connsiteX8" fmla="*/ 350901 w 1160716"/>
                <a:gd name="connsiteY8" fmla="*/ 13716 h 3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716" h="340614">
                  <a:moveTo>
                    <a:pt x="1158431" y="340614"/>
                  </a:moveTo>
                  <a:lnTo>
                    <a:pt x="1158431" y="340614"/>
                  </a:lnTo>
                  <a:cubicBezTo>
                    <a:pt x="1159002" y="340614"/>
                    <a:pt x="1160145" y="340043"/>
                    <a:pt x="1160716" y="339471"/>
                  </a:cubicBezTo>
                  <a:cubicBezTo>
                    <a:pt x="1159573" y="340043"/>
                    <a:pt x="1159002" y="340043"/>
                    <a:pt x="1158431" y="340614"/>
                  </a:cubicBezTo>
                  <a:close/>
                  <a:moveTo>
                    <a:pt x="350901" y="13716"/>
                  </a:moveTo>
                  <a:lnTo>
                    <a:pt x="0" y="334328"/>
                  </a:lnTo>
                  <a:cubicBezTo>
                    <a:pt x="5715" y="330899"/>
                    <a:pt x="10858" y="326898"/>
                    <a:pt x="15430" y="322326"/>
                  </a:cubicBezTo>
                  <a:lnTo>
                    <a:pt x="367474" y="0"/>
                  </a:lnTo>
                  <a:cubicBezTo>
                    <a:pt x="361759" y="4572"/>
                    <a:pt x="356044" y="9144"/>
                    <a:pt x="350901" y="13716"/>
                  </a:cubicBezTo>
                  <a:close/>
                </a:path>
              </a:pathLst>
            </a:custGeom>
            <a:solidFill>
              <a:srgbClr val="FFFFFF"/>
            </a:solidFill>
            <a:ln w="5715" cap="flat">
              <a:noFill/>
              <a:prstDash val="solid"/>
              <a:miter/>
            </a:ln>
          </p:spPr>
          <p:txBody>
            <a:bodyPr rtlCol="0" anchor="ctr"/>
            <a:lstStyle/>
            <a:p>
              <a:endParaRPr lang="en-GB" dirty="0">
                <a:latin typeface="Poppins" panose="00000500000000000000" pitchFamily="2" charset="0"/>
              </a:endParaRPr>
            </a:p>
          </p:txBody>
        </p:sp>
        <p:sp>
          <p:nvSpPr>
            <p:cNvPr id="29" name="Freeform: Shape 28">
              <a:extLst>
                <a:ext uri="{FF2B5EF4-FFF2-40B4-BE49-F238E27FC236}">
                  <a16:creationId xmlns:a16="http://schemas.microsoft.com/office/drawing/2014/main" id="{C66CF144-F9F2-7BEC-140D-D8C059C1BCBB}"/>
                </a:ext>
              </a:extLst>
            </p:cNvPr>
            <p:cNvSpPr/>
            <p:nvPr/>
          </p:nvSpPr>
          <p:spPr>
            <a:xfrm>
              <a:off x="1123609" y="992761"/>
              <a:ext cx="6562534" cy="5705855"/>
            </a:xfrm>
            <a:custGeom>
              <a:avLst/>
              <a:gdLst>
                <a:gd name="connsiteX0" fmla="*/ 3282696 w 6562534"/>
                <a:gd name="connsiteY0" fmla="*/ 0 h 5705855"/>
                <a:gd name="connsiteX1" fmla="*/ 0 w 6562534"/>
                <a:gd name="connsiteY1" fmla="*/ 5705856 h 5705855"/>
                <a:gd name="connsiteX2" fmla="*/ 6562534 w 6562534"/>
                <a:gd name="connsiteY2" fmla="*/ 5705856 h 5705855"/>
                <a:gd name="connsiteX3" fmla="*/ 3282696 w 6562534"/>
                <a:gd name="connsiteY3" fmla="*/ 0 h 5705855"/>
                <a:gd name="connsiteX4" fmla="*/ 3283839 w 6562534"/>
                <a:gd name="connsiteY4" fmla="*/ 332613 h 5705855"/>
                <a:gd name="connsiteX5" fmla="*/ 4215384 w 6562534"/>
                <a:gd name="connsiteY5" fmla="*/ 1944815 h 5705855"/>
                <a:gd name="connsiteX6" fmla="*/ 4069652 w 6562534"/>
                <a:gd name="connsiteY6" fmla="*/ 2058543 h 5705855"/>
                <a:gd name="connsiteX7" fmla="*/ 3914204 w 6562534"/>
                <a:gd name="connsiteY7" fmla="*/ 2175129 h 5705855"/>
                <a:gd name="connsiteX8" fmla="*/ 3916490 w 6562534"/>
                <a:gd name="connsiteY8" fmla="*/ 2173986 h 5705855"/>
                <a:gd name="connsiteX9" fmla="*/ 3914204 w 6562534"/>
                <a:gd name="connsiteY9" fmla="*/ 2175129 h 5705855"/>
                <a:gd name="connsiteX10" fmla="*/ 3911346 w 6562534"/>
                <a:gd name="connsiteY10" fmla="*/ 2176272 h 5705855"/>
                <a:gd name="connsiteX11" fmla="*/ 3876485 w 6562534"/>
                <a:gd name="connsiteY11" fmla="*/ 2182559 h 5705855"/>
                <a:gd name="connsiteX12" fmla="*/ 3858768 w 6562534"/>
                <a:gd name="connsiteY12" fmla="*/ 2180844 h 5705855"/>
                <a:gd name="connsiteX13" fmla="*/ 3845624 w 6562534"/>
                <a:gd name="connsiteY13" fmla="*/ 2177415 h 5705855"/>
                <a:gd name="connsiteX14" fmla="*/ 3837051 w 6562534"/>
                <a:gd name="connsiteY14" fmla="*/ 2173986 h 5705855"/>
                <a:gd name="connsiteX15" fmla="*/ 3830193 w 6562534"/>
                <a:gd name="connsiteY15" fmla="*/ 2170557 h 5705855"/>
                <a:gd name="connsiteX16" fmla="*/ 3825050 w 6562534"/>
                <a:gd name="connsiteY16" fmla="*/ 2167700 h 5705855"/>
                <a:gd name="connsiteX17" fmla="*/ 3810190 w 6562534"/>
                <a:gd name="connsiteY17" fmla="*/ 2156270 h 5705855"/>
                <a:gd name="connsiteX18" fmla="*/ 3350705 w 6562534"/>
                <a:gd name="connsiteY18" fmla="*/ 1735074 h 5705855"/>
                <a:gd name="connsiteX19" fmla="*/ 3290697 w 6562534"/>
                <a:gd name="connsiteY19" fmla="*/ 1714500 h 5705855"/>
                <a:gd name="connsiteX20" fmla="*/ 3230118 w 6562534"/>
                <a:gd name="connsiteY20" fmla="*/ 1735074 h 5705855"/>
                <a:gd name="connsiteX21" fmla="*/ 3122676 w 6562534"/>
                <a:gd name="connsiteY21" fmla="*/ 1833944 h 5705855"/>
                <a:gd name="connsiteX22" fmla="*/ 2770632 w 6562534"/>
                <a:gd name="connsiteY22" fmla="*/ 2156270 h 5705855"/>
                <a:gd name="connsiteX23" fmla="*/ 2755202 w 6562534"/>
                <a:gd name="connsiteY23" fmla="*/ 2168271 h 5705855"/>
                <a:gd name="connsiteX24" fmla="*/ 2704910 w 6562534"/>
                <a:gd name="connsiteY24" fmla="*/ 2182559 h 5705855"/>
                <a:gd name="connsiteX25" fmla="*/ 2676906 w 6562534"/>
                <a:gd name="connsiteY25" fmla="*/ 2178558 h 5705855"/>
                <a:gd name="connsiteX26" fmla="*/ 2374583 w 6562534"/>
                <a:gd name="connsiteY26" fmla="*/ 1951672 h 5705855"/>
                <a:gd name="connsiteX27" fmla="*/ 2373440 w 6562534"/>
                <a:gd name="connsiteY27" fmla="*/ 1950530 h 5705855"/>
                <a:gd name="connsiteX28" fmla="*/ 2365439 w 6562534"/>
                <a:gd name="connsiteY28" fmla="*/ 1944243 h 5705855"/>
                <a:gd name="connsiteX29" fmla="*/ 3283839 w 6562534"/>
                <a:gd name="connsiteY29" fmla="*/ 332613 h 5705855"/>
                <a:gd name="connsiteX30" fmla="*/ 286322 w 6562534"/>
                <a:gd name="connsiteY30" fmla="*/ 5540693 h 5705855"/>
                <a:gd name="connsiteX31" fmla="*/ 2275142 w 6562534"/>
                <a:gd name="connsiteY31" fmla="*/ 2084261 h 5705855"/>
                <a:gd name="connsiteX32" fmla="*/ 2275713 w 6562534"/>
                <a:gd name="connsiteY32" fmla="*/ 2084832 h 5705855"/>
                <a:gd name="connsiteX33" fmla="*/ 2542604 w 6562534"/>
                <a:gd name="connsiteY33" fmla="*/ 2292287 h 5705855"/>
                <a:gd name="connsiteX34" fmla="*/ 2596325 w 6562534"/>
                <a:gd name="connsiteY34" fmla="*/ 2325434 h 5705855"/>
                <a:gd name="connsiteX35" fmla="*/ 2666619 w 6562534"/>
                <a:gd name="connsiteY35" fmla="*/ 2378012 h 5705855"/>
                <a:gd name="connsiteX36" fmla="*/ 2670620 w 6562534"/>
                <a:gd name="connsiteY36" fmla="*/ 2382012 h 5705855"/>
                <a:gd name="connsiteX37" fmla="*/ 2719769 w 6562534"/>
                <a:gd name="connsiteY37" fmla="*/ 2398014 h 5705855"/>
                <a:gd name="connsiteX38" fmla="*/ 2768918 w 6562534"/>
                <a:gd name="connsiteY38" fmla="*/ 2382012 h 5705855"/>
                <a:gd name="connsiteX39" fmla="*/ 2771775 w 6562534"/>
                <a:gd name="connsiteY39" fmla="*/ 2379726 h 5705855"/>
                <a:gd name="connsiteX40" fmla="*/ 2858643 w 6562534"/>
                <a:gd name="connsiteY40" fmla="*/ 2300288 h 5705855"/>
                <a:gd name="connsiteX41" fmla="*/ 3218688 w 6562534"/>
                <a:gd name="connsiteY41" fmla="*/ 1971104 h 5705855"/>
                <a:gd name="connsiteX42" fmla="*/ 3228975 w 6562534"/>
                <a:gd name="connsiteY42" fmla="*/ 1963102 h 5705855"/>
                <a:gd name="connsiteX43" fmla="*/ 3284410 w 6562534"/>
                <a:gd name="connsiteY43" fmla="*/ 1945386 h 5705855"/>
                <a:gd name="connsiteX44" fmla="*/ 3350133 w 6562534"/>
                <a:gd name="connsiteY44" fmla="*/ 1971104 h 5705855"/>
                <a:gd name="connsiteX45" fmla="*/ 3799332 w 6562534"/>
                <a:gd name="connsiteY45" fmla="*/ 2381441 h 5705855"/>
                <a:gd name="connsiteX46" fmla="*/ 3800475 w 6562534"/>
                <a:gd name="connsiteY46" fmla="*/ 2382584 h 5705855"/>
                <a:gd name="connsiteX47" fmla="*/ 3826764 w 6562534"/>
                <a:gd name="connsiteY47" fmla="*/ 2396871 h 5705855"/>
                <a:gd name="connsiteX48" fmla="*/ 3833622 w 6562534"/>
                <a:gd name="connsiteY48" fmla="*/ 2398586 h 5705855"/>
                <a:gd name="connsiteX49" fmla="*/ 3852482 w 6562534"/>
                <a:gd name="connsiteY49" fmla="*/ 2400300 h 5705855"/>
                <a:gd name="connsiteX50" fmla="*/ 3859911 w 6562534"/>
                <a:gd name="connsiteY50" fmla="*/ 2400300 h 5705855"/>
                <a:gd name="connsiteX51" fmla="*/ 3867340 w 6562534"/>
                <a:gd name="connsiteY51" fmla="*/ 2399729 h 5705855"/>
                <a:gd name="connsiteX52" fmla="*/ 3910775 w 6562534"/>
                <a:gd name="connsiteY52" fmla="*/ 2385441 h 5705855"/>
                <a:gd name="connsiteX53" fmla="*/ 4001072 w 6562534"/>
                <a:gd name="connsiteY53" fmla="*/ 2317433 h 5705855"/>
                <a:gd name="connsiteX54" fmla="*/ 4037648 w 6562534"/>
                <a:gd name="connsiteY54" fmla="*/ 2293430 h 5705855"/>
                <a:gd name="connsiteX55" fmla="*/ 4170807 w 6562534"/>
                <a:gd name="connsiteY55" fmla="*/ 2189988 h 5705855"/>
                <a:gd name="connsiteX56" fmla="*/ 4293680 w 6562534"/>
                <a:gd name="connsiteY56" fmla="*/ 2097405 h 5705855"/>
                <a:gd name="connsiteX57" fmla="*/ 6275070 w 6562534"/>
                <a:gd name="connsiteY57" fmla="*/ 5540693 h 5705855"/>
                <a:gd name="connsiteX58" fmla="*/ 286322 w 6562534"/>
                <a:gd name="connsiteY58" fmla="*/ 5540693 h 570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62534" h="5705855">
                  <a:moveTo>
                    <a:pt x="3282696" y="0"/>
                  </a:moveTo>
                  <a:lnTo>
                    <a:pt x="0" y="5705856"/>
                  </a:lnTo>
                  <a:lnTo>
                    <a:pt x="6562534" y="5705856"/>
                  </a:lnTo>
                  <a:lnTo>
                    <a:pt x="3282696" y="0"/>
                  </a:lnTo>
                  <a:close/>
                  <a:moveTo>
                    <a:pt x="3283839" y="332613"/>
                  </a:moveTo>
                  <a:lnTo>
                    <a:pt x="4215384" y="1944815"/>
                  </a:lnTo>
                  <a:lnTo>
                    <a:pt x="4069652" y="2058543"/>
                  </a:lnTo>
                  <a:lnTo>
                    <a:pt x="3914204" y="2175129"/>
                  </a:lnTo>
                  <a:cubicBezTo>
                    <a:pt x="3914775" y="2174558"/>
                    <a:pt x="3915918" y="2174558"/>
                    <a:pt x="3916490" y="2173986"/>
                  </a:cubicBezTo>
                  <a:cubicBezTo>
                    <a:pt x="3915918" y="2174558"/>
                    <a:pt x="3914775" y="2174558"/>
                    <a:pt x="3914204" y="2175129"/>
                  </a:cubicBezTo>
                  <a:cubicBezTo>
                    <a:pt x="3913060" y="2175701"/>
                    <a:pt x="3912489" y="2175701"/>
                    <a:pt x="3911346" y="2176272"/>
                  </a:cubicBezTo>
                  <a:cubicBezTo>
                    <a:pt x="3899916" y="2180844"/>
                    <a:pt x="3888486" y="2182559"/>
                    <a:pt x="3876485" y="2182559"/>
                  </a:cubicBezTo>
                  <a:cubicBezTo>
                    <a:pt x="3870770" y="2182559"/>
                    <a:pt x="3864483" y="2181987"/>
                    <a:pt x="3858768" y="2180844"/>
                  </a:cubicBezTo>
                  <a:cubicBezTo>
                    <a:pt x="3854196" y="2180273"/>
                    <a:pt x="3850195" y="2179130"/>
                    <a:pt x="3845624" y="2177415"/>
                  </a:cubicBezTo>
                  <a:cubicBezTo>
                    <a:pt x="3842766" y="2176272"/>
                    <a:pt x="3839909" y="2175701"/>
                    <a:pt x="3837051" y="2173986"/>
                  </a:cubicBezTo>
                  <a:cubicBezTo>
                    <a:pt x="3834765" y="2172843"/>
                    <a:pt x="3832479" y="2171700"/>
                    <a:pt x="3830193" y="2170557"/>
                  </a:cubicBezTo>
                  <a:cubicBezTo>
                    <a:pt x="3828479" y="2169414"/>
                    <a:pt x="3826764" y="2168843"/>
                    <a:pt x="3825050" y="2167700"/>
                  </a:cubicBezTo>
                  <a:cubicBezTo>
                    <a:pt x="3819906" y="2164271"/>
                    <a:pt x="3814763" y="2160842"/>
                    <a:pt x="3810190" y="2156270"/>
                  </a:cubicBezTo>
                  <a:lnTo>
                    <a:pt x="3350705" y="1735074"/>
                  </a:lnTo>
                  <a:cubicBezTo>
                    <a:pt x="3332988" y="1721358"/>
                    <a:pt x="3311843" y="1714500"/>
                    <a:pt x="3290697" y="1714500"/>
                  </a:cubicBezTo>
                  <a:cubicBezTo>
                    <a:pt x="3269552" y="1714500"/>
                    <a:pt x="3248406" y="1721358"/>
                    <a:pt x="3230118" y="1735074"/>
                  </a:cubicBezTo>
                  <a:lnTo>
                    <a:pt x="3122676" y="1833944"/>
                  </a:lnTo>
                  <a:lnTo>
                    <a:pt x="2770632" y="2156270"/>
                  </a:lnTo>
                  <a:cubicBezTo>
                    <a:pt x="2766060" y="2160842"/>
                    <a:pt x="2760917" y="2164842"/>
                    <a:pt x="2755202" y="2168271"/>
                  </a:cubicBezTo>
                  <a:cubicBezTo>
                    <a:pt x="2739771" y="2177415"/>
                    <a:pt x="2722626" y="2182559"/>
                    <a:pt x="2704910" y="2182559"/>
                  </a:cubicBezTo>
                  <a:cubicBezTo>
                    <a:pt x="2695766" y="2182559"/>
                    <a:pt x="2686050" y="2181416"/>
                    <a:pt x="2676906" y="2178558"/>
                  </a:cubicBezTo>
                  <a:lnTo>
                    <a:pt x="2374583" y="1951672"/>
                  </a:lnTo>
                  <a:lnTo>
                    <a:pt x="2373440" y="1950530"/>
                  </a:lnTo>
                  <a:lnTo>
                    <a:pt x="2365439" y="1944243"/>
                  </a:lnTo>
                  <a:lnTo>
                    <a:pt x="3283839" y="332613"/>
                  </a:lnTo>
                  <a:close/>
                  <a:moveTo>
                    <a:pt x="286322" y="5540693"/>
                  </a:moveTo>
                  <a:lnTo>
                    <a:pt x="2275142" y="2084261"/>
                  </a:lnTo>
                  <a:lnTo>
                    <a:pt x="2275713" y="2084832"/>
                  </a:lnTo>
                  <a:lnTo>
                    <a:pt x="2542604" y="2292287"/>
                  </a:lnTo>
                  <a:cubicBezTo>
                    <a:pt x="2559177" y="2305431"/>
                    <a:pt x="2577465" y="2316861"/>
                    <a:pt x="2596325" y="2325434"/>
                  </a:cubicBezTo>
                  <a:lnTo>
                    <a:pt x="2666619" y="2378012"/>
                  </a:lnTo>
                  <a:lnTo>
                    <a:pt x="2670620" y="2382012"/>
                  </a:lnTo>
                  <a:cubicBezTo>
                    <a:pt x="2680335" y="2391728"/>
                    <a:pt x="2699195" y="2398014"/>
                    <a:pt x="2719769" y="2398014"/>
                  </a:cubicBezTo>
                  <a:cubicBezTo>
                    <a:pt x="2740343" y="2398014"/>
                    <a:pt x="2759202" y="2391728"/>
                    <a:pt x="2768918" y="2382012"/>
                  </a:cubicBezTo>
                  <a:lnTo>
                    <a:pt x="2771775" y="2379726"/>
                  </a:lnTo>
                  <a:lnTo>
                    <a:pt x="2858643" y="2300288"/>
                  </a:lnTo>
                  <a:lnTo>
                    <a:pt x="3218688" y="1971104"/>
                  </a:lnTo>
                  <a:cubicBezTo>
                    <a:pt x="3222117" y="1968246"/>
                    <a:pt x="3225546" y="1965389"/>
                    <a:pt x="3228975" y="1963102"/>
                  </a:cubicBezTo>
                  <a:cubicBezTo>
                    <a:pt x="3245549" y="1951672"/>
                    <a:pt x="3264980" y="1945386"/>
                    <a:pt x="3284410" y="1945386"/>
                  </a:cubicBezTo>
                  <a:cubicBezTo>
                    <a:pt x="3307842" y="1945386"/>
                    <a:pt x="3331845" y="1953959"/>
                    <a:pt x="3350133" y="1971104"/>
                  </a:cubicBezTo>
                  <a:lnTo>
                    <a:pt x="3799332" y="2381441"/>
                  </a:lnTo>
                  <a:lnTo>
                    <a:pt x="3800475" y="2382584"/>
                  </a:lnTo>
                  <a:cubicBezTo>
                    <a:pt x="3807333" y="2389442"/>
                    <a:pt x="3816477" y="2394014"/>
                    <a:pt x="3826764" y="2396871"/>
                  </a:cubicBezTo>
                  <a:cubicBezTo>
                    <a:pt x="3829050" y="2397443"/>
                    <a:pt x="3831336" y="2398014"/>
                    <a:pt x="3833622" y="2398586"/>
                  </a:cubicBezTo>
                  <a:cubicBezTo>
                    <a:pt x="3839909" y="2399729"/>
                    <a:pt x="3846195" y="2400300"/>
                    <a:pt x="3852482" y="2400300"/>
                  </a:cubicBezTo>
                  <a:cubicBezTo>
                    <a:pt x="3854768" y="2400300"/>
                    <a:pt x="3857625" y="2400300"/>
                    <a:pt x="3859911" y="2400300"/>
                  </a:cubicBezTo>
                  <a:cubicBezTo>
                    <a:pt x="3862197" y="2400300"/>
                    <a:pt x="3865055" y="2399729"/>
                    <a:pt x="3867340" y="2399729"/>
                  </a:cubicBezTo>
                  <a:cubicBezTo>
                    <a:pt x="3882200" y="2398014"/>
                    <a:pt x="3897059" y="2393442"/>
                    <a:pt x="3910775" y="2385441"/>
                  </a:cubicBezTo>
                  <a:lnTo>
                    <a:pt x="4001072" y="2317433"/>
                  </a:lnTo>
                  <a:cubicBezTo>
                    <a:pt x="4014216" y="2310575"/>
                    <a:pt x="4026218" y="2302574"/>
                    <a:pt x="4037648" y="2293430"/>
                  </a:cubicBezTo>
                  <a:lnTo>
                    <a:pt x="4170807" y="2189988"/>
                  </a:lnTo>
                  <a:lnTo>
                    <a:pt x="4293680" y="2097405"/>
                  </a:lnTo>
                  <a:lnTo>
                    <a:pt x="6275070" y="5540693"/>
                  </a:lnTo>
                  <a:lnTo>
                    <a:pt x="286322" y="5540693"/>
                  </a:lnTo>
                  <a:close/>
                </a:path>
              </a:pathLst>
            </a:custGeom>
            <a:solidFill>
              <a:srgbClr val="FFFFFF"/>
            </a:solidFill>
            <a:ln w="5715" cap="flat">
              <a:noFill/>
              <a:prstDash val="solid"/>
              <a:miter/>
            </a:ln>
          </p:spPr>
          <p:txBody>
            <a:bodyPr rtlCol="0" anchor="ctr"/>
            <a:lstStyle/>
            <a:p>
              <a:endParaRPr lang="en-GB" dirty="0">
                <a:latin typeface="Poppins" panose="00000500000000000000" pitchFamily="2" charset="0"/>
              </a:endParaRPr>
            </a:p>
          </p:txBody>
        </p:sp>
        <p:sp>
          <p:nvSpPr>
            <p:cNvPr id="30" name="Freeform: Shape 29">
              <a:extLst>
                <a:ext uri="{FF2B5EF4-FFF2-40B4-BE49-F238E27FC236}">
                  <a16:creationId xmlns:a16="http://schemas.microsoft.com/office/drawing/2014/main" id="{469B166E-13E7-9282-F646-B8B7624C0A66}"/>
                </a:ext>
              </a:extLst>
            </p:cNvPr>
            <p:cNvSpPr/>
            <p:nvPr/>
          </p:nvSpPr>
          <p:spPr>
            <a:xfrm>
              <a:off x="3489047" y="1325374"/>
              <a:ext cx="1849945" cy="1849945"/>
            </a:xfrm>
            <a:custGeom>
              <a:avLst/>
              <a:gdLst>
                <a:gd name="connsiteX0" fmla="*/ 1849946 w 1849945"/>
                <a:gd name="connsiteY0" fmla="*/ 1612773 h 1849945"/>
                <a:gd name="connsiteX1" fmla="*/ 1704213 w 1849945"/>
                <a:gd name="connsiteY1" fmla="*/ 1725930 h 1849945"/>
                <a:gd name="connsiteX2" fmla="*/ 1548765 w 1849945"/>
                <a:gd name="connsiteY2" fmla="*/ 1842516 h 1849945"/>
                <a:gd name="connsiteX3" fmla="*/ 1545908 w 1849945"/>
                <a:gd name="connsiteY3" fmla="*/ 1843659 h 1849945"/>
                <a:gd name="connsiteX4" fmla="*/ 1511046 w 1849945"/>
                <a:gd name="connsiteY4" fmla="*/ 1849946 h 1849945"/>
                <a:gd name="connsiteX5" fmla="*/ 1493329 w 1849945"/>
                <a:gd name="connsiteY5" fmla="*/ 1848231 h 1849945"/>
                <a:gd name="connsiteX6" fmla="*/ 1480185 w 1849945"/>
                <a:gd name="connsiteY6" fmla="*/ 1844802 h 1849945"/>
                <a:gd name="connsiteX7" fmla="*/ 1471613 w 1849945"/>
                <a:gd name="connsiteY7" fmla="*/ 1841373 h 1849945"/>
                <a:gd name="connsiteX8" fmla="*/ 1464754 w 1849945"/>
                <a:gd name="connsiteY8" fmla="*/ 1837944 h 1849945"/>
                <a:gd name="connsiteX9" fmla="*/ 1459611 w 1849945"/>
                <a:gd name="connsiteY9" fmla="*/ 1835087 h 1849945"/>
                <a:gd name="connsiteX10" fmla="*/ 1444752 w 1849945"/>
                <a:gd name="connsiteY10" fmla="*/ 1823657 h 1849945"/>
                <a:gd name="connsiteX11" fmla="*/ 985266 w 1849945"/>
                <a:gd name="connsiteY11" fmla="*/ 1402461 h 1849945"/>
                <a:gd name="connsiteX12" fmla="*/ 925259 w 1849945"/>
                <a:gd name="connsiteY12" fmla="*/ 1381887 h 1849945"/>
                <a:gd name="connsiteX13" fmla="*/ 864679 w 1849945"/>
                <a:gd name="connsiteY13" fmla="*/ 1402461 h 1849945"/>
                <a:gd name="connsiteX14" fmla="*/ 757238 w 1849945"/>
                <a:gd name="connsiteY14" fmla="*/ 1501331 h 1849945"/>
                <a:gd name="connsiteX15" fmla="*/ 405194 w 1849945"/>
                <a:gd name="connsiteY15" fmla="*/ 1823657 h 1849945"/>
                <a:gd name="connsiteX16" fmla="*/ 389763 w 1849945"/>
                <a:gd name="connsiteY16" fmla="*/ 1835658 h 1849945"/>
                <a:gd name="connsiteX17" fmla="*/ 339471 w 1849945"/>
                <a:gd name="connsiteY17" fmla="*/ 1849946 h 1849945"/>
                <a:gd name="connsiteX18" fmla="*/ 311468 w 1849945"/>
                <a:gd name="connsiteY18" fmla="*/ 1845945 h 1849945"/>
                <a:gd name="connsiteX19" fmla="*/ 9144 w 1849945"/>
                <a:gd name="connsiteY19" fmla="*/ 1619059 h 1849945"/>
                <a:gd name="connsiteX20" fmla="*/ 8001 w 1849945"/>
                <a:gd name="connsiteY20" fmla="*/ 1617917 h 1849945"/>
                <a:gd name="connsiteX21" fmla="*/ 0 w 1849945"/>
                <a:gd name="connsiteY21" fmla="*/ 1611630 h 1849945"/>
                <a:gd name="connsiteX22" fmla="*/ 918401 w 1849945"/>
                <a:gd name="connsiteY22" fmla="*/ 0 h 1849945"/>
                <a:gd name="connsiteX23" fmla="*/ 1849946 w 1849945"/>
                <a:gd name="connsiteY23" fmla="*/ 1612773 h 18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49945" h="1849945">
                  <a:moveTo>
                    <a:pt x="1849946" y="1612773"/>
                  </a:moveTo>
                  <a:lnTo>
                    <a:pt x="1704213" y="1725930"/>
                  </a:lnTo>
                  <a:lnTo>
                    <a:pt x="1548765" y="1842516"/>
                  </a:lnTo>
                  <a:cubicBezTo>
                    <a:pt x="1547622" y="1843088"/>
                    <a:pt x="1547051" y="1843088"/>
                    <a:pt x="1545908" y="1843659"/>
                  </a:cubicBezTo>
                  <a:cubicBezTo>
                    <a:pt x="1534478" y="1848231"/>
                    <a:pt x="1523048" y="1849946"/>
                    <a:pt x="1511046" y="1849946"/>
                  </a:cubicBezTo>
                  <a:cubicBezTo>
                    <a:pt x="1505331" y="1849946"/>
                    <a:pt x="1499044" y="1849374"/>
                    <a:pt x="1493329" y="1848231"/>
                  </a:cubicBezTo>
                  <a:cubicBezTo>
                    <a:pt x="1488758" y="1847659"/>
                    <a:pt x="1484757" y="1846517"/>
                    <a:pt x="1480185" y="1844802"/>
                  </a:cubicBezTo>
                  <a:cubicBezTo>
                    <a:pt x="1477328" y="1843659"/>
                    <a:pt x="1474470" y="1843088"/>
                    <a:pt x="1471613" y="1841373"/>
                  </a:cubicBezTo>
                  <a:cubicBezTo>
                    <a:pt x="1469327" y="1840230"/>
                    <a:pt x="1467041" y="1839087"/>
                    <a:pt x="1464754" y="1837944"/>
                  </a:cubicBezTo>
                  <a:cubicBezTo>
                    <a:pt x="1463040" y="1836801"/>
                    <a:pt x="1461326" y="1836229"/>
                    <a:pt x="1459611" y="1835087"/>
                  </a:cubicBezTo>
                  <a:cubicBezTo>
                    <a:pt x="1454468" y="1831658"/>
                    <a:pt x="1449324" y="1828229"/>
                    <a:pt x="1444752" y="1823657"/>
                  </a:cubicBezTo>
                  <a:lnTo>
                    <a:pt x="985266" y="1402461"/>
                  </a:lnTo>
                  <a:cubicBezTo>
                    <a:pt x="967549" y="1388745"/>
                    <a:pt x="946404" y="1381887"/>
                    <a:pt x="925259" y="1381887"/>
                  </a:cubicBezTo>
                  <a:cubicBezTo>
                    <a:pt x="904113" y="1381887"/>
                    <a:pt x="882968" y="1388745"/>
                    <a:pt x="864679" y="1402461"/>
                  </a:cubicBezTo>
                  <a:lnTo>
                    <a:pt x="757238" y="1501331"/>
                  </a:lnTo>
                  <a:lnTo>
                    <a:pt x="405194" y="1823657"/>
                  </a:lnTo>
                  <a:cubicBezTo>
                    <a:pt x="400622" y="1828229"/>
                    <a:pt x="395478" y="1832229"/>
                    <a:pt x="389763" y="1835658"/>
                  </a:cubicBezTo>
                  <a:cubicBezTo>
                    <a:pt x="374333" y="1844802"/>
                    <a:pt x="357188" y="1849946"/>
                    <a:pt x="339471" y="1849946"/>
                  </a:cubicBezTo>
                  <a:cubicBezTo>
                    <a:pt x="330327" y="1849946"/>
                    <a:pt x="320612" y="1848803"/>
                    <a:pt x="311468" y="1845945"/>
                  </a:cubicBezTo>
                  <a:lnTo>
                    <a:pt x="9144" y="1619059"/>
                  </a:lnTo>
                  <a:lnTo>
                    <a:pt x="8001" y="1617917"/>
                  </a:lnTo>
                  <a:lnTo>
                    <a:pt x="0" y="1611630"/>
                  </a:lnTo>
                  <a:lnTo>
                    <a:pt x="918401" y="0"/>
                  </a:lnTo>
                  <a:lnTo>
                    <a:pt x="1849946" y="1612773"/>
                  </a:lnTo>
                  <a:close/>
                </a:path>
              </a:pathLst>
            </a:custGeom>
            <a:solidFill>
              <a:schemeClr val="accent1">
                <a:lumMod val="40000"/>
                <a:lumOff val="60000"/>
              </a:schemeClr>
            </a:solidFill>
            <a:ln w="5715" cap="flat">
              <a:noFill/>
              <a:prstDash val="solid"/>
              <a:miter/>
            </a:ln>
          </p:spPr>
          <p:txBody>
            <a:bodyPr rtlCol="0" anchor="ctr"/>
            <a:lstStyle/>
            <a:p>
              <a:endParaRPr lang="en-GB" dirty="0">
                <a:latin typeface="Poppins" panose="00000500000000000000" pitchFamily="2" charset="0"/>
              </a:endParaRPr>
            </a:p>
          </p:txBody>
        </p:sp>
        <p:sp>
          <p:nvSpPr>
            <p:cNvPr id="31" name="Freeform: Shape 30">
              <a:extLst>
                <a:ext uri="{FF2B5EF4-FFF2-40B4-BE49-F238E27FC236}">
                  <a16:creationId xmlns:a16="http://schemas.microsoft.com/office/drawing/2014/main" id="{D76BC335-2731-CE3F-06EE-D9A9CC841EC9}"/>
                </a:ext>
              </a:extLst>
            </p:cNvPr>
            <p:cNvSpPr/>
            <p:nvPr/>
          </p:nvSpPr>
          <p:spPr>
            <a:xfrm>
              <a:off x="3982252" y="2954720"/>
              <a:ext cx="370903" cy="337756"/>
            </a:xfrm>
            <a:custGeom>
              <a:avLst/>
              <a:gdLst>
                <a:gd name="connsiteX0" fmla="*/ 360045 w 370903"/>
                <a:gd name="connsiteY0" fmla="*/ 8573 h 337756"/>
                <a:gd name="connsiteX1" fmla="*/ 0 w 370903"/>
                <a:gd name="connsiteY1" fmla="*/ 337757 h 337756"/>
                <a:gd name="connsiteX2" fmla="*/ 25718 w 370903"/>
                <a:gd name="connsiteY2" fmla="*/ 316611 h 337756"/>
                <a:gd name="connsiteX3" fmla="*/ 370904 w 370903"/>
                <a:gd name="connsiteY3" fmla="*/ 0 h 337756"/>
                <a:gd name="connsiteX4" fmla="*/ 360045 w 370903"/>
                <a:gd name="connsiteY4" fmla="*/ 8573 h 337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03" h="337756">
                  <a:moveTo>
                    <a:pt x="360045" y="8573"/>
                  </a:moveTo>
                  <a:lnTo>
                    <a:pt x="0" y="337757"/>
                  </a:lnTo>
                  <a:cubicBezTo>
                    <a:pt x="9144" y="331470"/>
                    <a:pt x="17145" y="324612"/>
                    <a:pt x="25718" y="316611"/>
                  </a:cubicBezTo>
                  <a:lnTo>
                    <a:pt x="370904" y="0"/>
                  </a:lnTo>
                  <a:cubicBezTo>
                    <a:pt x="366903" y="2858"/>
                    <a:pt x="363474" y="5715"/>
                    <a:pt x="360045" y="8573"/>
                  </a:cubicBezTo>
                  <a:close/>
                </a:path>
              </a:pathLst>
            </a:custGeom>
            <a:solidFill>
              <a:srgbClr val="FFFFFF"/>
            </a:solidFill>
            <a:ln w="5715" cap="flat">
              <a:noFill/>
              <a:prstDash val="solid"/>
              <a:miter/>
            </a:ln>
          </p:spPr>
          <p:txBody>
            <a:bodyPr rtlCol="0" anchor="ctr"/>
            <a:lstStyle/>
            <a:p>
              <a:endParaRPr lang="en-GB" dirty="0">
                <a:latin typeface="Poppins" panose="00000500000000000000" pitchFamily="2" charset="0"/>
              </a:endParaRPr>
            </a:p>
          </p:txBody>
        </p:sp>
      </p:grpSp>
      <p:grpSp>
        <p:nvGrpSpPr>
          <p:cNvPr id="20" name="Graphic 18">
            <a:extLst>
              <a:ext uri="{FF2B5EF4-FFF2-40B4-BE49-F238E27FC236}">
                <a16:creationId xmlns:a16="http://schemas.microsoft.com/office/drawing/2014/main" id="{A2C42CCB-75E9-E683-00AC-C89606C468C2}"/>
              </a:ext>
            </a:extLst>
          </p:cNvPr>
          <p:cNvGrpSpPr/>
          <p:nvPr/>
        </p:nvGrpSpPr>
        <p:grpSpPr>
          <a:xfrm>
            <a:off x="275372" y="5651356"/>
            <a:ext cx="5521862" cy="4801034"/>
            <a:chOff x="1123609" y="992761"/>
            <a:chExt cx="6562534" cy="5705855"/>
          </a:xfrm>
        </p:grpSpPr>
        <p:sp>
          <p:nvSpPr>
            <p:cNvPr id="21" name="Freeform: Shape 20">
              <a:extLst>
                <a:ext uri="{FF2B5EF4-FFF2-40B4-BE49-F238E27FC236}">
                  <a16:creationId xmlns:a16="http://schemas.microsoft.com/office/drawing/2014/main" id="{A585DEDD-2F3D-97C7-0929-31CBF2A47CB2}"/>
                </a:ext>
              </a:extLst>
            </p:cNvPr>
            <p:cNvSpPr/>
            <p:nvPr/>
          </p:nvSpPr>
          <p:spPr>
            <a:xfrm>
              <a:off x="1409931" y="2938147"/>
              <a:ext cx="5989320" cy="3595306"/>
            </a:xfrm>
            <a:custGeom>
              <a:avLst/>
              <a:gdLst>
                <a:gd name="connsiteX0" fmla="*/ 5989320 w 5989320"/>
                <a:gd name="connsiteY0" fmla="*/ 3595307 h 3595306"/>
                <a:gd name="connsiteX1" fmla="*/ 0 w 5989320"/>
                <a:gd name="connsiteY1" fmla="*/ 3595307 h 3595306"/>
                <a:gd name="connsiteX2" fmla="*/ 1988820 w 5989320"/>
                <a:gd name="connsiteY2" fmla="*/ 138874 h 3595306"/>
                <a:gd name="connsiteX3" fmla="*/ 1989392 w 5989320"/>
                <a:gd name="connsiteY3" fmla="*/ 139446 h 3595306"/>
                <a:gd name="connsiteX4" fmla="*/ 2256282 w 5989320"/>
                <a:gd name="connsiteY4" fmla="*/ 346900 h 3595306"/>
                <a:gd name="connsiteX5" fmla="*/ 2310003 w 5989320"/>
                <a:gd name="connsiteY5" fmla="*/ 380048 h 3595306"/>
                <a:gd name="connsiteX6" fmla="*/ 2380298 w 5989320"/>
                <a:gd name="connsiteY6" fmla="*/ 432626 h 3595306"/>
                <a:gd name="connsiteX7" fmla="*/ 2384298 w 5989320"/>
                <a:gd name="connsiteY7" fmla="*/ 436626 h 3595306"/>
                <a:gd name="connsiteX8" fmla="*/ 2433447 w 5989320"/>
                <a:gd name="connsiteY8" fmla="*/ 452628 h 3595306"/>
                <a:gd name="connsiteX9" fmla="*/ 2482596 w 5989320"/>
                <a:gd name="connsiteY9" fmla="*/ 436626 h 3595306"/>
                <a:gd name="connsiteX10" fmla="*/ 2485454 w 5989320"/>
                <a:gd name="connsiteY10" fmla="*/ 434340 h 3595306"/>
                <a:gd name="connsiteX11" fmla="*/ 2572321 w 5989320"/>
                <a:gd name="connsiteY11" fmla="*/ 354901 h 3595306"/>
                <a:gd name="connsiteX12" fmla="*/ 2932366 w 5989320"/>
                <a:gd name="connsiteY12" fmla="*/ 25718 h 3595306"/>
                <a:gd name="connsiteX13" fmla="*/ 2942654 w 5989320"/>
                <a:gd name="connsiteY13" fmla="*/ 17716 h 3595306"/>
                <a:gd name="connsiteX14" fmla="*/ 2998089 w 5989320"/>
                <a:gd name="connsiteY14" fmla="*/ 0 h 3595306"/>
                <a:gd name="connsiteX15" fmla="*/ 3063811 w 5989320"/>
                <a:gd name="connsiteY15" fmla="*/ 25718 h 3595306"/>
                <a:gd name="connsiteX16" fmla="*/ 3513011 w 5989320"/>
                <a:gd name="connsiteY16" fmla="*/ 436054 h 3595306"/>
                <a:gd name="connsiteX17" fmla="*/ 3514154 w 5989320"/>
                <a:gd name="connsiteY17" fmla="*/ 437198 h 3595306"/>
                <a:gd name="connsiteX18" fmla="*/ 3540443 w 5989320"/>
                <a:gd name="connsiteY18" fmla="*/ 451485 h 3595306"/>
                <a:gd name="connsiteX19" fmla="*/ 3547301 w 5989320"/>
                <a:gd name="connsiteY19" fmla="*/ 453199 h 3595306"/>
                <a:gd name="connsiteX20" fmla="*/ 3566160 w 5989320"/>
                <a:gd name="connsiteY20" fmla="*/ 454914 h 3595306"/>
                <a:gd name="connsiteX21" fmla="*/ 3573590 w 5989320"/>
                <a:gd name="connsiteY21" fmla="*/ 454914 h 3595306"/>
                <a:gd name="connsiteX22" fmla="*/ 3581019 w 5989320"/>
                <a:gd name="connsiteY22" fmla="*/ 454343 h 3595306"/>
                <a:gd name="connsiteX23" fmla="*/ 3624453 w 5989320"/>
                <a:gd name="connsiteY23" fmla="*/ 440055 h 3595306"/>
                <a:gd name="connsiteX24" fmla="*/ 3714750 w 5989320"/>
                <a:gd name="connsiteY24" fmla="*/ 372046 h 3595306"/>
                <a:gd name="connsiteX25" fmla="*/ 3751326 w 5989320"/>
                <a:gd name="connsiteY25" fmla="*/ 348043 h 3595306"/>
                <a:gd name="connsiteX26" fmla="*/ 3884486 w 5989320"/>
                <a:gd name="connsiteY26" fmla="*/ 244602 h 3595306"/>
                <a:gd name="connsiteX27" fmla="*/ 4007358 w 5989320"/>
                <a:gd name="connsiteY27" fmla="*/ 152019 h 3595306"/>
                <a:gd name="connsiteX28" fmla="*/ 5989320 w 5989320"/>
                <a:gd name="connsiteY28" fmla="*/ 3595307 h 359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89320" h="3595306">
                  <a:moveTo>
                    <a:pt x="5989320" y="3595307"/>
                  </a:moveTo>
                  <a:lnTo>
                    <a:pt x="0" y="3595307"/>
                  </a:lnTo>
                  <a:lnTo>
                    <a:pt x="1988820" y="138874"/>
                  </a:lnTo>
                  <a:lnTo>
                    <a:pt x="1989392" y="139446"/>
                  </a:lnTo>
                  <a:lnTo>
                    <a:pt x="2256282" y="346900"/>
                  </a:lnTo>
                  <a:cubicBezTo>
                    <a:pt x="2272856" y="360045"/>
                    <a:pt x="2291144" y="371475"/>
                    <a:pt x="2310003" y="380048"/>
                  </a:cubicBezTo>
                  <a:lnTo>
                    <a:pt x="2380298" y="432626"/>
                  </a:lnTo>
                  <a:lnTo>
                    <a:pt x="2384298" y="436626"/>
                  </a:lnTo>
                  <a:cubicBezTo>
                    <a:pt x="2394014" y="446341"/>
                    <a:pt x="2412873" y="452628"/>
                    <a:pt x="2433447" y="452628"/>
                  </a:cubicBezTo>
                  <a:cubicBezTo>
                    <a:pt x="2454021" y="452628"/>
                    <a:pt x="2472881" y="446341"/>
                    <a:pt x="2482596" y="436626"/>
                  </a:cubicBezTo>
                  <a:lnTo>
                    <a:pt x="2485454" y="434340"/>
                  </a:lnTo>
                  <a:lnTo>
                    <a:pt x="2572321" y="354901"/>
                  </a:lnTo>
                  <a:lnTo>
                    <a:pt x="2932366" y="25718"/>
                  </a:lnTo>
                  <a:cubicBezTo>
                    <a:pt x="2935796" y="22860"/>
                    <a:pt x="2939225" y="20003"/>
                    <a:pt x="2942654" y="17716"/>
                  </a:cubicBezTo>
                  <a:cubicBezTo>
                    <a:pt x="2959227" y="6286"/>
                    <a:pt x="2978658" y="0"/>
                    <a:pt x="2998089" y="0"/>
                  </a:cubicBezTo>
                  <a:cubicBezTo>
                    <a:pt x="3021521" y="0"/>
                    <a:pt x="3045524" y="8573"/>
                    <a:pt x="3063811" y="25718"/>
                  </a:cubicBezTo>
                  <a:lnTo>
                    <a:pt x="3513011" y="436054"/>
                  </a:lnTo>
                  <a:lnTo>
                    <a:pt x="3514154" y="437198"/>
                  </a:lnTo>
                  <a:cubicBezTo>
                    <a:pt x="3521011" y="444056"/>
                    <a:pt x="3530156" y="448628"/>
                    <a:pt x="3540443" y="451485"/>
                  </a:cubicBezTo>
                  <a:cubicBezTo>
                    <a:pt x="3542729" y="452056"/>
                    <a:pt x="3545015" y="452628"/>
                    <a:pt x="3547301" y="453199"/>
                  </a:cubicBezTo>
                  <a:cubicBezTo>
                    <a:pt x="3553587" y="454343"/>
                    <a:pt x="3559874" y="454914"/>
                    <a:pt x="3566160" y="454914"/>
                  </a:cubicBezTo>
                  <a:cubicBezTo>
                    <a:pt x="3568446" y="454914"/>
                    <a:pt x="3571304" y="454914"/>
                    <a:pt x="3573590" y="454914"/>
                  </a:cubicBezTo>
                  <a:cubicBezTo>
                    <a:pt x="3575876" y="454914"/>
                    <a:pt x="3578733" y="454343"/>
                    <a:pt x="3581019" y="454343"/>
                  </a:cubicBezTo>
                  <a:cubicBezTo>
                    <a:pt x="3595878" y="452628"/>
                    <a:pt x="3610737" y="448056"/>
                    <a:pt x="3624453" y="440055"/>
                  </a:cubicBezTo>
                  <a:lnTo>
                    <a:pt x="3714750" y="372046"/>
                  </a:lnTo>
                  <a:cubicBezTo>
                    <a:pt x="3727895" y="365188"/>
                    <a:pt x="3739896" y="357188"/>
                    <a:pt x="3751326" y="348043"/>
                  </a:cubicBezTo>
                  <a:lnTo>
                    <a:pt x="3884486" y="244602"/>
                  </a:lnTo>
                  <a:lnTo>
                    <a:pt x="4007358" y="152019"/>
                  </a:lnTo>
                  <a:lnTo>
                    <a:pt x="5989320" y="3595307"/>
                  </a:lnTo>
                  <a:close/>
                </a:path>
              </a:pathLst>
            </a:custGeom>
            <a:solidFill>
              <a:schemeClr val="accent3">
                <a:lumMod val="60000"/>
                <a:lumOff val="40000"/>
              </a:schemeClr>
            </a:solidFill>
            <a:ln w="5715" cap="flat">
              <a:noFill/>
              <a:prstDash val="solid"/>
              <a:miter/>
            </a:ln>
          </p:spPr>
          <p:txBody>
            <a:bodyPr rtlCol="0" anchor="ctr"/>
            <a:lstStyle/>
            <a:p>
              <a:endParaRPr lang="en-GB" dirty="0">
                <a:latin typeface="Poppins" panose="00000500000000000000" pitchFamily="2" charset="0"/>
              </a:endParaRPr>
            </a:p>
          </p:txBody>
        </p:sp>
        <p:sp>
          <p:nvSpPr>
            <p:cNvPr id="22" name="Freeform: Shape 21">
              <a:extLst>
                <a:ext uri="{FF2B5EF4-FFF2-40B4-BE49-F238E27FC236}">
                  <a16:creationId xmlns:a16="http://schemas.microsoft.com/office/drawing/2014/main" id="{2C542E45-C99B-ACDD-9EC0-F24E67546AA8}"/>
                </a:ext>
              </a:extLst>
            </p:cNvPr>
            <p:cNvSpPr/>
            <p:nvPr/>
          </p:nvSpPr>
          <p:spPr>
            <a:xfrm>
              <a:off x="3879954" y="2827275"/>
              <a:ext cx="1160716" cy="340614"/>
            </a:xfrm>
            <a:custGeom>
              <a:avLst/>
              <a:gdLst>
                <a:gd name="connsiteX0" fmla="*/ 1158431 w 1160716"/>
                <a:gd name="connsiteY0" fmla="*/ 340614 h 340614"/>
                <a:gd name="connsiteX1" fmla="*/ 1158431 w 1160716"/>
                <a:gd name="connsiteY1" fmla="*/ 340614 h 340614"/>
                <a:gd name="connsiteX2" fmla="*/ 1160716 w 1160716"/>
                <a:gd name="connsiteY2" fmla="*/ 339471 h 340614"/>
                <a:gd name="connsiteX3" fmla="*/ 1158431 w 1160716"/>
                <a:gd name="connsiteY3" fmla="*/ 340614 h 340614"/>
                <a:gd name="connsiteX4" fmla="*/ 350901 w 1160716"/>
                <a:gd name="connsiteY4" fmla="*/ 13716 h 340614"/>
                <a:gd name="connsiteX5" fmla="*/ 0 w 1160716"/>
                <a:gd name="connsiteY5" fmla="*/ 334328 h 340614"/>
                <a:gd name="connsiteX6" fmla="*/ 15430 w 1160716"/>
                <a:gd name="connsiteY6" fmla="*/ 322326 h 340614"/>
                <a:gd name="connsiteX7" fmla="*/ 367474 w 1160716"/>
                <a:gd name="connsiteY7" fmla="*/ 0 h 340614"/>
                <a:gd name="connsiteX8" fmla="*/ 350901 w 1160716"/>
                <a:gd name="connsiteY8" fmla="*/ 13716 h 3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716" h="340614">
                  <a:moveTo>
                    <a:pt x="1158431" y="340614"/>
                  </a:moveTo>
                  <a:lnTo>
                    <a:pt x="1158431" y="340614"/>
                  </a:lnTo>
                  <a:cubicBezTo>
                    <a:pt x="1159002" y="340614"/>
                    <a:pt x="1160145" y="340043"/>
                    <a:pt x="1160716" y="339471"/>
                  </a:cubicBezTo>
                  <a:cubicBezTo>
                    <a:pt x="1159573" y="340043"/>
                    <a:pt x="1159002" y="340043"/>
                    <a:pt x="1158431" y="340614"/>
                  </a:cubicBezTo>
                  <a:close/>
                  <a:moveTo>
                    <a:pt x="350901" y="13716"/>
                  </a:moveTo>
                  <a:lnTo>
                    <a:pt x="0" y="334328"/>
                  </a:lnTo>
                  <a:cubicBezTo>
                    <a:pt x="5715" y="330899"/>
                    <a:pt x="10858" y="326898"/>
                    <a:pt x="15430" y="322326"/>
                  </a:cubicBezTo>
                  <a:lnTo>
                    <a:pt x="367474" y="0"/>
                  </a:lnTo>
                  <a:cubicBezTo>
                    <a:pt x="361759" y="4572"/>
                    <a:pt x="356044" y="9144"/>
                    <a:pt x="350901" y="13716"/>
                  </a:cubicBezTo>
                  <a:close/>
                </a:path>
              </a:pathLst>
            </a:custGeom>
            <a:solidFill>
              <a:srgbClr val="FFFFFF"/>
            </a:solidFill>
            <a:ln w="5715" cap="flat">
              <a:noFill/>
              <a:prstDash val="solid"/>
              <a:miter/>
            </a:ln>
          </p:spPr>
          <p:txBody>
            <a:bodyPr rtlCol="0" anchor="ctr"/>
            <a:lstStyle/>
            <a:p>
              <a:endParaRPr lang="en-GB" dirty="0">
                <a:latin typeface="Poppins" panose="00000500000000000000" pitchFamily="2" charset="0"/>
              </a:endParaRPr>
            </a:p>
          </p:txBody>
        </p:sp>
        <p:sp>
          <p:nvSpPr>
            <p:cNvPr id="23" name="Freeform: Shape 22">
              <a:extLst>
                <a:ext uri="{FF2B5EF4-FFF2-40B4-BE49-F238E27FC236}">
                  <a16:creationId xmlns:a16="http://schemas.microsoft.com/office/drawing/2014/main" id="{F0DF2A59-6EEC-14B5-6492-095E9D14F4E7}"/>
                </a:ext>
              </a:extLst>
            </p:cNvPr>
            <p:cNvSpPr/>
            <p:nvPr/>
          </p:nvSpPr>
          <p:spPr>
            <a:xfrm>
              <a:off x="1123609" y="992761"/>
              <a:ext cx="6562534" cy="5705855"/>
            </a:xfrm>
            <a:custGeom>
              <a:avLst/>
              <a:gdLst>
                <a:gd name="connsiteX0" fmla="*/ 3282696 w 6562534"/>
                <a:gd name="connsiteY0" fmla="*/ 0 h 5705855"/>
                <a:gd name="connsiteX1" fmla="*/ 0 w 6562534"/>
                <a:gd name="connsiteY1" fmla="*/ 5705856 h 5705855"/>
                <a:gd name="connsiteX2" fmla="*/ 6562534 w 6562534"/>
                <a:gd name="connsiteY2" fmla="*/ 5705856 h 5705855"/>
                <a:gd name="connsiteX3" fmla="*/ 3282696 w 6562534"/>
                <a:gd name="connsiteY3" fmla="*/ 0 h 5705855"/>
                <a:gd name="connsiteX4" fmla="*/ 3283839 w 6562534"/>
                <a:gd name="connsiteY4" fmla="*/ 332613 h 5705855"/>
                <a:gd name="connsiteX5" fmla="*/ 4215384 w 6562534"/>
                <a:gd name="connsiteY5" fmla="*/ 1944815 h 5705855"/>
                <a:gd name="connsiteX6" fmla="*/ 4069652 w 6562534"/>
                <a:gd name="connsiteY6" fmla="*/ 2058543 h 5705855"/>
                <a:gd name="connsiteX7" fmla="*/ 3914204 w 6562534"/>
                <a:gd name="connsiteY7" fmla="*/ 2175129 h 5705855"/>
                <a:gd name="connsiteX8" fmla="*/ 3916490 w 6562534"/>
                <a:gd name="connsiteY8" fmla="*/ 2173986 h 5705855"/>
                <a:gd name="connsiteX9" fmla="*/ 3914204 w 6562534"/>
                <a:gd name="connsiteY9" fmla="*/ 2175129 h 5705855"/>
                <a:gd name="connsiteX10" fmla="*/ 3911346 w 6562534"/>
                <a:gd name="connsiteY10" fmla="*/ 2176272 h 5705855"/>
                <a:gd name="connsiteX11" fmla="*/ 3876485 w 6562534"/>
                <a:gd name="connsiteY11" fmla="*/ 2182559 h 5705855"/>
                <a:gd name="connsiteX12" fmla="*/ 3858768 w 6562534"/>
                <a:gd name="connsiteY12" fmla="*/ 2180844 h 5705855"/>
                <a:gd name="connsiteX13" fmla="*/ 3845624 w 6562534"/>
                <a:gd name="connsiteY13" fmla="*/ 2177415 h 5705855"/>
                <a:gd name="connsiteX14" fmla="*/ 3837051 w 6562534"/>
                <a:gd name="connsiteY14" fmla="*/ 2173986 h 5705855"/>
                <a:gd name="connsiteX15" fmla="*/ 3830193 w 6562534"/>
                <a:gd name="connsiteY15" fmla="*/ 2170557 h 5705855"/>
                <a:gd name="connsiteX16" fmla="*/ 3825050 w 6562534"/>
                <a:gd name="connsiteY16" fmla="*/ 2167700 h 5705855"/>
                <a:gd name="connsiteX17" fmla="*/ 3810190 w 6562534"/>
                <a:gd name="connsiteY17" fmla="*/ 2156270 h 5705855"/>
                <a:gd name="connsiteX18" fmla="*/ 3350705 w 6562534"/>
                <a:gd name="connsiteY18" fmla="*/ 1735074 h 5705855"/>
                <a:gd name="connsiteX19" fmla="*/ 3290697 w 6562534"/>
                <a:gd name="connsiteY19" fmla="*/ 1714500 h 5705855"/>
                <a:gd name="connsiteX20" fmla="*/ 3230118 w 6562534"/>
                <a:gd name="connsiteY20" fmla="*/ 1735074 h 5705855"/>
                <a:gd name="connsiteX21" fmla="*/ 3122676 w 6562534"/>
                <a:gd name="connsiteY21" fmla="*/ 1833944 h 5705855"/>
                <a:gd name="connsiteX22" fmla="*/ 2770632 w 6562534"/>
                <a:gd name="connsiteY22" fmla="*/ 2156270 h 5705855"/>
                <a:gd name="connsiteX23" fmla="*/ 2755202 w 6562534"/>
                <a:gd name="connsiteY23" fmla="*/ 2168271 h 5705855"/>
                <a:gd name="connsiteX24" fmla="*/ 2704910 w 6562534"/>
                <a:gd name="connsiteY24" fmla="*/ 2182559 h 5705855"/>
                <a:gd name="connsiteX25" fmla="*/ 2676906 w 6562534"/>
                <a:gd name="connsiteY25" fmla="*/ 2178558 h 5705855"/>
                <a:gd name="connsiteX26" fmla="*/ 2374583 w 6562534"/>
                <a:gd name="connsiteY26" fmla="*/ 1951672 h 5705855"/>
                <a:gd name="connsiteX27" fmla="*/ 2373440 w 6562534"/>
                <a:gd name="connsiteY27" fmla="*/ 1950530 h 5705855"/>
                <a:gd name="connsiteX28" fmla="*/ 2365439 w 6562534"/>
                <a:gd name="connsiteY28" fmla="*/ 1944243 h 5705855"/>
                <a:gd name="connsiteX29" fmla="*/ 3283839 w 6562534"/>
                <a:gd name="connsiteY29" fmla="*/ 332613 h 5705855"/>
                <a:gd name="connsiteX30" fmla="*/ 286322 w 6562534"/>
                <a:gd name="connsiteY30" fmla="*/ 5540693 h 5705855"/>
                <a:gd name="connsiteX31" fmla="*/ 2275142 w 6562534"/>
                <a:gd name="connsiteY31" fmla="*/ 2084261 h 5705855"/>
                <a:gd name="connsiteX32" fmla="*/ 2275713 w 6562534"/>
                <a:gd name="connsiteY32" fmla="*/ 2084832 h 5705855"/>
                <a:gd name="connsiteX33" fmla="*/ 2542604 w 6562534"/>
                <a:gd name="connsiteY33" fmla="*/ 2292287 h 5705855"/>
                <a:gd name="connsiteX34" fmla="*/ 2596325 w 6562534"/>
                <a:gd name="connsiteY34" fmla="*/ 2325434 h 5705855"/>
                <a:gd name="connsiteX35" fmla="*/ 2666619 w 6562534"/>
                <a:gd name="connsiteY35" fmla="*/ 2378012 h 5705855"/>
                <a:gd name="connsiteX36" fmla="*/ 2670620 w 6562534"/>
                <a:gd name="connsiteY36" fmla="*/ 2382012 h 5705855"/>
                <a:gd name="connsiteX37" fmla="*/ 2719769 w 6562534"/>
                <a:gd name="connsiteY37" fmla="*/ 2398014 h 5705855"/>
                <a:gd name="connsiteX38" fmla="*/ 2768918 w 6562534"/>
                <a:gd name="connsiteY38" fmla="*/ 2382012 h 5705855"/>
                <a:gd name="connsiteX39" fmla="*/ 2771775 w 6562534"/>
                <a:gd name="connsiteY39" fmla="*/ 2379726 h 5705855"/>
                <a:gd name="connsiteX40" fmla="*/ 2858643 w 6562534"/>
                <a:gd name="connsiteY40" fmla="*/ 2300288 h 5705855"/>
                <a:gd name="connsiteX41" fmla="*/ 3218688 w 6562534"/>
                <a:gd name="connsiteY41" fmla="*/ 1971104 h 5705855"/>
                <a:gd name="connsiteX42" fmla="*/ 3228975 w 6562534"/>
                <a:gd name="connsiteY42" fmla="*/ 1963102 h 5705855"/>
                <a:gd name="connsiteX43" fmla="*/ 3284410 w 6562534"/>
                <a:gd name="connsiteY43" fmla="*/ 1945386 h 5705855"/>
                <a:gd name="connsiteX44" fmla="*/ 3350133 w 6562534"/>
                <a:gd name="connsiteY44" fmla="*/ 1971104 h 5705855"/>
                <a:gd name="connsiteX45" fmla="*/ 3799332 w 6562534"/>
                <a:gd name="connsiteY45" fmla="*/ 2381441 h 5705855"/>
                <a:gd name="connsiteX46" fmla="*/ 3800475 w 6562534"/>
                <a:gd name="connsiteY46" fmla="*/ 2382584 h 5705855"/>
                <a:gd name="connsiteX47" fmla="*/ 3826764 w 6562534"/>
                <a:gd name="connsiteY47" fmla="*/ 2396871 h 5705855"/>
                <a:gd name="connsiteX48" fmla="*/ 3833622 w 6562534"/>
                <a:gd name="connsiteY48" fmla="*/ 2398586 h 5705855"/>
                <a:gd name="connsiteX49" fmla="*/ 3852482 w 6562534"/>
                <a:gd name="connsiteY49" fmla="*/ 2400300 h 5705855"/>
                <a:gd name="connsiteX50" fmla="*/ 3859911 w 6562534"/>
                <a:gd name="connsiteY50" fmla="*/ 2400300 h 5705855"/>
                <a:gd name="connsiteX51" fmla="*/ 3867340 w 6562534"/>
                <a:gd name="connsiteY51" fmla="*/ 2399729 h 5705855"/>
                <a:gd name="connsiteX52" fmla="*/ 3910775 w 6562534"/>
                <a:gd name="connsiteY52" fmla="*/ 2385441 h 5705855"/>
                <a:gd name="connsiteX53" fmla="*/ 4001072 w 6562534"/>
                <a:gd name="connsiteY53" fmla="*/ 2317433 h 5705855"/>
                <a:gd name="connsiteX54" fmla="*/ 4037648 w 6562534"/>
                <a:gd name="connsiteY54" fmla="*/ 2293430 h 5705855"/>
                <a:gd name="connsiteX55" fmla="*/ 4170807 w 6562534"/>
                <a:gd name="connsiteY55" fmla="*/ 2189988 h 5705855"/>
                <a:gd name="connsiteX56" fmla="*/ 4293680 w 6562534"/>
                <a:gd name="connsiteY56" fmla="*/ 2097405 h 5705855"/>
                <a:gd name="connsiteX57" fmla="*/ 6275070 w 6562534"/>
                <a:gd name="connsiteY57" fmla="*/ 5540693 h 5705855"/>
                <a:gd name="connsiteX58" fmla="*/ 286322 w 6562534"/>
                <a:gd name="connsiteY58" fmla="*/ 5540693 h 570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62534" h="5705855">
                  <a:moveTo>
                    <a:pt x="3282696" y="0"/>
                  </a:moveTo>
                  <a:lnTo>
                    <a:pt x="0" y="5705856"/>
                  </a:lnTo>
                  <a:lnTo>
                    <a:pt x="6562534" y="5705856"/>
                  </a:lnTo>
                  <a:lnTo>
                    <a:pt x="3282696" y="0"/>
                  </a:lnTo>
                  <a:close/>
                  <a:moveTo>
                    <a:pt x="3283839" y="332613"/>
                  </a:moveTo>
                  <a:lnTo>
                    <a:pt x="4215384" y="1944815"/>
                  </a:lnTo>
                  <a:lnTo>
                    <a:pt x="4069652" y="2058543"/>
                  </a:lnTo>
                  <a:lnTo>
                    <a:pt x="3914204" y="2175129"/>
                  </a:lnTo>
                  <a:cubicBezTo>
                    <a:pt x="3914775" y="2174558"/>
                    <a:pt x="3915918" y="2174558"/>
                    <a:pt x="3916490" y="2173986"/>
                  </a:cubicBezTo>
                  <a:cubicBezTo>
                    <a:pt x="3915918" y="2174558"/>
                    <a:pt x="3914775" y="2174558"/>
                    <a:pt x="3914204" y="2175129"/>
                  </a:cubicBezTo>
                  <a:cubicBezTo>
                    <a:pt x="3913060" y="2175701"/>
                    <a:pt x="3912489" y="2175701"/>
                    <a:pt x="3911346" y="2176272"/>
                  </a:cubicBezTo>
                  <a:cubicBezTo>
                    <a:pt x="3899916" y="2180844"/>
                    <a:pt x="3888486" y="2182559"/>
                    <a:pt x="3876485" y="2182559"/>
                  </a:cubicBezTo>
                  <a:cubicBezTo>
                    <a:pt x="3870770" y="2182559"/>
                    <a:pt x="3864483" y="2181987"/>
                    <a:pt x="3858768" y="2180844"/>
                  </a:cubicBezTo>
                  <a:cubicBezTo>
                    <a:pt x="3854196" y="2180273"/>
                    <a:pt x="3850195" y="2179130"/>
                    <a:pt x="3845624" y="2177415"/>
                  </a:cubicBezTo>
                  <a:cubicBezTo>
                    <a:pt x="3842766" y="2176272"/>
                    <a:pt x="3839909" y="2175701"/>
                    <a:pt x="3837051" y="2173986"/>
                  </a:cubicBezTo>
                  <a:cubicBezTo>
                    <a:pt x="3834765" y="2172843"/>
                    <a:pt x="3832479" y="2171700"/>
                    <a:pt x="3830193" y="2170557"/>
                  </a:cubicBezTo>
                  <a:cubicBezTo>
                    <a:pt x="3828479" y="2169414"/>
                    <a:pt x="3826764" y="2168843"/>
                    <a:pt x="3825050" y="2167700"/>
                  </a:cubicBezTo>
                  <a:cubicBezTo>
                    <a:pt x="3819906" y="2164271"/>
                    <a:pt x="3814763" y="2160842"/>
                    <a:pt x="3810190" y="2156270"/>
                  </a:cubicBezTo>
                  <a:lnTo>
                    <a:pt x="3350705" y="1735074"/>
                  </a:lnTo>
                  <a:cubicBezTo>
                    <a:pt x="3332988" y="1721358"/>
                    <a:pt x="3311843" y="1714500"/>
                    <a:pt x="3290697" y="1714500"/>
                  </a:cubicBezTo>
                  <a:cubicBezTo>
                    <a:pt x="3269552" y="1714500"/>
                    <a:pt x="3248406" y="1721358"/>
                    <a:pt x="3230118" y="1735074"/>
                  </a:cubicBezTo>
                  <a:lnTo>
                    <a:pt x="3122676" y="1833944"/>
                  </a:lnTo>
                  <a:lnTo>
                    <a:pt x="2770632" y="2156270"/>
                  </a:lnTo>
                  <a:cubicBezTo>
                    <a:pt x="2766060" y="2160842"/>
                    <a:pt x="2760917" y="2164842"/>
                    <a:pt x="2755202" y="2168271"/>
                  </a:cubicBezTo>
                  <a:cubicBezTo>
                    <a:pt x="2739771" y="2177415"/>
                    <a:pt x="2722626" y="2182559"/>
                    <a:pt x="2704910" y="2182559"/>
                  </a:cubicBezTo>
                  <a:cubicBezTo>
                    <a:pt x="2695766" y="2182559"/>
                    <a:pt x="2686050" y="2181416"/>
                    <a:pt x="2676906" y="2178558"/>
                  </a:cubicBezTo>
                  <a:lnTo>
                    <a:pt x="2374583" y="1951672"/>
                  </a:lnTo>
                  <a:lnTo>
                    <a:pt x="2373440" y="1950530"/>
                  </a:lnTo>
                  <a:lnTo>
                    <a:pt x="2365439" y="1944243"/>
                  </a:lnTo>
                  <a:lnTo>
                    <a:pt x="3283839" y="332613"/>
                  </a:lnTo>
                  <a:close/>
                  <a:moveTo>
                    <a:pt x="286322" y="5540693"/>
                  </a:moveTo>
                  <a:lnTo>
                    <a:pt x="2275142" y="2084261"/>
                  </a:lnTo>
                  <a:lnTo>
                    <a:pt x="2275713" y="2084832"/>
                  </a:lnTo>
                  <a:lnTo>
                    <a:pt x="2542604" y="2292287"/>
                  </a:lnTo>
                  <a:cubicBezTo>
                    <a:pt x="2559177" y="2305431"/>
                    <a:pt x="2577465" y="2316861"/>
                    <a:pt x="2596325" y="2325434"/>
                  </a:cubicBezTo>
                  <a:lnTo>
                    <a:pt x="2666619" y="2378012"/>
                  </a:lnTo>
                  <a:lnTo>
                    <a:pt x="2670620" y="2382012"/>
                  </a:lnTo>
                  <a:cubicBezTo>
                    <a:pt x="2680335" y="2391728"/>
                    <a:pt x="2699195" y="2398014"/>
                    <a:pt x="2719769" y="2398014"/>
                  </a:cubicBezTo>
                  <a:cubicBezTo>
                    <a:pt x="2740343" y="2398014"/>
                    <a:pt x="2759202" y="2391728"/>
                    <a:pt x="2768918" y="2382012"/>
                  </a:cubicBezTo>
                  <a:lnTo>
                    <a:pt x="2771775" y="2379726"/>
                  </a:lnTo>
                  <a:lnTo>
                    <a:pt x="2858643" y="2300288"/>
                  </a:lnTo>
                  <a:lnTo>
                    <a:pt x="3218688" y="1971104"/>
                  </a:lnTo>
                  <a:cubicBezTo>
                    <a:pt x="3222117" y="1968246"/>
                    <a:pt x="3225546" y="1965389"/>
                    <a:pt x="3228975" y="1963102"/>
                  </a:cubicBezTo>
                  <a:cubicBezTo>
                    <a:pt x="3245549" y="1951672"/>
                    <a:pt x="3264980" y="1945386"/>
                    <a:pt x="3284410" y="1945386"/>
                  </a:cubicBezTo>
                  <a:cubicBezTo>
                    <a:pt x="3307842" y="1945386"/>
                    <a:pt x="3331845" y="1953959"/>
                    <a:pt x="3350133" y="1971104"/>
                  </a:cubicBezTo>
                  <a:lnTo>
                    <a:pt x="3799332" y="2381441"/>
                  </a:lnTo>
                  <a:lnTo>
                    <a:pt x="3800475" y="2382584"/>
                  </a:lnTo>
                  <a:cubicBezTo>
                    <a:pt x="3807333" y="2389442"/>
                    <a:pt x="3816477" y="2394014"/>
                    <a:pt x="3826764" y="2396871"/>
                  </a:cubicBezTo>
                  <a:cubicBezTo>
                    <a:pt x="3829050" y="2397443"/>
                    <a:pt x="3831336" y="2398014"/>
                    <a:pt x="3833622" y="2398586"/>
                  </a:cubicBezTo>
                  <a:cubicBezTo>
                    <a:pt x="3839909" y="2399729"/>
                    <a:pt x="3846195" y="2400300"/>
                    <a:pt x="3852482" y="2400300"/>
                  </a:cubicBezTo>
                  <a:cubicBezTo>
                    <a:pt x="3854768" y="2400300"/>
                    <a:pt x="3857625" y="2400300"/>
                    <a:pt x="3859911" y="2400300"/>
                  </a:cubicBezTo>
                  <a:cubicBezTo>
                    <a:pt x="3862197" y="2400300"/>
                    <a:pt x="3865055" y="2399729"/>
                    <a:pt x="3867340" y="2399729"/>
                  </a:cubicBezTo>
                  <a:cubicBezTo>
                    <a:pt x="3882200" y="2398014"/>
                    <a:pt x="3897059" y="2393442"/>
                    <a:pt x="3910775" y="2385441"/>
                  </a:cubicBezTo>
                  <a:lnTo>
                    <a:pt x="4001072" y="2317433"/>
                  </a:lnTo>
                  <a:cubicBezTo>
                    <a:pt x="4014216" y="2310575"/>
                    <a:pt x="4026218" y="2302574"/>
                    <a:pt x="4037648" y="2293430"/>
                  </a:cubicBezTo>
                  <a:lnTo>
                    <a:pt x="4170807" y="2189988"/>
                  </a:lnTo>
                  <a:lnTo>
                    <a:pt x="4293680" y="2097405"/>
                  </a:lnTo>
                  <a:lnTo>
                    <a:pt x="6275070" y="5540693"/>
                  </a:lnTo>
                  <a:lnTo>
                    <a:pt x="286322" y="5540693"/>
                  </a:lnTo>
                  <a:close/>
                </a:path>
              </a:pathLst>
            </a:custGeom>
            <a:solidFill>
              <a:srgbClr val="FFFFFF"/>
            </a:solidFill>
            <a:ln w="5715" cap="flat">
              <a:noFill/>
              <a:prstDash val="solid"/>
              <a:miter/>
            </a:ln>
          </p:spPr>
          <p:txBody>
            <a:bodyPr rtlCol="0" anchor="ctr"/>
            <a:lstStyle/>
            <a:p>
              <a:endParaRPr lang="en-GB" dirty="0">
                <a:latin typeface="Poppins" panose="00000500000000000000" pitchFamily="2" charset="0"/>
              </a:endParaRPr>
            </a:p>
          </p:txBody>
        </p:sp>
        <p:sp>
          <p:nvSpPr>
            <p:cNvPr id="24" name="Freeform: Shape 23">
              <a:extLst>
                <a:ext uri="{FF2B5EF4-FFF2-40B4-BE49-F238E27FC236}">
                  <a16:creationId xmlns:a16="http://schemas.microsoft.com/office/drawing/2014/main" id="{47B733CA-24CF-F7DF-0121-BC71F3FC05FD}"/>
                </a:ext>
              </a:extLst>
            </p:cNvPr>
            <p:cNvSpPr/>
            <p:nvPr/>
          </p:nvSpPr>
          <p:spPr>
            <a:xfrm>
              <a:off x="3489047" y="1325374"/>
              <a:ext cx="1849945" cy="1849945"/>
            </a:xfrm>
            <a:custGeom>
              <a:avLst/>
              <a:gdLst>
                <a:gd name="connsiteX0" fmla="*/ 1849946 w 1849945"/>
                <a:gd name="connsiteY0" fmla="*/ 1612773 h 1849945"/>
                <a:gd name="connsiteX1" fmla="*/ 1704213 w 1849945"/>
                <a:gd name="connsiteY1" fmla="*/ 1725930 h 1849945"/>
                <a:gd name="connsiteX2" fmla="*/ 1548765 w 1849945"/>
                <a:gd name="connsiteY2" fmla="*/ 1842516 h 1849945"/>
                <a:gd name="connsiteX3" fmla="*/ 1545908 w 1849945"/>
                <a:gd name="connsiteY3" fmla="*/ 1843659 h 1849945"/>
                <a:gd name="connsiteX4" fmla="*/ 1511046 w 1849945"/>
                <a:gd name="connsiteY4" fmla="*/ 1849946 h 1849945"/>
                <a:gd name="connsiteX5" fmla="*/ 1493329 w 1849945"/>
                <a:gd name="connsiteY5" fmla="*/ 1848231 h 1849945"/>
                <a:gd name="connsiteX6" fmla="*/ 1480185 w 1849945"/>
                <a:gd name="connsiteY6" fmla="*/ 1844802 h 1849945"/>
                <a:gd name="connsiteX7" fmla="*/ 1471613 w 1849945"/>
                <a:gd name="connsiteY7" fmla="*/ 1841373 h 1849945"/>
                <a:gd name="connsiteX8" fmla="*/ 1464754 w 1849945"/>
                <a:gd name="connsiteY8" fmla="*/ 1837944 h 1849945"/>
                <a:gd name="connsiteX9" fmla="*/ 1459611 w 1849945"/>
                <a:gd name="connsiteY9" fmla="*/ 1835087 h 1849945"/>
                <a:gd name="connsiteX10" fmla="*/ 1444752 w 1849945"/>
                <a:gd name="connsiteY10" fmla="*/ 1823657 h 1849945"/>
                <a:gd name="connsiteX11" fmla="*/ 985266 w 1849945"/>
                <a:gd name="connsiteY11" fmla="*/ 1402461 h 1849945"/>
                <a:gd name="connsiteX12" fmla="*/ 925259 w 1849945"/>
                <a:gd name="connsiteY12" fmla="*/ 1381887 h 1849945"/>
                <a:gd name="connsiteX13" fmla="*/ 864679 w 1849945"/>
                <a:gd name="connsiteY13" fmla="*/ 1402461 h 1849945"/>
                <a:gd name="connsiteX14" fmla="*/ 757238 w 1849945"/>
                <a:gd name="connsiteY14" fmla="*/ 1501331 h 1849945"/>
                <a:gd name="connsiteX15" fmla="*/ 405194 w 1849945"/>
                <a:gd name="connsiteY15" fmla="*/ 1823657 h 1849945"/>
                <a:gd name="connsiteX16" fmla="*/ 389763 w 1849945"/>
                <a:gd name="connsiteY16" fmla="*/ 1835658 h 1849945"/>
                <a:gd name="connsiteX17" fmla="*/ 339471 w 1849945"/>
                <a:gd name="connsiteY17" fmla="*/ 1849946 h 1849945"/>
                <a:gd name="connsiteX18" fmla="*/ 311468 w 1849945"/>
                <a:gd name="connsiteY18" fmla="*/ 1845945 h 1849945"/>
                <a:gd name="connsiteX19" fmla="*/ 9144 w 1849945"/>
                <a:gd name="connsiteY19" fmla="*/ 1619059 h 1849945"/>
                <a:gd name="connsiteX20" fmla="*/ 8001 w 1849945"/>
                <a:gd name="connsiteY20" fmla="*/ 1617917 h 1849945"/>
                <a:gd name="connsiteX21" fmla="*/ 0 w 1849945"/>
                <a:gd name="connsiteY21" fmla="*/ 1611630 h 1849945"/>
                <a:gd name="connsiteX22" fmla="*/ 918401 w 1849945"/>
                <a:gd name="connsiteY22" fmla="*/ 0 h 1849945"/>
                <a:gd name="connsiteX23" fmla="*/ 1849946 w 1849945"/>
                <a:gd name="connsiteY23" fmla="*/ 1612773 h 18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49945" h="1849945">
                  <a:moveTo>
                    <a:pt x="1849946" y="1612773"/>
                  </a:moveTo>
                  <a:lnTo>
                    <a:pt x="1704213" y="1725930"/>
                  </a:lnTo>
                  <a:lnTo>
                    <a:pt x="1548765" y="1842516"/>
                  </a:lnTo>
                  <a:cubicBezTo>
                    <a:pt x="1547622" y="1843088"/>
                    <a:pt x="1547051" y="1843088"/>
                    <a:pt x="1545908" y="1843659"/>
                  </a:cubicBezTo>
                  <a:cubicBezTo>
                    <a:pt x="1534478" y="1848231"/>
                    <a:pt x="1523048" y="1849946"/>
                    <a:pt x="1511046" y="1849946"/>
                  </a:cubicBezTo>
                  <a:cubicBezTo>
                    <a:pt x="1505331" y="1849946"/>
                    <a:pt x="1499044" y="1849374"/>
                    <a:pt x="1493329" y="1848231"/>
                  </a:cubicBezTo>
                  <a:cubicBezTo>
                    <a:pt x="1488758" y="1847659"/>
                    <a:pt x="1484757" y="1846517"/>
                    <a:pt x="1480185" y="1844802"/>
                  </a:cubicBezTo>
                  <a:cubicBezTo>
                    <a:pt x="1477328" y="1843659"/>
                    <a:pt x="1474470" y="1843088"/>
                    <a:pt x="1471613" y="1841373"/>
                  </a:cubicBezTo>
                  <a:cubicBezTo>
                    <a:pt x="1469327" y="1840230"/>
                    <a:pt x="1467041" y="1839087"/>
                    <a:pt x="1464754" y="1837944"/>
                  </a:cubicBezTo>
                  <a:cubicBezTo>
                    <a:pt x="1463040" y="1836801"/>
                    <a:pt x="1461326" y="1836229"/>
                    <a:pt x="1459611" y="1835087"/>
                  </a:cubicBezTo>
                  <a:cubicBezTo>
                    <a:pt x="1454468" y="1831658"/>
                    <a:pt x="1449324" y="1828229"/>
                    <a:pt x="1444752" y="1823657"/>
                  </a:cubicBezTo>
                  <a:lnTo>
                    <a:pt x="985266" y="1402461"/>
                  </a:lnTo>
                  <a:cubicBezTo>
                    <a:pt x="967549" y="1388745"/>
                    <a:pt x="946404" y="1381887"/>
                    <a:pt x="925259" y="1381887"/>
                  </a:cubicBezTo>
                  <a:cubicBezTo>
                    <a:pt x="904113" y="1381887"/>
                    <a:pt x="882968" y="1388745"/>
                    <a:pt x="864679" y="1402461"/>
                  </a:cubicBezTo>
                  <a:lnTo>
                    <a:pt x="757238" y="1501331"/>
                  </a:lnTo>
                  <a:lnTo>
                    <a:pt x="405194" y="1823657"/>
                  </a:lnTo>
                  <a:cubicBezTo>
                    <a:pt x="400622" y="1828229"/>
                    <a:pt x="395478" y="1832229"/>
                    <a:pt x="389763" y="1835658"/>
                  </a:cubicBezTo>
                  <a:cubicBezTo>
                    <a:pt x="374333" y="1844802"/>
                    <a:pt x="357188" y="1849946"/>
                    <a:pt x="339471" y="1849946"/>
                  </a:cubicBezTo>
                  <a:cubicBezTo>
                    <a:pt x="330327" y="1849946"/>
                    <a:pt x="320612" y="1848803"/>
                    <a:pt x="311468" y="1845945"/>
                  </a:cubicBezTo>
                  <a:lnTo>
                    <a:pt x="9144" y="1619059"/>
                  </a:lnTo>
                  <a:lnTo>
                    <a:pt x="8001" y="1617917"/>
                  </a:lnTo>
                  <a:lnTo>
                    <a:pt x="0" y="1611630"/>
                  </a:lnTo>
                  <a:lnTo>
                    <a:pt x="918401" y="0"/>
                  </a:lnTo>
                  <a:lnTo>
                    <a:pt x="1849946" y="1612773"/>
                  </a:lnTo>
                  <a:close/>
                </a:path>
              </a:pathLst>
            </a:custGeom>
            <a:solidFill>
              <a:schemeClr val="accent3">
                <a:lumMod val="60000"/>
                <a:lumOff val="40000"/>
              </a:schemeClr>
            </a:solidFill>
            <a:ln w="5715" cap="flat">
              <a:noFill/>
              <a:prstDash val="solid"/>
              <a:miter/>
            </a:ln>
          </p:spPr>
          <p:txBody>
            <a:bodyPr rtlCol="0" anchor="ctr"/>
            <a:lstStyle/>
            <a:p>
              <a:endParaRPr lang="en-GB" dirty="0">
                <a:latin typeface="Poppins" panose="00000500000000000000" pitchFamily="2" charset="0"/>
              </a:endParaRPr>
            </a:p>
          </p:txBody>
        </p:sp>
        <p:sp>
          <p:nvSpPr>
            <p:cNvPr id="25" name="Freeform: Shape 24">
              <a:extLst>
                <a:ext uri="{FF2B5EF4-FFF2-40B4-BE49-F238E27FC236}">
                  <a16:creationId xmlns:a16="http://schemas.microsoft.com/office/drawing/2014/main" id="{96600223-A09B-8339-9A31-0A61BF62D53B}"/>
                </a:ext>
              </a:extLst>
            </p:cNvPr>
            <p:cNvSpPr/>
            <p:nvPr/>
          </p:nvSpPr>
          <p:spPr>
            <a:xfrm>
              <a:off x="3982252" y="2954720"/>
              <a:ext cx="370903" cy="337756"/>
            </a:xfrm>
            <a:custGeom>
              <a:avLst/>
              <a:gdLst>
                <a:gd name="connsiteX0" fmla="*/ 360045 w 370903"/>
                <a:gd name="connsiteY0" fmla="*/ 8573 h 337756"/>
                <a:gd name="connsiteX1" fmla="*/ 0 w 370903"/>
                <a:gd name="connsiteY1" fmla="*/ 337757 h 337756"/>
                <a:gd name="connsiteX2" fmla="*/ 25718 w 370903"/>
                <a:gd name="connsiteY2" fmla="*/ 316611 h 337756"/>
                <a:gd name="connsiteX3" fmla="*/ 370904 w 370903"/>
                <a:gd name="connsiteY3" fmla="*/ 0 h 337756"/>
                <a:gd name="connsiteX4" fmla="*/ 360045 w 370903"/>
                <a:gd name="connsiteY4" fmla="*/ 8573 h 337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03" h="337756">
                  <a:moveTo>
                    <a:pt x="360045" y="8573"/>
                  </a:moveTo>
                  <a:lnTo>
                    <a:pt x="0" y="337757"/>
                  </a:lnTo>
                  <a:cubicBezTo>
                    <a:pt x="9144" y="331470"/>
                    <a:pt x="17145" y="324612"/>
                    <a:pt x="25718" y="316611"/>
                  </a:cubicBezTo>
                  <a:lnTo>
                    <a:pt x="370904" y="0"/>
                  </a:lnTo>
                  <a:cubicBezTo>
                    <a:pt x="366903" y="2858"/>
                    <a:pt x="363474" y="5715"/>
                    <a:pt x="360045" y="8573"/>
                  </a:cubicBezTo>
                  <a:close/>
                </a:path>
              </a:pathLst>
            </a:custGeom>
            <a:solidFill>
              <a:srgbClr val="FFFFFF"/>
            </a:solidFill>
            <a:ln w="5715" cap="flat">
              <a:noFill/>
              <a:prstDash val="solid"/>
              <a:miter/>
            </a:ln>
          </p:spPr>
          <p:txBody>
            <a:bodyPr rtlCol="0" anchor="ctr"/>
            <a:lstStyle/>
            <a:p>
              <a:endParaRPr lang="en-GB" dirty="0">
                <a:latin typeface="Poppins" panose="00000500000000000000" pitchFamily="2" charset="0"/>
              </a:endParaRPr>
            </a:p>
          </p:txBody>
        </p:sp>
      </p:grpSp>
      <p:sp>
        <p:nvSpPr>
          <p:cNvPr id="47" name="Rectangle 46">
            <a:extLst>
              <a:ext uri="{FF2B5EF4-FFF2-40B4-BE49-F238E27FC236}">
                <a16:creationId xmlns:a16="http://schemas.microsoft.com/office/drawing/2014/main" id="{D380C2BA-EB72-8BF5-7554-3BDD38877E05}"/>
              </a:ext>
            </a:extLst>
          </p:cNvPr>
          <p:cNvSpPr/>
          <p:nvPr/>
        </p:nvSpPr>
        <p:spPr>
          <a:xfrm>
            <a:off x="0" y="339096"/>
            <a:ext cx="12192000" cy="2095433"/>
          </a:xfrm>
          <a:prstGeom prst="rect">
            <a:avLst/>
          </a:prstGeom>
          <a:solidFill>
            <a:schemeClr val="accent1">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67" name="Group 66">
            <a:extLst>
              <a:ext uri="{FF2B5EF4-FFF2-40B4-BE49-F238E27FC236}">
                <a16:creationId xmlns:a16="http://schemas.microsoft.com/office/drawing/2014/main" id="{E98041A3-6F6B-B410-0C55-4DB8EE83A04A}"/>
              </a:ext>
            </a:extLst>
          </p:cNvPr>
          <p:cNvGrpSpPr/>
          <p:nvPr/>
        </p:nvGrpSpPr>
        <p:grpSpPr>
          <a:xfrm>
            <a:off x="558664" y="925033"/>
            <a:ext cx="927023" cy="923558"/>
            <a:chOff x="5293946" y="352338"/>
            <a:chExt cx="1625745" cy="1619668"/>
          </a:xfrm>
          <a:solidFill>
            <a:schemeClr val="accent1"/>
          </a:solidFill>
        </p:grpSpPr>
        <p:sp>
          <p:nvSpPr>
            <p:cNvPr id="68" name="Freeform: Shape 67">
              <a:extLst>
                <a:ext uri="{FF2B5EF4-FFF2-40B4-BE49-F238E27FC236}">
                  <a16:creationId xmlns:a16="http://schemas.microsoft.com/office/drawing/2014/main" id="{69DDD4B3-2409-4401-00D2-7E50C7E7F1A7}"/>
                </a:ext>
              </a:extLst>
            </p:cNvPr>
            <p:cNvSpPr/>
            <p:nvPr/>
          </p:nvSpPr>
          <p:spPr>
            <a:xfrm>
              <a:off x="5293946" y="363459"/>
              <a:ext cx="1608520" cy="1608547"/>
            </a:xfrm>
            <a:custGeom>
              <a:avLst/>
              <a:gdLst>
                <a:gd name="connsiteX0" fmla="*/ 804411 w 1608520"/>
                <a:gd name="connsiteY0" fmla="*/ 1608548 h 1608547"/>
                <a:gd name="connsiteX1" fmla="*/ 1608520 w 1608520"/>
                <a:gd name="connsiteY1" fmla="*/ 804108 h 1608547"/>
                <a:gd name="connsiteX2" fmla="*/ 1467307 w 1608520"/>
                <a:gd name="connsiteY2" fmla="*/ 348924 h 1608547"/>
                <a:gd name="connsiteX3" fmla="*/ 1426515 w 1608520"/>
                <a:gd name="connsiteY3" fmla="*/ 347211 h 1608547"/>
                <a:gd name="connsiteX4" fmla="*/ 1358996 w 1608520"/>
                <a:gd name="connsiteY4" fmla="*/ 414731 h 1608547"/>
                <a:gd name="connsiteX5" fmla="*/ 1475586 w 1608520"/>
                <a:gd name="connsiteY5" fmla="*/ 710621 h 1608547"/>
                <a:gd name="connsiteX6" fmla="*/ 1475397 w 1608520"/>
                <a:gd name="connsiteY6" fmla="*/ 710621 h 1608547"/>
                <a:gd name="connsiteX7" fmla="*/ 1477455 w 1608520"/>
                <a:gd name="connsiteY7" fmla="*/ 726735 h 1608547"/>
                <a:gd name="connsiteX8" fmla="*/ 1482388 w 1608520"/>
                <a:gd name="connsiteY8" fmla="*/ 804092 h 1608547"/>
                <a:gd name="connsiteX9" fmla="*/ 804422 w 1608520"/>
                <a:gd name="connsiteY9" fmla="*/ 1482054 h 1608547"/>
                <a:gd name="connsiteX10" fmla="*/ 126460 w 1608520"/>
                <a:gd name="connsiteY10" fmla="*/ 804092 h 1608547"/>
                <a:gd name="connsiteX11" fmla="*/ 804422 w 1608520"/>
                <a:gd name="connsiteY11" fmla="*/ 126131 h 1608547"/>
                <a:gd name="connsiteX12" fmla="*/ 1170596 w 1608520"/>
                <a:gd name="connsiteY12" fmla="*/ 234318 h 1608547"/>
                <a:gd name="connsiteX13" fmla="*/ 1170448 w 1608520"/>
                <a:gd name="connsiteY13" fmla="*/ 234465 h 1608547"/>
                <a:gd name="connsiteX14" fmla="*/ 1172971 w 1608520"/>
                <a:gd name="connsiteY14" fmla="*/ 235908 h 1608547"/>
                <a:gd name="connsiteX15" fmla="*/ 1200997 w 1608520"/>
                <a:gd name="connsiteY15" fmla="*/ 254666 h 1608547"/>
                <a:gd name="connsiteX16" fmla="*/ 1267492 w 1608520"/>
                <a:gd name="connsiteY16" fmla="*/ 188171 h 1608547"/>
                <a:gd name="connsiteX17" fmla="*/ 1265436 w 1608520"/>
                <a:gd name="connsiteY17" fmla="*/ 146695 h 1608547"/>
                <a:gd name="connsiteX18" fmla="*/ 1265436 w 1608520"/>
                <a:gd name="connsiteY18" fmla="*/ 145326 h 1608547"/>
                <a:gd name="connsiteX19" fmla="*/ 804439 w 1608520"/>
                <a:gd name="connsiteY19" fmla="*/ 0 h 1608547"/>
                <a:gd name="connsiteX20" fmla="*/ 0 w 1608520"/>
                <a:gd name="connsiteY20" fmla="*/ 804110 h 1608547"/>
                <a:gd name="connsiteX21" fmla="*/ 804439 w 1608520"/>
                <a:gd name="connsiteY21" fmla="*/ 1608548 h 160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08520" h="1608547">
                  <a:moveTo>
                    <a:pt x="804411" y="1608548"/>
                  </a:moveTo>
                  <a:cubicBezTo>
                    <a:pt x="1252919" y="1608548"/>
                    <a:pt x="1608520" y="1243316"/>
                    <a:pt x="1608520" y="804108"/>
                  </a:cubicBezTo>
                  <a:cubicBezTo>
                    <a:pt x="1608520" y="635136"/>
                    <a:pt x="1556427" y="478496"/>
                    <a:pt x="1467307" y="348924"/>
                  </a:cubicBezTo>
                  <a:lnTo>
                    <a:pt x="1426515" y="347211"/>
                  </a:lnTo>
                  <a:lnTo>
                    <a:pt x="1358996" y="414731"/>
                  </a:lnTo>
                  <a:cubicBezTo>
                    <a:pt x="1419760" y="500655"/>
                    <a:pt x="1460505" y="601549"/>
                    <a:pt x="1475586" y="710621"/>
                  </a:cubicBezTo>
                  <a:lnTo>
                    <a:pt x="1475397" y="710621"/>
                  </a:lnTo>
                  <a:cubicBezTo>
                    <a:pt x="1476418" y="715764"/>
                    <a:pt x="1477063" y="721250"/>
                    <a:pt x="1477455" y="726735"/>
                  </a:cubicBezTo>
                  <a:cubicBezTo>
                    <a:pt x="1480377" y="752166"/>
                    <a:pt x="1482388" y="777884"/>
                    <a:pt x="1482388" y="804092"/>
                  </a:cubicBezTo>
                  <a:cubicBezTo>
                    <a:pt x="1482388" y="1178875"/>
                    <a:pt x="1176864" y="1482054"/>
                    <a:pt x="804422" y="1482054"/>
                  </a:cubicBezTo>
                  <a:cubicBezTo>
                    <a:pt x="429796" y="1482054"/>
                    <a:pt x="126460" y="1178718"/>
                    <a:pt x="126460" y="804092"/>
                  </a:cubicBezTo>
                  <a:cubicBezTo>
                    <a:pt x="126460" y="429812"/>
                    <a:pt x="429796" y="126131"/>
                    <a:pt x="804422" y="126131"/>
                  </a:cubicBezTo>
                  <a:cubicBezTo>
                    <a:pt x="939389" y="126131"/>
                    <a:pt x="1065012" y="166049"/>
                    <a:pt x="1170596" y="234318"/>
                  </a:cubicBezTo>
                  <a:cubicBezTo>
                    <a:pt x="1170522" y="234343"/>
                    <a:pt x="1170448" y="234465"/>
                    <a:pt x="1170448" y="234465"/>
                  </a:cubicBezTo>
                  <a:cubicBezTo>
                    <a:pt x="1171351" y="235006"/>
                    <a:pt x="1172160" y="235454"/>
                    <a:pt x="1172971" y="235908"/>
                  </a:cubicBezTo>
                  <a:cubicBezTo>
                    <a:pt x="1182390" y="242056"/>
                    <a:pt x="1191915" y="248070"/>
                    <a:pt x="1200997" y="254666"/>
                  </a:cubicBezTo>
                  <a:lnTo>
                    <a:pt x="1267492" y="188171"/>
                  </a:lnTo>
                  <a:lnTo>
                    <a:pt x="1265436" y="146695"/>
                  </a:lnTo>
                  <a:lnTo>
                    <a:pt x="1265436" y="145326"/>
                  </a:lnTo>
                  <a:cubicBezTo>
                    <a:pt x="1134844" y="53812"/>
                    <a:pt x="976160" y="0"/>
                    <a:pt x="804439" y="0"/>
                  </a:cubicBezTo>
                  <a:cubicBezTo>
                    <a:pt x="360220" y="0"/>
                    <a:pt x="0" y="360236"/>
                    <a:pt x="0" y="804110"/>
                  </a:cubicBezTo>
                  <a:cubicBezTo>
                    <a:pt x="-6" y="1248329"/>
                    <a:pt x="360220" y="1608548"/>
                    <a:pt x="804439" y="1608548"/>
                  </a:cubicBezTo>
                  <a:close/>
                </a:path>
              </a:pathLst>
            </a:custGeom>
            <a:solidFill>
              <a:schemeClr val="accent1">
                <a:lumMod val="60000"/>
                <a:lumOff val="40000"/>
              </a:schemeClr>
            </a:solidFill>
            <a:ln w="1564" cap="flat">
              <a:noFill/>
              <a:prstDash val="solid"/>
              <a:miter/>
            </a:ln>
          </p:spPr>
          <p:txBody>
            <a:bodyPr rtlCol="0" anchor="ctr"/>
            <a:lstStyle/>
            <a:p>
              <a:endParaRPr lang="en-GB" dirty="0">
                <a:latin typeface="Poppins" panose="00000500000000000000" pitchFamily="2" charset="0"/>
              </a:endParaRPr>
            </a:p>
          </p:txBody>
        </p:sp>
        <p:sp>
          <p:nvSpPr>
            <p:cNvPr id="69" name="Freeform: Shape 68">
              <a:extLst>
                <a:ext uri="{FF2B5EF4-FFF2-40B4-BE49-F238E27FC236}">
                  <a16:creationId xmlns:a16="http://schemas.microsoft.com/office/drawing/2014/main" id="{D3EAD445-3813-E3E7-9AE5-545562386A4E}"/>
                </a:ext>
              </a:extLst>
            </p:cNvPr>
            <p:cNvSpPr/>
            <p:nvPr/>
          </p:nvSpPr>
          <p:spPr>
            <a:xfrm>
              <a:off x="5572919" y="642479"/>
              <a:ext cx="1050875" cy="1050529"/>
            </a:xfrm>
            <a:custGeom>
              <a:avLst/>
              <a:gdLst>
                <a:gd name="connsiteX0" fmla="*/ 812326 w 1050875"/>
                <a:gd name="connsiteY0" fmla="*/ 85347 h 1050529"/>
                <a:gd name="connsiteX1" fmla="*/ 525438 w 1050875"/>
                <a:gd name="connsiteY1" fmla="*/ 0 h 1050529"/>
                <a:gd name="connsiteX2" fmla="*/ 0 w 1050875"/>
                <a:gd name="connsiteY2" fmla="*/ 525092 h 1050529"/>
                <a:gd name="connsiteX3" fmla="*/ 525438 w 1050875"/>
                <a:gd name="connsiteY3" fmla="*/ 1050530 h 1050529"/>
                <a:gd name="connsiteX4" fmla="*/ 1050875 w 1050875"/>
                <a:gd name="connsiteY4" fmla="*/ 525092 h 1050529"/>
                <a:gd name="connsiteX5" fmla="*/ 969984 w 1050875"/>
                <a:gd name="connsiteY5" fmla="*/ 245745 h 1050529"/>
                <a:gd name="connsiteX6" fmla="*/ 879157 w 1050875"/>
                <a:gd name="connsiteY6" fmla="*/ 336571 h 1050529"/>
                <a:gd name="connsiteX7" fmla="*/ 926115 w 1050875"/>
                <a:gd name="connsiteY7" fmla="*/ 525086 h 1050529"/>
                <a:gd name="connsiteX8" fmla="*/ 525442 w 1050875"/>
                <a:gd name="connsiteY8" fmla="*/ 925758 h 1050529"/>
                <a:gd name="connsiteX9" fmla="*/ 124770 w 1050875"/>
                <a:gd name="connsiteY9" fmla="*/ 525086 h 1050529"/>
                <a:gd name="connsiteX10" fmla="*/ 525442 w 1050875"/>
                <a:gd name="connsiteY10" fmla="*/ 124413 h 1050529"/>
                <a:gd name="connsiteX11" fmla="*/ 721843 w 1050875"/>
                <a:gd name="connsiteY11" fmla="*/ 175826 h 105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0875" h="1050529">
                  <a:moveTo>
                    <a:pt x="812326" y="85347"/>
                  </a:moveTo>
                  <a:cubicBezTo>
                    <a:pt x="729722" y="31535"/>
                    <a:pt x="631351" y="0"/>
                    <a:pt x="525438" y="0"/>
                  </a:cubicBezTo>
                  <a:cubicBezTo>
                    <a:pt x="235125" y="0"/>
                    <a:pt x="0" y="235125"/>
                    <a:pt x="0" y="525092"/>
                  </a:cubicBezTo>
                  <a:cubicBezTo>
                    <a:pt x="0" y="818578"/>
                    <a:pt x="238738" y="1050530"/>
                    <a:pt x="525438" y="1050530"/>
                  </a:cubicBezTo>
                  <a:cubicBezTo>
                    <a:pt x="815405" y="1050530"/>
                    <a:pt x="1050875" y="815405"/>
                    <a:pt x="1050875" y="525092"/>
                  </a:cubicBezTo>
                  <a:cubicBezTo>
                    <a:pt x="1050875" y="422268"/>
                    <a:pt x="1021395" y="326633"/>
                    <a:pt x="969984" y="245745"/>
                  </a:cubicBezTo>
                  <a:lnTo>
                    <a:pt x="879157" y="336571"/>
                  </a:lnTo>
                  <a:cubicBezTo>
                    <a:pt x="908974" y="392781"/>
                    <a:pt x="926115" y="457222"/>
                    <a:pt x="926115" y="525086"/>
                  </a:cubicBezTo>
                  <a:cubicBezTo>
                    <a:pt x="926115" y="746512"/>
                    <a:pt x="746507" y="925758"/>
                    <a:pt x="525442" y="925758"/>
                  </a:cubicBezTo>
                  <a:cubicBezTo>
                    <a:pt x="302367" y="925758"/>
                    <a:pt x="124770" y="743024"/>
                    <a:pt x="124770" y="525086"/>
                  </a:cubicBezTo>
                  <a:cubicBezTo>
                    <a:pt x="124770" y="304005"/>
                    <a:pt x="304032" y="124413"/>
                    <a:pt x="525442" y="124413"/>
                  </a:cubicBezTo>
                  <a:cubicBezTo>
                    <a:pt x="596737" y="124413"/>
                    <a:pt x="663914" y="143265"/>
                    <a:pt x="721843" y="175826"/>
                  </a:cubicBezTo>
                  <a:close/>
                </a:path>
              </a:pathLst>
            </a:custGeom>
            <a:grpFill/>
            <a:ln w="1564" cap="flat">
              <a:noFill/>
              <a:prstDash val="solid"/>
              <a:miter/>
            </a:ln>
          </p:spPr>
          <p:txBody>
            <a:bodyPr rtlCol="0" anchor="ctr"/>
            <a:lstStyle/>
            <a:p>
              <a:endParaRPr lang="en-GB" dirty="0">
                <a:latin typeface="Poppins" panose="00000500000000000000" pitchFamily="2" charset="0"/>
              </a:endParaRPr>
            </a:p>
          </p:txBody>
        </p:sp>
        <p:sp>
          <p:nvSpPr>
            <p:cNvPr id="70" name="Freeform: Shape 69">
              <a:extLst>
                <a:ext uri="{FF2B5EF4-FFF2-40B4-BE49-F238E27FC236}">
                  <a16:creationId xmlns:a16="http://schemas.microsoft.com/office/drawing/2014/main" id="{1AB6F2CD-5F08-ACC5-D98E-9C637C06DA14}"/>
                </a:ext>
              </a:extLst>
            </p:cNvPr>
            <p:cNvSpPr/>
            <p:nvPr/>
          </p:nvSpPr>
          <p:spPr>
            <a:xfrm>
              <a:off x="5832724" y="902285"/>
              <a:ext cx="530931" cy="530924"/>
            </a:xfrm>
            <a:custGeom>
              <a:avLst/>
              <a:gdLst>
                <a:gd name="connsiteX0" fmla="*/ 265633 w 530931"/>
                <a:gd name="connsiteY0" fmla="*/ 112429 h 530924"/>
                <a:gd name="connsiteX1" fmla="*/ 360578 w 530931"/>
                <a:gd name="connsiteY1" fmla="*/ 17483 h 530924"/>
                <a:gd name="connsiteX2" fmla="*/ 265633 w 530931"/>
                <a:gd name="connsiteY2" fmla="*/ 0 h 530924"/>
                <a:gd name="connsiteX3" fmla="*/ 0 w 530931"/>
                <a:gd name="connsiteY3" fmla="*/ 265287 h 530924"/>
                <a:gd name="connsiteX4" fmla="*/ 264973 w 530931"/>
                <a:gd name="connsiteY4" fmla="*/ 530889 h 530924"/>
                <a:gd name="connsiteX5" fmla="*/ 265630 w 530931"/>
                <a:gd name="connsiteY5" fmla="*/ 530925 h 530924"/>
                <a:gd name="connsiteX6" fmla="*/ 266194 w 530931"/>
                <a:gd name="connsiteY6" fmla="*/ 530895 h 530924"/>
                <a:gd name="connsiteX7" fmla="*/ 530931 w 530931"/>
                <a:gd name="connsiteY7" fmla="*/ 265294 h 530924"/>
                <a:gd name="connsiteX8" fmla="*/ 516535 w 530931"/>
                <a:gd name="connsiteY8" fmla="*/ 179265 h 530924"/>
                <a:gd name="connsiteX9" fmla="*/ 417822 w 530931"/>
                <a:gd name="connsiteY9" fmla="*/ 277978 h 530924"/>
                <a:gd name="connsiteX10" fmla="*/ 271760 w 530931"/>
                <a:gd name="connsiteY10" fmla="*/ 417921 h 530924"/>
                <a:gd name="connsiteX11" fmla="*/ 262807 w 530931"/>
                <a:gd name="connsiteY11" fmla="*/ 418221 h 530924"/>
                <a:gd name="connsiteX12" fmla="*/ 112430 w 530931"/>
                <a:gd name="connsiteY12" fmla="*/ 265298 h 530924"/>
                <a:gd name="connsiteX13" fmla="*/ 265634 w 530931"/>
                <a:gd name="connsiteY13" fmla="*/ 112425 h 53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0931" h="530924">
                  <a:moveTo>
                    <a:pt x="265633" y="112429"/>
                  </a:moveTo>
                  <a:lnTo>
                    <a:pt x="360578" y="17483"/>
                  </a:lnTo>
                  <a:cubicBezTo>
                    <a:pt x="331098" y="6174"/>
                    <a:pt x="299225" y="0"/>
                    <a:pt x="265633" y="0"/>
                  </a:cubicBezTo>
                  <a:cubicBezTo>
                    <a:pt x="118932" y="0"/>
                    <a:pt x="0" y="118939"/>
                    <a:pt x="0" y="265287"/>
                  </a:cubicBezTo>
                  <a:cubicBezTo>
                    <a:pt x="0" y="411766"/>
                    <a:pt x="118582" y="530528"/>
                    <a:pt x="264973" y="530889"/>
                  </a:cubicBezTo>
                  <a:cubicBezTo>
                    <a:pt x="265195" y="530889"/>
                    <a:pt x="265402" y="530925"/>
                    <a:pt x="265630" y="530925"/>
                  </a:cubicBezTo>
                  <a:cubicBezTo>
                    <a:pt x="265820" y="530925"/>
                    <a:pt x="266004" y="530895"/>
                    <a:pt x="266194" y="530895"/>
                  </a:cubicBezTo>
                  <a:cubicBezTo>
                    <a:pt x="412286" y="530589"/>
                    <a:pt x="530931" y="411798"/>
                    <a:pt x="530931" y="265294"/>
                  </a:cubicBezTo>
                  <a:cubicBezTo>
                    <a:pt x="530931" y="235133"/>
                    <a:pt x="525790" y="205996"/>
                    <a:pt x="516535" y="179265"/>
                  </a:cubicBezTo>
                  <a:lnTo>
                    <a:pt x="417822" y="277978"/>
                  </a:lnTo>
                  <a:cubicBezTo>
                    <a:pt x="411969" y="352801"/>
                    <a:pt x="350007" y="414780"/>
                    <a:pt x="271760" y="417921"/>
                  </a:cubicBezTo>
                  <a:cubicBezTo>
                    <a:pt x="268791" y="417989"/>
                    <a:pt x="265733" y="418289"/>
                    <a:pt x="262807" y="418221"/>
                  </a:cubicBezTo>
                  <a:cubicBezTo>
                    <a:pt x="179491" y="416676"/>
                    <a:pt x="112430" y="348983"/>
                    <a:pt x="112430" y="265298"/>
                  </a:cubicBezTo>
                  <a:cubicBezTo>
                    <a:pt x="112424" y="180976"/>
                    <a:pt x="180976" y="112425"/>
                    <a:pt x="265634" y="112425"/>
                  </a:cubicBezTo>
                  <a:close/>
                </a:path>
              </a:pathLst>
            </a:custGeom>
            <a:solidFill>
              <a:schemeClr val="accent1">
                <a:lumMod val="60000"/>
                <a:lumOff val="40000"/>
              </a:schemeClr>
            </a:solidFill>
            <a:ln w="1564" cap="flat">
              <a:noFill/>
              <a:prstDash val="solid"/>
              <a:miter/>
            </a:ln>
          </p:spPr>
          <p:txBody>
            <a:bodyPr rtlCol="0" anchor="ctr"/>
            <a:lstStyle/>
            <a:p>
              <a:endParaRPr lang="en-GB" dirty="0">
                <a:latin typeface="Poppins" panose="00000500000000000000" pitchFamily="2" charset="0"/>
              </a:endParaRPr>
            </a:p>
          </p:txBody>
        </p:sp>
        <p:sp>
          <p:nvSpPr>
            <p:cNvPr id="71" name="Freeform: Shape 70">
              <a:extLst>
                <a:ext uri="{FF2B5EF4-FFF2-40B4-BE49-F238E27FC236}">
                  <a16:creationId xmlns:a16="http://schemas.microsoft.com/office/drawing/2014/main" id="{94424DBC-F81E-9671-9106-D7DEE9F6C841}"/>
                </a:ext>
              </a:extLst>
            </p:cNvPr>
            <p:cNvSpPr/>
            <p:nvPr/>
          </p:nvSpPr>
          <p:spPr>
            <a:xfrm>
              <a:off x="6059455" y="352338"/>
              <a:ext cx="860236" cy="860526"/>
            </a:xfrm>
            <a:custGeom>
              <a:avLst/>
              <a:gdLst>
                <a:gd name="connsiteX0" fmla="*/ 10797 w 860236"/>
                <a:gd name="connsiteY0" fmla="*/ 787486 h 860526"/>
                <a:gd name="connsiteX1" fmla="*/ 10797 w 860236"/>
                <a:gd name="connsiteY1" fmla="*/ 840954 h 860526"/>
                <a:gd name="connsiteX2" fmla="*/ 20248 w 860236"/>
                <a:gd name="connsiteY2" fmla="*/ 850042 h 860526"/>
                <a:gd name="connsiteX3" fmla="*/ 72839 w 860236"/>
                <a:gd name="connsiteY3" fmla="*/ 849527 h 860526"/>
                <a:gd name="connsiteX4" fmla="*/ 353820 w 860236"/>
                <a:gd name="connsiteY4" fmla="*/ 568545 h 860526"/>
                <a:gd name="connsiteX5" fmla="*/ 357680 w 860236"/>
                <a:gd name="connsiteY5" fmla="*/ 573104 h 860526"/>
                <a:gd name="connsiteX6" fmla="*/ 353875 w 860236"/>
                <a:gd name="connsiteY6" fmla="*/ 568497 h 860526"/>
                <a:gd name="connsiteX7" fmla="*/ 623420 w 860236"/>
                <a:gd name="connsiteY7" fmla="*/ 298952 h 860526"/>
                <a:gd name="connsiteX8" fmla="*/ 648783 w 860236"/>
                <a:gd name="connsiteY8" fmla="*/ 289151 h 860526"/>
                <a:gd name="connsiteX9" fmla="*/ 705898 w 860236"/>
                <a:gd name="connsiteY9" fmla="*/ 291895 h 860526"/>
                <a:gd name="connsiteX10" fmla="*/ 729321 w 860236"/>
                <a:gd name="connsiteY10" fmla="*/ 282825 h 860526"/>
                <a:gd name="connsiteX11" fmla="*/ 856034 w 860236"/>
                <a:gd name="connsiteY11" fmla="*/ 155793 h 860526"/>
                <a:gd name="connsiteX12" fmla="*/ 829642 w 860236"/>
                <a:gd name="connsiteY12" fmla="*/ 113978 h 860526"/>
                <a:gd name="connsiteX13" fmla="*/ 748408 w 860236"/>
                <a:gd name="connsiteY13" fmla="*/ 112266 h 860526"/>
                <a:gd name="connsiteX14" fmla="*/ 748408 w 860236"/>
                <a:gd name="connsiteY14" fmla="*/ 111573 h 860526"/>
                <a:gd name="connsiteX15" fmla="*/ 748754 w 860236"/>
                <a:gd name="connsiteY15" fmla="*/ 111229 h 860526"/>
                <a:gd name="connsiteX16" fmla="*/ 746696 w 860236"/>
                <a:gd name="connsiteY16" fmla="*/ 31024 h 860526"/>
                <a:gd name="connsiteX17" fmla="*/ 704186 w 860236"/>
                <a:gd name="connsiteY17" fmla="*/ 4293 h 860526"/>
                <a:gd name="connsiteX18" fmla="*/ 577468 w 860236"/>
                <a:gd name="connsiteY18" fmla="*/ 131012 h 860526"/>
                <a:gd name="connsiteX19" fmla="*/ 568428 w 860236"/>
                <a:gd name="connsiteY19" fmla="*/ 154412 h 860526"/>
                <a:gd name="connsiteX20" fmla="*/ 571171 w 860236"/>
                <a:gd name="connsiteY20" fmla="*/ 211549 h 860526"/>
                <a:gd name="connsiteX21" fmla="*/ 561372 w 860236"/>
                <a:gd name="connsiteY21" fmla="*/ 236912 h 86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0236" h="860526">
                  <a:moveTo>
                    <a:pt x="10797" y="787486"/>
                  </a:moveTo>
                  <a:cubicBezTo>
                    <a:pt x="-3599" y="802227"/>
                    <a:pt x="-3599" y="826220"/>
                    <a:pt x="10797" y="840954"/>
                  </a:cubicBezTo>
                  <a:lnTo>
                    <a:pt x="20248" y="850042"/>
                  </a:lnTo>
                  <a:cubicBezTo>
                    <a:pt x="34993" y="864218"/>
                    <a:pt x="58375" y="863990"/>
                    <a:pt x="72839" y="849527"/>
                  </a:cubicBezTo>
                  <a:lnTo>
                    <a:pt x="353820" y="568545"/>
                  </a:lnTo>
                  <a:cubicBezTo>
                    <a:pt x="355071" y="570098"/>
                    <a:pt x="356447" y="571552"/>
                    <a:pt x="357680" y="573104"/>
                  </a:cubicBezTo>
                  <a:cubicBezTo>
                    <a:pt x="356502" y="571497"/>
                    <a:pt x="355083" y="570074"/>
                    <a:pt x="353875" y="568497"/>
                  </a:cubicBezTo>
                  <a:lnTo>
                    <a:pt x="623420" y="298952"/>
                  </a:lnTo>
                  <a:cubicBezTo>
                    <a:pt x="630114" y="292257"/>
                    <a:pt x="639326" y="288697"/>
                    <a:pt x="648783" y="289151"/>
                  </a:cubicBezTo>
                  <a:lnTo>
                    <a:pt x="705898" y="291895"/>
                  </a:lnTo>
                  <a:cubicBezTo>
                    <a:pt x="714633" y="292318"/>
                    <a:pt x="723147" y="289022"/>
                    <a:pt x="729321" y="282825"/>
                  </a:cubicBezTo>
                  <a:lnTo>
                    <a:pt x="856034" y="155793"/>
                  </a:lnTo>
                  <a:cubicBezTo>
                    <a:pt x="868728" y="143109"/>
                    <a:pt x="850552" y="114659"/>
                    <a:pt x="829642" y="113978"/>
                  </a:cubicBezTo>
                  <a:lnTo>
                    <a:pt x="748408" y="112266"/>
                  </a:lnTo>
                  <a:lnTo>
                    <a:pt x="748408" y="111573"/>
                  </a:lnTo>
                  <a:lnTo>
                    <a:pt x="748754" y="111229"/>
                  </a:lnTo>
                  <a:lnTo>
                    <a:pt x="746696" y="31024"/>
                  </a:lnTo>
                  <a:cubicBezTo>
                    <a:pt x="746005" y="10117"/>
                    <a:pt x="717209" y="-8735"/>
                    <a:pt x="704186" y="4293"/>
                  </a:cubicBezTo>
                  <a:lnTo>
                    <a:pt x="577468" y="131012"/>
                  </a:lnTo>
                  <a:cubicBezTo>
                    <a:pt x="571288" y="137192"/>
                    <a:pt x="568006" y="145685"/>
                    <a:pt x="568428" y="154412"/>
                  </a:cubicBezTo>
                  <a:lnTo>
                    <a:pt x="571171" y="211549"/>
                  </a:lnTo>
                  <a:cubicBezTo>
                    <a:pt x="571625" y="221006"/>
                    <a:pt x="568067" y="230217"/>
                    <a:pt x="561372" y="236912"/>
                  </a:cubicBezTo>
                  <a:close/>
                </a:path>
              </a:pathLst>
            </a:custGeom>
            <a:grpFill/>
            <a:ln w="1564" cap="flat">
              <a:noFill/>
              <a:prstDash val="solid"/>
              <a:miter/>
            </a:ln>
          </p:spPr>
          <p:txBody>
            <a:bodyPr rtlCol="0" anchor="ctr"/>
            <a:lstStyle/>
            <a:p>
              <a:endParaRPr lang="en-GB" dirty="0">
                <a:latin typeface="Poppins" panose="00000500000000000000" pitchFamily="2" charset="0"/>
              </a:endParaRPr>
            </a:p>
          </p:txBody>
        </p:sp>
      </p:grpSp>
      <p:grpSp>
        <p:nvGrpSpPr>
          <p:cNvPr id="89" name="Group 88">
            <a:extLst>
              <a:ext uri="{FF2B5EF4-FFF2-40B4-BE49-F238E27FC236}">
                <a16:creationId xmlns:a16="http://schemas.microsoft.com/office/drawing/2014/main" id="{E8FC94FF-E5C0-6402-F998-89CCE2BAAE64}"/>
              </a:ext>
            </a:extLst>
          </p:cNvPr>
          <p:cNvGrpSpPr/>
          <p:nvPr/>
        </p:nvGrpSpPr>
        <p:grpSpPr>
          <a:xfrm>
            <a:off x="5112493" y="925033"/>
            <a:ext cx="3076490" cy="923558"/>
            <a:chOff x="5112493" y="925033"/>
            <a:chExt cx="3076490" cy="923558"/>
          </a:xfrm>
        </p:grpSpPr>
        <p:sp>
          <p:nvSpPr>
            <p:cNvPr id="73" name="Oval 72">
              <a:extLst>
                <a:ext uri="{FF2B5EF4-FFF2-40B4-BE49-F238E27FC236}">
                  <a16:creationId xmlns:a16="http://schemas.microsoft.com/office/drawing/2014/main" id="{0ADB38FF-14DD-FCEA-C46F-4F8AFEADD10C}"/>
                </a:ext>
              </a:extLst>
            </p:cNvPr>
            <p:cNvSpPr/>
            <p:nvPr/>
          </p:nvSpPr>
          <p:spPr>
            <a:xfrm>
              <a:off x="5112493" y="925033"/>
              <a:ext cx="923558" cy="923558"/>
            </a:xfrm>
            <a:prstGeom prst="ellipse">
              <a:avLst/>
            </a:prstGeom>
            <a:solidFill>
              <a:schemeClr val="bg1"/>
            </a:solidFill>
            <a:ln w="762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74" name="TextBox 73">
              <a:extLst>
                <a:ext uri="{FF2B5EF4-FFF2-40B4-BE49-F238E27FC236}">
                  <a16:creationId xmlns:a16="http://schemas.microsoft.com/office/drawing/2014/main" id="{27CE1A9C-A950-31E6-8D42-63A786246B92}"/>
                </a:ext>
              </a:extLst>
            </p:cNvPr>
            <p:cNvSpPr txBox="1"/>
            <p:nvPr/>
          </p:nvSpPr>
          <p:spPr>
            <a:xfrm>
              <a:off x="6145318" y="971314"/>
              <a:ext cx="2043665" cy="830997"/>
            </a:xfrm>
            <a:prstGeom prst="rect">
              <a:avLst/>
            </a:prstGeom>
            <a:noFill/>
          </p:spPr>
          <p:txBody>
            <a:bodyPr wrap="square">
              <a:spAutoFit/>
            </a:bodyPr>
            <a:lstStyle/>
            <a:p>
              <a:r>
                <a:rPr lang="en-US" sz="1600" b="0" i="0" u="none" strike="noStrike" cap="none" dirty="0">
                  <a:solidFill>
                    <a:schemeClr val="accent1">
                      <a:lumMod val="50000"/>
                    </a:schemeClr>
                  </a:solidFill>
                  <a:latin typeface="Poppins" panose="00000500000000000000" pitchFamily="2" charset="0"/>
                  <a:ea typeface="Open Sans" panose="020B0606030504020204" pitchFamily="34" charset="0"/>
                  <a:cs typeface="Poppins Bold" panose="00000800000000000000" pitchFamily="2" charset="0"/>
                  <a:sym typeface="Calibri"/>
                </a:rPr>
                <a:t>Protect the </a:t>
              </a:r>
              <a:r>
                <a:rPr lang="en-US" sz="1600" b="1" i="0" u="none" strike="noStrike" cap="none" dirty="0">
                  <a:solidFill>
                    <a:schemeClr val="accent1">
                      <a:lumMod val="50000"/>
                    </a:schemeClr>
                  </a:solidFill>
                  <a:latin typeface="Poppins" panose="00000500000000000000" pitchFamily="2" charset="0"/>
                  <a:ea typeface="Open Sans" panose="020B0606030504020204" pitchFamily="34" charset="0"/>
                  <a:cs typeface="Poppins Bold" panose="00000800000000000000" pitchFamily="2" charset="0"/>
                  <a:sym typeface="Calibri"/>
                </a:rPr>
                <a:t>integrity</a:t>
              </a:r>
              <a:r>
                <a:rPr lang="en-US" sz="1600" b="0" i="0" u="none" strike="noStrike" cap="none" dirty="0">
                  <a:solidFill>
                    <a:schemeClr val="accent1">
                      <a:lumMod val="50000"/>
                    </a:schemeClr>
                  </a:solidFill>
                  <a:latin typeface="Poppins" panose="00000500000000000000" pitchFamily="2" charset="0"/>
                  <a:ea typeface="Open Sans" panose="020B0606030504020204" pitchFamily="34" charset="0"/>
                  <a:cs typeface="Poppins Bold" panose="00000800000000000000" pitchFamily="2" charset="0"/>
                  <a:sym typeface="Calibri"/>
                </a:rPr>
                <a:t> of the UK Financial system </a:t>
              </a:r>
              <a:endParaRPr lang="en-GB" sz="1600" dirty="0">
                <a:solidFill>
                  <a:schemeClr val="accent1">
                    <a:lumMod val="50000"/>
                  </a:schemeClr>
                </a:solidFill>
                <a:latin typeface="Poppins" panose="00000500000000000000" pitchFamily="2" charset="0"/>
                <a:cs typeface="Poppins Bold" panose="00000800000000000000" pitchFamily="2" charset="0"/>
              </a:endParaRPr>
            </a:p>
          </p:txBody>
        </p:sp>
        <p:pic>
          <p:nvPicPr>
            <p:cNvPr id="77" name="Graphic 76">
              <a:extLst>
                <a:ext uri="{FF2B5EF4-FFF2-40B4-BE49-F238E27FC236}">
                  <a16:creationId xmlns:a16="http://schemas.microsoft.com/office/drawing/2014/main" id="{05AEB759-265C-1916-436F-EA697A6251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35888" y="1069456"/>
              <a:ext cx="639668" cy="639668"/>
            </a:xfrm>
            <a:prstGeom prst="rect">
              <a:avLst/>
            </a:prstGeom>
          </p:spPr>
        </p:pic>
      </p:grpSp>
      <p:grpSp>
        <p:nvGrpSpPr>
          <p:cNvPr id="90" name="Group 89">
            <a:extLst>
              <a:ext uri="{FF2B5EF4-FFF2-40B4-BE49-F238E27FC236}">
                <a16:creationId xmlns:a16="http://schemas.microsoft.com/office/drawing/2014/main" id="{4A9DB287-C6E6-B848-9E21-E7476C781055}"/>
              </a:ext>
            </a:extLst>
          </p:cNvPr>
          <p:cNvGrpSpPr/>
          <p:nvPr/>
        </p:nvGrpSpPr>
        <p:grpSpPr>
          <a:xfrm>
            <a:off x="2007634" y="925033"/>
            <a:ext cx="2953675" cy="923558"/>
            <a:chOff x="2007634" y="925033"/>
            <a:chExt cx="2953675" cy="923558"/>
          </a:xfrm>
        </p:grpSpPr>
        <p:sp>
          <p:nvSpPr>
            <p:cNvPr id="51" name="Oval 50">
              <a:extLst>
                <a:ext uri="{FF2B5EF4-FFF2-40B4-BE49-F238E27FC236}">
                  <a16:creationId xmlns:a16="http://schemas.microsoft.com/office/drawing/2014/main" id="{5DCB56E0-EB4C-04BA-0865-7A9467776816}"/>
                </a:ext>
              </a:extLst>
            </p:cNvPr>
            <p:cNvSpPr/>
            <p:nvPr/>
          </p:nvSpPr>
          <p:spPr>
            <a:xfrm>
              <a:off x="2007634" y="925033"/>
              <a:ext cx="923558" cy="923558"/>
            </a:xfrm>
            <a:prstGeom prst="ellipse">
              <a:avLst/>
            </a:prstGeom>
            <a:solidFill>
              <a:schemeClr val="bg1"/>
            </a:solidFill>
            <a:ln w="762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50" name="TextBox 49">
              <a:extLst>
                <a:ext uri="{FF2B5EF4-FFF2-40B4-BE49-F238E27FC236}">
                  <a16:creationId xmlns:a16="http://schemas.microsoft.com/office/drawing/2014/main" id="{E612E3A9-93E3-FF16-E632-CF63B59E8C96}"/>
                </a:ext>
              </a:extLst>
            </p:cNvPr>
            <p:cNvSpPr txBox="1"/>
            <p:nvPr/>
          </p:nvSpPr>
          <p:spPr>
            <a:xfrm>
              <a:off x="3040459" y="971314"/>
              <a:ext cx="1920850" cy="830997"/>
            </a:xfrm>
            <a:prstGeom prst="rect">
              <a:avLst/>
            </a:prstGeom>
            <a:noFill/>
          </p:spPr>
          <p:txBody>
            <a:bodyPr wrap="square">
              <a:spAutoFit/>
            </a:bodyPr>
            <a:lstStyle/>
            <a:p>
              <a:r>
                <a:rPr lang="en-US" sz="1600" b="0" i="0" u="none" strike="noStrike" cap="none"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Protect consumers from </a:t>
              </a:r>
              <a:r>
                <a:rPr lang="en-US" sz="1600" b="1" i="0" u="none" strike="noStrike" cap="none"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bad conduct</a:t>
              </a:r>
              <a:endParaRPr lang="en-GB" sz="1600" b="1" dirty="0">
                <a:solidFill>
                  <a:schemeClr val="accent1">
                    <a:lumMod val="50000"/>
                  </a:schemeClr>
                </a:solidFill>
                <a:latin typeface="Poppins" panose="00000500000000000000" pitchFamily="2" charset="0"/>
                <a:cs typeface="Poppins" panose="00000500000000000000" pitchFamily="2" charset="0"/>
              </a:endParaRPr>
            </a:p>
          </p:txBody>
        </p:sp>
        <p:grpSp>
          <p:nvGrpSpPr>
            <p:cNvPr id="80" name="Group 79">
              <a:extLst>
                <a:ext uri="{FF2B5EF4-FFF2-40B4-BE49-F238E27FC236}">
                  <a16:creationId xmlns:a16="http://schemas.microsoft.com/office/drawing/2014/main" id="{B668AF7F-6387-FB2A-D1A9-B5BE70490F90}"/>
                </a:ext>
              </a:extLst>
            </p:cNvPr>
            <p:cNvGrpSpPr/>
            <p:nvPr/>
          </p:nvGrpSpPr>
          <p:grpSpPr>
            <a:xfrm>
              <a:off x="2202472" y="1090476"/>
              <a:ext cx="537121" cy="541864"/>
              <a:chOff x="1632014" y="3157823"/>
              <a:chExt cx="2324935" cy="2345462"/>
            </a:xfrm>
            <a:solidFill>
              <a:schemeClr val="accent1"/>
            </a:solidFill>
          </p:grpSpPr>
          <p:sp>
            <p:nvSpPr>
              <p:cNvPr id="81" name="Freeform: Shape 80">
                <a:extLst>
                  <a:ext uri="{FF2B5EF4-FFF2-40B4-BE49-F238E27FC236}">
                    <a16:creationId xmlns:a16="http://schemas.microsoft.com/office/drawing/2014/main" id="{F76026C2-A50C-6022-0B3D-0096315D6998}"/>
                  </a:ext>
                </a:extLst>
              </p:cNvPr>
              <p:cNvSpPr/>
              <p:nvPr/>
            </p:nvSpPr>
            <p:spPr>
              <a:xfrm>
                <a:off x="1834587" y="3359871"/>
                <a:ext cx="1095115" cy="1091371"/>
              </a:xfrm>
              <a:custGeom>
                <a:avLst/>
                <a:gdLst>
                  <a:gd name="connsiteX0" fmla="*/ 1095116 w 1095115"/>
                  <a:gd name="connsiteY0" fmla="*/ 535163 h 1091371"/>
                  <a:gd name="connsiteX1" fmla="*/ 556209 w 1095115"/>
                  <a:gd name="connsiteY1" fmla="*/ 0 h 1091371"/>
                  <a:gd name="connsiteX2" fmla="*/ 0 w 1095115"/>
                  <a:gd name="connsiteY2" fmla="*/ 556209 h 1091371"/>
                  <a:gd name="connsiteX3" fmla="*/ 538778 w 1095115"/>
                  <a:gd name="connsiteY3" fmla="*/ 1091372 h 1091371"/>
                </a:gdLst>
                <a:ahLst/>
                <a:cxnLst>
                  <a:cxn ang="0">
                    <a:pos x="connsiteX0" y="connsiteY0"/>
                  </a:cxn>
                  <a:cxn ang="0">
                    <a:pos x="connsiteX1" y="connsiteY1"/>
                  </a:cxn>
                  <a:cxn ang="0">
                    <a:pos x="connsiteX2" y="connsiteY2"/>
                  </a:cxn>
                  <a:cxn ang="0">
                    <a:pos x="connsiteX3" y="connsiteY3"/>
                  </a:cxn>
                </a:cxnLst>
                <a:rect l="l" t="t" r="r" b="b"/>
                <a:pathLst>
                  <a:path w="1095115" h="1091371">
                    <a:moveTo>
                      <a:pt x="1095116" y="535163"/>
                    </a:moveTo>
                    <a:lnTo>
                      <a:pt x="556209" y="0"/>
                    </a:lnTo>
                    <a:lnTo>
                      <a:pt x="0" y="556209"/>
                    </a:lnTo>
                    <a:lnTo>
                      <a:pt x="538778" y="1091372"/>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82" name="Freeform: Shape 81">
                <a:extLst>
                  <a:ext uri="{FF2B5EF4-FFF2-40B4-BE49-F238E27FC236}">
                    <a16:creationId xmlns:a16="http://schemas.microsoft.com/office/drawing/2014/main" id="{B692C565-5E70-469B-5BDF-E2C028C95350}"/>
                  </a:ext>
                </a:extLst>
              </p:cNvPr>
              <p:cNvSpPr/>
              <p:nvPr/>
            </p:nvSpPr>
            <p:spPr>
              <a:xfrm>
                <a:off x="2441065" y="3157823"/>
                <a:ext cx="679947" cy="675729"/>
              </a:xfrm>
              <a:custGeom>
                <a:avLst/>
                <a:gdLst>
                  <a:gd name="connsiteX0" fmla="*/ 534139 w 679947"/>
                  <a:gd name="connsiteY0" fmla="*/ 651400 h 675729"/>
                  <a:gd name="connsiteX1" fmla="*/ 652159 w 679947"/>
                  <a:gd name="connsiteY1" fmla="*/ 651400 h 675729"/>
                  <a:gd name="connsiteX2" fmla="*/ 657123 w 679947"/>
                  <a:gd name="connsiteY2" fmla="*/ 646437 h 675729"/>
                  <a:gd name="connsiteX3" fmla="*/ 662447 w 679947"/>
                  <a:gd name="connsiteY3" fmla="*/ 534831 h 675729"/>
                  <a:gd name="connsiteX4" fmla="*/ 141229 w 679947"/>
                  <a:gd name="connsiteY4" fmla="*/ 16143 h 675729"/>
                  <a:gd name="connsiteX5" fmla="*/ 30230 w 679947"/>
                  <a:gd name="connsiteY5" fmla="*/ 22560 h 675729"/>
                  <a:gd name="connsiteX6" fmla="*/ 24058 w 679947"/>
                  <a:gd name="connsiteY6" fmla="*/ 28489 h 675729"/>
                  <a:gd name="connsiteX7" fmla="*/ 24058 w 679947"/>
                  <a:gd name="connsiteY7" fmla="*/ 144937 h 6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947" h="675729">
                    <a:moveTo>
                      <a:pt x="534139" y="651400"/>
                    </a:moveTo>
                    <a:cubicBezTo>
                      <a:pt x="566821" y="683839"/>
                      <a:pt x="619599" y="683839"/>
                      <a:pt x="652159" y="651400"/>
                    </a:cubicBezTo>
                    <a:lnTo>
                      <a:pt x="657123" y="646437"/>
                    </a:lnTo>
                    <a:cubicBezTo>
                      <a:pt x="685448" y="615327"/>
                      <a:pt x="687625" y="568481"/>
                      <a:pt x="662447" y="534831"/>
                    </a:cubicBezTo>
                    <a:cubicBezTo>
                      <a:pt x="530144" y="327234"/>
                      <a:pt x="307919" y="109365"/>
                      <a:pt x="141229" y="16143"/>
                    </a:cubicBezTo>
                    <a:cubicBezTo>
                      <a:pt x="107215" y="-7581"/>
                      <a:pt x="61337" y="-4918"/>
                      <a:pt x="30230" y="22560"/>
                    </a:cubicBezTo>
                    <a:lnTo>
                      <a:pt x="24058" y="28489"/>
                    </a:lnTo>
                    <a:cubicBezTo>
                      <a:pt x="-8019" y="60688"/>
                      <a:pt x="-8019" y="112859"/>
                      <a:pt x="24058" y="144937"/>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83" name="Freeform: Shape 82">
                <a:extLst>
                  <a:ext uri="{FF2B5EF4-FFF2-40B4-BE49-F238E27FC236}">
                    <a16:creationId xmlns:a16="http://schemas.microsoft.com/office/drawing/2014/main" id="{33FD4CE1-EA7F-407E-1472-994CF6119EAE}"/>
                  </a:ext>
                </a:extLst>
              </p:cNvPr>
              <p:cNvSpPr/>
              <p:nvPr/>
            </p:nvSpPr>
            <p:spPr>
              <a:xfrm>
                <a:off x="1632014" y="3965765"/>
                <a:ext cx="679734" cy="676652"/>
              </a:xfrm>
              <a:custGeom>
                <a:avLst/>
                <a:gdLst>
                  <a:gd name="connsiteX0" fmla="*/ 655282 w 679734"/>
                  <a:gd name="connsiteY0" fmla="*/ 531365 h 676652"/>
                  <a:gd name="connsiteX1" fmla="*/ 679734 w 679734"/>
                  <a:gd name="connsiteY1" fmla="*/ 590194 h 676652"/>
                  <a:gd name="connsiteX2" fmla="*/ 655282 w 679734"/>
                  <a:gd name="connsiteY2" fmla="*/ 649143 h 676652"/>
                  <a:gd name="connsiteX3" fmla="*/ 650683 w 679734"/>
                  <a:gd name="connsiteY3" fmla="*/ 653742 h 676652"/>
                  <a:gd name="connsiteX4" fmla="*/ 650562 w 679734"/>
                  <a:gd name="connsiteY4" fmla="*/ 653742 h 676652"/>
                  <a:gd name="connsiteX5" fmla="*/ 538473 w 679734"/>
                  <a:gd name="connsiteY5" fmla="*/ 659310 h 676652"/>
                  <a:gd name="connsiteX6" fmla="*/ 16273 w 679734"/>
                  <a:gd name="connsiteY6" fmla="*/ 141474 h 676652"/>
                  <a:gd name="connsiteX7" fmla="*/ 22205 w 679734"/>
                  <a:gd name="connsiteY7" fmla="*/ 30837 h 676652"/>
                  <a:gd name="connsiteX8" fmla="*/ 28619 w 679734"/>
                  <a:gd name="connsiteY8" fmla="*/ 24058 h 676652"/>
                  <a:gd name="connsiteX9" fmla="*/ 145793 w 679734"/>
                  <a:gd name="connsiteY9" fmla="*/ 24058 h 67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9734" h="676652">
                    <a:moveTo>
                      <a:pt x="655282" y="531365"/>
                    </a:moveTo>
                    <a:cubicBezTo>
                      <a:pt x="670897" y="546859"/>
                      <a:pt x="679734" y="568164"/>
                      <a:pt x="679734" y="590194"/>
                    </a:cubicBezTo>
                    <a:cubicBezTo>
                      <a:pt x="679734" y="612345"/>
                      <a:pt x="670897" y="633528"/>
                      <a:pt x="655282" y="649143"/>
                    </a:cubicBezTo>
                    <a:lnTo>
                      <a:pt x="650683" y="653742"/>
                    </a:lnTo>
                    <a:lnTo>
                      <a:pt x="650562" y="653742"/>
                    </a:lnTo>
                    <a:cubicBezTo>
                      <a:pt x="619331" y="682068"/>
                      <a:pt x="572366" y="684366"/>
                      <a:pt x="538473" y="659310"/>
                    </a:cubicBezTo>
                    <a:cubicBezTo>
                      <a:pt x="330151" y="528215"/>
                      <a:pt x="110813" y="307544"/>
                      <a:pt x="16273" y="141474"/>
                    </a:cubicBezTo>
                    <a:cubicBezTo>
                      <a:pt x="-7453" y="107703"/>
                      <a:pt x="-5031" y="62068"/>
                      <a:pt x="22205" y="30837"/>
                    </a:cubicBezTo>
                    <a:lnTo>
                      <a:pt x="28619" y="24058"/>
                    </a:lnTo>
                    <a:cubicBezTo>
                      <a:pt x="61180" y="-8019"/>
                      <a:pt x="113351" y="-8019"/>
                      <a:pt x="145793" y="24058"/>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84" name="Freeform: Shape 83">
                <a:extLst>
                  <a:ext uri="{FF2B5EF4-FFF2-40B4-BE49-F238E27FC236}">
                    <a16:creationId xmlns:a16="http://schemas.microsoft.com/office/drawing/2014/main" id="{28C7DEDF-F724-B040-116D-E769878FC533}"/>
                  </a:ext>
                </a:extLst>
              </p:cNvPr>
              <p:cNvSpPr/>
              <p:nvPr/>
            </p:nvSpPr>
            <p:spPr>
              <a:xfrm>
                <a:off x="2636773" y="4158189"/>
                <a:ext cx="1320176" cy="1312728"/>
              </a:xfrm>
              <a:custGeom>
                <a:avLst/>
                <a:gdLst>
                  <a:gd name="connsiteX0" fmla="*/ 1256605 w 1320176"/>
                  <a:gd name="connsiteY0" fmla="*/ 1249085 h 1312728"/>
                  <a:gd name="connsiteX1" fmla="*/ 1280440 w 1320176"/>
                  <a:gd name="connsiteY1" fmla="*/ 1225250 h 1312728"/>
                  <a:gd name="connsiteX2" fmla="*/ 1253816 w 1320176"/>
                  <a:gd name="connsiteY2" fmla="*/ 956264 h 1312728"/>
                  <a:gd name="connsiteX3" fmla="*/ 167408 w 1320176"/>
                  <a:gd name="connsiteY3" fmla="*/ 0 h 1312728"/>
                  <a:gd name="connsiteX4" fmla="*/ 82555 w 1320176"/>
                  <a:gd name="connsiteY4" fmla="*/ 82433 h 1312728"/>
                  <a:gd name="connsiteX5" fmla="*/ 0 w 1320176"/>
                  <a:gd name="connsiteY5" fmla="*/ 167286 h 1312728"/>
                  <a:gd name="connsiteX6" fmla="*/ 963779 w 1320176"/>
                  <a:gd name="connsiteY6" fmla="*/ 1247045 h 1312728"/>
                  <a:gd name="connsiteX7" fmla="*/ 1233338 w 1320176"/>
                  <a:gd name="connsiteY7" fmla="*/ 1273049 h 1312728"/>
                  <a:gd name="connsiteX8" fmla="*/ 1256579 w 1320176"/>
                  <a:gd name="connsiteY8" fmla="*/ 1249085 h 13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176" h="1312728">
                    <a:moveTo>
                      <a:pt x="1256605" y="1249085"/>
                    </a:moveTo>
                    <a:cubicBezTo>
                      <a:pt x="1267141" y="1243766"/>
                      <a:pt x="1271143" y="1232016"/>
                      <a:pt x="1280440" y="1225250"/>
                    </a:cubicBezTo>
                    <a:cubicBezTo>
                      <a:pt x="1342312" y="1142202"/>
                      <a:pt x="1330795" y="1025633"/>
                      <a:pt x="1253816" y="956264"/>
                    </a:cubicBezTo>
                    <a:lnTo>
                      <a:pt x="167408" y="0"/>
                    </a:lnTo>
                    <a:lnTo>
                      <a:pt x="82555" y="82433"/>
                    </a:lnTo>
                    <a:lnTo>
                      <a:pt x="0" y="167286"/>
                    </a:lnTo>
                    <a:lnTo>
                      <a:pt x="963779" y="1247045"/>
                    </a:lnTo>
                    <a:cubicBezTo>
                      <a:pt x="1033744" y="1323405"/>
                      <a:pt x="1150071" y="1334664"/>
                      <a:pt x="1233338" y="1273049"/>
                    </a:cubicBezTo>
                    <a:cubicBezTo>
                      <a:pt x="1239510" y="1263753"/>
                      <a:pt x="1251621" y="1259389"/>
                      <a:pt x="1256579" y="1249085"/>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85" name="Freeform: Shape 84">
                <a:extLst>
                  <a:ext uri="{FF2B5EF4-FFF2-40B4-BE49-F238E27FC236}">
                    <a16:creationId xmlns:a16="http://schemas.microsoft.com/office/drawing/2014/main" id="{947D02A4-D7BD-08EC-3F7E-423674080604}"/>
                  </a:ext>
                </a:extLst>
              </p:cNvPr>
              <p:cNvSpPr/>
              <p:nvPr/>
            </p:nvSpPr>
            <p:spPr>
              <a:xfrm>
                <a:off x="1673715" y="5074412"/>
                <a:ext cx="1481252" cy="428873"/>
              </a:xfrm>
              <a:custGeom>
                <a:avLst/>
                <a:gdLst>
                  <a:gd name="connsiteX0" fmla="*/ 1282612 w 1481252"/>
                  <a:gd name="connsiteY0" fmla="*/ 0 h 428873"/>
                  <a:gd name="connsiteX1" fmla="*/ 1344830 w 1481252"/>
                  <a:gd name="connsiteY1" fmla="*/ 70087 h 428873"/>
                  <a:gd name="connsiteX2" fmla="*/ 1344830 w 1481252"/>
                  <a:gd name="connsiteY2" fmla="*/ 144048 h 428873"/>
                  <a:gd name="connsiteX3" fmla="*/ 1403418 w 1481252"/>
                  <a:gd name="connsiteY3" fmla="*/ 144048 h 428873"/>
                  <a:gd name="connsiteX4" fmla="*/ 1481252 w 1481252"/>
                  <a:gd name="connsiteY4" fmla="*/ 222243 h 428873"/>
                  <a:gd name="connsiteX5" fmla="*/ 1481252 w 1481252"/>
                  <a:gd name="connsiteY5" fmla="*/ 428874 h 428873"/>
                  <a:gd name="connsiteX6" fmla="*/ 0 w 1481252"/>
                  <a:gd name="connsiteY6" fmla="*/ 428874 h 428873"/>
                  <a:gd name="connsiteX7" fmla="*/ 0 w 1481252"/>
                  <a:gd name="connsiteY7" fmla="*/ 222243 h 428873"/>
                  <a:gd name="connsiteX8" fmla="*/ 77713 w 1481252"/>
                  <a:gd name="connsiteY8" fmla="*/ 144048 h 428873"/>
                  <a:gd name="connsiteX9" fmla="*/ 136301 w 1481252"/>
                  <a:gd name="connsiteY9" fmla="*/ 144048 h 428873"/>
                  <a:gd name="connsiteX10" fmla="*/ 136301 w 1481252"/>
                  <a:gd name="connsiteY10" fmla="*/ 70087 h 428873"/>
                  <a:gd name="connsiteX11" fmla="*/ 198641 w 1481252"/>
                  <a:gd name="connsiteY11" fmla="*/ 0 h 4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1252" h="428873">
                    <a:moveTo>
                      <a:pt x="1282612" y="0"/>
                    </a:moveTo>
                    <a:lnTo>
                      <a:pt x="1344830" y="70087"/>
                    </a:lnTo>
                    <a:lnTo>
                      <a:pt x="1344830" y="144048"/>
                    </a:lnTo>
                    <a:lnTo>
                      <a:pt x="1403418" y="144048"/>
                    </a:lnTo>
                    <a:lnTo>
                      <a:pt x="1481252" y="222243"/>
                    </a:lnTo>
                    <a:lnTo>
                      <a:pt x="1481252" y="428874"/>
                    </a:lnTo>
                    <a:lnTo>
                      <a:pt x="0" y="428874"/>
                    </a:lnTo>
                    <a:lnTo>
                      <a:pt x="0" y="222243"/>
                    </a:lnTo>
                    <a:lnTo>
                      <a:pt x="77713" y="144048"/>
                    </a:lnTo>
                    <a:lnTo>
                      <a:pt x="136301" y="144048"/>
                    </a:lnTo>
                    <a:lnTo>
                      <a:pt x="136301" y="70087"/>
                    </a:lnTo>
                    <a:lnTo>
                      <a:pt x="198641" y="0"/>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grpSp>
      </p:grpSp>
      <p:grpSp>
        <p:nvGrpSpPr>
          <p:cNvPr id="88" name="Group 87">
            <a:extLst>
              <a:ext uri="{FF2B5EF4-FFF2-40B4-BE49-F238E27FC236}">
                <a16:creationId xmlns:a16="http://schemas.microsoft.com/office/drawing/2014/main" id="{71F835BF-DD8C-7949-BCDF-AE9D12E2AF20}"/>
              </a:ext>
            </a:extLst>
          </p:cNvPr>
          <p:cNvGrpSpPr/>
          <p:nvPr/>
        </p:nvGrpSpPr>
        <p:grpSpPr>
          <a:xfrm>
            <a:off x="8413205" y="925033"/>
            <a:ext cx="3494299" cy="923558"/>
            <a:chOff x="8413205" y="925033"/>
            <a:chExt cx="3494299" cy="923558"/>
          </a:xfrm>
        </p:grpSpPr>
        <p:sp>
          <p:nvSpPr>
            <p:cNvPr id="75" name="Oval 74">
              <a:extLst>
                <a:ext uri="{FF2B5EF4-FFF2-40B4-BE49-F238E27FC236}">
                  <a16:creationId xmlns:a16="http://schemas.microsoft.com/office/drawing/2014/main" id="{77D925E4-4E74-25C8-CDB0-DB5687F7C7D0}"/>
                </a:ext>
              </a:extLst>
            </p:cNvPr>
            <p:cNvSpPr/>
            <p:nvPr/>
          </p:nvSpPr>
          <p:spPr>
            <a:xfrm>
              <a:off x="8413205" y="925033"/>
              <a:ext cx="923558" cy="923558"/>
            </a:xfrm>
            <a:prstGeom prst="ellipse">
              <a:avLst/>
            </a:prstGeom>
            <a:solidFill>
              <a:schemeClr val="bg1"/>
            </a:solidFill>
            <a:ln w="762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76" name="TextBox 75">
              <a:extLst>
                <a:ext uri="{FF2B5EF4-FFF2-40B4-BE49-F238E27FC236}">
                  <a16:creationId xmlns:a16="http://schemas.microsoft.com/office/drawing/2014/main" id="{5F7429B3-F267-D66E-197D-139BEC49136D}"/>
                </a:ext>
              </a:extLst>
            </p:cNvPr>
            <p:cNvSpPr txBox="1"/>
            <p:nvPr/>
          </p:nvSpPr>
          <p:spPr>
            <a:xfrm>
              <a:off x="9446030" y="971314"/>
              <a:ext cx="2461474" cy="830997"/>
            </a:xfrm>
            <a:prstGeom prst="rect">
              <a:avLst/>
            </a:prstGeom>
            <a:noFill/>
          </p:spPr>
          <p:txBody>
            <a:bodyPr wrap="square">
              <a:spAutoFit/>
            </a:bodyPr>
            <a:lstStyle/>
            <a:p>
              <a:r>
                <a:rPr lang="en-US" sz="1600" b="0" i="0" u="none" strike="noStrike" cap="none"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Promote </a:t>
              </a:r>
              <a:r>
                <a:rPr lang="en-US" sz="1600" b="1" u="none" strike="noStrike" cap="none"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competition</a:t>
              </a:r>
              <a:r>
                <a:rPr lang="en-US" sz="1600" b="0" u="none" strike="noStrike" cap="none"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 in the interest of consumers</a:t>
              </a:r>
              <a:endParaRPr lang="en-GB" sz="1600" dirty="0">
                <a:solidFill>
                  <a:schemeClr val="accent1">
                    <a:lumMod val="50000"/>
                  </a:schemeClr>
                </a:solidFill>
                <a:latin typeface="Poppins" panose="00000500000000000000" pitchFamily="2" charset="0"/>
                <a:cs typeface="Poppins" panose="00000500000000000000" pitchFamily="2" charset="0"/>
              </a:endParaRPr>
            </a:p>
          </p:txBody>
        </p:sp>
        <p:pic>
          <p:nvPicPr>
            <p:cNvPr id="87" name="Graphic 86">
              <a:extLst>
                <a:ext uri="{FF2B5EF4-FFF2-40B4-BE49-F238E27FC236}">
                  <a16:creationId xmlns:a16="http://schemas.microsoft.com/office/drawing/2014/main" id="{9980B730-A2E4-6555-F30A-F533092AE43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84396" y="1041002"/>
              <a:ext cx="577138" cy="577138"/>
            </a:xfrm>
            <a:prstGeom prst="rect">
              <a:avLst/>
            </a:prstGeom>
          </p:spPr>
        </p:pic>
      </p:grpSp>
      <p:sp>
        <p:nvSpPr>
          <p:cNvPr id="4" name="Rectangle 3">
            <a:extLst>
              <a:ext uri="{FF2B5EF4-FFF2-40B4-BE49-F238E27FC236}">
                <a16:creationId xmlns:a16="http://schemas.microsoft.com/office/drawing/2014/main" id="{D5DD91F9-6C20-A3C7-3A5D-E375BFBD9802}"/>
              </a:ext>
            </a:extLst>
          </p:cNvPr>
          <p:cNvSpPr/>
          <p:nvPr/>
        </p:nvSpPr>
        <p:spPr>
          <a:xfrm>
            <a:off x="0" y="-2500074"/>
            <a:ext cx="12192000" cy="2095433"/>
          </a:xfrm>
          <a:prstGeom prst="rect">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5" name="Group 4">
            <a:extLst>
              <a:ext uri="{FF2B5EF4-FFF2-40B4-BE49-F238E27FC236}">
                <a16:creationId xmlns:a16="http://schemas.microsoft.com/office/drawing/2014/main" id="{99D9E0EF-D92A-B739-AD2C-45B9D5C1C642}"/>
              </a:ext>
            </a:extLst>
          </p:cNvPr>
          <p:cNvGrpSpPr/>
          <p:nvPr/>
        </p:nvGrpSpPr>
        <p:grpSpPr>
          <a:xfrm>
            <a:off x="1646971" y="-2130185"/>
            <a:ext cx="2444626" cy="1447509"/>
            <a:chOff x="1646971" y="708985"/>
            <a:chExt cx="2444626" cy="1447509"/>
          </a:xfrm>
        </p:grpSpPr>
        <p:grpSp>
          <p:nvGrpSpPr>
            <p:cNvPr id="6" name="Group 5">
              <a:extLst>
                <a:ext uri="{FF2B5EF4-FFF2-40B4-BE49-F238E27FC236}">
                  <a16:creationId xmlns:a16="http://schemas.microsoft.com/office/drawing/2014/main" id="{E70E08C4-2F7D-C7A2-B17A-0EFA3C531B20}"/>
                </a:ext>
              </a:extLst>
            </p:cNvPr>
            <p:cNvGrpSpPr/>
            <p:nvPr/>
          </p:nvGrpSpPr>
          <p:grpSpPr>
            <a:xfrm>
              <a:off x="2407505" y="708985"/>
              <a:ext cx="923558" cy="923558"/>
              <a:chOff x="5512403" y="760407"/>
              <a:chExt cx="1162159" cy="1162159"/>
            </a:xfrm>
          </p:grpSpPr>
          <p:sp>
            <p:nvSpPr>
              <p:cNvPr id="10" name="Oval 9">
                <a:extLst>
                  <a:ext uri="{FF2B5EF4-FFF2-40B4-BE49-F238E27FC236}">
                    <a16:creationId xmlns:a16="http://schemas.microsoft.com/office/drawing/2014/main" id="{25F3CDB6-D41D-6B23-DF96-7CCB81B947D4}"/>
                  </a:ext>
                </a:extLst>
              </p:cNvPr>
              <p:cNvSpPr/>
              <p:nvPr/>
            </p:nvSpPr>
            <p:spPr>
              <a:xfrm>
                <a:off x="5512403" y="760407"/>
                <a:ext cx="1162159" cy="1162159"/>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3" name="Graphic 12">
                <a:extLst>
                  <a:ext uri="{FF2B5EF4-FFF2-40B4-BE49-F238E27FC236}">
                    <a16:creationId xmlns:a16="http://schemas.microsoft.com/office/drawing/2014/main" id="{5A5B233E-57F8-DC22-E684-C1694A2DD78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52705" y="964657"/>
                <a:ext cx="733339" cy="733339"/>
              </a:xfrm>
              <a:prstGeom prst="rect">
                <a:avLst/>
              </a:prstGeom>
            </p:spPr>
          </p:pic>
        </p:grpSp>
        <p:sp>
          <p:nvSpPr>
            <p:cNvPr id="9" name="TextBox 8">
              <a:extLst>
                <a:ext uri="{FF2B5EF4-FFF2-40B4-BE49-F238E27FC236}">
                  <a16:creationId xmlns:a16="http://schemas.microsoft.com/office/drawing/2014/main" id="{9AE17C8C-A6F1-DF24-1DEE-EA19E6CBB5E0}"/>
                </a:ext>
              </a:extLst>
            </p:cNvPr>
            <p:cNvSpPr txBox="1"/>
            <p:nvPr/>
          </p:nvSpPr>
          <p:spPr>
            <a:xfrm>
              <a:off x="1646971" y="1787162"/>
              <a:ext cx="2444626" cy="369332"/>
            </a:xfrm>
            <a:prstGeom prst="rect">
              <a:avLst/>
            </a:prstGeom>
            <a:noFill/>
          </p:spPr>
          <p:txBody>
            <a:bodyPr wrap="square">
              <a:spAutoFit/>
            </a:bodyPr>
            <a:lstStyle/>
            <a:p>
              <a:pPr algn="ctr"/>
              <a:r>
                <a:rPr lang="en-GB" sz="1800" b="0" i="0" u="none" strike="noStrike" cap="none" dirty="0">
                  <a:solidFill>
                    <a:schemeClr val="accent3">
                      <a:lumMod val="50000"/>
                    </a:schemeClr>
                  </a:solidFill>
                  <a:latin typeface="Poppins Bold" panose="00000800000000000000" pitchFamily="2" charset="0"/>
                  <a:ea typeface="Open Sans" panose="020B0606030504020204" pitchFamily="34" charset="0"/>
                  <a:cs typeface="Poppins Bold" panose="00000800000000000000" pitchFamily="2" charset="0"/>
                  <a:sym typeface="Calibri"/>
                </a:rPr>
                <a:t>Creates policies </a:t>
              </a:r>
              <a:endParaRPr lang="en-GB" sz="1800" dirty="0">
                <a:solidFill>
                  <a:schemeClr val="accent3">
                    <a:lumMod val="50000"/>
                  </a:schemeClr>
                </a:solidFill>
                <a:latin typeface="Poppins Bold" panose="00000800000000000000" pitchFamily="2" charset="0"/>
                <a:cs typeface="Poppins Bold" panose="00000800000000000000" pitchFamily="2" charset="0"/>
              </a:endParaRPr>
            </a:p>
          </p:txBody>
        </p:sp>
      </p:grpSp>
      <p:grpSp>
        <p:nvGrpSpPr>
          <p:cNvPr id="15" name="Group 14">
            <a:extLst>
              <a:ext uri="{FF2B5EF4-FFF2-40B4-BE49-F238E27FC236}">
                <a16:creationId xmlns:a16="http://schemas.microsoft.com/office/drawing/2014/main" id="{55ED12DD-490E-CAE2-2FD6-C6C36D26B33B}"/>
              </a:ext>
            </a:extLst>
          </p:cNvPr>
          <p:cNvGrpSpPr/>
          <p:nvPr/>
        </p:nvGrpSpPr>
        <p:grpSpPr>
          <a:xfrm>
            <a:off x="4374747" y="-2130185"/>
            <a:ext cx="3516795" cy="1447509"/>
            <a:chOff x="4374747" y="708985"/>
            <a:chExt cx="3516795" cy="1447509"/>
          </a:xfrm>
        </p:grpSpPr>
        <p:grpSp>
          <p:nvGrpSpPr>
            <p:cNvPr id="16" name="Group 15">
              <a:extLst>
                <a:ext uri="{FF2B5EF4-FFF2-40B4-BE49-F238E27FC236}">
                  <a16:creationId xmlns:a16="http://schemas.microsoft.com/office/drawing/2014/main" id="{5A451003-938F-8B9A-A971-536C66CF74F0}"/>
                </a:ext>
              </a:extLst>
            </p:cNvPr>
            <p:cNvGrpSpPr/>
            <p:nvPr/>
          </p:nvGrpSpPr>
          <p:grpSpPr>
            <a:xfrm>
              <a:off x="5671366" y="708985"/>
              <a:ext cx="923559" cy="923559"/>
              <a:chOff x="5718745" y="669783"/>
              <a:chExt cx="923559" cy="923559"/>
            </a:xfrm>
          </p:grpSpPr>
          <p:sp>
            <p:nvSpPr>
              <p:cNvPr id="48" name="Oval 47">
                <a:extLst>
                  <a:ext uri="{FF2B5EF4-FFF2-40B4-BE49-F238E27FC236}">
                    <a16:creationId xmlns:a16="http://schemas.microsoft.com/office/drawing/2014/main" id="{964B3D15-C22E-372D-15EB-FC6D1B17FCB8}"/>
                  </a:ext>
                </a:extLst>
              </p:cNvPr>
              <p:cNvSpPr/>
              <p:nvPr/>
            </p:nvSpPr>
            <p:spPr>
              <a:xfrm>
                <a:off x="5718745" y="669783"/>
                <a:ext cx="923559" cy="923559"/>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9" name="Graphic 48">
                <a:extLst>
                  <a:ext uri="{FF2B5EF4-FFF2-40B4-BE49-F238E27FC236}">
                    <a16:creationId xmlns:a16="http://schemas.microsoft.com/office/drawing/2014/main" id="{1688B30E-3E67-5F4D-4E4C-2ADCBF8D7F2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878071" y="809720"/>
                <a:ext cx="656611" cy="656611"/>
              </a:xfrm>
              <a:prstGeom prst="rect">
                <a:avLst/>
              </a:prstGeom>
            </p:spPr>
          </p:pic>
        </p:grpSp>
        <p:sp>
          <p:nvSpPr>
            <p:cNvPr id="35" name="TextBox 34">
              <a:extLst>
                <a:ext uri="{FF2B5EF4-FFF2-40B4-BE49-F238E27FC236}">
                  <a16:creationId xmlns:a16="http://schemas.microsoft.com/office/drawing/2014/main" id="{DAB8C692-F8A1-C320-4888-1B6673E2A661}"/>
                </a:ext>
              </a:extLst>
            </p:cNvPr>
            <p:cNvSpPr txBox="1"/>
            <p:nvPr/>
          </p:nvSpPr>
          <p:spPr>
            <a:xfrm>
              <a:off x="4374747" y="1787162"/>
              <a:ext cx="3516795" cy="369332"/>
            </a:xfrm>
            <a:prstGeom prst="rect">
              <a:avLst/>
            </a:prstGeom>
            <a:noFill/>
          </p:spPr>
          <p:txBody>
            <a:bodyPr wrap="square">
              <a:spAutoFit/>
            </a:bodyPr>
            <a:lstStyle/>
            <a:p>
              <a:pPr algn="ctr"/>
              <a:r>
                <a:rPr lang="en-GB" sz="1800" b="0" i="0" u="none" strike="noStrike" cap="none" dirty="0">
                  <a:solidFill>
                    <a:schemeClr val="accent3">
                      <a:lumMod val="50000"/>
                    </a:schemeClr>
                  </a:solidFill>
                  <a:latin typeface="Poppins Bold" panose="00000800000000000000" pitchFamily="2" charset="0"/>
                  <a:ea typeface="Open Sans" panose="020B0606030504020204" pitchFamily="34" charset="0"/>
                  <a:cs typeface="Poppins Bold" panose="00000800000000000000" pitchFamily="2" charset="0"/>
                  <a:sym typeface="Calibri"/>
                </a:rPr>
                <a:t>Monitors business activities </a:t>
              </a:r>
              <a:endParaRPr lang="en-GB" sz="1800" dirty="0">
                <a:solidFill>
                  <a:schemeClr val="accent3">
                    <a:lumMod val="50000"/>
                  </a:schemeClr>
                </a:solidFill>
                <a:latin typeface="Poppins Bold" panose="00000800000000000000" pitchFamily="2" charset="0"/>
                <a:cs typeface="Poppins Bold" panose="00000800000000000000" pitchFamily="2" charset="0"/>
              </a:endParaRPr>
            </a:p>
          </p:txBody>
        </p:sp>
      </p:grpSp>
      <p:grpSp>
        <p:nvGrpSpPr>
          <p:cNvPr id="52" name="Group 51">
            <a:extLst>
              <a:ext uri="{FF2B5EF4-FFF2-40B4-BE49-F238E27FC236}">
                <a16:creationId xmlns:a16="http://schemas.microsoft.com/office/drawing/2014/main" id="{D41F2AFD-66CE-4DB1-1EE5-F0FC1F875271}"/>
              </a:ext>
            </a:extLst>
          </p:cNvPr>
          <p:cNvGrpSpPr/>
          <p:nvPr/>
        </p:nvGrpSpPr>
        <p:grpSpPr>
          <a:xfrm>
            <a:off x="8188983" y="-2130185"/>
            <a:ext cx="2444626" cy="1447509"/>
            <a:chOff x="8188983" y="708985"/>
            <a:chExt cx="2444626" cy="1447509"/>
          </a:xfrm>
        </p:grpSpPr>
        <p:grpSp>
          <p:nvGrpSpPr>
            <p:cNvPr id="53" name="Group 52">
              <a:extLst>
                <a:ext uri="{FF2B5EF4-FFF2-40B4-BE49-F238E27FC236}">
                  <a16:creationId xmlns:a16="http://schemas.microsoft.com/office/drawing/2014/main" id="{E565BC46-4445-9EF4-FD50-6C5D62547643}"/>
                </a:ext>
              </a:extLst>
            </p:cNvPr>
            <p:cNvGrpSpPr/>
            <p:nvPr/>
          </p:nvGrpSpPr>
          <p:grpSpPr>
            <a:xfrm>
              <a:off x="8935227" y="708985"/>
              <a:ext cx="923558" cy="923558"/>
              <a:chOff x="7797198" y="705666"/>
              <a:chExt cx="923558" cy="923558"/>
            </a:xfrm>
          </p:grpSpPr>
          <p:sp>
            <p:nvSpPr>
              <p:cNvPr id="55" name="Oval 54">
                <a:extLst>
                  <a:ext uri="{FF2B5EF4-FFF2-40B4-BE49-F238E27FC236}">
                    <a16:creationId xmlns:a16="http://schemas.microsoft.com/office/drawing/2014/main" id="{33706045-277B-A866-0A60-71F39C2A0FB5}"/>
                  </a:ext>
                </a:extLst>
              </p:cNvPr>
              <p:cNvSpPr/>
              <p:nvPr/>
            </p:nvSpPr>
            <p:spPr>
              <a:xfrm>
                <a:off x="7797198" y="705666"/>
                <a:ext cx="923558" cy="923558"/>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56" name="Graphic 55">
                <a:extLst>
                  <a:ext uri="{FF2B5EF4-FFF2-40B4-BE49-F238E27FC236}">
                    <a16:creationId xmlns:a16="http://schemas.microsoft.com/office/drawing/2014/main" id="{DD480C6B-482E-7BF2-BE0E-83DAD977807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923590" y="855100"/>
                <a:ext cx="668907" cy="668907"/>
              </a:xfrm>
              <a:prstGeom prst="rect">
                <a:avLst/>
              </a:prstGeom>
            </p:spPr>
          </p:pic>
        </p:grpSp>
        <p:sp>
          <p:nvSpPr>
            <p:cNvPr id="54" name="TextBox 53">
              <a:extLst>
                <a:ext uri="{FF2B5EF4-FFF2-40B4-BE49-F238E27FC236}">
                  <a16:creationId xmlns:a16="http://schemas.microsoft.com/office/drawing/2014/main" id="{22F77A03-E8D5-0364-E62E-9CCF3FDBAD7D}"/>
                </a:ext>
              </a:extLst>
            </p:cNvPr>
            <p:cNvSpPr txBox="1"/>
            <p:nvPr/>
          </p:nvSpPr>
          <p:spPr>
            <a:xfrm>
              <a:off x="8188983" y="1787162"/>
              <a:ext cx="2444626" cy="369332"/>
            </a:xfrm>
            <a:prstGeom prst="rect">
              <a:avLst/>
            </a:prstGeom>
            <a:noFill/>
          </p:spPr>
          <p:txBody>
            <a:bodyPr wrap="square">
              <a:spAutoFit/>
            </a:bodyPr>
            <a:lstStyle/>
            <a:p>
              <a:pPr algn="ctr"/>
              <a:r>
                <a:rPr lang="en-GB" sz="1800" b="0" i="0" u="none" strike="noStrike" cap="none" dirty="0">
                  <a:solidFill>
                    <a:schemeClr val="accent3">
                      <a:lumMod val="50000"/>
                    </a:schemeClr>
                  </a:solidFill>
                  <a:latin typeface="Poppins Bold" panose="00000800000000000000" pitchFamily="2" charset="0"/>
                  <a:ea typeface="Open Sans" panose="020B0606030504020204" pitchFamily="34" charset="0"/>
                  <a:cs typeface="Poppins Bold" panose="00000800000000000000" pitchFamily="2" charset="0"/>
                  <a:sym typeface="Calibri"/>
                </a:rPr>
                <a:t>Ensures safety</a:t>
              </a:r>
              <a:endParaRPr lang="en-GB" sz="1800" dirty="0">
                <a:solidFill>
                  <a:schemeClr val="accent3">
                    <a:lumMod val="50000"/>
                  </a:schemeClr>
                </a:solidFill>
                <a:latin typeface="Poppins Bold" panose="00000800000000000000" pitchFamily="2" charset="0"/>
                <a:cs typeface="Poppins Bold" panose="00000800000000000000" pitchFamily="2" charset="0"/>
              </a:endParaRPr>
            </a:p>
          </p:txBody>
        </p:sp>
      </p:grpSp>
      <p:sp>
        <p:nvSpPr>
          <p:cNvPr id="57" name="Arrow: Right 56">
            <a:extLst>
              <a:ext uri="{FF2B5EF4-FFF2-40B4-BE49-F238E27FC236}">
                <a16:creationId xmlns:a16="http://schemas.microsoft.com/office/drawing/2014/main" id="{3AEF0A09-699B-EAC8-F806-E87FE6CA0DF0}"/>
              </a:ext>
            </a:extLst>
          </p:cNvPr>
          <p:cNvSpPr/>
          <p:nvPr/>
        </p:nvSpPr>
        <p:spPr>
          <a:xfrm>
            <a:off x="3328421" y="-1861146"/>
            <a:ext cx="2123257" cy="369332"/>
          </a:xfrm>
          <a:prstGeom prst="rightArrow">
            <a:avLst>
              <a:gd name="adj1" fmla="val 50000"/>
              <a:gd name="adj2" fmla="val 6856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58" name="Arrow: Right 57">
            <a:extLst>
              <a:ext uri="{FF2B5EF4-FFF2-40B4-BE49-F238E27FC236}">
                <a16:creationId xmlns:a16="http://schemas.microsoft.com/office/drawing/2014/main" id="{7F4B26B3-63F6-9E63-A353-6B25185B04F2}"/>
              </a:ext>
            </a:extLst>
          </p:cNvPr>
          <p:cNvSpPr/>
          <p:nvPr/>
        </p:nvSpPr>
        <p:spPr>
          <a:xfrm>
            <a:off x="6592282" y="-1865152"/>
            <a:ext cx="2123257" cy="369332"/>
          </a:xfrm>
          <a:prstGeom prst="rightArrow">
            <a:avLst>
              <a:gd name="adj1" fmla="val 50000"/>
              <a:gd name="adj2" fmla="val 68569"/>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Tree>
    <p:extLst>
      <p:ext uri="{BB962C8B-B14F-4D97-AF65-F5344CB8AC3E}">
        <p14:creationId xmlns:p14="http://schemas.microsoft.com/office/powerpoint/2010/main" val="79914756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righ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decel="10000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 calcmode="lin" valueType="num">
                                          <p:cBhvr additive="base">
                                            <p:cTn id="12" dur="500" fill="hold"/>
                                            <p:tgtEl>
                                              <p:spTgt spid="67"/>
                                            </p:tgtEl>
                                            <p:attrNameLst>
                                              <p:attrName>ppt_x</p:attrName>
                                            </p:attrNameLst>
                                          </p:cBhvr>
                                          <p:tavLst>
                                            <p:tav tm="0">
                                              <p:val>
                                                <p:strVal val="0-#ppt_w/2"/>
                                              </p:val>
                                            </p:tav>
                                            <p:tav tm="100000">
                                              <p:val>
                                                <p:strVal val="#ppt_x"/>
                                              </p:val>
                                            </p:tav>
                                          </p:tavLst>
                                        </p:anim>
                                        <p:anim calcmode="lin" valueType="num">
                                          <p:cBhvr additive="base">
                                            <p:cTn id="13" dur="5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14:presetBounceEnd="60000">
                                      <p:stCondLst>
                                        <p:cond delay="0"/>
                                      </p:stCondLst>
                                      <p:childTnLst>
                                        <p:set>
                                          <p:cBhvr>
                                            <p:cTn id="17" dur="1" fill="hold">
                                              <p:stCondLst>
                                                <p:cond delay="0"/>
                                              </p:stCondLst>
                                            </p:cTn>
                                            <p:tgtEl>
                                              <p:spTgt spid="90"/>
                                            </p:tgtEl>
                                            <p:attrNameLst>
                                              <p:attrName>style.visibility</p:attrName>
                                            </p:attrNameLst>
                                          </p:cBhvr>
                                          <p:to>
                                            <p:strVal val="visible"/>
                                          </p:to>
                                        </p:set>
                                        <p:anim calcmode="lin" valueType="num" p14:bounceEnd="60000">
                                          <p:cBhvr additive="base">
                                            <p:cTn id="18" dur="500" fill="hold"/>
                                            <p:tgtEl>
                                              <p:spTgt spid="90"/>
                                            </p:tgtEl>
                                            <p:attrNameLst>
                                              <p:attrName>ppt_x</p:attrName>
                                            </p:attrNameLst>
                                          </p:cBhvr>
                                          <p:tavLst>
                                            <p:tav tm="0">
                                              <p:val>
                                                <p:strVal val="1+#ppt_w/2"/>
                                              </p:val>
                                            </p:tav>
                                            <p:tav tm="100000">
                                              <p:val>
                                                <p:strVal val="#ppt_x"/>
                                              </p:val>
                                            </p:tav>
                                          </p:tavLst>
                                        </p:anim>
                                        <p:anim calcmode="lin" valueType="num" p14:bounceEnd="60000">
                                          <p:cBhvr additive="base">
                                            <p:cTn id="19" dur="500" fill="hold"/>
                                            <p:tgtEl>
                                              <p:spTgt spid="9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14:presetBounceEnd="60000">
                                      <p:stCondLst>
                                        <p:cond delay="0"/>
                                      </p:stCondLst>
                                      <p:childTnLst>
                                        <p:set>
                                          <p:cBhvr>
                                            <p:cTn id="23" dur="1" fill="hold">
                                              <p:stCondLst>
                                                <p:cond delay="0"/>
                                              </p:stCondLst>
                                            </p:cTn>
                                            <p:tgtEl>
                                              <p:spTgt spid="89"/>
                                            </p:tgtEl>
                                            <p:attrNameLst>
                                              <p:attrName>style.visibility</p:attrName>
                                            </p:attrNameLst>
                                          </p:cBhvr>
                                          <p:to>
                                            <p:strVal val="visible"/>
                                          </p:to>
                                        </p:set>
                                        <p:anim calcmode="lin" valueType="num" p14:bounceEnd="60000">
                                          <p:cBhvr additive="base">
                                            <p:cTn id="24" dur="500" fill="hold"/>
                                            <p:tgtEl>
                                              <p:spTgt spid="89"/>
                                            </p:tgtEl>
                                            <p:attrNameLst>
                                              <p:attrName>ppt_x</p:attrName>
                                            </p:attrNameLst>
                                          </p:cBhvr>
                                          <p:tavLst>
                                            <p:tav tm="0">
                                              <p:val>
                                                <p:strVal val="1+#ppt_w/2"/>
                                              </p:val>
                                            </p:tav>
                                            <p:tav tm="100000">
                                              <p:val>
                                                <p:strVal val="#ppt_x"/>
                                              </p:val>
                                            </p:tav>
                                          </p:tavLst>
                                        </p:anim>
                                        <p:anim calcmode="lin" valueType="num" p14:bounceEnd="60000">
                                          <p:cBhvr additive="base">
                                            <p:cTn id="25" dur="5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14:presetBounceEnd="60000">
                                      <p:stCondLst>
                                        <p:cond delay="0"/>
                                      </p:stCondLst>
                                      <p:childTnLst>
                                        <p:set>
                                          <p:cBhvr>
                                            <p:cTn id="29" dur="1" fill="hold">
                                              <p:stCondLst>
                                                <p:cond delay="0"/>
                                              </p:stCondLst>
                                            </p:cTn>
                                            <p:tgtEl>
                                              <p:spTgt spid="88"/>
                                            </p:tgtEl>
                                            <p:attrNameLst>
                                              <p:attrName>style.visibility</p:attrName>
                                            </p:attrNameLst>
                                          </p:cBhvr>
                                          <p:to>
                                            <p:strVal val="visible"/>
                                          </p:to>
                                        </p:set>
                                        <p:anim calcmode="lin" valueType="num" p14:bounceEnd="60000">
                                          <p:cBhvr additive="base">
                                            <p:cTn id="30" dur="500" fill="hold"/>
                                            <p:tgtEl>
                                              <p:spTgt spid="88"/>
                                            </p:tgtEl>
                                            <p:attrNameLst>
                                              <p:attrName>ppt_x</p:attrName>
                                            </p:attrNameLst>
                                          </p:cBhvr>
                                          <p:tavLst>
                                            <p:tav tm="0">
                                              <p:val>
                                                <p:strVal val="1+#ppt_w/2"/>
                                              </p:val>
                                            </p:tav>
                                            <p:tav tm="100000">
                                              <p:val>
                                                <p:strVal val="#ppt_x"/>
                                              </p:val>
                                            </p:tav>
                                          </p:tavLst>
                                        </p:anim>
                                        <p:anim calcmode="lin" valueType="num" p14:bounceEnd="60000">
                                          <p:cBhvr additive="base">
                                            <p:cTn id="31" dur="500" fill="hold"/>
                                            <p:tgtEl>
                                              <p:spTgt spid="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righ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decel="10000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 calcmode="lin" valueType="num">
                                          <p:cBhvr additive="base">
                                            <p:cTn id="12" dur="500" fill="hold"/>
                                            <p:tgtEl>
                                              <p:spTgt spid="67"/>
                                            </p:tgtEl>
                                            <p:attrNameLst>
                                              <p:attrName>ppt_x</p:attrName>
                                            </p:attrNameLst>
                                          </p:cBhvr>
                                          <p:tavLst>
                                            <p:tav tm="0">
                                              <p:val>
                                                <p:strVal val="0-#ppt_w/2"/>
                                              </p:val>
                                            </p:tav>
                                            <p:tav tm="100000">
                                              <p:val>
                                                <p:strVal val="#ppt_x"/>
                                              </p:val>
                                            </p:tav>
                                          </p:tavLst>
                                        </p:anim>
                                        <p:anim calcmode="lin" valueType="num">
                                          <p:cBhvr additive="base">
                                            <p:cTn id="13" dur="5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90"/>
                                            </p:tgtEl>
                                            <p:attrNameLst>
                                              <p:attrName>style.visibility</p:attrName>
                                            </p:attrNameLst>
                                          </p:cBhvr>
                                          <p:to>
                                            <p:strVal val="visible"/>
                                          </p:to>
                                        </p:set>
                                        <p:anim calcmode="lin" valueType="num">
                                          <p:cBhvr additive="base">
                                            <p:cTn id="18" dur="500" fill="hold"/>
                                            <p:tgtEl>
                                              <p:spTgt spid="90"/>
                                            </p:tgtEl>
                                            <p:attrNameLst>
                                              <p:attrName>ppt_x</p:attrName>
                                            </p:attrNameLst>
                                          </p:cBhvr>
                                          <p:tavLst>
                                            <p:tav tm="0">
                                              <p:val>
                                                <p:strVal val="1+#ppt_w/2"/>
                                              </p:val>
                                            </p:tav>
                                            <p:tav tm="100000">
                                              <p:val>
                                                <p:strVal val="#ppt_x"/>
                                              </p:val>
                                            </p:tav>
                                          </p:tavLst>
                                        </p:anim>
                                        <p:anim calcmode="lin" valueType="num">
                                          <p:cBhvr additive="base">
                                            <p:cTn id="19" dur="500" fill="hold"/>
                                            <p:tgtEl>
                                              <p:spTgt spid="9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89"/>
                                            </p:tgtEl>
                                            <p:attrNameLst>
                                              <p:attrName>style.visibility</p:attrName>
                                            </p:attrNameLst>
                                          </p:cBhvr>
                                          <p:to>
                                            <p:strVal val="visible"/>
                                          </p:to>
                                        </p:set>
                                        <p:anim calcmode="lin" valueType="num">
                                          <p:cBhvr additive="base">
                                            <p:cTn id="24" dur="500" fill="hold"/>
                                            <p:tgtEl>
                                              <p:spTgt spid="89"/>
                                            </p:tgtEl>
                                            <p:attrNameLst>
                                              <p:attrName>ppt_x</p:attrName>
                                            </p:attrNameLst>
                                          </p:cBhvr>
                                          <p:tavLst>
                                            <p:tav tm="0">
                                              <p:val>
                                                <p:strVal val="1+#ppt_w/2"/>
                                              </p:val>
                                            </p:tav>
                                            <p:tav tm="100000">
                                              <p:val>
                                                <p:strVal val="#ppt_x"/>
                                              </p:val>
                                            </p:tav>
                                          </p:tavLst>
                                        </p:anim>
                                        <p:anim calcmode="lin" valueType="num">
                                          <p:cBhvr additive="base">
                                            <p:cTn id="25" dur="5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88"/>
                                            </p:tgtEl>
                                            <p:attrNameLst>
                                              <p:attrName>style.visibility</p:attrName>
                                            </p:attrNameLst>
                                          </p:cBhvr>
                                          <p:to>
                                            <p:strVal val="visible"/>
                                          </p:to>
                                        </p:set>
                                        <p:anim calcmode="lin" valueType="num">
                                          <p:cBhvr additive="base">
                                            <p:cTn id="30" dur="500" fill="hold"/>
                                            <p:tgtEl>
                                              <p:spTgt spid="88"/>
                                            </p:tgtEl>
                                            <p:attrNameLst>
                                              <p:attrName>ppt_x</p:attrName>
                                            </p:attrNameLst>
                                          </p:cBhvr>
                                          <p:tavLst>
                                            <p:tav tm="0">
                                              <p:val>
                                                <p:strVal val="1+#ppt_w/2"/>
                                              </p:val>
                                            </p:tav>
                                            <p:tav tm="100000">
                                              <p:val>
                                                <p:strVal val="#ppt_x"/>
                                              </p:val>
                                            </p:tav>
                                          </p:tavLst>
                                        </p:anim>
                                        <p:anim calcmode="lin" valueType="num">
                                          <p:cBhvr additive="base">
                                            <p:cTn id="31" dur="500" fill="hold"/>
                                            <p:tgtEl>
                                              <p:spTgt spid="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6FEA888B-5E63-A4C2-2F9D-8BF87ECDDB7D}"/>
              </a:ext>
            </a:extLst>
          </p:cNvPr>
          <p:cNvSpPr txBox="1"/>
          <p:nvPr/>
        </p:nvSpPr>
        <p:spPr>
          <a:xfrm>
            <a:off x="3646012" y="1010968"/>
            <a:ext cx="4899976" cy="1569660"/>
          </a:xfrm>
          <a:prstGeom prst="rect">
            <a:avLst/>
          </a:prstGeom>
          <a:noFill/>
        </p:spPr>
        <p:txBody>
          <a:bodyPr wrap="square" rtlCol="0">
            <a:spAutoFit/>
          </a:bodyPr>
          <a:lstStyle/>
          <a:p>
            <a:pPr algn="ctr"/>
            <a:r>
              <a:rPr lang="en-GB" sz="3200" u="none" dirty="0">
                <a:solidFill>
                  <a:schemeClr val="bg2">
                    <a:lumMod val="10000"/>
                  </a:schemeClr>
                </a:solidFill>
                <a:latin typeface="+mj-lt"/>
                <a:ea typeface="Open Sans" panose="020B0606030504020204" pitchFamily="34" charset="0"/>
                <a:cs typeface="Poppins Black" panose="00000A00000000000000" pitchFamily="2" charset="0"/>
              </a:rPr>
              <a:t>Single Supervisory Mechanism Regulation (SSM)</a:t>
            </a:r>
            <a:endParaRPr lang="en-GB" sz="3200" dirty="0">
              <a:solidFill>
                <a:schemeClr val="bg2">
                  <a:lumMod val="10000"/>
                </a:schemeClr>
              </a:solidFill>
              <a:latin typeface="+mj-lt"/>
              <a:cs typeface="Poppins Black" panose="00000A00000000000000" pitchFamily="2" charset="0"/>
            </a:endParaRPr>
          </a:p>
        </p:txBody>
      </p:sp>
      <p:grpSp>
        <p:nvGrpSpPr>
          <p:cNvPr id="2" name="Group 1">
            <a:extLst>
              <a:ext uri="{FF2B5EF4-FFF2-40B4-BE49-F238E27FC236}">
                <a16:creationId xmlns:a16="http://schemas.microsoft.com/office/drawing/2014/main" id="{1F428DF0-70B0-1F65-D220-5E08CA6E1632}"/>
              </a:ext>
            </a:extLst>
          </p:cNvPr>
          <p:cNvGrpSpPr/>
          <p:nvPr/>
        </p:nvGrpSpPr>
        <p:grpSpPr>
          <a:xfrm>
            <a:off x="4527182" y="2750312"/>
            <a:ext cx="3137636" cy="3137636"/>
            <a:chOff x="3050342" y="387383"/>
            <a:chExt cx="2191890" cy="2191890"/>
          </a:xfrm>
        </p:grpSpPr>
        <p:sp>
          <p:nvSpPr>
            <p:cNvPr id="3" name="Freeform: Shape 2">
              <a:extLst>
                <a:ext uri="{FF2B5EF4-FFF2-40B4-BE49-F238E27FC236}">
                  <a16:creationId xmlns:a16="http://schemas.microsoft.com/office/drawing/2014/main" id="{1B316EBB-FC7A-1D60-A3C3-CC73BEC0D864}"/>
                </a:ext>
              </a:extLst>
            </p:cNvPr>
            <p:cNvSpPr/>
            <p:nvPr/>
          </p:nvSpPr>
          <p:spPr>
            <a:xfrm>
              <a:off x="3050342" y="387383"/>
              <a:ext cx="2191890" cy="2191890"/>
            </a:xfrm>
            <a:custGeom>
              <a:avLst/>
              <a:gdLst>
                <a:gd name="connsiteX0" fmla="*/ 2778772 w 2778771"/>
                <a:gd name="connsiteY0" fmla="*/ 1389386 h 2778771"/>
                <a:gd name="connsiteX1" fmla="*/ 1389386 w 2778771"/>
                <a:gd name="connsiteY1" fmla="*/ 2778772 h 2778771"/>
                <a:gd name="connsiteX2" fmla="*/ 0 w 2778771"/>
                <a:gd name="connsiteY2" fmla="*/ 1389386 h 2778771"/>
                <a:gd name="connsiteX3" fmla="*/ 1389386 w 2778771"/>
                <a:gd name="connsiteY3" fmla="*/ 0 h 2778771"/>
                <a:gd name="connsiteX4" fmla="*/ 2778772 w 2778771"/>
                <a:gd name="connsiteY4" fmla="*/ 1389386 h 2778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771" h="2778771">
                  <a:moveTo>
                    <a:pt x="2778772" y="1389386"/>
                  </a:moveTo>
                  <a:cubicBezTo>
                    <a:pt x="2778772" y="2156723"/>
                    <a:pt x="2156723" y="2778772"/>
                    <a:pt x="1389386" y="2778772"/>
                  </a:cubicBezTo>
                  <a:cubicBezTo>
                    <a:pt x="622049" y="2778772"/>
                    <a:pt x="0" y="2156723"/>
                    <a:pt x="0" y="1389386"/>
                  </a:cubicBezTo>
                  <a:cubicBezTo>
                    <a:pt x="0" y="622049"/>
                    <a:pt x="622049" y="0"/>
                    <a:pt x="1389386" y="0"/>
                  </a:cubicBezTo>
                  <a:cubicBezTo>
                    <a:pt x="2156723" y="0"/>
                    <a:pt x="2778772" y="622049"/>
                    <a:pt x="2778772" y="1389386"/>
                  </a:cubicBezTo>
                  <a:close/>
                </a:path>
              </a:pathLst>
            </a:custGeom>
            <a:solidFill>
              <a:schemeClr val="bg2">
                <a:lumMod val="50000"/>
              </a:schemeClr>
            </a:solidFill>
            <a:ln w="4305" cap="flat">
              <a:noFill/>
              <a:prstDash val="solid"/>
              <a:miter/>
            </a:ln>
          </p:spPr>
          <p:txBody>
            <a:bodyPr rtlCol="0" anchor="ctr"/>
            <a:lstStyle/>
            <a:p>
              <a:endParaRPr lang="en-GB" dirty="0">
                <a:latin typeface="Poppins" panose="00000500000000000000" pitchFamily="2" charset="0"/>
              </a:endParaRPr>
            </a:p>
          </p:txBody>
        </p:sp>
        <p:grpSp>
          <p:nvGrpSpPr>
            <p:cNvPr id="4" name="Group 3">
              <a:extLst>
                <a:ext uri="{FF2B5EF4-FFF2-40B4-BE49-F238E27FC236}">
                  <a16:creationId xmlns:a16="http://schemas.microsoft.com/office/drawing/2014/main" id="{433BA875-ACB8-3AFD-92C1-A2638ED31155}"/>
                </a:ext>
              </a:extLst>
            </p:cNvPr>
            <p:cNvGrpSpPr/>
            <p:nvPr/>
          </p:nvGrpSpPr>
          <p:grpSpPr>
            <a:xfrm>
              <a:off x="3253835" y="590885"/>
              <a:ext cx="1784905" cy="1784886"/>
              <a:chOff x="3284601" y="707773"/>
              <a:chExt cx="1662287" cy="1662269"/>
            </a:xfrm>
          </p:grpSpPr>
          <p:sp>
            <p:nvSpPr>
              <p:cNvPr id="23" name="Freeform: Shape 22">
                <a:extLst>
                  <a:ext uri="{FF2B5EF4-FFF2-40B4-BE49-F238E27FC236}">
                    <a16:creationId xmlns:a16="http://schemas.microsoft.com/office/drawing/2014/main" id="{B4DB682A-CFDE-13A1-4C80-AF9C968A7D1D}"/>
                  </a:ext>
                </a:extLst>
              </p:cNvPr>
              <p:cNvSpPr/>
              <p:nvPr/>
            </p:nvSpPr>
            <p:spPr>
              <a:xfrm>
                <a:off x="4015701" y="707773"/>
                <a:ext cx="193101" cy="184773"/>
              </a:xfrm>
              <a:custGeom>
                <a:avLst/>
                <a:gdLst>
                  <a:gd name="connsiteX0" fmla="*/ 221617 w 400652"/>
                  <a:gd name="connsiteY0" fmla="*/ 15526 h 383372"/>
                  <a:gd name="connsiteX1" fmla="*/ 258578 w 400652"/>
                  <a:gd name="connsiteY1" fmla="*/ 129213 h 383372"/>
                  <a:gd name="connsiteX2" fmla="*/ 378130 w 400652"/>
                  <a:gd name="connsiteY2" fmla="*/ 129213 h 383372"/>
                  <a:gd name="connsiteX3" fmla="*/ 391328 w 400652"/>
                  <a:gd name="connsiteY3" fmla="*/ 169883 h 383372"/>
                  <a:gd name="connsiteX4" fmla="*/ 294633 w 400652"/>
                  <a:gd name="connsiteY4" fmla="*/ 240140 h 383372"/>
                  <a:gd name="connsiteX5" fmla="*/ 331594 w 400652"/>
                  <a:gd name="connsiteY5" fmla="*/ 353827 h 383372"/>
                  <a:gd name="connsiteX6" fmla="*/ 297005 w 400652"/>
                  <a:gd name="connsiteY6" fmla="*/ 378970 h 383372"/>
                  <a:gd name="connsiteX7" fmla="*/ 200311 w 400652"/>
                  <a:gd name="connsiteY7" fmla="*/ 308714 h 383372"/>
                  <a:gd name="connsiteX8" fmla="*/ 103617 w 400652"/>
                  <a:gd name="connsiteY8" fmla="*/ 378970 h 383372"/>
                  <a:gd name="connsiteX9" fmla="*/ 69028 w 400652"/>
                  <a:gd name="connsiteY9" fmla="*/ 353827 h 383372"/>
                  <a:gd name="connsiteX10" fmla="*/ 105989 w 400652"/>
                  <a:gd name="connsiteY10" fmla="*/ 240140 h 383372"/>
                  <a:gd name="connsiteX11" fmla="*/ 9295 w 400652"/>
                  <a:gd name="connsiteY11" fmla="*/ 169883 h 383372"/>
                  <a:gd name="connsiteX12" fmla="*/ 22492 w 400652"/>
                  <a:gd name="connsiteY12" fmla="*/ 129213 h 383372"/>
                  <a:gd name="connsiteX13" fmla="*/ 142045 w 400652"/>
                  <a:gd name="connsiteY13" fmla="*/ 129213 h 383372"/>
                  <a:gd name="connsiteX14" fmla="*/ 179006 w 400652"/>
                  <a:gd name="connsiteY14" fmla="*/ 15526 h 383372"/>
                  <a:gd name="connsiteX15" fmla="*/ 221617 w 400652"/>
                  <a:gd name="connsiteY15" fmla="*/ 15526 h 38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652" h="383372">
                    <a:moveTo>
                      <a:pt x="221617" y="15526"/>
                    </a:moveTo>
                    <a:lnTo>
                      <a:pt x="258578" y="129213"/>
                    </a:lnTo>
                    <a:lnTo>
                      <a:pt x="378130" y="129213"/>
                    </a:lnTo>
                    <a:cubicBezTo>
                      <a:pt x="399910" y="129213"/>
                      <a:pt x="408967" y="157074"/>
                      <a:pt x="391328" y="169883"/>
                    </a:cubicBezTo>
                    <a:lnTo>
                      <a:pt x="294633" y="240140"/>
                    </a:lnTo>
                    <a:lnTo>
                      <a:pt x="331594" y="353827"/>
                    </a:lnTo>
                    <a:cubicBezTo>
                      <a:pt x="338323" y="374528"/>
                      <a:pt x="314645" y="391737"/>
                      <a:pt x="297005" y="378970"/>
                    </a:cubicBezTo>
                    <a:lnTo>
                      <a:pt x="200311" y="308714"/>
                    </a:lnTo>
                    <a:lnTo>
                      <a:pt x="103617" y="378970"/>
                    </a:lnTo>
                    <a:cubicBezTo>
                      <a:pt x="86021" y="391780"/>
                      <a:pt x="62300" y="374571"/>
                      <a:pt x="69028" y="353827"/>
                    </a:cubicBezTo>
                    <a:lnTo>
                      <a:pt x="105989" y="240140"/>
                    </a:lnTo>
                    <a:lnTo>
                      <a:pt x="9295" y="169883"/>
                    </a:lnTo>
                    <a:cubicBezTo>
                      <a:pt x="-8302" y="157074"/>
                      <a:pt x="755" y="129213"/>
                      <a:pt x="22492" y="129213"/>
                    </a:cubicBezTo>
                    <a:lnTo>
                      <a:pt x="142045" y="129213"/>
                    </a:lnTo>
                    <a:lnTo>
                      <a:pt x="179006" y="15526"/>
                    </a:lnTo>
                    <a:cubicBezTo>
                      <a:pt x="185604" y="-5175"/>
                      <a:pt x="214889" y="-5175"/>
                      <a:pt x="221617" y="1552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24" name="Freeform: Shape 23">
                <a:extLst>
                  <a:ext uri="{FF2B5EF4-FFF2-40B4-BE49-F238E27FC236}">
                    <a16:creationId xmlns:a16="http://schemas.microsoft.com/office/drawing/2014/main" id="{0EB914C7-629A-A5DA-CE24-B894D40CDEAE}"/>
                  </a:ext>
                </a:extLst>
              </p:cNvPr>
              <p:cNvSpPr/>
              <p:nvPr/>
            </p:nvSpPr>
            <p:spPr>
              <a:xfrm>
                <a:off x="3514482" y="941112"/>
                <a:ext cx="191055" cy="191061"/>
              </a:xfrm>
              <a:custGeom>
                <a:avLst/>
                <a:gdLst>
                  <a:gd name="connsiteX0" fmla="*/ 67175 w 396406"/>
                  <a:gd name="connsiteY0" fmla="*/ 36942 h 396420"/>
                  <a:gd name="connsiteX1" fmla="*/ 173702 w 396406"/>
                  <a:gd name="connsiteY1" fmla="*/ 91197 h 396420"/>
                  <a:gd name="connsiteX2" fmla="*/ 258234 w 396406"/>
                  <a:gd name="connsiteY2" fmla="*/ 6665 h 396420"/>
                  <a:gd name="connsiteX3" fmla="*/ 296317 w 396406"/>
                  <a:gd name="connsiteY3" fmla="*/ 26073 h 396420"/>
                  <a:gd name="connsiteX4" fmla="*/ 277599 w 396406"/>
                  <a:gd name="connsiteY4" fmla="*/ 144159 h 396420"/>
                  <a:gd name="connsiteX5" fmla="*/ 384127 w 396406"/>
                  <a:gd name="connsiteY5" fmla="*/ 198415 h 396420"/>
                  <a:gd name="connsiteX6" fmla="*/ 377442 w 396406"/>
                  <a:gd name="connsiteY6" fmla="*/ 240638 h 396420"/>
                  <a:gd name="connsiteX7" fmla="*/ 259356 w 396406"/>
                  <a:gd name="connsiteY7" fmla="*/ 259356 h 396420"/>
                  <a:gd name="connsiteX8" fmla="*/ 240638 w 396406"/>
                  <a:gd name="connsiteY8" fmla="*/ 377442 h 396420"/>
                  <a:gd name="connsiteX9" fmla="*/ 198415 w 396406"/>
                  <a:gd name="connsiteY9" fmla="*/ 384127 h 396420"/>
                  <a:gd name="connsiteX10" fmla="*/ 144159 w 396406"/>
                  <a:gd name="connsiteY10" fmla="*/ 277599 h 396420"/>
                  <a:gd name="connsiteX11" fmla="*/ 26073 w 396406"/>
                  <a:gd name="connsiteY11" fmla="*/ 296317 h 396420"/>
                  <a:gd name="connsiteX12" fmla="*/ 6665 w 396406"/>
                  <a:gd name="connsiteY12" fmla="*/ 258234 h 396420"/>
                  <a:gd name="connsiteX13" fmla="*/ 91197 w 396406"/>
                  <a:gd name="connsiteY13" fmla="*/ 173702 h 396420"/>
                  <a:gd name="connsiteX14" fmla="*/ 36942 w 396406"/>
                  <a:gd name="connsiteY14" fmla="*/ 67175 h 396420"/>
                  <a:gd name="connsiteX15" fmla="*/ 67175 w 396406"/>
                  <a:gd name="connsiteY15" fmla="*/ 36942 h 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06" h="396420">
                    <a:moveTo>
                      <a:pt x="67175" y="36942"/>
                    </a:moveTo>
                    <a:lnTo>
                      <a:pt x="173702" y="91197"/>
                    </a:lnTo>
                    <a:lnTo>
                      <a:pt x="258234" y="6665"/>
                    </a:lnTo>
                    <a:cubicBezTo>
                      <a:pt x="273631" y="-8731"/>
                      <a:pt x="299724" y="4552"/>
                      <a:pt x="296317" y="26073"/>
                    </a:cubicBezTo>
                    <a:lnTo>
                      <a:pt x="277599" y="144159"/>
                    </a:lnTo>
                    <a:lnTo>
                      <a:pt x="384127" y="198415"/>
                    </a:lnTo>
                    <a:cubicBezTo>
                      <a:pt x="403534" y="208291"/>
                      <a:pt x="398920" y="237231"/>
                      <a:pt x="377442" y="240638"/>
                    </a:cubicBezTo>
                    <a:lnTo>
                      <a:pt x="259356" y="259356"/>
                    </a:lnTo>
                    <a:lnTo>
                      <a:pt x="240638" y="377442"/>
                    </a:lnTo>
                    <a:cubicBezTo>
                      <a:pt x="237231" y="398963"/>
                      <a:pt x="208291" y="403534"/>
                      <a:pt x="198415" y="384127"/>
                    </a:cubicBezTo>
                    <a:lnTo>
                      <a:pt x="144159" y="277599"/>
                    </a:lnTo>
                    <a:lnTo>
                      <a:pt x="26073" y="296317"/>
                    </a:lnTo>
                    <a:cubicBezTo>
                      <a:pt x="4552" y="299724"/>
                      <a:pt x="-8731" y="273631"/>
                      <a:pt x="6665" y="258234"/>
                    </a:cubicBezTo>
                    <a:lnTo>
                      <a:pt x="91197" y="173702"/>
                    </a:lnTo>
                    <a:lnTo>
                      <a:pt x="36942" y="67175"/>
                    </a:lnTo>
                    <a:cubicBezTo>
                      <a:pt x="27065" y="47767"/>
                      <a:pt x="47767" y="27065"/>
                      <a:pt x="67175" y="36942"/>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25" name="Freeform: Shape 24">
                <a:extLst>
                  <a:ext uri="{FF2B5EF4-FFF2-40B4-BE49-F238E27FC236}">
                    <a16:creationId xmlns:a16="http://schemas.microsoft.com/office/drawing/2014/main" id="{B08AA78B-5B53-E533-934F-1AA36852DFD2}"/>
                  </a:ext>
                </a:extLst>
              </p:cNvPr>
              <p:cNvSpPr/>
              <p:nvPr/>
            </p:nvSpPr>
            <p:spPr>
              <a:xfrm>
                <a:off x="3284601" y="1443297"/>
                <a:ext cx="184764" cy="193142"/>
              </a:xfrm>
              <a:custGeom>
                <a:avLst/>
                <a:gdLst>
                  <a:gd name="connsiteX0" fmla="*/ 15532 w 383354"/>
                  <a:gd name="connsiteY0" fmla="*/ 179036 h 400738"/>
                  <a:gd name="connsiteX1" fmla="*/ 129219 w 383354"/>
                  <a:gd name="connsiteY1" fmla="*/ 142075 h 400738"/>
                  <a:gd name="connsiteX2" fmla="*/ 129219 w 383354"/>
                  <a:gd name="connsiteY2" fmla="*/ 22522 h 400738"/>
                  <a:gd name="connsiteX3" fmla="*/ 169889 w 383354"/>
                  <a:gd name="connsiteY3" fmla="*/ 9325 h 400738"/>
                  <a:gd name="connsiteX4" fmla="*/ 240145 w 383354"/>
                  <a:gd name="connsiteY4" fmla="*/ 106019 h 400738"/>
                  <a:gd name="connsiteX5" fmla="*/ 353832 w 383354"/>
                  <a:gd name="connsiteY5" fmla="*/ 69058 h 400738"/>
                  <a:gd name="connsiteX6" fmla="*/ 378976 w 383354"/>
                  <a:gd name="connsiteY6" fmla="*/ 103647 h 400738"/>
                  <a:gd name="connsiteX7" fmla="*/ 308676 w 383354"/>
                  <a:gd name="connsiteY7" fmla="*/ 200427 h 400738"/>
                  <a:gd name="connsiteX8" fmla="*/ 378933 w 383354"/>
                  <a:gd name="connsiteY8" fmla="*/ 297122 h 400738"/>
                  <a:gd name="connsiteX9" fmla="*/ 353789 w 383354"/>
                  <a:gd name="connsiteY9" fmla="*/ 331711 h 400738"/>
                  <a:gd name="connsiteX10" fmla="*/ 240102 w 383354"/>
                  <a:gd name="connsiteY10" fmla="*/ 294750 h 400738"/>
                  <a:gd name="connsiteX11" fmla="*/ 169846 w 383354"/>
                  <a:gd name="connsiteY11" fmla="*/ 391444 h 400738"/>
                  <a:gd name="connsiteX12" fmla="*/ 129175 w 383354"/>
                  <a:gd name="connsiteY12" fmla="*/ 378246 h 400738"/>
                  <a:gd name="connsiteX13" fmla="*/ 129175 w 383354"/>
                  <a:gd name="connsiteY13" fmla="*/ 258694 h 400738"/>
                  <a:gd name="connsiteX14" fmla="*/ 15489 w 383354"/>
                  <a:gd name="connsiteY14" fmla="*/ 221733 h 400738"/>
                  <a:gd name="connsiteX15" fmla="*/ 15532 w 383354"/>
                  <a:gd name="connsiteY15" fmla="*/ 179036 h 4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354" h="400738">
                    <a:moveTo>
                      <a:pt x="15532" y="179036"/>
                    </a:moveTo>
                    <a:lnTo>
                      <a:pt x="129219" y="142075"/>
                    </a:lnTo>
                    <a:lnTo>
                      <a:pt x="129219" y="22522"/>
                    </a:lnTo>
                    <a:cubicBezTo>
                      <a:pt x="129219" y="742"/>
                      <a:pt x="157080" y="-8315"/>
                      <a:pt x="169889" y="9325"/>
                    </a:cubicBezTo>
                    <a:lnTo>
                      <a:pt x="240145" y="106019"/>
                    </a:lnTo>
                    <a:lnTo>
                      <a:pt x="353832" y="69058"/>
                    </a:lnTo>
                    <a:cubicBezTo>
                      <a:pt x="374534" y="62330"/>
                      <a:pt x="391742" y="86007"/>
                      <a:pt x="378976" y="103647"/>
                    </a:cubicBezTo>
                    <a:lnTo>
                      <a:pt x="308676" y="200427"/>
                    </a:lnTo>
                    <a:lnTo>
                      <a:pt x="378933" y="297122"/>
                    </a:lnTo>
                    <a:cubicBezTo>
                      <a:pt x="391742" y="314718"/>
                      <a:pt x="374534" y="338439"/>
                      <a:pt x="353789" y="331711"/>
                    </a:cubicBezTo>
                    <a:lnTo>
                      <a:pt x="240102" y="294750"/>
                    </a:lnTo>
                    <a:lnTo>
                      <a:pt x="169846" y="391444"/>
                    </a:lnTo>
                    <a:cubicBezTo>
                      <a:pt x="157036" y="409040"/>
                      <a:pt x="129175" y="399983"/>
                      <a:pt x="129175" y="378246"/>
                    </a:cubicBezTo>
                    <a:lnTo>
                      <a:pt x="129175" y="258694"/>
                    </a:lnTo>
                    <a:lnTo>
                      <a:pt x="15489" y="221733"/>
                    </a:lnTo>
                    <a:cubicBezTo>
                      <a:pt x="-5170" y="215091"/>
                      <a:pt x="-5170" y="185764"/>
                      <a:pt x="15532" y="17903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26" name="Freeform: Shape 25">
                <a:extLst>
                  <a:ext uri="{FF2B5EF4-FFF2-40B4-BE49-F238E27FC236}">
                    <a16:creationId xmlns:a16="http://schemas.microsoft.com/office/drawing/2014/main" id="{DEAEE584-A3CD-B606-4A22-938437FFCA70}"/>
                  </a:ext>
                </a:extLst>
              </p:cNvPr>
              <p:cNvSpPr/>
              <p:nvPr/>
            </p:nvSpPr>
            <p:spPr>
              <a:xfrm>
                <a:off x="3514483" y="1947209"/>
                <a:ext cx="191061" cy="191055"/>
              </a:xfrm>
              <a:custGeom>
                <a:avLst/>
                <a:gdLst>
                  <a:gd name="connsiteX0" fmla="*/ 36942 w 396420"/>
                  <a:gd name="connsiteY0" fmla="*/ 329232 h 396406"/>
                  <a:gd name="connsiteX1" fmla="*/ 91197 w 396420"/>
                  <a:gd name="connsiteY1" fmla="*/ 222704 h 396406"/>
                  <a:gd name="connsiteX2" fmla="*/ 6665 w 396420"/>
                  <a:gd name="connsiteY2" fmla="*/ 138172 h 396406"/>
                  <a:gd name="connsiteX3" fmla="*/ 26073 w 396420"/>
                  <a:gd name="connsiteY3" fmla="*/ 100090 h 396406"/>
                  <a:gd name="connsiteX4" fmla="*/ 144159 w 396420"/>
                  <a:gd name="connsiteY4" fmla="*/ 118808 h 396406"/>
                  <a:gd name="connsiteX5" fmla="*/ 198415 w 396420"/>
                  <a:gd name="connsiteY5" fmla="*/ 12280 h 396406"/>
                  <a:gd name="connsiteX6" fmla="*/ 240638 w 396420"/>
                  <a:gd name="connsiteY6" fmla="*/ 18965 h 396406"/>
                  <a:gd name="connsiteX7" fmla="*/ 259356 w 396420"/>
                  <a:gd name="connsiteY7" fmla="*/ 137051 h 396406"/>
                  <a:gd name="connsiteX8" fmla="*/ 377442 w 396420"/>
                  <a:gd name="connsiteY8" fmla="*/ 155769 h 396406"/>
                  <a:gd name="connsiteX9" fmla="*/ 384127 w 396420"/>
                  <a:gd name="connsiteY9" fmla="*/ 197992 h 396406"/>
                  <a:gd name="connsiteX10" fmla="*/ 277599 w 396420"/>
                  <a:gd name="connsiteY10" fmla="*/ 252247 h 396406"/>
                  <a:gd name="connsiteX11" fmla="*/ 296317 w 396420"/>
                  <a:gd name="connsiteY11" fmla="*/ 370333 h 396406"/>
                  <a:gd name="connsiteX12" fmla="*/ 258234 w 396420"/>
                  <a:gd name="connsiteY12" fmla="*/ 389741 h 396406"/>
                  <a:gd name="connsiteX13" fmla="*/ 173702 w 396420"/>
                  <a:gd name="connsiteY13" fmla="*/ 305209 h 396406"/>
                  <a:gd name="connsiteX14" fmla="*/ 67175 w 396420"/>
                  <a:gd name="connsiteY14" fmla="*/ 359465 h 396406"/>
                  <a:gd name="connsiteX15" fmla="*/ 36942 w 396420"/>
                  <a:gd name="connsiteY15" fmla="*/ 329232 h 39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20" h="396406">
                    <a:moveTo>
                      <a:pt x="36942" y="329232"/>
                    </a:moveTo>
                    <a:lnTo>
                      <a:pt x="91197" y="222704"/>
                    </a:lnTo>
                    <a:lnTo>
                      <a:pt x="6665" y="138172"/>
                    </a:lnTo>
                    <a:cubicBezTo>
                      <a:pt x="-8731" y="122775"/>
                      <a:pt x="4552" y="96683"/>
                      <a:pt x="26073" y="100090"/>
                    </a:cubicBezTo>
                    <a:lnTo>
                      <a:pt x="144159" y="118808"/>
                    </a:lnTo>
                    <a:lnTo>
                      <a:pt x="198415" y="12280"/>
                    </a:lnTo>
                    <a:cubicBezTo>
                      <a:pt x="208291" y="-7128"/>
                      <a:pt x="237231" y="-2513"/>
                      <a:pt x="240638" y="18965"/>
                    </a:cubicBezTo>
                    <a:lnTo>
                      <a:pt x="259356" y="137051"/>
                    </a:lnTo>
                    <a:lnTo>
                      <a:pt x="377442" y="155769"/>
                    </a:lnTo>
                    <a:cubicBezTo>
                      <a:pt x="398963" y="159176"/>
                      <a:pt x="403534" y="188115"/>
                      <a:pt x="384127" y="197992"/>
                    </a:cubicBezTo>
                    <a:lnTo>
                      <a:pt x="277599" y="252247"/>
                    </a:lnTo>
                    <a:lnTo>
                      <a:pt x="296317" y="370333"/>
                    </a:lnTo>
                    <a:cubicBezTo>
                      <a:pt x="299724" y="391854"/>
                      <a:pt x="273631" y="405138"/>
                      <a:pt x="258234" y="389741"/>
                    </a:cubicBezTo>
                    <a:lnTo>
                      <a:pt x="173702" y="305209"/>
                    </a:lnTo>
                    <a:lnTo>
                      <a:pt x="67175" y="359465"/>
                    </a:lnTo>
                    <a:cubicBezTo>
                      <a:pt x="47767" y="369298"/>
                      <a:pt x="27065" y="348597"/>
                      <a:pt x="36942" y="329232"/>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27" name="Freeform: Shape 26">
                <a:extLst>
                  <a:ext uri="{FF2B5EF4-FFF2-40B4-BE49-F238E27FC236}">
                    <a16:creationId xmlns:a16="http://schemas.microsoft.com/office/drawing/2014/main" id="{798DAACF-AB6E-6810-E12E-9D0C14E76825}"/>
                  </a:ext>
                </a:extLst>
              </p:cNvPr>
              <p:cNvSpPr/>
              <p:nvPr/>
            </p:nvSpPr>
            <p:spPr>
              <a:xfrm>
                <a:off x="4015559" y="2185269"/>
                <a:ext cx="193101" cy="184773"/>
              </a:xfrm>
              <a:custGeom>
                <a:avLst/>
                <a:gdLst>
                  <a:gd name="connsiteX0" fmla="*/ 179036 w 400652"/>
                  <a:gd name="connsiteY0" fmla="*/ 367846 h 383372"/>
                  <a:gd name="connsiteX1" fmla="*/ 142075 w 400652"/>
                  <a:gd name="connsiteY1" fmla="*/ 254159 h 383372"/>
                  <a:gd name="connsiteX2" fmla="*/ 22522 w 400652"/>
                  <a:gd name="connsiteY2" fmla="*/ 254159 h 383372"/>
                  <a:gd name="connsiteX3" fmla="*/ 9325 w 400652"/>
                  <a:gd name="connsiteY3" fmla="*/ 213489 h 383372"/>
                  <a:gd name="connsiteX4" fmla="*/ 106019 w 400652"/>
                  <a:gd name="connsiteY4" fmla="*/ 143233 h 383372"/>
                  <a:gd name="connsiteX5" fmla="*/ 69058 w 400652"/>
                  <a:gd name="connsiteY5" fmla="*/ 29546 h 383372"/>
                  <a:gd name="connsiteX6" fmla="*/ 103647 w 400652"/>
                  <a:gd name="connsiteY6" fmla="*/ 4402 h 383372"/>
                  <a:gd name="connsiteX7" fmla="*/ 200341 w 400652"/>
                  <a:gd name="connsiteY7" fmla="*/ 74658 h 383372"/>
                  <a:gd name="connsiteX8" fmla="*/ 297035 w 400652"/>
                  <a:gd name="connsiteY8" fmla="*/ 4402 h 383372"/>
                  <a:gd name="connsiteX9" fmla="*/ 331624 w 400652"/>
                  <a:gd name="connsiteY9" fmla="*/ 29546 h 383372"/>
                  <a:gd name="connsiteX10" fmla="*/ 294663 w 400652"/>
                  <a:gd name="connsiteY10" fmla="*/ 143233 h 383372"/>
                  <a:gd name="connsiteX11" fmla="*/ 391357 w 400652"/>
                  <a:gd name="connsiteY11" fmla="*/ 213489 h 383372"/>
                  <a:gd name="connsiteX12" fmla="*/ 378160 w 400652"/>
                  <a:gd name="connsiteY12" fmla="*/ 254159 h 383372"/>
                  <a:gd name="connsiteX13" fmla="*/ 258608 w 400652"/>
                  <a:gd name="connsiteY13" fmla="*/ 254159 h 383372"/>
                  <a:gd name="connsiteX14" fmla="*/ 221647 w 400652"/>
                  <a:gd name="connsiteY14" fmla="*/ 367846 h 383372"/>
                  <a:gd name="connsiteX15" fmla="*/ 179036 w 400652"/>
                  <a:gd name="connsiteY15" fmla="*/ 367846 h 38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652" h="383372">
                    <a:moveTo>
                      <a:pt x="179036" y="367846"/>
                    </a:moveTo>
                    <a:lnTo>
                      <a:pt x="142075" y="254159"/>
                    </a:lnTo>
                    <a:lnTo>
                      <a:pt x="22522" y="254159"/>
                    </a:lnTo>
                    <a:cubicBezTo>
                      <a:pt x="742" y="254159"/>
                      <a:pt x="-8315" y="226298"/>
                      <a:pt x="9325" y="213489"/>
                    </a:cubicBezTo>
                    <a:lnTo>
                      <a:pt x="106019" y="143233"/>
                    </a:lnTo>
                    <a:lnTo>
                      <a:pt x="69058" y="29546"/>
                    </a:lnTo>
                    <a:cubicBezTo>
                      <a:pt x="62330" y="8844"/>
                      <a:pt x="86007" y="-8364"/>
                      <a:pt x="103647" y="4402"/>
                    </a:cubicBezTo>
                    <a:lnTo>
                      <a:pt x="200341" y="74658"/>
                    </a:lnTo>
                    <a:lnTo>
                      <a:pt x="297035" y="4402"/>
                    </a:lnTo>
                    <a:cubicBezTo>
                      <a:pt x="314632" y="-8407"/>
                      <a:pt x="338352" y="8801"/>
                      <a:pt x="331624" y="29546"/>
                    </a:cubicBezTo>
                    <a:lnTo>
                      <a:pt x="294663" y="143233"/>
                    </a:lnTo>
                    <a:lnTo>
                      <a:pt x="391357" y="213489"/>
                    </a:lnTo>
                    <a:cubicBezTo>
                      <a:pt x="408954" y="226298"/>
                      <a:pt x="399897" y="254159"/>
                      <a:pt x="378160" y="254159"/>
                    </a:cubicBezTo>
                    <a:lnTo>
                      <a:pt x="258608" y="254159"/>
                    </a:lnTo>
                    <a:lnTo>
                      <a:pt x="221647" y="367846"/>
                    </a:lnTo>
                    <a:cubicBezTo>
                      <a:pt x="215048" y="388548"/>
                      <a:pt x="185764" y="388548"/>
                      <a:pt x="179036" y="36784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28" name="Freeform: Shape 27">
                <a:extLst>
                  <a:ext uri="{FF2B5EF4-FFF2-40B4-BE49-F238E27FC236}">
                    <a16:creationId xmlns:a16="http://schemas.microsoft.com/office/drawing/2014/main" id="{573A5ECE-7170-8D21-E166-37EFCE63E431}"/>
                  </a:ext>
                </a:extLst>
              </p:cNvPr>
              <p:cNvSpPr/>
              <p:nvPr/>
            </p:nvSpPr>
            <p:spPr>
              <a:xfrm>
                <a:off x="4520584" y="1947163"/>
                <a:ext cx="191055" cy="191061"/>
              </a:xfrm>
              <a:custGeom>
                <a:avLst/>
                <a:gdLst>
                  <a:gd name="connsiteX0" fmla="*/ 329232 w 396406"/>
                  <a:gd name="connsiteY0" fmla="*/ 359479 h 396420"/>
                  <a:gd name="connsiteX1" fmla="*/ 222704 w 396406"/>
                  <a:gd name="connsiteY1" fmla="*/ 305223 h 396420"/>
                  <a:gd name="connsiteX2" fmla="*/ 138172 w 396406"/>
                  <a:gd name="connsiteY2" fmla="*/ 389755 h 396420"/>
                  <a:gd name="connsiteX3" fmla="*/ 100090 w 396406"/>
                  <a:gd name="connsiteY3" fmla="*/ 370347 h 396420"/>
                  <a:gd name="connsiteX4" fmla="*/ 118808 w 396406"/>
                  <a:gd name="connsiteY4" fmla="*/ 252261 h 396420"/>
                  <a:gd name="connsiteX5" fmla="*/ 12280 w 396406"/>
                  <a:gd name="connsiteY5" fmla="*/ 198005 h 396420"/>
                  <a:gd name="connsiteX6" fmla="*/ 18965 w 396406"/>
                  <a:gd name="connsiteY6" fmla="*/ 155783 h 396420"/>
                  <a:gd name="connsiteX7" fmla="*/ 137051 w 396406"/>
                  <a:gd name="connsiteY7" fmla="*/ 137065 h 396420"/>
                  <a:gd name="connsiteX8" fmla="*/ 155769 w 396406"/>
                  <a:gd name="connsiteY8" fmla="*/ 18979 h 396420"/>
                  <a:gd name="connsiteX9" fmla="*/ 197992 w 396406"/>
                  <a:gd name="connsiteY9" fmla="*/ 12294 h 396420"/>
                  <a:gd name="connsiteX10" fmla="*/ 252247 w 396406"/>
                  <a:gd name="connsiteY10" fmla="*/ 118821 h 396420"/>
                  <a:gd name="connsiteX11" fmla="*/ 370333 w 396406"/>
                  <a:gd name="connsiteY11" fmla="*/ 100104 h 396420"/>
                  <a:gd name="connsiteX12" fmla="*/ 389741 w 396406"/>
                  <a:gd name="connsiteY12" fmla="*/ 138186 h 396420"/>
                  <a:gd name="connsiteX13" fmla="*/ 305209 w 396406"/>
                  <a:gd name="connsiteY13" fmla="*/ 222718 h 396420"/>
                  <a:gd name="connsiteX14" fmla="*/ 359465 w 396406"/>
                  <a:gd name="connsiteY14" fmla="*/ 329246 h 396420"/>
                  <a:gd name="connsiteX15" fmla="*/ 329232 w 396406"/>
                  <a:gd name="connsiteY15" fmla="*/ 359479 h 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06" h="396420">
                    <a:moveTo>
                      <a:pt x="329232" y="359479"/>
                    </a:moveTo>
                    <a:lnTo>
                      <a:pt x="222704" y="305223"/>
                    </a:lnTo>
                    <a:lnTo>
                      <a:pt x="138172" y="389755"/>
                    </a:lnTo>
                    <a:cubicBezTo>
                      <a:pt x="122775" y="405152"/>
                      <a:pt x="96683" y="391868"/>
                      <a:pt x="100090" y="370347"/>
                    </a:cubicBezTo>
                    <a:lnTo>
                      <a:pt x="118808" y="252261"/>
                    </a:lnTo>
                    <a:lnTo>
                      <a:pt x="12280" y="198005"/>
                    </a:lnTo>
                    <a:cubicBezTo>
                      <a:pt x="-7128" y="188129"/>
                      <a:pt x="-2513" y="159190"/>
                      <a:pt x="18965" y="155783"/>
                    </a:cubicBezTo>
                    <a:lnTo>
                      <a:pt x="137051" y="137065"/>
                    </a:lnTo>
                    <a:lnTo>
                      <a:pt x="155769" y="18979"/>
                    </a:lnTo>
                    <a:cubicBezTo>
                      <a:pt x="159176" y="-2542"/>
                      <a:pt x="188115" y="-7114"/>
                      <a:pt x="197992" y="12294"/>
                    </a:cubicBezTo>
                    <a:lnTo>
                      <a:pt x="252247" y="118821"/>
                    </a:lnTo>
                    <a:lnTo>
                      <a:pt x="370333" y="100104"/>
                    </a:lnTo>
                    <a:cubicBezTo>
                      <a:pt x="391855" y="96696"/>
                      <a:pt x="405138" y="122789"/>
                      <a:pt x="389741" y="138186"/>
                    </a:cubicBezTo>
                    <a:lnTo>
                      <a:pt x="305209" y="222718"/>
                    </a:lnTo>
                    <a:lnTo>
                      <a:pt x="359465" y="329246"/>
                    </a:lnTo>
                    <a:cubicBezTo>
                      <a:pt x="369341" y="348653"/>
                      <a:pt x="348596" y="369355"/>
                      <a:pt x="329232" y="359479"/>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29" name="Freeform: Shape 28">
                <a:extLst>
                  <a:ext uri="{FF2B5EF4-FFF2-40B4-BE49-F238E27FC236}">
                    <a16:creationId xmlns:a16="http://schemas.microsoft.com/office/drawing/2014/main" id="{D5F23468-CF0C-B0CA-0AFB-04DEF4E33E7C}"/>
                  </a:ext>
                </a:extLst>
              </p:cNvPr>
              <p:cNvSpPr/>
              <p:nvPr/>
            </p:nvSpPr>
            <p:spPr>
              <a:xfrm>
                <a:off x="4762124" y="1443402"/>
                <a:ext cx="184764" cy="193142"/>
              </a:xfrm>
              <a:custGeom>
                <a:avLst/>
                <a:gdLst>
                  <a:gd name="connsiteX0" fmla="*/ 367823 w 383354"/>
                  <a:gd name="connsiteY0" fmla="*/ 221703 h 400738"/>
                  <a:gd name="connsiteX1" fmla="*/ 254136 w 383354"/>
                  <a:gd name="connsiteY1" fmla="*/ 258664 h 400738"/>
                  <a:gd name="connsiteX2" fmla="*/ 254136 w 383354"/>
                  <a:gd name="connsiteY2" fmla="*/ 378216 h 400738"/>
                  <a:gd name="connsiteX3" fmla="*/ 213466 w 383354"/>
                  <a:gd name="connsiteY3" fmla="*/ 391414 h 400738"/>
                  <a:gd name="connsiteX4" fmla="*/ 143209 w 383354"/>
                  <a:gd name="connsiteY4" fmla="*/ 294720 h 400738"/>
                  <a:gd name="connsiteX5" fmla="*/ 29522 w 383354"/>
                  <a:gd name="connsiteY5" fmla="*/ 331681 h 400738"/>
                  <a:gd name="connsiteX6" fmla="*/ 4378 w 383354"/>
                  <a:gd name="connsiteY6" fmla="*/ 297092 h 400738"/>
                  <a:gd name="connsiteX7" fmla="*/ 74678 w 383354"/>
                  <a:gd name="connsiteY7" fmla="*/ 200311 h 400738"/>
                  <a:gd name="connsiteX8" fmla="*/ 4421 w 383354"/>
                  <a:gd name="connsiteY8" fmla="*/ 103617 h 400738"/>
                  <a:gd name="connsiteX9" fmla="*/ 29565 w 383354"/>
                  <a:gd name="connsiteY9" fmla="*/ 69028 h 400738"/>
                  <a:gd name="connsiteX10" fmla="*/ 143252 w 383354"/>
                  <a:gd name="connsiteY10" fmla="*/ 105989 h 400738"/>
                  <a:gd name="connsiteX11" fmla="*/ 213509 w 383354"/>
                  <a:gd name="connsiteY11" fmla="*/ 9295 h 400738"/>
                  <a:gd name="connsiteX12" fmla="*/ 254179 w 383354"/>
                  <a:gd name="connsiteY12" fmla="*/ 22492 h 400738"/>
                  <a:gd name="connsiteX13" fmla="*/ 254179 w 383354"/>
                  <a:gd name="connsiteY13" fmla="*/ 142044 h 400738"/>
                  <a:gd name="connsiteX14" fmla="*/ 367866 w 383354"/>
                  <a:gd name="connsiteY14" fmla="*/ 179006 h 400738"/>
                  <a:gd name="connsiteX15" fmla="*/ 367823 w 383354"/>
                  <a:gd name="connsiteY15" fmla="*/ 221703 h 4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354" h="400738">
                    <a:moveTo>
                      <a:pt x="367823" y="221703"/>
                    </a:moveTo>
                    <a:lnTo>
                      <a:pt x="254136" y="258664"/>
                    </a:lnTo>
                    <a:lnTo>
                      <a:pt x="254136" y="378216"/>
                    </a:lnTo>
                    <a:cubicBezTo>
                      <a:pt x="254136" y="399996"/>
                      <a:pt x="226275" y="409053"/>
                      <a:pt x="213466" y="391414"/>
                    </a:cubicBezTo>
                    <a:lnTo>
                      <a:pt x="143209" y="294720"/>
                    </a:lnTo>
                    <a:lnTo>
                      <a:pt x="29522" y="331681"/>
                    </a:lnTo>
                    <a:cubicBezTo>
                      <a:pt x="8821" y="338409"/>
                      <a:pt x="-8388" y="314731"/>
                      <a:pt x="4378" y="297092"/>
                    </a:cubicBezTo>
                    <a:lnTo>
                      <a:pt x="74678" y="200311"/>
                    </a:lnTo>
                    <a:lnTo>
                      <a:pt x="4421" y="103617"/>
                    </a:lnTo>
                    <a:cubicBezTo>
                      <a:pt x="-8388" y="86021"/>
                      <a:pt x="8821" y="62300"/>
                      <a:pt x="29565" y="69028"/>
                    </a:cubicBezTo>
                    <a:lnTo>
                      <a:pt x="143252" y="105989"/>
                    </a:lnTo>
                    <a:lnTo>
                      <a:pt x="213509" y="9295"/>
                    </a:lnTo>
                    <a:cubicBezTo>
                      <a:pt x="226318" y="-8302"/>
                      <a:pt x="254179" y="755"/>
                      <a:pt x="254179" y="22492"/>
                    </a:cubicBezTo>
                    <a:lnTo>
                      <a:pt x="254179" y="142044"/>
                    </a:lnTo>
                    <a:lnTo>
                      <a:pt x="367866" y="179006"/>
                    </a:lnTo>
                    <a:cubicBezTo>
                      <a:pt x="388524" y="185648"/>
                      <a:pt x="388524" y="214975"/>
                      <a:pt x="367823" y="221703"/>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30" name="Freeform: Shape 29">
                <a:extLst>
                  <a:ext uri="{FF2B5EF4-FFF2-40B4-BE49-F238E27FC236}">
                    <a16:creationId xmlns:a16="http://schemas.microsoft.com/office/drawing/2014/main" id="{4352FB81-77D7-BB6D-8DC5-2DF49C2D6D6D}"/>
                  </a:ext>
                </a:extLst>
              </p:cNvPr>
              <p:cNvSpPr/>
              <p:nvPr/>
            </p:nvSpPr>
            <p:spPr>
              <a:xfrm>
                <a:off x="4520534" y="941069"/>
                <a:ext cx="191061" cy="191055"/>
              </a:xfrm>
              <a:custGeom>
                <a:avLst/>
                <a:gdLst>
                  <a:gd name="connsiteX0" fmla="*/ 359479 w 396420"/>
                  <a:gd name="connsiteY0" fmla="*/ 67175 h 396406"/>
                  <a:gd name="connsiteX1" fmla="*/ 305223 w 396420"/>
                  <a:gd name="connsiteY1" fmla="*/ 173702 h 396406"/>
                  <a:gd name="connsiteX2" fmla="*/ 389755 w 396420"/>
                  <a:gd name="connsiteY2" fmla="*/ 258234 h 396406"/>
                  <a:gd name="connsiteX3" fmla="*/ 370347 w 396420"/>
                  <a:gd name="connsiteY3" fmla="*/ 296317 h 396406"/>
                  <a:gd name="connsiteX4" fmla="*/ 252261 w 396420"/>
                  <a:gd name="connsiteY4" fmla="*/ 277599 h 396406"/>
                  <a:gd name="connsiteX5" fmla="*/ 198005 w 396420"/>
                  <a:gd name="connsiteY5" fmla="*/ 384126 h 396406"/>
                  <a:gd name="connsiteX6" fmla="*/ 155783 w 396420"/>
                  <a:gd name="connsiteY6" fmla="*/ 377441 h 396406"/>
                  <a:gd name="connsiteX7" fmla="*/ 137065 w 396420"/>
                  <a:gd name="connsiteY7" fmla="*/ 259356 h 396406"/>
                  <a:gd name="connsiteX8" fmla="*/ 18979 w 396420"/>
                  <a:gd name="connsiteY8" fmla="*/ 240638 h 396406"/>
                  <a:gd name="connsiteX9" fmla="*/ 12294 w 396420"/>
                  <a:gd name="connsiteY9" fmla="*/ 198415 h 396406"/>
                  <a:gd name="connsiteX10" fmla="*/ 118821 w 396420"/>
                  <a:gd name="connsiteY10" fmla="*/ 144159 h 396406"/>
                  <a:gd name="connsiteX11" fmla="*/ 100104 w 396420"/>
                  <a:gd name="connsiteY11" fmla="*/ 26073 h 396406"/>
                  <a:gd name="connsiteX12" fmla="*/ 138186 w 396420"/>
                  <a:gd name="connsiteY12" fmla="*/ 6665 h 396406"/>
                  <a:gd name="connsiteX13" fmla="*/ 222718 w 396420"/>
                  <a:gd name="connsiteY13" fmla="*/ 91197 h 396406"/>
                  <a:gd name="connsiteX14" fmla="*/ 329245 w 396420"/>
                  <a:gd name="connsiteY14" fmla="*/ 36942 h 396406"/>
                  <a:gd name="connsiteX15" fmla="*/ 359479 w 396420"/>
                  <a:gd name="connsiteY15" fmla="*/ 67175 h 39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20" h="396406">
                    <a:moveTo>
                      <a:pt x="359479" y="67175"/>
                    </a:moveTo>
                    <a:lnTo>
                      <a:pt x="305223" y="173702"/>
                    </a:lnTo>
                    <a:lnTo>
                      <a:pt x="389755" y="258234"/>
                    </a:lnTo>
                    <a:cubicBezTo>
                      <a:pt x="405152" y="273631"/>
                      <a:pt x="391868" y="299724"/>
                      <a:pt x="370347" y="296317"/>
                    </a:cubicBezTo>
                    <a:lnTo>
                      <a:pt x="252261" y="277599"/>
                    </a:lnTo>
                    <a:lnTo>
                      <a:pt x="198005" y="384126"/>
                    </a:lnTo>
                    <a:cubicBezTo>
                      <a:pt x="188129" y="403534"/>
                      <a:pt x="159190" y="398920"/>
                      <a:pt x="155783" y="377441"/>
                    </a:cubicBezTo>
                    <a:lnTo>
                      <a:pt x="137065" y="259356"/>
                    </a:lnTo>
                    <a:lnTo>
                      <a:pt x="18979" y="240638"/>
                    </a:lnTo>
                    <a:cubicBezTo>
                      <a:pt x="-2542" y="237231"/>
                      <a:pt x="-7114" y="208291"/>
                      <a:pt x="12294" y="198415"/>
                    </a:cubicBezTo>
                    <a:lnTo>
                      <a:pt x="118821" y="144159"/>
                    </a:lnTo>
                    <a:lnTo>
                      <a:pt x="100104" y="26073"/>
                    </a:lnTo>
                    <a:cubicBezTo>
                      <a:pt x="96696" y="4552"/>
                      <a:pt x="122789" y="-8731"/>
                      <a:pt x="138186" y="6665"/>
                    </a:cubicBezTo>
                    <a:lnTo>
                      <a:pt x="222718" y="91197"/>
                    </a:lnTo>
                    <a:lnTo>
                      <a:pt x="329245" y="36942"/>
                    </a:lnTo>
                    <a:cubicBezTo>
                      <a:pt x="348653" y="27108"/>
                      <a:pt x="369398" y="47810"/>
                      <a:pt x="359479" y="67175"/>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grpSp>
        <p:grpSp>
          <p:nvGrpSpPr>
            <p:cNvPr id="5" name="Group 4">
              <a:extLst>
                <a:ext uri="{FF2B5EF4-FFF2-40B4-BE49-F238E27FC236}">
                  <a16:creationId xmlns:a16="http://schemas.microsoft.com/office/drawing/2014/main" id="{973D206F-DC75-0A33-E8AD-BF170D1353EA}"/>
                </a:ext>
              </a:extLst>
            </p:cNvPr>
            <p:cNvGrpSpPr/>
            <p:nvPr/>
          </p:nvGrpSpPr>
          <p:grpSpPr>
            <a:xfrm>
              <a:off x="3793943" y="1046538"/>
              <a:ext cx="770791" cy="777597"/>
              <a:chOff x="1632014" y="3157823"/>
              <a:chExt cx="2324935" cy="2345462"/>
            </a:xfrm>
            <a:solidFill>
              <a:schemeClr val="bg1"/>
            </a:solidFill>
          </p:grpSpPr>
          <p:sp>
            <p:nvSpPr>
              <p:cNvPr id="18" name="Freeform: Shape 17">
                <a:extLst>
                  <a:ext uri="{FF2B5EF4-FFF2-40B4-BE49-F238E27FC236}">
                    <a16:creationId xmlns:a16="http://schemas.microsoft.com/office/drawing/2014/main" id="{3D07BE69-9375-63F0-E9F3-01050ED34534}"/>
                  </a:ext>
                </a:extLst>
              </p:cNvPr>
              <p:cNvSpPr/>
              <p:nvPr/>
            </p:nvSpPr>
            <p:spPr>
              <a:xfrm>
                <a:off x="1834587" y="3359870"/>
                <a:ext cx="1095115" cy="1091372"/>
              </a:xfrm>
              <a:custGeom>
                <a:avLst/>
                <a:gdLst>
                  <a:gd name="connsiteX0" fmla="*/ 1095116 w 1095115"/>
                  <a:gd name="connsiteY0" fmla="*/ 535163 h 1091371"/>
                  <a:gd name="connsiteX1" fmla="*/ 556209 w 1095115"/>
                  <a:gd name="connsiteY1" fmla="*/ 0 h 1091371"/>
                  <a:gd name="connsiteX2" fmla="*/ 0 w 1095115"/>
                  <a:gd name="connsiteY2" fmla="*/ 556209 h 1091371"/>
                  <a:gd name="connsiteX3" fmla="*/ 538778 w 1095115"/>
                  <a:gd name="connsiteY3" fmla="*/ 1091372 h 1091371"/>
                </a:gdLst>
                <a:ahLst/>
                <a:cxnLst>
                  <a:cxn ang="0">
                    <a:pos x="connsiteX0" y="connsiteY0"/>
                  </a:cxn>
                  <a:cxn ang="0">
                    <a:pos x="connsiteX1" y="connsiteY1"/>
                  </a:cxn>
                  <a:cxn ang="0">
                    <a:pos x="connsiteX2" y="connsiteY2"/>
                  </a:cxn>
                  <a:cxn ang="0">
                    <a:pos x="connsiteX3" y="connsiteY3"/>
                  </a:cxn>
                </a:cxnLst>
                <a:rect l="l" t="t" r="r" b="b"/>
                <a:pathLst>
                  <a:path w="1095115" h="1091371">
                    <a:moveTo>
                      <a:pt x="1095116" y="535163"/>
                    </a:moveTo>
                    <a:lnTo>
                      <a:pt x="556209" y="0"/>
                    </a:lnTo>
                    <a:lnTo>
                      <a:pt x="0" y="556209"/>
                    </a:lnTo>
                    <a:lnTo>
                      <a:pt x="538778" y="1091372"/>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19" name="Freeform: Shape 18">
                <a:extLst>
                  <a:ext uri="{FF2B5EF4-FFF2-40B4-BE49-F238E27FC236}">
                    <a16:creationId xmlns:a16="http://schemas.microsoft.com/office/drawing/2014/main" id="{3A279E15-2362-641F-65D5-522C589E6719}"/>
                  </a:ext>
                </a:extLst>
              </p:cNvPr>
              <p:cNvSpPr/>
              <p:nvPr/>
            </p:nvSpPr>
            <p:spPr>
              <a:xfrm>
                <a:off x="2441065" y="3157823"/>
                <a:ext cx="679947" cy="675729"/>
              </a:xfrm>
              <a:custGeom>
                <a:avLst/>
                <a:gdLst>
                  <a:gd name="connsiteX0" fmla="*/ 534139 w 679947"/>
                  <a:gd name="connsiteY0" fmla="*/ 651400 h 675729"/>
                  <a:gd name="connsiteX1" fmla="*/ 652159 w 679947"/>
                  <a:gd name="connsiteY1" fmla="*/ 651400 h 675729"/>
                  <a:gd name="connsiteX2" fmla="*/ 657123 w 679947"/>
                  <a:gd name="connsiteY2" fmla="*/ 646437 h 675729"/>
                  <a:gd name="connsiteX3" fmla="*/ 662447 w 679947"/>
                  <a:gd name="connsiteY3" fmla="*/ 534831 h 675729"/>
                  <a:gd name="connsiteX4" fmla="*/ 141229 w 679947"/>
                  <a:gd name="connsiteY4" fmla="*/ 16143 h 675729"/>
                  <a:gd name="connsiteX5" fmla="*/ 30230 w 679947"/>
                  <a:gd name="connsiteY5" fmla="*/ 22560 h 675729"/>
                  <a:gd name="connsiteX6" fmla="*/ 24058 w 679947"/>
                  <a:gd name="connsiteY6" fmla="*/ 28489 h 675729"/>
                  <a:gd name="connsiteX7" fmla="*/ 24058 w 679947"/>
                  <a:gd name="connsiteY7" fmla="*/ 144937 h 6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947" h="675729">
                    <a:moveTo>
                      <a:pt x="534139" y="651400"/>
                    </a:moveTo>
                    <a:cubicBezTo>
                      <a:pt x="566821" y="683839"/>
                      <a:pt x="619599" y="683839"/>
                      <a:pt x="652159" y="651400"/>
                    </a:cubicBezTo>
                    <a:lnTo>
                      <a:pt x="657123" y="646437"/>
                    </a:lnTo>
                    <a:cubicBezTo>
                      <a:pt x="685448" y="615327"/>
                      <a:pt x="687625" y="568481"/>
                      <a:pt x="662447" y="534831"/>
                    </a:cubicBezTo>
                    <a:cubicBezTo>
                      <a:pt x="530144" y="327234"/>
                      <a:pt x="307919" y="109365"/>
                      <a:pt x="141229" y="16143"/>
                    </a:cubicBezTo>
                    <a:cubicBezTo>
                      <a:pt x="107215" y="-7581"/>
                      <a:pt x="61337" y="-4918"/>
                      <a:pt x="30230" y="22560"/>
                    </a:cubicBezTo>
                    <a:lnTo>
                      <a:pt x="24058" y="28489"/>
                    </a:lnTo>
                    <a:cubicBezTo>
                      <a:pt x="-8019" y="60688"/>
                      <a:pt x="-8019" y="112859"/>
                      <a:pt x="24058" y="144937"/>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20" name="Freeform: Shape 19">
                <a:extLst>
                  <a:ext uri="{FF2B5EF4-FFF2-40B4-BE49-F238E27FC236}">
                    <a16:creationId xmlns:a16="http://schemas.microsoft.com/office/drawing/2014/main" id="{03B81634-F8F2-AF92-FC0C-489EA5A51339}"/>
                  </a:ext>
                </a:extLst>
              </p:cNvPr>
              <p:cNvSpPr/>
              <p:nvPr/>
            </p:nvSpPr>
            <p:spPr>
              <a:xfrm>
                <a:off x="1632014" y="3965765"/>
                <a:ext cx="679734" cy="676652"/>
              </a:xfrm>
              <a:custGeom>
                <a:avLst/>
                <a:gdLst>
                  <a:gd name="connsiteX0" fmla="*/ 655282 w 679734"/>
                  <a:gd name="connsiteY0" fmla="*/ 531365 h 676652"/>
                  <a:gd name="connsiteX1" fmla="*/ 679734 w 679734"/>
                  <a:gd name="connsiteY1" fmla="*/ 590194 h 676652"/>
                  <a:gd name="connsiteX2" fmla="*/ 655282 w 679734"/>
                  <a:gd name="connsiteY2" fmla="*/ 649143 h 676652"/>
                  <a:gd name="connsiteX3" fmla="*/ 650683 w 679734"/>
                  <a:gd name="connsiteY3" fmla="*/ 653742 h 676652"/>
                  <a:gd name="connsiteX4" fmla="*/ 650562 w 679734"/>
                  <a:gd name="connsiteY4" fmla="*/ 653742 h 676652"/>
                  <a:gd name="connsiteX5" fmla="*/ 538473 w 679734"/>
                  <a:gd name="connsiteY5" fmla="*/ 659310 h 676652"/>
                  <a:gd name="connsiteX6" fmla="*/ 16273 w 679734"/>
                  <a:gd name="connsiteY6" fmla="*/ 141474 h 676652"/>
                  <a:gd name="connsiteX7" fmla="*/ 22205 w 679734"/>
                  <a:gd name="connsiteY7" fmla="*/ 30837 h 676652"/>
                  <a:gd name="connsiteX8" fmla="*/ 28619 w 679734"/>
                  <a:gd name="connsiteY8" fmla="*/ 24058 h 676652"/>
                  <a:gd name="connsiteX9" fmla="*/ 145793 w 679734"/>
                  <a:gd name="connsiteY9" fmla="*/ 24058 h 67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9734" h="676652">
                    <a:moveTo>
                      <a:pt x="655282" y="531365"/>
                    </a:moveTo>
                    <a:cubicBezTo>
                      <a:pt x="670897" y="546859"/>
                      <a:pt x="679734" y="568164"/>
                      <a:pt x="679734" y="590194"/>
                    </a:cubicBezTo>
                    <a:cubicBezTo>
                      <a:pt x="679734" y="612345"/>
                      <a:pt x="670897" y="633528"/>
                      <a:pt x="655282" y="649143"/>
                    </a:cubicBezTo>
                    <a:lnTo>
                      <a:pt x="650683" y="653742"/>
                    </a:lnTo>
                    <a:lnTo>
                      <a:pt x="650562" y="653742"/>
                    </a:lnTo>
                    <a:cubicBezTo>
                      <a:pt x="619331" y="682068"/>
                      <a:pt x="572366" y="684366"/>
                      <a:pt x="538473" y="659310"/>
                    </a:cubicBezTo>
                    <a:cubicBezTo>
                      <a:pt x="330151" y="528215"/>
                      <a:pt x="110813" y="307544"/>
                      <a:pt x="16273" y="141474"/>
                    </a:cubicBezTo>
                    <a:cubicBezTo>
                      <a:pt x="-7453" y="107703"/>
                      <a:pt x="-5031" y="62068"/>
                      <a:pt x="22205" y="30837"/>
                    </a:cubicBezTo>
                    <a:lnTo>
                      <a:pt x="28619" y="24058"/>
                    </a:lnTo>
                    <a:cubicBezTo>
                      <a:pt x="61180" y="-8019"/>
                      <a:pt x="113351" y="-8019"/>
                      <a:pt x="145793" y="24058"/>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21" name="Freeform: Shape 20">
                <a:extLst>
                  <a:ext uri="{FF2B5EF4-FFF2-40B4-BE49-F238E27FC236}">
                    <a16:creationId xmlns:a16="http://schemas.microsoft.com/office/drawing/2014/main" id="{001619FE-D90B-92DB-7932-D06C115B33E4}"/>
                  </a:ext>
                </a:extLst>
              </p:cNvPr>
              <p:cNvSpPr/>
              <p:nvPr/>
            </p:nvSpPr>
            <p:spPr>
              <a:xfrm>
                <a:off x="2636773" y="4158189"/>
                <a:ext cx="1320176" cy="1312728"/>
              </a:xfrm>
              <a:custGeom>
                <a:avLst/>
                <a:gdLst>
                  <a:gd name="connsiteX0" fmla="*/ 1256605 w 1320176"/>
                  <a:gd name="connsiteY0" fmla="*/ 1249085 h 1312728"/>
                  <a:gd name="connsiteX1" fmla="*/ 1280440 w 1320176"/>
                  <a:gd name="connsiteY1" fmla="*/ 1225250 h 1312728"/>
                  <a:gd name="connsiteX2" fmla="*/ 1253816 w 1320176"/>
                  <a:gd name="connsiteY2" fmla="*/ 956264 h 1312728"/>
                  <a:gd name="connsiteX3" fmla="*/ 167408 w 1320176"/>
                  <a:gd name="connsiteY3" fmla="*/ 0 h 1312728"/>
                  <a:gd name="connsiteX4" fmla="*/ 82555 w 1320176"/>
                  <a:gd name="connsiteY4" fmla="*/ 82433 h 1312728"/>
                  <a:gd name="connsiteX5" fmla="*/ 0 w 1320176"/>
                  <a:gd name="connsiteY5" fmla="*/ 167286 h 1312728"/>
                  <a:gd name="connsiteX6" fmla="*/ 963779 w 1320176"/>
                  <a:gd name="connsiteY6" fmla="*/ 1247045 h 1312728"/>
                  <a:gd name="connsiteX7" fmla="*/ 1233338 w 1320176"/>
                  <a:gd name="connsiteY7" fmla="*/ 1273049 h 1312728"/>
                  <a:gd name="connsiteX8" fmla="*/ 1256579 w 1320176"/>
                  <a:gd name="connsiteY8" fmla="*/ 1249085 h 13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176" h="1312728">
                    <a:moveTo>
                      <a:pt x="1256605" y="1249085"/>
                    </a:moveTo>
                    <a:cubicBezTo>
                      <a:pt x="1267141" y="1243766"/>
                      <a:pt x="1271143" y="1232016"/>
                      <a:pt x="1280440" y="1225250"/>
                    </a:cubicBezTo>
                    <a:cubicBezTo>
                      <a:pt x="1342312" y="1142202"/>
                      <a:pt x="1330795" y="1025633"/>
                      <a:pt x="1253816" y="956264"/>
                    </a:cubicBezTo>
                    <a:lnTo>
                      <a:pt x="167408" y="0"/>
                    </a:lnTo>
                    <a:lnTo>
                      <a:pt x="82555" y="82433"/>
                    </a:lnTo>
                    <a:lnTo>
                      <a:pt x="0" y="167286"/>
                    </a:lnTo>
                    <a:lnTo>
                      <a:pt x="963779" y="1247045"/>
                    </a:lnTo>
                    <a:cubicBezTo>
                      <a:pt x="1033744" y="1323405"/>
                      <a:pt x="1150071" y="1334664"/>
                      <a:pt x="1233338" y="1273049"/>
                    </a:cubicBezTo>
                    <a:cubicBezTo>
                      <a:pt x="1239510" y="1263753"/>
                      <a:pt x="1251621" y="1259389"/>
                      <a:pt x="1256579" y="1249085"/>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22" name="Freeform: Shape 21">
                <a:extLst>
                  <a:ext uri="{FF2B5EF4-FFF2-40B4-BE49-F238E27FC236}">
                    <a16:creationId xmlns:a16="http://schemas.microsoft.com/office/drawing/2014/main" id="{B29991E2-C4CB-0BAF-CB3F-DE64E119D855}"/>
                  </a:ext>
                </a:extLst>
              </p:cNvPr>
              <p:cNvSpPr/>
              <p:nvPr/>
            </p:nvSpPr>
            <p:spPr>
              <a:xfrm>
                <a:off x="1673715" y="5074412"/>
                <a:ext cx="1481252" cy="428873"/>
              </a:xfrm>
              <a:custGeom>
                <a:avLst/>
                <a:gdLst>
                  <a:gd name="connsiteX0" fmla="*/ 1282612 w 1481252"/>
                  <a:gd name="connsiteY0" fmla="*/ 0 h 428873"/>
                  <a:gd name="connsiteX1" fmla="*/ 1344830 w 1481252"/>
                  <a:gd name="connsiteY1" fmla="*/ 70087 h 428873"/>
                  <a:gd name="connsiteX2" fmla="*/ 1344830 w 1481252"/>
                  <a:gd name="connsiteY2" fmla="*/ 144048 h 428873"/>
                  <a:gd name="connsiteX3" fmla="*/ 1403418 w 1481252"/>
                  <a:gd name="connsiteY3" fmla="*/ 144048 h 428873"/>
                  <a:gd name="connsiteX4" fmla="*/ 1481252 w 1481252"/>
                  <a:gd name="connsiteY4" fmla="*/ 222243 h 428873"/>
                  <a:gd name="connsiteX5" fmla="*/ 1481252 w 1481252"/>
                  <a:gd name="connsiteY5" fmla="*/ 428874 h 428873"/>
                  <a:gd name="connsiteX6" fmla="*/ 0 w 1481252"/>
                  <a:gd name="connsiteY6" fmla="*/ 428874 h 428873"/>
                  <a:gd name="connsiteX7" fmla="*/ 0 w 1481252"/>
                  <a:gd name="connsiteY7" fmla="*/ 222243 h 428873"/>
                  <a:gd name="connsiteX8" fmla="*/ 77713 w 1481252"/>
                  <a:gd name="connsiteY8" fmla="*/ 144048 h 428873"/>
                  <a:gd name="connsiteX9" fmla="*/ 136301 w 1481252"/>
                  <a:gd name="connsiteY9" fmla="*/ 144048 h 428873"/>
                  <a:gd name="connsiteX10" fmla="*/ 136301 w 1481252"/>
                  <a:gd name="connsiteY10" fmla="*/ 70087 h 428873"/>
                  <a:gd name="connsiteX11" fmla="*/ 198641 w 1481252"/>
                  <a:gd name="connsiteY11" fmla="*/ 0 h 4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1252" h="428873">
                    <a:moveTo>
                      <a:pt x="1282612" y="0"/>
                    </a:moveTo>
                    <a:lnTo>
                      <a:pt x="1344830" y="70087"/>
                    </a:lnTo>
                    <a:lnTo>
                      <a:pt x="1344830" y="144048"/>
                    </a:lnTo>
                    <a:lnTo>
                      <a:pt x="1403418" y="144048"/>
                    </a:lnTo>
                    <a:lnTo>
                      <a:pt x="1481252" y="222243"/>
                    </a:lnTo>
                    <a:lnTo>
                      <a:pt x="1481252" y="428874"/>
                    </a:lnTo>
                    <a:lnTo>
                      <a:pt x="0" y="428874"/>
                    </a:lnTo>
                    <a:lnTo>
                      <a:pt x="0" y="222243"/>
                    </a:lnTo>
                    <a:lnTo>
                      <a:pt x="77713" y="144048"/>
                    </a:lnTo>
                    <a:lnTo>
                      <a:pt x="136301" y="144048"/>
                    </a:lnTo>
                    <a:lnTo>
                      <a:pt x="136301" y="70087"/>
                    </a:lnTo>
                    <a:lnTo>
                      <a:pt x="198641" y="0"/>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grpSp>
      </p:grpSp>
      <p:pic>
        <p:nvPicPr>
          <p:cNvPr id="6" name="Graphic 5">
            <a:extLst>
              <a:ext uri="{FF2B5EF4-FFF2-40B4-BE49-F238E27FC236}">
                <a16:creationId xmlns:a16="http://schemas.microsoft.com/office/drawing/2014/main" id="{27760386-59EB-91A0-F158-03FCB412DE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146694" y="8554025"/>
            <a:ext cx="906260" cy="906260"/>
          </a:xfrm>
          <a:prstGeom prst="rect">
            <a:avLst/>
          </a:prstGeom>
        </p:spPr>
      </p:pic>
      <p:sp>
        <p:nvSpPr>
          <p:cNvPr id="7" name="TextBox 6">
            <a:extLst>
              <a:ext uri="{FF2B5EF4-FFF2-40B4-BE49-F238E27FC236}">
                <a16:creationId xmlns:a16="http://schemas.microsoft.com/office/drawing/2014/main" id="{D392319E-B676-363A-A485-55099D63D6FB}"/>
              </a:ext>
            </a:extLst>
          </p:cNvPr>
          <p:cNvSpPr txBox="1"/>
          <p:nvPr/>
        </p:nvSpPr>
        <p:spPr>
          <a:xfrm>
            <a:off x="7892323" y="10437335"/>
            <a:ext cx="3424292" cy="646331"/>
          </a:xfrm>
          <a:prstGeom prst="rect">
            <a:avLst/>
          </a:prstGeom>
          <a:noFill/>
        </p:spPr>
        <p:txBody>
          <a:bodyPr wrap="square">
            <a:spAutoFit/>
          </a:bodyPr>
          <a:lstStyle/>
          <a:p>
            <a:pPr algn="ctr"/>
            <a:r>
              <a:rPr lang="en-US" sz="1800" b="0" i="0" u="none" strike="noStrike" cap="none" dirty="0">
                <a:solidFill>
                  <a:schemeClr val="accent1"/>
                </a:solidFill>
                <a:latin typeface="Poppins" panose="00000500000000000000" pitchFamily="2" charset="0"/>
                <a:ea typeface="Open Sans" panose="020B0606030504020204" pitchFamily="34" charset="0"/>
                <a:cs typeface="Poppins" panose="00000500000000000000" pitchFamily="2" charset="0"/>
                <a:sym typeface="Calibri"/>
              </a:rPr>
              <a:t>Market conduct and consumer protection</a:t>
            </a:r>
            <a:endParaRPr lang="en-GB" sz="1800" dirty="0">
              <a:solidFill>
                <a:schemeClr val="accent1"/>
              </a:solidFill>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CBEBDBF8-AA6B-6AD4-8D0F-324AC37D003D}"/>
              </a:ext>
            </a:extLst>
          </p:cNvPr>
          <p:cNvSpPr txBox="1"/>
          <p:nvPr/>
        </p:nvSpPr>
        <p:spPr>
          <a:xfrm>
            <a:off x="7645417" y="9561373"/>
            <a:ext cx="3918104" cy="830997"/>
          </a:xfrm>
          <a:prstGeom prst="rect">
            <a:avLst/>
          </a:prstGeom>
          <a:noFill/>
        </p:spPr>
        <p:txBody>
          <a:bodyPr wrap="square">
            <a:spAutoFit/>
          </a:bodyPr>
          <a:lstStyle/>
          <a:p>
            <a:pPr algn="ctr"/>
            <a:r>
              <a:rPr lang="en-GB" sz="2400" b="0" i="0" u="none" strike="noStrike" cap="none" dirty="0">
                <a:solidFill>
                  <a:schemeClr val="accent1"/>
                </a:solidFill>
                <a:latin typeface="+mj-lt"/>
                <a:ea typeface="Open Sans" panose="020B0606030504020204" pitchFamily="34" charset="0"/>
                <a:cs typeface="Poppins Bold" panose="00000800000000000000" pitchFamily="2" charset="0"/>
                <a:sym typeface="Calibri"/>
              </a:rPr>
              <a:t>Financial Conduct Authority (FCA) </a:t>
            </a:r>
            <a:endParaRPr lang="en-GB" sz="2400" dirty="0">
              <a:solidFill>
                <a:schemeClr val="accent1"/>
              </a:solidFill>
              <a:latin typeface="+mj-lt"/>
              <a:cs typeface="Poppins Bold" panose="00000800000000000000" pitchFamily="2" charset="0"/>
            </a:endParaRPr>
          </a:p>
        </p:txBody>
      </p:sp>
      <p:pic>
        <p:nvPicPr>
          <p:cNvPr id="9" name="Graphic 8">
            <a:extLst>
              <a:ext uri="{FF2B5EF4-FFF2-40B4-BE49-F238E27FC236}">
                <a16:creationId xmlns:a16="http://schemas.microsoft.com/office/drawing/2014/main" id="{540229C6-65EC-5493-3838-D9A4AE9B0F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9595" y="8362987"/>
            <a:ext cx="1186708" cy="1186708"/>
          </a:xfrm>
          <a:prstGeom prst="rect">
            <a:avLst/>
          </a:prstGeom>
        </p:spPr>
      </p:pic>
      <p:sp>
        <p:nvSpPr>
          <p:cNvPr id="10" name="TextBox 9">
            <a:extLst>
              <a:ext uri="{FF2B5EF4-FFF2-40B4-BE49-F238E27FC236}">
                <a16:creationId xmlns:a16="http://schemas.microsoft.com/office/drawing/2014/main" id="{3266336A-ECB6-EEAF-1864-06AFC4047D42}"/>
              </a:ext>
            </a:extLst>
          </p:cNvPr>
          <p:cNvSpPr txBox="1"/>
          <p:nvPr/>
        </p:nvSpPr>
        <p:spPr>
          <a:xfrm>
            <a:off x="1040803" y="10431909"/>
            <a:ext cx="3424292" cy="646331"/>
          </a:xfrm>
          <a:prstGeom prst="rect">
            <a:avLst/>
          </a:prstGeom>
          <a:noFill/>
        </p:spPr>
        <p:txBody>
          <a:bodyPr wrap="square">
            <a:spAutoFit/>
          </a:bodyPr>
          <a:lstStyle/>
          <a:p>
            <a:pPr algn="ctr"/>
            <a:r>
              <a:rPr lang="en-US" sz="1800" b="0" i="0" u="none" strike="noStrike" cap="none" dirty="0">
                <a:solidFill>
                  <a:schemeClr val="accent3">
                    <a:lumMod val="40000"/>
                    <a:lumOff val="60000"/>
                  </a:schemeClr>
                </a:solidFill>
                <a:latin typeface="Poppins" panose="00000500000000000000" pitchFamily="2" charset="0"/>
                <a:ea typeface="Open Sans" panose="020B0606030504020204" pitchFamily="34" charset="0"/>
                <a:cs typeface="Poppins" panose="00000500000000000000" pitchFamily="2" charset="0"/>
                <a:sym typeface="Calibri"/>
              </a:rPr>
              <a:t>Maintenance of financial system stability</a:t>
            </a:r>
            <a:endParaRPr lang="en-GB" sz="1800" dirty="0">
              <a:solidFill>
                <a:schemeClr val="accent3">
                  <a:lumMod val="40000"/>
                  <a:lumOff val="60000"/>
                </a:schemeClr>
              </a:solidFill>
              <a:latin typeface="Poppins" panose="00000500000000000000" pitchFamily="2" charset="0"/>
              <a:cs typeface="Poppins" panose="00000500000000000000" pitchFamily="2" charset="0"/>
            </a:endParaRPr>
          </a:p>
        </p:txBody>
      </p:sp>
      <p:sp>
        <p:nvSpPr>
          <p:cNvPr id="11" name="TextBox 10">
            <a:extLst>
              <a:ext uri="{FF2B5EF4-FFF2-40B4-BE49-F238E27FC236}">
                <a16:creationId xmlns:a16="http://schemas.microsoft.com/office/drawing/2014/main" id="{5C547F27-BA39-C724-C3F3-81246C881DAC}"/>
              </a:ext>
            </a:extLst>
          </p:cNvPr>
          <p:cNvSpPr txBox="1"/>
          <p:nvPr/>
        </p:nvSpPr>
        <p:spPr>
          <a:xfrm>
            <a:off x="793897" y="9555947"/>
            <a:ext cx="3918104" cy="830997"/>
          </a:xfrm>
          <a:prstGeom prst="rect">
            <a:avLst/>
          </a:prstGeom>
          <a:noFill/>
        </p:spPr>
        <p:txBody>
          <a:bodyPr wrap="square">
            <a:spAutoFit/>
          </a:bodyPr>
          <a:lstStyle/>
          <a:p>
            <a:pPr algn="ctr"/>
            <a:r>
              <a:rPr lang="en-GB" sz="2400" b="0" i="0" u="none" strike="noStrike" cap="none" dirty="0">
                <a:solidFill>
                  <a:schemeClr val="accent3">
                    <a:lumMod val="40000"/>
                    <a:lumOff val="60000"/>
                  </a:schemeClr>
                </a:solidFill>
                <a:latin typeface="+mj-lt"/>
                <a:ea typeface="Open Sans" panose="020B0606030504020204" pitchFamily="34" charset="0"/>
                <a:cs typeface="Poppins Bold" panose="00000800000000000000" pitchFamily="2" charset="0"/>
                <a:sym typeface="Calibri"/>
              </a:rPr>
              <a:t>Prudential Regulation Authority (PRA) </a:t>
            </a:r>
            <a:endParaRPr lang="en-GB" sz="2400" dirty="0">
              <a:solidFill>
                <a:schemeClr val="accent3">
                  <a:lumMod val="40000"/>
                  <a:lumOff val="60000"/>
                </a:schemeClr>
              </a:solidFill>
              <a:latin typeface="+mj-lt"/>
              <a:cs typeface="Poppins Bold" panose="00000800000000000000" pitchFamily="2" charset="0"/>
            </a:endParaRPr>
          </a:p>
        </p:txBody>
      </p:sp>
      <p:grpSp>
        <p:nvGrpSpPr>
          <p:cNvPr id="12" name="Graphic 18">
            <a:extLst>
              <a:ext uri="{FF2B5EF4-FFF2-40B4-BE49-F238E27FC236}">
                <a16:creationId xmlns:a16="http://schemas.microsoft.com/office/drawing/2014/main" id="{263C5262-F331-4D24-71A1-F874AE3BD6EE}"/>
              </a:ext>
            </a:extLst>
          </p:cNvPr>
          <p:cNvGrpSpPr/>
          <p:nvPr/>
        </p:nvGrpSpPr>
        <p:grpSpPr>
          <a:xfrm>
            <a:off x="1571405" y="7855854"/>
            <a:ext cx="9146724" cy="7952702"/>
            <a:chOff x="1123609" y="992761"/>
            <a:chExt cx="6562534" cy="5705855"/>
          </a:xfrm>
        </p:grpSpPr>
        <p:sp>
          <p:nvSpPr>
            <p:cNvPr id="13" name="Freeform: Shape 12">
              <a:extLst>
                <a:ext uri="{FF2B5EF4-FFF2-40B4-BE49-F238E27FC236}">
                  <a16:creationId xmlns:a16="http://schemas.microsoft.com/office/drawing/2014/main" id="{64CBE83B-5CD2-0A97-4A06-EBC36A8CE40B}"/>
                </a:ext>
              </a:extLst>
            </p:cNvPr>
            <p:cNvSpPr/>
            <p:nvPr/>
          </p:nvSpPr>
          <p:spPr>
            <a:xfrm>
              <a:off x="1409931" y="2938147"/>
              <a:ext cx="5989320" cy="3595306"/>
            </a:xfrm>
            <a:custGeom>
              <a:avLst/>
              <a:gdLst>
                <a:gd name="connsiteX0" fmla="*/ 5989320 w 5989320"/>
                <a:gd name="connsiteY0" fmla="*/ 3595307 h 3595306"/>
                <a:gd name="connsiteX1" fmla="*/ 0 w 5989320"/>
                <a:gd name="connsiteY1" fmla="*/ 3595307 h 3595306"/>
                <a:gd name="connsiteX2" fmla="*/ 1988820 w 5989320"/>
                <a:gd name="connsiteY2" fmla="*/ 138874 h 3595306"/>
                <a:gd name="connsiteX3" fmla="*/ 1989392 w 5989320"/>
                <a:gd name="connsiteY3" fmla="*/ 139446 h 3595306"/>
                <a:gd name="connsiteX4" fmla="*/ 2256282 w 5989320"/>
                <a:gd name="connsiteY4" fmla="*/ 346900 h 3595306"/>
                <a:gd name="connsiteX5" fmla="*/ 2310003 w 5989320"/>
                <a:gd name="connsiteY5" fmla="*/ 380048 h 3595306"/>
                <a:gd name="connsiteX6" fmla="*/ 2380298 w 5989320"/>
                <a:gd name="connsiteY6" fmla="*/ 432626 h 3595306"/>
                <a:gd name="connsiteX7" fmla="*/ 2384298 w 5989320"/>
                <a:gd name="connsiteY7" fmla="*/ 436626 h 3595306"/>
                <a:gd name="connsiteX8" fmla="*/ 2433447 w 5989320"/>
                <a:gd name="connsiteY8" fmla="*/ 452628 h 3595306"/>
                <a:gd name="connsiteX9" fmla="*/ 2482596 w 5989320"/>
                <a:gd name="connsiteY9" fmla="*/ 436626 h 3595306"/>
                <a:gd name="connsiteX10" fmla="*/ 2485454 w 5989320"/>
                <a:gd name="connsiteY10" fmla="*/ 434340 h 3595306"/>
                <a:gd name="connsiteX11" fmla="*/ 2572321 w 5989320"/>
                <a:gd name="connsiteY11" fmla="*/ 354901 h 3595306"/>
                <a:gd name="connsiteX12" fmla="*/ 2932366 w 5989320"/>
                <a:gd name="connsiteY12" fmla="*/ 25718 h 3595306"/>
                <a:gd name="connsiteX13" fmla="*/ 2942654 w 5989320"/>
                <a:gd name="connsiteY13" fmla="*/ 17716 h 3595306"/>
                <a:gd name="connsiteX14" fmla="*/ 2998089 w 5989320"/>
                <a:gd name="connsiteY14" fmla="*/ 0 h 3595306"/>
                <a:gd name="connsiteX15" fmla="*/ 3063811 w 5989320"/>
                <a:gd name="connsiteY15" fmla="*/ 25718 h 3595306"/>
                <a:gd name="connsiteX16" fmla="*/ 3513011 w 5989320"/>
                <a:gd name="connsiteY16" fmla="*/ 436054 h 3595306"/>
                <a:gd name="connsiteX17" fmla="*/ 3514154 w 5989320"/>
                <a:gd name="connsiteY17" fmla="*/ 437198 h 3595306"/>
                <a:gd name="connsiteX18" fmla="*/ 3540443 w 5989320"/>
                <a:gd name="connsiteY18" fmla="*/ 451485 h 3595306"/>
                <a:gd name="connsiteX19" fmla="*/ 3547301 w 5989320"/>
                <a:gd name="connsiteY19" fmla="*/ 453199 h 3595306"/>
                <a:gd name="connsiteX20" fmla="*/ 3566160 w 5989320"/>
                <a:gd name="connsiteY20" fmla="*/ 454914 h 3595306"/>
                <a:gd name="connsiteX21" fmla="*/ 3573590 w 5989320"/>
                <a:gd name="connsiteY21" fmla="*/ 454914 h 3595306"/>
                <a:gd name="connsiteX22" fmla="*/ 3581019 w 5989320"/>
                <a:gd name="connsiteY22" fmla="*/ 454343 h 3595306"/>
                <a:gd name="connsiteX23" fmla="*/ 3624453 w 5989320"/>
                <a:gd name="connsiteY23" fmla="*/ 440055 h 3595306"/>
                <a:gd name="connsiteX24" fmla="*/ 3714750 w 5989320"/>
                <a:gd name="connsiteY24" fmla="*/ 372046 h 3595306"/>
                <a:gd name="connsiteX25" fmla="*/ 3751326 w 5989320"/>
                <a:gd name="connsiteY25" fmla="*/ 348043 h 3595306"/>
                <a:gd name="connsiteX26" fmla="*/ 3884486 w 5989320"/>
                <a:gd name="connsiteY26" fmla="*/ 244602 h 3595306"/>
                <a:gd name="connsiteX27" fmla="*/ 4007358 w 5989320"/>
                <a:gd name="connsiteY27" fmla="*/ 152019 h 3595306"/>
                <a:gd name="connsiteX28" fmla="*/ 5989320 w 5989320"/>
                <a:gd name="connsiteY28" fmla="*/ 3595307 h 359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89320" h="3595306">
                  <a:moveTo>
                    <a:pt x="5989320" y="3595307"/>
                  </a:moveTo>
                  <a:lnTo>
                    <a:pt x="0" y="3595307"/>
                  </a:lnTo>
                  <a:lnTo>
                    <a:pt x="1988820" y="138874"/>
                  </a:lnTo>
                  <a:lnTo>
                    <a:pt x="1989392" y="139446"/>
                  </a:lnTo>
                  <a:lnTo>
                    <a:pt x="2256282" y="346900"/>
                  </a:lnTo>
                  <a:cubicBezTo>
                    <a:pt x="2272856" y="360045"/>
                    <a:pt x="2291144" y="371475"/>
                    <a:pt x="2310003" y="380048"/>
                  </a:cubicBezTo>
                  <a:lnTo>
                    <a:pt x="2380298" y="432626"/>
                  </a:lnTo>
                  <a:lnTo>
                    <a:pt x="2384298" y="436626"/>
                  </a:lnTo>
                  <a:cubicBezTo>
                    <a:pt x="2394014" y="446341"/>
                    <a:pt x="2412873" y="452628"/>
                    <a:pt x="2433447" y="452628"/>
                  </a:cubicBezTo>
                  <a:cubicBezTo>
                    <a:pt x="2454021" y="452628"/>
                    <a:pt x="2472881" y="446341"/>
                    <a:pt x="2482596" y="436626"/>
                  </a:cubicBezTo>
                  <a:lnTo>
                    <a:pt x="2485454" y="434340"/>
                  </a:lnTo>
                  <a:lnTo>
                    <a:pt x="2572321" y="354901"/>
                  </a:lnTo>
                  <a:lnTo>
                    <a:pt x="2932366" y="25718"/>
                  </a:lnTo>
                  <a:cubicBezTo>
                    <a:pt x="2935796" y="22860"/>
                    <a:pt x="2939225" y="20003"/>
                    <a:pt x="2942654" y="17716"/>
                  </a:cubicBezTo>
                  <a:cubicBezTo>
                    <a:pt x="2959227" y="6286"/>
                    <a:pt x="2978658" y="0"/>
                    <a:pt x="2998089" y="0"/>
                  </a:cubicBezTo>
                  <a:cubicBezTo>
                    <a:pt x="3021521" y="0"/>
                    <a:pt x="3045524" y="8573"/>
                    <a:pt x="3063811" y="25718"/>
                  </a:cubicBezTo>
                  <a:lnTo>
                    <a:pt x="3513011" y="436054"/>
                  </a:lnTo>
                  <a:lnTo>
                    <a:pt x="3514154" y="437198"/>
                  </a:lnTo>
                  <a:cubicBezTo>
                    <a:pt x="3521011" y="444056"/>
                    <a:pt x="3530156" y="448628"/>
                    <a:pt x="3540443" y="451485"/>
                  </a:cubicBezTo>
                  <a:cubicBezTo>
                    <a:pt x="3542729" y="452056"/>
                    <a:pt x="3545015" y="452628"/>
                    <a:pt x="3547301" y="453199"/>
                  </a:cubicBezTo>
                  <a:cubicBezTo>
                    <a:pt x="3553587" y="454343"/>
                    <a:pt x="3559874" y="454914"/>
                    <a:pt x="3566160" y="454914"/>
                  </a:cubicBezTo>
                  <a:cubicBezTo>
                    <a:pt x="3568446" y="454914"/>
                    <a:pt x="3571304" y="454914"/>
                    <a:pt x="3573590" y="454914"/>
                  </a:cubicBezTo>
                  <a:cubicBezTo>
                    <a:pt x="3575876" y="454914"/>
                    <a:pt x="3578733" y="454343"/>
                    <a:pt x="3581019" y="454343"/>
                  </a:cubicBezTo>
                  <a:cubicBezTo>
                    <a:pt x="3595878" y="452628"/>
                    <a:pt x="3610737" y="448056"/>
                    <a:pt x="3624453" y="440055"/>
                  </a:cubicBezTo>
                  <a:lnTo>
                    <a:pt x="3714750" y="372046"/>
                  </a:lnTo>
                  <a:cubicBezTo>
                    <a:pt x="3727895" y="365188"/>
                    <a:pt x="3739896" y="357188"/>
                    <a:pt x="3751326" y="348043"/>
                  </a:cubicBezTo>
                  <a:lnTo>
                    <a:pt x="3884486" y="244602"/>
                  </a:lnTo>
                  <a:lnTo>
                    <a:pt x="4007358" y="152019"/>
                  </a:lnTo>
                  <a:lnTo>
                    <a:pt x="5989320" y="3595307"/>
                  </a:lnTo>
                  <a:close/>
                </a:path>
              </a:pathLst>
            </a:custGeom>
            <a:solidFill>
              <a:schemeClr val="accent1">
                <a:lumMod val="40000"/>
                <a:lumOff val="60000"/>
              </a:schemeClr>
            </a:solidFill>
            <a:ln w="5715" cap="flat">
              <a:noFill/>
              <a:prstDash val="solid"/>
              <a:miter/>
            </a:ln>
          </p:spPr>
          <p:txBody>
            <a:bodyPr rtlCol="0" anchor="ctr"/>
            <a:lstStyle/>
            <a:p>
              <a:endParaRPr lang="en-GB" dirty="0">
                <a:latin typeface="Poppins" panose="00000500000000000000" pitchFamily="2" charset="0"/>
              </a:endParaRPr>
            </a:p>
          </p:txBody>
        </p:sp>
        <p:sp>
          <p:nvSpPr>
            <p:cNvPr id="14" name="Freeform: Shape 13">
              <a:extLst>
                <a:ext uri="{FF2B5EF4-FFF2-40B4-BE49-F238E27FC236}">
                  <a16:creationId xmlns:a16="http://schemas.microsoft.com/office/drawing/2014/main" id="{ACEDBEC4-7080-FAF4-78EC-275296F38120}"/>
                </a:ext>
              </a:extLst>
            </p:cNvPr>
            <p:cNvSpPr/>
            <p:nvPr/>
          </p:nvSpPr>
          <p:spPr>
            <a:xfrm>
              <a:off x="3879954" y="2827275"/>
              <a:ext cx="1160716" cy="340614"/>
            </a:xfrm>
            <a:custGeom>
              <a:avLst/>
              <a:gdLst>
                <a:gd name="connsiteX0" fmla="*/ 1158431 w 1160716"/>
                <a:gd name="connsiteY0" fmla="*/ 340614 h 340614"/>
                <a:gd name="connsiteX1" fmla="*/ 1158431 w 1160716"/>
                <a:gd name="connsiteY1" fmla="*/ 340614 h 340614"/>
                <a:gd name="connsiteX2" fmla="*/ 1160716 w 1160716"/>
                <a:gd name="connsiteY2" fmla="*/ 339471 h 340614"/>
                <a:gd name="connsiteX3" fmla="*/ 1158431 w 1160716"/>
                <a:gd name="connsiteY3" fmla="*/ 340614 h 340614"/>
                <a:gd name="connsiteX4" fmla="*/ 350901 w 1160716"/>
                <a:gd name="connsiteY4" fmla="*/ 13716 h 340614"/>
                <a:gd name="connsiteX5" fmla="*/ 0 w 1160716"/>
                <a:gd name="connsiteY5" fmla="*/ 334328 h 340614"/>
                <a:gd name="connsiteX6" fmla="*/ 15430 w 1160716"/>
                <a:gd name="connsiteY6" fmla="*/ 322326 h 340614"/>
                <a:gd name="connsiteX7" fmla="*/ 367474 w 1160716"/>
                <a:gd name="connsiteY7" fmla="*/ 0 h 340614"/>
                <a:gd name="connsiteX8" fmla="*/ 350901 w 1160716"/>
                <a:gd name="connsiteY8" fmla="*/ 13716 h 3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716" h="340614">
                  <a:moveTo>
                    <a:pt x="1158431" y="340614"/>
                  </a:moveTo>
                  <a:lnTo>
                    <a:pt x="1158431" y="340614"/>
                  </a:lnTo>
                  <a:cubicBezTo>
                    <a:pt x="1159002" y="340614"/>
                    <a:pt x="1160145" y="340043"/>
                    <a:pt x="1160716" y="339471"/>
                  </a:cubicBezTo>
                  <a:cubicBezTo>
                    <a:pt x="1159573" y="340043"/>
                    <a:pt x="1159002" y="340043"/>
                    <a:pt x="1158431" y="340614"/>
                  </a:cubicBezTo>
                  <a:close/>
                  <a:moveTo>
                    <a:pt x="350901" y="13716"/>
                  </a:moveTo>
                  <a:lnTo>
                    <a:pt x="0" y="334328"/>
                  </a:lnTo>
                  <a:cubicBezTo>
                    <a:pt x="5715" y="330899"/>
                    <a:pt x="10858" y="326898"/>
                    <a:pt x="15430" y="322326"/>
                  </a:cubicBezTo>
                  <a:lnTo>
                    <a:pt x="367474" y="0"/>
                  </a:lnTo>
                  <a:cubicBezTo>
                    <a:pt x="361759" y="4572"/>
                    <a:pt x="356044" y="9144"/>
                    <a:pt x="350901" y="13716"/>
                  </a:cubicBezTo>
                  <a:close/>
                </a:path>
              </a:pathLst>
            </a:custGeom>
            <a:solidFill>
              <a:srgbClr val="FFFFFF"/>
            </a:solidFill>
            <a:ln w="5715" cap="flat">
              <a:noFill/>
              <a:prstDash val="solid"/>
              <a:miter/>
            </a:ln>
          </p:spPr>
          <p:txBody>
            <a:bodyPr rtlCol="0" anchor="ctr"/>
            <a:lstStyle/>
            <a:p>
              <a:endParaRPr lang="en-GB" dirty="0">
                <a:latin typeface="Poppins" panose="00000500000000000000" pitchFamily="2" charset="0"/>
              </a:endParaRPr>
            </a:p>
          </p:txBody>
        </p:sp>
        <p:sp>
          <p:nvSpPr>
            <p:cNvPr id="15" name="Freeform: Shape 14">
              <a:extLst>
                <a:ext uri="{FF2B5EF4-FFF2-40B4-BE49-F238E27FC236}">
                  <a16:creationId xmlns:a16="http://schemas.microsoft.com/office/drawing/2014/main" id="{4D4EBF7D-0326-5B41-89AA-62F97C47ADEE}"/>
                </a:ext>
              </a:extLst>
            </p:cNvPr>
            <p:cNvSpPr/>
            <p:nvPr/>
          </p:nvSpPr>
          <p:spPr>
            <a:xfrm>
              <a:off x="1123609" y="992761"/>
              <a:ext cx="6562534" cy="5705855"/>
            </a:xfrm>
            <a:custGeom>
              <a:avLst/>
              <a:gdLst>
                <a:gd name="connsiteX0" fmla="*/ 3282696 w 6562534"/>
                <a:gd name="connsiteY0" fmla="*/ 0 h 5705855"/>
                <a:gd name="connsiteX1" fmla="*/ 0 w 6562534"/>
                <a:gd name="connsiteY1" fmla="*/ 5705856 h 5705855"/>
                <a:gd name="connsiteX2" fmla="*/ 6562534 w 6562534"/>
                <a:gd name="connsiteY2" fmla="*/ 5705856 h 5705855"/>
                <a:gd name="connsiteX3" fmla="*/ 3282696 w 6562534"/>
                <a:gd name="connsiteY3" fmla="*/ 0 h 5705855"/>
                <a:gd name="connsiteX4" fmla="*/ 3283839 w 6562534"/>
                <a:gd name="connsiteY4" fmla="*/ 332613 h 5705855"/>
                <a:gd name="connsiteX5" fmla="*/ 4215384 w 6562534"/>
                <a:gd name="connsiteY5" fmla="*/ 1944815 h 5705855"/>
                <a:gd name="connsiteX6" fmla="*/ 4069652 w 6562534"/>
                <a:gd name="connsiteY6" fmla="*/ 2058543 h 5705855"/>
                <a:gd name="connsiteX7" fmla="*/ 3914204 w 6562534"/>
                <a:gd name="connsiteY7" fmla="*/ 2175129 h 5705855"/>
                <a:gd name="connsiteX8" fmla="*/ 3916490 w 6562534"/>
                <a:gd name="connsiteY8" fmla="*/ 2173986 h 5705855"/>
                <a:gd name="connsiteX9" fmla="*/ 3914204 w 6562534"/>
                <a:gd name="connsiteY9" fmla="*/ 2175129 h 5705855"/>
                <a:gd name="connsiteX10" fmla="*/ 3911346 w 6562534"/>
                <a:gd name="connsiteY10" fmla="*/ 2176272 h 5705855"/>
                <a:gd name="connsiteX11" fmla="*/ 3876485 w 6562534"/>
                <a:gd name="connsiteY11" fmla="*/ 2182559 h 5705855"/>
                <a:gd name="connsiteX12" fmla="*/ 3858768 w 6562534"/>
                <a:gd name="connsiteY12" fmla="*/ 2180844 h 5705855"/>
                <a:gd name="connsiteX13" fmla="*/ 3845624 w 6562534"/>
                <a:gd name="connsiteY13" fmla="*/ 2177415 h 5705855"/>
                <a:gd name="connsiteX14" fmla="*/ 3837051 w 6562534"/>
                <a:gd name="connsiteY14" fmla="*/ 2173986 h 5705855"/>
                <a:gd name="connsiteX15" fmla="*/ 3830193 w 6562534"/>
                <a:gd name="connsiteY15" fmla="*/ 2170557 h 5705855"/>
                <a:gd name="connsiteX16" fmla="*/ 3825050 w 6562534"/>
                <a:gd name="connsiteY16" fmla="*/ 2167700 h 5705855"/>
                <a:gd name="connsiteX17" fmla="*/ 3810190 w 6562534"/>
                <a:gd name="connsiteY17" fmla="*/ 2156270 h 5705855"/>
                <a:gd name="connsiteX18" fmla="*/ 3350705 w 6562534"/>
                <a:gd name="connsiteY18" fmla="*/ 1735074 h 5705855"/>
                <a:gd name="connsiteX19" fmla="*/ 3290697 w 6562534"/>
                <a:gd name="connsiteY19" fmla="*/ 1714500 h 5705855"/>
                <a:gd name="connsiteX20" fmla="*/ 3230118 w 6562534"/>
                <a:gd name="connsiteY20" fmla="*/ 1735074 h 5705855"/>
                <a:gd name="connsiteX21" fmla="*/ 3122676 w 6562534"/>
                <a:gd name="connsiteY21" fmla="*/ 1833944 h 5705855"/>
                <a:gd name="connsiteX22" fmla="*/ 2770632 w 6562534"/>
                <a:gd name="connsiteY22" fmla="*/ 2156270 h 5705855"/>
                <a:gd name="connsiteX23" fmla="*/ 2755202 w 6562534"/>
                <a:gd name="connsiteY23" fmla="*/ 2168271 h 5705855"/>
                <a:gd name="connsiteX24" fmla="*/ 2704910 w 6562534"/>
                <a:gd name="connsiteY24" fmla="*/ 2182559 h 5705855"/>
                <a:gd name="connsiteX25" fmla="*/ 2676906 w 6562534"/>
                <a:gd name="connsiteY25" fmla="*/ 2178558 h 5705855"/>
                <a:gd name="connsiteX26" fmla="*/ 2374583 w 6562534"/>
                <a:gd name="connsiteY26" fmla="*/ 1951672 h 5705855"/>
                <a:gd name="connsiteX27" fmla="*/ 2373440 w 6562534"/>
                <a:gd name="connsiteY27" fmla="*/ 1950530 h 5705855"/>
                <a:gd name="connsiteX28" fmla="*/ 2365439 w 6562534"/>
                <a:gd name="connsiteY28" fmla="*/ 1944243 h 5705855"/>
                <a:gd name="connsiteX29" fmla="*/ 3283839 w 6562534"/>
                <a:gd name="connsiteY29" fmla="*/ 332613 h 5705855"/>
                <a:gd name="connsiteX30" fmla="*/ 286322 w 6562534"/>
                <a:gd name="connsiteY30" fmla="*/ 5540693 h 5705855"/>
                <a:gd name="connsiteX31" fmla="*/ 2275142 w 6562534"/>
                <a:gd name="connsiteY31" fmla="*/ 2084261 h 5705855"/>
                <a:gd name="connsiteX32" fmla="*/ 2275713 w 6562534"/>
                <a:gd name="connsiteY32" fmla="*/ 2084832 h 5705855"/>
                <a:gd name="connsiteX33" fmla="*/ 2542604 w 6562534"/>
                <a:gd name="connsiteY33" fmla="*/ 2292287 h 5705855"/>
                <a:gd name="connsiteX34" fmla="*/ 2596325 w 6562534"/>
                <a:gd name="connsiteY34" fmla="*/ 2325434 h 5705855"/>
                <a:gd name="connsiteX35" fmla="*/ 2666619 w 6562534"/>
                <a:gd name="connsiteY35" fmla="*/ 2378012 h 5705855"/>
                <a:gd name="connsiteX36" fmla="*/ 2670620 w 6562534"/>
                <a:gd name="connsiteY36" fmla="*/ 2382012 h 5705855"/>
                <a:gd name="connsiteX37" fmla="*/ 2719769 w 6562534"/>
                <a:gd name="connsiteY37" fmla="*/ 2398014 h 5705855"/>
                <a:gd name="connsiteX38" fmla="*/ 2768918 w 6562534"/>
                <a:gd name="connsiteY38" fmla="*/ 2382012 h 5705855"/>
                <a:gd name="connsiteX39" fmla="*/ 2771775 w 6562534"/>
                <a:gd name="connsiteY39" fmla="*/ 2379726 h 5705855"/>
                <a:gd name="connsiteX40" fmla="*/ 2858643 w 6562534"/>
                <a:gd name="connsiteY40" fmla="*/ 2300288 h 5705855"/>
                <a:gd name="connsiteX41" fmla="*/ 3218688 w 6562534"/>
                <a:gd name="connsiteY41" fmla="*/ 1971104 h 5705855"/>
                <a:gd name="connsiteX42" fmla="*/ 3228975 w 6562534"/>
                <a:gd name="connsiteY42" fmla="*/ 1963102 h 5705855"/>
                <a:gd name="connsiteX43" fmla="*/ 3284410 w 6562534"/>
                <a:gd name="connsiteY43" fmla="*/ 1945386 h 5705855"/>
                <a:gd name="connsiteX44" fmla="*/ 3350133 w 6562534"/>
                <a:gd name="connsiteY44" fmla="*/ 1971104 h 5705855"/>
                <a:gd name="connsiteX45" fmla="*/ 3799332 w 6562534"/>
                <a:gd name="connsiteY45" fmla="*/ 2381441 h 5705855"/>
                <a:gd name="connsiteX46" fmla="*/ 3800475 w 6562534"/>
                <a:gd name="connsiteY46" fmla="*/ 2382584 h 5705855"/>
                <a:gd name="connsiteX47" fmla="*/ 3826764 w 6562534"/>
                <a:gd name="connsiteY47" fmla="*/ 2396871 h 5705855"/>
                <a:gd name="connsiteX48" fmla="*/ 3833622 w 6562534"/>
                <a:gd name="connsiteY48" fmla="*/ 2398586 h 5705855"/>
                <a:gd name="connsiteX49" fmla="*/ 3852482 w 6562534"/>
                <a:gd name="connsiteY49" fmla="*/ 2400300 h 5705855"/>
                <a:gd name="connsiteX50" fmla="*/ 3859911 w 6562534"/>
                <a:gd name="connsiteY50" fmla="*/ 2400300 h 5705855"/>
                <a:gd name="connsiteX51" fmla="*/ 3867340 w 6562534"/>
                <a:gd name="connsiteY51" fmla="*/ 2399729 h 5705855"/>
                <a:gd name="connsiteX52" fmla="*/ 3910775 w 6562534"/>
                <a:gd name="connsiteY52" fmla="*/ 2385441 h 5705855"/>
                <a:gd name="connsiteX53" fmla="*/ 4001072 w 6562534"/>
                <a:gd name="connsiteY53" fmla="*/ 2317433 h 5705855"/>
                <a:gd name="connsiteX54" fmla="*/ 4037648 w 6562534"/>
                <a:gd name="connsiteY54" fmla="*/ 2293430 h 5705855"/>
                <a:gd name="connsiteX55" fmla="*/ 4170807 w 6562534"/>
                <a:gd name="connsiteY55" fmla="*/ 2189988 h 5705855"/>
                <a:gd name="connsiteX56" fmla="*/ 4293680 w 6562534"/>
                <a:gd name="connsiteY56" fmla="*/ 2097405 h 5705855"/>
                <a:gd name="connsiteX57" fmla="*/ 6275070 w 6562534"/>
                <a:gd name="connsiteY57" fmla="*/ 5540693 h 5705855"/>
                <a:gd name="connsiteX58" fmla="*/ 286322 w 6562534"/>
                <a:gd name="connsiteY58" fmla="*/ 5540693 h 570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62534" h="5705855">
                  <a:moveTo>
                    <a:pt x="3282696" y="0"/>
                  </a:moveTo>
                  <a:lnTo>
                    <a:pt x="0" y="5705856"/>
                  </a:lnTo>
                  <a:lnTo>
                    <a:pt x="6562534" y="5705856"/>
                  </a:lnTo>
                  <a:lnTo>
                    <a:pt x="3282696" y="0"/>
                  </a:lnTo>
                  <a:close/>
                  <a:moveTo>
                    <a:pt x="3283839" y="332613"/>
                  </a:moveTo>
                  <a:lnTo>
                    <a:pt x="4215384" y="1944815"/>
                  </a:lnTo>
                  <a:lnTo>
                    <a:pt x="4069652" y="2058543"/>
                  </a:lnTo>
                  <a:lnTo>
                    <a:pt x="3914204" y="2175129"/>
                  </a:lnTo>
                  <a:cubicBezTo>
                    <a:pt x="3914775" y="2174558"/>
                    <a:pt x="3915918" y="2174558"/>
                    <a:pt x="3916490" y="2173986"/>
                  </a:cubicBezTo>
                  <a:cubicBezTo>
                    <a:pt x="3915918" y="2174558"/>
                    <a:pt x="3914775" y="2174558"/>
                    <a:pt x="3914204" y="2175129"/>
                  </a:cubicBezTo>
                  <a:cubicBezTo>
                    <a:pt x="3913060" y="2175701"/>
                    <a:pt x="3912489" y="2175701"/>
                    <a:pt x="3911346" y="2176272"/>
                  </a:cubicBezTo>
                  <a:cubicBezTo>
                    <a:pt x="3899916" y="2180844"/>
                    <a:pt x="3888486" y="2182559"/>
                    <a:pt x="3876485" y="2182559"/>
                  </a:cubicBezTo>
                  <a:cubicBezTo>
                    <a:pt x="3870770" y="2182559"/>
                    <a:pt x="3864483" y="2181987"/>
                    <a:pt x="3858768" y="2180844"/>
                  </a:cubicBezTo>
                  <a:cubicBezTo>
                    <a:pt x="3854196" y="2180273"/>
                    <a:pt x="3850195" y="2179130"/>
                    <a:pt x="3845624" y="2177415"/>
                  </a:cubicBezTo>
                  <a:cubicBezTo>
                    <a:pt x="3842766" y="2176272"/>
                    <a:pt x="3839909" y="2175701"/>
                    <a:pt x="3837051" y="2173986"/>
                  </a:cubicBezTo>
                  <a:cubicBezTo>
                    <a:pt x="3834765" y="2172843"/>
                    <a:pt x="3832479" y="2171700"/>
                    <a:pt x="3830193" y="2170557"/>
                  </a:cubicBezTo>
                  <a:cubicBezTo>
                    <a:pt x="3828479" y="2169414"/>
                    <a:pt x="3826764" y="2168843"/>
                    <a:pt x="3825050" y="2167700"/>
                  </a:cubicBezTo>
                  <a:cubicBezTo>
                    <a:pt x="3819906" y="2164271"/>
                    <a:pt x="3814763" y="2160842"/>
                    <a:pt x="3810190" y="2156270"/>
                  </a:cubicBezTo>
                  <a:lnTo>
                    <a:pt x="3350705" y="1735074"/>
                  </a:lnTo>
                  <a:cubicBezTo>
                    <a:pt x="3332988" y="1721358"/>
                    <a:pt x="3311843" y="1714500"/>
                    <a:pt x="3290697" y="1714500"/>
                  </a:cubicBezTo>
                  <a:cubicBezTo>
                    <a:pt x="3269552" y="1714500"/>
                    <a:pt x="3248406" y="1721358"/>
                    <a:pt x="3230118" y="1735074"/>
                  </a:cubicBezTo>
                  <a:lnTo>
                    <a:pt x="3122676" y="1833944"/>
                  </a:lnTo>
                  <a:lnTo>
                    <a:pt x="2770632" y="2156270"/>
                  </a:lnTo>
                  <a:cubicBezTo>
                    <a:pt x="2766060" y="2160842"/>
                    <a:pt x="2760917" y="2164842"/>
                    <a:pt x="2755202" y="2168271"/>
                  </a:cubicBezTo>
                  <a:cubicBezTo>
                    <a:pt x="2739771" y="2177415"/>
                    <a:pt x="2722626" y="2182559"/>
                    <a:pt x="2704910" y="2182559"/>
                  </a:cubicBezTo>
                  <a:cubicBezTo>
                    <a:pt x="2695766" y="2182559"/>
                    <a:pt x="2686050" y="2181416"/>
                    <a:pt x="2676906" y="2178558"/>
                  </a:cubicBezTo>
                  <a:lnTo>
                    <a:pt x="2374583" y="1951672"/>
                  </a:lnTo>
                  <a:lnTo>
                    <a:pt x="2373440" y="1950530"/>
                  </a:lnTo>
                  <a:lnTo>
                    <a:pt x="2365439" y="1944243"/>
                  </a:lnTo>
                  <a:lnTo>
                    <a:pt x="3283839" y="332613"/>
                  </a:lnTo>
                  <a:close/>
                  <a:moveTo>
                    <a:pt x="286322" y="5540693"/>
                  </a:moveTo>
                  <a:lnTo>
                    <a:pt x="2275142" y="2084261"/>
                  </a:lnTo>
                  <a:lnTo>
                    <a:pt x="2275713" y="2084832"/>
                  </a:lnTo>
                  <a:lnTo>
                    <a:pt x="2542604" y="2292287"/>
                  </a:lnTo>
                  <a:cubicBezTo>
                    <a:pt x="2559177" y="2305431"/>
                    <a:pt x="2577465" y="2316861"/>
                    <a:pt x="2596325" y="2325434"/>
                  </a:cubicBezTo>
                  <a:lnTo>
                    <a:pt x="2666619" y="2378012"/>
                  </a:lnTo>
                  <a:lnTo>
                    <a:pt x="2670620" y="2382012"/>
                  </a:lnTo>
                  <a:cubicBezTo>
                    <a:pt x="2680335" y="2391728"/>
                    <a:pt x="2699195" y="2398014"/>
                    <a:pt x="2719769" y="2398014"/>
                  </a:cubicBezTo>
                  <a:cubicBezTo>
                    <a:pt x="2740343" y="2398014"/>
                    <a:pt x="2759202" y="2391728"/>
                    <a:pt x="2768918" y="2382012"/>
                  </a:cubicBezTo>
                  <a:lnTo>
                    <a:pt x="2771775" y="2379726"/>
                  </a:lnTo>
                  <a:lnTo>
                    <a:pt x="2858643" y="2300288"/>
                  </a:lnTo>
                  <a:lnTo>
                    <a:pt x="3218688" y="1971104"/>
                  </a:lnTo>
                  <a:cubicBezTo>
                    <a:pt x="3222117" y="1968246"/>
                    <a:pt x="3225546" y="1965389"/>
                    <a:pt x="3228975" y="1963102"/>
                  </a:cubicBezTo>
                  <a:cubicBezTo>
                    <a:pt x="3245549" y="1951672"/>
                    <a:pt x="3264980" y="1945386"/>
                    <a:pt x="3284410" y="1945386"/>
                  </a:cubicBezTo>
                  <a:cubicBezTo>
                    <a:pt x="3307842" y="1945386"/>
                    <a:pt x="3331845" y="1953959"/>
                    <a:pt x="3350133" y="1971104"/>
                  </a:cubicBezTo>
                  <a:lnTo>
                    <a:pt x="3799332" y="2381441"/>
                  </a:lnTo>
                  <a:lnTo>
                    <a:pt x="3800475" y="2382584"/>
                  </a:lnTo>
                  <a:cubicBezTo>
                    <a:pt x="3807333" y="2389442"/>
                    <a:pt x="3816477" y="2394014"/>
                    <a:pt x="3826764" y="2396871"/>
                  </a:cubicBezTo>
                  <a:cubicBezTo>
                    <a:pt x="3829050" y="2397443"/>
                    <a:pt x="3831336" y="2398014"/>
                    <a:pt x="3833622" y="2398586"/>
                  </a:cubicBezTo>
                  <a:cubicBezTo>
                    <a:pt x="3839909" y="2399729"/>
                    <a:pt x="3846195" y="2400300"/>
                    <a:pt x="3852482" y="2400300"/>
                  </a:cubicBezTo>
                  <a:cubicBezTo>
                    <a:pt x="3854768" y="2400300"/>
                    <a:pt x="3857625" y="2400300"/>
                    <a:pt x="3859911" y="2400300"/>
                  </a:cubicBezTo>
                  <a:cubicBezTo>
                    <a:pt x="3862197" y="2400300"/>
                    <a:pt x="3865055" y="2399729"/>
                    <a:pt x="3867340" y="2399729"/>
                  </a:cubicBezTo>
                  <a:cubicBezTo>
                    <a:pt x="3882200" y="2398014"/>
                    <a:pt x="3897059" y="2393442"/>
                    <a:pt x="3910775" y="2385441"/>
                  </a:cubicBezTo>
                  <a:lnTo>
                    <a:pt x="4001072" y="2317433"/>
                  </a:lnTo>
                  <a:cubicBezTo>
                    <a:pt x="4014216" y="2310575"/>
                    <a:pt x="4026218" y="2302574"/>
                    <a:pt x="4037648" y="2293430"/>
                  </a:cubicBezTo>
                  <a:lnTo>
                    <a:pt x="4170807" y="2189988"/>
                  </a:lnTo>
                  <a:lnTo>
                    <a:pt x="4293680" y="2097405"/>
                  </a:lnTo>
                  <a:lnTo>
                    <a:pt x="6275070" y="5540693"/>
                  </a:lnTo>
                  <a:lnTo>
                    <a:pt x="286322" y="5540693"/>
                  </a:lnTo>
                  <a:close/>
                </a:path>
              </a:pathLst>
            </a:custGeom>
            <a:solidFill>
              <a:srgbClr val="FFFFFF"/>
            </a:solidFill>
            <a:ln w="5715" cap="flat">
              <a:noFill/>
              <a:prstDash val="solid"/>
              <a:miter/>
            </a:ln>
          </p:spPr>
          <p:txBody>
            <a:bodyPr rtlCol="0" anchor="ctr"/>
            <a:lstStyle/>
            <a:p>
              <a:endParaRPr lang="en-GB" dirty="0">
                <a:latin typeface="Poppins" panose="00000500000000000000" pitchFamily="2" charset="0"/>
              </a:endParaRPr>
            </a:p>
          </p:txBody>
        </p:sp>
        <p:sp>
          <p:nvSpPr>
            <p:cNvPr id="16" name="Freeform: Shape 15">
              <a:extLst>
                <a:ext uri="{FF2B5EF4-FFF2-40B4-BE49-F238E27FC236}">
                  <a16:creationId xmlns:a16="http://schemas.microsoft.com/office/drawing/2014/main" id="{10102E88-B42B-9699-DB51-AA6B5807E048}"/>
                </a:ext>
              </a:extLst>
            </p:cNvPr>
            <p:cNvSpPr/>
            <p:nvPr/>
          </p:nvSpPr>
          <p:spPr>
            <a:xfrm>
              <a:off x="3489047" y="1325374"/>
              <a:ext cx="1849945" cy="1849945"/>
            </a:xfrm>
            <a:custGeom>
              <a:avLst/>
              <a:gdLst>
                <a:gd name="connsiteX0" fmla="*/ 1849946 w 1849945"/>
                <a:gd name="connsiteY0" fmla="*/ 1612773 h 1849945"/>
                <a:gd name="connsiteX1" fmla="*/ 1704213 w 1849945"/>
                <a:gd name="connsiteY1" fmla="*/ 1725930 h 1849945"/>
                <a:gd name="connsiteX2" fmla="*/ 1548765 w 1849945"/>
                <a:gd name="connsiteY2" fmla="*/ 1842516 h 1849945"/>
                <a:gd name="connsiteX3" fmla="*/ 1545908 w 1849945"/>
                <a:gd name="connsiteY3" fmla="*/ 1843659 h 1849945"/>
                <a:gd name="connsiteX4" fmla="*/ 1511046 w 1849945"/>
                <a:gd name="connsiteY4" fmla="*/ 1849946 h 1849945"/>
                <a:gd name="connsiteX5" fmla="*/ 1493329 w 1849945"/>
                <a:gd name="connsiteY5" fmla="*/ 1848231 h 1849945"/>
                <a:gd name="connsiteX6" fmla="*/ 1480185 w 1849945"/>
                <a:gd name="connsiteY6" fmla="*/ 1844802 h 1849945"/>
                <a:gd name="connsiteX7" fmla="*/ 1471613 w 1849945"/>
                <a:gd name="connsiteY7" fmla="*/ 1841373 h 1849945"/>
                <a:gd name="connsiteX8" fmla="*/ 1464754 w 1849945"/>
                <a:gd name="connsiteY8" fmla="*/ 1837944 h 1849945"/>
                <a:gd name="connsiteX9" fmla="*/ 1459611 w 1849945"/>
                <a:gd name="connsiteY9" fmla="*/ 1835087 h 1849945"/>
                <a:gd name="connsiteX10" fmla="*/ 1444752 w 1849945"/>
                <a:gd name="connsiteY10" fmla="*/ 1823657 h 1849945"/>
                <a:gd name="connsiteX11" fmla="*/ 985266 w 1849945"/>
                <a:gd name="connsiteY11" fmla="*/ 1402461 h 1849945"/>
                <a:gd name="connsiteX12" fmla="*/ 925259 w 1849945"/>
                <a:gd name="connsiteY12" fmla="*/ 1381887 h 1849945"/>
                <a:gd name="connsiteX13" fmla="*/ 864679 w 1849945"/>
                <a:gd name="connsiteY13" fmla="*/ 1402461 h 1849945"/>
                <a:gd name="connsiteX14" fmla="*/ 757238 w 1849945"/>
                <a:gd name="connsiteY14" fmla="*/ 1501331 h 1849945"/>
                <a:gd name="connsiteX15" fmla="*/ 405194 w 1849945"/>
                <a:gd name="connsiteY15" fmla="*/ 1823657 h 1849945"/>
                <a:gd name="connsiteX16" fmla="*/ 389763 w 1849945"/>
                <a:gd name="connsiteY16" fmla="*/ 1835658 h 1849945"/>
                <a:gd name="connsiteX17" fmla="*/ 339471 w 1849945"/>
                <a:gd name="connsiteY17" fmla="*/ 1849946 h 1849945"/>
                <a:gd name="connsiteX18" fmla="*/ 311468 w 1849945"/>
                <a:gd name="connsiteY18" fmla="*/ 1845945 h 1849945"/>
                <a:gd name="connsiteX19" fmla="*/ 9144 w 1849945"/>
                <a:gd name="connsiteY19" fmla="*/ 1619059 h 1849945"/>
                <a:gd name="connsiteX20" fmla="*/ 8001 w 1849945"/>
                <a:gd name="connsiteY20" fmla="*/ 1617917 h 1849945"/>
                <a:gd name="connsiteX21" fmla="*/ 0 w 1849945"/>
                <a:gd name="connsiteY21" fmla="*/ 1611630 h 1849945"/>
                <a:gd name="connsiteX22" fmla="*/ 918401 w 1849945"/>
                <a:gd name="connsiteY22" fmla="*/ 0 h 1849945"/>
                <a:gd name="connsiteX23" fmla="*/ 1849946 w 1849945"/>
                <a:gd name="connsiteY23" fmla="*/ 1612773 h 18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49945" h="1849945">
                  <a:moveTo>
                    <a:pt x="1849946" y="1612773"/>
                  </a:moveTo>
                  <a:lnTo>
                    <a:pt x="1704213" y="1725930"/>
                  </a:lnTo>
                  <a:lnTo>
                    <a:pt x="1548765" y="1842516"/>
                  </a:lnTo>
                  <a:cubicBezTo>
                    <a:pt x="1547622" y="1843088"/>
                    <a:pt x="1547051" y="1843088"/>
                    <a:pt x="1545908" y="1843659"/>
                  </a:cubicBezTo>
                  <a:cubicBezTo>
                    <a:pt x="1534478" y="1848231"/>
                    <a:pt x="1523048" y="1849946"/>
                    <a:pt x="1511046" y="1849946"/>
                  </a:cubicBezTo>
                  <a:cubicBezTo>
                    <a:pt x="1505331" y="1849946"/>
                    <a:pt x="1499044" y="1849374"/>
                    <a:pt x="1493329" y="1848231"/>
                  </a:cubicBezTo>
                  <a:cubicBezTo>
                    <a:pt x="1488758" y="1847659"/>
                    <a:pt x="1484757" y="1846517"/>
                    <a:pt x="1480185" y="1844802"/>
                  </a:cubicBezTo>
                  <a:cubicBezTo>
                    <a:pt x="1477328" y="1843659"/>
                    <a:pt x="1474470" y="1843088"/>
                    <a:pt x="1471613" y="1841373"/>
                  </a:cubicBezTo>
                  <a:cubicBezTo>
                    <a:pt x="1469327" y="1840230"/>
                    <a:pt x="1467041" y="1839087"/>
                    <a:pt x="1464754" y="1837944"/>
                  </a:cubicBezTo>
                  <a:cubicBezTo>
                    <a:pt x="1463040" y="1836801"/>
                    <a:pt x="1461326" y="1836229"/>
                    <a:pt x="1459611" y="1835087"/>
                  </a:cubicBezTo>
                  <a:cubicBezTo>
                    <a:pt x="1454468" y="1831658"/>
                    <a:pt x="1449324" y="1828229"/>
                    <a:pt x="1444752" y="1823657"/>
                  </a:cubicBezTo>
                  <a:lnTo>
                    <a:pt x="985266" y="1402461"/>
                  </a:lnTo>
                  <a:cubicBezTo>
                    <a:pt x="967549" y="1388745"/>
                    <a:pt x="946404" y="1381887"/>
                    <a:pt x="925259" y="1381887"/>
                  </a:cubicBezTo>
                  <a:cubicBezTo>
                    <a:pt x="904113" y="1381887"/>
                    <a:pt x="882968" y="1388745"/>
                    <a:pt x="864679" y="1402461"/>
                  </a:cubicBezTo>
                  <a:lnTo>
                    <a:pt x="757238" y="1501331"/>
                  </a:lnTo>
                  <a:lnTo>
                    <a:pt x="405194" y="1823657"/>
                  </a:lnTo>
                  <a:cubicBezTo>
                    <a:pt x="400622" y="1828229"/>
                    <a:pt x="395478" y="1832229"/>
                    <a:pt x="389763" y="1835658"/>
                  </a:cubicBezTo>
                  <a:cubicBezTo>
                    <a:pt x="374333" y="1844802"/>
                    <a:pt x="357188" y="1849946"/>
                    <a:pt x="339471" y="1849946"/>
                  </a:cubicBezTo>
                  <a:cubicBezTo>
                    <a:pt x="330327" y="1849946"/>
                    <a:pt x="320612" y="1848803"/>
                    <a:pt x="311468" y="1845945"/>
                  </a:cubicBezTo>
                  <a:lnTo>
                    <a:pt x="9144" y="1619059"/>
                  </a:lnTo>
                  <a:lnTo>
                    <a:pt x="8001" y="1617917"/>
                  </a:lnTo>
                  <a:lnTo>
                    <a:pt x="0" y="1611630"/>
                  </a:lnTo>
                  <a:lnTo>
                    <a:pt x="918401" y="0"/>
                  </a:lnTo>
                  <a:lnTo>
                    <a:pt x="1849946" y="1612773"/>
                  </a:lnTo>
                  <a:close/>
                </a:path>
              </a:pathLst>
            </a:custGeom>
            <a:solidFill>
              <a:schemeClr val="accent1">
                <a:lumMod val="40000"/>
                <a:lumOff val="60000"/>
              </a:schemeClr>
            </a:solidFill>
            <a:ln w="5715" cap="flat">
              <a:noFill/>
              <a:prstDash val="solid"/>
              <a:miter/>
            </a:ln>
          </p:spPr>
          <p:txBody>
            <a:bodyPr rtlCol="0" anchor="ctr"/>
            <a:lstStyle/>
            <a:p>
              <a:endParaRPr lang="en-GB" dirty="0">
                <a:latin typeface="Poppins" panose="00000500000000000000" pitchFamily="2" charset="0"/>
              </a:endParaRPr>
            </a:p>
          </p:txBody>
        </p:sp>
        <p:sp>
          <p:nvSpPr>
            <p:cNvPr id="17" name="Freeform: Shape 16">
              <a:extLst>
                <a:ext uri="{FF2B5EF4-FFF2-40B4-BE49-F238E27FC236}">
                  <a16:creationId xmlns:a16="http://schemas.microsoft.com/office/drawing/2014/main" id="{58A1AFB4-EF1A-D66A-3C26-C0CF3B0D2C55}"/>
                </a:ext>
              </a:extLst>
            </p:cNvPr>
            <p:cNvSpPr/>
            <p:nvPr/>
          </p:nvSpPr>
          <p:spPr>
            <a:xfrm>
              <a:off x="3982252" y="2954720"/>
              <a:ext cx="370903" cy="337756"/>
            </a:xfrm>
            <a:custGeom>
              <a:avLst/>
              <a:gdLst>
                <a:gd name="connsiteX0" fmla="*/ 360045 w 370903"/>
                <a:gd name="connsiteY0" fmla="*/ 8573 h 337756"/>
                <a:gd name="connsiteX1" fmla="*/ 0 w 370903"/>
                <a:gd name="connsiteY1" fmla="*/ 337757 h 337756"/>
                <a:gd name="connsiteX2" fmla="*/ 25718 w 370903"/>
                <a:gd name="connsiteY2" fmla="*/ 316611 h 337756"/>
                <a:gd name="connsiteX3" fmla="*/ 370904 w 370903"/>
                <a:gd name="connsiteY3" fmla="*/ 0 h 337756"/>
                <a:gd name="connsiteX4" fmla="*/ 360045 w 370903"/>
                <a:gd name="connsiteY4" fmla="*/ 8573 h 337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03" h="337756">
                  <a:moveTo>
                    <a:pt x="360045" y="8573"/>
                  </a:moveTo>
                  <a:lnTo>
                    <a:pt x="0" y="337757"/>
                  </a:lnTo>
                  <a:cubicBezTo>
                    <a:pt x="9144" y="331470"/>
                    <a:pt x="17145" y="324612"/>
                    <a:pt x="25718" y="316611"/>
                  </a:cubicBezTo>
                  <a:lnTo>
                    <a:pt x="370904" y="0"/>
                  </a:lnTo>
                  <a:cubicBezTo>
                    <a:pt x="366903" y="2858"/>
                    <a:pt x="363474" y="5715"/>
                    <a:pt x="360045" y="8573"/>
                  </a:cubicBezTo>
                  <a:close/>
                </a:path>
              </a:pathLst>
            </a:custGeom>
            <a:solidFill>
              <a:srgbClr val="FFFFFF"/>
            </a:solidFill>
            <a:ln w="5715" cap="flat">
              <a:noFill/>
              <a:prstDash val="solid"/>
              <a:miter/>
            </a:ln>
          </p:spPr>
          <p:txBody>
            <a:bodyPr rtlCol="0" anchor="ctr"/>
            <a:lstStyle/>
            <a:p>
              <a:endParaRPr lang="en-GB" dirty="0">
                <a:latin typeface="Poppins" panose="00000500000000000000" pitchFamily="2" charset="0"/>
              </a:endParaRPr>
            </a:p>
          </p:txBody>
        </p:sp>
      </p:grpSp>
      <p:grpSp>
        <p:nvGrpSpPr>
          <p:cNvPr id="32" name="Graphic 18">
            <a:extLst>
              <a:ext uri="{FF2B5EF4-FFF2-40B4-BE49-F238E27FC236}">
                <a16:creationId xmlns:a16="http://schemas.microsoft.com/office/drawing/2014/main" id="{FB713F8B-E540-ABF0-85AC-531155649F70}"/>
              </a:ext>
            </a:extLst>
          </p:cNvPr>
          <p:cNvGrpSpPr/>
          <p:nvPr/>
        </p:nvGrpSpPr>
        <p:grpSpPr>
          <a:xfrm>
            <a:off x="275372" y="11042034"/>
            <a:ext cx="5521862" cy="4801034"/>
            <a:chOff x="1123609" y="992761"/>
            <a:chExt cx="6562534" cy="5705855"/>
          </a:xfrm>
        </p:grpSpPr>
        <p:sp>
          <p:nvSpPr>
            <p:cNvPr id="33" name="Freeform: Shape 32">
              <a:extLst>
                <a:ext uri="{FF2B5EF4-FFF2-40B4-BE49-F238E27FC236}">
                  <a16:creationId xmlns:a16="http://schemas.microsoft.com/office/drawing/2014/main" id="{BF0679C8-BCD1-8DC8-FF43-064CE78FAC8F}"/>
                </a:ext>
              </a:extLst>
            </p:cNvPr>
            <p:cNvSpPr/>
            <p:nvPr/>
          </p:nvSpPr>
          <p:spPr>
            <a:xfrm>
              <a:off x="1409931" y="2938147"/>
              <a:ext cx="5989320" cy="3595306"/>
            </a:xfrm>
            <a:custGeom>
              <a:avLst/>
              <a:gdLst>
                <a:gd name="connsiteX0" fmla="*/ 5989320 w 5989320"/>
                <a:gd name="connsiteY0" fmla="*/ 3595307 h 3595306"/>
                <a:gd name="connsiteX1" fmla="*/ 0 w 5989320"/>
                <a:gd name="connsiteY1" fmla="*/ 3595307 h 3595306"/>
                <a:gd name="connsiteX2" fmla="*/ 1988820 w 5989320"/>
                <a:gd name="connsiteY2" fmla="*/ 138874 h 3595306"/>
                <a:gd name="connsiteX3" fmla="*/ 1989392 w 5989320"/>
                <a:gd name="connsiteY3" fmla="*/ 139446 h 3595306"/>
                <a:gd name="connsiteX4" fmla="*/ 2256282 w 5989320"/>
                <a:gd name="connsiteY4" fmla="*/ 346900 h 3595306"/>
                <a:gd name="connsiteX5" fmla="*/ 2310003 w 5989320"/>
                <a:gd name="connsiteY5" fmla="*/ 380048 h 3595306"/>
                <a:gd name="connsiteX6" fmla="*/ 2380298 w 5989320"/>
                <a:gd name="connsiteY6" fmla="*/ 432626 h 3595306"/>
                <a:gd name="connsiteX7" fmla="*/ 2384298 w 5989320"/>
                <a:gd name="connsiteY7" fmla="*/ 436626 h 3595306"/>
                <a:gd name="connsiteX8" fmla="*/ 2433447 w 5989320"/>
                <a:gd name="connsiteY8" fmla="*/ 452628 h 3595306"/>
                <a:gd name="connsiteX9" fmla="*/ 2482596 w 5989320"/>
                <a:gd name="connsiteY9" fmla="*/ 436626 h 3595306"/>
                <a:gd name="connsiteX10" fmla="*/ 2485454 w 5989320"/>
                <a:gd name="connsiteY10" fmla="*/ 434340 h 3595306"/>
                <a:gd name="connsiteX11" fmla="*/ 2572321 w 5989320"/>
                <a:gd name="connsiteY11" fmla="*/ 354901 h 3595306"/>
                <a:gd name="connsiteX12" fmla="*/ 2932366 w 5989320"/>
                <a:gd name="connsiteY12" fmla="*/ 25718 h 3595306"/>
                <a:gd name="connsiteX13" fmla="*/ 2942654 w 5989320"/>
                <a:gd name="connsiteY13" fmla="*/ 17716 h 3595306"/>
                <a:gd name="connsiteX14" fmla="*/ 2998089 w 5989320"/>
                <a:gd name="connsiteY14" fmla="*/ 0 h 3595306"/>
                <a:gd name="connsiteX15" fmla="*/ 3063811 w 5989320"/>
                <a:gd name="connsiteY15" fmla="*/ 25718 h 3595306"/>
                <a:gd name="connsiteX16" fmla="*/ 3513011 w 5989320"/>
                <a:gd name="connsiteY16" fmla="*/ 436054 h 3595306"/>
                <a:gd name="connsiteX17" fmla="*/ 3514154 w 5989320"/>
                <a:gd name="connsiteY17" fmla="*/ 437198 h 3595306"/>
                <a:gd name="connsiteX18" fmla="*/ 3540443 w 5989320"/>
                <a:gd name="connsiteY18" fmla="*/ 451485 h 3595306"/>
                <a:gd name="connsiteX19" fmla="*/ 3547301 w 5989320"/>
                <a:gd name="connsiteY19" fmla="*/ 453199 h 3595306"/>
                <a:gd name="connsiteX20" fmla="*/ 3566160 w 5989320"/>
                <a:gd name="connsiteY20" fmla="*/ 454914 h 3595306"/>
                <a:gd name="connsiteX21" fmla="*/ 3573590 w 5989320"/>
                <a:gd name="connsiteY21" fmla="*/ 454914 h 3595306"/>
                <a:gd name="connsiteX22" fmla="*/ 3581019 w 5989320"/>
                <a:gd name="connsiteY22" fmla="*/ 454343 h 3595306"/>
                <a:gd name="connsiteX23" fmla="*/ 3624453 w 5989320"/>
                <a:gd name="connsiteY23" fmla="*/ 440055 h 3595306"/>
                <a:gd name="connsiteX24" fmla="*/ 3714750 w 5989320"/>
                <a:gd name="connsiteY24" fmla="*/ 372046 h 3595306"/>
                <a:gd name="connsiteX25" fmla="*/ 3751326 w 5989320"/>
                <a:gd name="connsiteY25" fmla="*/ 348043 h 3595306"/>
                <a:gd name="connsiteX26" fmla="*/ 3884486 w 5989320"/>
                <a:gd name="connsiteY26" fmla="*/ 244602 h 3595306"/>
                <a:gd name="connsiteX27" fmla="*/ 4007358 w 5989320"/>
                <a:gd name="connsiteY27" fmla="*/ 152019 h 3595306"/>
                <a:gd name="connsiteX28" fmla="*/ 5989320 w 5989320"/>
                <a:gd name="connsiteY28" fmla="*/ 3595307 h 359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89320" h="3595306">
                  <a:moveTo>
                    <a:pt x="5989320" y="3595307"/>
                  </a:moveTo>
                  <a:lnTo>
                    <a:pt x="0" y="3595307"/>
                  </a:lnTo>
                  <a:lnTo>
                    <a:pt x="1988820" y="138874"/>
                  </a:lnTo>
                  <a:lnTo>
                    <a:pt x="1989392" y="139446"/>
                  </a:lnTo>
                  <a:lnTo>
                    <a:pt x="2256282" y="346900"/>
                  </a:lnTo>
                  <a:cubicBezTo>
                    <a:pt x="2272856" y="360045"/>
                    <a:pt x="2291144" y="371475"/>
                    <a:pt x="2310003" y="380048"/>
                  </a:cubicBezTo>
                  <a:lnTo>
                    <a:pt x="2380298" y="432626"/>
                  </a:lnTo>
                  <a:lnTo>
                    <a:pt x="2384298" y="436626"/>
                  </a:lnTo>
                  <a:cubicBezTo>
                    <a:pt x="2394014" y="446341"/>
                    <a:pt x="2412873" y="452628"/>
                    <a:pt x="2433447" y="452628"/>
                  </a:cubicBezTo>
                  <a:cubicBezTo>
                    <a:pt x="2454021" y="452628"/>
                    <a:pt x="2472881" y="446341"/>
                    <a:pt x="2482596" y="436626"/>
                  </a:cubicBezTo>
                  <a:lnTo>
                    <a:pt x="2485454" y="434340"/>
                  </a:lnTo>
                  <a:lnTo>
                    <a:pt x="2572321" y="354901"/>
                  </a:lnTo>
                  <a:lnTo>
                    <a:pt x="2932366" y="25718"/>
                  </a:lnTo>
                  <a:cubicBezTo>
                    <a:pt x="2935796" y="22860"/>
                    <a:pt x="2939225" y="20003"/>
                    <a:pt x="2942654" y="17716"/>
                  </a:cubicBezTo>
                  <a:cubicBezTo>
                    <a:pt x="2959227" y="6286"/>
                    <a:pt x="2978658" y="0"/>
                    <a:pt x="2998089" y="0"/>
                  </a:cubicBezTo>
                  <a:cubicBezTo>
                    <a:pt x="3021521" y="0"/>
                    <a:pt x="3045524" y="8573"/>
                    <a:pt x="3063811" y="25718"/>
                  </a:cubicBezTo>
                  <a:lnTo>
                    <a:pt x="3513011" y="436054"/>
                  </a:lnTo>
                  <a:lnTo>
                    <a:pt x="3514154" y="437198"/>
                  </a:lnTo>
                  <a:cubicBezTo>
                    <a:pt x="3521011" y="444056"/>
                    <a:pt x="3530156" y="448628"/>
                    <a:pt x="3540443" y="451485"/>
                  </a:cubicBezTo>
                  <a:cubicBezTo>
                    <a:pt x="3542729" y="452056"/>
                    <a:pt x="3545015" y="452628"/>
                    <a:pt x="3547301" y="453199"/>
                  </a:cubicBezTo>
                  <a:cubicBezTo>
                    <a:pt x="3553587" y="454343"/>
                    <a:pt x="3559874" y="454914"/>
                    <a:pt x="3566160" y="454914"/>
                  </a:cubicBezTo>
                  <a:cubicBezTo>
                    <a:pt x="3568446" y="454914"/>
                    <a:pt x="3571304" y="454914"/>
                    <a:pt x="3573590" y="454914"/>
                  </a:cubicBezTo>
                  <a:cubicBezTo>
                    <a:pt x="3575876" y="454914"/>
                    <a:pt x="3578733" y="454343"/>
                    <a:pt x="3581019" y="454343"/>
                  </a:cubicBezTo>
                  <a:cubicBezTo>
                    <a:pt x="3595878" y="452628"/>
                    <a:pt x="3610737" y="448056"/>
                    <a:pt x="3624453" y="440055"/>
                  </a:cubicBezTo>
                  <a:lnTo>
                    <a:pt x="3714750" y="372046"/>
                  </a:lnTo>
                  <a:cubicBezTo>
                    <a:pt x="3727895" y="365188"/>
                    <a:pt x="3739896" y="357188"/>
                    <a:pt x="3751326" y="348043"/>
                  </a:cubicBezTo>
                  <a:lnTo>
                    <a:pt x="3884486" y="244602"/>
                  </a:lnTo>
                  <a:lnTo>
                    <a:pt x="4007358" y="152019"/>
                  </a:lnTo>
                  <a:lnTo>
                    <a:pt x="5989320" y="3595307"/>
                  </a:lnTo>
                  <a:close/>
                </a:path>
              </a:pathLst>
            </a:custGeom>
            <a:solidFill>
              <a:schemeClr val="accent3">
                <a:lumMod val="60000"/>
                <a:lumOff val="40000"/>
              </a:schemeClr>
            </a:solidFill>
            <a:ln w="5715" cap="flat">
              <a:noFill/>
              <a:prstDash val="solid"/>
              <a:miter/>
            </a:ln>
          </p:spPr>
          <p:txBody>
            <a:bodyPr rtlCol="0" anchor="ctr"/>
            <a:lstStyle/>
            <a:p>
              <a:endParaRPr lang="en-GB" dirty="0">
                <a:latin typeface="Poppins" panose="00000500000000000000" pitchFamily="2" charset="0"/>
              </a:endParaRPr>
            </a:p>
          </p:txBody>
        </p:sp>
        <p:sp>
          <p:nvSpPr>
            <p:cNvPr id="34" name="Freeform: Shape 33">
              <a:extLst>
                <a:ext uri="{FF2B5EF4-FFF2-40B4-BE49-F238E27FC236}">
                  <a16:creationId xmlns:a16="http://schemas.microsoft.com/office/drawing/2014/main" id="{778B2368-1ECF-6B4C-C6C3-B8641BCD1FC6}"/>
                </a:ext>
              </a:extLst>
            </p:cNvPr>
            <p:cNvSpPr/>
            <p:nvPr/>
          </p:nvSpPr>
          <p:spPr>
            <a:xfrm>
              <a:off x="3879954" y="2827275"/>
              <a:ext cx="1160716" cy="340614"/>
            </a:xfrm>
            <a:custGeom>
              <a:avLst/>
              <a:gdLst>
                <a:gd name="connsiteX0" fmla="*/ 1158431 w 1160716"/>
                <a:gd name="connsiteY0" fmla="*/ 340614 h 340614"/>
                <a:gd name="connsiteX1" fmla="*/ 1158431 w 1160716"/>
                <a:gd name="connsiteY1" fmla="*/ 340614 h 340614"/>
                <a:gd name="connsiteX2" fmla="*/ 1160716 w 1160716"/>
                <a:gd name="connsiteY2" fmla="*/ 339471 h 340614"/>
                <a:gd name="connsiteX3" fmla="*/ 1158431 w 1160716"/>
                <a:gd name="connsiteY3" fmla="*/ 340614 h 340614"/>
                <a:gd name="connsiteX4" fmla="*/ 350901 w 1160716"/>
                <a:gd name="connsiteY4" fmla="*/ 13716 h 340614"/>
                <a:gd name="connsiteX5" fmla="*/ 0 w 1160716"/>
                <a:gd name="connsiteY5" fmla="*/ 334328 h 340614"/>
                <a:gd name="connsiteX6" fmla="*/ 15430 w 1160716"/>
                <a:gd name="connsiteY6" fmla="*/ 322326 h 340614"/>
                <a:gd name="connsiteX7" fmla="*/ 367474 w 1160716"/>
                <a:gd name="connsiteY7" fmla="*/ 0 h 340614"/>
                <a:gd name="connsiteX8" fmla="*/ 350901 w 1160716"/>
                <a:gd name="connsiteY8" fmla="*/ 13716 h 3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716" h="340614">
                  <a:moveTo>
                    <a:pt x="1158431" y="340614"/>
                  </a:moveTo>
                  <a:lnTo>
                    <a:pt x="1158431" y="340614"/>
                  </a:lnTo>
                  <a:cubicBezTo>
                    <a:pt x="1159002" y="340614"/>
                    <a:pt x="1160145" y="340043"/>
                    <a:pt x="1160716" y="339471"/>
                  </a:cubicBezTo>
                  <a:cubicBezTo>
                    <a:pt x="1159573" y="340043"/>
                    <a:pt x="1159002" y="340043"/>
                    <a:pt x="1158431" y="340614"/>
                  </a:cubicBezTo>
                  <a:close/>
                  <a:moveTo>
                    <a:pt x="350901" y="13716"/>
                  </a:moveTo>
                  <a:lnTo>
                    <a:pt x="0" y="334328"/>
                  </a:lnTo>
                  <a:cubicBezTo>
                    <a:pt x="5715" y="330899"/>
                    <a:pt x="10858" y="326898"/>
                    <a:pt x="15430" y="322326"/>
                  </a:cubicBezTo>
                  <a:lnTo>
                    <a:pt x="367474" y="0"/>
                  </a:lnTo>
                  <a:cubicBezTo>
                    <a:pt x="361759" y="4572"/>
                    <a:pt x="356044" y="9144"/>
                    <a:pt x="350901" y="13716"/>
                  </a:cubicBezTo>
                  <a:close/>
                </a:path>
              </a:pathLst>
            </a:custGeom>
            <a:solidFill>
              <a:srgbClr val="FFFFFF"/>
            </a:solidFill>
            <a:ln w="5715" cap="flat">
              <a:noFill/>
              <a:prstDash val="solid"/>
              <a:miter/>
            </a:ln>
          </p:spPr>
          <p:txBody>
            <a:bodyPr rtlCol="0" anchor="ctr"/>
            <a:lstStyle/>
            <a:p>
              <a:endParaRPr lang="en-GB" dirty="0">
                <a:latin typeface="Poppins" panose="00000500000000000000" pitchFamily="2" charset="0"/>
              </a:endParaRPr>
            </a:p>
          </p:txBody>
        </p:sp>
        <p:sp>
          <p:nvSpPr>
            <p:cNvPr id="35" name="Freeform: Shape 34">
              <a:extLst>
                <a:ext uri="{FF2B5EF4-FFF2-40B4-BE49-F238E27FC236}">
                  <a16:creationId xmlns:a16="http://schemas.microsoft.com/office/drawing/2014/main" id="{ED7337CB-4561-37C2-557B-B2FFE7EBEE7A}"/>
                </a:ext>
              </a:extLst>
            </p:cNvPr>
            <p:cNvSpPr/>
            <p:nvPr/>
          </p:nvSpPr>
          <p:spPr>
            <a:xfrm>
              <a:off x="1123609" y="992761"/>
              <a:ext cx="6562534" cy="5705855"/>
            </a:xfrm>
            <a:custGeom>
              <a:avLst/>
              <a:gdLst>
                <a:gd name="connsiteX0" fmla="*/ 3282696 w 6562534"/>
                <a:gd name="connsiteY0" fmla="*/ 0 h 5705855"/>
                <a:gd name="connsiteX1" fmla="*/ 0 w 6562534"/>
                <a:gd name="connsiteY1" fmla="*/ 5705856 h 5705855"/>
                <a:gd name="connsiteX2" fmla="*/ 6562534 w 6562534"/>
                <a:gd name="connsiteY2" fmla="*/ 5705856 h 5705855"/>
                <a:gd name="connsiteX3" fmla="*/ 3282696 w 6562534"/>
                <a:gd name="connsiteY3" fmla="*/ 0 h 5705855"/>
                <a:gd name="connsiteX4" fmla="*/ 3283839 w 6562534"/>
                <a:gd name="connsiteY4" fmla="*/ 332613 h 5705855"/>
                <a:gd name="connsiteX5" fmla="*/ 4215384 w 6562534"/>
                <a:gd name="connsiteY5" fmla="*/ 1944815 h 5705855"/>
                <a:gd name="connsiteX6" fmla="*/ 4069652 w 6562534"/>
                <a:gd name="connsiteY6" fmla="*/ 2058543 h 5705855"/>
                <a:gd name="connsiteX7" fmla="*/ 3914204 w 6562534"/>
                <a:gd name="connsiteY7" fmla="*/ 2175129 h 5705855"/>
                <a:gd name="connsiteX8" fmla="*/ 3916490 w 6562534"/>
                <a:gd name="connsiteY8" fmla="*/ 2173986 h 5705855"/>
                <a:gd name="connsiteX9" fmla="*/ 3914204 w 6562534"/>
                <a:gd name="connsiteY9" fmla="*/ 2175129 h 5705855"/>
                <a:gd name="connsiteX10" fmla="*/ 3911346 w 6562534"/>
                <a:gd name="connsiteY10" fmla="*/ 2176272 h 5705855"/>
                <a:gd name="connsiteX11" fmla="*/ 3876485 w 6562534"/>
                <a:gd name="connsiteY11" fmla="*/ 2182559 h 5705855"/>
                <a:gd name="connsiteX12" fmla="*/ 3858768 w 6562534"/>
                <a:gd name="connsiteY12" fmla="*/ 2180844 h 5705855"/>
                <a:gd name="connsiteX13" fmla="*/ 3845624 w 6562534"/>
                <a:gd name="connsiteY13" fmla="*/ 2177415 h 5705855"/>
                <a:gd name="connsiteX14" fmla="*/ 3837051 w 6562534"/>
                <a:gd name="connsiteY14" fmla="*/ 2173986 h 5705855"/>
                <a:gd name="connsiteX15" fmla="*/ 3830193 w 6562534"/>
                <a:gd name="connsiteY15" fmla="*/ 2170557 h 5705855"/>
                <a:gd name="connsiteX16" fmla="*/ 3825050 w 6562534"/>
                <a:gd name="connsiteY16" fmla="*/ 2167700 h 5705855"/>
                <a:gd name="connsiteX17" fmla="*/ 3810190 w 6562534"/>
                <a:gd name="connsiteY17" fmla="*/ 2156270 h 5705855"/>
                <a:gd name="connsiteX18" fmla="*/ 3350705 w 6562534"/>
                <a:gd name="connsiteY18" fmla="*/ 1735074 h 5705855"/>
                <a:gd name="connsiteX19" fmla="*/ 3290697 w 6562534"/>
                <a:gd name="connsiteY19" fmla="*/ 1714500 h 5705855"/>
                <a:gd name="connsiteX20" fmla="*/ 3230118 w 6562534"/>
                <a:gd name="connsiteY20" fmla="*/ 1735074 h 5705855"/>
                <a:gd name="connsiteX21" fmla="*/ 3122676 w 6562534"/>
                <a:gd name="connsiteY21" fmla="*/ 1833944 h 5705855"/>
                <a:gd name="connsiteX22" fmla="*/ 2770632 w 6562534"/>
                <a:gd name="connsiteY22" fmla="*/ 2156270 h 5705855"/>
                <a:gd name="connsiteX23" fmla="*/ 2755202 w 6562534"/>
                <a:gd name="connsiteY23" fmla="*/ 2168271 h 5705855"/>
                <a:gd name="connsiteX24" fmla="*/ 2704910 w 6562534"/>
                <a:gd name="connsiteY24" fmla="*/ 2182559 h 5705855"/>
                <a:gd name="connsiteX25" fmla="*/ 2676906 w 6562534"/>
                <a:gd name="connsiteY25" fmla="*/ 2178558 h 5705855"/>
                <a:gd name="connsiteX26" fmla="*/ 2374583 w 6562534"/>
                <a:gd name="connsiteY26" fmla="*/ 1951672 h 5705855"/>
                <a:gd name="connsiteX27" fmla="*/ 2373440 w 6562534"/>
                <a:gd name="connsiteY27" fmla="*/ 1950530 h 5705855"/>
                <a:gd name="connsiteX28" fmla="*/ 2365439 w 6562534"/>
                <a:gd name="connsiteY28" fmla="*/ 1944243 h 5705855"/>
                <a:gd name="connsiteX29" fmla="*/ 3283839 w 6562534"/>
                <a:gd name="connsiteY29" fmla="*/ 332613 h 5705855"/>
                <a:gd name="connsiteX30" fmla="*/ 286322 w 6562534"/>
                <a:gd name="connsiteY30" fmla="*/ 5540693 h 5705855"/>
                <a:gd name="connsiteX31" fmla="*/ 2275142 w 6562534"/>
                <a:gd name="connsiteY31" fmla="*/ 2084261 h 5705855"/>
                <a:gd name="connsiteX32" fmla="*/ 2275713 w 6562534"/>
                <a:gd name="connsiteY32" fmla="*/ 2084832 h 5705855"/>
                <a:gd name="connsiteX33" fmla="*/ 2542604 w 6562534"/>
                <a:gd name="connsiteY33" fmla="*/ 2292287 h 5705855"/>
                <a:gd name="connsiteX34" fmla="*/ 2596325 w 6562534"/>
                <a:gd name="connsiteY34" fmla="*/ 2325434 h 5705855"/>
                <a:gd name="connsiteX35" fmla="*/ 2666619 w 6562534"/>
                <a:gd name="connsiteY35" fmla="*/ 2378012 h 5705855"/>
                <a:gd name="connsiteX36" fmla="*/ 2670620 w 6562534"/>
                <a:gd name="connsiteY36" fmla="*/ 2382012 h 5705855"/>
                <a:gd name="connsiteX37" fmla="*/ 2719769 w 6562534"/>
                <a:gd name="connsiteY37" fmla="*/ 2398014 h 5705855"/>
                <a:gd name="connsiteX38" fmla="*/ 2768918 w 6562534"/>
                <a:gd name="connsiteY38" fmla="*/ 2382012 h 5705855"/>
                <a:gd name="connsiteX39" fmla="*/ 2771775 w 6562534"/>
                <a:gd name="connsiteY39" fmla="*/ 2379726 h 5705855"/>
                <a:gd name="connsiteX40" fmla="*/ 2858643 w 6562534"/>
                <a:gd name="connsiteY40" fmla="*/ 2300288 h 5705855"/>
                <a:gd name="connsiteX41" fmla="*/ 3218688 w 6562534"/>
                <a:gd name="connsiteY41" fmla="*/ 1971104 h 5705855"/>
                <a:gd name="connsiteX42" fmla="*/ 3228975 w 6562534"/>
                <a:gd name="connsiteY42" fmla="*/ 1963102 h 5705855"/>
                <a:gd name="connsiteX43" fmla="*/ 3284410 w 6562534"/>
                <a:gd name="connsiteY43" fmla="*/ 1945386 h 5705855"/>
                <a:gd name="connsiteX44" fmla="*/ 3350133 w 6562534"/>
                <a:gd name="connsiteY44" fmla="*/ 1971104 h 5705855"/>
                <a:gd name="connsiteX45" fmla="*/ 3799332 w 6562534"/>
                <a:gd name="connsiteY45" fmla="*/ 2381441 h 5705855"/>
                <a:gd name="connsiteX46" fmla="*/ 3800475 w 6562534"/>
                <a:gd name="connsiteY46" fmla="*/ 2382584 h 5705855"/>
                <a:gd name="connsiteX47" fmla="*/ 3826764 w 6562534"/>
                <a:gd name="connsiteY47" fmla="*/ 2396871 h 5705855"/>
                <a:gd name="connsiteX48" fmla="*/ 3833622 w 6562534"/>
                <a:gd name="connsiteY48" fmla="*/ 2398586 h 5705855"/>
                <a:gd name="connsiteX49" fmla="*/ 3852482 w 6562534"/>
                <a:gd name="connsiteY49" fmla="*/ 2400300 h 5705855"/>
                <a:gd name="connsiteX50" fmla="*/ 3859911 w 6562534"/>
                <a:gd name="connsiteY50" fmla="*/ 2400300 h 5705855"/>
                <a:gd name="connsiteX51" fmla="*/ 3867340 w 6562534"/>
                <a:gd name="connsiteY51" fmla="*/ 2399729 h 5705855"/>
                <a:gd name="connsiteX52" fmla="*/ 3910775 w 6562534"/>
                <a:gd name="connsiteY52" fmla="*/ 2385441 h 5705855"/>
                <a:gd name="connsiteX53" fmla="*/ 4001072 w 6562534"/>
                <a:gd name="connsiteY53" fmla="*/ 2317433 h 5705855"/>
                <a:gd name="connsiteX54" fmla="*/ 4037648 w 6562534"/>
                <a:gd name="connsiteY54" fmla="*/ 2293430 h 5705855"/>
                <a:gd name="connsiteX55" fmla="*/ 4170807 w 6562534"/>
                <a:gd name="connsiteY55" fmla="*/ 2189988 h 5705855"/>
                <a:gd name="connsiteX56" fmla="*/ 4293680 w 6562534"/>
                <a:gd name="connsiteY56" fmla="*/ 2097405 h 5705855"/>
                <a:gd name="connsiteX57" fmla="*/ 6275070 w 6562534"/>
                <a:gd name="connsiteY57" fmla="*/ 5540693 h 5705855"/>
                <a:gd name="connsiteX58" fmla="*/ 286322 w 6562534"/>
                <a:gd name="connsiteY58" fmla="*/ 5540693 h 5705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562534" h="5705855">
                  <a:moveTo>
                    <a:pt x="3282696" y="0"/>
                  </a:moveTo>
                  <a:lnTo>
                    <a:pt x="0" y="5705856"/>
                  </a:lnTo>
                  <a:lnTo>
                    <a:pt x="6562534" y="5705856"/>
                  </a:lnTo>
                  <a:lnTo>
                    <a:pt x="3282696" y="0"/>
                  </a:lnTo>
                  <a:close/>
                  <a:moveTo>
                    <a:pt x="3283839" y="332613"/>
                  </a:moveTo>
                  <a:lnTo>
                    <a:pt x="4215384" y="1944815"/>
                  </a:lnTo>
                  <a:lnTo>
                    <a:pt x="4069652" y="2058543"/>
                  </a:lnTo>
                  <a:lnTo>
                    <a:pt x="3914204" y="2175129"/>
                  </a:lnTo>
                  <a:cubicBezTo>
                    <a:pt x="3914775" y="2174558"/>
                    <a:pt x="3915918" y="2174558"/>
                    <a:pt x="3916490" y="2173986"/>
                  </a:cubicBezTo>
                  <a:cubicBezTo>
                    <a:pt x="3915918" y="2174558"/>
                    <a:pt x="3914775" y="2174558"/>
                    <a:pt x="3914204" y="2175129"/>
                  </a:cubicBezTo>
                  <a:cubicBezTo>
                    <a:pt x="3913060" y="2175701"/>
                    <a:pt x="3912489" y="2175701"/>
                    <a:pt x="3911346" y="2176272"/>
                  </a:cubicBezTo>
                  <a:cubicBezTo>
                    <a:pt x="3899916" y="2180844"/>
                    <a:pt x="3888486" y="2182559"/>
                    <a:pt x="3876485" y="2182559"/>
                  </a:cubicBezTo>
                  <a:cubicBezTo>
                    <a:pt x="3870770" y="2182559"/>
                    <a:pt x="3864483" y="2181987"/>
                    <a:pt x="3858768" y="2180844"/>
                  </a:cubicBezTo>
                  <a:cubicBezTo>
                    <a:pt x="3854196" y="2180273"/>
                    <a:pt x="3850195" y="2179130"/>
                    <a:pt x="3845624" y="2177415"/>
                  </a:cubicBezTo>
                  <a:cubicBezTo>
                    <a:pt x="3842766" y="2176272"/>
                    <a:pt x="3839909" y="2175701"/>
                    <a:pt x="3837051" y="2173986"/>
                  </a:cubicBezTo>
                  <a:cubicBezTo>
                    <a:pt x="3834765" y="2172843"/>
                    <a:pt x="3832479" y="2171700"/>
                    <a:pt x="3830193" y="2170557"/>
                  </a:cubicBezTo>
                  <a:cubicBezTo>
                    <a:pt x="3828479" y="2169414"/>
                    <a:pt x="3826764" y="2168843"/>
                    <a:pt x="3825050" y="2167700"/>
                  </a:cubicBezTo>
                  <a:cubicBezTo>
                    <a:pt x="3819906" y="2164271"/>
                    <a:pt x="3814763" y="2160842"/>
                    <a:pt x="3810190" y="2156270"/>
                  </a:cubicBezTo>
                  <a:lnTo>
                    <a:pt x="3350705" y="1735074"/>
                  </a:lnTo>
                  <a:cubicBezTo>
                    <a:pt x="3332988" y="1721358"/>
                    <a:pt x="3311843" y="1714500"/>
                    <a:pt x="3290697" y="1714500"/>
                  </a:cubicBezTo>
                  <a:cubicBezTo>
                    <a:pt x="3269552" y="1714500"/>
                    <a:pt x="3248406" y="1721358"/>
                    <a:pt x="3230118" y="1735074"/>
                  </a:cubicBezTo>
                  <a:lnTo>
                    <a:pt x="3122676" y="1833944"/>
                  </a:lnTo>
                  <a:lnTo>
                    <a:pt x="2770632" y="2156270"/>
                  </a:lnTo>
                  <a:cubicBezTo>
                    <a:pt x="2766060" y="2160842"/>
                    <a:pt x="2760917" y="2164842"/>
                    <a:pt x="2755202" y="2168271"/>
                  </a:cubicBezTo>
                  <a:cubicBezTo>
                    <a:pt x="2739771" y="2177415"/>
                    <a:pt x="2722626" y="2182559"/>
                    <a:pt x="2704910" y="2182559"/>
                  </a:cubicBezTo>
                  <a:cubicBezTo>
                    <a:pt x="2695766" y="2182559"/>
                    <a:pt x="2686050" y="2181416"/>
                    <a:pt x="2676906" y="2178558"/>
                  </a:cubicBezTo>
                  <a:lnTo>
                    <a:pt x="2374583" y="1951672"/>
                  </a:lnTo>
                  <a:lnTo>
                    <a:pt x="2373440" y="1950530"/>
                  </a:lnTo>
                  <a:lnTo>
                    <a:pt x="2365439" y="1944243"/>
                  </a:lnTo>
                  <a:lnTo>
                    <a:pt x="3283839" y="332613"/>
                  </a:lnTo>
                  <a:close/>
                  <a:moveTo>
                    <a:pt x="286322" y="5540693"/>
                  </a:moveTo>
                  <a:lnTo>
                    <a:pt x="2275142" y="2084261"/>
                  </a:lnTo>
                  <a:lnTo>
                    <a:pt x="2275713" y="2084832"/>
                  </a:lnTo>
                  <a:lnTo>
                    <a:pt x="2542604" y="2292287"/>
                  </a:lnTo>
                  <a:cubicBezTo>
                    <a:pt x="2559177" y="2305431"/>
                    <a:pt x="2577465" y="2316861"/>
                    <a:pt x="2596325" y="2325434"/>
                  </a:cubicBezTo>
                  <a:lnTo>
                    <a:pt x="2666619" y="2378012"/>
                  </a:lnTo>
                  <a:lnTo>
                    <a:pt x="2670620" y="2382012"/>
                  </a:lnTo>
                  <a:cubicBezTo>
                    <a:pt x="2680335" y="2391728"/>
                    <a:pt x="2699195" y="2398014"/>
                    <a:pt x="2719769" y="2398014"/>
                  </a:cubicBezTo>
                  <a:cubicBezTo>
                    <a:pt x="2740343" y="2398014"/>
                    <a:pt x="2759202" y="2391728"/>
                    <a:pt x="2768918" y="2382012"/>
                  </a:cubicBezTo>
                  <a:lnTo>
                    <a:pt x="2771775" y="2379726"/>
                  </a:lnTo>
                  <a:lnTo>
                    <a:pt x="2858643" y="2300288"/>
                  </a:lnTo>
                  <a:lnTo>
                    <a:pt x="3218688" y="1971104"/>
                  </a:lnTo>
                  <a:cubicBezTo>
                    <a:pt x="3222117" y="1968246"/>
                    <a:pt x="3225546" y="1965389"/>
                    <a:pt x="3228975" y="1963102"/>
                  </a:cubicBezTo>
                  <a:cubicBezTo>
                    <a:pt x="3245549" y="1951672"/>
                    <a:pt x="3264980" y="1945386"/>
                    <a:pt x="3284410" y="1945386"/>
                  </a:cubicBezTo>
                  <a:cubicBezTo>
                    <a:pt x="3307842" y="1945386"/>
                    <a:pt x="3331845" y="1953959"/>
                    <a:pt x="3350133" y="1971104"/>
                  </a:cubicBezTo>
                  <a:lnTo>
                    <a:pt x="3799332" y="2381441"/>
                  </a:lnTo>
                  <a:lnTo>
                    <a:pt x="3800475" y="2382584"/>
                  </a:lnTo>
                  <a:cubicBezTo>
                    <a:pt x="3807333" y="2389442"/>
                    <a:pt x="3816477" y="2394014"/>
                    <a:pt x="3826764" y="2396871"/>
                  </a:cubicBezTo>
                  <a:cubicBezTo>
                    <a:pt x="3829050" y="2397443"/>
                    <a:pt x="3831336" y="2398014"/>
                    <a:pt x="3833622" y="2398586"/>
                  </a:cubicBezTo>
                  <a:cubicBezTo>
                    <a:pt x="3839909" y="2399729"/>
                    <a:pt x="3846195" y="2400300"/>
                    <a:pt x="3852482" y="2400300"/>
                  </a:cubicBezTo>
                  <a:cubicBezTo>
                    <a:pt x="3854768" y="2400300"/>
                    <a:pt x="3857625" y="2400300"/>
                    <a:pt x="3859911" y="2400300"/>
                  </a:cubicBezTo>
                  <a:cubicBezTo>
                    <a:pt x="3862197" y="2400300"/>
                    <a:pt x="3865055" y="2399729"/>
                    <a:pt x="3867340" y="2399729"/>
                  </a:cubicBezTo>
                  <a:cubicBezTo>
                    <a:pt x="3882200" y="2398014"/>
                    <a:pt x="3897059" y="2393442"/>
                    <a:pt x="3910775" y="2385441"/>
                  </a:cubicBezTo>
                  <a:lnTo>
                    <a:pt x="4001072" y="2317433"/>
                  </a:lnTo>
                  <a:cubicBezTo>
                    <a:pt x="4014216" y="2310575"/>
                    <a:pt x="4026218" y="2302574"/>
                    <a:pt x="4037648" y="2293430"/>
                  </a:cubicBezTo>
                  <a:lnTo>
                    <a:pt x="4170807" y="2189988"/>
                  </a:lnTo>
                  <a:lnTo>
                    <a:pt x="4293680" y="2097405"/>
                  </a:lnTo>
                  <a:lnTo>
                    <a:pt x="6275070" y="5540693"/>
                  </a:lnTo>
                  <a:lnTo>
                    <a:pt x="286322" y="5540693"/>
                  </a:lnTo>
                  <a:close/>
                </a:path>
              </a:pathLst>
            </a:custGeom>
            <a:solidFill>
              <a:srgbClr val="FFFFFF"/>
            </a:solidFill>
            <a:ln w="5715" cap="flat">
              <a:noFill/>
              <a:prstDash val="solid"/>
              <a:miter/>
            </a:ln>
          </p:spPr>
          <p:txBody>
            <a:bodyPr rtlCol="0" anchor="ctr"/>
            <a:lstStyle/>
            <a:p>
              <a:endParaRPr lang="en-GB" dirty="0">
                <a:latin typeface="Poppins" panose="00000500000000000000" pitchFamily="2" charset="0"/>
              </a:endParaRPr>
            </a:p>
          </p:txBody>
        </p:sp>
        <p:sp>
          <p:nvSpPr>
            <p:cNvPr id="36" name="Freeform: Shape 35">
              <a:extLst>
                <a:ext uri="{FF2B5EF4-FFF2-40B4-BE49-F238E27FC236}">
                  <a16:creationId xmlns:a16="http://schemas.microsoft.com/office/drawing/2014/main" id="{94568338-B55D-7EBD-7920-1B2E7B6642B1}"/>
                </a:ext>
              </a:extLst>
            </p:cNvPr>
            <p:cNvSpPr/>
            <p:nvPr/>
          </p:nvSpPr>
          <p:spPr>
            <a:xfrm>
              <a:off x="3489047" y="1325374"/>
              <a:ext cx="1849945" cy="1849945"/>
            </a:xfrm>
            <a:custGeom>
              <a:avLst/>
              <a:gdLst>
                <a:gd name="connsiteX0" fmla="*/ 1849946 w 1849945"/>
                <a:gd name="connsiteY0" fmla="*/ 1612773 h 1849945"/>
                <a:gd name="connsiteX1" fmla="*/ 1704213 w 1849945"/>
                <a:gd name="connsiteY1" fmla="*/ 1725930 h 1849945"/>
                <a:gd name="connsiteX2" fmla="*/ 1548765 w 1849945"/>
                <a:gd name="connsiteY2" fmla="*/ 1842516 h 1849945"/>
                <a:gd name="connsiteX3" fmla="*/ 1545908 w 1849945"/>
                <a:gd name="connsiteY3" fmla="*/ 1843659 h 1849945"/>
                <a:gd name="connsiteX4" fmla="*/ 1511046 w 1849945"/>
                <a:gd name="connsiteY4" fmla="*/ 1849946 h 1849945"/>
                <a:gd name="connsiteX5" fmla="*/ 1493329 w 1849945"/>
                <a:gd name="connsiteY5" fmla="*/ 1848231 h 1849945"/>
                <a:gd name="connsiteX6" fmla="*/ 1480185 w 1849945"/>
                <a:gd name="connsiteY6" fmla="*/ 1844802 h 1849945"/>
                <a:gd name="connsiteX7" fmla="*/ 1471613 w 1849945"/>
                <a:gd name="connsiteY7" fmla="*/ 1841373 h 1849945"/>
                <a:gd name="connsiteX8" fmla="*/ 1464754 w 1849945"/>
                <a:gd name="connsiteY8" fmla="*/ 1837944 h 1849945"/>
                <a:gd name="connsiteX9" fmla="*/ 1459611 w 1849945"/>
                <a:gd name="connsiteY9" fmla="*/ 1835087 h 1849945"/>
                <a:gd name="connsiteX10" fmla="*/ 1444752 w 1849945"/>
                <a:gd name="connsiteY10" fmla="*/ 1823657 h 1849945"/>
                <a:gd name="connsiteX11" fmla="*/ 985266 w 1849945"/>
                <a:gd name="connsiteY11" fmla="*/ 1402461 h 1849945"/>
                <a:gd name="connsiteX12" fmla="*/ 925259 w 1849945"/>
                <a:gd name="connsiteY12" fmla="*/ 1381887 h 1849945"/>
                <a:gd name="connsiteX13" fmla="*/ 864679 w 1849945"/>
                <a:gd name="connsiteY13" fmla="*/ 1402461 h 1849945"/>
                <a:gd name="connsiteX14" fmla="*/ 757238 w 1849945"/>
                <a:gd name="connsiteY14" fmla="*/ 1501331 h 1849945"/>
                <a:gd name="connsiteX15" fmla="*/ 405194 w 1849945"/>
                <a:gd name="connsiteY15" fmla="*/ 1823657 h 1849945"/>
                <a:gd name="connsiteX16" fmla="*/ 389763 w 1849945"/>
                <a:gd name="connsiteY16" fmla="*/ 1835658 h 1849945"/>
                <a:gd name="connsiteX17" fmla="*/ 339471 w 1849945"/>
                <a:gd name="connsiteY17" fmla="*/ 1849946 h 1849945"/>
                <a:gd name="connsiteX18" fmla="*/ 311468 w 1849945"/>
                <a:gd name="connsiteY18" fmla="*/ 1845945 h 1849945"/>
                <a:gd name="connsiteX19" fmla="*/ 9144 w 1849945"/>
                <a:gd name="connsiteY19" fmla="*/ 1619059 h 1849945"/>
                <a:gd name="connsiteX20" fmla="*/ 8001 w 1849945"/>
                <a:gd name="connsiteY20" fmla="*/ 1617917 h 1849945"/>
                <a:gd name="connsiteX21" fmla="*/ 0 w 1849945"/>
                <a:gd name="connsiteY21" fmla="*/ 1611630 h 1849945"/>
                <a:gd name="connsiteX22" fmla="*/ 918401 w 1849945"/>
                <a:gd name="connsiteY22" fmla="*/ 0 h 1849945"/>
                <a:gd name="connsiteX23" fmla="*/ 1849946 w 1849945"/>
                <a:gd name="connsiteY23" fmla="*/ 1612773 h 1849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49945" h="1849945">
                  <a:moveTo>
                    <a:pt x="1849946" y="1612773"/>
                  </a:moveTo>
                  <a:lnTo>
                    <a:pt x="1704213" y="1725930"/>
                  </a:lnTo>
                  <a:lnTo>
                    <a:pt x="1548765" y="1842516"/>
                  </a:lnTo>
                  <a:cubicBezTo>
                    <a:pt x="1547622" y="1843088"/>
                    <a:pt x="1547051" y="1843088"/>
                    <a:pt x="1545908" y="1843659"/>
                  </a:cubicBezTo>
                  <a:cubicBezTo>
                    <a:pt x="1534478" y="1848231"/>
                    <a:pt x="1523048" y="1849946"/>
                    <a:pt x="1511046" y="1849946"/>
                  </a:cubicBezTo>
                  <a:cubicBezTo>
                    <a:pt x="1505331" y="1849946"/>
                    <a:pt x="1499044" y="1849374"/>
                    <a:pt x="1493329" y="1848231"/>
                  </a:cubicBezTo>
                  <a:cubicBezTo>
                    <a:pt x="1488758" y="1847659"/>
                    <a:pt x="1484757" y="1846517"/>
                    <a:pt x="1480185" y="1844802"/>
                  </a:cubicBezTo>
                  <a:cubicBezTo>
                    <a:pt x="1477328" y="1843659"/>
                    <a:pt x="1474470" y="1843088"/>
                    <a:pt x="1471613" y="1841373"/>
                  </a:cubicBezTo>
                  <a:cubicBezTo>
                    <a:pt x="1469327" y="1840230"/>
                    <a:pt x="1467041" y="1839087"/>
                    <a:pt x="1464754" y="1837944"/>
                  </a:cubicBezTo>
                  <a:cubicBezTo>
                    <a:pt x="1463040" y="1836801"/>
                    <a:pt x="1461326" y="1836229"/>
                    <a:pt x="1459611" y="1835087"/>
                  </a:cubicBezTo>
                  <a:cubicBezTo>
                    <a:pt x="1454468" y="1831658"/>
                    <a:pt x="1449324" y="1828229"/>
                    <a:pt x="1444752" y="1823657"/>
                  </a:cubicBezTo>
                  <a:lnTo>
                    <a:pt x="985266" y="1402461"/>
                  </a:lnTo>
                  <a:cubicBezTo>
                    <a:pt x="967549" y="1388745"/>
                    <a:pt x="946404" y="1381887"/>
                    <a:pt x="925259" y="1381887"/>
                  </a:cubicBezTo>
                  <a:cubicBezTo>
                    <a:pt x="904113" y="1381887"/>
                    <a:pt x="882968" y="1388745"/>
                    <a:pt x="864679" y="1402461"/>
                  </a:cubicBezTo>
                  <a:lnTo>
                    <a:pt x="757238" y="1501331"/>
                  </a:lnTo>
                  <a:lnTo>
                    <a:pt x="405194" y="1823657"/>
                  </a:lnTo>
                  <a:cubicBezTo>
                    <a:pt x="400622" y="1828229"/>
                    <a:pt x="395478" y="1832229"/>
                    <a:pt x="389763" y="1835658"/>
                  </a:cubicBezTo>
                  <a:cubicBezTo>
                    <a:pt x="374333" y="1844802"/>
                    <a:pt x="357188" y="1849946"/>
                    <a:pt x="339471" y="1849946"/>
                  </a:cubicBezTo>
                  <a:cubicBezTo>
                    <a:pt x="330327" y="1849946"/>
                    <a:pt x="320612" y="1848803"/>
                    <a:pt x="311468" y="1845945"/>
                  </a:cubicBezTo>
                  <a:lnTo>
                    <a:pt x="9144" y="1619059"/>
                  </a:lnTo>
                  <a:lnTo>
                    <a:pt x="8001" y="1617917"/>
                  </a:lnTo>
                  <a:lnTo>
                    <a:pt x="0" y="1611630"/>
                  </a:lnTo>
                  <a:lnTo>
                    <a:pt x="918401" y="0"/>
                  </a:lnTo>
                  <a:lnTo>
                    <a:pt x="1849946" y="1612773"/>
                  </a:lnTo>
                  <a:close/>
                </a:path>
              </a:pathLst>
            </a:custGeom>
            <a:solidFill>
              <a:schemeClr val="accent3">
                <a:lumMod val="60000"/>
                <a:lumOff val="40000"/>
              </a:schemeClr>
            </a:solidFill>
            <a:ln w="5715" cap="flat">
              <a:noFill/>
              <a:prstDash val="solid"/>
              <a:miter/>
            </a:ln>
          </p:spPr>
          <p:txBody>
            <a:bodyPr rtlCol="0" anchor="ctr"/>
            <a:lstStyle/>
            <a:p>
              <a:endParaRPr lang="en-GB" dirty="0">
                <a:latin typeface="Poppins" panose="00000500000000000000" pitchFamily="2" charset="0"/>
              </a:endParaRPr>
            </a:p>
          </p:txBody>
        </p:sp>
        <p:sp>
          <p:nvSpPr>
            <p:cNvPr id="37" name="Freeform: Shape 36">
              <a:extLst>
                <a:ext uri="{FF2B5EF4-FFF2-40B4-BE49-F238E27FC236}">
                  <a16:creationId xmlns:a16="http://schemas.microsoft.com/office/drawing/2014/main" id="{351F701F-58E4-0CAC-699E-5944063DA051}"/>
                </a:ext>
              </a:extLst>
            </p:cNvPr>
            <p:cNvSpPr/>
            <p:nvPr/>
          </p:nvSpPr>
          <p:spPr>
            <a:xfrm>
              <a:off x="3982252" y="2954720"/>
              <a:ext cx="370903" cy="337756"/>
            </a:xfrm>
            <a:custGeom>
              <a:avLst/>
              <a:gdLst>
                <a:gd name="connsiteX0" fmla="*/ 360045 w 370903"/>
                <a:gd name="connsiteY0" fmla="*/ 8573 h 337756"/>
                <a:gd name="connsiteX1" fmla="*/ 0 w 370903"/>
                <a:gd name="connsiteY1" fmla="*/ 337757 h 337756"/>
                <a:gd name="connsiteX2" fmla="*/ 25718 w 370903"/>
                <a:gd name="connsiteY2" fmla="*/ 316611 h 337756"/>
                <a:gd name="connsiteX3" fmla="*/ 370904 w 370903"/>
                <a:gd name="connsiteY3" fmla="*/ 0 h 337756"/>
                <a:gd name="connsiteX4" fmla="*/ 360045 w 370903"/>
                <a:gd name="connsiteY4" fmla="*/ 8573 h 337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903" h="337756">
                  <a:moveTo>
                    <a:pt x="360045" y="8573"/>
                  </a:moveTo>
                  <a:lnTo>
                    <a:pt x="0" y="337757"/>
                  </a:lnTo>
                  <a:cubicBezTo>
                    <a:pt x="9144" y="331470"/>
                    <a:pt x="17145" y="324612"/>
                    <a:pt x="25718" y="316611"/>
                  </a:cubicBezTo>
                  <a:lnTo>
                    <a:pt x="370904" y="0"/>
                  </a:lnTo>
                  <a:cubicBezTo>
                    <a:pt x="366903" y="2858"/>
                    <a:pt x="363474" y="5715"/>
                    <a:pt x="360045" y="8573"/>
                  </a:cubicBezTo>
                  <a:close/>
                </a:path>
              </a:pathLst>
            </a:custGeom>
            <a:solidFill>
              <a:srgbClr val="FFFFFF"/>
            </a:solidFill>
            <a:ln w="5715" cap="flat">
              <a:noFill/>
              <a:prstDash val="solid"/>
              <a:miter/>
            </a:ln>
          </p:spPr>
          <p:txBody>
            <a:bodyPr rtlCol="0" anchor="ctr"/>
            <a:lstStyle/>
            <a:p>
              <a:endParaRPr lang="en-GB" dirty="0">
                <a:latin typeface="Poppins" panose="00000500000000000000" pitchFamily="2" charset="0"/>
              </a:endParaRPr>
            </a:p>
          </p:txBody>
        </p:sp>
      </p:grpSp>
      <p:sp>
        <p:nvSpPr>
          <p:cNvPr id="61" name="Rectangle 60">
            <a:extLst>
              <a:ext uri="{FF2B5EF4-FFF2-40B4-BE49-F238E27FC236}">
                <a16:creationId xmlns:a16="http://schemas.microsoft.com/office/drawing/2014/main" id="{CCCCF3FD-8779-7E8C-5EF9-7A42B78AE850}"/>
              </a:ext>
            </a:extLst>
          </p:cNvPr>
          <p:cNvSpPr/>
          <p:nvPr/>
        </p:nvSpPr>
        <p:spPr>
          <a:xfrm>
            <a:off x="12679680" y="339096"/>
            <a:ext cx="12192000" cy="2095433"/>
          </a:xfrm>
          <a:prstGeom prst="rect">
            <a:avLst/>
          </a:prstGeom>
          <a:solidFill>
            <a:schemeClr val="accent1">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62" name="Group 61">
            <a:extLst>
              <a:ext uri="{FF2B5EF4-FFF2-40B4-BE49-F238E27FC236}">
                <a16:creationId xmlns:a16="http://schemas.microsoft.com/office/drawing/2014/main" id="{D8B3D38E-1252-E468-C3E9-5765F71963E7}"/>
              </a:ext>
            </a:extLst>
          </p:cNvPr>
          <p:cNvGrpSpPr/>
          <p:nvPr/>
        </p:nvGrpSpPr>
        <p:grpSpPr>
          <a:xfrm>
            <a:off x="13238344" y="925033"/>
            <a:ext cx="927023" cy="923558"/>
            <a:chOff x="5293946" y="352338"/>
            <a:chExt cx="1625745" cy="1619668"/>
          </a:xfrm>
          <a:solidFill>
            <a:schemeClr val="accent1"/>
          </a:solidFill>
        </p:grpSpPr>
        <p:sp>
          <p:nvSpPr>
            <p:cNvPr id="63" name="Freeform: Shape 62">
              <a:extLst>
                <a:ext uri="{FF2B5EF4-FFF2-40B4-BE49-F238E27FC236}">
                  <a16:creationId xmlns:a16="http://schemas.microsoft.com/office/drawing/2014/main" id="{F36D8017-06F3-145A-874D-411ECE334A61}"/>
                </a:ext>
              </a:extLst>
            </p:cNvPr>
            <p:cNvSpPr/>
            <p:nvPr/>
          </p:nvSpPr>
          <p:spPr>
            <a:xfrm>
              <a:off x="5293946" y="363459"/>
              <a:ext cx="1608520" cy="1608547"/>
            </a:xfrm>
            <a:custGeom>
              <a:avLst/>
              <a:gdLst>
                <a:gd name="connsiteX0" fmla="*/ 804411 w 1608520"/>
                <a:gd name="connsiteY0" fmla="*/ 1608548 h 1608547"/>
                <a:gd name="connsiteX1" fmla="*/ 1608520 w 1608520"/>
                <a:gd name="connsiteY1" fmla="*/ 804108 h 1608547"/>
                <a:gd name="connsiteX2" fmla="*/ 1467307 w 1608520"/>
                <a:gd name="connsiteY2" fmla="*/ 348924 h 1608547"/>
                <a:gd name="connsiteX3" fmla="*/ 1426515 w 1608520"/>
                <a:gd name="connsiteY3" fmla="*/ 347211 h 1608547"/>
                <a:gd name="connsiteX4" fmla="*/ 1358996 w 1608520"/>
                <a:gd name="connsiteY4" fmla="*/ 414731 h 1608547"/>
                <a:gd name="connsiteX5" fmla="*/ 1475586 w 1608520"/>
                <a:gd name="connsiteY5" fmla="*/ 710621 h 1608547"/>
                <a:gd name="connsiteX6" fmla="*/ 1475397 w 1608520"/>
                <a:gd name="connsiteY6" fmla="*/ 710621 h 1608547"/>
                <a:gd name="connsiteX7" fmla="*/ 1477455 w 1608520"/>
                <a:gd name="connsiteY7" fmla="*/ 726735 h 1608547"/>
                <a:gd name="connsiteX8" fmla="*/ 1482388 w 1608520"/>
                <a:gd name="connsiteY8" fmla="*/ 804092 h 1608547"/>
                <a:gd name="connsiteX9" fmla="*/ 804422 w 1608520"/>
                <a:gd name="connsiteY9" fmla="*/ 1482054 h 1608547"/>
                <a:gd name="connsiteX10" fmla="*/ 126460 w 1608520"/>
                <a:gd name="connsiteY10" fmla="*/ 804092 h 1608547"/>
                <a:gd name="connsiteX11" fmla="*/ 804422 w 1608520"/>
                <a:gd name="connsiteY11" fmla="*/ 126131 h 1608547"/>
                <a:gd name="connsiteX12" fmla="*/ 1170596 w 1608520"/>
                <a:gd name="connsiteY12" fmla="*/ 234318 h 1608547"/>
                <a:gd name="connsiteX13" fmla="*/ 1170448 w 1608520"/>
                <a:gd name="connsiteY13" fmla="*/ 234465 h 1608547"/>
                <a:gd name="connsiteX14" fmla="*/ 1172971 w 1608520"/>
                <a:gd name="connsiteY14" fmla="*/ 235908 h 1608547"/>
                <a:gd name="connsiteX15" fmla="*/ 1200997 w 1608520"/>
                <a:gd name="connsiteY15" fmla="*/ 254666 h 1608547"/>
                <a:gd name="connsiteX16" fmla="*/ 1267492 w 1608520"/>
                <a:gd name="connsiteY16" fmla="*/ 188171 h 1608547"/>
                <a:gd name="connsiteX17" fmla="*/ 1265436 w 1608520"/>
                <a:gd name="connsiteY17" fmla="*/ 146695 h 1608547"/>
                <a:gd name="connsiteX18" fmla="*/ 1265436 w 1608520"/>
                <a:gd name="connsiteY18" fmla="*/ 145326 h 1608547"/>
                <a:gd name="connsiteX19" fmla="*/ 804439 w 1608520"/>
                <a:gd name="connsiteY19" fmla="*/ 0 h 1608547"/>
                <a:gd name="connsiteX20" fmla="*/ 0 w 1608520"/>
                <a:gd name="connsiteY20" fmla="*/ 804110 h 1608547"/>
                <a:gd name="connsiteX21" fmla="*/ 804439 w 1608520"/>
                <a:gd name="connsiteY21" fmla="*/ 1608548 h 160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08520" h="1608547">
                  <a:moveTo>
                    <a:pt x="804411" y="1608548"/>
                  </a:moveTo>
                  <a:cubicBezTo>
                    <a:pt x="1252919" y="1608548"/>
                    <a:pt x="1608520" y="1243316"/>
                    <a:pt x="1608520" y="804108"/>
                  </a:cubicBezTo>
                  <a:cubicBezTo>
                    <a:pt x="1608520" y="635136"/>
                    <a:pt x="1556427" y="478496"/>
                    <a:pt x="1467307" y="348924"/>
                  </a:cubicBezTo>
                  <a:lnTo>
                    <a:pt x="1426515" y="347211"/>
                  </a:lnTo>
                  <a:lnTo>
                    <a:pt x="1358996" y="414731"/>
                  </a:lnTo>
                  <a:cubicBezTo>
                    <a:pt x="1419760" y="500655"/>
                    <a:pt x="1460505" y="601549"/>
                    <a:pt x="1475586" y="710621"/>
                  </a:cubicBezTo>
                  <a:lnTo>
                    <a:pt x="1475397" y="710621"/>
                  </a:lnTo>
                  <a:cubicBezTo>
                    <a:pt x="1476418" y="715764"/>
                    <a:pt x="1477063" y="721250"/>
                    <a:pt x="1477455" y="726735"/>
                  </a:cubicBezTo>
                  <a:cubicBezTo>
                    <a:pt x="1480377" y="752166"/>
                    <a:pt x="1482388" y="777884"/>
                    <a:pt x="1482388" y="804092"/>
                  </a:cubicBezTo>
                  <a:cubicBezTo>
                    <a:pt x="1482388" y="1178875"/>
                    <a:pt x="1176864" y="1482054"/>
                    <a:pt x="804422" y="1482054"/>
                  </a:cubicBezTo>
                  <a:cubicBezTo>
                    <a:pt x="429796" y="1482054"/>
                    <a:pt x="126460" y="1178718"/>
                    <a:pt x="126460" y="804092"/>
                  </a:cubicBezTo>
                  <a:cubicBezTo>
                    <a:pt x="126460" y="429812"/>
                    <a:pt x="429796" y="126131"/>
                    <a:pt x="804422" y="126131"/>
                  </a:cubicBezTo>
                  <a:cubicBezTo>
                    <a:pt x="939389" y="126131"/>
                    <a:pt x="1065012" y="166049"/>
                    <a:pt x="1170596" y="234318"/>
                  </a:cubicBezTo>
                  <a:cubicBezTo>
                    <a:pt x="1170522" y="234343"/>
                    <a:pt x="1170448" y="234465"/>
                    <a:pt x="1170448" y="234465"/>
                  </a:cubicBezTo>
                  <a:cubicBezTo>
                    <a:pt x="1171351" y="235006"/>
                    <a:pt x="1172160" y="235454"/>
                    <a:pt x="1172971" y="235908"/>
                  </a:cubicBezTo>
                  <a:cubicBezTo>
                    <a:pt x="1182390" y="242056"/>
                    <a:pt x="1191915" y="248070"/>
                    <a:pt x="1200997" y="254666"/>
                  </a:cubicBezTo>
                  <a:lnTo>
                    <a:pt x="1267492" y="188171"/>
                  </a:lnTo>
                  <a:lnTo>
                    <a:pt x="1265436" y="146695"/>
                  </a:lnTo>
                  <a:lnTo>
                    <a:pt x="1265436" y="145326"/>
                  </a:lnTo>
                  <a:cubicBezTo>
                    <a:pt x="1134844" y="53812"/>
                    <a:pt x="976160" y="0"/>
                    <a:pt x="804439" y="0"/>
                  </a:cubicBezTo>
                  <a:cubicBezTo>
                    <a:pt x="360220" y="0"/>
                    <a:pt x="0" y="360236"/>
                    <a:pt x="0" y="804110"/>
                  </a:cubicBezTo>
                  <a:cubicBezTo>
                    <a:pt x="-6" y="1248329"/>
                    <a:pt x="360220" y="1608548"/>
                    <a:pt x="804439" y="1608548"/>
                  </a:cubicBezTo>
                  <a:close/>
                </a:path>
              </a:pathLst>
            </a:custGeom>
            <a:solidFill>
              <a:schemeClr val="accent1">
                <a:lumMod val="60000"/>
                <a:lumOff val="40000"/>
              </a:schemeClr>
            </a:solidFill>
            <a:ln w="1564" cap="flat">
              <a:noFill/>
              <a:prstDash val="solid"/>
              <a:miter/>
            </a:ln>
          </p:spPr>
          <p:txBody>
            <a:bodyPr rtlCol="0" anchor="ctr"/>
            <a:lstStyle/>
            <a:p>
              <a:endParaRPr lang="en-GB" dirty="0">
                <a:latin typeface="Poppins" panose="00000500000000000000" pitchFamily="2" charset="0"/>
              </a:endParaRPr>
            </a:p>
          </p:txBody>
        </p:sp>
        <p:sp>
          <p:nvSpPr>
            <p:cNvPr id="64" name="Freeform: Shape 63">
              <a:extLst>
                <a:ext uri="{FF2B5EF4-FFF2-40B4-BE49-F238E27FC236}">
                  <a16:creationId xmlns:a16="http://schemas.microsoft.com/office/drawing/2014/main" id="{20443F20-D0D3-C212-AC0D-E57B952C84D5}"/>
                </a:ext>
              </a:extLst>
            </p:cNvPr>
            <p:cNvSpPr/>
            <p:nvPr/>
          </p:nvSpPr>
          <p:spPr>
            <a:xfrm>
              <a:off x="5572919" y="642479"/>
              <a:ext cx="1050875" cy="1050529"/>
            </a:xfrm>
            <a:custGeom>
              <a:avLst/>
              <a:gdLst>
                <a:gd name="connsiteX0" fmla="*/ 812326 w 1050875"/>
                <a:gd name="connsiteY0" fmla="*/ 85347 h 1050529"/>
                <a:gd name="connsiteX1" fmla="*/ 525438 w 1050875"/>
                <a:gd name="connsiteY1" fmla="*/ 0 h 1050529"/>
                <a:gd name="connsiteX2" fmla="*/ 0 w 1050875"/>
                <a:gd name="connsiteY2" fmla="*/ 525092 h 1050529"/>
                <a:gd name="connsiteX3" fmla="*/ 525438 w 1050875"/>
                <a:gd name="connsiteY3" fmla="*/ 1050530 h 1050529"/>
                <a:gd name="connsiteX4" fmla="*/ 1050875 w 1050875"/>
                <a:gd name="connsiteY4" fmla="*/ 525092 h 1050529"/>
                <a:gd name="connsiteX5" fmla="*/ 969984 w 1050875"/>
                <a:gd name="connsiteY5" fmla="*/ 245745 h 1050529"/>
                <a:gd name="connsiteX6" fmla="*/ 879157 w 1050875"/>
                <a:gd name="connsiteY6" fmla="*/ 336571 h 1050529"/>
                <a:gd name="connsiteX7" fmla="*/ 926115 w 1050875"/>
                <a:gd name="connsiteY7" fmla="*/ 525086 h 1050529"/>
                <a:gd name="connsiteX8" fmla="*/ 525442 w 1050875"/>
                <a:gd name="connsiteY8" fmla="*/ 925758 h 1050529"/>
                <a:gd name="connsiteX9" fmla="*/ 124770 w 1050875"/>
                <a:gd name="connsiteY9" fmla="*/ 525086 h 1050529"/>
                <a:gd name="connsiteX10" fmla="*/ 525442 w 1050875"/>
                <a:gd name="connsiteY10" fmla="*/ 124413 h 1050529"/>
                <a:gd name="connsiteX11" fmla="*/ 721843 w 1050875"/>
                <a:gd name="connsiteY11" fmla="*/ 175826 h 105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0875" h="1050529">
                  <a:moveTo>
                    <a:pt x="812326" y="85347"/>
                  </a:moveTo>
                  <a:cubicBezTo>
                    <a:pt x="729722" y="31535"/>
                    <a:pt x="631351" y="0"/>
                    <a:pt x="525438" y="0"/>
                  </a:cubicBezTo>
                  <a:cubicBezTo>
                    <a:pt x="235125" y="0"/>
                    <a:pt x="0" y="235125"/>
                    <a:pt x="0" y="525092"/>
                  </a:cubicBezTo>
                  <a:cubicBezTo>
                    <a:pt x="0" y="818578"/>
                    <a:pt x="238738" y="1050530"/>
                    <a:pt x="525438" y="1050530"/>
                  </a:cubicBezTo>
                  <a:cubicBezTo>
                    <a:pt x="815405" y="1050530"/>
                    <a:pt x="1050875" y="815405"/>
                    <a:pt x="1050875" y="525092"/>
                  </a:cubicBezTo>
                  <a:cubicBezTo>
                    <a:pt x="1050875" y="422268"/>
                    <a:pt x="1021395" y="326633"/>
                    <a:pt x="969984" y="245745"/>
                  </a:cubicBezTo>
                  <a:lnTo>
                    <a:pt x="879157" y="336571"/>
                  </a:lnTo>
                  <a:cubicBezTo>
                    <a:pt x="908974" y="392781"/>
                    <a:pt x="926115" y="457222"/>
                    <a:pt x="926115" y="525086"/>
                  </a:cubicBezTo>
                  <a:cubicBezTo>
                    <a:pt x="926115" y="746512"/>
                    <a:pt x="746507" y="925758"/>
                    <a:pt x="525442" y="925758"/>
                  </a:cubicBezTo>
                  <a:cubicBezTo>
                    <a:pt x="302367" y="925758"/>
                    <a:pt x="124770" y="743024"/>
                    <a:pt x="124770" y="525086"/>
                  </a:cubicBezTo>
                  <a:cubicBezTo>
                    <a:pt x="124770" y="304005"/>
                    <a:pt x="304032" y="124413"/>
                    <a:pt x="525442" y="124413"/>
                  </a:cubicBezTo>
                  <a:cubicBezTo>
                    <a:pt x="596737" y="124413"/>
                    <a:pt x="663914" y="143265"/>
                    <a:pt x="721843" y="175826"/>
                  </a:cubicBezTo>
                  <a:close/>
                </a:path>
              </a:pathLst>
            </a:custGeom>
            <a:grpFill/>
            <a:ln w="1564" cap="flat">
              <a:noFill/>
              <a:prstDash val="solid"/>
              <a:miter/>
            </a:ln>
          </p:spPr>
          <p:txBody>
            <a:bodyPr rtlCol="0" anchor="ctr"/>
            <a:lstStyle/>
            <a:p>
              <a:endParaRPr lang="en-GB" dirty="0">
                <a:latin typeface="Poppins" panose="00000500000000000000" pitchFamily="2" charset="0"/>
              </a:endParaRPr>
            </a:p>
          </p:txBody>
        </p:sp>
        <p:sp>
          <p:nvSpPr>
            <p:cNvPr id="65" name="Freeform: Shape 64">
              <a:extLst>
                <a:ext uri="{FF2B5EF4-FFF2-40B4-BE49-F238E27FC236}">
                  <a16:creationId xmlns:a16="http://schemas.microsoft.com/office/drawing/2014/main" id="{051B341C-A51E-4042-E156-0373634FDF68}"/>
                </a:ext>
              </a:extLst>
            </p:cNvPr>
            <p:cNvSpPr/>
            <p:nvPr/>
          </p:nvSpPr>
          <p:spPr>
            <a:xfrm>
              <a:off x="5832724" y="902285"/>
              <a:ext cx="530931" cy="530924"/>
            </a:xfrm>
            <a:custGeom>
              <a:avLst/>
              <a:gdLst>
                <a:gd name="connsiteX0" fmla="*/ 265633 w 530931"/>
                <a:gd name="connsiteY0" fmla="*/ 112429 h 530924"/>
                <a:gd name="connsiteX1" fmla="*/ 360578 w 530931"/>
                <a:gd name="connsiteY1" fmla="*/ 17483 h 530924"/>
                <a:gd name="connsiteX2" fmla="*/ 265633 w 530931"/>
                <a:gd name="connsiteY2" fmla="*/ 0 h 530924"/>
                <a:gd name="connsiteX3" fmla="*/ 0 w 530931"/>
                <a:gd name="connsiteY3" fmla="*/ 265287 h 530924"/>
                <a:gd name="connsiteX4" fmla="*/ 264973 w 530931"/>
                <a:gd name="connsiteY4" fmla="*/ 530889 h 530924"/>
                <a:gd name="connsiteX5" fmla="*/ 265630 w 530931"/>
                <a:gd name="connsiteY5" fmla="*/ 530925 h 530924"/>
                <a:gd name="connsiteX6" fmla="*/ 266194 w 530931"/>
                <a:gd name="connsiteY6" fmla="*/ 530895 h 530924"/>
                <a:gd name="connsiteX7" fmla="*/ 530931 w 530931"/>
                <a:gd name="connsiteY7" fmla="*/ 265294 h 530924"/>
                <a:gd name="connsiteX8" fmla="*/ 516535 w 530931"/>
                <a:gd name="connsiteY8" fmla="*/ 179265 h 530924"/>
                <a:gd name="connsiteX9" fmla="*/ 417822 w 530931"/>
                <a:gd name="connsiteY9" fmla="*/ 277978 h 530924"/>
                <a:gd name="connsiteX10" fmla="*/ 271760 w 530931"/>
                <a:gd name="connsiteY10" fmla="*/ 417921 h 530924"/>
                <a:gd name="connsiteX11" fmla="*/ 262807 w 530931"/>
                <a:gd name="connsiteY11" fmla="*/ 418221 h 530924"/>
                <a:gd name="connsiteX12" fmla="*/ 112430 w 530931"/>
                <a:gd name="connsiteY12" fmla="*/ 265298 h 530924"/>
                <a:gd name="connsiteX13" fmla="*/ 265634 w 530931"/>
                <a:gd name="connsiteY13" fmla="*/ 112425 h 53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0931" h="530924">
                  <a:moveTo>
                    <a:pt x="265633" y="112429"/>
                  </a:moveTo>
                  <a:lnTo>
                    <a:pt x="360578" y="17483"/>
                  </a:lnTo>
                  <a:cubicBezTo>
                    <a:pt x="331098" y="6174"/>
                    <a:pt x="299225" y="0"/>
                    <a:pt x="265633" y="0"/>
                  </a:cubicBezTo>
                  <a:cubicBezTo>
                    <a:pt x="118932" y="0"/>
                    <a:pt x="0" y="118939"/>
                    <a:pt x="0" y="265287"/>
                  </a:cubicBezTo>
                  <a:cubicBezTo>
                    <a:pt x="0" y="411766"/>
                    <a:pt x="118582" y="530528"/>
                    <a:pt x="264973" y="530889"/>
                  </a:cubicBezTo>
                  <a:cubicBezTo>
                    <a:pt x="265195" y="530889"/>
                    <a:pt x="265402" y="530925"/>
                    <a:pt x="265630" y="530925"/>
                  </a:cubicBezTo>
                  <a:cubicBezTo>
                    <a:pt x="265820" y="530925"/>
                    <a:pt x="266004" y="530895"/>
                    <a:pt x="266194" y="530895"/>
                  </a:cubicBezTo>
                  <a:cubicBezTo>
                    <a:pt x="412286" y="530589"/>
                    <a:pt x="530931" y="411798"/>
                    <a:pt x="530931" y="265294"/>
                  </a:cubicBezTo>
                  <a:cubicBezTo>
                    <a:pt x="530931" y="235133"/>
                    <a:pt x="525790" y="205996"/>
                    <a:pt x="516535" y="179265"/>
                  </a:cubicBezTo>
                  <a:lnTo>
                    <a:pt x="417822" y="277978"/>
                  </a:lnTo>
                  <a:cubicBezTo>
                    <a:pt x="411969" y="352801"/>
                    <a:pt x="350007" y="414780"/>
                    <a:pt x="271760" y="417921"/>
                  </a:cubicBezTo>
                  <a:cubicBezTo>
                    <a:pt x="268791" y="417989"/>
                    <a:pt x="265733" y="418289"/>
                    <a:pt x="262807" y="418221"/>
                  </a:cubicBezTo>
                  <a:cubicBezTo>
                    <a:pt x="179491" y="416676"/>
                    <a:pt x="112430" y="348983"/>
                    <a:pt x="112430" y="265298"/>
                  </a:cubicBezTo>
                  <a:cubicBezTo>
                    <a:pt x="112424" y="180976"/>
                    <a:pt x="180976" y="112425"/>
                    <a:pt x="265634" y="112425"/>
                  </a:cubicBezTo>
                  <a:close/>
                </a:path>
              </a:pathLst>
            </a:custGeom>
            <a:solidFill>
              <a:schemeClr val="accent1">
                <a:lumMod val="60000"/>
                <a:lumOff val="40000"/>
              </a:schemeClr>
            </a:solidFill>
            <a:ln w="1564" cap="flat">
              <a:noFill/>
              <a:prstDash val="solid"/>
              <a:miter/>
            </a:ln>
          </p:spPr>
          <p:txBody>
            <a:bodyPr rtlCol="0" anchor="ctr"/>
            <a:lstStyle/>
            <a:p>
              <a:endParaRPr lang="en-GB" dirty="0">
                <a:latin typeface="Poppins" panose="00000500000000000000" pitchFamily="2" charset="0"/>
              </a:endParaRPr>
            </a:p>
          </p:txBody>
        </p:sp>
        <p:sp>
          <p:nvSpPr>
            <p:cNvPr id="66" name="Freeform: Shape 65">
              <a:extLst>
                <a:ext uri="{FF2B5EF4-FFF2-40B4-BE49-F238E27FC236}">
                  <a16:creationId xmlns:a16="http://schemas.microsoft.com/office/drawing/2014/main" id="{8CF57D7F-651F-A550-963D-75F9814FF826}"/>
                </a:ext>
              </a:extLst>
            </p:cNvPr>
            <p:cNvSpPr/>
            <p:nvPr/>
          </p:nvSpPr>
          <p:spPr>
            <a:xfrm>
              <a:off x="6059455" y="352338"/>
              <a:ext cx="860236" cy="860526"/>
            </a:xfrm>
            <a:custGeom>
              <a:avLst/>
              <a:gdLst>
                <a:gd name="connsiteX0" fmla="*/ 10797 w 860236"/>
                <a:gd name="connsiteY0" fmla="*/ 787486 h 860526"/>
                <a:gd name="connsiteX1" fmla="*/ 10797 w 860236"/>
                <a:gd name="connsiteY1" fmla="*/ 840954 h 860526"/>
                <a:gd name="connsiteX2" fmla="*/ 20248 w 860236"/>
                <a:gd name="connsiteY2" fmla="*/ 850042 h 860526"/>
                <a:gd name="connsiteX3" fmla="*/ 72839 w 860236"/>
                <a:gd name="connsiteY3" fmla="*/ 849527 h 860526"/>
                <a:gd name="connsiteX4" fmla="*/ 353820 w 860236"/>
                <a:gd name="connsiteY4" fmla="*/ 568545 h 860526"/>
                <a:gd name="connsiteX5" fmla="*/ 357680 w 860236"/>
                <a:gd name="connsiteY5" fmla="*/ 573104 h 860526"/>
                <a:gd name="connsiteX6" fmla="*/ 353875 w 860236"/>
                <a:gd name="connsiteY6" fmla="*/ 568497 h 860526"/>
                <a:gd name="connsiteX7" fmla="*/ 623420 w 860236"/>
                <a:gd name="connsiteY7" fmla="*/ 298952 h 860526"/>
                <a:gd name="connsiteX8" fmla="*/ 648783 w 860236"/>
                <a:gd name="connsiteY8" fmla="*/ 289151 h 860526"/>
                <a:gd name="connsiteX9" fmla="*/ 705898 w 860236"/>
                <a:gd name="connsiteY9" fmla="*/ 291895 h 860526"/>
                <a:gd name="connsiteX10" fmla="*/ 729321 w 860236"/>
                <a:gd name="connsiteY10" fmla="*/ 282825 h 860526"/>
                <a:gd name="connsiteX11" fmla="*/ 856034 w 860236"/>
                <a:gd name="connsiteY11" fmla="*/ 155793 h 860526"/>
                <a:gd name="connsiteX12" fmla="*/ 829642 w 860236"/>
                <a:gd name="connsiteY12" fmla="*/ 113978 h 860526"/>
                <a:gd name="connsiteX13" fmla="*/ 748408 w 860236"/>
                <a:gd name="connsiteY13" fmla="*/ 112266 h 860526"/>
                <a:gd name="connsiteX14" fmla="*/ 748408 w 860236"/>
                <a:gd name="connsiteY14" fmla="*/ 111573 h 860526"/>
                <a:gd name="connsiteX15" fmla="*/ 748754 w 860236"/>
                <a:gd name="connsiteY15" fmla="*/ 111229 h 860526"/>
                <a:gd name="connsiteX16" fmla="*/ 746696 w 860236"/>
                <a:gd name="connsiteY16" fmla="*/ 31024 h 860526"/>
                <a:gd name="connsiteX17" fmla="*/ 704186 w 860236"/>
                <a:gd name="connsiteY17" fmla="*/ 4293 h 860526"/>
                <a:gd name="connsiteX18" fmla="*/ 577468 w 860236"/>
                <a:gd name="connsiteY18" fmla="*/ 131012 h 860526"/>
                <a:gd name="connsiteX19" fmla="*/ 568428 w 860236"/>
                <a:gd name="connsiteY19" fmla="*/ 154412 h 860526"/>
                <a:gd name="connsiteX20" fmla="*/ 571171 w 860236"/>
                <a:gd name="connsiteY20" fmla="*/ 211549 h 860526"/>
                <a:gd name="connsiteX21" fmla="*/ 561372 w 860236"/>
                <a:gd name="connsiteY21" fmla="*/ 236912 h 86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0236" h="860526">
                  <a:moveTo>
                    <a:pt x="10797" y="787486"/>
                  </a:moveTo>
                  <a:cubicBezTo>
                    <a:pt x="-3599" y="802227"/>
                    <a:pt x="-3599" y="826220"/>
                    <a:pt x="10797" y="840954"/>
                  </a:cubicBezTo>
                  <a:lnTo>
                    <a:pt x="20248" y="850042"/>
                  </a:lnTo>
                  <a:cubicBezTo>
                    <a:pt x="34993" y="864218"/>
                    <a:pt x="58375" y="863990"/>
                    <a:pt x="72839" y="849527"/>
                  </a:cubicBezTo>
                  <a:lnTo>
                    <a:pt x="353820" y="568545"/>
                  </a:lnTo>
                  <a:cubicBezTo>
                    <a:pt x="355071" y="570098"/>
                    <a:pt x="356447" y="571552"/>
                    <a:pt x="357680" y="573104"/>
                  </a:cubicBezTo>
                  <a:cubicBezTo>
                    <a:pt x="356502" y="571497"/>
                    <a:pt x="355083" y="570074"/>
                    <a:pt x="353875" y="568497"/>
                  </a:cubicBezTo>
                  <a:lnTo>
                    <a:pt x="623420" y="298952"/>
                  </a:lnTo>
                  <a:cubicBezTo>
                    <a:pt x="630114" y="292257"/>
                    <a:pt x="639326" y="288697"/>
                    <a:pt x="648783" y="289151"/>
                  </a:cubicBezTo>
                  <a:lnTo>
                    <a:pt x="705898" y="291895"/>
                  </a:lnTo>
                  <a:cubicBezTo>
                    <a:pt x="714633" y="292318"/>
                    <a:pt x="723147" y="289022"/>
                    <a:pt x="729321" y="282825"/>
                  </a:cubicBezTo>
                  <a:lnTo>
                    <a:pt x="856034" y="155793"/>
                  </a:lnTo>
                  <a:cubicBezTo>
                    <a:pt x="868728" y="143109"/>
                    <a:pt x="850552" y="114659"/>
                    <a:pt x="829642" y="113978"/>
                  </a:cubicBezTo>
                  <a:lnTo>
                    <a:pt x="748408" y="112266"/>
                  </a:lnTo>
                  <a:lnTo>
                    <a:pt x="748408" y="111573"/>
                  </a:lnTo>
                  <a:lnTo>
                    <a:pt x="748754" y="111229"/>
                  </a:lnTo>
                  <a:lnTo>
                    <a:pt x="746696" y="31024"/>
                  </a:lnTo>
                  <a:cubicBezTo>
                    <a:pt x="746005" y="10117"/>
                    <a:pt x="717209" y="-8735"/>
                    <a:pt x="704186" y="4293"/>
                  </a:cubicBezTo>
                  <a:lnTo>
                    <a:pt x="577468" y="131012"/>
                  </a:lnTo>
                  <a:cubicBezTo>
                    <a:pt x="571288" y="137192"/>
                    <a:pt x="568006" y="145685"/>
                    <a:pt x="568428" y="154412"/>
                  </a:cubicBezTo>
                  <a:lnTo>
                    <a:pt x="571171" y="211549"/>
                  </a:lnTo>
                  <a:cubicBezTo>
                    <a:pt x="571625" y="221006"/>
                    <a:pt x="568067" y="230217"/>
                    <a:pt x="561372" y="236912"/>
                  </a:cubicBezTo>
                  <a:close/>
                </a:path>
              </a:pathLst>
            </a:custGeom>
            <a:grpFill/>
            <a:ln w="1564" cap="flat">
              <a:noFill/>
              <a:prstDash val="solid"/>
              <a:miter/>
            </a:ln>
          </p:spPr>
          <p:txBody>
            <a:bodyPr rtlCol="0" anchor="ctr"/>
            <a:lstStyle/>
            <a:p>
              <a:endParaRPr lang="en-GB" dirty="0">
                <a:latin typeface="Poppins" panose="00000500000000000000" pitchFamily="2" charset="0"/>
              </a:endParaRPr>
            </a:p>
          </p:txBody>
        </p:sp>
      </p:grpSp>
      <p:grpSp>
        <p:nvGrpSpPr>
          <p:cNvPr id="67" name="Group 66">
            <a:extLst>
              <a:ext uri="{FF2B5EF4-FFF2-40B4-BE49-F238E27FC236}">
                <a16:creationId xmlns:a16="http://schemas.microsoft.com/office/drawing/2014/main" id="{0713B0F7-AEAC-4862-FC6F-97034AFBDA30}"/>
              </a:ext>
            </a:extLst>
          </p:cNvPr>
          <p:cNvGrpSpPr/>
          <p:nvPr/>
        </p:nvGrpSpPr>
        <p:grpSpPr>
          <a:xfrm>
            <a:off x="17792173" y="925033"/>
            <a:ext cx="3076490" cy="923558"/>
            <a:chOff x="5112493" y="925033"/>
            <a:chExt cx="3076490" cy="923558"/>
          </a:xfrm>
        </p:grpSpPr>
        <p:sp>
          <p:nvSpPr>
            <p:cNvPr id="68" name="Oval 67">
              <a:extLst>
                <a:ext uri="{FF2B5EF4-FFF2-40B4-BE49-F238E27FC236}">
                  <a16:creationId xmlns:a16="http://schemas.microsoft.com/office/drawing/2014/main" id="{A532FBC6-2B17-9DFC-EA45-5A97F847C429}"/>
                </a:ext>
              </a:extLst>
            </p:cNvPr>
            <p:cNvSpPr/>
            <p:nvPr/>
          </p:nvSpPr>
          <p:spPr>
            <a:xfrm>
              <a:off x="5112493" y="925033"/>
              <a:ext cx="923558" cy="923558"/>
            </a:xfrm>
            <a:prstGeom prst="ellipse">
              <a:avLst/>
            </a:prstGeom>
            <a:solidFill>
              <a:schemeClr val="bg1"/>
            </a:solidFill>
            <a:ln w="762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69" name="TextBox 68">
              <a:extLst>
                <a:ext uri="{FF2B5EF4-FFF2-40B4-BE49-F238E27FC236}">
                  <a16:creationId xmlns:a16="http://schemas.microsoft.com/office/drawing/2014/main" id="{891E2821-DA5A-2278-77E4-F41E74F23BB9}"/>
                </a:ext>
              </a:extLst>
            </p:cNvPr>
            <p:cNvSpPr txBox="1"/>
            <p:nvPr/>
          </p:nvSpPr>
          <p:spPr>
            <a:xfrm>
              <a:off x="6145318" y="971314"/>
              <a:ext cx="2043665" cy="830997"/>
            </a:xfrm>
            <a:prstGeom prst="rect">
              <a:avLst/>
            </a:prstGeom>
            <a:noFill/>
          </p:spPr>
          <p:txBody>
            <a:bodyPr wrap="square">
              <a:spAutoFit/>
            </a:bodyPr>
            <a:lstStyle/>
            <a:p>
              <a:r>
                <a:rPr lang="en-US" sz="1600" b="0" i="0" u="none" strike="noStrike" cap="none" dirty="0">
                  <a:solidFill>
                    <a:schemeClr val="accent1">
                      <a:lumMod val="50000"/>
                    </a:schemeClr>
                  </a:solidFill>
                  <a:latin typeface="Poppins" panose="00000500000000000000" pitchFamily="2" charset="0"/>
                  <a:ea typeface="Open Sans" panose="020B0606030504020204" pitchFamily="34" charset="0"/>
                  <a:cs typeface="Poppins Bold" panose="00000800000000000000" pitchFamily="2" charset="0"/>
                  <a:sym typeface="Calibri"/>
                </a:rPr>
                <a:t>Protect the </a:t>
              </a:r>
              <a:r>
                <a:rPr lang="en-US" sz="1600" b="1" i="0" u="none" strike="noStrike" cap="none" dirty="0">
                  <a:solidFill>
                    <a:schemeClr val="accent1">
                      <a:lumMod val="50000"/>
                    </a:schemeClr>
                  </a:solidFill>
                  <a:latin typeface="Poppins" panose="00000500000000000000" pitchFamily="2" charset="0"/>
                  <a:ea typeface="Open Sans" panose="020B0606030504020204" pitchFamily="34" charset="0"/>
                  <a:cs typeface="Poppins Bold" panose="00000800000000000000" pitchFamily="2" charset="0"/>
                  <a:sym typeface="Calibri"/>
                </a:rPr>
                <a:t>integrity</a:t>
              </a:r>
              <a:r>
                <a:rPr lang="en-US" sz="1600" b="0" i="0" u="none" strike="noStrike" cap="none" dirty="0">
                  <a:solidFill>
                    <a:schemeClr val="accent1">
                      <a:lumMod val="50000"/>
                    </a:schemeClr>
                  </a:solidFill>
                  <a:latin typeface="Poppins" panose="00000500000000000000" pitchFamily="2" charset="0"/>
                  <a:ea typeface="Open Sans" panose="020B0606030504020204" pitchFamily="34" charset="0"/>
                  <a:cs typeface="Poppins Bold" panose="00000800000000000000" pitchFamily="2" charset="0"/>
                  <a:sym typeface="Calibri"/>
                </a:rPr>
                <a:t> of the UK Financial system </a:t>
              </a:r>
              <a:endParaRPr lang="en-GB" sz="1600" dirty="0">
                <a:solidFill>
                  <a:schemeClr val="accent1">
                    <a:lumMod val="50000"/>
                  </a:schemeClr>
                </a:solidFill>
                <a:latin typeface="Poppins" panose="00000500000000000000" pitchFamily="2" charset="0"/>
                <a:cs typeface="Poppins Bold" panose="00000800000000000000" pitchFamily="2" charset="0"/>
              </a:endParaRPr>
            </a:p>
          </p:txBody>
        </p:sp>
        <p:pic>
          <p:nvPicPr>
            <p:cNvPr id="70" name="Graphic 69">
              <a:extLst>
                <a:ext uri="{FF2B5EF4-FFF2-40B4-BE49-F238E27FC236}">
                  <a16:creationId xmlns:a16="http://schemas.microsoft.com/office/drawing/2014/main" id="{6E9E2EC9-A44A-02C6-E8EB-D0148437FF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35888" y="1069456"/>
              <a:ext cx="639668" cy="639668"/>
            </a:xfrm>
            <a:prstGeom prst="rect">
              <a:avLst/>
            </a:prstGeom>
          </p:spPr>
        </p:pic>
      </p:grpSp>
      <p:grpSp>
        <p:nvGrpSpPr>
          <p:cNvPr id="71" name="Group 70">
            <a:extLst>
              <a:ext uri="{FF2B5EF4-FFF2-40B4-BE49-F238E27FC236}">
                <a16:creationId xmlns:a16="http://schemas.microsoft.com/office/drawing/2014/main" id="{5EAD4452-0418-E201-0DC5-627874EA905B}"/>
              </a:ext>
            </a:extLst>
          </p:cNvPr>
          <p:cNvGrpSpPr/>
          <p:nvPr/>
        </p:nvGrpSpPr>
        <p:grpSpPr>
          <a:xfrm>
            <a:off x="14687314" y="925033"/>
            <a:ext cx="2953675" cy="923558"/>
            <a:chOff x="2007634" y="925033"/>
            <a:chExt cx="2953675" cy="923558"/>
          </a:xfrm>
        </p:grpSpPr>
        <p:sp>
          <p:nvSpPr>
            <p:cNvPr id="72" name="Oval 71">
              <a:extLst>
                <a:ext uri="{FF2B5EF4-FFF2-40B4-BE49-F238E27FC236}">
                  <a16:creationId xmlns:a16="http://schemas.microsoft.com/office/drawing/2014/main" id="{FB3D5D8B-3636-2EFB-DCAA-137A831C6AB6}"/>
                </a:ext>
              </a:extLst>
            </p:cNvPr>
            <p:cNvSpPr/>
            <p:nvPr/>
          </p:nvSpPr>
          <p:spPr>
            <a:xfrm>
              <a:off x="2007634" y="925033"/>
              <a:ext cx="923558" cy="923558"/>
            </a:xfrm>
            <a:prstGeom prst="ellipse">
              <a:avLst/>
            </a:prstGeom>
            <a:solidFill>
              <a:schemeClr val="bg1"/>
            </a:solidFill>
            <a:ln w="762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73" name="TextBox 72">
              <a:extLst>
                <a:ext uri="{FF2B5EF4-FFF2-40B4-BE49-F238E27FC236}">
                  <a16:creationId xmlns:a16="http://schemas.microsoft.com/office/drawing/2014/main" id="{423AE113-DE3E-4B1C-7A33-3E5D8108C135}"/>
                </a:ext>
              </a:extLst>
            </p:cNvPr>
            <p:cNvSpPr txBox="1"/>
            <p:nvPr/>
          </p:nvSpPr>
          <p:spPr>
            <a:xfrm>
              <a:off x="3040459" y="971314"/>
              <a:ext cx="1920850" cy="830997"/>
            </a:xfrm>
            <a:prstGeom prst="rect">
              <a:avLst/>
            </a:prstGeom>
            <a:noFill/>
          </p:spPr>
          <p:txBody>
            <a:bodyPr wrap="square">
              <a:spAutoFit/>
            </a:bodyPr>
            <a:lstStyle/>
            <a:p>
              <a:r>
                <a:rPr lang="en-US" sz="1600" b="0" i="0" u="none" strike="noStrike" cap="none"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Protect consumers from </a:t>
              </a:r>
              <a:r>
                <a:rPr lang="en-US" sz="1600" b="1" i="0" u="none" strike="noStrike" cap="none"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bad conduct</a:t>
              </a:r>
              <a:endParaRPr lang="en-GB" sz="1600" b="1" dirty="0">
                <a:solidFill>
                  <a:schemeClr val="accent1">
                    <a:lumMod val="50000"/>
                  </a:schemeClr>
                </a:solidFill>
                <a:latin typeface="Poppins" panose="00000500000000000000" pitchFamily="2" charset="0"/>
                <a:cs typeface="Poppins" panose="00000500000000000000" pitchFamily="2" charset="0"/>
              </a:endParaRPr>
            </a:p>
          </p:txBody>
        </p:sp>
        <p:grpSp>
          <p:nvGrpSpPr>
            <p:cNvPr id="74" name="Group 73">
              <a:extLst>
                <a:ext uri="{FF2B5EF4-FFF2-40B4-BE49-F238E27FC236}">
                  <a16:creationId xmlns:a16="http://schemas.microsoft.com/office/drawing/2014/main" id="{30391EC1-90C8-359A-C358-2FB7C9929745}"/>
                </a:ext>
              </a:extLst>
            </p:cNvPr>
            <p:cNvGrpSpPr/>
            <p:nvPr/>
          </p:nvGrpSpPr>
          <p:grpSpPr>
            <a:xfrm>
              <a:off x="2202472" y="1090476"/>
              <a:ext cx="537121" cy="541864"/>
              <a:chOff x="1632014" y="3157823"/>
              <a:chExt cx="2324935" cy="2345462"/>
            </a:xfrm>
            <a:solidFill>
              <a:schemeClr val="accent1"/>
            </a:solidFill>
          </p:grpSpPr>
          <p:sp>
            <p:nvSpPr>
              <p:cNvPr id="75" name="Freeform: Shape 74">
                <a:extLst>
                  <a:ext uri="{FF2B5EF4-FFF2-40B4-BE49-F238E27FC236}">
                    <a16:creationId xmlns:a16="http://schemas.microsoft.com/office/drawing/2014/main" id="{4096C146-F94D-83F6-A62F-C1EA454BEF6D}"/>
                  </a:ext>
                </a:extLst>
              </p:cNvPr>
              <p:cNvSpPr/>
              <p:nvPr/>
            </p:nvSpPr>
            <p:spPr>
              <a:xfrm>
                <a:off x="1834587" y="3359871"/>
                <a:ext cx="1095115" cy="1091371"/>
              </a:xfrm>
              <a:custGeom>
                <a:avLst/>
                <a:gdLst>
                  <a:gd name="connsiteX0" fmla="*/ 1095116 w 1095115"/>
                  <a:gd name="connsiteY0" fmla="*/ 535163 h 1091371"/>
                  <a:gd name="connsiteX1" fmla="*/ 556209 w 1095115"/>
                  <a:gd name="connsiteY1" fmla="*/ 0 h 1091371"/>
                  <a:gd name="connsiteX2" fmla="*/ 0 w 1095115"/>
                  <a:gd name="connsiteY2" fmla="*/ 556209 h 1091371"/>
                  <a:gd name="connsiteX3" fmla="*/ 538778 w 1095115"/>
                  <a:gd name="connsiteY3" fmla="*/ 1091372 h 1091371"/>
                </a:gdLst>
                <a:ahLst/>
                <a:cxnLst>
                  <a:cxn ang="0">
                    <a:pos x="connsiteX0" y="connsiteY0"/>
                  </a:cxn>
                  <a:cxn ang="0">
                    <a:pos x="connsiteX1" y="connsiteY1"/>
                  </a:cxn>
                  <a:cxn ang="0">
                    <a:pos x="connsiteX2" y="connsiteY2"/>
                  </a:cxn>
                  <a:cxn ang="0">
                    <a:pos x="connsiteX3" y="connsiteY3"/>
                  </a:cxn>
                </a:cxnLst>
                <a:rect l="l" t="t" r="r" b="b"/>
                <a:pathLst>
                  <a:path w="1095115" h="1091371">
                    <a:moveTo>
                      <a:pt x="1095116" y="535163"/>
                    </a:moveTo>
                    <a:lnTo>
                      <a:pt x="556209" y="0"/>
                    </a:lnTo>
                    <a:lnTo>
                      <a:pt x="0" y="556209"/>
                    </a:lnTo>
                    <a:lnTo>
                      <a:pt x="538778" y="1091372"/>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76" name="Freeform: Shape 75">
                <a:extLst>
                  <a:ext uri="{FF2B5EF4-FFF2-40B4-BE49-F238E27FC236}">
                    <a16:creationId xmlns:a16="http://schemas.microsoft.com/office/drawing/2014/main" id="{739B8E13-4C14-BC6D-89B6-4D2BA25446F2}"/>
                  </a:ext>
                </a:extLst>
              </p:cNvPr>
              <p:cNvSpPr/>
              <p:nvPr/>
            </p:nvSpPr>
            <p:spPr>
              <a:xfrm>
                <a:off x="2441065" y="3157823"/>
                <a:ext cx="679947" cy="675729"/>
              </a:xfrm>
              <a:custGeom>
                <a:avLst/>
                <a:gdLst>
                  <a:gd name="connsiteX0" fmla="*/ 534139 w 679947"/>
                  <a:gd name="connsiteY0" fmla="*/ 651400 h 675729"/>
                  <a:gd name="connsiteX1" fmla="*/ 652159 w 679947"/>
                  <a:gd name="connsiteY1" fmla="*/ 651400 h 675729"/>
                  <a:gd name="connsiteX2" fmla="*/ 657123 w 679947"/>
                  <a:gd name="connsiteY2" fmla="*/ 646437 h 675729"/>
                  <a:gd name="connsiteX3" fmla="*/ 662447 w 679947"/>
                  <a:gd name="connsiteY3" fmla="*/ 534831 h 675729"/>
                  <a:gd name="connsiteX4" fmla="*/ 141229 w 679947"/>
                  <a:gd name="connsiteY4" fmla="*/ 16143 h 675729"/>
                  <a:gd name="connsiteX5" fmla="*/ 30230 w 679947"/>
                  <a:gd name="connsiteY5" fmla="*/ 22560 h 675729"/>
                  <a:gd name="connsiteX6" fmla="*/ 24058 w 679947"/>
                  <a:gd name="connsiteY6" fmla="*/ 28489 h 675729"/>
                  <a:gd name="connsiteX7" fmla="*/ 24058 w 679947"/>
                  <a:gd name="connsiteY7" fmla="*/ 144937 h 6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947" h="675729">
                    <a:moveTo>
                      <a:pt x="534139" y="651400"/>
                    </a:moveTo>
                    <a:cubicBezTo>
                      <a:pt x="566821" y="683839"/>
                      <a:pt x="619599" y="683839"/>
                      <a:pt x="652159" y="651400"/>
                    </a:cubicBezTo>
                    <a:lnTo>
                      <a:pt x="657123" y="646437"/>
                    </a:lnTo>
                    <a:cubicBezTo>
                      <a:pt x="685448" y="615327"/>
                      <a:pt x="687625" y="568481"/>
                      <a:pt x="662447" y="534831"/>
                    </a:cubicBezTo>
                    <a:cubicBezTo>
                      <a:pt x="530144" y="327234"/>
                      <a:pt x="307919" y="109365"/>
                      <a:pt x="141229" y="16143"/>
                    </a:cubicBezTo>
                    <a:cubicBezTo>
                      <a:pt x="107215" y="-7581"/>
                      <a:pt x="61337" y="-4918"/>
                      <a:pt x="30230" y="22560"/>
                    </a:cubicBezTo>
                    <a:lnTo>
                      <a:pt x="24058" y="28489"/>
                    </a:lnTo>
                    <a:cubicBezTo>
                      <a:pt x="-8019" y="60688"/>
                      <a:pt x="-8019" y="112859"/>
                      <a:pt x="24058" y="144937"/>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77" name="Freeform: Shape 76">
                <a:extLst>
                  <a:ext uri="{FF2B5EF4-FFF2-40B4-BE49-F238E27FC236}">
                    <a16:creationId xmlns:a16="http://schemas.microsoft.com/office/drawing/2014/main" id="{F5A6A903-123C-89F8-94B2-D3266041C389}"/>
                  </a:ext>
                </a:extLst>
              </p:cNvPr>
              <p:cNvSpPr/>
              <p:nvPr/>
            </p:nvSpPr>
            <p:spPr>
              <a:xfrm>
                <a:off x="1632014" y="3965765"/>
                <a:ext cx="679734" cy="676652"/>
              </a:xfrm>
              <a:custGeom>
                <a:avLst/>
                <a:gdLst>
                  <a:gd name="connsiteX0" fmla="*/ 655282 w 679734"/>
                  <a:gd name="connsiteY0" fmla="*/ 531365 h 676652"/>
                  <a:gd name="connsiteX1" fmla="*/ 679734 w 679734"/>
                  <a:gd name="connsiteY1" fmla="*/ 590194 h 676652"/>
                  <a:gd name="connsiteX2" fmla="*/ 655282 w 679734"/>
                  <a:gd name="connsiteY2" fmla="*/ 649143 h 676652"/>
                  <a:gd name="connsiteX3" fmla="*/ 650683 w 679734"/>
                  <a:gd name="connsiteY3" fmla="*/ 653742 h 676652"/>
                  <a:gd name="connsiteX4" fmla="*/ 650562 w 679734"/>
                  <a:gd name="connsiteY4" fmla="*/ 653742 h 676652"/>
                  <a:gd name="connsiteX5" fmla="*/ 538473 w 679734"/>
                  <a:gd name="connsiteY5" fmla="*/ 659310 h 676652"/>
                  <a:gd name="connsiteX6" fmla="*/ 16273 w 679734"/>
                  <a:gd name="connsiteY6" fmla="*/ 141474 h 676652"/>
                  <a:gd name="connsiteX7" fmla="*/ 22205 w 679734"/>
                  <a:gd name="connsiteY7" fmla="*/ 30837 h 676652"/>
                  <a:gd name="connsiteX8" fmla="*/ 28619 w 679734"/>
                  <a:gd name="connsiteY8" fmla="*/ 24058 h 676652"/>
                  <a:gd name="connsiteX9" fmla="*/ 145793 w 679734"/>
                  <a:gd name="connsiteY9" fmla="*/ 24058 h 67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9734" h="676652">
                    <a:moveTo>
                      <a:pt x="655282" y="531365"/>
                    </a:moveTo>
                    <a:cubicBezTo>
                      <a:pt x="670897" y="546859"/>
                      <a:pt x="679734" y="568164"/>
                      <a:pt x="679734" y="590194"/>
                    </a:cubicBezTo>
                    <a:cubicBezTo>
                      <a:pt x="679734" y="612345"/>
                      <a:pt x="670897" y="633528"/>
                      <a:pt x="655282" y="649143"/>
                    </a:cubicBezTo>
                    <a:lnTo>
                      <a:pt x="650683" y="653742"/>
                    </a:lnTo>
                    <a:lnTo>
                      <a:pt x="650562" y="653742"/>
                    </a:lnTo>
                    <a:cubicBezTo>
                      <a:pt x="619331" y="682068"/>
                      <a:pt x="572366" y="684366"/>
                      <a:pt x="538473" y="659310"/>
                    </a:cubicBezTo>
                    <a:cubicBezTo>
                      <a:pt x="330151" y="528215"/>
                      <a:pt x="110813" y="307544"/>
                      <a:pt x="16273" y="141474"/>
                    </a:cubicBezTo>
                    <a:cubicBezTo>
                      <a:pt x="-7453" y="107703"/>
                      <a:pt x="-5031" y="62068"/>
                      <a:pt x="22205" y="30837"/>
                    </a:cubicBezTo>
                    <a:lnTo>
                      <a:pt x="28619" y="24058"/>
                    </a:lnTo>
                    <a:cubicBezTo>
                      <a:pt x="61180" y="-8019"/>
                      <a:pt x="113351" y="-8019"/>
                      <a:pt x="145793" y="24058"/>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78" name="Freeform: Shape 77">
                <a:extLst>
                  <a:ext uri="{FF2B5EF4-FFF2-40B4-BE49-F238E27FC236}">
                    <a16:creationId xmlns:a16="http://schemas.microsoft.com/office/drawing/2014/main" id="{09743DB1-2EC2-5F2B-81F9-2AE5CDE7AE83}"/>
                  </a:ext>
                </a:extLst>
              </p:cNvPr>
              <p:cNvSpPr/>
              <p:nvPr/>
            </p:nvSpPr>
            <p:spPr>
              <a:xfrm>
                <a:off x="2636773" y="4158189"/>
                <a:ext cx="1320176" cy="1312728"/>
              </a:xfrm>
              <a:custGeom>
                <a:avLst/>
                <a:gdLst>
                  <a:gd name="connsiteX0" fmla="*/ 1256605 w 1320176"/>
                  <a:gd name="connsiteY0" fmla="*/ 1249085 h 1312728"/>
                  <a:gd name="connsiteX1" fmla="*/ 1280440 w 1320176"/>
                  <a:gd name="connsiteY1" fmla="*/ 1225250 h 1312728"/>
                  <a:gd name="connsiteX2" fmla="*/ 1253816 w 1320176"/>
                  <a:gd name="connsiteY2" fmla="*/ 956264 h 1312728"/>
                  <a:gd name="connsiteX3" fmla="*/ 167408 w 1320176"/>
                  <a:gd name="connsiteY3" fmla="*/ 0 h 1312728"/>
                  <a:gd name="connsiteX4" fmla="*/ 82555 w 1320176"/>
                  <a:gd name="connsiteY4" fmla="*/ 82433 h 1312728"/>
                  <a:gd name="connsiteX5" fmla="*/ 0 w 1320176"/>
                  <a:gd name="connsiteY5" fmla="*/ 167286 h 1312728"/>
                  <a:gd name="connsiteX6" fmla="*/ 963779 w 1320176"/>
                  <a:gd name="connsiteY6" fmla="*/ 1247045 h 1312728"/>
                  <a:gd name="connsiteX7" fmla="*/ 1233338 w 1320176"/>
                  <a:gd name="connsiteY7" fmla="*/ 1273049 h 1312728"/>
                  <a:gd name="connsiteX8" fmla="*/ 1256579 w 1320176"/>
                  <a:gd name="connsiteY8" fmla="*/ 1249085 h 13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176" h="1312728">
                    <a:moveTo>
                      <a:pt x="1256605" y="1249085"/>
                    </a:moveTo>
                    <a:cubicBezTo>
                      <a:pt x="1267141" y="1243766"/>
                      <a:pt x="1271143" y="1232016"/>
                      <a:pt x="1280440" y="1225250"/>
                    </a:cubicBezTo>
                    <a:cubicBezTo>
                      <a:pt x="1342312" y="1142202"/>
                      <a:pt x="1330795" y="1025633"/>
                      <a:pt x="1253816" y="956264"/>
                    </a:cubicBezTo>
                    <a:lnTo>
                      <a:pt x="167408" y="0"/>
                    </a:lnTo>
                    <a:lnTo>
                      <a:pt x="82555" y="82433"/>
                    </a:lnTo>
                    <a:lnTo>
                      <a:pt x="0" y="167286"/>
                    </a:lnTo>
                    <a:lnTo>
                      <a:pt x="963779" y="1247045"/>
                    </a:lnTo>
                    <a:cubicBezTo>
                      <a:pt x="1033744" y="1323405"/>
                      <a:pt x="1150071" y="1334664"/>
                      <a:pt x="1233338" y="1273049"/>
                    </a:cubicBezTo>
                    <a:cubicBezTo>
                      <a:pt x="1239510" y="1263753"/>
                      <a:pt x="1251621" y="1259389"/>
                      <a:pt x="1256579" y="1249085"/>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79" name="Freeform: Shape 78">
                <a:extLst>
                  <a:ext uri="{FF2B5EF4-FFF2-40B4-BE49-F238E27FC236}">
                    <a16:creationId xmlns:a16="http://schemas.microsoft.com/office/drawing/2014/main" id="{503A6B4E-9C6F-7EC1-92AB-9250EDC98AB5}"/>
                  </a:ext>
                </a:extLst>
              </p:cNvPr>
              <p:cNvSpPr/>
              <p:nvPr/>
            </p:nvSpPr>
            <p:spPr>
              <a:xfrm>
                <a:off x="1673715" y="5074412"/>
                <a:ext cx="1481252" cy="428873"/>
              </a:xfrm>
              <a:custGeom>
                <a:avLst/>
                <a:gdLst>
                  <a:gd name="connsiteX0" fmla="*/ 1282612 w 1481252"/>
                  <a:gd name="connsiteY0" fmla="*/ 0 h 428873"/>
                  <a:gd name="connsiteX1" fmla="*/ 1344830 w 1481252"/>
                  <a:gd name="connsiteY1" fmla="*/ 70087 h 428873"/>
                  <a:gd name="connsiteX2" fmla="*/ 1344830 w 1481252"/>
                  <a:gd name="connsiteY2" fmla="*/ 144048 h 428873"/>
                  <a:gd name="connsiteX3" fmla="*/ 1403418 w 1481252"/>
                  <a:gd name="connsiteY3" fmla="*/ 144048 h 428873"/>
                  <a:gd name="connsiteX4" fmla="*/ 1481252 w 1481252"/>
                  <a:gd name="connsiteY4" fmla="*/ 222243 h 428873"/>
                  <a:gd name="connsiteX5" fmla="*/ 1481252 w 1481252"/>
                  <a:gd name="connsiteY5" fmla="*/ 428874 h 428873"/>
                  <a:gd name="connsiteX6" fmla="*/ 0 w 1481252"/>
                  <a:gd name="connsiteY6" fmla="*/ 428874 h 428873"/>
                  <a:gd name="connsiteX7" fmla="*/ 0 w 1481252"/>
                  <a:gd name="connsiteY7" fmla="*/ 222243 h 428873"/>
                  <a:gd name="connsiteX8" fmla="*/ 77713 w 1481252"/>
                  <a:gd name="connsiteY8" fmla="*/ 144048 h 428873"/>
                  <a:gd name="connsiteX9" fmla="*/ 136301 w 1481252"/>
                  <a:gd name="connsiteY9" fmla="*/ 144048 h 428873"/>
                  <a:gd name="connsiteX10" fmla="*/ 136301 w 1481252"/>
                  <a:gd name="connsiteY10" fmla="*/ 70087 h 428873"/>
                  <a:gd name="connsiteX11" fmla="*/ 198641 w 1481252"/>
                  <a:gd name="connsiteY11" fmla="*/ 0 h 4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1252" h="428873">
                    <a:moveTo>
                      <a:pt x="1282612" y="0"/>
                    </a:moveTo>
                    <a:lnTo>
                      <a:pt x="1344830" y="70087"/>
                    </a:lnTo>
                    <a:lnTo>
                      <a:pt x="1344830" y="144048"/>
                    </a:lnTo>
                    <a:lnTo>
                      <a:pt x="1403418" y="144048"/>
                    </a:lnTo>
                    <a:lnTo>
                      <a:pt x="1481252" y="222243"/>
                    </a:lnTo>
                    <a:lnTo>
                      <a:pt x="1481252" y="428874"/>
                    </a:lnTo>
                    <a:lnTo>
                      <a:pt x="0" y="428874"/>
                    </a:lnTo>
                    <a:lnTo>
                      <a:pt x="0" y="222243"/>
                    </a:lnTo>
                    <a:lnTo>
                      <a:pt x="77713" y="144048"/>
                    </a:lnTo>
                    <a:lnTo>
                      <a:pt x="136301" y="144048"/>
                    </a:lnTo>
                    <a:lnTo>
                      <a:pt x="136301" y="70087"/>
                    </a:lnTo>
                    <a:lnTo>
                      <a:pt x="198641" y="0"/>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grpSp>
      </p:grpSp>
      <p:grpSp>
        <p:nvGrpSpPr>
          <p:cNvPr id="80" name="Group 79">
            <a:extLst>
              <a:ext uri="{FF2B5EF4-FFF2-40B4-BE49-F238E27FC236}">
                <a16:creationId xmlns:a16="http://schemas.microsoft.com/office/drawing/2014/main" id="{B47204AE-8B75-A832-AFDD-6B46606ACBE3}"/>
              </a:ext>
            </a:extLst>
          </p:cNvPr>
          <p:cNvGrpSpPr/>
          <p:nvPr/>
        </p:nvGrpSpPr>
        <p:grpSpPr>
          <a:xfrm>
            <a:off x="21092885" y="925033"/>
            <a:ext cx="3494299" cy="923558"/>
            <a:chOff x="8413205" y="925033"/>
            <a:chExt cx="3494299" cy="923558"/>
          </a:xfrm>
        </p:grpSpPr>
        <p:sp>
          <p:nvSpPr>
            <p:cNvPr id="81" name="Oval 80">
              <a:extLst>
                <a:ext uri="{FF2B5EF4-FFF2-40B4-BE49-F238E27FC236}">
                  <a16:creationId xmlns:a16="http://schemas.microsoft.com/office/drawing/2014/main" id="{B365E6DA-F05C-A94B-C431-E58998F95A16}"/>
                </a:ext>
              </a:extLst>
            </p:cNvPr>
            <p:cNvSpPr/>
            <p:nvPr/>
          </p:nvSpPr>
          <p:spPr>
            <a:xfrm>
              <a:off x="8413205" y="925033"/>
              <a:ext cx="923558" cy="923558"/>
            </a:xfrm>
            <a:prstGeom prst="ellipse">
              <a:avLst/>
            </a:prstGeom>
            <a:solidFill>
              <a:schemeClr val="bg1"/>
            </a:solidFill>
            <a:ln w="762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82" name="TextBox 81">
              <a:extLst>
                <a:ext uri="{FF2B5EF4-FFF2-40B4-BE49-F238E27FC236}">
                  <a16:creationId xmlns:a16="http://schemas.microsoft.com/office/drawing/2014/main" id="{692C22F1-C186-5896-CA2D-65CC30E0DA1B}"/>
                </a:ext>
              </a:extLst>
            </p:cNvPr>
            <p:cNvSpPr txBox="1"/>
            <p:nvPr/>
          </p:nvSpPr>
          <p:spPr>
            <a:xfrm>
              <a:off x="9446030" y="971314"/>
              <a:ext cx="2461474" cy="830997"/>
            </a:xfrm>
            <a:prstGeom prst="rect">
              <a:avLst/>
            </a:prstGeom>
            <a:noFill/>
          </p:spPr>
          <p:txBody>
            <a:bodyPr wrap="square">
              <a:spAutoFit/>
            </a:bodyPr>
            <a:lstStyle/>
            <a:p>
              <a:r>
                <a:rPr lang="en-US" sz="1600" b="0" i="0" u="none" strike="noStrike" cap="none"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Promote </a:t>
              </a:r>
              <a:r>
                <a:rPr lang="en-US" sz="1600" b="1" u="none" strike="noStrike" cap="none"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competition</a:t>
              </a:r>
              <a:r>
                <a:rPr lang="en-US" sz="1600" b="0" u="none" strike="noStrike" cap="none"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 in the interest of consumers</a:t>
              </a:r>
              <a:endParaRPr lang="en-GB" sz="1600" dirty="0">
                <a:solidFill>
                  <a:schemeClr val="accent1">
                    <a:lumMod val="50000"/>
                  </a:schemeClr>
                </a:solidFill>
                <a:latin typeface="Poppins" panose="00000500000000000000" pitchFamily="2" charset="0"/>
                <a:cs typeface="Poppins" panose="00000500000000000000" pitchFamily="2" charset="0"/>
              </a:endParaRPr>
            </a:p>
          </p:txBody>
        </p:sp>
        <p:pic>
          <p:nvPicPr>
            <p:cNvPr id="83" name="Graphic 82">
              <a:extLst>
                <a:ext uri="{FF2B5EF4-FFF2-40B4-BE49-F238E27FC236}">
                  <a16:creationId xmlns:a16="http://schemas.microsoft.com/office/drawing/2014/main" id="{B1D06B57-795D-96B1-918C-406824EF74A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84396" y="1041002"/>
              <a:ext cx="577138" cy="577138"/>
            </a:xfrm>
            <a:prstGeom prst="rect">
              <a:avLst/>
            </a:prstGeom>
          </p:spPr>
        </p:pic>
      </p:grpSp>
    </p:spTree>
    <p:extLst>
      <p:ext uri="{BB962C8B-B14F-4D97-AF65-F5344CB8AC3E}">
        <p14:creationId xmlns:p14="http://schemas.microsoft.com/office/powerpoint/2010/main" val="22508187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14:presetBounceEnd="60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60000">
                                          <p:cBhvr additive="base">
                                            <p:cTn id="11" dur="500" fill="hold"/>
                                            <p:tgtEl>
                                              <p:spTgt spid="31"/>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F684EFE-9D89-2CF5-5190-9AC93D64E6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09869" y="1203401"/>
            <a:ext cx="3372261" cy="3372261"/>
          </a:xfrm>
          <a:prstGeom prst="rect">
            <a:avLst/>
          </a:prstGeom>
        </p:spPr>
      </p:pic>
      <p:sp>
        <p:nvSpPr>
          <p:cNvPr id="8" name="TextBox 7">
            <a:extLst>
              <a:ext uri="{FF2B5EF4-FFF2-40B4-BE49-F238E27FC236}">
                <a16:creationId xmlns:a16="http://schemas.microsoft.com/office/drawing/2014/main" id="{410DE653-04E7-4A6D-44BF-1F39E50D76E5}"/>
              </a:ext>
            </a:extLst>
          </p:cNvPr>
          <p:cNvSpPr txBox="1"/>
          <p:nvPr/>
        </p:nvSpPr>
        <p:spPr>
          <a:xfrm>
            <a:off x="12654987" y="1010968"/>
            <a:ext cx="4899976" cy="1569660"/>
          </a:xfrm>
          <a:prstGeom prst="rect">
            <a:avLst/>
          </a:prstGeom>
          <a:noFill/>
        </p:spPr>
        <p:txBody>
          <a:bodyPr wrap="square" rtlCol="0">
            <a:spAutoFit/>
          </a:bodyPr>
          <a:lstStyle/>
          <a:p>
            <a:pPr algn="ctr"/>
            <a:r>
              <a:rPr lang="en-GB" sz="3200" u="none" dirty="0">
                <a:solidFill>
                  <a:schemeClr val="bg2">
                    <a:lumMod val="10000"/>
                  </a:schemeClr>
                </a:solidFill>
                <a:latin typeface="+mj-lt"/>
                <a:ea typeface="Open Sans" panose="020B0606030504020204" pitchFamily="34" charset="0"/>
                <a:cs typeface="Poppins Black" panose="00000A00000000000000" pitchFamily="2" charset="0"/>
              </a:rPr>
              <a:t>Single Supervisory Mechanism Regulation (SSM)</a:t>
            </a:r>
            <a:endParaRPr lang="en-GB" sz="3200" dirty="0">
              <a:solidFill>
                <a:schemeClr val="bg2">
                  <a:lumMod val="10000"/>
                </a:schemeClr>
              </a:solidFill>
              <a:latin typeface="+mj-lt"/>
              <a:cs typeface="Poppins Black" panose="00000A00000000000000" pitchFamily="2" charset="0"/>
            </a:endParaRPr>
          </a:p>
        </p:txBody>
      </p:sp>
      <p:grpSp>
        <p:nvGrpSpPr>
          <p:cNvPr id="10" name="Group 9">
            <a:extLst>
              <a:ext uri="{FF2B5EF4-FFF2-40B4-BE49-F238E27FC236}">
                <a16:creationId xmlns:a16="http://schemas.microsoft.com/office/drawing/2014/main" id="{C4055739-FD20-6B27-68EB-DAE0AFAF05E8}"/>
              </a:ext>
            </a:extLst>
          </p:cNvPr>
          <p:cNvGrpSpPr/>
          <p:nvPr/>
        </p:nvGrpSpPr>
        <p:grpSpPr>
          <a:xfrm>
            <a:off x="1286142" y="1010968"/>
            <a:ext cx="1842008" cy="1842008"/>
            <a:chOff x="3050342" y="387383"/>
            <a:chExt cx="2191890" cy="2191890"/>
          </a:xfrm>
        </p:grpSpPr>
        <p:sp>
          <p:nvSpPr>
            <p:cNvPr id="11" name="Freeform: Shape 10">
              <a:extLst>
                <a:ext uri="{FF2B5EF4-FFF2-40B4-BE49-F238E27FC236}">
                  <a16:creationId xmlns:a16="http://schemas.microsoft.com/office/drawing/2014/main" id="{864A1AEC-1763-E674-0143-60C646A02CC0}"/>
                </a:ext>
              </a:extLst>
            </p:cNvPr>
            <p:cNvSpPr/>
            <p:nvPr/>
          </p:nvSpPr>
          <p:spPr>
            <a:xfrm>
              <a:off x="3050342" y="387383"/>
              <a:ext cx="2191890" cy="2191890"/>
            </a:xfrm>
            <a:custGeom>
              <a:avLst/>
              <a:gdLst>
                <a:gd name="connsiteX0" fmla="*/ 2778772 w 2778771"/>
                <a:gd name="connsiteY0" fmla="*/ 1389386 h 2778771"/>
                <a:gd name="connsiteX1" fmla="*/ 1389386 w 2778771"/>
                <a:gd name="connsiteY1" fmla="*/ 2778772 h 2778771"/>
                <a:gd name="connsiteX2" fmla="*/ 0 w 2778771"/>
                <a:gd name="connsiteY2" fmla="*/ 1389386 h 2778771"/>
                <a:gd name="connsiteX3" fmla="*/ 1389386 w 2778771"/>
                <a:gd name="connsiteY3" fmla="*/ 0 h 2778771"/>
                <a:gd name="connsiteX4" fmla="*/ 2778772 w 2778771"/>
                <a:gd name="connsiteY4" fmla="*/ 1389386 h 2778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771" h="2778771">
                  <a:moveTo>
                    <a:pt x="2778772" y="1389386"/>
                  </a:moveTo>
                  <a:cubicBezTo>
                    <a:pt x="2778772" y="2156723"/>
                    <a:pt x="2156723" y="2778772"/>
                    <a:pt x="1389386" y="2778772"/>
                  </a:cubicBezTo>
                  <a:cubicBezTo>
                    <a:pt x="622049" y="2778772"/>
                    <a:pt x="0" y="2156723"/>
                    <a:pt x="0" y="1389386"/>
                  </a:cubicBezTo>
                  <a:cubicBezTo>
                    <a:pt x="0" y="622049"/>
                    <a:pt x="622049" y="0"/>
                    <a:pt x="1389386" y="0"/>
                  </a:cubicBezTo>
                  <a:cubicBezTo>
                    <a:pt x="2156723" y="0"/>
                    <a:pt x="2778772" y="622049"/>
                    <a:pt x="2778772" y="1389386"/>
                  </a:cubicBezTo>
                  <a:close/>
                </a:path>
              </a:pathLst>
            </a:custGeom>
            <a:solidFill>
              <a:schemeClr val="bg2">
                <a:lumMod val="50000"/>
              </a:schemeClr>
            </a:solidFill>
            <a:ln w="4305" cap="flat">
              <a:noFill/>
              <a:prstDash val="solid"/>
              <a:miter/>
            </a:ln>
          </p:spPr>
          <p:txBody>
            <a:bodyPr rtlCol="0" anchor="ctr"/>
            <a:lstStyle/>
            <a:p>
              <a:endParaRPr lang="en-GB" dirty="0">
                <a:latin typeface="Poppins" panose="00000500000000000000" pitchFamily="2" charset="0"/>
              </a:endParaRPr>
            </a:p>
          </p:txBody>
        </p:sp>
        <p:grpSp>
          <p:nvGrpSpPr>
            <p:cNvPr id="12" name="Group 11">
              <a:extLst>
                <a:ext uri="{FF2B5EF4-FFF2-40B4-BE49-F238E27FC236}">
                  <a16:creationId xmlns:a16="http://schemas.microsoft.com/office/drawing/2014/main" id="{7ABE1427-0505-EEEE-D713-8D7A8AA811CF}"/>
                </a:ext>
              </a:extLst>
            </p:cNvPr>
            <p:cNvGrpSpPr/>
            <p:nvPr/>
          </p:nvGrpSpPr>
          <p:grpSpPr>
            <a:xfrm>
              <a:off x="3253835" y="590885"/>
              <a:ext cx="1784905" cy="1784886"/>
              <a:chOff x="3284601" y="707773"/>
              <a:chExt cx="1662287" cy="1662269"/>
            </a:xfrm>
          </p:grpSpPr>
          <p:sp>
            <p:nvSpPr>
              <p:cNvPr id="33" name="Freeform: Shape 32">
                <a:extLst>
                  <a:ext uri="{FF2B5EF4-FFF2-40B4-BE49-F238E27FC236}">
                    <a16:creationId xmlns:a16="http://schemas.microsoft.com/office/drawing/2014/main" id="{4144FA90-EBE8-13EF-77D8-8FEE1F080E6B}"/>
                  </a:ext>
                </a:extLst>
              </p:cNvPr>
              <p:cNvSpPr/>
              <p:nvPr/>
            </p:nvSpPr>
            <p:spPr>
              <a:xfrm>
                <a:off x="4015701" y="707773"/>
                <a:ext cx="193101" cy="184773"/>
              </a:xfrm>
              <a:custGeom>
                <a:avLst/>
                <a:gdLst>
                  <a:gd name="connsiteX0" fmla="*/ 221617 w 400652"/>
                  <a:gd name="connsiteY0" fmla="*/ 15526 h 383372"/>
                  <a:gd name="connsiteX1" fmla="*/ 258578 w 400652"/>
                  <a:gd name="connsiteY1" fmla="*/ 129213 h 383372"/>
                  <a:gd name="connsiteX2" fmla="*/ 378130 w 400652"/>
                  <a:gd name="connsiteY2" fmla="*/ 129213 h 383372"/>
                  <a:gd name="connsiteX3" fmla="*/ 391328 w 400652"/>
                  <a:gd name="connsiteY3" fmla="*/ 169883 h 383372"/>
                  <a:gd name="connsiteX4" fmla="*/ 294633 w 400652"/>
                  <a:gd name="connsiteY4" fmla="*/ 240140 h 383372"/>
                  <a:gd name="connsiteX5" fmla="*/ 331594 w 400652"/>
                  <a:gd name="connsiteY5" fmla="*/ 353827 h 383372"/>
                  <a:gd name="connsiteX6" fmla="*/ 297005 w 400652"/>
                  <a:gd name="connsiteY6" fmla="*/ 378970 h 383372"/>
                  <a:gd name="connsiteX7" fmla="*/ 200311 w 400652"/>
                  <a:gd name="connsiteY7" fmla="*/ 308714 h 383372"/>
                  <a:gd name="connsiteX8" fmla="*/ 103617 w 400652"/>
                  <a:gd name="connsiteY8" fmla="*/ 378970 h 383372"/>
                  <a:gd name="connsiteX9" fmla="*/ 69028 w 400652"/>
                  <a:gd name="connsiteY9" fmla="*/ 353827 h 383372"/>
                  <a:gd name="connsiteX10" fmla="*/ 105989 w 400652"/>
                  <a:gd name="connsiteY10" fmla="*/ 240140 h 383372"/>
                  <a:gd name="connsiteX11" fmla="*/ 9295 w 400652"/>
                  <a:gd name="connsiteY11" fmla="*/ 169883 h 383372"/>
                  <a:gd name="connsiteX12" fmla="*/ 22492 w 400652"/>
                  <a:gd name="connsiteY12" fmla="*/ 129213 h 383372"/>
                  <a:gd name="connsiteX13" fmla="*/ 142045 w 400652"/>
                  <a:gd name="connsiteY13" fmla="*/ 129213 h 383372"/>
                  <a:gd name="connsiteX14" fmla="*/ 179006 w 400652"/>
                  <a:gd name="connsiteY14" fmla="*/ 15526 h 383372"/>
                  <a:gd name="connsiteX15" fmla="*/ 221617 w 400652"/>
                  <a:gd name="connsiteY15" fmla="*/ 15526 h 38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652" h="383372">
                    <a:moveTo>
                      <a:pt x="221617" y="15526"/>
                    </a:moveTo>
                    <a:lnTo>
                      <a:pt x="258578" y="129213"/>
                    </a:lnTo>
                    <a:lnTo>
                      <a:pt x="378130" y="129213"/>
                    </a:lnTo>
                    <a:cubicBezTo>
                      <a:pt x="399910" y="129213"/>
                      <a:pt x="408967" y="157074"/>
                      <a:pt x="391328" y="169883"/>
                    </a:cubicBezTo>
                    <a:lnTo>
                      <a:pt x="294633" y="240140"/>
                    </a:lnTo>
                    <a:lnTo>
                      <a:pt x="331594" y="353827"/>
                    </a:lnTo>
                    <a:cubicBezTo>
                      <a:pt x="338323" y="374528"/>
                      <a:pt x="314645" y="391737"/>
                      <a:pt x="297005" y="378970"/>
                    </a:cubicBezTo>
                    <a:lnTo>
                      <a:pt x="200311" y="308714"/>
                    </a:lnTo>
                    <a:lnTo>
                      <a:pt x="103617" y="378970"/>
                    </a:lnTo>
                    <a:cubicBezTo>
                      <a:pt x="86021" y="391780"/>
                      <a:pt x="62300" y="374571"/>
                      <a:pt x="69028" y="353827"/>
                    </a:cubicBezTo>
                    <a:lnTo>
                      <a:pt x="105989" y="240140"/>
                    </a:lnTo>
                    <a:lnTo>
                      <a:pt x="9295" y="169883"/>
                    </a:lnTo>
                    <a:cubicBezTo>
                      <a:pt x="-8302" y="157074"/>
                      <a:pt x="755" y="129213"/>
                      <a:pt x="22492" y="129213"/>
                    </a:cubicBezTo>
                    <a:lnTo>
                      <a:pt x="142045" y="129213"/>
                    </a:lnTo>
                    <a:lnTo>
                      <a:pt x="179006" y="15526"/>
                    </a:lnTo>
                    <a:cubicBezTo>
                      <a:pt x="185604" y="-5175"/>
                      <a:pt x="214889" y="-5175"/>
                      <a:pt x="221617" y="1552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34" name="Freeform: Shape 33">
                <a:extLst>
                  <a:ext uri="{FF2B5EF4-FFF2-40B4-BE49-F238E27FC236}">
                    <a16:creationId xmlns:a16="http://schemas.microsoft.com/office/drawing/2014/main" id="{5D15A3AB-5940-0561-4B9C-B47AC59B589F}"/>
                  </a:ext>
                </a:extLst>
              </p:cNvPr>
              <p:cNvSpPr/>
              <p:nvPr/>
            </p:nvSpPr>
            <p:spPr>
              <a:xfrm>
                <a:off x="3514482" y="941112"/>
                <a:ext cx="191055" cy="191061"/>
              </a:xfrm>
              <a:custGeom>
                <a:avLst/>
                <a:gdLst>
                  <a:gd name="connsiteX0" fmla="*/ 67175 w 396406"/>
                  <a:gd name="connsiteY0" fmla="*/ 36942 h 396420"/>
                  <a:gd name="connsiteX1" fmla="*/ 173702 w 396406"/>
                  <a:gd name="connsiteY1" fmla="*/ 91197 h 396420"/>
                  <a:gd name="connsiteX2" fmla="*/ 258234 w 396406"/>
                  <a:gd name="connsiteY2" fmla="*/ 6665 h 396420"/>
                  <a:gd name="connsiteX3" fmla="*/ 296317 w 396406"/>
                  <a:gd name="connsiteY3" fmla="*/ 26073 h 396420"/>
                  <a:gd name="connsiteX4" fmla="*/ 277599 w 396406"/>
                  <a:gd name="connsiteY4" fmla="*/ 144159 h 396420"/>
                  <a:gd name="connsiteX5" fmla="*/ 384127 w 396406"/>
                  <a:gd name="connsiteY5" fmla="*/ 198415 h 396420"/>
                  <a:gd name="connsiteX6" fmla="*/ 377442 w 396406"/>
                  <a:gd name="connsiteY6" fmla="*/ 240638 h 396420"/>
                  <a:gd name="connsiteX7" fmla="*/ 259356 w 396406"/>
                  <a:gd name="connsiteY7" fmla="*/ 259356 h 396420"/>
                  <a:gd name="connsiteX8" fmla="*/ 240638 w 396406"/>
                  <a:gd name="connsiteY8" fmla="*/ 377442 h 396420"/>
                  <a:gd name="connsiteX9" fmla="*/ 198415 w 396406"/>
                  <a:gd name="connsiteY9" fmla="*/ 384127 h 396420"/>
                  <a:gd name="connsiteX10" fmla="*/ 144159 w 396406"/>
                  <a:gd name="connsiteY10" fmla="*/ 277599 h 396420"/>
                  <a:gd name="connsiteX11" fmla="*/ 26073 w 396406"/>
                  <a:gd name="connsiteY11" fmla="*/ 296317 h 396420"/>
                  <a:gd name="connsiteX12" fmla="*/ 6665 w 396406"/>
                  <a:gd name="connsiteY12" fmla="*/ 258234 h 396420"/>
                  <a:gd name="connsiteX13" fmla="*/ 91197 w 396406"/>
                  <a:gd name="connsiteY13" fmla="*/ 173702 h 396420"/>
                  <a:gd name="connsiteX14" fmla="*/ 36942 w 396406"/>
                  <a:gd name="connsiteY14" fmla="*/ 67175 h 396420"/>
                  <a:gd name="connsiteX15" fmla="*/ 67175 w 396406"/>
                  <a:gd name="connsiteY15" fmla="*/ 36942 h 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06" h="396420">
                    <a:moveTo>
                      <a:pt x="67175" y="36942"/>
                    </a:moveTo>
                    <a:lnTo>
                      <a:pt x="173702" y="91197"/>
                    </a:lnTo>
                    <a:lnTo>
                      <a:pt x="258234" y="6665"/>
                    </a:lnTo>
                    <a:cubicBezTo>
                      <a:pt x="273631" y="-8731"/>
                      <a:pt x="299724" y="4552"/>
                      <a:pt x="296317" y="26073"/>
                    </a:cubicBezTo>
                    <a:lnTo>
                      <a:pt x="277599" y="144159"/>
                    </a:lnTo>
                    <a:lnTo>
                      <a:pt x="384127" y="198415"/>
                    </a:lnTo>
                    <a:cubicBezTo>
                      <a:pt x="403534" y="208291"/>
                      <a:pt x="398920" y="237231"/>
                      <a:pt x="377442" y="240638"/>
                    </a:cubicBezTo>
                    <a:lnTo>
                      <a:pt x="259356" y="259356"/>
                    </a:lnTo>
                    <a:lnTo>
                      <a:pt x="240638" y="377442"/>
                    </a:lnTo>
                    <a:cubicBezTo>
                      <a:pt x="237231" y="398963"/>
                      <a:pt x="208291" y="403534"/>
                      <a:pt x="198415" y="384127"/>
                    </a:cubicBezTo>
                    <a:lnTo>
                      <a:pt x="144159" y="277599"/>
                    </a:lnTo>
                    <a:lnTo>
                      <a:pt x="26073" y="296317"/>
                    </a:lnTo>
                    <a:cubicBezTo>
                      <a:pt x="4552" y="299724"/>
                      <a:pt x="-8731" y="273631"/>
                      <a:pt x="6665" y="258234"/>
                    </a:cubicBezTo>
                    <a:lnTo>
                      <a:pt x="91197" y="173702"/>
                    </a:lnTo>
                    <a:lnTo>
                      <a:pt x="36942" y="67175"/>
                    </a:lnTo>
                    <a:cubicBezTo>
                      <a:pt x="27065" y="47767"/>
                      <a:pt x="47767" y="27065"/>
                      <a:pt x="67175" y="36942"/>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35" name="Freeform: Shape 34">
                <a:extLst>
                  <a:ext uri="{FF2B5EF4-FFF2-40B4-BE49-F238E27FC236}">
                    <a16:creationId xmlns:a16="http://schemas.microsoft.com/office/drawing/2014/main" id="{33F48319-12F5-5204-925C-968B349C0439}"/>
                  </a:ext>
                </a:extLst>
              </p:cNvPr>
              <p:cNvSpPr/>
              <p:nvPr/>
            </p:nvSpPr>
            <p:spPr>
              <a:xfrm>
                <a:off x="3284601" y="1443297"/>
                <a:ext cx="184764" cy="193142"/>
              </a:xfrm>
              <a:custGeom>
                <a:avLst/>
                <a:gdLst>
                  <a:gd name="connsiteX0" fmla="*/ 15532 w 383354"/>
                  <a:gd name="connsiteY0" fmla="*/ 179036 h 400738"/>
                  <a:gd name="connsiteX1" fmla="*/ 129219 w 383354"/>
                  <a:gd name="connsiteY1" fmla="*/ 142075 h 400738"/>
                  <a:gd name="connsiteX2" fmla="*/ 129219 w 383354"/>
                  <a:gd name="connsiteY2" fmla="*/ 22522 h 400738"/>
                  <a:gd name="connsiteX3" fmla="*/ 169889 w 383354"/>
                  <a:gd name="connsiteY3" fmla="*/ 9325 h 400738"/>
                  <a:gd name="connsiteX4" fmla="*/ 240145 w 383354"/>
                  <a:gd name="connsiteY4" fmla="*/ 106019 h 400738"/>
                  <a:gd name="connsiteX5" fmla="*/ 353832 w 383354"/>
                  <a:gd name="connsiteY5" fmla="*/ 69058 h 400738"/>
                  <a:gd name="connsiteX6" fmla="*/ 378976 w 383354"/>
                  <a:gd name="connsiteY6" fmla="*/ 103647 h 400738"/>
                  <a:gd name="connsiteX7" fmla="*/ 308676 w 383354"/>
                  <a:gd name="connsiteY7" fmla="*/ 200427 h 400738"/>
                  <a:gd name="connsiteX8" fmla="*/ 378933 w 383354"/>
                  <a:gd name="connsiteY8" fmla="*/ 297122 h 400738"/>
                  <a:gd name="connsiteX9" fmla="*/ 353789 w 383354"/>
                  <a:gd name="connsiteY9" fmla="*/ 331711 h 400738"/>
                  <a:gd name="connsiteX10" fmla="*/ 240102 w 383354"/>
                  <a:gd name="connsiteY10" fmla="*/ 294750 h 400738"/>
                  <a:gd name="connsiteX11" fmla="*/ 169846 w 383354"/>
                  <a:gd name="connsiteY11" fmla="*/ 391444 h 400738"/>
                  <a:gd name="connsiteX12" fmla="*/ 129175 w 383354"/>
                  <a:gd name="connsiteY12" fmla="*/ 378246 h 400738"/>
                  <a:gd name="connsiteX13" fmla="*/ 129175 w 383354"/>
                  <a:gd name="connsiteY13" fmla="*/ 258694 h 400738"/>
                  <a:gd name="connsiteX14" fmla="*/ 15489 w 383354"/>
                  <a:gd name="connsiteY14" fmla="*/ 221733 h 400738"/>
                  <a:gd name="connsiteX15" fmla="*/ 15532 w 383354"/>
                  <a:gd name="connsiteY15" fmla="*/ 179036 h 4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354" h="400738">
                    <a:moveTo>
                      <a:pt x="15532" y="179036"/>
                    </a:moveTo>
                    <a:lnTo>
                      <a:pt x="129219" y="142075"/>
                    </a:lnTo>
                    <a:lnTo>
                      <a:pt x="129219" y="22522"/>
                    </a:lnTo>
                    <a:cubicBezTo>
                      <a:pt x="129219" y="742"/>
                      <a:pt x="157080" y="-8315"/>
                      <a:pt x="169889" y="9325"/>
                    </a:cubicBezTo>
                    <a:lnTo>
                      <a:pt x="240145" y="106019"/>
                    </a:lnTo>
                    <a:lnTo>
                      <a:pt x="353832" y="69058"/>
                    </a:lnTo>
                    <a:cubicBezTo>
                      <a:pt x="374534" y="62330"/>
                      <a:pt x="391742" y="86007"/>
                      <a:pt x="378976" y="103647"/>
                    </a:cubicBezTo>
                    <a:lnTo>
                      <a:pt x="308676" y="200427"/>
                    </a:lnTo>
                    <a:lnTo>
                      <a:pt x="378933" y="297122"/>
                    </a:lnTo>
                    <a:cubicBezTo>
                      <a:pt x="391742" y="314718"/>
                      <a:pt x="374534" y="338439"/>
                      <a:pt x="353789" y="331711"/>
                    </a:cubicBezTo>
                    <a:lnTo>
                      <a:pt x="240102" y="294750"/>
                    </a:lnTo>
                    <a:lnTo>
                      <a:pt x="169846" y="391444"/>
                    </a:lnTo>
                    <a:cubicBezTo>
                      <a:pt x="157036" y="409040"/>
                      <a:pt x="129175" y="399983"/>
                      <a:pt x="129175" y="378246"/>
                    </a:cubicBezTo>
                    <a:lnTo>
                      <a:pt x="129175" y="258694"/>
                    </a:lnTo>
                    <a:lnTo>
                      <a:pt x="15489" y="221733"/>
                    </a:lnTo>
                    <a:cubicBezTo>
                      <a:pt x="-5170" y="215091"/>
                      <a:pt x="-5170" y="185764"/>
                      <a:pt x="15532" y="17903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36" name="Freeform: Shape 35">
                <a:extLst>
                  <a:ext uri="{FF2B5EF4-FFF2-40B4-BE49-F238E27FC236}">
                    <a16:creationId xmlns:a16="http://schemas.microsoft.com/office/drawing/2014/main" id="{F3465EBA-E54E-D1FE-25C0-2D9A0F180AF8}"/>
                  </a:ext>
                </a:extLst>
              </p:cNvPr>
              <p:cNvSpPr/>
              <p:nvPr/>
            </p:nvSpPr>
            <p:spPr>
              <a:xfrm>
                <a:off x="3514483" y="1947209"/>
                <a:ext cx="191061" cy="191055"/>
              </a:xfrm>
              <a:custGeom>
                <a:avLst/>
                <a:gdLst>
                  <a:gd name="connsiteX0" fmla="*/ 36942 w 396420"/>
                  <a:gd name="connsiteY0" fmla="*/ 329232 h 396406"/>
                  <a:gd name="connsiteX1" fmla="*/ 91197 w 396420"/>
                  <a:gd name="connsiteY1" fmla="*/ 222704 h 396406"/>
                  <a:gd name="connsiteX2" fmla="*/ 6665 w 396420"/>
                  <a:gd name="connsiteY2" fmla="*/ 138172 h 396406"/>
                  <a:gd name="connsiteX3" fmla="*/ 26073 w 396420"/>
                  <a:gd name="connsiteY3" fmla="*/ 100090 h 396406"/>
                  <a:gd name="connsiteX4" fmla="*/ 144159 w 396420"/>
                  <a:gd name="connsiteY4" fmla="*/ 118808 h 396406"/>
                  <a:gd name="connsiteX5" fmla="*/ 198415 w 396420"/>
                  <a:gd name="connsiteY5" fmla="*/ 12280 h 396406"/>
                  <a:gd name="connsiteX6" fmla="*/ 240638 w 396420"/>
                  <a:gd name="connsiteY6" fmla="*/ 18965 h 396406"/>
                  <a:gd name="connsiteX7" fmla="*/ 259356 w 396420"/>
                  <a:gd name="connsiteY7" fmla="*/ 137051 h 396406"/>
                  <a:gd name="connsiteX8" fmla="*/ 377442 w 396420"/>
                  <a:gd name="connsiteY8" fmla="*/ 155769 h 396406"/>
                  <a:gd name="connsiteX9" fmla="*/ 384127 w 396420"/>
                  <a:gd name="connsiteY9" fmla="*/ 197992 h 396406"/>
                  <a:gd name="connsiteX10" fmla="*/ 277599 w 396420"/>
                  <a:gd name="connsiteY10" fmla="*/ 252247 h 396406"/>
                  <a:gd name="connsiteX11" fmla="*/ 296317 w 396420"/>
                  <a:gd name="connsiteY11" fmla="*/ 370333 h 396406"/>
                  <a:gd name="connsiteX12" fmla="*/ 258234 w 396420"/>
                  <a:gd name="connsiteY12" fmla="*/ 389741 h 396406"/>
                  <a:gd name="connsiteX13" fmla="*/ 173702 w 396420"/>
                  <a:gd name="connsiteY13" fmla="*/ 305209 h 396406"/>
                  <a:gd name="connsiteX14" fmla="*/ 67175 w 396420"/>
                  <a:gd name="connsiteY14" fmla="*/ 359465 h 396406"/>
                  <a:gd name="connsiteX15" fmla="*/ 36942 w 396420"/>
                  <a:gd name="connsiteY15" fmla="*/ 329232 h 39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20" h="396406">
                    <a:moveTo>
                      <a:pt x="36942" y="329232"/>
                    </a:moveTo>
                    <a:lnTo>
                      <a:pt x="91197" y="222704"/>
                    </a:lnTo>
                    <a:lnTo>
                      <a:pt x="6665" y="138172"/>
                    </a:lnTo>
                    <a:cubicBezTo>
                      <a:pt x="-8731" y="122775"/>
                      <a:pt x="4552" y="96683"/>
                      <a:pt x="26073" y="100090"/>
                    </a:cubicBezTo>
                    <a:lnTo>
                      <a:pt x="144159" y="118808"/>
                    </a:lnTo>
                    <a:lnTo>
                      <a:pt x="198415" y="12280"/>
                    </a:lnTo>
                    <a:cubicBezTo>
                      <a:pt x="208291" y="-7128"/>
                      <a:pt x="237231" y="-2513"/>
                      <a:pt x="240638" y="18965"/>
                    </a:cubicBezTo>
                    <a:lnTo>
                      <a:pt x="259356" y="137051"/>
                    </a:lnTo>
                    <a:lnTo>
                      <a:pt x="377442" y="155769"/>
                    </a:lnTo>
                    <a:cubicBezTo>
                      <a:pt x="398963" y="159176"/>
                      <a:pt x="403534" y="188115"/>
                      <a:pt x="384127" y="197992"/>
                    </a:cubicBezTo>
                    <a:lnTo>
                      <a:pt x="277599" y="252247"/>
                    </a:lnTo>
                    <a:lnTo>
                      <a:pt x="296317" y="370333"/>
                    </a:lnTo>
                    <a:cubicBezTo>
                      <a:pt x="299724" y="391854"/>
                      <a:pt x="273631" y="405138"/>
                      <a:pt x="258234" y="389741"/>
                    </a:cubicBezTo>
                    <a:lnTo>
                      <a:pt x="173702" y="305209"/>
                    </a:lnTo>
                    <a:lnTo>
                      <a:pt x="67175" y="359465"/>
                    </a:lnTo>
                    <a:cubicBezTo>
                      <a:pt x="47767" y="369298"/>
                      <a:pt x="27065" y="348597"/>
                      <a:pt x="36942" y="329232"/>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37" name="Freeform: Shape 36">
                <a:extLst>
                  <a:ext uri="{FF2B5EF4-FFF2-40B4-BE49-F238E27FC236}">
                    <a16:creationId xmlns:a16="http://schemas.microsoft.com/office/drawing/2014/main" id="{C641346A-132B-29DD-504E-5B42953F1349}"/>
                  </a:ext>
                </a:extLst>
              </p:cNvPr>
              <p:cNvSpPr/>
              <p:nvPr/>
            </p:nvSpPr>
            <p:spPr>
              <a:xfrm>
                <a:off x="4015559" y="2185269"/>
                <a:ext cx="193101" cy="184773"/>
              </a:xfrm>
              <a:custGeom>
                <a:avLst/>
                <a:gdLst>
                  <a:gd name="connsiteX0" fmla="*/ 179036 w 400652"/>
                  <a:gd name="connsiteY0" fmla="*/ 367846 h 383372"/>
                  <a:gd name="connsiteX1" fmla="*/ 142075 w 400652"/>
                  <a:gd name="connsiteY1" fmla="*/ 254159 h 383372"/>
                  <a:gd name="connsiteX2" fmla="*/ 22522 w 400652"/>
                  <a:gd name="connsiteY2" fmla="*/ 254159 h 383372"/>
                  <a:gd name="connsiteX3" fmla="*/ 9325 w 400652"/>
                  <a:gd name="connsiteY3" fmla="*/ 213489 h 383372"/>
                  <a:gd name="connsiteX4" fmla="*/ 106019 w 400652"/>
                  <a:gd name="connsiteY4" fmla="*/ 143233 h 383372"/>
                  <a:gd name="connsiteX5" fmla="*/ 69058 w 400652"/>
                  <a:gd name="connsiteY5" fmla="*/ 29546 h 383372"/>
                  <a:gd name="connsiteX6" fmla="*/ 103647 w 400652"/>
                  <a:gd name="connsiteY6" fmla="*/ 4402 h 383372"/>
                  <a:gd name="connsiteX7" fmla="*/ 200341 w 400652"/>
                  <a:gd name="connsiteY7" fmla="*/ 74658 h 383372"/>
                  <a:gd name="connsiteX8" fmla="*/ 297035 w 400652"/>
                  <a:gd name="connsiteY8" fmla="*/ 4402 h 383372"/>
                  <a:gd name="connsiteX9" fmla="*/ 331624 w 400652"/>
                  <a:gd name="connsiteY9" fmla="*/ 29546 h 383372"/>
                  <a:gd name="connsiteX10" fmla="*/ 294663 w 400652"/>
                  <a:gd name="connsiteY10" fmla="*/ 143233 h 383372"/>
                  <a:gd name="connsiteX11" fmla="*/ 391357 w 400652"/>
                  <a:gd name="connsiteY11" fmla="*/ 213489 h 383372"/>
                  <a:gd name="connsiteX12" fmla="*/ 378160 w 400652"/>
                  <a:gd name="connsiteY12" fmla="*/ 254159 h 383372"/>
                  <a:gd name="connsiteX13" fmla="*/ 258608 w 400652"/>
                  <a:gd name="connsiteY13" fmla="*/ 254159 h 383372"/>
                  <a:gd name="connsiteX14" fmla="*/ 221647 w 400652"/>
                  <a:gd name="connsiteY14" fmla="*/ 367846 h 383372"/>
                  <a:gd name="connsiteX15" fmla="*/ 179036 w 400652"/>
                  <a:gd name="connsiteY15" fmla="*/ 367846 h 38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652" h="383372">
                    <a:moveTo>
                      <a:pt x="179036" y="367846"/>
                    </a:moveTo>
                    <a:lnTo>
                      <a:pt x="142075" y="254159"/>
                    </a:lnTo>
                    <a:lnTo>
                      <a:pt x="22522" y="254159"/>
                    </a:lnTo>
                    <a:cubicBezTo>
                      <a:pt x="742" y="254159"/>
                      <a:pt x="-8315" y="226298"/>
                      <a:pt x="9325" y="213489"/>
                    </a:cubicBezTo>
                    <a:lnTo>
                      <a:pt x="106019" y="143233"/>
                    </a:lnTo>
                    <a:lnTo>
                      <a:pt x="69058" y="29546"/>
                    </a:lnTo>
                    <a:cubicBezTo>
                      <a:pt x="62330" y="8844"/>
                      <a:pt x="86007" y="-8364"/>
                      <a:pt x="103647" y="4402"/>
                    </a:cubicBezTo>
                    <a:lnTo>
                      <a:pt x="200341" y="74658"/>
                    </a:lnTo>
                    <a:lnTo>
                      <a:pt x="297035" y="4402"/>
                    </a:lnTo>
                    <a:cubicBezTo>
                      <a:pt x="314632" y="-8407"/>
                      <a:pt x="338352" y="8801"/>
                      <a:pt x="331624" y="29546"/>
                    </a:cubicBezTo>
                    <a:lnTo>
                      <a:pt x="294663" y="143233"/>
                    </a:lnTo>
                    <a:lnTo>
                      <a:pt x="391357" y="213489"/>
                    </a:lnTo>
                    <a:cubicBezTo>
                      <a:pt x="408954" y="226298"/>
                      <a:pt x="399897" y="254159"/>
                      <a:pt x="378160" y="254159"/>
                    </a:cubicBezTo>
                    <a:lnTo>
                      <a:pt x="258608" y="254159"/>
                    </a:lnTo>
                    <a:lnTo>
                      <a:pt x="221647" y="367846"/>
                    </a:lnTo>
                    <a:cubicBezTo>
                      <a:pt x="215048" y="388548"/>
                      <a:pt x="185764" y="388548"/>
                      <a:pt x="179036" y="36784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38" name="Freeform: Shape 37">
                <a:extLst>
                  <a:ext uri="{FF2B5EF4-FFF2-40B4-BE49-F238E27FC236}">
                    <a16:creationId xmlns:a16="http://schemas.microsoft.com/office/drawing/2014/main" id="{49423D26-DD90-A3A4-6509-4A06BD9EAA3B}"/>
                  </a:ext>
                </a:extLst>
              </p:cNvPr>
              <p:cNvSpPr/>
              <p:nvPr/>
            </p:nvSpPr>
            <p:spPr>
              <a:xfrm>
                <a:off x="4520584" y="1947163"/>
                <a:ext cx="191055" cy="191061"/>
              </a:xfrm>
              <a:custGeom>
                <a:avLst/>
                <a:gdLst>
                  <a:gd name="connsiteX0" fmla="*/ 329232 w 396406"/>
                  <a:gd name="connsiteY0" fmla="*/ 359479 h 396420"/>
                  <a:gd name="connsiteX1" fmla="*/ 222704 w 396406"/>
                  <a:gd name="connsiteY1" fmla="*/ 305223 h 396420"/>
                  <a:gd name="connsiteX2" fmla="*/ 138172 w 396406"/>
                  <a:gd name="connsiteY2" fmla="*/ 389755 h 396420"/>
                  <a:gd name="connsiteX3" fmla="*/ 100090 w 396406"/>
                  <a:gd name="connsiteY3" fmla="*/ 370347 h 396420"/>
                  <a:gd name="connsiteX4" fmla="*/ 118808 w 396406"/>
                  <a:gd name="connsiteY4" fmla="*/ 252261 h 396420"/>
                  <a:gd name="connsiteX5" fmla="*/ 12280 w 396406"/>
                  <a:gd name="connsiteY5" fmla="*/ 198005 h 396420"/>
                  <a:gd name="connsiteX6" fmla="*/ 18965 w 396406"/>
                  <a:gd name="connsiteY6" fmla="*/ 155783 h 396420"/>
                  <a:gd name="connsiteX7" fmla="*/ 137051 w 396406"/>
                  <a:gd name="connsiteY7" fmla="*/ 137065 h 396420"/>
                  <a:gd name="connsiteX8" fmla="*/ 155769 w 396406"/>
                  <a:gd name="connsiteY8" fmla="*/ 18979 h 396420"/>
                  <a:gd name="connsiteX9" fmla="*/ 197992 w 396406"/>
                  <a:gd name="connsiteY9" fmla="*/ 12294 h 396420"/>
                  <a:gd name="connsiteX10" fmla="*/ 252247 w 396406"/>
                  <a:gd name="connsiteY10" fmla="*/ 118821 h 396420"/>
                  <a:gd name="connsiteX11" fmla="*/ 370333 w 396406"/>
                  <a:gd name="connsiteY11" fmla="*/ 100104 h 396420"/>
                  <a:gd name="connsiteX12" fmla="*/ 389741 w 396406"/>
                  <a:gd name="connsiteY12" fmla="*/ 138186 h 396420"/>
                  <a:gd name="connsiteX13" fmla="*/ 305209 w 396406"/>
                  <a:gd name="connsiteY13" fmla="*/ 222718 h 396420"/>
                  <a:gd name="connsiteX14" fmla="*/ 359465 w 396406"/>
                  <a:gd name="connsiteY14" fmla="*/ 329246 h 396420"/>
                  <a:gd name="connsiteX15" fmla="*/ 329232 w 396406"/>
                  <a:gd name="connsiteY15" fmla="*/ 359479 h 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06" h="396420">
                    <a:moveTo>
                      <a:pt x="329232" y="359479"/>
                    </a:moveTo>
                    <a:lnTo>
                      <a:pt x="222704" y="305223"/>
                    </a:lnTo>
                    <a:lnTo>
                      <a:pt x="138172" y="389755"/>
                    </a:lnTo>
                    <a:cubicBezTo>
                      <a:pt x="122775" y="405152"/>
                      <a:pt x="96683" y="391868"/>
                      <a:pt x="100090" y="370347"/>
                    </a:cubicBezTo>
                    <a:lnTo>
                      <a:pt x="118808" y="252261"/>
                    </a:lnTo>
                    <a:lnTo>
                      <a:pt x="12280" y="198005"/>
                    </a:lnTo>
                    <a:cubicBezTo>
                      <a:pt x="-7128" y="188129"/>
                      <a:pt x="-2513" y="159190"/>
                      <a:pt x="18965" y="155783"/>
                    </a:cubicBezTo>
                    <a:lnTo>
                      <a:pt x="137051" y="137065"/>
                    </a:lnTo>
                    <a:lnTo>
                      <a:pt x="155769" y="18979"/>
                    </a:lnTo>
                    <a:cubicBezTo>
                      <a:pt x="159176" y="-2542"/>
                      <a:pt x="188115" y="-7114"/>
                      <a:pt x="197992" y="12294"/>
                    </a:cubicBezTo>
                    <a:lnTo>
                      <a:pt x="252247" y="118821"/>
                    </a:lnTo>
                    <a:lnTo>
                      <a:pt x="370333" y="100104"/>
                    </a:lnTo>
                    <a:cubicBezTo>
                      <a:pt x="391855" y="96696"/>
                      <a:pt x="405138" y="122789"/>
                      <a:pt x="389741" y="138186"/>
                    </a:cubicBezTo>
                    <a:lnTo>
                      <a:pt x="305209" y="222718"/>
                    </a:lnTo>
                    <a:lnTo>
                      <a:pt x="359465" y="329246"/>
                    </a:lnTo>
                    <a:cubicBezTo>
                      <a:pt x="369341" y="348653"/>
                      <a:pt x="348596" y="369355"/>
                      <a:pt x="329232" y="359479"/>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39" name="Freeform: Shape 38">
                <a:extLst>
                  <a:ext uri="{FF2B5EF4-FFF2-40B4-BE49-F238E27FC236}">
                    <a16:creationId xmlns:a16="http://schemas.microsoft.com/office/drawing/2014/main" id="{E0E8E23F-16BD-C8FE-11A6-4FF077FA22E7}"/>
                  </a:ext>
                </a:extLst>
              </p:cNvPr>
              <p:cNvSpPr/>
              <p:nvPr/>
            </p:nvSpPr>
            <p:spPr>
              <a:xfrm>
                <a:off x="4762124" y="1443402"/>
                <a:ext cx="184764" cy="193142"/>
              </a:xfrm>
              <a:custGeom>
                <a:avLst/>
                <a:gdLst>
                  <a:gd name="connsiteX0" fmla="*/ 367823 w 383354"/>
                  <a:gd name="connsiteY0" fmla="*/ 221703 h 400738"/>
                  <a:gd name="connsiteX1" fmla="*/ 254136 w 383354"/>
                  <a:gd name="connsiteY1" fmla="*/ 258664 h 400738"/>
                  <a:gd name="connsiteX2" fmla="*/ 254136 w 383354"/>
                  <a:gd name="connsiteY2" fmla="*/ 378216 h 400738"/>
                  <a:gd name="connsiteX3" fmla="*/ 213466 w 383354"/>
                  <a:gd name="connsiteY3" fmla="*/ 391414 h 400738"/>
                  <a:gd name="connsiteX4" fmla="*/ 143209 w 383354"/>
                  <a:gd name="connsiteY4" fmla="*/ 294720 h 400738"/>
                  <a:gd name="connsiteX5" fmla="*/ 29522 w 383354"/>
                  <a:gd name="connsiteY5" fmla="*/ 331681 h 400738"/>
                  <a:gd name="connsiteX6" fmla="*/ 4378 w 383354"/>
                  <a:gd name="connsiteY6" fmla="*/ 297092 h 400738"/>
                  <a:gd name="connsiteX7" fmla="*/ 74678 w 383354"/>
                  <a:gd name="connsiteY7" fmla="*/ 200311 h 400738"/>
                  <a:gd name="connsiteX8" fmla="*/ 4421 w 383354"/>
                  <a:gd name="connsiteY8" fmla="*/ 103617 h 400738"/>
                  <a:gd name="connsiteX9" fmla="*/ 29565 w 383354"/>
                  <a:gd name="connsiteY9" fmla="*/ 69028 h 400738"/>
                  <a:gd name="connsiteX10" fmla="*/ 143252 w 383354"/>
                  <a:gd name="connsiteY10" fmla="*/ 105989 h 400738"/>
                  <a:gd name="connsiteX11" fmla="*/ 213509 w 383354"/>
                  <a:gd name="connsiteY11" fmla="*/ 9295 h 400738"/>
                  <a:gd name="connsiteX12" fmla="*/ 254179 w 383354"/>
                  <a:gd name="connsiteY12" fmla="*/ 22492 h 400738"/>
                  <a:gd name="connsiteX13" fmla="*/ 254179 w 383354"/>
                  <a:gd name="connsiteY13" fmla="*/ 142044 h 400738"/>
                  <a:gd name="connsiteX14" fmla="*/ 367866 w 383354"/>
                  <a:gd name="connsiteY14" fmla="*/ 179006 h 400738"/>
                  <a:gd name="connsiteX15" fmla="*/ 367823 w 383354"/>
                  <a:gd name="connsiteY15" fmla="*/ 221703 h 4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354" h="400738">
                    <a:moveTo>
                      <a:pt x="367823" y="221703"/>
                    </a:moveTo>
                    <a:lnTo>
                      <a:pt x="254136" y="258664"/>
                    </a:lnTo>
                    <a:lnTo>
                      <a:pt x="254136" y="378216"/>
                    </a:lnTo>
                    <a:cubicBezTo>
                      <a:pt x="254136" y="399996"/>
                      <a:pt x="226275" y="409053"/>
                      <a:pt x="213466" y="391414"/>
                    </a:cubicBezTo>
                    <a:lnTo>
                      <a:pt x="143209" y="294720"/>
                    </a:lnTo>
                    <a:lnTo>
                      <a:pt x="29522" y="331681"/>
                    </a:lnTo>
                    <a:cubicBezTo>
                      <a:pt x="8821" y="338409"/>
                      <a:pt x="-8388" y="314731"/>
                      <a:pt x="4378" y="297092"/>
                    </a:cubicBezTo>
                    <a:lnTo>
                      <a:pt x="74678" y="200311"/>
                    </a:lnTo>
                    <a:lnTo>
                      <a:pt x="4421" y="103617"/>
                    </a:lnTo>
                    <a:cubicBezTo>
                      <a:pt x="-8388" y="86021"/>
                      <a:pt x="8821" y="62300"/>
                      <a:pt x="29565" y="69028"/>
                    </a:cubicBezTo>
                    <a:lnTo>
                      <a:pt x="143252" y="105989"/>
                    </a:lnTo>
                    <a:lnTo>
                      <a:pt x="213509" y="9295"/>
                    </a:lnTo>
                    <a:cubicBezTo>
                      <a:pt x="226318" y="-8302"/>
                      <a:pt x="254179" y="755"/>
                      <a:pt x="254179" y="22492"/>
                    </a:cubicBezTo>
                    <a:lnTo>
                      <a:pt x="254179" y="142044"/>
                    </a:lnTo>
                    <a:lnTo>
                      <a:pt x="367866" y="179006"/>
                    </a:lnTo>
                    <a:cubicBezTo>
                      <a:pt x="388524" y="185648"/>
                      <a:pt x="388524" y="214975"/>
                      <a:pt x="367823" y="221703"/>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40" name="Freeform: Shape 39">
                <a:extLst>
                  <a:ext uri="{FF2B5EF4-FFF2-40B4-BE49-F238E27FC236}">
                    <a16:creationId xmlns:a16="http://schemas.microsoft.com/office/drawing/2014/main" id="{AEFA182D-D04C-AB52-36B0-95B10FB4F9D7}"/>
                  </a:ext>
                </a:extLst>
              </p:cNvPr>
              <p:cNvSpPr/>
              <p:nvPr/>
            </p:nvSpPr>
            <p:spPr>
              <a:xfrm>
                <a:off x="4520534" y="941069"/>
                <a:ext cx="191061" cy="191055"/>
              </a:xfrm>
              <a:custGeom>
                <a:avLst/>
                <a:gdLst>
                  <a:gd name="connsiteX0" fmla="*/ 359479 w 396420"/>
                  <a:gd name="connsiteY0" fmla="*/ 67175 h 396406"/>
                  <a:gd name="connsiteX1" fmla="*/ 305223 w 396420"/>
                  <a:gd name="connsiteY1" fmla="*/ 173702 h 396406"/>
                  <a:gd name="connsiteX2" fmla="*/ 389755 w 396420"/>
                  <a:gd name="connsiteY2" fmla="*/ 258234 h 396406"/>
                  <a:gd name="connsiteX3" fmla="*/ 370347 w 396420"/>
                  <a:gd name="connsiteY3" fmla="*/ 296317 h 396406"/>
                  <a:gd name="connsiteX4" fmla="*/ 252261 w 396420"/>
                  <a:gd name="connsiteY4" fmla="*/ 277599 h 396406"/>
                  <a:gd name="connsiteX5" fmla="*/ 198005 w 396420"/>
                  <a:gd name="connsiteY5" fmla="*/ 384126 h 396406"/>
                  <a:gd name="connsiteX6" fmla="*/ 155783 w 396420"/>
                  <a:gd name="connsiteY6" fmla="*/ 377441 h 396406"/>
                  <a:gd name="connsiteX7" fmla="*/ 137065 w 396420"/>
                  <a:gd name="connsiteY7" fmla="*/ 259356 h 396406"/>
                  <a:gd name="connsiteX8" fmla="*/ 18979 w 396420"/>
                  <a:gd name="connsiteY8" fmla="*/ 240638 h 396406"/>
                  <a:gd name="connsiteX9" fmla="*/ 12294 w 396420"/>
                  <a:gd name="connsiteY9" fmla="*/ 198415 h 396406"/>
                  <a:gd name="connsiteX10" fmla="*/ 118821 w 396420"/>
                  <a:gd name="connsiteY10" fmla="*/ 144159 h 396406"/>
                  <a:gd name="connsiteX11" fmla="*/ 100104 w 396420"/>
                  <a:gd name="connsiteY11" fmla="*/ 26073 h 396406"/>
                  <a:gd name="connsiteX12" fmla="*/ 138186 w 396420"/>
                  <a:gd name="connsiteY12" fmla="*/ 6665 h 396406"/>
                  <a:gd name="connsiteX13" fmla="*/ 222718 w 396420"/>
                  <a:gd name="connsiteY13" fmla="*/ 91197 h 396406"/>
                  <a:gd name="connsiteX14" fmla="*/ 329245 w 396420"/>
                  <a:gd name="connsiteY14" fmla="*/ 36942 h 396406"/>
                  <a:gd name="connsiteX15" fmla="*/ 359479 w 396420"/>
                  <a:gd name="connsiteY15" fmla="*/ 67175 h 39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20" h="396406">
                    <a:moveTo>
                      <a:pt x="359479" y="67175"/>
                    </a:moveTo>
                    <a:lnTo>
                      <a:pt x="305223" y="173702"/>
                    </a:lnTo>
                    <a:lnTo>
                      <a:pt x="389755" y="258234"/>
                    </a:lnTo>
                    <a:cubicBezTo>
                      <a:pt x="405152" y="273631"/>
                      <a:pt x="391868" y="299724"/>
                      <a:pt x="370347" y="296317"/>
                    </a:cubicBezTo>
                    <a:lnTo>
                      <a:pt x="252261" y="277599"/>
                    </a:lnTo>
                    <a:lnTo>
                      <a:pt x="198005" y="384126"/>
                    </a:lnTo>
                    <a:cubicBezTo>
                      <a:pt x="188129" y="403534"/>
                      <a:pt x="159190" y="398920"/>
                      <a:pt x="155783" y="377441"/>
                    </a:cubicBezTo>
                    <a:lnTo>
                      <a:pt x="137065" y="259356"/>
                    </a:lnTo>
                    <a:lnTo>
                      <a:pt x="18979" y="240638"/>
                    </a:lnTo>
                    <a:cubicBezTo>
                      <a:pt x="-2542" y="237231"/>
                      <a:pt x="-7114" y="208291"/>
                      <a:pt x="12294" y="198415"/>
                    </a:cubicBezTo>
                    <a:lnTo>
                      <a:pt x="118821" y="144159"/>
                    </a:lnTo>
                    <a:lnTo>
                      <a:pt x="100104" y="26073"/>
                    </a:lnTo>
                    <a:cubicBezTo>
                      <a:pt x="96696" y="4552"/>
                      <a:pt x="122789" y="-8731"/>
                      <a:pt x="138186" y="6665"/>
                    </a:cubicBezTo>
                    <a:lnTo>
                      <a:pt x="222718" y="91197"/>
                    </a:lnTo>
                    <a:lnTo>
                      <a:pt x="329245" y="36942"/>
                    </a:lnTo>
                    <a:cubicBezTo>
                      <a:pt x="348653" y="27108"/>
                      <a:pt x="369398" y="47810"/>
                      <a:pt x="359479" y="67175"/>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grpSp>
        <p:grpSp>
          <p:nvGrpSpPr>
            <p:cNvPr id="13" name="Group 12">
              <a:extLst>
                <a:ext uri="{FF2B5EF4-FFF2-40B4-BE49-F238E27FC236}">
                  <a16:creationId xmlns:a16="http://schemas.microsoft.com/office/drawing/2014/main" id="{3A79BCE4-2202-A84A-9478-9BB988C04EFE}"/>
                </a:ext>
              </a:extLst>
            </p:cNvPr>
            <p:cNvGrpSpPr/>
            <p:nvPr/>
          </p:nvGrpSpPr>
          <p:grpSpPr>
            <a:xfrm>
              <a:off x="3793943" y="1046538"/>
              <a:ext cx="770791" cy="777597"/>
              <a:chOff x="1632014" y="3157823"/>
              <a:chExt cx="2324935" cy="2345462"/>
            </a:xfrm>
            <a:solidFill>
              <a:schemeClr val="bg1"/>
            </a:solidFill>
          </p:grpSpPr>
          <p:sp>
            <p:nvSpPr>
              <p:cNvPr id="14" name="Freeform: Shape 13">
                <a:extLst>
                  <a:ext uri="{FF2B5EF4-FFF2-40B4-BE49-F238E27FC236}">
                    <a16:creationId xmlns:a16="http://schemas.microsoft.com/office/drawing/2014/main" id="{A45ADDA0-A0F2-0A22-F98E-F048113AEAC8}"/>
                  </a:ext>
                </a:extLst>
              </p:cNvPr>
              <p:cNvSpPr/>
              <p:nvPr/>
            </p:nvSpPr>
            <p:spPr>
              <a:xfrm>
                <a:off x="1834587" y="3359870"/>
                <a:ext cx="1095115" cy="1091372"/>
              </a:xfrm>
              <a:custGeom>
                <a:avLst/>
                <a:gdLst>
                  <a:gd name="connsiteX0" fmla="*/ 1095116 w 1095115"/>
                  <a:gd name="connsiteY0" fmla="*/ 535163 h 1091371"/>
                  <a:gd name="connsiteX1" fmla="*/ 556209 w 1095115"/>
                  <a:gd name="connsiteY1" fmla="*/ 0 h 1091371"/>
                  <a:gd name="connsiteX2" fmla="*/ 0 w 1095115"/>
                  <a:gd name="connsiteY2" fmla="*/ 556209 h 1091371"/>
                  <a:gd name="connsiteX3" fmla="*/ 538778 w 1095115"/>
                  <a:gd name="connsiteY3" fmla="*/ 1091372 h 1091371"/>
                </a:gdLst>
                <a:ahLst/>
                <a:cxnLst>
                  <a:cxn ang="0">
                    <a:pos x="connsiteX0" y="connsiteY0"/>
                  </a:cxn>
                  <a:cxn ang="0">
                    <a:pos x="connsiteX1" y="connsiteY1"/>
                  </a:cxn>
                  <a:cxn ang="0">
                    <a:pos x="connsiteX2" y="connsiteY2"/>
                  </a:cxn>
                  <a:cxn ang="0">
                    <a:pos x="connsiteX3" y="connsiteY3"/>
                  </a:cxn>
                </a:cxnLst>
                <a:rect l="l" t="t" r="r" b="b"/>
                <a:pathLst>
                  <a:path w="1095115" h="1091371">
                    <a:moveTo>
                      <a:pt x="1095116" y="535163"/>
                    </a:moveTo>
                    <a:lnTo>
                      <a:pt x="556209" y="0"/>
                    </a:lnTo>
                    <a:lnTo>
                      <a:pt x="0" y="556209"/>
                    </a:lnTo>
                    <a:lnTo>
                      <a:pt x="538778" y="1091372"/>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15" name="Freeform: Shape 14">
                <a:extLst>
                  <a:ext uri="{FF2B5EF4-FFF2-40B4-BE49-F238E27FC236}">
                    <a16:creationId xmlns:a16="http://schemas.microsoft.com/office/drawing/2014/main" id="{5EB1CB38-4C38-E495-CF9A-B977B2932413}"/>
                  </a:ext>
                </a:extLst>
              </p:cNvPr>
              <p:cNvSpPr/>
              <p:nvPr/>
            </p:nvSpPr>
            <p:spPr>
              <a:xfrm>
                <a:off x="2441065" y="3157823"/>
                <a:ext cx="679947" cy="675729"/>
              </a:xfrm>
              <a:custGeom>
                <a:avLst/>
                <a:gdLst>
                  <a:gd name="connsiteX0" fmla="*/ 534139 w 679947"/>
                  <a:gd name="connsiteY0" fmla="*/ 651400 h 675729"/>
                  <a:gd name="connsiteX1" fmla="*/ 652159 w 679947"/>
                  <a:gd name="connsiteY1" fmla="*/ 651400 h 675729"/>
                  <a:gd name="connsiteX2" fmla="*/ 657123 w 679947"/>
                  <a:gd name="connsiteY2" fmla="*/ 646437 h 675729"/>
                  <a:gd name="connsiteX3" fmla="*/ 662447 w 679947"/>
                  <a:gd name="connsiteY3" fmla="*/ 534831 h 675729"/>
                  <a:gd name="connsiteX4" fmla="*/ 141229 w 679947"/>
                  <a:gd name="connsiteY4" fmla="*/ 16143 h 675729"/>
                  <a:gd name="connsiteX5" fmla="*/ 30230 w 679947"/>
                  <a:gd name="connsiteY5" fmla="*/ 22560 h 675729"/>
                  <a:gd name="connsiteX6" fmla="*/ 24058 w 679947"/>
                  <a:gd name="connsiteY6" fmla="*/ 28489 h 675729"/>
                  <a:gd name="connsiteX7" fmla="*/ 24058 w 679947"/>
                  <a:gd name="connsiteY7" fmla="*/ 144937 h 6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947" h="675729">
                    <a:moveTo>
                      <a:pt x="534139" y="651400"/>
                    </a:moveTo>
                    <a:cubicBezTo>
                      <a:pt x="566821" y="683839"/>
                      <a:pt x="619599" y="683839"/>
                      <a:pt x="652159" y="651400"/>
                    </a:cubicBezTo>
                    <a:lnTo>
                      <a:pt x="657123" y="646437"/>
                    </a:lnTo>
                    <a:cubicBezTo>
                      <a:pt x="685448" y="615327"/>
                      <a:pt x="687625" y="568481"/>
                      <a:pt x="662447" y="534831"/>
                    </a:cubicBezTo>
                    <a:cubicBezTo>
                      <a:pt x="530144" y="327234"/>
                      <a:pt x="307919" y="109365"/>
                      <a:pt x="141229" y="16143"/>
                    </a:cubicBezTo>
                    <a:cubicBezTo>
                      <a:pt x="107215" y="-7581"/>
                      <a:pt x="61337" y="-4918"/>
                      <a:pt x="30230" y="22560"/>
                    </a:cubicBezTo>
                    <a:lnTo>
                      <a:pt x="24058" y="28489"/>
                    </a:lnTo>
                    <a:cubicBezTo>
                      <a:pt x="-8019" y="60688"/>
                      <a:pt x="-8019" y="112859"/>
                      <a:pt x="24058" y="144937"/>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16" name="Freeform: Shape 15">
                <a:extLst>
                  <a:ext uri="{FF2B5EF4-FFF2-40B4-BE49-F238E27FC236}">
                    <a16:creationId xmlns:a16="http://schemas.microsoft.com/office/drawing/2014/main" id="{15A43824-B558-496F-EC69-884FBE430A17}"/>
                  </a:ext>
                </a:extLst>
              </p:cNvPr>
              <p:cNvSpPr/>
              <p:nvPr/>
            </p:nvSpPr>
            <p:spPr>
              <a:xfrm>
                <a:off x="1632014" y="3965765"/>
                <a:ext cx="679734" cy="676652"/>
              </a:xfrm>
              <a:custGeom>
                <a:avLst/>
                <a:gdLst>
                  <a:gd name="connsiteX0" fmla="*/ 655282 w 679734"/>
                  <a:gd name="connsiteY0" fmla="*/ 531365 h 676652"/>
                  <a:gd name="connsiteX1" fmla="*/ 679734 w 679734"/>
                  <a:gd name="connsiteY1" fmla="*/ 590194 h 676652"/>
                  <a:gd name="connsiteX2" fmla="*/ 655282 w 679734"/>
                  <a:gd name="connsiteY2" fmla="*/ 649143 h 676652"/>
                  <a:gd name="connsiteX3" fmla="*/ 650683 w 679734"/>
                  <a:gd name="connsiteY3" fmla="*/ 653742 h 676652"/>
                  <a:gd name="connsiteX4" fmla="*/ 650562 w 679734"/>
                  <a:gd name="connsiteY4" fmla="*/ 653742 h 676652"/>
                  <a:gd name="connsiteX5" fmla="*/ 538473 w 679734"/>
                  <a:gd name="connsiteY5" fmla="*/ 659310 h 676652"/>
                  <a:gd name="connsiteX6" fmla="*/ 16273 w 679734"/>
                  <a:gd name="connsiteY6" fmla="*/ 141474 h 676652"/>
                  <a:gd name="connsiteX7" fmla="*/ 22205 w 679734"/>
                  <a:gd name="connsiteY7" fmla="*/ 30837 h 676652"/>
                  <a:gd name="connsiteX8" fmla="*/ 28619 w 679734"/>
                  <a:gd name="connsiteY8" fmla="*/ 24058 h 676652"/>
                  <a:gd name="connsiteX9" fmla="*/ 145793 w 679734"/>
                  <a:gd name="connsiteY9" fmla="*/ 24058 h 67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9734" h="676652">
                    <a:moveTo>
                      <a:pt x="655282" y="531365"/>
                    </a:moveTo>
                    <a:cubicBezTo>
                      <a:pt x="670897" y="546859"/>
                      <a:pt x="679734" y="568164"/>
                      <a:pt x="679734" y="590194"/>
                    </a:cubicBezTo>
                    <a:cubicBezTo>
                      <a:pt x="679734" y="612345"/>
                      <a:pt x="670897" y="633528"/>
                      <a:pt x="655282" y="649143"/>
                    </a:cubicBezTo>
                    <a:lnTo>
                      <a:pt x="650683" y="653742"/>
                    </a:lnTo>
                    <a:lnTo>
                      <a:pt x="650562" y="653742"/>
                    </a:lnTo>
                    <a:cubicBezTo>
                      <a:pt x="619331" y="682068"/>
                      <a:pt x="572366" y="684366"/>
                      <a:pt x="538473" y="659310"/>
                    </a:cubicBezTo>
                    <a:cubicBezTo>
                      <a:pt x="330151" y="528215"/>
                      <a:pt x="110813" y="307544"/>
                      <a:pt x="16273" y="141474"/>
                    </a:cubicBezTo>
                    <a:cubicBezTo>
                      <a:pt x="-7453" y="107703"/>
                      <a:pt x="-5031" y="62068"/>
                      <a:pt x="22205" y="30837"/>
                    </a:cubicBezTo>
                    <a:lnTo>
                      <a:pt x="28619" y="24058"/>
                    </a:lnTo>
                    <a:cubicBezTo>
                      <a:pt x="61180" y="-8019"/>
                      <a:pt x="113351" y="-8019"/>
                      <a:pt x="145793" y="24058"/>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17" name="Freeform: Shape 16">
                <a:extLst>
                  <a:ext uri="{FF2B5EF4-FFF2-40B4-BE49-F238E27FC236}">
                    <a16:creationId xmlns:a16="http://schemas.microsoft.com/office/drawing/2014/main" id="{D3B641E6-3BFF-3684-2EFF-E2FB6EEADB5A}"/>
                  </a:ext>
                </a:extLst>
              </p:cNvPr>
              <p:cNvSpPr/>
              <p:nvPr/>
            </p:nvSpPr>
            <p:spPr>
              <a:xfrm>
                <a:off x="2636773" y="4158189"/>
                <a:ext cx="1320176" cy="1312728"/>
              </a:xfrm>
              <a:custGeom>
                <a:avLst/>
                <a:gdLst>
                  <a:gd name="connsiteX0" fmla="*/ 1256605 w 1320176"/>
                  <a:gd name="connsiteY0" fmla="*/ 1249085 h 1312728"/>
                  <a:gd name="connsiteX1" fmla="*/ 1280440 w 1320176"/>
                  <a:gd name="connsiteY1" fmla="*/ 1225250 h 1312728"/>
                  <a:gd name="connsiteX2" fmla="*/ 1253816 w 1320176"/>
                  <a:gd name="connsiteY2" fmla="*/ 956264 h 1312728"/>
                  <a:gd name="connsiteX3" fmla="*/ 167408 w 1320176"/>
                  <a:gd name="connsiteY3" fmla="*/ 0 h 1312728"/>
                  <a:gd name="connsiteX4" fmla="*/ 82555 w 1320176"/>
                  <a:gd name="connsiteY4" fmla="*/ 82433 h 1312728"/>
                  <a:gd name="connsiteX5" fmla="*/ 0 w 1320176"/>
                  <a:gd name="connsiteY5" fmla="*/ 167286 h 1312728"/>
                  <a:gd name="connsiteX6" fmla="*/ 963779 w 1320176"/>
                  <a:gd name="connsiteY6" fmla="*/ 1247045 h 1312728"/>
                  <a:gd name="connsiteX7" fmla="*/ 1233338 w 1320176"/>
                  <a:gd name="connsiteY7" fmla="*/ 1273049 h 1312728"/>
                  <a:gd name="connsiteX8" fmla="*/ 1256579 w 1320176"/>
                  <a:gd name="connsiteY8" fmla="*/ 1249085 h 13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176" h="1312728">
                    <a:moveTo>
                      <a:pt x="1256605" y="1249085"/>
                    </a:moveTo>
                    <a:cubicBezTo>
                      <a:pt x="1267141" y="1243766"/>
                      <a:pt x="1271143" y="1232016"/>
                      <a:pt x="1280440" y="1225250"/>
                    </a:cubicBezTo>
                    <a:cubicBezTo>
                      <a:pt x="1342312" y="1142202"/>
                      <a:pt x="1330795" y="1025633"/>
                      <a:pt x="1253816" y="956264"/>
                    </a:cubicBezTo>
                    <a:lnTo>
                      <a:pt x="167408" y="0"/>
                    </a:lnTo>
                    <a:lnTo>
                      <a:pt x="82555" y="82433"/>
                    </a:lnTo>
                    <a:lnTo>
                      <a:pt x="0" y="167286"/>
                    </a:lnTo>
                    <a:lnTo>
                      <a:pt x="963779" y="1247045"/>
                    </a:lnTo>
                    <a:cubicBezTo>
                      <a:pt x="1033744" y="1323405"/>
                      <a:pt x="1150071" y="1334664"/>
                      <a:pt x="1233338" y="1273049"/>
                    </a:cubicBezTo>
                    <a:cubicBezTo>
                      <a:pt x="1239510" y="1263753"/>
                      <a:pt x="1251621" y="1259389"/>
                      <a:pt x="1256579" y="1249085"/>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32" name="Freeform: Shape 31">
                <a:extLst>
                  <a:ext uri="{FF2B5EF4-FFF2-40B4-BE49-F238E27FC236}">
                    <a16:creationId xmlns:a16="http://schemas.microsoft.com/office/drawing/2014/main" id="{3F465CD0-647F-188E-D03D-3F2931D7351C}"/>
                  </a:ext>
                </a:extLst>
              </p:cNvPr>
              <p:cNvSpPr/>
              <p:nvPr/>
            </p:nvSpPr>
            <p:spPr>
              <a:xfrm>
                <a:off x="1673715" y="5074412"/>
                <a:ext cx="1481252" cy="428873"/>
              </a:xfrm>
              <a:custGeom>
                <a:avLst/>
                <a:gdLst>
                  <a:gd name="connsiteX0" fmla="*/ 1282612 w 1481252"/>
                  <a:gd name="connsiteY0" fmla="*/ 0 h 428873"/>
                  <a:gd name="connsiteX1" fmla="*/ 1344830 w 1481252"/>
                  <a:gd name="connsiteY1" fmla="*/ 70087 h 428873"/>
                  <a:gd name="connsiteX2" fmla="*/ 1344830 w 1481252"/>
                  <a:gd name="connsiteY2" fmla="*/ 144048 h 428873"/>
                  <a:gd name="connsiteX3" fmla="*/ 1403418 w 1481252"/>
                  <a:gd name="connsiteY3" fmla="*/ 144048 h 428873"/>
                  <a:gd name="connsiteX4" fmla="*/ 1481252 w 1481252"/>
                  <a:gd name="connsiteY4" fmla="*/ 222243 h 428873"/>
                  <a:gd name="connsiteX5" fmla="*/ 1481252 w 1481252"/>
                  <a:gd name="connsiteY5" fmla="*/ 428874 h 428873"/>
                  <a:gd name="connsiteX6" fmla="*/ 0 w 1481252"/>
                  <a:gd name="connsiteY6" fmla="*/ 428874 h 428873"/>
                  <a:gd name="connsiteX7" fmla="*/ 0 w 1481252"/>
                  <a:gd name="connsiteY7" fmla="*/ 222243 h 428873"/>
                  <a:gd name="connsiteX8" fmla="*/ 77713 w 1481252"/>
                  <a:gd name="connsiteY8" fmla="*/ 144048 h 428873"/>
                  <a:gd name="connsiteX9" fmla="*/ 136301 w 1481252"/>
                  <a:gd name="connsiteY9" fmla="*/ 144048 h 428873"/>
                  <a:gd name="connsiteX10" fmla="*/ 136301 w 1481252"/>
                  <a:gd name="connsiteY10" fmla="*/ 70087 h 428873"/>
                  <a:gd name="connsiteX11" fmla="*/ 198641 w 1481252"/>
                  <a:gd name="connsiteY11" fmla="*/ 0 h 4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1252" h="428873">
                    <a:moveTo>
                      <a:pt x="1282612" y="0"/>
                    </a:moveTo>
                    <a:lnTo>
                      <a:pt x="1344830" y="70087"/>
                    </a:lnTo>
                    <a:lnTo>
                      <a:pt x="1344830" y="144048"/>
                    </a:lnTo>
                    <a:lnTo>
                      <a:pt x="1403418" y="144048"/>
                    </a:lnTo>
                    <a:lnTo>
                      <a:pt x="1481252" y="222243"/>
                    </a:lnTo>
                    <a:lnTo>
                      <a:pt x="1481252" y="428874"/>
                    </a:lnTo>
                    <a:lnTo>
                      <a:pt x="0" y="428874"/>
                    </a:lnTo>
                    <a:lnTo>
                      <a:pt x="0" y="222243"/>
                    </a:lnTo>
                    <a:lnTo>
                      <a:pt x="77713" y="144048"/>
                    </a:lnTo>
                    <a:lnTo>
                      <a:pt x="136301" y="144048"/>
                    </a:lnTo>
                    <a:lnTo>
                      <a:pt x="136301" y="70087"/>
                    </a:lnTo>
                    <a:lnTo>
                      <a:pt x="198641" y="0"/>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grpSp>
      </p:grpSp>
      <p:sp>
        <p:nvSpPr>
          <p:cNvPr id="41" name="TextBox 40">
            <a:extLst>
              <a:ext uri="{FF2B5EF4-FFF2-40B4-BE49-F238E27FC236}">
                <a16:creationId xmlns:a16="http://schemas.microsoft.com/office/drawing/2014/main" id="{04804192-AB64-45C9-25BF-EFBC84E1C9A6}"/>
              </a:ext>
            </a:extLst>
          </p:cNvPr>
          <p:cNvSpPr txBox="1"/>
          <p:nvPr/>
        </p:nvSpPr>
        <p:spPr>
          <a:xfrm>
            <a:off x="3566924" y="4656685"/>
            <a:ext cx="5058151" cy="1077218"/>
          </a:xfrm>
          <a:prstGeom prst="rect">
            <a:avLst/>
          </a:prstGeom>
          <a:noFill/>
        </p:spPr>
        <p:txBody>
          <a:bodyPr wrap="square" rtlCol="0">
            <a:spAutoFit/>
          </a:bodyPr>
          <a:lstStyle/>
          <a:p>
            <a:pPr algn="ctr"/>
            <a:r>
              <a:rPr lang="en-GB" sz="3200" u="none" dirty="0">
                <a:solidFill>
                  <a:schemeClr val="accent1"/>
                </a:solidFill>
                <a:latin typeface="Poppins Bold" panose="00000800000000000000" pitchFamily="2" charset="0"/>
                <a:ea typeface="Open Sans" panose="020B0606030504020204" pitchFamily="34" charset="0"/>
                <a:cs typeface="Poppins Bold" panose="00000800000000000000" pitchFamily="2" charset="0"/>
              </a:rPr>
              <a:t>European Central Bank (ECB)</a:t>
            </a:r>
            <a:endParaRPr lang="en-GB" sz="3200" dirty="0">
              <a:solidFill>
                <a:schemeClr val="accent1"/>
              </a:solidFill>
              <a:latin typeface="Poppins Bold" panose="00000800000000000000" pitchFamily="2" charset="0"/>
              <a:cs typeface="Poppins Bold" panose="00000800000000000000" pitchFamily="2" charset="0"/>
            </a:endParaRPr>
          </a:p>
        </p:txBody>
      </p:sp>
    </p:spTree>
    <p:extLst>
      <p:ext uri="{BB962C8B-B14F-4D97-AF65-F5344CB8AC3E}">
        <p14:creationId xmlns:p14="http://schemas.microsoft.com/office/powerpoint/2010/main" val="28937315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14:presetBounceEnd="60000">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14:bounceEnd="60000">
                                          <p:cBhvr additive="base">
                                            <p:cTn id="11" dur="500" fill="hold"/>
                                            <p:tgtEl>
                                              <p:spTgt spid="41"/>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F684EFE-9D89-2CF5-5190-9AC93D64E6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7495" y="3762173"/>
            <a:ext cx="1987940" cy="1987940"/>
          </a:xfrm>
          <a:prstGeom prst="rect">
            <a:avLst/>
          </a:prstGeom>
        </p:spPr>
      </p:pic>
      <p:sp>
        <p:nvSpPr>
          <p:cNvPr id="9" name="Rectangle 8">
            <a:extLst>
              <a:ext uri="{FF2B5EF4-FFF2-40B4-BE49-F238E27FC236}">
                <a16:creationId xmlns:a16="http://schemas.microsoft.com/office/drawing/2014/main" id="{6D91A857-B517-EE78-C0C3-072FF32F0290}"/>
              </a:ext>
            </a:extLst>
          </p:cNvPr>
          <p:cNvSpPr/>
          <p:nvPr/>
        </p:nvSpPr>
        <p:spPr>
          <a:xfrm>
            <a:off x="4223172" y="0"/>
            <a:ext cx="3440856" cy="6858000"/>
          </a:xfrm>
          <a:prstGeom prst="rect">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10" name="Freeform: Shape 9">
            <a:extLst>
              <a:ext uri="{FF2B5EF4-FFF2-40B4-BE49-F238E27FC236}">
                <a16:creationId xmlns:a16="http://schemas.microsoft.com/office/drawing/2014/main" id="{4B204997-FAC0-42D2-6713-24086EB6DDF3}"/>
              </a:ext>
            </a:extLst>
          </p:cNvPr>
          <p:cNvSpPr/>
          <p:nvPr/>
        </p:nvSpPr>
        <p:spPr>
          <a:xfrm>
            <a:off x="5463557" y="3435936"/>
            <a:ext cx="960087" cy="843843"/>
          </a:xfrm>
          <a:custGeom>
            <a:avLst/>
            <a:gdLst>
              <a:gd name="connsiteX0" fmla="*/ 1070648 w 1077009"/>
              <a:gd name="connsiteY0" fmla="*/ 873457 h 946609"/>
              <a:gd name="connsiteX1" fmla="*/ 581330 w 1077009"/>
              <a:gd name="connsiteY1" fmla="*/ 24761 h 946609"/>
              <a:gd name="connsiteX2" fmla="*/ 581784 w 1077009"/>
              <a:gd name="connsiteY2" fmla="*/ 24988 h 946609"/>
              <a:gd name="connsiteX3" fmla="*/ 581784 w 1077009"/>
              <a:gd name="connsiteY3" fmla="*/ 24988 h 946609"/>
              <a:gd name="connsiteX4" fmla="*/ 539077 w 1077009"/>
              <a:gd name="connsiteY4" fmla="*/ 0 h 946609"/>
              <a:gd name="connsiteX5" fmla="*/ 496370 w 1077009"/>
              <a:gd name="connsiteY5" fmla="*/ 24988 h 946609"/>
              <a:gd name="connsiteX6" fmla="*/ 7279 w 1077009"/>
              <a:gd name="connsiteY6" fmla="*/ 872321 h 946609"/>
              <a:gd name="connsiteX7" fmla="*/ 6370 w 1077009"/>
              <a:gd name="connsiteY7" fmla="*/ 921844 h 946609"/>
              <a:gd name="connsiteX8" fmla="*/ 49532 w 1077009"/>
              <a:gd name="connsiteY8" fmla="*/ 946605 h 946609"/>
              <a:gd name="connsiteX9" fmla="*/ 1028168 w 1077009"/>
              <a:gd name="connsiteY9" fmla="*/ 946605 h 946609"/>
              <a:gd name="connsiteX10" fmla="*/ 1070421 w 1077009"/>
              <a:gd name="connsiteY10" fmla="*/ 922298 h 946609"/>
              <a:gd name="connsiteX11" fmla="*/ 1070648 w 1077009"/>
              <a:gd name="connsiteY11" fmla="*/ 873457 h 946609"/>
              <a:gd name="connsiteX12" fmla="*/ 606546 w 1077009"/>
              <a:gd name="connsiteY12" fmla="*/ 465238 h 946609"/>
              <a:gd name="connsiteX13" fmla="*/ 502503 w 1077009"/>
              <a:gd name="connsiteY13" fmla="*/ 485910 h 946609"/>
              <a:gd name="connsiteX14" fmla="*/ 443667 w 1077009"/>
              <a:gd name="connsiteY14" fmla="*/ 397770 h 946609"/>
              <a:gd name="connsiteX15" fmla="*/ 539077 w 1077009"/>
              <a:gd name="connsiteY15" fmla="*/ 302359 h 946609"/>
              <a:gd name="connsiteX16" fmla="*/ 539077 w 1077009"/>
              <a:gd name="connsiteY16" fmla="*/ 302359 h 946609"/>
              <a:gd name="connsiteX17" fmla="*/ 627218 w 1077009"/>
              <a:gd name="connsiteY17" fmla="*/ 361196 h 946609"/>
              <a:gd name="connsiteX18" fmla="*/ 606546 w 1077009"/>
              <a:gd name="connsiteY18" fmla="*/ 465238 h 94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7009" h="946609">
                <a:moveTo>
                  <a:pt x="1070648" y="873457"/>
                </a:moveTo>
                <a:lnTo>
                  <a:pt x="581330" y="24761"/>
                </a:lnTo>
                <a:lnTo>
                  <a:pt x="581784" y="24988"/>
                </a:lnTo>
                <a:lnTo>
                  <a:pt x="581784" y="24988"/>
                </a:lnTo>
                <a:cubicBezTo>
                  <a:pt x="573152" y="9541"/>
                  <a:pt x="556796" y="0"/>
                  <a:pt x="539077" y="0"/>
                </a:cubicBezTo>
                <a:cubicBezTo>
                  <a:pt x="521358" y="0"/>
                  <a:pt x="505002" y="9541"/>
                  <a:pt x="496370" y="24988"/>
                </a:cubicBezTo>
                <a:lnTo>
                  <a:pt x="7279" y="872321"/>
                </a:lnTo>
                <a:cubicBezTo>
                  <a:pt x="-2035" y="887542"/>
                  <a:pt x="-2489" y="906397"/>
                  <a:pt x="6370" y="921844"/>
                </a:cubicBezTo>
                <a:cubicBezTo>
                  <a:pt x="15230" y="937292"/>
                  <a:pt x="31813" y="946832"/>
                  <a:pt x="49532" y="946605"/>
                </a:cubicBezTo>
                <a:lnTo>
                  <a:pt x="1028168" y="946605"/>
                </a:lnTo>
                <a:cubicBezTo>
                  <a:pt x="1045660" y="946605"/>
                  <a:pt x="1061789" y="937292"/>
                  <a:pt x="1070421" y="922298"/>
                </a:cubicBezTo>
                <a:cubicBezTo>
                  <a:pt x="1079053" y="907305"/>
                  <a:pt x="1079280" y="888678"/>
                  <a:pt x="1070648" y="873457"/>
                </a:cubicBezTo>
                <a:close/>
                <a:moveTo>
                  <a:pt x="606546" y="465238"/>
                </a:moveTo>
                <a:cubicBezTo>
                  <a:pt x="579286" y="492498"/>
                  <a:pt x="538168" y="500676"/>
                  <a:pt x="502503" y="485910"/>
                </a:cubicBezTo>
                <a:cubicBezTo>
                  <a:pt x="466838" y="471144"/>
                  <a:pt x="443667" y="436388"/>
                  <a:pt x="443667" y="397770"/>
                </a:cubicBezTo>
                <a:cubicBezTo>
                  <a:pt x="443667" y="345067"/>
                  <a:pt x="486374" y="302359"/>
                  <a:pt x="539077" y="302359"/>
                </a:cubicBezTo>
                <a:lnTo>
                  <a:pt x="539077" y="302359"/>
                </a:lnTo>
                <a:cubicBezTo>
                  <a:pt x="577696" y="302359"/>
                  <a:pt x="612452" y="325530"/>
                  <a:pt x="627218" y="361196"/>
                </a:cubicBezTo>
                <a:cubicBezTo>
                  <a:pt x="641984" y="396861"/>
                  <a:pt x="633806" y="437751"/>
                  <a:pt x="606546" y="465238"/>
                </a:cubicBezTo>
                <a:close/>
              </a:path>
            </a:pathLst>
          </a:custGeom>
          <a:solidFill>
            <a:schemeClr val="accent3"/>
          </a:solidFill>
          <a:ln w="2270" cap="flat">
            <a:noFill/>
            <a:prstDash val="solid"/>
            <a:miter/>
          </a:ln>
        </p:spPr>
        <p:txBody>
          <a:bodyPr rtlCol="0" anchor="ctr"/>
          <a:lstStyle/>
          <a:p>
            <a:endParaRPr lang="en-GB" dirty="0">
              <a:latin typeface="Poppins" panose="00000500000000000000" pitchFamily="2" charset="0"/>
            </a:endParaRPr>
          </a:p>
        </p:txBody>
      </p:sp>
      <p:grpSp>
        <p:nvGrpSpPr>
          <p:cNvPr id="11" name="Group 10">
            <a:extLst>
              <a:ext uri="{FF2B5EF4-FFF2-40B4-BE49-F238E27FC236}">
                <a16:creationId xmlns:a16="http://schemas.microsoft.com/office/drawing/2014/main" id="{871F274C-8FB5-FA95-16DB-1D6A39FA4C0E}"/>
              </a:ext>
            </a:extLst>
          </p:cNvPr>
          <p:cNvGrpSpPr/>
          <p:nvPr/>
        </p:nvGrpSpPr>
        <p:grpSpPr>
          <a:xfrm>
            <a:off x="4636507" y="2359879"/>
            <a:ext cx="2614185" cy="1254925"/>
            <a:chOff x="4777699" y="2525428"/>
            <a:chExt cx="2616454" cy="1256014"/>
          </a:xfrm>
        </p:grpSpPr>
        <p:sp>
          <p:nvSpPr>
            <p:cNvPr id="12" name="Freeform: Shape 11">
              <a:extLst>
                <a:ext uri="{FF2B5EF4-FFF2-40B4-BE49-F238E27FC236}">
                  <a16:creationId xmlns:a16="http://schemas.microsoft.com/office/drawing/2014/main" id="{31D09CFB-1A39-2B18-C172-749CB1BE67FD}"/>
                </a:ext>
              </a:extLst>
            </p:cNvPr>
            <p:cNvSpPr/>
            <p:nvPr/>
          </p:nvSpPr>
          <p:spPr>
            <a:xfrm>
              <a:off x="4921836" y="3602427"/>
              <a:ext cx="999762" cy="179015"/>
            </a:xfrm>
            <a:custGeom>
              <a:avLst/>
              <a:gdLst>
                <a:gd name="connsiteX0" fmla="*/ 46115 w 999762"/>
                <a:gd name="connsiteY0" fmla="*/ 0 h 179015"/>
                <a:gd name="connsiteX1" fmla="*/ 999762 w 999762"/>
                <a:gd name="connsiteY1" fmla="*/ 0 h 179015"/>
                <a:gd name="connsiteX2" fmla="*/ 896628 w 999762"/>
                <a:gd name="connsiteY2" fmla="*/ 179008 h 179015"/>
                <a:gd name="connsiteX3" fmla="*/ 46115 w 999762"/>
                <a:gd name="connsiteY3" fmla="*/ 179008 h 179015"/>
                <a:gd name="connsiteX4" fmla="*/ 13630 w 999762"/>
                <a:gd name="connsiteY4" fmla="*/ 166286 h 179015"/>
                <a:gd name="connsiteX5" fmla="*/ 0 w 999762"/>
                <a:gd name="connsiteY5" fmla="*/ 134029 h 179015"/>
                <a:gd name="connsiteX6" fmla="*/ 0 w 999762"/>
                <a:gd name="connsiteY6" fmla="*/ 45433 h 179015"/>
                <a:gd name="connsiteX7" fmla="*/ 45206 w 999762"/>
                <a:gd name="connsiteY7" fmla="*/ 227 h 179015"/>
                <a:gd name="connsiteX8" fmla="*/ 46115 w 999762"/>
                <a:gd name="connsiteY8" fmla="*/ 227 h 17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762" h="179015">
                  <a:moveTo>
                    <a:pt x="46115" y="0"/>
                  </a:moveTo>
                  <a:lnTo>
                    <a:pt x="999762" y="0"/>
                  </a:lnTo>
                  <a:lnTo>
                    <a:pt x="896628" y="179008"/>
                  </a:lnTo>
                  <a:lnTo>
                    <a:pt x="46115" y="179008"/>
                  </a:lnTo>
                  <a:cubicBezTo>
                    <a:pt x="34075" y="179235"/>
                    <a:pt x="22262" y="174691"/>
                    <a:pt x="13630" y="166286"/>
                  </a:cubicBezTo>
                  <a:cubicBezTo>
                    <a:pt x="4998" y="157654"/>
                    <a:pt x="0" y="146068"/>
                    <a:pt x="0" y="134029"/>
                  </a:cubicBezTo>
                  <a:lnTo>
                    <a:pt x="0" y="45433"/>
                  </a:lnTo>
                  <a:cubicBezTo>
                    <a:pt x="0" y="20672"/>
                    <a:pt x="20218" y="454"/>
                    <a:pt x="45206" y="227"/>
                  </a:cubicBezTo>
                  <a:lnTo>
                    <a:pt x="46115" y="227"/>
                  </a:lnTo>
                  <a:close/>
                </a:path>
              </a:pathLst>
            </a:custGeom>
            <a:solidFill>
              <a:schemeClr val="accent3"/>
            </a:solidFill>
            <a:ln w="2270" cap="flat">
              <a:noFill/>
              <a:prstDash val="solid"/>
              <a:miter/>
            </a:ln>
          </p:spPr>
          <p:txBody>
            <a:bodyPr rtlCol="0" anchor="ctr"/>
            <a:lstStyle/>
            <a:p>
              <a:endParaRPr lang="en-GB" dirty="0">
                <a:latin typeface="Poppins" panose="00000500000000000000" pitchFamily="2" charset="0"/>
              </a:endParaRPr>
            </a:p>
          </p:txBody>
        </p:sp>
        <p:sp>
          <p:nvSpPr>
            <p:cNvPr id="13" name="Freeform: Shape 12">
              <a:extLst>
                <a:ext uri="{FF2B5EF4-FFF2-40B4-BE49-F238E27FC236}">
                  <a16:creationId xmlns:a16="http://schemas.microsoft.com/office/drawing/2014/main" id="{74EAE910-0510-FACE-A621-E23835C86073}"/>
                </a:ext>
              </a:extLst>
            </p:cNvPr>
            <p:cNvSpPr/>
            <p:nvPr/>
          </p:nvSpPr>
          <p:spPr>
            <a:xfrm>
              <a:off x="6250309" y="3602418"/>
              <a:ext cx="999762" cy="179015"/>
            </a:xfrm>
            <a:custGeom>
              <a:avLst/>
              <a:gdLst>
                <a:gd name="connsiteX0" fmla="*/ 0 w 999762"/>
                <a:gd name="connsiteY0" fmla="*/ 8 h 179015"/>
                <a:gd name="connsiteX1" fmla="*/ 953647 w 999762"/>
                <a:gd name="connsiteY1" fmla="*/ 8 h 179015"/>
                <a:gd name="connsiteX2" fmla="*/ 986132 w 999762"/>
                <a:gd name="connsiteY2" fmla="*/ 12956 h 179015"/>
                <a:gd name="connsiteX3" fmla="*/ 999762 w 999762"/>
                <a:gd name="connsiteY3" fmla="*/ 45214 h 179015"/>
                <a:gd name="connsiteX4" fmla="*/ 999762 w 999762"/>
                <a:gd name="connsiteY4" fmla="*/ 133809 h 179015"/>
                <a:gd name="connsiteX5" fmla="*/ 954556 w 999762"/>
                <a:gd name="connsiteY5" fmla="*/ 179015 h 179015"/>
                <a:gd name="connsiteX6" fmla="*/ 103134 w 999762"/>
                <a:gd name="connsiteY6" fmla="*/ 179015 h 179015"/>
                <a:gd name="connsiteX7" fmla="*/ 0 w 999762"/>
                <a:gd name="connsiteY7" fmla="*/ 8 h 17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9762" h="179015">
                  <a:moveTo>
                    <a:pt x="0" y="8"/>
                  </a:moveTo>
                  <a:lnTo>
                    <a:pt x="953647" y="8"/>
                  </a:lnTo>
                  <a:cubicBezTo>
                    <a:pt x="965687" y="-219"/>
                    <a:pt x="977500" y="4551"/>
                    <a:pt x="986132" y="12956"/>
                  </a:cubicBezTo>
                  <a:cubicBezTo>
                    <a:pt x="994765" y="21361"/>
                    <a:pt x="999762" y="32947"/>
                    <a:pt x="999762" y="45214"/>
                  </a:cubicBezTo>
                  <a:lnTo>
                    <a:pt x="999762" y="133809"/>
                  </a:lnTo>
                  <a:cubicBezTo>
                    <a:pt x="999762" y="158797"/>
                    <a:pt x="979544" y="179015"/>
                    <a:pt x="954556" y="179015"/>
                  </a:cubicBezTo>
                  <a:lnTo>
                    <a:pt x="103134" y="179015"/>
                  </a:lnTo>
                  <a:lnTo>
                    <a:pt x="0" y="8"/>
                  </a:lnTo>
                  <a:close/>
                </a:path>
              </a:pathLst>
            </a:custGeom>
            <a:solidFill>
              <a:schemeClr val="accent3"/>
            </a:solidFill>
            <a:ln w="2270" cap="flat">
              <a:noFill/>
              <a:prstDash val="solid"/>
              <a:miter/>
            </a:ln>
          </p:spPr>
          <p:txBody>
            <a:bodyPr rtlCol="0" anchor="ctr"/>
            <a:lstStyle/>
            <a:p>
              <a:endParaRPr lang="en-GB" dirty="0">
                <a:latin typeface="Poppins" panose="00000500000000000000" pitchFamily="2" charset="0"/>
              </a:endParaRPr>
            </a:p>
          </p:txBody>
        </p:sp>
        <p:grpSp>
          <p:nvGrpSpPr>
            <p:cNvPr id="14" name="Graphic 4">
              <a:extLst>
                <a:ext uri="{FF2B5EF4-FFF2-40B4-BE49-F238E27FC236}">
                  <a16:creationId xmlns:a16="http://schemas.microsoft.com/office/drawing/2014/main" id="{5CB92D95-72D6-0CE0-A1A1-C61E6710A059}"/>
                </a:ext>
              </a:extLst>
            </p:cNvPr>
            <p:cNvGrpSpPr/>
            <p:nvPr/>
          </p:nvGrpSpPr>
          <p:grpSpPr>
            <a:xfrm>
              <a:off x="4777699" y="2525428"/>
              <a:ext cx="1014670" cy="1014756"/>
              <a:chOff x="4777697" y="2525428"/>
              <a:chExt cx="1014670" cy="1014755"/>
            </a:xfrm>
            <a:solidFill>
              <a:schemeClr val="accent3"/>
            </a:solidFill>
          </p:grpSpPr>
          <p:sp>
            <p:nvSpPr>
              <p:cNvPr id="31" name="Freeform: Shape 30">
                <a:extLst>
                  <a:ext uri="{FF2B5EF4-FFF2-40B4-BE49-F238E27FC236}">
                    <a16:creationId xmlns:a16="http://schemas.microsoft.com/office/drawing/2014/main" id="{7C454B7D-2944-34BA-86B0-71EC4A0E5BBE}"/>
                  </a:ext>
                </a:extLst>
              </p:cNvPr>
              <p:cNvSpPr/>
              <p:nvPr/>
            </p:nvSpPr>
            <p:spPr>
              <a:xfrm>
                <a:off x="4777697" y="2525428"/>
                <a:ext cx="1014670" cy="1014755"/>
              </a:xfrm>
              <a:custGeom>
                <a:avLst/>
                <a:gdLst>
                  <a:gd name="connsiteX0" fmla="*/ 1009871 w 1014670"/>
                  <a:gd name="connsiteY0" fmla="*/ 436615 h 1014755"/>
                  <a:gd name="connsiteX1" fmla="*/ 986246 w 1014670"/>
                  <a:gd name="connsiteY1" fmla="*/ 416170 h 1014755"/>
                  <a:gd name="connsiteX2" fmla="*/ 915143 w 1014670"/>
                  <a:gd name="connsiteY2" fmla="*/ 416170 h 1014755"/>
                  <a:gd name="connsiteX3" fmla="*/ 860395 w 1014670"/>
                  <a:gd name="connsiteY3" fmla="*/ 284186 h 1014755"/>
                  <a:gd name="connsiteX4" fmla="*/ 910599 w 1014670"/>
                  <a:gd name="connsiteY4" fmla="*/ 234664 h 1014755"/>
                  <a:gd name="connsiteX5" fmla="*/ 912871 w 1014670"/>
                  <a:gd name="connsiteY5" fmla="*/ 203769 h 1014755"/>
                  <a:gd name="connsiteX6" fmla="*/ 812009 w 1014670"/>
                  <a:gd name="connsiteY6" fmla="*/ 103361 h 1014755"/>
                  <a:gd name="connsiteX7" fmla="*/ 781114 w 1014670"/>
                  <a:gd name="connsiteY7" fmla="*/ 105178 h 1014755"/>
                  <a:gd name="connsiteX8" fmla="*/ 730910 w 1014670"/>
                  <a:gd name="connsiteY8" fmla="*/ 155382 h 1014755"/>
                  <a:gd name="connsiteX9" fmla="*/ 598926 w 1014670"/>
                  <a:gd name="connsiteY9" fmla="*/ 100635 h 1014755"/>
                  <a:gd name="connsiteX10" fmla="*/ 598699 w 1014670"/>
                  <a:gd name="connsiteY10" fmla="*/ 99499 h 1014755"/>
                  <a:gd name="connsiteX11" fmla="*/ 598699 w 1014670"/>
                  <a:gd name="connsiteY11" fmla="*/ 28396 h 1014755"/>
                  <a:gd name="connsiteX12" fmla="*/ 578254 w 1014670"/>
                  <a:gd name="connsiteY12" fmla="*/ 4770 h 1014755"/>
                  <a:gd name="connsiteX13" fmla="*/ 506923 w 1014670"/>
                  <a:gd name="connsiteY13" fmla="*/ 0 h 1014755"/>
                  <a:gd name="connsiteX14" fmla="*/ 436047 w 1014670"/>
                  <a:gd name="connsiteY14" fmla="*/ 4998 h 1014755"/>
                  <a:gd name="connsiteX15" fmla="*/ 415829 w 1014670"/>
                  <a:gd name="connsiteY15" fmla="*/ 28169 h 1014755"/>
                  <a:gd name="connsiteX16" fmla="*/ 415829 w 1014670"/>
                  <a:gd name="connsiteY16" fmla="*/ 100408 h 1014755"/>
                  <a:gd name="connsiteX17" fmla="*/ 283618 w 1014670"/>
                  <a:gd name="connsiteY17" fmla="*/ 155155 h 1014755"/>
                  <a:gd name="connsiteX18" fmla="*/ 283618 w 1014670"/>
                  <a:gd name="connsiteY18" fmla="*/ 155155 h 1014755"/>
                  <a:gd name="connsiteX19" fmla="*/ 233641 w 1014670"/>
                  <a:gd name="connsiteY19" fmla="*/ 104951 h 1014755"/>
                  <a:gd name="connsiteX20" fmla="*/ 202519 w 1014670"/>
                  <a:gd name="connsiteY20" fmla="*/ 103134 h 1014755"/>
                  <a:gd name="connsiteX21" fmla="*/ 102112 w 1014670"/>
                  <a:gd name="connsiteY21" fmla="*/ 203542 h 1014755"/>
                  <a:gd name="connsiteX22" fmla="*/ 104156 w 1014670"/>
                  <a:gd name="connsiteY22" fmla="*/ 234436 h 1014755"/>
                  <a:gd name="connsiteX23" fmla="*/ 154133 w 1014670"/>
                  <a:gd name="connsiteY23" fmla="*/ 284186 h 1014755"/>
                  <a:gd name="connsiteX24" fmla="*/ 99386 w 1014670"/>
                  <a:gd name="connsiteY24" fmla="*/ 416170 h 1014755"/>
                  <a:gd name="connsiteX25" fmla="*/ 28282 w 1014670"/>
                  <a:gd name="connsiteY25" fmla="*/ 416170 h 1014755"/>
                  <a:gd name="connsiteX26" fmla="*/ 5111 w 1014670"/>
                  <a:gd name="connsiteY26" fmla="*/ 436615 h 1014755"/>
                  <a:gd name="connsiteX27" fmla="*/ 5111 w 1014670"/>
                  <a:gd name="connsiteY27" fmla="*/ 578595 h 1014755"/>
                  <a:gd name="connsiteX28" fmla="*/ 28282 w 1014670"/>
                  <a:gd name="connsiteY28" fmla="*/ 599040 h 1014755"/>
                  <a:gd name="connsiteX29" fmla="*/ 99840 w 1014670"/>
                  <a:gd name="connsiteY29" fmla="*/ 599040 h 1014755"/>
                  <a:gd name="connsiteX30" fmla="*/ 154587 w 1014670"/>
                  <a:gd name="connsiteY30" fmla="*/ 731024 h 1014755"/>
                  <a:gd name="connsiteX31" fmla="*/ 104383 w 1014670"/>
                  <a:gd name="connsiteY31" fmla="*/ 781228 h 1014755"/>
                  <a:gd name="connsiteX32" fmla="*/ 102339 w 1014670"/>
                  <a:gd name="connsiteY32" fmla="*/ 812122 h 1014755"/>
                  <a:gd name="connsiteX33" fmla="*/ 202747 w 1014670"/>
                  <a:gd name="connsiteY33" fmla="*/ 912530 h 1014755"/>
                  <a:gd name="connsiteX34" fmla="*/ 234096 w 1014670"/>
                  <a:gd name="connsiteY34" fmla="*/ 910713 h 1014755"/>
                  <a:gd name="connsiteX35" fmla="*/ 284072 w 1014670"/>
                  <a:gd name="connsiteY35" fmla="*/ 860509 h 1014755"/>
                  <a:gd name="connsiteX36" fmla="*/ 416511 w 1014670"/>
                  <a:gd name="connsiteY36" fmla="*/ 915256 h 1014755"/>
                  <a:gd name="connsiteX37" fmla="*/ 416511 w 1014670"/>
                  <a:gd name="connsiteY37" fmla="*/ 986359 h 1014755"/>
                  <a:gd name="connsiteX38" fmla="*/ 436729 w 1014670"/>
                  <a:gd name="connsiteY38" fmla="*/ 1009985 h 1014755"/>
                  <a:gd name="connsiteX39" fmla="*/ 578708 w 1014670"/>
                  <a:gd name="connsiteY39" fmla="*/ 1009985 h 1014755"/>
                  <a:gd name="connsiteX40" fmla="*/ 599153 w 1014670"/>
                  <a:gd name="connsiteY40" fmla="*/ 986359 h 1014755"/>
                  <a:gd name="connsiteX41" fmla="*/ 599153 w 1014670"/>
                  <a:gd name="connsiteY41" fmla="*/ 915256 h 1014755"/>
                  <a:gd name="connsiteX42" fmla="*/ 731137 w 1014670"/>
                  <a:gd name="connsiteY42" fmla="*/ 860509 h 1014755"/>
                  <a:gd name="connsiteX43" fmla="*/ 781341 w 1014670"/>
                  <a:gd name="connsiteY43" fmla="*/ 910713 h 1014755"/>
                  <a:gd name="connsiteX44" fmla="*/ 812236 w 1014670"/>
                  <a:gd name="connsiteY44" fmla="*/ 912530 h 1014755"/>
                  <a:gd name="connsiteX45" fmla="*/ 913098 w 1014670"/>
                  <a:gd name="connsiteY45" fmla="*/ 812122 h 1014755"/>
                  <a:gd name="connsiteX46" fmla="*/ 910826 w 1014670"/>
                  <a:gd name="connsiteY46" fmla="*/ 781228 h 1014755"/>
                  <a:gd name="connsiteX47" fmla="*/ 860623 w 1014670"/>
                  <a:gd name="connsiteY47" fmla="*/ 731024 h 1014755"/>
                  <a:gd name="connsiteX48" fmla="*/ 915370 w 1014670"/>
                  <a:gd name="connsiteY48" fmla="*/ 599040 h 1014755"/>
                  <a:gd name="connsiteX49" fmla="*/ 986473 w 1014670"/>
                  <a:gd name="connsiteY49" fmla="*/ 599040 h 1014755"/>
                  <a:gd name="connsiteX50" fmla="*/ 1010098 w 1014670"/>
                  <a:gd name="connsiteY50" fmla="*/ 578595 h 1014755"/>
                  <a:gd name="connsiteX51" fmla="*/ 1009871 w 1014670"/>
                  <a:gd name="connsiteY51" fmla="*/ 436615 h 1014755"/>
                  <a:gd name="connsiteX52" fmla="*/ 622779 w 1014670"/>
                  <a:gd name="connsiteY52" fmla="*/ 787588 h 1014755"/>
                  <a:gd name="connsiteX53" fmla="*/ 294068 w 1014670"/>
                  <a:gd name="connsiteY53" fmla="*/ 722391 h 1014755"/>
                  <a:gd name="connsiteX54" fmla="*/ 228417 w 1014670"/>
                  <a:gd name="connsiteY54" fmla="*/ 393681 h 1014755"/>
                  <a:gd name="connsiteX55" fmla="*/ 507151 w 1014670"/>
                  <a:gd name="connsiteY55" fmla="*/ 207176 h 1014755"/>
                  <a:gd name="connsiteX56" fmla="*/ 507151 w 1014670"/>
                  <a:gd name="connsiteY56" fmla="*/ 207176 h 1014755"/>
                  <a:gd name="connsiteX57" fmla="*/ 720688 w 1014670"/>
                  <a:gd name="connsiteY57" fmla="*/ 295544 h 1014755"/>
                  <a:gd name="connsiteX58" fmla="*/ 809283 w 1014670"/>
                  <a:gd name="connsiteY58" fmla="*/ 509081 h 1014755"/>
                  <a:gd name="connsiteX59" fmla="*/ 622779 w 1014670"/>
                  <a:gd name="connsiteY59" fmla="*/ 787588 h 101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14670" h="1014755">
                    <a:moveTo>
                      <a:pt x="1009871" y="436615"/>
                    </a:moveTo>
                    <a:cubicBezTo>
                      <a:pt x="1008281" y="424802"/>
                      <a:pt x="998059" y="416170"/>
                      <a:pt x="986246" y="416170"/>
                    </a:cubicBezTo>
                    <a:lnTo>
                      <a:pt x="915143" y="416170"/>
                    </a:lnTo>
                    <a:cubicBezTo>
                      <a:pt x="904693" y="369374"/>
                      <a:pt x="886065" y="324622"/>
                      <a:pt x="860395" y="284186"/>
                    </a:cubicBezTo>
                    <a:lnTo>
                      <a:pt x="910599" y="234664"/>
                    </a:lnTo>
                    <a:cubicBezTo>
                      <a:pt x="919232" y="226486"/>
                      <a:pt x="920140" y="213083"/>
                      <a:pt x="912871" y="203769"/>
                    </a:cubicBezTo>
                    <a:cubicBezTo>
                      <a:pt x="884021" y="165605"/>
                      <a:pt x="850173" y="131984"/>
                      <a:pt x="812009" y="103361"/>
                    </a:cubicBezTo>
                    <a:cubicBezTo>
                      <a:pt x="802695" y="96092"/>
                      <a:pt x="789292" y="96773"/>
                      <a:pt x="781114" y="105178"/>
                    </a:cubicBezTo>
                    <a:lnTo>
                      <a:pt x="730910" y="155382"/>
                    </a:lnTo>
                    <a:cubicBezTo>
                      <a:pt x="690474" y="129712"/>
                      <a:pt x="645722" y="111085"/>
                      <a:pt x="598926" y="100635"/>
                    </a:cubicBezTo>
                    <a:lnTo>
                      <a:pt x="598699" y="99499"/>
                    </a:lnTo>
                    <a:lnTo>
                      <a:pt x="598699" y="28396"/>
                    </a:lnTo>
                    <a:cubicBezTo>
                      <a:pt x="598699" y="16583"/>
                      <a:pt x="590067" y="6588"/>
                      <a:pt x="578254" y="4770"/>
                    </a:cubicBezTo>
                    <a:cubicBezTo>
                      <a:pt x="554628" y="1590"/>
                      <a:pt x="530776" y="0"/>
                      <a:pt x="506923" y="0"/>
                    </a:cubicBezTo>
                    <a:cubicBezTo>
                      <a:pt x="483071" y="0"/>
                      <a:pt x="459445" y="1817"/>
                      <a:pt x="436047" y="4998"/>
                    </a:cubicBezTo>
                    <a:cubicBezTo>
                      <a:pt x="424235" y="6361"/>
                      <a:pt x="415602" y="16583"/>
                      <a:pt x="415829" y="28169"/>
                    </a:cubicBezTo>
                    <a:lnTo>
                      <a:pt x="415829" y="100408"/>
                    </a:lnTo>
                    <a:cubicBezTo>
                      <a:pt x="368806" y="110630"/>
                      <a:pt x="324054" y="129258"/>
                      <a:pt x="283618" y="155155"/>
                    </a:cubicBezTo>
                    <a:lnTo>
                      <a:pt x="283618" y="155155"/>
                    </a:lnTo>
                    <a:lnTo>
                      <a:pt x="233641" y="104951"/>
                    </a:lnTo>
                    <a:cubicBezTo>
                      <a:pt x="225236" y="96546"/>
                      <a:pt x="211833" y="95865"/>
                      <a:pt x="202519" y="103134"/>
                    </a:cubicBezTo>
                    <a:cubicBezTo>
                      <a:pt x="164583" y="131757"/>
                      <a:pt x="130735" y="165605"/>
                      <a:pt x="102112" y="203542"/>
                    </a:cubicBezTo>
                    <a:cubicBezTo>
                      <a:pt x="94842" y="212856"/>
                      <a:pt x="95524" y="226031"/>
                      <a:pt x="104156" y="234436"/>
                    </a:cubicBezTo>
                    <a:lnTo>
                      <a:pt x="154133" y="284186"/>
                    </a:lnTo>
                    <a:cubicBezTo>
                      <a:pt x="128236" y="324622"/>
                      <a:pt x="109835" y="369374"/>
                      <a:pt x="99386" y="416170"/>
                    </a:cubicBezTo>
                    <a:lnTo>
                      <a:pt x="28282" y="416170"/>
                    </a:lnTo>
                    <a:cubicBezTo>
                      <a:pt x="16470" y="416170"/>
                      <a:pt x="6474" y="424802"/>
                      <a:pt x="5111" y="436615"/>
                    </a:cubicBezTo>
                    <a:cubicBezTo>
                      <a:pt x="-1704" y="483866"/>
                      <a:pt x="-1704" y="531571"/>
                      <a:pt x="5111" y="578595"/>
                    </a:cubicBezTo>
                    <a:cubicBezTo>
                      <a:pt x="6474" y="590407"/>
                      <a:pt x="16470" y="599040"/>
                      <a:pt x="28282" y="599040"/>
                    </a:cubicBezTo>
                    <a:lnTo>
                      <a:pt x="99840" y="599040"/>
                    </a:lnTo>
                    <a:cubicBezTo>
                      <a:pt x="110290" y="645836"/>
                      <a:pt x="128917" y="690588"/>
                      <a:pt x="154587" y="731024"/>
                    </a:cubicBezTo>
                    <a:lnTo>
                      <a:pt x="104383" y="781228"/>
                    </a:lnTo>
                    <a:cubicBezTo>
                      <a:pt x="95978" y="789633"/>
                      <a:pt x="95069" y="802808"/>
                      <a:pt x="102339" y="812122"/>
                    </a:cubicBezTo>
                    <a:cubicBezTo>
                      <a:pt x="130962" y="850059"/>
                      <a:pt x="164810" y="883907"/>
                      <a:pt x="202747" y="912530"/>
                    </a:cubicBezTo>
                    <a:cubicBezTo>
                      <a:pt x="212288" y="919800"/>
                      <a:pt x="225463" y="918891"/>
                      <a:pt x="234096" y="910713"/>
                    </a:cubicBezTo>
                    <a:lnTo>
                      <a:pt x="284072" y="860509"/>
                    </a:lnTo>
                    <a:cubicBezTo>
                      <a:pt x="324735" y="886406"/>
                      <a:pt x="369260" y="904807"/>
                      <a:pt x="416511" y="915256"/>
                    </a:cubicBezTo>
                    <a:lnTo>
                      <a:pt x="416511" y="986359"/>
                    </a:lnTo>
                    <a:cubicBezTo>
                      <a:pt x="416511" y="998172"/>
                      <a:pt x="424916" y="1008168"/>
                      <a:pt x="436729" y="1009985"/>
                    </a:cubicBezTo>
                    <a:cubicBezTo>
                      <a:pt x="483752" y="1016346"/>
                      <a:pt x="531685" y="1016346"/>
                      <a:pt x="578708" y="1009985"/>
                    </a:cubicBezTo>
                    <a:cubicBezTo>
                      <a:pt x="590521" y="1008395"/>
                      <a:pt x="599153" y="998172"/>
                      <a:pt x="599153" y="986359"/>
                    </a:cubicBezTo>
                    <a:lnTo>
                      <a:pt x="599153" y="915256"/>
                    </a:lnTo>
                    <a:cubicBezTo>
                      <a:pt x="646177" y="905034"/>
                      <a:pt x="690702" y="886179"/>
                      <a:pt x="731137" y="860509"/>
                    </a:cubicBezTo>
                    <a:lnTo>
                      <a:pt x="781341" y="910713"/>
                    </a:lnTo>
                    <a:cubicBezTo>
                      <a:pt x="789746" y="919118"/>
                      <a:pt x="802922" y="920027"/>
                      <a:pt x="812236" y="912530"/>
                    </a:cubicBezTo>
                    <a:cubicBezTo>
                      <a:pt x="850400" y="883907"/>
                      <a:pt x="884248" y="850059"/>
                      <a:pt x="913098" y="812122"/>
                    </a:cubicBezTo>
                    <a:cubicBezTo>
                      <a:pt x="920367" y="802808"/>
                      <a:pt x="919232" y="789406"/>
                      <a:pt x="910826" y="781228"/>
                    </a:cubicBezTo>
                    <a:lnTo>
                      <a:pt x="860623" y="731024"/>
                    </a:lnTo>
                    <a:cubicBezTo>
                      <a:pt x="886520" y="690588"/>
                      <a:pt x="904920" y="645836"/>
                      <a:pt x="915370" y="599040"/>
                    </a:cubicBezTo>
                    <a:lnTo>
                      <a:pt x="986473" y="599040"/>
                    </a:lnTo>
                    <a:cubicBezTo>
                      <a:pt x="998286" y="599040"/>
                      <a:pt x="1008281" y="590407"/>
                      <a:pt x="1010098" y="578595"/>
                    </a:cubicBezTo>
                    <a:cubicBezTo>
                      <a:pt x="1016232" y="531571"/>
                      <a:pt x="1016232" y="483866"/>
                      <a:pt x="1009871" y="436615"/>
                    </a:cubicBezTo>
                    <a:close/>
                    <a:moveTo>
                      <a:pt x="622779" y="787588"/>
                    </a:moveTo>
                    <a:cubicBezTo>
                      <a:pt x="510104" y="834385"/>
                      <a:pt x="380164" y="808488"/>
                      <a:pt x="294068" y="722391"/>
                    </a:cubicBezTo>
                    <a:cubicBezTo>
                      <a:pt x="207744" y="636068"/>
                      <a:pt x="181620" y="506355"/>
                      <a:pt x="228417" y="393681"/>
                    </a:cubicBezTo>
                    <a:cubicBezTo>
                      <a:pt x="274986" y="280779"/>
                      <a:pt x="385162" y="207176"/>
                      <a:pt x="507151" y="207176"/>
                    </a:cubicBezTo>
                    <a:lnTo>
                      <a:pt x="507151" y="207176"/>
                    </a:lnTo>
                    <a:cubicBezTo>
                      <a:pt x="587341" y="207176"/>
                      <a:pt x="664123" y="238980"/>
                      <a:pt x="720688" y="295544"/>
                    </a:cubicBezTo>
                    <a:cubicBezTo>
                      <a:pt x="777479" y="352109"/>
                      <a:pt x="809283" y="428891"/>
                      <a:pt x="809283" y="509081"/>
                    </a:cubicBezTo>
                    <a:cubicBezTo>
                      <a:pt x="809056" y="630843"/>
                      <a:pt x="735453" y="740792"/>
                      <a:pt x="622779" y="787588"/>
                    </a:cubicBezTo>
                    <a:close/>
                  </a:path>
                </a:pathLst>
              </a:custGeom>
              <a:solidFill>
                <a:schemeClr val="accent3"/>
              </a:solidFill>
              <a:ln w="2270" cap="flat">
                <a:noFill/>
                <a:prstDash val="solid"/>
                <a:miter/>
              </a:ln>
            </p:spPr>
            <p:txBody>
              <a:bodyPr rtlCol="0" anchor="ctr"/>
              <a:lstStyle/>
              <a:p>
                <a:endParaRPr lang="en-GB" dirty="0">
                  <a:latin typeface="Poppins" panose="00000500000000000000" pitchFamily="2" charset="0"/>
                </a:endParaRPr>
              </a:p>
            </p:txBody>
          </p:sp>
          <p:sp>
            <p:nvSpPr>
              <p:cNvPr id="32" name="Freeform: Shape 31">
                <a:extLst>
                  <a:ext uri="{FF2B5EF4-FFF2-40B4-BE49-F238E27FC236}">
                    <a16:creationId xmlns:a16="http://schemas.microsoft.com/office/drawing/2014/main" id="{12631379-A042-057F-8111-FCD28BC25DEC}"/>
                  </a:ext>
                </a:extLst>
              </p:cNvPr>
              <p:cNvSpPr/>
              <p:nvPr/>
            </p:nvSpPr>
            <p:spPr>
              <a:xfrm>
                <a:off x="5071538" y="2837556"/>
                <a:ext cx="408219" cy="390500"/>
              </a:xfrm>
              <a:custGeom>
                <a:avLst/>
                <a:gdLst>
                  <a:gd name="connsiteX0" fmla="*/ 272828 w 408219"/>
                  <a:gd name="connsiteY0" fmla="*/ 292818 h 390500"/>
                  <a:gd name="connsiteX1" fmla="*/ 305540 w 408219"/>
                  <a:gd name="connsiteY1" fmla="*/ 256699 h 390500"/>
                  <a:gd name="connsiteX2" fmla="*/ 408219 w 408219"/>
                  <a:gd name="connsiteY2" fmla="*/ 256699 h 390500"/>
                  <a:gd name="connsiteX3" fmla="*/ 343249 w 408219"/>
                  <a:gd name="connsiteY3" fmla="*/ 354835 h 390500"/>
                  <a:gd name="connsiteX4" fmla="*/ 226258 w 408219"/>
                  <a:gd name="connsiteY4" fmla="*/ 390500 h 390500"/>
                  <a:gd name="connsiteX5" fmla="*/ 109722 w 408219"/>
                  <a:gd name="connsiteY5" fmla="*/ 355062 h 390500"/>
                  <a:gd name="connsiteX6" fmla="*/ 42707 w 408219"/>
                  <a:gd name="connsiteY6" fmla="*/ 258970 h 390500"/>
                  <a:gd name="connsiteX7" fmla="*/ 0 w 408219"/>
                  <a:gd name="connsiteY7" fmla="*/ 258970 h 390500"/>
                  <a:gd name="connsiteX8" fmla="*/ 0 w 408219"/>
                  <a:gd name="connsiteY8" fmla="*/ 210357 h 390500"/>
                  <a:gd name="connsiteX9" fmla="*/ 34302 w 408219"/>
                  <a:gd name="connsiteY9" fmla="*/ 210357 h 390500"/>
                  <a:gd name="connsiteX10" fmla="*/ 33848 w 408219"/>
                  <a:gd name="connsiteY10" fmla="*/ 195591 h 390500"/>
                  <a:gd name="connsiteX11" fmla="*/ 34302 w 408219"/>
                  <a:gd name="connsiteY11" fmla="*/ 179689 h 390500"/>
                  <a:gd name="connsiteX12" fmla="*/ 0 w 408219"/>
                  <a:gd name="connsiteY12" fmla="*/ 179689 h 390500"/>
                  <a:gd name="connsiteX13" fmla="*/ 0 w 408219"/>
                  <a:gd name="connsiteY13" fmla="*/ 130621 h 390500"/>
                  <a:gd name="connsiteX14" fmla="*/ 43162 w 408219"/>
                  <a:gd name="connsiteY14" fmla="*/ 130621 h 390500"/>
                  <a:gd name="connsiteX15" fmla="*/ 110176 w 408219"/>
                  <a:gd name="connsiteY15" fmla="*/ 35211 h 390500"/>
                  <a:gd name="connsiteX16" fmla="*/ 226258 w 408219"/>
                  <a:gd name="connsiteY16" fmla="*/ 0 h 390500"/>
                  <a:gd name="connsiteX17" fmla="*/ 343249 w 408219"/>
                  <a:gd name="connsiteY17" fmla="*/ 36120 h 390500"/>
                  <a:gd name="connsiteX18" fmla="*/ 408219 w 408219"/>
                  <a:gd name="connsiteY18" fmla="*/ 134483 h 390500"/>
                  <a:gd name="connsiteX19" fmla="*/ 305540 w 408219"/>
                  <a:gd name="connsiteY19" fmla="*/ 134483 h 390500"/>
                  <a:gd name="connsiteX20" fmla="*/ 272828 w 408219"/>
                  <a:gd name="connsiteY20" fmla="*/ 98818 h 390500"/>
                  <a:gd name="connsiteX21" fmla="*/ 225350 w 408219"/>
                  <a:gd name="connsiteY21" fmla="*/ 86551 h 390500"/>
                  <a:gd name="connsiteX22" fmla="*/ 178326 w 408219"/>
                  <a:gd name="connsiteY22" fmla="*/ 97909 h 390500"/>
                  <a:gd name="connsiteX23" fmla="*/ 144933 w 408219"/>
                  <a:gd name="connsiteY23" fmla="*/ 130621 h 390500"/>
                  <a:gd name="connsiteX24" fmla="*/ 236254 w 408219"/>
                  <a:gd name="connsiteY24" fmla="*/ 130621 h 390500"/>
                  <a:gd name="connsiteX25" fmla="*/ 236254 w 408219"/>
                  <a:gd name="connsiteY25" fmla="*/ 179689 h 390500"/>
                  <a:gd name="connsiteX26" fmla="*/ 129712 w 408219"/>
                  <a:gd name="connsiteY26" fmla="*/ 179689 h 390500"/>
                  <a:gd name="connsiteX27" fmla="*/ 129258 w 408219"/>
                  <a:gd name="connsiteY27" fmla="*/ 195591 h 390500"/>
                  <a:gd name="connsiteX28" fmla="*/ 129712 w 408219"/>
                  <a:gd name="connsiteY28" fmla="*/ 210357 h 390500"/>
                  <a:gd name="connsiteX29" fmla="*/ 236254 w 408219"/>
                  <a:gd name="connsiteY29" fmla="*/ 210357 h 390500"/>
                  <a:gd name="connsiteX30" fmla="*/ 236254 w 408219"/>
                  <a:gd name="connsiteY30" fmla="*/ 258970 h 390500"/>
                  <a:gd name="connsiteX31" fmla="*/ 144024 w 408219"/>
                  <a:gd name="connsiteY31" fmla="*/ 258970 h 390500"/>
                  <a:gd name="connsiteX32" fmla="*/ 177645 w 408219"/>
                  <a:gd name="connsiteY32" fmla="*/ 293273 h 390500"/>
                  <a:gd name="connsiteX33" fmla="*/ 225350 w 408219"/>
                  <a:gd name="connsiteY33" fmla="*/ 305313 h 390500"/>
                  <a:gd name="connsiteX34" fmla="*/ 272828 w 408219"/>
                  <a:gd name="connsiteY34" fmla="*/ 292818 h 3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08219" h="390500">
                    <a:moveTo>
                      <a:pt x="272828" y="292818"/>
                    </a:moveTo>
                    <a:cubicBezTo>
                      <a:pt x="286685" y="284413"/>
                      <a:pt x="297589" y="272373"/>
                      <a:pt x="305540" y="256699"/>
                    </a:cubicBezTo>
                    <a:lnTo>
                      <a:pt x="408219" y="256699"/>
                    </a:lnTo>
                    <a:cubicBezTo>
                      <a:pt x="397315" y="298270"/>
                      <a:pt x="375734" y="330982"/>
                      <a:pt x="343249" y="354835"/>
                    </a:cubicBezTo>
                    <a:cubicBezTo>
                      <a:pt x="310765" y="378688"/>
                      <a:pt x="271919" y="390500"/>
                      <a:pt x="226258" y="390500"/>
                    </a:cubicBezTo>
                    <a:cubicBezTo>
                      <a:pt x="181052" y="390500"/>
                      <a:pt x="142207" y="378688"/>
                      <a:pt x="109722" y="355062"/>
                    </a:cubicBezTo>
                    <a:cubicBezTo>
                      <a:pt x="77237" y="331437"/>
                      <a:pt x="54747" y="299406"/>
                      <a:pt x="42707" y="258970"/>
                    </a:cubicBezTo>
                    <a:lnTo>
                      <a:pt x="0" y="258970"/>
                    </a:lnTo>
                    <a:lnTo>
                      <a:pt x="0" y="210357"/>
                    </a:lnTo>
                    <a:lnTo>
                      <a:pt x="34302" y="210357"/>
                    </a:lnTo>
                    <a:cubicBezTo>
                      <a:pt x="33848" y="207176"/>
                      <a:pt x="33848" y="202179"/>
                      <a:pt x="33848" y="195591"/>
                    </a:cubicBezTo>
                    <a:cubicBezTo>
                      <a:pt x="33848" y="188776"/>
                      <a:pt x="34075" y="183324"/>
                      <a:pt x="34302" y="179689"/>
                    </a:cubicBezTo>
                    <a:lnTo>
                      <a:pt x="0" y="179689"/>
                    </a:lnTo>
                    <a:lnTo>
                      <a:pt x="0" y="130621"/>
                    </a:lnTo>
                    <a:lnTo>
                      <a:pt x="43162" y="130621"/>
                    </a:lnTo>
                    <a:cubicBezTo>
                      <a:pt x="55202" y="90640"/>
                      <a:pt x="77464" y="58836"/>
                      <a:pt x="110176" y="35211"/>
                    </a:cubicBezTo>
                    <a:cubicBezTo>
                      <a:pt x="142661" y="11813"/>
                      <a:pt x="181506" y="0"/>
                      <a:pt x="226258" y="0"/>
                    </a:cubicBezTo>
                    <a:cubicBezTo>
                      <a:pt x="271692" y="0"/>
                      <a:pt x="310765" y="12040"/>
                      <a:pt x="343249" y="36120"/>
                    </a:cubicBezTo>
                    <a:cubicBezTo>
                      <a:pt x="375734" y="60199"/>
                      <a:pt x="397315" y="92911"/>
                      <a:pt x="408219" y="134483"/>
                    </a:cubicBezTo>
                    <a:lnTo>
                      <a:pt x="305540" y="134483"/>
                    </a:lnTo>
                    <a:cubicBezTo>
                      <a:pt x="297589" y="118808"/>
                      <a:pt x="286685" y="106996"/>
                      <a:pt x="272828" y="98818"/>
                    </a:cubicBezTo>
                    <a:cubicBezTo>
                      <a:pt x="258970" y="90640"/>
                      <a:pt x="243069" y="86551"/>
                      <a:pt x="225350" y="86551"/>
                    </a:cubicBezTo>
                    <a:cubicBezTo>
                      <a:pt x="207858" y="86551"/>
                      <a:pt x="192183" y="90412"/>
                      <a:pt x="178326" y="97909"/>
                    </a:cubicBezTo>
                    <a:cubicBezTo>
                      <a:pt x="164469" y="105633"/>
                      <a:pt x="153338" y="116537"/>
                      <a:pt x="144933" y="130621"/>
                    </a:cubicBezTo>
                    <a:lnTo>
                      <a:pt x="236254" y="130621"/>
                    </a:lnTo>
                    <a:lnTo>
                      <a:pt x="236254" y="179689"/>
                    </a:lnTo>
                    <a:lnTo>
                      <a:pt x="129712" y="179689"/>
                    </a:lnTo>
                    <a:cubicBezTo>
                      <a:pt x="129258" y="182870"/>
                      <a:pt x="129258" y="188322"/>
                      <a:pt x="129258" y="195591"/>
                    </a:cubicBezTo>
                    <a:cubicBezTo>
                      <a:pt x="129258" y="202179"/>
                      <a:pt x="129485" y="206949"/>
                      <a:pt x="129712" y="210357"/>
                    </a:cubicBezTo>
                    <a:lnTo>
                      <a:pt x="236254" y="210357"/>
                    </a:lnTo>
                    <a:lnTo>
                      <a:pt x="236254" y="258970"/>
                    </a:lnTo>
                    <a:lnTo>
                      <a:pt x="144024" y="258970"/>
                    </a:lnTo>
                    <a:cubicBezTo>
                      <a:pt x="152429" y="273964"/>
                      <a:pt x="163560" y="285322"/>
                      <a:pt x="177645" y="293273"/>
                    </a:cubicBezTo>
                    <a:cubicBezTo>
                      <a:pt x="191729" y="301224"/>
                      <a:pt x="207631" y="305313"/>
                      <a:pt x="225350" y="305313"/>
                    </a:cubicBezTo>
                    <a:cubicBezTo>
                      <a:pt x="243069" y="305313"/>
                      <a:pt x="258970" y="301224"/>
                      <a:pt x="272828" y="292818"/>
                    </a:cubicBezTo>
                    <a:close/>
                  </a:path>
                </a:pathLst>
              </a:custGeom>
              <a:solidFill>
                <a:schemeClr val="accent3"/>
              </a:solidFill>
              <a:ln w="2270" cap="flat">
                <a:noFill/>
                <a:prstDash val="solid"/>
                <a:miter/>
              </a:ln>
            </p:spPr>
            <p:txBody>
              <a:bodyPr rtlCol="0" anchor="ctr"/>
              <a:lstStyle/>
              <a:p>
                <a:endParaRPr lang="en-GB" dirty="0">
                  <a:latin typeface="Poppins" panose="00000500000000000000" pitchFamily="2" charset="0"/>
                </a:endParaRPr>
              </a:p>
            </p:txBody>
          </p:sp>
        </p:grpSp>
        <p:grpSp>
          <p:nvGrpSpPr>
            <p:cNvPr id="15" name="Graphic 4">
              <a:extLst>
                <a:ext uri="{FF2B5EF4-FFF2-40B4-BE49-F238E27FC236}">
                  <a16:creationId xmlns:a16="http://schemas.microsoft.com/office/drawing/2014/main" id="{4837BE60-8B27-2530-6A9F-CEFD75206F12}"/>
                </a:ext>
              </a:extLst>
            </p:cNvPr>
            <p:cNvGrpSpPr/>
            <p:nvPr/>
          </p:nvGrpSpPr>
          <p:grpSpPr>
            <a:xfrm>
              <a:off x="6379680" y="2525428"/>
              <a:ext cx="1014473" cy="1014528"/>
              <a:chOff x="6379680" y="2525428"/>
              <a:chExt cx="1014473" cy="1014528"/>
            </a:xfrm>
            <a:solidFill>
              <a:schemeClr val="accent3"/>
            </a:solidFill>
          </p:grpSpPr>
          <p:sp>
            <p:nvSpPr>
              <p:cNvPr id="16" name="Freeform: Shape 15">
                <a:extLst>
                  <a:ext uri="{FF2B5EF4-FFF2-40B4-BE49-F238E27FC236}">
                    <a16:creationId xmlns:a16="http://schemas.microsoft.com/office/drawing/2014/main" id="{B2D75285-CBF5-77EA-270D-95C92572DB77}"/>
                  </a:ext>
                </a:extLst>
              </p:cNvPr>
              <p:cNvSpPr/>
              <p:nvPr/>
            </p:nvSpPr>
            <p:spPr>
              <a:xfrm>
                <a:off x="6379680" y="2525428"/>
                <a:ext cx="1014473" cy="1014528"/>
              </a:xfrm>
              <a:custGeom>
                <a:avLst/>
                <a:gdLst>
                  <a:gd name="connsiteX0" fmla="*/ 1009644 w 1014473"/>
                  <a:gd name="connsiteY0" fmla="*/ 436615 h 1014528"/>
                  <a:gd name="connsiteX1" fmla="*/ 986019 w 1014473"/>
                  <a:gd name="connsiteY1" fmla="*/ 416170 h 1014528"/>
                  <a:gd name="connsiteX2" fmla="*/ 914915 w 1014473"/>
                  <a:gd name="connsiteY2" fmla="*/ 416170 h 1014528"/>
                  <a:gd name="connsiteX3" fmla="*/ 860168 w 1014473"/>
                  <a:gd name="connsiteY3" fmla="*/ 284186 h 1014528"/>
                  <a:gd name="connsiteX4" fmla="*/ 910372 w 1014473"/>
                  <a:gd name="connsiteY4" fmla="*/ 234664 h 1014528"/>
                  <a:gd name="connsiteX5" fmla="*/ 912644 w 1014473"/>
                  <a:gd name="connsiteY5" fmla="*/ 203769 h 1014528"/>
                  <a:gd name="connsiteX6" fmla="*/ 811782 w 1014473"/>
                  <a:gd name="connsiteY6" fmla="*/ 103361 h 1014528"/>
                  <a:gd name="connsiteX7" fmla="*/ 780887 w 1014473"/>
                  <a:gd name="connsiteY7" fmla="*/ 105178 h 1014528"/>
                  <a:gd name="connsiteX8" fmla="*/ 730683 w 1014473"/>
                  <a:gd name="connsiteY8" fmla="*/ 155382 h 1014528"/>
                  <a:gd name="connsiteX9" fmla="*/ 598699 w 1014473"/>
                  <a:gd name="connsiteY9" fmla="*/ 100635 h 1014528"/>
                  <a:gd name="connsiteX10" fmla="*/ 598472 w 1014473"/>
                  <a:gd name="connsiteY10" fmla="*/ 99499 h 1014528"/>
                  <a:gd name="connsiteX11" fmla="*/ 598472 w 1014473"/>
                  <a:gd name="connsiteY11" fmla="*/ 28396 h 1014528"/>
                  <a:gd name="connsiteX12" fmla="*/ 578027 w 1014473"/>
                  <a:gd name="connsiteY12" fmla="*/ 4770 h 1014528"/>
                  <a:gd name="connsiteX13" fmla="*/ 506696 w 1014473"/>
                  <a:gd name="connsiteY13" fmla="*/ 0 h 1014528"/>
                  <a:gd name="connsiteX14" fmla="*/ 435820 w 1014473"/>
                  <a:gd name="connsiteY14" fmla="*/ 4998 h 1014528"/>
                  <a:gd name="connsiteX15" fmla="*/ 415602 w 1014473"/>
                  <a:gd name="connsiteY15" fmla="*/ 28169 h 1014528"/>
                  <a:gd name="connsiteX16" fmla="*/ 415602 w 1014473"/>
                  <a:gd name="connsiteY16" fmla="*/ 100408 h 1014528"/>
                  <a:gd name="connsiteX17" fmla="*/ 283391 w 1014473"/>
                  <a:gd name="connsiteY17" fmla="*/ 155155 h 1014528"/>
                  <a:gd name="connsiteX18" fmla="*/ 283391 w 1014473"/>
                  <a:gd name="connsiteY18" fmla="*/ 155155 h 1014528"/>
                  <a:gd name="connsiteX19" fmla="*/ 233414 w 1014473"/>
                  <a:gd name="connsiteY19" fmla="*/ 104951 h 1014528"/>
                  <a:gd name="connsiteX20" fmla="*/ 202292 w 1014473"/>
                  <a:gd name="connsiteY20" fmla="*/ 103134 h 1014528"/>
                  <a:gd name="connsiteX21" fmla="*/ 101885 w 1014473"/>
                  <a:gd name="connsiteY21" fmla="*/ 203542 h 1014528"/>
                  <a:gd name="connsiteX22" fmla="*/ 103929 w 1014473"/>
                  <a:gd name="connsiteY22" fmla="*/ 234436 h 1014528"/>
                  <a:gd name="connsiteX23" fmla="*/ 154133 w 1014473"/>
                  <a:gd name="connsiteY23" fmla="*/ 283959 h 1014528"/>
                  <a:gd name="connsiteX24" fmla="*/ 99386 w 1014473"/>
                  <a:gd name="connsiteY24" fmla="*/ 415943 h 1014528"/>
                  <a:gd name="connsiteX25" fmla="*/ 28282 w 1014473"/>
                  <a:gd name="connsiteY25" fmla="*/ 415943 h 1014528"/>
                  <a:gd name="connsiteX26" fmla="*/ 5111 w 1014473"/>
                  <a:gd name="connsiteY26" fmla="*/ 436388 h 1014528"/>
                  <a:gd name="connsiteX27" fmla="*/ 5111 w 1014473"/>
                  <a:gd name="connsiteY27" fmla="*/ 578367 h 1014528"/>
                  <a:gd name="connsiteX28" fmla="*/ 28282 w 1014473"/>
                  <a:gd name="connsiteY28" fmla="*/ 598812 h 1014528"/>
                  <a:gd name="connsiteX29" fmla="*/ 99840 w 1014473"/>
                  <a:gd name="connsiteY29" fmla="*/ 598812 h 1014528"/>
                  <a:gd name="connsiteX30" fmla="*/ 154587 w 1014473"/>
                  <a:gd name="connsiteY30" fmla="*/ 730796 h 1014528"/>
                  <a:gd name="connsiteX31" fmla="*/ 104383 w 1014473"/>
                  <a:gd name="connsiteY31" fmla="*/ 781001 h 1014528"/>
                  <a:gd name="connsiteX32" fmla="*/ 102339 w 1014473"/>
                  <a:gd name="connsiteY32" fmla="*/ 811895 h 1014528"/>
                  <a:gd name="connsiteX33" fmla="*/ 202747 w 1014473"/>
                  <a:gd name="connsiteY33" fmla="*/ 912303 h 1014528"/>
                  <a:gd name="connsiteX34" fmla="*/ 234096 w 1014473"/>
                  <a:gd name="connsiteY34" fmla="*/ 910486 h 1014528"/>
                  <a:gd name="connsiteX35" fmla="*/ 284073 w 1014473"/>
                  <a:gd name="connsiteY35" fmla="*/ 860282 h 1014528"/>
                  <a:gd name="connsiteX36" fmla="*/ 416511 w 1014473"/>
                  <a:gd name="connsiteY36" fmla="*/ 915029 h 1014528"/>
                  <a:gd name="connsiteX37" fmla="*/ 416511 w 1014473"/>
                  <a:gd name="connsiteY37" fmla="*/ 986132 h 1014528"/>
                  <a:gd name="connsiteX38" fmla="*/ 436729 w 1014473"/>
                  <a:gd name="connsiteY38" fmla="*/ 1009758 h 1014528"/>
                  <a:gd name="connsiteX39" fmla="*/ 578708 w 1014473"/>
                  <a:gd name="connsiteY39" fmla="*/ 1009758 h 1014528"/>
                  <a:gd name="connsiteX40" fmla="*/ 599153 w 1014473"/>
                  <a:gd name="connsiteY40" fmla="*/ 986132 h 1014528"/>
                  <a:gd name="connsiteX41" fmla="*/ 599153 w 1014473"/>
                  <a:gd name="connsiteY41" fmla="*/ 915029 h 1014528"/>
                  <a:gd name="connsiteX42" fmla="*/ 731137 w 1014473"/>
                  <a:gd name="connsiteY42" fmla="*/ 860282 h 1014528"/>
                  <a:gd name="connsiteX43" fmla="*/ 781341 w 1014473"/>
                  <a:gd name="connsiteY43" fmla="*/ 910486 h 1014528"/>
                  <a:gd name="connsiteX44" fmla="*/ 812236 w 1014473"/>
                  <a:gd name="connsiteY44" fmla="*/ 912303 h 1014528"/>
                  <a:gd name="connsiteX45" fmla="*/ 913098 w 1014473"/>
                  <a:gd name="connsiteY45" fmla="*/ 811895 h 1014528"/>
                  <a:gd name="connsiteX46" fmla="*/ 910827 w 1014473"/>
                  <a:gd name="connsiteY46" fmla="*/ 781001 h 1014528"/>
                  <a:gd name="connsiteX47" fmla="*/ 860622 w 1014473"/>
                  <a:gd name="connsiteY47" fmla="*/ 730796 h 1014528"/>
                  <a:gd name="connsiteX48" fmla="*/ 915370 w 1014473"/>
                  <a:gd name="connsiteY48" fmla="*/ 598812 h 1014528"/>
                  <a:gd name="connsiteX49" fmla="*/ 986473 w 1014473"/>
                  <a:gd name="connsiteY49" fmla="*/ 598812 h 1014528"/>
                  <a:gd name="connsiteX50" fmla="*/ 1010099 w 1014473"/>
                  <a:gd name="connsiteY50" fmla="*/ 578367 h 1014528"/>
                  <a:gd name="connsiteX51" fmla="*/ 1009644 w 1014473"/>
                  <a:gd name="connsiteY51" fmla="*/ 436615 h 1014528"/>
                  <a:gd name="connsiteX52" fmla="*/ 622552 w 1014473"/>
                  <a:gd name="connsiteY52" fmla="*/ 787588 h 1014528"/>
                  <a:gd name="connsiteX53" fmla="*/ 293841 w 1014473"/>
                  <a:gd name="connsiteY53" fmla="*/ 722391 h 1014528"/>
                  <a:gd name="connsiteX54" fmla="*/ 228189 w 1014473"/>
                  <a:gd name="connsiteY54" fmla="*/ 393681 h 1014528"/>
                  <a:gd name="connsiteX55" fmla="*/ 506923 w 1014473"/>
                  <a:gd name="connsiteY55" fmla="*/ 207176 h 1014528"/>
                  <a:gd name="connsiteX56" fmla="*/ 506923 w 1014473"/>
                  <a:gd name="connsiteY56" fmla="*/ 207176 h 1014528"/>
                  <a:gd name="connsiteX57" fmla="*/ 720460 w 1014473"/>
                  <a:gd name="connsiteY57" fmla="*/ 295544 h 1014528"/>
                  <a:gd name="connsiteX58" fmla="*/ 809056 w 1014473"/>
                  <a:gd name="connsiteY58" fmla="*/ 509081 h 1014528"/>
                  <a:gd name="connsiteX59" fmla="*/ 622552 w 1014473"/>
                  <a:gd name="connsiteY59" fmla="*/ 787588 h 101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14473" h="1014528">
                    <a:moveTo>
                      <a:pt x="1009644" y="436615"/>
                    </a:moveTo>
                    <a:cubicBezTo>
                      <a:pt x="1008054" y="424802"/>
                      <a:pt x="997831" y="416170"/>
                      <a:pt x="986019" y="416170"/>
                    </a:cubicBezTo>
                    <a:lnTo>
                      <a:pt x="914915" y="416170"/>
                    </a:lnTo>
                    <a:cubicBezTo>
                      <a:pt x="904466" y="369374"/>
                      <a:pt x="885838" y="324622"/>
                      <a:pt x="860168" y="284186"/>
                    </a:cubicBezTo>
                    <a:lnTo>
                      <a:pt x="910372" y="234664"/>
                    </a:lnTo>
                    <a:cubicBezTo>
                      <a:pt x="919005" y="226486"/>
                      <a:pt x="919913" y="213083"/>
                      <a:pt x="912644" y="203769"/>
                    </a:cubicBezTo>
                    <a:cubicBezTo>
                      <a:pt x="883794" y="165605"/>
                      <a:pt x="849946" y="131984"/>
                      <a:pt x="811782" y="103361"/>
                    </a:cubicBezTo>
                    <a:cubicBezTo>
                      <a:pt x="802468" y="96092"/>
                      <a:pt x="789065" y="96773"/>
                      <a:pt x="780887" y="105178"/>
                    </a:cubicBezTo>
                    <a:lnTo>
                      <a:pt x="730683" y="155382"/>
                    </a:lnTo>
                    <a:cubicBezTo>
                      <a:pt x="690247" y="129712"/>
                      <a:pt x="645495" y="111085"/>
                      <a:pt x="598699" y="100635"/>
                    </a:cubicBezTo>
                    <a:lnTo>
                      <a:pt x="598472" y="99499"/>
                    </a:lnTo>
                    <a:lnTo>
                      <a:pt x="598472" y="28396"/>
                    </a:lnTo>
                    <a:cubicBezTo>
                      <a:pt x="598472" y="16583"/>
                      <a:pt x="589839" y="6588"/>
                      <a:pt x="578027" y="4770"/>
                    </a:cubicBezTo>
                    <a:cubicBezTo>
                      <a:pt x="554401" y="1590"/>
                      <a:pt x="530549" y="0"/>
                      <a:pt x="506696" y="0"/>
                    </a:cubicBezTo>
                    <a:cubicBezTo>
                      <a:pt x="482844" y="0"/>
                      <a:pt x="459218" y="1817"/>
                      <a:pt x="435820" y="4998"/>
                    </a:cubicBezTo>
                    <a:cubicBezTo>
                      <a:pt x="424007" y="6361"/>
                      <a:pt x="415375" y="16583"/>
                      <a:pt x="415602" y="28169"/>
                    </a:cubicBezTo>
                    <a:lnTo>
                      <a:pt x="415602" y="100408"/>
                    </a:lnTo>
                    <a:cubicBezTo>
                      <a:pt x="368579" y="110630"/>
                      <a:pt x="323827" y="129258"/>
                      <a:pt x="283391" y="155155"/>
                    </a:cubicBezTo>
                    <a:lnTo>
                      <a:pt x="283391" y="155155"/>
                    </a:lnTo>
                    <a:lnTo>
                      <a:pt x="233414" y="104951"/>
                    </a:lnTo>
                    <a:cubicBezTo>
                      <a:pt x="225009" y="96546"/>
                      <a:pt x="211606" y="95865"/>
                      <a:pt x="202292" y="103134"/>
                    </a:cubicBezTo>
                    <a:cubicBezTo>
                      <a:pt x="164355" y="131757"/>
                      <a:pt x="130508" y="165605"/>
                      <a:pt x="101885" y="203542"/>
                    </a:cubicBezTo>
                    <a:cubicBezTo>
                      <a:pt x="94615" y="212856"/>
                      <a:pt x="95297" y="226031"/>
                      <a:pt x="103929" y="234436"/>
                    </a:cubicBezTo>
                    <a:lnTo>
                      <a:pt x="154133" y="283959"/>
                    </a:lnTo>
                    <a:cubicBezTo>
                      <a:pt x="128236" y="324395"/>
                      <a:pt x="109835" y="369147"/>
                      <a:pt x="99386" y="415943"/>
                    </a:cubicBezTo>
                    <a:lnTo>
                      <a:pt x="28282" y="415943"/>
                    </a:lnTo>
                    <a:cubicBezTo>
                      <a:pt x="16470" y="415943"/>
                      <a:pt x="6474" y="424575"/>
                      <a:pt x="5111" y="436388"/>
                    </a:cubicBezTo>
                    <a:cubicBezTo>
                      <a:pt x="-1704" y="483639"/>
                      <a:pt x="-1704" y="531344"/>
                      <a:pt x="5111" y="578367"/>
                    </a:cubicBezTo>
                    <a:cubicBezTo>
                      <a:pt x="6474" y="590180"/>
                      <a:pt x="16470" y="598812"/>
                      <a:pt x="28282" y="598812"/>
                    </a:cubicBezTo>
                    <a:lnTo>
                      <a:pt x="99840" y="598812"/>
                    </a:lnTo>
                    <a:cubicBezTo>
                      <a:pt x="110290" y="645609"/>
                      <a:pt x="128917" y="690361"/>
                      <a:pt x="154587" y="730796"/>
                    </a:cubicBezTo>
                    <a:lnTo>
                      <a:pt x="104383" y="781001"/>
                    </a:lnTo>
                    <a:cubicBezTo>
                      <a:pt x="95978" y="789406"/>
                      <a:pt x="95070" y="802581"/>
                      <a:pt x="102339" y="811895"/>
                    </a:cubicBezTo>
                    <a:cubicBezTo>
                      <a:pt x="130962" y="849832"/>
                      <a:pt x="164810" y="883680"/>
                      <a:pt x="202747" y="912303"/>
                    </a:cubicBezTo>
                    <a:cubicBezTo>
                      <a:pt x="212288" y="919572"/>
                      <a:pt x="225463" y="918664"/>
                      <a:pt x="234096" y="910486"/>
                    </a:cubicBezTo>
                    <a:lnTo>
                      <a:pt x="284073" y="860282"/>
                    </a:lnTo>
                    <a:cubicBezTo>
                      <a:pt x="324735" y="886179"/>
                      <a:pt x="369260" y="904579"/>
                      <a:pt x="416511" y="915029"/>
                    </a:cubicBezTo>
                    <a:lnTo>
                      <a:pt x="416511" y="986132"/>
                    </a:lnTo>
                    <a:cubicBezTo>
                      <a:pt x="416511" y="997945"/>
                      <a:pt x="424916" y="1007940"/>
                      <a:pt x="436729" y="1009758"/>
                    </a:cubicBezTo>
                    <a:cubicBezTo>
                      <a:pt x="483752" y="1016118"/>
                      <a:pt x="531685" y="1016118"/>
                      <a:pt x="578708" y="1009758"/>
                    </a:cubicBezTo>
                    <a:cubicBezTo>
                      <a:pt x="590521" y="1008168"/>
                      <a:pt x="599153" y="997945"/>
                      <a:pt x="599153" y="986132"/>
                    </a:cubicBezTo>
                    <a:lnTo>
                      <a:pt x="599153" y="915029"/>
                    </a:lnTo>
                    <a:cubicBezTo>
                      <a:pt x="646177" y="904807"/>
                      <a:pt x="690702" y="885952"/>
                      <a:pt x="731137" y="860282"/>
                    </a:cubicBezTo>
                    <a:lnTo>
                      <a:pt x="781341" y="910486"/>
                    </a:lnTo>
                    <a:cubicBezTo>
                      <a:pt x="789746" y="918891"/>
                      <a:pt x="802922" y="919800"/>
                      <a:pt x="812236" y="912303"/>
                    </a:cubicBezTo>
                    <a:cubicBezTo>
                      <a:pt x="850400" y="883680"/>
                      <a:pt x="884248" y="849832"/>
                      <a:pt x="913098" y="811895"/>
                    </a:cubicBezTo>
                    <a:cubicBezTo>
                      <a:pt x="920368" y="802581"/>
                      <a:pt x="919232" y="789178"/>
                      <a:pt x="910827" y="781001"/>
                    </a:cubicBezTo>
                    <a:lnTo>
                      <a:pt x="860622" y="730796"/>
                    </a:lnTo>
                    <a:cubicBezTo>
                      <a:pt x="886520" y="690361"/>
                      <a:pt x="904920" y="645609"/>
                      <a:pt x="915370" y="598812"/>
                    </a:cubicBezTo>
                    <a:lnTo>
                      <a:pt x="986473" y="598812"/>
                    </a:lnTo>
                    <a:cubicBezTo>
                      <a:pt x="998286" y="598812"/>
                      <a:pt x="1008281" y="590180"/>
                      <a:pt x="1010099" y="578367"/>
                    </a:cubicBezTo>
                    <a:cubicBezTo>
                      <a:pt x="1016005" y="531571"/>
                      <a:pt x="1016005" y="483866"/>
                      <a:pt x="1009644" y="436615"/>
                    </a:cubicBezTo>
                    <a:close/>
                    <a:moveTo>
                      <a:pt x="622552" y="787588"/>
                    </a:moveTo>
                    <a:cubicBezTo>
                      <a:pt x="509877" y="834385"/>
                      <a:pt x="379937" y="808488"/>
                      <a:pt x="293841" y="722391"/>
                    </a:cubicBezTo>
                    <a:cubicBezTo>
                      <a:pt x="207517" y="636068"/>
                      <a:pt x="181393" y="506355"/>
                      <a:pt x="228189" y="393681"/>
                    </a:cubicBezTo>
                    <a:cubicBezTo>
                      <a:pt x="274759" y="280779"/>
                      <a:pt x="384935" y="207176"/>
                      <a:pt x="506923" y="207176"/>
                    </a:cubicBezTo>
                    <a:lnTo>
                      <a:pt x="506923" y="207176"/>
                    </a:lnTo>
                    <a:cubicBezTo>
                      <a:pt x="587113" y="207176"/>
                      <a:pt x="663896" y="238980"/>
                      <a:pt x="720460" y="295544"/>
                    </a:cubicBezTo>
                    <a:cubicBezTo>
                      <a:pt x="777252" y="352109"/>
                      <a:pt x="809056" y="428891"/>
                      <a:pt x="809056" y="509081"/>
                    </a:cubicBezTo>
                    <a:cubicBezTo>
                      <a:pt x="808829" y="630843"/>
                      <a:pt x="735226" y="740792"/>
                      <a:pt x="622552" y="787588"/>
                    </a:cubicBezTo>
                    <a:close/>
                  </a:path>
                </a:pathLst>
              </a:custGeom>
              <a:solidFill>
                <a:schemeClr val="accent3"/>
              </a:solidFill>
              <a:ln w="2270" cap="flat">
                <a:noFill/>
                <a:prstDash val="solid"/>
                <a:miter/>
              </a:ln>
            </p:spPr>
            <p:txBody>
              <a:bodyPr rtlCol="0" anchor="ctr"/>
              <a:lstStyle/>
              <a:p>
                <a:endParaRPr lang="en-GB" dirty="0">
                  <a:latin typeface="Poppins" panose="00000500000000000000" pitchFamily="2" charset="0"/>
                </a:endParaRPr>
              </a:p>
            </p:txBody>
          </p:sp>
          <p:sp>
            <p:nvSpPr>
              <p:cNvPr id="17" name="Freeform: Shape 16">
                <a:extLst>
                  <a:ext uri="{FF2B5EF4-FFF2-40B4-BE49-F238E27FC236}">
                    <a16:creationId xmlns:a16="http://schemas.microsoft.com/office/drawing/2014/main" id="{00B83954-9ED6-C391-015E-F992946BAFA1}"/>
                  </a:ext>
                </a:extLst>
              </p:cNvPr>
              <p:cNvSpPr/>
              <p:nvPr/>
            </p:nvSpPr>
            <p:spPr>
              <a:xfrm>
                <a:off x="6673293" y="2837556"/>
                <a:ext cx="408219" cy="390500"/>
              </a:xfrm>
              <a:custGeom>
                <a:avLst/>
                <a:gdLst>
                  <a:gd name="connsiteX0" fmla="*/ 272828 w 408219"/>
                  <a:gd name="connsiteY0" fmla="*/ 292818 h 390500"/>
                  <a:gd name="connsiteX1" fmla="*/ 305540 w 408219"/>
                  <a:gd name="connsiteY1" fmla="*/ 256699 h 390500"/>
                  <a:gd name="connsiteX2" fmla="*/ 408219 w 408219"/>
                  <a:gd name="connsiteY2" fmla="*/ 256699 h 390500"/>
                  <a:gd name="connsiteX3" fmla="*/ 343250 w 408219"/>
                  <a:gd name="connsiteY3" fmla="*/ 354835 h 390500"/>
                  <a:gd name="connsiteX4" fmla="*/ 226259 w 408219"/>
                  <a:gd name="connsiteY4" fmla="*/ 390500 h 390500"/>
                  <a:gd name="connsiteX5" fmla="*/ 109722 w 408219"/>
                  <a:gd name="connsiteY5" fmla="*/ 355062 h 390500"/>
                  <a:gd name="connsiteX6" fmla="*/ 42708 w 408219"/>
                  <a:gd name="connsiteY6" fmla="*/ 258970 h 390500"/>
                  <a:gd name="connsiteX7" fmla="*/ 0 w 408219"/>
                  <a:gd name="connsiteY7" fmla="*/ 258970 h 390500"/>
                  <a:gd name="connsiteX8" fmla="*/ 0 w 408219"/>
                  <a:gd name="connsiteY8" fmla="*/ 210357 h 390500"/>
                  <a:gd name="connsiteX9" fmla="*/ 34302 w 408219"/>
                  <a:gd name="connsiteY9" fmla="*/ 210357 h 390500"/>
                  <a:gd name="connsiteX10" fmla="*/ 33848 w 408219"/>
                  <a:gd name="connsiteY10" fmla="*/ 195591 h 390500"/>
                  <a:gd name="connsiteX11" fmla="*/ 34302 w 408219"/>
                  <a:gd name="connsiteY11" fmla="*/ 179689 h 390500"/>
                  <a:gd name="connsiteX12" fmla="*/ 0 w 408219"/>
                  <a:gd name="connsiteY12" fmla="*/ 179689 h 390500"/>
                  <a:gd name="connsiteX13" fmla="*/ 0 w 408219"/>
                  <a:gd name="connsiteY13" fmla="*/ 130621 h 390500"/>
                  <a:gd name="connsiteX14" fmla="*/ 43162 w 408219"/>
                  <a:gd name="connsiteY14" fmla="*/ 130621 h 390500"/>
                  <a:gd name="connsiteX15" fmla="*/ 110176 w 408219"/>
                  <a:gd name="connsiteY15" fmla="*/ 35211 h 390500"/>
                  <a:gd name="connsiteX16" fmla="*/ 226259 w 408219"/>
                  <a:gd name="connsiteY16" fmla="*/ 0 h 390500"/>
                  <a:gd name="connsiteX17" fmla="*/ 343250 w 408219"/>
                  <a:gd name="connsiteY17" fmla="*/ 36120 h 390500"/>
                  <a:gd name="connsiteX18" fmla="*/ 408219 w 408219"/>
                  <a:gd name="connsiteY18" fmla="*/ 134483 h 390500"/>
                  <a:gd name="connsiteX19" fmla="*/ 305540 w 408219"/>
                  <a:gd name="connsiteY19" fmla="*/ 134483 h 390500"/>
                  <a:gd name="connsiteX20" fmla="*/ 272828 w 408219"/>
                  <a:gd name="connsiteY20" fmla="*/ 98818 h 390500"/>
                  <a:gd name="connsiteX21" fmla="*/ 225350 w 408219"/>
                  <a:gd name="connsiteY21" fmla="*/ 86551 h 390500"/>
                  <a:gd name="connsiteX22" fmla="*/ 178326 w 408219"/>
                  <a:gd name="connsiteY22" fmla="*/ 97909 h 390500"/>
                  <a:gd name="connsiteX23" fmla="*/ 144933 w 408219"/>
                  <a:gd name="connsiteY23" fmla="*/ 130621 h 390500"/>
                  <a:gd name="connsiteX24" fmla="*/ 236254 w 408219"/>
                  <a:gd name="connsiteY24" fmla="*/ 130621 h 390500"/>
                  <a:gd name="connsiteX25" fmla="*/ 236254 w 408219"/>
                  <a:gd name="connsiteY25" fmla="*/ 179689 h 390500"/>
                  <a:gd name="connsiteX26" fmla="*/ 129712 w 408219"/>
                  <a:gd name="connsiteY26" fmla="*/ 179689 h 390500"/>
                  <a:gd name="connsiteX27" fmla="*/ 129258 w 408219"/>
                  <a:gd name="connsiteY27" fmla="*/ 195591 h 390500"/>
                  <a:gd name="connsiteX28" fmla="*/ 129712 w 408219"/>
                  <a:gd name="connsiteY28" fmla="*/ 210357 h 390500"/>
                  <a:gd name="connsiteX29" fmla="*/ 236254 w 408219"/>
                  <a:gd name="connsiteY29" fmla="*/ 210357 h 390500"/>
                  <a:gd name="connsiteX30" fmla="*/ 236254 w 408219"/>
                  <a:gd name="connsiteY30" fmla="*/ 258970 h 390500"/>
                  <a:gd name="connsiteX31" fmla="*/ 144024 w 408219"/>
                  <a:gd name="connsiteY31" fmla="*/ 258970 h 390500"/>
                  <a:gd name="connsiteX32" fmla="*/ 177645 w 408219"/>
                  <a:gd name="connsiteY32" fmla="*/ 293273 h 390500"/>
                  <a:gd name="connsiteX33" fmla="*/ 225350 w 408219"/>
                  <a:gd name="connsiteY33" fmla="*/ 305313 h 390500"/>
                  <a:gd name="connsiteX34" fmla="*/ 272828 w 408219"/>
                  <a:gd name="connsiteY34" fmla="*/ 292818 h 3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08219" h="390500">
                    <a:moveTo>
                      <a:pt x="272828" y="292818"/>
                    </a:moveTo>
                    <a:cubicBezTo>
                      <a:pt x="286685" y="284413"/>
                      <a:pt x="297589" y="272373"/>
                      <a:pt x="305540" y="256699"/>
                    </a:cubicBezTo>
                    <a:lnTo>
                      <a:pt x="408219" y="256699"/>
                    </a:lnTo>
                    <a:cubicBezTo>
                      <a:pt x="397315" y="298270"/>
                      <a:pt x="375734" y="330982"/>
                      <a:pt x="343250" y="354835"/>
                    </a:cubicBezTo>
                    <a:cubicBezTo>
                      <a:pt x="310765" y="378688"/>
                      <a:pt x="271919" y="390500"/>
                      <a:pt x="226259" y="390500"/>
                    </a:cubicBezTo>
                    <a:cubicBezTo>
                      <a:pt x="181052" y="390500"/>
                      <a:pt x="142207" y="378688"/>
                      <a:pt x="109722" y="355062"/>
                    </a:cubicBezTo>
                    <a:cubicBezTo>
                      <a:pt x="77237" y="331437"/>
                      <a:pt x="54747" y="299406"/>
                      <a:pt x="42708" y="258970"/>
                    </a:cubicBezTo>
                    <a:lnTo>
                      <a:pt x="0" y="258970"/>
                    </a:lnTo>
                    <a:lnTo>
                      <a:pt x="0" y="210357"/>
                    </a:lnTo>
                    <a:lnTo>
                      <a:pt x="34302" y="210357"/>
                    </a:lnTo>
                    <a:cubicBezTo>
                      <a:pt x="33848" y="207176"/>
                      <a:pt x="33848" y="202179"/>
                      <a:pt x="33848" y="195591"/>
                    </a:cubicBezTo>
                    <a:cubicBezTo>
                      <a:pt x="33848" y="188776"/>
                      <a:pt x="34075" y="183324"/>
                      <a:pt x="34302" y="179689"/>
                    </a:cubicBezTo>
                    <a:lnTo>
                      <a:pt x="0" y="179689"/>
                    </a:lnTo>
                    <a:lnTo>
                      <a:pt x="0" y="130621"/>
                    </a:lnTo>
                    <a:lnTo>
                      <a:pt x="43162" y="130621"/>
                    </a:lnTo>
                    <a:cubicBezTo>
                      <a:pt x="55202" y="90640"/>
                      <a:pt x="77464" y="58836"/>
                      <a:pt x="110176" y="35211"/>
                    </a:cubicBezTo>
                    <a:cubicBezTo>
                      <a:pt x="142661" y="11813"/>
                      <a:pt x="181507" y="0"/>
                      <a:pt x="226259" y="0"/>
                    </a:cubicBezTo>
                    <a:cubicBezTo>
                      <a:pt x="271692" y="0"/>
                      <a:pt x="310765" y="12040"/>
                      <a:pt x="343250" y="36120"/>
                    </a:cubicBezTo>
                    <a:cubicBezTo>
                      <a:pt x="375734" y="60199"/>
                      <a:pt x="397315" y="92911"/>
                      <a:pt x="408219" y="134483"/>
                    </a:cubicBezTo>
                    <a:lnTo>
                      <a:pt x="305540" y="134483"/>
                    </a:lnTo>
                    <a:cubicBezTo>
                      <a:pt x="297589" y="118808"/>
                      <a:pt x="286685" y="106996"/>
                      <a:pt x="272828" y="98818"/>
                    </a:cubicBezTo>
                    <a:cubicBezTo>
                      <a:pt x="258970" y="90640"/>
                      <a:pt x="243069" y="86551"/>
                      <a:pt x="225350" y="86551"/>
                    </a:cubicBezTo>
                    <a:cubicBezTo>
                      <a:pt x="207858" y="86551"/>
                      <a:pt x="192183" y="90412"/>
                      <a:pt x="178326" y="97909"/>
                    </a:cubicBezTo>
                    <a:cubicBezTo>
                      <a:pt x="164469" y="105633"/>
                      <a:pt x="153338" y="116537"/>
                      <a:pt x="144933" y="130621"/>
                    </a:cubicBezTo>
                    <a:lnTo>
                      <a:pt x="236254" y="130621"/>
                    </a:lnTo>
                    <a:lnTo>
                      <a:pt x="236254" y="179689"/>
                    </a:lnTo>
                    <a:lnTo>
                      <a:pt x="129712" y="179689"/>
                    </a:lnTo>
                    <a:cubicBezTo>
                      <a:pt x="129258" y="182870"/>
                      <a:pt x="129258" y="188322"/>
                      <a:pt x="129258" y="195591"/>
                    </a:cubicBezTo>
                    <a:cubicBezTo>
                      <a:pt x="129258" y="202179"/>
                      <a:pt x="129485" y="206949"/>
                      <a:pt x="129712" y="210357"/>
                    </a:cubicBezTo>
                    <a:lnTo>
                      <a:pt x="236254" y="210357"/>
                    </a:lnTo>
                    <a:lnTo>
                      <a:pt x="236254" y="258970"/>
                    </a:lnTo>
                    <a:lnTo>
                      <a:pt x="144024" y="258970"/>
                    </a:lnTo>
                    <a:cubicBezTo>
                      <a:pt x="152429" y="273964"/>
                      <a:pt x="163560" y="285322"/>
                      <a:pt x="177645" y="293273"/>
                    </a:cubicBezTo>
                    <a:cubicBezTo>
                      <a:pt x="191729" y="301224"/>
                      <a:pt x="207631" y="305313"/>
                      <a:pt x="225350" y="305313"/>
                    </a:cubicBezTo>
                    <a:cubicBezTo>
                      <a:pt x="243069" y="305313"/>
                      <a:pt x="258970" y="301224"/>
                      <a:pt x="272828" y="292818"/>
                    </a:cubicBezTo>
                    <a:close/>
                  </a:path>
                </a:pathLst>
              </a:custGeom>
              <a:solidFill>
                <a:schemeClr val="accent3"/>
              </a:solidFill>
              <a:ln w="2270" cap="flat">
                <a:noFill/>
                <a:prstDash val="solid"/>
                <a:miter/>
              </a:ln>
            </p:spPr>
            <p:txBody>
              <a:bodyPr rtlCol="0" anchor="ctr"/>
              <a:lstStyle/>
              <a:p>
                <a:endParaRPr lang="en-GB" dirty="0">
                  <a:latin typeface="Poppins" panose="00000500000000000000" pitchFamily="2" charset="0"/>
                </a:endParaRPr>
              </a:p>
            </p:txBody>
          </p:sp>
        </p:grpSp>
      </p:grpSp>
      <p:pic>
        <p:nvPicPr>
          <p:cNvPr id="33" name="Graphic 32">
            <a:extLst>
              <a:ext uri="{FF2B5EF4-FFF2-40B4-BE49-F238E27FC236}">
                <a16:creationId xmlns:a16="http://schemas.microsoft.com/office/drawing/2014/main" id="{CD8FD3E9-104E-34FF-620C-F86432DCD28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87490" y="1282440"/>
            <a:ext cx="1122357" cy="1122357"/>
          </a:xfrm>
          <a:prstGeom prst="rect">
            <a:avLst/>
          </a:prstGeom>
        </p:spPr>
      </p:pic>
      <p:grpSp>
        <p:nvGrpSpPr>
          <p:cNvPr id="34" name="Group 33">
            <a:extLst>
              <a:ext uri="{FF2B5EF4-FFF2-40B4-BE49-F238E27FC236}">
                <a16:creationId xmlns:a16="http://schemas.microsoft.com/office/drawing/2014/main" id="{B2D9E8B6-D197-0D35-9E32-BD7F6373DFF3}"/>
              </a:ext>
            </a:extLst>
          </p:cNvPr>
          <p:cNvGrpSpPr/>
          <p:nvPr/>
        </p:nvGrpSpPr>
        <p:grpSpPr>
          <a:xfrm>
            <a:off x="1133742" y="1010968"/>
            <a:ext cx="1842008" cy="1842008"/>
            <a:chOff x="3050342" y="387383"/>
            <a:chExt cx="2191890" cy="2191890"/>
          </a:xfrm>
        </p:grpSpPr>
        <p:sp>
          <p:nvSpPr>
            <p:cNvPr id="35" name="Freeform: Shape 34">
              <a:extLst>
                <a:ext uri="{FF2B5EF4-FFF2-40B4-BE49-F238E27FC236}">
                  <a16:creationId xmlns:a16="http://schemas.microsoft.com/office/drawing/2014/main" id="{E862E8D3-CAC3-9511-929A-2654857B10F8}"/>
                </a:ext>
              </a:extLst>
            </p:cNvPr>
            <p:cNvSpPr/>
            <p:nvPr/>
          </p:nvSpPr>
          <p:spPr>
            <a:xfrm>
              <a:off x="3050342" y="387383"/>
              <a:ext cx="2191890" cy="2191890"/>
            </a:xfrm>
            <a:custGeom>
              <a:avLst/>
              <a:gdLst>
                <a:gd name="connsiteX0" fmla="*/ 2778772 w 2778771"/>
                <a:gd name="connsiteY0" fmla="*/ 1389386 h 2778771"/>
                <a:gd name="connsiteX1" fmla="*/ 1389386 w 2778771"/>
                <a:gd name="connsiteY1" fmla="*/ 2778772 h 2778771"/>
                <a:gd name="connsiteX2" fmla="*/ 0 w 2778771"/>
                <a:gd name="connsiteY2" fmla="*/ 1389386 h 2778771"/>
                <a:gd name="connsiteX3" fmla="*/ 1389386 w 2778771"/>
                <a:gd name="connsiteY3" fmla="*/ 0 h 2778771"/>
                <a:gd name="connsiteX4" fmla="*/ 2778772 w 2778771"/>
                <a:gd name="connsiteY4" fmla="*/ 1389386 h 2778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771" h="2778771">
                  <a:moveTo>
                    <a:pt x="2778772" y="1389386"/>
                  </a:moveTo>
                  <a:cubicBezTo>
                    <a:pt x="2778772" y="2156723"/>
                    <a:pt x="2156723" y="2778772"/>
                    <a:pt x="1389386" y="2778772"/>
                  </a:cubicBezTo>
                  <a:cubicBezTo>
                    <a:pt x="622049" y="2778772"/>
                    <a:pt x="0" y="2156723"/>
                    <a:pt x="0" y="1389386"/>
                  </a:cubicBezTo>
                  <a:cubicBezTo>
                    <a:pt x="0" y="622049"/>
                    <a:pt x="622049" y="0"/>
                    <a:pt x="1389386" y="0"/>
                  </a:cubicBezTo>
                  <a:cubicBezTo>
                    <a:pt x="2156723" y="0"/>
                    <a:pt x="2778772" y="622049"/>
                    <a:pt x="2778772" y="1389386"/>
                  </a:cubicBezTo>
                  <a:close/>
                </a:path>
              </a:pathLst>
            </a:custGeom>
            <a:solidFill>
              <a:schemeClr val="bg2">
                <a:lumMod val="50000"/>
              </a:schemeClr>
            </a:solidFill>
            <a:ln w="4305" cap="flat">
              <a:noFill/>
              <a:prstDash val="solid"/>
              <a:miter/>
            </a:ln>
          </p:spPr>
          <p:txBody>
            <a:bodyPr rtlCol="0" anchor="ctr"/>
            <a:lstStyle/>
            <a:p>
              <a:endParaRPr lang="en-GB" dirty="0">
                <a:latin typeface="Poppins" panose="00000500000000000000" pitchFamily="2" charset="0"/>
              </a:endParaRPr>
            </a:p>
          </p:txBody>
        </p:sp>
        <p:grpSp>
          <p:nvGrpSpPr>
            <p:cNvPr id="36" name="Group 35">
              <a:extLst>
                <a:ext uri="{FF2B5EF4-FFF2-40B4-BE49-F238E27FC236}">
                  <a16:creationId xmlns:a16="http://schemas.microsoft.com/office/drawing/2014/main" id="{F6807F78-A8CD-D0C9-FCC6-5D7D7B3A9FE0}"/>
                </a:ext>
              </a:extLst>
            </p:cNvPr>
            <p:cNvGrpSpPr/>
            <p:nvPr/>
          </p:nvGrpSpPr>
          <p:grpSpPr>
            <a:xfrm>
              <a:off x="3253835" y="590885"/>
              <a:ext cx="1784905" cy="1784886"/>
              <a:chOff x="3284601" y="707773"/>
              <a:chExt cx="1662287" cy="1662269"/>
            </a:xfrm>
          </p:grpSpPr>
          <p:sp>
            <p:nvSpPr>
              <p:cNvPr id="43" name="Freeform: Shape 42">
                <a:extLst>
                  <a:ext uri="{FF2B5EF4-FFF2-40B4-BE49-F238E27FC236}">
                    <a16:creationId xmlns:a16="http://schemas.microsoft.com/office/drawing/2014/main" id="{CB0D2CE3-6F07-9A38-A8D9-F00DC37B65FB}"/>
                  </a:ext>
                </a:extLst>
              </p:cNvPr>
              <p:cNvSpPr/>
              <p:nvPr/>
            </p:nvSpPr>
            <p:spPr>
              <a:xfrm>
                <a:off x="4015701" y="707773"/>
                <a:ext cx="193101" cy="184773"/>
              </a:xfrm>
              <a:custGeom>
                <a:avLst/>
                <a:gdLst>
                  <a:gd name="connsiteX0" fmla="*/ 221617 w 400652"/>
                  <a:gd name="connsiteY0" fmla="*/ 15526 h 383372"/>
                  <a:gd name="connsiteX1" fmla="*/ 258578 w 400652"/>
                  <a:gd name="connsiteY1" fmla="*/ 129213 h 383372"/>
                  <a:gd name="connsiteX2" fmla="*/ 378130 w 400652"/>
                  <a:gd name="connsiteY2" fmla="*/ 129213 h 383372"/>
                  <a:gd name="connsiteX3" fmla="*/ 391328 w 400652"/>
                  <a:gd name="connsiteY3" fmla="*/ 169883 h 383372"/>
                  <a:gd name="connsiteX4" fmla="*/ 294633 w 400652"/>
                  <a:gd name="connsiteY4" fmla="*/ 240140 h 383372"/>
                  <a:gd name="connsiteX5" fmla="*/ 331594 w 400652"/>
                  <a:gd name="connsiteY5" fmla="*/ 353827 h 383372"/>
                  <a:gd name="connsiteX6" fmla="*/ 297005 w 400652"/>
                  <a:gd name="connsiteY6" fmla="*/ 378970 h 383372"/>
                  <a:gd name="connsiteX7" fmla="*/ 200311 w 400652"/>
                  <a:gd name="connsiteY7" fmla="*/ 308714 h 383372"/>
                  <a:gd name="connsiteX8" fmla="*/ 103617 w 400652"/>
                  <a:gd name="connsiteY8" fmla="*/ 378970 h 383372"/>
                  <a:gd name="connsiteX9" fmla="*/ 69028 w 400652"/>
                  <a:gd name="connsiteY9" fmla="*/ 353827 h 383372"/>
                  <a:gd name="connsiteX10" fmla="*/ 105989 w 400652"/>
                  <a:gd name="connsiteY10" fmla="*/ 240140 h 383372"/>
                  <a:gd name="connsiteX11" fmla="*/ 9295 w 400652"/>
                  <a:gd name="connsiteY11" fmla="*/ 169883 h 383372"/>
                  <a:gd name="connsiteX12" fmla="*/ 22492 w 400652"/>
                  <a:gd name="connsiteY12" fmla="*/ 129213 h 383372"/>
                  <a:gd name="connsiteX13" fmla="*/ 142045 w 400652"/>
                  <a:gd name="connsiteY13" fmla="*/ 129213 h 383372"/>
                  <a:gd name="connsiteX14" fmla="*/ 179006 w 400652"/>
                  <a:gd name="connsiteY14" fmla="*/ 15526 h 383372"/>
                  <a:gd name="connsiteX15" fmla="*/ 221617 w 400652"/>
                  <a:gd name="connsiteY15" fmla="*/ 15526 h 38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652" h="383372">
                    <a:moveTo>
                      <a:pt x="221617" y="15526"/>
                    </a:moveTo>
                    <a:lnTo>
                      <a:pt x="258578" y="129213"/>
                    </a:lnTo>
                    <a:lnTo>
                      <a:pt x="378130" y="129213"/>
                    </a:lnTo>
                    <a:cubicBezTo>
                      <a:pt x="399910" y="129213"/>
                      <a:pt x="408967" y="157074"/>
                      <a:pt x="391328" y="169883"/>
                    </a:cubicBezTo>
                    <a:lnTo>
                      <a:pt x="294633" y="240140"/>
                    </a:lnTo>
                    <a:lnTo>
                      <a:pt x="331594" y="353827"/>
                    </a:lnTo>
                    <a:cubicBezTo>
                      <a:pt x="338323" y="374528"/>
                      <a:pt x="314645" y="391737"/>
                      <a:pt x="297005" y="378970"/>
                    </a:cubicBezTo>
                    <a:lnTo>
                      <a:pt x="200311" y="308714"/>
                    </a:lnTo>
                    <a:lnTo>
                      <a:pt x="103617" y="378970"/>
                    </a:lnTo>
                    <a:cubicBezTo>
                      <a:pt x="86021" y="391780"/>
                      <a:pt x="62300" y="374571"/>
                      <a:pt x="69028" y="353827"/>
                    </a:cubicBezTo>
                    <a:lnTo>
                      <a:pt x="105989" y="240140"/>
                    </a:lnTo>
                    <a:lnTo>
                      <a:pt x="9295" y="169883"/>
                    </a:lnTo>
                    <a:cubicBezTo>
                      <a:pt x="-8302" y="157074"/>
                      <a:pt x="755" y="129213"/>
                      <a:pt x="22492" y="129213"/>
                    </a:cubicBezTo>
                    <a:lnTo>
                      <a:pt x="142045" y="129213"/>
                    </a:lnTo>
                    <a:lnTo>
                      <a:pt x="179006" y="15526"/>
                    </a:lnTo>
                    <a:cubicBezTo>
                      <a:pt x="185604" y="-5175"/>
                      <a:pt x="214889" y="-5175"/>
                      <a:pt x="221617" y="1552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44" name="Freeform: Shape 43">
                <a:extLst>
                  <a:ext uri="{FF2B5EF4-FFF2-40B4-BE49-F238E27FC236}">
                    <a16:creationId xmlns:a16="http://schemas.microsoft.com/office/drawing/2014/main" id="{93C8BF28-1E5E-7749-0E0D-509C4FEC89A6}"/>
                  </a:ext>
                </a:extLst>
              </p:cNvPr>
              <p:cNvSpPr/>
              <p:nvPr/>
            </p:nvSpPr>
            <p:spPr>
              <a:xfrm>
                <a:off x="3514482" y="941112"/>
                <a:ext cx="191055" cy="191061"/>
              </a:xfrm>
              <a:custGeom>
                <a:avLst/>
                <a:gdLst>
                  <a:gd name="connsiteX0" fmla="*/ 67175 w 396406"/>
                  <a:gd name="connsiteY0" fmla="*/ 36942 h 396420"/>
                  <a:gd name="connsiteX1" fmla="*/ 173702 w 396406"/>
                  <a:gd name="connsiteY1" fmla="*/ 91197 h 396420"/>
                  <a:gd name="connsiteX2" fmla="*/ 258234 w 396406"/>
                  <a:gd name="connsiteY2" fmla="*/ 6665 h 396420"/>
                  <a:gd name="connsiteX3" fmla="*/ 296317 w 396406"/>
                  <a:gd name="connsiteY3" fmla="*/ 26073 h 396420"/>
                  <a:gd name="connsiteX4" fmla="*/ 277599 w 396406"/>
                  <a:gd name="connsiteY4" fmla="*/ 144159 h 396420"/>
                  <a:gd name="connsiteX5" fmla="*/ 384127 w 396406"/>
                  <a:gd name="connsiteY5" fmla="*/ 198415 h 396420"/>
                  <a:gd name="connsiteX6" fmla="*/ 377442 w 396406"/>
                  <a:gd name="connsiteY6" fmla="*/ 240638 h 396420"/>
                  <a:gd name="connsiteX7" fmla="*/ 259356 w 396406"/>
                  <a:gd name="connsiteY7" fmla="*/ 259356 h 396420"/>
                  <a:gd name="connsiteX8" fmla="*/ 240638 w 396406"/>
                  <a:gd name="connsiteY8" fmla="*/ 377442 h 396420"/>
                  <a:gd name="connsiteX9" fmla="*/ 198415 w 396406"/>
                  <a:gd name="connsiteY9" fmla="*/ 384127 h 396420"/>
                  <a:gd name="connsiteX10" fmla="*/ 144159 w 396406"/>
                  <a:gd name="connsiteY10" fmla="*/ 277599 h 396420"/>
                  <a:gd name="connsiteX11" fmla="*/ 26073 w 396406"/>
                  <a:gd name="connsiteY11" fmla="*/ 296317 h 396420"/>
                  <a:gd name="connsiteX12" fmla="*/ 6665 w 396406"/>
                  <a:gd name="connsiteY12" fmla="*/ 258234 h 396420"/>
                  <a:gd name="connsiteX13" fmla="*/ 91197 w 396406"/>
                  <a:gd name="connsiteY13" fmla="*/ 173702 h 396420"/>
                  <a:gd name="connsiteX14" fmla="*/ 36942 w 396406"/>
                  <a:gd name="connsiteY14" fmla="*/ 67175 h 396420"/>
                  <a:gd name="connsiteX15" fmla="*/ 67175 w 396406"/>
                  <a:gd name="connsiteY15" fmla="*/ 36942 h 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06" h="396420">
                    <a:moveTo>
                      <a:pt x="67175" y="36942"/>
                    </a:moveTo>
                    <a:lnTo>
                      <a:pt x="173702" y="91197"/>
                    </a:lnTo>
                    <a:lnTo>
                      <a:pt x="258234" y="6665"/>
                    </a:lnTo>
                    <a:cubicBezTo>
                      <a:pt x="273631" y="-8731"/>
                      <a:pt x="299724" y="4552"/>
                      <a:pt x="296317" y="26073"/>
                    </a:cubicBezTo>
                    <a:lnTo>
                      <a:pt x="277599" y="144159"/>
                    </a:lnTo>
                    <a:lnTo>
                      <a:pt x="384127" y="198415"/>
                    </a:lnTo>
                    <a:cubicBezTo>
                      <a:pt x="403534" y="208291"/>
                      <a:pt x="398920" y="237231"/>
                      <a:pt x="377442" y="240638"/>
                    </a:cubicBezTo>
                    <a:lnTo>
                      <a:pt x="259356" y="259356"/>
                    </a:lnTo>
                    <a:lnTo>
                      <a:pt x="240638" y="377442"/>
                    </a:lnTo>
                    <a:cubicBezTo>
                      <a:pt x="237231" y="398963"/>
                      <a:pt x="208291" y="403534"/>
                      <a:pt x="198415" y="384127"/>
                    </a:cubicBezTo>
                    <a:lnTo>
                      <a:pt x="144159" y="277599"/>
                    </a:lnTo>
                    <a:lnTo>
                      <a:pt x="26073" y="296317"/>
                    </a:lnTo>
                    <a:cubicBezTo>
                      <a:pt x="4552" y="299724"/>
                      <a:pt x="-8731" y="273631"/>
                      <a:pt x="6665" y="258234"/>
                    </a:cubicBezTo>
                    <a:lnTo>
                      <a:pt x="91197" y="173702"/>
                    </a:lnTo>
                    <a:lnTo>
                      <a:pt x="36942" y="67175"/>
                    </a:lnTo>
                    <a:cubicBezTo>
                      <a:pt x="27065" y="47767"/>
                      <a:pt x="47767" y="27065"/>
                      <a:pt x="67175" y="36942"/>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45" name="Freeform: Shape 44">
                <a:extLst>
                  <a:ext uri="{FF2B5EF4-FFF2-40B4-BE49-F238E27FC236}">
                    <a16:creationId xmlns:a16="http://schemas.microsoft.com/office/drawing/2014/main" id="{DE18924F-4744-D305-3B90-F128108FD084}"/>
                  </a:ext>
                </a:extLst>
              </p:cNvPr>
              <p:cNvSpPr/>
              <p:nvPr/>
            </p:nvSpPr>
            <p:spPr>
              <a:xfrm>
                <a:off x="3284601" y="1443297"/>
                <a:ext cx="184764" cy="193142"/>
              </a:xfrm>
              <a:custGeom>
                <a:avLst/>
                <a:gdLst>
                  <a:gd name="connsiteX0" fmla="*/ 15532 w 383354"/>
                  <a:gd name="connsiteY0" fmla="*/ 179036 h 400738"/>
                  <a:gd name="connsiteX1" fmla="*/ 129219 w 383354"/>
                  <a:gd name="connsiteY1" fmla="*/ 142075 h 400738"/>
                  <a:gd name="connsiteX2" fmla="*/ 129219 w 383354"/>
                  <a:gd name="connsiteY2" fmla="*/ 22522 h 400738"/>
                  <a:gd name="connsiteX3" fmla="*/ 169889 w 383354"/>
                  <a:gd name="connsiteY3" fmla="*/ 9325 h 400738"/>
                  <a:gd name="connsiteX4" fmla="*/ 240145 w 383354"/>
                  <a:gd name="connsiteY4" fmla="*/ 106019 h 400738"/>
                  <a:gd name="connsiteX5" fmla="*/ 353832 w 383354"/>
                  <a:gd name="connsiteY5" fmla="*/ 69058 h 400738"/>
                  <a:gd name="connsiteX6" fmla="*/ 378976 w 383354"/>
                  <a:gd name="connsiteY6" fmla="*/ 103647 h 400738"/>
                  <a:gd name="connsiteX7" fmla="*/ 308676 w 383354"/>
                  <a:gd name="connsiteY7" fmla="*/ 200427 h 400738"/>
                  <a:gd name="connsiteX8" fmla="*/ 378933 w 383354"/>
                  <a:gd name="connsiteY8" fmla="*/ 297122 h 400738"/>
                  <a:gd name="connsiteX9" fmla="*/ 353789 w 383354"/>
                  <a:gd name="connsiteY9" fmla="*/ 331711 h 400738"/>
                  <a:gd name="connsiteX10" fmla="*/ 240102 w 383354"/>
                  <a:gd name="connsiteY10" fmla="*/ 294750 h 400738"/>
                  <a:gd name="connsiteX11" fmla="*/ 169846 w 383354"/>
                  <a:gd name="connsiteY11" fmla="*/ 391444 h 400738"/>
                  <a:gd name="connsiteX12" fmla="*/ 129175 w 383354"/>
                  <a:gd name="connsiteY12" fmla="*/ 378246 h 400738"/>
                  <a:gd name="connsiteX13" fmla="*/ 129175 w 383354"/>
                  <a:gd name="connsiteY13" fmla="*/ 258694 h 400738"/>
                  <a:gd name="connsiteX14" fmla="*/ 15489 w 383354"/>
                  <a:gd name="connsiteY14" fmla="*/ 221733 h 400738"/>
                  <a:gd name="connsiteX15" fmla="*/ 15532 w 383354"/>
                  <a:gd name="connsiteY15" fmla="*/ 179036 h 4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354" h="400738">
                    <a:moveTo>
                      <a:pt x="15532" y="179036"/>
                    </a:moveTo>
                    <a:lnTo>
                      <a:pt x="129219" y="142075"/>
                    </a:lnTo>
                    <a:lnTo>
                      <a:pt x="129219" y="22522"/>
                    </a:lnTo>
                    <a:cubicBezTo>
                      <a:pt x="129219" y="742"/>
                      <a:pt x="157080" y="-8315"/>
                      <a:pt x="169889" y="9325"/>
                    </a:cubicBezTo>
                    <a:lnTo>
                      <a:pt x="240145" y="106019"/>
                    </a:lnTo>
                    <a:lnTo>
                      <a:pt x="353832" y="69058"/>
                    </a:lnTo>
                    <a:cubicBezTo>
                      <a:pt x="374534" y="62330"/>
                      <a:pt x="391742" y="86007"/>
                      <a:pt x="378976" y="103647"/>
                    </a:cubicBezTo>
                    <a:lnTo>
                      <a:pt x="308676" y="200427"/>
                    </a:lnTo>
                    <a:lnTo>
                      <a:pt x="378933" y="297122"/>
                    </a:lnTo>
                    <a:cubicBezTo>
                      <a:pt x="391742" y="314718"/>
                      <a:pt x="374534" y="338439"/>
                      <a:pt x="353789" y="331711"/>
                    </a:cubicBezTo>
                    <a:lnTo>
                      <a:pt x="240102" y="294750"/>
                    </a:lnTo>
                    <a:lnTo>
                      <a:pt x="169846" y="391444"/>
                    </a:lnTo>
                    <a:cubicBezTo>
                      <a:pt x="157036" y="409040"/>
                      <a:pt x="129175" y="399983"/>
                      <a:pt x="129175" y="378246"/>
                    </a:cubicBezTo>
                    <a:lnTo>
                      <a:pt x="129175" y="258694"/>
                    </a:lnTo>
                    <a:lnTo>
                      <a:pt x="15489" y="221733"/>
                    </a:lnTo>
                    <a:cubicBezTo>
                      <a:pt x="-5170" y="215091"/>
                      <a:pt x="-5170" y="185764"/>
                      <a:pt x="15532" y="17903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46" name="Freeform: Shape 45">
                <a:extLst>
                  <a:ext uri="{FF2B5EF4-FFF2-40B4-BE49-F238E27FC236}">
                    <a16:creationId xmlns:a16="http://schemas.microsoft.com/office/drawing/2014/main" id="{AF2790B7-8954-8541-6464-7470AE1E3CBB}"/>
                  </a:ext>
                </a:extLst>
              </p:cNvPr>
              <p:cNvSpPr/>
              <p:nvPr/>
            </p:nvSpPr>
            <p:spPr>
              <a:xfrm>
                <a:off x="3514483" y="1947209"/>
                <a:ext cx="191061" cy="191055"/>
              </a:xfrm>
              <a:custGeom>
                <a:avLst/>
                <a:gdLst>
                  <a:gd name="connsiteX0" fmla="*/ 36942 w 396420"/>
                  <a:gd name="connsiteY0" fmla="*/ 329232 h 396406"/>
                  <a:gd name="connsiteX1" fmla="*/ 91197 w 396420"/>
                  <a:gd name="connsiteY1" fmla="*/ 222704 h 396406"/>
                  <a:gd name="connsiteX2" fmla="*/ 6665 w 396420"/>
                  <a:gd name="connsiteY2" fmla="*/ 138172 h 396406"/>
                  <a:gd name="connsiteX3" fmla="*/ 26073 w 396420"/>
                  <a:gd name="connsiteY3" fmla="*/ 100090 h 396406"/>
                  <a:gd name="connsiteX4" fmla="*/ 144159 w 396420"/>
                  <a:gd name="connsiteY4" fmla="*/ 118808 h 396406"/>
                  <a:gd name="connsiteX5" fmla="*/ 198415 w 396420"/>
                  <a:gd name="connsiteY5" fmla="*/ 12280 h 396406"/>
                  <a:gd name="connsiteX6" fmla="*/ 240638 w 396420"/>
                  <a:gd name="connsiteY6" fmla="*/ 18965 h 396406"/>
                  <a:gd name="connsiteX7" fmla="*/ 259356 w 396420"/>
                  <a:gd name="connsiteY7" fmla="*/ 137051 h 396406"/>
                  <a:gd name="connsiteX8" fmla="*/ 377442 w 396420"/>
                  <a:gd name="connsiteY8" fmla="*/ 155769 h 396406"/>
                  <a:gd name="connsiteX9" fmla="*/ 384127 w 396420"/>
                  <a:gd name="connsiteY9" fmla="*/ 197992 h 396406"/>
                  <a:gd name="connsiteX10" fmla="*/ 277599 w 396420"/>
                  <a:gd name="connsiteY10" fmla="*/ 252247 h 396406"/>
                  <a:gd name="connsiteX11" fmla="*/ 296317 w 396420"/>
                  <a:gd name="connsiteY11" fmla="*/ 370333 h 396406"/>
                  <a:gd name="connsiteX12" fmla="*/ 258234 w 396420"/>
                  <a:gd name="connsiteY12" fmla="*/ 389741 h 396406"/>
                  <a:gd name="connsiteX13" fmla="*/ 173702 w 396420"/>
                  <a:gd name="connsiteY13" fmla="*/ 305209 h 396406"/>
                  <a:gd name="connsiteX14" fmla="*/ 67175 w 396420"/>
                  <a:gd name="connsiteY14" fmla="*/ 359465 h 396406"/>
                  <a:gd name="connsiteX15" fmla="*/ 36942 w 396420"/>
                  <a:gd name="connsiteY15" fmla="*/ 329232 h 39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20" h="396406">
                    <a:moveTo>
                      <a:pt x="36942" y="329232"/>
                    </a:moveTo>
                    <a:lnTo>
                      <a:pt x="91197" y="222704"/>
                    </a:lnTo>
                    <a:lnTo>
                      <a:pt x="6665" y="138172"/>
                    </a:lnTo>
                    <a:cubicBezTo>
                      <a:pt x="-8731" y="122775"/>
                      <a:pt x="4552" y="96683"/>
                      <a:pt x="26073" y="100090"/>
                    </a:cubicBezTo>
                    <a:lnTo>
                      <a:pt x="144159" y="118808"/>
                    </a:lnTo>
                    <a:lnTo>
                      <a:pt x="198415" y="12280"/>
                    </a:lnTo>
                    <a:cubicBezTo>
                      <a:pt x="208291" y="-7128"/>
                      <a:pt x="237231" y="-2513"/>
                      <a:pt x="240638" y="18965"/>
                    </a:cubicBezTo>
                    <a:lnTo>
                      <a:pt x="259356" y="137051"/>
                    </a:lnTo>
                    <a:lnTo>
                      <a:pt x="377442" y="155769"/>
                    </a:lnTo>
                    <a:cubicBezTo>
                      <a:pt x="398963" y="159176"/>
                      <a:pt x="403534" y="188115"/>
                      <a:pt x="384127" y="197992"/>
                    </a:cubicBezTo>
                    <a:lnTo>
                      <a:pt x="277599" y="252247"/>
                    </a:lnTo>
                    <a:lnTo>
                      <a:pt x="296317" y="370333"/>
                    </a:lnTo>
                    <a:cubicBezTo>
                      <a:pt x="299724" y="391854"/>
                      <a:pt x="273631" y="405138"/>
                      <a:pt x="258234" y="389741"/>
                    </a:cubicBezTo>
                    <a:lnTo>
                      <a:pt x="173702" y="305209"/>
                    </a:lnTo>
                    <a:lnTo>
                      <a:pt x="67175" y="359465"/>
                    </a:lnTo>
                    <a:cubicBezTo>
                      <a:pt x="47767" y="369298"/>
                      <a:pt x="27065" y="348597"/>
                      <a:pt x="36942" y="329232"/>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47" name="Freeform: Shape 46">
                <a:extLst>
                  <a:ext uri="{FF2B5EF4-FFF2-40B4-BE49-F238E27FC236}">
                    <a16:creationId xmlns:a16="http://schemas.microsoft.com/office/drawing/2014/main" id="{00B93272-3C31-D6C7-77D6-5C11F094F6F8}"/>
                  </a:ext>
                </a:extLst>
              </p:cNvPr>
              <p:cNvSpPr/>
              <p:nvPr/>
            </p:nvSpPr>
            <p:spPr>
              <a:xfrm>
                <a:off x="4015559" y="2185269"/>
                <a:ext cx="193101" cy="184773"/>
              </a:xfrm>
              <a:custGeom>
                <a:avLst/>
                <a:gdLst>
                  <a:gd name="connsiteX0" fmla="*/ 179036 w 400652"/>
                  <a:gd name="connsiteY0" fmla="*/ 367846 h 383372"/>
                  <a:gd name="connsiteX1" fmla="*/ 142075 w 400652"/>
                  <a:gd name="connsiteY1" fmla="*/ 254159 h 383372"/>
                  <a:gd name="connsiteX2" fmla="*/ 22522 w 400652"/>
                  <a:gd name="connsiteY2" fmla="*/ 254159 h 383372"/>
                  <a:gd name="connsiteX3" fmla="*/ 9325 w 400652"/>
                  <a:gd name="connsiteY3" fmla="*/ 213489 h 383372"/>
                  <a:gd name="connsiteX4" fmla="*/ 106019 w 400652"/>
                  <a:gd name="connsiteY4" fmla="*/ 143233 h 383372"/>
                  <a:gd name="connsiteX5" fmla="*/ 69058 w 400652"/>
                  <a:gd name="connsiteY5" fmla="*/ 29546 h 383372"/>
                  <a:gd name="connsiteX6" fmla="*/ 103647 w 400652"/>
                  <a:gd name="connsiteY6" fmla="*/ 4402 h 383372"/>
                  <a:gd name="connsiteX7" fmla="*/ 200341 w 400652"/>
                  <a:gd name="connsiteY7" fmla="*/ 74658 h 383372"/>
                  <a:gd name="connsiteX8" fmla="*/ 297035 w 400652"/>
                  <a:gd name="connsiteY8" fmla="*/ 4402 h 383372"/>
                  <a:gd name="connsiteX9" fmla="*/ 331624 w 400652"/>
                  <a:gd name="connsiteY9" fmla="*/ 29546 h 383372"/>
                  <a:gd name="connsiteX10" fmla="*/ 294663 w 400652"/>
                  <a:gd name="connsiteY10" fmla="*/ 143233 h 383372"/>
                  <a:gd name="connsiteX11" fmla="*/ 391357 w 400652"/>
                  <a:gd name="connsiteY11" fmla="*/ 213489 h 383372"/>
                  <a:gd name="connsiteX12" fmla="*/ 378160 w 400652"/>
                  <a:gd name="connsiteY12" fmla="*/ 254159 h 383372"/>
                  <a:gd name="connsiteX13" fmla="*/ 258608 w 400652"/>
                  <a:gd name="connsiteY13" fmla="*/ 254159 h 383372"/>
                  <a:gd name="connsiteX14" fmla="*/ 221647 w 400652"/>
                  <a:gd name="connsiteY14" fmla="*/ 367846 h 383372"/>
                  <a:gd name="connsiteX15" fmla="*/ 179036 w 400652"/>
                  <a:gd name="connsiteY15" fmla="*/ 367846 h 38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652" h="383372">
                    <a:moveTo>
                      <a:pt x="179036" y="367846"/>
                    </a:moveTo>
                    <a:lnTo>
                      <a:pt x="142075" y="254159"/>
                    </a:lnTo>
                    <a:lnTo>
                      <a:pt x="22522" y="254159"/>
                    </a:lnTo>
                    <a:cubicBezTo>
                      <a:pt x="742" y="254159"/>
                      <a:pt x="-8315" y="226298"/>
                      <a:pt x="9325" y="213489"/>
                    </a:cubicBezTo>
                    <a:lnTo>
                      <a:pt x="106019" y="143233"/>
                    </a:lnTo>
                    <a:lnTo>
                      <a:pt x="69058" y="29546"/>
                    </a:lnTo>
                    <a:cubicBezTo>
                      <a:pt x="62330" y="8844"/>
                      <a:pt x="86007" y="-8364"/>
                      <a:pt x="103647" y="4402"/>
                    </a:cubicBezTo>
                    <a:lnTo>
                      <a:pt x="200341" y="74658"/>
                    </a:lnTo>
                    <a:lnTo>
                      <a:pt x="297035" y="4402"/>
                    </a:lnTo>
                    <a:cubicBezTo>
                      <a:pt x="314632" y="-8407"/>
                      <a:pt x="338352" y="8801"/>
                      <a:pt x="331624" y="29546"/>
                    </a:cubicBezTo>
                    <a:lnTo>
                      <a:pt x="294663" y="143233"/>
                    </a:lnTo>
                    <a:lnTo>
                      <a:pt x="391357" y="213489"/>
                    </a:lnTo>
                    <a:cubicBezTo>
                      <a:pt x="408954" y="226298"/>
                      <a:pt x="399897" y="254159"/>
                      <a:pt x="378160" y="254159"/>
                    </a:cubicBezTo>
                    <a:lnTo>
                      <a:pt x="258608" y="254159"/>
                    </a:lnTo>
                    <a:lnTo>
                      <a:pt x="221647" y="367846"/>
                    </a:lnTo>
                    <a:cubicBezTo>
                      <a:pt x="215048" y="388548"/>
                      <a:pt x="185764" y="388548"/>
                      <a:pt x="179036" y="36784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48" name="Freeform: Shape 47">
                <a:extLst>
                  <a:ext uri="{FF2B5EF4-FFF2-40B4-BE49-F238E27FC236}">
                    <a16:creationId xmlns:a16="http://schemas.microsoft.com/office/drawing/2014/main" id="{F4EFE8E6-0F58-2C6F-5CA6-2A2553534446}"/>
                  </a:ext>
                </a:extLst>
              </p:cNvPr>
              <p:cNvSpPr/>
              <p:nvPr/>
            </p:nvSpPr>
            <p:spPr>
              <a:xfrm>
                <a:off x="4520584" y="1947163"/>
                <a:ext cx="191055" cy="191061"/>
              </a:xfrm>
              <a:custGeom>
                <a:avLst/>
                <a:gdLst>
                  <a:gd name="connsiteX0" fmla="*/ 329232 w 396406"/>
                  <a:gd name="connsiteY0" fmla="*/ 359479 h 396420"/>
                  <a:gd name="connsiteX1" fmla="*/ 222704 w 396406"/>
                  <a:gd name="connsiteY1" fmla="*/ 305223 h 396420"/>
                  <a:gd name="connsiteX2" fmla="*/ 138172 w 396406"/>
                  <a:gd name="connsiteY2" fmla="*/ 389755 h 396420"/>
                  <a:gd name="connsiteX3" fmla="*/ 100090 w 396406"/>
                  <a:gd name="connsiteY3" fmla="*/ 370347 h 396420"/>
                  <a:gd name="connsiteX4" fmla="*/ 118808 w 396406"/>
                  <a:gd name="connsiteY4" fmla="*/ 252261 h 396420"/>
                  <a:gd name="connsiteX5" fmla="*/ 12280 w 396406"/>
                  <a:gd name="connsiteY5" fmla="*/ 198005 h 396420"/>
                  <a:gd name="connsiteX6" fmla="*/ 18965 w 396406"/>
                  <a:gd name="connsiteY6" fmla="*/ 155783 h 396420"/>
                  <a:gd name="connsiteX7" fmla="*/ 137051 w 396406"/>
                  <a:gd name="connsiteY7" fmla="*/ 137065 h 396420"/>
                  <a:gd name="connsiteX8" fmla="*/ 155769 w 396406"/>
                  <a:gd name="connsiteY8" fmla="*/ 18979 h 396420"/>
                  <a:gd name="connsiteX9" fmla="*/ 197992 w 396406"/>
                  <a:gd name="connsiteY9" fmla="*/ 12294 h 396420"/>
                  <a:gd name="connsiteX10" fmla="*/ 252247 w 396406"/>
                  <a:gd name="connsiteY10" fmla="*/ 118821 h 396420"/>
                  <a:gd name="connsiteX11" fmla="*/ 370333 w 396406"/>
                  <a:gd name="connsiteY11" fmla="*/ 100104 h 396420"/>
                  <a:gd name="connsiteX12" fmla="*/ 389741 w 396406"/>
                  <a:gd name="connsiteY12" fmla="*/ 138186 h 396420"/>
                  <a:gd name="connsiteX13" fmla="*/ 305209 w 396406"/>
                  <a:gd name="connsiteY13" fmla="*/ 222718 h 396420"/>
                  <a:gd name="connsiteX14" fmla="*/ 359465 w 396406"/>
                  <a:gd name="connsiteY14" fmla="*/ 329246 h 396420"/>
                  <a:gd name="connsiteX15" fmla="*/ 329232 w 396406"/>
                  <a:gd name="connsiteY15" fmla="*/ 359479 h 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06" h="396420">
                    <a:moveTo>
                      <a:pt x="329232" y="359479"/>
                    </a:moveTo>
                    <a:lnTo>
                      <a:pt x="222704" y="305223"/>
                    </a:lnTo>
                    <a:lnTo>
                      <a:pt x="138172" y="389755"/>
                    </a:lnTo>
                    <a:cubicBezTo>
                      <a:pt x="122775" y="405152"/>
                      <a:pt x="96683" y="391868"/>
                      <a:pt x="100090" y="370347"/>
                    </a:cubicBezTo>
                    <a:lnTo>
                      <a:pt x="118808" y="252261"/>
                    </a:lnTo>
                    <a:lnTo>
                      <a:pt x="12280" y="198005"/>
                    </a:lnTo>
                    <a:cubicBezTo>
                      <a:pt x="-7128" y="188129"/>
                      <a:pt x="-2513" y="159190"/>
                      <a:pt x="18965" y="155783"/>
                    </a:cubicBezTo>
                    <a:lnTo>
                      <a:pt x="137051" y="137065"/>
                    </a:lnTo>
                    <a:lnTo>
                      <a:pt x="155769" y="18979"/>
                    </a:lnTo>
                    <a:cubicBezTo>
                      <a:pt x="159176" y="-2542"/>
                      <a:pt x="188115" y="-7114"/>
                      <a:pt x="197992" y="12294"/>
                    </a:cubicBezTo>
                    <a:lnTo>
                      <a:pt x="252247" y="118821"/>
                    </a:lnTo>
                    <a:lnTo>
                      <a:pt x="370333" y="100104"/>
                    </a:lnTo>
                    <a:cubicBezTo>
                      <a:pt x="391855" y="96696"/>
                      <a:pt x="405138" y="122789"/>
                      <a:pt x="389741" y="138186"/>
                    </a:cubicBezTo>
                    <a:lnTo>
                      <a:pt x="305209" y="222718"/>
                    </a:lnTo>
                    <a:lnTo>
                      <a:pt x="359465" y="329246"/>
                    </a:lnTo>
                    <a:cubicBezTo>
                      <a:pt x="369341" y="348653"/>
                      <a:pt x="348596" y="369355"/>
                      <a:pt x="329232" y="359479"/>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49" name="Freeform: Shape 48">
                <a:extLst>
                  <a:ext uri="{FF2B5EF4-FFF2-40B4-BE49-F238E27FC236}">
                    <a16:creationId xmlns:a16="http://schemas.microsoft.com/office/drawing/2014/main" id="{8D7202BD-6863-0128-6EED-A9D38C3C27BA}"/>
                  </a:ext>
                </a:extLst>
              </p:cNvPr>
              <p:cNvSpPr/>
              <p:nvPr/>
            </p:nvSpPr>
            <p:spPr>
              <a:xfrm>
                <a:off x="4762124" y="1443402"/>
                <a:ext cx="184764" cy="193142"/>
              </a:xfrm>
              <a:custGeom>
                <a:avLst/>
                <a:gdLst>
                  <a:gd name="connsiteX0" fmla="*/ 367823 w 383354"/>
                  <a:gd name="connsiteY0" fmla="*/ 221703 h 400738"/>
                  <a:gd name="connsiteX1" fmla="*/ 254136 w 383354"/>
                  <a:gd name="connsiteY1" fmla="*/ 258664 h 400738"/>
                  <a:gd name="connsiteX2" fmla="*/ 254136 w 383354"/>
                  <a:gd name="connsiteY2" fmla="*/ 378216 h 400738"/>
                  <a:gd name="connsiteX3" fmla="*/ 213466 w 383354"/>
                  <a:gd name="connsiteY3" fmla="*/ 391414 h 400738"/>
                  <a:gd name="connsiteX4" fmla="*/ 143209 w 383354"/>
                  <a:gd name="connsiteY4" fmla="*/ 294720 h 400738"/>
                  <a:gd name="connsiteX5" fmla="*/ 29522 w 383354"/>
                  <a:gd name="connsiteY5" fmla="*/ 331681 h 400738"/>
                  <a:gd name="connsiteX6" fmla="*/ 4378 w 383354"/>
                  <a:gd name="connsiteY6" fmla="*/ 297092 h 400738"/>
                  <a:gd name="connsiteX7" fmla="*/ 74678 w 383354"/>
                  <a:gd name="connsiteY7" fmla="*/ 200311 h 400738"/>
                  <a:gd name="connsiteX8" fmla="*/ 4421 w 383354"/>
                  <a:gd name="connsiteY8" fmla="*/ 103617 h 400738"/>
                  <a:gd name="connsiteX9" fmla="*/ 29565 w 383354"/>
                  <a:gd name="connsiteY9" fmla="*/ 69028 h 400738"/>
                  <a:gd name="connsiteX10" fmla="*/ 143252 w 383354"/>
                  <a:gd name="connsiteY10" fmla="*/ 105989 h 400738"/>
                  <a:gd name="connsiteX11" fmla="*/ 213509 w 383354"/>
                  <a:gd name="connsiteY11" fmla="*/ 9295 h 400738"/>
                  <a:gd name="connsiteX12" fmla="*/ 254179 w 383354"/>
                  <a:gd name="connsiteY12" fmla="*/ 22492 h 400738"/>
                  <a:gd name="connsiteX13" fmla="*/ 254179 w 383354"/>
                  <a:gd name="connsiteY13" fmla="*/ 142044 h 400738"/>
                  <a:gd name="connsiteX14" fmla="*/ 367866 w 383354"/>
                  <a:gd name="connsiteY14" fmla="*/ 179006 h 400738"/>
                  <a:gd name="connsiteX15" fmla="*/ 367823 w 383354"/>
                  <a:gd name="connsiteY15" fmla="*/ 221703 h 4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354" h="400738">
                    <a:moveTo>
                      <a:pt x="367823" y="221703"/>
                    </a:moveTo>
                    <a:lnTo>
                      <a:pt x="254136" y="258664"/>
                    </a:lnTo>
                    <a:lnTo>
                      <a:pt x="254136" y="378216"/>
                    </a:lnTo>
                    <a:cubicBezTo>
                      <a:pt x="254136" y="399996"/>
                      <a:pt x="226275" y="409053"/>
                      <a:pt x="213466" y="391414"/>
                    </a:cubicBezTo>
                    <a:lnTo>
                      <a:pt x="143209" y="294720"/>
                    </a:lnTo>
                    <a:lnTo>
                      <a:pt x="29522" y="331681"/>
                    </a:lnTo>
                    <a:cubicBezTo>
                      <a:pt x="8821" y="338409"/>
                      <a:pt x="-8388" y="314731"/>
                      <a:pt x="4378" y="297092"/>
                    </a:cubicBezTo>
                    <a:lnTo>
                      <a:pt x="74678" y="200311"/>
                    </a:lnTo>
                    <a:lnTo>
                      <a:pt x="4421" y="103617"/>
                    </a:lnTo>
                    <a:cubicBezTo>
                      <a:pt x="-8388" y="86021"/>
                      <a:pt x="8821" y="62300"/>
                      <a:pt x="29565" y="69028"/>
                    </a:cubicBezTo>
                    <a:lnTo>
                      <a:pt x="143252" y="105989"/>
                    </a:lnTo>
                    <a:lnTo>
                      <a:pt x="213509" y="9295"/>
                    </a:lnTo>
                    <a:cubicBezTo>
                      <a:pt x="226318" y="-8302"/>
                      <a:pt x="254179" y="755"/>
                      <a:pt x="254179" y="22492"/>
                    </a:cubicBezTo>
                    <a:lnTo>
                      <a:pt x="254179" y="142044"/>
                    </a:lnTo>
                    <a:lnTo>
                      <a:pt x="367866" y="179006"/>
                    </a:lnTo>
                    <a:cubicBezTo>
                      <a:pt x="388524" y="185648"/>
                      <a:pt x="388524" y="214975"/>
                      <a:pt x="367823" y="221703"/>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50" name="Freeform: Shape 49">
                <a:extLst>
                  <a:ext uri="{FF2B5EF4-FFF2-40B4-BE49-F238E27FC236}">
                    <a16:creationId xmlns:a16="http://schemas.microsoft.com/office/drawing/2014/main" id="{9F3425B4-1244-25C3-3F40-A417F724244E}"/>
                  </a:ext>
                </a:extLst>
              </p:cNvPr>
              <p:cNvSpPr/>
              <p:nvPr/>
            </p:nvSpPr>
            <p:spPr>
              <a:xfrm>
                <a:off x="4520534" y="941069"/>
                <a:ext cx="191061" cy="191055"/>
              </a:xfrm>
              <a:custGeom>
                <a:avLst/>
                <a:gdLst>
                  <a:gd name="connsiteX0" fmla="*/ 359479 w 396420"/>
                  <a:gd name="connsiteY0" fmla="*/ 67175 h 396406"/>
                  <a:gd name="connsiteX1" fmla="*/ 305223 w 396420"/>
                  <a:gd name="connsiteY1" fmla="*/ 173702 h 396406"/>
                  <a:gd name="connsiteX2" fmla="*/ 389755 w 396420"/>
                  <a:gd name="connsiteY2" fmla="*/ 258234 h 396406"/>
                  <a:gd name="connsiteX3" fmla="*/ 370347 w 396420"/>
                  <a:gd name="connsiteY3" fmla="*/ 296317 h 396406"/>
                  <a:gd name="connsiteX4" fmla="*/ 252261 w 396420"/>
                  <a:gd name="connsiteY4" fmla="*/ 277599 h 396406"/>
                  <a:gd name="connsiteX5" fmla="*/ 198005 w 396420"/>
                  <a:gd name="connsiteY5" fmla="*/ 384126 h 396406"/>
                  <a:gd name="connsiteX6" fmla="*/ 155783 w 396420"/>
                  <a:gd name="connsiteY6" fmla="*/ 377441 h 396406"/>
                  <a:gd name="connsiteX7" fmla="*/ 137065 w 396420"/>
                  <a:gd name="connsiteY7" fmla="*/ 259356 h 396406"/>
                  <a:gd name="connsiteX8" fmla="*/ 18979 w 396420"/>
                  <a:gd name="connsiteY8" fmla="*/ 240638 h 396406"/>
                  <a:gd name="connsiteX9" fmla="*/ 12294 w 396420"/>
                  <a:gd name="connsiteY9" fmla="*/ 198415 h 396406"/>
                  <a:gd name="connsiteX10" fmla="*/ 118821 w 396420"/>
                  <a:gd name="connsiteY10" fmla="*/ 144159 h 396406"/>
                  <a:gd name="connsiteX11" fmla="*/ 100104 w 396420"/>
                  <a:gd name="connsiteY11" fmla="*/ 26073 h 396406"/>
                  <a:gd name="connsiteX12" fmla="*/ 138186 w 396420"/>
                  <a:gd name="connsiteY12" fmla="*/ 6665 h 396406"/>
                  <a:gd name="connsiteX13" fmla="*/ 222718 w 396420"/>
                  <a:gd name="connsiteY13" fmla="*/ 91197 h 396406"/>
                  <a:gd name="connsiteX14" fmla="*/ 329245 w 396420"/>
                  <a:gd name="connsiteY14" fmla="*/ 36942 h 396406"/>
                  <a:gd name="connsiteX15" fmla="*/ 359479 w 396420"/>
                  <a:gd name="connsiteY15" fmla="*/ 67175 h 39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20" h="396406">
                    <a:moveTo>
                      <a:pt x="359479" y="67175"/>
                    </a:moveTo>
                    <a:lnTo>
                      <a:pt x="305223" y="173702"/>
                    </a:lnTo>
                    <a:lnTo>
                      <a:pt x="389755" y="258234"/>
                    </a:lnTo>
                    <a:cubicBezTo>
                      <a:pt x="405152" y="273631"/>
                      <a:pt x="391868" y="299724"/>
                      <a:pt x="370347" y="296317"/>
                    </a:cubicBezTo>
                    <a:lnTo>
                      <a:pt x="252261" y="277599"/>
                    </a:lnTo>
                    <a:lnTo>
                      <a:pt x="198005" y="384126"/>
                    </a:lnTo>
                    <a:cubicBezTo>
                      <a:pt x="188129" y="403534"/>
                      <a:pt x="159190" y="398920"/>
                      <a:pt x="155783" y="377441"/>
                    </a:cubicBezTo>
                    <a:lnTo>
                      <a:pt x="137065" y="259356"/>
                    </a:lnTo>
                    <a:lnTo>
                      <a:pt x="18979" y="240638"/>
                    </a:lnTo>
                    <a:cubicBezTo>
                      <a:pt x="-2542" y="237231"/>
                      <a:pt x="-7114" y="208291"/>
                      <a:pt x="12294" y="198415"/>
                    </a:cubicBezTo>
                    <a:lnTo>
                      <a:pt x="118821" y="144159"/>
                    </a:lnTo>
                    <a:lnTo>
                      <a:pt x="100104" y="26073"/>
                    </a:lnTo>
                    <a:cubicBezTo>
                      <a:pt x="96696" y="4552"/>
                      <a:pt x="122789" y="-8731"/>
                      <a:pt x="138186" y="6665"/>
                    </a:cubicBezTo>
                    <a:lnTo>
                      <a:pt x="222718" y="91197"/>
                    </a:lnTo>
                    <a:lnTo>
                      <a:pt x="329245" y="36942"/>
                    </a:lnTo>
                    <a:cubicBezTo>
                      <a:pt x="348653" y="27108"/>
                      <a:pt x="369398" y="47810"/>
                      <a:pt x="359479" y="67175"/>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grpSp>
        <p:grpSp>
          <p:nvGrpSpPr>
            <p:cNvPr id="37" name="Group 36">
              <a:extLst>
                <a:ext uri="{FF2B5EF4-FFF2-40B4-BE49-F238E27FC236}">
                  <a16:creationId xmlns:a16="http://schemas.microsoft.com/office/drawing/2014/main" id="{352A2C52-EF36-84D9-2CF5-A79F03565768}"/>
                </a:ext>
              </a:extLst>
            </p:cNvPr>
            <p:cNvGrpSpPr/>
            <p:nvPr/>
          </p:nvGrpSpPr>
          <p:grpSpPr>
            <a:xfrm>
              <a:off x="3793943" y="1046538"/>
              <a:ext cx="770791" cy="777597"/>
              <a:chOff x="1632014" y="3157823"/>
              <a:chExt cx="2324935" cy="2345462"/>
            </a:xfrm>
            <a:solidFill>
              <a:schemeClr val="bg1"/>
            </a:solidFill>
          </p:grpSpPr>
          <p:sp>
            <p:nvSpPr>
              <p:cNvPr id="38" name="Freeform: Shape 37">
                <a:extLst>
                  <a:ext uri="{FF2B5EF4-FFF2-40B4-BE49-F238E27FC236}">
                    <a16:creationId xmlns:a16="http://schemas.microsoft.com/office/drawing/2014/main" id="{D57DA19D-9298-A56C-246B-285BE9DCB8ED}"/>
                  </a:ext>
                </a:extLst>
              </p:cNvPr>
              <p:cNvSpPr/>
              <p:nvPr/>
            </p:nvSpPr>
            <p:spPr>
              <a:xfrm>
                <a:off x="1834587" y="3359870"/>
                <a:ext cx="1095115" cy="1091372"/>
              </a:xfrm>
              <a:custGeom>
                <a:avLst/>
                <a:gdLst>
                  <a:gd name="connsiteX0" fmla="*/ 1095116 w 1095115"/>
                  <a:gd name="connsiteY0" fmla="*/ 535163 h 1091371"/>
                  <a:gd name="connsiteX1" fmla="*/ 556209 w 1095115"/>
                  <a:gd name="connsiteY1" fmla="*/ 0 h 1091371"/>
                  <a:gd name="connsiteX2" fmla="*/ 0 w 1095115"/>
                  <a:gd name="connsiteY2" fmla="*/ 556209 h 1091371"/>
                  <a:gd name="connsiteX3" fmla="*/ 538778 w 1095115"/>
                  <a:gd name="connsiteY3" fmla="*/ 1091372 h 1091371"/>
                </a:gdLst>
                <a:ahLst/>
                <a:cxnLst>
                  <a:cxn ang="0">
                    <a:pos x="connsiteX0" y="connsiteY0"/>
                  </a:cxn>
                  <a:cxn ang="0">
                    <a:pos x="connsiteX1" y="connsiteY1"/>
                  </a:cxn>
                  <a:cxn ang="0">
                    <a:pos x="connsiteX2" y="connsiteY2"/>
                  </a:cxn>
                  <a:cxn ang="0">
                    <a:pos x="connsiteX3" y="connsiteY3"/>
                  </a:cxn>
                </a:cxnLst>
                <a:rect l="l" t="t" r="r" b="b"/>
                <a:pathLst>
                  <a:path w="1095115" h="1091371">
                    <a:moveTo>
                      <a:pt x="1095116" y="535163"/>
                    </a:moveTo>
                    <a:lnTo>
                      <a:pt x="556209" y="0"/>
                    </a:lnTo>
                    <a:lnTo>
                      <a:pt x="0" y="556209"/>
                    </a:lnTo>
                    <a:lnTo>
                      <a:pt x="538778" y="1091372"/>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39" name="Freeform: Shape 38">
                <a:extLst>
                  <a:ext uri="{FF2B5EF4-FFF2-40B4-BE49-F238E27FC236}">
                    <a16:creationId xmlns:a16="http://schemas.microsoft.com/office/drawing/2014/main" id="{67551555-81DF-2D83-D830-BB0D2472C5C6}"/>
                  </a:ext>
                </a:extLst>
              </p:cNvPr>
              <p:cNvSpPr/>
              <p:nvPr/>
            </p:nvSpPr>
            <p:spPr>
              <a:xfrm>
                <a:off x="2441065" y="3157823"/>
                <a:ext cx="679947" cy="675729"/>
              </a:xfrm>
              <a:custGeom>
                <a:avLst/>
                <a:gdLst>
                  <a:gd name="connsiteX0" fmla="*/ 534139 w 679947"/>
                  <a:gd name="connsiteY0" fmla="*/ 651400 h 675729"/>
                  <a:gd name="connsiteX1" fmla="*/ 652159 w 679947"/>
                  <a:gd name="connsiteY1" fmla="*/ 651400 h 675729"/>
                  <a:gd name="connsiteX2" fmla="*/ 657123 w 679947"/>
                  <a:gd name="connsiteY2" fmla="*/ 646437 h 675729"/>
                  <a:gd name="connsiteX3" fmla="*/ 662447 w 679947"/>
                  <a:gd name="connsiteY3" fmla="*/ 534831 h 675729"/>
                  <a:gd name="connsiteX4" fmla="*/ 141229 w 679947"/>
                  <a:gd name="connsiteY4" fmla="*/ 16143 h 675729"/>
                  <a:gd name="connsiteX5" fmla="*/ 30230 w 679947"/>
                  <a:gd name="connsiteY5" fmla="*/ 22560 h 675729"/>
                  <a:gd name="connsiteX6" fmla="*/ 24058 w 679947"/>
                  <a:gd name="connsiteY6" fmla="*/ 28489 h 675729"/>
                  <a:gd name="connsiteX7" fmla="*/ 24058 w 679947"/>
                  <a:gd name="connsiteY7" fmla="*/ 144937 h 6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947" h="675729">
                    <a:moveTo>
                      <a:pt x="534139" y="651400"/>
                    </a:moveTo>
                    <a:cubicBezTo>
                      <a:pt x="566821" y="683839"/>
                      <a:pt x="619599" y="683839"/>
                      <a:pt x="652159" y="651400"/>
                    </a:cubicBezTo>
                    <a:lnTo>
                      <a:pt x="657123" y="646437"/>
                    </a:lnTo>
                    <a:cubicBezTo>
                      <a:pt x="685448" y="615327"/>
                      <a:pt x="687625" y="568481"/>
                      <a:pt x="662447" y="534831"/>
                    </a:cubicBezTo>
                    <a:cubicBezTo>
                      <a:pt x="530144" y="327234"/>
                      <a:pt x="307919" y="109365"/>
                      <a:pt x="141229" y="16143"/>
                    </a:cubicBezTo>
                    <a:cubicBezTo>
                      <a:pt x="107215" y="-7581"/>
                      <a:pt x="61337" y="-4918"/>
                      <a:pt x="30230" y="22560"/>
                    </a:cubicBezTo>
                    <a:lnTo>
                      <a:pt x="24058" y="28489"/>
                    </a:lnTo>
                    <a:cubicBezTo>
                      <a:pt x="-8019" y="60688"/>
                      <a:pt x="-8019" y="112859"/>
                      <a:pt x="24058" y="144937"/>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40" name="Freeform: Shape 39">
                <a:extLst>
                  <a:ext uri="{FF2B5EF4-FFF2-40B4-BE49-F238E27FC236}">
                    <a16:creationId xmlns:a16="http://schemas.microsoft.com/office/drawing/2014/main" id="{3EC69420-9C66-5F1B-C48C-C21CFD087604}"/>
                  </a:ext>
                </a:extLst>
              </p:cNvPr>
              <p:cNvSpPr/>
              <p:nvPr/>
            </p:nvSpPr>
            <p:spPr>
              <a:xfrm>
                <a:off x="1632014" y="3965765"/>
                <a:ext cx="679734" cy="676652"/>
              </a:xfrm>
              <a:custGeom>
                <a:avLst/>
                <a:gdLst>
                  <a:gd name="connsiteX0" fmla="*/ 655282 w 679734"/>
                  <a:gd name="connsiteY0" fmla="*/ 531365 h 676652"/>
                  <a:gd name="connsiteX1" fmla="*/ 679734 w 679734"/>
                  <a:gd name="connsiteY1" fmla="*/ 590194 h 676652"/>
                  <a:gd name="connsiteX2" fmla="*/ 655282 w 679734"/>
                  <a:gd name="connsiteY2" fmla="*/ 649143 h 676652"/>
                  <a:gd name="connsiteX3" fmla="*/ 650683 w 679734"/>
                  <a:gd name="connsiteY3" fmla="*/ 653742 h 676652"/>
                  <a:gd name="connsiteX4" fmla="*/ 650562 w 679734"/>
                  <a:gd name="connsiteY4" fmla="*/ 653742 h 676652"/>
                  <a:gd name="connsiteX5" fmla="*/ 538473 w 679734"/>
                  <a:gd name="connsiteY5" fmla="*/ 659310 h 676652"/>
                  <a:gd name="connsiteX6" fmla="*/ 16273 w 679734"/>
                  <a:gd name="connsiteY6" fmla="*/ 141474 h 676652"/>
                  <a:gd name="connsiteX7" fmla="*/ 22205 w 679734"/>
                  <a:gd name="connsiteY7" fmla="*/ 30837 h 676652"/>
                  <a:gd name="connsiteX8" fmla="*/ 28619 w 679734"/>
                  <a:gd name="connsiteY8" fmla="*/ 24058 h 676652"/>
                  <a:gd name="connsiteX9" fmla="*/ 145793 w 679734"/>
                  <a:gd name="connsiteY9" fmla="*/ 24058 h 67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9734" h="676652">
                    <a:moveTo>
                      <a:pt x="655282" y="531365"/>
                    </a:moveTo>
                    <a:cubicBezTo>
                      <a:pt x="670897" y="546859"/>
                      <a:pt x="679734" y="568164"/>
                      <a:pt x="679734" y="590194"/>
                    </a:cubicBezTo>
                    <a:cubicBezTo>
                      <a:pt x="679734" y="612345"/>
                      <a:pt x="670897" y="633528"/>
                      <a:pt x="655282" y="649143"/>
                    </a:cubicBezTo>
                    <a:lnTo>
                      <a:pt x="650683" y="653742"/>
                    </a:lnTo>
                    <a:lnTo>
                      <a:pt x="650562" y="653742"/>
                    </a:lnTo>
                    <a:cubicBezTo>
                      <a:pt x="619331" y="682068"/>
                      <a:pt x="572366" y="684366"/>
                      <a:pt x="538473" y="659310"/>
                    </a:cubicBezTo>
                    <a:cubicBezTo>
                      <a:pt x="330151" y="528215"/>
                      <a:pt x="110813" y="307544"/>
                      <a:pt x="16273" y="141474"/>
                    </a:cubicBezTo>
                    <a:cubicBezTo>
                      <a:pt x="-7453" y="107703"/>
                      <a:pt x="-5031" y="62068"/>
                      <a:pt x="22205" y="30837"/>
                    </a:cubicBezTo>
                    <a:lnTo>
                      <a:pt x="28619" y="24058"/>
                    </a:lnTo>
                    <a:cubicBezTo>
                      <a:pt x="61180" y="-8019"/>
                      <a:pt x="113351" y="-8019"/>
                      <a:pt x="145793" y="24058"/>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41" name="Freeform: Shape 40">
                <a:extLst>
                  <a:ext uri="{FF2B5EF4-FFF2-40B4-BE49-F238E27FC236}">
                    <a16:creationId xmlns:a16="http://schemas.microsoft.com/office/drawing/2014/main" id="{A09DF374-B103-D303-7CC9-76F396BDB584}"/>
                  </a:ext>
                </a:extLst>
              </p:cNvPr>
              <p:cNvSpPr/>
              <p:nvPr/>
            </p:nvSpPr>
            <p:spPr>
              <a:xfrm>
                <a:off x="2636773" y="4158189"/>
                <a:ext cx="1320176" cy="1312728"/>
              </a:xfrm>
              <a:custGeom>
                <a:avLst/>
                <a:gdLst>
                  <a:gd name="connsiteX0" fmla="*/ 1256605 w 1320176"/>
                  <a:gd name="connsiteY0" fmla="*/ 1249085 h 1312728"/>
                  <a:gd name="connsiteX1" fmla="*/ 1280440 w 1320176"/>
                  <a:gd name="connsiteY1" fmla="*/ 1225250 h 1312728"/>
                  <a:gd name="connsiteX2" fmla="*/ 1253816 w 1320176"/>
                  <a:gd name="connsiteY2" fmla="*/ 956264 h 1312728"/>
                  <a:gd name="connsiteX3" fmla="*/ 167408 w 1320176"/>
                  <a:gd name="connsiteY3" fmla="*/ 0 h 1312728"/>
                  <a:gd name="connsiteX4" fmla="*/ 82555 w 1320176"/>
                  <a:gd name="connsiteY4" fmla="*/ 82433 h 1312728"/>
                  <a:gd name="connsiteX5" fmla="*/ 0 w 1320176"/>
                  <a:gd name="connsiteY5" fmla="*/ 167286 h 1312728"/>
                  <a:gd name="connsiteX6" fmla="*/ 963779 w 1320176"/>
                  <a:gd name="connsiteY6" fmla="*/ 1247045 h 1312728"/>
                  <a:gd name="connsiteX7" fmla="*/ 1233338 w 1320176"/>
                  <a:gd name="connsiteY7" fmla="*/ 1273049 h 1312728"/>
                  <a:gd name="connsiteX8" fmla="*/ 1256579 w 1320176"/>
                  <a:gd name="connsiteY8" fmla="*/ 1249085 h 13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176" h="1312728">
                    <a:moveTo>
                      <a:pt x="1256605" y="1249085"/>
                    </a:moveTo>
                    <a:cubicBezTo>
                      <a:pt x="1267141" y="1243766"/>
                      <a:pt x="1271143" y="1232016"/>
                      <a:pt x="1280440" y="1225250"/>
                    </a:cubicBezTo>
                    <a:cubicBezTo>
                      <a:pt x="1342312" y="1142202"/>
                      <a:pt x="1330795" y="1025633"/>
                      <a:pt x="1253816" y="956264"/>
                    </a:cubicBezTo>
                    <a:lnTo>
                      <a:pt x="167408" y="0"/>
                    </a:lnTo>
                    <a:lnTo>
                      <a:pt x="82555" y="82433"/>
                    </a:lnTo>
                    <a:lnTo>
                      <a:pt x="0" y="167286"/>
                    </a:lnTo>
                    <a:lnTo>
                      <a:pt x="963779" y="1247045"/>
                    </a:lnTo>
                    <a:cubicBezTo>
                      <a:pt x="1033744" y="1323405"/>
                      <a:pt x="1150071" y="1334664"/>
                      <a:pt x="1233338" y="1273049"/>
                    </a:cubicBezTo>
                    <a:cubicBezTo>
                      <a:pt x="1239510" y="1263753"/>
                      <a:pt x="1251621" y="1259389"/>
                      <a:pt x="1256579" y="1249085"/>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42" name="Freeform: Shape 41">
                <a:extLst>
                  <a:ext uri="{FF2B5EF4-FFF2-40B4-BE49-F238E27FC236}">
                    <a16:creationId xmlns:a16="http://schemas.microsoft.com/office/drawing/2014/main" id="{CD02877C-EA32-42B0-B7C0-FD1F5D995059}"/>
                  </a:ext>
                </a:extLst>
              </p:cNvPr>
              <p:cNvSpPr/>
              <p:nvPr/>
            </p:nvSpPr>
            <p:spPr>
              <a:xfrm>
                <a:off x="1673715" y="5074412"/>
                <a:ext cx="1481252" cy="428873"/>
              </a:xfrm>
              <a:custGeom>
                <a:avLst/>
                <a:gdLst>
                  <a:gd name="connsiteX0" fmla="*/ 1282612 w 1481252"/>
                  <a:gd name="connsiteY0" fmla="*/ 0 h 428873"/>
                  <a:gd name="connsiteX1" fmla="*/ 1344830 w 1481252"/>
                  <a:gd name="connsiteY1" fmla="*/ 70087 h 428873"/>
                  <a:gd name="connsiteX2" fmla="*/ 1344830 w 1481252"/>
                  <a:gd name="connsiteY2" fmla="*/ 144048 h 428873"/>
                  <a:gd name="connsiteX3" fmla="*/ 1403418 w 1481252"/>
                  <a:gd name="connsiteY3" fmla="*/ 144048 h 428873"/>
                  <a:gd name="connsiteX4" fmla="*/ 1481252 w 1481252"/>
                  <a:gd name="connsiteY4" fmla="*/ 222243 h 428873"/>
                  <a:gd name="connsiteX5" fmla="*/ 1481252 w 1481252"/>
                  <a:gd name="connsiteY5" fmla="*/ 428874 h 428873"/>
                  <a:gd name="connsiteX6" fmla="*/ 0 w 1481252"/>
                  <a:gd name="connsiteY6" fmla="*/ 428874 h 428873"/>
                  <a:gd name="connsiteX7" fmla="*/ 0 w 1481252"/>
                  <a:gd name="connsiteY7" fmla="*/ 222243 h 428873"/>
                  <a:gd name="connsiteX8" fmla="*/ 77713 w 1481252"/>
                  <a:gd name="connsiteY8" fmla="*/ 144048 h 428873"/>
                  <a:gd name="connsiteX9" fmla="*/ 136301 w 1481252"/>
                  <a:gd name="connsiteY9" fmla="*/ 144048 h 428873"/>
                  <a:gd name="connsiteX10" fmla="*/ 136301 w 1481252"/>
                  <a:gd name="connsiteY10" fmla="*/ 70087 h 428873"/>
                  <a:gd name="connsiteX11" fmla="*/ 198641 w 1481252"/>
                  <a:gd name="connsiteY11" fmla="*/ 0 h 4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1252" h="428873">
                    <a:moveTo>
                      <a:pt x="1282612" y="0"/>
                    </a:moveTo>
                    <a:lnTo>
                      <a:pt x="1344830" y="70087"/>
                    </a:lnTo>
                    <a:lnTo>
                      <a:pt x="1344830" y="144048"/>
                    </a:lnTo>
                    <a:lnTo>
                      <a:pt x="1403418" y="144048"/>
                    </a:lnTo>
                    <a:lnTo>
                      <a:pt x="1481252" y="222243"/>
                    </a:lnTo>
                    <a:lnTo>
                      <a:pt x="1481252" y="428874"/>
                    </a:lnTo>
                    <a:lnTo>
                      <a:pt x="0" y="428874"/>
                    </a:lnTo>
                    <a:lnTo>
                      <a:pt x="0" y="222243"/>
                    </a:lnTo>
                    <a:lnTo>
                      <a:pt x="77713" y="144048"/>
                    </a:lnTo>
                    <a:lnTo>
                      <a:pt x="136301" y="144048"/>
                    </a:lnTo>
                    <a:lnTo>
                      <a:pt x="136301" y="70087"/>
                    </a:lnTo>
                    <a:lnTo>
                      <a:pt x="198641" y="0"/>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grpSp>
      </p:grpSp>
      <p:sp>
        <p:nvSpPr>
          <p:cNvPr id="51" name="TextBox 50">
            <a:extLst>
              <a:ext uri="{FF2B5EF4-FFF2-40B4-BE49-F238E27FC236}">
                <a16:creationId xmlns:a16="http://schemas.microsoft.com/office/drawing/2014/main" id="{913A8F72-FB74-7579-0B51-090A0869ABA6}"/>
              </a:ext>
            </a:extLst>
          </p:cNvPr>
          <p:cNvSpPr txBox="1"/>
          <p:nvPr/>
        </p:nvSpPr>
        <p:spPr>
          <a:xfrm>
            <a:off x="12807444" y="4656685"/>
            <a:ext cx="5058151" cy="1077218"/>
          </a:xfrm>
          <a:prstGeom prst="rect">
            <a:avLst/>
          </a:prstGeom>
          <a:noFill/>
        </p:spPr>
        <p:txBody>
          <a:bodyPr wrap="square" rtlCol="0">
            <a:spAutoFit/>
          </a:bodyPr>
          <a:lstStyle/>
          <a:p>
            <a:pPr algn="ctr"/>
            <a:r>
              <a:rPr lang="en-GB" sz="3200" u="none" dirty="0">
                <a:solidFill>
                  <a:schemeClr val="accent1"/>
                </a:solidFill>
                <a:latin typeface="Poppins Bold" panose="00000800000000000000" pitchFamily="2" charset="0"/>
                <a:ea typeface="Open Sans" panose="020B0606030504020204" pitchFamily="34" charset="0"/>
                <a:cs typeface="Poppins Bold" panose="00000800000000000000" pitchFamily="2" charset="0"/>
              </a:rPr>
              <a:t>European Central Bank (ECB)</a:t>
            </a:r>
            <a:endParaRPr lang="en-GB" sz="3200" dirty="0">
              <a:solidFill>
                <a:schemeClr val="accent1"/>
              </a:solidFill>
              <a:latin typeface="Poppins Bold" panose="00000800000000000000" pitchFamily="2" charset="0"/>
              <a:cs typeface="Poppins Bold" panose="00000800000000000000" pitchFamily="2" charset="0"/>
            </a:endParaRPr>
          </a:p>
        </p:txBody>
      </p:sp>
      <p:sp>
        <p:nvSpPr>
          <p:cNvPr id="53" name="Right Brace 52">
            <a:extLst>
              <a:ext uri="{FF2B5EF4-FFF2-40B4-BE49-F238E27FC236}">
                <a16:creationId xmlns:a16="http://schemas.microsoft.com/office/drawing/2014/main" id="{BD34F61D-9A46-A99E-DA31-2537B7748DD5}"/>
              </a:ext>
            </a:extLst>
          </p:cNvPr>
          <p:cNvSpPr/>
          <p:nvPr/>
        </p:nvSpPr>
        <p:spPr>
          <a:xfrm>
            <a:off x="3299500" y="927124"/>
            <a:ext cx="625664" cy="5003752"/>
          </a:xfrm>
          <a:prstGeom prst="rightBrace">
            <a:avLst>
              <a:gd name="adj1" fmla="val 55425"/>
              <a:gd name="adj2" fmla="val 50000"/>
            </a:avLst>
          </a:prstGeom>
          <a:ln w="762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Poppins" panose="00000500000000000000" pitchFamily="2" charset="0"/>
            </a:endParaRPr>
          </a:p>
        </p:txBody>
      </p:sp>
      <p:grpSp>
        <p:nvGrpSpPr>
          <p:cNvPr id="54" name="Graphic 2">
            <a:extLst>
              <a:ext uri="{FF2B5EF4-FFF2-40B4-BE49-F238E27FC236}">
                <a16:creationId xmlns:a16="http://schemas.microsoft.com/office/drawing/2014/main" id="{F615F871-BEF3-9282-2851-67D3EA836209}"/>
              </a:ext>
            </a:extLst>
          </p:cNvPr>
          <p:cNvGrpSpPr/>
          <p:nvPr/>
        </p:nvGrpSpPr>
        <p:grpSpPr>
          <a:xfrm>
            <a:off x="8670913" y="3542359"/>
            <a:ext cx="1020651" cy="946760"/>
            <a:chOff x="2376982" y="4630979"/>
            <a:chExt cx="1410231" cy="1308136"/>
          </a:xfrm>
          <a:solidFill>
            <a:schemeClr val="accent1"/>
          </a:solidFill>
        </p:grpSpPr>
        <p:sp>
          <p:nvSpPr>
            <p:cNvPr id="55" name="Freeform: Shape 54">
              <a:extLst>
                <a:ext uri="{FF2B5EF4-FFF2-40B4-BE49-F238E27FC236}">
                  <a16:creationId xmlns:a16="http://schemas.microsoft.com/office/drawing/2014/main" id="{C12F2914-D0B2-D945-D3FE-A249C4D8FD07}"/>
                </a:ext>
              </a:extLst>
            </p:cNvPr>
            <p:cNvSpPr/>
            <p:nvPr/>
          </p:nvSpPr>
          <p:spPr>
            <a:xfrm>
              <a:off x="2650744" y="4969945"/>
              <a:ext cx="587326" cy="290103"/>
            </a:xfrm>
            <a:custGeom>
              <a:avLst/>
              <a:gdLst>
                <a:gd name="connsiteX0" fmla="*/ 587165 w 587326"/>
                <a:gd name="connsiteY0" fmla="*/ 139632 h 290103"/>
                <a:gd name="connsiteX1" fmla="*/ 447533 w 587326"/>
                <a:gd name="connsiteY1" fmla="*/ 0 h 290103"/>
                <a:gd name="connsiteX2" fmla="*/ 139632 w 587326"/>
                <a:gd name="connsiteY2" fmla="*/ 0 h 290103"/>
                <a:gd name="connsiteX3" fmla="*/ 0 w 587326"/>
                <a:gd name="connsiteY3" fmla="*/ 139632 h 290103"/>
                <a:gd name="connsiteX4" fmla="*/ 0 w 587326"/>
                <a:gd name="connsiteY4" fmla="*/ 290104 h 290103"/>
                <a:gd name="connsiteX5" fmla="*/ 587327 w 587326"/>
                <a:gd name="connsiteY5" fmla="*/ 290104 h 290103"/>
                <a:gd name="connsiteX6" fmla="*/ 587327 w 587326"/>
                <a:gd name="connsiteY6" fmla="*/ 139632 h 290103"/>
                <a:gd name="connsiteX7" fmla="*/ 587165 w 587326"/>
                <a:gd name="connsiteY7" fmla="*/ 139632 h 29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326" h="290103">
                  <a:moveTo>
                    <a:pt x="587165" y="139632"/>
                  </a:moveTo>
                  <a:cubicBezTo>
                    <a:pt x="587165" y="62616"/>
                    <a:pt x="524387" y="0"/>
                    <a:pt x="447533" y="0"/>
                  </a:cubicBezTo>
                  <a:lnTo>
                    <a:pt x="139632" y="0"/>
                  </a:lnTo>
                  <a:cubicBezTo>
                    <a:pt x="62616" y="0"/>
                    <a:pt x="0" y="62778"/>
                    <a:pt x="0" y="139632"/>
                  </a:cubicBezTo>
                  <a:lnTo>
                    <a:pt x="0" y="290104"/>
                  </a:lnTo>
                  <a:lnTo>
                    <a:pt x="587327" y="290104"/>
                  </a:lnTo>
                  <a:lnTo>
                    <a:pt x="587327" y="139632"/>
                  </a:lnTo>
                  <a:lnTo>
                    <a:pt x="587165" y="139632"/>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56" name="Freeform: Shape 55">
              <a:extLst>
                <a:ext uri="{FF2B5EF4-FFF2-40B4-BE49-F238E27FC236}">
                  <a16:creationId xmlns:a16="http://schemas.microsoft.com/office/drawing/2014/main" id="{53FE59A8-0312-F4C0-BB7E-81C5EC9B8BCC}"/>
                </a:ext>
              </a:extLst>
            </p:cNvPr>
            <p:cNvSpPr/>
            <p:nvPr/>
          </p:nvSpPr>
          <p:spPr>
            <a:xfrm>
              <a:off x="2804290" y="4631140"/>
              <a:ext cx="280234" cy="280234"/>
            </a:xfrm>
            <a:custGeom>
              <a:avLst/>
              <a:gdLst>
                <a:gd name="connsiteX0" fmla="*/ 280234 w 280234"/>
                <a:gd name="connsiteY0" fmla="*/ 140117 h 280234"/>
                <a:gd name="connsiteX1" fmla="*/ 140117 w 280234"/>
                <a:gd name="connsiteY1" fmla="*/ 280234 h 280234"/>
                <a:gd name="connsiteX2" fmla="*/ 0 w 280234"/>
                <a:gd name="connsiteY2" fmla="*/ 140117 h 280234"/>
                <a:gd name="connsiteX3" fmla="*/ 140117 w 280234"/>
                <a:gd name="connsiteY3" fmla="*/ 0 h 280234"/>
                <a:gd name="connsiteX4" fmla="*/ 280234 w 280234"/>
                <a:gd name="connsiteY4" fmla="*/ 140117 h 280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34" h="280234">
                  <a:moveTo>
                    <a:pt x="280234" y="140117"/>
                  </a:moveTo>
                  <a:cubicBezTo>
                    <a:pt x="280234" y="217457"/>
                    <a:pt x="217456" y="280234"/>
                    <a:pt x="140117" y="280234"/>
                  </a:cubicBezTo>
                  <a:cubicBezTo>
                    <a:pt x="62778" y="280234"/>
                    <a:pt x="0" y="217457"/>
                    <a:pt x="0" y="140117"/>
                  </a:cubicBezTo>
                  <a:cubicBezTo>
                    <a:pt x="0" y="62616"/>
                    <a:pt x="62778" y="0"/>
                    <a:pt x="140117" y="0"/>
                  </a:cubicBezTo>
                  <a:cubicBezTo>
                    <a:pt x="217456" y="0"/>
                    <a:pt x="280234" y="62616"/>
                    <a:pt x="280234" y="140117"/>
                  </a:cubicBezTo>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57" name="Freeform: Shape 56">
              <a:extLst>
                <a:ext uri="{FF2B5EF4-FFF2-40B4-BE49-F238E27FC236}">
                  <a16:creationId xmlns:a16="http://schemas.microsoft.com/office/drawing/2014/main" id="{E3E468F7-EBB7-6D59-F93A-2FE7EF5FCC63}"/>
                </a:ext>
              </a:extLst>
            </p:cNvPr>
            <p:cNvSpPr/>
            <p:nvPr/>
          </p:nvSpPr>
          <p:spPr>
            <a:xfrm>
              <a:off x="2376982" y="5302764"/>
              <a:ext cx="1279498" cy="128629"/>
            </a:xfrm>
            <a:custGeom>
              <a:avLst/>
              <a:gdLst>
                <a:gd name="connsiteX0" fmla="*/ 975480 w 1279498"/>
                <a:gd name="connsiteY0" fmla="*/ 809 h 128629"/>
                <a:gd name="connsiteX1" fmla="*/ 345439 w 1279498"/>
                <a:gd name="connsiteY1" fmla="*/ 809 h 128629"/>
                <a:gd name="connsiteX2" fmla="*/ 340261 w 1279498"/>
                <a:gd name="connsiteY2" fmla="*/ 0 h 128629"/>
                <a:gd name="connsiteX3" fmla="*/ 0 w 1279498"/>
                <a:gd name="connsiteY3" fmla="*/ 0 h 128629"/>
                <a:gd name="connsiteX4" fmla="*/ 0 w 1279498"/>
                <a:gd name="connsiteY4" fmla="*/ 128629 h 128629"/>
                <a:gd name="connsiteX5" fmla="*/ 90445 w 1279498"/>
                <a:gd name="connsiteY5" fmla="*/ 128629 h 128629"/>
                <a:gd name="connsiteX6" fmla="*/ 94005 w 1279498"/>
                <a:gd name="connsiteY6" fmla="*/ 128629 h 128629"/>
                <a:gd name="connsiteX7" fmla="*/ 1279499 w 1279498"/>
                <a:gd name="connsiteY7" fmla="*/ 128629 h 128629"/>
                <a:gd name="connsiteX8" fmla="*/ 1279499 w 1279498"/>
                <a:gd name="connsiteY8" fmla="*/ 162 h 128629"/>
                <a:gd name="connsiteX9" fmla="*/ 980819 w 1279498"/>
                <a:gd name="connsiteY9" fmla="*/ 162 h 128629"/>
                <a:gd name="connsiteX10" fmla="*/ 975480 w 1279498"/>
                <a:gd name="connsiteY10" fmla="*/ 809 h 128629"/>
                <a:gd name="connsiteX11" fmla="*/ 975480 w 1279498"/>
                <a:gd name="connsiteY11" fmla="*/ 809 h 12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9498" h="128629">
                  <a:moveTo>
                    <a:pt x="975480" y="809"/>
                  </a:moveTo>
                  <a:lnTo>
                    <a:pt x="345439" y="809"/>
                  </a:lnTo>
                  <a:cubicBezTo>
                    <a:pt x="343659" y="809"/>
                    <a:pt x="341717" y="647"/>
                    <a:pt x="340261" y="0"/>
                  </a:cubicBezTo>
                  <a:lnTo>
                    <a:pt x="0" y="0"/>
                  </a:lnTo>
                  <a:lnTo>
                    <a:pt x="0" y="128629"/>
                  </a:lnTo>
                  <a:lnTo>
                    <a:pt x="90445" y="128629"/>
                  </a:lnTo>
                  <a:lnTo>
                    <a:pt x="94005" y="128629"/>
                  </a:lnTo>
                  <a:lnTo>
                    <a:pt x="1279499" y="128629"/>
                  </a:lnTo>
                  <a:lnTo>
                    <a:pt x="1279499" y="162"/>
                  </a:lnTo>
                  <a:lnTo>
                    <a:pt x="980819" y="162"/>
                  </a:lnTo>
                  <a:cubicBezTo>
                    <a:pt x="979040" y="485"/>
                    <a:pt x="977260" y="809"/>
                    <a:pt x="975480" y="809"/>
                  </a:cubicBezTo>
                  <a:lnTo>
                    <a:pt x="975480" y="809"/>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58" name="Freeform: Shape 57">
              <a:extLst>
                <a:ext uri="{FF2B5EF4-FFF2-40B4-BE49-F238E27FC236}">
                  <a16:creationId xmlns:a16="http://schemas.microsoft.com/office/drawing/2014/main" id="{D2C0AC1C-9927-6A25-680F-B89BEF3EE536}"/>
                </a:ext>
              </a:extLst>
            </p:cNvPr>
            <p:cNvSpPr/>
            <p:nvPr/>
          </p:nvSpPr>
          <p:spPr>
            <a:xfrm>
              <a:off x="2494770" y="5474431"/>
              <a:ext cx="1043758" cy="464683"/>
            </a:xfrm>
            <a:custGeom>
              <a:avLst/>
              <a:gdLst>
                <a:gd name="connsiteX0" fmla="*/ 69897 w 1043758"/>
                <a:gd name="connsiteY0" fmla="*/ 412261 h 464683"/>
                <a:gd name="connsiteX1" fmla="*/ 131380 w 1043758"/>
                <a:gd name="connsiteY1" fmla="*/ 464684 h 464683"/>
                <a:gd name="connsiteX2" fmla="*/ 540729 w 1043758"/>
                <a:gd name="connsiteY2" fmla="*/ 464684 h 464683"/>
                <a:gd name="connsiteX3" fmla="*/ 542347 w 1043758"/>
                <a:gd name="connsiteY3" fmla="*/ 464684 h 464683"/>
                <a:gd name="connsiteX4" fmla="*/ 543965 w 1043758"/>
                <a:gd name="connsiteY4" fmla="*/ 464684 h 464683"/>
                <a:gd name="connsiteX5" fmla="*/ 912379 w 1043758"/>
                <a:gd name="connsiteY5" fmla="*/ 464684 h 464683"/>
                <a:gd name="connsiteX6" fmla="*/ 973862 w 1043758"/>
                <a:gd name="connsiteY6" fmla="*/ 412423 h 464683"/>
                <a:gd name="connsiteX7" fmla="*/ 1043759 w 1043758"/>
                <a:gd name="connsiteY7" fmla="*/ 0 h 464683"/>
                <a:gd name="connsiteX8" fmla="*/ 0 w 1043758"/>
                <a:gd name="connsiteY8" fmla="*/ 0 h 464683"/>
                <a:gd name="connsiteX9" fmla="*/ 69897 w 1043758"/>
                <a:gd name="connsiteY9" fmla="*/ 412423 h 464683"/>
                <a:gd name="connsiteX10" fmla="*/ 69897 w 1043758"/>
                <a:gd name="connsiteY10" fmla="*/ 412261 h 46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3758" h="464683">
                  <a:moveTo>
                    <a:pt x="69897" y="412261"/>
                  </a:moveTo>
                  <a:cubicBezTo>
                    <a:pt x="74913" y="442679"/>
                    <a:pt x="100800" y="464684"/>
                    <a:pt x="131380" y="464684"/>
                  </a:cubicBezTo>
                  <a:lnTo>
                    <a:pt x="540729" y="464684"/>
                  </a:lnTo>
                  <a:lnTo>
                    <a:pt x="542347" y="464684"/>
                  </a:lnTo>
                  <a:lnTo>
                    <a:pt x="543965" y="464684"/>
                  </a:lnTo>
                  <a:lnTo>
                    <a:pt x="912379" y="464684"/>
                  </a:lnTo>
                  <a:cubicBezTo>
                    <a:pt x="943121" y="464684"/>
                    <a:pt x="969008" y="442679"/>
                    <a:pt x="973862" y="412423"/>
                  </a:cubicBezTo>
                  <a:lnTo>
                    <a:pt x="1043759" y="0"/>
                  </a:lnTo>
                  <a:lnTo>
                    <a:pt x="0" y="0"/>
                  </a:lnTo>
                  <a:lnTo>
                    <a:pt x="69897" y="412423"/>
                  </a:lnTo>
                  <a:lnTo>
                    <a:pt x="69897" y="412261"/>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59" name="Freeform: Shape 58">
              <a:extLst>
                <a:ext uri="{FF2B5EF4-FFF2-40B4-BE49-F238E27FC236}">
                  <a16:creationId xmlns:a16="http://schemas.microsoft.com/office/drawing/2014/main" id="{7AFA245D-909E-B551-5961-B5E9480A33B2}"/>
                </a:ext>
              </a:extLst>
            </p:cNvPr>
            <p:cNvSpPr/>
            <p:nvPr/>
          </p:nvSpPr>
          <p:spPr>
            <a:xfrm>
              <a:off x="3354080" y="4630979"/>
              <a:ext cx="433133" cy="629070"/>
            </a:xfrm>
            <a:custGeom>
              <a:avLst/>
              <a:gdLst>
                <a:gd name="connsiteX0" fmla="*/ 423264 w 433133"/>
                <a:gd name="connsiteY0" fmla="*/ 77501 h 629070"/>
                <a:gd name="connsiteX1" fmla="*/ 192054 w 433133"/>
                <a:gd name="connsiteY1" fmla="*/ 28962 h 629070"/>
                <a:gd name="connsiteX2" fmla="*/ 59056 w 433133"/>
                <a:gd name="connsiteY2" fmla="*/ 34463 h 629070"/>
                <a:gd name="connsiteX3" fmla="*/ 59056 w 433133"/>
                <a:gd name="connsiteY3" fmla="*/ 0 h 629070"/>
                <a:gd name="connsiteX4" fmla="*/ 0 w 433133"/>
                <a:gd name="connsiteY4" fmla="*/ 0 h 629070"/>
                <a:gd name="connsiteX5" fmla="*/ 0 w 433133"/>
                <a:gd name="connsiteY5" fmla="*/ 629071 h 629070"/>
                <a:gd name="connsiteX6" fmla="*/ 59218 w 433133"/>
                <a:gd name="connsiteY6" fmla="*/ 629071 h 629070"/>
                <a:gd name="connsiteX7" fmla="*/ 59218 w 433133"/>
                <a:gd name="connsiteY7" fmla="*/ 333142 h 629070"/>
                <a:gd name="connsiteX8" fmla="*/ 217295 w 433133"/>
                <a:gd name="connsiteY8" fmla="*/ 318095 h 629070"/>
                <a:gd name="connsiteX9" fmla="*/ 391713 w 433133"/>
                <a:gd name="connsiteY9" fmla="*/ 362428 h 629070"/>
                <a:gd name="connsiteX10" fmla="*/ 433133 w 433133"/>
                <a:gd name="connsiteY10" fmla="*/ 395111 h 629070"/>
                <a:gd name="connsiteX11" fmla="*/ 433133 w 433133"/>
                <a:gd name="connsiteY11" fmla="*/ 85268 h 629070"/>
                <a:gd name="connsiteX12" fmla="*/ 423264 w 433133"/>
                <a:gd name="connsiteY12" fmla="*/ 77501 h 62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3133" h="629070">
                  <a:moveTo>
                    <a:pt x="423264" y="77501"/>
                  </a:moveTo>
                  <a:cubicBezTo>
                    <a:pt x="417924" y="73295"/>
                    <a:pt x="289618" y="-26535"/>
                    <a:pt x="192054" y="28962"/>
                  </a:cubicBezTo>
                  <a:cubicBezTo>
                    <a:pt x="139632" y="58733"/>
                    <a:pt x="83973" y="44009"/>
                    <a:pt x="59056" y="34463"/>
                  </a:cubicBezTo>
                  <a:lnTo>
                    <a:pt x="59056" y="0"/>
                  </a:lnTo>
                  <a:lnTo>
                    <a:pt x="0" y="0"/>
                  </a:lnTo>
                  <a:lnTo>
                    <a:pt x="0" y="629071"/>
                  </a:lnTo>
                  <a:lnTo>
                    <a:pt x="59218" y="629071"/>
                  </a:lnTo>
                  <a:lnTo>
                    <a:pt x="59218" y="333142"/>
                  </a:lnTo>
                  <a:cubicBezTo>
                    <a:pt x="96917" y="344144"/>
                    <a:pt x="157429" y="352072"/>
                    <a:pt x="217295" y="318095"/>
                  </a:cubicBezTo>
                  <a:cubicBezTo>
                    <a:pt x="273600" y="286221"/>
                    <a:pt x="362266" y="339290"/>
                    <a:pt x="391713" y="362428"/>
                  </a:cubicBezTo>
                  <a:lnTo>
                    <a:pt x="433133" y="395111"/>
                  </a:lnTo>
                  <a:lnTo>
                    <a:pt x="433133" y="85268"/>
                  </a:lnTo>
                  <a:lnTo>
                    <a:pt x="423264" y="77501"/>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grpSp>
      <p:grpSp>
        <p:nvGrpSpPr>
          <p:cNvPr id="60" name="Graphic 2">
            <a:extLst>
              <a:ext uri="{FF2B5EF4-FFF2-40B4-BE49-F238E27FC236}">
                <a16:creationId xmlns:a16="http://schemas.microsoft.com/office/drawing/2014/main" id="{969CBDCA-3BFE-D5C3-F93A-FF51D8F40E06}"/>
              </a:ext>
            </a:extLst>
          </p:cNvPr>
          <p:cNvGrpSpPr/>
          <p:nvPr/>
        </p:nvGrpSpPr>
        <p:grpSpPr>
          <a:xfrm>
            <a:off x="8670913" y="4746739"/>
            <a:ext cx="1020651" cy="946760"/>
            <a:chOff x="2376982" y="4630979"/>
            <a:chExt cx="1410231" cy="1308136"/>
          </a:xfrm>
          <a:solidFill>
            <a:schemeClr val="accent1"/>
          </a:solidFill>
        </p:grpSpPr>
        <p:sp>
          <p:nvSpPr>
            <p:cNvPr id="61" name="Freeform: Shape 60">
              <a:extLst>
                <a:ext uri="{FF2B5EF4-FFF2-40B4-BE49-F238E27FC236}">
                  <a16:creationId xmlns:a16="http://schemas.microsoft.com/office/drawing/2014/main" id="{AA88CEC3-5E10-76A0-3FBA-994CEC3E4767}"/>
                </a:ext>
              </a:extLst>
            </p:cNvPr>
            <p:cNvSpPr/>
            <p:nvPr/>
          </p:nvSpPr>
          <p:spPr>
            <a:xfrm>
              <a:off x="2650744" y="4969945"/>
              <a:ext cx="587326" cy="290103"/>
            </a:xfrm>
            <a:custGeom>
              <a:avLst/>
              <a:gdLst>
                <a:gd name="connsiteX0" fmla="*/ 587165 w 587326"/>
                <a:gd name="connsiteY0" fmla="*/ 139632 h 290103"/>
                <a:gd name="connsiteX1" fmla="*/ 447533 w 587326"/>
                <a:gd name="connsiteY1" fmla="*/ 0 h 290103"/>
                <a:gd name="connsiteX2" fmla="*/ 139632 w 587326"/>
                <a:gd name="connsiteY2" fmla="*/ 0 h 290103"/>
                <a:gd name="connsiteX3" fmla="*/ 0 w 587326"/>
                <a:gd name="connsiteY3" fmla="*/ 139632 h 290103"/>
                <a:gd name="connsiteX4" fmla="*/ 0 w 587326"/>
                <a:gd name="connsiteY4" fmla="*/ 290104 h 290103"/>
                <a:gd name="connsiteX5" fmla="*/ 587327 w 587326"/>
                <a:gd name="connsiteY5" fmla="*/ 290104 h 290103"/>
                <a:gd name="connsiteX6" fmla="*/ 587327 w 587326"/>
                <a:gd name="connsiteY6" fmla="*/ 139632 h 290103"/>
                <a:gd name="connsiteX7" fmla="*/ 587165 w 587326"/>
                <a:gd name="connsiteY7" fmla="*/ 139632 h 29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326" h="290103">
                  <a:moveTo>
                    <a:pt x="587165" y="139632"/>
                  </a:moveTo>
                  <a:cubicBezTo>
                    <a:pt x="587165" y="62616"/>
                    <a:pt x="524387" y="0"/>
                    <a:pt x="447533" y="0"/>
                  </a:cubicBezTo>
                  <a:lnTo>
                    <a:pt x="139632" y="0"/>
                  </a:lnTo>
                  <a:cubicBezTo>
                    <a:pt x="62616" y="0"/>
                    <a:pt x="0" y="62778"/>
                    <a:pt x="0" y="139632"/>
                  </a:cubicBezTo>
                  <a:lnTo>
                    <a:pt x="0" y="290104"/>
                  </a:lnTo>
                  <a:lnTo>
                    <a:pt x="587327" y="290104"/>
                  </a:lnTo>
                  <a:lnTo>
                    <a:pt x="587327" y="139632"/>
                  </a:lnTo>
                  <a:lnTo>
                    <a:pt x="587165" y="139632"/>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62" name="Freeform: Shape 61">
              <a:extLst>
                <a:ext uri="{FF2B5EF4-FFF2-40B4-BE49-F238E27FC236}">
                  <a16:creationId xmlns:a16="http://schemas.microsoft.com/office/drawing/2014/main" id="{774D6BDB-789A-F2F2-C7C7-223773590FF1}"/>
                </a:ext>
              </a:extLst>
            </p:cNvPr>
            <p:cNvSpPr/>
            <p:nvPr/>
          </p:nvSpPr>
          <p:spPr>
            <a:xfrm>
              <a:off x="2804290" y="4631140"/>
              <a:ext cx="280234" cy="280234"/>
            </a:xfrm>
            <a:custGeom>
              <a:avLst/>
              <a:gdLst>
                <a:gd name="connsiteX0" fmla="*/ 280234 w 280234"/>
                <a:gd name="connsiteY0" fmla="*/ 140117 h 280234"/>
                <a:gd name="connsiteX1" fmla="*/ 140117 w 280234"/>
                <a:gd name="connsiteY1" fmla="*/ 280234 h 280234"/>
                <a:gd name="connsiteX2" fmla="*/ 0 w 280234"/>
                <a:gd name="connsiteY2" fmla="*/ 140117 h 280234"/>
                <a:gd name="connsiteX3" fmla="*/ 140117 w 280234"/>
                <a:gd name="connsiteY3" fmla="*/ 0 h 280234"/>
                <a:gd name="connsiteX4" fmla="*/ 280234 w 280234"/>
                <a:gd name="connsiteY4" fmla="*/ 140117 h 280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34" h="280234">
                  <a:moveTo>
                    <a:pt x="280234" y="140117"/>
                  </a:moveTo>
                  <a:cubicBezTo>
                    <a:pt x="280234" y="217457"/>
                    <a:pt x="217456" y="280234"/>
                    <a:pt x="140117" y="280234"/>
                  </a:cubicBezTo>
                  <a:cubicBezTo>
                    <a:pt x="62778" y="280234"/>
                    <a:pt x="0" y="217457"/>
                    <a:pt x="0" y="140117"/>
                  </a:cubicBezTo>
                  <a:cubicBezTo>
                    <a:pt x="0" y="62616"/>
                    <a:pt x="62778" y="0"/>
                    <a:pt x="140117" y="0"/>
                  </a:cubicBezTo>
                  <a:cubicBezTo>
                    <a:pt x="217456" y="0"/>
                    <a:pt x="280234" y="62616"/>
                    <a:pt x="280234" y="140117"/>
                  </a:cubicBezTo>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63" name="Freeform: Shape 62">
              <a:extLst>
                <a:ext uri="{FF2B5EF4-FFF2-40B4-BE49-F238E27FC236}">
                  <a16:creationId xmlns:a16="http://schemas.microsoft.com/office/drawing/2014/main" id="{07DDC7CC-5836-EC65-9EB3-501A5583348F}"/>
                </a:ext>
              </a:extLst>
            </p:cNvPr>
            <p:cNvSpPr/>
            <p:nvPr/>
          </p:nvSpPr>
          <p:spPr>
            <a:xfrm>
              <a:off x="2376982" y="5302764"/>
              <a:ext cx="1279498" cy="128629"/>
            </a:xfrm>
            <a:custGeom>
              <a:avLst/>
              <a:gdLst>
                <a:gd name="connsiteX0" fmla="*/ 975480 w 1279498"/>
                <a:gd name="connsiteY0" fmla="*/ 809 h 128629"/>
                <a:gd name="connsiteX1" fmla="*/ 345439 w 1279498"/>
                <a:gd name="connsiteY1" fmla="*/ 809 h 128629"/>
                <a:gd name="connsiteX2" fmla="*/ 340261 w 1279498"/>
                <a:gd name="connsiteY2" fmla="*/ 0 h 128629"/>
                <a:gd name="connsiteX3" fmla="*/ 0 w 1279498"/>
                <a:gd name="connsiteY3" fmla="*/ 0 h 128629"/>
                <a:gd name="connsiteX4" fmla="*/ 0 w 1279498"/>
                <a:gd name="connsiteY4" fmla="*/ 128629 h 128629"/>
                <a:gd name="connsiteX5" fmla="*/ 90445 w 1279498"/>
                <a:gd name="connsiteY5" fmla="*/ 128629 h 128629"/>
                <a:gd name="connsiteX6" fmla="*/ 94005 w 1279498"/>
                <a:gd name="connsiteY6" fmla="*/ 128629 h 128629"/>
                <a:gd name="connsiteX7" fmla="*/ 1279499 w 1279498"/>
                <a:gd name="connsiteY7" fmla="*/ 128629 h 128629"/>
                <a:gd name="connsiteX8" fmla="*/ 1279499 w 1279498"/>
                <a:gd name="connsiteY8" fmla="*/ 162 h 128629"/>
                <a:gd name="connsiteX9" fmla="*/ 980819 w 1279498"/>
                <a:gd name="connsiteY9" fmla="*/ 162 h 128629"/>
                <a:gd name="connsiteX10" fmla="*/ 975480 w 1279498"/>
                <a:gd name="connsiteY10" fmla="*/ 809 h 128629"/>
                <a:gd name="connsiteX11" fmla="*/ 975480 w 1279498"/>
                <a:gd name="connsiteY11" fmla="*/ 809 h 12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9498" h="128629">
                  <a:moveTo>
                    <a:pt x="975480" y="809"/>
                  </a:moveTo>
                  <a:lnTo>
                    <a:pt x="345439" y="809"/>
                  </a:lnTo>
                  <a:cubicBezTo>
                    <a:pt x="343659" y="809"/>
                    <a:pt x="341717" y="647"/>
                    <a:pt x="340261" y="0"/>
                  </a:cubicBezTo>
                  <a:lnTo>
                    <a:pt x="0" y="0"/>
                  </a:lnTo>
                  <a:lnTo>
                    <a:pt x="0" y="128629"/>
                  </a:lnTo>
                  <a:lnTo>
                    <a:pt x="90445" y="128629"/>
                  </a:lnTo>
                  <a:lnTo>
                    <a:pt x="94005" y="128629"/>
                  </a:lnTo>
                  <a:lnTo>
                    <a:pt x="1279499" y="128629"/>
                  </a:lnTo>
                  <a:lnTo>
                    <a:pt x="1279499" y="162"/>
                  </a:lnTo>
                  <a:lnTo>
                    <a:pt x="980819" y="162"/>
                  </a:lnTo>
                  <a:cubicBezTo>
                    <a:pt x="979040" y="485"/>
                    <a:pt x="977260" y="809"/>
                    <a:pt x="975480" y="809"/>
                  </a:cubicBezTo>
                  <a:lnTo>
                    <a:pt x="975480" y="809"/>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64" name="Freeform: Shape 63">
              <a:extLst>
                <a:ext uri="{FF2B5EF4-FFF2-40B4-BE49-F238E27FC236}">
                  <a16:creationId xmlns:a16="http://schemas.microsoft.com/office/drawing/2014/main" id="{D5118BC8-5561-A760-65BB-FADF69B1DE8D}"/>
                </a:ext>
              </a:extLst>
            </p:cNvPr>
            <p:cNvSpPr/>
            <p:nvPr/>
          </p:nvSpPr>
          <p:spPr>
            <a:xfrm>
              <a:off x="2494770" y="5474431"/>
              <a:ext cx="1043758" cy="464683"/>
            </a:xfrm>
            <a:custGeom>
              <a:avLst/>
              <a:gdLst>
                <a:gd name="connsiteX0" fmla="*/ 69897 w 1043758"/>
                <a:gd name="connsiteY0" fmla="*/ 412261 h 464683"/>
                <a:gd name="connsiteX1" fmla="*/ 131380 w 1043758"/>
                <a:gd name="connsiteY1" fmla="*/ 464684 h 464683"/>
                <a:gd name="connsiteX2" fmla="*/ 540729 w 1043758"/>
                <a:gd name="connsiteY2" fmla="*/ 464684 h 464683"/>
                <a:gd name="connsiteX3" fmla="*/ 542347 w 1043758"/>
                <a:gd name="connsiteY3" fmla="*/ 464684 h 464683"/>
                <a:gd name="connsiteX4" fmla="*/ 543965 w 1043758"/>
                <a:gd name="connsiteY4" fmla="*/ 464684 h 464683"/>
                <a:gd name="connsiteX5" fmla="*/ 912379 w 1043758"/>
                <a:gd name="connsiteY5" fmla="*/ 464684 h 464683"/>
                <a:gd name="connsiteX6" fmla="*/ 973862 w 1043758"/>
                <a:gd name="connsiteY6" fmla="*/ 412423 h 464683"/>
                <a:gd name="connsiteX7" fmla="*/ 1043759 w 1043758"/>
                <a:gd name="connsiteY7" fmla="*/ 0 h 464683"/>
                <a:gd name="connsiteX8" fmla="*/ 0 w 1043758"/>
                <a:gd name="connsiteY8" fmla="*/ 0 h 464683"/>
                <a:gd name="connsiteX9" fmla="*/ 69897 w 1043758"/>
                <a:gd name="connsiteY9" fmla="*/ 412423 h 464683"/>
                <a:gd name="connsiteX10" fmla="*/ 69897 w 1043758"/>
                <a:gd name="connsiteY10" fmla="*/ 412261 h 46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3758" h="464683">
                  <a:moveTo>
                    <a:pt x="69897" y="412261"/>
                  </a:moveTo>
                  <a:cubicBezTo>
                    <a:pt x="74913" y="442679"/>
                    <a:pt x="100800" y="464684"/>
                    <a:pt x="131380" y="464684"/>
                  </a:cubicBezTo>
                  <a:lnTo>
                    <a:pt x="540729" y="464684"/>
                  </a:lnTo>
                  <a:lnTo>
                    <a:pt x="542347" y="464684"/>
                  </a:lnTo>
                  <a:lnTo>
                    <a:pt x="543965" y="464684"/>
                  </a:lnTo>
                  <a:lnTo>
                    <a:pt x="912379" y="464684"/>
                  </a:lnTo>
                  <a:cubicBezTo>
                    <a:pt x="943121" y="464684"/>
                    <a:pt x="969008" y="442679"/>
                    <a:pt x="973862" y="412423"/>
                  </a:cubicBezTo>
                  <a:lnTo>
                    <a:pt x="1043759" y="0"/>
                  </a:lnTo>
                  <a:lnTo>
                    <a:pt x="0" y="0"/>
                  </a:lnTo>
                  <a:lnTo>
                    <a:pt x="69897" y="412423"/>
                  </a:lnTo>
                  <a:lnTo>
                    <a:pt x="69897" y="412261"/>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65" name="Freeform: Shape 64">
              <a:extLst>
                <a:ext uri="{FF2B5EF4-FFF2-40B4-BE49-F238E27FC236}">
                  <a16:creationId xmlns:a16="http://schemas.microsoft.com/office/drawing/2014/main" id="{DA82D7CB-3F96-F101-097E-E339EC890F90}"/>
                </a:ext>
              </a:extLst>
            </p:cNvPr>
            <p:cNvSpPr/>
            <p:nvPr/>
          </p:nvSpPr>
          <p:spPr>
            <a:xfrm>
              <a:off x="3354080" y="4630979"/>
              <a:ext cx="433133" cy="629070"/>
            </a:xfrm>
            <a:custGeom>
              <a:avLst/>
              <a:gdLst>
                <a:gd name="connsiteX0" fmla="*/ 423264 w 433133"/>
                <a:gd name="connsiteY0" fmla="*/ 77501 h 629070"/>
                <a:gd name="connsiteX1" fmla="*/ 192054 w 433133"/>
                <a:gd name="connsiteY1" fmla="*/ 28962 h 629070"/>
                <a:gd name="connsiteX2" fmla="*/ 59056 w 433133"/>
                <a:gd name="connsiteY2" fmla="*/ 34463 h 629070"/>
                <a:gd name="connsiteX3" fmla="*/ 59056 w 433133"/>
                <a:gd name="connsiteY3" fmla="*/ 0 h 629070"/>
                <a:gd name="connsiteX4" fmla="*/ 0 w 433133"/>
                <a:gd name="connsiteY4" fmla="*/ 0 h 629070"/>
                <a:gd name="connsiteX5" fmla="*/ 0 w 433133"/>
                <a:gd name="connsiteY5" fmla="*/ 629071 h 629070"/>
                <a:gd name="connsiteX6" fmla="*/ 59218 w 433133"/>
                <a:gd name="connsiteY6" fmla="*/ 629071 h 629070"/>
                <a:gd name="connsiteX7" fmla="*/ 59218 w 433133"/>
                <a:gd name="connsiteY7" fmla="*/ 333142 h 629070"/>
                <a:gd name="connsiteX8" fmla="*/ 217295 w 433133"/>
                <a:gd name="connsiteY8" fmla="*/ 318095 h 629070"/>
                <a:gd name="connsiteX9" fmla="*/ 391713 w 433133"/>
                <a:gd name="connsiteY9" fmla="*/ 362428 h 629070"/>
                <a:gd name="connsiteX10" fmla="*/ 433133 w 433133"/>
                <a:gd name="connsiteY10" fmla="*/ 395111 h 629070"/>
                <a:gd name="connsiteX11" fmla="*/ 433133 w 433133"/>
                <a:gd name="connsiteY11" fmla="*/ 85268 h 629070"/>
                <a:gd name="connsiteX12" fmla="*/ 423264 w 433133"/>
                <a:gd name="connsiteY12" fmla="*/ 77501 h 62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3133" h="629070">
                  <a:moveTo>
                    <a:pt x="423264" y="77501"/>
                  </a:moveTo>
                  <a:cubicBezTo>
                    <a:pt x="417924" y="73295"/>
                    <a:pt x="289618" y="-26535"/>
                    <a:pt x="192054" y="28962"/>
                  </a:cubicBezTo>
                  <a:cubicBezTo>
                    <a:pt x="139632" y="58733"/>
                    <a:pt x="83973" y="44009"/>
                    <a:pt x="59056" y="34463"/>
                  </a:cubicBezTo>
                  <a:lnTo>
                    <a:pt x="59056" y="0"/>
                  </a:lnTo>
                  <a:lnTo>
                    <a:pt x="0" y="0"/>
                  </a:lnTo>
                  <a:lnTo>
                    <a:pt x="0" y="629071"/>
                  </a:lnTo>
                  <a:lnTo>
                    <a:pt x="59218" y="629071"/>
                  </a:lnTo>
                  <a:lnTo>
                    <a:pt x="59218" y="333142"/>
                  </a:lnTo>
                  <a:cubicBezTo>
                    <a:pt x="96917" y="344144"/>
                    <a:pt x="157429" y="352072"/>
                    <a:pt x="217295" y="318095"/>
                  </a:cubicBezTo>
                  <a:cubicBezTo>
                    <a:pt x="273600" y="286221"/>
                    <a:pt x="362266" y="339290"/>
                    <a:pt x="391713" y="362428"/>
                  </a:cubicBezTo>
                  <a:lnTo>
                    <a:pt x="433133" y="395111"/>
                  </a:lnTo>
                  <a:lnTo>
                    <a:pt x="433133" y="85268"/>
                  </a:lnTo>
                  <a:lnTo>
                    <a:pt x="423264" y="77501"/>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grpSp>
      <p:grpSp>
        <p:nvGrpSpPr>
          <p:cNvPr id="66" name="Graphic 2">
            <a:extLst>
              <a:ext uri="{FF2B5EF4-FFF2-40B4-BE49-F238E27FC236}">
                <a16:creationId xmlns:a16="http://schemas.microsoft.com/office/drawing/2014/main" id="{BEE6E3AC-CADC-B441-98DC-19C0E50C289A}"/>
              </a:ext>
            </a:extLst>
          </p:cNvPr>
          <p:cNvGrpSpPr/>
          <p:nvPr/>
        </p:nvGrpSpPr>
        <p:grpSpPr>
          <a:xfrm>
            <a:off x="8670913" y="2326304"/>
            <a:ext cx="1020651" cy="946760"/>
            <a:chOff x="2376982" y="4630979"/>
            <a:chExt cx="1410231" cy="1308136"/>
          </a:xfrm>
          <a:solidFill>
            <a:schemeClr val="accent1"/>
          </a:solidFill>
        </p:grpSpPr>
        <p:sp>
          <p:nvSpPr>
            <p:cNvPr id="67" name="Freeform: Shape 66">
              <a:extLst>
                <a:ext uri="{FF2B5EF4-FFF2-40B4-BE49-F238E27FC236}">
                  <a16:creationId xmlns:a16="http://schemas.microsoft.com/office/drawing/2014/main" id="{AE7609EA-2C38-CD29-0759-0C8FBB4CC2BA}"/>
                </a:ext>
              </a:extLst>
            </p:cNvPr>
            <p:cNvSpPr/>
            <p:nvPr/>
          </p:nvSpPr>
          <p:spPr>
            <a:xfrm>
              <a:off x="2650744" y="4969945"/>
              <a:ext cx="587326" cy="290103"/>
            </a:xfrm>
            <a:custGeom>
              <a:avLst/>
              <a:gdLst>
                <a:gd name="connsiteX0" fmla="*/ 587165 w 587326"/>
                <a:gd name="connsiteY0" fmla="*/ 139632 h 290103"/>
                <a:gd name="connsiteX1" fmla="*/ 447533 w 587326"/>
                <a:gd name="connsiteY1" fmla="*/ 0 h 290103"/>
                <a:gd name="connsiteX2" fmla="*/ 139632 w 587326"/>
                <a:gd name="connsiteY2" fmla="*/ 0 h 290103"/>
                <a:gd name="connsiteX3" fmla="*/ 0 w 587326"/>
                <a:gd name="connsiteY3" fmla="*/ 139632 h 290103"/>
                <a:gd name="connsiteX4" fmla="*/ 0 w 587326"/>
                <a:gd name="connsiteY4" fmla="*/ 290104 h 290103"/>
                <a:gd name="connsiteX5" fmla="*/ 587327 w 587326"/>
                <a:gd name="connsiteY5" fmla="*/ 290104 h 290103"/>
                <a:gd name="connsiteX6" fmla="*/ 587327 w 587326"/>
                <a:gd name="connsiteY6" fmla="*/ 139632 h 290103"/>
                <a:gd name="connsiteX7" fmla="*/ 587165 w 587326"/>
                <a:gd name="connsiteY7" fmla="*/ 139632 h 29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326" h="290103">
                  <a:moveTo>
                    <a:pt x="587165" y="139632"/>
                  </a:moveTo>
                  <a:cubicBezTo>
                    <a:pt x="587165" y="62616"/>
                    <a:pt x="524387" y="0"/>
                    <a:pt x="447533" y="0"/>
                  </a:cubicBezTo>
                  <a:lnTo>
                    <a:pt x="139632" y="0"/>
                  </a:lnTo>
                  <a:cubicBezTo>
                    <a:pt x="62616" y="0"/>
                    <a:pt x="0" y="62778"/>
                    <a:pt x="0" y="139632"/>
                  </a:cubicBezTo>
                  <a:lnTo>
                    <a:pt x="0" y="290104"/>
                  </a:lnTo>
                  <a:lnTo>
                    <a:pt x="587327" y="290104"/>
                  </a:lnTo>
                  <a:lnTo>
                    <a:pt x="587327" y="139632"/>
                  </a:lnTo>
                  <a:lnTo>
                    <a:pt x="587165" y="139632"/>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68" name="Freeform: Shape 67">
              <a:extLst>
                <a:ext uri="{FF2B5EF4-FFF2-40B4-BE49-F238E27FC236}">
                  <a16:creationId xmlns:a16="http://schemas.microsoft.com/office/drawing/2014/main" id="{50705C38-317B-38A5-277A-772C3C93ACBF}"/>
                </a:ext>
              </a:extLst>
            </p:cNvPr>
            <p:cNvSpPr/>
            <p:nvPr/>
          </p:nvSpPr>
          <p:spPr>
            <a:xfrm>
              <a:off x="2804290" y="4631140"/>
              <a:ext cx="280234" cy="280234"/>
            </a:xfrm>
            <a:custGeom>
              <a:avLst/>
              <a:gdLst>
                <a:gd name="connsiteX0" fmla="*/ 280234 w 280234"/>
                <a:gd name="connsiteY0" fmla="*/ 140117 h 280234"/>
                <a:gd name="connsiteX1" fmla="*/ 140117 w 280234"/>
                <a:gd name="connsiteY1" fmla="*/ 280234 h 280234"/>
                <a:gd name="connsiteX2" fmla="*/ 0 w 280234"/>
                <a:gd name="connsiteY2" fmla="*/ 140117 h 280234"/>
                <a:gd name="connsiteX3" fmla="*/ 140117 w 280234"/>
                <a:gd name="connsiteY3" fmla="*/ 0 h 280234"/>
                <a:gd name="connsiteX4" fmla="*/ 280234 w 280234"/>
                <a:gd name="connsiteY4" fmla="*/ 140117 h 280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34" h="280234">
                  <a:moveTo>
                    <a:pt x="280234" y="140117"/>
                  </a:moveTo>
                  <a:cubicBezTo>
                    <a:pt x="280234" y="217457"/>
                    <a:pt x="217456" y="280234"/>
                    <a:pt x="140117" y="280234"/>
                  </a:cubicBezTo>
                  <a:cubicBezTo>
                    <a:pt x="62778" y="280234"/>
                    <a:pt x="0" y="217457"/>
                    <a:pt x="0" y="140117"/>
                  </a:cubicBezTo>
                  <a:cubicBezTo>
                    <a:pt x="0" y="62616"/>
                    <a:pt x="62778" y="0"/>
                    <a:pt x="140117" y="0"/>
                  </a:cubicBezTo>
                  <a:cubicBezTo>
                    <a:pt x="217456" y="0"/>
                    <a:pt x="280234" y="62616"/>
                    <a:pt x="280234" y="140117"/>
                  </a:cubicBezTo>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69" name="Freeform: Shape 68">
              <a:extLst>
                <a:ext uri="{FF2B5EF4-FFF2-40B4-BE49-F238E27FC236}">
                  <a16:creationId xmlns:a16="http://schemas.microsoft.com/office/drawing/2014/main" id="{7A0A6A93-E952-9778-5BD4-647E1BA4E1BF}"/>
                </a:ext>
              </a:extLst>
            </p:cNvPr>
            <p:cNvSpPr/>
            <p:nvPr/>
          </p:nvSpPr>
          <p:spPr>
            <a:xfrm>
              <a:off x="2376982" y="5302764"/>
              <a:ext cx="1279498" cy="128629"/>
            </a:xfrm>
            <a:custGeom>
              <a:avLst/>
              <a:gdLst>
                <a:gd name="connsiteX0" fmla="*/ 975480 w 1279498"/>
                <a:gd name="connsiteY0" fmla="*/ 809 h 128629"/>
                <a:gd name="connsiteX1" fmla="*/ 345439 w 1279498"/>
                <a:gd name="connsiteY1" fmla="*/ 809 h 128629"/>
                <a:gd name="connsiteX2" fmla="*/ 340261 w 1279498"/>
                <a:gd name="connsiteY2" fmla="*/ 0 h 128629"/>
                <a:gd name="connsiteX3" fmla="*/ 0 w 1279498"/>
                <a:gd name="connsiteY3" fmla="*/ 0 h 128629"/>
                <a:gd name="connsiteX4" fmla="*/ 0 w 1279498"/>
                <a:gd name="connsiteY4" fmla="*/ 128629 h 128629"/>
                <a:gd name="connsiteX5" fmla="*/ 90445 w 1279498"/>
                <a:gd name="connsiteY5" fmla="*/ 128629 h 128629"/>
                <a:gd name="connsiteX6" fmla="*/ 94005 w 1279498"/>
                <a:gd name="connsiteY6" fmla="*/ 128629 h 128629"/>
                <a:gd name="connsiteX7" fmla="*/ 1279499 w 1279498"/>
                <a:gd name="connsiteY7" fmla="*/ 128629 h 128629"/>
                <a:gd name="connsiteX8" fmla="*/ 1279499 w 1279498"/>
                <a:gd name="connsiteY8" fmla="*/ 162 h 128629"/>
                <a:gd name="connsiteX9" fmla="*/ 980819 w 1279498"/>
                <a:gd name="connsiteY9" fmla="*/ 162 h 128629"/>
                <a:gd name="connsiteX10" fmla="*/ 975480 w 1279498"/>
                <a:gd name="connsiteY10" fmla="*/ 809 h 128629"/>
                <a:gd name="connsiteX11" fmla="*/ 975480 w 1279498"/>
                <a:gd name="connsiteY11" fmla="*/ 809 h 12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9498" h="128629">
                  <a:moveTo>
                    <a:pt x="975480" y="809"/>
                  </a:moveTo>
                  <a:lnTo>
                    <a:pt x="345439" y="809"/>
                  </a:lnTo>
                  <a:cubicBezTo>
                    <a:pt x="343659" y="809"/>
                    <a:pt x="341717" y="647"/>
                    <a:pt x="340261" y="0"/>
                  </a:cubicBezTo>
                  <a:lnTo>
                    <a:pt x="0" y="0"/>
                  </a:lnTo>
                  <a:lnTo>
                    <a:pt x="0" y="128629"/>
                  </a:lnTo>
                  <a:lnTo>
                    <a:pt x="90445" y="128629"/>
                  </a:lnTo>
                  <a:lnTo>
                    <a:pt x="94005" y="128629"/>
                  </a:lnTo>
                  <a:lnTo>
                    <a:pt x="1279499" y="128629"/>
                  </a:lnTo>
                  <a:lnTo>
                    <a:pt x="1279499" y="162"/>
                  </a:lnTo>
                  <a:lnTo>
                    <a:pt x="980819" y="162"/>
                  </a:lnTo>
                  <a:cubicBezTo>
                    <a:pt x="979040" y="485"/>
                    <a:pt x="977260" y="809"/>
                    <a:pt x="975480" y="809"/>
                  </a:cubicBezTo>
                  <a:lnTo>
                    <a:pt x="975480" y="809"/>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70" name="Freeform: Shape 69">
              <a:extLst>
                <a:ext uri="{FF2B5EF4-FFF2-40B4-BE49-F238E27FC236}">
                  <a16:creationId xmlns:a16="http://schemas.microsoft.com/office/drawing/2014/main" id="{5F310548-72DB-702E-4B11-5535AA4E35EF}"/>
                </a:ext>
              </a:extLst>
            </p:cNvPr>
            <p:cNvSpPr/>
            <p:nvPr/>
          </p:nvSpPr>
          <p:spPr>
            <a:xfrm>
              <a:off x="2494770" y="5474431"/>
              <a:ext cx="1043758" cy="464683"/>
            </a:xfrm>
            <a:custGeom>
              <a:avLst/>
              <a:gdLst>
                <a:gd name="connsiteX0" fmla="*/ 69897 w 1043758"/>
                <a:gd name="connsiteY0" fmla="*/ 412261 h 464683"/>
                <a:gd name="connsiteX1" fmla="*/ 131380 w 1043758"/>
                <a:gd name="connsiteY1" fmla="*/ 464684 h 464683"/>
                <a:gd name="connsiteX2" fmla="*/ 540729 w 1043758"/>
                <a:gd name="connsiteY2" fmla="*/ 464684 h 464683"/>
                <a:gd name="connsiteX3" fmla="*/ 542347 w 1043758"/>
                <a:gd name="connsiteY3" fmla="*/ 464684 h 464683"/>
                <a:gd name="connsiteX4" fmla="*/ 543965 w 1043758"/>
                <a:gd name="connsiteY4" fmla="*/ 464684 h 464683"/>
                <a:gd name="connsiteX5" fmla="*/ 912379 w 1043758"/>
                <a:gd name="connsiteY5" fmla="*/ 464684 h 464683"/>
                <a:gd name="connsiteX6" fmla="*/ 973862 w 1043758"/>
                <a:gd name="connsiteY6" fmla="*/ 412423 h 464683"/>
                <a:gd name="connsiteX7" fmla="*/ 1043759 w 1043758"/>
                <a:gd name="connsiteY7" fmla="*/ 0 h 464683"/>
                <a:gd name="connsiteX8" fmla="*/ 0 w 1043758"/>
                <a:gd name="connsiteY8" fmla="*/ 0 h 464683"/>
                <a:gd name="connsiteX9" fmla="*/ 69897 w 1043758"/>
                <a:gd name="connsiteY9" fmla="*/ 412423 h 464683"/>
                <a:gd name="connsiteX10" fmla="*/ 69897 w 1043758"/>
                <a:gd name="connsiteY10" fmla="*/ 412261 h 46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3758" h="464683">
                  <a:moveTo>
                    <a:pt x="69897" y="412261"/>
                  </a:moveTo>
                  <a:cubicBezTo>
                    <a:pt x="74913" y="442679"/>
                    <a:pt x="100800" y="464684"/>
                    <a:pt x="131380" y="464684"/>
                  </a:cubicBezTo>
                  <a:lnTo>
                    <a:pt x="540729" y="464684"/>
                  </a:lnTo>
                  <a:lnTo>
                    <a:pt x="542347" y="464684"/>
                  </a:lnTo>
                  <a:lnTo>
                    <a:pt x="543965" y="464684"/>
                  </a:lnTo>
                  <a:lnTo>
                    <a:pt x="912379" y="464684"/>
                  </a:lnTo>
                  <a:cubicBezTo>
                    <a:pt x="943121" y="464684"/>
                    <a:pt x="969008" y="442679"/>
                    <a:pt x="973862" y="412423"/>
                  </a:cubicBezTo>
                  <a:lnTo>
                    <a:pt x="1043759" y="0"/>
                  </a:lnTo>
                  <a:lnTo>
                    <a:pt x="0" y="0"/>
                  </a:lnTo>
                  <a:lnTo>
                    <a:pt x="69897" y="412423"/>
                  </a:lnTo>
                  <a:lnTo>
                    <a:pt x="69897" y="412261"/>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71" name="Freeform: Shape 70">
              <a:extLst>
                <a:ext uri="{FF2B5EF4-FFF2-40B4-BE49-F238E27FC236}">
                  <a16:creationId xmlns:a16="http://schemas.microsoft.com/office/drawing/2014/main" id="{3B36F341-F63E-411A-ADF2-9D402E052AE5}"/>
                </a:ext>
              </a:extLst>
            </p:cNvPr>
            <p:cNvSpPr/>
            <p:nvPr/>
          </p:nvSpPr>
          <p:spPr>
            <a:xfrm>
              <a:off x="3354080" y="4630979"/>
              <a:ext cx="433133" cy="629070"/>
            </a:xfrm>
            <a:custGeom>
              <a:avLst/>
              <a:gdLst>
                <a:gd name="connsiteX0" fmla="*/ 423264 w 433133"/>
                <a:gd name="connsiteY0" fmla="*/ 77501 h 629070"/>
                <a:gd name="connsiteX1" fmla="*/ 192054 w 433133"/>
                <a:gd name="connsiteY1" fmla="*/ 28962 h 629070"/>
                <a:gd name="connsiteX2" fmla="*/ 59056 w 433133"/>
                <a:gd name="connsiteY2" fmla="*/ 34463 h 629070"/>
                <a:gd name="connsiteX3" fmla="*/ 59056 w 433133"/>
                <a:gd name="connsiteY3" fmla="*/ 0 h 629070"/>
                <a:gd name="connsiteX4" fmla="*/ 0 w 433133"/>
                <a:gd name="connsiteY4" fmla="*/ 0 h 629070"/>
                <a:gd name="connsiteX5" fmla="*/ 0 w 433133"/>
                <a:gd name="connsiteY5" fmla="*/ 629071 h 629070"/>
                <a:gd name="connsiteX6" fmla="*/ 59218 w 433133"/>
                <a:gd name="connsiteY6" fmla="*/ 629071 h 629070"/>
                <a:gd name="connsiteX7" fmla="*/ 59218 w 433133"/>
                <a:gd name="connsiteY7" fmla="*/ 333142 h 629070"/>
                <a:gd name="connsiteX8" fmla="*/ 217295 w 433133"/>
                <a:gd name="connsiteY8" fmla="*/ 318095 h 629070"/>
                <a:gd name="connsiteX9" fmla="*/ 391713 w 433133"/>
                <a:gd name="connsiteY9" fmla="*/ 362428 h 629070"/>
                <a:gd name="connsiteX10" fmla="*/ 433133 w 433133"/>
                <a:gd name="connsiteY10" fmla="*/ 395111 h 629070"/>
                <a:gd name="connsiteX11" fmla="*/ 433133 w 433133"/>
                <a:gd name="connsiteY11" fmla="*/ 85268 h 629070"/>
                <a:gd name="connsiteX12" fmla="*/ 423264 w 433133"/>
                <a:gd name="connsiteY12" fmla="*/ 77501 h 62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3133" h="629070">
                  <a:moveTo>
                    <a:pt x="423264" y="77501"/>
                  </a:moveTo>
                  <a:cubicBezTo>
                    <a:pt x="417924" y="73295"/>
                    <a:pt x="289618" y="-26535"/>
                    <a:pt x="192054" y="28962"/>
                  </a:cubicBezTo>
                  <a:cubicBezTo>
                    <a:pt x="139632" y="58733"/>
                    <a:pt x="83973" y="44009"/>
                    <a:pt x="59056" y="34463"/>
                  </a:cubicBezTo>
                  <a:lnTo>
                    <a:pt x="59056" y="0"/>
                  </a:lnTo>
                  <a:lnTo>
                    <a:pt x="0" y="0"/>
                  </a:lnTo>
                  <a:lnTo>
                    <a:pt x="0" y="629071"/>
                  </a:lnTo>
                  <a:lnTo>
                    <a:pt x="59218" y="629071"/>
                  </a:lnTo>
                  <a:lnTo>
                    <a:pt x="59218" y="333142"/>
                  </a:lnTo>
                  <a:cubicBezTo>
                    <a:pt x="96917" y="344144"/>
                    <a:pt x="157429" y="352072"/>
                    <a:pt x="217295" y="318095"/>
                  </a:cubicBezTo>
                  <a:cubicBezTo>
                    <a:pt x="273600" y="286221"/>
                    <a:pt x="362266" y="339290"/>
                    <a:pt x="391713" y="362428"/>
                  </a:cubicBezTo>
                  <a:lnTo>
                    <a:pt x="433133" y="395111"/>
                  </a:lnTo>
                  <a:lnTo>
                    <a:pt x="433133" y="85268"/>
                  </a:lnTo>
                  <a:lnTo>
                    <a:pt x="423264" y="77501"/>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grpSp>
      <p:grpSp>
        <p:nvGrpSpPr>
          <p:cNvPr id="72" name="Graphic 2">
            <a:extLst>
              <a:ext uri="{FF2B5EF4-FFF2-40B4-BE49-F238E27FC236}">
                <a16:creationId xmlns:a16="http://schemas.microsoft.com/office/drawing/2014/main" id="{8CC9DED5-562D-08F0-BCF4-3D6A6BB7B0C3}"/>
              </a:ext>
            </a:extLst>
          </p:cNvPr>
          <p:cNvGrpSpPr/>
          <p:nvPr/>
        </p:nvGrpSpPr>
        <p:grpSpPr>
          <a:xfrm>
            <a:off x="9995700" y="3524266"/>
            <a:ext cx="1020651" cy="946760"/>
            <a:chOff x="2376982" y="4630979"/>
            <a:chExt cx="1410231" cy="1308136"/>
          </a:xfrm>
          <a:solidFill>
            <a:schemeClr val="accent1"/>
          </a:solidFill>
        </p:grpSpPr>
        <p:sp>
          <p:nvSpPr>
            <p:cNvPr id="73" name="Freeform: Shape 72">
              <a:extLst>
                <a:ext uri="{FF2B5EF4-FFF2-40B4-BE49-F238E27FC236}">
                  <a16:creationId xmlns:a16="http://schemas.microsoft.com/office/drawing/2014/main" id="{F52C5FA0-6572-6ADF-2627-A36B97E9406E}"/>
                </a:ext>
              </a:extLst>
            </p:cNvPr>
            <p:cNvSpPr/>
            <p:nvPr/>
          </p:nvSpPr>
          <p:spPr>
            <a:xfrm>
              <a:off x="2650744" y="4969945"/>
              <a:ext cx="587326" cy="290103"/>
            </a:xfrm>
            <a:custGeom>
              <a:avLst/>
              <a:gdLst>
                <a:gd name="connsiteX0" fmla="*/ 587165 w 587326"/>
                <a:gd name="connsiteY0" fmla="*/ 139632 h 290103"/>
                <a:gd name="connsiteX1" fmla="*/ 447533 w 587326"/>
                <a:gd name="connsiteY1" fmla="*/ 0 h 290103"/>
                <a:gd name="connsiteX2" fmla="*/ 139632 w 587326"/>
                <a:gd name="connsiteY2" fmla="*/ 0 h 290103"/>
                <a:gd name="connsiteX3" fmla="*/ 0 w 587326"/>
                <a:gd name="connsiteY3" fmla="*/ 139632 h 290103"/>
                <a:gd name="connsiteX4" fmla="*/ 0 w 587326"/>
                <a:gd name="connsiteY4" fmla="*/ 290104 h 290103"/>
                <a:gd name="connsiteX5" fmla="*/ 587327 w 587326"/>
                <a:gd name="connsiteY5" fmla="*/ 290104 h 290103"/>
                <a:gd name="connsiteX6" fmla="*/ 587327 w 587326"/>
                <a:gd name="connsiteY6" fmla="*/ 139632 h 290103"/>
                <a:gd name="connsiteX7" fmla="*/ 587165 w 587326"/>
                <a:gd name="connsiteY7" fmla="*/ 139632 h 29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326" h="290103">
                  <a:moveTo>
                    <a:pt x="587165" y="139632"/>
                  </a:moveTo>
                  <a:cubicBezTo>
                    <a:pt x="587165" y="62616"/>
                    <a:pt x="524387" y="0"/>
                    <a:pt x="447533" y="0"/>
                  </a:cubicBezTo>
                  <a:lnTo>
                    <a:pt x="139632" y="0"/>
                  </a:lnTo>
                  <a:cubicBezTo>
                    <a:pt x="62616" y="0"/>
                    <a:pt x="0" y="62778"/>
                    <a:pt x="0" y="139632"/>
                  </a:cubicBezTo>
                  <a:lnTo>
                    <a:pt x="0" y="290104"/>
                  </a:lnTo>
                  <a:lnTo>
                    <a:pt x="587327" y="290104"/>
                  </a:lnTo>
                  <a:lnTo>
                    <a:pt x="587327" y="139632"/>
                  </a:lnTo>
                  <a:lnTo>
                    <a:pt x="587165" y="139632"/>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74" name="Freeform: Shape 73">
              <a:extLst>
                <a:ext uri="{FF2B5EF4-FFF2-40B4-BE49-F238E27FC236}">
                  <a16:creationId xmlns:a16="http://schemas.microsoft.com/office/drawing/2014/main" id="{87E69ACB-3AA8-D94E-26F0-88DFD173817C}"/>
                </a:ext>
              </a:extLst>
            </p:cNvPr>
            <p:cNvSpPr/>
            <p:nvPr/>
          </p:nvSpPr>
          <p:spPr>
            <a:xfrm>
              <a:off x="2804290" y="4631140"/>
              <a:ext cx="280234" cy="280234"/>
            </a:xfrm>
            <a:custGeom>
              <a:avLst/>
              <a:gdLst>
                <a:gd name="connsiteX0" fmla="*/ 280234 w 280234"/>
                <a:gd name="connsiteY0" fmla="*/ 140117 h 280234"/>
                <a:gd name="connsiteX1" fmla="*/ 140117 w 280234"/>
                <a:gd name="connsiteY1" fmla="*/ 280234 h 280234"/>
                <a:gd name="connsiteX2" fmla="*/ 0 w 280234"/>
                <a:gd name="connsiteY2" fmla="*/ 140117 h 280234"/>
                <a:gd name="connsiteX3" fmla="*/ 140117 w 280234"/>
                <a:gd name="connsiteY3" fmla="*/ 0 h 280234"/>
                <a:gd name="connsiteX4" fmla="*/ 280234 w 280234"/>
                <a:gd name="connsiteY4" fmla="*/ 140117 h 280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34" h="280234">
                  <a:moveTo>
                    <a:pt x="280234" y="140117"/>
                  </a:moveTo>
                  <a:cubicBezTo>
                    <a:pt x="280234" y="217457"/>
                    <a:pt x="217456" y="280234"/>
                    <a:pt x="140117" y="280234"/>
                  </a:cubicBezTo>
                  <a:cubicBezTo>
                    <a:pt x="62778" y="280234"/>
                    <a:pt x="0" y="217457"/>
                    <a:pt x="0" y="140117"/>
                  </a:cubicBezTo>
                  <a:cubicBezTo>
                    <a:pt x="0" y="62616"/>
                    <a:pt x="62778" y="0"/>
                    <a:pt x="140117" y="0"/>
                  </a:cubicBezTo>
                  <a:cubicBezTo>
                    <a:pt x="217456" y="0"/>
                    <a:pt x="280234" y="62616"/>
                    <a:pt x="280234" y="140117"/>
                  </a:cubicBezTo>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75" name="Freeform: Shape 74">
              <a:extLst>
                <a:ext uri="{FF2B5EF4-FFF2-40B4-BE49-F238E27FC236}">
                  <a16:creationId xmlns:a16="http://schemas.microsoft.com/office/drawing/2014/main" id="{C46E3455-0305-D070-0E60-BCBD0D7C3827}"/>
                </a:ext>
              </a:extLst>
            </p:cNvPr>
            <p:cNvSpPr/>
            <p:nvPr/>
          </p:nvSpPr>
          <p:spPr>
            <a:xfrm>
              <a:off x="2376982" y="5302764"/>
              <a:ext cx="1279498" cy="128629"/>
            </a:xfrm>
            <a:custGeom>
              <a:avLst/>
              <a:gdLst>
                <a:gd name="connsiteX0" fmla="*/ 975480 w 1279498"/>
                <a:gd name="connsiteY0" fmla="*/ 809 h 128629"/>
                <a:gd name="connsiteX1" fmla="*/ 345439 w 1279498"/>
                <a:gd name="connsiteY1" fmla="*/ 809 h 128629"/>
                <a:gd name="connsiteX2" fmla="*/ 340261 w 1279498"/>
                <a:gd name="connsiteY2" fmla="*/ 0 h 128629"/>
                <a:gd name="connsiteX3" fmla="*/ 0 w 1279498"/>
                <a:gd name="connsiteY3" fmla="*/ 0 h 128629"/>
                <a:gd name="connsiteX4" fmla="*/ 0 w 1279498"/>
                <a:gd name="connsiteY4" fmla="*/ 128629 h 128629"/>
                <a:gd name="connsiteX5" fmla="*/ 90445 w 1279498"/>
                <a:gd name="connsiteY5" fmla="*/ 128629 h 128629"/>
                <a:gd name="connsiteX6" fmla="*/ 94005 w 1279498"/>
                <a:gd name="connsiteY6" fmla="*/ 128629 h 128629"/>
                <a:gd name="connsiteX7" fmla="*/ 1279499 w 1279498"/>
                <a:gd name="connsiteY7" fmla="*/ 128629 h 128629"/>
                <a:gd name="connsiteX8" fmla="*/ 1279499 w 1279498"/>
                <a:gd name="connsiteY8" fmla="*/ 162 h 128629"/>
                <a:gd name="connsiteX9" fmla="*/ 980819 w 1279498"/>
                <a:gd name="connsiteY9" fmla="*/ 162 h 128629"/>
                <a:gd name="connsiteX10" fmla="*/ 975480 w 1279498"/>
                <a:gd name="connsiteY10" fmla="*/ 809 h 128629"/>
                <a:gd name="connsiteX11" fmla="*/ 975480 w 1279498"/>
                <a:gd name="connsiteY11" fmla="*/ 809 h 12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9498" h="128629">
                  <a:moveTo>
                    <a:pt x="975480" y="809"/>
                  </a:moveTo>
                  <a:lnTo>
                    <a:pt x="345439" y="809"/>
                  </a:lnTo>
                  <a:cubicBezTo>
                    <a:pt x="343659" y="809"/>
                    <a:pt x="341717" y="647"/>
                    <a:pt x="340261" y="0"/>
                  </a:cubicBezTo>
                  <a:lnTo>
                    <a:pt x="0" y="0"/>
                  </a:lnTo>
                  <a:lnTo>
                    <a:pt x="0" y="128629"/>
                  </a:lnTo>
                  <a:lnTo>
                    <a:pt x="90445" y="128629"/>
                  </a:lnTo>
                  <a:lnTo>
                    <a:pt x="94005" y="128629"/>
                  </a:lnTo>
                  <a:lnTo>
                    <a:pt x="1279499" y="128629"/>
                  </a:lnTo>
                  <a:lnTo>
                    <a:pt x="1279499" y="162"/>
                  </a:lnTo>
                  <a:lnTo>
                    <a:pt x="980819" y="162"/>
                  </a:lnTo>
                  <a:cubicBezTo>
                    <a:pt x="979040" y="485"/>
                    <a:pt x="977260" y="809"/>
                    <a:pt x="975480" y="809"/>
                  </a:cubicBezTo>
                  <a:lnTo>
                    <a:pt x="975480" y="809"/>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76" name="Freeform: Shape 75">
              <a:extLst>
                <a:ext uri="{FF2B5EF4-FFF2-40B4-BE49-F238E27FC236}">
                  <a16:creationId xmlns:a16="http://schemas.microsoft.com/office/drawing/2014/main" id="{35200C30-A660-9114-8373-98F818112089}"/>
                </a:ext>
              </a:extLst>
            </p:cNvPr>
            <p:cNvSpPr/>
            <p:nvPr/>
          </p:nvSpPr>
          <p:spPr>
            <a:xfrm>
              <a:off x="2494770" y="5474431"/>
              <a:ext cx="1043758" cy="464683"/>
            </a:xfrm>
            <a:custGeom>
              <a:avLst/>
              <a:gdLst>
                <a:gd name="connsiteX0" fmla="*/ 69897 w 1043758"/>
                <a:gd name="connsiteY0" fmla="*/ 412261 h 464683"/>
                <a:gd name="connsiteX1" fmla="*/ 131380 w 1043758"/>
                <a:gd name="connsiteY1" fmla="*/ 464684 h 464683"/>
                <a:gd name="connsiteX2" fmla="*/ 540729 w 1043758"/>
                <a:gd name="connsiteY2" fmla="*/ 464684 h 464683"/>
                <a:gd name="connsiteX3" fmla="*/ 542347 w 1043758"/>
                <a:gd name="connsiteY3" fmla="*/ 464684 h 464683"/>
                <a:gd name="connsiteX4" fmla="*/ 543965 w 1043758"/>
                <a:gd name="connsiteY4" fmla="*/ 464684 h 464683"/>
                <a:gd name="connsiteX5" fmla="*/ 912379 w 1043758"/>
                <a:gd name="connsiteY5" fmla="*/ 464684 h 464683"/>
                <a:gd name="connsiteX6" fmla="*/ 973862 w 1043758"/>
                <a:gd name="connsiteY6" fmla="*/ 412423 h 464683"/>
                <a:gd name="connsiteX7" fmla="*/ 1043759 w 1043758"/>
                <a:gd name="connsiteY7" fmla="*/ 0 h 464683"/>
                <a:gd name="connsiteX8" fmla="*/ 0 w 1043758"/>
                <a:gd name="connsiteY8" fmla="*/ 0 h 464683"/>
                <a:gd name="connsiteX9" fmla="*/ 69897 w 1043758"/>
                <a:gd name="connsiteY9" fmla="*/ 412423 h 464683"/>
                <a:gd name="connsiteX10" fmla="*/ 69897 w 1043758"/>
                <a:gd name="connsiteY10" fmla="*/ 412261 h 46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3758" h="464683">
                  <a:moveTo>
                    <a:pt x="69897" y="412261"/>
                  </a:moveTo>
                  <a:cubicBezTo>
                    <a:pt x="74913" y="442679"/>
                    <a:pt x="100800" y="464684"/>
                    <a:pt x="131380" y="464684"/>
                  </a:cubicBezTo>
                  <a:lnTo>
                    <a:pt x="540729" y="464684"/>
                  </a:lnTo>
                  <a:lnTo>
                    <a:pt x="542347" y="464684"/>
                  </a:lnTo>
                  <a:lnTo>
                    <a:pt x="543965" y="464684"/>
                  </a:lnTo>
                  <a:lnTo>
                    <a:pt x="912379" y="464684"/>
                  </a:lnTo>
                  <a:cubicBezTo>
                    <a:pt x="943121" y="464684"/>
                    <a:pt x="969008" y="442679"/>
                    <a:pt x="973862" y="412423"/>
                  </a:cubicBezTo>
                  <a:lnTo>
                    <a:pt x="1043759" y="0"/>
                  </a:lnTo>
                  <a:lnTo>
                    <a:pt x="0" y="0"/>
                  </a:lnTo>
                  <a:lnTo>
                    <a:pt x="69897" y="412423"/>
                  </a:lnTo>
                  <a:lnTo>
                    <a:pt x="69897" y="412261"/>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77" name="Freeform: Shape 76">
              <a:extLst>
                <a:ext uri="{FF2B5EF4-FFF2-40B4-BE49-F238E27FC236}">
                  <a16:creationId xmlns:a16="http://schemas.microsoft.com/office/drawing/2014/main" id="{E7B21DD9-E9CA-F3CB-3307-BCAA58C9AECC}"/>
                </a:ext>
              </a:extLst>
            </p:cNvPr>
            <p:cNvSpPr/>
            <p:nvPr/>
          </p:nvSpPr>
          <p:spPr>
            <a:xfrm>
              <a:off x="3354080" y="4630979"/>
              <a:ext cx="433133" cy="629070"/>
            </a:xfrm>
            <a:custGeom>
              <a:avLst/>
              <a:gdLst>
                <a:gd name="connsiteX0" fmla="*/ 423264 w 433133"/>
                <a:gd name="connsiteY0" fmla="*/ 77501 h 629070"/>
                <a:gd name="connsiteX1" fmla="*/ 192054 w 433133"/>
                <a:gd name="connsiteY1" fmla="*/ 28962 h 629070"/>
                <a:gd name="connsiteX2" fmla="*/ 59056 w 433133"/>
                <a:gd name="connsiteY2" fmla="*/ 34463 h 629070"/>
                <a:gd name="connsiteX3" fmla="*/ 59056 w 433133"/>
                <a:gd name="connsiteY3" fmla="*/ 0 h 629070"/>
                <a:gd name="connsiteX4" fmla="*/ 0 w 433133"/>
                <a:gd name="connsiteY4" fmla="*/ 0 h 629070"/>
                <a:gd name="connsiteX5" fmla="*/ 0 w 433133"/>
                <a:gd name="connsiteY5" fmla="*/ 629071 h 629070"/>
                <a:gd name="connsiteX6" fmla="*/ 59218 w 433133"/>
                <a:gd name="connsiteY6" fmla="*/ 629071 h 629070"/>
                <a:gd name="connsiteX7" fmla="*/ 59218 w 433133"/>
                <a:gd name="connsiteY7" fmla="*/ 333142 h 629070"/>
                <a:gd name="connsiteX8" fmla="*/ 217295 w 433133"/>
                <a:gd name="connsiteY8" fmla="*/ 318095 h 629070"/>
                <a:gd name="connsiteX9" fmla="*/ 391713 w 433133"/>
                <a:gd name="connsiteY9" fmla="*/ 362428 h 629070"/>
                <a:gd name="connsiteX10" fmla="*/ 433133 w 433133"/>
                <a:gd name="connsiteY10" fmla="*/ 395111 h 629070"/>
                <a:gd name="connsiteX11" fmla="*/ 433133 w 433133"/>
                <a:gd name="connsiteY11" fmla="*/ 85268 h 629070"/>
                <a:gd name="connsiteX12" fmla="*/ 423264 w 433133"/>
                <a:gd name="connsiteY12" fmla="*/ 77501 h 62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3133" h="629070">
                  <a:moveTo>
                    <a:pt x="423264" y="77501"/>
                  </a:moveTo>
                  <a:cubicBezTo>
                    <a:pt x="417924" y="73295"/>
                    <a:pt x="289618" y="-26535"/>
                    <a:pt x="192054" y="28962"/>
                  </a:cubicBezTo>
                  <a:cubicBezTo>
                    <a:pt x="139632" y="58733"/>
                    <a:pt x="83973" y="44009"/>
                    <a:pt x="59056" y="34463"/>
                  </a:cubicBezTo>
                  <a:lnTo>
                    <a:pt x="59056" y="0"/>
                  </a:lnTo>
                  <a:lnTo>
                    <a:pt x="0" y="0"/>
                  </a:lnTo>
                  <a:lnTo>
                    <a:pt x="0" y="629071"/>
                  </a:lnTo>
                  <a:lnTo>
                    <a:pt x="59218" y="629071"/>
                  </a:lnTo>
                  <a:lnTo>
                    <a:pt x="59218" y="333142"/>
                  </a:lnTo>
                  <a:cubicBezTo>
                    <a:pt x="96917" y="344144"/>
                    <a:pt x="157429" y="352072"/>
                    <a:pt x="217295" y="318095"/>
                  </a:cubicBezTo>
                  <a:cubicBezTo>
                    <a:pt x="273600" y="286221"/>
                    <a:pt x="362266" y="339290"/>
                    <a:pt x="391713" y="362428"/>
                  </a:cubicBezTo>
                  <a:lnTo>
                    <a:pt x="433133" y="395111"/>
                  </a:lnTo>
                  <a:lnTo>
                    <a:pt x="433133" y="85268"/>
                  </a:lnTo>
                  <a:lnTo>
                    <a:pt x="423264" y="77501"/>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grpSp>
      <p:grpSp>
        <p:nvGrpSpPr>
          <p:cNvPr id="78" name="Graphic 2">
            <a:extLst>
              <a:ext uri="{FF2B5EF4-FFF2-40B4-BE49-F238E27FC236}">
                <a16:creationId xmlns:a16="http://schemas.microsoft.com/office/drawing/2014/main" id="{B96F93D0-3334-79A0-8717-13E064B90A84}"/>
              </a:ext>
            </a:extLst>
          </p:cNvPr>
          <p:cNvGrpSpPr/>
          <p:nvPr/>
        </p:nvGrpSpPr>
        <p:grpSpPr>
          <a:xfrm>
            <a:off x="9995700" y="4728646"/>
            <a:ext cx="1020651" cy="946760"/>
            <a:chOff x="2376982" y="4630979"/>
            <a:chExt cx="1410231" cy="1308136"/>
          </a:xfrm>
          <a:solidFill>
            <a:schemeClr val="accent1"/>
          </a:solidFill>
        </p:grpSpPr>
        <p:sp>
          <p:nvSpPr>
            <p:cNvPr id="79" name="Freeform: Shape 78">
              <a:extLst>
                <a:ext uri="{FF2B5EF4-FFF2-40B4-BE49-F238E27FC236}">
                  <a16:creationId xmlns:a16="http://schemas.microsoft.com/office/drawing/2014/main" id="{11AADA17-F7D5-4EE7-0C54-1548C0BE47A0}"/>
                </a:ext>
              </a:extLst>
            </p:cNvPr>
            <p:cNvSpPr/>
            <p:nvPr/>
          </p:nvSpPr>
          <p:spPr>
            <a:xfrm>
              <a:off x="2650744" y="4969945"/>
              <a:ext cx="587326" cy="290103"/>
            </a:xfrm>
            <a:custGeom>
              <a:avLst/>
              <a:gdLst>
                <a:gd name="connsiteX0" fmla="*/ 587165 w 587326"/>
                <a:gd name="connsiteY0" fmla="*/ 139632 h 290103"/>
                <a:gd name="connsiteX1" fmla="*/ 447533 w 587326"/>
                <a:gd name="connsiteY1" fmla="*/ 0 h 290103"/>
                <a:gd name="connsiteX2" fmla="*/ 139632 w 587326"/>
                <a:gd name="connsiteY2" fmla="*/ 0 h 290103"/>
                <a:gd name="connsiteX3" fmla="*/ 0 w 587326"/>
                <a:gd name="connsiteY3" fmla="*/ 139632 h 290103"/>
                <a:gd name="connsiteX4" fmla="*/ 0 w 587326"/>
                <a:gd name="connsiteY4" fmla="*/ 290104 h 290103"/>
                <a:gd name="connsiteX5" fmla="*/ 587327 w 587326"/>
                <a:gd name="connsiteY5" fmla="*/ 290104 h 290103"/>
                <a:gd name="connsiteX6" fmla="*/ 587327 w 587326"/>
                <a:gd name="connsiteY6" fmla="*/ 139632 h 290103"/>
                <a:gd name="connsiteX7" fmla="*/ 587165 w 587326"/>
                <a:gd name="connsiteY7" fmla="*/ 139632 h 29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326" h="290103">
                  <a:moveTo>
                    <a:pt x="587165" y="139632"/>
                  </a:moveTo>
                  <a:cubicBezTo>
                    <a:pt x="587165" y="62616"/>
                    <a:pt x="524387" y="0"/>
                    <a:pt x="447533" y="0"/>
                  </a:cubicBezTo>
                  <a:lnTo>
                    <a:pt x="139632" y="0"/>
                  </a:lnTo>
                  <a:cubicBezTo>
                    <a:pt x="62616" y="0"/>
                    <a:pt x="0" y="62778"/>
                    <a:pt x="0" y="139632"/>
                  </a:cubicBezTo>
                  <a:lnTo>
                    <a:pt x="0" y="290104"/>
                  </a:lnTo>
                  <a:lnTo>
                    <a:pt x="587327" y="290104"/>
                  </a:lnTo>
                  <a:lnTo>
                    <a:pt x="587327" y="139632"/>
                  </a:lnTo>
                  <a:lnTo>
                    <a:pt x="587165" y="139632"/>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80" name="Freeform: Shape 79">
              <a:extLst>
                <a:ext uri="{FF2B5EF4-FFF2-40B4-BE49-F238E27FC236}">
                  <a16:creationId xmlns:a16="http://schemas.microsoft.com/office/drawing/2014/main" id="{8C40E418-44A6-4465-9160-5D7205FBFDB3}"/>
                </a:ext>
              </a:extLst>
            </p:cNvPr>
            <p:cNvSpPr/>
            <p:nvPr/>
          </p:nvSpPr>
          <p:spPr>
            <a:xfrm>
              <a:off x="2804290" y="4631140"/>
              <a:ext cx="280234" cy="280234"/>
            </a:xfrm>
            <a:custGeom>
              <a:avLst/>
              <a:gdLst>
                <a:gd name="connsiteX0" fmla="*/ 280234 w 280234"/>
                <a:gd name="connsiteY0" fmla="*/ 140117 h 280234"/>
                <a:gd name="connsiteX1" fmla="*/ 140117 w 280234"/>
                <a:gd name="connsiteY1" fmla="*/ 280234 h 280234"/>
                <a:gd name="connsiteX2" fmla="*/ 0 w 280234"/>
                <a:gd name="connsiteY2" fmla="*/ 140117 h 280234"/>
                <a:gd name="connsiteX3" fmla="*/ 140117 w 280234"/>
                <a:gd name="connsiteY3" fmla="*/ 0 h 280234"/>
                <a:gd name="connsiteX4" fmla="*/ 280234 w 280234"/>
                <a:gd name="connsiteY4" fmla="*/ 140117 h 280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34" h="280234">
                  <a:moveTo>
                    <a:pt x="280234" y="140117"/>
                  </a:moveTo>
                  <a:cubicBezTo>
                    <a:pt x="280234" y="217457"/>
                    <a:pt x="217456" y="280234"/>
                    <a:pt x="140117" y="280234"/>
                  </a:cubicBezTo>
                  <a:cubicBezTo>
                    <a:pt x="62778" y="280234"/>
                    <a:pt x="0" y="217457"/>
                    <a:pt x="0" y="140117"/>
                  </a:cubicBezTo>
                  <a:cubicBezTo>
                    <a:pt x="0" y="62616"/>
                    <a:pt x="62778" y="0"/>
                    <a:pt x="140117" y="0"/>
                  </a:cubicBezTo>
                  <a:cubicBezTo>
                    <a:pt x="217456" y="0"/>
                    <a:pt x="280234" y="62616"/>
                    <a:pt x="280234" y="140117"/>
                  </a:cubicBezTo>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81" name="Freeform: Shape 80">
              <a:extLst>
                <a:ext uri="{FF2B5EF4-FFF2-40B4-BE49-F238E27FC236}">
                  <a16:creationId xmlns:a16="http://schemas.microsoft.com/office/drawing/2014/main" id="{FC137B05-482D-4B5A-84DC-F20A37D8891D}"/>
                </a:ext>
              </a:extLst>
            </p:cNvPr>
            <p:cNvSpPr/>
            <p:nvPr/>
          </p:nvSpPr>
          <p:spPr>
            <a:xfrm>
              <a:off x="2376982" y="5302764"/>
              <a:ext cx="1279498" cy="128629"/>
            </a:xfrm>
            <a:custGeom>
              <a:avLst/>
              <a:gdLst>
                <a:gd name="connsiteX0" fmla="*/ 975480 w 1279498"/>
                <a:gd name="connsiteY0" fmla="*/ 809 h 128629"/>
                <a:gd name="connsiteX1" fmla="*/ 345439 w 1279498"/>
                <a:gd name="connsiteY1" fmla="*/ 809 h 128629"/>
                <a:gd name="connsiteX2" fmla="*/ 340261 w 1279498"/>
                <a:gd name="connsiteY2" fmla="*/ 0 h 128629"/>
                <a:gd name="connsiteX3" fmla="*/ 0 w 1279498"/>
                <a:gd name="connsiteY3" fmla="*/ 0 h 128629"/>
                <a:gd name="connsiteX4" fmla="*/ 0 w 1279498"/>
                <a:gd name="connsiteY4" fmla="*/ 128629 h 128629"/>
                <a:gd name="connsiteX5" fmla="*/ 90445 w 1279498"/>
                <a:gd name="connsiteY5" fmla="*/ 128629 h 128629"/>
                <a:gd name="connsiteX6" fmla="*/ 94005 w 1279498"/>
                <a:gd name="connsiteY6" fmla="*/ 128629 h 128629"/>
                <a:gd name="connsiteX7" fmla="*/ 1279499 w 1279498"/>
                <a:gd name="connsiteY7" fmla="*/ 128629 h 128629"/>
                <a:gd name="connsiteX8" fmla="*/ 1279499 w 1279498"/>
                <a:gd name="connsiteY8" fmla="*/ 162 h 128629"/>
                <a:gd name="connsiteX9" fmla="*/ 980819 w 1279498"/>
                <a:gd name="connsiteY9" fmla="*/ 162 h 128629"/>
                <a:gd name="connsiteX10" fmla="*/ 975480 w 1279498"/>
                <a:gd name="connsiteY10" fmla="*/ 809 h 128629"/>
                <a:gd name="connsiteX11" fmla="*/ 975480 w 1279498"/>
                <a:gd name="connsiteY11" fmla="*/ 809 h 12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9498" h="128629">
                  <a:moveTo>
                    <a:pt x="975480" y="809"/>
                  </a:moveTo>
                  <a:lnTo>
                    <a:pt x="345439" y="809"/>
                  </a:lnTo>
                  <a:cubicBezTo>
                    <a:pt x="343659" y="809"/>
                    <a:pt x="341717" y="647"/>
                    <a:pt x="340261" y="0"/>
                  </a:cubicBezTo>
                  <a:lnTo>
                    <a:pt x="0" y="0"/>
                  </a:lnTo>
                  <a:lnTo>
                    <a:pt x="0" y="128629"/>
                  </a:lnTo>
                  <a:lnTo>
                    <a:pt x="90445" y="128629"/>
                  </a:lnTo>
                  <a:lnTo>
                    <a:pt x="94005" y="128629"/>
                  </a:lnTo>
                  <a:lnTo>
                    <a:pt x="1279499" y="128629"/>
                  </a:lnTo>
                  <a:lnTo>
                    <a:pt x="1279499" y="162"/>
                  </a:lnTo>
                  <a:lnTo>
                    <a:pt x="980819" y="162"/>
                  </a:lnTo>
                  <a:cubicBezTo>
                    <a:pt x="979040" y="485"/>
                    <a:pt x="977260" y="809"/>
                    <a:pt x="975480" y="809"/>
                  </a:cubicBezTo>
                  <a:lnTo>
                    <a:pt x="975480" y="809"/>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82" name="Freeform: Shape 81">
              <a:extLst>
                <a:ext uri="{FF2B5EF4-FFF2-40B4-BE49-F238E27FC236}">
                  <a16:creationId xmlns:a16="http://schemas.microsoft.com/office/drawing/2014/main" id="{4AB617A9-65CE-9A0F-84F2-5AAB5B4F2A79}"/>
                </a:ext>
              </a:extLst>
            </p:cNvPr>
            <p:cNvSpPr/>
            <p:nvPr/>
          </p:nvSpPr>
          <p:spPr>
            <a:xfrm>
              <a:off x="2494770" y="5474431"/>
              <a:ext cx="1043758" cy="464683"/>
            </a:xfrm>
            <a:custGeom>
              <a:avLst/>
              <a:gdLst>
                <a:gd name="connsiteX0" fmla="*/ 69897 w 1043758"/>
                <a:gd name="connsiteY0" fmla="*/ 412261 h 464683"/>
                <a:gd name="connsiteX1" fmla="*/ 131380 w 1043758"/>
                <a:gd name="connsiteY1" fmla="*/ 464684 h 464683"/>
                <a:gd name="connsiteX2" fmla="*/ 540729 w 1043758"/>
                <a:gd name="connsiteY2" fmla="*/ 464684 h 464683"/>
                <a:gd name="connsiteX3" fmla="*/ 542347 w 1043758"/>
                <a:gd name="connsiteY3" fmla="*/ 464684 h 464683"/>
                <a:gd name="connsiteX4" fmla="*/ 543965 w 1043758"/>
                <a:gd name="connsiteY4" fmla="*/ 464684 h 464683"/>
                <a:gd name="connsiteX5" fmla="*/ 912379 w 1043758"/>
                <a:gd name="connsiteY5" fmla="*/ 464684 h 464683"/>
                <a:gd name="connsiteX6" fmla="*/ 973862 w 1043758"/>
                <a:gd name="connsiteY6" fmla="*/ 412423 h 464683"/>
                <a:gd name="connsiteX7" fmla="*/ 1043759 w 1043758"/>
                <a:gd name="connsiteY7" fmla="*/ 0 h 464683"/>
                <a:gd name="connsiteX8" fmla="*/ 0 w 1043758"/>
                <a:gd name="connsiteY8" fmla="*/ 0 h 464683"/>
                <a:gd name="connsiteX9" fmla="*/ 69897 w 1043758"/>
                <a:gd name="connsiteY9" fmla="*/ 412423 h 464683"/>
                <a:gd name="connsiteX10" fmla="*/ 69897 w 1043758"/>
                <a:gd name="connsiteY10" fmla="*/ 412261 h 46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3758" h="464683">
                  <a:moveTo>
                    <a:pt x="69897" y="412261"/>
                  </a:moveTo>
                  <a:cubicBezTo>
                    <a:pt x="74913" y="442679"/>
                    <a:pt x="100800" y="464684"/>
                    <a:pt x="131380" y="464684"/>
                  </a:cubicBezTo>
                  <a:lnTo>
                    <a:pt x="540729" y="464684"/>
                  </a:lnTo>
                  <a:lnTo>
                    <a:pt x="542347" y="464684"/>
                  </a:lnTo>
                  <a:lnTo>
                    <a:pt x="543965" y="464684"/>
                  </a:lnTo>
                  <a:lnTo>
                    <a:pt x="912379" y="464684"/>
                  </a:lnTo>
                  <a:cubicBezTo>
                    <a:pt x="943121" y="464684"/>
                    <a:pt x="969008" y="442679"/>
                    <a:pt x="973862" y="412423"/>
                  </a:cubicBezTo>
                  <a:lnTo>
                    <a:pt x="1043759" y="0"/>
                  </a:lnTo>
                  <a:lnTo>
                    <a:pt x="0" y="0"/>
                  </a:lnTo>
                  <a:lnTo>
                    <a:pt x="69897" y="412423"/>
                  </a:lnTo>
                  <a:lnTo>
                    <a:pt x="69897" y="412261"/>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83" name="Freeform: Shape 82">
              <a:extLst>
                <a:ext uri="{FF2B5EF4-FFF2-40B4-BE49-F238E27FC236}">
                  <a16:creationId xmlns:a16="http://schemas.microsoft.com/office/drawing/2014/main" id="{EAB32911-C2BA-4B5B-016D-8DA7FC488EE3}"/>
                </a:ext>
              </a:extLst>
            </p:cNvPr>
            <p:cNvSpPr/>
            <p:nvPr/>
          </p:nvSpPr>
          <p:spPr>
            <a:xfrm>
              <a:off x="3354080" y="4630979"/>
              <a:ext cx="433133" cy="629070"/>
            </a:xfrm>
            <a:custGeom>
              <a:avLst/>
              <a:gdLst>
                <a:gd name="connsiteX0" fmla="*/ 423264 w 433133"/>
                <a:gd name="connsiteY0" fmla="*/ 77501 h 629070"/>
                <a:gd name="connsiteX1" fmla="*/ 192054 w 433133"/>
                <a:gd name="connsiteY1" fmla="*/ 28962 h 629070"/>
                <a:gd name="connsiteX2" fmla="*/ 59056 w 433133"/>
                <a:gd name="connsiteY2" fmla="*/ 34463 h 629070"/>
                <a:gd name="connsiteX3" fmla="*/ 59056 w 433133"/>
                <a:gd name="connsiteY3" fmla="*/ 0 h 629070"/>
                <a:gd name="connsiteX4" fmla="*/ 0 w 433133"/>
                <a:gd name="connsiteY4" fmla="*/ 0 h 629070"/>
                <a:gd name="connsiteX5" fmla="*/ 0 w 433133"/>
                <a:gd name="connsiteY5" fmla="*/ 629071 h 629070"/>
                <a:gd name="connsiteX6" fmla="*/ 59218 w 433133"/>
                <a:gd name="connsiteY6" fmla="*/ 629071 h 629070"/>
                <a:gd name="connsiteX7" fmla="*/ 59218 w 433133"/>
                <a:gd name="connsiteY7" fmla="*/ 333142 h 629070"/>
                <a:gd name="connsiteX8" fmla="*/ 217295 w 433133"/>
                <a:gd name="connsiteY8" fmla="*/ 318095 h 629070"/>
                <a:gd name="connsiteX9" fmla="*/ 391713 w 433133"/>
                <a:gd name="connsiteY9" fmla="*/ 362428 h 629070"/>
                <a:gd name="connsiteX10" fmla="*/ 433133 w 433133"/>
                <a:gd name="connsiteY10" fmla="*/ 395111 h 629070"/>
                <a:gd name="connsiteX11" fmla="*/ 433133 w 433133"/>
                <a:gd name="connsiteY11" fmla="*/ 85268 h 629070"/>
                <a:gd name="connsiteX12" fmla="*/ 423264 w 433133"/>
                <a:gd name="connsiteY12" fmla="*/ 77501 h 62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3133" h="629070">
                  <a:moveTo>
                    <a:pt x="423264" y="77501"/>
                  </a:moveTo>
                  <a:cubicBezTo>
                    <a:pt x="417924" y="73295"/>
                    <a:pt x="289618" y="-26535"/>
                    <a:pt x="192054" y="28962"/>
                  </a:cubicBezTo>
                  <a:cubicBezTo>
                    <a:pt x="139632" y="58733"/>
                    <a:pt x="83973" y="44009"/>
                    <a:pt x="59056" y="34463"/>
                  </a:cubicBezTo>
                  <a:lnTo>
                    <a:pt x="59056" y="0"/>
                  </a:lnTo>
                  <a:lnTo>
                    <a:pt x="0" y="0"/>
                  </a:lnTo>
                  <a:lnTo>
                    <a:pt x="0" y="629071"/>
                  </a:lnTo>
                  <a:lnTo>
                    <a:pt x="59218" y="629071"/>
                  </a:lnTo>
                  <a:lnTo>
                    <a:pt x="59218" y="333142"/>
                  </a:lnTo>
                  <a:cubicBezTo>
                    <a:pt x="96917" y="344144"/>
                    <a:pt x="157429" y="352072"/>
                    <a:pt x="217295" y="318095"/>
                  </a:cubicBezTo>
                  <a:cubicBezTo>
                    <a:pt x="273600" y="286221"/>
                    <a:pt x="362266" y="339290"/>
                    <a:pt x="391713" y="362428"/>
                  </a:cubicBezTo>
                  <a:lnTo>
                    <a:pt x="433133" y="395111"/>
                  </a:lnTo>
                  <a:lnTo>
                    <a:pt x="433133" y="85268"/>
                  </a:lnTo>
                  <a:lnTo>
                    <a:pt x="423264" y="77501"/>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grpSp>
      <p:grpSp>
        <p:nvGrpSpPr>
          <p:cNvPr id="84" name="Graphic 2">
            <a:extLst>
              <a:ext uri="{FF2B5EF4-FFF2-40B4-BE49-F238E27FC236}">
                <a16:creationId xmlns:a16="http://schemas.microsoft.com/office/drawing/2014/main" id="{E6D3B4F5-5002-20C6-8AAB-694717717325}"/>
              </a:ext>
            </a:extLst>
          </p:cNvPr>
          <p:cNvGrpSpPr/>
          <p:nvPr/>
        </p:nvGrpSpPr>
        <p:grpSpPr>
          <a:xfrm>
            <a:off x="9995700" y="2308211"/>
            <a:ext cx="1020651" cy="946760"/>
            <a:chOff x="2376982" y="4630979"/>
            <a:chExt cx="1410231" cy="1308136"/>
          </a:xfrm>
          <a:solidFill>
            <a:schemeClr val="accent1"/>
          </a:solidFill>
        </p:grpSpPr>
        <p:sp>
          <p:nvSpPr>
            <p:cNvPr id="85" name="Freeform: Shape 84">
              <a:extLst>
                <a:ext uri="{FF2B5EF4-FFF2-40B4-BE49-F238E27FC236}">
                  <a16:creationId xmlns:a16="http://schemas.microsoft.com/office/drawing/2014/main" id="{39E5B001-D249-6163-9538-76C79E949CC2}"/>
                </a:ext>
              </a:extLst>
            </p:cNvPr>
            <p:cNvSpPr/>
            <p:nvPr/>
          </p:nvSpPr>
          <p:spPr>
            <a:xfrm>
              <a:off x="2650744" y="4969945"/>
              <a:ext cx="587326" cy="290103"/>
            </a:xfrm>
            <a:custGeom>
              <a:avLst/>
              <a:gdLst>
                <a:gd name="connsiteX0" fmla="*/ 587165 w 587326"/>
                <a:gd name="connsiteY0" fmla="*/ 139632 h 290103"/>
                <a:gd name="connsiteX1" fmla="*/ 447533 w 587326"/>
                <a:gd name="connsiteY1" fmla="*/ 0 h 290103"/>
                <a:gd name="connsiteX2" fmla="*/ 139632 w 587326"/>
                <a:gd name="connsiteY2" fmla="*/ 0 h 290103"/>
                <a:gd name="connsiteX3" fmla="*/ 0 w 587326"/>
                <a:gd name="connsiteY3" fmla="*/ 139632 h 290103"/>
                <a:gd name="connsiteX4" fmla="*/ 0 w 587326"/>
                <a:gd name="connsiteY4" fmla="*/ 290104 h 290103"/>
                <a:gd name="connsiteX5" fmla="*/ 587327 w 587326"/>
                <a:gd name="connsiteY5" fmla="*/ 290104 h 290103"/>
                <a:gd name="connsiteX6" fmla="*/ 587327 w 587326"/>
                <a:gd name="connsiteY6" fmla="*/ 139632 h 290103"/>
                <a:gd name="connsiteX7" fmla="*/ 587165 w 587326"/>
                <a:gd name="connsiteY7" fmla="*/ 139632 h 29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326" h="290103">
                  <a:moveTo>
                    <a:pt x="587165" y="139632"/>
                  </a:moveTo>
                  <a:cubicBezTo>
                    <a:pt x="587165" y="62616"/>
                    <a:pt x="524387" y="0"/>
                    <a:pt x="447533" y="0"/>
                  </a:cubicBezTo>
                  <a:lnTo>
                    <a:pt x="139632" y="0"/>
                  </a:lnTo>
                  <a:cubicBezTo>
                    <a:pt x="62616" y="0"/>
                    <a:pt x="0" y="62778"/>
                    <a:pt x="0" y="139632"/>
                  </a:cubicBezTo>
                  <a:lnTo>
                    <a:pt x="0" y="290104"/>
                  </a:lnTo>
                  <a:lnTo>
                    <a:pt x="587327" y="290104"/>
                  </a:lnTo>
                  <a:lnTo>
                    <a:pt x="587327" y="139632"/>
                  </a:lnTo>
                  <a:lnTo>
                    <a:pt x="587165" y="139632"/>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86" name="Freeform: Shape 85">
              <a:extLst>
                <a:ext uri="{FF2B5EF4-FFF2-40B4-BE49-F238E27FC236}">
                  <a16:creationId xmlns:a16="http://schemas.microsoft.com/office/drawing/2014/main" id="{00B2412E-26E4-BC45-CB4D-6B08BA8ED431}"/>
                </a:ext>
              </a:extLst>
            </p:cNvPr>
            <p:cNvSpPr/>
            <p:nvPr/>
          </p:nvSpPr>
          <p:spPr>
            <a:xfrm>
              <a:off x="2804290" y="4631140"/>
              <a:ext cx="280234" cy="280234"/>
            </a:xfrm>
            <a:custGeom>
              <a:avLst/>
              <a:gdLst>
                <a:gd name="connsiteX0" fmla="*/ 280234 w 280234"/>
                <a:gd name="connsiteY0" fmla="*/ 140117 h 280234"/>
                <a:gd name="connsiteX1" fmla="*/ 140117 w 280234"/>
                <a:gd name="connsiteY1" fmla="*/ 280234 h 280234"/>
                <a:gd name="connsiteX2" fmla="*/ 0 w 280234"/>
                <a:gd name="connsiteY2" fmla="*/ 140117 h 280234"/>
                <a:gd name="connsiteX3" fmla="*/ 140117 w 280234"/>
                <a:gd name="connsiteY3" fmla="*/ 0 h 280234"/>
                <a:gd name="connsiteX4" fmla="*/ 280234 w 280234"/>
                <a:gd name="connsiteY4" fmla="*/ 140117 h 280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34" h="280234">
                  <a:moveTo>
                    <a:pt x="280234" y="140117"/>
                  </a:moveTo>
                  <a:cubicBezTo>
                    <a:pt x="280234" y="217457"/>
                    <a:pt x="217456" y="280234"/>
                    <a:pt x="140117" y="280234"/>
                  </a:cubicBezTo>
                  <a:cubicBezTo>
                    <a:pt x="62778" y="280234"/>
                    <a:pt x="0" y="217457"/>
                    <a:pt x="0" y="140117"/>
                  </a:cubicBezTo>
                  <a:cubicBezTo>
                    <a:pt x="0" y="62616"/>
                    <a:pt x="62778" y="0"/>
                    <a:pt x="140117" y="0"/>
                  </a:cubicBezTo>
                  <a:cubicBezTo>
                    <a:pt x="217456" y="0"/>
                    <a:pt x="280234" y="62616"/>
                    <a:pt x="280234" y="140117"/>
                  </a:cubicBezTo>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87" name="Freeform: Shape 86">
              <a:extLst>
                <a:ext uri="{FF2B5EF4-FFF2-40B4-BE49-F238E27FC236}">
                  <a16:creationId xmlns:a16="http://schemas.microsoft.com/office/drawing/2014/main" id="{79CA825E-3142-5B5D-72BC-F749F4C91612}"/>
                </a:ext>
              </a:extLst>
            </p:cNvPr>
            <p:cNvSpPr/>
            <p:nvPr/>
          </p:nvSpPr>
          <p:spPr>
            <a:xfrm>
              <a:off x="2376982" y="5302764"/>
              <a:ext cx="1279498" cy="128629"/>
            </a:xfrm>
            <a:custGeom>
              <a:avLst/>
              <a:gdLst>
                <a:gd name="connsiteX0" fmla="*/ 975480 w 1279498"/>
                <a:gd name="connsiteY0" fmla="*/ 809 h 128629"/>
                <a:gd name="connsiteX1" fmla="*/ 345439 w 1279498"/>
                <a:gd name="connsiteY1" fmla="*/ 809 h 128629"/>
                <a:gd name="connsiteX2" fmla="*/ 340261 w 1279498"/>
                <a:gd name="connsiteY2" fmla="*/ 0 h 128629"/>
                <a:gd name="connsiteX3" fmla="*/ 0 w 1279498"/>
                <a:gd name="connsiteY3" fmla="*/ 0 h 128629"/>
                <a:gd name="connsiteX4" fmla="*/ 0 w 1279498"/>
                <a:gd name="connsiteY4" fmla="*/ 128629 h 128629"/>
                <a:gd name="connsiteX5" fmla="*/ 90445 w 1279498"/>
                <a:gd name="connsiteY5" fmla="*/ 128629 h 128629"/>
                <a:gd name="connsiteX6" fmla="*/ 94005 w 1279498"/>
                <a:gd name="connsiteY6" fmla="*/ 128629 h 128629"/>
                <a:gd name="connsiteX7" fmla="*/ 1279499 w 1279498"/>
                <a:gd name="connsiteY7" fmla="*/ 128629 h 128629"/>
                <a:gd name="connsiteX8" fmla="*/ 1279499 w 1279498"/>
                <a:gd name="connsiteY8" fmla="*/ 162 h 128629"/>
                <a:gd name="connsiteX9" fmla="*/ 980819 w 1279498"/>
                <a:gd name="connsiteY9" fmla="*/ 162 h 128629"/>
                <a:gd name="connsiteX10" fmla="*/ 975480 w 1279498"/>
                <a:gd name="connsiteY10" fmla="*/ 809 h 128629"/>
                <a:gd name="connsiteX11" fmla="*/ 975480 w 1279498"/>
                <a:gd name="connsiteY11" fmla="*/ 809 h 12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9498" h="128629">
                  <a:moveTo>
                    <a:pt x="975480" y="809"/>
                  </a:moveTo>
                  <a:lnTo>
                    <a:pt x="345439" y="809"/>
                  </a:lnTo>
                  <a:cubicBezTo>
                    <a:pt x="343659" y="809"/>
                    <a:pt x="341717" y="647"/>
                    <a:pt x="340261" y="0"/>
                  </a:cubicBezTo>
                  <a:lnTo>
                    <a:pt x="0" y="0"/>
                  </a:lnTo>
                  <a:lnTo>
                    <a:pt x="0" y="128629"/>
                  </a:lnTo>
                  <a:lnTo>
                    <a:pt x="90445" y="128629"/>
                  </a:lnTo>
                  <a:lnTo>
                    <a:pt x="94005" y="128629"/>
                  </a:lnTo>
                  <a:lnTo>
                    <a:pt x="1279499" y="128629"/>
                  </a:lnTo>
                  <a:lnTo>
                    <a:pt x="1279499" y="162"/>
                  </a:lnTo>
                  <a:lnTo>
                    <a:pt x="980819" y="162"/>
                  </a:lnTo>
                  <a:cubicBezTo>
                    <a:pt x="979040" y="485"/>
                    <a:pt x="977260" y="809"/>
                    <a:pt x="975480" y="809"/>
                  </a:cubicBezTo>
                  <a:lnTo>
                    <a:pt x="975480" y="809"/>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88" name="Freeform: Shape 87">
              <a:extLst>
                <a:ext uri="{FF2B5EF4-FFF2-40B4-BE49-F238E27FC236}">
                  <a16:creationId xmlns:a16="http://schemas.microsoft.com/office/drawing/2014/main" id="{F860B8A3-81B7-9855-AA04-6DA936008ABE}"/>
                </a:ext>
              </a:extLst>
            </p:cNvPr>
            <p:cNvSpPr/>
            <p:nvPr/>
          </p:nvSpPr>
          <p:spPr>
            <a:xfrm>
              <a:off x="2494770" y="5474431"/>
              <a:ext cx="1043758" cy="464683"/>
            </a:xfrm>
            <a:custGeom>
              <a:avLst/>
              <a:gdLst>
                <a:gd name="connsiteX0" fmla="*/ 69897 w 1043758"/>
                <a:gd name="connsiteY0" fmla="*/ 412261 h 464683"/>
                <a:gd name="connsiteX1" fmla="*/ 131380 w 1043758"/>
                <a:gd name="connsiteY1" fmla="*/ 464684 h 464683"/>
                <a:gd name="connsiteX2" fmla="*/ 540729 w 1043758"/>
                <a:gd name="connsiteY2" fmla="*/ 464684 h 464683"/>
                <a:gd name="connsiteX3" fmla="*/ 542347 w 1043758"/>
                <a:gd name="connsiteY3" fmla="*/ 464684 h 464683"/>
                <a:gd name="connsiteX4" fmla="*/ 543965 w 1043758"/>
                <a:gd name="connsiteY4" fmla="*/ 464684 h 464683"/>
                <a:gd name="connsiteX5" fmla="*/ 912379 w 1043758"/>
                <a:gd name="connsiteY5" fmla="*/ 464684 h 464683"/>
                <a:gd name="connsiteX6" fmla="*/ 973862 w 1043758"/>
                <a:gd name="connsiteY6" fmla="*/ 412423 h 464683"/>
                <a:gd name="connsiteX7" fmla="*/ 1043759 w 1043758"/>
                <a:gd name="connsiteY7" fmla="*/ 0 h 464683"/>
                <a:gd name="connsiteX8" fmla="*/ 0 w 1043758"/>
                <a:gd name="connsiteY8" fmla="*/ 0 h 464683"/>
                <a:gd name="connsiteX9" fmla="*/ 69897 w 1043758"/>
                <a:gd name="connsiteY9" fmla="*/ 412423 h 464683"/>
                <a:gd name="connsiteX10" fmla="*/ 69897 w 1043758"/>
                <a:gd name="connsiteY10" fmla="*/ 412261 h 46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3758" h="464683">
                  <a:moveTo>
                    <a:pt x="69897" y="412261"/>
                  </a:moveTo>
                  <a:cubicBezTo>
                    <a:pt x="74913" y="442679"/>
                    <a:pt x="100800" y="464684"/>
                    <a:pt x="131380" y="464684"/>
                  </a:cubicBezTo>
                  <a:lnTo>
                    <a:pt x="540729" y="464684"/>
                  </a:lnTo>
                  <a:lnTo>
                    <a:pt x="542347" y="464684"/>
                  </a:lnTo>
                  <a:lnTo>
                    <a:pt x="543965" y="464684"/>
                  </a:lnTo>
                  <a:lnTo>
                    <a:pt x="912379" y="464684"/>
                  </a:lnTo>
                  <a:cubicBezTo>
                    <a:pt x="943121" y="464684"/>
                    <a:pt x="969008" y="442679"/>
                    <a:pt x="973862" y="412423"/>
                  </a:cubicBezTo>
                  <a:lnTo>
                    <a:pt x="1043759" y="0"/>
                  </a:lnTo>
                  <a:lnTo>
                    <a:pt x="0" y="0"/>
                  </a:lnTo>
                  <a:lnTo>
                    <a:pt x="69897" y="412423"/>
                  </a:lnTo>
                  <a:lnTo>
                    <a:pt x="69897" y="412261"/>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89" name="Freeform: Shape 88">
              <a:extLst>
                <a:ext uri="{FF2B5EF4-FFF2-40B4-BE49-F238E27FC236}">
                  <a16:creationId xmlns:a16="http://schemas.microsoft.com/office/drawing/2014/main" id="{46CC75B7-5BC2-6ACA-3CE7-67663B2337DF}"/>
                </a:ext>
              </a:extLst>
            </p:cNvPr>
            <p:cNvSpPr/>
            <p:nvPr/>
          </p:nvSpPr>
          <p:spPr>
            <a:xfrm>
              <a:off x="3354080" y="4630979"/>
              <a:ext cx="433133" cy="629070"/>
            </a:xfrm>
            <a:custGeom>
              <a:avLst/>
              <a:gdLst>
                <a:gd name="connsiteX0" fmla="*/ 423264 w 433133"/>
                <a:gd name="connsiteY0" fmla="*/ 77501 h 629070"/>
                <a:gd name="connsiteX1" fmla="*/ 192054 w 433133"/>
                <a:gd name="connsiteY1" fmla="*/ 28962 h 629070"/>
                <a:gd name="connsiteX2" fmla="*/ 59056 w 433133"/>
                <a:gd name="connsiteY2" fmla="*/ 34463 h 629070"/>
                <a:gd name="connsiteX3" fmla="*/ 59056 w 433133"/>
                <a:gd name="connsiteY3" fmla="*/ 0 h 629070"/>
                <a:gd name="connsiteX4" fmla="*/ 0 w 433133"/>
                <a:gd name="connsiteY4" fmla="*/ 0 h 629070"/>
                <a:gd name="connsiteX5" fmla="*/ 0 w 433133"/>
                <a:gd name="connsiteY5" fmla="*/ 629071 h 629070"/>
                <a:gd name="connsiteX6" fmla="*/ 59218 w 433133"/>
                <a:gd name="connsiteY6" fmla="*/ 629071 h 629070"/>
                <a:gd name="connsiteX7" fmla="*/ 59218 w 433133"/>
                <a:gd name="connsiteY7" fmla="*/ 333142 h 629070"/>
                <a:gd name="connsiteX8" fmla="*/ 217295 w 433133"/>
                <a:gd name="connsiteY8" fmla="*/ 318095 h 629070"/>
                <a:gd name="connsiteX9" fmla="*/ 391713 w 433133"/>
                <a:gd name="connsiteY9" fmla="*/ 362428 h 629070"/>
                <a:gd name="connsiteX10" fmla="*/ 433133 w 433133"/>
                <a:gd name="connsiteY10" fmla="*/ 395111 h 629070"/>
                <a:gd name="connsiteX11" fmla="*/ 433133 w 433133"/>
                <a:gd name="connsiteY11" fmla="*/ 85268 h 629070"/>
                <a:gd name="connsiteX12" fmla="*/ 423264 w 433133"/>
                <a:gd name="connsiteY12" fmla="*/ 77501 h 62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3133" h="629070">
                  <a:moveTo>
                    <a:pt x="423264" y="77501"/>
                  </a:moveTo>
                  <a:cubicBezTo>
                    <a:pt x="417924" y="73295"/>
                    <a:pt x="289618" y="-26535"/>
                    <a:pt x="192054" y="28962"/>
                  </a:cubicBezTo>
                  <a:cubicBezTo>
                    <a:pt x="139632" y="58733"/>
                    <a:pt x="83973" y="44009"/>
                    <a:pt x="59056" y="34463"/>
                  </a:cubicBezTo>
                  <a:lnTo>
                    <a:pt x="59056" y="0"/>
                  </a:lnTo>
                  <a:lnTo>
                    <a:pt x="0" y="0"/>
                  </a:lnTo>
                  <a:lnTo>
                    <a:pt x="0" y="629071"/>
                  </a:lnTo>
                  <a:lnTo>
                    <a:pt x="59218" y="629071"/>
                  </a:lnTo>
                  <a:lnTo>
                    <a:pt x="59218" y="333142"/>
                  </a:lnTo>
                  <a:cubicBezTo>
                    <a:pt x="96917" y="344144"/>
                    <a:pt x="157429" y="352072"/>
                    <a:pt x="217295" y="318095"/>
                  </a:cubicBezTo>
                  <a:cubicBezTo>
                    <a:pt x="273600" y="286221"/>
                    <a:pt x="362266" y="339290"/>
                    <a:pt x="391713" y="362428"/>
                  </a:cubicBezTo>
                  <a:lnTo>
                    <a:pt x="433133" y="395111"/>
                  </a:lnTo>
                  <a:lnTo>
                    <a:pt x="433133" y="85268"/>
                  </a:lnTo>
                  <a:lnTo>
                    <a:pt x="423264" y="77501"/>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grpSp>
      <p:sp>
        <p:nvSpPr>
          <p:cNvPr id="91" name="Right Brace 90">
            <a:extLst>
              <a:ext uri="{FF2B5EF4-FFF2-40B4-BE49-F238E27FC236}">
                <a16:creationId xmlns:a16="http://schemas.microsoft.com/office/drawing/2014/main" id="{11951DE8-1E8F-19E6-E765-7DCF440D52FB}"/>
              </a:ext>
            </a:extLst>
          </p:cNvPr>
          <p:cNvSpPr/>
          <p:nvPr/>
        </p:nvSpPr>
        <p:spPr>
          <a:xfrm rot="10800000">
            <a:off x="7951351" y="927124"/>
            <a:ext cx="625664" cy="5003752"/>
          </a:xfrm>
          <a:prstGeom prst="rightBrace">
            <a:avLst>
              <a:gd name="adj1" fmla="val 55425"/>
              <a:gd name="adj2" fmla="val 50000"/>
            </a:avLst>
          </a:prstGeom>
          <a:ln w="762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Poppins" panose="00000500000000000000" pitchFamily="2" charset="0"/>
            </a:endParaRPr>
          </a:p>
        </p:txBody>
      </p:sp>
      <p:sp>
        <p:nvSpPr>
          <p:cNvPr id="92" name="TextBox 91">
            <a:extLst>
              <a:ext uri="{FF2B5EF4-FFF2-40B4-BE49-F238E27FC236}">
                <a16:creationId xmlns:a16="http://schemas.microsoft.com/office/drawing/2014/main" id="{F84C0AA0-BFF0-08ED-9497-EFF769008C62}"/>
              </a:ext>
            </a:extLst>
          </p:cNvPr>
          <p:cNvSpPr txBox="1"/>
          <p:nvPr/>
        </p:nvSpPr>
        <p:spPr>
          <a:xfrm>
            <a:off x="8577015" y="1121992"/>
            <a:ext cx="2558345" cy="923330"/>
          </a:xfrm>
          <a:prstGeom prst="rect">
            <a:avLst/>
          </a:prstGeom>
          <a:noFill/>
        </p:spPr>
        <p:txBody>
          <a:bodyPr wrap="square" rtlCol="0">
            <a:spAutoFit/>
          </a:bodyPr>
          <a:lstStyle/>
          <a:p>
            <a:pPr algn="ctr"/>
            <a:r>
              <a:rPr lang="en-GB" sz="1800" dirty="0">
                <a:solidFill>
                  <a:schemeClr val="accent1"/>
                </a:solidFill>
                <a:latin typeface="Poppins Bold" panose="00000800000000000000" pitchFamily="2" charset="0"/>
                <a:ea typeface="Open Sans" panose="020B0606030504020204" pitchFamily="34" charset="0"/>
                <a:cs typeface="Poppins Bold" panose="00000800000000000000" pitchFamily="2" charset="0"/>
              </a:rPr>
              <a:t>National Competent Authorities (NCAs) </a:t>
            </a:r>
            <a:endParaRPr lang="en-GB" sz="1800" dirty="0">
              <a:solidFill>
                <a:schemeClr val="accent1"/>
              </a:solidFill>
              <a:latin typeface="Poppins Bold" panose="00000800000000000000" pitchFamily="2" charset="0"/>
              <a:cs typeface="Poppins Bold" panose="00000800000000000000" pitchFamily="2" charset="0"/>
            </a:endParaRPr>
          </a:p>
        </p:txBody>
      </p:sp>
      <p:sp>
        <p:nvSpPr>
          <p:cNvPr id="3" name="TextBox 2">
            <a:extLst>
              <a:ext uri="{FF2B5EF4-FFF2-40B4-BE49-F238E27FC236}">
                <a16:creationId xmlns:a16="http://schemas.microsoft.com/office/drawing/2014/main" id="{2BCD026F-2DDE-560E-AFC0-40E907F80003}"/>
              </a:ext>
            </a:extLst>
          </p:cNvPr>
          <p:cNvSpPr txBox="1"/>
          <p:nvPr/>
        </p:nvSpPr>
        <p:spPr>
          <a:xfrm>
            <a:off x="4522685" y="4489118"/>
            <a:ext cx="2859296" cy="1323439"/>
          </a:xfrm>
          <a:prstGeom prst="rect">
            <a:avLst/>
          </a:prstGeom>
          <a:noFill/>
        </p:spPr>
        <p:txBody>
          <a:bodyPr wrap="square">
            <a:spAutoFit/>
          </a:bodyPr>
          <a:lstStyle/>
          <a:p>
            <a:pPr algn="ctr"/>
            <a:r>
              <a:rPr lang="en-GB" sz="2000" u="none"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Supervisory tasks to protect the </a:t>
            </a:r>
            <a:r>
              <a:rPr lang="en-GB" sz="2000" b="1" u="none"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stability</a:t>
            </a:r>
            <a:r>
              <a:rPr lang="en-GB" sz="2000" u="none"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 of the European financial system</a:t>
            </a:r>
            <a:endParaRPr lang="en-US" sz="2000" dirty="0">
              <a:solidFill>
                <a:schemeClr val="accent3">
                  <a:lumMod val="50000"/>
                </a:schemeClr>
              </a:solidFill>
            </a:endParaRPr>
          </a:p>
        </p:txBody>
      </p:sp>
    </p:spTree>
    <p:extLst>
      <p:ext uri="{BB962C8B-B14F-4D97-AF65-F5344CB8AC3E}">
        <p14:creationId xmlns:p14="http://schemas.microsoft.com/office/powerpoint/2010/main" val="25449090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Horizontal)">
                                      <p:cBhvr>
                                        <p:cTn id="7" dur="500"/>
                                        <p:tgtEl>
                                          <p:spTgt spid="5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2" presetClass="entr" presetSubtype="1" decel="10000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0-#ppt_h/2"/>
                                          </p:val>
                                        </p:tav>
                                        <p:tav tm="100000">
                                          <p:val>
                                            <p:strVal val="#ppt_y"/>
                                          </p:val>
                                        </p:tav>
                                      </p:tavLst>
                                    </p:anim>
                                  </p:childTnLst>
                                </p:cTn>
                              </p:par>
                              <p:par>
                                <p:cTn id="17" presetID="2" presetClass="entr" presetSubtype="4" decel="100000" fill="hold" nodeType="withEffect">
                                  <p:stCondLst>
                                    <p:cond delay="15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20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50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par>
                          <p:cTn id="29" fill="hold">
                            <p:stCondLst>
                              <p:cond delay="2000"/>
                            </p:stCondLst>
                            <p:childTnLst>
                              <p:par>
                                <p:cTn id="30" presetID="32" presetClass="emph" presetSubtype="0" fill="hold" nodeType="afterEffect">
                                  <p:stCondLst>
                                    <p:cond delay="0"/>
                                  </p:stCondLst>
                                  <p:childTnLst>
                                    <p:animRot by="120000">
                                      <p:cBhvr>
                                        <p:cTn id="31" dur="100" fill="hold">
                                          <p:stCondLst>
                                            <p:cond delay="0"/>
                                          </p:stCondLst>
                                        </p:cTn>
                                        <p:tgtEl>
                                          <p:spTgt spid="11"/>
                                        </p:tgtEl>
                                        <p:attrNameLst>
                                          <p:attrName>r</p:attrName>
                                        </p:attrNameLst>
                                      </p:cBhvr>
                                    </p:animRot>
                                    <p:animRot by="-240000">
                                      <p:cBhvr>
                                        <p:cTn id="32" dur="200" fill="hold">
                                          <p:stCondLst>
                                            <p:cond delay="200"/>
                                          </p:stCondLst>
                                        </p:cTn>
                                        <p:tgtEl>
                                          <p:spTgt spid="11"/>
                                        </p:tgtEl>
                                        <p:attrNameLst>
                                          <p:attrName>r</p:attrName>
                                        </p:attrNameLst>
                                      </p:cBhvr>
                                    </p:animRot>
                                    <p:animRot by="240000">
                                      <p:cBhvr>
                                        <p:cTn id="33" dur="200" fill="hold">
                                          <p:stCondLst>
                                            <p:cond delay="400"/>
                                          </p:stCondLst>
                                        </p:cTn>
                                        <p:tgtEl>
                                          <p:spTgt spid="11"/>
                                        </p:tgtEl>
                                        <p:attrNameLst>
                                          <p:attrName>r</p:attrName>
                                        </p:attrNameLst>
                                      </p:cBhvr>
                                    </p:animRot>
                                    <p:animRot by="-240000">
                                      <p:cBhvr>
                                        <p:cTn id="34" dur="200" fill="hold">
                                          <p:stCondLst>
                                            <p:cond delay="600"/>
                                          </p:stCondLst>
                                        </p:cTn>
                                        <p:tgtEl>
                                          <p:spTgt spid="11"/>
                                        </p:tgtEl>
                                        <p:attrNameLst>
                                          <p:attrName>r</p:attrName>
                                        </p:attrNameLst>
                                      </p:cBhvr>
                                    </p:animRot>
                                    <p:animRot by="120000">
                                      <p:cBhvr>
                                        <p:cTn id="35" dur="200" fill="hold">
                                          <p:stCondLst>
                                            <p:cond delay="800"/>
                                          </p:stCondLst>
                                        </p:cTn>
                                        <p:tgtEl>
                                          <p:spTgt spid="11"/>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6" presetClass="entr" presetSubtype="42" fill="hold" grpId="0" nodeType="clickEffect">
                                  <p:stCondLst>
                                    <p:cond delay="0"/>
                                  </p:stCondLst>
                                  <p:childTnLst>
                                    <p:set>
                                      <p:cBhvr>
                                        <p:cTn id="39" dur="1" fill="hold">
                                          <p:stCondLst>
                                            <p:cond delay="0"/>
                                          </p:stCondLst>
                                        </p:cTn>
                                        <p:tgtEl>
                                          <p:spTgt spid="91"/>
                                        </p:tgtEl>
                                        <p:attrNameLst>
                                          <p:attrName>style.visibility</p:attrName>
                                        </p:attrNameLst>
                                      </p:cBhvr>
                                      <p:to>
                                        <p:strVal val="visible"/>
                                      </p:to>
                                    </p:set>
                                    <p:animEffect transition="in" filter="barn(outHorizontal)">
                                      <p:cBhvr>
                                        <p:cTn id="40" dur="500"/>
                                        <p:tgtEl>
                                          <p:spTgt spid="91"/>
                                        </p:tgtEl>
                                      </p:cBhvr>
                                    </p:animEffect>
                                  </p:childTnLst>
                                </p:cTn>
                              </p:par>
                            </p:childTnLst>
                          </p:cTn>
                        </p:par>
                        <p:par>
                          <p:cTn id="41" fill="hold">
                            <p:stCondLst>
                              <p:cond delay="500"/>
                            </p:stCondLst>
                            <p:childTnLst>
                              <p:par>
                                <p:cTn id="42" presetID="2" presetClass="entr" presetSubtype="2" decel="100000" fill="hold" nodeType="afterEffect">
                                  <p:stCondLst>
                                    <p:cond delay="0"/>
                                  </p:stCondLst>
                                  <p:childTnLst>
                                    <p:set>
                                      <p:cBhvr>
                                        <p:cTn id="43" dur="1" fill="hold">
                                          <p:stCondLst>
                                            <p:cond delay="0"/>
                                          </p:stCondLst>
                                        </p:cTn>
                                        <p:tgtEl>
                                          <p:spTgt spid="66"/>
                                        </p:tgtEl>
                                        <p:attrNameLst>
                                          <p:attrName>style.visibility</p:attrName>
                                        </p:attrNameLst>
                                      </p:cBhvr>
                                      <p:to>
                                        <p:strVal val="visible"/>
                                      </p:to>
                                    </p:set>
                                    <p:anim calcmode="lin" valueType="num">
                                      <p:cBhvr additive="base">
                                        <p:cTn id="44" dur="500" fill="hold"/>
                                        <p:tgtEl>
                                          <p:spTgt spid="66"/>
                                        </p:tgtEl>
                                        <p:attrNameLst>
                                          <p:attrName>ppt_x</p:attrName>
                                        </p:attrNameLst>
                                      </p:cBhvr>
                                      <p:tavLst>
                                        <p:tav tm="0">
                                          <p:val>
                                            <p:strVal val="1+#ppt_w/2"/>
                                          </p:val>
                                        </p:tav>
                                        <p:tav tm="100000">
                                          <p:val>
                                            <p:strVal val="#ppt_x"/>
                                          </p:val>
                                        </p:tav>
                                      </p:tavLst>
                                    </p:anim>
                                    <p:anim calcmode="lin" valueType="num">
                                      <p:cBhvr additive="base">
                                        <p:cTn id="45" dur="500" fill="hold"/>
                                        <p:tgtEl>
                                          <p:spTgt spid="66"/>
                                        </p:tgtEl>
                                        <p:attrNameLst>
                                          <p:attrName>ppt_y</p:attrName>
                                        </p:attrNameLst>
                                      </p:cBhvr>
                                      <p:tavLst>
                                        <p:tav tm="0">
                                          <p:val>
                                            <p:strVal val="#ppt_y"/>
                                          </p:val>
                                        </p:tav>
                                        <p:tav tm="100000">
                                          <p:val>
                                            <p:strVal val="#ppt_y"/>
                                          </p:val>
                                        </p:tav>
                                      </p:tavLst>
                                    </p:anim>
                                  </p:childTnLst>
                                </p:cTn>
                              </p:par>
                              <p:par>
                                <p:cTn id="46" presetID="2" presetClass="entr" presetSubtype="2" decel="100000" fill="hold" nodeType="withEffect">
                                  <p:stCondLst>
                                    <p:cond delay="50"/>
                                  </p:stCondLst>
                                  <p:childTnLst>
                                    <p:set>
                                      <p:cBhvr>
                                        <p:cTn id="47" dur="1" fill="hold">
                                          <p:stCondLst>
                                            <p:cond delay="0"/>
                                          </p:stCondLst>
                                        </p:cTn>
                                        <p:tgtEl>
                                          <p:spTgt spid="84"/>
                                        </p:tgtEl>
                                        <p:attrNameLst>
                                          <p:attrName>style.visibility</p:attrName>
                                        </p:attrNameLst>
                                      </p:cBhvr>
                                      <p:to>
                                        <p:strVal val="visible"/>
                                      </p:to>
                                    </p:set>
                                    <p:anim calcmode="lin" valueType="num">
                                      <p:cBhvr additive="base">
                                        <p:cTn id="48" dur="500" fill="hold"/>
                                        <p:tgtEl>
                                          <p:spTgt spid="84"/>
                                        </p:tgtEl>
                                        <p:attrNameLst>
                                          <p:attrName>ppt_x</p:attrName>
                                        </p:attrNameLst>
                                      </p:cBhvr>
                                      <p:tavLst>
                                        <p:tav tm="0">
                                          <p:val>
                                            <p:strVal val="1+#ppt_w/2"/>
                                          </p:val>
                                        </p:tav>
                                        <p:tav tm="100000">
                                          <p:val>
                                            <p:strVal val="#ppt_x"/>
                                          </p:val>
                                        </p:tav>
                                      </p:tavLst>
                                    </p:anim>
                                    <p:anim calcmode="lin" valueType="num">
                                      <p:cBhvr additive="base">
                                        <p:cTn id="49" dur="500" fill="hold"/>
                                        <p:tgtEl>
                                          <p:spTgt spid="84"/>
                                        </p:tgtEl>
                                        <p:attrNameLst>
                                          <p:attrName>ppt_y</p:attrName>
                                        </p:attrNameLst>
                                      </p:cBhvr>
                                      <p:tavLst>
                                        <p:tav tm="0">
                                          <p:val>
                                            <p:strVal val="#ppt_y"/>
                                          </p:val>
                                        </p:tav>
                                        <p:tav tm="100000">
                                          <p:val>
                                            <p:strVal val="#ppt_y"/>
                                          </p:val>
                                        </p:tav>
                                      </p:tavLst>
                                    </p:anim>
                                  </p:childTnLst>
                                </p:cTn>
                              </p:par>
                              <p:par>
                                <p:cTn id="50" presetID="2" presetClass="entr" presetSubtype="2" decel="100000" fill="hold" nodeType="withEffect">
                                  <p:stCondLst>
                                    <p:cond delay="100"/>
                                  </p:stCondLst>
                                  <p:childTnLst>
                                    <p:set>
                                      <p:cBhvr>
                                        <p:cTn id="51" dur="1" fill="hold">
                                          <p:stCondLst>
                                            <p:cond delay="0"/>
                                          </p:stCondLst>
                                        </p:cTn>
                                        <p:tgtEl>
                                          <p:spTgt spid="54"/>
                                        </p:tgtEl>
                                        <p:attrNameLst>
                                          <p:attrName>style.visibility</p:attrName>
                                        </p:attrNameLst>
                                      </p:cBhvr>
                                      <p:to>
                                        <p:strVal val="visible"/>
                                      </p:to>
                                    </p:set>
                                    <p:anim calcmode="lin" valueType="num">
                                      <p:cBhvr additive="base">
                                        <p:cTn id="52" dur="500" fill="hold"/>
                                        <p:tgtEl>
                                          <p:spTgt spid="54"/>
                                        </p:tgtEl>
                                        <p:attrNameLst>
                                          <p:attrName>ppt_x</p:attrName>
                                        </p:attrNameLst>
                                      </p:cBhvr>
                                      <p:tavLst>
                                        <p:tav tm="0">
                                          <p:val>
                                            <p:strVal val="1+#ppt_w/2"/>
                                          </p:val>
                                        </p:tav>
                                        <p:tav tm="100000">
                                          <p:val>
                                            <p:strVal val="#ppt_x"/>
                                          </p:val>
                                        </p:tav>
                                      </p:tavLst>
                                    </p:anim>
                                    <p:anim calcmode="lin" valueType="num">
                                      <p:cBhvr additive="base">
                                        <p:cTn id="53" dur="500" fill="hold"/>
                                        <p:tgtEl>
                                          <p:spTgt spid="54"/>
                                        </p:tgtEl>
                                        <p:attrNameLst>
                                          <p:attrName>ppt_y</p:attrName>
                                        </p:attrNameLst>
                                      </p:cBhvr>
                                      <p:tavLst>
                                        <p:tav tm="0">
                                          <p:val>
                                            <p:strVal val="#ppt_y"/>
                                          </p:val>
                                        </p:tav>
                                        <p:tav tm="100000">
                                          <p:val>
                                            <p:strVal val="#ppt_y"/>
                                          </p:val>
                                        </p:tav>
                                      </p:tavLst>
                                    </p:anim>
                                  </p:childTnLst>
                                </p:cTn>
                              </p:par>
                              <p:par>
                                <p:cTn id="54" presetID="2" presetClass="entr" presetSubtype="2" decel="100000" fill="hold" nodeType="withEffect">
                                  <p:stCondLst>
                                    <p:cond delay="150"/>
                                  </p:stCondLst>
                                  <p:childTnLst>
                                    <p:set>
                                      <p:cBhvr>
                                        <p:cTn id="55" dur="1" fill="hold">
                                          <p:stCondLst>
                                            <p:cond delay="0"/>
                                          </p:stCondLst>
                                        </p:cTn>
                                        <p:tgtEl>
                                          <p:spTgt spid="72"/>
                                        </p:tgtEl>
                                        <p:attrNameLst>
                                          <p:attrName>style.visibility</p:attrName>
                                        </p:attrNameLst>
                                      </p:cBhvr>
                                      <p:to>
                                        <p:strVal val="visible"/>
                                      </p:to>
                                    </p:set>
                                    <p:anim calcmode="lin" valueType="num">
                                      <p:cBhvr additive="base">
                                        <p:cTn id="56" dur="500" fill="hold"/>
                                        <p:tgtEl>
                                          <p:spTgt spid="72"/>
                                        </p:tgtEl>
                                        <p:attrNameLst>
                                          <p:attrName>ppt_x</p:attrName>
                                        </p:attrNameLst>
                                      </p:cBhvr>
                                      <p:tavLst>
                                        <p:tav tm="0">
                                          <p:val>
                                            <p:strVal val="1+#ppt_w/2"/>
                                          </p:val>
                                        </p:tav>
                                        <p:tav tm="100000">
                                          <p:val>
                                            <p:strVal val="#ppt_x"/>
                                          </p:val>
                                        </p:tav>
                                      </p:tavLst>
                                    </p:anim>
                                    <p:anim calcmode="lin" valueType="num">
                                      <p:cBhvr additive="base">
                                        <p:cTn id="57" dur="500" fill="hold"/>
                                        <p:tgtEl>
                                          <p:spTgt spid="72"/>
                                        </p:tgtEl>
                                        <p:attrNameLst>
                                          <p:attrName>ppt_y</p:attrName>
                                        </p:attrNameLst>
                                      </p:cBhvr>
                                      <p:tavLst>
                                        <p:tav tm="0">
                                          <p:val>
                                            <p:strVal val="#ppt_y"/>
                                          </p:val>
                                        </p:tav>
                                        <p:tav tm="100000">
                                          <p:val>
                                            <p:strVal val="#ppt_y"/>
                                          </p:val>
                                        </p:tav>
                                      </p:tavLst>
                                    </p:anim>
                                  </p:childTnLst>
                                </p:cTn>
                              </p:par>
                              <p:par>
                                <p:cTn id="58" presetID="2" presetClass="entr" presetSubtype="2" decel="100000" fill="hold" nodeType="withEffect">
                                  <p:stCondLst>
                                    <p:cond delay="200"/>
                                  </p:stCondLst>
                                  <p:childTnLst>
                                    <p:set>
                                      <p:cBhvr>
                                        <p:cTn id="59" dur="1" fill="hold">
                                          <p:stCondLst>
                                            <p:cond delay="0"/>
                                          </p:stCondLst>
                                        </p:cTn>
                                        <p:tgtEl>
                                          <p:spTgt spid="60"/>
                                        </p:tgtEl>
                                        <p:attrNameLst>
                                          <p:attrName>style.visibility</p:attrName>
                                        </p:attrNameLst>
                                      </p:cBhvr>
                                      <p:to>
                                        <p:strVal val="visible"/>
                                      </p:to>
                                    </p:set>
                                    <p:anim calcmode="lin" valueType="num">
                                      <p:cBhvr additive="base">
                                        <p:cTn id="60" dur="500" fill="hold"/>
                                        <p:tgtEl>
                                          <p:spTgt spid="60"/>
                                        </p:tgtEl>
                                        <p:attrNameLst>
                                          <p:attrName>ppt_x</p:attrName>
                                        </p:attrNameLst>
                                      </p:cBhvr>
                                      <p:tavLst>
                                        <p:tav tm="0">
                                          <p:val>
                                            <p:strVal val="1+#ppt_w/2"/>
                                          </p:val>
                                        </p:tav>
                                        <p:tav tm="100000">
                                          <p:val>
                                            <p:strVal val="#ppt_x"/>
                                          </p:val>
                                        </p:tav>
                                      </p:tavLst>
                                    </p:anim>
                                    <p:anim calcmode="lin" valueType="num">
                                      <p:cBhvr additive="base">
                                        <p:cTn id="61" dur="500" fill="hold"/>
                                        <p:tgtEl>
                                          <p:spTgt spid="60"/>
                                        </p:tgtEl>
                                        <p:attrNameLst>
                                          <p:attrName>ppt_y</p:attrName>
                                        </p:attrNameLst>
                                      </p:cBhvr>
                                      <p:tavLst>
                                        <p:tav tm="0">
                                          <p:val>
                                            <p:strVal val="#ppt_y"/>
                                          </p:val>
                                        </p:tav>
                                        <p:tav tm="100000">
                                          <p:val>
                                            <p:strVal val="#ppt_y"/>
                                          </p:val>
                                        </p:tav>
                                      </p:tavLst>
                                    </p:anim>
                                  </p:childTnLst>
                                </p:cTn>
                              </p:par>
                              <p:par>
                                <p:cTn id="62" presetID="2" presetClass="entr" presetSubtype="2" decel="100000" fill="hold" nodeType="withEffect">
                                  <p:stCondLst>
                                    <p:cond delay="250"/>
                                  </p:stCondLst>
                                  <p:childTnLst>
                                    <p:set>
                                      <p:cBhvr>
                                        <p:cTn id="63" dur="1" fill="hold">
                                          <p:stCondLst>
                                            <p:cond delay="0"/>
                                          </p:stCondLst>
                                        </p:cTn>
                                        <p:tgtEl>
                                          <p:spTgt spid="78"/>
                                        </p:tgtEl>
                                        <p:attrNameLst>
                                          <p:attrName>style.visibility</p:attrName>
                                        </p:attrNameLst>
                                      </p:cBhvr>
                                      <p:to>
                                        <p:strVal val="visible"/>
                                      </p:to>
                                    </p:set>
                                    <p:anim calcmode="lin" valueType="num">
                                      <p:cBhvr additive="base">
                                        <p:cTn id="64" dur="500" fill="hold"/>
                                        <p:tgtEl>
                                          <p:spTgt spid="78"/>
                                        </p:tgtEl>
                                        <p:attrNameLst>
                                          <p:attrName>ppt_x</p:attrName>
                                        </p:attrNameLst>
                                      </p:cBhvr>
                                      <p:tavLst>
                                        <p:tav tm="0">
                                          <p:val>
                                            <p:strVal val="1+#ppt_w/2"/>
                                          </p:val>
                                        </p:tav>
                                        <p:tav tm="100000">
                                          <p:val>
                                            <p:strVal val="#ppt_x"/>
                                          </p:val>
                                        </p:tav>
                                      </p:tavLst>
                                    </p:anim>
                                    <p:anim calcmode="lin" valueType="num">
                                      <p:cBhvr additive="base">
                                        <p:cTn id="65" dur="500" fill="hold"/>
                                        <p:tgtEl>
                                          <p:spTgt spid="78"/>
                                        </p:tgtEl>
                                        <p:attrNameLst>
                                          <p:attrName>ppt_y</p:attrName>
                                        </p:attrNameLst>
                                      </p:cBhvr>
                                      <p:tavLst>
                                        <p:tav tm="0">
                                          <p:val>
                                            <p:strVal val="#ppt_y"/>
                                          </p:val>
                                        </p:tav>
                                        <p:tav tm="100000">
                                          <p:val>
                                            <p:strVal val="#ppt_y"/>
                                          </p:val>
                                        </p:tav>
                                      </p:tavLst>
                                    </p:anim>
                                  </p:childTnLst>
                                </p:cTn>
                              </p:par>
                              <p:par>
                                <p:cTn id="66" presetID="10" presetClass="entr" presetSubtype="0" fill="hold" grpId="0" nodeType="withEffect">
                                  <p:stCondLst>
                                    <p:cond delay="250"/>
                                  </p:stCondLst>
                                  <p:childTnLst>
                                    <p:set>
                                      <p:cBhvr>
                                        <p:cTn id="67" dur="1" fill="hold">
                                          <p:stCondLst>
                                            <p:cond delay="0"/>
                                          </p:stCondLst>
                                        </p:cTn>
                                        <p:tgtEl>
                                          <p:spTgt spid="92"/>
                                        </p:tgtEl>
                                        <p:attrNameLst>
                                          <p:attrName>style.visibility</p:attrName>
                                        </p:attrNameLst>
                                      </p:cBhvr>
                                      <p:to>
                                        <p:strVal val="visible"/>
                                      </p:to>
                                    </p:set>
                                    <p:animEffect transition="in" filter="fade">
                                      <p:cBhvr>
                                        <p:cTn id="68"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53" grpId="0" animBg="1"/>
      <p:bldP spid="91" grpId="0" animBg="1"/>
      <p:bldP spid="92" grpId="0"/>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3BC79B-A633-E16E-C1B0-85D64E495AC1}"/>
              </a:ext>
            </a:extLst>
          </p:cNvPr>
          <p:cNvSpPr txBox="1"/>
          <p:nvPr/>
        </p:nvSpPr>
        <p:spPr>
          <a:xfrm>
            <a:off x="3646012" y="470422"/>
            <a:ext cx="4899976" cy="1569660"/>
          </a:xfrm>
          <a:prstGeom prst="rect">
            <a:avLst/>
          </a:prstGeom>
          <a:noFill/>
        </p:spPr>
        <p:txBody>
          <a:bodyPr wrap="square" rtlCol="0">
            <a:spAutoFit/>
          </a:bodyPr>
          <a:lstStyle/>
          <a:p>
            <a:pPr algn="ctr"/>
            <a:r>
              <a:rPr lang="en-GB" sz="3200" u="none" dirty="0">
                <a:solidFill>
                  <a:schemeClr val="bg2">
                    <a:lumMod val="50000"/>
                  </a:schemeClr>
                </a:solidFill>
                <a:latin typeface="+mj-lt"/>
                <a:ea typeface="Open Sans" panose="020B0606030504020204" pitchFamily="34" charset="0"/>
                <a:cs typeface="Poppins Black" panose="00000A00000000000000" pitchFamily="2" charset="0"/>
              </a:rPr>
              <a:t>Single Supervisory Mechanism Regulation (SSM)</a:t>
            </a:r>
            <a:endParaRPr lang="en-GB" sz="3200" dirty="0">
              <a:solidFill>
                <a:schemeClr val="bg2">
                  <a:lumMod val="50000"/>
                </a:schemeClr>
              </a:solidFill>
              <a:latin typeface="+mj-lt"/>
              <a:cs typeface="Poppins Black" panose="00000A00000000000000" pitchFamily="2" charset="0"/>
            </a:endParaRPr>
          </a:p>
        </p:txBody>
      </p:sp>
      <p:grpSp>
        <p:nvGrpSpPr>
          <p:cNvPr id="3" name="Group 2">
            <a:extLst>
              <a:ext uri="{FF2B5EF4-FFF2-40B4-BE49-F238E27FC236}">
                <a16:creationId xmlns:a16="http://schemas.microsoft.com/office/drawing/2014/main" id="{E05BFCE7-76F5-C0FC-7837-069A0B169C70}"/>
              </a:ext>
            </a:extLst>
          </p:cNvPr>
          <p:cNvGrpSpPr/>
          <p:nvPr/>
        </p:nvGrpSpPr>
        <p:grpSpPr>
          <a:xfrm>
            <a:off x="4527182" y="2209766"/>
            <a:ext cx="3137636" cy="3137636"/>
            <a:chOff x="3050342" y="387383"/>
            <a:chExt cx="2191890" cy="2191890"/>
          </a:xfrm>
        </p:grpSpPr>
        <p:sp>
          <p:nvSpPr>
            <p:cNvPr id="4" name="Freeform: Shape 3">
              <a:extLst>
                <a:ext uri="{FF2B5EF4-FFF2-40B4-BE49-F238E27FC236}">
                  <a16:creationId xmlns:a16="http://schemas.microsoft.com/office/drawing/2014/main" id="{552F3DA2-1F03-23E9-D3FD-4F8EDB438E5E}"/>
                </a:ext>
              </a:extLst>
            </p:cNvPr>
            <p:cNvSpPr/>
            <p:nvPr/>
          </p:nvSpPr>
          <p:spPr>
            <a:xfrm>
              <a:off x="3050342" y="387383"/>
              <a:ext cx="2191890" cy="2191890"/>
            </a:xfrm>
            <a:custGeom>
              <a:avLst/>
              <a:gdLst>
                <a:gd name="connsiteX0" fmla="*/ 2778772 w 2778771"/>
                <a:gd name="connsiteY0" fmla="*/ 1389386 h 2778771"/>
                <a:gd name="connsiteX1" fmla="*/ 1389386 w 2778771"/>
                <a:gd name="connsiteY1" fmla="*/ 2778772 h 2778771"/>
                <a:gd name="connsiteX2" fmla="*/ 0 w 2778771"/>
                <a:gd name="connsiteY2" fmla="*/ 1389386 h 2778771"/>
                <a:gd name="connsiteX3" fmla="*/ 1389386 w 2778771"/>
                <a:gd name="connsiteY3" fmla="*/ 0 h 2778771"/>
                <a:gd name="connsiteX4" fmla="*/ 2778772 w 2778771"/>
                <a:gd name="connsiteY4" fmla="*/ 1389386 h 2778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771" h="2778771">
                  <a:moveTo>
                    <a:pt x="2778772" y="1389386"/>
                  </a:moveTo>
                  <a:cubicBezTo>
                    <a:pt x="2778772" y="2156723"/>
                    <a:pt x="2156723" y="2778772"/>
                    <a:pt x="1389386" y="2778772"/>
                  </a:cubicBezTo>
                  <a:cubicBezTo>
                    <a:pt x="622049" y="2778772"/>
                    <a:pt x="0" y="2156723"/>
                    <a:pt x="0" y="1389386"/>
                  </a:cubicBezTo>
                  <a:cubicBezTo>
                    <a:pt x="0" y="622049"/>
                    <a:pt x="622049" y="0"/>
                    <a:pt x="1389386" y="0"/>
                  </a:cubicBezTo>
                  <a:cubicBezTo>
                    <a:pt x="2156723" y="0"/>
                    <a:pt x="2778772" y="622049"/>
                    <a:pt x="2778772" y="1389386"/>
                  </a:cubicBezTo>
                  <a:close/>
                </a:path>
              </a:pathLst>
            </a:custGeom>
            <a:solidFill>
              <a:schemeClr val="bg2">
                <a:lumMod val="50000"/>
              </a:schemeClr>
            </a:solidFill>
            <a:ln w="4305" cap="flat">
              <a:noFill/>
              <a:prstDash val="solid"/>
              <a:miter/>
            </a:ln>
          </p:spPr>
          <p:txBody>
            <a:bodyPr rtlCol="0" anchor="ctr"/>
            <a:lstStyle/>
            <a:p>
              <a:endParaRPr lang="en-GB" dirty="0">
                <a:latin typeface="Poppins" panose="00000500000000000000" pitchFamily="2" charset="0"/>
              </a:endParaRPr>
            </a:p>
          </p:txBody>
        </p:sp>
        <p:grpSp>
          <p:nvGrpSpPr>
            <p:cNvPr id="5" name="Group 4">
              <a:extLst>
                <a:ext uri="{FF2B5EF4-FFF2-40B4-BE49-F238E27FC236}">
                  <a16:creationId xmlns:a16="http://schemas.microsoft.com/office/drawing/2014/main" id="{F845DAE2-E99C-E331-5AC2-BE2F1BBA2B08}"/>
                </a:ext>
              </a:extLst>
            </p:cNvPr>
            <p:cNvGrpSpPr/>
            <p:nvPr/>
          </p:nvGrpSpPr>
          <p:grpSpPr>
            <a:xfrm>
              <a:off x="3253835" y="590885"/>
              <a:ext cx="1784905" cy="1784886"/>
              <a:chOff x="3284601" y="707773"/>
              <a:chExt cx="1662287" cy="1662269"/>
            </a:xfrm>
          </p:grpSpPr>
          <p:sp>
            <p:nvSpPr>
              <p:cNvPr id="22" name="Freeform: Shape 21">
                <a:extLst>
                  <a:ext uri="{FF2B5EF4-FFF2-40B4-BE49-F238E27FC236}">
                    <a16:creationId xmlns:a16="http://schemas.microsoft.com/office/drawing/2014/main" id="{5E68E49F-6172-EA12-BFD4-8DB3CCC6FC0B}"/>
                  </a:ext>
                </a:extLst>
              </p:cNvPr>
              <p:cNvSpPr/>
              <p:nvPr/>
            </p:nvSpPr>
            <p:spPr>
              <a:xfrm>
                <a:off x="4015701" y="707773"/>
                <a:ext cx="193101" cy="184773"/>
              </a:xfrm>
              <a:custGeom>
                <a:avLst/>
                <a:gdLst>
                  <a:gd name="connsiteX0" fmla="*/ 221617 w 400652"/>
                  <a:gd name="connsiteY0" fmla="*/ 15526 h 383372"/>
                  <a:gd name="connsiteX1" fmla="*/ 258578 w 400652"/>
                  <a:gd name="connsiteY1" fmla="*/ 129213 h 383372"/>
                  <a:gd name="connsiteX2" fmla="*/ 378130 w 400652"/>
                  <a:gd name="connsiteY2" fmla="*/ 129213 h 383372"/>
                  <a:gd name="connsiteX3" fmla="*/ 391328 w 400652"/>
                  <a:gd name="connsiteY3" fmla="*/ 169883 h 383372"/>
                  <a:gd name="connsiteX4" fmla="*/ 294633 w 400652"/>
                  <a:gd name="connsiteY4" fmla="*/ 240140 h 383372"/>
                  <a:gd name="connsiteX5" fmla="*/ 331594 w 400652"/>
                  <a:gd name="connsiteY5" fmla="*/ 353827 h 383372"/>
                  <a:gd name="connsiteX6" fmla="*/ 297005 w 400652"/>
                  <a:gd name="connsiteY6" fmla="*/ 378970 h 383372"/>
                  <a:gd name="connsiteX7" fmla="*/ 200311 w 400652"/>
                  <a:gd name="connsiteY7" fmla="*/ 308714 h 383372"/>
                  <a:gd name="connsiteX8" fmla="*/ 103617 w 400652"/>
                  <a:gd name="connsiteY8" fmla="*/ 378970 h 383372"/>
                  <a:gd name="connsiteX9" fmla="*/ 69028 w 400652"/>
                  <a:gd name="connsiteY9" fmla="*/ 353827 h 383372"/>
                  <a:gd name="connsiteX10" fmla="*/ 105989 w 400652"/>
                  <a:gd name="connsiteY10" fmla="*/ 240140 h 383372"/>
                  <a:gd name="connsiteX11" fmla="*/ 9295 w 400652"/>
                  <a:gd name="connsiteY11" fmla="*/ 169883 h 383372"/>
                  <a:gd name="connsiteX12" fmla="*/ 22492 w 400652"/>
                  <a:gd name="connsiteY12" fmla="*/ 129213 h 383372"/>
                  <a:gd name="connsiteX13" fmla="*/ 142045 w 400652"/>
                  <a:gd name="connsiteY13" fmla="*/ 129213 h 383372"/>
                  <a:gd name="connsiteX14" fmla="*/ 179006 w 400652"/>
                  <a:gd name="connsiteY14" fmla="*/ 15526 h 383372"/>
                  <a:gd name="connsiteX15" fmla="*/ 221617 w 400652"/>
                  <a:gd name="connsiteY15" fmla="*/ 15526 h 38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652" h="383372">
                    <a:moveTo>
                      <a:pt x="221617" y="15526"/>
                    </a:moveTo>
                    <a:lnTo>
                      <a:pt x="258578" y="129213"/>
                    </a:lnTo>
                    <a:lnTo>
                      <a:pt x="378130" y="129213"/>
                    </a:lnTo>
                    <a:cubicBezTo>
                      <a:pt x="399910" y="129213"/>
                      <a:pt x="408967" y="157074"/>
                      <a:pt x="391328" y="169883"/>
                    </a:cubicBezTo>
                    <a:lnTo>
                      <a:pt x="294633" y="240140"/>
                    </a:lnTo>
                    <a:lnTo>
                      <a:pt x="331594" y="353827"/>
                    </a:lnTo>
                    <a:cubicBezTo>
                      <a:pt x="338323" y="374528"/>
                      <a:pt x="314645" y="391737"/>
                      <a:pt x="297005" y="378970"/>
                    </a:cubicBezTo>
                    <a:lnTo>
                      <a:pt x="200311" y="308714"/>
                    </a:lnTo>
                    <a:lnTo>
                      <a:pt x="103617" y="378970"/>
                    </a:lnTo>
                    <a:cubicBezTo>
                      <a:pt x="86021" y="391780"/>
                      <a:pt x="62300" y="374571"/>
                      <a:pt x="69028" y="353827"/>
                    </a:cubicBezTo>
                    <a:lnTo>
                      <a:pt x="105989" y="240140"/>
                    </a:lnTo>
                    <a:lnTo>
                      <a:pt x="9295" y="169883"/>
                    </a:lnTo>
                    <a:cubicBezTo>
                      <a:pt x="-8302" y="157074"/>
                      <a:pt x="755" y="129213"/>
                      <a:pt x="22492" y="129213"/>
                    </a:cubicBezTo>
                    <a:lnTo>
                      <a:pt x="142045" y="129213"/>
                    </a:lnTo>
                    <a:lnTo>
                      <a:pt x="179006" y="15526"/>
                    </a:lnTo>
                    <a:cubicBezTo>
                      <a:pt x="185604" y="-5175"/>
                      <a:pt x="214889" y="-5175"/>
                      <a:pt x="221617" y="1552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23" name="Freeform: Shape 22">
                <a:extLst>
                  <a:ext uri="{FF2B5EF4-FFF2-40B4-BE49-F238E27FC236}">
                    <a16:creationId xmlns:a16="http://schemas.microsoft.com/office/drawing/2014/main" id="{BE3E2F96-AF27-2DD2-8371-074D12D705F4}"/>
                  </a:ext>
                </a:extLst>
              </p:cNvPr>
              <p:cNvSpPr/>
              <p:nvPr/>
            </p:nvSpPr>
            <p:spPr>
              <a:xfrm>
                <a:off x="3514482" y="941112"/>
                <a:ext cx="191055" cy="191061"/>
              </a:xfrm>
              <a:custGeom>
                <a:avLst/>
                <a:gdLst>
                  <a:gd name="connsiteX0" fmla="*/ 67175 w 396406"/>
                  <a:gd name="connsiteY0" fmla="*/ 36942 h 396420"/>
                  <a:gd name="connsiteX1" fmla="*/ 173702 w 396406"/>
                  <a:gd name="connsiteY1" fmla="*/ 91197 h 396420"/>
                  <a:gd name="connsiteX2" fmla="*/ 258234 w 396406"/>
                  <a:gd name="connsiteY2" fmla="*/ 6665 h 396420"/>
                  <a:gd name="connsiteX3" fmla="*/ 296317 w 396406"/>
                  <a:gd name="connsiteY3" fmla="*/ 26073 h 396420"/>
                  <a:gd name="connsiteX4" fmla="*/ 277599 w 396406"/>
                  <a:gd name="connsiteY4" fmla="*/ 144159 h 396420"/>
                  <a:gd name="connsiteX5" fmla="*/ 384127 w 396406"/>
                  <a:gd name="connsiteY5" fmla="*/ 198415 h 396420"/>
                  <a:gd name="connsiteX6" fmla="*/ 377442 w 396406"/>
                  <a:gd name="connsiteY6" fmla="*/ 240638 h 396420"/>
                  <a:gd name="connsiteX7" fmla="*/ 259356 w 396406"/>
                  <a:gd name="connsiteY7" fmla="*/ 259356 h 396420"/>
                  <a:gd name="connsiteX8" fmla="*/ 240638 w 396406"/>
                  <a:gd name="connsiteY8" fmla="*/ 377442 h 396420"/>
                  <a:gd name="connsiteX9" fmla="*/ 198415 w 396406"/>
                  <a:gd name="connsiteY9" fmla="*/ 384127 h 396420"/>
                  <a:gd name="connsiteX10" fmla="*/ 144159 w 396406"/>
                  <a:gd name="connsiteY10" fmla="*/ 277599 h 396420"/>
                  <a:gd name="connsiteX11" fmla="*/ 26073 w 396406"/>
                  <a:gd name="connsiteY11" fmla="*/ 296317 h 396420"/>
                  <a:gd name="connsiteX12" fmla="*/ 6665 w 396406"/>
                  <a:gd name="connsiteY12" fmla="*/ 258234 h 396420"/>
                  <a:gd name="connsiteX13" fmla="*/ 91197 w 396406"/>
                  <a:gd name="connsiteY13" fmla="*/ 173702 h 396420"/>
                  <a:gd name="connsiteX14" fmla="*/ 36942 w 396406"/>
                  <a:gd name="connsiteY14" fmla="*/ 67175 h 396420"/>
                  <a:gd name="connsiteX15" fmla="*/ 67175 w 396406"/>
                  <a:gd name="connsiteY15" fmla="*/ 36942 h 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06" h="396420">
                    <a:moveTo>
                      <a:pt x="67175" y="36942"/>
                    </a:moveTo>
                    <a:lnTo>
                      <a:pt x="173702" y="91197"/>
                    </a:lnTo>
                    <a:lnTo>
                      <a:pt x="258234" y="6665"/>
                    </a:lnTo>
                    <a:cubicBezTo>
                      <a:pt x="273631" y="-8731"/>
                      <a:pt x="299724" y="4552"/>
                      <a:pt x="296317" y="26073"/>
                    </a:cubicBezTo>
                    <a:lnTo>
                      <a:pt x="277599" y="144159"/>
                    </a:lnTo>
                    <a:lnTo>
                      <a:pt x="384127" y="198415"/>
                    </a:lnTo>
                    <a:cubicBezTo>
                      <a:pt x="403534" y="208291"/>
                      <a:pt x="398920" y="237231"/>
                      <a:pt x="377442" y="240638"/>
                    </a:cubicBezTo>
                    <a:lnTo>
                      <a:pt x="259356" y="259356"/>
                    </a:lnTo>
                    <a:lnTo>
                      <a:pt x="240638" y="377442"/>
                    </a:lnTo>
                    <a:cubicBezTo>
                      <a:pt x="237231" y="398963"/>
                      <a:pt x="208291" y="403534"/>
                      <a:pt x="198415" y="384127"/>
                    </a:cubicBezTo>
                    <a:lnTo>
                      <a:pt x="144159" y="277599"/>
                    </a:lnTo>
                    <a:lnTo>
                      <a:pt x="26073" y="296317"/>
                    </a:lnTo>
                    <a:cubicBezTo>
                      <a:pt x="4552" y="299724"/>
                      <a:pt x="-8731" y="273631"/>
                      <a:pt x="6665" y="258234"/>
                    </a:cubicBezTo>
                    <a:lnTo>
                      <a:pt x="91197" y="173702"/>
                    </a:lnTo>
                    <a:lnTo>
                      <a:pt x="36942" y="67175"/>
                    </a:lnTo>
                    <a:cubicBezTo>
                      <a:pt x="27065" y="47767"/>
                      <a:pt x="47767" y="27065"/>
                      <a:pt x="67175" y="36942"/>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24" name="Freeform: Shape 23">
                <a:extLst>
                  <a:ext uri="{FF2B5EF4-FFF2-40B4-BE49-F238E27FC236}">
                    <a16:creationId xmlns:a16="http://schemas.microsoft.com/office/drawing/2014/main" id="{6FEC96F1-C0F3-7738-49FD-AC33C56F85C8}"/>
                  </a:ext>
                </a:extLst>
              </p:cNvPr>
              <p:cNvSpPr/>
              <p:nvPr/>
            </p:nvSpPr>
            <p:spPr>
              <a:xfrm>
                <a:off x="3284601" y="1443297"/>
                <a:ext cx="184764" cy="193142"/>
              </a:xfrm>
              <a:custGeom>
                <a:avLst/>
                <a:gdLst>
                  <a:gd name="connsiteX0" fmla="*/ 15532 w 383354"/>
                  <a:gd name="connsiteY0" fmla="*/ 179036 h 400738"/>
                  <a:gd name="connsiteX1" fmla="*/ 129219 w 383354"/>
                  <a:gd name="connsiteY1" fmla="*/ 142075 h 400738"/>
                  <a:gd name="connsiteX2" fmla="*/ 129219 w 383354"/>
                  <a:gd name="connsiteY2" fmla="*/ 22522 h 400738"/>
                  <a:gd name="connsiteX3" fmla="*/ 169889 w 383354"/>
                  <a:gd name="connsiteY3" fmla="*/ 9325 h 400738"/>
                  <a:gd name="connsiteX4" fmla="*/ 240145 w 383354"/>
                  <a:gd name="connsiteY4" fmla="*/ 106019 h 400738"/>
                  <a:gd name="connsiteX5" fmla="*/ 353832 w 383354"/>
                  <a:gd name="connsiteY5" fmla="*/ 69058 h 400738"/>
                  <a:gd name="connsiteX6" fmla="*/ 378976 w 383354"/>
                  <a:gd name="connsiteY6" fmla="*/ 103647 h 400738"/>
                  <a:gd name="connsiteX7" fmla="*/ 308676 w 383354"/>
                  <a:gd name="connsiteY7" fmla="*/ 200427 h 400738"/>
                  <a:gd name="connsiteX8" fmla="*/ 378933 w 383354"/>
                  <a:gd name="connsiteY8" fmla="*/ 297122 h 400738"/>
                  <a:gd name="connsiteX9" fmla="*/ 353789 w 383354"/>
                  <a:gd name="connsiteY9" fmla="*/ 331711 h 400738"/>
                  <a:gd name="connsiteX10" fmla="*/ 240102 w 383354"/>
                  <a:gd name="connsiteY10" fmla="*/ 294750 h 400738"/>
                  <a:gd name="connsiteX11" fmla="*/ 169846 w 383354"/>
                  <a:gd name="connsiteY11" fmla="*/ 391444 h 400738"/>
                  <a:gd name="connsiteX12" fmla="*/ 129175 w 383354"/>
                  <a:gd name="connsiteY12" fmla="*/ 378246 h 400738"/>
                  <a:gd name="connsiteX13" fmla="*/ 129175 w 383354"/>
                  <a:gd name="connsiteY13" fmla="*/ 258694 h 400738"/>
                  <a:gd name="connsiteX14" fmla="*/ 15489 w 383354"/>
                  <a:gd name="connsiteY14" fmla="*/ 221733 h 400738"/>
                  <a:gd name="connsiteX15" fmla="*/ 15532 w 383354"/>
                  <a:gd name="connsiteY15" fmla="*/ 179036 h 4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354" h="400738">
                    <a:moveTo>
                      <a:pt x="15532" y="179036"/>
                    </a:moveTo>
                    <a:lnTo>
                      <a:pt x="129219" y="142075"/>
                    </a:lnTo>
                    <a:lnTo>
                      <a:pt x="129219" y="22522"/>
                    </a:lnTo>
                    <a:cubicBezTo>
                      <a:pt x="129219" y="742"/>
                      <a:pt x="157080" y="-8315"/>
                      <a:pt x="169889" y="9325"/>
                    </a:cubicBezTo>
                    <a:lnTo>
                      <a:pt x="240145" y="106019"/>
                    </a:lnTo>
                    <a:lnTo>
                      <a:pt x="353832" y="69058"/>
                    </a:lnTo>
                    <a:cubicBezTo>
                      <a:pt x="374534" y="62330"/>
                      <a:pt x="391742" y="86007"/>
                      <a:pt x="378976" y="103647"/>
                    </a:cubicBezTo>
                    <a:lnTo>
                      <a:pt x="308676" y="200427"/>
                    </a:lnTo>
                    <a:lnTo>
                      <a:pt x="378933" y="297122"/>
                    </a:lnTo>
                    <a:cubicBezTo>
                      <a:pt x="391742" y="314718"/>
                      <a:pt x="374534" y="338439"/>
                      <a:pt x="353789" y="331711"/>
                    </a:cubicBezTo>
                    <a:lnTo>
                      <a:pt x="240102" y="294750"/>
                    </a:lnTo>
                    <a:lnTo>
                      <a:pt x="169846" y="391444"/>
                    </a:lnTo>
                    <a:cubicBezTo>
                      <a:pt x="157036" y="409040"/>
                      <a:pt x="129175" y="399983"/>
                      <a:pt x="129175" y="378246"/>
                    </a:cubicBezTo>
                    <a:lnTo>
                      <a:pt x="129175" y="258694"/>
                    </a:lnTo>
                    <a:lnTo>
                      <a:pt x="15489" y="221733"/>
                    </a:lnTo>
                    <a:cubicBezTo>
                      <a:pt x="-5170" y="215091"/>
                      <a:pt x="-5170" y="185764"/>
                      <a:pt x="15532" y="17903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25" name="Freeform: Shape 24">
                <a:extLst>
                  <a:ext uri="{FF2B5EF4-FFF2-40B4-BE49-F238E27FC236}">
                    <a16:creationId xmlns:a16="http://schemas.microsoft.com/office/drawing/2014/main" id="{24637F2E-5D0F-90DC-3013-933AC05B6C30}"/>
                  </a:ext>
                </a:extLst>
              </p:cNvPr>
              <p:cNvSpPr/>
              <p:nvPr/>
            </p:nvSpPr>
            <p:spPr>
              <a:xfrm>
                <a:off x="3514483" y="1947209"/>
                <a:ext cx="191061" cy="191055"/>
              </a:xfrm>
              <a:custGeom>
                <a:avLst/>
                <a:gdLst>
                  <a:gd name="connsiteX0" fmla="*/ 36942 w 396420"/>
                  <a:gd name="connsiteY0" fmla="*/ 329232 h 396406"/>
                  <a:gd name="connsiteX1" fmla="*/ 91197 w 396420"/>
                  <a:gd name="connsiteY1" fmla="*/ 222704 h 396406"/>
                  <a:gd name="connsiteX2" fmla="*/ 6665 w 396420"/>
                  <a:gd name="connsiteY2" fmla="*/ 138172 h 396406"/>
                  <a:gd name="connsiteX3" fmla="*/ 26073 w 396420"/>
                  <a:gd name="connsiteY3" fmla="*/ 100090 h 396406"/>
                  <a:gd name="connsiteX4" fmla="*/ 144159 w 396420"/>
                  <a:gd name="connsiteY4" fmla="*/ 118808 h 396406"/>
                  <a:gd name="connsiteX5" fmla="*/ 198415 w 396420"/>
                  <a:gd name="connsiteY5" fmla="*/ 12280 h 396406"/>
                  <a:gd name="connsiteX6" fmla="*/ 240638 w 396420"/>
                  <a:gd name="connsiteY6" fmla="*/ 18965 h 396406"/>
                  <a:gd name="connsiteX7" fmla="*/ 259356 w 396420"/>
                  <a:gd name="connsiteY7" fmla="*/ 137051 h 396406"/>
                  <a:gd name="connsiteX8" fmla="*/ 377442 w 396420"/>
                  <a:gd name="connsiteY8" fmla="*/ 155769 h 396406"/>
                  <a:gd name="connsiteX9" fmla="*/ 384127 w 396420"/>
                  <a:gd name="connsiteY9" fmla="*/ 197992 h 396406"/>
                  <a:gd name="connsiteX10" fmla="*/ 277599 w 396420"/>
                  <a:gd name="connsiteY10" fmla="*/ 252247 h 396406"/>
                  <a:gd name="connsiteX11" fmla="*/ 296317 w 396420"/>
                  <a:gd name="connsiteY11" fmla="*/ 370333 h 396406"/>
                  <a:gd name="connsiteX12" fmla="*/ 258234 w 396420"/>
                  <a:gd name="connsiteY12" fmla="*/ 389741 h 396406"/>
                  <a:gd name="connsiteX13" fmla="*/ 173702 w 396420"/>
                  <a:gd name="connsiteY13" fmla="*/ 305209 h 396406"/>
                  <a:gd name="connsiteX14" fmla="*/ 67175 w 396420"/>
                  <a:gd name="connsiteY14" fmla="*/ 359465 h 396406"/>
                  <a:gd name="connsiteX15" fmla="*/ 36942 w 396420"/>
                  <a:gd name="connsiteY15" fmla="*/ 329232 h 39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20" h="396406">
                    <a:moveTo>
                      <a:pt x="36942" y="329232"/>
                    </a:moveTo>
                    <a:lnTo>
                      <a:pt x="91197" y="222704"/>
                    </a:lnTo>
                    <a:lnTo>
                      <a:pt x="6665" y="138172"/>
                    </a:lnTo>
                    <a:cubicBezTo>
                      <a:pt x="-8731" y="122775"/>
                      <a:pt x="4552" y="96683"/>
                      <a:pt x="26073" y="100090"/>
                    </a:cubicBezTo>
                    <a:lnTo>
                      <a:pt x="144159" y="118808"/>
                    </a:lnTo>
                    <a:lnTo>
                      <a:pt x="198415" y="12280"/>
                    </a:lnTo>
                    <a:cubicBezTo>
                      <a:pt x="208291" y="-7128"/>
                      <a:pt x="237231" y="-2513"/>
                      <a:pt x="240638" y="18965"/>
                    </a:cubicBezTo>
                    <a:lnTo>
                      <a:pt x="259356" y="137051"/>
                    </a:lnTo>
                    <a:lnTo>
                      <a:pt x="377442" y="155769"/>
                    </a:lnTo>
                    <a:cubicBezTo>
                      <a:pt x="398963" y="159176"/>
                      <a:pt x="403534" y="188115"/>
                      <a:pt x="384127" y="197992"/>
                    </a:cubicBezTo>
                    <a:lnTo>
                      <a:pt x="277599" y="252247"/>
                    </a:lnTo>
                    <a:lnTo>
                      <a:pt x="296317" y="370333"/>
                    </a:lnTo>
                    <a:cubicBezTo>
                      <a:pt x="299724" y="391854"/>
                      <a:pt x="273631" y="405138"/>
                      <a:pt x="258234" y="389741"/>
                    </a:cubicBezTo>
                    <a:lnTo>
                      <a:pt x="173702" y="305209"/>
                    </a:lnTo>
                    <a:lnTo>
                      <a:pt x="67175" y="359465"/>
                    </a:lnTo>
                    <a:cubicBezTo>
                      <a:pt x="47767" y="369298"/>
                      <a:pt x="27065" y="348597"/>
                      <a:pt x="36942" y="329232"/>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26" name="Freeform: Shape 25">
                <a:extLst>
                  <a:ext uri="{FF2B5EF4-FFF2-40B4-BE49-F238E27FC236}">
                    <a16:creationId xmlns:a16="http://schemas.microsoft.com/office/drawing/2014/main" id="{A3735C69-AFD2-9C3F-E674-797AED2F90E4}"/>
                  </a:ext>
                </a:extLst>
              </p:cNvPr>
              <p:cNvSpPr/>
              <p:nvPr/>
            </p:nvSpPr>
            <p:spPr>
              <a:xfrm>
                <a:off x="4015559" y="2185269"/>
                <a:ext cx="193101" cy="184773"/>
              </a:xfrm>
              <a:custGeom>
                <a:avLst/>
                <a:gdLst>
                  <a:gd name="connsiteX0" fmla="*/ 179036 w 400652"/>
                  <a:gd name="connsiteY0" fmla="*/ 367846 h 383372"/>
                  <a:gd name="connsiteX1" fmla="*/ 142075 w 400652"/>
                  <a:gd name="connsiteY1" fmla="*/ 254159 h 383372"/>
                  <a:gd name="connsiteX2" fmla="*/ 22522 w 400652"/>
                  <a:gd name="connsiteY2" fmla="*/ 254159 h 383372"/>
                  <a:gd name="connsiteX3" fmla="*/ 9325 w 400652"/>
                  <a:gd name="connsiteY3" fmla="*/ 213489 h 383372"/>
                  <a:gd name="connsiteX4" fmla="*/ 106019 w 400652"/>
                  <a:gd name="connsiteY4" fmla="*/ 143233 h 383372"/>
                  <a:gd name="connsiteX5" fmla="*/ 69058 w 400652"/>
                  <a:gd name="connsiteY5" fmla="*/ 29546 h 383372"/>
                  <a:gd name="connsiteX6" fmla="*/ 103647 w 400652"/>
                  <a:gd name="connsiteY6" fmla="*/ 4402 h 383372"/>
                  <a:gd name="connsiteX7" fmla="*/ 200341 w 400652"/>
                  <a:gd name="connsiteY7" fmla="*/ 74658 h 383372"/>
                  <a:gd name="connsiteX8" fmla="*/ 297035 w 400652"/>
                  <a:gd name="connsiteY8" fmla="*/ 4402 h 383372"/>
                  <a:gd name="connsiteX9" fmla="*/ 331624 w 400652"/>
                  <a:gd name="connsiteY9" fmla="*/ 29546 h 383372"/>
                  <a:gd name="connsiteX10" fmla="*/ 294663 w 400652"/>
                  <a:gd name="connsiteY10" fmla="*/ 143233 h 383372"/>
                  <a:gd name="connsiteX11" fmla="*/ 391357 w 400652"/>
                  <a:gd name="connsiteY11" fmla="*/ 213489 h 383372"/>
                  <a:gd name="connsiteX12" fmla="*/ 378160 w 400652"/>
                  <a:gd name="connsiteY12" fmla="*/ 254159 h 383372"/>
                  <a:gd name="connsiteX13" fmla="*/ 258608 w 400652"/>
                  <a:gd name="connsiteY13" fmla="*/ 254159 h 383372"/>
                  <a:gd name="connsiteX14" fmla="*/ 221647 w 400652"/>
                  <a:gd name="connsiteY14" fmla="*/ 367846 h 383372"/>
                  <a:gd name="connsiteX15" fmla="*/ 179036 w 400652"/>
                  <a:gd name="connsiteY15" fmla="*/ 367846 h 38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652" h="383372">
                    <a:moveTo>
                      <a:pt x="179036" y="367846"/>
                    </a:moveTo>
                    <a:lnTo>
                      <a:pt x="142075" y="254159"/>
                    </a:lnTo>
                    <a:lnTo>
                      <a:pt x="22522" y="254159"/>
                    </a:lnTo>
                    <a:cubicBezTo>
                      <a:pt x="742" y="254159"/>
                      <a:pt x="-8315" y="226298"/>
                      <a:pt x="9325" y="213489"/>
                    </a:cubicBezTo>
                    <a:lnTo>
                      <a:pt x="106019" y="143233"/>
                    </a:lnTo>
                    <a:lnTo>
                      <a:pt x="69058" y="29546"/>
                    </a:lnTo>
                    <a:cubicBezTo>
                      <a:pt x="62330" y="8844"/>
                      <a:pt x="86007" y="-8364"/>
                      <a:pt x="103647" y="4402"/>
                    </a:cubicBezTo>
                    <a:lnTo>
                      <a:pt x="200341" y="74658"/>
                    </a:lnTo>
                    <a:lnTo>
                      <a:pt x="297035" y="4402"/>
                    </a:lnTo>
                    <a:cubicBezTo>
                      <a:pt x="314632" y="-8407"/>
                      <a:pt x="338352" y="8801"/>
                      <a:pt x="331624" y="29546"/>
                    </a:cubicBezTo>
                    <a:lnTo>
                      <a:pt x="294663" y="143233"/>
                    </a:lnTo>
                    <a:lnTo>
                      <a:pt x="391357" y="213489"/>
                    </a:lnTo>
                    <a:cubicBezTo>
                      <a:pt x="408954" y="226298"/>
                      <a:pt x="399897" y="254159"/>
                      <a:pt x="378160" y="254159"/>
                    </a:cubicBezTo>
                    <a:lnTo>
                      <a:pt x="258608" y="254159"/>
                    </a:lnTo>
                    <a:lnTo>
                      <a:pt x="221647" y="367846"/>
                    </a:lnTo>
                    <a:cubicBezTo>
                      <a:pt x="215048" y="388548"/>
                      <a:pt x="185764" y="388548"/>
                      <a:pt x="179036" y="36784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27" name="Freeform: Shape 26">
                <a:extLst>
                  <a:ext uri="{FF2B5EF4-FFF2-40B4-BE49-F238E27FC236}">
                    <a16:creationId xmlns:a16="http://schemas.microsoft.com/office/drawing/2014/main" id="{F8B10748-3551-5693-498B-C9C65C587D24}"/>
                  </a:ext>
                </a:extLst>
              </p:cNvPr>
              <p:cNvSpPr/>
              <p:nvPr/>
            </p:nvSpPr>
            <p:spPr>
              <a:xfrm>
                <a:off x="4520584" y="1947163"/>
                <a:ext cx="191055" cy="191061"/>
              </a:xfrm>
              <a:custGeom>
                <a:avLst/>
                <a:gdLst>
                  <a:gd name="connsiteX0" fmla="*/ 329232 w 396406"/>
                  <a:gd name="connsiteY0" fmla="*/ 359479 h 396420"/>
                  <a:gd name="connsiteX1" fmla="*/ 222704 w 396406"/>
                  <a:gd name="connsiteY1" fmla="*/ 305223 h 396420"/>
                  <a:gd name="connsiteX2" fmla="*/ 138172 w 396406"/>
                  <a:gd name="connsiteY2" fmla="*/ 389755 h 396420"/>
                  <a:gd name="connsiteX3" fmla="*/ 100090 w 396406"/>
                  <a:gd name="connsiteY3" fmla="*/ 370347 h 396420"/>
                  <a:gd name="connsiteX4" fmla="*/ 118808 w 396406"/>
                  <a:gd name="connsiteY4" fmla="*/ 252261 h 396420"/>
                  <a:gd name="connsiteX5" fmla="*/ 12280 w 396406"/>
                  <a:gd name="connsiteY5" fmla="*/ 198005 h 396420"/>
                  <a:gd name="connsiteX6" fmla="*/ 18965 w 396406"/>
                  <a:gd name="connsiteY6" fmla="*/ 155783 h 396420"/>
                  <a:gd name="connsiteX7" fmla="*/ 137051 w 396406"/>
                  <a:gd name="connsiteY7" fmla="*/ 137065 h 396420"/>
                  <a:gd name="connsiteX8" fmla="*/ 155769 w 396406"/>
                  <a:gd name="connsiteY8" fmla="*/ 18979 h 396420"/>
                  <a:gd name="connsiteX9" fmla="*/ 197992 w 396406"/>
                  <a:gd name="connsiteY9" fmla="*/ 12294 h 396420"/>
                  <a:gd name="connsiteX10" fmla="*/ 252247 w 396406"/>
                  <a:gd name="connsiteY10" fmla="*/ 118821 h 396420"/>
                  <a:gd name="connsiteX11" fmla="*/ 370333 w 396406"/>
                  <a:gd name="connsiteY11" fmla="*/ 100104 h 396420"/>
                  <a:gd name="connsiteX12" fmla="*/ 389741 w 396406"/>
                  <a:gd name="connsiteY12" fmla="*/ 138186 h 396420"/>
                  <a:gd name="connsiteX13" fmla="*/ 305209 w 396406"/>
                  <a:gd name="connsiteY13" fmla="*/ 222718 h 396420"/>
                  <a:gd name="connsiteX14" fmla="*/ 359465 w 396406"/>
                  <a:gd name="connsiteY14" fmla="*/ 329246 h 396420"/>
                  <a:gd name="connsiteX15" fmla="*/ 329232 w 396406"/>
                  <a:gd name="connsiteY15" fmla="*/ 359479 h 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06" h="396420">
                    <a:moveTo>
                      <a:pt x="329232" y="359479"/>
                    </a:moveTo>
                    <a:lnTo>
                      <a:pt x="222704" y="305223"/>
                    </a:lnTo>
                    <a:lnTo>
                      <a:pt x="138172" y="389755"/>
                    </a:lnTo>
                    <a:cubicBezTo>
                      <a:pt x="122775" y="405152"/>
                      <a:pt x="96683" y="391868"/>
                      <a:pt x="100090" y="370347"/>
                    </a:cubicBezTo>
                    <a:lnTo>
                      <a:pt x="118808" y="252261"/>
                    </a:lnTo>
                    <a:lnTo>
                      <a:pt x="12280" y="198005"/>
                    </a:lnTo>
                    <a:cubicBezTo>
                      <a:pt x="-7128" y="188129"/>
                      <a:pt x="-2513" y="159190"/>
                      <a:pt x="18965" y="155783"/>
                    </a:cubicBezTo>
                    <a:lnTo>
                      <a:pt x="137051" y="137065"/>
                    </a:lnTo>
                    <a:lnTo>
                      <a:pt x="155769" y="18979"/>
                    </a:lnTo>
                    <a:cubicBezTo>
                      <a:pt x="159176" y="-2542"/>
                      <a:pt x="188115" y="-7114"/>
                      <a:pt x="197992" y="12294"/>
                    </a:cubicBezTo>
                    <a:lnTo>
                      <a:pt x="252247" y="118821"/>
                    </a:lnTo>
                    <a:lnTo>
                      <a:pt x="370333" y="100104"/>
                    </a:lnTo>
                    <a:cubicBezTo>
                      <a:pt x="391855" y="96696"/>
                      <a:pt x="405138" y="122789"/>
                      <a:pt x="389741" y="138186"/>
                    </a:cubicBezTo>
                    <a:lnTo>
                      <a:pt x="305209" y="222718"/>
                    </a:lnTo>
                    <a:lnTo>
                      <a:pt x="359465" y="329246"/>
                    </a:lnTo>
                    <a:cubicBezTo>
                      <a:pt x="369341" y="348653"/>
                      <a:pt x="348596" y="369355"/>
                      <a:pt x="329232" y="359479"/>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28" name="Freeform: Shape 27">
                <a:extLst>
                  <a:ext uri="{FF2B5EF4-FFF2-40B4-BE49-F238E27FC236}">
                    <a16:creationId xmlns:a16="http://schemas.microsoft.com/office/drawing/2014/main" id="{919F630E-F036-7FFF-7530-AF11738655F8}"/>
                  </a:ext>
                </a:extLst>
              </p:cNvPr>
              <p:cNvSpPr/>
              <p:nvPr/>
            </p:nvSpPr>
            <p:spPr>
              <a:xfrm>
                <a:off x="4762124" y="1443402"/>
                <a:ext cx="184764" cy="193142"/>
              </a:xfrm>
              <a:custGeom>
                <a:avLst/>
                <a:gdLst>
                  <a:gd name="connsiteX0" fmla="*/ 367823 w 383354"/>
                  <a:gd name="connsiteY0" fmla="*/ 221703 h 400738"/>
                  <a:gd name="connsiteX1" fmla="*/ 254136 w 383354"/>
                  <a:gd name="connsiteY1" fmla="*/ 258664 h 400738"/>
                  <a:gd name="connsiteX2" fmla="*/ 254136 w 383354"/>
                  <a:gd name="connsiteY2" fmla="*/ 378216 h 400738"/>
                  <a:gd name="connsiteX3" fmla="*/ 213466 w 383354"/>
                  <a:gd name="connsiteY3" fmla="*/ 391414 h 400738"/>
                  <a:gd name="connsiteX4" fmla="*/ 143209 w 383354"/>
                  <a:gd name="connsiteY4" fmla="*/ 294720 h 400738"/>
                  <a:gd name="connsiteX5" fmla="*/ 29522 w 383354"/>
                  <a:gd name="connsiteY5" fmla="*/ 331681 h 400738"/>
                  <a:gd name="connsiteX6" fmla="*/ 4378 w 383354"/>
                  <a:gd name="connsiteY6" fmla="*/ 297092 h 400738"/>
                  <a:gd name="connsiteX7" fmla="*/ 74678 w 383354"/>
                  <a:gd name="connsiteY7" fmla="*/ 200311 h 400738"/>
                  <a:gd name="connsiteX8" fmla="*/ 4421 w 383354"/>
                  <a:gd name="connsiteY8" fmla="*/ 103617 h 400738"/>
                  <a:gd name="connsiteX9" fmla="*/ 29565 w 383354"/>
                  <a:gd name="connsiteY9" fmla="*/ 69028 h 400738"/>
                  <a:gd name="connsiteX10" fmla="*/ 143252 w 383354"/>
                  <a:gd name="connsiteY10" fmla="*/ 105989 h 400738"/>
                  <a:gd name="connsiteX11" fmla="*/ 213509 w 383354"/>
                  <a:gd name="connsiteY11" fmla="*/ 9295 h 400738"/>
                  <a:gd name="connsiteX12" fmla="*/ 254179 w 383354"/>
                  <a:gd name="connsiteY12" fmla="*/ 22492 h 400738"/>
                  <a:gd name="connsiteX13" fmla="*/ 254179 w 383354"/>
                  <a:gd name="connsiteY13" fmla="*/ 142044 h 400738"/>
                  <a:gd name="connsiteX14" fmla="*/ 367866 w 383354"/>
                  <a:gd name="connsiteY14" fmla="*/ 179006 h 400738"/>
                  <a:gd name="connsiteX15" fmla="*/ 367823 w 383354"/>
                  <a:gd name="connsiteY15" fmla="*/ 221703 h 4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354" h="400738">
                    <a:moveTo>
                      <a:pt x="367823" y="221703"/>
                    </a:moveTo>
                    <a:lnTo>
                      <a:pt x="254136" y="258664"/>
                    </a:lnTo>
                    <a:lnTo>
                      <a:pt x="254136" y="378216"/>
                    </a:lnTo>
                    <a:cubicBezTo>
                      <a:pt x="254136" y="399996"/>
                      <a:pt x="226275" y="409053"/>
                      <a:pt x="213466" y="391414"/>
                    </a:cubicBezTo>
                    <a:lnTo>
                      <a:pt x="143209" y="294720"/>
                    </a:lnTo>
                    <a:lnTo>
                      <a:pt x="29522" y="331681"/>
                    </a:lnTo>
                    <a:cubicBezTo>
                      <a:pt x="8821" y="338409"/>
                      <a:pt x="-8388" y="314731"/>
                      <a:pt x="4378" y="297092"/>
                    </a:cubicBezTo>
                    <a:lnTo>
                      <a:pt x="74678" y="200311"/>
                    </a:lnTo>
                    <a:lnTo>
                      <a:pt x="4421" y="103617"/>
                    </a:lnTo>
                    <a:cubicBezTo>
                      <a:pt x="-8388" y="86021"/>
                      <a:pt x="8821" y="62300"/>
                      <a:pt x="29565" y="69028"/>
                    </a:cubicBezTo>
                    <a:lnTo>
                      <a:pt x="143252" y="105989"/>
                    </a:lnTo>
                    <a:lnTo>
                      <a:pt x="213509" y="9295"/>
                    </a:lnTo>
                    <a:cubicBezTo>
                      <a:pt x="226318" y="-8302"/>
                      <a:pt x="254179" y="755"/>
                      <a:pt x="254179" y="22492"/>
                    </a:cubicBezTo>
                    <a:lnTo>
                      <a:pt x="254179" y="142044"/>
                    </a:lnTo>
                    <a:lnTo>
                      <a:pt x="367866" y="179006"/>
                    </a:lnTo>
                    <a:cubicBezTo>
                      <a:pt x="388524" y="185648"/>
                      <a:pt x="388524" y="214975"/>
                      <a:pt x="367823" y="221703"/>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29" name="Freeform: Shape 28">
                <a:extLst>
                  <a:ext uri="{FF2B5EF4-FFF2-40B4-BE49-F238E27FC236}">
                    <a16:creationId xmlns:a16="http://schemas.microsoft.com/office/drawing/2014/main" id="{F6ECF131-8AEA-BF6D-A90E-9D20C06889D4}"/>
                  </a:ext>
                </a:extLst>
              </p:cNvPr>
              <p:cNvSpPr/>
              <p:nvPr/>
            </p:nvSpPr>
            <p:spPr>
              <a:xfrm>
                <a:off x="4520534" y="941069"/>
                <a:ext cx="191061" cy="191055"/>
              </a:xfrm>
              <a:custGeom>
                <a:avLst/>
                <a:gdLst>
                  <a:gd name="connsiteX0" fmla="*/ 359479 w 396420"/>
                  <a:gd name="connsiteY0" fmla="*/ 67175 h 396406"/>
                  <a:gd name="connsiteX1" fmla="*/ 305223 w 396420"/>
                  <a:gd name="connsiteY1" fmla="*/ 173702 h 396406"/>
                  <a:gd name="connsiteX2" fmla="*/ 389755 w 396420"/>
                  <a:gd name="connsiteY2" fmla="*/ 258234 h 396406"/>
                  <a:gd name="connsiteX3" fmla="*/ 370347 w 396420"/>
                  <a:gd name="connsiteY3" fmla="*/ 296317 h 396406"/>
                  <a:gd name="connsiteX4" fmla="*/ 252261 w 396420"/>
                  <a:gd name="connsiteY4" fmla="*/ 277599 h 396406"/>
                  <a:gd name="connsiteX5" fmla="*/ 198005 w 396420"/>
                  <a:gd name="connsiteY5" fmla="*/ 384126 h 396406"/>
                  <a:gd name="connsiteX6" fmla="*/ 155783 w 396420"/>
                  <a:gd name="connsiteY6" fmla="*/ 377441 h 396406"/>
                  <a:gd name="connsiteX7" fmla="*/ 137065 w 396420"/>
                  <a:gd name="connsiteY7" fmla="*/ 259356 h 396406"/>
                  <a:gd name="connsiteX8" fmla="*/ 18979 w 396420"/>
                  <a:gd name="connsiteY8" fmla="*/ 240638 h 396406"/>
                  <a:gd name="connsiteX9" fmla="*/ 12294 w 396420"/>
                  <a:gd name="connsiteY9" fmla="*/ 198415 h 396406"/>
                  <a:gd name="connsiteX10" fmla="*/ 118821 w 396420"/>
                  <a:gd name="connsiteY10" fmla="*/ 144159 h 396406"/>
                  <a:gd name="connsiteX11" fmla="*/ 100104 w 396420"/>
                  <a:gd name="connsiteY11" fmla="*/ 26073 h 396406"/>
                  <a:gd name="connsiteX12" fmla="*/ 138186 w 396420"/>
                  <a:gd name="connsiteY12" fmla="*/ 6665 h 396406"/>
                  <a:gd name="connsiteX13" fmla="*/ 222718 w 396420"/>
                  <a:gd name="connsiteY13" fmla="*/ 91197 h 396406"/>
                  <a:gd name="connsiteX14" fmla="*/ 329245 w 396420"/>
                  <a:gd name="connsiteY14" fmla="*/ 36942 h 396406"/>
                  <a:gd name="connsiteX15" fmla="*/ 359479 w 396420"/>
                  <a:gd name="connsiteY15" fmla="*/ 67175 h 39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20" h="396406">
                    <a:moveTo>
                      <a:pt x="359479" y="67175"/>
                    </a:moveTo>
                    <a:lnTo>
                      <a:pt x="305223" y="173702"/>
                    </a:lnTo>
                    <a:lnTo>
                      <a:pt x="389755" y="258234"/>
                    </a:lnTo>
                    <a:cubicBezTo>
                      <a:pt x="405152" y="273631"/>
                      <a:pt x="391868" y="299724"/>
                      <a:pt x="370347" y="296317"/>
                    </a:cubicBezTo>
                    <a:lnTo>
                      <a:pt x="252261" y="277599"/>
                    </a:lnTo>
                    <a:lnTo>
                      <a:pt x="198005" y="384126"/>
                    </a:lnTo>
                    <a:cubicBezTo>
                      <a:pt x="188129" y="403534"/>
                      <a:pt x="159190" y="398920"/>
                      <a:pt x="155783" y="377441"/>
                    </a:cubicBezTo>
                    <a:lnTo>
                      <a:pt x="137065" y="259356"/>
                    </a:lnTo>
                    <a:lnTo>
                      <a:pt x="18979" y="240638"/>
                    </a:lnTo>
                    <a:cubicBezTo>
                      <a:pt x="-2542" y="237231"/>
                      <a:pt x="-7114" y="208291"/>
                      <a:pt x="12294" y="198415"/>
                    </a:cubicBezTo>
                    <a:lnTo>
                      <a:pt x="118821" y="144159"/>
                    </a:lnTo>
                    <a:lnTo>
                      <a:pt x="100104" y="26073"/>
                    </a:lnTo>
                    <a:cubicBezTo>
                      <a:pt x="96696" y="4552"/>
                      <a:pt x="122789" y="-8731"/>
                      <a:pt x="138186" y="6665"/>
                    </a:cubicBezTo>
                    <a:lnTo>
                      <a:pt x="222718" y="91197"/>
                    </a:lnTo>
                    <a:lnTo>
                      <a:pt x="329245" y="36942"/>
                    </a:lnTo>
                    <a:cubicBezTo>
                      <a:pt x="348653" y="27108"/>
                      <a:pt x="369398" y="47810"/>
                      <a:pt x="359479" y="67175"/>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grpSp>
        <p:grpSp>
          <p:nvGrpSpPr>
            <p:cNvPr id="7" name="Group 6">
              <a:extLst>
                <a:ext uri="{FF2B5EF4-FFF2-40B4-BE49-F238E27FC236}">
                  <a16:creationId xmlns:a16="http://schemas.microsoft.com/office/drawing/2014/main" id="{A9D0DB07-B1BC-55C6-B62B-27D17C00790A}"/>
                </a:ext>
              </a:extLst>
            </p:cNvPr>
            <p:cNvGrpSpPr/>
            <p:nvPr/>
          </p:nvGrpSpPr>
          <p:grpSpPr>
            <a:xfrm>
              <a:off x="3793943" y="1046538"/>
              <a:ext cx="770791" cy="777597"/>
              <a:chOff x="1632014" y="3157823"/>
              <a:chExt cx="2324935" cy="2345462"/>
            </a:xfrm>
            <a:solidFill>
              <a:schemeClr val="bg1"/>
            </a:solidFill>
          </p:grpSpPr>
          <p:sp>
            <p:nvSpPr>
              <p:cNvPr id="8" name="Freeform: Shape 7">
                <a:extLst>
                  <a:ext uri="{FF2B5EF4-FFF2-40B4-BE49-F238E27FC236}">
                    <a16:creationId xmlns:a16="http://schemas.microsoft.com/office/drawing/2014/main" id="{937E090A-AA06-1812-400A-6610C193A439}"/>
                  </a:ext>
                </a:extLst>
              </p:cNvPr>
              <p:cNvSpPr/>
              <p:nvPr/>
            </p:nvSpPr>
            <p:spPr>
              <a:xfrm>
                <a:off x="1834587" y="3359870"/>
                <a:ext cx="1095115" cy="1091372"/>
              </a:xfrm>
              <a:custGeom>
                <a:avLst/>
                <a:gdLst>
                  <a:gd name="connsiteX0" fmla="*/ 1095116 w 1095115"/>
                  <a:gd name="connsiteY0" fmla="*/ 535163 h 1091371"/>
                  <a:gd name="connsiteX1" fmla="*/ 556209 w 1095115"/>
                  <a:gd name="connsiteY1" fmla="*/ 0 h 1091371"/>
                  <a:gd name="connsiteX2" fmla="*/ 0 w 1095115"/>
                  <a:gd name="connsiteY2" fmla="*/ 556209 h 1091371"/>
                  <a:gd name="connsiteX3" fmla="*/ 538778 w 1095115"/>
                  <a:gd name="connsiteY3" fmla="*/ 1091372 h 1091371"/>
                </a:gdLst>
                <a:ahLst/>
                <a:cxnLst>
                  <a:cxn ang="0">
                    <a:pos x="connsiteX0" y="connsiteY0"/>
                  </a:cxn>
                  <a:cxn ang="0">
                    <a:pos x="connsiteX1" y="connsiteY1"/>
                  </a:cxn>
                  <a:cxn ang="0">
                    <a:pos x="connsiteX2" y="connsiteY2"/>
                  </a:cxn>
                  <a:cxn ang="0">
                    <a:pos x="connsiteX3" y="connsiteY3"/>
                  </a:cxn>
                </a:cxnLst>
                <a:rect l="l" t="t" r="r" b="b"/>
                <a:pathLst>
                  <a:path w="1095115" h="1091371">
                    <a:moveTo>
                      <a:pt x="1095116" y="535163"/>
                    </a:moveTo>
                    <a:lnTo>
                      <a:pt x="556209" y="0"/>
                    </a:lnTo>
                    <a:lnTo>
                      <a:pt x="0" y="556209"/>
                    </a:lnTo>
                    <a:lnTo>
                      <a:pt x="538778" y="1091372"/>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18" name="Freeform: Shape 17">
                <a:extLst>
                  <a:ext uri="{FF2B5EF4-FFF2-40B4-BE49-F238E27FC236}">
                    <a16:creationId xmlns:a16="http://schemas.microsoft.com/office/drawing/2014/main" id="{E3B1FD72-3C7D-D522-ADEA-B5C728631795}"/>
                  </a:ext>
                </a:extLst>
              </p:cNvPr>
              <p:cNvSpPr/>
              <p:nvPr/>
            </p:nvSpPr>
            <p:spPr>
              <a:xfrm>
                <a:off x="2441065" y="3157823"/>
                <a:ext cx="679947" cy="675729"/>
              </a:xfrm>
              <a:custGeom>
                <a:avLst/>
                <a:gdLst>
                  <a:gd name="connsiteX0" fmla="*/ 534139 w 679947"/>
                  <a:gd name="connsiteY0" fmla="*/ 651400 h 675729"/>
                  <a:gd name="connsiteX1" fmla="*/ 652159 w 679947"/>
                  <a:gd name="connsiteY1" fmla="*/ 651400 h 675729"/>
                  <a:gd name="connsiteX2" fmla="*/ 657123 w 679947"/>
                  <a:gd name="connsiteY2" fmla="*/ 646437 h 675729"/>
                  <a:gd name="connsiteX3" fmla="*/ 662447 w 679947"/>
                  <a:gd name="connsiteY3" fmla="*/ 534831 h 675729"/>
                  <a:gd name="connsiteX4" fmla="*/ 141229 w 679947"/>
                  <a:gd name="connsiteY4" fmla="*/ 16143 h 675729"/>
                  <a:gd name="connsiteX5" fmla="*/ 30230 w 679947"/>
                  <a:gd name="connsiteY5" fmla="*/ 22560 h 675729"/>
                  <a:gd name="connsiteX6" fmla="*/ 24058 w 679947"/>
                  <a:gd name="connsiteY6" fmla="*/ 28489 h 675729"/>
                  <a:gd name="connsiteX7" fmla="*/ 24058 w 679947"/>
                  <a:gd name="connsiteY7" fmla="*/ 144937 h 6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947" h="675729">
                    <a:moveTo>
                      <a:pt x="534139" y="651400"/>
                    </a:moveTo>
                    <a:cubicBezTo>
                      <a:pt x="566821" y="683839"/>
                      <a:pt x="619599" y="683839"/>
                      <a:pt x="652159" y="651400"/>
                    </a:cubicBezTo>
                    <a:lnTo>
                      <a:pt x="657123" y="646437"/>
                    </a:lnTo>
                    <a:cubicBezTo>
                      <a:pt x="685448" y="615327"/>
                      <a:pt x="687625" y="568481"/>
                      <a:pt x="662447" y="534831"/>
                    </a:cubicBezTo>
                    <a:cubicBezTo>
                      <a:pt x="530144" y="327234"/>
                      <a:pt x="307919" y="109365"/>
                      <a:pt x="141229" y="16143"/>
                    </a:cubicBezTo>
                    <a:cubicBezTo>
                      <a:pt x="107215" y="-7581"/>
                      <a:pt x="61337" y="-4918"/>
                      <a:pt x="30230" y="22560"/>
                    </a:cubicBezTo>
                    <a:lnTo>
                      <a:pt x="24058" y="28489"/>
                    </a:lnTo>
                    <a:cubicBezTo>
                      <a:pt x="-8019" y="60688"/>
                      <a:pt x="-8019" y="112859"/>
                      <a:pt x="24058" y="144937"/>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19" name="Freeform: Shape 18">
                <a:extLst>
                  <a:ext uri="{FF2B5EF4-FFF2-40B4-BE49-F238E27FC236}">
                    <a16:creationId xmlns:a16="http://schemas.microsoft.com/office/drawing/2014/main" id="{7B5571D4-76E9-9C20-FA98-D31447C50FDD}"/>
                  </a:ext>
                </a:extLst>
              </p:cNvPr>
              <p:cNvSpPr/>
              <p:nvPr/>
            </p:nvSpPr>
            <p:spPr>
              <a:xfrm>
                <a:off x="1632014" y="3965765"/>
                <a:ext cx="679734" cy="676652"/>
              </a:xfrm>
              <a:custGeom>
                <a:avLst/>
                <a:gdLst>
                  <a:gd name="connsiteX0" fmla="*/ 655282 w 679734"/>
                  <a:gd name="connsiteY0" fmla="*/ 531365 h 676652"/>
                  <a:gd name="connsiteX1" fmla="*/ 679734 w 679734"/>
                  <a:gd name="connsiteY1" fmla="*/ 590194 h 676652"/>
                  <a:gd name="connsiteX2" fmla="*/ 655282 w 679734"/>
                  <a:gd name="connsiteY2" fmla="*/ 649143 h 676652"/>
                  <a:gd name="connsiteX3" fmla="*/ 650683 w 679734"/>
                  <a:gd name="connsiteY3" fmla="*/ 653742 h 676652"/>
                  <a:gd name="connsiteX4" fmla="*/ 650562 w 679734"/>
                  <a:gd name="connsiteY4" fmla="*/ 653742 h 676652"/>
                  <a:gd name="connsiteX5" fmla="*/ 538473 w 679734"/>
                  <a:gd name="connsiteY5" fmla="*/ 659310 h 676652"/>
                  <a:gd name="connsiteX6" fmla="*/ 16273 w 679734"/>
                  <a:gd name="connsiteY6" fmla="*/ 141474 h 676652"/>
                  <a:gd name="connsiteX7" fmla="*/ 22205 w 679734"/>
                  <a:gd name="connsiteY7" fmla="*/ 30837 h 676652"/>
                  <a:gd name="connsiteX8" fmla="*/ 28619 w 679734"/>
                  <a:gd name="connsiteY8" fmla="*/ 24058 h 676652"/>
                  <a:gd name="connsiteX9" fmla="*/ 145793 w 679734"/>
                  <a:gd name="connsiteY9" fmla="*/ 24058 h 67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9734" h="676652">
                    <a:moveTo>
                      <a:pt x="655282" y="531365"/>
                    </a:moveTo>
                    <a:cubicBezTo>
                      <a:pt x="670897" y="546859"/>
                      <a:pt x="679734" y="568164"/>
                      <a:pt x="679734" y="590194"/>
                    </a:cubicBezTo>
                    <a:cubicBezTo>
                      <a:pt x="679734" y="612345"/>
                      <a:pt x="670897" y="633528"/>
                      <a:pt x="655282" y="649143"/>
                    </a:cubicBezTo>
                    <a:lnTo>
                      <a:pt x="650683" y="653742"/>
                    </a:lnTo>
                    <a:lnTo>
                      <a:pt x="650562" y="653742"/>
                    </a:lnTo>
                    <a:cubicBezTo>
                      <a:pt x="619331" y="682068"/>
                      <a:pt x="572366" y="684366"/>
                      <a:pt x="538473" y="659310"/>
                    </a:cubicBezTo>
                    <a:cubicBezTo>
                      <a:pt x="330151" y="528215"/>
                      <a:pt x="110813" y="307544"/>
                      <a:pt x="16273" y="141474"/>
                    </a:cubicBezTo>
                    <a:cubicBezTo>
                      <a:pt x="-7453" y="107703"/>
                      <a:pt x="-5031" y="62068"/>
                      <a:pt x="22205" y="30837"/>
                    </a:cubicBezTo>
                    <a:lnTo>
                      <a:pt x="28619" y="24058"/>
                    </a:lnTo>
                    <a:cubicBezTo>
                      <a:pt x="61180" y="-8019"/>
                      <a:pt x="113351" y="-8019"/>
                      <a:pt x="145793" y="24058"/>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20" name="Freeform: Shape 19">
                <a:extLst>
                  <a:ext uri="{FF2B5EF4-FFF2-40B4-BE49-F238E27FC236}">
                    <a16:creationId xmlns:a16="http://schemas.microsoft.com/office/drawing/2014/main" id="{7888ECD0-9E7D-41B0-0C71-A5D18E32AE5D}"/>
                  </a:ext>
                </a:extLst>
              </p:cNvPr>
              <p:cNvSpPr/>
              <p:nvPr/>
            </p:nvSpPr>
            <p:spPr>
              <a:xfrm>
                <a:off x="2636773" y="4158189"/>
                <a:ext cx="1320176" cy="1312728"/>
              </a:xfrm>
              <a:custGeom>
                <a:avLst/>
                <a:gdLst>
                  <a:gd name="connsiteX0" fmla="*/ 1256605 w 1320176"/>
                  <a:gd name="connsiteY0" fmla="*/ 1249085 h 1312728"/>
                  <a:gd name="connsiteX1" fmla="*/ 1280440 w 1320176"/>
                  <a:gd name="connsiteY1" fmla="*/ 1225250 h 1312728"/>
                  <a:gd name="connsiteX2" fmla="*/ 1253816 w 1320176"/>
                  <a:gd name="connsiteY2" fmla="*/ 956264 h 1312728"/>
                  <a:gd name="connsiteX3" fmla="*/ 167408 w 1320176"/>
                  <a:gd name="connsiteY3" fmla="*/ 0 h 1312728"/>
                  <a:gd name="connsiteX4" fmla="*/ 82555 w 1320176"/>
                  <a:gd name="connsiteY4" fmla="*/ 82433 h 1312728"/>
                  <a:gd name="connsiteX5" fmla="*/ 0 w 1320176"/>
                  <a:gd name="connsiteY5" fmla="*/ 167286 h 1312728"/>
                  <a:gd name="connsiteX6" fmla="*/ 963779 w 1320176"/>
                  <a:gd name="connsiteY6" fmla="*/ 1247045 h 1312728"/>
                  <a:gd name="connsiteX7" fmla="*/ 1233338 w 1320176"/>
                  <a:gd name="connsiteY7" fmla="*/ 1273049 h 1312728"/>
                  <a:gd name="connsiteX8" fmla="*/ 1256579 w 1320176"/>
                  <a:gd name="connsiteY8" fmla="*/ 1249085 h 13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176" h="1312728">
                    <a:moveTo>
                      <a:pt x="1256605" y="1249085"/>
                    </a:moveTo>
                    <a:cubicBezTo>
                      <a:pt x="1267141" y="1243766"/>
                      <a:pt x="1271143" y="1232016"/>
                      <a:pt x="1280440" y="1225250"/>
                    </a:cubicBezTo>
                    <a:cubicBezTo>
                      <a:pt x="1342312" y="1142202"/>
                      <a:pt x="1330795" y="1025633"/>
                      <a:pt x="1253816" y="956264"/>
                    </a:cubicBezTo>
                    <a:lnTo>
                      <a:pt x="167408" y="0"/>
                    </a:lnTo>
                    <a:lnTo>
                      <a:pt x="82555" y="82433"/>
                    </a:lnTo>
                    <a:lnTo>
                      <a:pt x="0" y="167286"/>
                    </a:lnTo>
                    <a:lnTo>
                      <a:pt x="963779" y="1247045"/>
                    </a:lnTo>
                    <a:cubicBezTo>
                      <a:pt x="1033744" y="1323405"/>
                      <a:pt x="1150071" y="1334664"/>
                      <a:pt x="1233338" y="1273049"/>
                    </a:cubicBezTo>
                    <a:cubicBezTo>
                      <a:pt x="1239510" y="1263753"/>
                      <a:pt x="1251621" y="1259389"/>
                      <a:pt x="1256579" y="1249085"/>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21" name="Freeform: Shape 20">
                <a:extLst>
                  <a:ext uri="{FF2B5EF4-FFF2-40B4-BE49-F238E27FC236}">
                    <a16:creationId xmlns:a16="http://schemas.microsoft.com/office/drawing/2014/main" id="{E89AF271-057A-DC55-A60D-EE5EC8A13F70}"/>
                  </a:ext>
                </a:extLst>
              </p:cNvPr>
              <p:cNvSpPr/>
              <p:nvPr/>
            </p:nvSpPr>
            <p:spPr>
              <a:xfrm>
                <a:off x="1673715" y="5074412"/>
                <a:ext cx="1481252" cy="428873"/>
              </a:xfrm>
              <a:custGeom>
                <a:avLst/>
                <a:gdLst>
                  <a:gd name="connsiteX0" fmla="*/ 1282612 w 1481252"/>
                  <a:gd name="connsiteY0" fmla="*/ 0 h 428873"/>
                  <a:gd name="connsiteX1" fmla="*/ 1344830 w 1481252"/>
                  <a:gd name="connsiteY1" fmla="*/ 70087 h 428873"/>
                  <a:gd name="connsiteX2" fmla="*/ 1344830 w 1481252"/>
                  <a:gd name="connsiteY2" fmla="*/ 144048 h 428873"/>
                  <a:gd name="connsiteX3" fmla="*/ 1403418 w 1481252"/>
                  <a:gd name="connsiteY3" fmla="*/ 144048 h 428873"/>
                  <a:gd name="connsiteX4" fmla="*/ 1481252 w 1481252"/>
                  <a:gd name="connsiteY4" fmla="*/ 222243 h 428873"/>
                  <a:gd name="connsiteX5" fmla="*/ 1481252 w 1481252"/>
                  <a:gd name="connsiteY5" fmla="*/ 428874 h 428873"/>
                  <a:gd name="connsiteX6" fmla="*/ 0 w 1481252"/>
                  <a:gd name="connsiteY6" fmla="*/ 428874 h 428873"/>
                  <a:gd name="connsiteX7" fmla="*/ 0 w 1481252"/>
                  <a:gd name="connsiteY7" fmla="*/ 222243 h 428873"/>
                  <a:gd name="connsiteX8" fmla="*/ 77713 w 1481252"/>
                  <a:gd name="connsiteY8" fmla="*/ 144048 h 428873"/>
                  <a:gd name="connsiteX9" fmla="*/ 136301 w 1481252"/>
                  <a:gd name="connsiteY9" fmla="*/ 144048 h 428873"/>
                  <a:gd name="connsiteX10" fmla="*/ 136301 w 1481252"/>
                  <a:gd name="connsiteY10" fmla="*/ 70087 h 428873"/>
                  <a:gd name="connsiteX11" fmla="*/ 198641 w 1481252"/>
                  <a:gd name="connsiteY11" fmla="*/ 0 h 4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1252" h="428873">
                    <a:moveTo>
                      <a:pt x="1282612" y="0"/>
                    </a:moveTo>
                    <a:lnTo>
                      <a:pt x="1344830" y="70087"/>
                    </a:lnTo>
                    <a:lnTo>
                      <a:pt x="1344830" y="144048"/>
                    </a:lnTo>
                    <a:lnTo>
                      <a:pt x="1403418" y="144048"/>
                    </a:lnTo>
                    <a:lnTo>
                      <a:pt x="1481252" y="222243"/>
                    </a:lnTo>
                    <a:lnTo>
                      <a:pt x="1481252" y="428874"/>
                    </a:lnTo>
                    <a:lnTo>
                      <a:pt x="0" y="428874"/>
                    </a:lnTo>
                    <a:lnTo>
                      <a:pt x="0" y="222243"/>
                    </a:lnTo>
                    <a:lnTo>
                      <a:pt x="77713" y="144048"/>
                    </a:lnTo>
                    <a:lnTo>
                      <a:pt x="136301" y="144048"/>
                    </a:lnTo>
                    <a:lnTo>
                      <a:pt x="136301" y="70087"/>
                    </a:lnTo>
                    <a:lnTo>
                      <a:pt x="198641" y="0"/>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grpSp>
      </p:grpSp>
      <p:sp>
        <p:nvSpPr>
          <p:cNvPr id="30" name="Rectangle: Rounded Corners 29">
            <a:extLst>
              <a:ext uri="{FF2B5EF4-FFF2-40B4-BE49-F238E27FC236}">
                <a16:creationId xmlns:a16="http://schemas.microsoft.com/office/drawing/2014/main" id="{9C053E70-219C-1150-E942-3993139A2CDF}"/>
              </a:ext>
            </a:extLst>
          </p:cNvPr>
          <p:cNvSpPr/>
          <p:nvPr/>
        </p:nvSpPr>
        <p:spPr>
          <a:xfrm>
            <a:off x="1926134" y="5561738"/>
            <a:ext cx="8284666" cy="777428"/>
          </a:xfrm>
          <a:prstGeom prst="roundRect">
            <a:avLst>
              <a:gd name="adj" fmla="val 50000"/>
            </a:avLst>
          </a:prstGeom>
          <a:solidFill>
            <a:schemeClr val="bg2">
              <a:lumMod val="9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u="none" dirty="0">
                <a:solidFill>
                  <a:schemeClr val="bg2">
                    <a:lumMod val="10000"/>
                  </a:schemeClr>
                </a:solidFill>
                <a:latin typeface="Poppins" panose="00000500000000000000" pitchFamily="2" charset="0"/>
                <a:ea typeface="Open Sans" panose="020B0606030504020204" pitchFamily="34" charset="0"/>
                <a:cs typeface="Poppins" panose="00000500000000000000" pitchFamily="2" charset="0"/>
              </a:rPr>
              <a:t>Provide the </a:t>
            </a:r>
            <a:r>
              <a:rPr lang="en-GB" sz="2000" b="1" u="none" dirty="0">
                <a:solidFill>
                  <a:schemeClr val="bg2">
                    <a:lumMod val="10000"/>
                  </a:schemeClr>
                </a:solidFill>
                <a:latin typeface="Poppins" panose="00000500000000000000" pitchFamily="2" charset="0"/>
                <a:ea typeface="Open Sans" panose="020B0606030504020204" pitchFamily="34" charset="0"/>
                <a:cs typeface="Poppins" panose="00000500000000000000" pitchFamily="2" charset="0"/>
              </a:rPr>
              <a:t>legal basis </a:t>
            </a:r>
            <a:r>
              <a:rPr lang="en-GB" sz="2000" u="none" dirty="0">
                <a:solidFill>
                  <a:schemeClr val="bg2">
                    <a:lumMod val="10000"/>
                  </a:schemeClr>
                </a:solidFill>
                <a:latin typeface="Poppins" panose="00000500000000000000" pitchFamily="2" charset="0"/>
                <a:ea typeface="Open Sans" panose="020B0606030504020204" pitchFamily="34" charset="0"/>
                <a:cs typeface="Poppins" panose="00000500000000000000" pitchFamily="2" charset="0"/>
              </a:rPr>
              <a:t>for the operational arrangements </a:t>
            </a:r>
            <a:endParaRPr lang="en-US" sz="2000" dirty="0">
              <a:solidFill>
                <a:schemeClr val="bg2">
                  <a:lumMod val="10000"/>
                </a:schemeClr>
              </a:solidFill>
            </a:endParaRPr>
          </a:p>
        </p:txBody>
      </p:sp>
      <p:pic>
        <p:nvPicPr>
          <p:cNvPr id="34" name="Graphic 33">
            <a:extLst>
              <a:ext uri="{FF2B5EF4-FFF2-40B4-BE49-F238E27FC236}">
                <a16:creationId xmlns:a16="http://schemas.microsoft.com/office/drawing/2014/main" id="{6EB704D8-1BFF-7096-8A1A-080423BAD5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340935" y="3762173"/>
            <a:ext cx="1987940" cy="1987940"/>
          </a:xfrm>
          <a:prstGeom prst="rect">
            <a:avLst/>
          </a:prstGeom>
        </p:spPr>
      </p:pic>
      <p:sp>
        <p:nvSpPr>
          <p:cNvPr id="35" name="Rectangle 34">
            <a:extLst>
              <a:ext uri="{FF2B5EF4-FFF2-40B4-BE49-F238E27FC236}">
                <a16:creationId xmlns:a16="http://schemas.microsoft.com/office/drawing/2014/main" id="{6C17FCFC-0E22-25CD-61B0-22C1700C54A8}"/>
              </a:ext>
            </a:extLst>
          </p:cNvPr>
          <p:cNvSpPr/>
          <p:nvPr/>
        </p:nvSpPr>
        <p:spPr>
          <a:xfrm>
            <a:off x="16506612" y="0"/>
            <a:ext cx="3440856" cy="6858000"/>
          </a:xfrm>
          <a:prstGeom prst="rect">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36" name="Freeform: Shape 35">
            <a:extLst>
              <a:ext uri="{FF2B5EF4-FFF2-40B4-BE49-F238E27FC236}">
                <a16:creationId xmlns:a16="http://schemas.microsoft.com/office/drawing/2014/main" id="{29512EF1-6824-8797-F6F2-987337A97D9C}"/>
              </a:ext>
            </a:extLst>
          </p:cNvPr>
          <p:cNvSpPr/>
          <p:nvPr/>
        </p:nvSpPr>
        <p:spPr>
          <a:xfrm>
            <a:off x="17746997" y="3435936"/>
            <a:ext cx="960087" cy="843843"/>
          </a:xfrm>
          <a:custGeom>
            <a:avLst/>
            <a:gdLst>
              <a:gd name="connsiteX0" fmla="*/ 1070648 w 1077009"/>
              <a:gd name="connsiteY0" fmla="*/ 873457 h 946609"/>
              <a:gd name="connsiteX1" fmla="*/ 581330 w 1077009"/>
              <a:gd name="connsiteY1" fmla="*/ 24761 h 946609"/>
              <a:gd name="connsiteX2" fmla="*/ 581784 w 1077009"/>
              <a:gd name="connsiteY2" fmla="*/ 24988 h 946609"/>
              <a:gd name="connsiteX3" fmla="*/ 581784 w 1077009"/>
              <a:gd name="connsiteY3" fmla="*/ 24988 h 946609"/>
              <a:gd name="connsiteX4" fmla="*/ 539077 w 1077009"/>
              <a:gd name="connsiteY4" fmla="*/ 0 h 946609"/>
              <a:gd name="connsiteX5" fmla="*/ 496370 w 1077009"/>
              <a:gd name="connsiteY5" fmla="*/ 24988 h 946609"/>
              <a:gd name="connsiteX6" fmla="*/ 7279 w 1077009"/>
              <a:gd name="connsiteY6" fmla="*/ 872321 h 946609"/>
              <a:gd name="connsiteX7" fmla="*/ 6370 w 1077009"/>
              <a:gd name="connsiteY7" fmla="*/ 921844 h 946609"/>
              <a:gd name="connsiteX8" fmla="*/ 49532 w 1077009"/>
              <a:gd name="connsiteY8" fmla="*/ 946605 h 946609"/>
              <a:gd name="connsiteX9" fmla="*/ 1028168 w 1077009"/>
              <a:gd name="connsiteY9" fmla="*/ 946605 h 946609"/>
              <a:gd name="connsiteX10" fmla="*/ 1070421 w 1077009"/>
              <a:gd name="connsiteY10" fmla="*/ 922298 h 946609"/>
              <a:gd name="connsiteX11" fmla="*/ 1070648 w 1077009"/>
              <a:gd name="connsiteY11" fmla="*/ 873457 h 946609"/>
              <a:gd name="connsiteX12" fmla="*/ 606546 w 1077009"/>
              <a:gd name="connsiteY12" fmla="*/ 465238 h 946609"/>
              <a:gd name="connsiteX13" fmla="*/ 502503 w 1077009"/>
              <a:gd name="connsiteY13" fmla="*/ 485910 h 946609"/>
              <a:gd name="connsiteX14" fmla="*/ 443667 w 1077009"/>
              <a:gd name="connsiteY14" fmla="*/ 397770 h 946609"/>
              <a:gd name="connsiteX15" fmla="*/ 539077 w 1077009"/>
              <a:gd name="connsiteY15" fmla="*/ 302359 h 946609"/>
              <a:gd name="connsiteX16" fmla="*/ 539077 w 1077009"/>
              <a:gd name="connsiteY16" fmla="*/ 302359 h 946609"/>
              <a:gd name="connsiteX17" fmla="*/ 627218 w 1077009"/>
              <a:gd name="connsiteY17" fmla="*/ 361196 h 946609"/>
              <a:gd name="connsiteX18" fmla="*/ 606546 w 1077009"/>
              <a:gd name="connsiteY18" fmla="*/ 465238 h 946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7009" h="946609">
                <a:moveTo>
                  <a:pt x="1070648" y="873457"/>
                </a:moveTo>
                <a:lnTo>
                  <a:pt x="581330" y="24761"/>
                </a:lnTo>
                <a:lnTo>
                  <a:pt x="581784" y="24988"/>
                </a:lnTo>
                <a:lnTo>
                  <a:pt x="581784" y="24988"/>
                </a:lnTo>
                <a:cubicBezTo>
                  <a:pt x="573152" y="9541"/>
                  <a:pt x="556796" y="0"/>
                  <a:pt x="539077" y="0"/>
                </a:cubicBezTo>
                <a:cubicBezTo>
                  <a:pt x="521358" y="0"/>
                  <a:pt x="505002" y="9541"/>
                  <a:pt x="496370" y="24988"/>
                </a:cubicBezTo>
                <a:lnTo>
                  <a:pt x="7279" y="872321"/>
                </a:lnTo>
                <a:cubicBezTo>
                  <a:pt x="-2035" y="887542"/>
                  <a:pt x="-2489" y="906397"/>
                  <a:pt x="6370" y="921844"/>
                </a:cubicBezTo>
                <a:cubicBezTo>
                  <a:pt x="15230" y="937292"/>
                  <a:pt x="31813" y="946832"/>
                  <a:pt x="49532" y="946605"/>
                </a:cubicBezTo>
                <a:lnTo>
                  <a:pt x="1028168" y="946605"/>
                </a:lnTo>
                <a:cubicBezTo>
                  <a:pt x="1045660" y="946605"/>
                  <a:pt x="1061789" y="937292"/>
                  <a:pt x="1070421" y="922298"/>
                </a:cubicBezTo>
                <a:cubicBezTo>
                  <a:pt x="1079053" y="907305"/>
                  <a:pt x="1079280" y="888678"/>
                  <a:pt x="1070648" y="873457"/>
                </a:cubicBezTo>
                <a:close/>
                <a:moveTo>
                  <a:pt x="606546" y="465238"/>
                </a:moveTo>
                <a:cubicBezTo>
                  <a:pt x="579286" y="492498"/>
                  <a:pt x="538168" y="500676"/>
                  <a:pt x="502503" y="485910"/>
                </a:cubicBezTo>
                <a:cubicBezTo>
                  <a:pt x="466838" y="471144"/>
                  <a:pt x="443667" y="436388"/>
                  <a:pt x="443667" y="397770"/>
                </a:cubicBezTo>
                <a:cubicBezTo>
                  <a:pt x="443667" y="345067"/>
                  <a:pt x="486374" y="302359"/>
                  <a:pt x="539077" y="302359"/>
                </a:cubicBezTo>
                <a:lnTo>
                  <a:pt x="539077" y="302359"/>
                </a:lnTo>
                <a:cubicBezTo>
                  <a:pt x="577696" y="302359"/>
                  <a:pt x="612452" y="325530"/>
                  <a:pt x="627218" y="361196"/>
                </a:cubicBezTo>
                <a:cubicBezTo>
                  <a:pt x="641984" y="396861"/>
                  <a:pt x="633806" y="437751"/>
                  <a:pt x="606546" y="465238"/>
                </a:cubicBezTo>
                <a:close/>
              </a:path>
            </a:pathLst>
          </a:custGeom>
          <a:solidFill>
            <a:schemeClr val="accent3"/>
          </a:solidFill>
          <a:ln w="2270" cap="flat">
            <a:noFill/>
            <a:prstDash val="solid"/>
            <a:miter/>
          </a:ln>
        </p:spPr>
        <p:txBody>
          <a:bodyPr rtlCol="0" anchor="ctr"/>
          <a:lstStyle/>
          <a:p>
            <a:endParaRPr lang="en-GB" dirty="0">
              <a:latin typeface="Poppins" panose="00000500000000000000" pitchFamily="2" charset="0"/>
            </a:endParaRPr>
          </a:p>
        </p:txBody>
      </p:sp>
      <p:grpSp>
        <p:nvGrpSpPr>
          <p:cNvPr id="37" name="Group 36">
            <a:extLst>
              <a:ext uri="{FF2B5EF4-FFF2-40B4-BE49-F238E27FC236}">
                <a16:creationId xmlns:a16="http://schemas.microsoft.com/office/drawing/2014/main" id="{72B1013D-56AA-C115-B5E2-367D3C3A70E8}"/>
              </a:ext>
            </a:extLst>
          </p:cNvPr>
          <p:cNvGrpSpPr/>
          <p:nvPr/>
        </p:nvGrpSpPr>
        <p:grpSpPr>
          <a:xfrm>
            <a:off x="16919947" y="2359879"/>
            <a:ext cx="2614185" cy="1254925"/>
            <a:chOff x="4777699" y="2525428"/>
            <a:chExt cx="2616454" cy="1256014"/>
          </a:xfrm>
        </p:grpSpPr>
        <p:sp>
          <p:nvSpPr>
            <p:cNvPr id="38" name="Freeform: Shape 37">
              <a:extLst>
                <a:ext uri="{FF2B5EF4-FFF2-40B4-BE49-F238E27FC236}">
                  <a16:creationId xmlns:a16="http://schemas.microsoft.com/office/drawing/2014/main" id="{45CD54A4-35B8-052C-9F72-D10C11560119}"/>
                </a:ext>
              </a:extLst>
            </p:cNvPr>
            <p:cNvSpPr/>
            <p:nvPr/>
          </p:nvSpPr>
          <p:spPr>
            <a:xfrm>
              <a:off x="4921836" y="3602427"/>
              <a:ext cx="999762" cy="179015"/>
            </a:xfrm>
            <a:custGeom>
              <a:avLst/>
              <a:gdLst>
                <a:gd name="connsiteX0" fmla="*/ 46115 w 999762"/>
                <a:gd name="connsiteY0" fmla="*/ 0 h 179015"/>
                <a:gd name="connsiteX1" fmla="*/ 999762 w 999762"/>
                <a:gd name="connsiteY1" fmla="*/ 0 h 179015"/>
                <a:gd name="connsiteX2" fmla="*/ 896628 w 999762"/>
                <a:gd name="connsiteY2" fmla="*/ 179008 h 179015"/>
                <a:gd name="connsiteX3" fmla="*/ 46115 w 999762"/>
                <a:gd name="connsiteY3" fmla="*/ 179008 h 179015"/>
                <a:gd name="connsiteX4" fmla="*/ 13630 w 999762"/>
                <a:gd name="connsiteY4" fmla="*/ 166286 h 179015"/>
                <a:gd name="connsiteX5" fmla="*/ 0 w 999762"/>
                <a:gd name="connsiteY5" fmla="*/ 134029 h 179015"/>
                <a:gd name="connsiteX6" fmla="*/ 0 w 999762"/>
                <a:gd name="connsiteY6" fmla="*/ 45433 h 179015"/>
                <a:gd name="connsiteX7" fmla="*/ 45206 w 999762"/>
                <a:gd name="connsiteY7" fmla="*/ 227 h 179015"/>
                <a:gd name="connsiteX8" fmla="*/ 46115 w 999762"/>
                <a:gd name="connsiteY8" fmla="*/ 227 h 17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762" h="179015">
                  <a:moveTo>
                    <a:pt x="46115" y="0"/>
                  </a:moveTo>
                  <a:lnTo>
                    <a:pt x="999762" y="0"/>
                  </a:lnTo>
                  <a:lnTo>
                    <a:pt x="896628" y="179008"/>
                  </a:lnTo>
                  <a:lnTo>
                    <a:pt x="46115" y="179008"/>
                  </a:lnTo>
                  <a:cubicBezTo>
                    <a:pt x="34075" y="179235"/>
                    <a:pt x="22262" y="174691"/>
                    <a:pt x="13630" y="166286"/>
                  </a:cubicBezTo>
                  <a:cubicBezTo>
                    <a:pt x="4998" y="157654"/>
                    <a:pt x="0" y="146068"/>
                    <a:pt x="0" y="134029"/>
                  </a:cubicBezTo>
                  <a:lnTo>
                    <a:pt x="0" y="45433"/>
                  </a:lnTo>
                  <a:cubicBezTo>
                    <a:pt x="0" y="20672"/>
                    <a:pt x="20218" y="454"/>
                    <a:pt x="45206" y="227"/>
                  </a:cubicBezTo>
                  <a:lnTo>
                    <a:pt x="46115" y="227"/>
                  </a:lnTo>
                  <a:close/>
                </a:path>
              </a:pathLst>
            </a:custGeom>
            <a:solidFill>
              <a:schemeClr val="accent3"/>
            </a:solidFill>
            <a:ln w="2270" cap="flat">
              <a:noFill/>
              <a:prstDash val="solid"/>
              <a:miter/>
            </a:ln>
          </p:spPr>
          <p:txBody>
            <a:bodyPr rtlCol="0" anchor="ctr"/>
            <a:lstStyle/>
            <a:p>
              <a:endParaRPr lang="en-GB" dirty="0">
                <a:latin typeface="Poppins" panose="00000500000000000000" pitchFamily="2" charset="0"/>
              </a:endParaRPr>
            </a:p>
          </p:txBody>
        </p:sp>
        <p:sp>
          <p:nvSpPr>
            <p:cNvPr id="39" name="Freeform: Shape 38">
              <a:extLst>
                <a:ext uri="{FF2B5EF4-FFF2-40B4-BE49-F238E27FC236}">
                  <a16:creationId xmlns:a16="http://schemas.microsoft.com/office/drawing/2014/main" id="{507BEC89-1295-6F06-9C70-6D961D375562}"/>
                </a:ext>
              </a:extLst>
            </p:cNvPr>
            <p:cNvSpPr/>
            <p:nvPr/>
          </p:nvSpPr>
          <p:spPr>
            <a:xfrm>
              <a:off x="6250309" y="3602418"/>
              <a:ext cx="999762" cy="179015"/>
            </a:xfrm>
            <a:custGeom>
              <a:avLst/>
              <a:gdLst>
                <a:gd name="connsiteX0" fmla="*/ 0 w 999762"/>
                <a:gd name="connsiteY0" fmla="*/ 8 h 179015"/>
                <a:gd name="connsiteX1" fmla="*/ 953647 w 999762"/>
                <a:gd name="connsiteY1" fmla="*/ 8 h 179015"/>
                <a:gd name="connsiteX2" fmla="*/ 986132 w 999762"/>
                <a:gd name="connsiteY2" fmla="*/ 12956 h 179015"/>
                <a:gd name="connsiteX3" fmla="*/ 999762 w 999762"/>
                <a:gd name="connsiteY3" fmla="*/ 45214 h 179015"/>
                <a:gd name="connsiteX4" fmla="*/ 999762 w 999762"/>
                <a:gd name="connsiteY4" fmla="*/ 133809 h 179015"/>
                <a:gd name="connsiteX5" fmla="*/ 954556 w 999762"/>
                <a:gd name="connsiteY5" fmla="*/ 179015 h 179015"/>
                <a:gd name="connsiteX6" fmla="*/ 103134 w 999762"/>
                <a:gd name="connsiteY6" fmla="*/ 179015 h 179015"/>
                <a:gd name="connsiteX7" fmla="*/ 0 w 999762"/>
                <a:gd name="connsiteY7" fmla="*/ 8 h 17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99762" h="179015">
                  <a:moveTo>
                    <a:pt x="0" y="8"/>
                  </a:moveTo>
                  <a:lnTo>
                    <a:pt x="953647" y="8"/>
                  </a:lnTo>
                  <a:cubicBezTo>
                    <a:pt x="965687" y="-219"/>
                    <a:pt x="977500" y="4551"/>
                    <a:pt x="986132" y="12956"/>
                  </a:cubicBezTo>
                  <a:cubicBezTo>
                    <a:pt x="994765" y="21361"/>
                    <a:pt x="999762" y="32947"/>
                    <a:pt x="999762" y="45214"/>
                  </a:cubicBezTo>
                  <a:lnTo>
                    <a:pt x="999762" y="133809"/>
                  </a:lnTo>
                  <a:cubicBezTo>
                    <a:pt x="999762" y="158797"/>
                    <a:pt x="979544" y="179015"/>
                    <a:pt x="954556" y="179015"/>
                  </a:cubicBezTo>
                  <a:lnTo>
                    <a:pt x="103134" y="179015"/>
                  </a:lnTo>
                  <a:lnTo>
                    <a:pt x="0" y="8"/>
                  </a:lnTo>
                  <a:close/>
                </a:path>
              </a:pathLst>
            </a:custGeom>
            <a:solidFill>
              <a:schemeClr val="accent3"/>
            </a:solidFill>
            <a:ln w="2270" cap="flat">
              <a:noFill/>
              <a:prstDash val="solid"/>
              <a:miter/>
            </a:ln>
          </p:spPr>
          <p:txBody>
            <a:bodyPr rtlCol="0" anchor="ctr"/>
            <a:lstStyle/>
            <a:p>
              <a:endParaRPr lang="en-GB" dirty="0">
                <a:latin typeface="Poppins" panose="00000500000000000000" pitchFamily="2" charset="0"/>
              </a:endParaRPr>
            </a:p>
          </p:txBody>
        </p:sp>
        <p:grpSp>
          <p:nvGrpSpPr>
            <p:cNvPr id="40" name="Graphic 4">
              <a:extLst>
                <a:ext uri="{FF2B5EF4-FFF2-40B4-BE49-F238E27FC236}">
                  <a16:creationId xmlns:a16="http://schemas.microsoft.com/office/drawing/2014/main" id="{0109C884-431D-94D8-B53F-688F3B7ED07B}"/>
                </a:ext>
              </a:extLst>
            </p:cNvPr>
            <p:cNvGrpSpPr/>
            <p:nvPr/>
          </p:nvGrpSpPr>
          <p:grpSpPr>
            <a:xfrm>
              <a:off x="4777699" y="2525428"/>
              <a:ext cx="1014670" cy="1014756"/>
              <a:chOff x="4777697" y="2525428"/>
              <a:chExt cx="1014670" cy="1014755"/>
            </a:xfrm>
            <a:solidFill>
              <a:schemeClr val="accent3"/>
            </a:solidFill>
          </p:grpSpPr>
          <p:sp>
            <p:nvSpPr>
              <p:cNvPr id="44" name="Freeform: Shape 43">
                <a:extLst>
                  <a:ext uri="{FF2B5EF4-FFF2-40B4-BE49-F238E27FC236}">
                    <a16:creationId xmlns:a16="http://schemas.microsoft.com/office/drawing/2014/main" id="{EA2B02B0-684A-CAF5-584C-DA098DEC8656}"/>
                  </a:ext>
                </a:extLst>
              </p:cNvPr>
              <p:cNvSpPr/>
              <p:nvPr/>
            </p:nvSpPr>
            <p:spPr>
              <a:xfrm>
                <a:off x="4777697" y="2525428"/>
                <a:ext cx="1014670" cy="1014755"/>
              </a:xfrm>
              <a:custGeom>
                <a:avLst/>
                <a:gdLst>
                  <a:gd name="connsiteX0" fmla="*/ 1009871 w 1014670"/>
                  <a:gd name="connsiteY0" fmla="*/ 436615 h 1014755"/>
                  <a:gd name="connsiteX1" fmla="*/ 986246 w 1014670"/>
                  <a:gd name="connsiteY1" fmla="*/ 416170 h 1014755"/>
                  <a:gd name="connsiteX2" fmla="*/ 915143 w 1014670"/>
                  <a:gd name="connsiteY2" fmla="*/ 416170 h 1014755"/>
                  <a:gd name="connsiteX3" fmla="*/ 860395 w 1014670"/>
                  <a:gd name="connsiteY3" fmla="*/ 284186 h 1014755"/>
                  <a:gd name="connsiteX4" fmla="*/ 910599 w 1014670"/>
                  <a:gd name="connsiteY4" fmla="*/ 234664 h 1014755"/>
                  <a:gd name="connsiteX5" fmla="*/ 912871 w 1014670"/>
                  <a:gd name="connsiteY5" fmla="*/ 203769 h 1014755"/>
                  <a:gd name="connsiteX6" fmla="*/ 812009 w 1014670"/>
                  <a:gd name="connsiteY6" fmla="*/ 103361 h 1014755"/>
                  <a:gd name="connsiteX7" fmla="*/ 781114 w 1014670"/>
                  <a:gd name="connsiteY7" fmla="*/ 105178 h 1014755"/>
                  <a:gd name="connsiteX8" fmla="*/ 730910 w 1014670"/>
                  <a:gd name="connsiteY8" fmla="*/ 155382 h 1014755"/>
                  <a:gd name="connsiteX9" fmla="*/ 598926 w 1014670"/>
                  <a:gd name="connsiteY9" fmla="*/ 100635 h 1014755"/>
                  <a:gd name="connsiteX10" fmla="*/ 598699 w 1014670"/>
                  <a:gd name="connsiteY10" fmla="*/ 99499 h 1014755"/>
                  <a:gd name="connsiteX11" fmla="*/ 598699 w 1014670"/>
                  <a:gd name="connsiteY11" fmla="*/ 28396 h 1014755"/>
                  <a:gd name="connsiteX12" fmla="*/ 578254 w 1014670"/>
                  <a:gd name="connsiteY12" fmla="*/ 4770 h 1014755"/>
                  <a:gd name="connsiteX13" fmla="*/ 506923 w 1014670"/>
                  <a:gd name="connsiteY13" fmla="*/ 0 h 1014755"/>
                  <a:gd name="connsiteX14" fmla="*/ 436047 w 1014670"/>
                  <a:gd name="connsiteY14" fmla="*/ 4998 h 1014755"/>
                  <a:gd name="connsiteX15" fmla="*/ 415829 w 1014670"/>
                  <a:gd name="connsiteY15" fmla="*/ 28169 h 1014755"/>
                  <a:gd name="connsiteX16" fmla="*/ 415829 w 1014670"/>
                  <a:gd name="connsiteY16" fmla="*/ 100408 h 1014755"/>
                  <a:gd name="connsiteX17" fmla="*/ 283618 w 1014670"/>
                  <a:gd name="connsiteY17" fmla="*/ 155155 h 1014755"/>
                  <a:gd name="connsiteX18" fmla="*/ 283618 w 1014670"/>
                  <a:gd name="connsiteY18" fmla="*/ 155155 h 1014755"/>
                  <a:gd name="connsiteX19" fmla="*/ 233641 w 1014670"/>
                  <a:gd name="connsiteY19" fmla="*/ 104951 h 1014755"/>
                  <a:gd name="connsiteX20" fmla="*/ 202519 w 1014670"/>
                  <a:gd name="connsiteY20" fmla="*/ 103134 h 1014755"/>
                  <a:gd name="connsiteX21" fmla="*/ 102112 w 1014670"/>
                  <a:gd name="connsiteY21" fmla="*/ 203542 h 1014755"/>
                  <a:gd name="connsiteX22" fmla="*/ 104156 w 1014670"/>
                  <a:gd name="connsiteY22" fmla="*/ 234436 h 1014755"/>
                  <a:gd name="connsiteX23" fmla="*/ 154133 w 1014670"/>
                  <a:gd name="connsiteY23" fmla="*/ 284186 h 1014755"/>
                  <a:gd name="connsiteX24" fmla="*/ 99386 w 1014670"/>
                  <a:gd name="connsiteY24" fmla="*/ 416170 h 1014755"/>
                  <a:gd name="connsiteX25" fmla="*/ 28282 w 1014670"/>
                  <a:gd name="connsiteY25" fmla="*/ 416170 h 1014755"/>
                  <a:gd name="connsiteX26" fmla="*/ 5111 w 1014670"/>
                  <a:gd name="connsiteY26" fmla="*/ 436615 h 1014755"/>
                  <a:gd name="connsiteX27" fmla="*/ 5111 w 1014670"/>
                  <a:gd name="connsiteY27" fmla="*/ 578595 h 1014755"/>
                  <a:gd name="connsiteX28" fmla="*/ 28282 w 1014670"/>
                  <a:gd name="connsiteY28" fmla="*/ 599040 h 1014755"/>
                  <a:gd name="connsiteX29" fmla="*/ 99840 w 1014670"/>
                  <a:gd name="connsiteY29" fmla="*/ 599040 h 1014755"/>
                  <a:gd name="connsiteX30" fmla="*/ 154587 w 1014670"/>
                  <a:gd name="connsiteY30" fmla="*/ 731024 h 1014755"/>
                  <a:gd name="connsiteX31" fmla="*/ 104383 w 1014670"/>
                  <a:gd name="connsiteY31" fmla="*/ 781228 h 1014755"/>
                  <a:gd name="connsiteX32" fmla="*/ 102339 w 1014670"/>
                  <a:gd name="connsiteY32" fmla="*/ 812122 h 1014755"/>
                  <a:gd name="connsiteX33" fmla="*/ 202747 w 1014670"/>
                  <a:gd name="connsiteY33" fmla="*/ 912530 h 1014755"/>
                  <a:gd name="connsiteX34" fmla="*/ 234096 w 1014670"/>
                  <a:gd name="connsiteY34" fmla="*/ 910713 h 1014755"/>
                  <a:gd name="connsiteX35" fmla="*/ 284072 w 1014670"/>
                  <a:gd name="connsiteY35" fmla="*/ 860509 h 1014755"/>
                  <a:gd name="connsiteX36" fmla="*/ 416511 w 1014670"/>
                  <a:gd name="connsiteY36" fmla="*/ 915256 h 1014755"/>
                  <a:gd name="connsiteX37" fmla="*/ 416511 w 1014670"/>
                  <a:gd name="connsiteY37" fmla="*/ 986359 h 1014755"/>
                  <a:gd name="connsiteX38" fmla="*/ 436729 w 1014670"/>
                  <a:gd name="connsiteY38" fmla="*/ 1009985 h 1014755"/>
                  <a:gd name="connsiteX39" fmla="*/ 578708 w 1014670"/>
                  <a:gd name="connsiteY39" fmla="*/ 1009985 h 1014755"/>
                  <a:gd name="connsiteX40" fmla="*/ 599153 w 1014670"/>
                  <a:gd name="connsiteY40" fmla="*/ 986359 h 1014755"/>
                  <a:gd name="connsiteX41" fmla="*/ 599153 w 1014670"/>
                  <a:gd name="connsiteY41" fmla="*/ 915256 h 1014755"/>
                  <a:gd name="connsiteX42" fmla="*/ 731137 w 1014670"/>
                  <a:gd name="connsiteY42" fmla="*/ 860509 h 1014755"/>
                  <a:gd name="connsiteX43" fmla="*/ 781341 w 1014670"/>
                  <a:gd name="connsiteY43" fmla="*/ 910713 h 1014755"/>
                  <a:gd name="connsiteX44" fmla="*/ 812236 w 1014670"/>
                  <a:gd name="connsiteY44" fmla="*/ 912530 h 1014755"/>
                  <a:gd name="connsiteX45" fmla="*/ 913098 w 1014670"/>
                  <a:gd name="connsiteY45" fmla="*/ 812122 h 1014755"/>
                  <a:gd name="connsiteX46" fmla="*/ 910826 w 1014670"/>
                  <a:gd name="connsiteY46" fmla="*/ 781228 h 1014755"/>
                  <a:gd name="connsiteX47" fmla="*/ 860623 w 1014670"/>
                  <a:gd name="connsiteY47" fmla="*/ 731024 h 1014755"/>
                  <a:gd name="connsiteX48" fmla="*/ 915370 w 1014670"/>
                  <a:gd name="connsiteY48" fmla="*/ 599040 h 1014755"/>
                  <a:gd name="connsiteX49" fmla="*/ 986473 w 1014670"/>
                  <a:gd name="connsiteY49" fmla="*/ 599040 h 1014755"/>
                  <a:gd name="connsiteX50" fmla="*/ 1010098 w 1014670"/>
                  <a:gd name="connsiteY50" fmla="*/ 578595 h 1014755"/>
                  <a:gd name="connsiteX51" fmla="*/ 1009871 w 1014670"/>
                  <a:gd name="connsiteY51" fmla="*/ 436615 h 1014755"/>
                  <a:gd name="connsiteX52" fmla="*/ 622779 w 1014670"/>
                  <a:gd name="connsiteY52" fmla="*/ 787588 h 1014755"/>
                  <a:gd name="connsiteX53" fmla="*/ 294068 w 1014670"/>
                  <a:gd name="connsiteY53" fmla="*/ 722391 h 1014755"/>
                  <a:gd name="connsiteX54" fmla="*/ 228417 w 1014670"/>
                  <a:gd name="connsiteY54" fmla="*/ 393681 h 1014755"/>
                  <a:gd name="connsiteX55" fmla="*/ 507151 w 1014670"/>
                  <a:gd name="connsiteY55" fmla="*/ 207176 h 1014755"/>
                  <a:gd name="connsiteX56" fmla="*/ 507151 w 1014670"/>
                  <a:gd name="connsiteY56" fmla="*/ 207176 h 1014755"/>
                  <a:gd name="connsiteX57" fmla="*/ 720688 w 1014670"/>
                  <a:gd name="connsiteY57" fmla="*/ 295544 h 1014755"/>
                  <a:gd name="connsiteX58" fmla="*/ 809283 w 1014670"/>
                  <a:gd name="connsiteY58" fmla="*/ 509081 h 1014755"/>
                  <a:gd name="connsiteX59" fmla="*/ 622779 w 1014670"/>
                  <a:gd name="connsiteY59" fmla="*/ 787588 h 101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14670" h="1014755">
                    <a:moveTo>
                      <a:pt x="1009871" y="436615"/>
                    </a:moveTo>
                    <a:cubicBezTo>
                      <a:pt x="1008281" y="424802"/>
                      <a:pt x="998059" y="416170"/>
                      <a:pt x="986246" y="416170"/>
                    </a:cubicBezTo>
                    <a:lnTo>
                      <a:pt x="915143" y="416170"/>
                    </a:lnTo>
                    <a:cubicBezTo>
                      <a:pt x="904693" y="369374"/>
                      <a:pt x="886065" y="324622"/>
                      <a:pt x="860395" y="284186"/>
                    </a:cubicBezTo>
                    <a:lnTo>
                      <a:pt x="910599" y="234664"/>
                    </a:lnTo>
                    <a:cubicBezTo>
                      <a:pt x="919232" y="226486"/>
                      <a:pt x="920140" y="213083"/>
                      <a:pt x="912871" y="203769"/>
                    </a:cubicBezTo>
                    <a:cubicBezTo>
                      <a:pt x="884021" y="165605"/>
                      <a:pt x="850173" y="131984"/>
                      <a:pt x="812009" y="103361"/>
                    </a:cubicBezTo>
                    <a:cubicBezTo>
                      <a:pt x="802695" y="96092"/>
                      <a:pt x="789292" y="96773"/>
                      <a:pt x="781114" y="105178"/>
                    </a:cubicBezTo>
                    <a:lnTo>
                      <a:pt x="730910" y="155382"/>
                    </a:lnTo>
                    <a:cubicBezTo>
                      <a:pt x="690474" y="129712"/>
                      <a:pt x="645722" y="111085"/>
                      <a:pt x="598926" y="100635"/>
                    </a:cubicBezTo>
                    <a:lnTo>
                      <a:pt x="598699" y="99499"/>
                    </a:lnTo>
                    <a:lnTo>
                      <a:pt x="598699" y="28396"/>
                    </a:lnTo>
                    <a:cubicBezTo>
                      <a:pt x="598699" y="16583"/>
                      <a:pt x="590067" y="6588"/>
                      <a:pt x="578254" y="4770"/>
                    </a:cubicBezTo>
                    <a:cubicBezTo>
                      <a:pt x="554628" y="1590"/>
                      <a:pt x="530776" y="0"/>
                      <a:pt x="506923" y="0"/>
                    </a:cubicBezTo>
                    <a:cubicBezTo>
                      <a:pt x="483071" y="0"/>
                      <a:pt x="459445" y="1817"/>
                      <a:pt x="436047" y="4998"/>
                    </a:cubicBezTo>
                    <a:cubicBezTo>
                      <a:pt x="424235" y="6361"/>
                      <a:pt x="415602" y="16583"/>
                      <a:pt x="415829" y="28169"/>
                    </a:cubicBezTo>
                    <a:lnTo>
                      <a:pt x="415829" y="100408"/>
                    </a:lnTo>
                    <a:cubicBezTo>
                      <a:pt x="368806" y="110630"/>
                      <a:pt x="324054" y="129258"/>
                      <a:pt x="283618" y="155155"/>
                    </a:cubicBezTo>
                    <a:lnTo>
                      <a:pt x="283618" y="155155"/>
                    </a:lnTo>
                    <a:lnTo>
                      <a:pt x="233641" y="104951"/>
                    </a:lnTo>
                    <a:cubicBezTo>
                      <a:pt x="225236" y="96546"/>
                      <a:pt x="211833" y="95865"/>
                      <a:pt x="202519" y="103134"/>
                    </a:cubicBezTo>
                    <a:cubicBezTo>
                      <a:pt x="164583" y="131757"/>
                      <a:pt x="130735" y="165605"/>
                      <a:pt x="102112" y="203542"/>
                    </a:cubicBezTo>
                    <a:cubicBezTo>
                      <a:pt x="94842" y="212856"/>
                      <a:pt x="95524" y="226031"/>
                      <a:pt x="104156" y="234436"/>
                    </a:cubicBezTo>
                    <a:lnTo>
                      <a:pt x="154133" y="284186"/>
                    </a:lnTo>
                    <a:cubicBezTo>
                      <a:pt x="128236" y="324622"/>
                      <a:pt x="109835" y="369374"/>
                      <a:pt x="99386" y="416170"/>
                    </a:cubicBezTo>
                    <a:lnTo>
                      <a:pt x="28282" y="416170"/>
                    </a:lnTo>
                    <a:cubicBezTo>
                      <a:pt x="16470" y="416170"/>
                      <a:pt x="6474" y="424802"/>
                      <a:pt x="5111" y="436615"/>
                    </a:cubicBezTo>
                    <a:cubicBezTo>
                      <a:pt x="-1704" y="483866"/>
                      <a:pt x="-1704" y="531571"/>
                      <a:pt x="5111" y="578595"/>
                    </a:cubicBezTo>
                    <a:cubicBezTo>
                      <a:pt x="6474" y="590407"/>
                      <a:pt x="16470" y="599040"/>
                      <a:pt x="28282" y="599040"/>
                    </a:cubicBezTo>
                    <a:lnTo>
                      <a:pt x="99840" y="599040"/>
                    </a:lnTo>
                    <a:cubicBezTo>
                      <a:pt x="110290" y="645836"/>
                      <a:pt x="128917" y="690588"/>
                      <a:pt x="154587" y="731024"/>
                    </a:cubicBezTo>
                    <a:lnTo>
                      <a:pt x="104383" y="781228"/>
                    </a:lnTo>
                    <a:cubicBezTo>
                      <a:pt x="95978" y="789633"/>
                      <a:pt x="95069" y="802808"/>
                      <a:pt x="102339" y="812122"/>
                    </a:cubicBezTo>
                    <a:cubicBezTo>
                      <a:pt x="130962" y="850059"/>
                      <a:pt x="164810" y="883907"/>
                      <a:pt x="202747" y="912530"/>
                    </a:cubicBezTo>
                    <a:cubicBezTo>
                      <a:pt x="212288" y="919800"/>
                      <a:pt x="225463" y="918891"/>
                      <a:pt x="234096" y="910713"/>
                    </a:cubicBezTo>
                    <a:lnTo>
                      <a:pt x="284072" y="860509"/>
                    </a:lnTo>
                    <a:cubicBezTo>
                      <a:pt x="324735" y="886406"/>
                      <a:pt x="369260" y="904807"/>
                      <a:pt x="416511" y="915256"/>
                    </a:cubicBezTo>
                    <a:lnTo>
                      <a:pt x="416511" y="986359"/>
                    </a:lnTo>
                    <a:cubicBezTo>
                      <a:pt x="416511" y="998172"/>
                      <a:pt x="424916" y="1008168"/>
                      <a:pt x="436729" y="1009985"/>
                    </a:cubicBezTo>
                    <a:cubicBezTo>
                      <a:pt x="483752" y="1016346"/>
                      <a:pt x="531685" y="1016346"/>
                      <a:pt x="578708" y="1009985"/>
                    </a:cubicBezTo>
                    <a:cubicBezTo>
                      <a:pt x="590521" y="1008395"/>
                      <a:pt x="599153" y="998172"/>
                      <a:pt x="599153" y="986359"/>
                    </a:cubicBezTo>
                    <a:lnTo>
                      <a:pt x="599153" y="915256"/>
                    </a:lnTo>
                    <a:cubicBezTo>
                      <a:pt x="646177" y="905034"/>
                      <a:pt x="690702" y="886179"/>
                      <a:pt x="731137" y="860509"/>
                    </a:cubicBezTo>
                    <a:lnTo>
                      <a:pt x="781341" y="910713"/>
                    </a:lnTo>
                    <a:cubicBezTo>
                      <a:pt x="789746" y="919118"/>
                      <a:pt x="802922" y="920027"/>
                      <a:pt x="812236" y="912530"/>
                    </a:cubicBezTo>
                    <a:cubicBezTo>
                      <a:pt x="850400" y="883907"/>
                      <a:pt x="884248" y="850059"/>
                      <a:pt x="913098" y="812122"/>
                    </a:cubicBezTo>
                    <a:cubicBezTo>
                      <a:pt x="920367" y="802808"/>
                      <a:pt x="919232" y="789406"/>
                      <a:pt x="910826" y="781228"/>
                    </a:cubicBezTo>
                    <a:lnTo>
                      <a:pt x="860623" y="731024"/>
                    </a:lnTo>
                    <a:cubicBezTo>
                      <a:pt x="886520" y="690588"/>
                      <a:pt x="904920" y="645836"/>
                      <a:pt x="915370" y="599040"/>
                    </a:cubicBezTo>
                    <a:lnTo>
                      <a:pt x="986473" y="599040"/>
                    </a:lnTo>
                    <a:cubicBezTo>
                      <a:pt x="998286" y="599040"/>
                      <a:pt x="1008281" y="590407"/>
                      <a:pt x="1010098" y="578595"/>
                    </a:cubicBezTo>
                    <a:cubicBezTo>
                      <a:pt x="1016232" y="531571"/>
                      <a:pt x="1016232" y="483866"/>
                      <a:pt x="1009871" y="436615"/>
                    </a:cubicBezTo>
                    <a:close/>
                    <a:moveTo>
                      <a:pt x="622779" y="787588"/>
                    </a:moveTo>
                    <a:cubicBezTo>
                      <a:pt x="510104" y="834385"/>
                      <a:pt x="380164" y="808488"/>
                      <a:pt x="294068" y="722391"/>
                    </a:cubicBezTo>
                    <a:cubicBezTo>
                      <a:pt x="207744" y="636068"/>
                      <a:pt x="181620" y="506355"/>
                      <a:pt x="228417" y="393681"/>
                    </a:cubicBezTo>
                    <a:cubicBezTo>
                      <a:pt x="274986" y="280779"/>
                      <a:pt x="385162" y="207176"/>
                      <a:pt x="507151" y="207176"/>
                    </a:cubicBezTo>
                    <a:lnTo>
                      <a:pt x="507151" y="207176"/>
                    </a:lnTo>
                    <a:cubicBezTo>
                      <a:pt x="587341" y="207176"/>
                      <a:pt x="664123" y="238980"/>
                      <a:pt x="720688" y="295544"/>
                    </a:cubicBezTo>
                    <a:cubicBezTo>
                      <a:pt x="777479" y="352109"/>
                      <a:pt x="809283" y="428891"/>
                      <a:pt x="809283" y="509081"/>
                    </a:cubicBezTo>
                    <a:cubicBezTo>
                      <a:pt x="809056" y="630843"/>
                      <a:pt x="735453" y="740792"/>
                      <a:pt x="622779" y="787588"/>
                    </a:cubicBezTo>
                    <a:close/>
                  </a:path>
                </a:pathLst>
              </a:custGeom>
              <a:solidFill>
                <a:schemeClr val="accent3"/>
              </a:solidFill>
              <a:ln w="2270" cap="flat">
                <a:noFill/>
                <a:prstDash val="solid"/>
                <a:miter/>
              </a:ln>
            </p:spPr>
            <p:txBody>
              <a:bodyPr rtlCol="0" anchor="ctr"/>
              <a:lstStyle/>
              <a:p>
                <a:endParaRPr lang="en-GB" dirty="0">
                  <a:latin typeface="Poppins" panose="00000500000000000000" pitchFamily="2" charset="0"/>
                </a:endParaRPr>
              </a:p>
            </p:txBody>
          </p:sp>
          <p:sp>
            <p:nvSpPr>
              <p:cNvPr id="45" name="Freeform: Shape 44">
                <a:extLst>
                  <a:ext uri="{FF2B5EF4-FFF2-40B4-BE49-F238E27FC236}">
                    <a16:creationId xmlns:a16="http://schemas.microsoft.com/office/drawing/2014/main" id="{F763932A-22F6-AE87-CB54-F200CEF4F3C4}"/>
                  </a:ext>
                </a:extLst>
              </p:cNvPr>
              <p:cNvSpPr/>
              <p:nvPr/>
            </p:nvSpPr>
            <p:spPr>
              <a:xfrm>
                <a:off x="5071538" y="2837556"/>
                <a:ext cx="408219" cy="390500"/>
              </a:xfrm>
              <a:custGeom>
                <a:avLst/>
                <a:gdLst>
                  <a:gd name="connsiteX0" fmla="*/ 272828 w 408219"/>
                  <a:gd name="connsiteY0" fmla="*/ 292818 h 390500"/>
                  <a:gd name="connsiteX1" fmla="*/ 305540 w 408219"/>
                  <a:gd name="connsiteY1" fmla="*/ 256699 h 390500"/>
                  <a:gd name="connsiteX2" fmla="*/ 408219 w 408219"/>
                  <a:gd name="connsiteY2" fmla="*/ 256699 h 390500"/>
                  <a:gd name="connsiteX3" fmla="*/ 343249 w 408219"/>
                  <a:gd name="connsiteY3" fmla="*/ 354835 h 390500"/>
                  <a:gd name="connsiteX4" fmla="*/ 226258 w 408219"/>
                  <a:gd name="connsiteY4" fmla="*/ 390500 h 390500"/>
                  <a:gd name="connsiteX5" fmla="*/ 109722 w 408219"/>
                  <a:gd name="connsiteY5" fmla="*/ 355062 h 390500"/>
                  <a:gd name="connsiteX6" fmla="*/ 42707 w 408219"/>
                  <a:gd name="connsiteY6" fmla="*/ 258970 h 390500"/>
                  <a:gd name="connsiteX7" fmla="*/ 0 w 408219"/>
                  <a:gd name="connsiteY7" fmla="*/ 258970 h 390500"/>
                  <a:gd name="connsiteX8" fmla="*/ 0 w 408219"/>
                  <a:gd name="connsiteY8" fmla="*/ 210357 h 390500"/>
                  <a:gd name="connsiteX9" fmla="*/ 34302 w 408219"/>
                  <a:gd name="connsiteY9" fmla="*/ 210357 h 390500"/>
                  <a:gd name="connsiteX10" fmla="*/ 33848 w 408219"/>
                  <a:gd name="connsiteY10" fmla="*/ 195591 h 390500"/>
                  <a:gd name="connsiteX11" fmla="*/ 34302 w 408219"/>
                  <a:gd name="connsiteY11" fmla="*/ 179689 h 390500"/>
                  <a:gd name="connsiteX12" fmla="*/ 0 w 408219"/>
                  <a:gd name="connsiteY12" fmla="*/ 179689 h 390500"/>
                  <a:gd name="connsiteX13" fmla="*/ 0 w 408219"/>
                  <a:gd name="connsiteY13" fmla="*/ 130621 h 390500"/>
                  <a:gd name="connsiteX14" fmla="*/ 43162 w 408219"/>
                  <a:gd name="connsiteY14" fmla="*/ 130621 h 390500"/>
                  <a:gd name="connsiteX15" fmla="*/ 110176 w 408219"/>
                  <a:gd name="connsiteY15" fmla="*/ 35211 h 390500"/>
                  <a:gd name="connsiteX16" fmla="*/ 226258 w 408219"/>
                  <a:gd name="connsiteY16" fmla="*/ 0 h 390500"/>
                  <a:gd name="connsiteX17" fmla="*/ 343249 w 408219"/>
                  <a:gd name="connsiteY17" fmla="*/ 36120 h 390500"/>
                  <a:gd name="connsiteX18" fmla="*/ 408219 w 408219"/>
                  <a:gd name="connsiteY18" fmla="*/ 134483 h 390500"/>
                  <a:gd name="connsiteX19" fmla="*/ 305540 w 408219"/>
                  <a:gd name="connsiteY19" fmla="*/ 134483 h 390500"/>
                  <a:gd name="connsiteX20" fmla="*/ 272828 w 408219"/>
                  <a:gd name="connsiteY20" fmla="*/ 98818 h 390500"/>
                  <a:gd name="connsiteX21" fmla="*/ 225350 w 408219"/>
                  <a:gd name="connsiteY21" fmla="*/ 86551 h 390500"/>
                  <a:gd name="connsiteX22" fmla="*/ 178326 w 408219"/>
                  <a:gd name="connsiteY22" fmla="*/ 97909 h 390500"/>
                  <a:gd name="connsiteX23" fmla="*/ 144933 w 408219"/>
                  <a:gd name="connsiteY23" fmla="*/ 130621 h 390500"/>
                  <a:gd name="connsiteX24" fmla="*/ 236254 w 408219"/>
                  <a:gd name="connsiteY24" fmla="*/ 130621 h 390500"/>
                  <a:gd name="connsiteX25" fmla="*/ 236254 w 408219"/>
                  <a:gd name="connsiteY25" fmla="*/ 179689 h 390500"/>
                  <a:gd name="connsiteX26" fmla="*/ 129712 w 408219"/>
                  <a:gd name="connsiteY26" fmla="*/ 179689 h 390500"/>
                  <a:gd name="connsiteX27" fmla="*/ 129258 w 408219"/>
                  <a:gd name="connsiteY27" fmla="*/ 195591 h 390500"/>
                  <a:gd name="connsiteX28" fmla="*/ 129712 w 408219"/>
                  <a:gd name="connsiteY28" fmla="*/ 210357 h 390500"/>
                  <a:gd name="connsiteX29" fmla="*/ 236254 w 408219"/>
                  <a:gd name="connsiteY29" fmla="*/ 210357 h 390500"/>
                  <a:gd name="connsiteX30" fmla="*/ 236254 w 408219"/>
                  <a:gd name="connsiteY30" fmla="*/ 258970 h 390500"/>
                  <a:gd name="connsiteX31" fmla="*/ 144024 w 408219"/>
                  <a:gd name="connsiteY31" fmla="*/ 258970 h 390500"/>
                  <a:gd name="connsiteX32" fmla="*/ 177645 w 408219"/>
                  <a:gd name="connsiteY32" fmla="*/ 293273 h 390500"/>
                  <a:gd name="connsiteX33" fmla="*/ 225350 w 408219"/>
                  <a:gd name="connsiteY33" fmla="*/ 305313 h 390500"/>
                  <a:gd name="connsiteX34" fmla="*/ 272828 w 408219"/>
                  <a:gd name="connsiteY34" fmla="*/ 292818 h 3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08219" h="390500">
                    <a:moveTo>
                      <a:pt x="272828" y="292818"/>
                    </a:moveTo>
                    <a:cubicBezTo>
                      <a:pt x="286685" y="284413"/>
                      <a:pt x="297589" y="272373"/>
                      <a:pt x="305540" y="256699"/>
                    </a:cubicBezTo>
                    <a:lnTo>
                      <a:pt x="408219" y="256699"/>
                    </a:lnTo>
                    <a:cubicBezTo>
                      <a:pt x="397315" y="298270"/>
                      <a:pt x="375734" y="330982"/>
                      <a:pt x="343249" y="354835"/>
                    </a:cubicBezTo>
                    <a:cubicBezTo>
                      <a:pt x="310765" y="378688"/>
                      <a:pt x="271919" y="390500"/>
                      <a:pt x="226258" y="390500"/>
                    </a:cubicBezTo>
                    <a:cubicBezTo>
                      <a:pt x="181052" y="390500"/>
                      <a:pt x="142207" y="378688"/>
                      <a:pt x="109722" y="355062"/>
                    </a:cubicBezTo>
                    <a:cubicBezTo>
                      <a:pt x="77237" y="331437"/>
                      <a:pt x="54747" y="299406"/>
                      <a:pt x="42707" y="258970"/>
                    </a:cubicBezTo>
                    <a:lnTo>
                      <a:pt x="0" y="258970"/>
                    </a:lnTo>
                    <a:lnTo>
                      <a:pt x="0" y="210357"/>
                    </a:lnTo>
                    <a:lnTo>
                      <a:pt x="34302" y="210357"/>
                    </a:lnTo>
                    <a:cubicBezTo>
                      <a:pt x="33848" y="207176"/>
                      <a:pt x="33848" y="202179"/>
                      <a:pt x="33848" y="195591"/>
                    </a:cubicBezTo>
                    <a:cubicBezTo>
                      <a:pt x="33848" y="188776"/>
                      <a:pt x="34075" y="183324"/>
                      <a:pt x="34302" y="179689"/>
                    </a:cubicBezTo>
                    <a:lnTo>
                      <a:pt x="0" y="179689"/>
                    </a:lnTo>
                    <a:lnTo>
                      <a:pt x="0" y="130621"/>
                    </a:lnTo>
                    <a:lnTo>
                      <a:pt x="43162" y="130621"/>
                    </a:lnTo>
                    <a:cubicBezTo>
                      <a:pt x="55202" y="90640"/>
                      <a:pt x="77464" y="58836"/>
                      <a:pt x="110176" y="35211"/>
                    </a:cubicBezTo>
                    <a:cubicBezTo>
                      <a:pt x="142661" y="11813"/>
                      <a:pt x="181506" y="0"/>
                      <a:pt x="226258" y="0"/>
                    </a:cubicBezTo>
                    <a:cubicBezTo>
                      <a:pt x="271692" y="0"/>
                      <a:pt x="310765" y="12040"/>
                      <a:pt x="343249" y="36120"/>
                    </a:cubicBezTo>
                    <a:cubicBezTo>
                      <a:pt x="375734" y="60199"/>
                      <a:pt x="397315" y="92911"/>
                      <a:pt x="408219" y="134483"/>
                    </a:cubicBezTo>
                    <a:lnTo>
                      <a:pt x="305540" y="134483"/>
                    </a:lnTo>
                    <a:cubicBezTo>
                      <a:pt x="297589" y="118808"/>
                      <a:pt x="286685" y="106996"/>
                      <a:pt x="272828" y="98818"/>
                    </a:cubicBezTo>
                    <a:cubicBezTo>
                      <a:pt x="258970" y="90640"/>
                      <a:pt x="243069" y="86551"/>
                      <a:pt x="225350" y="86551"/>
                    </a:cubicBezTo>
                    <a:cubicBezTo>
                      <a:pt x="207858" y="86551"/>
                      <a:pt x="192183" y="90412"/>
                      <a:pt x="178326" y="97909"/>
                    </a:cubicBezTo>
                    <a:cubicBezTo>
                      <a:pt x="164469" y="105633"/>
                      <a:pt x="153338" y="116537"/>
                      <a:pt x="144933" y="130621"/>
                    </a:cubicBezTo>
                    <a:lnTo>
                      <a:pt x="236254" y="130621"/>
                    </a:lnTo>
                    <a:lnTo>
                      <a:pt x="236254" y="179689"/>
                    </a:lnTo>
                    <a:lnTo>
                      <a:pt x="129712" y="179689"/>
                    </a:lnTo>
                    <a:cubicBezTo>
                      <a:pt x="129258" y="182870"/>
                      <a:pt x="129258" y="188322"/>
                      <a:pt x="129258" y="195591"/>
                    </a:cubicBezTo>
                    <a:cubicBezTo>
                      <a:pt x="129258" y="202179"/>
                      <a:pt x="129485" y="206949"/>
                      <a:pt x="129712" y="210357"/>
                    </a:cubicBezTo>
                    <a:lnTo>
                      <a:pt x="236254" y="210357"/>
                    </a:lnTo>
                    <a:lnTo>
                      <a:pt x="236254" y="258970"/>
                    </a:lnTo>
                    <a:lnTo>
                      <a:pt x="144024" y="258970"/>
                    </a:lnTo>
                    <a:cubicBezTo>
                      <a:pt x="152429" y="273964"/>
                      <a:pt x="163560" y="285322"/>
                      <a:pt x="177645" y="293273"/>
                    </a:cubicBezTo>
                    <a:cubicBezTo>
                      <a:pt x="191729" y="301224"/>
                      <a:pt x="207631" y="305313"/>
                      <a:pt x="225350" y="305313"/>
                    </a:cubicBezTo>
                    <a:cubicBezTo>
                      <a:pt x="243069" y="305313"/>
                      <a:pt x="258970" y="301224"/>
                      <a:pt x="272828" y="292818"/>
                    </a:cubicBezTo>
                    <a:close/>
                  </a:path>
                </a:pathLst>
              </a:custGeom>
              <a:solidFill>
                <a:schemeClr val="accent3"/>
              </a:solidFill>
              <a:ln w="2270" cap="flat">
                <a:noFill/>
                <a:prstDash val="solid"/>
                <a:miter/>
              </a:ln>
            </p:spPr>
            <p:txBody>
              <a:bodyPr rtlCol="0" anchor="ctr"/>
              <a:lstStyle/>
              <a:p>
                <a:endParaRPr lang="en-GB" dirty="0">
                  <a:latin typeface="Poppins" panose="00000500000000000000" pitchFamily="2" charset="0"/>
                </a:endParaRPr>
              </a:p>
            </p:txBody>
          </p:sp>
        </p:grpSp>
        <p:grpSp>
          <p:nvGrpSpPr>
            <p:cNvPr id="41" name="Graphic 4">
              <a:extLst>
                <a:ext uri="{FF2B5EF4-FFF2-40B4-BE49-F238E27FC236}">
                  <a16:creationId xmlns:a16="http://schemas.microsoft.com/office/drawing/2014/main" id="{0CDCE851-A955-7CA4-D9AC-2BFA5C62B5FA}"/>
                </a:ext>
              </a:extLst>
            </p:cNvPr>
            <p:cNvGrpSpPr/>
            <p:nvPr/>
          </p:nvGrpSpPr>
          <p:grpSpPr>
            <a:xfrm>
              <a:off x="6379680" y="2525428"/>
              <a:ext cx="1014473" cy="1014528"/>
              <a:chOff x="6379680" y="2525428"/>
              <a:chExt cx="1014473" cy="1014528"/>
            </a:xfrm>
            <a:solidFill>
              <a:schemeClr val="accent3"/>
            </a:solidFill>
          </p:grpSpPr>
          <p:sp>
            <p:nvSpPr>
              <p:cNvPr id="42" name="Freeform: Shape 41">
                <a:extLst>
                  <a:ext uri="{FF2B5EF4-FFF2-40B4-BE49-F238E27FC236}">
                    <a16:creationId xmlns:a16="http://schemas.microsoft.com/office/drawing/2014/main" id="{69C3BD4F-61EB-3082-5B58-F77FFC5D5CAB}"/>
                  </a:ext>
                </a:extLst>
              </p:cNvPr>
              <p:cNvSpPr/>
              <p:nvPr/>
            </p:nvSpPr>
            <p:spPr>
              <a:xfrm>
                <a:off x="6379680" y="2525428"/>
                <a:ext cx="1014473" cy="1014528"/>
              </a:xfrm>
              <a:custGeom>
                <a:avLst/>
                <a:gdLst>
                  <a:gd name="connsiteX0" fmla="*/ 1009644 w 1014473"/>
                  <a:gd name="connsiteY0" fmla="*/ 436615 h 1014528"/>
                  <a:gd name="connsiteX1" fmla="*/ 986019 w 1014473"/>
                  <a:gd name="connsiteY1" fmla="*/ 416170 h 1014528"/>
                  <a:gd name="connsiteX2" fmla="*/ 914915 w 1014473"/>
                  <a:gd name="connsiteY2" fmla="*/ 416170 h 1014528"/>
                  <a:gd name="connsiteX3" fmla="*/ 860168 w 1014473"/>
                  <a:gd name="connsiteY3" fmla="*/ 284186 h 1014528"/>
                  <a:gd name="connsiteX4" fmla="*/ 910372 w 1014473"/>
                  <a:gd name="connsiteY4" fmla="*/ 234664 h 1014528"/>
                  <a:gd name="connsiteX5" fmla="*/ 912644 w 1014473"/>
                  <a:gd name="connsiteY5" fmla="*/ 203769 h 1014528"/>
                  <a:gd name="connsiteX6" fmla="*/ 811782 w 1014473"/>
                  <a:gd name="connsiteY6" fmla="*/ 103361 h 1014528"/>
                  <a:gd name="connsiteX7" fmla="*/ 780887 w 1014473"/>
                  <a:gd name="connsiteY7" fmla="*/ 105178 h 1014528"/>
                  <a:gd name="connsiteX8" fmla="*/ 730683 w 1014473"/>
                  <a:gd name="connsiteY8" fmla="*/ 155382 h 1014528"/>
                  <a:gd name="connsiteX9" fmla="*/ 598699 w 1014473"/>
                  <a:gd name="connsiteY9" fmla="*/ 100635 h 1014528"/>
                  <a:gd name="connsiteX10" fmla="*/ 598472 w 1014473"/>
                  <a:gd name="connsiteY10" fmla="*/ 99499 h 1014528"/>
                  <a:gd name="connsiteX11" fmla="*/ 598472 w 1014473"/>
                  <a:gd name="connsiteY11" fmla="*/ 28396 h 1014528"/>
                  <a:gd name="connsiteX12" fmla="*/ 578027 w 1014473"/>
                  <a:gd name="connsiteY12" fmla="*/ 4770 h 1014528"/>
                  <a:gd name="connsiteX13" fmla="*/ 506696 w 1014473"/>
                  <a:gd name="connsiteY13" fmla="*/ 0 h 1014528"/>
                  <a:gd name="connsiteX14" fmla="*/ 435820 w 1014473"/>
                  <a:gd name="connsiteY14" fmla="*/ 4998 h 1014528"/>
                  <a:gd name="connsiteX15" fmla="*/ 415602 w 1014473"/>
                  <a:gd name="connsiteY15" fmla="*/ 28169 h 1014528"/>
                  <a:gd name="connsiteX16" fmla="*/ 415602 w 1014473"/>
                  <a:gd name="connsiteY16" fmla="*/ 100408 h 1014528"/>
                  <a:gd name="connsiteX17" fmla="*/ 283391 w 1014473"/>
                  <a:gd name="connsiteY17" fmla="*/ 155155 h 1014528"/>
                  <a:gd name="connsiteX18" fmla="*/ 283391 w 1014473"/>
                  <a:gd name="connsiteY18" fmla="*/ 155155 h 1014528"/>
                  <a:gd name="connsiteX19" fmla="*/ 233414 w 1014473"/>
                  <a:gd name="connsiteY19" fmla="*/ 104951 h 1014528"/>
                  <a:gd name="connsiteX20" fmla="*/ 202292 w 1014473"/>
                  <a:gd name="connsiteY20" fmla="*/ 103134 h 1014528"/>
                  <a:gd name="connsiteX21" fmla="*/ 101885 w 1014473"/>
                  <a:gd name="connsiteY21" fmla="*/ 203542 h 1014528"/>
                  <a:gd name="connsiteX22" fmla="*/ 103929 w 1014473"/>
                  <a:gd name="connsiteY22" fmla="*/ 234436 h 1014528"/>
                  <a:gd name="connsiteX23" fmla="*/ 154133 w 1014473"/>
                  <a:gd name="connsiteY23" fmla="*/ 283959 h 1014528"/>
                  <a:gd name="connsiteX24" fmla="*/ 99386 w 1014473"/>
                  <a:gd name="connsiteY24" fmla="*/ 415943 h 1014528"/>
                  <a:gd name="connsiteX25" fmla="*/ 28282 w 1014473"/>
                  <a:gd name="connsiteY25" fmla="*/ 415943 h 1014528"/>
                  <a:gd name="connsiteX26" fmla="*/ 5111 w 1014473"/>
                  <a:gd name="connsiteY26" fmla="*/ 436388 h 1014528"/>
                  <a:gd name="connsiteX27" fmla="*/ 5111 w 1014473"/>
                  <a:gd name="connsiteY27" fmla="*/ 578367 h 1014528"/>
                  <a:gd name="connsiteX28" fmla="*/ 28282 w 1014473"/>
                  <a:gd name="connsiteY28" fmla="*/ 598812 h 1014528"/>
                  <a:gd name="connsiteX29" fmla="*/ 99840 w 1014473"/>
                  <a:gd name="connsiteY29" fmla="*/ 598812 h 1014528"/>
                  <a:gd name="connsiteX30" fmla="*/ 154587 w 1014473"/>
                  <a:gd name="connsiteY30" fmla="*/ 730796 h 1014528"/>
                  <a:gd name="connsiteX31" fmla="*/ 104383 w 1014473"/>
                  <a:gd name="connsiteY31" fmla="*/ 781001 h 1014528"/>
                  <a:gd name="connsiteX32" fmla="*/ 102339 w 1014473"/>
                  <a:gd name="connsiteY32" fmla="*/ 811895 h 1014528"/>
                  <a:gd name="connsiteX33" fmla="*/ 202747 w 1014473"/>
                  <a:gd name="connsiteY33" fmla="*/ 912303 h 1014528"/>
                  <a:gd name="connsiteX34" fmla="*/ 234096 w 1014473"/>
                  <a:gd name="connsiteY34" fmla="*/ 910486 h 1014528"/>
                  <a:gd name="connsiteX35" fmla="*/ 284073 w 1014473"/>
                  <a:gd name="connsiteY35" fmla="*/ 860282 h 1014528"/>
                  <a:gd name="connsiteX36" fmla="*/ 416511 w 1014473"/>
                  <a:gd name="connsiteY36" fmla="*/ 915029 h 1014528"/>
                  <a:gd name="connsiteX37" fmla="*/ 416511 w 1014473"/>
                  <a:gd name="connsiteY37" fmla="*/ 986132 h 1014528"/>
                  <a:gd name="connsiteX38" fmla="*/ 436729 w 1014473"/>
                  <a:gd name="connsiteY38" fmla="*/ 1009758 h 1014528"/>
                  <a:gd name="connsiteX39" fmla="*/ 578708 w 1014473"/>
                  <a:gd name="connsiteY39" fmla="*/ 1009758 h 1014528"/>
                  <a:gd name="connsiteX40" fmla="*/ 599153 w 1014473"/>
                  <a:gd name="connsiteY40" fmla="*/ 986132 h 1014528"/>
                  <a:gd name="connsiteX41" fmla="*/ 599153 w 1014473"/>
                  <a:gd name="connsiteY41" fmla="*/ 915029 h 1014528"/>
                  <a:gd name="connsiteX42" fmla="*/ 731137 w 1014473"/>
                  <a:gd name="connsiteY42" fmla="*/ 860282 h 1014528"/>
                  <a:gd name="connsiteX43" fmla="*/ 781341 w 1014473"/>
                  <a:gd name="connsiteY43" fmla="*/ 910486 h 1014528"/>
                  <a:gd name="connsiteX44" fmla="*/ 812236 w 1014473"/>
                  <a:gd name="connsiteY44" fmla="*/ 912303 h 1014528"/>
                  <a:gd name="connsiteX45" fmla="*/ 913098 w 1014473"/>
                  <a:gd name="connsiteY45" fmla="*/ 811895 h 1014528"/>
                  <a:gd name="connsiteX46" fmla="*/ 910827 w 1014473"/>
                  <a:gd name="connsiteY46" fmla="*/ 781001 h 1014528"/>
                  <a:gd name="connsiteX47" fmla="*/ 860622 w 1014473"/>
                  <a:gd name="connsiteY47" fmla="*/ 730796 h 1014528"/>
                  <a:gd name="connsiteX48" fmla="*/ 915370 w 1014473"/>
                  <a:gd name="connsiteY48" fmla="*/ 598812 h 1014528"/>
                  <a:gd name="connsiteX49" fmla="*/ 986473 w 1014473"/>
                  <a:gd name="connsiteY49" fmla="*/ 598812 h 1014528"/>
                  <a:gd name="connsiteX50" fmla="*/ 1010099 w 1014473"/>
                  <a:gd name="connsiteY50" fmla="*/ 578367 h 1014528"/>
                  <a:gd name="connsiteX51" fmla="*/ 1009644 w 1014473"/>
                  <a:gd name="connsiteY51" fmla="*/ 436615 h 1014528"/>
                  <a:gd name="connsiteX52" fmla="*/ 622552 w 1014473"/>
                  <a:gd name="connsiteY52" fmla="*/ 787588 h 1014528"/>
                  <a:gd name="connsiteX53" fmla="*/ 293841 w 1014473"/>
                  <a:gd name="connsiteY53" fmla="*/ 722391 h 1014528"/>
                  <a:gd name="connsiteX54" fmla="*/ 228189 w 1014473"/>
                  <a:gd name="connsiteY54" fmla="*/ 393681 h 1014528"/>
                  <a:gd name="connsiteX55" fmla="*/ 506923 w 1014473"/>
                  <a:gd name="connsiteY55" fmla="*/ 207176 h 1014528"/>
                  <a:gd name="connsiteX56" fmla="*/ 506923 w 1014473"/>
                  <a:gd name="connsiteY56" fmla="*/ 207176 h 1014528"/>
                  <a:gd name="connsiteX57" fmla="*/ 720460 w 1014473"/>
                  <a:gd name="connsiteY57" fmla="*/ 295544 h 1014528"/>
                  <a:gd name="connsiteX58" fmla="*/ 809056 w 1014473"/>
                  <a:gd name="connsiteY58" fmla="*/ 509081 h 1014528"/>
                  <a:gd name="connsiteX59" fmla="*/ 622552 w 1014473"/>
                  <a:gd name="connsiteY59" fmla="*/ 787588 h 101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014473" h="1014528">
                    <a:moveTo>
                      <a:pt x="1009644" y="436615"/>
                    </a:moveTo>
                    <a:cubicBezTo>
                      <a:pt x="1008054" y="424802"/>
                      <a:pt x="997831" y="416170"/>
                      <a:pt x="986019" y="416170"/>
                    </a:cubicBezTo>
                    <a:lnTo>
                      <a:pt x="914915" y="416170"/>
                    </a:lnTo>
                    <a:cubicBezTo>
                      <a:pt x="904466" y="369374"/>
                      <a:pt x="885838" y="324622"/>
                      <a:pt x="860168" y="284186"/>
                    </a:cubicBezTo>
                    <a:lnTo>
                      <a:pt x="910372" y="234664"/>
                    </a:lnTo>
                    <a:cubicBezTo>
                      <a:pt x="919005" y="226486"/>
                      <a:pt x="919913" y="213083"/>
                      <a:pt x="912644" y="203769"/>
                    </a:cubicBezTo>
                    <a:cubicBezTo>
                      <a:pt x="883794" y="165605"/>
                      <a:pt x="849946" y="131984"/>
                      <a:pt x="811782" y="103361"/>
                    </a:cubicBezTo>
                    <a:cubicBezTo>
                      <a:pt x="802468" y="96092"/>
                      <a:pt x="789065" y="96773"/>
                      <a:pt x="780887" y="105178"/>
                    </a:cubicBezTo>
                    <a:lnTo>
                      <a:pt x="730683" y="155382"/>
                    </a:lnTo>
                    <a:cubicBezTo>
                      <a:pt x="690247" y="129712"/>
                      <a:pt x="645495" y="111085"/>
                      <a:pt x="598699" y="100635"/>
                    </a:cubicBezTo>
                    <a:lnTo>
                      <a:pt x="598472" y="99499"/>
                    </a:lnTo>
                    <a:lnTo>
                      <a:pt x="598472" y="28396"/>
                    </a:lnTo>
                    <a:cubicBezTo>
                      <a:pt x="598472" y="16583"/>
                      <a:pt x="589839" y="6588"/>
                      <a:pt x="578027" y="4770"/>
                    </a:cubicBezTo>
                    <a:cubicBezTo>
                      <a:pt x="554401" y="1590"/>
                      <a:pt x="530549" y="0"/>
                      <a:pt x="506696" y="0"/>
                    </a:cubicBezTo>
                    <a:cubicBezTo>
                      <a:pt x="482844" y="0"/>
                      <a:pt x="459218" y="1817"/>
                      <a:pt x="435820" y="4998"/>
                    </a:cubicBezTo>
                    <a:cubicBezTo>
                      <a:pt x="424007" y="6361"/>
                      <a:pt x="415375" y="16583"/>
                      <a:pt x="415602" y="28169"/>
                    </a:cubicBezTo>
                    <a:lnTo>
                      <a:pt x="415602" y="100408"/>
                    </a:lnTo>
                    <a:cubicBezTo>
                      <a:pt x="368579" y="110630"/>
                      <a:pt x="323827" y="129258"/>
                      <a:pt x="283391" y="155155"/>
                    </a:cubicBezTo>
                    <a:lnTo>
                      <a:pt x="283391" y="155155"/>
                    </a:lnTo>
                    <a:lnTo>
                      <a:pt x="233414" y="104951"/>
                    </a:lnTo>
                    <a:cubicBezTo>
                      <a:pt x="225009" y="96546"/>
                      <a:pt x="211606" y="95865"/>
                      <a:pt x="202292" y="103134"/>
                    </a:cubicBezTo>
                    <a:cubicBezTo>
                      <a:pt x="164355" y="131757"/>
                      <a:pt x="130508" y="165605"/>
                      <a:pt x="101885" y="203542"/>
                    </a:cubicBezTo>
                    <a:cubicBezTo>
                      <a:pt x="94615" y="212856"/>
                      <a:pt x="95297" y="226031"/>
                      <a:pt x="103929" y="234436"/>
                    </a:cubicBezTo>
                    <a:lnTo>
                      <a:pt x="154133" y="283959"/>
                    </a:lnTo>
                    <a:cubicBezTo>
                      <a:pt x="128236" y="324395"/>
                      <a:pt x="109835" y="369147"/>
                      <a:pt x="99386" y="415943"/>
                    </a:cubicBezTo>
                    <a:lnTo>
                      <a:pt x="28282" y="415943"/>
                    </a:lnTo>
                    <a:cubicBezTo>
                      <a:pt x="16470" y="415943"/>
                      <a:pt x="6474" y="424575"/>
                      <a:pt x="5111" y="436388"/>
                    </a:cubicBezTo>
                    <a:cubicBezTo>
                      <a:pt x="-1704" y="483639"/>
                      <a:pt x="-1704" y="531344"/>
                      <a:pt x="5111" y="578367"/>
                    </a:cubicBezTo>
                    <a:cubicBezTo>
                      <a:pt x="6474" y="590180"/>
                      <a:pt x="16470" y="598812"/>
                      <a:pt x="28282" y="598812"/>
                    </a:cubicBezTo>
                    <a:lnTo>
                      <a:pt x="99840" y="598812"/>
                    </a:lnTo>
                    <a:cubicBezTo>
                      <a:pt x="110290" y="645609"/>
                      <a:pt x="128917" y="690361"/>
                      <a:pt x="154587" y="730796"/>
                    </a:cubicBezTo>
                    <a:lnTo>
                      <a:pt x="104383" y="781001"/>
                    </a:lnTo>
                    <a:cubicBezTo>
                      <a:pt x="95978" y="789406"/>
                      <a:pt x="95070" y="802581"/>
                      <a:pt x="102339" y="811895"/>
                    </a:cubicBezTo>
                    <a:cubicBezTo>
                      <a:pt x="130962" y="849832"/>
                      <a:pt x="164810" y="883680"/>
                      <a:pt x="202747" y="912303"/>
                    </a:cubicBezTo>
                    <a:cubicBezTo>
                      <a:pt x="212288" y="919572"/>
                      <a:pt x="225463" y="918664"/>
                      <a:pt x="234096" y="910486"/>
                    </a:cubicBezTo>
                    <a:lnTo>
                      <a:pt x="284073" y="860282"/>
                    </a:lnTo>
                    <a:cubicBezTo>
                      <a:pt x="324735" y="886179"/>
                      <a:pt x="369260" y="904579"/>
                      <a:pt x="416511" y="915029"/>
                    </a:cubicBezTo>
                    <a:lnTo>
                      <a:pt x="416511" y="986132"/>
                    </a:lnTo>
                    <a:cubicBezTo>
                      <a:pt x="416511" y="997945"/>
                      <a:pt x="424916" y="1007940"/>
                      <a:pt x="436729" y="1009758"/>
                    </a:cubicBezTo>
                    <a:cubicBezTo>
                      <a:pt x="483752" y="1016118"/>
                      <a:pt x="531685" y="1016118"/>
                      <a:pt x="578708" y="1009758"/>
                    </a:cubicBezTo>
                    <a:cubicBezTo>
                      <a:pt x="590521" y="1008168"/>
                      <a:pt x="599153" y="997945"/>
                      <a:pt x="599153" y="986132"/>
                    </a:cubicBezTo>
                    <a:lnTo>
                      <a:pt x="599153" y="915029"/>
                    </a:lnTo>
                    <a:cubicBezTo>
                      <a:pt x="646177" y="904807"/>
                      <a:pt x="690702" y="885952"/>
                      <a:pt x="731137" y="860282"/>
                    </a:cubicBezTo>
                    <a:lnTo>
                      <a:pt x="781341" y="910486"/>
                    </a:lnTo>
                    <a:cubicBezTo>
                      <a:pt x="789746" y="918891"/>
                      <a:pt x="802922" y="919800"/>
                      <a:pt x="812236" y="912303"/>
                    </a:cubicBezTo>
                    <a:cubicBezTo>
                      <a:pt x="850400" y="883680"/>
                      <a:pt x="884248" y="849832"/>
                      <a:pt x="913098" y="811895"/>
                    </a:cubicBezTo>
                    <a:cubicBezTo>
                      <a:pt x="920368" y="802581"/>
                      <a:pt x="919232" y="789178"/>
                      <a:pt x="910827" y="781001"/>
                    </a:cubicBezTo>
                    <a:lnTo>
                      <a:pt x="860622" y="730796"/>
                    </a:lnTo>
                    <a:cubicBezTo>
                      <a:pt x="886520" y="690361"/>
                      <a:pt x="904920" y="645609"/>
                      <a:pt x="915370" y="598812"/>
                    </a:cubicBezTo>
                    <a:lnTo>
                      <a:pt x="986473" y="598812"/>
                    </a:lnTo>
                    <a:cubicBezTo>
                      <a:pt x="998286" y="598812"/>
                      <a:pt x="1008281" y="590180"/>
                      <a:pt x="1010099" y="578367"/>
                    </a:cubicBezTo>
                    <a:cubicBezTo>
                      <a:pt x="1016005" y="531571"/>
                      <a:pt x="1016005" y="483866"/>
                      <a:pt x="1009644" y="436615"/>
                    </a:cubicBezTo>
                    <a:close/>
                    <a:moveTo>
                      <a:pt x="622552" y="787588"/>
                    </a:moveTo>
                    <a:cubicBezTo>
                      <a:pt x="509877" y="834385"/>
                      <a:pt x="379937" y="808488"/>
                      <a:pt x="293841" y="722391"/>
                    </a:cubicBezTo>
                    <a:cubicBezTo>
                      <a:pt x="207517" y="636068"/>
                      <a:pt x="181393" y="506355"/>
                      <a:pt x="228189" y="393681"/>
                    </a:cubicBezTo>
                    <a:cubicBezTo>
                      <a:pt x="274759" y="280779"/>
                      <a:pt x="384935" y="207176"/>
                      <a:pt x="506923" y="207176"/>
                    </a:cubicBezTo>
                    <a:lnTo>
                      <a:pt x="506923" y="207176"/>
                    </a:lnTo>
                    <a:cubicBezTo>
                      <a:pt x="587113" y="207176"/>
                      <a:pt x="663896" y="238980"/>
                      <a:pt x="720460" y="295544"/>
                    </a:cubicBezTo>
                    <a:cubicBezTo>
                      <a:pt x="777252" y="352109"/>
                      <a:pt x="809056" y="428891"/>
                      <a:pt x="809056" y="509081"/>
                    </a:cubicBezTo>
                    <a:cubicBezTo>
                      <a:pt x="808829" y="630843"/>
                      <a:pt x="735226" y="740792"/>
                      <a:pt x="622552" y="787588"/>
                    </a:cubicBezTo>
                    <a:close/>
                  </a:path>
                </a:pathLst>
              </a:custGeom>
              <a:solidFill>
                <a:schemeClr val="accent3"/>
              </a:solidFill>
              <a:ln w="2270" cap="flat">
                <a:noFill/>
                <a:prstDash val="solid"/>
                <a:miter/>
              </a:ln>
            </p:spPr>
            <p:txBody>
              <a:bodyPr rtlCol="0" anchor="ctr"/>
              <a:lstStyle/>
              <a:p>
                <a:endParaRPr lang="en-GB" dirty="0">
                  <a:latin typeface="Poppins" panose="00000500000000000000" pitchFamily="2" charset="0"/>
                </a:endParaRPr>
              </a:p>
            </p:txBody>
          </p:sp>
          <p:sp>
            <p:nvSpPr>
              <p:cNvPr id="43" name="Freeform: Shape 42">
                <a:extLst>
                  <a:ext uri="{FF2B5EF4-FFF2-40B4-BE49-F238E27FC236}">
                    <a16:creationId xmlns:a16="http://schemas.microsoft.com/office/drawing/2014/main" id="{26735166-E091-A262-3DC7-B3AC5ABB1FFA}"/>
                  </a:ext>
                </a:extLst>
              </p:cNvPr>
              <p:cNvSpPr/>
              <p:nvPr/>
            </p:nvSpPr>
            <p:spPr>
              <a:xfrm>
                <a:off x="6673293" y="2837556"/>
                <a:ext cx="408219" cy="390500"/>
              </a:xfrm>
              <a:custGeom>
                <a:avLst/>
                <a:gdLst>
                  <a:gd name="connsiteX0" fmla="*/ 272828 w 408219"/>
                  <a:gd name="connsiteY0" fmla="*/ 292818 h 390500"/>
                  <a:gd name="connsiteX1" fmla="*/ 305540 w 408219"/>
                  <a:gd name="connsiteY1" fmla="*/ 256699 h 390500"/>
                  <a:gd name="connsiteX2" fmla="*/ 408219 w 408219"/>
                  <a:gd name="connsiteY2" fmla="*/ 256699 h 390500"/>
                  <a:gd name="connsiteX3" fmla="*/ 343250 w 408219"/>
                  <a:gd name="connsiteY3" fmla="*/ 354835 h 390500"/>
                  <a:gd name="connsiteX4" fmla="*/ 226259 w 408219"/>
                  <a:gd name="connsiteY4" fmla="*/ 390500 h 390500"/>
                  <a:gd name="connsiteX5" fmla="*/ 109722 w 408219"/>
                  <a:gd name="connsiteY5" fmla="*/ 355062 h 390500"/>
                  <a:gd name="connsiteX6" fmla="*/ 42708 w 408219"/>
                  <a:gd name="connsiteY6" fmla="*/ 258970 h 390500"/>
                  <a:gd name="connsiteX7" fmla="*/ 0 w 408219"/>
                  <a:gd name="connsiteY7" fmla="*/ 258970 h 390500"/>
                  <a:gd name="connsiteX8" fmla="*/ 0 w 408219"/>
                  <a:gd name="connsiteY8" fmla="*/ 210357 h 390500"/>
                  <a:gd name="connsiteX9" fmla="*/ 34302 w 408219"/>
                  <a:gd name="connsiteY9" fmla="*/ 210357 h 390500"/>
                  <a:gd name="connsiteX10" fmla="*/ 33848 w 408219"/>
                  <a:gd name="connsiteY10" fmla="*/ 195591 h 390500"/>
                  <a:gd name="connsiteX11" fmla="*/ 34302 w 408219"/>
                  <a:gd name="connsiteY11" fmla="*/ 179689 h 390500"/>
                  <a:gd name="connsiteX12" fmla="*/ 0 w 408219"/>
                  <a:gd name="connsiteY12" fmla="*/ 179689 h 390500"/>
                  <a:gd name="connsiteX13" fmla="*/ 0 w 408219"/>
                  <a:gd name="connsiteY13" fmla="*/ 130621 h 390500"/>
                  <a:gd name="connsiteX14" fmla="*/ 43162 w 408219"/>
                  <a:gd name="connsiteY14" fmla="*/ 130621 h 390500"/>
                  <a:gd name="connsiteX15" fmla="*/ 110176 w 408219"/>
                  <a:gd name="connsiteY15" fmla="*/ 35211 h 390500"/>
                  <a:gd name="connsiteX16" fmla="*/ 226259 w 408219"/>
                  <a:gd name="connsiteY16" fmla="*/ 0 h 390500"/>
                  <a:gd name="connsiteX17" fmla="*/ 343250 w 408219"/>
                  <a:gd name="connsiteY17" fmla="*/ 36120 h 390500"/>
                  <a:gd name="connsiteX18" fmla="*/ 408219 w 408219"/>
                  <a:gd name="connsiteY18" fmla="*/ 134483 h 390500"/>
                  <a:gd name="connsiteX19" fmla="*/ 305540 w 408219"/>
                  <a:gd name="connsiteY19" fmla="*/ 134483 h 390500"/>
                  <a:gd name="connsiteX20" fmla="*/ 272828 w 408219"/>
                  <a:gd name="connsiteY20" fmla="*/ 98818 h 390500"/>
                  <a:gd name="connsiteX21" fmla="*/ 225350 w 408219"/>
                  <a:gd name="connsiteY21" fmla="*/ 86551 h 390500"/>
                  <a:gd name="connsiteX22" fmla="*/ 178326 w 408219"/>
                  <a:gd name="connsiteY22" fmla="*/ 97909 h 390500"/>
                  <a:gd name="connsiteX23" fmla="*/ 144933 w 408219"/>
                  <a:gd name="connsiteY23" fmla="*/ 130621 h 390500"/>
                  <a:gd name="connsiteX24" fmla="*/ 236254 w 408219"/>
                  <a:gd name="connsiteY24" fmla="*/ 130621 h 390500"/>
                  <a:gd name="connsiteX25" fmla="*/ 236254 w 408219"/>
                  <a:gd name="connsiteY25" fmla="*/ 179689 h 390500"/>
                  <a:gd name="connsiteX26" fmla="*/ 129712 w 408219"/>
                  <a:gd name="connsiteY26" fmla="*/ 179689 h 390500"/>
                  <a:gd name="connsiteX27" fmla="*/ 129258 w 408219"/>
                  <a:gd name="connsiteY27" fmla="*/ 195591 h 390500"/>
                  <a:gd name="connsiteX28" fmla="*/ 129712 w 408219"/>
                  <a:gd name="connsiteY28" fmla="*/ 210357 h 390500"/>
                  <a:gd name="connsiteX29" fmla="*/ 236254 w 408219"/>
                  <a:gd name="connsiteY29" fmla="*/ 210357 h 390500"/>
                  <a:gd name="connsiteX30" fmla="*/ 236254 w 408219"/>
                  <a:gd name="connsiteY30" fmla="*/ 258970 h 390500"/>
                  <a:gd name="connsiteX31" fmla="*/ 144024 w 408219"/>
                  <a:gd name="connsiteY31" fmla="*/ 258970 h 390500"/>
                  <a:gd name="connsiteX32" fmla="*/ 177645 w 408219"/>
                  <a:gd name="connsiteY32" fmla="*/ 293273 h 390500"/>
                  <a:gd name="connsiteX33" fmla="*/ 225350 w 408219"/>
                  <a:gd name="connsiteY33" fmla="*/ 305313 h 390500"/>
                  <a:gd name="connsiteX34" fmla="*/ 272828 w 408219"/>
                  <a:gd name="connsiteY34" fmla="*/ 292818 h 3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08219" h="390500">
                    <a:moveTo>
                      <a:pt x="272828" y="292818"/>
                    </a:moveTo>
                    <a:cubicBezTo>
                      <a:pt x="286685" y="284413"/>
                      <a:pt x="297589" y="272373"/>
                      <a:pt x="305540" y="256699"/>
                    </a:cubicBezTo>
                    <a:lnTo>
                      <a:pt x="408219" y="256699"/>
                    </a:lnTo>
                    <a:cubicBezTo>
                      <a:pt x="397315" y="298270"/>
                      <a:pt x="375734" y="330982"/>
                      <a:pt x="343250" y="354835"/>
                    </a:cubicBezTo>
                    <a:cubicBezTo>
                      <a:pt x="310765" y="378688"/>
                      <a:pt x="271919" y="390500"/>
                      <a:pt x="226259" y="390500"/>
                    </a:cubicBezTo>
                    <a:cubicBezTo>
                      <a:pt x="181052" y="390500"/>
                      <a:pt x="142207" y="378688"/>
                      <a:pt x="109722" y="355062"/>
                    </a:cubicBezTo>
                    <a:cubicBezTo>
                      <a:pt x="77237" y="331437"/>
                      <a:pt x="54747" y="299406"/>
                      <a:pt x="42708" y="258970"/>
                    </a:cubicBezTo>
                    <a:lnTo>
                      <a:pt x="0" y="258970"/>
                    </a:lnTo>
                    <a:lnTo>
                      <a:pt x="0" y="210357"/>
                    </a:lnTo>
                    <a:lnTo>
                      <a:pt x="34302" y="210357"/>
                    </a:lnTo>
                    <a:cubicBezTo>
                      <a:pt x="33848" y="207176"/>
                      <a:pt x="33848" y="202179"/>
                      <a:pt x="33848" y="195591"/>
                    </a:cubicBezTo>
                    <a:cubicBezTo>
                      <a:pt x="33848" y="188776"/>
                      <a:pt x="34075" y="183324"/>
                      <a:pt x="34302" y="179689"/>
                    </a:cubicBezTo>
                    <a:lnTo>
                      <a:pt x="0" y="179689"/>
                    </a:lnTo>
                    <a:lnTo>
                      <a:pt x="0" y="130621"/>
                    </a:lnTo>
                    <a:lnTo>
                      <a:pt x="43162" y="130621"/>
                    </a:lnTo>
                    <a:cubicBezTo>
                      <a:pt x="55202" y="90640"/>
                      <a:pt x="77464" y="58836"/>
                      <a:pt x="110176" y="35211"/>
                    </a:cubicBezTo>
                    <a:cubicBezTo>
                      <a:pt x="142661" y="11813"/>
                      <a:pt x="181507" y="0"/>
                      <a:pt x="226259" y="0"/>
                    </a:cubicBezTo>
                    <a:cubicBezTo>
                      <a:pt x="271692" y="0"/>
                      <a:pt x="310765" y="12040"/>
                      <a:pt x="343250" y="36120"/>
                    </a:cubicBezTo>
                    <a:cubicBezTo>
                      <a:pt x="375734" y="60199"/>
                      <a:pt x="397315" y="92911"/>
                      <a:pt x="408219" y="134483"/>
                    </a:cubicBezTo>
                    <a:lnTo>
                      <a:pt x="305540" y="134483"/>
                    </a:lnTo>
                    <a:cubicBezTo>
                      <a:pt x="297589" y="118808"/>
                      <a:pt x="286685" y="106996"/>
                      <a:pt x="272828" y="98818"/>
                    </a:cubicBezTo>
                    <a:cubicBezTo>
                      <a:pt x="258970" y="90640"/>
                      <a:pt x="243069" y="86551"/>
                      <a:pt x="225350" y="86551"/>
                    </a:cubicBezTo>
                    <a:cubicBezTo>
                      <a:pt x="207858" y="86551"/>
                      <a:pt x="192183" y="90412"/>
                      <a:pt x="178326" y="97909"/>
                    </a:cubicBezTo>
                    <a:cubicBezTo>
                      <a:pt x="164469" y="105633"/>
                      <a:pt x="153338" y="116537"/>
                      <a:pt x="144933" y="130621"/>
                    </a:cubicBezTo>
                    <a:lnTo>
                      <a:pt x="236254" y="130621"/>
                    </a:lnTo>
                    <a:lnTo>
                      <a:pt x="236254" y="179689"/>
                    </a:lnTo>
                    <a:lnTo>
                      <a:pt x="129712" y="179689"/>
                    </a:lnTo>
                    <a:cubicBezTo>
                      <a:pt x="129258" y="182870"/>
                      <a:pt x="129258" y="188322"/>
                      <a:pt x="129258" y="195591"/>
                    </a:cubicBezTo>
                    <a:cubicBezTo>
                      <a:pt x="129258" y="202179"/>
                      <a:pt x="129485" y="206949"/>
                      <a:pt x="129712" y="210357"/>
                    </a:cubicBezTo>
                    <a:lnTo>
                      <a:pt x="236254" y="210357"/>
                    </a:lnTo>
                    <a:lnTo>
                      <a:pt x="236254" y="258970"/>
                    </a:lnTo>
                    <a:lnTo>
                      <a:pt x="144024" y="258970"/>
                    </a:lnTo>
                    <a:cubicBezTo>
                      <a:pt x="152429" y="273964"/>
                      <a:pt x="163560" y="285322"/>
                      <a:pt x="177645" y="293273"/>
                    </a:cubicBezTo>
                    <a:cubicBezTo>
                      <a:pt x="191729" y="301224"/>
                      <a:pt x="207631" y="305313"/>
                      <a:pt x="225350" y="305313"/>
                    </a:cubicBezTo>
                    <a:cubicBezTo>
                      <a:pt x="243069" y="305313"/>
                      <a:pt x="258970" y="301224"/>
                      <a:pt x="272828" y="292818"/>
                    </a:cubicBezTo>
                    <a:close/>
                  </a:path>
                </a:pathLst>
              </a:custGeom>
              <a:solidFill>
                <a:schemeClr val="accent3"/>
              </a:solidFill>
              <a:ln w="2270" cap="flat">
                <a:noFill/>
                <a:prstDash val="solid"/>
                <a:miter/>
              </a:ln>
            </p:spPr>
            <p:txBody>
              <a:bodyPr rtlCol="0" anchor="ctr"/>
              <a:lstStyle/>
              <a:p>
                <a:endParaRPr lang="en-GB" dirty="0">
                  <a:latin typeface="Poppins" panose="00000500000000000000" pitchFamily="2" charset="0"/>
                </a:endParaRPr>
              </a:p>
            </p:txBody>
          </p:sp>
        </p:grpSp>
      </p:grpSp>
      <p:pic>
        <p:nvPicPr>
          <p:cNvPr id="46" name="Graphic 45">
            <a:extLst>
              <a:ext uri="{FF2B5EF4-FFF2-40B4-BE49-F238E27FC236}">
                <a16:creationId xmlns:a16="http://schemas.microsoft.com/office/drawing/2014/main" id="{D6C64E74-0D84-8276-5E11-2E352C8CF8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670930" y="1282440"/>
            <a:ext cx="1122357" cy="1122357"/>
          </a:xfrm>
          <a:prstGeom prst="rect">
            <a:avLst/>
          </a:prstGeom>
        </p:spPr>
      </p:pic>
      <p:sp>
        <p:nvSpPr>
          <p:cNvPr id="47" name="Right Brace 46">
            <a:extLst>
              <a:ext uri="{FF2B5EF4-FFF2-40B4-BE49-F238E27FC236}">
                <a16:creationId xmlns:a16="http://schemas.microsoft.com/office/drawing/2014/main" id="{078E3195-D5AC-A805-701C-CE26AFAED0F0}"/>
              </a:ext>
            </a:extLst>
          </p:cNvPr>
          <p:cNvSpPr/>
          <p:nvPr/>
        </p:nvSpPr>
        <p:spPr>
          <a:xfrm>
            <a:off x="15582940" y="927124"/>
            <a:ext cx="625664" cy="5003752"/>
          </a:xfrm>
          <a:prstGeom prst="rightBrace">
            <a:avLst>
              <a:gd name="adj1" fmla="val 55425"/>
              <a:gd name="adj2" fmla="val 50000"/>
            </a:avLst>
          </a:prstGeom>
          <a:ln w="762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Poppins" panose="00000500000000000000" pitchFamily="2" charset="0"/>
            </a:endParaRPr>
          </a:p>
        </p:txBody>
      </p:sp>
      <p:grpSp>
        <p:nvGrpSpPr>
          <p:cNvPr id="48" name="Graphic 2">
            <a:extLst>
              <a:ext uri="{FF2B5EF4-FFF2-40B4-BE49-F238E27FC236}">
                <a16:creationId xmlns:a16="http://schemas.microsoft.com/office/drawing/2014/main" id="{9E8EB7A2-419C-1E98-43AB-426ED89166BC}"/>
              </a:ext>
            </a:extLst>
          </p:cNvPr>
          <p:cNvGrpSpPr/>
          <p:nvPr/>
        </p:nvGrpSpPr>
        <p:grpSpPr>
          <a:xfrm>
            <a:off x="20954353" y="3542359"/>
            <a:ext cx="1020651" cy="946760"/>
            <a:chOff x="2376982" y="4630979"/>
            <a:chExt cx="1410231" cy="1308136"/>
          </a:xfrm>
          <a:solidFill>
            <a:schemeClr val="accent1"/>
          </a:solidFill>
        </p:grpSpPr>
        <p:sp>
          <p:nvSpPr>
            <p:cNvPr id="49" name="Freeform: Shape 48">
              <a:extLst>
                <a:ext uri="{FF2B5EF4-FFF2-40B4-BE49-F238E27FC236}">
                  <a16:creationId xmlns:a16="http://schemas.microsoft.com/office/drawing/2014/main" id="{088F5161-CB6B-A8C2-40F1-9A064BEDDCC5}"/>
                </a:ext>
              </a:extLst>
            </p:cNvPr>
            <p:cNvSpPr/>
            <p:nvPr/>
          </p:nvSpPr>
          <p:spPr>
            <a:xfrm>
              <a:off x="2650744" y="4969945"/>
              <a:ext cx="587326" cy="290103"/>
            </a:xfrm>
            <a:custGeom>
              <a:avLst/>
              <a:gdLst>
                <a:gd name="connsiteX0" fmla="*/ 587165 w 587326"/>
                <a:gd name="connsiteY0" fmla="*/ 139632 h 290103"/>
                <a:gd name="connsiteX1" fmla="*/ 447533 w 587326"/>
                <a:gd name="connsiteY1" fmla="*/ 0 h 290103"/>
                <a:gd name="connsiteX2" fmla="*/ 139632 w 587326"/>
                <a:gd name="connsiteY2" fmla="*/ 0 h 290103"/>
                <a:gd name="connsiteX3" fmla="*/ 0 w 587326"/>
                <a:gd name="connsiteY3" fmla="*/ 139632 h 290103"/>
                <a:gd name="connsiteX4" fmla="*/ 0 w 587326"/>
                <a:gd name="connsiteY4" fmla="*/ 290104 h 290103"/>
                <a:gd name="connsiteX5" fmla="*/ 587327 w 587326"/>
                <a:gd name="connsiteY5" fmla="*/ 290104 h 290103"/>
                <a:gd name="connsiteX6" fmla="*/ 587327 w 587326"/>
                <a:gd name="connsiteY6" fmla="*/ 139632 h 290103"/>
                <a:gd name="connsiteX7" fmla="*/ 587165 w 587326"/>
                <a:gd name="connsiteY7" fmla="*/ 139632 h 29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326" h="290103">
                  <a:moveTo>
                    <a:pt x="587165" y="139632"/>
                  </a:moveTo>
                  <a:cubicBezTo>
                    <a:pt x="587165" y="62616"/>
                    <a:pt x="524387" y="0"/>
                    <a:pt x="447533" y="0"/>
                  </a:cubicBezTo>
                  <a:lnTo>
                    <a:pt x="139632" y="0"/>
                  </a:lnTo>
                  <a:cubicBezTo>
                    <a:pt x="62616" y="0"/>
                    <a:pt x="0" y="62778"/>
                    <a:pt x="0" y="139632"/>
                  </a:cubicBezTo>
                  <a:lnTo>
                    <a:pt x="0" y="290104"/>
                  </a:lnTo>
                  <a:lnTo>
                    <a:pt x="587327" y="290104"/>
                  </a:lnTo>
                  <a:lnTo>
                    <a:pt x="587327" y="139632"/>
                  </a:lnTo>
                  <a:lnTo>
                    <a:pt x="587165" y="139632"/>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50" name="Freeform: Shape 49">
              <a:extLst>
                <a:ext uri="{FF2B5EF4-FFF2-40B4-BE49-F238E27FC236}">
                  <a16:creationId xmlns:a16="http://schemas.microsoft.com/office/drawing/2014/main" id="{F0888309-5BAB-97EC-3335-8CF14C5F963C}"/>
                </a:ext>
              </a:extLst>
            </p:cNvPr>
            <p:cNvSpPr/>
            <p:nvPr/>
          </p:nvSpPr>
          <p:spPr>
            <a:xfrm>
              <a:off x="2804290" y="4631140"/>
              <a:ext cx="280234" cy="280234"/>
            </a:xfrm>
            <a:custGeom>
              <a:avLst/>
              <a:gdLst>
                <a:gd name="connsiteX0" fmla="*/ 280234 w 280234"/>
                <a:gd name="connsiteY0" fmla="*/ 140117 h 280234"/>
                <a:gd name="connsiteX1" fmla="*/ 140117 w 280234"/>
                <a:gd name="connsiteY1" fmla="*/ 280234 h 280234"/>
                <a:gd name="connsiteX2" fmla="*/ 0 w 280234"/>
                <a:gd name="connsiteY2" fmla="*/ 140117 h 280234"/>
                <a:gd name="connsiteX3" fmla="*/ 140117 w 280234"/>
                <a:gd name="connsiteY3" fmla="*/ 0 h 280234"/>
                <a:gd name="connsiteX4" fmla="*/ 280234 w 280234"/>
                <a:gd name="connsiteY4" fmla="*/ 140117 h 280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34" h="280234">
                  <a:moveTo>
                    <a:pt x="280234" y="140117"/>
                  </a:moveTo>
                  <a:cubicBezTo>
                    <a:pt x="280234" y="217457"/>
                    <a:pt x="217456" y="280234"/>
                    <a:pt x="140117" y="280234"/>
                  </a:cubicBezTo>
                  <a:cubicBezTo>
                    <a:pt x="62778" y="280234"/>
                    <a:pt x="0" y="217457"/>
                    <a:pt x="0" y="140117"/>
                  </a:cubicBezTo>
                  <a:cubicBezTo>
                    <a:pt x="0" y="62616"/>
                    <a:pt x="62778" y="0"/>
                    <a:pt x="140117" y="0"/>
                  </a:cubicBezTo>
                  <a:cubicBezTo>
                    <a:pt x="217456" y="0"/>
                    <a:pt x="280234" y="62616"/>
                    <a:pt x="280234" y="140117"/>
                  </a:cubicBezTo>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51" name="Freeform: Shape 50">
              <a:extLst>
                <a:ext uri="{FF2B5EF4-FFF2-40B4-BE49-F238E27FC236}">
                  <a16:creationId xmlns:a16="http://schemas.microsoft.com/office/drawing/2014/main" id="{EEFFCCD8-6EB7-D672-54B2-D668A633ACB2}"/>
                </a:ext>
              </a:extLst>
            </p:cNvPr>
            <p:cNvSpPr/>
            <p:nvPr/>
          </p:nvSpPr>
          <p:spPr>
            <a:xfrm>
              <a:off x="2376982" y="5302764"/>
              <a:ext cx="1279498" cy="128629"/>
            </a:xfrm>
            <a:custGeom>
              <a:avLst/>
              <a:gdLst>
                <a:gd name="connsiteX0" fmla="*/ 975480 w 1279498"/>
                <a:gd name="connsiteY0" fmla="*/ 809 h 128629"/>
                <a:gd name="connsiteX1" fmla="*/ 345439 w 1279498"/>
                <a:gd name="connsiteY1" fmla="*/ 809 h 128629"/>
                <a:gd name="connsiteX2" fmla="*/ 340261 w 1279498"/>
                <a:gd name="connsiteY2" fmla="*/ 0 h 128629"/>
                <a:gd name="connsiteX3" fmla="*/ 0 w 1279498"/>
                <a:gd name="connsiteY3" fmla="*/ 0 h 128629"/>
                <a:gd name="connsiteX4" fmla="*/ 0 w 1279498"/>
                <a:gd name="connsiteY4" fmla="*/ 128629 h 128629"/>
                <a:gd name="connsiteX5" fmla="*/ 90445 w 1279498"/>
                <a:gd name="connsiteY5" fmla="*/ 128629 h 128629"/>
                <a:gd name="connsiteX6" fmla="*/ 94005 w 1279498"/>
                <a:gd name="connsiteY6" fmla="*/ 128629 h 128629"/>
                <a:gd name="connsiteX7" fmla="*/ 1279499 w 1279498"/>
                <a:gd name="connsiteY7" fmla="*/ 128629 h 128629"/>
                <a:gd name="connsiteX8" fmla="*/ 1279499 w 1279498"/>
                <a:gd name="connsiteY8" fmla="*/ 162 h 128629"/>
                <a:gd name="connsiteX9" fmla="*/ 980819 w 1279498"/>
                <a:gd name="connsiteY9" fmla="*/ 162 h 128629"/>
                <a:gd name="connsiteX10" fmla="*/ 975480 w 1279498"/>
                <a:gd name="connsiteY10" fmla="*/ 809 h 128629"/>
                <a:gd name="connsiteX11" fmla="*/ 975480 w 1279498"/>
                <a:gd name="connsiteY11" fmla="*/ 809 h 12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9498" h="128629">
                  <a:moveTo>
                    <a:pt x="975480" y="809"/>
                  </a:moveTo>
                  <a:lnTo>
                    <a:pt x="345439" y="809"/>
                  </a:lnTo>
                  <a:cubicBezTo>
                    <a:pt x="343659" y="809"/>
                    <a:pt x="341717" y="647"/>
                    <a:pt x="340261" y="0"/>
                  </a:cubicBezTo>
                  <a:lnTo>
                    <a:pt x="0" y="0"/>
                  </a:lnTo>
                  <a:lnTo>
                    <a:pt x="0" y="128629"/>
                  </a:lnTo>
                  <a:lnTo>
                    <a:pt x="90445" y="128629"/>
                  </a:lnTo>
                  <a:lnTo>
                    <a:pt x="94005" y="128629"/>
                  </a:lnTo>
                  <a:lnTo>
                    <a:pt x="1279499" y="128629"/>
                  </a:lnTo>
                  <a:lnTo>
                    <a:pt x="1279499" y="162"/>
                  </a:lnTo>
                  <a:lnTo>
                    <a:pt x="980819" y="162"/>
                  </a:lnTo>
                  <a:cubicBezTo>
                    <a:pt x="979040" y="485"/>
                    <a:pt x="977260" y="809"/>
                    <a:pt x="975480" y="809"/>
                  </a:cubicBezTo>
                  <a:lnTo>
                    <a:pt x="975480" y="809"/>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52" name="Freeform: Shape 51">
              <a:extLst>
                <a:ext uri="{FF2B5EF4-FFF2-40B4-BE49-F238E27FC236}">
                  <a16:creationId xmlns:a16="http://schemas.microsoft.com/office/drawing/2014/main" id="{4B353758-6CBB-93C9-EEE7-A5233014CE7F}"/>
                </a:ext>
              </a:extLst>
            </p:cNvPr>
            <p:cNvSpPr/>
            <p:nvPr/>
          </p:nvSpPr>
          <p:spPr>
            <a:xfrm>
              <a:off x="2494770" y="5474431"/>
              <a:ext cx="1043758" cy="464683"/>
            </a:xfrm>
            <a:custGeom>
              <a:avLst/>
              <a:gdLst>
                <a:gd name="connsiteX0" fmla="*/ 69897 w 1043758"/>
                <a:gd name="connsiteY0" fmla="*/ 412261 h 464683"/>
                <a:gd name="connsiteX1" fmla="*/ 131380 w 1043758"/>
                <a:gd name="connsiteY1" fmla="*/ 464684 h 464683"/>
                <a:gd name="connsiteX2" fmla="*/ 540729 w 1043758"/>
                <a:gd name="connsiteY2" fmla="*/ 464684 h 464683"/>
                <a:gd name="connsiteX3" fmla="*/ 542347 w 1043758"/>
                <a:gd name="connsiteY3" fmla="*/ 464684 h 464683"/>
                <a:gd name="connsiteX4" fmla="*/ 543965 w 1043758"/>
                <a:gd name="connsiteY4" fmla="*/ 464684 h 464683"/>
                <a:gd name="connsiteX5" fmla="*/ 912379 w 1043758"/>
                <a:gd name="connsiteY5" fmla="*/ 464684 h 464683"/>
                <a:gd name="connsiteX6" fmla="*/ 973862 w 1043758"/>
                <a:gd name="connsiteY6" fmla="*/ 412423 h 464683"/>
                <a:gd name="connsiteX7" fmla="*/ 1043759 w 1043758"/>
                <a:gd name="connsiteY7" fmla="*/ 0 h 464683"/>
                <a:gd name="connsiteX8" fmla="*/ 0 w 1043758"/>
                <a:gd name="connsiteY8" fmla="*/ 0 h 464683"/>
                <a:gd name="connsiteX9" fmla="*/ 69897 w 1043758"/>
                <a:gd name="connsiteY9" fmla="*/ 412423 h 464683"/>
                <a:gd name="connsiteX10" fmla="*/ 69897 w 1043758"/>
                <a:gd name="connsiteY10" fmla="*/ 412261 h 46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3758" h="464683">
                  <a:moveTo>
                    <a:pt x="69897" y="412261"/>
                  </a:moveTo>
                  <a:cubicBezTo>
                    <a:pt x="74913" y="442679"/>
                    <a:pt x="100800" y="464684"/>
                    <a:pt x="131380" y="464684"/>
                  </a:cubicBezTo>
                  <a:lnTo>
                    <a:pt x="540729" y="464684"/>
                  </a:lnTo>
                  <a:lnTo>
                    <a:pt x="542347" y="464684"/>
                  </a:lnTo>
                  <a:lnTo>
                    <a:pt x="543965" y="464684"/>
                  </a:lnTo>
                  <a:lnTo>
                    <a:pt x="912379" y="464684"/>
                  </a:lnTo>
                  <a:cubicBezTo>
                    <a:pt x="943121" y="464684"/>
                    <a:pt x="969008" y="442679"/>
                    <a:pt x="973862" y="412423"/>
                  </a:cubicBezTo>
                  <a:lnTo>
                    <a:pt x="1043759" y="0"/>
                  </a:lnTo>
                  <a:lnTo>
                    <a:pt x="0" y="0"/>
                  </a:lnTo>
                  <a:lnTo>
                    <a:pt x="69897" y="412423"/>
                  </a:lnTo>
                  <a:lnTo>
                    <a:pt x="69897" y="412261"/>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90" name="Freeform: Shape 89">
              <a:extLst>
                <a:ext uri="{FF2B5EF4-FFF2-40B4-BE49-F238E27FC236}">
                  <a16:creationId xmlns:a16="http://schemas.microsoft.com/office/drawing/2014/main" id="{2B366205-6C6C-AE9B-C154-6BC007340656}"/>
                </a:ext>
              </a:extLst>
            </p:cNvPr>
            <p:cNvSpPr/>
            <p:nvPr/>
          </p:nvSpPr>
          <p:spPr>
            <a:xfrm>
              <a:off x="3354080" y="4630979"/>
              <a:ext cx="433133" cy="629070"/>
            </a:xfrm>
            <a:custGeom>
              <a:avLst/>
              <a:gdLst>
                <a:gd name="connsiteX0" fmla="*/ 423264 w 433133"/>
                <a:gd name="connsiteY0" fmla="*/ 77501 h 629070"/>
                <a:gd name="connsiteX1" fmla="*/ 192054 w 433133"/>
                <a:gd name="connsiteY1" fmla="*/ 28962 h 629070"/>
                <a:gd name="connsiteX2" fmla="*/ 59056 w 433133"/>
                <a:gd name="connsiteY2" fmla="*/ 34463 h 629070"/>
                <a:gd name="connsiteX3" fmla="*/ 59056 w 433133"/>
                <a:gd name="connsiteY3" fmla="*/ 0 h 629070"/>
                <a:gd name="connsiteX4" fmla="*/ 0 w 433133"/>
                <a:gd name="connsiteY4" fmla="*/ 0 h 629070"/>
                <a:gd name="connsiteX5" fmla="*/ 0 w 433133"/>
                <a:gd name="connsiteY5" fmla="*/ 629071 h 629070"/>
                <a:gd name="connsiteX6" fmla="*/ 59218 w 433133"/>
                <a:gd name="connsiteY6" fmla="*/ 629071 h 629070"/>
                <a:gd name="connsiteX7" fmla="*/ 59218 w 433133"/>
                <a:gd name="connsiteY7" fmla="*/ 333142 h 629070"/>
                <a:gd name="connsiteX8" fmla="*/ 217295 w 433133"/>
                <a:gd name="connsiteY8" fmla="*/ 318095 h 629070"/>
                <a:gd name="connsiteX9" fmla="*/ 391713 w 433133"/>
                <a:gd name="connsiteY9" fmla="*/ 362428 h 629070"/>
                <a:gd name="connsiteX10" fmla="*/ 433133 w 433133"/>
                <a:gd name="connsiteY10" fmla="*/ 395111 h 629070"/>
                <a:gd name="connsiteX11" fmla="*/ 433133 w 433133"/>
                <a:gd name="connsiteY11" fmla="*/ 85268 h 629070"/>
                <a:gd name="connsiteX12" fmla="*/ 423264 w 433133"/>
                <a:gd name="connsiteY12" fmla="*/ 77501 h 62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3133" h="629070">
                  <a:moveTo>
                    <a:pt x="423264" y="77501"/>
                  </a:moveTo>
                  <a:cubicBezTo>
                    <a:pt x="417924" y="73295"/>
                    <a:pt x="289618" y="-26535"/>
                    <a:pt x="192054" y="28962"/>
                  </a:cubicBezTo>
                  <a:cubicBezTo>
                    <a:pt x="139632" y="58733"/>
                    <a:pt x="83973" y="44009"/>
                    <a:pt x="59056" y="34463"/>
                  </a:cubicBezTo>
                  <a:lnTo>
                    <a:pt x="59056" y="0"/>
                  </a:lnTo>
                  <a:lnTo>
                    <a:pt x="0" y="0"/>
                  </a:lnTo>
                  <a:lnTo>
                    <a:pt x="0" y="629071"/>
                  </a:lnTo>
                  <a:lnTo>
                    <a:pt x="59218" y="629071"/>
                  </a:lnTo>
                  <a:lnTo>
                    <a:pt x="59218" y="333142"/>
                  </a:lnTo>
                  <a:cubicBezTo>
                    <a:pt x="96917" y="344144"/>
                    <a:pt x="157429" y="352072"/>
                    <a:pt x="217295" y="318095"/>
                  </a:cubicBezTo>
                  <a:cubicBezTo>
                    <a:pt x="273600" y="286221"/>
                    <a:pt x="362266" y="339290"/>
                    <a:pt x="391713" y="362428"/>
                  </a:cubicBezTo>
                  <a:lnTo>
                    <a:pt x="433133" y="395111"/>
                  </a:lnTo>
                  <a:lnTo>
                    <a:pt x="433133" y="85268"/>
                  </a:lnTo>
                  <a:lnTo>
                    <a:pt x="423264" y="77501"/>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grpSp>
      <p:grpSp>
        <p:nvGrpSpPr>
          <p:cNvPr id="93" name="Graphic 2">
            <a:extLst>
              <a:ext uri="{FF2B5EF4-FFF2-40B4-BE49-F238E27FC236}">
                <a16:creationId xmlns:a16="http://schemas.microsoft.com/office/drawing/2014/main" id="{49A8EE4A-CBBC-440A-C7D3-85A58E895BC6}"/>
              </a:ext>
            </a:extLst>
          </p:cNvPr>
          <p:cNvGrpSpPr/>
          <p:nvPr/>
        </p:nvGrpSpPr>
        <p:grpSpPr>
          <a:xfrm>
            <a:off x="20954353" y="4746739"/>
            <a:ext cx="1020651" cy="946760"/>
            <a:chOff x="2376982" y="4630979"/>
            <a:chExt cx="1410231" cy="1308136"/>
          </a:xfrm>
          <a:solidFill>
            <a:schemeClr val="accent1"/>
          </a:solidFill>
        </p:grpSpPr>
        <p:sp>
          <p:nvSpPr>
            <p:cNvPr id="94" name="Freeform: Shape 93">
              <a:extLst>
                <a:ext uri="{FF2B5EF4-FFF2-40B4-BE49-F238E27FC236}">
                  <a16:creationId xmlns:a16="http://schemas.microsoft.com/office/drawing/2014/main" id="{078A87B0-79B7-A75B-647B-145A6043B76D}"/>
                </a:ext>
              </a:extLst>
            </p:cNvPr>
            <p:cNvSpPr/>
            <p:nvPr/>
          </p:nvSpPr>
          <p:spPr>
            <a:xfrm>
              <a:off x="2650744" y="4969945"/>
              <a:ext cx="587326" cy="290103"/>
            </a:xfrm>
            <a:custGeom>
              <a:avLst/>
              <a:gdLst>
                <a:gd name="connsiteX0" fmla="*/ 587165 w 587326"/>
                <a:gd name="connsiteY0" fmla="*/ 139632 h 290103"/>
                <a:gd name="connsiteX1" fmla="*/ 447533 w 587326"/>
                <a:gd name="connsiteY1" fmla="*/ 0 h 290103"/>
                <a:gd name="connsiteX2" fmla="*/ 139632 w 587326"/>
                <a:gd name="connsiteY2" fmla="*/ 0 h 290103"/>
                <a:gd name="connsiteX3" fmla="*/ 0 w 587326"/>
                <a:gd name="connsiteY3" fmla="*/ 139632 h 290103"/>
                <a:gd name="connsiteX4" fmla="*/ 0 w 587326"/>
                <a:gd name="connsiteY4" fmla="*/ 290104 h 290103"/>
                <a:gd name="connsiteX5" fmla="*/ 587327 w 587326"/>
                <a:gd name="connsiteY5" fmla="*/ 290104 h 290103"/>
                <a:gd name="connsiteX6" fmla="*/ 587327 w 587326"/>
                <a:gd name="connsiteY6" fmla="*/ 139632 h 290103"/>
                <a:gd name="connsiteX7" fmla="*/ 587165 w 587326"/>
                <a:gd name="connsiteY7" fmla="*/ 139632 h 29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326" h="290103">
                  <a:moveTo>
                    <a:pt x="587165" y="139632"/>
                  </a:moveTo>
                  <a:cubicBezTo>
                    <a:pt x="587165" y="62616"/>
                    <a:pt x="524387" y="0"/>
                    <a:pt x="447533" y="0"/>
                  </a:cubicBezTo>
                  <a:lnTo>
                    <a:pt x="139632" y="0"/>
                  </a:lnTo>
                  <a:cubicBezTo>
                    <a:pt x="62616" y="0"/>
                    <a:pt x="0" y="62778"/>
                    <a:pt x="0" y="139632"/>
                  </a:cubicBezTo>
                  <a:lnTo>
                    <a:pt x="0" y="290104"/>
                  </a:lnTo>
                  <a:lnTo>
                    <a:pt x="587327" y="290104"/>
                  </a:lnTo>
                  <a:lnTo>
                    <a:pt x="587327" y="139632"/>
                  </a:lnTo>
                  <a:lnTo>
                    <a:pt x="587165" y="139632"/>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95" name="Freeform: Shape 94">
              <a:extLst>
                <a:ext uri="{FF2B5EF4-FFF2-40B4-BE49-F238E27FC236}">
                  <a16:creationId xmlns:a16="http://schemas.microsoft.com/office/drawing/2014/main" id="{D38254B7-5F42-EB9B-626B-273CC0619CFB}"/>
                </a:ext>
              </a:extLst>
            </p:cNvPr>
            <p:cNvSpPr/>
            <p:nvPr/>
          </p:nvSpPr>
          <p:spPr>
            <a:xfrm>
              <a:off x="2804290" y="4631140"/>
              <a:ext cx="280234" cy="280234"/>
            </a:xfrm>
            <a:custGeom>
              <a:avLst/>
              <a:gdLst>
                <a:gd name="connsiteX0" fmla="*/ 280234 w 280234"/>
                <a:gd name="connsiteY0" fmla="*/ 140117 h 280234"/>
                <a:gd name="connsiteX1" fmla="*/ 140117 w 280234"/>
                <a:gd name="connsiteY1" fmla="*/ 280234 h 280234"/>
                <a:gd name="connsiteX2" fmla="*/ 0 w 280234"/>
                <a:gd name="connsiteY2" fmla="*/ 140117 h 280234"/>
                <a:gd name="connsiteX3" fmla="*/ 140117 w 280234"/>
                <a:gd name="connsiteY3" fmla="*/ 0 h 280234"/>
                <a:gd name="connsiteX4" fmla="*/ 280234 w 280234"/>
                <a:gd name="connsiteY4" fmla="*/ 140117 h 280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34" h="280234">
                  <a:moveTo>
                    <a:pt x="280234" y="140117"/>
                  </a:moveTo>
                  <a:cubicBezTo>
                    <a:pt x="280234" y="217457"/>
                    <a:pt x="217456" y="280234"/>
                    <a:pt x="140117" y="280234"/>
                  </a:cubicBezTo>
                  <a:cubicBezTo>
                    <a:pt x="62778" y="280234"/>
                    <a:pt x="0" y="217457"/>
                    <a:pt x="0" y="140117"/>
                  </a:cubicBezTo>
                  <a:cubicBezTo>
                    <a:pt x="0" y="62616"/>
                    <a:pt x="62778" y="0"/>
                    <a:pt x="140117" y="0"/>
                  </a:cubicBezTo>
                  <a:cubicBezTo>
                    <a:pt x="217456" y="0"/>
                    <a:pt x="280234" y="62616"/>
                    <a:pt x="280234" y="140117"/>
                  </a:cubicBezTo>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96" name="Freeform: Shape 95">
              <a:extLst>
                <a:ext uri="{FF2B5EF4-FFF2-40B4-BE49-F238E27FC236}">
                  <a16:creationId xmlns:a16="http://schemas.microsoft.com/office/drawing/2014/main" id="{1A0716C0-2AE2-4E54-67D0-2E17BA6459F2}"/>
                </a:ext>
              </a:extLst>
            </p:cNvPr>
            <p:cNvSpPr/>
            <p:nvPr/>
          </p:nvSpPr>
          <p:spPr>
            <a:xfrm>
              <a:off x="2376982" y="5302764"/>
              <a:ext cx="1279498" cy="128629"/>
            </a:xfrm>
            <a:custGeom>
              <a:avLst/>
              <a:gdLst>
                <a:gd name="connsiteX0" fmla="*/ 975480 w 1279498"/>
                <a:gd name="connsiteY0" fmla="*/ 809 h 128629"/>
                <a:gd name="connsiteX1" fmla="*/ 345439 w 1279498"/>
                <a:gd name="connsiteY1" fmla="*/ 809 h 128629"/>
                <a:gd name="connsiteX2" fmla="*/ 340261 w 1279498"/>
                <a:gd name="connsiteY2" fmla="*/ 0 h 128629"/>
                <a:gd name="connsiteX3" fmla="*/ 0 w 1279498"/>
                <a:gd name="connsiteY3" fmla="*/ 0 h 128629"/>
                <a:gd name="connsiteX4" fmla="*/ 0 w 1279498"/>
                <a:gd name="connsiteY4" fmla="*/ 128629 h 128629"/>
                <a:gd name="connsiteX5" fmla="*/ 90445 w 1279498"/>
                <a:gd name="connsiteY5" fmla="*/ 128629 h 128629"/>
                <a:gd name="connsiteX6" fmla="*/ 94005 w 1279498"/>
                <a:gd name="connsiteY6" fmla="*/ 128629 h 128629"/>
                <a:gd name="connsiteX7" fmla="*/ 1279499 w 1279498"/>
                <a:gd name="connsiteY7" fmla="*/ 128629 h 128629"/>
                <a:gd name="connsiteX8" fmla="*/ 1279499 w 1279498"/>
                <a:gd name="connsiteY8" fmla="*/ 162 h 128629"/>
                <a:gd name="connsiteX9" fmla="*/ 980819 w 1279498"/>
                <a:gd name="connsiteY9" fmla="*/ 162 h 128629"/>
                <a:gd name="connsiteX10" fmla="*/ 975480 w 1279498"/>
                <a:gd name="connsiteY10" fmla="*/ 809 h 128629"/>
                <a:gd name="connsiteX11" fmla="*/ 975480 w 1279498"/>
                <a:gd name="connsiteY11" fmla="*/ 809 h 12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9498" h="128629">
                  <a:moveTo>
                    <a:pt x="975480" y="809"/>
                  </a:moveTo>
                  <a:lnTo>
                    <a:pt x="345439" y="809"/>
                  </a:lnTo>
                  <a:cubicBezTo>
                    <a:pt x="343659" y="809"/>
                    <a:pt x="341717" y="647"/>
                    <a:pt x="340261" y="0"/>
                  </a:cubicBezTo>
                  <a:lnTo>
                    <a:pt x="0" y="0"/>
                  </a:lnTo>
                  <a:lnTo>
                    <a:pt x="0" y="128629"/>
                  </a:lnTo>
                  <a:lnTo>
                    <a:pt x="90445" y="128629"/>
                  </a:lnTo>
                  <a:lnTo>
                    <a:pt x="94005" y="128629"/>
                  </a:lnTo>
                  <a:lnTo>
                    <a:pt x="1279499" y="128629"/>
                  </a:lnTo>
                  <a:lnTo>
                    <a:pt x="1279499" y="162"/>
                  </a:lnTo>
                  <a:lnTo>
                    <a:pt x="980819" y="162"/>
                  </a:lnTo>
                  <a:cubicBezTo>
                    <a:pt x="979040" y="485"/>
                    <a:pt x="977260" y="809"/>
                    <a:pt x="975480" y="809"/>
                  </a:cubicBezTo>
                  <a:lnTo>
                    <a:pt x="975480" y="809"/>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97" name="Freeform: Shape 96">
              <a:extLst>
                <a:ext uri="{FF2B5EF4-FFF2-40B4-BE49-F238E27FC236}">
                  <a16:creationId xmlns:a16="http://schemas.microsoft.com/office/drawing/2014/main" id="{3BCE3172-53F8-05A1-52BF-24688FBD0824}"/>
                </a:ext>
              </a:extLst>
            </p:cNvPr>
            <p:cNvSpPr/>
            <p:nvPr/>
          </p:nvSpPr>
          <p:spPr>
            <a:xfrm>
              <a:off x="2494770" y="5474431"/>
              <a:ext cx="1043758" cy="464683"/>
            </a:xfrm>
            <a:custGeom>
              <a:avLst/>
              <a:gdLst>
                <a:gd name="connsiteX0" fmla="*/ 69897 w 1043758"/>
                <a:gd name="connsiteY0" fmla="*/ 412261 h 464683"/>
                <a:gd name="connsiteX1" fmla="*/ 131380 w 1043758"/>
                <a:gd name="connsiteY1" fmla="*/ 464684 h 464683"/>
                <a:gd name="connsiteX2" fmla="*/ 540729 w 1043758"/>
                <a:gd name="connsiteY2" fmla="*/ 464684 h 464683"/>
                <a:gd name="connsiteX3" fmla="*/ 542347 w 1043758"/>
                <a:gd name="connsiteY3" fmla="*/ 464684 h 464683"/>
                <a:gd name="connsiteX4" fmla="*/ 543965 w 1043758"/>
                <a:gd name="connsiteY4" fmla="*/ 464684 h 464683"/>
                <a:gd name="connsiteX5" fmla="*/ 912379 w 1043758"/>
                <a:gd name="connsiteY5" fmla="*/ 464684 h 464683"/>
                <a:gd name="connsiteX6" fmla="*/ 973862 w 1043758"/>
                <a:gd name="connsiteY6" fmla="*/ 412423 h 464683"/>
                <a:gd name="connsiteX7" fmla="*/ 1043759 w 1043758"/>
                <a:gd name="connsiteY7" fmla="*/ 0 h 464683"/>
                <a:gd name="connsiteX8" fmla="*/ 0 w 1043758"/>
                <a:gd name="connsiteY8" fmla="*/ 0 h 464683"/>
                <a:gd name="connsiteX9" fmla="*/ 69897 w 1043758"/>
                <a:gd name="connsiteY9" fmla="*/ 412423 h 464683"/>
                <a:gd name="connsiteX10" fmla="*/ 69897 w 1043758"/>
                <a:gd name="connsiteY10" fmla="*/ 412261 h 46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3758" h="464683">
                  <a:moveTo>
                    <a:pt x="69897" y="412261"/>
                  </a:moveTo>
                  <a:cubicBezTo>
                    <a:pt x="74913" y="442679"/>
                    <a:pt x="100800" y="464684"/>
                    <a:pt x="131380" y="464684"/>
                  </a:cubicBezTo>
                  <a:lnTo>
                    <a:pt x="540729" y="464684"/>
                  </a:lnTo>
                  <a:lnTo>
                    <a:pt x="542347" y="464684"/>
                  </a:lnTo>
                  <a:lnTo>
                    <a:pt x="543965" y="464684"/>
                  </a:lnTo>
                  <a:lnTo>
                    <a:pt x="912379" y="464684"/>
                  </a:lnTo>
                  <a:cubicBezTo>
                    <a:pt x="943121" y="464684"/>
                    <a:pt x="969008" y="442679"/>
                    <a:pt x="973862" y="412423"/>
                  </a:cubicBezTo>
                  <a:lnTo>
                    <a:pt x="1043759" y="0"/>
                  </a:lnTo>
                  <a:lnTo>
                    <a:pt x="0" y="0"/>
                  </a:lnTo>
                  <a:lnTo>
                    <a:pt x="69897" y="412423"/>
                  </a:lnTo>
                  <a:lnTo>
                    <a:pt x="69897" y="412261"/>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98" name="Freeform: Shape 97">
              <a:extLst>
                <a:ext uri="{FF2B5EF4-FFF2-40B4-BE49-F238E27FC236}">
                  <a16:creationId xmlns:a16="http://schemas.microsoft.com/office/drawing/2014/main" id="{77547807-CB00-1C65-21F3-6766788C4E23}"/>
                </a:ext>
              </a:extLst>
            </p:cNvPr>
            <p:cNvSpPr/>
            <p:nvPr/>
          </p:nvSpPr>
          <p:spPr>
            <a:xfrm>
              <a:off x="3354080" y="4630979"/>
              <a:ext cx="433133" cy="629070"/>
            </a:xfrm>
            <a:custGeom>
              <a:avLst/>
              <a:gdLst>
                <a:gd name="connsiteX0" fmla="*/ 423264 w 433133"/>
                <a:gd name="connsiteY0" fmla="*/ 77501 h 629070"/>
                <a:gd name="connsiteX1" fmla="*/ 192054 w 433133"/>
                <a:gd name="connsiteY1" fmla="*/ 28962 h 629070"/>
                <a:gd name="connsiteX2" fmla="*/ 59056 w 433133"/>
                <a:gd name="connsiteY2" fmla="*/ 34463 h 629070"/>
                <a:gd name="connsiteX3" fmla="*/ 59056 w 433133"/>
                <a:gd name="connsiteY3" fmla="*/ 0 h 629070"/>
                <a:gd name="connsiteX4" fmla="*/ 0 w 433133"/>
                <a:gd name="connsiteY4" fmla="*/ 0 h 629070"/>
                <a:gd name="connsiteX5" fmla="*/ 0 w 433133"/>
                <a:gd name="connsiteY5" fmla="*/ 629071 h 629070"/>
                <a:gd name="connsiteX6" fmla="*/ 59218 w 433133"/>
                <a:gd name="connsiteY6" fmla="*/ 629071 h 629070"/>
                <a:gd name="connsiteX7" fmla="*/ 59218 w 433133"/>
                <a:gd name="connsiteY7" fmla="*/ 333142 h 629070"/>
                <a:gd name="connsiteX8" fmla="*/ 217295 w 433133"/>
                <a:gd name="connsiteY8" fmla="*/ 318095 h 629070"/>
                <a:gd name="connsiteX9" fmla="*/ 391713 w 433133"/>
                <a:gd name="connsiteY9" fmla="*/ 362428 h 629070"/>
                <a:gd name="connsiteX10" fmla="*/ 433133 w 433133"/>
                <a:gd name="connsiteY10" fmla="*/ 395111 h 629070"/>
                <a:gd name="connsiteX11" fmla="*/ 433133 w 433133"/>
                <a:gd name="connsiteY11" fmla="*/ 85268 h 629070"/>
                <a:gd name="connsiteX12" fmla="*/ 423264 w 433133"/>
                <a:gd name="connsiteY12" fmla="*/ 77501 h 62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3133" h="629070">
                  <a:moveTo>
                    <a:pt x="423264" y="77501"/>
                  </a:moveTo>
                  <a:cubicBezTo>
                    <a:pt x="417924" y="73295"/>
                    <a:pt x="289618" y="-26535"/>
                    <a:pt x="192054" y="28962"/>
                  </a:cubicBezTo>
                  <a:cubicBezTo>
                    <a:pt x="139632" y="58733"/>
                    <a:pt x="83973" y="44009"/>
                    <a:pt x="59056" y="34463"/>
                  </a:cubicBezTo>
                  <a:lnTo>
                    <a:pt x="59056" y="0"/>
                  </a:lnTo>
                  <a:lnTo>
                    <a:pt x="0" y="0"/>
                  </a:lnTo>
                  <a:lnTo>
                    <a:pt x="0" y="629071"/>
                  </a:lnTo>
                  <a:lnTo>
                    <a:pt x="59218" y="629071"/>
                  </a:lnTo>
                  <a:lnTo>
                    <a:pt x="59218" y="333142"/>
                  </a:lnTo>
                  <a:cubicBezTo>
                    <a:pt x="96917" y="344144"/>
                    <a:pt x="157429" y="352072"/>
                    <a:pt x="217295" y="318095"/>
                  </a:cubicBezTo>
                  <a:cubicBezTo>
                    <a:pt x="273600" y="286221"/>
                    <a:pt x="362266" y="339290"/>
                    <a:pt x="391713" y="362428"/>
                  </a:cubicBezTo>
                  <a:lnTo>
                    <a:pt x="433133" y="395111"/>
                  </a:lnTo>
                  <a:lnTo>
                    <a:pt x="433133" y="85268"/>
                  </a:lnTo>
                  <a:lnTo>
                    <a:pt x="423264" y="77501"/>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grpSp>
      <p:grpSp>
        <p:nvGrpSpPr>
          <p:cNvPr id="99" name="Graphic 2">
            <a:extLst>
              <a:ext uri="{FF2B5EF4-FFF2-40B4-BE49-F238E27FC236}">
                <a16:creationId xmlns:a16="http://schemas.microsoft.com/office/drawing/2014/main" id="{DC4DC46E-7307-59AC-FA43-E9151553EA0E}"/>
              </a:ext>
            </a:extLst>
          </p:cNvPr>
          <p:cNvGrpSpPr/>
          <p:nvPr/>
        </p:nvGrpSpPr>
        <p:grpSpPr>
          <a:xfrm>
            <a:off x="20954353" y="2326304"/>
            <a:ext cx="1020651" cy="946760"/>
            <a:chOff x="2376982" y="4630979"/>
            <a:chExt cx="1410231" cy="1308136"/>
          </a:xfrm>
          <a:solidFill>
            <a:schemeClr val="accent1"/>
          </a:solidFill>
        </p:grpSpPr>
        <p:sp>
          <p:nvSpPr>
            <p:cNvPr id="100" name="Freeform: Shape 99">
              <a:extLst>
                <a:ext uri="{FF2B5EF4-FFF2-40B4-BE49-F238E27FC236}">
                  <a16:creationId xmlns:a16="http://schemas.microsoft.com/office/drawing/2014/main" id="{2790ED22-E4CD-63F7-C6C8-40D70D8C5832}"/>
                </a:ext>
              </a:extLst>
            </p:cNvPr>
            <p:cNvSpPr/>
            <p:nvPr/>
          </p:nvSpPr>
          <p:spPr>
            <a:xfrm>
              <a:off x="2650744" y="4969945"/>
              <a:ext cx="587326" cy="290103"/>
            </a:xfrm>
            <a:custGeom>
              <a:avLst/>
              <a:gdLst>
                <a:gd name="connsiteX0" fmla="*/ 587165 w 587326"/>
                <a:gd name="connsiteY0" fmla="*/ 139632 h 290103"/>
                <a:gd name="connsiteX1" fmla="*/ 447533 w 587326"/>
                <a:gd name="connsiteY1" fmla="*/ 0 h 290103"/>
                <a:gd name="connsiteX2" fmla="*/ 139632 w 587326"/>
                <a:gd name="connsiteY2" fmla="*/ 0 h 290103"/>
                <a:gd name="connsiteX3" fmla="*/ 0 w 587326"/>
                <a:gd name="connsiteY3" fmla="*/ 139632 h 290103"/>
                <a:gd name="connsiteX4" fmla="*/ 0 w 587326"/>
                <a:gd name="connsiteY4" fmla="*/ 290104 h 290103"/>
                <a:gd name="connsiteX5" fmla="*/ 587327 w 587326"/>
                <a:gd name="connsiteY5" fmla="*/ 290104 h 290103"/>
                <a:gd name="connsiteX6" fmla="*/ 587327 w 587326"/>
                <a:gd name="connsiteY6" fmla="*/ 139632 h 290103"/>
                <a:gd name="connsiteX7" fmla="*/ 587165 w 587326"/>
                <a:gd name="connsiteY7" fmla="*/ 139632 h 29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326" h="290103">
                  <a:moveTo>
                    <a:pt x="587165" y="139632"/>
                  </a:moveTo>
                  <a:cubicBezTo>
                    <a:pt x="587165" y="62616"/>
                    <a:pt x="524387" y="0"/>
                    <a:pt x="447533" y="0"/>
                  </a:cubicBezTo>
                  <a:lnTo>
                    <a:pt x="139632" y="0"/>
                  </a:lnTo>
                  <a:cubicBezTo>
                    <a:pt x="62616" y="0"/>
                    <a:pt x="0" y="62778"/>
                    <a:pt x="0" y="139632"/>
                  </a:cubicBezTo>
                  <a:lnTo>
                    <a:pt x="0" y="290104"/>
                  </a:lnTo>
                  <a:lnTo>
                    <a:pt x="587327" y="290104"/>
                  </a:lnTo>
                  <a:lnTo>
                    <a:pt x="587327" y="139632"/>
                  </a:lnTo>
                  <a:lnTo>
                    <a:pt x="587165" y="139632"/>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101" name="Freeform: Shape 100">
              <a:extLst>
                <a:ext uri="{FF2B5EF4-FFF2-40B4-BE49-F238E27FC236}">
                  <a16:creationId xmlns:a16="http://schemas.microsoft.com/office/drawing/2014/main" id="{0142E4F8-259B-E380-C6BF-ED65EB47EE9A}"/>
                </a:ext>
              </a:extLst>
            </p:cNvPr>
            <p:cNvSpPr/>
            <p:nvPr/>
          </p:nvSpPr>
          <p:spPr>
            <a:xfrm>
              <a:off x="2804290" y="4631140"/>
              <a:ext cx="280234" cy="280234"/>
            </a:xfrm>
            <a:custGeom>
              <a:avLst/>
              <a:gdLst>
                <a:gd name="connsiteX0" fmla="*/ 280234 w 280234"/>
                <a:gd name="connsiteY0" fmla="*/ 140117 h 280234"/>
                <a:gd name="connsiteX1" fmla="*/ 140117 w 280234"/>
                <a:gd name="connsiteY1" fmla="*/ 280234 h 280234"/>
                <a:gd name="connsiteX2" fmla="*/ 0 w 280234"/>
                <a:gd name="connsiteY2" fmla="*/ 140117 h 280234"/>
                <a:gd name="connsiteX3" fmla="*/ 140117 w 280234"/>
                <a:gd name="connsiteY3" fmla="*/ 0 h 280234"/>
                <a:gd name="connsiteX4" fmla="*/ 280234 w 280234"/>
                <a:gd name="connsiteY4" fmla="*/ 140117 h 280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34" h="280234">
                  <a:moveTo>
                    <a:pt x="280234" y="140117"/>
                  </a:moveTo>
                  <a:cubicBezTo>
                    <a:pt x="280234" y="217457"/>
                    <a:pt x="217456" y="280234"/>
                    <a:pt x="140117" y="280234"/>
                  </a:cubicBezTo>
                  <a:cubicBezTo>
                    <a:pt x="62778" y="280234"/>
                    <a:pt x="0" y="217457"/>
                    <a:pt x="0" y="140117"/>
                  </a:cubicBezTo>
                  <a:cubicBezTo>
                    <a:pt x="0" y="62616"/>
                    <a:pt x="62778" y="0"/>
                    <a:pt x="140117" y="0"/>
                  </a:cubicBezTo>
                  <a:cubicBezTo>
                    <a:pt x="217456" y="0"/>
                    <a:pt x="280234" y="62616"/>
                    <a:pt x="280234" y="140117"/>
                  </a:cubicBezTo>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102" name="Freeform: Shape 101">
              <a:extLst>
                <a:ext uri="{FF2B5EF4-FFF2-40B4-BE49-F238E27FC236}">
                  <a16:creationId xmlns:a16="http://schemas.microsoft.com/office/drawing/2014/main" id="{EAF42B13-47B4-1A91-559A-6AA45E272E5A}"/>
                </a:ext>
              </a:extLst>
            </p:cNvPr>
            <p:cNvSpPr/>
            <p:nvPr/>
          </p:nvSpPr>
          <p:spPr>
            <a:xfrm>
              <a:off x="2376982" y="5302764"/>
              <a:ext cx="1279498" cy="128629"/>
            </a:xfrm>
            <a:custGeom>
              <a:avLst/>
              <a:gdLst>
                <a:gd name="connsiteX0" fmla="*/ 975480 w 1279498"/>
                <a:gd name="connsiteY0" fmla="*/ 809 h 128629"/>
                <a:gd name="connsiteX1" fmla="*/ 345439 w 1279498"/>
                <a:gd name="connsiteY1" fmla="*/ 809 h 128629"/>
                <a:gd name="connsiteX2" fmla="*/ 340261 w 1279498"/>
                <a:gd name="connsiteY2" fmla="*/ 0 h 128629"/>
                <a:gd name="connsiteX3" fmla="*/ 0 w 1279498"/>
                <a:gd name="connsiteY3" fmla="*/ 0 h 128629"/>
                <a:gd name="connsiteX4" fmla="*/ 0 w 1279498"/>
                <a:gd name="connsiteY4" fmla="*/ 128629 h 128629"/>
                <a:gd name="connsiteX5" fmla="*/ 90445 w 1279498"/>
                <a:gd name="connsiteY5" fmla="*/ 128629 h 128629"/>
                <a:gd name="connsiteX6" fmla="*/ 94005 w 1279498"/>
                <a:gd name="connsiteY6" fmla="*/ 128629 h 128629"/>
                <a:gd name="connsiteX7" fmla="*/ 1279499 w 1279498"/>
                <a:gd name="connsiteY7" fmla="*/ 128629 h 128629"/>
                <a:gd name="connsiteX8" fmla="*/ 1279499 w 1279498"/>
                <a:gd name="connsiteY8" fmla="*/ 162 h 128629"/>
                <a:gd name="connsiteX9" fmla="*/ 980819 w 1279498"/>
                <a:gd name="connsiteY9" fmla="*/ 162 h 128629"/>
                <a:gd name="connsiteX10" fmla="*/ 975480 w 1279498"/>
                <a:gd name="connsiteY10" fmla="*/ 809 h 128629"/>
                <a:gd name="connsiteX11" fmla="*/ 975480 w 1279498"/>
                <a:gd name="connsiteY11" fmla="*/ 809 h 12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9498" h="128629">
                  <a:moveTo>
                    <a:pt x="975480" y="809"/>
                  </a:moveTo>
                  <a:lnTo>
                    <a:pt x="345439" y="809"/>
                  </a:lnTo>
                  <a:cubicBezTo>
                    <a:pt x="343659" y="809"/>
                    <a:pt x="341717" y="647"/>
                    <a:pt x="340261" y="0"/>
                  </a:cubicBezTo>
                  <a:lnTo>
                    <a:pt x="0" y="0"/>
                  </a:lnTo>
                  <a:lnTo>
                    <a:pt x="0" y="128629"/>
                  </a:lnTo>
                  <a:lnTo>
                    <a:pt x="90445" y="128629"/>
                  </a:lnTo>
                  <a:lnTo>
                    <a:pt x="94005" y="128629"/>
                  </a:lnTo>
                  <a:lnTo>
                    <a:pt x="1279499" y="128629"/>
                  </a:lnTo>
                  <a:lnTo>
                    <a:pt x="1279499" y="162"/>
                  </a:lnTo>
                  <a:lnTo>
                    <a:pt x="980819" y="162"/>
                  </a:lnTo>
                  <a:cubicBezTo>
                    <a:pt x="979040" y="485"/>
                    <a:pt x="977260" y="809"/>
                    <a:pt x="975480" y="809"/>
                  </a:cubicBezTo>
                  <a:lnTo>
                    <a:pt x="975480" y="809"/>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103" name="Freeform: Shape 102">
              <a:extLst>
                <a:ext uri="{FF2B5EF4-FFF2-40B4-BE49-F238E27FC236}">
                  <a16:creationId xmlns:a16="http://schemas.microsoft.com/office/drawing/2014/main" id="{AC67A749-CDD2-8EA4-8C7F-1097ABFA0E82}"/>
                </a:ext>
              </a:extLst>
            </p:cNvPr>
            <p:cNvSpPr/>
            <p:nvPr/>
          </p:nvSpPr>
          <p:spPr>
            <a:xfrm>
              <a:off x="2494770" y="5474431"/>
              <a:ext cx="1043758" cy="464683"/>
            </a:xfrm>
            <a:custGeom>
              <a:avLst/>
              <a:gdLst>
                <a:gd name="connsiteX0" fmla="*/ 69897 w 1043758"/>
                <a:gd name="connsiteY0" fmla="*/ 412261 h 464683"/>
                <a:gd name="connsiteX1" fmla="*/ 131380 w 1043758"/>
                <a:gd name="connsiteY1" fmla="*/ 464684 h 464683"/>
                <a:gd name="connsiteX2" fmla="*/ 540729 w 1043758"/>
                <a:gd name="connsiteY2" fmla="*/ 464684 h 464683"/>
                <a:gd name="connsiteX3" fmla="*/ 542347 w 1043758"/>
                <a:gd name="connsiteY3" fmla="*/ 464684 h 464683"/>
                <a:gd name="connsiteX4" fmla="*/ 543965 w 1043758"/>
                <a:gd name="connsiteY4" fmla="*/ 464684 h 464683"/>
                <a:gd name="connsiteX5" fmla="*/ 912379 w 1043758"/>
                <a:gd name="connsiteY5" fmla="*/ 464684 h 464683"/>
                <a:gd name="connsiteX6" fmla="*/ 973862 w 1043758"/>
                <a:gd name="connsiteY6" fmla="*/ 412423 h 464683"/>
                <a:gd name="connsiteX7" fmla="*/ 1043759 w 1043758"/>
                <a:gd name="connsiteY7" fmla="*/ 0 h 464683"/>
                <a:gd name="connsiteX8" fmla="*/ 0 w 1043758"/>
                <a:gd name="connsiteY8" fmla="*/ 0 h 464683"/>
                <a:gd name="connsiteX9" fmla="*/ 69897 w 1043758"/>
                <a:gd name="connsiteY9" fmla="*/ 412423 h 464683"/>
                <a:gd name="connsiteX10" fmla="*/ 69897 w 1043758"/>
                <a:gd name="connsiteY10" fmla="*/ 412261 h 46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3758" h="464683">
                  <a:moveTo>
                    <a:pt x="69897" y="412261"/>
                  </a:moveTo>
                  <a:cubicBezTo>
                    <a:pt x="74913" y="442679"/>
                    <a:pt x="100800" y="464684"/>
                    <a:pt x="131380" y="464684"/>
                  </a:cubicBezTo>
                  <a:lnTo>
                    <a:pt x="540729" y="464684"/>
                  </a:lnTo>
                  <a:lnTo>
                    <a:pt x="542347" y="464684"/>
                  </a:lnTo>
                  <a:lnTo>
                    <a:pt x="543965" y="464684"/>
                  </a:lnTo>
                  <a:lnTo>
                    <a:pt x="912379" y="464684"/>
                  </a:lnTo>
                  <a:cubicBezTo>
                    <a:pt x="943121" y="464684"/>
                    <a:pt x="969008" y="442679"/>
                    <a:pt x="973862" y="412423"/>
                  </a:cubicBezTo>
                  <a:lnTo>
                    <a:pt x="1043759" y="0"/>
                  </a:lnTo>
                  <a:lnTo>
                    <a:pt x="0" y="0"/>
                  </a:lnTo>
                  <a:lnTo>
                    <a:pt x="69897" y="412423"/>
                  </a:lnTo>
                  <a:lnTo>
                    <a:pt x="69897" y="412261"/>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104" name="Freeform: Shape 103">
              <a:extLst>
                <a:ext uri="{FF2B5EF4-FFF2-40B4-BE49-F238E27FC236}">
                  <a16:creationId xmlns:a16="http://schemas.microsoft.com/office/drawing/2014/main" id="{B81E1CC3-1FA2-5182-4B17-7D0EA30A3C71}"/>
                </a:ext>
              </a:extLst>
            </p:cNvPr>
            <p:cNvSpPr/>
            <p:nvPr/>
          </p:nvSpPr>
          <p:spPr>
            <a:xfrm>
              <a:off x="3354080" y="4630979"/>
              <a:ext cx="433133" cy="629070"/>
            </a:xfrm>
            <a:custGeom>
              <a:avLst/>
              <a:gdLst>
                <a:gd name="connsiteX0" fmla="*/ 423264 w 433133"/>
                <a:gd name="connsiteY0" fmla="*/ 77501 h 629070"/>
                <a:gd name="connsiteX1" fmla="*/ 192054 w 433133"/>
                <a:gd name="connsiteY1" fmla="*/ 28962 h 629070"/>
                <a:gd name="connsiteX2" fmla="*/ 59056 w 433133"/>
                <a:gd name="connsiteY2" fmla="*/ 34463 h 629070"/>
                <a:gd name="connsiteX3" fmla="*/ 59056 w 433133"/>
                <a:gd name="connsiteY3" fmla="*/ 0 h 629070"/>
                <a:gd name="connsiteX4" fmla="*/ 0 w 433133"/>
                <a:gd name="connsiteY4" fmla="*/ 0 h 629070"/>
                <a:gd name="connsiteX5" fmla="*/ 0 w 433133"/>
                <a:gd name="connsiteY5" fmla="*/ 629071 h 629070"/>
                <a:gd name="connsiteX6" fmla="*/ 59218 w 433133"/>
                <a:gd name="connsiteY6" fmla="*/ 629071 h 629070"/>
                <a:gd name="connsiteX7" fmla="*/ 59218 w 433133"/>
                <a:gd name="connsiteY7" fmla="*/ 333142 h 629070"/>
                <a:gd name="connsiteX8" fmla="*/ 217295 w 433133"/>
                <a:gd name="connsiteY8" fmla="*/ 318095 h 629070"/>
                <a:gd name="connsiteX9" fmla="*/ 391713 w 433133"/>
                <a:gd name="connsiteY9" fmla="*/ 362428 h 629070"/>
                <a:gd name="connsiteX10" fmla="*/ 433133 w 433133"/>
                <a:gd name="connsiteY10" fmla="*/ 395111 h 629070"/>
                <a:gd name="connsiteX11" fmla="*/ 433133 w 433133"/>
                <a:gd name="connsiteY11" fmla="*/ 85268 h 629070"/>
                <a:gd name="connsiteX12" fmla="*/ 423264 w 433133"/>
                <a:gd name="connsiteY12" fmla="*/ 77501 h 62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3133" h="629070">
                  <a:moveTo>
                    <a:pt x="423264" y="77501"/>
                  </a:moveTo>
                  <a:cubicBezTo>
                    <a:pt x="417924" y="73295"/>
                    <a:pt x="289618" y="-26535"/>
                    <a:pt x="192054" y="28962"/>
                  </a:cubicBezTo>
                  <a:cubicBezTo>
                    <a:pt x="139632" y="58733"/>
                    <a:pt x="83973" y="44009"/>
                    <a:pt x="59056" y="34463"/>
                  </a:cubicBezTo>
                  <a:lnTo>
                    <a:pt x="59056" y="0"/>
                  </a:lnTo>
                  <a:lnTo>
                    <a:pt x="0" y="0"/>
                  </a:lnTo>
                  <a:lnTo>
                    <a:pt x="0" y="629071"/>
                  </a:lnTo>
                  <a:lnTo>
                    <a:pt x="59218" y="629071"/>
                  </a:lnTo>
                  <a:lnTo>
                    <a:pt x="59218" y="333142"/>
                  </a:lnTo>
                  <a:cubicBezTo>
                    <a:pt x="96917" y="344144"/>
                    <a:pt x="157429" y="352072"/>
                    <a:pt x="217295" y="318095"/>
                  </a:cubicBezTo>
                  <a:cubicBezTo>
                    <a:pt x="273600" y="286221"/>
                    <a:pt x="362266" y="339290"/>
                    <a:pt x="391713" y="362428"/>
                  </a:cubicBezTo>
                  <a:lnTo>
                    <a:pt x="433133" y="395111"/>
                  </a:lnTo>
                  <a:lnTo>
                    <a:pt x="433133" y="85268"/>
                  </a:lnTo>
                  <a:lnTo>
                    <a:pt x="423264" y="77501"/>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grpSp>
      <p:grpSp>
        <p:nvGrpSpPr>
          <p:cNvPr id="105" name="Graphic 2">
            <a:extLst>
              <a:ext uri="{FF2B5EF4-FFF2-40B4-BE49-F238E27FC236}">
                <a16:creationId xmlns:a16="http://schemas.microsoft.com/office/drawing/2014/main" id="{37580306-D203-1002-93B7-63177DE49759}"/>
              </a:ext>
            </a:extLst>
          </p:cNvPr>
          <p:cNvGrpSpPr/>
          <p:nvPr/>
        </p:nvGrpSpPr>
        <p:grpSpPr>
          <a:xfrm>
            <a:off x="22279140" y="3524266"/>
            <a:ext cx="1020651" cy="946760"/>
            <a:chOff x="2376982" y="4630979"/>
            <a:chExt cx="1410231" cy="1308136"/>
          </a:xfrm>
          <a:solidFill>
            <a:schemeClr val="accent1"/>
          </a:solidFill>
        </p:grpSpPr>
        <p:sp>
          <p:nvSpPr>
            <p:cNvPr id="106" name="Freeform: Shape 105">
              <a:extLst>
                <a:ext uri="{FF2B5EF4-FFF2-40B4-BE49-F238E27FC236}">
                  <a16:creationId xmlns:a16="http://schemas.microsoft.com/office/drawing/2014/main" id="{34FB23E8-93C4-39B7-AD8B-A7505C07EBAA}"/>
                </a:ext>
              </a:extLst>
            </p:cNvPr>
            <p:cNvSpPr/>
            <p:nvPr/>
          </p:nvSpPr>
          <p:spPr>
            <a:xfrm>
              <a:off x="2650744" y="4969945"/>
              <a:ext cx="587326" cy="290103"/>
            </a:xfrm>
            <a:custGeom>
              <a:avLst/>
              <a:gdLst>
                <a:gd name="connsiteX0" fmla="*/ 587165 w 587326"/>
                <a:gd name="connsiteY0" fmla="*/ 139632 h 290103"/>
                <a:gd name="connsiteX1" fmla="*/ 447533 w 587326"/>
                <a:gd name="connsiteY1" fmla="*/ 0 h 290103"/>
                <a:gd name="connsiteX2" fmla="*/ 139632 w 587326"/>
                <a:gd name="connsiteY2" fmla="*/ 0 h 290103"/>
                <a:gd name="connsiteX3" fmla="*/ 0 w 587326"/>
                <a:gd name="connsiteY3" fmla="*/ 139632 h 290103"/>
                <a:gd name="connsiteX4" fmla="*/ 0 w 587326"/>
                <a:gd name="connsiteY4" fmla="*/ 290104 h 290103"/>
                <a:gd name="connsiteX5" fmla="*/ 587327 w 587326"/>
                <a:gd name="connsiteY5" fmla="*/ 290104 h 290103"/>
                <a:gd name="connsiteX6" fmla="*/ 587327 w 587326"/>
                <a:gd name="connsiteY6" fmla="*/ 139632 h 290103"/>
                <a:gd name="connsiteX7" fmla="*/ 587165 w 587326"/>
                <a:gd name="connsiteY7" fmla="*/ 139632 h 29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326" h="290103">
                  <a:moveTo>
                    <a:pt x="587165" y="139632"/>
                  </a:moveTo>
                  <a:cubicBezTo>
                    <a:pt x="587165" y="62616"/>
                    <a:pt x="524387" y="0"/>
                    <a:pt x="447533" y="0"/>
                  </a:cubicBezTo>
                  <a:lnTo>
                    <a:pt x="139632" y="0"/>
                  </a:lnTo>
                  <a:cubicBezTo>
                    <a:pt x="62616" y="0"/>
                    <a:pt x="0" y="62778"/>
                    <a:pt x="0" y="139632"/>
                  </a:cubicBezTo>
                  <a:lnTo>
                    <a:pt x="0" y="290104"/>
                  </a:lnTo>
                  <a:lnTo>
                    <a:pt x="587327" y="290104"/>
                  </a:lnTo>
                  <a:lnTo>
                    <a:pt x="587327" y="139632"/>
                  </a:lnTo>
                  <a:lnTo>
                    <a:pt x="587165" y="139632"/>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107" name="Freeform: Shape 106">
              <a:extLst>
                <a:ext uri="{FF2B5EF4-FFF2-40B4-BE49-F238E27FC236}">
                  <a16:creationId xmlns:a16="http://schemas.microsoft.com/office/drawing/2014/main" id="{2E8BBCC9-1C5D-6F43-2C07-62748E736514}"/>
                </a:ext>
              </a:extLst>
            </p:cNvPr>
            <p:cNvSpPr/>
            <p:nvPr/>
          </p:nvSpPr>
          <p:spPr>
            <a:xfrm>
              <a:off x="2804290" y="4631140"/>
              <a:ext cx="280234" cy="280234"/>
            </a:xfrm>
            <a:custGeom>
              <a:avLst/>
              <a:gdLst>
                <a:gd name="connsiteX0" fmla="*/ 280234 w 280234"/>
                <a:gd name="connsiteY0" fmla="*/ 140117 h 280234"/>
                <a:gd name="connsiteX1" fmla="*/ 140117 w 280234"/>
                <a:gd name="connsiteY1" fmla="*/ 280234 h 280234"/>
                <a:gd name="connsiteX2" fmla="*/ 0 w 280234"/>
                <a:gd name="connsiteY2" fmla="*/ 140117 h 280234"/>
                <a:gd name="connsiteX3" fmla="*/ 140117 w 280234"/>
                <a:gd name="connsiteY3" fmla="*/ 0 h 280234"/>
                <a:gd name="connsiteX4" fmla="*/ 280234 w 280234"/>
                <a:gd name="connsiteY4" fmla="*/ 140117 h 280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34" h="280234">
                  <a:moveTo>
                    <a:pt x="280234" y="140117"/>
                  </a:moveTo>
                  <a:cubicBezTo>
                    <a:pt x="280234" y="217457"/>
                    <a:pt x="217456" y="280234"/>
                    <a:pt x="140117" y="280234"/>
                  </a:cubicBezTo>
                  <a:cubicBezTo>
                    <a:pt x="62778" y="280234"/>
                    <a:pt x="0" y="217457"/>
                    <a:pt x="0" y="140117"/>
                  </a:cubicBezTo>
                  <a:cubicBezTo>
                    <a:pt x="0" y="62616"/>
                    <a:pt x="62778" y="0"/>
                    <a:pt x="140117" y="0"/>
                  </a:cubicBezTo>
                  <a:cubicBezTo>
                    <a:pt x="217456" y="0"/>
                    <a:pt x="280234" y="62616"/>
                    <a:pt x="280234" y="140117"/>
                  </a:cubicBezTo>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108" name="Freeform: Shape 107">
              <a:extLst>
                <a:ext uri="{FF2B5EF4-FFF2-40B4-BE49-F238E27FC236}">
                  <a16:creationId xmlns:a16="http://schemas.microsoft.com/office/drawing/2014/main" id="{0226F2C6-37BB-23AF-3348-47E363F81D35}"/>
                </a:ext>
              </a:extLst>
            </p:cNvPr>
            <p:cNvSpPr/>
            <p:nvPr/>
          </p:nvSpPr>
          <p:spPr>
            <a:xfrm>
              <a:off x="2376982" y="5302764"/>
              <a:ext cx="1279498" cy="128629"/>
            </a:xfrm>
            <a:custGeom>
              <a:avLst/>
              <a:gdLst>
                <a:gd name="connsiteX0" fmla="*/ 975480 w 1279498"/>
                <a:gd name="connsiteY0" fmla="*/ 809 h 128629"/>
                <a:gd name="connsiteX1" fmla="*/ 345439 w 1279498"/>
                <a:gd name="connsiteY1" fmla="*/ 809 h 128629"/>
                <a:gd name="connsiteX2" fmla="*/ 340261 w 1279498"/>
                <a:gd name="connsiteY2" fmla="*/ 0 h 128629"/>
                <a:gd name="connsiteX3" fmla="*/ 0 w 1279498"/>
                <a:gd name="connsiteY3" fmla="*/ 0 h 128629"/>
                <a:gd name="connsiteX4" fmla="*/ 0 w 1279498"/>
                <a:gd name="connsiteY4" fmla="*/ 128629 h 128629"/>
                <a:gd name="connsiteX5" fmla="*/ 90445 w 1279498"/>
                <a:gd name="connsiteY5" fmla="*/ 128629 h 128629"/>
                <a:gd name="connsiteX6" fmla="*/ 94005 w 1279498"/>
                <a:gd name="connsiteY6" fmla="*/ 128629 h 128629"/>
                <a:gd name="connsiteX7" fmla="*/ 1279499 w 1279498"/>
                <a:gd name="connsiteY7" fmla="*/ 128629 h 128629"/>
                <a:gd name="connsiteX8" fmla="*/ 1279499 w 1279498"/>
                <a:gd name="connsiteY8" fmla="*/ 162 h 128629"/>
                <a:gd name="connsiteX9" fmla="*/ 980819 w 1279498"/>
                <a:gd name="connsiteY9" fmla="*/ 162 h 128629"/>
                <a:gd name="connsiteX10" fmla="*/ 975480 w 1279498"/>
                <a:gd name="connsiteY10" fmla="*/ 809 h 128629"/>
                <a:gd name="connsiteX11" fmla="*/ 975480 w 1279498"/>
                <a:gd name="connsiteY11" fmla="*/ 809 h 12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9498" h="128629">
                  <a:moveTo>
                    <a:pt x="975480" y="809"/>
                  </a:moveTo>
                  <a:lnTo>
                    <a:pt x="345439" y="809"/>
                  </a:lnTo>
                  <a:cubicBezTo>
                    <a:pt x="343659" y="809"/>
                    <a:pt x="341717" y="647"/>
                    <a:pt x="340261" y="0"/>
                  </a:cubicBezTo>
                  <a:lnTo>
                    <a:pt x="0" y="0"/>
                  </a:lnTo>
                  <a:lnTo>
                    <a:pt x="0" y="128629"/>
                  </a:lnTo>
                  <a:lnTo>
                    <a:pt x="90445" y="128629"/>
                  </a:lnTo>
                  <a:lnTo>
                    <a:pt x="94005" y="128629"/>
                  </a:lnTo>
                  <a:lnTo>
                    <a:pt x="1279499" y="128629"/>
                  </a:lnTo>
                  <a:lnTo>
                    <a:pt x="1279499" y="162"/>
                  </a:lnTo>
                  <a:lnTo>
                    <a:pt x="980819" y="162"/>
                  </a:lnTo>
                  <a:cubicBezTo>
                    <a:pt x="979040" y="485"/>
                    <a:pt x="977260" y="809"/>
                    <a:pt x="975480" y="809"/>
                  </a:cubicBezTo>
                  <a:lnTo>
                    <a:pt x="975480" y="809"/>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109" name="Freeform: Shape 108">
              <a:extLst>
                <a:ext uri="{FF2B5EF4-FFF2-40B4-BE49-F238E27FC236}">
                  <a16:creationId xmlns:a16="http://schemas.microsoft.com/office/drawing/2014/main" id="{6CFE5035-0C03-1C73-8A11-00470C89DD75}"/>
                </a:ext>
              </a:extLst>
            </p:cNvPr>
            <p:cNvSpPr/>
            <p:nvPr/>
          </p:nvSpPr>
          <p:spPr>
            <a:xfrm>
              <a:off x="2494770" y="5474431"/>
              <a:ext cx="1043758" cy="464683"/>
            </a:xfrm>
            <a:custGeom>
              <a:avLst/>
              <a:gdLst>
                <a:gd name="connsiteX0" fmla="*/ 69897 w 1043758"/>
                <a:gd name="connsiteY0" fmla="*/ 412261 h 464683"/>
                <a:gd name="connsiteX1" fmla="*/ 131380 w 1043758"/>
                <a:gd name="connsiteY1" fmla="*/ 464684 h 464683"/>
                <a:gd name="connsiteX2" fmla="*/ 540729 w 1043758"/>
                <a:gd name="connsiteY2" fmla="*/ 464684 h 464683"/>
                <a:gd name="connsiteX3" fmla="*/ 542347 w 1043758"/>
                <a:gd name="connsiteY3" fmla="*/ 464684 h 464683"/>
                <a:gd name="connsiteX4" fmla="*/ 543965 w 1043758"/>
                <a:gd name="connsiteY4" fmla="*/ 464684 h 464683"/>
                <a:gd name="connsiteX5" fmla="*/ 912379 w 1043758"/>
                <a:gd name="connsiteY5" fmla="*/ 464684 h 464683"/>
                <a:gd name="connsiteX6" fmla="*/ 973862 w 1043758"/>
                <a:gd name="connsiteY6" fmla="*/ 412423 h 464683"/>
                <a:gd name="connsiteX7" fmla="*/ 1043759 w 1043758"/>
                <a:gd name="connsiteY7" fmla="*/ 0 h 464683"/>
                <a:gd name="connsiteX8" fmla="*/ 0 w 1043758"/>
                <a:gd name="connsiteY8" fmla="*/ 0 h 464683"/>
                <a:gd name="connsiteX9" fmla="*/ 69897 w 1043758"/>
                <a:gd name="connsiteY9" fmla="*/ 412423 h 464683"/>
                <a:gd name="connsiteX10" fmla="*/ 69897 w 1043758"/>
                <a:gd name="connsiteY10" fmla="*/ 412261 h 46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3758" h="464683">
                  <a:moveTo>
                    <a:pt x="69897" y="412261"/>
                  </a:moveTo>
                  <a:cubicBezTo>
                    <a:pt x="74913" y="442679"/>
                    <a:pt x="100800" y="464684"/>
                    <a:pt x="131380" y="464684"/>
                  </a:cubicBezTo>
                  <a:lnTo>
                    <a:pt x="540729" y="464684"/>
                  </a:lnTo>
                  <a:lnTo>
                    <a:pt x="542347" y="464684"/>
                  </a:lnTo>
                  <a:lnTo>
                    <a:pt x="543965" y="464684"/>
                  </a:lnTo>
                  <a:lnTo>
                    <a:pt x="912379" y="464684"/>
                  </a:lnTo>
                  <a:cubicBezTo>
                    <a:pt x="943121" y="464684"/>
                    <a:pt x="969008" y="442679"/>
                    <a:pt x="973862" y="412423"/>
                  </a:cubicBezTo>
                  <a:lnTo>
                    <a:pt x="1043759" y="0"/>
                  </a:lnTo>
                  <a:lnTo>
                    <a:pt x="0" y="0"/>
                  </a:lnTo>
                  <a:lnTo>
                    <a:pt x="69897" y="412423"/>
                  </a:lnTo>
                  <a:lnTo>
                    <a:pt x="69897" y="412261"/>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110" name="Freeform: Shape 109">
              <a:extLst>
                <a:ext uri="{FF2B5EF4-FFF2-40B4-BE49-F238E27FC236}">
                  <a16:creationId xmlns:a16="http://schemas.microsoft.com/office/drawing/2014/main" id="{B0177A22-A97B-1B5D-4592-532AA5BC962B}"/>
                </a:ext>
              </a:extLst>
            </p:cNvPr>
            <p:cNvSpPr/>
            <p:nvPr/>
          </p:nvSpPr>
          <p:spPr>
            <a:xfrm>
              <a:off x="3354080" y="4630979"/>
              <a:ext cx="433133" cy="629070"/>
            </a:xfrm>
            <a:custGeom>
              <a:avLst/>
              <a:gdLst>
                <a:gd name="connsiteX0" fmla="*/ 423264 w 433133"/>
                <a:gd name="connsiteY0" fmla="*/ 77501 h 629070"/>
                <a:gd name="connsiteX1" fmla="*/ 192054 w 433133"/>
                <a:gd name="connsiteY1" fmla="*/ 28962 h 629070"/>
                <a:gd name="connsiteX2" fmla="*/ 59056 w 433133"/>
                <a:gd name="connsiteY2" fmla="*/ 34463 h 629070"/>
                <a:gd name="connsiteX3" fmla="*/ 59056 w 433133"/>
                <a:gd name="connsiteY3" fmla="*/ 0 h 629070"/>
                <a:gd name="connsiteX4" fmla="*/ 0 w 433133"/>
                <a:gd name="connsiteY4" fmla="*/ 0 h 629070"/>
                <a:gd name="connsiteX5" fmla="*/ 0 w 433133"/>
                <a:gd name="connsiteY5" fmla="*/ 629071 h 629070"/>
                <a:gd name="connsiteX6" fmla="*/ 59218 w 433133"/>
                <a:gd name="connsiteY6" fmla="*/ 629071 h 629070"/>
                <a:gd name="connsiteX7" fmla="*/ 59218 w 433133"/>
                <a:gd name="connsiteY7" fmla="*/ 333142 h 629070"/>
                <a:gd name="connsiteX8" fmla="*/ 217295 w 433133"/>
                <a:gd name="connsiteY8" fmla="*/ 318095 h 629070"/>
                <a:gd name="connsiteX9" fmla="*/ 391713 w 433133"/>
                <a:gd name="connsiteY9" fmla="*/ 362428 h 629070"/>
                <a:gd name="connsiteX10" fmla="*/ 433133 w 433133"/>
                <a:gd name="connsiteY10" fmla="*/ 395111 h 629070"/>
                <a:gd name="connsiteX11" fmla="*/ 433133 w 433133"/>
                <a:gd name="connsiteY11" fmla="*/ 85268 h 629070"/>
                <a:gd name="connsiteX12" fmla="*/ 423264 w 433133"/>
                <a:gd name="connsiteY12" fmla="*/ 77501 h 62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3133" h="629070">
                  <a:moveTo>
                    <a:pt x="423264" y="77501"/>
                  </a:moveTo>
                  <a:cubicBezTo>
                    <a:pt x="417924" y="73295"/>
                    <a:pt x="289618" y="-26535"/>
                    <a:pt x="192054" y="28962"/>
                  </a:cubicBezTo>
                  <a:cubicBezTo>
                    <a:pt x="139632" y="58733"/>
                    <a:pt x="83973" y="44009"/>
                    <a:pt x="59056" y="34463"/>
                  </a:cubicBezTo>
                  <a:lnTo>
                    <a:pt x="59056" y="0"/>
                  </a:lnTo>
                  <a:lnTo>
                    <a:pt x="0" y="0"/>
                  </a:lnTo>
                  <a:lnTo>
                    <a:pt x="0" y="629071"/>
                  </a:lnTo>
                  <a:lnTo>
                    <a:pt x="59218" y="629071"/>
                  </a:lnTo>
                  <a:lnTo>
                    <a:pt x="59218" y="333142"/>
                  </a:lnTo>
                  <a:cubicBezTo>
                    <a:pt x="96917" y="344144"/>
                    <a:pt x="157429" y="352072"/>
                    <a:pt x="217295" y="318095"/>
                  </a:cubicBezTo>
                  <a:cubicBezTo>
                    <a:pt x="273600" y="286221"/>
                    <a:pt x="362266" y="339290"/>
                    <a:pt x="391713" y="362428"/>
                  </a:cubicBezTo>
                  <a:lnTo>
                    <a:pt x="433133" y="395111"/>
                  </a:lnTo>
                  <a:lnTo>
                    <a:pt x="433133" y="85268"/>
                  </a:lnTo>
                  <a:lnTo>
                    <a:pt x="423264" y="77501"/>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grpSp>
      <p:grpSp>
        <p:nvGrpSpPr>
          <p:cNvPr id="111" name="Graphic 2">
            <a:extLst>
              <a:ext uri="{FF2B5EF4-FFF2-40B4-BE49-F238E27FC236}">
                <a16:creationId xmlns:a16="http://schemas.microsoft.com/office/drawing/2014/main" id="{EA084E44-D8E6-BC98-91DA-26DAAFAD4C0D}"/>
              </a:ext>
            </a:extLst>
          </p:cNvPr>
          <p:cNvGrpSpPr/>
          <p:nvPr/>
        </p:nvGrpSpPr>
        <p:grpSpPr>
          <a:xfrm>
            <a:off x="22279140" y="4728646"/>
            <a:ext cx="1020651" cy="946760"/>
            <a:chOff x="2376982" y="4630979"/>
            <a:chExt cx="1410231" cy="1308136"/>
          </a:xfrm>
          <a:solidFill>
            <a:schemeClr val="accent1"/>
          </a:solidFill>
        </p:grpSpPr>
        <p:sp>
          <p:nvSpPr>
            <p:cNvPr id="112" name="Freeform: Shape 111">
              <a:extLst>
                <a:ext uri="{FF2B5EF4-FFF2-40B4-BE49-F238E27FC236}">
                  <a16:creationId xmlns:a16="http://schemas.microsoft.com/office/drawing/2014/main" id="{54CD0F73-6DAA-319C-35AD-E9E8D80EBEED}"/>
                </a:ext>
              </a:extLst>
            </p:cNvPr>
            <p:cNvSpPr/>
            <p:nvPr/>
          </p:nvSpPr>
          <p:spPr>
            <a:xfrm>
              <a:off x="2650744" y="4969945"/>
              <a:ext cx="587326" cy="290103"/>
            </a:xfrm>
            <a:custGeom>
              <a:avLst/>
              <a:gdLst>
                <a:gd name="connsiteX0" fmla="*/ 587165 w 587326"/>
                <a:gd name="connsiteY0" fmla="*/ 139632 h 290103"/>
                <a:gd name="connsiteX1" fmla="*/ 447533 w 587326"/>
                <a:gd name="connsiteY1" fmla="*/ 0 h 290103"/>
                <a:gd name="connsiteX2" fmla="*/ 139632 w 587326"/>
                <a:gd name="connsiteY2" fmla="*/ 0 h 290103"/>
                <a:gd name="connsiteX3" fmla="*/ 0 w 587326"/>
                <a:gd name="connsiteY3" fmla="*/ 139632 h 290103"/>
                <a:gd name="connsiteX4" fmla="*/ 0 w 587326"/>
                <a:gd name="connsiteY4" fmla="*/ 290104 h 290103"/>
                <a:gd name="connsiteX5" fmla="*/ 587327 w 587326"/>
                <a:gd name="connsiteY5" fmla="*/ 290104 h 290103"/>
                <a:gd name="connsiteX6" fmla="*/ 587327 w 587326"/>
                <a:gd name="connsiteY6" fmla="*/ 139632 h 290103"/>
                <a:gd name="connsiteX7" fmla="*/ 587165 w 587326"/>
                <a:gd name="connsiteY7" fmla="*/ 139632 h 29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326" h="290103">
                  <a:moveTo>
                    <a:pt x="587165" y="139632"/>
                  </a:moveTo>
                  <a:cubicBezTo>
                    <a:pt x="587165" y="62616"/>
                    <a:pt x="524387" y="0"/>
                    <a:pt x="447533" y="0"/>
                  </a:cubicBezTo>
                  <a:lnTo>
                    <a:pt x="139632" y="0"/>
                  </a:lnTo>
                  <a:cubicBezTo>
                    <a:pt x="62616" y="0"/>
                    <a:pt x="0" y="62778"/>
                    <a:pt x="0" y="139632"/>
                  </a:cubicBezTo>
                  <a:lnTo>
                    <a:pt x="0" y="290104"/>
                  </a:lnTo>
                  <a:lnTo>
                    <a:pt x="587327" y="290104"/>
                  </a:lnTo>
                  <a:lnTo>
                    <a:pt x="587327" y="139632"/>
                  </a:lnTo>
                  <a:lnTo>
                    <a:pt x="587165" y="139632"/>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113" name="Freeform: Shape 112">
              <a:extLst>
                <a:ext uri="{FF2B5EF4-FFF2-40B4-BE49-F238E27FC236}">
                  <a16:creationId xmlns:a16="http://schemas.microsoft.com/office/drawing/2014/main" id="{FC2A87EC-FACC-C923-6474-95A001D7AEE3}"/>
                </a:ext>
              </a:extLst>
            </p:cNvPr>
            <p:cNvSpPr/>
            <p:nvPr/>
          </p:nvSpPr>
          <p:spPr>
            <a:xfrm>
              <a:off x="2804290" y="4631140"/>
              <a:ext cx="280234" cy="280234"/>
            </a:xfrm>
            <a:custGeom>
              <a:avLst/>
              <a:gdLst>
                <a:gd name="connsiteX0" fmla="*/ 280234 w 280234"/>
                <a:gd name="connsiteY0" fmla="*/ 140117 h 280234"/>
                <a:gd name="connsiteX1" fmla="*/ 140117 w 280234"/>
                <a:gd name="connsiteY1" fmla="*/ 280234 h 280234"/>
                <a:gd name="connsiteX2" fmla="*/ 0 w 280234"/>
                <a:gd name="connsiteY2" fmla="*/ 140117 h 280234"/>
                <a:gd name="connsiteX3" fmla="*/ 140117 w 280234"/>
                <a:gd name="connsiteY3" fmla="*/ 0 h 280234"/>
                <a:gd name="connsiteX4" fmla="*/ 280234 w 280234"/>
                <a:gd name="connsiteY4" fmla="*/ 140117 h 280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34" h="280234">
                  <a:moveTo>
                    <a:pt x="280234" y="140117"/>
                  </a:moveTo>
                  <a:cubicBezTo>
                    <a:pt x="280234" y="217457"/>
                    <a:pt x="217456" y="280234"/>
                    <a:pt x="140117" y="280234"/>
                  </a:cubicBezTo>
                  <a:cubicBezTo>
                    <a:pt x="62778" y="280234"/>
                    <a:pt x="0" y="217457"/>
                    <a:pt x="0" y="140117"/>
                  </a:cubicBezTo>
                  <a:cubicBezTo>
                    <a:pt x="0" y="62616"/>
                    <a:pt x="62778" y="0"/>
                    <a:pt x="140117" y="0"/>
                  </a:cubicBezTo>
                  <a:cubicBezTo>
                    <a:pt x="217456" y="0"/>
                    <a:pt x="280234" y="62616"/>
                    <a:pt x="280234" y="140117"/>
                  </a:cubicBezTo>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114" name="Freeform: Shape 113">
              <a:extLst>
                <a:ext uri="{FF2B5EF4-FFF2-40B4-BE49-F238E27FC236}">
                  <a16:creationId xmlns:a16="http://schemas.microsoft.com/office/drawing/2014/main" id="{A5939A24-6E86-8F7C-6699-2802A619218F}"/>
                </a:ext>
              </a:extLst>
            </p:cNvPr>
            <p:cNvSpPr/>
            <p:nvPr/>
          </p:nvSpPr>
          <p:spPr>
            <a:xfrm>
              <a:off x="2376982" y="5302764"/>
              <a:ext cx="1279498" cy="128629"/>
            </a:xfrm>
            <a:custGeom>
              <a:avLst/>
              <a:gdLst>
                <a:gd name="connsiteX0" fmla="*/ 975480 w 1279498"/>
                <a:gd name="connsiteY0" fmla="*/ 809 h 128629"/>
                <a:gd name="connsiteX1" fmla="*/ 345439 w 1279498"/>
                <a:gd name="connsiteY1" fmla="*/ 809 h 128629"/>
                <a:gd name="connsiteX2" fmla="*/ 340261 w 1279498"/>
                <a:gd name="connsiteY2" fmla="*/ 0 h 128629"/>
                <a:gd name="connsiteX3" fmla="*/ 0 w 1279498"/>
                <a:gd name="connsiteY3" fmla="*/ 0 h 128629"/>
                <a:gd name="connsiteX4" fmla="*/ 0 w 1279498"/>
                <a:gd name="connsiteY4" fmla="*/ 128629 h 128629"/>
                <a:gd name="connsiteX5" fmla="*/ 90445 w 1279498"/>
                <a:gd name="connsiteY5" fmla="*/ 128629 h 128629"/>
                <a:gd name="connsiteX6" fmla="*/ 94005 w 1279498"/>
                <a:gd name="connsiteY6" fmla="*/ 128629 h 128629"/>
                <a:gd name="connsiteX7" fmla="*/ 1279499 w 1279498"/>
                <a:gd name="connsiteY7" fmla="*/ 128629 h 128629"/>
                <a:gd name="connsiteX8" fmla="*/ 1279499 w 1279498"/>
                <a:gd name="connsiteY8" fmla="*/ 162 h 128629"/>
                <a:gd name="connsiteX9" fmla="*/ 980819 w 1279498"/>
                <a:gd name="connsiteY9" fmla="*/ 162 h 128629"/>
                <a:gd name="connsiteX10" fmla="*/ 975480 w 1279498"/>
                <a:gd name="connsiteY10" fmla="*/ 809 h 128629"/>
                <a:gd name="connsiteX11" fmla="*/ 975480 w 1279498"/>
                <a:gd name="connsiteY11" fmla="*/ 809 h 12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9498" h="128629">
                  <a:moveTo>
                    <a:pt x="975480" y="809"/>
                  </a:moveTo>
                  <a:lnTo>
                    <a:pt x="345439" y="809"/>
                  </a:lnTo>
                  <a:cubicBezTo>
                    <a:pt x="343659" y="809"/>
                    <a:pt x="341717" y="647"/>
                    <a:pt x="340261" y="0"/>
                  </a:cubicBezTo>
                  <a:lnTo>
                    <a:pt x="0" y="0"/>
                  </a:lnTo>
                  <a:lnTo>
                    <a:pt x="0" y="128629"/>
                  </a:lnTo>
                  <a:lnTo>
                    <a:pt x="90445" y="128629"/>
                  </a:lnTo>
                  <a:lnTo>
                    <a:pt x="94005" y="128629"/>
                  </a:lnTo>
                  <a:lnTo>
                    <a:pt x="1279499" y="128629"/>
                  </a:lnTo>
                  <a:lnTo>
                    <a:pt x="1279499" y="162"/>
                  </a:lnTo>
                  <a:lnTo>
                    <a:pt x="980819" y="162"/>
                  </a:lnTo>
                  <a:cubicBezTo>
                    <a:pt x="979040" y="485"/>
                    <a:pt x="977260" y="809"/>
                    <a:pt x="975480" y="809"/>
                  </a:cubicBezTo>
                  <a:lnTo>
                    <a:pt x="975480" y="809"/>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115" name="Freeform: Shape 114">
              <a:extLst>
                <a:ext uri="{FF2B5EF4-FFF2-40B4-BE49-F238E27FC236}">
                  <a16:creationId xmlns:a16="http://schemas.microsoft.com/office/drawing/2014/main" id="{656D5D86-2809-6B7B-8AD0-6088C04037A4}"/>
                </a:ext>
              </a:extLst>
            </p:cNvPr>
            <p:cNvSpPr/>
            <p:nvPr/>
          </p:nvSpPr>
          <p:spPr>
            <a:xfrm>
              <a:off x="2494770" y="5474431"/>
              <a:ext cx="1043758" cy="464683"/>
            </a:xfrm>
            <a:custGeom>
              <a:avLst/>
              <a:gdLst>
                <a:gd name="connsiteX0" fmla="*/ 69897 w 1043758"/>
                <a:gd name="connsiteY0" fmla="*/ 412261 h 464683"/>
                <a:gd name="connsiteX1" fmla="*/ 131380 w 1043758"/>
                <a:gd name="connsiteY1" fmla="*/ 464684 h 464683"/>
                <a:gd name="connsiteX2" fmla="*/ 540729 w 1043758"/>
                <a:gd name="connsiteY2" fmla="*/ 464684 h 464683"/>
                <a:gd name="connsiteX3" fmla="*/ 542347 w 1043758"/>
                <a:gd name="connsiteY3" fmla="*/ 464684 h 464683"/>
                <a:gd name="connsiteX4" fmla="*/ 543965 w 1043758"/>
                <a:gd name="connsiteY4" fmla="*/ 464684 h 464683"/>
                <a:gd name="connsiteX5" fmla="*/ 912379 w 1043758"/>
                <a:gd name="connsiteY5" fmla="*/ 464684 h 464683"/>
                <a:gd name="connsiteX6" fmla="*/ 973862 w 1043758"/>
                <a:gd name="connsiteY6" fmla="*/ 412423 h 464683"/>
                <a:gd name="connsiteX7" fmla="*/ 1043759 w 1043758"/>
                <a:gd name="connsiteY7" fmla="*/ 0 h 464683"/>
                <a:gd name="connsiteX8" fmla="*/ 0 w 1043758"/>
                <a:gd name="connsiteY8" fmla="*/ 0 h 464683"/>
                <a:gd name="connsiteX9" fmla="*/ 69897 w 1043758"/>
                <a:gd name="connsiteY9" fmla="*/ 412423 h 464683"/>
                <a:gd name="connsiteX10" fmla="*/ 69897 w 1043758"/>
                <a:gd name="connsiteY10" fmla="*/ 412261 h 46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3758" h="464683">
                  <a:moveTo>
                    <a:pt x="69897" y="412261"/>
                  </a:moveTo>
                  <a:cubicBezTo>
                    <a:pt x="74913" y="442679"/>
                    <a:pt x="100800" y="464684"/>
                    <a:pt x="131380" y="464684"/>
                  </a:cubicBezTo>
                  <a:lnTo>
                    <a:pt x="540729" y="464684"/>
                  </a:lnTo>
                  <a:lnTo>
                    <a:pt x="542347" y="464684"/>
                  </a:lnTo>
                  <a:lnTo>
                    <a:pt x="543965" y="464684"/>
                  </a:lnTo>
                  <a:lnTo>
                    <a:pt x="912379" y="464684"/>
                  </a:lnTo>
                  <a:cubicBezTo>
                    <a:pt x="943121" y="464684"/>
                    <a:pt x="969008" y="442679"/>
                    <a:pt x="973862" y="412423"/>
                  </a:cubicBezTo>
                  <a:lnTo>
                    <a:pt x="1043759" y="0"/>
                  </a:lnTo>
                  <a:lnTo>
                    <a:pt x="0" y="0"/>
                  </a:lnTo>
                  <a:lnTo>
                    <a:pt x="69897" y="412423"/>
                  </a:lnTo>
                  <a:lnTo>
                    <a:pt x="69897" y="412261"/>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116" name="Freeform: Shape 115">
              <a:extLst>
                <a:ext uri="{FF2B5EF4-FFF2-40B4-BE49-F238E27FC236}">
                  <a16:creationId xmlns:a16="http://schemas.microsoft.com/office/drawing/2014/main" id="{F26AD23F-5F99-A08B-DD84-0B73C72105BB}"/>
                </a:ext>
              </a:extLst>
            </p:cNvPr>
            <p:cNvSpPr/>
            <p:nvPr/>
          </p:nvSpPr>
          <p:spPr>
            <a:xfrm>
              <a:off x="3354080" y="4630979"/>
              <a:ext cx="433133" cy="629070"/>
            </a:xfrm>
            <a:custGeom>
              <a:avLst/>
              <a:gdLst>
                <a:gd name="connsiteX0" fmla="*/ 423264 w 433133"/>
                <a:gd name="connsiteY0" fmla="*/ 77501 h 629070"/>
                <a:gd name="connsiteX1" fmla="*/ 192054 w 433133"/>
                <a:gd name="connsiteY1" fmla="*/ 28962 h 629070"/>
                <a:gd name="connsiteX2" fmla="*/ 59056 w 433133"/>
                <a:gd name="connsiteY2" fmla="*/ 34463 h 629070"/>
                <a:gd name="connsiteX3" fmla="*/ 59056 w 433133"/>
                <a:gd name="connsiteY3" fmla="*/ 0 h 629070"/>
                <a:gd name="connsiteX4" fmla="*/ 0 w 433133"/>
                <a:gd name="connsiteY4" fmla="*/ 0 h 629070"/>
                <a:gd name="connsiteX5" fmla="*/ 0 w 433133"/>
                <a:gd name="connsiteY5" fmla="*/ 629071 h 629070"/>
                <a:gd name="connsiteX6" fmla="*/ 59218 w 433133"/>
                <a:gd name="connsiteY6" fmla="*/ 629071 h 629070"/>
                <a:gd name="connsiteX7" fmla="*/ 59218 w 433133"/>
                <a:gd name="connsiteY7" fmla="*/ 333142 h 629070"/>
                <a:gd name="connsiteX8" fmla="*/ 217295 w 433133"/>
                <a:gd name="connsiteY8" fmla="*/ 318095 h 629070"/>
                <a:gd name="connsiteX9" fmla="*/ 391713 w 433133"/>
                <a:gd name="connsiteY9" fmla="*/ 362428 h 629070"/>
                <a:gd name="connsiteX10" fmla="*/ 433133 w 433133"/>
                <a:gd name="connsiteY10" fmla="*/ 395111 h 629070"/>
                <a:gd name="connsiteX11" fmla="*/ 433133 w 433133"/>
                <a:gd name="connsiteY11" fmla="*/ 85268 h 629070"/>
                <a:gd name="connsiteX12" fmla="*/ 423264 w 433133"/>
                <a:gd name="connsiteY12" fmla="*/ 77501 h 62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3133" h="629070">
                  <a:moveTo>
                    <a:pt x="423264" y="77501"/>
                  </a:moveTo>
                  <a:cubicBezTo>
                    <a:pt x="417924" y="73295"/>
                    <a:pt x="289618" y="-26535"/>
                    <a:pt x="192054" y="28962"/>
                  </a:cubicBezTo>
                  <a:cubicBezTo>
                    <a:pt x="139632" y="58733"/>
                    <a:pt x="83973" y="44009"/>
                    <a:pt x="59056" y="34463"/>
                  </a:cubicBezTo>
                  <a:lnTo>
                    <a:pt x="59056" y="0"/>
                  </a:lnTo>
                  <a:lnTo>
                    <a:pt x="0" y="0"/>
                  </a:lnTo>
                  <a:lnTo>
                    <a:pt x="0" y="629071"/>
                  </a:lnTo>
                  <a:lnTo>
                    <a:pt x="59218" y="629071"/>
                  </a:lnTo>
                  <a:lnTo>
                    <a:pt x="59218" y="333142"/>
                  </a:lnTo>
                  <a:cubicBezTo>
                    <a:pt x="96917" y="344144"/>
                    <a:pt x="157429" y="352072"/>
                    <a:pt x="217295" y="318095"/>
                  </a:cubicBezTo>
                  <a:cubicBezTo>
                    <a:pt x="273600" y="286221"/>
                    <a:pt x="362266" y="339290"/>
                    <a:pt x="391713" y="362428"/>
                  </a:cubicBezTo>
                  <a:lnTo>
                    <a:pt x="433133" y="395111"/>
                  </a:lnTo>
                  <a:lnTo>
                    <a:pt x="433133" y="85268"/>
                  </a:lnTo>
                  <a:lnTo>
                    <a:pt x="423264" y="77501"/>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grpSp>
      <p:grpSp>
        <p:nvGrpSpPr>
          <p:cNvPr id="117" name="Graphic 2">
            <a:extLst>
              <a:ext uri="{FF2B5EF4-FFF2-40B4-BE49-F238E27FC236}">
                <a16:creationId xmlns:a16="http://schemas.microsoft.com/office/drawing/2014/main" id="{2F9819E3-B511-1410-66D8-1321D5E92043}"/>
              </a:ext>
            </a:extLst>
          </p:cNvPr>
          <p:cNvGrpSpPr/>
          <p:nvPr/>
        </p:nvGrpSpPr>
        <p:grpSpPr>
          <a:xfrm>
            <a:off x="22279140" y="2308211"/>
            <a:ext cx="1020651" cy="946760"/>
            <a:chOff x="2376982" y="4630979"/>
            <a:chExt cx="1410231" cy="1308136"/>
          </a:xfrm>
          <a:solidFill>
            <a:schemeClr val="accent1"/>
          </a:solidFill>
        </p:grpSpPr>
        <p:sp>
          <p:nvSpPr>
            <p:cNvPr id="118" name="Freeform: Shape 117">
              <a:extLst>
                <a:ext uri="{FF2B5EF4-FFF2-40B4-BE49-F238E27FC236}">
                  <a16:creationId xmlns:a16="http://schemas.microsoft.com/office/drawing/2014/main" id="{B7807D8E-088C-C3E0-42E3-838FB8D9FEFD}"/>
                </a:ext>
              </a:extLst>
            </p:cNvPr>
            <p:cNvSpPr/>
            <p:nvPr/>
          </p:nvSpPr>
          <p:spPr>
            <a:xfrm>
              <a:off x="2650744" y="4969945"/>
              <a:ext cx="587326" cy="290103"/>
            </a:xfrm>
            <a:custGeom>
              <a:avLst/>
              <a:gdLst>
                <a:gd name="connsiteX0" fmla="*/ 587165 w 587326"/>
                <a:gd name="connsiteY0" fmla="*/ 139632 h 290103"/>
                <a:gd name="connsiteX1" fmla="*/ 447533 w 587326"/>
                <a:gd name="connsiteY1" fmla="*/ 0 h 290103"/>
                <a:gd name="connsiteX2" fmla="*/ 139632 w 587326"/>
                <a:gd name="connsiteY2" fmla="*/ 0 h 290103"/>
                <a:gd name="connsiteX3" fmla="*/ 0 w 587326"/>
                <a:gd name="connsiteY3" fmla="*/ 139632 h 290103"/>
                <a:gd name="connsiteX4" fmla="*/ 0 w 587326"/>
                <a:gd name="connsiteY4" fmla="*/ 290104 h 290103"/>
                <a:gd name="connsiteX5" fmla="*/ 587327 w 587326"/>
                <a:gd name="connsiteY5" fmla="*/ 290104 h 290103"/>
                <a:gd name="connsiteX6" fmla="*/ 587327 w 587326"/>
                <a:gd name="connsiteY6" fmla="*/ 139632 h 290103"/>
                <a:gd name="connsiteX7" fmla="*/ 587165 w 587326"/>
                <a:gd name="connsiteY7" fmla="*/ 139632 h 290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326" h="290103">
                  <a:moveTo>
                    <a:pt x="587165" y="139632"/>
                  </a:moveTo>
                  <a:cubicBezTo>
                    <a:pt x="587165" y="62616"/>
                    <a:pt x="524387" y="0"/>
                    <a:pt x="447533" y="0"/>
                  </a:cubicBezTo>
                  <a:lnTo>
                    <a:pt x="139632" y="0"/>
                  </a:lnTo>
                  <a:cubicBezTo>
                    <a:pt x="62616" y="0"/>
                    <a:pt x="0" y="62778"/>
                    <a:pt x="0" y="139632"/>
                  </a:cubicBezTo>
                  <a:lnTo>
                    <a:pt x="0" y="290104"/>
                  </a:lnTo>
                  <a:lnTo>
                    <a:pt x="587327" y="290104"/>
                  </a:lnTo>
                  <a:lnTo>
                    <a:pt x="587327" y="139632"/>
                  </a:lnTo>
                  <a:lnTo>
                    <a:pt x="587165" y="139632"/>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119" name="Freeform: Shape 118">
              <a:extLst>
                <a:ext uri="{FF2B5EF4-FFF2-40B4-BE49-F238E27FC236}">
                  <a16:creationId xmlns:a16="http://schemas.microsoft.com/office/drawing/2014/main" id="{70A43B42-91EF-FD3A-0B7C-52939BF624F3}"/>
                </a:ext>
              </a:extLst>
            </p:cNvPr>
            <p:cNvSpPr/>
            <p:nvPr/>
          </p:nvSpPr>
          <p:spPr>
            <a:xfrm>
              <a:off x="2804290" y="4631140"/>
              <a:ext cx="280234" cy="280234"/>
            </a:xfrm>
            <a:custGeom>
              <a:avLst/>
              <a:gdLst>
                <a:gd name="connsiteX0" fmla="*/ 280234 w 280234"/>
                <a:gd name="connsiteY0" fmla="*/ 140117 h 280234"/>
                <a:gd name="connsiteX1" fmla="*/ 140117 w 280234"/>
                <a:gd name="connsiteY1" fmla="*/ 280234 h 280234"/>
                <a:gd name="connsiteX2" fmla="*/ 0 w 280234"/>
                <a:gd name="connsiteY2" fmla="*/ 140117 h 280234"/>
                <a:gd name="connsiteX3" fmla="*/ 140117 w 280234"/>
                <a:gd name="connsiteY3" fmla="*/ 0 h 280234"/>
                <a:gd name="connsiteX4" fmla="*/ 280234 w 280234"/>
                <a:gd name="connsiteY4" fmla="*/ 140117 h 280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234" h="280234">
                  <a:moveTo>
                    <a:pt x="280234" y="140117"/>
                  </a:moveTo>
                  <a:cubicBezTo>
                    <a:pt x="280234" y="217457"/>
                    <a:pt x="217456" y="280234"/>
                    <a:pt x="140117" y="280234"/>
                  </a:cubicBezTo>
                  <a:cubicBezTo>
                    <a:pt x="62778" y="280234"/>
                    <a:pt x="0" y="217457"/>
                    <a:pt x="0" y="140117"/>
                  </a:cubicBezTo>
                  <a:cubicBezTo>
                    <a:pt x="0" y="62616"/>
                    <a:pt x="62778" y="0"/>
                    <a:pt x="140117" y="0"/>
                  </a:cubicBezTo>
                  <a:cubicBezTo>
                    <a:pt x="217456" y="0"/>
                    <a:pt x="280234" y="62616"/>
                    <a:pt x="280234" y="140117"/>
                  </a:cubicBezTo>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120" name="Freeform: Shape 119">
              <a:extLst>
                <a:ext uri="{FF2B5EF4-FFF2-40B4-BE49-F238E27FC236}">
                  <a16:creationId xmlns:a16="http://schemas.microsoft.com/office/drawing/2014/main" id="{599025B9-F98F-CC0D-2A8E-D17E1283389E}"/>
                </a:ext>
              </a:extLst>
            </p:cNvPr>
            <p:cNvSpPr/>
            <p:nvPr/>
          </p:nvSpPr>
          <p:spPr>
            <a:xfrm>
              <a:off x="2376982" y="5302764"/>
              <a:ext cx="1279498" cy="128629"/>
            </a:xfrm>
            <a:custGeom>
              <a:avLst/>
              <a:gdLst>
                <a:gd name="connsiteX0" fmla="*/ 975480 w 1279498"/>
                <a:gd name="connsiteY0" fmla="*/ 809 h 128629"/>
                <a:gd name="connsiteX1" fmla="*/ 345439 w 1279498"/>
                <a:gd name="connsiteY1" fmla="*/ 809 h 128629"/>
                <a:gd name="connsiteX2" fmla="*/ 340261 w 1279498"/>
                <a:gd name="connsiteY2" fmla="*/ 0 h 128629"/>
                <a:gd name="connsiteX3" fmla="*/ 0 w 1279498"/>
                <a:gd name="connsiteY3" fmla="*/ 0 h 128629"/>
                <a:gd name="connsiteX4" fmla="*/ 0 w 1279498"/>
                <a:gd name="connsiteY4" fmla="*/ 128629 h 128629"/>
                <a:gd name="connsiteX5" fmla="*/ 90445 w 1279498"/>
                <a:gd name="connsiteY5" fmla="*/ 128629 h 128629"/>
                <a:gd name="connsiteX6" fmla="*/ 94005 w 1279498"/>
                <a:gd name="connsiteY6" fmla="*/ 128629 h 128629"/>
                <a:gd name="connsiteX7" fmla="*/ 1279499 w 1279498"/>
                <a:gd name="connsiteY7" fmla="*/ 128629 h 128629"/>
                <a:gd name="connsiteX8" fmla="*/ 1279499 w 1279498"/>
                <a:gd name="connsiteY8" fmla="*/ 162 h 128629"/>
                <a:gd name="connsiteX9" fmla="*/ 980819 w 1279498"/>
                <a:gd name="connsiteY9" fmla="*/ 162 h 128629"/>
                <a:gd name="connsiteX10" fmla="*/ 975480 w 1279498"/>
                <a:gd name="connsiteY10" fmla="*/ 809 h 128629"/>
                <a:gd name="connsiteX11" fmla="*/ 975480 w 1279498"/>
                <a:gd name="connsiteY11" fmla="*/ 809 h 128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9498" h="128629">
                  <a:moveTo>
                    <a:pt x="975480" y="809"/>
                  </a:moveTo>
                  <a:lnTo>
                    <a:pt x="345439" y="809"/>
                  </a:lnTo>
                  <a:cubicBezTo>
                    <a:pt x="343659" y="809"/>
                    <a:pt x="341717" y="647"/>
                    <a:pt x="340261" y="0"/>
                  </a:cubicBezTo>
                  <a:lnTo>
                    <a:pt x="0" y="0"/>
                  </a:lnTo>
                  <a:lnTo>
                    <a:pt x="0" y="128629"/>
                  </a:lnTo>
                  <a:lnTo>
                    <a:pt x="90445" y="128629"/>
                  </a:lnTo>
                  <a:lnTo>
                    <a:pt x="94005" y="128629"/>
                  </a:lnTo>
                  <a:lnTo>
                    <a:pt x="1279499" y="128629"/>
                  </a:lnTo>
                  <a:lnTo>
                    <a:pt x="1279499" y="162"/>
                  </a:lnTo>
                  <a:lnTo>
                    <a:pt x="980819" y="162"/>
                  </a:lnTo>
                  <a:cubicBezTo>
                    <a:pt x="979040" y="485"/>
                    <a:pt x="977260" y="809"/>
                    <a:pt x="975480" y="809"/>
                  </a:cubicBezTo>
                  <a:lnTo>
                    <a:pt x="975480" y="809"/>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121" name="Freeform: Shape 120">
              <a:extLst>
                <a:ext uri="{FF2B5EF4-FFF2-40B4-BE49-F238E27FC236}">
                  <a16:creationId xmlns:a16="http://schemas.microsoft.com/office/drawing/2014/main" id="{F9623226-529C-F31F-CC12-A11E959149C8}"/>
                </a:ext>
              </a:extLst>
            </p:cNvPr>
            <p:cNvSpPr/>
            <p:nvPr/>
          </p:nvSpPr>
          <p:spPr>
            <a:xfrm>
              <a:off x="2494770" y="5474431"/>
              <a:ext cx="1043758" cy="464683"/>
            </a:xfrm>
            <a:custGeom>
              <a:avLst/>
              <a:gdLst>
                <a:gd name="connsiteX0" fmla="*/ 69897 w 1043758"/>
                <a:gd name="connsiteY0" fmla="*/ 412261 h 464683"/>
                <a:gd name="connsiteX1" fmla="*/ 131380 w 1043758"/>
                <a:gd name="connsiteY1" fmla="*/ 464684 h 464683"/>
                <a:gd name="connsiteX2" fmla="*/ 540729 w 1043758"/>
                <a:gd name="connsiteY2" fmla="*/ 464684 h 464683"/>
                <a:gd name="connsiteX3" fmla="*/ 542347 w 1043758"/>
                <a:gd name="connsiteY3" fmla="*/ 464684 h 464683"/>
                <a:gd name="connsiteX4" fmla="*/ 543965 w 1043758"/>
                <a:gd name="connsiteY4" fmla="*/ 464684 h 464683"/>
                <a:gd name="connsiteX5" fmla="*/ 912379 w 1043758"/>
                <a:gd name="connsiteY5" fmla="*/ 464684 h 464683"/>
                <a:gd name="connsiteX6" fmla="*/ 973862 w 1043758"/>
                <a:gd name="connsiteY6" fmla="*/ 412423 h 464683"/>
                <a:gd name="connsiteX7" fmla="*/ 1043759 w 1043758"/>
                <a:gd name="connsiteY7" fmla="*/ 0 h 464683"/>
                <a:gd name="connsiteX8" fmla="*/ 0 w 1043758"/>
                <a:gd name="connsiteY8" fmla="*/ 0 h 464683"/>
                <a:gd name="connsiteX9" fmla="*/ 69897 w 1043758"/>
                <a:gd name="connsiteY9" fmla="*/ 412423 h 464683"/>
                <a:gd name="connsiteX10" fmla="*/ 69897 w 1043758"/>
                <a:gd name="connsiteY10" fmla="*/ 412261 h 46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3758" h="464683">
                  <a:moveTo>
                    <a:pt x="69897" y="412261"/>
                  </a:moveTo>
                  <a:cubicBezTo>
                    <a:pt x="74913" y="442679"/>
                    <a:pt x="100800" y="464684"/>
                    <a:pt x="131380" y="464684"/>
                  </a:cubicBezTo>
                  <a:lnTo>
                    <a:pt x="540729" y="464684"/>
                  </a:lnTo>
                  <a:lnTo>
                    <a:pt x="542347" y="464684"/>
                  </a:lnTo>
                  <a:lnTo>
                    <a:pt x="543965" y="464684"/>
                  </a:lnTo>
                  <a:lnTo>
                    <a:pt x="912379" y="464684"/>
                  </a:lnTo>
                  <a:cubicBezTo>
                    <a:pt x="943121" y="464684"/>
                    <a:pt x="969008" y="442679"/>
                    <a:pt x="973862" y="412423"/>
                  </a:cubicBezTo>
                  <a:lnTo>
                    <a:pt x="1043759" y="0"/>
                  </a:lnTo>
                  <a:lnTo>
                    <a:pt x="0" y="0"/>
                  </a:lnTo>
                  <a:lnTo>
                    <a:pt x="69897" y="412423"/>
                  </a:lnTo>
                  <a:lnTo>
                    <a:pt x="69897" y="412261"/>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sp>
          <p:nvSpPr>
            <p:cNvPr id="122" name="Freeform: Shape 121">
              <a:extLst>
                <a:ext uri="{FF2B5EF4-FFF2-40B4-BE49-F238E27FC236}">
                  <a16:creationId xmlns:a16="http://schemas.microsoft.com/office/drawing/2014/main" id="{28E0F1B0-594F-40D3-BB0D-7579AFA34004}"/>
                </a:ext>
              </a:extLst>
            </p:cNvPr>
            <p:cNvSpPr/>
            <p:nvPr/>
          </p:nvSpPr>
          <p:spPr>
            <a:xfrm>
              <a:off x="3354080" y="4630979"/>
              <a:ext cx="433133" cy="629070"/>
            </a:xfrm>
            <a:custGeom>
              <a:avLst/>
              <a:gdLst>
                <a:gd name="connsiteX0" fmla="*/ 423264 w 433133"/>
                <a:gd name="connsiteY0" fmla="*/ 77501 h 629070"/>
                <a:gd name="connsiteX1" fmla="*/ 192054 w 433133"/>
                <a:gd name="connsiteY1" fmla="*/ 28962 h 629070"/>
                <a:gd name="connsiteX2" fmla="*/ 59056 w 433133"/>
                <a:gd name="connsiteY2" fmla="*/ 34463 h 629070"/>
                <a:gd name="connsiteX3" fmla="*/ 59056 w 433133"/>
                <a:gd name="connsiteY3" fmla="*/ 0 h 629070"/>
                <a:gd name="connsiteX4" fmla="*/ 0 w 433133"/>
                <a:gd name="connsiteY4" fmla="*/ 0 h 629070"/>
                <a:gd name="connsiteX5" fmla="*/ 0 w 433133"/>
                <a:gd name="connsiteY5" fmla="*/ 629071 h 629070"/>
                <a:gd name="connsiteX6" fmla="*/ 59218 w 433133"/>
                <a:gd name="connsiteY6" fmla="*/ 629071 h 629070"/>
                <a:gd name="connsiteX7" fmla="*/ 59218 w 433133"/>
                <a:gd name="connsiteY7" fmla="*/ 333142 h 629070"/>
                <a:gd name="connsiteX8" fmla="*/ 217295 w 433133"/>
                <a:gd name="connsiteY8" fmla="*/ 318095 h 629070"/>
                <a:gd name="connsiteX9" fmla="*/ 391713 w 433133"/>
                <a:gd name="connsiteY9" fmla="*/ 362428 h 629070"/>
                <a:gd name="connsiteX10" fmla="*/ 433133 w 433133"/>
                <a:gd name="connsiteY10" fmla="*/ 395111 h 629070"/>
                <a:gd name="connsiteX11" fmla="*/ 433133 w 433133"/>
                <a:gd name="connsiteY11" fmla="*/ 85268 h 629070"/>
                <a:gd name="connsiteX12" fmla="*/ 423264 w 433133"/>
                <a:gd name="connsiteY12" fmla="*/ 77501 h 62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3133" h="629070">
                  <a:moveTo>
                    <a:pt x="423264" y="77501"/>
                  </a:moveTo>
                  <a:cubicBezTo>
                    <a:pt x="417924" y="73295"/>
                    <a:pt x="289618" y="-26535"/>
                    <a:pt x="192054" y="28962"/>
                  </a:cubicBezTo>
                  <a:cubicBezTo>
                    <a:pt x="139632" y="58733"/>
                    <a:pt x="83973" y="44009"/>
                    <a:pt x="59056" y="34463"/>
                  </a:cubicBezTo>
                  <a:lnTo>
                    <a:pt x="59056" y="0"/>
                  </a:lnTo>
                  <a:lnTo>
                    <a:pt x="0" y="0"/>
                  </a:lnTo>
                  <a:lnTo>
                    <a:pt x="0" y="629071"/>
                  </a:lnTo>
                  <a:lnTo>
                    <a:pt x="59218" y="629071"/>
                  </a:lnTo>
                  <a:lnTo>
                    <a:pt x="59218" y="333142"/>
                  </a:lnTo>
                  <a:cubicBezTo>
                    <a:pt x="96917" y="344144"/>
                    <a:pt x="157429" y="352072"/>
                    <a:pt x="217295" y="318095"/>
                  </a:cubicBezTo>
                  <a:cubicBezTo>
                    <a:pt x="273600" y="286221"/>
                    <a:pt x="362266" y="339290"/>
                    <a:pt x="391713" y="362428"/>
                  </a:cubicBezTo>
                  <a:lnTo>
                    <a:pt x="433133" y="395111"/>
                  </a:lnTo>
                  <a:lnTo>
                    <a:pt x="433133" y="85268"/>
                  </a:lnTo>
                  <a:lnTo>
                    <a:pt x="423264" y="77501"/>
                  </a:lnTo>
                  <a:close/>
                </a:path>
              </a:pathLst>
            </a:custGeom>
            <a:grpFill/>
            <a:ln w="1611" cap="flat">
              <a:noFill/>
              <a:prstDash val="solid"/>
              <a:miter/>
            </a:ln>
          </p:spPr>
          <p:txBody>
            <a:bodyPr rtlCol="0" anchor="ctr"/>
            <a:lstStyle/>
            <a:p>
              <a:endParaRPr lang="en-GB" dirty="0">
                <a:latin typeface="Poppins" panose="00000500000000000000" pitchFamily="2" charset="0"/>
              </a:endParaRPr>
            </a:p>
          </p:txBody>
        </p:sp>
      </p:grpSp>
      <p:sp>
        <p:nvSpPr>
          <p:cNvPr id="123" name="Right Brace 122">
            <a:extLst>
              <a:ext uri="{FF2B5EF4-FFF2-40B4-BE49-F238E27FC236}">
                <a16:creationId xmlns:a16="http://schemas.microsoft.com/office/drawing/2014/main" id="{5A6FD20E-0149-6471-5A49-89B2DA37353A}"/>
              </a:ext>
            </a:extLst>
          </p:cNvPr>
          <p:cNvSpPr/>
          <p:nvPr/>
        </p:nvSpPr>
        <p:spPr>
          <a:xfrm rot="10800000">
            <a:off x="20234791" y="927124"/>
            <a:ext cx="625664" cy="5003752"/>
          </a:xfrm>
          <a:prstGeom prst="rightBrace">
            <a:avLst>
              <a:gd name="adj1" fmla="val 55425"/>
              <a:gd name="adj2" fmla="val 50000"/>
            </a:avLst>
          </a:prstGeom>
          <a:ln w="762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Poppins" panose="00000500000000000000" pitchFamily="2" charset="0"/>
            </a:endParaRPr>
          </a:p>
        </p:txBody>
      </p:sp>
      <p:sp>
        <p:nvSpPr>
          <p:cNvPr id="124" name="TextBox 123">
            <a:extLst>
              <a:ext uri="{FF2B5EF4-FFF2-40B4-BE49-F238E27FC236}">
                <a16:creationId xmlns:a16="http://schemas.microsoft.com/office/drawing/2014/main" id="{9B0CCB47-1E52-3167-629C-37CAB27367EE}"/>
              </a:ext>
            </a:extLst>
          </p:cNvPr>
          <p:cNvSpPr txBox="1"/>
          <p:nvPr/>
        </p:nvSpPr>
        <p:spPr>
          <a:xfrm>
            <a:off x="20860455" y="1121992"/>
            <a:ext cx="2558345" cy="923330"/>
          </a:xfrm>
          <a:prstGeom prst="rect">
            <a:avLst/>
          </a:prstGeom>
          <a:noFill/>
        </p:spPr>
        <p:txBody>
          <a:bodyPr wrap="square" rtlCol="0">
            <a:spAutoFit/>
          </a:bodyPr>
          <a:lstStyle/>
          <a:p>
            <a:pPr algn="ctr"/>
            <a:r>
              <a:rPr lang="en-GB" sz="1800" dirty="0">
                <a:solidFill>
                  <a:schemeClr val="accent1"/>
                </a:solidFill>
                <a:latin typeface="Poppins Bold" panose="00000800000000000000" pitchFamily="2" charset="0"/>
                <a:ea typeface="Open Sans" panose="020B0606030504020204" pitchFamily="34" charset="0"/>
                <a:cs typeface="Poppins Bold" panose="00000800000000000000" pitchFamily="2" charset="0"/>
              </a:rPr>
              <a:t>National Competent Authorities (NCAs) </a:t>
            </a:r>
            <a:endParaRPr lang="en-GB" sz="1800" dirty="0">
              <a:solidFill>
                <a:schemeClr val="accent1"/>
              </a:solidFill>
              <a:latin typeface="Poppins Bold" panose="00000800000000000000" pitchFamily="2" charset="0"/>
              <a:cs typeface="Poppins Bold" panose="00000800000000000000" pitchFamily="2" charset="0"/>
            </a:endParaRPr>
          </a:p>
        </p:txBody>
      </p:sp>
      <p:sp>
        <p:nvSpPr>
          <p:cNvPr id="125" name="TextBox 124">
            <a:extLst>
              <a:ext uri="{FF2B5EF4-FFF2-40B4-BE49-F238E27FC236}">
                <a16:creationId xmlns:a16="http://schemas.microsoft.com/office/drawing/2014/main" id="{59432585-4089-3A25-5C18-930A45B2F28D}"/>
              </a:ext>
            </a:extLst>
          </p:cNvPr>
          <p:cNvSpPr txBox="1"/>
          <p:nvPr/>
        </p:nvSpPr>
        <p:spPr>
          <a:xfrm>
            <a:off x="16806125" y="4489118"/>
            <a:ext cx="2859296" cy="1323439"/>
          </a:xfrm>
          <a:prstGeom prst="rect">
            <a:avLst/>
          </a:prstGeom>
          <a:noFill/>
        </p:spPr>
        <p:txBody>
          <a:bodyPr wrap="square">
            <a:spAutoFit/>
          </a:bodyPr>
          <a:lstStyle/>
          <a:p>
            <a:pPr algn="ctr"/>
            <a:r>
              <a:rPr lang="en-GB" sz="2000" u="none"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Supervisory tasks to protect the </a:t>
            </a:r>
            <a:r>
              <a:rPr lang="en-GB" sz="2000" b="1" u="none"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stability</a:t>
            </a:r>
            <a:r>
              <a:rPr lang="en-GB" sz="2000" u="none"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 of the European financial system</a:t>
            </a:r>
            <a:endParaRPr lang="en-US" sz="2000" dirty="0">
              <a:solidFill>
                <a:schemeClr val="accent3">
                  <a:lumMod val="50000"/>
                </a:schemeClr>
              </a:solidFill>
            </a:endParaRPr>
          </a:p>
        </p:txBody>
      </p:sp>
    </p:spTree>
    <p:extLst>
      <p:ext uri="{BB962C8B-B14F-4D97-AF65-F5344CB8AC3E}">
        <p14:creationId xmlns:p14="http://schemas.microsoft.com/office/powerpoint/2010/main" val="8447361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AAF97AA-875F-FD6E-6609-D7FAC90DC006}"/>
              </a:ext>
            </a:extLst>
          </p:cNvPr>
          <p:cNvGrpSpPr/>
          <p:nvPr/>
        </p:nvGrpSpPr>
        <p:grpSpPr>
          <a:xfrm>
            <a:off x="955913" y="1461004"/>
            <a:ext cx="3229833" cy="2610259"/>
            <a:chOff x="955913" y="1461004"/>
            <a:chExt cx="3229833" cy="2610259"/>
          </a:xfrm>
        </p:grpSpPr>
        <p:sp>
          <p:nvSpPr>
            <p:cNvPr id="2" name="Rectangle: Rounded Corners 1">
              <a:extLst>
                <a:ext uri="{FF2B5EF4-FFF2-40B4-BE49-F238E27FC236}">
                  <a16:creationId xmlns:a16="http://schemas.microsoft.com/office/drawing/2014/main" id="{A57B27FF-9BF1-AF7C-0393-C428C7B48B9F}"/>
                </a:ext>
              </a:extLst>
            </p:cNvPr>
            <p:cNvSpPr/>
            <p:nvPr/>
          </p:nvSpPr>
          <p:spPr>
            <a:xfrm>
              <a:off x="955913" y="1461004"/>
              <a:ext cx="3229833" cy="2610259"/>
            </a:xfrm>
            <a:prstGeom prst="roundRect">
              <a:avLst>
                <a:gd name="adj" fmla="val 9783"/>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14" name="TextBox 13">
              <a:extLst>
                <a:ext uri="{FF2B5EF4-FFF2-40B4-BE49-F238E27FC236}">
                  <a16:creationId xmlns:a16="http://schemas.microsoft.com/office/drawing/2014/main" id="{1A775855-8EE0-AF8B-790A-441364A6CD30}"/>
                </a:ext>
              </a:extLst>
            </p:cNvPr>
            <p:cNvSpPr txBox="1"/>
            <p:nvPr/>
          </p:nvSpPr>
          <p:spPr>
            <a:xfrm>
              <a:off x="1238668" y="2413337"/>
              <a:ext cx="2682592" cy="1323439"/>
            </a:xfrm>
            <a:prstGeom prst="rect">
              <a:avLst/>
            </a:prstGeom>
            <a:noFill/>
          </p:spPr>
          <p:txBody>
            <a:bodyPr wrap="square" rtlCol="0">
              <a:spAutoFit/>
            </a:bodyPr>
            <a:lstStyle/>
            <a:p>
              <a:pPr algn="ctr"/>
              <a:r>
                <a:rPr lang="en-US" sz="2000" dirty="0">
                  <a:solidFill>
                    <a:schemeClr val="accent2">
                      <a:lumMod val="50000"/>
                    </a:schemeClr>
                  </a:solidFill>
                  <a:latin typeface="+mj-lt"/>
                  <a:cs typeface="Poppins Bold" panose="00000800000000000000" pitchFamily="2" charset="0"/>
                </a:rPr>
                <a:t>European Securities and Markets Authority (ESMA)</a:t>
              </a:r>
              <a:endParaRPr lang="en-US" dirty="0">
                <a:solidFill>
                  <a:schemeClr val="accent2">
                    <a:lumMod val="50000"/>
                  </a:schemeClr>
                </a:solidFill>
                <a:latin typeface="+mj-lt"/>
                <a:cs typeface="Poppins" panose="00000500000000000000" pitchFamily="2" charset="0"/>
              </a:endParaRPr>
            </a:p>
          </p:txBody>
        </p:sp>
      </p:grpSp>
      <p:grpSp>
        <p:nvGrpSpPr>
          <p:cNvPr id="34" name="Group 33">
            <a:extLst>
              <a:ext uri="{FF2B5EF4-FFF2-40B4-BE49-F238E27FC236}">
                <a16:creationId xmlns:a16="http://schemas.microsoft.com/office/drawing/2014/main" id="{F80A5C80-BBAE-B54D-F9DA-AA7F35D1AE5E}"/>
              </a:ext>
            </a:extLst>
          </p:cNvPr>
          <p:cNvGrpSpPr/>
          <p:nvPr/>
        </p:nvGrpSpPr>
        <p:grpSpPr>
          <a:xfrm>
            <a:off x="4481083" y="1461004"/>
            <a:ext cx="3229833" cy="2610259"/>
            <a:chOff x="4481083" y="1461004"/>
            <a:chExt cx="3229833" cy="2610259"/>
          </a:xfrm>
        </p:grpSpPr>
        <p:sp>
          <p:nvSpPr>
            <p:cNvPr id="3" name="Rectangle: Rounded Corners 2">
              <a:extLst>
                <a:ext uri="{FF2B5EF4-FFF2-40B4-BE49-F238E27FC236}">
                  <a16:creationId xmlns:a16="http://schemas.microsoft.com/office/drawing/2014/main" id="{139392A7-8AC7-A088-4566-AC838971BDFC}"/>
                </a:ext>
              </a:extLst>
            </p:cNvPr>
            <p:cNvSpPr/>
            <p:nvPr/>
          </p:nvSpPr>
          <p:spPr>
            <a:xfrm>
              <a:off x="4481083" y="1461004"/>
              <a:ext cx="3229833" cy="2610259"/>
            </a:xfrm>
            <a:prstGeom prst="roundRect">
              <a:avLst>
                <a:gd name="adj" fmla="val 9783"/>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15" name="TextBox 14">
              <a:extLst>
                <a:ext uri="{FF2B5EF4-FFF2-40B4-BE49-F238E27FC236}">
                  <a16:creationId xmlns:a16="http://schemas.microsoft.com/office/drawing/2014/main" id="{2885CB18-487D-CEAA-E454-39F5D2A75E0E}"/>
                </a:ext>
              </a:extLst>
            </p:cNvPr>
            <p:cNvSpPr txBox="1"/>
            <p:nvPr/>
          </p:nvSpPr>
          <p:spPr>
            <a:xfrm>
              <a:off x="4731026" y="2413337"/>
              <a:ext cx="2693503" cy="707886"/>
            </a:xfrm>
            <a:prstGeom prst="rect">
              <a:avLst/>
            </a:prstGeom>
            <a:noFill/>
          </p:spPr>
          <p:txBody>
            <a:bodyPr wrap="square" rtlCol="0">
              <a:spAutoFit/>
            </a:bodyPr>
            <a:lstStyle/>
            <a:p>
              <a:pPr algn="ctr"/>
              <a:r>
                <a:rPr lang="en-US" sz="2000" dirty="0">
                  <a:solidFill>
                    <a:schemeClr val="accent2">
                      <a:lumMod val="50000"/>
                    </a:schemeClr>
                  </a:solidFill>
                  <a:latin typeface="+mj-lt"/>
                  <a:cs typeface="Poppins Bold" panose="00000800000000000000" pitchFamily="2" charset="0"/>
                </a:rPr>
                <a:t>European Banking Authority (EBA)</a:t>
              </a:r>
              <a:endParaRPr lang="en-US" dirty="0">
                <a:solidFill>
                  <a:schemeClr val="accent2">
                    <a:lumMod val="50000"/>
                  </a:schemeClr>
                </a:solidFill>
                <a:latin typeface="+mj-lt"/>
                <a:cs typeface="Poppins" panose="00000500000000000000" pitchFamily="2" charset="0"/>
              </a:endParaRPr>
            </a:p>
          </p:txBody>
        </p:sp>
      </p:grpSp>
      <p:grpSp>
        <p:nvGrpSpPr>
          <p:cNvPr id="35" name="Group 34">
            <a:extLst>
              <a:ext uri="{FF2B5EF4-FFF2-40B4-BE49-F238E27FC236}">
                <a16:creationId xmlns:a16="http://schemas.microsoft.com/office/drawing/2014/main" id="{18B1D393-C3FE-C56B-1184-4EF83BA6CC0A}"/>
              </a:ext>
            </a:extLst>
          </p:cNvPr>
          <p:cNvGrpSpPr/>
          <p:nvPr/>
        </p:nvGrpSpPr>
        <p:grpSpPr>
          <a:xfrm>
            <a:off x="8002738" y="1461004"/>
            <a:ext cx="3229833" cy="2610259"/>
            <a:chOff x="8002738" y="1461004"/>
            <a:chExt cx="3229833" cy="2610259"/>
          </a:xfrm>
        </p:grpSpPr>
        <p:sp>
          <p:nvSpPr>
            <p:cNvPr id="4" name="Rectangle: Rounded Corners 3">
              <a:extLst>
                <a:ext uri="{FF2B5EF4-FFF2-40B4-BE49-F238E27FC236}">
                  <a16:creationId xmlns:a16="http://schemas.microsoft.com/office/drawing/2014/main" id="{BB6EDBA5-2C1D-460D-7DAF-0B88A19E1B97}"/>
                </a:ext>
              </a:extLst>
            </p:cNvPr>
            <p:cNvSpPr/>
            <p:nvPr/>
          </p:nvSpPr>
          <p:spPr>
            <a:xfrm>
              <a:off x="8002738" y="1461004"/>
              <a:ext cx="3229833" cy="2610259"/>
            </a:xfrm>
            <a:prstGeom prst="roundRect">
              <a:avLst>
                <a:gd name="adj" fmla="val 9783"/>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16" name="TextBox 15">
              <a:extLst>
                <a:ext uri="{FF2B5EF4-FFF2-40B4-BE49-F238E27FC236}">
                  <a16:creationId xmlns:a16="http://schemas.microsoft.com/office/drawing/2014/main" id="{50ED21F9-1B55-07B4-AC6B-858AEF18321E}"/>
                </a:ext>
              </a:extLst>
            </p:cNvPr>
            <p:cNvSpPr txBox="1"/>
            <p:nvPr/>
          </p:nvSpPr>
          <p:spPr>
            <a:xfrm>
              <a:off x="8134632" y="2413337"/>
              <a:ext cx="2965490" cy="1323439"/>
            </a:xfrm>
            <a:prstGeom prst="rect">
              <a:avLst/>
            </a:prstGeom>
            <a:noFill/>
          </p:spPr>
          <p:txBody>
            <a:bodyPr wrap="square" rtlCol="0">
              <a:spAutoFit/>
            </a:bodyPr>
            <a:lstStyle/>
            <a:p>
              <a:pPr algn="ctr"/>
              <a:r>
                <a:rPr lang="en-US" sz="2000" dirty="0">
                  <a:solidFill>
                    <a:schemeClr val="accent2">
                      <a:lumMod val="50000"/>
                    </a:schemeClr>
                  </a:solidFill>
                  <a:latin typeface="+mj-lt"/>
                  <a:cs typeface="Poppins Bold" panose="00000800000000000000" pitchFamily="2" charset="0"/>
                </a:rPr>
                <a:t>European Insurance and Occupational Pensions Authority (EIOPA)</a:t>
              </a:r>
              <a:endParaRPr lang="en-US" dirty="0">
                <a:solidFill>
                  <a:schemeClr val="accent2">
                    <a:lumMod val="50000"/>
                  </a:schemeClr>
                </a:solidFill>
                <a:latin typeface="+mj-lt"/>
                <a:cs typeface="Poppins" panose="00000500000000000000" pitchFamily="2" charset="0"/>
              </a:endParaRPr>
            </a:p>
          </p:txBody>
        </p:sp>
      </p:grpSp>
      <p:grpSp>
        <p:nvGrpSpPr>
          <p:cNvPr id="31" name="Group 30">
            <a:extLst>
              <a:ext uri="{FF2B5EF4-FFF2-40B4-BE49-F238E27FC236}">
                <a16:creationId xmlns:a16="http://schemas.microsoft.com/office/drawing/2014/main" id="{103D6CD9-D8DC-56F0-FCE3-530F948E213B}"/>
              </a:ext>
            </a:extLst>
          </p:cNvPr>
          <p:cNvGrpSpPr/>
          <p:nvPr/>
        </p:nvGrpSpPr>
        <p:grpSpPr>
          <a:xfrm>
            <a:off x="5373335" y="768220"/>
            <a:ext cx="1390154" cy="1390154"/>
            <a:chOff x="5373335" y="768220"/>
            <a:chExt cx="1390154" cy="1390154"/>
          </a:xfrm>
        </p:grpSpPr>
        <p:sp>
          <p:nvSpPr>
            <p:cNvPr id="19" name="Oval 18">
              <a:extLst>
                <a:ext uri="{FF2B5EF4-FFF2-40B4-BE49-F238E27FC236}">
                  <a16:creationId xmlns:a16="http://schemas.microsoft.com/office/drawing/2014/main" id="{11AF8764-6D72-57C8-B8E9-DB78E948B877}"/>
                </a:ext>
              </a:extLst>
            </p:cNvPr>
            <p:cNvSpPr/>
            <p:nvPr/>
          </p:nvSpPr>
          <p:spPr>
            <a:xfrm>
              <a:off x="5373335" y="768220"/>
              <a:ext cx="1390154" cy="1390154"/>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20" name="Graphic 19">
              <a:extLst>
                <a:ext uri="{FF2B5EF4-FFF2-40B4-BE49-F238E27FC236}">
                  <a16:creationId xmlns:a16="http://schemas.microsoft.com/office/drawing/2014/main" id="{0ACF221D-0722-9ECE-60F1-64B0AE5B36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72749" y="917168"/>
              <a:ext cx="991327" cy="991327"/>
            </a:xfrm>
            <a:prstGeom prst="rect">
              <a:avLst/>
            </a:prstGeom>
          </p:spPr>
        </p:pic>
      </p:grpSp>
      <p:grpSp>
        <p:nvGrpSpPr>
          <p:cNvPr id="30" name="Group 29">
            <a:extLst>
              <a:ext uri="{FF2B5EF4-FFF2-40B4-BE49-F238E27FC236}">
                <a16:creationId xmlns:a16="http://schemas.microsoft.com/office/drawing/2014/main" id="{A86E5211-59C9-3B5F-AA1C-5B51D0150304}"/>
              </a:ext>
            </a:extLst>
          </p:cNvPr>
          <p:cNvGrpSpPr/>
          <p:nvPr/>
        </p:nvGrpSpPr>
        <p:grpSpPr>
          <a:xfrm>
            <a:off x="1863270" y="760726"/>
            <a:ext cx="1390154" cy="1390154"/>
            <a:chOff x="1863270" y="760726"/>
            <a:chExt cx="1390154" cy="1390154"/>
          </a:xfrm>
        </p:grpSpPr>
        <p:sp>
          <p:nvSpPr>
            <p:cNvPr id="22" name="Oval 21">
              <a:extLst>
                <a:ext uri="{FF2B5EF4-FFF2-40B4-BE49-F238E27FC236}">
                  <a16:creationId xmlns:a16="http://schemas.microsoft.com/office/drawing/2014/main" id="{6EC234C0-9E40-5852-5F38-DBFD2C4CAF9C}"/>
                </a:ext>
              </a:extLst>
            </p:cNvPr>
            <p:cNvSpPr/>
            <p:nvPr/>
          </p:nvSpPr>
          <p:spPr>
            <a:xfrm>
              <a:off x="1863270" y="760726"/>
              <a:ext cx="1390154" cy="1390154"/>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23" name="Graphic 22">
              <a:extLst>
                <a:ext uri="{FF2B5EF4-FFF2-40B4-BE49-F238E27FC236}">
                  <a16:creationId xmlns:a16="http://schemas.microsoft.com/office/drawing/2014/main" id="{F2146973-70DD-8ADC-5C23-8928835B28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05217" y="964390"/>
              <a:ext cx="906260" cy="906260"/>
            </a:xfrm>
            <a:prstGeom prst="rect">
              <a:avLst/>
            </a:prstGeom>
          </p:spPr>
        </p:pic>
      </p:grpSp>
      <p:grpSp>
        <p:nvGrpSpPr>
          <p:cNvPr id="32" name="Group 31">
            <a:extLst>
              <a:ext uri="{FF2B5EF4-FFF2-40B4-BE49-F238E27FC236}">
                <a16:creationId xmlns:a16="http://schemas.microsoft.com/office/drawing/2014/main" id="{D56FF586-F400-FBC3-9B20-10DCA33E37E7}"/>
              </a:ext>
            </a:extLst>
          </p:cNvPr>
          <p:cNvGrpSpPr/>
          <p:nvPr/>
        </p:nvGrpSpPr>
        <p:grpSpPr>
          <a:xfrm>
            <a:off x="8922023" y="760726"/>
            <a:ext cx="1390154" cy="1390154"/>
            <a:chOff x="8922023" y="760726"/>
            <a:chExt cx="1390154" cy="1390154"/>
          </a:xfrm>
        </p:grpSpPr>
        <p:sp>
          <p:nvSpPr>
            <p:cNvPr id="25" name="Oval 24">
              <a:extLst>
                <a:ext uri="{FF2B5EF4-FFF2-40B4-BE49-F238E27FC236}">
                  <a16:creationId xmlns:a16="http://schemas.microsoft.com/office/drawing/2014/main" id="{8771D241-3E15-B352-91A0-7905540E8C13}"/>
                </a:ext>
              </a:extLst>
            </p:cNvPr>
            <p:cNvSpPr/>
            <p:nvPr/>
          </p:nvSpPr>
          <p:spPr>
            <a:xfrm>
              <a:off x="8922023" y="760726"/>
              <a:ext cx="1390154" cy="1390154"/>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26" name="Graphic 25">
              <a:extLst>
                <a:ext uri="{FF2B5EF4-FFF2-40B4-BE49-F238E27FC236}">
                  <a16:creationId xmlns:a16="http://schemas.microsoft.com/office/drawing/2014/main" id="{206F550E-14C3-0F75-F9CA-2D6B6C6E99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08580" y="898484"/>
              <a:ext cx="1017039" cy="1017039"/>
            </a:xfrm>
            <a:prstGeom prst="rect">
              <a:avLst/>
            </a:prstGeom>
          </p:spPr>
        </p:pic>
      </p:grpSp>
      <p:sp>
        <p:nvSpPr>
          <p:cNvPr id="66" name="Rectangle: Rounded Corners 65">
            <a:extLst>
              <a:ext uri="{FF2B5EF4-FFF2-40B4-BE49-F238E27FC236}">
                <a16:creationId xmlns:a16="http://schemas.microsoft.com/office/drawing/2014/main" id="{DC57BECD-0605-AC38-B267-BC3F4F759C33}"/>
              </a:ext>
            </a:extLst>
          </p:cNvPr>
          <p:cNvSpPr/>
          <p:nvPr/>
        </p:nvSpPr>
        <p:spPr>
          <a:xfrm>
            <a:off x="4481083" y="4689109"/>
            <a:ext cx="6751488" cy="1390155"/>
          </a:xfrm>
          <a:prstGeom prst="roundRect">
            <a:avLst>
              <a:gd name="adj" fmla="val 9783"/>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61" name="Rectangle: Rounded Corners 60">
            <a:extLst>
              <a:ext uri="{FF2B5EF4-FFF2-40B4-BE49-F238E27FC236}">
                <a16:creationId xmlns:a16="http://schemas.microsoft.com/office/drawing/2014/main" id="{4FD5DA2A-5C42-5405-7018-CF3E0770650B}"/>
              </a:ext>
            </a:extLst>
          </p:cNvPr>
          <p:cNvSpPr/>
          <p:nvPr/>
        </p:nvSpPr>
        <p:spPr>
          <a:xfrm>
            <a:off x="955913" y="4689109"/>
            <a:ext cx="3229833" cy="1390155"/>
          </a:xfrm>
          <a:prstGeom prst="roundRect">
            <a:avLst>
              <a:gd name="adj" fmla="val 9783"/>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grpSp>
        <p:nvGrpSpPr>
          <p:cNvPr id="85" name="Group 84">
            <a:extLst>
              <a:ext uri="{FF2B5EF4-FFF2-40B4-BE49-F238E27FC236}">
                <a16:creationId xmlns:a16="http://schemas.microsoft.com/office/drawing/2014/main" id="{937A2F64-B582-F25C-708A-E73EFD827E10}"/>
              </a:ext>
            </a:extLst>
          </p:cNvPr>
          <p:cNvGrpSpPr/>
          <p:nvPr/>
        </p:nvGrpSpPr>
        <p:grpSpPr>
          <a:xfrm>
            <a:off x="1223428" y="4924523"/>
            <a:ext cx="2810796" cy="919326"/>
            <a:chOff x="1223428" y="4924523"/>
            <a:chExt cx="2810796" cy="919326"/>
          </a:xfrm>
        </p:grpSpPr>
        <p:sp>
          <p:nvSpPr>
            <p:cNvPr id="65" name="TextBox 64">
              <a:extLst>
                <a:ext uri="{FF2B5EF4-FFF2-40B4-BE49-F238E27FC236}">
                  <a16:creationId xmlns:a16="http://schemas.microsoft.com/office/drawing/2014/main" id="{080BADFF-9CE7-8733-99D4-0F7126C68794}"/>
                </a:ext>
              </a:extLst>
            </p:cNvPr>
            <p:cNvSpPr txBox="1"/>
            <p:nvPr/>
          </p:nvSpPr>
          <p:spPr>
            <a:xfrm>
              <a:off x="2263502" y="4968688"/>
              <a:ext cx="1770722" cy="830997"/>
            </a:xfrm>
            <a:prstGeom prst="rect">
              <a:avLst/>
            </a:prstGeom>
            <a:noFill/>
          </p:spPr>
          <p:txBody>
            <a:bodyPr wrap="square" rtlCol="0">
              <a:spAutoFit/>
            </a:bodyPr>
            <a:lstStyle/>
            <a:p>
              <a:r>
                <a:rPr lang="en-US" sz="1600" dirty="0">
                  <a:solidFill>
                    <a:schemeClr val="accent3">
                      <a:lumMod val="50000"/>
                    </a:schemeClr>
                  </a:solidFill>
                  <a:latin typeface="Poppins Bold" panose="00000800000000000000" pitchFamily="2" charset="0"/>
                  <a:ea typeface="Open Sans" panose="020B0606030504020204" pitchFamily="34" charset="0"/>
                  <a:cs typeface="Poppins Bold" panose="00000800000000000000" pitchFamily="2" charset="0"/>
                </a:rPr>
                <a:t>European Systemic Risk Board (ESRB)</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pic>
          <p:nvPicPr>
            <p:cNvPr id="17" name="Graphic 16">
              <a:extLst>
                <a:ext uri="{FF2B5EF4-FFF2-40B4-BE49-F238E27FC236}">
                  <a16:creationId xmlns:a16="http://schemas.microsoft.com/office/drawing/2014/main" id="{F2DFD8ED-468B-DE88-54A5-A3A68EBDC96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23428" y="4924523"/>
              <a:ext cx="919326" cy="919326"/>
            </a:xfrm>
            <a:prstGeom prst="rect">
              <a:avLst/>
            </a:prstGeom>
          </p:spPr>
        </p:pic>
      </p:grpSp>
      <p:sp>
        <p:nvSpPr>
          <p:cNvPr id="71" name="TextBox 70">
            <a:extLst>
              <a:ext uri="{FF2B5EF4-FFF2-40B4-BE49-F238E27FC236}">
                <a16:creationId xmlns:a16="http://schemas.microsoft.com/office/drawing/2014/main" id="{B305CF19-422E-113D-41CC-5328E6E60B5B}"/>
              </a:ext>
            </a:extLst>
          </p:cNvPr>
          <p:cNvSpPr txBox="1"/>
          <p:nvPr/>
        </p:nvSpPr>
        <p:spPr>
          <a:xfrm>
            <a:off x="7645966" y="5061020"/>
            <a:ext cx="483022" cy="646331"/>
          </a:xfrm>
          <a:prstGeom prst="rect">
            <a:avLst/>
          </a:prstGeom>
          <a:noFill/>
        </p:spPr>
        <p:txBody>
          <a:bodyPr wrap="square" rtlCol="0">
            <a:spAutoFit/>
          </a:bodyPr>
          <a:lstStyle/>
          <a:p>
            <a:pPr algn="ctr"/>
            <a:r>
              <a:rPr lang="en-US" sz="3600" dirty="0">
                <a:solidFill>
                  <a:schemeClr val="accent3">
                    <a:lumMod val="50000"/>
                  </a:schemeClr>
                </a:solidFill>
                <a:latin typeface="Poppins Bold" panose="00000800000000000000" pitchFamily="2" charset="0"/>
                <a:ea typeface="Open Sans" panose="020B0606030504020204" pitchFamily="34" charset="0"/>
                <a:cs typeface="Poppins Bold" panose="00000800000000000000" pitchFamily="2" charset="0"/>
              </a:rPr>
              <a:t>+</a:t>
            </a:r>
            <a:endParaRPr lang="en-GB" sz="3600" dirty="0">
              <a:solidFill>
                <a:schemeClr val="accent3">
                  <a:lumMod val="50000"/>
                </a:schemeClr>
              </a:solidFill>
              <a:latin typeface="Poppins Bold" panose="00000800000000000000" pitchFamily="2" charset="0"/>
              <a:cs typeface="Poppins Bold" panose="00000800000000000000" pitchFamily="2" charset="0"/>
            </a:endParaRPr>
          </a:p>
        </p:txBody>
      </p:sp>
      <p:cxnSp>
        <p:nvCxnSpPr>
          <p:cNvPr id="73" name="Straight Connector 72">
            <a:extLst>
              <a:ext uri="{FF2B5EF4-FFF2-40B4-BE49-F238E27FC236}">
                <a16:creationId xmlns:a16="http://schemas.microsoft.com/office/drawing/2014/main" id="{F223D233-1D02-81DF-B87A-A4787C7457C4}"/>
              </a:ext>
            </a:extLst>
          </p:cNvPr>
          <p:cNvCxnSpPr/>
          <p:nvPr/>
        </p:nvCxnSpPr>
        <p:spPr>
          <a:xfrm>
            <a:off x="578875" y="4372525"/>
            <a:ext cx="10914926"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grpSp>
        <p:nvGrpSpPr>
          <p:cNvPr id="86" name="Group 85">
            <a:extLst>
              <a:ext uri="{FF2B5EF4-FFF2-40B4-BE49-F238E27FC236}">
                <a16:creationId xmlns:a16="http://schemas.microsoft.com/office/drawing/2014/main" id="{66AEDB90-C548-6E5D-2D39-5F637E0AEB95}"/>
              </a:ext>
            </a:extLst>
          </p:cNvPr>
          <p:cNvGrpSpPr/>
          <p:nvPr/>
        </p:nvGrpSpPr>
        <p:grpSpPr>
          <a:xfrm>
            <a:off x="4893112" y="4968688"/>
            <a:ext cx="2426867" cy="830997"/>
            <a:chOff x="4893112" y="4968688"/>
            <a:chExt cx="2426867" cy="830997"/>
          </a:xfrm>
        </p:grpSpPr>
        <p:sp>
          <p:nvSpPr>
            <p:cNvPr id="67" name="TextBox 66">
              <a:extLst>
                <a:ext uri="{FF2B5EF4-FFF2-40B4-BE49-F238E27FC236}">
                  <a16:creationId xmlns:a16="http://schemas.microsoft.com/office/drawing/2014/main" id="{B4C2FDCE-B177-1366-4E23-7AD4A54B74D8}"/>
                </a:ext>
              </a:extLst>
            </p:cNvPr>
            <p:cNvSpPr txBox="1"/>
            <p:nvPr/>
          </p:nvSpPr>
          <p:spPr>
            <a:xfrm>
              <a:off x="5772427" y="4968688"/>
              <a:ext cx="1547552" cy="830997"/>
            </a:xfrm>
            <a:prstGeom prst="rect">
              <a:avLst/>
            </a:prstGeom>
            <a:noFill/>
          </p:spPr>
          <p:txBody>
            <a:bodyPr wrap="square" rtlCol="0">
              <a:spAutoFit/>
            </a:bodyPr>
            <a:lstStyle/>
            <a:p>
              <a:r>
                <a:rPr lang="en-US" sz="1600" dirty="0">
                  <a:solidFill>
                    <a:schemeClr val="accent3">
                      <a:lumMod val="50000"/>
                    </a:schemeClr>
                  </a:solidFill>
                  <a:latin typeface="Poppins Bold" panose="00000800000000000000" pitchFamily="2" charset="0"/>
                  <a:ea typeface="Open Sans" panose="020B0606030504020204" pitchFamily="34" charset="0"/>
                  <a:cs typeface="Poppins Bold" panose="00000800000000000000" pitchFamily="2" charset="0"/>
                </a:rPr>
                <a:t>European Supervisory Authorities </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grpSp>
          <p:nvGrpSpPr>
            <p:cNvPr id="84" name="Group 83">
              <a:extLst>
                <a:ext uri="{FF2B5EF4-FFF2-40B4-BE49-F238E27FC236}">
                  <a16:creationId xmlns:a16="http://schemas.microsoft.com/office/drawing/2014/main" id="{835490AE-EB8E-4B14-CA41-EC1CD085B588}"/>
                </a:ext>
              </a:extLst>
            </p:cNvPr>
            <p:cNvGrpSpPr/>
            <p:nvPr/>
          </p:nvGrpSpPr>
          <p:grpSpPr>
            <a:xfrm>
              <a:off x="4893112" y="4996078"/>
              <a:ext cx="785589" cy="785589"/>
              <a:chOff x="4185746" y="4844887"/>
              <a:chExt cx="2191890" cy="2191890"/>
            </a:xfrm>
          </p:grpSpPr>
          <p:sp>
            <p:nvSpPr>
              <p:cNvPr id="75" name="Freeform: Shape 74">
                <a:extLst>
                  <a:ext uri="{FF2B5EF4-FFF2-40B4-BE49-F238E27FC236}">
                    <a16:creationId xmlns:a16="http://schemas.microsoft.com/office/drawing/2014/main" id="{362B2FF1-BBC7-E5EB-BE6E-71D41C7890C2}"/>
                  </a:ext>
                </a:extLst>
              </p:cNvPr>
              <p:cNvSpPr/>
              <p:nvPr/>
            </p:nvSpPr>
            <p:spPr>
              <a:xfrm>
                <a:off x="4185746" y="4844887"/>
                <a:ext cx="2191890" cy="2191890"/>
              </a:xfrm>
              <a:custGeom>
                <a:avLst/>
                <a:gdLst>
                  <a:gd name="connsiteX0" fmla="*/ 2778772 w 2778771"/>
                  <a:gd name="connsiteY0" fmla="*/ 1389386 h 2778771"/>
                  <a:gd name="connsiteX1" fmla="*/ 1389386 w 2778771"/>
                  <a:gd name="connsiteY1" fmla="*/ 2778772 h 2778771"/>
                  <a:gd name="connsiteX2" fmla="*/ 0 w 2778771"/>
                  <a:gd name="connsiteY2" fmla="*/ 1389386 h 2778771"/>
                  <a:gd name="connsiteX3" fmla="*/ 1389386 w 2778771"/>
                  <a:gd name="connsiteY3" fmla="*/ 0 h 2778771"/>
                  <a:gd name="connsiteX4" fmla="*/ 2778772 w 2778771"/>
                  <a:gd name="connsiteY4" fmla="*/ 1389386 h 2778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771" h="2778771">
                    <a:moveTo>
                      <a:pt x="2778772" y="1389386"/>
                    </a:moveTo>
                    <a:cubicBezTo>
                      <a:pt x="2778772" y="2156723"/>
                      <a:pt x="2156723" y="2778772"/>
                      <a:pt x="1389386" y="2778772"/>
                    </a:cubicBezTo>
                    <a:cubicBezTo>
                      <a:pt x="622049" y="2778772"/>
                      <a:pt x="0" y="2156723"/>
                      <a:pt x="0" y="1389386"/>
                    </a:cubicBezTo>
                    <a:cubicBezTo>
                      <a:pt x="0" y="622049"/>
                      <a:pt x="622049" y="0"/>
                      <a:pt x="1389386" y="0"/>
                    </a:cubicBezTo>
                    <a:cubicBezTo>
                      <a:pt x="2156723" y="0"/>
                      <a:pt x="2778772" y="622049"/>
                      <a:pt x="2778772" y="1389386"/>
                    </a:cubicBezTo>
                    <a:close/>
                  </a:path>
                </a:pathLst>
              </a:custGeom>
              <a:solidFill>
                <a:schemeClr val="accent3">
                  <a:lumMod val="50000"/>
                </a:schemeClr>
              </a:solidFill>
              <a:ln w="4305" cap="flat">
                <a:noFill/>
                <a:prstDash val="solid"/>
                <a:miter/>
              </a:ln>
            </p:spPr>
            <p:txBody>
              <a:bodyPr rtlCol="0" anchor="ctr"/>
              <a:lstStyle/>
              <a:p>
                <a:endParaRPr lang="en-GB" dirty="0">
                  <a:latin typeface="Poppins" panose="00000500000000000000" pitchFamily="2" charset="0"/>
                </a:endParaRPr>
              </a:p>
            </p:txBody>
          </p:sp>
          <p:sp>
            <p:nvSpPr>
              <p:cNvPr id="76" name="Freeform: Shape 75">
                <a:extLst>
                  <a:ext uri="{FF2B5EF4-FFF2-40B4-BE49-F238E27FC236}">
                    <a16:creationId xmlns:a16="http://schemas.microsoft.com/office/drawing/2014/main" id="{A8AFAFAC-9D17-FBC3-9F17-424C2BAE0D5E}"/>
                  </a:ext>
                </a:extLst>
              </p:cNvPr>
              <p:cNvSpPr/>
              <p:nvPr/>
            </p:nvSpPr>
            <p:spPr>
              <a:xfrm>
                <a:off x="5123754" y="5139192"/>
                <a:ext cx="316034" cy="302403"/>
              </a:xfrm>
              <a:custGeom>
                <a:avLst/>
                <a:gdLst>
                  <a:gd name="connsiteX0" fmla="*/ 221617 w 400652"/>
                  <a:gd name="connsiteY0" fmla="*/ 15526 h 383372"/>
                  <a:gd name="connsiteX1" fmla="*/ 258578 w 400652"/>
                  <a:gd name="connsiteY1" fmla="*/ 129213 h 383372"/>
                  <a:gd name="connsiteX2" fmla="*/ 378130 w 400652"/>
                  <a:gd name="connsiteY2" fmla="*/ 129213 h 383372"/>
                  <a:gd name="connsiteX3" fmla="*/ 391328 w 400652"/>
                  <a:gd name="connsiteY3" fmla="*/ 169883 h 383372"/>
                  <a:gd name="connsiteX4" fmla="*/ 294633 w 400652"/>
                  <a:gd name="connsiteY4" fmla="*/ 240140 h 383372"/>
                  <a:gd name="connsiteX5" fmla="*/ 331594 w 400652"/>
                  <a:gd name="connsiteY5" fmla="*/ 353827 h 383372"/>
                  <a:gd name="connsiteX6" fmla="*/ 297005 w 400652"/>
                  <a:gd name="connsiteY6" fmla="*/ 378970 h 383372"/>
                  <a:gd name="connsiteX7" fmla="*/ 200311 w 400652"/>
                  <a:gd name="connsiteY7" fmla="*/ 308714 h 383372"/>
                  <a:gd name="connsiteX8" fmla="*/ 103617 w 400652"/>
                  <a:gd name="connsiteY8" fmla="*/ 378970 h 383372"/>
                  <a:gd name="connsiteX9" fmla="*/ 69028 w 400652"/>
                  <a:gd name="connsiteY9" fmla="*/ 353827 h 383372"/>
                  <a:gd name="connsiteX10" fmla="*/ 105989 w 400652"/>
                  <a:gd name="connsiteY10" fmla="*/ 240140 h 383372"/>
                  <a:gd name="connsiteX11" fmla="*/ 9295 w 400652"/>
                  <a:gd name="connsiteY11" fmla="*/ 169883 h 383372"/>
                  <a:gd name="connsiteX12" fmla="*/ 22492 w 400652"/>
                  <a:gd name="connsiteY12" fmla="*/ 129213 h 383372"/>
                  <a:gd name="connsiteX13" fmla="*/ 142045 w 400652"/>
                  <a:gd name="connsiteY13" fmla="*/ 129213 h 383372"/>
                  <a:gd name="connsiteX14" fmla="*/ 179006 w 400652"/>
                  <a:gd name="connsiteY14" fmla="*/ 15526 h 383372"/>
                  <a:gd name="connsiteX15" fmla="*/ 221617 w 400652"/>
                  <a:gd name="connsiteY15" fmla="*/ 15526 h 38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652" h="383372">
                    <a:moveTo>
                      <a:pt x="221617" y="15526"/>
                    </a:moveTo>
                    <a:lnTo>
                      <a:pt x="258578" y="129213"/>
                    </a:lnTo>
                    <a:lnTo>
                      <a:pt x="378130" y="129213"/>
                    </a:lnTo>
                    <a:cubicBezTo>
                      <a:pt x="399910" y="129213"/>
                      <a:pt x="408967" y="157074"/>
                      <a:pt x="391328" y="169883"/>
                    </a:cubicBezTo>
                    <a:lnTo>
                      <a:pt x="294633" y="240140"/>
                    </a:lnTo>
                    <a:lnTo>
                      <a:pt x="331594" y="353827"/>
                    </a:lnTo>
                    <a:cubicBezTo>
                      <a:pt x="338323" y="374528"/>
                      <a:pt x="314645" y="391737"/>
                      <a:pt x="297005" y="378970"/>
                    </a:cubicBezTo>
                    <a:lnTo>
                      <a:pt x="200311" y="308714"/>
                    </a:lnTo>
                    <a:lnTo>
                      <a:pt x="103617" y="378970"/>
                    </a:lnTo>
                    <a:cubicBezTo>
                      <a:pt x="86021" y="391780"/>
                      <a:pt x="62300" y="374571"/>
                      <a:pt x="69028" y="353827"/>
                    </a:cubicBezTo>
                    <a:lnTo>
                      <a:pt x="105989" y="240140"/>
                    </a:lnTo>
                    <a:lnTo>
                      <a:pt x="9295" y="169883"/>
                    </a:lnTo>
                    <a:cubicBezTo>
                      <a:pt x="-8302" y="157074"/>
                      <a:pt x="755" y="129213"/>
                      <a:pt x="22492" y="129213"/>
                    </a:cubicBezTo>
                    <a:lnTo>
                      <a:pt x="142045" y="129213"/>
                    </a:lnTo>
                    <a:lnTo>
                      <a:pt x="179006" y="15526"/>
                    </a:lnTo>
                    <a:cubicBezTo>
                      <a:pt x="185604" y="-5175"/>
                      <a:pt x="214889" y="-5175"/>
                      <a:pt x="221617" y="1552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77" name="Freeform: Shape 76">
                <a:extLst>
                  <a:ext uri="{FF2B5EF4-FFF2-40B4-BE49-F238E27FC236}">
                    <a16:creationId xmlns:a16="http://schemas.microsoft.com/office/drawing/2014/main" id="{2D435F7F-B668-E335-E170-DE9C5528E068}"/>
                  </a:ext>
                </a:extLst>
              </p:cNvPr>
              <p:cNvSpPr/>
              <p:nvPr/>
            </p:nvSpPr>
            <p:spPr>
              <a:xfrm>
                <a:off x="4682450" y="5341590"/>
                <a:ext cx="312684" cy="312695"/>
              </a:xfrm>
              <a:custGeom>
                <a:avLst/>
                <a:gdLst>
                  <a:gd name="connsiteX0" fmla="*/ 67175 w 396406"/>
                  <a:gd name="connsiteY0" fmla="*/ 36942 h 396420"/>
                  <a:gd name="connsiteX1" fmla="*/ 173702 w 396406"/>
                  <a:gd name="connsiteY1" fmla="*/ 91197 h 396420"/>
                  <a:gd name="connsiteX2" fmla="*/ 258234 w 396406"/>
                  <a:gd name="connsiteY2" fmla="*/ 6665 h 396420"/>
                  <a:gd name="connsiteX3" fmla="*/ 296317 w 396406"/>
                  <a:gd name="connsiteY3" fmla="*/ 26073 h 396420"/>
                  <a:gd name="connsiteX4" fmla="*/ 277599 w 396406"/>
                  <a:gd name="connsiteY4" fmla="*/ 144159 h 396420"/>
                  <a:gd name="connsiteX5" fmla="*/ 384127 w 396406"/>
                  <a:gd name="connsiteY5" fmla="*/ 198415 h 396420"/>
                  <a:gd name="connsiteX6" fmla="*/ 377442 w 396406"/>
                  <a:gd name="connsiteY6" fmla="*/ 240638 h 396420"/>
                  <a:gd name="connsiteX7" fmla="*/ 259356 w 396406"/>
                  <a:gd name="connsiteY7" fmla="*/ 259356 h 396420"/>
                  <a:gd name="connsiteX8" fmla="*/ 240638 w 396406"/>
                  <a:gd name="connsiteY8" fmla="*/ 377442 h 396420"/>
                  <a:gd name="connsiteX9" fmla="*/ 198415 w 396406"/>
                  <a:gd name="connsiteY9" fmla="*/ 384127 h 396420"/>
                  <a:gd name="connsiteX10" fmla="*/ 144159 w 396406"/>
                  <a:gd name="connsiteY10" fmla="*/ 277599 h 396420"/>
                  <a:gd name="connsiteX11" fmla="*/ 26073 w 396406"/>
                  <a:gd name="connsiteY11" fmla="*/ 296317 h 396420"/>
                  <a:gd name="connsiteX12" fmla="*/ 6665 w 396406"/>
                  <a:gd name="connsiteY12" fmla="*/ 258234 h 396420"/>
                  <a:gd name="connsiteX13" fmla="*/ 91197 w 396406"/>
                  <a:gd name="connsiteY13" fmla="*/ 173702 h 396420"/>
                  <a:gd name="connsiteX14" fmla="*/ 36942 w 396406"/>
                  <a:gd name="connsiteY14" fmla="*/ 67175 h 396420"/>
                  <a:gd name="connsiteX15" fmla="*/ 67175 w 396406"/>
                  <a:gd name="connsiteY15" fmla="*/ 36942 h 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06" h="396420">
                    <a:moveTo>
                      <a:pt x="67175" y="36942"/>
                    </a:moveTo>
                    <a:lnTo>
                      <a:pt x="173702" y="91197"/>
                    </a:lnTo>
                    <a:lnTo>
                      <a:pt x="258234" y="6665"/>
                    </a:lnTo>
                    <a:cubicBezTo>
                      <a:pt x="273631" y="-8731"/>
                      <a:pt x="299724" y="4552"/>
                      <a:pt x="296317" y="26073"/>
                    </a:cubicBezTo>
                    <a:lnTo>
                      <a:pt x="277599" y="144159"/>
                    </a:lnTo>
                    <a:lnTo>
                      <a:pt x="384127" y="198415"/>
                    </a:lnTo>
                    <a:cubicBezTo>
                      <a:pt x="403534" y="208291"/>
                      <a:pt x="398920" y="237231"/>
                      <a:pt x="377442" y="240638"/>
                    </a:cubicBezTo>
                    <a:lnTo>
                      <a:pt x="259356" y="259356"/>
                    </a:lnTo>
                    <a:lnTo>
                      <a:pt x="240638" y="377442"/>
                    </a:lnTo>
                    <a:cubicBezTo>
                      <a:pt x="237231" y="398963"/>
                      <a:pt x="208291" y="403534"/>
                      <a:pt x="198415" y="384127"/>
                    </a:cubicBezTo>
                    <a:lnTo>
                      <a:pt x="144159" y="277599"/>
                    </a:lnTo>
                    <a:lnTo>
                      <a:pt x="26073" y="296317"/>
                    </a:lnTo>
                    <a:cubicBezTo>
                      <a:pt x="4552" y="299724"/>
                      <a:pt x="-8731" y="273631"/>
                      <a:pt x="6665" y="258234"/>
                    </a:cubicBezTo>
                    <a:lnTo>
                      <a:pt x="91197" y="173702"/>
                    </a:lnTo>
                    <a:lnTo>
                      <a:pt x="36942" y="67175"/>
                    </a:lnTo>
                    <a:cubicBezTo>
                      <a:pt x="27065" y="47767"/>
                      <a:pt x="47767" y="27065"/>
                      <a:pt x="67175" y="36942"/>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78" name="Freeform: Shape 77">
                <a:extLst>
                  <a:ext uri="{FF2B5EF4-FFF2-40B4-BE49-F238E27FC236}">
                    <a16:creationId xmlns:a16="http://schemas.microsoft.com/office/drawing/2014/main" id="{F98B5346-B50A-8E85-FEBD-26FF407879E0}"/>
                  </a:ext>
                </a:extLst>
              </p:cNvPr>
              <p:cNvSpPr/>
              <p:nvPr/>
            </p:nvSpPr>
            <p:spPr>
              <a:xfrm>
                <a:off x="4480047" y="5782735"/>
                <a:ext cx="302389" cy="316101"/>
              </a:xfrm>
              <a:custGeom>
                <a:avLst/>
                <a:gdLst>
                  <a:gd name="connsiteX0" fmla="*/ 15532 w 383354"/>
                  <a:gd name="connsiteY0" fmla="*/ 179036 h 400738"/>
                  <a:gd name="connsiteX1" fmla="*/ 129219 w 383354"/>
                  <a:gd name="connsiteY1" fmla="*/ 142075 h 400738"/>
                  <a:gd name="connsiteX2" fmla="*/ 129219 w 383354"/>
                  <a:gd name="connsiteY2" fmla="*/ 22522 h 400738"/>
                  <a:gd name="connsiteX3" fmla="*/ 169889 w 383354"/>
                  <a:gd name="connsiteY3" fmla="*/ 9325 h 400738"/>
                  <a:gd name="connsiteX4" fmla="*/ 240145 w 383354"/>
                  <a:gd name="connsiteY4" fmla="*/ 106019 h 400738"/>
                  <a:gd name="connsiteX5" fmla="*/ 353832 w 383354"/>
                  <a:gd name="connsiteY5" fmla="*/ 69058 h 400738"/>
                  <a:gd name="connsiteX6" fmla="*/ 378976 w 383354"/>
                  <a:gd name="connsiteY6" fmla="*/ 103647 h 400738"/>
                  <a:gd name="connsiteX7" fmla="*/ 308676 w 383354"/>
                  <a:gd name="connsiteY7" fmla="*/ 200427 h 400738"/>
                  <a:gd name="connsiteX8" fmla="*/ 378933 w 383354"/>
                  <a:gd name="connsiteY8" fmla="*/ 297122 h 400738"/>
                  <a:gd name="connsiteX9" fmla="*/ 353789 w 383354"/>
                  <a:gd name="connsiteY9" fmla="*/ 331711 h 400738"/>
                  <a:gd name="connsiteX10" fmla="*/ 240102 w 383354"/>
                  <a:gd name="connsiteY10" fmla="*/ 294750 h 400738"/>
                  <a:gd name="connsiteX11" fmla="*/ 169846 w 383354"/>
                  <a:gd name="connsiteY11" fmla="*/ 391444 h 400738"/>
                  <a:gd name="connsiteX12" fmla="*/ 129175 w 383354"/>
                  <a:gd name="connsiteY12" fmla="*/ 378246 h 400738"/>
                  <a:gd name="connsiteX13" fmla="*/ 129175 w 383354"/>
                  <a:gd name="connsiteY13" fmla="*/ 258694 h 400738"/>
                  <a:gd name="connsiteX14" fmla="*/ 15489 w 383354"/>
                  <a:gd name="connsiteY14" fmla="*/ 221733 h 400738"/>
                  <a:gd name="connsiteX15" fmla="*/ 15532 w 383354"/>
                  <a:gd name="connsiteY15" fmla="*/ 179036 h 4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354" h="400738">
                    <a:moveTo>
                      <a:pt x="15532" y="179036"/>
                    </a:moveTo>
                    <a:lnTo>
                      <a:pt x="129219" y="142075"/>
                    </a:lnTo>
                    <a:lnTo>
                      <a:pt x="129219" y="22522"/>
                    </a:lnTo>
                    <a:cubicBezTo>
                      <a:pt x="129219" y="742"/>
                      <a:pt x="157080" y="-8315"/>
                      <a:pt x="169889" y="9325"/>
                    </a:cubicBezTo>
                    <a:lnTo>
                      <a:pt x="240145" y="106019"/>
                    </a:lnTo>
                    <a:lnTo>
                      <a:pt x="353832" y="69058"/>
                    </a:lnTo>
                    <a:cubicBezTo>
                      <a:pt x="374534" y="62330"/>
                      <a:pt x="391742" y="86007"/>
                      <a:pt x="378976" y="103647"/>
                    </a:cubicBezTo>
                    <a:lnTo>
                      <a:pt x="308676" y="200427"/>
                    </a:lnTo>
                    <a:lnTo>
                      <a:pt x="378933" y="297122"/>
                    </a:lnTo>
                    <a:cubicBezTo>
                      <a:pt x="391742" y="314718"/>
                      <a:pt x="374534" y="338439"/>
                      <a:pt x="353789" y="331711"/>
                    </a:cubicBezTo>
                    <a:lnTo>
                      <a:pt x="240102" y="294750"/>
                    </a:lnTo>
                    <a:lnTo>
                      <a:pt x="169846" y="391444"/>
                    </a:lnTo>
                    <a:cubicBezTo>
                      <a:pt x="157036" y="409040"/>
                      <a:pt x="129175" y="399983"/>
                      <a:pt x="129175" y="378246"/>
                    </a:cubicBezTo>
                    <a:lnTo>
                      <a:pt x="129175" y="258694"/>
                    </a:lnTo>
                    <a:lnTo>
                      <a:pt x="15489" y="221733"/>
                    </a:lnTo>
                    <a:cubicBezTo>
                      <a:pt x="-5170" y="215091"/>
                      <a:pt x="-5170" y="185764"/>
                      <a:pt x="15532" y="17903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79" name="Freeform: Shape 78">
                <a:extLst>
                  <a:ext uri="{FF2B5EF4-FFF2-40B4-BE49-F238E27FC236}">
                    <a16:creationId xmlns:a16="http://schemas.microsoft.com/office/drawing/2014/main" id="{0B627FA1-AAE7-2094-7C27-4444A409D5E2}"/>
                  </a:ext>
                </a:extLst>
              </p:cNvPr>
              <p:cNvSpPr/>
              <p:nvPr/>
            </p:nvSpPr>
            <p:spPr>
              <a:xfrm>
                <a:off x="4682450" y="6227423"/>
                <a:ext cx="312695" cy="312684"/>
              </a:xfrm>
              <a:custGeom>
                <a:avLst/>
                <a:gdLst>
                  <a:gd name="connsiteX0" fmla="*/ 36942 w 396420"/>
                  <a:gd name="connsiteY0" fmla="*/ 329232 h 396406"/>
                  <a:gd name="connsiteX1" fmla="*/ 91197 w 396420"/>
                  <a:gd name="connsiteY1" fmla="*/ 222704 h 396406"/>
                  <a:gd name="connsiteX2" fmla="*/ 6665 w 396420"/>
                  <a:gd name="connsiteY2" fmla="*/ 138172 h 396406"/>
                  <a:gd name="connsiteX3" fmla="*/ 26073 w 396420"/>
                  <a:gd name="connsiteY3" fmla="*/ 100090 h 396406"/>
                  <a:gd name="connsiteX4" fmla="*/ 144159 w 396420"/>
                  <a:gd name="connsiteY4" fmla="*/ 118808 h 396406"/>
                  <a:gd name="connsiteX5" fmla="*/ 198415 w 396420"/>
                  <a:gd name="connsiteY5" fmla="*/ 12280 h 396406"/>
                  <a:gd name="connsiteX6" fmla="*/ 240638 w 396420"/>
                  <a:gd name="connsiteY6" fmla="*/ 18965 h 396406"/>
                  <a:gd name="connsiteX7" fmla="*/ 259356 w 396420"/>
                  <a:gd name="connsiteY7" fmla="*/ 137051 h 396406"/>
                  <a:gd name="connsiteX8" fmla="*/ 377442 w 396420"/>
                  <a:gd name="connsiteY8" fmla="*/ 155769 h 396406"/>
                  <a:gd name="connsiteX9" fmla="*/ 384127 w 396420"/>
                  <a:gd name="connsiteY9" fmla="*/ 197992 h 396406"/>
                  <a:gd name="connsiteX10" fmla="*/ 277599 w 396420"/>
                  <a:gd name="connsiteY10" fmla="*/ 252247 h 396406"/>
                  <a:gd name="connsiteX11" fmla="*/ 296317 w 396420"/>
                  <a:gd name="connsiteY11" fmla="*/ 370333 h 396406"/>
                  <a:gd name="connsiteX12" fmla="*/ 258234 w 396420"/>
                  <a:gd name="connsiteY12" fmla="*/ 389741 h 396406"/>
                  <a:gd name="connsiteX13" fmla="*/ 173702 w 396420"/>
                  <a:gd name="connsiteY13" fmla="*/ 305209 h 396406"/>
                  <a:gd name="connsiteX14" fmla="*/ 67175 w 396420"/>
                  <a:gd name="connsiteY14" fmla="*/ 359465 h 396406"/>
                  <a:gd name="connsiteX15" fmla="*/ 36942 w 396420"/>
                  <a:gd name="connsiteY15" fmla="*/ 329232 h 39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20" h="396406">
                    <a:moveTo>
                      <a:pt x="36942" y="329232"/>
                    </a:moveTo>
                    <a:lnTo>
                      <a:pt x="91197" y="222704"/>
                    </a:lnTo>
                    <a:lnTo>
                      <a:pt x="6665" y="138172"/>
                    </a:lnTo>
                    <a:cubicBezTo>
                      <a:pt x="-8731" y="122775"/>
                      <a:pt x="4552" y="96683"/>
                      <a:pt x="26073" y="100090"/>
                    </a:cubicBezTo>
                    <a:lnTo>
                      <a:pt x="144159" y="118808"/>
                    </a:lnTo>
                    <a:lnTo>
                      <a:pt x="198415" y="12280"/>
                    </a:lnTo>
                    <a:cubicBezTo>
                      <a:pt x="208291" y="-7128"/>
                      <a:pt x="237231" y="-2513"/>
                      <a:pt x="240638" y="18965"/>
                    </a:cubicBezTo>
                    <a:lnTo>
                      <a:pt x="259356" y="137051"/>
                    </a:lnTo>
                    <a:lnTo>
                      <a:pt x="377442" y="155769"/>
                    </a:lnTo>
                    <a:cubicBezTo>
                      <a:pt x="398963" y="159176"/>
                      <a:pt x="403534" y="188115"/>
                      <a:pt x="384127" y="197992"/>
                    </a:cubicBezTo>
                    <a:lnTo>
                      <a:pt x="277599" y="252247"/>
                    </a:lnTo>
                    <a:lnTo>
                      <a:pt x="296317" y="370333"/>
                    </a:lnTo>
                    <a:cubicBezTo>
                      <a:pt x="299724" y="391854"/>
                      <a:pt x="273631" y="405138"/>
                      <a:pt x="258234" y="389741"/>
                    </a:cubicBezTo>
                    <a:lnTo>
                      <a:pt x="173702" y="305209"/>
                    </a:lnTo>
                    <a:lnTo>
                      <a:pt x="67175" y="359465"/>
                    </a:lnTo>
                    <a:cubicBezTo>
                      <a:pt x="47767" y="369298"/>
                      <a:pt x="27065" y="348597"/>
                      <a:pt x="36942" y="329232"/>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80" name="Freeform: Shape 79">
                <a:extLst>
                  <a:ext uri="{FF2B5EF4-FFF2-40B4-BE49-F238E27FC236}">
                    <a16:creationId xmlns:a16="http://schemas.microsoft.com/office/drawing/2014/main" id="{F8495397-1F44-B697-536D-244DA6E60E2A}"/>
                  </a:ext>
                </a:extLst>
              </p:cNvPr>
              <p:cNvSpPr/>
              <p:nvPr/>
            </p:nvSpPr>
            <p:spPr>
              <a:xfrm>
                <a:off x="5123629" y="6440069"/>
                <a:ext cx="316034" cy="302403"/>
              </a:xfrm>
              <a:custGeom>
                <a:avLst/>
                <a:gdLst>
                  <a:gd name="connsiteX0" fmla="*/ 179036 w 400652"/>
                  <a:gd name="connsiteY0" fmla="*/ 367846 h 383372"/>
                  <a:gd name="connsiteX1" fmla="*/ 142075 w 400652"/>
                  <a:gd name="connsiteY1" fmla="*/ 254159 h 383372"/>
                  <a:gd name="connsiteX2" fmla="*/ 22522 w 400652"/>
                  <a:gd name="connsiteY2" fmla="*/ 254159 h 383372"/>
                  <a:gd name="connsiteX3" fmla="*/ 9325 w 400652"/>
                  <a:gd name="connsiteY3" fmla="*/ 213489 h 383372"/>
                  <a:gd name="connsiteX4" fmla="*/ 106019 w 400652"/>
                  <a:gd name="connsiteY4" fmla="*/ 143233 h 383372"/>
                  <a:gd name="connsiteX5" fmla="*/ 69058 w 400652"/>
                  <a:gd name="connsiteY5" fmla="*/ 29546 h 383372"/>
                  <a:gd name="connsiteX6" fmla="*/ 103647 w 400652"/>
                  <a:gd name="connsiteY6" fmla="*/ 4402 h 383372"/>
                  <a:gd name="connsiteX7" fmla="*/ 200341 w 400652"/>
                  <a:gd name="connsiteY7" fmla="*/ 74658 h 383372"/>
                  <a:gd name="connsiteX8" fmla="*/ 297035 w 400652"/>
                  <a:gd name="connsiteY8" fmla="*/ 4402 h 383372"/>
                  <a:gd name="connsiteX9" fmla="*/ 331624 w 400652"/>
                  <a:gd name="connsiteY9" fmla="*/ 29546 h 383372"/>
                  <a:gd name="connsiteX10" fmla="*/ 294663 w 400652"/>
                  <a:gd name="connsiteY10" fmla="*/ 143233 h 383372"/>
                  <a:gd name="connsiteX11" fmla="*/ 391357 w 400652"/>
                  <a:gd name="connsiteY11" fmla="*/ 213489 h 383372"/>
                  <a:gd name="connsiteX12" fmla="*/ 378160 w 400652"/>
                  <a:gd name="connsiteY12" fmla="*/ 254159 h 383372"/>
                  <a:gd name="connsiteX13" fmla="*/ 258608 w 400652"/>
                  <a:gd name="connsiteY13" fmla="*/ 254159 h 383372"/>
                  <a:gd name="connsiteX14" fmla="*/ 221647 w 400652"/>
                  <a:gd name="connsiteY14" fmla="*/ 367846 h 383372"/>
                  <a:gd name="connsiteX15" fmla="*/ 179036 w 400652"/>
                  <a:gd name="connsiteY15" fmla="*/ 367846 h 38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652" h="383372">
                    <a:moveTo>
                      <a:pt x="179036" y="367846"/>
                    </a:moveTo>
                    <a:lnTo>
                      <a:pt x="142075" y="254159"/>
                    </a:lnTo>
                    <a:lnTo>
                      <a:pt x="22522" y="254159"/>
                    </a:lnTo>
                    <a:cubicBezTo>
                      <a:pt x="742" y="254159"/>
                      <a:pt x="-8315" y="226298"/>
                      <a:pt x="9325" y="213489"/>
                    </a:cubicBezTo>
                    <a:lnTo>
                      <a:pt x="106019" y="143233"/>
                    </a:lnTo>
                    <a:lnTo>
                      <a:pt x="69058" y="29546"/>
                    </a:lnTo>
                    <a:cubicBezTo>
                      <a:pt x="62330" y="8844"/>
                      <a:pt x="86007" y="-8364"/>
                      <a:pt x="103647" y="4402"/>
                    </a:cubicBezTo>
                    <a:lnTo>
                      <a:pt x="200341" y="74658"/>
                    </a:lnTo>
                    <a:lnTo>
                      <a:pt x="297035" y="4402"/>
                    </a:lnTo>
                    <a:cubicBezTo>
                      <a:pt x="314632" y="-8407"/>
                      <a:pt x="338352" y="8801"/>
                      <a:pt x="331624" y="29546"/>
                    </a:cubicBezTo>
                    <a:lnTo>
                      <a:pt x="294663" y="143233"/>
                    </a:lnTo>
                    <a:lnTo>
                      <a:pt x="391357" y="213489"/>
                    </a:lnTo>
                    <a:cubicBezTo>
                      <a:pt x="408954" y="226298"/>
                      <a:pt x="399897" y="254159"/>
                      <a:pt x="378160" y="254159"/>
                    </a:cubicBezTo>
                    <a:lnTo>
                      <a:pt x="258608" y="254159"/>
                    </a:lnTo>
                    <a:lnTo>
                      <a:pt x="221647" y="367846"/>
                    </a:lnTo>
                    <a:cubicBezTo>
                      <a:pt x="215048" y="388548"/>
                      <a:pt x="185764" y="388548"/>
                      <a:pt x="179036" y="36784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81" name="Freeform: Shape 80">
                <a:extLst>
                  <a:ext uri="{FF2B5EF4-FFF2-40B4-BE49-F238E27FC236}">
                    <a16:creationId xmlns:a16="http://schemas.microsoft.com/office/drawing/2014/main" id="{5210D6A3-29B6-082F-2931-489F5627D695}"/>
                  </a:ext>
                </a:extLst>
              </p:cNvPr>
              <p:cNvSpPr/>
              <p:nvPr/>
            </p:nvSpPr>
            <p:spPr>
              <a:xfrm>
                <a:off x="5568283" y="6227378"/>
                <a:ext cx="312684" cy="312695"/>
              </a:xfrm>
              <a:custGeom>
                <a:avLst/>
                <a:gdLst>
                  <a:gd name="connsiteX0" fmla="*/ 329232 w 396406"/>
                  <a:gd name="connsiteY0" fmla="*/ 359479 h 396420"/>
                  <a:gd name="connsiteX1" fmla="*/ 222704 w 396406"/>
                  <a:gd name="connsiteY1" fmla="*/ 305223 h 396420"/>
                  <a:gd name="connsiteX2" fmla="*/ 138172 w 396406"/>
                  <a:gd name="connsiteY2" fmla="*/ 389755 h 396420"/>
                  <a:gd name="connsiteX3" fmla="*/ 100090 w 396406"/>
                  <a:gd name="connsiteY3" fmla="*/ 370347 h 396420"/>
                  <a:gd name="connsiteX4" fmla="*/ 118808 w 396406"/>
                  <a:gd name="connsiteY4" fmla="*/ 252261 h 396420"/>
                  <a:gd name="connsiteX5" fmla="*/ 12280 w 396406"/>
                  <a:gd name="connsiteY5" fmla="*/ 198005 h 396420"/>
                  <a:gd name="connsiteX6" fmla="*/ 18965 w 396406"/>
                  <a:gd name="connsiteY6" fmla="*/ 155783 h 396420"/>
                  <a:gd name="connsiteX7" fmla="*/ 137051 w 396406"/>
                  <a:gd name="connsiteY7" fmla="*/ 137065 h 396420"/>
                  <a:gd name="connsiteX8" fmla="*/ 155769 w 396406"/>
                  <a:gd name="connsiteY8" fmla="*/ 18979 h 396420"/>
                  <a:gd name="connsiteX9" fmla="*/ 197992 w 396406"/>
                  <a:gd name="connsiteY9" fmla="*/ 12294 h 396420"/>
                  <a:gd name="connsiteX10" fmla="*/ 252247 w 396406"/>
                  <a:gd name="connsiteY10" fmla="*/ 118821 h 396420"/>
                  <a:gd name="connsiteX11" fmla="*/ 370333 w 396406"/>
                  <a:gd name="connsiteY11" fmla="*/ 100104 h 396420"/>
                  <a:gd name="connsiteX12" fmla="*/ 389741 w 396406"/>
                  <a:gd name="connsiteY12" fmla="*/ 138186 h 396420"/>
                  <a:gd name="connsiteX13" fmla="*/ 305209 w 396406"/>
                  <a:gd name="connsiteY13" fmla="*/ 222718 h 396420"/>
                  <a:gd name="connsiteX14" fmla="*/ 359465 w 396406"/>
                  <a:gd name="connsiteY14" fmla="*/ 329246 h 396420"/>
                  <a:gd name="connsiteX15" fmla="*/ 329232 w 396406"/>
                  <a:gd name="connsiteY15" fmla="*/ 359479 h 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06" h="396420">
                    <a:moveTo>
                      <a:pt x="329232" y="359479"/>
                    </a:moveTo>
                    <a:lnTo>
                      <a:pt x="222704" y="305223"/>
                    </a:lnTo>
                    <a:lnTo>
                      <a:pt x="138172" y="389755"/>
                    </a:lnTo>
                    <a:cubicBezTo>
                      <a:pt x="122775" y="405152"/>
                      <a:pt x="96683" y="391868"/>
                      <a:pt x="100090" y="370347"/>
                    </a:cubicBezTo>
                    <a:lnTo>
                      <a:pt x="118808" y="252261"/>
                    </a:lnTo>
                    <a:lnTo>
                      <a:pt x="12280" y="198005"/>
                    </a:lnTo>
                    <a:cubicBezTo>
                      <a:pt x="-7128" y="188129"/>
                      <a:pt x="-2513" y="159190"/>
                      <a:pt x="18965" y="155783"/>
                    </a:cubicBezTo>
                    <a:lnTo>
                      <a:pt x="137051" y="137065"/>
                    </a:lnTo>
                    <a:lnTo>
                      <a:pt x="155769" y="18979"/>
                    </a:lnTo>
                    <a:cubicBezTo>
                      <a:pt x="159176" y="-2542"/>
                      <a:pt x="188115" y="-7114"/>
                      <a:pt x="197992" y="12294"/>
                    </a:cubicBezTo>
                    <a:lnTo>
                      <a:pt x="252247" y="118821"/>
                    </a:lnTo>
                    <a:lnTo>
                      <a:pt x="370333" y="100104"/>
                    </a:lnTo>
                    <a:cubicBezTo>
                      <a:pt x="391855" y="96696"/>
                      <a:pt x="405138" y="122789"/>
                      <a:pt x="389741" y="138186"/>
                    </a:cubicBezTo>
                    <a:lnTo>
                      <a:pt x="305209" y="222718"/>
                    </a:lnTo>
                    <a:lnTo>
                      <a:pt x="359465" y="329246"/>
                    </a:lnTo>
                    <a:cubicBezTo>
                      <a:pt x="369341" y="348653"/>
                      <a:pt x="348596" y="369355"/>
                      <a:pt x="329232" y="359479"/>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82" name="Freeform: Shape 81">
                <a:extLst>
                  <a:ext uri="{FF2B5EF4-FFF2-40B4-BE49-F238E27FC236}">
                    <a16:creationId xmlns:a16="http://schemas.microsoft.com/office/drawing/2014/main" id="{2A482AAB-9BEB-78CD-28C6-E53C7B0CCBFA}"/>
                  </a:ext>
                </a:extLst>
              </p:cNvPr>
              <p:cNvSpPr/>
              <p:nvPr/>
            </p:nvSpPr>
            <p:spPr>
              <a:xfrm>
                <a:off x="5780948" y="5782827"/>
                <a:ext cx="302389" cy="316101"/>
              </a:xfrm>
              <a:custGeom>
                <a:avLst/>
                <a:gdLst>
                  <a:gd name="connsiteX0" fmla="*/ 367823 w 383354"/>
                  <a:gd name="connsiteY0" fmla="*/ 221703 h 400738"/>
                  <a:gd name="connsiteX1" fmla="*/ 254136 w 383354"/>
                  <a:gd name="connsiteY1" fmla="*/ 258664 h 400738"/>
                  <a:gd name="connsiteX2" fmla="*/ 254136 w 383354"/>
                  <a:gd name="connsiteY2" fmla="*/ 378216 h 400738"/>
                  <a:gd name="connsiteX3" fmla="*/ 213466 w 383354"/>
                  <a:gd name="connsiteY3" fmla="*/ 391414 h 400738"/>
                  <a:gd name="connsiteX4" fmla="*/ 143209 w 383354"/>
                  <a:gd name="connsiteY4" fmla="*/ 294720 h 400738"/>
                  <a:gd name="connsiteX5" fmla="*/ 29522 w 383354"/>
                  <a:gd name="connsiteY5" fmla="*/ 331681 h 400738"/>
                  <a:gd name="connsiteX6" fmla="*/ 4378 w 383354"/>
                  <a:gd name="connsiteY6" fmla="*/ 297092 h 400738"/>
                  <a:gd name="connsiteX7" fmla="*/ 74678 w 383354"/>
                  <a:gd name="connsiteY7" fmla="*/ 200311 h 400738"/>
                  <a:gd name="connsiteX8" fmla="*/ 4421 w 383354"/>
                  <a:gd name="connsiteY8" fmla="*/ 103617 h 400738"/>
                  <a:gd name="connsiteX9" fmla="*/ 29565 w 383354"/>
                  <a:gd name="connsiteY9" fmla="*/ 69028 h 400738"/>
                  <a:gd name="connsiteX10" fmla="*/ 143252 w 383354"/>
                  <a:gd name="connsiteY10" fmla="*/ 105989 h 400738"/>
                  <a:gd name="connsiteX11" fmla="*/ 213509 w 383354"/>
                  <a:gd name="connsiteY11" fmla="*/ 9295 h 400738"/>
                  <a:gd name="connsiteX12" fmla="*/ 254179 w 383354"/>
                  <a:gd name="connsiteY12" fmla="*/ 22492 h 400738"/>
                  <a:gd name="connsiteX13" fmla="*/ 254179 w 383354"/>
                  <a:gd name="connsiteY13" fmla="*/ 142044 h 400738"/>
                  <a:gd name="connsiteX14" fmla="*/ 367866 w 383354"/>
                  <a:gd name="connsiteY14" fmla="*/ 179006 h 400738"/>
                  <a:gd name="connsiteX15" fmla="*/ 367823 w 383354"/>
                  <a:gd name="connsiteY15" fmla="*/ 221703 h 4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354" h="400738">
                    <a:moveTo>
                      <a:pt x="367823" y="221703"/>
                    </a:moveTo>
                    <a:lnTo>
                      <a:pt x="254136" y="258664"/>
                    </a:lnTo>
                    <a:lnTo>
                      <a:pt x="254136" y="378216"/>
                    </a:lnTo>
                    <a:cubicBezTo>
                      <a:pt x="254136" y="399996"/>
                      <a:pt x="226275" y="409053"/>
                      <a:pt x="213466" y="391414"/>
                    </a:cubicBezTo>
                    <a:lnTo>
                      <a:pt x="143209" y="294720"/>
                    </a:lnTo>
                    <a:lnTo>
                      <a:pt x="29522" y="331681"/>
                    </a:lnTo>
                    <a:cubicBezTo>
                      <a:pt x="8821" y="338409"/>
                      <a:pt x="-8388" y="314731"/>
                      <a:pt x="4378" y="297092"/>
                    </a:cubicBezTo>
                    <a:lnTo>
                      <a:pt x="74678" y="200311"/>
                    </a:lnTo>
                    <a:lnTo>
                      <a:pt x="4421" y="103617"/>
                    </a:lnTo>
                    <a:cubicBezTo>
                      <a:pt x="-8388" y="86021"/>
                      <a:pt x="8821" y="62300"/>
                      <a:pt x="29565" y="69028"/>
                    </a:cubicBezTo>
                    <a:lnTo>
                      <a:pt x="143252" y="105989"/>
                    </a:lnTo>
                    <a:lnTo>
                      <a:pt x="213509" y="9295"/>
                    </a:lnTo>
                    <a:cubicBezTo>
                      <a:pt x="226318" y="-8302"/>
                      <a:pt x="254179" y="755"/>
                      <a:pt x="254179" y="22492"/>
                    </a:cubicBezTo>
                    <a:lnTo>
                      <a:pt x="254179" y="142044"/>
                    </a:lnTo>
                    <a:lnTo>
                      <a:pt x="367866" y="179006"/>
                    </a:lnTo>
                    <a:cubicBezTo>
                      <a:pt x="388524" y="185648"/>
                      <a:pt x="388524" y="214975"/>
                      <a:pt x="367823" y="221703"/>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83" name="Freeform: Shape 82">
                <a:extLst>
                  <a:ext uri="{FF2B5EF4-FFF2-40B4-BE49-F238E27FC236}">
                    <a16:creationId xmlns:a16="http://schemas.microsoft.com/office/drawing/2014/main" id="{B7DC98A6-33A5-7F2E-7F63-337D41BA766E}"/>
                  </a:ext>
                </a:extLst>
              </p:cNvPr>
              <p:cNvSpPr/>
              <p:nvPr/>
            </p:nvSpPr>
            <p:spPr>
              <a:xfrm>
                <a:off x="5568238" y="5341556"/>
                <a:ext cx="312695" cy="312684"/>
              </a:xfrm>
              <a:custGeom>
                <a:avLst/>
                <a:gdLst>
                  <a:gd name="connsiteX0" fmla="*/ 359479 w 396420"/>
                  <a:gd name="connsiteY0" fmla="*/ 67175 h 396406"/>
                  <a:gd name="connsiteX1" fmla="*/ 305223 w 396420"/>
                  <a:gd name="connsiteY1" fmla="*/ 173702 h 396406"/>
                  <a:gd name="connsiteX2" fmla="*/ 389755 w 396420"/>
                  <a:gd name="connsiteY2" fmla="*/ 258234 h 396406"/>
                  <a:gd name="connsiteX3" fmla="*/ 370347 w 396420"/>
                  <a:gd name="connsiteY3" fmla="*/ 296317 h 396406"/>
                  <a:gd name="connsiteX4" fmla="*/ 252261 w 396420"/>
                  <a:gd name="connsiteY4" fmla="*/ 277599 h 396406"/>
                  <a:gd name="connsiteX5" fmla="*/ 198005 w 396420"/>
                  <a:gd name="connsiteY5" fmla="*/ 384126 h 396406"/>
                  <a:gd name="connsiteX6" fmla="*/ 155783 w 396420"/>
                  <a:gd name="connsiteY6" fmla="*/ 377441 h 396406"/>
                  <a:gd name="connsiteX7" fmla="*/ 137065 w 396420"/>
                  <a:gd name="connsiteY7" fmla="*/ 259356 h 396406"/>
                  <a:gd name="connsiteX8" fmla="*/ 18979 w 396420"/>
                  <a:gd name="connsiteY8" fmla="*/ 240638 h 396406"/>
                  <a:gd name="connsiteX9" fmla="*/ 12294 w 396420"/>
                  <a:gd name="connsiteY9" fmla="*/ 198415 h 396406"/>
                  <a:gd name="connsiteX10" fmla="*/ 118821 w 396420"/>
                  <a:gd name="connsiteY10" fmla="*/ 144159 h 396406"/>
                  <a:gd name="connsiteX11" fmla="*/ 100104 w 396420"/>
                  <a:gd name="connsiteY11" fmla="*/ 26073 h 396406"/>
                  <a:gd name="connsiteX12" fmla="*/ 138186 w 396420"/>
                  <a:gd name="connsiteY12" fmla="*/ 6665 h 396406"/>
                  <a:gd name="connsiteX13" fmla="*/ 222718 w 396420"/>
                  <a:gd name="connsiteY13" fmla="*/ 91197 h 396406"/>
                  <a:gd name="connsiteX14" fmla="*/ 329245 w 396420"/>
                  <a:gd name="connsiteY14" fmla="*/ 36942 h 396406"/>
                  <a:gd name="connsiteX15" fmla="*/ 359479 w 396420"/>
                  <a:gd name="connsiteY15" fmla="*/ 67175 h 39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20" h="396406">
                    <a:moveTo>
                      <a:pt x="359479" y="67175"/>
                    </a:moveTo>
                    <a:lnTo>
                      <a:pt x="305223" y="173702"/>
                    </a:lnTo>
                    <a:lnTo>
                      <a:pt x="389755" y="258234"/>
                    </a:lnTo>
                    <a:cubicBezTo>
                      <a:pt x="405152" y="273631"/>
                      <a:pt x="391868" y="299724"/>
                      <a:pt x="370347" y="296317"/>
                    </a:cubicBezTo>
                    <a:lnTo>
                      <a:pt x="252261" y="277599"/>
                    </a:lnTo>
                    <a:lnTo>
                      <a:pt x="198005" y="384126"/>
                    </a:lnTo>
                    <a:cubicBezTo>
                      <a:pt x="188129" y="403534"/>
                      <a:pt x="159190" y="398920"/>
                      <a:pt x="155783" y="377441"/>
                    </a:cubicBezTo>
                    <a:lnTo>
                      <a:pt x="137065" y="259356"/>
                    </a:lnTo>
                    <a:lnTo>
                      <a:pt x="18979" y="240638"/>
                    </a:lnTo>
                    <a:cubicBezTo>
                      <a:pt x="-2542" y="237231"/>
                      <a:pt x="-7114" y="208291"/>
                      <a:pt x="12294" y="198415"/>
                    </a:cubicBezTo>
                    <a:lnTo>
                      <a:pt x="118821" y="144159"/>
                    </a:lnTo>
                    <a:lnTo>
                      <a:pt x="100104" y="26073"/>
                    </a:lnTo>
                    <a:cubicBezTo>
                      <a:pt x="96696" y="4552"/>
                      <a:pt x="122789" y="-8731"/>
                      <a:pt x="138186" y="6665"/>
                    </a:cubicBezTo>
                    <a:lnTo>
                      <a:pt x="222718" y="91197"/>
                    </a:lnTo>
                    <a:lnTo>
                      <a:pt x="329245" y="36942"/>
                    </a:lnTo>
                    <a:cubicBezTo>
                      <a:pt x="348653" y="27108"/>
                      <a:pt x="369398" y="47810"/>
                      <a:pt x="359479" y="67175"/>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grpSp>
      </p:grpSp>
      <p:grpSp>
        <p:nvGrpSpPr>
          <p:cNvPr id="90" name="Group 89">
            <a:extLst>
              <a:ext uri="{FF2B5EF4-FFF2-40B4-BE49-F238E27FC236}">
                <a16:creationId xmlns:a16="http://schemas.microsoft.com/office/drawing/2014/main" id="{EED29E70-8119-09F2-348A-7FC3BCD6C721}"/>
              </a:ext>
            </a:extLst>
          </p:cNvPr>
          <p:cNvGrpSpPr/>
          <p:nvPr/>
        </p:nvGrpSpPr>
        <p:grpSpPr>
          <a:xfrm>
            <a:off x="8588463" y="4968688"/>
            <a:ext cx="2380109" cy="830997"/>
            <a:chOff x="8588463" y="4968688"/>
            <a:chExt cx="2380109" cy="830997"/>
          </a:xfrm>
        </p:grpSpPr>
        <p:sp>
          <p:nvSpPr>
            <p:cNvPr id="69" name="TextBox 68">
              <a:extLst>
                <a:ext uri="{FF2B5EF4-FFF2-40B4-BE49-F238E27FC236}">
                  <a16:creationId xmlns:a16="http://schemas.microsoft.com/office/drawing/2014/main" id="{65F1A676-4026-9C14-ADEF-EE61D20C120A}"/>
                </a:ext>
              </a:extLst>
            </p:cNvPr>
            <p:cNvSpPr txBox="1"/>
            <p:nvPr/>
          </p:nvSpPr>
          <p:spPr>
            <a:xfrm>
              <a:off x="9421020" y="4968688"/>
              <a:ext cx="1547552" cy="830997"/>
            </a:xfrm>
            <a:prstGeom prst="rect">
              <a:avLst/>
            </a:prstGeom>
            <a:noFill/>
          </p:spPr>
          <p:txBody>
            <a:bodyPr wrap="square" rtlCol="0">
              <a:spAutoFit/>
            </a:bodyPr>
            <a:lstStyle/>
            <a:p>
              <a:r>
                <a:rPr lang="en-US" sz="1600" dirty="0">
                  <a:solidFill>
                    <a:schemeClr val="accent3">
                      <a:lumMod val="50000"/>
                    </a:schemeClr>
                  </a:solidFill>
                  <a:latin typeface="Poppins Bold" panose="00000800000000000000" pitchFamily="2" charset="0"/>
                  <a:ea typeface="Open Sans" panose="020B0606030504020204" pitchFamily="34" charset="0"/>
                  <a:cs typeface="Poppins Bold" panose="00000800000000000000" pitchFamily="2" charset="0"/>
                </a:rPr>
                <a:t>National Supervisory Authorities</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sp>
          <p:nvSpPr>
            <p:cNvPr id="89" name="Graphic 87">
              <a:extLst>
                <a:ext uri="{FF2B5EF4-FFF2-40B4-BE49-F238E27FC236}">
                  <a16:creationId xmlns:a16="http://schemas.microsoft.com/office/drawing/2014/main" id="{A5D2F531-C75A-5EC1-18B8-40EC232B74B1}"/>
                </a:ext>
              </a:extLst>
            </p:cNvPr>
            <p:cNvSpPr/>
            <p:nvPr/>
          </p:nvSpPr>
          <p:spPr>
            <a:xfrm>
              <a:off x="8588463" y="5016814"/>
              <a:ext cx="738367" cy="738362"/>
            </a:xfrm>
            <a:custGeom>
              <a:avLst/>
              <a:gdLst>
                <a:gd name="connsiteX0" fmla="*/ 717962 w 738367"/>
                <a:gd name="connsiteY0" fmla="*/ 248398 h 738362"/>
                <a:gd name="connsiteX1" fmla="*/ 716561 w 738367"/>
                <a:gd name="connsiteY1" fmla="*/ 244265 h 738362"/>
                <a:gd name="connsiteX2" fmla="*/ 369175 w 738367"/>
                <a:gd name="connsiteY2" fmla="*/ 0 h 738362"/>
                <a:gd name="connsiteX3" fmla="*/ 21773 w 738367"/>
                <a:gd name="connsiteY3" fmla="*/ 244333 h 738362"/>
                <a:gd name="connsiteX4" fmla="*/ 20555 w 738367"/>
                <a:gd name="connsiteY4" fmla="*/ 247921 h 738362"/>
                <a:gd name="connsiteX5" fmla="*/ 0 w 738367"/>
                <a:gd name="connsiteY5" fmla="*/ 369179 h 738362"/>
                <a:gd name="connsiteX6" fmla="*/ 369182 w 738367"/>
                <a:gd name="connsiteY6" fmla="*/ 738362 h 738362"/>
                <a:gd name="connsiteX7" fmla="*/ 738367 w 738367"/>
                <a:gd name="connsiteY7" fmla="*/ 369179 h 738362"/>
                <a:gd name="connsiteX8" fmla="*/ 717971 w 738367"/>
                <a:gd name="connsiteY8" fmla="*/ 248405 h 738362"/>
                <a:gd name="connsiteX9" fmla="*/ 243885 w 738367"/>
                <a:gd name="connsiteY9" fmla="*/ 66757 h 738362"/>
                <a:gd name="connsiteX10" fmla="*/ 168176 w 738367"/>
                <a:gd name="connsiteY10" fmla="*/ 232009 h 738362"/>
                <a:gd name="connsiteX11" fmla="*/ 72018 w 738367"/>
                <a:gd name="connsiteY11" fmla="*/ 232009 h 738362"/>
                <a:gd name="connsiteX12" fmla="*/ 243885 w 738367"/>
                <a:gd name="connsiteY12" fmla="*/ 66757 h 738362"/>
                <a:gd name="connsiteX13" fmla="*/ 41789 w 738367"/>
                <a:gd name="connsiteY13" fmla="*/ 369171 h 738362"/>
                <a:gd name="connsiteX14" fmla="*/ 55999 w 738367"/>
                <a:gd name="connsiteY14" fmla="*/ 273804 h 738362"/>
                <a:gd name="connsiteX15" fmla="*/ 160265 w 738367"/>
                <a:gd name="connsiteY15" fmla="*/ 273804 h 738362"/>
                <a:gd name="connsiteX16" fmla="*/ 160262 w 738367"/>
                <a:gd name="connsiteY16" fmla="*/ 273804 h 738362"/>
                <a:gd name="connsiteX17" fmla="*/ 160178 w 738367"/>
                <a:gd name="connsiteY17" fmla="*/ 464029 h 738362"/>
                <a:gd name="connsiteX18" fmla="*/ 55852 w 738367"/>
                <a:gd name="connsiteY18" fmla="*/ 464029 h 738362"/>
                <a:gd name="connsiteX19" fmla="*/ 41791 w 738367"/>
                <a:gd name="connsiteY19" fmla="*/ 369180 h 738362"/>
                <a:gd name="connsiteX20" fmla="*/ 71784 w 738367"/>
                <a:gd name="connsiteY20" fmla="*/ 505816 h 738362"/>
                <a:gd name="connsiteX21" fmla="*/ 168052 w 738367"/>
                <a:gd name="connsiteY21" fmla="*/ 505816 h 738362"/>
                <a:gd name="connsiteX22" fmla="*/ 243878 w 738367"/>
                <a:gd name="connsiteY22" fmla="*/ 671586 h 738362"/>
                <a:gd name="connsiteX23" fmla="*/ 71782 w 738367"/>
                <a:gd name="connsiteY23" fmla="*/ 505816 h 738362"/>
                <a:gd name="connsiteX24" fmla="*/ 348274 w 738367"/>
                <a:gd name="connsiteY24" fmla="*/ 693995 h 738362"/>
                <a:gd name="connsiteX25" fmla="*/ 211570 w 738367"/>
                <a:gd name="connsiteY25" fmla="*/ 505816 h 738362"/>
                <a:gd name="connsiteX26" fmla="*/ 348274 w 738367"/>
                <a:gd name="connsiteY26" fmla="*/ 505816 h 738362"/>
                <a:gd name="connsiteX27" fmla="*/ 348274 w 738367"/>
                <a:gd name="connsiteY27" fmla="*/ 464029 h 738362"/>
                <a:gd name="connsiteX28" fmla="*/ 202816 w 738367"/>
                <a:gd name="connsiteY28" fmla="*/ 464029 h 738362"/>
                <a:gd name="connsiteX29" fmla="*/ 202895 w 738367"/>
                <a:gd name="connsiteY29" fmla="*/ 273804 h 738362"/>
                <a:gd name="connsiteX30" fmla="*/ 348269 w 738367"/>
                <a:gd name="connsiteY30" fmla="*/ 273804 h 738362"/>
                <a:gd name="connsiteX31" fmla="*/ 348274 w 738367"/>
                <a:gd name="connsiteY31" fmla="*/ 232018 h 738362"/>
                <a:gd name="connsiteX32" fmla="*/ 211698 w 738367"/>
                <a:gd name="connsiteY32" fmla="*/ 232018 h 738362"/>
                <a:gd name="connsiteX33" fmla="*/ 348274 w 738367"/>
                <a:gd name="connsiteY33" fmla="*/ 44357 h 738362"/>
                <a:gd name="connsiteX34" fmla="*/ 666329 w 738367"/>
                <a:gd name="connsiteY34" fmla="*/ 232018 h 738362"/>
                <a:gd name="connsiteX35" fmla="*/ 570172 w 738367"/>
                <a:gd name="connsiteY35" fmla="*/ 232018 h 738362"/>
                <a:gd name="connsiteX36" fmla="*/ 494463 w 738367"/>
                <a:gd name="connsiteY36" fmla="*/ 66766 h 738362"/>
                <a:gd name="connsiteX37" fmla="*/ 666329 w 738367"/>
                <a:gd name="connsiteY37" fmla="*/ 232018 h 738362"/>
                <a:gd name="connsiteX38" fmla="*/ 390069 w 738367"/>
                <a:gd name="connsiteY38" fmla="*/ 44357 h 738362"/>
                <a:gd name="connsiteX39" fmla="*/ 526645 w 738367"/>
                <a:gd name="connsiteY39" fmla="*/ 232018 h 738362"/>
                <a:gd name="connsiteX40" fmla="*/ 390069 w 738367"/>
                <a:gd name="connsiteY40" fmla="*/ 232018 h 738362"/>
                <a:gd name="connsiteX41" fmla="*/ 390069 w 738367"/>
                <a:gd name="connsiteY41" fmla="*/ 273804 h 738362"/>
                <a:gd name="connsiteX42" fmla="*/ 535442 w 738367"/>
                <a:gd name="connsiteY42" fmla="*/ 273804 h 738362"/>
                <a:gd name="connsiteX43" fmla="*/ 535522 w 738367"/>
                <a:gd name="connsiteY43" fmla="*/ 464029 h 738362"/>
                <a:gd name="connsiteX44" fmla="*/ 390064 w 738367"/>
                <a:gd name="connsiteY44" fmla="*/ 464029 h 738362"/>
                <a:gd name="connsiteX45" fmla="*/ 390069 w 738367"/>
                <a:gd name="connsiteY45" fmla="*/ 693995 h 738362"/>
                <a:gd name="connsiteX46" fmla="*/ 390069 w 738367"/>
                <a:gd name="connsiteY46" fmla="*/ 505816 h 738362"/>
                <a:gd name="connsiteX47" fmla="*/ 526773 w 738367"/>
                <a:gd name="connsiteY47" fmla="*/ 505816 h 738362"/>
                <a:gd name="connsiteX48" fmla="*/ 390069 w 738367"/>
                <a:gd name="connsiteY48" fmla="*/ 693995 h 738362"/>
                <a:gd name="connsiteX49" fmla="*/ 494463 w 738367"/>
                <a:gd name="connsiteY49" fmla="*/ 671588 h 738362"/>
                <a:gd name="connsiteX50" fmla="*/ 570289 w 738367"/>
                <a:gd name="connsiteY50" fmla="*/ 505818 h 738362"/>
                <a:gd name="connsiteX51" fmla="*/ 666565 w 738367"/>
                <a:gd name="connsiteY51" fmla="*/ 505818 h 738362"/>
                <a:gd name="connsiteX52" fmla="*/ 494469 w 738367"/>
                <a:gd name="connsiteY52" fmla="*/ 671588 h 738362"/>
                <a:gd name="connsiteX53" fmla="*/ 682497 w 738367"/>
                <a:gd name="connsiteY53" fmla="*/ 464023 h 738362"/>
                <a:gd name="connsiteX54" fmla="*/ 578171 w 738367"/>
                <a:gd name="connsiteY54" fmla="*/ 464023 h 738362"/>
                <a:gd name="connsiteX55" fmla="*/ 578085 w 738367"/>
                <a:gd name="connsiteY55" fmla="*/ 273798 h 738362"/>
                <a:gd name="connsiteX56" fmla="*/ 682351 w 738367"/>
                <a:gd name="connsiteY56" fmla="*/ 273798 h 738362"/>
                <a:gd name="connsiteX57" fmla="*/ 682501 w 738367"/>
                <a:gd name="connsiteY57" fmla="*/ 464023 h 73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8367" h="738362">
                  <a:moveTo>
                    <a:pt x="717962" y="248398"/>
                  </a:moveTo>
                  <a:cubicBezTo>
                    <a:pt x="717640" y="246974"/>
                    <a:pt x="717173" y="245588"/>
                    <a:pt x="716561" y="244265"/>
                  </a:cubicBezTo>
                  <a:cubicBezTo>
                    <a:pt x="665246" y="101991"/>
                    <a:pt x="528916" y="0"/>
                    <a:pt x="369175" y="0"/>
                  </a:cubicBezTo>
                  <a:cubicBezTo>
                    <a:pt x="209408" y="0"/>
                    <a:pt x="73061" y="102025"/>
                    <a:pt x="21773" y="244333"/>
                  </a:cubicBezTo>
                  <a:cubicBezTo>
                    <a:pt x="21258" y="245490"/>
                    <a:pt x="20851" y="246691"/>
                    <a:pt x="20555" y="247921"/>
                  </a:cubicBezTo>
                  <a:cubicBezTo>
                    <a:pt x="6939" y="286895"/>
                    <a:pt x="-10" y="327890"/>
                    <a:pt x="0" y="369179"/>
                  </a:cubicBezTo>
                  <a:cubicBezTo>
                    <a:pt x="0" y="572744"/>
                    <a:pt x="165609" y="738362"/>
                    <a:pt x="369182" y="738362"/>
                  </a:cubicBezTo>
                  <a:cubicBezTo>
                    <a:pt x="572756" y="738362"/>
                    <a:pt x="738367" y="572753"/>
                    <a:pt x="738367" y="369179"/>
                  </a:cubicBezTo>
                  <a:cubicBezTo>
                    <a:pt x="738367" y="328062"/>
                    <a:pt x="731481" y="287237"/>
                    <a:pt x="717971" y="248405"/>
                  </a:cubicBezTo>
                  <a:close/>
                  <a:moveTo>
                    <a:pt x="243885" y="66757"/>
                  </a:moveTo>
                  <a:cubicBezTo>
                    <a:pt x="209963" y="107476"/>
                    <a:pt x="183523" y="164613"/>
                    <a:pt x="168176" y="232009"/>
                  </a:cubicBezTo>
                  <a:lnTo>
                    <a:pt x="72018" y="232009"/>
                  </a:lnTo>
                  <a:cubicBezTo>
                    <a:pt x="106654" y="157391"/>
                    <a:pt x="167963" y="98439"/>
                    <a:pt x="243885" y="66757"/>
                  </a:cubicBezTo>
                  <a:close/>
                  <a:moveTo>
                    <a:pt x="41789" y="369171"/>
                  </a:moveTo>
                  <a:cubicBezTo>
                    <a:pt x="41775" y="336854"/>
                    <a:pt x="46565" y="304713"/>
                    <a:pt x="55999" y="273804"/>
                  </a:cubicBezTo>
                  <a:lnTo>
                    <a:pt x="160265" y="273804"/>
                  </a:lnTo>
                  <a:lnTo>
                    <a:pt x="160262" y="273804"/>
                  </a:lnTo>
                  <a:cubicBezTo>
                    <a:pt x="150931" y="336867"/>
                    <a:pt x="150904" y="400955"/>
                    <a:pt x="160178" y="464029"/>
                  </a:cubicBezTo>
                  <a:lnTo>
                    <a:pt x="55852" y="464029"/>
                  </a:lnTo>
                  <a:cubicBezTo>
                    <a:pt x="46519" y="433278"/>
                    <a:pt x="41782" y="401316"/>
                    <a:pt x="41791" y="369180"/>
                  </a:cubicBezTo>
                  <a:close/>
                  <a:moveTo>
                    <a:pt x="71784" y="505816"/>
                  </a:moveTo>
                  <a:lnTo>
                    <a:pt x="168052" y="505816"/>
                  </a:lnTo>
                  <a:cubicBezTo>
                    <a:pt x="183383" y="573436"/>
                    <a:pt x="209869" y="630759"/>
                    <a:pt x="243878" y="671586"/>
                  </a:cubicBezTo>
                  <a:cubicBezTo>
                    <a:pt x="167780" y="639829"/>
                    <a:pt x="106367" y="580676"/>
                    <a:pt x="71782" y="505816"/>
                  </a:cubicBezTo>
                  <a:close/>
                  <a:moveTo>
                    <a:pt x="348274" y="693995"/>
                  </a:moveTo>
                  <a:cubicBezTo>
                    <a:pt x="288373" y="679811"/>
                    <a:pt x="236798" y="605811"/>
                    <a:pt x="211570" y="505816"/>
                  </a:cubicBezTo>
                  <a:lnTo>
                    <a:pt x="348274" y="505816"/>
                  </a:lnTo>
                  <a:close/>
                  <a:moveTo>
                    <a:pt x="348274" y="464029"/>
                  </a:moveTo>
                  <a:lnTo>
                    <a:pt x="202816" y="464029"/>
                  </a:lnTo>
                  <a:cubicBezTo>
                    <a:pt x="192403" y="401047"/>
                    <a:pt x="192431" y="336777"/>
                    <a:pt x="202895" y="273804"/>
                  </a:cubicBezTo>
                  <a:lnTo>
                    <a:pt x="348269" y="273804"/>
                  </a:lnTo>
                  <a:close/>
                  <a:moveTo>
                    <a:pt x="348274" y="232018"/>
                  </a:moveTo>
                  <a:lnTo>
                    <a:pt x="211698" y="232018"/>
                  </a:lnTo>
                  <a:cubicBezTo>
                    <a:pt x="236977" y="132286"/>
                    <a:pt x="288479" y="58520"/>
                    <a:pt x="348274" y="44357"/>
                  </a:cubicBezTo>
                  <a:close/>
                  <a:moveTo>
                    <a:pt x="666329" y="232018"/>
                  </a:moveTo>
                  <a:lnTo>
                    <a:pt x="570172" y="232018"/>
                  </a:lnTo>
                  <a:cubicBezTo>
                    <a:pt x="554825" y="164624"/>
                    <a:pt x="528385" y="107482"/>
                    <a:pt x="494463" y="66766"/>
                  </a:cubicBezTo>
                  <a:cubicBezTo>
                    <a:pt x="570385" y="98446"/>
                    <a:pt x="631693" y="157395"/>
                    <a:pt x="666329" y="232018"/>
                  </a:cubicBezTo>
                  <a:close/>
                  <a:moveTo>
                    <a:pt x="390069" y="44357"/>
                  </a:moveTo>
                  <a:cubicBezTo>
                    <a:pt x="449867" y="58514"/>
                    <a:pt x="501366" y="132286"/>
                    <a:pt x="526645" y="232018"/>
                  </a:cubicBezTo>
                  <a:lnTo>
                    <a:pt x="390069" y="232018"/>
                  </a:lnTo>
                  <a:close/>
                  <a:moveTo>
                    <a:pt x="390069" y="273804"/>
                  </a:moveTo>
                  <a:lnTo>
                    <a:pt x="535442" y="273804"/>
                  </a:lnTo>
                  <a:cubicBezTo>
                    <a:pt x="545904" y="336777"/>
                    <a:pt x="545933" y="401040"/>
                    <a:pt x="535522" y="464029"/>
                  </a:cubicBezTo>
                  <a:lnTo>
                    <a:pt x="390064" y="464029"/>
                  </a:lnTo>
                  <a:close/>
                  <a:moveTo>
                    <a:pt x="390069" y="693995"/>
                  </a:moveTo>
                  <a:lnTo>
                    <a:pt x="390069" y="505816"/>
                  </a:lnTo>
                  <a:lnTo>
                    <a:pt x="526773" y="505816"/>
                  </a:lnTo>
                  <a:cubicBezTo>
                    <a:pt x="501540" y="605802"/>
                    <a:pt x="449968" y="679805"/>
                    <a:pt x="390069" y="693995"/>
                  </a:cubicBezTo>
                  <a:close/>
                  <a:moveTo>
                    <a:pt x="494463" y="671588"/>
                  </a:moveTo>
                  <a:cubicBezTo>
                    <a:pt x="528472" y="630763"/>
                    <a:pt x="554957" y="573436"/>
                    <a:pt x="570289" y="505818"/>
                  </a:cubicBezTo>
                  <a:lnTo>
                    <a:pt x="666565" y="505818"/>
                  </a:lnTo>
                  <a:cubicBezTo>
                    <a:pt x="631982" y="580675"/>
                    <a:pt x="570569" y="639830"/>
                    <a:pt x="494469" y="671588"/>
                  </a:cubicBezTo>
                  <a:close/>
                  <a:moveTo>
                    <a:pt x="682497" y="464023"/>
                  </a:moveTo>
                  <a:lnTo>
                    <a:pt x="578171" y="464023"/>
                  </a:lnTo>
                  <a:cubicBezTo>
                    <a:pt x="587446" y="400955"/>
                    <a:pt x="587419" y="336864"/>
                    <a:pt x="578085" y="273798"/>
                  </a:cubicBezTo>
                  <a:lnTo>
                    <a:pt x="682351" y="273798"/>
                  </a:lnTo>
                  <a:cubicBezTo>
                    <a:pt x="701245" y="335789"/>
                    <a:pt x="701297" y="402002"/>
                    <a:pt x="682501" y="464023"/>
                  </a:cubicBezTo>
                  <a:close/>
                </a:path>
              </a:pathLst>
            </a:custGeom>
            <a:solidFill>
              <a:schemeClr val="accent3">
                <a:lumMod val="50000"/>
              </a:schemeClr>
            </a:solidFill>
            <a:ln w="841" cap="flat">
              <a:noFill/>
              <a:prstDash val="solid"/>
              <a:miter/>
            </a:ln>
          </p:spPr>
          <p:txBody>
            <a:bodyPr rtlCol="0" anchor="ctr"/>
            <a:lstStyle/>
            <a:p>
              <a:endParaRPr lang="en-GB" dirty="0">
                <a:latin typeface="Poppins" panose="00000500000000000000" pitchFamily="2" charset="0"/>
              </a:endParaRPr>
            </a:p>
          </p:txBody>
        </p:sp>
      </p:grpSp>
    </p:spTree>
    <p:extLst>
      <p:ext uri="{BB962C8B-B14F-4D97-AF65-F5344CB8AC3E}">
        <p14:creationId xmlns:p14="http://schemas.microsoft.com/office/powerpoint/2010/main" val="2993479171"/>
      </p:ext>
    </p:extLst>
  </p:cSld>
  <p:clrMapOvr>
    <a:masterClrMapping/>
  </p:clrMapOvr>
  <mc:AlternateContent xmlns:mc="http://schemas.openxmlformats.org/markup-compatibility/2006" xmlns:p14="http://schemas.microsoft.com/office/powerpoint/2010/main">
    <mc:Choice Requires="p14">
      <p:transition spd="med" p14:dur="700">
        <p14:pan dir="u"/>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60000">
                                      <p:stCondLst>
                                        <p:cond delay="450"/>
                                      </p:stCondLst>
                                      <p:childTnLst>
                                        <p:set>
                                          <p:cBhvr>
                                            <p:cTn id="10" dur="1" fill="hold">
                                              <p:stCondLst>
                                                <p:cond delay="0"/>
                                              </p:stCondLst>
                                            </p:cTn>
                                            <p:tgtEl>
                                              <p:spTgt spid="30"/>
                                            </p:tgtEl>
                                            <p:attrNameLst>
                                              <p:attrName>style.visibility</p:attrName>
                                            </p:attrNameLst>
                                          </p:cBhvr>
                                          <p:to>
                                            <p:strVal val="visible"/>
                                          </p:to>
                                        </p:set>
                                        <p:anim calcmode="lin" valueType="num" p14:bounceEnd="60000">
                                          <p:cBhvr additive="base">
                                            <p:cTn id="11" dur="500" fill="hold"/>
                                            <p:tgtEl>
                                              <p:spTgt spid="30"/>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decel="10000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14:presetBounceEnd="60000">
                                      <p:stCondLst>
                                        <p:cond delay="450"/>
                                      </p:stCondLst>
                                      <p:childTnLst>
                                        <p:set>
                                          <p:cBhvr>
                                            <p:cTn id="20" dur="1" fill="hold">
                                              <p:stCondLst>
                                                <p:cond delay="0"/>
                                              </p:stCondLst>
                                            </p:cTn>
                                            <p:tgtEl>
                                              <p:spTgt spid="31"/>
                                            </p:tgtEl>
                                            <p:attrNameLst>
                                              <p:attrName>style.visibility</p:attrName>
                                            </p:attrNameLst>
                                          </p:cBhvr>
                                          <p:to>
                                            <p:strVal val="visible"/>
                                          </p:to>
                                        </p:set>
                                        <p:anim calcmode="lin" valueType="num" p14:bounceEnd="60000">
                                          <p:cBhvr additive="base">
                                            <p:cTn id="21" dur="500" fill="hold"/>
                                            <p:tgtEl>
                                              <p:spTgt spid="31"/>
                                            </p:tgtEl>
                                            <p:attrNameLst>
                                              <p:attrName>ppt_x</p:attrName>
                                            </p:attrNameLst>
                                          </p:cBhvr>
                                          <p:tavLst>
                                            <p:tav tm="0">
                                              <p:val>
                                                <p:strVal val="#ppt_x"/>
                                              </p:val>
                                            </p:tav>
                                            <p:tav tm="100000">
                                              <p:val>
                                                <p:strVal val="#ppt_x"/>
                                              </p:val>
                                            </p:tav>
                                          </p:tavLst>
                                        </p:anim>
                                        <p:anim calcmode="lin" valueType="num" p14:bounceEnd="60000">
                                          <p:cBhvr additive="base">
                                            <p:cTn id="2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par>
                                    <p:cTn id="29" presetID="2" presetClass="entr" presetSubtype="1" fill="hold" nodeType="withEffect" p14:presetBounceEnd="60000">
                                      <p:stCondLst>
                                        <p:cond delay="450"/>
                                      </p:stCondLst>
                                      <p:childTnLst>
                                        <p:set>
                                          <p:cBhvr>
                                            <p:cTn id="30" dur="1" fill="hold">
                                              <p:stCondLst>
                                                <p:cond delay="0"/>
                                              </p:stCondLst>
                                            </p:cTn>
                                            <p:tgtEl>
                                              <p:spTgt spid="32"/>
                                            </p:tgtEl>
                                            <p:attrNameLst>
                                              <p:attrName>style.visibility</p:attrName>
                                            </p:attrNameLst>
                                          </p:cBhvr>
                                          <p:to>
                                            <p:strVal val="visible"/>
                                          </p:to>
                                        </p:set>
                                        <p:anim calcmode="lin" valueType="num" p14:bounceEnd="60000">
                                          <p:cBhvr additive="base">
                                            <p:cTn id="31" dur="500" fill="hold"/>
                                            <p:tgtEl>
                                              <p:spTgt spid="32"/>
                                            </p:tgtEl>
                                            <p:attrNameLst>
                                              <p:attrName>ppt_x</p:attrName>
                                            </p:attrNameLst>
                                          </p:cBhvr>
                                          <p:tavLst>
                                            <p:tav tm="0">
                                              <p:val>
                                                <p:strVal val="#ppt_x"/>
                                              </p:val>
                                            </p:tav>
                                            <p:tav tm="100000">
                                              <p:val>
                                                <p:strVal val="#ppt_x"/>
                                              </p:val>
                                            </p:tav>
                                          </p:tavLst>
                                        </p:anim>
                                        <p:anim calcmode="lin" valueType="num" p14:bounceEnd="60000">
                                          <p:cBhvr additive="base">
                                            <p:cTn id="32"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wipe(left)">
                                          <p:cBhvr>
                                            <p:cTn id="37" dur="500"/>
                                            <p:tgtEl>
                                              <p:spTgt spid="73"/>
                                            </p:tgtEl>
                                          </p:cBhvr>
                                        </p:animEffect>
                                      </p:childTnLst>
                                    </p:cTn>
                                  </p:par>
                                </p:childTnLst>
                              </p:cTn>
                            </p:par>
                            <p:par>
                              <p:cTn id="38" fill="hold">
                                <p:stCondLst>
                                  <p:cond delay="500"/>
                                </p:stCondLst>
                                <p:childTnLst>
                                  <p:par>
                                    <p:cTn id="39" presetID="2" presetClass="entr" presetSubtype="2" decel="100000" fill="hold" grpId="0" nodeType="afterEffect">
                                      <p:stCondLst>
                                        <p:cond delay="0"/>
                                      </p:stCondLst>
                                      <p:childTnLst>
                                        <p:set>
                                          <p:cBhvr>
                                            <p:cTn id="40" dur="1" fill="hold">
                                              <p:stCondLst>
                                                <p:cond delay="0"/>
                                              </p:stCondLst>
                                            </p:cTn>
                                            <p:tgtEl>
                                              <p:spTgt spid="61"/>
                                            </p:tgtEl>
                                            <p:attrNameLst>
                                              <p:attrName>style.visibility</p:attrName>
                                            </p:attrNameLst>
                                          </p:cBhvr>
                                          <p:to>
                                            <p:strVal val="visible"/>
                                          </p:to>
                                        </p:set>
                                        <p:anim calcmode="lin" valueType="num">
                                          <p:cBhvr additive="base">
                                            <p:cTn id="41" dur="500" fill="hold"/>
                                            <p:tgtEl>
                                              <p:spTgt spid="61"/>
                                            </p:tgtEl>
                                            <p:attrNameLst>
                                              <p:attrName>ppt_x</p:attrName>
                                            </p:attrNameLst>
                                          </p:cBhvr>
                                          <p:tavLst>
                                            <p:tav tm="0">
                                              <p:val>
                                                <p:strVal val="1+#ppt_w/2"/>
                                              </p:val>
                                            </p:tav>
                                            <p:tav tm="100000">
                                              <p:val>
                                                <p:strVal val="#ppt_x"/>
                                              </p:val>
                                            </p:tav>
                                          </p:tavLst>
                                        </p:anim>
                                        <p:anim calcmode="lin" valueType="num">
                                          <p:cBhvr additive="base">
                                            <p:cTn id="42" dur="500" fill="hold"/>
                                            <p:tgtEl>
                                              <p:spTgt spid="61"/>
                                            </p:tgtEl>
                                            <p:attrNameLst>
                                              <p:attrName>ppt_y</p:attrName>
                                            </p:attrNameLst>
                                          </p:cBhvr>
                                          <p:tavLst>
                                            <p:tav tm="0">
                                              <p:val>
                                                <p:strVal val="#ppt_y"/>
                                              </p:val>
                                            </p:tav>
                                            <p:tav tm="100000">
                                              <p:val>
                                                <p:strVal val="#ppt_y"/>
                                              </p:val>
                                            </p:tav>
                                          </p:tavLst>
                                        </p:anim>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85"/>
                                            </p:tgtEl>
                                            <p:attrNameLst>
                                              <p:attrName>style.visibility</p:attrName>
                                            </p:attrNameLst>
                                          </p:cBhvr>
                                          <p:to>
                                            <p:strVal val="visible"/>
                                          </p:to>
                                        </p:set>
                                        <p:animEffect transition="in" filter="fade">
                                          <p:cBhvr>
                                            <p:cTn id="46" dur="500"/>
                                            <p:tgtEl>
                                              <p:spTgt spid="85"/>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2" decel="10000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anim calcmode="lin" valueType="num">
                                          <p:cBhvr additive="base">
                                            <p:cTn id="51" dur="500" fill="hold"/>
                                            <p:tgtEl>
                                              <p:spTgt spid="66"/>
                                            </p:tgtEl>
                                            <p:attrNameLst>
                                              <p:attrName>ppt_x</p:attrName>
                                            </p:attrNameLst>
                                          </p:cBhvr>
                                          <p:tavLst>
                                            <p:tav tm="0">
                                              <p:val>
                                                <p:strVal val="1+#ppt_w/2"/>
                                              </p:val>
                                            </p:tav>
                                            <p:tav tm="100000">
                                              <p:val>
                                                <p:strVal val="#ppt_x"/>
                                              </p:val>
                                            </p:tav>
                                          </p:tavLst>
                                        </p:anim>
                                        <p:anim calcmode="lin" valueType="num">
                                          <p:cBhvr additive="base">
                                            <p:cTn id="52" dur="500" fill="hold"/>
                                            <p:tgtEl>
                                              <p:spTgt spid="66"/>
                                            </p:tgtEl>
                                            <p:attrNameLst>
                                              <p:attrName>ppt_y</p:attrName>
                                            </p:attrNameLst>
                                          </p:cBhvr>
                                          <p:tavLst>
                                            <p:tav tm="0">
                                              <p:val>
                                                <p:strVal val="#ppt_y"/>
                                              </p:val>
                                            </p:tav>
                                            <p:tav tm="100000">
                                              <p:val>
                                                <p:strVal val="#ppt_y"/>
                                              </p:val>
                                            </p:tav>
                                          </p:tavLst>
                                        </p:anim>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86"/>
                                            </p:tgtEl>
                                            <p:attrNameLst>
                                              <p:attrName>style.visibility</p:attrName>
                                            </p:attrNameLst>
                                          </p:cBhvr>
                                          <p:to>
                                            <p:strVal val="visible"/>
                                          </p:to>
                                        </p:set>
                                        <p:animEffect transition="in" filter="fade">
                                          <p:cBhvr>
                                            <p:cTn id="56" dur="500"/>
                                            <p:tgtEl>
                                              <p:spTgt spid="86"/>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fade">
                                          <p:cBhvr>
                                            <p:cTn id="60" dur="500"/>
                                            <p:tgtEl>
                                              <p:spTgt spid="71"/>
                                            </p:tgtEl>
                                          </p:cBhvr>
                                        </p:animEffect>
                                      </p:childTnLst>
                                    </p:cTn>
                                  </p:par>
                                </p:childTnLst>
                              </p:cTn>
                            </p:par>
                            <p:par>
                              <p:cTn id="61" fill="hold">
                                <p:stCondLst>
                                  <p:cond delay="1500"/>
                                </p:stCondLst>
                                <p:childTnLst>
                                  <p:par>
                                    <p:cTn id="62" presetID="10" presetClass="entr" presetSubtype="0" fill="hold" nodeType="afterEffect">
                                      <p:stCondLst>
                                        <p:cond delay="0"/>
                                      </p:stCondLst>
                                      <p:childTnLst>
                                        <p:set>
                                          <p:cBhvr>
                                            <p:cTn id="63" dur="1" fill="hold">
                                              <p:stCondLst>
                                                <p:cond delay="0"/>
                                              </p:stCondLst>
                                            </p:cTn>
                                            <p:tgtEl>
                                              <p:spTgt spid="90"/>
                                            </p:tgtEl>
                                            <p:attrNameLst>
                                              <p:attrName>style.visibility</p:attrName>
                                            </p:attrNameLst>
                                          </p:cBhvr>
                                          <p:to>
                                            <p:strVal val="visible"/>
                                          </p:to>
                                        </p:set>
                                        <p:animEffect transition="in" filter="fade">
                                          <p:cBhvr>
                                            <p:cTn id="6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1" grpId="0" animBg="1"/>
          <p:bldP spid="7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45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decel="10000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500" fill="hold"/>
                                            <p:tgtEl>
                                              <p:spTgt spid="34"/>
                                            </p:tgtEl>
                                            <p:attrNameLst>
                                              <p:attrName>ppt_x</p:attrName>
                                            </p:attrNameLst>
                                          </p:cBhvr>
                                          <p:tavLst>
                                            <p:tav tm="0">
                                              <p:val>
                                                <p:strVal val="#ppt_x"/>
                                              </p:val>
                                            </p:tav>
                                            <p:tav tm="100000">
                                              <p:val>
                                                <p:strVal val="#ppt_x"/>
                                              </p:val>
                                            </p:tav>
                                          </p:tavLst>
                                        </p:anim>
                                        <p:anim calcmode="lin" valueType="num">
                                          <p:cBhvr additive="base">
                                            <p:cTn id="18" dur="500" fill="hold"/>
                                            <p:tgtEl>
                                              <p:spTgt spid="34"/>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45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ppt_x"/>
                                              </p:val>
                                            </p:tav>
                                            <p:tav tm="100000">
                                              <p:val>
                                                <p:strVal val="#ppt_x"/>
                                              </p:val>
                                            </p:tav>
                                          </p:tavLst>
                                        </p:anim>
                                        <p:anim calcmode="lin" valueType="num">
                                          <p:cBhvr additive="base">
                                            <p:cTn id="2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decel="10000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500" fill="hold"/>
                                            <p:tgtEl>
                                              <p:spTgt spid="35"/>
                                            </p:tgtEl>
                                            <p:attrNameLst>
                                              <p:attrName>ppt_x</p:attrName>
                                            </p:attrNameLst>
                                          </p:cBhvr>
                                          <p:tavLst>
                                            <p:tav tm="0">
                                              <p:val>
                                                <p:strVal val="#ppt_x"/>
                                              </p:val>
                                            </p:tav>
                                            <p:tav tm="100000">
                                              <p:val>
                                                <p:strVal val="#ppt_x"/>
                                              </p:val>
                                            </p:tav>
                                          </p:tavLst>
                                        </p:anim>
                                        <p:anim calcmode="lin" valueType="num">
                                          <p:cBhvr additive="base">
                                            <p:cTn id="28" dur="500" fill="hold"/>
                                            <p:tgtEl>
                                              <p:spTgt spid="35"/>
                                            </p:tgtEl>
                                            <p:attrNameLst>
                                              <p:attrName>ppt_y</p:attrName>
                                            </p:attrNameLst>
                                          </p:cBhvr>
                                          <p:tavLst>
                                            <p:tav tm="0">
                                              <p:val>
                                                <p:strVal val="1+#ppt_h/2"/>
                                              </p:val>
                                            </p:tav>
                                            <p:tav tm="100000">
                                              <p:val>
                                                <p:strVal val="#ppt_y"/>
                                              </p:val>
                                            </p:tav>
                                          </p:tavLst>
                                        </p:anim>
                                      </p:childTnLst>
                                    </p:cTn>
                                  </p:par>
                                  <p:par>
                                    <p:cTn id="29" presetID="2" presetClass="entr" presetSubtype="1" fill="hold" nodeType="withEffect">
                                      <p:stCondLst>
                                        <p:cond delay="450"/>
                                      </p:stCondLst>
                                      <p:childTnLst>
                                        <p:set>
                                          <p:cBhvr>
                                            <p:cTn id="30" dur="1" fill="hold">
                                              <p:stCondLst>
                                                <p:cond delay="0"/>
                                              </p:stCondLst>
                                            </p:cTn>
                                            <p:tgtEl>
                                              <p:spTgt spid="32"/>
                                            </p:tgtEl>
                                            <p:attrNameLst>
                                              <p:attrName>style.visibility</p:attrName>
                                            </p:attrNameLst>
                                          </p:cBhvr>
                                          <p:to>
                                            <p:strVal val="visible"/>
                                          </p:to>
                                        </p:set>
                                        <p:anim calcmode="lin" valueType="num">
                                          <p:cBhvr additive="base">
                                            <p:cTn id="31" dur="500" fill="hold"/>
                                            <p:tgtEl>
                                              <p:spTgt spid="32"/>
                                            </p:tgtEl>
                                            <p:attrNameLst>
                                              <p:attrName>ppt_x</p:attrName>
                                            </p:attrNameLst>
                                          </p:cBhvr>
                                          <p:tavLst>
                                            <p:tav tm="0">
                                              <p:val>
                                                <p:strVal val="#ppt_x"/>
                                              </p:val>
                                            </p:tav>
                                            <p:tav tm="100000">
                                              <p:val>
                                                <p:strVal val="#ppt_x"/>
                                              </p:val>
                                            </p:tav>
                                          </p:tavLst>
                                        </p:anim>
                                        <p:anim calcmode="lin" valueType="num">
                                          <p:cBhvr additive="base">
                                            <p:cTn id="32" dur="5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3"/>
                                            </p:tgtEl>
                                            <p:attrNameLst>
                                              <p:attrName>style.visibility</p:attrName>
                                            </p:attrNameLst>
                                          </p:cBhvr>
                                          <p:to>
                                            <p:strVal val="visible"/>
                                          </p:to>
                                        </p:set>
                                        <p:animEffect transition="in" filter="wipe(left)">
                                          <p:cBhvr>
                                            <p:cTn id="37" dur="500"/>
                                            <p:tgtEl>
                                              <p:spTgt spid="73"/>
                                            </p:tgtEl>
                                          </p:cBhvr>
                                        </p:animEffect>
                                      </p:childTnLst>
                                    </p:cTn>
                                  </p:par>
                                </p:childTnLst>
                              </p:cTn>
                            </p:par>
                            <p:par>
                              <p:cTn id="38" fill="hold">
                                <p:stCondLst>
                                  <p:cond delay="500"/>
                                </p:stCondLst>
                                <p:childTnLst>
                                  <p:par>
                                    <p:cTn id="39" presetID="2" presetClass="entr" presetSubtype="2" decel="100000" fill="hold" grpId="0" nodeType="afterEffect">
                                      <p:stCondLst>
                                        <p:cond delay="0"/>
                                      </p:stCondLst>
                                      <p:childTnLst>
                                        <p:set>
                                          <p:cBhvr>
                                            <p:cTn id="40" dur="1" fill="hold">
                                              <p:stCondLst>
                                                <p:cond delay="0"/>
                                              </p:stCondLst>
                                            </p:cTn>
                                            <p:tgtEl>
                                              <p:spTgt spid="61"/>
                                            </p:tgtEl>
                                            <p:attrNameLst>
                                              <p:attrName>style.visibility</p:attrName>
                                            </p:attrNameLst>
                                          </p:cBhvr>
                                          <p:to>
                                            <p:strVal val="visible"/>
                                          </p:to>
                                        </p:set>
                                        <p:anim calcmode="lin" valueType="num">
                                          <p:cBhvr additive="base">
                                            <p:cTn id="41" dur="500" fill="hold"/>
                                            <p:tgtEl>
                                              <p:spTgt spid="61"/>
                                            </p:tgtEl>
                                            <p:attrNameLst>
                                              <p:attrName>ppt_x</p:attrName>
                                            </p:attrNameLst>
                                          </p:cBhvr>
                                          <p:tavLst>
                                            <p:tav tm="0">
                                              <p:val>
                                                <p:strVal val="1+#ppt_w/2"/>
                                              </p:val>
                                            </p:tav>
                                            <p:tav tm="100000">
                                              <p:val>
                                                <p:strVal val="#ppt_x"/>
                                              </p:val>
                                            </p:tav>
                                          </p:tavLst>
                                        </p:anim>
                                        <p:anim calcmode="lin" valueType="num">
                                          <p:cBhvr additive="base">
                                            <p:cTn id="42" dur="500" fill="hold"/>
                                            <p:tgtEl>
                                              <p:spTgt spid="61"/>
                                            </p:tgtEl>
                                            <p:attrNameLst>
                                              <p:attrName>ppt_y</p:attrName>
                                            </p:attrNameLst>
                                          </p:cBhvr>
                                          <p:tavLst>
                                            <p:tav tm="0">
                                              <p:val>
                                                <p:strVal val="#ppt_y"/>
                                              </p:val>
                                            </p:tav>
                                            <p:tav tm="100000">
                                              <p:val>
                                                <p:strVal val="#ppt_y"/>
                                              </p:val>
                                            </p:tav>
                                          </p:tavLst>
                                        </p:anim>
                                      </p:childTnLst>
                                    </p:cTn>
                                  </p:par>
                                </p:childTnLst>
                              </p:cTn>
                            </p:par>
                            <p:par>
                              <p:cTn id="43" fill="hold">
                                <p:stCondLst>
                                  <p:cond delay="1000"/>
                                </p:stCondLst>
                                <p:childTnLst>
                                  <p:par>
                                    <p:cTn id="44" presetID="10" presetClass="entr" presetSubtype="0" fill="hold" nodeType="afterEffect">
                                      <p:stCondLst>
                                        <p:cond delay="0"/>
                                      </p:stCondLst>
                                      <p:childTnLst>
                                        <p:set>
                                          <p:cBhvr>
                                            <p:cTn id="45" dur="1" fill="hold">
                                              <p:stCondLst>
                                                <p:cond delay="0"/>
                                              </p:stCondLst>
                                            </p:cTn>
                                            <p:tgtEl>
                                              <p:spTgt spid="85"/>
                                            </p:tgtEl>
                                            <p:attrNameLst>
                                              <p:attrName>style.visibility</p:attrName>
                                            </p:attrNameLst>
                                          </p:cBhvr>
                                          <p:to>
                                            <p:strVal val="visible"/>
                                          </p:to>
                                        </p:set>
                                        <p:animEffect transition="in" filter="fade">
                                          <p:cBhvr>
                                            <p:cTn id="46" dur="500"/>
                                            <p:tgtEl>
                                              <p:spTgt spid="85"/>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2" decel="10000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anim calcmode="lin" valueType="num">
                                          <p:cBhvr additive="base">
                                            <p:cTn id="51" dur="500" fill="hold"/>
                                            <p:tgtEl>
                                              <p:spTgt spid="66"/>
                                            </p:tgtEl>
                                            <p:attrNameLst>
                                              <p:attrName>ppt_x</p:attrName>
                                            </p:attrNameLst>
                                          </p:cBhvr>
                                          <p:tavLst>
                                            <p:tav tm="0">
                                              <p:val>
                                                <p:strVal val="1+#ppt_w/2"/>
                                              </p:val>
                                            </p:tav>
                                            <p:tav tm="100000">
                                              <p:val>
                                                <p:strVal val="#ppt_x"/>
                                              </p:val>
                                            </p:tav>
                                          </p:tavLst>
                                        </p:anim>
                                        <p:anim calcmode="lin" valueType="num">
                                          <p:cBhvr additive="base">
                                            <p:cTn id="52" dur="500" fill="hold"/>
                                            <p:tgtEl>
                                              <p:spTgt spid="66"/>
                                            </p:tgtEl>
                                            <p:attrNameLst>
                                              <p:attrName>ppt_y</p:attrName>
                                            </p:attrNameLst>
                                          </p:cBhvr>
                                          <p:tavLst>
                                            <p:tav tm="0">
                                              <p:val>
                                                <p:strVal val="#ppt_y"/>
                                              </p:val>
                                            </p:tav>
                                            <p:tav tm="100000">
                                              <p:val>
                                                <p:strVal val="#ppt_y"/>
                                              </p:val>
                                            </p:tav>
                                          </p:tavLst>
                                        </p:anim>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86"/>
                                            </p:tgtEl>
                                            <p:attrNameLst>
                                              <p:attrName>style.visibility</p:attrName>
                                            </p:attrNameLst>
                                          </p:cBhvr>
                                          <p:to>
                                            <p:strVal val="visible"/>
                                          </p:to>
                                        </p:set>
                                        <p:animEffect transition="in" filter="fade">
                                          <p:cBhvr>
                                            <p:cTn id="56" dur="500"/>
                                            <p:tgtEl>
                                              <p:spTgt spid="86"/>
                                            </p:tgtEl>
                                          </p:cBhvr>
                                        </p:animEffect>
                                      </p:childTnLst>
                                    </p:cTn>
                                  </p:par>
                                </p:childTnLst>
                              </p:cTn>
                            </p:par>
                            <p:par>
                              <p:cTn id="57" fill="hold">
                                <p:stCondLst>
                                  <p:cond delay="1000"/>
                                </p:stCondLst>
                                <p:childTnLst>
                                  <p:par>
                                    <p:cTn id="58" presetID="10" presetClass="entr" presetSubtype="0" fill="hold" grpId="0" nodeType="after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fade">
                                          <p:cBhvr>
                                            <p:cTn id="60" dur="500"/>
                                            <p:tgtEl>
                                              <p:spTgt spid="71"/>
                                            </p:tgtEl>
                                          </p:cBhvr>
                                        </p:animEffect>
                                      </p:childTnLst>
                                    </p:cTn>
                                  </p:par>
                                </p:childTnLst>
                              </p:cTn>
                            </p:par>
                            <p:par>
                              <p:cTn id="61" fill="hold">
                                <p:stCondLst>
                                  <p:cond delay="1500"/>
                                </p:stCondLst>
                                <p:childTnLst>
                                  <p:par>
                                    <p:cTn id="62" presetID="10" presetClass="entr" presetSubtype="0" fill="hold" nodeType="afterEffect">
                                      <p:stCondLst>
                                        <p:cond delay="0"/>
                                      </p:stCondLst>
                                      <p:childTnLst>
                                        <p:set>
                                          <p:cBhvr>
                                            <p:cTn id="63" dur="1" fill="hold">
                                              <p:stCondLst>
                                                <p:cond delay="0"/>
                                              </p:stCondLst>
                                            </p:cTn>
                                            <p:tgtEl>
                                              <p:spTgt spid="90"/>
                                            </p:tgtEl>
                                            <p:attrNameLst>
                                              <p:attrName>style.visibility</p:attrName>
                                            </p:attrNameLst>
                                          </p:cBhvr>
                                          <p:to>
                                            <p:strVal val="visible"/>
                                          </p:to>
                                        </p:set>
                                        <p:animEffect transition="in" filter="fade">
                                          <p:cBhvr>
                                            <p:cTn id="6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1" grpId="0" animBg="1"/>
          <p:bldP spid="71"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17">
            <a:extLst>
              <a:ext uri="{FF2B5EF4-FFF2-40B4-BE49-F238E27FC236}">
                <a16:creationId xmlns:a16="http://schemas.microsoft.com/office/drawing/2014/main" id="{98006385-5F77-81AB-93CE-514AA4FFF149}"/>
              </a:ext>
            </a:extLst>
          </p:cNvPr>
          <p:cNvGrpSpPr/>
          <p:nvPr/>
        </p:nvGrpSpPr>
        <p:grpSpPr>
          <a:xfrm>
            <a:off x="-6953231" y="840644"/>
            <a:ext cx="5438654" cy="3451956"/>
            <a:chOff x="3548780" y="1653689"/>
            <a:chExt cx="5095459" cy="3234127"/>
          </a:xfrm>
          <a:solidFill>
            <a:schemeClr val="accent1">
              <a:lumMod val="60000"/>
              <a:lumOff val="40000"/>
            </a:schemeClr>
          </a:solidFill>
        </p:grpSpPr>
        <p:sp>
          <p:nvSpPr>
            <p:cNvPr id="3" name="Freeform: Shape 2">
              <a:extLst>
                <a:ext uri="{FF2B5EF4-FFF2-40B4-BE49-F238E27FC236}">
                  <a16:creationId xmlns:a16="http://schemas.microsoft.com/office/drawing/2014/main" id="{4B5F07F8-8D87-B579-8F3F-F267B18B5D65}"/>
                </a:ext>
              </a:extLst>
            </p:cNvPr>
            <p:cNvSpPr/>
            <p:nvPr/>
          </p:nvSpPr>
          <p:spPr>
            <a:xfrm>
              <a:off x="3548780" y="1653689"/>
              <a:ext cx="5095459" cy="3234127"/>
            </a:xfrm>
            <a:custGeom>
              <a:avLst/>
              <a:gdLst>
                <a:gd name="connsiteX0" fmla="*/ 3547203 w 5095459"/>
                <a:gd name="connsiteY0" fmla="*/ 1332260 h 3234127"/>
                <a:gd name="connsiteX1" fmla="*/ 3899035 w 5095459"/>
                <a:gd name="connsiteY1" fmla="*/ 1332260 h 3234127"/>
                <a:gd name="connsiteX2" fmla="*/ 3944856 w 5095459"/>
                <a:gd name="connsiteY2" fmla="*/ 1288659 h 3234127"/>
                <a:gd name="connsiteX3" fmla="*/ 3900448 w 5095459"/>
                <a:gd name="connsiteY3" fmla="*/ 1243444 h 3234127"/>
                <a:gd name="connsiteX4" fmla="*/ 3547203 w 5095459"/>
                <a:gd name="connsiteY4" fmla="*/ 1243444 h 3234127"/>
                <a:gd name="connsiteX5" fmla="*/ 3547203 w 5095459"/>
                <a:gd name="connsiteY5" fmla="*/ 1054307 h 3234127"/>
                <a:gd name="connsiteX6" fmla="*/ 3729477 w 5095459"/>
                <a:gd name="connsiteY6" fmla="*/ 1054307 h 3234127"/>
                <a:gd name="connsiteX7" fmla="*/ 3760159 w 5095459"/>
                <a:gd name="connsiteY7" fmla="*/ 1041792 h 3234127"/>
                <a:gd name="connsiteX8" fmla="*/ 4011064 w 5095459"/>
                <a:gd name="connsiteY8" fmla="*/ 829038 h 3234127"/>
                <a:gd name="connsiteX9" fmla="*/ 5050006 w 5095459"/>
                <a:gd name="connsiteY9" fmla="*/ 829038 h 3234127"/>
                <a:gd name="connsiteX10" fmla="*/ 5095222 w 5095459"/>
                <a:gd name="connsiteY10" fmla="*/ 786649 h 3234127"/>
                <a:gd name="connsiteX11" fmla="*/ 5051217 w 5095459"/>
                <a:gd name="connsiteY11" fmla="*/ 741030 h 3234127"/>
                <a:gd name="connsiteX12" fmla="*/ 3995117 w 5095459"/>
                <a:gd name="connsiteY12" fmla="*/ 741030 h 3234127"/>
                <a:gd name="connsiteX13" fmla="*/ 3995117 w 5095459"/>
                <a:gd name="connsiteY13" fmla="*/ 741231 h 3234127"/>
                <a:gd name="connsiteX14" fmla="*/ 3966656 w 5095459"/>
                <a:gd name="connsiteY14" fmla="*/ 751526 h 3234127"/>
                <a:gd name="connsiteX15" fmla="*/ 3713329 w 5095459"/>
                <a:gd name="connsiteY15" fmla="*/ 966097 h 3234127"/>
                <a:gd name="connsiteX16" fmla="*/ 3547002 w 5095459"/>
                <a:gd name="connsiteY16" fmla="*/ 966097 h 3234127"/>
                <a:gd name="connsiteX17" fmla="*/ 3547002 w 5095459"/>
                <a:gd name="connsiteY17" fmla="*/ 660894 h 3234127"/>
                <a:gd name="connsiteX18" fmla="*/ 3502594 w 5095459"/>
                <a:gd name="connsiteY18" fmla="*/ 616486 h 3234127"/>
                <a:gd name="connsiteX19" fmla="*/ 3197189 w 5095459"/>
                <a:gd name="connsiteY19" fmla="*/ 616486 h 3234127"/>
                <a:gd name="connsiteX20" fmla="*/ 3197189 w 5095459"/>
                <a:gd name="connsiteY20" fmla="*/ 450562 h 3234127"/>
                <a:gd name="connsiteX21" fmla="*/ 3414182 w 5095459"/>
                <a:gd name="connsiteY21" fmla="*/ 200061 h 3234127"/>
                <a:gd name="connsiteX22" fmla="*/ 3427302 w 5095459"/>
                <a:gd name="connsiteY22" fmla="*/ 168370 h 3234127"/>
                <a:gd name="connsiteX23" fmla="*/ 3427302 w 5095459"/>
                <a:gd name="connsiteY23" fmla="*/ 44230 h 3234127"/>
                <a:gd name="connsiteX24" fmla="*/ 3381683 w 5095459"/>
                <a:gd name="connsiteY24" fmla="*/ 225 h 3234127"/>
                <a:gd name="connsiteX25" fmla="*/ 3381481 w 5095459"/>
                <a:gd name="connsiteY25" fmla="*/ 225 h 3234127"/>
                <a:gd name="connsiteX26" fmla="*/ 3338688 w 5095459"/>
                <a:gd name="connsiteY26" fmla="*/ 44230 h 3234127"/>
                <a:gd name="connsiteX27" fmla="*/ 3338688 w 5095459"/>
                <a:gd name="connsiteY27" fmla="*/ 152222 h 3234127"/>
                <a:gd name="connsiteX28" fmla="*/ 3121493 w 5095459"/>
                <a:gd name="connsiteY28" fmla="*/ 402722 h 3234127"/>
                <a:gd name="connsiteX29" fmla="*/ 3108373 w 5095459"/>
                <a:gd name="connsiteY29" fmla="*/ 434413 h 3234127"/>
                <a:gd name="connsiteX30" fmla="*/ 3108373 w 5095459"/>
                <a:gd name="connsiteY30" fmla="*/ 616688 h 3234127"/>
                <a:gd name="connsiteX31" fmla="*/ 2919236 w 5095459"/>
                <a:gd name="connsiteY31" fmla="*/ 616688 h 3234127"/>
                <a:gd name="connsiteX32" fmla="*/ 2919236 w 5095459"/>
                <a:gd name="connsiteY32" fmla="*/ 264856 h 3234127"/>
                <a:gd name="connsiteX33" fmla="*/ 2875635 w 5095459"/>
                <a:gd name="connsiteY33" fmla="*/ 219035 h 3234127"/>
                <a:gd name="connsiteX34" fmla="*/ 2830622 w 5095459"/>
                <a:gd name="connsiteY34" fmla="*/ 263443 h 3234127"/>
                <a:gd name="connsiteX35" fmla="*/ 2830622 w 5095459"/>
                <a:gd name="connsiteY35" fmla="*/ 616688 h 3234127"/>
                <a:gd name="connsiteX36" fmla="*/ 2592434 w 5095459"/>
                <a:gd name="connsiteY36" fmla="*/ 616688 h 3234127"/>
                <a:gd name="connsiteX37" fmla="*/ 2592434 w 5095459"/>
                <a:gd name="connsiteY37" fmla="*/ 45643 h 3234127"/>
                <a:gd name="connsiteX38" fmla="*/ 2546815 w 5095459"/>
                <a:gd name="connsiteY38" fmla="*/ 24 h 3234127"/>
                <a:gd name="connsiteX39" fmla="*/ 2546815 w 5095459"/>
                <a:gd name="connsiteY39" fmla="*/ 24 h 3234127"/>
                <a:gd name="connsiteX40" fmla="*/ 2501196 w 5095459"/>
                <a:gd name="connsiteY40" fmla="*/ 45643 h 3234127"/>
                <a:gd name="connsiteX41" fmla="*/ 2501196 w 5095459"/>
                <a:gd name="connsiteY41" fmla="*/ 616486 h 3234127"/>
                <a:gd name="connsiteX42" fmla="*/ 2262605 w 5095459"/>
                <a:gd name="connsiteY42" fmla="*/ 616486 h 3234127"/>
                <a:gd name="connsiteX43" fmla="*/ 2262605 w 5095459"/>
                <a:gd name="connsiteY43" fmla="*/ 264856 h 3234127"/>
                <a:gd name="connsiteX44" fmla="*/ 2219004 w 5095459"/>
                <a:gd name="connsiteY44" fmla="*/ 219035 h 3234127"/>
                <a:gd name="connsiteX45" fmla="*/ 2173789 w 5095459"/>
                <a:gd name="connsiteY45" fmla="*/ 263443 h 3234127"/>
                <a:gd name="connsiteX46" fmla="*/ 2173789 w 5095459"/>
                <a:gd name="connsiteY46" fmla="*/ 616688 h 3234127"/>
                <a:gd name="connsiteX47" fmla="*/ 1984652 w 5095459"/>
                <a:gd name="connsiteY47" fmla="*/ 616688 h 3234127"/>
                <a:gd name="connsiteX48" fmla="*/ 1984652 w 5095459"/>
                <a:gd name="connsiteY48" fmla="*/ 434212 h 3234127"/>
                <a:gd name="connsiteX49" fmla="*/ 1972137 w 5095459"/>
                <a:gd name="connsiteY49" fmla="*/ 403530 h 3234127"/>
                <a:gd name="connsiteX50" fmla="*/ 1759181 w 5095459"/>
                <a:gd name="connsiteY50" fmla="*/ 152423 h 3234127"/>
                <a:gd name="connsiteX51" fmla="*/ 1759181 w 5095459"/>
                <a:gd name="connsiteY51" fmla="*/ 45239 h 3234127"/>
                <a:gd name="connsiteX52" fmla="*/ 1716792 w 5095459"/>
                <a:gd name="connsiteY52" fmla="*/ 24 h 3234127"/>
                <a:gd name="connsiteX53" fmla="*/ 1671173 w 5095459"/>
                <a:gd name="connsiteY53" fmla="*/ 44028 h 3234127"/>
                <a:gd name="connsiteX54" fmla="*/ 1671173 w 5095459"/>
                <a:gd name="connsiteY54" fmla="*/ 168370 h 3234127"/>
                <a:gd name="connsiteX55" fmla="*/ 1671374 w 5095459"/>
                <a:gd name="connsiteY55" fmla="*/ 168370 h 3234127"/>
                <a:gd name="connsiteX56" fmla="*/ 1681871 w 5095459"/>
                <a:gd name="connsiteY56" fmla="*/ 196831 h 3234127"/>
                <a:gd name="connsiteX57" fmla="*/ 1896442 w 5095459"/>
                <a:gd name="connsiteY57" fmla="*/ 450158 h 3234127"/>
                <a:gd name="connsiteX58" fmla="*/ 1896442 w 5095459"/>
                <a:gd name="connsiteY58" fmla="*/ 616486 h 3234127"/>
                <a:gd name="connsiteX59" fmla="*/ 1590633 w 5095459"/>
                <a:gd name="connsiteY59" fmla="*/ 616486 h 3234127"/>
                <a:gd name="connsiteX60" fmla="*/ 1591239 w 5095459"/>
                <a:gd name="connsiteY60" fmla="*/ 615880 h 3234127"/>
                <a:gd name="connsiteX61" fmla="*/ 1546831 w 5095459"/>
                <a:gd name="connsiteY61" fmla="*/ 660288 h 3234127"/>
                <a:gd name="connsiteX62" fmla="*/ 1546831 w 5095459"/>
                <a:gd name="connsiteY62" fmla="*/ 965895 h 3234127"/>
                <a:gd name="connsiteX63" fmla="*/ 1380503 w 5095459"/>
                <a:gd name="connsiteY63" fmla="*/ 965895 h 3234127"/>
                <a:gd name="connsiteX64" fmla="*/ 1127378 w 5095459"/>
                <a:gd name="connsiteY64" fmla="*/ 751526 h 3234127"/>
                <a:gd name="connsiteX65" fmla="*/ 1098917 w 5095459"/>
                <a:gd name="connsiteY65" fmla="*/ 741030 h 3234127"/>
                <a:gd name="connsiteX66" fmla="*/ 1098917 w 5095459"/>
                <a:gd name="connsiteY66" fmla="*/ 740828 h 3234127"/>
                <a:gd name="connsiteX67" fmla="*/ 45441 w 5095459"/>
                <a:gd name="connsiteY67" fmla="*/ 740828 h 3234127"/>
                <a:gd name="connsiteX68" fmla="*/ 225 w 5095459"/>
                <a:gd name="connsiteY68" fmla="*/ 783217 h 3234127"/>
                <a:gd name="connsiteX69" fmla="*/ 44230 w 5095459"/>
                <a:gd name="connsiteY69" fmla="*/ 828836 h 3234127"/>
                <a:gd name="connsiteX70" fmla="*/ 1082768 w 5095459"/>
                <a:gd name="connsiteY70" fmla="*/ 828836 h 3234127"/>
                <a:gd name="connsiteX71" fmla="*/ 1333875 w 5095459"/>
                <a:gd name="connsiteY71" fmla="*/ 1041792 h 3234127"/>
                <a:gd name="connsiteX72" fmla="*/ 1364556 w 5095459"/>
                <a:gd name="connsiteY72" fmla="*/ 1054307 h 3234127"/>
                <a:gd name="connsiteX73" fmla="*/ 1546831 w 5095459"/>
                <a:gd name="connsiteY73" fmla="*/ 1054307 h 3234127"/>
                <a:gd name="connsiteX74" fmla="*/ 1546831 w 5095459"/>
                <a:gd name="connsiteY74" fmla="*/ 1243444 h 3234127"/>
                <a:gd name="connsiteX75" fmla="*/ 1193384 w 5095459"/>
                <a:gd name="connsiteY75" fmla="*/ 1243444 h 3234127"/>
                <a:gd name="connsiteX76" fmla="*/ 1148976 w 5095459"/>
                <a:gd name="connsiteY76" fmla="*/ 1288458 h 3234127"/>
                <a:gd name="connsiteX77" fmla="*/ 1194797 w 5095459"/>
                <a:gd name="connsiteY77" fmla="*/ 1332058 h 3234127"/>
                <a:gd name="connsiteX78" fmla="*/ 1546629 w 5095459"/>
                <a:gd name="connsiteY78" fmla="*/ 1332058 h 3234127"/>
                <a:gd name="connsiteX79" fmla="*/ 1546629 w 5095459"/>
                <a:gd name="connsiteY79" fmla="*/ 1571659 h 3234127"/>
                <a:gd name="connsiteX80" fmla="*/ 976189 w 5095459"/>
                <a:gd name="connsiteY80" fmla="*/ 1571659 h 3234127"/>
                <a:gd name="connsiteX81" fmla="*/ 930570 w 5095459"/>
                <a:gd name="connsiteY81" fmla="*/ 1617278 h 3234127"/>
                <a:gd name="connsiteX82" fmla="*/ 930570 w 5095459"/>
                <a:gd name="connsiteY82" fmla="*/ 1617278 h 3234127"/>
                <a:gd name="connsiteX83" fmla="*/ 976189 w 5095459"/>
                <a:gd name="connsiteY83" fmla="*/ 1662897 h 3234127"/>
                <a:gd name="connsiteX84" fmla="*/ 1547032 w 5095459"/>
                <a:gd name="connsiteY84" fmla="*/ 1662897 h 3234127"/>
                <a:gd name="connsiteX85" fmla="*/ 1547032 w 5095459"/>
                <a:gd name="connsiteY85" fmla="*/ 1900479 h 3234127"/>
                <a:gd name="connsiteX86" fmla="*/ 1194797 w 5095459"/>
                <a:gd name="connsiteY86" fmla="*/ 1900479 h 3234127"/>
                <a:gd name="connsiteX87" fmla="*/ 1148976 w 5095459"/>
                <a:gd name="connsiteY87" fmla="*/ 1943877 h 3234127"/>
                <a:gd name="connsiteX88" fmla="*/ 1193384 w 5095459"/>
                <a:gd name="connsiteY88" fmla="*/ 1989093 h 3234127"/>
                <a:gd name="connsiteX89" fmla="*/ 1546831 w 5095459"/>
                <a:gd name="connsiteY89" fmla="*/ 1989093 h 3234127"/>
                <a:gd name="connsiteX90" fmla="*/ 1546831 w 5095459"/>
                <a:gd name="connsiteY90" fmla="*/ 2178230 h 3234127"/>
                <a:gd name="connsiteX91" fmla="*/ 1364355 w 5095459"/>
                <a:gd name="connsiteY91" fmla="*/ 2178230 h 3234127"/>
                <a:gd name="connsiteX92" fmla="*/ 1332664 w 5095459"/>
                <a:gd name="connsiteY92" fmla="*/ 2191350 h 3234127"/>
                <a:gd name="connsiteX93" fmla="*/ 1082163 w 5095459"/>
                <a:gd name="connsiteY93" fmla="*/ 2408343 h 3234127"/>
                <a:gd name="connsiteX94" fmla="*/ 44028 w 5095459"/>
                <a:gd name="connsiteY94" fmla="*/ 2408343 h 3234127"/>
                <a:gd name="connsiteX95" fmla="*/ 24 w 5095459"/>
                <a:gd name="connsiteY95" fmla="*/ 2451136 h 3234127"/>
                <a:gd name="connsiteX96" fmla="*/ 24 w 5095459"/>
                <a:gd name="connsiteY96" fmla="*/ 2451338 h 3234127"/>
                <a:gd name="connsiteX97" fmla="*/ 44028 w 5095459"/>
                <a:gd name="connsiteY97" fmla="*/ 2496957 h 3234127"/>
                <a:gd name="connsiteX98" fmla="*/ 1098715 w 5095459"/>
                <a:gd name="connsiteY98" fmla="*/ 2496957 h 3234127"/>
                <a:gd name="connsiteX99" fmla="*/ 1130406 w 5095459"/>
                <a:gd name="connsiteY99" fmla="*/ 2483837 h 3234127"/>
                <a:gd name="connsiteX100" fmla="*/ 1380907 w 5095459"/>
                <a:gd name="connsiteY100" fmla="*/ 2266844 h 3234127"/>
                <a:gd name="connsiteX101" fmla="*/ 1546831 w 5095459"/>
                <a:gd name="connsiteY101" fmla="*/ 2266844 h 3234127"/>
                <a:gd name="connsiteX102" fmla="*/ 1546831 w 5095459"/>
                <a:gd name="connsiteY102" fmla="*/ 2572451 h 3234127"/>
                <a:gd name="connsiteX103" fmla="*/ 1591239 w 5095459"/>
                <a:gd name="connsiteY103" fmla="*/ 2616859 h 3234127"/>
                <a:gd name="connsiteX104" fmla="*/ 1896845 w 5095459"/>
                <a:gd name="connsiteY104" fmla="*/ 2616859 h 3234127"/>
                <a:gd name="connsiteX105" fmla="*/ 1896845 w 5095459"/>
                <a:gd name="connsiteY105" fmla="*/ 2783186 h 3234127"/>
                <a:gd name="connsiteX106" fmla="*/ 1682275 w 5095459"/>
                <a:gd name="connsiteY106" fmla="*/ 3036715 h 3234127"/>
                <a:gd name="connsiteX107" fmla="*/ 1671778 w 5095459"/>
                <a:gd name="connsiteY107" fmla="*/ 3065176 h 3234127"/>
                <a:gd name="connsiteX108" fmla="*/ 1671173 w 5095459"/>
                <a:gd name="connsiteY108" fmla="*/ 3065176 h 3234127"/>
                <a:gd name="connsiteX109" fmla="*/ 1671173 w 5095459"/>
                <a:gd name="connsiteY109" fmla="*/ 3188307 h 3234127"/>
                <a:gd name="connsiteX110" fmla="*/ 1713562 w 5095459"/>
                <a:gd name="connsiteY110" fmla="*/ 3233523 h 3234127"/>
                <a:gd name="connsiteX111" fmla="*/ 1759181 w 5095459"/>
                <a:gd name="connsiteY111" fmla="*/ 3189518 h 3234127"/>
                <a:gd name="connsiteX112" fmla="*/ 1759181 w 5095459"/>
                <a:gd name="connsiteY112" fmla="*/ 3081325 h 3234127"/>
                <a:gd name="connsiteX113" fmla="*/ 1971935 w 5095459"/>
                <a:gd name="connsiteY113" fmla="*/ 2830420 h 3234127"/>
                <a:gd name="connsiteX114" fmla="*/ 1984450 w 5095459"/>
                <a:gd name="connsiteY114" fmla="*/ 2799738 h 3234127"/>
                <a:gd name="connsiteX115" fmla="*/ 1984450 w 5095459"/>
                <a:gd name="connsiteY115" fmla="*/ 2617464 h 3234127"/>
                <a:gd name="connsiteX116" fmla="*/ 2173587 w 5095459"/>
                <a:gd name="connsiteY116" fmla="*/ 2617464 h 3234127"/>
                <a:gd name="connsiteX117" fmla="*/ 2173587 w 5095459"/>
                <a:gd name="connsiteY117" fmla="*/ 2970910 h 3234127"/>
                <a:gd name="connsiteX118" fmla="*/ 2218601 w 5095459"/>
                <a:gd name="connsiteY118" fmla="*/ 3015318 h 3234127"/>
                <a:gd name="connsiteX119" fmla="*/ 2262201 w 5095459"/>
                <a:gd name="connsiteY119" fmla="*/ 2969498 h 3234127"/>
                <a:gd name="connsiteX120" fmla="*/ 2262201 w 5095459"/>
                <a:gd name="connsiteY120" fmla="*/ 2617666 h 3234127"/>
                <a:gd name="connsiteX121" fmla="*/ 2500994 w 5095459"/>
                <a:gd name="connsiteY121" fmla="*/ 2617666 h 3234127"/>
                <a:gd name="connsiteX122" fmla="*/ 2500994 w 5095459"/>
                <a:gd name="connsiteY122" fmla="*/ 3188509 h 3234127"/>
                <a:gd name="connsiteX123" fmla="*/ 2546613 w 5095459"/>
                <a:gd name="connsiteY123" fmla="*/ 3234128 h 3234127"/>
                <a:gd name="connsiteX124" fmla="*/ 2546613 w 5095459"/>
                <a:gd name="connsiteY124" fmla="*/ 3234128 h 3234127"/>
                <a:gd name="connsiteX125" fmla="*/ 2592232 w 5095459"/>
                <a:gd name="connsiteY125" fmla="*/ 3188509 h 3234127"/>
                <a:gd name="connsiteX126" fmla="*/ 2592232 w 5095459"/>
                <a:gd name="connsiteY126" fmla="*/ 2617666 h 3234127"/>
                <a:gd name="connsiteX127" fmla="*/ 2830622 w 5095459"/>
                <a:gd name="connsiteY127" fmla="*/ 2617666 h 3234127"/>
                <a:gd name="connsiteX128" fmla="*/ 2830622 w 5095459"/>
                <a:gd name="connsiteY128" fmla="*/ 2969498 h 3234127"/>
                <a:gd name="connsiteX129" fmla="*/ 2874222 w 5095459"/>
                <a:gd name="connsiteY129" fmla="*/ 3015318 h 3234127"/>
                <a:gd name="connsiteX130" fmla="*/ 2919236 w 5095459"/>
                <a:gd name="connsiteY130" fmla="*/ 2970910 h 3234127"/>
                <a:gd name="connsiteX131" fmla="*/ 2919236 w 5095459"/>
                <a:gd name="connsiteY131" fmla="*/ 2617464 h 3234127"/>
                <a:gd name="connsiteX132" fmla="*/ 3108373 w 5095459"/>
                <a:gd name="connsiteY132" fmla="*/ 2617464 h 3234127"/>
                <a:gd name="connsiteX133" fmla="*/ 3108373 w 5095459"/>
                <a:gd name="connsiteY133" fmla="*/ 2799738 h 3234127"/>
                <a:gd name="connsiteX134" fmla="*/ 3121493 w 5095459"/>
                <a:gd name="connsiteY134" fmla="*/ 2831429 h 3234127"/>
                <a:gd name="connsiteX135" fmla="*/ 3338486 w 5095459"/>
                <a:gd name="connsiteY135" fmla="*/ 3081930 h 3234127"/>
                <a:gd name="connsiteX136" fmla="*/ 3338486 w 5095459"/>
                <a:gd name="connsiteY136" fmla="*/ 3189922 h 3234127"/>
                <a:gd name="connsiteX137" fmla="*/ 3381279 w 5095459"/>
                <a:gd name="connsiteY137" fmla="*/ 3233926 h 3234127"/>
                <a:gd name="connsiteX138" fmla="*/ 3381481 w 5095459"/>
                <a:gd name="connsiteY138" fmla="*/ 3233926 h 3234127"/>
                <a:gd name="connsiteX139" fmla="*/ 3427100 w 5095459"/>
                <a:gd name="connsiteY139" fmla="*/ 3189922 h 3234127"/>
                <a:gd name="connsiteX140" fmla="*/ 3427100 w 5095459"/>
                <a:gd name="connsiteY140" fmla="*/ 3065580 h 3234127"/>
                <a:gd name="connsiteX141" fmla="*/ 3413980 w 5095459"/>
                <a:gd name="connsiteY141" fmla="*/ 3033889 h 3234127"/>
                <a:gd name="connsiteX142" fmla="*/ 3197189 w 5095459"/>
                <a:gd name="connsiteY142" fmla="*/ 2782984 h 3234127"/>
                <a:gd name="connsiteX143" fmla="*/ 3197189 w 5095459"/>
                <a:gd name="connsiteY143" fmla="*/ 2617061 h 3234127"/>
                <a:gd name="connsiteX144" fmla="*/ 3502796 w 5095459"/>
                <a:gd name="connsiteY144" fmla="*/ 2617061 h 3234127"/>
                <a:gd name="connsiteX145" fmla="*/ 3547203 w 5095459"/>
                <a:gd name="connsiteY145" fmla="*/ 2572653 h 3234127"/>
                <a:gd name="connsiteX146" fmla="*/ 3547203 w 5095459"/>
                <a:gd name="connsiteY146" fmla="*/ 2267046 h 3234127"/>
                <a:gd name="connsiteX147" fmla="*/ 3713127 w 5095459"/>
                <a:gd name="connsiteY147" fmla="*/ 2267046 h 3234127"/>
                <a:gd name="connsiteX148" fmla="*/ 3963628 w 5095459"/>
                <a:gd name="connsiteY148" fmla="*/ 2484039 h 3234127"/>
                <a:gd name="connsiteX149" fmla="*/ 3995319 w 5095459"/>
                <a:gd name="connsiteY149" fmla="*/ 2497159 h 3234127"/>
                <a:gd name="connsiteX150" fmla="*/ 5051419 w 5095459"/>
                <a:gd name="connsiteY150" fmla="*/ 2497159 h 3234127"/>
                <a:gd name="connsiteX151" fmla="*/ 5095423 w 5095459"/>
                <a:gd name="connsiteY151" fmla="*/ 2451540 h 3234127"/>
                <a:gd name="connsiteX152" fmla="*/ 5095423 w 5095459"/>
                <a:gd name="connsiteY152" fmla="*/ 2451338 h 3234127"/>
                <a:gd name="connsiteX153" fmla="*/ 5051419 w 5095459"/>
                <a:gd name="connsiteY153" fmla="*/ 2408545 h 3234127"/>
                <a:gd name="connsiteX154" fmla="*/ 4011669 w 5095459"/>
                <a:gd name="connsiteY154" fmla="*/ 2408545 h 3234127"/>
                <a:gd name="connsiteX155" fmla="*/ 3761169 w 5095459"/>
                <a:gd name="connsiteY155" fmla="*/ 2191552 h 3234127"/>
                <a:gd name="connsiteX156" fmla="*/ 3729477 w 5095459"/>
                <a:gd name="connsiteY156" fmla="*/ 2178432 h 3234127"/>
                <a:gd name="connsiteX157" fmla="*/ 3547203 w 5095459"/>
                <a:gd name="connsiteY157" fmla="*/ 2178432 h 3234127"/>
                <a:gd name="connsiteX158" fmla="*/ 3547203 w 5095459"/>
                <a:gd name="connsiteY158" fmla="*/ 1989295 h 3234127"/>
                <a:gd name="connsiteX159" fmla="*/ 3899035 w 5095459"/>
                <a:gd name="connsiteY159" fmla="*/ 1989295 h 3234127"/>
                <a:gd name="connsiteX160" fmla="*/ 3944856 w 5095459"/>
                <a:gd name="connsiteY160" fmla="*/ 1945694 h 3234127"/>
                <a:gd name="connsiteX161" fmla="*/ 3900448 w 5095459"/>
                <a:gd name="connsiteY161" fmla="*/ 1900479 h 3234127"/>
                <a:gd name="connsiteX162" fmla="*/ 3547203 w 5095459"/>
                <a:gd name="connsiteY162" fmla="*/ 1900479 h 3234127"/>
                <a:gd name="connsiteX163" fmla="*/ 3547203 w 5095459"/>
                <a:gd name="connsiteY163" fmla="*/ 1662897 h 3234127"/>
                <a:gd name="connsiteX164" fmla="*/ 4118248 w 5095459"/>
                <a:gd name="connsiteY164" fmla="*/ 1662897 h 3234127"/>
                <a:gd name="connsiteX165" fmla="*/ 4163867 w 5095459"/>
                <a:gd name="connsiteY165" fmla="*/ 1617278 h 3234127"/>
                <a:gd name="connsiteX166" fmla="*/ 4163867 w 5095459"/>
                <a:gd name="connsiteY166" fmla="*/ 1617278 h 3234127"/>
                <a:gd name="connsiteX167" fmla="*/ 4118248 w 5095459"/>
                <a:gd name="connsiteY167" fmla="*/ 1571659 h 3234127"/>
                <a:gd name="connsiteX168" fmla="*/ 3547203 w 5095459"/>
                <a:gd name="connsiteY168" fmla="*/ 1571659 h 3234127"/>
                <a:gd name="connsiteX169" fmla="*/ 3547203 w 5095459"/>
                <a:gd name="connsiteY169" fmla="*/ 1332260 h 3234127"/>
                <a:gd name="connsiteX170" fmla="*/ 3183866 w 5095459"/>
                <a:gd name="connsiteY170" fmla="*/ 2114646 h 3234127"/>
                <a:gd name="connsiteX171" fmla="*/ 3043780 w 5095459"/>
                <a:gd name="connsiteY171" fmla="*/ 2254934 h 3234127"/>
                <a:gd name="connsiteX172" fmla="*/ 3012492 w 5095459"/>
                <a:gd name="connsiteY172" fmla="*/ 2267853 h 3234127"/>
                <a:gd name="connsiteX173" fmla="*/ 2081138 w 5095459"/>
                <a:gd name="connsiteY173" fmla="*/ 2267853 h 3234127"/>
                <a:gd name="connsiteX174" fmla="*/ 2049245 w 5095459"/>
                <a:gd name="connsiteY174" fmla="*/ 2254531 h 3234127"/>
                <a:gd name="connsiteX175" fmla="*/ 1908957 w 5095459"/>
                <a:gd name="connsiteY175" fmla="*/ 2114242 h 3234127"/>
                <a:gd name="connsiteX176" fmla="*/ 1896038 w 5095459"/>
                <a:gd name="connsiteY176" fmla="*/ 2082955 h 3234127"/>
                <a:gd name="connsiteX177" fmla="*/ 1896038 w 5095459"/>
                <a:gd name="connsiteY177" fmla="*/ 1151601 h 3234127"/>
                <a:gd name="connsiteX178" fmla="*/ 1909360 w 5095459"/>
                <a:gd name="connsiteY178" fmla="*/ 1119708 h 3234127"/>
                <a:gd name="connsiteX179" fmla="*/ 2049649 w 5095459"/>
                <a:gd name="connsiteY179" fmla="*/ 979419 h 3234127"/>
                <a:gd name="connsiteX180" fmla="*/ 2080936 w 5095459"/>
                <a:gd name="connsiteY180" fmla="*/ 966501 h 3234127"/>
                <a:gd name="connsiteX181" fmla="*/ 3012089 w 5095459"/>
                <a:gd name="connsiteY181" fmla="*/ 966501 h 3234127"/>
                <a:gd name="connsiteX182" fmla="*/ 3043981 w 5095459"/>
                <a:gd name="connsiteY182" fmla="*/ 979823 h 3234127"/>
                <a:gd name="connsiteX183" fmla="*/ 3184270 w 5095459"/>
                <a:gd name="connsiteY183" fmla="*/ 1120111 h 3234127"/>
                <a:gd name="connsiteX184" fmla="*/ 3197189 w 5095459"/>
                <a:gd name="connsiteY184" fmla="*/ 1151399 h 3234127"/>
                <a:gd name="connsiteX185" fmla="*/ 3197189 w 5095459"/>
                <a:gd name="connsiteY185" fmla="*/ 2082753 h 3234127"/>
                <a:gd name="connsiteX186" fmla="*/ 3197390 w 5095459"/>
                <a:gd name="connsiteY186" fmla="*/ 2082753 h 3234127"/>
                <a:gd name="connsiteX187" fmla="*/ 3183866 w 5095459"/>
                <a:gd name="connsiteY187" fmla="*/ 2114646 h 323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095459" h="3234127">
                  <a:moveTo>
                    <a:pt x="3547203" y="1332260"/>
                  </a:moveTo>
                  <a:lnTo>
                    <a:pt x="3899035" y="1332260"/>
                  </a:lnTo>
                  <a:cubicBezTo>
                    <a:pt x="3923459" y="1332260"/>
                    <a:pt x="3944452" y="1313084"/>
                    <a:pt x="3944856" y="1288659"/>
                  </a:cubicBezTo>
                  <a:cubicBezTo>
                    <a:pt x="3945259" y="1263831"/>
                    <a:pt x="3925276" y="1243444"/>
                    <a:pt x="3900448" y="1243444"/>
                  </a:cubicBezTo>
                  <a:lnTo>
                    <a:pt x="3547203" y="1243444"/>
                  </a:lnTo>
                  <a:lnTo>
                    <a:pt x="3547203" y="1054307"/>
                  </a:lnTo>
                  <a:lnTo>
                    <a:pt x="3729477" y="1054307"/>
                  </a:lnTo>
                  <a:cubicBezTo>
                    <a:pt x="3741387" y="1054307"/>
                    <a:pt x="3752287" y="1049664"/>
                    <a:pt x="3760159" y="1041792"/>
                  </a:cubicBezTo>
                  <a:lnTo>
                    <a:pt x="4011064" y="829038"/>
                  </a:lnTo>
                  <a:lnTo>
                    <a:pt x="5050006" y="829038"/>
                  </a:lnTo>
                  <a:cubicBezTo>
                    <a:pt x="5073825" y="829038"/>
                    <a:pt x="5094212" y="810467"/>
                    <a:pt x="5095222" y="786649"/>
                  </a:cubicBezTo>
                  <a:cubicBezTo>
                    <a:pt x="5096029" y="761619"/>
                    <a:pt x="5076046" y="741030"/>
                    <a:pt x="5051217" y="741030"/>
                  </a:cubicBezTo>
                  <a:lnTo>
                    <a:pt x="3995117" y="741030"/>
                  </a:lnTo>
                  <a:lnTo>
                    <a:pt x="3995117" y="741231"/>
                  </a:lnTo>
                  <a:cubicBezTo>
                    <a:pt x="3985025" y="741231"/>
                    <a:pt x="3974730" y="744461"/>
                    <a:pt x="3966656" y="751526"/>
                  </a:cubicBezTo>
                  <a:lnTo>
                    <a:pt x="3713329" y="966097"/>
                  </a:lnTo>
                  <a:lnTo>
                    <a:pt x="3547002" y="966097"/>
                  </a:lnTo>
                  <a:lnTo>
                    <a:pt x="3547002" y="660894"/>
                  </a:lnTo>
                  <a:cubicBezTo>
                    <a:pt x="3547002" y="636469"/>
                    <a:pt x="3527220" y="616486"/>
                    <a:pt x="3502594" y="616486"/>
                  </a:cubicBezTo>
                  <a:lnTo>
                    <a:pt x="3197189" y="616486"/>
                  </a:lnTo>
                  <a:lnTo>
                    <a:pt x="3197189" y="450562"/>
                  </a:lnTo>
                  <a:lnTo>
                    <a:pt x="3414182" y="200061"/>
                  </a:lnTo>
                  <a:cubicBezTo>
                    <a:pt x="3422256" y="191987"/>
                    <a:pt x="3427302" y="180683"/>
                    <a:pt x="3427302" y="168370"/>
                  </a:cubicBezTo>
                  <a:lnTo>
                    <a:pt x="3427302" y="44230"/>
                  </a:lnTo>
                  <a:cubicBezTo>
                    <a:pt x="3427302" y="19200"/>
                    <a:pt x="3406713" y="-784"/>
                    <a:pt x="3381683" y="225"/>
                  </a:cubicBezTo>
                  <a:lnTo>
                    <a:pt x="3381481" y="225"/>
                  </a:lnTo>
                  <a:cubicBezTo>
                    <a:pt x="3357663" y="1033"/>
                    <a:pt x="3338688" y="20613"/>
                    <a:pt x="3338688" y="44230"/>
                  </a:cubicBezTo>
                  <a:lnTo>
                    <a:pt x="3338688" y="152222"/>
                  </a:lnTo>
                  <a:lnTo>
                    <a:pt x="3121493" y="402722"/>
                  </a:lnTo>
                  <a:cubicBezTo>
                    <a:pt x="3113419" y="410796"/>
                    <a:pt x="3108373" y="422100"/>
                    <a:pt x="3108373" y="434413"/>
                  </a:cubicBezTo>
                  <a:lnTo>
                    <a:pt x="3108373" y="616688"/>
                  </a:lnTo>
                  <a:lnTo>
                    <a:pt x="2919236" y="616688"/>
                  </a:lnTo>
                  <a:lnTo>
                    <a:pt x="2919236" y="264856"/>
                  </a:lnTo>
                  <a:cubicBezTo>
                    <a:pt x="2919236" y="240432"/>
                    <a:pt x="2900060" y="219439"/>
                    <a:pt x="2875635" y="219035"/>
                  </a:cubicBezTo>
                  <a:cubicBezTo>
                    <a:pt x="2850807" y="218631"/>
                    <a:pt x="2830622" y="238615"/>
                    <a:pt x="2830622" y="263443"/>
                  </a:cubicBezTo>
                  <a:lnTo>
                    <a:pt x="2830622" y="616688"/>
                  </a:lnTo>
                  <a:lnTo>
                    <a:pt x="2592434" y="616688"/>
                  </a:lnTo>
                  <a:lnTo>
                    <a:pt x="2592434" y="45643"/>
                  </a:lnTo>
                  <a:cubicBezTo>
                    <a:pt x="2592434" y="20411"/>
                    <a:pt x="2572047" y="24"/>
                    <a:pt x="2546815" y="24"/>
                  </a:cubicBezTo>
                  <a:lnTo>
                    <a:pt x="2546815" y="24"/>
                  </a:lnTo>
                  <a:cubicBezTo>
                    <a:pt x="2521584" y="24"/>
                    <a:pt x="2501196" y="20411"/>
                    <a:pt x="2501196" y="45643"/>
                  </a:cubicBezTo>
                  <a:lnTo>
                    <a:pt x="2501196" y="616486"/>
                  </a:lnTo>
                  <a:lnTo>
                    <a:pt x="2262605" y="616486"/>
                  </a:lnTo>
                  <a:lnTo>
                    <a:pt x="2262605" y="264856"/>
                  </a:lnTo>
                  <a:cubicBezTo>
                    <a:pt x="2262605" y="240432"/>
                    <a:pt x="2243429" y="219439"/>
                    <a:pt x="2219004" y="219035"/>
                  </a:cubicBezTo>
                  <a:cubicBezTo>
                    <a:pt x="2194176" y="218631"/>
                    <a:pt x="2173789" y="238615"/>
                    <a:pt x="2173789" y="263443"/>
                  </a:cubicBezTo>
                  <a:lnTo>
                    <a:pt x="2173789" y="616688"/>
                  </a:lnTo>
                  <a:lnTo>
                    <a:pt x="1984652" y="616688"/>
                  </a:lnTo>
                  <a:lnTo>
                    <a:pt x="1984652" y="434212"/>
                  </a:lnTo>
                  <a:cubicBezTo>
                    <a:pt x="1984652" y="422302"/>
                    <a:pt x="1980009" y="411402"/>
                    <a:pt x="1972137" y="403530"/>
                  </a:cubicBezTo>
                  <a:lnTo>
                    <a:pt x="1759181" y="152423"/>
                  </a:lnTo>
                  <a:lnTo>
                    <a:pt x="1759181" y="45239"/>
                  </a:lnTo>
                  <a:cubicBezTo>
                    <a:pt x="1759181" y="21420"/>
                    <a:pt x="1740610" y="1033"/>
                    <a:pt x="1716792" y="24"/>
                  </a:cubicBezTo>
                  <a:cubicBezTo>
                    <a:pt x="1691762" y="-784"/>
                    <a:pt x="1671173" y="19200"/>
                    <a:pt x="1671173" y="44028"/>
                  </a:cubicBezTo>
                  <a:lnTo>
                    <a:pt x="1671173" y="168370"/>
                  </a:lnTo>
                  <a:lnTo>
                    <a:pt x="1671374" y="168370"/>
                  </a:lnTo>
                  <a:cubicBezTo>
                    <a:pt x="1671374" y="178463"/>
                    <a:pt x="1674604" y="188757"/>
                    <a:pt x="1681871" y="196831"/>
                  </a:cubicBezTo>
                  <a:lnTo>
                    <a:pt x="1896442" y="450158"/>
                  </a:lnTo>
                  <a:lnTo>
                    <a:pt x="1896442" y="616486"/>
                  </a:lnTo>
                  <a:lnTo>
                    <a:pt x="1590633" y="616486"/>
                  </a:lnTo>
                  <a:lnTo>
                    <a:pt x="1591239" y="615880"/>
                  </a:lnTo>
                  <a:cubicBezTo>
                    <a:pt x="1566612" y="615880"/>
                    <a:pt x="1546831" y="635662"/>
                    <a:pt x="1546831" y="660288"/>
                  </a:cubicBezTo>
                  <a:lnTo>
                    <a:pt x="1546831" y="965895"/>
                  </a:lnTo>
                  <a:lnTo>
                    <a:pt x="1380503" y="965895"/>
                  </a:lnTo>
                  <a:lnTo>
                    <a:pt x="1127378" y="751526"/>
                  </a:lnTo>
                  <a:cubicBezTo>
                    <a:pt x="1119304" y="744461"/>
                    <a:pt x="1109009" y="741030"/>
                    <a:pt x="1098917" y="741030"/>
                  </a:cubicBezTo>
                  <a:lnTo>
                    <a:pt x="1098917" y="740828"/>
                  </a:lnTo>
                  <a:lnTo>
                    <a:pt x="45441" y="740828"/>
                  </a:lnTo>
                  <a:cubicBezTo>
                    <a:pt x="21622" y="740828"/>
                    <a:pt x="1235" y="759398"/>
                    <a:pt x="225" y="783217"/>
                  </a:cubicBezTo>
                  <a:cubicBezTo>
                    <a:pt x="-582" y="808247"/>
                    <a:pt x="19402" y="828836"/>
                    <a:pt x="44230" y="828836"/>
                  </a:cubicBezTo>
                  <a:lnTo>
                    <a:pt x="1082768" y="828836"/>
                  </a:lnTo>
                  <a:lnTo>
                    <a:pt x="1333875" y="1041792"/>
                  </a:lnTo>
                  <a:cubicBezTo>
                    <a:pt x="1341747" y="1049462"/>
                    <a:pt x="1352647" y="1054307"/>
                    <a:pt x="1364556" y="1054307"/>
                  </a:cubicBezTo>
                  <a:lnTo>
                    <a:pt x="1546831" y="1054307"/>
                  </a:lnTo>
                  <a:lnTo>
                    <a:pt x="1546831" y="1243444"/>
                  </a:lnTo>
                  <a:lnTo>
                    <a:pt x="1193384" y="1243444"/>
                  </a:lnTo>
                  <a:cubicBezTo>
                    <a:pt x="1168556" y="1243444"/>
                    <a:pt x="1148573" y="1263630"/>
                    <a:pt x="1148976" y="1288458"/>
                  </a:cubicBezTo>
                  <a:cubicBezTo>
                    <a:pt x="1149380" y="1312882"/>
                    <a:pt x="1170171" y="1332058"/>
                    <a:pt x="1194797" y="1332058"/>
                  </a:cubicBezTo>
                  <a:lnTo>
                    <a:pt x="1546629" y="1332058"/>
                  </a:lnTo>
                  <a:lnTo>
                    <a:pt x="1546629" y="1571659"/>
                  </a:lnTo>
                  <a:lnTo>
                    <a:pt x="976189" y="1571659"/>
                  </a:lnTo>
                  <a:cubicBezTo>
                    <a:pt x="950958" y="1571659"/>
                    <a:pt x="930570" y="1592046"/>
                    <a:pt x="930570" y="1617278"/>
                  </a:cubicBezTo>
                  <a:lnTo>
                    <a:pt x="930570" y="1617278"/>
                  </a:lnTo>
                  <a:cubicBezTo>
                    <a:pt x="930570" y="1642509"/>
                    <a:pt x="950958" y="1662897"/>
                    <a:pt x="976189" y="1662897"/>
                  </a:cubicBezTo>
                  <a:lnTo>
                    <a:pt x="1547032" y="1662897"/>
                  </a:lnTo>
                  <a:lnTo>
                    <a:pt x="1547032" y="1900479"/>
                  </a:lnTo>
                  <a:lnTo>
                    <a:pt x="1194797" y="1900479"/>
                  </a:lnTo>
                  <a:cubicBezTo>
                    <a:pt x="1170373" y="1900479"/>
                    <a:pt x="1149380" y="1919655"/>
                    <a:pt x="1148976" y="1943877"/>
                  </a:cubicBezTo>
                  <a:cubicBezTo>
                    <a:pt x="1148573" y="1968706"/>
                    <a:pt x="1168556" y="1989093"/>
                    <a:pt x="1193384" y="1989093"/>
                  </a:cubicBezTo>
                  <a:lnTo>
                    <a:pt x="1546831" y="1989093"/>
                  </a:lnTo>
                  <a:lnTo>
                    <a:pt x="1546831" y="2178230"/>
                  </a:lnTo>
                  <a:lnTo>
                    <a:pt x="1364355" y="2178230"/>
                  </a:lnTo>
                  <a:cubicBezTo>
                    <a:pt x="1351840" y="2178230"/>
                    <a:pt x="1340940" y="2183276"/>
                    <a:pt x="1332664" y="2191350"/>
                  </a:cubicBezTo>
                  <a:lnTo>
                    <a:pt x="1082163" y="2408343"/>
                  </a:lnTo>
                  <a:lnTo>
                    <a:pt x="44028" y="2408343"/>
                  </a:lnTo>
                  <a:cubicBezTo>
                    <a:pt x="20209" y="2408343"/>
                    <a:pt x="629" y="2427116"/>
                    <a:pt x="24" y="2451136"/>
                  </a:cubicBezTo>
                  <a:lnTo>
                    <a:pt x="24" y="2451338"/>
                  </a:lnTo>
                  <a:cubicBezTo>
                    <a:pt x="-784" y="2476368"/>
                    <a:pt x="19200" y="2496957"/>
                    <a:pt x="44028" y="2496957"/>
                  </a:cubicBezTo>
                  <a:lnTo>
                    <a:pt x="1098715" y="2496957"/>
                  </a:lnTo>
                  <a:cubicBezTo>
                    <a:pt x="1111028" y="2496957"/>
                    <a:pt x="1122130" y="2491911"/>
                    <a:pt x="1130406" y="2483837"/>
                  </a:cubicBezTo>
                  <a:lnTo>
                    <a:pt x="1380907" y="2266844"/>
                  </a:lnTo>
                  <a:lnTo>
                    <a:pt x="1546831" y="2266844"/>
                  </a:lnTo>
                  <a:lnTo>
                    <a:pt x="1546831" y="2572451"/>
                  </a:lnTo>
                  <a:cubicBezTo>
                    <a:pt x="1546831" y="2597077"/>
                    <a:pt x="1566814" y="2616859"/>
                    <a:pt x="1591239" y="2616859"/>
                  </a:cubicBezTo>
                  <a:lnTo>
                    <a:pt x="1896845" y="2616859"/>
                  </a:lnTo>
                  <a:lnTo>
                    <a:pt x="1896845" y="2783186"/>
                  </a:lnTo>
                  <a:lnTo>
                    <a:pt x="1682275" y="3036715"/>
                  </a:lnTo>
                  <a:cubicBezTo>
                    <a:pt x="1675210" y="3044789"/>
                    <a:pt x="1671778" y="3055084"/>
                    <a:pt x="1671778" y="3065176"/>
                  </a:cubicBezTo>
                  <a:lnTo>
                    <a:pt x="1671173" y="3065176"/>
                  </a:lnTo>
                  <a:lnTo>
                    <a:pt x="1671173" y="3188307"/>
                  </a:lnTo>
                  <a:cubicBezTo>
                    <a:pt x="1671173" y="3212126"/>
                    <a:pt x="1689743" y="3232513"/>
                    <a:pt x="1713562" y="3233523"/>
                  </a:cubicBezTo>
                  <a:cubicBezTo>
                    <a:pt x="1738592" y="3234330"/>
                    <a:pt x="1759181" y="3214346"/>
                    <a:pt x="1759181" y="3189518"/>
                  </a:cubicBezTo>
                  <a:lnTo>
                    <a:pt x="1759181" y="3081325"/>
                  </a:lnTo>
                  <a:lnTo>
                    <a:pt x="1971935" y="2830420"/>
                  </a:lnTo>
                  <a:cubicBezTo>
                    <a:pt x="1979605" y="2822548"/>
                    <a:pt x="1984450" y="2811648"/>
                    <a:pt x="1984450" y="2799738"/>
                  </a:cubicBezTo>
                  <a:lnTo>
                    <a:pt x="1984450" y="2617464"/>
                  </a:lnTo>
                  <a:lnTo>
                    <a:pt x="2173587" y="2617464"/>
                  </a:lnTo>
                  <a:lnTo>
                    <a:pt x="2173587" y="2970910"/>
                  </a:lnTo>
                  <a:cubicBezTo>
                    <a:pt x="2173587" y="2995739"/>
                    <a:pt x="2193773" y="3015722"/>
                    <a:pt x="2218601" y="3015318"/>
                  </a:cubicBezTo>
                  <a:cubicBezTo>
                    <a:pt x="2243025" y="3014915"/>
                    <a:pt x="2262201" y="2994124"/>
                    <a:pt x="2262201" y="2969498"/>
                  </a:cubicBezTo>
                  <a:lnTo>
                    <a:pt x="2262201" y="2617666"/>
                  </a:lnTo>
                  <a:lnTo>
                    <a:pt x="2500994" y="2617666"/>
                  </a:lnTo>
                  <a:lnTo>
                    <a:pt x="2500994" y="3188509"/>
                  </a:lnTo>
                  <a:cubicBezTo>
                    <a:pt x="2500994" y="3213741"/>
                    <a:pt x="2521382" y="3234128"/>
                    <a:pt x="2546613" y="3234128"/>
                  </a:cubicBezTo>
                  <a:lnTo>
                    <a:pt x="2546613" y="3234128"/>
                  </a:lnTo>
                  <a:cubicBezTo>
                    <a:pt x="2571845" y="3234128"/>
                    <a:pt x="2592232" y="3213741"/>
                    <a:pt x="2592232" y="3188509"/>
                  </a:cubicBezTo>
                  <a:lnTo>
                    <a:pt x="2592232" y="2617666"/>
                  </a:lnTo>
                  <a:lnTo>
                    <a:pt x="2830622" y="2617666"/>
                  </a:lnTo>
                  <a:lnTo>
                    <a:pt x="2830622" y="2969498"/>
                  </a:lnTo>
                  <a:cubicBezTo>
                    <a:pt x="2830622" y="2993922"/>
                    <a:pt x="2849798" y="3014915"/>
                    <a:pt x="2874222" y="3015318"/>
                  </a:cubicBezTo>
                  <a:cubicBezTo>
                    <a:pt x="2899050" y="3015722"/>
                    <a:pt x="2919236" y="2995739"/>
                    <a:pt x="2919236" y="2970910"/>
                  </a:cubicBezTo>
                  <a:lnTo>
                    <a:pt x="2919236" y="2617464"/>
                  </a:lnTo>
                  <a:lnTo>
                    <a:pt x="3108373" y="2617464"/>
                  </a:lnTo>
                  <a:lnTo>
                    <a:pt x="3108373" y="2799738"/>
                  </a:lnTo>
                  <a:cubicBezTo>
                    <a:pt x="3108373" y="2812253"/>
                    <a:pt x="3113419" y="2823153"/>
                    <a:pt x="3121493" y="2831429"/>
                  </a:cubicBezTo>
                  <a:lnTo>
                    <a:pt x="3338486" y="3081930"/>
                  </a:lnTo>
                  <a:lnTo>
                    <a:pt x="3338486" y="3189922"/>
                  </a:lnTo>
                  <a:cubicBezTo>
                    <a:pt x="3338486" y="3213741"/>
                    <a:pt x="3357259" y="3233321"/>
                    <a:pt x="3381279" y="3233926"/>
                  </a:cubicBezTo>
                  <a:lnTo>
                    <a:pt x="3381481" y="3233926"/>
                  </a:lnTo>
                  <a:cubicBezTo>
                    <a:pt x="3406511" y="3234734"/>
                    <a:pt x="3427100" y="3214750"/>
                    <a:pt x="3427100" y="3189922"/>
                  </a:cubicBezTo>
                  <a:lnTo>
                    <a:pt x="3427100" y="3065580"/>
                  </a:lnTo>
                  <a:cubicBezTo>
                    <a:pt x="3427100" y="3053065"/>
                    <a:pt x="3422054" y="3042165"/>
                    <a:pt x="3413980" y="3033889"/>
                  </a:cubicBezTo>
                  <a:lnTo>
                    <a:pt x="3197189" y="2782984"/>
                  </a:lnTo>
                  <a:lnTo>
                    <a:pt x="3197189" y="2617061"/>
                  </a:lnTo>
                  <a:lnTo>
                    <a:pt x="3502796" y="2617061"/>
                  </a:lnTo>
                  <a:cubicBezTo>
                    <a:pt x="3527422" y="2617061"/>
                    <a:pt x="3547203" y="2597077"/>
                    <a:pt x="3547203" y="2572653"/>
                  </a:cubicBezTo>
                  <a:lnTo>
                    <a:pt x="3547203" y="2267046"/>
                  </a:lnTo>
                  <a:lnTo>
                    <a:pt x="3713127" y="2267046"/>
                  </a:lnTo>
                  <a:lnTo>
                    <a:pt x="3963628" y="2484039"/>
                  </a:lnTo>
                  <a:cubicBezTo>
                    <a:pt x="3971702" y="2492113"/>
                    <a:pt x="3983006" y="2497159"/>
                    <a:pt x="3995319" y="2497159"/>
                  </a:cubicBezTo>
                  <a:lnTo>
                    <a:pt x="5051419" y="2497159"/>
                  </a:lnTo>
                  <a:cubicBezTo>
                    <a:pt x="5076449" y="2497159"/>
                    <a:pt x="5096433" y="2476570"/>
                    <a:pt x="5095423" y="2451540"/>
                  </a:cubicBezTo>
                  <a:lnTo>
                    <a:pt x="5095423" y="2451338"/>
                  </a:lnTo>
                  <a:cubicBezTo>
                    <a:pt x="5094616" y="2427520"/>
                    <a:pt x="5075036" y="2408545"/>
                    <a:pt x="5051419" y="2408545"/>
                  </a:cubicBezTo>
                  <a:lnTo>
                    <a:pt x="4011669" y="2408545"/>
                  </a:lnTo>
                  <a:lnTo>
                    <a:pt x="3761169" y="2191552"/>
                  </a:lnTo>
                  <a:cubicBezTo>
                    <a:pt x="3753095" y="2183478"/>
                    <a:pt x="3741791" y="2178432"/>
                    <a:pt x="3729477" y="2178432"/>
                  </a:cubicBezTo>
                  <a:lnTo>
                    <a:pt x="3547203" y="2178432"/>
                  </a:lnTo>
                  <a:lnTo>
                    <a:pt x="3547203" y="1989295"/>
                  </a:lnTo>
                  <a:lnTo>
                    <a:pt x="3899035" y="1989295"/>
                  </a:lnTo>
                  <a:cubicBezTo>
                    <a:pt x="3923459" y="1989295"/>
                    <a:pt x="3944452" y="1970119"/>
                    <a:pt x="3944856" y="1945694"/>
                  </a:cubicBezTo>
                  <a:cubicBezTo>
                    <a:pt x="3945259" y="1920866"/>
                    <a:pt x="3925276" y="1900479"/>
                    <a:pt x="3900448" y="1900479"/>
                  </a:cubicBezTo>
                  <a:lnTo>
                    <a:pt x="3547203" y="1900479"/>
                  </a:lnTo>
                  <a:lnTo>
                    <a:pt x="3547203" y="1662897"/>
                  </a:lnTo>
                  <a:lnTo>
                    <a:pt x="4118248" y="1662897"/>
                  </a:lnTo>
                  <a:cubicBezTo>
                    <a:pt x="4143480" y="1662897"/>
                    <a:pt x="4163867" y="1642509"/>
                    <a:pt x="4163867" y="1617278"/>
                  </a:cubicBezTo>
                  <a:lnTo>
                    <a:pt x="4163867" y="1617278"/>
                  </a:lnTo>
                  <a:cubicBezTo>
                    <a:pt x="4163867" y="1592046"/>
                    <a:pt x="4143480" y="1571659"/>
                    <a:pt x="4118248" y="1571659"/>
                  </a:cubicBezTo>
                  <a:lnTo>
                    <a:pt x="3547203" y="1571659"/>
                  </a:lnTo>
                  <a:lnTo>
                    <a:pt x="3547203" y="1332260"/>
                  </a:lnTo>
                  <a:close/>
                  <a:moveTo>
                    <a:pt x="3183866" y="2114646"/>
                  </a:moveTo>
                  <a:lnTo>
                    <a:pt x="3043780" y="2254934"/>
                  </a:lnTo>
                  <a:cubicBezTo>
                    <a:pt x="3035100" y="2263412"/>
                    <a:pt x="3023796" y="2267853"/>
                    <a:pt x="3012492" y="2267853"/>
                  </a:cubicBezTo>
                  <a:lnTo>
                    <a:pt x="2081138" y="2267853"/>
                  </a:lnTo>
                  <a:cubicBezTo>
                    <a:pt x="2068623" y="2267853"/>
                    <a:pt x="2057521" y="2262605"/>
                    <a:pt x="2049245" y="2254531"/>
                  </a:cubicBezTo>
                  <a:lnTo>
                    <a:pt x="1908957" y="2114242"/>
                  </a:lnTo>
                  <a:cubicBezTo>
                    <a:pt x="1900479" y="2105563"/>
                    <a:pt x="1896038" y="2094259"/>
                    <a:pt x="1896038" y="2082955"/>
                  </a:cubicBezTo>
                  <a:lnTo>
                    <a:pt x="1896038" y="1151601"/>
                  </a:lnTo>
                  <a:cubicBezTo>
                    <a:pt x="1896038" y="1139086"/>
                    <a:pt x="1901286" y="1127984"/>
                    <a:pt x="1909360" y="1119708"/>
                  </a:cubicBezTo>
                  <a:lnTo>
                    <a:pt x="2049649" y="979419"/>
                  </a:lnTo>
                  <a:cubicBezTo>
                    <a:pt x="2058329" y="970941"/>
                    <a:pt x="2069632" y="966501"/>
                    <a:pt x="2080936" y="966501"/>
                  </a:cubicBezTo>
                  <a:lnTo>
                    <a:pt x="3012089" y="966501"/>
                  </a:lnTo>
                  <a:cubicBezTo>
                    <a:pt x="3024604" y="966501"/>
                    <a:pt x="3035705" y="971749"/>
                    <a:pt x="3043981" y="979823"/>
                  </a:cubicBezTo>
                  <a:lnTo>
                    <a:pt x="3184270" y="1120111"/>
                  </a:lnTo>
                  <a:cubicBezTo>
                    <a:pt x="3192748" y="1128791"/>
                    <a:pt x="3197189" y="1140095"/>
                    <a:pt x="3197189" y="1151399"/>
                  </a:cubicBezTo>
                  <a:lnTo>
                    <a:pt x="3197189" y="2082753"/>
                  </a:lnTo>
                  <a:lnTo>
                    <a:pt x="3197390" y="2082753"/>
                  </a:lnTo>
                  <a:cubicBezTo>
                    <a:pt x="3197390" y="2095470"/>
                    <a:pt x="3192142" y="2106572"/>
                    <a:pt x="3183866" y="2114646"/>
                  </a:cubicBezTo>
                  <a:close/>
                </a:path>
              </a:pathLst>
            </a:custGeom>
            <a:grpFill/>
            <a:ln w="2015" cap="flat">
              <a:noFill/>
              <a:prstDash val="solid"/>
              <a:miter/>
            </a:ln>
          </p:spPr>
          <p:txBody>
            <a:bodyPr rtlCol="0" anchor="ctr"/>
            <a:lstStyle/>
            <a:p>
              <a:endParaRPr lang="en-GB" dirty="0">
                <a:latin typeface="Poppins" panose="00000500000000000000" pitchFamily="2" charset="0"/>
              </a:endParaRPr>
            </a:p>
          </p:txBody>
        </p:sp>
        <p:sp>
          <p:nvSpPr>
            <p:cNvPr id="4" name="Freeform: Shape 3">
              <a:extLst>
                <a:ext uri="{FF2B5EF4-FFF2-40B4-BE49-F238E27FC236}">
                  <a16:creationId xmlns:a16="http://schemas.microsoft.com/office/drawing/2014/main" id="{D7A85F49-04F0-E3C8-987E-72B73B4047F7}"/>
                </a:ext>
              </a:extLst>
            </p:cNvPr>
            <p:cNvSpPr/>
            <p:nvPr/>
          </p:nvSpPr>
          <p:spPr>
            <a:xfrm>
              <a:off x="6001127" y="3062452"/>
              <a:ext cx="66611" cy="147353"/>
            </a:xfrm>
            <a:custGeom>
              <a:avLst/>
              <a:gdLst>
                <a:gd name="connsiteX0" fmla="*/ 0 w 66611"/>
                <a:gd name="connsiteY0" fmla="*/ 73273 h 147353"/>
                <a:gd name="connsiteX1" fmla="*/ 17158 w 66611"/>
                <a:gd name="connsiteY1" fmla="*/ 118892 h 147353"/>
                <a:gd name="connsiteX2" fmla="*/ 66612 w 66611"/>
                <a:gd name="connsiteY2" fmla="*/ 147353 h 147353"/>
                <a:gd name="connsiteX3" fmla="*/ 66612 w 66611"/>
                <a:gd name="connsiteY3" fmla="*/ 0 h 147353"/>
                <a:gd name="connsiteX4" fmla="*/ 18167 w 66611"/>
                <a:gd name="connsiteY4" fmla="*/ 23011 h 147353"/>
                <a:gd name="connsiteX5" fmla="*/ 0 w 66611"/>
                <a:gd name="connsiteY5" fmla="*/ 73273 h 14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11" h="147353">
                  <a:moveTo>
                    <a:pt x="0" y="73273"/>
                  </a:moveTo>
                  <a:cubicBezTo>
                    <a:pt x="0" y="91844"/>
                    <a:pt x="5652" y="107185"/>
                    <a:pt x="17158" y="118892"/>
                  </a:cubicBezTo>
                  <a:cubicBezTo>
                    <a:pt x="28663" y="130600"/>
                    <a:pt x="45014" y="139885"/>
                    <a:pt x="66612" y="147353"/>
                  </a:cubicBezTo>
                  <a:lnTo>
                    <a:pt x="66612" y="0"/>
                  </a:lnTo>
                  <a:cubicBezTo>
                    <a:pt x="46225" y="2826"/>
                    <a:pt x="29874" y="10496"/>
                    <a:pt x="18167" y="23011"/>
                  </a:cubicBezTo>
                  <a:cubicBezTo>
                    <a:pt x="5854" y="35526"/>
                    <a:pt x="0" y="52078"/>
                    <a:pt x="0" y="73273"/>
                  </a:cubicBezTo>
                  <a:close/>
                </a:path>
              </a:pathLst>
            </a:custGeom>
            <a:grpFill/>
            <a:ln w="2015" cap="flat">
              <a:noFill/>
              <a:prstDash val="solid"/>
              <a:miter/>
            </a:ln>
          </p:spPr>
          <p:txBody>
            <a:bodyPr rtlCol="0" anchor="ctr"/>
            <a:lstStyle/>
            <a:p>
              <a:endParaRPr lang="en-GB" dirty="0">
                <a:latin typeface="Poppins" panose="00000500000000000000" pitchFamily="2" charset="0"/>
              </a:endParaRPr>
            </a:p>
          </p:txBody>
        </p:sp>
        <p:sp>
          <p:nvSpPr>
            <p:cNvPr id="11" name="Freeform: Shape 10">
              <a:extLst>
                <a:ext uri="{FF2B5EF4-FFF2-40B4-BE49-F238E27FC236}">
                  <a16:creationId xmlns:a16="http://schemas.microsoft.com/office/drawing/2014/main" id="{AC2D6F05-A44B-B721-28CC-8A1455DE6212}"/>
                </a:ext>
              </a:extLst>
            </p:cNvPr>
            <p:cNvSpPr/>
            <p:nvPr/>
          </p:nvSpPr>
          <p:spPr>
            <a:xfrm>
              <a:off x="6122038" y="3329908"/>
              <a:ext cx="68832" cy="148766"/>
            </a:xfrm>
            <a:custGeom>
              <a:avLst/>
              <a:gdLst>
                <a:gd name="connsiteX0" fmla="*/ 50867 w 68832"/>
                <a:gd name="connsiteY0" fmla="*/ 28058 h 148766"/>
                <a:gd name="connsiteX1" fmla="*/ 0 w 68832"/>
                <a:gd name="connsiteY1" fmla="*/ 0 h 148766"/>
                <a:gd name="connsiteX2" fmla="*/ 0 w 68832"/>
                <a:gd name="connsiteY2" fmla="*/ 148766 h 148766"/>
                <a:gd name="connsiteX3" fmla="*/ 50665 w 68832"/>
                <a:gd name="connsiteY3" fmla="*/ 122525 h 148766"/>
                <a:gd name="connsiteX4" fmla="*/ 68832 w 68832"/>
                <a:gd name="connsiteY4" fmla="*/ 73071 h 148766"/>
                <a:gd name="connsiteX5" fmla="*/ 50867 w 68832"/>
                <a:gd name="connsiteY5" fmla="*/ 28058 h 14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32" h="148766">
                  <a:moveTo>
                    <a:pt x="50867" y="28058"/>
                  </a:moveTo>
                  <a:cubicBezTo>
                    <a:pt x="38958" y="16552"/>
                    <a:pt x="22204" y="7267"/>
                    <a:pt x="0" y="0"/>
                  </a:cubicBezTo>
                  <a:lnTo>
                    <a:pt x="0" y="148766"/>
                  </a:lnTo>
                  <a:cubicBezTo>
                    <a:pt x="21598" y="144729"/>
                    <a:pt x="38352" y="136050"/>
                    <a:pt x="50665" y="122525"/>
                  </a:cubicBezTo>
                  <a:cubicBezTo>
                    <a:pt x="62978" y="109001"/>
                    <a:pt x="68832" y="92449"/>
                    <a:pt x="68832" y="73071"/>
                  </a:cubicBezTo>
                  <a:cubicBezTo>
                    <a:pt x="68832" y="54501"/>
                    <a:pt x="62777" y="39362"/>
                    <a:pt x="50867" y="28058"/>
                  </a:cubicBezTo>
                  <a:close/>
                </a:path>
              </a:pathLst>
            </a:custGeom>
            <a:grpFill/>
            <a:ln w="2015" cap="flat">
              <a:noFill/>
              <a:prstDash val="solid"/>
              <a:miter/>
            </a:ln>
          </p:spPr>
          <p:txBody>
            <a:bodyPr rtlCol="0" anchor="ctr"/>
            <a:lstStyle/>
            <a:p>
              <a:endParaRPr lang="en-GB" dirty="0">
                <a:latin typeface="Poppins" panose="00000500000000000000" pitchFamily="2" charset="0"/>
              </a:endParaRPr>
            </a:p>
          </p:txBody>
        </p:sp>
        <p:sp>
          <p:nvSpPr>
            <p:cNvPr id="14" name="Freeform: Shape 13">
              <a:extLst>
                <a:ext uri="{FF2B5EF4-FFF2-40B4-BE49-F238E27FC236}">
                  <a16:creationId xmlns:a16="http://schemas.microsoft.com/office/drawing/2014/main" id="{4E664CA3-E047-EF65-197E-A1CD69884AD0}"/>
                </a:ext>
              </a:extLst>
            </p:cNvPr>
            <p:cNvSpPr/>
            <p:nvPr/>
          </p:nvSpPr>
          <p:spPr>
            <a:xfrm>
              <a:off x="5533835" y="2709207"/>
              <a:ext cx="1123519" cy="1123519"/>
            </a:xfrm>
            <a:custGeom>
              <a:avLst/>
              <a:gdLst>
                <a:gd name="connsiteX0" fmla="*/ 114451 w 1123519"/>
                <a:gd name="connsiteY0" fmla="*/ 0 h 1123519"/>
                <a:gd name="connsiteX1" fmla="*/ 0 w 1123519"/>
                <a:gd name="connsiteY1" fmla="*/ 114451 h 1123519"/>
                <a:gd name="connsiteX2" fmla="*/ 0 w 1123519"/>
                <a:gd name="connsiteY2" fmla="*/ 1009068 h 1123519"/>
                <a:gd name="connsiteX3" fmla="*/ 114451 w 1123519"/>
                <a:gd name="connsiteY3" fmla="*/ 1123519 h 1123519"/>
                <a:gd name="connsiteX4" fmla="*/ 1009068 w 1123519"/>
                <a:gd name="connsiteY4" fmla="*/ 1123519 h 1123519"/>
                <a:gd name="connsiteX5" fmla="*/ 1123519 w 1123519"/>
                <a:gd name="connsiteY5" fmla="*/ 1009068 h 1123519"/>
                <a:gd name="connsiteX6" fmla="*/ 1123519 w 1123519"/>
                <a:gd name="connsiteY6" fmla="*/ 114451 h 1123519"/>
                <a:gd name="connsiteX7" fmla="*/ 1009068 w 1123519"/>
                <a:gd name="connsiteY7" fmla="*/ 0 h 1123519"/>
                <a:gd name="connsiteX8" fmla="*/ 114451 w 1123519"/>
                <a:gd name="connsiteY8" fmla="*/ 0 h 1123519"/>
                <a:gd name="connsiteX9" fmla="*/ 757962 w 1123519"/>
                <a:gd name="connsiteY9" fmla="*/ 771688 h 1123519"/>
                <a:gd name="connsiteX10" fmla="*/ 691552 w 1123519"/>
                <a:gd name="connsiteY10" fmla="*/ 835474 h 1123519"/>
                <a:gd name="connsiteX11" fmla="*/ 588001 w 1123519"/>
                <a:gd name="connsiteY11" fmla="*/ 864944 h 1123519"/>
                <a:gd name="connsiteX12" fmla="*/ 588001 w 1123519"/>
                <a:gd name="connsiteY12" fmla="*/ 933777 h 1123519"/>
                <a:gd name="connsiteX13" fmla="*/ 533500 w 1123519"/>
                <a:gd name="connsiteY13" fmla="*/ 933777 h 1123519"/>
                <a:gd name="connsiteX14" fmla="*/ 533500 w 1123519"/>
                <a:gd name="connsiteY14" fmla="*/ 863935 h 1123519"/>
                <a:gd name="connsiteX15" fmla="*/ 396441 w 1123519"/>
                <a:gd name="connsiteY15" fmla="*/ 812462 h 1123519"/>
                <a:gd name="connsiteX16" fmla="*/ 342748 w 1123519"/>
                <a:gd name="connsiteY16" fmla="*/ 693570 h 1123519"/>
                <a:gd name="connsiteX17" fmla="*/ 470522 w 1123519"/>
                <a:gd name="connsiteY17" fmla="*/ 693570 h 1123519"/>
                <a:gd name="connsiteX18" fmla="*/ 533500 w 1123519"/>
                <a:gd name="connsiteY18" fmla="*/ 767651 h 1123519"/>
                <a:gd name="connsiteX19" fmla="*/ 533500 w 1123519"/>
                <a:gd name="connsiteY19" fmla="*/ 605158 h 1123519"/>
                <a:gd name="connsiteX20" fmla="*/ 434793 w 1123519"/>
                <a:gd name="connsiteY20" fmla="*/ 574477 h 1123519"/>
                <a:gd name="connsiteX21" fmla="*/ 369998 w 1123519"/>
                <a:gd name="connsiteY21" fmla="*/ 525022 h 1123519"/>
                <a:gd name="connsiteX22" fmla="*/ 342748 w 1123519"/>
                <a:gd name="connsiteY22" fmla="*/ 432169 h 1123519"/>
                <a:gd name="connsiteX23" fmla="*/ 396037 w 1123519"/>
                <a:gd name="connsiteY23" fmla="*/ 311259 h 1123519"/>
                <a:gd name="connsiteX24" fmla="*/ 533500 w 1123519"/>
                <a:gd name="connsiteY24" fmla="*/ 257566 h 1123519"/>
                <a:gd name="connsiteX25" fmla="*/ 533500 w 1123519"/>
                <a:gd name="connsiteY25" fmla="*/ 188733 h 1123519"/>
                <a:gd name="connsiteX26" fmla="*/ 588001 w 1123519"/>
                <a:gd name="connsiteY26" fmla="*/ 188733 h 1123519"/>
                <a:gd name="connsiteX27" fmla="*/ 588001 w 1123519"/>
                <a:gd name="connsiteY27" fmla="*/ 257566 h 1123519"/>
                <a:gd name="connsiteX28" fmla="*/ 718802 w 1123519"/>
                <a:gd name="connsiteY28" fmla="*/ 307020 h 1123519"/>
                <a:gd name="connsiteX29" fmla="*/ 773706 w 1123519"/>
                <a:gd name="connsiteY29" fmla="*/ 424701 h 1123519"/>
                <a:gd name="connsiteX30" fmla="*/ 644923 w 1123519"/>
                <a:gd name="connsiteY30" fmla="*/ 424701 h 1123519"/>
                <a:gd name="connsiteX31" fmla="*/ 627362 w 1123519"/>
                <a:gd name="connsiteY31" fmla="*/ 381706 h 1123519"/>
                <a:gd name="connsiteX32" fmla="*/ 587597 w 1123519"/>
                <a:gd name="connsiteY32" fmla="*/ 355869 h 1123519"/>
                <a:gd name="connsiteX33" fmla="*/ 587597 w 1123519"/>
                <a:gd name="connsiteY33" fmla="*/ 516948 h 1123519"/>
                <a:gd name="connsiteX34" fmla="*/ 688524 w 1123519"/>
                <a:gd name="connsiteY34" fmla="*/ 548034 h 1123519"/>
                <a:gd name="connsiteX35" fmla="*/ 752714 w 1123519"/>
                <a:gd name="connsiteY35" fmla="*/ 596479 h 1123519"/>
                <a:gd name="connsiteX36" fmla="*/ 779964 w 1123519"/>
                <a:gd name="connsiteY36" fmla="*/ 688928 h 1123519"/>
                <a:gd name="connsiteX37" fmla="*/ 757962 w 1123519"/>
                <a:gd name="connsiteY37" fmla="*/ 771688 h 112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123519" h="1123519">
                  <a:moveTo>
                    <a:pt x="114451" y="0"/>
                  </a:moveTo>
                  <a:lnTo>
                    <a:pt x="0" y="114451"/>
                  </a:lnTo>
                  <a:lnTo>
                    <a:pt x="0" y="1009068"/>
                  </a:lnTo>
                  <a:lnTo>
                    <a:pt x="114451" y="1123519"/>
                  </a:lnTo>
                  <a:lnTo>
                    <a:pt x="1009068" y="1123519"/>
                  </a:lnTo>
                  <a:lnTo>
                    <a:pt x="1123519" y="1009068"/>
                  </a:lnTo>
                  <a:lnTo>
                    <a:pt x="1123519" y="114451"/>
                  </a:lnTo>
                  <a:lnTo>
                    <a:pt x="1009068" y="0"/>
                  </a:lnTo>
                  <a:lnTo>
                    <a:pt x="114451" y="0"/>
                  </a:lnTo>
                  <a:close/>
                  <a:moveTo>
                    <a:pt x="757962" y="771688"/>
                  </a:moveTo>
                  <a:cubicBezTo>
                    <a:pt x="742823" y="797525"/>
                    <a:pt x="720619" y="818922"/>
                    <a:pt x="691552" y="835474"/>
                  </a:cubicBezTo>
                  <a:cubicBezTo>
                    <a:pt x="662283" y="852228"/>
                    <a:pt x="627766" y="862118"/>
                    <a:pt x="588001" y="864944"/>
                  </a:cubicBezTo>
                  <a:lnTo>
                    <a:pt x="588001" y="933777"/>
                  </a:lnTo>
                  <a:lnTo>
                    <a:pt x="533500" y="933777"/>
                  </a:lnTo>
                  <a:lnTo>
                    <a:pt x="533500" y="863935"/>
                  </a:lnTo>
                  <a:cubicBezTo>
                    <a:pt x="476577" y="858889"/>
                    <a:pt x="430958" y="841529"/>
                    <a:pt x="396441" y="812462"/>
                  </a:cubicBezTo>
                  <a:cubicBezTo>
                    <a:pt x="361924" y="783395"/>
                    <a:pt x="343959" y="743630"/>
                    <a:pt x="342748" y="693570"/>
                  </a:cubicBezTo>
                  <a:lnTo>
                    <a:pt x="470522" y="693570"/>
                  </a:lnTo>
                  <a:cubicBezTo>
                    <a:pt x="473953" y="734345"/>
                    <a:pt x="494946" y="759173"/>
                    <a:pt x="533500" y="767651"/>
                  </a:cubicBezTo>
                  <a:lnTo>
                    <a:pt x="533500" y="605158"/>
                  </a:lnTo>
                  <a:cubicBezTo>
                    <a:pt x="492725" y="594864"/>
                    <a:pt x="459823" y="584771"/>
                    <a:pt x="434793" y="574477"/>
                  </a:cubicBezTo>
                  <a:cubicBezTo>
                    <a:pt x="409764" y="564182"/>
                    <a:pt x="388367" y="547630"/>
                    <a:pt x="369998" y="525022"/>
                  </a:cubicBezTo>
                  <a:cubicBezTo>
                    <a:pt x="351630" y="502415"/>
                    <a:pt x="342748" y="471329"/>
                    <a:pt x="342748" y="432169"/>
                  </a:cubicBezTo>
                  <a:cubicBezTo>
                    <a:pt x="342748" y="382715"/>
                    <a:pt x="360511" y="342344"/>
                    <a:pt x="396037" y="311259"/>
                  </a:cubicBezTo>
                  <a:cubicBezTo>
                    <a:pt x="431564" y="280173"/>
                    <a:pt x="477385" y="262208"/>
                    <a:pt x="533500" y="257566"/>
                  </a:cubicBezTo>
                  <a:lnTo>
                    <a:pt x="533500" y="188733"/>
                  </a:lnTo>
                  <a:lnTo>
                    <a:pt x="588001" y="188733"/>
                  </a:lnTo>
                  <a:lnTo>
                    <a:pt x="588001" y="257566"/>
                  </a:lnTo>
                  <a:cubicBezTo>
                    <a:pt x="642501" y="262208"/>
                    <a:pt x="686102" y="278558"/>
                    <a:pt x="718802" y="307020"/>
                  </a:cubicBezTo>
                  <a:cubicBezTo>
                    <a:pt x="751502" y="335280"/>
                    <a:pt x="769669" y="374641"/>
                    <a:pt x="773706" y="424701"/>
                  </a:cubicBezTo>
                  <a:lnTo>
                    <a:pt x="644923" y="424701"/>
                  </a:lnTo>
                  <a:cubicBezTo>
                    <a:pt x="643107" y="408149"/>
                    <a:pt x="637455" y="394019"/>
                    <a:pt x="627362" y="381706"/>
                  </a:cubicBezTo>
                  <a:cubicBezTo>
                    <a:pt x="617471" y="369393"/>
                    <a:pt x="604351" y="360915"/>
                    <a:pt x="587597" y="355869"/>
                  </a:cubicBezTo>
                  <a:lnTo>
                    <a:pt x="587597" y="516948"/>
                  </a:lnTo>
                  <a:cubicBezTo>
                    <a:pt x="630188" y="527646"/>
                    <a:pt x="663696" y="537941"/>
                    <a:pt x="688524" y="548034"/>
                  </a:cubicBezTo>
                  <a:cubicBezTo>
                    <a:pt x="713352" y="557924"/>
                    <a:pt x="734547" y="574073"/>
                    <a:pt x="752714" y="596479"/>
                  </a:cubicBezTo>
                  <a:cubicBezTo>
                    <a:pt x="770880" y="618884"/>
                    <a:pt x="779964" y="649768"/>
                    <a:pt x="779964" y="688928"/>
                  </a:cubicBezTo>
                  <a:cubicBezTo>
                    <a:pt x="780569" y="718196"/>
                    <a:pt x="773101" y="745850"/>
                    <a:pt x="757962" y="771688"/>
                  </a:cubicBezTo>
                  <a:close/>
                </a:path>
              </a:pathLst>
            </a:custGeom>
            <a:grpFill/>
            <a:ln w="2015" cap="flat">
              <a:noFill/>
              <a:prstDash val="solid"/>
              <a:miter/>
            </a:ln>
          </p:spPr>
          <p:txBody>
            <a:bodyPr rtlCol="0" anchor="ctr"/>
            <a:lstStyle/>
            <a:p>
              <a:endParaRPr lang="en-GB" dirty="0">
                <a:latin typeface="Poppins" panose="00000500000000000000" pitchFamily="2" charset="0"/>
              </a:endParaRPr>
            </a:p>
          </p:txBody>
        </p:sp>
      </p:grpSp>
      <p:grpSp>
        <p:nvGrpSpPr>
          <p:cNvPr id="18" name="Group 17">
            <a:extLst>
              <a:ext uri="{FF2B5EF4-FFF2-40B4-BE49-F238E27FC236}">
                <a16:creationId xmlns:a16="http://schemas.microsoft.com/office/drawing/2014/main" id="{C9901C2D-9CE7-4A8E-9A29-4EA76C1261E4}"/>
              </a:ext>
            </a:extLst>
          </p:cNvPr>
          <p:cNvGrpSpPr/>
          <p:nvPr/>
        </p:nvGrpSpPr>
        <p:grpSpPr>
          <a:xfrm>
            <a:off x="-7949373" y="977925"/>
            <a:ext cx="1390154" cy="1390154"/>
            <a:chOff x="2615498" y="1629907"/>
            <a:chExt cx="1302431" cy="1302431"/>
          </a:xfrm>
        </p:grpSpPr>
        <p:sp>
          <p:nvSpPr>
            <p:cNvPr id="19" name="Oval 18">
              <a:extLst>
                <a:ext uri="{FF2B5EF4-FFF2-40B4-BE49-F238E27FC236}">
                  <a16:creationId xmlns:a16="http://schemas.microsoft.com/office/drawing/2014/main" id="{CCB39372-38C8-8E47-8F85-A92ABC988E7F}"/>
                </a:ext>
              </a:extLst>
            </p:cNvPr>
            <p:cNvSpPr/>
            <p:nvPr/>
          </p:nvSpPr>
          <p:spPr>
            <a:xfrm>
              <a:off x="2615498" y="1629907"/>
              <a:ext cx="1302431" cy="1302431"/>
            </a:xfrm>
            <a:prstGeom prst="ellipse">
              <a:avLst/>
            </a:prstGeom>
            <a:solidFill>
              <a:schemeClr val="bg1"/>
            </a:solidFill>
            <a:ln w="762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20" name="Graphic 19">
              <a:extLst>
                <a:ext uri="{FF2B5EF4-FFF2-40B4-BE49-F238E27FC236}">
                  <a16:creationId xmlns:a16="http://schemas.microsoft.com/office/drawing/2014/main" id="{A9BA6DE7-FDDE-403E-FA13-B8C00D69E7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177" y="1820719"/>
              <a:ext cx="849072" cy="849072"/>
            </a:xfrm>
            <a:prstGeom prst="rect">
              <a:avLst/>
            </a:prstGeom>
          </p:spPr>
        </p:pic>
      </p:grpSp>
      <p:grpSp>
        <p:nvGrpSpPr>
          <p:cNvPr id="21" name="Group 20">
            <a:extLst>
              <a:ext uri="{FF2B5EF4-FFF2-40B4-BE49-F238E27FC236}">
                <a16:creationId xmlns:a16="http://schemas.microsoft.com/office/drawing/2014/main" id="{B59AB5C6-8ADD-108B-D4B7-B2B1E9F4EDEA}"/>
              </a:ext>
            </a:extLst>
          </p:cNvPr>
          <p:cNvGrpSpPr/>
          <p:nvPr/>
        </p:nvGrpSpPr>
        <p:grpSpPr>
          <a:xfrm>
            <a:off x="-7949373" y="2762800"/>
            <a:ext cx="1390154" cy="1390154"/>
            <a:chOff x="2615498" y="3302151"/>
            <a:chExt cx="1302431" cy="1302431"/>
          </a:xfrm>
        </p:grpSpPr>
        <p:sp>
          <p:nvSpPr>
            <p:cNvPr id="23" name="Oval 22">
              <a:extLst>
                <a:ext uri="{FF2B5EF4-FFF2-40B4-BE49-F238E27FC236}">
                  <a16:creationId xmlns:a16="http://schemas.microsoft.com/office/drawing/2014/main" id="{4BAF1122-7713-6461-CC72-52600457DBB6}"/>
                </a:ext>
              </a:extLst>
            </p:cNvPr>
            <p:cNvSpPr/>
            <p:nvPr/>
          </p:nvSpPr>
          <p:spPr>
            <a:xfrm>
              <a:off x="2615498" y="3302151"/>
              <a:ext cx="1302431" cy="1302431"/>
            </a:xfrm>
            <a:prstGeom prst="ellipse">
              <a:avLst/>
            </a:prstGeom>
            <a:solidFill>
              <a:schemeClr val="bg1"/>
            </a:solidFill>
            <a:ln w="762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26" name="Graphic 25">
              <a:extLst>
                <a:ext uri="{FF2B5EF4-FFF2-40B4-BE49-F238E27FC236}">
                  <a16:creationId xmlns:a16="http://schemas.microsoft.com/office/drawing/2014/main" id="{DEEA40BA-E8B6-90B8-8D1A-92A69B4B53E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90283" y="3431216"/>
              <a:ext cx="952861" cy="952861"/>
            </a:xfrm>
            <a:prstGeom prst="rect">
              <a:avLst/>
            </a:prstGeom>
          </p:spPr>
        </p:pic>
      </p:grpSp>
      <p:grpSp>
        <p:nvGrpSpPr>
          <p:cNvPr id="27" name="Group 26">
            <a:extLst>
              <a:ext uri="{FF2B5EF4-FFF2-40B4-BE49-F238E27FC236}">
                <a16:creationId xmlns:a16="http://schemas.microsoft.com/office/drawing/2014/main" id="{D2C005CB-9BF3-5292-3CB8-0A2671A0DA16}"/>
              </a:ext>
            </a:extLst>
          </p:cNvPr>
          <p:cNvGrpSpPr/>
          <p:nvPr/>
        </p:nvGrpSpPr>
        <p:grpSpPr>
          <a:xfrm>
            <a:off x="-1909676" y="977925"/>
            <a:ext cx="1390154" cy="1390154"/>
            <a:chOff x="8274072" y="1629907"/>
            <a:chExt cx="1302431" cy="1302431"/>
          </a:xfrm>
        </p:grpSpPr>
        <p:sp>
          <p:nvSpPr>
            <p:cNvPr id="28" name="Oval 27">
              <a:extLst>
                <a:ext uri="{FF2B5EF4-FFF2-40B4-BE49-F238E27FC236}">
                  <a16:creationId xmlns:a16="http://schemas.microsoft.com/office/drawing/2014/main" id="{864B6DC6-0B88-18A2-FB82-4AF1C10B864F}"/>
                </a:ext>
              </a:extLst>
            </p:cNvPr>
            <p:cNvSpPr/>
            <p:nvPr/>
          </p:nvSpPr>
          <p:spPr>
            <a:xfrm>
              <a:off x="8274072" y="1629907"/>
              <a:ext cx="1302431" cy="1302431"/>
            </a:xfrm>
            <a:prstGeom prst="ellipse">
              <a:avLst/>
            </a:prstGeom>
            <a:solidFill>
              <a:schemeClr val="bg1"/>
            </a:solidFill>
            <a:ln w="762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29" name="Graphic 28">
              <a:extLst>
                <a:ext uri="{FF2B5EF4-FFF2-40B4-BE49-F238E27FC236}">
                  <a16:creationId xmlns:a16="http://schemas.microsoft.com/office/drawing/2014/main" id="{40763A93-52E9-8623-B90A-2150B8300DA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32761" y="1850357"/>
              <a:ext cx="785051" cy="785051"/>
            </a:xfrm>
            <a:prstGeom prst="rect">
              <a:avLst/>
            </a:prstGeom>
          </p:spPr>
        </p:pic>
      </p:grpSp>
      <p:grpSp>
        <p:nvGrpSpPr>
          <p:cNvPr id="25" name="Group 24">
            <a:extLst>
              <a:ext uri="{FF2B5EF4-FFF2-40B4-BE49-F238E27FC236}">
                <a16:creationId xmlns:a16="http://schemas.microsoft.com/office/drawing/2014/main" id="{53ACE4F1-F4A5-ADD8-E52C-F28660DC9C32}"/>
              </a:ext>
            </a:extLst>
          </p:cNvPr>
          <p:cNvGrpSpPr/>
          <p:nvPr/>
        </p:nvGrpSpPr>
        <p:grpSpPr>
          <a:xfrm>
            <a:off x="3823723" y="1300481"/>
            <a:ext cx="3686716" cy="3686716"/>
            <a:chOff x="8274072" y="3302151"/>
            <a:chExt cx="1302431" cy="1302431"/>
          </a:xfrm>
        </p:grpSpPr>
        <p:sp>
          <p:nvSpPr>
            <p:cNvPr id="22" name="Oval 21">
              <a:extLst>
                <a:ext uri="{FF2B5EF4-FFF2-40B4-BE49-F238E27FC236}">
                  <a16:creationId xmlns:a16="http://schemas.microsoft.com/office/drawing/2014/main" id="{58F9EC89-5A83-8699-453A-E565AA6FFC9E}"/>
                </a:ext>
              </a:extLst>
            </p:cNvPr>
            <p:cNvSpPr/>
            <p:nvPr/>
          </p:nvSpPr>
          <p:spPr>
            <a:xfrm>
              <a:off x="8274072" y="3302151"/>
              <a:ext cx="1302431" cy="1302431"/>
            </a:xfrm>
            <a:prstGeom prst="ellipse">
              <a:avLst/>
            </a:prstGeom>
            <a:solidFill>
              <a:schemeClr val="bg1"/>
            </a:solidFill>
            <a:ln w="1270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24" name="Graphic 23">
              <a:extLst>
                <a:ext uri="{FF2B5EF4-FFF2-40B4-BE49-F238E27FC236}">
                  <a16:creationId xmlns:a16="http://schemas.microsoft.com/office/drawing/2014/main" id="{5CFF5864-75EE-67D9-B9AA-71B50B65F0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60902" y="3441700"/>
              <a:ext cx="928771" cy="928771"/>
            </a:xfrm>
            <a:prstGeom prst="rect">
              <a:avLst/>
            </a:prstGeom>
          </p:spPr>
        </p:pic>
      </p:grpSp>
      <p:grpSp>
        <p:nvGrpSpPr>
          <p:cNvPr id="13" name="Group 12">
            <a:extLst>
              <a:ext uri="{FF2B5EF4-FFF2-40B4-BE49-F238E27FC236}">
                <a16:creationId xmlns:a16="http://schemas.microsoft.com/office/drawing/2014/main" id="{C157E934-C7B6-FA37-4F68-222E62B695A8}"/>
              </a:ext>
            </a:extLst>
          </p:cNvPr>
          <p:cNvGrpSpPr/>
          <p:nvPr/>
        </p:nvGrpSpPr>
        <p:grpSpPr>
          <a:xfrm>
            <a:off x="6138060" y="3104792"/>
            <a:ext cx="2629018" cy="2629018"/>
            <a:chOff x="6104210" y="3429000"/>
            <a:chExt cx="2246099" cy="2246099"/>
          </a:xfrm>
        </p:grpSpPr>
        <p:sp>
          <p:nvSpPr>
            <p:cNvPr id="12" name="Oval 11">
              <a:extLst>
                <a:ext uri="{FF2B5EF4-FFF2-40B4-BE49-F238E27FC236}">
                  <a16:creationId xmlns:a16="http://schemas.microsoft.com/office/drawing/2014/main" id="{F2B0D3D6-592D-4E4E-715A-BFE1880B16AC}"/>
                </a:ext>
              </a:extLst>
            </p:cNvPr>
            <p:cNvSpPr/>
            <p:nvPr/>
          </p:nvSpPr>
          <p:spPr>
            <a:xfrm>
              <a:off x="6104210" y="3429000"/>
              <a:ext cx="2246099" cy="2246099"/>
            </a:xfrm>
            <a:prstGeom prst="ellipse">
              <a:avLst/>
            </a:prstGeom>
            <a:solidFill>
              <a:schemeClr val="accent5"/>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10" name="Group 9">
              <a:extLst>
                <a:ext uri="{FF2B5EF4-FFF2-40B4-BE49-F238E27FC236}">
                  <a16:creationId xmlns:a16="http://schemas.microsoft.com/office/drawing/2014/main" id="{C314295C-C999-F7CA-6B34-6F2920E00C95}"/>
                </a:ext>
              </a:extLst>
            </p:cNvPr>
            <p:cNvGrpSpPr/>
            <p:nvPr/>
          </p:nvGrpSpPr>
          <p:grpSpPr>
            <a:xfrm>
              <a:off x="6607700" y="3811198"/>
              <a:ext cx="1240043" cy="1250992"/>
              <a:chOff x="1632014" y="3157823"/>
              <a:chExt cx="2324935" cy="2345462"/>
            </a:xfrm>
            <a:solidFill>
              <a:schemeClr val="bg1"/>
            </a:solidFill>
          </p:grpSpPr>
          <p:sp>
            <p:nvSpPr>
              <p:cNvPr id="5" name="Freeform: Shape 4">
                <a:extLst>
                  <a:ext uri="{FF2B5EF4-FFF2-40B4-BE49-F238E27FC236}">
                    <a16:creationId xmlns:a16="http://schemas.microsoft.com/office/drawing/2014/main" id="{58FC0060-5BCA-332F-A587-F0857E2A7BE6}"/>
                  </a:ext>
                </a:extLst>
              </p:cNvPr>
              <p:cNvSpPr/>
              <p:nvPr/>
            </p:nvSpPr>
            <p:spPr>
              <a:xfrm>
                <a:off x="1834587" y="3359871"/>
                <a:ext cx="1095115" cy="1091371"/>
              </a:xfrm>
              <a:custGeom>
                <a:avLst/>
                <a:gdLst>
                  <a:gd name="connsiteX0" fmla="*/ 1095116 w 1095115"/>
                  <a:gd name="connsiteY0" fmla="*/ 535163 h 1091371"/>
                  <a:gd name="connsiteX1" fmla="*/ 556209 w 1095115"/>
                  <a:gd name="connsiteY1" fmla="*/ 0 h 1091371"/>
                  <a:gd name="connsiteX2" fmla="*/ 0 w 1095115"/>
                  <a:gd name="connsiteY2" fmla="*/ 556209 h 1091371"/>
                  <a:gd name="connsiteX3" fmla="*/ 538778 w 1095115"/>
                  <a:gd name="connsiteY3" fmla="*/ 1091372 h 1091371"/>
                </a:gdLst>
                <a:ahLst/>
                <a:cxnLst>
                  <a:cxn ang="0">
                    <a:pos x="connsiteX0" y="connsiteY0"/>
                  </a:cxn>
                  <a:cxn ang="0">
                    <a:pos x="connsiteX1" y="connsiteY1"/>
                  </a:cxn>
                  <a:cxn ang="0">
                    <a:pos x="connsiteX2" y="connsiteY2"/>
                  </a:cxn>
                  <a:cxn ang="0">
                    <a:pos x="connsiteX3" y="connsiteY3"/>
                  </a:cxn>
                </a:cxnLst>
                <a:rect l="l" t="t" r="r" b="b"/>
                <a:pathLst>
                  <a:path w="1095115" h="1091371">
                    <a:moveTo>
                      <a:pt x="1095116" y="535163"/>
                    </a:moveTo>
                    <a:lnTo>
                      <a:pt x="556209" y="0"/>
                    </a:lnTo>
                    <a:lnTo>
                      <a:pt x="0" y="556209"/>
                    </a:lnTo>
                    <a:lnTo>
                      <a:pt x="538778" y="1091372"/>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6" name="Freeform: Shape 5">
                <a:extLst>
                  <a:ext uri="{FF2B5EF4-FFF2-40B4-BE49-F238E27FC236}">
                    <a16:creationId xmlns:a16="http://schemas.microsoft.com/office/drawing/2014/main" id="{089E181E-AB17-5D80-1A36-ED55A8E4184D}"/>
                  </a:ext>
                </a:extLst>
              </p:cNvPr>
              <p:cNvSpPr/>
              <p:nvPr/>
            </p:nvSpPr>
            <p:spPr>
              <a:xfrm>
                <a:off x="2441065" y="3157823"/>
                <a:ext cx="679947" cy="675729"/>
              </a:xfrm>
              <a:custGeom>
                <a:avLst/>
                <a:gdLst>
                  <a:gd name="connsiteX0" fmla="*/ 534139 w 679947"/>
                  <a:gd name="connsiteY0" fmla="*/ 651400 h 675729"/>
                  <a:gd name="connsiteX1" fmla="*/ 652159 w 679947"/>
                  <a:gd name="connsiteY1" fmla="*/ 651400 h 675729"/>
                  <a:gd name="connsiteX2" fmla="*/ 657123 w 679947"/>
                  <a:gd name="connsiteY2" fmla="*/ 646437 h 675729"/>
                  <a:gd name="connsiteX3" fmla="*/ 662447 w 679947"/>
                  <a:gd name="connsiteY3" fmla="*/ 534831 h 675729"/>
                  <a:gd name="connsiteX4" fmla="*/ 141229 w 679947"/>
                  <a:gd name="connsiteY4" fmla="*/ 16143 h 675729"/>
                  <a:gd name="connsiteX5" fmla="*/ 30230 w 679947"/>
                  <a:gd name="connsiteY5" fmla="*/ 22560 h 675729"/>
                  <a:gd name="connsiteX6" fmla="*/ 24058 w 679947"/>
                  <a:gd name="connsiteY6" fmla="*/ 28489 h 675729"/>
                  <a:gd name="connsiteX7" fmla="*/ 24058 w 679947"/>
                  <a:gd name="connsiteY7" fmla="*/ 144937 h 6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947" h="675729">
                    <a:moveTo>
                      <a:pt x="534139" y="651400"/>
                    </a:moveTo>
                    <a:cubicBezTo>
                      <a:pt x="566821" y="683839"/>
                      <a:pt x="619599" y="683839"/>
                      <a:pt x="652159" y="651400"/>
                    </a:cubicBezTo>
                    <a:lnTo>
                      <a:pt x="657123" y="646437"/>
                    </a:lnTo>
                    <a:cubicBezTo>
                      <a:pt x="685448" y="615327"/>
                      <a:pt x="687625" y="568481"/>
                      <a:pt x="662447" y="534831"/>
                    </a:cubicBezTo>
                    <a:cubicBezTo>
                      <a:pt x="530144" y="327234"/>
                      <a:pt x="307919" y="109365"/>
                      <a:pt x="141229" y="16143"/>
                    </a:cubicBezTo>
                    <a:cubicBezTo>
                      <a:pt x="107215" y="-7581"/>
                      <a:pt x="61337" y="-4918"/>
                      <a:pt x="30230" y="22560"/>
                    </a:cubicBezTo>
                    <a:lnTo>
                      <a:pt x="24058" y="28489"/>
                    </a:lnTo>
                    <a:cubicBezTo>
                      <a:pt x="-8019" y="60688"/>
                      <a:pt x="-8019" y="112859"/>
                      <a:pt x="24058" y="144937"/>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7" name="Freeform: Shape 6">
                <a:extLst>
                  <a:ext uri="{FF2B5EF4-FFF2-40B4-BE49-F238E27FC236}">
                    <a16:creationId xmlns:a16="http://schemas.microsoft.com/office/drawing/2014/main" id="{13546F74-C065-19CE-2AB4-192A3E770F8C}"/>
                  </a:ext>
                </a:extLst>
              </p:cNvPr>
              <p:cNvSpPr/>
              <p:nvPr/>
            </p:nvSpPr>
            <p:spPr>
              <a:xfrm>
                <a:off x="1632014" y="3965765"/>
                <a:ext cx="679734" cy="676652"/>
              </a:xfrm>
              <a:custGeom>
                <a:avLst/>
                <a:gdLst>
                  <a:gd name="connsiteX0" fmla="*/ 655282 w 679734"/>
                  <a:gd name="connsiteY0" fmla="*/ 531365 h 676652"/>
                  <a:gd name="connsiteX1" fmla="*/ 679734 w 679734"/>
                  <a:gd name="connsiteY1" fmla="*/ 590194 h 676652"/>
                  <a:gd name="connsiteX2" fmla="*/ 655282 w 679734"/>
                  <a:gd name="connsiteY2" fmla="*/ 649143 h 676652"/>
                  <a:gd name="connsiteX3" fmla="*/ 650683 w 679734"/>
                  <a:gd name="connsiteY3" fmla="*/ 653742 h 676652"/>
                  <a:gd name="connsiteX4" fmla="*/ 650562 w 679734"/>
                  <a:gd name="connsiteY4" fmla="*/ 653742 h 676652"/>
                  <a:gd name="connsiteX5" fmla="*/ 538473 w 679734"/>
                  <a:gd name="connsiteY5" fmla="*/ 659310 h 676652"/>
                  <a:gd name="connsiteX6" fmla="*/ 16273 w 679734"/>
                  <a:gd name="connsiteY6" fmla="*/ 141474 h 676652"/>
                  <a:gd name="connsiteX7" fmla="*/ 22205 w 679734"/>
                  <a:gd name="connsiteY7" fmla="*/ 30837 h 676652"/>
                  <a:gd name="connsiteX8" fmla="*/ 28619 w 679734"/>
                  <a:gd name="connsiteY8" fmla="*/ 24058 h 676652"/>
                  <a:gd name="connsiteX9" fmla="*/ 145793 w 679734"/>
                  <a:gd name="connsiteY9" fmla="*/ 24058 h 67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9734" h="676652">
                    <a:moveTo>
                      <a:pt x="655282" y="531365"/>
                    </a:moveTo>
                    <a:cubicBezTo>
                      <a:pt x="670897" y="546859"/>
                      <a:pt x="679734" y="568164"/>
                      <a:pt x="679734" y="590194"/>
                    </a:cubicBezTo>
                    <a:cubicBezTo>
                      <a:pt x="679734" y="612345"/>
                      <a:pt x="670897" y="633528"/>
                      <a:pt x="655282" y="649143"/>
                    </a:cubicBezTo>
                    <a:lnTo>
                      <a:pt x="650683" y="653742"/>
                    </a:lnTo>
                    <a:lnTo>
                      <a:pt x="650562" y="653742"/>
                    </a:lnTo>
                    <a:cubicBezTo>
                      <a:pt x="619331" y="682068"/>
                      <a:pt x="572366" y="684366"/>
                      <a:pt x="538473" y="659310"/>
                    </a:cubicBezTo>
                    <a:cubicBezTo>
                      <a:pt x="330151" y="528215"/>
                      <a:pt x="110813" y="307544"/>
                      <a:pt x="16273" y="141474"/>
                    </a:cubicBezTo>
                    <a:cubicBezTo>
                      <a:pt x="-7453" y="107703"/>
                      <a:pt x="-5031" y="62068"/>
                      <a:pt x="22205" y="30837"/>
                    </a:cubicBezTo>
                    <a:lnTo>
                      <a:pt x="28619" y="24058"/>
                    </a:lnTo>
                    <a:cubicBezTo>
                      <a:pt x="61180" y="-8019"/>
                      <a:pt x="113351" y="-8019"/>
                      <a:pt x="145793" y="24058"/>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8" name="Freeform: Shape 7">
                <a:extLst>
                  <a:ext uri="{FF2B5EF4-FFF2-40B4-BE49-F238E27FC236}">
                    <a16:creationId xmlns:a16="http://schemas.microsoft.com/office/drawing/2014/main" id="{E4C47073-D7FB-46CE-8200-1309E4AC0892}"/>
                  </a:ext>
                </a:extLst>
              </p:cNvPr>
              <p:cNvSpPr/>
              <p:nvPr/>
            </p:nvSpPr>
            <p:spPr>
              <a:xfrm>
                <a:off x="2636773" y="4158189"/>
                <a:ext cx="1320176" cy="1312728"/>
              </a:xfrm>
              <a:custGeom>
                <a:avLst/>
                <a:gdLst>
                  <a:gd name="connsiteX0" fmla="*/ 1256605 w 1320176"/>
                  <a:gd name="connsiteY0" fmla="*/ 1249085 h 1312728"/>
                  <a:gd name="connsiteX1" fmla="*/ 1280440 w 1320176"/>
                  <a:gd name="connsiteY1" fmla="*/ 1225250 h 1312728"/>
                  <a:gd name="connsiteX2" fmla="*/ 1253816 w 1320176"/>
                  <a:gd name="connsiteY2" fmla="*/ 956264 h 1312728"/>
                  <a:gd name="connsiteX3" fmla="*/ 167408 w 1320176"/>
                  <a:gd name="connsiteY3" fmla="*/ 0 h 1312728"/>
                  <a:gd name="connsiteX4" fmla="*/ 82555 w 1320176"/>
                  <a:gd name="connsiteY4" fmla="*/ 82433 h 1312728"/>
                  <a:gd name="connsiteX5" fmla="*/ 0 w 1320176"/>
                  <a:gd name="connsiteY5" fmla="*/ 167286 h 1312728"/>
                  <a:gd name="connsiteX6" fmla="*/ 963779 w 1320176"/>
                  <a:gd name="connsiteY6" fmla="*/ 1247045 h 1312728"/>
                  <a:gd name="connsiteX7" fmla="*/ 1233338 w 1320176"/>
                  <a:gd name="connsiteY7" fmla="*/ 1273049 h 1312728"/>
                  <a:gd name="connsiteX8" fmla="*/ 1256579 w 1320176"/>
                  <a:gd name="connsiteY8" fmla="*/ 1249085 h 13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176" h="1312728">
                    <a:moveTo>
                      <a:pt x="1256605" y="1249085"/>
                    </a:moveTo>
                    <a:cubicBezTo>
                      <a:pt x="1267141" y="1243766"/>
                      <a:pt x="1271143" y="1232016"/>
                      <a:pt x="1280440" y="1225250"/>
                    </a:cubicBezTo>
                    <a:cubicBezTo>
                      <a:pt x="1342312" y="1142202"/>
                      <a:pt x="1330795" y="1025633"/>
                      <a:pt x="1253816" y="956264"/>
                    </a:cubicBezTo>
                    <a:lnTo>
                      <a:pt x="167408" y="0"/>
                    </a:lnTo>
                    <a:lnTo>
                      <a:pt x="82555" y="82433"/>
                    </a:lnTo>
                    <a:lnTo>
                      <a:pt x="0" y="167286"/>
                    </a:lnTo>
                    <a:lnTo>
                      <a:pt x="963779" y="1247045"/>
                    </a:lnTo>
                    <a:cubicBezTo>
                      <a:pt x="1033744" y="1323405"/>
                      <a:pt x="1150071" y="1334664"/>
                      <a:pt x="1233338" y="1273049"/>
                    </a:cubicBezTo>
                    <a:cubicBezTo>
                      <a:pt x="1239510" y="1263753"/>
                      <a:pt x="1251621" y="1259389"/>
                      <a:pt x="1256579" y="1249085"/>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9" name="Freeform: Shape 8">
                <a:extLst>
                  <a:ext uri="{FF2B5EF4-FFF2-40B4-BE49-F238E27FC236}">
                    <a16:creationId xmlns:a16="http://schemas.microsoft.com/office/drawing/2014/main" id="{6B6A4D4F-41B2-8C45-0766-2CC456B3496E}"/>
                  </a:ext>
                </a:extLst>
              </p:cNvPr>
              <p:cNvSpPr/>
              <p:nvPr/>
            </p:nvSpPr>
            <p:spPr>
              <a:xfrm>
                <a:off x="1673715" y="5074412"/>
                <a:ext cx="1481252" cy="428873"/>
              </a:xfrm>
              <a:custGeom>
                <a:avLst/>
                <a:gdLst>
                  <a:gd name="connsiteX0" fmla="*/ 1282612 w 1481252"/>
                  <a:gd name="connsiteY0" fmla="*/ 0 h 428873"/>
                  <a:gd name="connsiteX1" fmla="*/ 1344830 w 1481252"/>
                  <a:gd name="connsiteY1" fmla="*/ 70087 h 428873"/>
                  <a:gd name="connsiteX2" fmla="*/ 1344830 w 1481252"/>
                  <a:gd name="connsiteY2" fmla="*/ 144048 h 428873"/>
                  <a:gd name="connsiteX3" fmla="*/ 1403418 w 1481252"/>
                  <a:gd name="connsiteY3" fmla="*/ 144048 h 428873"/>
                  <a:gd name="connsiteX4" fmla="*/ 1481252 w 1481252"/>
                  <a:gd name="connsiteY4" fmla="*/ 222243 h 428873"/>
                  <a:gd name="connsiteX5" fmla="*/ 1481252 w 1481252"/>
                  <a:gd name="connsiteY5" fmla="*/ 428874 h 428873"/>
                  <a:gd name="connsiteX6" fmla="*/ 0 w 1481252"/>
                  <a:gd name="connsiteY6" fmla="*/ 428874 h 428873"/>
                  <a:gd name="connsiteX7" fmla="*/ 0 w 1481252"/>
                  <a:gd name="connsiteY7" fmla="*/ 222243 h 428873"/>
                  <a:gd name="connsiteX8" fmla="*/ 77713 w 1481252"/>
                  <a:gd name="connsiteY8" fmla="*/ 144048 h 428873"/>
                  <a:gd name="connsiteX9" fmla="*/ 136301 w 1481252"/>
                  <a:gd name="connsiteY9" fmla="*/ 144048 h 428873"/>
                  <a:gd name="connsiteX10" fmla="*/ 136301 w 1481252"/>
                  <a:gd name="connsiteY10" fmla="*/ 70087 h 428873"/>
                  <a:gd name="connsiteX11" fmla="*/ 198641 w 1481252"/>
                  <a:gd name="connsiteY11" fmla="*/ 0 h 4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1252" h="428873">
                    <a:moveTo>
                      <a:pt x="1282612" y="0"/>
                    </a:moveTo>
                    <a:lnTo>
                      <a:pt x="1344830" y="70087"/>
                    </a:lnTo>
                    <a:lnTo>
                      <a:pt x="1344830" y="144048"/>
                    </a:lnTo>
                    <a:lnTo>
                      <a:pt x="1403418" y="144048"/>
                    </a:lnTo>
                    <a:lnTo>
                      <a:pt x="1481252" y="222243"/>
                    </a:lnTo>
                    <a:lnTo>
                      <a:pt x="1481252" y="428874"/>
                    </a:lnTo>
                    <a:lnTo>
                      <a:pt x="0" y="428874"/>
                    </a:lnTo>
                    <a:lnTo>
                      <a:pt x="0" y="222243"/>
                    </a:lnTo>
                    <a:lnTo>
                      <a:pt x="77713" y="144048"/>
                    </a:lnTo>
                    <a:lnTo>
                      <a:pt x="136301" y="144048"/>
                    </a:lnTo>
                    <a:lnTo>
                      <a:pt x="136301" y="70087"/>
                    </a:lnTo>
                    <a:lnTo>
                      <a:pt x="198641" y="0"/>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grpSp>
      </p:grpSp>
    </p:spTree>
    <p:extLst>
      <p:ext uri="{BB962C8B-B14F-4D97-AF65-F5344CB8AC3E}">
        <p14:creationId xmlns:p14="http://schemas.microsoft.com/office/powerpoint/2010/main" val="24739869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Rounded Corners 65">
            <a:extLst>
              <a:ext uri="{FF2B5EF4-FFF2-40B4-BE49-F238E27FC236}">
                <a16:creationId xmlns:a16="http://schemas.microsoft.com/office/drawing/2014/main" id="{DC57BECD-0605-AC38-B267-BC3F4F759C33}"/>
              </a:ext>
            </a:extLst>
          </p:cNvPr>
          <p:cNvSpPr/>
          <p:nvPr/>
        </p:nvSpPr>
        <p:spPr>
          <a:xfrm>
            <a:off x="12817363" y="4689109"/>
            <a:ext cx="6751488" cy="1390155"/>
          </a:xfrm>
          <a:prstGeom prst="roundRect">
            <a:avLst>
              <a:gd name="adj" fmla="val 9783"/>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61" name="Rectangle: Rounded Corners 60">
            <a:extLst>
              <a:ext uri="{FF2B5EF4-FFF2-40B4-BE49-F238E27FC236}">
                <a16:creationId xmlns:a16="http://schemas.microsoft.com/office/drawing/2014/main" id="{4FD5DA2A-5C42-5405-7018-CF3E0770650B}"/>
              </a:ext>
            </a:extLst>
          </p:cNvPr>
          <p:cNvSpPr/>
          <p:nvPr/>
        </p:nvSpPr>
        <p:spPr>
          <a:xfrm>
            <a:off x="-4027567" y="4689109"/>
            <a:ext cx="3229833" cy="1390155"/>
          </a:xfrm>
          <a:prstGeom prst="roundRect">
            <a:avLst>
              <a:gd name="adj" fmla="val 9783"/>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grpSp>
        <p:nvGrpSpPr>
          <p:cNvPr id="85" name="Group 84">
            <a:extLst>
              <a:ext uri="{FF2B5EF4-FFF2-40B4-BE49-F238E27FC236}">
                <a16:creationId xmlns:a16="http://schemas.microsoft.com/office/drawing/2014/main" id="{937A2F64-B582-F25C-708A-E73EFD827E10}"/>
              </a:ext>
            </a:extLst>
          </p:cNvPr>
          <p:cNvGrpSpPr/>
          <p:nvPr/>
        </p:nvGrpSpPr>
        <p:grpSpPr>
          <a:xfrm>
            <a:off x="-3760052" y="4924523"/>
            <a:ext cx="2810796" cy="919326"/>
            <a:chOff x="1223428" y="4924523"/>
            <a:chExt cx="2810796" cy="919326"/>
          </a:xfrm>
        </p:grpSpPr>
        <p:sp>
          <p:nvSpPr>
            <p:cNvPr id="65" name="TextBox 64">
              <a:extLst>
                <a:ext uri="{FF2B5EF4-FFF2-40B4-BE49-F238E27FC236}">
                  <a16:creationId xmlns:a16="http://schemas.microsoft.com/office/drawing/2014/main" id="{080BADFF-9CE7-8733-99D4-0F7126C68794}"/>
                </a:ext>
              </a:extLst>
            </p:cNvPr>
            <p:cNvSpPr txBox="1"/>
            <p:nvPr/>
          </p:nvSpPr>
          <p:spPr>
            <a:xfrm>
              <a:off x="2263502" y="4968688"/>
              <a:ext cx="1770722" cy="830997"/>
            </a:xfrm>
            <a:prstGeom prst="rect">
              <a:avLst/>
            </a:prstGeom>
            <a:noFill/>
          </p:spPr>
          <p:txBody>
            <a:bodyPr wrap="square" rtlCol="0">
              <a:spAutoFit/>
            </a:bodyPr>
            <a:lstStyle/>
            <a:p>
              <a:r>
                <a:rPr lang="en-US" sz="1600" dirty="0">
                  <a:solidFill>
                    <a:schemeClr val="accent3">
                      <a:lumMod val="50000"/>
                    </a:schemeClr>
                  </a:solidFill>
                  <a:latin typeface="Poppins Bold" panose="00000800000000000000" pitchFamily="2" charset="0"/>
                  <a:ea typeface="Open Sans" panose="020B0606030504020204" pitchFamily="34" charset="0"/>
                  <a:cs typeface="Poppins Bold" panose="00000800000000000000" pitchFamily="2" charset="0"/>
                </a:rPr>
                <a:t>European Systemic Risk Board (ESRB)</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pic>
          <p:nvPicPr>
            <p:cNvPr id="17" name="Graphic 16">
              <a:extLst>
                <a:ext uri="{FF2B5EF4-FFF2-40B4-BE49-F238E27FC236}">
                  <a16:creationId xmlns:a16="http://schemas.microsoft.com/office/drawing/2014/main" id="{F2DFD8ED-468B-DE88-54A5-A3A68EBDC9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3428" y="4924523"/>
              <a:ext cx="919326" cy="919326"/>
            </a:xfrm>
            <a:prstGeom prst="rect">
              <a:avLst/>
            </a:prstGeom>
          </p:spPr>
        </p:pic>
      </p:grpSp>
      <p:grpSp>
        <p:nvGrpSpPr>
          <p:cNvPr id="86" name="Group 85">
            <a:extLst>
              <a:ext uri="{FF2B5EF4-FFF2-40B4-BE49-F238E27FC236}">
                <a16:creationId xmlns:a16="http://schemas.microsoft.com/office/drawing/2014/main" id="{66AEDB90-C548-6E5D-2D39-5F637E0AEB95}"/>
              </a:ext>
            </a:extLst>
          </p:cNvPr>
          <p:cNvGrpSpPr/>
          <p:nvPr/>
        </p:nvGrpSpPr>
        <p:grpSpPr>
          <a:xfrm>
            <a:off x="4268244" y="508442"/>
            <a:ext cx="3630835" cy="1216298"/>
            <a:chOff x="4893112" y="4968688"/>
            <a:chExt cx="2426867" cy="812979"/>
          </a:xfrm>
        </p:grpSpPr>
        <p:sp>
          <p:nvSpPr>
            <p:cNvPr id="67" name="TextBox 66">
              <a:extLst>
                <a:ext uri="{FF2B5EF4-FFF2-40B4-BE49-F238E27FC236}">
                  <a16:creationId xmlns:a16="http://schemas.microsoft.com/office/drawing/2014/main" id="{B4C2FDCE-B177-1366-4E23-7AD4A54B74D8}"/>
                </a:ext>
              </a:extLst>
            </p:cNvPr>
            <p:cNvSpPr txBox="1"/>
            <p:nvPr/>
          </p:nvSpPr>
          <p:spPr>
            <a:xfrm>
              <a:off x="5772427" y="4968688"/>
              <a:ext cx="1547552" cy="802305"/>
            </a:xfrm>
            <a:prstGeom prst="rect">
              <a:avLst/>
            </a:prstGeom>
            <a:noFill/>
          </p:spPr>
          <p:txBody>
            <a:bodyPr wrap="square" rtlCol="0">
              <a:spAutoFit/>
            </a:bodyPr>
            <a:lstStyle/>
            <a:p>
              <a:r>
                <a:rPr lang="en-US" sz="2400" dirty="0">
                  <a:solidFill>
                    <a:schemeClr val="accent3">
                      <a:lumMod val="50000"/>
                    </a:schemeClr>
                  </a:solidFill>
                  <a:latin typeface="Poppins Bold" panose="00000800000000000000" pitchFamily="2" charset="0"/>
                  <a:ea typeface="Open Sans" panose="020B0606030504020204" pitchFamily="34" charset="0"/>
                  <a:cs typeface="Poppins Bold" panose="00000800000000000000" pitchFamily="2" charset="0"/>
                </a:rPr>
                <a:t>European Supervisory Authorities </a:t>
              </a:r>
              <a:endParaRPr lang="en-GB" sz="2400" dirty="0">
                <a:solidFill>
                  <a:schemeClr val="accent3">
                    <a:lumMod val="50000"/>
                  </a:schemeClr>
                </a:solidFill>
                <a:latin typeface="Poppins Bold" panose="00000800000000000000" pitchFamily="2" charset="0"/>
                <a:cs typeface="Poppins Bold" panose="00000800000000000000" pitchFamily="2" charset="0"/>
              </a:endParaRPr>
            </a:p>
          </p:txBody>
        </p:sp>
        <p:grpSp>
          <p:nvGrpSpPr>
            <p:cNvPr id="84" name="Group 83">
              <a:extLst>
                <a:ext uri="{FF2B5EF4-FFF2-40B4-BE49-F238E27FC236}">
                  <a16:creationId xmlns:a16="http://schemas.microsoft.com/office/drawing/2014/main" id="{835490AE-EB8E-4B14-CA41-EC1CD085B588}"/>
                </a:ext>
              </a:extLst>
            </p:cNvPr>
            <p:cNvGrpSpPr/>
            <p:nvPr/>
          </p:nvGrpSpPr>
          <p:grpSpPr>
            <a:xfrm>
              <a:off x="4893112" y="4996078"/>
              <a:ext cx="785589" cy="785589"/>
              <a:chOff x="4185746" y="4844887"/>
              <a:chExt cx="2191890" cy="2191890"/>
            </a:xfrm>
          </p:grpSpPr>
          <p:sp>
            <p:nvSpPr>
              <p:cNvPr id="75" name="Freeform: Shape 74">
                <a:extLst>
                  <a:ext uri="{FF2B5EF4-FFF2-40B4-BE49-F238E27FC236}">
                    <a16:creationId xmlns:a16="http://schemas.microsoft.com/office/drawing/2014/main" id="{362B2FF1-BBC7-E5EB-BE6E-71D41C7890C2}"/>
                  </a:ext>
                </a:extLst>
              </p:cNvPr>
              <p:cNvSpPr/>
              <p:nvPr/>
            </p:nvSpPr>
            <p:spPr>
              <a:xfrm>
                <a:off x="4185746" y="4844887"/>
                <a:ext cx="2191890" cy="2191890"/>
              </a:xfrm>
              <a:custGeom>
                <a:avLst/>
                <a:gdLst>
                  <a:gd name="connsiteX0" fmla="*/ 2778772 w 2778771"/>
                  <a:gd name="connsiteY0" fmla="*/ 1389386 h 2778771"/>
                  <a:gd name="connsiteX1" fmla="*/ 1389386 w 2778771"/>
                  <a:gd name="connsiteY1" fmla="*/ 2778772 h 2778771"/>
                  <a:gd name="connsiteX2" fmla="*/ 0 w 2778771"/>
                  <a:gd name="connsiteY2" fmla="*/ 1389386 h 2778771"/>
                  <a:gd name="connsiteX3" fmla="*/ 1389386 w 2778771"/>
                  <a:gd name="connsiteY3" fmla="*/ 0 h 2778771"/>
                  <a:gd name="connsiteX4" fmla="*/ 2778772 w 2778771"/>
                  <a:gd name="connsiteY4" fmla="*/ 1389386 h 2778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771" h="2778771">
                    <a:moveTo>
                      <a:pt x="2778772" y="1389386"/>
                    </a:moveTo>
                    <a:cubicBezTo>
                      <a:pt x="2778772" y="2156723"/>
                      <a:pt x="2156723" y="2778772"/>
                      <a:pt x="1389386" y="2778772"/>
                    </a:cubicBezTo>
                    <a:cubicBezTo>
                      <a:pt x="622049" y="2778772"/>
                      <a:pt x="0" y="2156723"/>
                      <a:pt x="0" y="1389386"/>
                    </a:cubicBezTo>
                    <a:cubicBezTo>
                      <a:pt x="0" y="622049"/>
                      <a:pt x="622049" y="0"/>
                      <a:pt x="1389386" y="0"/>
                    </a:cubicBezTo>
                    <a:cubicBezTo>
                      <a:pt x="2156723" y="0"/>
                      <a:pt x="2778772" y="622049"/>
                      <a:pt x="2778772" y="1389386"/>
                    </a:cubicBezTo>
                    <a:close/>
                  </a:path>
                </a:pathLst>
              </a:custGeom>
              <a:solidFill>
                <a:schemeClr val="accent3">
                  <a:lumMod val="50000"/>
                </a:schemeClr>
              </a:solidFill>
              <a:ln w="4305" cap="flat">
                <a:noFill/>
                <a:prstDash val="solid"/>
                <a:miter/>
              </a:ln>
            </p:spPr>
            <p:txBody>
              <a:bodyPr rtlCol="0" anchor="ctr"/>
              <a:lstStyle/>
              <a:p>
                <a:endParaRPr lang="en-GB" sz="2800" dirty="0">
                  <a:latin typeface="Poppins" panose="00000500000000000000" pitchFamily="2" charset="0"/>
                </a:endParaRPr>
              </a:p>
            </p:txBody>
          </p:sp>
          <p:sp>
            <p:nvSpPr>
              <p:cNvPr id="76" name="Freeform: Shape 75">
                <a:extLst>
                  <a:ext uri="{FF2B5EF4-FFF2-40B4-BE49-F238E27FC236}">
                    <a16:creationId xmlns:a16="http://schemas.microsoft.com/office/drawing/2014/main" id="{A8AFAFAC-9D17-FBC3-9F17-424C2BAE0D5E}"/>
                  </a:ext>
                </a:extLst>
              </p:cNvPr>
              <p:cNvSpPr/>
              <p:nvPr/>
            </p:nvSpPr>
            <p:spPr>
              <a:xfrm>
                <a:off x="5123754" y="5139192"/>
                <a:ext cx="316034" cy="302403"/>
              </a:xfrm>
              <a:custGeom>
                <a:avLst/>
                <a:gdLst>
                  <a:gd name="connsiteX0" fmla="*/ 221617 w 400652"/>
                  <a:gd name="connsiteY0" fmla="*/ 15526 h 383372"/>
                  <a:gd name="connsiteX1" fmla="*/ 258578 w 400652"/>
                  <a:gd name="connsiteY1" fmla="*/ 129213 h 383372"/>
                  <a:gd name="connsiteX2" fmla="*/ 378130 w 400652"/>
                  <a:gd name="connsiteY2" fmla="*/ 129213 h 383372"/>
                  <a:gd name="connsiteX3" fmla="*/ 391328 w 400652"/>
                  <a:gd name="connsiteY3" fmla="*/ 169883 h 383372"/>
                  <a:gd name="connsiteX4" fmla="*/ 294633 w 400652"/>
                  <a:gd name="connsiteY4" fmla="*/ 240140 h 383372"/>
                  <a:gd name="connsiteX5" fmla="*/ 331594 w 400652"/>
                  <a:gd name="connsiteY5" fmla="*/ 353827 h 383372"/>
                  <a:gd name="connsiteX6" fmla="*/ 297005 w 400652"/>
                  <a:gd name="connsiteY6" fmla="*/ 378970 h 383372"/>
                  <a:gd name="connsiteX7" fmla="*/ 200311 w 400652"/>
                  <a:gd name="connsiteY7" fmla="*/ 308714 h 383372"/>
                  <a:gd name="connsiteX8" fmla="*/ 103617 w 400652"/>
                  <a:gd name="connsiteY8" fmla="*/ 378970 h 383372"/>
                  <a:gd name="connsiteX9" fmla="*/ 69028 w 400652"/>
                  <a:gd name="connsiteY9" fmla="*/ 353827 h 383372"/>
                  <a:gd name="connsiteX10" fmla="*/ 105989 w 400652"/>
                  <a:gd name="connsiteY10" fmla="*/ 240140 h 383372"/>
                  <a:gd name="connsiteX11" fmla="*/ 9295 w 400652"/>
                  <a:gd name="connsiteY11" fmla="*/ 169883 h 383372"/>
                  <a:gd name="connsiteX12" fmla="*/ 22492 w 400652"/>
                  <a:gd name="connsiteY12" fmla="*/ 129213 h 383372"/>
                  <a:gd name="connsiteX13" fmla="*/ 142045 w 400652"/>
                  <a:gd name="connsiteY13" fmla="*/ 129213 h 383372"/>
                  <a:gd name="connsiteX14" fmla="*/ 179006 w 400652"/>
                  <a:gd name="connsiteY14" fmla="*/ 15526 h 383372"/>
                  <a:gd name="connsiteX15" fmla="*/ 221617 w 400652"/>
                  <a:gd name="connsiteY15" fmla="*/ 15526 h 38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652" h="383372">
                    <a:moveTo>
                      <a:pt x="221617" y="15526"/>
                    </a:moveTo>
                    <a:lnTo>
                      <a:pt x="258578" y="129213"/>
                    </a:lnTo>
                    <a:lnTo>
                      <a:pt x="378130" y="129213"/>
                    </a:lnTo>
                    <a:cubicBezTo>
                      <a:pt x="399910" y="129213"/>
                      <a:pt x="408967" y="157074"/>
                      <a:pt x="391328" y="169883"/>
                    </a:cubicBezTo>
                    <a:lnTo>
                      <a:pt x="294633" y="240140"/>
                    </a:lnTo>
                    <a:lnTo>
                      <a:pt x="331594" y="353827"/>
                    </a:lnTo>
                    <a:cubicBezTo>
                      <a:pt x="338323" y="374528"/>
                      <a:pt x="314645" y="391737"/>
                      <a:pt x="297005" y="378970"/>
                    </a:cubicBezTo>
                    <a:lnTo>
                      <a:pt x="200311" y="308714"/>
                    </a:lnTo>
                    <a:lnTo>
                      <a:pt x="103617" y="378970"/>
                    </a:lnTo>
                    <a:cubicBezTo>
                      <a:pt x="86021" y="391780"/>
                      <a:pt x="62300" y="374571"/>
                      <a:pt x="69028" y="353827"/>
                    </a:cubicBezTo>
                    <a:lnTo>
                      <a:pt x="105989" y="240140"/>
                    </a:lnTo>
                    <a:lnTo>
                      <a:pt x="9295" y="169883"/>
                    </a:lnTo>
                    <a:cubicBezTo>
                      <a:pt x="-8302" y="157074"/>
                      <a:pt x="755" y="129213"/>
                      <a:pt x="22492" y="129213"/>
                    </a:cubicBezTo>
                    <a:lnTo>
                      <a:pt x="142045" y="129213"/>
                    </a:lnTo>
                    <a:lnTo>
                      <a:pt x="179006" y="15526"/>
                    </a:lnTo>
                    <a:cubicBezTo>
                      <a:pt x="185604" y="-5175"/>
                      <a:pt x="214889" y="-5175"/>
                      <a:pt x="221617" y="15526"/>
                    </a:cubicBezTo>
                    <a:close/>
                  </a:path>
                </a:pathLst>
              </a:custGeom>
              <a:solidFill>
                <a:schemeClr val="bg1"/>
              </a:solidFill>
              <a:ln w="4305" cap="flat">
                <a:noFill/>
                <a:prstDash val="solid"/>
                <a:miter/>
              </a:ln>
            </p:spPr>
            <p:txBody>
              <a:bodyPr rtlCol="0" anchor="ctr"/>
              <a:lstStyle/>
              <a:p>
                <a:endParaRPr lang="en-GB" sz="2800" dirty="0">
                  <a:latin typeface="Poppins" panose="00000500000000000000" pitchFamily="2" charset="0"/>
                </a:endParaRPr>
              </a:p>
            </p:txBody>
          </p:sp>
          <p:sp>
            <p:nvSpPr>
              <p:cNvPr id="77" name="Freeform: Shape 76">
                <a:extLst>
                  <a:ext uri="{FF2B5EF4-FFF2-40B4-BE49-F238E27FC236}">
                    <a16:creationId xmlns:a16="http://schemas.microsoft.com/office/drawing/2014/main" id="{2D435F7F-B668-E335-E170-DE9C5528E068}"/>
                  </a:ext>
                </a:extLst>
              </p:cNvPr>
              <p:cNvSpPr/>
              <p:nvPr/>
            </p:nvSpPr>
            <p:spPr>
              <a:xfrm>
                <a:off x="4682450" y="5341590"/>
                <a:ext cx="312684" cy="312695"/>
              </a:xfrm>
              <a:custGeom>
                <a:avLst/>
                <a:gdLst>
                  <a:gd name="connsiteX0" fmla="*/ 67175 w 396406"/>
                  <a:gd name="connsiteY0" fmla="*/ 36942 h 396420"/>
                  <a:gd name="connsiteX1" fmla="*/ 173702 w 396406"/>
                  <a:gd name="connsiteY1" fmla="*/ 91197 h 396420"/>
                  <a:gd name="connsiteX2" fmla="*/ 258234 w 396406"/>
                  <a:gd name="connsiteY2" fmla="*/ 6665 h 396420"/>
                  <a:gd name="connsiteX3" fmla="*/ 296317 w 396406"/>
                  <a:gd name="connsiteY3" fmla="*/ 26073 h 396420"/>
                  <a:gd name="connsiteX4" fmla="*/ 277599 w 396406"/>
                  <a:gd name="connsiteY4" fmla="*/ 144159 h 396420"/>
                  <a:gd name="connsiteX5" fmla="*/ 384127 w 396406"/>
                  <a:gd name="connsiteY5" fmla="*/ 198415 h 396420"/>
                  <a:gd name="connsiteX6" fmla="*/ 377442 w 396406"/>
                  <a:gd name="connsiteY6" fmla="*/ 240638 h 396420"/>
                  <a:gd name="connsiteX7" fmla="*/ 259356 w 396406"/>
                  <a:gd name="connsiteY7" fmla="*/ 259356 h 396420"/>
                  <a:gd name="connsiteX8" fmla="*/ 240638 w 396406"/>
                  <a:gd name="connsiteY8" fmla="*/ 377442 h 396420"/>
                  <a:gd name="connsiteX9" fmla="*/ 198415 w 396406"/>
                  <a:gd name="connsiteY9" fmla="*/ 384127 h 396420"/>
                  <a:gd name="connsiteX10" fmla="*/ 144159 w 396406"/>
                  <a:gd name="connsiteY10" fmla="*/ 277599 h 396420"/>
                  <a:gd name="connsiteX11" fmla="*/ 26073 w 396406"/>
                  <a:gd name="connsiteY11" fmla="*/ 296317 h 396420"/>
                  <a:gd name="connsiteX12" fmla="*/ 6665 w 396406"/>
                  <a:gd name="connsiteY12" fmla="*/ 258234 h 396420"/>
                  <a:gd name="connsiteX13" fmla="*/ 91197 w 396406"/>
                  <a:gd name="connsiteY13" fmla="*/ 173702 h 396420"/>
                  <a:gd name="connsiteX14" fmla="*/ 36942 w 396406"/>
                  <a:gd name="connsiteY14" fmla="*/ 67175 h 396420"/>
                  <a:gd name="connsiteX15" fmla="*/ 67175 w 396406"/>
                  <a:gd name="connsiteY15" fmla="*/ 36942 h 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06" h="396420">
                    <a:moveTo>
                      <a:pt x="67175" y="36942"/>
                    </a:moveTo>
                    <a:lnTo>
                      <a:pt x="173702" y="91197"/>
                    </a:lnTo>
                    <a:lnTo>
                      <a:pt x="258234" y="6665"/>
                    </a:lnTo>
                    <a:cubicBezTo>
                      <a:pt x="273631" y="-8731"/>
                      <a:pt x="299724" y="4552"/>
                      <a:pt x="296317" y="26073"/>
                    </a:cubicBezTo>
                    <a:lnTo>
                      <a:pt x="277599" y="144159"/>
                    </a:lnTo>
                    <a:lnTo>
                      <a:pt x="384127" y="198415"/>
                    </a:lnTo>
                    <a:cubicBezTo>
                      <a:pt x="403534" y="208291"/>
                      <a:pt x="398920" y="237231"/>
                      <a:pt x="377442" y="240638"/>
                    </a:cubicBezTo>
                    <a:lnTo>
                      <a:pt x="259356" y="259356"/>
                    </a:lnTo>
                    <a:lnTo>
                      <a:pt x="240638" y="377442"/>
                    </a:lnTo>
                    <a:cubicBezTo>
                      <a:pt x="237231" y="398963"/>
                      <a:pt x="208291" y="403534"/>
                      <a:pt x="198415" y="384127"/>
                    </a:cubicBezTo>
                    <a:lnTo>
                      <a:pt x="144159" y="277599"/>
                    </a:lnTo>
                    <a:lnTo>
                      <a:pt x="26073" y="296317"/>
                    </a:lnTo>
                    <a:cubicBezTo>
                      <a:pt x="4552" y="299724"/>
                      <a:pt x="-8731" y="273631"/>
                      <a:pt x="6665" y="258234"/>
                    </a:cubicBezTo>
                    <a:lnTo>
                      <a:pt x="91197" y="173702"/>
                    </a:lnTo>
                    <a:lnTo>
                      <a:pt x="36942" y="67175"/>
                    </a:lnTo>
                    <a:cubicBezTo>
                      <a:pt x="27065" y="47767"/>
                      <a:pt x="47767" y="27065"/>
                      <a:pt x="67175" y="36942"/>
                    </a:cubicBezTo>
                    <a:close/>
                  </a:path>
                </a:pathLst>
              </a:custGeom>
              <a:solidFill>
                <a:schemeClr val="bg1"/>
              </a:solidFill>
              <a:ln w="4305" cap="flat">
                <a:noFill/>
                <a:prstDash val="solid"/>
                <a:miter/>
              </a:ln>
            </p:spPr>
            <p:txBody>
              <a:bodyPr rtlCol="0" anchor="ctr"/>
              <a:lstStyle/>
              <a:p>
                <a:endParaRPr lang="en-GB" sz="2800" dirty="0">
                  <a:latin typeface="Poppins" panose="00000500000000000000" pitchFamily="2" charset="0"/>
                </a:endParaRPr>
              </a:p>
            </p:txBody>
          </p:sp>
          <p:sp>
            <p:nvSpPr>
              <p:cNvPr id="78" name="Freeform: Shape 77">
                <a:extLst>
                  <a:ext uri="{FF2B5EF4-FFF2-40B4-BE49-F238E27FC236}">
                    <a16:creationId xmlns:a16="http://schemas.microsoft.com/office/drawing/2014/main" id="{F98B5346-B50A-8E85-FEBD-26FF407879E0}"/>
                  </a:ext>
                </a:extLst>
              </p:cNvPr>
              <p:cNvSpPr/>
              <p:nvPr/>
            </p:nvSpPr>
            <p:spPr>
              <a:xfrm>
                <a:off x="4480047" y="5782735"/>
                <a:ext cx="302389" cy="316101"/>
              </a:xfrm>
              <a:custGeom>
                <a:avLst/>
                <a:gdLst>
                  <a:gd name="connsiteX0" fmla="*/ 15532 w 383354"/>
                  <a:gd name="connsiteY0" fmla="*/ 179036 h 400738"/>
                  <a:gd name="connsiteX1" fmla="*/ 129219 w 383354"/>
                  <a:gd name="connsiteY1" fmla="*/ 142075 h 400738"/>
                  <a:gd name="connsiteX2" fmla="*/ 129219 w 383354"/>
                  <a:gd name="connsiteY2" fmla="*/ 22522 h 400738"/>
                  <a:gd name="connsiteX3" fmla="*/ 169889 w 383354"/>
                  <a:gd name="connsiteY3" fmla="*/ 9325 h 400738"/>
                  <a:gd name="connsiteX4" fmla="*/ 240145 w 383354"/>
                  <a:gd name="connsiteY4" fmla="*/ 106019 h 400738"/>
                  <a:gd name="connsiteX5" fmla="*/ 353832 w 383354"/>
                  <a:gd name="connsiteY5" fmla="*/ 69058 h 400738"/>
                  <a:gd name="connsiteX6" fmla="*/ 378976 w 383354"/>
                  <a:gd name="connsiteY6" fmla="*/ 103647 h 400738"/>
                  <a:gd name="connsiteX7" fmla="*/ 308676 w 383354"/>
                  <a:gd name="connsiteY7" fmla="*/ 200427 h 400738"/>
                  <a:gd name="connsiteX8" fmla="*/ 378933 w 383354"/>
                  <a:gd name="connsiteY8" fmla="*/ 297122 h 400738"/>
                  <a:gd name="connsiteX9" fmla="*/ 353789 w 383354"/>
                  <a:gd name="connsiteY9" fmla="*/ 331711 h 400738"/>
                  <a:gd name="connsiteX10" fmla="*/ 240102 w 383354"/>
                  <a:gd name="connsiteY10" fmla="*/ 294750 h 400738"/>
                  <a:gd name="connsiteX11" fmla="*/ 169846 w 383354"/>
                  <a:gd name="connsiteY11" fmla="*/ 391444 h 400738"/>
                  <a:gd name="connsiteX12" fmla="*/ 129175 w 383354"/>
                  <a:gd name="connsiteY12" fmla="*/ 378246 h 400738"/>
                  <a:gd name="connsiteX13" fmla="*/ 129175 w 383354"/>
                  <a:gd name="connsiteY13" fmla="*/ 258694 h 400738"/>
                  <a:gd name="connsiteX14" fmla="*/ 15489 w 383354"/>
                  <a:gd name="connsiteY14" fmla="*/ 221733 h 400738"/>
                  <a:gd name="connsiteX15" fmla="*/ 15532 w 383354"/>
                  <a:gd name="connsiteY15" fmla="*/ 179036 h 4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354" h="400738">
                    <a:moveTo>
                      <a:pt x="15532" y="179036"/>
                    </a:moveTo>
                    <a:lnTo>
                      <a:pt x="129219" y="142075"/>
                    </a:lnTo>
                    <a:lnTo>
                      <a:pt x="129219" y="22522"/>
                    </a:lnTo>
                    <a:cubicBezTo>
                      <a:pt x="129219" y="742"/>
                      <a:pt x="157080" y="-8315"/>
                      <a:pt x="169889" y="9325"/>
                    </a:cubicBezTo>
                    <a:lnTo>
                      <a:pt x="240145" y="106019"/>
                    </a:lnTo>
                    <a:lnTo>
                      <a:pt x="353832" y="69058"/>
                    </a:lnTo>
                    <a:cubicBezTo>
                      <a:pt x="374534" y="62330"/>
                      <a:pt x="391742" y="86007"/>
                      <a:pt x="378976" y="103647"/>
                    </a:cubicBezTo>
                    <a:lnTo>
                      <a:pt x="308676" y="200427"/>
                    </a:lnTo>
                    <a:lnTo>
                      <a:pt x="378933" y="297122"/>
                    </a:lnTo>
                    <a:cubicBezTo>
                      <a:pt x="391742" y="314718"/>
                      <a:pt x="374534" y="338439"/>
                      <a:pt x="353789" y="331711"/>
                    </a:cubicBezTo>
                    <a:lnTo>
                      <a:pt x="240102" y="294750"/>
                    </a:lnTo>
                    <a:lnTo>
                      <a:pt x="169846" y="391444"/>
                    </a:lnTo>
                    <a:cubicBezTo>
                      <a:pt x="157036" y="409040"/>
                      <a:pt x="129175" y="399983"/>
                      <a:pt x="129175" y="378246"/>
                    </a:cubicBezTo>
                    <a:lnTo>
                      <a:pt x="129175" y="258694"/>
                    </a:lnTo>
                    <a:lnTo>
                      <a:pt x="15489" y="221733"/>
                    </a:lnTo>
                    <a:cubicBezTo>
                      <a:pt x="-5170" y="215091"/>
                      <a:pt x="-5170" y="185764"/>
                      <a:pt x="15532" y="179036"/>
                    </a:cubicBezTo>
                    <a:close/>
                  </a:path>
                </a:pathLst>
              </a:custGeom>
              <a:solidFill>
                <a:schemeClr val="bg1"/>
              </a:solidFill>
              <a:ln w="4305" cap="flat">
                <a:noFill/>
                <a:prstDash val="solid"/>
                <a:miter/>
              </a:ln>
            </p:spPr>
            <p:txBody>
              <a:bodyPr rtlCol="0" anchor="ctr"/>
              <a:lstStyle/>
              <a:p>
                <a:endParaRPr lang="en-GB" sz="2800" dirty="0">
                  <a:latin typeface="Poppins" panose="00000500000000000000" pitchFamily="2" charset="0"/>
                </a:endParaRPr>
              </a:p>
            </p:txBody>
          </p:sp>
          <p:sp>
            <p:nvSpPr>
              <p:cNvPr id="79" name="Freeform: Shape 78">
                <a:extLst>
                  <a:ext uri="{FF2B5EF4-FFF2-40B4-BE49-F238E27FC236}">
                    <a16:creationId xmlns:a16="http://schemas.microsoft.com/office/drawing/2014/main" id="{0B627FA1-AAE7-2094-7C27-4444A409D5E2}"/>
                  </a:ext>
                </a:extLst>
              </p:cNvPr>
              <p:cNvSpPr/>
              <p:nvPr/>
            </p:nvSpPr>
            <p:spPr>
              <a:xfrm>
                <a:off x="4682450" y="6227423"/>
                <a:ext cx="312695" cy="312684"/>
              </a:xfrm>
              <a:custGeom>
                <a:avLst/>
                <a:gdLst>
                  <a:gd name="connsiteX0" fmla="*/ 36942 w 396420"/>
                  <a:gd name="connsiteY0" fmla="*/ 329232 h 396406"/>
                  <a:gd name="connsiteX1" fmla="*/ 91197 w 396420"/>
                  <a:gd name="connsiteY1" fmla="*/ 222704 h 396406"/>
                  <a:gd name="connsiteX2" fmla="*/ 6665 w 396420"/>
                  <a:gd name="connsiteY2" fmla="*/ 138172 h 396406"/>
                  <a:gd name="connsiteX3" fmla="*/ 26073 w 396420"/>
                  <a:gd name="connsiteY3" fmla="*/ 100090 h 396406"/>
                  <a:gd name="connsiteX4" fmla="*/ 144159 w 396420"/>
                  <a:gd name="connsiteY4" fmla="*/ 118808 h 396406"/>
                  <a:gd name="connsiteX5" fmla="*/ 198415 w 396420"/>
                  <a:gd name="connsiteY5" fmla="*/ 12280 h 396406"/>
                  <a:gd name="connsiteX6" fmla="*/ 240638 w 396420"/>
                  <a:gd name="connsiteY6" fmla="*/ 18965 h 396406"/>
                  <a:gd name="connsiteX7" fmla="*/ 259356 w 396420"/>
                  <a:gd name="connsiteY7" fmla="*/ 137051 h 396406"/>
                  <a:gd name="connsiteX8" fmla="*/ 377442 w 396420"/>
                  <a:gd name="connsiteY8" fmla="*/ 155769 h 396406"/>
                  <a:gd name="connsiteX9" fmla="*/ 384127 w 396420"/>
                  <a:gd name="connsiteY9" fmla="*/ 197992 h 396406"/>
                  <a:gd name="connsiteX10" fmla="*/ 277599 w 396420"/>
                  <a:gd name="connsiteY10" fmla="*/ 252247 h 396406"/>
                  <a:gd name="connsiteX11" fmla="*/ 296317 w 396420"/>
                  <a:gd name="connsiteY11" fmla="*/ 370333 h 396406"/>
                  <a:gd name="connsiteX12" fmla="*/ 258234 w 396420"/>
                  <a:gd name="connsiteY12" fmla="*/ 389741 h 396406"/>
                  <a:gd name="connsiteX13" fmla="*/ 173702 w 396420"/>
                  <a:gd name="connsiteY13" fmla="*/ 305209 h 396406"/>
                  <a:gd name="connsiteX14" fmla="*/ 67175 w 396420"/>
                  <a:gd name="connsiteY14" fmla="*/ 359465 h 396406"/>
                  <a:gd name="connsiteX15" fmla="*/ 36942 w 396420"/>
                  <a:gd name="connsiteY15" fmla="*/ 329232 h 39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20" h="396406">
                    <a:moveTo>
                      <a:pt x="36942" y="329232"/>
                    </a:moveTo>
                    <a:lnTo>
                      <a:pt x="91197" y="222704"/>
                    </a:lnTo>
                    <a:lnTo>
                      <a:pt x="6665" y="138172"/>
                    </a:lnTo>
                    <a:cubicBezTo>
                      <a:pt x="-8731" y="122775"/>
                      <a:pt x="4552" y="96683"/>
                      <a:pt x="26073" y="100090"/>
                    </a:cubicBezTo>
                    <a:lnTo>
                      <a:pt x="144159" y="118808"/>
                    </a:lnTo>
                    <a:lnTo>
                      <a:pt x="198415" y="12280"/>
                    </a:lnTo>
                    <a:cubicBezTo>
                      <a:pt x="208291" y="-7128"/>
                      <a:pt x="237231" y="-2513"/>
                      <a:pt x="240638" y="18965"/>
                    </a:cubicBezTo>
                    <a:lnTo>
                      <a:pt x="259356" y="137051"/>
                    </a:lnTo>
                    <a:lnTo>
                      <a:pt x="377442" y="155769"/>
                    </a:lnTo>
                    <a:cubicBezTo>
                      <a:pt x="398963" y="159176"/>
                      <a:pt x="403534" y="188115"/>
                      <a:pt x="384127" y="197992"/>
                    </a:cubicBezTo>
                    <a:lnTo>
                      <a:pt x="277599" y="252247"/>
                    </a:lnTo>
                    <a:lnTo>
                      <a:pt x="296317" y="370333"/>
                    </a:lnTo>
                    <a:cubicBezTo>
                      <a:pt x="299724" y="391854"/>
                      <a:pt x="273631" y="405138"/>
                      <a:pt x="258234" y="389741"/>
                    </a:cubicBezTo>
                    <a:lnTo>
                      <a:pt x="173702" y="305209"/>
                    </a:lnTo>
                    <a:lnTo>
                      <a:pt x="67175" y="359465"/>
                    </a:lnTo>
                    <a:cubicBezTo>
                      <a:pt x="47767" y="369298"/>
                      <a:pt x="27065" y="348597"/>
                      <a:pt x="36942" y="329232"/>
                    </a:cubicBezTo>
                    <a:close/>
                  </a:path>
                </a:pathLst>
              </a:custGeom>
              <a:solidFill>
                <a:schemeClr val="bg1"/>
              </a:solidFill>
              <a:ln w="4305" cap="flat">
                <a:noFill/>
                <a:prstDash val="solid"/>
                <a:miter/>
              </a:ln>
            </p:spPr>
            <p:txBody>
              <a:bodyPr rtlCol="0" anchor="ctr"/>
              <a:lstStyle/>
              <a:p>
                <a:endParaRPr lang="en-GB" sz="2800" dirty="0">
                  <a:latin typeface="Poppins" panose="00000500000000000000" pitchFamily="2" charset="0"/>
                </a:endParaRPr>
              </a:p>
            </p:txBody>
          </p:sp>
          <p:sp>
            <p:nvSpPr>
              <p:cNvPr id="80" name="Freeform: Shape 79">
                <a:extLst>
                  <a:ext uri="{FF2B5EF4-FFF2-40B4-BE49-F238E27FC236}">
                    <a16:creationId xmlns:a16="http://schemas.microsoft.com/office/drawing/2014/main" id="{F8495397-1F44-B697-536D-244DA6E60E2A}"/>
                  </a:ext>
                </a:extLst>
              </p:cNvPr>
              <p:cNvSpPr/>
              <p:nvPr/>
            </p:nvSpPr>
            <p:spPr>
              <a:xfrm>
                <a:off x="5123629" y="6440069"/>
                <a:ext cx="316034" cy="302403"/>
              </a:xfrm>
              <a:custGeom>
                <a:avLst/>
                <a:gdLst>
                  <a:gd name="connsiteX0" fmla="*/ 179036 w 400652"/>
                  <a:gd name="connsiteY0" fmla="*/ 367846 h 383372"/>
                  <a:gd name="connsiteX1" fmla="*/ 142075 w 400652"/>
                  <a:gd name="connsiteY1" fmla="*/ 254159 h 383372"/>
                  <a:gd name="connsiteX2" fmla="*/ 22522 w 400652"/>
                  <a:gd name="connsiteY2" fmla="*/ 254159 h 383372"/>
                  <a:gd name="connsiteX3" fmla="*/ 9325 w 400652"/>
                  <a:gd name="connsiteY3" fmla="*/ 213489 h 383372"/>
                  <a:gd name="connsiteX4" fmla="*/ 106019 w 400652"/>
                  <a:gd name="connsiteY4" fmla="*/ 143233 h 383372"/>
                  <a:gd name="connsiteX5" fmla="*/ 69058 w 400652"/>
                  <a:gd name="connsiteY5" fmla="*/ 29546 h 383372"/>
                  <a:gd name="connsiteX6" fmla="*/ 103647 w 400652"/>
                  <a:gd name="connsiteY6" fmla="*/ 4402 h 383372"/>
                  <a:gd name="connsiteX7" fmla="*/ 200341 w 400652"/>
                  <a:gd name="connsiteY7" fmla="*/ 74658 h 383372"/>
                  <a:gd name="connsiteX8" fmla="*/ 297035 w 400652"/>
                  <a:gd name="connsiteY8" fmla="*/ 4402 h 383372"/>
                  <a:gd name="connsiteX9" fmla="*/ 331624 w 400652"/>
                  <a:gd name="connsiteY9" fmla="*/ 29546 h 383372"/>
                  <a:gd name="connsiteX10" fmla="*/ 294663 w 400652"/>
                  <a:gd name="connsiteY10" fmla="*/ 143233 h 383372"/>
                  <a:gd name="connsiteX11" fmla="*/ 391357 w 400652"/>
                  <a:gd name="connsiteY11" fmla="*/ 213489 h 383372"/>
                  <a:gd name="connsiteX12" fmla="*/ 378160 w 400652"/>
                  <a:gd name="connsiteY12" fmla="*/ 254159 h 383372"/>
                  <a:gd name="connsiteX13" fmla="*/ 258608 w 400652"/>
                  <a:gd name="connsiteY13" fmla="*/ 254159 h 383372"/>
                  <a:gd name="connsiteX14" fmla="*/ 221647 w 400652"/>
                  <a:gd name="connsiteY14" fmla="*/ 367846 h 383372"/>
                  <a:gd name="connsiteX15" fmla="*/ 179036 w 400652"/>
                  <a:gd name="connsiteY15" fmla="*/ 367846 h 38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652" h="383372">
                    <a:moveTo>
                      <a:pt x="179036" y="367846"/>
                    </a:moveTo>
                    <a:lnTo>
                      <a:pt x="142075" y="254159"/>
                    </a:lnTo>
                    <a:lnTo>
                      <a:pt x="22522" y="254159"/>
                    </a:lnTo>
                    <a:cubicBezTo>
                      <a:pt x="742" y="254159"/>
                      <a:pt x="-8315" y="226298"/>
                      <a:pt x="9325" y="213489"/>
                    </a:cubicBezTo>
                    <a:lnTo>
                      <a:pt x="106019" y="143233"/>
                    </a:lnTo>
                    <a:lnTo>
                      <a:pt x="69058" y="29546"/>
                    </a:lnTo>
                    <a:cubicBezTo>
                      <a:pt x="62330" y="8844"/>
                      <a:pt x="86007" y="-8364"/>
                      <a:pt x="103647" y="4402"/>
                    </a:cubicBezTo>
                    <a:lnTo>
                      <a:pt x="200341" y="74658"/>
                    </a:lnTo>
                    <a:lnTo>
                      <a:pt x="297035" y="4402"/>
                    </a:lnTo>
                    <a:cubicBezTo>
                      <a:pt x="314632" y="-8407"/>
                      <a:pt x="338352" y="8801"/>
                      <a:pt x="331624" y="29546"/>
                    </a:cubicBezTo>
                    <a:lnTo>
                      <a:pt x="294663" y="143233"/>
                    </a:lnTo>
                    <a:lnTo>
                      <a:pt x="391357" y="213489"/>
                    </a:lnTo>
                    <a:cubicBezTo>
                      <a:pt x="408954" y="226298"/>
                      <a:pt x="399897" y="254159"/>
                      <a:pt x="378160" y="254159"/>
                    </a:cubicBezTo>
                    <a:lnTo>
                      <a:pt x="258608" y="254159"/>
                    </a:lnTo>
                    <a:lnTo>
                      <a:pt x="221647" y="367846"/>
                    </a:lnTo>
                    <a:cubicBezTo>
                      <a:pt x="215048" y="388548"/>
                      <a:pt x="185764" y="388548"/>
                      <a:pt x="179036" y="367846"/>
                    </a:cubicBezTo>
                    <a:close/>
                  </a:path>
                </a:pathLst>
              </a:custGeom>
              <a:solidFill>
                <a:schemeClr val="bg1"/>
              </a:solidFill>
              <a:ln w="4305" cap="flat">
                <a:noFill/>
                <a:prstDash val="solid"/>
                <a:miter/>
              </a:ln>
            </p:spPr>
            <p:txBody>
              <a:bodyPr rtlCol="0" anchor="ctr"/>
              <a:lstStyle/>
              <a:p>
                <a:endParaRPr lang="en-GB" sz="2800" dirty="0">
                  <a:latin typeface="Poppins" panose="00000500000000000000" pitchFamily="2" charset="0"/>
                </a:endParaRPr>
              </a:p>
            </p:txBody>
          </p:sp>
          <p:sp>
            <p:nvSpPr>
              <p:cNvPr id="81" name="Freeform: Shape 80">
                <a:extLst>
                  <a:ext uri="{FF2B5EF4-FFF2-40B4-BE49-F238E27FC236}">
                    <a16:creationId xmlns:a16="http://schemas.microsoft.com/office/drawing/2014/main" id="{5210D6A3-29B6-082F-2931-489F5627D695}"/>
                  </a:ext>
                </a:extLst>
              </p:cNvPr>
              <p:cNvSpPr/>
              <p:nvPr/>
            </p:nvSpPr>
            <p:spPr>
              <a:xfrm>
                <a:off x="5568283" y="6227378"/>
                <a:ext cx="312684" cy="312695"/>
              </a:xfrm>
              <a:custGeom>
                <a:avLst/>
                <a:gdLst>
                  <a:gd name="connsiteX0" fmla="*/ 329232 w 396406"/>
                  <a:gd name="connsiteY0" fmla="*/ 359479 h 396420"/>
                  <a:gd name="connsiteX1" fmla="*/ 222704 w 396406"/>
                  <a:gd name="connsiteY1" fmla="*/ 305223 h 396420"/>
                  <a:gd name="connsiteX2" fmla="*/ 138172 w 396406"/>
                  <a:gd name="connsiteY2" fmla="*/ 389755 h 396420"/>
                  <a:gd name="connsiteX3" fmla="*/ 100090 w 396406"/>
                  <a:gd name="connsiteY3" fmla="*/ 370347 h 396420"/>
                  <a:gd name="connsiteX4" fmla="*/ 118808 w 396406"/>
                  <a:gd name="connsiteY4" fmla="*/ 252261 h 396420"/>
                  <a:gd name="connsiteX5" fmla="*/ 12280 w 396406"/>
                  <a:gd name="connsiteY5" fmla="*/ 198005 h 396420"/>
                  <a:gd name="connsiteX6" fmla="*/ 18965 w 396406"/>
                  <a:gd name="connsiteY6" fmla="*/ 155783 h 396420"/>
                  <a:gd name="connsiteX7" fmla="*/ 137051 w 396406"/>
                  <a:gd name="connsiteY7" fmla="*/ 137065 h 396420"/>
                  <a:gd name="connsiteX8" fmla="*/ 155769 w 396406"/>
                  <a:gd name="connsiteY8" fmla="*/ 18979 h 396420"/>
                  <a:gd name="connsiteX9" fmla="*/ 197992 w 396406"/>
                  <a:gd name="connsiteY9" fmla="*/ 12294 h 396420"/>
                  <a:gd name="connsiteX10" fmla="*/ 252247 w 396406"/>
                  <a:gd name="connsiteY10" fmla="*/ 118821 h 396420"/>
                  <a:gd name="connsiteX11" fmla="*/ 370333 w 396406"/>
                  <a:gd name="connsiteY11" fmla="*/ 100104 h 396420"/>
                  <a:gd name="connsiteX12" fmla="*/ 389741 w 396406"/>
                  <a:gd name="connsiteY12" fmla="*/ 138186 h 396420"/>
                  <a:gd name="connsiteX13" fmla="*/ 305209 w 396406"/>
                  <a:gd name="connsiteY13" fmla="*/ 222718 h 396420"/>
                  <a:gd name="connsiteX14" fmla="*/ 359465 w 396406"/>
                  <a:gd name="connsiteY14" fmla="*/ 329246 h 396420"/>
                  <a:gd name="connsiteX15" fmla="*/ 329232 w 396406"/>
                  <a:gd name="connsiteY15" fmla="*/ 359479 h 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06" h="396420">
                    <a:moveTo>
                      <a:pt x="329232" y="359479"/>
                    </a:moveTo>
                    <a:lnTo>
                      <a:pt x="222704" y="305223"/>
                    </a:lnTo>
                    <a:lnTo>
                      <a:pt x="138172" y="389755"/>
                    </a:lnTo>
                    <a:cubicBezTo>
                      <a:pt x="122775" y="405152"/>
                      <a:pt x="96683" y="391868"/>
                      <a:pt x="100090" y="370347"/>
                    </a:cubicBezTo>
                    <a:lnTo>
                      <a:pt x="118808" y="252261"/>
                    </a:lnTo>
                    <a:lnTo>
                      <a:pt x="12280" y="198005"/>
                    </a:lnTo>
                    <a:cubicBezTo>
                      <a:pt x="-7128" y="188129"/>
                      <a:pt x="-2513" y="159190"/>
                      <a:pt x="18965" y="155783"/>
                    </a:cubicBezTo>
                    <a:lnTo>
                      <a:pt x="137051" y="137065"/>
                    </a:lnTo>
                    <a:lnTo>
                      <a:pt x="155769" y="18979"/>
                    </a:lnTo>
                    <a:cubicBezTo>
                      <a:pt x="159176" y="-2542"/>
                      <a:pt x="188115" y="-7114"/>
                      <a:pt x="197992" y="12294"/>
                    </a:cubicBezTo>
                    <a:lnTo>
                      <a:pt x="252247" y="118821"/>
                    </a:lnTo>
                    <a:lnTo>
                      <a:pt x="370333" y="100104"/>
                    </a:lnTo>
                    <a:cubicBezTo>
                      <a:pt x="391855" y="96696"/>
                      <a:pt x="405138" y="122789"/>
                      <a:pt x="389741" y="138186"/>
                    </a:cubicBezTo>
                    <a:lnTo>
                      <a:pt x="305209" y="222718"/>
                    </a:lnTo>
                    <a:lnTo>
                      <a:pt x="359465" y="329246"/>
                    </a:lnTo>
                    <a:cubicBezTo>
                      <a:pt x="369341" y="348653"/>
                      <a:pt x="348596" y="369355"/>
                      <a:pt x="329232" y="359479"/>
                    </a:cubicBezTo>
                    <a:close/>
                  </a:path>
                </a:pathLst>
              </a:custGeom>
              <a:solidFill>
                <a:schemeClr val="bg1"/>
              </a:solidFill>
              <a:ln w="4305" cap="flat">
                <a:noFill/>
                <a:prstDash val="solid"/>
                <a:miter/>
              </a:ln>
            </p:spPr>
            <p:txBody>
              <a:bodyPr rtlCol="0" anchor="ctr"/>
              <a:lstStyle/>
              <a:p>
                <a:endParaRPr lang="en-GB" sz="2800" dirty="0">
                  <a:latin typeface="Poppins" panose="00000500000000000000" pitchFamily="2" charset="0"/>
                </a:endParaRPr>
              </a:p>
            </p:txBody>
          </p:sp>
          <p:sp>
            <p:nvSpPr>
              <p:cNvPr id="82" name="Freeform: Shape 81">
                <a:extLst>
                  <a:ext uri="{FF2B5EF4-FFF2-40B4-BE49-F238E27FC236}">
                    <a16:creationId xmlns:a16="http://schemas.microsoft.com/office/drawing/2014/main" id="{2A482AAB-9BEB-78CD-28C6-E53C7B0CCBFA}"/>
                  </a:ext>
                </a:extLst>
              </p:cNvPr>
              <p:cNvSpPr/>
              <p:nvPr/>
            </p:nvSpPr>
            <p:spPr>
              <a:xfrm>
                <a:off x="5780948" y="5782827"/>
                <a:ext cx="302389" cy="316101"/>
              </a:xfrm>
              <a:custGeom>
                <a:avLst/>
                <a:gdLst>
                  <a:gd name="connsiteX0" fmla="*/ 367823 w 383354"/>
                  <a:gd name="connsiteY0" fmla="*/ 221703 h 400738"/>
                  <a:gd name="connsiteX1" fmla="*/ 254136 w 383354"/>
                  <a:gd name="connsiteY1" fmla="*/ 258664 h 400738"/>
                  <a:gd name="connsiteX2" fmla="*/ 254136 w 383354"/>
                  <a:gd name="connsiteY2" fmla="*/ 378216 h 400738"/>
                  <a:gd name="connsiteX3" fmla="*/ 213466 w 383354"/>
                  <a:gd name="connsiteY3" fmla="*/ 391414 h 400738"/>
                  <a:gd name="connsiteX4" fmla="*/ 143209 w 383354"/>
                  <a:gd name="connsiteY4" fmla="*/ 294720 h 400738"/>
                  <a:gd name="connsiteX5" fmla="*/ 29522 w 383354"/>
                  <a:gd name="connsiteY5" fmla="*/ 331681 h 400738"/>
                  <a:gd name="connsiteX6" fmla="*/ 4378 w 383354"/>
                  <a:gd name="connsiteY6" fmla="*/ 297092 h 400738"/>
                  <a:gd name="connsiteX7" fmla="*/ 74678 w 383354"/>
                  <a:gd name="connsiteY7" fmla="*/ 200311 h 400738"/>
                  <a:gd name="connsiteX8" fmla="*/ 4421 w 383354"/>
                  <a:gd name="connsiteY8" fmla="*/ 103617 h 400738"/>
                  <a:gd name="connsiteX9" fmla="*/ 29565 w 383354"/>
                  <a:gd name="connsiteY9" fmla="*/ 69028 h 400738"/>
                  <a:gd name="connsiteX10" fmla="*/ 143252 w 383354"/>
                  <a:gd name="connsiteY10" fmla="*/ 105989 h 400738"/>
                  <a:gd name="connsiteX11" fmla="*/ 213509 w 383354"/>
                  <a:gd name="connsiteY11" fmla="*/ 9295 h 400738"/>
                  <a:gd name="connsiteX12" fmla="*/ 254179 w 383354"/>
                  <a:gd name="connsiteY12" fmla="*/ 22492 h 400738"/>
                  <a:gd name="connsiteX13" fmla="*/ 254179 w 383354"/>
                  <a:gd name="connsiteY13" fmla="*/ 142044 h 400738"/>
                  <a:gd name="connsiteX14" fmla="*/ 367866 w 383354"/>
                  <a:gd name="connsiteY14" fmla="*/ 179006 h 400738"/>
                  <a:gd name="connsiteX15" fmla="*/ 367823 w 383354"/>
                  <a:gd name="connsiteY15" fmla="*/ 221703 h 4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354" h="400738">
                    <a:moveTo>
                      <a:pt x="367823" y="221703"/>
                    </a:moveTo>
                    <a:lnTo>
                      <a:pt x="254136" y="258664"/>
                    </a:lnTo>
                    <a:lnTo>
                      <a:pt x="254136" y="378216"/>
                    </a:lnTo>
                    <a:cubicBezTo>
                      <a:pt x="254136" y="399996"/>
                      <a:pt x="226275" y="409053"/>
                      <a:pt x="213466" y="391414"/>
                    </a:cubicBezTo>
                    <a:lnTo>
                      <a:pt x="143209" y="294720"/>
                    </a:lnTo>
                    <a:lnTo>
                      <a:pt x="29522" y="331681"/>
                    </a:lnTo>
                    <a:cubicBezTo>
                      <a:pt x="8821" y="338409"/>
                      <a:pt x="-8388" y="314731"/>
                      <a:pt x="4378" y="297092"/>
                    </a:cubicBezTo>
                    <a:lnTo>
                      <a:pt x="74678" y="200311"/>
                    </a:lnTo>
                    <a:lnTo>
                      <a:pt x="4421" y="103617"/>
                    </a:lnTo>
                    <a:cubicBezTo>
                      <a:pt x="-8388" y="86021"/>
                      <a:pt x="8821" y="62300"/>
                      <a:pt x="29565" y="69028"/>
                    </a:cubicBezTo>
                    <a:lnTo>
                      <a:pt x="143252" y="105989"/>
                    </a:lnTo>
                    <a:lnTo>
                      <a:pt x="213509" y="9295"/>
                    </a:lnTo>
                    <a:cubicBezTo>
                      <a:pt x="226318" y="-8302"/>
                      <a:pt x="254179" y="755"/>
                      <a:pt x="254179" y="22492"/>
                    </a:cubicBezTo>
                    <a:lnTo>
                      <a:pt x="254179" y="142044"/>
                    </a:lnTo>
                    <a:lnTo>
                      <a:pt x="367866" y="179006"/>
                    </a:lnTo>
                    <a:cubicBezTo>
                      <a:pt x="388524" y="185648"/>
                      <a:pt x="388524" y="214975"/>
                      <a:pt x="367823" y="221703"/>
                    </a:cubicBezTo>
                    <a:close/>
                  </a:path>
                </a:pathLst>
              </a:custGeom>
              <a:solidFill>
                <a:schemeClr val="bg1"/>
              </a:solidFill>
              <a:ln w="4305" cap="flat">
                <a:noFill/>
                <a:prstDash val="solid"/>
                <a:miter/>
              </a:ln>
            </p:spPr>
            <p:txBody>
              <a:bodyPr rtlCol="0" anchor="ctr"/>
              <a:lstStyle/>
              <a:p>
                <a:endParaRPr lang="en-GB" sz="2800" dirty="0">
                  <a:latin typeface="Poppins" panose="00000500000000000000" pitchFamily="2" charset="0"/>
                </a:endParaRPr>
              </a:p>
            </p:txBody>
          </p:sp>
          <p:sp>
            <p:nvSpPr>
              <p:cNvPr id="83" name="Freeform: Shape 82">
                <a:extLst>
                  <a:ext uri="{FF2B5EF4-FFF2-40B4-BE49-F238E27FC236}">
                    <a16:creationId xmlns:a16="http://schemas.microsoft.com/office/drawing/2014/main" id="{B7DC98A6-33A5-7F2E-7F63-337D41BA766E}"/>
                  </a:ext>
                </a:extLst>
              </p:cNvPr>
              <p:cNvSpPr/>
              <p:nvPr/>
            </p:nvSpPr>
            <p:spPr>
              <a:xfrm>
                <a:off x="5568238" y="5341556"/>
                <a:ext cx="312695" cy="312684"/>
              </a:xfrm>
              <a:custGeom>
                <a:avLst/>
                <a:gdLst>
                  <a:gd name="connsiteX0" fmla="*/ 359479 w 396420"/>
                  <a:gd name="connsiteY0" fmla="*/ 67175 h 396406"/>
                  <a:gd name="connsiteX1" fmla="*/ 305223 w 396420"/>
                  <a:gd name="connsiteY1" fmla="*/ 173702 h 396406"/>
                  <a:gd name="connsiteX2" fmla="*/ 389755 w 396420"/>
                  <a:gd name="connsiteY2" fmla="*/ 258234 h 396406"/>
                  <a:gd name="connsiteX3" fmla="*/ 370347 w 396420"/>
                  <a:gd name="connsiteY3" fmla="*/ 296317 h 396406"/>
                  <a:gd name="connsiteX4" fmla="*/ 252261 w 396420"/>
                  <a:gd name="connsiteY4" fmla="*/ 277599 h 396406"/>
                  <a:gd name="connsiteX5" fmla="*/ 198005 w 396420"/>
                  <a:gd name="connsiteY5" fmla="*/ 384126 h 396406"/>
                  <a:gd name="connsiteX6" fmla="*/ 155783 w 396420"/>
                  <a:gd name="connsiteY6" fmla="*/ 377441 h 396406"/>
                  <a:gd name="connsiteX7" fmla="*/ 137065 w 396420"/>
                  <a:gd name="connsiteY7" fmla="*/ 259356 h 396406"/>
                  <a:gd name="connsiteX8" fmla="*/ 18979 w 396420"/>
                  <a:gd name="connsiteY8" fmla="*/ 240638 h 396406"/>
                  <a:gd name="connsiteX9" fmla="*/ 12294 w 396420"/>
                  <a:gd name="connsiteY9" fmla="*/ 198415 h 396406"/>
                  <a:gd name="connsiteX10" fmla="*/ 118821 w 396420"/>
                  <a:gd name="connsiteY10" fmla="*/ 144159 h 396406"/>
                  <a:gd name="connsiteX11" fmla="*/ 100104 w 396420"/>
                  <a:gd name="connsiteY11" fmla="*/ 26073 h 396406"/>
                  <a:gd name="connsiteX12" fmla="*/ 138186 w 396420"/>
                  <a:gd name="connsiteY12" fmla="*/ 6665 h 396406"/>
                  <a:gd name="connsiteX13" fmla="*/ 222718 w 396420"/>
                  <a:gd name="connsiteY13" fmla="*/ 91197 h 396406"/>
                  <a:gd name="connsiteX14" fmla="*/ 329245 w 396420"/>
                  <a:gd name="connsiteY14" fmla="*/ 36942 h 396406"/>
                  <a:gd name="connsiteX15" fmla="*/ 359479 w 396420"/>
                  <a:gd name="connsiteY15" fmla="*/ 67175 h 39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20" h="396406">
                    <a:moveTo>
                      <a:pt x="359479" y="67175"/>
                    </a:moveTo>
                    <a:lnTo>
                      <a:pt x="305223" y="173702"/>
                    </a:lnTo>
                    <a:lnTo>
                      <a:pt x="389755" y="258234"/>
                    </a:lnTo>
                    <a:cubicBezTo>
                      <a:pt x="405152" y="273631"/>
                      <a:pt x="391868" y="299724"/>
                      <a:pt x="370347" y="296317"/>
                    </a:cubicBezTo>
                    <a:lnTo>
                      <a:pt x="252261" y="277599"/>
                    </a:lnTo>
                    <a:lnTo>
                      <a:pt x="198005" y="384126"/>
                    </a:lnTo>
                    <a:cubicBezTo>
                      <a:pt x="188129" y="403534"/>
                      <a:pt x="159190" y="398920"/>
                      <a:pt x="155783" y="377441"/>
                    </a:cubicBezTo>
                    <a:lnTo>
                      <a:pt x="137065" y="259356"/>
                    </a:lnTo>
                    <a:lnTo>
                      <a:pt x="18979" y="240638"/>
                    </a:lnTo>
                    <a:cubicBezTo>
                      <a:pt x="-2542" y="237231"/>
                      <a:pt x="-7114" y="208291"/>
                      <a:pt x="12294" y="198415"/>
                    </a:cubicBezTo>
                    <a:lnTo>
                      <a:pt x="118821" y="144159"/>
                    </a:lnTo>
                    <a:lnTo>
                      <a:pt x="100104" y="26073"/>
                    </a:lnTo>
                    <a:cubicBezTo>
                      <a:pt x="96696" y="4552"/>
                      <a:pt x="122789" y="-8731"/>
                      <a:pt x="138186" y="6665"/>
                    </a:cubicBezTo>
                    <a:lnTo>
                      <a:pt x="222718" y="91197"/>
                    </a:lnTo>
                    <a:lnTo>
                      <a:pt x="329245" y="36942"/>
                    </a:lnTo>
                    <a:cubicBezTo>
                      <a:pt x="348653" y="27108"/>
                      <a:pt x="369398" y="47810"/>
                      <a:pt x="359479" y="67175"/>
                    </a:cubicBezTo>
                    <a:close/>
                  </a:path>
                </a:pathLst>
              </a:custGeom>
              <a:solidFill>
                <a:schemeClr val="bg1"/>
              </a:solidFill>
              <a:ln w="4305" cap="flat">
                <a:noFill/>
                <a:prstDash val="solid"/>
                <a:miter/>
              </a:ln>
            </p:spPr>
            <p:txBody>
              <a:bodyPr rtlCol="0" anchor="ctr"/>
              <a:lstStyle/>
              <a:p>
                <a:endParaRPr lang="en-GB" sz="2800" dirty="0">
                  <a:latin typeface="Poppins" panose="00000500000000000000" pitchFamily="2" charset="0"/>
                </a:endParaRPr>
              </a:p>
            </p:txBody>
          </p:sp>
        </p:grpSp>
      </p:grpSp>
      <p:sp>
        <p:nvSpPr>
          <p:cNvPr id="28" name="TextBox 27">
            <a:extLst>
              <a:ext uri="{FF2B5EF4-FFF2-40B4-BE49-F238E27FC236}">
                <a16:creationId xmlns:a16="http://schemas.microsoft.com/office/drawing/2014/main" id="{EAFD5535-1AD4-4C0D-ADBB-EA298DA5E2A2}"/>
              </a:ext>
            </a:extLst>
          </p:cNvPr>
          <p:cNvSpPr txBox="1"/>
          <p:nvPr/>
        </p:nvSpPr>
        <p:spPr>
          <a:xfrm>
            <a:off x="15899013" y="5061020"/>
            <a:ext cx="483022" cy="646331"/>
          </a:xfrm>
          <a:prstGeom prst="rect">
            <a:avLst/>
          </a:prstGeom>
          <a:noFill/>
        </p:spPr>
        <p:txBody>
          <a:bodyPr wrap="square" rtlCol="0">
            <a:spAutoFit/>
          </a:bodyPr>
          <a:lstStyle/>
          <a:p>
            <a:pPr algn="ctr"/>
            <a:r>
              <a:rPr lang="en-US" sz="3600" dirty="0">
                <a:solidFill>
                  <a:schemeClr val="accent3">
                    <a:lumMod val="50000"/>
                  </a:schemeClr>
                </a:solidFill>
                <a:latin typeface="Poppins Bold" panose="00000800000000000000" pitchFamily="2" charset="0"/>
                <a:ea typeface="Open Sans" panose="020B0606030504020204" pitchFamily="34" charset="0"/>
                <a:cs typeface="Poppins Bold" panose="00000800000000000000" pitchFamily="2" charset="0"/>
              </a:rPr>
              <a:t>+</a:t>
            </a:r>
            <a:endParaRPr lang="en-GB" sz="3600" dirty="0">
              <a:solidFill>
                <a:schemeClr val="accent3">
                  <a:lumMod val="50000"/>
                </a:schemeClr>
              </a:solidFill>
              <a:latin typeface="Poppins Bold" panose="00000800000000000000" pitchFamily="2" charset="0"/>
              <a:cs typeface="Poppins Bold" panose="00000800000000000000" pitchFamily="2" charset="0"/>
            </a:endParaRPr>
          </a:p>
        </p:txBody>
      </p:sp>
      <p:grpSp>
        <p:nvGrpSpPr>
          <p:cNvPr id="29" name="Group 28">
            <a:extLst>
              <a:ext uri="{FF2B5EF4-FFF2-40B4-BE49-F238E27FC236}">
                <a16:creationId xmlns:a16="http://schemas.microsoft.com/office/drawing/2014/main" id="{A3D89834-CC12-9D01-2AC8-D66AD68F92F7}"/>
              </a:ext>
            </a:extLst>
          </p:cNvPr>
          <p:cNvGrpSpPr/>
          <p:nvPr/>
        </p:nvGrpSpPr>
        <p:grpSpPr>
          <a:xfrm>
            <a:off x="16841510" y="4968688"/>
            <a:ext cx="2380109" cy="830997"/>
            <a:chOff x="8588463" y="4968688"/>
            <a:chExt cx="2380109" cy="830997"/>
          </a:xfrm>
        </p:grpSpPr>
        <p:sp>
          <p:nvSpPr>
            <p:cNvPr id="36" name="TextBox 35">
              <a:extLst>
                <a:ext uri="{FF2B5EF4-FFF2-40B4-BE49-F238E27FC236}">
                  <a16:creationId xmlns:a16="http://schemas.microsoft.com/office/drawing/2014/main" id="{9CC80F11-6963-4295-510D-BD73BF5E5504}"/>
                </a:ext>
              </a:extLst>
            </p:cNvPr>
            <p:cNvSpPr txBox="1"/>
            <p:nvPr/>
          </p:nvSpPr>
          <p:spPr>
            <a:xfrm>
              <a:off x="9421020" y="4968688"/>
              <a:ext cx="1547552" cy="830997"/>
            </a:xfrm>
            <a:prstGeom prst="rect">
              <a:avLst/>
            </a:prstGeom>
            <a:noFill/>
          </p:spPr>
          <p:txBody>
            <a:bodyPr wrap="square" rtlCol="0">
              <a:spAutoFit/>
            </a:bodyPr>
            <a:lstStyle/>
            <a:p>
              <a:r>
                <a:rPr lang="en-US" sz="1600" dirty="0">
                  <a:solidFill>
                    <a:schemeClr val="accent3">
                      <a:lumMod val="50000"/>
                    </a:schemeClr>
                  </a:solidFill>
                  <a:latin typeface="Poppins Bold" panose="00000800000000000000" pitchFamily="2" charset="0"/>
                  <a:ea typeface="Open Sans" panose="020B0606030504020204" pitchFamily="34" charset="0"/>
                  <a:cs typeface="Poppins Bold" panose="00000800000000000000" pitchFamily="2" charset="0"/>
                </a:rPr>
                <a:t>National Supervisory Authorities</a:t>
              </a:r>
              <a:endParaRPr lang="en-GB" sz="1600" dirty="0">
                <a:solidFill>
                  <a:schemeClr val="accent3">
                    <a:lumMod val="50000"/>
                  </a:schemeClr>
                </a:solidFill>
                <a:latin typeface="Poppins Bold" panose="00000800000000000000" pitchFamily="2" charset="0"/>
                <a:cs typeface="Poppins Bold" panose="00000800000000000000" pitchFamily="2" charset="0"/>
              </a:endParaRPr>
            </a:p>
          </p:txBody>
        </p:sp>
        <p:sp>
          <p:nvSpPr>
            <p:cNvPr id="37" name="Graphic 87">
              <a:extLst>
                <a:ext uri="{FF2B5EF4-FFF2-40B4-BE49-F238E27FC236}">
                  <a16:creationId xmlns:a16="http://schemas.microsoft.com/office/drawing/2014/main" id="{DE2B0A47-AE71-FB6F-E0A2-FA3B3BF2FDF8}"/>
                </a:ext>
              </a:extLst>
            </p:cNvPr>
            <p:cNvSpPr/>
            <p:nvPr/>
          </p:nvSpPr>
          <p:spPr>
            <a:xfrm>
              <a:off x="8588463" y="5016814"/>
              <a:ext cx="738367" cy="738362"/>
            </a:xfrm>
            <a:custGeom>
              <a:avLst/>
              <a:gdLst>
                <a:gd name="connsiteX0" fmla="*/ 717962 w 738367"/>
                <a:gd name="connsiteY0" fmla="*/ 248398 h 738362"/>
                <a:gd name="connsiteX1" fmla="*/ 716561 w 738367"/>
                <a:gd name="connsiteY1" fmla="*/ 244265 h 738362"/>
                <a:gd name="connsiteX2" fmla="*/ 369175 w 738367"/>
                <a:gd name="connsiteY2" fmla="*/ 0 h 738362"/>
                <a:gd name="connsiteX3" fmla="*/ 21773 w 738367"/>
                <a:gd name="connsiteY3" fmla="*/ 244333 h 738362"/>
                <a:gd name="connsiteX4" fmla="*/ 20555 w 738367"/>
                <a:gd name="connsiteY4" fmla="*/ 247921 h 738362"/>
                <a:gd name="connsiteX5" fmla="*/ 0 w 738367"/>
                <a:gd name="connsiteY5" fmla="*/ 369179 h 738362"/>
                <a:gd name="connsiteX6" fmla="*/ 369182 w 738367"/>
                <a:gd name="connsiteY6" fmla="*/ 738362 h 738362"/>
                <a:gd name="connsiteX7" fmla="*/ 738367 w 738367"/>
                <a:gd name="connsiteY7" fmla="*/ 369179 h 738362"/>
                <a:gd name="connsiteX8" fmla="*/ 717971 w 738367"/>
                <a:gd name="connsiteY8" fmla="*/ 248405 h 738362"/>
                <a:gd name="connsiteX9" fmla="*/ 243885 w 738367"/>
                <a:gd name="connsiteY9" fmla="*/ 66757 h 738362"/>
                <a:gd name="connsiteX10" fmla="*/ 168176 w 738367"/>
                <a:gd name="connsiteY10" fmla="*/ 232009 h 738362"/>
                <a:gd name="connsiteX11" fmla="*/ 72018 w 738367"/>
                <a:gd name="connsiteY11" fmla="*/ 232009 h 738362"/>
                <a:gd name="connsiteX12" fmla="*/ 243885 w 738367"/>
                <a:gd name="connsiteY12" fmla="*/ 66757 h 738362"/>
                <a:gd name="connsiteX13" fmla="*/ 41789 w 738367"/>
                <a:gd name="connsiteY13" fmla="*/ 369171 h 738362"/>
                <a:gd name="connsiteX14" fmla="*/ 55999 w 738367"/>
                <a:gd name="connsiteY14" fmla="*/ 273804 h 738362"/>
                <a:gd name="connsiteX15" fmla="*/ 160265 w 738367"/>
                <a:gd name="connsiteY15" fmla="*/ 273804 h 738362"/>
                <a:gd name="connsiteX16" fmla="*/ 160262 w 738367"/>
                <a:gd name="connsiteY16" fmla="*/ 273804 h 738362"/>
                <a:gd name="connsiteX17" fmla="*/ 160178 w 738367"/>
                <a:gd name="connsiteY17" fmla="*/ 464029 h 738362"/>
                <a:gd name="connsiteX18" fmla="*/ 55852 w 738367"/>
                <a:gd name="connsiteY18" fmla="*/ 464029 h 738362"/>
                <a:gd name="connsiteX19" fmla="*/ 41791 w 738367"/>
                <a:gd name="connsiteY19" fmla="*/ 369180 h 738362"/>
                <a:gd name="connsiteX20" fmla="*/ 71784 w 738367"/>
                <a:gd name="connsiteY20" fmla="*/ 505816 h 738362"/>
                <a:gd name="connsiteX21" fmla="*/ 168052 w 738367"/>
                <a:gd name="connsiteY21" fmla="*/ 505816 h 738362"/>
                <a:gd name="connsiteX22" fmla="*/ 243878 w 738367"/>
                <a:gd name="connsiteY22" fmla="*/ 671586 h 738362"/>
                <a:gd name="connsiteX23" fmla="*/ 71782 w 738367"/>
                <a:gd name="connsiteY23" fmla="*/ 505816 h 738362"/>
                <a:gd name="connsiteX24" fmla="*/ 348274 w 738367"/>
                <a:gd name="connsiteY24" fmla="*/ 693995 h 738362"/>
                <a:gd name="connsiteX25" fmla="*/ 211570 w 738367"/>
                <a:gd name="connsiteY25" fmla="*/ 505816 h 738362"/>
                <a:gd name="connsiteX26" fmla="*/ 348274 w 738367"/>
                <a:gd name="connsiteY26" fmla="*/ 505816 h 738362"/>
                <a:gd name="connsiteX27" fmla="*/ 348274 w 738367"/>
                <a:gd name="connsiteY27" fmla="*/ 464029 h 738362"/>
                <a:gd name="connsiteX28" fmla="*/ 202816 w 738367"/>
                <a:gd name="connsiteY28" fmla="*/ 464029 h 738362"/>
                <a:gd name="connsiteX29" fmla="*/ 202895 w 738367"/>
                <a:gd name="connsiteY29" fmla="*/ 273804 h 738362"/>
                <a:gd name="connsiteX30" fmla="*/ 348269 w 738367"/>
                <a:gd name="connsiteY30" fmla="*/ 273804 h 738362"/>
                <a:gd name="connsiteX31" fmla="*/ 348274 w 738367"/>
                <a:gd name="connsiteY31" fmla="*/ 232018 h 738362"/>
                <a:gd name="connsiteX32" fmla="*/ 211698 w 738367"/>
                <a:gd name="connsiteY32" fmla="*/ 232018 h 738362"/>
                <a:gd name="connsiteX33" fmla="*/ 348274 w 738367"/>
                <a:gd name="connsiteY33" fmla="*/ 44357 h 738362"/>
                <a:gd name="connsiteX34" fmla="*/ 666329 w 738367"/>
                <a:gd name="connsiteY34" fmla="*/ 232018 h 738362"/>
                <a:gd name="connsiteX35" fmla="*/ 570172 w 738367"/>
                <a:gd name="connsiteY35" fmla="*/ 232018 h 738362"/>
                <a:gd name="connsiteX36" fmla="*/ 494463 w 738367"/>
                <a:gd name="connsiteY36" fmla="*/ 66766 h 738362"/>
                <a:gd name="connsiteX37" fmla="*/ 666329 w 738367"/>
                <a:gd name="connsiteY37" fmla="*/ 232018 h 738362"/>
                <a:gd name="connsiteX38" fmla="*/ 390069 w 738367"/>
                <a:gd name="connsiteY38" fmla="*/ 44357 h 738362"/>
                <a:gd name="connsiteX39" fmla="*/ 526645 w 738367"/>
                <a:gd name="connsiteY39" fmla="*/ 232018 h 738362"/>
                <a:gd name="connsiteX40" fmla="*/ 390069 w 738367"/>
                <a:gd name="connsiteY40" fmla="*/ 232018 h 738362"/>
                <a:gd name="connsiteX41" fmla="*/ 390069 w 738367"/>
                <a:gd name="connsiteY41" fmla="*/ 273804 h 738362"/>
                <a:gd name="connsiteX42" fmla="*/ 535442 w 738367"/>
                <a:gd name="connsiteY42" fmla="*/ 273804 h 738362"/>
                <a:gd name="connsiteX43" fmla="*/ 535522 w 738367"/>
                <a:gd name="connsiteY43" fmla="*/ 464029 h 738362"/>
                <a:gd name="connsiteX44" fmla="*/ 390064 w 738367"/>
                <a:gd name="connsiteY44" fmla="*/ 464029 h 738362"/>
                <a:gd name="connsiteX45" fmla="*/ 390069 w 738367"/>
                <a:gd name="connsiteY45" fmla="*/ 693995 h 738362"/>
                <a:gd name="connsiteX46" fmla="*/ 390069 w 738367"/>
                <a:gd name="connsiteY46" fmla="*/ 505816 h 738362"/>
                <a:gd name="connsiteX47" fmla="*/ 526773 w 738367"/>
                <a:gd name="connsiteY47" fmla="*/ 505816 h 738362"/>
                <a:gd name="connsiteX48" fmla="*/ 390069 w 738367"/>
                <a:gd name="connsiteY48" fmla="*/ 693995 h 738362"/>
                <a:gd name="connsiteX49" fmla="*/ 494463 w 738367"/>
                <a:gd name="connsiteY49" fmla="*/ 671588 h 738362"/>
                <a:gd name="connsiteX50" fmla="*/ 570289 w 738367"/>
                <a:gd name="connsiteY50" fmla="*/ 505818 h 738362"/>
                <a:gd name="connsiteX51" fmla="*/ 666565 w 738367"/>
                <a:gd name="connsiteY51" fmla="*/ 505818 h 738362"/>
                <a:gd name="connsiteX52" fmla="*/ 494469 w 738367"/>
                <a:gd name="connsiteY52" fmla="*/ 671588 h 738362"/>
                <a:gd name="connsiteX53" fmla="*/ 682497 w 738367"/>
                <a:gd name="connsiteY53" fmla="*/ 464023 h 738362"/>
                <a:gd name="connsiteX54" fmla="*/ 578171 w 738367"/>
                <a:gd name="connsiteY54" fmla="*/ 464023 h 738362"/>
                <a:gd name="connsiteX55" fmla="*/ 578085 w 738367"/>
                <a:gd name="connsiteY55" fmla="*/ 273798 h 738362"/>
                <a:gd name="connsiteX56" fmla="*/ 682351 w 738367"/>
                <a:gd name="connsiteY56" fmla="*/ 273798 h 738362"/>
                <a:gd name="connsiteX57" fmla="*/ 682501 w 738367"/>
                <a:gd name="connsiteY57" fmla="*/ 464023 h 73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38367" h="738362">
                  <a:moveTo>
                    <a:pt x="717962" y="248398"/>
                  </a:moveTo>
                  <a:cubicBezTo>
                    <a:pt x="717640" y="246974"/>
                    <a:pt x="717173" y="245588"/>
                    <a:pt x="716561" y="244265"/>
                  </a:cubicBezTo>
                  <a:cubicBezTo>
                    <a:pt x="665246" y="101991"/>
                    <a:pt x="528916" y="0"/>
                    <a:pt x="369175" y="0"/>
                  </a:cubicBezTo>
                  <a:cubicBezTo>
                    <a:pt x="209408" y="0"/>
                    <a:pt x="73061" y="102025"/>
                    <a:pt x="21773" y="244333"/>
                  </a:cubicBezTo>
                  <a:cubicBezTo>
                    <a:pt x="21258" y="245490"/>
                    <a:pt x="20851" y="246691"/>
                    <a:pt x="20555" y="247921"/>
                  </a:cubicBezTo>
                  <a:cubicBezTo>
                    <a:pt x="6939" y="286895"/>
                    <a:pt x="-10" y="327890"/>
                    <a:pt x="0" y="369179"/>
                  </a:cubicBezTo>
                  <a:cubicBezTo>
                    <a:pt x="0" y="572744"/>
                    <a:pt x="165609" y="738362"/>
                    <a:pt x="369182" y="738362"/>
                  </a:cubicBezTo>
                  <a:cubicBezTo>
                    <a:pt x="572756" y="738362"/>
                    <a:pt x="738367" y="572753"/>
                    <a:pt x="738367" y="369179"/>
                  </a:cubicBezTo>
                  <a:cubicBezTo>
                    <a:pt x="738367" y="328062"/>
                    <a:pt x="731481" y="287237"/>
                    <a:pt x="717971" y="248405"/>
                  </a:cubicBezTo>
                  <a:close/>
                  <a:moveTo>
                    <a:pt x="243885" y="66757"/>
                  </a:moveTo>
                  <a:cubicBezTo>
                    <a:pt x="209963" y="107476"/>
                    <a:pt x="183523" y="164613"/>
                    <a:pt x="168176" y="232009"/>
                  </a:cubicBezTo>
                  <a:lnTo>
                    <a:pt x="72018" y="232009"/>
                  </a:lnTo>
                  <a:cubicBezTo>
                    <a:pt x="106654" y="157391"/>
                    <a:pt x="167963" y="98439"/>
                    <a:pt x="243885" y="66757"/>
                  </a:cubicBezTo>
                  <a:close/>
                  <a:moveTo>
                    <a:pt x="41789" y="369171"/>
                  </a:moveTo>
                  <a:cubicBezTo>
                    <a:pt x="41775" y="336854"/>
                    <a:pt x="46565" y="304713"/>
                    <a:pt x="55999" y="273804"/>
                  </a:cubicBezTo>
                  <a:lnTo>
                    <a:pt x="160265" y="273804"/>
                  </a:lnTo>
                  <a:lnTo>
                    <a:pt x="160262" y="273804"/>
                  </a:lnTo>
                  <a:cubicBezTo>
                    <a:pt x="150931" y="336867"/>
                    <a:pt x="150904" y="400955"/>
                    <a:pt x="160178" y="464029"/>
                  </a:cubicBezTo>
                  <a:lnTo>
                    <a:pt x="55852" y="464029"/>
                  </a:lnTo>
                  <a:cubicBezTo>
                    <a:pt x="46519" y="433278"/>
                    <a:pt x="41782" y="401316"/>
                    <a:pt x="41791" y="369180"/>
                  </a:cubicBezTo>
                  <a:close/>
                  <a:moveTo>
                    <a:pt x="71784" y="505816"/>
                  </a:moveTo>
                  <a:lnTo>
                    <a:pt x="168052" y="505816"/>
                  </a:lnTo>
                  <a:cubicBezTo>
                    <a:pt x="183383" y="573436"/>
                    <a:pt x="209869" y="630759"/>
                    <a:pt x="243878" y="671586"/>
                  </a:cubicBezTo>
                  <a:cubicBezTo>
                    <a:pt x="167780" y="639829"/>
                    <a:pt x="106367" y="580676"/>
                    <a:pt x="71782" y="505816"/>
                  </a:cubicBezTo>
                  <a:close/>
                  <a:moveTo>
                    <a:pt x="348274" y="693995"/>
                  </a:moveTo>
                  <a:cubicBezTo>
                    <a:pt x="288373" y="679811"/>
                    <a:pt x="236798" y="605811"/>
                    <a:pt x="211570" y="505816"/>
                  </a:cubicBezTo>
                  <a:lnTo>
                    <a:pt x="348274" y="505816"/>
                  </a:lnTo>
                  <a:close/>
                  <a:moveTo>
                    <a:pt x="348274" y="464029"/>
                  </a:moveTo>
                  <a:lnTo>
                    <a:pt x="202816" y="464029"/>
                  </a:lnTo>
                  <a:cubicBezTo>
                    <a:pt x="192403" y="401047"/>
                    <a:pt x="192431" y="336777"/>
                    <a:pt x="202895" y="273804"/>
                  </a:cubicBezTo>
                  <a:lnTo>
                    <a:pt x="348269" y="273804"/>
                  </a:lnTo>
                  <a:close/>
                  <a:moveTo>
                    <a:pt x="348274" y="232018"/>
                  </a:moveTo>
                  <a:lnTo>
                    <a:pt x="211698" y="232018"/>
                  </a:lnTo>
                  <a:cubicBezTo>
                    <a:pt x="236977" y="132286"/>
                    <a:pt x="288479" y="58520"/>
                    <a:pt x="348274" y="44357"/>
                  </a:cubicBezTo>
                  <a:close/>
                  <a:moveTo>
                    <a:pt x="666329" y="232018"/>
                  </a:moveTo>
                  <a:lnTo>
                    <a:pt x="570172" y="232018"/>
                  </a:lnTo>
                  <a:cubicBezTo>
                    <a:pt x="554825" y="164624"/>
                    <a:pt x="528385" y="107482"/>
                    <a:pt x="494463" y="66766"/>
                  </a:cubicBezTo>
                  <a:cubicBezTo>
                    <a:pt x="570385" y="98446"/>
                    <a:pt x="631693" y="157395"/>
                    <a:pt x="666329" y="232018"/>
                  </a:cubicBezTo>
                  <a:close/>
                  <a:moveTo>
                    <a:pt x="390069" y="44357"/>
                  </a:moveTo>
                  <a:cubicBezTo>
                    <a:pt x="449867" y="58514"/>
                    <a:pt x="501366" y="132286"/>
                    <a:pt x="526645" y="232018"/>
                  </a:cubicBezTo>
                  <a:lnTo>
                    <a:pt x="390069" y="232018"/>
                  </a:lnTo>
                  <a:close/>
                  <a:moveTo>
                    <a:pt x="390069" y="273804"/>
                  </a:moveTo>
                  <a:lnTo>
                    <a:pt x="535442" y="273804"/>
                  </a:lnTo>
                  <a:cubicBezTo>
                    <a:pt x="545904" y="336777"/>
                    <a:pt x="545933" y="401040"/>
                    <a:pt x="535522" y="464029"/>
                  </a:cubicBezTo>
                  <a:lnTo>
                    <a:pt x="390064" y="464029"/>
                  </a:lnTo>
                  <a:close/>
                  <a:moveTo>
                    <a:pt x="390069" y="693995"/>
                  </a:moveTo>
                  <a:lnTo>
                    <a:pt x="390069" y="505816"/>
                  </a:lnTo>
                  <a:lnTo>
                    <a:pt x="526773" y="505816"/>
                  </a:lnTo>
                  <a:cubicBezTo>
                    <a:pt x="501540" y="605802"/>
                    <a:pt x="449968" y="679805"/>
                    <a:pt x="390069" y="693995"/>
                  </a:cubicBezTo>
                  <a:close/>
                  <a:moveTo>
                    <a:pt x="494463" y="671588"/>
                  </a:moveTo>
                  <a:cubicBezTo>
                    <a:pt x="528472" y="630763"/>
                    <a:pt x="554957" y="573436"/>
                    <a:pt x="570289" y="505818"/>
                  </a:cubicBezTo>
                  <a:lnTo>
                    <a:pt x="666565" y="505818"/>
                  </a:lnTo>
                  <a:cubicBezTo>
                    <a:pt x="631982" y="580675"/>
                    <a:pt x="570569" y="639830"/>
                    <a:pt x="494469" y="671588"/>
                  </a:cubicBezTo>
                  <a:close/>
                  <a:moveTo>
                    <a:pt x="682497" y="464023"/>
                  </a:moveTo>
                  <a:lnTo>
                    <a:pt x="578171" y="464023"/>
                  </a:lnTo>
                  <a:cubicBezTo>
                    <a:pt x="587446" y="400955"/>
                    <a:pt x="587419" y="336864"/>
                    <a:pt x="578085" y="273798"/>
                  </a:cubicBezTo>
                  <a:lnTo>
                    <a:pt x="682351" y="273798"/>
                  </a:lnTo>
                  <a:cubicBezTo>
                    <a:pt x="701245" y="335789"/>
                    <a:pt x="701297" y="402002"/>
                    <a:pt x="682501" y="464023"/>
                  </a:cubicBezTo>
                  <a:close/>
                </a:path>
              </a:pathLst>
            </a:custGeom>
            <a:solidFill>
              <a:schemeClr val="accent3">
                <a:lumMod val="50000"/>
              </a:schemeClr>
            </a:solidFill>
            <a:ln w="841" cap="flat">
              <a:noFill/>
              <a:prstDash val="solid"/>
              <a:miter/>
            </a:ln>
          </p:spPr>
          <p:txBody>
            <a:bodyPr rtlCol="0" anchor="ctr"/>
            <a:lstStyle/>
            <a:p>
              <a:endParaRPr lang="en-GB" dirty="0">
                <a:latin typeface="Poppins" panose="00000500000000000000" pitchFamily="2" charset="0"/>
              </a:endParaRPr>
            </a:p>
          </p:txBody>
        </p:sp>
      </p:grpSp>
      <p:grpSp>
        <p:nvGrpSpPr>
          <p:cNvPr id="40" name="Group 39">
            <a:extLst>
              <a:ext uri="{FF2B5EF4-FFF2-40B4-BE49-F238E27FC236}">
                <a16:creationId xmlns:a16="http://schemas.microsoft.com/office/drawing/2014/main" id="{204DFC03-A336-4574-3520-426A3620E3AE}"/>
              </a:ext>
            </a:extLst>
          </p:cNvPr>
          <p:cNvGrpSpPr/>
          <p:nvPr/>
        </p:nvGrpSpPr>
        <p:grpSpPr>
          <a:xfrm>
            <a:off x="4534583" y="2386192"/>
            <a:ext cx="1405549" cy="1405546"/>
            <a:chOff x="2558347" y="2941314"/>
            <a:chExt cx="1808735" cy="1808731"/>
          </a:xfrm>
        </p:grpSpPr>
        <p:sp>
          <p:nvSpPr>
            <p:cNvPr id="12" name="Freeform: Shape 11">
              <a:extLst>
                <a:ext uri="{FF2B5EF4-FFF2-40B4-BE49-F238E27FC236}">
                  <a16:creationId xmlns:a16="http://schemas.microsoft.com/office/drawing/2014/main" id="{70E9EE54-E212-D701-0E11-411BF07E1408}"/>
                </a:ext>
              </a:extLst>
            </p:cNvPr>
            <p:cNvSpPr/>
            <p:nvPr/>
          </p:nvSpPr>
          <p:spPr>
            <a:xfrm rot="1362598">
              <a:off x="2558347" y="2941314"/>
              <a:ext cx="1808735" cy="1808731"/>
            </a:xfrm>
            <a:custGeom>
              <a:avLst/>
              <a:gdLst>
                <a:gd name="connsiteX0" fmla="*/ 115671 w 1323479"/>
                <a:gd name="connsiteY0" fmla="*/ 488349 h 1323476"/>
                <a:gd name="connsiteX1" fmla="*/ 93154 w 1323479"/>
                <a:gd name="connsiteY1" fmla="*/ 521244 h 1323476"/>
                <a:gd name="connsiteX2" fmla="*/ 55503 w 1323479"/>
                <a:gd name="connsiteY2" fmla="*/ 534341 h 1323476"/>
                <a:gd name="connsiteX3" fmla="*/ 12529 w 1323479"/>
                <a:gd name="connsiteY3" fmla="*/ 534341 h 1323476"/>
                <a:gd name="connsiteX4" fmla="*/ 12529 w 1323479"/>
                <a:gd name="connsiteY4" fmla="*/ 789133 h 1323476"/>
                <a:gd name="connsiteX5" fmla="*/ 55503 w 1323479"/>
                <a:gd name="connsiteY5" fmla="*/ 789133 h 1323476"/>
                <a:gd name="connsiteX6" fmla="*/ 93154 w 1323479"/>
                <a:gd name="connsiteY6" fmla="*/ 802228 h 1323476"/>
                <a:gd name="connsiteX7" fmla="*/ 115671 w 1323479"/>
                <a:gd name="connsiteY7" fmla="*/ 835123 h 1323476"/>
                <a:gd name="connsiteX8" fmla="*/ 153040 w 1323479"/>
                <a:gd name="connsiteY8" fmla="*/ 925077 h 1323476"/>
                <a:gd name="connsiteX9" fmla="*/ 160416 w 1323479"/>
                <a:gd name="connsiteY9" fmla="*/ 964330 h 1323476"/>
                <a:gd name="connsiteX10" fmla="*/ 143028 w 1323479"/>
                <a:gd name="connsiteY10" fmla="*/ 1000282 h 1323476"/>
                <a:gd name="connsiteX11" fmla="*/ 112469 w 1323479"/>
                <a:gd name="connsiteY11" fmla="*/ 1030841 h 1323476"/>
                <a:gd name="connsiteX12" fmla="*/ 112477 w 1323479"/>
                <a:gd name="connsiteY12" fmla="*/ 1030833 h 1323476"/>
                <a:gd name="connsiteX13" fmla="*/ 292631 w 1323479"/>
                <a:gd name="connsiteY13" fmla="*/ 1210997 h 1323476"/>
                <a:gd name="connsiteX14" fmla="*/ 323190 w 1323479"/>
                <a:gd name="connsiteY14" fmla="*/ 1180438 h 1323476"/>
                <a:gd name="connsiteX15" fmla="*/ 359142 w 1323479"/>
                <a:gd name="connsiteY15" fmla="*/ 1163050 h 1323476"/>
                <a:gd name="connsiteX16" fmla="*/ 398387 w 1323479"/>
                <a:gd name="connsiteY16" fmla="*/ 1170434 h 1323476"/>
                <a:gd name="connsiteX17" fmla="*/ 488349 w 1323479"/>
                <a:gd name="connsiteY17" fmla="*/ 1207803 h 1323476"/>
                <a:gd name="connsiteX18" fmla="*/ 521244 w 1323479"/>
                <a:gd name="connsiteY18" fmla="*/ 1230320 h 1323476"/>
                <a:gd name="connsiteX19" fmla="*/ 534341 w 1323479"/>
                <a:gd name="connsiteY19" fmla="*/ 1267971 h 1323476"/>
                <a:gd name="connsiteX20" fmla="*/ 534341 w 1323479"/>
                <a:gd name="connsiteY20" fmla="*/ 1310937 h 1323476"/>
                <a:gd name="connsiteX21" fmla="*/ 789133 w 1323479"/>
                <a:gd name="connsiteY21" fmla="*/ 1310937 h 1323476"/>
                <a:gd name="connsiteX22" fmla="*/ 789133 w 1323479"/>
                <a:gd name="connsiteY22" fmla="*/ 1267971 h 1323476"/>
                <a:gd name="connsiteX23" fmla="*/ 802238 w 1323479"/>
                <a:gd name="connsiteY23" fmla="*/ 1230320 h 1323476"/>
                <a:gd name="connsiteX24" fmla="*/ 835125 w 1323479"/>
                <a:gd name="connsiteY24" fmla="*/ 1207803 h 1323476"/>
                <a:gd name="connsiteX25" fmla="*/ 925087 w 1323479"/>
                <a:gd name="connsiteY25" fmla="*/ 1170434 h 1323476"/>
                <a:gd name="connsiteX26" fmla="*/ 964332 w 1323479"/>
                <a:gd name="connsiteY26" fmla="*/ 1163050 h 1323476"/>
                <a:gd name="connsiteX27" fmla="*/ 1000283 w 1323479"/>
                <a:gd name="connsiteY27" fmla="*/ 1180438 h 1323476"/>
                <a:gd name="connsiteX28" fmla="*/ 1030843 w 1323479"/>
                <a:gd name="connsiteY28" fmla="*/ 1210997 h 1323476"/>
                <a:gd name="connsiteX29" fmla="*/ 1211005 w 1323479"/>
                <a:gd name="connsiteY29" fmla="*/ 1030833 h 1323476"/>
                <a:gd name="connsiteX30" fmla="*/ 1180445 w 1323479"/>
                <a:gd name="connsiteY30" fmla="*/ 1000274 h 1323476"/>
                <a:gd name="connsiteX31" fmla="*/ 1180445 w 1323479"/>
                <a:gd name="connsiteY31" fmla="*/ 1000282 h 1323476"/>
                <a:gd name="connsiteX32" fmla="*/ 1163058 w 1323479"/>
                <a:gd name="connsiteY32" fmla="*/ 964330 h 1323476"/>
                <a:gd name="connsiteX33" fmla="*/ 1170434 w 1323479"/>
                <a:gd name="connsiteY33" fmla="*/ 925077 h 1323476"/>
                <a:gd name="connsiteX34" fmla="*/ 1207803 w 1323479"/>
                <a:gd name="connsiteY34" fmla="*/ 835123 h 1323476"/>
                <a:gd name="connsiteX35" fmla="*/ 1230327 w 1323479"/>
                <a:gd name="connsiteY35" fmla="*/ 802228 h 1323476"/>
                <a:gd name="connsiteX36" fmla="*/ 1267970 w 1323479"/>
                <a:gd name="connsiteY36" fmla="*/ 789133 h 1323476"/>
                <a:gd name="connsiteX37" fmla="*/ 1310945 w 1323479"/>
                <a:gd name="connsiteY37" fmla="*/ 789133 h 1323476"/>
                <a:gd name="connsiteX38" fmla="*/ 1310945 w 1323479"/>
                <a:gd name="connsiteY38" fmla="*/ 534341 h 1323476"/>
                <a:gd name="connsiteX39" fmla="*/ 1267970 w 1323479"/>
                <a:gd name="connsiteY39" fmla="*/ 534341 h 1323476"/>
                <a:gd name="connsiteX40" fmla="*/ 1230319 w 1323479"/>
                <a:gd name="connsiteY40" fmla="*/ 521244 h 1323476"/>
                <a:gd name="connsiteX41" fmla="*/ 1207803 w 1323479"/>
                <a:gd name="connsiteY41" fmla="*/ 488349 h 1323476"/>
                <a:gd name="connsiteX42" fmla="*/ 1170434 w 1323479"/>
                <a:gd name="connsiteY42" fmla="*/ 398395 h 1323476"/>
                <a:gd name="connsiteX43" fmla="*/ 1163052 w 1323479"/>
                <a:gd name="connsiteY43" fmla="*/ 359142 h 1323476"/>
                <a:gd name="connsiteX44" fmla="*/ 1180445 w 1323479"/>
                <a:gd name="connsiteY44" fmla="*/ 323191 h 1323476"/>
                <a:gd name="connsiteX45" fmla="*/ 1211005 w 1323479"/>
                <a:gd name="connsiteY45" fmla="*/ 292631 h 1323476"/>
                <a:gd name="connsiteX46" fmla="*/ 1210997 w 1323479"/>
                <a:gd name="connsiteY46" fmla="*/ 292639 h 1323476"/>
                <a:gd name="connsiteX47" fmla="*/ 1030843 w 1323479"/>
                <a:gd name="connsiteY47" fmla="*/ 112477 h 1323476"/>
                <a:gd name="connsiteX48" fmla="*/ 1000283 w 1323479"/>
                <a:gd name="connsiteY48" fmla="*/ 143036 h 1323476"/>
                <a:gd name="connsiteX49" fmla="*/ 964332 w 1323479"/>
                <a:gd name="connsiteY49" fmla="*/ 160422 h 1323476"/>
                <a:gd name="connsiteX50" fmla="*/ 925087 w 1323479"/>
                <a:gd name="connsiteY50" fmla="*/ 153039 h 1323476"/>
                <a:gd name="connsiteX51" fmla="*/ 835125 w 1323479"/>
                <a:gd name="connsiteY51" fmla="*/ 115670 h 1323476"/>
                <a:gd name="connsiteX52" fmla="*/ 802230 w 1323479"/>
                <a:gd name="connsiteY52" fmla="*/ 93154 h 1323476"/>
                <a:gd name="connsiteX53" fmla="*/ 789133 w 1323479"/>
                <a:gd name="connsiteY53" fmla="*/ 55502 h 1323476"/>
                <a:gd name="connsiteX54" fmla="*/ 789133 w 1323479"/>
                <a:gd name="connsiteY54" fmla="*/ 12528 h 1323476"/>
                <a:gd name="connsiteX55" fmla="*/ 534341 w 1323479"/>
                <a:gd name="connsiteY55" fmla="*/ 12528 h 1323476"/>
                <a:gd name="connsiteX56" fmla="*/ 534341 w 1323479"/>
                <a:gd name="connsiteY56" fmla="*/ 55502 h 1323476"/>
                <a:gd name="connsiteX57" fmla="*/ 521238 w 1323479"/>
                <a:gd name="connsiteY57" fmla="*/ 93154 h 1323476"/>
                <a:gd name="connsiteX58" fmla="*/ 488351 w 1323479"/>
                <a:gd name="connsiteY58" fmla="*/ 115670 h 1323476"/>
                <a:gd name="connsiteX59" fmla="*/ 398389 w 1323479"/>
                <a:gd name="connsiteY59" fmla="*/ 153039 h 1323476"/>
                <a:gd name="connsiteX60" fmla="*/ 359144 w 1323479"/>
                <a:gd name="connsiteY60" fmla="*/ 160422 h 1323476"/>
                <a:gd name="connsiteX61" fmla="*/ 323192 w 1323479"/>
                <a:gd name="connsiteY61" fmla="*/ 143036 h 1323476"/>
                <a:gd name="connsiteX62" fmla="*/ 292631 w 1323479"/>
                <a:gd name="connsiteY62" fmla="*/ 112477 h 1323476"/>
                <a:gd name="connsiteX63" fmla="*/ 112477 w 1323479"/>
                <a:gd name="connsiteY63" fmla="*/ 292639 h 1323476"/>
                <a:gd name="connsiteX64" fmla="*/ 143036 w 1323479"/>
                <a:gd name="connsiteY64" fmla="*/ 323198 h 1323476"/>
                <a:gd name="connsiteX65" fmla="*/ 143030 w 1323479"/>
                <a:gd name="connsiteY65" fmla="*/ 323191 h 1323476"/>
                <a:gd name="connsiteX66" fmla="*/ 160416 w 1323479"/>
                <a:gd name="connsiteY66" fmla="*/ 359142 h 1323476"/>
                <a:gd name="connsiteX67" fmla="*/ 153040 w 1323479"/>
                <a:gd name="connsiteY67" fmla="*/ 398395 h 1323476"/>
                <a:gd name="connsiteX68" fmla="*/ 115671 w 1323479"/>
                <a:gd name="connsiteY68" fmla="*/ 488349 h 1323476"/>
                <a:gd name="connsiteX69" fmla="*/ 661723 w 1323479"/>
                <a:gd name="connsiteY69" fmla="*/ 257341 h 1323476"/>
                <a:gd name="connsiteX70" fmla="*/ 947670 w 1323479"/>
                <a:gd name="connsiteY70" fmla="*/ 375786 h 1323476"/>
                <a:gd name="connsiteX71" fmla="*/ 1066115 w 1323479"/>
                <a:gd name="connsiteY71" fmla="*/ 661733 h 1323476"/>
                <a:gd name="connsiteX72" fmla="*/ 947670 w 1323479"/>
                <a:gd name="connsiteY72" fmla="*/ 947680 h 1323476"/>
                <a:gd name="connsiteX73" fmla="*/ 661723 w 1323479"/>
                <a:gd name="connsiteY73" fmla="*/ 1066125 h 1323476"/>
                <a:gd name="connsiteX74" fmla="*/ 375776 w 1323479"/>
                <a:gd name="connsiteY74" fmla="*/ 947680 h 1323476"/>
                <a:gd name="connsiteX75" fmla="*/ 257331 w 1323479"/>
                <a:gd name="connsiteY75" fmla="*/ 661733 h 1323476"/>
                <a:gd name="connsiteX76" fmla="*/ 375776 w 1323479"/>
                <a:gd name="connsiteY76" fmla="*/ 375786 h 1323476"/>
                <a:gd name="connsiteX77" fmla="*/ 661723 w 1323479"/>
                <a:gd name="connsiteY77" fmla="*/ 257341 h 132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323479" h="1323476">
                  <a:moveTo>
                    <a:pt x="115671" y="488349"/>
                  </a:moveTo>
                  <a:cubicBezTo>
                    <a:pt x="111871" y="501439"/>
                    <a:pt x="103983" y="512966"/>
                    <a:pt x="93154" y="521244"/>
                  </a:cubicBezTo>
                  <a:cubicBezTo>
                    <a:pt x="82325" y="529516"/>
                    <a:pt x="69128" y="534110"/>
                    <a:pt x="55503" y="534341"/>
                  </a:cubicBezTo>
                  <a:lnTo>
                    <a:pt x="12529" y="534341"/>
                  </a:lnTo>
                  <a:cubicBezTo>
                    <a:pt x="-4176" y="618445"/>
                    <a:pt x="-4176" y="705013"/>
                    <a:pt x="12529" y="789133"/>
                  </a:cubicBezTo>
                  <a:lnTo>
                    <a:pt x="55503" y="789133"/>
                  </a:lnTo>
                  <a:cubicBezTo>
                    <a:pt x="69128" y="789362"/>
                    <a:pt x="82325" y="793950"/>
                    <a:pt x="93154" y="802228"/>
                  </a:cubicBezTo>
                  <a:cubicBezTo>
                    <a:pt x="103983" y="810508"/>
                    <a:pt x="111873" y="822035"/>
                    <a:pt x="115671" y="835123"/>
                  </a:cubicBezTo>
                  <a:cubicBezTo>
                    <a:pt x="125535" y="866119"/>
                    <a:pt x="138035" y="896218"/>
                    <a:pt x="153040" y="925077"/>
                  </a:cubicBezTo>
                  <a:cubicBezTo>
                    <a:pt x="159634" y="937034"/>
                    <a:pt x="162224" y="950788"/>
                    <a:pt x="160416" y="964330"/>
                  </a:cubicBezTo>
                  <a:cubicBezTo>
                    <a:pt x="158616" y="977865"/>
                    <a:pt x="152526" y="990462"/>
                    <a:pt x="143028" y="1000282"/>
                  </a:cubicBezTo>
                  <a:lnTo>
                    <a:pt x="112469" y="1030841"/>
                  </a:lnTo>
                  <a:lnTo>
                    <a:pt x="112477" y="1030833"/>
                  </a:lnTo>
                  <a:cubicBezTo>
                    <a:pt x="160361" y="1101939"/>
                    <a:pt x="221533" y="1163113"/>
                    <a:pt x="292631" y="1210997"/>
                  </a:cubicBezTo>
                  <a:lnTo>
                    <a:pt x="323190" y="1180438"/>
                  </a:lnTo>
                  <a:cubicBezTo>
                    <a:pt x="333009" y="1170948"/>
                    <a:pt x="345609" y="1164858"/>
                    <a:pt x="359142" y="1163050"/>
                  </a:cubicBezTo>
                  <a:cubicBezTo>
                    <a:pt x="372676" y="1161250"/>
                    <a:pt x="386430" y="1163840"/>
                    <a:pt x="398387" y="1170434"/>
                  </a:cubicBezTo>
                  <a:cubicBezTo>
                    <a:pt x="427254" y="1185437"/>
                    <a:pt x="457345" y="1197937"/>
                    <a:pt x="488349" y="1207803"/>
                  </a:cubicBezTo>
                  <a:cubicBezTo>
                    <a:pt x="501439" y="1211601"/>
                    <a:pt x="512966" y="1219491"/>
                    <a:pt x="521244" y="1230320"/>
                  </a:cubicBezTo>
                  <a:cubicBezTo>
                    <a:pt x="529516" y="1241148"/>
                    <a:pt x="534112" y="1254346"/>
                    <a:pt x="534341" y="1267971"/>
                  </a:cubicBezTo>
                  <a:lnTo>
                    <a:pt x="534341" y="1310937"/>
                  </a:lnTo>
                  <a:cubicBezTo>
                    <a:pt x="618445" y="1327656"/>
                    <a:pt x="705021" y="1327656"/>
                    <a:pt x="789133" y="1310937"/>
                  </a:cubicBezTo>
                  <a:lnTo>
                    <a:pt x="789133" y="1267971"/>
                  </a:lnTo>
                  <a:cubicBezTo>
                    <a:pt x="789362" y="1254346"/>
                    <a:pt x="793958" y="1241148"/>
                    <a:pt x="802238" y="1230320"/>
                  </a:cubicBezTo>
                  <a:cubicBezTo>
                    <a:pt x="810510" y="1219489"/>
                    <a:pt x="822037" y="1211601"/>
                    <a:pt x="835125" y="1207803"/>
                  </a:cubicBezTo>
                  <a:cubicBezTo>
                    <a:pt x="866127" y="1197939"/>
                    <a:pt x="896228" y="1185439"/>
                    <a:pt x="925087" y="1170434"/>
                  </a:cubicBezTo>
                  <a:cubicBezTo>
                    <a:pt x="937041" y="1163840"/>
                    <a:pt x="950797" y="1161250"/>
                    <a:pt x="964332" y="1163050"/>
                  </a:cubicBezTo>
                  <a:cubicBezTo>
                    <a:pt x="977865" y="1164858"/>
                    <a:pt x="990464" y="1170948"/>
                    <a:pt x="1000283" y="1180438"/>
                  </a:cubicBezTo>
                  <a:lnTo>
                    <a:pt x="1030843" y="1210997"/>
                  </a:lnTo>
                  <a:cubicBezTo>
                    <a:pt x="1101941" y="1163113"/>
                    <a:pt x="1163121" y="1101939"/>
                    <a:pt x="1211005" y="1030833"/>
                  </a:cubicBezTo>
                  <a:lnTo>
                    <a:pt x="1180445" y="1000274"/>
                  </a:lnTo>
                  <a:lnTo>
                    <a:pt x="1180445" y="1000282"/>
                  </a:lnTo>
                  <a:cubicBezTo>
                    <a:pt x="1170956" y="990464"/>
                    <a:pt x="1164860" y="977863"/>
                    <a:pt x="1163058" y="964330"/>
                  </a:cubicBezTo>
                  <a:cubicBezTo>
                    <a:pt x="1161260" y="950790"/>
                    <a:pt x="1163840" y="937034"/>
                    <a:pt x="1170434" y="925077"/>
                  </a:cubicBezTo>
                  <a:cubicBezTo>
                    <a:pt x="1185445" y="896218"/>
                    <a:pt x="1197944" y="866119"/>
                    <a:pt x="1207803" y="835123"/>
                  </a:cubicBezTo>
                  <a:cubicBezTo>
                    <a:pt x="1211603" y="822035"/>
                    <a:pt x="1219498" y="810506"/>
                    <a:pt x="1230327" y="802228"/>
                  </a:cubicBezTo>
                  <a:cubicBezTo>
                    <a:pt x="1241150" y="793950"/>
                    <a:pt x="1254346" y="789362"/>
                    <a:pt x="1267970" y="789133"/>
                  </a:cubicBezTo>
                  <a:lnTo>
                    <a:pt x="1310945" y="789133"/>
                  </a:lnTo>
                  <a:cubicBezTo>
                    <a:pt x="1327658" y="705023"/>
                    <a:pt x="1327658" y="618453"/>
                    <a:pt x="1310945" y="534341"/>
                  </a:cubicBezTo>
                  <a:lnTo>
                    <a:pt x="1267970" y="534341"/>
                  </a:lnTo>
                  <a:cubicBezTo>
                    <a:pt x="1254346" y="534112"/>
                    <a:pt x="1241148" y="529516"/>
                    <a:pt x="1230319" y="521244"/>
                  </a:cubicBezTo>
                  <a:cubicBezTo>
                    <a:pt x="1219490" y="512964"/>
                    <a:pt x="1211601" y="501437"/>
                    <a:pt x="1207803" y="488349"/>
                  </a:cubicBezTo>
                  <a:cubicBezTo>
                    <a:pt x="1197938" y="457347"/>
                    <a:pt x="1185439" y="427254"/>
                    <a:pt x="1170434" y="398395"/>
                  </a:cubicBezTo>
                  <a:cubicBezTo>
                    <a:pt x="1163840" y="386439"/>
                    <a:pt x="1161252" y="372676"/>
                    <a:pt x="1163052" y="359142"/>
                  </a:cubicBezTo>
                  <a:cubicBezTo>
                    <a:pt x="1164858" y="345609"/>
                    <a:pt x="1170948" y="333010"/>
                    <a:pt x="1180445" y="323191"/>
                  </a:cubicBezTo>
                  <a:lnTo>
                    <a:pt x="1211005" y="292631"/>
                  </a:lnTo>
                  <a:lnTo>
                    <a:pt x="1210997" y="292639"/>
                  </a:lnTo>
                  <a:cubicBezTo>
                    <a:pt x="1163113" y="221533"/>
                    <a:pt x="1101941" y="160361"/>
                    <a:pt x="1030843" y="112477"/>
                  </a:cubicBezTo>
                  <a:lnTo>
                    <a:pt x="1000283" y="143036"/>
                  </a:lnTo>
                  <a:cubicBezTo>
                    <a:pt x="990464" y="152526"/>
                    <a:pt x="977865" y="158615"/>
                    <a:pt x="964332" y="160422"/>
                  </a:cubicBezTo>
                  <a:cubicBezTo>
                    <a:pt x="950797" y="162222"/>
                    <a:pt x="937043" y="159634"/>
                    <a:pt x="925087" y="153039"/>
                  </a:cubicBezTo>
                  <a:cubicBezTo>
                    <a:pt x="896220" y="138035"/>
                    <a:pt x="866129" y="125536"/>
                    <a:pt x="835125" y="115670"/>
                  </a:cubicBezTo>
                  <a:cubicBezTo>
                    <a:pt x="822035" y="111871"/>
                    <a:pt x="810508" y="103983"/>
                    <a:pt x="802230" y="93154"/>
                  </a:cubicBezTo>
                  <a:cubicBezTo>
                    <a:pt x="793958" y="82324"/>
                    <a:pt x="789362" y="69127"/>
                    <a:pt x="789133" y="55502"/>
                  </a:cubicBezTo>
                  <a:lnTo>
                    <a:pt x="789133" y="12528"/>
                  </a:lnTo>
                  <a:cubicBezTo>
                    <a:pt x="705029" y="-4176"/>
                    <a:pt x="618453" y="-4176"/>
                    <a:pt x="534341" y="12528"/>
                  </a:cubicBezTo>
                  <a:lnTo>
                    <a:pt x="534341" y="55502"/>
                  </a:lnTo>
                  <a:cubicBezTo>
                    <a:pt x="534112" y="69128"/>
                    <a:pt x="529516" y="82325"/>
                    <a:pt x="521238" y="93154"/>
                  </a:cubicBezTo>
                  <a:cubicBezTo>
                    <a:pt x="512966" y="103983"/>
                    <a:pt x="501437" y="111872"/>
                    <a:pt x="488351" y="115670"/>
                  </a:cubicBezTo>
                  <a:cubicBezTo>
                    <a:pt x="457347" y="125535"/>
                    <a:pt x="427246" y="138034"/>
                    <a:pt x="398389" y="153039"/>
                  </a:cubicBezTo>
                  <a:cubicBezTo>
                    <a:pt x="386432" y="159634"/>
                    <a:pt x="372676" y="162222"/>
                    <a:pt x="359144" y="160422"/>
                  </a:cubicBezTo>
                  <a:cubicBezTo>
                    <a:pt x="345609" y="158615"/>
                    <a:pt x="333011" y="152526"/>
                    <a:pt x="323192" y="143036"/>
                  </a:cubicBezTo>
                  <a:lnTo>
                    <a:pt x="292631" y="112477"/>
                  </a:lnTo>
                  <a:cubicBezTo>
                    <a:pt x="221533" y="160361"/>
                    <a:pt x="160361" y="221533"/>
                    <a:pt x="112477" y="292639"/>
                  </a:cubicBezTo>
                  <a:lnTo>
                    <a:pt x="143036" y="323198"/>
                  </a:lnTo>
                  <a:lnTo>
                    <a:pt x="143030" y="323191"/>
                  </a:lnTo>
                  <a:cubicBezTo>
                    <a:pt x="152526" y="333010"/>
                    <a:pt x="158616" y="345609"/>
                    <a:pt x="160416" y="359142"/>
                  </a:cubicBezTo>
                  <a:cubicBezTo>
                    <a:pt x="162224" y="372674"/>
                    <a:pt x="159634" y="386439"/>
                    <a:pt x="153040" y="398395"/>
                  </a:cubicBezTo>
                  <a:cubicBezTo>
                    <a:pt x="138037" y="427254"/>
                    <a:pt x="125537" y="457345"/>
                    <a:pt x="115671" y="488349"/>
                  </a:cubicBezTo>
                  <a:close/>
                  <a:moveTo>
                    <a:pt x="661723" y="257341"/>
                  </a:moveTo>
                  <a:cubicBezTo>
                    <a:pt x="768971" y="257341"/>
                    <a:pt x="871831" y="299947"/>
                    <a:pt x="947670" y="375786"/>
                  </a:cubicBezTo>
                  <a:cubicBezTo>
                    <a:pt x="1023510" y="451626"/>
                    <a:pt x="1066115" y="554485"/>
                    <a:pt x="1066115" y="661733"/>
                  </a:cubicBezTo>
                  <a:cubicBezTo>
                    <a:pt x="1066115" y="768981"/>
                    <a:pt x="1023510" y="871841"/>
                    <a:pt x="947670" y="947680"/>
                  </a:cubicBezTo>
                  <a:cubicBezTo>
                    <a:pt x="871831" y="1023520"/>
                    <a:pt x="768971" y="1066125"/>
                    <a:pt x="661723" y="1066125"/>
                  </a:cubicBezTo>
                  <a:cubicBezTo>
                    <a:pt x="554475" y="1066125"/>
                    <a:pt x="451616" y="1023520"/>
                    <a:pt x="375776" y="947680"/>
                  </a:cubicBezTo>
                  <a:cubicBezTo>
                    <a:pt x="299937" y="871841"/>
                    <a:pt x="257331" y="768981"/>
                    <a:pt x="257331" y="661733"/>
                  </a:cubicBezTo>
                  <a:cubicBezTo>
                    <a:pt x="257331" y="554485"/>
                    <a:pt x="299937" y="451626"/>
                    <a:pt x="375776" y="375786"/>
                  </a:cubicBezTo>
                  <a:cubicBezTo>
                    <a:pt x="451616" y="299947"/>
                    <a:pt x="554475" y="257341"/>
                    <a:pt x="661723" y="257341"/>
                  </a:cubicBezTo>
                  <a:close/>
                </a:path>
              </a:pathLst>
            </a:custGeom>
            <a:solidFill>
              <a:schemeClr val="accent3"/>
            </a:solidFill>
            <a:ln w="1961" cap="flat">
              <a:noFill/>
              <a:prstDash val="solid"/>
              <a:miter/>
            </a:ln>
          </p:spPr>
          <p:txBody>
            <a:bodyPr rtlCol="0" anchor="ctr"/>
            <a:lstStyle/>
            <a:p>
              <a:endParaRPr lang="en-GB" dirty="0">
                <a:latin typeface="Poppins" panose="00000500000000000000" pitchFamily="2" charset="0"/>
              </a:endParaRPr>
            </a:p>
          </p:txBody>
        </p:sp>
        <p:pic>
          <p:nvPicPr>
            <p:cNvPr id="39" name="Graphic 38">
              <a:extLst>
                <a:ext uri="{FF2B5EF4-FFF2-40B4-BE49-F238E27FC236}">
                  <a16:creationId xmlns:a16="http://schemas.microsoft.com/office/drawing/2014/main" id="{D7DA68EA-B72A-75EF-7671-7F79970DB8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61486" y="3418840"/>
              <a:ext cx="802456" cy="802456"/>
            </a:xfrm>
            <a:prstGeom prst="rect">
              <a:avLst/>
            </a:prstGeom>
          </p:spPr>
        </p:pic>
      </p:grpSp>
      <p:grpSp>
        <p:nvGrpSpPr>
          <p:cNvPr id="41" name="Group 40">
            <a:extLst>
              <a:ext uri="{FF2B5EF4-FFF2-40B4-BE49-F238E27FC236}">
                <a16:creationId xmlns:a16="http://schemas.microsoft.com/office/drawing/2014/main" id="{E3A4214F-E681-881F-89AA-77FF9454AB8F}"/>
              </a:ext>
            </a:extLst>
          </p:cNvPr>
          <p:cNvGrpSpPr/>
          <p:nvPr/>
        </p:nvGrpSpPr>
        <p:grpSpPr>
          <a:xfrm>
            <a:off x="3094097" y="2986507"/>
            <a:ext cx="1405549" cy="1405546"/>
            <a:chOff x="2558347" y="2941314"/>
            <a:chExt cx="1808735" cy="1808731"/>
          </a:xfrm>
        </p:grpSpPr>
        <p:sp>
          <p:nvSpPr>
            <p:cNvPr id="42" name="Freeform: Shape 41">
              <a:extLst>
                <a:ext uri="{FF2B5EF4-FFF2-40B4-BE49-F238E27FC236}">
                  <a16:creationId xmlns:a16="http://schemas.microsoft.com/office/drawing/2014/main" id="{84651486-0487-7DDA-30C0-720D0EA7EB25}"/>
                </a:ext>
              </a:extLst>
            </p:cNvPr>
            <p:cNvSpPr/>
            <p:nvPr/>
          </p:nvSpPr>
          <p:spPr>
            <a:xfrm>
              <a:off x="2558347" y="2941314"/>
              <a:ext cx="1808735" cy="1808731"/>
            </a:xfrm>
            <a:custGeom>
              <a:avLst/>
              <a:gdLst>
                <a:gd name="connsiteX0" fmla="*/ 115671 w 1323479"/>
                <a:gd name="connsiteY0" fmla="*/ 488349 h 1323476"/>
                <a:gd name="connsiteX1" fmla="*/ 93154 w 1323479"/>
                <a:gd name="connsiteY1" fmla="*/ 521244 h 1323476"/>
                <a:gd name="connsiteX2" fmla="*/ 55503 w 1323479"/>
                <a:gd name="connsiteY2" fmla="*/ 534341 h 1323476"/>
                <a:gd name="connsiteX3" fmla="*/ 12529 w 1323479"/>
                <a:gd name="connsiteY3" fmla="*/ 534341 h 1323476"/>
                <a:gd name="connsiteX4" fmla="*/ 12529 w 1323479"/>
                <a:gd name="connsiteY4" fmla="*/ 789133 h 1323476"/>
                <a:gd name="connsiteX5" fmla="*/ 55503 w 1323479"/>
                <a:gd name="connsiteY5" fmla="*/ 789133 h 1323476"/>
                <a:gd name="connsiteX6" fmla="*/ 93154 w 1323479"/>
                <a:gd name="connsiteY6" fmla="*/ 802228 h 1323476"/>
                <a:gd name="connsiteX7" fmla="*/ 115671 w 1323479"/>
                <a:gd name="connsiteY7" fmla="*/ 835123 h 1323476"/>
                <a:gd name="connsiteX8" fmla="*/ 153040 w 1323479"/>
                <a:gd name="connsiteY8" fmla="*/ 925077 h 1323476"/>
                <a:gd name="connsiteX9" fmla="*/ 160416 w 1323479"/>
                <a:gd name="connsiteY9" fmla="*/ 964330 h 1323476"/>
                <a:gd name="connsiteX10" fmla="*/ 143028 w 1323479"/>
                <a:gd name="connsiteY10" fmla="*/ 1000282 h 1323476"/>
                <a:gd name="connsiteX11" fmla="*/ 112469 w 1323479"/>
                <a:gd name="connsiteY11" fmla="*/ 1030841 h 1323476"/>
                <a:gd name="connsiteX12" fmla="*/ 112477 w 1323479"/>
                <a:gd name="connsiteY12" fmla="*/ 1030833 h 1323476"/>
                <a:gd name="connsiteX13" fmla="*/ 292631 w 1323479"/>
                <a:gd name="connsiteY13" fmla="*/ 1210997 h 1323476"/>
                <a:gd name="connsiteX14" fmla="*/ 323190 w 1323479"/>
                <a:gd name="connsiteY14" fmla="*/ 1180438 h 1323476"/>
                <a:gd name="connsiteX15" fmla="*/ 359142 w 1323479"/>
                <a:gd name="connsiteY15" fmla="*/ 1163050 h 1323476"/>
                <a:gd name="connsiteX16" fmla="*/ 398387 w 1323479"/>
                <a:gd name="connsiteY16" fmla="*/ 1170434 h 1323476"/>
                <a:gd name="connsiteX17" fmla="*/ 488349 w 1323479"/>
                <a:gd name="connsiteY17" fmla="*/ 1207803 h 1323476"/>
                <a:gd name="connsiteX18" fmla="*/ 521244 w 1323479"/>
                <a:gd name="connsiteY18" fmla="*/ 1230320 h 1323476"/>
                <a:gd name="connsiteX19" fmla="*/ 534341 w 1323479"/>
                <a:gd name="connsiteY19" fmla="*/ 1267971 h 1323476"/>
                <a:gd name="connsiteX20" fmla="*/ 534341 w 1323479"/>
                <a:gd name="connsiteY20" fmla="*/ 1310937 h 1323476"/>
                <a:gd name="connsiteX21" fmla="*/ 789133 w 1323479"/>
                <a:gd name="connsiteY21" fmla="*/ 1310937 h 1323476"/>
                <a:gd name="connsiteX22" fmla="*/ 789133 w 1323479"/>
                <a:gd name="connsiteY22" fmla="*/ 1267971 h 1323476"/>
                <a:gd name="connsiteX23" fmla="*/ 802238 w 1323479"/>
                <a:gd name="connsiteY23" fmla="*/ 1230320 h 1323476"/>
                <a:gd name="connsiteX24" fmla="*/ 835125 w 1323479"/>
                <a:gd name="connsiteY24" fmla="*/ 1207803 h 1323476"/>
                <a:gd name="connsiteX25" fmla="*/ 925087 w 1323479"/>
                <a:gd name="connsiteY25" fmla="*/ 1170434 h 1323476"/>
                <a:gd name="connsiteX26" fmla="*/ 964332 w 1323479"/>
                <a:gd name="connsiteY26" fmla="*/ 1163050 h 1323476"/>
                <a:gd name="connsiteX27" fmla="*/ 1000283 w 1323479"/>
                <a:gd name="connsiteY27" fmla="*/ 1180438 h 1323476"/>
                <a:gd name="connsiteX28" fmla="*/ 1030843 w 1323479"/>
                <a:gd name="connsiteY28" fmla="*/ 1210997 h 1323476"/>
                <a:gd name="connsiteX29" fmla="*/ 1211005 w 1323479"/>
                <a:gd name="connsiteY29" fmla="*/ 1030833 h 1323476"/>
                <a:gd name="connsiteX30" fmla="*/ 1180445 w 1323479"/>
                <a:gd name="connsiteY30" fmla="*/ 1000274 h 1323476"/>
                <a:gd name="connsiteX31" fmla="*/ 1180445 w 1323479"/>
                <a:gd name="connsiteY31" fmla="*/ 1000282 h 1323476"/>
                <a:gd name="connsiteX32" fmla="*/ 1163058 w 1323479"/>
                <a:gd name="connsiteY32" fmla="*/ 964330 h 1323476"/>
                <a:gd name="connsiteX33" fmla="*/ 1170434 w 1323479"/>
                <a:gd name="connsiteY33" fmla="*/ 925077 h 1323476"/>
                <a:gd name="connsiteX34" fmla="*/ 1207803 w 1323479"/>
                <a:gd name="connsiteY34" fmla="*/ 835123 h 1323476"/>
                <a:gd name="connsiteX35" fmla="*/ 1230327 w 1323479"/>
                <a:gd name="connsiteY35" fmla="*/ 802228 h 1323476"/>
                <a:gd name="connsiteX36" fmla="*/ 1267970 w 1323479"/>
                <a:gd name="connsiteY36" fmla="*/ 789133 h 1323476"/>
                <a:gd name="connsiteX37" fmla="*/ 1310945 w 1323479"/>
                <a:gd name="connsiteY37" fmla="*/ 789133 h 1323476"/>
                <a:gd name="connsiteX38" fmla="*/ 1310945 w 1323479"/>
                <a:gd name="connsiteY38" fmla="*/ 534341 h 1323476"/>
                <a:gd name="connsiteX39" fmla="*/ 1267970 w 1323479"/>
                <a:gd name="connsiteY39" fmla="*/ 534341 h 1323476"/>
                <a:gd name="connsiteX40" fmla="*/ 1230319 w 1323479"/>
                <a:gd name="connsiteY40" fmla="*/ 521244 h 1323476"/>
                <a:gd name="connsiteX41" fmla="*/ 1207803 w 1323479"/>
                <a:gd name="connsiteY41" fmla="*/ 488349 h 1323476"/>
                <a:gd name="connsiteX42" fmla="*/ 1170434 w 1323479"/>
                <a:gd name="connsiteY42" fmla="*/ 398395 h 1323476"/>
                <a:gd name="connsiteX43" fmla="*/ 1163052 w 1323479"/>
                <a:gd name="connsiteY43" fmla="*/ 359142 h 1323476"/>
                <a:gd name="connsiteX44" fmla="*/ 1180445 w 1323479"/>
                <a:gd name="connsiteY44" fmla="*/ 323191 h 1323476"/>
                <a:gd name="connsiteX45" fmla="*/ 1211005 w 1323479"/>
                <a:gd name="connsiteY45" fmla="*/ 292631 h 1323476"/>
                <a:gd name="connsiteX46" fmla="*/ 1210997 w 1323479"/>
                <a:gd name="connsiteY46" fmla="*/ 292639 h 1323476"/>
                <a:gd name="connsiteX47" fmla="*/ 1030843 w 1323479"/>
                <a:gd name="connsiteY47" fmla="*/ 112477 h 1323476"/>
                <a:gd name="connsiteX48" fmla="*/ 1000283 w 1323479"/>
                <a:gd name="connsiteY48" fmla="*/ 143036 h 1323476"/>
                <a:gd name="connsiteX49" fmla="*/ 964332 w 1323479"/>
                <a:gd name="connsiteY49" fmla="*/ 160422 h 1323476"/>
                <a:gd name="connsiteX50" fmla="*/ 925087 w 1323479"/>
                <a:gd name="connsiteY50" fmla="*/ 153039 h 1323476"/>
                <a:gd name="connsiteX51" fmla="*/ 835125 w 1323479"/>
                <a:gd name="connsiteY51" fmla="*/ 115670 h 1323476"/>
                <a:gd name="connsiteX52" fmla="*/ 802230 w 1323479"/>
                <a:gd name="connsiteY52" fmla="*/ 93154 h 1323476"/>
                <a:gd name="connsiteX53" fmla="*/ 789133 w 1323479"/>
                <a:gd name="connsiteY53" fmla="*/ 55502 h 1323476"/>
                <a:gd name="connsiteX54" fmla="*/ 789133 w 1323479"/>
                <a:gd name="connsiteY54" fmla="*/ 12528 h 1323476"/>
                <a:gd name="connsiteX55" fmla="*/ 534341 w 1323479"/>
                <a:gd name="connsiteY55" fmla="*/ 12528 h 1323476"/>
                <a:gd name="connsiteX56" fmla="*/ 534341 w 1323479"/>
                <a:gd name="connsiteY56" fmla="*/ 55502 h 1323476"/>
                <a:gd name="connsiteX57" fmla="*/ 521238 w 1323479"/>
                <a:gd name="connsiteY57" fmla="*/ 93154 h 1323476"/>
                <a:gd name="connsiteX58" fmla="*/ 488351 w 1323479"/>
                <a:gd name="connsiteY58" fmla="*/ 115670 h 1323476"/>
                <a:gd name="connsiteX59" fmla="*/ 398389 w 1323479"/>
                <a:gd name="connsiteY59" fmla="*/ 153039 h 1323476"/>
                <a:gd name="connsiteX60" fmla="*/ 359144 w 1323479"/>
                <a:gd name="connsiteY60" fmla="*/ 160422 h 1323476"/>
                <a:gd name="connsiteX61" fmla="*/ 323192 w 1323479"/>
                <a:gd name="connsiteY61" fmla="*/ 143036 h 1323476"/>
                <a:gd name="connsiteX62" fmla="*/ 292631 w 1323479"/>
                <a:gd name="connsiteY62" fmla="*/ 112477 h 1323476"/>
                <a:gd name="connsiteX63" fmla="*/ 112477 w 1323479"/>
                <a:gd name="connsiteY63" fmla="*/ 292639 h 1323476"/>
                <a:gd name="connsiteX64" fmla="*/ 143036 w 1323479"/>
                <a:gd name="connsiteY64" fmla="*/ 323198 h 1323476"/>
                <a:gd name="connsiteX65" fmla="*/ 143030 w 1323479"/>
                <a:gd name="connsiteY65" fmla="*/ 323191 h 1323476"/>
                <a:gd name="connsiteX66" fmla="*/ 160416 w 1323479"/>
                <a:gd name="connsiteY66" fmla="*/ 359142 h 1323476"/>
                <a:gd name="connsiteX67" fmla="*/ 153040 w 1323479"/>
                <a:gd name="connsiteY67" fmla="*/ 398395 h 1323476"/>
                <a:gd name="connsiteX68" fmla="*/ 115671 w 1323479"/>
                <a:gd name="connsiteY68" fmla="*/ 488349 h 1323476"/>
                <a:gd name="connsiteX69" fmla="*/ 661723 w 1323479"/>
                <a:gd name="connsiteY69" fmla="*/ 257341 h 1323476"/>
                <a:gd name="connsiteX70" fmla="*/ 947670 w 1323479"/>
                <a:gd name="connsiteY70" fmla="*/ 375786 h 1323476"/>
                <a:gd name="connsiteX71" fmla="*/ 1066115 w 1323479"/>
                <a:gd name="connsiteY71" fmla="*/ 661733 h 1323476"/>
                <a:gd name="connsiteX72" fmla="*/ 947670 w 1323479"/>
                <a:gd name="connsiteY72" fmla="*/ 947680 h 1323476"/>
                <a:gd name="connsiteX73" fmla="*/ 661723 w 1323479"/>
                <a:gd name="connsiteY73" fmla="*/ 1066125 h 1323476"/>
                <a:gd name="connsiteX74" fmla="*/ 375776 w 1323479"/>
                <a:gd name="connsiteY74" fmla="*/ 947680 h 1323476"/>
                <a:gd name="connsiteX75" fmla="*/ 257331 w 1323479"/>
                <a:gd name="connsiteY75" fmla="*/ 661733 h 1323476"/>
                <a:gd name="connsiteX76" fmla="*/ 375776 w 1323479"/>
                <a:gd name="connsiteY76" fmla="*/ 375786 h 1323476"/>
                <a:gd name="connsiteX77" fmla="*/ 661723 w 1323479"/>
                <a:gd name="connsiteY77" fmla="*/ 257341 h 132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323479" h="1323476">
                  <a:moveTo>
                    <a:pt x="115671" y="488349"/>
                  </a:moveTo>
                  <a:cubicBezTo>
                    <a:pt x="111871" y="501439"/>
                    <a:pt x="103983" y="512966"/>
                    <a:pt x="93154" y="521244"/>
                  </a:cubicBezTo>
                  <a:cubicBezTo>
                    <a:pt x="82325" y="529516"/>
                    <a:pt x="69128" y="534110"/>
                    <a:pt x="55503" y="534341"/>
                  </a:cubicBezTo>
                  <a:lnTo>
                    <a:pt x="12529" y="534341"/>
                  </a:lnTo>
                  <a:cubicBezTo>
                    <a:pt x="-4176" y="618445"/>
                    <a:pt x="-4176" y="705013"/>
                    <a:pt x="12529" y="789133"/>
                  </a:cubicBezTo>
                  <a:lnTo>
                    <a:pt x="55503" y="789133"/>
                  </a:lnTo>
                  <a:cubicBezTo>
                    <a:pt x="69128" y="789362"/>
                    <a:pt x="82325" y="793950"/>
                    <a:pt x="93154" y="802228"/>
                  </a:cubicBezTo>
                  <a:cubicBezTo>
                    <a:pt x="103983" y="810508"/>
                    <a:pt x="111873" y="822035"/>
                    <a:pt x="115671" y="835123"/>
                  </a:cubicBezTo>
                  <a:cubicBezTo>
                    <a:pt x="125535" y="866119"/>
                    <a:pt x="138035" y="896218"/>
                    <a:pt x="153040" y="925077"/>
                  </a:cubicBezTo>
                  <a:cubicBezTo>
                    <a:pt x="159634" y="937034"/>
                    <a:pt x="162224" y="950788"/>
                    <a:pt x="160416" y="964330"/>
                  </a:cubicBezTo>
                  <a:cubicBezTo>
                    <a:pt x="158616" y="977865"/>
                    <a:pt x="152526" y="990462"/>
                    <a:pt x="143028" y="1000282"/>
                  </a:cubicBezTo>
                  <a:lnTo>
                    <a:pt x="112469" y="1030841"/>
                  </a:lnTo>
                  <a:lnTo>
                    <a:pt x="112477" y="1030833"/>
                  </a:lnTo>
                  <a:cubicBezTo>
                    <a:pt x="160361" y="1101939"/>
                    <a:pt x="221533" y="1163113"/>
                    <a:pt x="292631" y="1210997"/>
                  </a:cubicBezTo>
                  <a:lnTo>
                    <a:pt x="323190" y="1180438"/>
                  </a:lnTo>
                  <a:cubicBezTo>
                    <a:pt x="333009" y="1170948"/>
                    <a:pt x="345609" y="1164858"/>
                    <a:pt x="359142" y="1163050"/>
                  </a:cubicBezTo>
                  <a:cubicBezTo>
                    <a:pt x="372676" y="1161250"/>
                    <a:pt x="386430" y="1163840"/>
                    <a:pt x="398387" y="1170434"/>
                  </a:cubicBezTo>
                  <a:cubicBezTo>
                    <a:pt x="427254" y="1185437"/>
                    <a:pt x="457345" y="1197937"/>
                    <a:pt x="488349" y="1207803"/>
                  </a:cubicBezTo>
                  <a:cubicBezTo>
                    <a:pt x="501439" y="1211601"/>
                    <a:pt x="512966" y="1219491"/>
                    <a:pt x="521244" y="1230320"/>
                  </a:cubicBezTo>
                  <a:cubicBezTo>
                    <a:pt x="529516" y="1241148"/>
                    <a:pt x="534112" y="1254346"/>
                    <a:pt x="534341" y="1267971"/>
                  </a:cubicBezTo>
                  <a:lnTo>
                    <a:pt x="534341" y="1310937"/>
                  </a:lnTo>
                  <a:cubicBezTo>
                    <a:pt x="618445" y="1327656"/>
                    <a:pt x="705021" y="1327656"/>
                    <a:pt x="789133" y="1310937"/>
                  </a:cubicBezTo>
                  <a:lnTo>
                    <a:pt x="789133" y="1267971"/>
                  </a:lnTo>
                  <a:cubicBezTo>
                    <a:pt x="789362" y="1254346"/>
                    <a:pt x="793958" y="1241148"/>
                    <a:pt x="802238" y="1230320"/>
                  </a:cubicBezTo>
                  <a:cubicBezTo>
                    <a:pt x="810510" y="1219489"/>
                    <a:pt x="822037" y="1211601"/>
                    <a:pt x="835125" y="1207803"/>
                  </a:cubicBezTo>
                  <a:cubicBezTo>
                    <a:pt x="866127" y="1197939"/>
                    <a:pt x="896228" y="1185439"/>
                    <a:pt x="925087" y="1170434"/>
                  </a:cubicBezTo>
                  <a:cubicBezTo>
                    <a:pt x="937041" y="1163840"/>
                    <a:pt x="950797" y="1161250"/>
                    <a:pt x="964332" y="1163050"/>
                  </a:cubicBezTo>
                  <a:cubicBezTo>
                    <a:pt x="977865" y="1164858"/>
                    <a:pt x="990464" y="1170948"/>
                    <a:pt x="1000283" y="1180438"/>
                  </a:cubicBezTo>
                  <a:lnTo>
                    <a:pt x="1030843" y="1210997"/>
                  </a:lnTo>
                  <a:cubicBezTo>
                    <a:pt x="1101941" y="1163113"/>
                    <a:pt x="1163121" y="1101939"/>
                    <a:pt x="1211005" y="1030833"/>
                  </a:cubicBezTo>
                  <a:lnTo>
                    <a:pt x="1180445" y="1000274"/>
                  </a:lnTo>
                  <a:lnTo>
                    <a:pt x="1180445" y="1000282"/>
                  </a:lnTo>
                  <a:cubicBezTo>
                    <a:pt x="1170956" y="990464"/>
                    <a:pt x="1164860" y="977863"/>
                    <a:pt x="1163058" y="964330"/>
                  </a:cubicBezTo>
                  <a:cubicBezTo>
                    <a:pt x="1161260" y="950790"/>
                    <a:pt x="1163840" y="937034"/>
                    <a:pt x="1170434" y="925077"/>
                  </a:cubicBezTo>
                  <a:cubicBezTo>
                    <a:pt x="1185445" y="896218"/>
                    <a:pt x="1197944" y="866119"/>
                    <a:pt x="1207803" y="835123"/>
                  </a:cubicBezTo>
                  <a:cubicBezTo>
                    <a:pt x="1211603" y="822035"/>
                    <a:pt x="1219498" y="810506"/>
                    <a:pt x="1230327" y="802228"/>
                  </a:cubicBezTo>
                  <a:cubicBezTo>
                    <a:pt x="1241150" y="793950"/>
                    <a:pt x="1254346" y="789362"/>
                    <a:pt x="1267970" y="789133"/>
                  </a:cubicBezTo>
                  <a:lnTo>
                    <a:pt x="1310945" y="789133"/>
                  </a:lnTo>
                  <a:cubicBezTo>
                    <a:pt x="1327658" y="705023"/>
                    <a:pt x="1327658" y="618453"/>
                    <a:pt x="1310945" y="534341"/>
                  </a:cubicBezTo>
                  <a:lnTo>
                    <a:pt x="1267970" y="534341"/>
                  </a:lnTo>
                  <a:cubicBezTo>
                    <a:pt x="1254346" y="534112"/>
                    <a:pt x="1241148" y="529516"/>
                    <a:pt x="1230319" y="521244"/>
                  </a:cubicBezTo>
                  <a:cubicBezTo>
                    <a:pt x="1219490" y="512964"/>
                    <a:pt x="1211601" y="501437"/>
                    <a:pt x="1207803" y="488349"/>
                  </a:cubicBezTo>
                  <a:cubicBezTo>
                    <a:pt x="1197938" y="457347"/>
                    <a:pt x="1185439" y="427254"/>
                    <a:pt x="1170434" y="398395"/>
                  </a:cubicBezTo>
                  <a:cubicBezTo>
                    <a:pt x="1163840" y="386439"/>
                    <a:pt x="1161252" y="372676"/>
                    <a:pt x="1163052" y="359142"/>
                  </a:cubicBezTo>
                  <a:cubicBezTo>
                    <a:pt x="1164858" y="345609"/>
                    <a:pt x="1170948" y="333010"/>
                    <a:pt x="1180445" y="323191"/>
                  </a:cubicBezTo>
                  <a:lnTo>
                    <a:pt x="1211005" y="292631"/>
                  </a:lnTo>
                  <a:lnTo>
                    <a:pt x="1210997" y="292639"/>
                  </a:lnTo>
                  <a:cubicBezTo>
                    <a:pt x="1163113" y="221533"/>
                    <a:pt x="1101941" y="160361"/>
                    <a:pt x="1030843" y="112477"/>
                  </a:cubicBezTo>
                  <a:lnTo>
                    <a:pt x="1000283" y="143036"/>
                  </a:lnTo>
                  <a:cubicBezTo>
                    <a:pt x="990464" y="152526"/>
                    <a:pt x="977865" y="158615"/>
                    <a:pt x="964332" y="160422"/>
                  </a:cubicBezTo>
                  <a:cubicBezTo>
                    <a:pt x="950797" y="162222"/>
                    <a:pt x="937043" y="159634"/>
                    <a:pt x="925087" y="153039"/>
                  </a:cubicBezTo>
                  <a:cubicBezTo>
                    <a:pt x="896220" y="138035"/>
                    <a:pt x="866129" y="125536"/>
                    <a:pt x="835125" y="115670"/>
                  </a:cubicBezTo>
                  <a:cubicBezTo>
                    <a:pt x="822035" y="111871"/>
                    <a:pt x="810508" y="103983"/>
                    <a:pt x="802230" y="93154"/>
                  </a:cubicBezTo>
                  <a:cubicBezTo>
                    <a:pt x="793958" y="82324"/>
                    <a:pt x="789362" y="69127"/>
                    <a:pt x="789133" y="55502"/>
                  </a:cubicBezTo>
                  <a:lnTo>
                    <a:pt x="789133" y="12528"/>
                  </a:lnTo>
                  <a:cubicBezTo>
                    <a:pt x="705029" y="-4176"/>
                    <a:pt x="618453" y="-4176"/>
                    <a:pt x="534341" y="12528"/>
                  </a:cubicBezTo>
                  <a:lnTo>
                    <a:pt x="534341" y="55502"/>
                  </a:lnTo>
                  <a:cubicBezTo>
                    <a:pt x="534112" y="69128"/>
                    <a:pt x="529516" y="82325"/>
                    <a:pt x="521238" y="93154"/>
                  </a:cubicBezTo>
                  <a:cubicBezTo>
                    <a:pt x="512966" y="103983"/>
                    <a:pt x="501437" y="111872"/>
                    <a:pt x="488351" y="115670"/>
                  </a:cubicBezTo>
                  <a:cubicBezTo>
                    <a:pt x="457347" y="125535"/>
                    <a:pt x="427246" y="138034"/>
                    <a:pt x="398389" y="153039"/>
                  </a:cubicBezTo>
                  <a:cubicBezTo>
                    <a:pt x="386432" y="159634"/>
                    <a:pt x="372676" y="162222"/>
                    <a:pt x="359144" y="160422"/>
                  </a:cubicBezTo>
                  <a:cubicBezTo>
                    <a:pt x="345609" y="158615"/>
                    <a:pt x="333011" y="152526"/>
                    <a:pt x="323192" y="143036"/>
                  </a:cubicBezTo>
                  <a:lnTo>
                    <a:pt x="292631" y="112477"/>
                  </a:lnTo>
                  <a:cubicBezTo>
                    <a:pt x="221533" y="160361"/>
                    <a:pt x="160361" y="221533"/>
                    <a:pt x="112477" y="292639"/>
                  </a:cubicBezTo>
                  <a:lnTo>
                    <a:pt x="143036" y="323198"/>
                  </a:lnTo>
                  <a:lnTo>
                    <a:pt x="143030" y="323191"/>
                  </a:lnTo>
                  <a:cubicBezTo>
                    <a:pt x="152526" y="333010"/>
                    <a:pt x="158616" y="345609"/>
                    <a:pt x="160416" y="359142"/>
                  </a:cubicBezTo>
                  <a:cubicBezTo>
                    <a:pt x="162224" y="372674"/>
                    <a:pt x="159634" y="386439"/>
                    <a:pt x="153040" y="398395"/>
                  </a:cubicBezTo>
                  <a:cubicBezTo>
                    <a:pt x="138037" y="427254"/>
                    <a:pt x="125537" y="457345"/>
                    <a:pt x="115671" y="488349"/>
                  </a:cubicBezTo>
                  <a:close/>
                  <a:moveTo>
                    <a:pt x="661723" y="257341"/>
                  </a:moveTo>
                  <a:cubicBezTo>
                    <a:pt x="768971" y="257341"/>
                    <a:pt x="871831" y="299947"/>
                    <a:pt x="947670" y="375786"/>
                  </a:cubicBezTo>
                  <a:cubicBezTo>
                    <a:pt x="1023510" y="451626"/>
                    <a:pt x="1066115" y="554485"/>
                    <a:pt x="1066115" y="661733"/>
                  </a:cubicBezTo>
                  <a:cubicBezTo>
                    <a:pt x="1066115" y="768981"/>
                    <a:pt x="1023510" y="871841"/>
                    <a:pt x="947670" y="947680"/>
                  </a:cubicBezTo>
                  <a:cubicBezTo>
                    <a:pt x="871831" y="1023520"/>
                    <a:pt x="768971" y="1066125"/>
                    <a:pt x="661723" y="1066125"/>
                  </a:cubicBezTo>
                  <a:cubicBezTo>
                    <a:pt x="554475" y="1066125"/>
                    <a:pt x="451616" y="1023520"/>
                    <a:pt x="375776" y="947680"/>
                  </a:cubicBezTo>
                  <a:cubicBezTo>
                    <a:pt x="299937" y="871841"/>
                    <a:pt x="257331" y="768981"/>
                    <a:pt x="257331" y="661733"/>
                  </a:cubicBezTo>
                  <a:cubicBezTo>
                    <a:pt x="257331" y="554485"/>
                    <a:pt x="299937" y="451626"/>
                    <a:pt x="375776" y="375786"/>
                  </a:cubicBezTo>
                  <a:cubicBezTo>
                    <a:pt x="451616" y="299947"/>
                    <a:pt x="554475" y="257341"/>
                    <a:pt x="661723" y="257341"/>
                  </a:cubicBezTo>
                  <a:close/>
                </a:path>
              </a:pathLst>
            </a:custGeom>
            <a:solidFill>
              <a:schemeClr val="accent3"/>
            </a:solidFill>
            <a:ln w="1961" cap="flat">
              <a:noFill/>
              <a:prstDash val="solid"/>
              <a:miter/>
            </a:ln>
          </p:spPr>
          <p:txBody>
            <a:bodyPr rtlCol="0" anchor="ctr"/>
            <a:lstStyle/>
            <a:p>
              <a:endParaRPr lang="en-GB" dirty="0">
                <a:latin typeface="Poppins" panose="00000500000000000000" pitchFamily="2" charset="0"/>
              </a:endParaRPr>
            </a:p>
          </p:txBody>
        </p:sp>
        <p:pic>
          <p:nvPicPr>
            <p:cNvPr id="43" name="Graphic 42">
              <a:extLst>
                <a:ext uri="{FF2B5EF4-FFF2-40B4-BE49-F238E27FC236}">
                  <a16:creationId xmlns:a16="http://schemas.microsoft.com/office/drawing/2014/main" id="{9C6DEDB9-2AEA-D1A2-22E8-54CD334CC89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61486" y="3418840"/>
              <a:ext cx="802456" cy="802456"/>
            </a:xfrm>
            <a:prstGeom prst="rect">
              <a:avLst/>
            </a:prstGeom>
          </p:spPr>
        </p:pic>
      </p:grpSp>
      <p:grpSp>
        <p:nvGrpSpPr>
          <p:cNvPr id="44" name="Group 43">
            <a:extLst>
              <a:ext uri="{FF2B5EF4-FFF2-40B4-BE49-F238E27FC236}">
                <a16:creationId xmlns:a16="http://schemas.microsoft.com/office/drawing/2014/main" id="{6B482CE3-A062-838B-A48D-7486E6553770}"/>
              </a:ext>
            </a:extLst>
          </p:cNvPr>
          <p:cNvGrpSpPr/>
          <p:nvPr/>
        </p:nvGrpSpPr>
        <p:grpSpPr>
          <a:xfrm>
            <a:off x="6088027" y="2386192"/>
            <a:ext cx="1405549" cy="1405546"/>
            <a:chOff x="2558347" y="2941314"/>
            <a:chExt cx="1808735" cy="1808731"/>
          </a:xfrm>
        </p:grpSpPr>
        <p:sp>
          <p:nvSpPr>
            <p:cNvPr id="45" name="Freeform: Shape 44">
              <a:extLst>
                <a:ext uri="{FF2B5EF4-FFF2-40B4-BE49-F238E27FC236}">
                  <a16:creationId xmlns:a16="http://schemas.microsoft.com/office/drawing/2014/main" id="{B5AB7ABD-A60E-26F9-3814-239EC90FDE50}"/>
                </a:ext>
              </a:extLst>
            </p:cNvPr>
            <p:cNvSpPr/>
            <p:nvPr/>
          </p:nvSpPr>
          <p:spPr>
            <a:xfrm rot="1362598">
              <a:off x="2558347" y="2941314"/>
              <a:ext cx="1808735" cy="1808731"/>
            </a:xfrm>
            <a:custGeom>
              <a:avLst/>
              <a:gdLst>
                <a:gd name="connsiteX0" fmla="*/ 115671 w 1323479"/>
                <a:gd name="connsiteY0" fmla="*/ 488349 h 1323476"/>
                <a:gd name="connsiteX1" fmla="*/ 93154 w 1323479"/>
                <a:gd name="connsiteY1" fmla="*/ 521244 h 1323476"/>
                <a:gd name="connsiteX2" fmla="*/ 55503 w 1323479"/>
                <a:gd name="connsiteY2" fmla="*/ 534341 h 1323476"/>
                <a:gd name="connsiteX3" fmla="*/ 12529 w 1323479"/>
                <a:gd name="connsiteY3" fmla="*/ 534341 h 1323476"/>
                <a:gd name="connsiteX4" fmla="*/ 12529 w 1323479"/>
                <a:gd name="connsiteY4" fmla="*/ 789133 h 1323476"/>
                <a:gd name="connsiteX5" fmla="*/ 55503 w 1323479"/>
                <a:gd name="connsiteY5" fmla="*/ 789133 h 1323476"/>
                <a:gd name="connsiteX6" fmla="*/ 93154 w 1323479"/>
                <a:gd name="connsiteY6" fmla="*/ 802228 h 1323476"/>
                <a:gd name="connsiteX7" fmla="*/ 115671 w 1323479"/>
                <a:gd name="connsiteY7" fmla="*/ 835123 h 1323476"/>
                <a:gd name="connsiteX8" fmla="*/ 153040 w 1323479"/>
                <a:gd name="connsiteY8" fmla="*/ 925077 h 1323476"/>
                <a:gd name="connsiteX9" fmla="*/ 160416 w 1323479"/>
                <a:gd name="connsiteY9" fmla="*/ 964330 h 1323476"/>
                <a:gd name="connsiteX10" fmla="*/ 143028 w 1323479"/>
                <a:gd name="connsiteY10" fmla="*/ 1000282 h 1323476"/>
                <a:gd name="connsiteX11" fmla="*/ 112469 w 1323479"/>
                <a:gd name="connsiteY11" fmla="*/ 1030841 h 1323476"/>
                <a:gd name="connsiteX12" fmla="*/ 112477 w 1323479"/>
                <a:gd name="connsiteY12" fmla="*/ 1030833 h 1323476"/>
                <a:gd name="connsiteX13" fmla="*/ 292631 w 1323479"/>
                <a:gd name="connsiteY13" fmla="*/ 1210997 h 1323476"/>
                <a:gd name="connsiteX14" fmla="*/ 323190 w 1323479"/>
                <a:gd name="connsiteY14" fmla="*/ 1180438 h 1323476"/>
                <a:gd name="connsiteX15" fmla="*/ 359142 w 1323479"/>
                <a:gd name="connsiteY15" fmla="*/ 1163050 h 1323476"/>
                <a:gd name="connsiteX16" fmla="*/ 398387 w 1323479"/>
                <a:gd name="connsiteY16" fmla="*/ 1170434 h 1323476"/>
                <a:gd name="connsiteX17" fmla="*/ 488349 w 1323479"/>
                <a:gd name="connsiteY17" fmla="*/ 1207803 h 1323476"/>
                <a:gd name="connsiteX18" fmla="*/ 521244 w 1323479"/>
                <a:gd name="connsiteY18" fmla="*/ 1230320 h 1323476"/>
                <a:gd name="connsiteX19" fmla="*/ 534341 w 1323479"/>
                <a:gd name="connsiteY19" fmla="*/ 1267971 h 1323476"/>
                <a:gd name="connsiteX20" fmla="*/ 534341 w 1323479"/>
                <a:gd name="connsiteY20" fmla="*/ 1310937 h 1323476"/>
                <a:gd name="connsiteX21" fmla="*/ 789133 w 1323479"/>
                <a:gd name="connsiteY21" fmla="*/ 1310937 h 1323476"/>
                <a:gd name="connsiteX22" fmla="*/ 789133 w 1323479"/>
                <a:gd name="connsiteY22" fmla="*/ 1267971 h 1323476"/>
                <a:gd name="connsiteX23" fmla="*/ 802238 w 1323479"/>
                <a:gd name="connsiteY23" fmla="*/ 1230320 h 1323476"/>
                <a:gd name="connsiteX24" fmla="*/ 835125 w 1323479"/>
                <a:gd name="connsiteY24" fmla="*/ 1207803 h 1323476"/>
                <a:gd name="connsiteX25" fmla="*/ 925087 w 1323479"/>
                <a:gd name="connsiteY25" fmla="*/ 1170434 h 1323476"/>
                <a:gd name="connsiteX26" fmla="*/ 964332 w 1323479"/>
                <a:gd name="connsiteY26" fmla="*/ 1163050 h 1323476"/>
                <a:gd name="connsiteX27" fmla="*/ 1000283 w 1323479"/>
                <a:gd name="connsiteY27" fmla="*/ 1180438 h 1323476"/>
                <a:gd name="connsiteX28" fmla="*/ 1030843 w 1323479"/>
                <a:gd name="connsiteY28" fmla="*/ 1210997 h 1323476"/>
                <a:gd name="connsiteX29" fmla="*/ 1211005 w 1323479"/>
                <a:gd name="connsiteY29" fmla="*/ 1030833 h 1323476"/>
                <a:gd name="connsiteX30" fmla="*/ 1180445 w 1323479"/>
                <a:gd name="connsiteY30" fmla="*/ 1000274 h 1323476"/>
                <a:gd name="connsiteX31" fmla="*/ 1180445 w 1323479"/>
                <a:gd name="connsiteY31" fmla="*/ 1000282 h 1323476"/>
                <a:gd name="connsiteX32" fmla="*/ 1163058 w 1323479"/>
                <a:gd name="connsiteY32" fmla="*/ 964330 h 1323476"/>
                <a:gd name="connsiteX33" fmla="*/ 1170434 w 1323479"/>
                <a:gd name="connsiteY33" fmla="*/ 925077 h 1323476"/>
                <a:gd name="connsiteX34" fmla="*/ 1207803 w 1323479"/>
                <a:gd name="connsiteY34" fmla="*/ 835123 h 1323476"/>
                <a:gd name="connsiteX35" fmla="*/ 1230327 w 1323479"/>
                <a:gd name="connsiteY35" fmla="*/ 802228 h 1323476"/>
                <a:gd name="connsiteX36" fmla="*/ 1267970 w 1323479"/>
                <a:gd name="connsiteY36" fmla="*/ 789133 h 1323476"/>
                <a:gd name="connsiteX37" fmla="*/ 1310945 w 1323479"/>
                <a:gd name="connsiteY37" fmla="*/ 789133 h 1323476"/>
                <a:gd name="connsiteX38" fmla="*/ 1310945 w 1323479"/>
                <a:gd name="connsiteY38" fmla="*/ 534341 h 1323476"/>
                <a:gd name="connsiteX39" fmla="*/ 1267970 w 1323479"/>
                <a:gd name="connsiteY39" fmla="*/ 534341 h 1323476"/>
                <a:gd name="connsiteX40" fmla="*/ 1230319 w 1323479"/>
                <a:gd name="connsiteY40" fmla="*/ 521244 h 1323476"/>
                <a:gd name="connsiteX41" fmla="*/ 1207803 w 1323479"/>
                <a:gd name="connsiteY41" fmla="*/ 488349 h 1323476"/>
                <a:gd name="connsiteX42" fmla="*/ 1170434 w 1323479"/>
                <a:gd name="connsiteY42" fmla="*/ 398395 h 1323476"/>
                <a:gd name="connsiteX43" fmla="*/ 1163052 w 1323479"/>
                <a:gd name="connsiteY43" fmla="*/ 359142 h 1323476"/>
                <a:gd name="connsiteX44" fmla="*/ 1180445 w 1323479"/>
                <a:gd name="connsiteY44" fmla="*/ 323191 h 1323476"/>
                <a:gd name="connsiteX45" fmla="*/ 1211005 w 1323479"/>
                <a:gd name="connsiteY45" fmla="*/ 292631 h 1323476"/>
                <a:gd name="connsiteX46" fmla="*/ 1210997 w 1323479"/>
                <a:gd name="connsiteY46" fmla="*/ 292639 h 1323476"/>
                <a:gd name="connsiteX47" fmla="*/ 1030843 w 1323479"/>
                <a:gd name="connsiteY47" fmla="*/ 112477 h 1323476"/>
                <a:gd name="connsiteX48" fmla="*/ 1000283 w 1323479"/>
                <a:gd name="connsiteY48" fmla="*/ 143036 h 1323476"/>
                <a:gd name="connsiteX49" fmla="*/ 964332 w 1323479"/>
                <a:gd name="connsiteY49" fmla="*/ 160422 h 1323476"/>
                <a:gd name="connsiteX50" fmla="*/ 925087 w 1323479"/>
                <a:gd name="connsiteY50" fmla="*/ 153039 h 1323476"/>
                <a:gd name="connsiteX51" fmla="*/ 835125 w 1323479"/>
                <a:gd name="connsiteY51" fmla="*/ 115670 h 1323476"/>
                <a:gd name="connsiteX52" fmla="*/ 802230 w 1323479"/>
                <a:gd name="connsiteY52" fmla="*/ 93154 h 1323476"/>
                <a:gd name="connsiteX53" fmla="*/ 789133 w 1323479"/>
                <a:gd name="connsiteY53" fmla="*/ 55502 h 1323476"/>
                <a:gd name="connsiteX54" fmla="*/ 789133 w 1323479"/>
                <a:gd name="connsiteY54" fmla="*/ 12528 h 1323476"/>
                <a:gd name="connsiteX55" fmla="*/ 534341 w 1323479"/>
                <a:gd name="connsiteY55" fmla="*/ 12528 h 1323476"/>
                <a:gd name="connsiteX56" fmla="*/ 534341 w 1323479"/>
                <a:gd name="connsiteY56" fmla="*/ 55502 h 1323476"/>
                <a:gd name="connsiteX57" fmla="*/ 521238 w 1323479"/>
                <a:gd name="connsiteY57" fmla="*/ 93154 h 1323476"/>
                <a:gd name="connsiteX58" fmla="*/ 488351 w 1323479"/>
                <a:gd name="connsiteY58" fmla="*/ 115670 h 1323476"/>
                <a:gd name="connsiteX59" fmla="*/ 398389 w 1323479"/>
                <a:gd name="connsiteY59" fmla="*/ 153039 h 1323476"/>
                <a:gd name="connsiteX60" fmla="*/ 359144 w 1323479"/>
                <a:gd name="connsiteY60" fmla="*/ 160422 h 1323476"/>
                <a:gd name="connsiteX61" fmla="*/ 323192 w 1323479"/>
                <a:gd name="connsiteY61" fmla="*/ 143036 h 1323476"/>
                <a:gd name="connsiteX62" fmla="*/ 292631 w 1323479"/>
                <a:gd name="connsiteY62" fmla="*/ 112477 h 1323476"/>
                <a:gd name="connsiteX63" fmla="*/ 112477 w 1323479"/>
                <a:gd name="connsiteY63" fmla="*/ 292639 h 1323476"/>
                <a:gd name="connsiteX64" fmla="*/ 143036 w 1323479"/>
                <a:gd name="connsiteY64" fmla="*/ 323198 h 1323476"/>
                <a:gd name="connsiteX65" fmla="*/ 143030 w 1323479"/>
                <a:gd name="connsiteY65" fmla="*/ 323191 h 1323476"/>
                <a:gd name="connsiteX66" fmla="*/ 160416 w 1323479"/>
                <a:gd name="connsiteY66" fmla="*/ 359142 h 1323476"/>
                <a:gd name="connsiteX67" fmla="*/ 153040 w 1323479"/>
                <a:gd name="connsiteY67" fmla="*/ 398395 h 1323476"/>
                <a:gd name="connsiteX68" fmla="*/ 115671 w 1323479"/>
                <a:gd name="connsiteY68" fmla="*/ 488349 h 1323476"/>
                <a:gd name="connsiteX69" fmla="*/ 661723 w 1323479"/>
                <a:gd name="connsiteY69" fmla="*/ 257341 h 1323476"/>
                <a:gd name="connsiteX70" fmla="*/ 947670 w 1323479"/>
                <a:gd name="connsiteY70" fmla="*/ 375786 h 1323476"/>
                <a:gd name="connsiteX71" fmla="*/ 1066115 w 1323479"/>
                <a:gd name="connsiteY71" fmla="*/ 661733 h 1323476"/>
                <a:gd name="connsiteX72" fmla="*/ 947670 w 1323479"/>
                <a:gd name="connsiteY72" fmla="*/ 947680 h 1323476"/>
                <a:gd name="connsiteX73" fmla="*/ 661723 w 1323479"/>
                <a:gd name="connsiteY73" fmla="*/ 1066125 h 1323476"/>
                <a:gd name="connsiteX74" fmla="*/ 375776 w 1323479"/>
                <a:gd name="connsiteY74" fmla="*/ 947680 h 1323476"/>
                <a:gd name="connsiteX75" fmla="*/ 257331 w 1323479"/>
                <a:gd name="connsiteY75" fmla="*/ 661733 h 1323476"/>
                <a:gd name="connsiteX76" fmla="*/ 375776 w 1323479"/>
                <a:gd name="connsiteY76" fmla="*/ 375786 h 1323476"/>
                <a:gd name="connsiteX77" fmla="*/ 661723 w 1323479"/>
                <a:gd name="connsiteY77" fmla="*/ 257341 h 132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323479" h="1323476">
                  <a:moveTo>
                    <a:pt x="115671" y="488349"/>
                  </a:moveTo>
                  <a:cubicBezTo>
                    <a:pt x="111871" y="501439"/>
                    <a:pt x="103983" y="512966"/>
                    <a:pt x="93154" y="521244"/>
                  </a:cubicBezTo>
                  <a:cubicBezTo>
                    <a:pt x="82325" y="529516"/>
                    <a:pt x="69128" y="534110"/>
                    <a:pt x="55503" y="534341"/>
                  </a:cubicBezTo>
                  <a:lnTo>
                    <a:pt x="12529" y="534341"/>
                  </a:lnTo>
                  <a:cubicBezTo>
                    <a:pt x="-4176" y="618445"/>
                    <a:pt x="-4176" y="705013"/>
                    <a:pt x="12529" y="789133"/>
                  </a:cubicBezTo>
                  <a:lnTo>
                    <a:pt x="55503" y="789133"/>
                  </a:lnTo>
                  <a:cubicBezTo>
                    <a:pt x="69128" y="789362"/>
                    <a:pt x="82325" y="793950"/>
                    <a:pt x="93154" y="802228"/>
                  </a:cubicBezTo>
                  <a:cubicBezTo>
                    <a:pt x="103983" y="810508"/>
                    <a:pt x="111873" y="822035"/>
                    <a:pt x="115671" y="835123"/>
                  </a:cubicBezTo>
                  <a:cubicBezTo>
                    <a:pt x="125535" y="866119"/>
                    <a:pt x="138035" y="896218"/>
                    <a:pt x="153040" y="925077"/>
                  </a:cubicBezTo>
                  <a:cubicBezTo>
                    <a:pt x="159634" y="937034"/>
                    <a:pt x="162224" y="950788"/>
                    <a:pt x="160416" y="964330"/>
                  </a:cubicBezTo>
                  <a:cubicBezTo>
                    <a:pt x="158616" y="977865"/>
                    <a:pt x="152526" y="990462"/>
                    <a:pt x="143028" y="1000282"/>
                  </a:cubicBezTo>
                  <a:lnTo>
                    <a:pt x="112469" y="1030841"/>
                  </a:lnTo>
                  <a:lnTo>
                    <a:pt x="112477" y="1030833"/>
                  </a:lnTo>
                  <a:cubicBezTo>
                    <a:pt x="160361" y="1101939"/>
                    <a:pt x="221533" y="1163113"/>
                    <a:pt x="292631" y="1210997"/>
                  </a:cubicBezTo>
                  <a:lnTo>
                    <a:pt x="323190" y="1180438"/>
                  </a:lnTo>
                  <a:cubicBezTo>
                    <a:pt x="333009" y="1170948"/>
                    <a:pt x="345609" y="1164858"/>
                    <a:pt x="359142" y="1163050"/>
                  </a:cubicBezTo>
                  <a:cubicBezTo>
                    <a:pt x="372676" y="1161250"/>
                    <a:pt x="386430" y="1163840"/>
                    <a:pt x="398387" y="1170434"/>
                  </a:cubicBezTo>
                  <a:cubicBezTo>
                    <a:pt x="427254" y="1185437"/>
                    <a:pt x="457345" y="1197937"/>
                    <a:pt x="488349" y="1207803"/>
                  </a:cubicBezTo>
                  <a:cubicBezTo>
                    <a:pt x="501439" y="1211601"/>
                    <a:pt x="512966" y="1219491"/>
                    <a:pt x="521244" y="1230320"/>
                  </a:cubicBezTo>
                  <a:cubicBezTo>
                    <a:pt x="529516" y="1241148"/>
                    <a:pt x="534112" y="1254346"/>
                    <a:pt x="534341" y="1267971"/>
                  </a:cubicBezTo>
                  <a:lnTo>
                    <a:pt x="534341" y="1310937"/>
                  </a:lnTo>
                  <a:cubicBezTo>
                    <a:pt x="618445" y="1327656"/>
                    <a:pt x="705021" y="1327656"/>
                    <a:pt x="789133" y="1310937"/>
                  </a:cubicBezTo>
                  <a:lnTo>
                    <a:pt x="789133" y="1267971"/>
                  </a:lnTo>
                  <a:cubicBezTo>
                    <a:pt x="789362" y="1254346"/>
                    <a:pt x="793958" y="1241148"/>
                    <a:pt x="802238" y="1230320"/>
                  </a:cubicBezTo>
                  <a:cubicBezTo>
                    <a:pt x="810510" y="1219489"/>
                    <a:pt x="822037" y="1211601"/>
                    <a:pt x="835125" y="1207803"/>
                  </a:cubicBezTo>
                  <a:cubicBezTo>
                    <a:pt x="866127" y="1197939"/>
                    <a:pt x="896228" y="1185439"/>
                    <a:pt x="925087" y="1170434"/>
                  </a:cubicBezTo>
                  <a:cubicBezTo>
                    <a:pt x="937041" y="1163840"/>
                    <a:pt x="950797" y="1161250"/>
                    <a:pt x="964332" y="1163050"/>
                  </a:cubicBezTo>
                  <a:cubicBezTo>
                    <a:pt x="977865" y="1164858"/>
                    <a:pt x="990464" y="1170948"/>
                    <a:pt x="1000283" y="1180438"/>
                  </a:cubicBezTo>
                  <a:lnTo>
                    <a:pt x="1030843" y="1210997"/>
                  </a:lnTo>
                  <a:cubicBezTo>
                    <a:pt x="1101941" y="1163113"/>
                    <a:pt x="1163121" y="1101939"/>
                    <a:pt x="1211005" y="1030833"/>
                  </a:cubicBezTo>
                  <a:lnTo>
                    <a:pt x="1180445" y="1000274"/>
                  </a:lnTo>
                  <a:lnTo>
                    <a:pt x="1180445" y="1000282"/>
                  </a:lnTo>
                  <a:cubicBezTo>
                    <a:pt x="1170956" y="990464"/>
                    <a:pt x="1164860" y="977863"/>
                    <a:pt x="1163058" y="964330"/>
                  </a:cubicBezTo>
                  <a:cubicBezTo>
                    <a:pt x="1161260" y="950790"/>
                    <a:pt x="1163840" y="937034"/>
                    <a:pt x="1170434" y="925077"/>
                  </a:cubicBezTo>
                  <a:cubicBezTo>
                    <a:pt x="1185445" y="896218"/>
                    <a:pt x="1197944" y="866119"/>
                    <a:pt x="1207803" y="835123"/>
                  </a:cubicBezTo>
                  <a:cubicBezTo>
                    <a:pt x="1211603" y="822035"/>
                    <a:pt x="1219498" y="810506"/>
                    <a:pt x="1230327" y="802228"/>
                  </a:cubicBezTo>
                  <a:cubicBezTo>
                    <a:pt x="1241150" y="793950"/>
                    <a:pt x="1254346" y="789362"/>
                    <a:pt x="1267970" y="789133"/>
                  </a:cubicBezTo>
                  <a:lnTo>
                    <a:pt x="1310945" y="789133"/>
                  </a:lnTo>
                  <a:cubicBezTo>
                    <a:pt x="1327658" y="705023"/>
                    <a:pt x="1327658" y="618453"/>
                    <a:pt x="1310945" y="534341"/>
                  </a:cubicBezTo>
                  <a:lnTo>
                    <a:pt x="1267970" y="534341"/>
                  </a:lnTo>
                  <a:cubicBezTo>
                    <a:pt x="1254346" y="534112"/>
                    <a:pt x="1241148" y="529516"/>
                    <a:pt x="1230319" y="521244"/>
                  </a:cubicBezTo>
                  <a:cubicBezTo>
                    <a:pt x="1219490" y="512964"/>
                    <a:pt x="1211601" y="501437"/>
                    <a:pt x="1207803" y="488349"/>
                  </a:cubicBezTo>
                  <a:cubicBezTo>
                    <a:pt x="1197938" y="457347"/>
                    <a:pt x="1185439" y="427254"/>
                    <a:pt x="1170434" y="398395"/>
                  </a:cubicBezTo>
                  <a:cubicBezTo>
                    <a:pt x="1163840" y="386439"/>
                    <a:pt x="1161252" y="372676"/>
                    <a:pt x="1163052" y="359142"/>
                  </a:cubicBezTo>
                  <a:cubicBezTo>
                    <a:pt x="1164858" y="345609"/>
                    <a:pt x="1170948" y="333010"/>
                    <a:pt x="1180445" y="323191"/>
                  </a:cubicBezTo>
                  <a:lnTo>
                    <a:pt x="1211005" y="292631"/>
                  </a:lnTo>
                  <a:lnTo>
                    <a:pt x="1210997" y="292639"/>
                  </a:lnTo>
                  <a:cubicBezTo>
                    <a:pt x="1163113" y="221533"/>
                    <a:pt x="1101941" y="160361"/>
                    <a:pt x="1030843" y="112477"/>
                  </a:cubicBezTo>
                  <a:lnTo>
                    <a:pt x="1000283" y="143036"/>
                  </a:lnTo>
                  <a:cubicBezTo>
                    <a:pt x="990464" y="152526"/>
                    <a:pt x="977865" y="158615"/>
                    <a:pt x="964332" y="160422"/>
                  </a:cubicBezTo>
                  <a:cubicBezTo>
                    <a:pt x="950797" y="162222"/>
                    <a:pt x="937043" y="159634"/>
                    <a:pt x="925087" y="153039"/>
                  </a:cubicBezTo>
                  <a:cubicBezTo>
                    <a:pt x="896220" y="138035"/>
                    <a:pt x="866129" y="125536"/>
                    <a:pt x="835125" y="115670"/>
                  </a:cubicBezTo>
                  <a:cubicBezTo>
                    <a:pt x="822035" y="111871"/>
                    <a:pt x="810508" y="103983"/>
                    <a:pt x="802230" y="93154"/>
                  </a:cubicBezTo>
                  <a:cubicBezTo>
                    <a:pt x="793958" y="82324"/>
                    <a:pt x="789362" y="69127"/>
                    <a:pt x="789133" y="55502"/>
                  </a:cubicBezTo>
                  <a:lnTo>
                    <a:pt x="789133" y="12528"/>
                  </a:lnTo>
                  <a:cubicBezTo>
                    <a:pt x="705029" y="-4176"/>
                    <a:pt x="618453" y="-4176"/>
                    <a:pt x="534341" y="12528"/>
                  </a:cubicBezTo>
                  <a:lnTo>
                    <a:pt x="534341" y="55502"/>
                  </a:lnTo>
                  <a:cubicBezTo>
                    <a:pt x="534112" y="69128"/>
                    <a:pt x="529516" y="82325"/>
                    <a:pt x="521238" y="93154"/>
                  </a:cubicBezTo>
                  <a:cubicBezTo>
                    <a:pt x="512966" y="103983"/>
                    <a:pt x="501437" y="111872"/>
                    <a:pt x="488351" y="115670"/>
                  </a:cubicBezTo>
                  <a:cubicBezTo>
                    <a:pt x="457347" y="125535"/>
                    <a:pt x="427246" y="138034"/>
                    <a:pt x="398389" y="153039"/>
                  </a:cubicBezTo>
                  <a:cubicBezTo>
                    <a:pt x="386432" y="159634"/>
                    <a:pt x="372676" y="162222"/>
                    <a:pt x="359144" y="160422"/>
                  </a:cubicBezTo>
                  <a:cubicBezTo>
                    <a:pt x="345609" y="158615"/>
                    <a:pt x="333011" y="152526"/>
                    <a:pt x="323192" y="143036"/>
                  </a:cubicBezTo>
                  <a:lnTo>
                    <a:pt x="292631" y="112477"/>
                  </a:lnTo>
                  <a:cubicBezTo>
                    <a:pt x="221533" y="160361"/>
                    <a:pt x="160361" y="221533"/>
                    <a:pt x="112477" y="292639"/>
                  </a:cubicBezTo>
                  <a:lnTo>
                    <a:pt x="143036" y="323198"/>
                  </a:lnTo>
                  <a:lnTo>
                    <a:pt x="143030" y="323191"/>
                  </a:lnTo>
                  <a:cubicBezTo>
                    <a:pt x="152526" y="333010"/>
                    <a:pt x="158616" y="345609"/>
                    <a:pt x="160416" y="359142"/>
                  </a:cubicBezTo>
                  <a:cubicBezTo>
                    <a:pt x="162224" y="372674"/>
                    <a:pt x="159634" y="386439"/>
                    <a:pt x="153040" y="398395"/>
                  </a:cubicBezTo>
                  <a:cubicBezTo>
                    <a:pt x="138037" y="427254"/>
                    <a:pt x="125537" y="457345"/>
                    <a:pt x="115671" y="488349"/>
                  </a:cubicBezTo>
                  <a:close/>
                  <a:moveTo>
                    <a:pt x="661723" y="257341"/>
                  </a:moveTo>
                  <a:cubicBezTo>
                    <a:pt x="768971" y="257341"/>
                    <a:pt x="871831" y="299947"/>
                    <a:pt x="947670" y="375786"/>
                  </a:cubicBezTo>
                  <a:cubicBezTo>
                    <a:pt x="1023510" y="451626"/>
                    <a:pt x="1066115" y="554485"/>
                    <a:pt x="1066115" y="661733"/>
                  </a:cubicBezTo>
                  <a:cubicBezTo>
                    <a:pt x="1066115" y="768981"/>
                    <a:pt x="1023510" y="871841"/>
                    <a:pt x="947670" y="947680"/>
                  </a:cubicBezTo>
                  <a:cubicBezTo>
                    <a:pt x="871831" y="1023520"/>
                    <a:pt x="768971" y="1066125"/>
                    <a:pt x="661723" y="1066125"/>
                  </a:cubicBezTo>
                  <a:cubicBezTo>
                    <a:pt x="554475" y="1066125"/>
                    <a:pt x="451616" y="1023520"/>
                    <a:pt x="375776" y="947680"/>
                  </a:cubicBezTo>
                  <a:cubicBezTo>
                    <a:pt x="299937" y="871841"/>
                    <a:pt x="257331" y="768981"/>
                    <a:pt x="257331" y="661733"/>
                  </a:cubicBezTo>
                  <a:cubicBezTo>
                    <a:pt x="257331" y="554485"/>
                    <a:pt x="299937" y="451626"/>
                    <a:pt x="375776" y="375786"/>
                  </a:cubicBezTo>
                  <a:cubicBezTo>
                    <a:pt x="451616" y="299947"/>
                    <a:pt x="554475" y="257341"/>
                    <a:pt x="661723" y="257341"/>
                  </a:cubicBezTo>
                  <a:close/>
                </a:path>
              </a:pathLst>
            </a:custGeom>
            <a:solidFill>
              <a:schemeClr val="accent3"/>
            </a:solidFill>
            <a:ln w="1961" cap="flat">
              <a:noFill/>
              <a:prstDash val="solid"/>
              <a:miter/>
            </a:ln>
          </p:spPr>
          <p:txBody>
            <a:bodyPr rtlCol="0" anchor="ctr"/>
            <a:lstStyle/>
            <a:p>
              <a:endParaRPr lang="en-GB" dirty="0">
                <a:latin typeface="Poppins" panose="00000500000000000000" pitchFamily="2" charset="0"/>
              </a:endParaRPr>
            </a:p>
          </p:txBody>
        </p:sp>
        <p:pic>
          <p:nvPicPr>
            <p:cNvPr id="46" name="Graphic 45">
              <a:extLst>
                <a:ext uri="{FF2B5EF4-FFF2-40B4-BE49-F238E27FC236}">
                  <a16:creationId xmlns:a16="http://schemas.microsoft.com/office/drawing/2014/main" id="{E137F39E-AF0B-66B9-A464-10F5B76149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61486" y="3418840"/>
              <a:ext cx="802456" cy="802456"/>
            </a:xfrm>
            <a:prstGeom prst="rect">
              <a:avLst/>
            </a:prstGeom>
          </p:spPr>
        </p:pic>
      </p:grpSp>
      <p:grpSp>
        <p:nvGrpSpPr>
          <p:cNvPr id="50" name="Group 49">
            <a:extLst>
              <a:ext uri="{FF2B5EF4-FFF2-40B4-BE49-F238E27FC236}">
                <a16:creationId xmlns:a16="http://schemas.microsoft.com/office/drawing/2014/main" id="{41C13AF6-82E4-5160-6E2A-56F5C34101BF}"/>
              </a:ext>
            </a:extLst>
          </p:cNvPr>
          <p:cNvGrpSpPr/>
          <p:nvPr/>
        </p:nvGrpSpPr>
        <p:grpSpPr>
          <a:xfrm>
            <a:off x="7543246" y="2986507"/>
            <a:ext cx="1405549" cy="1405546"/>
            <a:chOff x="2558347" y="2941314"/>
            <a:chExt cx="1808735" cy="1808731"/>
          </a:xfrm>
        </p:grpSpPr>
        <p:sp>
          <p:nvSpPr>
            <p:cNvPr id="51" name="Freeform: Shape 50">
              <a:extLst>
                <a:ext uri="{FF2B5EF4-FFF2-40B4-BE49-F238E27FC236}">
                  <a16:creationId xmlns:a16="http://schemas.microsoft.com/office/drawing/2014/main" id="{2E586E5E-540D-F6A5-CAA3-B117AAAC3518}"/>
                </a:ext>
              </a:extLst>
            </p:cNvPr>
            <p:cNvSpPr/>
            <p:nvPr/>
          </p:nvSpPr>
          <p:spPr>
            <a:xfrm>
              <a:off x="2558347" y="2941314"/>
              <a:ext cx="1808735" cy="1808731"/>
            </a:xfrm>
            <a:custGeom>
              <a:avLst/>
              <a:gdLst>
                <a:gd name="connsiteX0" fmla="*/ 115671 w 1323479"/>
                <a:gd name="connsiteY0" fmla="*/ 488349 h 1323476"/>
                <a:gd name="connsiteX1" fmla="*/ 93154 w 1323479"/>
                <a:gd name="connsiteY1" fmla="*/ 521244 h 1323476"/>
                <a:gd name="connsiteX2" fmla="*/ 55503 w 1323479"/>
                <a:gd name="connsiteY2" fmla="*/ 534341 h 1323476"/>
                <a:gd name="connsiteX3" fmla="*/ 12529 w 1323479"/>
                <a:gd name="connsiteY3" fmla="*/ 534341 h 1323476"/>
                <a:gd name="connsiteX4" fmla="*/ 12529 w 1323479"/>
                <a:gd name="connsiteY4" fmla="*/ 789133 h 1323476"/>
                <a:gd name="connsiteX5" fmla="*/ 55503 w 1323479"/>
                <a:gd name="connsiteY5" fmla="*/ 789133 h 1323476"/>
                <a:gd name="connsiteX6" fmla="*/ 93154 w 1323479"/>
                <a:gd name="connsiteY6" fmla="*/ 802228 h 1323476"/>
                <a:gd name="connsiteX7" fmla="*/ 115671 w 1323479"/>
                <a:gd name="connsiteY7" fmla="*/ 835123 h 1323476"/>
                <a:gd name="connsiteX8" fmla="*/ 153040 w 1323479"/>
                <a:gd name="connsiteY8" fmla="*/ 925077 h 1323476"/>
                <a:gd name="connsiteX9" fmla="*/ 160416 w 1323479"/>
                <a:gd name="connsiteY9" fmla="*/ 964330 h 1323476"/>
                <a:gd name="connsiteX10" fmla="*/ 143028 w 1323479"/>
                <a:gd name="connsiteY10" fmla="*/ 1000282 h 1323476"/>
                <a:gd name="connsiteX11" fmla="*/ 112469 w 1323479"/>
                <a:gd name="connsiteY11" fmla="*/ 1030841 h 1323476"/>
                <a:gd name="connsiteX12" fmla="*/ 112477 w 1323479"/>
                <a:gd name="connsiteY12" fmla="*/ 1030833 h 1323476"/>
                <a:gd name="connsiteX13" fmla="*/ 292631 w 1323479"/>
                <a:gd name="connsiteY13" fmla="*/ 1210997 h 1323476"/>
                <a:gd name="connsiteX14" fmla="*/ 323190 w 1323479"/>
                <a:gd name="connsiteY14" fmla="*/ 1180438 h 1323476"/>
                <a:gd name="connsiteX15" fmla="*/ 359142 w 1323479"/>
                <a:gd name="connsiteY15" fmla="*/ 1163050 h 1323476"/>
                <a:gd name="connsiteX16" fmla="*/ 398387 w 1323479"/>
                <a:gd name="connsiteY16" fmla="*/ 1170434 h 1323476"/>
                <a:gd name="connsiteX17" fmla="*/ 488349 w 1323479"/>
                <a:gd name="connsiteY17" fmla="*/ 1207803 h 1323476"/>
                <a:gd name="connsiteX18" fmla="*/ 521244 w 1323479"/>
                <a:gd name="connsiteY18" fmla="*/ 1230320 h 1323476"/>
                <a:gd name="connsiteX19" fmla="*/ 534341 w 1323479"/>
                <a:gd name="connsiteY19" fmla="*/ 1267971 h 1323476"/>
                <a:gd name="connsiteX20" fmla="*/ 534341 w 1323479"/>
                <a:gd name="connsiteY20" fmla="*/ 1310937 h 1323476"/>
                <a:gd name="connsiteX21" fmla="*/ 789133 w 1323479"/>
                <a:gd name="connsiteY21" fmla="*/ 1310937 h 1323476"/>
                <a:gd name="connsiteX22" fmla="*/ 789133 w 1323479"/>
                <a:gd name="connsiteY22" fmla="*/ 1267971 h 1323476"/>
                <a:gd name="connsiteX23" fmla="*/ 802238 w 1323479"/>
                <a:gd name="connsiteY23" fmla="*/ 1230320 h 1323476"/>
                <a:gd name="connsiteX24" fmla="*/ 835125 w 1323479"/>
                <a:gd name="connsiteY24" fmla="*/ 1207803 h 1323476"/>
                <a:gd name="connsiteX25" fmla="*/ 925087 w 1323479"/>
                <a:gd name="connsiteY25" fmla="*/ 1170434 h 1323476"/>
                <a:gd name="connsiteX26" fmla="*/ 964332 w 1323479"/>
                <a:gd name="connsiteY26" fmla="*/ 1163050 h 1323476"/>
                <a:gd name="connsiteX27" fmla="*/ 1000283 w 1323479"/>
                <a:gd name="connsiteY27" fmla="*/ 1180438 h 1323476"/>
                <a:gd name="connsiteX28" fmla="*/ 1030843 w 1323479"/>
                <a:gd name="connsiteY28" fmla="*/ 1210997 h 1323476"/>
                <a:gd name="connsiteX29" fmla="*/ 1211005 w 1323479"/>
                <a:gd name="connsiteY29" fmla="*/ 1030833 h 1323476"/>
                <a:gd name="connsiteX30" fmla="*/ 1180445 w 1323479"/>
                <a:gd name="connsiteY30" fmla="*/ 1000274 h 1323476"/>
                <a:gd name="connsiteX31" fmla="*/ 1180445 w 1323479"/>
                <a:gd name="connsiteY31" fmla="*/ 1000282 h 1323476"/>
                <a:gd name="connsiteX32" fmla="*/ 1163058 w 1323479"/>
                <a:gd name="connsiteY32" fmla="*/ 964330 h 1323476"/>
                <a:gd name="connsiteX33" fmla="*/ 1170434 w 1323479"/>
                <a:gd name="connsiteY33" fmla="*/ 925077 h 1323476"/>
                <a:gd name="connsiteX34" fmla="*/ 1207803 w 1323479"/>
                <a:gd name="connsiteY34" fmla="*/ 835123 h 1323476"/>
                <a:gd name="connsiteX35" fmla="*/ 1230327 w 1323479"/>
                <a:gd name="connsiteY35" fmla="*/ 802228 h 1323476"/>
                <a:gd name="connsiteX36" fmla="*/ 1267970 w 1323479"/>
                <a:gd name="connsiteY36" fmla="*/ 789133 h 1323476"/>
                <a:gd name="connsiteX37" fmla="*/ 1310945 w 1323479"/>
                <a:gd name="connsiteY37" fmla="*/ 789133 h 1323476"/>
                <a:gd name="connsiteX38" fmla="*/ 1310945 w 1323479"/>
                <a:gd name="connsiteY38" fmla="*/ 534341 h 1323476"/>
                <a:gd name="connsiteX39" fmla="*/ 1267970 w 1323479"/>
                <a:gd name="connsiteY39" fmla="*/ 534341 h 1323476"/>
                <a:gd name="connsiteX40" fmla="*/ 1230319 w 1323479"/>
                <a:gd name="connsiteY40" fmla="*/ 521244 h 1323476"/>
                <a:gd name="connsiteX41" fmla="*/ 1207803 w 1323479"/>
                <a:gd name="connsiteY41" fmla="*/ 488349 h 1323476"/>
                <a:gd name="connsiteX42" fmla="*/ 1170434 w 1323479"/>
                <a:gd name="connsiteY42" fmla="*/ 398395 h 1323476"/>
                <a:gd name="connsiteX43" fmla="*/ 1163052 w 1323479"/>
                <a:gd name="connsiteY43" fmla="*/ 359142 h 1323476"/>
                <a:gd name="connsiteX44" fmla="*/ 1180445 w 1323479"/>
                <a:gd name="connsiteY44" fmla="*/ 323191 h 1323476"/>
                <a:gd name="connsiteX45" fmla="*/ 1211005 w 1323479"/>
                <a:gd name="connsiteY45" fmla="*/ 292631 h 1323476"/>
                <a:gd name="connsiteX46" fmla="*/ 1210997 w 1323479"/>
                <a:gd name="connsiteY46" fmla="*/ 292639 h 1323476"/>
                <a:gd name="connsiteX47" fmla="*/ 1030843 w 1323479"/>
                <a:gd name="connsiteY47" fmla="*/ 112477 h 1323476"/>
                <a:gd name="connsiteX48" fmla="*/ 1000283 w 1323479"/>
                <a:gd name="connsiteY48" fmla="*/ 143036 h 1323476"/>
                <a:gd name="connsiteX49" fmla="*/ 964332 w 1323479"/>
                <a:gd name="connsiteY49" fmla="*/ 160422 h 1323476"/>
                <a:gd name="connsiteX50" fmla="*/ 925087 w 1323479"/>
                <a:gd name="connsiteY50" fmla="*/ 153039 h 1323476"/>
                <a:gd name="connsiteX51" fmla="*/ 835125 w 1323479"/>
                <a:gd name="connsiteY51" fmla="*/ 115670 h 1323476"/>
                <a:gd name="connsiteX52" fmla="*/ 802230 w 1323479"/>
                <a:gd name="connsiteY52" fmla="*/ 93154 h 1323476"/>
                <a:gd name="connsiteX53" fmla="*/ 789133 w 1323479"/>
                <a:gd name="connsiteY53" fmla="*/ 55502 h 1323476"/>
                <a:gd name="connsiteX54" fmla="*/ 789133 w 1323479"/>
                <a:gd name="connsiteY54" fmla="*/ 12528 h 1323476"/>
                <a:gd name="connsiteX55" fmla="*/ 534341 w 1323479"/>
                <a:gd name="connsiteY55" fmla="*/ 12528 h 1323476"/>
                <a:gd name="connsiteX56" fmla="*/ 534341 w 1323479"/>
                <a:gd name="connsiteY56" fmla="*/ 55502 h 1323476"/>
                <a:gd name="connsiteX57" fmla="*/ 521238 w 1323479"/>
                <a:gd name="connsiteY57" fmla="*/ 93154 h 1323476"/>
                <a:gd name="connsiteX58" fmla="*/ 488351 w 1323479"/>
                <a:gd name="connsiteY58" fmla="*/ 115670 h 1323476"/>
                <a:gd name="connsiteX59" fmla="*/ 398389 w 1323479"/>
                <a:gd name="connsiteY59" fmla="*/ 153039 h 1323476"/>
                <a:gd name="connsiteX60" fmla="*/ 359144 w 1323479"/>
                <a:gd name="connsiteY60" fmla="*/ 160422 h 1323476"/>
                <a:gd name="connsiteX61" fmla="*/ 323192 w 1323479"/>
                <a:gd name="connsiteY61" fmla="*/ 143036 h 1323476"/>
                <a:gd name="connsiteX62" fmla="*/ 292631 w 1323479"/>
                <a:gd name="connsiteY62" fmla="*/ 112477 h 1323476"/>
                <a:gd name="connsiteX63" fmla="*/ 112477 w 1323479"/>
                <a:gd name="connsiteY63" fmla="*/ 292639 h 1323476"/>
                <a:gd name="connsiteX64" fmla="*/ 143036 w 1323479"/>
                <a:gd name="connsiteY64" fmla="*/ 323198 h 1323476"/>
                <a:gd name="connsiteX65" fmla="*/ 143030 w 1323479"/>
                <a:gd name="connsiteY65" fmla="*/ 323191 h 1323476"/>
                <a:gd name="connsiteX66" fmla="*/ 160416 w 1323479"/>
                <a:gd name="connsiteY66" fmla="*/ 359142 h 1323476"/>
                <a:gd name="connsiteX67" fmla="*/ 153040 w 1323479"/>
                <a:gd name="connsiteY67" fmla="*/ 398395 h 1323476"/>
                <a:gd name="connsiteX68" fmla="*/ 115671 w 1323479"/>
                <a:gd name="connsiteY68" fmla="*/ 488349 h 1323476"/>
                <a:gd name="connsiteX69" fmla="*/ 661723 w 1323479"/>
                <a:gd name="connsiteY69" fmla="*/ 257341 h 1323476"/>
                <a:gd name="connsiteX70" fmla="*/ 947670 w 1323479"/>
                <a:gd name="connsiteY70" fmla="*/ 375786 h 1323476"/>
                <a:gd name="connsiteX71" fmla="*/ 1066115 w 1323479"/>
                <a:gd name="connsiteY71" fmla="*/ 661733 h 1323476"/>
                <a:gd name="connsiteX72" fmla="*/ 947670 w 1323479"/>
                <a:gd name="connsiteY72" fmla="*/ 947680 h 1323476"/>
                <a:gd name="connsiteX73" fmla="*/ 661723 w 1323479"/>
                <a:gd name="connsiteY73" fmla="*/ 1066125 h 1323476"/>
                <a:gd name="connsiteX74" fmla="*/ 375776 w 1323479"/>
                <a:gd name="connsiteY74" fmla="*/ 947680 h 1323476"/>
                <a:gd name="connsiteX75" fmla="*/ 257331 w 1323479"/>
                <a:gd name="connsiteY75" fmla="*/ 661733 h 1323476"/>
                <a:gd name="connsiteX76" fmla="*/ 375776 w 1323479"/>
                <a:gd name="connsiteY76" fmla="*/ 375786 h 1323476"/>
                <a:gd name="connsiteX77" fmla="*/ 661723 w 1323479"/>
                <a:gd name="connsiteY77" fmla="*/ 257341 h 132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323479" h="1323476">
                  <a:moveTo>
                    <a:pt x="115671" y="488349"/>
                  </a:moveTo>
                  <a:cubicBezTo>
                    <a:pt x="111871" y="501439"/>
                    <a:pt x="103983" y="512966"/>
                    <a:pt x="93154" y="521244"/>
                  </a:cubicBezTo>
                  <a:cubicBezTo>
                    <a:pt x="82325" y="529516"/>
                    <a:pt x="69128" y="534110"/>
                    <a:pt x="55503" y="534341"/>
                  </a:cubicBezTo>
                  <a:lnTo>
                    <a:pt x="12529" y="534341"/>
                  </a:lnTo>
                  <a:cubicBezTo>
                    <a:pt x="-4176" y="618445"/>
                    <a:pt x="-4176" y="705013"/>
                    <a:pt x="12529" y="789133"/>
                  </a:cubicBezTo>
                  <a:lnTo>
                    <a:pt x="55503" y="789133"/>
                  </a:lnTo>
                  <a:cubicBezTo>
                    <a:pt x="69128" y="789362"/>
                    <a:pt x="82325" y="793950"/>
                    <a:pt x="93154" y="802228"/>
                  </a:cubicBezTo>
                  <a:cubicBezTo>
                    <a:pt x="103983" y="810508"/>
                    <a:pt x="111873" y="822035"/>
                    <a:pt x="115671" y="835123"/>
                  </a:cubicBezTo>
                  <a:cubicBezTo>
                    <a:pt x="125535" y="866119"/>
                    <a:pt x="138035" y="896218"/>
                    <a:pt x="153040" y="925077"/>
                  </a:cubicBezTo>
                  <a:cubicBezTo>
                    <a:pt x="159634" y="937034"/>
                    <a:pt x="162224" y="950788"/>
                    <a:pt x="160416" y="964330"/>
                  </a:cubicBezTo>
                  <a:cubicBezTo>
                    <a:pt x="158616" y="977865"/>
                    <a:pt x="152526" y="990462"/>
                    <a:pt x="143028" y="1000282"/>
                  </a:cubicBezTo>
                  <a:lnTo>
                    <a:pt x="112469" y="1030841"/>
                  </a:lnTo>
                  <a:lnTo>
                    <a:pt x="112477" y="1030833"/>
                  </a:lnTo>
                  <a:cubicBezTo>
                    <a:pt x="160361" y="1101939"/>
                    <a:pt x="221533" y="1163113"/>
                    <a:pt x="292631" y="1210997"/>
                  </a:cubicBezTo>
                  <a:lnTo>
                    <a:pt x="323190" y="1180438"/>
                  </a:lnTo>
                  <a:cubicBezTo>
                    <a:pt x="333009" y="1170948"/>
                    <a:pt x="345609" y="1164858"/>
                    <a:pt x="359142" y="1163050"/>
                  </a:cubicBezTo>
                  <a:cubicBezTo>
                    <a:pt x="372676" y="1161250"/>
                    <a:pt x="386430" y="1163840"/>
                    <a:pt x="398387" y="1170434"/>
                  </a:cubicBezTo>
                  <a:cubicBezTo>
                    <a:pt x="427254" y="1185437"/>
                    <a:pt x="457345" y="1197937"/>
                    <a:pt x="488349" y="1207803"/>
                  </a:cubicBezTo>
                  <a:cubicBezTo>
                    <a:pt x="501439" y="1211601"/>
                    <a:pt x="512966" y="1219491"/>
                    <a:pt x="521244" y="1230320"/>
                  </a:cubicBezTo>
                  <a:cubicBezTo>
                    <a:pt x="529516" y="1241148"/>
                    <a:pt x="534112" y="1254346"/>
                    <a:pt x="534341" y="1267971"/>
                  </a:cubicBezTo>
                  <a:lnTo>
                    <a:pt x="534341" y="1310937"/>
                  </a:lnTo>
                  <a:cubicBezTo>
                    <a:pt x="618445" y="1327656"/>
                    <a:pt x="705021" y="1327656"/>
                    <a:pt x="789133" y="1310937"/>
                  </a:cubicBezTo>
                  <a:lnTo>
                    <a:pt x="789133" y="1267971"/>
                  </a:lnTo>
                  <a:cubicBezTo>
                    <a:pt x="789362" y="1254346"/>
                    <a:pt x="793958" y="1241148"/>
                    <a:pt x="802238" y="1230320"/>
                  </a:cubicBezTo>
                  <a:cubicBezTo>
                    <a:pt x="810510" y="1219489"/>
                    <a:pt x="822037" y="1211601"/>
                    <a:pt x="835125" y="1207803"/>
                  </a:cubicBezTo>
                  <a:cubicBezTo>
                    <a:pt x="866127" y="1197939"/>
                    <a:pt x="896228" y="1185439"/>
                    <a:pt x="925087" y="1170434"/>
                  </a:cubicBezTo>
                  <a:cubicBezTo>
                    <a:pt x="937041" y="1163840"/>
                    <a:pt x="950797" y="1161250"/>
                    <a:pt x="964332" y="1163050"/>
                  </a:cubicBezTo>
                  <a:cubicBezTo>
                    <a:pt x="977865" y="1164858"/>
                    <a:pt x="990464" y="1170948"/>
                    <a:pt x="1000283" y="1180438"/>
                  </a:cubicBezTo>
                  <a:lnTo>
                    <a:pt x="1030843" y="1210997"/>
                  </a:lnTo>
                  <a:cubicBezTo>
                    <a:pt x="1101941" y="1163113"/>
                    <a:pt x="1163121" y="1101939"/>
                    <a:pt x="1211005" y="1030833"/>
                  </a:cubicBezTo>
                  <a:lnTo>
                    <a:pt x="1180445" y="1000274"/>
                  </a:lnTo>
                  <a:lnTo>
                    <a:pt x="1180445" y="1000282"/>
                  </a:lnTo>
                  <a:cubicBezTo>
                    <a:pt x="1170956" y="990464"/>
                    <a:pt x="1164860" y="977863"/>
                    <a:pt x="1163058" y="964330"/>
                  </a:cubicBezTo>
                  <a:cubicBezTo>
                    <a:pt x="1161260" y="950790"/>
                    <a:pt x="1163840" y="937034"/>
                    <a:pt x="1170434" y="925077"/>
                  </a:cubicBezTo>
                  <a:cubicBezTo>
                    <a:pt x="1185445" y="896218"/>
                    <a:pt x="1197944" y="866119"/>
                    <a:pt x="1207803" y="835123"/>
                  </a:cubicBezTo>
                  <a:cubicBezTo>
                    <a:pt x="1211603" y="822035"/>
                    <a:pt x="1219498" y="810506"/>
                    <a:pt x="1230327" y="802228"/>
                  </a:cubicBezTo>
                  <a:cubicBezTo>
                    <a:pt x="1241150" y="793950"/>
                    <a:pt x="1254346" y="789362"/>
                    <a:pt x="1267970" y="789133"/>
                  </a:cubicBezTo>
                  <a:lnTo>
                    <a:pt x="1310945" y="789133"/>
                  </a:lnTo>
                  <a:cubicBezTo>
                    <a:pt x="1327658" y="705023"/>
                    <a:pt x="1327658" y="618453"/>
                    <a:pt x="1310945" y="534341"/>
                  </a:cubicBezTo>
                  <a:lnTo>
                    <a:pt x="1267970" y="534341"/>
                  </a:lnTo>
                  <a:cubicBezTo>
                    <a:pt x="1254346" y="534112"/>
                    <a:pt x="1241148" y="529516"/>
                    <a:pt x="1230319" y="521244"/>
                  </a:cubicBezTo>
                  <a:cubicBezTo>
                    <a:pt x="1219490" y="512964"/>
                    <a:pt x="1211601" y="501437"/>
                    <a:pt x="1207803" y="488349"/>
                  </a:cubicBezTo>
                  <a:cubicBezTo>
                    <a:pt x="1197938" y="457347"/>
                    <a:pt x="1185439" y="427254"/>
                    <a:pt x="1170434" y="398395"/>
                  </a:cubicBezTo>
                  <a:cubicBezTo>
                    <a:pt x="1163840" y="386439"/>
                    <a:pt x="1161252" y="372676"/>
                    <a:pt x="1163052" y="359142"/>
                  </a:cubicBezTo>
                  <a:cubicBezTo>
                    <a:pt x="1164858" y="345609"/>
                    <a:pt x="1170948" y="333010"/>
                    <a:pt x="1180445" y="323191"/>
                  </a:cubicBezTo>
                  <a:lnTo>
                    <a:pt x="1211005" y="292631"/>
                  </a:lnTo>
                  <a:lnTo>
                    <a:pt x="1210997" y="292639"/>
                  </a:lnTo>
                  <a:cubicBezTo>
                    <a:pt x="1163113" y="221533"/>
                    <a:pt x="1101941" y="160361"/>
                    <a:pt x="1030843" y="112477"/>
                  </a:cubicBezTo>
                  <a:lnTo>
                    <a:pt x="1000283" y="143036"/>
                  </a:lnTo>
                  <a:cubicBezTo>
                    <a:pt x="990464" y="152526"/>
                    <a:pt x="977865" y="158615"/>
                    <a:pt x="964332" y="160422"/>
                  </a:cubicBezTo>
                  <a:cubicBezTo>
                    <a:pt x="950797" y="162222"/>
                    <a:pt x="937043" y="159634"/>
                    <a:pt x="925087" y="153039"/>
                  </a:cubicBezTo>
                  <a:cubicBezTo>
                    <a:pt x="896220" y="138035"/>
                    <a:pt x="866129" y="125536"/>
                    <a:pt x="835125" y="115670"/>
                  </a:cubicBezTo>
                  <a:cubicBezTo>
                    <a:pt x="822035" y="111871"/>
                    <a:pt x="810508" y="103983"/>
                    <a:pt x="802230" y="93154"/>
                  </a:cubicBezTo>
                  <a:cubicBezTo>
                    <a:pt x="793958" y="82324"/>
                    <a:pt x="789362" y="69127"/>
                    <a:pt x="789133" y="55502"/>
                  </a:cubicBezTo>
                  <a:lnTo>
                    <a:pt x="789133" y="12528"/>
                  </a:lnTo>
                  <a:cubicBezTo>
                    <a:pt x="705029" y="-4176"/>
                    <a:pt x="618453" y="-4176"/>
                    <a:pt x="534341" y="12528"/>
                  </a:cubicBezTo>
                  <a:lnTo>
                    <a:pt x="534341" y="55502"/>
                  </a:lnTo>
                  <a:cubicBezTo>
                    <a:pt x="534112" y="69128"/>
                    <a:pt x="529516" y="82325"/>
                    <a:pt x="521238" y="93154"/>
                  </a:cubicBezTo>
                  <a:cubicBezTo>
                    <a:pt x="512966" y="103983"/>
                    <a:pt x="501437" y="111872"/>
                    <a:pt x="488351" y="115670"/>
                  </a:cubicBezTo>
                  <a:cubicBezTo>
                    <a:pt x="457347" y="125535"/>
                    <a:pt x="427246" y="138034"/>
                    <a:pt x="398389" y="153039"/>
                  </a:cubicBezTo>
                  <a:cubicBezTo>
                    <a:pt x="386432" y="159634"/>
                    <a:pt x="372676" y="162222"/>
                    <a:pt x="359144" y="160422"/>
                  </a:cubicBezTo>
                  <a:cubicBezTo>
                    <a:pt x="345609" y="158615"/>
                    <a:pt x="333011" y="152526"/>
                    <a:pt x="323192" y="143036"/>
                  </a:cubicBezTo>
                  <a:lnTo>
                    <a:pt x="292631" y="112477"/>
                  </a:lnTo>
                  <a:cubicBezTo>
                    <a:pt x="221533" y="160361"/>
                    <a:pt x="160361" y="221533"/>
                    <a:pt x="112477" y="292639"/>
                  </a:cubicBezTo>
                  <a:lnTo>
                    <a:pt x="143036" y="323198"/>
                  </a:lnTo>
                  <a:lnTo>
                    <a:pt x="143030" y="323191"/>
                  </a:lnTo>
                  <a:cubicBezTo>
                    <a:pt x="152526" y="333010"/>
                    <a:pt x="158616" y="345609"/>
                    <a:pt x="160416" y="359142"/>
                  </a:cubicBezTo>
                  <a:cubicBezTo>
                    <a:pt x="162224" y="372674"/>
                    <a:pt x="159634" y="386439"/>
                    <a:pt x="153040" y="398395"/>
                  </a:cubicBezTo>
                  <a:cubicBezTo>
                    <a:pt x="138037" y="427254"/>
                    <a:pt x="125537" y="457345"/>
                    <a:pt x="115671" y="488349"/>
                  </a:cubicBezTo>
                  <a:close/>
                  <a:moveTo>
                    <a:pt x="661723" y="257341"/>
                  </a:moveTo>
                  <a:cubicBezTo>
                    <a:pt x="768971" y="257341"/>
                    <a:pt x="871831" y="299947"/>
                    <a:pt x="947670" y="375786"/>
                  </a:cubicBezTo>
                  <a:cubicBezTo>
                    <a:pt x="1023510" y="451626"/>
                    <a:pt x="1066115" y="554485"/>
                    <a:pt x="1066115" y="661733"/>
                  </a:cubicBezTo>
                  <a:cubicBezTo>
                    <a:pt x="1066115" y="768981"/>
                    <a:pt x="1023510" y="871841"/>
                    <a:pt x="947670" y="947680"/>
                  </a:cubicBezTo>
                  <a:cubicBezTo>
                    <a:pt x="871831" y="1023520"/>
                    <a:pt x="768971" y="1066125"/>
                    <a:pt x="661723" y="1066125"/>
                  </a:cubicBezTo>
                  <a:cubicBezTo>
                    <a:pt x="554475" y="1066125"/>
                    <a:pt x="451616" y="1023520"/>
                    <a:pt x="375776" y="947680"/>
                  </a:cubicBezTo>
                  <a:cubicBezTo>
                    <a:pt x="299937" y="871841"/>
                    <a:pt x="257331" y="768981"/>
                    <a:pt x="257331" y="661733"/>
                  </a:cubicBezTo>
                  <a:cubicBezTo>
                    <a:pt x="257331" y="554485"/>
                    <a:pt x="299937" y="451626"/>
                    <a:pt x="375776" y="375786"/>
                  </a:cubicBezTo>
                  <a:cubicBezTo>
                    <a:pt x="451616" y="299947"/>
                    <a:pt x="554475" y="257341"/>
                    <a:pt x="661723" y="257341"/>
                  </a:cubicBezTo>
                  <a:close/>
                </a:path>
              </a:pathLst>
            </a:custGeom>
            <a:solidFill>
              <a:schemeClr val="accent3"/>
            </a:solidFill>
            <a:ln w="1961" cap="flat">
              <a:noFill/>
              <a:prstDash val="solid"/>
              <a:miter/>
            </a:ln>
          </p:spPr>
          <p:txBody>
            <a:bodyPr rtlCol="0" anchor="ctr"/>
            <a:lstStyle/>
            <a:p>
              <a:endParaRPr lang="en-GB" dirty="0">
                <a:latin typeface="Poppins" panose="00000500000000000000" pitchFamily="2" charset="0"/>
              </a:endParaRPr>
            </a:p>
          </p:txBody>
        </p:sp>
        <p:pic>
          <p:nvPicPr>
            <p:cNvPr id="52" name="Graphic 51">
              <a:extLst>
                <a:ext uri="{FF2B5EF4-FFF2-40B4-BE49-F238E27FC236}">
                  <a16:creationId xmlns:a16="http://schemas.microsoft.com/office/drawing/2014/main" id="{45D34AEC-1E53-375D-736F-35ED2719AE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61486" y="3418840"/>
              <a:ext cx="802456" cy="802456"/>
            </a:xfrm>
            <a:prstGeom prst="rect">
              <a:avLst/>
            </a:prstGeom>
          </p:spPr>
        </p:pic>
      </p:grpSp>
      <p:grpSp>
        <p:nvGrpSpPr>
          <p:cNvPr id="103" name="Group 102">
            <a:extLst>
              <a:ext uri="{FF2B5EF4-FFF2-40B4-BE49-F238E27FC236}">
                <a16:creationId xmlns:a16="http://schemas.microsoft.com/office/drawing/2014/main" id="{32F837DF-0886-923E-2CCD-EAEA0F0AC0C9}"/>
              </a:ext>
            </a:extLst>
          </p:cNvPr>
          <p:cNvGrpSpPr/>
          <p:nvPr/>
        </p:nvGrpSpPr>
        <p:grpSpPr>
          <a:xfrm>
            <a:off x="4304340" y="4968177"/>
            <a:ext cx="1405549" cy="1405549"/>
            <a:chOff x="4454763" y="4993472"/>
            <a:chExt cx="1555051" cy="1555051"/>
          </a:xfrm>
        </p:grpSpPr>
        <p:sp>
          <p:nvSpPr>
            <p:cNvPr id="55" name="Oval 54">
              <a:extLst>
                <a:ext uri="{FF2B5EF4-FFF2-40B4-BE49-F238E27FC236}">
                  <a16:creationId xmlns:a16="http://schemas.microsoft.com/office/drawing/2014/main" id="{421700B8-A72D-569B-C8DD-2AE9863DC52B}"/>
                </a:ext>
              </a:extLst>
            </p:cNvPr>
            <p:cNvSpPr/>
            <p:nvPr/>
          </p:nvSpPr>
          <p:spPr>
            <a:xfrm>
              <a:off x="4454763" y="4993472"/>
              <a:ext cx="1555051" cy="1555051"/>
            </a:xfrm>
            <a:prstGeom prst="ellipse">
              <a:avLst/>
            </a:prstGeom>
            <a:solidFill>
              <a:schemeClr val="accent5"/>
            </a:solidFill>
            <a:ln w="1270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56" name="Group 55">
              <a:extLst>
                <a:ext uri="{FF2B5EF4-FFF2-40B4-BE49-F238E27FC236}">
                  <a16:creationId xmlns:a16="http://schemas.microsoft.com/office/drawing/2014/main" id="{820FC028-6C19-6A73-FA57-9FCE81796356}"/>
                </a:ext>
              </a:extLst>
            </p:cNvPr>
            <p:cNvGrpSpPr/>
            <p:nvPr/>
          </p:nvGrpSpPr>
          <p:grpSpPr>
            <a:xfrm>
              <a:off x="4803346" y="5258081"/>
              <a:ext cx="858524" cy="866104"/>
              <a:chOff x="1632014" y="3157823"/>
              <a:chExt cx="2324935" cy="2345462"/>
            </a:xfrm>
            <a:solidFill>
              <a:schemeClr val="bg1"/>
            </a:solidFill>
          </p:grpSpPr>
          <p:sp>
            <p:nvSpPr>
              <p:cNvPr id="57" name="Freeform: Shape 56">
                <a:extLst>
                  <a:ext uri="{FF2B5EF4-FFF2-40B4-BE49-F238E27FC236}">
                    <a16:creationId xmlns:a16="http://schemas.microsoft.com/office/drawing/2014/main" id="{28369B31-36BA-5A48-8619-4D2B4CE5832A}"/>
                  </a:ext>
                </a:extLst>
              </p:cNvPr>
              <p:cNvSpPr/>
              <p:nvPr/>
            </p:nvSpPr>
            <p:spPr>
              <a:xfrm>
                <a:off x="1834587" y="3359871"/>
                <a:ext cx="1095115" cy="1091371"/>
              </a:xfrm>
              <a:custGeom>
                <a:avLst/>
                <a:gdLst>
                  <a:gd name="connsiteX0" fmla="*/ 1095116 w 1095115"/>
                  <a:gd name="connsiteY0" fmla="*/ 535163 h 1091371"/>
                  <a:gd name="connsiteX1" fmla="*/ 556209 w 1095115"/>
                  <a:gd name="connsiteY1" fmla="*/ 0 h 1091371"/>
                  <a:gd name="connsiteX2" fmla="*/ 0 w 1095115"/>
                  <a:gd name="connsiteY2" fmla="*/ 556209 h 1091371"/>
                  <a:gd name="connsiteX3" fmla="*/ 538778 w 1095115"/>
                  <a:gd name="connsiteY3" fmla="*/ 1091372 h 1091371"/>
                </a:gdLst>
                <a:ahLst/>
                <a:cxnLst>
                  <a:cxn ang="0">
                    <a:pos x="connsiteX0" y="connsiteY0"/>
                  </a:cxn>
                  <a:cxn ang="0">
                    <a:pos x="connsiteX1" y="connsiteY1"/>
                  </a:cxn>
                  <a:cxn ang="0">
                    <a:pos x="connsiteX2" y="connsiteY2"/>
                  </a:cxn>
                  <a:cxn ang="0">
                    <a:pos x="connsiteX3" y="connsiteY3"/>
                  </a:cxn>
                </a:cxnLst>
                <a:rect l="l" t="t" r="r" b="b"/>
                <a:pathLst>
                  <a:path w="1095115" h="1091371">
                    <a:moveTo>
                      <a:pt x="1095116" y="535163"/>
                    </a:moveTo>
                    <a:lnTo>
                      <a:pt x="556209" y="0"/>
                    </a:lnTo>
                    <a:lnTo>
                      <a:pt x="0" y="556209"/>
                    </a:lnTo>
                    <a:lnTo>
                      <a:pt x="538778" y="1091372"/>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58" name="Freeform: Shape 57">
                <a:extLst>
                  <a:ext uri="{FF2B5EF4-FFF2-40B4-BE49-F238E27FC236}">
                    <a16:creationId xmlns:a16="http://schemas.microsoft.com/office/drawing/2014/main" id="{57CCD96B-F098-3094-CE67-976B640F28B4}"/>
                  </a:ext>
                </a:extLst>
              </p:cNvPr>
              <p:cNvSpPr/>
              <p:nvPr/>
            </p:nvSpPr>
            <p:spPr>
              <a:xfrm>
                <a:off x="2441065" y="3157823"/>
                <a:ext cx="679947" cy="675729"/>
              </a:xfrm>
              <a:custGeom>
                <a:avLst/>
                <a:gdLst>
                  <a:gd name="connsiteX0" fmla="*/ 534139 w 679947"/>
                  <a:gd name="connsiteY0" fmla="*/ 651400 h 675729"/>
                  <a:gd name="connsiteX1" fmla="*/ 652159 w 679947"/>
                  <a:gd name="connsiteY1" fmla="*/ 651400 h 675729"/>
                  <a:gd name="connsiteX2" fmla="*/ 657123 w 679947"/>
                  <a:gd name="connsiteY2" fmla="*/ 646437 h 675729"/>
                  <a:gd name="connsiteX3" fmla="*/ 662447 w 679947"/>
                  <a:gd name="connsiteY3" fmla="*/ 534831 h 675729"/>
                  <a:gd name="connsiteX4" fmla="*/ 141229 w 679947"/>
                  <a:gd name="connsiteY4" fmla="*/ 16143 h 675729"/>
                  <a:gd name="connsiteX5" fmla="*/ 30230 w 679947"/>
                  <a:gd name="connsiteY5" fmla="*/ 22560 h 675729"/>
                  <a:gd name="connsiteX6" fmla="*/ 24058 w 679947"/>
                  <a:gd name="connsiteY6" fmla="*/ 28489 h 675729"/>
                  <a:gd name="connsiteX7" fmla="*/ 24058 w 679947"/>
                  <a:gd name="connsiteY7" fmla="*/ 144937 h 6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947" h="675729">
                    <a:moveTo>
                      <a:pt x="534139" y="651400"/>
                    </a:moveTo>
                    <a:cubicBezTo>
                      <a:pt x="566821" y="683839"/>
                      <a:pt x="619599" y="683839"/>
                      <a:pt x="652159" y="651400"/>
                    </a:cubicBezTo>
                    <a:lnTo>
                      <a:pt x="657123" y="646437"/>
                    </a:lnTo>
                    <a:cubicBezTo>
                      <a:pt x="685448" y="615327"/>
                      <a:pt x="687625" y="568481"/>
                      <a:pt x="662447" y="534831"/>
                    </a:cubicBezTo>
                    <a:cubicBezTo>
                      <a:pt x="530144" y="327234"/>
                      <a:pt x="307919" y="109365"/>
                      <a:pt x="141229" y="16143"/>
                    </a:cubicBezTo>
                    <a:cubicBezTo>
                      <a:pt x="107215" y="-7581"/>
                      <a:pt x="61337" y="-4918"/>
                      <a:pt x="30230" y="22560"/>
                    </a:cubicBezTo>
                    <a:lnTo>
                      <a:pt x="24058" y="28489"/>
                    </a:lnTo>
                    <a:cubicBezTo>
                      <a:pt x="-8019" y="60688"/>
                      <a:pt x="-8019" y="112859"/>
                      <a:pt x="24058" y="144937"/>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59" name="Freeform: Shape 58">
                <a:extLst>
                  <a:ext uri="{FF2B5EF4-FFF2-40B4-BE49-F238E27FC236}">
                    <a16:creationId xmlns:a16="http://schemas.microsoft.com/office/drawing/2014/main" id="{6EF9DB42-E46C-382C-0DCD-3F5882606AB4}"/>
                  </a:ext>
                </a:extLst>
              </p:cNvPr>
              <p:cNvSpPr/>
              <p:nvPr/>
            </p:nvSpPr>
            <p:spPr>
              <a:xfrm>
                <a:off x="1632014" y="3965765"/>
                <a:ext cx="679734" cy="676652"/>
              </a:xfrm>
              <a:custGeom>
                <a:avLst/>
                <a:gdLst>
                  <a:gd name="connsiteX0" fmla="*/ 655282 w 679734"/>
                  <a:gd name="connsiteY0" fmla="*/ 531365 h 676652"/>
                  <a:gd name="connsiteX1" fmla="*/ 679734 w 679734"/>
                  <a:gd name="connsiteY1" fmla="*/ 590194 h 676652"/>
                  <a:gd name="connsiteX2" fmla="*/ 655282 w 679734"/>
                  <a:gd name="connsiteY2" fmla="*/ 649143 h 676652"/>
                  <a:gd name="connsiteX3" fmla="*/ 650683 w 679734"/>
                  <a:gd name="connsiteY3" fmla="*/ 653742 h 676652"/>
                  <a:gd name="connsiteX4" fmla="*/ 650562 w 679734"/>
                  <a:gd name="connsiteY4" fmla="*/ 653742 h 676652"/>
                  <a:gd name="connsiteX5" fmla="*/ 538473 w 679734"/>
                  <a:gd name="connsiteY5" fmla="*/ 659310 h 676652"/>
                  <a:gd name="connsiteX6" fmla="*/ 16273 w 679734"/>
                  <a:gd name="connsiteY6" fmla="*/ 141474 h 676652"/>
                  <a:gd name="connsiteX7" fmla="*/ 22205 w 679734"/>
                  <a:gd name="connsiteY7" fmla="*/ 30837 h 676652"/>
                  <a:gd name="connsiteX8" fmla="*/ 28619 w 679734"/>
                  <a:gd name="connsiteY8" fmla="*/ 24058 h 676652"/>
                  <a:gd name="connsiteX9" fmla="*/ 145793 w 679734"/>
                  <a:gd name="connsiteY9" fmla="*/ 24058 h 67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9734" h="676652">
                    <a:moveTo>
                      <a:pt x="655282" y="531365"/>
                    </a:moveTo>
                    <a:cubicBezTo>
                      <a:pt x="670897" y="546859"/>
                      <a:pt x="679734" y="568164"/>
                      <a:pt x="679734" y="590194"/>
                    </a:cubicBezTo>
                    <a:cubicBezTo>
                      <a:pt x="679734" y="612345"/>
                      <a:pt x="670897" y="633528"/>
                      <a:pt x="655282" y="649143"/>
                    </a:cubicBezTo>
                    <a:lnTo>
                      <a:pt x="650683" y="653742"/>
                    </a:lnTo>
                    <a:lnTo>
                      <a:pt x="650562" y="653742"/>
                    </a:lnTo>
                    <a:cubicBezTo>
                      <a:pt x="619331" y="682068"/>
                      <a:pt x="572366" y="684366"/>
                      <a:pt x="538473" y="659310"/>
                    </a:cubicBezTo>
                    <a:cubicBezTo>
                      <a:pt x="330151" y="528215"/>
                      <a:pt x="110813" y="307544"/>
                      <a:pt x="16273" y="141474"/>
                    </a:cubicBezTo>
                    <a:cubicBezTo>
                      <a:pt x="-7453" y="107703"/>
                      <a:pt x="-5031" y="62068"/>
                      <a:pt x="22205" y="30837"/>
                    </a:cubicBezTo>
                    <a:lnTo>
                      <a:pt x="28619" y="24058"/>
                    </a:lnTo>
                    <a:cubicBezTo>
                      <a:pt x="61180" y="-8019"/>
                      <a:pt x="113351" y="-8019"/>
                      <a:pt x="145793" y="24058"/>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60" name="Freeform: Shape 59">
                <a:extLst>
                  <a:ext uri="{FF2B5EF4-FFF2-40B4-BE49-F238E27FC236}">
                    <a16:creationId xmlns:a16="http://schemas.microsoft.com/office/drawing/2014/main" id="{C0B93AE9-34D7-69D2-ACD4-60BB647D42FE}"/>
                  </a:ext>
                </a:extLst>
              </p:cNvPr>
              <p:cNvSpPr/>
              <p:nvPr/>
            </p:nvSpPr>
            <p:spPr>
              <a:xfrm>
                <a:off x="2636773" y="4158189"/>
                <a:ext cx="1320176" cy="1312728"/>
              </a:xfrm>
              <a:custGeom>
                <a:avLst/>
                <a:gdLst>
                  <a:gd name="connsiteX0" fmla="*/ 1256605 w 1320176"/>
                  <a:gd name="connsiteY0" fmla="*/ 1249085 h 1312728"/>
                  <a:gd name="connsiteX1" fmla="*/ 1280440 w 1320176"/>
                  <a:gd name="connsiteY1" fmla="*/ 1225250 h 1312728"/>
                  <a:gd name="connsiteX2" fmla="*/ 1253816 w 1320176"/>
                  <a:gd name="connsiteY2" fmla="*/ 956264 h 1312728"/>
                  <a:gd name="connsiteX3" fmla="*/ 167408 w 1320176"/>
                  <a:gd name="connsiteY3" fmla="*/ 0 h 1312728"/>
                  <a:gd name="connsiteX4" fmla="*/ 82555 w 1320176"/>
                  <a:gd name="connsiteY4" fmla="*/ 82433 h 1312728"/>
                  <a:gd name="connsiteX5" fmla="*/ 0 w 1320176"/>
                  <a:gd name="connsiteY5" fmla="*/ 167286 h 1312728"/>
                  <a:gd name="connsiteX6" fmla="*/ 963779 w 1320176"/>
                  <a:gd name="connsiteY6" fmla="*/ 1247045 h 1312728"/>
                  <a:gd name="connsiteX7" fmla="*/ 1233338 w 1320176"/>
                  <a:gd name="connsiteY7" fmla="*/ 1273049 h 1312728"/>
                  <a:gd name="connsiteX8" fmla="*/ 1256579 w 1320176"/>
                  <a:gd name="connsiteY8" fmla="*/ 1249085 h 13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176" h="1312728">
                    <a:moveTo>
                      <a:pt x="1256605" y="1249085"/>
                    </a:moveTo>
                    <a:cubicBezTo>
                      <a:pt x="1267141" y="1243766"/>
                      <a:pt x="1271143" y="1232016"/>
                      <a:pt x="1280440" y="1225250"/>
                    </a:cubicBezTo>
                    <a:cubicBezTo>
                      <a:pt x="1342312" y="1142202"/>
                      <a:pt x="1330795" y="1025633"/>
                      <a:pt x="1253816" y="956264"/>
                    </a:cubicBezTo>
                    <a:lnTo>
                      <a:pt x="167408" y="0"/>
                    </a:lnTo>
                    <a:lnTo>
                      <a:pt x="82555" y="82433"/>
                    </a:lnTo>
                    <a:lnTo>
                      <a:pt x="0" y="167286"/>
                    </a:lnTo>
                    <a:lnTo>
                      <a:pt x="963779" y="1247045"/>
                    </a:lnTo>
                    <a:cubicBezTo>
                      <a:pt x="1033744" y="1323405"/>
                      <a:pt x="1150071" y="1334664"/>
                      <a:pt x="1233338" y="1273049"/>
                    </a:cubicBezTo>
                    <a:cubicBezTo>
                      <a:pt x="1239510" y="1263753"/>
                      <a:pt x="1251621" y="1259389"/>
                      <a:pt x="1256579" y="1249085"/>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62" name="Freeform: Shape 61">
                <a:extLst>
                  <a:ext uri="{FF2B5EF4-FFF2-40B4-BE49-F238E27FC236}">
                    <a16:creationId xmlns:a16="http://schemas.microsoft.com/office/drawing/2014/main" id="{61696F12-F362-3DDE-8CE5-BF6F74689229}"/>
                  </a:ext>
                </a:extLst>
              </p:cNvPr>
              <p:cNvSpPr/>
              <p:nvPr/>
            </p:nvSpPr>
            <p:spPr>
              <a:xfrm>
                <a:off x="1673715" y="5074412"/>
                <a:ext cx="1481252" cy="428873"/>
              </a:xfrm>
              <a:custGeom>
                <a:avLst/>
                <a:gdLst>
                  <a:gd name="connsiteX0" fmla="*/ 1282612 w 1481252"/>
                  <a:gd name="connsiteY0" fmla="*/ 0 h 428873"/>
                  <a:gd name="connsiteX1" fmla="*/ 1344830 w 1481252"/>
                  <a:gd name="connsiteY1" fmla="*/ 70087 h 428873"/>
                  <a:gd name="connsiteX2" fmla="*/ 1344830 w 1481252"/>
                  <a:gd name="connsiteY2" fmla="*/ 144048 h 428873"/>
                  <a:gd name="connsiteX3" fmla="*/ 1403418 w 1481252"/>
                  <a:gd name="connsiteY3" fmla="*/ 144048 h 428873"/>
                  <a:gd name="connsiteX4" fmla="*/ 1481252 w 1481252"/>
                  <a:gd name="connsiteY4" fmla="*/ 222243 h 428873"/>
                  <a:gd name="connsiteX5" fmla="*/ 1481252 w 1481252"/>
                  <a:gd name="connsiteY5" fmla="*/ 428874 h 428873"/>
                  <a:gd name="connsiteX6" fmla="*/ 0 w 1481252"/>
                  <a:gd name="connsiteY6" fmla="*/ 428874 h 428873"/>
                  <a:gd name="connsiteX7" fmla="*/ 0 w 1481252"/>
                  <a:gd name="connsiteY7" fmla="*/ 222243 h 428873"/>
                  <a:gd name="connsiteX8" fmla="*/ 77713 w 1481252"/>
                  <a:gd name="connsiteY8" fmla="*/ 144048 h 428873"/>
                  <a:gd name="connsiteX9" fmla="*/ 136301 w 1481252"/>
                  <a:gd name="connsiteY9" fmla="*/ 144048 h 428873"/>
                  <a:gd name="connsiteX10" fmla="*/ 136301 w 1481252"/>
                  <a:gd name="connsiteY10" fmla="*/ 70087 h 428873"/>
                  <a:gd name="connsiteX11" fmla="*/ 198641 w 1481252"/>
                  <a:gd name="connsiteY11" fmla="*/ 0 h 4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1252" h="428873">
                    <a:moveTo>
                      <a:pt x="1282612" y="0"/>
                    </a:moveTo>
                    <a:lnTo>
                      <a:pt x="1344830" y="70087"/>
                    </a:lnTo>
                    <a:lnTo>
                      <a:pt x="1344830" y="144048"/>
                    </a:lnTo>
                    <a:lnTo>
                      <a:pt x="1403418" y="144048"/>
                    </a:lnTo>
                    <a:lnTo>
                      <a:pt x="1481252" y="222243"/>
                    </a:lnTo>
                    <a:lnTo>
                      <a:pt x="1481252" y="428874"/>
                    </a:lnTo>
                    <a:lnTo>
                      <a:pt x="0" y="428874"/>
                    </a:lnTo>
                    <a:lnTo>
                      <a:pt x="0" y="222243"/>
                    </a:lnTo>
                    <a:lnTo>
                      <a:pt x="77713" y="144048"/>
                    </a:lnTo>
                    <a:lnTo>
                      <a:pt x="136301" y="144048"/>
                    </a:lnTo>
                    <a:lnTo>
                      <a:pt x="136301" y="70087"/>
                    </a:lnTo>
                    <a:lnTo>
                      <a:pt x="198641" y="0"/>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grpSp>
      </p:grpSp>
      <p:sp>
        <p:nvSpPr>
          <p:cNvPr id="63" name="Arrow: Down 62">
            <a:extLst>
              <a:ext uri="{FF2B5EF4-FFF2-40B4-BE49-F238E27FC236}">
                <a16:creationId xmlns:a16="http://schemas.microsoft.com/office/drawing/2014/main" id="{C4CD7ED9-47B1-9706-A6BF-8CA3B6A0E89E}"/>
              </a:ext>
            </a:extLst>
          </p:cNvPr>
          <p:cNvSpPr/>
          <p:nvPr/>
        </p:nvSpPr>
        <p:spPr>
          <a:xfrm>
            <a:off x="5863787" y="1724740"/>
            <a:ext cx="391402" cy="796164"/>
          </a:xfrm>
          <a:prstGeom prst="downArrow">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113" name="TextBox 112">
            <a:extLst>
              <a:ext uri="{FF2B5EF4-FFF2-40B4-BE49-F238E27FC236}">
                <a16:creationId xmlns:a16="http://schemas.microsoft.com/office/drawing/2014/main" id="{BA48EE1D-2EDE-14DE-7C55-6B70071602C1}"/>
              </a:ext>
            </a:extLst>
          </p:cNvPr>
          <p:cNvSpPr txBox="1"/>
          <p:nvPr/>
        </p:nvSpPr>
        <p:spPr>
          <a:xfrm>
            <a:off x="5735338" y="5274784"/>
            <a:ext cx="732397" cy="769441"/>
          </a:xfrm>
          <a:prstGeom prst="rect">
            <a:avLst/>
          </a:prstGeom>
          <a:noFill/>
        </p:spPr>
        <p:txBody>
          <a:bodyPr wrap="square">
            <a:spAutoFit/>
          </a:bodyPr>
          <a:lstStyle/>
          <a:p>
            <a:pPr algn="ctr"/>
            <a:r>
              <a:rPr lang="en-US" sz="4400" dirty="0">
                <a:solidFill>
                  <a:schemeClr val="accent5"/>
                </a:solidFill>
                <a:latin typeface="Poppins Bold" panose="00000800000000000000" pitchFamily="2" charset="0"/>
                <a:ea typeface="Open Sans" panose="020B0606030504020204" pitchFamily="34" charset="0"/>
                <a:cs typeface="Poppins Bold" panose="00000800000000000000" pitchFamily="2" charset="0"/>
              </a:rPr>
              <a:t>+</a:t>
            </a:r>
            <a:endParaRPr lang="en-GB" sz="4400" dirty="0">
              <a:solidFill>
                <a:schemeClr val="accent5"/>
              </a:solidFill>
              <a:latin typeface="Poppins" panose="00000500000000000000" pitchFamily="2" charset="0"/>
            </a:endParaRPr>
          </a:p>
        </p:txBody>
      </p:sp>
      <p:sp>
        <p:nvSpPr>
          <p:cNvPr id="114" name="Left Brace 113">
            <a:extLst>
              <a:ext uri="{FF2B5EF4-FFF2-40B4-BE49-F238E27FC236}">
                <a16:creationId xmlns:a16="http://schemas.microsoft.com/office/drawing/2014/main" id="{B0A73F0F-EA7C-7E93-5834-CCE73DC74347}"/>
              </a:ext>
            </a:extLst>
          </p:cNvPr>
          <p:cNvSpPr/>
          <p:nvPr/>
        </p:nvSpPr>
        <p:spPr>
          <a:xfrm rot="16200000">
            <a:off x="5814963" y="985255"/>
            <a:ext cx="562074" cy="7375670"/>
          </a:xfrm>
          <a:prstGeom prst="leftBrace">
            <a:avLst>
              <a:gd name="adj1" fmla="val 57138"/>
              <a:gd name="adj2" fmla="val 50000"/>
            </a:avLst>
          </a:prstGeom>
          <a:ln w="762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Poppins" panose="00000500000000000000" pitchFamily="2" charset="0"/>
            </a:endParaRPr>
          </a:p>
        </p:txBody>
      </p:sp>
      <p:grpSp>
        <p:nvGrpSpPr>
          <p:cNvPr id="115" name="Group 114">
            <a:extLst>
              <a:ext uri="{FF2B5EF4-FFF2-40B4-BE49-F238E27FC236}">
                <a16:creationId xmlns:a16="http://schemas.microsoft.com/office/drawing/2014/main" id="{D43287CC-E6A3-2447-5FC7-EE95FC7C594D}"/>
              </a:ext>
            </a:extLst>
          </p:cNvPr>
          <p:cNvGrpSpPr/>
          <p:nvPr/>
        </p:nvGrpSpPr>
        <p:grpSpPr>
          <a:xfrm>
            <a:off x="6493184" y="4968177"/>
            <a:ext cx="1405549" cy="1405549"/>
            <a:chOff x="6457088" y="4968177"/>
            <a:chExt cx="1405549" cy="1405549"/>
          </a:xfrm>
        </p:grpSpPr>
        <p:sp>
          <p:nvSpPr>
            <p:cNvPr id="105" name="Oval 104">
              <a:extLst>
                <a:ext uri="{FF2B5EF4-FFF2-40B4-BE49-F238E27FC236}">
                  <a16:creationId xmlns:a16="http://schemas.microsoft.com/office/drawing/2014/main" id="{FF9CABB7-79C9-976F-960B-AFDA0A37C1E4}"/>
                </a:ext>
              </a:extLst>
            </p:cNvPr>
            <p:cNvSpPr/>
            <p:nvPr/>
          </p:nvSpPr>
          <p:spPr>
            <a:xfrm>
              <a:off x="6457088" y="4968177"/>
              <a:ext cx="1405549" cy="1405549"/>
            </a:xfrm>
            <a:prstGeom prst="ellipse">
              <a:avLst/>
            </a:prstGeom>
            <a:solidFill>
              <a:schemeClr val="accent5"/>
            </a:solidFill>
            <a:ln w="1270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27" name="Freeform: Shape 26">
              <a:extLst>
                <a:ext uri="{FF2B5EF4-FFF2-40B4-BE49-F238E27FC236}">
                  <a16:creationId xmlns:a16="http://schemas.microsoft.com/office/drawing/2014/main" id="{B018609E-A6C9-B111-E36F-33814943E946}"/>
                </a:ext>
              </a:extLst>
            </p:cNvPr>
            <p:cNvSpPr/>
            <p:nvPr/>
          </p:nvSpPr>
          <p:spPr>
            <a:xfrm>
              <a:off x="6724692" y="5397282"/>
              <a:ext cx="870339" cy="483530"/>
            </a:xfrm>
            <a:custGeom>
              <a:avLst/>
              <a:gdLst>
                <a:gd name="connsiteX0" fmla="*/ 652355 w 661721"/>
                <a:gd name="connsiteY0" fmla="*/ 208339 h 367629"/>
                <a:gd name="connsiteX1" fmla="*/ 661721 w 661721"/>
                <a:gd name="connsiteY1" fmla="*/ 183815 h 367629"/>
                <a:gd name="connsiteX2" fmla="*/ 652355 w 661721"/>
                <a:gd name="connsiteY2" fmla="*/ 159290 h 367629"/>
                <a:gd name="connsiteX3" fmla="*/ 330861 w 661721"/>
                <a:gd name="connsiteY3" fmla="*/ 0 h 367629"/>
                <a:gd name="connsiteX4" fmla="*/ 9366 w 661721"/>
                <a:gd name="connsiteY4" fmla="*/ 159290 h 367629"/>
                <a:gd name="connsiteX5" fmla="*/ 0 w 661721"/>
                <a:gd name="connsiteY5" fmla="*/ 183815 h 367629"/>
                <a:gd name="connsiteX6" fmla="*/ 9366 w 661721"/>
                <a:gd name="connsiteY6" fmla="*/ 208339 h 367629"/>
                <a:gd name="connsiteX7" fmla="*/ 330861 w 661721"/>
                <a:gd name="connsiteY7" fmla="*/ 367629 h 367629"/>
                <a:gd name="connsiteX8" fmla="*/ 652355 w 661721"/>
                <a:gd name="connsiteY8" fmla="*/ 208339 h 367629"/>
                <a:gd name="connsiteX9" fmla="*/ 454110 w 661721"/>
                <a:gd name="connsiteY9" fmla="*/ 104017 h 367629"/>
                <a:gd name="connsiteX10" fmla="*/ 572402 w 661721"/>
                <a:gd name="connsiteY10" fmla="*/ 183815 h 367629"/>
                <a:gd name="connsiteX11" fmla="*/ 454110 w 661721"/>
                <a:gd name="connsiteY11" fmla="*/ 263613 h 367629"/>
                <a:gd name="connsiteX12" fmla="*/ 477914 w 661721"/>
                <a:gd name="connsiteY12" fmla="*/ 183815 h 367629"/>
                <a:gd name="connsiteX13" fmla="*/ 454110 w 661721"/>
                <a:gd name="connsiteY13" fmla="*/ 104017 h 367629"/>
                <a:gd name="connsiteX14" fmla="*/ 207612 w 661721"/>
                <a:gd name="connsiteY14" fmla="*/ 263613 h 367629"/>
                <a:gd name="connsiteX15" fmla="*/ 207619 w 661721"/>
                <a:gd name="connsiteY15" fmla="*/ 263613 h 367629"/>
                <a:gd name="connsiteX16" fmla="*/ 89327 w 661721"/>
                <a:gd name="connsiteY16" fmla="*/ 183815 h 367629"/>
                <a:gd name="connsiteX17" fmla="*/ 207619 w 661721"/>
                <a:gd name="connsiteY17" fmla="*/ 104017 h 367629"/>
                <a:gd name="connsiteX18" fmla="*/ 183815 w 661721"/>
                <a:gd name="connsiteY18" fmla="*/ 183815 h 367629"/>
                <a:gd name="connsiteX19" fmla="*/ 207619 w 661721"/>
                <a:gd name="connsiteY19" fmla="*/ 263613 h 36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61721" h="367629">
                  <a:moveTo>
                    <a:pt x="652355" y="208339"/>
                  </a:moveTo>
                  <a:cubicBezTo>
                    <a:pt x="658382" y="201592"/>
                    <a:pt x="661721" y="192861"/>
                    <a:pt x="661721" y="183815"/>
                  </a:cubicBezTo>
                  <a:cubicBezTo>
                    <a:pt x="661721" y="174768"/>
                    <a:pt x="658382" y="166039"/>
                    <a:pt x="652355" y="159290"/>
                  </a:cubicBezTo>
                  <a:cubicBezTo>
                    <a:pt x="646534" y="152781"/>
                    <a:pt x="507670" y="0"/>
                    <a:pt x="330861" y="0"/>
                  </a:cubicBezTo>
                  <a:cubicBezTo>
                    <a:pt x="154051" y="0"/>
                    <a:pt x="15189" y="152781"/>
                    <a:pt x="9366" y="159290"/>
                  </a:cubicBezTo>
                  <a:cubicBezTo>
                    <a:pt x="3339" y="166037"/>
                    <a:pt x="0" y="174768"/>
                    <a:pt x="0" y="183815"/>
                  </a:cubicBezTo>
                  <a:cubicBezTo>
                    <a:pt x="0" y="192861"/>
                    <a:pt x="3339" y="201590"/>
                    <a:pt x="9366" y="208339"/>
                  </a:cubicBezTo>
                  <a:cubicBezTo>
                    <a:pt x="15188" y="214848"/>
                    <a:pt x="154051" y="367629"/>
                    <a:pt x="330861" y="367629"/>
                  </a:cubicBezTo>
                  <a:cubicBezTo>
                    <a:pt x="507670" y="367629"/>
                    <a:pt x="646532" y="214848"/>
                    <a:pt x="652355" y="208339"/>
                  </a:cubicBezTo>
                  <a:close/>
                  <a:moveTo>
                    <a:pt x="454110" y="104017"/>
                  </a:moveTo>
                  <a:cubicBezTo>
                    <a:pt x="497123" y="124880"/>
                    <a:pt x="536949" y="151748"/>
                    <a:pt x="572402" y="183815"/>
                  </a:cubicBezTo>
                  <a:cubicBezTo>
                    <a:pt x="536949" y="215882"/>
                    <a:pt x="497121" y="242751"/>
                    <a:pt x="454110" y="263613"/>
                  </a:cubicBezTo>
                  <a:cubicBezTo>
                    <a:pt x="469642" y="239892"/>
                    <a:pt x="477914" y="212160"/>
                    <a:pt x="477914" y="183815"/>
                  </a:cubicBezTo>
                  <a:cubicBezTo>
                    <a:pt x="477914" y="155469"/>
                    <a:pt x="469642" y="127735"/>
                    <a:pt x="454110" y="104017"/>
                  </a:cubicBezTo>
                  <a:close/>
                  <a:moveTo>
                    <a:pt x="207612" y="263613"/>
                  </a:moveTo>
                  <a:lnTo>
                    <a:pt x="207619" y="263613"/>
                  </a:lnTo>
                  <a:cubicBezTo>
                    <a:pt x="164606" y="242749"/>
                    <a:pt x="124780" y="215882"/>
                    <a:pt x="89327" y="183815"/>
                  </a:cubicBezTo>
                  <a:cubicBezTo>
                    <a:pt x="124780" y="151748"/>
                    <a:pt x="164608" y="124878"/>
                    <a:pt x="207619" y="104017"/>
                  </a:cubicBezTo>
                  <a:cubicBezTo>
                    <a:pt x="192087" y="127737"/>
                    <a:pt x="183815" y="155469"/>
                    <a:pt x="183815" y="183815"/>
                  </a:cubicBezTo>
                  <a:cubicBezTo>
                    <a:pt x="183815" y="212160"/>
                    <a:pt x="192087" y="239894"/>
                    <a:pt x="207619" y="263613"/>
                  </a:cubicBezTo>
                  <a:close/>
                </a:path>
              </a:pathLst>
            </a:custGeom>
            <a:solidFill>
              <a:schemeClr val="bg1"/>
            </a:solidFill>
            <a:ln w="1961" cap="flat">
              <a:noFill/>
              <a:prstDash val="solid"/>
              <a:miter/>
            </a:ln>
          </p:spPr>
          <p:txBody>
            <a:bodyPr rtlCol="0" anchor="ctr"/>
            <a:lstStyle/>
            <a:p>
              <a:endParaRPr lang="en-GB" dirty="0">
                <a:latin typeface="Poppins" panose="00000500000000000000" pitchFamily="2" charset="0"/>
              </a:endParaRPr>
            </a:p>
          </p:txBody>
        </p:sp>
      </p:grpSp>
      <p:grpSp>
        <p:nvGrpSpPr>
          <p:cNvPr id="120" name="Group 119">
            <a:extLst>
              <a:ext uri="{FF2B5EF4-FFF2-40B4-BE49-F238E27FC236}">
                <a16:creationId xmlns:a16="http://schemas.microsoft.com/office/drawing/2014/main" id="{C55C5B07-B7BA-7DD4-C3C3-1EA33DEDBBFD}"/>
              </a:ext>
            </a:extLst>
          </p:cNvPr>
          <p:cNvGrpSpPr/>
          <p:nvPr/>
        </p:nvGrpSpPr>
        <p:grpSpPr>
          <a:xfrm>
            <a:off x="19291688" y="2203216"/>
            <a:ext cx="2491182" cy="2491182"/>
            <a:chOff x="3590042" y="2421810"/>
            <a:chExt cx="2014379" cy="2014379"/>
          </a:xfrm>
        </p:grpSpPr>
        <p:sp>
          <p:nvSpPr>
            <p:cNvPr id="121" name="Freeform: Shape 120">
              <a:extLst>
                <a:ext uri="{FF2B5EF4-FFF2-40B4-BE49-F238E27FC236}">
                  <a16:creationId xmlns:a16="http://schemas.microsoft.com/office/drawing/2014/main" id="{1DB4ED4C-E8AF-2311-9AEE-1A9222A735AC}"/>
                </a:ext>
              </a:extLst>
            </p:cNvPr>
            <p:cNvSpPr/>
            <p:nvPr/>
          </p:nvSpPr>
          <p:spPr>
            <a:xfrm>
              <a:off x="3590042" y="2484293"/>
              <a:ext cx="657214" cy="1889414"/>
            </a:xfrm>
            <a:custGeom>
              <a:avLst/>
              <a:gdLst>
                <a:gd name="connsiteX0" fmla="*/ 1917025 w 1917025"/>
                <a:gd name="connsiteY0" fmla="*/ 0 h 5511224"/>
                <a:gd name="connsiteX1" fmla="*/ 1917025 w 1917025"/>
                <a:gd name="connsiteY1" fmla="*/ 5511225 h 5511224"/>
                <a:gd name="connsiteX2" fmla="*/ 0 w 1917025"/>
                <a:gd name="connsiteY2" fmla="*/ 2755612 h 5511224"/>
                <a:gd name="connsiteX3" fmla="*/ 1917025 w 1917025"/>
                <a:gd name="connsiteY3" fmla="*/ 0 h 5511224"/>
              </a:gdLst>
              <a:ahLst/>
              <a:cxnLst>
                <a:cxn ang="0">
                  <a:pos x="connsiteX0" y="connsiteY0"/>
                </a:cxn>
                <a:cxn ang="0">
                  <a:pos x="connsiteX1" y="connsiteY1"/>
                </a:cxn>
                <a:cxn ang="0">
                  <a:pos x="connsiteX2" y="connsiteY2"/>
                </a:cxn>
                <a:cxn ang="0">
                  <a:pos x="connsiteX3" y="connsiteY3"/>
                </a:cxn>
              </a:cxnLst>
              <a:rect l="l" t="t" r="r" b="b"/>
              <a:pathLst>
                <a:path w="1917025" h="5511224">
                  <a:moveTo>
                    <a:pt x="1917025" y="0"/>
                  </a:moveTo>
                  <a:lnTo>
                    <a:pt x="1917025" y="5511225"/>
                  </a:lnTo>
                  <a:cubicBezTo>
                    <a:pt x="797689" y="5096441"/>
                    <a:pt x="0" y="4019163"/>
                    <a:pt x="0" y="2755612"/>
                  </a:cubicBezTo>
                  <a:cubicBezTo>
                    <a:pt x="0" y="1492062"/>
                    <a:pt x="797689" y="414784"/>
                    <a:pt x="1917025" y="0"/>
                  </a:cubicBezTo>
                  <a:close/>
                </a:path>
              </a:pathLst>
            </a:custGeom>
            <a:solidFill>
              <a:schemeClr val="bg2">
                <a:lumMod val="50000"/>
              </a:schemeClr>
            </a:solidFill>
            <a:ln w="8919" cap="flat">
              <a:noFill/>
              <a:prstDash val="solid"/>
              <a:miter/>
            </a:ln>
          </p:spPr>
          <p:txBody>
            <a:bodyPr rtlCol="0" anchor="ctr"/>
            <a:lstStyle/>
            <a:p>
              <a:endParaRPr lang="en-GB" dirty="0">
                <a:latin typeface="Poppins" panose="00000500000000000000" pitchFamily="2" charset="0"/>
              </a:endParaRPr>
            </a:p>
          </p:txBody>
        </p:sp>
        <p:sp>
          <p:nvSpPr>
            <p:cNvPr id="122" name="Freeform: Shape 121">
              <a:extLst>
                <a:ext uri="{FF2B5EF4-FFF2-40B4-BE49-F238E27FC236}">
                  <a16:creationId xmlns:a16="http://schemas.microsoft.com/office/drawing/2014/main" id="{58E06617-C1A0-223C-8E05-18428212BC89}"/>
                </a:ext>
              </a:extLst>
            </p:cNvPr>
            <p:cNvSpPr/>
            <p:nvPr/>
          </p:nvSpPr>
          <p:spPr>
            <a:xfrm>
              <a:off x="4947207" y="2484293"/>
              <a:ext cx="657214" cy="1889414"/>
            </a:xfrm>
            <a:custGeom>
              <a:avLst/>
              <a:gdLst>
                <a:gd name="connsiteX0" fmla="*/ 0 w 1917025"/>
                <a:gd name="connsiteY0" fmla="*/ 0 h 5511224"/>
                <a:gd name="connsiteX1" fmla="*/ 1917025 w 1917025"/>
                <a:gd name="connsiteY1" fmla="*/ 2755612 h 5511224"/>
                <a:gd name="connsiteX2" fmla="*/ 0 w 1917025"/>
                <a:gd name="connsiteY2" fmla="*/ 5511225 h 5511224"/>
                <a:gd name="connsiteX3" fmla="*/ 0 w 1917025"/>
                <a:gd name="connsiteY3" fmla="*/ 0 h 5511224"/>
              </a:gdLst>
              <a:ahLst/>
              <a:cxnLst>
                <a:cxn ang="0">
                  <a:pos x="connsiteX0" y="connsiteY0"/>
                </a:cxn>
                <a:cxn ang="0">
                  <a:pos x="connsiteX1" y="connsiteY1"/>
                </a:cxn>
                <a:cxn ang="0">
                  <a:pos x="connsiteX2" y="connsiteY2"/>
                </a:cxn>
                <a:cxn ang="0">
                  <a:pos x="connsiteX3" y="connsiteY3"/>
                </a:cxn>
              </a:cxnLst>
              <a:rect l="l" t="t" r="r" b="b"/>
              <a:pathLst>
                <a:path w="1917025" h="5511224">
                  <a:moveTo>
                    <a:pt x="0" y="0"/>
                  </a:moveTo>
                  <a:cubicBezTo>
                    <a:pt x="1119336" y="414784"/>
                    <a:pt x="1917025" y="1492062"/>
                    <a:pt x="1917025" y="2755612"/>
                  </a:cubicBezTo>
                  <a:cubicBezTo>
                    <a:pt x="1917025" y="4019163"/>
                    <a:pt x="1119336" y="5096441"/>
                    <a:pt x="0" y="5511225"/>
                  </a:cubicBezTo>
                  <a:lnTo>
                    <a:pt x="0" y="0"/>
                  </a:lnTo>
                  <a:close/>
                </a:path>
              </a:pathLst>
            </a:custGeom>
            <a:solidFill>
              <a:schemeClr val="accent5"/>
            </a:solidFill>
            <a:ln w="8919" cap="flat">
              <a:noFill/>
              <a:prstDash val="solid"/>
              <a:miter/>
            </a:ln>
          </p:spPr>
          <p:txBody>
            <a:bodyPr rtlCol="0" anchor="ctr"/>
            <a:lstStyle/>
            <a:p>
              <a:endParaRPr lang="en-GB" dirty="0">
                <a:latin typeface="Poppins" panose="00000500000000000000" pitchFamily="2" charset="0"/>
              </a:endParaRPr>
            </a:p>
          </p:txBody>
        </p:sp>
        <p:sp>
          <p:nvSpPr>
            <p:cNvPr id="123" name="Freeform: Shape 122">
              <a:extLst>
                <a:ext uri="{FF2B5EF4-FFF2-40B4-BE49-F238E27FC236}">
                  <a16:creationId xmlns:a16="http://schemas.microsoft.com/office/drawing/2014/main" id="{FD075B27-AD91-3853-6A2A-88FDE781D17F}"/>
                </a:ext>
              </a:extLst>
            </p:cNvPr>
            <p:cNvSpPr/>
            <p:nvPr/>
          </p:nvSpPr>
          <p:spPr>
            <a:xfrm>
              <a:off x="4247256" y="2421810"/>
              <a:ext cx="699951" cy="2014379"/>
            </a:xfrm>
            <a:custGeom>
              <a:avLst/>
              <a:gdLst>
                <a:gd name="connsiteX0" fmla="*/ 1020842 w 2041683"/>
                <a:gd name="connsiteY0" fmla="*/ 0 h 5875734"/>
                <a:gd name="connsiteX1" fmla="*/ 2041684 w 2041683"/>
                <a:gd name="connsiteY1" fmla="*/ 182255 h 5875734"/>
                <a:gd name="connsiteX2" fmla="*/ 2041684 w 2041683"/>
                <a:gd name="connsiteY2" fmla="*/ 5693480 h 5875734"/>
                <a:gd name="connsiteX3" fmla="*/ 1020842 w 2041683"/>
                <a:gd name="connsiteY3" fmla="*/ 5875735 h 5875734"/>
                <a:gd name="connsiteX4" fmla="*/ 0 w 2041683"/>
                <a:gd name="connsiteY4" fmla="*/ 5693480 h 5875734"/>
                <a:gd name="connsiteX5" fmla="*/ 0 w 2041683"/>
                <a:gd name="connsiteY5" fmla="*/ 182255 h 5875734"/>
                <a:gd name="connsiteX6" fmla="*/ 1020842 w 2041683"/>
                <a:gd name="connsiteY6" fmla="*/ 0 h 58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1683" h="5875734">
                  <a:moveTo>
                    <a:pt x="1020842" y="0"/>
                  </a:moveTo>
                  <a:cubicBezTo>
                    <a:pt x="1379815" y="0"/>
                    <a:pt x="1723698" y="64383"/>
                    <a:pt x="2041684" y="182255"/>
                  </a:cubicBezTo>
                  <a:lnTo>
                    <a:pt x="2041684" y="5693480"/>
                  </a:lnTo>
                  <a:cubicBezTo>
                    <a:pt x="1723698" y="5811351"/>
                    <a:pt x="1379815" y="5875735"/>
                    <a:pt x="1020842" y="5875735"/>
                  </a:cubicBezTo>
                  <a:cubicBezTo>
                    <a:pt x="661868" y="5875735"/>
                    <a:pt x="317986" y="5811351"/>
                    <a:pt x="0" y="5693480"/>
                  </a:cubicBezTo>
                  <a:lnTo>
                    <a:pt x="0" y="182255"/>
                  </a:lnTo>
                  <a:cubicBezTo>
                    <a:pt x="317986" y="64383"/>
                    <a:pt x="661868" y="0"/>
                    <a:pt x="1020842" y="0"/>
                  </a:cubicBezTo>
                  <a:close/>
                </a:path>
              </a:pathLst>
            </a:custGeom>
            <a:solidFill>
              <a:schemeClr val="bg1">
                <a:lumMod val="95000"/>
              </a:schemeClr>
            </a:solidFill>
            <a:ln w="8919" cap="flat">
              <a:noFill/>
              <a:prstDash val="solid"/>
              <a:miter/>
            </a:ln>
          </p:spPr>
          <p:txBody>
            <a:bodyPr rtlCol="0" anchor="ctr"/>
            <a:lstStyle/>
            <a:p>
              <a:endParaRPr lang="en-GB" dirty="0">
                <a:latin typeface="Poppins" panose="00000500000000000000" pitchFamily="2" charset="0"/>
              </a:endParaRPr>
            </a:p>
          </p:txBody>
        </p:sp>
      </p:grpSp>
      <p:grpSp>
        <p:nvGrpSpPr>
          <p:cNvPr id="124" name="Group 123">
            <a:extLst>
              <a:ext uri="{FF2B5EF4-FFF2-40B4-BE49-F238E27FC236}">
                <a16:creationId xmlns:a16="http://schemas.microsoft.com/office/drawing/2014/main" id="{BEAEFAB2-2626-2A47-8CAC-6C118B408ECB}"/>
              </a:ext>
            </a:extLst>
          </p:cNvPr>
          <p:cNvGrpSpPr/>
          <p:nvPr/>
        </p:nvGrpSpPr>
        <p:grpSpPr>
          <a:xfrm>
            <a:off x="12650884" y="2169359"/>
            <a:ext cx="2491182" cy="2491182"/>
            <a:chOff x="6655834" y="332581"/>
            <a:chExt cx="5875734" cy="5875734"/>
          </a:xfrm>
        </p:grpSpPr>
        <p:sp>
          <p:nvSpPr>
            <p:cNvPr id="125" name="Freeform: Shape 124">
              <a:extLst>
                <a:ext uri="{FF2B5EF4-FFF2-40B4-BE49-F238E27FC236}">
                  <a16:creationId xmlns:a16="http://schemas.microsoft.com/office/drawing/2014/main" id="{6C1BCBBA-67A0-4491-FE67-97CAF959CAD7}"/>
                </a:ext>
              </a:extLst>
            </p:cNvPr>
            <p:cNvSpPr/>
            <p:nvPr/>
          </p:nvSpPr>
          <p:spPr>
            <a:xfrm>
              <a:off x="6838089" y="332581"/>
              <a:ext cx="5511224" cy="1917025"/>
            </a:xfrm>
            <a:custGeom>
              <a:avLst/>
              <a:gdLst>
                <a:gd name="connsiteX0" fmla="*/ 5511225 w 5511224"/>
                <a:gd name="connsiteY0" fmla="*/ 1917025 h 1917025"/>
                <a:gd name="connsiteX1" fmla="*/ 0 w 5511224"/>
                <a:gd name="connsiteY1" fmla="*/ 1917025 h 1917025"/>
                <a:gd name="connsiteX2" fmla="*/ 2755612 w 5511224"/>
                <a:gd name="connsiteY2" fmla="*/ 0 h 1917025"/>
                <a:gd name="connsiteX3" fmla="*/ 5511225 w 5511224"/>
                <a:gd name="connsiteY3" fmla="*/ 1917025 h 1917025"/>
              </a:gdLst>
              <a:ahLst/>
              <a:cxnLst>
                <a:cxn ang="0">
                  <a:pos x="connsiteX0" y="connsiteY0"/>
                </a:cxn>
                <a:cxn ang="0">
                  <a:pos x="connsiteX1" y="connsiteY1"/>
                </a:cxn>
                <a:cxn ang="0">
                  <a:pos x="connsiteX2" y="connsiteY2"/>
                </a:cxn>
                <a:cxn ang="0">
                  <a:pos x="connsiteX3" y="connsiteY3"/>
                </a:cxn>
              </a:cxnLst>
              <a:rect l="l" t="t" r="r" b="b"/>
              <a:pathLst>
                <a:path w="5511224" h="1917025">
                  <a:moveTo>
                    <a:pt x="5511225" y="1917025"/>
                  </a:moveTo>
                  <a:lnTo>
                    <a:pt x="0" y="1917025"/>
                  </a:lnTo>
                  <a:cubicBezTo>
                    <a:pt x="414784" y="797689"/>
                    <a:pt x="1492061" y="0"/>
                    <a:pt x="2755612" y="0"/>
                  </a:cubicBezTo>
                  <a:cubicBezTo>
                    <a:pt x="4019163" y="0"/>
                    <a:pt x="5096441" y="797689"/>
                    <a:pt x="5511225" y="1917025"/>
                  </a:cubicBezTo>
                  <a:close/>
                </a:path>
              </a:pathLst>
            </a:custGeom>
            <a:solidFill>
              <a:schemeClr val="tx1"/>
            </a:solidFill>
            <a:ln w="8919" cap="flat">
              <a:noFill/>
              <a:prstDash val="solid"/>
              <a:miter/>
            </a:ln>
          </p:spPr>
          <p:txBody>
            <a:bodyPr rtlCol="0" anchor="ctr"/>
            <a:lstStyle/>
            <a:p>
              <a:endParaRPr lang="en-GB" dirty="0">
                <a:latin typeface="Poppins" panose="00000500000000000000" pitchFamily="2" charset="0"/>
              </a:endParaRPr>
            </a:p>
          </p:txBody>
        </p:sp>
        <p:sp>
          <p:nvSpPr>
            <p:cNvPr id="126" name="Freeform: Shape 125">
              <a:extLst>
                <a:ext uri="{FF2B5EF4-FFF2-40B4-BE49-F238E27FC236}">
                  <a16:creationId xmlns:a16="http://schemas.microsoft.com/office/drawing/2014/main" id="{E55231FE-B0E6-8C4F-7113-D9E2DC2F7D14}"/>
                </a:ext>
              </a:extLst>
            </p:cNvPr>
            <p:cNvSpPr/>
            <p:nvPr/>
          </p:nvSpPr>
          <p:spPr>
            <a:xfrm>
              <a:off x="6838089" y="4291290"/>
              <a:ext cx="5511224" cy="1917025"/>
            </a:xfrm>
            <a:custGeom>
              <a:avLst/>
              <a:gdLst>
                <a:gd name="connsiteX0" fmla="*/ 5511225 w 5511224"/>
                <a:gd name="connsiteY0" fmla="*/ 0 h 1917025"/>
                <a:gd name="connsiteX1" fmla="*/ 2755612 w 5511224"/>
                <a:gd name="connsiteY1" fmla="*/ 1917025 h 1917025"/>
                <a:gd name="connsiteX2" fmla="*/ 0 w 5511224"/>
                <a:gd name="connsiteY2" fmla="*/ 0 h 1917025"/>
                <a:gd name="connsiteX3" fmla="*/ 5511225 w 5511224"/>
                <a:gd name="connsiteY3" fmla="*/ 0 h 1917025"/>
              </a:gdLst>
              <a:ahLst/>
              <a:cxnLst>
                <a:cxn ang="0">
                  <a:pos x="connsiteX0" y="connsiteY0"/>
                </a:cxn>
                <a:cxn ang="0">
                  <a:pos x="connsiteX1" y="connsiteY1"/>
                </a:cxn>
                <a:cxn ang="0">
                  <a:pos x="connsiteX2" y="connsiteY2"/>
                </a:cxn>
                <a:cxn ang="0">
                  <a:pos x="connsiteX3" y="connsiteY3"/>
                </a:cxn>
              </a:cxnLst>
              <a:rect l="l" t="t" r="r" b="b"/>
              <a:pathLst>
                <a:path w="5511224" h="1917025">
                  <a:moveTo>
                    <a:pt x="5511225" y="0"/>
                  </a:moveTo>
                  <a:cubicBezTo>
                    <a:pt x="5096441" y="1119336"/>
                    <a:pt x="4019163" y="1917025"/>
                    <a:pt x="2755612" y="1917025"/>
                  </a:cubicBezTo>
                  <a:cubicBezTo>
                    <a:pt x="1492061" y="1917025"/>
                    <a:pt x="414784" y="1119336"/>
                    <a:pt x="0" y="0"/>
                  </a:cubicBezTo>
                  <a:lnTo>
                    <a:pt x="5511225" y="0"/>
                  </a:lnTo>
                  <a:close/>
                </a:path>
              </a:pathLst>
            </a:custGeom>
            <a:solidFill>
              <a:srgbClr val="FFFF99"/>
            </a:solidFill>
            <a:ln w="8919" cap="flat">
              <a:noFill/>
              <a:prstDash val="solid"/>
              <a:miter/>
            </a:ln>
          </p:spPr>
          <p:txBody>
            <a:bodyPr rtlCol="0" anchor="ctr"/>
            <a:lstStyle/>
            <a:p>
              <a:endParaRPr lang="en-GB" dirty="0">
                <a:latin typeface="Poppins" panose="00000500000000000000" pitchFamily="2" charset="0"/>
              </a:endParaRPr>
            </a:p>
          </p:txBody>
        </p:sp>
        <p:sp>
          <p:nvSpPr>
            <p:cNvPr id="127" name="Freeform: Shape 126">
              <a:extLst>
                <a:ext uri="{FF2B5EF4-FFF2-40B4-BE49-F238E27FC236}">
                  <a16:creationId xmlns:a16="http://schemas.microsoft.com/office/drawing/2014/main" id="{C418BEFD-80AD-BA7D-2C68-30695B84E2EB}"/>
                </a:ext>
              </a:extLst>
            </p:cNvPr>
            <p:cNvSpPr/>
            <p:nvPr/>
          </p:nvSpPr>
          <p:spPr>
            <a:xfrm>
              <a:off x="6655834" y="2249607"/>
              <a:ext cx="5875734" cy="2041683"/>
            </a:xfrm>
            <a:custGeom>
              <a:avLst/>
              <a:gdLst>
                <a:gd name="connsiteX0" fmla="*/ 5875734 w 5875734"/>
                <a:gd name="connsiteY0" fmla="*/ 1020842 h 2041683"/>
                <a:gd name="connsiteX1" fmla="*/ 5693480 w 5875734"/>
                <a:gd name="connsiteY1" fmla="*/ 2041684 h 2041683"/>
                <a:gd name="connsiteX2" fmla="*/ 182255 w 5875734"/>
                <a:gd name="connsiteY2" fmla="*/ 2041684 h 2041683"/>
                <a:gd name="connsiteX3" fmla="*/ 0 w 5875734"/>
                <a:gd name="connsiteY3" fmla="*/ 1020842 h 2041683"/>
                <a:gd name="connsiteX4" fmla="*/ 182255 w 5875734"/>
                <a:gd name="connsiteY4" fmla="*/ 0 h 2041683"/>
                <a:gd name="connsiteX5" fmla="*/ 5693480 w 5875734"/>
                <a:gd name="connsiteY5" fmla="*/ 0 h 2041683"/>
                <a:gd name="connsiteX6" fmla="*/ 5875734 w 5875734"/>
                <a:gd name="connsiteY6" fmla="*/ 1020842 h 204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5734" h="2041683">
                  <a:moveTo>
                    <a:pt x="5875734" y="1020842"/>
                  </a:moveTo>
                  <a:cubicBezTo>
                    <a:pt x="5875734" y="1379816"/>
                    <a:pt x="5811351" y="1723698"/>
                    <a:pt x="5693480" y="2041684"/>
                  </a:cubicBezTo>
                  <a:lnTo>
                    <a:pt x="182255" y="2041684"/>
                  </a:lnTo>
                  <a:cubicBezTo>
                    <a:pt x="64383" y="1723698"/>
                    <a:pt x="0" y="1379816"/>
                    <a:pt x="0" y="1020842"/>
                  </a:cubicBezTo>
                  <a:cubicBezTo>
                    <a:pt x="0" y="661868"/>
                    <a:pt x="64383" y="317986"/>
                    <a:pt x="182255" y="0"/>
                  </a:cubicBezTo>
                  <a:lnTo>
                    <a:pt x="5693480" y="0"/>
                  </a:lnTo>
                  <a:cubicBezTo>
                    <a:pt x="5811351" y="317986"/>
                    <a:pt x="5875734" y="661868"/>
                    <a:pt x="5875734" y="1020842"/>
                  </a:cubicBezTo>
                  <a:close/>
                </a:path>
              </a:pathLst>
            </a:custGeom>
            <a:solidFill>
              <a:schemeClr val="accent5"/>
            </a:solidFill>
            <a:ln w="8919" cap="flat">
              <a:noFill/>
              <a:prstDash val="solid"/>
              <a:miter/>
            </a:ln>
          </p:spPr>
          <p:txBody>
            <a:bodyPr rtlCol="0" anchor="ctr"/>
            <a:lstStyle/>
            <a:p>
              <a:endParaRPr lang="en-GB" dirty="0">
                <a:latin typeface="Poppins" panose="00000500000000000000" pitchFamily="2" charset="0"/>
              </a:endParaRPr>
            </a:p>
          </p:txBody>
        </p:sp>
      </p:grpSp>
      <p:grpSp>
        <p:nvGrpSpPr>
          <p:cNvPr id="71" name="Group 70">
            <a:extLst>
              <a:ext uri="{FF2B5EF4-FFF2-40B4-BE49-F238E27FC236}">
                <a16:creationId xmlns:a16="http://schemas.microsoft.com/office/drawing/2014/main" id="{0535D633-612F-71B6-0CA0-3299E34204BC}"/>
              </a:ext>
            </a:extLst>
          </p:cNvPr>
          <p:cNvGrpSpPr/>
          <p:nvPr/>
        </p:nvGrpSpPr>
        <p:grpSpPr>
          <a:xfrm>
            <a:off x="955913" y="-3249520"/>
            <a:ext cx="3229833" cy="2610259"/>
            <a:chOff x="955913" y="1461004"/>
            <a:chExt cx="3229833" cy="2610259"/>
          </a:xfrm>
        </p:grpSpPr>
        <p:sp>
          <p:nvSpPr>
            <p:cNvPr id="72" name="Rectangle: Rounded Corners 71">
              <a:extLst>
                <a:ext uri="{FF2B5EF4-FFF2-40B4-BE49-F238E27FC236}">
                  <a16:creationId xmlns:a16="http://schemas.microsoft.com/office/drawing/2014/main" id="{4363476E-7C3E-0D8B-1056-14A13DC62E5B}"/>
                </a:ext>
              </a:extLst>
            </p:cNvPr>
            <p:cNvSpPr/>
            <p:nvPr/>
          </p:nvSpPr>
          <p:spPr>
            <a:xfrm>
              <a:off x="955913" y="1461004"/>
              <a:ext cx="3229833" cy="2610259"/>
            </a:xfrm>
            <a:prstGeom prst="roundRect">
              <a:avLst>
                <a:gd name="adj" fmla="val 9783"/>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74" name="TextBox 73">
              <a:extLst>
                <a:ext uri="{FF2B5EF4-FFF2-40B4-BE49-F238E27FC236}">
                  <a16:creationId xmlns:a16="http://schemas.microsoft.com/office/drawing/2014/main" id="{0DF2346B-5243-8D53-682C-8C1D7FD67402}"/>
                </a:ext>
              </a:extLst>
            </p:cNvPr>
            <p:cNvSpPr txBox="1"/>
            <p:nvPr/>
          </p:nvSpPr>
          <p:spPr>
            <a:xfrm>
              <a:off x="1238668" y="2413337"/>
              <a:ext cx="2682592" cy="1323439"/>
            </a:xfrm>
            <a:prstGeom prst="rect">
              <a:avLst/>
            </a:prstGeom>
            <a:noFill/>
          </p:spPr>
          <p:txBody>
            <a:bodyPr wrap="square" rtlCol="0">
              <a:spAutoFit/>
            </a:bodyPr>
            <a:lstStyle/>
            <a:p>
              <a:pPr algn="ctr"/>
              <a:r>
                <a:rPr lang="en-US" sz="2000" dirty="0">
                  <a:solidFill>
                    <a:schemeClr val="accent2">
                      <a:lumMod val="50000"/>
                    </a:schemeClr>
                  </a:solidFill>
                  <a:latin typeface="+mj-lt"/>
                  <a:cs typeface="Poppins Bold" panose="00000800000000000000" pitchFamily="2" charset="0"/>
                </a:rPr>
                <a:t>European Securities and Markets Authority (ESMA)</a:t>
              </a:r>
              <a:endParaRPr lang="en-US" dirty="0">
                <a:solidFill>
                  <a:schemeClr val="accent2">
                    <a:lumMod val="50000"/>
                  </a:schemeClr>
                </a:solidFill>
                <a:latin typeface="+mj-lt"/>
                <a:cs typeface="Poppins" panose="00000500000000000000" pitchFamily="2" charset="0"/>
              </a:endParaRPr>
            </a:p>
          </p:txBody>
        </p:sp>
      </p:grpSp>
      <p:grpSp>
        <p:nvGrpSpPr>
          <p:cNvPr id="87" name="Group 86">
            <a:extLst>
              <a:ext uri="{FF2B5EF4-FFF2-40B4-BE49-F238E27FC236}">
                <a16:creationId xmlns:a16="http://schemas.microsoft.com/office/drawing/2014/main" id="{CE3B229F-FB5B-79A0-046E-502DDEBDC1FD}"/>
              </a:ext>
            </a:extLst>
          </p:cNvPr>
          <p:cNvGrpSpPr/>
          <p:nvPr/>
        </p:nvGrpSpPr>
        <p:grpSpPr>
          <a:xfrm>
            <a:off x="4481083" y="-3249520"/>
            <a:ext cx="3229833" cy="2610259"/>
            <a:chOff x="4481083" y="1461004"/>
            <a:chExt cx="3229833" cy="2610259"/>
          </a:xfrm>
        </p:grpSpPr>
        <p:sp>
          <p:nvSpPr>
            <p:cNvPr id="88" name="Rectangle: Rounded Corners 87">
              <a:extLst>
                <a:ext uri="{FF2B5EF4-FFF2-40B4-BE49-F238E27FC236}">
                  <a16:creationId xmlns:a16="http://schemas.microsoft.com/office/drawing/2014/main" id="{93129A6C-1977-36A1-987A-382BA7F25474}"/>
                </a:ext>
              </a:extLst>
            </p:cNvPr>
            <p:cNvSpPr/>
            <p:nvPr/>
          </p:nvSpPr>
          <p:spPr>
            <a:xfrm>
              <a:off x="4481083" y="1461004"/>
              <a:ext cx="3229833" cy="2610259"/>
            </a:xfrm>
            <a:prstGeom prst="roundRect">
              <a:avLst>
                <a:gd name="adj" fmla="val 9783"/>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89" name="TextBox 88">
              <a:extLst>
                <a:ext uri="{FF2B5EF4-FFF2-40B4-BE49-F238E27FC236}">
                  <a16:creationId xmlns:a16="http://schemas.microsoft.com/office/drawing/2014/main" id="{AD25EC35-F4F1-21F5-2C2B-845FBD09AA29}"/>
                </a:ext>
              </a:extLst>
            </p:cNvPr>
            <p:cNvSpPr txBox="1"/>
            <p:nvPr/>
          </p:nvSpPr>
          <p:spPr>
            <a:xfrm>
              <a:off x="4731026" y="2413337"/>
              <a:ext cx="2693503" cy="707886"/>
            </a:xfrm>
            <a:prstGeom prst="rect">
              <a:avLst/>
            </a:prstGeom>
            <a:noFill/>
          </p:spPr>
          <p:txBody>
            <a:bodyPr wrap="square" rtlCol="0">
              <a:spAutoFit/>
            </a:bodyPr>
            <a:lstStyle/>
            <a:p>
              <a:pPr algn="ctr"/>
              <a:r>
                <a:rPr lang="en-US" sz="2000" dirty="0">
                  <a:solidFill>
                    <a:schemeClr val="accent2">
                      <a:lumMod val="50000"/>
                    </a:schemeClr>
                  </a:solidFill>
                  <a:latin typeface="+mj-lt"/>
                  <a:cs typeface="Poppins Bold" panose="00000800000000000000" pitchFamily="2" charset="0"/>
                </a:rPr>
                <a:t>European Banking Authority (EBA)</a:t>
              </a:r>
              <a:endParaRPr lang="en-US" dirty="0">
                <a:solidFill>
                  <a:schemeClr val="accent2">
                    <a:lumMod val="50000"/>
                  </a:schemeClr>
                </a:solidFill>
                <a:latin typeface="+mj-lt"/>
                <a:cs typeface="Poppins" panose="00000500000000000000" pitchFamily="2" charset="0"/>
              </a:endParaRPr>
            </a:p>
          </p:txBody>
        </p:sp>
      </p:grpSp>
      <p:grpSp>
        <p:nvGrpSpPr>
          <p:cNvPr id="90" name="Group 89">
            <a:extLst>
              <a:ext uri="{FF2B5EF4-FFF2-40B4-BE49-F238E27FC236}">
                <a16:creationId xmlns:a16="http://schemas.microsoft.com/office/drawing/2014/main" id="{8C3C2839-61B1-A89C-E174-8D0A4DE168E1}"/>
              </a:ext>
            </a:extLst>
          </p:cNvPr>
          <p:cNvGrpSpPr/>
          <p:nvPr/>
        </p:nvGrpSpPr>
        <p:grpSpPr>
          <a:xfrm>
            <a:off x="8002738" y="-3249520"/>
            <a:ext cx="3229833" cy="2610259"/>
            <a:chOff x="8002738" y="1461004"/>
            <a:chExt cx="3229833" cy="2610259"/>
          </a:xfrm>
        </p:grpSpPr>
        <p:sp>
          <p:nvSpPr>
            <p:cNvPr id="91" name="Rectangle: Rounded Corners 90">
              <a:extLst>
                <a:ext uri="{FF2B5EF4-FFF2-40B4-BE49-F238E27FC236}">
                  <a16:creationId xmlns:a16="http://schemas.microsoft.com/office/drawing/2014/main" id="{229179F6-AE7D-0FF8-E4DD-DE2251CA81E4}"/>
                </a:ext>
              </a:extLst>
            </p:cNvPr>
            <p:cNvSpPr/>
            <p:nvPr/>
          </p:nvSpPr>
          <p:spPr>
            <a:xfrm>
              <a:off x="8002738" y="1461004"/>
              <a:ext cx="3229833" cy="2610259"/>
            </a:xfrm>
            <a:prstGeom prst="roundRect">
              <a:avLst>
                <a:gd name="adj" fmla="val 9783"/>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92" name="TextBox 91">
              <a:extLst>
                <a:ext uri="{FF2B5EF4-FFF2-40B4-BE49-F238E27FC236}">
                  <a16:creationId xmlns:a16="http://schemas.microsoft.com/office/drawing/2014/main" id="{8B5C2E20-A789-1D83-9D7F-7396DD659C5B}"/>
                </a:ext>
              </a:extLst>
            </p:cNvPr>
            <p:cNvSpPr txBox="1"/>
            <p:nvPr/>
          </p:nvSpPr>
          <p:spPr>
            <a:xfrm>
              <a:off x="8134632" y="2413337"/>
              <a:ext cx="2965490" cy="1323439"/>
            </a:xfrm>
            <a:prstGeom prst="rect">
              <a:avLst/>
            </a:prstGeom>
            <a:noFill/>
          </p:spPr>
          <p:txBody>
            <a:bodyPr wrap="square" rtlCol="0">
              <a:spAutoFit/>
            </a:bodyPr>
            <a:lstStyle/>
            <a:p>
              <a:pPr algn="ctr"/>
              <a:r>
                <a:rPr lang="en-US" sz="2000" dirty="0">
                  <a:solidFill>
                    <a:schemeClr val="accent2">
                      <a:lumMod val="50000"/>
                    </a:schemeClr>
                  </a:solidFill>
                  <a:latin typeface="+mj-lt"/>
                  <a:cs typeface="Poppins Bold" panose="00000800000000000000" pitchFamily="2" charset="0"/>
                </a:rPr>
                <a:t>European Insurance and Occupational Pensions Authority (EIOPA)</a:t>
              </a:r>
              <a:endParaRPr lang="en-US" dirty="0">
                <a:solidFill>
                  <a:schemeClr val="accent2">
                    <a:lumMod val="50000"/>
                  </a:schemeClr>
                </a:solidFill>
                <a:latin typeface="+mj-lt"/>
                <a:cs typeface="Poppins" panose="00000500000000000000" pitchFamily="2" charset="0"/>
              </a:endParaRPr>
            </a:p>
          </p:txBody>
        </p:sp>
      </p:grpSp>
      <p:grpSp>
        <p:nvGrpSpPr>
          <p:cNvPr id="93" name="Group 92">
            <a:extLst>
              <a:ext uri="{FF2B5EF4-FFF2-40B4-BE49-F238E27FC236}">
                <a16:creationId xmlns:a16="http://schemas.microsoft.com/office/drawing/2014/main" id="{44A68FC3-8BCC-AACE-DE0F-2A2C7443820E}"/>
              </a:ext>
            </a:extLst>
          </p:cNvPr>
          <p:cNvGrpSpPr/>
          <p:nvPr/>
        </p:nvGrpSpPr>
        <p:grpSpPr>
          <a:xfrm>
            <a:off x="5373335" y="-3942304"/>
            <a:ext cx="1390154" cy="1390154"/>
            <a:chOff x="5373335" y="768220"/>
            <a:chExt cx="1390154" cy="1390154"/>
          </a:xfrm>
        </p:grpSpPr>
        <p:sp>
          <p:nvSpPr>
            <p:cNvPr id="94" name="Oval 93">
              <a:extLst>
                <a:ext uri="{FF2B5EF4-FFF2-40B4-BE49-F238E27FC236}">
                  <a16:creationId xmlns:a16="http://schemas.microsoft.com/office/drawing/2014/main" id="{5CF545EC-C1F2-7DA2-9DE4-1A96691D8544}"/>
                </a:ext>
              </a:extLst>
            </p:cNvPr>
            <p:cNvSpPr/>
            <p:nvPr/>
          </p:nvSpPr>
          <p:spPr>
            <a:xfrm>
              <a:off x="5373335" y="768220"/>
              <a:ext cx="1390154" cy="1390154"/>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95" name="Graphic 94">
              <a:extLst>
                <a:ext uri="{FF2B5EF4-FFF2-40B4-BE49-F238E27FC236}">
                  <a16:creationId xmlns:a16="http://schemas.microsoft.com/office/drawing/2014/main" id="{57126244-425F-46D5-8B6B-D5C24FE435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72749" y="917168"/>
              <a:ext cx="991327" cy="991327"/>
            </a:xfrm>
            <a:prstGeom prst="rect">
              <a:avLst/>
            </a:prstGeom>
          </p:spPr>
        </p:pic>
      </p:grpSp>
      <p:grpSp>
        <p:nvGrpSpPr>
          <p:cNvPr id="96" name="Group 95">
            <a:extLst>
              <a:ext uri="{FF2B5EF4-FFF2-40B4-BE49-F238E27FC236}">
                <a16:creationId xmlns:a16="http://schemas.microsoft.com/office/drawing/2014/main" id="{C7895A85-6699-A083-C626-0C3788FE598E}"/>
              </a:ext>
            </a:extLst>
          </p:cNvPr>
          <p:cNvGrpSpPr/>
          <p:nvPr/>
        </p:nvGrpSpPr>
        <p:grpSpPr>
          <a:xfrm>
            <a:off x="1863270" y="-3949798"/>
            <a:ext cx="1390154" cy="1390154"/>
            <a:chOff x="1863270" y="760726"/>
            <a:chExt cx="1390154" cy="1390154"/>
          </a:xfrm>
        </p:grpSpPr>
        <p:sp>
          <p:nvSpPr>
            <p:cNvPr id="97" name="Oval 96">
              <a:extLst>
                <a:ext uri="{FF2B5EF4-FFF2-40B4-BE49-F238E27FC236}">
                  <a16:creationId xmlns:a16="http://schemas.microsoft.com/office/drawing/2014/main" id="{80296EFA-8D6A-8607-40EC-88B95079FFC5}"/>
                </a:ext>
              </a:extLst>
            </p:cNvPr>
            <p:cNvSpPr/>
            <p:nvPr/>
          </p:nvSpPr>
          <p:spPr>
            <a:xfrm>
              <a:off x="1863270" y="760726"/>
              <a:ext cx="1390154" cy="1390154"/>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98" name="Graphic 97">
              <a:extLst>
                <a:ext uri="{FF2B5EF4-FFF2-40B4-BE49-F238E27FC236}">
                  <a16:creationId xmlns:a16="http://schemas.microsoft.com/office/drawing/2014/main" id="{BB1C2480-1202-A4A8-A592-BC1F4AB5D92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05217" y="964390"/>
              <a:ext cx="906260" cy="906260"/>
            </a:xfrm>
            <a:prstGeom prst="rect">
              <a:avLst/>
            </a:prstGeom>
          </p:spPr>
        </p:pic>
      </p:grpSp>
      <p:grpSp>
        <p:nvGrpSpPr>
          <p:cNvPr id="99" name="Group 98">
            <a:extLst>
              <a:ext uri="{FF2B5EF4-FFF2-40B4-BE49-F238E27FC236}">
                <a16:creationId xmlns:a16="http://schemas.microsoft.com/office/drawing/2014/main" id="{7EC1E686-32E5-A2C8-EE57-459D8BBF57EF}"/>
              </a:ext>
            </a:extLst>
          </p:cNvPr>
          <p:cNvGrpSpPr/>
          <p:nvPr/>
        </p:nvGrpSpPr>
        <p:grpSpPr>
          <a:xfrm>
            <a:off x="8922023" y="-3949798"/>
            <a:ext cx="1390154" cy="1390154"/>
            <a:chOff x="8922023" y="760726"/>
            <a:chExt cx="1390154" cy="1390154"/>
          </a:xfrm>
        </p:grpSpPr>
        <p:sp>
          <p:nvSpPr>
            <p:cNvPr id="100" name="Oval 99">
              <a:extLst>
                <a:ext uri="{FF2B5EF4-FFF2-40B4-BE49-F238E27FC236}">
                  <a16:creationId xmlns:a16="http://schemas.microsoft.com/office/drawing/2014/main" id="{6A636F08-16C7-FCB3-32D5-3953EA466BBD}"/>
                </a:ext>
              </a:extLst>
            </p:cNvPr>
            <p:cNvSpPr/>
            <p:nvPr/>
          </p:nvSpPr>
          <p:spPr>
            <a:xfrm>
              <a:off x="8922023" y="760726"/>
              <a:ext cx="1390154" cy="1390154"/>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01" name="Graphic 100">
              <a:extLst>
                <a:ext uri="{FF2B5EF4-FFF2-40B4-BE49-F238E27FC236}">
                  <a16:creationId xmlns:a16="http://schemas.microsoft.com/office/drawing/2014/main" id="{F4FB8087-222F-23C7-ADDE-734B3FC2830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108580" y="898484"/>
              <a:ext cx="1017039" cy="1017039"/>
            </a:xfrm>
            <a:prstGeom prst="rect">
              <a:avLst/>
            </a:prstGeom>
          </p:spPr>
        </p:pic>
      </p:grpSp>
      <p:cxnSp>
        <p:nvCxnSpPr>
          <p:cNvPr id="102" name="Straight Connector 101">
            <a:extLst>
              <a:ext uri="{FF2B5EF4-FFF2-40B4-BE49-F238E27FC236}">
                <a16:creationId xmlns:a16="http://schemas.microsoft.com/office/drawing/2014/main" id="{5C8CE537-B963-28B0-0582-193247C857B0}"/>
              </a:ext>
            </a:extLst>
          </p:cNvPr>
          <p:cNvCxnSpPr/>
          <p:nvPr/>
        </p:nvCxnSpPr>
        <p:spPr>
          <a:xfrm>
            <a:off x="578875" y="-337999"/>
            <a:ext cx="10914926"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F03FF995-A150-F59C-249A-91D28260F49D}"/>
              </a:ext>
            </a:extLst>
          </p:cNvPr>
          <p:cNvSpPr txBox="1"/>
          <p:nvPr/>
        </p:nvSpPr>
        <p:spPr>
          <a:xfrm>
            <a:off x="4495529" y="3896730"/>
            <a:ext cx="3048542" cy="646331"/>
          </a:xfrm>
          <a:prstGeom prst="rect">
            <a:avLst/>
          </a:prstGeom>
          <a:noFill/>
        </p:spPr>
        <p:txBody>
          <a:bodyPr wrap="square">
            <a:spAutoFit/>
          </a:bodyPr>
          <a:lstStyle/>
          <a:p>
            <a:pPr algn="ctr"/>
            <a:r>
              <a:rPr lang="en-GB" sz="1800" u="none"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Improve the </a:t>
            </a:r>
            <a:r>
              <a:rPr lang="en-GB" sz="1800" b="1" u="none"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functioning</a:t>
            </a:r>
            <a:r>
              <a:rPr lang="en-GB" sz="1800" u="none"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 </a:t>
            </a:r>
            <a:br>
              <a:rPr lang="en-GB" sz="1800" u="none"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br>
            <a:r>
              <a:rPr lang="en-GB" sz="1800" u="none"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of the internal market </a:t>
            </a:r>
            <a:endParaRPr lang="en-US" sz="1800" dirty="0">
              <a:solidFill>
                <a:schemeClr val="accent3">
                  <a:lumMod val="50000"/>
                </a:schemeClr>
              </a:solidFill>
            </a:endParaRPr>
          </a:p>
        </p:txBody>
      </p:sp>
    </p:spTree>
    <p:extLst>
      <p:ext uri="{BB962C8B-B14F-4D97-AF65-F5344CB8AC3E}">
        <p14:creationId xmlns:p14="http://schemas.microsoft.com/office/powerpoint/2010/main" val="252638456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up)">
                                          <p:cBhvr>
                                            <p:cTn id="7" dur="500"/>
                                            <p:tgtEl>
                                              <p:spTgt spid="63"/>
                                            </p:tgtEl>
                                          </p:cBhvr>
                                        </p:animEffect>
                                      </p:childTnLst>
                                    </p:cTn>
                                  </p:par>
                                </p:childTnLst>
                              </p:cTn>
                            </p:par>
                            <p:par>
                              <p:cTn id="8" fill="hold">
                                <p:stCondLst>
                                  <p:cond delay="500"/>
                                </p:stCondLst>
                                <p:childTnLst>
                                  <p:par>
                                    <p:cTn id="9" presetID="2" presetClass="entr" presetSubtype="4" fill="hold" nodeType="afterEffect" p14:presetBounceEnd="60000">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14:bounceEnd="60000">
                                          <p:cBhvr additive="base">
                                            <p:cTn id="11" dur="500" fill="hold"/>
                                            <p:tgtEl>
                                              <p:spTgt spid="41"/>
                                            </p:tgtEl>
                                            <p:attrNameLst>
                                              <p:attrName>ppt_x</p:attrName>
                                            </p:attrNameLst>
                                          </p:cBhvr>
                                          <p:tavLst>
                                            <p:tav tm="0">
                                              <p:val>
                                                <p:strVal val="#ppt_x"/>
                                              </p:val>
                                            </p:tav>
                                            <p:tav tm="100000">
                                              <p:val>
                                                <p:strVal val="#ppt_x"/>
                                              </p:val>
                                            </p:tav>
                                          </p:tavLst>
                                        </p:anim>
                                        <p:anim calcmode="lin" valueType="num" p14:bounceEnd="60000">
                                          <p:cBhvr additive="base">
                                            <p:cTn id="12" dur="50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14:bounceEnd="60000">
                                          <p:cBhvr additive="base">
                                            <p:cTn id="15" dur="500" fill="hold"/>
                                            <p:tgtEl>
                                              <p:spTgt spid="40"/>
                                            </p:tgtEl>
                                            <p:attrNameLst>
                                              <p:attrName>ppt_x</p:attrName>
                                            </p:attrNameLst>
                                          </p:cBhvr>
                                          <p:tavLst>
                                            <p:tav tm="0">
                                              <p:val>
                                                <p:strVal val="#ppt_x"/>
                                              </p:val>
                                            </p:tav>
                                            <p:tav tm="100000">
                                              <p:val>
                                                <p:strVal val="#ppt_x"/>
                                              </p:val>
                                            </p:tav>
                                          </p:tavLst>
                                        </p:anim>
                                        <p:anim calcmode="lin" valueType="num" p14:bounceEnd="60000">
                                          <p:cBhvr additive="base">
                                            <p:cTn id="16" dur="500" fill="hold"/>
                                            <p:tgtEl>
                                              <p:spTgt spid="4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14:bounceEnd="60000">
                                          <p:cBhvr additive="base">
                                            <p:cTn id="19" dur="500" fill="hold"/>
                                            <p:tgtEl>
                                              <p:spTgt spid="44"/>
                                            </p:tgtEl>
                                            <p:attrNameLst>
                                              <p:attrName>ppt_x</p:attrName>
                                            </p:attrNameLst>
                                          </p:cBhvr>
                                          <p:tavLst>
                                            <p:tav tm="0">
                                              <p:val>
                                                <p:strVal val="#ppt_x"/>
                                              </p:val>
                                            </p:tav>
                                            <p:tav tm="100000">
                                              <p:val>
                                                <p:strVal val="#ppt_x"/>
                                              </p:val>
                                            </p:tav>
                                          </p:tavLst>
                                        </p:anim>
                                        <p:anim calcmode="lin" valueType="num" p14:bounceEnd="60000">
                                          <p:cBhvr additive="base">
                                            <p:cTn id="20" dur="500" fill="hold"/>
                                            <p:tgtEl>
                                              <p:spTgt spid="4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0000">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14:bounceEnd="60000">
                                          <p:cBhvr additive="base">
                                            <p:cTn id="23" dur="500" fill="hold"/>
                                            <p:tgtEl>
                                              <p:spTgt spid="50"/>
                                            </p:tgtEl>
                                            <p:attrNameLst>
                                              <p:attrName>ppt_x</p:attrName>
                                            </p:attrNameLst>
                                          </p:cBhvr>
                                          <p:tavLst>
                                            <p:tav tm="0">
                                              <p:val>
                                                <p:strVal val="#ppt_x"/>
                                              </p:val>
                                            </p:tav>
                                            <p:tav tm="100000">
                                              <p:val>
                                                <p:strVal val="#ppt_x"/>
                                              </p:val>
                                            </p:tav>
                                          </p:tavLst>
                                        </p:anim>
                                        <p:anim calcmode="lin" valueType="num" p14:bounceEnd="60000">
                                          <p:cBhvr additive="base">
                                            <p:cTn id="24" dur="500" fill="hold"/>
                                            <p:tgtEl>
                                              <p:spTgt spid="50"/>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8" presetClass="emph" presetSubtype="0" fill="hold" nodeType="afterEffect">
                                      <p:stCondLst>
                                        <p:cond delay="250"/>
                                      </p:stCondLst>
                                      <p:childTnLst>
                                        <p:animRot by="21600000">
                                          <p:cBhvr>
                                            <p:cTn id="27" dur="1000" fill="hold"/>
                                            <p:tgtEl>
                                              <p:spTgt spid="41"/>
                                            </p:tgtEl>
                                            <p:attrNameLst>
                                              <p:attrName>r</p:attrName>
                                            </p:attrNameLst>
                                          </p:cBhvr>
                                        </p:animRot>
                                      </p:childTnLst>
                                    </p:cTn>
                                  </p:par>
                                  <p:par>
                                    <p:cTn id="28" presetID="8" presetClass="emph" presetSubtype="0" fill="hold" nodeType="withEffect">
                                      <p:stCondLst>
                                        <p:cond delay="250"/>
                                      </p:stCondLst>
                                      <p:childTnLst>
                                        <p:animRot by="21600000">
                                          <p:cBhvr>
                                            <p:cTn id="29" dur="1000" fill="hold"/>
                                            <p:tgtEl>
                                              <p:spTgt spid="40"/>
                                            </p:tgtEl>
                                            <p:attrNameLst>
                                              <p:attrName>r</p:attrName>
                                            </p:attrNameLst>
                                          </p:cBhvr>
                                        </p:animRot>
                                      </p:childTnLst>
                                    </p:cTn>
                                  </p:par>
                                  <p:par>
                                    <p:cTn id="30" presetID="8" presetClass="emph" presetSubtype="0" fill="hold" nodeType="withEffect">
                                      <p:stCondLst>
                                        <p:cond delay="250"/>
                                      </p:stCondLst>
                                      <p:childTnLst>
                                        <p:animRot by="21600000">
                                          <p:cBhvr>
                                            <p:cTn id="31" dur="1000" fill="hold"/>
                                            <p:tgtEl>
                                              <p:spTgt spid="44"/>
                                            </p:tgtEl>
                                            <p:attrNameLst>
                                              <p:attrName>r</p:attrName>
                                            </p:attrNameLst>
                                          </p:cBhvr>
                                        </p:animRot>
                                      </p:childTnLst>
                                    </p:cTn>
                                  </p:par>
                                  <p:par>
                                    <p:cTn id="32" presetID="8" presetClass="emph" presetSubtype="0" fill="hold" nodeType="withEffect">
                                      <p:stCondLst>
                                        <p:cond delay="250"/>
                                      </p:stCondLst>
                                      <p:childTnLst>
                                        <p:animRot by="21600000">
                                          <p:cBhvr>
                                            <p:cTn id="33" dur="1000" fill="hold"/>
                                            <p:tgtEl>
                                              <p:spTgt spid="50"/>
                                            </p:tgtEl>
                                            <p:attrNameLst>
                                              <p:attrName>r</p:attrName>
                                            </p:attrNameLst>
                                          </p:cBhvr>
                                        </p:animRot>
                                      </p:childTnLst>
                                    </p:cTn>
                                  </p:par>
                                  <p:par>
                                    <p:cTn id="34" presetID="42" presetClass="entr" presetSubtype="0" fill="hold" grpId="0" nodeType="withEffect">
                                      <p:stCondLst>
                                        <p:cond delay="250"/>
                                      </p:stCondLst>
                                      <p:childTnLst>
                                        <p:set>
                                          <p:cBhvr>
                                            <p:cTn id="35" dur="1" fill="hold">
                                              <p:stCondLst>
                                                <p:cond delay="0"/>
                                              </p:stCondLst>
                                            </p:cTn>
                                            <p:tgtEl>
                                              <p:spTgt spid="106"/>
                                            </p:tgtEl>
                                            <p:attrNameLst>
                                              <p:attrName>style.visibility</p:attrName>
                                            </p:attrNameLst>
                                          </p:cBhvr>
                                          <p:to>
                                            <p:strVal val="visible"/>
                                          </p:to>
                                        </p:set>
                                        <p:animEffect transition="in" filter="fade">
                                          <p:cBhvr>
                                            <p:cTn id="36" dur="500"/>
                                            <p:tgtEl>
                                              <p:spTgt spid="106"/>
                                            </p:tgtEl>
                                          </p:cBhvr>
                                        </p:animEffect>
                                        <p:anim calcmode="lin" valueType="num">
                                          <p:cBhvr>
                                            <p:cTn id="37" dur="500" fill="hold"/>
                                            <p:tgtEl>
                                              <p:spTgt spid="106"/>
                                            </p:tgtEl>
                                            <p:attrNameLst>
                                              <p:attrName>ppt_x</p:attrName>
                                            </p:attrNameLst>
                                          </p:cBhvr>
                                          <p:tavLst>
                                            <p:tav tm="0">
                                              <p:val>
                                                <p:strVal val="#ppt_x"/>
                                              </p:val>
                                            </p:tav>
                                            <p:tav tm="100000">
                                              <p:val>
                                                <p:strVal val="#ppt_x"/>
                                              </p:val>
                                            </p:tav>
                                          </p:tavLst>
                                        </p:anim>
                                        <p:anim calcmode="lin" valueType="num">
                                          <p:cBhvr>
                                            <p:cTn id="38" dur="5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4"/>
                                            </p:tgtEl>
                                            <p:attrNameLst>
                                              <p:attrName>style.visibility</p:attrName>
                                            </p:attrNameLst>
                                          </p:cBhvr>
                                          <p:to>
                                            <p:strVal val="visible"/>
                                          </p:to>
                                        </p:set>
                                        <p:animEffect transition="in" filter="barn(inVertical)">
                                          <p:cBhvr>
                                            <p:cTn id="43" dur="500"/>
                                            <p:tgtEl>
                                              <p:spTgt spid="114"/>
                                            </p:tgtEl>
                                          </p:cBhvr>
                                        </p:animEffect>
                                      </p:childTnLst>
                                    </p:cTn>
                                  </p:par>
                                </p:childTnLst>
                              </p:cTn>
                            </p:par>
                            <p:par>
                              <p:cTn id="44" fill="hold">
                                <p:stCondLst>
                                  <p:cond delay="500"/>
                                </p:stCondLst>
                                <p:childTnLst>
                                  <p:par>
                                    <p:cTn id="45" presetID="2" presetClass="entr" presetSubtype="4" decel="100000" fill="hold" nodeType="afterEffect">
                                      <p:stCondLst>
                                        <p:cond delay="0"/>
                                      </p:stCondLst>
                                      <p:childTnLst>
                                        <p:set>
                                          <p:cBhvr>
                                            <p:cTn id="46" dur="1" fill="hold">
                                              <p:stCondLst>
                                                <p:cond delay="0"/>
                                              </p:stCondLst>
                                            </p:cTn>
                                            <p:tgtEl>
                                              <p:spTgt spid="103"/>
                                            </p:tgtEl>
                                            <p:attrNameLst>
                                              <p:attrName>style.visibility</p:attrName>
                                            </p:attrNameLst>
                                          </p:cBhvr>
                                          <p:to>
                                            <p:strVal val="visible"/>
                                          </p:to>
                                        </p:set>
                                        <p:anim calcmode="lin" valueType="num">
                                          <p:cBhvr additive="base">
                                            <p:cTn id="47" dur="500" fill="hold"/>
                                            <p:tgtEl>
                                              <p:spTgt spid="103"/>
                                            </p:tgtEl>
                                            <p:attrNameLst>
                                              <p:attrName>ppt_x</p:attrName>
                                            </p:attrNameLst>
                                          </p:cBhvr>
                                          <p:tavLst>
                                            <p:tav tm="0">
                                              <p:val>
                                                <p:strVal val="#ppt_x"/>
                                              </p:val>
                                            </p:tav>
                                            <p:tav tm="100000">
                                              <p:val>
                                                <p:strVal val="#ppt_x"/>
                                              </p:val>
                                            </p:tav>
                                          </p:tavLst>
                                        </p:anim>
                                        <p:anim calcmode="lin" valueType="num">
                                          <p:cBhvr additive="base">
                                            <p:cTn id="48" dur="500" fill="hold"/>
                                            <p:tgtEl>
                                              <p:spTgt spid="103"/>
                                            </p:tgtEl>
                                            <p:attrNameLst>
                                              <p:attrName>ppt_y</p:attrName>
                                            </p:attrNameLst>
                                          </p:cBhvr>
                                          <p:tavLst>
                                            <p:tav tm="0">
                                              <p:val>
                                                <p:strVal val="1+#ppt_h/2"/>
                                              </p:val>
                                            </p:tav>
                                            <p:tav tm="100000">
                                              <p:val>
                                                <p:strVal val="#ppt_y"/>
                                              </p:val>
                                            </p:tav>
                                          </p:tavLst>
                                        </p:anim>
                                      </p:childTnLst>
                                    </p:cTn>
                                  </p:par>
                                  <p:par>
                                    <p:cTn id="49" presetID="42" presetClass="entr" presetSubtype="0" fill="hold" grpId="0" nodeType="withEffect">
                                      <p:stCondLst>
                                        <p:cond delay="25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anim calcmode="lin" valueType="num">
                                          <p:cBhvr>
                                            <p:cTn id="52" dur="500" fill="hold"/>
                                            <p:tgtEl>
                                              <p:spTgt spid="113"/>
                                            </p:tgtEl>
                                            <p:attrNameLst>
                                              <p:attrName>ppt_x</p:attrName>
                                            </p:attrNameLst>
                                          </p:cBhvr>
                                          <p:tavLst>
                                            <p:tav tm="0">
                                              <p:val>
                                                <p:strVal val="#ppt_x"/>
                                              </p:val>
                                            </p:tav>
                                            <p:tav tm="100000">
                                              <p:val>
                                                <p:strVal val="#ppt_x"/>
                                              </p:val>
                                            </p:tav>
                                          </p:tavLst>
                                        </p:anim>
                                        <p:anim calcmode="lin" valueType="num">
                                          <p:cBhvr>
                                            <p:cTn id="53" dur="500" fill="hold"/>
                                            <p:tgtEl>
                                              <p:spTgt spid="113"/>
                                            </p:tgtEl>
                                            <p:attrNameLst>
                                              <p:attrName>ppt_y</p:attrName>
                                            </p:attrNameLst>
                                          </p:cBhvr>
                                          <p:tavLst>
                                            <p:tav tm="0">
                                              <p:val>
                                                <p:strVal val="#ppt_y+.1"/>
                                              </p:val>
                                            </p:tav>
                                            <p:tav tm="100000">
                                              <p:val>
                                                <p:strVal val="#ppt_y"/>
                                              </p:val>
                                            </p:tav>
                                          </p:tavLst>
                                        </p:anim>
                                      </p:childTnLst>
                                    </p:cTn>
                                  </p:par>
                                  <p:par>
                                    <p:cTn id="54" presetID="2" presetClass="entr" presetSubtype="4" decel="100000" fill="hold" nodeType="withEffect">
                                      <p:stCondLst>
                                        <p:cond delay="500"/>
                                      </p:stCondLst>
                                      <p:childTnLst>
                                        <p:set>
                                          <p:cBhvr>
                                            <p:cTn id="55" dur="1" fill="hold">
                                              <p:stCondLst>
                                                <p:cond delay="0"/>
                                              </p:stCondLst>
                                            </p:cTn>
                                            <p:tgtEl>
                                              <p:spTgt spid="115"/>
                                            </p:tgtEl>
                                            <p:attrNameLst>
                                              <p:attrName>style.visibility</p:attrName>
                                            </p:attrNameLst>
                                          </p:cBhvr>
                                          <p:to>
                                            <p:strVal val="visible"/>
                                          </p:to>
                                        </p:set>
                                        <p:anim calcmode="lin" valueType="num">
                                          <p:cBhvr additive="base">
                                            <p:cTn id="56" dur="500" fill="hold"/>
                                            <p:tgtEl>
                                              <p:spTgt spid="115"/>
                                            </p:tgtEl>
                                            <p:attrNameLst>
                                              <p:attrName>ppt_x</p:attrName>
                                            </p:attrNameLst>
                                          </p:cBhvr>
                                          <p:tavLst>
                                            <p:tav tm="0">
                                              <p:val>
                                                <p:strVal val="#ppt_x"/>
                                              </p:val>
                                            </p:tav>
                                            <p:tav tm="100000">
                                              <p:val>
                                                <p:strVal val="#ppt_x"/>
                                              </p:val>
                                            </p:tav>
                                          </p:tavLst>
                                        </p:anim>
                                        <p:anim calcmode="lin" valueType="num">
                                          <p:cBhvr additive="base">
                                            <p:cTn id="57"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13" grpId="0"/>
          <p:bldP spid="114" grpId="0" animBg="1"/>
          <p:bldP spid="10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up)">
                                          <p:cBhvr>
                                            <p:cTn id="7" dur="500"/>
                                            <p:tgtEl>
                                              <p:spTgt spid="6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ppt_x"/>
                                              </p:val>
                                            </p:tav>
                                            <p:tav tm="100000">
                                              <p:val>
                                                <p:strVal val="#ppt_x"/>
                                              </p:val>
                                            </p:tav>
                                          </p:tavLst>
                                        </p:anim>
                                        <p:anim calcmode="lin" valueType="num">
                                          <p:cBhvr additive="base">
                                            <p:cTn id="16" dur="500" fill="hold"/>
                                            <p:tgtEl>
                                              <p:spTgt spid="4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 calcmode="lin" valueType="num">
                                          <p:cBhvr additive="base">
                                            <p:cTn id="19" dur="500" fill="hold"/>
                                            <p:tgtEl>
                                              <p:spTgt spid="44"/>
                                            </p:tgtEl>
                                            <p:attrNameLst>
                                              <p:attrName>ppt_x</p:attrName>
                                            </p:attrNameLst>
                                          </p:cBhvr>
                                          <p:tavLst>
                                            <p:tav tm="0">
                                              <p:val>
                                                <p:strVal val="#ppt_x"/>
                                              </p:val>
                                            </p:tav>
                                            <p:tav tm="100000">
                                              <p:val>
                                                <p:strVal val="#ppt_x"/>
                                              </p:val>
                                            </p:tav>
                                          </p:tavLst>
                                        </p:anim>
                                        <p:anim calcmode="lin" valueType="num">
                                          <p:cBhvr additive="base">
                                            <p:cTn id="20" dur="500" fill="hold"/>
                                            <p:tgtEl>
                                              <p:spTgt spid="4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additive="base">
                                            <p:cTn id="23" dur="500" fill="hold"/>
                                            <p:tgtEl>
                                              <p:spTgt spid="50"/>
                                            </p:tgtEl>
                                            <p:attrNameLst>
                                              <p:attrName>ppt_x</p:attrName>
                                            </p:attrNameLst>
                                          </p:cBhvr>
                                          <p:tavLst>
                                            <p:tav tm="0">
                                              <p:val>
                                                <p:strVal val="#ppt_x"/>
                                              </p:val>
                                            </p:tav>
                                            <p:tav tm="100000">
                                              <p:val>
                                                <p:strVal val="#ppt_x"/>
                                              </p:val>
                                            </p:tav>
                                          </p:tavLst>
                                        </p:anim>
                                        <p:anim calcmode="lin" valueType="num">
                                          <p:cBhvr additive="base">
                                            <p:cTn id="24" dur="500" fill="hold"/>
                                            <p:tgtEl>
                                              <p:spTgt spid="50"/>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8" presetClass="emph" presetSubtype="0" fill="hold" nodeType="afterEffect">
                                      <p:stCondLst>
                                        <p:cond delay="250"/>
                                      </p:stCondLst>
                                      <p:childTnLst>
                                        <p:animRot by="21600000">
                                          <p:cBhvr>
                                            <p:cTn id="27" dur="1000" fill="hold"/>
                                            <p:tgtEl>
                                              <p:spTgt spid="41"/>
                                            </p:tgtEl>
                                            <p:attrNameLst>
                                              <p:attrName>r</p:attrName>
                                            </p:attrNameLst>
                                          </p:cBhvr>
                                        </p:animRot>
                                      </p:childTnLst>
                                    </p:cTn>
                                  </p:par>
                                  <p:par>
                                    <p:cTn id="28" presetID="8" presetClass="emph" presetSubtype="0" fill="hold" nodeType="withEffect">
                                      <p:stCondLst>
                                        <p:cond delay="250"/>
                                      </p:stCondLst>
                                      <p:childTnLst>
                                        <p:animRot by="21600000">
                                          <p:cBhvr>
                                            <p:cTn id="29" dur="1000" fill="hold"/>
                                            <p:tgtEl>
                                              <p:spTgt spid="40"/>
                                            </p:tgtEl>
                                            <p:attrNameLst>
                                              <p:attrName>r</p:attrName>
                                            </p:attrNameLst>
                                          </p:cBhvr>
                                        </p:animRot>
                                      </p:childTnLst>
                                    </p:cTn>
                                  </p:par>
                                  <p:par>
                                    <p:cTn id="30" presetID="8" presetClass="emph" presetSubtype="0" fill="hold" nodeType="withEffect">
                                      <p:stCondLst>
                                        <p:cond delay="250"/>
                                      </p:stCondLst>
                                      <p:childTnLst>
                                        <p:animRot by="21600000">
                                          <p:cBhvr>
                                            <p:cTn id="31" dur="1000" fill="hold"/>
                                            <p:tgtEl>
                                              <p:spTgt spid="44"/>
                                            </p:tgtEl>
                                            <p:attrNameLst>
                                              <p:attrName>r</p:attrName>
                                            </p:attrNameLst>
                                          </p:cBhvr>
                                        </p:animRot>
                                      </p:childTnLst>
                                    </p:cTn>
                                  </p:par>
                                  <p:par>
                                    <p:cTn id="32" presetID="8" presetClass="emph" presetSubtype="0" fill="hold" nodeType="withEffect">
                                      <p:stCondLst>
                                        <p:cond delay="250"/>
                                      </p:stCondLst>
                                      <p:childTnLst>
                                        <p:animRot by="21600000">
                                          <p:cBhvr>
                                            <p:cTn id="33" dur="1000" fill="hold"/>
                                            <p:tgtEl>
                                              <p:spTgt spid="50"/>
                                            </p:tgtEl>
                                            <p:attrNameLst>
                                              <p:attrName>r</p:attrName>
                                            </p:attrNameLst>
                                          </p:cBhvr>
                                        </p:animRot>
                                      </p:childTnLst>
                                    </p:cTn>
                                  </p:par>
                                  <p:par>
                                    <p:cTn id="34" presetID="42" presetClass="entr" presetSubtype="0" fill="hold" grpId="0" nodeType="withEffect">
                                      <p:stCondLst>
                                        <p:cond delay="250"/>
                                      </p:stCondLst>
                                      <p:childTnLst>
                                        <p:set>
                                          <p:cBhvr>
                                            <p:cTn id="35" dur="1" fill="hold">
                                              <p:stCondLst>
                                                <p:cond delay="0"/>
                                              </p:stCondLst>
                                            </p:cTn>
                                            <p:tgtEl>
                                              <p:spTgt spid="106"/>
                                            </p:tgtEl>
                                            <p:attrNameLst>
                                              <p:attrName>style.visibility</p:attrName>
                                            </p:attrNameLst>
                                          </p:cBhvr>
                                          <p:to>
                                            <p:strVal val="visible"/>
                                          </p:to>
                                        </p:set>
                                        <p:animEffect transition="in" filter="fade">
                                          <p:cBhvr>
                                            <p:cTn id="36" dur="500"/>
                                            <p:tgtEl>
                                              <p:spTgt spid="106"/>
                                            </p:tgtEl>
                                          </p:cBhvr>
                                        </p:animEffect>
                                        <p:anim calcmode="lin" valueType="num">
                                          <p:cBhvr>
                                            <p:cTn id="37" dur="500" fill="hold"/>
                                            <p:tgtEl>
                                              <p:spTgt spid="106"/>
                                            </p:tgtEl>
                                            <p:attrNameLst>
                                              <p:attrName>ppt_x</p:attrName>
                                            </p:attrNameLst>
                                          </p:cBhvr>
                                          <p:tavLst>
                                            <p:tav tm="0">
                                              <p:val>
                                                <p:strVal val="#ppt_x"/>
                                              </p:val>
                                            </p:tav>
                                            <p:tav tm="100000">
                                              <p:val>
                                                <p:strVal val="#ppt_x"/>
                                              </p:val>
                                            </p:tav>
                                          </p:tavLst>
                                        </p:anim>
                                        <p:anim calcmode="lin" valueType="num">
                                          <p:cBhvr>
                                            <p:cTn id="38" dur="5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4"/>
                                            </p:tgtEl>
                                            <p:attrNameLst>
                                              <p:attrName>style.visibility</p:attrName>
                                            </p:attrNameLst>
                                          </p:cBhvr>
                                          <p:to>
                                            <p:strVal val="visible"/>
                                          </p:to>
                                        </p:set>
                                        <p:animEffect transition="in" filter="barn(inVertical)">
                                          <p:cBhvr>
                                            <p:cTn id="43" dur="500"/>
                                            <p:tgtEl>
                                              <p:spTgt spid="114"/>
                                            </p:tgtEl>
                                          </p:cBhvr>
                                        </p:animEffect>
                                      </p:childTnLst>
                                    </p:cTn>
                                  </p:par>
                                </p:childTnLst>
                              </p:cTn>
                            </p:par>
                            <p:par>
                              <p:cTn id="44" fill="hold">
                                <p:stCondLst>
                                  <p:cond delay="500"/>
                                </p:stCondLst>
                                <p:childTnLst>
                                  <p:par>
                                    <p:cTn id="45" presetID="2" presetClass="entr" presetSubtype="4" decel="100000" fill="hold" nodeType="afterEffect">
                                      <p:stCondLst>
                                        <p:cond delay="0"/>
                                      </p:stCondLst>
                                      <p:childTnLst>
                                        <p:set>
                                          <p:cBhvr>
                                            <p:cTn id="46" dur="1" fill="hold">
                                              <p:stCondLst>
                                                <p:cond delay="0"/>
                                              </p:stCondLst>
                                            </p:cTn>
                                            <p:tgtEl>
                                              <p:spTgt spid="103"/>
                                            </p:tgtEl>
                                            <p:attrNameLst>
                                              <p:attrName>style.visibility</p:attrName>
                                            </p:attrNameLst>
                                          </p:cBhvr>
                                          <p:to>
                                            <p:strVal val="visible"/>
                                          </p:to>
                                        </p:set>
                                        <p:anim calcmode="lin" valueType="num">
                                          <p:cBhvr additive="base">
                                            <p:cTn id="47" dur="500" fill="hold"/>
                                            <p:tgtEl>
                                              <p:spTgt spid="103"/>
                                            </p:tgtEl>
                                            <p:attrNameLst>
                                              <p:attrName>ppt_x</p:attrName>
                                            </p:attrNameLst>
                                          </p:cBhvr>
                                          <p:tavLst>
                                            <p:tav tm="0">
                                              <p:val>
                                                <p:strVal val="#ppt_x"/>
                                              </p:val>
                                            </p:tav>
                                            <p:tav tm="100000">
                                              <p:val>
                                                <p:strVal val="#ppt_x"/>
                                              </p:val>
                                            </p:tav>
                                          </p:tavLst>
                                        </p:anim>
                                        <p:anim calcmode="lin" valueType="num">
                                          <p:cBhvr additive="base">
                                            <p:cTn id="48" dur="500" fill="hold"/>
                                            <p:tgtEl>
                                              <p:spTgt spid="103"/>
                                            </p:tgtEl>
                                            <p:attrNameLst>
                                              <p:attrName>ppt_y</p:attrName>
                                            </p:attrNameLst>
                                          </p:cBhvr>
                                          <p:tavLst>
                                            <p:tav tm="0">
                                              <p:val>
                                                <p:strVal val="1+#ppt_h/2"/>
                                              </p:val>
                                            </p:tav>
                                            <p:tav tm="100000">
                                              <p:val>
                                                <p:strVal val="#ppt_y"/>
                                              </p:val>
                                            </p:tav>
                                          </p:tavLst>
                                        </p:anim>
                                      </p:childTnLst>
                                    </p:cTn>
                                  </p:par>
                                  <p:par>
                                    <p:cTn id="49" presetID="42" presetClass="entr" presetSubtype="0" fill="hold" grpId="0" nodeType="withEffect">
                                      <p:stCondLst>
                                        <p:cond delay="250"/>
                                      </p:stCondLst>
                                      <p:childTnLst>
                                        <p:set>
                                          <p:cBhvr>
                                            <p:cTn id="50" dur="1" fill="hold">
                                              <p:stCondLst>
                                                <p:cond delay="0"/>
                                              </p:stCondLst>
                                            </p:cTn>
                                            <p:tgtEl>
                                              <p:spTgt spid="113"/>
                                            </p:tgtEl>
                                            <p:attrNameLst>
                                              <p:attrName>style.visibility</p:attrName>
                                            </p:attrNameLst>
                                          </p:cBhvr>
                                          <p:to>
                                            <p:strVal val="visible"/>
                                          </p:to>
                                        </p:set>
                                        <p:animEffect transition="in" filter="fade">
                                          <p:cBhvr>
                                            <p:cTn id="51" dur="500"/>
                                            <p:tgtEl>
                                              <p:spTgt spid="113"/>
                                            </p:tgtEl>
                                          </p:cBhvr>
                                        </p:animEffect>
                                        <p:anim calcmode="lin" valueType="num">
                                          <p:cBhvr>
                                            <p:cTn id="52" dur="500" fill="hold"/>
                                            <p:tgtEl>
                                              <p:spTgt spid="113"/>
                                            </p:tgtEl>
                                            <p:attrNameLst>
                                              <p:attrName>ppt_x</p:attrName>
                                            </p:attrNameLst>
                                          </p:cBhvr>
                                          <p:tavLst>
                                            <p:tav tm="0">
                                              <p:val>
                                                <p:strVal val="#ppt_x"/>
                                              </p:val>
                                            </p:tav>
                                            <p:tav tm="100000">
                                              <p:val>
                                                <p:strVal val="#ppt_x"/>
                                              </p:val>
                                            </p:tav>
                                          </p:tavLst>
                                        </p:anim>
                                        <p:anim calcmode="lin" valueType="num">
                                          <p:cBhvr>
                                            <p:cTn id="53" dur="500" fill="hold"/>
                                            <p:tgtEl>
                                              <p:spTgt spid="113"/>
                                            </p:tgtEl>
                                            <p:attrNameLst>
                                              <p:attrName>ppt_y</p:attrName>
                                            </p:attrNameLst>
                                          </p:cBhvr>
                                          <p:tavLst>
                                            <p:tav tm="0">
                                              <p:val>
                                                <p:strVal val="#ppt_y+.1"/>
                                              </p:val>
                                            </p:tav>
                                            <p:tav tm="100000">
                                              <p:val>
                                                <p:strVal val="#ppt_y"/>
                                              </p:val>
                                            </p:tav>
                                          </p:tavLst>
                                        </p:anim>
                                      </p:childTnLst>
                                    </p:cTn>
                                  </p:par>
                                  <p:par>
                                    <p:cTn id="54" presetID="2" presetClass="entr" presetSubtype="4" decel="100000" fill="hold" nodeType="withEffect">
                                      <p:stCondLst>
                                        <p:cond delay="500"/>
                                      </p:stCondLst>
                                      <p:childTnLst>
                                        <p:set>
                                          <p:cBhvr>
                                            <p:cTn id="55" dur="1" fill="hold">
                                              <p:stCondLst>
                                                <p:cond delay="0"/>
                                              </p:stCondLst>
                                            </p:cTn>
                                            <p:tgtEl>
                                              <p:spTgt spid="115"/>
                                            </p:tgtEl>
                                            <p:attrNameLst>
                                              <p:attrName>style.visibility</p:attrName>
                                            </p:attrNameLst>
                                          </p:cBhvr>
                                          <p:to>
                                            <p:strVal val="visible"/>
                                          </p:to>
                                        </p:set>
                                        <p:anim calcmode="lin" valueType="num">
                                          <p:cBhvr additive="base">
                                            <p:cTn id="56" dur="500" fill="hold"/>
                                            <p:tgtEl>
                                              <p:spTgt spid="115"/>
                                            </p:tgtEl>
                                            <p:attrNameLst>
                                              <p:attrName>ppt_x</p:attrName>
                                            </p:attrNameLst>
                                          </p:cBhvr>
                                          <p:tavLst>
                                            <p:tav tm="0">
                                              <p:val>
                                                <p:strVal val="#ppt_x"/>
                                              </p:val>
                                            </p:tav>
                                            <p:tav tm="100000">
                                              <p:val>
                                                <p:strVal val="#ppt_x"/>
                                              </p:val>
                                            </p:tav>
                                          </p:tavLst>
                                        </p:anim>
                                        <p:anim calcmode="lin" valueType="num">
                                          <p:cBhvr additive="base">
                                            <p:cTn id="57" dur="500" fill="hold"/>
                                            <p:tgtEl>
                                              <p:spTgt spid="1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113" grpId="0"/>
          <p:bldP spid="114" grpId="0" animBg="1"/>
          <p:bldP spid="106" grpId="0"/>
        </p:bldLst>
      </p:timing>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8BD2647F-E928-65C8-6D47-8772D45C7135}"/>
              </a:ext>
            </a:extLst>
          </p:cNvPr>
          <p:cNvGrpSpPr/>
          <p:nvPr/>
        </p:nvGrpSpPr>
        <p:grpSpPr>
          <a:xfrm>
            <a:off x="6747272" y="2568976"/>
            <a:ext cx="2491182" cy="2491182"/>
            <a:chOff x="3590042" y="2421810"/>
            <a:chExt cx="2014379" cy="2014379"/>
          </a:xfrm>
        </p:grpSpPr>
        <p:sp>
          <p:nvSpPr>
            <p:cNvPr id="10" name="Freeform: Shape 9">
              <a:extLst>
                <a:ext uri="{FF2B5EF4-FFF2-40B4-BE49-F238E27FC236}">
                  <a16:creationId xmlns:a16="http://schemas.microsoft.com/office/drawing/2014/main" id="{16C97508-D298-F631-20C4-E4AACD56BA44}"/>
                </a:ext>
              </a:extLst>
            </p:cNvPr>
            <p:cNvSpPr/>
            <p:nvPr/>
          </p:nvSpPr>
          <p:spPr>
            <a:xfrm>
              <a:off x="3590042" y="2484293"/>
              <a:ext cx="657214" cy="1889414"/>
            </a:xfrm>
            <a:custGeom>
              <a:avLst/>
              <a:gdLst>
                <a:gd name="connsiteX0" fmla="*/ 1917025 w 1917025"/>
                <a:gd name="connsiteY0" fmla="*/ 0 h 5511224"/>
                <a:gd name="connsiteX1" fmla="*/ 1917025 w 1917025"/>
                <a:gd name="connsiteY1" fmla="*/ 5511225 h 5511224"/>
                <a:gd name="connsiteX2" fmla="*/ 0 w 1917025"/>
                <a:gd name="connsiteY2" fmla="*/ 2755612 h 5511224"/>
                <a:gd name="connsiteX3" fmla="*/ 1917025 w 1917025"/>
                <a:gd name="connsiteY3" fmla="*/ 0 h 5511224"/>
              </a:gdLst>
              <a:ahLst/>
              <a:cxnLst>
                <a:cxn ang="0">
                  <a:pos x="connsiteX0" y="connsiteY0"/>
                </a:cxn>
                <a:cxn ang="0">
                  <a:pos x="connsiteX1" y="connsiteY1"/>
                </a:cxn>
                <a:cxn ang="0">
                  <a:pos x="connsiteX2" y="connsiteY2"/>
                </a:cxn>
                <a:cxn ang="0">
                  <a:pos x="connsiteX3" y="connsiteY3"/>
                </a:cxn>
              </a:cxnLst>
              <a:rect l="l" t="t" r="r" b="b"/>
              <a:pathLst>
                <a:path w="1917025" h="5511224">
                  <a:moveTo>
                    <a:pt x="1917025" y="0"/>
                  </a:moveTo>
                  <a:lnTo>
                    <a:pt x="1917025" y="5511225"/>
                  </a:lnTo>
                  <a:cubicBezTo>
                    <a:pt x="797689" y="5096441"/>
                    <a:pt x="0" y="4019163"/>
                    <a:pt x="0" y="2755612"/>
                  </a:cubicBezTo>
                  <a:cubicBezTo>
                    <a:pt x="0" y="1492062"/>
                    <a:pt x="797689" y="414784"/>
                    <a:pt x="1917025" y="0"/>
                  </a:cubicBezTo>
                  <a:close/>
                </a:path>
              </a:pathLst>
            </a:custGeom>
            <a:solidFill>
              <a:schemeClr val="bg2">
                <a:lumMod val="50000"/>
              </a:schemeClr>
            </a:solidFill>
            <a:ln w="8919" cap="flat">
              <a:noFill/>
              <a:prstDash val="solid"/>
              <a:miter/>
            </a:ln>
          </p:spPr>
          <p:txBody>
            <a:bodyPr rtlCol="0" anchor="ctr"/>
            <a:lstStyle/>
            <a:p>
              <a:endParaRPr lang="en-GB" dirty="0">
                <a:latin typeface="Poppins" panose="00000500000000000000" pitchFamily="2" charset="0"/>
              </a:endParaRPr>
            </a:p>
          </p:txBody>
        </p:sp>
        <p:sp>
          <p:nvSpPr>
            <p:cNvPr id="11" name="Freeform: Shape 10">
              <a:extLst>
                <a:ext uri="{FF2B5EF4-FFF2-40B4-BE49-F238E27FC236}">
                  <a16:creationId xmlns:a16="http://schemas.microsoft.com/office/drawing/2014/main" id="{02B126DA-7F85-F03C-22FC-3AB206BBB7A3}"/>
                </a:ext>
              </a:extLst>
            </p:cNvPr>
            <p:cNvSpPr/>
            <p:nvPr/>
          </p:nvSpPr>
          <p:spPr>
            <a:xfrm>
              <a:off x="4947207" y="2484293"/>
              <a:ext cx="657214" cy="1889414"/>
            </a:xfrm>
            <a:custGeom>
              <a:avLst/>
              <a:gdLst>
                <a:gd name="connsiteX0" fmla="*/ 0 w 1917025"/>
                <a:gd name="connsiteY0" fmla="*/ 0 h 5511224"/>
                <a:gd name="connsiteX1" fmla="*/ 1917025 w 1917025"/>
                <a:gd name="connsiteY1" fmla="*/ 2755612 h 5511224"/>
                <a:gd name="connsiteX2" fmla="*/ 0 w 1917025"/>
                <a:gd name="connsiteY2" fmla="*/ 5511225 h 5511224"/>
                <a:gd name="connsiteX3" fmla="*/ 0 w 1917025"/>
                <a:gd name="connsiteY3" fmla="*/ 0 h 5511224"/>
              </a:gdLst>
              <a:ahLst/>
              <a:cxnLst>
                <a:cxn ang="0">
                  <a:pos x="connsiteX0" y="connsiteY0"/>
                </a:cxn>
                <a:cxn ang="0">
                  <a:pos x="connsiteX1" y="connsiteY1"/>
                </a:cxn>
                <a:cxn ang="0">
                  <a:pos x="connsiteX2" y="connsiteY2"/>
                </a:cxn>
                <a:cxn ang="0">
                  <a:pos x="connsiteX3" y="connsiteY3"/>
                </a:cxn>
              </a:cxnLst>
              <a:rect l="l" t="t" r="r" b="b"/>
              <a:pathLst>
                <a:path w="1917025" h="5511224">
                  <a:moveTo>
                    <a:pt x="0" y="0"/>
                  </a:moveTo>
                  <a:cubicBezTo>
                    <a:pt x="1119336" y="414784"/>
                    <a:pt x="1917025" y="1492062"/>
                    <a:pt x="1917025" y="2755612"/>
                  </a:cubicBezTo>
                  <a:cubicBezTo>
                    <a:pt x="1917025" y="4019163"/>
                    <a:pt x="1119336" y="5096441"/>
                    <a:pt x="0" y="5511225"/>
                  </a:cubicBezTo>
                  <a:lnTo>
                    <a:pt x="0" y="0"/>
                  </a:lnTo>
                  <a:close/>
                </a:path>
              </a:pathLst>
            </a:custGeom>
            <a:solidFill>
              <a:schemeClr val="accent5"/>
            </a:solidFill>
            <a:ln w="8919" cap="flat">
              <a:noFill/>
              <a:prstDash val="solid"/>
              <a:miter/>
            </a:ln>
          </p:spPr>
          <p:txBody>
            <a:bodyPr rtlCol="0" anchor="ctr"/>
            <a:lstStyle/>
            <a:p>
              <a:endParaRPr lang="en-GB" dirty="0">
                <a:latin typeface="Poppins" panose="00000500000000000000" pitchFamily="2" charset="0"/>
              </a:endParaRPr>
            </a:p>
          </p:txBody>
        </p:sp>
        <p:sp>
          <p:nvSpPr>
            <p:cNvPr id="13" name="Freeform: Shape 12">
              <a:extLst>
                <a:ext uri="{FF2B5EF4-FFF2-40B4-BE49-F238E27FC236}">
                  <a16:creationId xmlns:a16="http://schemas.microsoft.com/office/drawing/2014/main" id="{C3241688-842D-8388-126E-010E4F7DE2E5}"/>
                </a:ext>
              </a:extLst>
            </p:cNvPr>
            <p:cNvSpPr/>
            <p:nvPr/>
          </p:nvSpPr>
          <p:spPr>
            <a:xfrm>
              <a:off x="4247256" y="2421810"/>
              <a:ext cx="699951" cy="2014379"/>
            </a:xfrm>
            <a:custGeom>
              <a:avLst/>
              <a:gdLst>
                <a:gd name="connsiteX0" fmla="*/ 1020842 w 2041683"/>
                <a:gd name="connsiteY0" fmla="*/ 0 h 5875734"/>
                <a:gd name="connsiteX1" fmla="*/ 2041684 w 2041683"/>
                <a:gd name="connsiteY1" fmla="*/ 182255 h 5875734"/>
                <a:gd name="connsiteX2" fmla="*/ 2041684 w 2041683"/>
                <a:gd name="connsiteY2" fmla="*/ 5693480 h 5875734"/>
                <a:gd name="connsiteX3" fmla="*/ 1020842 w 2041683"/>
                <a:gd name="connsiteY3" fmla="*/ 5875735 h 5875734"/>
                <a:gd name="connsiteX4" fmla="*/ 0 w 2041683"/>
                <a:gd name="connsiteY4" fmla="*/ 5693480 h 5875734"/>
                <a:gd name="connsiteX5" fmla="*/ 0 w 2041683"/>
                <a:gd name="connsiteY5" fmla="*/ 182255 h 5875734"/>
                <a:gd name="connsiteX6" fmla="*/ 1020842 w 2041683"/>
                <a:gd name="connsiteY6" fmla="*/ 0 h 58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1683" h="5875734">
                  <a:moveTo>
                    <a:pt x="1020842" y="0"/>
                  </a:moveTo>
                  <a:cubicBezTo>
                    <a:pt x="1379815" y="0"/>
                    <a:pt x="1723698" y="64383"/>
                    <a:pt x="2041684" y="182255"/>
                  </a:cubicBezTo>
                  <a:lnTo>
                    <a:pt x="2041684" y="5693480"/>
                  </a:lnTo>
                  <a:cubicBezTo>
                    <a:pt x="1723698" y="5811351"/>
                    <a:pt x="1379815" y="5875735"/>
                    <a:pt x="1020842" y="5875735"/>
                  </a:cubicBezTo>
                  <a:cubicBezTo>
                    <a:pt x="661868" y="5875735"/>
                    <a:pt x="317986" y="5811351"/>
                    <a:pt x="0" y="5693480"/>
                  </a:cubicBezTo>
                  <a:lnTo>
                    <a:pt x="0" y="182255"/>
                  </a:lnTo>
                  <a:cubicBezTo>
                    <a:pt x="317986" y="64383"/>
                    <a:pt x="661868" y="0"/>
                    <a:pt x="1020842" y="0"/>
                  </a:cubicBezTo>
                  <a:close/>
                </a:path>
              </a:pathLst>
            </a:custGeom>
            <a:solidFill>
              <a:schemeClr val="bg1">
                <a:lumMod val="95000"/>
              </a:schemeClr>
            </a:solidFill>
            <a:ln w="8919" cap="flat">
              <a:noFill/>
              <a:prstDash val="solid"/>
              <a:miter/>
            </a:ln>
          </p:spPr>
          <p:txBody>
            <a:bodyPr rtlCol="0" anchor="ctr"/>
            <a:lstStyle/>
            <a:p>
              <a:endParaRPr lang="en-GB" dirty="0">
                <a:latin typeface="Poppins" panose="00000500000000000000" pitchFamily="2" charset="0"/>
              </a:endParaRPr>
            </a:p>
          </p:txBody>
        </p:sp>
      </p:grpSp>
      <p:grpSp>
        <p:nvGrpSpPr>
          <p:cNvPr id="21" name="Group 20">
            <a:extLst>
              <a:ext uri="{FF2B5EF4-FFF2-40B4-BE49-F238E27FC236}">
                <a16:creationId xmlns:a16="http://schemas.microsoft.com/office/drawing/2014/main" id="{9731F6B9-E659-BDAF-A915-8445C733E617}"/>
              </a:ext>
            </a:extLst>
          </p:cNvPr>
          <p:cNvGrpSpPr/>
          <p:nvPr/>
        </p:nvGrpSpPr>
        <p:grpSpPr>
          <a:xfrm>
            <a:off x="2916204" y="2535119"/>
            <a:ext cx="2491182" cy="2491182"/>
            <a:chOff x="6655834" y="332581"/>
            <a:chExt cx="5875734" cy="5875734"/>
          </a:xfrm>
        </p:grpSpPr>
        <p:sp>
          <p:nvSpPr>
            <p:cNvPr id="6" name="Freeform: Shape 5">
              <a:extLst>
                <a:ext uri="{FF2B5EF4-FFF2-40B4-BE49-F238E27FC236}">
                  <a16:creationId xmlns:a16="http://schemas.microsoft.com/office/drawing/2014/main" id="{0E47F947-8554-C28C-65B8-7566909320D7}"/>
                </a:ext>
              </a:extLst>
            </p:cNvPr>
            <p:cNvSpPr/>
            <p:nvPr/>
          </p:nvSpPr>
          <p:spPr>
            <a:xfrm>
              <a:off x="6838089" y="332581"/>
              <a:ext cx="5511224" cy="1917025"/>
            </a:xfrm>
            <a:custGeom>
              <a:avLst/>
              <a:gdLst>
                <a:gd name="connsiteX0" fmla="*/ 5511225 w 5511224"/>
                <a:gd name="connsiteY0" fmla="*/ 1917025 h 1917025"/>
                <a:gd name="connsiteX1" fmla="*/ 0 w 5511224"/>
                <a:gd name="connsiteY1" fmla="*/ 1917025 h 1917025"/>
                <a:gd name="connsiteX2" fmla="*/ 2755612 w 5511224"/>
                <a:gd name="connsiteY2" fmla="*/ 0 h 1917025"/>
                <a:gd name="connsiteX3" fmla="*/ 5511225 w 5511224"/>
                <a:gd name="connsiteY3" fmla="*/ 1917025 h 1917025"/>
              </a:gdLst>
              <a:ahLst/>
              <a:cxnLst>
                <a:cxn ang="0">
                  <a:pos x="connsiteX0" y="connsiteY0"/>
                </a:cxn>
                <a:cxn ang="0">
                  <a:pos x="connsiteX1" y="connsiteY1"/>
                </a:cxn>
                <a:cxn ang="0">
                  <a:pos x="connsiteX2" y="connsiteY2"/>
                </a:cxn>
                <a:cxn ang="0">
                  <a:pos x="connsiteX3" y="connsiteY3"/>
                </a:cxn>
              </a:cxnLst>
              <a:rect l="l" t="t" r="r" b="b"/>
              <a:pathLst>
                <a:path w="5511224" h="1917025">
                  <a:moveTo>
                    <a:pt x="5511225" y="1917025"/>
                  </a:moveTo>
                  <a:lnTo>
                    <a:pt x="0" y="1917025"/>
                  </a:lnTo>
                  <a:cubicBezTo>
                    <a:pt x="414784" y="797689"/>
                    <a:pt x="1492061" y="0"/>
                    <a:pt x="2755612" y="0"/>
                  </a:cubicBezTo>
                  <a:cubicBezTo>
                    <a:pt x="4019163" y="0"/>
                    <a:pt x="5096441" y="797689"/>
                    <a:pt x="5511225" y="1917025"/>
                  </a:cubicBezTo>
                  <a:close/>
                </a:path>
              </a:pathLst>
            </a:custGeom>
            <a:solidFill>
              <a:schemeClr val="tx1"/>
            </a:solidFill>
            <a:ln w="8919" cap="flat">
              <a:noFill/>
              <a:prstDash val="solid"/>
              <a:miter/>
            </a:ln>
          </p:spPr>
          <p:txBody>
            <a:bodyPr rtlCol="0" anchor="ctr"/>
            <a:lstStyle/>
            <a:p>
              <a:endParaRPr lang="en-GB" dirty="0">
                <a:latin typeface="Poppins" panose="00000500000000000000" pitchFamily="2" charset="0"/>
              </a:endParaRPr>
            </a:p>
          </p:txBody>
        </p:sp>
        <p:sp>
          <p:nvSpPr>
            <p:cNvPr id="7" name="Freeform: Shape 6">
              <a:extLst>
                <a:ext uri="{FF2B5EF4-FFF2-40B4-BE49-F238E27FC236}">
                  <a16:creationId xmlns:a16="http://schemas.microsoft.com/office/drawing/2014/main" id="{0AE103E2-8C65-016E-C245-2B035F2E5752}"/>
                </a:ext>
              </a:extLst>
            </p:cNvPr>
            <p:cNvSpPr/>
            <p:nvPr/>
          </p:nvSpPr>
          <p:spPr>
            <a:xfrm>
              <a:off x="6838089" y="4291290"/>
              <a:ext cx="5511224" cy="1917025"/>
            </a:xfrm>
            <a:custGeom>
              <a:avLst/>
              <a:gdLst>
                <a:gd name="connsiteX0" fmla="*/ 5511225 w 5511224"/>
                <a:gd name="connsiteY0" fmla="*/ 0 h 1917025"/>
                <a:gd name="connsiteX1" fmla="*/ 2755612 w 5511224"/>
                <a:gd name="connsiteY1" fmla="*/ 1917025 h 1917025"/>
                <a:gd name="connsiteX2" fmla="*/ 0 w 5511224"/>
                <a:gd name="connsiteY2" fmla="*/ 0 h 1917025"/>
                <a:gd name="connsiteX3" fmla="*/ 5511225 w 5511224"/>
                <a:gd name="connsiteY3" fmla="*/ 0 h 1917025"/>
              </a:gdLst>
              <a:ahLst/>
              <a:cxnLst>
                <a:cxn ang="0">
                  <a:pos x="connsiteX0" y="connsiteY0"/>
                </a:cxn>
                <a:cxn ang="0">
                  <a:pos x="connsiteX1" y="connsiteY1"/>
                </a:cxn>
                <a:cxn ang="0">
                  <a:pos x="connsiteX2" y="connsiteY2"/>
                </a:cxn>
                <a:cxn ang="0">
                  <a:pos x="connsiteX3" y="connsiteY3"/>
                </a:cxn>
              </a:cxnLst>
              <a:rect l="l" t="t" r="r" b="b"/>
              <a:pathLst>
                <a:path w="5511224" h="1917025">
                  <a:moveTo>
                    <a:pt x="5511225" y="0"/>
                  </a:moveTo>
                  <a:cubicBezTo>
                    <a:pt x="5096441" y="1119336"/>
                    <a:pt x="4019163" y="1917025"/>
                    <a:pt x="2755612" y="1917025"/>
                  </a:cubicBezTo>
                  <a:cubicBezTo>
                    <a:pt x="1492061" y="1917025"/>
                    <a:pt x="414784" y="1119336"/>
                    <a:pt x="0" y="0"/>
                  </a:cubicBezTo>
                  <a:lnTo>
                    <a:pt x="5511225" y="0"/>
                  </a:lnTo>
                  <a:close/>
                </a:path>
              </a:pathLst>
            </a:custGeom>
            <a:solidFill>
              <a:srgbClr val="FFFF99"/>
            </a:solidFill>
            <a:ln w="8919" cap="flat">
              <a:noFill/>
              <a:prstDash val="solid"/>
              <a:miter/>
            </a:ln>
          </p:spPr>
          <p:txBody>
            <a:bodyPr rtlCol="0" anchor="ctr"/>
            <a:lstStyle/>
            <a:p>
              <a:endParaRPr lang="en-GB" dirty="0">
                <a:latin typeface="Poppins" panose="00000500000000000000" pitchFamily="2" charset="0"/>
              </a:endParaRPr>
            </a:p>
          </p:txBody>
        </p:sp>
        <p:sp>
          <p:nvSpPr>
            <p:cNvPr id="8" name="Freeform: Shape 7">
              <a:extLst>
                <a:ext uri="{FF2B5EF4-FFF2-40B4-BE49-F238E27FC236}">
                  <a16:creationId xmlns:a16="http://schemas.microsoft.com/office/drawing/2014/main" id="{D8EB51BD-4104-8F98-8D71-B49292A46B7F}"/>
                </a:ext>
              </a:extLst>
            </p:cNvPr>
            <p:cNvSpPr/>
            <p:nvPr/>
          </p:nvSpPr>
          <p:spPr>
            <a:xfrm>
              <a:off x="6655834" y="2249607"/>
              <a:ext cx="5875734" cy="2041683"/>
            </a:xfrm>
            <a:custGeom>
              <a:avLst/>
              <a:gdLst>
                <a:gd name="connsiteX0" fmla="*/ 5875734 w 5875734"/>
                <a:gd name="connsiteY0" fmla="*/ 1020842 h 2041683"/>
                <a:gd name="connsiteX1" fmla="*/ 5693480 w 5875734"/>
                <a:gd name="connsiteY1" fmla="*/ 2041684 h 2041683"/>
                <a:gd name="connsiteX2" fmla="*/ 182255 w 5875734"/>
                <a:gd name="connsiteY2" fmla="*/ 2041684 h 2041683"/>
                <a:gd name="connsiteX3" fmla="*/ 0 w 5875734"/>
                <a:gd name="connsiteY3" fmla="*/ 1020842 h 2041683"/>
                <a:gd name="connsiteX4" fmla="*/ 182255 w 5875734"/>
                <a:gd name="connsiteY4" fmla="*/ 0 h 2041683"/>
                <a:gd name="connsiteX5" fmla="*/ 5693480 w 5875734"/>
                <a:gd name="connsiteY5" fmla="*/ 0 h 2041683"/>
                <a:gd name="connsiteX6" fmla="*/ 5875734 w 5875734"/>
                <a:gd name="connsiteY6" fmla="*/ 1020842 h 204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5734" h="2041683">
                  <a:moveTo>
                    <a:pt x="5875734" y="1020842"/>
                  </a:moveTo>
                  <a:cubicBezTo>
                    <a:pt x="5875734" y="1379816"/>
                    <a:pt x="5811351" y="1723698"/>
                    <a:pt x="5693480" y="2041684"/>
                  </a:cubicBezTo>
                  <a:lnTo>
                    <a:pt x="182255" y="2041684"/>
                  </a:lnTo>
                  <a:cubicBezTo>
                    <a:pt x="64383" y="1723698"/>
                    <a:pt x="0" y="1379816"/>
                    <a:pt x="0" y="1020842"/>
                  </a:cubicBezTo>
                  <a:cubicBezTo>
                    <a:pt x="0" y="661868"/>
                    <a:pt x="64383" y="317986"/>
                    <a:pt x="182255" y="0"/>
                  </a:cubicBezTo>
                  <a:lnTo>
                    <a:pt x="5693480" y="0"/>
                  </a:lnTo>
                  <a:cubicBezTo>
                    <a:pt x="5811351" y="317986"/>
                    <a:pt x="5875734" y="661868"/>
                    <a:pt x="5875734" y="1020842"/>
                  </a:cubicBezTo>
                  <a:close/>
                </a:path>
              </a:pathLst>
            </a:custGeom>
            <a:solidFill>
              <a:schemeClr val="accent5"/>
            </a:solidFill>
            <a:ln w="8919" cap="flat">
              <a:noFill/>
              <a:prstDash val="solid"/>
              <a:miter/>
            </a:ln>
          </p:spPr>
          <p:txBody>
            <a:bodyPr rtlCol="0" anchor="ctr"/>
            <a:lstStyle/>
            <a:p>
              <a:endParaRPr lang="en-GB" dirty="0">
                <a:latin typeface="Poppins" panose="00000500000000000000" pitchFamily="2" charset="0"/>
              </a:endParaRPr>
            </a:p>
          </p:txBody>
        </p:sp>
      </p:grpSp>
      <p:sp>
        <p:nvSpPr>
          <p:cNvPr id="53" name="TextBox 52">
            <a:extLst>
              <a:ext uri="{FF2B5EF4-FFF2-40B4-BE49-F238E27FC236}">
                <a16:creationId xmlns:a16="http://schemas.microsoft.com/office/drawing/2014/main" id="{57DD5A87-7E7C-3A98-A9D2-57F1B87EA347}"/>
              </a:ext>
            </a:extLst>
          </p:cNvPr>
          <p:cNvSpPr txBox="1"/>
          <p:nvPr/>
        </p:nvSpPr>
        <p:spPr>
          <a:xfrm>
            <a:off x="2919320" y="1750981"/>
            <a:ext cx="2538197" cy="523220"/>
          </a:xfrm>
          <a:prstGeom prst="rect">
            <a:avLst/>
          </a:prstGeom>
          <a:noFill/>
        </p:spPr>
        <p:txBody>
          <a:bodyPr wrap="square" rtlCol="0">
            <a:spAutoFit/>
          </a:bodyPr>
          <a:lstStyle/>
          <a:p>
            <a:pPr algn="ctr"/>
            <a:r>
              <a:rPr lang="en-US" sz="2800" dirty="0">
                <a:latin typeface="Poppins Bold" panose="00000800000000000000" pitchFamily="2" charset="0"/>
                <a:cs typeface="Poppins Bold" panose="00000800000000000000" pitchFamily="2" charset="0"/>
              </a:rPr>
              <a:t>Germany</a:t>
            </a:r>
            <a:endParaRPr lang="en-GB" sz="2800" dirty="0">
              <a:latin typeface="Poppins Bold" panose="00000800000000000000" pitchFamily="2" charset="0"/>
              <a:cs typeface="Poppins Bold" panose="00000800000000000000" pitchFamily="2" charset="0"/>
            </a:endParaRPr>
          </a:p>
        </p:txBody>
      </p:sp>
      <p:sp>
        <p:nvSpPr>
          <p:cNvPr id="54" name="TextBox 53">
            <a:extLst>
              <a:ext uri="{FF2B5EF4-FFF2-40B4-BE49-F238E27FC236}">
                <a16:creationId xmlns:a16="http://schemas.microsoft.com/office/drawing/2014/main" id="{B86EB408-A530-F973-7071-3F49BD99EB20}"/>
              </a:ext>
            </a:extLst>
          </p:cNvPr>
          <p:cNvSpPr txBox="1"/>
          <p:nvPr/>
        </p:nvSpPr>
        <p:spPr>
          <a:xfrm>
            <a:off x="6723763" y="1752013"/>
            <a:ext cx="2538197" cy="523220"/>
          </a:xfrm>
          <a:prstGeom prst="rect">
            <a:avLst/>
          </a:prstGeom>
          <a:noFill/>
        </p:spPr>
        <p:txBody>
          <a:bodyPr wrap="square" rtlCol="0">
            <a:spAutoFit/>
          </a:bodyPr>
          <a:lstStyle/>
          <a:p>
            <a:pPr algn="ctr"/>
            <a:r>
              <a:rPr lang="en-US" sz="2800" dirty="0">
                <a:solidFill>
                  <a:schemeClr val="bg2">
                    <a:lumMod val="50000"/>
                  </a:schemeClr>
                </a:solidFill>
                <a:latin typeface="Poppins Bold" panose="00000800000000000000" pitchFamily="2" charset="0"/>
                <a:cs typeface="Poppins Bold" panose="00000800000000000000" pitchFamily="2" charset="0"/>
              </a:rPr>
              <a:t>France</a:t>
            </a:r>
            <a:endParaRPr lang="en-GB" sz="2800" dirty="0">
              <a:solidFill>
                <a:schemeClr val="bg2">
                  <a:lumMod val="50000"/>
                </a:schemeClr>
              </a:solidFill>
              <a:latin typeface="Poppins Bold" panose="00000800000000000000" pitchFamily="2" charset="0"/>
              <a:cs typeface="Poppins Bold" panose="00000800000000000000" pitchFamily="2" charset="0"/>
            </a:endParaRPr>
          </a:p>
        </p:txBody>
      </p:sp>
    </p:spTree>
    <p:extLst>
      <p:ext uri="{BB962C8B-B14F-4D97-AF65-F5344CB8AC3E}">
        <p14:creationId xmlns:p14="http://schemas.microsoft.com/office/powerpoint/2010/main" val="973958624"/>
      </p:ext>
    </p:extLst>
  </p:cSld>
  <p:clrMapOvr>
    <a:masterClrMapping/>
  </p:clrMapOvr>
  <mc:AlternateContent xmlns:mc="http://schemas.openxmlformats.org/markup-compatibility/2006" xmlns:p14="http://schemas.microsoft.com/office/powerpoint/2010/main">
    <mc:Choice Requires="p14">
      <p:transition spd="med" p14:dur="700">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anim calcmode="lin" valueType="num">
                                      <p:cBhvr>
                                        <p:cTn id="8" dur="500" fill="hold"/>
                                        <p:tgtEl>
                                          <p:spTgt spid="53"/>
                                        </p:tgtEl>
                                        <p:attrNameLst>
                                          <p:attrName>ppt_x</p:attrName>
                                        </p:attrNameLst>
                                      </p:cBhvr>
                                      <p:tavLst>
                                        <p:tav tm="0">
                                          <p:val>
                                            <p:strVal val="#ppt_x"/>
                                          </p:val>
                                        </p:tav>
                                        <p:tav tm="100000">
                                          <p:val>
                                            <p:strVal val="#ppt_x"/>
                                          </p:val>
                                        </p:tav>
                                      </p:tavLst>
                                    </p:anim>
                                    <p:anim calcmode="lin" valueType="num">
                                      <p:cBhvr>
                                        <p:cTn id="9" dur="500" fill="hold"/>
                                        <p:tgtEl>
                                          <p:spTgt spid="5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par>
                          <p:cTn id="15" fill="hold">
                            <p:stCondLst>
                              <p:cond delay="500"/>
                            </p:stCondLst>
                            <p:childTnLst>
                              <p:par>
                                <p:cTn id="16" presetID="47" presetClass="entr" presetSubtype="0" fill="hold" grpId="0" nodeType="after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fade">
                                      <p:cBhvr>
                                        <p:cTn id="18" dur="500"/>
                                        <p:tgtEl>
                                          <p:spTgt spid="54"/>
                                        </p:tgtEl>
                                      </p:cBhvr>
                                    </p:animEffect>
                                    <p:anim calcmode="lin" valueType="num">
                                      <p:cBhvr>
                                        <p:cTn id="19" dur="500" fill="hold"/>
                                        <p:tgtEl>
                                          <p:spTgt spid="54"/>
                                        </p:tgtEl>
                                        <p:attrNameLst>
                                          <p:attrName>ppt_x</p:attrName>
                                        </p:attrNameLst>
                                      </p:cBhvr>
                                      <p:tavLst>
                                        <p:tav tm="0">
                                          <p:val>
                                            <p:strVal val="#ppt_x"/>
                                          </p:val>
                                        </p:tav>
                                        <p:tav tm="100000">
                                          <p:val>
                                            <p:strVal val="#ppt_x"/>
                                          </p:val>
                                        </p:tav>
                                      </p:tavLst>
                                    </p:anim>
                                    <p:anim calcmode="lin" valueType="num">
                                      <p:cBhvr>
                                        <p:cTn id="20" dur="500" fill="hold"/>
                                        <p:tgtEl>
                                          <p:spTgt spid="54"/>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8BD2647F-E928-65C8-6D47-8772D45C7135}"/>
              </a:ext>
            </a:extLst>
          </p:cNvPr>
          <p:cNvGrpSpPr/>
          <p:nvPr/>
        </p:nvGrpSpPr>
        <p:grpSpPr>
          <a:xfrm>
            <a:off x="12709237" y="2620354"/>
            <a:ext cx="1609167" cy="1609167"/>
            <a:chOff x="3590042" y="2421810"/>
            <a:chExt cx="2014379" cy="2014379"/>
          </a:xfrm>
        </p:grpSpPr>
        <p:sp>
          <p:nvSpPr>
            <p:cNvPr id="10" name="Freeform: Shape 9">
              <a:extLst>
                <a:ext uri="{FF2B5EF4-FFF2-40B4-BE49-F238E27FC236}">
                  <a16:creationId xmlns:a16="http://schemas.microsoft.com/office/drawing/2014/main" id="{16C97508-D298-F631-20C4-E4AACD56BA44}"/>
                </a:ext>
              </a:extLst>
            </p:cNvPr>
            <p:cNvSpPr/>
            <p:nvPr/>
          </p:nvSpPr>
          <p:spPr>
            <a:xfrm>
              <a:off x="3590042" y="2484293"/>
              <a:ext cx="657214" cy="1889414"/>
            </a:xfrm>
            <a:custGeom>
              <a:avLst/>
              <a:gdLst>
                <a:gd name="connsiteX0" fmla="*/ 1917025 w 1917025"/>
                <a:gd name="connsiteY0" fmla="*/ 0 h 5511224"/>
                <a:gd name="connsiteX1" fmla="*/ 1917025 w 1917025"/>
                <a:gd name="connsiteY1" fmla="*/ 5511225 h 5511224"/>
                <a:gd name="connsiteX2" fmla="*/ 0 w 1917025"/>
                <a:gd name="connsiteY2" fmla="*/ 2755612 h 5511224"/>
                <a:gd name="connsiteX3" fmla="*/ 1917025 w 1917025"/>
                <a:gd name="connsiteY3" fmla="*/ 0 h 5511224"/>
              </a:gdLst>
              <a:ahLst/>
              <a:cxnLst>
                <a:cxn ang="0">
                  <a:pos x="connsiteX0" y="connsiteY0"/>
                </a:cxn>
                <a:cxn ang="0">
                  <a:pos x="connsiteX1" y="connsiteY1"/>
                </a:cxn>
                <a:cxn ang="0">
                  <a:pos x="connsiteX2" y="connsiteY2"/>
                </a:cxn>
                <a:cxn ang="0">
                  <a:pos x="connsiteX3" y="connsiteY3"/>
                </a:cxn>
              </a:cxnLst>
              <a:rect l="l" t="t" r="r" b="b"/>
              <a:pathLst>
                <a:path w="1917025" h="5511224">
                  <a:moveTo>
                    <a:pt x="1917025" y="0"/>
                  </a:moveTo>
                  <a:lnTo>
                    <a:pt x="1917025" y="5511225"/>
                  </a:lnTo>
                  <a:cubicBezTo>
                    <a:pt x="797689" y="5096441"/>
                    <a:pt x="0" y="4019163"/>
                    <a:pt x="0" y="2755612"/>
                  </a:cubicBezTo>
                  <a:cubicBezTo>
                    <a:pt x="0" y="1492062"/>
                    <a:pt x="797689" y="414784"/>
                    <a:pt x="1917025" y="0"/>
                  </a:cubicBezTo>
                  <a:close/>
                </a:path>
              </a:pathLst>
            </a:custGeom>
            <a:solidFill>
              <a:schemeClr val="bg2">
                <a:lumMod val="50000"/>
              </a:schemeClr>
            </a:solidFill>
            <a:ln w="8919" cap="flat">
              <a:noFill/>
              <a:prstDash val="solid"/>
              <a:miter/>
            </a:ln>
          </p:spPr>
          <p:txBody>
            <a:bodyPr rtlCol="0" anchor="ctr"/>
            <a:lstStyle/>
            <a:p>
              <a:endParaRPr lang="en-GB" dirty="0">
                <a:latin typeface="Poppins" panose="00000500000000000000" pitchFamily="2" charset="0"/>
              </a:endParaRPr>
            </a:p>
          </p:txBody>
        </p:sp>
        <p:sp>
          <p:nvSpPr>
            <p:cNvPr id="11" name="Freeform: Shape 10">
              <a:extLst>
                <a:ext uri="{FF2B5EF4-FFF2-40B4-BE49-F238E27FC236}">
                  <a16:creationId xmlns:a16="http://schemas.microsoft.com/office/drawing/2014/main" id="{02B126DA-7F85-F03C-22FC-3AB206BBB7A3}"/>
                </a:ext>
              </a:extLst>
            </p:cNvPr>
            <p:cNvSpPr/>
            <p:nvPr/>
          </p:nvSpPr>
          <p:spPr>
            <a:xfrm>
              <a:off x="4947207" y="2484293"/>
              <a:ext cx="657214" cy="1889414"/>
            </a:xfrm>
            <a:custGeom>
              <a:avLst/>
              <a:gdLst>
                <a:gd name="connsiteX0" fmla="*/ 0 w 1917025"/>
                <a:gd name="connsiteY0" fmla="*/ 0 h 5511224"/>
                <a:gd name="connsiteX1" fmla="*/ 1917025 w 1917025"/>
                <a:gd name="connsiteY1" fmla="*/ 2755612 h 5511224"/>
                <a:gd name="connsiteX2" fmla="*/ 0 w 1917025"/>
                <a:gd name="connsiteY2" fmla="*/ 5511225 h 5511224"/>
                <a:gd name="connsiteX3" fmla="*/ 0 w 1917025"/>
                <a:gd name="connsiteY3" fmla="*/ 0 h 5511224"/>
              </a:gdLst>
              <a:ahLst/>
              <a:cxnLst>
                <a:cxn ang="0">
                  <a:pos x="connsiteX0" y="connsiteY0"/>
                </a:cxn>
                <a:cxn ang="0">
                  <a:pos x="connsiteX1" y="connsiteY1"/>
                </a:cxn>
                <a:cxn ang="0">
                  <a:pos x="connsiteX2" y="connsiteY2"/>
                </a:cxn>
                <a:cxn ang="0">
                  <a:pos x="connsiteX3" y="connsiteY3"/>
                </a:cxn>
              </a:cxnLst>
              <a:rect l="l" t="t" r="r" b="b"/>
              <a:pathLst>
                <a:path w="1917025" h="5511224">
                  <a:moveTo>
                    <a:pt x="0" y="0"/>
                  </a:moveTo>
                  <a:cubicBezTo>
                    <a:pt x="1119336" y="414784"/>
                    <a:pt x="1917025" y="1492062"/>
                    <a:pt x="1917025" y="2755612"/>
                  </a:cubicBezTo>
                  <a:cubicBezTo>
                    <a:pt x="1917025" y="4019163"/>
                    <a:pt x="1119336" y="5096441"/>
                    <a:pt x="0" y="5511225"/>
                  </a:cubicBezTo>
                  <a:lnTo>
                    <a:pt x="0" y="0"/>
                  </a:lnTo>
                  <a:close/>
                </a:path>
              </a:pathLst>
            </a:custGeom>
            <a:solidFill>
              <a:schemeClr val="accent5"/>
            </a:solidFill>
            <a:ln w="8919" cap="flat">
              <a:noFill/>
              <a:prstDash val="solid"/>
              <a:miter/>
            </a:ln>
          </p:spPr>
          <p:txBody>
            <a:bodyPr rtlCol="0" anchor="ctr"/>
            <a:lstStyle/>
            <a:p>
              <a:endParaRPr lang="en-GB" dirty="0">
                <a:latin typeface="Poppins" panose="00000500000000000000" pitchFamily="2" charset="0"/>
              </a:endParaRPr>
            </a:p>
          </p:txBody>
        </p:sp>
        <p:sp>
          <p:nvSpPr>
            <p:cNvPr id="13" name="Freeform: Shape 12">
              <a:extLst>
                <a:ext uri="{FF2B5EF4-FFF2-40B4-BE49-F238E27FC236}">
                  <a16:creationId xmlns:a16="http://schemas.microsoft.com/office/drawing/2014/main" id="{C3241688-842D-8388-126E-010E4F7DE2E5}"/>
                </a:ext>
              </a:extLst>
            </p:cNvPr>
            <p:cNvSpPr/>
            <p:nvPr/>
          </p:nvSpPr>
          <p:spPr>
            <a:xfrm>
              <a:off x="4247256" y="2421810"/>
              <a:ext cx="699951" cy="2014379"/>
            </a:xfrm>
            <a:custGeom>
              <a:avLst/>
              <a:gdLst>
                <a:gd name="connsiteX0" fmla="*/ 1020842 w 2041683"/>
                <a:gd name="connsiteY0" fmla="*/ 0 h 5875734"/>
                <a:gd name="connsiteX1" fmla="*/ 2041684 w 2041683"/>
                <a:gd name="connsiteY1" fmla="*/ 182255 h 5875734"/>
                <a:gd name="connsiteX2" fmla="*/ 2041684 w 2041683"/>
                <a:gd name="connsiteY2" fmla="*/ 5693480 h 5875734"/>
                <a:gd name="connsiteX3" fmla="*/ 1020842 w 2041683"/>
                <a:gd name="connsiteY3" fmla="*/ 5875735 h 5875734"/>
                <a:gd name="connsiteX4" fmla="*/ 0 w 2041683"/>
                <a:gd name="connsiteY4" fmla="*/ 5693480 h 5875734"/>
                <a:gd name="connsiteX5" fmla="*/ 0 w 2041683"/>
                <a:gd name="connsiteY5" fmla="*/ 182255 h 5875734"/>
                <a:gd name="connsiteX6" fmla="*/ 1020842 w 2041683"/>
                <a:gd name="connsiteY6" fmla="*/ 0 h 58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1683" h="5875734">
                  <a:moveTo>
                    <a:pt x="1020842" y="0"/>
                  </a:moveTo>
                  <a:cubicBezTo>
                    <a:pt x="1379815" y="0"/>
                    <a:pt x="1723698" y="64383"/>
                    <a:pt x="2041684" y="182255"/>
                  </a:cubicBezTo>
                  <a:lnTo>
                    <a:pt x="2041684" y="5693480"/>
                  </a:lnTo>
                  <a:cubicBezTo>
                    <a:pt x="1723698" y="5811351"/>
                    <a:pt x="1379815" y="5875735"/>
                    <a:pt x="1020842" y="5875735"/>
                  </a:cubicBezTo>
                  <a:cubicBezTo>
                    <a:pt x="661868" y="5875735"/>
                    <a:pt x="317986" y="5811351"/>
                    <a:pt x="0" y="5693480"/>
                  </a:cubicBezTo>
                  <a:lnTo>
                    <a:pt x="0" y="182255"/>
                  </a:lnTo>
                  <a:cubicBezTo>
                    <a:pt x="317986" y="64383"/>
                    <a:pt x="661868" y="0"/>
                    <a:pt x="1020842" y="0"/>
                  </a:cubicBezTo>
                  <a:close/>
                </a:path>
              </a:pathLst>
            </a:custGeom>
            <a:solidFill>
              <a:schemeClr val="bg1">
                <a:lumMod val="95000"/>
              </a:schemeClr>
            </a:solidFill>
            <a:ln w="8919" cap="flat">
              <a:noFill/>
              <a:prstDash val="solid"/>
              <a:miter/>
            </a:ln>
          </p:spPr>
          <p:txBody>
            <a:bodyPr rtlCol="0" anchor="ctr"/>
            <a:lstStyle/>
            <a:p>
              <a:endParaRPr lang="en-GB" dirty="0">
                <a:latin typeface="Poppins" panose="00000500000000000000" pitchFamily="2" charset="0"/>
              </a:endParaRPr>
            </a:p>
          </p:txBody>
        </p:sp>
      </p:grpSp>
      <p:grpSp>
        <p:nvGrpSpPr>
          <p:cNvPr id="21" name="Group 20">
            <a:extLst>
              <a:ext uri="{FF2B5EF4-FFF2-40B4-BE49-F238E27FC236}">
                <a16:creationId xmlns:a16="http://schemas.microsoft.com/office/drawing/2014/main" id="{9731F6B9-E659-BDAF-A915-8445C733E617}"/>
              </a:ext>
            </a:extLst>
          </p:cNvPr>
          <p:cNvGrpSpPr/>
          <p:nvPr/>
        </p:nvGrpSpPr>
        <p:grpSpPr>
          <a:xfrm>
            <a:off x="998340" y="2086430"/>
            <a:ext cx="1600200" cy="1600200"/>
            <a:chOff x="6655834" y="332581"/>
            <a:chExt cx="5875734" cy="5875734"/>
          </a:xfrm>
        </p:grpSpPr>
        <p:sp>
          <p:nvSpPr>
            <p:cNvPr id="6" name="Freeform: Shape 5">
              <a:extLst>
                <a:ext uri="{FF2B5EF4-FFF2-40B4-BE49-F238E27FC236}">
                  <a16:creationId xmlns:a16="http://schemas.microsoft.com/office/drawing/2014/main" id="{0E47F947-8554-C28C-65B8-7566909320D7}"/>
                </a:ext>
              </a:extLst>
            </p:cNvPr>
            <p:cNvSpPr/>
            <p:nvPr/>
          </p:nvSpPr>
          <p:spPr>
            <a:xfrm>
              <a:off x="6838089" y="332581"/>
              <a:ext cx="5511224" cy="1917025"/>
            </a:xfrm>
            <a:custGeom>
              <a:avLst/>
              <a:gdLst>
                <a:gd name="connsiteX0" fmla="*/ 5511225 w 5511224"/>
                <a:gd name="connsiteY0" fmla="*/ 1917025 h 1917025"/>
                <a:gd name="connsiteX1" fmla="*/ 0 w 5511224"/>
                <a:gd name="connsiteY1" fmla="*/ 1917025 h 1917025"/>
                <a:gd name="connsiteX2" fmla="*/ 2755612 w 5511224"/>
                <a:gd name="connsiteY2" fmla="*/ 0 h 1917025"/>
                <a:gd name="connsiteX3" fmla="*/ 5511225 w 5511224"/>
                <a:gd name="connsiteY3" fmla="*/ 1917025 h 1917025"/>
              </a:gdLst>
              <a:ahLst/>
              <a:cxnLst>
                <a:cxn ang="0">
                  <a:pos x="connsiteX0" y="connsiteY0"/>
                </a:cxn>
                <a:cxn ang="0">
                  <a:pos x="connsiteX1" y="connsiteY1"/>
                </a:cxn>
                <a:cxn ang="0">
                  <a:pos x="connsiteX2" y="connsiteY2"/>
                </a:cxn>
                <a:cxn ang="0">
                  <a:pos x="connsiteX3" y="connsiteY3"/>
                </a:cxn>
              </a:cxnLst>
              <a:rect l="l" t="t" r="r" b="b"/>
              <a:pathLst>
                <a:path w="5511224" h="1917025">
                  <a:moveTo>
                    <a:pt x="5511225" y="1917025"/>
                  </a:moveTo>
                  <a:lnTo>
                    <a:pt x="0" y="1917025"/>
                  </a:lnTo>
                  <a:cubicBezTo>
                    <a:pt x="414784" y="797689"/>
                    <a:pt x="1492061" y="0"/>
                    <a:pt x="2755612" y="0"/>
                  </a:cubicBezTo>
                  <a:cubicBezTo>
                    <a:pt x="4019163" y="0"/>
                    <a:pt x="5096441" y="797689"/>
                    <a:pt x="5511225" y="1917025"/>
                  </a:cubicBezTo>
                  <a:close/>
                </a:path>
              </a:pathLst>
            </a:custGeom>
            <a:solidFill>
              <a:schemeClr val="tx1"/>
            </a:solidFill>
            <a:ln w="8919" cap="flat">
              <a:noFill/>
              <a:prstDash val="solid"/>
              <a:miter/>
            </a:ln>
          </p:spPr>
          <p:txBody>
            <a:bodyPr rtlCol="0" anchor="ctr"/>
            <a:lstStyle/>
            <a:p>
              <a:endParaRPr lang="en-GB" dirty="0">
                <a:latin typeface="Poppins" panose="00000500000000000000" pitchFamily="2" charset="0"/>
              </a:endParaRPr>
            </a:p>
          </p:txBody>
        </p:sp>
        <p:sp>
          <p:nvSpPr>
            <p:cNvPr id="7" name="Freeform: Shape 6">
              <a:extLst>
                <a:ext uri="{FF2B5EF4-FFF2-40B4-BE49-F238E27FC236}">
                  <a16:creationId xmlns:a16="http://schemas.microsoft.com/office/drawing/2014/main" id="{0AE103E2-8C65-016E-C245-2B035F2E5752}"/>
                </a:ext>
              </a:extLst>
            </p:cNvPr>
            <p:cNvSpPr/>
            <p:nvPr/>
          </p:nvSpPr>
          <p:spPr>
            <a:xfrm>
              <a:off x="6838089" y="4291290"/>
              <a:ext cx="5511224" cy="1917025"/>
            </a:xfrm>
            <a:custGeom>
              <a:avLst/>
              <a:gdLst>
                <a:gd name="connsiteX0" fmla="*/ 5511225 w 5511224"/>
                <a:gd name="connsiteY0" fmla="*/ 0 h 1917025"/>
                <a:gd name="connsiteX1" fmla="*/ 2755612 w 5511224"/>
                <a:gd name="connsiteY1" fmla="*/ 1917025 h 1917025"/>
                <a:gd name="connsiteX2" fmla="*/ 0 w 5511224"/>
                <a:gd name="connsiteY2" fmla="*/ 0 h 1917025"/>
                <a:gd name="connsiteX3" fmla="*/ 5511225 w 5511224"/>
                <a:gd name="connsiteY3" fmla="*/ 0 h 1917025"/>
              </a:gdLst>
              <a:ahLst/>
              <a:cxnLst>
                <a:cxn ang="0">
                  <a:pos x="connsiteX0" y="connsiteY0"/>
                </a:cxn>
                <a:cxn ang="0">
                  <a:pos x="connsiteX1" y="connsiteY1"/>
                </a:cxn>
                <a:cxn ang="0">
                  <a:pos x="connsiteX2" y="connsiteY2"/>
                </a:cxn>
                <a:cxn ang="0">
                  <a:pos x="connsiteX3" y="connsiteY3"/>
                </a:cxn>
              </a:cxnLst>
              <a:rect l="l" t="t" r="r" b="b"/>
              <a:pathLst>
                <a:path w="5511224" h="1917025">
                  <a:moveTo>
                    <a:pt x="5511225" y="0"/>
                  </a:moveTo>
                  <a:cubicBezTo>
                    <a:pt x="5096441" y="1119336"/>
                    <a:pt x="4019163" y="1917025"/>
                    <a:pt x="2755612" y="1917025"/>
                  </a:cubicBezTo>
                  <a:cubicBezTo>
                    <a:pt x="1492061" y="1917025"/>
                    <a:pt x="414784" y="1119336"/>
                    <a:pt x="0" y="0"/>
                  </a:cubicBezTo>
                  <a:lnTo>
                    <a:pt x="5511225" y="0"/>
                  </a:lnTo>
                  <a:close/>
                </a:path>
              </a:pathLst>
            </a:custGeom>
            <a:solidFill>
              <a:srgbClr val="FFFF99"/>
            </a:solidFill>
            <a:ln w="8919" cap="flat">
              <a:noFill/>
              <a:prstDash val="solid"/>
              <a:miter/>
            </a:ln>
          </p:spPr>
          <p:txBody>
            <a:bodyPr rtlCol="0" anchor="ctr"/>
            <a:lstStyle/>
            <a:p>
              <a:endParaRPr lang="en-GB" dirty="0">
                <a:latin typeface="Poppins" panose="00000500000000000000" pitchFamily="2" charset="0"/>
              </a:endParaRPr>
            </a:p>
          </p:txBody>
        </p:sp>
        <p:sp>
          <p:nvSpPr>
            <p:cNvPr id="8" name="Freeform: Shape 7">
              <a:extLst>
                <a:ext uri="{FF2B5EF4-FFF2-40B4-BE49-F238E27FC236}">
                  <a16:creationId xmlns:a16="http://schemas.microsoft.com/office/drawing/2014/main" id="{D8EB51BD-4104-8F98-8D71-B49292A46B7F}"/>
                </a:ext>
              </a:extLst>
            </p:cNvPr>
            <p:cNvSpPr/>
            <p:nvPr/>
          </p:nvSpPr>
          <p:spPr>
            <a:xfrm>
              <a:off x="6655834" y="2249607"/>
              <a:ext cx="5875734" cy="2041683"/>
            </a:xfrm>
            <a:custGeom>
              <a:avLst/>
              <a:gdLst>
                <a:gd name="connsiteX0" fmla="*/ 5875734 w 5875734"/>
                <a:gd name="connsiteY0" fmla="*/ 1020842 h 2041683"/>
                <a:gd name="connsiteX1" fmla="*/ 5693480 w 5875734"/>
                <a:gd name="connsiteY1" fmla="*/ 2041684 h 2041683"/>
                <a:gd name="connsiteX2" fmla="*/ 182255 w 5875734"/>
                <a:gd name="connsiteY2" fmla="*/ 2041684 h 2041683"/>
                <a:gd name="connsiteX3" fmla="*/ 0 w 5875734"/>
                <a:gd name="connsiteY3" fmla="*/ 1020842 h 2041683"/>
                <a:gd name="connsiteX4" fmla="*/ 182255 w 5875734"/>
                <a:gd name="connsiteY4" fmla="*/ 0 h 2041683"/>
                <a:gd name="connsiteX5" fmla="*/ 5693480 w 5875734"/>
                <a:gd name="connsiteY5" fmla="*/ 0 h 2041683"/>
                <a:gd name="connsiteX6" fmla="*/ 5875734 w 5875734"/>
                <a:gd name="connsiteY6" fmla="*/ 1020842 h 204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5734" h="2041683">
                  <a:moveTo>
                    <a:pt x="5875734" y="1020842"/>
                  </a:moveTo>
                  <a:cubicBezTo>
                    <a:pt x="5875734" y="1379816"/>
                    <a:pt x="5811351" y="1723698"/>
                    <a:pt x="5693480" y="2041684"/>
                  </a:cubicBezTo>
                  <a:lnTo>
                    <a:pt x="182255" y="2041684"/>
                  </a:lnTo>
                  <a:cubicBezTo>
                    <a:pt x="64383" y="1723698"/>
                    <a:pt x="0" y="1379816"/>
                    <a:pt x="0" y="1020842"/>
                  </a:cubicBezTo>
                  <a:cubicBezTo>
                    <a:pt x="0" y="661868"/>
                    <a:pt x="64383" y="317986"/>
                    <a:pt x="182255" y="0"/>
                  </a:cubicBezTo>
                  <a:lnTo>
                    <a:pt x="5693480" y="0"/>
                  </a:lnTo>
                  <a:cubicBezTo>
                    <a:pt x="5811351" y="317986"/>
                    <a:pt x="5875734" y="661868"/>
                    <a:pt x="5875734" y="1020842"/>
                  </a:cubicBezTo>
                  <a:close/>
                </a:path>
              </a:pathLst>
            </a:custGeom>
            <a:solidFill>
              <a:schemeClr val="accent5"/>
            </a:solidFill>
            <a:ln w="8919" cap="flat">
              <a:noFill/>
              <a:prstDash val="solid"/>
              <a:miter/>
            </a:ln>
          </p:spPr>
          <p:txBody>
            <a:bodyPr rtlCol="0" anchor="ctr"/>
            <a:lstStyle/>
            <a:p>
              <a:endParaRPr lang="en-GB" dirty="0">
                <a:latin typeface="Poppins" panose="00000500000000000000" pitchFamily="2" charset="0"/>
              </a:endParaRPr>
            </a:p>
          </p:txBody>
        </p:sp>
      </p:grpSp>
      <p:sp>
        <p:nvSpPr>
          <p:cNvPr id="9" name="TextBox 8">
            <a:extLst>
              <a:ext uri="{FF2B5EF4-FFF2-40B4-BE49-F238E27FC236}">
                <a16:creationId xmlns:a16="http://schemas.microsoft.com/office/drawing/2014/main" id="{1338FD48-860A-7052-7C3B-7C504341E54B}"/>
              </a:ext>
            </a:extLst>
          </p:cNvPr>
          <p:cNvSpPr txBox="1"/>
          <p:nvPr/>
        </p:nvSpPr>
        <p:spPr>
          <a:xfrm>
            <a:off x="529340" y="3754168"/>
            <a:ext cx="2538197" cy="523220"/>
          </a:xfrm>
          <a:prstGeom prst="rect">
            <a:avLst/>
          </a:prstGeom>
          <a:noFill/>
        </p:spPr>
        <p:txBody>
          <a:bodyPr wrap="square" rtlCol="0">
            <a:spAutoFit/>
          </a:bodyPr>
          <a:lstStyle/>
          <a:p>
            <a:pPr algn="ctr"/>
            <a:r>
              <a:rPr lang="en-US" sz="2800" dirty="0">
                <a:latin typeface="Poppins Bold" panose="00000800000000000000" pitchFamily="2" charset="0"/>
                <a:cs typeface="Poppins Bold" panose="00000800000000000000" pitchFamily="2" charset="0"/>
              </a:rPr>
              <a:t>Germany</a:t>
            </a:r>
            <a:endParaRPr lang="en-GB" sz="2800" dirty="0">
              <a:latin typeface="Poppins Bold" panose="00000800000000000000" pitchFamily="2" charset="0"/>
              <a:cs typeface="Poppins Bold" panose="00000800000000000000" pitchFamily="2" charset="0"/>
            </a:endParaRPr>
          </a:p>
        </p:txBody>
      </p:sp>
      <p:sp>
        <p:nvSpPr>
          <p:cNvPr id="14" name="TextBox 13">
            <a:extLst>
              <a:ext uri="{FF2B5EF4-FFF2-40B4-BE49-F238E27FC236}">
                <a16:creationId xmlns:a16="http://schemas.microsoft.com/office/drawing/2014/main" id="{89046A64-49F7-DFCF-5838-7912325FD250}"/>
              </a:ext>
            </a:extLst>
          </p:cNvPr>
          <p:cNvSpPr txBox="1"/>
          <p:nvPr/>
        </p:nvSpPr>
        <p:spPr>
          <a:xfrm>
            <a:off x="12244721" y="1824820"/>
            <a:ext cx="2538197" cy="523220"/>
          </a:xfrm>
          <a:prstGeom prst="rect">
            <a:avLst/>
          </a:prstGeom>
          <a:noFill/>
        </p:spPr>
        <p:txBody>
          <a:bodyPr wrap="square" rtlCol="0">
            <a:spAutoFit/>
          </a:bodyPr>
          <a:lstStyle/>
          <a:p>
            <a:pPr algn="ctr"/>
            <a:r>
              <a:rPr lang="en-US" sz="2800" dirty="0">
                <a:solidFill>
                  <a:schemeClr val="bg2">
                    <a:lumMod val="50000"/>
                  </a:schemeClr>
                </a:solidFill>
                <a:latin typeface="Poppins Bold" panose="00000800000000000000" pitchFamily="2" charset="0"/>
                <a:cs typeface="Poppins Bold" panose="00000800000000000000" pitchFamily="2" charset="0"/>
              </a:rPr>
              <a:t>France</a:t>
            </a:r>
            <a:endParaRPr lang="en-GB" sz="2800" dirty="0">
              <a:solidFill>
                <a:schemeClr val="bg2">
                  <a:lumMod val="50000"/>
                </a:schemeClr>
              </a:solidFill>
              <a:latin typeface="Poppins Bold" panose="00000800000000000000" pitchFamily="2" charset="0"/>
              <a:cs typeface="Poppins Bold" panose="00000800000000000000" pitchFamily="2" charset="0"/>
            </a:endParaRPr>
          </a:p>
        </p:txBody>
      </p:sp>
      <p:grpSp>
        <p:nvGrpSpPr>
          <p:cNvPr id="72" name="Group 71">
            <a:extLst>
              <a:ext uri="{FF2B5EF4-FFF2-40B4-BE49-F238E27FC236}">
                <a16:creationId xmlns:a16="http://schemas.microsoft.com/office/drawing/2014/main" id="{AAD8C16C-4307-083C-C8C4-CFA8D5DA67B8}"/>
              </a:ext>
            </a:extLst>
          </p:cNvPr>
          <p:cNvGrpSpPr/>
          <p:nvPr/>
        </p:nvGrpSpPr>
        <p:grpSpPr>
          <a:xfrm>
            <a:off x="7787420" y="365529"/>
            <a:ext cx="3029628" cy="2752398"/>
            <a:chOff x="7787420" y="711711"/>
            <a:chExt cx="3029628" cy="2752398"/>
          </a:xfrm>
        </p:grpSpPr>
        <p:sp>
          <p:nvSpPr>
            <p:cNvPr id="20" name="Rectangle: Rounded Corners 19">
              <a:extLst>
                <a:ext uri="{FF2B5EF4-FFF2-40B4-BE49-F238E27FC236}">
                  <a16:creationId xmlns:a16="http://schemas.microsoft.com/office/drawing/2014/main" id="{F95D54A4-C732-725A-5F7A-49EB5921B085}"/>
                </a:ext>
              </a:extLst>
            </p:cNvPr>
            <p:cNvSpPr/>
            <p:nvPr/>
          </p:nvSpPr>
          <p:spPr>
            <a:xfrm>
              <a:off x="7787420" y="711711"/>
              <a:ext cx="3029628" cy="2752398"/>
            </a:xfrm>
            <a:prstGeom prst="roundRect">
              <a:avLst>
                <a:gd name="adj" fmla="val 9783"/>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mj-lt"/>
                <a:cs typeface="Poppins" panose="00000500000000000000" pitchFamily="2" charset="0"/>
              </a:endParaRPr>
            </a:p>
          </p:txBody>
        </p:sp>
        <p:sp>
          <p:nvSpPr>
            <p:cNvPr id="16" name="TextBox 15">
              <a:extLst>
                <a:ext uri="{FF2B5EF4-FFF2-40B4-BE49-F238E27FC236}">
                  <a16:creationId xmlns:a16="http://schemas.microsoft.com/office/drawing/2014/main" id="{8FE53AAD-6B92-89AC-1B17-2CCBE125AB4A}"/>
                </a:ext>
              </a:extLst>
            </p:cNvPr>
            <p:cNvSpPr txBox="1"/>
            <p:nvPr/>
          </p:nvSpPr>
          <p:spPr>
            <a:xfrm>
              <a:off x="7809941" y="2222441"/>
              <a:ext cx="2873687" cy="954107"/>
            </a:xfrm>
            <a:prstGeom prst="rect">
              <a:avLst/>
            </a:prstGeom>
            <a:noFill/>
          </p:spPr>
          <p:txBody>
            <a:bodyPr wrap="square">
              <a:spAutoFit/>
            </a:bodyPr>
            <a:lstStyle/>
            <a:p>
              <a:pPr algn="ctr"/>
              <a:r>
                <a:rPr lang="en-GB" sz="2800" dirty="0">
                  <a:solidFill>
                    <a:schemeClr val="accent5">
                      <a:lumMod val="50000"/>
                    </a:schemeClr>
                  </a:solidFill>
                  <a:latin typeface="+mj-lt"/>
                  <a:ea typeface="Open Sans" panose="020B0606030504020204" pitchFamily="34" charset="0"/>
                  <a:cs typeface="Poppins Bold" panose="00000800000000000000" pitchFamily="2" charset="0"/>
                  <a:sym typeface="Calibri"/>
                </a:rPr>
                <a:t>Deutsche Bundesbank </a:t>
              </a:r>
              <a:endParaRPr lang="en-GB" sz="2800" dirty="0">
                <a:solidFill>
                  <a:schemeClr val="accent5">
                    <a:lumMod val="50000"/>
                  </a:schemeClr>
                </a:solidFill>
                <a:latin typeface="+mj-lt"/>
                <a:cs typeface="Poppins Bold" panose="00000800000000000000" pitchFamily="2" charset="0"/>
              </a:endParaRPr>
            </a:p>
          </p:txBody>
        </p:sp>
        <p:pic>
          <p:nvPicPr>
            <p:cNvPr id="25" name="Graphic 24">
              <a:extLst>
                <a:ext uri="{FF2B5EF4-FFF2-40B4-BE49-F238E27FC236}">
                  <a16:creationId xmlns:a16="http://schemas.microsoft.com/office/drawing/2014/main" id="{4180E280-E471-9A74-D2B6-FBB0DB67B1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25351" y="941730"/>
              <a:ext cx="1273218" cy="1273218"/>
            </a:xfrm>
            <a:prstGeom prst="rect">
              <a:avLst/>
            </a:prstGeom>
          </p:spPr>
        </p:pic>
      </p:grpSp>
      <p:grpSp>
        <p:nvGrpSpPr>
          <p:cNvPr id="71" name="Group 70">
            <a:extLst>
              <a:ext uri="{FF2B5EF4-FFF2-40B4-BE49-F238E27FC236}">
                <a16:creationId xmlns:a16="http://schemas.microsoft.com/office/drawing/2014/main" id="{B28E255F-F7CC-C300-B651-4DF58B6A6D8B}"/>
              </a:ext>
            </a:extLst>
          </p:cNvPr>
          <p:cNvGrpSpPr/>
          <p:nvPr/>
        </p:nvGrpSpPr>
        <p:grpSpPr>
          <a:xfrm>
            <a:off x="3661974" y="365529"/>
            <a:ext cx="3029628" cy="2752398"/>
            <a:chOff x="3661974" y="711711"/>
            <a:chExt cx="3029628" cy="2752398"/>
          </a:xfrm>
        </p:grpSpPr>
        <p:sp>
          <p:nvSpPr>
            <p:cNvPr id="19" name="Rectangle: Rounded Corners 18">
              <a:extLst>
                <a:ext uri="{FF2B5EF4-FFF2-40B4-BE49-F238E27FC236}">
                  <a16:creationId xmlns:a16="http://schemas.microsoft.com/office/drawing/2014/main" id="{E38C5AD4-D09C-6FBA-C0E0-AE5B9AF43672}"/>
                </a:ext>
              </a:extLst>
            </p:cNvPr>
            <p:cNvSpPr/>
            <p:nvPr/>
          </p:nvSpPr>
          <p:spPr>
            <a:xfrm>
              <a:off x="3661974" y="711711"/>
              <a:ext cx="3029628" cy="2752398"/>
            </a:xfrm>
            <a:prstGeom prst="roundRect">
              <a:avLst>
                <a:gd name="adj" fmla="val 9783"/>
              </a:avLst>
            </a:prstGeom>
            <a:solidFill>
              <a:schemeClr val="tx1">
                <a:lumMod val="10000"/>
                <a:lumOff val="9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mj-lt"/>
                <a:cs typeface="Poppins" panose="00000500000000000000" pitchFamily="2" charset="0"/>
              </a:endParaRPr>
            </a:p>
          </p:txBody>
        </p:sp>
        <p:sp>
          <p:nvSpPr>
            <p:cNvPr id="18" name="TextBox 17">
              <a:extLst>
                <a:ext uri="{FF2B5EF4-FFF2-40B4-BE49-F238E27FC236}">
                  <a16:creationId xmlns:a16="http://schemas.microsoft.com/office/drawing/2014/main" id="{FD071806-0264-2FA9-6675-2E7E5F5F5583}"/>
                </a:ext>
              </a:extLst>
            </p:cNvPr>
            <p:cNvSpPr txBox="1"/>
            <p:nvPr/>
          </p:nvSpPr>
          <p:spPr>
            <a:xfrm>
              <a:off x="3661974" y="2432612"/>
              <a:ext cx="3029628" cy="523220"/>
            </a:xfrm>
            <a:prstGeom prst="rect">
              <a:avLst/>
            </a:prstGeom>
            <a:noFill/>
          </p:spPr>
          <p:txBody>
            <a:bodyPr wrap="square">
              <a:spAutoFit/>
            </a:bodyPr>
            <a:lstStyle/>
            <a:p>
              <a:pPr algn="ctr"/>
              <a:r>
                <a:rPr lang="en-GB" sz="2800" dirty="0">
                  <a:solidFill>
                    <a:schemeClr val="accent2">
                      <a:lumMod val="50000"/>
                    </a:schemeClr>
                  </a:solidFill>
                  <a:latin typeface="+mj-lt"/>
                  <a:ea typeface="Open Sans" panose="020B0606030504020204" pitchFamily="34" charset="0"/>
                  <a:cs typeface="Poppins Bold" panose="00000800000000000000" pitchFamily="2" charset="0"/>
                  <a:sym typeface="Calibri"/>
                </a:rPr>
                <a:t>BaFin </a:t>
              </a:r>
              <a:endParaRPr lang="en-GB" sz="2800" dirty="0">
                <a:solidFill>
                  <a:schemeClr val="accent2">
                    <a:lumMod val="50000"/>
                  </a:schemeClr>
                </a:solidFill>
                <a:latin typeface="+mj-lt"/>
                <a:cs typeface="Poppins Bold" panose="00000800000000000000" pitchFamily="2" charset="0"/>
              </a:endParaRPr>
            </a:p>
          </p:txBody>
        </p:sp>
        <p:grpSp>
          <p:nvGrpSpPr>
            <p:cNvPr id="29" name="Group 28">
              <a:extLst>
                <a:ext uri="{FF2B5EF4-FFF2-40B4-BE49-F238E27FC236}">
                  <a16:creationId xmlns:a16="http://schemas.microsoft.com/office/drawing/2014/main" id="{339177AA-2F20-F5E1-4280-62858E0C7464}"/>
                </a:ext>
              </a:extLst>
            </p:cNvPr>
            <p:cNvGrpSpPr/>
            <p:nvPr/>
          </p:nvGrpSpPr>
          <p:grpSpPr>
            <a:xfrm>
              <a:off x="4570795" y="1085869"/>
              <a:ext cx="1193217" cy="1203752"/>
              <a:chOff x="1632014" y="3157823"/>
              <a:chExt cx="2324935" cy="2345462"/>
            </a:xfrm>
            <a:solidFill>
              <a:schemeClr val="tx1">
                <a:lumMod val="90000"/>
                <a:lumOff val="10000"/>
              </a:schemeClr>
            </a:solidFill>
          </p:grpSpPr>
          <p:sp>
            <p:nvSpPr>
              <p:cNvPr id="30" name="Freeform: Shape 29">
                <a:extLst>
                  <a:ext uri="{FF2B5EF4-FFF2-40B4-BE49-F238E27FC236}">
                    <a16:creationId xmlns:a16="http://schemas.microsoft.com/office/drawing/2014/main" id="{6CC7EE79-2100-D9B9-F0AB-6C5698F543CE}"/>
                  </a:ext>
                </a:extLst>
              </p:cNvPr>
              <p:cNvSpPr/>
              <p:nvPr/>
            </p:nvSpPr>
            <p:spPr>
              <a:xfrm>
                <a:off x="1834587" y="3359871"/>
                <a:ext cx="1095115" cy="1091371"/>
              </a:xfrm>
              <a:custGeom>
                <a:avLst/>
                <a:gdLst>
                  <a:gd name="connsiteX0" fmla="*/ 1095116 w 1095115"/>
                  <a:gd name="connsiteY0" fmla="*/ 535163 h 1091371"/>
                  <a:gd name="connsiteX1" fmla="*/ 556209 w 1095115"/>
                  <a:gd name="connsiteY1" fmla="*/ 0 h 1091371"/>
                  <a:gd name="connsiteX2" fmla="*/ 0 w 1095115"/>
                  <a:gd name="connsiteY2" fmla="*/ 556209 h 1091371"/>
                  <a:gd name="connsiteX3" fmla="*/ 538778 w 1095115"/>
                  <a:gd name="connsiteY3" fmla="*/ 1091372 h 1091371"/>
                </a:gdLst>
                <a:ahLst/>
                <a:cxnLst>
                  <a:cxn ang="0">
                    <a:pos x="connsiteX0" y="connsiteY0"/>
                  </a:cxn>
                  <a:cxn ang="0">
                    <a:pos x="connsiteX1" y="connsiteY1"/>
                  </a:cxn>
                  <a:cxn ang="0">
                    <a:pos x="connsiteX2" y="connsiteY2"/>
                  </a:cxn>
                  <a:cxn ang="0">
                    <a:pos x="connsiteX3" y="connsiteY3"/>
                  </a:cxn>
                </a:cxnLst>
                <a:rect l="l" t="t" r="r" b="b"/>
                <a:pathLst>
                  <a:path w="1095115" h="1091371">
                    <a:moveTo>
                      <a:pt x="1095116" y="535163"/>
                    </a:moveTo>
                    <a:lnTo>
                      <a:pt x="556209" y="0"/>
                    </a:lnTo>
                    <a:lnTo>
                      <a:pt x="0" y="556209"/>
                    </a:lnTo>
                    <a:lnTo>
                      <a:pt x="538778" y="1091372"/>
                    </a:lnTo>
                    <a:close/>
                  </a:path>
                </a:pathLst>
              </a:custGeom>
              <a:solidFill>
                <a:schemeClr val="accent2"/>
              </a:solidFill>
              <a:ln w="2580" cap="flat">
                <a:noFill/>
                <a:prstDash val="solid"/>
                <a:miter/>
              </a:ln>
            </p:spPr>
            <p:txBody>
              <a:bodyPr rtlCol="0" anchor="ctr"/>
              <a:lstStyle/>
              <a:p>
                <a:endParaRPr lang="en-GB" dirty="0">
                  <a:latin typeface="+mj-lt"/>
                </a:endParaRPr>
              </a:p>
            </p:txBody>
          </p:sp>
          <p:sp>
            <p:nvSpPr>
              <p:cNvPr id="31" name="Freeform: Shape 30">
                <a:extLst>
                  <a:ext uri="{FF2B5EF4-FFF2-40B4-BE49-F238E27FC236}">
                    <a16:creationId xmlns:a16="http://schemas.microsoft.com/office/drawing/2014/main" id="{11C7D8BD-0077-3353-F601-62DF0600E62B}"/>
                  </a:ext>
                </a:extLst>
              </p:cNvPr>
              <p:cNvSpPr/>
              <p:nvPr/>
            </p:nvSpPr>
            <p:spPr>
              <a:xfrm>
                <a:off x="2441065" y="3157823"/>
                <a:ext cx="679947" cy="675729"/>
              </a:xfrm>
              <a:custGeom>
                <a:avLst/>
                <a:gdLst>
                  <a:gd name="connsiteX0" fmla="*/ 534139 w 679947"/>
                  <a:gd name="connsiteY0" fmla="*/ 651400 h 675729"/>
                  <a:gd name="connsiteX1" fmla="*/ 652159 w 679947"/>
                  <a:gd name="connsiteY1" fmla="*/ 651400 h 675729"/>
                  <a:gd name="connsiteX2" fmla="*/ 657123 w 679947"/>
                  <a:gd name="connsiteY2" fmla="*/ 646437 h 675729"/>
                  <a:gd name="connsiteX3" fmla="*/ 662447 w 679947"/>
                  <a:gd name="connsiteY3" fmla="*/ 534831 h 675729"/>
                  <a:gd name="connsiteX4" fmla="*/ 141229 w 679947"/>
                  <a:gd name="connsiteY4" fmla="*/ 16143 h 675729"/>
                  <a:gd name="connsiteX5" fmla="*/ 30230 w 679947"/>
                  <a:gd name="connsiteY5" fmla="*/ 22560 h 675729"/>
                  <a:gd name="connsiteX6" fmla="*/ 24058 w 679947"/>
                  <a:gd name="connsiteY6" fmla="*/ 28489 h 675729"/>
                  <a:gd name="connsiteX7" fmla="*/ 24058 w 679947"/>
                  <a:gd name="connsiteY7" fmla="*/ 144937 h 6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947" h="675729">
                    <a:moveTo>
                      <a:pt x="534139" y="651400"/>
                    </a:moveTo>
                    <a:cubicBezTo>
                      <a:pt x="566821" y="683839"/>
                      <a:pt x="619599" y="683839"/>
                      <a:pt x="652159" y="651400"/>
                    </a:cubicBezTo>
                    <a:lnTo>
                      <a:pt x="657123" y="646437"/>
                    </a:lnTo>
                    <a:cubicBezTo>
                      <a:pt x="685448" y="615327"/>
                      <a:pt x="687625" y="568481"/>
                      <a:pt x="662447" y="534831"/>
                    </a:cubicBezTo>
                    <a:cubicBezTo>
                      <a:pt x="530144" y="327234"/>
                      <a:pt x="307919" y="109365"/>
                      <a:pt x="141229" y="16143"/>
                    </a:cubicBezTo>
                    <a:cubicBezTo>
                      <a:pt x="107215" y="-7581"/>
                      <a:pt x="61337" y="-4918"/>
                      <a:pt x="30230" y="22560"/>
                    </a:cubicBezTo>
                    <a:lnTo>
                      <a:pt x="24058" y="28489"/>
                    </a:lnTo>
                    <a:cubicBezTo>
                      <a:pt x="-8019" y="60688"/>
                      <a:pt x="-8019" y="112859"/>
                      <a:pt x="24058" y="144937"/>
                    </a:cubicBezTo>
                    <a:close/>
                  </a:path>
                </a:pathLst>
              </a:custGeom>
              <a:solidFill>
                <a:schemeClr val="accent2"/>
              </a:solidFill>
              <a:ln w="2580" cap="flat">
                <a:noFill/>
                <a:prstDash val="solid"/>
                <a:miter/>
              </a:ln>
            </p:spPr>
            <p:txBody>
              <a:bodyPr rtlCol="0" anchor="ctr"/>
              <a:lstStyle/>
              <a:p>
                <a:endParaRPr lang="en-GB" dirty="0">
                  <a:latin typeface="+mj-lt"/>
                </a:endParaRPr>
              </a:p>
            </p:txBody>
          </p:sp>
          <p:sp>
            <p:nvSpPr>
              <p:cNvPr id="32" name="Freeform: Shape 31">
                <a:extLst>
                  <a:ext uri="{FF2B5EF4-FFF2-40B4-BE49-F238E27FC236}">
                    <a16:creationId xmlns:a16="http://schemas.microsoft.com/office/drawing/2014/main" id="{AF390AA3-2395-C649-9602-CCE7E65983D0}"/>
                  </a:ext>
                </a:extLst>
              </p:cNvPr>
              <p:cNvSpPr/>
              <p:nvPr/>
            </p:nvSpPr>
            <p:spPr>
              <a:xfrm>
                <a:off x="1632014" y="3965765"/>
                <a:ext cx="679734" cy="676652"/>
              </a:xfrm>
              <a:custGeom>
                <a:avLst/>
                <a:gdLst>
                  <a:gd name="connsiteX0" fmla="*/ 655282 w 679734"/>
                  <a:gd name="connsiteY0" fmla="*/ 531365 h 676652"/>
                  <a:gd name="connsiteX1" fmla="*/ 679734 w 679734"/>
                  <a:gd name="connsiteY1" fmla="*/ 590194 h 676652"/>
                  <a:gd name="connsiteX2" fmla="*/ 655282 w 679734"/>
                  <a:gd name="connsiteY2" fmla="*/ 649143 h 676652"/>
                  <a:gd name="connsiteX3" fmla="*/ 650683 w 679734"/>
                  <a:gd name="connsiteY3" fmla="*/ 653742 h 676652"/>
                  <a:gd name="connsiteX4" fmla="*/ 650562 w 679734"/>
                  <a:gd name="connsiteY4" fmla="*/ 653742 h 676652"/>
                  <a:gd name="connsiteX5" fmla="*/ 538473 w 679734"/>
                  <a:gd name="connsiteY5" fmla="*/ 659310 h 676652"/>
                  <a:gd name="connsiteX6" fmla="*/ 16273 w 679734"/>
                  <a:gd name="connsiteY6" fmla="*/ 141474 h 676652"/>
                  <a:gd name="connsiteX7" fmla="*/ 22205 w 679734"/>
                  <a:gd name="connsiteY7" fmla="*/ 30837 h 676652"/>
                  <a:gd name="connsiteX8" fmla="*/ 28619 w 679734"/>
                  <a:gd name="connsiteY8" fmla="*/ 24058 h 676652"/>
                  <a:gd name="connsiteX9" fmla="*/ 145793 w 679734"/>
                  <a:gd name="connsiteY9" fmla="*/ 24058 h 67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9734" h="676652">
                    <a:moveTo>
                      <a:pt x="655282" y="531365"/>
                    </a:moveTo>
                    <a:cubicBezTo>
                      <a:pt x="670897" y="546859"/>
                      <a:pt x="679734" y="568164"/>
                      <a:pt x="679734" y="590194"/>
                    </a:cubicBezTo>
                    <a:cubicBezTo>
                      <a:pt x="679734" y="612345"/>
                      <a:pt x="670897" y="633528"/>
                      <a:pt x="655282" y="649143"/>
                    </a:cubicBezTo>
                    <a:lnTo>
                      <a:pt x="650683" y="653742"/>
                    </a:lnTo>
                    <a:lnTo>
                      <a:pt x="650562" y="653742"/>
                    </a:lnTo>
                    <a:cubicBezTo>
                      <a:pt x="619331" y="682068"/>
                      <a:pt x="572366" y="684366"/>
                      <a:pt x="538473" y="659310"/>
                    </a:cubicBezTo>
                    <a:cubicBezTo>
                      <a:pt x="330151" y="528215"/>
                      <a:pt x="110813" y="307544"/>
                      <a:pt x="16273" y="141474"/>
                    </a:cubicBezTo>
                    <a:cubicBezTo>
                      <a:pt x="-7453" y="107703"/>
                      <a:pt x="-5031" y="62068"/>
                      <a:pt x="22205" y="30837"/>
                    </a:cubicBezTo>
                    <a:lnTo>
                      <a:pt x="28619" y="24058"/>
                    </a:lnTo>
                    <a:cubicBezTo>
                      <a:pt x="61180" y="-8019"/>
                      <a:pt x="113351" y="-8019"/>
                      <a:pt x="145793" y="24058"/>
                    </a:cubicBezTo>
                    <a:close/>
                  </a:path>
                </a:pathLst>
              </a:custGeom>
              <a:solidFill>
                <a:schemeClr val="accent2"/>
              </a:solidFill>
              <a:ln w="2580" cap="flat">
                <a:noFill/>
                <a:prstDash val="solid"/>
                <a:miter/>
              </a:ln>
            </p:spPr>
            <p:txBody>
              <a:bodyPr rtlCol="0" anchor="ctr"/>
              <a:lstStyle/>
              <a:p>
                <a:endParaRPr lang="en-GB" dirty="0">
                  <a:latin typeface="+mj-lt"/>
                </a:endParaRPr>
              </a:p>
            </p:txBody>
          </p:sp>
          <p:sp>
            <p:nvSpPr>
              <p:cNvPr id="33" name="Freeform: Shape 32">
                <a:extLst>
                  <a:ext uri="{FF2B5EF4-FFF2-40B4-BE49-F238E27FC236}">
                    <a16:creationId xmlns:a16="http://schemas.microsoft.com/office/drawing/2014/main" id="{30B42463-360D-0A6C-499F-77F619740F15}"/>
                  </a:ext>
                </a:extLst>
              </p:cNvPr>
              <p:cNvSpPr/>
              <p:nvPr/>
            </p:nvSpPr>
            <p:spPr>
              <a:xfrm>
                <a:off x="2636773" y="4158189"/>
                <a:ext cx="1320176" cy="1312728"/>
              </a:xfrm>
              <a:custGeom>
                <a:avLst/>
                <a:gdLst>
                  <a:gd name="connsiteX0" fmla="*/ 1256605 w 1320176"/>
                  <a:gd name="connsiteY0" fmla="*/ 1249085 h 1312728"/>
                  <a:gd name="connsiteX1" fmla="*/ 1280440 w 1320176"/>
                  <a:gd name="connsiteY1" fmla="*/ 1225250 h 1312728"/>
                  <a:gd name="connsiteX2" fmla="*/ 1253816 w 1320176"/>
                  <a:gd name="connsiteY2" fmla="*/ 956264 h 1312728"/>
                  <a:gd name="connsiteX3" fmla="*/ 167408 w 1320176"/>
                  <a:gd name="connsiteY3" fmla="*/ 0 h 1312728"/>
                  <a:gd name="connsiteX4" fmla="*/ 82555 w 1320176"/>
                  <a:gd name="connsiteY4" fmla="*/ 82433 h 1312728"/>
                  <a:gd name="connsiteX5" fmla="*/ 0 w 1320176"/>
                  <a:gd name="connsiteY5" fmla="*/ 167286 h 1312728"/>
                  <a:gd name="connsiteX6" fmla="*/ 963779 w 1320176"/>
                  <a:gd name="connsiteY6" fmla="*/ 1247045 h 1312728"/>
                  <a:gd name="connsiteX7" fmla="*/ 1233338 w 1320176"/>
                  <a:gd name="connsiteY7" fmla="*/ 1273049 h 1312728"/>
                  <a:gd name="connsiteX8" fmla="*/ 1256579 w 1320176"/>
                  <a:gd name="connsiteY8" fmla="*/ 1249085 h 13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176" h="1312728">
                    <a:moveTo>
                      <a:pt x="1256605" y="1249085"/>
                    </a:moveTo>
                    <a:cubicBezTo>
                      <a:pt x="1267141" y="1243766"/>
                      <a:pt x="1271143" y="1232016"/>
                      <a:pt x="1280440" y="1225250"/>
                    </a:cubicBezTo>
                    <a:cubicBezTo>
                      <a:pt x="1342312" y="1142202"/>
                      <a:pt x="1330795" y="1025633"/>
                      <a:pt x="1253816" y="956264"/>
                    </a:cubicBezTo>
                    <a:lnTo>
                      <a:pt x="167408" y="0"/>
                    </a:lnTo>
                    <a:lnTo>
                      <a:pt x="82555" y="82433"/>
                    </a:lnTo>
                    <a:lnTo>
                      <a:pt x="0" y="167286"/>
                    </a:lnTo>
                    <a:lnTo>
                      <a:pt x="963779" y="1247045"/>
                    </a:lnTo>
                    <a:cubicBezTo>
                      <a:pt x="1033744" y="1323405"/>
                      <a:pt x="1150071" y="1334664"/>
                      <a:pt x="1233338" y="1273049"/>
                    </a:cubicBezTo>
                    <a:cubicBezTo>
                      <a:pt x="1239510" y="1263753"/>
                      <a:pt x="1251621" y="1259389"/>
                      <a:pt x="1256579" y="1249085"/>
                    </a:cubicBezTo>
                    <a:close/>
                  </a:path>
                </a:pathLst>
              </a:custGeom>
              <a:solidFill>
                <a:schemeClr val="accent2"/>
              </a:solidFill>
              <a:ln w="2580" cap="flat">
                <a:noFill/>
                <a:prstDash val="solid"/>
                <a:miter/>
              </a:ln>
            </p:spPr>
            <p:txBody>
              <a:bodyPr rtlCol="0" anchor="ctr"/>
              <a:lstStyle/>
              <a:p>
                <a:endParaRPr lang="en-GB" dirty="0">
                  <a:latin typeface="+mj-lt"/>
                </a:endParaRPr>
              </a:p>
            </p:txBody>
          </p:sp>
          <p:sp>
            <p:nvSpPr>
              <p:cNvPr id="34" name="Freeform: Shape 33">
                <a:extLst>
                  <a:ext uri="{FF2B5EF4-FFF2-40B4-BE49-F238E27FC236}">
                    <a16:creationId xmlns:a16="http://schemas.microsoft.com/office/drawing/2014/main" id="{4A89AA5B-D68F-4B8D-32E6-B80C152B968D}"/>
                  </a:ext>
                </a:extLst>
              </p:cNvPr>
              <p:cNvSpPr/>
              <p:nvPr/>
            </p:nvSpPr>
            <p:spPr>
              <a:xfrm>
                <a:off x="1673715" y="5074412"/>
                <a:ext cx="1481252" cy="428873"/>
              </a:xfrm>
              <a:custGeom>
                <a:avLst/>
                <a:gdLst>
                  <a:gd name="connsiteX0" fmla="*/ 1282612 w 1481252"/>
                  <a:gd name="connsiteY0" fmla="*/ 0 h 428873"/>
                  <a:gd name="connsiteX1" fmla="*/ 1344830 w 1481252"/>
                  <a:gd name="connsiteY1" fmla="*/ 70087 h 428873"/>
                  <a:gd name="connsiteX2" fmla="*/ 1344830 w 1481252"/>
                  <a:gd name="connsiteY2" fmla="*/ 144048 h 428873"/>
                  <a:gd name="connsiteX3" fmla="*/ 1403418 w 1481252"/>
                  <a:gd name="connsiteY3" fmla="*/ 144048 h 428873"/>
                  <a:gd name="connsiteX4" fmla="*/ 1481252 w 1481252"/>
                  <a:gd name="connsiteY4" fmla="*/ 222243 h 428873"/>
                  <a:gd name="connsiteX5" fmla="*/ 1481252 w 1481252"/>
                  <a:gd name="connsiteY5" fmla="*/ 428874 h 428873"/>
                  <a:gd name="connsiteX6" fmla="*/ 0 w 1481252"/>
                  <a:gd name="connsiteY6" fmla="*/ 428874 h 428873"/>
                  <a:gd name="connsiteX7" fmla="*/ 0 w 1481252"/>
                  <a:gd name="connsiteY7" fmla="*/ 222243 h 428873"/>
                  <a:gd name="connsiteX8" fmla="*/ 77713 w 1481252"/>
                  <a:gd name="connsiteY8" fmla="*/ 144048 h 428873"/>
                  <a:gd name="connsiteX9" fmla="*/ 136301 w 1481252"/>
                  <a:gd name="connsiteY9" fmla="*/ 144048 h 428873"/>
                  <a:gd name="connsiteX10" fmla="*/ 136301 w 1481252"/>
                  <a:gd name="connsiteY10" fmla="*/ 70087 h 428873"/>
                  <a:gd name="connsiteX11" fmla="*/ 198641 w 1481252"/>
                  <a:gd name="connsiteY11" fmla="*/ 0 h 4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1252" h="428873">
                    <a:moveTo>
                      <a:pt x="1282612" y="0"/>
                    </a:moveTo>
                    <a:lnTo>
                      <a:pt x="1344830" y="70087"/>
                    </a:lnTo>
                    <a:lnTo>
                      <a:pt x="1344830" y="144048"/>
                    </a:lnTo>
                    <a:lnTo>
                      <a:pt x="1403418" y="144048"/>
                    </a:lnTo>
                    <a:lnTo>
                      <a:pt x="1481252" y="222243"/>
                    </a:lnTo>
                    <a:lnTo>
                      <a:pt x="1481252" y="428874"/>
                    </a:lnTo>
                    <a:lnTo>
                      <a:pt x="0" y="428874"/>
                    </a:lnTo>
                    <a:lnTo>
                      <a:pt x="0" y="222243"/>
                    </a:lnTo>
                    <a:lnTo>
                      <a:pt x="77713" y="144048"/>
                    </a:lnTo>
                    <a:lnTo>
                      <a:pt x="136301" y="144048"/>
                    </a:lnTo>
                    <a:lnTo>
                      <a:pt x="136301" y="70087"/>
                    </a:lnTo>
                    <a:lnTo>
                      <a:pt x="198641" y="0"/>
                    </a:lnTo>
                    <a:close/>
                  </a:path>
                </a:pathLst>
              </a:custGeom>
              <a:solidFill>
                <a:schemeClr val="accent2"/>
              </a:solidFill>
              <a:ln w="2580" cap="flat">
                <a:noFill/>
                <a:prstDash val="solid"/>
                <a:miter/>
              </a:ln>
            </p:spPr>
            <p:txBody>
              <a:bodyPr rtlCol="0" anchor="ctr"/>
              <a:lstStyle/>
              <a:p>
                <a:endParaRPr lang="en-GB" dirty="0">
                  <a:latin typeface="+mj-lt"/>
                </a:endParaRPr>
              </a:p>
            </p:txBody>
          </p:sp>
        </p:grpSp>
      </p:grpSp>
      <p:sp>
        <p:nvSpPr>
          <p:cNvPr id="37" name="Arrow: Down 36">
            <a:extLst>
              <a:ext uri="{FF2B5EF4-FFF2-40B4-BE49-F238E27FC236}">
                <a16:creationId xmlns:a16="http://schemas.microsoft.com/office/drawing/2014/main" id="{2AD09747-B4E0-3BA9-C81E-3A5A635C4C89}"/>
              </a:ext>
            </a:extLst>
          </p:cNvPr>
          <p:cNvSpPr/>
          <p:nvPr/>
        </p:nvSpPr>
        <p:spPr>
          <a:xfrm>
            <a:off x="4569930" y="3116431"/>
            <a:ext cx="1193217" cy="1095817"/>
          </a:xfrm>
          <a:prstGeom prst="downArrow">
            <a:avLst/>
          </a:prstGeom>
          <a:solidFill>
            <a:schemeClr val="tx1">
              <a:lumMod val="10000"/>
              <a:lumOff val="9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68" name="Group 67">
            <a:extLst>
              <a:ext uri="{FF2B5EF4-FFF2-40B4-BE49-F238E27FC236}">
                <a16:creationId xmlns:a16="http://schemas.microsoft.com/office/drawing/2014/main" id="{DA473E81-842B-5228-5C9B-3D6AEDA5E7E8}"/>
              </a:ext>
            </a:extLst>
          </p:cNvPr>
          <p:cNvGrpSpPr/>
          <p:nvPr/>
        </p:nvGrpSpPr>
        <p:grpSpPr>
          <a:xfrm>
            <a:off x="4398544" y="4330551"/>
            <a:ext cx="1535989" cy="1535989"/>
            <a:chOff x="5986586" y="4735874"/>
            <a:chExt cx="1390154" cy="1390154"/>
          </a:xfrm>
        </p:grpSpPr>
        <p:sp>
          <p:nvSpPr>
            <p:cNvPr id="65" name="Oval 64">
              <a:extLst>
                <a:ext uri="{FF2B5EF4-FFF2-40B4-BE49-F238E27FC236}">
                  <a16:creationId xmlns:a16="http://schemas.microsoft.com/office/drawing/2014/main" id="{3686CB05-A878-29C1-D8D2-D0D76E2816E4}"/>
                </a:ext>
              </a:extLst>
            </p:cNvPr>
            <p:cNvSpPr/>
            <p:nvPr/>
          </p:nvSpPr>
          <p:spPr>
            <a:xfrm>
              <a:off x="5986586" y="4735874"/>
              <a:ext cx="1390154" cy="139015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61" name="Graphic 60">
              <a:extLst>
                <a:ext uri="{FF2B5EF4-FFF2-40B4-BE49-F238E27FC236}">
                  <a16:creationId xmlns:a16="http://schemas.microsoft.com/office/drawing/2014/main" id="{17CDD35A-82BA-317A-94C3-4A480583FB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282954" y="4972017"/>
              <a:ext cx="881618" cy="881618"/>
            </a:xfrm>
            <a:prstGeom prst="rect">
              <a:avLst/>
            </a:prstGeom>
          </p:spPr>
        </p:pic>
      </p:grpSp>
      <p:sp>
        <p:nvSpPr>
          <p:cNvPr id="70" name="TextBox 69">
            <a:extLst>
              <a:ext uri="{FF2B5EF4-FFF2-40B4-BE49-F238E27FC236}">
                <a16:creationId xmlns:a16="http://schemas.microsoft.com/office/drawing/2014/main" id="{B876097A-9D52-30D7-C5A0-68433C1FB4D2}"/>
              </a:ext>
            </a:extLst>
          </p:cNvPr>
          <p:cNvSpPr txBox="1"/>
          <p:nvPr/>
        </p:nvSpPr>
        <p:spPr>
          <a:xfrm>
            <a:off x="3897440" y="6014617"/>
            <a:ext cx="2538197" cy="523220"/>
          </a:xfrm>
          <a:prstGeom prst="rect">
            <a:avLst/>
          </a:prstGeom>
          <a:noFill/>
        </p:spPr>
        <p:txBody>
          <a:bodyPr wrap="square" rtlCol="0">
            <a:spAutoFit/>
          </a:bodyPr>
          <a:lstStyle/>
          <a:p>
            <a:pPr algn="ctr"/>
            <a:r>
              <a:rPr lang="en-US" sz="2800" dirty="0">
                <a:solidFill>
                  <a:schemeClr val="accent2">
                    <a:lumMod val="50000"/>
                  </a:schemeClr>
                </a:solidFill>
                <a:latin typeface="Poppins Bold" panose="00000800000000000000" pitchFamily="2" charset="0"/>
                <a:cs typeface="Poppins Bold" panose="00000800000000000000" pitchFamily="2" charset="0"/>
              </a:rPr>
              <a:t>Banking Act</a:t>
            </a:r>
            <a:endParaRPr lang="en-GB" sz="28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2" name="Arrow: Down 1">
            <a:extLst>
              <a:ext uri="{FF2B5EF4-FFF2-40B4-BE49-F238E27FC236}">
                <a16:creationId xmlns:a16="http://schemas.microsoft.com/office/drawing/2014/main" id="{D4E2DF41-D5AD-94A1-4693-D7F41A58DAE1}"/>
              </a:ext>
            </a:extLst>
          </p:cNvPr>
          <p:cNvSpPr/>
          <p:nvPr/>
        </p:nvSpPr>
        <p:spPr>
          <a:xfrm>
            <a:off x="8665351" y="3116431"/>
            <a:ext cx="1193217" cy="1095817"/>
          </a:xfrm>
          <a:prstGeom prst="downArrow">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3" name="Group 2">
            <a:extLst>
              <a:ext uri="{FF2B5EF4-FFF2-40B4-BE49-F238E27FC236}">
                <a16:creationId xmlns:a16="http://schemas.microsoft.com/office/drawing/2014/main" id="{A30C482D-F000-D1CA-C305-5D4D14152169}"/>
              </a:ext>
            </a:extLst>
          </p:cNvPr>
          <p:cNvGrpSpPr/>
          <p:nvPr/>
        </p:nvGrpSpPr>
        <p:grpSpPr>
          <a:xfrm>
            <a:off x="8478789" y="4330551"/>
            <a:ext cx="1535989" cy="1535989"/>
            <a:chOff x="5986586" y="4735874"/>
            <a:chExt cx="1390154" cy="1390154"/>
          </a:xfrm>
        </p:grpSpPr>
        <p:sp>
          <p:nvSpPr>
            <p:cNvPr id="4" name="Oval 3">
              <a:extLst>
                <a:ext uri="{FF2B5EF4-FFF2-40B4-BE49-F238E27FC236}">
                  <a16:creationId xmlns:a16="http://schemas.microsoft.com/office/drawing/2014/main" id="{0B9512E1-A1B2-9E1C-A3BD-4E27842FB5E6}"/>
                </a:ext>
              </a:extLst>
            </p:cNvPr>
            <p:cNvSpPr/>
            <p:nvPr/>
          </p:nvSpPr>
          <p:spPr>
            <a:xfrm>
              <a:off x="5986586" y="4735874"/>
              <a:ext cx="1390154" cy="1390154"/>
            </a:xfrm>
            <a:prstGeom prst="ellipse">
              <a:avLst/>
            </a:prstGeom>
            <a:solidFill>
              <a:schemeClr val="bg1"/>
            </a:solid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5" name="Graphic 4">
              <a:extLst>
                <a:ext uri="{FF2B5EF4-FFF2-40B4-BE49-F238E27FC236}">
                  <a16:creationId xmlns:a16="http://schemas.microsoft.com/office/drawing/2014/main" id="{EE0F1C3B-7691-7ED1-B706-C8F446C9336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240852" y="4972017"/>
              <a:ext cx="881618" cy="881618"/>
            </a:xfrm>
            <a:prstGeom prst="rect">
              <a:avLst/>
            </a:prstGeom>
          </p:spPr>
        </p:pic>
      </p:grpSp>
      <p:sp>
        <p:nvSpPr>
          <p:cNvPr id="12" name="TextBox 11">
            <a:extLst>
              <a:ext uri="{FF2B5EF4-FFF2-40B4-BE49-F238E27FC236}">
                <a16:creationId xmlns:a16="http://schemas.microsoft.com/office/drawing/2014/main" id="{E1799D7B-3DA1-2018-230B-225A92BC8D9B}"/>
              </a:ext>
            </a:extLst>
          </p:cNvPr>
          <p:cNvSpPr txBox="1"/>
          <p:nvPr/>
        </p:nvSpPr>
        <p:spPr>
          <a:xfrm>
            <a:off x="7977684" y="6014617"/>
            <a:ext cx="2538197" cy="523220"/>
          </a:xfrm>
          <a:prstGeom prst="rect">
            <a:avLst/>
          </a:prstGeom>
          <a:noFill/>
        </p:spPr>
        <p:txBody>
          <a:bodyPr wrap="square" rtlCol="0">
            <a:spAutoFit/>
          </a:bodyPr>
          <a:lstStyle/>
          <a:p>
            <a:pPr algn="ctr"/>
            <a:r>
              <a:rPr lang="en-US" sz="2800" dirty="0">
                <a:solidFill>
                  <a:schemeClr val="accent5">
                    <a:lumMod val="50000"/>
                  </a:schemeClr>
                </a:solidFill>
                <a:latin typeface="Poppins Bold" panose="00000800000000000000" pitchFamily="2" charset="0"/>
                <a:cs typeface="Poppins Bold" panose="00000800000000000000" pitchFamily="2" charset="0"/>
              </a:rPr>
              <a:t>Assist BaFin</a:t>
            </a:r>
            <a:endParaRPr lang="en-GB" sz="2800" dirty="0">
              <a:solidFill>
                <a:schemeClr val="accent5">
                  <a:lumMod val="50000"/>
                </a:schemeClr>
              </a:solidFill>
              <a:latin typeface="Poppins Bold" panose="00000800000000000000" pitchFamily="2" charset="0"/>
              <a:cs typeface="Poppins Bold" panose="00000800000000000000" pitchFamily="2" charset="0"/>
            </a:endParaRPr>
          </a:p>
        </p:txBody>
      </p:sp>
      <p:sp>
        <p:nvSpPr>
          <p:cNvPr id="17" name="TextBox 16">
            <a:extLst>
              <a:ext uri="{FF2B5EF4-FFF2-40B4-BE49-F238E27FC236}">
                <a16:creationId xmlns:a16="http://schemas.microsoft.com/office/drawing/2014/main" id="{E43BCB2A-39BD-6E9E-625C-9FD95F51F1B7}"/>
              </a:ext>
            </a:extLst>
          </p:cNvPr>
          <p:cNvSpPr txBox="1"/>
          <p:nvPr/>
        </p:nvSpPr>
        <p:spPr>
          <a:xfrm>
            <a:off x="3661974" y="2538035"/>
            <a:ext cx="3029628" cy="307777"/>
          </a:xfrm>
          <a:prstGeom prst="rect">
            <a:avLst/>
          </a:prstGeom>
          <a:noFill/>
        </p:spPr>
        <p:txBody>
          <a:bodyPr wrap="square" rtlCol="0">
            <a:spAutoFit/>
          </a:bodyPr>
          <a:lstStyle/>
          <a:p>
            <a:pPr algn="ctr"/>
            <a:r>
              <a:rPr lang="en-GB" dirty="0">
                <a:solidFill>
                  <a:schemeClr val="accent2">
                    <a:lumMod val="50000"/>
                  </a:schemeClr>
                </a:solidFill>
                <a:latin typeface="+mj-lt"/>
              </a:rPr>
              <a:t>ADMINISTRATIVE AUTHORITY</a:t>
            </a:r>
            <a:endParaRPr lang="en-US" dirty="0">
              <a:solidFill>
                <a:schemeClr val="accent2">
                  <a:lumMod val="50000"/>
                </a:schemeClr>
              </a:solidFill>
              <a:latin typeface="+mj-lt"/>
            </a:endParaRPr>
          </a:p>
        </p:txBody>
      </p:sp>
      <p:cxnSp>
        <p:nvCxnSpPr>
          <p:cNvPr id="23" name="Connector: Elbow 22">
            <a:extLst>
              <a:ext uri="{FF2B5EF4-FFF2-40B4-BE49-F238E27FC236}">
                <a16:creationId xmlns:a16="http://schemas.microsoft.com/office/drawing/2014/main" id="{57EFF19C-CE0E-C6E2-D653-DD35D4019B8E}"/>
              </a:ext>
            </a:extLst>
          </p:cNvPr>
          <p:cNvCxnSpPr>
            <a:stCxn id="4" idx="2"/>
            <a:endCxn id="19" idx="3"/>
          </p:cNvCxnSpPr>
          <p:nvPr/>
        </p:nvCxnSpPr>
        <p:spPr>
          <a:xfrm rot="10800000">
            <a:off x="6691603" y="1741728"/>
            <a:ext cx="1787187" cy="3356818"/>
          </a:xfrm>
          <a:prstGeom prst="bentConnector3">
            <a:avLst>
              <a:gd name="adj1" fmla="val 70196"/>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9A5B3CA2-BB2D-4C39-A1DA-27D42B12A16D}"/>
              </a:ext>
            </a:extLst>
          </p:cNvPr>
          <p:cNvSpPr/>
          <p:nvPr/>
        </p:nvSpPr>
        <p:spPr>
          <a:xfrm>
            <a:off x="6326635" y="4406675"/>
            <a:ext cx="1787187" cy="1343688"/>
          </a:xfrm>
          <a:prstGeom prst="roundRect">
            <a:avLst/>
          </a:prstGeom>
          <a:solidFill>
            <a:schemeClr val="bg1"/>
          </a:solid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u="none"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Supervision of banks and financial services providers</a:t>
            </a:r>
            <a:endParaRPr lang="en-US" dirty="0">
              <a:solidFill>
                <a:schemeClr val="accent5">
                  <a:lumMod val="50000"/>
                </a:schemeClr>
              </a:solidFill>
            </a:endParaRPr>
          </a:p>
        </p:txBody>
      </p:sp>
    </p:spTree>
    <p:extLst>
      <p:ext uri="{BB962C8B-B14F-4D97-AF65-F5344CB8AC3E}">
        <p14:creationId xmlns:p14="http://schemas.microsoft.com/office/powerpoint/2010/main" val="312309318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14:bounceEnd="60000">
                                          <p:cBhvr additive="base">
                                            <p:cTn id="7" dur="500" fill="hold"/>
                                            <p:tgtEl>
                                              <p:spTgt spid="71"/>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7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14:presetBounceEnd="60000">
                                      <p:stCondLst>
                                        <p:cond delay="250"/>
                                      </p:stCondLst>
                                      <p:childTnLst>
                                        <p:set>
                                          <p:cBhvr>
                                            <p:cTn id="11" dur="1" fill="hold">
                                              <p:stCondLst>
                                                <p:cond delay="0"/>
                                              </p:stCondLst>
                                            </p:cTn>
                                            <p:tgtEl>
                                              <p:spTgt spid="72"/>
                                            </p:tgtEl>
                                            <p:attrNameLst>
                                              <p:attrName>style.visibility</p:attrName>
                                            </p:attrNameLst>
                                          </p:cBhvr>
                                          <p:to>
                                            <p:strVal val="visible"/>
                                          </p:to>
                                        </p:set>
                                        <p:anim calcmode="lin" valueType="num" p14:bounceEnd="60000">
                                          <p:cBhvr additive="base">
                                            <p:cTn id="12" dur="500" fill="hold"/>
                                            <p:tgtEl>
                                              <p:spTgt spid="72"/>
                                            </p:tgtEl>
                                            <p:attrNameLst>
                                              <p:attrName>ppt_x</p:attrName>
                                            </p:attrNameLst>
                                          </p:cBhvr>
                                          <p:tavLst>
                                            <p:tav tm="0">
                                              <p:val>
                                                <p:strVal val="#ppt_x"/>
                                              </p:val>
                                            </p:tav>
                                            <p:tav tm="100000">
                                              <p:val>
                                                <p:strVal val="#ppt_x"/>
                                              </p:val>
                                            </p:tav>
                                          </p:tavLst>
                                        </p:anim>
                                        <p:anim calcmode="lin" valueType="num" p14:bounceEnd="60000">
                                          <p:cBhvr additive="base">
                                            <p:cTn id="13" dur="500" fill="hold"/>
                                            <p:tgtEl>
                                              <p:spTgt spid="7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up)">
                                          <p:cBhvr>
                                            <p:cTn id="18" dur="500"/>
                                            <p:tgtEl>
                                              <p:spTgt spid="3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2" presetClass="entr" presetSubtype="4" decel="100000" fill="hold" nodeType="withEffect">
                                      <p:stCondLst>
                                        <p:cond delay="0"/>
                                      </p:stCondLst>
                                      <p:childTnLst>
                                        <p:set>
                                          <p:cBhvr>
                                            <p:cTn id="23" dur="1" fill="hold">
                                              <p:stCondLst>
                                                <p:cond delay="0"/>
                                              </p:stCondLst>
                                            </p:cTn>
                                            <p:tgtEl>
                                              <p:spTgt spid="68"/>
                                            </p:tgtEl>
                                            <p:attrNameLst>
                                              <p:attrName>style.visibility</p:attrName>
                                            </p:attrNameLst>
                                          </p:cBhvr>
                                          <p:to>
                                            <p:strVal val="visible"/>
                                          </p:to>
                                        </p:set>
                                        <p:anim calcmode="lin" valueType="num">
                                          <p:cBhvr additive="base">
                                            <p:cTn id="24" dur="500" fill="hold"/>
                                            <p:tgtEl>
                                              <p:spTgt spid="68"/>
                                            </p:tgtEl>
                                            <p:attrNameLst>
                                              <p:attrName>ppt_x</p:attrName>
                                            </p:attrNameLst>
                                          </p:cBhvr>
                                          <p:tavLst>
                                            <p:tav tm="0">
                                              <p:val>
                                                <p:strVal val="#ppt_x"/>
                                              </p:val>
                                            </p:tav>
                                            <p:tav tm="100000">
                                              <p:val>
                                                <p:strVal val="#ppt_x"/>
                                              </p:val>
                                            </p:tav>
                                          </p:tavLst>
                                        </p:anim>
                                        <p:anim calcmode="lin" valueType="num">
                                          <p:cBhvr additive="base">
                                            <p:cTn id="25" dur="500" fill="hold"/>
                                            <p:tgtEl>
                                              <p:spTgt spid="68"/>
                                            </p:tgtEl>
                                            <p:attrNameLst>
                                              <p:attrName>ppt_y</p:attrName>
                                            </p:attrNameLst>
                                          </p:cBhvr>
                                          <p:tavLst>
                                            <p:tav tm="0">
                                              <p:val>
                                                <p:strVal val="1+#ppt_h/2"/>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500"/>
                                            <p:tgtEl>
                                              <p:spTgt spid="7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up)">
                                          <p:cBhvr>
                                            <p:cTn id="33" dur="500"/>
                                            <p:tgtEl>
                                              <p:spTgt spid="2"/>
                                            </p:tgtEl>
                                          </p:cBhvr>
                                        </p:animEffect>
                                      </p:childTnLst>
                                    </p:cTn>
                                  </p:par>
                                  <p:par>
                                    <p:cTn id="34" presetID="2" presetClass="entr" presetSubtype="4" decel="10000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par>
                              <p:cTn id="41" fill="hold">
                                <p:stCondLst>
                                  <p:cond delay="500"/>
                                </p:stCondLst>
                                <p:childTnLst>
                                  <p:par>
                                    <p:cTn id="42" presetID="22" presetClass="entr" presetSubtype="4"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0" grpId="0"/>
          <p:bldP spid="2" grpId="0" animBg="1"/>
          <p:bldP spid="12" grpId="0"/>
          <p:bldP spid="17" grpId="0"/>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ppt_x"/>
                                              </p:val>
                                            </p:tav>
                                            <p:tav tm="100000">
                                              <p:val>
                                                <p:strVal val="#ppt_x"/>
                                              </p:val>
                                            </p:tav>
                                          </p:tavLst>
                                        </p:anim>
                                        <p:anim calcmode="lin" valueType="num">
                                          <p:cBhvr additive="base">
                                            <p:cTn id="8" dur="500" fill="hold"/>
                                            <p:tgtEl>
                                              <p:spTgt spid="7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250"/>
                                      </p:stCondLst>
                                      <p:childTnLst>
                                        <p:set>
                                          <p:cBhvr>
                                            <p:cTn id="11" dur="1" fill="hold">
                                              <p:stCondLst>
                                                <p:cond delay="0"/>
                                              </p:stCondLst>
                                            </p:cTn>
                                            <p:tgtEl>
                                              <p:spTgt spid="72"/>
                                            </p:tgtEl>
                                            <p:attrNameLst>
                                              <p:attrName>style.visibility</p:attrName>
                                            </p:attrNameLst>
                                          </p:cBhvr>
                                          <p:to>
                                            <p:strVal val="visible"/>
                                          </p:to>
                                        </p:set>
                                        <p:anim calcmode="lin" valueType="num">
                                          <p:cBhvr additive="base">
                                            <p:cTn id="12" dur="500" fill="hold"/>
                                            <p:tgtEl>
                                              <p:spTgt spid="72"/>
                                            </p:tgtEl>
                                            <p:attrNameLst>
                                              <p:attrName>ppt_x</p:attrName>
                                            </p:attrNameLst>
                                          </p:cBhvr>
                                          <p:tavLst>
                                            <p:tav tm="0">
                                              <p:val>
                                                <p:strVal val="#ppt_x"/>
                                              </p:val>
                                            </p:tav>
                                            <p:tav tm="100000">
                                              <p:val>
                                                <p:strVal val="#ppt_x"/>
                                              </p:val>
                                            </p:tav>
                                          </p:tavLst>
                                        </p:anim>
                                        <p:anim calcmode="lin" valueType="num">
                                          <p:cBhvr additive="base">
                                            <p:cTn id="13" dur="500" fill="hold"/>
                                            <p:tgtEl>
                                              <p:spTgt spid="7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up)">
                                          <p:cBhvr>
                                            <p:cTn id="18" dur="500"/>
                                            <p:tgtEl>
                                              <p:spTgt spid="3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2" presetClass="entr" presetSubtype="4" decel="100000" fill="hold" nodeType="withEffect">
                                      <p:stCondLst>
                                        <p:cond delay="0"/>
                                      </p:stCondLst>
                                      <p:childTnLst>
                                        <p:set>
                                          <p:cBhvr>
                                            <p:cTn id="23" dur="1" fill="hold">
                                              <p:stCondLst>
                                                <p:cond delay="0"/>
                                              </p:stCondLst>
                                            </p:cTn>
                                            <p:tgtEl>
                                              <p:spTgt spid="68"/>
                                            </p:tgtEl>
                                            <p:attrNameLst>
                                              <p:attrName>style.visibility</p:attrName>
                                            </p:attrNameLst>
                                          </p:cBhvr>
                                          <p:to>
                                            <p:strVal val="visible"/>
                                          </p:to>
                                        </p:set>
                                        <p:anim calcmode="lin" valueType="num">
                                          <p:cBhvr additive="base">
                                            <p:cTn id="24" dur="500" fill="hold"/>
                                            <p:tgtEl>
                                              <p:spTgt spid="68"/>
                                            </p:tgtEl>
                                            <p:attrNameLst>
                                              <p:attrName>ppt_x</p:attrName>
                                            </p:attrNameLst>
                                          </p:cBhvr>
                                          <p:tavLst>
                                            <p:tav tm="0">
                                              <p:val>
                                                <p:strVal val="#ppt_x"/>
                                              </p:val>
                                            </p:tav>
                                            <p:tav tm="100000">
                                              <p:val>
                                                <p:strVal val="#ppt_x"/>
                                              </p:val>
                                            </p:tav>
                                          </p:tavLst>
                                        </p:anim>
                                        <p:anim calcmode="lin" valueType="num">
                                          <p:cBhvr additive="base">
                                            <p:cTn id="25" dur="500" fill="hold"/>
                                            <p:tgtEl>
                                              <p:spTgt spid="68"/>
                                            </p:tgtEl>
                                            <p:attrNameLst>
                                              <p:attrName>ppt_y</p:attrName>
                                            </p:attrNameLst>
                                          </p:cBhvr>
                                          <p:tavLst>
                                            <p:tav tm="0">
                                              <p:val>
                                                <p:strVal val="1+#ppt_h/2"/>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70"/>
                                            </p:tgtEl>
                                            <p:attrNameLst>
                                              <p:attrName>style.visibility</p:attrName>
                                            </p:attrNameLst>
                                          </p:cBhvr>
                                          <p:to>
                                            <p:strVal val="visible"/>
                                          </p:to>
                                        </p:set>
                                        <p:animEffect transition="in" filter="fade">
                                          <p:cBhvr>
                                            <p:cTn id="28" dur="500"/>
                                            <p:tgtEl>
                                              <p:spTgt spid="7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up)">
                                          <p:cBhvr>
                                            <p:cTn id="33" dur="500"/>
                                            <p:tgtEl>
                                              <p:spTgt spid="2"/>
                                            </p:tgtEl>
                                          </p:cBhvr>
                                        </p:animEffect>
                                      </p:childTnLst>
                                    </p:cTn>
                                  </p:par>
                                  <p:par>
                                    <p:cTn id="34" presetID="2" presetClass="entr" presetSubtype="4" decel="100000" fill="hold"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par>
                              <p:cTn id="41" fill="hold">
                                <p:stCondLst>
                                  <p:cond delay="500"/>
                                </p:stCondLst>
                                <p:childTnLst>
                                  <p:par>
                                    <p:cTn id="42" presetID="22" presetClass="entr" presetSubtype="4"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70" grpId="0"/>
          <p:bldP spid="2" grpId="0" animBg="1"/>
          <p:bldP spid="12" grpId="0"/>
          <p:bldP spid="17" grpId="0"/>
          <p:bldP spid="27" grpId="0" animBg="1"/>
        </p:bldLst>
      </p:timing>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1DBC2FD-4D20-3C7F-6EA5-9DCDC19FD8B0}"/>
              </a:ext>
            </a:extLst>
          </p:cNvPr>
          <p:cNvSpPr/>
          <p:nvPr/>
        </p:nvSpPr>
        <p:spPr>
          <a:xfrm>
            <a:off x="1008970" y="1267474"/>
            <a:ext cx="3691909" cy="6123926"/>
          </a:xfrm>
          <a:prstGeom prst="roundRect">
            <a:avLst>
              <a:gd name="adj" fmla="val 9783"/>
            </a:avLst>
          </a:prstGeom>
          <a:solidFill>
            <a:schemeClr val="accent1">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7F7CE074-78E2-C048-9DA8-EDF1655038F8}"/>
              </a:ext>
            </a:extLst>
          </p:cNvPr>
          <p:cNvSpPr txBox="1"/>
          <p:nvPr/>
        </p:nvSpPr>
        <p:spPr>
          <a:xfrm>
            <a:off x="1321736" y="2217366"/>
            <a:ext cx="3066377" cy="1077218"/>
          </a:xfrm>
          <a:prstGeom prst="rect">
            <a:avLst/>
          </a:prstGeom>
          <a:noFill/>
        </p:spPr>
        <p:txBody>
          <a:bodyPr wrap="square" rtlCol="0">
            <a:spAutoFit/>
          </a:bodyPr>
          <a:lstStyle/>
          <a:p>
            <a:pPr algn="ctr"/>
            <a:r>
              <a:rPr lang="fr-FR" sz="3200" dirty="0">
                <a:solidFill>
                  <a:schemeClr val="accent1">
                    <a:lumMod val="50000"/>
                  </a:schemeClr>
                </a:solidFill>
                <a:latin typeface="+mj-lt"/>
                <a:cs typeface="Poppins Bold" panose="00000800000000000000" pitchFamily="2" charset="0"/>
              </a:rPr>
              <a:t>ACPR</a:t>
            </a:r>
          </a:p>
          <a:p>
            <a:pPr algn="ctr"/>
            <a:r>
              <a:rPr lang="fr-FR" sz="1600" dirty="0">
                <a:solidFill>
                  <a:schemeClr val="accent1">
                    <a:lumMod val="50000"/>
                  </a:schemeClr>
                </a:solidFill>
                <a:latin typeface="+mj-lt"/>
                <a:cs typeface="Poppins Bold" panose="00000800000000000000" pitchFamily="2" charset="0"/>
              </a:rPr>
              <a:t>(Autorité de Contrôle Prudentiel et de Résolution)</a:t>
            </a:r>
          </a:p>
        </p:txBody>
      </p:sp>
      <p:sp>
        <p:nvSpPr>
          <p:cNvPr id="36" name="Rectangle: Rounded Corners 35">
            <a:extLst>
              <a:ext uri="{FF2B5EF4-FFF2-40B4-BE49-F238E27FC236}">
                <a16:creationId xmlns:a16="http://schemas.microsoft.com/office/drawing/2014/main" id="{C3181B95-2AE7-92FC-DECA-1B5ABCC94141}"/>
              </a:ext>
            </a:extLst>
          </p:cNvPr>
          <p:cNvSpPr/>
          <p:nvPr/>
        </p:nvSpPr>
        <p:spPr>
          <a:xfrm>
            <a:off x="5104507" y="1267474"/>
            <a:ext cx="3691909" cy="6123926"/>
          </a:xfrm>
          <a:prstGeom prst="roundRect">
            <a:avLst>
              <a:gd name="adj" fmla="val 9783"/>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58" name="TextBox 57">
            <a:extLst>
              <a:ext uri="{FF2B5EF4-FFF2-40B4-BE49-F238E27FC236}">
                <a16:creationId xmlns:a16="http://schemas.microsoft.com/office/drawing/2014/main" id="{CBE9A4E7-E54E-1442-B21D-424C1CC4565A}"/>
              </a:ext>
            </a:extLst>
          </p:cNvPr>
          <p:cNvSpPr txBox="1"/>
          <p:nvPr/>
        </p:nvSpPr>
        <p:spPr>
          <a:xfrm>
            <a:off x="5417273" y="2215095"/>
            <a:ext cx="3066377" cy="1077218"/>
          </a:xfrm>
          <a:prstGeom prst="rect">
            <a:avLst/>
          </a:prstGeom>
          <a:noFill/>
        </p:spPr>
        <p:txBody>
          <a:bodyPr wrap="square" rtlCol="0">
            <a:spAutoFit/>
          </a:bodyPr>
          <a:lstStyle/>
          <a:p>
            <a:pPr algn="ctr"/>
            <a:r>
              <a:rPr lang="fr-FR" sz="3200" dirty="0">
                <a:solidFill>
                  <a:schemeClr val="accent5">
                    <a:lumMod val="50000"/>
                  </a:schemeClr>
                </a:solidFill>
                <a:latin typeface="+mj-lt"/>
                <a:cs typeface="Poppins Bold" panose="00000800000000000000" pitchFamily="2" charset="0"/>
              </a:rPr>
              <a:t>AMF</a:t>
            </a:r>
          </a:p>
          <a:p>
            <a:pPr algn="ctr"/>
            <a:r>
              <a:rPr lang="fr-FR" sz="1600" dirty="0">
                <a:solidFill>
                  <a:schemeClr val="accent5">
                    <a:lumMod val="50000"/>
                  </a:schemeClr>
                </a:solidFill>
                <a:latin typeface="+mj-lt"/>
                <a:cs typeface="Poppins Bold" panose="00000800000000000000" pitchFamily="2" charset="0"/>
              </a:rPr>
              <a:t>(Autorité des Marchés Financiers)</a:t>
            </a:r>
          </a:p>
        </p:txBody>
      </p:sp>
      <p:sp>
        <p:nvSpPr>
          <p:cNvPr id="59" name="TextBox 58">
            <a:extLst>
              <a:ext uri="{FF2B5EF4-FFF2-40B4-BE49-F238E27FC236}">
                <a16:creationId xmlns:a16="http://schemas.microsoft.com/office/drawing/2014/main" id="{0DA816D6-5FEF-BAEF-670E-4EF3898460B7}"/>
              </a:ext>
            </a:extLst>
          </p:cNvPr>
          <p:cNvSpPr txBox="1"/>
          <p:nvPr/>
        </p:nvSpPr>
        <p:spPr>
          <a:xfrm>
            <a:off x="1828554" y="3521672"/>
            <a:ext cx="2049426" cy="738664"/>
          </a:xfrm>
          <a:prstGeom prst="rect">
            <a:avLst/>
          </a:prstGeom>
          <a:noFill/>
        </p:spPr>
        <p:txBody>
          <a:bodyPr wrap="square" rtlCol="0">
            <a:spAutoFit/>
          </a:bodyPr>
          <a:lstStyle/>
          <a:p>
            <a:pPr algn="ctr"/>
            <a:r>
              <a:rPr lang="en-US" b="1" dirty="0">
                <a:solidFill>
                  <a:schemeClr val="accent1">
                    <a:lumMod val="50000"/>
                  </a:schemeClr>
                </a:solidFill>
                <a:latin typeface="Poppins" panose="00000500000000000000" pitchFamily="2" charset="0"/>
                <a:cs typeface="Poppins" panose="00000500000000000000" pitchFamily="2" charset="0"/>
              </a:rPr>
              <a:t>Regulates</a:t>
            </a:r>
            <a:r>
              <a:rPr lang="en-US" dirty="0">
                <a:solidFill>
                  <a:schemeClr val="accent1">
                    <a:lumMod val="50000"/>
                  </a:schemeClr>
                </a:solidFill>
                <a:latin typeface="Poppins" panose="00000500000000000000" pitchFamily="2" charset="0"/>
                <a:cs typeface="Poppins" panose="00000500000000000000" pitchFamily="2" charset="0"/>
              </a:rPr>
              <a:t> the banking and insurance sectors</a:t>
            </a:r>
            <a:endParaRPr lang="fr-FR" dirty="0">
              <a:solidFill>
                <a:schemeClr val="accent1">
                  <a:lumMod val="50000"/>
                </a:schemeClr>
              </a:solidFill>
              <a:latin typeface="Poppins" panose="00000500000000000000" pitchFamily="2" charset="0"/>
              <a:cs typeface="Poppins" panose="00000500000000000000" pitchFamily="2" charset="0"/>
            </a:endParaRPr>
          </a:p>
        </p:txBody>
      </p:sp>
      <p:sp>
        <p:nvSpPr>
          <p:cNvPr id="60" name="TextBox 59">
            <a:extLst>
              <a:ext uri="{FF2B5EF4-FFF2-40B4-BE49-F238E27FC236}">
                <a16:creationId xmlns:a16="http://schemas.microsoft.com/office/drawing/2014/main" id="{41D4B149-6B56-6621-1C28-3D4359565DCB}"/>
              </a:ext>
            </a:extLst>
          </p:cNvPr>
          <p:cNvSpPr txBox="1"/>
          <p:nvPr/>
        </p:nvSpPr>
        <p:spPr>
          <a:xfrm>
            <a:off x="1743500" y="4626878"/>
            <a:ext cx="2219534" cy="523220"/>
          </a:xfrm>
          <a:prstGeom prst="rect">
            <a:avLst/>
          </a:prstGeom>
          <a:noFill/>
        </p:spPr>
        <p:txBody>
          <a:bodyPr wrap="square" rtlCol="0">
            <a:spAutoFit/>
          </a:bodyPr>
          <a:lstStyle/>
          <a:p>
            <a:pPr algn="ctr"/>
            <a:r>
              <a:rPr lang="en-US" b="1" dirty="0">
                <a:solidFill>
                  <a:schemeClr val="accent1">
                    <a:lumMod val="50000"/>
                  </a:schemeClr>
                </a:solidFill>
                <a:latin typeface="Poppins" panose="00000500000000000000" pitchFamily="2" charset="0"/>
                <a:cs typeface="Poppins" panose="00000500000000000000" pitchFamily="2" charset="0"/>
              </a:rPr>
              <a:t>Preserves the stability </a:t>
            </a:r>
            <a:r>
              <a:rPr lang="en-US" dirty="0">
                <a:solidFill>
                  <a:schemeClr val="accent1">
                    <a:lumMod val="50000"/>
                  </a:schemeClr>
                </a:solidFill>
                <a:latin typeface="Poppins" panose="00000500000000000000" pitchFamily="2" charset="0"/>
                <a:cs typeface="Poppins" panose="00000500000000000000" pitchFamily="2" charset="0"/>
              </a:rPr>
              <a:t>of the financial system</a:t>
            </a:r>
            <a:endParaRPr lang="fr-FR" dirty="0">
              <a:solidFill>
                <a:schemeClr val="accent1">
                  <a:lumMod val="50000"/>
                </a:schemeClr>
              </a:solidFill>
              <a:latin typeface="Poppins" panose="00000500000000000000" pitchFamily="2" charset="0"/>
              <a:cs typeface="Poppins" panose="00000500000000000000" pitchFamily="2" charset="0"/>
            </a:endParaRPr>
          </a:p>
        </p:txBody>
      </p:sp>
      <p:sp>
        <p:nvSpPr>
          <p:cNvPr id="62" name="TextBox 61">
            <a:extLst>
              <a:ext uri="{FF2B5EF4-FFF2-40B4-BE49-F238E27FC236}">
                <a16:creationId xmlns:a16="http://schemas.microsoft.com/office/drawing/2014/main" id="{C4C57970-6002-726A-A53B-35A9BDCCA120}"/>
              </a:ext>
            </a:extLst>
          </p:cNvPr>
          <p:cNvSpPr txBox="1"/>
          <p:nvPr/>
        </p:nvSpPr>
        <p:spPr>
          <a:xfrm>
            <a:off x="1321736" y="5516639"/>
            <a:ext cx="3066377" cy="738664"/>
          </a:xfrm>
          <a:prstGeom prst="rect">
            <a:avLst/>
          </a:prstGeom>
          <a:noFill/>
        </p:spPr>
        <p:txBody>
          <a:bodyPr wrap="square" rtlCol="0">
            <a:spAutoFit/>
          </a:bodyPr>
          <a:lstStyle/>
          <a:p>
            <a:pPr algn="ctr"/>
            <a:r>
              <a:rPr lang="en-US" b="1" dirty="0">
                <a:solidFill>
                  <a:schemeClr val="accent1">
                    <a:lumMod val="50000"/>
                  </a:schemeClr>
                </a:solidFill>
                <a:latin typeface="Poppins" panose="00000500000000000000" pitchFamily="2" charset="0"/>
                <a:cs typeface="Poppins" panose="00000500000000000000" pitchFamily="2" charset="0"/>
              </a:rPr>
              <a:t>Protects </a:t>
            </a:r>
            <a:r>
              <a:rPr lang="en-US" dirty="0">
                <a:solidFill>
                  <a:schemeClr val="accent1">
                    <a:lumMod val="50000"/>
                  </a:schemeClr>
                </a:solidFill>
                <a:latin typeface="Poppins" panose="00000500000000000000" pitchFamily="2" charset="0"/>
                <a:cs typeface="Poppins" panose="00000500000000000000" pitchFamily="2" charset="0"/>
              </a:rPr>
              <a:t>the customers, insurance policyholders, members and beneficiaries</a:t>
            </a:r>
            <a:endParaRPr lang="fr-FR" dirty="0">
              <a:solidFill>
                <a:schemeClr val="accent1">
                  <a:lumMod val="50000"/>
                </a:schemeClr>
              </a:solidFill>
              <a:latin typeface="Poppins" panose="00000500000000000000" pitchFamily="2" charset="0"/>
              <a:cs typeface="Poppins" panose="00000500000000000000" pitchFamily="2" charset="0"/>
            </a:endParaRPr>
          </a:p>
        </p:txBody>
      </p:sp>
      <p:sp>
        <p:nvSpPr>
          <p:cNvPr id="64" name="TextBox 63">
            <a:extLst>
              <a:ext uri="{FF2B5EF4-FFF2-40B4-BE49-F238E27FC236}">
                <a16:creationId xmlns:a16="http://schemas.microsoft.com/office/drawing/2014/main" id="{1AD36A58-CBFC-D1DD-DC93-AAFFA74D9A2A}"/>
              </a:ext>
            </a:extLst>
          </p:cNvPr>
          <p:cNvSpPr txBox="1"/>
          <p:nvPr/>
        </p:nvSpPr>
        <p:spPr>
          <a:xfrm>
            <a:off x="5360522" y="3502015"/>
            <a:ext cx="3179878" cy="523220"/>
          </a:xfrm>
          <a:prstGeom prst="rect">
            <a:avLst/>
          </a:prstGeom>
          <a:noFill/>
        </p:spPr>
        <p:txBody>
          <a:bodyPr wrap="square" rtlCol="0">
            <a:spAutoFit/>
          </a:bodyPr>
          <a:lstStyle/>
          <a:p>
            <a:pPr algn="ctr"/>
            <a:r>
              <a:rPr lang="en-US" b="1" dirty="0">
                <a:solidFill>
                  <a:schemeClr val="accent5">
                    <a:lumMod val="50000"/>
                  </a:schemeClr>
                </a:solidFill>
                <a:latin typeface="Poppins" panose="00000500000000000000" pitchFamily="2" charset="0"/>
                <a:cs typeface="Poppins" panose="00000500000000000000" pitchFamily="2" charset="0"/>
              </a:rPr>
              <a:t>Regulates participants and products </a:t>
            </a:r>
            <a:r>
              <a:rPr lang="en-US" dirty="0">
                <a:solidFill>
                  <a:schemeClr val="accent5">
                    <a:lumMod val="50000"/>
                  </a:schemeClr>
                </a:solidFill>
                <a:latin typeface="Poppins" panose="00000500000000000000" pitchFamily="2" charset="0"/>
                <a:cs typeface="Poppins" panose="00000500000000000000" pitchFamily="2" charset="0"/>
              </a:rPr>
              <a:t>in financial markets</a:t>
            </a:r>
            <a:endParaRPr lang="fr-FR" dirty="0">
              <a:solidFill>
                <a:schemeClr val="accent5">
                  <a:lumMod val="50000"/>
                </a:schemeClr>
              </a:solidFill>
              <a:latin typeface="Poppins" panose="00000500000000000000" pitchFamily="2" charset="0"/>
              <a:cs typeface="Poppins" panose="00000500000000000000" pitchFamily="2" charset="0"/>
            </a:endParaRPr>
          </a:p>
        </p:txBody>
      </p:sp>
      <p:sp>
        <p:nvSpPr>
          <p:cNvPr id="65" name="TextBox 64">
            <a:extLst>
              <a:ext uri="{FF2B5EF4-FFF2-40B4-BE49-F238E27FC236}">
                <a16:creationId xmlns:a16="http://schemas.microsoft.com/office/drawing/2014/main" id="{065A2845-49CF-37D4-7660-5668ACD3C834}"/>
              </a:ext>
            </a:extLst>
          </p:cNvPr>
          <p:cNvSpPr txBox="1"/>
          <p:nvPr/>
        </p:nvSpPr>
        <p:spPr>
          <a:xfrm>
            <a:off x="5360522" y="4175086"/>
            <a:ext cx="3179878" cy="523220"/>
          </a:xfrm>
          <a:prstGeom prst="rect">
            <a:avLst/>
          </a:prstGeom>
          <a:noFill/>
        </p:spPr>
        <p:txBody>
          <a:bodyPr wrap="square" rtlCol="0">
            <a:spAutoFit/>
          </a:bodyPr>
          <a:lstStyle/>
          <a:p>
            <a:pPr algn="ctr"/>
            <a:r>
              <a:rPr lang="en-US" b="1" dirty="0">
                <a:solidFill>
                  <a:schemeClr val="accent5">
                    <a:lumMod val="50000"/>
                  </a:schemeClr>
                </a:solidFill>
                <a:latin typeface="Poppins" panose="00000500000000000000" pitchFamily="2" charset="0"/>
                <a:cs typeface="Poppins" panose="00000500000000000000" pitchFamily="2" charset="0"/>
              </a:rPr>
              <a:t>Approves the rules </a:t>
            </a:r>
            <a:r>
              <a:rPr lang="en-US" dirty="0">
                <a:solidFill>
                  <a:schemeClr val="accent5">
                    <a:lumMod val="50000"/>
                  </a:schemeClr>
                </a:solidFill>
                <a:latin typeface="Poppins" panose="00000500000000000000" pitchFamily="2" charset="0"/>
                <a:cs typeface="Poppins" panose="00000500000000000000" pitchFamily="2" charset="0"/>
              </a:rPr>
              <a:t>of financial markets and infrastructures</a:t>
            </a:r>
            <a:endParaRPr lang="fr-FR" b="1" dirty="0">
              <a:solidFill>
                <a:schemeClr val="accent5">
                  <a:lumMod val="50000"/>
                </a:schemeClr>
              </a:solidFill>
              <a:latin typeface="Poppins" panose="00000500000000000000" pitchFamily="2" charset="0"/>
              <a:cs typeface="Poppins" panose="00000500000000000000" pitchFamily="2" charset="0"/>
            </a:endParaRPr>
          </a:p>
        </p:txBody>
      </p:sp>
      <p:sp>
        <p:nvSpPr>
          <p:cNvPr id="66" name="TextBox 65">
            <a:extLst>
              <a:ext uri="{FF2B5EF4-FFF2-40B4-BE49-F238E27FC236}">
                <a16:creationId xmlns:a16="http://schemas.microsoft.com/office/drawing/2014/main" id="{26080C0B-3045-9E1F-0C83-9CD31D52E287}"/>
              </a:ext>
            </a:extLst>
          </p:cNvPr>
          <p:cNvSpPr txBox="1"/>
          <p:nvPr/>
        </p:nvSpPr>
        <p:spPr>
          <a:xfrm>
            <a:off x="5360522" y="4848157"/>
            <a:ext cx="3179878" cy="523220"/>
          </a:xfrm>
          <a:prstGeom prst="rect">
            <a:avLst/>
          </a:prstGeom>
          <a:noFill/>
        </p:spPr>
        <p:txBody>
          <a:bodyPr wrap="square" rtlCol="0">
            <a:spAutoFit/>
          </a:bodyPr>
          <a:lstStyle/>
          <a:p>
            <a:pPr algn="ctr"/>
            <a:r>
              <a:rPr lang="en-US" b="1" dirty="0">
                <a:solidFill>
                  <a:schemeClr val="accent5">
                    <a:lumMod val="50000"/>
                  </a:schemeClr>
                </a:solidFill>
                <a:latin typeface="Poppins" panose="00000500000000000000" pitchFamily="2" charset="0"/>
                <a:cs typeface="Poppins" panose="00000500000000000000" pitchFamily="2" charset="0"/>
              </a:rPr>
              <a:t>Approves the corporate finance transactions </a:t>
            </a:r>
            <a:r>
              <a:rPr lang="en-US" dirty="0">
                <a:solidFill>
                  <a:schemeClr val="accent5">
                    <a:lumMod val="50000"/>
                  </a:schemeClr>
                </a:solidFill>
                <a:latin typeface="Poppins" panose="00000500000000000000" pitchFamily="2" charset="0"/>
                <a:cs typeface="Poppins" panose="00000500000000000000" pitchFamily="2" charset="0"/>
              </a:rPr>
              <a:t>of listed companies</a:t>
            </a:r>
            <a:endParaRPr lang="fr-FR" dirty="0">
              <a:solidFill>
                <a:schemeClr val="accent5">
                  <a:lumMod val="50000"/>
                </a:schemeClr>
              </a:solidFill>
              <a:latin typeface="Poppins" panose="00000500000000000000" pitchFamily="2" charset="0"/>
              <a:cs typeface="Poppins" panose="00000500000000000000" pitchFamily="2" charset="0"/>
            </a:endParaRPr>
          </a:p>
        </p:txBody>
      </p:sp>
      <p:sp>
        <p:nvSpPr>
          <p:cNvPr id="67" name="TextBox 66">
            <a:extLst>
              <a:ext uri="{FF2B5EF4-FFF2-40B4-BE49-F238E27FC236}">
                <a16:creationId xmlns:a16="http://schemas.microsoft.com/office/drawing/2014/main" id="{D2C5744F-23D5-A51F-1F96-7F2FAD99AE76}"/>
              </a:ext>
            </a:extLst>
          </p:cNvPr>
          <p:cNvSpPr txBox="1"/>
          <p:nvPr/>
        </p:nvSpPr>
        <p:spPr>
          <a:xfrm>
            <a:off x="5417273" y="5521229"/>
            <a:ext cx="3066377" cy="738664"/>
          </a:xfrm>
          <a:prstGeom prst="rect">
            <a:avLst/>
          </a:prstGeom>
          <a:noFill/>
        </p:spPr>
        <p:txBody>
          <a:bodyPr wrap="square" rtlCol="0">
            <a:spAutoFit/>
          </a:bodyPr>
          <a:lstStyle/>
          <a:p>
            <a:pPr algn="ctr"/>
            <a:r>
              <a:rPr lang="en-US" b="1" dirty="0">
                <a:solidFill>
                  <a:schemeClr val="accent5">
                    <a:lumMod val="50000"/>
                  </a:schemeClr>
                </a:solidFill>
                <a:latin typeface="Poppins" panose="00000500000000000000" pitchFamily="2" charset="0"/>
                <a:cs typeface="Poppins" panose="00000500000000000000" pitchFamily="2" charset="0"/>
              </a:rPr>
              <a:t>Authorizes financial services </a:t>
            </a:r>
            <a:r>
              <a:rPr lang="en-US" dirty="0">
                <a:solidFill>
                  <a:schemeClr val="accent5">
                    <a:lumMod val="50000"/>
                  </a:schemeClr>
                </a:solidFill>
                <a:latin typeface="Poppins" panose="00000500000000000000" pitchFamily="2" charset="0"/>
                <a:cs typeface="Poppins" panose="00000500000000000000" pitchFamily="2" charset="0"/>
              </a:rPr>
              <a:t>professionals and the collective investment products</a:t>
            </a:r>
            <a:endParaRPr lang="fr-FR" dirty="0">
              <a:solidFill>
                <a:schemeClr val="accent5">
                  <a:lumMod val="50000"/>
                </a:schemeClr>
              </a:solidFill>
              <a:latin typeface="Poppins" panose="00000500000000000000" pitchFamily="2" charset="0"/>
              <a:cs typeface="Poppins" panose="00000500000000000000" pitchFamily="2" charset="0"/>
            </a:endParaRPr>
          </a:p>
        </p:txBody>
      </p:sp>
      <p:grpSp>
        <p:nvGrpSpPr>
          <p:cNvPr id="83" name="Group 82">
            <a:extLst>
              <a:ext uri="{FF2B5EF4-FFF2-40B4-BE49-F238E27FC236}">
                <a16:creationId xmlns:a16="http://schemas.microsoft.com/office/drawing/2014/main" id="{7D2004A9-6C50-0400-4C42-13C1E8723131}"/>
              </a:ext>
            </a:extLst>
          </p:cNvPr>
          <p:cNvGrpSpPr/>
          <p:nvPr/>
        </p:nvGrpSpPr>
        <p:grpSpPr>
          <a:xfrm>
            <a:off x="6226532" y="555364"/>
            <a:ext cx="1447858" cy="1447858"/>
            <a:chOff x="6400471" y="555364"/>
            <a:chExt cx="1447858" cy="1447858"/>
          </a:xfrm>
        </p:grpSpPr>
        <p:sp>
          <p:nvSpPr>
            <p:cNvPr id="39" name="Oval 38">
              <a:extLst>
                <a:ext uri="{FF2B5EF4-FFF2-40B4-BE49-F238E27FC236}">
                  <a16:creationId xmlns:a16="http://schemas.microsoft.com/office/drawing/2014/main" id="{2E7C3A03-8003-78D8-FBD3-486285C86F7D}"/>
                </a:ext>
              </a:extLst>
            </p:cNvPr>
            <p:cNvSpPr/>
            <p:nvPr/>
          </p:nvSpPr>
          <p:spPr>
            <a:xfrm>
              <a:off x="6400471" y="555364"/>
              <a:ext cx="1447858" cy="1447858"/>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3" name="Graphic 42">
              <a:extLst>
                <a:ext uri="{FF2B5EF4-FFF2-40B4-BE49-F238E27FC236}">
                  <a16:creationId xmlns:a16="http://schemas.microsoft.com/office/drawing/2014/main" id="{8E2904AD-6161-8C28-4CCF-C8A01D2447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52461" y="759677"/>
              <a:ext cx="943878" cy="943878"/>
            </a:xfrm>
            <a:prstGeom prst="rect">
              <a:avLst/>
            </a:prstGeom>
          </p:spPr>
        </p:pic>
      </p:grpSp>
      <p:grpSp>
        <p:nvGrpSpPr>
          <p:cNvPr id="82" name="Group 81">
            <a:extLst>
              <a:ext uri="{FF2B5EF4-FFF2-40B4-BE49-F238E27FC236}">
                <a16:creationId xmlns:a16="http://schemas.microsoft.com/office/drawing/2014/main" id="{7C7C6E05-6450-8602-9001-E5E25846A5BB}"/>
              </a:ext>
            </a:extLst>
          </p:cNvPr>
          <p:cNvGrpSpPr/>
          <p:nvPr/>
        </p:nvGrpSpPr>
        <p:grpSpPr>
          <a:xfrm>
            <a:off x="2130995" y="547559"/>
            <a:ext cx="1447858" cy="1447858"/>
            <a:chOff x="2304934" y="547559"/>
            <a:chExt cx="1447858" cy="1447858"/>
          </a:xfrm>
        </p:grpSpPr>
        <p:sp>
          <p:nvSpPr>
            <p:cNvPr id="42" name="Oval 41">
              <a:extLst>
                <a:ext uri="{FF2B5EF4-FFF2-40B4-BE49-F238E27FC236}">
                  <a16:creationId xmlns:a16="http://schemas.microsoft.com/office/drawing/2014/main" id="{26106478-4C8B-7FE6-011A-8F3DF0AEA3D7}"/>
                </a:ext>
              </a:extLst>
            </p:cNvPr>
            <p:cNvSpPr/>
            <p:nvPr/>
          </p:nvSpPr>
          <p:spPr>
            <a:xfrm>
              <a:off x="2304934" y="547559"/>
              <a:ext cx="1447858" cy="1447858"/>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0" name="Graphic 39">
              <a:extLst>
                <a:ext uri="{FF2B5EF4-FFF2-40B4-BE49-F238E27FC236}">
                  <a16:creationId xmlns:a16="http://schemas.microsoft.com/office/drawing/2014/main" id="{47D03524-56D4-604B-8F01-A02AAF4AC5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12624" y="710494"/>
              <a:ext cx="1032477" cy="1032476"/>
            </a:xfrm>
            <a:prstGeom prst="rect">
              <a:avLst/>
            </a:prstGeom>
          </p:spPr>
        </p:pic>
      </p:grpSp>
      <p:grpSp>
        <p:nvGrpSpPr>
          <p:cNvPr id="6" name="Group 5">
            <a:extLst>
              <a:ext uri="{FF2B5EF4-FFF2-40B4-BE49-F238E27FC236}">
                <a16:creationId xmlns:a16="http://schemas.microsoft.com/office/drawing/2014/main" id="{E48CBAEB-4DC2-9C00-70FC-11E42E2FD9C9}"/>
              </a:ext>
            </a:extLst>
          </p:cNvPr>
          <p:cNvGrpSpPr/>
          <p:nvPr/>
        </p:nvGrpSpPr>
        <p:grpSpPr>
          <a:xfrm>
            <a:off x="-10351785" y="2086430"/>
            <a:ext cx="1600200" cy="1600200"/>
            <a:chOff x="6655834" y="332581"/>
            <a:chExt cx="5875734" cy="5875734"/>
          </a:xfrm>
        </p:grpSpPr>
        <p:sp>
          <p:nvSpPr>
            <p:cNvPr id="21" name="Freeform: Shape 20">
              <a:extLst>
                <a:ext uri="{FF2B5EF4-FFF2-40B4-BE49-F238E27FC236}">
                  <a16:creationId xmlns:a16="http://schemas.microsoft.com/office/drawing/2014/main" id="{591A2B68-D17B-A3C3-BC91-35C031D95C81}"/>
                </a:ext>
              </a:extLst>
            </p:cNvPr>
            <p:cNvSpPr/>
            <p:nvPr/>
          </p:nvSpPr>
          <p:spPr>
            <a:xfrm>
              <a:off x="6838089" y="332581"/>
              <a:ext cx="5511224" cy="1917025"/>
            </a:xfrm>
            <a:custGeom>
              <a:avLst/>
              <a:gdLst>
                <a:gd name="connsiteX0" fmla="*/ 5511225 w 5511224"/>
                <a:gd name="connsiteY0" fmla="*/ 1917025 h 1917025"/>
                <a:gd name="connsiteX1" fmla="*/ 0 w 5511224"/>
                <a:gd name="connsiteY1" fmla="*/ 1917025 h 1917025"/>
                <a:gd name="connsiteX2" fmla="*/ 2755612 w 5511224"/>
                <a:gd name="connsiteY2" fmla="*/ 0 h 1917025"/>
                <a:gd name="connsiteX3" fmla="*/ 5511225 w 5511224"/>
                <a:gd name="connsiteY3" fmla="*/ 1917025 h 1917025"/>
              </a:gdLst>
              <a:ahLst/>
              <a:cxnLst>
                <a:cxn ang="0">
                  <a:pos x="connsiteX0" y="connsiteY0"/>
                </a:cxn>
                <a:cxn ang="0">
                  <a:pos x="connsiteX1" y="connsiteY1"/>
                </a:cxn>
                <a:cxn ang="0">
                  <a:pos x="connsiteX2" y="connsiteY2"/>
                </a:cxn>
                <a:cxn ang="0">
                  <a:pos x="connsiteX3" y="connsiteY3"/>
                </a:cxn>
              </a:cxnLst>
              <a:rect l="l" t="t" r="r" b="b"/>
              <a:pathLst>
                <a:path w="5511224" h="1917025">
                  <a:moveTo>
                    <a:pt x="5511225" y="1917025"/>
                  </a:moveTo>
                  <a:lnTo>
                    <a:pt x="0" y="1917025"/>
                  </a:lnTo>
                  <a:cubicBezTo>
                    <a:pt x="414784" y="797689"/>
                    <a:pt x="1492061" y="0"/>
                    <a:pt x="2755612" y="0"/>
                  </a:cubicBezTo>
                  <a:cubicBezTo>
                    <a:pt x="4019163" y="0"/>
                    <a:pt x="5096441" y="797689"/>
                    <a:pt x="5511225" y="1917025"/>
                  </a:cubicBezTo>
                  <a:close/>
                </a:path>
              </a:pathLst>
            </a:custGeom>
            <a:solidFill>
              <a:schemeClr val="tx1"/>
            </a:solidFill>
            <a:ln w="8919" cap="flat">
              <a:noFill/>
              <a:prstDash val="solid"/>
              <a:miter/>
            </a:ln>
          </p:spPr>
          <p:txBody>
            <a:bodyPr rtlCol="0" anchor="ctr"/>
            <a:lstStyle/>
            <a:p>
              <a:endParaRPr lang="en-GB" dirty="0">
                <a:latin typeface="Poppins" panose="00000500000000000000" pitchFamily="2" charset="0"/>
              </a:endParaRPr>
            </a:p>
          </p:txBody>
        </p:sp>
        <p:sp>
          <p:nvSpPr>
            <p:cNvPr id="37" name="Freeform: Shape 36">
              <a:extLst>
                <a:ext uri="{FF2B5EF4-FFF2-40B4-BE49-F238E27FC236}">
                  <a16:creationId xmlns:a16="http://schemas.microsoft.com/office/drawing/2014/main" id="{1CDC8511-9378-3A85-22F4-47772FA19235}"/>
                </a:ext>
              </a:extLst>
            </p:cNvPr>
            <p:cNvSpPr/>
            <p:nvPr/>
          </p:nvSpPr>
          <p:spPr>
            <a:xfrm>
              <a:off x="6838089" y="4291290"/>
              <a:ext cx="5511224" cy="1917025"/>
            </a:xfrm>
            <a:custGeom>
              <a:avLst/>
              <a:gdLst>
                <a:gd name="connsiteX0" fmla="*/ 5511225 w 5511224"/>
                <a:gd name="connsiteY0" fmla="*/ 0 h 1917025"/>
                <a:gd name="connsiteX1" fmla="*/ 2755612 w 5511224"/>
                <a:gd name="connsiteY1" fmla="*/ 1917025 h 1917025"/>
                <a:gd name="connsiteX2" fmla="*/ 0 w 5511224"/>
                <a:gd name="connsiteY2" fmla="*/ 0 h 1917025"/>
                <a:gd name="connsiteX3" fmla="*/ 5511225 w 5511224"/>
                <a:gd name="connsiteY3" fmla="*/ 0 h 1917025"/>
              </a:gdLst>
              <a:ahLst/>
              <a:cxnLst>
                <a:cxn ang="0">
                  <a:pos x="connsiteX0" y="connsiteY0"/>
                </a:cxn>
                <a:cxn ang="0">
                  <a:pos x="connsiteX1" y="connsiteY1"/>
                </a:cxn>
                <a:cxn ang="0">
                  <a:pos x="connsiteX2" y="connsiteY2"/>
                </a:cxn>
                <a:cxn ang="0">
                  <a:pos x="connsiteX3" y="connsiteY3"/>
                </a:cxn>
              </a:cxnLst>
              <a:rect l="l" t="t" r="r" b="b"/>
              <a:pathLst>
                <a:path w="5511224" h="1917025">
                  <a:moveTo>
                    <a:pt x="5511225" y="0"/>
                  </a:moveTo>
                  <a:cubicBezTo>
                    <a:pt x="5096441" y="1119336"/>
                    <a:pt x="4019163" y="1917025"/>
                    <a:pt x="2755612" y="1917025"/>
                  </a:cubicBezTo>
                  <a:cubicBezTo>
                    <a:pt x="1492061" y="1917025"/>
                    <a:pt x="414784" y="1119336"/>
                    <a:pt x="0" y="0"/>
                  </a:cubicBezTo>
                  <a:lnTo>
                    <a:pt x="5511225" y="0"/>
                  </a:lnTo>
                  <a:close/>
                </a:path>
              </a:pathLst>
            </a:custGeom>
            <a:solidFill>
              <a:srgbClr val="FFFF99"/>
            </a:solidFill>
            <a:ln w="8919" cap="flat">
              <a:noFill/>
              <a:prstDash val="solid"/>
              <a:miter/>
            </a:ln>
          </p:spPr>
          <p:txBody>
            <a:bodyPr rtlCol="0" anchor="ctr"/>
            <a:lstStyle/>
            <a:p>
              <a:endParaRPr lang="en-GB" dirty="0">
                <a:latin typeface="Poppins" panose="00000500000000000000" pitchFamily="2" charset="0"/>
              </a:endParaRPr>
            </a:p>
          </p:txBody>
        </p:sp>
        <p:sp>
          <p:nvSpPr>
            <p:cNvPr id="38" name="Freeform: Shape 37">
              <a:extLst>
                <a:ext uri="{FF2B5EF4-FFF2-40B4-BE49-F238E27FC236}">
                  <a16:creationId xmlns:a16="http://schemas.microsoft.com/office/drawing/2014/main" id="{F32F3595-5E64-9208-E5CC-E660ACF12AEB}"/>
                </a:ext>
              </a:extLst>
            </p:cNvPr>
            <p:cNvSpPr/>
            <p:nvPr/>
          </p:nvSpPr>
          <p:spPr>
            <a:xfrm>
              <a:off x="6655834" y="2249607"/>
              <a:ext cx="5875734" cy="2041683"/>
            </a:xfrm>
            <a:custGeom>
              <a:avLst/>
              <a:gdLst>
                <a:gd name="connsiteX0" fmla="*/ 5875734 w 5875734"/>
                <a:gd name="connsiteY0" fmla="*/ 1020842 h 2041683"/>
                <a:gd name="connsiteX1" fmla="*/ 5693480 w 5875734"/>
                <a:gd name="connsiteY1" fmla="*/ 2041684 h 2041683"/>
                <a:gd name="connsiteX2" fmla="*/ 182255 w 5875734"/>
                <a:gd name="connsiteY2" fmla="*/ 2041684 h 2041683"/>
                <a:gd name="connsiteX3" fmla="*/ 0 w 5875734"/>
                <a:gd name="connsiteY3" fmla="*/ 1020842 h 2041683"/>
                <a:gd name="connsiteX4" fmla="*/ 182255 w 5875734"/>
                <a:gd name="connsiteY4" fmla="*/ 0 h 2041683"/>
                <a:gd name="connsiteX5" fmla="*/ 5693480 w 5875734"/>
                <a:gd name="connsiteY5" fmla="*/ 0 h 2041683"/>
                <a:gd name="connsiteX6" fmla="*/ 5875734 w 5875734"/>
                <a:gd name="connsiteY6" fmla="*/ 1020842 h 204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75734" h="2041683">
                  <a:moveTo>
                    <a:pt x="5875734" y="1020842"/>
                  </a:moveTo>
                  <a:cubicBezTo>
                    <a:pt x="5875734" y="1379816"/>
                    <a:pt x="5811351" y="1723698"/>
                    <a:pt x="5693480" y="2041684"/>
                  </a:cubicBezTo>
                  <a:lnTo>
                    <a:pt x="182255" y="2041684"/>
                  </a:lnTo>
                  <a:cubicBezTo>
                    <a:pt x="64383" y="1723698"/>
                    <a:pt x="0" y="1379816"/>
                    <a:pt x="0" y="1020842"/>
                  </a:cubicBezTo>
                  <a:cubicBezTo>
                    <a:pt x="0" y="661868"/>
                    <a:pt x="64383" y="317986"/>
                    <a:pt x="182255" y="0"/>
                  </a:cubicBezTo>
                  <a:lnTo>
                    <a:pt x="5693480" y="0"/>
                  </a:lnTo>
                  <a:cubicBezTo>
                    <a:pt x="5811351" y="317986"/>
                    <a:pt x="5875734" y="661868"/>
                    <a:pt x="5875734" y="1020842"/>
                  </a:cubicBezTo>
                  <a:close/>
                </a:path>
              </a:pathLst>
            </a:custGeom>
            <a:solidFill>
              <a:schemeClr val="accent5"/>
            </a:solidFill>
            <a:ln w="8919" cap="flat">
              <a:noFill/>
              <a:prstDash val="solid"/>
              <a:miter/>
            </a:ln>
          </p:spPr>
          <p:txBody>
            <a:bodyPr rtlCol="0" anchor="ctr"/>
            <a:lstStyle/>
            <a:p>
              <a:endParaRPr lang="en-GB" dirty="0">
                <a:latin typeface="Poppins" panose="00000500000000000000" pitchFamily="2" charset="0"/>
              </a:endParaRPr>
            </a:p>
          </p:txBody>
        </p:sp>
      </p:grpSp>
      <p:sp>
        <p:nvSpPr>
          <p:cNvPr id="41" name="TextBox 40">
            <a:extLst>
              <a:ext uri="{FF2B5EF4-FFF2-40B4-BE49-F238E27FC236}">
                <a16:creationId xmlns:a16="http://schemas.microsoft.com/office/drawing/2014/main" id="{967F0023-9938-D314-B827-6551694C1672}"/>
              </a:ext>
            </a:extLst>
          </p:cNvPr>
          <p:cNvSpPr txBox="1"/>
          <p:nvPr/>
        </p:nvSpPr>
        <p:spPr>
          <a:xfrm>
            <a:off x="-10820785" y="3754168"/>
            <a:ext cx="2538197" cy="523220"/>
          </a:xfrm>
          <a:prstGeom prst="rect">
            <a:avLst/>
          </a:prstGeom>
          <a:noFill/>
        </p:spPr>
        <p:txBody>
          <a:bodyPr wrap="square" rtlCol="0">
            <a:spAutoFit/>
          </a:bodyPr>
          <a:lstStyle/>
          <a:p>
            <a:pPr algn="ctr"/>
            <a:r>
              <a:rPr lang="en-US" sz="2800" dirty="0">
                <a:latin typeface="Poppins Bold" panose="00000800000000000000" pitchFamily="2" charset="0"/>
                <a:cs typeface="Poppins Bold" panose="00000800000000000000" pitchFamily="2" charset="0"/>
              </a:rPr>
              <a:t>Germany</a:t>
            </a:r>
            <a:endParaRPr lang="en-GB" sz="2800" dirty="0">
              <a:latin typeface="Poppins Bold" panose="00000800000000000000" pitchFamily="2" charset="0"/>
              <a:cs typeface="Poppins Bold" panose="00000800000000000000" pitchFamily="2" charset="0"/>
            </a:endParaRPr>
          </a:p>
        </p:txBody>
      </p:sp>
      <p:grpSp>
        <p:nvGrpSpPr>
          <p:cNvPr id="44" name="Group 43">
            <a:extLst>
              <a:ext uri="{FF2B5EF4-FFF2-40B4-BE49-F238E27FC236}">
                <a16:creationId xmlns:a16="http://schemas.microsoft.com/office/drawing/2014/main" id="{D2F89701-2488-6AAC-77A7-709D8A2A8838}"/>
              </a:ext>
            </a:extLst>
          </p:cNvPr>
          <p:cNvGrpSpPr/>
          <p:nvPr/>
        </p:nvGrpSpPr>
        <p:grpSpPr>
          <a:xfrm>
            <a:off x="-3562705" y="365529"/>
            <a:ext cx="3029628" cy="2752398"/>
            <a:chOff x="7787420" y="711711"/>
            <a:chExt cx="3029628" cy="2752398"/>
          </a:xfrm>
        </p:grpSpPr>
        <p:sp>
          <p:nvSpPr>
            <p:cNvPr id="45" name="Rectangle: Rounded Corners 44">
              <a:extLst>
                <a:ext uri="{FF2B5EF4-FFF2-40B4-BE49-F238E27FC236}">
                  <a16:creationId xmlns:a16="http://schemas.microsoft.com/office/drawing/2014/main" id="{DFCFF295-C692-8A0F-D40F-2B00CB573511}"/>
                </a:ext>
              </a:extLst>
            </p:cNvPr>
            <p:cNvSpPr/>
            <p:nvPr/>
          </p:nvSpPr>
          <p:spPr>
            <a:xfrm>
              <a:off x="7787420" y="711711"/>
              <a:ext cx="3029628" cy="2752398"/>
            </a:xfrm>
            <a:prstGeom prst="roundRect">
              <a:avLst>
                <a:gd name="adj" fmla="val 9783"/>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mj-lt"/>
                <a:cs typeface="Poppins" panose="00000500000000000000" pitchFamily="2" charset="0"/>
              </a:endParaRPr>
            </a:p>
          </p:txBody>
        </p:sp>
        <p:sp>
          <p:nvSpPr>
            <p:cNvPr id="46" name="TextBox 45">
              <a:extLst>
                <a:ext uri="{FF2B5EF4-FFF2-40B4-BE49-F238E27FC236}">
                  <a16:creationId xmlns:a16="http://schemas.microsoft.com/office/drawing/2014/main" id="{67338D87-45F0-3919-1B18-2B53609EE04C}"/>
                </a:ext>
              </a:extLst>
            </p:cNvPr>
            <p:cNvSpPr txBox="1"/>
            <p:nvPr/>
          </p:nvSpPr>
          <p:spPr>
            <a:xfrm>
              <a:off x="7809941" y="2222441"/>
              <a:ext cx="2873687" cy="954107"/>
            </a:xfrm>
            <a:prstGeom prst="rect">
              <a:avLst/>
            </a:prstGeom>
            <a:noFill/>
          </p:spPr>
          <p:txBody>
            <a:bodyPr wrap="square">
              <a:spAutoFit/>
            </a:bodyPr>
            <a:lstStyle/>
            <a:p>
              <a:pPr algn="ctr"/>
              <a:r>
                <a:rPr lang="en-GB" sz="2800" dirty="0">
                  <a:solidFill>
                    <a:schemeClr val="accent5">
                      <a:lumMod val="50000"/>
                    </a:schemeClr>
                  </a:solidFill>
                  <a:latin typeface="+mj-lt"/>
                  <a:ea typeface="Open Sans" panose="020B0606030504020204" pitchFamily="34" charset="0"/>
                  <a:cs typeface="Poppins Bold" panose="00000800000000000000" pitchFamily="2" charset="0"/>
                  <a:sym typeface="Calibri"/>
                </a:rPr>
                <a:t>Deutsche Bundesbank </a:t>
              </a:r>
              <a:endParaRPr lang="en-GB" sz="2800" dirty="0">
                <a:solidFill>
                  <a:schemeClr val="accent5">
                    <a:lumMod val="50000"/>
                  </a:schemeClr>
                </a:solidFill>
                <a:latin typeface="+mj-lt"/>
                <a:cs typeface="Poppins Bold" panose="00000800000000000000" pitchFamily="2" charset="0"/>
              </a:endParaRPr>
            </a:p>
          </p:txBody>
        </p:sp>
        <p:pic>
          <p:nvPicPr>
            <p:cNvPr id="47" name="Graphic 46">
              <a:extLst>
                <a:ext uri="{FF2B5EF4-FFF2-40B4-BE49-F238E27FC236}">
                  <a16:creationId xmlns:a16="http://schemas.microsoft.com/office/drawing/2014/main" id="{8C08D820-669A-E5A3-D3C6-C2D78B5E44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25351" y="941730"/>
              <a:ext cx="1273218" cy="1273218"/>
            </a:xfrm>
            <a:prstGeom prst="rect">
              <a:avLst/>
            </a:prstGeom>
          </p:spPr>
        </p:pic>
      </p:grpSp>
      <p:grpSp>
        <p:nvGrpSpPr>
          <p:cNvPr id="48" name="Group 47">
            <a:extLst>
              <a:ext uri="{FF2B5EF4-FFF2-40B4-BE49-F238E27FC236}">
                <a16:creationId xmlns:a16="http://schemas.microsoft.com/office/drawing/2014/main" id="{E429A48A-D963-5017-BAD0-0A1D4E21C053}"/>
              </a:ext>
            </a:extLst>
          </p:cNvPr>
          <p:cNvGrpSpPr/>
          <p:nvPr/>
        </p:nvGrpSpPr>
        <p:grpSpPr>
          <a:xfrm>
            <a:off x="-7688151" y="365529"/>
            <a:ext cx="3029628" cy="2752398"/>
            <a:chOff x="3661974" y="711711"/>
            <a:chExt cx="3029628" cy="2752398"/>
          </a:xfrm>
        </p:grpSpPr>
        <p:sp>
          <p:nvSpPr>
            <p:cNvPr id="49" name="Rectangle: Rounded Corners 48">
              <a:extLst>
                <a:ext uri="{FF2B5EF4-FFF2-40B4-BE49-F238E27FC236}">
                  <a16:creationId xmlns:a16="http://schemas.microsoft.com/office/drawing/2014/main" id="{8BDA8535-9B90-0225-BBCE-9F75D1A553E6}"/>
                </a:ext>
              </a:extLst>
            </p:cNvPr>
            <p:cNvSpPr/>
            <p:nvPr/>
          </p:nvSpPr>
          <p:spPr>
            <a:xfrm>
              <a:off x="3661974" y="711711"/>
              <a:ext cx="3029628" cy="2752398"/>
            </a:xfrm>
            <a:prstGeom prst="roundRect">
              <a:avLst>
                <a:gd name="adj" fmla="val 9783"/>
              </a:avLst>
            </a:prstGeom>
            <a:solidFill>
              <a:schemeClr val="tx1">
                <a:lumMod val="10000"/>
                <a:lumOff val="9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mj-lt"/>
                <a:cs typeface="Poppins" panose="00000500000000000000" pitchFamily="2" charset="0"/>
              </a:endParaRPr>
            </a:p>
          </p:txBody>
        </p:sp>
        <p:sp>
          <p:nvSpPr>
            <p:cNvPr id="50" name="TextBox 49">
              <a:extLst>
                <a:ext uri="{FF2B5EF4-FFF2-40B4-BE49-F238E27FC236}">
                  <a16:creationId xmlns:a16="http://schemas.microsoft.com/office/drawing/2014/main" id="{FA6175EF-7B57-19F1-CCF8-603AB75C7273}"/>
                </a:ext>
              </a:extLst>
            </p:cNvPr>
            <p:cNvSpPr txBox="1"/>
            <p:nvPr/>
          </p:nvSpPr>
          <p:spPr>
            <a:xfrm>
              <a:off x="3661974" y="2432612"/>
              <a:ext cx="3029628" cy="523220"/>
            </a:xfrm>
            <a:prstGeom prst="rect">
              <a:avLst/>
            </a:prstGeom>
            <a:noFill/>
          </p:spPr>
          <p:txBody>
            <a:bodyPr wrap="square">
              <a:spAutoFit/>
            </a:bodyPr>
            <a:lstStyle/>
            <a:p>
              <a:pPr algn="ctr"/>
              <a:r>
                <a:rPr lang="en-GB" sz="2800" dirty="0">
                  <a:solidFill>
                    <a:schemeClr val="accent2">
                      <a:lumMod val="50000"/>
                    </a:schemeClr>
                  </a:solidFill>
                  <a:latin typeface="+mj-lt"/>
                  <a:ea typeface="Open Sans" panose="020B0606030504020204" pitchFamily="34" charset="0"/>
                  <a:cs typeface="Poppins Bold" panose="00000800000000000000" pitchFamily="2" charset="0"/>
                  <a:sym typeface="Calibri"/>
                </a:rPr>
                <a:t>BaFin </a:t>
              </a:r>
              <a:endParaRPr lang="en-GB" sz="2800" dirty="0">
                <a:solidFill>
                  <a:schemeClr val="accent2">
                    <a:lumMod val="50000"/>
                  </a:schemeClr>
                </a:solidFill>
                <a:latin typeface="+mj-lt"/>
                <a:cs typeface="Poppins Bold" panose="00000800000000000000" pitchFamily="2" charset="0"/>
              </a:endParaRPr>
            </a:p>
          </p:txBody>
        </p:sp>
        <p:grpSp>
          <p:nvGrpSpPr>
            <p:cNvPr id="51" name="Group 50">
              <a:extLst>
                <a:ext uri="{FF2B5EF4-FFF2-40B4-BE49-F238E27FC236}">
                  <a16:creationId xmlns:a16="http://schemas.microsoft.com/office/drawing/2014/main" id="{877E839E-C119-902F-3A2D-645C6BBDBA76}"/>
                </a:ext>
              </a:extLst>
            </p:cNvPr>
            <p:cNvGrpSpPr/>
            <p:nvPr/>
          </p:nvGrpSpPr>
          <p:grpSpPr>
            <a:xfrm>
              <a:off x="4570795" y="1085869"/>
              <a:ext cx="1193217" cy="1203752"/>
              <a:chOff x="1632014" y="3157823"/>
              <a:chExt cx="2324935" cy="2345462"/>
            </a:xfrm>
            <a:solidFill>
              <a:schemeClr val="tx1">
                <a:lumMod val="90000"/>
                <a:lumOff val="10000"/>
              </a:schemeClr>
            </a:solidFill>
          </p:grpSpPr>
          <p:sp>
            <p:nvSpPr>
              <p:cNvPr id="52" name="Freeform: Shape 51">
                <a:extLst>
                  <a:ext uri="{FF2B5EF4-FFF2-40B4-BE49-F238E27FC236}">
                    <a16:creationId xmlns:a16="http://schemas.microsoft.com/office/drawing/2014/main" id="{454E4BFD-942A-2EC3-4116-851670C521ED}"/>
                  </a:ext>
                </a:extLst>
              </p:cNvPr>
              <p:cNvSpPr/>
              <p:nvPr/>
            </p:nvSpPr>
            <p:spPr>
              <a:xfrm>
                <a:off x="1834587" y="3359871"/>
                <a:ext cx="1095115" cy="1091371"/>
              </a:xfrm>
              <a:custGeom>
                <a:avLst/>
                <a:gdLst>
                  <a:gd name="connsiteX0" fmla="*/ 1095116 w 1095115"/>
                  <a:gd name="connsiteY0" fmla="*/ 535163 h 1091371"/>
                  <a:gd name="connsiteX1" fmla="*/ 556209 w 1095115"/>
                  <a:gd name="connsiteY1" fmla="*/ 0 h 1091371"/>
                  <a:gd name="connsiteX2" fmla="*/ 0 w 1095115"/>
                  <a:gd name="connsiteY2" fmla="*/ 556209 h 1091371"/>
                  <a:gd name="connsiteX3" fmla="*/ 538778 w 1095115"/>
                  <a:gd name="connsiteY3" fmla="*/ 1091372 h 1091371"/>
                </a:gdLst>
                <a:ahLst/>
                <a:cxnLst>
                  <a:cxn ang="0">
                    <a:pos x="connsiteX0" y="connsiteY0"/>
                  </a:cxn>
                  <a:cxn ang="0">
                    <a:pos x="connsiteX1" y="connsiteY1"/>
                  </a:cxn>
                  <a:cxn ang="0">
                    <a:pos x="connsiteX2" y="connsiteY2"/>
                  </a:cxn>
                  <a:cxn ang="0">
                    <a:pos x="connsiteX3" y="connsiteY3"/>
                  </a:cxn>
                </a:cxnLst>
                <a:rect l="l" t="t" r="r" b="b"/>
                <a:pathLst>
                  <a:path w="1095115" h="1091371">
                    <a:moveTo>
                      <a:pt x="1095116" y="535163"/>
                    </a:moveTo>
                    <a:lnTo>
                      <a:pt x="556209" y="0"/>
                    </a:lnTo>
                    <a:lnTo>
                      <a:pt x="0" y="556209"/>
                    </a:lnTo>
                    <a:lnTo>
                      <a:pt x="538778" y="1091372"/>
                    </a:lnTo>
                    <a:close/>
                  </a:path>
                </a:pathLst>
              </a:custGeom>
              <a:solidFill>
                <a:schemeClr val="accent2"/>
              </a:solidFill>
              <a:ln w="2580" cap="flat">
                <a:noFill/>
                <a:prstDash val="solid"/>
                <a:miter/>
              </a:ln>
            </p:spPr>
            <p:txBody>
              <a:bodyPr rtlCol="0" anchor="ctr"/>
              <a:lstStyle/>
              <a:p>
                <a:endParaRPr lang="en-GB" dirty="0">
                  <a:latin typeface="+mj-lt"/>
                </a:endParaRPr>
              </a:p>
            </p:txBody>
          </p:sp>
          <p:sp>
            <p:nvSpPr>
              <p:cNvPr id="53" name="Freeform: Shape 52">
                <a:extLst>
                  <a:ext uri="{FF2B5EF4-FFF2-40B4-BE49-F238E27FC236}">
                    <a16:creationId xmlns:a16="http://schemas.microsoft.com/office/drawing/2014/main" id="{A5916EFE-C0D4-50DE-1525-8844F8C5D300}"/>
                  </a:ext>
                </a:extLst>
              </p:cNvPr>
              <p:cNvSpPr/>
              <p:nvPr/>
            </p:nvSpPr>
            <p:spPr>
              <a:xfrm>
                <a:off x="2441065" y="3157823"/>
                <a:ext cx="679947" cy="675729"/>
              </a:xfrm>
              <a:custGeom>
                <a:avLst/>
                <a:gdLst>
                  <a:gd name="connsiteX0" fmla="*/ 534139 w 679947"/>
                  <a:gd name="connsiteY0" fmla="*/ 651400 h 675729"/>
                  <a:gd name="connsiteX1" fmla="*/ 652159 w 679947"/>
                  <a:gd name="connsiteY1" fmla="*/ 651400 h 675729"/>
                  <a:gd name="connsiteX2" fmla="*/ 657123 w 679947"/>
                  <a:gd name="connsiteY2" fmla="*/ 646437 h 675729"/>
                  <a:gd name="connsiteX3" fmla="*/ 662447 w 679947"/>
                  <a:gd name="connsiteY3" fmla="*/ 534831 h 675729"/>
                  <a:gd name="connsiteX4" fmla="*/ 141229 w 679947"/>
                  <a:gd name="connsiteY4" fmla="*/ 16143 h 675729"/>
                  <a:gd name="connsiteX5" fmla="*/ 30230 w 679947"/>
                  <a:gd name="connsiteY5" fmla="*/ 22560 h 675729"/>
                  <a:gd name="connsiteX6" fmla="*/ 24058 w 679947"/>
                  <a:gd name="connsiteY6" fmla="*/ 28489 h 675729"/>
                  <a:gd name="connsiteX7" fmla="*/ 24058 w 679947"/>
                  <a:gd name="connsiteY7" fmla="*/ 144937 h 6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947" h="675729">
                    <a:moveTo>
                      <a:pt x="534139" y="651400"/>
                    </a:moveTo>
                    <a:cubicBezTo>
                      <a:pt x="566821" y="683839"/>
                      <a:pt x="619599" y="683839"/>
                      <a:pt x="652159" y="651400"/>
                    </a:cubicBezTo>
                    <a:lnTo>
                      <a:pt x="657123" y="646437"/>
                    </a:lnTo>
                    <a:cubicBezTo>
                      <a:pt x="685448" y="615327"/>
                      <a:pt x="687625" y="568481"/>
                      <a:pt x="662447" y="534831"/>
                    </a:cubicBezTo>
                    <a:cubicBezTo>
                      <a:pt x="530144" y="327234"/>
                      <a:pt x="307919" y="109365"/>
                      <a:pt x="141229" y="16143"/>
                    </a:cubicBezTo>
                    <a:cubicBezTo>
                      <a:pt x="107215" y="-7581"/>
                      <a:pt x="61337" y="-4918"/>
                      <a:pt x="30230" y="22560"/>
                    </a:cubicBezTo>
                    <a:lnTo>
                      <a:pt x="24058" y="28489"/>
                    </a:lnTo>
                    <a:cubicBezTo>
                      <a:pt x="-8019" y="60688"/>
                      <a:pt x="-8019" y="112859"/>
                      <a:pt x="24058" y="144937"/>
                    </a:cubicBezTo>
                    <a:close/>
                  </a:path>
                </a:pathLst>
              </a:custGeom>
              <a:solidFill>
                <a:schemeClr val="accent2"/>
              </a:solidFill>
              <a:ln w="2580" cap="flat">
                <a:noFill/>
                <a:prstDash val="solid"/>
                <a:miter/>
              </a:ln>
            </p:spPr>
            <p:txBody>
              <a:bodyPr rtlCol="0" anchor="ctr"/>
              <a:lstStyle/>
              <a:p>
                <a:endParaRPr lang="en-GB" dirty="0">
                  <a:latin typeface="+mj-lt"/>
                </a:endParaRPr>
              </a:p>
            </p:txBody>
          </p:sp>
          <p:sp>
            <p:nvSpPr>
              <p:cNvPr id="54" name="Freeform: Shape 53">
                <a:extLst>
                  <a:ext uri="{FF2B5EF4-FFF2-40B4-BE49-F238E27FC236}">
                    <a16:creationId xmlns:a16="http://schemas.microsoft.com/office/drawing/2014/main" id="{619F9111-B9C0-8477-D89F-5C404E7D8F00}"/>
                  </a:ext>
                </a:extLst>
              </p:cNvPr>
              <p:cNvSpPr/>
              <p:nvPr/>
            </p:nvSpPr>
            <p:spPr>
              <a:xfrm>
                <a:off x="1632014" y="3965765"/>
                <a:ext cx="679734" cy="676652"/>
              </a:xfrm>
              <a:custGeom>
                <a:avLst/>
                <a:gdLst>
                  <a:gd name="connsiteX0" fmla="*/ 655282 w 679734"/>
                  <a:gd name="connsiteY0" fmla="*/ 531365 h 676652"/>
                  <a:gd name="connsiteX1" fmla="*/ 679734 w 679734"/>
                  <a:gd name="connsiteY1" fmla="*/ 590194 h 676652"/>
                  <a:gd name="connsiteX2" fmla="*/ 655282 w 679734"/>
                  <a:gd name="connsiteY2" fmla="*/ 649143 h 676652"/>
                  <a:gd name="connsiteX3" fmla="*/ 650683 w 679734"/>
                  <a:gd name="connsiteY3" fmla="*/ 653742 h 676652"/>
                  <a:gd name="connsiteX4" fmla="*/ 650562 w 679734"/>
                  <a:gd name="connsiteY4" fmla="*/ 653742 h 676652"/>
                  <a:gd name="connsiteX5" fmla="*/ 538473 w 679734"/>
                  <a:gd name="connsiteY5" fmla="*/ 659310 h 676652"/>
                  <a:gd name="connsiteX6" fmla="*/ 16273 w 679734"/>
                  <a:gd name="connsiteY6" fmla="*/ 141474 h 676652"/>
                  <a:gd name="connsiteX7" fmla="*/ 22205 w 679734"/>
                  <a:gd name="connsiteY7" fmla="*/ 30837 h 676652"/>
                  <a:gd name="connsiteX8" fmla="*/ 28619 w 679734"/>
                  <a:gd name="connsiteY8" fmla="*/ 24058 h 676652"/>
                  <a:gd name="connsiteX9" fmla="*/ 145793 w 679734"/>
                  <a:gd name="connsiteY9" fmla="*/ 24058 h 67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9734" h="676652">
                    <a:moveTo>
                      <a:pt x="655282" y="531365"/>
                    </a:moveTo>
                    <a:cubicBezTo>
                      <a:pt x="670897" y="546859"/>
                      <a:pt x="679734" y="568164"/>
                      <a:pt x="679734" y="590194"/>
                    </a:cubicBezTo>
                    <a:cubicBezTo>
                      <a:pt x="679734" y="612345"/>
                      <a:pt x="670897" y="633528"/>
                      <a:pt x="655282" y="649143"/>
                    </a:cubicBezTo>
                    <a:lnTo>
                      <a:pt x="650683" y="653742"/>
                    </a:lnTo>
                    <a:lnTo>
                      <a:pt x="650562" y="653742"/>
                    </a:lnTo>
                    <a:cubicBezTo>
                      <a:pt x="619331" y="682068"/>
                      <a:pt x="572366" y="684366"/>
                      <a:pt x="538473" y="659310"/>
                    </a:cubicBezTo>
                    <a:cubicBezTo>
                      <a:pt x="330151" y="528215"/>
                      <a:pt x="110813" y="307544"/>
                      <a:pt x="16273" y="141474"/>
                    </a:cubicBezTo>
                    <a:cubicBezTo>
                      <a:pt x="-7453" y="107703"/>
                      <a:pt x="-5031" y="62068"/>
                      <a:pt x="22205" y="30837"/>
                    </a:cubicBezTo>
                    <a:lnTo>
                      <a:pt x="28619" y="24058"/>
                    </a:lnTo>
                    <a:cubicBezTo>
                      <a:pt x="61180" y="-8019"/>
                      <a:pt x="113351" y="-8019"/>
                      <a:pt x="145793" y="24058"/>
                    </a:cubicBezTo>
                    <a:close/>
                  </a:path>
                </a:pathLst>
              </a:custGeom>
              <a:solidFill>
                <a:schemeClr val="accent2"/>
              </a:solidFill>
              <a:ln w="2580" cap="flat">
                <a:noFill/>
                <a:prstDash val="solid"/>
                <a:miter/>
              </a:ln>
            </p:spPr>
            <p:txBody>
              <a:bodyPr rtlCol="0" anchor="ctr"/>
              <a:lstStyle/>
              <a:p>
                <a:endParaRPr lang="en-GB" dirty="0">
                  <a:latin typeface="+mj-lt"/>
                </a:endParaRPr>
              </a:p>
            </p:txBody>
          </p:sp>
          <p:sp>
            <p:nvSpPr>
              <p:cNvPr id="55" name="Freeform: Shape 54">
                <a:extLst>
                  <a:ext uri="{FF2B5EF4-FFF2-40B4-BE49-F238E27FC236}">
                    <a16:creationId xmlns:a16="http://schemas.microsoft.com/office/drawing/2014/main" id="{145DF192-2E5D-BAD7-5ABA-B1669FBFE48A}"/>
                  </a:ext>
                </a:extLst>
              </p:cNvPr>
              <p:cNvSpPr/>
              <p:nvPr/>
            </p:nvSpPr>
            <p:spPr>
              <a:xfrm>
                <a:off x="2636773" y="4158189"/>
                <a:ext cx="1320176" cy="1312728"/>
              </a:xfrm>
              <a:custGeom>
                <a:avLst/>
                <a:gdLst>
                  <a:gd name="connsiteX0" fmla="*/ 1256605 w 1320176"/>
                  <a:gd name="connsiteY0" fmla="*/ 1249085 h 1312728"/>
                  <a:gd name="connsiteX1" fmla="*/ 1280440 w 1320176"/>
                  <a:gd name="connsiteY1" fmla="*/ 1225250 h 1312728"/>
                  <a:gd name="connsiteX2" fmla="*/ 1253816 w 1320176"/>
                  <a:gd name="connsiteY2" fmla="*/ 956264 h 1312728"/>
                  <a:gd name="connsiteX3" fmla="*/ 167408 w 1320176"/>
                  <a:gd name="connsiteY3" fmla="*/ 0 h 1312728"/>
                  <a:gd name="connsiteX4" fmla="*/ 82555 w 1320176"/>
                  <a:gd name="connsiteY4" fmla="*/ 82433 h 1312728"/>
                  <a:gd name="connsiteX5" fmla="*/ 0 w 1320176"/>
                  <a:gd name="connsiteY5" fmla="*/ 167286 h 1312728"/>
                  <a:gd name="connsiteX6" fmla="*/ 963779 w 1320176"/>
                  <a:gd name="connsiteY6" fmla="*/ 1247045 h 1312728"/>
                  <a:gd name="connsiteX7" fmla="*/ 1233338 w 1320176"/>
                  <a:gd name="connsiteY7" fmla="*/ 1273049 h 1312728"/>
                  <a:gd name="connsiteX8" fmla="*/ 1256579 w 1320176"/>
                  <a:gd name="connsiteY8" fmla="*/ 1249085 h 13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176" h="1312728">
                    <a:moveTo>
                      <a:pt x="1256605" y="1249085"/>
                    </a:moveTo>
                    <a:cubicBezTo>
                      <a:pt x="1267141" y="1243766"/>
                      <a:pt x="1271143" y="1232016"/>
                      <a:pt x="1280440" y="1225250"/>
                    </a:cubicBezTo>
                    <a:cubicBezTo>
                      <a:pt x="1342312" y="1142202"/>
                      <a:pt x="1330795" y="1025633"/>
                      <a:pt x="1253816" y="956264"/>
                    </a:cubicBezTo>
                    <a:lnTo>
                      <a:pt x="167408" y="0"/>
                    </a:lnTo>
                    <a:lnTo>
                      <a:pt x="82555" y="82433"/>
                    </a:lnTo>
                    <a:lnTo>
                      <a:pt x="0" y="167286"/>
                    </a:lnTo>
                    <a:lnTo>
                      <a:pt x="963779" y="1247045"/>
                    </a:lnTo>
                    <a:cubicBezTo>
                      <a:pt x="1033744" y="1323405"/>
                      <a:pt x="1150071" y="1334664"/>
                      <a:pt x="1233338" y="1273049"/>
                    </a:cubicBezTo>
                    <a:cubicBezTo>
                      <a:pt x="1239510" y="1263753"/>
                      <a:pt x="1251621" y="1259389"/>
                      <a:pt x="1256579" y="1249085"/>
                    </a:cubicBezTo>
                    <a:close/>
                  </a:path>
                </a:pathLst>
              </a:custGeom>
              <a:solidFill>
                <a:schemeClr val="accent2"/>
              </a:solidFill>
              <a:ln w="2580" cap="flat">
                <a:noFill/>
                <a:prstDash val="solid"/>
                <a:miter/>
              </a:ln>
            </p:spPr>
            <p:txBody>
              <a:bodyPr rtlCol="0" anchor="ctr"/>
              <a:lstStyle/>
              <a:p>
                <a:endParaRPr lang="en-GB" dirty="0">
                  <a:latin typeface="+mj-lt"/>
                </a:endParaRPr>
              </a:p>
            </p:txBody>
          </p:sp>
          <p:sp>
            <p:nvSpPr>
              <p:cNvPr id="56" name="Freeform: Shape 55">
                <a:extLst>
                  <a:ext uri="{FF2B5EF4-FFF2-40B4-BE49-F238E27FC236}">
                    <a16:creationId xmlns:a16="http://schemas.microsoft.com/office/drawing/2014/main" id="{BD4E7C17-8CA0-0277-1E05-9A9441515CD7}"/>
                  </a:ext>
                </a:extLst>
              </p:cNvPr>
              <p:cNvSpPr/>
              <p:nvPr/>
            </p:nvSpPr>
            <p:spPr>
              <a:xfrm>
                <a:off x="1673715" y="5074412"/>
                <a:ext cx="1481252" cy="428873"/>
              </a:xfrm>
              <a:custGeom>
                <a:avLst/>
                <a:gdLst>
                  <a:gd name="connsiteX0" fmla="*/ 1282612 w 1481252"/>
                  <a:gd name="connsiteY0" fmla="*/ 0 h 428873"/>
                  <a:gd name="connsiteX1" fmla="*/ 1344830 w 1481252"/>
                  <a:gd name="connsiteY1" fmla="*/ 70087 h 428873"/>
                  <a:gd name="connsiteX2" fmla="*/ 1344830 w 1481252"/>
                  <a:gd name="connsiteY2" fmla="*/ 144048 h 428873"/>
                  <a:gd name="connsiteX3" fmla="*/ 1403418 w 1481252"/>
                  <a:gd name="connsiteY3" fmla="*/ 144048 h 428873"/>
                  <a:gd name="connsiteX4" fmla="*/ 1481252 w 1481252"/>
                  <a:gd name="connsiteY4" fmla="*/ 222243 h 428873"/>
                  <a:gd name="connsiteX5" fmla="*/ 1481252 w 1481252"/>
                  <a:gd name="connsiteY5" fmla="*/ 428874 h 428873"/>
                  <a:gd name="connsiteX6" fmla="*/ 0 w 1481252"/>
                  <a:gd name="connsiteY6" fmla="*/ 428874 h 428873"/>
                  <a:gd name="connsiteX7" fmla="*/ 0 w 1481252"/>
                  <a:gd name="connsiteY7" fmla="*/ 222243 h 428873"/>
                  <a:gd name="connsiteX8" fmla="*/ 77713 w 1481252"/>
                  <a:gd name="connsiteY8" fmla="*/ 144048 h 428873"/>
                  <a:gd name="connsiteX9" fmla="*/ 136301 w 1481252"/>
                  <a:gd name="connsiteY9" fmla="*/ 144048 h 428873"/>
                  <a:gd name="connsiteX10" fmla="*/ 136301 w 1481252"/>
                  <a:gd name="connsiteY10" fmla="*/ 70087 h 428873"/>
                  <a:gd name="connsiteX11" fmla="*/ 198641 w 1481252"/>
                  <a:gd name="connsiteY11" fmla="*/ 0 h 4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1252" h="428873">
                    <a:moveTo>
                      <a:pt x="1282612" y="0"/>
                    </a:moveTo>
                    <a:lnTo>
                      <a:pt x="1344830" y="70087"/>
                    </a:lnTo>
                    <a:lnTo>
                      <a:pt x="1344830" y="144048"/>
                    </a:lnTo>
                    <a:lnTo>
                      <a:pt x="1403418" y="144048"/>
                    </a:lnTo>
                    <a:lnTo>
                      <a:pt x="1481252" y="222243"/>
                    </a:lnTo>
                    <a:lnTo>
                      <a:pt x="1481252" y="428874"/>
                    </a:lnTo>
                    <a:lnTo>
                      <a:pt x="0" y="428874"/>
                    </a:lnTo>
                    <a:lnTo>
                      <a:pt x="0" y="222243"/>
                    </a:lnTo>
                    <a:lnTo>
                      <a:pt x="77713" y="144048"/>
                    </a:lnTo>
                    <a:lnTo>
                      <a:pt x="136301" y="144048"/>
                    </a:lnTo>
                    <a:lnTo>
                      <a:pt x="136301" y="70087"/>
                    </a:lnTo>
                    <a:lnTo>
                      <a:pt x="198641" y="0"/>
                    </a:lnTo>
                    <a:close/>
                  </a:path>
                </a:pathLst>
              </a:custGeom>
              <a:solidFill>
                <a:schemeClr val="accent2"/>
              </a:solidFill>
              <a:ln w="2580" cap="flat">
                <a:noFill/>
                <a:prstDash val="solid"/>
                <a:miter/>
              </a:ln>
            </p:spPr>
            <p:txBody>
              <a:bodyPr rtlCol="0" anchor="ctr"/>
              <a:lstStyle/>
              <a:p>
                <a:endParaRPr lang="en-GB" dirty="0">
                  <a:latin typeface="+mj-lt"/>
                </a:endParaRPr>
              </a:p>
            </p:txBody>
          </p:sp>
        </p:grpSp>
      </p:grpSp>
      <p:sp>
        <p:nvSpPr>
          <p:cNvPr id="57" name="Arrow: Down 56">
            <a:extLst>
              <a:ext uri="{FF2B5EF4-FFF2-40B4-BE49-F238E27FC236}">
                <a16:creationId xmlns:a16="http://schemas.microsoft.com/office/drawing/2014/main" id="{783F458D-CB95-80C8-F25B-B6D9EA41ACDC}"/>
              </a:ext>
            </a:extLst>
          </p:cNvPr>
          <p:cNvSpPr/>
          <p:nvPr/>
        </p:nvSpPr>
        <p:spPr>
          <a:xfrm>
            <a:off x="-6780195" y="3116431"/>
            <a:ext cx="1193217" cy="1095817"/>
          </a:xfrm>
          <a:prstGeom prst="downArrow">
            <a:avLst/>
          </a:prstGeom>
          <a:solidFill>
            <a:schemeClr val="tx1">
              <a:lumMod val="10000"/>
              <a:lumOff val="9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61" name="Group 60">
            <a:extLst>
              <a:ext uri="{FF2B5EF4-FFF2-40B4-BE49-F238E27FC236}">
                <a16:creationId xmlns:a16="http://schemas.microsoft.com/office/drawing/2014/main" id="{E319C437-9317-4FAD-DEB5-6E6A94D5CCD0}"/>
              </a:ext>
            </a:extLst>
          </p:cNvPr>
          <p:cNvGrpSpPr/>
          <p:nvPr/>
        </p:nvGrpSpPr>
        <p:grpSpPr>
          <a:xfrm>
            <a:off x="-6951581" y="4330551"/>
            <a:ext cx="1535989" cy="1535989"/>
            <a:chOff x="5986586" y="4735874"/>
            <a:chExt cx="1390154" cy="1390154"/>
          </a:xfrm>
        </p:grpSpPr>
        <p:sp>
          <p:nvSpPr>
            <p:cNvPr id="63" name="Oval 62">
              <a:extLst>
                <a:ext uri="{FF2B5EF4-FFF2-40B4-BE49-F238E27FC236}">
                  <a16:creationId xmlns:a16="http://schemas.microsoft.com/office/drawing/2014/main" id="{B780DA39-8A0E-87E2-05C5-3024468756AB}"/>
                </a:ext>
              </a:extLst>
            </p:cNvPr>
            <p:cNvSpPr/>
            <p:nvPr/>
          </p:nvSpPr>
          <p:spPr>
            <a:xfrm>
              <a:off x="5986586" y="4735874"/>
              <a:ext cx="1390154" cy="1390154"/>
            </a:xfrm>
            <a:prstGeom prst="ellipse">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68" name="Graphic 67">
              <a:extLst>
                <a:ext uri="{FF2B5EF4-FFF2-40B4-BE49-F238E27FC236}">
                  <a16:creationId xmlns:a16="http://schemas.microsoft.com/office/drawing/2014/main" id="{EEF0A959-0AFE-4047-5274-8ACA896114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82954" y="4972017"/>
              <a:ext cx="881618" cy="881618"/>
            </a:xfrm>
            <a:prstGeom prst="rect">
              <a:avLst/>
            </a:prstGeom>
          </p:spPr>
        </p:pic>
      </p:grpSp>
      <p:sp>
        <p:nvSpPr>
          <p:cNvPr id="69" name="TextBox 68">
            <a:extLst>
              <a:ext uri="{FF2B5EF4-FFF2-40B4-BE49-F238E27FC236}">
                <a16:creationId xmlns:a16="http://schemas.microsoft.com/office/drawing/2014/main" id="{F1F2EB00-CFC8-2ED0-007E-BFBCE53AD799}"/>
              </a:ext>
            </a:extLst>
          </p:cNvPr>
          <p:cNvSpPr txBox="1"/>
          <p:nvPr/>
        </p:nvSpPr>
        <p:spPr>
          <a:xfrm>
            <a:off x="-7452685" y="6014617"/>
            <a:ext cx="2538197" cy="523220"/>
          </a:xfrm>
          <a:prstGeom prst="rect">
            <a:avLst/>
          </a:prstGeom>
          <a:noFill/>
        </p:spPr>
        <p:txBody>
          <a:bodyPr wrap="square" rtlCol="0">
            <a:spAutoFit/>
          </a:bodyPr>
          <a:lstStyle/>
          <a:p>
            <a:pPr algn="ctr"/>
            <a:r>
              <a:rPr lang="en-US" sz="2800" dirty="0">
                <a:solidFill>
                  <a:schemeClr val="accent2">
                    <a:lumMod val="50000"/>
                  </a:schemeClr>
                </a:solidFill>
                <a:latin typeface="Poppins Bold" panose="00000800000000000000" pitchFamily="2" charset="0"/>
                <a:cs typeface="Poppins Bold" panose="00000800000000000000" pitchFamily="2" charset="0"/>
              </a:rPr>
              <a:t>Banking Act</a:t>
            </a:r>
            <a:endParaRPr lang="en-GB" sz="28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70" name="Arrow: Down 69">
            <a:extLst>
              <a:ext uri="{FF2B5EF4-FFF2-40B4-BE49-F238E27FC236}">
                <a16:creationId xmlns:a16="http://schemas.microsoft.com/office/drawing/2014/main" id="{E30CC37F-99BE-549F-65CD-76CC2475CA39}"/>
              </a:ext>
            </a:extLst>
          </p:cNvPr>
          <p:cNvSpPr/>
          <p:nvPr/>
        </p:nvSpPr>
        <p:spPr>
          <a:xfrm>
            <a:off x="-2684774" y="3116431"/>
            <a:ext cx="1193217" cy="1095817"/>
          </a:xfrm>
          <a:prstGeom prst="downArrow">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71" name="Group 70">
            <a:extLst>
              <a:ext uri="{FF2B5EF4-FFF2-40B4-BE49-F238E27FC236}">
                <a16:creationId xmlns:a16="http://schemas.microsoft.com/office/drawing/2014/main" id="{E50694FF-31B4-74A7-9F97-13D49B8C69EC}"/>
              </a:ext>
            </a:extLst>
          </p:cNvPr>
          <p:cNvGrpSpPr/>
          <p:nvPr/>
        </p:nvGrpSpPr>
        <p:grpSpPr>
          <a:xfrm>
            <a:off x="-2871336" y="4330551"/>
            <a:ext cx="1535989" cy="1535989"/>
            <a:chOff x="5986586" y="4735874"/>
            <a:chExt cx="1390154" cy="1390154"/>
          </a:xfrm>
        </p:grpSpPr>
        <p:sp>
          <p:nvSpPr>
            <p:cNvPr id="72" name="Oval 71">
              <a:extLst>
                <a:ext uri="{FF2B5EF4-FFF2-40B4-BE49-F238E27FC236}">
                  <a16:creationId xmlns:a16="http://schemas.microsoft.com/office/drawing/2014/main" id="{539705F0-BA39-FBD5-0B40-8785F1E9800B}"/>
                </a:ext>
              </a:extLst>
            </p:cNvPr>
            <p:cNvSpPr/>
            <p:nvPr/>
          </p:nvSpPr>
          <p:spPr>
            <a:xfrm>
              <a:off x="5986586" y="4735874"/>
              <a:ext cx="1390154" cy="1390154"/>
            </a:xfrm>
            <a:prstGeom prst="ellipse">
              <a:avLst/>
            </a:prstGeom>
            <a:solidFill>
              <a:schemeClr val="bg1"/>
            </a:solid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73" name="Graphic 72">
              <a:extLst>
                <a:ext uri="{FF2B5EF4-FFF2-40B4-BE49-F238E27FC236}">
                  <a16:creationId xmlns:a16="http://schemas.microsoft.com/office/drawing/2014/main" id="{180A67A7-3731-FEF0-B8B5-23F6D17807A1}"/>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6240852" y="4972017"/>
              <a:ext cx="881618" cy="881618"/>
            </a:xfrm>
            <a:prstGeom prst="rect">
              <a:avLst/>
            </a:prstGeom>
          </p:spPr>
        </p:pic>
      </p:grpSp>
      <p:sp>
        <p:nvSpPr>
          <p:cNvPr id="74" name="TextBox 73">
            <a:extLst>
              <a:ext uri="{FF2B5EF4-FFF2-40B4-BE49-F238E27FC236}">
                <a16:creationId xmlns:a16="http://schemas.microsoft.com/office/drawing/2014/main" id="{C7381577-9A3D-9B37-FEA8-A9417B741C46}"/>
              </a:ext>
            </a:extLst>
          </p:cNvPr>
          <p:cNvSpPr txBox="1"/>
          <p:nvPr/>
        </p:nvSpPr>
        <p:spPr>
          <a:xfrm>
            <a:off x="-3372441" y="6014617"/>
            <a:ext cx="2538197" cy="523220"/>
          </a:xfrm>
          <a:prstGeom prst="rect">
            <a:avLst/>
          </a:prstGeom>
          <a:noFill/>
        </p:spPr>
        <p:txBody>
          <a:bodyPr wrap="square" rtlCol="0">
            <a:spAutoFit/>
          </a:bodyPr>
          <a:lstStyle/>
          <a:p>
            <a:pPr algn="ctr"/>
            <a:r>
              <a:rPr lang="en-US" sz="2800" dirty="0">
                <a:solidFill>
                  <a:schemeClr val="accent5">
                    <a:lumMod val="50000"/>
                  </a:schemeClr>
                </a:solidFill>
                <a:latin typeface="Poppins Bold" panose="00000800000000000000" pitchFamily="2" charset="0"/>
                <a:cs typeface="Poppins Bold" panose="00000800000000000000" pitchFamily="2" charset="0"/>
              </a:rPr>
              <a:t>Assist BaFin</a:t>
            </a:r>
            <a:endParaRPr lang="en-GB" sz="2800" dirty="0">
              <a:solidFill>
                <a:schemeClr val="accent5">
                  <a:lumMod val="50000"/>
                </a:schemeClr>
              </a:solidFill>
              <a:latin typeface="Poppins Bold" panose="00000800000000000000" pitchFamily="2" charset="0"/>
              <a:cs typeface="Poppins Bold" panose="00000800000000000000" pitchFamily="2" charset="0"/>
            </a:endParaRPr>
          </a:p>
        </p:txBody>
      </p:sp>
      <p:sp>
        <p:nvSpPr>
          <p:cNvPr id="75" name="TextBox 74">
            <a:extLst>
              <a:ext uri="{FF2B5EF4-FFF2-40B4-BE49-F238E27FC236}">
                <a16:creationId xmlns:a16="http://schemas.microsoft.com/office/drawing/2014/main" id="{5A04C0AE-82B9-FAE8-8D52-70E6FEE3AB80}"/>
              </a:ext>
            </a:extLst>
          </p:cNvPr>
          <p:cNvSpPr txBox="1"/>
          <p:nvPr/>
        </p:nvSpPr>
        <p:spPr>
          <a:xfrm>
            <a:off x="-7688151" y="2538035"/>
            <a:ext cx="3029628" cy="307777"/>
          </a:xfrm>
          <a:prstGeom prst="rect">
            <a:avLst/>
          </a:prstGeom>
          <a:noFill/>
        </p:spPr>
        <p:txBody>
          <a:bodyPr wrap="square" rtlCol="0">
            <a:spAutoFit/>
          </a:bodyPr>
          <a:lstStyle/>
          <a:p>
            <a:pPr algn="ctr"/>
            <a:r>
              <a:rPr lang="en-GB" dirty="0">
                <a:solidFill>
                  <a:schemeClr val="accent2">
                    <a:lumMod val="50000"/>
                  </a:schemeClr>
                </a:solidFill>
                <a:latin typeface="+mj-lt"/>
              </a:rPr>
              <a:t>ADMINISTRATIVE AUTHORITY</a:t>
            </a:r>
            <a:endParaRPr lang="en-US" dirty="0">
              <a:solidFill>
                <a:schemeClr val="accent2">
                  <a:lumMod val="50000"/>
                </a:schemeClr>
              </a:solidFill>
              <a:latin typeface="+mj-lt"/>
            </a:endParaRPr>
          </a:p>
        </p:txBody>
      </p:sp>
      <p:cxnSp>
        <p:nvCxnSpPr>
          <p:cNvPr id="76" name="Connector: Elbow 75">
            <a:extLst>
              <a:ext uri="{FF2B5EF4-FFF2-40B4-BE49-F238E27FC236}">
                <a16:creationId xmlns:a16="http://schemas.microsoft.com/office/drawing/2014/main" id="{75D26DA5-E41C-A37C-BB67-59A078CA3540}"/>
              </a:ext>
            </a:extLst>
          </p:cNvPr>
          <p:cNvCxnSpPr>
            <a:stCxn id="72" idx="2"/>
            <a:endCxn id="49" idx="3"/>
          </p:cNvCxnSpPr>
          <p:nvPr/>
        </p:nvCxnSpPr>
        <p:spPr>
          <a:xfrm rot="10800000">
            <a:off x="-4658522" y="1741728"/>
            <a:ext cx="1787187" cy="3356818"/>
          </a:xfrm>
          <a:prstGeom prst="bentConnector3">
            <a:avLst>
              <a:gd name="adj1" fmla="val 70196"/>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77" name="Rectangle: Rounded Corners 76">
            <a:extLst>
              <a:ext uri="{FF2B5EF4-FFF2-40B4-BE49-F238E27FC236}">
                <a16:creationId xmlns:a16="http://schemas.microsoft.com/office/drawing/2014/main" id="{B0CFBC56-23FC-DDD1-EC98-EC355B023E18}"/>
              </a:ext>
            </a:extLst>
          </p:cNvPr>
          <p:cNvSpPr/>
          <p:nvPr/>
        </p:nvSpPr>
        <p:spPr>
          <a:xfrm>
            <a:off x="-5023490" y="4406675"/>
            <a:ext cx="1787187" cy="1343688"/>
          </a:xfrm>
          <a:prstGeom prst="roundRect">
            <a:avLst/>
          </a:prstGeom>
          <a:solidFill>
            <a:schemeClr val="bg1"/>
          </a:solid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u="none"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Supervision of banks and financial services providers</a:t>
            </a:r>
            <a:endParaRPr lang="en-US" dirty="0">
              <a:solidFill>
                <a:schemeClr val="accent5">
                  <a:lumMod val="50000"/>
                </a:schemeClr>
              </a:solidFill>
            </a:endParaRPr>
          </a:p>
        </p:txBody>
      </p:sp>
      <p:grpSp>
        <p:nvGrpSpPr>
          <p:cNvPr id="78" name="Group 77">
            <a:extLst>
              <a:ext uri="{FF2B5EF4-FFF2-40B4-BE49-F238E27FC236}">
                <a16:creationId xmlns:a16="http://schemas.microsoft.com/office/drawing/2014/main" id="{58B8553D-782E-FEAC-AC08-9BC5D56907A4}"/>
              </a:ext>
            </a:extLst>
          </p:cNvPr>
          <p:cNvGrpSpPr/>
          <p:nvPr/>
        </p:nvGrpSpPr>
        <p:grpSpPr>
          <a:xfrm>
            <a:off x="9573698" y="3118126"/>
            <a:ext cx="1609167" cy="1609167"/>
            <a:chOff x="3590042" y="2421810"/>
            <a:chExt cx="2014379" cy="2014379"/>
          </a:xfrm>
        </p:grpSpPr>
        <p:sp>
          <p:nvSpPr>
            <p:cNvPr id="79" name="Freeform: Shape 78">
              <a:extLst>
                <a:ext uri="{FF2B5EF4-FFF2-40B4-BE49-F238E27FC236}">
                  <a16:creationId xmlns:a16="http://schemas.microsoft.com/office/drawing/2014/main" id="{88D60182-2FC0-D91E-91EF-9B15156C5A77}"/>
                </a:ext>
              </a:extLst>
            </p:cNvPr>
            <p:cNvSpPr/>
            <p:nvPr/>
          </p:nvSpPr>
          <p:spPr>
            <a:xfrm>
              <a:off x="3590042" y="2484293"/>
              <a:ext cx="657214" cy="1889414"/>
            </a:xfrm>
            <a:custGeom>
              <a:avLst/>
              <a:gdLst>
                <a:gd name="connsiteX0" fmla="*/ 1917025 w 1917025"/>
                <a:gd name="connsiteY0" fmla="*/ 0 h 5511224"/>
                <a:gd name="connsiteX1" fmla="*/ 1917025 w 1917025"/>
                <a:gd name="connsiteY1" fmla="*/ 5511225 h 5511224"/>
                <a:gd name="connsiteX2" fmla="*/ 0 w 1917025"/>
                <a:gd name="connsiteY2" fmla="*/ 2755612 h 5511224"/>
                <a:gd name="connsiteX3" fmla="*/ 1917025 w 1917025"/>
                <a:gd name="connsiteY3" fmla="*/ 0 h 5511224"/>
              </a:gdLst>
              <a:ahLst/>
              <a:cxnLst>
                <a:cxn ang="0">
                  <a:pos x="connsiteX0" y="connsiteY0"/>
                </a:cxn>
                <a:cxn ang="0">
                  <a:pos x="connsiteX1" y="connsiteY1"/>
                </a:cxn>
                <a:cxn ang="0">
                  <a:pos x="connsiteX2" y="connsiteY2"/>
                </a:cxn>
                <a:cxn ang="0">
                  <a:pos x="connsiteX3" y="connsiteY3"/>
                </a:cxn>
              </a:cxnLst>
              <a:rect l="l" t="t" r="r" b="b"/>
              <a:pathLst>
                <a:path w="1917025" h="5511224">
                  <a:moveTo>
                    <a:pt x="1917025" y="0"/>
                  </a:moveTo>
                  <a:lnTo>
                    <a:pt x="1917025" y="5511225"/>
                  </a:lnTo>
                  <a:cubicBezTo>
                    <a:pt x="797689" y="5096441"/>
                    <a:pt x="0" y="4019163"/>
                    <a:pt x="0" y="2755612"/>
                  </a:cubicBezTo>
                  <a:cubicBezTo>
                    <a:pt x="0" y="1492062"/>
                    <a:pt x="797689" y="414784"/>
                    <a:pt x="1917025" y="0"/>
                  </a:cubicBezTo>
                  <a:close/>
                </a:path>
              </a:pathLst>
            </a:custGeom>
            <a:solidFill>
              <a:schemeClr val="bg2">
                <a:lumMod val="50000"/>
              </a:schemeClr>
            </a:solidFill>
            <a:ln w="8919" cap="flat">
              <a:noFill/>
              <a:prstDash val="solid"/>
              <a:miter/>
            </a:ln>
          </p:spPr>
          <p:txBody>
            <a:bodyPr rtlCol="0" anchor="ctr"/>
            <a:lstStyle/>
            <a:p>
              <a:endParaRPr lang="en-GB" dirty="0">
                <a:latin typeface="Poppins" panose="00000500000000000000" pitchFamily="2" charset="0"/>
              </a:endParaRPr>
            </a:p>
          </p:txBody>
        </p:sp>
        <p:sp>
          <p:nvSpPr>
            <p:cNvPr id="80" name="Freeform: Shape 79">
              <a:extLst>
                <a:ext uri="{FF2B5EF4-FFF2-40B4-BE49-F238E27FC236}">
                  <a16:creationId xmlns:a16="http://schemas.microsoft.com/office/drawing/2014/main" id="{D422E179-13BD-075F-D03E-280DA881EF28}"/>
                </a:ext>
              </a:extLst>
            </p:cNvPr>
            <p:cNvSpPr/>
            <p:nvPr/>
          </p:nvSpPr>
          <p:spPr>
            <a:xfrm>
              <a:off x="4947207" y="2484293"/>
              <a:ext cx="657214" cy="1889414"/>
            </a:xfrm>
            <a:custGeom>
              <a:avLst/>
              <a:gdLst>
                <a:gd name="connsiteX0" fmla="*/ 0 w 1917025"/>
                <a:gd name="connsiteY0" fmla="*/ 0 h 5511224"/>
                <a:gd name="connsiteX1" fmla="*/ 1917025 w 1917025"/>
                <a:gd name="connsiteY1" fmla="*/ 2755612 h 5511224"/>
                <a:gd name="connsiteX2" fmla="*/ 0 w 1917025"/>
                <a:gd name="connsiteY2" fmla="*/ 5511225 h 5511224"/>
                <a:gd name="connsiteX3" fmla="*/ 0 w 1917025"/>
                <a:gd name="connsiteY3" fmla="*/ 0 h 5511224"/>
              </a:gdLst>
              <a:ahLst/>
              <a:cxnLst>
                <a:cxn ang="0">
                  <a:pos x="connsiteX0" y="connsiteY0"/>
                </a:cxn>
                <a:cxn ang="0">
                  <a:pos x="connsiteX1" y="connsiteY1"/>
                </a:cxn>
                <a:cxn ang="0">
                  <a:pos x="connsiteX2" y="connsiteY2"/>
                </a:cxn>
                <a:cxn ang="0">
                  <a:pos x="connsiteX3" y="connsiteY3"/>
                </a:cxn>
              </a:cxnLst>
              <a:rect l="l" t="t" r="r" b="b"/>
              <a:pathLst>
                <a:path w="1917025" h="5511224">
                  <a:moveTo>
                    <a:pt x="0" y="0"/>
                  </a:moveTo>
                  <a:cubicBezTo>
                    <a:pt x="1119336" y="414784"/>
                    <a:pt x="1917025" y="1492062"/>
                    <a:pt x="1917025" y="2755612"/>
                  </a:cubicBezTo>
                  <a:cubicBezTo>
                    <a:pt x="1917025" y="4019163"/>
                    <a:pt x="1119336" y="5096441"/>
                    <a:pt x="0" y="5511225"/>
                  </a:cubicBezTo>
                  <a:lnTo>
                    <a:pt x="0" y="0"/>
                  </a:lnTo>
                  <a:close/>
                </a:path>
              </a:pathLst>
            </a:custGeom>
            <a:solidFill>
              <a:schemeClr val="accent5"/>
            </a:solidFill>
            <a:ln w="8919" cap="flat">
              <a:noFill/>
              <a:prstDash val="solid"/>
              <a:miter/>
            </a:ln>
          </p:spPr>
          <p:txBody>
            <a:bodyPr rtlCol="0" anchor="ctr"/>
            <a:lstStyle/>
            <a:p>
              <a:endParaRPr lang="en-GB" dirty="0">
                <a:latin typeface="Poppins" panose="00000500000000000000" pitchFamily="2" charset="0"/>
              </a:endParaRPr>
            </a:p>
          </p:txBody>
        </p:sp>
        <p:sp>
          <p:nvSpPr>
            <p:cNvPr id="81" name="Freeform: Shape 80">
              <a:extLst>
                <a:ext uri="{FF2B5EF4-FFF2-40B4-BE49-F238E27FC236}">
                  <a16:creationId xmlns:a16="http://schemas.microsoft.com/office/drawing/2014/main" id="{03FC1E6A-FCA8-AD24-1C52-AC02738D2809}"/>
                </a:ext>
              </a:extLst>
            </p:cNvPr>
            <p:cNvSpPr/>
            <p:nvPr/>
          </p:nvSpPr>
          <p:spPr>
            <a:xfrm>
              <a:off x="4247256" y="2421810"/>
              <a:ext cx="699951" cy="2014379"/>
            </a:xfrm>
            <a:custGeom>
              <a:avLst/>
              <a:gdLst>
                <a:gd name="connsiteX0" fmla="*/ 1020842 w 2041683"/>
                <a:gd name="connsiteY0" fmla="*/ 0 h 5875734"/>
                <a:gd name="connsiteX1" fmla="*/ 2041684 w 2041683"/>
                <a:gd name="connsiteY1" fmla="*/ 182255 h 5875734"/>
                <a:gd name="connsiteX2" fmla="*/ 2041684 w 2041683"/>
                <a:gd name="connsiteY2" fmla="*/ 5693480 h 5875734"/>
                <a:gd name="connsiteX3" fmla="*/ 1020842 w 2041683"/>
                <a:gd name="connsiteY3" fmla="*/ 5875735 h 5875734"/>
                <a:gd name="connsiteX4" fmla="*/ 0 w 2041683"/>
                <a:gd name="connsiteY4" fmla="*/ 5693480 h 5875734"/>
                <a:gd name="connsiteX5" fmla="*/ 0 w 2041683"/>
                <a:gd name="connsiteY5" fmla="*/ 182255 h 5875734"/>
                <a:gd name="connsiteX6" fmla="*/ 1020842 w 2041683"/>
                <a:gd name="connsiteY6" fmla="*/ 0 h 58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1683" h="5875734">
                  <a:moveTo>
                    <a:pt x="1020842" y="0"/>
                  </a:moveTo>
                  <a:cubicBezTo>
                    <a:pt x="1379815" y="0"/>
                    <a:pt x="1723698" y="64383"/>
                    <a:pt x="2041684" y="182255"/>
                  </a:cubicBezTo>
                  <a:lnTo>
                    <a:pt x="2041684" y="5693480"/>
                  </a:lnTo>
                  <a:cubicBezTo>
                    <a:pt x="1723698" y="5811351"/>
                    <a:pt x="1379815" y="5875735"/>
                    <a:pt x="1020842" y="5875735"/>
                  </a:cubicBezTo>
                  <a:cubicBezTo>
                    <a:pt x="661868" y="5875735"/>
                    <a:pt x="317986" y="5811351"/>
                    <a:pt x="0" y="5693480"/>
                  </a:cubicBezTo>
                  <a:lnTo>
                    <a:pt x="0" y="182255"/>
                  </a:lnTo>
                  <a:cubicBezTo>
                    <a:pt x="317986" y="64383"/>
                    <a:pt x="661868" y="0"/>
                    <a:pt x="1020842" y="0"/>
                  </a:cubicBezTo>
                  <a:close/>
                </a:path>
              </a:pathLst>
            </a:custGeom>
            <a:solidFill>
              <a:schemeClr val="bg1">
                <a:lumMod val="95000"/>
              </a:schemeClr>
            </a:solidFill>
            <a:ln w="8919" cap="flat">
              <a:noFill/>
              <a:prstDash val="solid"/>
              <a:miter/>
            </a:ln>
          </p:spPr>
          <p:txBody>
            <a:bodyPr rtlCol="0" anchor="ctr"/>
            <a:lstStyle/>
            <a:p>
              <a:endParaRPr lang="en-GB" dirty="0">
                <a:latin typeface="Poppins" panose="00000500000000000000" pitchFamily="2" charset="0"/>
              </a:endParaRPr>
            </a:p>
          </p:txBody>
        </p:sp>
      </p:grpSp>
      <p:sp>
        <p:nvSpPr>
          <p:cNvPr id="84" name="TextBox 83">
            <a:extLst>
              <a:ext uri="{FF2B5EF4-FFF2-40B4-BE49-F238E27FC236}">
                <a16:creationId xmlns:a16="http://schemas.microsoft.com/office/drawing/2014/main" id="{40057E68-003D-655D-C923-698C8308B97E}"/>
              </a:ext>
            </a:extLst>
          </p:cNvPr>
          <p:cNvSpPr txBox="1"/>
          <p:nvPr/>
        </p:nvSpPr>
        <p:spPr>
          <a:xfrm>
            <a:off x="9109182" y="2322592"/>
            <a:ext cx="2538197" cy="523220"/>
          </a:xfrm>
          <a:prstGeom prst="rect">
            <a:avLst/>
          </a:prstGeom>
          <a:noFill/>
        </p:spPr>
        <p:txBody>
          <a:bodyPr wrap="square" rtlCol="0">
            <a:spAutoFit/>
          </a:bodyPr>
          <a:lstStyle/>
          <a:p>
            <a:pPr algn="ctr"/>
            <a:r>
              <a:rPr lang="en-US" sz="2800" dirty="0">
                <a:solidFill>
                  <a:schemeClr val="bg2">
                    <a:lumMod val="50000"/>
                  </a:schemeClr>
                </a:solidFill>
                <a:latin typeface="Poppins Bold" panose="00000800000000000000" pitchFamily="2" charset="0"/>
                <a:cs typeface="Poppins Bold" panose="00000800000000000000" pitchFamily="2" charset="0"/>
              </a:rPr>
              <a:t>France</a:t>
            </a:r>
            <a:endParaRPr lang="en-GB" sz="2800" dirty="0">
              <a:solidFill>
                <a:schemeClr val="bg2">
                  <a:lumMod val="50000"/>
                </a:schemeClr>
              </a:solidFill>
              <a:latin typeface="Poppins Bold" panose="00000800000000000000" pitchFamily="2" charset="0"/>
              <a:cs typeface="Poppins Bold" panose="00000800000000000000" pitchFamily="2" charset="0"/>
            </a:endParaRPr>
          </a:p>
        </p:txBody>
      </p:sp>
    </p:spTree>
    <p:extLst>
      <p:ext uri="{BB962C8B-B14F-4D97-AF65-F5344CB8AC3E}">
        <p14:creationId xmlns:p14="http://schemas.microsoft.com/office/powerpoint/2010/main" val="2500833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decel="100000" fill="hold" nodeType="clickEffect">
                                      <p:stCondLst>
                                        <p:cond delay="0"/>
                                      </p:stCondLst>
                                      <p:childTnLst>
                                        <p:set>
                                          <p:cBhvr>
                                            <p:cTn id="16" dur="1" fill="hold">
                                              <p:stCondLst>
                                                <p:cond delay="0"/>
                                              </p:stCondLst>
                                            </p:cTn>
                                            <p:tgtEl>
                                              <p:spTgt spid="82"/>
                                            </p:tgtEl>
                                            <p:attrNameLst>
                                              <p:attrName>style.visibility</p:attrName>
                                            </p:attrNameLst>
                                          </p:cBhvr>
                                          <p:to>
                                            <p:strVal val="visible"/>
                                          </p:to>
                                        </p:set>
                                        <p:anim calcmode="lin" valueType="num">
                                          <p:cBhvr additive="base">
                                            <p:cTn id="17" dur="500" fill="hold"/>
                                            <p:tgtEl>
                                              <p:spTgt spid="82"/>
                                            </p:tgtEl>
                                            <p:attrNameLst>
                                              <p:attrName>ppt_x</p:attrName>
                                            </p:attrNameLst>
                                          </p:cBhvr>
                                          <p:tavLst>
                                            <p:tav tm="0">
                                              <p:val>
                                                <p:strVal val="#ppt_x"/>
                                              </p:val>
                                            </p:tav>
                                            <p:tav tm="100000">
                                              <p:val>
                                                <p:strVal val="#ppt_x"/>
                                              </p:val>
                                            </p:tav>
                                          </p:tavLst>
                                        </p:anim>
                                        <p:anim calcmode="lin" valueType="num">
                                          <p:cBhvr additive="base">
                                            <p:cTn id="18" dur="500" fill="hold"/>
                                            <p:tgtEl>
                                              <p:spTgt spid="82"/>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15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650"/>
                                </p:stCondLst>
                                <p:childTnLst>
                                  <p:par>
                                    <p:cTn id="23" presetID="2" presetClass="entr" presetSubtype="4" fill="hold" grpId="0" nodeType="afterEffect" p14:presetBounceEnd="60000">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14:bounceEnd="60000">
                                          <p:cBhvr additive="base">
                                            <p:cTn id="25" dur="500" fill="hold"/>
                                            <p:tgtEl>
                                              <p:spTgt spid="59"/>
                                            </p:tgtEl>
                                            <p:attrNameLst>
                                              <p:attrName>ppt_x</p:attrName>
                                            </p:attrNameLst>
                                          </p:cBhvr>
                                          <p:tavLst>
                                            <p:tav tm="0">
                                              <p:val>
                                                <p:strVal val="#ppt_x"/>
                                              </p:val>
                                            </p:tav>
                                            <p:tav tm="100000">
                                              <p:val>
                                                <p:strVal val="#ppt_x"/>
                                              </p:val>
                                            </p:tav>
                                          </p:tavLst>
                                        </p:anim>
                                        <p:anim calcmode="lin" valueType="num" p14:bounceEnd="60000">
                                          <p:cBhvr additive="base">
                                            <p:cTn id="2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14:presetBounceEnd="60000">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14:bounceEnd="60000">
                                          <p:cBhvr additive="base">
                                            <p:cTn id="31" dur="500" fill="hold"/>
                                            <p:tgtEl>
                                              <p:spTgt spid="60"/>
                                            </p:tgtEl>
                                            <p:attrNameLst>
                                              <p:attrName>ppt_x</p:attrName>
                                            </p:attrNameLst>
                                          </p:cBhvr>
                                          <p:tavLst>
                                            <p:tav tm="0">
                                              <p:val>
                                                <p:strVal val="#ppt_x"/>
                                              </p:val>
                                            </p:tav>
                                            <p:tav tm="100000">
                                              <p:val>
                                                <p:strVal val="#ppt_x"/>
                                              </p:val>
                                            </p:tav>
                                          </p:tavLst>
                                        </p:anim>
                                        <p:anim calcmode="lin" valueType="num" p14:bounceEnd="60000">
                                          <p:cBhvr additive="base">
                                            <p:cTn id="32"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14:presetBounceEnd="60000">
                                      <p:stCondLst>
                                        <p:cond delay="0"/>
                                      </p:stCondLst>
                                      <p:childTnLst>
                                        <p:set>
                                          <p:cBhvr>
                                            <p:cTn id="36" dur="1" fill="hold">
                                              <p:stCondLst>
                                                <p:cond delay="0"/>
                                              </p:stCondLst>
                                            </p:cTn>
                                            <p:tgtEl>
                                              <p:spTgt spid="62"/>
                                            </p:tgtEl>
                                            <p:attrNameLst>
                                              <p:attrName>style.visibility</p:attrName>
                                            </p:attrNameLst>
                                          </p:cBhvr>
                                          <p:to>
                                            <p:strVal val="visible"/>
                                          </p:to>
                                        </p:set>
                                        <p:anim calcmode="lin" valueType="num" p14:bounceEnd="60000">
                                          <p:cBhvr additive="base">
                                            <p:cTn id="37" dur="500" fill="hold"/>
                                            <p:tgtEl>
                                              <p:spTgt spid="62"/>
                                            </p:tgtEl>
                                            <p:attrNameLst>
                                              <p:attrName>ppt_x</p:attrName>
                                            </p:attrNameLst>
                                          </p:cBhvr>
                                          <p:tavLst>
                                            <p:tav tm="0">
                                              <p:val>
                                                <p:strVal val="#ppt_x"/>
                                              </p:val>
                                            </p:tav>
                                            <p:tav tm="100000">
                                              <p:val>
                                                <p:strVal val="#ppt_x"/>
                                              </p:val>
                                            </p:tav>
                                          </p:tavLst>
                                        </p:anim>
                                        <p:anim calcmode="lin" valueType="num" p14:bounceEnd="60000">
                                          <p:cBhvr additive="base">
                                            <p:cTn id="3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nodeType="clickEffect">
                                      <p:stCondLst>
                                        <p:cond delay="0"/>
                                      </p:stCondLst>
                                      <p:childTnLst>
                                        <p:set>
                                          <p:cBhvr>
                                            <p:cTn id="42" dur="1" fill="hold">
                                              <p:stCondLst>
                                                <p:cond delay="0"/>
                                              </p:stCondLst>
                                            </p:cTn>
                                            <p:tgtEl>
                                              <p:spTgt spid="83"/>
                                            </p:tgtEl>
                                            <p:attrNameLst>
                                              <p:attrName>style.visibility</p:attrName>
                                            </p:attrNameLst>
                                          </p:cBhvr>
                                          <p:to>
                                            <p:strVal val="visible"/>
                                          </p:to>
                                        </p:set>
                                        <p:anim calcmode="lin" valueType="num">
                                          <p:cBhvr additive="base">
                                            <p:cTn id="43" dur="500" fill="hold"/>
                                            <p:tgtEl>
                                              <p:spTgt spid="83"/>
                                            </p:tgtEl>
                                            <p:attrNameLst>
                                              <p:attrName>ppt_x</p:attrName>
                                            </p:attrNameLst>
                                          </p:cBhvr>
                                          <p:tavLst>
                                            <p:tav tm="0">
                                              <p:val>
                                                <p:strVal val="#ppt_x"/>
                                              </p:val>
                                            </p:tav>
                                            <p:tav tm="100000">
                                              <p:val>
                                                <p:strVal val="#ppt_x"/>
                                              </p:val>
                                            </p:tav>
                                          </p:tavLst>
                                        </p:anim>
                                        <p:anim calcmode="lin" valueType="num">
                                          <p:cBhvr additive="base">
                                            <p:cTn id="44" dur="500" fill="hold"/>
                                            <p:tgtEl>
                                              <p:spTgt spid="83"/>
                                            </p:tgtEl>
                                            <p:attrNameLst>
                                              <p:attrName>ppt_y</p:attrName>
                                            </p:attrNameLst>
                                          </p:cBhvr>
                                          <p:tavLst>
                                            <p:tav tm="0">
                                              <p:val>
                                                <p:strVal val="1+#ppt_h/2"/>
                                              </p:val>
                                            </p:tav>
                                            <p:tav tm="100000">
                                              <p:val>
                                                <p:strVal val="#ppt_y"/>
                                              </p:val>
                                            </p:tav>
                                          </p:tavLst>
                                        </p:anim>
                                      </p:childTnLst>
                                    </p:cTn>
                                  </p:par>
                                  <p:par>
                                    <p:cTn id="45" presetID="10" presetClass="entr" presetSubtype="0" fill="hold" grpId="0" nodeType="withEffect">
                                      <p:stCondLst>
                                        <p:cond delay="15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childTnLst>
                              </p:cTn>
                            </p:par>
                            <p:par>
                              <p:cTn id="48" fill="hold">
                                <p:stCondLst>
                                  <p:cond delay="650"/>
                                </p:stCondLst>
                                <p:childTnLst>
                                  <p:par>
                                    <p:cTn id="49" presetID="2" presetClass="entr" presetSubtype="4" fill="hold" grpId="0" nodeType="afterEffect" p14:presetBounceEnd="60000">
                                      <p:stCondLst>
                                        <p:cond delay="0"/>
                                      </p:stCondLst>
                                      <p:childTnLst>
                                        <p:set>
                                          <p:cBhvr>
                                            <p:cTn id="50" dur="1" fill="hold">
                                              <p:stCondLst>
                                                <p:cond delay="0"/>
                                              </p:stCondLst>
                                            </p:cTn>
                                            <p:tgtEl>
                                              <p:spTgt spid="64"/>
                                            </p:tgtEl>
                                            <p:attrNameLst>
                                              <p:attrName>style.visibility</p:attrName>
                                            </p:attrNameLst>
                                          </p:cBhvr>
                                          <p:to>
                                            <p:strVal val="visible"/>
                                          </p:to>
                                        </p:set>
                                        <p:anim calcmode="lin" valueType="num" p14:bounceEnd="60000">
                                          <p:cBhvr additive="base">
                                            <p:cTn id="51" dur="500" fill="hold"/>
                                            <p:tgtEl>
                                              <p:spTgt spid="64"/>
                                            </p:tgtEl>
                                            <p:attrNameLst>
                                              <p:attrName>ppt_x</p:attrName>
                                            </p:attrNameLst>
                                          </p:cBhvr>
                                          <p:tavLst>
                                            <p:tav tm="0">
                                              <p:val>
                                                <p:strVal val="#ppt_x"/>
                                              </p:val>
                                            </p:tav>
                                            <p:tav tm="100000">
                                              <p:val>
                                                <p:strVal val="#ppt_x"/>
                                              </p:val>
                                            </p:tav>
                                          </p:tavLst>
                                        </p:anim>
                                        <p:anim calcmode="lin" valueType="num" p14:bounceEnd="60000">
                                          <p:cBhvr additive="base">
                                            <p:cTn id="52"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14:presetBounceEnd="60000">
                                      <p:stCondLst>
                                        <p:cond delay="0"/>
                                      </p:stCondLst>
                                      <p:childTnLst>
                                        <p:set>
                                          <p:cBhvr>
                                            <p:cTn id="56" dur="1" fill="hold">
                                              <p:stCondLst>
                                                <p:cond delay="0"/>
                                              </p:stCondLst>
                                            </p:cTn>
                                            <p:tgtEl>
                                              <p:spTgt spid="65"/>
                                            </p:tgtEl>
                                            <p:attrNameLst>
                                              <p:attrName>style.visibility</p:attrName>
                                            </p:attrNameLst>
                                          </p:cBhvr>
                                          <p:to>
                                            <p:strVal val="visible"/>
                                          </p:to>
                                        </p:set>
                                        <p:anim calcmode="lin" valueType="num" p14:bounceEnd="60000">
                                          <p:cBhvr additive="base">
                                            <p:cTn id="57" dur="500" fill="hold"/>
                                            <p:tgtEl>
                                              <p:spTgt spid="65"/>
                                            </p:tgtEl>
                                            <p:attrNameLst>
                                              <p:attrName>ppt_x</p:attrName>
                                            </p:attrNameLst>
                                          </p:cBhvr>
                                          <p:tavLst>
                                            <p:tav tm="0">
                                              <p:val>
                                                <p:strVal val="#ppt_x"/>
                                              </p:val>
                                            </p:tav>
                                            <p:tav tm="100000">
                                              <p:val>
                                                <p:strVal val="#ppt_x"/>
                                              </p:val>
                                            </p:tav>
                                          </p:tavLst>
                                        </p:anim>
                                        <p:anim calcmode="lin" valueType="num" p14:bounceEnd="60000">
                                          <p:cBhvr additive="base">
                                            <p:cTn id="5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14:presetBounceEnd="60000">
                                      <p:stCondLst>
                                        <p:cond delay="0"/>
                                      </p:stCondLst>
                                      <p:childTnLst>
                                        <p:set>
                                          <p:cBhvr>
                                            <p:cTn id="62" dur="1" fill="hold">
                                              <p:stCondLst>
                                                <p:cond delay="0"/>
                                              </p:stCondLst>
                                            </p:cTn>
                                            <p:tgtEl>
                                              <p:spTgt spid="66"/>
                                            </p:tgtEl>
                                            <p:attrNameLst>
                                              <p:attrName>style.visibility</p:attrName>
                                            </p:attrNameLst>
                                          </p:cBhvr>
                                          <p:to>
                                            <p:strVal val="visible"/>
                                          </p:to>
                                        </p:set>
                                        <p:anim calcmode="lin" valueType="num" p14:bounceEnd="60000">
                                          <p:cBhvr additive="base">
                                            <p:cTn id="63" dur="500" fill="hold"/>
                                            <p:tgtEl>
                                              <p:spTgt spid="66"/>
                                            </p:tgtEl>
                                            <p:attrNameLst>
                                              <p:attrName>ppt_x</p:attrName>
                                            </p:attrNameLst>
                                          </p:cBhvr>
                                          <p:tavLst>
                                            <p:tav tm="0">
                                              <p:val>
                                                <p:strVal val="#ppt_x"/>
                                              </p:val>
                                            </p:tav>
                                            <p:tav tm="100000">
                                              <p:val>
                                                <p:strVal val="#ppt_x"/>
                                              </p:val>
                                            </p:tav>
                                          </p:tavLst>
                                        </p:anim>
                                        <p:anim calcmode="lin" valueType="num" p14:bounceEnd="60000">
                                          <p:cBhvr additive="base">
                                            <p:cTn id="6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14:presetBounceEnd="60000">
                                      <p:stCondLst>
                                        <p:cond delay="0"/>
                                      </p:stCondLst>
                                      <p:childTnLst>
                                        <p:set>
                                          <p:cBhvr>
                                            <p:cTn id="68" dur="1" fill="hold">
                                              <p:stCondLst>
                                                <p:cond delay="0"/>
                                              </p:stCondLst>
                                            </p:cTn>
                                            <p:tgtEl>
                                              <p:spTgt spid="67"/>
                                            </p:tgtEl>
                                            <p:attrNameLst>
                                              <p:attrName>style.visibility</p:attrName>
                                            </p:attrNameLst>
                                          </p:cBhvr>
                                          <p:to>
                                            <p:strVal val="visible"/>
                                          </p:to>
                                        </p:set>
                                        <p:anim calcmode="lin" valueType="num" p14:bounceEnd="60000">
                                          <p:cBhvr additive="base">
                                            <p:cTn id="69" dur="500" fill="hold"/>
                                            <p:tgtEl>
                                              <p:spTgt spid="67"/>
                                            </p:tgtEl>
                                            <p:attrNameLst>
                                              <p:attrName>ppt_x</p:attrName>
                                            </p:attrNameLst>
                                          </p:cBhvr>
                                          <p:tavLst>
                                            <p:tav tm="0">
                                              <p:val>
                                                <p:strVal val="#ppt_x"/>
                                              </p:val>
                                            </p:tav>
                                            <p:tav tm="100000">
                                              <p:val>
                                                <p:strVal val="#ppt_x"/>
                                              </p:val>
                                            </p:tav>
                                          </p:tavLst>
                                        </p:anim>
                                        <p:anim calcmode="lin" valueType="num" p14:bounceEnd="60000">
                                          <p:cBhvr additive="base">
                                            <p:cTn id="70"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36" grpId="0" animBg="1"/>
          <p:bldP spid="58" grpId="0"/>
          <p:bldP spid="59" grpId="0"/>
          <p:bldP spid="60" grpId="0"/>
          <p:bldP spid="62" grpId="0"/>
          <p:bldP spid="64" grpId="0"/>
          <p:bldP spid="65" grpId="0"/>
          <p:bldP spid="66" grpId="0"/>
          <p:bldP spid="6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decel="100000" fill="hold" nodeType="clickEffect">
                                      <p:stCondLst>
                                        <p:cond delay="0"/>
                                      </p:stCondLst>
                                      <p:childTnLst>
                                        <p:set>
                                          <p:cBhvr>
                                            <p:cTn id="16" dur="1" fill="hold">
                                              <p:stCondLst>
                                                <p:cond delay="0"/>
                                              </p:stCondLst>
                                            </p:cTn>
                                            <p:tgtEl>
                                              <p:spTgt spid="82"/>
                                            </p:tgtEl>
                                            <p:attrNameLst>
                                              <p:attrName>style.visibility</p:attrName>
                                            </p:attrNameLst>
                                          </p:cBhvr>
                                          <p:to>
                                            <p:strVal val="visible"/>
                                          </p:to>
                                        </p:set>
                                        <p:anim calcmode="lin" valueType="num">
                                          <p:cBhvr additive="base">
                                            <p:cTn id="17" dur="500" fill="hold"/>
                                            <p:tgtEl>
                                              <p:spTgt spid="82"/>
                                            </p:tgtEl>
                                            <p:attrNameLst>
                                              <p:attrName>ppt_x</p:attrName>
                                            </p:attrNameLst>
                                          </p:cBhvr>
                                          <p:tavLst>
                                            <p:tav tm="0">
                                              <p:val>
                                                <p:strVal val="#ppt_x"/>
                                              </p:val>
                                            </p:tav>
                                            <p:tav tm="100000">
                                              <p:val>
                                                <p:strVal val="#ppt_x"/>
                                              </p:val>
                                            </p:tav>
                                          </p:tavLst>
                                        </p:anim>
                                        <p:anim calcmode="lin" valueType="num">
                                          <p:cBhvr additive="base">
                                            <p:cTn id="18" dur="500" fill="hold"/>
                                            <p:tgtEl>
                                              <p:spTgt spid="82"/>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15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650"/>
                                </p:stCondLst>
                                <p:childTnLst>
                                  <p:par>
                                    <p:cTn id="23" presetID="2" presetClass="entr" presetSubtype="4" fill="hold" grpId="0" nodeType="after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additive="base">
                                            <p:cTn id="25" dur="500" fill="hold"/>
                                            <p:tgtEl>
                                              <p:spTgt spid="59"/>
                                            </p:tgtEl>
                                            <p:attrNameLst>
                                              <p:attrName>ppt_x</p:attrName>
                                            </p:attrNameLst>
                                          </p:cBhvr>
                                          <p:tavLst>
                                            <p:tav tm="0">
                                              <p:val>
                                                <p:strVal val="#ppt_x"/>
                                              </p:val>
                                            </p:tav>
                                            <p:tav tm="100000">
                                              <p:val>
                                                <p:strVal val="#ppt_x"/>
                                              </p:val>
                                            </p:tav>
                                          </p:tavLst>
                                        </p:anim>
                                        <p:anim calcmode="lin" valueType="num">
                                          <p:cBhvr additive="base">
                                            <p:cTn id="26"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anim calcmode="lin" valueType="num">
                                          <p:cBhvr additive="base">
                                            <p:cTn id="31" dur="500" fill="hold"/>
                                            <p:tgtEl>
                                              <p:spTgt spid="60"/>
                                            </p:tgtEl>
                                            <p:attrNameLst>
                                              <p:attrName>ppt_x</p:attrName>
                                            </p:attrNameLst>
                                          </p:cBhvr>
                                          <p:tavLst>
                                            <p:tav tm="0">
                                              <p:val>
                                                <p:strVal val="#ppt_x"/>
                                              </p:val>
                                            </p:tav>
                                            <p:tav tm="100000">
                                              <p:val>
                                                <p:strVal val="#ppt_x"/>
                                              </p:val>
                                            </p:tav>
                                          </p:tavLst>
                                        </p:anim>
                                        <p:anim calcmode="lin" valueType="num">
                                          <p:cBhvr additive="base">
                                            <p:cTn id="32"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2"/>
                                            </p:tgtEl>
                                            <p:attrNameLst>
                                              <p:attrName>style.visibility</p:attrName>
                                            </p:attrNameLst>
                                          </p:cBhvr>
                                          <p:to>
                                            <p:strVal val="visible"/>
                                          </p:to>
                                        </p:set>
                                        <p:anim calcmode="lin" valueType="num">
                                          <p:cBhvr additive="base">
                                            <p:cTn id="37" dur="500" fill="hold"/>
                                            <p:tgtEl>
                                              <p:spTgt spid="62"/>
                                            </p:tgtEl>
                                            <p:attrNameLst>
                                              <p:attrName>ppt_x</p:attrName>
                                            </p:attrNameLst>
                                          </p:cBhvr>
                                          <p:tavLst>
                                            <p:tav tm="0">
                                              <p:val>
                                                <p:strVal val="#ppt_x"/>
                                              </p:val>
                                            </p:tav>
                                            <p:tav tm="100000">
                                              <p:val>
                                                <p:strVal val="#ppt_x"/>
                                              </p:val>
                                            </p:tav>
                                          </p:tavLst>
                                        </p:anim>
                                        <p:anim calcmode="lin" valueType="num">
                                          <p:cBhvr additive="base">
                                            <p:cTn id="38"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decel="100000" fill="hold" nodeType="clickEffect">
                                      <p:stCondLst>
                                        <p:cond delay="0"/>
                                      </p:stCondLst>
                                      <p:childTnLst>
                                        <p:set>
                                          <p:cBhvr>
                                            <p:cTn id="42" dur="1" fill="hold">
                                              <p:stCondLst>
                                                <p:cond delay="0"/>
                                              </p:stCondLst>
                                            </p:cTn>
                                            <p:tgtEl>
                                              <p:spTgt spid="83"/>
                                            </p:tgtEl>
                                            <p:attrNameLst>
                                              <p:attrName>style.visibility</p:attrName>
                                            </p:attrNameLst>
                                          </p:cBhvr>
                                          <p:to>
                                            <p:strVal val="visible"/>
                                          </p:to>
                                        </p:set>
                                        <p:anim calcmode="lin" valueType="num">
                                          <p:cBhvr additive="base">
                                            <p:cTn id="43" dur="500" fill="hold"/>
                                            <p:tgtEl>
                                              <p:spTgt spid="83"/>
                                            </p:tgtEl>
                                            <p:attrNameLst>
                                              <p:attrName>ppt_x</p:attrName>
                                            </p:attrNameLst>
                                          </p:cBhvr>
                                          <p:tavLst>
                                            <p:tav tm="0">
                                              <p:val>
                                                <p:strVal val="#ppt_x"/>
                                              </p:val>
                                            </p:tav>
                                            <p:tav tm="100000">
                                              <p:val>
                                                <p:strVal val="#ppt_x"/>
                                              </p:val>
                                            </p:tav>
                                          </p:tavLst>
                                        </p:anim>
                                        <p:anim calcmode="lin" valueType="num">
                                          <p:cBhvr additive="base">
                                            <p:cTn id="44" dur="500" fill="hold"/>
                                            <p:tgtEl>
                                              <p:spTgt spid="83"/>
                                            </p:tgtEl>
                                            <p:attrNameLst>
                                              <p:attrName>ppt_y</p:attrName>
                                            </p:attrNameLst>
                                          </p:cBhvr>
                                          <p:tavLst>
                                            <p:tav tm="0">
                                              <p:val>
                                                <p:strVal val="1+#ppt_h/2"/>
                                              </p:val>
                                            </p:tav>
                                            <p:tav tm="100000">
                                              <p:val>
                                                <p:strVal val="#ppt_y"/>
                                              </p:val>
                                            </p:tav>
                                          </p:tavLst>
                                        </p:anim>
                                      </p:childTnLst>
                                    </p:cTn>
                                  </p:par>
                                  <p:par>
                                    <p:cTn id="45" presetID="10" presetClass="entr" presetSubtype="0" fill="hold" grpId="0" nodeType="withEffect">
                                      <p:stCondLst>
                                        <p:cond delay="150"/>
                                      </p:stCondLst>
                                      <p:childTnLst>
                                        <p:set>
                                          <p:cBhvr>
                                            <p:cTn id="46" dur="1" fill="hold">
                                              <p:stCondLst>
                                                <p:cond delay="0"/>
                                              </p:stCondLst>
                                            </p:cTn>
                                            <p:tgtEl>
                                              <p:spTgt spid="58"/>
                                            </p:tgtEl>
                                            <p:attrNameLst>
                                              <p:attrName>style.visibility</p:attrName>
                                            </p:attrNameLst>
                                          </p:cBhvr>
                                          <p:to>
                                            <p:strVal val="visible"/>
                                          </p:to>
                                        </p:set>
                                        <p:animEffect transition="in" filter="fade">
                                          <p:cBhvr>
                                            <p:cTn id="47" dur="500"/>
                                            <p:tgtEl>
                                              <p:spTgt spid="58"/>
                                            </p:tgtEl>
                                          </p:cBhvr>
                                        </p:animEffect>
                                      </p:childTnLst>
                                    </p:cTn>
                                  </p:par>
                                </p:childTnLst>
                              </p:cTn>
                            </p:par>
                            <p:par>
                              <p:cTn id="48" fill="hold">
                                <p:stCondLst>
                                  <p:cond delay="650"/>
                                </p:stCondLst>
                                <p:childTnLst>
                                  <p:par>
                                    <p:cTn id="49" presetID="2" presetClass="entr" presetSubtype="4" fill="hold" grpId="0" nodeType="afterEffect">
                                      <p:stCondLst>
                                        <p:cond delay="0"/>
                                      </p:stCondLst>
                                      <p:childTnLst>
                                        <p:set>
                                          <p:cBhvr>
                                            <p:cTn id="50" dur="1" fill="hold">
                                              <p:stCondLst>
                                                <p:cond delay="0"/>
                                              </p:stCondLst>
                                            </p:cTn>
                                            <p:tgtEl>
                                              <p:spTgt spid="64"/>
                                            </p:tgtEl>
                                            <p:attrNameLst>
                                              <p:attrName>style.visibility</p:attrName>
                                            </p:attrNameLst>
                                          </p:cBhvr>
                                          <p:to>
                                            <p:strVal val="visible"/>
                                          </p:to>
                                        </p:set>
                                        <p:anim calcmode="lin" valueType="num">
                                          <p:cBhvr additive="base">
                                            <p:cTn id="51" dur="500" fill="hold"/>
                                            <p:tgtEl>
                                              <p:spTgt spid="64"/>
                                            </p:tgtEl>
                                            <p:attrNameLst>
                                              <p:attrName>ppt_x</p:attrName>
                                            </p:attrNameLst>
                                          </p:cBhvr>
                                          <p:tavLst>
                                            <p:tav tm="0">
                                              <p:val>
                                                <p:strVal val="#ppt_x"/>
                                              </p:val>
                                            </p:tav>
                                            <p:tav tm="100000">
                                              <p:val>
                                                <p:strVal val="#ppt_x"/>
                                              </p:val>
                                            </p:tav>
                                          </p:tavLst>
                                        </p:anim>
                                        <p:anim calcmode="lin" valueType="num">
                                          <p:cBhvr additive="base">
                                            <p:cTn id="52"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5"/>
                                            </p:tgtEl>
                                            <p:attrNameLst>
                                              <p:attrName>style.visibility</p:attrName>
                                            </p:attrNameLst>
                                          </p:cBhvr>
                                          <p:to>
                                            <p:strVal val="visible"/>
                                          </p:to>
                                        </p:set>
                                        <p:anim calcmode="lin" valueType="num">
                                          <p:cBhvr additive="base">
                                            <p:cTn id="57" dur="500" fill="hold"/>
                                            <p:tgtEl>
                                              <p:spTgt spid="65"/>
                                            </p:tgtEl>
                                            <p:attrNameLst>
                                              <p:attrName>ppt_x</p:attrName>
                                            </p:attrNameLst>
                                          </p:cBhvr>
                                          <p:tavLst>
                                            <p:tav tm="0">
                                              <p:val>
                                                <p:strVal val="#ppt_x"/>
                                              </p:val>
                                            </p:tav>
                                            <p:tav tm="100000">
                                              <p:val>
                                                <p:strVal val="#ppt_x"/>
                                              </p:val>
                                            </p:tav>
                                          </p:tavLst>
                                        </p:anim>
                                        <p:anim calcmode="lin" valueType="num">
                                          <p:cBhvr additive="base">
                                            <p:cTn id="5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66"/>
                                            </p:tgtEl>
                                            <p:attrNameLst>
                                              <p:attrName>style.visibility</p:attrName>
                                            </p:attrNameLst>
                                          </p:cBhvr>
                                          <p:to>
                                            <p:strVal val="visible"/>
                                          </p:to>
                                        </p:set>
                                        <p:anim calcmode="lin" valueType="num">
                                          <p:cBhvr additive="base">
                                            <p:cTn id="63" dur="500" fill="hold"/>
                                            <p:tgtEl>
                                              <p:spTgt spid="66"/>
                                            </p:tgtEl>
                                            <p:attrNameLst>
                                              <p:attrName>ppt_x</p:attrName>
                                            </p:attrNameLst>
                                          </p:cBhvr>
                                          <p:tavLst>
                                            <p:tav tm="0">
                                              <p:val>
                                                <p:strVal val="#ppt_x"/>
                                              </p:val>
                                            </p:tav>
                                            <p:tav tm="100000">
                                              <p:val>
                                                <p:strVal val="#ppt_x"/>
                                              </p:val>
                                            </p:tav>
                                          </p:tavLst>
                                        </p:anim>
                                        <p:anim calcmode="lin" valueType="num">
                                          <p:cBhvr additive="base">
                                            <p:cTn id="64"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67"/>
                                            </p:tgtEl>
                                            <p:attrNameLst>
                                              <p:attrName>style.visibility</p:attrName>
                                            </p:attrNameLst>
                                          </p:cBhvr>
                                          <p:to>
                                            <p:strVal val="visible"/>
                                          </p:to>
                                        </p:set>
                                        <p:anim calcmode="lin" valueType="num">
                                          <p:cBhvr additive="base">
                                            <p:cTn id="69" dur="500" fill="hold"/>
                                            <p:tgtEl>
                                              <p:spTgt spid="67"/>
                                            </p:tgtEl>
                                            <p:attrNameLst>
                                              <p:attrName>ppt_x</p:attrName>
                                            </p:attrNameLst>
                                          </p:cBhvr>
                                          <p:tavLst>
                                            <p:tav tm="0">
                                              <p:val>
                                                <p:strVal val="#ppt_x"/>
                                              </p:val>
                                            </p:tav>
                                            <p:tav tm="100000">
                                              <p:val>
                                                <p:strVal val="#ppt_x"/>
                                              </p:val>
                                            </p:tav>
                                          </p:tavLst>
                                        </p:anim>
                                        <p:anim calcmode="lin" valueType="num">
                                          <p:cBhvr additive="base">
                                            <p:cTn id="70"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36" grpId="0" animBg="1"/>
          <p:bldP spid="58" grpId="0"/>
          <p:bldP spid="59" grpId="0"/>
          <p:bldP spid="60" grpId="0"/>
          <p:bldP spid="62" grpId="0"/>
          <p:bldP spid="64" grpId="0"/>
          <p:bldP spid="65" grpId="0"/>
          <p:bldP spid="66" grpId="0"/>
          <p:bldP spid="67" grpId="0"/>
        </p:bldLst>
      </p:timing>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txBox="1">
            <a:spLocks noGrp="1"/>
          </p:cNvSpPr>
          <p:nvPr>
            <p:ph type="ctrTitle"/>
          </p:nvPr>
        </p:nvSpPr>
        <p:spPr>
          <a:xfrm>
            <a:off x="5029171" y="2529721"/>
            <a:ext cx="5508200" cy="1798558"/>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rgbClr val="163260"/>
              </a:buClr>
              <a:buSzPts val="4400"/>
              <a:buFont typeface="Open Sans"/>
              <a:buNone/>
            </a:pPr>
            <a:r>
              <a:rPr lang="en-US" sz="4800" dirty="0"/>
              <a:t>Basel I – RWA</a:t>
            </a:r>
            <a:endParaRPr lang="en-GB" sz="3200" dirty="0"/>
          </a:p>
        </p:txBody>
      </p:sp>
    </p:spTree>
    <p:extLst>
      <p:ext uri="{BB962C8B-B14F-4D97-AF65-F5344CB8AC3E}">
        <p14:creationId xmlns:p14="http://schemas.microsoft.com/office/powerpoint/2010/main" val="46549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4FCAD7E-AC60-3AC2-DE3C-F213D9BD110F}"/>
              </a:ext>
            </a:extLst>
          </p:cNvPr>
          <p:cNvGrpSpPr/>
          <p:nvPr/>
        </p:nvGrpSpPr>
        <p:grpSpPr>
          <a:xfrm>
            <a:off x="6804659" y="1074420"/>
            <a:ext cx="2530650" cy="952774"/>
            <a:chOff x="6804659" y="1196340"/>
            <a:chExt cx="2530650" cy="952774"/>
          </a:xfrm>
        </p:grpSpPr>
        <p:sp>
          <p:nvSpPr>
            <p:cNvPr id="9" name="Rectangle: Top Corners Rounded 8">
              <a:extLst>
                <a:ext uri="{FF2B5EF4-FFF2-40B4-BE49-F238E27FC236}">
                  <a16:creationId xmlns:a16="http://schemas.microsoft.com/office/drawing/2014/main" id="{32FCEAEB-7D64-9C51-FFE7-19D4EB90E636}"/>
                </a:ext>
              </a:extLst>
            </p:cNvPr>
            <p:cNvSpPr/>
            <p:nvPr/>
          </p:nvSpPr>
          <p:spPr>
            <a:xfrm rot="5400000">
              <a:off x="7593597" y="407402"/>
              <a:ext cx="952774" cy="2530650"/>
            </a:xfrm>
            <a:prstGeom prst="round2SameRect">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2DB8F4AD-DA1D-3FDD-B0E9-9374A807506C}"/>
                </a:ext>
              </a:extLst>
            </p:cNvPr>
            <p:cNvSpPr txBox="1"/>
            <p:nvPr/>
          </p:nvSpPr>
          <p:spPr>
            <a:xfrm>
              <a:off x="6973109" y="1349561"/>
              <a:ext cx="2362200" cy="646331"/>
            </a:xfrm>
            <a:prstGeom prst="rect">
              <a:avLst/>
            </a:prstGeom>
            <a:noFill/>
          </p:spPr>
          <p:txBody>
            <a:bodyPr wrap="square" rtlCol="0">
              <a:spAutoFit/>
            </a:bodyPr>
            <a:lstStyle/>
            <a:p>
              <a:pPr algn="ctr"/>
              <a:r>
                <a:rPr lang="en-US" sz="3600" b="1" dirty="0">
                  <a:solidFill>
                    <a:schemeClr val="accent2">
                      <a:lumMod val="50000"/>
                    </a:schemeClr>
                  </a:solidFill>
                  <a:latin typeface="Poppins" panose="00000500000000000000" pitchFamily="2" charset="0"/>
                  <a:cs typeface="Poppins" panose="00000500000000000000" pitchFamily="2" charset="0"/>
                </a:rPr>
                <a:t>1988</a:t>
              </a:r>
              <a:endParaRPr lang="en-GB" sz="2000" b="1" dirty="0">
                <a:solidFill>
                  <a:schemeClr val="accent2">
                    <a:lumMod val="50000"/>
                  </a:schemeClr>
                </a:solidFill>
                <a:latin typeface="Poppins" panose="00000500000000000000" pitchFamily="2" charset="0"/>
                <a:cs typeface="Poppins" panose="00000500000000000000" pitchFamily="2" charset="0"/>
              </a:endParaRPr>
            </a:p>
          </p:txBody>
        </p:sp>
      </p:grpSp>
      <p:grpSp>
        <p:nvGrpSpPr>
          <p:cNvPr id="10" name="Group 9">
            <a:extLst>
              <a:ext uri="{FF2B5EF4-FFF2-40B4-BE49-F238E27FC236}">
                <a16:creationId xmlns:a16="http://schemas.microsoft.com/office/drawing/2014/main" id="{B4084F07-1096-2966-87E6-4A55114C9635}"/>
              </a:ext>
            </a:extLst>
          </p:cNvPr>
          <p:cNvGrpSpPr/>
          <p:nvPr/>
        </p:nvGrpSpPr>
        <p:grpSpPr>
          <a:xfrm>
            <a:off x="2856690" y="1074420"/>
            <a:ext cx="2530650" cy="952774"/>
            <a:chOff x="2856690" y="1196340"/>
            <a:chExt cx="2530650" cy="952774"/>
          </a:xfrm>
        </p:grpSpPr>
        <p:sp>
          <p:nvSpPr>
            <p:cNvPr id="7" name="Rectangle: Top Corners Rounded 6">
              <a:extLst>
                <a:ext uri="{FF2B5EF4-FFF2-40B4-BE49-F238E27FC236}">
                  <a16:creationId xmlns:a16="http://schemas.microsoft.com/office/drawing/2014/main" id="{5A1E2BFD-5810-B364-0B34-03EF1491549F}"/>
                </a:ext>
              </a:extLst>
            </p:cNvPr>
            <p:cNvSpPr/>
            <p:nvPr/>
          </p:nvSpPr>
          <p:spPr>
            <a:xfrm rot="16200000">
              <a:off x="3645628" y="407402"/>
              <a:ext cx="952774" cy="2530650"/>
            </a:xfrm>
            <a:prstGeom prst="round2SameRect">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78CF2973-F37B-79DA-CBD0-7BC6B6F577EB}"/>
                </a:ext>
              </a:extLst>
            </p:cNvPr>
            <p:cNvSpPr txBox="1"/>
            <p:nvPr/>
          </p:nvSpPr>
          <p:spPr>
            <a:xfrm>
              <a:off x="2856690" y="1349561"/>
              <a:ext cx="2383241" cy="646331"/>
            </a:xfrm>
            <a:prstGeom prst="rect">
              <a:avLst/>
            </a:prstGeom>
            <a:noFill/>
          </p:spPr>
          <p:txBody>
            <a:bodyPr wrap="square" rtlCol="0">
              <a:spAutoFit/>
            </a:bodyPr>
            <a:lstStyle/>
            <a:p>
              <a:pPr algn="ctr"/>
              <a:r>
                <a:rPr lang="en-GB" sz="3600" dirty="0">
                  <a:solidFill>
                    <a:schemeClr val="accent2">
                      <a:lumMod val="50000"/>
                    </a:schemeClr>
                  </a:solidFill>
                  <a:latin typeface="+mj-lt"/>
                </a:rPr>
                <a:t>Basel I</a:t>
              </a:r>
              <a:endParaRPr lang="en-US" sz="3600" dirty="0">
                <a:solidFill>
                  <a:schemeClr val="accent2">
                    <a:lumMod val="50000"/>
                  </a:schemeClr>
                </a:solidFill>
                <a:latin typeface="+mj-lt"/>
              </a:endParaRPr>
            </a:p>
          </p:txBody>
        </p:sp>
      </p:grpSp>
      <p:grpSp>
        <p:nvGrpSpPr>
          <p:cNvPr id="2" name="Group 1">
            <a:extLst>
              <a:ext uri="{FF2B5EF4-FFF2-40B4-BE49-F238E27FC236}">
                <a16:creationId xmlns:a16="http://schemas.microsoft.com/office/drawing/2014/main" id="{C0661902-5436-6279-780E-FCF2C191D43C}"/>
              </a:ext>
            </a:extLst>
          </p:cNvPr>
          <p:cNvGrpSpPr/>
          <p:nvPr/>
        </p:nvGrpSpPr>
        <p:grpSpPr>
          <a:xfrm>
            <a:off x="5218890" y="725546"/>
            <a:ext cx="1754219" cy="1754219"/>
            <a:chOff x="5512403" y="712088"/>
            <a:chExt cx="1162159" cy="1162159"/>
          </a:xfrm>
        </p:grpSpPr>
        <p:sp>
          <p:nvSpPr>
            <p:cNvPr id="3" name="Oval 2">
              <a:extLst>
                <a:ext uri="{FF2B5EF4-FFF2-40B4-BE49-F238E27FC236}">
                  <a16:creationId xmlns:a16="http://schemas.microsoft.com/office/drawing/2014/main" id="{7D3F3B44-F63C-3473-1E2C-2469AB93713B}"/>
                </a:ext>
              </a:extLst>
            </p:cNvPr>
            <p:cNvSpPr/>
            <p:nvPr/>
          </p:nvSpPr>
          <p:spPr>
            <a:xfrm>
              <a:off x="5512403" y="712088"/>
              <a:ext cx="1162159" cy="1162159"/>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 name="Graphic 3">
              <a:extLst>
                <a:ext uri="{FF2B5EF4-FFF2-40B4-BE49-F238E27FC236}">
                  <a16:creationId xmlns:a16="http://schemas.microsoft.com/office/drawing/2014/main" id="{D2932AB6-F80D-B67A-D5F4-055AE8E5EF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3755" y="852999"/>
              <a:ext cx="811639" cy="811639"/>
            </a:xfrm>
            <a:prstGeom prst="rect">
              <a:avLst/>
            </a:prstGeom>
          </p:spPr>
        </p:pic>
      </p:grpSp>
      <p:sp>
        <p:nvSpPr>
          <p:cNvPr id="6" name="Arrow: Down 5">
            <a:extLst>
              <a:ext uri="{FF2B5EF4-FFF2-40B4-BE49-F238E27FC236}">
                <a16:creationId xmlns:a16="http://schemas.microsoft.com/office/drawing/2014/main" id="{9241D3C5-8314-36FA-219A-19AC160D19F0}"/>
              </a:ext>
            </a:extLst>
          </p:cNvPr>
          <p:cNvSpPr/>
          <p:nvPr/>
        </p:nvSpPr>
        <p:spPr>
          <a:xfrm rot="10800000">
            <a:off x="5682340" y="2560320"/>
            <a:ext cx="827315" cy="1298303"/>
          </a:xfrm>
          <a:prstGeom prst="downArrow">
            <a:avLst/>
          </a:prstGeom>
          <a:gradFill>
            <a:gsLst>
              <a:gs pos="0">
                <a:schemeClr val="accent2">
                  <a:alpha val="0"/>
                </a:schemeClr>
              </a:gs>
              <a:gs pos="100000">
                <a:schemeClr val="accent2"/>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20" name="Graphic 19">
            <a:extLst>
              <a:ext uri="{FF2B5EF4-FFF2-40B4-BE49-F238E27FC236}">
                <a16:creationId xmlns:a16="http://schemas.microsoft.com/office/drawing/2014/main" id="{54D10699-0011-C059-C312-C5333F5818E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86616" y="3780450"/>
            <a:ext cx="1218763" cy="1218763"/>
          </a:xfrm>
          <a:prstGeom prst="rect">
            <a:avLst/>
          </a:prstGeom>
        </p:spPr>
      </p:pic>
      <p:sp>
        <p:nvSpPr>
          <p:cNvPr id="21" name="TextBox 20">
            <a:extLst>
              <a:ext uri="{FF2B5EF4-FFF2-40B4-BE49-F238E27FC236}">
                <a16:creationId xmlns:a16="http://schemas.microsoft.com/office/drawing/2014/main" id="{3581C1D7-A48A-D88A-D497-0BAF1C04C77F}"/>
              </a:ext>
            </a:extLst>
          </p:cNvPr>
          <p:cNvSpPr txBox="1"/>
          <p:nvPr/>
        </p:nvSpPr>
        <p:spPr>
          <a:xfrm>
            <a:off x="961806" y="5124909"/>
            <a:ext cx="10268388" cy="523220"/>
          </a:xfrm>
          <a:prstGeom prst="rect">
            <a:avLst/>
          </a:prstGeom>
          <a:noFill/>
        </p:spPr>
        <p:txBody>
          <a:bodyPr wrap="square" rtlCol="0">
            <a:spAutoFit/>
          </a:bodyPr>
          <a:lstStyle/>
          <a:p>
            <a:pPr algn="ctr"/>
            <a:r>
              <a:rPr lang="en-GB" sz="2800" dirty="0">
                <a:solidFill>
                  <a:schemeClr val="accent2">
                    <a:lumMod val="50000"/>
                  </a:schemeClr>
                </a:solidFill>
                <a:latin typeface="+mj-lt"/>
                <a:ea typeface="Open Sans" panose="020B0606030504020204" pitchFamily="34" charset="0"/>
                <a:cs typeface="Poppins" panose="00000500000000000000" pitchFamily="2" charset="0"/>
              </a:rPr>
              <a:t>Basel Committee on Banking Supervision (</a:t>
            </a:r>
            <a:r>
              <a:rPr lang="en-US" sz="2800" b="1" dirty="0">
                <a:solidFill>
                  <a:schemeClr val="accent2">
                    <a:lumMod val="50000"/>
                  </a:schemeClr>
                </a:solidFill>
                <a:latin typeface="+mj-lt"/>
                <a:cs typeface="Poppins" panose="00000500000000000000" pitchFamily="2" charset="0"/>
              </a:rPr>
              <a:t>BCBS)</a:t>
            </a:r>
            <a:endParaRPr lang="en-GB" sz="1600" b="1" dirty="0">
              <a:solidFill>
                <a:schemeClr val="accent2">
                  <a:lumMod val="50000"/>
                </a:schemeClr>
              </a:solidFill>
              <a:latin typeface="+mj-lt"/>
              <a:cs typeface="Poppins" panose="00000500000000000000" pitchFamily="2" charset="0"/>
            </a:endParaRPr>
          </a:p>
        </p:txBody>
      </p:sp>
      <p:sp>
        <p:nvSpPr>
          <p:cNvPr id="23" name="Freeform: Shape 22">
            <a:extLst>
              <a:ext uri="{FF2B5EF4-FFF2-40B4-BE49-F238E27FC236}">
                <a16:creationId xmlns:a16="http://schemas.microsoft.com/office/drawing/2014/main" id="{A93070AA-501C-E2E0-8AF9-3BDFF3E26F5E}"/>
              </a:ext>
            </a:extLst>
          </p:cNvPr>
          <p:cNvSpPr/>
          <p:nvPr/>
        </p:nvSpPr>
        <p:spPr>
          <a:xfrm>
            <a:off x="6017415" y="2996684"/>
            <a:ext cx="334756" cy="333970"/>
          </a:xfrm>
          <a:custGeom>
            <a:avLst/>
            <a:gdLst>
              <a:gd name="connsiteX0" fmla="*/ 167378 w 334756"/>
              <a:gd name="connsiteY0" fmla="*/ 226314 h 333970"/>
              <a:gd name="connsiteX1" fmla="*/ 108442 w 334756"/>
              <a:gd name="connsiteY1" fmla="*/ 167378 h 333970"/>
              <a:gd name="connsiteX2" fmla="*/ 167378 w 334756"/>
              <a:gd name="connsiteY2" fmla="*/ 108442 h 333970"/>
              <a:gd name="connsiteX3" fmla="*/ 226314 w 334756"/>
              <a:gd name="connsiteY3" fmla="*/ 167378 h 333970"/>
              <a:gd name="connsiteX4" fmla="*/ 167378 w 334756"/>
              <a:gd name="connsiteY4" fmla="*/ 226314 h 333970"/>
              <a:gd name="connsiteX5" fmla="*/ 300180 w 334756"/>
              <a:gd name="connsiteY5" fmla="*/ 130445 h 333970"/>
              <a:gd name="connsiteX6" fmla="*/ 287607 w 334756"/>
              <a:gd name="connsiteY6" fmla="*/ 99798 h 333970"/>
              <a:gd name="connsiteX7" fmla="*/ 300180 w 334756"/>
              <a:gd name="connsiteY7" fmla="*/ 62865 h 333970"/>
              <a:gd name="connsiteX8" fmla="*/ 271891 w 334756"/>
              <a:gd name="connsiteY8" fmla="*/ 34576 h 333970"/>
              <a:gd name="connsiteX9" fmla="*/ 234958 w 334756"/>
              <a:gd name="connsiteY9" fmla="*/ 47149 h 333970"/>
              <a:gd name="connsiteX10" fmla="*/ 204311 w 334756"/>
              <a:gd name="connsiteY10" fmla="*/ 34576 h 333970"/>
              <a:gd name="connsiteX11" fmla="*/ 187023 w 334756"/>
              <a:gd name="connsiteY11" fmla="*/ 0 h 333970"/>
              <a:gd name="connsiteX12" fmla="*/ 147733 w 334756"/>
              <a:gd name="connsiteY12" fmla="*/ 0 h 333970"/>
              <a:gd name="connsiteX13" fmla="*/ 130445 w 334756"/>
              <a:gd name="connsiteY13" fmla="*/ 34576 h 333970"/>
              <a:gd name="connsiteX14" fmla="*/ 99798 w 334756"/>
              <a:gd name="connsiteY14" fmla="*/ 47149 h 333970"/>
              <a:gd name="connsiteX15" fmla="*/ 62865 w 334756"/>
              <a:gd name="connsiteY15" fmla="*/ 34576 h 333970"/>
              <a:gd name="connsiteX16" fmla="*/ 34576 w 334756"/>
              <a:gd name="connsiteY16" fmla="*/ 62865 h 333970"/>
              <a:gd name="connsiteX17" fmla="*/ 47149 w 334756"/>
              <a:gd name="connsiteY17" fmla="*/ 99798 h 333970"/>
              <a:gd name="connsiteX18" fmla="*/ 34576 w 334756"/>
              <a:gd name="connsiteY18" fmla="*/ 130445 h 333970"/>
              <a:gd name="connsiteX19" fmla="*/ 0 w 334756"/>
              <a:gd name="connsiteY19" fmla="*/ 147733 h 333970"/>
              <a:gd name="connsiteX20" fmla="*/ 0 w 334756"/>
              <a:gd name="connsiteY20" fmla="*/ 187023 h 333970"/>
              <a:gd name="connsiteX21" fmla="*/ 34576 w 334756"/>
              <a:gd name="connsiteY21" fmla="*/ 204311 h 333970"/>
              <a:gd name="connsiteX22" fmla="*/ 47149 w 334756"/>
              <a:gd name="connsiteY22" fmla="*/ 234958 h 333970"/>
              <a:gd name="connsiteX23" fmla="*/ 34576 w 334756"/>
              <a:gd name="connsiteY23" fmla="*/ 271891 h 333970"/>
              <a:gd name="connsiteX24" fmla="*/ 62079 w 334756"/>
              <a:gd name="connsiteY24" fmla="*/ 299395 h 333970"/>
              <a:gd name="connsiteX25" fmla="*/ 99012 w 334756"/>
              <a:gd name="connsiteY25" fmla="*/ 286822 h 333970"/>
              <a:gd name="connsiteX26" fmla="*/ 129659 w 334756"/>
              <a:gd name="connsiteY26" fmla="*/ 299395 h 333970"/>
              <a:gd name="connsiteX27" fmla="*/ 146947 w 334756"/>
              <a:gd name="connsiteY27" fmla="*/ 333970 h 333970"/>
              <a:gd name="connsiteX28" fmla="*/ 186238 w 334756"/>
              <a:gd name="connsiteY28" fmla="*/ 333970 h 333970"/>
              <a:gd name="connsiteX29" fmla="*/ 203525 w 334756"/>
              <a:gd name="connsiteY29" fmla="*/ 299395 h 333970"/>
              <a:gd name="connsiteX30" fmla="*/ 234172 w 334756"/>
              <a:gd name="connsiteY30" fmla="*/ 286822 h 333970"/>
              <a:gd name="connsiteX31" fmla="*/ 271105 w 334756"/>
              <a:gd name="connsiteY31" fmla="*/ 299395 h 333970"/>
              <a:gd name="connsiteX32" fmla="*/ 299395 w 334756"/>
              <a:gd name="connsiteY32" fmla="*/ 271891 h 333970"/>
              <a:gd name="connsiteX33" fmla="*/ 286822 w 334756"/>
              <a:gd name="connsiteY33" fmla="*/ 234958 h 333970"/>
              <a:gd name="connsiteX34" fmla="*/ 300180 w 334756"/>
              <a:gd name="connsiteY34" fmla="*/ 204311 h 333970"/>
              <a:gd name="connsiteX35" fmla="*/ 334756 w 334756"/>
              <a:gd name="connsiteY35" fmla="*/ 187023 h 333970"/>
              <a:gd name="connsiteX36" fmla="*/ 334756 w 334756"/>
              <a:gd name="connsiteY36" fmla="*/ 147733 h 333970"/>
              <a:gd name="connsiteX37" fmla="*/ 300180 w 334756"/>
              <a:gd name="connsiteY37" fmla="*/ 130445 h 33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334756" h="333970">
                <a:moveTo>
                  <a:pt x="167378" y="226314"/>
                </a:moveTo>
                <a:cubicBezTo>
                  <a:pt x="134374" y="226314"/>
                  <a:pt x="108442" y="199596"/>
                  <a:pt x="108442" y="167378"/>
                </a:cubicBezTo>
                <a:cubicBezTo>
                  <a:pt x="108442" y="135160"/>
                  <a:pt x="135160" y="108442"/>
                  <a:pt x="167378" y="108442"/>
                </a:cubicBezTo>
                <a:cubicBezTo>
                  <a:pt x="200382" y="108442"/>
                  <a:pt x="226314" y="135160"/>
                  <a:pt x="226314" y="167378"/>
                </a:cubicBezTo>
                <a:cubicBezTo>
                  <a:pt x="226314" y="199596"/>
                  <a:pt x="199596" y="226314"/>
                  <a:pt x="167378" y="226314"/>
                </a:cubicBezTo>
                <a:close/>
                <a:moveTo>
                  <a:pt x="300180" y="130445"/>
                </a:moveTo>
                <a:cubicBezTo>
                  <a:pt x="297037" y="119444"/>
                  <a:pt x="293108" y="109228"/>
                  <a:pt x="287607" y="99798"/>
                </a:cubicBezTo>
                <a:lnTo>
                  <a:pt x="300180" y="62865"/>
                </a:lnTo>
                <a:lnTo>
                  <a:pt x="271891" y="34576"/>
                </a:lnTo>
                <a:lnTo>
                  <a:pt x="234958" y="47149"/>
                </a:lnTo>
                <a:cubicBezTo>
                  <a:pt x="225528" y="41648"/>
                  <a:pt x="215313" y="37719"/>
                  <a:pt x="204311" y="34576"/>
                </a:cubicBezTo>
                <a:lnTo>
                  <a:pt x="187023" y="0"/>
                </a:lnTo>
                <a:lnTo>
                  <a:pt x="147733" y="0"/>
                </a:lnTo>
                <a:lnTo>
                  <a:pt x="130445" y="34576"/>
                </a:lnTo>
                <a:cubicBezTo>
                  <a:pt x="119444" y="37719"/>
                  <a:pt x="109228" y="41648"/>
                  <a:pt x="99798" y="47149"/>
                </a:cubicBezTo>
                <a:lnTo>
                  <a:pt x="62865" y="34576"/>
                </a:lnTo>
                <a:lnTo>
                  <a:pt x="34576" y="62865"/>
                </a:lnTo>
                <a:lnTo>
                  <a:pt x="47149" y="99798"/>
                </a:lnTo>
                <a:cubicBezTo>
                  <a:pt x="41648" y="109228"/>
                  <a:pt x="37719" y="119444"/>
                  <a:pt x="34576" y="130445"/>
                </a:cubicBezTo>
                <a:lnTo>
                  <a:pt x="0" y="147733"/>
                </a:lnTo>
                <a:lnTo>
                  <a:pt x="0" y="187023"/>
                </a:lnTo>
                <a:lnTo>
                  <a:pt x="34576" y="204311"/>
                </a:lnTo>
                <a:cubicBezTo>
                  <a:pt x="37719" y="215313"/>
                  <a:pt x="41648" y="225528"/>
                  <a:pt x="47149" y="234958"/>
                </a:cubicBezTo>
                <a:lnTo>
                  <a:pt x="34576" y="271891"/>
                </a:lnTo>
                <a:lnTo>
                  <a:pt x="62079" y="299395"/>
                </a:lnTo>
                <a:lnTo>
                  <a:pt x="99012" y="286822"/>
                </a:lnTo>
                <a:cubicBezTo>
                  <a:pt x="108442" y="292322"/>
                  <a:pt x="118658" y="296251"/>
                  <a:pt x="129659" y="299395"/>
                </a:cubicBezTo>
                <a:lnTo>
                  <a:pt x="146947" y="333970"/>
                </a:lnTo>
                <a:lnTo>
                  <a:pt x="186238" y="333970"/>
                </a:lnTo>
                <a:lnTo>
                  <a:pt x="203525" y="299395"/>
                </a:lnTo>
                <a:cubicBezTo>
                  <a:pt x="214527" y="296251"/>
                  <a:pt x="224742" y="292322"/>
                  <a:pt x="234172" y="286822"/>
                </a:cubicBezTo>
                <a:lnTo>
                  <a:pt x="271105" y="299395"/>
                </a:lnTo>
                <a:lnTo>
                  <a:pt x="299395" y="271891"/>
                </a:lnTo>
                <a:lnTo>
                  <a:pt x="286822" y="234958"/>
                </a:lnTo>
                <a:cubicBezTo>
                  <a:pt x="292322" y="225528"/>
                  <a:pt x="297037" y="214527"/>
                  <a:pt x="300180" y="204311"/>
                </a:cubicBezTo>
                <a:lnTo>
                  <a:pt x="334756" y="187023"/>
                </a:lnTo>
                <a:lnTo>
                  <a:pt x="334756" y="147733"/>
                </a:lnTo>
                <a:lnTo>
                  <a:pt x="300180" y="130445"/>
                </a:lnTo>
                <a:close/>
              </a:path>
            </a:pathLst>
          </a:custGeom>
          <a:solidFill>
            <a:schemeClr val="accent2">
              <a:lumMod val="50000"/>
            </a:schemeClr>
          </a:solidFill>
          <a:ln w="7838" cap="flat">
            <a:noFill/>
            <a:prstDash val="solid"/>
            <a:miter/>
          </a:ln>
        </p:spPr>
        <p:txBody>
          <a:bodyPr rtlCol="0" anchor="ctr"/>
          <a:lstStyle/>
          <a:p>
            <a:endParaRPr lang="en-US" dirty="0"/>
          </a:p>
        </p:txBody>
      </p:sp>
      <p:sp>
        <p:nvSpPr>
          <p:cNvPr id="24" name="Freeform: Shape 23">
            <a:extLst>
              <a:ext uri="{FF2B5EF4-FFF2-40B4-BE49-F238E27FC236}">
                <a16:creationId xmlns:a16="http://schemas.microsoft.com/office/drawing/2014/main" id="{A256034F-5B71-7DCC-E858-AB704DA5E008}"/>
              </a:ext>
            </a:extLst>
          </p:cNvPr>
          <p:cNvSpPr/>
          <p:nvPr/>
        </p:nvSpPr>
        <p:spPr>
          <a:xfrm>
            <a:off x="5839822" y="3282719"/>
            <a:ext cx="334756" cy="333970"/>
          </a:xfrm>
          <a:custGeom>
            <a:avLst/>
            <a:gdLst>
              <a:gd name="connsiteX0" fmla="*/ 167378 w 334756"/>
              <a:gd name="connsiteY0" fmla="*/ 226314 h 333970"/>
              <a:gd name="connsiteX1" fmla="*/ 108442 w 334756"/>
              <a:gd name="connsiteY1" fmla="*/ 167378 h 333970"/>
              <a:gd name="connsiteX2" fmla="*/ 167378 w 334756"/>
              <a:gd name="connsiteY2" fmla="*/ 108442 h 333970"/>
              <a:gd name="connsiteX3" fmla="*/ 226314 w 334756"/>
              <a:gd name="connsiteY3" fmla="*/ 167378 h 333970"/>
              <a:gd name="connsiteX4" fmla="*/ 167378 w 334756"/>
              <a:gd name="connsiteY4" fmla="*/ 226314 h 333970"/>
              <a:gd name="connsiteX5" fmla="*/ 167378 w 334756"/>
              <a:gd name="connsiteY5" fmla="*/ 226314 h 333970"/>
              <a:gd name="connsiteX6" fmla="*/ 287607 w 334756"/>
              <a:gd name="connsiteY6" fmla="*/ 99798 h 333970"/>
              <a:gd name="connsiteX7" fmla="*/ 300180 w 334756"/>
              <a:gd name="connsiteY7" fmla="*/ 62865 h 333970"/>
              <a:gd name="connsiteX8" fmla="*/ 271891 w 334756"/>
              <a:gd name="connsiteY8" fmla="*/ 34576 h 333970"/>
              <a:gd name="connsiteX9" fmla="*/ 234958 w 334756"/>
              <a:gd name="connsiteY9" fmla="*/ 47149 h 333970"/>
              <a:gd name="connsiteX10" fmla="*/ 204311 w 334756"/>
              <a:gd name="connsiteY10" fmla="*/ 34576 h 333970"/>
              <a:gd name="connsiteX11" fmla="*/ 187023 w 334756"/>
              <a:gd name="connsiteY11" fmla="*/ 0 h 333970"/>
              <a:gd name="connsiteX12" fmla="*/ 147733 w 334756"/>
              <a:gd name="connsiteY12" fmla="*/ 0 h 333970"/>
              <a:gd name="connsiteX13" fmla="*/ 130445 w 334756"/>
              <a:gd name="connsiteY13" fmla="*/ 34576 h 333970"/>
              <a:gd name="connsiteX14" fmla="*/ 99798 w 334756"/>
              <a:gd name="connsiteY14" fmla="*/ 47149 h 333970"/>
              <a:gd name="connsiteX15" fmla="*/ 62865 w 334756"/>
              <a:gd name="connsiteY15" fmla="*/ 34576 h 333970"/>
              <a:gd name="connsiteX16" fmla="*/ 35362 w 334756"/>
              <a:gd name="connsiteY16" fmla="*/ 62079 h 333970"/>
              <a:gd name="connsiteX17" fmla="*/ 47149 w 334756"/>
              <a:gd name="connsiteY17" fmla="*/ 99012 h 333970"/>
              <a:gd name="connsiteX18" fmla="*/ 34576 w 334756"/>
              <a:gd name="connsiteY18" fmla="*/ 129659 h 333970"/>
              <a:gd name="connsiteX19" fmla="*/ 0 w 334756"/>
              <a:gd name="connsiteY19" fmla="*/ 146947 h 333970"/>
              <a:gd name="connsiteX20" fmla="*/ 0 w 334756"/>
              <a:gd name="connsiteY20" fmla="*/ 186238 h 333970"/>
              <a:gd name="connsiteX21" fmla="*/ 34576 w 334756"/>
              <a:gd name="connsiteY21" fmla="*/ 203525 h 333970"/>
              <a:gd name="connsiteX22" fmla="*/ 47149 w 334756"/>
              <a:gd name="connsiteY22" fmla="*/ 234172 h 333970"/>
              <a:gd name="connsiteX23" fmla="*/ 35362 w 334756"/>
              <a:gd name="connsiteY23" fmla="*/ 271105 h 333970"/>
              <a:gd name="connsiteX24" fmla="*/ 62865 w 334756"/>
              <a:gd name="connsiteY24" fmla="*/ 298609 h 333970"/>
              <a:gd name="connsiteX25" fmla="*/ 99798 w 334756"/>
              <a:gd name="connsiteY25" fmla="*/ 286822 h 333970"/>
              <a:gd name="connsiteX26" fmla="*/ 130445 w 334756"/>
              <a:gd name="connsiteY26" fmla="*/ 299395 h 333970"/>
              <a:gd name="connsiteX27" fmla="*/ 147733 w 334756"/>
              <a:gd name="connsiteY27" fmla="*/ 333970 h 333970"/>
              <a:gd name="connsiteX28" fmla="*/ 187023 w 334756"/>
              <a:gd name="connsiteY28" fmla="*/ 333970 h 333970"/>
              <a:gd name="connsiteX29" fmla="*/ 204311 w 334756"/>
              <a:gd name="connsiteY29" fmla="*/ 299395 h 333970"/>
              <a:gd name="connsiteX30" fmla="*/ 234958 w 334756"/>
              <a:gd name="connsiteY30" fmla="*/ 286822 h 333970"/>
              <a:gd name="connsiteX31" fmla="*/ 271891 w 334756"/>
              <a:gd name="connsiteY31" fmla="*/ 299395 h 333970"/>
              <a:gd name="connsiteX32" fmla="*/ 299395 w 334756"/>
              <a:gd name="connsiteY32" fmla="*/ 271105 h 333970"/>
              <a:gd name="connsiteX33" fmla="*/ 287607 w 334756"/>
              <a:gd name="connsiteY33" fmla="*/ 234958 h 333970"/>
              <a:gd name="connsiteX34" fmla="*/ 300180 w 334756"/>
              <a:gd name="connsiteY34" fmla="*/ 204311 h 333970"/>
              <a:gd name="connsiteX35" fmla="*/ 334756 w 334756"/>
              <a:gd name="connsiteY35" fmla="*/ 187023 h 333970"/>
              <a:gd name="connsiteX36" fmla="*/ 334756 w 334756"/>
              <a:gd name="connsiteY36" fmla="*/ 147733 h 333970"/>
              <a:gd name="connsiteX37" fmla="*/ 300180 w 334756"/>
              <a:gd name="connsiteY37" fmla="*/ 130445 h 333970"/>
              <a:gd name="connsiteX38" fmla="*/ 287607 w 334756"/>
              <a:gd name="connsiteY38" fmla="*/ 99798 h 333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34756" h="333970">
                <a:moveTo>
                  <a:pt x="167378" y="226314"/>
                </a:moveTo>
                <a:cubicBezTo>
                  <a:pt x="134374" y="226314"/>
                  <a:pt x="108442" y="199596"/>
                  <a:pt x="108442" y="167378"/>
                </a:cubicBezTo>
                <a:cubicBezTo>
                  <a:pt x="108442" y="134374"/>
                  <a:pt x="135160" y="108442"/>
                  <a:pt x="167378" y="108442"/>
                </a:cubicBezTo>
                <a:cubicBezTo>
                  <a:pt x="200382" y="108442"/>
                  <a:pt x="226314" y="135160"/>
                  <a:pt x="226314" y="167378"/>
                </a:cubicBezTo>
                <a:cubicBezTo>
                  <a:pt x="226314" y="199596"/>
                  <a:pt x="200382" y="226314"/>
                  <a:pt x="167378" y="226314"/>
                </a:cubicBezTo>
                <a:lnTo>
                  <a:pt x="167378" y="226314"/>
                </a:lnTo>
                <a:close/>
                <a:moveTo>
                  <a:pt x="287607" y="99798"/>
                </a:moveTo>
                <a:lnTo>
                  <a:pt x="300180" y="62865"/>
                </a:lnTo>
                <a:lnTo>
                  <a:pt x="271891" y="34576"/>
                </a:lnTo>
                <a:lnTo>
                  <a:pt x="234958" y="47149"/>
                </a:lnTo>
                <a:cubicBezTo>
                  <a:pt x="225528" y="41648"/>
                  <a:pt x="214527" y="37719"/>
                  <a:pt x="204311" y="34576"/>
                </a:cubicBezTo>
                <a:lnTo>
                  <a:pt x="187023" y="0"/>
                </a:lnTo>
                <a:lnTo>
                  <a:pt x="147733" y="0"/>
                </a:lnTo>
                <a:lnTo>
                  <a:pt x="130445" y="34576"/>
                </a:lnTo>
                <a:cubicBezTo>
                  <a:pt x="119444" y="37719"/>
                  <a:pt x="109228" y="41648"/>
                  <a:pt x="99798" y="47149"/>
                </a:cubicBezTo>
                <a:lnTo>
                  <a:pt x="62865" y="34576"/>
                </a:lnTo>
                <a:lnTo>
                  <a:pt x="35362" y="62079"/>
                </a:lnTo>
                <a:lnTo>
                  <a:pt x="47149" y="99012"/>
                </a:lnTo>
                <a:cubicBezTo>
                  <a:pt x="41648" y="108442"/>
                  <a:pt x="37719" y="119443"/>
                  <a:pt x="34576" y="129659"/>
                </a:cubicBezTo>
                <a:lnTo>
                  <a:pt x="0" y="146947"/>
                </a:lnTo>
                <a:lnTo>
                  <a:pt x="0" y="186238"/>
                </a:lnTo>
                <a:lnTo>
                  <a:pt x="34576" y="203525"/>
                </a:lnTo>
                <a:cubicBezTo>
                  <a:pt x="37719" y="214527"/>
                  <a:pt x="41648" y="224742"/>
                  <a:pt x="47149" y="234172"/>
                </a:cubicBezTo>
                <a:lnTo>
                  <a:pt x="35362" y="271105"/>
                </a:lnTo>
                <a:lnTo>
                  <a:pt x="62865" y="298609"/>
                </a:lnTo>
                <a:lnTo>
                  <a:pt x="99798" y="286822"/>
                </a:lnTo>
                <a:cubicBezTo>
                  <a:pt x="109228" y="292322"/>
                  <a:pt x="119444" y="296251"/>
                  <a:pt x="130445" y="299395"/>
                </a:cubicBezTo>
                <a:lnTo>
                  <a:pt x="147733" y="333970"/>
                </a:lnTo>
                <a:lnTo>
                  <a:pt x="187023" y="333970"/>
                </a:lnTo>
                <a:lnTo>
                  <a:pt x="204311" y="299395"/>
                </a:lnTo>
                <a:cubicBezTo>
                  <a:pt x="215313" y="296251"/>
                  <a:pt x="225528" y="292322"/>
                  <a:pt x="234958" y="286822"/>
                </a:cubicBezTo>
                <a:lnTo>
                  <a:pt x="271891" y="299395"/>
                </a:lnTo>
                <a:lnTo>
                  <a:pt x="299395" y="271105"/>
                </a:lnTo>
                <a:lnTo>
                  <a:pt x="287607" y="234958"/>
                </a:lnTo>
                <a:cubicBezTo>
                  <a:pt x="293108" y="225528"/>
                  <a:pt x="297037" y="215313"/>
                  <a:pt x="300180" y="204311"/>
                </a:cubicBezTo>
                <a:lnTo>
                  <a:pt x="334756" y="187023"/>
                </a:lnTo>
                <a:lnTo>
                  <a:pt x="334756" y="147733"/>
                </a:lnTo>
                <a:lnTo>
                  <a:pt x="300180" y="130445"/>
                </a:lnTo>
                <a:cubicBezTo>
                  <a:pt x="297037" y="119443"/>
                  <a:pt x="293108" y="109228"/>
                  <a:pt x="287607" y="99798"/>
                </a:cubicBezTo>
                <a:close/>
              </a:path>
            </a:pathLst>
          </a:custGeom>
          <a:solidFill>
            <a:schemeClr val="accent2">
              <a:lumMod val="50000"/>
            </a:schemeClr>
          </a:solidFill>
          <a:ln w="7838" cap="flat">
            <a:noFill/>
            <a:prstDash val="solid"/>
            <a:miter/>
          </a:ln>
        </p:spPr>
        <p:txBody>
          <a:bodyPr rtlCol="0" anchor="ctr"/>
          <a:lstStyle/>
          <a:p>
            <a:endParaRPr lang="en-US" dirty="0"/>
          </a:p>
        </p:txBody>
      </p:sp>
      <p:sp>
        <p:nvSpPr>
          <p:cNvPr id="26" name="TextBox 25">
            <a:extLst>
              <a:ext uri="{FF2B5EF4-FFF2-40B4-BE49-F238E27FC236}">
                <a16:creationId xmlns:a16="http://schemas.microsoft.com/office/drawing/2014/main" id="{B508D1B7-4A8A-C053-46A7-67BB801DB8BB}"/>
              </a:ext>
            </a:extLst>
          </p:cNvPr>
          <p:cNvSpPr txBox="1"/>
          <p:nvPr/>
        </p:nvSpPr>
        <p:spPr>
          <a:xfrm>
            <a:off x="-3858" y="5703948"/>
            <a:ext cx="12195858" cy="400110"/>
          </a:xfrm>
          <a:prstGeom prst="rect">
            <a:avLst/>
          </a:prstGeom>
          <a:noFill/>
        </p:spPr>
        <p:txBody>
          <a:bodyPr wrap="square">
            <a:spAutoFit/>
          </a:bodyPr>
          <a:lstStyle/>
          <a:p>
            <a:pPr algn="ctr"/>
            <a:r>
              <a:rPr lang="en-GB" sz="2000" b="0" i="0" dirty="0">
                <a:solidFill>
                  <a:srgbClr val="212121"/>
                </a:solidFill>
                <a:effectLst/>
                <a:latin typeface="Poppins" panose="00000500000000000000" pitchFamily="2" charset="0"/>
                <a:ea typeface="Open Sans" panose="020B0606030504020204" pitchFamily="34" charset="0"/>
                <a:cs typeface="Poppins" panose="00000500000000000000" pitchFamily="2" charset="0"/>
              </a:rPr>
              <a:t>Central bankers and regulators from around the world</a:t>
            </a:r>
            <a:endParaRPr lang="en-US" sz="2000" dirty="0"/>
          </a:p>
        </p:txBody>
      </p:sp>
    </p:spTree>
    <p:extLst>
      <p:ext uri="{BB962C8B-B14F-4D97-AF65-F5344CB8AC3E}">
        <p14:creationId xmlns:p14="http://schemas.microsoft.com/office/powerpoint/2010/main" val="73173022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8" presetClass="emph" presetSubtype="0" fill="hold" nodeType="withEffect">
                                  <p:stCondLst>
                                    <p:cond delay="0"/>
                                  </p:stCondLst>
                                  <p:childTnLst>
                                    <p:animRot by="21600000">
                                      <p:cBhvr>
                                        <p:cTn id="11" dur="500" fill="hold"/>
                                        <p:tgtEl>
                                          <p:spTgt spid="2"/>
                                        </p:tgtEl>
                                        <p:attrNameLst>
                                          <p:attrName>r</p:attrName>
                                        </p:attrNameLst>
                                      </p:cBhvr>
                                    </p:animRot>
                                  </p:childTnLst>
                                </p:cTn>
                              </p:par>
                              <p:par>
                                <p:cTn id="12" presetID="22" presetClass="entr" presetSubtype="2" fill="hold" nodeType="withEffect">
                                  <p:stCondLst>
                                    <p:cond delay="500"/>
                                  </p:stCondLst>
                                  <p:childTnLst>
                                    <p:set>
                                      <p:cBhvr>
                                        <p:cTn id="13" dur="1" fill="hold">
                                          <p:stCondLst>
                                            <p:cond delay="0"/>
                                          </p:stCondLst>
                                        </p:cTn>
                                        <p:tgtEl>
                                          <p:spTgt spid="10"/>
                                        </p:tgtEl>
                                        <p:attrNameLst>
                                          <p:attrName>style.visibility</p:attrName>
                                        </p:attrNameLst>
                                      </p:cBhvr>
                                      <p:to>
                                        <p:strVal val="visible"/>
                                      </p:to>
                                    </p:set>
                                    <p:animEffect transition="in" filter="wipe(right)">
                                      <p:cBhvr>
                                        <p:cTn id="14" dur="500"/>
                                        <p:tgtEl>
                                          <p:spTgt spid="10"/>
                                        </p:tgtEl>
                                      </p:cBhvr>
                                    </p:animEffect>
                                  </p:childTnLst>
                                </p:cTn>
                              </p:par>
                              <p:par>
                                <p:cTn id="15" presetID="22" presetClass="entr" presetSubtype="8" fill="hold" nodeType="withEffect">
                                  <p:stCondLst>
                                    <p:cond delay="50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1000"/>
                            </p:stCondLst>
                            <p:childTnLst>
                              <p:par>
                                <p:cTn id="19" presetID="2" presetClass="entr" presetSubtype="4" decel="10000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decel="10000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8" presetClass="emph" presetSubtype="0" fill="hold" grpId="1" nodeType="withEffect">
                                  <p:stCondLst>
                                    <p:cond delay="0"/>
                                  </p:stCondLst>
                                  <p:childTnLst>
                                    <p:animRot by="21600000">
                                      <p:cBhvr>
                                        <p:cTn id="35" dur="500" fill="hold"/>
                                        <p:tgtEl>
                                          <p:spTgt spid="23"/>
                                        </p:tgtEl>
                                        <p:attrNameLst>
                                          <p:attrName>r</p:attrName>
                                        </p:attrNameLst>
                                      </p:cBhvr>
                                    </p:animRot>
                                  </p:childTnLst>
                                </p:cTn>
                              </p:par>
                              <p:par>
                                <p:cTn id="36" presetID="8" presetClass="emph" presetSubtype="0" fill="hold" grpId="1" nodeType="withEffect">
                                  <p:stCondLst>
                                    <p:cond delay="0"/>
                                  </p:stCondLst>
                                  <p:childTnLst>
                                    <p:animRot by="-21600000">
                                      <p:cBhvr>
                                        <p:cTn id="37" dur="500" fill="hold"/>
                                        <p:tgtEl>
                                          <p:spTgt spid="24"/>
                                        </p:tgtEl>
                                        <p:attrNameLst>
                                          <p:attrName>r</p:attrName>
                                        </p:attrNameLst>
                                      </p:cBhvr>
                                    </p:animRot>
                                  </p:childTnLst>
                                </p:cTn>
                              </p:par>
                              <p:par>
                                <p:cTn id="38" presetID="22" presetClass="entr" presetSubtype="4"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00"/>
                                        <p:tgtEl>
                                          <p:spTgt spid="6"/>
                                        </p:tgtEl>
                                      </p:cBhvr>
                                    </p:animEffect>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1" grpId="0"/>
      <p:bldP spid="23" grpId="0" animBg="1"/>
      <p:bldP spid="23" grpId="1" animBg="1"/>
      <p:bldP spid="24" grpId="0" animBg="1"/>
      <p:bldP spid="24" grpId="1" animBg="1"/>
      <p:bldP spid="2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3CA1E71-A5A8-25B2-BC35-2C89B87421A4}"/>
              </a:ext>
            </a:extLst>
          </p:cNvPr>
          <p:cNvSpPr txBox="1"/>
          <p:nvPr/>
        </p:nvSpPr>
        <p:spPr>
          <a:xfrm>
            <a:off x="4021168" y="770869"/>
            <a:ext cx="2948275" cy="646331"/>
          </a:xfrm>
          <a:prstGeom prst="rect">
            <a:avLst/>
          </a:prstGeom>
          <a:noFill/>
        </p:spPr>
        <p:txBody>
          <a:bodyPr wrap="square" rtlCol="0">
            <a:spAutoFit/>
          </a:bodyPr>
          <a:lstStyle/>
          <a:p>
            <a:r>
              <a:rPr lang="en-US" sz="3600" b="1" dirty="0">
                <a:solidFill>
                  <a:schemeClr val="accent2">
                    <a:lumMod val="50000"/>
                  </a:schemeClr>
                </a:solidFill>
                <a:latin typeface="Poppins" panose="00000500000000000000" pitchFamily="2" charset="0"/>
                <a:cs typeface="Poppins" panose="00000500000000000000" pitchFamily="2" charset="0"/>
              </a:rPr>
              <a:t>Credit Risk</a:t>
            </a:r>
            <a:endParaRPr lang="en-GB" sz="2000" b="1" dirty="0">
              <a:solidFill>
                <a:schemeClr val="accent2">
                  <a:lumMod val="50000"/>
                </a:schemeClr>
              </a:solidFill>
              <a:latin typeface="Poppins" panose="00000500000000000000" pitchFamily="2" charset="0"/>
              <a:cs typeface="Poppins" panose="00000500000000000000" pitchFamily="2" charset="0"/>
            </a:endParaRPr>
          </a:p>
        </p:txBody>
      </p:sp>
      <p:pic>
        <p:nvPicPr>
          <p:cNvPr id="22" name="Graphic 21">
            <a:extLst>
              <a:ext uri="{FF2B5EF4-FFF2-40B4-BE49-F238E27FC236}">
                <a16:creationId xmlns:a16="http://schemas.microsoft.com/office/drawing/2014/main" id="{E65ED648-60FA-60DA-D07B-25A14D07D6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16095" y="717821"/>
            <a:ext cx="1357765" cy="752428"/>
          </a:xfrm>
          <a:prstGeom prst="rect">
            <a:avLst/>
          </a:prstGeom>
        </p:spPr>
      </p:pic>
      <p:sp>
        <p:nvSpPr>
          <p:cNvPr id="24" name="TextBox 23">
            <a:extLst>
              <a:ext uri="{FF2B5EF4-FFF2-40B4-BE49-F238E27FC236}">
                <a16:creationId xmlns:a16="http://schemas.microsoft.com/office/drawing/2014/main" id="{A08DB8E7-2361-8014-9D5C-02326A26D23A}"/>
              </a:ext>
            </a:extLst>
          </p:cNvPr>
          <p:cNvSpPr txBox="1"/>
          <p:nvPr/>
        </p:nvSpPr>
        <p:spPr>
          <a:xfrm>
            <a:off x="3763367" y="1662460"/>
            <a:ext cx="4648359" cy="461665"/>
          </a:xfrm>
          <a:prstGeom prst="rect">
            <a:avLst/>
          </a:prstGeom>
          <a:noFill/>
        </p:spPr>
        <p:txBody>
          <a:bodyPr wrap="square" rtlCol="0">
            <a:spAutoFit/>
          </a:bodyPr>
          <a:lstStyle/>
          <a:p>
            <a:pPr algn="ctr"/>
            <a:r>
              <a:rPr lang="en-US" sz="2400" dirty="0">
                <a:solidFill>
                  <a:schemeClr val="accent2">
                    <a:lumMod val="50000"/>
                  </a:schemeClr>
                </a:solidFill>
                <a:latin typeface="Poppins" panose="00000500000000000000" pitchFamily="2" charset="0"/>
                <a:cs typeface="Poppins" panose="00000500000000000000" pitchFamily="2" charset="0"/>
              </a:rPr>
              <a:t>Risk-weighted Assets (RWA)</a:t>
            </a:r>
            <a:endParaRPr lang="en-GB" dirty="0">
              <a:solidFill>
                <a:schemeClr val="accent2">
                  <a:lumMod val="50000"/>
                </a:schemeClr>
              </a:solidFill>
              <a:latin typeface="Poppins" panose="00000500000000000000" pitchFamily="2" charset="0"/>
              <a:cs typeface="Poppins" panose="00000500000000000000" pitchFamily="2" charset="0"/>
            </a:endParaRPr>
          </a:p>
        </p:txBody>
      </p:sp>
      <p:pic>
        <p:nvPicPr>
          <p:cNvPr id="26" name="Graphic 25">
            <a:extLst>
              <a:ext uri="{FF2B5EF4-FFF2-40B4-BE49-F238E27FC236}">
                <a16:creationId xmlns:a16="http://schemas.microsoft.com/office/drawing/2014/main" id="{D4C73D8C-8F72-5468-7551-04226D44219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10733" y="4189961"/>
            <a:ext cx="978132" cy="978132"/>
          </a:xfrm>
          <a:prstGeom prst="rect">
            <a:avLst/>
          </a:prstGeom>
        </p:spPr>
      </p:pic>
      <p:pic>
        <p:nvPicPr>
          <p:cNvPr id="27" name="Graphic 26">
            <a:extLst>
              <a:ext uri="{FF2B5EF4-FFF2-40B4-BE49-F238E27FC236}">
                <a16:creationId xmlns:a16="http://schemas.microsoft.com/office/drawing/2014/main" id="{EAF9CBE0-F745-CB04-406A-025109AD38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92820" y="4189961"/>
            <a:ext cx="978132" cy="978132"/>
          </a:xfrm>
          <a:prstGeom prst="rect">
            <a:avLst/>
          </a:prstGeom>
        </p:spPr>
      </p:pic>
      <p:pic>
        <p:nvPicPr>
          <p:cNvPr id="28" name="Graphic 27">
            <a:extLst>
              <a:ext uri="{FF2B5EF4-FFF2-40B4-BE49-F238E27FC236}">
                <a16:creationId xmlns:a16="http://schemas.microsoft.com/office/drawing/2014/main" id="{E3AD6373-07D5-4319-8C96-3A4619E1A3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828646" y="4228061"/>
            <a:ext cx="978132" cy="978132"/>
          </a:xfrm>
          <a:prstGeom prst="rect">
            <a:avLst/>
          </a:prstGeom>
        </p:spPr>
      </p:pic>
      <p:cxnSp>
        <p:nvCxnSpPr>
          <p:cNvPr id="31" name="Straight Connector 30">
            <a:extLst>
              <a:ext uri="{FF2B5EF4-FFF2-40B4-BE49-F238E27FC236}">
                <a16:creationId xmlns:a16="http://schemas.microsoft.com/office/drawing/2014/main" id="{39A1B54D-2F37-7CBA-5245-B71BF8550D78}"/>
              </a:ext>
            </a:extLst>
          </p:cNvPr>
          <p:cNvCxnSpPr>
            <a:cxnSpLocks/>
          </p:cNvCxnSpPr>
          <p:nvPr/>
        </p:nvCxnSpPr>
        <p:spPr>
          <a:xfrm>
            <a:off x="2678639" y="5617013"/>
            <a:ext cx="6834721" cy="0"/>
          </a:xfrm>
          <a:prstGeom prst="line">
            <a:avLst/>
          </a:prstGeom>
          <a:ln w="76200" cap="rnd">
            <a:solidFill>
              <a:schemeClr val="accent5"/>
            </a:solidFill>
          </a:ln>
        </p:spPr>
        <p:style>
          <a:lnRef idx="1">
            <a:schemeClr val="accent2"/>
          </a:lnRef>
          <a:fillRef idx="0">
            <a:schemeClr val="accent2"/>
          </a:fillRef>
          <a:effectRef idx="0">
            <a:schemeClr val="accent2"/>
          </a:effectRef>
          <a:fontRef idx="minor">
            <a:schemeClr val="tx1"/>
          </a:fontRef>
        </p:style>
      </p:cxnSp>
      <p:sp>
        <p:nvSpPr>
          <p:cNvPr id="38" name="Rectangle 37">
            <a:extLst>
              <a:ext uri="{FF2B5EF4-FFF2-40B4-BE49-F238E27FC236}">
                <a16:creationId xmlns:a16="http://schemas.microsoft.com/office/drawing/2014/main" id="{7B00DD16-B323-8B4F-081B-85F3B136411B}"/>
              </a:ext>
            </a:extLst>
          </p:cNvPr>
          <p:cNvSpPr/>
          <p:nvPr/>
        </p:nvSpPr>
        <p:spPr>
          <a:xfrm>
            <a:off x="3657312" y="5205064"/>
            <a:ext cx="1320799" cy="211819"/>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39" name="Rectangle 38">
            <a:extLst>
              <a:ext uri="{FF2B5EF4-FFF2-40B4-BE49-F238E27FC236}">
                <a16:creationId xmlns:a16="http://schemas.microsoft.com/office/drawing/2014/main" id="{316E84E4-5D46-C857-7A8E-86A36767938B}"/>
              </a:ext>
            </a:extLst>
          </p:cNvPr>
          <p:cNvSpPr/>
          <p:nvPr/>
        </p:nvSpPr>
        <p:spPr>
          <a:xfrm>
            <a:off x="5427148" y="5205063"/>
            <a:ext cx="1320799" cy="211819"/>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40" name="Rectangle 39">
            <a:extLst>
              <a:ext uri="{FF2B5EF4-FFF2-40B4-BE49-F238E27FC236}">
                <a16:creationId xmlns:a16="http://schemas.microsoft.com/office/drawing/2014/main" id="{A17DAE0A-7E25-CFE1-1DB2-C783C2D9B016}"/>
              </a:ext>
            </a:extLst>
          </p:cNvPr>
          <p:cNvSpPr/>
          <p:nvPr/>
        </p:nvSpPr>
        <p:spPr>
          <a:xfrm>
            <a:off x="7221486" y="5203982"/>
            <a:ext cx="1320799" cy="211819"/>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41" name="TextBox 40">
            <a:extLst>
              <a:ext uri="{FF2B5EF4-FFF2-40B4-BE49-F238E27FC236}">
                <a16:creationId xmlns:a16="http://schemas.microsoft.com/office/drawing/2014/main" id="{DB2FDB70-79AB-5260-BFC2-4ED3FE61ECB2}"/>
              </a:ext>
            </a:extLst>
          </p:cNvPr>
          <p:cNvSpPr txBox="1"/>
          <p:nvPr/>
        </p:nvSpPr>
        <p:spPr>
          <a:xfrm>
            <a:off x="1862995" y="5309891"/>
            <a:ext cx="761032" cy="461665"/>
          </a:xfrm>
          <a:prstGeom prst="rect">
            <a:avLst/>
          </a:prstGeom>
          <a:noFill/>
        </p:spPr>
        <p:txBody>
          <a:bodyPr wrap="square" rtlCol="0">
            <a:spAutoFit/>
          </a:bodyPr>
          <a:lstStyle/>
          <a:p>
            <a:pPr algn="r"/>
            <a:r>
              <a:rPr lang="en-US" sz="2400" dirty="0">
                <a:solidFill>
                  <a:schemeClr val="accent5"/>
                </a:solidFill>
                <a:latin typeface="+mj-lt"/>
                <a:cs typeface="Poppins" panose="00000500000000000000" pitchFamily="2" charset="0"/>
              </a:rPr>
              <a:t>0%</a:t>
            </a:r>
            <a:endParaRPr lang="en-GB" dirty="0">
              <a:solidFill>
                <a:schemeClr val="accent5"/>
              </a:solidFill>
              <a:latin typeface="+mj-lt"/>
              <a:cs typeface="Poppins" panose="00000500000000000000" pitchFamily="2" charset="0"/>
            </a:endParaRPr>
          </a:p>
        </p:txBody>
      </p:sp>
      <p:pic>
        <p:nvPicPr>
          <p:cNvPr id="43" name="Graphic 42">
            <a:extLst>
              <a:ext uri="{FF2B5EF4-FFF2-40B4-BE49-F238E27FC236}">
                <a16:creationId xmlns:a16="http://schemas.microsoft.com/office/drawing/2014/main" id="{D6E8BD4B-8607-580A-68D8-968E951693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61793" y="3577795"/>
            <a:ext cx="855732" cy="855732"/>
          </a:xfrm>
          <a:prstGeom prst="rect">
            <a:avLst/>
          </a:prstGeom>
        </p:spPr>
      </p:pic>
      <p:cxnSp>
        <p:nvCxnSpPr>
          <p:cNvPr id="44" name="Straight Connector 43">
            <a:extLst>
              <a:ext uri="{FF2B5EF4-FFF2-40B4-BE49-F238E27FC236}">
                <a16:creationId xmlns:a16="http://schemas.microsoft.com/office/drawing/2014/main" id="{01D8F985-3EB3-7DC6-E97B-CAC8C7A5BF7D}"/>
              </a:ext>
            </a:extLst>
          </p:cNvPr>
          <p:cNvCxnSpPr>
            <a:cxnSpLocks/>
          </p:cNvCxnSpPr>
          <p:nvPr/>
        </p:nvCxnSpPr>
        <p:spPr>
          <a:xfrm flipV="1">
            <a:off x="2678639" y="2349500"/>
            <a:ext cx="0" cy="3267513"/>
          </a:xfrm>
          <a:prstGeom prst="line">
            <a:avLst/>
          </a:prstGeom>
          <a:ln w="76200" cap="rnd">
            <a:solidFill>
              <a:schemeClr val="accent5"/>
            </a:solidFill>
          </a:ln>
        </p:spPr>
        <p:style>
          <a:lnRef idx="1">
            <a:schemeClr val="accent2"/>
          </a:lnRef>
          <a:fillRef idx="0">
            <a:schemeClr val="accent2"/>
          </a:fillRef>
          <a:effectRef idx="0">
            <a:schemeClr val="accent2"/>
          </a:effectRef>
          <a:fontRef idx="minor">
            <a:schemeClr val="tx1"/>
          </a:fontRef>
        </p:style>
      </p:cxnSp>
      <p:sp>
        <p:nvSpPr>
          <p:cNvPr id="45" name="TextBox 44">
            <a:extLst>
              <a:ext uri="{FF2B5EF4-FFF2-40B4-BE49-F238E27FC236}">
                <a16:creationId xmlns:a16="http://schemas.microsoft.com/office/drawing/2014/main" id="{FAADE3E1-31CD-22C3-50AA-7244C768E699}"/>
              </a:ext>
            </a:extLst>
          </p:cNvPr>
          <p:cNvSpPr txBox="1"/>
          <p:nvPr/>
        </p:nvSpPr>
        <p:spPr>
          <a:xfrm>
            <a:off x="1500058" y="2239766"/>
            <a:ext cx="1097932" cy="461665"/>
          </a:xfrm>
          <a:prstGeom prst="rect">
            <a:avLst/>
          </a:prstGeom>
          <a:noFill/>
        </p:spPr>
        <p:txBody>
          <a:bodyPr wrap="square" rtlCol="0">
            <a:spAutoFit/>
          </a:bodyPr>
          <a:lstStyle/>
          <a:p>
            <a:pPr algn="r"/>
            <a:r>
              <a:rPr lang="en-US" sz="2400" dirty="0">
                <a:solidFill>
                  <a:schemeClr val="accent5"/>
                </a:solidFill>
                <a:latin typeface="+mj-lt"/>
                <a:cs typeface="Poppins" panose="00000500000000000000" pitchFamily="2" charset="0"/>
              </a:rPr>
              <a:t>100%</a:t>
            </a:r>
            <a:endParaRPr lang="en-GB" dirty="0">
              <a:solidFill>
                <a:schemeClr val="accent5"/>
              </a:solidFill>
              <a:latin typeface="+mj-lt"/>
              <a:cs typeface="Poppins" panose="00000500000000000000" pitchFamily="2" charset="0"/>
            </a:endParaRPr>
          </a:p>
        </p:txBody>
      </p:sp>
    </p:spTree>
    <p:extLst>
      <p:ext uri="{BB962C8B-B14F-4D97-AF65-F5344CB8AC3E}">
        <p14:creationId xmlns:p14="http://schemas.microsoft.com/office/powerpoint/2010/main" val="1525861821"/>
      </p:ext>
    </p:extLst>
  </p:cSld>
  <p:clrMapOvr>
    <a:masterClrMapping/>
  </p:clrMapOvr>
  <mc:AlternateContent xmlns:mc="http://schemas.openxmlformats.org/markup-compatibility/2006" xmlns:p14="http://schemas.microsoft.com/office/powerpoint/2010/main">
    <mc:Choice Requires="p14">
      <p:transition spd="med" p14:dur="700">
        <p14:pan dir="u"/>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4" decel="10000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2" presetClass="entr" presetSubtype="8" fill="hold" nodeType="afterEffect" p14:presetBounceEnd="60000">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14:bounceEnd="60000">
                                          <p:cBhvr additive="base">
                                            <p:cTn id="21" dur="500" fill="hold"/>
                                            <p:tgtEl>
                                              <p:spTgt spid="27"/>
                                            </p:tgtEl>
                                            <p:attrNameLst>
                                              <p:attrName>ppt_x</p:attrName>
                                            </p:attrNameLst>
                                          </p:cBhvr>
                                          <p:tavLst>
                                            <p:tav tm="0">
                                              <p:val>
                                                <p:strVal val="0-#ppt_w/2"/>
                                              </p:val>
                                            </p:tav>
                                            <p:tav tm="100000">
                                              <p:val>
                                                <p:strVal val="#ppt_x"/>
                                              </p:val>
                                            </p:tav>
                                          </p:tavLst>
                                        </p:anim>
                                        <p:anim calcmode="lin" valueType="num" p14:bounceEnd="60000">
                                          <p:cBhvr additive="base">
                                            <p:cTn id="22" dur="500" fill="hold"/>
                                            <p:tgtEl>
                                              <p:spTgt spid="27"/>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14:presetBounceEnd="60000">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14:bounceEnd="60000">
                                          <p:cBhvr additive="base">
                                            <p:cTn id="25" dur="500" fill="hold"/>
                                            <p:tgtEl>
                                              <p:spTgt spid="40"/>
                                            </p:tgtEl>
                                            <p:attrNameLst>
                                              <p:attrName>ppt_x</p:attrName>
                                            </p:attrNameLst>
                                          </p:cBhvr>
                                          <p:tavLst>
                                            <p:tav tm="0">
                                              <p:val>
                                                <p:strVal val="0-#ppt_w/2"/>
                                              </p:val>
                                            </p:tav>
                                            <p:tav tm="100000">
                                              <p:val>
                                                <p:strVal val="#ppt_x"/>
                                              </p:val>
                                            </p:tav>
                                          </p:tavLst>
                                        </p:anim>
                                        <p:anim calcmode="lin" valueType="num" p14:bounceEnd="60000">
                                          <p:cBhvr additive="base">
                                            <p:cTn id="26" dur="500" fill="hold"/>
                                            <p:tgtEl>
                                              <p:spTgt spid="40"/>
                                            </p:tgtEl>
                                            <p:attrNameLst>
                                              <p:attrName>ppt_y</p:attrName>
                                            </p:attrNameLst>
                                          </p:cBhvr>
                                          <p:tavLst>
                                            <p:tav tm="0">
                                              <p:val>
                                                <p:strVal val="#ppt_y"/>
                                              </p:val>
                                            </p:tav>
                                            <p:tav tm="100000">
                                              <p:val>
                                                <p:strVal val="#ppt_y"/>
                                              </p:val>
                                            </p:tav>
                                          </p:tavLst>
                                        </p:anim>
                                      </p:childTnLst>
                                    </p:cTn>
                                  </p:par>
                                </p:childTnLst>
                              </p:cTn>
                            </p:par>
                            <p:par>
                              <p:cTn id="27" fill="hold">
                                <p:stCondLst>
                                  <p:cond delay="1750"/>
                                </p:stCondLst>
                                <p:childTnLst>
                                  <p:par>
                                    <p:cTn id="28" presetID="2" presetClass="entr" presetSubtype="8" fill="hold" nodeType="afterEffect" p14:presetBounceEnd="60000">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14:bounceEnd="60000">
                                          <p:cBhvr additive="base">
                                            <p:cTn id="30" dur="500" fill="hold"/>
                                            <p:tgtEl>
                                              <p:spTgt spid="26"/>
                                            </p:tgtEl>
                                            <p:attrNameLst>
                                              <p:attrName>ppt_x</p:attrName>
                                            </p:attrNameLst>
                                          </p:cBhvr>
                                          <p:tavLst>
                                            <p:tav tm="0">
                                              <p:val>
                                                <p:strVal val="0-#ppt_w/2"/>
                                              </p:val>
                                            </p:tav>
                                            <p:tav tm="100000">
                                              <p:val>
                                                <p:strVal val="#ppt_x"/>
                                              </p:val>
                                            </p:tav>
                                          </p:tavLst>
                                        </p:anim>
                                        <p:anim calcmode="lin" valueType="num" p14:bounceEnd="60000">
                                          <p:cBhvr additive="base">
                                            <p:cTn id="31" dur="500" fill="hold"/>
                                            <p:tgtEl>
                                              <p:spTgt spid="26"/>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14:presetBounceEnd="60000">
                                      <p:stCondLst>
                                        <p:cond delay="0"/>
                                      </p:stCondLst>
                                      <p:childTnLst>
                                        <p:set>
                                          <p:cBhvr>
                                            <p:cTn id="33" dur="1" fill="hold">
                                              <p:stCondLst>
                                                <p:cond delay="0"/>
                                              </p:stCondLst>
                                            </p:cTn>
                                            <p:tgtEl>
                                              <p:spTgt spid="39"/>
                                            </p:tgtEl>
                                            <p:attrNameLst>
                                              <p:attrName>style.visibility</p:attrName>
                                            </p:attrNameLst>
                                          </p:cBhvr>
                                          <p:to>
                                            <p:strVal val="visible"/>
                                          </p:to>
                                        </p:set>
                                        <p:anim calcmode="lin" valueType="num" p14:bounceEnd="60000">
                                          <p:cBhvr additive="base">
                                            <p:cTn id="34" dur="500" fill="hold"/>
                                            <p:tgtEl>
                                              <p:spTgt spid="39"/>
                                            </p:tgtEl>
                                            <p:attrNameLst>
                                              <p:attrName>ppt_x</p:attrName>
                                            </p:attrNameLst>
                                          </p:cBhvr>
                                          <p:tavLst>
                                            <p:tav tm="0">
                                              <p:val>
                                                <p:strVal val="0-#ppt_w/2"/>
                                              </p:val>
                                            </p:tav>
                                            <p:tav tm="100000">
                                              <p:val>
                                                <p:strVal val="#ppt_x"/>
                                              </p:val>
                                            </p:tav>
                                          </p:tavLst>
                                        </p:anim>
                                        <p:anim calcmode="lin" valueType="num" p14:bounceEnd="60000">
                                          <p:cBhvr additive="base">
                                            <p:cTn id="35" dur="500" fill="hold"/>
                                            <p:tgtEl>
                                              <p:spTgt spid="39"/>
                                            </p:tgtEl>
                                            <p:attrNameLst>
                                              <p:attrName>ppt_y</p:attrName>
                                            </p:attrNameLst>
                                          </p:cBhvr>
                                          <p:tavLst>
                                            <p:tav tm="0">
                                              <p:val>
                                                <p:strVal val="#ppt_y"/>
                                              </p:val>
                                            </p:tav>
                                            <p:tav tm="100000">
                                              <p:val>
                                                <p:strVal val="#ppt_y"/>
                                              </p:val>
                                            </p:tav>
                                          </p:tavLst>
                                        </p:anim>
                                      </p:childTnLst>
                                    </p:cTn>
                                  </p:par>
                                </p:childTnLst>
                              </p:cTn>
                            </p:par>
                            <p:par>
                              <p:cTn id="36" fill="hold">
                                <p:stCondLst>
                                  <p:cond delay="2250"/>
                                </p:stCondLst>
                                <p:childTnLst>
                                  <p:par>
                                    <p:cTn id="37" presetID="2" presetClass="entr" presetSubtype="8" fill="hold" nodeType="afterEffect" p14:presetBounceEnd="60000">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14:bounceEnd="60000">
                                          <p:cBhvr additive="base">
                                            <p:cTn id="39" dur="500" fill="hold"/>
                                            <p:tgtEl>
                                              <p:spTgt spid="28"/>
                                            </p:tgtEl>
                                            <p:attrNameLst>
                                              <p:attrName>ppt_x</p:attrName>
                                            </p:attrNameLst>
                                          </p:cBhvr>
                                          <p:tavLst>
                                            <p:tav tm="0">
                                              <p:val>
                                                <p:strVal val="0-#ppt_w/2"/>
                                              </p:val>
                                            </p:tav>
                                            <p:tav tm="100000">
                                              <p:val>
                                                <p:strVal val="#ppt_x"/>
                                              </p:val>
                                            </p:tav>
                                          </p:tavLst>
                                        </p:anim>
                                        <p:anim calcmode="lin" valueType="num" p14:bounceEnd="60000">
                                          <p:cBhvr additive="base">
                                            <p:cTn id="40" dur="500" fill="hold"/>
                                            <p:tgtEl>
                                              <p:spTgt spid="2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14:presetBounceEnd="60000">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14:bounceEnd="60000">
                                          <p:cBhvr additive="base">
                                            <p:cTn id="43" dur="500" fill="hold"/>
                                            <p:tgtEl>
                                              <p:spTgt spid="38"/>
                                            </p:tgtEl>
                                            <p:attrNameLst>
                                              <p:attrName>ppt_x</p:attrName>
                                            </p:attrNameLst>
                                          </p:cBhvr>
                                          <p:tavLst>
                                            <p:tav tm="0">
                                              <p:val>
                                                <p:strVal val="0-#ppt_w/2"/>
                                              </p:val>
                                            </p:tav>
                                            <p:tav tm="100000">
                                              <p:val>
                                                <p:strVal val="#ppt_x"/>
                                              </p:val>
                                            </p:tav>
                                          </p:tavLst>
                                        </p:anim>
                                        <p:anim calcmode="lin" valueType="num" p14:bounceEnd="60000">
                                          <p:cBhvr additive="base">
                                            <p:cTn id="44" dur="500" fill="hold"/>
                                            <p:tgtEl>
                                              <p:spTgt spid="38"/>
                                            </p:tgtEl>
                                            <p:attrNameLst>
                                              <p:attrName>ppt_y</p:attrName>
                                            </p:attrNameLst>
                                          </p:cBhvr>
                                          <p:tavLst>
                                            <p:tav tm="0">
                                              <p:val>
                                                <p:strVal val="#ppt_y"/>
                                              </p:val>
                                            </p:tav>
                                            <p:tav tm="100000">
                                              <p:val>
                                                <p:strVal val="#ppt_y"/>
                                              </p:val>
                                            </p:tav>
                                          </p:tavLst>
                                        </p:anim>
                                      </p:childTnLst>
                                    </p:cTn>
                                  </p:par>
                                </p:childTnLst>
                              </p:cTn>
                            </p:par>
                            <p:par>
                              <p:cTn id="45" fill="hold">
                                <p:stCondLst>
                                  <p:cond delay="2750"/>
                                </p:stCondLst>
                                <p:childTnLst>
                                  <p:par>
                                    <p:cTn id="46" presetID="22" presetClass="entr" presetSubtype="4" fill="hold"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down)">
                                          <p:cBhvr>
                                            <p:cTn id="48" dur="500"/>
                                            <p:tgtEl>
                                              <p:spTgt spid="44"/>
                                            </p:tgtEl>
                                          </p:cBhvr>
                                        </p:animEffect>
                                      </p:childTnLst>
                                    </p:cTn>
                                  </p:par>
                                  <p:par>
                                    <p:cTn id="49" presetID="22" presetClass="entr" presetSubtype="8"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left)">
                                          <p:cBhvr>
                                            <p:cTn id="51" dur="500"/>
                                            <p:tgtEl>
                                              <p:spTgt spid="31"/>
                                            </p:tgtEl>
                                          </p:cBhvr>
                                        </p:animEffect>
                                      </p:childTnLst>
                                    </p:cTn>
                                  </p:par>
                                </p:childTnLst>
                              </p:cTn>
                            </p:par>
                            <p:par>
                              <p:cTn id="52" fill="hold">
                                <p:stCondLst>
                                  <p:cond delay="3250"/>
                                </p:stCondLst>
                                <p:childTnLst>
                                  <p:par>
                                    <p:cTn id="53" presetID="2" presetClass="entr" presetSubtype="8" fill="hold" nodeType="afterEffect" p14:presetBounceEnd="60000">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14:bounceEnd="60000">
                                          <p:cBhvr additive="base">
                                            <p:cTn id="55" dur="500" fill="hold"/>
                                            <p:tgtEl>
                                              <p:spTgt spid="43"/>
                                            </p:tgtEl>
                                            <p:attrNameLst>
                                              <p:attrName>ppt_x</p:attrName>
                                            </p:attrNameLst>
                                          </p:cBhvr>
                                          <p:tavLst>
                                            <p:tav tm="0">
                                              <p:val>
                                                <p:strVal val="0-#ppt_w/2"/>
                                              </p:val>
                                            </p:tav>
                                            <p:tav tm="100000">
                                              <p:val>
                                                <p:strVal val="#ppt_x"/>
                                              </p:val>
                                            </p:tav>
                                          </p:tavLst>
                                        </p:anim>
                                        <p:anim calcmode="lin" valueType="num" p14:bounceEnd="60000">
                                          <p:cBhvr additive="base">
                                            <p:cTn id="56" dur="500" fill="hold"/>
                                            <p:tgtEl>
                                              <p:spTgt spid="43"/>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14:presetBounceEnd="60000">
                                      <p:stCondLst>
                                        <p:cond delay="150"/>
                                      </p:stCondLst>
                                      <p:childTnLst>
                                        <p:set>
                                          <p:cBhvr>
                                            <p:cTn id="58" dur="1" fill="hold">
                                              <p:stCondLst>
                                                <p:cond delay="0"/>
                                              </p:stCondLst>
                                            </p:cTn>
                                            <p:tgtEl>
                                              <p:spTgt spid="41"/>
                                            </p:tgtEl>
                                            <p:attrNameLst>
                                              <p:attrName>style.visibility</p:attrName>
                                            </p:attrNameLst>
                                          </p:cBhvr>
                                          <p:to>
                                            <p:strVal val="visible"/>
                                          </p:to>
                                        </p:set>
                                        <p:anim calcmode="lin" valueType="num" p14:bounceEnd="60000">
                                          <p:cBhvr additive="base">
                                            <p:cTn id="59" dur="500" fill="hold"/>
                                            <p:tgtEl>
                                              <p:spTgt spid="41"/>
                                            </p:tgtEl>
                                            <p:attrNameLst>
                                              <p:attrName>ppt_x</p:attrName>
                                            </p:attrNameLst>
                                          </p:cBhvr>
                                          <p:tavLst>
                                            <p:tav tm="0">
                                              <p:val>
                                                <p:strVal val="0-#ppt_w/2"/>
                                              </p:val>
                                            </p:tav>
                                            <p:tav tm="100000">
                                              <p:val>
                                                <p:strVal val="#ppt_x"/>
                                              </p:val>
                                            </p:tav>
                                          </p:tavLst>
                                        </p:anim>
                                        <p:anim calcmode="lin" valueType="num" p14:bounceEnd="60000">
                                          <p:cBhvr additive="base">
                                            <p:cTn id="60" dur="500" fill="hold"/>
                                            <p:tgtEl>
                                              <p:spTgt spid="41"/>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14:presetBounceEnd="60000">
                                      <p:stCondLst>
                                        <p:cond delay="150"/>
                                      </p:stCondLst>
                                      <p:childTnLst>
                                        <p:set>
                                          <p:cBhvr>
                                            <p:cTn id="62" dur="1" fill="hold">
                                              <p:stCondLst>
                                                <p:cond delay="0"/>
                                              </p:stCondLst>
                                            </p:cTn>
                                            <p:tgtEl>
                                              <p:spTgt spid="45"/>
                                            </p:tgtEl>
                                            <p:attrNameLst>
                                              <p:attrName>style.visibility</p:attrName>
                                            </p:attrNameLst>
                                          </p:cBhvr>
                                          <p:to>
                                            <p:strVal val="visible"/>
                                          </p:to>
                                        </p:set>
                                        <p:anim calcmode="lin" valueType="num" p14:bounceEnd="60000">
                                          <p:cBhvr additive="base">
                                            <p:cTn id="63" dur="500" fill="hold"/>
                                            <p:tgtEl>
                                              <p:spTgt spid="45"/>
                                            </p:tgtEl>
                                            <p:attrNameLst>
                                              <p:attrName>ppt_x</p:attrName>
                                            </p:attrNameLst>
                                          </p:cBhvr>
                                          <p:tavLst>
                                            <p:tav tm="0">
                                              <p:val>
                                                <p:strVal val="0-#ppt_w/2"/>
                                              </p:val>
                                            </p:tav>
                                            <p:tav tm="100000">
                                              <p:val>
                                                <p:strVal val="#ppt_x"/>
                                              </p:val>
                                            </p:tav>
                                          </p:tavLst>
                                        </p:anim>
                                        <p:anim calcmode="lin" valueType="num" p14:bounceEnd="60000">
                                          <p:cBhvr additive="base">
                                            <p:cTn id="6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4" grpId="0"/>
          <p:bldP spid="38" grpId="0" animBg="1"/>
          <p:bldP spid="39" grpId="0" animBg="1"/>
          <p:bldP spid="40" grpId="0" animBg="1"/>
          <p:bldP spid="41" grpId="0"/>
          <p:bldP spid="4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2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4" decel="100000"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additive="base">
                                            <p:cTn id="16" dur="500" fill="hold"/>
                                            <p:tgtEl>
                                              <p:spTgt spid="24"/>
                                            </p:tgtEl>
                                            <p:attrNameLst>
                                              <p:attrName>ppt_x</p:attrName>
                                            </p:attrNameLst>
                                          </p:cBhvr>
                                          <p:tavLst>
                                            <p:tav tm="0">
                                              <p:val>
                                                <p:strVal val="#ppt_x"/>
                                              </p:val>
                                            </p:tav>
                                            <p:tav tm="100000">
                                              <p:val>
                                                <p:strVal val="#ppt_x"/>
                                              </p:val>
                                            </p:tav>
                                          </p:tavLst>
                                        </p:anim>
                                        <p:anim calcmode="lin" valueType="num">
                                          <p:cBhvr additive="base">
                                            <p:cTn id="17" dur="500" fill="hold"/>
                                            <p:tgtEl>
                                              <p:spTgt spid="24"/>
                                            </p:tgtEl>
                                            <p:attrNameLst>
                                              <p:attrName>ppt_y</p:attrName>
                                            </p:attrNameLst>
                                          </p:cBhvr>
                                          <p:tavLst>
                                            <p:tav tm="0">
                                              <p:val>
                                                <p:strVal val="1+#ppt_h/2"/>
                                              </p:val>
                                            </p:tav>
                                            <p:tav tm="100000">
                                              <p:val>
                                                <p:strVal val="#ppt_y"/>
                                              </p:val>
                                            </p:tav>
                                          </p:tavLst>
                                        </p:anim>
                                      </p:childTnLst>
                                    </p:cTn>
                                  </p:par>
                                </p:childTnLst>
                              </p:cTn>
                            </p:par>
                            <p:par>
                              <p:cTn id="18" fill="hold">
                                <p:stCondLst>
                                  <p:cond delay="1250"/>
                                </p:stCondLst>
                                <p:childTnLst>
                                  <p:par>
                                    <p:cTn id="19" presetID="2" presetClass="entr" presetSubtype="8"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0-#ppt_w/2"/>
                                              </p:val>
                                            </p:tav>
                                            <p:tav tm="100000">
                                              <p:val>
                                                <p:strVal val="#ppt_x"/>
                                              </p:val>
                                            </p:tav>
                                          </p:tavLst>
                                        </p:anim>
                                        <p:anim calcmode="lin" valueType="num">
                                          <p:cBhvr additive="base">
                                            <p:cTn id="22" dur="500" fill="hold"/>
                                            <p:tgtEl>
                                              <p:spTgt spid="27"/>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0-#ppt_w/2"/>
                                              </p:val>
                                            </p:tav>
                                            <p:tav tm="100000">
                                              <p:val>
                                                <p:strVal val="#ppt_x"/>
                                              </p:val>
                                            </p:tav>
                                          </p:tavLst>
                                        </p:anim>
                                        <p:anim calcmode="lin" valueType="num">
                                          <p:cBhvr additive="base">
                                            <p:cTn id="26" dur="500" fill="hold"/>
                                            <p:tgtEl>
                                              <p:spTgt spid="40"/>
                                            </p:tgtEl>
                                            <p:attrNameLst>
                                              <p:attrName>ppt_y</p:attrName>
                                            </p:attrNameLst>
                                          </p:cBhvr>
                                          <p:tavLst>
                                            <p:tav tm="0">
                                              <p:val>
                                                <p:strVal val="#ppt_y"/>
                                              </p:val>
                                            </p:tav>
                                            <p:tav tm="100000">
                                              <p:val>
                                                <p:strVal val="#ppt_y"/>
                                              </p:val>
                                            </p:tav>
                                          </p:tavLst>
                                        </p:anim>
                                      </p:childTnLst>
                                    </p:cTn>
                                  </p:par>
                                </p:childTnLst>
                              </p:cTn>
                            </p:par>
                            <p:par>
                              <p:cTn id="27" fill="hold">
                                <p:stCondLst>
                                  <p:cond delay="1750"/>
                                </p:stCondLst>
                                <p:childTnLst>
                                  <p:par>
                                    <p:cTn id="28" presetID="2" presetClass="entr" presetSubtype="8"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additive="base">
                                            <p:cTn id="30" dur="500" fill="hold"/>
                                            <p:tgtEl>
                                              <p:spTgt spid="26"/>
                                            </p:tgtEl>
                                            <p:attrNameLst>
                                              <p:attrName>ppt_x</p:attrName>
                                            </p:attrNameLst>
                                          </p:cBhvr>
                                          <p:tavLst>
                                            <p:tav tm="0">
                                              <p:val>
                                                <p:strVal val="0-#ppt_w/2"/>
                                              </p:val>
                                            </p:tav>
                                            <p:tav tm="100000">
                                              <p:val>
                                                <p:strVal val="#ppt_x"/>
                                              </p:val>
                                            </p:tav>
                                          </p:tavLst>
                                        </p:anim>
                                        <p:anim calcmode="lin" valueType="num">
                                          <p:cBhvr additive="base">
                                            <p:cTn id="31" dur="500" fill="hold"/>
                                            <p:tgtEl>
                                              <p:spTgt spid="26"/>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 calcmode="lin" valueType="num">
                                          <p:cBhvr additive="base">
                                            <p:cTn id="34" dur="500" fill="hold"/>
                                            <p:tgtEl>
                                              <p:spTgt spid="39"/>
                                            </p:tgtEl>
                                            <p:attrNameLst>
                                              <p:attrName>ppt_x</p:attrName>
                                            </p:attrNameLst>
                                          </p:cBhvr>
                                          <p:tavLst>
                                            <p:tav tm="0">
                                              <p:val>
                                                <p:strVal val="0-#ppt_w/2"/>
                                              </p:val>
                                            </p:tav>
                                            <p:tav tm="100000">
                                              <p:val>
                                                <p:strVal val="#ppt_x"/>
                                              </p:val>
                                            </p:tav>
                                          </p:tavLst>
                                        </p:anim>
                                        <p:anim calcmode="lin" valueType="num">
                                          <p:cBhvr additive="base">
                                            <p:cTn id="35" dur="500" fill="hold"/>
                                            <p:tgtEl>
                                              <p:spTgt spid="39"/>
                                            </p:tgtEl>
                                            <p:attrNameLst>
                                              <p:attrName>ppt_y</p:attrName>
                                            </p:attrNameLst>
                                          </p:cBhvr>
                                          <p:tavLst>
                                            <p:tav tm="0">
                                              <p:val>
                                                <p:strVal val="#ppt_y"/>
                                              </p:val>
                                            </p:tav>
                                            <p:tav tm="100000">
                                              <p:val>
                                                <p:strVal val="#ppt_y"/>
                                              </p:val>
                                            </p:tav>
                                          </p:tavLst>
                                        </p:anim>
                                      </p:childTnLst>
                                    </p:cTn>
                                  </p:par>
                                </p:childTnLst>
                              </p:cTn>
                            </p:par>
                            <p:par>
                              <p:cTn id="36" fill="hold">
                                <p:stCondLst>
                                  <p:cond delay="2250"/>
                                </p:stCondLst>
                                <p:childTnLst>
                                  <p:par>
                                    <p:cTn id="37" presetID="2" presetClass="entr" presetSubtype="8"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0-#ppt_w/2"/>
                                              </p:val>
                                            </p:tav>
                                            <p:tav tm="100000">
                                              <p:val>
                                                <p:strVal val="#ppt_x"/>
                                              </p:val>
                                            </p:tav>
                                          </p:tavLst>
                                        </p:anim>
                                        <p:anim calcmode="lin" valueType="num">
                                          <p:cBhvr additive="base">
                                            <p:cTn id="40" dur="500" fill="hold"/>
                                            <p:tgtEl>
                                              <p:spTgt spid="28"/>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0-#ppt_w/2"/>
                                              </p:val>
                                            </p:tav>
                                            <p:tav tm="100000">
                                              <p:val>
                                                <p:strVal val="#ppt_x"/>
                                              </p:val>
                                            </p:tav>
                                          </p:tavLst>
                                        </p:anim>
                                        <p:anim calcmode="lin" valueType="num">
                                          <p:cBhvr additive="base">
                                            <p:cTn id="44" dur="500" fill="hold"/>
                                            <p:tgtEl>
                                              <p:spTgt spid="38"/>
                                            </p:tgtEl>
                                            <p:attrNameLst>
                                              <p:attrName>ppt_y</p:attrName>
                                            </p:attrNameLst>
                                          </p:cBhvr>
                                          <p:tavLst>
                                            <p:tav tm="0">
                                              <p:val>
                                                <p:strVal val="#ppt_y"/>
                                              </p:val>
                                            </p:tav>
                                            <p:tav tm="100000">
                                              <p:val>
                                                <p:strVal val="#ppt_y"/>
                                              </p:val>
                                            </p:tav>
                                          </p:tavLst>
                                        </p:anim>
                                      </p:childTnLst>
                                    </p:cTn>
                                  </p:par>
                                </p:childTnLst>
                              </p:cTn>
                            </p:par>
                            <p:par>
                              <p:cTn id="45" fill="hold">
                                <p:stCondLst>
                                  <p:cond delay="2750"/>
                                </p:stCondLst>
                                <p:childTnLst>
                                  <p:par>
                                    <p:cTn id="46" presetID="22" presetClass="entr" presetSubtype="4" fill="hold" nodeType="after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wipe(down)">
                                          <p:cBhvr>
                                            <p:cTn id="48" dur="500"/>
                                            <p:tgtEl>
                                              <p:spTgt spid="44"/>
                                            </p:tgtEl>
                                          </p:cBhvr>
                                        </p:animEffect>
                                      </p:childTnLst>
                                    </p:cTn>
                                  </p:par>
                                  <p:par>
                                    <p:cTn id="49" presetID="22" presetClass="entr" presetSubtype="8"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left)">
                                          <p:cBhvr>
                                            <p:cTn id="51" dur="500"/>
                                            <p:tgtEl>
                                              <p:spTgt spid="31"/>
                                            </p:tgtEl>
                                          </p:cBhvr>
                                        </p:animEffect>
                                      </p:childTnLst>
                                    </p:cTn>
                                  </p:par>
                                </p:childTnLst>
                              </p:cTn>
                            </p:par>
                            <p:par>
                              <p:cTn id="52" fill="hold">
                                <p:stCondLst>
                                  <p:cond delay="3250"/>
                                </p:stCondLst>
                                <p:childTnLst>
                                  <p:par>
                                    <p:cTn id="53" presetID="2" presetClass="entr" presetSubtype="8" fill="hold" nodeType="after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fill="hold"/>
                                            <p:tgtEl>
                                              <p:spTgt spid="43"/>
                                            </p:tgtEl>
                                            <p:attrNameLst>
                                              <p:attrName>ppt_x</p:attrName>
                                            </p:attrNameLst>
                                          </p:cBhvr>
                                          <p:tavLst>
                                            <p:tav tm="0">
                                              <p:val>
                                                <p:strVal val="0-#ppt_w/2"/>
                                              </p:val>
                                            </p:tav>
                                            <p:tav tm="100000">
                                              <p:val>
                                                <p:strVal val="#ppt_x"/>
                                              </p:val>
                                            </p:tav>
                                          </p:tavLst>
                                        </p:anim>
                                        <p:anim calcmode="lin" valueType="num">
                                          <p:cBhvr additive="base">
                                            <p:cTn id="56" dur="500" fill="hold"/>
                                            <p:tgtEl>
                                              <p:spTgt spid="43"/>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150"/>
                                      </p:stCondLst>
                                      <p:childTnLst>
                                        <p:set>
                                          <p:cBhvr>
                                            <p:cTn id="58" dur="1" fill="hold">
                                              <p:stCondLst>
                                                <p:cond delay="0"/>
                                              </p:stCondLst>
                                            </p:cTn>
                                            <p:tgtEl>
                                              <p:spTgt spid="41"/>
                                            </p:tgtEl>
                                            <p:attrNameLst>
                                              <p:attrName>style.visibility</p:attrName>
                                            </p:attrNameLst>
                                          </p:cBhvr>
                                          <p:to>
                                            <p:strVal val="visible"/>
                                          </p:to>
                                        </p:set>
                                        <p:anim calcmode="lin" valueType="num">
                                          <p:cBhvr additive="base">
                                            <p:cTn id="59" dur="500" fill="hold"/>
                                            <p:tgtEl>
                                              <p:spTgt spid="41"/>
                                            </p:tgtEl>
                                            <p:attrNameLst>
                                              <p:attrName>ppt_x</p:attrName>
                                            </p:attrNameLst>
                                          </p:cBhvr>
                                          <p:tavLst>
                                            <p:tav tm="0">
                                              <p:val>
                                                <p:strVal val="0-#ppt_w/2"/>
                                              </p:val>
                                            </p:tav>
                                            <p:tav tm="100000">
                                              <p:val>
                                                <p:strVal val="#ppt_x"/>
                                              </p:val>
                                            </p:tav>
                                          </p:tavLst>
                                        </p:anim>
                                        <p:anim calcmode="lin" valueType="num">
                                          <p:cBhvr additive="base">
                                            <p:cTn id="60" dur="500" fill="hold"/>
                                            <p:tgtEl>
                                              <p:spTgt spid="41"/>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150"/>
                                      </p:stCondLst>
                                      <p:childTnLst>
                                        <p:set>
                                          <p:cBhvr>
                                            <p:cTn id="62" dur="1" fill="hold">
                                              <p:stCondLst>
                                                <p:cond delay="0"/>
                                              </p:stCondLst>
                                            </p:cTn>
                                            <p:tgtEl>
                                              <p:spTgt spid="45"/>
                                            </p:tgtEl>
                                            <p:attrNameLst>
                                              <p:attrName>style.visibility</p:attrName>
                                            </p:attrNameLst>
                                          </p:cBhvr>
                                          <p:to>
                                            <p:strVal val="visible"/>
                                          </p:to>
                                        </p:set>
                                        <p:anim calcmode="lin" valueType="num">
                                          <p:cBhvr additive="base">
                                            <p:cTn id="63" dur="500" fill="hold"/>
                                            <p:tgtEl>
                                              <p:spTgt spid="45"/>
                                            </p:tgtEl>
                                            <p:attrNameLst>
                                              <p:attrName>ppt_x</p:attrName>
                                            </p:attrNameLst>
                                          </p:cBhvr>
                                          <p:tavLst>
                                            <p:tav tm="0">
                                              <p:val>
                                                <p:strVal val="0-#ppt_w/2"/>
                                              </p:val>
                                            </p:tav>
                                            <p:tav tm="100000">
                                              <p:val>
                                                <p:strVal val="#ppt_x"/>
                                              </p:val>
                                            </p:tav>
                                          </p:tavLst>
                                        </p:anim>
                                        <p:anim calcmode="lin" valueType="num">
                                          <p:cBhvr additive="base">
                                            <p:cTn id="6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4" grpId="0"/>
          <p:bldP spid="38" grpId="0" animBg="1"/>
          <p:bldP spid="39" grpId="0" animBg="1"/>
          <p:bldP spid="40" grpId="0" animBg="1"/>
          <p:bldP spid="41" grpId="0"/>
          <p:bldP spid="45" grpId="0"/>
        </p:bldLst>
      </p:timing>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Graphic 25">
            <a:extLst>
              <a:ext uri="{FF2B5EF4-FFF2-40B4-BE49-F238E27FC236}">
                <a16:creationId xmlns:a16="http://schemas.microsoft.com/office/drawing/2014/main" id="{D4C73D8C-8F72-5468-7551-04226D4421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0733" y="2806724"/>
            <a:ext cx="978132" cy="978132"/>
          </a:xfrm>
          <a:prstGeom prst="rect">
            <a:avLst/>
          </a:prstGeom>
        </p:spPr>
      </p:pic>
      <p:pic>
        <p:nvPicPr>
          <p:cNvPr id="27" name="Graphic 26">
            <a:extLst>
              <a:ext uri="{FF2B5EF4-FFF2-40B4-BE49-F238E27FC236}">
                <a16:creationId xmlns:a16="http://schemas.microsoft.com/office/drawing/2014/main" id="{EAF9CBE0-F745-CB04-406A-025109AD38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92820" y="3332760"/>
            <a:ext cx="978132" cy="978132"/>
          </a:xfrm>
          <a:prstGeom prst="rect">
            <a:avLst/>
          </a:prstGeom>
        </p:spPr>
      </p:pic>
      <p:pic>
        <p:nvPicPr>
          <p:cNvPr id="28" name="Graphic 27">
            <a:extLst>
              <a:ext uri="{FF2B5EF4-FFF2-40B4-BE49-F238E27FC236}">
                <a16:creationId xmlns:a16="http://schemas.microsoft.com/office/drawing/2014/main" id="{E3AD6373-07D5-4319-8C96-3A4619E1A3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28646" y="3821826"/>
            <a:ext cx="978132" cy="978132"/>
          </a:xfrm>
          <a:prstGeom prst="rect">
            <a:avLst/>
          </a:prstGeom>
        </p:spPr>
      </p:pic>
      <p:cxnSp>
        <p:nvCxnSpPr>
          <p:cNvPr id="31" name="Straight Connector 30">
            <a:extLst>
              <a:ext uri="{FF2B5EF4-FFF2-40B4-BE49-F238E27FC236}">
                <a16:creationId xmlns:a16="http://schemas.microsoft.com/office/drawing/2014/main" id="{39A1B54D-2F37-7CBA-5245-B71BF8550D78}"/>
              </a:ext>
            </a:extLst>
          </p:cNvPr>
          <p:cNvCxnSpPr>
            <a:cxnSpLocks/>
          </p:cNvCxnSpPr>
          <p:nvPr/>
        </p:nvCxnSpPr>
        <p:spPr>
          <a:xfrm>
            <a:off x="2678639" y="5617013"/>
            <a:ext cx="6834721" cy="0"/>
          </a:xfrm>
          <a:prstGeom prst="line">
            <a:avLst/>
          </a:prstGeom>
          <a:ln w="76200" cap="rnd">
            <a:solidFill>
              <a:schemeClr val="accent5"/>
            </a:solidFill>
          </a:ln>
        </p:spPr>
        <p:style>
          <a:lnRef idx="1">
            <a:schemeClr val="accent2"/>
          </a:lnRef>
          <a:fillRef idx="0">
            <a:schemeClr val="accent2"/>
          </a:fillRef>
          <a:effectRef idx="0">
            <a:schemeClr val="accent2"/>
          </a:effectRef>
          <a:fontRef idx="minor">
            <a:schemeClr val="tx1"/>
          </a:fontRef>
        </p:style>
      </p:cxnSp>
      <p:sp>
        <p:nvSpPr>
          <p:cNvPr id="38" name="Rectangle 37">
            <a:extLst>
              <a:ext uri="{FF2B5EF4-FFF2-40B4-BE49-F238E27FC236}">
                <a16:creationId xmlns:a16="http://schemas.microsoft.com/office/drawing/2014/main" id="{7B00DD16-B323-8B4F-081B-85F3B136411B}"/>
              </a:ext>
            </a:extLst>
          </p:cNvPr>
          <p:cNvSpPr/>
          <p:nvPr/>
        </p:nvSpPr>
        <p:spPr>
          <a:xfrm>
            <a:off x="3657312" y="4798829"/>
            <a:ext cx="1320799" cy="616971"/>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39" name="Rectangle 38">
            <a:extLst>
              <a:ext uri="{FF2B5EF4-FFF2-40B4-BE49-F238E27FC236}">
                <a16:creationId xmlns:a16="http://schemas.microsoft.com/office/drawing/2014/main" id="{316E84E4-5D46-C857-7A8E-86A36767938B}"/>
              </a:ext>
            </a:extLst>
          </p:cNvPr>
          <p:cNvSpPr/>
          <p:nvPr/>
        </p:nvSpPr>
        <p:spPr>
          <a:xfrm>
            <a:off x="5427148" y="3821826"/>
            <a:ext cx="1320799" cy="1593974"/>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40" name="Rectangle 39">
            <a:extLst>
              <a:ext uri="{FF2B5EF4-FFF2-40B4-BE49-F238E27FC236}">
                <a16:creationId xmlns:a16="http://schemas.microsoft.com/office/drawing/2014/main" id="{A17DAE0A-7E25-CFE1-1DB2-C783C2D9B016}"/>
              </a:ext>
            </a:extLst>
          </p:cNvPr>
          <p:cNvSpPr/>
          <p:nvPr/>
        </p:nvSpPr>
        <p:spPr>
          <a:xfrm>
            <a:off x="7221486" y="4346781"/>
            <a:ext cx="1320799" cy="1069019"/>
          </a:xfrm>
          <a:prstGeom prst="rect">
            <a:avLst/>
          </a:prstGeom>
          <a:solidFill>
            <a:schemeClr val="accent5">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41" name="TextBox 40">
            <a:extLst>
              <a:ext uri="{FF2B5EF4-FFF2-40B4-BE49-F238E27FC236}">
                <a16:creationId xmlns:a16="http://schemas.microsoft.com/office/drawing/2014/main" id="{DB2FDB70-79AB-5260-BFC2-4ED3FE61ECB2}"/>
              </a:ext>
            </a:extLst>
          </p:cNvPr>
          <p:cNvSpPr txBox="1"/>
          <p:nvPr/>
        </p:nvSpPr>
        <p:spPr>
          <a:xfrm>
            <a:off x="1862995" y="5309891"/>
            <a:ext cx="761032" cy="461665"/>
          </a:xfrm>
          <a:prstGeom prst="rect">
            <a:avLst/>
          </a:prstGeom>
          <a:noFill/>
        </p:spPr>
        <p:txBody>
          <a:bodyPr wrap="square" rtlCol="0">
            <a:spAutoFit/>
          </a:bodyPr>
          <a:lstStyle/>
          <a:p>
            <a:pPr algn="r"/>
            <a:r>
              <a:rPr lang="en-US" sz="2400" dirty="0">
                <a:solidFill>
                  <a:schemeClr val="accent5"/>
                </a:solidFill>
                <a:latin typeface="+mj-lt"/>
                <a:cs typeface="Poppins" panose="00000500000000000000" pitchFamily="2" charset="0"/>
              </a:rPr>
              <a:t>0%</a:t>
            </a:r>
            <a:endParaRPr lang="en-GB" dirty="0">
              <a:solidFill>
                <a:schemeClr val="accent5"/>
              </a:solidFill>
              <a:latin typeface="+mj-lt"/>
              <a:cs typeface="Poppins" panose="00000500000000000000" pitchFamily="2" charset="0"/>
            </a:endParaRPr>
          </a:p>
        </p:txBody>
      </p:sp>
      <p:pic>
        <p:nvPicPr>
          <p:cNvPr id="43" name="Graphic 42">
            <a:extLst>
              <a:ext uri="{FF2B5EF4-FFF2-40B4-BE49-F238E27FC236}">
                <a16:creationId xmlns:a16="http://schemas.microsoft.com/office/drawing/2014/main" id="{D6E8BD4B-8607-580A-68D8-968E951693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1793" y="3577795"/>
            <a:ext cx="855732" cy="855732"/>
          </a:xfrm>
          <a:prstGeom prst="rect">
            <a:avLst/>
          </a:prstGeom>
        </p:spPr>
      </p:pic>
      <p:cxnSp>
        <p:nvCxnSpPr>
          <p:cNvPr id="44" name="Straight Connector 43">
            <a:extLst>
              <a:ext uri="{FF2B5EF4-FFF2-40B4-BE49-F238E27FC236}">
                <a16:creationId xmlns:a16="http://schemas.microsoft.com/office/drawing/2014/main" id="{01D8F985-3EB3-7DC6-E97B-CAC8C7A5BF7D}"/>
              </a:ext>
            </a:extLst>
          </p:cNvPr>
          <p:cNvCxnSpPr>
            <a:cxnSpLocks/>
          </p:cNvCxnSpPr>
          <p:nvPr/>
        </p:nvCxnSpPr>
        <p:spPr>
          <a:xfrm flipV="1">
            <a:off x="2678639" y="2349500"/>
            <a:ext cx="0" cy="3267513"/>
          </a:xfrm>
          <a:prstGeom prst="line">
            <a:avLst/>
          </a:prstGeom>
          <a:ln w="76200" cap="rnd">
            <a:solidFill>
              <a:schemeClr val="accent5"/>
            </a:solidFill>
          </a:ln>
        </p:spPr>
        <p:style>
          <a:lnRef idx="1">
            <a:schemeClr val="accent2"/>
          </a:lnRef>
          <a:fillRef idx="0">
            <a:schemeClr val="accent2"/>
          </a:fillRef>
          <a:effectRef idx="0">
            <a:schemeClr val="accent2"/>
          </a:effectRef>
          <a:fontRef idx="minor">
            <a:schemeClr val="tx1"/>
          </a:fontRef>
        </p:style>
      </p:cxnSp>
      <p:sp>
        <p:nvSpPr>
          <p:cNvPr id="45" name="TextBox 44">
            <a:extLst>
              <a:ext uri="{FF2B5EF4-FFF2-40B4-BE49-F238E27FC236}">
                <a16:creationId xmlns:a16="http://schemas.microsoft.com/office/drawing/2014/main" id="{FAADE3E1-31CD-22C3-50AA-7244C768E699}"/>
              </a:ext>
            </a:extLst>
          </p:cNvPr>
          <p:cNvSpPr txBox="1"/>
          <p:nvPr/>
        </p:nvSpPr>
        <p:spPr>
          <a:xfrm>
            <a:off x="1500058" y="2239766"/>
            <a:ext cx="1097932" cy="461665"/>
          </a:xfrm>
          <a:prstGeom prst="rect">
            <a:avLst/>
          </a:prstGeom>
          <a:noFill/>
        </p:spPr>
        <p:txBody>
          <a:bodyPr wrap="square" rtlCol="0">
            <a:spAutoFit/>
          </a:bodyPr>
          <a:lstStyle/>
          <a:p>
            <a:pPr algn="r"/>
            <a:r>
              <a:rPr lang="en-US" sz="2400" dirty="0">
                <a:solidFill>
                  <a:schemeClr val="accent5"/>
                </a:solidFill>
                <a:latin typeface="+mj-lt"/>
                <a:cs typeface="Poppins" panose="00000500000000000000" pitchFamily="2" charset="0"/>
              </a:rPr>
              <a:t>100%</a:t>
            </a:r>
            <a:endParaRPr lang="en-GB" dirty="0">
              <a:solidFill>
                <a:schemeClr val="accent5"/>
              </a:solidFill>
              <a:latin typeface="+mj-lt"/>
              <a:cs typeface="Poppins" panose="00000500000000000000" pitchFamily="2" charset="0"/>
            </a:endParaRPr>
          </a:p>
        </p:txBody>
      </p:sp>
      <p:sp>
        <p:nvSpPr>
          <p:cNvPr id="7" name="TextBox 6">
            <a:extLst>
              <a:ext uri="{FF2B5EF4-FFF2-40B4-BE49-F238E27FC236}">
                <a16:creationId xmlns:a16="http://schemas.microsoft.com/office/drawing/2014/main" id="{728A0868-7440-2084-4E9E-AB761E7D9E91}"/>
              </a:ext>
            </a:extLst>
          </p:cNvPr>
          <p:cNvSpPr txBox="1"/>
          <p:nvPr/>
        </p:nvSpPr>
        <p:spPr>
          <a:xfrm>
            <a:off x="5166243" y="2861526"/>
            <a:ext cx="521810" cy="923330"/>
          </a:xfrm>
          <a:prstGeom prst="rect">
            <a:avLst/>
          </a:prstGeom>
          <a:noFill/>
        </p:spPr>
        <p:txBody>
          <a:bodyPr wrap="square" rtlCol="0">
            <a:spAutoFit/>
          </a:bodyPr>
          <a:lstStyle/>
          <a:p>
            <a:pPr algn="ctr"/>
            <a:r>
              <a:rPr lang="en-US" sz="5400" dirty="0">
                <a:solidFill>
                  <a:schemeClr val="accent5">
                    <a:lumMod val="50000"/>
                  </a:schemeClr>
                </a:solidFill>
                <a:latin typeface="Ivar Text Bold" panose="00000800000000000000" pitchFamily="50" charset="0"/>
                <a:cs typeface="Poppins" panose="00000500000000000000" pitchFamily="2" charset="0"/>
              </a:rPr>
              <a:t>!</a:t>
            </a:r>
            <a:endParaRPr lang="en-GB" sz="3600" dirty="0">
              <a:solidFill>
                <a:schemeClr val="accent5">
                  <a:lumMod val="50000"/>
                </a:schemeClr>
              </a:solidFill>
              <a:latin typeface="Ivar Text Bold" panose="00000800000000000000" pitchFamily="50" charset="0"/>
              <a:cs typeface="Poppins" panose="00000500000000000000" pitchFamily="2" charset="0"/>
            </a:endParaRPr>
          </a:p>
        </p:txBody>
      </p:sp>
      <p:sp>
        <p:nvSpPr>
          <p:cNvPr id="8" name="TextBox 7">
            <a:extLst>
              <a:ext uri="{FF2B5EF4-FFF2-40B4-BE49-F238E27FC236}">
                <a16:creationId xmlns:a16="http://schemas.microsoft.com/office/drawing/2014/main" id="{3131ECCC-44D2-F1D8-41B7-630E40FF343C}"/>
              </a:ext>
            </a:extLst>
          </p:cNvPr>
          <p:cNvSpPr txBox="1"/>
          <p:nvPr/>
        </p:nvSpPr>
        <p:spPr>
          <a:xfrm>
            <a:off x="6503949" y="2861526"/>
            <a:ext cx="521810" cy="923330"/>
          </a:xfrm>
          <a:prstGeom prst="rect">
            <a:avLst/>
          </a:prstGeom>
          <a:noFill/>
        </p:spPr>
        <p:txBody>
          <a:bodyPr wrap="square" rtlCol="0">
            <a:spAutoFit/>
          </a:bodyPr>
          <a:lstStyle/>
          <a:p>
            <a:pPr algn="ctr"/>
            <a:r>
              <a:rPr lang="en-US" sz="5400" dirty="0">
                <a:solidFill>
                  <a:schemeClr val="accent5">
                    <a:lumMod val="50000"/>
                  </a:schemeClr>
                </a:solidFill>
                <a:latin typeface="Ivar Text Bold" panose="00000800000000000000" pitchFamily="50" charset="0"/>
                <a:cs typeface="Poppins" panose="00000500000000000000" pitchFamily="2" charset="0"/>
              </a:rPr>
              <a:t>!</a:t>
            </a:r>
            <a:endParaRPr lang="en-GB" sz="3600" dirty="0">
              <a:solidFill>
                <a:schemeClr val="accent5">
                  <a:lumMod val="50000"/>
                </a:schemeClr>
              </a:solidFill>
              <a:latin typeface="Ivar Text Bold" panose="00000800000000000000" pitchFamily="50" charset="0"/>
              <a:cs typeface="Poppins" panose="00000500000000000000" pitchFamily="2" charset="0"/>
            </a:endParaRPr>
          </a:p>
        </p:txBody>
      </p:sp>
      <p:sp>
        <p:nvSpPr>
          <p:cNvPr id="9" name="TextBox 8">
            <a:extLst>
              <a:ext uri="{FF2B5EF4-FFF2-40B4-BE49-F238E27FC236}">
                <a16:creationId xmlns:a16="http://schemas.microsoft.com/office/drawing/2014/main" id="{9CAE944B-6AB6-CD25-6DA2-4A0D6E03C61F}"/>
              </a:ext>
            </a:extLst>
          </p:cNvPr>
          <p:cNvSpPr txBox="1"/>
          <p:nvPr/>
        </p:nvSpPr>
        <p:spPr>
          <a:xfrm>
            <a:off x="4021168" y="770869"/>
            <a:ext cx="2948275" cy="646331"/>
          </a:xfrm>
          <a:prstGeom prst="rect">
            <a:avLst/>
          </a:prstGeom>
          <a:noFill/>
        </p:spPr>
        <p:txBody>
          <a:bodyPr wrap="square" rtlCol="0">
            <a:spAutoFit/>
          </a:bodyPr>
          <a:lstStyle/>
          <a:p>
            <a:r>
              <a:rPr lang="en-US" sz="3600" b="1" dirty="0">
                <a:solidFill>
                  <a:schemeClr val="accent2">
                    <a:lumMod val="50000"/>
                  </a:schemeClr>
                </a:solidFill>
                <a:latin typeface="Poppins" panose="00000500000000000000" pitchFamily="2" charset="0"/>
                <a:cs typeface="Poppins" panose="00000500000000000000" pitchFamily="2" charset="0"/>
              </a:rPr>
              <a:t>Credit Risk</a:t>
            </a:r>
            <a:endParaRPr lang="en-GB" sz="2000" b="1" dirty="0">
              <a:solidFill>
                <a:schemeClr val="accent2">
                  <a:lumMod val="50000"/>
                </a:schemeClr>
              </a:solidFill>
              <a:latin typeface="Poppins" panose="00000500000000000000" pitchFamily="2" charset="0"/>
              <a:cs typeface="Poppins" panose="00000500000000000000" pitchFamily="2" charset="0"/>
            </a:endParaRPr>
          </a:p>
        </p:txBody>
      </p:sp>
      <p:pic>
        <p:nvPicPr>
          <p:cNvPr id="10" name="Graphic 9">
            <a:extLst>
              <a:ext uri="{FF2B5EF4-FFF2-40B4-BE49-F238E27FC236}">
                <a16:creationId xmlns:a16="http://schemas.microsoft.com/office/drawing/2014/main" id="{34D268EA-1926-2243-4F0E-4DED2B9A6F7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16095" y="717821"/>
            <a:ext cx="1357765" cy="752428"/>
          </a:xfrm>
          <a:prstGeom prst="rect">
            <a:avLst/>
          </a:prstGeom>
        </p:spPr>
      </p:pic>
      <p:sp>
        <p:nvSpPr>
          <p:cNvPr id="13" name="TextBox 12">
            <a:extLst>
              <a:ext uri="{FF2B5EF4-FFF2-40B4-BE49-F238E27FC236}">
                <a16:creationId xmlns:a16="http://schemas.microsoft.com/office/drawing/2014/main" id="{7FFD3CF8-63F1-AF4B-A74F-E252907D3637}"/>
              </a:ext>
            </a:extLst>
          </p:cNvPr>
          <p:cNvSpPr txBox="1"/>
          <p:nvPr/>
        </p:nvSpPr>
        <p:spPr>
          <a:xfrm>
            <a:off x="3763367" y="1662460"/>
            <a:ext cx="4648359" cy="461665"/>
          </a:xfrm>
          <a:prstGeom prst="rect">
            <a:avLst/>
          </a:prstGeom>
          <a:noFill/>
        </p:spPr>
        <p:txBody>
          <a:bodyPr wrap="square" rtlCol="0">
            <a:spAutoFit/>
          </a:bodyPr>
          <a:lstStyle/>
          <a:p>
            <a:pPr algn="ctr"/>
            <a:r>
              <a:rPr lang="en-US" sz="2400" dirty="0">
                <a:solidFill>
                  <a:schemeClr val="accent2">
                    <a:lumMod val="50000"/>
                  </a:schemeClr>
                </a:solidFill>
                <a:latin typeface="Poppins" panose="00000500000000000000" pitchFamily="2" charset="0"/>
                <a:cs typeface="Poppins" panose="00000500000000000000" pitchFamily="2" charset="0"/>
              </a:rPr>
              <a:t>Risk-weighted Assets (RWA)</a:t>
            </a:r>
            <a:endParaRPr lang="en-GB" dirty="0">
              <a:solidFill>
                <a:schemeClr val="accent2">
                  <a:lumMod val="50000"/>
                </a:schemeClr>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9223912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7" name="Straight Connector 46">
            <a:extLst>
              <a:ext uri="{FF2B5EF4-FFF2-40B4-BE49-F238E27FC236}">
                <a16:creationId xmlns:a16="http://schemas.microsoft.com/office/drawing/2014/main" id="{E9EB51D2-6ADE-F4FA-8E28-31941BDE10F5}"/>
              </a:ext>
            </a:extLst>
          </p:cNvPr>
          <p:cNvCxnSpPr>
            <a:cxnSpLocks/>
          </p:cNvCxnSpPr>
          <p:nvPr/>
        </p:nvCxnSpPr>
        <p:spPr>
          <a:xfrm>
            <a:off x="2678639" y="4025900"/>
            <a:ext cx="3417361" cy="0"/>
          </a:xfrm>
          <a:prstGeom prst="line">
            <a:avLst/>
          </a:prstGeom>
          <a:ln w="7620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79E508C-12DE-BA3C-2637-0EC2B4DC43B7}"/>
              </a:ext>
            </a:extLst>
          </p:cNvPr>
          <p:cNvCxnSpPr>
            <a:cxnSpLocks/>
          </p:cNvCxnSpPr>
          <p:nvPr/>
        </p:nvCxnSpPr>
        <p:spPr>
          <a:xfrm>
            <a:off x="6096000" y="4025900"/>
            <a:ext cx="0" cy="1606782"/>
          </a:xfrm>
          <a:prstGeom prst="line">
            <a:avLst/>
          </a:prstGeom>
          <a:ln w="7620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6" name="Graphic 25">
            <a:extLst>
              <a:ext uri="{FF2B5EF4-FFF2-40B4-BE49-F238E27FC236}">
                <a16:creationId xmlns:a16="http://schemas.microsoft.com/office/drawing/2014/main" id="{D4C73D8C-8F72-5468-7551-04226D4421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10733" y="2806724"/>
            <a:ext cx="978132" cy="978132"/>
          </a:xfrm>
          <a:prstGeom prst="rect">
            <a:avLst/>
          </a:prstGeom>
        </p:spPr>
      </p:pic>
      <p:cxnSp>
        <p:nvCxnSpPr>
          <p:cNvPr id="31" name="Straight Connector 30">
            <a:extLst>
              <a:ext uri="{FF2B5EF4-FFF2-40B4-BE49-F238E27FC236}">
                <a16:creationId xmlns:a16="http://schemas.microsoft.com/office/drawing/2014/main" id="{39A1B54D-2F37-7CBA-5245-B71BF8550D78}"/>
              </a:ext>
            </a:extLst>
          </p:cNvPr>
          <p:cNvCxnSpPr>
            <a:cxnSpLocks/>
          </p:cNvCxnSpPr>
          <p:nvPr/>
        </p:nvCxnSpPr>
        <p:spPr>
          <a:xfrm>
            <a:off x="2678639" y="5617013"/>
            <a:ext cx="6834721" cy="0"/>
          </a:xfrm>
          <a:prstGeom prst="line">
            <a:avLst/>
          </a:prstGeom>
          <a:ln w="76200" cap="rnd">
            <a:solidFill>
              <a:schemeClr val="accent5"/>
            </a:solidFill>
          </a:ln>
        </p:spPr>
        <p:style>
          <a:lnRef idx="1">
            <a:schemeClr val="accent2"/>
          </a:lnRef>
          <a:fillRef idx="0">
            <a:schemeClr val="accent2"/>
          </a:fillRef>
          <a:effectRef idx="0">
            <a:schemeClr val="accent2"/>
          </a:effectRef>
          <a:fontRef idx="minor">
            <a:schemeClr val="tx1"/>
          </a:fontRef>
        </p:style>
      </p:cxnSp>
      <p:sp>
        <p:nvSpPr>
          <p:cNvPr id="41" name="TextBox 40">
            <a:extLst>
              <a:ext uri="{FF2B5EF4-FFF2-40B4-BE49-F238E27FC236}">
                <a16:creationId xmlns:a16="http://schemas.microsoft.com/office/drawing/2014/main" id="{DB2FDB70-79AB-5260-BFC2-4ED3FE61ECB2}"/>
              </a:ext>
            </a:extLst>
          </p:cNvPr>
          <p:cNvSpPr txBox="1"/>
          <p:nvPr/>
        </p:nvSpPr>
        <p:spPr>
          <a:xfrm>
            <a:off x="1862995" y="5309891"/>
            <a:ext cx="761032" cy="461665"/>
          </a:xfrm>
          <a:prstGeom prst="rect">
            <a:avLst/>
          </a:prstGeom>
          <a:noFill/>
        </p:spPr>
        <p:txBody>
          <a:bodyPr wrap="square" rtlCol="0">
            <a:spAutoFit/>
          </a:bodyPr>
          <a:lstStyle/>
          <a:p>
            <a:pPr algn="r"/>
            <a:r>
              <a:rPr lang="en-US" sz="2400" dirty="0">
                <a:solidFill>
                  <a:schemeClr val="accent5"/>
                </a:solidFill>
                <a:latin typeface="+mj-lt"/>
                <a:cs typeface="Poppins" panose="00000500000000000000" pitchFamily="2" charset="0"/>
              </a:rPr>
              <a:t>0%</a:t>
            </a:r>
            <a:endParaRPr lang="en-GB" dirty="0">
              <a:solidFill>
                <a:schemeClr val="accent5"/>
              </a:solidFill>
              <a:latin typeface="+mj-lt"/>
              <a:cs typeface="Poppins" panose="00000500000000000000" pitchFamily="2" charset="0"/>
            </a:endParaRPr>
          </a:p>
        </p:txBody>
      </p:sp>
      <p:pic>
        <p:nvPicPr>
          <p:cNvPr id="43" name="Graphic 42">
            <a:extLst>
              <a:ext uri="{FF2B5EF4-FFF2-40B4-BE49-F238E27FC236}">
                <a16:creationId xmlns:a16="http://schemas.microsoft.com/office/drawing/2014/main" id="{D6E8BD4B-8607-580A-68D8-968E951693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1793" y="3577795"/>
            <a:ext cx="855732" cy="855732"/>
          </a:xfrm>
          <a:prstGeom prst="rect">
            <a:avLst/>
          </a:prstGeom>
        </p:spPr>
      </p:pic>
      <p:cxnSp>
        <p:nvCxnSpPr>
          <p:cNvPr id="44" name="Straight Connector 43">
            <a:extLst>
              <a:ext uri="{FF2B5EF4-FFF2-40B4-BE49-F238E27FC236}">
                <a16:creationId xmlns:a16="http://schemas.microsoft.com/office/drawing/2014/main" id="{01D8F985-3EB3-7DC6-E97B-CAC8C7A5BF7D}"/>
              </a:ext>
            </a:extLst>
          </p:cNvPr>
          <p:cNvCxnSpPr>
            <a:cxnSpLocks/>
          </p:cNvCxnSpPr>
          <p:nvPr/>
        </p:nvCxnSpPr>
        <p:spPr>
          <a:xfrm flipV="1">
            <a:off x="2678639" y="2349500"/>
            <a:ext cx="0" cy="3267513"/>
          </a:xfrm>
          <a:prstGeom prst="line">
            <a:avLst/>
          </a:prstGeom>
          <a:ln w="76200" cap="rnd">
            <a:solidFill>
              <a:schemeClr val="accent5"/>
            </a:solidFill>
          </a:ln>
        </p:spPr>
        <p:style>
          <a:lnRef idx="1">
            <a:schemeClr val="accent2"/>
          </a:lnRef>
          <a:fillRef idx="0">
            <a:schemeClr val="accent2"/>
          </a:fillRef>
          <a:effectRef idx="0">
            <a:schemeClr val="accent2"/>
          </a:effectRef>
          <a:fontRef idx="minor">
            <a:schemeClr val="tx1"/>
          </a:fontRef>
        </p:style>
      </p:cxnSp>
      <p:sp>
        <p:nvSpPr>
          <p:cNvPr id="45" name="TextBox 44">
            <a:extLst>
              <a:ext uri="{FF2B5EF4-FFF2-40B4-BE49-F238E27FC236}">
                <a16:creationId xmlns:a16="http://schemas.microsoft.com/office/drawing/2014/main" id="{FAADE3E1-31CD-22C3-50AA-7244C768E699}"/>
              </a:ext>
            </a:extLst>
          </p:cNvPr>
          <p:cNvSpPr txBox="1"/>
          <p:nvPr/>
        </p:nvSpPr>
        <p:spPr>
          <a:xfrm>
            <a:off x="1500058" y="2239766"/>
            <a:ext cx="1097932" cy="461665"/>
          </a:xfrm>
          <a:prstGeom prst="rect">
            <a:avLst/>
          </a:prstGeom>
          <a:noFill/>
        </p:spPr>
        <p:txBody>
          <a:bodyPr wrap="square" rtlCol="0">
            <a:spAutoFit/>
          </a:bodyPr>
          <a:lstStyle/>
          <a:p>
            <a:pPr algn="r"/>
            <a:r>
              <a:rPr lang="en-US" sz="2400" dirty="0">
                <a:solidFill>
                  <a:schemeClr val="accent5"/>
                </a:solidFill>
                <a:latin typeface="+mj-lt"/>
                <a:cs typeface="Poppins" panose="00000500000000000000" pitchFamily="2" charset="0"/>
              </a:rPr>
              <a:t>100%</a:t>
            </a:r>
            <a:endParaRPr lang="en-GB" dirty="0">
              <a:solidFill>
                <a:schemeClr val="accent5"/>
              </a:solidFill>
              <a:latin typeface="+mj-lt"/>
              <a:cs typeface="Poppins" panose="00000500000000000000" pitchFamily="2" charset="0"/>
            </a:endParaRPr>
          </a:p>
        </p:txBody>
      </p:sp>
      <p:sp>
        <p:nvSpPr>
          <p:cNvPr id="7" name="TextBox 6">
            <a:extLst>
              <a:ext uri="{FF2B5EF4-FFF2-40B4-BE49-F238E27FC236}">
                <a16:creationId xmlns:a16="http://schemas.microsoft.com/office/drawing/2014/main" id="{728A0868-7440-2084-4E9E-AB761E7D9E91}"/>
              </a:ext>
            </a:extLst>
          </p:cNvPr>
          <p:cNvSpPr txBox="1"/>
          <p:nvPr/>
        </p:nvSpPr>
        <p:spPr>
          <a:xfrm>
            <a:off x="5166243" y="2861526"/>
            <a:ext cx="521810" cy="923330"/>
          </a:xfrm>
          <a:prstGeom prst="rect">
            <a:avLst/>
          </a:prstGeom>
          <a:noFill/>
        </p:spPr>
        <p:txBody>
          <a:bodyPr wrap="square" rtlCol="0">
            <a:spAutoFit/>
          </a:bodyPr>
          <a:lstStyle/>
          <a:p>
            <a:pPr algn="ctr"/>
            <a:r>
              <a:rPr lang="en-US" sz="5400" dirty="0">
                <a:solidFill>
                  <a:schemeClr val="accent5">
                    <a:lumMod val="50000"/>
                  </a:schemeClr>
                </a:solidFill>
                <a:latin typeface="Ivar Text Bold" panose="00000800000000000000" pitchFamily="50" charset="0"/>
                <a:cs typeface="Poppins" panose="00000500000000000000" pitchFamily="2" charset="0"/>
              </a:rPr>
              <a:t>!</a:t>
            </a:r>
            <a:endParaRPr lang="en-GB" sz="3600" dirty="0">
              <a:solidFill>
                <a:schemeClr val="accent5">
                  <a:lumMod val="50000"/>
                </a:schemeClr>
              </a:solidFill>
              <a:latin typeface="Ivar Text Bold" panose="00000800000000000000" pitchFamily="50" charset="0"/>
              <a:cs typeface="Poppins" panose="00000500000000000000" pitchFamily="2" charset="0"/>
            </a:endParaRPr>
          </a:p>
        </p:txBody>
      </p:sp>
      <p:sp>
        <p:nvSpPr>
          <p:cNvPr id="8" name="TextBox 7">
            <a:extLst>
              <a:ext uri="{FF2B5EF4-FFF2-40B4-BE49-F238E27FC236}">
                <a16:creationId xmlns:a16="http://schemas.microsoft.com/office/drawing/2014/main" id="{3131ECCC-44D2-F1D8-41B7-630E40FF343C}"/>
              </a:ext>
            </a:extLst>
          </p:cNvPr>
          <p:cNvSpPr txBox="1"/>
          <p:nvPr/>
        </p:nvSpPr>
        <p:spPr>
          <a:xfrm>
            <a:off x="6503949" y="2861526"/>
            <a:ext cx="521810" cy="923330"/>
          </a:xfrm>
          <a:prstGeom prst="rect">
            <a:avLst/>
          </a:prstGeom>
          <a:noFill/>
        </p:spPr>
        <p:txBody>
          <a:bodyPr wrap="square" rtlCol="0">
            <a:spAutoFit/>
          </a:bodyPr>
          <a:lstStyle/>
          <a:p>
            <a:pPr algn="ctr"/>
            <a:r>
              <a:rPr lang="en-US" sz="5400" dirty="0">
                <a:solidFill>
                  <a:schemeClr val="accent5">
                    <a:lumMod val="50000"/>
                  </a:schemeClr>
                </a:solidFill>
                <a:latin typeface="Ivar Text Bold" panose="00000800000000000000" pitchFamily="50" charset="0"/>
                <a:cs typeface="Poppins" panose="00000500000000000000" pitchFamily="2" charset="0"/>
              </a:rPr>
              <a:t>!</a:t>
            </a:r>
            <a:endParaRPr lang="en-GB" sz="3600" dirty="0">
              <a:solidFill>
                <a:schemeClr val="accent5">
                  <a:lumMod val="50000"/>
                </a:schemeClr>
              </a:solidFill>
              <a:latin typeface="Ivar Text Bold" panose="00000800000000000000" pitchFamily="50" charset="0"/>
              <a:cs typeface="Poppins" panose="00000500000000000000" pitchFamily="2" charset="0"/>
            </a:endParaRPr>
          </a:p>
        </p:txBody>
      </p:sp>
      <p:cxnSp>
        <p:nvCxnSpPr>
          <p:cNvPr id="10" name="Straight Arrow Connector 9">
            <a:extLst>
              <a:ext uri="{FF2B5EF4-FFF2-40B4-BE49-F238E27FC236}">
                <a16:creationId xmlns:a16="http://schemas.microsoft.com/office/drawing/2014/main" id="{71F0BDB1-F362-8EE1-3F07-92EA52452A78}"/>
              </a:ext>
            </a:extLst>
          </p:cNvPr>
          <p:cNvCxnSpPr>
            <a:cxnSpLocks/>
          </p:cNvCxnSpPr>
          <p:nvPr/>
        </p:nvCxnSpPr>
        <p:spPr>
          <a:xfrm flipV="1">
            <a:off x="2859104" y="2600440"/>
            <a:ext cx="6654256" cy="2791198"/>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160D0A2-7D87-B90F-3EB4-65CA9E5F06FA}"/>
              </a:ext>
            </a:extLst>
          </p:cNvPr>
          <p:cNvSpPr txBox="1"/>
          <p:nvPr/>
        </p:nvSpPr>
        <p:spPr>
          <a:xfrm>
            <a:off x="3138351" y="5906976"/>
            <a:ext cx="4713907" cy="461665"/>
          </a:xfrm>
          <a:prstGeom prst="rect">
            <a:avLst/>
          </a:prstGeom>
          <a:noFill/>
        </p:spPr>
        <p:txBody>
          <a:bodyPr wrap="square" rtlCol="0">
            <a:spAutoFit/>
          </a:bodyPr>
          <a:lstStyle/>
          <a:p>
            <a:pPr algn="r"/>
            <a:r>
              <a:rPr lang="en-US" sz="2400" dirty="0">
                <a:solidFill>
                  <a:schemeClr val="accent5"/>
                </a:solidFill>
                <a:latin typeface="+mj-lt"/>
                <a:cs typeface="Poppins" panose="00000500000000000000" pitchFamily="2" charset="0"/>
              </a:rPr>
              <a:t>Regulatory capital to be held</a:t>
            </a:r>
            <a:endParaRPr lang="en-GB" dirty="0">
              <a:solidFill>
                <a:schemeClr val="accent5"/>
              </a:solidFill>
              <a:latin typeface="+mj-lt"/>
              <a:cs typeface="Poppins" panose="00000500000000000000" pitchFamily="2" charset="0"/>
            </a:endParaRPr>
          </a:p>
        </p:txBody>
      </p:sp>
      <p:pic>
        <p:nvPicPr>
          <p:cNvPr id="33" name="Graphic 32">
            <a:extLst>
              <a:ext uri="{FF2B5EF4-FFF2-40B4-BE49-F238E27FC236}">
                <a16:creationId xmlns:a16="http://schemas.microsoft.com/office/drawing/2014/main" id="{EB7F0927-F3FD-9D5A-532F-0CF238EFCF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20587" y="5732555"/>
            <a:ext cx="750273" cy="750273"/>
          </a:xfrm>
          <a:prstGeom prst="rect">
            <a:avLst/>
          </a:prstGeom>
        </p:spPr>
      </p:pic>
      <p:sp>
        <p:nvSpPr>
          <p:cNvPr id="34" name="TextBox 33">
            <a:extLst>
              <a:ext uri="{FF2B5EF4-FFF2-40B4-BE49-F238E27FC236}">
                <a16:creationId xmlns:a16="http://schemas.microsoft.com/office/drawing/2014/main" id="{A0E25863-2A1D-751B-9CDC-9104E97D79FE}"/>
              </a:ext>
            </a:extLst>
          </p:cNvPr>
          <p:cNvSpPr txBox="1"/>
          <p:nvPr/>
        </p:nvSpPr>
        <p:spPr>
          <a:xfrm>
            <a:off x="4021168" y="770869"/>
            <a:ext cx="2948275" cy="646331"/>
          </a:xfrm>
          <a:prstGeom prst="rect">
            <a:avLst/>
          </a:prstGeom>
          <a:noFill/>
        </p:spPr>
        <p:txBody>
          <a:bodyPr wrap="square" rtlCol="0">
            <a:spAutoFit/>
          </a:bodyPr>
          <a:lstStyle/>
          <a:p>
            <a:r>
              <a:rPr lang="en-US" sz="3600" b="1" dirty="0">
                <a:solidFill>
                  <a:schemeClr val="accent2">
                    <a:lumMod val="50000"/>
                  </a:schemeClr>
                </a:solidFill>
                <a:latin typeface="Poppins" panose="00000500000000000000" pitchFamily="2" charset="0"/>
                <a:cs typeface="Poppins" panose="00000500000000000000" pitchFamily="2" charset="0"/>
              </a:rPr>
              <a:t>Credit Risk</a:t>
            </a:r>
            <a:endParaRPr lang="en-GB" sz="2000" b="1" dirty="0">
              <a:solidFill>
                <a:schemeClr val="accent2">
                  <a:lumMod val="50000"/>
                </a:schemeClr>
              </a:solidFill>
              <a:latin typeface="Poppins" panose="00000500000000000000" pitchFamily="2" charset="0"/>
              <a:cs typeface="Poppins" panose="00000500000000000000" pitchFamily="2" charset="0"/>
            </a:endParaRPr>
          </a:p>
        </p:txBody>
      </p:sp>
      <p:pic>
        <p:nvPicPr>
          <p:cNvPr id="35" name="Graphic 34">
            <a:extLst>
              <a:ext uri="{FF2B5EF4-FFF2-40B4-BE49-F238E27FC236}">
                <a16:creationId xmlns:a16="http://schemas.microsoft.com/office/drawing/2014/main" id="{DB1A299F-D90D-166C-481E-10190F5EAD6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16095" y="717821"/>
            <a:ext cx="1357765" cy="752428"/>
          </a:xfrm>
          <a:prstGeom prst="rect">
            <a:avLst/>
          </a:prstGeom>
        </p:spPr>
      </p:pic>
      <p:sp>
        <p:nvSpPr>
          <p:cNvPr id="55" name="TextBox 54">
            <a:extLst>
              <a:ext uri="{FF2B5EF4-FFF2-40B4-BE49-F238E27FC236}">
                <a16:creationId xmlns:a16="http://schemas.microsoft.com/office/drawing/2014/main" id="{E7047E37-A80D-339D-AB85-6DA153EFB30F}"/>
              </a:ext>
            </a:extLst>
          </p:cNvPr>
          <p:cNvSpPr txBox="1"/>
          <p:nvPr/>
        </p:nvSpPr>
        <p:spPr>
          <a:xfrm>
            <a:off x="3763367" y="1662460"/>
            <a:ext cx="4648359" cy="461665"/>
          </a:xfrm>
          <a:prstGeom prst="rect">
            <a:avLst/>
          </a:prstGeom>
          <a:noFill/>
        </p:spPr>
        <p:txBody>
          <a:bodyPr wrap="square" rtlCol="0">
            <a:spAutoFit/>
          </a:bodyPr>
          <a:lstStyle/>
          <a:p>
            <a:pPr algn="ctr"/>
            <a:r>
              <a:rPr lang="en-US" sz="2400" dirty="0">
                <a:solidFill>
                  <a:schemeClr val="accent2">
                    <a:lumMod val="50000"/>
                  </a:schemeClr>
                </a:solidFill>
                <a:latin typeface="Poppins" panose="00000500000000000000" pitchFamily="2" charset="0"/>
                <a:cs typeface="Poppins" panose="00000500000000000000" pitchFamily="2" charset="0"/>
              </a:rPr>
              <a:t>Risk-weighted Assets (RWA)</a:t>
            </a:r>
            <a:endParaRPr lang="en-GB" dirty="0">
              <a:solidFill>
                <a:schemeClr val="accent2">
                  <a:lumMod val="50000"/>
                </a:schemeClr>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6208731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left)">
                                      <p:cBhvr>
                                        <p:cTn id="11" dur="500"/>
                                        <p:tgtEl>
                                          <p:spTgt spid="47"/>
                                        </p:tgtEl>
                                      </p:cBhvr>
                                    </p:animEffect>
                                  </p:childTnLst>
                                </p:cTn>
                              </p:par>
                              <p:par>
                                <p:cTn id="12" presetID="22" presetClass="entr" presetSubtype="4" fill="hold" nodeType="with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wipe(down)">
                                      <p:cBhvr>
                                        <p:cTn id="14" dur="500"/>
                                        <p:tgtEl>
                                          <p:spTgt spid="49"/>
                                        </p:tgtEl>
                                      </p:cBhvr>
                                    </p:animEffect>
                                  </p:childTnLst>
                                </p:cTn>
                              </p:par>
                            </p:childTnLst>
                          </p:cTn>
                        </p:par>
                        <p:par>
                          <p:cTn id="15" fill="hold">
                            <p:stCondLst>
                              <p:cond delay="1000"/>
                            </p:stCondLst>
                            <p:childTnLst>
                              <p:par>
                                <p:cTn id="16" presetID="2" presetClass="entr" presetSubtype="4" decel="100000" fill="hold" grpId="0" nodeType="afterEffect">
                                  <p:stCondLst>
                                    <p:cond delay="250"/>
                                  </p:stCondLst>
                                  <p:childTnLst>
                                    <p:set>
                                      <p:cBhvr>
                                        <p:cTn id="17" dur="1" fill="hold">
                                          <p:stCondLst>
                                            <p:cond delay="0"/>
                                          </p:stCondLst>
                                        </p:cTn>
                                        <p:tgtEl>
                                          <p:spTgt spid="29"/>
                                        </p:tgtEl>
                                        <p:attrNameLst>
                                          <p:attrName>style.visibility</p:attrName>
                                        </p:attrNameLst>
                                      </p:cBhvr>
                                      <p:to>
                                        <p:strVal val="visible"/>
                                      </p:to>
                                    </p:set>
                                    <p:anim calcmode="lin" valueType="num">
                                      <p:cBhvr additive="base">
                                        <p:cTn id="18" dur="500" fill="hold"/>
                                        <p:tgtEl>
                                          <p:spTgt spid="29"/>
                                        </p:tgtEl>
                                        <p:attrNameLst>
                                          <p:attrName>ppt_x</p:attrName>
                                        </p:attrNameLst>
                                      </p:cBhvr>
                                      <p:tavLst>
                                        <p:tav tm="0">
                                          <p:val>
                                            <p:strVal val="#ppt_x"/>
                                          </p:val>
                                        </p:tav>
                                        <p:tav tm="100000">
                                          <p:val>
                                            <p:strVal val="#ppt_x"/>
                                          </p:val>
                                        </p:tav>
                                      </p:tavLst>
                                    </p:anim>
                                    <p:anim calcmode="lin" valueType="num">
                                      <p:cBhvr additive="base">
                                        <p:cTn id="19" dur="500" fill="hold"/>
                                        <p:tgtEl>
                                          <p:spTgt spid="29"/>
                                        </p:tgtEl>
                                        <p:attrNameLst>
                                          <p:attrName>ppt_y</p:attrName>
                                        </p:attrNameLst>
                                      </p:cBhvr>
                                      <p:tavLst>
                                        <p:tav tm="0">
                                          <p:val>
                                            <p:strVal val="1+#ppt_h/2"/>
                                          </p:val>
                                        </p:tav>
                                        <p:tav tm="100000">
                                          <p:val>
                                            <p:strVal val="#ppt_y"/>
                                          </p:val>
                                        </p:tav>
                                      </p:tavLst>
                                    </p:anim>
                                  </p:childTnLst>
                                </p:cTn>
                              </p:par>
                              <p:par>
                                <p:cTn id="20" presetID="2" presetClass="entr" presetSubtype="4" decel="100000" fill="hold" nodeType="withEffect">
                                  <p:stCondLst>
                                    <p:cond delay="50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ppt_x"/>
                                          </p:val>
                                        </p:tav>
                                        <p:tav tm="100000">
                                          <p:val>
                                            <p:strVal val="#ppt_x"/>
                                          </p:val>
                                        </p:tav>
                                      </p:tavLst>
                                    </p:anim>
                                    <p:anim calcmode="lin" valueType="num">
                                      <p:cBhvr additive="base">
                                        <p:cTn id="23" dur="500" fill="hold"/>
                                        <p:tgtEl>
                                          <p:spTgt spid="33"/>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0" presetClass="exit" presetSubtype="0" fill="hold" nodeType="afterEffect">
                                  <p:stCondLst>
                                    <p:cond delay="0"/>
                                  </p:stCondLst>
                                  <p:childTnLst>
                                    <p:animEffect transition="out" filter="fade">
                                      <p:cBhvr>
                                        <p:cTn id="26" dur="500"/>
                                        <p:tgtEl>
                                          <p:spTgt spid="26"/>
                                        </p:tgtEl>
                                      </p:cBhvr>
                                    </p:animEffect>
                                    <p:set>
                                      <p:cBhvr>
                                        <p:cTn id="27" dur="1" fill="hold">
                                          <p:stCondLst>
                                            <p:cond delay="499"/>
                                          </p:stCondLst>
                                        </p:cTn>
                                        <p:tgtEl>
                                          <p:spTgt spid="26"/>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8"/>
                                        </p:tgtEl>
                                      </p:cBhvr>
                                    </p:animEffect>
                                    <p:set>
                                      <p:cBhvr>
                                        <p:cTn id="33"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2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07A1046-C531-74AE-5AA8-3A275A1D5CBD}"/>
              </a:ext>
            </a:extLst>
          </p:cNvPr>
          <p:cNvSpPr txBox="1"/>
          <p:nvPr/>
        </p:nvSpPr>
        <p:spPr>
          <a:xfrm>
            <a:off x="4904379" y="2150933"/>
            <a:ext cx="2383241" cy="646331"/>
          </a:xfrm>
          <a:prstGeom prst="rect">
            <a:avLst/>
          </a:prstGeom>
          <a:noFill/>
        </p:spPr>
        <p:txBody>
          <a:bodyPr wrap="square" rtlCol="0">
            <a:spAutoFit/>
          </a:bodyPr>
          <a:lstStyle/>
          <a:p>
            <a:pPr algn="ctr"/>
            <a:r>
              <a:rPr lang="en-GB" sz="3600" dirty="0">
                <a:solidFill>
                  <a:schemeClr val="accent2">
                    <a:lumMod val="50000"/>
                  </a:schemeClr>
                </a:solidFill>
                <a:latin typeface="+mj-lt"/>
              </a:rPr>
              <a:t>Basel I</a:t>
            </a:r>
            <a:endParaRPr lang="en-US" sz="3600" dirty="0">
              <a:solidFill>
                <a:schemeClr val="accent2">
                  <a:lumMod val="50000"/>
                </a:schemeClr>
              </a:solidFill>
              <a:latin typeface="+mj-lt"/>
            </a:endParaRPr>
          </a:p>
        </p:txBody>
      </p:sp>
      <p:grpSp>
        <p:nvGrpSpPr>
          <p:cNvPr id="12" name="Group 11">
            <a:extLst>
              <a:ext uri="{FF2B5EF4-FFF2-40B4-BE49-F238E27FC236}">
                <a16:creationId xmlns:a16="http://schemas.microsoft.com/office/drawing/2014/main" id="{75AA41F3-D900-467F-E65C-2C7681E34EFF}"/>
              </a:ext>
            </a:extLst>
          </p:cNvPr>
          <p:cNvGrpSpPr/>
          <p:nvPr/>
        </p:nvGrpSpPr>
        <p:grpSpPr>
          <a:xfrm>
            <a:off x="5388115" y="563502"/>
            <a:ext cx="1415770" cy="1415770"/>
            <a:chOff x="5512403" y="712088"/>
            <a:chExt cx="1162159" cy="1162159"/>
          </a:xfrm>
        </p:grpSpPr>
        <p:sp>
          <p:nvSpPr>
            <p:cNvPr id="14" name="Oval 13">
              <a:extLst>
                <a:ext uri="{FF2B5EF4-FFF2-40B4-BE49-F238E27FC236}">
                  <a16:creationId xmlns:a16="http://schemas.microsoft.com/office/drawing/2014/main" id="{7C8717D5-73A2-7BA2-0075-9A585587B40D}"/>
                </a:ext>
              </a:extLst>
            </p:cNvPr>
            <p:cNvSpPr/>
            <p:nvPr/>
          </p:nvSpPr>
          <p:spPr>
            <a:xfrm>
              <a:off x="5512403" y="712088"/>
              <a:ext cx="1162159" cy="1162159"/>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7" name="Graphic 16">
              <a:extLst>
                <a:ext uri="{FF2B5EF4-FFF2-40B4-BE49-F238E27FC236}">
                  <a16:creationId xmlns:a16="http://schemas.microsoft.com/office/drawing/2014/main" id="{A0287759-42B1-100E-7FED-B472B5C16E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3755" y="852999"/>
              <a:ext cx="811639" cy="811639"/>
            </a:xfrm>
            <a:prstGeom prst="rect">
              <a:avLst/>
            </a:prstGeom>
          </p:spPr>
        </p:pic>
      </p:grpSp>
      <p:cxnSp>
        <p:nvCxnSpPr>
          <p:cNvPr id="26" name="Straight Connector 25">
            <a:extLst>
              <a:ext uri="{FF2B5EF4-FFF2-40B4-BE49-F238E27FC236}">
                <a16:creationId xmlns:a16="http://schemas.microsoft.com/office/drawing/2014/main" id="{A4EDC486-5688-F934-FEBA-9D0D5FEC1B59}"/>
              </a:ext>
            </a:extLst>
          </p:cNvPr>
          <p:cNvCxnSpPr>
            <a:cxnSpLocks/>
          </p:cNvCxnSpPr>
          <p:nvPr/>
        </p:nvCxnSpPr>
        <p:spPr>
          <a:xfrm>
            <a:off x="1169044" y="4745620"/>
            <a:ext cx="9896353" cy="0"/>
          </a:xfrm>
          <a:prstGeom prst="line">
            <a:avLst/>
          </a:prstGeom>
          <a:ln w="381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954F463-EFC3-B005-3BD9-7BA91FEBCFD2}"/>
              </a:ext>
            </a:extLst>
          </p:cNvPr>
          <p:cNvSpPr txBox="1"/>
          <p:nvPr/>
        </p:nvSpPr>
        <p:spPr>
          <a:xfrm>
            <a:off x="2653497" y="3282745"/>
            <a:ext cx="2566685" cy="923330"/>
          </a:xfrm>
          <a:prstGeom prst="rect">
            <a:avLst/>
          </a:prstGeom>
          <a:noFill/>
        </p:spPr>
        <p:txBody>
          <a:bodyPr wrap="square">
            <a:spAutoFit/>
          </a:bodyPr>
          <a:lstStyle/>
          <a:p>
            <a:r>
              <a:rPr lang="en-GB" sz="1800" i="0" dirty="0">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Helped banks to be better </a:t>
            </a:r>
            <a:r>
              <a:rPr lang="en-GB" sz="1800" b="1" i="0" dirty="0">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organized</a:t>
            </a:r>
            <a:r>
              <a:rPr lang="en-GB" sz="1800" i="0" dirty="0">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 and </a:t>
            </a:r>
            <a:r>
              <a:rPr lang="en-GB" sz="1800" b="1" i="0" dirty="0">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managed</a:t>
            </a:r>
            <a:r>
              <a:rPr lang="en-GB" sz="1800" i="0" dirty="0">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 </a:t>
            </a:r>
            <a:endParaRPr lang="en-US" sz="1800" dirty="0">
              <a:solidFill>
                <a:schemeClr val="accent2">
                  <a:lumMod val="50000"/>
                </a:schemeClr>
              </a:solidFill>
            </a:endParaRPr>
          </a:p>
        </p:txBody>
      </p:sp>
      <p:sp>
        <p:nvSpPr>
          <p:cNvPr id="30" name="TextBox 29">
            <a:extLst>
              <a:ext uri="{FF2B5EF4-FFF2-40B4-BE49-F238E27FC236}">
                <a16:creationId xmlns:a16="http://schemas.microsoft.com/office/drawing/2014/main" id="{39D783B3-7757-662B-7B40-77C54FF9A440}"/>
              </a:ext>
            </a:extLst>
          </p:cNvPr>
          <p:cNvSpPr txBox="1"/>
          <p:nvPr/>
        </p:nvSpPr>
        <p:spPr>
          <a:xfrm>
            <a:off x="7976082" y="3282745"/>
            <a:ext cx="2773434" cy="923330"/>
          </a:xfrm>
          <a:prstGeom prst="rect">
            <a:avLst/>
          </a:prstGeom>
          <a:noFill/>
        </p:spPr>
        <p:txBody>
          <a:bodyPr wrap="square">
            <a:spAutoFit/>
          </a:bodyPr>
          <a:lstStyle/>
          <a:p>
            <a:r>
              <a:rPr lang="en-GB" sz="1800" i="0" dirty="0">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Focusing on how much </a:t>
            </a:r>
            <a:r>
              <a:rPr lang="en-GB" sz="1800" b="1" i="0" dirty="0">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regulatory capital </a:t>
            </a:r>
            <a:r>
              <a:rPr lang="en-GB" sz="1800" i="0" dirty="0">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should be held</a:t>
            </a:r>
            <a:endParaRPr lang="en-US" sz="1800" dirty="0">
              <a:solidFill>
                <a:schemeClr val="accent2">
                  <a:lumMod val="50000"/>
                </a:schemeClr>
              </a:solidFill>
            </a:endParaRPr>
          </a:p>
        </p:txBody>
      </p:sp>
      <p:sp>
        <p:nvSpPr>
          <p:cNvPr id="31" name="Arrow: Right 30">
            <a:extLst>
              <a:ext uri="{FF2B5EF4-FFF2-40B4-BE49-F238E27FC236}">
                <a16:creationId xmlns:a16="http://schemas.microsoft.com/office/drawing/2014/main" id="{84799E14-BF2C-4F99-B1C3-AAA6AB6976BE}"/>
              </a:ext>
            </a:extLst>
          </p:cNvPr>
          <p:cNvSpPr/>
          <p:nvPr/>
        </p:nvSpPr>
        <p:spPr>
          <a:xfrm>
            <a:off x="5220182" y="3429007"/>
            <a:ext cx="1169000" cy="631730"/>
          </a:xfrm>
          <a:prstGeom prst="rightArrow">
            <a:avLst/>
          </a:prstGeom>
          <a:gradFill>
            <a:gsLst>
              <a:gs pos="0">
                <a:schemeClr val="accent2">
                  <a:alpha val="0"/>
                </a:schemeClr>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7D5AB386-02F8-B11C-4645-A9E3EA7ED5D3}"/>
              </a:ext>
            </a:extLst>
          </p:cNvPr>
          <p:cNvSpPr txBox="1"/>
          <p:nvPr/>
        </p:nvSpPr>
        <p:spPr>
          <a:xfrm>
            <a:off x="2653497" y="5331465"/>
            <a:ext cx="2566685" cy="923330"/>
          </a:xfrm>
          <a:prstGeom prst="rect">
            <a:avLst/>
          </a:prstGeom>
          <a:noFill/>
        </p:spPr>
        <p:txBody>
          <a:bodyPr wrap="square">
            <a:spAutoFit/>
          </a:bodyPr>
          <a:lstStyle/>
          <a:p>
            <a:r>
              <a:rPr lang="en-GB" sz="1800" i="0" dirty="0">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Issuing risky loans requires </a:t>
            </a:r>
            <a:r>
              <a:rPr lang="en-GB" sz="1800" b="1" i="0" dirty="0">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more capital to be held</a:t>
            </a:r>
            <a:endParaRPr lang="en-US" sz="1800" dirty="0">
              <a:solidFill>
                <a:schemeClr val="accent2">
                  <a:lumMod val="50000"/>
                </a:schemeClr>
              </a:solidFill>
            </a:endParaRPr>
          </a:p>
        </p:txBody>
      </p:sp>
      <p:sp>
        <p:nvSpPr>
          <p:cNvPr id="33" name="TextBox 32">
            <a:extLst>
              <a:ext uri="{FF2B5EF4-FFF2-40B4-BE49-F238E27FC236}">
                <a16:creationId xmlns:a16="http://schemas.microsoft.com/office/drawing/2014/main" id="{54482067-7524-D7ED-948A-71DFBE2440FB}"/>
              </a:ext>
            </a:extLst>
          </p:cNvPr>
          <p:cNvSpPr txBox="1"/>
          <p:nvPr/>
        </p:nvSpPr>
        <p:spPr>
          <a:xfrm>
            <a:off x="7976081" y="5331465"/>
            <a:ext cx="3177471" cy="923330"/>
          </a:xfrm>
          <a:prstGeom prst="rect">
            <a:avLst/>
          </a:prstGeom>
          <a:noFill/>
        </p:spPr>
        <p:txBody>
          <a:bodyPr wrap="square">
            <a:spAutoFit/>
          </a:bodyPr>
          <a:lstStyle/>
          <a:p>
            <a:r>
              <a:rPr lang="en-GB" sz="18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Possibly reducing the ability to </a:t>
            </a:r>
            <a:r>
              <a:rPr lang="en-GB" sz="18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pay dividends </a:t>
            </a:r>
          </a:p>
          <a:p>
            <a:r>
              <a:rPr lang="en-GB" sz="18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to shareholders</a:t>
            </a:r>
            <a:endParaRPr lang="en-US" sz="1800" dirty="0">
              <a:solidFill>
                <a:schemeClr val="accent2">
                  <a:lumMod val="50000"/>
                </a:schemeClr>
              </a:solidFill>
            </a:endParaRPr>
          </a:p>
        </p:txBody>
      </p:sp>
      <p:sp>
        <p:nvSpPr>
          <p:cNvPr id="37" name="Arrow: Right 36">
            <a:extLst>
              <a:ext uri="{FF2B5EF4-FFF2-40B4-BE49-F238E27FC236}">
                <a16:creationId xmlns:a16="http://schemas.microsoft.com/office/drawing/2014/main" id="{36A98426-2B40-02D9-2C1C-7EB68DBAFC35}"/>
              </a:ext>
            </a:extLst>
          </p:cNvPr>
          <p:cNvSpPr/>
          <p:nvPr/>
        </p:nvSpPr>
        <p:spPr>
          <a:xfrm>
            <a:off x="5220182" y="5477265"/>
            <a:ext cx="1169000" cy="631730"/>
          </a:xfrm>
          <a:prstGeom prst="rightArrow">
            <a:avLst/>
          </a:prstGeom>
          <a:gradFill>
            <a:gsLst>
              <a:gs pos="0">
                <a:schemeClr val="accent2">
                  <a:alpha val="0"/>
                </a:schemeClr>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5" name="Group 64">
            <a:extLst>
              <a:ext uri="{FF2B5EF4-FFF2-40B4-BE49-F238E27FC236}">
                <a16:creationId xmlns:a16="http://schemas.microsoft.com/office/drawing/2014/main" id="{AE4BF60D-7958-75CD-AB40-CA095FB15BB6}"/>
              </a:ext>
            </a:extLst>
          </p:cNvPr>
          <p:cNvGrpSpPr/>
          <p:nvPr/>
        </p:nvGrpSpPr>
        <p:grpSpPr>
          <a:xfrm>
            <a:off x="1169044" y="3067292"/>
            <a:ext cx="1354238" cy="1354238"/>
            <a:chOff x="1169044" y="3067292"/>
            <a:chExt cx="1354238" cy="1354238"/>
          </a:xfrm>
        </p:grpSpPr>
        <p:sp>
          <p:nvSpPr>
            <p:cNvPr id="21" name="Rectangle: Rounded Corners 20">
              <a:extLst>
                <a:ext uri="{FF2B5EF4-FFF2-40B4-BE49-F238E27FC236}">
                  <a16:creationId xmlns:a16="http://schemas.microsoft.com/office/drawing/2014/main" id="{F450F8C7-7928-49EC-8628-3C8DD4F328EA}"/>
                </a:ext>
              </a:extLst>
            </p:cNvPr>
            <p:cNvSpPr/>
            <p:nvPr/>
          </p:nvSpPr>
          <p:spPr>
            <a:xfrm>
              <a:off x="1169044" y="3067292"/>
              <a:ext cx="1354238" cy="1354238"/>
            </a:xfrm>
            <a:prstGeom prst="roundRect">
              <a:avLst>
                <a:gd name="adj" fmla="val 12287"/>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Graphic 38">
              <a:extLst>
                <a:ext uri="{FF2B5EF4-FFF2-40B4-BE49-F238E27FC236}">
                  <a16:creationId xmlns:a16="http://schemas.microsoft.com/office/drawing/2014/main" id="{128C2D33-B80A-8CFB-3E04-20874F86DF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8132" y="3206379"/>
              <a:ext cx="1076062" cy="1076062"/>
            </a:xfrm>
            <a:prstGeom prst="rect">
              <a:avLst/>
            </a:prstGeom>
          </p:spPr>
        </p:pic>
      </p:grpSp>
      <p:grpSp>
        <p:nvGrpSpPr>
          <p:cNvPr id="64" name="Group 63">
            <a:extLst>
              <a:ext uri="{FF2B5EF4-FFF2-40B4-BE49-F238E27FC236}">
                <a16:creationId xmlns:a16="http://schemas.microsoft.com/office/drawing/2014/main" id="{71938D96-85C7-E442-D2C0-0491E8278FE2}"/>
              </a:ext>
            </a:extLst>
          </p:cNvPr>
          <p:cNvGrpSpPr/>
          <p:nvPr/>
        </p:nvGrpSpPr>
        <p:grpSpPr>
          <a:xfrm>
            <a:off x="6491369" y="3067292"/>
            <a:ext cx="1354238" cy="1354238"/>
            <a:chOff x="6491369" y="3067292"/>
            <a:chExt cx="1354238" cy="1354238"/>
          </a:xfrm>
        </p:grpSpPr>
        <p:sp>
          <p:nvSpPr>
            <p:cNvPr id="23" name="Rectangle: Rounded Corners 22">
              <a:extLst>
                <a:ext uri="{FF2B5EF4-FFF2-40B4-BE49-F238E27FC236}">
                  <a16:creationId xmlns:a16="http://schemas.microsoft.com/office/drawing/2014/main" id="{2355CB83-0F50-18DE-2219-5CFB6043E49B}"/>
                </a:ext>
              </a:extLst>
            </p:cNvPr>
            <p:cNvSpPr/>
            <p:nvPr/>
          </p:nvSpPr>
          <p:spPr>
            <a:xfrm>
              <a:off x="6491369" y="3067292"/>
              <a:ext cx="1354238" cy="1354238"/>
            </a:xfrm>
            <a:prstGeom prst="roundRect">
              <a:avLst>
                <a:gd name="adj" fmla="val 12287"/>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7" name="Group 46">
              <a:extLst>
                <a:ext uri="{FF2B5EF4-FFF2-40B4-BE49-F238E27FC236}">
                  <a16:creationId xmlns:a16="http://schemas.microsoft.com/office/drawing/2014/main" id="{EB02C9AB-9018-4942-8F5A-7B3B09CE4474}"/>
                </a:ext>
              </a:extLst>
            </p:cNvPr>
            <p:cNvGrpSpPr/>
            <p:nvPr/>
          </p:nvGrpSpPr>
          <p:grpSpPr>
            <a:xfrm>
              <a:off x="6732281" y="3270855"/>
              <a:ext cx="893480" cy="959713"/>
              <a:chOff x="6732281" y="3270855"/>
              <a:chExt cx="893480" cy="959713"/>
            </a:xfrm>
          </p:grpSpPr>
          <p:sp>
            <p:nvSpPr>
              <p:cNvPr id="42" name="Freeform: Shape 41">
                <a:extLst>
                  <a:ext uri="{FF2B5EF4-FFF2-40B4-BE49-F238E27FC236}">
                    <a16:creationId xmlns:a16="http://schemas.microsoft.com/office/drawing/2014/main" id="{CA71869C-2191-087A-A352-5E1FA1ADF809}"/>
                  </a:ext>
                </a:extLst>
              </p:cNvPr>
              <p:cNvSpPr/>
              <p:nvPr/>
            </p:nvSpPr>
            <p:spPr>
              <a:xfrm>
                <a:off x="6898746" y="3270855"/>
                <a:ext cx="539175" cy="649301"/>
              </a:xfrm>
              <a:custGeom>
                <a:avLst/>
                <a:gdLst>
                  <a:gd name="connsiteX0" fmla="*/ 726 w 539175"/>
                  <a:gd name="connsiteY0" fmla="*/ 518409 h 649301"/>
                  <a:gd name="connsiteX1" fmla="*/ 15312 w 539175"/>
                  <a:gd name="connsiteY1" fmla="*/ 604242 h 649301"/>
                  <a:gd name="connsiteX2" fmla="*/ 92402 w 539175"/>
                  <a:gd name="connsiteY2" fmla="*/ 557416 h 649301"/>
                  <a:gd name="connsiteX3" fmla="*/ 156293 w 539175"/>
                  <a:gd name="connsiteY3" fmla="*/ 539467 h 649301"/>
                  <a:gd name="connsiteX4" fmla="*/ 358979 w 539175"/>
                  <a:gd name="connsiteY4" fmla="*/ 539467 h 649301"/>
                  <a:gd name="connsiteX5" fmla="*/ 435396 w 539175"/>
                  <a:gd name="connsiteY5" fmla="*/ 615927 h 649301"/>
                  <a:gd name="connsiteX6" fmla="*/ 427788 w 539175"/>
                  <a:gd name="connsiteY6" fmla="*/ 649302 h 649301"/>
                  <a:gd name="connsiteX7" fmla="*/ 536058 w 539175"/>
                  <a:gd name="connsiteY7" fmla="*/ 568849 h 649301"/>
                  <a:gd name="connsiteX8" fmla="*/ 538748 w 539175"/>
                  <a:gd name="connsiteY8" fmla="*/ 518409 h 649301"/>
                  <a:gd name="connsiteX9" fmla="*/ 361575 w 539175"/>
                  <a:gd name="connsiteY9" fmla="*/ 238166 h 649301"/>
                  <a:gd name="connsiteX10" fmla="*/ 370612 w 539175"/>
                  <a:gd name="connsiteY10" fmla="*/ 238166 h 649301"/>
                  <a:gd name="connsiteX11" fmla="*/ 415462 w 539175"/>
                  <a:gd name="connsiteY11" fmla="*/ 193316 h 649301"/>
                  <a:gd name="connsiteX12" fmla="*/ 370612 w 539175"/>
                  <a:gd name="connsiteY12" fmla="*/ 148508 h 649301"/>
                  <a:gd name="connsiteX13" fmla="*/ 338330 w 539175"/>
                  <a:gd name="connsiteY13" fmla="*/ 148508 h 649301"/>
                  <a:gd name="connsiteX14" fmla="*/ 393015 w 539175"/>
                  <a:gd name="connsiteY14" fmla="*/ 25182 h 649301"/>
                  <a:gd name="connsiteX15" fmla="*/ 370612 w 539175"/>
                  <a:gd name="connsiteY15" fmla="*/ 2778 h 649301"/>
                  <a:gd name="connsiteX16" fmla="*/ 303358 w 539175"/>
                  <a:gd name="connsiteY16" fmla="*/ 25182 h 649301"/>
                  <a:gd name="connsiteX17" fmla="*/ 269562 w 539175"/>
                  <a:gd name="connsiteY17" fmla="*/ 92520 h 649301"/>
                  <a:gd name="connsiteX18" fmla="*/ 236104 w 539175"/>
                  <a:gd name="connsiteY18" fmla="*/ 25182 h 649301"/>
                  <a:gd name="connsiteX19" fmla="*/ 168850 w 539175"/>
                  <a:gd name="connsiteY19" fmla="*/ 2778 h 649301"/>
                  <a:gd name="connsiteX20" fmla="*/ 146447 w 539175"/>
                  <a:gd name="connsiteY20" fmla="*/ 25182 h 649301"/>
                  <a:gd name="connsiteX21" fmla="*/ 200838 w 539175"/>
                  <a:gd name="connsiteY21" fmla="*/ 148463 h 649301"/>
                  <a:gd name="connsiteX22" fmla="*/ 168850 w 539175"/>
                  <a:gd name="connsiteY22" fmla="*/ 148505 h 649301"/>
                  <a:gd name="connsiteX23" fmla="*/ 124000 w 539175"/>
                  <a:gd name="connsiteY23" fmla="*/ 193313 h 649301"/>
                  <a:gd name="connsiteX24" fmla="*/ 168850 w 539175"/>
                  <a:gd name="connsiteY24" fmla="*/ 238163 h 649301"/>
                  <a:gd name="connsiteX25" fmla="*/ 177887 w 539175"/>
                  <a:gd name="connsiteY25" fmla="*/ 238163 h 649301"/>
                  <a:gd name="connsiteX26" fmla="*/ 714 w 539175"/>
                  <a:gd name="connsiteY26" fmla="*/ 518406 h 64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9175" h="649301">
                    <a:moveTo>
                      <a:pt x="726" y="518409"/>
                    </a:moveTo>
                    <a:cubicBezTo>
                      <a:pt x="-2006" y="547790"/>
                      <a:pt x="2996" y="577382"/>
                      <a:pt x="15312" y="604242"/>
                    </a:cubicBezTo>
                    <a:lnTo>
                      <a:pt x="92402" y="557416"/>
                    </a:lnTo>
                    <a:cubicBezTo>
                      <a:pt x="111612" y="545604"/>
                      <a:pt x="133763" y="539384"/>
                      <a:pt x="156293" y="539467"/>
                    </a:cubicBezTo>
                    <a:lnTo>
                      <a:pt x="358979" y="539467"/>
                    </a:lnTo>
                    <a:cubicBezTo>
                      <a:pt x="401180" y="539509"/>
                      <a:pt x="435354" y="573724"/>
                      <a:pt x="435396" y="615927"/>
                    </a:cubicBezTo>
                    <a:cubicBezTo>
                      <a:pt x="435480" y="627486"/>
                      <a:pt x="432875" y="638919"/>
                      <a:pt x="427788" y="649302"/>
                    </a:cubicBezTo>
                    <a:lnTo>
                      <a:pt x="536058" y="568849"/>
                    </a:lnTo>
                    <a:cubicBezTo>
                      <a:pt x="538916" y="552204"/>
                      <a:pt x="539798" y="535264"/>
                      <a:pt x="538748" y="518409"/>
                    </a:cubicBezTo>
                    <a:cubicBezTo>
                      <a:pt x="534208" y="396715"/>
                      <a:pt x="406429" y="276797"/>
                      <a:pt x="361575" y="238166"/>
                    </a:cubicBezTo>
                    <a:lnTo>
                      <a:pt x="370612" y="238166"/>
                    </a:lnTo>
                    <a:cubicBezTo>
                      <a:pt x="395369" y="238166"/>
                      <a:pt x="415462" y="218074"/>
                      <a:pt x="415462" y="193316"/>
                    </a:cubicBezTo>
                    <a:cubicBezTo>
                      <a:pt x="415462" y="168557"/>
                      <a:pt x="395370" y="148508"/>
                      <a:pt x="370612" y="148508"/>
                    </a:cubicBezTo>
                    <a:lnTo>
                      <a:pt x="338330" y="148508"/>
                    </a:lnTo>
                    <a:cubicBezTo>
                      <a:pt x="383642" y="102439"/>
                      <a:pt x="406971" y="54899"/>
                      <a:pt x="393015" y="25182"/>
                    </a:cubicBezTo>
                    <a:cubicBezTo>
                      <a:pt x="388475" y="15304"/>
                      <a:pt x="380531" y="7360"/>
                      <a:pt x="370612" y="2778"/>
                    </a:cubicBezTo>
                    <a:cubicBezTo>
                      <a:pt x="341861" y="-9117"/>
                      <a:pt x="308276" y="20811"/>
                      <a:pt x="303358" y="25182"/>
                    </a:cubicBezTo>
                    <a:cubicBezTo>
                      <a:pt x="284400" y="42878"/>
                      <a:pt x="272421" y="66795"/>
                      <a:pt x="269562" y="92520"/>
                    </a:cubicBezTo>
                    <a:cubicBezTo>
                      <a:pt x="266830" y="66795"/>
                      <a:pt x="254976" y="42921"/>
                      <a:pt x="236104" y="25182"/>
                    </a:cubicBezTo>
                    <a:cubicBezTo>
                      <a:pt x="231396" y="20979"/>
                      <a:pt x="197685" y="-9160"/>
                      <a:pt x="168850" y="2778"/>
                    </a:cubicBezTo>
                    <a:cubicBezTo>
                      <a:pt x="158931" y="7360"/>
                      <a:pt x="150986" y="15305"/>
                      <a:pt x="146447" y="25182"/>
                    </a:cubicBezTo>
                    <a:cubicBezTo>
                      <a:pt x="132492" y="54900"/>
                      <a:pt x="155694" y="102440"/>
                      <a:pt x="200838" y="148463"/>
                    </a:cubicBezTo>
                    <a:lnTo>
                      <a:pt x="168850" y="148505"/>
                    </a:lnTo>
                    <a:cubicBezTo>
                      <a:pt x="144093" y="148505"/>
                      <a:pt x="124000" y="168555"/>
                      <a:pt x="124000" y="193313"/>
                    </a:cubicBezTo>
                    <a:cubicBezTo>
                      <a:pt x="124000" y="218072"/>
                      <a:pt x="144092" y="238163"/>
                      <a:pt x="168850" y="238163"/>
                    </a:cubicBezTo>
                    <a:lnTo>
                      <a:pt x="177887" y="238163"/>
                    </a:lnTo>
                    <a:cubicBezTo>
                      <a:pt x="133037" y="276792"/>
                      <a:pt x="5251" y="396667"/>
                      <a:pt x="714" y="518406"/>
                    </a:cubicBezTo>
                    <a:close/>
                  </a:path>
                </a:pathLst>
              </a:custGeom>
              <a:solidFill>
                <a:schemeClr val="accent2">
                  <a:lumMod val="50000"/>
                </a:schemeClr>
              </a:solidFill>
              <a:ln w="889"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A85729EA-C0FD-1B1B-B311-512080167F05}"/>
                  </a:ext>
                </a:extLst>
              </p:cNvPr>
              <p:cNvSpPr/>
              <p:nvPr/>
            </p:nvSpPr>
            <p:spPr>
              <a:xfrm>
                <a:off x="6732281" y="3802451"/>
                <a:ext cx="893480" cy="428117"/>
              </a:xfrm>
              <a:custGeom>
                <a:avLst/>
                <a:gdLst>
                  <a:gd name="connsiteX0" fmla="*/ 858292 w 893480"/>
                  <a:gd name="connsiteY0" fmla="*/ 6809 h 428117"/>
                  <a:gd name="connsiteX1" fmla="*/ 797297 w 893480"/>
                  <a:gd name="connsiteY1" fmla="*/ 8700 h 428117"/>
                  <a:gd name="connsiteX2" fmla="*/ 585622 w 893480"/>
                  <a:gd name="connsiteY2" fmla="*/ 166119 h 428117"/>
                  <a:gd name="connsiteX3" fmla="*/ 585622 w 893480"/>
                  <a:gd name="connsiteY3" fmla="*/ 166077 h 428117"/>
                  <a:gd name="connsiteX4" fmla="*/ 549431 w 893480"/>
                  <a:gd name="connsiteY4" fmla="*/ 175620 h 428117"/>
                  <a:gd name="connsiteX5" fmla="*/ 459311 w 893480"/>
                  <a:gd name="connsiteY5" fmla="*/ 175620 h 428117"/>
                  <a:gd name="connsiteX6" fmla="*/ 442077 w 893480"/>
                  <a:gd name="connsiteY6" fmla="*/ 168599 h 428117"/>
                  <a:gd name="connsiteX7" fmla="*/ 434889 w 893480"/>
                  <a:gd name="connsiteY7" fmla="*/ 151407 h 428117"/>
                  <a:gd name="connsiteX8" fmla="*/ 442077 w 893480"/>
                  <a:gd name="connsiteY8" fmla="*/ 134258 h 428117"/>
                  <a:gd name="connsiteX9" fmla="*/ 459311 w 893480"/>
                  <a:gd name="connsiteY9" fmla="*/ 127238 h 428117"/>
                  <a:gd name="connsiteX10" fmla="*/ 526019 w 893480"/>
                  <a:gd name="connsiteY10" fmla="*/ 127238 h 428117"/>
                  <a:gd name="connsiteX11" fmla="*/ 525976 w 893480"/>
                  <a:gd name="connsiteY11" fmla="*/ 127238 h 428117"/>
                  <a:gd name="connsiteX12" fmla="*/ 555904 w 893480"/>
                  <a:gd name="connsiteY12" fmla="*/ 114838 h 428117"/>
                  <a:gd name="connsiteX13" fmla="*/ 568304 w 893480"/>
                  <a:gd name="connsiteY13" fmla="*/ 84910 h 428117"/>
                  <a:gd name="connsiteX14" fmla="*/ 568304 w 893480"/>
                  <a:gd name="connsiteY14" fmla="*/ 84322 h 428117"/>
                  <a:gd name="connsiteX15" fmla="*/ 568304 w 893480"/>
                  <a:gd name="connsiteY15" fmla="*/ 84364 h 428117"/>
                  <a:gd name="connsiteX16" fmla="*/ 525430 w 893480"/>
                  <a:gd name="connsiteY16" fmla="*/ 41490 h 428117"/>
                  <a:gd name="connsiteX17" fmla="*/ 322790 w 893480"/>
                  <a:gd name="connsiteY17" fmla="*/ 41490 h 428117"/>
                  <a:gd name="connsiteX18" fmla="*/ 276300 w 893480"/>
                  <a:gd name="connsiteY18" fmla="*/ 54478 h 428117"/>
                  <a:gd name="connsiteX19" fmla="*/ 126450 w 893480"/>
                  <a:gd name="connsiteY19" fmla="*/ 145352 h 428117"/>
                  <a:gd name="connsiteX20" fmla="*/ 114175 w 893480"/>
                  <a:gd name="connsiteY20" fmla="*/ 134171 h 428117"/>
                  <a:gd name="connsiteX21" fmla="*/ 114133 w 893480"/>
                  <a:gd name="connsiteY21" fmla="*/ 134171 h 428117"/>
                  <a:gd name="connsiteX22" fmla="*/ 85046 w 893480"/>
                  <a:gd name="connsiteY22" fmla="*/ 133246 h 428117"/>
                  <a:gd name="connsiteX23" fmla="*/ 8376 w 893480"/>
                  <a:gd name="connsiteY23" fmla="*/ 194531 h 428117"/>
                  <a:gd name="connsiteX24" fmla="*/ 12 w 893480"/>
                  <a:gd name="connsiteY24" fmla="*/ 211345 h 428117"/>
                  <a:gd name="connsiteX25" fmla="*/ 7325 w 893480"/>
                  <a:gd name="connsiteY25" fmla="*/ 228662 h 428117"/>
                  <a:gd name="connsiteX26" fmla="*/ 220314 w 893480"/>
                  <a:gd name="connsiteY26" fmla="*/ 422312 h 428117"/>
                  <a:gd name="connsiteX27" fmla="*/ 220314 w 893480"/>
                  <a:gd name="connsiteY27" fmla="*/ 422267 h 428117"/>
                  <a:gd name="connsiteX28" fmla="*/ 249402 w 893480"/>
                  <a:gd name="connsiteY28" fmla="*/ 423191 h 428117"/>
                  <a:gd name="connsiteX29" fmla="*/ 326029 w 893480"/>
                  <a:gd name="connsiteY29" fmla="*/ 361864 h 428117"/>
                  <a:gd name="connsiteX30" fmla="*/ 326071 w 893480"/>
                  <a:gd name="connsiteY30" fmla="*/ 361909 h 428117"/>
                  <a:gd name="connsiteX31" fmla="*/ 333385 w 893480"/>
                  <a:gd name="connsiteY31" fmla="*/ 339124 h 428117"/>
                  <a:gd name="connsiteX32" fmla="*/ 571293 w 893480"/>
                  <a:gd name="connsiteY32" fmla="*/ 339124 h 428117"/>
                  <a:gd name="connsiteX33" fmla="*/ 661243 w 893480"/>
                  <a:gd name="connsiteY33" fmla="*/ 304447 h 428117"/>
                  <a:gd name="connsiteX34" fmla="*/ 868013 w 893480"/>
                  <a:gd name="connsiteY34" fmla="*/ 116180 h 428117"/>
                  <a:gd name="connsiteX35" fmla="*/ 892977 w 893480"/>
                  <a:gd name="connsiteY35" fmla="*/ 54642 h 428117"/>
                  <a:gd name="connsiteX36" fmla="*/ 858301 w 893480"/>
                  <a:gd name="connsiteY36" fmla="*/ 6808 h 42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93480" h="428117">
                    <a:moveTo>
                      <a:pt x="858292" y="6809"/>
                    </a:moveTo>
                    <a:cubicBezTo>
                      <a:pt x="838914" y="-2901"/>
                      <a:pt x="816003" y="-2186"/>
                      <a:pt x="797297" y="8700"/>
                    </a:cubicBezTo>
                    <a:lnTo>
                      <a:pt x="585622" y="166119"/>
                    </a:lnTo>
                    <a:lnTo>
                      <a:pt x="585622" y="166077"/>
                    </a:lnTo>
                    <a:cubicBezTo>
                      <a:pt x="574609" y="172340"/>
                      <a:pt x="562125" y="175620"/>
                      <a:pt x="549431" y="175620"/>
                    </a:cubicBezTo>
                    <a:lnTo>
                      <a:pt x="459311" y="175620"/>
                    </a:lnTo>
                    <a:cubicBezTo>
                      <a:pt x="452837" y="175661"/>
                      <a:pt x="446659" y="173139"/>
                      <a:pt x="442077" y="168599"/>
                    </a:cubicBezTo>
                    <a:cubicBezTo>
                      <a:pt x="437494" y="164060"/>
                      <a:pt x="434889" y="157881"/>
                      <a:pt x="434889" y="151407"/>
                    </a:cubicBezTo>
                    <a:cubicBezTo>
                      <a:pt x="434889" y="144977"/>
                      <a:pt x="437495" y="138798"/>
                      <a:pt x="442077" y="134258"/>
                    </a:cubicBezTo>
                    <a:cubicBezTo>
                      <a:pt x="446658" y="129717"/>
                      <a:pt x="452837" y="127196"/>
                      <a:pt x="459311" y="127238"/>
                    </a:cubicBezTo>
                    <a:lnTo>
                      <a:pt x="526019" y="127238"/>
                    </a:lnTo>
                    <a:lnTo>
                      <a:pt x="525976" y="127238"/>
                    </a:lnTo>
                    <a:cubicBezTo>
                      <a:pt x="537200" y="127238"/>
                      <a:pt x="547960" y="122783"/>
                      <a:pt x="555904" y="114838"/>
                    </a:cubicBezTo>
                    <a:cubicBezTo>
                      <a:pt x="563848" y="106894"/>
                      <a:pt x="568304" y="96134"/>
                      <a:pt x="568304" y="84910"/>
                    </a:cubicBezTo>
                    <a:lnTo>
                      <a:pt x="568304" y="84322"/>
                    </a:lnTo>
                    <a:lnTo>
                      <a:pt x="568304" y="84364"/>
                    </a:lnTo>
                    <a:cubicBezTo>
                      <a:pt x="568304" y="60657"/>
                      <a:pt x="549095" y="41490"/>
                      <a:pt x="525430" y="41490"/>
                    </a:cubicBezTo>
                    <a:lnTo>
                      <a:pt x="322790" y="41490"/>
                    </a:lnTo>
                    <a:cubicBezTo>
                      <a:pt x="306397" y="41490"/>
                      <a:pt x="290298" y="45988"/>
                      <a:pt x="276300" y="54478"/>
                    </a:cubicBezTo>
                    <a:lnTo>
                      <a:pt x="126450" y="145352"/>
                    </a:lnTo>
                    <a:lnTo>
                      <a:pt x="114175" y="134171"/>
                    </a:lnTo>
                    <a:lnTo>
                      <a:pt x="114133" y="134171"/>
                    </a:lnTo>
                    <a:cubicBezTo>
                      <a:pt x="105979" y="126730"/>
                      <a:pt x="93621" y="126352"/>
                      <a:pt x="85046" y="133246"/>
                    </a:cubicBezTo>
                    <a:lnTo>
                      <a:pt x="8376" y="194531"/>
                    </a:lnTo>
                    <a:cubicBezTo>
                      <a:pt x="3290" y="198651"/>
                      <a:pt x="221" y="204788"/>
                      <a:pt x="12" y="211345"/>
                    </a:cubicBezTo>
                    <a:cubicBezTo>
                      <a:pt x="-198" y="217902"/>
                      <a:pt x="2450" y="224249"/>
                      <a:pt x="7325" y="228662"/>
                    </a:cubicBezTo>
                    <a:lnTo>
                      <a:pt x="220314" y="422312"/>
                    </a:lnTo>
                    <a:lnTo>
                      <a:pt x="220314" y="422267"/>
                    </a:lnTo>
                    <a:cubicBezTo>
                      <a:pt x="228469" y="429710"/>
                      <a:pt x="240826" y="430087"/>
                      <a:pt x="249402" y="423191"/>
                    </a:cubicBezTo>
                    <a:lnTo>
                      <a:pt x="326029" y="361864"/>
                    </a:lnTo>
                    <a:lnTo>
                      <a:pt x="326071" y="361909"/>
                    </a:lnTo>
                    <a:cubicBezTo>
                      <a:pt x="332754" y="356403"/>
                      <a:pt x="335613" y="347490"/>
                      <a:pt x="333385" y="339124"/>
                    </a:cubicBezTo>
                    <a:lnTo>
                      <a:pt x="571293" y="339124"/>
                    </a:lnTo>
                    <a:cubicBezTo>
                      <a:pt x="604541" y="339124"/>
                      <a:pt x="636613" y="326767"/>
                      <a:pt x="661243" y="304447"/>
                    </a:cubicBezTo>
                    <a:lnTo>
                      <a:pt x="868013" y="116180"/>
                    </a:lnTo>
                    <a:cubicBezTo>
                      <a:pt x="886377" y="101342"/>
                      <a:pt x="895838" y="78055"/>
                      <a:pt x="892977" y="54642"/>
                    </a:cubicBezTo>
                    <a:cubicBezTo>
                      <a:pt x="890081" y="33920"/>
                      <a:pt x="877087" y="15971"/>
                      <a:pt x="858301" y="6808"/>
                    </a:cubicBezTo>
                    <a:close/>
                  </a:path>
                </a:pathLst>
              </a:custGeom>
              <a:solidFill>
                <a:schemeClr val="accent2">
                  <a:lumMod val="50000"/>
                </a:schemeClr>
              </a:solidFill>
              <a:ln w="889" cap="flat">
                <a:noFill/>
                <a:prstDash val="solid"/>
                <a:miter/>
              </a:ln>
            </p:spPr>
            <p:txBody>
              <a:bodyPr rtlCol="0" anchor="ctr"/>
              <a:lstStyle/>
              <a:p>
                <a:endParaRPr lang="en-US" dirty="0"/>
              </a:p>
            </p:txBody>
          </p:sp>
          <p:sp>
            <p:nvSpPr>
              <p:cNvPr id="46" name="TextBox 45">
                <a:extLst>
                  <a:ext uri="{FF2B5EF4-FFF2-40B4-BE49-F238E27FC236}">
                    <a16:creationId xmlns:a16="http://schemas.microsoft.com/office/drawing/2014/main" id="{1B07A6D3-0304-BCEB-1827-2F502EA0747B}"/>
                  </a:ext>
                </a:extLst>
              </p:cNvPr>
              <p:cNvSpPr txBox="1"/>
              <p:nvPr/>
            </p:nvSpPr>
            <p:spPr>
              <a:xfrm>
                <a:off x="7010868" y="3475197"/>
                <a:ext cx="259080" cy="400110"/>
              </a:xfrm>
              <a:prstGeom prst="rect">
                <a:avLst/>
              </a:prstGeom>
              <a:noFill/>
            </p:spPr>
            <p:txBody>
              <a:bodyPr wrap="square" rtlCol="0">
                <a:spAutoFit/>
              </a:bodyPr>
              <a:lstStyle/>
              <a:p>
                <a:r>
                  <a:rPr lang="en-GB" sz="2000" dirty="0">
                    <a:solidFill>
                      <a:schemeClr val="bg1"/>
                    </a:solidFill>
                    <a:latin typeface="+mj-lt"/>
                  </a:rPr>
                  <a:t>?</a:t>
                </a:r>
                <a:endParaRPr lang="en-US" sz="2000" dirty="0">
                  <a:solidFill>
                    <a:schemeClr val="bg1"/>
                  </a:solidFill>
                  <a:latin typeface="+mj-lt"/>
                </a:endParaRPr>
              </a:p>
            </p:txBody>
          </p:sp>
        </p:grpSp>
      </p:grpSp>
      <p:grpSp>
        <p:nvGrpSpPr>
          <p:cNvPr id="78" name="Group 77">
            <a:extLst>
              <a:ext uri="{FF2B5EF4-FFF2-40B4-BE49-F238E27FC236}">
                <a16:creationId xmlns:a16="http://schemas.microsoft.com/office/drawing/2014/main" id="{A51A9D83-603C-9EED-C9BF-80BD475001EC}"/>
              </a:ext>
            </a:extLst>
          </p:cNvPr>
          <p:cNvGrpSpPr/>
          <p:nvPr/>
        </p:nvGrpSpPr>
        <p:grpSpPr>
          <a:xfrm>
            <a:off x="1169044" y="5116011"/>
            <a:ext cx="1354238" cy="1354238"/>
            <a:chOff x="1169044" y="5116011"/>
            <a:chExt cx="1354238" cy="1354238"/>
          </a:xfrm>
        </p:grpSpPr>
        <p:sp>
          <p:nvSpPr>
            <p:cNvPr id="22" name="Rectangle: Rounded Corners 21">
              <a:extLst>
                <a:ext uri="{FF2B5EF4-FFF2-40B4-BE49-F238E27FC236}">
                  <a16:creationId xmlns:a16="http://schemas.microsoft.com/office/drawing/2014/main" id="{A5356541-319B-FE26-9A44-D67A3E98EE6E}"/>
                </a:ext>
              </a:extLst>
            </p:cNvPr>
            <p:cNvSpPr/>
            <p:nvPr/>
          </p:nvSpPr>
          <p:spPr>
            <a:xfrm>
              <a:off x="1169044" y="5116011"/>
              <a:ext cx="1354238" cy="1354238"/>
            </a:xfrm>
            <a:prstGeom prst="roundRect">
              <a:avLst>
                <a:gd name="adj" fmla="val 12287"/>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 name="Group 57">
              <a:extLst>
                <a:ext uri="{FF2B5EF4-FFF2-40B4-BE49-F238E27FC236}">
                  <a16:creationId xmlns:a16="http://schemas.microsoft.com/office/drawing/2014/main" id="{215F7DF0-D74E-43B8-7DF3-AC1C9DB2DEC0}"/>
                </a:ext>
              </a:extLst>
            </p:cNvPr>
            <p:cNvGrpSpPr/>
            <p:nvPr/>
          </p:nvGrpSpPr>
          <p:grpSpPr>
            <a:xfrm>
              <a:off x="1312935" y="5256239"/>
              <a:ext cx="1066456" cy="1066456"/>
              <a:chOff x="1312935" y="5256239"/>
              <a:chExt cx="1066456" cy="1066456"/>
            </a:xfrm>
          </p:grpSpPr>
          <p:pic>
            <p:nvPicPr>
              <p:cNvPr id="56" name="Graphic 55">
                <a:extLst>
                  <a:ext uri="{FF2B5EF4-FFF2-40B4-BE49-F238E27FC236}">
                    <a16:creationId xmlns:a16="http://schemas.microsoft.com/office/drawing/2014/main" id="{889BF894-22A7-8E6A-18F6-BCBD993B8F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12935" y="5256239"/>
                <a:ext cx="1066456" cy="1066456"/>
              </a:xfrm>
              <a:prstGeom prst="rect">
                <a:avLst/>
              </a:prstGeom>
            </p:spPr>
          </p:pic>
          <p:sp>
            <p:nvSpPr>
              <p:cNvPr id="57" name="TextBox 56">
                <a:extLst>
                  <a:ext uri="{FF2B5EF4-FFF2-40B4-BE49-F238E27FC236}">
                    <a16:creationId xmlns:a16="http://schemas.microsoft.com/office/drawing/2014/main" id="{3EA03971-718B-4D04-3ECE-27EFB1FCFFA3}"/>
                  </a:ext>
                </a:extLst>
              </p:cNvPr>
              <p:cNvSpPr txBox="1"/>
              <p:nvPr/>
            </p:nvSpPr>
            <p:spPr>
              <a:xfrm>
                <a:off x="1670390" y="5517676"/>
                <a:ext cx="259080" cy="400110"/>
              </a:xfrm>
              <a:prstGeom prst="rect">
                <a:avLst/>
              </a:prstGeom>
              <a:noFill/>
            </p:spPr>
            <p:txBody>
              <a:bodyPr wrap="square" rtlCol="0">
                <a:spAutoFit/>
              </a:bodyPr>
              <a:lstStyle/>
              <a:p>
                <a:r>
                  <a:rPr lang="en-GB" sz="2000" dirty="0">
                    <a:solidFill>
                      <a:schemeClr val="bg1"/>
                    </a:solidFill>
                    <a:latin typeface="+mj-lt"/>
                  </a:rPr>
                  <a:t>$</a:t>
                </a:r>
                <a:endParaRPr lang="en-US" sz="2000" dirty="0">
                  <a:solidFill>
                    <a:schemeClr val="bg1"/>
                  </a:solidFill>
                  <a:latin typeface="+mj-lt"/>
                </a:endParaRPr>
              </a:p>
            </p:txBody>
          </p:sp>
        </p:grpSp>
      </p:grpSp>
      <p:grpSp>
        <p:nvGrpSpPr>
          <p:cNvPr id="79" name="Group 78">
            <a:extLst>
              <a:ext uri="{FF2B5EF4-FFF2-40B4-BE49-F238E27FC236}">
                <a16:creationId xmlns:a16="http://schemas.microsoft.com/office/drawing/2014/main" id="{41FF83B9-4865-2CDB-4577-E3A3F0B7F07D}"/>
              </a:ext>
            </a:extLst>
          </p:cNvPr>
          <p:cNvGrpSpPr/>
          <p:nvPr/>
        </p:nvGrpSpPr>
        <p:grpSpPr>
          <a:xfrm>
            <a:off x="6491369" y="5116011"/>
            <a:ext cx="1354238" cy="1354238"/>
            <a:chOff x="6491369" y="5116011"/>
            <a:chExt cx="1354238" cy="1354238"/>
          </a:xfrm>
        </p:grpSpPr>
        <p:sp>
          <p:nvSpPr>
            <p:cNvPr id="24" name="Rectangle: Rounded Corners 23">
              <a:extLst>
                <a:ext uri="{FF2B5EF4-FFF2-40B4-BE49-F238E27FC236}">
                  <a16:creationId xmlns:a16="http://schemas.microsoft.com/office/drawing/2014/main" id="{3963A3FE-3F37-27E6-A578-2448D2BF626D}"/>
                </a:ext>
              </a:extLst>
            </p:cNvPr>
            <p:cNvSpPr/>
            <p:nvPr/>
          </p:nvSpPr>
          <p:spPr>
            <a:xfrm>
              <a:off x="6491369" y="5116011"/>
              <a:ext cx="1354238" cy="1354238"/>
            </a:xfrm>
            <a:prstGeom prst="roundRect">
              <a:avLst>
                <a:gd name="adj" fmla="val 12287"/>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3" name="Group 62">
              <a:extLst>
                <a:ext uri="{FF2B5EF4-FFF2-40B4-BE49-F238E27FC236}">
                  <a16:creationId xmlns:a16="http://schemas.microsoft.com/office/drawing/2014/main" id="{5C932096-8250-37DA-5553-CB579E612747}"/>
                </a:ext>
              </a:extLst>
            </p:cNvPr>
            <p:cNvGrpSpPr/>
            <p:nvPr/>
          </p:nvGrpSpPr>
          <p:grpSpPr>
            <a:xfrm>
              <a:off x="6640776" y="5265418"/>
              <a:ext cx="1055424" cy="1055424"/>
              <a:chOff x="6706823" y="5331465"/>
              <a:chExt cx="923330" cy="923330"/>
            </a:xfrm>
          </p:grpSpPr>
          <p:pic>
            <p:nvPicPr>
              <p:cNvPr id="60" name="Graphic 59">
                <a:extLst>
                  <a:ext uri="{FF2B5EF4-FFF2-40B4-BE49-F238E27FC236}">
                    <a16:creationId xmlns:a16="http://schemas.microsoft.com/office/drawing/2014/main" id="{7C1266A4-DA61-2250-46DF-9C53DE3B94B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06823" y="5331465"/>
                <a:ext cx="923330" cy="923330"/>
              </a:xfrm>
              <a:prstGeom prst="rect">
                <a:avLst/>
              </a:prstGeom>
            </p:spPr>
          </p:pic>
          <p:sp>
            <p:nvSpPr>
              <p:cNvPr id="62" name="Oval 61">
                <a:extLst>
                  <a:ext uri="{FF2B5EF4-FFF2-40B4-BE49-F238E27FC236}">
                    <a16:creationId xmlns:a16="http://schemas.microsoft.com/office/drawing/2014/main" id="{788C1D11-508D-D9D9-9D36-2B33F729084D}"/>
                  </a:ext>
                </a:extLst>
              </p:cNvPr>
              <p:cNvSpPr/>
              <p:nvPr/>
            </p:nvSpPr>
            <p:spPr>
              <a:xfrm>
                <a:off x="7111365" y="5503545"/>
                <a:ext cx="125730" cy="243840"/>
              </a:xfrm>
              <a:prstGeom prst="ellipse">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279E0915-5E0D-A846-0D39-C52B70E3C42A}"/>
                  </a:ext>
                </a:extLst>
              </p:cNvPr>
              <p:cNvSpPr txBox="1"/>
              <p:nvPr/>
            </p:nvSpPr>
            <p:spPr>
              <a:xfrm>
                <a:off x="7014382" y="5458967"/>
                <a:ext cx="259080" cy="400110"/>
              </a:xfrm>
              <a:prstGeom prst="rect">
                <a:avLst/>
              </a:prstGeom>
              <a:noFill/>
            </p:spPr>
            <p:txBody>
              <a:bodyPr wrap="square" rtlCol="0">
                <a:spAutoFit/>
              </a:bodyPr>
              <a:lstStyle/>
              <a:p>
                <a:r>
                  <a:rPr lang="en-GB" sz="2000" dirty="0">
                    <a:solidFill>
                      <a:schemeClr val="bg1"/>
                    </a:solidFill>
                    <a:latin typeface="+mj-lt"/>
                  </a:rPr>
                  <a:t>$</a:t>
                </a:r>
                <a:endParaRPr lang="en-US" sz="2000" dirty="0">
                  <a:solidFill>
                    <a:schemeClr val="bg1"/>
                  </a:solidFill>
                  <a:latin typeface="+mj-lt"/>
                </a:endParaRPr>
              </a:p>
            </p:txBody>
          </p:sp>
        </p:grpSp>
      </p:grpSp>
    </p:spTree>
    <p:extLst>
      <p:ext uri="{BB962C8B-B14F-4D97-AF65-F5344CB8AC3E}">
        <p14:creationId xmlns:p14="http://schemas.microsoft.com/office/powerpoint/2010/main" val="2087660989"/>
      </p:ext>
    </p:extLst>
  </p:cSld>
  <p:clrMapOvr>
    <a:masterClrMapping/>
  </p:clrMapOvr>
  <mc:AlternateContent xmlns:mc="http://schemas.openxmlformats.org/markup-compatibility/2006" xmlns:p14="http://schemas.microsoft.com/office/powerpoint/2010/main">
    <mc:Choice Requires="p14">
      <p:transition spd="med" p14:dur="700">
        <p14:pan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8" presetClass="emph" presetSubtype="0" fill="hold" nodeType="withEffect">
                                  <p:stCondLst>
                                    <p:cond delay="0"/>
                                  </p:stCondLst>
                                  <p:childTnLst>
                                    <p:animRot by="21600000">
                                      <p:cBhvr>
                                        <p:cTn id="11" dur="500" fill="hold"/>
                                        <p:tgtEl>
                                          <p:spTgt spid="12"/>
                                        </p:tgtEl>
                                        <p:attrNameLst>
                                          <p:attrName>r</p:attrName>
                                        </p:attrNameLst>
                                      </p:cBhvr>
                                    </p:animRo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65"/>
                                        </p:tgtEl>
                                        <p:attrNameLst>
                                          <p:attrName>style.visibility</p:attrName>
                                        </p:attrNameLst>
                                      </p:cBhvr>
                                      <p:to>
                                        <p:strVal val="visible"/>
                                      </p:to>
                                    </p:set>
                                    <p:anim calcmode="lin" valueType="num">
                                      <p:cBhvr>
                                        <p:cTn id="18" dur="500" fill="hold"/>
                                        <p:tgtEl>
                                          <p:spTgt spid="65"/>
                                        </p:tgtEl>
                                        <p:attrNameLst>
                                          <p:attrName>ppt_w</p:attrName>
                                        </p:attrNameLst>
                                      </p:cBhvr>
                                      <p:tavLst>
                                        <p:tav tm="0">
                                          <p:val>
                                            <p:fltVal val="0"/>
                                          </p:val>
                                        </p:tav>
                                        <p:tav tm="100000">
                                          <p:val>
                                            <p:strVal val="#ppt_w"/>
                                          </p:val>
                                        </p:tav>
                                      </p:tavLst>
                                    </p:anim>
                                    <p:anim calcmode="lin" valueType="num">
                                      <p:cBhvr>
                                        <p:cTn id="19" dur="500" fill="hold"/>
                                        <p:tgtEl>
                                          <p:spTgt spid="65"/>
                                        </p:tgtEl>
                                        <p:attrNameLst>
                                          <p:attrName>ppt_h</p:attrName>
                                        </p:attrNameLst>
                                      </p:cBhvr>
                                      <p:tavLst>
                                        <p:tav tm="0">
                                          <p:val>
                                            <p:fltVal val="0"/>
                                          </p:val>
                                        </p:tav>
                                        <p:tav tm="100000">
                                          <p:val>
                                            <p:strVal val="#ppt_h"/>
                                          </p:val>
                                        </p:tav>
                                      </p:tavLst>
                                    </p:anim>
                                    <p:animEffect transition="in" filter="fade">
                                      <p:cBhvr>
                                        <p:cTn id="20" dur="500"/>
                                        <p:tgtEl>
                                          <p:spTgt spid="6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par>
                                <p:cTn id="29" presetID="53" presetClass="entr" presetSubtype="16"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p:cTn id="31" dur="500" fill="hold"/>
                                        <p:tgtEl>
                                          <p:spTgt spid="64"/>
                                        </p:tgtEl>
                                        <p:attrNameLst>
                                          <p:attrName>ppt_w</p:attrName>
                                        </p:attrNameLst>
                                      </p:cBhvr>
                                      <p:tavLst>
                                        <p:tav tm="0">
                                          <p:val>
                                            <p:fltVal val="0"/>
                                          </p:val>
                                        </p:tav>
                                        <p:tav tm="100000">
                                          <p:val>
                                            <p:strVal val="#ppt_w"/>
                                          </p:val>
                                        </p:tav>
                                      </p:tavLst>
                                    </p:anim>
                                    <p:anim calcmode="lin" valueType="num">
                                      <p:cBhvr>
                                        <p:cTn id="32" dur="500" fill="hold"/>
                                        <p:tgtEl>
                                          <p:spTgt spid="64"/>
                                        </p:tgtEl>
                                        <p:attrNameLst>
                                          <p:attrName>ppt_h</p:attrName>
                                        </p:attrNameLst>
                                      </p:cBhvr>
                                      <p:tavLst>
                                        <p:tav tm="0">
                                          <p:val>
                                            <p:fltVal val="0"/>
                                          </p:val>
                                        </p:tav>
                                        <p:tav tm="100000">
                                          <p:val>
                                            <p:strVal val="#ppt_h"/>
                                          </p:val>
                                        </p:tav>
                                      </p:tavLst>
                                    </p:anim>
                                    <p:animEffect transition="in" filter="fade">
                                      <p:cBhvr>
                                        <p:cTn id="33" dur="500"/>
                                        <p:tgtEl>
                                          <p:spTgt spid="6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childTnLst>
                          </p:cTn>
                        </p:par>
                        <p:par>
                          <p:cTn id="37" fill="hold">
                            <p:stCondLst>
                              <p:cond delay="500"/>
                            </p:stCondLst>
                            <p:childTnLst>
                              <p:par>
                                <p:cTn id="38" presetID="16" presetClass="entr" presetSubtype="21"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barn(inVertical)">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78"/>
                                        </p:tgtEl>
                                        <p:attrNameLst>
                                          <p:attrName>style.visibility</p:attrName>
                                        </p:attrNameLst>
                                      </p:cBhvr>
                                      <p:to>
                                        <p:strVal val="visible"/>
                                      </p:to>
                                    </p:set>
                                    <p:anim calcmode="lin" valueType="num">
                                      <p:cBhvr>
                                        <p:cTn id="45" dur="500" fill="hold"/>
                                        <p:tgtEl>
                                          <p:spTgt spid="78"/>
                                        </p:tgtEl>
                                        <p:attrNameLst>
                                          <p:attrName>ppt_w</p:attrName>
                                        </p:attrNameLst>
                                      </p:cBhvr>
                                      <p:tavLst>
                                        <p:tav tm="0">
                                          <p:val>
                                            <p:fltVal val="0"/>
                                          </p:val>
                                        </p:tav>
                                        <p:tav tm="100000">
                                          <p:val>
                                            <p:strVal val="#ppt_w"/>
                                          </p:val>
                                        </p:tav>
                                      </p:tavLst>
                                    </p:anim>
                                    <p:anim calcmode="lin" valueType="num">
                                      <p:cBhvr>
                                        <p:cTn id="46" dur="500" fill="hold"/>
                                        <p:tgtEl>
                                          <p:spTgt spid="78"/>
                                        </p:tgtEl>
                                        <p:attrNameLst>
                                          <p:attrName>ppt_h</p:attrName>
                                        </p:attrNameLst>
                                      </p:cBhvr>
                                      <p:tavLst>
                                        <p:tav tm="0">
                                          <p:val>
                                            <p:fltVal val="0"/>
                                          </p:val>
                                        </p:tav>
                                        <p:tav tm="100000">
                                          <p:val>
                                            <p:strVal val="#ppt_h"/>
                                          </p:val>
                                        </p:tav>
                                      </p:tavLst>
                                    </p:anim>
                                    <p:animEffect transition="in" filter="fade">
                                      <p:cBhvr>
                                        <p:cTn id="47" dur="500"/>
                                        <p:tgtEl>
                                          <p:spTgt spid="7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cTn>
                              </p:par>
                              <p:par>
                                <p:cTn id="56" presetID="53" presetClass="entr" presetSubtype="16" fill="hold" nodeType="withEffect">
                                  <p:stCondLst>
                                    <p:cond delay="0"/>
                                  </p:stCondLst>
                                  <p:childTnLst>
                                    <p:set>
                                      <p:cBhvr>
                                        <p:cTn id="57" dur="1" fill="hold">
                                          <p:stCondLst>
                                            <p:cond delay="0"/>
                                          </p:stCondLst>
                                        </p:cTn>
                                        <p:tgtEl>
                                          <p:spTgt spid="79"/>
                                        </p:tgtEl>
                                        <p:attrNameLst>
                                          <p:attrName>style.visibility</p:attrName>
                                        </p:attrNameLst>
                                      </p:cBhvr>
                                      <p:to>
                                        <p:strVal val="visible"/>
                                      </p:to>
                                    </p:set>
                                    <p:anim calcmode="lin" valueType="num">
                                      <p:cBhvr>
                                        <p:cTn id="58" dur="500" fill="hold"/>
                                        <p:tgtEl>
                                          <p:spTgt spid="79"/>
                                        </p:tgtEl>
                                        <p:attrNameLst>
                                          <p:attrName>ppt_w</p:attrName>
                                        </p:attrNameLst>
                                      </p:cBhvr>
                                      <p:tavLst>
                                        <p:tav tm="0">
                                          <p:val>
                                            <p:fltVal val="0"/>
                                          </p:val>
                                        </p:tav>
                                        <p:tav tm="100000">
                                          <p:val>
                                            <p:strVal val="#ppt_w"/>
                                          </p:val>
                                        </p:tav>
                                      </p:tavLst>
                                    </p:anim>
                                    <p:anim calcmode="lin" valueType="num">
                                      <p:cBhvr>
                                        <p:cTn id="59" dur="500" fill="hold"/>
                                        <p:tgtEl>
                                          <p:spTgt spid="79"/>
                                        </p:tgtEl>
                                        <p:attrNameLst>
                                          <p:attrName>ppt_h</p:attrName>
                                        </p:attrNameLst>
                                      </p:cBhvr>
                                      <p:tavLst>
                                        <p:tav tm="0">
                                          <p:val>
                                            <p:fltVal val="0"/>
                                          </p:val>
                                        </p:tav>
                                        <p:tav tm="100000">
                                          <p:val>
                                            <p:strVal val="#ppt_h"/>
                                          </p:val>
                                        </p:tav>
                                      </p:tavLst>
                                    </p:anim>
                                    <p:animEffect transition="in" filter="fade">
                                      <p:cBhvr>
                                        <p:cTn id="60" dur="500"/>
                                        <p:tgtEl>
                                          <p:spTgt spid="7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9" grpId="0"/>
      <p:bldP spid="30" grpId="0"/>
      <p:bldP spid="31" grpId="0" animBg="1"/>
      <p:bldP spid="32" grpId="0"/>
      <p:bldP spid="33" grpId="0"/>
      <p:bldP spid="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E010660-C815-6D82-2869-90F37B0B2F62}"/>
              </a:ext>
            </a:extLst>
          </p:cNvPr>
          <p:cNvGrpSpPr/>
          <p:nvPr/>
        </p:nvGrpSpPr>
        <p:grpSpPr>
          <a:xfrm>
            <a:off x="7616766" y="2024061"/>
            <a:ext cx="2809877" cy="2809877"/>
            <a:chOff x="6104210" y="3429000"/>
            <a:chExt cx="2246099" cy="2246099"/>
          </a:xfrm>
        </p:grpSpPr>
        <p:sp>
          <p:nvSpPr>
            <p:cNvPr id="6" name="Oval 5">
              <a:extLst>
                <a:ext uri="{FF2B5EF4-FFF2-40B4-BE49-F238E27FC236}">
                  <a16:creationId xmlns:a16="http://schemas.microsoft.com/office/drawing/2014/main" id="{1A16E890-D5C2-16C6-BE89-0268546E994A}"/>
                </a:ext>
              </a:extLst>
            </p:cNvPr>
            <p:cNvSpPr/>
            <p:nvPr/>
          </p:nvSpPr>
          <p:spPr>
            <a:xfrm>
              <a:off x="6104210" y="3429000"/>
              <a:ext cx="2246099" cy="2246099"/>
            </a:xfrm>
            <a:prstGeom prst="ellipse">
              <a:avLst/>
            </a:prstGeom>
            <a:solidFill>
              <a:schemeClr val="accent5"/>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7" name="Group 6">
              <a:extLst>
                <a:ext uri="{FF2B5EF4-FFF2-40B4-BE49-F238E27FC236}">
                  <a16:creationId xmlns:a16="http://schemas.microsoft.com/office/drawing/2014/main" id="{79AF3E5F-8129-0C61-99D3-E75275B18B40}"/>
                </a:ext>
              </a:extLst>
            </p:cNvPr>
            <p:cNvGrpSpPr/>
            <p:nvPr/>
          </p:nvGrpSpPr>
          <p:grpSpPr>
            <a:xfrm>
              <a:off x="6607700" y="3811198"/>
              <a:ext cx="1240043" cy="1250992"/>
              <a:chOff x="1632014" y="3157823"/>
              <a:chExt cx="2324935" cy="2345462"/>
            </a:xfrm>
            <a:solidFill>
              <a:schemeClr val="bg1"/>
            </a:solidFill>
          </p:grpSpPr>
          <p:sp>
            <p:nvSpPr>
              <p:cNvPr id="8" name="Freeform: Shape 7">
                <a:extLst>
                  <a:ext uri="{FF2B5EF4-FFF2-40B4-BE49-F238E27FC236}">
                    <a16:creationId xmlns:a16="http://schemas.microsoft.com/office/drawing/2014/main" id="{2E7FC909-F3DD-586A-054E-6F72DABFA807}"/>
                  </a:ext>
                </a:extLst>
              </p:cNvPr>
              <p:cNvSpPr/>
              <p:nvPr/>
            </p:nvSpPr>
            <p:spPr>
              <a:xfrm>
                <a:off x="1834587" y="3359871"/>
                <a:ext cx="1095115" cy="1091371"/>
              </a:xfrm>
              <a:custGeom>
                <a:avLst/>
                <a:gdLst>
                  <a:gd name="connsiteX0" fmla="*/ 1095116 w 1095115"/>
                  <a:gd name="connsiteY0" fmla="*/ 535163 h 1091371"/>
                  <a:gd name="connsiteX1" fmla="*/ 556209 w 1095115"/>
                  <a:gd name="connsiteY1" fmla="*/ 0 h 1091371"/>
                  <a:gd name="connsiteX2" fmla="*/ 0 w 1095115"/>
                  <a:gd name="connsiteY2" fmla="*/ 556209 h 1091371"/>
                  <a:gd name="connsiteX3" fmla="*/ 538778 w 1095115"/>
                  <a:gd name="connsiteY3" fmla="*/ 1091372 h 1091371"/>
                </a:gdLst>
                <a:ahLst/>
                <a:cxnLst>
                  <a:cxn ang="0">
                    <a:pos x="connsiteX0" y="connsiteY0"/>
                  </a:cxn>
                  <a:cxn ang="0">
                    <a:pos x="connsiteX1" y="connsiteY1"/>
                  </a:cxn>
                  <a:cxn ang="0">
                    <a:pos x="connsiteX2" y="connsiteY2"/>
                  </a:cxn>
                  <a:cxn ang="0">
                    <a:pos x="connsiteX3" y="connsiteY3"/>
                  </a:cxn>
                </a:cxnLst>
                <a:rect l="l" t="t" r="r" b="b"/>
                <a:pathLst>
                  <a:path w="1095115" h="1091371">
                    <a:moveTo>
                      <a:pt x="1095116" y="535163"/>
                    </a:moveTo>
                    <a:lnTo>
                      <a:pt x="556209" y="0"/>
                    </a:lnTo>
                    <a:lnTo>
                      <a:pt x="0" y="556209"/>
                    </a:lnTo>
                    <a:lnTo>
                      <a:pt x="538778" y="1091372"/>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9" name="Freeform: Shape 8">
                <a:extLst>
                  <a:ext uri="{FF2B5EF4-FFF2-40B4-BE49-F238E27FC236}">
                    <a16:creationId xmlns:a16="http://schemas.microsoft.com/office/drawing/2014/main" id="{8CE1E505-F9FF-B90B-F7FC-23386A44D269}"/>
                  </a:ext>
                </a:extLst>
              </p:cNvPr>
              <p:cNvSpPr/>
              <p:nvPr/>
            </p:nvSpPr>
            <p:spPr>
              <a:xfrm>
                <a:off x="2441065" y="3157823"/>
                <a:ext cx="679947" cy="675729"/>
              </a:xfrm>
              <a:custGeom>
                <a:avLst/>
                <a:gdLst>
                  <a:gd name="connsiteX0" fmla="*/ 534139 w 679947"/>
                  <a:gd name="connsiteY0" fmla="*/ 651400 h 675729"/>
                  <a:gd name="connsiteX1" fmla="*/ 652159 w 679947"/>
                  <a:gd name="connsiteY1" fmla="*/ 651400 h 675729"/>
                  <a:gd name="connsiteX2" fmla="*/ 657123 w 679947"/>
                  <a:gd name="connsiteY2" fmla="*/ 646437 h 675729"/>
                  <a:gd name="connsiteX3" fmla="*/ 662447 w 679947"/>
                  <a:gd name="connsiteY3" fmla="*/ 534831 h 675729"/>
                  <a:gd name="connsiteX4" fmla="*/ 141229 w 679947"/>
                  <a:gd name="connsiteY4" fmla="*/ 16143 h 675729"/>
                  <a:gd name="connsiteX5" fmla="*/ 30230 w 679947"/>
                  <a:gd name="connsiteY5" fmla="*/ 22560 h 675729"/>
                  <a:gd name="connsiteX6" fmla="*/ 24058 w 679947"/>
                  <a:gd name="connsiteY6" fmla="*/ 28489 h 675729"/>
                  <a:gd name="connsiteX7" fmla="*/ 24058 w 679947"/>
                  <a:gd name="connsiteY7" fmla="*/ 144937 h 6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947" h="675729">
                    <a:moveTo>
                      <a:pt x="534139" y="651400"/>
                    </a:moveTo>
                    <a:cubicBezTo>
                      <a:pt x="566821" y="683839"/>
                      <a:pt x="619599" y="683839"/>
                      <a:pt x="652159" y="651400"/>
                    </a:cubicBezTo>
                    <a:lnTo>
                      <a:pt x="657123" y="646437"/>
                    </a:lnTo>
                    <a:cubicBezTo>
                      <a:pt x="685448" y="615327"/>
                      <a:pt x="687625" y="568481"/>
                      <a:pt x="662447" y="534831"/>
                    </a:cubicBezTo>
                    <a:cubicBezTo>
                      <a:pt x="530144" y="327234"/>
                      <a:pt x="307919" y="109365"/>
                      <a:pt x="141229" y="16143"/>
                    </a:cubicBezTo>
                    <a:cubicBezTo>
                      <a:pt x="107215" y="-7581"/>
                      <a:pt x="61337" y="-4918"/>
                      <a:pt x="30230" y="22560"/>
                    </a:cubicBezTo>
                    <a:lnTo>
                      <a:pt x="24058" y="28489"/>
                    </a:lnTo>
                    <a:cubicBezTo>
                      <a:pt x="-8019" y="60688"/>
                      <a:pt x="-8019" y="112859"/>
                      <a:pt x="24058" y="144937"/>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10" name="Freeform: Shape 9">
                <a:extLst>
                  <a:ext uri="{FF2B5EF4-FFF2-40B4-BE49-F238E27FC236}">
                    <a16:creationId xmlns:a16="http://schemas.microsoft.com/office/drawing/2014/main" id="{1DE20FFE-B8D5-762E-5920-0CEC8A38072E}"/>
                  </a:ext>
                </a:extLst>
              </p:cNvPr>
              <p:cNvSpPr/>
              <p:nvPr/>
            </p:nvSpPr>
            <p:spPr>
              <a:xfrm>
                <a:off x="1632014" y="3965765"/>
                <a:ext cx="679734" cy="676652"/>
              </a:xfrm>
              <a:custGeom>
                <a:avLst/>
                <a:gdLst>
                  <a:gd name="connsiteX0" fmla="*/ 655282 w 679734"/>
                  <a:gd name="connsiteY0" fmla="*/ 531365 h 676652"/>
                  <a:gd name="connsiteX1" fmla="*/ 679734 w 679734"/>
                  <a:gd name="connsiteY1" fmla="*/ 590194 h 676652"/>
                  <a:gd name="connsiteX2" fmla="*/ 655282 w 679734"/>
                  <a:gd name="connsiteY2" fmla="*/ 649143 h 676652"/>
                  <a:gd name="connsiteX3" fmla="*/ 650683 w 679734"/>
                  <a:gd name="connsiteY3" fmla="*/ 653742 h 676652"/>
                  <a:gd name="connsiteX4" fmla="*/ 650562 w 679734"/>
                  <a:gd name="connsiteY4" fmla="*/ 653742 h 676652"/>
                  <a:gd name="connsiteX5" fmla="*/ 538473 w 679734"/>
                  <a:gd name="connsiteY5" fmla="*/ 659310 h 676652"/>
                  <a:gd name="connsiteX6" fmla="*/ 16273 w 679734"/>
                  <a:gd name="connsiteY6" fmla="*/ 141474 h 676652"/>
                  <a:gd name="connsiteX7" fmla="*/ 22205 w 679734"/>
                  <a:gd name="connsiteY7" fmla="*/ 30837 h 676652"/>
                  <a:gd name="connsiteX8" fmla="*/ 28619 w 679734"/>
                  <a:gd name="connsiteY8" fmla="*/ 24058 h 676652"/>
                  <a:gd name="connsiteX9" fmla="*/ 145793 w 679734"/>
                  <a:gd name="connsiteY9" fmla="*/ 24058 h 67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9734" h="676652">
                    <a:moveTo>
                      <a:pt x="655282" y="531365"/>
                    </a:moveTo>
                    <a:cubicBezTo>
                      <a:pt x="670897" y="546859"/>
                      <a:pt x="679734" y="568164"/>
                      <a:pt x="679734" y="590194"/>
                    </a:cubicBezTo>
                    <a:cubicBezTo>
                      <a:pt x="679734" y="612345"/>
                      <a:pt x="670897" y="633528"/>
                      <a:pt x="655282" y="649143"/>
                    </a:cubicBezTo>
                    <a:lnTo>
                      <a:pt x="650683" y="653742"/>
                    </a:lnTo>
                    <a:lnTo>
                      <a:pt x="650562" y="653742"/>
                    </a:lnTo>
                    <a:cubicBezTo>
                      <a:pt x="619331" y="682068"/>
                      <a:pt x="572366" y="684366"/>
                      <a:pt x="538473" y="659310"/>
                    </a:cubicBezTo>
                    <a:cubicBezTo>
                      <a:pt x="330151" y="528215"/>
                      <a:pt x="110813" y="307544"/>
                      <a:pt x="16273" y="141474"/>
                    </a:cubicBezTo>
                    <a:cubicBezTo>
                      <a:pt x="-7453" y="107703"/>
                      <a:pt x="-5031" y="62068"/>
                      <a:pt x="22205" y="30837"/>
                    </a:cubicBezTo>
                    <a:lnTo>
                      <a:pt x="28619" y="24058"/>
                    </a:lnTo>
                    <a:cubicBezTo>
                      <a:pt x="61180" y="-8019"/>
                      <a:pt x="113351" y="-8019"/>
                      <a:pt x="145793" y="24058"/>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11" name="Freeform: Shape 10">
                <a:extLst>
                  <a:ext uri="{FF2B5EF4-FFF2-40B4-BE49-F238E27FC236}">
                    <a16:creationId xmlns:a16="http://schemas.microsoft.com/office/drawing/2014/main" id="{678D674F-2670-40A6-4270-DEC1E93A2C8C}"/>
                  </a:ext>
                </a:extLst>
              </p:cNvPr>
              <p:cNvSpPr/>
              <p:nvPr/>
            </p:nvSpPr>
            <p:spPr>
              <a:xfrm>
                <a:off x="2636773" y="4158189"/>
                <a:ext cx="1320176" cy="1312728"/>
              </a:xfrm>
              <a:custGeom>
                <a:avLst/>
                <a:gdLst>
                  <a:gd name="connsiteX0" fmla="*/ 1256605 w 1320176"/>
                  <a:gd name="connsiteY0" fmla="*/ 1249085 h 1312728"/>
                  <a:gd name="connsiteX1" fmla="*/ 1280440 w 1320176"/>
                  <a:gd name="connsiteY1" fmla="*/ 1225250 h 1312728"/>
                  <a:gd name="connsiteX2" fmla="*/ 1253816 w 1320176"/>
                  <a:gd name="connsiteY2" fmla="*/ 956264 h 1312728"/>
                  <a:gd name="connsiteX3" fmla="*/ 167408 w 1320176"/>
                  <a:gd name="connsiteY3" fmla="*/ 0 h 1312728"/>
                  <a:gd name="connsiteX4" fmla="*/ 82555 w 1320176"/>
                  <a:gd name="connsiteY4" fmla="*/ 82433 h 1312728"/>
                  <a:gd name="connsiteX5" fmla="*/ 0 w 1320176"/>
                  <a:gd name="connsiteY5" fmla="*/ 167286 h 1312728"/>
                  <a:gd name="connsiteX6" fmla="*/ 963779 w 1320176"/>
                  <a:gd name="connsiteY6" fmla="*/ 1247045 h 1312728"/>
                  <a:gd name="connsiteX7" fmla="*/ 1233338 w 1320176"/>
                  <a:gd name="connsiteY7" fmla="*/ 1273049 h 1312728"/>
                  <a:gd name="connsiteX8" fmla="*/ 1256579 w 1320176"/>
                  <a:gd name="connsiteY8" fmla="*/ 1249085 h 13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176" h="1312728">
                    <a:moveTo>
                      <a:pt x="1256605" y="1249085"/>
                    </a:moveTo>
                    <a:cubicBezTo>
                      <a:pt x="1267141" y="1243766"/>
                      <a:pt x="1271143" y="1232016"/>
                      <a:pt x="1280440" y="1225250"/>
                    </a:cubicBezTo>
                    <a:cubicBezTo>
                      <a:pt x="1342312" y="1142202"/>
                      <a:pt x="1330795" y="1025633"/>
                      <a:pt x="1253816" y="956264"/>
                    </a:cubicBezTo>
                    <a:lnTo>
                      <a:pt x="167408" y="0"/>
                    </a:lnTo>
                    <a:lnTo>
                      <a:pt x="82555" y="82433"/>
                    </a:lnTo>
                    <a:lnTo>
                      <a:pt x="0" y="167286"/>
                    </a:lnTo>
                    <a:lnTo>
                      <a:pt x="963779" y="1247045"/>
                    </a:lnTo>
                    <a:cubicBezTo>
                      <a:pt x="1033744" y="1323405"/>
                      <a:pt x="1150071" y="1334664"/>
                      <a:pt x="1233338" y="1273049"/>
                    </a:cubicBezTo>
                    <a:cubicBezTo>
                      <a:pt x="1239510" y="1263753"/>
                      <a:pt x="1251621" y="1259389"/>
                      <a:pt x="1256579" y="1249085"/>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12" name="Freeform: Shape 11">
                <a:extLst>
                  <a:ext uri="{FF2B5EF4-FFF2-40B4-BE49-F238E27FC236}">
                    <a16:creationId xmlns:a16="http://schemas.microsoft.com/office/drawing/2014/main" id="{F7F38DBF-D335-AADB-836D-855A84798036}"/>
                  </a:ext>
                </a:extLst>
              </p:cNvPr>
              <p:cNvSpPr/>
              <p:nvPr/>
            </p:nvSpPr>
            <p:spPr>
              <a:xfrm>
                <a:off x="1673715" y="5074412"/>
                <a:ext cx="1481252" cy="428873"/>
              </a:xfrm>
              <a:custGeom>
                <a:avLst/>
                <a:gdLst>
                  <a:gd name="connsiteX0" fmla="*/ 1282612 w 1481252"/>
                  <a:gd name="connsiteY0" fmla="*/ 0 h 428873"/>
                  <a:gd name="connsiteX1" fmla="*/ 1344830 w 1481252"/>
                  <a:gd name="connsiteY1" fmla="*/ 70087 h 428873"/>
                  <a:gd name="connsiteX2" fmla="*/ 1344830 w 1481252"/>
                  <a:gd name="connsiteY2" fmla="*/ 144048 h 428873"/>
                  <a:gd name="connsiteX3" fmla="*/ 1403418 w 1481252"/>
                  <a:gd name="connsiteY3" fmla="*/ 144048 h 428873"/>
                  <a:gd name="connsiteX4" fmla="*/ 1481252 w 1481252"/>
                  <a:gd name="connsiteY4" fmla="*/ 222243 h 428873"/>
                  <a:gd name="connsiteX5" fmla="*/ 1481252 w 1481252"/>
                  <a:gd name="connsiteY5" fmla="*/ 428874 h 428873"/>
                  <a:gd name="connsiteX6" fmla="*/ 0 w 1481252"/>
                  <a:gd name="connsiteY6" fmla="*/ 428874 h 428873"/>
                  <a:gd name="connsiteX7" fmla="*/ 0 w 1481252"/>
                  <a:gd name="connsiteY7" fmla="*/ 222243 h 428873"/>
                  <a:gd name="connsiteX8" fmla="*/ 77713 w 1481252"/>
                  <a:gd name="connsiteY8" fmla="*/ 144048 h 428873"/>
                  <a:gd name="connsiteX9" fmla="*/ 136301 w 1481252"/>
                  <a:gd name="connsiteY9" fmla="*/ 144048 h 428873"/>
                  <a:gd name="connsiteX10" fmla="*/ 136301 w 1481252"/>
                  <a:gd name="connsiteY10" fmla="*/ 70087 h 428873"/>
                  <a:gd name="connsiteX11" fmla="*/ 198641 w 1481252"/>
                  <a:gd name="connsiteY11" fmla="*/ 0 h 4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1252" h="428873">
                    <a:moveTo>
                      <a:pt x="1282612" y="0"/>
                    </a:moveTo>
                    <a:lnTo>
                      <a:pt x="1344830" y="70087"/>
                    </a:lnTo>
                    <a:lnTo>
                      <a:pt x="1344830" y="144048"/>
                    </a:lnTo>
                    <a:lnTo>
                      <a:pt x="1403418" y="144048"/>
                    </a:lnTo>
                    <a:lnTo>
                      <a:pt x="1481252" y="222243"/>
                    </a:lnTo>
                    <a:lnTo>
                      <a:pt x="1481252" y="428874"/>
                    </a:lnTo>
                    <a:lnTo>
                      <a:pt x="0" y="428874"/>
                    </a:lnTo>
                    <a:lnTo>
                      <a:pt x="0" y="222243"/>
                    </a:lnTo>
                    <a:lnTo>
                      <a:pt x="77713" y="144048"/>
                    </a:lnTo>
                    <a:lnTo>
                      <a:pt x="136301" y="144048"/>
                    </a:lnTo>
                    <a:lnTo>
                      <a:pt x="136301" y="70087"/>
                    </a:lnTo>
                    <a:lnTo>
                      <a:pt x="198641" y="0"/>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grpSp>
      </p:grpSp>
      <p:sp>
        <p:nvSpPr>
          <p:cNvPr id="13" name="Rectangle: Rounded Corners 12">
            <a:extLst>
              <a:ext uri="{FF2B5EF4-FFF2-40B4-BE49-F238E27FC236}">
                <a16:creationId xmlns:a16="http://schemas.microsoft.com/office/drawing/2014/main" id="{EBB306FD-F3B7-F7BB-E9FD-D3EB36C191BE}"/>
              </a:ext>
            </a:extLst>
          </p:cNvPr>
          <p:cNvSpPr/>
          <p:nvPr/>
        </p:nvSpPr>
        <p:spPr>
          <a:xfrm>
            <a:off x="809824" y="1012657"/>
            <a:ext cx="5286176" cy="900771"/>
          </a:xfrm>
          <a:prstGeom prst="roundRect">
            <a:avLst>
              <a:gd name="adj" fmla="val 46617"/>
            </a:avLst>
          </a:prstGeom>
          <a:solidFill>
            <a:schemeClr val="accent2">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4" name="Graphic 13">
            <a:extLst>
              <a:ext uri="{FF2B5EF4-FFF2-40B4-BE49-F238E27FC236}">
                <a16:creationId xmlns:a16="http://schemas.microsoft.com/office/drawing/2014/main" id="{6691BFEE-D34B-4EFE-04BE-5D02A6F00A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939" y="1220688"/>
            <a:ext cx="495626" cy="495626"/>
          </a:xfrm>
          <a:prstGeom prst="rect">
            <a:avLst/>
          </a:prstGeom>
        </p:spPr>
      </p:pic>
      <p:sp>
        <p:nvSpPr>
          <p:cNvPr id="15" name="TextBox 14">
            <a:extLst>
              <a:ext uri="{FF2B5EF4-FFF2-40B4-BE49-F238E27FC236}">
                <a16:creationId xmlns:a16="http://schemas.microsoft.com/office/drawing/2014/main" id="{42FCE55F-57BF-24A1-80B1-ACC2D11FEE85}"/>
              </a:ext>
            </a:extLst>
          </p:cNvPr>
          <p:cNvSpPr txBox="1"/>
          <p:nvPr/>
        </p:nvSpPr>
        <p:spPr>
          <a:xfrm>
            <a:off x="1971189" y="1232395"/>
            <a:ext cx="3419475" cy="461665"/>
          </a:xfrm>
          <a:prstGeom prst="rect">
            <a:avLst/>
          </a:prstGeom>
          <a:noFill/>
        </p:spPr>
        <p:txBody>
          <a:bodyPr wrap="square" rtlCol="0">
            <a:spAutoFit/>
          </a:bodyPr>
          <a:lstStyle/>
          <a:p>
            <a:pPr algn="ctr"/>
            <a:r>
              <a:rPr lang="en-GB" sz="2400" b="0" i="0" u="none" strike="noStrike" dirty="0">
                <a:solidFill>
                  <a:schemeClr val="accent1">
                    <a:lumMod val="50000"/>
                  </a:schemeClr>
                </a:solidFill>
                <a:effectLst/>
                <a:latin typeface="Poppins Bold" panose="00000800000000000000" pitchFamily="2" charset="0"/>
                <a:cs typeface="Poppins Bold" panose="00000800000000000000" pitchFamily="2" charset="0"/>
              </a:rPr>
              <a:t>Prudential oversight</a:t>
            </a:r>
            <a:endParaRPr lang="en-GB" sz="1800" dirty="0">
              <a:solidFill>
                <a:schemeClr val="accent1">
                  <a:lumMod val="50000"/>
                </a:schemeClr>
              </a:solidFill>
              <a:latin typeface="Poppins Bold" panose="00000800000000000000" pitchFamily="2" charset="0"/>
              <a:cs typeface="Poppins Bold" panose="00000800000000000000" pitchFamily="2" charset="0"/>
            </a:endParaRPr>
          </a:p>
        </p:txBody>
      </p:sp>
      <p:sp>
        <p:nvSpPr>
          <p:cNvPr id="16" name="Rectangle: Rounded Corners 15">
            <a:extLst>
              <a:ext uri="{FF2B5EF4-FFF2-40B4-BE49-F238E27FC236}">
                <a16:creationId xmlns:a16="http://schemas.microsoft.com/office/drawing/2014/main" id="{85DEB260-B6D0-0D0A-F162-A3B6B426F0F0}"/>
              </a:ext>
            </a:extLst>
          </p:cNvPr>
          <p:cNvSpPr/>
          <p:nvPr/>
        </p:nvSpPr>
        <p:spPr>
          <a:xfrm>
            <a:off x="809824" y="2007873"/>
            <a:ext cx="5286176" cy="900771"/>
          </a:xfrm>
          <a:prstGeom prst="roundRect">
            <a:avLst>
              <a:gd name="adj" fmla="val 50000"/>
            </a:avLst>
          </a:prstGeom>
          <a:solidFill>
            <a:schemeClr val="accent3">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7" name="Graphic 16">
            <a:extLst>
              <a:ext uri="{FF2B5EF4-FFF2-40B4-BE49-F238E27FC236}">
                <a16:creationId xmlns:a16="http://schemas.microsoft.com/office/drawing/2014/main" id="{A051CF93-264D-FF4E-979F-E93610DF28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4157" y="2176232"/>
            <a:ext cx="559495" cy="559495"/>
          </a:xfrm>
          <a:prstGeom prst="rect">
            <a:avLst/>
          </a:prstGeom>
        </p:spPr>
      </p:pic>
      <p:sp>
        <p:nvSpPr>
          <p:cNvPr id="18" name="TextBox 17">
            <a:extLst>
              <a:ext uri="{FF2B5EF4-FFF2-40B4-BE49-F238E27FC236}">
                <a16:creationId xmlns:a16="http://schemas.microsoft.com/office/drawing/2014/main" id="{E32BDDEC-5263-6C72-07E4-B28F5108F8E2}"/>
              </a:ext>
            </a:extLst>
          </p:cNvPr>
          <p:cNvSpPr txBox="1"/>
          <p:nvPr/>
        </p:nvSpPr>
        <p:spPr>
          <a:xfrm>
            <a:off x="1765357" y="2235962"/>
            <a:ext cx="3831139" cy="461665"/>
          </a:xfrm>
          <a:prstGeom prst="rect">
            <a:avLst/>
          </a:prstGeom>
          <a:noFill/>
        </p:spPr>
        <p:txBody>
          <a:bodyPr wrap="square" rtlCol="0">
            <a:spAutoFit/>
          </a:bodyPr>
          <a:lstStyle/>
          <a:p>
            <a:pPr algn="ctr"/>
            <a:r>
              <a:rPr lang="en-GB" sz="2400" b="0" i="0" u="none" strike="noStrike" dirty="0">
                <a:solidFill>
                  <a:schemeClr val="accent3">
                    <a:lumMod val="50000"/>
                  </a:schemeClr>
                </a:solidFill>
                <a:effectLst/>
                <a:latin typeface="Poppins Bold" panose="00000800000000000000" pitchFamily="2" charset="0"/>
                <a:cs typeface="Poppins Bold" panose="00000800000000000000" pitchFamily="2" charset="0"/>
              </a:rPr>
              <a:t>Systematic risk control</a:t>
            </a:r>
            <a:endParaRPr lang="en-GB" sz="1800" dirty="0">
              <a:solidFill>
                <a:schemeClr val="accent3">
                  <a:lumMod val="50000"/>
                </a:schemeClr>
              </a:solidFill>
              <a:latin typeface="Poppins Bold" panose="00000800000000000000" pitchFamily="2" charset="0"/>
              <a:cs typeface="Poppins Bold" panose="00000800000000000000" pitchFamily="2" charset="0"/>
            </a:endParaRPr>
          </a:p>
        </p:txBody>
      </p:sp>
      <p:sp>
        <p:nvSpPr>
          <p:cNvPr id="19" name="Rectangle: Rounded Corners 18">
            <a:extLst>
              <a:ext uri="{FF2B5EF4-FFF2-40B4-BE49-F238E27FC236}">
                <a16:creationId xmlns:a16="http://schemas.microsoft.com/office/drawing/2014/main" id="{6900B0CE-A719-1BAF-F080-50D5A9E53B0B}"/>
              </a:ext>
            </a:extLst>
          </p:cNvPr>
          <p:cNvSpPr/>
          <p:nvPr/>
        </p:nvSpPr>
        <p:spPr>
          <a:xfrm>
            <a:off x="809824" y="3000829"/>
            <a:ext cx="5286176" cy="900771"/>
          </a:xfrm>
          <a:prstGeom prst="roundRect">
            <a:avLst>
              <a:gd name="adj" fmla="val 50000"/>
            </a:avLst>
          </a:prstGeom>
          <a:solidFill>
            <a:schemeClr val="accent4">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20" name="Graphic 60">
            <a:extLst>
              <a:ext uri="{FF2B5EF4-FFF2-40B4-BE49-F238E27FC236}">
                <a16:creationId xmlns:a16="http://schemas.microsoft.com/office/drawing/2014/main" id="{3D788560-09DE-2A55-4A47-5A240F5371BD}"/>
              </a:ext>
            </a:extLst>
          </p:cNvPr>
          <p:cNvSpPr/>
          <p:nvPr/>
        </p:nvSpPr>
        <p:spPr>
          <a:xfrm>
            <a:off x="1023657" y="3200531"/>
            <a:ext cx="477339" cy="477407"/>
          </a:xfrm>
          <a:custGeom>
            <a:avLst/>
            <a:gdLst>
              <a:gd name="connsiteX0" fmla="*/ 533456 w 555230"/>
              <a:gd name="connsiteY0" fmla="*/ 169708 h 555308"/>
              <a:gd name="connsiteX1" fmla="*/ 474097 w 555230"/>
              <a:gd name="connsiteY1" fmla="*/ 81522 h 555308"/>
              <a:gd name="connsiteX2" fmla="*/ 473864 w 555230"/>
              <a:gd name="connsiteY2" fmla="*/ 81289 h 555308"/>
              <a:gd name="connsiteX3" fmla="*/ 473322 w 555230"/>
              <a:gd name="connsiteY3" fmla="*/ 80747 h 555308"/>
              <a:gd name="connsiteX4" fmla="*/ 473089 w 555230"/>
              <a:gd name="connsiteY4" fmla="*/ 80514 h 555308"/>
              <a:gd name="connsiteX5" fmla="*/ 277654 w 555230"/>
              <a:gd name="connsiteY5" fmla="*/ 0 h 555308"/>
              <a:gd name="connsiteX6" fmla="*/ 169630 w 555230"/>
              <a:gd name="connsiteY6" fmla="*/ 21853 h 555308"/>
              <a:gd name="connsiteX7" fmla="*/ 81367 w 555230"/>
              <a:gd name="connsiteY7" fmla="*/ 81367 h 555308"/>
              <a:gd name="connsiteX8" fmla="*/ 21853 w 555230"/>
              <a:gd name="connsiteY8" fmla="*/ 169630 h 555308"/>
              <a:gd name="connsiteX9" fmla="*/ 0 w 555230"/>
              <a:gd name="connsiteY9" fmla="*/ 277654 h 555308"/>
              <a:gd name="connsiteX10" fmla="*/ 22628 w 555230"/>
              <a:gd name="connsiteY10" fmla="*/ 387615 h 555308"/>
              <a:gd name="connsiteX11" fmla="*/ 84234 w 555230"/>
              <a:gd name="connsiteY11" fmla="*/ 476809 h 555308"/>
              <a:gd name="connsiteX12" fmla="*/ 84311 w 555230"/>
              <a:gd name="connsiteY12" fmla="*/ 476886 h 555308"/>
              <a:gd name="connsiteX13" fmla="*/ 84389 w 555230"/>
              <a:gd name="connsiteY13" fmla="*/ 477041 h 555308"/>
              <a:gd name="connsiteX14" fmla="*/ 84544 w 555230"/>
              <a:gd name="connsiteY14" fmla="*/ 477196 h 555308"/>
              <a:gd name="connsiteX15" fmla="*/ 85319 w 555230"/>
              <a:gd name="connsiteY15" fmla="*/ 477894 h 555308"/>
              <a:gd name="connsiteX16" fmla="*/ 277577 w 555230"/>
              <a:gd name="connsiteY16" fmla="*/ 555308 h 555308"/>
              <a:gd name="connsiteX17" fmla="*/ 385601 w 555230"/>
              <a:gd name="connsiteY17" fmla="*/ 533456 h 555308"/>
              <a:gd name="connsiteX18" fmla="*/ 473864 w 555230"/>
              <a:gd name="connsiteY18" fmla="*/ 473942 h 555308"/>
              <a:gd name="connsiteX19" fmla="*/ 533378 w 555230"/>
              <a:gd name="connsiteY19" fmla="*/ 385678 h 555308"/>
              <a:gd name="connsiteX20" fmla="*/ 555231 w 555230"/>
              <a:gd name="connsiteY20" fmla="*/ 277654 h 555308"/>
              <a:gd name="connsiteX21" fmla="*/ 533456 w 555230"/>
              <a:gd name="connsiteY21" fmla="*/ 169708 h 555308"/>
              <a:gd name="connsiteX22" fmla="*/ 475879 w 555230"/>
              <a:gd name="connsiteY22" fmla="*/ 277964 h 555308"/>
              <a:gd name="connsiteX23" fmla="*/ 417605 w 555230"/>
              <a:gd name="connsiteY23" fmla="*/ 418302 h 555308"/>
              <a:gd name="connsiteX24" fmla="*/ 277654 w 555230"/>
              <a:gd name="connsiteY24" fmla="*/ 475879 h 555308"/>
              <a:gd name="connsiteX25" fmla="*/ 276957 w 555230"/>
              <a:gd name="connsiteY25" fmla="*/ 475879 h 555308"/>
              <a:gd name="connsiteX26" fmla="*/ 190166 w 555230"/>
              <a:gd name="connsiteY26" fmla="*/ 455576 h 555308"/>
              <a:gd name="connsiteX27" fmla="*/ 181641 w 555230"/>
              <a:gd name="connsiteY27" fmla="*/ 444107 h 555308"/>
              <a:gd name="connsiteX28" fmla="*/ 185904 w 555230"/>
              <a:gd name="connsiteY28" fmla="*/ 430469 h 555308"/>
              <a:gd name="connsiteX29" fmla="*/ 433646 w 555230"/>
              <a:gd name="connsiteY29" fmla="*/ 177999 h 555308"/>
              <a:gd name="connsiteX30" fmla="*/ 441085 w 555230"/>
              <a:gd name="connsiteY30" fmla="*/ 174822 h 555308"/>
              <a:gd name="connsiteX31" fmla="*/ 442480 w 555230"/>
              <a:gd name="connsiteY31" fmla="*/ 174900 h 555308"/>
              <a:gd name="connsiteX32" fmla="*/ 450229 w 555230"/>
              <a:gd name="connsiteY32" fmla="*/ 180092 h 555308"/>
              <a:gd name="connsiteX33" fmla="*/ 475879 w 555230"/>
              <a:gd name="connsiteY33" fmla="*/ 277964 h 555308"/>
              <a:gd name="connsiteX34" fmla="*/ 374984 w 555230"/>
              <a:gd name="connsiteY34" fmla="*/ 104072 h 555308"/>
              <a:gd name="connsiteX35" fmla="*/ 375759 w 555230"/>
              <a:gd name="connsiteY35" fmla="*/ 104537 h 555308"/>
              <a:gd name="connsiteX36" fmla="*/ 382423 w 555230"/>
              <a:gd name="connsiteY36" fmla="*/ 112751 h 555308"/>
              <a:gd name="connsiteX37" fmla="*/ 379246 w 555230"/>
              <a:gd name="connsiteY37" fmla="*/ 119958 h 555308"/>
              <a:gd name="connsiteX38" fmla="*/ 379246 w 555230"/>
              <a:gd name="connsiteY38" fmla="*/ 119958 h 555308"/>
              <a:gd name="connsiteX39" fmla="*/ 128404 w 555230"/>
              <a:gd name="connsiteY39" fmla="*/ 375604 h 555308"/>
              <a:gd name="connsiteX40" fmla="*/ 114998 w 555230"/>
              <a:gd name="connsiteY40" fmla="*/ 380176 h 555308"/>
              <a:gd name="connsiteX41" fmla="*/ 103452 w 555230"/>
              <a:gd name="connsiteY41" fmla="*/ 372272 h 555308"/>
              <a:gd name="connsiteX42" fmla="*/ 79429 w 555230"/>
              <a:gd name="connsiteY42" fmla="*/ 276414 h 555308"/>
              <a:gd name="connsiteX43" fmla="*/ 277654 w 555230"/>
              <a:gd name="connsiteY43" fmla="*/ 79429 h 555308"/>
              <a:gd name="connsiteX44" fmla="*/ 374674 w 555230"/>
              <a:gd name="connsiteY44" fmla="*/ 103994 h 555308"/>
              <a:gd name="connsiteX45" fmla="*/ 374674 w 555230"/>
              <a:gd name="connsiteY45" fmla="*/ 103994 h 555308"/>
              <a:gd name="connsiteX46" fmla="*/ 374984 w 555230"/>
              <a:gd name="connsiteY46" fmla="*/ 104072 h 55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55230" h="555308">
                <a:moveTo>
                  <a:pt x="533456" y="169708"/>
                </a:moveTo>
                <a:cubicBezTo>
                  <a:pt x="519507" y="136696"/>
                  <a:pt x="499514" y="107017"/>
                  <a:pt x="474097" y="81522"/>
                </a:cubicBezTo>
                <a:lnTo>
                  <a:pt x="473864" y="81289"/>
                </a:lnTo>
                <a:cubicBezTo>
                  <a:pt x="473709" y="81134"/>
                  <a:pt x="473477" y="80902"/>
                  <a:pt x="473322" y="80747"/>
                </a:cubicBezTo>
                <a:lnTo>
                  <a:pt x="473089" y="80514"/>
                </a:lnTo>
                <a:cubicBezTo>
                  <a:pt x="420705" y="28595"/>
                  <a:pt x="351272" y="0"/>
                  <a:pt x="277654" y="0"/>
                </a:cubicBezTo>
                <a:cubicBezTo>
                  <a:pt x="240225" y="0"/>
                  <a:pt x="203882" y="7362"/>
                  <a:pt x="169630" y="21853"/>
                </a:cubicBezTo>
                <a:cubicBezTo>
                  <a:pt x="136541" y="35879"/>
                  <a:pt x="106862" y="55872"/>
                  <a:pt x="81367" y="81367"/>
                </a:cubicBezTo>
                <a:cubicBezTo>
                  <a:pt x="55872" y="106862"/>
                  <a:pt x="35879" y="136541"/>
                  <a:pt x="21853" y="169630"/>
                </a:cubicBezTo>
                <a:cubicBezTo>
                  <a:pt x="7362" y="203882"/>
                  <a:pt x="0" y="240225"/>
                  <a:pt x="0" y="277654"/>
                </a:cubicBezTo>
                <a:cubicBezTo>
                  <a:pt x="0" y="315858"/>
                  <a:pt x="7594" y="352821"/>
                  <a:pt x="22628" y="387615"/>
                </a:cubicBezTo>
                <a:cubicBezTo>
                  <a:pt x="37119" y="421169"/>
                  <a:pt x="57887" y="451236"/>
                  <a:pt x="84234" y="476809"/>
                </a:cubicBezTo>
                <a:cubicBezTo>
                  <a:pt x="84234" y="476809"/>
                  <a:pt x="84311" y="476886"/>
                  <a:pt x="84311" y="476886"/>
                </a:cubicBezTo>
                <a:lnTo>
                  <a:pt x="84389" y="477041"/>
                </a:lnTo>
                <a:cubicBezTo>
                  <a:pt x="84466" y="477119"/>
                  <a:pt x="84466" y="477119"/>
                  <a:pt x="84544" y="477196"/>
                </a:cubicBezTo>
                <a:lnTo>
                  <a:pt x="85319" y="477894"/>
                </a:lnTo>
                <a:cubicBezTo>
                  <a:pt x="137316" y="527876"/>
                  <a:pt x="205587" y="555308"/>
                  <a:pt x="277577" y="555308"/>
                </a:cubicBezTo>
                <a:cubicBezTo>
                  <a:pt x="315005" y="555308"/>
                  <a:pt x="351349" y="547947"/>
                  <a:pt x="385601" y="533456"/>
                </a:cubicBezTo>
                <a:cubicBezTo>
                  <a:pt x="418690" y="519429"/>
                  <a:pt x="448369" y="499436"/>
                  <a:pt x="473864" y="473942"/>
                </a:cubicBezTo>
                <a:cubicBezTo>
                  <a:pt x="499359" y="448447"/>
                  <a:pt x="519352" y="418767"/>
                  <a:pt x="533378" y="385678"/>
                </a:cubicBezTo>
                <a:cubicBezTo>
                  <a:pt x="547869" y="351427"/>
                  <a:pt x="555231" y="315083"/>
                  <a:pt x="555231" y="277654"/>
                </a:cubicBezTo>
                <a:cubicBezTo>
                  <a:pt x="555231" y="240148"/>
                  <a:pt x="547947" y="203882"/>
                  <a:pt x="533456" y="169708"/>
                </a:cubicBezTo>
                <a:close/>
                <a:moveTo>
                  <a:pt x="475879" y="277964"/>
                </a:moveTo>
                <a:cubicBezTo>
                  <a:pt x="475801" y="331124"/>
                  <a:pt x="455111" y="380951"/>
                  <a:pt x="417605" y="418302"/>
                </a:cubicBezTo>
                <a:cubicBezTo>
                  <a:pt x="380254" y="455421"/>
                  <a:pt x="330581" y="475879"/>
                  <a:pt x="277654" y="475879"/>
                </a:cubicBezTo>
                <a:cubicBezTo>
                  <a:pt x="277422" y="475879"/>
                  <a:pt x="277189" y="475879"/>
                  <a:pt x="276957" y="475879"/>
                </a:cubicBezTo>
                <a:cubicBezTo>
                  <a:pt x="246502" y="475801"/>
                  <a:pt x="217288" y="468905"/>
                  <a:pt x="190166" y="455576"/>
                </a:cubicBezTo>
                <a:cubicBezTo>
                  <a:pt x="185594" y="453329"/>
                  <a:pt x="182494" y="449144"/>
                  <a:pt x="181641" y="444107"/>
                </a:cubicBezTo>
                <a:cubicBezTo>
                  <a:pt x="180789" y="439070"/>
                  <a:pt x="182339" y="434111"/>
                  <a:pt x="185904" y="430469"/>
                </a:cubicBezTo>
                <a:lnTo>
                  <a:pt x="433646" y="177999"/>
                </a:lnTo>
                <a:cubicBezTo>
                  <a:pt x="435661" y="175985"/>
                  <a:pt x="438295" y="174822"/>
                  <a:pt x="441085" y="174822"/>
                </a:cubicBezTo>
                <a:cubicBezTo>
                  <a:pt x="441550" y="174822"/>
                  <a:pt x="442015" y="174822"/>
                  <a:pt x="442480" y="174900"/>
                </a:cubicBezTo>
                <a:cubicBezTo>
                  <a:pt x="445735" y="175365"/>
                  <a:pt x="448602" y="177224"/>
                  <a:pt x="450229" y="180092"/>
                </a:cubicBezTo>
                <a:cubicBezTo>
                  <a:pt x="467045" y="209771"/>
                  <a:pt x="475956" y="243635"/>
                  <a:pt x="475879" y="277964"/>
                </a:cubicBezTo>
                <a:close/>
                <a:moveTo>
                  <a:pt x="374984" y="104072"/>
                </a:moveTo>
                <a:cubicBezTo>
                  <a:pt x="375217" y="104227"/>
                  <a:pt x="375527" y="104382"/>
                  <a:pt x="375759" y="104537"/>
                </a:cubicBezTo>
                <a:cubicBezTo>
                  <a:pt x="378084" y="106009"/>
                  <a:pt x="381881" y="109186"/>
                  <a:pt x="382423" y="112751"/>
                </a:cubicBezTo>
                <a:cubicBezTo>
                  <a:pt x="382811" y="115076"/>
                  <a:pt x="381726" y="117400"/>
                  <a:pt x="379246" y="119958"/>
                </a:cubicBezTo>
                <a:lnTo>
                  <a:pt x="379246" y="119958"/>
                </a:lnTo>
                <a:lnTo>
                  <a:pt x="128404" y="375604"/>
                </a:lnTo>
                <a:cubicBezTo>
                  <a:pt x="124917" y="379169"/>
                  <a:pt x="120035" y="380874"/>
                  <a:pt x="114998" y="380176"/>
                </a:cubicBezTo>
                <a:cubicBezTo>
                  <a:pt x="110039" y="379479"/>
                  <a:pt x="105854" y="376612"/>
                  <a:pt x="103452" y="372272"/>
                </a:cubicBezTo>
                <a:cubicBezTo>
                  <a:pt x="87489" y="343057"/>
                  <a:pt x="79197" y="309891"/>
                  <a:pt x="79429" y="276414"/>
                </a:cubicBezTo>
                <a:cubicBezTo>
                  <a:pt x="80049" y="167770"/>
                  <a:pt x="169010" y="79429"/>
                  <a:pt x="277654" y="79429"/>
                </a:cubicBezTo>
                <a:cubicBezTo>
                  <a:pt x="316168" y="79429"/>
                  <a:pt x="346855" y="87101"/>
                  <a:pt x="374674" y="103994"/>
                </a:cubicBezTo>
                <a:lnTo>
                  <a:pt x="374674" y="103994"/>
                </a:lnTo>
                <a:cubicBezTo>
                  <a:pt x="374752" y="103994"/>
                  <a:pt x="374907" y="103994"/>
                  <a:pt x="374984" y="104072"/>
                </a:cubicBezTo>
                <a:close/>
              </a:path>
            </a:pathLst>
          </a:custGeom>
          <a:solidFill>
            <a:schemeClr val="accent4">
              <a:lumMod val="50000"/>
            </a:schemeClr>
          </a:solidFill>
          <a:ln w="770" cap="flat">
            <a:noFill/>
            <a:prstDash val="solid"/>
            <a:miter/>
          </a:ln>
        </p:spPr>
        <p:txBody>
          <a:bodyPr rtlCol="0" anchor="ctr"/>
          <a:lstStyle/>
          <a:p>
            <a:endParaRPr lang="en-GB" dirty="0">
              <a:latin typeface="Poppins" panose="00000500000000000000" pitchFamily="2" charset="0"/>
            </a:endParaRPr>
          </a:p>
        </p:txBody>
      </p:sp>
      <p:sp>
        <p:nvSpPr>
          <p:cNvPr id="34" name="TextBox 33">
            <a:extLst>
              <a:ext uri="{FF2B5EF4-FFF2-40B4-BE49-F238E27FC236}">
                <a16:creationId xmlns:a16="http://schemas.microsoft.com/office/drawing/2014/main" id="{B02609BE-64E5-0F4E-8C91-B4A75BB6607F}"/>
              </a:ext>
            </a:extLst>
          </p:cNvPr>
          <p:cNvSpPr txBox="1"/>
          <p:nvPr/>
        </p:nvSpPr>
        <p:spPr>
          <a:xfrm>
            <a:off x="1971189" y="3229712"/>
            <a:ext cx="3419475" cy="461665"/>
          </a:xfrm>
          <a:prstGeom prst="rect">
            <a:avLst/>
          </a:prstGeom>
          <a:noFill/>
        </p:spPr>
        <p:txBody>
          <a:bodyPr wrap="square" rtlCol="0">
            <a:spAutoFit/>
          </a:bodyPr>
          <a:lstStyle/>
          <a:p>
            <a:pPr algn="ctr"/>
            <a:r>
              <a:rPr lang="en-GB" sz="2400" b="0" i="0" u="none" strike="noStrike" dirty="0">
                <a:solidFill>
                  <a:schemeClr val="accent4">
                    <a:lumMod val="50000"/>
                  </a:schemeClr>
                </a:solidFill>
                <a:effectLst/>
                <a:latin typeface="Poppins Bold" panose="00000800000000000000" pitchFamily="2" charset="0"/>
                <a:cs typeface="Poppins Bold" panose="00000800000000000000" pitchFamily="2" charset="0"/>
              </a:rPr>
              <a:t>Avoiding misuse</a:t>
            </a:r>
            <a:endParaRPr lang="en-GB" sz="1800" dirty="0">
              <a:solidFill>
                <a:schemeClr val="accent4">
                  <a:lumMod val="50000"/>
                </a:schemeClr>
              </a:solidFill>
              <a:latin typeface="Poppins Bold" panose="00000800000000000000" pitchFamily="2" charset="0"/>
              <a:cs typeface="Poppins Bold" panose="00000800000000000000" pitchFamily="2" charset="0"/>
            </a:endParaRPr>
          </a:p>
        </p:txBody>
      </p:sp>
      <p:sp>
        <p:nvSpPr>
          <p:cNvPr id="36" name="Rectangle: Rounded Corners 35">
            <a:extLst>
              <a:ext uri="{FF2B5EF4-FFF2-40B4-BE49-F238E27FC236}">
                <a16:creationId xmlns:a16="http://schemas.microsoft.com/office/drawing/2014/main" id="{761A3DA0-CE89-817F-D69D-B195C8073C74}"/>
              </a:ext>
            </a:extLst>
          </p:cNvPr>
          <p:cNvSpPr/>
          <p:nvPr/>
        </p:nvSpPr>
        <p:spPr>
          <a:xfrm>
            <a:off x="809824" y="3993785"/>
            <a:ext cx="5286176" cy="900771"/>
          </a:xfrm>
          <a:prstGeom prst="roundRect">
            <a:avLst>
              <a:gd name="adj" fmla="val 50000"/>
            </a:avLst>
          </a:prstGeom>
          <a:solidFill>
            <a:schemeClr val="accent2">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37" name="Group 36">
            <a:extLst>
              <a:ext uri="{FF2B5EF4-FFF2-40B4-BE49-F238E27FC236}">
                <a16:creationId xmlns:a16="http://schemas.microsoft.com/office/drawing/2014/main" id="{77DF698E-6CAD-D7AD-9DB0-9070B9AD70B6}"/>
              </a:ext>
            </a:extLst>
          </p:cNvPr>
          <p:cNvGrpSpPr/>
          <p:nvPr/>
        </p:nvGrpSpPr>
        <p:grpSpPr>
          <a:xfrm>
            <a:off x="1023657" y="4190894"/>
            <a:ext cx="500431" cy="452919"/>
            <a:chOff x="8013676" y="2685504"/>
            <a:chExt cx="582090" cy="526824"/>
          </a:xfrm>
          <a:solidFill>
            <a:schemeClr val="accent2">
              <a:lumMod val="50000"/>
            </a:schemeClr>
          </a:solidFill>
        </p:grpSpPr>
        <p:sp>
          <p:nvSpPr>
            <p:cNvPr id="38" name="Freeform: Shape 37">
              <a:extLst>
                <a:ext uri="{FF2B5EF4-FFF2-40B4-BE49-F238E27FC236}">
                  <a16:creationId xmlns:a16="http://schemas.microsoft.com/office/drawing/2014/main" id="{C3ABDF6B-40ED-96F6-C80C-5242E13F5F1A}"/>
                </a:ext>
              </a:extLst>
            </p:cNvPr>
            <p:cNvSpPr/>
            <p:nvPr/>
          </p:nvSpPr>
          <p:spPr>
            <a:xfrm>
              <a:off x="8013676" y="2790104"/>
              <a:ext cx="582090" cy="422224"/>
            </a:xfrm>
            <a:custGeom>
              <a:avLst/>
              <a:gdLst>
                <a:gd name="connsiteX0" fmla="*/ 551548 w 582090"/>
                <a:gd name="connsiteY0" fmla="*/ 0 h 422224"/>
                <a:gd name="connsiteX1" fmla="*/ 361749 w 582090"/>
                <a:gd name="connsiteY1" fmla="*/ 0 h 422224"/>
                <a:gd name="connsiteX2" fmla="*/ 361638 w 582090"/>
                <a:gd name="connsiteY2" fmla="*/ 2106 h 422224"/>
                <a:gd name="connsiteX3" fmla="*/ 353101 w 582090"/>
                <a:gd name="connsiteY3" fmla="*/ 30820 h 422224"/>
                <a:gd name="connsiteX4" fmla="*/ 275607 w 582090"/>
                <a:gd name="connsiteY4" fmla="*/ 66407 h 422224"/>
                <a:gd name="connsiteX5" fmla="*/ 219566 w 582090"/>
                <a:gd name="connsiteY5" fmla="*/ 2162 h 422224"/>
                <a:gd name="connsiteX6" fmla="*/ 219455 w 582090"/>
                <a:gd name="connsiteY6" fmla="*/ 55 h 422224"/>
                <a:gd name="connsiteX7" fmla="*/ 30432 w 582090"/>
                <a:gd name="connsiteY7" fmla="*/ 55 h 422224"/>
                <a:gd name="connsiteX8" fmla="*/ 0 w 582090"/>
                <a:gd name="connsiteY8" fmla="*/ 30488 h 422224"/>
                <a:gd name="connsiteX9" fmla="*/ 0 w 582090"/>
                <a:gd name="connsiteY9" fmla="*/ 391737 h 422224"/>
                <a:gd name="connsiteX10" fmla="*/ 8925 w 582090"/>
                <a:gd name="connsiteY10" fmla="*/ 413300 h 422224"/>
                <a:gd name="connsiteX11" fmla="*/ 30488 w 582090"/>
                <a:gd name="connsiteY11" fmla="*/ 422225 h 422224"/>
                <a:gd name="connsiteX12" fmla="*/ 551603 w 582090"/>
                <a:gd name="connsiteY12" fmla="*/ 422225 h 422224"/>
                <a:gd name="connsiteX13" fmla="*/ 573166 w 582090"/>
                <a:gd name="connsiteY13" fmla="*/ 413300 h 422224"/>
                <a:gd name="connsiteX14" fmla="*/ 582091 w 582090"/>
                <a:gd name="connsiteY14" fmla="*/ 391737 h 422224"/>
                <a:gd name="connsiteX15" fmla="*/ 582091 w 582090"/>
                <a:gd name="connsiteY15" fmla="*/ 30432 h 422224"/>
                <a:gd name="connsiteX16" fmla="*/ 551548 w 582090"/>
                <a:gd name="connsiteY16" fmla="*/ 0 h 422224"/>
                <a:gd name="connsiteX17" fmla="*/ 551548 w 582090"/>
                <a:gd name="connsiteY17" fmla="*/ 0 h 422224"/>
                <a:gd name="connsiteX18" fmla="*/ 283479 w 582090"/>
                <a:gd name="connsiteY18" fmla="*/ 329598 h 422224"/>
                <a:gd name="connsiteX19" fmla="*/ 251051 w 582090"/>
                <a:gd name="connsiteY19" fmla="*/ 362026 h 422224"/>
                <a:gd name="connsiteX20" fmla="*/ 89356 w 582090"/>
                <a:gd name="connsiteY20" fmla="*/ 362026 h 422224"/>
                <a:gd name="connsiteX21" fmla="*/ 56929 w 582090"/>
                <a:gd name="connsiteY21" fmla="*/ 329598 h 422224"/>
                <a:gd name="connsiteX22" fmla="*/ 56929 w 582090"/>
                <a:gd name="connsiteY22" fmla="*/ 287913 h 422224"/>
                <a:gd name="connsiteX23" fmla="*/ 76940 w 582090"/>
                <a:gd name="connsiteY23" fmla="*/ 223723 h 422224"/>
                <a:gd name="connsiteX24" fmla="*/ 129877 w 582090"/>
                <a:gd name="connsiteY24" fmla="*/ 182205 h 422224"/>
                <a:gd name="connsiteX25" fmla="*/ 105820 w 582090"/>
                <a:gd name="connsiteY25" fmla="*/ 106540 h 422224"/>
                <a:gd name="connsiteX26" fmla="*/ 170121 w 582090"/>
                <a:gd name="connsiteY26" fmla="*/ 60033 h 422224"/>
                <a:gd name="connsiteX27" fmla="*/ 234422 w 582090"/>
                <a:gd name="connsiteY27" fmla="*/ 106540 h 422224"/>
                <a:gd name="connsiteX28" fmla="*/ 210364 w 582090"/>
                <a:gd name="connsiteY28" fmla="*/ 182205 h 422224"/>
                <a:gd name="connsiteX29" fmla="*/ 263357 w 582090"/>
                <a:gd name="connsiteY29" fmla="*/ 223668 h 422224"/>
                <a:gd name="connsiteX30" fmla="*/ 283423 w 582090"/>
                <a:gd name="connsiteY30" fmla="*/ 287913 h 422224"/>
                <a:gd name="connsiteX31" fmla="*/ 283479 w 582090"/>
                <a:gd name="connsiteY31" fmla="*/ 329598 h 422224"/>
                <a:gd name="connsiteX32" fmla="*/ 488632 w 582090"/>
                <a:gd name="connsiteY32" fmla="*/ 109977 h 422224"/>
                <a:gd name="connsiteX33" fmla="*/ 509087 w 582090"/>
                <a:gd name="connsiteY33" fmla="*/ 160143 h 422224"/>
                <a:gd name="connsiteX34" fmla="*/ 489575 w 582090"/>
                <a:gd name="connsiteY34" fmla="*/ 206650 h 422224"/>
                <a:gd name="connsiteX35" fmla="*/ 437968 w 582090"/>
                <a:gd name="connsiteY35" fmla="*/ 223612 h 422224"/>
                <a:gd name="connsiteX36" fmla="*/ 436360 w 582090"/>
                <a:gd name="connsiteY36" fmla="*/ 247448 h 422224"/>
                <a:gd name="connsiteX37" fmla="*/ 388744 w 582090"/>
                <a:gd name="connsiteY37" fmla="*/ 247448 h 422224"/>
                <a:gd name="connsiteX38" fmla="*/ 387137 w 582090"/>
                <a:gd name="connsiteY38" fmla="*/ 188413 h 422224"/>
                <a:gd name="connsiteX39" fmla="*/ 406261 w 582090"/>
                <a:gd name="connsiteY39" fmla="*/ 188413 h 422224"/>
                <a:gd name="connsiteX40" fmla="*/ 443566 w 582090"/>
                <a:gd name="connsiteY40" fmla="*/ 182371 h 422224"/>
                <a:gd name="connsiteX41" fmla="*/ 456426 w 582090"/>
                <a:gd name="connsiteY41" fmla="*/ 160475 h 422224"/>
                <a:gd name="connsiteX42" fmla="*/ 450384 w 582090"/>
                <a:gd name="connsiteY42" fmla="*/ 143014 h 422224"/>
                <a:gd name="connsiteX43" fmla="*/ 433533 w 582090"/>
                <a:gd name="connsiteY43" fmla="*/ 136640 h 422224"/>
                <a:gd name="connsiteX44" fmla="*/ 415739 w 582090"/>
                <a:gd name="connsiteY44" fmla="*/ 143125 h 422224"/>
                <a:gd name="connsiteX45" fmla="*/ 409365 w 582090"/>
                <a:gd name="connsiteY45" fmla="*/ 160753 h 422224"/>
                <a:gd name="connsiteX46" fmla="*/ 358257 w 582090"/>
                <a:gd name="connsiteY46" fmla="*/ 160753 h 422224"/>
                <a:gd name="connsiteX47" fmla="*/ 366350 w 582090"/>
                <a:gd name="connsiteY47" fmla="*/ 125830 h 422224"/>
                <a:gd name="connsiteX48" fmla="*/ 392403 w 582090"/>
                <a:gd name="connsiteY48" fmla="*/ 101219 h 422224"/>
                <a:gd name="connsiteX49" fmla="*/ 434143 w 582090"/>
                <a:gd name="connsiteY49" fmla="*/ 92183 h 422224"/>
                <a:gd name="connsiteX50" fmla="*/ 488632 w 582090"/>
                <a:gd name="connsiteY50" fmla="*/ 109977 h 422224"/>
                <a:gd name="connsiteX51" fmla="*/ 389908 w 582090"/>
                <a:gd name="connsiteY51" fmla="*/ 321561 h 422224"/>
                <a:gd name="connsiteX52" fmla="*/ 380873 w 582090"/>
                <a:gd name="connsiteY52" fmla="*/ 300774 h 422224"/>
                <a:gd name="connsiteX53" fmla="*/ 389908 w 582090"/>
                <a:gd name="connsiteY53" fmla="*/ 279488 h 422224"/>
                <a:gd name="connsiteX54" fmla="*/ 413245 w 582090"/>
                <a:gd name="connsiteY54" fmla="*/ 270896 h 422224"/>
                <a:gd name="connsiteX55" fmla="*/ 436249 w 582090"/>
                <a:gd name="connsiteY55" fmla="*/ 279488 h 422224"/>
                <a:gd name="connsiteX56" fmla="*/ 445285 w 582090"/>
                <a:gd name="connsiteY56" fmla="*/ 300774 h 422224"/>
                <a:gd name="connsiteX57" fmla="*/ 436249 w 582090"/>
                <a:gd name="connsiteY57" fmla="*/ 321561 h 422224"/>
                <a:gd name="connsiteX58" fmla="*/ 413245 w 582090"/>
                <a:gd name="connsiteY58" fmla="*/ 329986 h 422224"/>
                <a:gd name="connsiteX59" fmla="*/ 389908 w 582090"/>
                <a:gd name="connsiteY59" fmla="*/ 321561 h 4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82090" h="422224">
                  <a:moveTo>
                    <a:pt x="551548" y="0"/>
                  </a:moveTo>
                  <a:lnTo>
                    <a:pt x="361749" y="0"/>
                  </a:lnTo>
                  <a:cubicBezTo>
                    <a:pt x="361749" y="721"/>
                    <a:pt x="361749" y="1386"/>
                    <a:pt x="361638" y="2106"/>
                  </a:cubicBezTo>
                  <a:cubicBezTo>
                    <a:pt x="360862" y="12140"/>
                    <a:pt x="357979" y="21951"/>
                    <a:pt x="353101" y="30820"/>
                  </a:cubicBezTo>
                  <a:cubicBezTo>
                    <a:pt x="338024" y="58536"/>
                    <a:pt x="306483" y="73004"/>
                    <a:pt x="275607" y="66407"/>
                  </a:cubicBezTo>
                  <a:cubicBezTo>
                    <a:pt x="244787" y="59756"/>
                    <a:pt x="221949" y="33592"/>
                    <a:pt x="219566" y="2162"/>
                  </a:cubicBezTo>
                  <a:cubicBezTo>
                    <a:pt x="219510" y="1441"/>
                    <a:pt x="219455" y="776"/>
                    <a:pt x="219455" y="55"/>
                  </a:cubicBezTo>
                  <a:lnTo>
                    <a:pt x="30432" y="55"/>
                  </a:lnTo>
                  <a:cubicBezTo>
                    <a:pt x="13636" y="55"/>
                    <a:pt x="0" y="13692"/>
                    <a:pt x="0" y="30488"/>
                  </a:cubicBezTo>
                  <a:lnTo>
                    <a:pt x="0" y="391737"/>
                  </a:lnTo>
                  <a:cubicBezTo>
                    <a:pt x="0" y="399830"/>
                    <a:pt x="3215" y="407535"/>
                    <a:pt x="8925" y="413300"/>
                  </a:cubicBezTo>
                  <a:cubicBezTo>
                    <a:pt x="14634" y="419065"/>
                    <a:pt x="22394" y="422225"/>
                    <a:pt x="30488" y="422225"/>
                  </a:cubicBezTo>
                  <a:lnTo>
                    <a:pt x="551603" y="422225"/>
                  </a:lnTo>
                  <a:cubicBezTo>
                    <a:pt x="559696" y="422225"/>
                    <a:pt x="567401" y="419010"/>
                    <a:pt x="573166" y="413300"/>
                  </a:cubicBezTo>
                  <a:cubicBezTo>
                    <a:pt x="578931" y="407591"/>
                    <a:pt x="582091" y="399830"/>
                    <a:pt x="582091" y="391737"/>
                  </a:cubicBezTo>
                  <a:lnTo>
                    <a:pt x="582091" y="30432"/>
                  </a:lnTo>
                  <a:cubicBezTo>
                    <a:pt x="581980" y="13636"/>
                    <a:pt x="568343" y="0"/>
                    <a:pt x="551548" y="0"/>
                  </a:cubicBezTo>
                  <a:lnTo>
                    <a:pt x="551548" y="0"/>
                  </a:lnTo>
                  <a:close/>
                  <a:moveTo>
                    <a:pt x="283479" y="329598"/>
                  </a:moveTo>
                  <a:cubicBezTo>
                    <a:pt x="283479" y="347503"/>
                    <a:pt x="268956" y="362026"/>
                    <a:pt x="251051" y="362026"/>
                  </a:cubicBezTo>
                  <a:lnTo>
                    <a:pt x="89356" y="362026"/>
                  </a:lnTo>
                  <a:cubicBezTo>
                    <a:pt x="71452" y="362026"/>
                    <a:pt x="56929" y="347503"/>
                    <a:pt x="56929" y="329598"/>
                  </a:cubicBezTo>
                  <a:lnTo>
                    <a:pt x="56929" y="287913"/>
                  </a:lnTo>
                  <a:cubicBezTo>
                    <a:pt x="56929" y="264965"/>
                    <a:pt x="63968" y="242570"/>
                    <a:pt x="76940" y="223723"/>
                  </a:cubicBezTo>
                  <a:cubicBezTo>
                    <a:pt x="89966" y="204876"/>
                    <a:pt x="108425" y="190409"/>
                    <a:pt x="129877" y="182205"/>
                  </a:cubicBezTo>
                  <a:cubicBezTo>
                    <a:pt x="106374" y="164799"/>
                    <a:pt x="96673" y="134312"/>
                    <a:pt x="105820" y="106540"/>
                  </a:cubicBezTo>
                  <a:cubicBezTo>
                    <a:pt x="114966" y="78769"/>
                    <a:pt x="140908" y="60033"/>
                    <a:pt x="170121" y="60033"/>
                  </a:cubicBezTo>
                  <a:cubicBezTo>
                    <a:pt x="199333" y="60033"/>
                    <a:pt x="225275" y="78769"/>
                    <a:pt x="234422" y="106540"/>
                  </a:cubicBezTo>
                  <a:cubicBezTo>
                    <a:pt x="243568" y="134312"/>
                    <a:pt x="233867" y="164799"/>
                    <a:pt x="210364" y="182205"/>
                  </a:cubicBezTo>
                  <a:cubicBezTo>
                    <a:pt x="231816" y="190353"/>
                    <a:pt x="250275" y="204821"/>
                    <a:pt x="263357" y="223668"/>
                  </a:cubicBezTo>
                  <a:cubicBezTo>
                    <a:pt x="276439" y="242570"/>
                    <a:pt x="283423" y="264965"/>
                    <a:pt x="283423" y="287913"/>
                  </a:cubicBezTo>
                  <a:lnTo>
                    <a:pt x="283479" y="329598"/>
                  </a:lnTo>
                  <a:close/>
                  <a:moveTo>
                    <a:pt x="488632" y="109977"/>
                  </a:moveTo>
                  <a:cubicBezTo>
                    <a:pt x="502269" y="121839"/>
                    <a:pt x="509087" y="138580"/>
                    <a:pt x="509087" y="160143"/>
                  </a:cubicBezTo>
                  <a:cubicBezTo>
                    <a:pt x="509087" y="180043"/>
                    <a:pt x="502601" y="195564"/>
                    <a:pt x="489575" y="206650"/>
                  </a:cubicBezTo>
                  <a:cubicBezTo>
                    <a:pt x="476548" y="217737"/>
                    <a:pt x="459364" y="223446"/>
                    <a:pt x="437968" y="223612"/>
                  </a:cubicBezTo>
                  <a:lnTo>
                    <a:pt x="436360" y="247448"/>
                  </a:lnTo>
                  <a:lnTo>
                    <a:pt x="388744" y="247448"/>
                  </a:lnTo>
                  <a:lnTo>
                    <a:pt x="387137" y="188413"/>
                  </a:lnTo>
                  <a:lnTo>
                    <a:pt x="406261" y="188413"/>
                  </a:lnTo>
                  <a:cubicBezTo>
                    <a:pt x="422558" y="188413"/>
                    <a:pt x="434974" y="186418"/>
                    <a:pt x="443566" y="182371"/>
                  </a:cubicBezTo>
                  <a:cubicBezTo>
                    <a:pt x="452158" y="178380"/>
                    <a:pt x="456426" y="171063"/>
                    <a:pt x="456426" y="160475"/>
                  </a:cubicBezTo>
                  <a:cubicBezTo>
                    <a:pt x="456426" y="153048"/>
                    <a:pt x="454431" y="147227"/>
                    <a:pt x="450384" y="143014"/>
                  </a:cubicBezTo>
                  <a:cubicBezTo>
                    <a:pt x="446338" y="138802"/>
                    <a:pt x="440739" y="136640"/>
                    <a:pt x="433533" y="136640"/>
                  </a:cubicBezTo>
                  <a:cubicBezTo>
                    <a:pt x="425939" y="136640"/>
                    <a:pt x="420008" y="138802"/>
                    <a:pt x="415739" y="143125"/>
                  </a:cubicBezTo>
                  <a:cubicBezTo>
                    <a:pt x="411527" y="147449"/>
                    <a:pt x="409365" y="153325"/>
                    <a:pt x="409365" y="160753"/>
                  </a:cubicBezTo>
                  <a:lnTo>
                    <a:pt x="358257" y="160753"/>
                  </a:lnTo>
                  <a:cubicBezTo>
                    <a:pt x="357813" y="147837"/>
                    <a:pt x="360529" y="136196"/>
                    <a:pt x="366350" y="125830"/>
                  </a:cubicBezTo>
                  <a:cubicBezTo>
                    <a:pt x="372170" y="115465"/>
                    <a:pt x="380873" y="107261"/>
                    <a:pt x="392403" y="101219"/>
                  </a:cubicBezTo>
                  <a:cubicBezTo>
                    <a:pt x="403932" y="95177"/>
                    <a:pt x="417846" y="92183"/>
                    <a:pt x="434143" y="92183"/>
                  </a:cubicBezTo>
                  <a:cubicBezTo>
                    <a:pt x="456870" y="92183"/>
                    <a:pt x="474996" y="98114"/>
                    <a:pt x="488632" y="109977"/>
                  </a:cubicBezTo>
                  <a:close/>
                  <a:moveTo>
                    <a:pt x="389908" y="321561"/>
                  </a:moveTo>
                  <a:cubicBezTo>
                    <a:pt x="383866" y="315962"/>
                    <a:pt x="380873" y="309033"/>
                    <a:pt x="380873" y="300774"/>
                  </a:cubicBezTo>
                  <a:cubicBezTo>
                    <a:pt x="380873" y="292293"/>
                    <a:pt x="383866" y="285197"/>
                    <a:pt x="389908" y="279488"/>
                  </a:cubicBezTo>
                  <a:cubicBezTo>
                    <a:pt x="395950" y="273778"/>
                    <a:pt x="403711" y="270896"/>
                    <a:pt x="413245" y="270896"/>
                  </a:cubicBezTo>
                  <a:cubicBezTo>
                    <a:pt x="422558" y="270896"/>
                    <a:pt x="430207" y="273778"/>
                    <a:pt x="436249" y="279488"/>
                  </a:cubicBezTo>
                  <a:cubicBezTo>
                    <a:pt x="442291" y="285197"/>
                    <a:pt x="445285" y="292293"/>
                    <a:pt x="445285" y="300774"/>
                  </a:cubicBezTo>
                  <a:cubicBezTo>
                    <a:pt x="445285" y="309033"/>
                    <a:pt x="442291" y="315962"/>
                    <a:pt x="436249" y="321561"/>
                  </a:cubicBezTo>
                  <a:cubicBezTo>
                    <a:pt x="430207" y="327159"/>
                    <a:pt x="422558" y="329986"/>
                    <a:pt x="413245" y="329986"/>
                  </a:cubicBezTo>
                  <a:cubicBezTo>
                    <a:pt x="403711" y="329986"/>
                    <a:pt x="395950" y="327215"/>
                    <a:pt x="389908" y="321561"/>
                  </a:cubicBezTo>
                  <a:close/>
                </a:path>
              </a:pathLst>
            </a:custGeom>
            <a:grpFill/>
            <a:ln w="548" cap="flat">
              <a:noFill/>
              <a:prstDash val="solid"/>
              <a:miter/>
            </a:ln>
          </p:spPr>
          <p:txBody>
            <a:bodyPr rtlCol="0" anchor="ctr"/>
            <a:lstStyle/>
            <a:p>
              <a:endParaRPr lang="en-GB" dirty="0">
                <a:latin typeface="Poppins" panose="00000500000000000000" pitchFamily="2" charset="0"/>
              </a:endParaRPr>
            </a:p>
          </p:txBody>
        </p:sp>
        <p:sp>
          <p:nvSpPr>
            <p:cNvPr id="39" name="Freeform: Shape 38">
              <a:extLst>
                <a:ext uri="{FF2B5EF4-FFF2-40B4-BE49-F238E27FC236}">
                  <a16:creationId xmlns:a16="http://schemas.microsoft.com/office/drawing/2014/main" id="{0CD763AA-6102-8D78-C705-B23830DFBBD4}"/>
                </a:ext>
              </a:extLst>
            </p:cNvPr>
            <p:cNvSpPr/>
            <p:nvPr/>
          </p:nvSpPr>
          <p:spPr>
            <a:xfrm>
              <a:off x="8253696" y="2685504"/>
              <a:ext cx="101218" cy="151661"/>
            </a:xfrm>
            <a:custGeom>
              <a:avLst/>
              <a:gdLst>
                <a:gd name="connsiteX0" fmla="*/ 6264 w 101218"/>
                <a:gd name="connsiteY0" fmla="*/ 125387 h 151661"/>
                <a:gd name="connsiteX1" fmla="*/ 50609 w 101218"/>
                <a:gd name="connsiteY1" fmla="*/ 151662 h 151661"/>
                <a:gd name="connsiteX2" fmla="*/ 94955 w 101218"/>
                <a:gd name="connsiteY2" fmla="*/ 125387 h 151661"/>
                <a:gd name="connsiteX3" fmla="*/ 100997 w 101218"/>
                <a:gd name="connsiteY3" fmla="*/ 104600 h 151661"/>
                <a:gd name="connsiteX4" fmla="*/ 101219 w 101218"/>
                <a:gd name="connsiteY4" fmla="*/ 101052 h 151661"/>
                <a:gd name="connsiteX5" fmla="*/ 101219 w 101218"/>
                <a:gd name="connsiteY5" fmla="*/ 10421 h 151661"/>
                <a:gd name="connsiteX6" fmla="*/ 90797 w 101218"/>
                <a:gd name="connsiteY6" fmla="*/ 0 h 151661"/>
                <a:gd name="connsiteX7" fmla="*/ 10421 w 101218"/>
                <a:gd name="connsiteY7" fmla="*/ 0 h 151661"/>
                <a:gd name="connsiteX8" fmla="*/ 0 w 101218"/>
                <a:gd name="connsiteY8" fmla="*/ 10421 h 151661"/>
                <a:gd name="connsiteX9" fmla="*/ 0 w 101218"/>
                <a:gd name="connsiteY9" fmla="*/ 101052 h 151661"/>
                <a:gd name="connsiteX10" fmla="*/ 222 w 101218"/>
                <a:gd name="connsiteY10" fmla="*/ 104600 h 151661"/>
                <a:gd name="connsiteX11" fmla="*/ 6264 w 101218"/>
                <a:gd name="connsiteY11" fmla="*/ 125387 h 151661"/>
                <a:gd name="connsiteX12" fmla="*/ 6264 w 101218"/>
                <a:gd name="connsiteY12" fmla="*/ 125387 h 151661"/>
                <a:gd name="connsiteX13" fmla="*/ 50609 w 101218"/>
                <a:gd name="connsiteY13" fmla="*/ 42738 h 151661"/>
                <a:gd name="connsiteX14" fmla="*/ 64800 w 101218"/>
                <a:gd name="connsiteY14" fmla="*/ 52272 h 151661"/>
                <a:gd name="connsiteX15" fmla="*/ 61474 w 101218"/>
                <a:gd name="connsiteY15" fmla="*/ 69068 h 151661"/>
                <a:gd name="connsiteX16" fmla="*/ 44678 w 101218"/>
                <a:gd name="connsiteY16" fmla="*/ 72394 h 151661"/>
                <a:gd name="connsiteX17" fmla="*/ 35144 w 101218"/>
                <a:gd name="connsiteY17" fmla="*/ 58204 h 151661"/>
                <a:gd name="connsiteX18" fmla="*/ 50609 w 101218"/>
                <a:gd name="connsiteY18" fmla="*/ 42738 h 151661"/>
                <a:gd name="connsiteX19" fmla="*/ 50609 w 101218"/>
                <a:gd name="connsiteY19" fmla="*/ 42738 h 1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218" h="151661">
                  <a:moveTo>
                    <a:pt x="6264" y="125387"/>
                  </a:moveTo>
                  <a:cubicBezTo>
                    <a:pt x="15133" y="141573"/>
                    <a:pt x="32095" y="151662"/>
                    <a:pt x="50609" y="151662"/>
                  </a:cubicBezTo>
                  <a:cubicBezTo>
                    <a:pt x="69124" y="151662"/>
                    <a:pt x="86086" y="141573"/>
                    <a:pt x="94955" y="125387"/>
                  </a:cubicBezTo>
                  <a:cubicBezTo>
                    <a:pt x="98503" y="119012"/>
                    <a:pt x="100553" y="111917"/>
                    <a:pt x="100997" y="104600"/>
                  </a:cubicBezTo>
                  <a:cubicBezTo>
                    <a:pt x="101163" y="103436"/>
                    <a:pt x="101219" y="102216"/>
                    <a:pt x="101219" y="101052"/>
                  </a:cubicBezTo>
                  <a:lnTo>
                    <a:pt x="101219" y="10421"/>
                  </a:lnTo>
                  <a:cubicBezTo>
                    <a:pt x="101219" y="4656"/>
                    <a:pt x="96562" y="55"/>
                    <a:pt x="90797" y="0"/>
                  </a:cubicBezTo>
                  <a:lnTo>
                    <a:pt x="10421" y="0"/>
                  </a:lnTo>
                  <a:cubicBezTo>
                    <a:pt x="4656" y="0"/>
                    <a:pt x="55" y="4656"/>
                    <a:pt x="0" y="10421"/>
                  </a:cubicBezTo>
                  <a:lnTo>
                    <a:pt x="0" y="101052"/>
                  </a:lnTo>
                  <a:cubicBezTo>
                    <a:pt x="0" y="102216"/>
                    <a:pt x="0" y="103436"/>
                    <a:pt x="222" y="104600"/>
                  </a:cubicBezTo>
                  <a:cubicBezTo>
                    <a:pt x="610" y="111917"/>
                    <a:pt x="2716" y="119012"/>
                    <a:pt x="6264" y="125387"/>
                  </a:cubicBezTo>
                  <a:lnTo>
                    <a:pt x="6264" y="125387"/>
                  </a:lnTo>
                  <a:close/>
                  <a:moveTo>
                    <a:pt x="50609" y="42738"/>
                  </a:moveTo>
                  <a:cubicBezTo>
                    <a:pt x="56818" y="42738"/>
                    <a:pt x="62472" y="46507"/>
                    <a:pt x="64800" y="52272"/>
                  </a:cubicBezTo>
                  <a:cubicBezTo>
                    <a:pt x="67183" y="58037"/>
                    <a:pt x="65853" y="64634"/>
                    <a:pt x="61474" y="69068"/>
                  </a:cubicBezTo>
                  <a:cubicBezTo>
                    <a:pt x="57039" y="73503"/>
                    <a:pt x="50443" y="74833"/>
                    <a:pt x="44678" y="72394"/>
                  </a:cubicBezTo>
                  <a:cubicBezTo>
                    <a:pt x="38913" y="70011"/>
                    <a:pt x="35144" y="64412"/>
                    <a:pt x="35144" y="58204"/>
                  </a:cubicBezTo>
                  <a:cubicBezTo>
                    <a:pt x="35144" y="49722"/>
                    <a:pt x="42073" y="42738"/>
                    <a:pt x="50609" y="42738"/>
                  </a:cubicBezTo>
                  <a:lnTo>
                    <a:pt x="50609" y="42738"/>
                  </a:lnTo>
                  <a:close/>
                </a:path>
              </a:pathLst>
            </a:custGeom>
            <a:grpFill/>
            <a:ln w="548" cap="flat">
              <a:noFill/>
              <a:prstDash val="solid"/>
              <a:miter/>
            </a:ln>
          </p:spPr>
          <p:txBody>
            <a:bodyPr rtlCol="0" anchor="ctr"/>
            <a:lstStyle/>
            <a:p>
              <a:endParaRPr lang="en-GB" dirty="0">
                <a:latin typeface="Poppins" panose="00000500000000000000" pitchFamily="2" charset="0"/>
              </a:endParaRPr>
            </a:p>
          </p:txBody>
        </p:sp>
      </p:grpSp>
      <p:sp>
        <p:nvSpPr>
          <p:cNvPr id="41" name="TextBox 40">
            <a:extLst>
              <a:ext uri="{FF2B5EF4-FFF2-40B4-BE49-F238E27FC236}">
                <a16:creationId xmlns:a16="http://schemas.microsoft.com/office/drawing/2014/main" id="{FF82B220-297E-E186-6C53-A09C6201DAF5}"/>
              </a:ext>
            </a:extLst>
          </p:cNvPr>
          <p:cNvSpPr txBox="1"/>
          <p:nvPr/>
        </p:nvSpPr>
        <p:spPr>
          <a:xfrm>
            <a:off x="1971189" y="4231483"/>
            <a:ext cx="3419475" cy="461665"/>
          </a:xfrm>
          <a:prstGeom prst="rect">
            <a:avLst/>
          </a:prstGeom>
          <a:noFill/>
        </p:spPr>
        <p:txBody>
          <a:bodyPr wrap="square" rtlCol="0">
            <a:spAutoFit/>
          </a:bodyPr>
          <a:lstStyle/>
          <a:p>
            <a:pPr algn="ctr"/>
            <a:r>
              <a:rPr lang="en-GB" sz="2400" b="0" i="0" u="none" strike="noStrike" dirty="0">
                <a:solidFill>
                  <a:schemeClr val="accent2">
                    <a:lumMod val="50000"/>
                  </a:schemeClr>
                </a:solidFill>
                <a:effectLst/>
                <a:latin typeface="Poppins Bold" panose="00000800000000000000" pitchFamily="2" charset="0"/>
                <a:cs typeface="Poppins Bold" panose="00000800000000000000" pitchFamily="2" charset="0"/>
              </a:rPr>
              <a:t>Confidentiality</a:t>
            </a:r>
            <a:endParaRPr lang="en-GB" sz="1800" dirty="0">
              <a:solidFill>
                <a:schemeClr val="accent2">
                  <a:lumMod val="50000"/>
                </a:schemeClr>
              </a:solidFill>
              <a:latin typeface="Poppins Bold" panose="00000800000000000000" pitchFamily="2" charset="0"/>
              <a:cs typeface="Poppins Bold" panose="00000800000000000000" pitchFamily="2" charset="0"/>
            </a:endParaRPr>
          </a:p>
        </p:txBody>
      </p:sp>
      <p:sp>
        <p:nvSpPr>
          <p:cNvPr id="42" name="Rectangle: Rounded Corners 41">
            <a:extLst>
              <a:ext uri="{FF2B5EF4-FFF2-40B4-BE49-F238E27FC236}">
                <a16:creationId xmlns:a16="http://schemas.microsoft.com/office/drawing/2014/main" id="{8591525D-DC1F-44E6-BB56-4605F884DD5F}"/>
              </a:ext>
            </a:extLst>
          </p:cNvPr>
          <p:cNvSpPr/>
          <p:nvPr/>
        </p:nvSpPr>
        <p:spPr>
          <a:xfrm>
            <a:off x="809824" y="4980183"/>
            <a:ext cx="5286176" cy="900771"/>
          </a:xfrm>
          <a:prstGeom prst="roundRect">
            <a:avLst>
              <a:gd name="adj" fmla="val 50000"/>
            </a:avLst>
          </a:prstGeom>
          <a:solidFill>
            <a:schemeClr val="accent6">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43" name="TextBox 42">
            <a:extLst>
              <a:ext uri="{FF2B5EF4-FFF2-40B4-BE49-F238E27FC236}">
                <a16:creationId xmlns:a16="http://schemas.microsoft.com/office/drawing/2014/main" id="{68D452AD-CC2E-1CCD-FBE4-54229CB43D38}"/>
              </a:ext>
            </a:extLst>
          </p:cNvPr>
          <p:cNvSpPr txBox="1"/>
          <p:nvPr/>
        </p:nvSpPr>
        <p:spPr>
          <a:xfrm>
            <a:off x="1971189" y="5221824"/>
            <a:ext cx="3419475" cy="461665"/>
          </a:xfrm>
          <a:prstGeom prst="rect">
            <a:avLst/>
          </a:prstGeom>
          <a:noFill/>
        </p:spPr>
        <p:txBody>
          <a:bodyPr wrap="square" rtlCol="0">
            <a:spAutoFit/>
          </a:bodyPr>
          <a:lstStyle/>
          <a:p>
            <a:pPr algn="ctr"/>
            <a:r>
              <a:rPr lang="en-GB" sz="2400" b="0" i="0" u="none" strike="noStrike" dirty="0">
                <a:solidFill>
                  <a:schemeClr val="accent6">
                    <a:lumMod val="50000"/>
                  </a:schemeClr>
                </a:solidFill>
                <a:effectLst/>
                <a:latin typeface="Poppins Bold" panose="00000800000000000000" pitchFamily="2" charset="0"/>
                <a:cs typeface="Poppins Bold" panose="00000800000000000000" pitchFamily="2" charset="0"/>
              </a:rPr>
              <a:t>Other objectives</a:t>
            </a:r>
            <a:endParaRPr lang="en-GB" sz="1800" dirty="0">
              <a:solidFill>
                <a:schemeClr val="accent6">
                  <a:lumMod val="50000"/>
                </a:schemeClr>
              </a:solidFill>
              <a:latin typeface="Poppins Bold" panose="00000800000000000000" pitchFamily="2" charset="0"/>
              <a:cs typeface="Poppins Bold" panose="00000800000000000000" pitchFamily="2" charset="0"/>
            </a:endParaRPr>
          </a:p>
        </p:txBody>
      </p:sp>
      <p:pic>
        <p:nvPicPr>
          <p:cNvPr id="44" name="Graphic 43">
            <a:extLst>
              <a:ext uri="{FF2B5EF4-FFF2-40B4-BE49-F238E27FC236}">
                <a16:creationId xmlns:a16="http://schemas.microsoft.com/office/drawing/2014/main" id="{D4973B58-E1E9-7069-FC3F-AFF172130A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5939" y="5181591"/>
            <a:ext cx="487791" cy="487791"/>
          </a:xfrm>
          <a:prstGeom prst="rect">
            <a:avLst/>
          </a:prstGeom>
        </p:spPr>
      </p:pic>
      <p:sp>
        <p:nvSpPr>
          <p:cNvPr id="4" name="Rectangle: Rounded Corners 3">
            <a:extLst>
              <a:ext uri="{FF2B5EF4-FFF2-40B4-BE49-F238E27FC236}">
                <a16:creationId xmlns:a16="http://schemas.microsoft.com/office/drawing/2014/main" id="{AD6FC284-D882-0216-903C-3D327C954C1C}"/>
              </a:ext>
            </a:extLst>
          </p:cNvPr>
          <p:cNvSpPr/>
          <p:nvPr/>
        </p:nvSpPr>
        <p:spPr>
          <a:xfrm>
            <a:off x="12479850" y="1053465"/>
            <a:ext cx="5021522" cy="4820439"/>
          </a:xfrm>
          <a:prstGeom prst="roundRect">
            <a:avLst>
              <a:gd name="adj" fmla="val 8645"/>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grpSp>
        <p:nvGrpSpPr>
          <p:cNvPr id="2" name="Group 1">
            <a:extLst>
              <a:ext uri="{FF2B5EF4-FFF2-40B4-BE49-F238E27FC236}">
                <a16:creationId xmlns:a16="http://schemas.microsoft.com/office/drawing/2014/main" id="{80AD9F72-4579-26F5-ABAA-FF1BF1659412}"/>
              </a:ext>
            </a:extLst>
          </p:cNvPr>
          <p:cNvGrpSpPr/>
          <p:nvPr/>
        </p:nvGrpSpPr>
        <p:grpSpPr>
          <a:xfrm>
            <a:off x="4252642" y="-4094479"/>
            <a:ext cx="3686716" cy="3686716"/>
            <a:chOff x="8274072" y="3302151"/>
            <a:chExt cx="1302431" cy="1302431"/>
          </a:xfrm>
        </p:grpSpPr>
        <p:sp>
          <p:nvSpPr>
            <p:cNvPr id="3" name="Oval 2">
              <a:extLst>
                <a:ext uri="{FF2B5EF4-FFF2-40B4-BE49-F238E27FC236}">
                  <a16:creationId xmlns:a16="http://schemas.microsoft.com/office/drawing/2014/main" id="{A8D98D5F-4D95-C0EC-E4E5-5DCB60AE4227}"/>
                </a:ext>
              </a:extLst>
            </p:cNvPr>
            <p:cNvSpPr/>
            <p:nvPr/>
          </p:nvSpPr>
          <p:spPr>
            <a:xfrm>
              <a:off x="8274072" y="3302151"/>
              <a:ext cx="1302431" cy="1302431"/>
            </a:xfrm>
            <a:prstGeom prst="ellipse">
              <a:avLst/>
            </a:prstGeom>
            <a:solidFill>
              <a:schemeClr val="bg1"/>
            </a:solidFill>
            <a:ln w="127000">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21" name="Graphic 20">
              <a:extLst>
                <a:ext uri="{FF2B5EF4-FFF2-40B4-BE49-F238E27FC236}">
                  <a16:creationId xmlns:a16="http://schemas.microsoft.com/office/drawing/2014/main" id="{AA939DB8-4EA7-90F0-C293-24E9B6D0CD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60902" y="3441700"/>
              <a:ext cx="928771" cy="928771"/>
            </a:xfrm>
            <a:prstGeom prst="rect">
              <a:avLst/>
            </a:prstGeom>
          </p:spPr>
        </p:pic>
      </p:grpSp>
    </p:spTree>
    <p:extLst>
      <p:ext uri="{BB962C8B-B14F-4D97-AF65-F5344CB8AC3E}">
        <p14:creationId xmlns:p14="http://schemas.microsoft.com/office/powerpoint/2010/main" val="240015396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15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3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par>
                          <p:cTn id="17" fill="hold">
                            <p:stCondLst>
                              <p:cond delay="800"/>
                            </p:stCondLst>
                            <p:childTnLst>
                              <p:par>
                                <p:cTn id="18" presetID="2" presetClass="entr" presetSubtype="8" decel="10000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0-#ppt_w/2"/>
                                          </p:val>
                                        </p:tav>
                                        <p:tav tm="100000">
                                          <p:val>
                                            <p:strVal val="#ppt_x"/>
                                          </p:val>
                                        </p:tav>
                                      </p:tavLst>
                                    </p:anim>
                                    <p:anim calcmode="lin" valueType="num">
                                      <p:cBhvr additive="base">
                                        <p:cTn id="21" dur="500" fill="hold"/>
                                        <p:tgtEl>
                                          <p:spTgt spid="18"/>
                                        </p:tgtEl>
                                        <p:attrNameLst>
                                          <p:attrName>ppt_y</p:attrName>
                                        </p:attrNameLst>
                                      </p:cBhvr>
                                      <p:tavLst>
                                        <p:tav tm="0">
                                          <p:val>
                                            <p:strVal val="#ppt_y"/>
                                          </p:val>
                                        </p:tav>
                                        <p:tav tm="100000">
                                          <p:val>
                                            <p:strVal val="#ppt_y"/>
                                          </p:val>
                                        </p:tav>
                                      </p:tavLst>
                                    </p:anim>
                                  </p:childTnLst>
                                </p:cTn>
                              </p:par>
                              <p:par>
                                <p:cTn id="22" presetID="2" presetClass="entr" presetSubtype="8" decel="100000" fill="hold" nodeType="withEffect">
                                  <p:stCondLst>
                                    <p:cond delay="15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0-#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30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childTnLst>
                          </p:cTn>
                        </p:par>
                        <p:par>
                          <p:cTn id="30" fill="hold">
                            <p:stCondLst>
                              <p:cond delay="1600"/>
                            </p:stCondLst>
                            <p:childTnLst>
                              <p:par>
                                <p:cTn id="31" presetID="2" presetClass="entr" presetSubtype="8" decel="100000" fill="hold" grpId="0" nodeType="after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0-#ppt_w/2"/>
                                          </p:val>
                                        </p:tav>
                                        <p:tav tm="100000">
                                          <p:val>
                                            <p:strVal val="#ppt_x"/>
                                          </p:val>
                                        </p:tav>
                                      </p:tavLst>
                                    </p:anim>
                                    <p:anim calcmode="lin" valueType="num">
                                      <p:cBhvr additive="base">
                                        <p:cTn id="34" dur="500" fill="hold"/>
                                        <p:tgtEl>
                                          <p:spTgt spid="34"/>
                                        </p:tgtEl>
                                        <p:attrNameLst>
                                          <p:attrName>ppt_y</p:attrName>
                                        </p:attrNameLst>
                                      </p:cBhvr>
                                      <p:tavLst>
                                        <p:tav tm="0">
                                          <p:val>
                                            <p:strVal val="#ppt_y"/>
                                          </p:val>
                                        </p:tav>
                                        <p:tav tm="100000">
                                          <p:val>
                                            <p:strVal val="#ppt_y"/>
                                          </p:val>
                                        </p:tav>
                                      </p:tavLst>
                                    </p:anim>
                                  </p:childTnLst>
                                </p:cTn>
                              </p:par>
                              <p:par>
                                <p:cTn id="35" presetID="2" presetClass="entr" presetSubtype="8" decel="100000" fill="hold" grpId="0" nodeType="withEffect">
                                  <p:stCondLst>
                                    <p:cond delay="15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0-#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par>
                                <p:cTn id="39" presetID="2" presetClass="entr" presetSubtype="8" decel="100000" fill="hold" grpId="0" nodeType="withEffect">
                                  <p:stCondLst>
                                    <p:cond delay="30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0-#ppt_w/2"/>
                                          </p:val>
                                        </p:tav>
                                        <p:tav tm="100000">
                                          <p:val>
                                            <p:strVal val="#ppt_x"/>
                                          </p:val>
                                        </p:tav>
                                      </p:tavLst>
                                    </p:anim>
                                    <p:anim calcmode="lin" valueType="num">
                                      <p:cBhvr additive="base">
                                        <p:cTn id="42" dur="500" fill="hold"/>
                                        <p:tgtEl>
                                          <p:spTgt spid="19"/>
                                        </p:tgtEl>
                                        <p:attrNameLst>
                                          <p:attrName>ppt_y</p:attrName>
                                        </p:attrNameLst>
                                      </p:cBhvr>
                                      <p:tavLst>
                                        <p:tav tm="0">
                                          <p:val>
                                            <p:strVal val="#ppt_y"/>
                                          </p:val>
                                        </p:tav>
                                        <p:tav tm="100000">
                                          <p:val>
                                            <p:strVal val="#ppt_y"/>
                                          </p:val>
                                        </p:tav>
                                      </p:tavLst>
                                    </p:anim>
                                  </p:childTnLst>
                                </p:cTn>
                              </p:par>
                            </p:childTnLst>
                          </p:cTn>
                        </p:par>
                        <p:par>
                          <p:cTn id="43" fill="hold">
                            <p:stCondLst>
                              <p:cond delay="2400"/>
                            </p:stCondLst>
                            <p:childTnLst>
                              <p:par>
                                <p:cTn id="44" presetID="2" presetClass="entr" presetSubtype="8" decel="100000" fill="hold" grpId="0" nodeType="afterEffect">
                                  <p:stCondLst>
                                    <p:cond delay="0"/>
                                  </p:stCondLst>
                                  <p:childTnLst>
                                    <p:set>
                                      <p:cBhvr>
                                        <p:cTn id="45" dur="1" fill="hold">
                                          <p:stCondLst>
                                            <p:cond delay="0"/>
                                          </p:stCondLst>
                                        </p:cTn>
                                        <p:tgtEl>
                                          <p:spTgt spid="41"/>
                                        </p:tgtEl>
                                        <p:attrNameLst>
                                          <p:attrName>style.visibility</p:attrName>
                                        </p:attrNameLst>
                                      </p:cBhvr>
                                      <p:to>
                                        <p:strVal val="visible"/>
                                      </p:to>
                                    </p:set>
                                    <p:anim calcmode="lin" valueType="num">
                                      <p:cBhvr additive="base">
                                        <p:cTn id="46" dur="500" fill="hold"/>
                                        <p:tgtEl>
                                          <p:spTgt spid="41"/>
                                        </p:tgtEl>
                                        <p:attrNameLst>
                                          <p:attrName>ppt_x</p:attrName>
                                        </p:attrNameLst>
                                      </p:cBhvr>
                                      <p:tavLst>
                                        <p:tav tm="0">
                                          <p:val>
                                            <p:strVal val="0-#ppt_w/2"/>
                                          </p:val>
                                        </p:tav>
                                        <p:tav tm="100000">
                                          <p:val>
                                            <p:strVal val="#ppt_x"/>
                                          </p:val>
                                        </p:tav>
                                      </p:tavLst>
                                    </p:anim>
                                    <p:anim calcmode="lin" valueType="num">
                                      <p:cBhvr additive="base">
                                        <p:cTn id="47" dur="500" fill="hold"/>
                                        <p:tgtEl>
                                          <p:spTgt spid="41"/>
                                        </p:tgtEl>
                                        <p:attrNameLst>
                                          <p:attrName>ppt_y</p:attrName>
                                        </p:attrNameLst>
                                      </p:cBhvr>
                                      <p:tavLst>
                                        <p:tav tm="0">
                                          <p:val>
                                            <p:strVal val="#ppt_y"/>
                                          </p:val>
                                        </p:tav>
                                        <p:tav tm="100000">
                                          <p:val>
                                            <p:strVal val="#ppt_y"/>
                                          </p:val>
                                        </p:tav>
                                      </p:tavLst>
                                    </p:anim>
                                  </p:childTnLst>
                                </p:cTn>
                              </p:par>
                              <p:par>
                                <p:cTn id="48" presetID="2" presetClass="entr" presetSubtype="8" decel="100000" fill="hold" nodeType="withEffect">
                                  <p:stCondLst>
                                    <p:cond delay="150"/>
                                  </p:stCondLst>
                                  <p:childTnLst>
                                    <p:set>
                                      <p:cBhvr>
                                        <p:cTn id="49" dur="1" fill="hold">
                                          <p:stCondLst>
                                            <p:cond delay="0"/>
                                          </p:stCondLst>
                                        </p:cTn>
                                        <p:tgtEl>
                                          <p:spTgt spid="37"/>
                                        </p:tgtEl>
                                        <p:attrNameLst>
                                          <p:attrName>style.visibility</p:attrName>
                                        </p:attrNameLst>
                                      </p:cBhvr>
                                      <p:to>
                                        <p:strVal val="visible"/>
                                      </p:to>
                                    </p:set>
                                    <p:anim calcmode="lin" valueType="num">
                                      <p:cBhvr additive="base">
                                        <p:cTn id="50" dur="500" fill="hold"/>
                                        <p:tgtEl>
                                          <p:spTgt spid="37"/>
                                        </p:tgtEl>
                                        <p:attrNameLst>
                                          <p:attrName>ppt_x</p:attrName>
                                        </p:attrNameLst>
                                      </p:cBhvr>
                                      <p:tavLst>
                                        <p:tav tm="0">
                                          <p:val>
                                            <p:strVal val="0-#ppt_w/2"/>
                                          </p:val>
                                        </p:tav>
                                        <p:tav tm="100000">
                                          <p:val>
                                            <p:strVal val="#ppt_x"/>
                                          </p:val>
                                        </p:tav>
                                      </p:tavLst>
                                    </p:anim>
                                    <p:anim calcmode="lin" valueType="num">
                                      <p:cBhvr additive="base">
                                        <p:cTn id="51" dur="500" fill="hold"/>
                                        <p:tgtEl>
                                          <p:spTgt spid="37"/>
                                        </p:tgtEl>
                                        <p:attrNameLst>
                                          <p:attrName>ppt_y</p:attrName>
                                        </p:attrNameLst>
                                      </p:cBhvr>
                                      <p:tavLst>
                                        <p:tav tm="0">
                                          <p:val>
                                            <p:strVal val="#ppt_y"/>
                                          </p:val>
                                        </p:tav>
                                        <p:tav tm="100000">
                                          <p:val>
                                            <p:strVal val="#ppt_y"/>
                                          </p:val>
                                        </p:tav>
                                      </p:tavLst>
                                    </p:anim>
                                  </p:childTnLst>
                                </p:cTn>
                              </p:par>
                              <p:par>
                                <p:cTn id="52" presetID="2" presetClass="entr" presetSubtype="8" decel="100000" fill="hold" grpId="0" nodeType="withEffect">
                                  <p:stCondLst>
                                    <p:cond delay="300"/>
                                  </p:stCondLst>
                                  <p:childTnLst>
                                    <p:set>
                                      <p:cBhvr>
                                        <p:cTn id="53" dur="1" fill="hold">
                                          <p:stCondLst>
                                            <p:cond delay="0"/>
                                          </p:stCondLst>
                                        </p:cTn>
                                        <p:tgtEl>
                                          <p:spTgt spid="36"/>
                                        </p:tgtEl>
                                        <p:attrNameLst>
                                          <p:attrName>style.visibility</p:attrName>
                                        </p:attrNameLst>
                                      </p:cBhvr>
                                      <p:to>
                                        <p:strVal val="visible"/>
                                      </p:to>
                                    </p:set>
                                    <p:anim calcmode="lin" valueType="num">
                                      <p:cBhvr additive="base">
                                        <p:cTn id="54" dur="500" fill="hold"/>
                                        <p:tgtEl>
                                          <p:spTgt spid="36"/>
                                        </p:tgtEl>
                                        <p:attrNameLst>
                                          <p:attrName>ppt_x</p:attrName>
                                        </p:attrNameLst>
                                      </p:cBhvr>
                                      <p:tavLst>
                                        <p:tav tm="0">
                                          <p:val>
                                            <p:strVal val="0-#ppt_w/2"/>
                                          </p:val>
                                        </p:tav>
                                        <p:tav tm="100000">
                                          <p:val>
                                            <p:strVal val="#ppt_x"/>
                                          </p:val>
                                        </p:tav>
                                      </p:tavLst>
                                    </p:anim>
                                    <p:anim calcmode="lin" valueType="num">
                                      <p:cBhvr additive="base">
                                        <p:cTn id="55" dur="500" fill="hold"/>
                                        <p:tgtEl>
                                          <p:spTgt spid="36"/>
                                        </p:tgtEl>
                                        <p:attrNameLst>
                                          <p:attrName>ppt_y</p:attrName>
                                        </p:attrNameLst>
                                      </p:cBhvr>
                                      <p:tavLst>
                                        <p:tav tm="0">
                                          <p:val>
                                            <p:strVal val="#ppt_y"/>
                                          </p:val>
                                        </p:tav>
                                        <p:tav tm="100000">
                                          <p:val>
                                            <p:strVal val="#ppt_y"/>
                                          </p:val>
                                        </p:tav>
                                      </p:tavLst>
                                    </p:anim>
                                  </p:childTnLst>
                                </p:cTn>
                              </p:par>
                            </p:childTnLst>
                          </p:cTn>
                        </p:par>
                        <p:par>
                          <p:cTn id="56" fill="hold">
                            <p:stCondLst>
                              <p:cond delay="3200"/>
                            </p:stCondLst>
                            <p:childTnLst>
                              <p:par>
                                <p:cTn id="57" presetID="2" presetClass="entr" presetSubtype="8" decel="100000"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anim calcmode="lin" valueType="num">
                                      <p:cBhvr additive="base">
                                        <p:cTn id="59" dur="500" fill="hold"/>
                                        <p:tgtEl>
                                          <p:spTgt spid="43"/>
                                        </p:tgtEl>
                                        <p:attrNameLst>
                                          <p:attrName>ppt_x</p:attrName>
                                        </p:attrNameLst>
                                      </p:cBhvr>
                                      <p:tavLst>
                                        <p:tav tm="0">
                                          <p:val>
                                            <p:strVal val="0-#ppt_w/2"/>
                                          </p:val>
                                        </p:tav>
                                        <p:tav tm="100000">
                                          <p:val>
                                            <p:strVal val="#ppt_x"/>
                                          </p:val>
                                        </p:tav>
                                      </p:tavLst>
                                    </p:anim>
                                    <p:anim calcmode="lin" valueType="num">
                                      <p:cBhvr additive="base">
                                        <p:cTn id="60" dur="500" fill="hold"/>
                                        <p:tgtEl>
                                          <p:spTgt spid="43"/>
                                        </p:tgtEl>
                                        <p:attrNameLst>
                                          <p:attrName>ppt_y</p:attrName>
                                        </p:attrNameLst>
                                      </p:cBhvr>
                                      <p:tavLst>
                                        <p:tav tm="0">
                                          <p:val>
                                            <p:strVal val="#ppt_y"/>
                                          </p:val>
                                        </p:tav>
                                        <p:tav tm="100000">
                                          <p:val>
                                            <p:strVal val="#ppt_y"/>
                                          </p:val>
                                        </p:tav>
                                      </p:tavLst>
                                    </p:anim>
                                  </p:childTnLst>
                                </p:cTn>
                              </p:par>
                              <p:par>
                                <p:cTn id="61" presetID="2" presetClass="entr" presetSubtype="8" decel="100000" fill="hold" nodeType="withEffect">
                                  <p:stCondLst>
                                    <p:cond delay="150"/>
                                  </p:stCondLst>
                                  <p:childTnLst>
                                    <p:set>
                                      <p:cBhvr>
                                        <p:cTn id="62" dur="1" fill="hold">
                                          <p:stCondLst>
                                            <p:cond delay="0"/>
                                          </p:stCondLst>
                                        </p:cTn>
                                        <p:tgtEl>
                                          <p:spTgt spid="44"/>
                                        </p:tgtEl>
                                        <p:attrNameLst>
                                          <p:attrName>style.visibility</p:attrName>
                                        </p:attrNameLst>
                                      </p:cBhvr>
                                      <p:to>
                                        <p:strVal val="visible"/>
                                      </p:to>
                                    </p:set>
                                    <p:anim calcmode="lin" valueType="num">
                                      <p:cBhvr additive="base">
                                        <p:cTn id="63" dur="500" fill="hold"/>
                                        <p:tgtEl>
                                          <p:spTgt spid="44"/>
                                        </p:tgtEl>
                                        <p:attrNameLst>
                                          <p:attrName>ppt_x</p:attrName>
                                        </p:attrNameLst>
                                      </p:cBhvr>
                                      <p:tavLst>
                                        <p:tav tm="0">
                                          <p:val>
                                            <p:strVal val="0-#ppt_w/2"/>
                                          </p:val>
                                        </p:tav>
                                        <p:tav tm="100000">
                                          <p:val>
                                            <p:strVal val="#ppt_x"/>
                                          </p:val>
                                        </p:tav>
                                      </p:tavLst>
                                    </p:anim>
                                    <p:anim calcmode="lin" valueType="num">
                                      <p:cBhvr additive="base">
                                        <p:cTn id="64" dur="500" fill="hold"/>
                                        <p:tgtEl>
                                          <p:spTgt spid="44"/>
                                        </p:tgtEl>
                                        <p:attrNameLst>
                                          <p:attrName>ppt_y</p:attrName>
                                        </p:attrNameLst>
                                      </p:cBhvr>
                                      <p:tavLst>
                                        <p:tav tm="0">
                                          <p:val>
                                            <p:strVal val="#ppt_y"/>
                                          </p:val>
                                        </p:tav>
                                        <p:tav tm="100000">
                                          <p:val>
                                            <p:strVal val="#ppt_y"/>
                                          </p:val>
                                        </p:tav>
                                      </p:tavLst>
                                    </p:anim>
                                  </p:childTnLst>
                                </p:cTn>
                              </p:par>
                              <p:par>
                                <p:cTn id="65" presetID="2" presetClass="entr" presetSubtype="8" decel="100000" fill="hold" grpId="0" nodeType="withEffect">
                                  <p:stCondLst>
                                    <p:cond delay="30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500" fill="hold"/>
                                        <p:tgtEl>
                                          <p:spTgt spid="42"/>
                                        </p:tgtEl>
                                        <p:attrNameLst>
                                          <p:attrName>ppt_x</p:attrName>
                                        </p:attrNameLst>
                                      </p:cBhvr>
                                      <p:tavLst>
                                        <p:tav tm="0">
                                          <p:val>
                                            <p:strVal val="0-#ppt_w/2"/>
                                          </p:val>
                                        </p:tav>
                                        <p:tav tm="100000">
                                          <p:val>
                                            <p:strVal val="#ppt_x"/>
                                          </p:val>
                                        </p:tav>
                                      </p:tavLst>
                                    </p:anim>
                                    <p:anim calcmode="lin" valueType="num">
                                      <p:cBhvr additive="base">
                                        <p:cTn id="68" dur="500" fill="hold"/>
                                        <p:tgtEl>
                                          <p:spTgt spid="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18" grpId="0"/>
      <p:bldP spid="19" grpId="0" animBg="1"/>
      <p:bldP spid="20" grpId="0" animBg="1"/>
      <p:bldP spid="34" grpId="0"/>
      <p:bldP spid="36" grpId="0" animBg="1"/>
      <p:bldP spid="41" grpId="0"/>
      <p:bldP spid="42" grpId="0" animBg="1"/>
      <p:bldP spid="4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864B10-EA82-5E25-2C9C-7EAFB1E91498}"/>
              </a:ext>
            </a:extLst>
          </p:cNvPr>
          <p:cNvSpPr txBox="1"/>
          <p:nvPr/>
        </p:nvSpPr>
        <p:spPr>
          <a:xfrm>
            <a:off x="4904379" y="2347703"/>
            <a:ext cx="2383241" cy="646331"/>
          </a:xfrm>
          <a:prstGeom prst="rect">
            <a:avLst/>
          </a:prstGeom>
          <a:noFill/>
        </p:spPr>
        <p:txBody>
          <a:bodyPr wrap="square" rtlCol="0">
            <a:spAutoFit/>
          </a:bodyPr>
          <a:lstStyle/>
          <a:p>
            <a:pPr algn="ctr"/>
            <a:r>
              <a:rPr lang="en-GB" sz="3600" dirty="0">
                <a:solidFill>
                  <a:schemeClr val="accent2">
                    <a:lumMod val="50000"/>
                  </a:schemeClr>
                </a:solidFill>
                <a:latin typeface="+mj-lt"/>
              </a:rPr>
              <a:t>Basel I</a:t>
            </a:r>
            <a:endParaRPr lang="en-US" sz="3600" dirty="0">
              <a:solidFill>
                <a:schemeClr val="accent2">
                  <a:lumMod val="50000"/>
                </a:schemeClr>
              </a:solidFill>
              <a:latin typeface="+mj-lt"/>
            </a:endParaRPr>
          </a:p>
        </p:txBody>
      </p:sp>
      <p:grpSp>
        <p:nvGrpSpPr>
          <p:cNvPr id="10" name="Group 9">
            <a:extLst>
              <a:ext uri="{FF2B5EF4-FFF2-40B4-BE49-F238E27FC236}">
                <a16:creationId xmlns:a16="http://schemas.microsoft.com/office/drawing/2014/main" id="{CB569825-16A0-4861-9CA0-B2D3F62D0BF1}"/>
              </a:ext>
            </a:extLst>
          </p:cNvPr>
          <p:cNvGrpSpPr/>
          <p:nvPr/>
        </p:nvGrpSpPr>
        <p:grpSpPr>
          <a:xfrm>
            <a:off x="5388115" y="760272"/>
            <a:ext cx="1415770" cy="1415770"/>
            <a:chOff x="5512403" y="712088"/>
            <a:chExt cx="1162159" cy="1162159"/>
          </a:xfrm>
        </p:grpSpPr>
        <p:sp>
          <p:nvSpPr>
            <p:cNvPr id="11" name="Oval 10">
              <a:extLst>
                <a:ext uri="{FF2B5EF4-FFF2-40B4-BE49-F238E27FC236}">
                  <a16:creationId xmlns:a16="http://schemas.microsoft.com/office/drawing/2014/main" id="{A65CF8C6-8965-B348-BFED-EF5D9BF7F825}"/>
                </a:ext>
              </a:extLst>
            </p:cNvPr>
            <p:cNvSpPr/>
            <p:nvPr/>
          </p:nvSpPr>
          <p:spPr>
            <a:xfrm>
              <a:off x="5512403" y="712088"/>
              <a:ext cx="1162159" cy="1162159"/>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2" name="Graphic 11">
              <a:extLst>
                <a:ext uri="{FF2B5EF4-FFF2-40B4-BE49-F238E27FC236}">
                  <a16:creationId xmlns:a16="http://schemas.microsoft.com/office/drawing/2014/main" id="{F29EB648-9F89-EC1D-51AC-9BC1962199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3755" y="852999"/>
              <a:ext cx="811639" cy="811639"/>
            </a:xfrm>
            <a:prstGeom prst="rect">
              <a:avLst/>
            </a:prstGeom>
          </p:spPr>
        </p:pic>
      </p:grpSp>
      <p:cxnSp>
        <p:nvCxnSpPr>
          <p:cNvPr id="14" name="Straight Connector 13">
            <a:extLst>
              <a:ext uri="{FF2B5EF4-FFF2-40B4-BE49-F238E27FC236}">
                <a16:creationId xmlns:a16="http://schemas.microsoft.com/office/drawing/2014/main" id="{E870DC3E-5209-EF69-97B7-57F2C54A9E93}"/>
              </a:ext>
            </a:extLst>
          </p:cNvPr>
          <p:cNvCxnSpPr>
            <a:cxnSpLocks/>
          </p:cNvCxnSpPr>
          <p:nvPr/>
        </p:nvCxnSpPr>
        <p:spPr>
          <a:xfrm>
            <a:off x="1169044" y="9106604"/>
            <a:ext cx="9896353" cy="0"/>
          </a:xfrm>
          <a:prstGeom prst="line">
            <a:avLst/>
          </a:prstGeom>
          <a:ln w="38100">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5FD0AC6B-774E-907D-8933-978F02DA20BD}"/>
              </a:ext>
            </a:extLst>
          </p:cNvPr>
          <p:cNvSpPr txBox="1"/>
          <p:nvPr/>
        </p:nvSpPr>
        <p:spPr>
          <a:xfrm>
            <a:off x="2653497" y="7643729"/>
            <a:ext cx="2566685" cy="923330"/>
          </a:xfrm>
          <a:prstGeom prst="rect">
            <a:avLst/>
          </a:prstGeom>
          <a:noFill/>
        </p:spPr>
        <p:txBody>
          <a:bodyPr wrap="square">
            <a:spAutoFit/>
          </a:bodyPr>
          <a:lstStyle/>
          <a:p>
            <a:r>
              <a:rPr lang="en-GB" sz="1800" i="0" dirty="0">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Helped banks to be better </a:t>
            </a:r>
            <a:r>
              <a:rPr lang="en-GB" sz="1800" b="1" i="0" dirty="0">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organized</a:t>
            </a:r>
            <a:r>
              <a:rPr lang="en-GB" sz="1800" i="0" dirty="0">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 and </a:t>
            </a:r>
            <a:r>
              <a:rPr lang="en-GB" sz="1800" b="1" i="0" dirty="0">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managed</a:t>
            </a:r>
            <a:r>
              <a:rPr lang="en-GB" sz="1800" i="0" dirty="0">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 </a:t>
            </a:r>
            <a:endParaRPr lang="en-US" sz="1800" dirty="0">
              <a:solidFill>
                <a:schemeClr val="accent2">
                  <a:lumMod val="50000"/>
                </a:schemeClr>
              </a:solidFill>
            </a:endParaRPr>
          </a:p>
        </p:txBody>
      </p:sp>
      <p:sp>
        <p:nvSpPr>
          <p:cNvPr id="17" name="TextBox 16">
            <a:extLst>
              <a:ext uri="{FF2B5EF4-FFF2-40B4-BE49-F238E27FC236}">
                <a16:creationId xmlns:a16="http://schemas.microsoft.com/office/drawing/2014/main" id="{94067281-485F-F763-4A82-CC62A033B654}"/>
              </a:ext>
            </a:extLst>
          </p:cNvPr>
          <p:cNvSpPr txBox="1"/>
          <p:nvPr/>
        </p:nvSpPr>
        <p:spPr>
          <a:xfrm>
            <a:off x="7976082" y="7643729"/>
            <a:ext cx="2773434" cy="923330"/>
          </a:xfrm>
          <a:prstGeom prst="rect">
            <a:avLst/>
          </a:prstGeom>
          <a:noFill/>
        </p:spPr>
        <p:txBody>
          <a:bodyPr wrap="square">
            <a:spAutoFit/>
          </a:bodyPr>
          <a:lstStyle/>
          <a:p>
            <a:r>
              <a:rPr lang="en-GB" sz="1800" i="0" dirty="0">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Focusing on how much </a:t>
            </a:r>
            <a:r>
              <a:rPr lang="en-GB" sz="1800" b="1" i="0" dirty="0">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regulatory capital </a:t>
            </a:r>
            <a:r>
              <a:rPr lang="en-GB" sz="1800" i="0" dirty="0">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should be held</a:t>
            </a:r>
            <a:endParaRPr lang="en-US" sz="1800" dirty="0">
              <a:solidFill>
                <a:schemeClr val="accent2">
                  <a:lumMod val="50000"/>
                </a:schemeClr>
              </a:solidFill>
            </a:endParaRPr>
          </a:p>
        </p:txBody>
      </p:sp>
      <p:sp>
        <p:nvSpPr>
          <p:cNvPr id="19" name="Arrow: Right 18">
            <a:extLst>
              <a:ext uri="{FF2B5EF4-FFF2-40B4-BE49-F238E27FC236}">
                <a16:creationId xmlns:a16="http://schemas.microsoft.com/office/drawing/2014/main" id="{0B10F53F-7E6C-652B-59A9-053898B84E01}"/>
              </a:ext>
            </a:extLst>
          </p:cNvPr>
          <p:cNvSpPr/>
          <p:nvPr/>
        </p:nvSpPr>
        <p:spPr>
          <a:xfrm>
            <a:off x="5220182" y="7789991"/>
            <a:ext cx="1169000" cy="631730"/>
          </a:xfrm>
          <a:prstGeom prst="rightArrow">
            <a:avLst/>
          </a:prstGeom>
          <a:gradFill>
            <a:gsLst>
              <a:gs pos="0">
                <a:schemeClr val="accent2">
                  <a:alpha val="0"/>
                </a:schemeClr>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EC295B12-61EC-0D1E-4C42-D7F74517519B}"/>
              </a:ext>
            </a:extLst>
          </p:cNvPr>
          <p:cNvSpPr txBox="1"/>
          <p:nvPr/>
        </p:nvSpPr>
        <p:spPr>
          <a:xfrm>
            <a:off x="2653497" y="9692449"/>
            <a:ext cx="2566685" cy="923330"/>
          </a:xfrm>
          <a:prstGeom prst="rect">
            <a:avLst/>
          </a:prstGeom>
          <a:noFill/>
        </p:spPr>
        <p:txBody>
          <a:bodyPr wrap="square">
            <a:spAutoFit/>
          </a:bodyPr>
          <a:lstStyle/>
          <a:p>
            <a:r>
              <a:rPr lang="en-GB" sz="1800" i="0" dirty="0">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Issuing risky loans requires </a:t>
            </a:r>
            <a:r>
              <a:rPr lang="en-GB" sz="1800" b="1" i="0" dirty="0">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more capital to be held</a:t>
            </a:r>
            <a:endParaRPr lang="en-US" sz="1800" dirty="0">
              <a:solidFill>
                <a:schemeClr val="accent2">
                  <a:lumMod val="50000"/>
                </a:schemeClr>
              </a:solidFill>
            </a:endParaRPr>
          </a:p>
        </p:txBody>
      </p:sp>
      <p:sp>
        <p:nvSpPr>
          <p:cNvPr id="23" name="TextBox 22">
            <a:extLst>
              <a:ext uri="{FF2B5EF4-FFF2-40B4-BE49-F238E27FC236}">
                <a16:creationId xmlns:a16="http://schemas.microsoft.com/office/drawing/2014/main" id="{929FA29C-1597-4486-3F14-D05DECD5C292}"/>
              </a:ext>
            </a:extLst>
          </p:cNvPr>
          <p:cNvSpPr txBox="1"/>
          <p:nvPr/>
        </p:nvSpPr>
        <p:spPr>
          <a:xfrm>
            <a:off x="7976081" y="9692449"/>
            <a:ext cx="3177471" cy="923330"/>
          </a:xfrm>
          <a:prstGeom prst="rect">
            <a:avLst/>
          </a:prstGeom>
          <a:noFill/>
        </p:spPr>
        <p:txBody>
          <a:bodyPr wrap="square">
            <a:spAutoFit/>
          </a:bodyPr>
          <a:lstStyle/>
          <a:p>
            <a:r>
              <a:rPr lang="en-GB" sz="18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Possibly reducing the ability to </a:t>
            </a:r>
            <a:r>
              <a:rPr lang="en-GB" sz="18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pay dividends </a:t>
            </a:r>
          </a:p>
          <a:p>
            <a:r>
              <a:rPr lang="en-GB" sz="18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to shareholders</a:t>
            </a:r>
            <a:endParaRPr lang="en-US" sz="1800" dirty="0">
              <a:solidFill>
                <a:schemeClr val="accent2">
                  <a:lumMod val="50000"/>
                </a:schemeClr>
              </a:solidFill>
            </a:endParaRPr>
          </a:p>
        </p:txBody>
      </p:sp>
      <p:sp>
        <p:nvSpPr>
          <p:cNvPr id="24" name="Arrow: Right 23">
            <a:extLst>
              <a:ext uri="{FF2B5EF4-FFF2-40B4-BE49-F238E27FC236}">
                <a16:creationId xmlns:a16="http://schemas.microsoft.com/office/drawing/2014/main" id="{FDD9E955-07CF-6467-8E56-7770A673DCDD}"/>
              </a:ext>
            </a:extLst>
          </p:cNvPr>
          <p:cNvSpPr/>
          <p:nvPr/>
        </p:nvSpPr>
        <p:spPr>
          <a:xfrm>
            <a:off x="5220182" y="9838249"/>
            <a:ext cx="1169000" cy="631730"/>
          </a:xfrm>
          <a:prstGeom prst="rightArrow">
            <a:avLst/>
          </a:prstGeom>
          <a:gradFill>
            <a:gsLst>
              <a:gs pos="0">
                <a:schemeClr val="accent2">
                  <a:alpha val="0"/>
                </a:schemeClr>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57D358D6-0093-4EE5-40D7-D88E78393167}"/>
              </a:ext>
            </a:extLst>
          </p:cNvPr>
          <p:cNvGrpSpPr/>
          <p:nvPr/>
        </p:nvGrpSpPr>
        <p:grpSpPr>
          <a:xfrm>
            <a:off x="1169044" y="7428276"/>
            <a:ext cx="1354238" cy="1354238"/>
            <a:chOff x="1169044" y="3067292"/>
            <a:chExt cx="1354238" cy="1354238"/>
          </a:xfrm>
        </p:grpSpPr>
        <p:sp>
          <p:nvSpPr>
            <p:cNvPr id="26" name="Rectangle: Rounded Corners 25">
              <a:extLst>
                <a:ext uri="{FF2B5EF4-FFF2-40B4-BE49-F238E27FC236}">
                  <a16:creationId xmlns:a16="http://schemas.microsoft.com/office/drawing/2014/main" id="{9B6F7B2A-2EC9-2E98-F1AB-905335C38986}"/>
                </a:ext>
              </a:extLst>
            </p:cNvPr>
            <p:cNvSpPr/>
            <p:nvPr/>
          </p:nvSpPr>
          <p:spPr>
            <a:xfrm>
              <a:off x="1169044" y="3067292"/>
              <a:ext cx="1354238" cy="1354238"/>
            </a:xfrm>
            <a:prstGeom prst="roundRect">
              <a:avLst>
                <a:gd name="adj" fmla="val 12287"/>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Graphic 27">
              <a:extLst>
                <a:ext uri="{FF2B5EF4-FFF2-40B4-BE49-F238E27FC236}">
                  <a16:creationId xmlns:a16="http://schemas.microsoft.com/office/drawing/2014/main" id="{C4CDBB84-D53C-171A-F838-A0231C6FD7C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08132" y="3206379"/>
              <a:ext cx="1076062" cy="1076062"/>
            </a:xfrm>
            <a:prstGeom prst="rect">
              <a:avLst/>
            </a:prstGeom>
          </p:spPr>
        </p:pic>
      </p:grpSp>
      <p:grpSp>
        <p:nvGrpSpPr>
          <p:cNvPr id="30" name="Group 29">
            <a:extLst>
              <a:ext uri="{FF2B5EF4-FFF2-40B4-BE49-F238E27FC236}">
                <a16:creationId xmlns:a16="http://schemas.microsoft.com/office/drawing/2014/main" id="{5687BC3E-EC84-93F5-9285-2C02C4B6F99C}"/>
              </a:ext>
            </a:extLst>
          </p:cNvPr>
          <p:cNvGrpSpPr/>
          <p:nvPr/>
        </p:nvGrpSpPr>
        <p:grpSpPr>
          <a:xfrm>
            <a:off x="6491369" y="7428276"/>
            <a:ext cx="1354238" cy="1354238"/>
            <a:chOff x="6491369" y="3067292"/>
            <a:chExt cx="1354238" cy="1354238"/>
          </a:xfrm>
        </p:grpSpPr>
        <p:sp>
          <p:nvSpPr>
            <p:cNvPr id="36" name="Rectangle: Rounded Corners 35">
              <a:extLst>
                <a:ext uri="{FF2B5EF4-FFF2-40B4-BE49-F238E27FC236}">
                  <a16:creationId xmlns:a16="http://schemas.microsoft.com/office/drawing/2014/main" id="{A6B1B582-7F25-2B7F-809C-513FF878F15E}"/>
                </a:ext>
              </a:extLst>
            </p:cNvPr>
            <p:cNvSpPr/>
            <p:nvPr/>
          </p:nvSpPr>
          <p:spPr>
            <a:xfrm>
              <a:off x="6491369" y="3067292"/>
              <a:ext cx="1354238" cy="1354238"/>
            </a:xfrm>
            <a:prstGeom prst="roundRect">
              <a:avLst>
                <a:gd name="adj" fmla="val 12287"/>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 name="Group 37">
              <a:extLst>
                <a:ext uri="{FF2B5EF4-FFF2-40B4-BE49-F238E27FC236}">
                  <a16:creationId xmlns:a16="http://schemas.microsoft.com/office/drawing/2014/main" id="{AAF498C7-6C50-C762-A6D8-3361C9CB2DBB}"/>
                </a:ext>
              </a:extLst>
            </p:cNvPr>
            <p:cNvGrpSpPr/>
            <p:nvPr/>
          </p:nvGrpSpPr>
          <p:grpSpPr>
            <a:xfrm>
              <a:off x="6732281" y="3270855"/>
              <a:ext cx="893480" cy="959713"/>
              <a:chOff x="6732281" y="3270855"/>
              <a:chExt cx="893480" cy="959713"/>
            </a:xfrm>
          </p:grpSpPr>
          <p:sp>
            <p:nvSpPr>
              <p:cNvPr id="39" name="Freeform: Shape 38">
                <a:extLst>
                  <a:ext uri="{FF2B5EF4-FFF2-40B4-BE49-F238E27FC236}">
                    <a16:creationId xmlns:a16="http://schemas.microsoft.com/office/drawing/2014/main" id="{D4E71232-B8CF-9E90-C345-F0B3233A72F5}"/>
                  </a:ext>
                </a:extLst>
              </p:cNvPr>
              <p:cNvSpPr/>
              <p:nvPr/>
            </p:nvSpPr>
            <p:spPr>
              <a:xfrm>
                <a:off x="6898746" y="3270855"/>
                <a:ext cx="539175" cy="649301"/>
              </a:xfrm>
              <a:custGeom>
                <a:avLst/>
                <a:gdLst>
                  <a:gd name="connsiteX0" fmla="*/ 726 w 539175"/>
                  <a:gd name="connsiteY0" fmla="*/ 518409 h 649301"/>
                  <a:gd name="connsiteX1" fmla="*/ 15312 w 539175"/>
                  <a:gd name="connsiteY1" fmla="*/ 604242 h 649301"/>
                  <a:gd name="connsiteX2" fmla="*/ 92402 w 539175"/>
                  <a:gd name="connsiteY2" fmla="*/ 557416 h 649301"/>
                  <a:gd name="connsiteX3" fmla="*/ 156293 w 539175"/>
                  <a:gd name="connsiteY3" fmla="*/ 539467 h 649301"/>
                  <a:gd name="connsiteX4" fmla="*/ 358979 w 539175"/>
                  <a:gd name="connsiteY4" fmla="*/ 539467 h 649301"/>
                  <a:gd name="connsiteX5" fmla="*/ 435396 w 539175"/>
                  <a:gd name="connsiteY5" fmla="*/ 615927 h 649301"/>
                  <a:gd name="connsiteX6" fmla="*/ 427788 w 539175"/>
                  <a:gd name="connsiteY6" fmla="*/ 649302 h 649301"/>
                  <a:gd name="connsiteX7" fmla="*/ 536058 w 539175"/>
                  <a:gd name="connsiteY7" fmla="*/ 568849 h 649301"/>
                  <a:gd name="connsiteX8" fmla="*/ 538748 w 539175"/>
                  <a:gd name="connsiteY8" fmla="*/ 518409 h 649301"/>
                  <a:gd name="connsiteX9" fmla="*/ 361575 w 539175"/>
                  <a:gd name="connsiteY9" fmla="*/ 238166 h 649301"/>
                  <a:gd name="connsiteX10" fmla="*/ 370612 w 539175"/>
                  <a:gd name="connsiteY10" fmla="*/ 238166 h 649301"/>
                  <a:gd name="connsiteX11" fmla="*/ 415462 w 539175"/>
                  <a:gd name="connsiteY11" fmla="*/ 193316 h 649301"/>
                  <a:gd name="connsiteX12" fmla="*/ 370612 w 539175"/>
                  <a:gd name="connsiteY12" fmla="*/ 148508 h 649301"/>
                  <a:gd name="connsiteX13" fmla="*/ 338330 w 539175"/>
                  <a:gd name="connsiteY13" fmla="*/ 148508 h 649301"/>
                  <a:gd name="connsiteX14" fmla="*/ 393015 w 539175"/>
                  <a:gd name="connsiteY14" fmla="*/ 25182 h 649301"/>
                  <a:gd name="connsiteX15" fmla="*/ 370612 w 539175"/>
                  <a:gd name="connsiteY15" fmla="*/ 2778 h 649301"/>
                  <a:gd name="connsiteX16" fmla="*/ 303358 w 539175"/>
                  <a:gd name="connsiteY16" fmla="*/ 25182 h 649301"/>
                  <a:gd name="connsiteX17" fmla="*/ 269562 w 539175"/>
                  <a:gd name="connsiteY17" fmla="*/ 92520 h 649301"/>
                  <a:gd name="connsiteX18" fmla="*/ 236104 w 539175"/>
                  <a:gd name="connsiteY18" fmla="*/ 25182 h 649301"/>
                  <a:gd name="connsiteX19" fmla="*/ 168850 w 539175"/>
                  <a:gd name="connsiteY19" fmla="*/ 2778 h 649301"/>
                  <a:gd name="connsiteX20" fmla="*/ 146447 w 539175"/>
                  <a:gd name="connsiteY20" fmla="*/ 25182 h 649301"/>
                  <a:gd name="connsiteX21" fmla="*/ 200838 w 539175"/>
                  <a:gd name="connsiteY21" fmla="*/ 148463 h 649301"/>
                  <a:gd name="connsiteX22" fmla="*/ 168850 w 539175"/>
                  <a:gd name="connsiteY22" fmla="*/ 148505 h 649301"/>
                  <a:gd name="connsiteX23" fmla="*/ 124000 w 539175"/>
                  <a:gd name="connsiteY23" fmla="*/ 193313 h 649301"/>
                  <a:gd name="connsiteX24" fmla="*/ 168850 w 539175"/>
                  <a:gd name="connsiteY24" fmla="*/ 238163 h 649301"/>
                  <a:gd name="connsiteX25" fmla="*/ 177887 w 539175"/>
                  <a:gd name="connsiteY25" fmla="*/ 238163 h 649301"/>
                  <a:gd name="connsiteX26" fmla="*/ 714 w 539175"/>
                  <a:gd name="connsiteY26" fmla="*/ 518406 h 64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9175" h="649301">
                    <a:moveTo>
                      <a:pt x="726" y="518409"/>
                    </a:moveTo>
                    <a:cubicBezTo>
                      <a:pt x="-2006" y="547790"/>
                      <a:pt x="2996" y="577382"/>
                      <a:pt x="15312" y="604242"/>
                    </a:cubicBezTo>
                    <a:lnTo>
                      <a:pt x="92402" y="557416"/>
                    </a:lnTo>
                    <a:cubicBezTo>
                      <a:pt x="111612" y="545604"/>
                      <a:pt x="133763" y="539384"/>
                      <a:pt x="156293" y="539467"/>
                    </a:cubicBezTo>
                    <a:lnTo>
                      <a:pt x="358979" y="539467"/>
                    </a:lnTo>
                    <a:cubicBezTo>
                      <a:pt x="401180" y="539509"/>
                      <a:pt x="435354" y="573724"/>
                      <a:pt x="435396" y="615927"/>
                    </a:cubicBezTo>
                    <a:cubicBezTo>
                      <a:pt x="435480" y="627486"/>
                      <a:pt x="432875" y="638919"/>
                      <a:pt x="427788" y="649302"/>
                    </a:cubicBezTo>
                    <a:lnTo>
                      <a:pt x="536058" y="568849"/>
                    </a:lnTo>
                    <a:cubicBezTo>
                      <a:pt x="538916" y="552204"/>
                      <a:pt x="539798" y="535264"/>
                      <a:pt x="538748" y="518409"/>
                    </a:cubicBezTo>
                    <a:cubicBezTo>
                      <a:pt x="534208" y="396715"/>
                      <a:pt x="406429" y="276797"/>
                      <a:pt x="361575" y="238166"/>
                    </a:cubicBezTo>
                    <a:lnTo>
                      <a:pt x="370612" y="238166"/>
                    </a:lnTo>
                    <a:cubicBezTo>
                      <a:pt x="395369" y="238166"/>
                      <a:pt x="415462" y="218074"/>
                      <a:pt x="415462" y="193316"/>
                    </a:cubicBezTo>
                    <a:cubicBezTo>
                      <a:pt x="415462" y="168557"/>
                      <a:pt x="395370" y="148508"/>
                      <a:pt x="370612" y="148508"/>
                    </a:cubicBezTo>
                    <a:lnTo>
                      <a:pt x="338330" y="148508"/>
                    </a:lnTo>
                    <a:cubicBezTo>
                      <a:pt x="383642" y="102439"/>
                      <a:pt x="406971" y="54899"/>
                      <a:pt x="393015" y="25182"/>
                    </a:cubicBezTo>
                    <a:cubicBezTo>
                      <a:pt x="388475" y="15304"/>
                      <a:pt x="380531" y="7360"/>
                      <a:pt x="370612" y="2778"/>
                    </a:cubicBezTo>
                    <a:cubicBezTo>
                      <a:pt x="341861" y="-9117"/>
                      <a:pt x="308276" y="20811"/>
                      <a:pt x="303358" y="25182"/>
                    </a:cubicBezTo>
                    <a:cubicBezTo>
                      <a:pt x="284400" y="42878"/>
                      <a:pt x="272421" y="66795"/>
                      <a:pt x="269562" y="92520"/>
                    </a:cubicBezTo>
                    <a:cubicBezTo>
                      <a:pt x="266830" y="66795"/>
                      <a:pt x="254976" y="42921"/>
                      <a:pt x="236104" y="25182"/>
                    </a:cubicBezTo>
                    <a:cubicBezTo>
                      <a:pt x="231396" y="20979"/>
                      <a:pt x="197685" y="-9160"/>
                      <a:pt x="168850" y="2778"/>
                    </a:cubicBezTo>
                    <a:cubicBezTo>
                      <a:pt x="158931" y="7360"/>
                      <a:pt x="150986" y="15305"/>
                      <a:pt x="146447" y="25182"/>
                    </a:cubicBezTo>
                    <a:cubicBezTo>
                      <a:pt x="132492" y="54900"/>
                      <a:pt x="155694" y="102440"/>
                      <a:pt x="200838" y="148463"/>
                    </a:cubicBezTo>
                    <a:lnTo>
                      <a:pt x="168850" y="148505"/>
                    </a:lnTo>
                    <a:cubicBezTo>
                      <a:pt x="144093" y="148505"/>
                      <a:pt x="124000" y="168555"/>
                      <a:pt x="124000" y="193313"/>
                    </a:cubicBezTo>
                    <a:cubicBezTo>
                      <a:pt x="124000" y="218072"/>
                      <a:pt x="144092" y="238163"/>
                      <a:pt x="168850" y="238163"/>
                    </a:cubicBezTo>
                    <a:lnTo>
                      <a:pt x="177887" y="238163"/>
                    </a:lnTo>
                    <a:cubicBezTo>
                      <a:pt x="133037" y="276792"/>
                      <a:pt x="5251" y="396667"/>
                      <a:pt x="714" y="518406"/>
                    </a:cubicBezTo>
                    <a:close/>
                  </a:path>
                </a:pathLst>
              </a:custGeom>
              <a:solidFill>
                <a:schemeClr val="accent2">
                  <a:lumMod val="50000"/>
                </a:schemeClr>
              </a:solidFill>
              <a:ln w="889"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AAE01552-6659-B2C9-A0A9-C01271C337B8}"/>
                  </a:ext>
                </a:extLst>
              </p:cNvPr>
              <p:cNvSpPr/>
              <p:nvPr/>
            </p:nvSpPr>
            <p:spPr>
              <a:xfrm>
                <a:off x="6732281" y="3802451"/>
                <a:ext cx="893480" cy="428117"/>
              </a:xfrm>
              <a:custGeom>
                <a:avLst/>
                <a:gdLst>
                  <a:gd name="connsiteX0" fmla="*/ 858292 w 893480"/>
                  <a:gd name="connsiteY0" fmla="*/ 6809 h 428117"/>
                  <a:gd name="connsiteX1" fmla="*/ 797297 w 893480"/>
                  <a:gd name="connsiteY1" fmla="*/ 8700 h 428117"/>
                  <a:gd name="connsiteX2" fmla="*/ 585622 w 893480"/>
                  <a:gd name="connsiteY2" fmla="*/ 166119 h 428117"/>
                  <a:gd name="connsiteX3" fmla="*/ 585622 w 893480"/>
                  <a:gd name="connsiteY3" fmla="*/ 166077 h 428117"/>
                  <a:gd name="connsiteX4" fmla="*/ 549431 w 893480"/>
                  <a:gd name="connsiteY4" fmla="*/ 175620 h 428117"/>
                  <a:gd name="connsiteX5" fmla="*/ 459311 w 893480"/>
                  <a:gd name="connsiteY5" fmla="*/ 175620 h 428117"/>
                  <a:gd name="connsiteX6" fmla="*/ 442077 w 893480"/>
                  <a:gd name="connsiteY6" fmla="*/ 168599 h 428117"/>
                  <a:gd name="connsiteX7" fmla="*/ 434889 w 893480"/>
                  <a:gd name="connsiteY7" fmla="*/ 151407 h 428117"/>
                  <a:gd name="connsiteX8" fmla="*/ 442077 w 893480"/>
                  <a:gd name="connsiteY8" fmla="*/ 134258 h 428117"/>
                  <a:gd name="connsiteX9" fmla="*/ 459311 w 893480"/>
                  <a:gd name="connsiteY9" fmla="*/ 127238 h 428117"/>
                  <a:gd name="connsiteX10" fmla="*/ 526019 w 893480"/>
                  <a:gd name="connsiteY10" fmla="*/ 127238 h 428117"/>
                  <a:gd name="connsiteX11" fmla="*/ 525976 w 893480"/>
                  <a:gd name="connsiteY11" fmla="*/ 127238 h 428117"/>
                  <a:gd name="connsiteX12" fmla="*/ 555904 w 893480"/>
                  <a:gd name="connsiteY12" fmla="*/ 114838 h 428117"/>
                  <a:gd name="connsiteX13" fmla="*/ 568304 w 893480"/>
                  <a:gd name="connsiteY13" fmla="*/ 84910 h 428117"/>
                  <a:gd name="connsiteX14" fmla="*/ 568304 w 893480"/>
                  <a:gd name="connsiteY14" fmla="*/ 84322 h 428117"/>
                  <a:gd name="connsiteX15" fmla="*/ 568304 w 893480"/>
                  <a:gd name="connsiteY15" fmla="*/ 84364 h 428117"/>
                  <a:gd name="connsiteX16" fmla="*/ 525430 w 893480"/>
                  <a:gd name="connsiteY16" fmla="*/ 41490 h 428117"/>
                  <a:gd name="connsiteX17" fmla="*/ 322790 w 893480"/>
                  <a:gd name="connsiteY17" fmla="*/ 41490 h 428117"/>
                  <a:gd name="connsiteX18" fmla="*/ 276300 w 893480"/>
                  <a:gd name="connsiteY18" fmla="*/ 54478 h 428117"/>
                  <a:gd name="connsiteX19" fmla="*/ 126450 w 893480"/>
                  <a:gd name="connsiteY19" fmla="*/ 145352 h 428117"/>
                  <a:gd name="connsiteX20" fmla="*/ 114175 w 893480"/>
                  <a:gd name="connsiteY20" fmla="*/ 134171 h 428117"/>
                  <a:gd name="connsiteX21" fmla="*/ 114133 w 893480"/>
                  <a:gd name="connsiteY21" fmla="*/ 134171 h 428117"/>
                  <a:gd name="connsiteX22" fmla="*/ 85046 w 893480"/>
                  <a:gd name="connsiteY22" fmla="*/ 133246 h 428117"/>
                  <a:gd name="connsiteX23" fmla="*/ 8376 w 893480"/>
                  <a:gd name="connsiteY23" fmla="*/ 194531 h 428117"/>
                  <a:gd name="connsiteX24" fmla="*/ 12 w 893480"/>
                  <a:gd name="connsiteY24" fmla="*/ 211345 h 428117"/>
                  <a:gd name="connsiteX25" fmla="*/ 7325 w 893480"/>
                  <a:gd name="connsiteY25" fmla="*/ 228662 h 428117"/>
                  <a:gd name="connsiteX26" fmla="*/ 220314 w 893480"/>
                  <a:gd name="connsiteY26" fmla="*/ 422312 h 428117"/>
                  <a:gd name="connsiteX27" fmla="*/ 220314 w 893480"/>
                  <a:gd name="connsiteY27" fmla="*/ 422267 h 428117"/>
                  <a:gd name="connsiteX28" fmla="*/ 249402 w 893480"/>
                  <a:gd name="connsiteY28" fmla="*/ 423191 h 428117"/>
                  <a:gd name="connsiteX29" fmla="*/ 326029 w 893480"/>
                  <a:gd name="connsiteY29" fmla="*/ 361864 h 428117"/>
                  <a:gd name="connsiteX30" fmla="*/ 326071 w 893480"/>
                  <a:gd name="connsiteY30" fmla="*/ 361909 h 428117"/>
                  <a:gd name="connsiteX31" fmla="*/ 333385 w 893480"/>
                  <a:gd name="connsiteY31" fmla="*/ 339124 h 428117"/>
                  <a:gd name="connsiteX32" fmla="*/ 571293 w 893480"/>
                  <a:gd name="connsiteY32" fmla="*/ 339124 h 428117"/>
                  <a:gd name="connsiteX33" fmla="*/ 661243 w 893480"/>
                  <a:gd name="connsiteY33" fmla="*/ 304447 h 428117"/>
                  <a:gd name="connsiteX34" fmla="*/ 868013 w 893480"/>
                  <a:gd name="connsiteY34" fmla="*/ 116180 h 428117"/>
                  <a:gd name="connsiteX35" fmla="*/ 892977 w 893480"/>
                  <a:gd name="connsiteY35" fmla="*/ 54642 h 428117"/>
                  <a:gd name="connsiteX36" fmla="*/ 858301 w 893480"/>
                  <a:gd name="connsiteY36" fmla="*/ 6808 h 42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93480" h="428117">
                    <a:moveTo>
                      <a:pt x="858292" y="6809"/>
                    </a:moveTo>
                    <a:cubicBezTo>
                      <a:pt x="838914" y="-2901"/>
                      <a:pt x="816003" y="-2186"/>
                      <a:pt x="797297" y="8700"/>
                    </a:cubicBezTo>
                    <a:lnTo>
                      <a:pt x="585622" y="166119"/>
                    </a:lnTo>
                    <a:lnTo>
                      <a:pt x="585622" y="166077"/>
                    </a:lnTo>
                    <a:cubicBezTo>
                      <a:pt x="574609" y="172340"/>
                      <a:pt x="562125" y="175620"/>
                      <a:pt x="549431" y="175620"/>
                    </a:cubicBezTo>
                    <a:lnTo>
                      <a:pt x="459311" y="175620"/>
                    </a:lnTo>
                    <a:cubicBezTo>
                      <a:pt x="452837" y="175661"/>
                      <a:pt x="446659" y="173139"/>
                      <a:pt x="442077" y="168599"/>
                    </a:cubicBezTo>
                    <a:cubicBezTo>
                      <a:pt x="437494" y="164060"/>
                      <a:pt x="434889" y="157881"/>
                      <a:pt x="434889" y="151407"/>
                    </a:cubicBezTo>
                    <a:cubicBezTo>
                      <a:pt x="434889" y="144977"/>
                      <a:pt x="437495" y="138798"/>
                      <a:pt x="442077" y="134258"/>
                    </a:cubicBezTo>
                    <a:cubicBezTo>
                      <a:pt x="446658" y="129717"/>
                      <a:pt x="452837" y="127196"/>
                      <a:pt x="459311" y="127238"/>
                    </a:cubicBezTo>
                    <a:lnTo>
                      <a:pt x="526019" y="127238"/>
                    </a:lnTo>
                    <a:lnTo>
                      <a:pt x="525976" y="127238"/>
                    </a:lnTo>
                    <a:cubicBezTo>
                      <a:pt x="537200" y="127238"/>
                      <a:pt x="547960" y="122783"/>
                      <a:pt x="555904" y="114838"/>
                    </a:cubicBezTo>
                    <a:cubicBezTo>
                      <a:pt x="563848" y="106894"/>
                      <a:pt x="568304" y="96134"/>
                      <a:pt x="568304" y="84910"/>
                    </a:cubicBezTo>
                    <a:lnTo>
                      <a:pt x="568304" y="84322"/>
                    </a:lnTo>
                    <a:lnTo>
                      <a:pt x="568304" y="84364"/>
                    </a:lnTo>
                    <a:cubicBezTo>
                      <a:pt x="568304" y="60657"/>
                      <a:pt x="549095" y="41490"/>
                      <a:pt x="525430" y="41490"/>
                    </a:cubicBezTo>
                    <a:lnTo>
                      <a:pt x="322790" y="41490"/>
                    </a:lnTo>
                    <a:cubicBezTo>
                      <a:pt x="306397" y="41490"/>
                      <a:pt x="290298" y="45988"/>
                      <a:pt x="276300" y="54478"/>
                    </a:cubicBezTo>
                    <a:lnTo>
                      <a:pt x="126450" y="145352"/>
                    </a:lnTo>
                    <a:lnTo>
                      <a:pt x="114175" y="134171"/>
                    </a:lnTo>
                    <a:lnTo>
                      <a:pt x="114133" y="134171"/>
                    </a:lnTo>
                    <a:cubicBezTo>
                      <a:pt x="105979" y="126730"/>
                      <a:pt x="93621" y="126352"/>
                      <a:pt x="85046" y="133246"/>
                    </a:cubicBezTo>
                    <a:lnTo>
                      <a:pt x="8376" y="194531"/>
                    </a:lnTo>
                    <a:cubicBezTo>
                      <a:pt x="3290" y="198651"/>
                      <a:pt x="221" y="204788"/>
                      <a:pt x="12" y="211345"/>
                    </a:cubicBezTo>
                    <a:cubicBezTo>
                      <a:pt x="-198" y="217902"/>
                      <a:pt x="2450" y="224249"/>
                      <a:pt x="7325" y="228662"/>
                    </a:cubicBezTo>
                    <a:lnTo>
                      <a:pt x="220314" y="422312"/>
                    </a:lnTo>
                    <a:lnTo>
                      <a:pt x="220314" y="422267"/>
                    </a:lnTo>
                    <a:cubicBezTo>
                      <a:pt x="228469" y="429710"/>
                      <a:pt x="240826" y="430087"/>
                      <a:pt x="249402" y="423191"/>
                    </a:cubicBezTo>
                    <a:lnTo>
                      <a:pt x="326029" y="361864"/>
                    </a:lnTo>
                    <a:lnTo>
                      <a:pt x="326071" y="361909"/>
                    </a:lnTo>
                    <a:cubicBezTo>
                      <a:pt x="332754" y="356403"/>
                      <a:pt x="335613" y="347490"/>
                      <a:pt x="333385" y="339124"/>
                    </a:cubicBezTo>
                    <a:lnTo>
                      <a:pt x="571293" y="339124"/>
                    </a:lnTo>
                    <a:cubicBezTo>
                      <a:pt x="604541" y="339124"/>
                      <a:pt x="636613" y="326767"/>
                      <a:pt x="661243" y="304447"/>
                    </a:cubicBezTo>
                    <a:lnTo>
                      <a:pt x="868013" y="116180"/>
                    </a:lnTo>
                    <a:cubicBezTo>
                      <a:pt x="886377" y="101342"/>
                      <a:pt x="895838" y="78055"/>
                      <a:pt x="892977" y="54642"/>
                    </a:cubicBezTo>
                    <a:cubicBezTo>
                      <a:pt x="890081" y="33920"/>
                      <a:pt x="877087" y="15971"/>
                      <a:pt x="858301" y="6808"/>
                    </a:cubicBezTo>
                    <a:close/>
                  </a:path>
                </a:pathLst>
              </a:custGeom>
              <a:solidFill>
                <a:schemeClr val="accent2">
                  <a:lumMod val="50000"/>
                </a:schemeClr>
              </a:solidFill>
              <a:ln w="889" cap="flat">
                <a:noFill/>
                <a:prstDash val="solid"/>
                <a:miter/>
              </a:ln>
            </p:spPr>
            <p:txBody>
              <a:bodyPr rtlCol="0" anchor="ctr"/>
              <a:lstStyle/>
              <a:p>
                <a:endParaRPr lang="en-US" dirty="0"/>
              </a:p>
            </p:txBody>
          </p:sp>
          <p:sp>
            <p:nvSpPr>
              <p:cNvPr id="50" name="TextBox 49">
                <a:extLst>
                  <a:ext uri="{FF2B5EF4-FFF2-40B4-BE49-F238E27FC236}">
                    <a16:creationId xmlns:a16="http://schemas.microsoft.com/office/drawing/2014/main" id="{92F7BBF0-A195-2DCB-71B5-17F6A5759EA9}"/>
                  </a:ext>
                </a:extLst>
              </p:cNvPr>
              <p:cNvSpPr txBox="1"/>
              <p:nvPr/>
            </p:nvSpPr>
            <p:spPr>
              <a:xfrm>
                <a:off x="7010868" y="3475197"/>
                <a:ext cx="259080" cy="400110"/>
              </a:xfrm>
              <a:prstGeom prst="rect">
                <a:avLst/>
              </a:prstGeom>
              <a:noFill/>
            </p:spPr>
            <p:txBody>
              <a:bodyPr wrap="square" rtlCol="0">
                <a:spAutoFit/>
              </a:bodyPr>
              <a:lstStyle/>
              <a:p>
                <a:r>
                  <a:rPr lang="en-GB" sz="2000" dirty="0">
                    <a:solidFill>
                      <a:schemeClr val="bg1"/>
                    </a:solidFill>
                    <a:latin typeface="+mj-lt"/>
                  </a:rPr>
                  <a:t>?</a:t>
                </a:r>
                <a:endParaRPr lang="en-US" sz="2000" dirty="0">
                  <a:solidFill>
                    <a:schemeClr val="bg1"/>
                  </a:solidFill>
                  <a:latin typeface="+mj-lt"/>
                </a:endParaRPr>
              </a:p>
            </p:txBody>
          </p:sp>
        </p:grpSp>
      </p:grpSp>
      <p:grpSp>
        <p:nvGrpSpPr>
          <p:cNvPr id="51" name="Group 50">
            <a:extLst>
              <a:ext uri="{FF2B5EF4-FFF2-40B4-BE49-F238E27FC236}">
                <a16:creationId xmlns:a16="http://schemas.microsoft.com/office/drawing/2014/main" id="{785518A3-D87E-E876-8E34-113A511807BC}"/>
              </a:ext>
            </a:extLst>
          </p:cNvPr>
          <p:cNvGrpSpPr/>
          <p:nvPr/>
        </p:nvGrpSpPr>
        <p:grpSpPr>
          <a:xfrm>
            <a:off x="1169044" y="9476995"/>
            <a:ext cx="1354238" cy="1354238"/>
            <a:chOff x="1169044" y="5116011"/>
            <a:chExt cx="1354238" cy="1354238"/>
          </a:xfrm>
        </p:grpSpPr>
        <p:sp>
          <p:nvSpPr>
            <p:cNvPr id="52" name="Rectangle: Rounded Corners 51">
              <a:extLst>
                <a:ext uri="{FF2B5EF4-FFF2-40B4-BE49-F238E27FC236}">
                  <a16:creationId xmlns:a16="http://schemas.microsoft.com/office/drawing/2014/main" id="{A3397382-A286-6D29-8E00-5AD2601315B5}"/>
                </a:ext>
              </a:extLst>
            </p:cNvPr>
            <p:cNvSpPr/>
            <p:nvPr/>
          </p:nvSpPr>
          <p:spPr>
            <a:xfrm>
              <a:off x="1169044" y="5116011"/>
              <a:ext cx="1354238" cy="1354238"/>
            </a:xfrm>
            <a:prstGeom prst="roundRect">
              <a:avLst>
                <a:gd name="adj" fmla="val 12287"/>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a:extLst>
                <a:ext uri="{FF2B5EF4-FFF2-40B4-BE49-F238E27FC236}">
                  <a16:creationId xmlns:a16="http://schemas.microsoft.com/office/drawing/2014/main" id="{CF29507C-BCC1-8788-A382-7F40C467CE49}"/>
                </a:ext>
              </a:extLst>
            </p:cNvPr>
            <p:cNvGrpSpPr/>
            <p:nvPr/>
          </p:nvGrpSpPr>
          <p:grpSpPr>
            <a:xfrm>
              <a:off x="1312935" y="5256239"/>
              <a:ext cx="1066456" cy="1066456"/>
              <a:chOff x="1312935" y="5256239"/>
              <a:chExt cx="1066456" cy="1066456"/>
            </a:xfrm>
          </p:grpSpPr>
          <p:pic>
            <p:nvPicPr>
              <p:cNvPr id="54" name="Graphic 53">
                <a:extLst>
                  <a:ext uri="{FF2B5EF4-FFF2-40B4-BE49-F238E27FC236}">
                    <a16:creationId xmlns:a16="http://schemas.microsoft.com/office/drawing/2014/main" id="{5B9D4D91-03E2-AF59-12A0-1FCA881A23C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12935" y="5256239"/>
                <a:ext cx="1066456" cy="1066456"/>
              </a:xfrm>
              <a:prstGeom prst="rect">
                <a:avLst/>
              </a:prstGeom>
            </p:spPr>
          </p:pic>
          <p:sp>
            <p:nvSpPr>
              <p:cNvPr id="55" name="TextBox 54">
                <a:extLst>
                  <a:ext uri="{FF2B5EF4-FFF2-40B4-BE49-F238E27FC236}">
                    <a16:creationId xmlns:a16="http://schemas.microsoft.com/office/drawing/2014/main" id="{12A4C617-AC97-F5A4-02F3-56A467868D90}"/>
                  </a:ext>
                </a:extLst>
              </p:cNvPr>
              <p:cNvSpPr txBox="1"/>
              <p:nvPr/>
            </p:nvSpPr>
            <p:spPr>
              <a:xfrm>
                <a:off x="1670390" y="5517676"/>
                <a:ext cx="259080" cy="400110"/>
              </a:xfrm>
              <a:prstGeom prst="rect">
                <a:avLst/>
              </a:prstGeom>
              <a:noFill/>
            </p:spPr>
            <p:txBody>
              <a:bodyPr wrap="square" rtlCol="0">
                <a:spAutoFit/>
              </a:bodyPr>
              <a:lstStyle/>
              <a:p>
                <a:r>
                  <a:rPr lang="en-GB" sz="2000" dirty="0">
                    <a:solidFill>
                      <a:schemeClr val="bg1"/>
                    </a:solidFill>
                    <a:latin typeface="+mj-lt"/>
                  </a:rPr>
                  <a:t>$</a:t>
                </a:r>
                <a:endParaRPr lang="en-US" sz="2000" dirty="0">
                  <a:solidFill>
                    <a:schemeClr val="bg1"/>
                  </a:solidFill>
                  <a:latin typeface="+mj-lt"/>
                </a:endParaRPr>
              </a:p>
            </p:txBody>
          </p:sp>
        </p:grpSp>
      </p:grpSp>
      <p:grpSp>
        <p:nvGrpSpPr>
          <p:cNvPr id="56" name="Group 55">
            <a:extLst>
              <a:ext uri="{FF2B5EF4-FFF2-40B4-BE49-F238E27FC236}">
                <a16:creationId xmlns:a16="http://schemas.microsoft.com/office/drawing/2014/main" id="{981DF85E-9897-7E7C-1262-6E97ABE194A4}"/>
              </a:ext>
            </a:extLst>
          </p:cNvPr>
          <p:cNvGrpSpPr/>
          <p:nvPr/>
        </p:nvGrpSpPr>
        <p:grpSpPr>
          <a:xfrm>
            <a:off x="6491369" y="9476995"/>
            <a:ext cx="1354238" cy="1354238"/>
            <a:chOff x="6491369" y="5116011"/>
            <a:chExt cx="1354238" cy="1354238"/>
          </a:xfrm>
        </p:grpSpPr>
        <p:sp>
          <p:nvSpPr>
            <p:cNvPr id="57" name="Rectangle: Rounded Corners 56">
              <a:extLst>
                <a:ext uri="{FF2B5EF4-FFF2-40B4-BE49-F238E27FC236}">
                  <a16:creationId xmlns:a16="http://schemas.microsoft.com/office/drawing/2014/main" id="{D522E060-0A25-7F4A-840B-4A02DA0A8D10}"/>
                </a:ext>
              </a:extLst>
            </p:cNvPr>
            <p:cNvSpPr/>
            <p:nvPr/>
          </p:nvSpPr>
          <p:spPr>
            <a:xfrm>
              <a:off x="6491369" y="5116011"/>
              <a:ext cx="1354238" cy="1354238"/>
            </a:xfrm>
            <a:prstGeom prst="roundRect">
              <a:avLst>
                <a:gd name="adj" fmla="val 12287"/>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 name="Group 57">
              <a:extLst>
                <a:ext uri="{FF2B5EF4-FFF2-40B4-BE49-F238E27FC236}">
                  <a16:creationId xmlns:a16="http://schemas.microsoft.com/office/drawing/2014/main" id="{58EDFA2E-ECD6-F855-2290-C894B1F27ED6}"/>
                </a:ext>
              </a:extLst>
            </p:cNvPr>
            <p:cNvGrpSpPr/>
            <p:nvPr/>
          </p:nvGrpSpPr>
          <p:grpSpPr>
            <a:xfrm>
              <a:off x="6640776" y="5265418"/>
              <a:ext cx="1055424" cy="1055424"/>
              <a:chOff x="6706823" y="5331465"/>
              <a:chExt cx="923330" cy="923330"/>
            </a:xfrm>
          </p:grpSpPr>
          <p:pic>
            <p:nvPicPr>
              <p:cNvPr id="59" name="Graphic 58">
                <a:extLst>
                  <a:ext uri="{FF2B5EF4-FFF2-40B4-BE49-F238E27FC236}">
                    <a16:creationId xmlns:a16="http://schemas.microsoft.com/office/drawing/2014/main" id="{A3093056-75F3-E463-7F68-0B0B3CD0AC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06823" y="5331465"/>
                <a:ext cx="923330" cy="923330"/>
              </a:xfrm>
              <a:prstGeom prst="rect">
                <a:avLst/>
              </a:prstGeom>
            </p:spPr>
          </p:pic>
          <p:sp>
            <p:nvSpPr>
              <p:cNvPr id="60" name="Oval 59">
                <a:extLst>
                  <a:ext uri="{FF2B5EF4-FFF2-40B4-BE49-F238E27FC236}">
                    <a16:creationId xmlns:a16="http://schemas.microsoft.com/office/drawing/2014/main" id="{9ECB3C0B-6889-785F-A7CA-02F28EC75D2D}"/>
                  </a:ext>
                </a:extLst>
              </p:cNvPr>
              <p:cNvSpPr/>
              <p:nvPr/>
            </p:nvSpPr>
            <p:spPr>
              <a:xfrm>
                <a:off x="7111365" y="5503545"/>
                <a:ext cx="125730" cy="243840"/>
              </a:xfrm>
              <a:prstGeom prst="ellipse">
                <a:avLst/>
              </a:prstGeom>
              <a:solidFill>
                <a:schemeClr val="accent2">
                  <a:lumMod val="5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02CB2A3F-8F24-6AE9-200F-D0B80AA00EC8}"/>
                  </a:ext>
                </a:extLst>
              </p:cNvPr>
              <p:cNvSpPr txBox="1"/>
              <p:nvPr/>
            </p:nvSpPr>
            <p:spPr>
              <a:xfrm>
                <a:off x="7014382" y="5458967"/>
                <a:ext cx="259080" cy="400110"/>
              </a:xfrm>
              <a:prstGeom prst="rect">
                <a:avLst/>
              </a:prstGeom>
              <a:noFill/>
            </p:spPr>
            <p:txBody>
              <a:bodyPr wrap="square" rtlCol="0">
                <a:spAutoFit/>
              </a:bodyPr>
              <a:lstStyle/>
              <a:p>
                <a:r>
                  <a:rPr lang="en-GB" sz="2000" dirty="0">
                    <a:solidFill>
                      <a:schemeClr val="bg1"/>
                    </a:solidFill>
                    <a:latin typeface="+mj-lt"/>
                  </a:rPr>
                  <a:t>$</a:t>
                </a:r>
                <a:endParaRPr lang="en-US" sz="2000" dirty="0">
                  <a:solidFill>
                    <a:schemeClr val="bg1"/>
                  </a:solidFill>
                  <a:latin typeface="+mj-lt"/>
                </a:endParaRPr>
              </a:p>
            </p:txBody>
          </p:sp>
        </p:grpSp>
      </p:grpSp>
      <p:sp>
        <p:nvSpPr>
          <p:cNvPr id="62" name="TextBox 61">
            <a:extLst>
              <a:ext uri="{FF2B5EF4-FFF2-40B4-BE49-F238E27FC236}">
                <a16:creationId xmlns:a16="http://schemas.microsoft.com/office/drawing/2014/main" id="{9A1F5241-906F-DF37-4C9E-9EA2647CB801}"/>
              </a:ext>
            </a:extLst>
          </p:cNvPr>
          <p:cNvSpPr txBox="1"/>
          <p:nvPr/>
        </p:nvSpPr>
        <p:spPr>
          <a:xfrm>
            <a:off x="1096048" y="4993386"/>
            <a:ext cx="2566685" cy="923330"/>
          </a:xfrm>
          <a:prstGeom prst="rect">
            <a:avLst/>
          </a:prstGeom>
          <a:noFill/>
        </p:spPr>
        <p:txBody>
          <a:bodyPr wrap="square">
            <a:spAutoFit/>
          </a:bodyPr>
          <a:lstStyle/>
          <a:p>
            <a:pPr algn="ctr"/>
            <a:r>
              <a:rPr lang="en-GB" sz="1800" dirty="0">
                <a:solidFill>
                  <a:srgbClr val="212121"/>
                </a:solidFill>
                <a:latin typeface="Poppins" panose="00000500000000000000" pitchFamily="2" charset="0"/>
                <a:ea typeface="Open Sans" panose="020B0606030504020204" pitchFamily="34" charset="0"/>
                <a:cs typeface="Poppins" panose="00000500000000000000" pitchFamily="2" charset="0"/>
              </a:rPr>
              <a:t>Simplicity of its </a:t>
            </a:r>
            <a:r>
              <a:rPr lang="en-GB" sz="1800" b="1" dirty="0">
                <a:solidFill>
                  <a:srgbClr val="212121"/>
                </a:solidFill>
                <a:latin typeface="Poppins" panose="00000500000000000000" pitchFamily="2" charset="0"/>
                <a:ea typeface="Open Sans" panose="020B0606030504020204" pitchFamily="34" charset="0"/>
                <a:cs typeface="Poppins" panose="00000500000000000000" pitchFamily="2" charset="0"/>
              </a:rPr>
              <a:t>RWA </a:t>
            </a:r>
            <a:r>
              <a:rPr lang="en-GB" sz="1800" dirty="0">
                <a:solidFill>
                  <a:srgbClr val="212121"/>
                </a:solidFill>
                <a:latin typeface="Poppins" panose="00000500000000000000" pitchFamily="2" charset="0"/>
                <a:ea typeface="Open Sans" panose="020B0606030504020204" pitchFamily="34" charset="0"/>
                <a:cs typeface="Poppins" panose="00000500000000000000" pitchFamily="2" charset="0"/>
              </a:rPr>
              <a:t>and</a:t>
            </a:r>
            <a:r>
              <a:rPr lang="en-GB" sz="1800" b="1" dirty="0">
                <a:solidFill>
                  <a:srgbClr val="212121"/>
                </a:solidFill>
                <a:latin typeface="Poppins" panose="00000500000000000000" pitchFamily="2" charset="0"/>
                <a:ea typeface="Open Sans" panose="020B0606030504020204" pitchFamily="34" charset="0"/>
                <a:cs typeface="Poppins" panose="00000500000000000000" pitchFamily="2" charset="0"/>
              </a:rPr>
              <a:t> regulatory capital calculations</a:t>
            </a:r>
            <a:endParaRPr lang="en-US" sz="1800" dirty="0">
              <a:solidFill>
                <a:schemeClr val="accent2">
                  <a:lumMod val="50000"/>
                </a:schemeClr>
              </a:solidFill>
            </a:endParaRPr>
          </a:p>
        </p:txBody>
      </p:sp>
      <p:sp>
        <p:nvSpPr>
          <p:cNvPr id="63" name="Arrow: Right 62">
            <a:extLst>
              <a:ext uri="{FF2B5EF4-FFF2-40B4-BE49-F238E27FC236}">
                <a16:creationId xmlns:a16="http://schemas.microsoft.com/office/drawing/2014/main" id="{A8C2BE9C-2F88-D724-3044-34AF4E247426}"/>
              </a:ext>
            </a:extLst>
          </p:cNvPr>
          <p:cNvSpPr/>
          <p:nvPr/>
        </p:nvSpPr>
        <p:spPr>
          <a:xfrm>
            <a:off x="3167086" y="3769101"/>
            <a:ext cx="2071676" cy="631730"/>
          </a:xfrm>
          <a:prstGeom prst="rightArrow">
            <a:avLst/>
          </a:prstGeom>
          <a:gradFill>
            <a:gsLst>
              <a:gs pos="0">
                <a:schemeClr val="accent2">
                  <a:alpha val="0"/>
                </a:schemeClr>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TextBox 70">
            <a:extLst>
              <a:ext uri="{FF2B5EF4-FFF2-40B4-BE49-F238E27FC236}">
                <a16:creationId xmlns:a16="http://schemas.microsoft.com/office/drawing/2014/main" id="{56C17945-AC3F-F991-B59C-719CC68D141A}"/>
              </a:ext>
            </a:extLst>
          </p:cNvPr>
          <p:cNvSpPr txBox="1"/>
          <p:nvPr/>
        </p:nvSpPr>
        <p:spPr>
          <a:xfrm>
            <a:off x="4743113" y="4993386"/>
            <a:ext cx="2566685" cy="1200329"/>
          </a:xfrm>
          <a:prstGeom prst="rect">
            <a:avLst/>
          </a:prstGeom>
          <a:noFill/>
        </p:spPr>
        <p:txBody>
          <a:bodyPr wrap="square">
            <a:spAutoFit/>
          </a:bodyPr>
          <a:lstStyle/>
          <a:p>
            <a:pPr algn="ctr"/>
            <a:r>
              <a:rPr lang="en-GB" sz="1800" dirty="0">
                <a:solidFill>
                  <a:srgbClr val="212121"/>
                </a:solidFill>
                <a:latin typeface="Poppins" panose="00000500000000000000" pitchFamily="2" charset="0"/>
                <a:ea typeface="Open Sans" panose="020B0606030504020204" pitchFamily="34" charset="0"/>
                <a:cs typeface="Poppins" panose="00000500000000000000" pitchFamily="2" charset="0"/>
              </a:rPr>
              <a:t>Banks changed their approach to take </a:t>
            </a:r>
            <a:r>
              <a:rPr lang="en-GB" sz="1800" b="1" dirty="0">
                <a:solidFill>
                  <a:srgbClr val="212121"/>
                </a:solidFill>
                <a:latin typeface="Poppins" panose="00000500000000000000" pitchFamily="2" charset="0"/>
                <a:ea typeface="Open Sans" panose="020B0606030504020204" pitchFamily="34" charset="0"/>
                <a:cs typeface="Poppins" panose="00000500000000000000" pitchFamily="2" charset="0"/>
              </a:rPr>
              <a:t>advantage of the weaknesses</a:t>
            </a:r>
            <a:endParaRPr lang="en-US" sz="1800" b="1" dirty="0">
              <a:solidFill>
                <a:schemeClr val="accent2">
                  <a:lumMod val="50000"/>
                </a:schemeClr>
              </a:solidFill>
            </a:endParaRPr>
          </a:p>
        </p:txBody>
      </p:sp>
      <p:grpSp>
        <p:nvGrpSpPr>
          <p:cNvPr id="72" name="Group 71">
            <a:extLst>
              <a:ext uri="{FF2B5EF4-FFF2-40B4-BE49-F238E27FC236}">
                <a16:creationId xmlns:a16="http://schemas.microsoft.com/office/drawing/2014/main" id="{6A408A0C-7857-8DF4-BBFC-2BB87777C3D4}"/>
              </a:ext>
            </a:extLst>
          </p:cNvPr>
          <p:cNvGrpSpPr/>
          <p:nvPr/>
        </p:nvGrpSpPr>
        <p:grpSpPr>
          <a:xfrm>
            <a:off x="5349337" y="3407847"/>
            <a:ext cx="1354238" cy="1354238"/>
            <a:chOff x="1169044" y="3067292"/>
            <a:chExt cx="1354238" cy="1354238"/>
          </a:xfrm>
        </p:grpSpPr>
        <p:sp>
          <p:nvSpPr>
            <p:cNvPr id="73" name="Rectangle: Rounded Corners 72">
              <a:extLst>
                <a:ext uri="{FF2B5EF4-FFF2-40B4-BE49-F238E27FC236}">
                  <a16:creationId xmlns:a16="http://schemas.microsoft.com/office/drawing/2014/main" id="{42358916-B414-1654-0C90-AE3D85D3FD48}"/>
                </a:ext>
              </a:extLst>
            </p:cNvPr>
            <p:cNvSpPr/>
            <p:nvPr/>
          </p:nvSpPr>
          <p:spPr>
            <a:xfrm>
              <a:off x="1169044" y="3067292"/>
              <a:ext cx="1354238" cy="1354238"/>
            </a:xfrm>
            <a:prstGeom prst="roundRect">
              <a:avLst>
                <a:gd name="adj" fmla="val 12287"/>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4" name="Graphic 73">
              <a:extLst>
                <a:ext uri="{FF2B5EF4-FFF2-40B4-BE49-F238E27FC236}">
                  <a16:creationId xmlns:a16="http://schemas.microsoft.com/office/drawing/2014/main" id="{0424FCC2-43D5-9DFF-BB4C-47764DD74C9B}"/>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308132" y="3206379"/>
              <a:ext cx="1076062" cy="1076062"/>
            </a:xfrm>
            <a:prstGeom prst="rect">
              <a:avLst/>
            </a:prstGeom>
          </p:spPr>
        </p:pic>
      </p:grpSp>
      <p:grpSp>
        <p:nvGrpSpPr>
          <p:cNvPr id="75" name="Group 74">
            <a:extLst>
              <a:ext uri="{FF2B5EF4-FFF2-40B4-BE49-F238E27FC236}">
                <a16:creationId xmlns:a16="http://schemas.microsoft.com/office/drawing/2014/main" id="{FC0BDD15-863F-D935-8D25-533FBD9DB815}"/>
              </a:ext>
            </a:extLst>
          </p:cNvPr>
          <p:cNvGrpSpPr/>
          <p:nvPr/>
        </p:nvGrpSpPr>
        <p:grpSpPr>
          <a:xfrm>
            <a:off x="8996402" y="3407847"/>
            <a:ext cx="1354238" cy="1354238"/>
            <a:chOff x="1169044" y="3067292"/>
            <a:chExt cx="1354238" cy="1354238"/>
          </a:xfrm>
        </p:grpSpPr>
        <p:sp>
          <p:nvSpPr>
            <p:cNvPr id="76" name="Rectangle: Rounded Corners 75">
              <a:extLst>
                <a:ext uri="{FF2B5EF4-FFF2-40B4-BE49-F238E27FC236}">
                  <a16:creationId xmlns:a16="http://schemas.microsoft.com/office/drawing/2014/main" id="{C61F3DBF-5EAB-DCE9-5E2C-C7499EEB512F}"/>
                </a:ext>
              </a:extLst>
            </p:cNvPr>
            <p:cNvSpPr/>
            <p:nvPr/>
          </p:nvSpPr>
          <p:spPr>
            <a:xfrm>
              <a:off x="1169044" y="3067292"/>
              <a:ext cx="1354238" cy="1354238"/>
            </a:xfrm>
            <a:prstGeom prst="roundRect">
              <a:avLst>
                <a:gd name="adj" fmla="val 12287"/>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7" name="Graphic 76">
              <a:extLst>
                <a:ext uri="{FF2B5EF4-FFF2-40B4-BE49-F238E27FC236}">
                  <a16:creationId xmlns:a16="http://schemas.microsoft.com/office/drawing/2014/main" id="{6F7A0674-0FE9-CE97-6A59-1C5B44FA91CB}"/>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308132" y="3206379"/>
              <a:ext cx="1076062" cy="1076062"/>
            </a:xfrm>
            <a:prstGeom prst="rect">
              <a:avLst/>
            </a:prstGeom>
          </p:spPr>
        </p:pic>
      </p:grpSp>
      <p:sp>
        <p:nvSpPr>
          <p:cNvPr id="78" name="TextBox 77">
            <a:extLst>
              <a:ext uri="{FF2B5EF4-FFF2-40B4-BE49-F238E27FC236}">
                <a16:creationId xmlns:a16="http://schemas.microsoft.com/office/drawing/2014/main" id="{790182F5-B340-CC6F-F333-5F691FD04325}"/>
              </a:ext>
            </a:extLst>
          </p:cNvPr>
          <p:cNvSpPr txBox="1"/>
          <p:nvPr/>
        </p:nvSpPr>
        <p:spPr>
          <a:xfrm>
            <a:off x="8390178" y="4993386"/>
            <a:ext cx="2566685" cy="1200329"/>
          </a:xfrm>
          <a:prstGeom prst="rect">
            <a:avLst/>
          </a:prstGeom>
          <a:noFill/>
        </p:spPr>
        <p:txBody>
          <a:bodyPr wrap="square">
            <a:spAutoFit/>
          </a:bodyPr>
          <a:lstStyle/>
          <a:p>
            <a:pPr algn="ctr"/>
            <a:r>
              <a:rPr lang="en-GB" sz="1800" dirty="0">
                <a:solidFill>
                  <a:srgbClr val="212121"/>
                </a:solidFill>
                <a:latin typeface="Poppins" panose="00000500000000000000" pitchFamily="2" charset="0"/>
                <a:ea typeface="Open Sans" panose="020B0606030504020204" pitchFamily="34" charset="0"/>
                <a:cs typeface="Poppins" panose="00000500000000000000" pitchFamily="2" charset="0"/>
              </a:rPr>
              <a:t>Basel II (2004) &amp; Basel III (2010) were </a:t>
            </a:r>
            <a:r>
              <a:rPr lang="en-GB" sz="1800" b="1" dirty="0">
                <a:solidFill>
                  <a:srgbClr val="212121"/>
                </a:solidFill>
                <a:latin typeface="Poppins" panose="00000500000000000000" pitchFamily="2" charset="0"/>
                <a:ea typeface="Open Sans" panose="020B0606030504020204" pitchFamily="34" charset="0"/>
                <a:cs typeface="Poppins" panose="00000500000000000000" pitchFamily="2" charset="0"/>
              </a:rPr>
              <a:t>released to </a:t>
            </a:r>
            <a:br>
              <a:rPr lang="en-GB" sz="1800" b="1" dirty="0">
                <a:solidFill>
                  <a:srgbClr val="212121"/>
                </a:solidFill>
                <a:latin typeface="Poppins" panose="00000500000000000000" pitchFamily="2" charset="0"/>
                <a:ea typeface="Open Sans" panose="020B0606030504020204" pitchFamily="34" charset="0"/>
                <a:cs typeface="Poppins" panose="00000500000000000000" pitchFamily="2" charset="0"/>
              </a:rPr>
            </a:br>
            <a:r>
              <a:rPr lang="en-GB" sz="1800" b="1" dirty="0">
                <a:solidFill>
                  <a:srgbClr val="212121"/>
                </a:solidFill>
                <a:latin typeface="Poppins" panose="00000500000000000000" pitchFamily="2" charset="0"/>
                <a:ea typeface="Open Sans" panose="020B0606030504020204" pitchFamily="34" charset="0"/>
                <a:cs typeface="Poppins" panose="00000500000000000000" pitchFamily="2" charset="0"/>
              </a:rPr>
              <a:t>counter this </a:t>
            </a:r>
            <a:endParaRPr lang="en-US" sz="1800" b="1" dirty="0">
              <a:solidFill>
                <a:schemeClr val="accent2">
                  <a:lumMod val="50000"/>
                </a:schemeClr>
              </a:solidFill>
            </a:endParaRPr>
          </a:p>
        </p:txBody>
      </p:sp>
      <p:sp>
        <p:nvSpPr>
          <p:cNvPr id="79" name="Arrow: Right 78">
            <a:extLst>
              <a:ext uri="{FF2B5EF4-FFF2-40B4-BE49-F238E27FC236}">
                <a16:creationId xmlns:a16="http://schemas.microsoft.com/office/drawing/2014/main" id="{4C916D32-D972-906B-CBAB-5D9E489E9106}"/>
              </a:ext>
            </a:extLst>
          </p:cNvPr>
          <p:cNvSpPr/>
          <p:nvPr/>
        </p:nvSpPr>
        <p:spPr>
          <a:xfrm>
            <a:off x="6814150" y="3769101"/>
            <a:ext cx="2071676" cy="631730"/>
          </a:xfrm>
          <a:prstGeom prst="rightArrow">
            <a:avLst/>
          </a:prstGeom>
          <a:gradFill>
            <a:gsLst>
              <a:gs pos="0">
                <a:schemeClr val="accent2">
                  <a:alpha val="0"/>
                </a:schemeClr>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0" name="Group 89">
            <a:extLst>
              <a:ext uri="{FF2B5EF4-FFF2-40B4-BE49-F238E27FC236}">
                <a16:creationId xmlns:a16="http://schemas.microsoft.com/office/drawing/2014/main" id="{02A01DBF-941D-8BDB-631E-D8D62E1E0BF5}"/>
              </a:ext>
            </a:extLst>
          </p:cNvPr>
          <p:cNvGrpSpPr/>
          <p:nvPr/>
        </p:nvGrpSpPr>
        <p:grpSpPr>
          <a:xfrm>
            <a:off x="1702272" y="3407847"/>
            <a:ext cx="1354238" cy="1354238"/>
            <a:chOff x="1702272" y="3211077"/>
            <a:chExt cx="1354238" cy="1354238"/>
          </a:xfrm>
        </p:grpSpPr>
        <p:sp>
          <p:nvSpPr>
            <p:cNvPr id="65" name="Rectangle: Rounded Corners 64">
              <a:extLst>
                <a:ext uri="{FF2B5EF4-FFF2-40B4-BE49-F238E27FC236}">
                  <a16:creationId xmlns:a16="http://schemas.microsoft.com/office/drawing/2014/main" id="{B1046B4C-1066-E593-7B05-38343FD9FC40}"/>
                </a:ext>
              </a:extLst>
            </p:cNvPr>
            <p:cNvSpPr/>
            <p:nvPr/>
          </p:nvSpPr>
          <p:spPr>
            <a:xfrm>
              <a:off x="1702272" y="3211077"/>
              <a:ext cx="1354238" cy="1354238"/>
            </a:xfrm>
            <a:prstGeom prst="roundRect">
              <a:avLst>
                <a:gd name="adj" fmla="val 12287"/>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9" name="Group 88">
              <a:extLst>
                <a:ext uri="{FF2B5EF4-FFF2-40B4-BE49-F238E27FC236}">
                  <a16:creationId xmlns:a16="http://schemas.microsoft.com/office/drawing/2014/main" id="{E04EC4EF-4B96-C142-0142-B4211480EA58}"/>
                </a:ext>
              </a:extLst>
            </p:cNvPr>
            <p:cNvGrpSpPr/>
            <p:nvPr/>
          </p:nvGrpSpPr>
          <p:grpSpPr>
            <a:xfrm>
              <a:off x="1832704" y="3341508"/>
              <a:ext cx="1093376" cy="1093376"/>
              <a:chOff x="1795061" y="3303865"/>
              <a:chExt cx="1168662" cy="1168662"/>
            </a:xfrm>
          </p:grpSpPr>
          <p:pic>
            <p:nvPicPr>
              <p:cNvPr id="85" name="Graphic 84">
                <a:extLst>
                  <a:ext uri="{FF2B5EF4-FFF2-40B4-BE49-F238E27FC236}">
                    <a16:creationId xmlns:a16="http://schemas.microsoft.com/office/drawing/2014/main" id="{521DFA82-429C-9F80-770A-D50B685386D5}"/>
                  </a:ext>
                </a:extLst>
              </p:cNvPr>
              <p:cNvPicPr>
                <a:picLocks noChangeAspect="1"/>
              </p:cNvPicPr>
              <p:nvPr/>
            </p:nvPicPr>
            <p:blipFill>
              <a:blip r:embed="rId15">
                <a:extLst>
                  <a:ext uri="{96DAC541-7B7A-43D3-8B79-37D633B846F1}">
                    <asvg:svgBlip xmlns:asvg="http://schemas.microsoft.com/office/drawing/2016/SVG/main" r:embed="rId16"/>
                  </a:ext>
                </a:extLst>
              </a:blip>
              <a:srcRect l="16282" t="16282" r="16282" b="16282"/>
              <a:stretch/>
            </p:blipFill>
            <p:spPr>
              <a:xfrm>
                <a:off x="1795061" y="3303865"/>
                <a:ext cx="1168662" cy="1168662"/>
              </a:xfrm>
              <a:custGeom>
                <a:avLst/>
                <a:gdLst>
                  <a:gd name="connsiteX0" fmla="*/ 0 w 1168662"/>
                  <a:gd name="connsiteY0" fmla="*/ 0 h 1168662"/>
                  <a:gd name="connsiteX1" fmla="*/ 746570 w 1168662"/>
                  <a:gd name="connsiteY1" fmla="*/ 0 h 1168662"/>
                  <a:gd name="connsiteX2" fmla="*/ 709765 w 1168662"/>
                  <a:gd name="connsiteY2" fmla="*/ 11425 h 1168662"/>
                  <a:gd name="connsiteX3" fmla="*/ 544654 w 1168662"/>
                  <a:gd name="connsiteY3" fmla="*/ 260520 h 1168662"/>
                  <a:gd name="connsiteX4" fmla="*/ 814994 w 1168662"/>
                  <a:gd name="connsiteY4" fmla="*/ 530860 h 1168662"/>
                  <a:gd name="connsiteX5" fmla="*/ 1085334 w 1168662"/>
                  <a:gd name="connsiteY5" fmla="*/ 260520 h 1168662"/>
                  <a:gd name="connsiteX6" fmla="*/ 920223 w 1168662"/>
                  <a:gd name="connsiteY6" fmla="*/ 11425 h 1168662"/>
                  <a:gd name="connsiteX7" fmla="*/ 883419 w 1168662"/>
                  <a:gd name="connsiteY7" fmla="*/ 0 h 1168662"/>
                  <a:gd name="connsiteX8" fmla="*/ 1168662 w 1168662"/>
                  <a:gd name="connsiteY8" fmla="*/ 0 h 1168662"/>
                  <a:gd name="connsiteX9" fmla="*/ 1168662 w 1168662"/>
                  <a:gd name="connsiteY9" fmla="*/ 1168662 h 1168662"/>
                  <a:gd name="connsiteX10" fmla="*/ 0 w 1168662"/>
                  <a:gd name="connsiteY10" fmla="*/ 1168662 h 116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662" h="1168662">
                    <a:moveTo>
                      <a:pt x="0" y="0"/>
                    </a:moveTo>
                    <a:lnTo>
                      <a:pt x="746570" y="0"/>
                    </a:lnTo>
                    <a:lnTo>
                      <a:pt x="709765" y="11425"/>
                    </a:lnTo>
                    <a:cubicBezTo>
                      <a:pt x="612736" y="52465"/>
                      <a:pt x="544654" y="148541"/>
                      <a:pt x="544654" y="260520"/>
                    </a:cubicBezTo>
                    <a:cubicBezTo>
                      <a:pt x="544654" y="409825"/>
                      <a:pt x="665689" y="530860"/>
                      <a:pt x="814994" y="530860"/>
                    </a:cubicBezTo>
                    <a:cubicBezTo>
                      <a:pt x="964299" y="530860"/>
                      <a:pt x="1085334" y="409825"/>
                      <a:pt x="1085334" y="260520"/>
                    </a:cubicBezTo>
                    <a:cubicBezTo>
                      <a:pt x="1085334" y="148541"/>
                      <a:pt x="1017252" y="52465"/>
                      <a:pt x="920223" y="11425"/>
                    </a:cubicBezTo>
                    <a:lnTo>
                      <a:pt x="883419" y="0"/>
                    </a:lnTo>
                    <a:lnTo>
                      <a:pt x="1168662" y="0"/>
                    </a:lnTo>
                    <a:lnTo>
                      <a:pt x="1168662" y="1168662"/>
                    </a:lnTo>
                    <a:lnTo>
                      <a:pt x="0" y="1168662"/>
                    </a:lnTo>
                    <a:close/>
                  </a:path>
                </a:pathLst>
              </a:custGeom>
            </p:spPr>
          </p:pic>
          <p:sp>
            <p:nvSpPr>
              <p:cNvPr id="86" name="Oval 85">
                <a:extLst>
                  <a:ext uri="{FF2B5EF4-FFF2-40B4-BE49-F238E27FC236}">
                    <a16:creationId xmlns:a16="http://schemas.microsoft.com/office/drawing/2014/main" id="{BD8013B8-34BF-F2E5-6F74-7EA47E0BBB7D}"/>
                  </a:ext>
                </a:extLst>
              </p:cNvPr>
              <p:cNvSpPr/>
              <p:nvPr/>
            </p:nvSpPr>
            <p:spPr>
              <a:xfrm>
                <a:off x="2379390" y="3321168"/>
                <a:ext cx="475655" cy="475655"/>
              </a:xfrm>
              <a:prstGeom prst="ellipse">
                <a:avLst/>
              </a:prstGeom>
              <a:no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8" name="Graphic 87">
                <a:extLst>
                  <a:ext uri="{FF2B5EF4-FFF2-40B4-BE49-F238E27FC236}">
                    <a16:creationId xmlns:a16="http://schemas.microsoft.com/office/drawing/2014/main" id="{E5ACAB03-C520-3FE9-E469-2498AD9168B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420571" y="3358539"/>
                <a:ext cx="392200" cy="392200"/>
              </a:xfrm>
              <a:prstGeom prst="rect">
                <a:avLst/>
              </a:prstGeom>
            </p:spPr>
          </p:pic>
        </p:grpSp>
      </p:grpSp>
    </p:spTree>
    <p:extLst>
      <p:ext uri="{BB962C8B-B14F-4D97-AF65-F5344CB8AC3E}">
        <p14:creationId xmlns:p14="http://schemas.microsoft.com/office/powerpoint/2010/main" val="33685399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p:cTn id="7" dur="500" fill="hold"/>
                                        <p:tgtEl>
                                          <p:spTgt spid="90"/>
                                        </p:tgtEl>
                                        <p:attrNameLst>
                                          <p:attrName>ppt_w</p:attrName>
                                        </p:attrNameLst>
                                      </p:cBhvr>
                                      <p:tavLst>
                                        <p:tav tm="0">
                                          <p:val>
                                            <p:fltVal val="0"/>
                                          </p:val>
                                        </p:tav>
                                        <p:tav tm="100000">
                                          <p:val>
                                            <p:strVal val="#ppt_w"/>
                                          </p:val>
                                        </p:tav>
                                      </p:tavLst>
                                    </p:anim>
                                    <p:anim calcmode="lin" valueType="num">
                                      <p:cBhvr>
                                        <p:cTn id="8" dur="500" fill="hold"/>
                                        <p:tgtEl>
                                          <p:spTgt spid="90"/>
                                        </p:tgtEl>
                                        <p:attrNameLst>
                                          <p:attrName>ppt_h</p:attrName>
                                        </p:attrNameLst>
                                      </p:cBhvr>
                                      <p:tavLst>
                                        <p:tav tm="0">
                                          <p:val>
                                            <p:fltVal val="0"/>
                                          </p:val>
                                        </p:tav>
                                        <p:tav tm="100000">
                                          <p:val>
                                            <p:strVal val="#ppt_h"/>
                                          </p:val>
                                        </p:tav>
                                      </p:tavLst>
                                    </p:anim>
                                    <p:animEffect transition="in" filter="fade">
                                      <p:cBhvr>
                                        <p:cTn id="9" dur="500"/>
                                        <p:tgtEl>
                                          <p:spTgt spid="9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wipe(left)">
                                      <p:cBhvr>
                                        <p:cTn id="17" dur="500"/>
                                        <p:tgtEl>
                                          <p:spTgt spid="63"/>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72"/>
                                        </p:tgtEl>
                                        <p:attrNameLst>
                                          <p:attrName>style.visibility</p:attrName>
                                        </p:attrNameLst>
                                      </p:cBhvr>
                                      <p:to>
                                        <p:strVal val="visible"/>
                                      </p:to>
                                    </p:set>
                                    <p:anim calcmode="lin" valueType="num">
                                      <p:cBhvr>
                                        <p:cTn id="21" dur="500" fill="hold"/>
                                        <p:tgtEl>
                                          <p:spTgt spid="72"/>
                                        </p:tgtEl>
                                        <p:attrNameLst>
                                          <p:attrName>ppt_w</p:attrName>
                                        </p:attrNameLst>
                                      </p:cBhvr>
                                      <p:tavLst>
                                        <p:tav tm="0">
                                          <p:val>
                                            <p:fltVal val="0"/>
                                          </p:val>
                                        </p:tav>
                                        <p:tav tm="100000">
                                          <p:val>
                                            <p:strVal val="#ppt_w"/>
                                          </p:val>
                                        </p:tav>
                                      </p:tavLst>
                                    </p:anim>
                                    <p:anim calcmode="lin" valueType="num">
                                      <p:cBhvr>
                                        <p:cTn id="22" dur="500" fill="hold"/>
                                        <p:tgtEl>
                                          <p:spTgt spid="72"/>
                                        </p:tgtEl>
                                        <p:attrNameLst>
                                          <p:attrName>ppt_h</p:attrName>
                                        </p:attrNameLst>
                                      </p:cBhvr>
                                      <p:tavLst>
                                        <p:tav tm="0">
                                          <p:val>
                                            <p:fltVal val="0"/>
                                          </p:val>
                                        </p:tav>
                                        <p:tav tm="100000">
                                          <p:val>
                                            <p:strVal val="#ppt_h"/>
                                          </p:val>
                                        </p:tav>
                                      </p:tavLst>
                                    </p:anim>
                                    <p:animEffect transition="in" filter="fade">
                                      <p:cBhvr>
                                        <p:cTn id="23" dur="500"/>
                                        <p:tgtEl>
                                          <p:spTgt spid="7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1"/>
                                        </p:tgtEl>
                                        <p:attrNameLst>
                                          <p:attrName>style.visibility</p:attrName>
                                        </p:attrNameLst>
                                      </p:cBhvr>
                                      <p:to>
                                        <p:strVal val="visible"/>
                                      </p:to>
                                    </p:set>
                                    <p:animEffect transition="in" filter="fade">
                                      <p:cBhvr>
                                        <p:cTn id="26" dur="500"/>
                                        <p:tgtEl>
                                          <p:spTgt spid="7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79"/>
                                        </p:tgtEl>
                                        <p:attrNameLst>
                                          <p:attrName>style.visibility</p:attrName>
                                        </p:attrNameLst>
                                      </p:cBhvr>
                                      <p:to>
                                        <p:strVal val="visible"/>
                                      </p:to>
                                    </p:set>
                                    <p:animEffect transition="in" filter="wipe(left)">
                                      <p:cBhvr>
                                        <p:cTn id="31" dur="500"/>
                                        <p:tgtEl>
                                          <p:spTgt spid="79"/>
                                        </p:tgtEl>
                                      </p:cBhvr>
                                    </p:animEffect>
                                  </p:childTnLst>
                                </p:cTn>
                              </p:par>
                            </p:childTnLst>
                          </p:cTn>
                        </p:par>
                        <p:par>
                          <p:cTn id="32" fill="hold">
                            <p:stCondLst>
                              <p:cond delay="500"/>
                            </p:stCondLst>
                            <p:childTnLst>
                              <p:par>
                                <p:cTn id="33" presetID="53" presetClass="entr" presetSubtype="16" fill="hold" nodeType="afterEffect">
                                  <p:stCondLst>
                                    <p:cond delay="0"/>
                                  </p:stCondLst>
                                  <p:childTnLst>
                                    <p:set>
                                      <p:cBhvr>
                                        <p:cTn id="34" dur="1" fill="hold">
                                          <p:stCondLst>
                                            <p:cond delay="0"/>
                                          </p:stCondLst>
                                        </p:cTn>
                                        <p:tgtEl>
                                          <p:spTgt spid="75"/>
                                        </p:tgtEl>
                                        <p:attrNameLst>
                                          <p:attrName>style.visibility</p:attrName>
                                        </p:attrNameLst>
                                      </p:cBhvr>
                                      <p:to>
                                        <p:strVal val="visible"/>
                                      </p:to>
                                    </p:set>
                                    <p:anim calcmode="lin" valueType="num">
                                      <p:cBhvr>
                                        <p:cTn id="35" dur="500" fill="hold"/>
                                        <p:tgtEl>
                                          <p:spTgt spid="75"/>
                                        </p:tgtEl>
                                        <p:attrNameLst>
                                          <p:attrName>ppt_w</p:attrName>
                                        </p:attrNameLst>
                                      </p:cBhvr>
                                      <p:tavLst>
                                        <p:tav tm="0">
                                          <p:val>
                                            <p:fltVal val="0"/>
                                          </p:val>
                                        </p:tav>
                                        <p:tav tm="100000">
                                          <p:val>
                                            <p:strVal val="#ppt_w"/>
                                          </p:val>
                                        </p:tav>
                                      </p:tavLst>
                                    </p:anim>
                                    <p:anim calcmode="lin" valueType="num">
                                      <p:cBhvr>
                                        <p:cTn id="36" dur="500" fill="hold"/>
                                        <p:tgtEl>
                                          <p:spTgt spid="75"/>
                                        </p:tgtEl>
                                        <p:attrNameLst>
                                          <p:attrName>ppt_h</p:attrName>
                                        </p:attrNameLst>
                                      </p:cBhvr>
                                      <p:tavLst>
                                        <p:tav tm="0">
                                          <p:val>
                                            <p:fltVal val="0"/>
                                          </p:val>
                                        </p:tav>
                                        <p:tav tm="100000">
                                          <p:val>
                                            <p:strVal val="#ppt_h"/>
                                          </p:val>
                                        </p:tav>
                                      </p:tavLst>
                                    </p:anim>
                                    <p:animEffect transition="in" filter="fade">
                                      <p:cBhvr>
                                        <p:cTn id="37" dur="500"/>
                                        <p:tgtEl>
                                          <p:spTgt spid="7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8"/>
                                        </p:tgtEl>
                                        <p:attrNameLst>
                                          <p:attrName>style.visibility</p:attrName>
                                        </p:attrNameLst>
                                      </p:cBhvr>
                                      <p:to>
                                        <p:strVal val="visible"/>
                                      </p:to>
                                    </p:set>
                                    <p:animEffect transition="in" filter="fade">
                                      <p:cBhvr>
                                        <p:cTn id="40"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3" grpId="0" animBg="1"/>
      <p:bldP spid="71" grpId="0"/>
      <p:bldP spid="78" grpId="0"/>
      <p:bldP spid="7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DEE313-D720-15A4-BEA3-EA671EB2E292}"/>
              </a:ext>
            </a:extLst>
          </p:cNvPr>
          <p:cNvSpPr txBox="1"/>
          <p:nvPr/>
        </p:nvSpPr>
        <p:spPr>
          <a:xfrm>
            <a:off x="4904379" y="1611991"/>
            <a:ext cx="2383241" cy="646331"/>
          </a:xfrm>
          <a:prstGeom prst="rect">
            <a:avLst/>
          </a:prstGeom>
          <a:noFill/>
        </p:spPr>
        <p:txBody>
          <a:bodyPr wrap="square" rtlCol="0">
            <a:spAutoFit/>
          </a:bodyPr>
          <a:lstStyle/>
          <a:p>
            <a:pPr algn="ctr"/>
            <a:r>
              <a:rPr lang="en-GB" sz="3600" dirty="0">
                <a:solidFill>
                  <a:schemeClr val="accent1">
                    <a:lumMod val="50000"/>
                  </a:schemeClr>
                </a:solidFill>
                <a:latin typeface="+mj-lt"/>
              </a:rPr>
              <a:t>Basel I</a:t>
            </a:r>
            <a:endParaRPr lang="en-US" sz="3600" dirty="0">
              <a:solidFill>
                <a:schemeClr val="accent1">
                  <a:lumMod val="50000"/>
                </a:schemeClr>
              </a:solidFill>
              <a:latin typeface="+mj-lt"/>
            </a:endParaRPr>
          </a:p>
        </p:txBody>
      </p:sp>
      <p:grpSp>
        <p:nvGrpSpPr>
          <p:cNvPr id="3" name="Group 2">
            <a:extLst>
              <a:ext uri="{FF2B5EF4-FFF2-40B4-BE49-F238E27FC236}">
                <a16:creationId xmlns:a16="http://schemas.microsoft.com/office/drawing/2014/main" id="{7AE4518F-792F-2647-DBD1-3A444B8342D5}"/>
              </a:ext>
            </a:extLst>
          </p:cNvPr>
          <p:cNvGrpSpPr/>
          <p:nvPr/>
        </p:nvGrpSpPr>
        <p:grpSpPr>
          <a:xfrm>
            <a:off x="5573310" y="439860"/>
            <a:ext cx="1045379" cy="1045379"/>
            <a:chOff x="5512403" y="712088"/>
            <a:chExt cx="1162159" cy="1162159"/>
          </a:xfrm>
        </p:grpSpPr>
        <p:sp>
          <p:nvSpPr>
            <p:cNvPr id="4" name="Oval 3">
              <a:extLst>
                <a:ext uri="{FF2B5EF4-FFF2-40B4-BE49-F238E27FC236}">
                  <a16:creationId xmlns:a16="http://schemas.microsoft.com/office/drawing/2014/main" id="{5377A56E-DD93-D5CE-D4FE-82608B692463}"/>
                </a:ext>
              </a:extLst>
            </p:cNvPr>
            <p:cNvSpPr/>
            <p:nvPr/>
          </p:nvSpPr>
          <p:spPr>
            <a:xfrm>
              <a:off x="5512403" y="712088"/>
              <a:ext cx="1162159" cy="1162159"/>
            </a:xfrm>
            <a:prstGeom prst="ellipse">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9" name="Graphic 8">
              <a:extLst>
                <a:ext uri="{FF2B5EF4-FFF2-40B4-BE49-F238E27FC236}">
                  <a16:creationId xmlns:a16="http://schemas.microsoft.com/office/drawing/2014/main" id="{0A15F0DD-0751-B1A5-2C9F-CF1539588B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3755" y="852999"/>
              <a:ext cx="811639" cy="811639"/>
            </a:xfrm>
            <a:prstGeom prst="rect">
              <a:avLst/>
            </a:prstGeom>
          </p:spPr>
        </p:pic>
      </p:grpSp>
      <p:sp>
        <p:nvSpPr>
          <p:cNvPr id="12" name="TextBox 11">
            <a:extLst>
              <a:ext uri="{FF2B5EF4-FFF2-40B4-BE49-F238E27FC236}">
                <a16:creationId xmlns:a16="http://schemas.microsoft.com/office/drawing/2014/main" id="{5B998304-BB70-D9F1-AEB2-E906812A9054}"/>
              </a:ext>
            </a:extLst>
          </p:cNvPr>
          <p:cNvSpPr txBox="1"/>
          <p:nvPr/>
        </p:nvSpPr>
        <p:spPr>
          <a:xfrm>
            <a:off x="2327169" y="2284365"/>
            <a:ext cx="7533804" cy="369332"/>
          </a:xfrm>
          <a:prstGeom prst="rect">
            <a:avLst/>
          </a:prstGeom>
          <a:noFill/>
        </p:spPr>
        <p:txBody>
          <a:bodyPr wrap="square">
            <a:spAutoFit/>
          </a:bodyPr>
          <a:lstStyle/>
          <a:p>
            <a:pPr algn="ctr"/>
            <a:r>
              <a:rPr lang="en-GB" sz="1800" i="0" dirty="0">
                <a:solidFill>
                  <a:schemeClr val="accent1">
                    <a:lumMod val="50000"/>
                  </a:schemeClr>
                </a:solidFill>
                <a:effectLst/>
                <a:latin typeface="Poppins" panose="00000500000000000000" pitchFamily="2" charset="0"/>
                <a:ea typeface="Open Sans" panose="020B0606030504020204" pitchFamily="34" charset="0"/>
                <a:cs typeface="Poppins" panose="00000500000000000000" pitchFamily="2" charset="0"/>
              </a:rPr>
              <a:t>Required by regulators to hold a </a:t>
            </a:r>
            <a:r>
              <a:rPr lang="en-GB" sz="1800" b="1" i="0" u="none" strike="noStrike" cap="none" dirty="0">
                <a:solidFill>
                  <a:schemeClr val="accent1">
                    <a:lumMod val="50000"/>
                  </a:schemeClr>
                </a:solidFill>
                <a:effectLst/>
                <a:latin typeface="Poppins" panose="00000500000000000000" pitchFamily="2" charset="0"/>
                <a:ea typeface="Open Sans" panose="020B0606030504020204" pitchFamily="34" charset="0"/>
                <a:cs typeface="Poppins" panose="00000500000000000000" pitchFamily="2" charset="0"/>
                <a:sym typeface="Calibri"/>
              </a:rPr>
              <a:t>minimum amount of capital</a:t>
            </a:r>
            <a:endParaRPr lang="en-US" sz="1800" b="1" dirty="0">
              <a:solidFill>
                <a:schemeClr val="accent1">
                  <a:lumMod val="50000"/>
                </a:schemeClr>
              </a:solidFill>
            </a:endParaRPr>
          </a:p>
        </p:txBody>
      </p:sp>
      <p:sp>
        <p:nvSpPr>
          <p:cNvPr id="22" name="Freeform: Shape 21">
            <a:extLst>
              <a:ext uri="{FF2B5EF4-FFF2-40B4-BE49-F238E27FC236}">
                <a16:creationId xmlns:a16="http://schemas.microsoft.com/office/drawing/2014/main" id="{0931019C-80CF-52E5-37E4-B65B5EB2DD8E}"/>
              </a:ext>
            </a:extLst>
          </p:cNvPr>
          <p:cNvSpPr/>
          <p:nvPr/>
        </p:nvSpPr>
        <p:spPr>
          <a:xfrm>
            <a:off x="6177227" y="2882544"/>
            <a:ext cx="2645958" cy="3050030"/>
          </a:xfrm>
          <a:custGeom>
            <a:avLst/>
            <a:gdLst>
              <a:gd name="connsiteX0" fmla="*/ 1120943 w 2645958"/>
              <a:gd name="connsiteY0" fmla="*/ 0 h 3050030"/>
              <a:gd name="connsiteX1" fmla="*/ 2645958 w 2645958"/>
              <a:gd name="connsiteY1" fmla="*/ 1525015 h 3050030"/>
              <a:gd name="connsiteX2" fmla="*/ 1120943 w 2645958"/>
              <a:gd name="connsiteY2" fmla="*/ 3050030 h 3050030"/>
              <a:gd name="connsiteX3" fmla="*/ 42595 w 2645958"/>
              <a:gd name="connsiteY3" fmla="*/ 2603364 h 3050030"/>
              <a:gd name="connsiteX4" fmla="*/ 0 w 2645958"/>
              <a:gd name="connsiteY4" fmla="*/ 2556498 h 3050030"/>
              <a:gd name="connsiteX5" fmla="*/ 55832 w 2645958"/>
              <a:gd name="connsiteY5" fmla="*/ 2495066 h 3050030"/>
              <a:gd name="connsiteX6" fmla="*/ 404071 w 2645958"/>
              <a:gd name="connsiteY6" fmla="*/ 1525015 h 3050030"/>
              <a:gd name="connsiteX7" fmla="*/ 55832 w 2645958"/>
              <a:gd name="connsiteY7" fmla="*/ 554964 h 3050030"/>
              <a:gd name="connsiteX8" fmla="*/ 0 w 2645958"/>
              <a:gd name="connsiteY8" fmla="*/ 493533 h 3050030"/>
              <a:gd name="connsiteX9" fmla="*/ 42595 w 2645958"/>
              <a:gd name="connsiteY9" fmla="*/ 446666 h 3050030"/>
              <a:gd name="connsiteX10" fmla="*/ 1120943 w 2645958"/>
              <a:gd name="connsiteY10" fmla="*/ 0 h 305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5958" h="3050030">
                <a:moveTo>
                  <a:pt x="1120943" y="0"/>
                </a:moveTo>
                <a:cubicBezTo>
                  <a:pt x="1963186" y="0"/>
                  <a:pt x="2645958" y="682772"/>
                  <a:pt x="2645958" y="1525015"/>
                </a:cubicBezTo>
                <a:cubicBezTo>
                  <a:pt x="2645958" y="2367258"/>
                  <a:pt x="1963186" y="3050030"/>
                  <a:pt x="1120943" y="3050030"/>
                </a:cubicBezTo>
                <a:cubicBezTo>
                  <a:pt x="699822" y="3050030"/>
                  <a:pt x="318568" y="2879337"/>
                  <a:pt x="42595" y="2603364"/>
                </a:cubicBezTo>
                <a:lnTo>
                  <a:pt x="0" y="2556498"/>
                </a:lnTo>
                <a:lnTo>
                  <a:pt x="55832" y="2495066"/>
                </a:lnTo>
                <a:cubicBezTo>
                  <a:pt x="273384" y="2231454"/>
                  <a:pt x="404071" y="1893496"/>
                  <a:pt x="404071" y="1525015"/>
                </a:cubicBezTo>
                <a:cubicBezTo>
                  <a:pt x="404071" y="1156534"/>
                  <a:pt x="273384" y="818576"/>
                  <a:pt x="55832" y="554964"/>
                </a:cubicBezTo>
                <a:lnTo>
                  <a:pt x="0" y="493533"/>
                </a:lnTo>
                <a:lnTo>
                  <a:pt x="42595" y="446666"/>
                </a:lnTo>
                <a:cubicBezTo>
                  <a:pt x="318568" y="170693"/>
                  <a:pt x="699822" y="0"/>
                  <a:pt x="1120943" y="0"/>
                </a:cubicBezTo>
                <a:close/>
              </a:path>
            </a:pathLst>
          </a:cu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333E8DEC-541D-6661-7D6A-28B23DD8D082}"/>
              </a:ext>
            </a:extLst>
          </p:cNvPr>
          <p:cNvSpPr/>
          <p:nvPr/>
        </p:nvSpPr>
        <p:spPr>
          <a:xfrm>
            <a:off x="3364957" y="2882543"/>
            <a:ext cx="2645959" cy="3050030"/>
          </a:xfrm>
          <a:custGeom>
            <a:avLst/>
            <a:gdLst>
              <a:gd name="connsiteX0" fmla="*/ 1525015 w 2645959"/>
              <a:gd name="connsiteY0" fmla="*/ 0 h 3050030"/>
              <a:gd name="connsiteX1" fmla="*/ 2603364 w 2645959"/>
              <a:gd name="connsiteY1" fmla="*/ 446667 h 3050030"/>
              <a:gd name="connsiteX2" fmla="*/ 2645959 w 2645959"/>
              <a:gd name="connsiteY2" fmla="*/ 493533 h 3050030"/>
              <a:gd name="connsiteX3" fmla="*/ 2590126 w 2645959"/>
              <a:gd name="connsiteY3" fmla="*/ 554964 h 3050030"/>
              <a:gd name="connsiteX4" fmla="*/ 2241887 w 2645959"/>
              <a:gd name="connsiteY4" fmla="*/ 1525015 h 3050030"/>
              <a:gd name="connsiteX5" fmla="*/ 2590126 w 2645959"/>
              <a:gd name="connsiteY5" fmla="*/ 2495067 h 3050030"/>
              <a:gd name="connsiteX6" fmla="*/ 2645959 w 2645959"/>
              <a:gd name="connsiteY6" fmla="*/ 2556498 h 3050030"/>
              <a:gd name="connsiteX7" fmla="*/ 2603364 w 2645959"/>
              <a:gd name="connsiteY7" fmla="*/ 2603364 h 3050030"/>
              <a:gd name="connsiteX8" fmla="*/ 1525015 w 2645959"/>
              <a:gd name="connsiteY8" fmla="*/ 3050030 h 3050030"/>
              <a:gd name="connsiteX9" fmla="*/ 0 w 2645959"/>
              <a:gd name="connsiteY9" fmla="*/ 1525015 h 3050030"/>
              <a:gd name="connsiteX10" fmla="*/ 1525015 w 2645959"/>
              <a:gd name="connsiteY10" fmla="*/ 0 h 305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5959" h="3050030">
                <a:moveTo>
                  <a:pt x="1525015" y="0"/>
                </a:moveTo>
                <a:cubicBezTo>
                  <a:pt x="1946137" y="0"/>
                  <a:pt x="2327390" y="170693"/>
                  <a:pt x="2603364" y="446667"/>
                </a:cubicBezTo>
                <a:lnTo>
                  <a:pt x="2645959" y="493533"/>
                </a:lnTo>
                <a:lnTo>
                  <a:pt x="2590126" y="554964"/>
                </a:lnTo>
                <a:cubicBezTo>
                  <a:pt x="2372574" y="818576"/>
                  <a:pt x="2241887" y="1156534"/>
                  <a:pt x="2241887" y="1525015"/>
                </a:cubicBezTo>
                <a:cubicBezTo>
                  <a:pt x="2241887" y="1893497"/>
                  <a:pt x="2372574" y="2231454"/>
                  <a:pt x="2590126" y="2495067"/>
                </a:cubicBezTo>
                <a:lnTo>
                  <a:pt x="2645959" y="2556498"/>
                </a:lnTo>
                <a:lnTo>
                  <a:pt x="2603364" y="2603364"/>
                </a:lnTo>
                <a:cubicBezTo>
                  <a:pt x="2327390" y="2879337"/>
                  <a:pt x="1946137" y="3050030"/>
                  <a:pt x="1525015" y="3050030"/>
                </a:cubicBezTo>
                <a:cubicBezTo>
                  <a:pt x="682772" y="3050030"/>
                  <a:pt x="0" y="2367258"/>
                  <a:pt x="0" y="1525015"/>
                </a:cubicBezTo>
                <a:cubicBezTo>
                  <a:pt x="0" y="682772"/>
                  <a:pt x="682772" y="0"/>
                  <a:pt x="1525015" y="0"/>
                </a:cubicBezTo>
                <a:close/>
              </a:path>
            </a:pathLst>
          </a:custGeom>
          <a:solidFill>
            <a:schemeClr val="bg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38" name="Group 37">
            <a:extLst>
              <a:ext uri="{FF2B5EF4-FFF2-40B4-BE49-F238E27FC236}">
                <a16:creationId xmlns:a16="http://schemas.microsoft.com/office/drawing/2014/main" id="{4F3E6AFD-9755-5CB2-9721-561BE415060E}"/>
              </a:ext>
            </a:extLst>
          </p:cNvPr>
          <p:cNvGrpSpPr/>
          <p:nvPr/>
        </p:nvGrpSpPr>
        <p:grpSpPr>
          <a:xfrm>
            <a:off x="5686908" y="3410874"/>
            <a:ext cx="824382" cy="1993368"/>
            <a:chOff x="5686908" y="3410874"/>
            <a:chExt cx="824382" cy="1993368"/>
          </a:xfrm>
        </p:grpSpPr>
        <p:sp>
          <p:nvSpPr>
            <p:cNvPr id="18" name="Freeform: Shape 17">
              <a:extLst>
                <a:ext uri="{FF2B5EF4-FFF2-40B4-BE49-F238E27FC236}">
                  <a16:creationId xmlns:a16="http://schemas.microsoft.com/office/drawing/2014/main" id="{74D79FF5-90C1-2D49-65B9-75DEA3D24A37}"/>
                </a:ext>
              </a:extLst>
            </p:cNvPr>
            <p:cNvSpPr/>
            <p:nvPr/>
          </p:nvSpPr>
          <p:spPr>
            <a:xfrm>
              <a:off x="5703631" y="3410874"/>
              <a:ext cx="780880" cy="1993368"/>
            </a:xfrm>
            <a:custGeom>
              <a:avLst/>
              <a:gdLst>
                <a:gd name="connsiteX0" fmla="*/ 404072 w 808143"/>
                <a:gd name="connsiteY0" fmla="*/ 0 h 2062965"/>
                <a:gd name="connsiteX1" fmla="*/ 459904 w 808143"/>
                <a:gd name="connsiteY1" fmla="*/ 61431 h 2062965"/>
                <a:gd name="connsiteX2" fmla="*/ 808143 w 808143"/>
                <a:gd name="connsiteY2" fmla="*/ 1031482 h 2062965"/>
                <a:gd name="connsiteX3" fmla="*/ 459904 w 808143"/>
                <a:gd name="connsiteY3" fmla="*/ 2001534 h 2062965"/>
                <a:gd name="connsiteX4" fmla="*/ 404072 w 808143"/>
                <a:gd name="connsiteY4" fmla="*/ 2062965 h 2062965"/>
                <a:gd name="connsiteX5" fmla="*/ 348239 w 808143"/>
                <a:gd name="connsiteY5" fmla="*/ 2001534 h 2062965"/>
                <a:gd name="connsiteX6" fmla="*/ 0 w 808143"/>
                <a:gd name="connsiteY6" fmla="*/ 1031482 h 2062965"/>
                <a:gd name="connsiteX7" fmla="*/ 348239 w 808143"/>
                <a:gd name="connsiteY7" fmla="*/ 61431 h 206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8143" h="2062965">
                  <a:moveTo>
                    <a:pt x="404072" y="0"/>
                  </a:moveTo>
                  <a:lnTo>
                    <a:pt x="459904" y="61431"/>
                  </a:lnTo>
                  <a:cubicBezTo>
                    <a:pt x="677456" y="325043"/>
                    <a:pt x="808143" y="663001"/>
                    <a:pt x="808143" y="1031482"/>
                  </a:cubicBezTo>
                  <a:cubicBezTo>
                    <a:pt x="808143" y="1399964"/>
                    <a:pt x="677456" y="1737921"/>
                    <a:pt x="459904" y="2001534"/>
                  </a:cubicBezTo>
                  <a:lnTo>
                    <a:pt x="404072" y="2062965"/>
                  </a:lnTo>
                  <a:lnTo>
                    <a:pt x="348239" y="2001534"/>
                  </a:lnTo>
                  <a:cubicBezTo>
                    <a:pt x="130687" y="1737921"/>
                    <a:pt x="0" y="1399964"/>
                    <a:pt x="0" y="1031482"/>
                  </a:cubicBezTo>
                  <a:cubicBezTo>
                    <a:pt x="0" y="663001"/>
                    <a:pt x="130687" y="325043"/>
                    <a:pt x="348239" y="61431"/>
                  </a:cubicBezTo>
                  <a:close/>
                </a:path>
              </a:pathLst>
            </a:custGeom>
            <a:solidFill>
              <a:schemeClr val="accent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24" name="Graphic 23">
              <a:extLst>
                <a:ext uri="{FF2B5EF4-FFF2-40B4-BE49-F238E27FC236}">
                  <a16:creationId xmlns:a16="http://schemas.microsoft.com/office/drawing/2014/main" id="{FDD28ADE-AED6-5D89-68E0-5CC1E5681FE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flipH="1">
              <a:off x="5686908" y="3995367"/>
              <a:ext cx="824382" cy="824382"/>
            </a:xfrm>
            <a:prstGeom prst="rect">
              <a:avLst/>
            </a:prstGeom>
          </p:spPr>
        </p:pic>
      </p:grpSp>
      <p:cxnSp>
        <p:nvCxnSpPr>
          <p:cNvPr id="27" name="Straight Connector 26">
            <a:extLst>
              <a:ext uri="{FF2B5EF4-FFF2-40B4-BE49-F238E27FC236}">
                <a16:creationId xmlns:a16="http://schemas.microsoft.com/office/drawing/2014/main" id="{F4E91FDC-8F5C-E7A8-4481-EEDC1D23556D}"/>
              </a:ext>
            </a:extLst>
          </p:cNvPr>
          <p:cNvCxnSpPr>
            <a:cxnSpLocks/>
            <a:stCxn id="18" idx="4"/>
            <a:endCxn id="29" idx="0"/>
          </p:cNvCxnSpPr>
          <p:nvPr/>
        </p:nvCxnSpPr>
        <p:spPr>
          <a:xfrm>
            <a:off x="6094071" y="5404242"/>
            <a:ext cx="0" cy="708714"/>
          </a:xfrm>
          <a:prstGeom prst="line">
            <a:avLst/>
          </a:prstGeom>
          <a:ln w="381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CBA31BAF-53AB-B848-B197-E760977B1CB8}"/>
              </a:ext>
            </a:extLst>
          </p:cNvPr>
          <p:cNvSpPr/>
          <p:nvPr/>
        </p:nvSpPr>
        <p:spPr>
          <a:xfrm>
            <a:off x="3234644" y="6112956"/>
            <a:ext cx="5718854" cy="307532"/>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i="0" u="none" strike="noStrike" cap="none" dirty="0">
                <a:solidFill>
                  <a:schemeClr val="bg1"/>
                </a:solidFill>
                <a:effectLst/>
                <a:latin typeface="Poppins" panose="00000500000000000000" pitchFamily="2" charset="0"/>
                <a:ea typeface="Open Sans" panose="020B0606030504020204" pitchFamily="34" charset="0"/>
                <a:cs typeface="Poppins" panose="00000500000000000000" pitchFamily="2" charset="0"/>
                <a:sym typeface="Calibri"/>
              </a:rPr>
              <a:t>Minimum amount of capital that banks must have </a:t>
            </a:r>
            <a:endParaRPr lang="en-US" sz="1600" dirty="0">
              <a:solidFill>
                <a:schemeClr val="bg1"/>
              </a:solidFill>
            </a:endParaRPr>
          </a:p>
        </p:txBody>
      </p:sp>
      <p:sp>
        <p:nvSpPr>
          <p:cNvPr id="32" name="TextBox 31">
            <a:extLst>
              <a:ext uri="{FF2B5EF4-FFF2-40B4-BE49-F238E27FC236}">
                <a16:creationId xmlns:a16="http://schemas.microsoft.com/office/drawing/2014/main" id="{2F0F5360-4002-FC65-5C36-D97C1623BF95}"/>
              </a:ext>
            </a:extLst>
          </p:cNvPr>
          <p:cNvSpPr txBox="1"/>
          <p:nvPr/>
        </p:nvSpPr>
        <p:spPr>
          <a:xfrm>
            <a:off x="9034796" y="3945892"/>
            <a:ext cx="2299291" cy="923330"/>
          </a:xfrm>
          <a:prstGeom prst="rect">
            <a:avLst/>
          </a:prstGeom>
          <a:noFill/>
        </p:spPr>
        <p:txBody>
          <a:bodyPr wrap="square">
            <a:spAutoFit/>
          </a:bodyPr>
          <a:lstStyle/>
          <a:p>
            <a:r>
              <a:rPr lang="en-GB" sz="1800" b="1" i="0" u="none" strike="noStrike" cap="none" dirty="0">
                <a:solidFill>
                  <a:schemeClr val="accent3">
                    <a:lumMod val="50000"/>
                  </a:schemeClr>
                </a:solidFill>
                <a:effectLst/>
                <a:latin typeface="Poppins" panose="00000500000000000000" pitchFamily="2" charset="0"/>
                <a:ea typeface="Open Sans" panose="020B0606030504020204" pitchFamily="34" charset="0"/>
                <a:cs typeface="Poppins" panose="00000500000000000000" pitchFamily="2" charset="0"/>
                <a:sym typeface="Calibri"/>
              </a:rPr>
              <a:t>Risk profile </a:t>
            </a:r>
            <a:r>
              <a:rPr lang="en-GB" sz="1800" i="0" u="none" strike="noStrike" cap="none" dirty="0">
                <a:solidFill>
                  <a:schemeClr val="accent3">
                    <a:lumMod val="50000"/>
                  </a:schemeClr>
                </a:solidFill>
                <a:effectLst/>
                <a:latin typeface="Poppins" panose="00000500000000000000" pitchFamily="2" charset="0"/>
                <a:ea typeface="Open Sans" panose="020B0606030504020204" pitchFamily="34" charset="0"/>
                <a:cs typeface="Poppins" panose="00000500000000000000" pitchFamily="2" charset="0"/>
                <a:sym typeface="Calibri"/>
              </a:rPr>
              <a:t>of the bank’s lending activities</a:t>
            </a:r>
            <a:endParaRPr lang="en-US" sz="1800" dirty="0">
              <a:solidFill>
                <a:schemeClr val="accent3">
                  <a:lumMod val="50000"/>
                </a:schemeClr>
              </a:solidFill>
            </a:endParaRPr>
          </a:p>
        </p:txBody>
      </p:sp>
      <p:sp>
        <p:nvSpPr>
          <p:cNvPr id="33" name="TextBox 32">
            <a:extLst>
              <a:ext uri="{FF2B5EF4-FFF2-40B4-BE49-F238E27FC236}">
                <a16:creationId xmlns:a16="http://schemas.microsoft.com/office/drawing/2014/main" id="{4A277108-335B-D5B1-B2F7-387D17A41D68}"/>
              </a:ext>
            </a:extLst>
          </p:cNvPr>
          <p:cNvSpPr txBox="1"/>
          <p:nvPr/>
        </p:nvSpPr>
        <p:spPr>
          <a:xfrm>
            <a:off x="854055" y="4084391"/>
            <a:ext cx="2299291" cy="646331"/>
          </a:xfrm>
          <a:prstGeom prst="rect">
            <a:avLst/>
          </a:prstGeom>
          <a:noFill/>
        </p:spPr>
        <p:txBody>
          <a:bodyPr wrap="square">
            <a:spAutoFit/>
          </a:bodyPr>
          <a:lstStyle/>
          <a:p>
            <a:pPr algn="r"/>
            <a:r>
              <a:rPr lang="en-GB" sz="1800" b="1" i="0" u="none" strike="noStrike" cap="none" dirty="0">
                <a:solidFill>
                  <a:schemeClr val="accent5">
                    <a:lumMod val="50000"/>
                  </a:schemeClr>
                </a:solidFill>
                <a:effectLst/>
                <a:latin typeface="Poppins" panose="00000500000000000000" pitchFamily="2" charset="0"/>
                <a:ea typeface="Open Sans" panose="020B0606030504020204" pitchFamily="34" charset="0"/>
                <a:cs typeface="Poppins" panose="00000500000000000000" pitchFamily="2" charset="0"/>
                <a:sym typeface="Calibri"/>
              </a:rPr>
              <a:t>Risk-Weighted Assets</a:t>
            </a:r>
            <a:r>
              <a:rPr lang="en-GB" sz="1800" b="0" i="0" u="none" strike="noStrike" cap="none" dirty="0">
                <a:solidFill>
                  <a:schemeClr val="accent5">
                    <a:lumMod val="50000"/>
                  </a:schemeClr>
                </a:solidFill>
                <a:effectLst/>
                <a:latin typeface="Poppins" panose="00000500000000000000" pitchFamily="2" charset="0"/>
                <a:ea typeface="Open Sans" panose="020B0606030504020204" pitchFamily="34" charset="0"/>
                <a:cs typeface="Poppins" panose="00000500000000000000" pitchFamily="2" charset="0"/>
                <a:sym typeface="Calibri"/>
              </a:rPr>
              <a:t> </a:t>
            </a:r>
            <a:r>
              <a:rPr lang="en-GB" sz="180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a:t>
            </a:r>
            <a:r>
              <a:rPr lang="en-GB" sz="1800" b="0" i="0" u="none" strike="noStrike" cap="none" dirty="0">
                <a:solidFill>
                  <a:schemeClr val="accent5">
                    <a:lumMod val="50000"/>
                  </a:schemeClr>
                </a:solidFill>
                <a:effectLst/>
                <a:latin typeface="Poppins" panose="00000500000000000000" pitchFamily="2" charset="0"/>
                <a:ea typeface="Open Sans" panose="020B0606030504020204" pitchFamily="34" charset="0"/>
                <a:cs typeface="Poppins" panose="00000500000000000000" pitchFamily="2" charset="0"/>
                <a:sym typeface="Calibri"/>
              </a:rPr>
              <a:t>RWA)</a:t>
            </a:r>
            <a:endParaRPr lang="en-US" sz="1800" dirty="0">
              <a:solidFill>
                <a:schemeClr val="accent5">
                  <a:lumMod val="50000"/>
                </a:schemeClr>
              </a:solidFill>
            </a:endParaRPr>
          </a:p>
        </p:txBody>
      </p:sp>
      <p:pic>
        <p:nvPicPr>
          <p:cNvPr id="35" name="Graphic 34">
            <a:extLst>
              <a:ext uri="{FF2B5EF4-FFF2-40B4-BE49-F238E27FC236}">
                <a16:creationId xmlns:a16="http://schemas.microsoft.com/office/drawing/2014/main" id="{99DBC730-5E43-5F1D-36D7-98ECD73234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65528" y="3642289"/>
            <a:ext cx="1530539" cy="1530539"/>
          </a:xfrm>
          <a:prstGeom prst="rect">
            <a:avLst/>
          </a:prstGeom>
        </p:spPr>
      </p:pic>
      <p:pic>
        <p:nvPicPr>
          <p:cNvPr id="36" name="Graphic 35">
            <a:extLst>
              <a:ext uri="{FF2B5EF4-FFF2-40B4-BE49-F238E27FC236}">
                <a16:creationId xmlns:a16="http://schemas.microsoft.com/office/drawing/2014/main" id="{9DB58FBB-CE27-E972-B31C-08A5925182C6}"/>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6984927" y="3711859"/>
            <a:ext cx="1391399" cy="1391399"/>
          </a:xfrm>
          <a:prstGeom prst="rect">
            <a:avLst/>
          </a:prstGeom>
        </p:spPr>
      </p:pic>
      <p:sp>
        <p:nvSpPr>
          <p:cNvPr id="5" name="TextBox 4">
            <a:extLst>
              <a:ext uri="{FF2B5EF4-FFF2-40B4-BE49-F238E27FC236}">
                <a16:creationId xmlns:a16="http://schemas.microsoft.com/office/drawing/2014/main" id="{9BBFD617-EA49-7CC5-2A37-72BB5C175FEC}"/>
              </a:ext>
            </a:extLst>
          </p:cNvPr>
          <p:cNvSpPr txBox="1"/>
          <p:nvPr/>
        </p:nvSpPr>
        <p:spPr>
          <a:xfrm>
            <a:off x="4904379" y="-4169755"/>
            <a:ext cx="2383241" cy="646331"/>
          </a:xfrm>
          <a:prstGeom prst="rect">
            <a:avLst/>
          </a:prstGeom>
          <a:noFill/>
        </p:spPr>
        <p:txBody>
          <a:bodyPr wrap="square" rtlCol="0">
            <a:spAutoFit/>
          </a:bodyPr>
          <a:lstStyle/>
          <a:p>
            <a:pPr algn="ctr"/>
            <a:r>
              <a:rPr lang="en-GB" sz="3600" dirty="0">
                <a:solidFill>
                  <a:schemeClr val="accent2">
                    <a:lumMod val="50000"/>
                  </a:schemeClr>
                </a:solidFill>
                <a:latin typeface="+mj-lt"/>
              </a:rPr>
              <a:t>Basel I</a:t>
            </a:r>
            <a:endParaRPr lang="en-US" sz="3600" dirty="0">
              <a:solidFill>
                <a:schemeClr val="accent2">
                  <a:lumMod val="50000"/>
                </a:schemeClr>
              </a:solidFill>
              <a:latin typeface="+mj-lt"/>
            </a:endParaRPr>
          </a:p>
        </p:txBody>
      </p:sp>
      <p:grpSp>
        <p:nvGrpSpPr>
          <p:cNvPr id="6" name="Group 5">
            <a:extLst>
              <a:ext uri="{FF2B5EF4-FFF2-40B4-BE49-F238E27FC236}">
                <a16:creationId xmlns:a16="http://schemas.microsoft.com/office/drawing/2014/main" id="{ACF38CFA-217B-6F88-C18D-890BA25CE7AA}"/>
              </a:ext>
            </a:extLst>
          </p:cNvPr>
          <p:cNvGrpSpPr/>
          <p:nvPr/>
        </p:nvGrpSpPr>
        <p:grpSpPr>
          <a:xfrm>
            <a:off x="5388115" y="-5757186"/>
            <a:ext cx="1415770" cy="1415770"/>
            <a:chOff x="5512403" y="712088"/>
            <a:chExt cx="1162159" cy="1162159"/>
          </a:xfrm>
        </p:grpSpPr>
        <p:sp>
          <p:nvSpPr>
            <p:cNvPr id="7" name="Oval 6">
              <a:extLst>
                <a:ext uri="{FF2B5EF4-FFF2-40B4-BE49-F238E27FC236}">
                  <a16:creationId xmlns:a16="http://schemas.microsoft.com/office/drawing/2014/main" id="{F187B7A3-EA2C-99BB-1BEA-78F325F27AE4}"/>
                </a:ext>
              </a:extLst>
            </p:cNvPr>
            <p:cNvSpPr/>
            <p:nvPr/>
          </p:nvSpPr>
          <p:spPr>
            <a:xfrm>
              <a:off x="5512403" y="712088"/>
              <a:ext cx="1162159" cy="1162159"/>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8" name="Graphic 7">
              <a:extLst>
                <a:ext uri="{FF2B5EF4-FFF2-40B4-BE49-F238E27FC236}">
                  <a16:creationId xmlns:a16="http://schemas.microsoft.com/office/drawing/2014/main" id="{48356366-EA2A-A23E-F5D1-488C822464C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13755" y="852999"/>
              <a:ext cx="811639" cy="811639"/>
            </a:xfrm>
            <a:prstGeom prst="rect">
              <a:avLst/>
            </a:prstGeom>
          </p:spPr>
        </p:pic>
      </p:grpSp>
      <p:sp>
        <p:nvSpPr>
          <p:cNvPr id="10" name="TextBox 9">
            <a:extLst>
              <a:ext uri="{FF2B5EF4-FFF2-40B4-BE49-F238E27FC236}">
                <a16:creationId xmlns:a16="http://schemas.microsoft.com/office/drawing/2014/main" id="{63E0C767-2104-7901-929E-4774C97B5EC6}"/>
              </a:ext>
            </a:extLst>
          </p:cNvPr>
          <p:cNvSpPr txBox="1"/>
          <p:nvPr/>
        </p:nvSpPr>
        <p:spPr>
          <a:xfrm>
            <a:off x="1096048" y="-1524072"/>
            <a:ext cx="2566685" cy="923330"/>
          </a:xfrm>
          <a:prstGeom prst="rect">
            <a:avLst/>
          </a:prstGeom>
          <a:noFill/>
        </p:spPr>
        <p:txBody>
          <a:bodyPr wrap="square">
            <a:spAutoFit/>
          </a:bodyPr>
          <a:lstStyle/>
          <a:p>
            <a:pPr algn="ctr"/>
            <a:r>
              <a:rPr lang="en-GB" sz="1800" dirty="0">
                <a:solidFill>
                  <a:srgbClr val="212121"/>
                </a:solidFill>
                <a:latin typeface="Poppins" panose="00000500000000000000" pitchFamily="2" charset="0"/>
                <a:ea typeface="Open Sans" panose="020B0606030504020204" pitchFamily="34" charset="0"/>
                <a:cs typeface="Poppins" panose="00000500000000000000" pitchFamily="2" charset="0"/>
              </a:rPr>
              <a:t>Simplicity of its </a:t>
            </a:r>
            <a:r>
              <a:rPr lang="en-GB" sz="1800" b="1" dirty="0">
                <a:solidFill>
                  <a:srgbClr val="212121"/>
                </a:solidFill>
                <a:latin typeface="Poppins" panose="00000500000000000000" pitchFamily="2" charset="0"/>
                <a:ea typeface="Open Sans" panose="020B0606030504020204" pitchFamily="34" charset="0"/>
                <a:cs typeface="Poppins" panose="00000500000000000000" pitchFamily="2" charset="0"/>
              </a:rPr>
              <a:t>RWA </a:t>
            </a:r>
            <a:r>
              <a:rPr lang="en-GB" sz="1800" dirty="0">
                <a:solidFill>
                  <a:srgbClr val="212121"/>
                </a:solidFill>
                <a:latin typeface="Poppins" panose="00000500000000000000" pitchFamily="2" charset="0"/>
                <a:ea typeface="Open Sans" panose="020B0606030504020204" pitchFamily="34" charset="0"/>
                <a:cs typeface="Poppins" panose="00000500000000000000" pitchFamily="2" charset="0"/>
              </a:rPr>
              <a:t>and</a:t>
            </a:r>
            <a:r>
              <a:rPr lang="en-GB" sz="1800" b="1" dirty="0">
                <a:solidFill>
                  <a:srgbClr val="212121"/>
                </a:solidFill>
                <a:latin typeface="Poppins" panose="00000500000000000000" pitchFamily="2" charset="0"/>
                <a:ea typeface="Open Sans" panose="020B0606030504020204" pitchFamily="34" charset="0"/>
                <a:cs typeface="Poppins" panose="00000500000000000000" pitchFamily="2" charset="0"/>
              </a:rPr>
              <a:t> regulatory capital calculations</a:t>
            </a:r>
            <a:endParaRPr lang="en-US" sz="1800" dirty="0">
              <a:solidFill>
                <a:schemeClr val="accent2">
                  <a:lumMod val="50000"/>
                </a:schemeClr>
              </a:solidFill>
            </a:endParaRPr>
          </a:p>
        </p:txBody>
      </p:sp>
      <p:sp>
        <p:nvSpPr>
          <p:cNvPr id="11" name="Arrow: Right 10">
            <a:extLst>
              <a:ext uri="{FF2B5EF4-FFF2-40B4-BE49-F238E27FC236}">
                <a16:creationId xmlns:a16="http://schemas.microsoft.com/office/drawing/2014/main" id="{2DDB8A22-5700-FDB4-625C-88F35B44695E}"/>
              </a:ext>
            </a:extLst>
          </p:cNvPr>
          <p:cNvSpPr/>
          <p:nvPr/>
        </p:nvSpPr>
        <p:spPr>
          <a:xfrm>
            <a:off x="3167086" y="-2748357"/>
            <a:ext cx="2071676" cy="631730"/>
          </a:xfrm>
          <a:prstGeom prst="rightArrow">
            <a:avLst/>
          </a:prstGeom>
          <a:gradFill>
            <a:gsLst>
              <a:gs pos="0">
                <a:schemeClr val="accent2">
                  <a:alpha val="0"/>
                </a:schemeClr>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E1C55477-D7A0-4A14-D9DD-101011B12BEE}"/>
              </a:ext>
            </a:extLst>
          </p:cNvPr>
          <p:cNvSpPr txBox="1"/>
          <p:nvPr/>
        </p:nvSpPr>
        <p:spPr>
          <a:xfrm>
            <a:off x="4743113" y="-1524072"/>
            <a:ext cx="2566685" cy="1200329"/>
          </a:xfrm>
          <a:prstGeom prst="rect">
            <a:avLst/>
          </a:prstGeom>
          <a:noFill/>
        </p:spPr>
        <p:txBody>
          <a:bodyPr wrap="square">
            <a:spAutoFit/>
          </a:bodyPr>
          <a:lstStyle/>
          <a:p>
            <a:pPr algn="ctr"/>
            <a:r>
              <a:rPr lang="en-GB" sz="1800" dirty="0">
                <a:solidFill>
                  <a:srgbClr val="212121"/>
                </a:solidFill>
                <a:latin typeface="Poppins" panose="00000500000000000000" pitchFamily="2" charset="0"/>
                <a:ea typeface="Open Sans" panose="020B0606030504020204" pitchFamily="34" charset="0"/>
                <a:cs typeface="Poppins" panose="00000500000000000000" pitchFamily="2" charset="0"/>
              </a:rPr>
              <a:t>Banks changed their approach to take </a:t>
            </a:r>
            <a:r>
              <a:rPr lang="en-GB" sz="1800" b="1" dirty="0">
                <a:solidFill>
                  <a:srgbClr val="212121"/>
                </a:solidFill>
                <a:latin typeface="Poppins" panose="00000500000000000000" pitchFamily="2" charset="0"/>
                <a:ea typeface="Open Sans" panose="020B0606030504020204" pitchFamily="34" charset="0"/>
                <a:cs typeface="Poppins" panose="00000500000000000000" pitchFamily="2" charset="0"/>
              </a:rPr>
              <a:t>advantage of the weaknesses</a:t>
            </a:r>
            <a:endParaRPr lang="en-US" sz="1800" b="1" dirty="0">
              <a:solidFill>
                <a:schemeClr val="accent2">
                  <a:lumMod val="50000"/>
                </a:schemeClr>
              </a:solidFill>
            </a:endParaRPr>
          </a:p>
        </p:txBody>
      </p:sp>
      <p:grpSp>
        <p:nvGrpSpPr>
          <p:cNvPr id="14" name="Group 13">
            <a:extLst>
              <a:ext uri="{FF2B5EF4-FFF2-40B4-BE49-F238E27FC236}">
                <a16:creationId xmlns:a16="http://schemas.microsoft.com/office/drawing/2014/main" id="{E445F839-78AA-991D-7B13-FF624E395911}"/>
              </a:ext>
            </a:extLst>
          </p:cNvPr>
          <p:cNvGrpSpPr/>
          <p:nvPr/>
        </p:nvGrpSpPr>
        <p:grpSpPr>
          <a:xfrm>
            <a:off x="5349337" y="-3109611"/>
            <a:ext cx="1354238" cy="1354238"/>
            <a:chOff x="1169044" y="3067292"/>
            <a:chExt cx="1354238" cy="1354238"/>
          </a:xfrm>
        </p:grpSpPr>
        <p:sp>
          <p:nvSpPr>
            <p:cNvPr id="15" name="Rectangle: Rounded Corners 14">
              <a:extLst>
                <a:ext uri="{FF2B5EF4-FFF2-40B4-BE49-F238E27FC236}">
                  <a16:creationId xmlns:a16="http://schemas.microsoft.com/office/drawing/2014/main" id="{46BB95D1-7D3E-13FA-00B1-2CCF48DD9B10}"/>
                </a:ext>
              </a:extLst>
            </p:cNvPr>
            <p:cNvSpPr/>
            <p:nvPr/>
          </p:nvSpPr>
          <p:spPr>
            <a:xfrm>
              <a:off x="1169044" y="3067292"/>
              <a:ext cx="1354238" cy="1354238"/>
            </a:xfrm>
            <a:prstGeom prst="roundRect">
              <a:avLst>
                <a:gd name="adj" fmla="val 12287"/>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a:extLst>
                <a:ext uri="{FF2B5EF4-FFF2-40B4-BE49-F238E27FC236}">
                  <a16:creationId xmlns:a16="http://schemas.microsoft.com/office/drawing/2014/main" id="{95E6A1FE-8A9F-48C6-7AAD-4D66A85C2AC7}"/>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1308132" y="3206379"/>
              <a:ext cx="1076062" cy="1076062"/>
            </a:xfrm>
            <a:prstGeom prst="rect">
              <a:avLst/>
            </a:prstGeom>
          </p:spPr>
        </p:pic>
      </p:grpSp>
      <p:grpSp>
        <p:nvGrpSpPr>
          <p:cNvPr id="17" name="Group 16">
            <a:extLst>
              <a:ext uri="{FF2B5EF4-FFF2-40B4-BE49-F238E27FC236}">
                <a16:creationId xmlns:a16="http://schemas.microsoft.com/office/drawing/2014/main" id="{6C31C787-39E0-A322-96D6-590412B1680E}"/>
              </a:ext>
            </a:extLst>
          </p:cNvPr>
          <p:cNvGrpSpPr/>
          <p:nvPr/>
        </p:nvGrpSpPr>
        <p:grpSpPr>
          <a:xfrm>
            <a:off x="8996402" y="-3109611"/>
            <a:ext cx="1354238" cy="1354238"/>
            <a:chOff x="1169044" y="3067292"/>
            <a:chExt cx="1354238" cy="1354238"/>
          </a:xfrm>
        </p:grpSpPr>
        <p:sp>
          <p:nvSpPr>
            <p:cNvPr id="19" name="Rectangle: Rounded Corners 18">
              <a:extLst>
                <a:ext uri="{FF2B5EF4-FFF2-40B4-BE49-F238E27FC236}">
                  <a16:creationId xmlns:a16="http://schemas.microsoft.com/office/drawing/2014/main" id="{37111117-8348-BE8C-DCF1-B730B482B984}"/>
                </a:ext>
              </a:extLst>
            </p:cNvPr>
            <p:cNvSpPr/>
            <p:nvPr/>
          </p:nvSpPr>
          <p:spPr>
            <a:xfrm>
              <a:off x="1169044" y="3067292"/>
              <a:ext cx="1354238" cy="1354238"/>
            </a:xfrm>
            <a:prstGeom prst="roundRect">
              <a:avLst>
                <a:gd name="adj" fmla="val 12287"/>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a:extLst>
                <a:ext uri="{FF2B5EF4-FFF2-40B4-BE49-F238E27FC236}">
                  <a16:creationId xmlns:a16="http://schemas.microsoft.com/office/drawing/2014/main" id="{487587CB-D0CE-C730-6C7A-A8D01B058AA3}"/>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a:off x="1308132" y="3206379"/>
              <a:ext cx="1076062" cy="1076062"/>
            </a:xfrm>
            <a:prstGeom prst="rect">
              <a:avLst/>
            </a:prstGeom>
          </p:spPr>
        </p:pic>
      </p:grpSp>
      <p:sp>
        <p:nvSpPr>
          <p:cNvPr id="23" name="TextBox 22">
            <a:extLst>
              <a:ext uri="{FF2B5EF4-FFF2-40B4-BE49-F238E27FC236}">
                <a16:creationId xmlns:a16="http://schemas.microsoft.com/office/drawing/2014/main" id="{874E33B0-5EE2-4E21-6A2E-BA944EF34B28}"/>
              </a:ext>
            </a:extLst>
          </p:cNvPr>
          <p:cNvSpPr txBox="1"/>
          <p:nvPr/>
        </p:nvSpPr>
        <p:spPr>
          <a:xfrm>
            <a:off x="8390178" y="-1524072"/>
            <a:ext cx="2566685" cy="1200329"/>
          </a:xfrm>
          <a:prstGeom prst="rect">
            <a:avLst/>
          </a:prstGeom>
          <a:noFill/>
        </p:spPr>
        <p:txBody>
          <a:bodyPr wrap="square">
            <a:spAutoFit/>
          </a:bodyPr>
          <a:lstStyle/>
          <a:p>
            <a:pPr algn="ctr"/>
            <a:r>
              <a:rPr lang="en-GB" sz="1800" dirty="0">
                <a:solidFill>
                  <a:srgbClr val="212121"/>
                </a:solidFill>
                <a:latin typeface="Poppins" panose="00000500000000000000" pitchFamily="2" charset="0"/>
                <a:ea typeface="Open Sans" panose="020B0606030504020204" pitchFamily="34" charset="0"/>
                <a:cs typeface="Poppins" panose="00000500000000000000" pitchFamily="2" charset="0"/>
              </a:rPr>
              <a:t>Basel II (2004) &amp; Basel III (2010) were </a:t>
            </a:r>
            <a:r>
              <a:rPr lang="en-GB" sz="1800" b="1" dirty="0">
                <a:solidFill>
                  <a:srgbClr val="212121"/>
                </a:solidFill>
                <a:latin typeface="Poppins" panose="00000500000000000000" pitchFamily="2" charset="0"/>
                <a:ea typeface="Open Sans" panose="020B0606030504020204" pitchFamily="34" charset="0"/>
                <a:cs typeface="Poppins" panose="00000500000000000000" pitchFamily="2" charset="0"/>
              </a:rPr>
              <a:t>released to </a:t>
            </a:r>
            <a:br>
              <a:rPr lang="en-GB" sz="1800" b="1" dirty="0">
                <a:solidFill>
                  <a:srgbClr val="212121"/>
                </a:solidFill>
                <a:latin typeface="Poppins" panose="00000500000000000000" pitchFamily="2" charset="0"/>
                <a:ea typeface="Open Sans" panose="020B0606030504020204" pitchFamily="34" charset="0"/>
                <a:cs typeface="Poppins" panose="00000500000000000000" pitchFamily="2" charset="0"/>
              </a:rPr>
            </a:br>
            <a:r>
              <a:rPr lang="en-GB" sz="1800" b="1" dirty="0">
                <a:solidFill>
                  <a:srgbClr val="212121"/>
                </a:solidFill>
                <a:latin typeface="Poppins" panose="00000500000000000000" pitchFamily="2" charset="0"/>
                <a:ea typeface="Open Sans" panose="020B0606030504020204" pitchFamily="34" charset="0"/>
                <a:cs typeface="Poppins" panose="00000500000000000000" pitchFamily="2" charset="0"/>
              </a:rPr>
              <a:t>counter this </a:t>
            </a:r>
            <a:endParaRPr lang="en-US" sz="1800" b="1" dirty="0">
              <a:solidFill>
                <a:schemeClr val="accent2">
                  <a:lumMod val="50000"/>
                </a:schemeClr>
              </a:solidFill>
            </a:endParaRPr>
          </a:p>
        </p:txBody>
      </p:sp>
      <p:sp>
        <p:nvSpPr>
          <p:cNvPr id="25" name="Arrow: Right 24">
            <a:extLst>
              <a:ext uri="{FF2B5EF4-FFF2-40B4-BE49-F238E27FC236}">
                <a16:creationId xmlns:a16="http://schemas.microsoft.com/office/drawing/2014/main" id="{E81A4970-CD9A-EA80-F77C-924D7386BFA8}"/>
              </a:ext>
            </a:extLst>
          </p:cNvPr>
          <p:cNvSpPr/>
          <p:nvPr/>
        </p:nvSpPr>
        <p:spPr>
          <a:xfrm>
            <a:off x="6814150" y="-2748357"/>
            <a:ext cx="2071676" cy="631730"/>
          </a:xfrm>
          <a:prstGeom prst="rightArrow">
            <a:avLst/>
          </a:prstGeom>
          <a:gradFill>
            <a:gsLst>
              <a:gs pos="0">
                <a:schemeClr val="accent2">
                  <a:alpha val="0"/>
                </a:schemeClr>
              </a:gs>
              <a:gs pos="100000">
                <a:schemeClr val="accent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a:extLst>
              <a:ext uri="{FF2B5EF4-FFF2-40B4-BE49-F238E27FC236}">
                <a16:creationId xmlns:a16="http://schemas.microsoft.com/office/drawing/2014/main" id="{5BA8400F-43AF-F9BE-8D33-46C364543D26}"/>
              </a:ext>
            </a:extLst>
          </p:cNvPr>
          <p:cNvGrpSpPr/>
          <p:nvPr/>
        </p:nvGrpSpPr>
        <p:grpSpPr>
          <a:xfrm>
            <a:off x="1702272" y="-3109611"/>
            <a:ext cx="1354238" cy="1354238"/>
            <a:chOff x="1702272" y="3211077"/>
            <a:chExt cx="1354238" cy="1354238"/>
          </a:xfrm>
        </p:grpSpPr>
        <p:sp>
          <p:nvSpPr>
            <p:cNvPr id="28" name="Rectangle: Rounded Corners 27">
              <a:extLst>
                <a:ext uri="{FF2B5EF4-FFF2-40B4-BE49-F238E27FC236}">
                  <a16:creationId xmlns:a16="http://schemas.microsoft.com/office/drawing/2014/main" id="{852F906B-5E0D-B2C3-FA56-2907E73BC6D3}"/>
                </a:ext>
              </a:extLst>
            </p:cNvPr>
            <p:cNvSpPr/>
            <p:nvPr/>
          </p:nvSpPr>
          <p:spPr>
            <a:xfrm>
              <a:off x="1702272" y="3211077"/>
              <a:ext cx="1354238" cy="1354238"/>
            </a:xfrm>
            <a:prstGeom prst="roundRect">
              <a:avLst>
                <a:gd name="adj" fmla="val 12287"/>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D2BC194E-C18E-EF27-84E7-46F4721E7BBD}"/>
                </a:ext>
              </a:extLst>
            </p:cNvPr>
            <p:cNvGrpSpPr/>
            <p:nvPr/>
          </p:nvGrpSpPr>
          <p:grpSpPr>
            <a:xfrm>
              <a:off x="1832704" y="3341508"/>
              <a:ext cx="1093376" cy="1093376"/>
              <a:chOff x="1795061" y="3303865"/>
              <a:chExt cx="1168662" cy="1168662"/>
            </a:xfrm>
          </p:grpSpPr>
          <p:pic>
            <p:nvPicPr>
              <p:cNvPr id="31" name="Graphic 30">
                <a:extLst>
                  <a:ext uri="{FF2B5EF4-FFF2-40B4-BE49-F238E27FC236}">
                    <a16:creationId xmlns:a16="http://schemas.microsoft.com/office/drawing/2014/main" id="{B1FA3E6C-47E2-FBAB-D0E3-C5F891D29604}"/>
                  </a:ext>
                </a:extLst>
              </p:cNvPr>
              <p:cNvPicPr>
                <a:picLocks noChangeAspect="1"/>
              </p:cNvPicPr>
              <p:nvPr/>
            </p:nvPicPr>
            <p:blipFill>
              <a:blip r:embed="rId17">
                <a:extLst>
                  <a:ext uri="{96DAC541-7B7A-43D3-8B79-37D633B846F1}">
                    <asvg:svgBlip xmlns:asvg="http://schemas.microsoft.com/office/drawing/2016/SVG/main" r:embed="rId18"/>
                  </a:ext>
                </a:extLst>
              </a:blip>
              <a:srcRect l="16282" t="16282" r="16282" b="16282"/>
              <a:stretch/>
            </p:blipFill>
            <p:spPr>
              <a:xfrm>
                <a:off x="1795061" y="3303865"/>
                <a:ext cx="1168662" cy="1168662"/>
              </a:xfrm>
              <a:custGeom>
                <a:avLst/>
                <a:gdLst>
                  <a:gd name="connsiteX0" fmla="*/ 0 w 1168662"/>
                  <a:gd name="connsiteY0" fmla="*/ 0 h 1168662"/>
                  <a:gd name="connsiteX1" fmla="*/ 746570 w 1168662"/>
                  <a:gd name="connsiteY1" fmla="*/ 0 h 1168662"/>
                  <a:gd name="connsiteX2" fmla="*/ 709765 w 1168662"/>
                  <a:gd name="connsiteY2" fmla="*/ 11425 h 1168662"/>
                  <a:gd name="connsiteX3" fmla="*/ 544654 w 1168662"/>
                  <a:gd name="connsiteY3" fmla="*/ 260520 h 1168662"/>
                  <a:gd name="connsiteX4" fmla="*/ 814994 w 1168662"/>
                  <a:gd name="connsiteY4" fmla="*/ 530860 h 1168662"/>
                  <a:gd name="connsiteX5" fmla="*/ 1085334 w 1168662"/>
                  <a:gd name="connsiteY5" fmla="*/ 260520 h 1168662"/>
                  <a:gd name="connsiteX6" fmla="*/ 920223 w 1168662"/>
                  <a:gd name="connsiteY6" fmla="*/ 11425 h 1168662"/>
                  <a:gd name="connsiteX7" fmla="*/ 883419 w 1168662"/>
                  <a:gd name="connsiteY7" fmla="*/ 0 h 1168662"/>
                  <a:gd name="connsiteX8" fmla="*/ 1168662 w 1168662"/>
                  <a:gd name="connsiteY8" fmla="*/ 0 h 1168662"/>
                  <a:gd name="connsiteX9" fmla="*/ 1168662 w 1168662"/>
                  <a:gd name="connsiteY9" fmla="*/ 1168662 h 1168662"/>
                  <a:gd name="connsiteX10" fmla="*/ 0 w 1168662"/>
                  <a:gd name="connsiteY10" fmla="*/ 1168662 h 116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8662" h="1168662">
                    <a:moveTo>
                      <a:pt x="0" y="0"/>
                    </a:moveTo>
                    <a:lnTo>
                      <a:pt x="746570" y="0"/>
                    </a:lnTo>
                    <a:lnTo>
                      <a:pt x="709765" y="11425"/>
                    </a:lnTo>
                    <a:cubicBezTo>
                      <a:pt x="612736" y="52465"/>
                      <a:pt x="544654" y="148541"/>
                      <a:pt x="544654" y="260520"/>
                    </a:cubicBezTo>
                    <a:cubicBezTo>
                      <a:pt x="544654" y="409825"/>
                      <a:pt x="665689" y="530860"/>
                      <a:pt x="814994" y="530860"/>
                    </a:cubicBezTo>
                    <a:cubicBezTo>
                      <a:pt x="964299" y="530860"/>
                      <a:pt x="1085334" y="409825"/>
                      <a:pt x="1085334" y="260520"/>
                    </a:cubicBezTo>
                    <a:cubicBezTo>
                      <a:pt x="1085334" y="148541"/>
                      <a:pt x="1017252" y="52465"/>
                      <a:pt x="920223" y="11425"/>
                    </a:cubicBezTo>
                    <a:lnTo>
                      <a:pt x="883419" y="0"/>
                    </a:lnTo>
                    <a:lnTo>
                      <a:pt x="1168662" y="0"/>
                    </a:lnTo>
                    <a:lnTo>
                      <a:pt x="1168662" y="1168662"/>
                    </a:lnTo>
                    <a:lnTo>
                      <a:pt x="0" y="1168662"/>
                    </a:lnTo>
                    <a:close/>
                  </a:path>
                </a:pathLst>
              </a:custGeom>
            </p:spPr>
          </p:pic>
          <p:sp>
            <p:nvSpPr>
              <p:cNvPr id="34" name="Oval 33">
                <a:extLst>
                  <a:ext uri="{FF2B5EF4-FFF2-40B4-BE49-F238E27FC236}">
                    <a16:creationId xmlns:a16="http://schemas.microsoft.com/office/drawing/2014/main" id="{510096A6-7E80-EA9F-1566-BAC661805DDA}"/>
                  </a:ext>
                </a:extLst>
              </p:cNvPr>
              <p:cNvSpPr/>
              <p:nvPr/>
            </p:nvSpPr>
            <p:spPr>
              <a:xfrm>
                <a:off x="2379390" y="3321168"/>
                <a:ext cx="475655" cy="475655"/>
              </a:xfrm>
              <a:prstGeom prst="ellipse">
                <a:avLst/>
              </a:prstGeom>
              <a:noFill/>
              <a:ln w="38100">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Graphic 36">
                <a:extLst>
                  <a:ext uri="{FF2B5EF4-FFF2-40B4-BE49-F238E27FC236}">
                    <a16:creationId xmlns:a16="http://schemas.microsoft.com/office/drawing/2014/main" id="{AEADB7EA-936D-275F-2A32-C99C84E10F1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420571" y="3358539"/>
                <a:ext cx="392200" cy="392200"/>
              </a:xfrm>
              <a:prstGeom prst="rect">
                <a:avLst/>
              </a:prstGeom>
            </p:spPr>
          </p:pic>
        </p:grpSp>
      </p:grpSp>
    </p:spTree>
    <p:extLst>
      <p:ext uri="{BB962C8B-B14F-4D97-AF65-F5344CB8AC3E}">
        <p14:creationId xmlns:p14="http://schemas.microsoft.com/office/powerpoint/2010/main" val="39211554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8" presetClass="emph" presetSubtype="0" fill="hold" nodeType="withEffect">
                                  <p:stCondLst>
                                    <p:cond delay="0"/>
                                  </p:stCondLst>
                                  <p:childTnLst>
                                    <p:animRot by="21600000">
                                      <p:cBhvr>
                                        <p:cTn id="11" dur="500" fill="hold"/>
                                        <p:tgtEl>
                                          <p:spTgt spid="3"/>
                                        </p:tgtEl>
                                        <p:attrNameLst>
                                          <p:attrName>r</p:attrName>
                                        </p:attrNameLst>
                                      </p:cBhvr>
                                    </p:animRo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par>
                          <p:cTn id="15" fill="hold">
                            <p:stCondLst>
                              <p:cond delay="500"/>
                            </p:stCondLst>
                            <p:childTnLst>
                              <p:par>
                                <p:cTn id="16" presetID="2" presetClass="entr" presetSubtype="4" decel="10000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decel="100000"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0-#ppt_w/2"/>
                                          </p:val>
                                        </p:tav>
                                        <p:tav tm="100000">
                                          <p:val>
                                            <p:strVal val="#ppt_x"/>
                                          </p:val>
                                        </p:tav>
                                      </p:tavLst>
                                    </p:anim>
                                    <p:anim calcmode="lin" valueType="num">
                                      <p:cBhvr additive="base">
                                        <p:cTn id="25" dur="500" fill="hold"/>
                                        <p:tgtEl>
                                          <p:spTgt spid="21"/>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500" fill="hold"/>
                                        <p:tgtEl>
                                          <p:spTgt spid="33"/>
                                        </p:tgtEl>
                                        <p:attrNameLst>
                                          <p:attrName>ppt_x</p:attrName>
                                        </p:attrNameLst>
                                      </p:cBhvr>
                                      <p:tavLst>
                                        <p:tav tm="0">
                                          <p:val>
                                            <p:strVal val="0-#ppt_w/2"/>
                                          </p:val>
                                        </p:tav>
                                        <p:tav tm="100000">
                                          <p:val>
                                            <p:strVal val="#ppt_x"/>
                                          </p:val>
                                        </p:tav>
                                      </p:tavLst>
                                    </p:anim>
                                    <p:anim calcmode="lin" valueType="num">
                                      <p:cBhvr additive="base">
                                        <p:cTn id="29" dur="500" fill="hold"/>
                                        <p:tgtEl>
                                          <p:spTgt spid="33"/>
                                        </p:tgtEl>
                                        <p:attrNameLst>
                                          <p:attrName>ppt_y</p:attrName>
                                        </p:attrNameLst>
                                      </p:cBhvr>
                                      <p:tavLst>
                                        <p:tav tm="0">
                                          <p:val>
                                            <p:strVal val="#ppt_y"/>
                                          </p:val>
                                        </p:tav>
                                        <p:tav tm="100000">
                                          <p:val>
                                            <p:strVal val="#ppt_y"/>
                                          </p:val>
                                        </p:tav>
                                      </p:tavLst>
                                    </p:anim>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500"/>
                                        <p:tgtEl>
                                          <p:spTgt spid="35"/>
                                        </p:tgtEl>
                                      </p:cBhvr>
                                    </p:animEffect>
                                  </p:childTnLst>
                                </p:cTn>
                              </p:par>
                            </p:childTnLst>
                          </p:cTn>
                        </p:par>
                        <p:par>
                          <p:cTn id="34" fill="hold">
                            <p:stCondLst>
                              <p:cond delay="1000"/>
                            </p:stCondLst>
                            <p:childTnLst>
                              <p:par>
                                <p:cTn id="35" presetID="53" presetClass="entr" presetSubtype="16"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p:cTn id="37" dur="500" fill="hold"/>
                                        <p:tgtEl>
                                          <p:spTgt spid="38"/>
                                        </p:tgtEl>
                                        <p:attrNameLst>
                                          <p:attrName>ppt_w</p:attrName>
                                        </p:attrNameLst>
                                      </p:cBhvr>
                                      <p:tavLst>
                                        <p:tav tm="0">
                                          <p:val>
                                            <p:fltVal val="0"/>
                                          </p:val>
                                        </p:tav>
                                        <p:tav tm="100000">
                                          <p:val>
                                            <p:strVal val="#ppt_w"/>
                                          </p:val>
                                        </p:tav>
                                      </p:tavLst>
                                    </p:anim>
                                    <p:anim calcmode="lin" valueType="num">
                                      <p:cBhvr>
                                        <p:cTn id="38" dur="500" fill="hold"/>
                                        <p:tgtEl>
                                          <p:spTgt spid="38"/>
                                        </p:tgtEl>
                                        <p:attrNameLst>
                                          <p:attrName>ppt_h</p:attrName>
                                        </p:attrNameLst>
                                      </p:cBhvr>
                                      <p:tavLst>
                                        <p:tav tm="0">
                                          <p:val>
                                            <p:fltVal val="0"/>
                                          </p:val>
                                        </p:tav>
                                        <p:tav tm="100000">
                                          <p:val>
                                            <p:strVal val="#ppt_h"/>
                                          </p:val>
                                        </p:tav>
                                      </p:tavLst>
                                    </p:anim>
                                    <p:animEffect transition="in" filter="fade">
                                      <p:cBhvr>
                                        <p:cTn id="39" dur="500"/>
                                        <p:tgtEl>
                                          <p:spTgt spid="38"/>
                                        </p:tgtEl>
                                      </p:cBhvr>
                                    </p:animEffect>
                                  </p:childTnLst>
                                </p:cTn>
                              </p:par>
                              <p:par>
                                <p:cTn id="40" presetID="22" presetClass="entr" presetSubtype="1"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up)">
                                      <p:cBhvr>
                                        <p:cTn id="42" dur="500"/>
                                        <p:tgtEl>
                                          <p:spTgt spid="2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childTnLst>
                          </p:cTn>
                        </p:par>
                        <p:par>
                          <p:cTn id="46" fill="hold">
                            <p:stCondLst>
                              <p:cond delay="1500"/>
                            </p:stCondLst>
                            <p:childTnLst>
                              <p:par>
                                <p:cTn id="47" presetID="2" presetClass="entr" presetSubtype="2" decel="100000" fill="hold" grpId="0" nodeType="after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1+#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par>
                                <p:cTn id="51" presetID="2" presetClass="entr" presetSubtype="2" decel="100000"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additive="base">
                                        <p:cTn id="53" dur="500" fill="hold"/>
                                        <p:tgtEl>
                                          <p:spTgt spid="32"/>
                                        </p:tgtEl>
                                        <p:attrNameLst>
                                          <p:attrName>ppt_x</p:attrName>
                                        </p:attrNameLst>
                                      </p:cBhvr>
                                      <p:tavLst>
                                        <p:tav tm="0">
                                          <p:val>
                                            <p:strVal val="1+#ppt_w/2"/>
                                          </p:val>
                                        </p:tav>
                                        <p:tav tm="100000">
                                          <p:val>
                                            <p:strVal val="#ppt_x"/>
                                          </p:val>
                                        </p:tav>
                                      </p:tavLst>
                                    </p:anim>
                                    <p:anim calcmode="lin" valueType="num">
                                      <p:cBhvr additive="base">
                                        <p:cTn id="54" dur="500" fill="hold"/>
                                        <p:tgtEl>
                                          <p:spTgt spid="32"/>
                                        </p:tgtEl>
                                        <p:attrNameLst>
                                          <p:attrName>ppt_y</p:attrName>
                                        </p:attrNameLst>
                                      </p:cBhvr>
                                      <p:tavLst>
                                        <p:tav tm="0">
                                          <p:val>
                                            <p:strVal val="#ppt_y"/>
                                          </p:val>
                                        </p:tav>
                                        <p:tav tm="100000">
                                          <p:val>
                                            <p:strVal val="#ppt_y"/>
                                          </p:val>
                                        </p:tav>
                                      </p:tavLst>
                                    </p:anim>
                                  </p:childTnLst>
                                </p:cTn>
                              </p:par>
                            </p:childTnLst>
                          </p:cTn>
                        </p:par>
                        <p:par>
                          <p:cTn id="55" fill="hold">
                            <p:stCondLst>
                              <p:cond delay="2000"/>
                            </p:stCondLst>
                            <p:childTnLst>
                              <p:par>
                                <p:cTn id="56" presetID="10" presetClass="entr" presetSubtype="0" fill="hold" nodeType="after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22" grpId="0" animBg="1"/>
      <p:bldP spid="21" grpId="0" animBg="1"/>
      <p:bldP spid="29" grpId="0" animBg="1"/>
      <p:bldP spid="32" grpId="0"/>
      <p:bldP spid="3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2F4FA33-0548-B384-F8E3-3ACDC5452A87}"/>
              </a:ext>
            </a:extLst>
          </p:cNvPr>
          <p:cNvSpPr txBox="1"/>
          <p:nvPr/>
        </p:nvSpPr>
        <p:spPr>
          <a:xfrm>
            <a:off x="3363378" y="293179"/>
            <a:ext cx="5465243" cy="523220"/>
          </a:xfrm>
          <a:prstGeom prst="rect">
            <a:avLst/>
          </a:prstGeom>
          <a:noFill/>
        </p:spPr>
        <p:txBody>
          <a:bodyPr wrap="square" rtlCol="0">
            <a:spAutoFit/>
          </a:bodyPr>
          <a:lstStyle/>
          <a:p>
            <a:pPr algn="ctr"/>
            <a:r>
              <a:rPr lang="en-US" sz="2800" dirty="0">
                <a:solidFill>
                  <a:schemeClr val="tx1"/>
                </a:solidFill>
                <a:latin typeface="+mj-lt"/>
              </a:rPr>
              <a:t>Basel I Risk Weightings</a:t>
            </a:r>
            <a:endParaRPr lang="en-GB" sz="2800" dirty="0">
              <a:solidFill>
                <a:schemeClr val="tx1"/>
              </a:solidFill>
              <a:latin typeface="+mj-lt"/>
            </a:endParaRPr>
          </a:p>
        </p:txBody>
      </p:sp>
      <p:graphicFrame>
        <p:nvGraphicFramePr>
          <p:cNvPr id="14" name="Table 13">
            <a:extLst>
              <a:ext uri="{FF2B5EF4-FFF2-40B4-BE49-F238E27FC236}">
                <a16:creationId xmlns:a16="http://schemas.microsoft.com/office/drawing/2014/main" id="{DD17B20B-D892-E4D3-1F69-EC1FB9546F78}"/>
              </a:ext>
            </a:extLst>
          </p:cNvPr>
          <p:cNvGraphicFramePr>
            <a:graphicFrameLocks noGrp="1"/>
          </p:cNvGraphicFramePr>
          <p:nvPr>
            <p:extLst>
              <p:ext uri="{D42A27DB-BD31-4B8C-83A1-F6EECF244321}">
                <p14:modId xmlns:p14="http://schemas.microsoft.com/office/powerpoint/2010/main" val="212725783"/>
              </p:ext>
            </p:extLst>
          </p:nvPr>
        </p:nvGraphicFramePr>
        <p:xfrm>
          <a:off x="2334611" y="1018633"/>
          <a:ext cx="7522777" cy="5307634"/>
        </p:xfrm>
        <a:graphic>
          <a:graphicData uri="http://schemas.openxmlformats.org/drawingml/2006/table">
            <a:tbl>
              <a:tblPr firstRow="1" bandRow="1">
                <a:tableStyleId>{9DCAF9ED-07DC-4A11-8D7F-57B35C25682E}</a:tableStyleId>
              </a:tblPr>
              <a:tblGrid>
                <a:gridCol w="2245671">
                  <a:extLst>
                    <a:ext uri="{9D8B030D-6E8A-4147-A177-3AD203B41FA5}">
                      <a16:colId xmlns:a16="http://schemas.microsoft.com/office/drawing/2014/main" val="3455393065"/>
                    </a:ext>
                  </a:extLst>
                </a:gridCol>
                <a:gridCol w="857506">
                  <a:extLst>
                    <a:ext uri="{9D8B030D-6E8A-4147-A177-3AD203B41FA5}">
                      <a16:colId xmlns:a16="http://schemas.microsoft.com/office/drawing/2014/main" val="858633476"/>
                    </a:ext>
                  </a:extLst>
                </a:gridCol>
                <a:gridCol w="1595120">
                  <a:extLst>
                    <a:ext uri="{9D8B030D-6E8A-4147-A177-3AD203B41FA5}">
                      <a16:colId xmlns:a16="http://schemas.microsoft.com/office/drawing/2014/main" val="3696159211"/>
                    </a:ext>
                  </a:extLst>
                </a:gridCol>
                <a:gridCol w="1168400">
                  <a:extLst>
                    <a:ext uri="{9D8B030D-6E8A-4147-A177-3AD203B41FA5}">
                      <a16:colId xmlns:a16="http://schemas.microsoft.com/office/drawing/2014/main" val="2219182750"/>
                    </a:ext>
                  </a:extLst>
                </a:gridCol>
                <a:gridCol w="1656080">
                  <a:extLst>
                    <a:ext uri="{9D8B030D-6E8A-4147-A177-3AD203B41FA5}">
                      <a16:colId xmlns:a16="http://schemas.microsoft.com/office/drawing/2014/main" val="2575450962"/>
                    </a:ext>
                  </a:extLst>
                </a:gridCol>
              </a:tblGrid>
              <a:tr h="305198">
                <a:tc gridSpan="2">
                  <a:txBody>
                    <a:bodyPr/>
                    <a:lstStyle/>
                    <a:p>
                      <a:r>
                        <a:rPr lang="en-US" sz="1600" dirty="0">
                          <a:solidFill>
                            <a:schemeClr val="tx1"/>
                          </a:solidFill>
                          <a:latin typeface="Poppins" panose="00000500000000000000" pitchFamily="2" charset="0"/>
                        </a:rPr>
                        <a:t>Assets</a:t>
                      </a:r>
                      <a:endParaRPr lang="en-GB" sz="1600"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hMerge="1">
                  <a:txBody>
                    <a:bodyPr/>
                    <a:lstStyle/>
                    <a:p>
                      <a:endParaRPr lang="en-GB"/>
                    </a:p>
                  </a:txBody>
                  <a:tcPr/>
                </a:tc>
                <a:tc>
                  <a:txBody>
                    <a:bodyPr/>
                    <a:lstStyle/>
                    <a:p>
                      <a:r>
                        <a:rPr lang="en-US" sz="1600" dirty="0">
                          <a:solidFill>
                            <a:schemeClr val="tx1"/>
                          </a:solidFill>
                          <a:latin typeface="Poppins" panose="00000500000000000000" pitchFamily="2" charset="0"/>
                        </a:rPr>
                        <a:t>Weighting</a:t>
                      </a:r>
                      <a:endParaRPr lang="en-GB" sz="1600"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US" sz="1600" dirty="0">
                          <a:solidFill>
                            <a:schemeClr val="tx1"/>
                          </a:solidFill>
                          <a:latin typeface="Poppins" panose="00000500000000000000" pitchFamily="2" charset="0"/>
                        </a:rPr>
                        <a:t>RWA</a:t>
                      </a:r>
                      <a:endParaRPr lang="en-GB" sz="1600"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800"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673738695"/>
                  </a:ext>
                </a:extLst>
              </a:tr>
              <a:tr h="352991">
                <a:tc>
                  <a:txBody>
                    <a:bodyPr/>
                    <a:lstStyle/>
                    <a:p>
                      <a:r>
                        <a:rPr lang="en-US" dirty="0">
                          <a:solidFill>
                            <a:schemeClr val="tx1"/>
                          </a:solidFill>
                          <a:latin typeface="Poppins" panose="00000500000000000000" pitchFamily="2" charset="0"/>
                        </a:rPr>
                        <a:t>Cash</a:t>
                      </a:r>
                      <a:endParaRPr lang="en-GB"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US" baseline="0" dirty="0">
                          <a:solidFill>
                            <a:srgbClr val="4000C0"/>
                          </a:solidFill>
                          <a:latin typeface="Poppins" panose="00000500000000000000" pitchFamily="2" charset="0"/>
                        </a:rPr>
                        <a:t>40.0</a:t>
                      </a:r>
                      <a:endParaRPr lang="en-GB" baseline="0" dirty="0">
                        <a:solidFill>
                          <a:srgbClr val="4000C0"/>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baseline="0" dirty="0">
                          <a:solidFill>
                            <a:srgbClr val="4000C0"/>
                          </a:solidFill>
                          <a:latin typeface="Poppins" panose="00000500000000000000" pitchFamily="2" charset="0"/>
                        </a:rPr>
                        <a:t>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dirty="0">
                          <a:solidFill>
                            <a:schemeClr val="tx1"/>
                          </a:solidFill>
                          <a:latin typeface="Poppins" panose="00000500000000000000" pitchFamily="2" charset="0"/>
                        </a:rPr>
                        <a:t>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dirty="0">
                          <a:solidFill>
                            <a:schemeClr val="tx1"/>
                          </a:solidFill>
                          <a:latin typeface="Poppins" panose="00000500000000000000" pitchFamily="2" charset="0"/>
                        </a:rPr>
                        <a:t>= 40.0 x 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631136700"/>
                  </a:ext>
                </a:extLst>
              </a:tr>
              <a:tr h="352991">
                <a:tc>
                  <a:txBody>
                    <a:bodyPr/>
                    <a:lstStyle/>
                    <a:p>
                      <a:r>
                        <a:rPr lang="en-US" dirty="0">
                          <a:solidFill>
                            <a:schemeClr val="tx1"/>
                          </a:solidFill>
                          <a:latin typeface="Poppins" panose="00000500000000000000" pitchFamily="2" charset="0"/>
                        </a:rPr>
                        <a:t>Government Bonds</a:t>
                      </a:r>
                      <a:endParaRPr lang="en-GB"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US" baseline="0" dirty="0">
                          <a:solidFill>
                            <a:srgbClr val="4000C0"/>
                          </a:solidFill>
                          <a:latin typeface="Poppins" panose="00000500000000000000" pitchFamily="2" charset="0"/>
                        </a:rPr>
                        <a:t>100.0</a:t>
                      </a:r>
                      <a:endParaRPr lang="en-GB" baseline="0" dirty="0">
                        <a:solidFill>
                          <a:srgbClr val="4000C0"/>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baseline="0" dirty="0">
                          <a:solidFill>
                            <a:srgbClr val="4000C0"/>
                          </a:solidFill>
                          <a:latin typeface="Poppins" panose="00000500000000000000" pitchFamily="2" charset="0"/>
                        </a:rPr>
                        <a:t>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dirty="0">
                          <a:solidFill>
                            <a:schemeClr val="tx1"/>
                          </a:solidFill>
                          <a:latin typeface="Poppins" panose="00000500000000000000" pitchFamily="2" charset="0"/>
                        </a:rPr>
                        <a:t>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dirty="0">
                          <a:solidFill>
                            <a:schemeClr val="tx1"/>
                          </a:solidFill>
                          <a:latin typeface="Poppins" panose="00000500000000000000" pitchFamily="2" charset="0"/>
                        </a:rPr>
                        <a:t>= 100.0 x 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009404465"/>
                  </a:ext>
                </a:extLst>
              </a:tr>
              <a:tr h="352991">
                <a:tc>
                  <a:txBody>
                    <a:bodyPr/>
                    <a:lstStyle/>
                    <a:p>
                      <a:r>
                        <a:rPr lang="en-US" dirty="0">
                          <a:solidFill>
                            <a:schemeClr val="tx1"/>
                          </a:solidFill>
                          <a:latin typeface="Poppins" panose="00000500000000000000" pitchFamily="2" charset="0"/>
                        </a:rPr>
                        <a:t>Corporate Bonds</a:t>
                      </a:r>
                      <a:endParaRPr lang="en-GB"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US" baseline="0" dirty="0">
                          <a:solidFill>
                            <a:srgbClr val="4000C0"/>
                          </a:solidFill>
                          <a:latin typeface="Poppins" panose="00000500000000000000" pitchFamily="2" charset="0"/>
                        </a:rPr>
                        <a:t>200.0</a:t>
                      </a:r>
                      <a:endParaRPr lang="en-GB" baseline="0" dirty="0">
                        <a:solidFill>
                          <a:srgbClr val="4000C0"/>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baseline="0" dirty="0">
                          <a:solidFill>
                            <a:srgbClr val="4000C0"/>
                          </a:solidFill>
                          <a:latin typeface="Poppins" panose="00000500000000000000" pitchFamily="2" charset="0"/>
                        </a:rPr>
                        <a:t>100.0%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dirty="0">
                          <a:solidFill>
                            <a:schemeClr val="tx1"/>
                          </a:solidFill>
                          <a:latin typeface="Poppins" panose="00000500000000000000" pitchFamily="2" charset="0"/>
                        </a:rPr>
                        <a:t>200.0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dirty="0">
                          <a:solidFill>
                            <a:schemeClr val="tx1"/>
                          </a:solidFill>
                          <a:latin typeface="Poppins" panose="00000500000000000000" pitchFamily="2" charset="0"/>
                        </a:rPr>
                        <a:t>= 200.0 x 100.0%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379641694"/>
                  </a:ext>
                </a:extLst>
              </a:tr>
              <a:tr h="352991">
                <a:tc>
                  <a:txBody>
                    <a:bodyPr/>
                    <a:lstStyle/>
                    <a:p>
                      <a:r>
                        <a:rPr lang="en-US" dirty="0">
                          <a:solidFill>
                            <a:schemeClr val="tx1"/>
                          </a:solidFill>
                          <a:latin typeface="Poppins" panose="00000500000000000000" pitchFamily="2" charset="0"/>
                        </a:rPr>
                        <a:t>Mortgages</a:t>
                      </a:r>
                      <a:endParaRPr lang="en-GB"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US" baseline="0" dirty="0">
                          <a:solidFill>
                            <a:srgbClr val="4000C0"/>
                          </a:solidFill>
                          <a:latin typeface="Poppins" panose="00000500000000000000" pitchFamily="2" charset="0"/>
                        </a:rPr>
                        <a:t>100.0</a:t>
                      </a:r>
                      <a:endParaRPr lang="en-GB" baseline="0" dirty="0">
                        <a:solidFill>
                          <a:srgbClr val="4000C0"/>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baseline="0" dirty="0">
                          <a:solidFill>
                            <a:srgbClr val="4000C0"/>
                          </a:solidFill>
                          <a:latin typeface="Poppins" panose="00000500000000000000" pitchFamily="2" charset="0"/>
                        </a:rPr>
                        <a:t>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dirty="0">
                          <a:solidFill>
                            <a:schemeClr val="tx1"/>
                          </a:solidFill>
                          <a:latin typeface="Poppins" panose="00000500000000000000" pitchFamily="2" charset="0"/>
                        </a:rPr>
                        <a:t>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dirty="0">
                          <a:solidFill>
                            <a:schemeClr val="tx1"/>
                          </a:solidFill>
                          <a:latin typeface="Poppins" panose="00000500000000000000" pitchFamily="2" charset="0"/>
                        </a:rPr>
                        <a:t>= 100.0 x 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535489278"/>
                  </a:ext>
                </a:extLst>
              </a:tr>
              <a:tr h="352991">
                <a:tc>
                  <a:txBody>
                    <a:bodyPr/>
                    <a:lstStyle/>
                    <a:p>
                      <a:pPr marR="0" algn="l" rtl="0">
                        <a:lnSpc>
                          <a:spcPct val="100000"/>
                        </a:lnSpc>
                        <a:spcBef>
                          <a:spcPts val="0"/>
                        </a:spcBef>
                        <a:spcAft>
                          <a:spcPts val="0"/>
                        </a:spcAft>
                        <a:buClr>
                          <a:srgbClr val="000000"/>
                        </a:buClr>
                        <a:buFont typeface="Arial"/>
                      </a:pPr>
                      <a:r>
                        <a:rPr lang="en-US" sz="1400" b="0" i="0" u="none" strike="noStrike" cap="none" dirty="0">
                          <a:solidFill>
                            <a:schemeClr val="tx1"/>
                          </a:solidFill>
                          <a:latin typeface="Poppins" panose="00000500000000000000" pitchFamily="2" charset="0"/>
                          <a:ea typeface="+mn-ea"/>
                          <a:cs typeface="+mn-cs"/>
                          <a:sym typeface="Arial"/>
                        </a:rPr>
                        <a:t>Total</a:t>
                      </a:r>
                      <a:endParaRPr lang="en-GB" sz="1400" b="0"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r>
                        <a:rPr lang="en-US" sz="1400" b="0" i="0" u="none" strike="noStrike" cap="none" dirty="0">
                          <a:solidFill>
                            <a:schemeClr val="tx1"/>
                          </a:solidFill>
                          <a:latin typeface="Poppins" panose="00000500000000000000" pitchFamily="2" charset="0"/>
                          <a:ea typeface="+mn-ea"/>
                          <a:cs typeface="+mn-cs"/>
                          <a:sym typeface="Arial"/>
                        </a:rPr>
                        <a:t>440.0</a:t>
                      </a:r>
                      <a:endParaRPr lang="en-GB" sz="1400" b="0"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b="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b="0" dirty="0">
                          <a:solidFill>
                            <a:schemeClr val="tx1"/>
                          </a:solidFill>
                          <a:latin typeface="Poppins" panose="00000500000000000000" pitchFamily="2" charset="0"/>
                        </a:rPr>
                        <a:t>250.0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791315065"/>
                  </a:ext>
                </a:extLst>
              </a:tr>
              <a:tr h="352991">
                <a:tc>
                  <a:txBody>
                    <a:bodyPr/>
                    <a:lstStyle/>
                    <a:p>
                      <a:pPr marR="0" algn="l" rtl="0">
                        <a:lnSpc>
                          <a:spcPct val="100000"/>
                        </a:lnSpc>
                        <a:spcBef>
                          <a:spcPts val="0"/>
                        </a:spcBef>
                        <a:spcAft>
                          <a:spcPts val="0"/>
                        </a:spcAft>
                        <a:buClr>
                          <a:srgbClr val="000000"/>
                        </a:buClr>
                        <a:buFont typeface="Arial"/>
                      </a:pPr>
                      <a:endParaRPr lang="en-GB" sz="1400" b="1" i="0" u="none" strike="noStrike" cap="none" dirty="0">
                        <a:solidFill>
                          <a:schemeClr val="accent2">
                            <a:lumMod val="50000"/>
                          </a:schemeClr>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accent2">
                            <a:lumMod val="50000"/>
                          </a:schemeClr>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14416960"/>
                  </a:ext>
                </a:extLst>
              </a:tr>
              <a:tr h="35299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Shareholders equity</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dirty="0">
                          <a:solidFill>
                            <a:srgbClr val="4000C0"/>
                          </a:solidFill>
                          <a:latin typeface="Poppins" panose="00000500000000000000" pitchFamily="2" charset="0"/>
                        </a:rPr>
                        <a:t>30.0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37509761"/>
                  </a:ext>
                </a:extLst>
              </a:tr>
              <a:tr h="35299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Goodwill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dirty="0">
                          <a:solidFill>
                            <a:srgbClr val="4000C0"/>
                          </a:solidFill>
                          <a:latin typeface="Poppins" panose="00000500000000000000" pitchFamily="2" charset="0"/>
                        </a:rPr>
                        <a:t>10.0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850874345"/>
                  </a:ext>
                </a:extLst>
              </a:tr>
              <a:tr h="35299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Tier 1 Capital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dirty="0">
                          <a:solidFill>
                            <a:schemeClr val="tx1"/>
                          </a:solidFill>
                          <a:latin typeface="Poppins" panose="00000500000000000000" pitchFamily="2" charset="0"/>
                        </a:rPr>
                        <a:t>20.0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911167030"/>
                  </a:ext>
                </a:extLst>
              </a:tr>
              <a:tr h="35299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Tier 2 Capital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baseline="0" dirty="0">
                          <a:solidFill>
                            <a:srgbClr val="4000C0"/>
                          </a:solidFill>
                          <a:latin typeface="Poppins" panose="00000500000000000000" pitchFamily="2" charset="0"/>
                        </a:rPr>
                        <a:t>30.0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133329010"/>
                  </a:ext>
                </a:extLst>
              </a:tr>
              <a:tr h="35299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Total Capital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dirty="0">
                          <a:solidFill>
                            <a:schemeClr val="tx1"/>
                          </a:solidFill>
                          <a:latin typeface="Poppins" panose="00000500000000000000" pitchFamily="2" charset="0"/>
                        </a:rPr>
                        <a:t>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515328484"/>
                  </a:ext>
                </a:extLst>
              </a:tr>
              <a:tr h="352991">
                <a:tc>
                  <a:txBody>
                    <a:bodyPr/>
                    <a:lstStyle/>
                    <a:p>
                      <a:pPr marR="0" algn="l" rtl="0">
                        <a:lnSpc>
                          <a:spcPct val="100000"/>
                        </a:lnSpc>
                        <a:spcBef>
                          <a:spcPts val="0"/>
                        </a:spcBef>
                        <a:spcAft>
                          <a:spcPts val="0"/>
                        </a:spcAft>
                        <a:buClr>
                          <a:srgbClr val="000000"/>
                        </a:buClr>
                        <a:buFont typeface="Arial"/>
                      </a:pPr>
                      <a:endParaRPr lang="en-GB" sz="1400" b="0"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009008908"/>
                  </a:ext>
                </a:extLst>
              </a:tr>
              <a:tr h="352991">
                <a:tc gridSpan="3">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Tier 1 Capital / Risk Weighted Assets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hMerge="1">
                  <a:txBody>
                    <a:bodyPr/>
                    <a:lstStyle/>
                    <a:p>
                      <a:pPr marR="0" algn="r" rtl="0">
                        <a:lnSpc>
                          <a:spcPct val="100000"/>
                        </a:lnSpc>
                        <a:spcBef>
                          <a:spcPts val="0"/>
                        </a:spcBef>
                        <a:spcAft>
                          <a:spcPts val="0"/>
                        </a:spcAft>
                        <a:buClr>
                          <a:srgbClr val="000000"/>
                        </a:buClr>
                        <a:buFont typeface="Arial"/>
                      </a:pPr>
                      <a:endParaRPr lang="en-GB" sz="1400" b="1" i="0" u="none" strike="noStrike" cap="none">
                        <a:solidFill>
                          <a:schemeClr val="accent2">
                            <a:lumMod val="50000"/>
                          </a:schemeClr>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10000"/>
                        <a:lumOff val="90000"/>
                      </a:schemeClr>
                    </a:solidFill>
                  </a:tcPr>
                </a:tc>
                <a:tc hMerge="1">
                  <a:txBody>
                    <a:bodyPr/>
                    <a:lstStyle/>
                    <a:p>
                      <a:pPr algn="r"/>
                      <a:endParaRPr lang="en-GB" sz="140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10000"/>
                        <a:lumOff val="90000"/>
                      </a:schemeClr>
                    </a:solidFill>
                  </a:tcPr>
                </a:tc>
                <a:tc>
                  <a:txBody>
                    <a:bodyPr/>
                    <a:lstStyle/>
                    <a:p>
                      <a:pPr algn="r"/>
                      <a:r>
                        <a:rPr lang="en-GB" sz="1400" dirty="0">
                          <a:solidFill>
                            <a:schemeClr val="tx1"/>
                          </a:solidFill>
                          <a:latin typeface="Poppins" panose="00000500000000000000" pitchFamily="2" charset="0"/>
                        </a:rPr>
                        <a:t>8.0%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sz="1400" dirty="0">
                          <a:solidFill>
                            <a:schemeClr val="tx1"/>
                          </a:solidFill>
                          <a:latin typeface="Poppins" panose="00000500000000000000" pitchFamily="2" charset="0"/>
                        </a:rPr>
                        <a:t>= 20.0 / 250.0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559235040"/>
                  </a:ext>
                </a:extLst>
              </a:tr>
              <a:tr h="352991">
                <a:tc gridSpan="3">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Total Capital / Risk Weighted Assets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hMerge="1">
                  <a:txBody>
                    <a:bodyPr/>
                    <a:lstStyle/>
                    <a:p>
                      <a:pPr marR="0" algn="r" rtl="0">
                        <a:lnSpc>
                          <a:spcPct val="100000"/>
                        </a:lnSpc>
                        <a:spcBef>
                          <a:spcPts val="0"/>
                        </a:spcBef>
                        <a:spcAft>
                          <a:spcPts val="0"/>
                        </a:spcAft>
                        <a:buClr>
                          <a:srgbClr val="000000"/>
                        </a:buClr>
                        <a:buFont typeface="Arial"/>
                      </a:pPr>
                      <a:endParaRPr lang="en-GB" sz="1400" b="1" i="0" u="none" strike="noStrike" cap="none">
                        <a:solidFill>
                          <a:schemeClr val="accent2">
                            <a:lumMod val="50000"/>
                          </a:schemeClr>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10000"/>
                        <a:lumOff val="90000"/>
                      </a:schemeClr>
                    </a:solidFill>
                  </a:tcPr>
                </a:tc>
                <a:tc hMerge="1">
                  <a:txBody>
                    <a:bodyPr/>
                    <a:lstStyle/>
                    <a:p>
                      <a:pPr algn="r"/>
                      <a:endParaRPr lang="en-GB" sz="140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10000"/>
                        <a:lumOff val="90000"/>
                      </a:schemeClr>
                    </a:solidFill>
                  </a:tcPr>
                </a:tc>
                <a:tc>
                  <a:txBody>
                    <a:bodyPr/>
                    <a:lstStyle/>
                    <a:p>
                      <a:pPr algn="r"/>
                      <a:r>
                        <a:rPr lang="en-GB" sz="1400" dirty="0">
                          <a:solidFill>
                            <a:schemeClr val="tx1"/>
                          </a:solidFill>
                          <a:latin typeface="Poppins" panose="00000500000000000000" pitchFamily="2" charset="0"/>
                        </a:rPr>
                        <a:t>20.0%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sz="1400" dirty="0">
                          <a:solidFill>
                            <a:schemeClr val="tx1"/>
                          </a:solidFill>
                          <a:latin typeface="Poppins" panose="00000500000000000000" pitchFamily="2" charset="0"/>
                        </a:rPr>
                        <a:t>= 50.0 / 250.0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194922480"/>
                  </a:ext>
                </a:extLst>
              </a:tr>
            </a:tbl>
          </a:graphicData>
        </a:graphic>
      </p:graphicFrame>
      <p:sp>
        <p:nvSpPr>
          <p:cNvPr id="15" name="Rectangle 14">
            <a:extLst>
              <a:ext uri="{FF2B5EF4-FFF2-40B4-BE49-F238E27FC236}">
                <a16:creationId xmlns:a16="http://schemas.microsoft.com/office/drawing/2014/main" id="{60ABFF06-9D76-C94D-0D0D-0CEE9C269A3C}"/>
              </a:ext>
            </a:extLst>
          </p:cNvPr>
          <p:cNvSpPr/>
          <p:nvPr/>
        </p:nvSpPr>
        <p:spPr>
          <a:xfrm>
            <a:off x="5439058" y="1379220"/>
            <a:ext cx="1598295" cy="359379"/>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442DC4A-8BF5-E492-B141-F6964AB2D175}"/>
              </a:ext>
            </a:extLst>
          </p:cNvPr>
          <p:cNvSpPr/>
          <p:nvPr/>
        </p:nvSpPr>
        <p:spPr>
          <a:xfrm>
            <a:off x="5439058" y="1739807"/>
            <a:ext cx="1598295" cy="358171"/>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EB195E5D-9B64-3DD2-8C85-1FFFCB5A0A39}"/>
              </a:ext>
            </a:extLst>
          </p:cNvPr>
          <p:cNvSpPr/>
          <p:nvPr/>
        </p:nvSpPr>
        <p:spPr>
          <a:xfrm>
            <a:off x="7037353" y="1379220"/>
            <a:ext cx="2820035" cy="359379"/>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4A5B0D76-90BC-0D5B-F59D-3006052B5CD1}"/>
              </a:ext>
            </a:extLst>
          </p:cNvPr>
          <p:cNvSpPr/>
          <p:nvPr/>
        </p:nvSpPr>
        <p:spPr>
          <a:xfrm>
            <a:off x="7037353" y="1739807"/>
            <a:ext cx="2820035" cy="358171"/>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CE40822-2973-51CB-F1F2-9D756E918B80}"/>
              </a:ext>
            </a:extLst>
          </p:cNvPr>
          <p:cNvSpPr/>
          <p:nvPr/>
        </p:nvSpPr>
        <p:spPr>
          <a:xfrm>
            <a:off x="5439058" y="2094106"/>
            <a:ext cx="1598295" cy="358171"/>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EFE8B320-FB20-7938-1F27-977030409830}"/>
              </a:ext>
            </a:extLst>
          </p:cNvPr>
          <p:cNvSpPr/>
          <p:nvPr/>
        </p:nvSpPr>
        <p:spPr>
          <a:xfrm>
            <a:off x="7037353" y="2094106"/>
            <a:ext cx="2820035" cy="358171"/>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3851E21A-995E-D0BC-7595-7748B02B0CA5}"/>
              </a:ext>
            </a:extLst>
          </p:cNvPr>
          <p:cNvSpPr/>
          <p:nvPr/>
        </p:nvSpPr>
        <p:spPr>
          <a:xfrm>
            <a:off x="5439058" y="2452277"/>
            <a:ext cx="1598295" cy="346803"/>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37FDF20-F009-3657-F69E-F7B2212BF39B}"/>
              </a:ext>
            </a:extLst>
          </p:cNvPr>
          <p:cNvSpPr/>
          <p:nvPr/>
        </p:nvSpPr>
        <p:spPr>
          <a:xfrm>
            <a:off x="7037353" y="2452277"/>
            <a:ext cx="2820035" cy="346803"/>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19567653-FAF5-1FB4-C683-506904C1C6A3}"/>
              </a:ext>
            </a:extLst>
          </p:cNvPr>
          <p:cNvSpPr/>
          <p:nvPr/>
        </p:nvSpPr>
        <p:spPr>
          <a:xfrm>
            <a:off x="4580539" y="2799080"/>
            <a:ext cx="858520" cy="346803"/>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9700A279-2B86-E1A9-2B45-1D1FBB400D5E}"/>
              </a:ext>
            </a:extLst>
          </p:cNvPr>
          <p:cNvSpPr/>
          <p:nvPr/>
        </p:nvSpPr>
        <p:spPr>
          <a:xfrm>
            <a:off x="7037353" y="2799080"/>
            <a:ext cx="1165226" cy="346803"/>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AE378FC-0C6A-CF2F-13BC-EAA0636D7DF9}"/>
              </a:ext>
            </a:extLst>
          </p:cNvPr>
          <p:cNvSpPr/>
          <p:nvPr/>
        </p:nvSpPr>
        <p:spPr>
          <a:xfrm>
            <a:off x="4580538" y="1379824"/>
            <a:ext cx="858520" cy="359379"/>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A753D362-4DA7-CF74-F7DB-5ED7064A7A15}"/>
              </a:ext>
            </a:extLst>
          </p:cNvPr>
          <p:cNvSpPr/>
          <p:nvPr/>
        </p:nvSpPr>
        <p:spPr>
          <a:xfrm>
            <a:off x="4580538" y="1740411"/>
            <a:ext cx="858520" cy="358171"/>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0845220-D7E3-5D86-BA32-8C741A11AD83}"/>
              </a:ext>
            </a:extLst>
          </p:cNvPr>
          <p:cNvSpPr/>
          <p:nvPr/>
        </p:nvSpPr>
        <p:spPr>
          <a:xfrm>
            <a:off x="4580538" y="2099186"/>
            <a:ext cx="858520" cy="358171"/>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313DBE9-D272-A399-F3C3-B89D6C8CC6F0}"/>
              </a:ext>
            </a:extLst>
          </p:cNvPr>
          <p:cNvSpPr/>
          <p:nvPr/>
        </p:nvSpPr>
        <p:spPr>
          <a:xfrm>
            <a:off x="4580538" y="2445989"/>
            <a:ext cx="858520" cy="358171"/>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3128602"/>
      </p:ext>
    </p:extLst>
  </p:cSld>
  <p:clrMapOvr>
    <a:masterClrMapping/>
  </p:clrMapOvr>
  <mc:AlternateContent xmlns:mc="http://schemas.openxmlformats.org/markup-compatibility/2006" xmlns:p14="http://schemas.microsoft.com/office/powerpoint/2010/main">
    <mc:Choice Requires="p14">
      <p:transition spd="med" p14:dur="700">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 presetClass="entr" presetSubtype="4" decel="10000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ppt_x"/>
                                          </p:val>
                                        </p:tav>
                                        <p:tav tm="100000">
                                          <p:val>
                                            <p:strVal val="#ppt_x"/>
                                          </p:val>
                                        </p:tav>
                                      </p:tavLst>
                                    </p:anim>
                                    <p:anim calcmode="lin" valueType="num">
                                      <p:cBhvr additive="base">
                                        <p:cTn id="1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10" presetClass="exit" presetSubtype="0" fill="hold" grpId="1" nodeType="with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2"/>
                                        </p:tgtEl>
                                      </p:cBhvr>
                                    </p:animEffect>
                                    <p:set>
                                      <p:cBhvr>
                                        <p:cTn id="49" dur="1" fill="hold">
                                          <p:stCondLst>
                                            <p:cond delay="499"/>
                                          </p:stCondLst>
                                        </p:cTn>
                                        <p:tgtEl>
                                          <p:spTgt spid="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cTn>
                              </p:par>
                            </p:childTnLst>
                          </p:cTn>
                        </p:par>
                        <p:par>
                          <p:cTn id="64" fill="hold">
                            <p:stCondLst>
                              <p:cond delay="500"/>
                            </p:stCondLst>
                            <p:childTnLst>
                              <p:par>
                                <p:cTn id="65" presetID="10" presetClass="entr" presetSubtype="0" fill="hold" grpId="0" nodeType="afterEffect">
                                  <p:stCondLst>
                                    <p:cond delay="50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20"/>
                                        </p:tgtEl>
                                      </p:cBhvr>
                                    </p:animEffect>
                                    <p:set>
                                      <p:cBhvr>
                                        <p:cTn id="72" dur="1" fill="hold">
                                          <p:stCondLst>
                                            <p:cond delay="499"/>
                                          </p:stCondLst>
                                        </p:cTn>
                                        <p:tgtEl>
                                          <p:spTgt spid="20"/>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5"/>
                                        </p:tgtEl>
                                      </p:cBhvr>
                                    </p:animEffect>
                                    <p:set>
                                      <p:cBhvr>
                                        <p:cTn id="75" dur="1" fill="hold">
                                          <p:stCondLst>
                                            <p:cond delay="499"/>
                                          </p:stCondLst>
                                        </p:cTn>
                                        <p:tgtEl>
                                          <p:spTgt spid="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1"/>
                                        </p:tgtEl>
                                      </p:cBhvr>
                                    </p:animEffect>
                                    <p:set>
                                      <p:cBhvr>
                                        <p:cTn id="78" dur="1" fill="hold">
                                          <p:stCondLst>
                                            <p:cond delay="499"/>
                                          </p:stCondLst>
                                        </p:cTn>
                                        <p:tgtEl>
                                          <p:spTgt spid="2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fade">
                                      <p:cBhvr>
                                        <p:cTn id="83" dur="500"/>
                                        <p:tgtEl>
                                          <p:spTgt spid="34"/>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fade">
                                      <p:cBhvr>
                                        <p:cTn id="88" dur="500"/>
                                        <p:tgtEl>
                                          <p:spTgt spid="6"/>
                                        </p:tgtEl>
                                      </p:cBhvr>
                                    </p:animEffect>
                                  </p:childTnLst>
                                </p:cTn>
                              </p:par>
                            </p:childTnLst>
                          </p:cTn>
                        </p:par>
                        <p:par>
                          <p:cTn id="89" fill="hold">
                            <p:stCondLst>
                              <p:cond delay="500"/>
                            </p:stCondLst>
                            <p:childTnLst>
                              <p:par>
                                <p:cTn id="90" presetID="10" presetClass="entr" presetSubtype="0" fill="hold" grpId="0" nodeType="afterEffect">
                                  <p:stCondLst>
                                    <p:cond delay="500"/>
                                  </p:stCondLst>
                                  <p:childTnLst>
                                    <p:set>
                                      <p:cBhvr>
                                        <p:cTn id="91" dur="1" fill="hold">
                                          <p:stCondLst>
                                            <p:cond delay="0"/>
                                          </p:stCondLst>
                                        </p:cTn>
                                        <p:tgtEl>
                                          <p:spTgt spid="35"/>
                                        </p:tgtEl>
                                        <p:attrNameLst>
                                          <p:attrName>style.visibility</p:attrName>
                                        </p:attrNameLst>
                                      </p:cBhvr>
                                      <p:to>
                                        <p:strVal val="visible"/>
                                      </p:to>
                                    </p:set>
                                    <p:animEffect transition="in" filter="fade">
                                      <p:cBhvr>
                                        <p:cTn id="92" dur="500"/>
                                        <p:tgtEl>
                                          <p:spTgt spid="35"/>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50"/>
                                        </p:tgtEl>
                                        <p:attrNameLst>
                                          <p:attrName>style.visibility</p:attrName>
                                        </p:attrNameLst>
                                      </p:cBhvr>
                                      <p:to>
                                        <p:strVal val="visible"/>
                                      </p:to>
                                    </p:set>
                                    <p:animEffect transition="in" filter="fade">
                                      <p:cBhvr>
                                        <p:cTn id="97" dur="500"/>
                                        <p:tgtEl>
                                          <p:spTgt spid="50"/>
                                        </p:tgtEl>
                                      </p:cBhvr>
                                    </p:animEffect>
                                  </p:childTnLst>
                                </p:cTn>
                              </p:par>
                              <p:par>
                                <p:cTn id="98" presetID="10" presetClass="exit" presetSubtype="0" fill="hold" grpId="1" nodeType="withEffect">
                                  <p:stCondLst>
                                    <p:cond delay="0"/>
                                  </p:stCondLst>
                                  <p:childTnLst>
                                    <p:animEffect transition="out" filter="fade">
                                      <p:cBhvr>
                                        <p:cTn id="99" dur="500"/>
                                        <p:tgtEl>
                                          <p:spTgt spid="34"/>
                                        </p:tgtEl>
                                      </p:cBhvr>
                                    </p:animEffect>
                                    <p:set>
                                      <p:cBhvr>
                                        <p:cTn id="100" dur="1" fill="hold">
                                          <p:stCondLst>
                                            <p:cond delay="499"/>
                                          </p:stCondLst>
                                        </p:cTn>
                                        <p:tgtEl>
                                          <p:spTgt spid="34"/>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6"/>
                                        </p:tgtEl>
                                      </p:cBhvr>
                                    </p:animEffect>
                                    <p:set>
                                      <p:cBhvr>
                                        <p:cTn id="103" dur="1" fill="hold">
                                          <p:stCondLst>
                                            <p:cond delay="499"/>
                                          </p:stCondLst>
                                        </p:cTn>
                                        <p:tgtEl>
                                          <p:spTgt spid="6"/>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35"/>
                                        </p:tgtEl>
                                      </p:cBhvr>
                                    </p:animEffect>
                                    <p:set>
                                      <p:cBhvr>
                                        <p:cTn id="106" dur="1" fill="hold">
                                          <p:stCondLst>
                                            <p:cond delay="499"/>
                                          </p:stCondLst>
                                        </p:cTn>
                                        <p:tgtEl>
                                          <p:spTgt spid="35"/>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9"/>
                                        </p:tgtEl>
                                        <p:attrNameLst>
                                          <p:attrName>style.visibility</p:attrName>
                                        </p:attrNameLst>
                                      </p:cBhvr>
                                      <p:to>
                                        <p:strVal val="visible"/>
                                      </p:to>
                                    </p:set>
                                    <p:animEffect transition="in" filter="fade">
                                      <p:cBhvr>
                                        <p:cTn id="11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5" grpId="1" animBg="1"/>
      <p:bldP spid="16" grpId="0" animBg="1"/>
      <p:bldP spid="16" grpId="1" animBg="1"/>
      <p:bldP spid="18" grpId="0" animBg="1"/>
      <p:bldP spid="18" grpId="1" animBg="1"/>
      <p:bldP spid="19" grpId="0" animBg="1"/>
      <p:bldP spid="19" grpId="1" animBg="1"/>
      <p:bldP spid="20" grpId="0" animBg="1"/>
      <p:bldP spid="20" grpId="1" animBg="1"/>
      <p:bldP spid="21" grpId="0" animBg="1"/>
      <p:bldP spid="21" grpId="1" animBg="1"/>
      <p:bldP spid="34" grpId="0" animBg="1"/>
      <p:bldP spid="34" grpId="1" animBg="1"/>
      <p:bldP spid="35" grpId="0" animBg="1"/>
      <p:bldP spid="35" grpId="1" animBg="1"/>
      <p:bldP spid="49" grpId="0" animBg="1"/>
      <p:bldP spid="50" grpId="0" animBg="1"/>
      <p:bldP spid="2" grpId="0" animBg="1"/>
      <p:bldP spid="2" grpId="1" animBg="1"/>
      <p:bldP spid="3" grpId="0" animBg="1"/>
      <p:bldP spid="3" grpId="1" animBg="1"/>
      <p:bldP spid="5" grpId="0" animBg="1"/>
      <p:bldP spid="5" grpId="1" animBg="1"/>
      <p:bldP spid="6" grpId="0" animBg="1"/>
      <p:bldP spid="6"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CE1C5BD-6669-2A17-9C1C-6C0697E5BFD3}"/>
              </a:ext>
            </a:extLst>
          </p:cNvPr>
          <p:cNvSpPr txBox="1"/>
          <p:nvPr/>
        </p:nvSpPr>
        <p:spPr>
          <a:xfrm>
            <a:off x="1797042" y="5403545"/>
            <a:ext cx="2965458" cy="954107"/>
          </a:xfrm>
          <a:prstGeom prst="rect">
            <a:avLst/>
          </a:prstGeom>
          <a:noFill/>
        </p:spPr>
        <p:txBody>
          <a:bodyPr wrap="square" rtlCol="0">
            <a:spAutoFit/>
          </a:bodyPr>
          <a:lstStyle/>
          <a:p>
            <a:r>
              <a:rPr lang="en-US" sz="2800" dirty="0">
                <a:solidFill>
                  <a:schemeClr val="accent5">
                    <a:lumMod val="50000"/>
                  </a:schemeClr>
                </a:solidFill>
                <a:latin typeface="+mj-lt"/>
              </a:rPr>
              <a:t>Regulatory Capital Ratios</a:t>
            </a:r>
            <a:endParaRPr lang="en-GB" sz="2800" dirty="0">
              <a:solidFill>
                <a:schemeClr val="accent5">
                  <a:lumMod val="50000"/>
                </a:schemeClr>
              </a:solidFill>
              <a:latin typeface="+mj-lt"/>
            </a:endParaRPr>
          </a:p>
        </p:txBody>
      </p:sp>
      <p:sp>
        <p:nvSpPr>
          <p:cNvPr id="14" name="TextBox 13">
            <a:extLst>
              <a:ext uri="{FF2B5EF4-FFF2-40B4-BE49-F238E27FC236}">
                <a16:creationId xmlns:a16="http://schemas.microsoft.com/office/drawing/2014/main" id="{46E68653-065D-FD4B-3BAD-4BE03CCBE401}"/>
              </a:ext>
            </a:extLst>
          </p:cNvPr>
          <p:cNvSpPr txBox="1"/>
          <p:nvPr/>
        </p:nvSpPr>
        <p:spPr>
          <a:xfrm>
            <a:off x="4919853" y="5525567"/>
            <a:ext cx="912286" cy="707886"/>
          </a:xfrm>
          <a:prstGeom prst="rect">
            <a:avLst/>
          </a:prstGeom>
          <a:noFill/>
          <a:ln>
            <a:noFill/>
          </a:ln>
        </p:spPr>
        <p:txBody>
          <a:bodyPr wrap="square" rtlCol="0">
            <a:spAutoFit/>
          </a:bodyPr>
          <a:lstStyle/>
          <a:p>
            <a:pPr algn="ctr"/>
            <a:r>
              <a:rPr lang="en-US" sz="4000" dirty="0">
                <a:solidFill>
                  <a:schemeClr val="accent5">
                    <a:lumMod val="50000"/>
                  </a:schemeClr>
                </a:solidFill>
                <a:latin typeface="+mj-lt"/>
              </a:rPr>
              <a:t>=</a:t>
            </a:r>
            <a:endParaRPr lang="en-GB" sz="4000" dirty="0">
              <a:solidFill>
                <a:schemeClr val="accent5">
                  <a:lumMod val="50000"/>
                </a:schemeClr>
              </a:solidFill>
              <a:latin typeface="+mj-lt"/>
            </a:endParaRPr>
          </a:p>
        </p:txBody>
      </p:sp>
      <p:cxnSp>
        <p:nvCxnSpPr>
          <p:cNvPr id="16" name="Straight Connector 15">
            <a:extLst>
              <a:ext uri="{FF2B5EF4-FFF2-40B4-BE49-F238E27FC236}">
                <a16:creationId xmlns:a16="http://schemas.microsoft.com/office/drawing/2014/main" id="{1F1CE0E3-30F9-2BC9-F286-9733786986D2}"/>
              </a:ext>
            </a:extLst>
          </p:cNvPr>
          <p:cNvCxnSpPr>
            <a:cxnSpLocks/>
          </p:cNvCxnSpPr>
          <p:nvPr/>
        </p:nvCxnSpPr>
        <p:spPr>
          <a:xfrm>
            <a:off x="6161614" y="5880598"/>
            <a:ext cx="4036486" cy="0"/>
          </a:xfrm>
          <a:prstGeom prst="line">
            <a:avLst/>
          </a:prstGeom>
          <a:ln w="762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EB13CF39-940A-AAB4-30BF-391E4B32F60B}"/>
              </a:ext>
            </a:extLst>
          </p:cNvPr>
          <p:cNvSpPr txBox="1"/>
          <p:nvPr/>
        </p:nvSpPr>
        <p:spPr>
          <a:xfrm>
            <a:off x="6161614" y="5215464"/>
            <a:ext cx="4036486" cy="523220"/>
          </a:xfrm>
          <a:prstGeom prst="rect">
            <a:avLst/>
          </a:prstGeom>
          <a:noFill/>
        </p:spPr>
        <p:txBody>
          <a:bodyPr wrap="square" rtlCol="0">
            <a:spAutoFit/>
          </a:bodyPr>
          <a:lstStyle/>
          <a:p>
            <a:pPr algn="ctr"/>
            <a:r>
              <a:rPr lang="en-US" sz="2800" dirty="0">
                <a:solidFill>
                  <a:schemeClr val="accent5">
                    <a:lumMod val="50000"/>
                  </a:schemeClr>
                </a:solidFill>
                <a:latin typeface="+mj-lt"/>
              </a:rPr>
              <a:t>Regulatory Capital </a:t>
            </a:r>
            <a:endParaRPr lang="en-GB" sz="2800" dirty="0">
              <a:solidFill>
                <a:schemeClr val="accent5">
                  <a:lumMod val="50000"/>
                </a:schemeClr>
              </a:solidFill>
              <a:latin typeface="+mj-lt"/>
            </a:endParaRPr>
          </a:p>
        </p:txBody>
      </p:sp>
      <p:sp>
        <p:nvSpPr>
          <p:cNvPr id="19" name="TextBox 18">
            <a:extLst>
              <a:ext uri="{FF2B5EF4-FFF2-40B4-BE49-F238E27FC236}">
                <a16:creationId xmlns:a16="http://schemas.microsoft.com/office/drawing/2014/main" id="{59EBE507-462B-B0E7-2238-5B068409A957}"/>
              </a:ext>
            </a:extLst>
          </p:cNvPr>
          <p:cNvSpPr txBox="1"/>
          <p:nvPr/>
        </p:nvSpPr>
        <p:spPr>
          <a:xfrm>
            <a:off x="6161614" y="6069901"/>
            <a:ext cx="4036486" cy="400110"/>
          </a:xfrm>
          <a:prstGeom prst="rect">
            <a:avLst/>
          </a:prstGeom>
          <a:noFill/>
        </p:spPr>
        <p:txBody>
          <a:bodyPr wrap="square" rtlCol="0">
            <a:spAutoFit/>
          </a:bodyPr>
          <a:lstStyle/>
          <a:p>
            <a:pPr algn="ctr"/>
            <a:r>
              <a:rPr lang="en-US" sz="2000" dirty="0">
                <a:solidFill>
                  <a:schemeClr val="accent5">
                    <a:lumMod val="50000"/>
                  </a:schemeClr>
                </a:solidFill>
                <a:latin typeface="+mj-lt"/>
              </a:rPr>
              <a:t>Risk Weighted Assets (RWA)</a:t>
            </a:r>
            <a:endParaRPr lang="en-GB" sz="2000" dirty="0">
              <a:solidFill>
                <a:schemeClr val="accent5">
                  <a:lumMod val="50000"/>
                </a:schemeClr>
              </a:solidFill>
              <a:latin typeface="+mj-lt"/>
            </a:endParaRPr>
          </a:p>
        </p:txBody>
      </p:sp>
      <p:graphicFrame>
        <p:nvGraphicFramePr>
          <p:cNvPr id="2" name="Table 1">
            <a:extLst>
              <a:ext uri="{FF2B5EF4-FFF2-40B4-BE49-F238E27FC236}">
                <a16:creationId xmlns:a16="http://schemas.microsoft.com/office/drawing/2014/main" id="{45DCE6E9-47C2-ECF5-7021-0F6AB2AC6EF1}"/>
              </a:ext>
            </a:extLst>
          </p:cNvPr>
          <p:cNvGraphicFramePr>
            <a:graphicFrameLocks noGrp="1"/>
          </p:cNvGraphicFramePr>
          <p:nvPr>
            <p:extLst>
              <p:ext uri="{D42A27DB-BD31-4B8C-83A1-F6EECF244321}">
                <p14:modId xmlns:p14="http://schemas.microsoft.com/office/powerpoint/2010/main" val="1200297206"/>
              </p:ext>
            </p:extLst>
          </p:nvPr>
        </p:nvGraphicFramePr>
        <p:xfrm>
          <a:off x="2334611" y="330138"/>
          <a:ext cx="7522777" cy="4632960"/>
        </p:xfrm>
        <a:graphic>
          <a:graphicData uri="http://schemas.openxmlformats.org/drawingml/2006/table">
            <a:tbl>
              <a:tblPr firstRow="1" bandRow="1">
                <a:tableStyleId>{9DCAF9ED-07DC-4A11-8D7F-57B35C25682E}</a:tableStyleId>
              </a:tblPr>
              <a:tblGrid>
                <a:gridCol w="2245671">
                  <a:extLst>
                    <a:ext uri="{9D8B030D-6E8A-4147-A177-3AD203B41FA5}">
                      <a16:colId xmlns:a16="http://schemas.microsoft.com/office/drawing/2014/main" val="3455393065"/>
                    </a:ext>
                  </a:extLst>
                </a:gridCol>
                <a:gridCol w="857506">
                  <a:extLst>
                    <a:ext uri="{9D8B030D-6E8A-4147-A177-3AD203B41FA5}">
                      <a16:colId xmlns:a16="http://schemas.microsoft.com/office/drawing/2014/main" val="858633476"/>
                    </a:ext>
                  </a:extLst>
                </a:gridCol>
                <a:gridCol w="1595120">
                  <a:extLst>
                    <a:ext uri="{9D8B030D-6E8A-4147-A177-3AD203B41FA5}">
                      <a16:colId xmlns:a16="http://schemas.microsoft.com/office/drawing/2014/main" val="3696159211"/>
                    </a:ext>
                  </a:extLst>
                </a:gridCol>
                <a:gridCol w="1168400">
                  <a:extLst>
                    <a:ext uri="{9D8B030D-6E8A-4147-A177-3AD203B41FA5}">
                      <a16:colId xmlns:a16="http://schemas.microsoft.com/office/drawing/2014/main" val="2219182750"/>
                    </a:ext>
                  </a:extLst>
                </a:gridCol>
                <a:gridCol w="1656080">
                  <a:extLst>
                    <a:ext uri="{9D8B030D-6E8A-4147-A177-3AD203B41FA5}">
                      <a16:colId xmlns:a16="http://schemas.microsoft.com/office/drawing/2014/main" val="2575450962"/>
                    </a:ext>
                  </a:extLst>
                </a:gridCol>
              </a:tblGrid>
              <a:tr h="300803">
                <a:tc gridSpan="2">
                  <a:txBody>
                    <a:bodyPr/>
                    <a:lstStyle/>
                    <a:p>
                      <a:r>
                        <a:rPr lang="en-US" sz="1600" dirty="0">
                          <a:solidFill>
                            <a:schemeClr val="tx1"/>
                          </a:solidFill>
                          <a:latin typeface="Poppins" panose="00000500000000000000" pitchFamily="2" charset="0"/>
                        </a:rPr>
                        <a:t>Assets</a:t>
                      </a:r>
                      <a:endParaRPr lang="en-GB" sz="1600"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hMerge="1">
                  <a:txBody>
                    <a:bodyPr/>
                    <a:lstStyle/>
                    <a:p>
                      <a:endParaRPr lang="en-GB"/>
                    </a:p>
                  </a:txBody>
                  <a:tcPr/>
                </a:tc>
                <a:tc>
                  <a:txBody>
                    <a:bodyPr/>
                    <a:lstStyle/>
                    <a:p>
                      <a:r>
                        <a:rPr lang="en-US" sz="1600" dirty="0">
                          <a:solidFill>
                            <a:schemeClr val="tx1"/>
                          </a:solidFill>
                          <a:latin typeface="Poppins" panose="00000500000000000000" pitchFamily="2" charset="0"/>
                        </a:rPr>
                        <a:t>Weighting</a:t>
                      </a:r>
                      <a:endParaRPr lang="en-GB" sz="1600"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US" sz="1600" dirty="0">
                          <a:solidFill>
                            <a:schemeClr val="tx1"/>
                          </a:solidFill>
                          <a:latin typeface="Poppins" panose="00000500000000000000" pitchFamily="2" charset="0"/>
                        </a:rPr>
                        <a:t>RWA</a:t>
                      </a:r>
                      <a:endParaRPr lang="en-GB" sz="1600"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800"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673738695"/>
                  </a:ext>
                </a:extLst>
              </a:tr>
              <a:tr h="290301">
                <a:tc>
                  <a:txBody>
                    <a:bodyPr/>
                    <a:lstStyle/>
                    <a:p>
                      <a:r>
                        <a:rPr lang="en-US" dirty="0">
                          <a:solidFill>
                            <a:schemeClr val="tx1"/>
                          </a:solidFill>
                          <a:latin typeface="Poppins" panose="00000500000000000000" pitchFamily="2" charset="0"/>
                        </a:rPr>
                        <a:t>Cash</a:t>
                      </a:r>
                      <a:endParaRPr lang="en-GB"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US" baseline="0" dirty="0">
                          <a:solidFill>
                            <a:srgbClr val="4000C0"/>
                          </a:solidFill>
                          <a:latin typeface="Poppins" panose="00000500000000000000" pitchFamily="2" charset="0"/>
                        </a:rPr>
                        <a:t>40.0</a:t>
                      </a:r>
                      <a:endParaRPr lang="en-GB" baseline="0" dirty="0">
                        <a:solidFill>
                          <a:srgbClr val="4000C0"/>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baseline="0" dirty="0">
                          <a:solidFill>
                            <a:srgbClr val="4000C0"/>
                          </a:solidFill>
                          <a:latin typeface="Poppins" panose="00000500000000000000" pitchFamily="2" charset="0"/>
                        </a:rPr>
                        <a:t>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dirty="0">
                          <a:solidFill>
                            <a:schemeClr val="tx1"/>
                          </a:solidFill>
                          <a:latin typeface="Poppins" panose="00000500000000000000" pitchFamily="2" charset="0"/>
                        </a:rPr>
                        <a:t>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dirty="0">
                          <a:solidFill>
                            <a:schemeClr val="tx1"/>
                          </a:solidFill>
                          <a:latin typeface="Poppins" panose="00000500000000000000" pitchFamily="2" charset="0"/>
                        </a:rPr>
                        <a:t>= 40.0 x 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631136700"/>
                  </a:ext>
                </a:extLst>
              </a:tr>
              <a:tr h="290301">
                <a:tc>
                  <a:txBody>
                    <a:bodyPr/>
                    <a:lstStyle/>
                    <a:p>
                      <a:r>
                        <a:rPr lang="en-US" dirty="0">
                          <a:solidFill>
                            <a:schemeClr val="tx1"/>
                          </a:solidFill>
                          <a:latin typeface="Poppins" panose="00000500000000000000" pitchFamily="2" charset="0"/>
                        </a:rPr>
                        <a:t>Government Bonds</a:t>
                      </a:r>
                      <a:endParaRPr lang="en-GB"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US" baseline="0" dirty="0">
                          <a:solidFill>
                            <a:srgbClr val="4000C0"/>
                          </a:solidFill>
                          <a:latin typeface="Poppins" panose="00000500000000000000" pitchFamily="2" charset="0"/>
                        </a:rPr>
                        <a:t>100.0</a:t>
                      </a:r>
                      <a:endParaRPr lang="en-GB" baseline="0" dirty="0">
                        <a:solidFill>
                          <a:srgbClr val="4000C0"/>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baseline="0" dirty="0">
                          <a:solidFill>
                            <a:srgbClr val="4000C0"/>
                          </a:solidFill>
                          <a:latin typeface="Poppins" panose="00000500000000000000" pitchFamily="2" charset="0"/>
                        </a:rPr>
                        <a:t>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dirty="0">
                          <a:solidFill>
                            <a:schemeClr val="tx1"/>
                          </a:solidFill>
                          <a:latin typeface="Poppins" panose="00000500000000000000" pitchFamily="2" charset="0"/>
                        </a:rPr>
                        <a:t>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dirty="0">
                          <a:solidFill>
                            <a:schemeClr val="tx1"/>
                          </a:solidFill>
                          <a:latin typeface="Poppins" panose="00000500000000000000" pitchFamily="2" charset="0"/>
                        </a:rPr>
                        <a:t>= 100.0 x 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009404465"/>
                  </a:ext>
                </a:extLst>
              </a:tr>
              <a:tr h="290301">
                <a:tc>
                  <a:txBody>
                    <a:bodyPr/>
                    <a:lstStyle/>
                    <a:p>
                      <a:r>
                        <a:rPr lang="en-US" dirty="0">
                          <a:solidFill>
                            <a:schemeClr val="tx1"/>
                          </a:solidFill>
                          <a:latin typeface="Poppins" panose="00000500000000000000" pitchFamily="2" charset="0"/>
                        </a:rPr>
                        <a:t>Corporate Bonds</a:t>
                      </a:r>
                      <a:endParaRPr lang="en-GB"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US" baseline="0" dirty="0">
                          <a:solidFill>
                            <a:srgbClr val="4000C0"/>
                          </a:solidFill>
                          <a:latin typeface="Poppins" panose="00000500000000000000" pitchFamily="2" charset="0"/>
                        </a:rPr>
                        <a:t>200.0</a:t>
                      </a:r>
                      <a:endParaRPr lang="en-GB" baseline="0" dirty="0">
                        <a:solidFill>
                          <a:srgbClr val="4000C0"/>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baseline="0" dirty="0">
                          <a:solidFill>
                            <a:srgbClr val="4000C0"/>
                          </a:solidFill>
                          <a:latin typeface="Poppins" panose="00000500000000000000" pitchFamily="2" charset="0"/>
                        </a:rPr>
                        <a:t>100.0%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dirty="0">
                          <a:solidFill>
                            <a:schemeClr val="tx1"/>
                          </a:solidFill>
                          <a:latin typeface="Poppins" panose="00000500000000000000" pitchFamily="2" charset="0"/>
                        </a:rPr>
                        <a:t>200.0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dirty="0">
                          <a:solidFill>
                            <a:schemeClr val="tx1"/>
                          </a:solidFill>
                          <a:latin typeface="Poppins" panose="00000500000000000000" pitchFamily="2" charset="0"/>
                        </a:rPr>
                        <a:t>= 200.0 x 100.0%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379641694"/>
                  </a:ext>
                </a:extLst>
              </a:tr>
              <a:tr h="290301">
                <a:tc>
                  <a:txBody>
                    <a:bodyPr/>
                    <a:lstStyle/>
                    <a:p>
                      <a:r>
                        <a:rPr lang="en-US" dirty="0">
                          <a:solidFill>
                            <a:schemeClr val="tx1"/>
                          </a:solidFill>
                          <a:latin typeface="Poppins" panose="00000500000000000000" pitchFamily="2" charset="0"/>
                        </a:rPr>
                        <a:t>Mortgages</a:t>
                      </a:r>
                      <a:endParaRPr lang="en-GB"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US" baseline="0" dirty="0">
                          <a:solidFill>
                            <a:srgbClr val="4000C0"/>
                          </a:solidFill>
                          <a:latin typeface="Poppins" panose="00000500000000000000" pitchFamily="2" charset="0"/>
                        </a:rPr>
                        <a:t>100.0</a:t>
                      </a:r>
                      <a:endParaRPr lang="en-GB" baseline="0" dirty="0">
                        <a:solidFill>
                          <a:srgbClr val="4000C0"/>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baseline="0" dirty="0">
                          <a:solidFill>
                            <a:srgbClr val="4000C0"/>
                          </a:solidFill>
                          <a:latin typeface="Poppins" panose="00000500000000000000" pitchFamily="2" charset="0"/>
                        </a:rPr>
                        <a:t>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dirty="0">
                          <a:solidFill>
                            <a:schemeClr val="tx1"/>
                          </a:solidFill>
                          <a:latin typeface="Poppins" panose="00000500000000000000" pitchFamily="2" charset="0"/>
                        </a:rPr>
                        <a:t>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dirty="0">
                          <a:solidFill>
                            <a:schemeClr val="tx1"/>
                          </a:solidFill>
                          <a:latin typeface="Poppins" panose="00000500000000000000" pitchFamily="2" charset="0"/>
                        </a:rPr>
                        <a:t>= 100.0 x 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535489278"/>
                  </a:ext>
                </a:extLst>
              </a:tr>
              <a:tr h="290301">
                <a:tc>
                  <a:txBody>
                    <a:bodyPr/>
                    <a:lstStyle/>
                    <a:p>
                      <a:pPr marR="0" algn="l" rtl="0">
                        <a:lnSpc>
                          <a:spcPct val="100000"/>
                        </a:lnSpc>
                        <a:spcBef>
                          <a:spcPts val="0"/>
                        </a:spcBef>
                        <a:spcAft>
                          <a:spcPts val="0"/>
                        </a:spcAft>
                        <a:buClr>
                          <a:srgbClr val="000000"/>
                        </a:buClr>
                        <a:buFont typeface="Arial"/>
                      </a:pPr>
                      <a:r>
                        <a:rPr lang="en-US" sz="1400" b="0" i="0" u="none" strike="noStrike" cap="none" dirty="0">
                          <a:solidFill>
                            <a:schemeClr val="tx1"/>
                          </a:solidFill>
                          <a:latin typeface="Poppins" panose="00000500000000000000" pitchFamily="2" charset="0"/>
                          <a:ea typeface="+mn-ea"/>
                          <a:cs typeface="+mn-cs"/>
                          <a:sym typeface="Arial"/>
                        </a:rPr>
                        <a:t>Total</a:t>
                      </a:r>
                      <a:endParaRPr lang="en-GB" sz="1400" b="0"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r>
                        <a:rPr lang="en-US" sz="1400" b="0" i="0" u="none" strike="noStrike" cap="none" dirty="0">
                          <a:solidFill>
                            <a:schemeClr val="tx1"/>
                          </a:solidFill>
                          <a:latin typeface="Poppins" panose="00000500000000000000" pitchFamily="2" charset="0"/>
                          <a:ea typeface="+mn-ea"/>
                          <a:cs typeface="+mn-cs"/>
                          <a:sym typeface="Arial"/>
                        </a:rPr>
                        <a:t>440</a:t>
                      </a:r>
                      <a:endParaRPr lang="en-GB" sz="1400" b="0"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b="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b="0" dirty="0">
                          <a:solidFill>
                            <a:schemeClr val="tx1"/>
                          </a:solidFill>
                          <a:latin typeface="Poppins" panose="00000500000000000000" pitchFamily="2" charset="0"/>
                        </a:rPr>
                        <a:t>250.0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791315065"/>
                  </a:ext>
                </a:extLst>
              </a:tr>
              <a:tr h="290301">
                <a:tc>
                  <a:txBody>
                    <a:bodyPr/>
                    <a:lstStyle/>
                    <a:p>
                      <a:pPr marR="0" algn="l" rtl="0">
                        <a:lnSpc>
                          <a:spcPct val="100000"/>
                        </a:lnSpc>
                        <a:spcBef>
                          <a:spcPts val="0"/>
                        </a:spcBef>
                        <a:spcAft>
                          <a:spcPts val="0"/>
                        </a:spcAft>
                        <a:buClr>
                          <a:srgbClr val="000000"/>
                        </a:buClr>
                        <a:buFont typeface="Arial"/>
                      </a:pPr>
                      <a:endParaRPr lang="en-GB" sz="1400" b="1" i="0" u="none" strike="noStrike" cap="none" dirty="0">
                        <a:solidFill>
                          <a:schemeClr val="accent2">
                            <a:lumMod val="50000"/>
                          </a:schemeClr>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accent2">
                            <a:lumMod val="50000"/>
                          </a:schemeClr>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14416960"/>
                  </a:ext>
                </a:extLst>
              </a:tr>
              <a:tr h="29030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Shareholders equity</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dirty="0">
                          <a:solidFill>
                            <a:srgbClr val="4000C0"/>
                          </a:solidFill>
                          <a:latin typeface="Poppins" panose="00000500000000000000" pitchFamily="2" charset="0"/>
                        </a:rPr>
                        <a:t>30.0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37509761"/>
                  </a:ext>
                </a:extLst>
              </a:tr>
              <a:tr h="29030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Goodwill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dirty="0">
                          <a:solidFill>
                            <a:srgbClr val="4000C0"/>
                          </a:solidFill>
                          <a:latin typeface="Poppins" panose="00000500000000000000" pitchFamily="2" charset="0"/>
                        </a:rPr>
                        <a:t>10.0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850874345"/>
                  </a:ext>
                </a:extLst>
              </a:tr>
              <a:tr h="29030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Tier 1 Capital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dirty="0">
                          <a:solidFill>
                            <a:schemeClr val="tx1"/>
                          </a:solidFill>
                          <a:latin typeface="Poppins" panose="00000500000000000000" pitchFamily="2" charset="0"/>
                        </a:rPr>
                        <a:t>20.0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911167030"/>
                  </a:ext>
                </a:extLst>
              </a:tr>
              <a:tr h="29030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Tier 2 Capital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baseline="0" dirty="0">
                          <a:solidFill>
                            <a:srgbClr val="4000C0"/>
                          </a:solidFill>
                          <a:latin typeface="Poppins" panose="00000500000000000000" pitchFamily="2" charset="0"/>
                        </a:rPr>
                        <a:t>30.0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133329010"/>
                  </a:ext>
                </a:extLst>
              </a:tr>
              <a:tr h="29030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Total Capital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dirty="0">
                          <a:solidFill>
                            <a:schemeClr val="tx1"/>
                          </a:solidFill>
                          <a:latin typeface="Poppins" panose="00000500000000000000" pitchFamily="2" charset="0"/>
                        </a:rPr>
                        <a:t>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515328484"/>
                  </a:ext>
                </a:extLst>
              </a:tr>
              <a:tr h="290301">
                <a:tc>
                  <a:txBody>
                    <a:bodyPr/>
                    <a:lstStyle/>
                    <a:p>
                      <a:pPr marR="0" algn="l" rtl="0">
                        <a:lnSpc>
                          <a:spcPct val="100000"/>
                        </a:lnSpc>
                        <a:spcBef>
                          <a:spcPts val="0"/>
                        </a:spcBef>
                        <a:spcAft>
                          <a:spcPts val="0"/>
                        </a:spcAft>
                        <a:buClr>
                          <a:srgbClr val="000000"/>
                        </a:buClr>
                        <a:buFont typeface="Arial"/>
                      </a:pPr>
                      <a:endParaRPr lang="en-GB" sz="1400" b="0"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009008908"/>
                  </a:ext>
                </a:extLst>
              </a:tr>
              <a:tr h="290301">
                <a:tc gridSpan="3">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Tier 1 Capital / Risk Weighted Assets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hMerge="1">
                  <a:txBody>
                    <a:bodyPr/>
                    <a:lstStyle/>
                    <a:p>
                      <a:pPr marR="0" algn="r" rtl="0">
                        <a:lnSpc>
                          <a:spcPct val="100000"/>
                        </a:lnSpc>
                        <a:spcBef>
                          <a:spcPts val="0"/>
                        </a:spcBef>
                        <a:spcAft>
                          <a:spcPts val="0"/>
                        </a:spcAft>
                        <a:buClr>
                          <a:srgbClr val="000000"/>
                        </a:buClr>
                        <a:buFont typeface="Arial"/>
                      </a:pPr>
                      <a:endParaRPr lang="en-GB" sz="1400" b="1" i="0" u="none" strike="noStrike" cap="none">
                        <a:solidFill>
                          <a:schemeClr val="accent2">
                            <a:lumMod val="50000"/>
                          </a:schemeClr>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10000"/>
                        <a:lumOff val="90000"/>
                      </a:schemeClr>
                    </a:solidFill>
                  </a:tcPr>
                </a:tc>
                <a:tc hMerge="1">
                  <a:txBody>
                    <a:bodyPr/>
                    <a:lstStyle/>
                    <a:p>
                      <a:pPr algn="r"/>
                      <a:endParaRPr lang="en-GB" sz="140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10000"/>
                        <a:lumOff val="90000"/>
                      </a:schemeClr>
                    </a:solidFill>
                  </a:tcPr>
                </a:tc>
                <a:tc>
                  <a:txBody>
                    <a:bodyPr/>
                    <a:lstStyle/>
                    <a:p>
                      <a:pPr algn="r"/>
                      <a:r>
                        <a:rPr lang="en-GB" sz="1400" dirty="0">
                          <a:solidFill>
                            <a:schemeClr val="tx1"/>
                          </a:solidFill>
                          <a:latin typeface="Poppins" panose="00000500000000000000" pitchFamily="2" charset="0"/>
                        </a:rPr>
                        <a:t>8.0%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sz="1400" dirty="0">
                          <a:solidFill>
                            <a:schemeClr val="tx1"/>
                          </a:solidFill>
                          <a:latin typeface="Poppins" panose="00000500000000000000" pitchFamily="2" charset="0"/>
                        </a:rPr>
                        <a:t>= 20.0 / 250.0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559235040"/>
                  </a:ext>
                </a:extLst>
              </a:tr>
              <a:tr h="290301">
                <a:tc gridSpan="3">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Total Capital / Risk Weighted Assets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hMerge="1">
                  <a:txBody>
                    <a:bodyPr/>
                    <a:lstStyle/>
                    <a:p>
                      <a:pPr marR="0" algn="r" rtl="0">
                        <a:lnSpc>
                          <a:spcPct val="100000"/>
                        </a:lnSpc>
                        <a:spcBef>
                          <a:spcPts val="0"/>
                        </a:spcBef>
                        <a:spcAft>
                          <a:spcPts val="0"/>
                        </a:spcAft>
                        <a:buClr>
                          <a:srgbClr val="000000"/>
                        </a:buClr>
                        <a:buFont typeface="Arial"/>
                      </a:pPr>
                      <a:endParaRPr lang="en-GB" sz="1400" b="1" i="0" u="none" strike="noStrike" cap="none">
                        <a:solidFill>
                          <a:schemeClr val="accent2">
                            <a:lumMod val="50000"/>
                          </a:schemeClr>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10000"/>
                        <a:lumOff val="90000"/>
                      </a:schemeClr>
                    </a:solidFill>
                  </a:tcPr>
                </a:tc>
                <a:tc hMerge="1">
                  <a:txBody>
                    <a:bodyPr/>
                    <a:lstStyle/>
                    <a:p>
                      <a:pPr algn="r"/>
                      <a:endParaRPr lang="en-GB" sz="140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10000"/>
                        <a:lumOff val="90000"/>
                      </a:schemeClr>
                    </a:solidFill>
                  </a:tcPr>
                </a:tc>
                <a:tc>
                  <a:txBody>
                    <a:bodyPr/>
                    <a:lstStyle/>
                    <a:p>
                      <a:pPr algn="r"/>
                      <a:r>
                        <a:rPr lang="en-GB" sz="1400" dirty="0">
                          <a:solidFill>
                            <a:schemeClr val="tx1"/>
                          </a:solidFill>
                          <a:latin typeface="Poppins" panose="00000500000000000000" pitchFamily="2" charset="0"/>
                        </a:rPr>
                        <a:t>20.0%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sz="1400" dirty="0">
                          <a:solidFill>
                            <a:schemeClr val="tx1"/>
                          </a:solidFill>
                          <a:latin typeface="Poppins" panose="00000500000000000000" pitchFamily="2" charset="0"/>
                        </a:rPr>
                        <a:t>= 50.0 / 250.0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194922480"/>
                  </a:ext>
                </a:extLst>
              </a:tr>
            </a:tbl>
          </a:graphicData>
        </a:graphic>
      </p:graphicFrame>
      <p:sp>
        <p:nvSpPr>
          <p:cNvPr id="3" name="TextBox 2">
            <a:extLst>
              <a:ext uri="{FF2B5EF4-FFF2-40B4-BE49-F238E27FC236}">
                <a16:creationId xmlns:a16="http://schemas.microsoft.com/office/drawing/2014/main" id="{08A69F17-6C35-6080-150C-BED926D8AC21}"/>
              </a:ext>
            </a:extLst>
          </p:cNvPr>
          <p:cNvSpPr txBox="1"/>
          <p:nvPr/>
        </p:nvSpPr>
        <p:spPr>
          <a:xfrm>
            <a:off x="3363378" y="-848972"/>
            <a:ext cx="5465243" cy="523220"/>
          </a:xfrm>
          <a:prstGeom prst="rect">
            <a:avLst/>
          </a:prstGeom>
          <a:noFill/>
        </p:spPr>
        <p:txBody>
          <a:bodyPr wrap="square" rtlCol="0">
            <a:spAutoFit/>
          </a:bodyPr>
          <a:lstStyle/>
          <a:p>
            <a:pPr algn="ctr"/>
            <a:r>
              <a:rPr lang="en-US" sz="2800" dirty="0">
                <a:solidFill>
                  <a:schemeClr val="tx1"/>
                </a:solidFill>
                <a:latin typeface="+mj-lt"/>
              </a:rPr>
              <a:t>Basel I Risk Weightings</a:t>
            </a:r>
            <a:endParaRPr lang="en-GB" sz="2800" dirty="0">
              <a:solidFill>
                <a:schemeClr val="tx1"/>
              </a:solidFill>
              <a:latin typeface="+mj-lt"/>
            </a:endParaRPr>
          </a:p>
        </p:txBody>
      </p:sp>
    </p:spTree>
    <p:extLst>
      <p:ext uri="{BB962C8B-B14F-4D97-AF65-F5344CB8AC3E}">
        <p14:creationId xmlns:p14="http://schemas.microsoft.com/office/powerpoint/2010/main" val="33102498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par>
                          <p:cTn id="17" fill="hold">
                            <p:stCondLst>
                              <p:cond delay="1500"/>
                            </p:stCondLst>
                            <p:childTnLst>
                              <p:par>
                                <p:cTn id="18" presetID="2" presetClass="entr" presetSubtype="2" decel="10000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1+#ppt_w/2"/>
                                          </p:val>
                                        </p:tav>
                                        <p:tav tm="100000">
                                          <p:val>
                                            <p:strVal val="#ppt_x"/>
                                          </p:val>
                                        </p:tav>
                                      </p:tavLst>
                                    </p:anim>
                                    <p:anim calcmode="lin" valueType="num">
                                      <p:cBhvr additive="base">
                                        <p:cTn id="21" dur="5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decel="10000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1+#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1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2B8281-8A54-BE20-CBE8-89466963A766}"/>
              </a:ext>
            </a:extLst>
          </p:cNvPr>
          <p:cNvSpPr/>
          <p:nvPr/>
        </p:nvSpPr>
        <p:spPr>
          <a:xfrm>
            <a:off x="0" y="5171440"/>
            <a:ext cx="12191999" cy="1686560"/>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5">
                  <a:lumMod val="20000"/>
                  <a:lumOff val="80000"/>
                </a:schemeClr>
              </a:solidFill>
              <a:latin typeface="Poppins" panose="00000500000000000000" pitchFamily="2" charset="0"/>
            </a:endParaRPr>
          </a:p>
        </p:txBody>
      </p:sp>
      <p:sp>
        <p:nvSpPr>
          <p:cNvPr id="3" name="TextBox 2">
            <a:extLst>
              <a:ext uri="{FF2B5EF4-FFF2-40B4-BE49-F238E27FC236}">
                <a16:creationId xmlns:a16="http://schemas.microsoft.com/office/drawing/2014/main" id="{C7890FEA-EB60-B41F-F0DE-142D6740F775}"/>
              </a:ext>
            </a:extLst>
          </p:cNvPr>
          <p:cNvSpPr txBox="1"/>
          <p:nvPr/>
        </p:nvSpPr>
        <p:spPr>
          <a:xfrm>
            <a:off x="8292546" y="5459011"/>
            <a:ext cx="2743444" cy="523220"/>
          </a:xfrm>
          <a:prstGeom prst="rect">
            <a:avLst/>
          </a:prstGeom>
          <a:noFill/>
        </p:spPr>
        <p:txBody>
          <a:bodyPr wrap="square" rtlCol="0">
            <a:spAutoFit/>
          </a:bodyPr>
          <a:lstStyle/>
          <a:p>
            <a:pPr algn="ctr"/>
            <a:r>
              <a:rPr lang="en-US" sz="2800" dirty="0">
                <a:solidFill>
                  <a:schemeClr val="accent5">
                    <a:lumMod val="50000"/>
                  </a:schemeClr>
                </a:solidFill>
                <a:latin typeface="+mj-lt"/>
              </a:rPr>
              <a:t>Tier 1 Capital</a:t>
            </a:r>
            <a:endParaRPr lang="en-GB" sz="2800" dirty="0">
              <a:solidFill>
                <a:schemeClr val="accent5">
                  <a:lumMod val="50000"/>
                </a:schemeClr>
              </a:solidFill>
              <a:latin typeface="+mj-lt"/>
            </a:endParaRPr>
          </a:p>
        </p:txBody>
      </p:sp>
      <p:sp>
        <p:nvSpPr>
          <p:cNvPr id="4" name="TextBox 3">
            <a:extLst>
              <a:ext uri="{FF2B5EF4-FFF2-40B4-BE49-F238E27FC236}">
                <a16:creationId xmlns:a16="http://schemas.microsoft.com/office/drawing/2014/main" id="{5A316519-EA4E-08EC-CA71-8C9ABBCE796D}"/>
              </a:ext>
            </a:extLst>
          </p:cNvPr>
          <p:cNvSpPr txBox="1"/>
          <p:nvPr/>
        </p:nvSpPr>
        <p:spPr>
          <a:xfrm>
            <a:off x="902991" y="5459011"/>
            <a:ext cx="4684742" cy="523220"/>
          </a:xfrm>
          <a:prstGeom prst="rect">
            <a:avLst/>
          </a:prstGeom>
          <a:noFill/>
        </p:spPr>
        <p:txBody>
          <a:bodyPr wrap="square" rtlCol="0">
            <a:spAutoFit/>
          </a:bodyPr>
          <a:lstStyle/>
          <a:p>
            <a:pPr algn="ctr"/>
            <a:r>
              <a:rPr lang="en-US" sz="2800" dirty="0">
                <a:solidFill>
                  <a:schemeClr val="accent5">
                    <a:lumMod val="50000"/>
                  </a:schemeClr>
                </a:solidFill>
                <a:latin typeface="+mj-lt"/>
              </a:rPr>
              <a:t>Shareholders’ equity</a:t>
            </a:r>
            <a:endParaRPr lang="en-GB" sz="2800" dirty="0">
              <a:solidFill>
                <a:schemeClr val="accent5">
                  <a:lumMod val="50000"/>
                </a:schemeClr>
              </a:solidFill>
              <a:latin typeface="+mj-lt"/>
            </a:endParaRPr>
          </a:p>
        </p:txBody>
      </p:sp>
      <p:sp>
        <p:nvSpPr>
          <p:cNvPr id="8" name="TextBox 7">
            <a:extLst>
              <a:ext uri="{FF2B5EF4-FFF2-40B4-BE49-F238E27FC236}">
                <a16:creationId xmlns:a16="http://schemas.microsoft.com/office/drawing/2014/main" id="{6F2F9F3C-51E3-81D1-320E-D70D453E4FC4}"/>
              </a:ext>
            </a:extLst>
          </p:cNvPr>
          <p:cNvSpPr txBox="1"/>
          <p:nvPr/>
        </p:nvSpPr>
        <p:spPr>
          <a:xfrm>
            <a:off x="5291984" y="5459011"/>
            <a:ext cx="572079" cy="523220"/>
          </a:xfrm>
          <a:prstGeom prst="rect">
            <a:avLst/>
          </a:prstGeom>
          <a:noFill/>
        </p:spPr>
        <p:txBody>
          <a:bodyPr wrap="square" rtlCol="0">
            <a:spAutoFit/>
          </a:bodyPr>
          <a:lstStyle/>
          <a:p>
            <a:pPr algn="ctr"/>
            <a:r>
              <a:rPr lang="en-US" sz="2800" dirty="0">
                <a:solidFill>
                  <a:schemeClr val="accent5">
                    <a:lumMod val="50000"/>
                  </a:schemeClr>
                </a:solidFill>
                <a:latin typeface="+mj-lt"/>
              </a:rPr>
              <a:t>-</a:t>
            </a:r>
            <a:endParaRPr lang="en-GB" sz="2800" dirty="0">
              <a:solidFill>
                <a:schemeClr val="accent5">
                  <a:lumMod val="50000"/>
                </a:schemeClr>
              </a:solidFill>
              <a:latin typeface="+mj-lt"/>
            </a:endParaRPr>
          </a:p>
        </p:txBody>
      </p:sp>
      <p:sp>
        <p:nvSpPr>
          <p:cNvPr id="10" name="TextBox 9">
            <a:extLst>
              <a:ext uri="{FF2B5EF4-FFF2-40B4-BE49-F238E27FC236}">
                <a16:creationId xmlns:a16="http://schemas.microsoft.com/office/drawing/2014/main" id="{7EE4C0D7-FFBE-35C3-EE98-BD125C27D8E1}"/>
              </a:ext>
            </a:extLst>
          </p:cNvPr>
          <p:cNvSpPr txBox="1"/>
          <p:nvPr/>
        </p:nvSpPr>
        <p:spPr>
          <a:xfrm>
            <a:off x="5671320" y="5459011"/>
            <a:ext cx="2111536" cy="523220"/>
          </a:xfrm>
          <a:prstGeom prst="rect">
            <a:avLst/>
          </a:prstGeom>
          <a:noFill/>
        </p:spPr>
        <p:txBody>
          <a:bodyPr wrap="square" rtlCol="0">
            <a:spAutoFit/>
          </a:bodyPr>
          <a:lstStyle/>
          <a:p>
            <a:pPr algn="ctr"/>
            <a:r>
              <a:rPr lang="en-US" sz="2800" dirty="0">
                <a:solidFill>
                  <a:schemeClr val="accent5">
                    <a:lumMod val="50000"/>
                  </a:schemeClr>
                </a:solidFill>
                <a:latin typeface="+mj-lt"/>
              </a:rPr>
              <a:t>Goodwill</a:t>
            </a:r>
            <a:endParaRPr lang="en-GB" sz="2800" dirty="0">
              <a:solidFill>
                <a:schemeClr val="accent5">
                  <a:lumMod val="50000"/>
                </a:schemeClr>
              </a:solidFill>
              <a:latin typeface="+mj-lt"/>
            </a:endParaRPr>
          </a:p>
        </p:txBody>
      </p:sp>
      <p:sp>
        <p:nvSpPr>
          <p:cNvPr id="15" name="TextBox 14">
            <a:extLst>
              <a:ext uri="{FF2B5EF4-FFF2-40B4-BE49-F238E27FC236}">
                <a16:creationId xmlns:a16="http://schemas.microsoft.com/office/drawing/2014/main" id="{F06A7792-19B8-2E3D-BF0F-666705D006AF}"/>
              </a:ext>
            </a:extLst>
          </p:cNvPr>
          <p:cNvSpPr txBox="1"/>
          <p:nvPr/>
        </p:nvSpPr>
        <p:spPr>
          <a:xfrm>
            <a:off x="7497961" y="5459011"/>
            <a:ext cx="975454" cy="523220"/>
          </a:xfrm>
          <a:prstGeom prst="rect">
            <a:avLst/>
          </a:prstGeom>
          <a:noFill/>
        </p:spPr>
        <p:txBody>
          <a:bodyPr wrap="square" rtlCol="0">
            <a:spAutoFit/>
          </a:bodyPr>
          <a:lstStyle/>
          <a:p>
            <a:pPr algn="ctr"/>
            <a:r>
              <a:rPr lang="en-US" sz="2800" dirty="0">
                <a:solidFill>
                  <a:schemeClr val="accent5">
                    <a:lumMod val="50000"/>
                  </a:schemeClr>
                </a:solidFill>
                <a:latin typeface="+mj-lt"/>
              </a:rPr>
              <a:t>=</a:t>
            </a:r>
            <a:endParaRPr lang="en-GB" sz="2800" dirty="0">
              <a:solidFill>
                <a:schemeClr val="accent5">
                  <a:lumMod val="50000"/>
                </a:schemeClr>
              </a:solidFill>
              <a:latin typeface="+mj-lt"/>
            </a:endParaRPr>
          </a:p>
        </p:txBody>
      </p:sp>
      <p:sp>
        <p:nvSpPr>
          <p:cNvPr id="20" name="TextBox 19">
            <a:extLst>
              <a:ext uri="{FF2B5EF4-FFF2-40B4-BE49-F238E27FC236}">
                <a16:creationId xmlns:a16="http://schemas.microsoft.com/office/drawing/2014/main" id="{43B0178F-5F57-1B88-A1FC-7D7F4735A7D3}"/>
              </a:ext>
            </a:extLst>
          </p:cNvPr>
          <p:cNvSpPr txBox="1"/>
          <p:nvPr/>
        </p:nvSpPr>
        <p:spPr>
          <a:xfrm>
            <a:off x="9102164" y="5950099"/>
            <a:ext cx="1124208" cy="578882"/>
          </a:xfrm>
          <a:prstGeom prst="round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800" dirty="0">
                <a:solidFill>
                  <a:schemeClr val="accent5">
                    <a:lumMod val="50000"/>
                  </a:schemeClr>
                </a:solidFill>
                <a:latin typeface="+mj-lt"/>
              </a:rPr>
              <a:t>20.0</a:t>
            </a:r>
            <a:endParaRPr lang="en-GB" sz="2800" dirty="0">
              <a:solidFill>
                <a:schemeClr val="accent5">
                  <a:lumMod val="50000"/>
                </a:schemeClr>
              </a:solidFill>
              <a:latin typeface="+mj-lt"/>
            </a:endParaRPr>
          </a:p>
        </p:txBody>
      </p:sp>
      <p:sp>
        <p:nvSpPr>
          <p:cNvPr id="21" name="TextBox 20">
            <a:extLst>
              <a:ext uri="{FF2B5EF4-FFF2-40B4-BE49-F238E27FC236}">
                <a16:creationId xmlns:a16="http://schemas.microsoft.com/office/drawing/2014/main" id="{51BE9E5F-08AA-159A-AA36-073642AF1D53}"/>
              </a:ext>
            </a:extLst>
          </p:cNvPr>
          <p:cNvSpPr txBox="1"/>
          <p:nvPr/>
        </p:nvSpPr>
        <p:spPr>
          <a:xfrm>
            <a:off x="6218813" y="5980877"/>
            <a:ext cx="1016551" cy="578882"/>
          </a:xfrm>
          <a:prstGeom prst="round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800" dirty="0">
                <a:solidFill>
                  <a:schemeClr val="accent5">
                    <a:lumMod val="50000"/>
                  </a:schemeClr>
                </a:solidFill>
                <a:latin typeface="+mj-lt"/>
              </a:rPr>
              <a:t>10.0</a:t>
            </a:r>
            <a:endParaRPr lang="en-GB" sz="2800" dirty="0">
              <a:solidFill>
                <a:schemeClr val="accent5">
                  <a:lumMod val="50000"/>
                </a:schemeClr>
              </a:solidFill>
              <a:latin typeface="+mj-lt"/>
            </a:endParaRPr>
          </a:p>
        </p:txBody>
      </p:sp>
      <p:sp>
        <p:nvSpPr>
          <p:cNvPr id="35" name="TextBox 34">
            <a:extLst>
              <a:ext uri="{FF2B5EF4-FFF2-40B4-BE49-F238E27FC236}">
                <a16:creationId xmlns:a16="http://schemas.microsoft.com/office/drawing/2014/main" id="{FDD1D5D5-26FF-E252-8A27-0E0F1DE55170}"/>
              </a:ext>
            </a:extLst>
          </p:cNvPr>
          <p:cNvSpPr txBox="1"/>
          <p:nvPr/>
        </p:nvSpPr>
        <p:spPr>
          <a:xfrm>
            <a:off x="2657036" y="5980877"/>
            <a:ext cx="1176652" cy="578882"/>
          </a:xfrm>
          <a:prstGeom prst="round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800" dirty="0">
                <a:solidFill>
                  <a:schemeClr val="accent5">
                    <a:lumMod val="50000"/>
                  </a:schemeClr>
                </a:solidFill>
                <a:latin typeface="+mj-lt"/>
              </a:rPr>
              <a:t>30.0</a:t>
            </a:r>
            <a:endParaRPr lang="en-GB" sz="2800" dirty="0">
              <a:solidFill>
                <a:schemeClr val="accent5">
                  <a:lumMod val="50000"/>
                </a:schemeClr>
              </a:solidFill>
              <a:latin typeface="+mj-lt"/>
            </a:endParaRPr>
          </a:p>
        </p:txBody>
      </p:sp>
      <p:graphicFrame>
        <p:nvGraphicFramePr>
          <p:cNvPr id="9" name="Table 8">
            <a:extLst>
              <a:ext uri="{FF2B5EF4-FFF2-40B4-BE49-F238E27FC236}">
                <a16:creationId xmlns:a16="http://schemas.microsoft.com/office/drawing/2014/main" id="{3DF10519-E092-6DC0-4D48-F8CC98678D11}"/>
              </a:ext>
            </a:extLst>
          </p:cNvPr>
          <p:cNvGraphicFramePr>
            <a:graphicFrameLocks noGrp="1"/>
          </p:cNvGraphicFramePr>
          <p:nvPr>
            <p:extLst>
              <p:ext uri="{D42A27DB-BD31-4B8C-83A1-F6EECF244321}">
                <p14:modId xmlns:p14="http://schemas.microsoft.com/office/powerpoint/2010/main" val="2626771673"/>
              </p:ext>
            </p:extLst>
          </p:nvPr>
        </p:nvGraphicFramePr>
        <p:xfrm>
          <a:off x="2334611" y="330138"/>
          <a:ext cx="7522777" cy="4632960"/>
        </p:xfrm>
        <a:graphic>
          <a:graphicData uri="http://schemas.openxmlformats.org/drawingml/2006/table">
            <a:tbl>
              <a:tblPr firstRow="1" bandRow="1">
                <a:tableStyleId>{9DCAF9ED-07DC-4A11-8D7F-57B35C25682E}</a:tableStyleId>
              </a:tblPr>
              <a:tblGrid>
                <a:gridCol w="2245671">
                  <a:extLst>
                    <a:ext uri="{9D8B030D-6E8A-4147-A177-3AD203B41FA5}">
                      <a16:colId xmlns:a16="http://schemas.microsoft.com/office/drawing/2014/main" val="3455393065"/>
                    </a:ext>
                  </a:extLst>
                </a:gridCol>
                <a:gridCol w="857506">
                  <a:extLst>
                    <a:ext uri="{9D8B030D-6E8A-4147-A177-3AD203B41FA5}">
                      <a16:colId xmlns:a16="http://schemas.microsoft.com/office/drawing/2014/main" val="858633476"/>
                    </a:ext>
                  </a:extLst>
                </a:gridCol>
                <a:gridCol w="1595120">
                  <a:extLst>
                    <a:ext uri="{9D8B030D-6E8A-4147-A177-3AD203B41FA5}">
                      <a16:colId xmlns:a16="http://schemas.microsoft.com/office/drawing/2014/main" val="3696159211"/>
                    </a:ext>
                  </a:extLst>
                </a:gridCol>
                <a:gridCol w="1168400">
                  <a:extLst>
                    <a:ext uri="{9D8B030D-6E8A-4147-A177-3AD203B41FA5}">
                      <a16:colId xmlns:a16="http://schemas.microsoft.com/office/drawing/2014/main" val="2219182750"/>
                    </a:ext>
                  </a:extLst>
                </a:gridCol>
                <a:gridCol w="1656080">
                  <a:extLst>
                    <a:ext uri="{9D8B030D-6E8A-4147-A177-3AD203B41FA5}">
                      <a16:colId xmlns:a16="http://schemas.microsoft.com/office/drawing/2014/main" val="2575450962"/>
                    </a:ext>
                  </a:extLst>
                </a:gridCol>
              </a:tblGrid>
              <a:tr h="300803">
                <a:tc gridSpan="2">
                  <a:txBody>
                    <a:bodyPr/>
                    <a:lstStyle/>
                    <a:p>
                      <a:r>
                        <a:rPr lang="en-US" sz="1600" dirty="0">
                          <a:solidFill>
                            <a:schemeClr val="tx1"/>
                          </a:solidFill>
                          <a:latin typeface="Poppins" panose="00000500000000000000" pitchFamily="2" charset="0"/>
                        </a:rPr>
                        <a:t>Assets</a:t>
                      </a:r>
                      <a:endParaRPr lang="en-GB" sz="1600"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hMerge="1">
                  <a:txBody>
                    <a:bodyPr/>
                    <a:lstStyle/>
                    <a:p>
                      <a:endParaRPr lang="en-GB"/>
                    </a:p>
                  </a:txBody>
                  <a:tcPr/>
                </a:tc>
                <a:tc>
                  <a:txBody>
                    <a:bodyPr/>
                    <a:lstStyle/>
                    <a:p>
                      <a:r>
                        <a:rPr lang="en-US" sz="1600" dirty="0">
                          <a:solidFill>
                            <a:schemeClr val="tx1"/>
                          </a:solidFill>
                          <a:latin typeface="Poppins" panose="00000500000000000000" pitchFamily="2" charset="0"/>
                        </a:rPr>
                        <a:t>Weighting</a:t>
                      </a:r>
                      <a:endParaRPr lang="en-GB" sz="1600"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US" sz="1600" dirty="0">
                          <a:solidFill>
                            <a:schemeClr val="tx1"/>
                          </a:solidFill>
                          <a:latin typeface="Poppins" panose="00000500000000000000" pitchFamily="2" charset="0"/>
                        </a:rPr>
                        <a:t>RWA</a:t>
                      </a:r>
                      <a:endParaRPr lang="en-GB" sz="1600"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800"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673738695"/>
                  </a:ext>
                </a:extLst>
              </a:tr>
              <a:tr h="290301">
                <a:tc>
                  <a:txBody>
                    <a:bodyPr/>
                    <a:lstStyle/>
                    <a:p>
                      <a:r>
                        <a:rPr lang="en-US" dirty="0">
                          <a:solidFill>
                            <a:schemeClr val="tx1"/>
                          </a:solidFill>
                          <a:latin typeface="Poppins" panose="00000500000000000000" pitchFamily="2" charset="0"/>
                        </a:rPr>
                        <a:t>Cash</a:t>
                      </a:r>
                      <a:endParaRPr lang="en-GB"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US" baseline="0" dirty="0">
                          <a:solidFill>
                            <a:srgbClr val="4000C0"/>
                          </a:solidFill>
                          <a:latin typeface="Poppins" panose="00000500000000000000" pitchFamily="2" charset="0"/>
                        </a:rPr>
                        <a:t>40.0</a:t>
                      </a:r>
                      <a:endParaRPr lang="en-GB" baseline="0" dirty="0">
                        <a:solidFill>
                          <a:srgbClr val="4000C0"/>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baseline="0" dirty="0">
                          <a:solidFill>
                            <a:srgbClr val="4000C0"/>
                          </a:solidFill>
                          <a:latin typeface="Poppins" panose="00000500000000000000" pitchFamily="2" charset="0"/>
                        </a:rPr>
                        <a:t>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dirty="0">
                          <a:solidFill>
                            <a:schemeClr val="tx1"/>
                          </a:solidFill>
                          <a:latin typeface="Poppins" panose="00000500000000000000" pitchFamily="2" charset="0"/>
                        </a:rPr>
                        <a:t>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dirty="0">
                          <a:solidFill>
                            <a:schemeClr val="tx1"/>
                          </a:solidFill>
                          <a:latin typeface="Poppins" panose="00000500000000000000" pitchFamily="2" charset="0"/>
                        </a:rPr>
                        <a:t>= 40.0 x 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631136700"/>
                  </a:ext>
                </a:extLst>
              </a:tr>
              <a:tr h="290301">
                <a:tc>
                  <a:txBody>
                    <a:bodyPr/>
                    <a:lstStyle/>
                    <a:p>
                      <a:r>
                        <a:rPr lang="en-US" dirty="0">
                          <a:solidFill>
                            <a:schemeClr val="tx1"/>
                          </a:solidFill>
                          <a:latin typeface="Poppins" panose="00000500000000000000" pitchFamily="2" charset="0"/>
                        </a:rPr>
                        <a:t>Government Bonds</a:t>
                      </a:r>
                      <a:endParaRPr lang="en-GB"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US" baseline="0" dirty="0">
                          <a:solidFill>
                            <a:srgbClr val="4000C0"/>
                          </a:solidFill>
                          <a:latin typeface="Poppins" panose="00000500000000000000" pitchFamily="2" charset="0"/>
                        </a:rPr>
                        <a:t>100.0</a:t>
                      </a:r>
                      <a:endParaRPr lang="en-GB" baseline="0" dirty="0">
                        <a:solidFill>
                          <a:srgbClr val="4000C0"/>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baseline="0" dirty="0">
                          <a:solidFill>
                            <a:srgbClr val="4000C0"/>
                          </a:solidFill>
                          <a:latin typeface="Poppins" panose="00000500000000000000" pitchFamily="2" charset="0"/>
                        </a:rPr>
                        <a:t>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dirty="0">
                          <a:solidFill>
                            <a:schemeClr val="tx1"/>
                          </a:solidFill>
                          <a:latin typeface="Poppins" panose="00000500000000000000" pitchFamily="2" charset="0"/>
                        </a:rPr>
                        <a:t>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dirty="0">
                          <a:solidFill>
                            <a:schemeClr val="tx1"/>
                          </a:solidFill>
                          <a:latin typeface="Poppins" panose="00000500000000000000" pitchFamily="2" charset="0"/>
                        </a:rPr>
                        <a:t>= 100.0 x 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009404465"/>
                  </a:ext>
                </a:extLst>
              </a:tr>
              <a:tr h="290301">
                <a:tc>
                  <a:txBody>
                    <a:bodyPr/>
                    <a:lstStyle/>
                    <a:p>
                      <a:r>
                        <a:rPr lang="en-US" dirty="0">
                          <a:solidFill>
                            <a:schemeClr val="tx1"/>
                          </a:solidFill>
                          <a:latin typeface="Poppins" panose="00000500000000000000" pitchFamily="2" charset="0"/>
                        </a:rPr>
                        <a:t>Corporate Bonds</a:t>
                      </a:r>
                      <a:endParaRPr lang="en-GB"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US" baseline="0" dirty="0">
                          <a:solidFill>
                            <a:srgbClr val="4000C0"/>
                          </a:solidFill>
                          <a:latin typeface="Poppins" panose="00000500000000000000" pitchFamily="2" charset="0"/>
                        </a:rPr>
                        <a:t>200.0</a:t>
                      </a:r>
                      <a:endParaRPr lang="en-GB" baseline="0" dirty="0">
                        <a:solidFill>
                          <a:srgbClr val="4000C0"/>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baseline="0" dirty="0">
                          <a:solidFill>
                            <a:srgbClr val="4000C0"/>
                          </a:solidFill>
                          <a:latin typeface="Poppins" panose="00000500000000000000" pitchFamily="2" charset="0"/>
                        </a:rPr>
                        <a:t>100.0%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dirty="0">
                          <a:solidFill>
                            <a:schemeClr val="tx1"/>
                          </a:solidFill>
                          <a:latin typeface="Poppins" panose="00000500000000000000" pitchFamily="2" charset="0"/>
                        </a:rPr>
                        <a:t>200.0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dirty="0">
                          <a:solidFill>
                            <a:schemeClr val="tx1"/>
                          </a:solidFill>
                          <a:latin typeface="Poppins" panose="00000500000000000000" pitchFamily="2" charset="0"/>
                        </a:rPr>
                        <a:t>= 200.0 x 100.0%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379641694"/>
                  </a:ext>
                </a:extLst>
              </a:tr>
              <a:tr h="290301">
                <a:tc>
                  <a:txBody>
                    <a:bodyPr/>
                    <a:lstStyle/>
                    <a:p>
                      <a:r>
                        <a:rPr lang="en-US" dirty="0">
                          <a:solidFill>
                            <a:schemeClr val="tx1"/>
                          </a:solidFill>
                          <a:latin typeface="Poppins" panose="00000500000000000000" pitchFamily="2" charset="0"/>
                        </a:rPr>
                        <a:t>Mortgages</a:t>
                      </a:r>
                      <a:endParaRPr lang="en-GB"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US" baseline="0" dirty="0">
                          <a:solidFill>
                            <a:srgbClr val="4000C0"/>
                          </a:solidFill>
                          <a:latin typeface="Poppins" panose="00000500000000000000" pitchFamily="2" charset="0"/>
                        </a:rPr>
                        <a:t>100.0</a:t>
                      </a:r>
                      <a:endParaRPr lang="en-GB" baseline="0" dirty="0">
                        <a:solidFill>
                          <a:srgbClr val="4000C0"/>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baseline="0" dirty="0">
                          <a:solidFill>
                            <a:srgbClr val="4000C0"/>
                          </a:solidFill>
                          <a:latin typeface="Poppins" panose="00000500000000000000" pitchFamily="2" charset="0"/>
                        </a:rPr>
                        <a:t>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dirty="0">
                          <a:solidFill>
                            <a:schemeClr val="tx1"/>
                          </a:solidFill>
                          <a:latin typeface="Poppins" panose="00000500000000000000" pitchFamily="2" charset="0"/>
                        </a:rPr>
                        <a:t>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dirty="0">
                          <a:solidFill>
                            <a:schemeClr val="tx1"/>
                          </a:solidFill>
                          <a:latin typeface="Poppins" panose="00000500000000000000" pitchFamily="2" charset="0"/>
                        </a:rPr>
                        <a:t>= 100.0 x 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535489278"/>
                  </a:ext>
                </a:extLst>
              </a:tr>
              <a:tr h="290301">
                <a:tc>
                  <a:txBody>
                    <a:bodyPr/>
                    <a:lstStyle/>
                    <a:p>
                      <a:pPr marR="0" algn="l" rtl="0">
                        <a:lnSpc>
                          <a:spcPct val="100000"/>
                        </a:lnSpc>
                        <a:spcBef>
                          <a:spcPts val="0"/>
                        </a:spcBef>
                        <a:spcAft>
                          <a:spcPts val="0"/>
                        </a:spcAft>
                        <a:buClr>
                          <a:srgbClr val="000000"/>
                        </a:buClr>
                        <a:buFont typeface="Arial"/>
                      </a:pPr>
                      <a:r>
                        <a:rPr lang="en-US" sz="1400" b="0" i="0" u="none" strike="noStrike" cap="none" dirty="0">
                          <a:solidFill>
                            <a:schemeClr val="tx1"/>
                          </a:solidFill>
                          <a:latin typeface="Poppins" panose="00000500000000000000" pitchFamily="2" charset="0"/>
                          <a:ea typeface="+mn-ea"/>
                          <a:cs typeface="+mn-cs"/>
                          <a:sym typeface="Arial"/>
                        </a:rPr>
                        <a:t>Total</a:t>
                      </a:r>
                      <a:endParaRPr lang="en-GB" sz="1400" b="0"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r>
                        <a:rPr lang="en-US" sz="1400" b="0" i="0" u="none" strike="noStrike" cap="none" dirty="0">
                          <a:solidFill>
                            <a:schemeClr val="tx1"/>
                          </a:solidFill>
                          <a:latin typeface="Poppins" panose="00000500000000000000" pitchFamily="2" charset="0"/>
                          <a:ea typeface="+mn-ea"/>
                          <a:cs typeface="+mn-cs"/>
                          <a:sym typeface="Arial"/>
                        </a:rPr>
                        <a:t>440</a:t>
                      </a:r>
                      <a:endParaRPr lang="en-GB" sz="1400" b="0"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b="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b="0" dirty="0">
                          <a:solidFill>
                            <a:schemeClr val="tx1"/>
                          </a:solidFill>
                          <a:latin typeface="Poppins" panose="00000500000000000000" pitchFamily="2" charset="0"/>
                        </a:rPr>
                        <a:t>250.0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791315065"/>
                  </a:ext>
                </a:extLst>
              </a:tr>
              <a:tr h="290301">
                <a:tc>
                  <a:txBody>
                    <a:bodyPr/>
                    <a:lstStyle/>
                    <a:p>
                      <a:pPr marR="0" algn="l" rtl="0">
                        <a:lnSpc>
                          <a:spcPct val="100000"/>
                        </a:lnSpc>
                        <a:spcBef>
                          <a:spcPts val="0"/>
                        </a:spcBef>
                        <a:spcAft>
                          <a:spcPts val="0"/>
                        </a:spcAft>
                        <a:buClr>
                          <a:srgbClr val="000000"/>
                        </a:buClr>
                        <a:buFont typeface="Arial"/>
                      </a:pPr>
                      <a:endParaRPr lang="en-GB" sz="1400" b="1" i="0" u="none" strike="noStrike" cap="none" dirty="0">
                        <a:solidFill>
                          <a:schemeClr val="accent2">
                            <a:lumMod val="50000"/>
                          </a:schemeClr>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accent2">
                            <a:lumMod val="50000"/>
                          </a:schemeClr>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14416960"/>
                  </a:ext>
                </a:extLst>
              </a:tr>
              <a:tr h="29030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Shareholders equity</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dirty="0">
                          <a:solidFill>
                            <a:srgbClr val="4000C0"/>
                          </a:solidFill>
                          <a:latin typeface="Poppins" panose="00000500000000000000" pitchFamily="2" charset="0"/>
                        </a:rPr>
                        <a:t>30.0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37509761"/>
                  </a:ext>
                </a:extLst>
              </a:tr>
              <a:tr h="29030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Goodwill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dirty="0">
                          <a:solidFill>
                            <a:srgbClr val="4000C0"/>
                          </a:solidFill>
                          <a:latin typeface="Poppins" panose="00000500000000000000" pitchFamily="2" charset="0"/>
                        </a:rPr>
                        <a:t>10.0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850874345"/>
                  </a:ext>
                </a:extLst>
              </a:tr>
              <a:tr h="29030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Tier 1 Capital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dirty="0">
                          <a:solidFill>
                            <a:schemeClr val="tx1"/>
                          </a:solidFill>
                          <a:latin typeface="Poppins" panose="00000500000000000000" pitchFamily="2" charset="0"/>
                        </a:rPr>
                        <a:t>20.0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911167030"/>
                  </a:ext>
                </a:extLst>
              </a:tr>
              <a:tr h="29030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Tier 2 Capital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baseline="0" dirty="0">
                          <a:solidFill>
                            <a:srgbClr val="4000C0"/>
                          </a:solidFill>
                          <a:latin typeface="Poppins" panose="00000500000000000000" pitchFamily="2" charset="0"/>
                        </a:rPr>
                        <a:t>30.0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133329010"/>
                  </a:ext>
                </a:extLst>
              </a:tr>
              <a:tr h="29030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Total Capital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dirty="0">
                          <a:solidFill>
                            <a:schemeClr val="tx1"/>
                          </a:solidFill>
                          <a:latin typeface="Poppins" panose="00000500000000000000" pitchFamily="2" charset="0"/>
                        </a:rPr>
                        <a:t>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515328484"/>
                  </a:ext>
                </a:extLst>
              </a:tr>
              <a:tr h="290301">
                <a:tc>
                  <a:txBody>
                    <a:bodyPr/>
                    <a:lstStyle/>
                    <a:p>
                      <a:pPr marR="0" algn="l" rtl="0">
                        <a:lnSpc>
                          <a:spcPct val="100000"/>
                        </a:lnSpc>
                        <a:spcBef>
                          <a:spcPts val="0"/>
                        </a:spcBef>
                        <a:spcAft>
                          <a:spcPts val="0"/>
                        </a:spcAft>
                        <a:buClr>
                          <a:srgbClr val="000000"/>
                        </a:buClr>
                        <a:buFont typeface="Arial"/>
                      </a:pPr>
                      <a:endParaRPr lang="en-GB" sz="1400" b="0"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009008908"/>
                  </a:ext>
                </a:extLst>
              </a:tr>
              <a:tr h="290301">
                <a:tc gridSpan="3">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Tier 1 Capital / Risk Weighted Assets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hMerge="1">
                  <a:txBody>
                    <a:bodyPr/>
                    <a:lstStyle/>
                    <a:p>
                      <a:pPr marR="0" algn="r" rtl="0">
                        <a:lnSpc>
                          <a:spcPct val="100000"/>
                        </a:lnSpc>
                        <a:spcBef>
                          <a:spcPts val="0"/>
                        </a:spcBef>
                        <a:spcAft>
                          <a:spcPts val="0"/>
                        </a:spcAft>
                        <a:buClr>
                          <a:srgbClr val="000000"/>
                        </a:buClr>
                        <a:buFont typeface="Arial"/>
                      </a:pPr>
                      <a:endParaRPr lang="en-GB" sz="1400" b="1" i="0" u="none" strike="noStrike" cap="none">
                        <a:solidFill>
                          <a:schemeClr val="accent2">
                            <a:lumMod val="50000"/>
                          </a:schemeClr>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10000"/>
                        <a:lumOff val="90000"/>
                      </a:schemeClr>
                    </a:solidFill>
                  </a:tcPr>
                </a:tc>
                <a:tc hMerge="1">
                  <a:txBody>
                    <a:bodyPr/>
                    <a:lstStyle/>
                    <a:p>
                      <a:pPr algn="r"/>
                      <a:endParaRPr lang="en-GB" sz="140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10000"/>
                        <a:lumOff val="90000"/>
                      </a:schemeClr>
                    </a:solidFill>
                  </a:tcPr>
                </a:tc>
                <a:tc>
                  <a:txBody>
                    <a:bodyPr/>
                    <a:lstStyle/>
                    <a:p>
                      <a:pPr algn="r"/>
                      <a:r>
                        <a:rPr lang="en-GB" sz="1400" dirty="0">
                          <a:solidFill>
                            <a:schemeClr val="tx1"/>
                          </a:solidFill>
                          <a:latin typeface="Poppins" panose="00000500000000000000" pitchFamily="2" charset="0"/>
                        </a:rPr>
                        <a:t>8.0%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sz="1400" dirty="0">
                          <a:solidFill>
                            <a:schemeClr val="tx1"/>
                          </a:solidFill>
                          <a:latin typeface="Poppins" panose="00000500000000000000" pitchFamily="2" charset="0"/>
                        </a:rPr>
                        <a:t>= 20.0 / 250.0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559235040"/>
                  </a:ext>
                </a:extLst>
              </a:tr>
              <a:tr h="290301">
                <a:tc gridSpan="3">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Total Capital / Risk Weighted Assets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hMerge="1">
                  <a:txBody>
                    <a:bodyPr/>
                    <a:lstStyle/>
                    <a:p>
                      <a:pPr marR="0" algn="r" rtl="0">
                        <a:lnSpc>
                          <a:spcPct val="100000"/>
                        </a:lnSpc>
                        <a:spcBef>
                          <a:spcPts val="0"/>
                        </a:spcBef>
                        <a:spcAft>
                          <a:spcPts val="0"/>
                        </a:spcAft>
                        <a:buClr>
                          <a:srgbClr val="000000"/>
                        </a:buClr>
                        <a:buFont typeface="Arial"/>
                      </a:pPr>
                      <a:endParaRPr lang="en-GB" sz="1400" b="1" i="0" u="none" strike="noStrike" cap="none">
                        <a:solidFill>
                          <a:schemeClr val="accent2">
                            <a:lumMod val="50000"/>
                          </a:schemeClr>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10000"/>
                        <a:lumOff val="90000"/>
                      </a:schemeClr>
                    </a:solidFill>
                  </a:tcPr>
                </a:tc>
                <a:tc hMerge="1">
                  <a:txBody>
                    <a:bodyPr/>
                    <a:lstStyle/>
                    <a:p>
                      <a:pPr algn="r"/>
                      <a:endParaRPr lang="en-GB" sz="140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10000"/>
                        <a:lumOff val="90000"/>
                      </a:schemeClr>
                    </a:solidFill>
                  </a:tcPr>
                </a:tc>
                <a:tc>
                  <a:txBody>
                    <a:bodyPr/>
                    <a:lstStyle/>
                    <a:p>
                      <a:pPr algn="r"/>
                      <a:r>
                        <a:rPr lang="en-GB" sz="1400" dirty="0">
                          <a:solidFill>
                            <a:schemeClr val="tx1"/>
                          </a:solidFill>
                          <a:latin typeface="Poppins" panose="00000500000000000000" pitchFamily="2" charset="0"/>
                        </a:rPr>
                        <a:t>20.0%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sz="1400" dirty="0">
                          <a:solidFill>
                            <a:schemeClr val="tx1"/>
                          </a:solidFill>
                          <a:latin typeface="Poppins" panose="00000500000000000000" pitchFamily="2" charset="0"/>
                        </a:rPr>
                        <a:t>= 50.0 / 250.0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194922480"/>
                  </a:ext>
                </a:extLst>
              </a:tr>
            </a:tbl>
          </a:graphicData>
        </a:graphic>
      </p:graphicFrame>
      <p:sp>
        <p:nvSpPr>
          <p:cNvPr id="11" name="Rectangle 10">
            <a:extLst>
              <a:ext uri="{FF2B5EF4-FFF2-40B4-BE49-F238E27FC236}">
                <a16:creationId xmlns:a16="http://schemas.microsoft.com/office/drawing/2014/main" id="{D7A44ADF-C7E0-F20B-6249-F3BA2D4AC99D}"/>
              </a:ext>
            </a:extLst>
          </p:cNvPr>
          <p:cNvSpPr/>
          <p:nvPr/>
        </p:nvSpPr>
        <p:spPr>
          <a:xfrm>
            <a:off x="2334612" y="3124200"/>
            <a:ext cx="5869034" cy="3048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D5E821E-3514-A535-9EC2-5EA469698542}"/>
              </a:ext>
            </a:extLst>
          </p:cNvPr>
          <p:cNvSpPr txBox="1"/>
          <p:nvPr/>
        </p:nvSpPr>
        <p:spPr>
          <a:xfrm>
            <a:off x="5210823" y="5953612"/>
            <a:ext cx="734400" cy="578882"/>
          </a:xfrm>
          <a:prstGeom prst="round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800" dirty="0">
                <a:solidFill>
                  <a:schemeClr val="accent5">
                    <a:lumMod val="50000"/>
                  </a:schemeClr>
                </a:solidFill>
                <a:latin typeface="+mj-lt"/>
              </a:rPr>
              <a:t>-</a:t>
            </a:r>
            <a:endParaRPr lang="en-GB" sz="2800" dirty="0">
              <a:solidFill>
                <a:schemeClr val="accent5">
                  <a:lumMod val="50000"/>
                </a:schemeClr>
              </a:solidFill>
              <a:latin typeface="+mj-lt"/>
            </a:endParaRPr>
          </a:p>
        </p:txBody>
      </p:sp>
      <p:sp>
        <p:nvSpPr>
          <p:cNvPr id="17" name="TextBox 16">
            <a:extLst>
              <a:ext uri="{FF2B5EF4-FFF2-40B4-BE49-F238E27FC236}">
                <a16:creationId xmlns:a16="http://schemas.microsoft.com/office/drawing/2014/main" id="{77D8D78E-3FA8-9508-D1D9-49953BA2F1A2}"/>
              </a:ext>
            </a:extLst>
          </p:cNvPr>
          <p:cNvSpPr txBox="1"/>
          <p:nvPr/>
        </p:nvSpPr>
        <p:spPr>
          <a:xfrm>
            <a:off x="7617493" y="5953612"/>
            <a:ext cx="734400" cy="578882"/>
          </a:xfrm>
          <a:prstGeom prst="round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800" dirty="0">
                <a:solidFill>
                  <a:schemeClr val="accent5">
                    <a:lumMod val="50000"/>
                  </a:schemeClr>
                </a:solidFill>
                <a:latin typeface="+mj-lt"/>
              </a:rPr>
              <a:t>=</a:t>
            </a:r>
            <a:endParaRPr lang="en-GB" sz="2800" dirty="0">
              <a:solidFill>
                <a:schemeClr val="accent5">
                  <a:lumMod val="50000"/>
                </a:schemeClr>
              </a:solidFill>
              <a:latin typeface="+mj-lt"/>
            </a:endParaRPr>
          </a:p>
        </p:txBody>
      </p:sp>
      <p:sp>
        <p:nvSpPr>
          <p:cNvPr id="23" name="Rectangle 22">
            <a:extLst>
              <a:ext uri="{FF2B5EF4-FFF2-40B4-BE49-F238E27FC236}">
                <a16:creationId xmlns:a16="http://schemas.microsoft.com/office/drawing/2014/main" id="{C413D7D0-BCD0-8A7A-A0D3-C4CB00D31ED2}"/>
              </a:ext>
            </a:extLst>
          </p:cNvPr>
          <p:cNvSpPr/>
          <p:nvPr/>
        </p:nvSpPr>
        <p:spPr>
          <a:xfrm>
            <a:off x="2334612" y="2521159"/>
            <a:ext cx="5869034" cy="3048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27F7D8D-0A42-4A9D-815A-01407B8709EE}"/>
              </a:ext>
            </a:extLst>
          </p:cNvPr>
          <p:cNvSpPr/>
          <p:nvPr/>
        </p:nvSpPr>
        <p:spPr>
          <a:xfrm>
            <a:off x="2334612" y="2827374"/>
            <a:ext cx="5869034" cy="3048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CE8685E2-C0C1-AFF0-5FBE-8D1B2BDB9205}"/>
              </a:ext>
            </a:extLst>
          </p:cNvPr>
          <p:cNvSpPr txBox="1"/>
          <p:nvPr/>
        </p:nvSpPr>
        <p:spPr>
          <a:xfrm>
            <a:off x="1797042" y="7440479"/>
            <a:ext cx="2965458" cy="954107"/>
          </a:xfrm>
          <a:prstGeom prst="rect">
            <a:avLst/>
          </a:prstGeom>
          <a:noFill/>
        </p:spPr>
        <p:txBody>
          <a:bodyPr wrap="square" rtlCol="0">
            <a:spAutoFit/>
          </a:bodyPr>
          <a:lstStyle/>
          <a:p>
            <a:r>
              <a:rPr lang="en-US" sz="2800" dirty="0">
                <a:solidFill>
                  <a:schemeClr val="accent5">
                    <a:lumMod val="50000"/>
                  </a:schemeClr>
                </a:solidFill>
                <a:latin typeface="+mj-lt"/>
              </a:rPr>
              <a:t>Regulatory Capital Ratios</a:t>
            </a:r>
            <a:endParaRPr lang="en-GB" sz="2800" dirty="0">
              <a:solidFill>
                <a:schemeClr val="accent5">
                  <a:lumMod val="50000"/>
                </a:schemeClr>
              </a:solidFill>
              <a:latin typeface="+mj-lt"/>
            </a:endParaRPr>
          </a:p>
        </p:txBody>
      </p:sp>
      <p:sp>
        <p:nvSpPr>
          <p:cNvPr id="6" name="TextBox 5">
            <a:extLst>
              <a:ext uri="{FF2B5EF4-FFF2-40B4-BE49-F238E27FC236}">
                <a16:creationId xmlns:a16="http://schemas.microsoft.com/office/drawing/2014/main" id="{ED350F61-A015-70B6-A473-43CD3D2033F8}"/>
              </a:ext>
            </a:extLst>
          </p:cNvPr>
          <p:cNvSpPr txBox="1"/>
          <p:nvPr/>
        </p:nvSpPr>
        <p:spPr>
          <a:xfrm>
            <a:off x="4919853" y="7562501"/>
            <a:ext cx="912286" cy="707886"/>
          </a:xfrm>
          <a:prstGeom prst="rect">
            <a:avLst/>
          </a:prstGeom>
          <a:noFill/>
          <a:ln>
            <a:noFill/>
          </a:ln>
        </p:spPr>
        <p:txBody>
          <a:bodyPr wrap="square" rtlCol="0">
            <a:spAutoFit/>
          </a:bodyPr>
          <a:lstStyle/>
          <a:p>
            <a:pPr algn="ctr"/>
            <a:r>
              <a:rPr lang="en-US" sz="4000" dirty="0">
                <a:solidFill>
                  <a:schemeClr val="accent5">
                    <a:lumMod val="50000"/>
                  </a:schemeClr>
                </a:solidFill>
                <a:latin typeface="+mj-lt"/>
              </a:rPr>
              <a:t>=</a:t>
            </a:r>
            <a:endParaRPr lang="en-GB" sz="4000" dirty="0">
              <a:solidFill>
                <a:schemeClr val="accent5">
                  <a:lumMod val="50000"/>
                </a:schemeClr>
              </a:solidFill>
              <a:latin typeface="+mj-lt"/>
            </a:endParaRPr>
          </a:p>
        </p:txBody>
      </p:sp>
      <p:cxnSp>
        <p:nvCxnSpPr>
          <p:cNvPr id="7" name="Straight Connector 6">
            <a:extLst>
              <a:ext uri="{FF2B5EF4-FFF2-40B4-BE49-F238E27FC236}">
                <a16:creationId xmlns:a16="http://schemas.microsoft.com/office/drawing/2014/main" id="{01C31B1E-8598-D8DF-06DA-089AB8BDFA59}"/>
              </a:ext>
            </a:extLst>
          </p:cNvPr>
          <p:cNvCxnSpPr>
            <a:cxnSpLocks/>
          </p:cNvCxnSpPr>
          <p:nvPr/>
        </p:nvCxnSpPr>
        <p:spPr>
          <a:xfrm>
            <a:off x="6161614" y="7917532"/>
            <a:ext cx="4036486" cy="0"/>
          </a:xfrm>
          <a:prstGeom prst="line">
            <a:avLst/>
          </a:prstGeom>
          <a:ln w="762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58208AB-1068-A69E-1A63-2CCD90390305}"/>
              </a:ext>
            </a:extLst>
          </p:cNvPr>
          <p:cNvSpPr txBox="1"/>
          <p:nvPr/>
        </p:nvSpPr>
        <p:spPr>
          <a:xfrm>
            <a:off x="6161614" y="7252398"/>
            <a:ext cx="4036486" cy="523220"/>
          </a:xfrm>
          <a:prstGeom prst="rect">
            <a:avLst/>
          </a:prstGeom>
          <a:noFill/>
        </p:spPr>
        <p:txBody>
          <a:bodyPr wrap="square" rtlCol="0">
            <a:spAutoFit/>
          </a:bodyPr>
          <a:lstStyle/>
          <a:p>
            <a:pPr algn="ctr"/>
            <a:r>
              <a:rPr lang="en-US" sz="2800" dirty="0">
                <a:solidFill>
                  <a:schemeClr val="accent5">
                    <a:lumMod val="50000"/>
                  </a:schemeClr>
                </a:solidFill>
                <a:latin typeface="+mj-lt"/>
              </a:rPr>
              <a:t>Regulatory Capital </a:t>
            </a:r>
            <a:endParaRPr lang="en-GB" sz="2800" dirty="0">
              <a:solidFill>
                <a:schemeClr val="accent5">
                  <a:lumMod val="50000"/>
                </a:schemeClr>
              </a:solidFill>
              <a:latin typeface="+mj-lt"/>
            </a:endParaRPr>
          </a:p>
        </p:txBody>
      </p:sp>
      <p:sp>
        <p:nvSpPr>
          <p:cNvPr id="14" name="TextBox 13">
            <a:extLst>
              <a:ext uri="{FF2B5EF4-FFF2-40B4-BE49-F238E27FC236}">
                <a16:creationId xmlns:a16="http://schemas.microsoft.com/office/drawing/2014/main" id="{4CA9AF36-CC13-33A4-5A0F-77DF14733DC2}"/>
              </a:ext>
            </a:extLst>
          </p:cNvPr>
          <p:cNvSpPr txBox="1"/>
          <p:nvPr/>
        </p:nvSpPr>
        <p:spPr>
          <a:xfrm>
            <a:off x="6161614" y="8106835"/>
            <a:ext cx="4036486" cy="400110"/>
          </a:xfrm>
          <a:prstGeom prst="rect">
            <a:avLst/>
          </a:prstGeom>
          <a:noFill/>
        </p:spPr>
        <p:txBody>
          <a:bodyPr wrap="square" rtlCol="0">
            <a:spAutoFit/>
          </a:bodyPr>
          <a:lstStyle/>
          <a:p>
            <a:pPr algn="ctr"/>
            <a:r>
              <a:rPr lang="en-US" sz="2000" dirty="0">
                <a:solidFill>
                  <a:schemeClr val="accent5">
                    <a:lumMod val="50000"/>
                  </a:schemeClr>
                </a:solidFill>
                <a:latin typeface="+mj-lt"/>
              </a:rPr>
              <a:t>Risk Weighted Assets (RWA)</a:t>
            </a:r>
            <a:endParaRPr lang="en-GB" sz="2000" dirty="0">
              <a:solidFill>
                <a:schemeClr val="accent5">
                  <a:lumMod val="50000"/>
                </a:schemeClr>
              </a:solidFill>
              <a:latin typeface="+mj-lt"/>
            </a:endParaRPr>
          </a:p>
        </p:txBody>
      </p:sp>
    </p:spTree>
    <p:extLst>
      <p:ext uri="{BB962C8B-B14F-4D97-AF65-F5344CB8AC3E}">
        <p14:creationId xmlns:p14="http://schemas.microsoft.com/office/powerpoint/2010/main" val="20074880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4" decel="10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2" presetClass="entr" presetSubtype="4" decel="10000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2" presetClass="entr" presetSubtype="4" decel="10000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par>
                          <p:cTn id="30" fill="hold">
                            <p:stCondLst>
                              <p:cond delay="1000"/>
                            </p:stCondLst>
                            <p:childTnLst>
                              <p:par>
                                <p:cTn id="31" presetID="2" presetClass="entr" presetSubtype="4" decel="10000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decel="10000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par>
                                <p:cTn id="39" presetID="2" presetClass="entr" presetSubtype="4" decel="10000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par>
                          <p:cTn id="54" fill="hold">
                            <p:stCondLst>
                              <p:cond delay="500"/>
                            </p:stCondLst>
                            <p:childTnLst>
                              <p:par>
                                <p:cTn id="55" presetID="10" presetClass="entr" presetSubtype="0" fill="hold" grpId="0" nodeType="afterEffect">
                                  <p:stCondLst>
                                    <p:cond delay="50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8" grpId="0"/>
      <p:bldP spid="10" grpId="0"/>
      <p:bldP spid="15" grpId="0"/>
      <p:bldP spid="20" grpId="0" animBg="1"/>
      <p:bldP spid="21" grpId="0" animBg="1"/>
      <p:bldP spid="35" grpId="0" animBg="1"/>
      <p:bldP spid="11" grpId="0" animBg="1"/>
      <p:bldP spid="12" grpId="0" animBg="1"/>
      <p:bldP spid="17" grpId="0" animBg="1"/>
      <p:bldP spid="23" grpId="0" animBg="1"/>
      <p:bldP spid="2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AC3ABFEC-660D-F566-0098-CBA536C11517}"/>
              </a:ext>
            </a:extLst>
          </p:cNvPr>
          <p:cNvSpPr/>
          <p:nvPr/>
        </p:nvSpPr>
        <p:spPr>
          <a:xfrm>
            <a:off x="1" y="5171440"/>
            <a:ext cx="12191999" cy="1686560"/>
          </a:xfrm>
          <a:prstGeom prst="rect">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5">
                  <a:lumMod val="20000"/>
                  <a:lumOff val="80000"/>
                </a:schemeClr>
              </a:solidFill>
              <a:latin typeface="Poppins" panose="00000500000000000000" pitchFamily="2" charset="0"/>
            </a:endParaRPr>
          </a:p>
        </p:txBody>
      </p:sp>
      <p:graphicFrame>
        <p:nvGraphicFramePr>
          <p:cNvPr id="6" name="Table 5">
            <a:extLst>
              <a:ext uri="{FF2B5EF4-FFF2-40B4-BE49-F238E27FC236}">
                <a16:creationId xmlns:a16="http://schemas.microsoft.com/office/drawing/2014/main" id="{CDAE9B8F-36ED-8974-194B-844D32A1E959}"/>
              </a:ext>
            </a:extLst>
          </p:cNvPr>
          <p:cNvGraphicFramePr>
            <a:graphicFrameLocks noGrp="1"/>
          </p:cNvGraphicFramePr>
          <p:nvPr>
            <p:extLst>
              <p:ext uri="{D42A27DB-BD31-4B8C-83A1-F6EECF244321}">
                <p14:modId xmlns:p14="http://schemas.microsoft.com/office/powerpoint/2010/main" val="1006891019"/>
              </p:ext>
            </p:extLst>
          </p:nvPr>
        </p:nvGraphicFramePr>
        <p:xfrm>
          <a:off x="2334611" y="330138"/>
          <a:ext cx="7522777" cy="4632960"/>
        </p:xfrm>
        <a:graphic>
          <a:graphicData uri="http://schemas.openxmlformats.org/drawingml/2006/table">
            <a:tbl>
              <a:tblPr firstRow="1" bandRow="1">
                <a:tableStyleId>{9DCAF9ED-07DC-4A11-8D7F-57B35C25682E}</a:tableStyleId>
              </a:tblPr>
              <a:tblGrid>
                <a:gridCol w="2245671">
                  <a:extLst>
                    <a:ext uri="{9D8B030D-6E8A-4147-A177-3AD203B41FA5}">
                      <a16:colId xmlns:a16="http://schemas.microsoft.com/office/drawing/2014/main" val="3455393065"/>
                    </a:ext>
                  </a:extLst>
                </a:gridCol>
                <a:gridCol w="857506">
                  <a:extLst>
                    <a:ext uri="{9D8B030D-6E8A-4147-A177-3AD203B41FA5}">
                      <a16:colId xmlns:a16="http://schemas.microsoft.com/office/drawing/2014/main" val="858633476"/>
                    </a:ext>
                  </a:extLst>
                </a:gridCol>
                <a:gridCol w="1595120">
                  <a:extLst>
                    <a:ext uri="{9D8B030D-6E8A-4147-A177-3AD203B41FA5}">
                      <a16:colId xmlns:a16="http://schemas.microsoft.com/office/drawing/2014/main" val="3696159211"/>
                    </a:ext>
                  </a:extLst>
                </a:gridCol>
                <a:gridCol w="1168400">
                  <a:extLst>
                    <a:ext uri="{9D8B030D-6E8A-4147-A177-3AD203B41FA5}">
                      <a16:colId xmlns:a16="http://schemas.microsoft.com/office/drawing/2014/main" val="2219182750"/>
                    </a:ext>
                  </a:extLst>
                </a:gridCol>
                <a:gridCol w="1656080">
                  <a:extLst>
                    <a:ext uri="{9D8B030D-6E8A-4147-A177-3AD203B41FA5}">
                      <a16:colId xmlns:a16="http://schemas.microsoft.com/office/drawing/2014/main" val="2575450962"/>
                    </a:ext>
                  </a:extLst>
                </a:gridCol>
              </a:tblGrid>
              <a:tr h="300803">
                <a:tc gridSpan="2">
                  <a:txBody>
                    <a:bodyPr/>
                    <a:lstStyle/>
                    <a:p>
                      <a:r>
                        <a:rPr lang="en-US" sz="1600" dirty="0">
                          <a:solidFill>
                            <a:schemeClr val="tx1"/>
                          </a:solidFill>
                          <a:latin typeface="Poppins" panose="00000500000000000000" pitchFamily="2" charset="0"/>
                        </a:rPr>
                        <a:t>Assets</a:t>
                      </a:r>
                      <a:endParaRPr lang="en-GB" sz="1600"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hMerge="1">
                  <a:txBody>
                    <a:bodyPr/>
                    <a:lstStyle/>
                    <a:p>
                      <a:endParaRPr lang="en-GB"/>
                    </a:p>
                  </a:txBody>
                  <a:tcPr/>
                </a:tc>
                <a:tc>
                  <a:txBody>
                    <a:bodyPr/>
                    <a:lstStyle/>
                    <a:p>
                      <a:r>
                        <a:rPr lang="en-US" sz="1600" dirty="0">
                          <a:solidFill>
                            <a:schemeClr val="tx1"/>
                          </a:solidFill>
                          <a:latin typeface="Poppins" panose="00000500000000000000" pitchFamily="2" charset="0"/>
                        </a:rPr>
                        <a:t>Weighting</a:t>
                      </a:r>
                      <a:endParaRPr lang="en-GB" sz="1600"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US" sz="1600" dirty="0">
                          <a:solidFill>
                            <a:schemeClr val="tx1"/>
                          </a:solidFill>
                          <a:latin typeface="Poppins" panose="00000500000000000000" pitchFamily="2" charset="0"/>
                        </a:rPr>
                        <a:t>RWA</a:t>
                      </a:r>
                      <a:endParaRPr lang="en-GB" sz="1600"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800"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673738695"/>
                  </a:ext>
                </a:extLst>
              </a:tr>
              <a:tr h="290301">
                <a:tc>
                  <a:txBody>
                    <a:bodyPr/>
                    <a:lstStyle/>
                    <a:p>
                      <a:r>
                        <a:rPr lang="en-US" dirty="0">
                          <a:solidFill>
                            <a:schemeClr val="tx1"/>
                          </a:solidFill>
                          <a:latin typeface="Poppins" panose="00000500000000000000" pitchFamily="2" charset="0"/>
                        </a:rPr>
                        <a:t>Cash</a:t>
                      </a:r>
                      <a:endParaRPr lang="en-GB"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US" baseline="0" dirty="0">
                          <a:solidFill>
                            <a:srgbClr val="4000C0"/>
                          </a:solidFill>
                          <a:latin typeface="Poppins" panose="00000500000000000000" pitchFamily="2" charset="0"/>
                        </a:rPr>
                        <a:t>40.0</a:t>
                      </a:r>
                      <a:endParaRPr lang="en-GB" baseline="0" dirty="0">
                        <a:solidFill>
                          <a:srgbClr val="4000C0"/>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baseline="0" dirty="0">
                          <a:solidFill>
                            <a:srgbClr val="4000C0"/>
                          </a:solidFill>
                          <a:latin typeface="Poppins" panose="00000500000000000000" pitchFamily="2" charset="0"/>
                        </a:rPr>
                        <a:t>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dirty="0">
                          <a:solidFill>
                            <a:schemeClr val="tx1"/>
                          </a:solidFill>
                          <a:latin typeface="Poppins" panose="00000500000000000000" pitchFamily="2" charset="0"/>
                        </a:rPr>
                        <a:t>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dirty="0">
                          <a:solidFill>
                            <a:schemeClr val="tx1"/>
                          </a:solidFill>
                          <a:latin typeface="Poppins" panose="00000500000000000000" pitchFamily="2" charset="0"/>
                        </a:rPr>
                        <a:t>= 40.0 x 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631136700"/>
                  </a:ext>
                </a:extLst>
              </a:tr>
              <a:tr h="290301">
                <a:tc>
                  <a:txBody>
                    <a:bodyPr/>
                    <a:lstStyle/>
                    <a:p>
                      <a:r>
                        <a:rPr lang="en-US" dirty="0">
                          <a:solidFill>
                            <a:schemeClr val="tx1"/>
                          </a:solidFill>
                          <a:latin typeface="Poppins" panose="00000500000000000000" pitchFamily="2" charset="0"/>
                        </a:rPr>
                        <a:t>Government Bonds</a:t>
                      </a:r>
                      <a:endParaRPr lang="en-GB"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US" baseline="0" dirty="0">
                          <a:solidFill>
                            <a:srgbClr val="4000C0"/>
                          </a:solidFill>
                          <a:latin typeface="Poppins" panose="00000500000000000000" pitchFamily="2" charset="0"/>
                        </a:rPr>
                        <a:t>100.0</a:t>
                      </a:r>
                      <a:endParaRPr lang="en-GB" baseline="0" dirty="0">
                        <a:solidFill>
                          <a:srgbClr val="4000C0"/>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baseline="0" dirty="0">
                          <a:solidFill>
                            <a:srgbClr val="4000C0"/>
                          </a:solidFill>
                          <a:latin typeface="Poppins" panose="00000500000000000000" pitchFamily="2" charset="0"/>
                        </a:rPr>
                        <a:t>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dirty="0">
                          <a:solidFill>
                            <a:schemeClr val="tx1"/>
                          </a:solidFill>
                          <a:latin typeface="Poppins" panose="00000500000000000000" pitchFamily="2" charset="0"/>
                        </a:rPr>
                        <a:t>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dirty="0">
                          <a:solidFill>
                            <a:schemeClr val="tx1"/>
                          </a:solidFill>
                          <a:latin typeface="Poppins" panose="00000500000000000000" pitchFamily="2" charset="0"/>
                        </a:rPr>
                        <a:t>= 100.0 x 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009404465"/>
                  </a:ext>
                </a:extLst>
              </a:tr>
              <a:tr h="290301">
                <a:tc>
                  <a:txBody>
                    <a:bodyPr/>
                    <a:lstStyle/>
                    <a:p>
                      <a:r>
                        <a:rPr lang="en-US" dirty="0">
                          <a:solidFill>
                            <a:schemeClr val="tx1"/>
                          </a:solidFill>
                          <a:latin typeface="Poppins" panose="00000500000000000000" pitchFamily="2" charset="0"/>
                        </a:rPr>
                        <a:t>Corporate Bonds</a:t>
                      </a:r>
                      <a:endParaRPr lang="en-GB"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US" baseline="0" dirty="0">
                          <a:solidFill>
                            <a:srgbClr val="4000C0"/>
                          </a:solidFill>
                          <a:latin typeface="Poppins" panose="00000500000000000000" pitchFamily="2" charset="0"/>
                        </a:rPr>
                        <a:t>200.0</a:t>
                      </a:r>
                      <a:endParaRPr lang="en-GB" baseline="0" dirty="0">
                        <a:solidFill>
                          <a:srgbClr val="4000C0"/>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baseline="0" dirty="0">
                          <a:solidFill>
                            <a:srgbClr val="4000C0"/>
                          </a:solidFill>
                          <a:latin typeface="Poppins" panose="00000500000000000000" pitchFamily="2" charset="0"/>
                        </a:rPr>
                        <a:t>100.0%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dirty="0">
                          <a:solidFill>
                            <a:schemeClr val="tx1"/>
                          </a:solidFill>
                          <a:latin typeface="Poppins" panose="00000500000000000000" pitchFamily="2" charset="0"/>
                        </a:rPr>
                        <a:t>200.0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dirty="0">
                          <a:solidFill>
                            <a:schemeClr val="tx1"/>
                          </a:solidFill>
                          <a:latin typeface="Poppins" panose="00000500000000000000" pitchFamily="2" charset="0"/>
                        </a:rPr>
                        <a:t>= 200.0 x 100.0%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379641694"/>
                  </a:ext>
                </a:extLst>
              </a:tr>
              <a:tr h="290301">
                <a:tc>
                  <a:txBody>
                    <a:bodyPr/>
                    <a:lstStyle/>
                    <a:p>
                      <a:r>
                        <a:rPr lang="en-US" dirty="0">
                          <a:solidFill>
                            <a:schemeClr val="tx1"/>
                          </a:solidFill>
                          <a:latin typeface="Poppins" panose="00000500000000000000" pitchFamily="2" charset="0"/>
                        </a:rPr>
                        <a:t>Mortgages</a:t>
                      </a:r>
                      <a:endParaRPr lang="en-GB"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US" baseline="0" dirty="0">
                          <a:solidFill>
                            <a:srgbClr val="4000C0"/>
                          </a:solidFill>
                          <a:latin typeface="Poppins" panose="00000500000000000000" pitchFamily="2" charset="0"/>
                        </a:rPr>
                        <a:t>100.0</a:t>
                      </a:r>
                      <a:endParaRPr lang="en-GB" baseline="0" dirty="0">
                        <a:solidFill>
                          <a:srgbClr val="4000C0"/>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baseline="0" dirty="0">
                          <a:solidFill>
                            <a:srgbClr val="4000C0"/>
                          </a:solidFill>
                          <a:latin typeface="Poppins" panose="00000500000000000000" pitchFamily="2" charset="0"/>
                        </a:rPr>
                        <a:t>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dirty="0">
                          <a:solidFill>
                            <a:schemeClr val="tx1"/>
                          </a:solidFill>
                          <a:latin typeface="Poppins" panose="00000500000000000000" pitchFamily="2" charset="0"/>
                        </a:rPr>
                        <a:t>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dirty="0">
                          <a:solidFill>
                            <a:schemeClr val="tx1"/>
                          </a:solidFill>
                          <a:latin typeface="Poppins" panose="00000500000000000000" pitchFamily="2" charset="0"/>
                        </a:rPr>
                        <a:t>= 100.0 x 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535489278"/>
                  </a:ext>
                </a:extLst>
              </a:tr>
              <a:tr h="290301">
                <a:tc>
                  <a:txBody>
                    <a:bodyPr/>
                    <a:lstStyle/>
                    <a:p>
                      <a:pPr marR="0" algn="l" rtl="0">
                        <a:lnSpc>
                          <a:spcPct val="100000"/>
                        </a:lnSpc>
                        <a:spcBef>
                          <a:spcPts val="0"/>
                        </a:spcBef>
                        <a:spcAft>
                          <a:spcPts val="0"/>
                        </a:spcAft>
                        <a:buClr>
                          <a:srgbClr val="000000"/>
                        </a:buClr>
                        <a:buFont typeface="Arial"/>
                      </a:pPr>
                      <a:r>
                        <a:rPr lang="en-US" sz="1400" b="0" i="0" u="none" strike="noStrike" cap="none" dirty="0">
                          <a:solidFill>
                            <a:schemeClr val="tx1"/>
                          </a:solidFill>
                          <a:latin typeface="Poppins" panose="00000500000000000000" pitchFamily="2" charset="0"/>
                          <a:ea typeface="+mn-ea"/>
                          <a:cs typeface="+mn-cs"/>
                          <a:sym typeface="Arial"/>
                        </a:rPr>
                        <a:t>Total</a:t>
                      </a:r>
                      <a:endParaRPr lang="en-GB" sz="1400" b="0"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r>
                        <a:rPr lang="en-US" sz="1400" b="0" i="0" u="none" strike="noStrike" cap="none" dirty="0">
                          <a:solidFill>
                            <a:schemeClr val="tx1"/>
                          </a:solidFill>
                          <a:latin typeface="Poppins" panose="00000500000000000000" pitchFamily="2" charset="0"/>
                          <a:ea typeface="+mn-ea"/>
                          <a:cs typeface="+mn-cs"/>
                          <a:sym typeface="Arial"/>
                        </a:rPr>
                        <a:t>440</a:t>
                      </a:r>
                      <a:endParaRPr lang="en-GB" sz="1400" b="0"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b="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b="0" dirty="0">
                          <a:solidFill>
                            <a:schemeClr val="tx1"/>
                          </a:solidFill>
                          <a:latin typeface="Poppins" panose="00000500000000000000" pitchFamily="2" charset="0"/>
                        </a:rPr>
                        <a:t>250.0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791315065"/>
                  </a:ext>
                </a:extLst>
              </a:tr>
              <a:tr h="290301">
                <a:tc>
                  <a:txBody>
                    <a:bodyPr/>
                    <a:lstStyle/>
                    <a:p>
                      <a:pPr marR="0" algn="l" rtl="0">
                        <a:lnSpc>
                          <a:spcPct val="100000"/>
                        </a:lnSpc>
                        <a:spcBef>
                          <a:spcPts val="0"/>
                        </a:spcBef>
                        <a:spcAft>
                          <a:spcPts val="0"/>
                        </a:spcAft>
                        <a:buClr>
                          <a:srgbClr val="000000"/>
                        </a:buClr>
                        <a:buFont typeface="Arial"/>
                      </a:pPr>
                      <a:endParaRPr lang="en-GB" sz="1400" b="1" i="0" u="none" strike="noStrike" cap="none" dirty="0">
                        <a:solidFill>
                          <a:schemeClr val="accent2">
                            <a:lumMod val="50000"/>
                          </a:schemeClr>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accent2">
                            <a:lumMod val="50000"/>
                          </a:schemeClr>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14416960"/>
                  </a:ext>
                </a:extLst>
              </a:tr>
              <a:tr h="29030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Shareholders equity</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dirty="0">
                          <a:solidFill>
                            <a:srgbClr val="4000C0"/>
                          </a:solidFill>
                          <a:latin typeface="Poppins" panose="00000500000000000000" pitchFamily="2" charset="0"/>
                        </a:rPr>
                        <a:t>30.0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37509761"/>
                  </a:ext>
                </a:extLst>
              </a:tr>
              <a:tr h="29030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Goodwill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dirty="0">
                          <a:solidFill>
                            <a:srgbClr val="4000C0"/>
                          </a:solidFill>
                          <a:latin typeface="Poppins" panose="00000500000000000000" pitchFamily="2" charset="0"/>
                        </a:rPr>
                        <a:t>10.0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850874345"/>
                  </a:ext>
                </a:extLst>
              </a:tr>
              <a:tr h="29030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Tier 1 Capital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dirty="0">
                          <a:solidFill>
                            <a:schemeClr val="tx1"/>
                          </a:solidFill>
                          <a:latin typeface="Poppins" panose="00000500000000000000" pitchFamily="2" charset="0"/>
                        </a:rPr>
                        <a:t>20.0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911167030"/>
                  </a:ext>
                </a:extLst>
              </a:tr>
              <a:tr h="29030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Tier 2 Capital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baseline="0" dirty="0">
                          <a:solidFill>
                            <a:srgbClr val="4000C0"/>
                          </a:solidFill>
                          <a:latin typeface="Poppins" panose="00000500000000000000" pitchFamily="2" charset="0"/>
                        </a:rPr>
                        <a:t>30.0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133329010"/>
                  </a:ext>
                </a:extLst>
              </a:tr>
              <a:tr h="29030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Total Capital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dirty="0">
                          <a:solidFill>
                            <a:schemeClr val="tx1"/>
                          </a:solidFill>
                          <a:latin typeface="Poppins" panose="00000500000000000000" pitchFamily="2" charset="0"/>
                        </a:rPr>
                        <a:t>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515328484"/>
                  </a:ext>
                </a:extLst>
              </a:tr>
              <a:tr h="290301">
                <a:tc>
                  <a:txBody>
                    <a:bodyPr/>
                    <a:lstStyle/>
                    <a:p>
                      <a:pPr marR="0" algn="l" rtl="0">
                        <a:lnSpc>
                          <a:spcPct val="100000"/>
                        </a:lnSpc>
                        <a:spcBef>
                          <a:spcPts val="0"/>
                        </a:spcBef>
                        <a:spcAft>
                          <a:spcPts val="0"/>
                        </a:spcAft>
                        <a:buClr>
                          <a:srgbClr val="000000"/>
                        </a:buClr>
                        <a:buFont typeface="Arial"/>
                      </a:pPr>
                      <a:endParaRPr lang="en-GB" sz="1400" b="0"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009008908"/>
                  </a:ext>
                </a:extLst>
              </a:tr>
              <a:tr h="290301">
                <a:tc gridSpan="3">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Tier 1 Capital / Risk Weighted Assets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hMerge="1">
                  <a:txBody>
                    <a:bodyPr/>
                    <a:lstStyle/>
                    <a:p>
                      <a:pPr marR="0" algn="r" rtl="0">
                        <a:lnSpc>
                          <a:spcPct val="100000"/>
                        </a:lnSpc>
                        <a:spcBef>
                          <a:spcPts val="0"/>
                        </a:spcBef>
                        <a:spcAft>
                          <a:spcPts val="0"/>
                        </a:spcAft>
                        <a:buClr>
                          <a:srgbClr val="000000"/>
                        </a:buClr>
                        <a:buFont typeface="Arial"/>
                      </a:pPr>
                      <a:endParaRPr lang="en-GB" sz="1400" b="1" i="0" u="none" strike="noStrike" cap="none">
                        <a:solidFill>
                          <a:schemeClr val="accent2">
                            <a:lumMod val="50000"/>
                          </a:schemeClr>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10000"/>
                        <a:lumOff val="90000"/>
                      </a:schemeClr>
                    </a:solidFill>
                  </a:tcPr>
                </a:tc>
                <a:tc hMerge="1">
                  <a:txBody>
                    <a:bodyPr/>
                    <a:lstStyle/>
                    <a:p>
                      <a:pPr algn="r"/>
                      <a:endParaRPr lang="en-GB" sz="140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10000"/>
                        <a:lumOff val="90000"/>
                      </a:schemeClr>
                    </a:solidFill>
                  </a:tcPr>
                </a:tc>
                <a:tc>
                  <a:txBody>
                    <a:bodyPr/>
                    <a:lstStyle/>
                    <a:p>
                      <a:pPr algn="r"/>
                      <a:r>
                        <a:rPr lang="en-GB" sz="1400" dirty="0">
                          <a:solidFill>
                            <a:schemeClr val="tx1"/>
                          </a:solidFill>
                          <a:latin typeface="Poppins" panose="00000500000000000000" pitchFamily="2" charset="0"/>
                        </a:rPr>
                        <a:t>8.0%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sz="1400" dirty="0">
                          <a:solidFill>
                            <a:schemeClr val="tx1"/>
                          </a:solidFill>
                          <a:latin typeface="Poppins" panose="00000500000000000000" pitchFamily="2" charset="0"/>
                        </a:rPr>
                        <a:t>= 20.0 / 250.0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559235040"/>
                  </a:ext>
                </a:extLst>
              </a:tr>
              <a:tr h="290301">
                <a:tc gridSpan="3">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Total Capital / Risk Weighted Assets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hMerge="1">
                  <a:txBody>
                    <a:bodyPr/>
                    <a:lstStyle/>
                    <a:p>
                      <a:pPr marR="0" algn="r" rtl="0">
                        <a:lnSpc>
                          <a:spcPct val="100000"/>
                        </a:lnSpc>
                        <a:spcBef>
                          <a:spcPts val="0"/>
                        </a:spcBef>
                        <a:spcAft>
                          <a:spcPts val="0"/>
                        </a:spcAft>
                        <a:buClr>
                          <a:srgbClr val="000000"/>
                        </a:buClr>
                        <a:buFont typeface="Arial"/>
                      </a:pPr>
                      <a:endParaRPr lang="en-GB" sz="1400" b="1" i="0" u="none" strike="noStrike" cap="none">
                        <a:solidFill>
                          <a:schemeClr val="accent2">
                            <a:lumMod val="50000"/>
                          </a:schemeClr>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10000"/>
                        <a:lumOff val="90000"/>
                      </a:schemeClr>
                    </a:solidFill>
                  </a:tcPr>
                </a:tc>
                <a:tc hMerge="1">
                  <a:txBody>
                    <a:bodyPr/>
                    <a:lstStyle/>
                    <a:p>
                      <a:pPr algn="r"/>
                      <a:endParaRPr lang="en-GB" sz="140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10000"/>
                        <a:lumOff val="90000"/>
                      </a:schemeClr>
                    </a:solidFill>
                  </a:tcPr>
                </a:tc>
                <a:tc>
                  <a:txBody>
                    <a:bodyPr/>
                    <a:lstStyle/>
                    <a:p>
                      <a:pPr algn="r"/>
                      <a:r>
                        <a:rPr lang="en-GB" sz="1400" dirty="0">
                          <a:solidFill>
                            <a:schemeClr val="tx1"/>
                          </a:solidFill>
                          <a:latin typeface="Poppins" panose="00000500000000000000" pitchFamily="2" charset="0"/>
                        </a:rPr>
                        <a:t>20.0%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sz="1400" dirty="0">
                          <a:solidFill>
                            <a:schemeClr val="tx1"/>
                          </a:solidFill>
                          <a:latin typeface="Poppins" panose="00000500000000000000" pitchFamily="2" charset="0"/>
                        </a:rPr>
                        <a:t>= 50.0 / 250.0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194922480"/>
                  </a:ext>
                </a:extLst>
              </a:tr>
            </a:tbl>
          </a:graphicData>
        </a:graphic>
      </p:graphicFrame>
      <p:sp>
        <p:nvSpPr>
          <p:cNvPr id="7" name="TextBox 6">
            <a:extLst>
              <a:ext uri="{FF2B5EF4-FFF2-40B4-BE49-F238E27FC236}">
                <a16:creationId xmlns:a16="http://schemas.microsoft.com/office/drawing/2014/main" id="{7348714F-0197-239D-4F2B-9F69EEEEF530}"/>
              </a:ext>
            </a:extLst>
          </p:cNvPr>
          <p:cNvSpPr txBox="1"/>
          <p:nvPr/>
        </p:nvSpPr>
        <p:spPr>
          <a:xfrm>
            <a:off x="8005616" y="5459011"/>
            <a:ext cx="2743444" cy="523220"/>
          </a:xfrm>
          <a:prstGeom prst="rect">
            <a:avLst/>
          </a:prstGeom>
          <a:noFill/>
        </p:spPr>
        <p:txBody>
          <a:bodyPr wrap="square" rtlCol="0">
            <a:spAutoFit/>
          </a:bodyPr>
          <a:lstStyle/>
          <a:p>
            <a:pPr algn="ctr"/>
            <a:r>
              <a:rPr lang="en-US" sz="2800" dirty="0">
                <a:solidFill>
                  <a:schemeClr val="accent2">
                    <a:lumMod val="50000"/>
                  </a:schemeClr>
                </a:solidFill>
                <a:latin typeface="+mj-lt"/>
              </a:rPr>
              <a:t>Total Capital</a:t>
            </a:r>
            <a:endParaRPr lang="en-GB" sz="2800" dirty="0">
              <a:solidFill>
                <a:schemeClr val="accent2">
                  <a:lumMod val="50000"/>
                </a:schemeClr>
              </a:solidFill>
              <a:latin typeface="+mj-lt"/>
            </a:endParaRPr>
          </a:p>
        </p:txBody>
      </p:sp>
      <p:sp>
        <p:nvSpPr>
          <p:cNvPr id="9" name="TextBox 8">
            <a:extLst>
              <a:ext uri="{FF2B5EF4-FFF2-40B4-BE49-F238E27FC236}">
                <a16:creationId xmlns:a16="http://schemas.microsoft.com/office/drawing/2014/main" id="{FCF84565-6BD5-06EE-65A0-3154701A46DA}"/>
              </a:ext>
            </a:extLst>
          </p:cNvPr>
          <p:cNvSpPr txBox="1"/>
          <p:nvPr/>
        </p:nvSpPr>
        <p:spPr>
          <a:xfrm>
            <a:off x="4616416" y="5459011"/>
            <a:ext cx="2612474" cy="523220"/>
          </a:xfrm>
          <a:prstGeom prst="rect">
            <a:avLst/>
          </a:prstGeom>
          <a:noFill/>
        </p:spPr>
        <p:txBody>
          <a:bodyPr wrap="square" rtlCol="0">
            <a:spAutoFit/>
          </a:bodyPr>
          <a:lstStyle/>
          <a:p>
            <a:pPr algn="ctr"/>
            <a:r>
              <a:rPr lang="en-US" sz="2800" dirty="0">
                <a:solidFill>
                  <a:schemeClr val="accent2">
                    <a:lumMod val="50000"/>
                  </a:schemeClr>
                </a:solidFill>
                <a:latin typeface="+mj-lt"/>
              </a:rPr>
              <a:t>Tier 2 Capital</a:t>
            </a:r>
            <a:endParaRPr lang="en-GB" sz="2800" dirty="0">
              <a:solidFill>
                <a:schemeClr val="accent2">
                  <a:lumMod val="50000"/>
                </a:schemeClr>
              </a:solidFill>
              <a:latin typeface="+mj-lt"/>
            </a:endParaRPr>
          </a:p>
        </p:txBody>
      </p:sp>
      <p:sp>
        <p:nvSpPr>
          <p:cNvPr id="11" name="TextBox 10">
            <a:extLst>
              <a:ext uri="{FF2B5EF4-FFF2-40B4-BE49-F238E27FC236}">
                <a16:creationId xmlns:a16="http://schemas.microsoft.com/office/drawing/2014/main" id="{BE259808-4EFC-A850-2BC8-524659A11F0F}"/>
              </a:ext>
            </a:extLst>
          </p:cNvPr>
          <p:cNvSpPr txBox="1"/>
          <p:nvPr/>
        </p:nvSpPr>
        <p:spPr>
          <a:xfrm>
            <a:off x="4075273" y="5459011"/>
            <a:ext cx="572079" cy="523220"/>
          </a:xfrm>
          <a:prstGeom prst="rect">
            <a:avLst/>
          </a:prstGeom>
          <a:noFill/>
        </p:spPr>
        <p:txBody>
          <a:bodyPr wrap="square" rtlCol="0">
            <a:spAutoFit/>
          </a:bodyPr>
          <a:lstStyle/>
          <a:p>
            <a:pPr algn="ctr"/>
            <a:r>
              <a:rPr lang="en-US" sz="2800" dirty="0">
                <a:solidFill>
                  <a:schemeClr val="accent2">
                    <a:lumMod val="50000"/>
                  </a:schemeClr>
                </a:solidFill>
                <a:latin typeface="+mj-lt"/>
              </a:rPr>
              <a:t>+</a:t>
            </a:r>
            <a:endParaRPr lang="en-GB" sz="2800" dirty="0">
              <a:solidFill>
                <a:schemeClr val="accent2">
                  <a:lumMod val="50000"/>
                </a:schemeClr>
              </a:solidFill>
              <a:latin typeface="+mj-lt"/>
            </a:endParaRPr>
          </a:p>
        </p:txBody>
      </p:sp>
      <p:sp>
        <p:nvSpPr>
          <p:cNvPr id="12" name="TextBox 11">
            <a:extLst>
              <a:ext uri="{FF2B5EF4-FFF2-40B4-BE49-F238E27FC236}">
                <a16:creationId xmlns:a16="http://schemas.microsoft.com/office/drawing/2014/main" id="{845CEA57-C76C-4967-845C-D15E27C70341}"/>
              </a:ext>
            </a:extLst>
          </p:cNvPr>
          <p:cNvSpPr txBox="1"/>
          <p:nvPr/>
        </p:nvSpPr>
        <p:spPr>
          <a:xfrm>
            <a:off x="1482265" y="5459011"/>
            <a:ext cx="2516744" cy="523220"/>
          </a:xfrm>
          <a:prstGeom prst="rect">
            <a:avLst/>
          </a:prstGeom>
          <a:noFill/>
        </p:spPr>
        <p:txBody>
          <a:bodyPr wrap="square" rtlCol="0">
            <a:spAutoFit/>
          </a:bodyPr>
          <a:lstStyle/>
          <a:p>
            <a:pPr algn="ctr"/>
            <a:r>
              <a:rPr lang="en-US" sz="2800" dirty="0">
                <a:solidFill>
                  <a:schemeClr val="accent2">
                    <a:lumMod val="50000"/>
                  </a:schemeClr>
                </a:solidFill>
                <a:latin typeface="+mj-lt"/>
              </a:rPr>
              <a:t>Tier 1 Capital</a:t>
            </a:r>
            <a:endParaRPr lang="en-GB" sz="2800" dirty="0">
              <a:solidFill>
                <a:schemeClr val="accent2">
                  <a:lumMod val="50000"/>
                </a:schemeClr>
              </a:solidFill>
              <a:latin typeface="+mj-lt"/>
            </a:endParaRPr>
          </a:p>
        </p:txBody>
      </p:sp>
      <p:sp>
        <p:nvSpPr>
          <p:cNvPr id="13" name="TextBox 12">
            <a:extLst>
              <a:ext uri="{FF2B5EF4-FFF2-40B4-BE49-F238E27FC236}">
                <a16:creationId xmlns:a16="http://schemas.microsoft.com/office/drawing/2014/main" id="{4CAF66DE-9BD4-1509-9CD3-DEA8DF129CE0}"/>
              </a:ext>
            </a:extLst>
          </p:cNvPr>
          <p:cNvSpPr txBox="1"/>
          <p:nvPr/>
        </p:nvSpPr>
        <p:spPr>
          <a:xfrm>
            <a:off x="7110993" y="5459011"/>
            <a:ext cx="975454" cy="523220"/>
          </a:xfrm>
          <a:prstGeom prst="rect">
            <a:avLst/>
          </a:prstGeom>
          <a:noFill/>
        </p:spPr>
        <p:txBody>
          <a:bodyPr wrap="square" rtlCol="0">
            <a:spAutoFit/>
          </a:bodyPr>
          <a:lstStyle/>
          <a:p>
            <a:pPr algn="ctr"/>
            <a:r>
              <a:rPr lang="en-US" sz="2800" dirty="0">
                <a:solidFill>
                  <a:schemeClr val="accent2">
                    <a:lumMod val="50000"/>
                  </a:schemeClr>
                </a:solidFill>
                <a:latin typeface="+mj-lt"/>
              </a:rPr>
              <a:t>=</a:t>
            </a:r>
            <a:endParaRPr lang="en-GB" sz="2800" dirty="0">
              <a:solidFill>
                <a:schemeClr val="accent2">
                  <a:lumMod val="50000"/>
                </a:schemeClr>
              </a:solidFill>
              <a:latin typeface="+mj-lt"/>
            </a:endParaRPr>
          </a:p>
        </p:txBody>
      </p:sp>
      <p:sp>
        <p:nvSpPr>
          <p:cNvPr id="14" name="TextBox 13">
            <a:extLst>
              <a:ext uri="{FF2B5EF4-FFF2-40B4-BE49-F238E27FC236}">
                <a16:creationId xmlns:a16="http://schemas.microsoft.com/office/drawing/2014/main" id="{E5EAEF75-3028-46F1-6C3F-B4A625ACE1EB}"/>
              </a:ext>
            </a:extLst>
          </p:cNvPr>
          <p:cNvSpPr txBox="1"/>
          <p:nvPr/>
        </p:nvSpPr>
        <p:spPr>
          <a:xfrm>
            <a:off x="8789836" y="5950099"/>
            <a:ext cx="1175005" cy="578882"/>
          </a:xfrm>
          <a:prstGeom prst="round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800" dirty="0">
                <a:solidFill>
                  <a:schemeClr val="accent2">
                    <a:lumMod val="50000"/>
                  </a:schemeClr>
                </a:solidFill>
                <a:latin typeface="+mj-lt"/>
              </a:rPr>
              <a:t>50.0</a:t>
            </a:r>
          </a:p>
        </p:txBody>
      </p:sp>
      <p:sp>
        <p:nvSpPr>
          <p:cNvPr id="16" name="TextBox 15">
            <a:extLst>
              <a:ext uri="{FF2B5EF4-FFF2-40B4-BE49-F238E27FC236}">
                <a16:creationId xmlns:a16="http://schemas.microsoft.com/office/drawing/2014/main" id="{CFB8BF5F-F7C8-695E-6924-E713F9C24AD3}"/>
              </a:ext>
            </a:extLst>
          </p:cNvPr>
          <p:cNvSpPr txBox="1"/>
          <p:nvPr/>
        </p:nvSpPr>
        <p:spPr>
          <a:xfrm>
            <a:off x="2197971" y="5980877"/>
            <a:ext cx="1085333" cy="578882"/>
          </a:xfrm>
          <a:prstGeom prst="round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800" dirty="0">
                <a:solidFill>
                  <a:schemeClr val="accent2">
                    <a:lumMod val="50000"/>
                  </a:schemeClr>
                </a:solidFill>
                <a:latin typeface="+mj-lt"/>
              </a:rPr>
              <a:t>20.0</a:t>
            </a:r>
            <a:endParaRPr lang="en-GB" sz="2800" dirty="0">
              <a:solidFill>
                <a:schemeClr val="accent2">
                  <a:lumMod val="50000"/>
                </a:schemeClr>
              </a:solidFill>
              <a:latin typeface="+mj-lt"/>
            </a:endParaRPr>
          </a:p>
        </p:txBody>
      </p:sp>
      <p:sp>
        <p:nvSpPr>
          <p:cNvPr id="17" name="TextBox 16">
            <a:extLst>
              <a:ext uri="{FF2B5EF4-FFF2-40B4-BE49-F238E27FC236}">
                <a16:creationId xmlns:a16="http://schemas.microsoft.com/office/drawing/2014/main" id="{32E9AFC3-558C-5586-72BD-2B7BBB7A0F8C}"/>
              </a:ext>
            </a:extLst>
          </p:cNvPr>
          <p:cNvSpPr txBox="1"/>
          <p:nvPr/>
        </p:nvSpPr>
        <p:spPr>
          <a:xfrm>
            <a:off x="5355484" y="5980877"/>
            <a:ext cx="1134339" cy="578882"/>
          </a:xfrm>
          <a:prstGeom prst="round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800" dirty="0">
                <a:solidFill>
                  <a:schemeClr val="accent2">
                    <a:lumMod val="50000"/>
                  </a:schemeClr>
                </a:solidFill>
                <a:latin typeface="+mj-lt"/>
              </a:rPr>
              <a:t>30.0</a:t>
            </a:r>
            <a:endParaRPr lang="en-GB" sz="2800" dirty="0">
              <a:solidFill>
                <a:schemeClr val="accent2">
                  <a:lumMod val="50000"/>
                </a:schemeClr>
              </a:solidFill>
              <a:latin typeface="+mj-lt"/>
            </a:endParaRPr>
          </a:p>
        </p:txBody>
      </p:sp>
      <p:sp>
        <p:nvSpPr>
          <p:cNvPr id="18" name="TextBox 17">
            <a:extLst>
              <a:ext uri="{FF2B5EF4-FFF2-40B4-BE49-F238E27FC236}">
                <a16:creationId xmlns:a16="http://schemas.microsoft.com/office/drawing/2014/main" id="{F892361C-7867-43D8-F28D-96AEF99E6EEC}"/>
              </a:ext>
            </a:extLst>
          </p:cNvPr>
          <p:cNvSpPr txBox="1"/>
          <p:nvPr/>
        </p:nvSpPr>
        <p:spPr>
          <a:xfrm>
            <a:off x="3999914" y="5953612"/>
            <a:ext cx="734400" cy="578882"/>
          </a:xfrm>
          <a:prstGeom prst="round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800" dirty="0">
                <a:solidFill>
                  <a:schemeClr val="accent2">
                    <a:lumMod val="50000"/>
                  </a:schemeClr>
                </a:solidFill>
                <a:latin typeface="+mj-lt"/>
              </a:rPr>
              <a:t>+</a:t>
            </a:r>
            <a:endParaRPr lang="en-GB" sz="2800" dirty="0">
              <a:solidFill>
                <a:schemeClr val="accent2">
                  <a:lumMod val="50000"/>
                </a:schemeClr>
              </a:solidFill>
              <a:latin typeface="+mj-lt"/>
            </a:endParaRPr>
          </a:p>
        </p:txBody>
      </p:sp>
      <p:sp>
        <p:nvSpPr>
          <p:cNvPr id="19" name="TextBox 18">
            <a:extLst>
              <a:ext uri="{FF2B5EF4-FFF2-40B4-BE49-F238E27FC236}">
                <a16:creationId xmlns:a16="http://schemas.microsoft.com/office/drawing/2014/main" id="{5B8D19C1-3B23-4EE2-940A-CFACC2F6A103}"/>
              </a:ext>
            </a:extLst>
          </p:cNvPr>
          <p:cNvSpPr txBox="1"/>
          <p:nvPr/>
        </p:nvSpPr>
        <p:spPr>
          <a:xfrm>
            <a:off x="7229795" y="5953612"/>
            <a:ext cx="734400" cy="578882"/>
          </a:xfrm>
          <a:prstGeom prst="round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800" dirty="0">
                <a:solidFill>
                  <a:schemeClr val="accent2">
                    <a:lumMod val="50000"/>
                  </a:schemeClr>
                </a:solidFill>
                <a:latin typeface="+mj-lt"/>
              </a:rPr>
              <a:t>=</a:t>
            </a:r>
            <a:endParaRPr lang="en-GB" sz="2800" dirty="0">
              <a:solidFill>
                <a:schemeClr val="accent2">
                  <a:lumMod val="50000"/>
                </a:schemeClr>
              </a:solidFill>
              <a:latin typeface="+mj-lt"/>
            </a:endParaRPr>
          </a:p>
        </p:txBody>
      </p:sp>
      <p:sp>
        <p:nvSpPr>
          <p:cNvPr id="22" name="Rectangle 21">
            <a:extLst>
              <a:ext uri="{FF2B5EF4-FFF2-40B4-BE49-F238E27FC236}">
                <a16:creationId xmlns:a16="http://schemas.microsoft.com/office/drawing/2014/main" id="{6A780055-8DC8-7130-B953-1CE2DC6A64D5}"/>
              </a:ext>
            </a:extLst>
          </p:cNvPr>
          <p:cNvSpPr/>
          <p:nvPr/>
        </p:nvSpPr>
        <p:spPr>
          <a:xfrm>
            <a:off x="2334612" y="3729416"/>
            <a:ext cx="5869034" cy="3048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44B094C-4096-A0FD-E96A-C00247ADCCB9}"/>
              </a:ext>
            </a:extLst>
          </p:cNvPr>
          <p:cNvSpPr/>
          <p:nvPr/>
        </p:nvSpPr>
        <p:spPr>
          <a:xfrm>
            <a:off x="2334612" y="3151888"/>
            <a:ext cx="5869034" cy="582608"/>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E96935B-6ADE-F53E-8D45-D0025DFE1FBC}"/>
              </a:ext>
            </a:extLst>
          </p:cNvPr>
          <p:cNvSpPr txBox="1"/>
          <p:nvPr/>
        </p:nvSpPr>
        <p:spPr>
          <a:xfrm>
            <a:off x="8292546" y="7079104"/>
            <a:ext cx="2743444" cy="523220"/>
          </a:xfrm>
          <a:prstGeom prst="rect">
            <a:avLst/>
          </a:prstGeom>
          <a:noFill/>
        </p:spPr>
        <p:txBody>
          <a:bodyPr wrap="square" rtlCol="0">
            <a:spAutoFit/>
          </a:bodyPr>
          <a:lstStyle/>
          <a:p>
            <a:pPr algn="ctr"/>
            <a:r>
              <a:rPr lang="en-US" sz="2800" dirty="0">
                <a:solidFill>
                  <a:schemeClr val="accent5">
                    <a:lumMod val="50000"/>
                  </a:schemeClr>
                </a:solidFill>
                <a:latin typeface="+mj-lt"/>
              </a:rPr>
              <a:t>Tier 1 Capital</a:t>
            </a:r>
            <a:endParaRPr lang="en-GB" sz="2800" dirty="0">
              <a:solidFill>
                <a:schemeClr val="accent5">
                  <a:lumMod val="50000"/>
                </a:schemeClr>
              </a:solidFill>
              <a:latin typeface="+mj-lt"/>
            </a:endParaRPr>
          </a:p>
        </p:txBody>
      </p:sp>
      <p:sp>
        <p:nvSpPr>
          <p:cNvPr id="3" name="TextBox 2">
            <a:extLst>
              <a:ext uri="{FF2B5EF4-FFF2-40B4-BE49-F238E27FC236}">
                <a16:creationId xmlns:a16="http://schemas.microsoft.com/office/drawing/2014/main" id="{679BF73C-C354-7AFF-CCA1-13D5DA53C80D}"/>
              </a:ext>
            </a:extLst>
          </p:cNvPr>
          <p:cNvSpPr txBox="1"/>
          <p:nvPr/>
        </p:nvSpPr>
        <p:spPr>
          <a:xfrm>
            <a:off x="902991" y="7079104"/>
            <a:ext cx="4684742" cy="523220"/>
          </a:xfrm>
          <a:prstGeom prst="rect">
            <a:avLst/>
          </a:prstGeom>
          <a:noFill/>
        </p:spPr>
        <p:txBody>
          <a:bodyPr wrap="square" rtlCol="0">
            <a:spAutoFit/>
          </a:bodyPr>
          <a:lstStyle/>
          <a:p>
            <a:pPr algn="ctr"/>
            <a:r>
              <a:rPr lang="en-US" sz="2800" dirty="0">
                <a:solidFill>
                  <a:schemeClr val="accent5">
                    <a:lumMod val="50000"/>
                  </a:schemeClr>
                </a:solidFill>
                <a:latin typeface="+mj-lt"/>
              </a:rPr>
              <a:t>Shareholders’ equity</a:t>
            </a:r>
            <a:endParaRPr lang="en-GB" sz="2800" dirty="0">
              <a:solidFill>
                <a:schemeClr val="accent5">
                  <a:lumMod val="50000"/>
                </a:schemeClr>
              </a:solidFill>
              <a:latin typeface="+mj-lt"/>
            </a:endParaRPr>
          </a:p>
        </p:txBody>
      </p:sp>
      <p:sp>
        <p:nvSpPr>
          <p:cNvPr id="4" name="TextBox 3">
            <a:extLst>
              <a:ext uri="{FF2B5EF4-FFF2-40B4-BE49-F238E27FC236}">
                <a16:creationId xmlns:a16="http://schemas.microsoft.com/office/drawing/2014/main" id="{CE1BF971-923B-FE57-E94D-BC6A6A010093}"/>
              </a:ext>
            </a:extLst>
          </p:cNvPr>
          <p:cNvSpPr txBox="1"/>
          <p:nvPr/>
        </p:nvSpPr>
        <p:spPr>
          <a:xfrm>
            <a:off x="5291984" y="7079104"/>
            <a:ext cx="572079" cy="523220"/>
          </a:xfrm>
          <a:prstGeom prst="rect">
            <a:avLst/>
          </a:prstGeom>
          <a:noFill/>
        </p:spPr>
        <p:txBody>
          <a:bodyPr wrap="square" rtlCol="0">
            <a:spAutoFit/>
          </a:bodyPr>
          <a:lstStyle/>
          <a:p>
            <a:pPr algn="ctr"/>
            <a:r>
              <a:rPr lang="en-US" sz="2800" dirty="0">
                <a:solidFill>
                  <a:schemeClr val="accent5">
                    <a:lumMod val="50000"/>
                  </a:schemeClr>
                </a:solidFill>
                <a:latin typeface="+mj-lt"/>
              </a:rPr>
              <a:t>-</a:t>
            </a:r>
            <a:endParaRPr lang="en-GB" sz="2800" dirty="0">
              <a:solidFill>
                <a:schemeClr val="accent5">
                  <a:lumMod val="50000"/>
                </a:schemeClr>
              </a:solidFill>
              <a:latin typeface="+mj-lt"/>
            </a:endParaRPr>
          </a:p>
        </p:txBody>
      </p:sp>
      <p:sp>
        <p:nvSpPr>
          <p:cNvPr id="5" name="TextBox 4">
            <a:extLst>
              <a:ext uri="{FF2B5EF4-FFF2-40B4-BE49-F238E27FC236}">
                <a16:creationId xmlns:a16="http://schemas.microsoft.com/office/drawing/2014/main" id="{2EAD6C1C-DD78-F8BB-824B-E760C3672724}"/>
              </a:ext>
            </a:extLst>
          </p:cNvPr>
          <p:cNvSpPr txBox="1"/>
          <p:nvPr/>
        </p:nvSpPr>
        <p:spPr>
          <a:xfrm>
            <a:off x="5671320" y="7079104"/>
            <a:ext cx="2111536" cy="523220"/>
          </a:xfrm>
          <a:prstGeom prst="rect">
            <a:avLst/>
          </a:prstGeom>
          <a:noFill/>
        </p:spPr>
        <p:txBody>
          <a:bodyPr wrap="square" rtlCol="0">
            <a:spAutoFit/>
          </a:bodyPr>
          <a:lstStyle/>
          <a:p>
            <a:pPr algn="ctr"/>
            <a:r>
              <a:rPr lang="en-US" sz="2800" dirty="0">
                <a:solidFill>
                  <a:schemeClr val="accent5">
                    <a:lumMod val="50000"/>
                  </a:schemeClr>
                </a:solidFill>
                <a:latin typeface="+mj-lt"/>
              </a:rPr>
              <a:t>Goodwill</a:t>
            </a:r>
            <a:endParaRPr lang="en-GB" sz="2800" dirty="0">
              <a:solidFill>
                <a:schemeClr val="accent5">
                  <a:lumMod val="50000"/>
                </a:schemeClr>
              </a:solidFill>
              <a:latin typeface="+mj-lt"/>
            </a:endParaRPr>
          </a:p>
        </p:txBody>
      </p:sp>
      <p:sp>
        <p:nvSpPr>
          <p:cNvPr id="8" name="TextBox 7">
            <a:extLst>
              <a:ext uri="{FF2B5EF4-FFF2-40B4-BE49-F238E27FC236}">
                <a16:creationId xmlns:a16="http://schemas.microsoft.com/office/drawing/2014/main" id="{EDF665F7-543C-C4A5-0C0C-41D648C3063F}"/>
              </a:ext>
            </a:extLst>
          </p:cNvPr>
          <p:cNvSpPr txBox="1"/>
          <p:nvPr/>
        </p:nvSpPr>
        <p:spPr>
          <a:xfrm>
            <a:off x="7497961" y="7079104"/>
            <a:ext cx="975454" cy="523220"/>
          </a:xfrm>
          <a:prstGeom prst="rect">
            <a:avLst/>
          </a:prstGeom>
          <a:noFill/>
        </p:spPr>
        <p:txBody>
          <a:bodyPr wrap="square" rtlCol="0">
            <a:spAutoFit/>
          </a:bodyPr>
          <a:lstStyle/>
          <a:p>
            <a:pPr algn="ctr"/>
            <a:r>
              <a:rPr lang="en-US" sz="2800" dirty="0">
                <a:solidFill>
                  <a:schemeClr val="accent5">
                    <a:lumMod val="50000"/>
                  </a:schemeClr>
                </a:solidFill>
                <a:latin typeface="+mj-lt"/>
              </a:rPr>
              <a:t>=</a:t>
            </a:r>
            <a:endParaRPr lang="en-GB" sz="2800" dirty="0">
              <a:solidFill>
                <a:schemeClr val="accent5">
                  <a:lumMod val="50000"/>
                </a:schemeClr>
              </a:solidFill>
              <a:latin typeface="+mj-lt"/>
            </a:endParaRPr>
          </a:p>
        </p:txBody>
      </p:sp>
      <p:sp>
        <p:nvSpPr>
          <p:cNvPr id="10" name="TextBox 9">
            <a:extLst>
              <a:ext uri="{FF2B5EF4-FFF2-40B4-BE49-F238E27FC236}">
                <a16:creationId xmlns:a16="http://schemas.microsoft.com/office/drawing/2014/main" id="{F5FC6D3C-C9DA-1F18-51FC-349837B87064}"/>
              </a:ext>
            </a:extLst>
          </p:cNvPr>
          <p:cNvSpPr txBox="1"/>
          <p:nvPr/>
        </p:nvSpPr>
        <p:spPr>
          <a:xfrm>
            <a:off x="9102164" y="7570192"/>
            <a:ext cx="1124208" cy="578882"/>
          </a:xfrm>
          <a:prstGeom prst="round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800" dirty="0">
                <a:solidFill>
                  <a:schemeClr val="accent5">
                    <a:lumMod val="50000"/>
                  </a:schemeClr>
                </a:solidFill>
                <a:latin typeface="+mj-lt"/>
              </a:rPr>
              <a:t>20.0</a:t>
            </a:r>
            <a:endParaRPr lang="en-GB" sz="2800" dirty="0">
              <a:solidFill>
                <a:schemeClr val="accent5">
                  <a:lumMod val="50000"/>
                </a:schemeClr>
              </a:solidFill>
              <a:latin typeface="+mj-lt"/>
            </a:endParaRPr>
          </a:p>
        </p:txBody>
      </p:sp>
      <p:sp>
        <p:nvSpPr>
          <p:cNvPr id="15" name="TextBox 14">
            <a:extLst>
              <a:ext uri="{FF2B5EF4-FFF2-40B4-BE49-F238E27FC236}">
                <a16:creationId xmlns:a16="http://schemas.microsoft.com/office/drawing/2014/main" id="{688CC4AB-F0B5-41EC-59A1-BD9735024A29}"/>
              </a:ext>
            </a:extLst>
          </p:cNvPr>
          <p:cNvSpPr txBox="1"/>
          <p:nvPr/>
        </p:nvSpPr>
        <p:spPr>
          <a:xfrm>
            <a:off x="6218813" y="7600970"/>
            <a:ext cx="1016551" cy="578882"/>
          </a:xfrm>
          <a:prstGeom prst="round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800" dirty="0">
                <a:solidFill>
                  <a:schemeClr val="accent5">
                    <a:lumMod val="50000"/>
                  </a:schemeClr>
                </a:solidFill>
                <a:latin typeface="+mj-lt"/>
              </a:rPr>
              <a:t>10.0</a:t>
            </a:r>
            <a:endParaRPr lang="en-GB" sz="2800" dirty="0">
              <a:solidFill>
                <a:schemeClr val="accent5">
                  <a:lumMod val="50000"/>
                </a:schemeClr>
              </a:solidFill>
              <a:latin typeface="+mj-lt"/>
            </a:endParaRPr>
          </a:p>
        </p:txBody>
      </p:sp>
      <p:sp>
        <p:nvSpPr>
          <p:cNvPr id="20" name="TextBox 19">
            <a:extLst>
              <a:ext uri="{FF2B5EF4-FFF2-40B4-BE49-F238E27FC236}">
                <a16:creationId xmlns:a16="http://schemas.microsoft.com/office/drawing/2014/main" id="{102BD564-8CD3-C59F-377C-A07D7284ACF5}"/>
              </a:ext>
            </a:extLst>
          </p:cNvPr>
          <p:cNvSpPr txBox="1"/>
          <p:nvPr/>
        </p:nvSpPr>
        <p:spPr>
          <a:xfrm>
            <a:off x="2657036" y="7600970"/>
            <a:ext cx="1176652" cy="578882"/>
          </a:xfrm>
          <a:prstGeom prst="round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800" dirty="0">
                <a:solidFill>
                  <a:schemeClr val="accent5">
                    <a:lumMod val="50000"/>
                  </a:schemeClr>
                </a:solidFill>
                <a:latin typeface="+mj-lt"/>
              </a:rPr>
              <a:t>30.0</a:t>
            </a:r>
            <a:endParaRPr lang="en-GB" sz="2800" dirty="0">
              <a:solidFill>
                <a:schemeClr val="accent5">
                  <a:lumMod val="50000"/>
                </a:schemeClr>
              </a:solidFill>
              <a:latin typeface="+mj-lt"/>
            </a:endParaRPr>
          </a:p>
        </p:txBody>
      </p:sp>
      <p:sp>
        <p:nvSpPr>
          <p:cNvPr id="21" name="TextBox 20">
            <a:extLst>
              <a:ext uri="{FF2B5EF4-FFF2-40B4-BE49-F238E27FC236}">
                <a16:creationId xmlns:a16="http://schemas.microsoft.com/office/drawing/2014/main" id="{18590D3B-7BED-9615-4048-243321A5CC45}"/>
              </a:ext>
            </a:extLst>
          </p:cNvPr>
          <p:cNvSpPr txBox="1"/>
          <p:nvPr/>
        </p:nvSpPr>
        <p:spPr>
          <a:xfrm>
            <a:off x="5210823" y="7573705"/>
            <a:ext cx="734400" cy="578882"/>
          </a:xfrm>
          <a:prstGeom prst="round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800" dirty="0">
                <a:solidFill>
                  <a:schemeClr val="accent5">
                    <a:lumMod val="50000"/>
                  </a:schemeClr>
                </a:solidFill>
                <a:latin typeface="+mj-lt"/>
              </a:rPr>
              <a:t>-</a:t>
            </a:r>
            <a:endParaRPr lang="en-GB" sz="2800" dirty="0">
              <a:solidFill>
                <a:schemeClr val="accent5">
                  <a:lumMod val="50000"/>
                </a:schemeClr>
              </a:solidFill>
              <a:latin typeface="+mj-lt"/>
            </a:endParaRPr>
          </a:p>
        </p:txBody>
      </p:sp>
      <p:sp>
        <p:nvSpPr>
          <p:cNvPr id="23" name="TextBox 22">
            <a:extLst>
              <a:ext uri="{FF2B5EF4-FFF2-40B4-BE49-F238E27FC236}">
                <a16:creationId xmlns:a16="http://schemas.microsoft.com/office/drawing/2014/main" id="{253D589E-9233-A995-40BC-EDDD49C5503C}"/>
              </a:ext>
            </a:extLst>
          </p:cNvPr>
          <p:cNvSpPr txBox="1"/>
          <p:nvPr/>
        </p:nvSpPr>
        <p:spPr>
          <a:xfrm>
            <a:off x="7617493" y="7573705"/>
            <a:ext cx="734400" cy="578882"/>
          </a:xfrm>
          <a:prstGeom prst="round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800" dirty="0">
                <a:solidFill>
                  <a:schemeClr val="accent5">
                    <a:lumMod val="50000"/>
                  </a:schemeClr>
                </a:solidFill>
                <a:latin typeface="+mj-lt"/>
              </a:rPr>
              <a:t>=</a:t>
            </a:r>
            <a:endParaRPr lang="en-GB" sz="2800" dirty="0">
              <a:solidFill>
                <a:schemeClr val="accent5">
                  <a:lumMod val="50000"/>
                </a:schemeClr>
              </a:solidFill>
              <a:latin typeface="+mj-lt"/>
            </a:endParaRPr>
          </a:p>
        </p:txBody>
      </p:sp>
    </p:spTree>
    <p:extLst>
      <p:ext uri="{BB962C8B-B14F-4D97-AF65-F5344CB8AC3E}">
        <p14:creationId xmlns:p14="http://schemas.microsoft.com/office/powerpoint/2010/main" val="16960400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2" presetClass="entr" presetSubtype="4" decel="10000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2" presetClass="entr" presetSubtype="4" decel="10000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2" presetClass="entr" presetSubtype="4"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decel="10000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par>
                                <p:cTn id="36" presetID="2" presetClass="entr" presetSubtype="4" decel="10000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par>
                                <p:cTn id="40" presetID="2" presetClass="entr" presetSubtype="4" decel="10000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1+#ppt_h/2"/>
                                          </p:val>
                                        </p:tav>
                                        <p:tav tm="100000">
                                          <p:val>
                                            <p:strVal val="#ppt_y"/>
                                          </p:val>
                                        </p:tav>
                                      </p:tavLst>
                                    </p:anim>
                                  </p:childTnLst>
                                </p:cTn>
                              </p:par>
                              <p:par>
                                <p:cTn id="44" presetID="10" presetClass="entr" presetSubtype="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14" grpId="0" animBg="1"/>
      <p:bldP spid="16" grpId="0" animBg="1"/>
      <p:bldP spid="17" grpId="0" animBg="1"/>
      <p:bldP spid="18" grpId="0" animBg="1"/>
      <p:bldP spid="19" grpId="0" animBg="1"/>
      <p:bldP spid="22" grpId="0" animBg="1"/>
      <p:bldP spid="2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FE46CD4-B344-542E-838A-06D4B8A4AEC2}"/>
              </a:ext>
            </a:extLst>
          </p:cNvPr>
          <p:cNvSpPr/>
          <p:nvPr/>
        </p:nvSpPr>
        <p:spPr>
          <a:xfrm>
            <a:off x="0" y="5171440"/>
            <a:ext cx="12191999" cy="1686560"/>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5">
                  <a:lumMod val="20000"/>
                  <a:lumOff val="80000"/>
                </a:schemeClr>
              </a:solidFill>
              <a:latin typeface="Poppins" panose="00000500000000000000" pitchFamily="2" charset="0"/>
            </a:endParaRPr>
          </a:p>
        </p:txBody>
      </p:sp>
      <p:graphicFrame>
        <p:nvGraphicFramePr>
          <p:cNvPr id="29" name="Table 28">
            <a:extLst>
              <a:ext uri="{FF2B5EF4-FFF2-40B4-BE49-F238E27FC236}">
                <a16:creationId xmlns:a16="http://schemas.microsoft.com/office/drawing/2014/main" id="{D961AB9A-9180-8E9F-0F86-0CA717D962FD}"/>
              </a:ext>
            </a:extLst>
          </p:cNvPr>
          <p:cNvGraphicFramePr>
            <a:graphicFrameLocks noGrp="1"/>
          </p:cNvGraphicFramePr>
          <p:nvPr>
            <p:extLst>
              <p:ext uri="{D42A27DB-BD31-4B8C-83A1-F6EECF244321}">
                <p14:modId xmlns:p14="http://schemas.microsoft.com/office/powerpoint/2010/main" val="4039489757"/>
              </p:ext>
            </p:extLst>
          </p:nvPr>
        </p:nvGraphicFramePr>
        <p:xfrm>
          <a:off x="2334611" y="330138"/>
          <a:ext cx="7522777" cy="4632960"/>
        </p:xfrm>
        <a:graphic>
          <a:graphicData uri="http://schemas.openxmlformats.org/drawingml/2006/table">
            <a:tbl>
              <a:tblPr firstRow="1" bandRow="1">
                <a:tableStyleId>{9DCAF9ED-07DC-4A11-8D7F-57B35C25682E}</a:tableStyleId>
              </a:tblPr>
              <a:tblGrid>
                <a:gridCol w="2245671">
                  <a:extLst>
                    <a:ext uri="{9D8B030D-6E8A-4147-A177-3AD203B41FA5}">
                      <a16:colId xmlns:a16="http://schemas.microsoft.com/office/drawing/2014/main" val="3455393065"/>
                    </a:ext>
                  </a:extLst>
                </a:gridCol>
                <a:gridCol w="857506">
                  <a:extLst>
                    <a:ext uri="{9D8B030D-6E8A-4147-A177-3AD203B41FA5}">
                      <a16:colId xmlns:a16="http://schemas.microsoft.com/office/drawing/2014/main" val="858633476"/>
                    </a:ext>
                  </a:extLst>
                </a:gridCol>
                <a:gridCol w="1595120">
                  <a:extLst>
                    <a:ext uri="{9D8B030D-6E8A-4147-A177-3AD203B41FA5}">
                      <a16:colId xmlns:a16="http://schemas.microsoft.com/office/drawing/2014/main" val="3696159211"/>
                    </a:ext>
                  </a:extLst>
                </a:gridCol>
                <a:gridCol w="1168400">
                  <a:extLst>
                    <a:ext uri="{9D8B030D-6E8A-4147-A177-3AD203B41FA5}">
                      <a16:colId xmlns:a16="http://schemas.microsoft.com/office/drawing/2014/main" val="2219182750"/>
                    </a:ext>
                  </a:extLst>
                </a:gridCol>
                <a:gridCol w="1656080">
                  <a:extLst>
                    <a:ext uri="{9D8B030D-6E8A-4147-A177-3AD203B41FA5}">
                      <a16:colId xmlns:a16="http://schemas.microsoft.com/office/drawing/2014/main" val="2575450962"/>
                    </a:ext>
                  </a:extLst>
                </a:gridCol>
              </a:tblGrid>
              <a:tr h="300803">
                <a:tc gridSpan="2">
                  <a:txBody>
                    <a:bodyPr/>
                    <a:lstStyle/>
                    <a:p>
                      <a:r>
                        <a:rPr lang="en-US" sz="1600" dirty="0">
                          <a:solidFill>
                            <a:schemeClr val="tx1"/>
                          </a:solidFill>
                          <a:latin typeface="Poppins" panose="00000500000000000000" pitchFamily="2" charset="0"/>
                        </a:rPr>
                        <a:t>Assets</a:t>
                      </a:r>
                      <a:endParaRPr lang="en-GB" sz="1600"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hMerge="1">
                  <a:txBody>
                    <a:bodyPr/>
                    <a:lstStyle/>
                    <a:p>
                      <a:endParaRPr lang="en-GB"/>
                    </a:p>
                  </a:txBody>
                  <a:tcPr/>
                </a:tc>
                <a:tc>
                  <a:txBody>
                    <a:bodyPr/>
                    <a:lstStyle/>
                    <a:p>
                      <a:r>
                        <a:rPr lang="en-US" sz="1600" dirty="0">
                          <a:solidFill>
                            <a:schemeClr val="tx1"/>
                          </a:solidFill>
                          <a:latin typeface="Poppins" panose="00000500000000000000" pitchFamily="2" charset="0"/>
                        </a:rPr>
                        <a:t>Weighting</a:t>
                      </a:r>
                      <a:endParaRPr lang="en-GB" sz="1600"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US" sz="1600" dirty="0">
                          <a:solidFill>
                            <a:schemeClr val="tx1"/>
                          </a:solidFill>
                          <a:latin typeface="Poppins" panose="00000500000000000000" pitchFamily="2" charset="0"/>
                        </a:rPr>
                        <a:t>RWA</a:t>
                      </a:r>
                      <a:endParaRPr lang="en-GB" sz="1600"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800"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673738695"/>
                  </a:ext>
                </a:extLst>
              </a:tr>
              <a:tr h="290301">
                <a:tc>
                  <a:txBody>
                    <a:bodyPr/>
                    <a:lstStyle/>
                    <a:p>
                      <a:r>
                        <a:rPr lang="en-US" dirty="0">
                          <a:solidFill>
                            <a:schemeClr val="tx1"/>
                          </a:solidFill>
                          <a:latin typeface="Poppins" panose="00000500000000000000" pitchFamily="2" charset="0"/>
                        </a:rPr>
                        <a:t>Cash</a:t>
                      </a:r>
                      <a:endParaRPr lang="en-GB"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US" baseline="0" dirty="0">
                          <a:solidFill>
                            <a:srgbClr val="4000C0"/>
                          </a:solidFill>
                          <a:latin typeface="Poppins" panose="00000500000000000000" pitchFamily="2" charset="0"/>
                        </a:rPr>
                        <a:t>40.0</a:t>
                      </a:r>
                      <a:endParaRPr lang="en-GB" baseline="0" dirty="0">
                        <a:solidFill>
                          <a:srgbClr val="4000C0"/>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baseline="0" dirty="0">
                          <a:solidFill>
                            <a:srgbClr val="4000C0"/>
                          </a:solidFill>
                          <a:latin typeface="Poppins" panose="00000500000000000000" pitchFamily="2" charset="0"/>
                        </a:rPr>
                        <a:t>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dirty="0">
                          <a:solidFill>
                            <a:schemeClr val="tx1"/>
                          </a:solidFill>
                          <a:latin typeface="Poppins" panose="00000500000000000000" pitchFamily="2" charset="0"/>
                        </a:rPr>
                        <a:t>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dirty="0">
                          <a:solidFill>
                            <a:schemeClr val="tx1"/>
                          </a:solidFill>
                          <a:latin typeface="Poppins" panose="00000500000000000000" pitchFamily="2" charset="0"/>
                        </a:rPr>
                        <a:t>= 40.0 x 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631136700"/>
                  </a:ext>
                </a:extLst>
              </a:tr>
              <a:tr h="290301">
                <a:tc>
                  <a:txBody>
                    <a:bodyPr/>
                    <a:lstStyle/>
                    <a:p>
                      <a:r>
                        <a:rPr lang="en-US" dirty="0">
                          <a:solidFill>
                            <a:schemeClr val="tx1"/>
                          </a:solidFill>
                          <a:latin typeface="Poppins" panose="00000500000000000000" pitchFamily="2" charset="0"/>
                        </a:rPr>
                        <a:t>Government Bonds</a:t>
                      </a:r>
                      <a:endParaRPr lang="en-GB"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US" baseline="0" dirty="0">
                          <a:solidFill>
                            <a:srgbClr val="4000C0"/>
                          </a:solidFill>
                          <a:latin typeface="Poppins" panose="00000500000000000000" pitchFamily="2" charset="0"/>
                        </a:rPr>
                        <a:t>100.0</a:t>
                      </a:r>
                      <a:endParaRPr lang="en-GB" baseline="0" dirty="0">
                        <a:solidFill>
                          <a:srgbClr val="4000C0"/>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baseline="0" dirty="0">
                          <a:solidFill>
                            <a:srgbClr val="4000C0"/>
                          </a:solidFill>
                          <a:latin typeface="Poppins" panose="00000500000000000000" pitchFamily="2" charset="0"/>
                        </a:rPr>
                        <a:t>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dirty="0">
                          <a:solidFill>
                            <a:schemeClr val="tx1"/>
                          </a:solidFill>
                          <a:latin typeface="Poppins" panose="00000500000000000000" pitchFamily="2" charset="0"/>
                        </a:rPr>
                        <a:t>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dirty="0">
                          <a:solidFill>
                            <a:schemeClr val="tx1"/>
                          </a:solidFill>
                          <a:latin typeface="Poppins" panose="00000500000000000000" pitchFamily="2" charset="0"/>
                        </a:rPr>
                        <a:t>= 100.0 x 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009404465"/>
                  </a:ext>
                </a:extLst>
              </a:tr>
              <a:tr h="290301">
                <a:tc>
                  <a:txBody>
                    <a:bodyPr/>
                    <a:lstStyle/>
                    <a:p>
                      <a:r>
                        <a:rPr lang="en-US" dirty="0">
                          <a:solidFill>
                            <a:schemeClr val="tx1"/>
                          </a:solidFill>
                          <a:latin typeface="Poppins" panose="00000500000000000000" pitchFamily="2" charset="0"/>
                        </a:rPr>
                        <a:t>Corporate Bonds</a:t>
                      </a:r>
                      <a:endParaRPr lang="en-GB"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US" baseline="0" dirty="0">
                          <a:solidFill>
                            <a:srgbClr val="4000C0"/>
                          </a:solidFill>
                          <a:latin typeface="Poppins" panose="00000500000000000000" pitchFamily="2" charset="0"/>
                        </a:rPr>
                        <a:t>200.0</a:t>
                      </a:r>
                      <a:endParaRPr lang="en-GB" baseline="0" dirty="0">
                        <a:solidFill>
                          <a:srgbClr val="4000C0"/>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baseline="0" dirty="0">
                          <a:solidFill>
                            <a:srgbClr val="4000C0"/>
                          </a:solidFill>
                          <a:latin typeface="Poppins" panose="00000500000000000000" pitchFamily="2" charset="0"/>
                        </a:rPr>
                        <a:t>100.0%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dirty="0">
                          <a:solidFill>
                            <a:schemeClr val="tx1"/>
                          </a:solidFill>
                          <a:latin typeface="Poppins" panose="00000500000000000000" pitchFamily="2" charset="0"/>
                        </a:rPr>
                        <a:t>200.0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dirty="0">
                          <a:solidFill>
                            <a:schemeClr val="tx1"/>
                          </a:solidFill>
                          <a:latin typeface="Poppins" panose="00000500000000000000" pitchFamily="2" charset="0"/>
                        </a:rPr>
                        <a:t>= 200.0 x 100.0%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379641694"/>
                  </a:ext>
                </a:extLst>
              </a:tr>
              <a:tr h="290301">
                <a:tc>
                  <a:txBody>
                    <a:bodyPr/>
                    <a:lstStyle/>
                    <a:p>
                      <a:r>
                        <a:rPr lang="en-US" dirty="0">
                          <a:solidFill>
                            <a:schemeClr val="tx1"/>
                          </a:solidFill>
                          <a:latin typeface="Poppins" panose="00000500000000000000" pitchFamily="2" charset="0"/>
                        </a:rPr>
                        <a:t>Mortgages</a:t>
                      </a:r>
                      <a:endParaRPr lang="en-GB"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US" baseline="0" dirty="0">
                          <a:solidFill>
                            <a:srgbClr val="4000C0"/>
                          </a:solidFill>
                          <a:latin typeface="Poppins" panose="00000500000000000000" pitchFamily="2" charset="0"/>
                        </a:rPr>
                        <a:t>100.0</a:t>
                      </a:r>
                      <a:endParaRPr lang="en-GB" baseline="0" dirty="0">
                        <a:solidFill>
                          <a:srgbClr val="4000C0"/>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baseline="0" dirty="0">
                          <a:solidFill>
                            <a:srgbClr val="4000C0"/>
                          </a:solidFill>
                          <a:latin typeface="Poppins" panose="00000500000000000000" pitchFamily="2" charset="0"/>
                        </a:rPr>
                        <a:t>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dirty="0">
                          <a:solidFill>
                            <a:schemeClr val="tx1"/>
                          </a:solidFill>
                          <a:latin typeface="Poppins" panose="00000500000000000000" pitchFamily="2" charset="0"/>
                        </a:rPr>
                        <a:t>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dirty="0">
                          <a:solidFill>
                            <a:schemeClr val="tx1"/>
                          </a:solidFill>
                          <a:latin typeface="Poppins" panose="00000500000000000000" pitchFamily="2" charset="0"/>
                        </a:rPr>
                        <a:t>= 100.0 x 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535489278"/>
                  </a:ext>
                </a:extLst>
              </a:tr>
              <a:tr h="290301">
                <a:tc>
                  <a:txBody>
                    <a:bodyPr/>
                    <a:lstStyle/>
                    <a:p>
                      <a:pPr marR="0" algn="l" rtl="0">
                        <a:lnSpc>
                          <a:spcPct val="100000"/>
                        </a:lnSpc>
                        <a:spcBef>
                          <a:spcPts val="0"/>
                        </a:spcBef>
                        <a:spcAft>
                          <a:spcPts val="0"/>
                        </a:spcAft>
                        <a:buClr>
                          <a:srgbClr val="000000"/>
                        </a:buClr>
                        <a:buFont typeface="Arial"/>
                      </a:pPr>
                      <a:r>
                        <a:rPr lang="en-US" sz="1400" b="0" i="0" u="none" strike="noStrike" cap="none" dirty="0">
                          <a:solidFill>
                            <a:schemeClr val="tx1"/>
                          </a:solidFill>
                          <a:latin typeface="Poppins" panose="00000500000000000000" pitchFamily="2" charset="0"/>
                          <a:ea typeface="+mn-ea"/>
                          <a:cs typeface="+mn-cs"/>
                          <a:sym typeface="Arial"/>
                        </a:rPr>
                        <a:t>Total</a:t>
                      </a:r>
                      <a:endParaRPr lang="en-GB" sz="1400" b="0"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r>
                        <a:rPr lang="en-US" sz="1400" b="0" i="0" u="none" strike="noStrike" cap="none" dirty="0">
                          <a:solidFill>
                            <a:schemeClr val="tx1"/>
                          </a:solidFill>
                          <a:latin typeface="Poppins" panose="00000500000000000000" pitchFamily="2" charset="0"/>
                          <a:ea typeface="+mn-ea"/>
                          <a:cs typeface="+mn-cs"/>
                          <a:sym typeface="Arial"/>
                        </a:rPr>
                        <a:t>440</a:t>
                      </a:r>
                      <a:endParaRPr lang="en-GB" sz="1400" b="0"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b="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b="0" dirty="0">
                          <a:solidFill>
                            <a:schemeClr val="tx1"/>
                          </a:solidFill>
                          <a:latin typeface="Poppins" panose="00000500000000000000" pitchFamily="2" charset="0"/>
                        </a:rPr>
                        <a:t>250.0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791315065"/>
                  </a:ext>
                </a:extLst>
              </a:tr>
              <a:tr h="290301">
                <a:tc>
                  <a:txBody>
                    <a:bodyPr/>
                    <a:lstStyle/>
                    <a:p>
                      <a:pPr marR="0" algn="l" rtl="0">
                        <a:lnSpc>
                          <a:spcPct val="100000"/>
                        </a:lnSpc>
                        <a:spcBef>
                          <a:spcPts val="0"/>
                        </a:spcBef>
                        <a:spcAft>
                          <a:spcPts val="0"/>
                        </a:spcAft>
                        <a:buClr>
                          <a:srgbClr val="000000"/>
                        </a:buClr>
                        <a:buFont typeface="Arial"/>
                      </a:pPr>
                      <a:endParaRPr lang="en-GB" sz="1400" b="1" i="0" u="none" strike="noStrike" cap="none" dirty="0">
                        <a:solidFill>
                          <a:schemeClr val="accent2">
                            <a:lumMod val="50000"/>
                          </a:schemeClr>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accent2">
                            <a:lumMod val="50000"/>
                          </a:schemeClr>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14416960"/>
                  </a:ext>
                </a:extLst>
              </a:tr>
              <a:tr h="29030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Shareholders equity</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dirty="0">
                          <a:solidFill>
                            <a:srgbClr val="4000C0"/>
                          </a:solidFill>
                          <a:latin typeface="Poppins" panose="00000500000000000000" pitchFamily="2" charset="0"/>
                        </a:rPr>
                        <a:t>30.0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37509761"/>
                  </a:ext>
                </a:extLst>
              </a:tr>
              <a:tr h="29030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Goodwill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dirty="0">
                          <a:solidFill>
                            <a:srgbClr val="4000C0"/>
                          </a:solidFill>
                          <a:latin typeface="Poppins" panose="00000500000000000000" pitchFamily="2" charset="0"/>
                        </a:rPr>
                        <a:t>10.0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850874345"/>
                  </a:ext>
                </a:extLst>
              </a:tr>
              <a:tr h="29030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Tier 1 Capital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dirty="0">
                          <a:solidFill>
                            <a:schemeClr val="tx1"/>
                          </a:solidFill>
                          <a:latin typeface="Poppins" panose="00000500000000000000" pitchFamily="2" charset="0"/>
                        </a:rPr>
                        <a:t>20.0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911167030"/>
                  </a:ext>
                </a:extLst>
              </a:tr>
              <a:tr h="29030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Tier 2 Capital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baseline="0" dirty="0">
                          <a:solidFill>
                            <a:srgbClr val="4000C0"/>
                          </a:solidFill>
                          <a:latin typeface="Poppins" panose="00000500000000000000" pitchFamily="2" charset="0"/>
                        </a:rPr>
                        <a:t>30.0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133329010"/>
                  </a:ext>
                </a:extLst>
              </a:tr>
              <a:tr h="29030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Total Capital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dirty="0">
                          <a:solidFill>
                            <a:schemeClr val="tx1"/>
                          </a:solidFill>
                          <a:latin typeface="Poppins" panose="00000500000000000000" pitchFamily="2" charset="0"/>
                        </a:rPr>
                        <a:t>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515328484"/>
                  </a:ext>
                </a:extLst>
              </a:tr>
              <a:tr h="290301">
                <a:tc>
                  <a:txBody>
                    <a:bodyPr/>
                    <a:lstStyle/>
                    <a:p>
                      <a:pPr marR="0" algn="l" rtl="0">
                        <a:lnSpc>
                          <a:spcPct val="100000"/>
                        </a:lnSpc>
                        <a:spcBef>
                          <a:spcPts val="0"/>
                        </a:spcBef>
                        <a:spcAft>
                          <a:spcPts val="0"/>
                        </a:spcAft>
                        <a:buClr>
                          <a:srgbClr val="000000"/>
                        </a:buClr>
                        <a:buFont typeface="Arial"/>
                      </a:pPr>
                      <a:endParaRPr lang="en-GB" sz="1400" b="0"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009008908"/>
                  </a:ext>
                </a:extLst>
              </a:tr>
              <a:tr h="290301">
                <a:tc gridSpan="3">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Tier 1 Capital / Risk Weighted Assets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hMerge="1">
                  <a:txBody>
                    <a:bodyPr/>
                    <a:lstStyle/>
                    <a:p>
                      <a:pPr marR="0" algn="r" rtl="0">
                        <a:lnSpc>
                          <a:spcPct val="100000"/>
                        </a:lnSpc>
                        <a:spcBef>
                          <a:spcPts val="0"/>
                        </a:spcBef>
                        <a:spcAft>
                          <a:spcPts val="0"/>
                        </a:spcAft>
                        <a:buClr>
                          <a:srgbClr val="000000"/>
                        </a:buClr>
                        <a:buFont typeface="Arial"/>
                      </a:pPr>
                      <a:endParaRPr lang="en-GB" sz="1400" b="1" i="0" u="none" strike="noStrike" cap="none">
                        <a:solidFill>
                          <a:schemeClr val="accent2">
                            <a:lumMod val="50000"/>
                          </a:schemeClr>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10000"/>
                        <a:lumOff val="90000"/>
                      </a:schemeClr>
                    </a:solidFill>
                  </a:tcPr>
                </a:tc>
                <a:tc hMerge="1">
                  <a:txBody>
                    <a:bodyPr/>
                    <a:lstStyle/>
                    <a:p>
                      <a:pPr algn="r"/>
                      <a:endParaRPr lang="en-GB" sz="140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10000"/>
                        <a:lumOff val="90000"/>
                      </a:schemeClr>
                    </a:solidFill>
                  </a:tcPr>
                </a:tc>
                <a:tc>
                  <a:txBody>
                    <a:bodyPr/>
                    <a:lstStyle/>
                    <a:p>
                      <a:pPr algn="r"/>
                      <a:r>
                        <a:rPr lang="en-GB" sz="1400" dirty="0">
                          <a:solidFill>
                            <a:schemeClr val="tx1"/>
                          </a:solidFill>
                          <a:latin typeface="Poppins" panose="00000500000000000000" pitchFamily="2" charset="0"/>
                        </a:rPr>
                        <a:t>8.0%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sz="1400" dirty="0">
                          <a:solidFill>
                            <a:schemeClr val="tx1"/>
                          </a:solidFill>
                          <a:latin typeface="Poppins" panose="00000500000000000000" pitchFamily="2" charset="0"/>
                        </a:rPr>
                        <a:t>= 20.0 / 250.0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559235040"/>
                  </a:ext>
                </a:extLst>
              </a:tr>
              <a:tr h="290301">
                <a:tc gridSpan="3">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Total Capital / Risk Weighted Assets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hMerge="1">
                  <a:txBody>
                    <a:bodyPr/>
                    <a:lstStyle/>
                    <a:p>
                      <a:pPr marR="0" algn="r" rtl="0">
                        <a:lnSpc>
                          <a:spcPct val="100000"/>
                        </a:lnSpc>
                        <a:spcBef>
                          <a:spcPts val="0"/>
                        </a:spcBef>
                        <a:spcAft>
                          <a:spcPts val="0"/>
                        </a:spcAft>
                        <a:buClr>
                          <a:srgbClr val="000000"/>
                        </a:buClr>
                        <a:buFont typeface="Arial"/>
                      </a:pPr>
                      <a:endParaRPr lang="en-GB" sz="1400" b="1" i="0" u="none" strike="noStrike" cap="none">
                        <a:solidFill>
                          <a:schemeClr val="accent2">
                            <a:lumMod val="50000"/>
                          </a:schemeClr>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10000"/>
                        <a:lumOff val="90000"/>
                      </a:schemeClr>
                    </a:solidFill>
                  </a:tcPr>
                </a:tc>
                <a:tc hMerge="1">
                  <a:txBody>
                    <a:bodyPr/>
                    <a:lstStyle/>
                    <a:p>
                      <a:pPr algn="r"/>
                      <a:endParaRPr lang="en-GB" sz="140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10000"/>
                        <a:lumOff val="90000"/>
                      </a:schemeClr>
                    </a:solidFill>
                  </a:tcPr>
                </a:tc>
                <a:tc>
                  <a:txBody>
                    <a:bodyPr/>
                    <a:lstStyle/>
                    <a:p>
                      <a:pPr algn="r"/>
                      <a:r>
                        <a:rPr lang="en-GB" sz="1400" dirty="0">
                          <a:solidFill>
                            <a:schemeClr val="tx1"/>
                          </a:solidFill>
                          <a:latin typeface="Poppins" panose="00000500000000000000" pitchFamily="2" charset="0"/>
                        </a:rPr>
                        <a:t>20.0%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sz="1400" dirty="0">
                          <a:solidFill>
                            <a:schemeClr val="tx1"/>
                          </a:solidFill>
                          <a:latin typeface="Poppins" panose="00000500000000000000" pitchFamily="2" charset="0"/>
                        </a:rPr>
                        <a:t>= 50.0 / 250.0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194922480"/>
                  </a:ext>
                </a:extLst>
              </a:tr>
            </a:tbl>
          </a:graphicData>
        </a:graphic>
      </p:graphicFrame>
      <p:sp>
        <p:nvSpPr>
          <p:cNvPr id="30" name="Rectangle 29">
            <a:extLst>
              <a:ext uri="{FF2B5EF4-FFF2-40B4-BE49-F238E27FC236}">
                <a16:creationId xmlns:a16="http://schemas.microsoft.com/office/drawing/2014/main" id="{4852A5B7-44CA-D600-3E12-74DB302F82B1}"/>
              </a:ext>
            </a:extLst>
          </p:cNvPr>
          <p:cNvSpPr/>
          <p:nvPr/>
        </p:nvSpPr>
        <p:spPr>
          <a:xfrm>
            <a:off x="2334612" y="4347257"/>
            <a:ext cx="7522776" cy="3048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C7890FEA-EB60-B41F-F0DE-142D6740F775}"/>
              </a:ext>
            </a:extLst>
          </p:cNvPr>
          <p:cNvSpPr txBox="1"/>
          <p:nvPr/>
        </p:nvSpPr>
        <p:spPr>
          <a:xfrm>
            <a:off x="1396474" y="5743240"/>
            <a:ext cx="3773660" cy="523220"/>
          </a:xfrm>
          <a:prstGeom prst="rect">
            <a:avLst/>
          </a:prstGeom>
          <a:noFill/>
        </p:spPr>
        <p:txBody>
          <a:bodyPr wrap="square" rtlCol="0">
            <a:spAutoFit/>
          </a:bodyPr>
          <a:lstStyle/>
          <a:p>
            <a:pPr algn="ctr"/>
            <a:r>
              <a:rPr lang="en-US" sz="2800" dirty="0">
                <a:solidFill>
                  <a:schemeClr val="accent5">
                    <a:lumMod val="50000"/>
                  </a:schemeClr>
                </a:solidFill>
                <a:latin typeface="+mj-lt"/>
              </a:rPr>
              <a:t>Tier 1 Capital Ratio</a:t>
            </a:r>
            <a:endParaRPr lang="en-GB" sz="2800" dirty="0">
              <a:solidFill>
                <a:schemeClr val="accent5">
                  <a:lumMod val="50000"/>
                </a:schemeClr>
              </a:solidFill>
              <a:latin typeface="+mj-lt"/>
            </a:endParaRPr>
          </a:p>
        </p:txBody>
      </p:sp>
      <p:sp>
        <p:nvSpPr>
          <p:cNvPr id="13" name="TextBox 12">
            <a:extLst>
              <a:ext uri="{FF2B5EF4-FFF2-40B4-BE49-F238E27FC236}">
                <a16:creationId xmlns:a16="http://schemas.microsoft.com/office/drawing/2014/main" id="{DCE1C5BD-6669-2A17-9C1C-6C0697E5BFD3}"/>
              </a:ext>
            </a:extLst>
          </p:cNvPr>
          <p:cNvSpPr txBox="1"/>
          <p:nvPr/>
        </p:nvSpPr>
        <p:spPr>
          <a:xfrm>
            <a:off x="9324414" y="5649819"/>
            <a:ext cx="1494283" cy="707886"/>
          </a:xfrm>
          <a:prstGeom prst="rect">
            <a:avLst/>
          </a:prstGeom>
          <a:noFill/>
        </p:spPr>
        <p:txBody>
          <a:bodyPr wrap="square" rtlCol="0">
            <a:spAutoFit/>
          </a:bodyPr>
          <a:lstStyle/>
          <a:p>
            <a:r>
              <a:rPr lang="en-US" sz="4000" dirty="0">
                <a:solidFill>
                  <a:schemeClr val="accent5">
                    <a:lumMod val="50000"/>
                  </a:schemeClr>
                </a:solidFill>
                <a:latin typeface="+mj-lt"/>
              </a:rPr>
              <a:t>8.0%</a:t>
            </a:r>
            <a:endParaRPr lang="en-GB" sz="4000" dirty="0">
              <a:solidFill>
                <a:schemeClr val="accent5">
                  <a:lumMod val="50000"/>
                </a:schemeClr>
              </a:solidFill>
              <a:latin typeface="+mj-lt"/>
            </a:endParaRPr>
          </a:p>
        </p:txBody>
      </p:sp>
      <p:sp>
        <p:nvSpPr>
          <p:cNvPr id="14" name="TextBox 13">
            <a:extLst>
              <a:ext uri="{FF2B5EF4-FFF2-40B4-BE49-F238E27FC236}">
                <a16:creationId xmlns:a16="http://schemas.microsoft.com/office/drawing/2014/main" id="{46E68653-065D-FD4B-3BAD-4BE03CCBE401}"/>
              </a:ext>
            </a:extLst>
          </p:cNvPr>
          <p:cNvSpPr txBox="1"/>
          <p:nvPr/>
        </p:nvSpPr>
        <p:spPr>
          <a:xfrm>
            <a:off x="8437320" y="5649819"/>
            <a:ext cx="912286" cy="707886"/>
          </a:xfrm>
          <a:prstGeom prst="rect">
            <a:avLst/>
          </a:prstGeom>
          <a:noFill/>
        </p:spPr>
        <p:txBody>
          <a:bodyPr wrap="square" rtlCol="0">
            <a:spAutoFit/>
          </a:bodyPr>
          <a:lstStyle/>
          <a:p>
            <a:pPr algn="ctr"/>
            <a:r>
              <a:rPr lang="en-US" sz="4000" dirty="0">
                <a:solidFill>
                  <a:schemeClr val="accent5">
                    <a:lumMod val="50000"/>
                  </a:schemeClr>
                </a:solidFill>
                <a:latin typeface="+mj-lt"/>
              </a:rPr>
              <a:t>=</a:t>
            </a:r>
            <a:endParaRPr lang="en-GB" sz="4000" dirty="0">
              <a:solidFill>
                <a:schemeClr val="accent5">
                  <a:lumMod val="50000"/>
                </a:schemeClr>
              </a:solidFill>
              <a:latin typeface="+mj-lt"/>
            </a:endParaRPr>
          </a:p>
        </p:txBody>
      </p:sp>
      <p:cxnSp>
        <p:nvCxnSpPr>
          <p:cNvPr id="16" name="Straight Connector 15">
            <a:extLst>
              <a:ext uri="{FF2B5EF4-FFF2-40B4-BE49-F238E27FC236}">
                <a16:creationId xmlns:a16="http://schemas.microsoft.com/office/drawing/2014/main" id="{1F1CE0E3-30F9-2BC9-F286-9733786986D2}"/>
              </a:ext>
            </a:extLst>
          </p:cNvPr>
          <p:cNvCxnSpPr>
            <a:cxnSpLocks/>
          </p:cNvCxnSpPr>
          <p:nvPr/>
        </p:nvCxnSpPr>
        <p:spPr>
          <a:xfrm>
            <a:off x="5483050" y="5886725"/>
            <a:ext cx="301586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9EBE507-462B-B0E7-2238-5B068409A957}"/>
              </a:ext>
            </a:extLst>
          </p:cNvPr>
          <p:cNvSpPr txBox="1"/>
          <p:nvPr/>
        </p:nvSpPr>
        <p:spPr>
          <a:xfrm>
            <a:off x="5340806" y="5981207"/>
            <a:ext cx="3300349" cy="707886"/>
          </a:xfrm>
          <a:prstGeom prst="rect">
            <a:avLst/>
          </a:prstGeom>
          <a:noFill/>
        </p:spPr>
        <p:txBody>
          <a:bodyPr wrap="square" rtlCol="0">
            <a:spAutoFit/>
          </a:bodyPr>
          <a:lstStyle/>
          <a:p>
            <a:pPr algn="ctr"/>
            <a:r>
              <a:rPr lang="en-US" sz="2000" dirty="0">
                <a:solidFill>
                  <a:schemeClr val="accent5">
                    <a:lumMod val="50000"/>
                  </a:schemeClr>
                </a:solidFill>
                <a:latin typeface="+mj-lt"/>
              </a:rPr>
              <a:t>250.0</a:t>
            </a:r>
          </a:p>
          <a:p>
            <a:pPr algn="ctr"/>
            <a:r>
              <a:rPr lang="en-US" sz="2000" dirty="0">
                <a:solidFill>
                  <a:schemeClr val="accent5">
                    <a:lumMod val="50000"/>
                  </a:schemeClr>
                </a:solidFill>
                <a:latin typeface="+mj-lt"/>
              </a:rPr>
              <a:t>(Risk Weighted Assets)</a:t>
            </a:r>
            <a:endParaRPr lang="en-GB" sz="2000" dirty="0">
              <a:solidFill>
                <a:schemeClr val="accent5">
                  <a:lumMod val="50000"/>
                </a:schemeClr>
              </a:solidFill>
              <a:latin typeface="+mj-lt"/>
            </a:endParaRPr>
          </a:p>
        </p:txBody>
      </p:sp>
      <p:sp>
        <p:nvSpPr>
          <p:cNvPr id="11" name="TextBox 10">
            <a:extLst>
              <a:ext uri="{FF2B5EF4-FFF2-40B4-BE49-F238E27FC236}">
                <a16:creationId xmlns:a16="http://schemas.microsoft.com/office/drawing/2014/main" id="{115A2DF3-F30E-9DE0-19CB-115E231E0B00}"/>
              </a:ext>
            </a:extLst>
          </p:cNvPr>
          <p:cNvSpPr txBox="1"/>
          <p:nvPr/>
        </p:nvSpPr>
        <p:spPr>
          <a:xfrm>
            <a:off x="5340805" y="5369187"/>
            <a:ext cx="3300350" cy="461665"/>
          </a:xfrm>
          <a:prstGeom prst="rect">
            <a:avLst/>
          </a:prstGeom>
          <a:noFill/>
        </p:spPr>
        <p:txBody>
          <a:bodyPr wrap="square" rtlCol="0">
            <a:spAutoFit/>
          </a:bodyPr>
          <a:lstStyle/>
          <a:p>
            <a:pPr algn="ctr"/>
            <a:r>
              <a:rPr lang="en-US" sz="2400" dirty="0">
                <a:solidFill>
                  <a:schemeClr val="accent5">
                    <a:lumMod val="50000"/>
                  </a:schemeClr>
                </a:solidFill>
                <a:latin typeface="+mj-lt"/>
              </a:rPr>
              <a:t>20.0 (T1 Capital)</a:t>
            </a:r>
            <a:endParaRPr lang="en-GB" sz="2400" dirty="0">
              <a:solidFill>
                <a:schemeClr val="accent5">
                  <a:lumMod val="50000"/>
                </a:schemeClr>
              </a:solidFill>
              <a:latin typeface="+mj-lt"/>
            </a:endParaRPr>
          </a:p>
        </p:txBody>
      </p:sp>
      <p:sp>
        <p:nvSpPr>
          <p:cNvPr id="38" name="Left Brace 37">
            <a:extLst>
              <a:ext uri="{FF2B5EF4-FFF2-40B4-BE49-F238E27FC236}">
                <a16:creationId xmlns:a16="http://schemas.microsoft.com/office/drawing/2014/main" id="{69E028A4-D732-EB89-9E45-1FDCEF9A0E77}"/>
              </a:ext>
            </a:extLst>
          </p:cNvPr>
          <p:cNvSpPr/>
          <p:nvPr/>
        </p:nvSpPr>
        <p:spPr>
          <a:xfrm>
            <a:off x="5038037" y="5337475"/>
            <a:ext cx="302768" cy="1332573"/>
          </a:xfrm>
          <a:prstGeom prst="leftBrace">
            <a:avLst>
              <a:gd name="adj1" fmla="val 21504"/>
              <a:gd name="adj2" fmla="val 50000"/>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0F3F8A2D-B642-B730-82F5-A2854A6002BB}"/>
              </a:ext>
            </a:extLst>
          </p:cNvPr>
          <p:cNvSpPr/>
          <p:nvPr/>
        </p:nvSpPr>
        <p:spPr>
          <a:xfrm>
            <a:off x="2334612" y="3122380"/>
            <a:ext cx="5872128" cy="3048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8F5A5053-B8DE-DF86-21CA-DF85D40B6E3B}"/>
              </a:ext>
            </a:extLst>
          </p:cNvPr>
          <p:cNvSpPr/>
          <p:nvPr/>
        </p:nvSpPr>
        <p:spPr>
          <a:xfrm>
            <a:off x="7010400" y="1897503"/>
            <a:ext cx="1196340" cy="3048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8F3886EA-27F1-19C3-7496-76C0F7D14CCF}"/>
              </a:ext>
            </a:extLst>
          </p:cNvPr>
          <p:cNvSpPr txBox="1"/>
          <p:nvPr/>
        </p:nvSpPr>
        <p:spPr>
          <a:xfrm>
            <a:off x="8005616" y="7101764"/>
            <a:ext cx="2743444" cy="523220"/>
          </a:xfrm>
          <a:prstGeom prst="rect">
            <a:avLst/>
          </a:prstGeom>
          <a:noFill/>
        </p:spPr>
        <p:txBody>
          <a:bodyPr wrap="square" rtlCol="0">
            <a:spAutoFit/>
          </a:bodyPr>
          <a:lstStyle/>
          <a:p>
            <a:pPr algn="ctr"/>
            <a:r>
              <a:rPr lang="en-US" sz="2800" dirty="0">
                <a:solidFill>
                  <a:schemeClr val="accent2">
                    <a:lumMod val="50000"/>
                  </a:schemeClr>
                </a:solidFill>
                <a:latin typeface="+mj-lt"/>
              </a:rPr>
              <a:t>Total Capital</a:t>
            </a:r>
            <a:endParaRPr lang="en-GB" sz="2800" dirty="0">
              <a:solidFill>
                <a:schemeClr val="accent2">
                  <a:lumMod val="50000"/>
                </a:schemeClr>
              </a:solidFill>
              <a:latin typeface="+mj-lt"/>
            </a:endParaRPr>
          </a:p>
        </p:txBody>
      </p:sp>
      <p:sp>
        <p:nvSpPr>
          <p:cNvPr id="20" name="TextBox 19">
            <a:extLst>
              <a:ext uri="{FF2B5EF4-FFF2-40B4-BE49-F238E27FC236}">
                <a16:creationId xmlns:a16="http://schemas.microsoft.com/office/drawing/2014/main" id="{1308C0E1-F130-4B8A-96F1-B6634FEAA698}"/>
              </a:ext>
            </a:extLst>
          </p:cNvPr>
          <p:cNvSpPr txBox="1"/>
          <p:nvPr/>
        </p:nvSpPr>
        <p:spPr>
          <a:xfrm>
            <a:off x="4616416" y="7101764"/>
            <a:ext cx="2612474" cy="523220"/>
          </a:xfrm>
          <a:prstGeom prst="rect">
            <a:avLst/>
          </a:prstGeom>
          <a:noFill/>
        </p:spPr>
        <p:txBody>
          <a:bodyPr wrap="square" rtlCol="0">
            <a:spAutoFit/>
          </a:bodyPr>
          <a:lstStyle/>
          <a:p>
            <a:pPr algn="ctr"/>
            <a:r>
              <a:rPr lang="en-US" sz="2800" dirty="0">
                <a:solidFill>
                  <a:schemeClr val="accent2">
                    <a:lumMod val="50000"/>
                  </a:schemeClr>
                </a:solidFill>
                <a:latin typeface="+mj-lt"/>
              </a:rPr>
              <a:t>Tier 2 Capital</a:t>
            </a:r>
            <a:endParaRPr lang="en-GB" sz="2800" dirty="0">
              <a:solidFill>
                <a:schemeClr val="accent2">
                  <a:lumMod val="50000"/>
                </a:schemeClr>
              </a:solidFill>
              <a:latin typeface="+mj-lt"/>
            </a:endParaRPr>
          </a:p>
        </p:txBody>
      </p:sp>
      <p:sp>
        <p:nvSpPr>
          <p:cNvPr id="21" name="TextBox 20">
            <a:extLst>
              <a:ext uri="{FF2B5EF4-FFF2-40B4-BE49-F238E27FC236}">
                <a16:creationId xmlns:a16="http://schemas.microsoft.com/office/drawing/2014/main" id="{330364D5-21BA-80B7-4A00-45894ACD078F}"/>
              </a:ext>
            </a:extLst>
          </p:cNvPr>
          <p:cNvSpPr txBox="1"/>
          <p:nvPr/>
        </p:nvSpPr>
        <p:spPr>
          <a:xfrm>
            <a:off x="4075273" y="7101764"/>
            <a:ext cx="572079" cy="523220"/>
          </a:xfrm>
          <a:prstGeom prst="rect">
            <a:avLst/>
          </a:prstGeom>
          <a:noFill/>
        </p:spPr>
        <p:txBody>
          <a:bodyPr wrap="square" rtlCol="0">
            <a:spAutoFit/>
          </a:bodyPr>
          <a:lstStyle/>
          <a:p>
            <a:pPr algn="ctr"/>
            <a:r>
              <a:rPr lang="en-US" sz="2800" dirty="0">
                <a:solidFill>
                  <a:schemeClr val="accent2">
                    <a:lumMod val="50000"/>
                  </a:schemeClr>
                </a:solidFill>
                <a:latin typeface="+mj-lt"/>
              </a:rPr>
              <a:t>+</a:t>
            </a:r>
            <a:endParaRPr lang="en-GB" sz="2800" dirty="0">
              <a:solidFill>
                <a:schemeClr val="accent2">
                  <a:lumMod val="50000"/>
                </a:schemeClr>
              </a:solidFill>
              <a:latin typeface="+mj-lt"/>
            </a:endParaRPr>
          </a:p>
        </p:txBody>
      </p:sp>
      <p:sp>
        <p:nvSpPr>
          <p:cNvPr id="22" name="TextBox 21">
            <a:extLst>
              <a:ext uri="{FF2B5EF4-FFF2-40B4-BE49-F238E27FC236}">
                <a16:creationId xmlns:a16="http://schemas.microsoft.com/office/drawing/2014/main" id="{3461267A-83A0-ADCE-A913-6D36A6744AFB}"/>
              </a:ext>
            </a:extLst>
          </p:cNvPr>
          <p:cNvSpPr txBox="1"/>
          <p:nvPr/>
        </p:nvSpPr>
        <p:spPr>
          <a:xfrm>
            <a:off x="1482265" y="7101764"/>
            <a:ext cx="2516744" cy="523220"/>
          </a:xfrm>
          <a:prstGeom prst="rect">
            <a:avLst/>
          </a:prstGeom>
          <a:noFill/>
        </p:spPr>
        <p:txBody>
          <a:bodyPr wrap="square" rtlCol="0">
            <a:spAutoFit/>
          </a:bodyPr>
          <a:lstStyle/>
          <a:p>
            <a:pPr algn="ctr"/>
            <a:r>
              <a:rPr lang="en-US" sz="2800" dirty="0">
                <a:solidFill>
                  <a:schemeClr val="accent2">
                    <a:lumMod val="50000"/>
                  </a:schemeClr>
                </a:solidFill>
                <a:latin typeface="+mj-lt"/>
              </a:rPr>
              <a:t>Tier 1 Capital</a:t>
            </a:r>
            <a:endParaRPr lang="en-GB" sz="2800" dirty="0">
              <a:solidFill>
                <a:schemeClr val="accent2">
                  <a:lumMod val="50000"/>
                </a:schemeClr>
              </a:solidFill>
              <a:latin typeface="+mj-lt"/>
            </a:endParaRPr>
          </a:p>
        </p:txBody>
      </p:sp>
      <p:sp>
        <p:nvSpPr>
          <p:cNvPr id="23" name="TextBox 22">
            <a:extLst>
              <a:ext uri="{FF2B5EF4-FFF2-40B4-BE49-F238E27FC236}">
                <a16:creationId xmlns:a16="http://schemas.microsoft.com/office/drawing/2014/main" id="{CE32E202-10EB-5CDD-272C-241EBFF7022D}"/>
              </a:ext>
            </a:extLst>
          </p:cNvPr>
          <p:cNvSpPr txBox="1"/>
          <p:nvPr/>
        </p:nvSpPr>
        <p:spPr>
          <a:xfrm>
            <a:off x="7110993" y="7101764"/>
            <a:ext cx="975454" cy="523220"/>
          </a:xfrm>
          <a:prstGeom prst="rect">
            <a:avLst/>
          </a:prstGeom>
          <a:noFill/>
        </p:spPr>
        <p:txBody>
          <a:bodyPr wrap="square" rtlCol="0">
            <a:spAutoFit/>
          </a:bodyPr>
          <a:lstStyle/>
          <a:p>
            <a:pPr algn="ctr"/>
            <a:r>
              <a:rPr lang="en-US" sz="2800" dirty="0">
                <a:solidFill>
                  <a:schemeClr val="accent2">
                    <a:lumMod val="50000"/>
                  </a:schemeClr>
                </a:solidFill>
                <a:latin typeface="+mj-lt"/>
              </a:rPr>
              <a:t>=</a:t>
            </a:r>
            <a:endParaRPr lang="en-GB" sz="2800" dirty="0">
              <a:solidFill>
                <a:schemeClr val="accent2">
                  <a:lumMod val="50000"/>
                </a:schemeClr>
              </a:solidFill>
              <a:latin typeface="+mj-lt"/>
            </a:endParaRPr>
          </a:p>
        </p:txBody>
      </p:sp>
      <p:sp>
        <p:nvSpPr>
          <p:cNvPr id="24" name="TextBox 23">
            <a:extLst>
              <a:ext uri="{FF2B5EF4-FFF2-40B4-BE49-F238E27FC236}">
                <a16:creationId xmlns:a16="http://schemas.microsoft.com/office/drawing/2014/main" id="{6E6A3120-C217-71E4-E682-2D8726727C59}"/>
              </a:ext>
            </a:extLst>
          </p:cNvPr>
          <p:cNvSpPr txBox="1"/>
          <p:nvPr/>
        </p:nvSpPr>
        <p:spPr>
          <a:xfrm>
            <a:off x="8789836" y="7592852"/>
            <a:ext cx="1175005" cy="578882"/>
          </a:xfrm>
          <a:prstGeom prst="round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800" dirty="0">
                <a:solidFill>
                  <a:schemeClr val="accent2">
                    <a:lumMod val="50000"/>
                  </a:schemeClr>
                </a:solidFill>
                <a:latin typeface="+mj-lt"/>
              </a:rPr>
              <a:t>50.0</a:t>
            </a:r>
          </a:p>
        </p:txBody>
      </p:sp>
      <p:sp>
        <p:nvSpPr>
          <p:cNvPr id="25" name="TextBox 24">
            <a:extLst>
              <a:ext uri="{FF2B5EF4-FFF2-40B4-BE49-F238E27FC236}">
                <a16:creationId xmlns:a16="http://schemas.microsoft.com/office/drawing/2014/main" id="{83D350C6-000C-83F9-84FC-B9683BCF5B50}"/>
              </a:ext>
            </a:extLst>
          </p:cNvPr>
          <p:cNvSpPr txBox="1"/>
          <p:nvPr/>
        </p:nvSpPr>
        <p:spPr>
          <a:xfrm>
            <a:off x="2197971" y="7623630"/>
            <a:ext cx="1085333" cy="578882"/>
          </a:xfrm>
          <a:prstGeom prst="round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800" dirty="0">
                <a:solidFill>
                  <a:schemeClr val="accent2">
                    <a:lumMod val="50000"/>
                  </a:schemeClr>
                </a:solidFill>
                <a:latin typeface="+mj-lt"/>
              </a:rPr>
              <a:t>20.0</a:t>
            </a:r>
            <a:endParaRPr lang="en-GB" sz="2800" dirty="0">
              <a:solidFill>
                <a:schemeClr val="accent2">
                  <a:lumMod val="50000"/>
                </a:schemeClr>
              </a:solidFill>
              <a:latin typeface="+mj-lt"/>
            </a:endParaRPr>
          </a:p>
        </p:txBody>
      </p:sp>
      <p:sp>
        <p:nvSpPr>
          <p:cNvPr id="26" name="TextBox 25">
            <a:extLst>
              <a:ext uri="{FF2B5EF4-FFF2-40B4-BE49-F238E27FC236}">
                <a16:creationId xmlns:a16="http://schemas.microsoft.com/office/drawing/2014/main" id="{8A8F052F-E31F-4E54-DEE8-44317873C140}"/>
              </a:ext>
            </a:extLst>
          </p:cNvPr>
          <p:cNvSpPr txBox="1"/>
          <p:nvPr/>
        </p:nvSpPr>
        <p:spPr>
          <a:xfrm>
            <a:off x="5355484" y="7623630"/>
            <a:ext cx="1134339" cy="578882"/>
          </a:xfrm>
          <a:prstGeom prst="round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800" dirty="0">
                <a:solidFill>
                  <a:schemeClr val="accent2">
                    <a:lumMod val="50000"/>
                  </a:schemeClr>
                </a:solidFill>
                <a:latin typeface="+mj-lt"/>
              </a:rPr>
              <a:t>30.0</a:t>
            </a:r>
            <a:endParaRPr lang="en-GB" sz="2800" dirty="0">
              <a:solidFill>
                <a:schemeClr val="accent2">
                  <a:lumMod val="50000"/>
                </a:schemeClr>
              </a:solidFill>
              <a:latin typeface="+mj-lt"/>
            </a:endParaRPr>
          </a:p>
        </p:txBody>
      </p:sp>
      <p:sp>
        <p:nvSpPr>
          <p:cNvPr id="27" name="TextBox 26">
            <a:extLst>
              <a:ext uri="{FF2B5EF4-FFF2-40B4-BE49-F238E27FC236}">
                <a16:creationId xmlns:a16="http://schemas.microsoft.com/office/drawing/2014/main" id="{35DA818C-97B8-641E-F7B8-9E9E325882B1}"/>
              </a:ext>
            </a:extLst>
          </p:cNvPr>
          <p:cNvSpPr txBox="1"/>
          <p:nvPr/>
        </p:nvSpPr>
        <p:spPr>
          <a:xfrm>
            <a:off x="3999914" y="7596365"/>
            <a:ext cx="734400" cy="578882"/>
          </a:xfrm>
          <a:prstGeom prst="round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800" dirty="0">
                <a:solidFill>
                  <a:schemeClr val="accent2">
                    <a:lumMod val="50000"/>
                  </a:schemeClr>
                </a:solidFill>
                <a:latin typeface="+mj-lt"/>
              </a:rPr>
              <a:t>+</a:t>
            </a:r>
            <a:endParaRPr lang="en-GB" sz="2800" dirty="0">
              <a:solidFill>
                <a:schemeClr val="accent2">
                  <a:lumMod val="50000"/>
                </a:schemeClr>
              </a:solidFill>
              <a:latin typeface="+mj-lt"/>
            </a:endParaRPr>
          </a:p>
        </p:txBody>
      </p:sp>
      <p:sp>
        <p:nvSpPr>
          <p:cNvPr id="28" name="TextBox 27">
            <a:extLst>
              <a:ext uri="{FF2B5EF4-FFF2-40B4-BE49-F238E27FC236}">
                <a16:creationId xmlns:a16="http://schemas.microsoft.com/office/drawing/2014/main" id="{81EB1F8A-B094-FE83-BB2E-F5DC16B6CF9A}"/>
              </a:ext>
            </a:extLst>
          </p:cNvPr>
          <p:cNvSpPr txBox="1"/>
          <p:nvPr/>
        </p:nvSpPr>
        <p:spPr>
          <a:xfrm>
            <a:off x="7229795" y="7596365"/>
            <a:ext cx="734400" cy="578882"/>
          </a:xfrm>
          <a:prstGeom prst="round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800" dirty="0">
                <a:solidFill>
                  <a:schemeClr val="accent2">
                    <a:lumMod val="50000"/>
                  </a:schemeClr>
                </a:solidFill>
                <a:latin typeface="+mj-lt"/>
              </a:rPr>
              <a:t>=</a:t>
            </a:r>
            <a:endParaRPr lang="en-GB" sz="2800" dirty="0">
              <a:solidFill>
                <a:schemeClr val="accent2">
                  <a:lumMod val="50000"/>
                </a:schemeClr>
              </a:solidFill>
              <a:latin typeface="+mj-lt"/>
            </a:endParaRPr>
          </a:p>
        </p:txBody>
      </p:sp>
    </p:spTree>
    <p:extLst>
      <p:ext uri="{BB962C8B-B14F-4D97-AF65-F5344CB8AC3E}">
        <p14:creationId xmlns:p14="http://schemas.microsoft.com/office/powerpoint/2010/main" val="40060637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outHorizontal)">
                                      <p:cBhvr>
                                        <p:cTn id="10" dur="500"/>
                                        <p:tgtEl>
                                          <p:spTgt spid="3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 grpId="0"/>
      <p:bldP spid="13" grpId="0"/>
      <p:bldP spid="14" grpId="0"/>
      <p:bldP spid="19" grpId="0"/>
      <p:bldP spid="11" grpId="0"/>
      <p:bldP spid="38" grpId="0" animBg="1"/>
      <p:bldP spid="39" grpId="0" animBg="1"/>
      <p:bldP spid="4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8C0EE30-8916-4392-7319-7F7A0409FFFB}"/>
              </a:ext>
            </a:extLst>
          </p:cNvPr>
          <p:cNvSpPr/>
          <p:nvPr/>
        </p:nvSpPr>
        <p:spPr>
          <a:xfrm>
            <a:off x="1" y="5171440"/>
            <a:ext cx="12191999" cy="1686560"/>
          </a:xfrm>
          <a:prstGeom prst="rect">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5">
                  <a:lumMod val="20000"/>
                  <a:lumOff val="80000"/>
                </a:schemeClr>
              </a:solidFill>
              <a:latin typeface="Poppins" panose="00000500000000000000" pitchFamily="2" charset="0"/>
            </a:endParaRPr>
          </a:p>
        </p:txBody>
      </p:sp>
      <p:sp>
        <p:nvSpPr>
          <p:cNvPr id="8" name="TextBox 7">
            <a:extLst>
              <a:ext uri="{FF2B5EF4-FFF2-40B4-BE49-F238E27FC236}">
                <a16:creationId xmlns:a16="http://schemas.microsoft.com/office/drawing/2014/main" id="{F6006577-607A-AAAE-8F44-BF8696618981}"/>
              </a:ext>
            </a:extLst>
          </p:cNvPr>
          <p:cNvSpPr txBox="1"/>
          <p:nvPr/>
        </p:nvSpPr>
        <p:spPr>
          <a:xfrm>
            <a:off x="1070533" y="5753998"/>
            <a:ext cx="3773660" cy="523220"/>
          </a:xfrm>
          <a:prstGeom prst="rect">
            <a:avLst/>
          </a:prstGeom>
          <a:noFill/>
        </p:spPr>
        <p:txBody>
          <a:bodyPr wrap="square" rtlCol="0">
            <a:spAutoFit/>
          </a:bodyPr>
          <a:lstStyle/>
          <a:p>
            <a:pPr algn="ctr"/>
            <a:r>
              <a:rPr lang="en-US" sz="2800" dirty="0">
                <a:solidFill>
                  <a:schemeClr val="accent2">
                    <a:lumMod val="50000"/>
                  </a:schemeClr>
                </a:solidFill>
                <a:latin typeface="+mj-lt"/>
              </a:rPr>
              <a:t>Total Capital Ratio</a:t>
            </a:r>
            <a:endParaRPr lang="en-GB" sz="2800" dirty="0">
              <a:solidFill>
                <a:schemeClr val="accent2">
                  <a:lumMod val="50000"/>
                </a:schemeClr>
              </a:solidFill>
              <a:latin typeface="+mj-lt"/>
            </a:endParaRPr>
          </a:p>
        </p:txBody>
      </p:sp>
      <p:sp>
        <p:nvSpPr>
          <p:cNvPr id="10" name="TextBox 9">
            <a:extLst>
              <a:ext uri="{FF2B5EF4-FFF2-40B4-BE49-F238E27FC236}">
                <a16:creationId xmlns:a16="http://schemas.microsoft.com/office/drawing/2014/main" id="{6F395654-2D40-EC9D-6937-1216F4D78145}"/>
              </a:ext>
            </a:extLst>
          </p:cNvPr>
          <p:cNvSpPr txBox="1"/>
          <p:nvPr/>
        </p:nvSpPr>
        <p:spPr>
          <a:xfrm>
            <a:off x="9494148" y="5660577"/>
            <a:ext cx="1840601" cy="707886"/>
          </a:xfrm>
          <a:prstGeom prst="rect">
            <a:avLst/>
          </a:prstGeom>
          <a:noFill/>
        </p:spPr>
        <p:txBody>
          <a:bodyPr wrap="square" rtlCol="0">
            <a:spAutoFit/>
          </a:bodyPr>
          <a:lstStyle/>
          <a:p>
            <a:r>
              <a:rPr lang="en-US" sz="4000" dirty="0">
                <a:solidFill>
                  <a:schemeClr val="accent2">
                    <a:lumMod val="50000"/>
                  </a:schemeClr>
                </a:solidFill>
                <a:latin typeface="+mj-lt"/>
              </a:rPr>
              <a:t>20.0%</a:t>
            </a:r>
            <a:endParaRPr lang="en-GB" sz="4000" dirty="0">
              <a:solidFill>
                <a:schemeClr val="accent2">
                  <a:lumMod val="50000"/>
                </a:schemeClr>
              </a:solidFill>
              <a:latin typeface="+mj-lt"/>
            </a:endParaRPr>
          </a:p>
        </p:txBody>
      </p:sp>
      <p:sp>
        <p:nvSpPr>
          <p:cNvPr id="15" name="TextBox 14">
            <a:extLst>
              <a:ext uri="{FF2B5EF4-FFF2-40B4-BE49-F238E27FC236}">
                <a16:creationId xmlns:a16="http://schemas.microsoft.com/office/drawing/2014/main" id="{F944E9D3-4629-A269-877A-27B062E328E3}"/>
              </a:ext>
            </a:extLst>
          </p:cNvPr>
          <p:cNvSpPr txBox="1"/>
          <p:nvPr/>
        </p:nvSpPr>
        <p:spPr>
          <a:xfrm>
            <a:off x="8601168" y="5660577"/>
            <a:ext cx="912286" cy="707886"/>
          </a:xfrm>
          <a:prstGeom prst="rect">
            <a:avLst/>
          </a:prstGeom>
          <a:noFill/>
        </p:spPr>
        <p:txBody>
          <a:bodyPr wrap="square" rtlCol="0">
            <a:spAutoFit/>
          </a:bodyPr>
          <a:lstStyle/>
          <a:p>
            <a:pPr algn="ctr"/>
            <a:r>
              <a:rPr lang="en-US" sz="4000" dirty="0">
                <a:solidFill>
                  <a:schemeClr val="accent2">
                    <a:lumMod val="50000"/>
                  </a:schemeClr>
                </a:solidFill>
                <a:latin typeface="+mj-lt"/>
              </a:rPr>
              <a:t>=</a:t>
            </a:r>
            <a:endParaRPr lang="en-GB" sz="4000" dirty="0">
              <a:solidFill>
                <a:schemeClr val="accent2">
                  <a:lumMod val="50000"/>
                </a:schemeClr>
              </a:solidFill>
              <a:latin typeface="+mj-lt"/>
            </a:endParaRPr>
          </a:p>
        </p:txBody>
      </p:sp>
      <p:cxnSp>
        <p:nvCxnSpPr>
          <p:cNvPr id="18" name="Straight Connector 17">
            <a:extLst>
              <a:ext uri="{FF2B5EF4-FFF2-40B4-BE49-F238E27FC236}">
                <a16:creationId xmlns:a16="http://schemas.microsoft.com/office/drawing/2014/main" id="{8CDFD146-33E4-6972-F276-5A9CE0F6C3C5}"/>
              </a:ext>
            </a:extLst>
          </p:cNvPr>
          <p:cNvCxnSpPr>
            <a:cxnSpLocks/>
          </p:cNvCxnSpPr>
          <p:nvPr/>
        </p:nvCxnSpPr>
        <p:spPr>
          <a:xfrm>
            <a:off x="5143104" y="5879710"/>
            <a:ext cx="3357441" cy="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2EA6E7F-88B7-D3D6-7E2F-34CDE87B0DBF}"/>
              </a:ext>
            </a:extLst>
          </p:cNvPr>
          <p:cNvSpPr txBox="1"/>
          <p:nvPr/>
        </p:nvSpPr>
        <p:spPr>
          <a:xfrm>
            <a:off x="5081225" y="5936091"/>
            <a:ext cx="3519943" cy="707886"/>
          </a:xfrm>
          <a:prstGeom prst="rect">
            <a:avLst/>
          </a:prstGeom>
          <a:noFill/>
        </p:spPr>
        <p:txBody>
          <a:bodyPr wrap="square" rtlCol="0">
            <a:spAutoFit/>
          </a:bodyPr>
          <a:lstStyle/>
          <a:p>
            <a:pPr algn="ctr"/>
            <a:r>
              <a:rPr lang="en-US" sz="2000" dirty="0">
                <a:solidFill>
                  <a:schemeClr val="accent2">
                    <a:lumMod val="50000"/>
                  </a:schemeClr>
                </a:solidFill>
                <a:latin typeface="+mj-lt"/>
              </a:rPr>
              <a:t>250.0</a:t>
            </a:r>
          </a:p>
          <a:p>
            <a:pPr algn="ctr"/>
            <a:r>
              <a:rPr lang="en-US" sz="2000" dirty="0">
                <a:solidFill>
                  <a:schemeClr val="accent2">
                    <a:lumMod val="50000"/>
                  </a:schemeClr>
                </a:solidFill>
                <a:latin typeface="+mj-lt"/>
              </a:rPr>
              <a:t>(Risk Weighted Assets)</a:t>
            </a:r>
          </a:p>
        </p:txBody>
      </p:sp>
      <p:sp>
        <p:nvSpPr>
          <p:cNvPr id="21" name="TextBox 20">
            <a:extLst>
              <a:ext uri="{FF2B5EF4-FFF2-40B4-BE49-F238E27FC236}">
                <a16:creationId xmlns:a16="http://schemas.microsoft.com/office/drawing/2014/main" id="{2289AB01-846F-E4B5-7E36-5A9E1AF6B021}"/>
              </a:ext>
            </a:extLst>
          </p:cNvPr>
          <p:cNvSpPr txBox="1"/>
          <p:nvPr/>
        </p:nvSpPr>
        <p:spPr>
          <a:xfrm>
            <a:off x="5014863" y="5379945"/>
            <a:ext cx="3586305" cy="461665"/>
          </a:xfrm>
          <a:prstGeom prst="rect">
            <a:avLst/>
          </a:prstGeom>
          <a:noFill/>
        </p:spPr>
        <p:txBody>
          <a:bodyPr wrap="square" rtlCol="0">
            <a:spAutoFit/>
          </a:bodyPr>
          <a:lstStyle/>
          <a:p>
            <a:pPr algn="ctr"/>
            <a:r>
              <a:rPr lang="en-US" sz="2400" dirty="0">
                <a:solidFill>
                  <a:schemeClr val="accent2">
                    <a:lumMod val="50000"/>
                  </a:schemeClr>
                </a:solidFill>
                <a:latin typeface="+mj-lt"/>
              </a:rPr>
              <a:t>50.0 (Total Capital)</a:t>
            </a:r>
            <a:endParaRPr lang="en-GB" sz="2400" dirty="0">
              <a:solidFill>
                <a:schemeClr val="accent2">
                  <a:lumMod val="50000"/>
                </a:schemeClr>
              </a:solidFill>
              <a:latin typeface="+mj-lt"/>
            </a:endParaRPr>
          </a:p>
        </p:txBody>
      </p:sp>
      <p:sp>
        <p:nvSpPr>
          <p:cNvPr id="28" name="Left Brace 27">
            <a:extLst>
              <a:ext uri="{FF2B5EF4-FFF2-40B4-BE49-F238E27FC236}">
                <a16:creationId xmlns:a16="http://schemas.microsoft.com/office/drawing/2014/main" id="{45B7A00F-72CB-E76C-96C4-880B878058EA}"/>
              </a:ext>
            </a:extLst>
          </p:cNvPr>
          <p:cNvSpPr/>
          <p:nvPr/>
        </p:nvSpPr>
        <p:spPr>
          <a:xfrm>
            <a:off x="4712096" y="5348233"/>
            <a:ext cx="302768" cy="1332573"/>
          </a:xfrm>
          <a:prstGeom prst="leftBrace">
            <a:avLst>
              <a:gd name="adj1" fmla="val 21504"/>
              <a:gd name="adj2" fmla="val 50000"/>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accent2">
                  <a:lumMod val="50000"/>
                </a:schemeClr>
              </a:solidFill>
            </a:endParaRPr>
          </a:p>
        </p:txBody>
      </p:sp>
      <p:graphicFrame>
        <p:nvGraphicFramePr>
          <p:cNvPr id="29" name="Table 28">
            <a:extLst>
              <a:ext uri="{FF2B5EF4-FFF2-40B4-BE49-F238E27FC236}">
                <a16:creationId xmlns:a16="http://schemas.microsoft.com/office/drawing/2014/main" id="{9B46FAA7-9AE2-C741-D80F-2E0D090C69EB}"/>
              </a:ext>
            </a:extLst>
          </p:cNvPr>
          <p:cNvGraphicFramePr>
            <a:graphicFrameLocks noGrp="1"/>
          </p:cNvGraphicFramePr>
          <p:nvPr>
            <p:extLst>
              <p:ext uri="{D42A27DB-BD31-4B8C-83A1-F6EECF244321}">
                <p14:modId xmlns:p14="http://schemas.microsoft.com/office/powerpoint/2010/main" val="3509420439"/>
              </p:ext>
            </p:extLst>
          </p:nvPr>
        </p:nvGraphicFramePr>
        <p:xfrm>
          <a:off x="2334611" y="330138"/>
          <a:ext cx="7522777" cy="4632960"/>
        </p:xfrm>
        <a:graphic>
          <a:graphicData uri="http://schemas.openxmlformats.org/drawingml/2006/table">
            <a:tbl>
              <a:tblPr firstRow="1" bandRow="1">
                <a:tableStyleId>{9DCAF9ED-07DC-4A11-8D7F-57B35C25682E}</a:tableStyleId>
              </a:tblPr>
              <a:tblGrid>
                <a:gridCol w="2245671">
                  <a:extLst>
                    <a:ext uri="{9D8B030D-6E8A-4147-A177-3AD203B41FA5}">
                      <a16:colId xmlns:a16="http://schemas.microsoft.com/office/drawing/2014/main" val="3455393065"/>
                    </a:ext>
                  </a:extLst>
                </a:gridCol>
                <a:gridCol w="857506">
                  <a:extLst>
                    <a:ext uri="{9D8B030D-6E8A-4147-A177-3AD203B41FA5}">
                      <a16:colId xmlns:a16="http://schemas.microsoft.com/office/drawing/2014/main" val="858633476"/>
                    </a:ext>
                  </a:extLst>
                </a:gridCol>
                <a:gridCol w="1595120">
                  <a:extLst>
                    <a:ext uri="{9D8B030D-6E8A-4147-A177-3AD203B41FA5}">
                      <a16:colId xmlns:a16="http://schemas.microsoft.com/office/drawing/2014/main" val="3696159211"/>
                    </a:ext>
                  </a:extLst>
                </a:gridCol>
                <a:gridCol w="1168400">
                  <a:extLst>
                    <a:ext uri="{9D8B030D-6E8A-4147-A177-3AD203B41FA5}">
                      <a16:colId xmlns:a16="http://schemas.microsoft.com/office/drawing/2014/main" val="2219182750"/>
                    </a:ext>
                  </a:extLst>
                </a:gridCol>
                <a:gridCol w="1656080">
                  <a:extLst>
                    <a:ext uri="{9D8B030D-6E8A-4147-A177-3AD203B41FA5}">
                      <a16:colId xmlns:a16="http://schemas.microsoft.com/office/drawing/2014/main" val="2575450962"/>
                    </a:ext>
                  </a:extLst>
                </a:gridCol>
              </a:tblGrid>
              <a:tr h="300803">
                <a:tc gridSpan="2">
                  <a:txBody>
                    <a:bodyPr/>
                    <a:lstStyle/>
                    <a:p>
                      <a:r>
                        <a:rPr lang="en-US" sz="1600" dirty="0">
                          <a:solidFill>
                            <a:schemeClr val="tx1"/>
                          </a:solidFill>
                          <a:latin typeface="Poppins" panose="00000500000000000000" pitchFamily="2" charset="0"/>
                        </a:rPr>
                        <a:t>Assets</a:t>
                      </a:r>
                      <a:endParaRPr lang="en-GB" sz="1600"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hMerge="1">
                  <a:txBody>
                    <a:bodyPr/>
                    <a:lstStyle/>
                    <a:p>
                      <a:endParaRPr lang="en-GB"/>
                    </a:p>
                  </a:txBody>
                  <a:tcPr/>
                </a:tc>
                <a:tc>
                  <a:txBody>
                    <a:bodyPr/>
                    <a:lstStyle/>
                    <a:p>
                      <a:r>
                        <a:rPr lang="en-US" sz="1600" dirty="0">
                          <a:solidFill>
                            <a:schemeClr val="tx1"/>
                          </a:solidFill>
                          <a:latin typeface="Poppins" panose="00000500000000000000" pitchFamily="2" charset="0"/>
                        </a:rPr>
                        <a:t>Weighting</a:t>
                      </a:r>
                      <a:endParaRPr lang="en-GB" sz="1600"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US" sz="1600" dirty="0">
                          <a:solidFill>
                            <a:schemeClr val="tx1"/>
                          </a:solidFill>
                          <a:latin typeface="Poppins" panose="00000500000000000000" pitchFamily="2" charset="0"/>
                        </a:rPr>
                        <a:t>RWA</a:t>
                      </a:r>
                      <a:endParaRPr lang="en-GB" sz="1600"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800"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673738695"/>
                  </a:ext>
                </a:extLst>
              </a:tr>
              <a:tr h="290301">
                <a:tc>
                  <a:txBody>
                    <a:bodyPr/>
                    <a:lstStyle/>
                    <a:p>
                      <a:r>
                        <a:rPr lang="en-US" dirty="0">
                          <a:solidFill>
                            <a:schemeClr val="tx1"/>
                          </a:solidFill>
                          <a:latin typeface="Poppins" panose="00000500000000000000" pitchFamily="2" charset="0"/>
                        </a:rPr>
                        <a:t>Cash</a:t>
                      </a:r>
                      <a:endParaRPr lang="en-GB"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US" baseline="0" dirty="0">
                          <a:solidFill>
                            <a:srgbClr val="4000C0"/>
                          </a:solidFill>
                          <a:latin typeface="Poppins" panose="00000500000000000000" pitchFamily="2" charset="0"/>
                        </a:rPr>
                        <a:t>40.0</a:t>
                      </a:r>
                      <a:endParaRPr lang="en-GB" baseline="0" dirty="0">
                        <a:solidFill>
                          <a:srgbClr val="4000C0"/>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baseline="0" dirty="0">
                          <a:solidFill>
                            <a:srgbClr val="4000C0"/>
                          </a:solidFill>
                          <a:latin typeface="Poppins" panose="00000500000000000000" pitchFamily="2" charset="0"/>
                        </a:rPr>
                        <a:t>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dirty="0">
                          <a:solidFill>
                            <a:schemeClr val="tx1"/>
                          </a:solidFill>
                          <a:latin typeface="Poppins" panose="00000500000000000000" pitchFamily="2" charset="0"/>
                        </a:rPr>
                        <a:t>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dirty="0">
                          <a:solidFill>
                            <a:schemeClr val="tx1"/>
                          </a:solidFill>
                          <a:latin typeface="Poppins" panose="00000500000000000000" pitchFamily="2" charset="0"/>
                        </a:rPr>
                        <a:t>= 40.0 x 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631136700"/>
                  </a:ext>
                </a:extLst>
              </a:tr>
              <a:tr h="290301">
                <a:tc>
                  <a:txBody>
                    <a:bodyPr/>
                    <a:lstStyle/>
                    <a:p>
                      <a:r>
                        <a:rPr lang="en-US" dirty="0">
                          <a:solidFill>
                            <a:schemeClr val="tx1"/>
                          </a:solidFill>
                          <a:latin typeface="Poppins" panose="00000500000000000000" pitchFamily="2" charset="0"/>
                        </a:rPr>
                        <a:t>Government Bonds</a:t>
                      </a:r>
                      <a:endParaRPr lang="en-GB"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US" baseline="0" dirty="0">
                          <a:solidFill>
                            <a:srgbClr val="4000C0"/>
                          </a:solidFill>
                          <a:latin typeface="Poppins" panose="00000500000000000000" pitchFamily="2" charset="0"/>
                        </a:rPr>
                        <a:t>100.0</a:t>
                      </a:r>
                      <a:endParaRPr lang="en-GB" baseline="0" dirty="0">
                        <a:solidFill>
                          <a:srgbClr val="4000C0"/>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baseline="0" dirty="0">
                          <a:solidFill>
                            <a:srgbClr val="4000C0"/>
                          </a:solidFill>
                          <a:latin typeface="Poppins" panose="00000500000000000000" pitchFamily="2" charset="0"/>
                        </a:rPr>
                        <a:t>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dirty="0">
                          <a:solidFill>
                            <a:schemeClr val="tx1"/>
                          </a:solidFill>
                          <a:latin typeface="Poppins" panose="00000500000000000000" pitchFamily="2" charset="0"/>
                        </a:rPr>
                        <a:t>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dirty="0">
                          <a:solidFill>
                            <a:schemeClr val="tx1"/>
                          </a:solidFill>
                          <a:latin typeface="Poppins" panose="00000500000000000000" pitchFamily="2" charset="0"/>
                        </a:rPr>
                        <a:t>= 100.0 x 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009404465"/>
                  </a:ext>
                </a:extLst>
              </a:tr>
              <a:tr h="290301">
                <a:tc>
                  <a:txBody>
                    <a:bodyPr/>
                    <a:lstStyle/>
                    <a:p>
                      <a:r>
                        <a:rPr lang="en-US" dirty="0">
                          <a:solidFill>
                            <a:schemeClr val="tx1"/>
                          </a:solidFill>
                          <a:latin typeface="Poppins" panose="00000500000000000000" pitchFamily="2" charset="0"/>
                        </a:rPr>
                        <a:t>Corporate Bonds</a:t>
                      </a:r>
                      <a:endParaRPr lang="en-GB"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US" baseline="0" dirty="0">
                          <a:solidFill>
                            <a:srgbClr val="4000C0"/>
                          </a:solidFill>
                          <a:latin typeface="Poppins" panose="00000500000000000000" pitchFamily="2" charset="0"/>
                        </a:rPr>
                        <a:t>200.0</a:t>
                      </a:r>
                      <a:endParaRPr lang="en-GB" baseline="0" dirty="0">
                        <a:solidFill>
                          <a:srgbClr val="4000C0"/>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baseline="0" dirty="0">
                          <a:solidFill>
                            <a:srgbClr val="4000C0"/>
                          </a:solidFill>
                          <a:latin typeface="Poppins" panose="00000500000000000000" pitchFamily="2" charset="0"/>
                        </a:rPr>
                        <a:t>100.0%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dirty="0">
                          <a:solidFill>
                            <a:schemeClr val="tx1"/>
                          </a:solidFill>
                          <a:latin typeface="Poppins" panose="00000500000000000000" pitchFamily="2" charset="0"/>
                        </a:rPr>
                        <a:t>200.0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dirty="0">
                          <a:solidFill>
                            <a:schemeClr val="tx1"/>
                          </a:solidFill>
                          <a:latin typeface="Poppins" panose="00000500000000000000" pitchFamily="2" charset="0"/>
                        </a:rPr>
                        <a:t>= 200.0 x 100.0%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379641694"/>
                  </a:ext>
                </a:extLst>
              </a:tr>
              <a:tr h="290301">
                <a:tc>
                  <a:txBody>
                    <a:bodyPr/>
                    <a:lstStyle/>
                    <a:p>
                      <a:r>
                        <a:rPr lang="en-US" dirty="0">
                          <a:solidFill>
                            <a:schemeClr val="tx1"/>
                          </a:solidFill>
                          <a:latin typeface="Poppins" panose="00000500000000000000" pitchFamily="2" charset="0"/>
                        </a:rPr>
                        <a:t>Mortgages</a:t>
                      </a:r>
                      <a:endParaRPr lang="en-GB" dirty="0">
                        <a:solidFill>
                          <a:schemeClr val="tx1"/>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US" baseline="0" dirty="0">
                          <a:solidFill>
                            <a:srgbClr val="4000C0"/>
                          </a:solidFill>
                          <a:latin typeface="Poppins" panose="00000500000000000000" pitchFamily="2" charset="0"/>
                        </a:rPr>
                        <a:t>100.0</a:t>
                      </a:r>
                      <a:endParaRPr lang="en-GB" baseline="0" dirty="0">
                        <a:solidFill>
                          <a:srgbClr val="4000C0"/>
                        </a:solidFill>
                        <a:latin typeface="Poppins" panose="00000500000000000000" pitchFamily="2" charset="0"/>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baseline="0" dirty="0">
                          <a:solidFill>
                            <a:srgbClr val="4000C0"/>
                          </a:solidFill>
                          <a:latin typeface="Poppins" panose="00000500000000000000" pitchFamily="2" charset="0"/>
                        </a:rPr>
                        <a:t>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dirty="0">
                          <a:solidFill>
                            <a:schemeClr val="tx1"/>
                          </a:solidFill>
                          <a:latin typeface="Poppins" panose="00000500000000000000" pitchFamily="2" charset="0"/>
                        </a:rPr>
                        <a:t>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dirty="0">
                          <a:solidFill>
                            <a:schemeClr val="tx1"/>
                          </a:solidFill>
                          <a:latin typeface="Poppins" panose="00000500000000000000" pitchFamily="2" charset="0"/>
                        </a:rPr>
                        <a:t>= 100.0 x 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535489278"/>
                  </a:ext>
                </a:extLst>
              </a:tr>
              <a:tr h="290301">
                <a:tc>
                  <a:txBody>
                    <a:bodyPr/>
                    <a:lstStyle/>
                    <a:p>
                      <a:pPr marR="0" algn="l" rtl="0">
                        <a:lnSpc>
                          <a:spcPct val="100000"/>
                        </a:lnSpc>
                        <a:spcBef>
                          <a:spcPts val="0"/>
                        </a:spcBef>
                        <a:spcAft>
                          <a:spcPts val="0"/>
                        </a:spcAft>
                        <a:buClr>
                          <a:srgbClr val="000000"/>
                        </a:buClr>
                        <a:buFont typeface="Arial"/>
                      </a:pPr>
                      <a:r>
                        <a:rPr lang="en-US" sz="1400" b="0" i="0" u="none" strike="noStrike" cap="none" dirty="0">
                          <a:solidFill>
                            <a:schemeClr val="tx1"/>
                          </a:solidFill>
                          <a:latin typeface="Poppins" panose="00000500000000000000" pitchFamily="2" charset="0"/>
                          <a:ea typeface="+mn-ea"/>
                          <a:cs typeface="+mn-cs"/>
                          <a:sym typeface="Arial"/>
                        </a:rPr>
                        <a:t>Total</a:t>
                      </a:r>
                      <a:endParaRPr lang="en-GB" sz="1400" b="0"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r>
                        <a:rPr lang="en-US" sz="1400" b="0" i="0" u="none" strike="noStrike" cap="none" dirty="0">
                          <a:solidFill>
                            <a:schemeClr val="tx1"/>
                          </a:solidFill>
                          <a:latin typeface="Poppins" panose="00000500000000000000" pitchFamily="2" charset="0"/>
                          <a:ea typeface="+mn-ea"/>
                          <a:cs typeface="+mn-cs"/>
                          <a:sym typeface="Arial"/>
                        </a:rPr>
                        <a:t>440</a:t>
                      </a:r>
                      <a:endParaRPr lang="en-GB" sz="1400" b="0"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b="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b="0" dirty="0">
                          <a:solidFill>
                            <a:schemeClr val="tx1"/>
                          </a:solidFill>
                          <a:latin typeface="Poppins" panose="00000500000000000000" pitchFamily="2" charset="0"/>
                        </a:rPr>
                        <a:t>250.0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791315065"/>
                  </a:ext>
                </a:extLst>
              </a:tr>
              <a:tr h="290301">
                <a:tc>
                  <a:txBody>
                    <a:bodyPr/>
                    <a:lstStyle/>
                    <a:p>
                      <a:pPr marR="0" algn="l" rtl="0">
                        <a:lnSpc>
                          <a:spcPct val="100000"/>
                        </a:lnSpc>
                        <a:spcBef>
                          <a:spcPts val="0"/>
                        </a:spcBef>
                        <a:spcAft>
                          <a:spcPts val="0"/>
                        </a:spcAft>
                        <a:buClr>
                          <a:srgbClr val="000000"/>
                        </a:buClr>
                        <a:buFont typeface="Arial"/>
                      </a:pPr>
                      <a:endParaRPr lang="en-GB" sz="1400" b="1" i="0" u="none" strike="noStrike" cap="none" dirty="0">
                        <a:solidFill>
                          <a:schemeClr val="accent2">
                            <a:lumMod val="50000"/>
                          </a:schemeClr>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accent2">
                            <a:lumMod val="50000"/>
                          </a:schemeClr>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14416960"/>
                  </a:ext>
                </a:extLst>
              </a:tr>
              <a:tr h="29030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Shareholders equity</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dirty="0">
                          <a:solidFill>
                            <a:srgbClr val="4000C0"/>
                          </a:solidFill>
                          <a:latin typeface="Poppins" panose="00000500000000000000" pitchFamily="2" charset="0"/>
                        </a:rPr>
                        <a:t>30.0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37509761"/>
                  </a:ext>
                </a:extLst>
              </a:tr>
              <a:tr h="29030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Goodwill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dirty="0">
                          <a:solidFill>
                            <a:srgbClr val="4000C0"/>
                          </a:solidFill>
                          <a:latin typeface="Poppins" panose="00000500000000000000" pitchFamily="2" charset="0"/>
                        </a:rPr>
                        <a:t>10.0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850874345"/>
                  </a:ext>
                </a:extLst>
              </a:tr>
              <a:tr h="29030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Tier 1 Capital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dirty="0">
                          <a:solidFill>
                            <a:schemeClr val="tx1"/>
                          </a:solidFill>
                          <a:latin typeface="Poppins" panose="00000500000000000000" pitchFamily="2" charset="0"/>
                        </a:rPr>
                        <a:t>20.0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911167030"/>
                  </a:ext>
                </a:extLst>
              </a:tr>
              <a:tr h="29030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Tier 2 Capital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baseline="0" dirty="0">
                          <a:solidFill>
                            <a:srgbClr val="4000C0"/>
                          </a:solidFill>
                          <a:latin typeface="Poppins" panose="00000500000000000000" pitchFamily="2" charset="0"/>
                        </a:rPr>
                        <a:t>30.0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2133329010"/>
                  </a:ext>
                </a:extLst>
              </a:tr>
              <a:tr h="290301">
                <a:tc>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Total Capital</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r>
                        <a:rPr lang="en-GB" sz="1400" dirty="0">
                          <a:solidFill>
                            <a:schemeClr val="tx1"/>
                          </a:solidFill>
                          <a:latin typeface="Poppins" panose="00000500000000000000" pitchFamily="2" charset="0"/>
                        </a:rPr>
                        <a:t>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1515328484"/>
                  </a:ext>
                </a:extLst>
              </a:tr>
              <a:tr h="290301">
                <a:tc>
                  <a:txBody>
                    <a:bodyPr/>
                    <a:lstStyle/>
                    <a:p>
                      <a:pPr marR="0" algn="l" rtl="0">
                        <a:lnSpc>
                          <a:spcPct val="100000"/>
                        </a:lnSpc>
                        <a:spcBef>
                          <a:spcPts val="0"/>
                        </a:spcBef>
                        <a:spcAft>
                          <a:spcPts val="0"/>
                        </a:spcAft>
                        <a:buClr>
                          <a:srgbClr val="000000"/>
                        </a:buClr>
                        <a:buFont typeface="Arial"/>
                      </a:pPr>
                      <a:endParaRPr lang="en-GB" sz="1400" b="0"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R="0" algn="r" rtl="0">
                        <a:lnSpc>
                          <a:spcPct val="100000"/>
                        </a:lnSpc>
                        <a:spcBef>
                          <a:spcPts val="0"/>
                        </a:spcBef>
                        <a:spcAft>
                          <a:spcPts val="0"/>
                        </a:spcAft>
                        <a:buClr>
                          <a:srgbClr val="000000"/>
                        </a:buClr>
                        <a:buFont typeface="Arial"/>
                      </a:pPr>
                      <a:endParaRPr lang="en-GB" sz="1400" b="1" i="0" u="none" strike="noStrike" cap="none" dirty="0">
                        <a:solidFill>
                          <a:schemeClr val="tx1"/>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algn="r"/>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endParaRPr lang="en-GB" sz="1400" dirty="0">
                        <a:solidFill>
                          <a:schemeClr val="tx1"/>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4009008908"/>
                  </a:ext>
                </a:extLst>
              </a:tr>
              <a:tr h="290301">
                <a:tc gridSpan="3">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Tier 1 Capital / Risk Weighted Assets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hMerge="1">
                  <a:txBody>
                    <a:bodyPr/>
                    <a:lstStyle/>
                    <a:p>
                      <a:pPr marR="0" algn="r" rtl="0">
                        <a:lnSpc>
                          <a:spcPct val="100000"/>
                        </a:lnSpc>
                        <a:spcBef>
                          <a:spcPts val="0"/>
                        </a:spcBef>
                        <a:spcAft>
                          <a:spcPts val="0"/>
                        </a:spcAft>
                        <a:buClr>
                          <a:srgbClr val="000000"/>
                        </a:buClr>
                        <a:buFont typeface="Arial"/>
                      </a:pPr>
                      <a:endParaRPr lang="en-GB" sz="1400" b="1" i="0" u="none" strike="noStrike" cap="none">
                        <a:solidFill>
                          <a:schemeClr val="accent2">
                            <a:lumMod val="50000"/>
                          </a:schemeClr>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10000"/>
                        <a:lumOff val="90000"/>
                      </a:schemeClr>
                    </a:solidFill>
                  </a:tcPr>
                </a:tc>
                <a:tc hMerge="1">
                  <a:txBody>
                    <a:bodyPr/>
                    <a:lstStyle/>
                    <a:p>
                      <a:pPr algn="r"/>
                      <a:endParaRPr lang="en-GB" sz="140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10000"/>
                        <a:lumOff val="90000"/>
                      </a:schemeClr>
                    </a:solidFill>
                  </a:tcPr>
                </a:tc>
                <a:tc>
                  <a:txBody>
                    <a:bodyPr/>
                    <a:lstStyle/>
                    <a:p>
                      <a:pPr algn="r"/>
                      <a:r>
                        <a:rPr lang="en-GB" sz="1400" dirty="0">
                          <a:solidFill>
                            <a:schemeClr val="tx1"/>
                          </a:solidFill>
                          <a:latin typeface="Poppins" panose="00000500000000000000" pitchFamily="2" charset="0"/>
                        </a:rPr>
                        <a:t>8.0%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sz="1400" dirty="0">
                          <a:solidFill>
                            <a:schemeClr val="tx1"/>
                          </a:solidFill>
                          <a:latin typeface="Poppins" panose="00000500000000000000" pitchFamily="2" charset="0"/>
                        </a:rPr>
                        <a:t>= 20.0 / 250.0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559235040"/>
                  </a:ext>
                </a:extLst>
              </a:tr>
              <a:tr h="290301">
                <a:tc gridSpan="3">
                  <a:txBody>
                    <a:bodyPr/>
                    <a:lstStyle/>
                    <a:p>
                      <a:pPr marR="0" algn="l" rtl="0">
                        <a:lnSpc>
                          <a:spcPct val="100000"/>
                        </a:lnSpc>
                        <a:spcBef>
                          <a:spcPts val="0"/>
                        </a:spcBef>
                        <a:spcAft>
                          <a:spcPts val="0"/>
                        </a:spcAft>
                        <a:buClr>
                          <a:srgbClr val="000000"/>
                        </a:buClr>
                        <a:buFont typeface="Arial"/>
                      </a:pPr>
                      <a:r>
                        <a:rPr lang="en-GB" sz="1400" b="0" i="0" u="none" strike="noStrike" cap="none" dirty="0">
                          <a:solidFill>
                            <a:schemeClr val="tx1"/>
                          </a:solidFill>
                          <a:latin typeface="Poppins" panose="00000500000000000000" pitchFamily="2" charset="0"/>
                          <a:ea typeface="+mn-ea"/>
                          <a:cs typeface="+mn-cs"/>
                          <a:sym typeface="Arial"/>
                        </a:rPr>
                        <a:t>Total Capital / Risk Weighted Assets</a:t>
                      </a: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hMerge="1">
                  <a:txBody>
                    <a:bodyPr/>
                    <a:lstStyle/>
                    <a:p>
                      <a:pPr marR="0" algn="r" rtl="0">
                        <a:lnSpc>
                          <a:spcPct val="100000"/>
                        </a:lnSpc>
                        <a:spcBef>
                          <a:spcPts val="0"/>
                        </a:spcBef>
                        <a:spcAft>
                          <a:spcPts val="0"/>
                        </a:spcAft>
                        <a:buClr>
                          <a:srgbClr val="000000"/>
                        </a:buClr>
                        <a:buFont typeface="Arial"/>
                      </a:pPr>
                      <a:endParaRPr lang="en-GB" sz="1400" b="1" i="0" u="none" strike="noStrike" cap="none">
                        <a:solidFill>
                          <a:schemeClr val="accent2">
                            <a:lumMod val="50000"/>
                          </a:schemeClr>
                        </a:solidFill>
                        <a:latin typeface="Poppins" panose="00000500000000000000" pitchFamily="2" charset="0"/>
                        <a:ea typeface="+mn-ea"/>
                        <a:cs typeface="+mn-cs"/>
                        <a:sym typeface="Arial"/>
                      </a:endParaRPr>
                    </a:p>
                  </a:txBody>
                  <a:tcPr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10000"/>
                        <a:lumOff val="90000"/>
                      </a:schemeClr>
                    </a:solidFill>
                  </a:tcPr>
                </a:tc>
                <a:tc hMerge="1">
                  <a:txBody>
                    <a:bodyPr/>
                    <a:lstStyle/>
                    <a:p>
                      <a:pPr algn="r"/>
                      <a:endParaRPr lang="en-GB" sz="1400">
                        <a:solidFill>
                          <a:schemeClr val="accent2">
                            <a:lumMod val="50000"/>
                          </a:schemeClr>
                        </a:solidFill>
                        <a:latin typeface="Poppins" panose="00000500000000000000" pitchFamily="2" charset="0"/>
                      </a:endParaRP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tx1">
                        <a:lumMod val="10000"/>
                        <a:lumOff val="90000"/>
                      </a:schemeClr>
                    </a:solidFill>
                  </a:tcPr>
                </a:tc>
                <a:tc>
                  <a:txBody>
                    <a:bodyPr/>
                    <a:lstStyle/>
                    <a:p>
                      <a:pPr algn="r"/>
                      <a:r>
                        <a:rPr lang="en-GB" sz="1400" dirty="0">
                          <a:solidFill>
                            <a:schemeClr val="tx1"/>
                          </a:solidFill>
                          <a:latin typeface="Poppins" panose="00000500000000000000" pitchFamily="2" charset="0"/>
                        </a:rPr>
                        <a:t>20.0%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r>
                        <a:rPr lang="en-GB" sz="1400" dirty="0">
                          <a:solidFill>
                            <a:schemeClr val="tx1"/>
                          </a:solidFill>
                          <a:latin typeface="Poppins" panose="00000500000000000000" pitchFamily="2" charset="0"/>
                        </a:rPr>
                        <a:t>= 50.0 / 250.0</a:t>
                      </a:r>
                    </a:p>
                  </a:txBody>
                  <a:tcP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194922480"/>
                  </a:ext>
                </a:extLst>
              </a:tr>
            </a:tbl>
          </a:graphicData>
        </a:graphic>
      </p:graphicFrame>
      <p:sp>
        <p:nvSpPr>
          <p:cNvPr id="31" name="Rectangle 30">
            <a:extLst>
              <a:ext uri="{FF2B5EF4-FFF2-40B4-BE49-F238E27FC236}">
                <a16:creationId xmlns:a16="http://schemas.microsoft.com/office/drawing/2014/main" id="{0A7D6BB6-8A74-B59A-7BB2-40FF41DE60EC}"/>
              </a:ext>
            </a:extLst>
          </p:cNvPr>
          <p:cNvSpPr/>
          <p:nvPr/>
        </p:nvSpPr>
        <p:spPr>
          <a:xfrm>
            <a:off x="2334612" y="3749348"/>
            <a:ext cx="5872128" cy="3048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21B81F4-8B68-4595-F65E-97DE8339CA83}"/>
              </a:ext>
            </a:extLst>
          </p:cNvPr>
          <p:cNvSpPr/>
          <p:nvPr/>
        </p:nvSpPr>
        <p:spPr>
          <a:xfrm>
            <a:off x="7010400" y="1897503"/>
            <a:ext cx="1196340" cy="3048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44A8C269-EFFA-C443-AB0A-A9F561647F1C}"/>
              </a:ext>
            </a:extLst>
          </p:cNvPr>
          <p:cNvSpPr/>
          <p:nvPr/>
        </p:nvSpPr>
        <p:spPr>
          <a:xfrm>
            <a:off x="2334612" y="4655698"/>
            <a:ext cx="7522776" cy="304800"/>
          </a:xfrm>
          <a:prstGeom prst="rect">
            <a:avLst/>
          </a:prstGeom>
          <a:no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D66309E-2BE2-F0DC-C13A-B144D00EC901}"/>
              </a:ext>
            </a:extLst>
          </p:cNvPr>
          <p:cNvSpPr txBox="1"/>
          <p:nvPr/>
        </p:nvSpPr>
        <p:spPr>
          <a:xfrm>
            <a:off x="1396474" y="7360827"/>
            <a:ext cx="3773660" cy="523220"/>
          </a:xfrm>
          <a:prstGeom prst="rect">
            <a:avLst/>
          </a:prstGeom>
          <a:noFill/>
        </p:spPr>
        <p:txBody>
          <a:bodyPr wrap="square" rtlCol="0">
            <a:spAutoFit/>
          </a:bodyPr>
          <a:lstStyle/>
          <a:p>
            <a:pPr algn="ctr"/>
            <a:r>
              <a:rPr lang="en-US" sz="2800" dirty="0">
                <a:solidFill>
                  <a:schemeClr val="accent5">
                    <a:lumMod val="50000"/>
                  </a:schemeClr>
                </a:solidFill>
                <a:latin typeface="+mj-lt"/>
              </a:rPr>
              <a:t>Tier 1 Capital Ratio</a:t>
            </a:r>
            <a:endParaRPr lang="en-GB" sz="2800" dirty="0">
              <a:solidFill>
                <a:schemeClr val="accent5">
                  <a:lumMod val="50000"/>
                </a:schemeClr>
              </a:solidFill>
              <a:latin typeface="+mj-lt"/>
            </a:endParaRPr>
          </a:p>
        </p:txBody>
      </p:sp>
      <p:sp>
        <p:nvSpPr>
          <p:cNvPr id="13" name="TextBox 12">
            <a:extLst>
              <a:ext uri="{FF2B5EF4-FFF2-40B4-BE49-F238E27FC236}">
                <a16:creationId xmlns:a16="http://schemas.microsoft.com/office/drawing/2014/main" id="{CA5A582A-3611-0BA1-E57A-96BB6D126E12}"/>
              </a:ext>
            </a:extLst>
          </p:cNvPr>
          <p:cNvSpPr txBox="1"/>
          <p:nvPr/>
        </p:nvSpPr>
        <p:spPr>
          <a:xfrm>
            <a:off x="9324414" y="7267406"/>
            <a:ext cx="1494283" cy="707886"/>
          </a:xfrm>
          <a:prstGeom prst="rect">
            <a:avLst/>
          </a:prstGeom>
          <a:noFill/>
        </p:spPr>
        <p:txBody>
          <a:bodyPr wrap="square" rtlCol="0">
            <a:spAutoFit/>
          </a:bodyPr>
          <a:lstStyle/>
          <a:p>
            <a:r>
              <a:rPr lang="en-US" sz="4000" dirty="0">
                <a:solidFill>
                  <a:schemeClr val="accent5">
                    <a:lumMod val="50000"/>
                  </a:schemeClr>
                </a:solidFill>
                <a:latin typeface="+mj-lt"/>
              </a:rPr>
              <a:t>8.0%</a:t>
            </a:r>
            <a:endParaRPr lang="en-GB" sz="4000" dirty="0">
              <a:solidFill>
                <a:schemeClr val="accent5">
                  <a:lumMod val="50000"/>
                </a:schemeClr>
              </a:solidFill>
              <a:latin typeface="+mj-lt"/>
            </a:endParaRPr>
          </a:p>
        </p:txBody>
      </p:sp>
      <p:sp>
        <p:nvSpPr>
          <p:cNvPr id="14" name="TextBox 13">
            <a:extLst>
              <a:ext uri="{FF2B5EF4-FFF2-40B4-BE49-F238E27FC236}">
                <a16:creationId xmlns:a16="http://schemas.microsoft.com/office/drawing/2014/main" id="{D6AFF57E-F3E8-515C-A3D1-CF7FFD93F30A}"/>
              </a:ext>
            </a:extLst>
          </p:cNvPr>
          <p:cNvSpPr txBox="1"/>
          <p:nvPr/>
        </p:nvSpPr>
        <p:spPr>
          <a:xfrm>
            <a:off x="8437320" y="7267406"/>
            <a:ext cx="912286" cy="707886"/>
          </a:xfrm>
          <a:prstGeom prst="rect">
            <a:avLst/>
          </a:prstGeom>
          <a:noFill/>
        </p:spPr>
        <p:txBody>
          <a:bodyPr wrap="square" rtlCol="0">
            <a:spAutoFit/>
          </a:bodyPr>
          <a:lstStyle/>
          <a:p>
            <a:pPr algn="ctr"/>
            <a:r>
              <a:rPr lang="en-US" sz="4000" dirty="0">
                <a:solidFill>
                  <a:schemeClr val="accent5">
                    <a:lumMod val="50000"/>
                  </a:schemeClr>
                </a:solidFill>
                <a:latin typeface="+mj-lt"/>
              </a:rPr>
              <a:t>=</a:t>
            </a:r>
            <a:endParaRPr lang="en-GB" sz="4000" dirty="0">
              <a:solidFill>
                <a:schemeClr val="accent5">
                  <a:lumMod val="50000"/>
                </a:schemeClr>
              </a:solidFill>
              <a:latin typeface="+mj-lt"/>
            </a:endParaRPr>
          </a:p>
        </p:txBody>
      </p:sp>
      <p:cxnSp>
        <p:nvCxnSpPr>
          <p:cNvPr id="16" name="Straight Connector 15">
            <a:extLst>
              <a:ext uri="{FF2B5EF4-FFF2-40B4-BE49-F238E27FC236}">
                <a16:creationId xmlns:a16="http://schemas.microsoft.com/office/drawing/2014/main" id="{FD2870FF-DB20-129B-2CE8-F7FAE5C62707}"/>
              </a:ext>
            </a:extLst>
          </p:cNvPr>
          <p:cNvCxnSpPr>
            <a:cxnSpLocks/>
          </p:cNvCxnSpPr>
          <p:nvPr/>
        </p:nvCxnSpPr>
        <p:spPr>
          <a:xfrm>
            <a:off x="5483050" y="7504312"/>
            <a:ext cx="3015860"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23EBF7F-DE5D-EB19-0E82-AB76FDFD70DA}"/>
              </a:ext>
            </a:extLst>
          </p:cNvPr>
          <p:cNvSpPr txBox="1"/>
          <p:nvPr/>
        </p:nvSpPr>
        <p:spPr>
          <a:xfrm>
            <a:off x="5340806" y="7598794"/>
            <a:ext cx="3300349" cy="707886"/>
          </a:xfrm>
          <a:prstGeom prst="rect">
            <a:avLst/>
          </a:prstGeom>
          <a:noFill/>
        </p:spPr>
        <p:txBody>
          <a:bodyPr wrap="square" rtlCol="0">
            <a:spAutoFit/>
          </a:bodyPr>
          <a:lstStyle/>
          <a:p>
            <a:pPr algn="ctr"/>
            <a:r>
              <a:rPr lang="en-US" sz="2000" dirty="0">
                <a:solidFill>
                  <a:schemeClr val="accent5">
                    <a:lumMod val="50000"/>
                  </a:schemeClr>
                </a:solidFill>
                <a:latin typeface="+mj-lt"/>
              </a:rPr>
              <a:t>250.0</a:t>
            </a:r>
          </a:p>
          <a:p>
            <a:pPr algn="ctr"/>
            <a:r>
              <a:rPr lang="en-US" sz="2000" dirty="0">
                <a:solidFill>
                  <a:schemeClr val="accent5">
                    <a:lumMod val="50000"/>
                  </a:schemeClr>
                </a:solidFill>
                <a:latin typeface="+mj-lt"/>
              </a:rPr>
              <a:t>(Risk Weighted Assets)</a:t>
            </a:r>
            <a:endParaRPr lang="en-GB" sz="2000" dirty="0">
              <a:solidFill>
                <a:schemeClr val="accent5">
                  <a:lumMod val="50000"/>
                </a:schemeClr>
              </a:solidFill>
              <a:latin typeface="+mj-lt"/>
            </a:endParaRPr>
          </a:p>
        </p:txBody>
      </p:sp>
      <p:sp>
        <p:nvSpPr>
          <p:cNvPr id="19" name="TextBox 18">
            <a:extLst>
              <a:ext uri="{FF2B5EF4-FFF2-40B4-BE49-F238E27FC236}">
                <a16:creationId xmlns:a16="http://schemas.microsoft.com/office/drawing/2014/main" id="{CBB68D8D-90FF-A405-7B24-AA2BEFC36BE5}"/>
              </a:ext>
            </a:extLst>
          </p:cNvPr>
          <p:cNvSpPr txBox="1"/>
          <p:nvPr/>
        </p:nvSpPr>
        <p:spPr>
          <a:xfrm>
            <a:off x="5340805" y="6986774"/>
            <a:ext cx="3300350" cy="461665"/>
          </a:xfrm>
          <a:prstGeom prst="rect">
            <a:avLst/>
          </a:prstGeom>
          <a:noFill/>
        </p:spPr>
        <p:txBody>
          <a:bodyPr wrap="square" rtlCol="0">
            <a:spAutoFit/>
          </a:bodyPr>
          <a:lstStyle/>
          <a:p>
            <a:pPr algn="ctr"/>
            <a:r>
              <a:rPr lang="en-US" sz="2400" dirty="0">
                <a:solidFill>
                  <a:schemeClr val="accent5">
                    <a:lumMod val="50000"/>
                  </a:schemeClr>
                </a:solidFill>
                <a:latin typeface="+mj-lt"/>
              </a:rPr>
              <a:t>20.0 (T1 Capital)</a:t>
            </a:r>
            <a:endParaRPr lang="en-GB" sz="2400" dirty="0">
              <a:solidFill>
                <a:schemeClr val="accent5">
                  <a:lumMod val="50000"/>
                </a:schemeClr>
              </a:solidFill>
              <a:latin typeface="+mj-lt"/>
            </a:endParaRPr>
          </a:p>
        </p:txBody>
      </p:sp>
      <p:sp>
        <p:nvSpPr>
          <p:cNvPr id="22" name="Left Brace 21">
            <a:extLst>
              <a:ext uri="{FF2B5EF4-FFF2-40B4-BE49-F238E27FC236}">
                <a16:creationId xmlns:a16="http://schemas.microsoft.com/office/drawing/2014/main" id="{3D45A4AF-B1FE-F0EB-F1F6-7E6E265AAA91}"/>
              </a:ext>
            </a:extLst>
          </p:cNvPr>
          <p:cNvSpPr/>
          <p:nvPr/>
        </p:nvSpPr>
        <p:spPr>
          <a:xfrm>
            <a:off x="5038037" y="6955062"/>
            <a:ext cx="302768" cy="1332573"/>
          </a:xfrm>
          <a:prstGeom prst="leftBrace">
            <a:avLst>
              <a:gd name="adj1" fmla="val 21504"/>
              <a:gd name="adj2" fmla="val 50000"/>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16447447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outHorizontal)">
                                      <p:cBhvr>
                                        <p:cTn id="10" dur="500"/>
                                        <p:tgtEl>
                                          <p:spTgt spid="2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5" grpId="0"/>
      <p:bldP spid="20" grpId="0"/>
      <p:bldP spid="21" grpId="0"/>
      <p:bldP spid="28" grpId="0" animBg="1"/>
      <p:bldP spid="31" grpId="0" animBg="1"/>
      <p:bldP spid="32" grpId="0" animBg="1"/>
      <p:bldP spid="33"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txBox="1">
            <a:spLocks noGrp="1"/>
          </p:cNvSpPr>
          <p:nvPr>
            <p:ph type="ctrTitle"/>
          </p:nvPr>
        </p:nvSpPr>
        <p:spPr>
          <a:xfrm>
            <a:off x="5029171" y="2529721"/>
            <a:ext cx="5508200" cy="1798558"/>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rgbClr val="163260"/>
              </a:buClr>
              <a:buSzPts val="4400"/>
              <a:buFont typeface="Open Sans"/>
              <a:buNone/>
            </a:pPr>
            <a:r>
              <a:rPr lang="en-US" sz="4800" dirty="0"/>
              <a:t>Basel II - Three Pillars</a:t>
            </a:r>
            <a:endParaRPr lang="en-GB" sz="3200" dirty="0"/>
          </a:p>
        </p:txBody>
      </p:sp>
    </p:spTree>
    <p:extLst>
      <p:ext uri="{BB962C8B-B14F-4D97-AF65-F5344CB8AC3E}">
        <p14:creationId xmlns:p14="http://schemas.microsoft.com/office/powerpoint/2010/main" val="123032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302A45A-D0AD-7DA0-B380-448B8F467BCB}"/>
              </a:ext>
            </a:extLst>
          </p:cNvPr>
          <p:cNvGrpSpPr/>
          <p:nvPr/>
        </p:nvGrpSpPr>
        <p:grpSpPr>
          <a:xfrm>
            <a:off x="5527371" y="342525"/>
            <a:ext cx="1137258" cy="1137258"/>
            <a:chOff x="5512403" y="712088"/>
            <a:chExt cx="1162159" cy="1162159"/>
          </a:xfrm>
        </p:grpSpPr>
        <p:sp>
          <p:nvSpPr>
            <p:cNvPr id="3" name="Oval 2">
              <a:extLst>
                <a:ext uri="{FF2B5EF4-FFF2-40B4-BE49-F238E27FC236}">
                  <a16:creationId xmlns:a16="http://schemas.microsoft.com/office/drawing/2014/main" id="{20FB8B8F-E01A-9E51-1C2A-99700F8DAE03}"/>
                </a:ext>
              </a:extLst>
            </p:cNvPr>
            <p:cNvSpPr/>
            <p:nvPr/>
          </p:nvSpPr>
          <p:spPr>
            <a:xfrm>
              <a:off x="5512403" y="712088"/>
              <a:ext cx="1162159" cy="1162159"/>
            </a:xfrm>
            <a:prstGeom prst="ellipse">
              <a:avLst/>
            </a:prstGeom>
            <a:solidFill>
              <a:schemeClr val="bg1"/>
            </a:solid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 name="Graphic 3">
              <a:extLst>
                <a:ext uri="{FF2B5EF4-FFF2-40B4-BE49-F238E27FC236}">
                  <a16:creationId xmlns:a16="http://schemas.microsoft.com/office/drawing/2014/main" id="{A76B3543-AFAC-20A5-69DA-5692CF759D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16295" y="858079"/>
              <a:ext cx="798803" cy="798803"/>
            </a:xfrm>
            <a:prstGeom prst="rect">
              <a:avLst/>
            </a:prstGeom>
          </p:spPr>
        </p:pic>
      </p:grpSp>
      <p:sp>
        <p:nvSpPr>
          <p:cNvPr id="6" name="TextBox 5">
            <a:extLst>
              <a:ext uri="{FF2B5EF4-FFF2-40B4-BE49-F238E27FC236}">
                <a16:creationId xmlns:a16="http://schemas.microsoft.com/office/drawing/2014/main" id="{DD8AB104-1646-9149-7A63-DD216908C0C2}"/>
              </a:ext>
            </a:extLst>
          </p:cNvPr>
          <p:cNvSpPr txBox="1"/>
          <p:nvPr/>
        </p:nvSpPr>
        <p:spPr>
          <a:xfrm>
            <a:off x="4904379" y="1573891"/>
            <a:ext cx="2383241" cy="646331"/>
          </a:xfrm>
          <a:prstGeom prst="rect">
            <a:avLst/>
          </a:prstGeom>
          <a:noFill/>
        </p:spPr>
        <p:txBody>
          <a:bodyPr wrap="square" rtlCol="0">
            <a:spAutoFit/>
          </a:bodyPr>
          <a:lstStyle/>
          <a:p>
            <a:pPr algn="ctr"/>
            <a:r>
              <a:rPr lang="en-GB" sz="3600" dirty="0">
                <a:solidFill>
                  <a:schemeClr val="accent4">
                    <a:lumMod val="50000"/>
                  </a:schemeClr>
                </a:solidFill>
                <a:latin typeface="+mj-lt"/>
              </a:rPr>
              <a:t>Basel II</a:t>
            </a:r>
            <a:endParaRPr lang="en-US" sz="3600" dirty="0">
              <a:solidFill>
                <a:schemeClr val="accent4">
                  <a:lumMod val="50000"/>
                </a:schemeClr>
              </a:solidFill>
              <a:latin typeface="+mj-lt"/>
            </a:endParaRPr>
          </a:p>
        </p:txBody>
      </p:sp>
      <p:sp>
        <p:nvSpPr>
          <p:cNvPr id="7" name="TextBox 6">
            <a:extLst>
              <a:ext uri="{FF2B5EF4-FFF2-40B4-BE49-F238E27FC236}">
                <a16:creationId xmlns:a16="http://schemas.microsoft.com/office/drawing/2014/main" id="{25A5DF9D-D078-BE1A-0B63-F6B63CC369C9}"/>
              </a:ext>
            </a:extLst>
          </p:cNvPr>
          <p:cNvSpPr txBox="1"/>
          <p:nvPr/>
        </p:nvSpPr>
        <p:spPr>
          <a:xfrm>
            <a:off x="829262" y="2195465"/>
            <a:ext cx="10529618" cy="369332"/>
          </a:xfrm>
          <a:prstGeom prst="rect">
            <a:avLst/>
          </a:prstGeom>
          <a:noFill/>
        </p:spPr>
        <p:txBody>
          <a:bodyPr wrap="square">
            <a:spAutoFit/>
          </a:bodyPr>
          <a:lstStyle/>
          <a:p>
            <a:pPr algn="ctr"/>
            <a:r>
              <a:rPr lang="en-GB" sz="18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Developed in </a:t>
            </a:r>
            <a:r>
              <a:rPr lang="en-GB" sz="18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2004</a:t>
            </a:r>
            <a:r>
              <a:rPr lang="en-GB" sz="18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 with full implementation required by the </a:t>
            </a:r>
            <a:r>
              <a:rPr lang="en-GB" sz="18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BCBS</a:t>
            </a:r>
            <a:r>
              <a:rPr lang="en-GB" sz="18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 by </a:t>
            </a:r>
            <a:r>
              <a:rPr lang="en-GB" sz="18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2008</a:t>
            </a:r>
            <a:endParaRPr lang="en-US" sz="1800" b="1" dirty="0">
              <a:solidFill>
                <a:schemeClr val="accent4">
                  <a:lumMod val="50000"/>
                </a:schemeClr>
              </a:solidFill>
            </a:endParaRPr>
          </a:p>
        </p:txBody>
      </p:sp>
      <p:sp>
        <p:nvSpPr>
          <p:cNvPr id="20" name="Rectangle 19">
            <a:extLst>
              <a:ext uri="{FF2B5EF4-FFF2-40B4-BE49-F238E27FC236}">
                <a16:creationId xmlns:a16="http://schemas.microsoft.com/office/drawing/2014/main" id="{1A598F8D-C1D3-8539-7D02-4EE6538721FC}"/>
              </a:ext>
            </a:extLst>
          </p:cNvPr>
          <p:cNvSpPr/>
          <p:nvPr/>
        </p:nvSpPr>
        <p:spPr>
          <a:xfrm>
            <a:off x="0" y="4366937"/>
            <a:ext cx="12192000" cy="516843"/>
          </a:xfrm>
          <a:prstGeom prst="rect">
            <a:avLst/>
          </a:prstGeom>
          <a:solidFill>
            <a:schemeClr val="accent4">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To be a more sophisticated system than Basel I</a:t>
            </a:r>
            <a:endParaRPr lang="en-US" sz="2000" b="1" dirty="0">
              <a:solidFill>
                <a:schemeClr val="accent4">
                  <a:lumMod val="50000"/>
                </a:schemeClr>
              </a:solidFill>
            </a:endParaRPr>
          </a:p>
        </p:txBody>
      </p:sp>
      <p:pic>
        <p:nvPicPr>
          <p:cNvPr id="22" name="Graphic 21">
            <a:extLst>
              <a:ext uri="{FF2B5EF4-FFF2-40B4-BE49-F238E27FC236}">
                <a16:creationId xmlns:a16="http://schemas.microsoft.com/office/drawing/2014/main" id="{45231A17-AD86-CEF8-C2A3-7E977716F2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42033" y="3200775"/>
            <a:ext cx="1307934" cy="1307934"/>
          </a:xfrm>
          <a:prstGeom prst="rect">
            <a:avLst/>
          </a:prstGeom>
        </p:spPr>
      </p:pic>
      <p:grpSp>
        <p:nvGrpSpPr>
          <p:cNvPr id="35" name="Group 34">
            <a:extLst>
              <a:ext uri="{FF2B5EF4-FFF2-40B4-BE49-F238E27FC236}">
                <a16:creationId xmlns:a16="http://schemas.microsoft.com/office/drawing/2014/main" id="{77B7ED56-4295-8CBC-CAB7-BB86BDDFE535}"/>
              </a:ext>
            </a:extLst>
          </p:cNvPr>
          <p:cNvGrpSpPr/>
          <p:nvPr/>
        </p:nvGrpSpPr>
        <p:grpSpPr>
          <a:xfrm rot="6300000">
            <a:off x="5403415" y="3114952"/>
            <a:ext cx="374582" cy="1048873"/>
            <a:chOff x="6438900" y="228328"/>
            <a:chExt cx="2286000" cy="6401057"/>
          </a:xfrm>
          <a:solidFill>
            <a:schemeClr val="accent4">
              <a:lumMod val="50000"/>
            </a:schemeClr>
          </a:solidFill>
        </p:grpSpPr>
        <p:sp>
          <p:nvSpPr>
            <p:cNvPr id="28" name="Freeform: Shape 27">
              <a:extLst>
                <a:ext uri="{FF2B5EF4-FFF2-40B4-BE49-F238E27FC236}">
                  <a16:creationId xmlns:a16="http://schemas.microsoft.com/office/drawing/2014/main" id="{0E88A044-4CDA-704E-5370-14C4B6422ECB}"/>
                </a:ext>
              </a:extLst>
            </p:cNvPr>
            <p:cNvSpPr/>
            <p:nvPr/>
          </p:nvSpPr>
          <p:spPr>
            <a:xfrm>
              <a:off x="6897230" y="228328"/>
              <a:ext cx="1369143" cy="1029273"/>
            </a:xfrm>
            <a:custGeom>
              <a:avLst/>
              <a:gdLst>
                <a:gd name="connsiteX0" fmla="*/ 54076 w 1369143"/>
                <a:gd name="connsiteY0" fmla="*/ 1027371 h 1029273"/>
                <a:gd name="connsiteX1" fmla="*/ 657351 w 1369143"/>
                <a:gd name="connsiteY1" fmla="*/ 878781 h 1029273"/>
                <a:gd name="connsiteX2" fmla="*/ 711998 w 1369143"/>
                <a:gd name="connsiteY2" fmla="*/ 878781 h 1029273"/>
                <a:gd name="connsiteX3" fmla="*/ 1315388 w 1369143"/>
                <a:gd name="connsiteY3" fmla="*/ 1027371 h 1029273"/>
                <a:gd name="connsiteX4" fmla="*/ 1360439 w 1369143"/>
                <a:gd name="connsiteY4" fmla="*/ 1012815 h 1029273"/>
                <a:gd name="connsiteX5" fmla="*/ 1363051 w 1369143"/>
                <a:gd name="connsiteY5" fmla="*/ 965535 h 1029273"/>
                <a:gd name="connsiteX6" fmla="*/ 721485 w 1369143"/>
                <a:gd name="connsiteY6" fmla="*/ 19244 h 1029273"/>
                <a:gd name="connsiteX7" fmla="*/ 684675 w 1369143"/>
                <a:gd name="connsiteY7" fmla="*/ 0 h 1029273"/>
                <a:gd name="connsiteX8" fmla="*/ 647865 w 1369143"/>
                <a:gd name="connsiteY8" fmla="*/ 19244 h 1029273"/>
                <a:gd name="connsiteX9" fmla="*/ 6293 w 1369143"/>
                <a:gd name="connsiteY9" fmla="*/ 965649 h 1029273"/>
                <a:gd name="connsiteX10" fmla="*/ 6316 w 1369143"/>
                <a:gd name="connsiteY10" fmla="*/ 965649 h 1029273"/>
                <a:gd name="connsiteX11" fmla="*/ 8705 w 1369143"/>
                <a:gd name="connsiteY11" fmla="*/ 1013129 h 1029273"/>
                <a:gd name="connsiteX12" fmla="*/ 54093 w 1369143"/>
                <a:gd name="connsiteY12" fmla="*/ 1027354 h 102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143" h="1029273">
                  <a:moveTo>
                    <a:pt x="54076" y="1027371"/>
                  </a:moveTo>
                  <a:lnTo>
                    <a:pt x="657351" y="878781"/>
                  </a:lnTo>
                  <a:cubicBezTo>
                    <a:pt x="675302" y="874449"/>
                    <a:pt x="694053" y="874449"/>
                    <a:pt x="711998" y="878781"/>
                  </a:cubicBezTo>
                  <a:lnTo>
                    <a:pt x="1315388" y="1027371"/>
                  </a:lnTo>
                  <a:cubicBezTo>
                    <a:pt x="1331979" y="1032303"/>
                    <a:pt x="1349884" y="1026526"/>
                    <a:pt x="1360439" y="1012815"/>
                  </a:cubicBezTo>
                  <a:cubicBezTo>
                    <a:pt x="1371001" y="999111"/>
                    <a:pt x="1372047" y="980337"/>
                    <a:pt x="1363051" y="965535"/>
                  </a:cubicBezTo>
                  <a:lnTo>
                    <a:pt x="721485" y="19244"/>
                  </a:lnTo>
                  <a:cubicBezTo>
                    <a:pt x="713119" y="7188"/>
                    <a:pt x="699362" y="0"/>
                    <a:pt x="684675" y="0"/>
                  </a:cubicBezTo>
                  <a:cubicBezTo>
                    <a:pt x="669987" y="0"/>
                    <a:pt x="656231" y="7188"/>
                    <a:pt x="647865" y="19244"/>
                  </a:cubicBezTo>
                  <a:lnTo>
                    <a:pt x="6293" y="965649"/>
                  </a:lnTo>
                  <a:lnTo>
                    <a:pt x="6316" y="965649"/>
                  </a:lnTo>
                  <a:cubicBezTo>
                    <a:pt x="-2903" y="980405"/>
                    <a:pt x="-1965" y="999356"/>
                    <a:pt x="8705" y="1013129"/>
                  </a:cubicBezTo>
                  <a:cubicBezTo>
                    <a:pt x="19358" y="1026908"/>
                    <a:pt x="37485" y="1032578"/>
                    <a:pt x="54093" y="1027354"/>
                  </a:cubicBezTo>
                  <a:close/>
                </a:path>
              </a:pathLst>
            </a:custGeom>
            <a:grpFill/>
            <a:ln w="571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223877F5-6A9A-A158-79D4-7746F65354FC}"/>
                </a:ext>
              </a:extLst>
            </p:cNvPr>
            <p:cNvSpPr/>
            <p:nvPr/>
          </p:nvSpPr>
          <p:spPr>
            <a:xfrm>
              <a:off x="7467600" y="1336041"/>
              <a:ext cx="228600" cy="5293344"/>
            </a:xfrm>
            <a:custGeom>
              <a:avLst/>
              <a:gdLst>
                <a:gd name="connsiteX0" fmla="*/ 228600 w 228600"/>
                <a:gd name="connsiteY0" fmla="*/ 5179059 h 5293344"/>
                <a:gd name="connsiteX1" fmla="*/ 228600 w 228600"/>
                <a:gd name="connsiteY1" fmla="*/ 28129 h 5293344"/>
                <a:gd name="connsiteX2" fmla="*/ 114300 w 228600"/>
                <a:gd name="connsiteY2" fmla="*/ 0 h 5293344"/>
                <a:gd name="connsiteX3" fmla="*/ 0 w 228600"/>
                <a:gd name="connsiteY3" fmla="*/ 28129 h 5293344"/>
                <a:gd name="connsiteX4" fmla="*/ 0 w 228600"/>
                <a:gd name="connsiteY4" fmla="*/ 5179059 h 5293344"/>
                <a:gd name="connsiteX5" fmla="*/ 57150 w 228600"/>
                <a:gd name="connsiteY5" fmla="*/ 5278042 h 5293344"/>
                <a:gd name="connsiteX6" fmla="*/ 171450 w 228600"/>
                <a:gd name="connsiteY6" fmla="*/ 5278042 h 5293344"/>
                <a:gd name="connsiteX7" fmla="*/ 228600 w 228600"/>
                <a:gd name="connsiteY7" fmla="*/ 5179059 h 529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600" h="5293344">
                  <a:moveTo>
                    <a:pt x="228600" y="5179059"/>
                  </a:moveTo>
                  <a:lnTo>
                    <a:pt x="228600" y="28129"/>
                  </a:lnTo>
                  <a:lnTo>
                    <a:pt x="114300" y="0"/>
                  </a:lnTo>
                  <a:lnTo>
                    <a:pt x="0" y="28129"/>
                  </a:lnTo>
                  <a:lnTo>
                    <a:pt x="0" y="5179059"/>
                  </a:lnTo>
                  <a:cubicBezTo>
                    <a:pt x="0" y="5219864"/>
                    <a:pt x="21786" y="5257640"/>
                    <a:pt x="57150" y="5278042"/>
                  </a:cubicBezTo>
                  <a:cubicBezTo>
                    <a:pt x="92514" y="5298445"/>
                    <a:pt x="136086" y="5298445"/>
                    <a:pt x="171450" y="5278042"/>
                  </a:cubicBezTo>
                  <a:cubicBezTo>
                    <a:pt x="206814" y="5257640"/>
                    <a:pt x="228600" y="5219864"/>
                    <a:pt x="228600" y="5179059"/>
                  </a:cubicBezTo>
                  <a:close/>
                </a:path>
              </a:pathLst>
            </a:custGeom>
            <a:grpFill/>
            <a:ln w="571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F71BBE2A-6947-CD93-BC30-563ACBD4D51C}"/>
                </a:ext>
              </a:extLst>
            </p:cNvPr>
            <p:cNvSpPr/>
            <p:nvPr/>
          </p:nvSpPr>
          <p:spPr>
            <a:xfrm>
              <a:off x="7924800" y="5014112"/>
              <a:ext cx="800100" cy="1615173"/>
            </a:xfrm>
            <a:custGeom>
              <a:avLst/>
              <a:gdLst>
                <a:gd name="connsiteX0" fmla="*/ 800100 w 800100"/>
                <a:gd name="connsiteY0" fmla="*/ 533438 h 1615173"/>
                <a:gd name="connsiteX1" fmla="*/ 0 w 800100"/>
                <a:gd name="connsiteY1" fmla="*/ 0 h 1615173"/>
                <a:gd name="connsiteX2" fmla="*/ 0 w 800100"/>
                <a:gd name="connsiteY2" fmla="*/ 1259586 h 1615173"/>
                <a:gd name="connsiteX3" fmla="*/ 800100 w 800100"/>
                <a:gd name="connsiteY3" fmla="*/ 1615173 h 1615173"/>
              </a:gdLst>
              <a:ahLst/>
              <a:cxnLst>
                <a:cxn ang="0">
                  <a:pos x="connsiteX0" y="connsiteY0"/>
                </a:cxn>
                <a:cxn ang="0">
                  <a:pos x="connsiteX1" y="connsiteY1"/>
                </a:cxn>
                <a:cxn ang="0">
                  <a:pos x="connsiteX2" y="connsiteY2"/>
                </a:cxn>
                <a:cxn ang="0">
                  <a:pos x="connsiteX3" y="connsiteY3"/>
                </a:cxn>
              </a:cxnLst>
              <a:rect l="l" t="t" r="r" b="b"/>
              <a:pathLst>
                <a:path w="800100" h="1615173">
                  <a:moveTo>
                    <a:pt x="800100" y="533438"/>
                  </a:moveTo>
                  <a:lnTo>
                    <a:pt x="0" y="0"/>
                  </a:lnTo>
                  <a:lnTo>
                    <a:pt x="0" y="1259586"/>
                  </a:lnTo>
                  <a:lnTo>
                    <a:pt x="800100" y="1615173"/>
                  </a:lnTo>
                  <a:close/>
                </a:path>
              </a:pathLst>
            </a:custGeom>
            <a:grpFill/>
            <a:ln w="571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6DD5F6E1-70E4-7768-CC12-EA5723F0AAB0}"/>
                </a:ext>
              </a:extLst>
            </p:cNvPr>
            <p:cNvSpPr/>
            <p:nvPr/>
          </p:nvSpPr>
          <p:spPr>
            <a:xfrm>
              <a:off x="6438900" y="5014112"/>
              <a:ext cx="800100" cy="1615173"/>
            </a:xfrm>
            <a:custGeom>
              <a:avLst/>
              <a:gdLst>
                <a:gd name="connsiteX0" fmla="*/ 800100 w 800100"/>
                <a:gd name="connsiteY0" fmla="*/ 0 h 1615173"/>
                <a:gd name="connsiteX1" fmla="*/ 0 w 800100"/>
                <a:gd name="connsiteY1" fmla="*/ 533438 h 1615173"/>
                <a:gd name="connsiteX2" fmla="*/ 0 w 800100"/>
                <a:gd name="connsiteY2" fmla="*/ 1615173 h 1615173"/>
                <a:gd name="connsiteX3" fmla="*/ 800100 w 800100"/>
                <a:gd name="connsiteY3" fmla="*/ 1259586 h 1615173"/>
              </a:gdLst>
              <a:ahLst/>
              <a:cxnLst>
                <a:cxn ang="0">
                  <a:pos x="connsiteX0" y="connsiteY0"/>
                </a:cxn>
                <a:cxn ang="0">
                  <a:pos x="connsiteX1" y="connsiteY1"/>
                </a:cxn>
                <a:cxn ang="0">
                  <a:pos x="connsiteX2" y="connsiteY2"/>
                </a:cxn>
                <a:cxn ang="0">
                  <a:pos x="connsiteX3" y="connsiteY3"/>
                </a:cxn>
              </a:cxnLst>
              <a:rect l="l" t="t" r="r" b="b"/>
              <a:pathLst>
                <a:path w="800100" h="1615173">
                  <a:moveTo>
                    <a:pt x="800100" y="0"/>
                  </a:moveTo>
                  <a:lnTo>
                    <a:pt x="0" y="533438"/>
                  </a:lnTo>
                  <a:lnTo>
                    <a:pt x="0" y="1615173"/>
                  </a:lnTo>
                  <a:lnTo>
                    <a:pt x="800100" y="1259586"/>
                  </a:lnTo>
                  <a:close/>
                </a:path>
              </a:pathLst>
            </a:custGeom>
            <a:grpFill/>
            <a:ln w="5715" cap="flat">
              <a:noFill/>
              <a:prstDash val="solid"/>
              <a:miter/>
            </a:ln>
          </p:spPr>
          <p:txBody>
            <a:bodyPr rtlCol="0" anchor="ctr"/>
            <a:lstStyle/>
            <a:p>
              <a:endParaRPr lang="en-US" dirty="0"/>
            </a:p>
          </p:txBody>
        </p:sp>
      </p:grpSp>
      <p:grpSp>
        <p:nvGrpSpPr>
          <p:cNvPr id="47" name="Group 46">
            <a:extLst>
              <a:ext uri="{FF2B5EF4-FFF2-40B4-BE49-F238E27FC236}">
                <a16:creationId xmlns:a16="http://schemas.microsoft.com/office/drawing/2014/main" id="{5E897068-1953-B773-A754-3599FDAA5AEF}"/>
              </a:ext>
            </a:extLst>
          </p:cNvPr>
          <p:cNvGrpSpPr/>
          <p:nvPr/>
        </p:nvGrpSpPr>
        <p:grpSpPr>
          <a:xfrm>
            <a:off x="2279298" y="5122546"/>
            <a:ext cx="3876040" cy="1250066"/>
            <a:chOff x="1930400" y="5122546"/>
            <a:chExt cx="3876040" cy="1250066"/>
          </a:xfrm>
        </p:grpSpPr>
        <p:grpSp>
          <p:nvGrpSpPr>
            <p:cNvPr id="39" name="Group 38">
              <a:extLst>
                <a:ext uri="{FF2B5EF4-FFF2-40B4-BE49-F238E27FC236}">
                  <a16:creationId xmlns:a16="http://schemas.microsoft.com/office/drawing/2014/main" id="{A060E3E6-BF78-E6D3-CE67-E1F553222252}"/>
                </a:ext>
              </a:extLst>
            </p:cNvPr>
            <p:cNvGrpSpPr/>
            <p:nvPr/>
          </p:nvGrpSpPr>
          <p:grpSpPr>
            <a:xfrm>
              <a:off x="1930400" y="5122546"/>
              <a:ext cx="3876040" cy="1250066"/>
              <a:chOff x="1930400" y="5324354"/>
              <a:chExt cx="3876040" cy="1250066"/>
            </a:xfrm>
          </p:grpSpPr>
          <p:sp>
            <p:nvSpPr>
              <p:cNvPr id="36" name="Rectangle: Rounded Corners 35">
                <a:extLst>
                  <a:ext uri="{FF2B5EF4-FFF2-40B4-BE49-F238E27FC236}">
                    <a16:creationId xmlns:a16="http://schemas.microsoft.com/office/drawing/2014/main" id="{A4B5CAD9-8523-4F76-795A-2B503F14902A}"/>
                  </a:ext>
                </a:extLst>
              </p:cNvPr>
              <p:cNvSpPr/>
              <p:nvPr/>
            </p:nvSpPr>
            <p:spPr>
              <a:xfrm>
                <a:off x="1930400" y="5324354"/>
                <a:ext cx="3876040" cy="1250066"/>
              </a:xfrm>
              <a:prstGeom prst="roundRect">
                <a:avLst/>
              </a:prstGeom>
              <a:solidFill>
                <a:schemeClr val="bg1"/>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6B829A9D-4566-65A6-6B2D-85FC854C7CA5}"/>
                  </a:ext>
                </a:extLst>
              </p:cNvPr>
              <p:cNvSpPr txBox="1"/>
              <p:nvPr/>
            </p:nvSpPr>
            <p:spPr>
              <a:xfrm>
                <a:off x="2918569" y="5472333"/>
                <a:ext cx="2776089" cy="954107"/>
              </a:xfrm>
              <a:prstGeom prst="rect">
                <a:avLst/>
              </a:prstGeom>
              <a:noFill/>
            </p:spPr>
            <p:txBody>
              <a:bodyPr wrap="square">
                <a:spAutoFit/>
              </a:bodyPr>
              <a:lstStyle/>
              <a:p>
                <a:r>
                  <a:rPr lang="en-GB" dirty="0">
                    <a:latin typeface="Poppins" panose="00000500000000000000" pitchFamily="2" charset="0"/>
                    <a:ea typeface="Open Sans" panose="020B0606030504020204" pitchFamily="34" charset="0"/>
                    <a:cs typeface="Poppins" panose="00000500000000000000" pitchFamily="2" charset="0"/>
                  </a:rPr>
                  <a:t>A more </a:t>
                </a:r>
                <a:r>
                  <a:rPr lang="en-GB" b="1" dirty="0">
                    <a:latin typeface="Poppins" panose="00000500000000000000" pitchFamily="2" charset="0"/>
                    <a:ea typeface="Open Sans" panose="020B0606030504020204" pitchFamily="34" charset="0"/>
                    <a:cs typeface="Poppins" panose="00000500000000000000" pitchFamily="2" charset="0"/>
                  </a:rPr>
                  <a:t>sophisticated</a:t>
                </a:r>
                <a:r>
                  <a:rPr lang="en-GB" dirty="0">
                    <a:latin typeface="Poppins" panose="00000500000000000000" pitchFamily="2" charset="0"/>
                    <a:ea typeface="Open Sans" panose="020B0606030504020204" pitchFamily="34" charset="0"/>
                    <a:cs typeface="Poppins" panose="00000500000000000000" pitchFamily="2" charset="0"/>
                  </a:rPr>
                  <a:t> and </a:t>
                </a:r>
                <a:r>
                  <a:rPr lang="en-GB" b="1" dirty="0">
                    <a:latin typeface="Poppins" panose="00000500000000000000" pitchFamily="2" charset="0"/>
                    <a:ea typeface="Open Sans" panose="020B0606030504020204" pitchFamily="34" charset="0"/>
                    <a:cs typeface="Poppins" panose="00000500000000000000" pitchFamily="2" charset="0"/>
                  </a:rPr>
                  <a:t>nuanced</a:t>
                </a:r>
                <a:r>
                  <a:rPr lang="en-GB" dirty="0">
                    <a:latin typeface="Poppins" panose="00000500000000000000" pitchFamily="2" charset="0"/>
                    <a:ea typeface="Open Sans" panose="020B0606030504020204" pitchFamily="34" charset="0"/>
                    <a:cs typeface="Poppins" panose="00000500000000000000" pitchFamily="2" charset="0"/>
                  </a:rPr>
                  <a:t> approach to </a:t>
                </a:r>
                <a:r>
                  <a:rPr lang="en-GB" b="1" dirty="0">
                    <a:latin typeface="Poppins" panose="00000500000000000000" pitchFamily="2" charset="0"/>
                    <a:ea typeface="Open Sans" panose="020B0606030504020204" pitchFamily="34" charset="0"/>
                    <a:cs typeface="Poppins" panose="00000500000000000000" pitchFamily="2" charset="0"/>
                  </a:rPr>
                  <a:t>calculating risk-weighted assets (RWAs) for credit risk</a:t>
                </a:r>
                <a:endParaRPr lang="en-US" b="1" dirty="0"/>
              </a:p>
            </p:txBody>
          </p:sp>
        </p:grpSp>
        <p:pic>
          <p:nvPicPr>
            <p:cNvPr id="44" name="Graphic 43">
              <a:extLst>
                <a:ext uri="{FF2B5EF4-FFF2-40B4-BE49-F238E27FC236}">
                  <a16:creationId xmlns:a16="http://schemas.microsoft.com/office/drawing/2014/main" id="{8C0496C2-7840-90F8-4A44-4134B2A5B8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19241" y="5275429"/>
              <a:ext cx="944301" cy="944301"/>
            </a:xfrm>
            <a:prstGeom prst="rect">
              <a:avLst/>
            </a:prstGeom>
          </p:spPr>
        </p:pic>
      </p:grpSp>
      <p:grpSp>
        <p:nvGrpSpPr>
          <p:cNvPr id="48" name="Group 47">
            <a:extLst>
              <a:ext uri="{FF2B5EF4-FFF2-40B4-BE49-F238E27FC236}">
                <a16:creationId xmlns:a16="http://schemas.microsoft.com/office/drawing/2014/main" id="{E9FC4D16-A293-FEE1-C929-C0310E311E3D}"/>
              </a:ext>
            </a:extLst>
          </p:cNvPr>
          <p:cNvGrpSpPr/>
          <p:nvPr/>
        </p:nvGrpSpPr>
        <p:grpSpPr>
          <a:xfrm>
            <a:off x="6589584" y="5122546"/>
            <a:ext cx="3265185" cy="1250066"/>
            <a:chOff x="6898640" y="5122546"/>
            <a:chExt cx="3265185" cy="1250066"/>
          </a:xfrm>
        </p:grpSpPr>
        <p:grpSp>
          <p:nvGrpSpPr>
            <p:cNvPr id="40" name="Group 39">
              <a:extLst>
                <a:ext uri="{FF2B5EF4-FFF2-40B4-BE49-F238E27FC236}">
                  <a16:creationId xmlns:a16="http://schemas.microsoft.com/office/drawing/2014/main" id="{7E5CF362-C5B3-04F5-2297-1584256DF45A}"/>
                </a:ext>
              </a:extLst>
            </p:cNvPr>
            <p:cNvGrpSpPr/>
            <p:nvPr/>
          </p:nvGrpSpPr>
          <p:grpSpPr>
            <a:xfrm>
              <a:off x="6898640" y="5122546"/>
              <a:ext cx="3265185" cy="1250066"/>
              <a:chOff x="1775426" y="5324354"/>
              <a:chExt cx="3265185" cy="1250066"/>
            </a:xfrm>
          </p:grpSpPr>
          <p:sp>
            <p:nvSpPr>
              <p:cNvPr id="41" name="Rectangle: Rounded Corners 40">
                <a:extLst>
                  <a:ext uri="{FF2B5EF4-FFF2-40B4-BE49-F238E27FC236}">
                    <a16:creationId xmlns:a16="http://schemas.microsoft.com/office/drawing/2014/main" id="{34DFE1D3-19D8-142B-B7AA-8E2E932B01CB}"/>
                  </a:ext>
                </a:extLst>
              </p:cNvPr>
              <p:cNvSpPr/>
              <p:nvPr/>
            </p:nvSpPr>
            <p:spPr>
              <a:xfrm>
                <a:off x="1775426" y="5324354"/>
                <a:ext cx="3265185" cy="1250066"/>
              </a:xfrm>
              <a:prstGeom prst="roundRect">
                <a:avLst/>
              </a:prstGeom>
              <a:solidFill>
                <a:schemeClr val="bg1"/>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64268C16-C184-B796-6A55-08BA0EC0503D}"/>
                  </a:ext>
                </a:extLst>
              </p:cNvPr>
              <p:cNvSpPr txBox="1"/>
              <p:nvPr/>
            </p:nvSpPr>
            <p:spPr>
              <a:xfrm>
                <a:off x="2856118" y="5472333"/>
                <a:ext cx="2146393" cy="954107"/>
              </a:xfrm>
              <a:prstGeom prst="rect">
                <a:avLst/>
              </a:prstGeom>
              <a:noFill/>
            </p:spPr>
            <p:txBody>
              <a:bodyPr wrap="square">
                <a:spAutoFit/>
              </a:bodyPr>
              <a:lstStyle/>
              <a:p>
                <a:r>
                  <a:rPr lang="en-GB" dirty="0">
                    <a:latin typeface="Poppins" panose="00000500000000000000" pitchFamily="2" charset="0"/>
                    <a:ea typeface="Open Sans" panose="020B0606030504020204" pitchFamily="34" charset="0"/>
                    <a:cs typeface="Poppins" panose="00000500000000000000" pitchFamily="2" charset="0"/>
                  </a:rPr>
                  <a:t>Allowing banks to determine their own </a:t>
                </a:r>
                <a:r>
                  <a:rPr lang="en-GB" b="1" dirty="0">
                    <a:latin typeface="Poppins" panose="00000500000000000000" pitchFamily="2" charset="0"/>
                    <a:ea typeface="Open Sans" panose="020B0606030504020204" pitchFamily="34" charset="0"/>
                    <a:cs typeface="Poppins" panose="00000500000000000000" pitchFamily="2" charset="0"/>
                  </a:rPr>
                  <a:t>internal calculations of credit RWAs</a:t>
                </a:r>
                <a:endParaRPr lang="en-US" b="1" dirty="0"/>
              </a:p>
            </p:txBody>
          </p:sp>
        </p:grpSp>
        <p:pic>
          <p:nvPicPr>
            <p:cNvPr id="46" name="Graphic 45">
              <a:extLst>
                <a:ext uri="{FF2B5EF4-FFF2-40B4-BE49-F238E27FC236}">
                  <a16:creationId xmlns:a16="http://schemas.microsoft.com/office/drawing/2014/main" id="{9E451659-D267-3893-AFCE-182191EC3D5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34932" y="5297611"/>
              <a:ext cx="919480" cy="919480"/>
            </a:xfrm>
            <a:prstGeom prst="rect">
              <a:avLst/>
            </a:prstGeom>
          </p:spPr>
        </p:pic>
      </p:grpSp>
      <p:grpSp>
        <p:nvGrpSpPr>
          <p:cNvPr id="8" name="Group 7">
            <a:extLst>
              <a:ext uri="{FF2B5EF4-FFF2-40B4-BE49-F238E27FC236}">
                <a16:creationId xmlns:a16="http://schemas.microsoft.com/office/drawing/2014/main" id="{7CD82E2E-6773-9CF5-9785-B2F67F20E762}"/>
              </a:ext>
            </a:extLst>
          </p:cNvPr>
          <p:cNvGrpSpPr/>
          <p:nvPr/>
        </p:nvGrpSpPr>
        <p:grpSpPr>
          <a:xfrm>
            <a:off x="3223236" y="2692674"/>
            <a:ext cx="5741670" cy="421308"/>
            <a:chOff x="1930400" y="5324354"/>
            <a:chExt cx="3876040" cy="489417"/>
          </a:xfrm>
        </p:grpSpPr>
        <p:sp>
          <p:nvSpPr>
            <p:cNvPr id="10" name="Rectangle: Rounded Corners 9">
              <a:extLst>
                <a:ext uri="{FF2B5EF4-FFF2-40B4-BE49-F238E27FC236}">
                  <a16:creationId xmlns:a16="http://schemas.microsoft.com/office/drawing/2014/main" id="{E3E41325-A3FF-169E-CBC5-16159E61A361}"/>
                </a:ext>
              </a:extLst>
            </p:cNvPr>
            <p:cNvSpPr/>
            <p:nvPr/>
          </p:nvSpPr>
          <p:spPr>
            <a:xfrm>
              <a:off x="1930400" y="5324354"/>
              <a:ext cx="3876040" cy="489417"/>
            </a:xfrm>
            <a:prstGeom prst="roundRect">
              <a:avLst/>
            </a:prstGeom>
            <a:solidFill>
              <a:schemeClr val="bg1"/>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23D8300-90A6-2386-9F77-C91DD3707686}"/>
                </a:ext>
              </a:extLst>
            </p:cNvPr>
            <p:cNvSpPr txBox="1"/>
            <p:nvPr/>
          </p:nvSpPr>
          <p:spPr>
            <a:xfrm>
              <a:off x="2011740" y="5388719"/>
              <a:ext cx="3713359" cy="338554"/>
            </a:xfrm>
            <a:prstGeom prst="rect">
              <a:avLst/>
            </a:prstGeom>
            <a:noFill/>
          </p:spPr>
          <p:txBody>
            <a:bodyPr wrap="square">
              <a:spAutoFit/>
            </a:bodyPr>
            <a:lstStyle/>
            <a:p>
              <a:pPr algn="ctr"/>
              <a:r>
                <a:rPr lang="en-GB" sz="16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Basel Committee on Banking Supervision (BSBS)</a:t>
              </a:r>
              <a:endParaRPr lang="en-US" sz="1600" b="1" dirty="0">
                <a:solidFill>
                  <a:schemeClr val="accent4">
                    <a:lumMod val="50000"/>
                  </a:schemeClr>
                </a:solidFill>
              </a:endParaRPr>
            </a:p>
          </p:txBody>
        </p:sp>
      </p:grpSp>
    </p:spTree>
    <p:extLst>
      <p:ext uri="{BB962C8B-B14F-4D97-AF65-F5344CB8AC3E}">
        <p14:creationId xmlns:p14="http://schemas.microsoft.com/office/powerpoint/2010/main" val="24696658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8" presetClass="emph" presetSubtype="0" fill="hold" nodeType="withEffect">
                                      <p:stCondLst>
                                        <p:cond delay="0"/>
                                      </p:stCondLst>
                                      <p:childTnLst>
                                        <p:animRot by="21600000">
                                          <p:cBhvr>
                                            <p:cTn id="11" dur="500" fill="hold"/>
                                            <p:tgtEl>
                                              <p:spTgt spid="2"/>
                                            </p:tgtEl>
                                            <p:attrNameLst>
                                              <p:attrName>r</p:attrName>
                                            </p:attrNameLst>
                                          </p:cBhvr>
                                        </p:animRo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500"/>
                                </p:stCondLst>
                                <p:childTnLst>
                                  <p:par>
                                    <p:cTn id="16" presetID="2" presetClass="entr" presetSubtype="4" decel="10000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decel="100000" fill="hold" nodeType="withEffect">
                                      <p:stCondLst>
                                        <p:cond delay="25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2" presetClass="entr" presetSubtype="2" decel="10000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2" presetClass="entr" presetSubtype="9" fill="hold" nodeType="afterEffect" p14:presetBounceEnd="60000">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14:bounceEnd="60000">
                                          <p:cBhvr additive="base">
                                            <p:cTn id="36" dur="500" fill="hold"/>
                                            <p:tgtEl>
                                              <p:spTgt spid="35"/>
                                            </p:tgtEl>
                                            <p:attrNameLst>
                                              <p:attrName>ppt_x</p:attrName>
                                            </p:attrNameLst>
                                          </p:cBhvr>
                                          <p:tavLst>
                                            <p:tav tm="0">
                                              <p:val>
                                                <p:strVal val="0-#ppt_w/2"/>
                                              </p:val>
                                            </p:tav>
                                            <p:tav tm="100000">
                                              <p:val>
                                                <p:strVal val="#ppt_x"/>
                                              </p:val>
                                            </p:tav>
                                          </p:tavLst>
                                        </p:anim>
                                        <p:anim calcmode="lin" valueType="num" p14:bounceEnd="60000">
                                          <p:cBhvr additive="base">
                                            <p:cTn id="37" dur="500" fill="hold"/>
                                            <p:tgtEl>
                                              <p:spTgt spid="35"/>
                                            </p:tgtEl>
                                            <p:attrNameLst>
                                              <p:attrName>ppt_y</p:attrName>
                                            </p:attrNameLst>
                                          </p:cBhvr>
                                          <p:tavLst>
                                            <p:tav tm="0">
                                              <p:val>
                                                <p:strVal val="0-#ppt_h/2"/>
                                              </p:val>
                                            </p:tav>
                                            <p:tav tm="100000">
                                              <p:val>
                                                <p:strVal val="#ppt_y"/>
                                              </p:val>
                                            </p:tav>
                                          </p:tavLst>
                                        </p:anim>
                                      </p:childTnLst>
                                    </p:cTn>
                                  </p:par>
                                  <p:par>
                                    <p:cTn id="38" presetID="10" presetClass="entr" presetSubtype="0" fill="hold" nodeType="withEffect">
                                      <p:stCondLst>
                                        <p:cond delay="250"/>
                                      </p:stCondLst>
                                      <p:childTnLst>
                                        <p:set>
                                          <p:cBhvr>
                                            <p:cTn id="39" dur="1" fill="hold">
                                              <p:stCondLst>
                                                <p:cond delay="0"/>
                                              </p:stCondLst>
                                            </p:cTn>
                                            <p:tgtEl>
                                              <p:spTgt spid="20">
                                                <p:txEl>
                                                  <p:pRg st="0" end="0"/>
                                                </p:txEl>
                                              </p:spTgt>
                                            </p:tgtEl>
                                            <p:attrNameLst>
                                              <p:attrName>style.visibility</p:attrName>
                                            </p:attrNameLst>
                                          </p:cBhvr>
                                          <p:to>
                                            <p:strVal val="visible"/>
                                          </p:to>
                                        </p:set>
                                        <p:animEffect transition="in" filter="fade">
                                          <p:cBhvr>
                                            <p:cTn id="40" dur="500"/>
                                            <p:tgtEl>
                                              <p:spTgt spid="20">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anim calcmode="lin" valueType="num">
                                          <p:cBhvr>
                                            <p:cTn id="45" dur="500" fill="hold"/>
                                            <p:tgtEl>
                                              <p:spTgt spid="47"/>
                                            </p:tgtEl>
                                            <p:attrNameLst>
                                              <p:attrName>ppt_w</p:attrName>
                                            </p:attrNameLst>
                                          </p:cBhvr>
                                          <p:tavLst>
                                            <p:tav tm="0">
                                              <p:val>
                                                <p:fltVal val="0"/>
                                              </p:val>
                                            </p:tav>
                                            <p:tav tm="100000">
                                              <p:val>
                                                <p:strVal val="#ppt_w"/>
                                              </p:val>
                                            </p:tav>
                                          </p:tavLst>
                                        </p:anim>
                                        <p:anim calcmode="lin" valueType="num">
                                          <p:cBhvr>
                                            <p:cTn id="46" dur="500" fill="hold"/>
                                            <p:tgtEl>
                                              <p:spTgt spid="47"/>
                                            </p:tgtEl>
                                            <p:attrNameLst>
                                              <p:attrName>ppt_h</p:attrName>
                                            </p:attrNameLst>
                                          </p:cBhvr>
                                          <p:tavLst>
                                            <p:tav tm="0">
                                              <p:val>
                                                <p:fltVal val="0"/>
                                              </p:val>
                                            </p:tav>
                                            <p:tav tm="100000">
                                              <p:val>
                                                <p:strVal val="#ppt_h"/>
                                              </p:val>
                                            </p:tav>
                                          </p:tavLst>
                                        </p:anim>
                                        <p:animEffect transition="in" filter="fade">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48"/>
                                            </p:tgtEl>
                                            <p:attrNameLst>
                                              <p:attrName>style.visibility</p:attrName>
                                            </p:attrNameLst>
                                          </p:cBhvr>
                                          <p:to>
                                            <p:strVal val="visible"/>
                                          </p:to>
                                        </p:set>
                                        <p:anim calcmode="lin" valueType="num">
                                          <p:cBhvr>
                                            <p:cTn id="52" dur="500" fill="hold"/>
                                            <p:tgtEl>
                                              <p:spTgt spid="48"/>
                                            </p:tgtEl>
                                            <p:attrNameLst>
                                              <p:attrName>ppt_w</p:attrName>
                                            </p:attrNameLst>
                                          </p:cBhvr>
                                          <p:tavLst>
                                            <p:tav tm="0">
                                              <p:val>
                                                <p:fltVal val="0"/>
                                              </p:val>
                                            </p:tav>
                                            <p:tav tm="100000">
                                              <p:val>
                                                <p:strVal val="#ppt_w"/>
                                              </p:val>
                                            </p:tav>
                                          </p:tavLst>
                                        </p:anim>
                                        <p:anim calcmode="lin" valueType="num">
                                          <p:cBhvr>
                                            <p:cTn id="53" dur="500" fill="hold"/>
                                            <p:tgtEl>
                                              <p:spTgt spid="48"/>
                                            </p:tgtEl>
                                            <p:attrNameLst>
                                              <p:attrName>ppt_h</p:attrName>
                                            </p:attrNameLst>
                                          </p:cBhvr>
                                          <p:tavLst>
                                            <p:tav tm="0">
                                              <p:val>
                                                <p:fltVal val="0"/>
                                              </p:val>
                                            </p:tav>
                                            <p:tav tm="100000">
                                              <p:val>
                                                <p:strVal val="#ppt_h"/>
                                              </p:val>
                                            </p:tav>
                                          </p:tavLst>
                                        </p:anim>
                                        <p:animEffect transition="in" filter="fade">
                                          <p:cBhvr>
                                            <p:cTn id="5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8" presetClass="emph" presetSubtype="0" fill="hold" nodeType="withEffect">
                                      <p:stCondLst>
                                        <p:cond delay="0"/>
                                      </p:stCondLst>
                                      <p:childTnLst>
                                        <p:animRot by="21600000">
                                          <p:cBhvr>
                                            <p:cTn id="11" dur="500" fill="hold"/>
                                            <p:tgtEl>
                                              <p:spTgt spid="2"/>
                                            </p:tgtEl>
                                            <p:attrNameLst>
                                              <p:attrName>r</p:attrName>
                                            </p:attrNameLst>
                                          </p:cBhvr>
                                        </p:animRo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500"/>
                                </p:stCondLst>
                                <p:childTnLst>
                                  <p:par>
                                    <p:cTn id="16" presetID="2" presetClass="entr" presetSubtype="4" decel="10000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par>
                                    <p:cTn id="20" presetID="2" presetClass="entr" presetSubtype="4" decel="100000" fill="hold" nodeType="withEffect">
                                      <p:stCondLst>
                                        <p:cond delay="25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2" presetClass="entr" presetSubtype="2" decel="10000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1+#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2" presetClass="entr" presetSubtype="9" fill="hold" nodeType="after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fill="hold"/>
                                            <p:tgtEl>
                                              <p:spTgt spid="35"/>
                                            </p:tgtEl>
                                            <p:attrNameLst>
                                              <p:attrName>ppt_x</p:attrName>
                                            </p:attrNameLst>
                                          </p:cBhvr>
                                          <p:tavLst>
                                            <p:tav tm="0">
                                              <p:val>
                                                <p:strVal val="0-#ppt_w/2"/>
                                              </p:val>
                                            </p:tav>
                                            <p:tav tm="100000">
                                              <p:val>
                                                <p:strVal val="#ppt_x"/>
                                              </p:val>
                                            </p:tav>
                                          </p:tavLst>
                                        </p:anim>
                                        <p:anim calcmode="lin" valueType="num">
                                          <p:cBhvr additive="base">
                                            <p:cTn id="37" dur="500" fill="hold"/>
                                            <p:tgtEl>
                                              <p:spTgt spid="35"/>
                                            </p:tgtEl>
                                            <p:attrNameLst>
                                              <p:attrName>ppt_y</p:attrName>
                                            </p:attrNameLst>
                                          </p:cBhvr>
                                          <p:tavLst>
                                            <p:tav tm="0">
                                              <p:val>
                                                <p:strVal val="0-#ppt_h/2"/>
                                              </p:val>
                                            </p:tav>
                                            <p:tav tm="100000">
                                              <p:val>
                                                <p:strVal val="#ppt_y"/>
                                              </p:val>
                                            </p:tav>
                                          </p:tavLst>
                                        </p:anim>
                                      </p:childTnLst>
                                    </p:cTn>
                                  </p:par>
                                  <p:par>
                                    <p:cTn id="38" presetID="10" presetClass="entr" presetSubtype="0" fill="hold" nodeType="withEffect">
                                      <p:stCondLst>
                                        <p:cond delay="250"/>
                                      </p:stCondLst>
                                      <p:childTnLst>
                                        <p:set>
                                          <p:cBhvr>
                                            <p:cTn id="39" dur="1" fill="hold">
                                              <p:stCondLst>
                                                <p:cond delay="0"/>
                                              </p:stCondLst>
                                            </p:cTn>
                                            <p:tgtEl>
                                              <p:spTgt spid="20">
                                                <p:txEl>
                                                  <p:pRg st="0" end="0"/>
                                                </p:txEl>
                                              </p:spTgt>
                                            </p:tgtEl>
                                            <p:attrNameLst>
                                              <p:attrName>style.visibility</p:attrName>
                                            </p:attrNameLst>
                                          </p:cBhvr>
                                          <p:to>
                                            <p:strVal val="visible"/>
                                          </p:to>
                                        </p:set>
                                        <p:animEffect transition="in" filter="fade">
                                          <p:cBhvr>
                                            <p:cTn id="40" dur="500"/>
                                            <p:tgtEl>
                                              <p:spTgt spid="20">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47"/>
                                            </p:tgtEl>
                                            <p:attrNameLst>
                                              <p:attrName>style.visibility</p:attrName>
                                            </p:attrNameLst>
                                          </p:cBhvr>
                                          <p:to>
                                            <p:strVal val="visible"/>
                                          </p:to>
                                        </p:set>
                                        <p:anim calcmode="lin" valueType="num">
                                          <p:cBhvr>
                                            <p:cTn id="45" dur="500" fill="hold"/>
                                            <p:tgtEl>
                                              <p:spTgt spid="47"/>
                                            </p:tgtEl>
                                            <p:attrNameLst>
                                              <p:attrName>ppt_w</p:attrName>
                                            </p:attrNameLst>
                                          </p:cBhvr>
                                          <p:tavLst>
                                            <p:tav tm="0">
                                              <p:val>
                                                <p:fltVal val="0"/>
                                              </p:val>
                                            </p:tav>
                                            <p:tav tm="100000">
                                              <p:val>
                                                <p:strVal val="#ppt_w"/>
                                              </p:val>
                                            </p:tav>
                                          </p:tavLst>
                                        </p:anim>
                                        <p:anim calcmode="lin" valueType="num">
                                          <p:cBhvr>
                                            <p:cTn id="46" dur="500" fill="hold"/>
                                            <p:tgtEl>
                                              <p:spTgt spid="47"/>
                                            </p:tgtEl>
                                            <p:attrNameLst>
                                              <p:attrName>ppt_h</p:attrName>
                                            </p:attrNameLst>
                                          </p:cBhvr>
                                          <p:tavLst>
                                            <p:tav tm="0">
                                              <p:val>
                                                <p:fltVal val="0"/>
                                              </p:val>
                                            </p:tav>
                                            <p:tav tm="100000">
                                              <p:val>
                                                <p:strVal val="#ppt_h"/>
                                              </p:val>
                                            </p:tav>
                                          </p:tavLst>
                                        </p:anim>
                                        <p:animEffect transition="in" filter="fade">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48"/>
                                            </p:tgtEl>
                                            <p:attrNameLst>
                                              <p:attrName>style.visibility</p:attrName>
                                            </p:attrNameLst>
                                          </p:cBhvr>
                                          <p:to>
                                            <p:strVal val="visible"/>
                                          </p:to>
                                        </p:set>
                                        <p:anim calcmode="lin" valueType="num">
                                          <p:cBhvr>
                                            <p:cTn id="52" dur="500" fill="hold"/>
                                            <p:tgtEl>
                                              <p:spTgt spid="48"/>
                                            </p:tgtEl>
                                            <p:attrNameLst>
                                              <p:attrName>ppt_w</p:attrName>
                                            </p:attrNameLst>
                                          </p:cBhvr>
                                          <p:tavLst>
                                            <p:tav tm="0">
                                              <p:val>
                                                <p:fltVal val="0"/>
                                              </p:val>
                                            </p:tav>
                                            <p:tav tm="100000">
                                              <p:val>
                                                <p:strVal val="#ppt_w"/>
                                              </p:val>
                                            </p:tav>
                                          </p:tavLst>
                                        </p:anim>
                                        <p:anim calcmode="lin" valueType="num">
                                          <p:cBhvr>
                                            <p:cTn id="53" dur="500" fill="hold"/>
                                            <p:tgtEl>
                                              <p:spTgt spid="48"/>
                                            </p:tgtEl>
                                            <p:attrNameLst>
                                              <p:attrName>ppt_h</p:attrName>
                                            </p:attrNameLst>
                                          </p:cBhvr>
                                          <p:tavLst>
                                            <p:tav tm="0">
                                              <p:val>
                                                <p:fltVal val="0"/>
                                              </p:val>
                                            </p:tav>
                                            <p:tav tm="100000">
                                              <p:val>
                                                <p:strVal val="#ppt_h"/>
                                              </p:val>
                                            </p:tav>
                                          </p:tavLst>
                                        </p:anim>
                                        <p:animEffect transition="in" filter="fade">
                                          <p:cBhvr>
                                            <p:cTn id="5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0"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E010660-C815-6D82-2869-90F37B0B2F62}"/>
              </a:ext>
            </a:extLst>
          </p:cNvPr>
          <p:cNvGrpSpPr/>
          <p:nvPr/>
        </p:nvGrpSpPr>
        <p:grpSpPr>
          <a:xfrm>
            <a:off x="12917971" y="2024061"/>
            <a:ext cx="2809877" cy="2809877"/>
            <a:chOff x="6104210" y="3429000"/>
            <a:chExt cx="2246099" cy="2246099"/>
          </a:xfrm>
        </p:grpSpPr>
        <p:sp>
          <p:nvSpPr>
            <p:cNvPr id="6" name="Oval 5">
              <a:extLst>
                <a:ext uri="{FF2B5EF4-FFF2-40B4-BE49-F238E27FC236}">
                  <a16:creationId xmlns:a16="http://schemas.microsoft.com/office/drawing/2014/main" id="{1A16E890-D5C2-16C6-BE89-0268546E994A}"/>
                </a:ext>
              </a:extLst>
            </p:cNvPr>
            <p:cNvSpPr/>
            <p:nvPr/>
          </p:nvSpPr>
          <p:spPr>
            <a:xfrm>
              <a:off x="6104210" y="3429000"/>
              <a:ext cx="2246099" cy="2246099"/>
            </a:xfrm>
            <a:prstGeom prst="ellipse">
              <a:avLst/>
            </a:prstGeom>
            <a:solidFill>
              <a:schemeClr val="accent5"/>
            </a:solidFill>
            <a:ln w="1270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7" name="Group 6">
              <a:extLst>
                <a:ext uri="{FF2B5EF4-FFF2-40B4-BE49-F238E27FC236}">
                  <a16:creationId xmlns:a16="http://schemas.microsoft.com/office/drawing/2014/main" id="{79AF3E5F-8129-0C61-99D3-E75275B18B40}"/>
                </a:ext>
              </a:extLst>
            </p:cNvPr>
            <p:cNvGrpSpPr/>
            <p:nvPr/>
          </p:nvGrpSpPr>
          <p:grpSpPr>
            <a:xfrm>
              <a:off x="6607700" y="3811198"/>
              <a:ext cx="1240043" cy="1250992"/>
              <a:chOff x="1632014" y="3157823"/>
              <a:chExt cx="2324935" cy="2345462"/>
            </a:xfrm>
            <a:solidFill>
              <a:schemeClr val="bg1"/>
            </a:solidFill>
          </p:grpSpPr>
          <p:sp>
            <p:nvSpPr>
              <p:cNvPr id="8" name="Freeform: Shape 7">
                <a:extLst>
                  <a:ext uri="{FF2B5EF4-FFF2-40B4-BE49-F238E27FC236}">
                    <a16:creationId xmlns:a16="http://schemas.microsoft.com/office/drawing/2014/main" id="{2E7FC909-F3DD-586A-054E-6F72DABFA807}"/>
                  </a:ext>
                </a:extLst>
              </p:cNvPr>
              <p:cNvSpPr/>
              <p:nvPr/>
            </p:nvSpPr>
            <p:spPr>
              <a:xfrm>
                <a:off x="1834587" y="3359871"/>
                <a:ext cx="1095115" cy="1091371"/>
              </a:xfrm>
              <a:custGeom>
                <a:avLst/>
                <a:gdLst>
                  <a:gd name="connsiteX0" fmla="*/ 1095116 w 1095115"/>
                  <a:gd name="connsiteY0" fmla="*/ 535163 h 1091371"/>
                  <a:gd name="connsiteX1" fmla="*/ 556209 w 1095115"/>
                  <a:gd name="connsiteY1" fmla="*/ 0 h 1091371"/>
                  <a:gd name="connsiteX2" fmla="*/ 0 w 1095115"/>
                  <a:gd name="connsiteY2" fmla="*/ 556209 h 1091371"/>
                  <a:gd name="connsiteX3" fmla="*/ 538778 w 1095115"/>
                  <a:gd name="connsiteY3" fmla="*/ 1091372 h 1091371"/>
                </a:gdLst>
                <a:ahLst/>
                <a:cxnLst>
                  <a:cxn ang="0">
                    <a:pos x="connsiteX0" y="connsiteY0"/>
                  </a:cxn>
                  <a:cxn ang="0">
                    <a:pos x="connsiteX1" y="connsiteY1"/>
                  </a:cxn>
                  <a:cxn ang="0">
                    <a:pos x="connsiteX2" y="connsiteY2"/>
                  </a:cxn>
                  <a:cxn ang="0">
                    <a:pos x="connsiteX3" y="connsiteY3"/>
                  </a:cxn>
                </a:cxnLst>
                <a:rect l="l" t="t" r="r" b="b"/>
                <a:pathLst>
                  <a:path w="1095115" h="1091371">
                    <a:moveTo>
                      <a:pt x="1095116" y="535163"/>
                    </a:moveTo>
                    <a:lnTo>
                      <a:pt x="556209" y="0"/>
                    </a:lnTo>
                    <a:lnTo>
                      <a:pt x="0" y="556209"/>
                    </a:lnTo>
                    <a:lnTo>
                      <a:pt x="538778" y="1091372"/>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9" name="Freeform: Shape 8">
                <a:extLst>
                  <a:ext uri="{FF2B5EF4-FFF2-40B4-BE49-F238E27FC236}">
                    <a16:creationId xmlns:a16="http://schemas.microsoft.com/office/drawing/2014/main" id="{8CE1E505-F9FF-B90B-F7FC-23386A44D269}"/>
                  </a:ext>
                </a:extLst>
              </p:cNvPr>
              <p:cNvSpPr/>
              <p:nvPr/>
            </p:nvSpPr>
            <p:spPr>
              <a:xfrm>
                <a:off x="2441065" y="3157823"/>
                <a:ext cx="679947" cy="675729"/>
              </a:xfrm>
              <a:custGeom>
                <a:avLst/>
                <a:gdLst>
                  <a:gd name="connsiteX0" fmla="*/ 534139 w 679947"/>
                  <a:gd name="connsiteY0" fmla="*/ 651400 h 675729"/>
                  <a:gd name="connsiteX1" fmla="*/ 652159 w 679947"/>
                  <a:gd name="connsiteY1" fmla="*/ 651400 h 675729"/>
                  <a:gd name="connsiteX2" fmla="*/ 657123 w 679947"/>
                  <a:gd name="connsiteY2" fmla="*/ 646437 h 675729"/>
                  <a:gd name="connsiteX3" fmla="*/ 662447 w 679947"/>
                  <a:gd name="connsiteY3" fmla="*/ 534831 h 675729"/>
                  <a:gd name="connsiteX4" fmla="*/ 141229 w 679947"/>
                  <a:gd name="connsiteY4" fmla="*/ 16143 h 675729"/>
                  <a:gd name="connsiteX5" fmla="*/ 30230 w 679947"/>
                  <a:gd name="connsiteY5" fmla="*/ 22560 h 675729"/>
                  <a:gd name="connsiteX6" fmla="*/ 24058 w 679947"/>
                  <a:gd name="connsiteY6" fmla="*/ 28489 h 675729"/>
                  <a:gd name="connsiteX7" fmla="*/ 24058 w 679947"/>
                  <a:gd name="connsiteY7" fmla="*/ 144937 h 6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947" h="675729">
                    <a:moveTo>
                      <a:pt x="534139" y="651400"/>
                    </a:moveTo>
                    <a:cubicBezTo>
                      <a:pt x="566821" y="683839"/>
                      <a:pt x="619599" y="683839"/>
                      <a:pt x="652159" y="651400"/>
                    </a:cubicBezTo>
                    <a:lnTo>
                      <a:pt x="657123" y="646437"/>
                    </a:lnTo>
                    <a:cubicBezTo>
                      <a:pt x="685448" y="615327"/>
                      <a:pt x="687625" y="568481"/>
                      <a:pt x="662447" y="534831"/>
                    </a:cubicBezTo>
                    <a:cubicBezTo>
                      <a:pt x="530144" y="327234"/>
                      <a:pt x="307919" y="109365"/>
                      <a:pt x="141229" y="16143"/>
                    </a:cubicBezTo>
                    <a:cubicBezTo>
                      <a:pt x="107215" y="-7581"/>
                      <a:pt x="61337" y="-4918"/>
                      <a:pt x="30230" y="22560"/>
                    </a:cubicBezTo>
                    <a:lnTo>
                      <a:pt x="24058" y="28489"/>
                    </a:lnTo>
                    <a:cubicBezTo>
                      <a:pt x="-8019" y="60688"/>
                      <a:pt x="-8019" y="112859"/>
                      <a:pt x="24058" y="144937"/>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10" name="Freeform: Shape 9">
                <a:extLst>
                  <a:ext uri="{FF2B5EF4-FFF2-40B4-BE49-F238E27FC236}">
                    <a16:creationId xmlns:a16="http://schemas.microsoft.com/office/drawing/2014/main" id="{1DE20FFE-B8D5-762E-5920-0CEC8A38072E}"/>
                  </a:ext>
                </a:extLst>
              </p:cNvPr>
              <p:cNvSpPr/>
              <p:nvPr/>
            </p:nvSpPr>
            <p:spPr>
              <a:xfrm>
                <a:off x="1632014" y="3965765"/>
                <a:ext cx="679734" cy="676652"/>
              </a:xfrm>
              <a:custGeom>
                <a:avLst/>
                <a:gdLst>
                  <a:gd name="connsiteX0" fmla="*/ 655282 w 679734"/>
                  <a:gd name="connsiteY0" fmla="*/ 531365 h 676652"/>
                  <a:gd name="connsiteX1" fmla="*/ 679734 w 679734"/>
                  <a:gd name="connsiteY1" fmla="*/ 590194 h 676652"/>
                  <a:gd name="connsiteX2" fmla="*/ 655282 w 679734"/>
                  <a:gd name="connsiteY2" fmla="*/ 649143 h 676652"/>
                  <a:gd name="connsiteX3" fmla="*/ 650683 w 679734"/>
                  <a:gd name="connsiteY3" fmla="*/ 653742 h 676652"/>
                  <a:gd name="connsiteX4" fmla="*/ 650562 w 679734"/>
                  <a:gd name="connsiteY4" fmla="*/ 653742 h 676652"/>
                  <a:gd name="connsiteX5" fmla="*/ 538473 w 679734"/>
                  <a:gd name="connsiteY5" fmla="*/ 659310 h 676652"/>
                  <a:gd name="connsiteX6" fmla="*/ 16273 w 679734"/>
                  <a:gd name="connsiteY6" fmla="*/ 141474 h 676652"/>
                  <a:gd name="connsiteX7" fmla="*/ 22205 w 679734"/>
                  <a:gd name="connsiteY7" fmla="*/ 30837 h 676652"/>
                  <a:gd name="connsiteX8" fmla="*/ 28619 w 679734"/>
                  <a:gd name="connsiteY8" fmla="*/ 24058 h 676652"/>
                  <a:gd name="connsiteX9" fmla="*/ 145793 w 679734"/>
                  <a:gd name="connsiteY9" fmla="*/ 24058 h 67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9734" h="676652">
                    <a:moveTo>
                      <a:pt x="655282" y="531365"/>
                    </a:moveTo>
                    <a:cubicBezTo>
                      <a:pt x="670897" y="546859"/>
                      <a:pt x="679734" y="568164"/>
                      <a:pt x="679734" y="590194"/>
                    </a:cubicBezTo>
                    <a:cubicBezTo>
                      <a:pt x="679734" y="612345"/>
                      <a:pt x="670897" y="633528"/>
                      <a:pt x="655282" y="649143"/>
                    </a:cubicBezTo>
                    <a:lnTo>
                      <a:pt x="650683" y="653742"/>
                    </a:lnTo>
                    <a:lnTo>
                      <a:pt x="650562" y="653742"/>
                    </a:lnTo>
                    <a:cubicBezTo>
                      <a:pt x="619331" y="682068"/>
                      <a:pt x="572366" y="684366"/>
                      <a:pt x="538473" y="659310"/>
                    </a:cubicBezTo>
                    <a:cubicBezTo>
                      <a:pt x="330151" y="528215"/>
                      <a:pt x="110813" y="307544"/>
                      <a:pt x="16273" y="141474"/>
                    </a:cubicBezTo>
                    <a:cubicBezTo>
                      <a:pt x="-7453" y="107703"/>
                      <a:pt x="-5031" y="62068"/>
                      <a:pt x="22205" y="30837"/>
                    </a:cubicBezTo>
                    <a:lnTo>
                      <a:pt x="28619" y="24058"/>
                    </a:lnTo>
                    <a:cubicBezTo>
                      <a:pt x="61180" y="-8019"/>
                      <a:pt x="113351" y="-8019"/>
                      <a:pt x="145793" y="24058"/>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11" name="Freeform: Shape 10">
                <a:extLst>
                  <a:ext uri="{FF2B5EF4-FFF2-40B4-BE49-F238E27FC236}">
                    <a16:creationId xmlns:a16="http://schemas.microsoft.com/office/drawing/2014/main" id="{678D674F-2670-40A6-4270-DEC1E93A2C8C}"/>
                  </a:ext>
                </a:extLst>
              </p:cNvPr>
              <p:cNvSpPr/>
              <p:nvPr/>
            </p:nvSpPr>
            <p:spPr>
              <a:xfrm>
                <a:off x="2636773" y="4158189"/>
                <a:ext cx="1320176" cy="1312728"/>
              </a:xfrm>
              <a:custGeom>
                <a:avLst/>
                <a:gdLst>
                  <a:gd name="connsiteX0" fmla="*/ 1256605 w 1320176"/>
                  <a:gd name="connsiteY0" fmla="*/ 1249085 h 1312728"/>
                  <a:gd name="connsiteX1" fmla="*/ 1280440 w 1320176"/>
                  <a:gd name="connsiteY1" fmla="*/ 1225250 h 1312728"/>
                  <a:gd name="connsiteX2" fmla="*/ 1253816 w 1320176"/>
                  <a:gd name="connsiteY2" fmla="*/ 956264 h 1312728"/>
                  <a:gd name="connsiteX3" fmla="*/ 167408 w 1320176"/>
                  <a:gd name="connsiteY3" fmla="*/ 0 h 1312728"/>
                  <a:gd name="connsiteX4" fmla="*/ 82555 w 1320176"/>
                  <a:gd name="connsiteY4" fmla="*/ 82433 h 1312728"/>
                  <a:gd name="connsiteX5" fmla="*/ 0 w 1320176"/>
                  <a:gd name="connsiteY5" fmla="*/ 167286 h 1312728"/>
                  <a:gd name="connsiteX6" fmla="*/ 963779 w 1320176"/>
                  <a:gd name="connsiteY6" fmla="*/ 1247045 h 1312728"/>
                  <a:gd name="connsiteX7" fmla="*/ 1233338 w 1320176"/>
                  <a:gd name="connsiteY7" fmla="*/ 1273049 h 1312728"/>
                  <a:gd name="connsiteX8" fmla="*/ 1256579 w 1320176"/>
                  <a:gd name="connsiteY8" fmla="*/ 1249085 h 13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176" h="1312728">
                    <a:moveTo>
                      <a:pt x="1256605" y="1249085"/>
                    </a:moveTo>
                    <a:cubicBezTo>
                      <a:pt x="1267141" y="1243766"/>
                      <a:pt x="1271143" y="1232016"/>
                      <a:pt x="1280440" y="1225250"/>
                    </a:cubicBezTo>
                    <a:cubicBezTo>
                      <a:pt x="1342312" y="1142202"/>
                      <a:pt x="1330795" y="1025633"/>
                      <a:pt x="1253816" y="956264"/>
                    </a:cubicBezTo>
                    <a:lnTo>
                      <a:pt x="167408" y="0"/>
                    </a:lnTo>
                    <a:lnTo>
                      <a:pt x="82555" y="82433"/>
                    </a:lnTo>
                    <a:lnTo>
                      <a:pt x="0" y="167286"/>
                    </a:lnTo>
                    <a:lnTo>
                      <a:pt x="963779" y="1247045"/>
                    </a:lnTo>
                    <a:cubicBezTo>
                      <a:pt x="1033744" y="1323405"/>
                      <a:pt x="1150071" y="1334664"/>
                      <a:pt x="1233338" y="1273049"/>
                    </a:cubicBezTo>
                    <a:cubicBezTo>
                      <a:pt x="1239510" y="1263753"/>
                      <a:pt x="1251621" y="1259389"/>
                      <a:pt x="1256579" y="1249085"/>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12" name="Freeform: Shape 11">
                <a:extLst>
                  <a:ext uri="{FF2B5EF4-FFF2-40B4-BE49-F238E27FC236}">
                    <a16:creationId xmlns:a16="http://schemas.microsoft.com/office/drawing/2014/main" id="{F7F38DBF-D335-AADB-836D-855A84798036}"/>
                  </a:ext>
                </a:extLst>
              </p:cNvPr>
              <p:cNvSpPr/>
              <p:nvPr/>
            </p:nvSpPr>
            <p:spPr>
              <a:xfrm>
                <a:off x="1673715" y="5074412"/>
                <a:ext cx="1481252" cy="428873"/>
              </a:xfrm>
              <a:custGeom>
                <a:avLst/>
                <a:gdLst>
                  <a:gd name="connsiteX0" fmla="*/ 1282612 w 1481252"/>
                  <a:gd name="connsiteY0" fmla="*/ 0 h 428873"/>
                  <a:gd name="connsiteX1" fmla="*/ 1344830 w 1481252"/>
                  <a:gd name="connsiteY1" fmla="*/ 70087 h 428873"/>
                  <a:gd name="connsiteX2" fmla="*/ 1344830 w 1481252"/>
                  <a:gd name="connsiteY2" fmla="*/ 144048 h 428873"/>
                  <a:gd name="connsiteX3" fmla="*/ 1403418 w 1481252"/>
                  <a:gd name="connsiteY3" fmla="*/ 144048 h 428873"/>
                  <a:gd name="connsiteX4" fmla="*/ 1481252 w 1481252"/>
                  <a:gd name="connsiteY4" fmla="*/ 222243 h 428873"/>
                  <a:gd name="connsiteX5" fmla="*/ 1481252 w 1481252"/>
                  <a:gd name="connsiteY5" fmla="*/ 428874 h 428873"/>
                  <a:gd name="connsiteX6" fmla="*/ 0 w 1481252"/>
                  <a:gd name="connsiteY6" fmla="*/ 428874 h 428873"/>
                  <a:gd name="connsiteX7" fmla="*/ 0 w 1481252"/>
                  <a:gd name="connsiteY7" fmla="*/ 222243 h 428873"/>
                  <a:gd name="connsiteX8" fmla="*/ 77713 w 1481252"/>
                  <a:gd name="connsiteY8" fmla="*/ 144048 h 428873"/>
                  <a:gd name="connsiteX9" fmla="*/ 136301 w 1481252"/>
                  <a:gd name="connsiteY9" fmla="*/ 144048 h 428873"/>
                  <a:gd name="connsiteX10" fmla="*/ 136301 w 1481252"/>
                  <a:gd name="connsiteY10" fmla="*/ 70087 h 428873"/>
                  <a:gd name="connsiteX11" fmla="*/ 198641 w 1481252"/>
                  <a:gd name="connsiteY11" fmla="*/ 0 h 4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1252" h="428873">
                    <a:moveTo>
                      <a:pt x="1282612" y="0"/>
                    </a:moveTo>
                    <a:lnTo>
                      <a:pt x="1344830" y="70087"/>
                    </a:lnTo>
                    <a:lnTo>
                      <a:pt x="1344830" y="144048"/>
                    </a:lnTo>
                    <a:lnTo>
                      <a:pt x="1403418" y="144048"/>
                    </a:lnTo>
                    <a:lnTo>
                      <a:pt x="1481252" y="222243"/>
                    </a:lnTo>
                    <a:lnTo>
                      <a:pt x="1481252" y="428874"/>
                    </a:lnTo>
                    <a:lnTo>
                      <a:pt x="0" y="428874"/>
                    </a:lnTo>
                    <a:lnTo>
                      <a:pt x="0" y="222243"/>
                    </a:lnTo>
                    <a:lnTo>
                      <a:pt x="77713" y="144048"/>
                    </a:lnTo>
                    <a:lnTo>
                      <a:pt x="136301" y="144048"/>
                    </a:lnTo>
                    <a:lnTo>
                      <a:pt x="136301" y="70087"/>
                    </a:lnTo>
                    <a:lnTo>
                      <a:pt x="198641" y="0"/>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grpSp>
      </p:grpSp>
      <p:sp>
        <p:nvSpPr>
          <p:cNvPr id="13" name="Rectangle: Rounded Corners 12">
            <a:extLst>
              <a:ext uri="{FF2B5EF4-FFF2-40B4-BE49-F238E27FC236}">
                <a16:creationId xmlns:a16="http://schemas.microsoft.com/office/drawing/2014/main" id="{EBB306FD-F3B7-F7BB-E9FD-D3EB36C191BE}"/>
              </a:ext>
            </a:extLst>
          </p:cNvPr>
          <p:cNvSpPr/>
          <p:nvPr/>
        </p:nvSpPr>
        <p:spPr>
          <a:xfrm>
            <a:off x="809824" y="1012657"/>
            <a:ext cx="10572352" cy="900771"/>
          </a:xfrm>
          <a:prstGeom prst="roundRect">
            <a:avLst>
              <a:gd name="adj" fmla="val 50000"/>
            </a:avLst>
          </a:prstGeom>
          <a:solidFill>
            <a:schemeClr val="accent1"/>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4" name="Graphic 13">
            <a:extLst>
              <a:ext uri="{FF2B5EF4-FFF2-40B4-BE49-F238E27FC236}">
                <a16:creationId xmlns:a16="http://schemas.microsoft.com/office/drawing/2014/main" id="{6691BFEE-D34B-4EFE-04BE-5D02A6F00A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939" y="1220688"/>
            <a:ext cx="495626" cy="495626"/>
          </a:xfrm>
          <a:prstGeom prst="rect">
            <a:avLst/>
          </a:prstGeom>
        </p:spPr>
      </p:pic>
      <p:sp>
        <p:nvSpPr>
          <p:cNvPr id="15" name="TextBox 14">
            <a:extLst>
              <a:ext uri="{FF2B5EF4-FFF2-40B4-BE49-F238E27FC236}">
                <a16:creationId xmlns:a16="http://schemas.microsoft.com/office/drawing/2014/main" id="{42FCE55F-57BF-24A1-80B1-ACC2D11FEE85}"/>
              </a:ext>
            </a:extLst>
          </p:cNvPr>
          <p:cNvSpPr txBox="1"/>
          <p:nvPr/>
        </p:nvSpPr>
        <p:spPr>
          <a:xfrm>
            <a:off x="1971189" y="1232395"/>
            <a:ext cx="3419475" cy="461665"/>
          </a:xfrm>
          <a:prstGeom prst="rect">
            <a:avLst/>
          </a:prstGeom>
          <a:noFill/>
        </p:spPr>
        <p:txBody>
          <a:bodyPr wrap="square" rtlCol="0">
            <a:spAutoFit/>
          </a:bodyPr>
          <a:lstStyle/>
          <a:p>
            <a:pPr algn="ctr"/>
            <a:r>
              <a:rPr lang="en-GB" sz="2400" b="0" i="0" u="none" strike="noStrike" dirty="0">
                <a:solidFill>
                  <a:schemeClr val="bg1"/>
                </a:solidFill>
                <a:effectLst/>
                <a:latin typeface="Poppins Bold" panose="00000800000000000000" pitchFamily="2" charset="0"/>
                <a:cs typeface="Poppins Bold" panose="00000800000000000000" pitchFamily="2" charset="0"/>
              </a:rPr>
              <a:t>Prudential oversight</a:t>
            </a:r>
            <a:endParaRPr lang="en-GB" sz="1800" dirty="0">
              <a:solidFill>
                <a:schemeClr val="bg1"/>
              </a:solidFill>
              <a:latin typeface="Poppins Bold" panose="00000800000000000000" pitchFamily="2" charset="0"/>
              <a:cs typeface="Poppins Bold" panose="00000800000000000000" pitchFamily="2" charset="0"/>
            </a:endParaRPr>
          </a:p>
        </p:txBody>
      </p:sp>
      <p:sp>
        <p:nvSpPr>
          <p:cNvPr id="3" name="Rectangle: Rounded Corners 2">
            <a:extLst>
              <a:ext uri="{FF2B5EF4-FFF2-40B4-BE49-F238E27FC236}">
                <a16:creationId xmlns:a16="http://schemas.microsoft.com/office/drawing/2014/main" id="{EDA7A3D2-7EDB-CC20-5A85-95358612E52E}"/>
              </a:ext>
            </a:extLst>
          </p:cNvPr>
          <p:cNvSpPr/>
          <p:nvPr/>
        </p:nvSpPr>
        <p:spPr>
          <a:xfrm>
            <a:off x="809824" y="2007873"/>
            <a:ext cx="5286176" cy="900771"/>
          </a:xfrm>
          <a:prstGeom prst="roundRect">
            <a:avLst>
              <a:gd name="adj" fmla="val 50000"/>
            </a:avLst>
          </a:prstGeom>
          <a:solidFill>
            <a:schemeClr val="accent3">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 name="Graphic 3">
            <a:extLst>
              <a:ext uri="{FF2B5EF4-FFF2-40B4-BE49-F238E27FC236}">
                <a16:creationId xmlns:a16="http://schemas.microsoft.com/office/drawing/2014/main" id="{D44B5C92-EF12-9600-B618-0E49D01E11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4157" y="2176232"/>
            <a:ext cx="559495" cy="559495"/>
          </a:xfrm>
          <a:prstGeom prst="rect">
            <a:avLst/>
          </a:prstGeom>
        </p:spPr>
      </p:pic>
      <p:sp>
        <p:nvSpPr>
          <p:cNvPr id="21" name="TextBox 20">
            <a:extLst>
              <a:ext uri="{FF2B5EF4-FFF2-40B4-BE49-F238E27FC236}">
                <a16:creationId xmlns:a16="http://schemas.microsoft.com/office/drawing/2014/main" id="{652DBFF9-D143-C354-CA65-74E6A4FB20FD}"/>
              </a:ext>
            </a:extLst>
          </p:cNvPr>
          <p:cNvSpPr txBox="1"/>
          <p:nvPr/>
        </p:nvSpPr>
        <p:spPr>
          <a:xfrm>
            <a:off x="1765357" y="2235962"/>
            <a:ext cx="3831139" cy="461665"/>
          </a:xfrm>
          <a:prstGeom prst="rect">
            <a:avLst/>
          </a:prstGeom>
          <a:noFill/>
        </p:spPr>
        <p:txBody>
          <a:bodyPr wrap="square" rtlCol="0">
            <a:spAutoFit/>
          </a:bodyPr>
          <a:lstStyle/>
          <a:p>
            <a:pPr algn="ctr"/>
            <a:r>
              <a:rPr lang="en-GB" sz="2400" b="0" i="0" u="none" strike="noStrike" dirty="0">
                <a:solidFill>
                  <a:schemeClr val="accent3">
                    <a:lumMod val="60000"/>
                    <a:lumOff val="40000"/>
                  </a:schemeClr>
                </a:solidFill>
                <a:effectLst/>
                <a:latin typeface="Poppins Bold" panose="00000800000000000000" pitchFamily="2" charset="0"/>
                <a:cs typeface="Poppins Bold" panose="00000800000000000000" pitchFamily="2" charset="0"/>
              </a:rPr>
              <a:t>Systematic risk control</a:t>
            </a:r>
            <a:endParaRPr lang="en-GB" sz="1800" dirty="0">
              <a:solidFill>
                <a:schemeClr val="accent3">
                  <a:lumMod val="60000"/>
                  <a:lumOff val="40000"/>
                </a:schemeClr>
              </a:solidFill>
              <a:latin typeface="Poppins Bold" panose="00000800000000000000" pitchFamily="2" charset="0"/>
              <a:cs typeface="Poppins Bold" panose="00000800000000000000" pitchFamily="2" charset="0"/>
            </a:endParaRPr>
          </a:p>
        </p:txBody>
      </p:sp>
      <p:sp>
        <p:nvSpPr>
          <p:cNvPr id="22" name="Rectangle: Rounded Corners 21">
            <a:extLst>
              <a:ext uri="{FF2B5EF4-FFF2-40B4-BE49-F238E27FC236}">
                <a16:creationId xmlns:a16="http://schemas.microsoft.com/office/drawing/2014/main" id="{62B9695B-EEBB-DFBE-EF24-2F6D7427691E}"/>
              </a:ext>
            </a:extLst>
          </p:cNvPr>
          <p:cNvSpPr/>
          <p:nvPr/>
        </p:nvSpPr>
        <p:spPr>
          <a:xfrm>
            <a:off x="809824" y="3000829"/>
            <a:ext cx="5286176" cy="900771"/>
          </a:xfrm>
          <a:prstGeom prst="roundRect">
            <a:avLst>
              <a:gd name="adj" fmla="val 50000"/>
            </a:avLst>
          </a:prstGeom>
          <a:solidFill>
            <a:schemeClr val="accent4">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23" name="Graphic 60">
            <a:extLst>
              <a:ext uri="{FF2B5EF4-FFF2-40B4-BE49-F238E27FC236}">
                <a16:creationId xmlns:a16="http://schemas.microsoft.com/office/drawing/2014/main" id="{DE8D8934-6B71-EE1D-E5F8-A4283DFB6A6E}"/>
              </a:ext>
            </a:extLst>
          </p:cNvPr>
          <p:cNvSpPr/>
          <p:nvPr/>
        </p:nvSpPr>
        <p:spPr>
          <a:xfrm>
            <a:off x="1023657" y="3200531"/>
            <a:ext cx="477339" cy="477407"/>
          </a:xfrm>
          <a:custGeom>
            <a:avLst/>
            <a:gdLst>
              <a:gd name="connsiteX0" fmla="*/ 533456 w 555230"/>
              <a:gd name="connsiteY0" fmla="*/ 169708 h 555308"/>
              <a:gd name="connsiteX1" fmla="*/ 474097 w 555230"/>
              <a:gd name="connsiteY1" fmla="*/ 81522 h 555308"/>
              <a:gd name="connsiteX2" fmla="*/ 473864 w 555230"/>
              <a:gd name="connsiteY2" fmla="*/ 81289 h 555308"/>
              <a:gd name="connsiteX3" fmla="*/ 473322 w 555230"/>
              <a:gd name="connsiteY3" fmla="*/ 80747 h 555308"/>
              <a:gd name="connsiteX4" fmla="*/ 473089 w 555230"/>
              <a:gd name="connsiteY4" fmla="*/ 80514 h 555308"/>
              <a:gd name="connsiteX5" fmla="*/ 277654 w 555230"/>
              <a:gd name="connsiteY5" fmla="*/ 0 h 555308"/>
              <a:gd name="connsiteX6" fmla="*/ 169630 w 555230"/>
              <a:gd name="connsiteY6" fmla="*/ 21853 h 555308"/>
              <a:gd name="connsiteX7" fmla="*/ 81367 w 555230"/>
              <a:gd name="connsiteY7" fmla="*/ 81367 h 555308"/>
              <a:gd name="connsiteX8" fmla="*/ 21853 w 555230"/>
              <a:gd name="connsiteY8" fmla="*/ 169630 h 555308"/>
              <a:gd name="connsiteX9" fmla="*/ 0 w 555230"/>
              <a:gd name="connsiteY9" fmla="*/ 277654 h 555308"/>
              <a:gd name="connsiteX10" fmla="*/ 22628 w 555230"/>
              <a:gd name="connsiteY10" fmla="*/ 387615 h 555308"/>
              <a:gd name="connsiteX11" fmla="*/ 84234 w 555230"/>
              <a:gd name="connsiteY11" fmla="*/ 476809 h 555308"/>
              <a:gd name="connsiteX12" fmla="*/ 84311 w 555230"/>
              <a:gd name="connsiteY12" fmla="*/ 476886 h 555308"/>
              <a:gd name="connsiteX13" fmla="*/ 84389 w 555230"/>
              <a:gd name="connsiteY13" fmla="*/ 477041 h 555308"/>
              <a:gd name="connsiteX14" fmla="*/ 84544 w 555230"/>
              <a:gd name="connsiteY14" fmla="*/ 477196 h 555308"/>
              <a:gd name="connsiteX15" fmla="*/ 85319 w 555230"/>
              <a:gd name="connsiteY15" fmla="*/ 477894 h 555308"/>
              <a:gd name="connsiteX16" fmla="*/ 277577 w 555230"/>
              <a:gd name="connsiteY16" fmla="*/ 555308 h 555308"/>
              <a:gd name="connsiteX17" fmla="*/ 385601 w 555230"/>
              <a:gd name="connsiteY17" fmla="*/ 533456 h 555308"/>
              <a:gd name="connsiteX18" fmla="*/ 473864 w 555230"/>
              <a:gd name="connsiteY18" fmla="*/ 473942 h 555308"/>
              <a:gd name="connsiteX19" fmla="*/ 533378 w 555230"/>
              <a:gd name="connsiteY19" fmla="*/ 385678 h 555308"/>
              <a:gd name="connsiteX20" fmla="*/ 555231 w 555230"/>
              <a:gd name="connsiteY20" fmla="*/ 277654 h 555308"/>
              <a:gd name="connsiteX21" fmla="*/ 533456 w 555230"/>
              <a:gd name="connsiteY21" fmla="*/ 169708 h 555308"/>
              <a:gd name="connsiteX22" fmla="*/ 475879 w 555230"/>
              <a:gd name="connsiteY22" fmla="*/ 277964 h 555308"/>
              <a:gd name="connsiteX23" fmla="*/ 417605 w 555230"/>
              <a:gd name="connsiteY23" fmla="*/ 418302 h 555308"/>
              <a:gd name="connsiteX24" fmla="*/ 277654 w 555230"/>
              <a:gd name="connsiteY24" fmla="*/ 475879 h 555308"/>
              <a:gd name="connsiteX25" fmla="*/ 276957 w 555230"/>
              <a:gd name="connsiteY25" fmla="*/ 475879 h 555308"/>
              <a:gd name="connsiteX26" fmla="*/ 190166 w 555230"/>
              <a:gd name="connsiteY26" fmla="*/ 455576 h 555308"/>
              <a:gd name="connsiteX27" fmla="*/ 181641 w 555230"/>
              <a:gd name="connsiteY27" fmla="*/ 444107 h 555308"/>
              <a:gd name="connsiteX28" fmla="*/ 185904 w 555230"/>
              <a:gd name="connsiteY28" fmla="*/ 430469 h 555308"/>
              <a:gd name="connsiteX29" fmla="*/ 433646 w 555230"/>
              <a:gd name="connsiteY29" fmla="*/ 177999 h 555308"/>
              <a:gd name="connsiteX30" fmla="*/ 441085 w 555230"/>
              <a:gd name="connsiteY30" fmla="*/ 174822 h 555308"/>
              <a:gd name="connsiteX31" fmla="*/ 442480 w 555230"/>
              <a:gd name="connsiteY31" fmla="*/ 174900 h 555308"/>
              <a:gd name="connsiteX32" fmla="*/ 450229 w 555230"/>
              <a:gd name="connsiteY32" fmla="*/ 180092 h 555308"/>
              <a:gd name="connsiteX33" fmla="*/ 475879 w 555230"/>
              <a:gd name="connsiteY33" fmla="*/ 277964 h 555308"/>
              <a:gd name="connsiteX34" fmla="*/ 374984 w 555230"/>
              <a:gd name="connsiteY34" fmla="*/ 104072 h 555308"/>
              <a:gd name="connsiteX35" fmla="*/ 375759 w 555230"/>
              <a:gd name="connsiteY35" fmla="*/ 104537 h 555308"/>
              <a:gd name="connsiteX36" fmla="*/ 382423 w 555230"/>
              <a:gd name="connsiteY36" fmla="*/ 112751 h 555308"/>
              <a:gd name="connsiteX37" fmla="*/ 379246 w 555230"/>
              <a:gd name="connsiteY37" fmla="*/ 119958 h 555308"/>
              <a:gd name="connsiteX38" fmla="*/ 379246 w 555230"/>
              <a:gd name="connsiteY38" fmla="*/ 119958 h 555308"/>
              <a:gd name="connsiteX39" fmla="*/ 128404 w 555230"/>
              <a:gd name="connsiteY39" fmla="*/ 375604 h 555308"/>
              <a:gd name="connsiteX40" fmla="*/ 114998 w 555230"/>
              <a:gd name="connsiteY40" fmla="*/ 380176 h 555308"/>
              <a:gd name="connsiteX41" fmla="*/ 103452 w 555230"/>
              <a:gd name="connsiteY41" fmla="*/ 372272 h 555308"/>
              <a:gd name="connsiteX42" fmla="*/ 79429 w 555230"/>
              <a:gd name="connsiteY42" fmla="*/ 276414 h 555308"/>
              <a:gd name="connsiteX43" fmla="*/ 277654 w 555230"/>
              <a:gd name="connsiteY43" fmla="*/ 79429 h 555308"/>
              <a:gd name="connsiteX44" fmla="*/ 374674 w 555230"/>
              <a:gd name="connsiteY44" fmla="*/ 103994 h 555308"/>
              <a:gd name="connsiteX45" fmla="*/ 374674 w 555230"/>
              <a:gd name="connsiteY45" fmla="*/ 103994 h 555308"/>
              <a:gd name="connsiteX46" fmla="*/ 374984 w 555230"/>
              <a:gd name="connsiteY46" fmla="*/ 104072 h 55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55230" h="555308">
                <a:moveTo>
                  <a:pt x="533456" y="169708"/>
                </a:moveTo>
                <a:cubicBezTo>
                  <a:pt x="519507" y="136696"/>
                  <a:pt x="499514" y="107017"/>
                  <a:pt x="474097" y="81522"/>
                </a:cubicBezTo>
                <a:lnTo>
                  <a:pt x="473864" y="81289"/>
                </a:lnTo>
                <a:cubicBezTo>
                  <a:pt x="473709" y="81134"/>
                  <a:pt x="473477" y="80902"/>
                  <a:pt x="473322" y="80747"/>
                </a:cubicBezTo>
                <a:lnTo>
                  <a:pt x="473089" y="80514"/>
                </a:lnTo>
                <a:cubicBezTo>
                  <a:pt x="420705" y="28595"/>
                  <a:pt x="351272" y="0"/>
                  <a:pt x="277654" y="0"/>
                </a:cubicBezTo>
                <a:cubicBezTo>
                  <a:pt x="240225" y="0"/>
                  <a:pt x="203882" y="7362"/>
                  <a:pt x="169630" y="21853"/>
                </a:cubicBezTo>
                <a:cubicBezTo>
                  <a:pt x="136541" y="35879"/>
                  <a:pt x="106862" y="55872"/>
                  <a:pt x="81367" y="81367"/>
                </a:cubicBezTo>
                <a:cubicBezTo>
                  <a:pt x="55872" y="106862"/>
                  <a:pt x="35879" y="136541"/>
                  <a:pt x="21853" y="169630"/>
                </a:cubicBezTo>
                <a:cubicBezTo>
                  <a:pt x="7362" y="203882"/>
                  <a:pt x="0" y="240225"/>
                  <a:pt x="0" y="277654"/>
                </a:cubicBezTo>
                <a:cubicBezTo>
                  <a:pt x="0" y="315858"/>
                  <a:pt x="7594" y="352821"/>
                  <a:pt x="22628" y="387615"/>
                </a:cubicBezTo>
                <a:cubicBezTo>
                  <a:pt x="37119" y="421169"/>
                  <a:pt x="57887" y="451236"/>
                  <a:pt x="84234" y="476809"/>
                </a:cubicBezTo>
                <a:cubicBezTo>
                  <a:pt x="84234" y="476809"/>
                  <a:pt x="84311" y="476886"/>
                  <a:pt x="84311" y="476886"/>
                </a:cubicBezTo>
                <a:lnTo>
                  <a:pt x="84389" y="477041"/>
                </a:lnTo>
                <a:cubicBezTo>
                  <a:pt x="84466" y="477119"/>
                  <a:pt x="84466" y="477119"/>
                  <a:pt x="84544" y="477196"/>
                </a:cubicBezTo>
                <a:lnTo>
                  <a:pt x="85319" y="477894"/>
                </a:lnTo>
                <a:cubicBezTo>
                  <a:pt x="137316" y="527876"/>
                  <a:pt x="205587" y="555308"/>
                  <a:pt x="277577" y="555308"/>
                </a:cubicBezTo>
                <a:cubicBezTo>
                  <a:pt x="315005" y="555308"/>
                  <a:pt x="351349" y="547947"/>
                  <a:pt x="385601" y="533456"/>
                </a:cubicBezTo>
                <a:cubicBezTo>
                  <a:pt x="418690" y="519429"/>
                  <a:pt x="448369" y="499436"/>
                  <a:pt x="473864" y="473942"/>
                </a:cubicBezTo>
                <a:cubicBezTo>
                  <a:pt x="499359" y="448447"/>
                  <a:pt x="519352" y="418767"/>
                  <a:pt x="533378" y="385678"/>
                </a:cubicBezTo>
                <a:cubicBezTo>
                  <a:pt x="547869" y="351427"/>
                  <a:pt x="555231" y="315083"/>
                  <a:pt x="555231" y="277654"/>
                </a:cubicBezTo>
                <a:cubicBezTo>
                  <a:pt x="555231" y="240148"/>
                  <a:pt x="547947" y="203882"/>
                  <a:pt x="533456" y="169708"/>
                </a:cubicBezTo>
                <a:close/>
                <a:moveTo>
                  <a:pt x="475879" y="277964"/>
                </a:moveTo>
                <a:cubicBezTo>
                  <a:pt x="475801" y="331124"/>
                  <a:pt x="455111" y="380951"/>
                  <a:pt x="417605" y="418302"/>
                </a:cubicBezTo>
                <a:cubicBezTo>
                  <a:pt x="380254" y="455421"/>
                  <a:pt x="330581" y="475879"/>
                  <a:pt x="277654" y="475879"/>
                </a:cubicBezTo>
                <a:cubicBezTo>
                  <a:pt x="277422" y="475879"/>
                  <a:pt x="277189" y="475879"/>
                  <a:pt x="276957" y="475879"/>
                </a:cubicBezTo>
                <a:cubicBezTo>
                  <a:pt x="246502" y="475801"/>
                  <a:pt x="217288" y="468905"/>
                  <a:pt x="190166" y="455576"/>
                </a:cubicBezTo>
                <a:cubicBezTo>
                  <a:pt x="185594" y="453329"/>
                  <a:pt x="182494" y="449144"/>
                  <a:pt x="181641" y="444107"/>
                </a:cubicBezTo>
                <a:cubicBezTo>
                  <a:pt x="180789" y="439070"/>
                  <a:pt x="182339" y="434111"/>
                  <a:pt x="185904" y="430469"/>
                </a:cubicBezTo>
                <a:lnTo>
                  <a:pt x="433646" y="177999"/>
                </a:lnTo>
                <a:cubicBezTo>
                  <a:pt x="435661" y="175985"/>
                  <a:pt x="438295" y="174822"/>
                  <a:pt x="441085" y="174822"/>
                </a:cubicBezTo>
                <a:cubicBezTo>
                  <a:pt x="441550" y="174822"/>
                  <a:pt x="442015" y="174822"/>
                  <a:pt x="442480" y="174900"/>
                </a:cubicBezTo>
                <a:cubicBezTo>
                  <a:pt x="445735" y="175365"/>
                  <a:pt x="448602" y="177224"/>
                  <a:pt x="450229" y="180092"/>
                </a:cubicBezTo>
                <a:cubicBezTo>
                  <a:pt x="467045" y="209771"/>
                  <a:pt x="475956" y="243635"/>
                  <a:pt x="475879" y="277964"/>
                </a:cubicBezTo>
                <a:close/>
                <a:moveTo>
                  <a:pt x="374984" y="104072"/>
                </a:moveTo>
                <a:cubicBezTo>
                  <a:pt x="375217" y="104227"/>
                  <a:pt x="375527" y="104382"/>
                  <a:pt x="375759" y="104537"/>
                </a:cubicBezTo>
                <a:cubicBezTo>
                  <a:pt x="378084" y="106009"/>
                  <a:pt x="381881" y="109186"/>
                  <a:pt x="382423" y="112751"/>
                </a:cubicBezTo>
                <a:cubicBezTo>
                  <a:pt x="382811" y="115076"/>
                  <a:pt x="381726" y="117400"/>
                  <a:pt x="379246" y="119958"/>
                </a:cubicBezTo>
                <a:lnTo>
                  <a:pt x="379246" y="119958"/>
                </a:lnTo>
                <a:lnTo>
                  <a:pt x="128404" y="375604"/>
                </a:lnTo>
                <a:cubicBezTo>
                  <a:pt x="124917" y="379169"/>
                  <a:pt x="120035" y="380874"/>
                  <a:pt x="114998" y="380176"/>
                </a:cubicBezTo>
                <a:cubicBezTo>
                  <a:pt x="110039" y="379479"/>
                  <a:pt x="105854" y="376612"/>
                  <a:pt x="103452" y="372272"/>
                </a:cubicBezTo>
                <a:cubicBezTo>
                  <a:pt x="87489" y="343057"/>
                  <a:pt x="79197" y="309891"/>
                  <a:pt x="79429" y="276414"/>
                </a:cubicBezTo>
                <a:cubicBezTo>
                  <a:pt x="80049" y="167770"/>
                  <a:pt x="169010" y="79429"/>
                  <a:pt x="277654" y="79429"/>
                </a:cubicBezTo>
                <a:cubicBezTo>
                  <a:pt x="316168" y="79429"/>
                  <a:pt x="346855" y="87101"/>
                  <a:pt x="374674" y="103994"/>
                </a:cubicBezTo>
                <a:lnTo>
                  <a:pt x="374674" y="103994"/>
                </a:lnTo>
                <a:cubicBezTo>
                  <a:pt x="374752" y="103994"/>
                  <a:pt x="374907" y="103994"/>
                  <a:pt x="374984" y="104072"/>
                </a:cubicBezTo>
                <a:close/>
              </a:path>
            </a:pathLst>
          </a:custGeom>
          <a:solidFill>
            <a:schemeClr val="accent4">
              <a:lumMod val="60000"/>
              <a:lumOff val="40000"/>
            </a:schemeClr>
          </a:solidFill>
          <a:ln w="770" cap="flat">
            <a:noFill/>
            <a:prstDash val="solid"/>
            <a:miter/>
          </a:ln>
        </p:spPr>
        <p:txBody>
          <a:bodyPr rtlCol="0" anchor="ctr"/>
          <a:lstStyle/>
          <a:p>
            <a:endParaRPr lang="en-GB" dirty="0">
              <a:latin typeface="Poppins" panose="00000500000000000000" pitchFamily="2" charset="0"/>
            </a:endParaRPr>
          </a:p>
        </p:txBody>
      </p:sp>
      <p:sp>
        <p:nvSpPr>
          <p:cNvPr id="24" name="TextBox 23">
            <a:extLst>
              <a:ext uri="{FF2B5EF4-FFF2-40B4-BE49-F238E27FC236}">
                <a16:creationId xmlns:a16="http://schemas.microsoft.com/office/drawing/2014/main" id="{9D427995-617A-8CC1-B2B2-ACC1F4869210}"/>
              </a:ext>
            </a:extLst>
          </p:cNvPr>
          <p:cNvSpPr txBox="1"/>
          <p:nvPr/>
        </p:nvSpPr>
        <p:spPr>
          <a:xfrm>
            <a:off x="1971189" y="3229712"/>
            <a:ext cx="3419475" cy="461665"/>
          </a:xfrm>
          <a:prstGeom prst="rect">
            <a:avLst/>
          </a:prstGeom>
          <a:noFill/>
        </p:spPr>
        <p:txBody>
          <a:bodyPr wrap="square" rtlCol="0">
            <a:spAutoFit/>
          </a:bodyPr>
          <a:lstStyle/>
          <a:p>
            <a:pPr algn="ctr"/>
            <a:r>
              <a:rPr lang="en-GB" sz="2400" b="0" i="0" u="none" strike="noStrike" dirty="0">
                <a:solidFill>
                  <a:schemeClr val="accent4">
                    <a:lumMod val="60000"/>
                    <a:lumOff val="40000"/>
                  </a:schemeClr>
                </a:solidFill>
                <a:effectLst/>
                <a:latin typeface="Poppins Bold" panose="00000800000000000000" pitchFamily="2" charset="0"/>
                <a:cs typeface="Poppins Bold" panose="00000800000000000000" pitchFamily="2" charset="0"/>
              </a:rPr>
              <a:t>Avoiding misuse</a:t>
            </a:r>
            <a:endParaRPr lang="en-GB" sz="1800" dirty="0">
              <a:solidFill>
                <a:schemeClr val="accent4">
                  <a:lumMod val="60000"/>
                  <a:lumOff val="40000"/>
                </a:schemeClr>
              </a:solidFill>
              <a:latin typeface="Poppins Bold" panose="00000800000000000000" pitchFamily="2" charset="0"/>
              <a:cs typeface="Poppins Bold" panose="00000800000000000000" pitchFamily="2" charset="0"/>
            </a:endParaRPr>
          </a:p>
        </p:txBody>
      </p:sp>
      <p:sp>
        <p:nvSpPr>
          <p:cNvPr id="25" name="Rectangle: Rounded Corners 24">
            <a:extLst>
              <a:ext uri="{FF2B5EF4-FFF2-40B4-BE49-F238E27FC236}">
                <a16:creationId xmlns:a16="http://schemas.microsoft.com/office/drawing/2014/main" id="{2F6CD53B-E458-399E-BE6E-8B8F79774A60}"/>
              </a:ext>
            </a:extLst>
          </p:cNvPr>
          <p:cNvSpPr/>
          <p:nvPr/>
        </p:nvSpPr>
        <p:spPr>
          <a:xfrm>
            <a:off x="809824" y="3993785"/>
            <a:ext cx="5286176" cy="900771"/>
          </a:xfrm>
          <a:prstGeom prst="roundRect">
            <a:avLst>
              <a:gd name="adj" fmla="val 50000"/>
            </a:avLst>
          </a:prstGeom>
          <a:solidFill>
            <a:schemeClr val="accent2">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26" name="Group 25">
            <a:extLst>
              <a:ext uri="{FF2B5EF4-FFF2-40B4-BE49-F238E27FC236}">
                <a16:creationId xmlns:a16="http://schemas.microsoft.com/office/drawing/2014/main" id="{40A86B7E-D905-1B78-255C-F76717D95FA0}"/>
              </a:ext>
            </a:extLst>
          </p:cNvPr>
          <p:cNvGrpSpPr/>
          <p:nvPr/>
        </p:nvGrpSpPr>
        <p:grpSpPr>
          <a:xfrm>
            <a:off x="1023657" y="4190894"/>
            <a:ext cx="500431" cy="452919"/>
            <a:chOff x="8013676" y="2685504"/>
            <a:chExt cx="582090" cy="526824"/>
          </a:xfrm>
          <a:solidFill>
            <a:schemeClr val="accent2">
              <a:lumMod val="60000"/>
              <a:lumOff val="40000"/>
            </a:schemeClr>
          </a:solidFill>
        </p:grpSpPr>
        <p:sp>
          <p:nvSpPr>
            <p:cNvPr id="27" name="Freeform: Shape 26">
              <a:extLst>
                <a:ext uri="{FF2B5EF4-FFF2-40B4-BE49-F238E27FC236}">
                  <a16:creationId xmlns:a16="http://schemas.microsoft.com/office/drawing/2014/main" id="{8071CE6A-3D91-FDE3-A95B-BCE0007CBE9C}"/>
                </a:ext>
              </a:extLst>
            </p:cNvPr>
            <p:cNvSpPr/>
            <p:nvPr/>
          </p:nvSpPr>
          <p:spPr>
            <a:xfrm>
              <a:off x="8013676" y="2790104"/>
              <a:ext cx="582090" cy="422224"/>
            </a:xfrm>
            <a:custGeom>
              <a:avLst/>
              <a:gdLst>
                <a:gd name="connsiteX0" fmla="*/ 551548 w 582090"/>
                <a:gd name="connsiteY0" fmla="*/ 0 h 422224"/>
                <a:gd name="connsiteX1" fmla="*/ 361749 w 582090"/>
                <a:gd name="connsiteY1" fmla="*/ 0 h 422224"/>
                <a:gd name="connsiteX2" fmla="*/ 361638 w 582090"/>
                <a:gd name="connsiteY2" fmla="*/ 2106 h 422224"/>
                <a:gd name="connsiteX3" fmla="*/ 353101 w 582090"/>
                <a:gd name="connsiteY3" fmla="*/ 30820 h 422224"/>
                <a:gd name="connsiteX4" fmla="*/ 275607 w 582090"/>
                <a:gd name="connsiteY4" fmla="*/ 66407 h 422224"/>
                <a:gd name="connsiteX5" fmla="*/ 219566 w 582090"/>
                <a:gd name="connsiteY5" fmla="*/ 2162 h 422224"/>
                <a:gd name="connsiteX6" fmla="*/ 219455 w 582090"/>
                <a:gd name="connsiteY6" fmla="*/ 55 h 422224"/>
                <a:gd name="connsiteX7" fmla="*/ 30432 w 582090"/>
                <a:gd name="connsiteY7" fmla="*/ 55 h 422224"/>
                <a:gd name="connsiteX8" fmla="*/ 0 w 582090"/>
                <a:gd name="connsiteY8" fmla="*/ 30488 h 422224"/>
                <a:gd name="connsiteX9" fmla="*/ 0 w 582090"/>
                <a:gd name="connsiteY9" fmla="*/ 391737 h 422224"/>
                <a:gd name="connsiteX10" fmla="*/ 8925 w 582090"/>
                <a:gd name="connsiteY10" fmla="*/ 413300 h 422224"/>
                <a:gd name="connsiteX11" fmla="*/ 30488 w 582090"/>
                <a:gd name="connsiteY11" fmla="*/ 422225 h 422224"/>
                <a:gd name="connsiteX12" fmla="*/ 551603 w 582090"/>
                <a:gd name="connsiteY12" fmla="*/ 422225 h 422224"/>
                <a:gd name="connsiteX13" fmla="*/ 573166 w 582090"/>
                <a:gd name="connsiteY13" fmla="*/ 413300 h 422224"/>
                <a:gd name="connsiteX14" fmla="*/ 582091 w 582090"/>
                <a:gd name="connsiteY14" fmla="*/ 391737 h 422224"/>
                <a:gd name="connsiteX15" fmla="*/ 582091 w 582090"/>
                <a:gd name="connsiteY15" fmla="*/ 30432 h 422224"/>
                <a:gd name="connsiteX16" fmla="*/ 551548 w 582090"/>
                <a:gd name="connsiteY16" fmla="*/ 0 h 422224"/>
                <a:gd name="connsiteX17" fmla="*/ 551548 w 582090"/>
                <a:gd name="connsiteY17" fmla="*/ 0 h 422224"/>
                <a:gd name="connsiteX18" fmla="*/ 283479 w 582090"/>
                <a:gd name="connsiteY18" fmla="*/ 329598 h 422224"/>
                <a:gd name="connsiteX19" fmla="*/ 251051 w 582090"/>
                <a:gd name="connsiteY19" fmla="*/ 362026 h 422224"/>
                <a:gd name="connsiteX20" fmla="*/ 89356 w 582090"/>
                <a:gd name="connsiteY20" fmla="*/ 362026 h 422224"/>
                <a:gd name="connsiteX21" fmla="*/ 56929 w 582090"/>
                <a:gd name="connsiteY21" fmla="*/ 329598 h 422224"/>
                <a:gd name="connsiteX22" fmla="*/ 56929 w 582090"/>
                <a:gd name="connsiteY22" fmla="*/ 287913 h 422224"/>
                <a:gd name="connsiteX23" fmla="*/ 76940 w 582090"/>
                <a:gd name="connsiteY23" fmla="*/ 223723 h 422224"/>
                <a:gd name="connsiteX24" fmla="*/ 129877 w 582090"/>
                <a:gd name="connsiteY24" fmla="*/ 182205 h 422224"/>
                <a:gd name="connsiteX25" fmla="*/ 105820 w 582090"/>
                <a:gd name="connsiteY25" fmla="*/ 106540 h 422224"/>
                <a:gd name="connsiteX26" fmla="*/ 170121 w 582090"/>
                <a:gd name="connsiteY26" fmla="*/ 60033 h 422224"/>
                <a:gd name="connsiteX27" fmla="*/ 234422 w 582090"/>
                <a:gd name="connsiteY27" fmla="*/ 106540 h 422224"/>
                <a:gd name="connsiteX28" fmla="*/ 210364 w 582090"/>
                <a:gd name="connsiteY28" fmla="*/ 182205 h 422224"/>
                <a:gd name="connsiteX29" fmla="*/ 263357 w 582090"/>
                <a:gd name="connsiteY29" fmla="*/ 223668 h 422224"/>
                <a:gd name="connsiteX30" fmla="*/ 283423 w 582090"/>
                <a:gd name="connsiteY30" fmla="*/ 287913 h 422224"/>
                <a:gd name="connsiteX31" fmla="*/ 283479 w 582090"/>
                <a:gd name="connsiteY31" fmla="*/ 329598 h 422224"/>
                <a:gd name="connsiteX32" fmla="*/ 488632 w 582090"/>
                <a:gd name="connsiteY32" fmla="*/ 109977 h 422224"/>
                <a:gd name="connsiteX33" fmla="*/ 509087 w 582090"/>
                <a:gd name="connsiteY33" fmla="*/ 160143 h 422224"/>
                <a:gd name="connsiteX34" fmla="*/ 489575 w 582090"/>
                <a:gd name="connsiteY34" fmla="*/ 206650 h 422224"/>
                <a:gd name="connsiteX35" fmla="*/ 437968 w 582090"/>
                <a:gd name="connsiteY35" fmla="*/ 223612 h 422224"/>
                <a:gd name="connsiteX36" fmla="*/ 436360 w 582090"/>
                <a:gd name="connsiteY36" fmla="*/ 247448 h 422224"/>
                <a:gd name="connsiteX37" fmla="*/ 388744 w 582090"/>
                <a:gd name="connsiteY37" fmla="*/ 247448 h 422224"/>
                <a:gd name="connsiteX38" fmla="*/ 387137 w 582090"/>
                <a:gd name="connsiteY38" fmla="*/ 188413 h 422224"/>
                <a:gd name="connsiteX39" fmla="*/ 406261 w 582090"/>
                <a:gd name="connsiteY39" fmla="*/ 188413 h 422224"/>
                <a:gd name="connsiteX40" fmla="*/ 443566 w 582090"/>
                <a:gd name="connsiteY40" fmla="*/ 182371 h 422224"/>
                <a:gd name="connsiteX41" fmla="*/ 456426 w 582090"/>
                <a:gd name="connsiteY41" fmla="*/ 160475 h 422224"/>
                <a:gd name="connsiteX42" fmla="*/ 450384 w 582090"/>
                <a:gd name="connsiteY42" fmla="*/ 143014 h 422224"/>
                <a:gd name="connsiteX43" fmla="*/ 433533 w 582090"/>
                <a:gd name="connsiteY43" fmla="*/ 136640 h 422224"/>
                <a:gd name="connsiteX44" fmla="*/ 415739 w 582090"/>
                <a:gd name="connsiteY44" fmla="*/ 143125 h 422224"/>
                <a:gd name="connsiteX45" fmla="*/ 409365 w 582090"/>
                <a:gd name="connsiteY45" fmla="*/ 160753 h 422224"/>
                <a:gd name="connsiteX46" fmla="*/ 358257 w 582090"/>
                <a:gd name="connsiteY46" fmla="*/ 160753 h 422224"/>
                <a:gd name="connsiteX47" fmla="*/ 366350 w 582090"/>
                <a:gd name="connsiteY47" fmla="*/ 125830 h 422224"/>
                <a:gd name="connsiteX48" fmla="*/ 392403 w 582090"/>
                <a:gd name="connsiteY48" fmla="*/ 101219 h 422224"/>
                <a:gd name="connsiteX49" fmla="*/ 434143 w 582090"/>
                <a:gd name="connsiteY49" fmla="*/ 92183 h 422224"/>
                <a:gd name="connsiteX50" fmla="*/ 488632 w 582090"/>
                <a:gd name="connsiteY50" fmla="*/ 109977 h 422224"/>
                <a:gd name="connsiteX51" fmla="*/ 389908 w 582090"/>
                <a:gd name="connsiteY51" fmla="*/ 321561 h 422224"/>
                <a:gd name="connsiteX52" fmla="*/ 380873 w 582090"/>
                <a:gd name="connsiteY52" fmla="*/ 300774 h 422224"/>
                <a:gd name="connsiteX53" fmla="*/ 389908 w 582090"/>
                <a:gd name="connsiteY53" fmla="*/ 279488 h 422224"/>
                <a:gd name="connsiteX54" fmla="*/ 413245 w 582090"/>
                <a:gd name="connsiteY54" fmla="*/ 270896 h 422224"/>
                <a:gd name="connsiteX55" fmla="*/ 436249 w 582090"/>
                <a:gd name="connsiteY55" fmla="*/ 279488 h 422224"/>
                <a:gd name="connsiteX56" fmla="*/ 445285 w 582090"/>
                <a:gd name="connsiteY56" fmla="*/ 300774 h 422224"/>
                <a:gd name="connsiteX57" fmla="*/ 436249 w 582090"/>
                <a:gd name="connsiteY57" fmla="*/ 321561 h 422224"/>
                <a:gd name="connsiteX58" fmla="*/ 413245 w 582090"/>
                <a:gd name="connsiteY58" fmla="*/ 329986 h 422224"/>
                <a:gd name="connsiteX59" fmla="*/ 389908 w 582090"/>
                <a:gd name="connsiteY59" fmla="*/ 321561 h 4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82090" h="422224">
                  <a:moveTo>
                    <a:pt x="551548" y="0"/>
                  </a:moveTo>
                  <a:lnTo>
                    <a:pt x="361749" y="0"/>
                  </a:lnTo>
                  <a:cubicBezTo>
                    <a:pt x="361749" y="721"/>
                    <a:pt x="361749" y="1386"/>
                    <a:pt x="361638" y="2106"/>
                  </a:cubicBezTo>
                  <a:cubicBezTo>
                    <a:pt x="360862" y="12140"/>
                    <a:pt x="357979" y="21951"/>
                    <a:pt x="353101" y="30820"/>
                  </a:cubicBezTo>
                  <a:cubicBezTo>
                    <a:pt x="338024" y="58536"/>
                    <a:pt x="306483" y="73004"/>
                    <a:pt x="275607" y="66407"/>
                  </a:cubicBezTo>
                  <a:cubicBezTo>
                    <a:pt x="244787" y="59756"/>
                    <a:pt x="221949" y="33592"/>
                    <a:pt x="219566" y="2162"/>
                  </a:cubicBezTo>
                  <a:cubicBezTo>
                    <a:pt x="219510" y="1441"/>
                    <a:pt x="219455" y="776"/>
                    <a:pt x="219455" y="55"/>
                  </a:cubicBezTo>
                  <a:lnTo>
                    <a:pt x="30432" y="55"/>
                  </a:lnTo>
                  <a:cubicBezTo>
                    <a:pt x="13636" y="55"/>
                    <a:pt x="0" y="13692"/>
                    <a:pt x="0" y="30488"/>
                  </a:cubicBezTo>
                  <a:lnTo>
                    <a:pt x="0" y="391737"/>
                  </a:lnTo>
                  <a:cubicBezTo>
                    <a:pt x="0" y="399830"/>
                    <a:pt x="3215" y="407535"/>
                    <a:pt x="8925" y="413300"/>
                  </a:cubicBezTo>
                  <a:cubicBezTo>
                    <a:pt x="14634" y="419065"/>
                    <a:pt x="22394" y="422225"/>
                    <a:pt x="30488" y="422225"/>
                  </a:cubicBezTo>
                  <a:lnTo>
                    <a:pt x="551603" y="422225"/>
                  </a:lnTo>
                  <a:cubicBezTo>
                    <a:pt x="559696" y="422225"/>
                    <a:pt x="567401" y="419010"/>
                    <a:pt x="573166" y="413300"/>
                  </a:cubicBezTo>
                  <a:cubicBezTo>
                    <a:pt x="578931" y="407591"/>
                    <a:pt x="582091" y="399830"/>
                    <a:pt x="582091" y="391737"/>
                  </a:cubicBezTo>
                  <a:lnTo>
                    <a:pt x="582091" y="30432"/>
                  </a:lnTo>
                  <a:cubicBezTo>
                    <a:pt x="581980" y="13636"/>
                    <a:pt x="568343" y="0"/>
                    <a:pt x="551548" y="0"/>
                  </a:cubicBezTo>
                  <a:lnTo>
                    <a:pt x="551548" y="0"/>
                  </a:lnTo>
                  <a:close/>
                  <a:moveTo>
                    <a:pt x="283479" y="329598"/>
                  </a:moveTo>
                  <a:cubicBezTo>
                    <a:pt x="283479" y="347503"/>
                    <a:pt x="268956" y="362026"/>
                    <a:pt x="251051" y="362026"/>
                  </a:cubicBezTo>
                  <a:lnTo>
                    <a:pt x="89356" y="362026"/>
                  </a:lnTo>
                  <a:cubicBezTo>
                    <a:pt x="71452" y="362026"/>
                    <a:pt x="56929" y="347503"/>
                    <a:pt x="56929" y="329598"/>
                  </a:cubicBezTo>
                  <a:lnTo>
                    <a:pt x="56929" y="287913"/>
                  </a:lnTo>
                  <a:cubicBezTo>
                    <a:pt x="56929" y="264965"/>
                    <a:pt x="63968" y="242570"/>
                    <a:pt x="76940" y="223723"/>
                  </a:cubicBezTo>
                  <a:cubicBezTo>
                    <a:pt x="89966" y="204876"/>
                    <a:pt x="108425" y="190409"/>
                    <a:pt x="129877" y="182205"/>
                  </a:cubicBezTo>
                  <a:cubicBezTo>
                    <a:pt x="106374" y="164799"/>
                    <a:pt x="96673" y="134312"/>
                    <a:pt x="105820" y="106540"/>
                  </a:cubicBezTo>
                  <a:cubicBezTo>
                    <a:pt x="114966" y="78769"/>
                    <a:pt x="140908" y="60033"/>
                    <a:pt x="170121" y="60033"/>
                  </a:cubicBezTo>
                  <a:cubicBezTo>
                    <a:pt x="199333" y="60033"/>
                    <a:pt x="225275" y="78769"/>
                    <a:pt x="234422" y="106540"/>
                  </a:cubicBezTo>
                  <a:cubicBezTo>
                    <a:pt x="243568" y="134312"/>
                    <a:pt x="233867" y="164799"/>
                    <a:pt x="210364" y="182205"/>
                  </a:cubicBezTo>
                  <a:cubicBezTo>
                    <a:pt x="231816" y="190353"/>
                    <a:pt x="250275" y="204821"/>
                    <a:pt x="263357" y="223668"/>
                  </a:cubicBezTo>
                  <a:cubicBezTo>
                    <a:pt x="276439" y="242570"/>
                    <a:pt x="283423" y="264965"/>
                    <a:pt x="283423" y="287913"/>
                  </a:cubicBezTo>
                  <a:lnTo>
                    <a:pt x="283479" y="329598"/>
                  </a:lnTo>
                  <a:close/>
                  <a:moveTo>
                    <a:pt x="488632" y="109977"/>
                  </a:moveTo>
                  <a:cubicBezTo>
                    <a:pt x="502269" y="121839"/>
                    <a:pt x="509087" y="138580"/>
                    <a:pt x="509087" y="160143"/>
                  </a:cubicBezTo>
                  <a:cubicBezTo>
                    <a:pt x="509087" y="180043"/>
                    <a:pt x="502601" y="195564"/>
                    <a:pt x="489575" y="206650"/>
                  </a:cubicBezTo>
                  <a:cubicBezTo>
                    <a:pt x="476548" y="217737"/>
                    <a:pt x="459364" y="223446"/>
                    <a:pt x="437968" y="223612"/>
                  </a:cubicBezTo>
                  <a:lnTo>
                    <a:pt x="436360" y="247448"/>
                  </a:lnTo>
                  <a:lnTo>
                    <a:pt x="388744" y="247448"/>
                  </a:lnTo>
                  <a:lnTo>
                    <a:pt x="387137" y="188413"/>
                  </a:lnTo>
                  <a:lnTo>
                    <a:pt x="406261" y="188413"/>
                  </a:lnTo>
                  <a:cubicBezTo>
                    <a:pt x="422558" y="188413"/>
                    <a:pt x="434974" y="186418"/>
                    <a:pt x="443566" y="182371"/>
                  </a:cubicBezTo>
                  <a:cubicBezTo>
                    <a:pt x="452158" y="178380"/>
                    <a:pt x="456426" y="171063"/>
                    <a:pt x="456426" y="160475"/>
                  </a:cubicBezTo>
                  <a:cubicBezTo>
                    <a:pt x="456426" y="153048"/>
                    <a:pt x="454431" y="147227"/>
                    <a:pt x="450384" y="143014"/>
                  </a:cubicBezTo>
                  <a:cubicBezTo>
                    <a:pt x="446338" y="138802"/>
                    <a:pt x="440739" y="136640"/>
                    <a:pt x="433533" y="136640"/>
                  </a:cubicBezTo>
                  <a:cubicBezTo>
                    <a:pt x="425939" y="136640"/>
                    <a:pt x="420008" y="138802"/>
                    <a:pt x="415739" y="143125"/>
                  </a:cubicBezTo>
                  <a:cubicBezTo>
                    <a:pt x="411527" y="147449"/>
                    <a:pt x="409365" y="153325"/>
                    <a:pt x="409365" y="160753"/>
                  </a:cubicBezTo>
                  <a:lnTo>
                    <a:pt x="358257" y="160753"/>
                  </a:lnTo>
                  <a:cubicBezTo>
                    <a:pt x="357813" y="147837"/>
                    <a:pt x="360529" y="136196"/>
                    <a:pt x="366350" y="125830"/>
                  </a:cubicBezTo>
                  <a:cubicBezTo>
                    <a:pt x="372170" y="115465"/>
                    <a:pt x="380873" y="107261"/>
                    <a:pt x="392403" y="101219"/>
                  </a:cubicBezTo>
                  <a:cubicBezTo>
                    <a:pt x="403932" y="95177"/>
                    <a:pt x="417846" y="92183"/>
                    <a:pt x="434143" y="92183"/>
                  </a:cubicBezTo>
                  <a:cubicBezTo>
                    <a:pt x="456870" y="92183"/>
                    <a:pt x="474996" y="98114"/>
                    <a:pt x="488632" y="109977"/>
                  </a:cubicBezTo>
                  <a:close/>
                  <a:moveTo>
                    <a:pt x="389908" y="321561"/>
                  </a:moveTo>
                  <a:cubicBezTo>
                    <a:pt x="383866" y="315962"/>
                    <a:pt x="380873" y="309033"/>
                    <a:pt x="380873" y="300774"/>
                  </a:cubicBezTo>
                  <a:cubicBezTo>
                    <a:pt x="380873" y="292293"/>
                    <a:pt x="383866" y="285197"/>
                    <a:pt x="389908" y="279488"/>
                  </a:cubicBezTo>
                  <a:cubicBezTo>
                    <a:pt x="395950" y="273778"/>
                    <a:pt x="403711" y="270896"/>
                    <a:pt x="413245" y="270896"/>
                  </a:cubicBezTo>
                  <a:cubicBezTo>
                    <a:pt x="422558" y="270896"/>
                    <a:pt x="430207" y="273778"/>
                    <a:pt x="436249" y="279488"/>
                  </a:cubicBezTo>
                  <a:cubicBezTo>
                    <a:pt x="442291" y="285197"/>
                    <a:pt x="445285" y="292293"/>
                    <a:pt x="445285" y="300774"/>
                  </a:cubicBezTo>
                  <a:cubicBezTo>
                    <a:pt x="445285" y="309033"/>
                    <a:pt x="442291" y="315962"/>
                    <a:pt x="436249" y="321561"/>
                  </a:cubicBezTo>
                  <a:cubicBezTo>
                    <a:pt x="430207" y="327159"/>
                    <a:pt x="422558" y="329986"/>
                    <a:pt x="413245" y="329986"/>
                  </a:cubicBezTo>
                  <a:cubicBezTo>
                    <a:pt x="403711" y="329986"/>
                    <a:pt x="395950" y="327215"/>
                    <a:pt x="389908" y="321561"/>
                  </a:cubicBezTo>
                  <a:close/>
                </a:path>
              </a:pathLst>
            </a:custGeom>
            <a:grpFill/>
            <a:ln w="548" cap="flat">
              <a:noFill/>
              <a:prstDash val="solid"/>
              <a:miter/>
            </a:ln>
          </p:spPr>
          <p:txBody>
            <a:bodyPr rtlCol="0" anchor="ctr"/>
            <a:lstStyle/>
            <a:p>
              <a:endParaRPr lang="en-GB" dirty="0">
                <a:latin typeface="Poppins" panose="00000500000000000000" pitchFamily="2" charset="0"/>
              </a:endParaRPr>
            </a:p>
          </p:txBody>
        </p:sp>
        <p:sp>
          <p:nvSpPr>
            <p:cNvPr id="28" name="Freeform: Shape 27">
              <a:extLst>
                <a:ext uri="{FF2B5EF4-FFF2-40B4-BE49-F238E27FC236}">
                  <a16:creationId xmlns:a16="http://schemas.microsoft.com/office/drawing/2014/main" id="{C89955E2-7335-4494-7A88-B739071DE33A}"/>
                </a:ext>
              </a:extLst>
            </p:cNvPr>
            <p:cNvSpPr/>
            <p:nvPr/>
          </p:nvSpPr>
          <p:spPr>
            <a:xfrm>
              <a:off x="8253696" y="2685504"/>
              <a:ext cx="101218" cy="151661"/>
            </a:xfrm>
            <a:custGeom>
              <a:avLst/>
              <a:gdLst>
                <a:gd name="connsiteX0" fmla="*/ 6264 w 101218"/>
                <a:gd name="connsiteY0" fmla="*/ 125387 h 151661"/>
                <a:gd name="connsiteX1" fmla="*/ 50609 w 101218"/>
                <a:gd name="connsiteY1" fmla="*/ 151662 h 151661"/>
                <a:gd name="connsiteX2" fmla="*/ 94955 w 101218"/>
                <a:gd name="connsiteY2" fmla="*/ 125387 h 151661"/>
                <a:gd name="connsiteX3" fmla="*/ 100997 w 101218"/>
                <a:gd name="connsiteY3" fmla="*/ 104600 h 151661"/>
                <a:gd name="connsiteX4" fmla="*/ 101219 w 101218"/>
                <a:gd name="connsiteY4" fmla="*/ 101052 h 151661"/>
                <a:gd name="connsiteX5" fmla="*/ 101219 w 101218"/>
                <a:gd name="connsiteY5" fmla="*/ 10421 h 151661"/>
                <a:gd name="connsiteX6" fmla="*/ 90797 w 101218"/>
                <a:gd name="connsiteY6" fmla="*/ 0 h 151661"/>
                <a:gd name="connsiteX7" fmla="*/ 10421 w 101218"/>
                <a:gd name="connsiteY7" fmla="*/ 0 h 151661"/>
                <a:gd name="connsiteX8" fmla="*/ 0 w 101218"/>
                <a:gd name="connsiteY8" fmla="*/ 10421 h 151661"/>
                <a:gd name="connsiteX9" fmla="*/ 0 w 101218"/>
                <a:gd name="connsiteY9" fmla="*/ 101052 h 151661"/>
                <a:gd name="connsiteX10" fmla="*/ 222 w 101218"/>
                <a:gd name="connsiteY10" fmla="*/ 104600 h 151661"/>
                <a:gd name="connsiteX11" fmla="*/ 6264 w 101218"/>
                <a:gd name="connsiteY11" fmla="*/ 125387 h 151661"/>
                <a:gd name="connsiteX12" fmla="*/ 6264 w 101218"/>
                <a:gd name="connsiteY12" fmla="*/ 125387 h 151661"/>
                <a:gd name="connsiteX13" fmla="*/ 50609 w 101218"/>
                <a:gd name="connsiteY13" fmla="*/ 42738 h 151661"/>
                <a:gd name="connsiteX14" fmla="*/ 64800 w 101218"/>
                <a:gd name="connsiteY14" fmla="*/ 52272 h 151661"/>
                <a:gd name="connsiteX15" fmla="*/ 61474 w 101218"/>
                <a:gd name="connsiteY15" fmla="*/ 69068 h 151661"/>
                <a:gd name="connsiteX16" fmla="*/ 44678 w 101218"/>
                <a:gd name="connsiteY16" fmla="*/ 72394 h 151661"/>
                <a:gd name="connsiteX17" fmla="*/ 35144 w 101218"/>
                <a:gd name="connsiteY17" fmla="*/ 58204 h 151661"/>
                <a:gd name="connsiteX18" fmla="*/ 50609 w 101218"/>
                <a:gd name="connsiteY18" fmla="*/ 42738 h 151661"/>
                <a:gd name="connsiteX19" fmla="*/ 50609 w 101218"/>
                <a:gd name="connsiteY19" fmla="*/ 42738 h 1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218" h="151661">
                  <a:moveTo>
                    <a:pt x="6264" y="125387"/>
                  </a:moveTo>
                  <a:cubicBezTo>
                    <a:pt x="15133" y="141573"/>
                    <a:pt x="32095" y="151662"/>
                    <a:pt x="50609" y="151662"/>
                  </a:cubicBezTo>
                  <a:cubicBezTo>
                    <a:pt x="69124" y="151662"/>
                    <a:pt x="86086" y="141573"/>
                    <a:pt x="94955" y="125387"/>
                  </a:cubicBezTo>
                  <a:cubicBezTo>
                    <a:pt x="98503" y="119012"/>
                    <a:pt x="100553" y="111917"/>
                    <a:pt x="100997" y="104600"/>
                  </a:cubicBezTo>
                  <a:cubicBezTo>
                    <a:pt x="101163" y="103436"/>
                    <a:pt x="101219" y="102216"/>
                    <a:pt x="101219" y="101052"/>
                  </a:cubicBezTo>
                  <a:lnTo>
                    <a:pt x="101219" y="10421"/>
                  </a:lnTo>
                  <a:cubicBezTo>
                    <a:pt x="101219" y="4656"/>
                    <a:pt x="96562" y="55"/>
                    <a:pt x="90797" y="0"/>
                  </a:cubicBezTo>
                  <a:lnTo>
                    <a:pt x="10421" y="0"/>
                  </a:lnTo>
                  <a:cubicBezTo>
                    <a:pt x="4656" y="0"/>
                    <a:pt x="55" y="4656"/>
                    <a:pt x="0" y="10421"/>
                  </a:cubicBezTo>
                  <a:lnTo>
                    <a:pt x="0" y="101052"/>
                  </a:lnTo>
                  <a:cubicBezTo>
                    <a:pt x="0" y="102216"/>
                    <a:pt x="0" y="103436"/>
                    <a:pt x="222" y="104600"/>
                  </a:cubicBezTo>
                  <a:cubicBezTo>
                    <a:pt x="610" y="111917"/>
                    <a:pt x="2716" y="119012"/>
                    <a:pt x="6264" y="125387"/>
                  </a:cubicBezTo>
                  <a:lnTo>
                    <a:pt x="6264" y="125387"/>
                  </a:lnTo>
                  <a:close/>
                  <a:moveTo>
                    <a:pt x="50609" y="42738"/>
                  </a:moveTo>
                  <a:cubicBezTo>
                    <a:pt x="56818" y="42738"/>
                    <a:pt x="62472" y="46507"/>
                    <a:pt x="64800" y="52272"/>
                  </a:cubicBezTo>
                  <a:cubicBezTo>
                    <a:pt x="67183" y="58037"/>
                    <a:pt x="65853" y="64634"/>
                    <a:pt x="61474" y="69068"/>
                  </a:cubicBezTo>
                  <a:cubicBezTo>
                    <a:pt x="57039" y="73503"/>
                    <a:pt x="50443" y="74833"/>
                    <a:pt x="44678" y="72394"/>
                  </a:cubicBezTo>
                  <a:cubicBezTo>
                    <a:pt x="38913" y="70011"/>
                    <a:pt x="35144" y="64412"/>
                    <a:pt x="35144" y="58204"/>
                  </a:cubicBezTo>
                  <a:cubicBezTo>
                    <a:pt x="35144" y="49722"/>
                    <a:pt x="42073" y="42738"/>
                    <a:pt x="50609" y="42738"/>
                  </a:cubicBezTo>
                  <a:lnTo>
                    <a:pt x="50609" y="42738"/>
                  </a:lnTo>
                  <a:close/>
                </a:path>
              </a:pathLst>
            </a:custGeom>
            <a:grpFill/>
            <a:ln w="548" cap="flat">
              <a:noFill/>
              <a:prstDash val="solid"/>
              <a:miter/>
            </a:ln>
          </p:spPr>
          <p:txBody>
            <a:bodyPr rtlCol="0" anchor="ctr"/>
            <a:lstStyle/>
            <a:p>
              <a:endParaRPr lang="en-GB" dirty="0">
                <a:latin typeface="Poppins" panose="00000500000000000000" pitchFamily="2" charset="0"/>
              </a:endParaRPr>
            </a:p>
          </p:txBody>
        </p:sp>
      </p:grpSp>
      <p:sp>
        <p:nvSpPr>
          <p:cNvPr id="29" name="TextBox 28">
            <a:extLst>
              <a:ext uri="{FF2B5EF4-FFF2-40B4-BE49-F238E27FC236}">
                <a16:creationId xmlns:a16="http://schemas.microsoft.com/office/drawing/2014/main" id="{6A5D925E-43EA-AC8C-04DF-E3C358C96944}"/>
              </a:ext>
            </a:extLst>
          </p:cNvPr>
          <p:cNvSpPr txBox="1"/>
          <p:nvPr/>
        </p:nvSpPr>
        <p:spPr>
          <a:xfrm>
            <a:off x="1971189" y="4231483"/>
            <a:ext cx="3419475" cy="461665"/>
          </a:xfrm>
          <a:prstGeom prst="rect">
            <a:avLst/>
          </a:prstGeom>
          <a:noFill/>
        </p:spPr>
        <p:txBody>
          <a:bodyPr wrap="square" rtlCol="0">
            <a:spAutoFit/>
          </a:bodyPr>
          <a:lstStyle/>
          <a:p>
            <a:pPr algn="ctr"/>
            <a:r>
              <a:rPr lang="en-GB" sz="2400" b="0" i="0" u="none" strike="noStrike" dirty="0">
                <a:solidFill>
                  <a:schemeClr val="accent2">
                    <a:lumMod val="60000"/>
                    <a:lumOff val="40000"/>
                  </a:schemeClr>
                </a:solidFill>
                <a:effectLst/>
                <a:latin typeface="Poppins Bold" panose="00000800000000000000" pitchFamily="2" charset="0"/>
                <a:cs typeface="Poppins Bold" panose="00000800000000000000" pitchFamily="2" charset="0"/>
              </a:rPr>
              <a:t>Confidentiality</a:t>
            </a:r>
            <a:endParaRPr lang="en-GB" sz="1800" dirty="0">
              <a:solidFill>
                <a:schemeClr val="accent2">
                  <a:lumMod val="60000"/>
                  <a:lumOff val="40000"/>
                </a:schemeClr>
              </a:solidFill>
              <a:latin typeface="Poppins Bold" panose="00000800000000000000" pitchFamily="2" charset="0"/>
              <a:cs typeface="Poppins Bold" panose="00000800000000000000" pitchFamily="2" charset="0"/>
            </a:endParaRPr>
          </a:p>
        </p:txBody>
      </p:sp>
      <p:sp>
        <p:nvSpPr>
          <p:cNvPr id="30" name="Rectangle: Rounded Corners 29">
            <a:extLst>
              <a:ext uri="{FF2B5EF4-FFF2-40B4-BE49-F238E27FC236}">
                <a16:creationId xmlns:a16="http://schemas.microsoft.com/office/drawing/2014/main" id="{D006CD20-F6D4-2BA1-BA26-551AEC0089D8}"/>
              </a:ext>
            </a:extLst>
          </p:cNvPr>
          <p:cNvSpPr/>
          <p:nvPr/>
        </p:nvSpPr>
        <p:spPr>
          <a:xfrm>
            <a:off x="809824" y="4980183"/>
            <a:ext cx="5286176" cy="900771"/>
          </a:xfrm>
          <a:prstGeom prst="roundRect">
            <a:avLst>
              <a:gd name="adj" fmla="val 50000"/>
            </a:avLst>
          </a:prstGeom>
          <a:solidFill>
            <a:schemeClr val="accent6">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31" name="TextBox 30">
            <a:extLst>
              <a:ext uri="{FF2B5EF4-FFF2-40B4-BE49-F238E27FC236}">
                <a16:creationId xmlns:a16="http://schemas.microsoft.com/office/drawing/2014/main" id="{7361D2B7-B94D-3BF7-CF6A-AC984EB3D80F}"/>
              </a:ext>
            </a:extLst>
          </p:cNvPr>
          <p:cNvSpPr txBox="1"/>
          <p:nvPr/>
        </p:nvSpPr>
        <p:spPr>
          <a:xfrm>
            <a:off x="1971189" y="5221824"/>
            <a:ext cx="3419475" cy="461665"/>
          </a:xfrm>
          <a:prstGeom prst="rect">
            <a:avLst/>
          </a:prstGeom>
          <a:noFill/>
        </p:spPr>
        <p:txBody>
          <a:bodyPr wrap="square" rtlCol="0">
            <a:spAutoFit/>
          </a:bodyPr>
          <a:lstStyle/>
          <a:p>
            <a:pPr algn="ctr"/>
            <a:r>
              <a:rPr lang="en-GB" sz="2400" b="0" i="0" u="none" strike="noStrike" dirty="0">
                <a:solidFill>
                  <a:schemeClr val="accent6">
                    <a:lumMod val="60000"/>
                    <a:lumOff val="40000"/>
                  </a:schemeClr>
                </a:solidFill>
                <a:effectLst/>
                <a:latin typeface="Poppins Bold" panose="00000800000000000000" pitchFamily="2" charset="0"/>
                <a:cs typeface="Poppins Bold" panose="00000800000000000000" pitchFamily="2" charset="0"/>
              </a:rPr>
              <a:t>Other objectives</a:t>
            </a:r>
            <a:endParaRPr lang="en-GB" sz="1800" dirty="0">
              <a:solidFill>
                <a:schemeClr val="accent6">
                  <a:lumMod val="60000"/>
                  <a:lumOff val="40000"/>
                </a:schemeClr>
              </a:solidFill>
              <a:latin typeface="Poppins Bold" panose="00000800000000000000" pitchFamily="2" charset="0"/>
              <a:cs typeface="Poppins Bold" panose="00000800000000000000" pitchFamily="2" charset="0"/>
            </a:endParaRPr>
          </a:p>
        </p:txBody>
      </p:sp>
      <p:pic>
        <p:nvPicPr>
          <p:cNvPr id="32" name="Graphic 31">
            <a:extLst>
              <a:ext uri="{FF2B5EF4-FFF2-40B4-BE49-F238E27FC236}">
                <a16:creationId xmlns:a16="http://schemas.microsoft.com/office/drawing/2014/main" id="{D4C8FFAC-D1E1-2394-120A-6B3DFEA44B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5939" y="5181591"/>
            <a:ext cx="487791" cy="487791"/>
          </a:xfrm>
          <a:prstGeom prst="rect">
            <a:avLst/>
          </a:prstGeom>
        </p:spPr>
      </p:pic>
      <p:sp>
        <p:nvSpPr>
          <p:cNvPr id="33" name="Rectangle: Rounded Corners 32">
            <a:extLst>
              <a:ext uri="{FF2B5EF4-FFF2-40B4-BE49-F238E27FC236}">
                <a16:creationId xmlns:a16="http://schemas.microsoft.com/office/drawing/2014/main" id="{57D1E4D5-A322-3E94-5060-4D86D7E8F891}"/>
              </a:ext>
            </a:extLst>
          </p:cNvPr>
          <p:cNvSpPr/>
          <p:nvPr/>
        </p:nvSpPr>
        <p:spPr>
          <a:xfrm>
            <a:off x="6322118" y="1053465"/>
            <a:ext cx="5021522" cy="4820439"/>
          </a:xfrm>
          <a:prstGeom prst="roundRect">
            <a:avLst>
              <a:gd name="adj" fmla="val 8645"/>
            </a:avLst>
          </a:prstGeom>
          <a:solidFill>
            <a:schemeClr val="bg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1">
                  <a:lumMod val="50000"/>
                </a:schemeClr>
              </a:solidFill>
              <a:latin typeface="Poppins" panose="00000500000000000000" pitchFamily="2" charset="0"/>
              <a:cs typeface="Poppins" panose="00000500000000000000" pitchFamily="2" charset="0"/>
            </a:endParaRPr>
          </a:p>
        </p:txBody>
      </p:sp>
      <p:sp>
        <p:nvSpPr>
          <p:cNvPr id="35" name="TextBox 34">
            <a:extLst>
              <a:ext uri="{FF2B5EF4-FFF2-40B4-BE49-F238E27FC236}">
                <a16:creationId xmlns:a16="http://schemas.microsoft.com/office/drawing/2014/main" id="{9FE3CB82-AAFB-ABC8-CF45-582339BD9B2C}"/>
              </a:ext>
            </a:extLst>
          </p:cNvPr>
          <p:cNvSpPr txBox="1"/>
          <p:nvPr/>
        </p:nvSpPr>
        <p:spPr>
          <a:xfrm>
            <a:off x="6894115" y="1913428"/>
            <a:ext cx="3882223" cy="1200329"/>
          </a:xfrm>
          <a:prstGeom prst="rect">
            <a:avLst/>
          </a:prstGeom>
          <a:noFill/>
        </p:spPr>
        <p:txBody>
          <a:bodyPr wrap="square" rtlCol="0">
            <a:spAutoFit/>
          </a:bodyPr>
          <a:lstStyle/>
          <a:p>
            <a:pPr algn="ctr"/>
            <a:r>
              <a:rPr lang="en-US" sz="2400" dirty="0">
                <a:solidFill>
                  <a:schemeClr val="accent2">
                    <a:lumMod val="50000"/>
                  </a:schemeClr>
                </a:solidFill>
                <a:latin typeface="Poppins" panose="00000500000000000000" pitchFamily="2" charset="0"/>
                <a:cs typeface="Poppins" panose="00000500000000000000" pitchFamily="2" charset="0"/>
              </a:rPr>
              <a:t>Reduce the level of risk to which </a:t>
            </a:r>
            <a:r>
              <a:rPr lang="en-US" sz="2400" b="1" dirty="0">
                <a:solidFill>
                  <a:schemeClr val="accent2">
                    <a:lumMod val="50000"/>
                  </a:schemeClr>
                </a:solidFill>
                <a:latin typeface="Poppins" panose="00000500000000000000" pitchFamily="2" charset="0"/>
                <a:cs typeface="Poppins" panose="00000500000000000000" pitchFamily="2" charset="0"/>
              </a:rPr>
              <a:t>creditors of banks </a:t>
            </a:r>
            <a:r>
              <a:rPr lang="en-US" sz="2400" dirty="0">
                <a:solidFill>
                  <a:schemeClr val="accent2">
                    <a:lumMod val="50000"/>
                  </a:schemeClr>
                </a:solidFill>
                <a:latin typeface="Poppins" panose="00000500000000000000" pitchFamily="2" charset="0"/>
                <a:cs typeface="Poppins" panose="00000500000000000000" pitchFamily="2" charset="0"/>
              </a:rPr>
              <a:t>are exposed</a:t>
            </a:r>
          </a:p>
        </p:txBody>
      </p:sp>
      <p:sp>
        <p:nvSpPr>
          <p:cNvPr id="45" name="TextBox 44">
            <a:extLst>
              <a:ext uri="{FF2B5EF4-FFF2-40B4-BE49-F238E27FC236}">
                <a16:creationId xmlns:a16="http://schemas.microsoft.com/office/drawing/2014/main" id="{23C5A3A3-2E69-CBB1-B129-E7C34EB2C463}"/>
              </a:ext>
            </a:extLst>
          </p:cNvPr>
          <p:cNvSpPr txBox="1"/>
          <p:nvPr/>
        </p:nvSpPr>
        <p:spPr>
          <a:xfrm>
            <a:off x="6894115" y="3495990"/>
            <a:ext cx="3882223" cy="1569660"/>
          </a:xfrm>
          <a:prstGeom prst="rect">
            <a:avLst/>
          </a:prstGeom>
          <a:noFill/>
        </p:spPr>
        <p:txBody>
          <a:bodyPr wrap="square" rtlCol="0">
            <a:spAutoFit/>
          </a:bodyPr>
          <a:lstStyle/>
          <a:p>
            <a:pPr algn="ctr"/>
            <a:r>
              <a:rPr lang="en-US" sz="2400" dirty="0">
                <a:solidFill>
                  <a:schemeClr val="accent2">
                    <a:lumMod val="50000"/>
                  </a:schemeClr>
                </a:solidFill>
                <a:latin typeface="Poppins" panose="00000500000000000000" pitchFamily="2" charset="0"/>
                <a:cs typeface="Poppins" panose="00000500000000000000" pitchFamily="2" charset="0"/>
              </a:rPr>
              <a:t>Impose standards that require firms to </a:t>
            </a:r>
            <a:r>
              <a:rPr lang="en-US" sz="2400" b="1" dirty="0">
                <a:solidFill>
                  <a:schemeClr val="accent2">
                    <a:lumMod val="50000"/>
                  </a:schemeClr>
                </a:solidFill>
                <a:latin typeface="Poppins" panose="00000500000000000000" pitchFamily="2" charset="0"/>
                <a:cs typeface="Poppins" panose="00000500000000000000" pitchFamily="2" charset="0"/>
              </a:rPr>
              <a:t>control risks </a:t>
            </a:r>
            <a:r>
              <a:rPr lang="en-US" sz="2400" dirty="0">
                <a:solidFill>
                  <a:schemeClr val="accent2">
                    <a:lumMod val="50000"/>
                  </a:schemeClr>
                </a:solidFill>
                <a:latin typeface="Poppins" panose="00000500000000000000" pitchFamily="2" charset="0"/>
                <a:cs typeface="Poppins" panose="00000500000000000000" pitchFamily="2" charset="0"/>
              </a:rPr>
              <a:t>and </a:t>
            </a:r>
            <a:r>
              <a:rPr lang="en-US" sz="2400" b="1" dirty="0">
                <a:solidFill>
                  <a:schemeClr val="accent2">
                    <a:lumMod val="50000"/>
                  </a:schemeClr>
                </a:solidFill>
                <a:latin typeface="Poppins" panose="00000500000000000000" pitchFamily="2" charset="0"/>
                <a:cs typeface="Poppins" panose="00000500000000000000" pitchFamily="2" charset="0"/>
              </a:rPr>
              <a:t>hold adequate capital</a:t>
            </a: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98459210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5"/>
                                        </p:tgtEl>
                                        <p:attrNameLst>
                                          <p:attrName>style.visibility</p:attrName>
                                        </p:attrNameLst>
                                      </p:cBhvr>
                                      <p:to>
                                        <p:strVal val="visible"/>
                                      </p:to>
                                    </p:set>
                                    <p:animEffect transition="in" filter="fade">
                                      <p:cBhvr>
                                        <p:cTn id="14" dur="500"/>
                                        <p:tgtEl>
                                          <p:spTgt spid="45"/>
                                        </p:tgtEl>
                                      </p:cBhvr>
                                    </p:animEffect>
                                    <p:anim calcmode="lin" valueType="num">
                                      <p:cBhvr>
                                        <p:cTn id="15" dur="500" fill="hold"/>
                                        <p:tgtEl>
                                          <p:spTgt spid="45"/>
                                        </p:tgtEl>
                                        <p:attrNameLst>
                                          <p:attrName>ppt_x</p:attrName>
                                        </p:attrNameLst>
                                      </p:cBhvr>
                                      <p:tavLst>
                                        <p:tav tm="0">
                                          <p:val>
                                            <p:strVal val="#ppt_x"/>
                                          </p:val>
                                        </p:tav>
                                        <p:tav tm="100000">
                                          <p:val>
                                            <p:strVal val="#ppt_x"/>
                                          </p:val>
                                        </p:tav>
                                      </p:tavLst>
                                    </p:anim>
                                    <p:anim calcmode="lin" valueType="num">
                                      <p:cBhvr>
                                        <p:cTn id="16" dur="5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226E44FD-4AE3-2C12-62A1-85A80C7A46E6}"/>
              </a:ext>
            </a:extLst>
          </p:cNvPr>
          <p:cNvSpPr/>
          <p:nvPr/>
        </p:nvSpPr>
        <p:spPr>
          <a:xfrm>
            <a:off x="8002450" y="1006512"/>
            <a:ext cx="2908300" cy="6575387"/>
          </a:xfrm>
          <a:prstGeom prst="roundRect">
            <a:avLst>
              <a:gd name="adj" fmla="val 7933"/>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56" name="TextBox 55">
            <a:extLst>
              <a:ext uri="{FF2B5EF4-FFF2-40B4-BE49-F238E27FC236}">
                <a16:creationId xmlns:a16="http://schemas.microsoft.com/office/drawing/2014/main" id="{DA178AB0-9C3F-1838-7A3E-0CF91530988C}"/>
              </a:ext>
            </a:extLst>
          </p:cNvPr>
          <p:cNvSpPr txBox="1"/>
          <p:nvPr/>
        </p:nvSpPr>
        <p:spPr>
          <a:xfrm>
            <a:off x="8359455" y="1832021"/>
            <a:ext cx="2194289" cy="1754326"/>
          </a:xfrm>
          <a:prstGeom prst="rect">
            <a:avLst/>
          </a:prstGeom>
          <a:noFill/>
        </p:spPr>
        <p:txBody>
          <a:bodyPr wrap="square">
            <a:spAutoFit/>
          </a:bodyPr>
          <a:lstStyle/>
          <a:p>
            <a:pPr algn="ctr"/>
            <a:r>
              <a:rPr lang="en-US"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Required banks to </a:t>
            </a:r>
            <a:r>
              <a:rPr lang="en-US" sz="18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disclose risks </a:t>
            </a:r>
            <a:r>
              <a:rPr lang="en-US"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and how they are </a:t>
            </a:r>
            <a:r>
              <a:rPr lang="en-US" sz="18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quantified and managed </a:t>
            </a:r>
            <a:r>
              <a:rPr lang="en-US"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internally</a:t>
            </a:r>
            <a:endParaRPr lang="en-GB" sz="1800" dirty="0">
              <a:solidFill>
                <a:schemeClr val="accent3">
                  <a:lumMod val="50000"/>
                </a:schemeClr>
              </a:solidFill>
              <a:latin typeface="Poppins" panose="00000500000000000000" pitchFamily="2" charset="0"/>
            </a:endParaRPr>
          </a:p>
        </p:txBody>
      </p:sp>
      <p:grpSp>
        <p:nvGrpSpPr>
          <p:cNvPr id="61" name="Group 60">
            <a:extLst>
              <a:ext uri="{FF2B5EF4-FFF2-40B4-BE49-F238E27FC236}">
                <a16:creationId xmlns:a16="http://schemas.microsoft.com/office/drawing/2014/main" id="{DD6DA193-AD41-9ED7-4498-9A6432B4586C}"/>
              </a:ext>
            </a:extLst>
          </p:cNvPr>
          <p:cNvGrpSpPr/>
          <p:nvPr/>
        </p:nvGrpSpPr>
        <p:grpSpPr>
          <a:xfrm>
            <a:off x="8938601" y="483262"/>
            <a:ext cx="1046499" cy="1046499"/>
            <a:chOff x="8938601" y="483262"/>
            <a:chExt cx="1046499" cy="1046499"/>
          </a:xfrm>
        </p:grpSpPr>
        <p:sp>
          <p:nvSpPr>
            <p:cNvPr id="58" name="Oval 57">
              <a:extLst>
                <a:ext uri="{FF2B5EF4-FFF2-40B4-BE49-F238E27FC236}">
                  <a16:creationId xmlns:a16="http://schemas.microsoft.com/office/drawing/2014/main" id="{2A3F47B4-0F0F-C7ED-363E-70E3B5718A8D}"/>
                </a:ext>
              </a:extLst>
            </p:cNvPr>
            <p:cNvSpPr/>
            <p:nvPr/>
          </p:nvSpPr>
          <p:spPr>
            <a:xfrm>
              <a:off x="8938601" y="483262"/>
              <a:ext cx="1046499" cy="1046499"/>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59" name="TextBox 58">
              <a:extLst>
                <a:ext uri="{FF2B5EF4-FFF2-40B4-BE49-F238E27FC236}">
                  <a16:creationId xmlns:a16="http://schemas.microsoft.com/office/drawing/2014/main" id="{25944286-78F6-F045-D8EC-4B918D3DE479}"/>
                </a:ext>
              </a:extLst>
            </p:cNvPr>
            <p:cNvSpPr txBox="1"/>
            <p:nvPr/>
          </p:nvSpPr>
          <p:spPr>
            <a:xfrm>
              <a:off x="9216118" y="555179"/>
              <a:ext cx="491464" cy="923330"/>
            </a:xfrm>
            <a:prstGeom prst="rect">
              <a:avLst/>
            </a:prstGeom>
            <a:noFill/>
          </p:spPr>
          <p:txBody>
            <a:bodyPr wrap="square" rtlCol="0">
              <a:spAutoFit/>
            </a:bodyPr>
            <a:lstStyle/>
            <a:p>
              <a:pPr algn="ctr"/>
              <a:r>
                <a:rPr lang="en-US" sz="5400" dirty="0">
                  <a:solidFill>
                    <a:schemeClr val="accent3">
                      <a:lumMod val="50000"/>
                    </a:schemeClr>
                  </a:solidFill>
                  <a:latin typeface="Ivar Text Bold" panose="00000800000000000000" pitchFamily="50" charset="0"/>
                </a:rPr>
                <a:t>3</a:t>
              </a:r>
              <a:endParaRPr lang="en-GB" sz="5400" dirty="0">
                <a:solidFill>
                  <a:schemeClr val="accent3">
                    <a:lumMod val="50000"/>
                  </a:schemeClr>
                </a:solidFill>
                <a:latin typeface="Ivar Text Bold" panose="00000800000000000000" pitchFamily="50" charset="0"/>
              </a:endParaRPr>
            </a:p>
          </p:txBody>
        </p:sp>
      </p:grpSp>
      <p:sp>
        <p:nvSpPr>
          <p:cNvPr id="48" name="Rectangle: Rounded Corners 47">
            <a:extLst>
              <a:ext uri="{FF2B5EF4-FFF2-40B4-BE49-F238E27FC236}">
                <a16:creationId xmlns:a16="http://schemas.microsoft.com/office/drawing/2014/main" id="{68039FAF-450F-9B8E-2336-029B5B93F523}"/>
              </a:ext>
            </a:extLst>
          </p:cNvPr>
          <p:cNvSpPr/>
          <p:nvPr/>
        </p:nvSpPr>
        <p:spPr>
          <a:xfrm>
            <a:off x="4644852" y="1006512"/>
            <a:ext cx="2908300" cy="6575387"/>
          </a:xfrm>
          <a:prstGeom prst="roundRect">
            <a:avLst>
              <a:gd name="adj" fmla="val 7933"/>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50" name="TextBox 49">
            <a:extLst>
              <a:ext uri="{FF2B5EF4-FFF2-40B4-BE49-F238E27FC236}">
                <a16:creationId xmlns:a16="http://schemas.microsoft.com/office/drawing/2014/main" id="{74BBF2F5-089D-A224-6E95-D924C7E88E5B}"/>
              </a:ext>
            </a:extLst>
          </p:cNvPr>
          <p:cNvSpPr txBox="1"/>
          <p:nvPr/>
        </p:nvSpPr>
        <p:spPr>
          <a:xfrm>
            <a:off x="4905715" y="1832021"/>
            <a:ext cx="2380569" cy="1477328"/>
          </a:xfrm>
          <a:prstGeom prst="rect">
            <a:avLst/>
          </a:prstGeom>
          <a:noFill/>
        </p:spPr>
        <p:txBody>
          <a:bodyPr wrap="square">
            <a:spAutoFit/>
          </a:bodyPr>
          <a:lstStyle/>
          <a:p>
            <a:pPr algn="ctr"/>
            <a:r>
              <a:rPr lang="en-US" sz="18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Carry out </a:t>
            </a:r>
            <a:r>
              <a:rPr lang="en-US" sz="18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ongoing assessments </a:t>
            </a:r>
            <a:r>
              <a:rPr lang="en-US" sz="18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of the adequacy of capital holdings </a:t>
            </a:r>
            <a:r>
              <a:rPr lang="en-US" sz="18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for all risks </a:t>
            </a:r>
            <a:r>
              <a:rPr lang="en-US" sz="18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it faces</a:t>
            </a:r>
            <a:endParaRPr lang="en-US" sz="18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endParaRPr>
          </a:p>
        </p:txBody>
      </p:sp>
      <p:grpSp>
        <p:nvGrpSpPr>
          <p:cNvPr id="60" name="Group 59">
            <a:extLst>
              <a:ext uri="{FF2B5EF4-FFF2-40B4-BE49-F238E27FC236}">
                <a16:creationId xmlns:a16="http://schemas.microsoft.com/office/drawing/2014/main" id="{D8ABC3FD-8BAC-6FC8-F7F1-A1EC191788AA}"/>
              </a:ext>
            </a:extLst>
          </p:cNvPr>
          <p:cNvGrpSpPr/>
          <p:nvPr/>
        </p:nvGrpSpPr>
        <p:grpSpPr>
          <a:xfrm>
            <a:off x="5581003" y="483262"/>
            <a:ext cx="1046499" cy="1046499"/>
            <a:chOff x="5581003" y="483262"/>
            <a:chExt cx="1046499" cy="1046499"/>
          </a:xfrm>
        </p:grpSpPr>
        <p:sp>
          <p:nvSpPr>
            <p:cNvPr id="52" name="Oval 51">
              <a:extLst>
                <a:ext uri="{FF2B5EF4-FFF2-40B4-BE49-F238E27FC236}">
                  <a16:creationId xmlns:a16="http://schemas.microsoft.com/office/drawing/2014/main" id="{C627DE75-5419-25AF-EC0C-24B2FE88C552}"/>
                </a:ext>
              </a:extLst>
            </p:cNvPr>
            <p:cNvSpPr/>
            <p:nvPr/>
          </p:nvSpPr>
          <p:spPr>
            <a:xfrm>
              <a:off x="5581003" y="483262"/>
              <a:ext cx="1046499" cy="1046499"/>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53" name="TextBox 52">
              <a:extLst>
                <a:ext uri="{FF2B5EF4-FFF2-40B4-BE49-F238E27FC236}">
                  <a16:creationId xmlns:a16="http://schemas.microsoft.com/office/drawing/2014/main" id="{607A2D59-0CFF-0F61-C290-581791969CFA}"/>
                </a:ext>
              </a:extLst>
            </p:cNvPr>
            <p:cNvSpPr txBox="1"/>
            <p:nvPr/>
          </p:nvSpPr>
          <p:spPr>
            <a:xfrm>
              <a:off x="5858520" y="555179"/>
              <a:ext cx="491464" cy="923330"/>
            </a:xfrm>
            <a:prstGeom prst="rect">
              <a:avLst/>
            </a:prstGeom>
            <a:noFill/>
          </p:spPr>
          <p:txBody>
            <a:bodyPr wrap="square" rtlCol="0">
              <a:spAutoFit/>
            </a:bodyPr>
            <a:lstStyle/>
            <a:p>
              <a:pPr algn="ctr"/>
              <a:r>
                <a:rPr lang="en-US" sz="5400" dirty="0">
                  <a:solidFill>
                    <a:schemeClr val="accent2">
                      <a:lumMod val="50000"/>
                    </a:schemeClr>
                  </a:solidFill>
                  <a:latin typeface="Ivar Text Bold" panose="00000800000000000000" pitchFamily="50" charset="0"/>
                </a:rPr>
                <a:t>2</a:t>
              </a:r>
              <a:endParaRPr lang="en-GB" sz="5400" dirty="0">
                <a:solidFill>
                  <a:schemeClr val="accent2">
                    <a:lumMod val="50000"/>
                  </a:schemeClr>
                </a:solidFill>
                <a:latin typeface="Ivar Text Bold" panose="00000800000000000000" pitchFamily="50" charset="0"/>
              </a:endParaRPr>
            </a:p>
          </p:txBody>
        </p:sp>
      </p:grpSp>
      <p:sp>
        <p:nvSpPr>
          <p:cNvPr id="43" name="Rectangle: Rounded Corners 42">
            <a:extLst>
              <a:ext uri="{FF2B5EF4-FFF2-40B4-BE49-F238E27FC236}">
                <a16:creationId xmlns:a16="http://schemas.microsoft.com/office/drawing/2014/main" id="{A91CEF62-4FFC-A338-9D8D-FBD706279FF3}"/>
              </a:ext>
            </a:extLst>
          </p:cNvPr>
          <p:cNvSpPr/>
          <p:nvPr/>
        </p:nvSpPr>
        <p:spPr>
          <a:xfrm>
            <a:off x="1281250" y="1006512"/>
            <a:ext cx="2908300" cy="6575387"/>
          </a:xfrm>
          <a:prstGeom prst="roundRect">
            <a:avLst>
              <a:gd name="adj" fmla="val 7933"/>
            </a:avLst>
          </a:prstGeom>
          <a:solidFill>
            <a:schemeClr val="accent4">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1" name="Graphic 10">
            <a:extLst>
              <a:ext uri="{FF2B5EF4-FFF2-40B4-BE49-F238E27FC236}">
                <a16:creationId xmlns:a16="http://schemas.microsoft.com/office/drawing/2014/main" id="{8BD8F863-B554-99C0-ECE9-FC1AD55759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73160" y="3893170"/>
            <a:ext cx="1924477" cy="1066481"/>
          </a:xfrm>
          <a:prstGeom prst="rect">
            <a:avLst/>
          </a:prstGeom>
        </p:spPr>
      </p:pic>
      <p:pic>
        <p:nvPicPr>
          <p:cNvPr id="36" name="Graphic 35">
            <a:extLst>
              <a:ext uri="{FF2B5EF4-FFF2-40B4-BE49-F238E27FC236}">
                <a16:creationId xmlns:a16="http://schemas.microsoft.com/office/drawing/2014/main" id="{6338E697-1CE6-D75C-BD8D-A8A0958DE7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27111" y="5050971"/>
            <a:ext cx="2016578" cy="2016578"/>
          </a:xfrm>
          <a:prstGeom prst="rect">
            <a:avLst/>
          </a:prstGeom>
        </p:spPr>
      </p:pic>
      <p:pic>
        <p:nvPicPr>
          <p:cNvPr id="38" name="Graphic 37">
            <a:extLst>
              <a:ext uri="{FF2B5EF4-FFF2-40B4-BE49-F238E27FC236}">
                <a16:creationId xmlns:a16="http://schemas.microsoft.com/office/drawing/2014/main" id="{70C64A6B-00A0-964E-E106-D2ADCAC1BD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87711" y="5050971"/>
            <a:ext cx="2016578" cy="2016578"/>
          </a:xfrm>
          <a:prstGeom prst="rect">
            <a:avLst/>
          </a:prstGeom>
        </p:spPr>
      </p:pic>
      <p:pic>
        <p:nvPicPr>
          <p:cNvPr id="40" name="Graphic 39">
            <a:extLst>
              <a:ext uri="{FF2B5EF4-FFF2-40B4-BE49-F238E27FC236}">
                <a16:creationId xmlns:a16="http://schemas.microsoft.com/office/drawing/2014/main" id="{31D85BCE-A1A1-C846-9EDB-5D1C47B65DF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48311" y="5050971"/>
            <a:ext cx="2016578" cy="2016578"/>
          </a:xfrm>
          <a:prstGeom prst="rect">
            <a:avLst/>
          </a:prstGeom>
        </p:spPr>
      </p:pic>
      <p:sp>
        <p:nvSpPr>
          <p:cNvPr id="42" name="TextBox 41">
            <a:extLst>
              <a:ext uri="{FF2B5EF4-FFF2-40B4-BE49-F238E27FC236}">
                <a16:creationId xmlns:a16="http://schemas.microsoft.com/office/drawing/2014/main" id="{FF84A653-0430-8DC9-6DB7-42867BDB2524}"/>
              </a:ext>
            </a:extLst>
          </p:cNvPr>
          <p:cNvSpPr txBox="1"/>
          <p:nvPr/>
        </p:nvSpPr>
        <p:spPr>
          <a:xfrm>
            <a:off x="1638255" y="1832021"/>
            <a:ext cx="2194289" cy="646331"/>
          </a:xfrm>
          <a:prstGeom prst="rect">
            <a:avLst/>
          </a:prstGeom>
          <a:noFill/>
        </p:spPr>
        <p:txBody>
          <a:bodyPr wrap="square">
            <a:spAutoFit/>
          </a:bodyPr>
          <a:lstStyle/>
          <a:p>
            <a:pPr algn="ctr"/>
            <a:r>
              <a:rPr lang="en-GB" sz="18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Risks that all banks face:</a:t>
            </a:r>
            <a:endParaRPr lang="en-GB" sz="1800" dirty="0">
              <a:solidFill>
                <a:schemeClr val="accent4">
                  <a:lumMod val="50000"/>
                </a:schemeClr>
              </a:solidFill>
              <a:latin typeface="Poppins" panose="00000500000000000000" pitchFamily="2" charset="0"/>
            </a:endParaRPr>
          </a:p>
        </p:txBody>
      </p:sp>
      <p:grpSp>
        <p:nvGrpSpPr>
          <p:cNvPr id="47" name="Group 46">
            <a:extLst>
              <a:ext uri="{FF2B5EF4-FFF2-40B4-BE49-F238E27FC236}">
                <a16:creationId xmlns:a16="http://schemas.microsoft.com/office/drawing/2014/main" id="{7B517675-6D71-DFEB-0F23-6890306EA948}"/>
              </a:ext>
            </a:extLst>
          </p:cNvPr>
          <p:cNvGrpSpPr/>
          <p:nvPr/>
        </p:nvGrpSpPr>
        <p:grpSpPr>
          <a:xfrm>
            <a:off x="2217401" y="483262"/>
            <a:ext cx="1046499" cy="1046499"/>
            <a:chOff x="4887296" y="1559914"/>
            <a:chExt cx="1391595" cy="1391595"/>
          </a:xfrm>
        </p:grpSpPr>
        <p:sp>
          <p:nvSpPr>
            <p:cNvPr id="45" name="Oval 44">
              <a:extLst>
                <a:ext uri="{FF2B5EF4-FFF2-40B4-BE49-F238E27FC236}">
                  <a16:creationId xmlns:a16="http://schemas.microsoft.com/office/drawing/2014/main" id="{4E11E0E3-10E9-2EAA-8033-EC1284318FDD}"/>
                </a:ext>
              </a:extLst>
            </p:cNvPr>
            <p:cNvSpPr/>
            <p:nvPr/>
          </p:nvSpPr>
          <p:spPr>
            <a:xfrm>
              <a:off x="4887296" y="1559914"/>
              <a:ext cx="1391595" cy="1391595"/>
            </a:xfrm>
            <a:prstGeom prst="ellipse">
              <a:avLst/>
            </a:prstGeom>
            <a:solidFill>
              <a:schemeClr val="bg1"/>
            </a:solid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46" name="TextBox 45">
              <a:extLst>
                <a:ext uri="{FF2B5EF4-FFF2-40B4-BE49-F238E27FC236}">
                  <a16:creationId xmlns:a16="http://schemas.microsoft.com/office/drawing/2014/main" id="{560E8DEB-EB88-E572-C9A5-4DE035AA51DE}"/>
                </a:ext>
              </a:extLst>
            </p:cNvPr>
            <p:cNvSpPr txBox="1"/>
            <p:nvPr/>
          </p:nvSpPr>
          <p:spPr>
            <a:xfrm>
              <a:off x="5256328" y="1655547"/>
              <a:ext cx="653530" cy="1227810"/>
            </a:xfrm>
            <a:prstGeom prst="rect">
              <a:avLst/>
            </a:prstGeom>
            <a:noFill/>
          </p:spPr>
          <p:txBody>
            <a:bodyPr wrap="square" rtlCol="0">
              <a:spAutoFit/>
            </a:bodyPr>
            <a:lstStyle/>
            <a:p>
              <a:pPr algn="ctr"/>
              <a:r>
                <a:rPr lang="en-US" sz="5400" dirty="0">
                  <a:solidFill>
                    <a:schemeClr val="accent4">
                      <a:lumMod val="50000"/>
                    </a:schemeClr>
                  </a:solidFill>
                  <a:latin typeface="Ivar Text Bold" panose="00000800000000000000" pitchFamily="50" charset="0"/>
                </a:rPr>
                <a:t>1</a:t>
              </a:r>
              <a:endParaRPr lang="en-GB" sz="5400" dirty="0">
                <a:solidFill>
                  <a:schemeClr val="accent4">
                    <a:lumMod val="50000"/>
                  </a:schemeClr>
                </a:solidFill>
                <a:latin typeface="Ivar Text Bold" panose="00000800000000000000" pitchFamily="50" charset="0"/>
              </a:endParaRPr>
            </a:p>
          </p:txBody>
        </p:sp>
      </p:grpSp>
      <p:pic>
        <p:nvPicPr>
          <p:cNvPr id="63" name="Graphic 62">
            <a:extLst>
              <a:ext uri="{FF2B5EF4-FFF2-40B4-BE49-F238E27FC236}">
                <a16:creationId xmlns:a16="http://schemas.microsoft.com/office/drawing/2014/main" id="{EA3025FC-BB51-CDBC-FFEE-D39F8918D13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36000" y="3599047"/>
            <a:ext cx="1654726" cy="1654726"/>
          </a:xfrm>
          <a:prstGeom prst="rect">
            <a:avLst/>
          </a:prstGeom>
        </p:spPr>
      </p:pic>
      <p:pic>
        <p:nvPicPr>
          <p:cNvPr id="65" name="Graphic 64">
            <a:extLst>
              <a:ext uri="{FF2B5EF4-FFF2-40B4-BE49-F238E27FC236}">
                <a16:creationId xmlns:a16="http://schemas.microsoft.com/office/drawing/2014/main" id="{DEEA7A93-5CF4-D7CA-A435-A14AE619D69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55493" y="3629405"/>
            <a:ext cx="1594010" cy="1594010"/>
          </a:xfrm>
          <a:prstGeom prst="rect">
            <a:avLst/>
          </a:prstGeom>
        </p:spPr>
      </p:pic>
      <p:sp>
        <p:nvSpPr>
          <p:cNvPr id="2" name="TextBox 1">
            <a:extLst>
              <a:ext uri="{FF2B5EF4-FFF2-40B4-BE49-F238E27FC236}">
                <a16:creationId xmlns:a16="http://schemas.microsoft.com/office/drawing/2014/main" id="{72B5C487-67FA-329E-385A-04790E5E4172}"/>
              </a:ext>
            </a:extLst>
          </p:cNvPr>
          <p:cNvSpPr txBox="1"/>
          <p:nvPr/>
        </p:nvSpPr>
        <p:spPr>
          <a:xfrm>
            <a:off x="1638255" y="2484542"/>
            <a:ext cx="2194289" cy="369332"/>
          </a:xfrm>
          <a:prstGeom prst="rect">
            <a:avLst/>
          </a:prstGeom>
          <a:noFill/>
        </p:spPr>
        <p:txBody>
          <a:bodyPr wrap="square">
            <a:spAutoFit/>
          </a:bodyPr>
          <a:lstStyle/>
          <a:p>
            <a:pPr algn="ctr"/>
            <a:r>
              <a:rPr lang="en-GB" sz="18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Credit</a:t>
            </a:r>
            <a:endParaRPr lang="en-GB" sz="1800" dirty="0">
              <a:solidFill>
                <a:schemeClr val="accent4">
                  <a:lumMod val="50000"/>
                </a:schemeClr>
              </a:solidFill>
              <a:latin typeface="Poppins" panose="00000500000000000000" pitchFamily="2" charset="0"/>
            </a:endParaRPr>
          </a:p>
        </p:txBody>
      </p:sp>
      <p:sp>
        <p:nvSpPr>
          <p:cNvPr id="3" name="TextBox 2">
            <a:extLst>
              <a:ext uri="{FF2B5EF4-FFF2-40B4-BE49-F238E27FC236}">
                <a16:creationId xmlns:a16="http://schemas.microsoft.com/office/drawing/2014/main" id="{F79DB370-8A56-BBB8-19E3-6B9FDA9349CC}"/>
              </a:ext>
            </a:extLst>
          </p:cNvPr>
          <p:cNvSpPr txBox="1"/>
          <p:nvPr/>
        </p:nvSpPr>
        <p:spPr>
          <a:xfrm>
            <a:off x="1638253" y="2911237"/>
            <a:ext cx="2194289" cy="369332"/>
          </a:xfrm>
          <a:prstGeom prst="rect">
            <a:avLst/>
          </a:prstGeom>
          <a:noFill/>
        </p:spPr>
        <p:txBody>
          <a:bodyPr wrap="square">
            <a:spAutoFit/>
          </a:bodyPr>
          <a:lstStyle/>
          <a:p>
            <a:pPr algn="ctr"/>
            <a:r>
              <a:rPr lang="en-GB" sz="18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Market</a:t>
            </a:r>
            <a:endParaRPr lang="en-GB" sz="1800" dirty="0">
              <a:solidFill>
                <a:schemeClr val="accent4">
                  <a:lumMod val="50000"/>
                </a:schemeClr>
              </a:solidFill>
              <a:latin typeface="Poppins" panose="00000500000000000000" pitchFamily="2" charset="0"/>
            </a:endParaRPr>
          </a:p>
        </p:txBody>
      </p:sp>
      <p:sp>
        <p:nvSpPr>
          <p:cNvPr id="4" name="TextBox 3">
            <a:extLst>
              <a:ext uri="{FF2B5EF4-FFF2-40B4-BE49-F238E27FC236}">
                <a16:creationId xmlns:a16="http://schemas.microsoft.com/office/drawing/2014/main" id="{36B7898B-592B-E4B5-395D-A66284678590}"/>
              </a:ext>
            </a:extLst>
          </p:cNvPr>
          <p:cNvSpPr txBox="1"/>
          <p:nvPr/>
        </p:nvSpPr>
        <p:spPr>
          <a:xfrm>
            <a:off x="1631269" y="3337933"/>
            <a:ext cx="2194289" cy="369332"/>
          </a:xfrm>
          <a:prstGeom prst="rect">
            <a:avLst/>
          </a:prstGeom>
          <a:noFill/>
        </p:spPr>
        <p:txBody>
          <a:bodyPr wrap="square">
            <a:spAutoFit/>
          </a:bodyPr>
          <a:lstStyle/>
          <a:p>
            <a:pPr algn="ctr"/>
            <a:r>
              <a:rPr lang="en-GB" sz="18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Operational</a:t>
            </a:r>
            <a:endParaRPr lang="en-GB" sz="1800" dirty="0">
              <a:solidFill>
                <a:schemeClr val="accent4">
                  <a:lumMod val="50000"/>
                </a:schemeClr>
              </a:solidFill>
              <a:latin typeface="Poppins" panose="00000500000000000000" pitchFamily="2" charset="0"/>
            </a:endParaRPr>
          </a:p>
        </p:txBody>
      </p:sp>
    </p:spTree>
    <p:extLst>
      <p:ext uri="{BB962C8B-B14F-4D97-AF65-F5344CB8AC3E}">
        <p14:creationId xmlns:p14="http://schemas.microsoft.com/office/powerpoint/2010/main" val="663534725"/>
      </p:ext>
    </p:extLst>
  </p:cSld>
  <p:clrMapOvr>
    <a:masterClrMapping/>
  </p:clrMapOvr>
  <mc:AlternateContent xmlns:mc="http://schemas.openxmlformats.org/markup-compatibility/2006" xmlns:p14="http://schemas.microsoft.com/office/powerpoint/2010/main">
    <mc:Choice Requires="p14">
      <p:transition spd="med" p14:dur="700">
        <p14:pan dir="u"/>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1" decel="100000" fill="hold" nodeType="withEffect">
                                      <p:stCondLst>
                                        <p:cond delay="40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ppt_x"/>
                                              </p:val>
                                            </p:tav>
                                            <p:tav tm="100000">
                                              <p:val>
                                                <p:strVal val="#ppt_x"/>
                                              </p:val>
                                            </p:tav>
                                          </p:tavLst>
                                        </p:anim>
                                        <p:anim calcmode="lin" valueType="num">
                                          <p:cBhvr additive="base">
                                            <p:cTn id="16" dur="500" fill="hold"/>
                                            <p:tgtEl>
                                              <p:spTgt spid="47"/>
                                            </p:tgtEl>
                                            <p:attrNameLst>
                                              <p:attrName>ppt_y</p:attrName>
                                            </p:attrNameLst>
                                          </p:cBhvr>
                                          <p:tavLst>
                                            <p:tav tm="0">
                                              <p:val>
                                                <p:strVal val="0-#ppt_h/2"/>
                                              </p:val>
                                            </p:tav>
                                            <p:tav tm="100000">
                                              <p:val>
                                                <p:strVal val="#ppt_y"/>
                                              </p:val>
                                            </p:tav>
                                          </p:tavLst>
                                        </p:anim>
                                      </p:childTnLst>
                                    </p:cTn>
                                  </p:par>
                                </p:childTnLst>
                              </p:cTn>
                            </p:par>
                            <p:par>
                              <p:cTn id="17" fill="hold">
                                <p:stCondLst>
                                  <p:cond delay="900"/>
                                </p:stCondLst>
                                <p:childTnLst>
                                  <p:par>
                                    <p:cTn id="18" presetID="42" presetClass="entr" presetSubtype="0" fill="hold" grpId="0"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anim calcmode="lin" valueType="num">
                                          <p:cBhvr>
                                            <p:cTn id="21" dur="500" fill="hold"/>
                                            <p:tgtEl>
                                              <p:spTgt spid="42"/>
                                            </p:tgtEl>
                                            <p:attrNameLst>
                                              <p:attrName>ppt_x</p:attrName>
                                            </p:attrNameLst>
                                          </p:cBhvr>
                                          <p:tavLst>
                                            <p:tav tm="0">
                                              <p:val>
                                                <p:strVal val="#ppt_x"/>
                                              </p:val>
                                            </p:tav>
                                            <p:tav tm="100000">
                                              <p:val>
                                                <p:strVal val="#ppt_x"/>
                                              </p:val>
                                            </p:tav>
                                          </p:tavLst>
                                        </p:anim>
                                        <p:anim calcmode="lin" valueType="num">
                                          <p:cBhvr>
                                            <p:cTn id="22" dur="500" fill="hold"/>
                                            <p:tgtEl>
                                              <p:spTgt spid="4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anim calcmode="lin" valueType="num">
                                          <p:cBhvr>
                                            <p:cTn id="26" dur="500" fill="hold"/>
                                            <p:tgtEl>
                                              <p:spTgt spid="2"/>
                                            </p:tgtEl>
                                            <p:attrNameLst>
                                              <p:attrName>ppt_x</p:attrName>
                                            </p:attrNameLst>
                                          </p:cBhvr>
                                          <p:tavLst>
                                            <p:tav tm="0">
                                              <p:val>
                                                <p:strVal val="#ppt_x"/>
                                              </p:val>
                                            </p:tav>
                                            <p:tav tm="100000">
                                              <p:val>
                                                <p:strVal val="#ppt_x"/>
                                              </p:val>
                                            </p:tav>
                                          </p:tavLst>
                                        </p:anim>
                                        <p:anim calcmode="lin" valueType="num">
                                          <p:cBhvr>
                                            <p:cTn id="27" dur="500" fill="hold"/>
                                            <p:tgtEl>
                                              <p:spTgt spid="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anim calcmode="lin" valueType="num">
                                          <p:cBhvr>
                                            <p:cTn id="31" dur="500" fill="hold"/>
                                            <p:tgtEl>
                                              <p:spTgt spid="3"/>
                                            </p:tgtEl>
                                            <p:attrNameLst>
                                              <p:attrName>ppt_x</p:attrName>
                                            </p:attrNameLst>
                                          </p:cBhvr>
                                          <p:tavLst>
                                            <p:tav tm="0">
                                              <p:val>
                                                <p:strVal val="#ppt_x"/>
                                              </p:val>
                                            </p:tav>
                                            <p:tav tm="100000">
                                              <p:val>
                                                <p:strVal val="#ppt_x"/>
                                              </p:val>
                                            </p:tav>
                                          </p:tavLst>
                                        </p:anim>
                                        <p:anim calcmode="lin" valueType="num">
                                          <p:cBhvr>
                                            <p:cTn id="32" dur="500" fill="hold"/>
                                            <p:tgtEl>
                                              <p:spTgt spid="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30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anim calcmode="lin" valueType="num">
                                          <p:cBhvr>
                                            <p:cTn id="36" dur="500" fill="hold"/>
                                            <p:tgtEl>
                                              <p:spTgt spid="4"/>
                                            </p:tgtEl>
                                            <p:attrNameLst>
                                              <p:attrName>ppt_x</p:attrName>
                                            </p:attrNameLst>
                                          </p:cBhvr>
                                          <p:tavLst>
                                            <p:tav tm="0">
                                              <p:val>
                                                <p:strVal val="#ppt_x"/>
                                              </p:val>
                                            </p:tav>
                                            <p:tav tm="100000">
                                              <p:val>
                                                <p:strVal val="#ppt_x"/>
                                              </p:val>
                                            </p:tav>
                                          </p:tavLst>
                                        </p:anim>
                                        <p:anim calcmode="lin" valueType="num">
                                          <p:cBhvr>
                                            <p:cTn id="37" dur="500" fill="hold"/>
                                            <p:tgtEl>
                                              <p:spTgt spid="4"/>
                                            </p:tgtEl>
                                            <p:attrNameLst>
                                              <p:attrName>ppt_y</p:attrName>
                                            </p:attrNameLst>
                                          </p:cBhvr>
                                          <p:tavLst>
                                            <p:tav tm="0">
                                              <p:val>
                                                <p:strVal val="#ppt_y+.1"/>
                                              </p:val>
                                            </p:tav>
                                            <p:tav tm="100000">
                                              <p:val>
                                                <p:strVal val="#ppt_y"/>
                                              </p:val>
                                            </p:tav>
                                          </p:tavLst>
                                        </p:anim>
                                      </p:childTnLst>
                                    </p:cTn>
                                  </p:par>
                                </p:childTnLst>
                              </p:cTn>
                            </p:par>
                            <p:par>
                              <p:cTn id="38" fill="hold">
                                <p:stCondLst>
                                  <p:cond delay="1700"/>
                                </p:stCondLst>
                                <p:childTnLst>
                                  <p:par>
                                    <p:cTn id="39" presetID="2" presetClass="entr" presetSubtype="4" fill="hold" nodeType="afterEffect" p14:presetBounceEnd="60000">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14:bounceEnd="60000">
                                          <p:cBhvr additive="base">
                                            <p:cTn id="41" dur="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decel="10000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 calcmode="lin" valueType="num">
                                          <p:cBhvr additive="base">
                                            <p:cTn id="47" dur="500" fill="hold"/>
                                            <p:tgtEl>
                                              <p:spTgt spid="48"/>
                                            </p:tgtEl>
                                            <p:attrNameLst>
                                              <p:attrName>ppt_x</p:attrName>
                                            </p:attrNameLst>
                                          </p:cBhvr>
                                          <p:tavLst>
                                            <p:tav tm="0">
                                              <p:val>
                                                <p:strVal val="#ppt_x"/>
                                              </p:val>
                                            </p:tav>
                                            <p:tav tm="100000">
                                              <p:val>
                                                <p:strVal val="#ppt_x"/>
                                              </p:val>
                                            </p:tav>
                                          </p:tavLst>
                                        </p:anim>
                                        <p:anim calcmode="lin" valueType="num">
                                          <p:cBhvr additive="base">
                                            <p:cTn id="48" dur="500" fill="hold"/>
                                            <p:tgtEl>
                                              <p:spTgt spid="48"/>
                                            </p:tgtEl>
                                            <p:attrNameLst>
                                              <p:attrName>ppt_y</p:attrName>
                                            </p:attrNameLst>
                                          </p:cBhvr>
                                          <p:tavLst>
                                            <p:tav tm="0">
                                              <p:val>
                                                <p:strVal val="1+#ppt_h/2"/>
                                              </p:val>
                                            </p:tav>
                                            <p:tav tm="100000">
                                              <p:val>
                                                <p:strVal val="#ppt_y"/>
                                              </p:val>
                                            </p:tav>
                                          </p:tavLst>
                                        </p:anim>
                                      </p:childTnLst>
                                    </p:cTn>
                                  </p:par>
                                  <p:par>
                                    <p:cTn id="49" presetID="2" presetClass="entr" presetSubtype="4" decel="100000" fill="hold" nodeType="withEffect">
                                      <p:stCondLst>
                                        <p:cond delay="20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ppt_x"/>
                                              </p:val>
                                            </p:tav>
                                            <p:tav tm="100000">
                                              <p:val>
                                                <p:strVal val="#ppt_x"/>
                                              </p:val>
                                            </p:tav>
                                          </p:tavLst>
                                        </p:anim>
                                        <p:anim calcmode="lin" valueType="num">
                                          <p:cBhvr additive="base">
                                            <p:cTn id="52" dur="500" fill="hold"/>
                                            <p:tgtEl>
                                              <p:spTgt spid="38"/>
                                            </p:tgtEl>
                                            <p:attrNameLst>
                                              <p:attrName>ppt_y</p:attrName>
                                            </p:attrNameLst>
                                          </p:cBhvr>
                                          <p:tavLst>
                                            <p:tav tm="0">
                                              <p:val>
                                                <p:strVal val="1+#ppt_h/2"/>
                                              </p:val>
                                            </p:tav>
                                            <p:tav tm="100000">
                                              <p:val>
                                                <p:strVal val="#ppt_y"/>
                                              </p:val>
                                            </p:tav>
                                          </p:tavLst>
                                        </p:anim>
                                      </p:childTnLst>
                                    </p:cTn>
                                  </p:par>
                                  <p:par>
                                    <p:cTn id="53" presetID="2" presetClass="entr" presetSubtype="1" decel="100000" fill="hold" nodeType="withEffect">
                                      <p:stCondLst>
                                        <p:cond delay="400"/>
                                      </p:stCondLst>
                                      <p:childTnLst>
                                        <p:set>
                                          <p:cBhvr>
                                            <p:cTn id="54" dur="1" fill="hold">
                                              <p:stCondLst>
                                                <p:cond delay="0"/>
                                              </p:stCondLst>
                                            </p:cTn>
                                            <p:tgtEl>
                                              <p:spTgt spid="60"/>
                                            </p:tgtEl>
                                            <p:attrNameLst>
                                              <p:attrName>style.visibility</p:attrName>
                                            </p:attrNameLst>
                                          </p:cBhvr>
                                          <p:to>
                                            <p:strVal val="visible"/>
                                          </p:to>
                                        </p:set>
                                        <p:anim calcmode="lin" valueType="num">
                                          <p:cBhvr additive="base">
                                            <p:cTn id="55" dur="500" fill="hold"/>
                                            <p:tgtEl>
                                              <p:spTgt spid="60"/>
                                            </p:tgtEl>
                                            <p:attrNameLst>
                                              <p:attrName>ppt_x</p:attrName>
                                            </p:attrNameLst>
                                          </p:cBhvr>
                                          <p:tavLst>
                                            <p:tav tm="0">
                                              <p:val>
                                                <p:strVal val="#ppt_x"/>
                                              </p:val>
                                            </p:tav>
                                            <p:tav tm="100000">
                                              <p:val>
                                                <p:strVal val="#ppt_x"/>
                                              </p:val>
                                            </p:tav>
                                          </p:tavLst>
                                        </p:anim>
                                        <p:anim calcmode="lin" valueType="num">
                                          <p:cBhvr additive="base">
                                            <p:cTn id="56" dur="500" fill="hold"/>
                                            <p:tgtEl>
                                              <p:spTgt spid="60"/>
                                            </p:tgtEl>
                                            <p:attrNameLst>
                                              <p:attrName>ppt_y</p:attrName>
                                            </p:attrNameLst>
                                          </p:cBhvr>
                                          <p:tavLst>
                                            <p:tav tm="0">
                                              <p:val>
                                                <p:strVal val="0-#ppt_h/2"/>
                                              </p:val>
                                            </p:tav>
                                            <p:tav tm="100000">
                                              <p:val>
                                                <p:strVal val="#ppt_y"/>
                                              </p:val>
                                            </p:tav>
                                          </p:tavLst>
                                        </p:anim>
                                      </p:childTnLst>
                                    </p:cTn>
                                  </p:par>
                                </p:childTnLst>
                              </p:cTn>
                            </p:par>
                            <p:par>
                              <p:cTn id="57" fill="hold">
                                <p:stCondLst>
                                  <p:cond delay="900"/>
                                </p:stCondLst>
                                <p:childTnLst>
                                  <p:par>
                                    <p:cTn id="58" presetID="42" presetClass="entr" presetSubtype="0" fill="hold" grpId="0" nodeType="after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anim calcmode="lin" valueType="num">
                                          <p:cBhvr>
                                            <p:cTn id="61" dur="500" fill="hold"/>
                                            <p:tgtEl>
                                              <p:spTgt spid="50"/>
                                            </p:tgtEl>
                                            <p:attrNameLst>
                                              <p:attrName>ppt_x</p:attrName>
                                            </p:attrNameLst>
                                          </p:cBhvr>
                                          <p:tavLst>
                                            <p:tav tm="0">
                                              <p:val>
                                                <p:strVal val="#ppt_x"/>
                                              </p:val>
                                            </p:tav>
                                            <p:tav tm="100000">
                                              <p:val>
                                                <p:strVal val="#ppt_x"/>
                                              </p:val>
                                            </p:tav>
                                          </p:tavLst>
                                        </p:anim>
                                        <p:anim calcmode="lin" valueType="num">
                                          <p:cBhvr>
                                            <p:cTn id="62" dur="500" fill="hold"/>
                                            <p:tgtEl>
                                              <p:spTgt spid="50"/>
                                            </p:tgtEl>
                                            <p:attrNameLst>
                                              <p:attrName>ppt_y</p:attrName>
                                            </p:attrNameLst>
                                          </p:cBhvr>
                                          <p:tavLst>
                                            <p:tav tm="0">
                                              <p:val>
                                                <p:strVal val="#ppt_y+.1"/>
                                              </p:val>
                                            </p:tav>
                                            <p:tav tm="100000">
                                              <p:val>
                                                <p:strVal val="#ppt_y"/>
                                              </p:val>
                                            </p:tav>
                                          </p:tavLst>
                                        </p:anim>
                                      </p:childTnLst>
                                    </p:cTn>
                                  </p:par>
                                </p:childTnLst>
                              </p:cTn>
                            </p:par>
                            <p:par>
                              <p:cTn id="63" fill="hold">
                                <p:stCondLst>
                                  <p:cond delay="1400"/>
                                </p:stCondLst>
                                <p:childTnLst>
                                  <p:par>
                                    <p:cTn id="64" presetID="2" presetClass="entr" presetSubtype="4" fill="hold" nodeType="afterEffect" p14:presetBounceEnd="60000">
                                      <p:stCondLst>
                                        <p:cond delay="0"/>
                                      </p:stCondLst>
                                      <p:childTnLst>
                                        <p:set>
                                          <p:cBhvr>
                                            <p:cTn id="65" dur="1" fill="hold">
                                              <p:stCondLst>
                                                <p:cond delay="0"/>
                                              </p:stCondLst>
                                            </p:cTn>
                                            <p:tgtEl>
                                              <p:spTgt spid="65"/>
                                            </p:tgtEl>
                                            <p:attrNameLst>
                                              <p:attrName>style.visibility</p:attrName>
                                            </p:attrNameLst>
                                          </p:cBhvr>
                                          <p:to>
                                            <p:strVal val="visible"/>
                                          </p:to>
                                        </p:set>
                                        <p:anim calcmode="lin" valueType="num" p14:bounceEnd="60000">
                                          <p:cBhvr additive="base">
                                            <p:cTn id="66" dur="500" fill="hold"/>
                                            <p:tgtEl>
                                              <p:spTgt spid="65"/>
                                            </p:tgtEl>
                                            <p:attrNameLst>
                                              <p:attrName>ppt_x</p:attrName>
                                            </p:attrNameLst>
                                          </p:cBhvr>
                                          <p:tavLst>
                                            <p:tav tm="0">
                                              <p:val>
                                                <p:strVal val="#ppt_x"/>
                                              </p:val>
                                            </p:tav>
                                            <p:tav tm="100000">
                                              <p:val>
                                                <p:strVal val="#ppt_x"/>
                                              </p:val>
                                            </p:tav>
                                          </p:tavLst>
                                        </p:anim>
                                        <p:anim calcmode="lin" valueType="num" p14:bounceEnd="60000">
                                          <p:cBhvr additive="base">
                                            <p:cTn id="67"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decel="100000" fill="hold" grpId="0" nodeType="clickEffect">
                                      <p:stCondLst>
                                        <p:cond delay="0"/>
                                      </p:stCondLst>
                                      <p:childTnLst>
                                        <p:set>
                                          <p:cBhvr>
                                            <p:cTn id="71" dur="1" fill="hold">
                                              <p:stCondLst>
                                                <p:cond delay="0"/>
                                              </p:stCondLst>
                                            </p:cTn>
                                            <p:tgtEl>
                                              <p:spTgt spid="54"/>
                                            </p:tgtEl>
                                            <p:attrNameLst>
                                              <p:attrName>style.visibility</p:attrName>
                                            </p:attrNameLst>
                                          </p:cBhvr>
                                          <p:to>
                                            <p:strVal val="visible"/>
                                          </p:to>
                                        </p:set>
                                        <p:anim calcmode="lin" valueType="num">
                                          <p:cBhvr additive="base">
                                            <p:cTn id="72" dur="500" fill="hold"/>
                                            <p:tgtEl>
                                              <p:spTgt spid="54"/>
                                            </p:tgtEl>
                                            <p:attrNameLst>
                                              <p:attrName>ppt_x</p:attrName>
                                            </p:attrNameLst>
                                          </p:cBhvr>
                                          <p:tavLst>
                                            <p:tav tm="0">
                                              <p:val>
                                                <p:strVal val="#ppt_x"/>
                                              </p:val>
                                            </p:tav>
                                            <p:tav tm="100000">
                                              <p:val>
                                                <p:strVal val="#ppt_x"/>
                                              </p:val>
                                            </p:tav>
                                          </p:tavLst>
                                        </p:anim>
                                        <p:anim calcmode="lin" valueType="num">
                                          <p:cBhvr additive="base">
                                            <p:cTn id="73" dur="500" fill="hold"/>
                                            <p:tgtEl>
                                              <p:spTgt spid="54"/>
                                            </p:tgtEl>
                                            <p:attrNameLst>
                                              <p:attrName>ppt_y</p:attrName>
                                            </p:attrNameLst>
                                          </p:cBhvr>
                                          <p:tavLst>
                                            <p:tav tm="0">
                                              <p:val>
                                                <p:strVal val="1+#ppt_h/2"/>
                                              </p:val>
                                            </p:tav>
                                            <p:tav tm="100000">
                                              <p:val>
                                                <p:strVal val="#ppt_y"/>
                                              </p:val>
                                            </p:tav>
                                          </p:tavLst>
                                        </p:anim>
                                      </p:childTnLst>
                                    </p:cTn>
                                  </p:par>
                                  <p:par>
                                    <p:cTn id="74" presetID="2" presetClass="entr" presetSubtype="4" decel="100000" fill="hold" nodeType="withEffect">
                                      <p:stCondLst>
                                        <p:cond delay="200"/>
                                      </p:stCondLst>
                                      <p:childTnLst>
                                        <p:set>
                                          <p:cBhvr>
                                            <p:cTn id="75" dur="1" fill="hold">
                                              <p:stCondLst>
                                                <p:cond delay="0"/>
                                              </p:stCondLst>
                                            </p:cTn>
                                            <p:tgtEl>
                                              <p:spTgt spid="40"/>
                                            </p:tgtEl>
                                            <p:attrNameLst>
                                              <p:attrName>style.visibility</p:attrName>
                                            </p:attrNameLst>
                                          </p:cBhvr>
                                          <p:to>
                                            <p:strVal val="visible"/>
                                          </p:to>
                                        </p:set>
                                        <p:anim calcmode="lin" valueType="num">
                                          <p:cBhvr additive="base">
                                            <p:cTn id="76" dur="500" fill="hold"/>
                                            <p:tgtEl>
                                              <p:spTgt spid="40"/>
                                            </p:tgtEl>
                                            <p:attrNameLst>
                                              <p:attrName>ppt_x</p:attrName>
                                            </p:attrNameLst>
                                          </p:cBhvr>
                                          <p:tavLst>
                                            <p:tav tm="0">
                                              <p:val>
                                                <p:strVal val="#ppt_x"/>
                                              </p:val>
                                            </p:tav>
                                            <p:tav tm="100000">
                                              <p:val>
                                                <p:strVal val="#ppt_x"/>
                                              </p:val>
                                            </p:tav>
                                          </p:tavLst>
                                        </p:anim>
                                        <p:anim calcmode="lin" valueType="num">
                                          <p:cBhvr additive="base">
                                            <p:cTn id="77" dur="500" fill="hold"/>
                                            <p:tgtEl>
                                              <p:spTgt spid="40"/>
                                            </p:tgtEl>
                                            <p:attrNameLst>
                                              <p:attrName>ppt_y</p:attrName>
                                            </p:attrNameLst>
                                          </p:cBhvr>
                                          <p:tavLst>
                                            <p:tav tm="0">
                                              <p:val>
                                                <p:strVal val="1+#ppt_h/2"/>
                                              </p:val>
                                            </p:tav>
                                            <p:tav tm="100000">
                                              <p:val>
                                                <p:strVal val="#ppt_y"/>
                                              </p:val>
                                            </p:tav>
                                          </p:tavLst>
                                        </p:anim>
                                      </p:childTnLst>
                                    </p:cTn>
                                  </p:par>
                                  <p:par>
                                    <p:cTn id="78" presetID="2" presetClass="entr" presetSubtype="1" decel="100000" fill="hold" nodeType="withEffect">
                                      <p:stCondLst>
                                        <p:cond delay="400"/>
                                      </p:stCondLst>
                                      <p:childTnLst>
                                        <p:set>
                                          <p:cBhvr>
                                            <p:cTn id="79" dur="1" fill="hold">
                                              <p:stCondLst>
                                                <p:cond delay="0"/>
                                              </p:stCondLst>
                                            </p:cTn>
                                            <p:tgtEl>
                                              <p:spTgt spid="61"/>
                                            </p:tgtEl>
                                            <p:attrNameLst>
                                              <p:attrName>style.visibility</p:attrName>
                                            </p:attrNameLst>
                                          </p:cBhvr>
                                          <p:to>
                                            <p:strVal val="visible"/>
                                          </p:to>
                                        </p:set>
                                        <p:anim calcmode="lin" valueType="num">
                                          <p:cBhvr additive="base">
                                            <p:cTn id="80" dur="500" fill="hold"/>
                                            <p:tgtEl>
                                              <p:spTgt spid="61"/>
                                            </p:tgtEl>
                                            <p:attrNameLst>
                                              <p:attrName>ppt_x</p:attrName>
                                            </p:attrNameLst>
                                          </p:cBhvr>
                                          <p:tavLst>
                                            <p:tav tm="0">
                                              <p:val>
                                                <p:strVal val="#ppt_x"/>
                                              </p:val>
                                            </p:tav>
                                            <p:tav tm="100000">
                                              <p:val>
                                                <p:strVal val="#ppt_x"/>
                                              </p:val>
                                            </p:tav>
                                          </p:tavLst>
                                        </p:anim>
                                        <p:anim calcmode="lin" valueType="num">
                                          <p:cBhvr additive="base">
                                            <p:cTn id="81" dur="500" fill="hold"/>
                                            <p:tgtEl>
                                              <p:spTgt spid="61"/>
                                            </p:tgtEl>
                                            <p:attrNameLst>
                                              <p:attrName>ppt_y</p:attrName>
                                            </p:attrNameLst>
                                          </p:cBhvr>
                                          <p:tavLst>
                                            <p:tav tm="0">
                                              <p:val>
                                                <p:strVal val="0-#ppt_h/2"/>
                                              </p:val>
                                            </p:tav>
                                            <p:tav tm="100000">
                                              <p:val>
                                                <p:strVal val="#ppt_y"/>
                                              </p:val>
                                            </p:tav>
                                          </p:tavLst>
                                        </p:anim>
                                      </p:childTnLst>
                                    </p:cTn>
                                  </p:par>
                                </p:childTnLst>
                              </p:cTn>
                            </p:par>
                            <p:par>
                              <p:cTn id="82" fill="hold">
                                <p:stCondLst>
                                  <p:cond delay="900"/>
                                </p:stCondLst>
                                <p:childTnLst>
                                  <p:par>
                                    <p:cTn id="83" presetID="42" presetClass="entr" presetSubtype="0" fill="hold" grpId="0" nodeType="afterEffect">
                                      <p:stCondLst>
                                        <p:cond delay="0"/>
                                      </p:stCondLst>
                                      <p:childTnLst>
                                        <p:set>
                                          <p:cBhvr>
                                            <p:cTn id="84" dur="1" fill="hold">
                                              <p:stCondLst>
                                                <p:cond delay="0"/>
                                              </p:stCondLst>
                                            </p:cTn>
                                            <p:tgtEl>
                                              <p:spTgt spid="56"/>
                                            </p:tgtEl>
                                            <p:attrNameLst>
                                              <p:attrName>style.visibility</p:attrName>
                                            </p:attrNameLst>
                                          </p:cBhvr>
                                          <p:to>
                                            <p:strVal val="visible"/>
                                          </p:to>
                                        </p:set>
                                        <p:animEffect transition="in" filter="fade">
                                          <p:cBhvr>
                                            <p:cTn id="85" dur="500"/>
                                            <p:tgtEl>
                                              <p:spTgt spid="56"/>
                                            </p:tgtEl>
                                          </p:cBhvr>
                                        </p:animEffect>
                                        <p:anim calcmode="lin" valueType="num">
                                          <p:cBhvr>
                                            <p:cTn id="86" dur="500" fill="hold"/>
                                            <p:tgtEl>
                                              <p:spTgt spid="56"/>
                                            </p:tgtEl>
                                            <p:attrNameLst>
                                              <p:attrName>ppt_x</p:attrName>
                                            </p:attrNameLst>
                                          </p:cBhvr>
                                          <p:tavLst>
                                            <p:tav tm="0">
                                              <p:val>
                                                <p:strVal val="#ppt_x"/>
                                              </p:val>
                                            </p:tav>
                                            <p:tav tm="100000">
                                              <p:val>
                                                <p:strVal val="#ppt_x"/>
                                              </p:val>
                                            </p:tav>
                                          </p:tavLst>
                                        </p:anim>
                                        <p:anim calcmode="lin" valueType="num">
                                          <p:cBhvr>
                                            <p:cTn id="87" dur="500" fill="hold"/>
                                            <p:tgtEl>
                                              <p:spTgt spid="56"/>
                                            </p:tgtEl>
                                            <p:attrNameLst>
                                              <p:attrName>ppt_y</p:attrName>
                                            </p:attrNameLst>
                                          </p:cBhvr>
                                          <p:tavLst>
                                            <p:tav tm="0">
                                              <p:val>
                                                <p:strVal val="#ppt_y+.1"/>
                                              </p:val>
                                            </p:tav>
                                            <p:tav tm="100000">
                                              <p:val>
                                                <p:strVal val="#ppt_y"/>
                                              </p:val>
                                            </p:tav>
                                          </p:tavLst>
                                        </p:anim>
                                      </p:childTnLst>
                                    </p:cTn>
                                  </p:par>
                                </p:childTnLst>
                              </p:cTn>
                            </p:par>
                            <p:par>
                              <p:cTn id="88" fill="hold">
                                <p:stCondLst>
                                  <p:cond delay="1400"/>
                                </p:stCondLst>
                                <p:childTnLst>
                                  <p:par>
                                    <p:cTn id="89" presetID="2" presetClass="entr" presetSubtype="4" fill="hold" nodeType="afterEffect" p14:presetBounceEnd="60000">
                                      <p:stCondLst>
                                        <p:cond delay="0"/>
                                      </p:stCondLst>
                                      <p:childTnLst>
                                        <p:set>
                                          <p:cBhvr>
                                            <p:cTn id="90" dur="1" fill="hold">
                                              <p:stCondLst>
                                                <p:cond delay="0"/>
                                              </p:stCondLst>
                                            </p:cTn>
                                            <p:tgtEl>
                                              <p:spTgt spid="63"/>
                                            </p:tgtEl>
                                            <p:attrNameLst>
                                              <p:attrName>style.visibility</p:attrName>
                                            </p:attrNameLst>
                                          </p:cBhvr>
                                          <p:to>
                                            <p:strVal val="visible"/>
                                          </p:to>
                                        </p:set>
                                        <p:anim calcmode="lin" valueType="num" p14:bounceEnd="60000">
                                          <p:cBhvr additive="base">
                                            <p:cTn id="91" dur="500" fill="hold"/>
                                            <p:tgtEl>
                                              <p:spTgt spid="63"/>
                                            </p:tgtEl>
                                            <p:attrNameLst>
                                              <p:attrName>ppt_x</p:attrName>
                                            </p:attrNameLst>
                                          </p:cBhvr>
                                          <p:tavLst>
                                            <p:tav tm="0">
                                              <p:val>
                                                <p:strVal val="#ppt_x"/>
                                              </p:val>
                                            </p:tav>
                                            <p:tav tm="100000">
                                              <p:val>
                                                <p:strVal val="#ppt_x"/>
                                              </p:val>
                                            </p:tav>
                                          </p:tavLst>
                                        </p:anim>
                                        <p:anim calcmode="lin" valueType="num" p14:bounceEnd="60000">
                                          <p:cBhvr additive="base">
                                            <p:cTn id="9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p:bldP spid="48" grpId="0" animBg="1"/>
          <p:bldP spid="50" grpId="0"/>
          <p:bldP spid="43" grpId="0" animBg="1"/>
          <p:bldP spid="42" grpId="0"/>
          <p:bldP spid="2" grpId="0"/>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ppt_x"/>
                                              </p:val>
                                            </p:tav>
                                            <p:tav tm="100000">
                                              <p:val>
                                                <p:strVal val="#ppt_x"/>
                                              </p:val>
                                            </p:tav>
                                          </p:tavLst>
                                        </p:anim>
                                        <p:anim calcmode="lin" valueType="num">
                                          <p:cBhvr additive="base">
                                            <p:cTn id="8" dur="500" fill="hold"/>
                                            <p:tgtEl>
                                              <p:spTgt spid="43"/>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0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1" decel="100000" fill="hold" nodeType="withEffect">
                                      <p:stCondLst>
                                        <p:cond delay="40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ppt_x"/>
                                              </p:val>
                                            </p:tav>
                                            <p:tav tm="100000">
                                              <p:val>
                                                <p:strVal val="#ppt_x"/>
                                              </p:val>
                                            </p:tav>
                                          </p:tavLst>
                                        </p:anim>
                                        <p:anim calcmode="lin" valueType="num">
                                          <p:cBhvr additive="base">
                                            <p:cTn id="16" dur="500" fill="hold"/>
                                            <p:tgtEl>
                                              <p:spTgt spid="47"/>
                                            </p:tgtEl>
                                            <p:attrNameLst>
                                              <p:attrName>ppt_y</p:attrName>
                                            </p:attrNameLst>
                                          </p:cBhvr>
                                          <p:tavLst>
                                            <p:tav tm="0">
                                              <p:val>
                                                <p:strVal val="0-#ppt_h/2"/>
                                              </p:val>
                                            </p:tav>
                                            <p:tav tm="100000">
                                              <p:val>
                                                <p:strVal val="#ppt_y"/>
                                              </p:val>
                                            </p:tav>
                                          </p:tavLst>
                                        </p:anim>
                                      </p:childTnLst>
                                    </p:cTn>
                                  </p:par>
                                </p:childTnLst>
                              </p:cTn>
                            </p:par>
                            <p:par>
                              <p:cTn id="17" fill="hold">
                                <p:stCondLst>
                                  <p:cond delay="900"/>
                                </p:stCondLst>
                                <p:childTnLst>
                                  <p:par>
                                    <p:cTn id="18" presetID="42" presetClass="entr" presetSubtype="0" fill="hold" grpId="0"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anim calcmode="lin" valueType="num">
                                          <p:cBhvr>
                                            <p:cTn id="21" dur="500" fill="hold"/>
                                            <p:tgtEl>
                                              <p:spTgt spid="42"/>
                                            </p:tgtEl>
                                            <p:attrNameLst>
                                              <p:attrName>ppt_x</p:attrName>
                                            </p:attrNameLst>
                                          </p:cBhvr>
                                          <p:tavLst>
                                            <p:tav tm="0">
                                              <p:val>
                                                <p:strVal val="#ppt_x"/>
                                              </p:val>
                                            </p:tav>
                                            <p:tav tm="100000">
                                              <p:val>
                                                <p:strVal val="#ppt_x"/>
                                              </p:val>
                                            </p:tav>
                                          </p:tavLst>
                                        </p:anim>
                                        <p:anim calcmode="lin" valueType="num">
                                          <p:cBhvr>
                                            <p:cTn id="22" dur="500" fill="hold"/>
                                            <p:tgtEl>
                                              <p:spTgt spid="4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10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anim calcmode="lin" valueType="num">
                                          <p:cBhvr>
                                            <p:cTn id="26" dur="500" fill="hold"/>
                                            <p:tgtEl>
                                              <p:spTgt spid="2"/>
                                            </p:tgtEl>
                                            <p:attrNameLst>
                                              <p:attrName>ppt_x</p:attrName>
                                            </p:attrNameLst>
                                          </p:cBhvr>
                                          <p:tavLst>
                                            <p:tav tm="0">
                                              <p:val>
                                                <p:strVal val="#ppt_x"/>
                                              </p:val>
                                            </p:tav>
                                            <p:tav tm="100000">
                                              <p:val>
                                                <p:strVal val="#ppt_x"/>
                                              </p:val>
                                            </p:tav>
                                          </p:tavLst>
                                        </p:anim>
                                        <p:anim calcmode="lin" valueType="num">
                                          <p:cBhvr>
                                            <p:cTn id="27" dur="500" fill="hold"/>
                                            <p:tgtEl>
                                              <p:spTgt spid="2"/>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20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anim calcmode="lin" valueType="num">
                                          <p:cBhvr>
                                            <p:cTn id="31" dur="500" fill="hold"/>
                                            <p:tgtEl>
                                              <p:spTgt spid="3"/>
                                            </p:tgtEl>
                                            <p:attrNameLst>
                                              <p:attrName>ppt_x</p:attrName>
                                            </p:attrNameLst>
                                          </p:cBhvr>
                                          <p:tavLst>
                                            <p:tav tm="0">
                                              <p:val>
                                                <p:strVal val="#ppt_x"/>
                                              </p:val>
                                            </p:tav>
                                            <p:tav tm="100000">
                                              <p:val>
                                                <p:strVal val="#ppt_x"/>
                                              </p:val>
                                            </p:tav>
                                          </p:tavLst>
                                        </p:anim>
                                        <p:anim calcmode="lin" valueType="num">
                                          <p:cBhvr>
                                            <p:cTn id="32" dur="500" fill="hold"/>
                                            <p:tgtEl>
                                              <p:spTgt spid="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30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anim calcmode="lin" valueType="num">
                                          <p:cBhvr>
                                            <p:cTn id="36" dur="500" fill="hold"/>
                                            <p:tgtEl>
                                              <p:spTgt spid="4"/>
                                            </p:tgtEl>
                                            <p:attrNameLst>
                                              <p:attrName>ppt_x</p:attrName>
                                            </p:attrNameLst>
                                          </p:cBhvr>
                                          <p:tavLst>
                                            <p:tav tm="0">
                                              <p:val>
                                                <p:strVal val="#ppt_x"/>
                                              </p:val>
                                            </p:tav>
                                            <p:tav tm="100000">
                                              <p:val>
                                                <p:strVal val="#ppt_x"/>
                                              </p:val>
                                            </p:tav>
                                          </p:tavLst>
                                        </p:anim>
                                        <p:anim calcmode="lin" valueType="num">
                                          <p:cBhvr>
                                            <p:cTn id="37" dur="500" fill="hold"/>
                                            <p:tgtEl>
                                              <p:spTgt spid="4"/>
                                            </p:tgtEl>
                                            <p:attrNameLst>
                                              <p:attrName>ppt_y</p:attrName>
                                            </p:attrNameLst>
                                          </p:cBhvr>
                                          <p:tavLst>
                                            <p:tav tm="0">
                                              <p:val>
                                                <p:strVal val="#ppt_y+.1"/>
                                              </p:val>
                                            </p:tav>
                                            <p:tav tm="100000">
                                              <p:val>
                                                <p:strVal val="#ppt_y"/>
                                              </p:val>
                                            </p:tav>
                                          </p:tavLst>
                                        </p:anim>
                                      </p:childTnLst>
                                    </p:cTn>
                                  </p:par>
                                </p:childTnLst>
                              </p:cTn>
                            </p:par>
                            <p:par>
                              <p:cTn id="38" fill="hold">
                                <p:stCondLst>
                                  <p:cond delay="1700"/>
                                </p:stCondLst>
                                <p:childTnLst>
                                  <p:par>
                                    <p:cTn id="39" presetID="2" presetClass="entr" presetSubtype="4"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decel="10000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anim calcmode="lin" valueType="num">
                                          <p:cBhvr additive="base">
                                            <p:cTn id="47" dur="500" fill="hold"/>
                                            <p:tgtEl>
                                              <p:spTgt spid="48"/>
                                            </p:tgtEl>
                                            <p:attrNameLst>
                                              <p:attrName>ppt_x</p:attrName>
                                            </p:attrNameLst>
                                          </p:cBhvr>
                                          <p:tavLst>
                                            <p:tav tm="0">
                                              <p:val>
                                                <p:strVal val="#ppt_x"/>
                                              </p:val>
                                            </p:tav>
                                            <p:tav tm="100000">
                                              <p:val>
                                                <p:strVal val="#ppt_x"/>
                                              </p:val>
                                            </p:tav>
                                          </p:tavLst>
                                        </p:anim>
                                        <p:anim calcmode="lin" valueType="num">
                                          <p:cBhvr additive="base">
                                            <p:cTn id="48" dur="500" fill="hold"/>
                                            <p:tgtEl>
                                              <p:spTgt spid="48"/>
                                            </p:tgtEl>
                                            <p:attrNameLst>
                                              <p:attrName>ppt_y</p:attrName>
                                            </p:attrNameLst>
                                          </p:cBhvr>
                                          <p:tavLst>
                                            <p:tav tm="0">
                                              <p:val>
                                                <p:strVal val="1+#ppt_h/2"/>
                                              </p:val>
                                            </p:tav>
                                            <p:tav tm="100000">
                                              <p:val>
                                                <p:strVal val="#ppt_y"/>
                                              </p:val>
                                            </p:tav>
                                          </p:tavLst>
                                        </p:anim>
                                      </p:childTnLst>
                                    </p:cTn>
                                  </p:par>
                                  <p:par>
                                    <p:cTn id="49" presetID="2" presetClass="entr" presetSubtype="4" decel="100000" fill="hold" nodeType="withEffect">
                                      <p:stCondLst>
                                        <p:cond delay="200"/>
                                      </p:stCondLst>
                                      <p:childTnLst>
                                        <p:set>
                                          <p:cBhvr>
                                            <p:cTn id="50" dur="1" fill="hold">
                                              <p:stCondLst>
                                                <p:cond delay="0"/>
                                              </p:stCondLst>
                                            </p:cTn>
                                            <p:tgtEl>
                                              <p:spTgt spid="38"/>
                                            </p:tgtEl>
                                            <p:attrNameLst>
                                              <p:attrName>style.visibility</p:attrName>
                                            </p:attrNameLst>
                                          </p:cBhvr>
                                          <p:to>
                                            <p:strVal val="visible"/>
                                          </p:to>
                                        </p:set>
                                        <p:anim calcmode="lin" valueType="num">
                                          <p:cBhvr additive="base">
                                            <p:cTn id="51" dur="500" fill="hold"/>
                                            <p:tgtEl>
                                              <p:spTgt spid="38"/>
                                            </p:tgtEl>
                                            <p:attrNameLst>
                                              <p:attrName>ppt_x</p:attrName>
                                            </p:attrNameLst>
                                          </p:cBhvr>
                                          <p:tavLst>
                                            <p:tav tm="0">
                                              <p:val>
                                                <p:strVal val="#ppt_x"/>
                                              </p:val>
                                            </p:tav>
                                            <p:tav tm="100000">
                                              <p:val>
                                                <p:strVal val="#ppt_x"/>
                                              </p:val>
                                            </p:tav>
                                          </p:tavLst>
                                        </p:anim>
                                        <p:anim calcmode="lin" valueType="num">
                                          <p:cBhvr additive="base">
                                            <p:cTn id="52" dur="500" fill="hold"/>
                                            <p:tgtEl>
                                              <p:spTgt spid="38"/>
                                            </p:tgtEl>
                                            <p:attrNameLst>
                                              <p:attrName>ppt_y</p:attrName>
                                            </p:attrNameLst>
                                          </p:cBhvr>
                                          <p:tavLst>
                                            <p:tav tm="0">
                                              <p:val>
                                                <p:strVal val="1+#ppt_h/2"/>
                                              </p:val>
                                            </p:tav>
                                            <p:tav tm="100000">
                                              <p:val>
                                                <p:strVal val="#ppt_y"/>
                                              </p:val>
                                            </p:tav>
                                          </p:tavLst>
                                        </p:anim>
                                      </p:childTnLst>
                                    </p:cTn>
                                  </p:par>
                                  <p:par>
                                    <p:cTn id="53" presetID="2" presetClass="entr" presetSubtype="1" decel="100000" fill="hold" nodeType="withEffect">
                                      <p:stCondLst>
                                        <p:cond delay="400"/>
                                      </p:stCondLst>
                                      <p:childTnLst>
                                        <p:set>
                                          <p:cBhvr>
                                            <p:cTn id="54" dur="1" fill="hold">
                                              <p:stCondLst>
                                                <p:cond delay="0"/>
                                              </p:stCondLst>
                                            </p:cTn>
                                            <p:tgtEl>
                                              <p:spTgt spid="60"/>
                                            </p:tgtEl>
                                            <p:attrNameLst>
                                              <p:attrName>style.visibility</p:attrName>
                                            </p:attrNameLst>
                                          </p:cBhvr>
                                          <p:to>
                                            <p:strVal val="visible"/>
                                          </p:to>
                                        </p:set>
                                        <p:anim calcmode="lin" valueType="num">
                                          <p:cBhvr additive="base">
                                            <p:cTn id="55" dur="500" fill="hold"/>
                                            <p:tgtEl>
                                              <p:spTgt spid="60"/>
                                            </p:tgtEl>
                                            <p:attrNameLst>
                                              <p:attrName>ppt_x</p:attrName>
                                            </p:attrNameLst>
                                          </p:cBhvr>
                                          <p:tavLst>
                                            <p:tav tm="0">
                                              <p:val>
                                                <p:strVal val="#ppt_x"/>
                                              </p:val>
                                            </p:tav>
                                            <p:tav tm="100000">
                                              <p:val>
                                                <p:strVal val="#ppt_x"/>
                                              </p:val>
                                            </p:tav>
                                          </p:tavLst>
                                        </p:anim>
                                        <p:anim calcmode="lin" valueType="num">
                                          <p:cBhvr additive="base">
                                            <p:cTn id="56" dur="500" fill="hold"/>
                                            <p:tgtEl>
                                              <p:spTgt spid="60"/>
                                            </p:tgtEl>
                                            <p:attrNameLst>
                                              <p:attrName>ppt_y</p:attrName>
                                            </p:attrNameLst>
                                          </p:cBhvr>
                                          <p:tavLst>
                                            <p:tav tm="0">
                                              <p:val>
                                                <p:strVal val="0-#ppt_h/2"/>
                                              </p:val>
                                            </p:tav>
                                            <p:tav tm="100000">
                                              <p:val>
                                                <p:strVal val="#ppt_y"/>
                                              </p:val>
                                            </p:tav>
                                          </p:tavLst>
                                        </p:anim>
                                      </p:childTnLst>
                                    </p:cTn>
                                  </p:par>
                                </p:childTnLst>
                              </p:cTn>
                            </p:par>
                            <p:par>
                              <p:cTn id="57" fill="hold">
                                <p:stCondLst>
                                  <p:cond delay="900"/>
                                </p:stCondLst>
                                <p:childTnLst>
                                  <p:par>
                                    <p:cTn id="58" presetID="42" presetClass="entr" presetSubtype="0" fill="hold" grpId="0" nodeType="after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anim calcmode="lin" valueType="num">
                                          <p:cBhvr>
                                            <p:cTn id="61" dur="500" fill="hold"/>
                                            <p:tgtEl>
                                              <p:spTgt spid="50"/>
                                            </p:tgtEl>
                                            <p:attrNameLst>
                                              <p:attrName>ppt_x</p:attrName>
                                            </p:attrNameLst>
                                          </p:cBhvr>
                                          <p:tavLst>
                                            <p:tav tm="0">
                                              <p:val>
                                                <p:strVal val="#ppt_x"/>
                                              </p:val>
                                            </p:tav>
                                            <p:tav tm="100000">
                                              <p:val>
                                                <p:strVal val="#ppt_x"/>
                                              </p:val>
                                            </p:tav>
                                          </p:tavLst>
                                        </p:anim>
                                        <p:anim calcmode="lin" valueType="num">
                                          <p:cBhvr>
                                            <p:cTn id="62" dur="500" fill="hold"/>
                                            <p:tgtEl>
                                              <p:spTgt spid="50"/>
                                            </p:tgtEl>
                                            <p:attrNameLst>
                                              <p:attrName>ppt_y</p:attrName>
                                            </p:attrNameLst>
                                          </p:cBhvr>
                                          <p:tavLst>
                                            <p:tav tm="0">
                                              <p:val>
                                                <p:strVal val="#ppt_y+.1"/>
                                              </p:val>
                                            </p:tav>
                                            <p:tav tm="100000">
                                              <p:val>
                                                <p:strVal val="#ppt_y"/>
                                              </p:val>
                                            </p:tav>
                                          </p:tavLst>
                                        </p:anim>
                                      </p:childTnLst>
                                    </p:cTn>
                                  </p:par>
                                </p:childTnLst>
                              </p:cTn>
                            </p:par>
                            <p:par>
                              <p:cTn id="63" fill="hold">
                                <p:stCondLst>
                                  <p:cond delay="1400"/>
                                </p:stCondLst>
                                <p:childTnLst>
                                  <p:par>
                                    <p:cTn id="64" presetID="2" presetClass="entr" presetSubtype="4" fill="hold" nodeType="afterEffect">
                                      <p:stCondLst>
                                        <p:cond delay="0"/>
                                      </p:stCondLst>
                                      <p:childTnLst>
                                        <p:set>
                                          <p:cBhvr>
                                            <p:cTn id="65" dur="1" fill="hold">
                                              <p:stCondLst>
                                                <p:cond delay="0"/>
                                              </p:stCondLst>
                                            </p:cTn>
                                            <p:tgtEl>
                                              <p:spTgt spid="65"/>
                                            </p:tgtEl>
                                            <p:attrNameLst>
                                              <p:attrName>style.visibility</p:attrName>
                                            </p:attrNameLst>
                                          </p:cBhvr>
                                          <p:to>
                                            <p:strVal val="visible"/>
                                          </p:to>
                                        </p:set>
                                        <p:anim calcmode="lin" valueType="num">
                                          <p:cBhvr additive="base">
                                            <p:cTn id="66" dur="500" fill="hold"/>
                                            <p:tgtEl>
                                              <p:spTgt spid="65"/>
                                            </p:tgtEl>
                                            <p:attrNameLst>
                                              <p:attrName>ppt_x</p:attrName>
                                            </p:attrNameLst>
                                          </p:cBhvr>
                                          <p:tavLst>
                                            <p:tav tm="0">
                                              <p:val>
                                                <p:strVal val="#ppt_x"/>
                                              </p:val>
                                            </p:tav>
                                            <p:tav tm="100000">
                                              <p:val>
                                                <p:strVal val="#ppt_x"/>
                                              </p:val>
                                            </p:tav>
                                          </p:tavLst>
                                        </p:anim>
                                        <p:anim calcmode="lin" valueType="num">
                                          <p:cBhvr additive="base">
                                            <p:cTn id="67"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decel="100000" fill="hold" grpId="0" nodeType="clickEffect">
                                      <p:stCondLst>
                                        <p:cond delay="0"/>
                                      </p:stCondLst>
                                      <p:childTnLst>
                                        <p:set>
                                          <p:cBhvr>
                                            <p:cTn id="71" dur="1" fill="hold">
                                              <p:stCondLst>
                                                <p:cond delay="0"/>
                                              </p:stCondLst>
                                            </p:cTn>
                                            <p:tgtEl>
                                              <p:spTgt spid="54"/>
                                            </p:tgtEl>
                                            <p:attrNameLst>
                                              <p:attrName>style.visibility</p:attrName>
                                            </p:attrNameLst>
                                          </p:cBhvr>
                                          <p:to>
                                            <p:strVal val="visible"/>
                                          </p:to>
                                        </p:set>
                                        <p:anim calcmode="lin" valueType="num">
                                          <p:cBhvr additive="base">
                                            <p:cTn id="72" dur="500" fill="hold"/>
                                            <p:tgtEl>
                                              <p:spTgt spid="54"/>
                                            </p:tgtEl>
                                            <p:attrNameLst>
                                              <p:attrName>ppt_x</p:attrName>
                                            </p:attrNameLst>
                                          </p:cBhvr>
                                          <p:tavLst>
                                            <p:tav tm="0">
                                              <p:val>
                                                <p:strVal val="#ppt_x"/>
                                              </p:val>
                                            </p:tav>
                                            <p:tav tm="100000">
                                              <p:val>
                                                <p:strVal val="#ppt_x"/>
                                              </p:val>
                                            </p:tav>
                                          </p:tavLst>
                                        </p:anim>
                                        <p:anim calcmode="lin" valueType="num">
                                          <p:cBhvr additive="base">
                                            <p:cTn id="73" dur="500" fill="hold"/>
                                            <p:tgtEl>
                                              <p:spTgt spid="54"/>
                                            </p:tgtEl>
                                            <p:attrNameLst>
                                              <p:attrName>ppt_y</p:attrName>
                                            </p:attrNameLst>
                                          </p:cBhvr>
                                          <p:tavLst>
                                            <p:tav tm="0">
                                              <p:val>
                                                <p:strVal val="1+#ppt_h/2"/>
                                              </p:val>
                                            </p:tav>
                                            <p:tav tm="100000">
                                              <p:val>
                                                <p:strVal val="#ppt_y"/>
                                              </p:val>
                                            </p:tav>
                                          </p:tavLst>
                                        </p:anim>
                                      </p:childTnLst>
                                    </p:cTn>
                                  </p:par>
                                  <p:par>
                                    <p:cTn id="74" presetID="2" presetClass="entr" presetSubtype="4" decel="100000" fill="hold" nodeType="withEffect">
                                      <p:stCondLst>
                                        <p:cond delay="200"/>
                                      </p:stCondLst>
                                      <p:childTnLst>
                                        <p:set>
                                          <p:cBhvr>
                                            <p:cTn id="75" dur="1" fill="hold">
                                              <p:stCondLst>
                                                <p:cond delay="0"/>
                                              </p:stCondLst>
                                            </p:cTn>
                                            <p:tgtEl>
                                              <p:spTgt spid="40"/>
                                            </p:tgtEl>
                                            <p:attrNameLst>
                                              <p:attrName>style.visibility</p:attrName>
                                            </p:attrNameLst>
                                          </p:cBhvr>
                                          <p:to>
                                            <p:strVal val="visible"/>
                                          </p:to>
                                        </p:set>
                                        <p:anim calcmode="lin" valueType="num">
                                          <p:cBhvr additive="base">
                                            <p:cTn id="76" dur="500" fill="hold"/>
                                            <p:tgtEl>
                                              <p:spTgt spid="40"/>
                                            </p:tgtEl>
                                            <p:attrNameLst>
                                              <p:attrName>ppt_x</p:attrName>
                                            </p:attrNameLst>
                                          </p:cBhvr>
                                          <p:tavLst>
                                            <p:tav tm="0">
                                              <p:val>
                                                <p:strVal val="#ppt_x"/>
                                              </p:val>
                                            </p:tav>
                                            <p:tav tm="100000">
                                              <p:val>
                                                <p:strVal val="#ppt_x"/>
                                              </p:val>
                                            </p:tav>
                                          </p:tavLst>
                                        </p:anim>
                                        <p:anim calcmode="lin" valueType="num">
                                          <p:cBhvr additive="base">
                                            <p:cTn id="77" dur="500" fill="hold"/>
                                            <p:tgtEl>
                                              <p:spTgt spid="40"/>
                                            </p:tgtEl>
                                            <p:attrNameLst>
                                              <p:attrName>ppt_y</p:attrName>
                                            </p:attrNameLst>
                                          </p:cBhvr>
                                          <p:tavLst>
                                            <p:tav tm="0">
                                              <p:val>
                                                <p:strVal val="1+#ppt_h/2"/>
                                              </p:val>
                                            </p:tav>
                                            <p:tav tm="100000">
                                              <p:val>
                                                <p:strVal val="#ppt_y"/>
                                              </p:val>
                                            </p:tav>
                                          </p:tavLst>
                                        </p:anim>
                                      </p:childTnLst>
                                    </p:cTn>
                                  </p:par>
                                  <p:par>
                                    <p:cTn id="78" presetID="2" presetClass="entr" presetSubtype="1" decel="100000" fill="hold" nodeType="withEffect">
                                      <p:stCondLst>
                                        <p:cond delay="400"/>
                                      </p:stCondLst>
                                      <p:childTnLst>
                                        <p:set>
                                          <p:cBhvr>
                                            <p:cTn id="79" dur="1" fill="hold">
                                              <p:stCondLst>
                                                <p:cond delay="0"/>
                                              </p:stCondLst>
                                            </p:cTn>
                                            <p:tgtEl>
                                              <p:spTgt spid="61"/>
                                            </p:tgtEl>
                                            <p:attrNameLst>
                                              <p:attrName>style.visibility</p:attrName>
                                            </p:attrNameLst>
                                          </p:cBhvr>
                                          <p:to>
                                            <p:strVal val="visible"/>
                                          </p:to>
                                        </p:set>
                                        <p:anim calcmode="lin" valueType="num">
                                          <p:cBhvr additive="base">
                                            <p:cTn id="80" dur="500" fill="hold"/>
                                            <p:tgtEl>
                                              <p:spTgt spid="61"/>
                                            </p:tgtEl>
                                            <p:attrNameLst>
                                              <p:attrName>ppt_x</p:attrName>
                                            </p:attrNameLst>
                                          </p:cBhvr>
                                          <p:tavLst>
                                            <p:tav tm="0">
                                              <p:val>
                                                <p:strVal val="#ppt_x"/>
                                              </p:val>
                                            </p:tav>
                                            <p:tav tm="100000">
                                              <p:val>
                                                <p:strVal val="#ppt_x"/>
                                              </p:val>
                                            </p:tav>
                                          </p:tavLst>
                                        </p:anim>
                                        <p:anim calcmode="lin" valueType="num">
                                          <p:cBhvr additive="base">
                                            <p:cTn id="81" dur="500" fill="hold"/>
                                            <p:tgtEl>
                                              <p:spTgt spid="61"/>
                                            </p:tgtEl>
                                            <p:attrNameLst>
                                              <p:attrName>ppt_y</p:attrName>
                                            </p:attrNameLst>
                                          </p:cBhvr>
                                          <p:tavLst>
                                            <p:tav tm="0">
                                              <p:val>
                                                <p:strVal val="0-#ppt_h/2"/>
                                              </p:val>
                                            </p:tav>
                                            <p:tav tm="100000">
                                              <p:val>
                                                <p:strVal val="#ppt_y"/>
                                              </p:val>
                                            </p:tav>
                                          </p:tavLst>
                                        </p:anim>
                                      </p:childTnLst>
                                    </p:cTn>
                                  </p:par>
                                </p:childTnLst>
                              </p:cTn>
                            </p:par>
                            <p:par>
                              <p:cTn id="82" fill="hold">
                                <p:stCondLst>
                                  <p:cond delay="900"/>
                                </p:stCondLst>
                                <p:childTnLst>
                                  <p:par>
                                    <p:cTn id="83" presetID="42" presetClass="entr" presetSubtype="0" fill="hold" grpId="0" nodeType="afterEffect">
                                      <p:stCondLst>
                                        <p:cond delay="0"/>
                                      </p:stCondLst>
                                      <p:childTnLst>
                                        <p:set>
                                          <p:cBhvr>
                                            <p:cTn id="84" dur="1" fill="hold">
                                              <p:stCondLst>
                                                <p:cond delay="0"/>
                                              </p:stCondLst>
                                            </p:cTn>
                                            <p:tgtEl>
                                              <p:spTgt spid="56"/>
                                            </p:tgtEl>
                                            <p:attrNameLst>
                                              <p:attrName>style.visibility</p:attrName>
                                            </p:attrNameLst>
                                          </p:cBhvr>
                                          <p:to>
                                            <p:strVal val="visible"/>
                                          </p:to>
                                        </p:set>
                                        <p:animEffect transition="in" filter="fade">
                                          <p:cBhvr>
                                            <p:cTn id="85" dur="500"/>
                                            <p:tgtEl>
                                              <p:spTgt spid="56"/>
                                            </p:tgtEl>
                                          </p:cBhvr>
                                        </p:animEffect>
                                        <p:anim calcmode="lin" valueType="num">
                                          <p:cBhvr>
                                            <p:cTn id="86" dur="500" fill="hold"/>
                                            <p:tgtEl>
                                              <p:spTgt spid="56"/>
                                            </p:tgtEl>
                                            <p:attrNameLst>
                                              <p:attrName>ppt_x</p:attrName>
                                            </p:attrNameLst>
                                          </p:cBhvr>
                                          <p:tavLst>
                                            <p:tav tm="0">
                                              <p:val>
                                                <p:strVal val="#ppt_x"/>
                                              </p:val>
                                            </p:tav>
                                            <p:tav tm="100000">
                                              <p:val>
                                                <p:strVal val="#ppt_x"/>
                                              </p:val>
                                            </p:tav>
                                          </p:tavLst>
                                        </p:anim>
                                        <p:anim calcmode="lin" valueType="num">
                                          <p:cBhvr>
                                            <p:cTn id="87" dur="500" fill="hold"/>
                                            <p:tgtEl>
                                              <p:spTgt spid="56"/>
                                            </p:tgtEl>
                                            <p:attrNameLst>
                                              <p:attrName>ppt_y</p:attrName>
                                            </p:attrNameLst>
                                          </p:cBhvr>
                                          <p:tavLst>
                                            <p:tav tm="0">
                                              <p:val>
                                                <p:strVal val="#ppt_y+.1"/>
                                              </p:val>
                                            </p:tav>
                                            <p:tav tm="100000">
                                              <p:val>
                                                <p:strVal val="#ppt_y"/>
                                              </p:val>
                                            </p:tav>
                                          </p:tavLst>
                                        </p:anim>
                                      </p:childTnLst>
                                    </p:cTn>
                                  </p:par>
                                </p:childTnLst>
                              </p:cTn>
                            </p:par>
                            <p:par>
                              <p:cTn id="88" fill="hold">
                                <p:stCondLst>
                                  <p:cond delay="1400"/>
                                </p:stCondLst>
                                <p:childTnLst>
                                  <p:par>
                                    <p:cTn id="89" presetID="2" presetClass="entr" presetSubtype="4" fill="hold" nodeType="afterEffect">
                                      <p:stCondLst>
                                        <p:cond delay="0"/>
                                      </p:stCondLst>
                                      <p:childTnLst>
                                        <p:set>
                                          <p:cBhvr>
                                            <p:cTn id="90" dur="1" fill="hold">
                                              <p:stCondLst>
                                                <p:cond delay="0"/>
                                              </p:stCondLst>
                                            </p:cTn>
                                            <p:tgtEl>
                                              <p:spTgt spid="63"/>
                                            </p:tgtEl>
                                            <p:attrNameLst>
                                              <p:attrName>style.visibility</p:attrName>
                                            </p:attrNameLst>
                                          </p:cBhvr>
                                          <p:to>
                                            <p:strVal val="visible"/>
                                          </p:to>
                                        </p:set>
                                        <p:anim calcmode="lin" valueType="num">
                                          <p:cBhvr additive="base">
                                            <p:cTn id="91" dur="500" fill="hold"/>
                                            <p:tgtEl>
                                              <p:spTgt spid="63"/>
                                            </p:tgtEl>
                                            <p:attrNameLst>
                                              <p:attrName>ppt_x</p:attrName>
                                            </p:attrNameLst>
                                          </p:cBhvr>
                                          <p:tavLst>
                                            <p:tav tm="0">
                                              <p:val>
                                                <p:strVal val="#ppt_x"/>
                                              </p:val>
                                            </p:tav>
                                            <p:tav tm="100000">
                                              <p:val>
                                                <p:strVal val="#ppt_x"/>
                                              </p:val>
                                            </p:tav>
                                          </p:tavLst>
                                        </p:anim>
                                        <p:anim calcmode="lin" valueType="num">
                                          <p:cBhvr additive="base">
                                            <p:cTn id="9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6" grpId="0"/>
          <p:bldP spid="48" grpId="0" animBg="1"/>
          <p:bldP spid="50" grpId="0"/>
          <p:bldP spid="43" grpId="0" animBg="1"/>
          <p:bldP spid="42" grpId="0"/>
          <p:bldP spid="2" grpId="0"/>
          <p:bldP spid="3" grpId="0"/>
          <p:bldP spid="4" grpId="0"/>
        </p:bldLst>
      </p:timing>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226E44FD-4AE3-2C12-62A1-85A80C7A46E6}"/>
              </a:ext>
            </a:extLst>
          </p:cNvPr>
          <p:cNvSpPr/>
          <p:nvPr/>
        </p:nvSpPr>
        <p:spPr>
          <a:xfrm>
            <a:off x="8002450" y="1006512"/>
            <a:ext cx="2908300" cy="6575387"/>
          </a:xfrm>
          <a:prstGeom prst="roundRect">
            <a:avLst>
              <a:gd name="adj" fmla="val 7933"/>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56" name="TextBox 55">
            <a:extLst>
              <a:ext uri="{FF2B5EF4-FFF2-40B4-BE49-F238E27FC236}">
                <a16:creationId xmlns:a16="http://schemas.microsoft.com/office/drawing/2014/main" id="{DA178AB0-9C3F-1838-7A3E-0CF91530988C}"/>
              </a:ext>
            </a:extLst>
          </p:cNvPr>
          <p:cNvSpPr txBox="1"/>
          <p:nvPr/>
        </p:nvSpPr>
        <p:spPr>
          <a:xfrm>
            <a:off x="8359455" y="1832021"/>
            <a:ext cx="2194289" cy="1754326"/>
          </a:xfrm>
          <a:prstGeom prst="rect">
            <a:avLst/>
          </a:prstGeom>
          <a:noFill/>
        </p:spPr>
        <p:txBody>
          <a:bodyPr wrap="square">
            <a:spAutoFit/>
          </a:bodyPr>
          <a:lstStyle/>
          <a:p>
            <a:pPr algn="ctr"/>
            <a:r>
              <a:rPr lang="en-US"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Required banks to </a:t>
            </a:r>
            <a:r>
              <a:rPr lang="en-US" sz="18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disclose risks </a:t>
            </a:r>
            <a:r>
              <a:rPr lang="en-US"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and how they are </a:t>
            </a:r>
            <a:r>
              <a:rPr lang="en-US" sz="18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quantified and managed </a:t>
            </a:r>
            <a:r>
              <a:rPr lang="en-US"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internally</a:t>
            </a:r>
            <a:endParaRPr lang="en-GB" sz="1800" dirty="0">
              <a:solidFill>
                <a:schemeClr val="accent3">
                  <a:lumMod val="50000"/>
                </a:schemeClr>
              </a:solidFill>
              <a:latin typeface="Poppins" panose="00000500000000000000" pitchFamily="2" charset="0"/>
            </a:endParaRPr>
          </a:p>
        </p:txBody>
      </p:sp>
      <p:grpSp>
        <p:nvGrpSpPr>
          <p:cNvPr id="61" name="Group 60">
            <a:extLst>
              <a:ext uri="{FF2B5EF4-FFF2-40B4-BE49-F238E27FC236}">
                <a16:creationId xmlns:a16="http://schemas.microsoft.com/office/drawing/2014/main" id="{DD6DA193-AD41-9ED7-4498-9A6432B4586C}"/>
              </a:ext>
            </a:extLst>
          </p:cNvPr>
          <p:cNvGrpSpPr/>
          <p:nvPr/>
        </p:nvGrpSpPr>
        <p:grpSpPr>
          <a:xfrm>
            <a:off x="8938601" y="483262"/>
            <a:ext cx="1046499" cy="1046499"/>
            <a:chOff x="8938601" y="483262"/>
            <a:chExt cx="1046499" cy="1046499"/>
          </a:xfrm>
        </p:grpSpPr>
        <p:sp>
          <p:nvSpPr>
            <p:cNvPr id="58" name="Oval 57">
              <a:extLst>
                <a:ext uri="{FF2B5EF4-FFF2-40B4-BE49-F238E27FC236}">
                  <a16:creationId xmlns:a16="http://schemas.microsoft.com/office/drawing/2014/main" id="{2A3F47B4-0F0F-C7ED-363E-70E3B5718A8D}"/>
                </a:ext>
              </a:extLst>
            </p:cNvPr>
            <p:cNvSpPr/>
            <p:nvPr/>
          </p:nvSpPr>
          <p:spPr>
            <a:xfrm>
              <a:off x="8938601" y="483262"/>
              <a:ext cx="1046499" cy="1046499"/>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59" name="TextBox 58">
              <a:extLst>
                <a:ext uri="{FF2B5EF4-FFF2-40B4-BE49-F238E27FC236}">
                  <a16:creationId xmlns:a16="http://schemas.microsoft.com/office/drawing/2014/main" id="{25944286-78F6-F045-D8EC-4B918D3DE479}"/>
                </a:ext>
              </a:extLst>
            </p:cNvPr>
            <p:cNvSpPr txBox="1"/>
            <p:nvPr/>
          </p:nvSpPr>
          <p:spPr>
            <a:xfrm>
              <a:off x="9216118" y="555179"/>
              <a:ext cx="491464" cy="923330"/>
            </a:xfrm>
            <a:prstGeom prst="rect">
              <a:avLst/>
            </a:prstGeom>
            <a:noFill/>
          </p:spPr>
          <p:txBody>
            <a:bodyPr wrap="square" rtlCol="0">
              <a:spAutoFit/>
            </a:bodyPr>
            <a:lstStyle/>
            <a:p>
              <a:pPr algn="ctr"/>
              <a:r>
                <a:rPr lang="en-US" sz="5400" dirty="0">
                  <a:solidFill>
                    <a:schemeClr val="accent3">
                      <a:lumMod val="50000"/>
                    </a:schemeClr>
                  </a:solidFill>
                  <a:latin typeface="Ivar Text Bold" panose="00000800000000000000" pitchFamily="50" charset="0"/>
                </a:rPr>
                <a:t>3</a:t>
              </a:r>
              <a:endParaRPr lang="en-GB" sz="5400" dirty="0">
                <a:solidFill>
                  <a:schemeClr val="accent3">
                    <a:lumMod val="50000"/>
                  </a:schemeClr>
                </a:solidFill>
                <a:latin typeface="Ivar Text Bold" panose="00000800000000000000" pitchFamily="50" charset="0"/>
              </a:endParaRPr>
            </a:p>
          </p:txBody>
        </p:sp>
      </p:grpSp>
      <p:pic>
        <p:nvPicPr>
          <p:cNvPr id="40" name="Graphic 39">
            <a:extLst>
              <a:ext uri="{FF2B5EF4-FFF2-40B4-BE49-F238E27FC236}">
                <a16:creationId xmlns:a16="http://schemas.microsoft.com/office/drawing/2014/main" id="{31D85BCE-A1A1-C846-9EDB-5D1C47B65D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48311" y="5050971"/>
            <a:ext cx="2016578" cy="2016578"/>
          </a:xfrm>
          <a:prstGeom prst="rect">
            <a:avLst/>
          </a:prstGeom>
        </p:spPr>
      </p:pic>
      <p:pic>
        <p:nvPicPr>
          <p:cNvPr id="63" name="Graphic 62">
            <a:extLst>
              <a:ext uri="{FF2B5EF4-FFF2-40B4-BE49-F238E27FC236}">
                <a16:creationId xmlns:a16="http://schemas.microsoft.com/office/drawing/2014/main" id="{EA3025FC-BB51-CDBC-FFEE-D39F8918D13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36000" y="3599047"/>
            <a:ext cx="1654726" cy="1654726"/>
          </a:xfrm>
          <a:prstGeom prst="rect">
            <a:avLst/>
          </a:prstGeom>
        </p:spPr>
      </p:pic>
      <p:grpSp>
        <p:nvGrpSpPr>
          <p:cNvPr id="51" name="Group 50">
            <a:extLst>
              <a:ext uri="{FF2B5EF4-FFF2-40B4-BE49-F238E27FC236}">
                <a16:creationId xmlns:a16="http://schemas.microsoft.com/office/drawing/2014/main" id="{933CEE99-57DB-0E31-BD12-2285A46B8390}"/>
              </a:ext>
            </a:extLst>
          </p:cNvPr>
          <p:cNvGrpSpPr/>
          <p:nvPr/>
        </p:nvGrpSpPr>
        <p:grpSpPr>
          <a:xfrm>
            <a:off x="2846743" y="882389"/>
            <a:ext cx="2329048" cy="1787820"/>
            <a:chOff x="2208649" y="1375568"/>
            <a:chExt cx="2329048" cy="1787820"/>
          </a:xfrm>
        </p:grpSpPr>
        <p:grpSp>
          <p:nvGrpSpPr>
            <p:cNvPr id="24" name="Group 23">
              <a:extLst>
                <a:ext uri="{FF2B5EF4-FFF2-40B4-BE49-F238E27FC236}">
                  <a16:creationId xmlns:a16="http://schemas.microsoft.com/office/drawing/2014/main" id="{82ABC4A8-373F-8240-06B0-6A4C4F3261E1}"/>
                </a:ext>
              </a:extLst>
            </p:cNvPr>
            <p:cNvGrpSpPr/>
            <p:nvPr/>
          </p:nvGrpSpPr>
          <p:grpSpPr>
            <a:xfrm>
              <a:off x="2208649" y="1375568"/>
              <a:ext cx="1104081" cy="1104079"/>
              <a:chOff x="3129769" y="1832021"/>
              <a:chExt cx="1405549" cy="1405546"/>
            </a:xfrm>
          </p:grpSpPr>
          <p:sp>
            <p:nvSpPr>
              <p:cNvPr id="18" name="Freeform: Shape 17">
                <a:extLst>
                  <a:ext uri="{FF2B5EF4-FFF2-40B4-BE49-F238E27FC236}">
                    <a16:creationId xmlns:a16="http://schemas.microsoft.com/office/drawing/2014/main" id="{B57C63C2-64D9-AA9E-6400-BDE1F6467267}"/>
                  </a:ext>
                </a:extLst>
              </p:cNvPr>
              <p:cNvSpPr/>
              <p:nvPr/>
            </p:nvSpPr>
            <p:spPr>
              <a:xfrm>
                <a:off x="3129769" y="1832021"/>
                <a:ext cx="1405549" cy="1405546"/>
              </a:xfrm>
              <a:custGeom>
                <a:avLst/>
                <a:gdLst>
                  <a:gd name="connsiteX0" fmla="*/ 115671 w 1323479"/>
                  <a:gd name="connsiteY0" fmla="*/ 488349 h 1323476"/>
                  <a:gd name="connsiteX1" fmla="*/ 93154 w 1323479"/>
                  <a:gd name="connsiteY1" fmla="*/ 521244 h 1323476"/>
                  <a:gd name="connsiteX2" fmla="*/ 55503 w 1323479"/>
                  <a:gd name="connsiteY2" fmla="*/ 534341 h 1323476"/>
                  <a:gd name="connsiteX3" fmla="*/ 12529 w 1323479"/>
                  <a:gd name="connsiteY3" fmla="*/ 534341 h 1323476"/>
                  <a:gd name="connsiteX4" fmla="*/ 12529 w 1323479"/>
                  <a:gd name="connsiteY4" fmla="*/ 789133 h 1323476"/>
                  <a:gd name="connsiteX5" fmla="*/ 55503 w 1323479"/>
                  <a:gd name="connsiteY5" fmla="*/ 789133 h 1323476"/>
                  <a:gd name="connsiteX6" fmla="*/ 93154 w 1323479"/>
                  <a:gd name="connsiteY6" fmla="*/ 802228 h 1323476"/>
                  <a:gd name="connsiteX7" fmla="*/ 115671 w 1323479"/>
                  <a:gd name="connsiteY7" fmla="*/ 835123 h 1323476"/>
                  <a:gd name="connsiteX8" fmla="*/ 153040 w 1323479"/>
                  <a:gd name="connsiteY8" fmla="*/ 925077 h 1323476"/>
                  <a:gd name="connsiteX9" fmla="*/ 160416 w 1323479"/>
                  <a:gd name="connsiteY9" fmla="*/ 964330 h 1323476"/>
                  <a:gd name="connsiteX10" fmla="*/ 143028 w 1323479"/>
                  <a:gd name="connsiteY10" fmla="*/ 1000282 h 1323476"/>
                  <a:gd name="connsiteX11" fmla="*/ 112469 w 1323479"/>
                  <a:gd name="connsiteY11" fmla="*/ 1030841 h 1323476"/>
                  <a:gd name="connsiteX12" fmla="*/ 112477 w 1323479"/>
                  <a:gd name="connsiteY12" fmla="*/ 1030833 h 1323476"/>
                  <a:gd name="connsiteX13" fmla="*/ 292631 w 1323479"/>
                  <a:gd name="connsiteY13" fmla="*/ 1210997 h 1323476"/>
                  <a:gd name="connsiteX14" fmla="*/ 323190 w 1323479"/>
                  <a:gd name="connsiteY14" fmla="*/ 1180438 h 1323476"/>
                  <a:gd name="connsiteX15" fmla="*/ 359142 w 1323479"/>
                  <a:gd name="connsiteY15" fmla="*/ 1163050 h 1323476"/>
                  <a:gd name="connsiteX16" fmla="*/ 398387 w 1323479"/>
                  <a:gd name="connsiteY16" fmla="*/ 1170434 h 1323476"/>
                  <a:gd name="connsiteX17" fmla="*/ 488349 w 1323479"/>
                  <a:gd name="connsiteY17" fmla="*/ 1207803 h 1323476"/>
                  <a:gd name="connsiteX18" fmla="*/ 521244 w 1323479"/>
                  <a:gd name="connsiteY18" fmla="*/ 1230320 h 1323476"/>
                  <a:gd name="connsiteX19" fmla="*/ 534341 w 1323479"/>
                  <a:gd name="connsiteY19" fmla="*/ 1267971 h 1323476"/>
                  <a:gd name="connsiteX20" fmla="*/ 534341 w 1323479"/>
                  <a:gd name="connsiteY20" fmla="*/ 1310937 h 1323476"/>
                  <a:gd name="connsiteX21" fmla="*/ 789133 w 1323479"/>
                  <a:gd name="connsiteY21" fmla="*/ 1310937 h 1323476"/>
                  <a:gd name="connsiteX22" fmla="*/ 789133 w 1323479"/>
                  <a:gd name="connsiteY22" fmla="*/ 1267971 h 1323476"/>
                  <a:gd name="connsiteX23" fmla="*/ 802238 w 1323479"/>
                  <a:gd name="connsiteY23" fmla="*/ 1230320 h 1323476"/>
                  <a:gd name="connsiteX24" fmla="*/ 835125 w 1323479"/>
                  <a:gd name="connsiteY24" fmla="*/ 1207803 h 1323476"/>
                  <a:gd name="connsiteX25" fmla="*/ 925087 w 1323479"/>
                  <a:gd name="connsiteY25" fmla="*/ 1170434 h 1323476"/>
                  <a:gd name="connsiteX26" fmla="*/ 964332 w 1323479"/>
                  <a:gd name="connsiteY26" fmla="*/ 1163050 h 1323476"/>
                  <a:gd name="connsiteX27" fmla="*/ 1000283 w 1323479"/>
                  <a:gd name="connsiteY27" fmla="*/ 1180438 h 1323476"/>
                  <a:gd name="connsiteX28" fmla="*/ 1030843 w 1323479"/>
                  <a:gd name="connsiteY28" fmla="*/ 1210997 h 1323476"/>
                  <a:gd name="connsiteX29" fmla="*/ 1211005 w 1323479"/>
                  <a:gd name="connsiteY29" fmla="*/ 1030833 h 1323476"/>
                  <a:gd name="connsiteX30" fmla="*/ 1180445 w 1323479"/>
                  <a:gd name="connsiteY30" fmla="*/ 1000274 h 1323476"/>
                  <a:gd name="connsiteX31" fmla="*/ 1180445 w 1323479"/>
                  <a:gd name="connsiteY31" fmla="*/ 1000282 h 1323476"/>
                  <a:gd name="connsiteX32" fmla="*/ 1163058 w 1323479"/>
                  <a:gd name="connsiteY32" fmla="*/ 964330 h 1323476"/>
                  <a:gd name="connsiteX33" fmla="*/ 1170434 w 1323479"/>
                  <a:gd name="connsiteY33" fmla="*/ 925077 h 1323476"/>
                  <a:gd name="connsiteX34" fmla="*/ 1207803 w 1323479"/>
                  <a:gd name="connsiteY34" fmla="*/ 835123 h 1323476"/>
                  <a:gd name="connsiteX35" fmla="*/ 1230327 w 1323479"/>
                  <a:gd name="connsiteY35" fmla="*/ 802228 h 1323476"/>
                  <a:gd name="connsiteX36" fmla="*/ 1267970 w 1323479"/>
                  <a:gd name="connsiteY36" fmla="*/ 789133 h 1323476"/>
                  <a:gd name="connsiteX37" fmla="*/ 1310945 w 1323479"/>
                  <a:gd name="connsiteY37" fmla="*/ 789133 h 1323476"/>
                  <a:gd name="connsiteX38" fmla="*/ 1310945 w 1323479"/>
                  <a:gd name="connsiteY38" fmla="*/ 534341 h 1323476"/>
                  <a:gd name="connsiteX39" fmla="*/ 1267970 w 1323479"/>
                  <a:gd name="connsiteY39" fmla="*/ 534341 h 1323476"/>
                  <a:gd name="connsiteX40" fmla="*/ 1230319 w 1323479"/>
                  <a:gd name="connsiteY40" fmla="*/ 521244 h 1323476"/>
                  <a:gd name="connsiteX41" fmla="*/ 1207803 w 1323479"/>
                  <a:gd name="connsiteY41" fmla="*/ 488349 h 1323476"/>
                  <a:gd name="connsiteX42" fmla="*/ 1170434 w 1323479"/>
                  <a:gd name="connsiteY42" fmla="*/ 398395 h 1323476"/>
                  <a:gd name="connsiteX43" fmla="*/ 1163052 w 1323479"/>
                  <a:gd name="connsiteY43" fmla="*/ 359142 h 1323476"/>
                  <a:gd name="connsiteX44" fmla="*/ 1180445 w 1323479"/>
                  <a:gd name="connsiteY44" fmla="*/ 323191 h 1323476"/>
                  <a:gd name="connsiteX45" fmla="*/ 1211005 w 1323479"/>
                  <a:gd name="connsiteY45" fmla="*/ 292631 h 1323476"/>
                  <a:gd name="connsiteX46" fmla="*/ 1210997 w 1323479"/>
                  <a:gd name="connsiteY46" fmla="*/ 292639 h 1323476"/>
                  <a:gd name="connsiteX47" fmla="*/ 1030843 w 1323479"/>
                  <a:gd name="connsiteY47" fmla="*/ 112477 h 1323476"/>
                  <a:gd name="connsiteX48" fmla="*/ 1000283 w 1323479"/>
                  <a:gd name="connsiteY48" fmla="*/ 143036 h 1323476"/>
                  <a:gd name="connsiteX49" fmla="*/ 964332 w 1323479"/>
                  <a:gd name="connsiteY49" fmla="*/ 160422 h 1323476"/>
                  <a:gd name="connsiteX50" fmla="*/ 925087 w 1323479"/>
                  <a:gd name="connsiteY50" fmla="*/ 153039 h 1323476"/>
                  <a:gd name="connsiteX51" fmla="*/ 835125 w 1323479"/>
                  <a:gd name="connsiteY51" fmla="*/ 115670 h 1323476"/>
                  <a:gd name="connsiteX52" fmla="*/ 802230 w 1323479"/>
                  <a:gd name="connsiteY52" fmla="*/ 93154 h 1323476"/>
                  <a:gd name="connsiteX53" fmla="*/ 789133 w 1323479"/>
                  <a:gd name="connsiteY53" fmla="*/ 55502 h 1323476"/>
                  <a:gd name="connsiteX54" fmla="*/ 789133 w 1323479"/>
                  <a:gd name="connsiteY54" fmla="*/ 12528 h 1323476"/>
                  <a:gd name="connsiteX55" fmla="*/ 534341 w 1323479"/>
                  <a:gd name="connsiteY55" fmla="*/ 12528 h 1323476"/>
                  <a:gd name="connsiteX56" fmla="*/ 534341 w 1323479"/>
                  <a:gd name="connsiteY56" fmla="*/ 55502 h 1323476"/>
                  <a:gd name="connsiteX57" fmla="*/ 521238 w 1323479"/>
                  <a:gd name="connsiteY57" fmla="*/ 93154 h 1323476"/>
                  <a:gd name="connsiteX58" fmla="*/ 488351 w 1323479"/>
                  <a:gd name="connsiteY58" fmla="*/ 115670 h 1323476"/>
                  <a:gd name="connsiteX59" fmla="*/ 398389 w 1323479"/>
                  <a:gd name="connsiteY59" fmla="*/ 153039 h 1323476"/>
                  <a:gd name="connsiteX60" fmla="*/ 359144 w 1323479"/>
                  <a:gd name="connsiteY60" fmla="*/ 160422 h 1323476"/>
                  <a:gd name="connsiteX61" fmla="*/ 323192 w 1323479"/>
                  <a:gd name="connsiteY61" fmla="*/ 143036 h 1323476"/>
                  <a:gd name="connsiteX62" fmla="*/ 292631 w 1323479"/>
                  <a:gd name="connsiteY62" fmla="*/ 112477 h 1323476"/>
                  <a:gd name="connsiteX63" fmla="*/ 112477 w 1323479"/>
                  <a:gd name="connsiteY63" fmla="*/ 292639 h 1323476"/>
                  <a:gd name="connsiteX64" fmla="*/ 143036 w 1323479"/>
                  <a:gd name="connsiteY64" fmla="*/ 323198 h 1323476"/>
                  <a:gd name="connsiteX65" fmla="*/ 143030 w 1323479"/>
                  <a:gd name="connsiteY65" fmla="*/ 323191 h 1323476"/>
                  <a:gd name="connsiteX66" fmla="*/ 160416 w 1323479"/>
                  <a:gd name="connsiteY66" fmla="*/ 359142 h 1323476"/>
                  <a:gd name="connsiteX67" fmla="*/ 153040 w 1323479"/>
                  <a:gd name="connsiteY67" fmla="*/ 398395 h 1323476"/>
                  <a:gd name="connsiteX68" fmla="*/ 115671 w 1323479"/>
                  <a:gd name="connsiteY68" fmla="*/ 488349 h 1323476"/>
                  <a:gd name="connsiteX69" fmla="*/ 661723 w 1323479"/>
                  <a:gd name="connsiteY69" fmla="*/ 257341 h 1323476"/>
                  <a:gd name="connsiteX70" fmla="*/ 947670 w 1323479"/>
                  <a:gd name="connsiteY70" fmla="*/ 375786 h 1323476"/>
                  <a:gd name="connsiteX71" fmla="*/ 1066115 w 1323479"/>
                  <a:gd name="connsiteY71" fmla="*/ 661733 h 1323476"/>
                  <a:gd name="connsiteX72" fmla="*/ 947670 w 1323479"/>
                  <a:gd name="connsiteY72" fmla="*/ 947680 h 1323476"/>
                  <a:gd name="connsiteX73" fmla="*/ 661723 w 1323479"/>
                  <a:gd name="connsiteY73" fmla="*/ 1066125 h 1323476"/>
                  <a:gd name="connsiteX74" fmla="*/ 375776 w 1323479"/>
                  <a:gd name="connsiteY74" fmla="*/ 947680 h 1323476"/>
                  <a:gd name="connsiteX75" fmla="*/ 257331 w 1323479"/>
                  <a:gd name="connsiteY75" fmla="*/ 661733 h 1323476"/>
                  <a:gd name="connsiteX76" fmla="*/ 375776 w 1323479"/>
                  <a:gd name="connsiteY76" fmla="*/ 375786 h 1323476"/>
                  <a:gd name="connsiteX77" fmla="*/ 661723 w 1323479"/>
                  <a:gd name="connsiteY77" fmla="*/ 257341 h 1323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323479" h="1323476">
                    <a:moveTo>
                      <a:pt x="115671" y="488349"/>
                    </a:moveTo>
                    <a:cubicBezTo>
                      <a:pt x="111871" y="501439"/>
                      <a:pt x="103983" y="512966"/>
                      <a:pt x="93154" y="521244"/>
                    </a:cubicBezTo>
                    <a:cubicBezTo>
                      <a:pt x="82325" y="529516"/>
                      <a:pt x="69128" y="534110"/>
                      <a:pt x="55503" y="534341"/>
                    </a:cubicBezTo>
                    <a:lnTo>
                      <a:pt x="12529" y="534341"/>
                    </a:lnTo>
                    <a:cubicBezTo>
                      <a:pt x="-4176" y="618445"/>
                      <a:pt x="-4176" y="705013"/>
                      <a:pt x="12529" y="789133"/>
                    </a:cubicBezTo>
                    <a:lnTo>
                      <a:pt x="55503" y="789133"/>
                    </a:lnTo>
                    <a:cubicBezTo>
                      <a:pt x="69128" y="789362"/>
                      <a:pt x="82325" y="793950"/>
                      <a:pt x="93154" y="802228"/>
                    </a:cubicBezTo>
                    <a:cubicBezTo>
                      <a:pt x="103983" y="810508"/>
                      <a:pt x="111873" y="822035"/>
                      <a:pt x="115671" y="835123"/>
                    </a:cubicBezTo>
                    <a:cubicBezTo>
                      <a:pt x="125535" y="866119"/>
                      <a:pt x="138035" y="896218"/>
                      <a:pt x="153040" y="925077"/>
                    </a:cubicBezTo>
                    <a:cubicBezTo>
                      <a:pt x="159634" y="937034"/>
                      <a:pt x="162224" y="950788"/>
                      <a:pt x="160416" y="964330"/>
                    </a:cubicBezTo>
                    <a:cubicBezTo>
                      <a:pt x="158616" y="977865"/>
                      <a:pt x="152526" y="990462"/>
                      <a:pt x="143028" y="1000282"/>
                    </a:cubicBezTo>
                    <a:lnTo>
                      <a:pt x="112469" y="1030841"/>
                    </a:lnTo>
                    <a:lnTo>
                      <a:pt x="112477" y="1030833"/>
                    </a:lnTo>
                    <a:cubicBezTo>
                      <a:pt x="160361" y="1101939"/>
                      <a:pt x="221533" y="1163113"/>
                      <a:pt x="292631" y="1210997"/>
                    </a:cubicBezTo>
                    <a:lnTo>
                      <a:pt x="323190" y="1180438"/>
                    </a:lnTo>
                    <a:cubicBezTo>
                      <a:pt x="333009" y="1170948"/>
                      <a:pt x="345609" y="1164858"/>
                      <a:pt x="359142" y="1163050"/>
                    </a:cubicBezTo>
                    <a:cubicBezTo>
                      <a:pt x="372676" y="1161250"/>
                      <a:pt x="386430" y="1163840"/>
                      <a:pt x="398387" y="1170434"/>
                    </a:cubicBezTo>
                    <a:cubicBezTo>
                      <a:pt x="427254" y="1185437"/>
                      <a:pt x="457345" y="1197937"/>
                      <a:pt x="488349" y="1207803"/>
                    </a:cubicBezTo>
                    <a:cubicBezTo>
                      <a:pt x="501439" y="1211601"/>
                      <a:pt x="512966" y="1219491"/>
                      <a:pt x="521244" y="1230320"/>
                    </a:cubicBezTo>
                    <a:cubicBezTo>
                      <a:pt x="529516" y="1241148"/>
                      <a:pt x="534112" y="1254346"/>
                      <a:pt x="534341" y="1267971"/>
                    </a:cubicBezTo>
                    <a:lnTo>
                      <a:pt x="534341" y="1310937"/>
                    </a:lnTo>
                    <a:cubicBezTo>
                      <a:pt x="618445" y="1327656"/>
                      <a:pt x="705021" y="1327656"/>
                      <a:pt x="789133" y="1310937"/>
                    </a:cubicBezTo>
                    <a:lnTo>
                      <a:pt x="789133" y="1267971"/>
                    </a:lnTo>
                    <a:cubicBezTo>
                      <a:pt x="789362" y="1254346"/>
                      <a:pt x="793958" y="1241148"/>
                      <a:pt x="802238" y="1230320"/>
                    </a:cubicBezTo>
                    <a:cubicBezTo>
                      <a:pt x="810510" y="1219489"/>
                      <a:pt x="822037" y="1211601"/>
                      <a:pt x="835125" y="1207803"/>
                    </a:cubicBezTo>
                    <a:cubicBezTo>
                      <a:pt x="866127" y="1197939"/>
                      <a:pt x="896228" y="1185439"/>
                      <a:pt x="925087" y="1170434"/>
                    </a:cubicBezTo>
                    <a:cubicBezTo>
                      <a:pt x="937041" y="1163840"/>
                      <a:pt x="950797" y="1161250"/>
                      <a:pt x="964332" y="1163050"/>
                    </a:cubicBezTo>
                    <a:cubicBezTo>
                      <a:pt x="977865" y="1164858"/>
                      <a:pt x="990464" y="1170948"/>
                      <a:pt x="1000283" y="1180438"/>
                    </a:cubicBezTo>
                    <a:lnTo>
                      <a:pt x="1030843" y="1210997"/>
                    </a:lnTo>
                    <a:cubicBezTo>
                      <a:pt x="1101941" y="1163113"/>
                      <a:pt x="1163121" y="1101939"/>
                      <a:pt x="1211005" y="1030833"/>
                    </a:cubicBezTo>
                    <a:lnTo>
                      <a:pt x="1180445" y="1000274"/>
                    </a:lnTo>
                    <a:lnTo>
                      <a:pt x="1180445" y="1000282"/>
                    </a:lnTo>
                    <a:cubicBezTo>
                      <a:pt x="1170956" y="990464"/>
                      <a:pt x="1164860" y="977863"/>
                      <a:pt x="1163058" y="964330"/>
                    </a:cubicBezTo>
                    <a:cubicBezTo>
                      <a:pt x="1161260" y="950790"/>
                      <a:pt x="1163840" y="937034"/>
                      <a:pt x="1170434" y="925077"/>
                    </a:cubicBezTo>
                    <a:cubicBezTo>
                      <a:pt x="1185445" y="896218"/>
                      <a:pt x="1197944" y="866119"/>
                      <a:pt x="1207803" y="835123"/>
                    </a:cubicBezTo>
                    <a:cubicBezTo>
                      <a:pt x="1211603" y="822035"/>
                      <a:pt x="1219498" y="810506"/>
                      <a:pt x="1230327" y="802228"/>
                    </a:cubicBezTo>
                    <a:cubicBezTo>
                      <a:pt x="1241150" y="793950"/>
                      <a:pt x="1254346" y="789362"/>
                      <a:pt x="1267970" y="789133"/>
                    </a:cubicBezTo>
                    <a:lnTo>
                      <a:pt x="1310945" y="789133"/>
                    </a:lnTo>
                    <a:cubicBezTo>
                      <a:pt x="1327658" y="705023"/>
                      <a:pt x="1327658" y="618453"/>
                      <a:pt x="1310945" y="534341"/>
                    </a:cubicBezTo>
                    <a:lnTo>
                      <a:pt x="1267970" y="534341"/>
                    </a:lnTo>
                    <a:cubicBezTo>
                      <a:pt x="1254346" y="534112"/>
                      <a:pt x="1241148" y="529516"/>
                      <a:pt x="1230319" y="521244"/>
                    </a:cubicBezTo>
                    <a:cubicBezTo>
                      <a:pt x="1219490" y="512964"/>
                      <a:pt x="1211601" y="501437"/>
                      <a:pt x="1207803" y="488349"/>
                    </a:cubicBezTo>
                    <a:cubicBezTo>
                      <a:pt x="1197938" y="457347"/>
                      <a:pt x="1185439" y="427254"/>
                      <a:pt x="1170434" y="398395"/>
                    </a:cubicBezTo>
                    <a:cubicBezTo>
                      <a:pt x="1163840" y="386439"/>
                      <a:pt x="1161252" y="372676"/>
                      <a:pt x="1163052" y="359142"/>
                    </a:cubicBezTo>
                    <a:cubicBezTo>
                      <a:pt x="1164858" y="345609"/>
                      <a:pt x="1170948" y="333010"/>
                      <a:pt x="1180445" y="323191"/>
                    </a:cubicBezTo>
                    <a:lnTo>
                      <a:pt x="1211005" y="292631"/>
                    </a:lnTo>
                    <a:lnTo>
                      <a:pt x="1210997" y="292639"/>
                    </a:lnTo>
                    <a:cubicBezTo>
                      <a:pt x="1163113" y="221533"/>
                      <a:pt x="1101941" y="160361"/>
                      <a:pt x="1030843" y="112477"/>
                    </a:cubicBezTo>
                    <a:lnTo>
                      <a:pt x="1000283" y="143036"/>
                    </a:lnTo>
                    <a:cubicBezTo>
                      <a:pt x="990464" y="152526"/>
                      <a:pt x="977865" y="158615"/>
                      <a:pt x="964332" y="160422"/>
                    </a:cubicBezTo>
                    <a:cubicBezTo>
                      <a:pt x="950797" y="162222"/>
                      <a:pt x="937043" y="159634"/>
                      <a:pt x="925087" y="153039"/>
                    </a:cubicBezTo>
                    <a:cubicBezTo>
                      <a:pt x="896220" y="138035"/>
                      <a:pt x="866129" y="125536"/>
                      <a:pt x="835125" y="115670"/>
                    </a:cubicBezTo>
                    <a:cubicBezTo>
                      <a:pt x="822035" y="111871"/>
                      <a:pt x="810508" y="103983"/>
                      <a:pt x="802230" y="93154"/>
                    </a:cubicBezTo>
                    <a:cubicBezTo>
                      <a:pt x="793958" y="82324"/>
                      <a:pt x="789362" y="69127"/>
                      <a:pt x="789133" y="55502"/>
                    </a:cubicBezTo>
                    <a:lnTo>
                      <a:pt x="789133" y="12528"/>
                    </a:lnTo>
                    <a:cubicBezTo>
                      <a:pt x="705029" y="-4176"/>
                      <a:pt x="618453" y="-4176"/>
                      <a:pt x="534341" y="12528"/>
                    </a:cubicBezTo>
                    <a:lnTo>
                      <a:pt x="534341" y="55502"/>
                    </a:lnTo>
                    <a:cubicBezTo>
                      <a:pt x="534112" y="69128"/>
                      <a:pt x="529516" y="82325"/>
                      <a:pt x="521238" y="93154"/>
                    </a:cubicBezTo>
                    <a:cubicBezTo>
                      <a:pt x="512966" y="103983"/>
                      <a:pt x="501437" y="111872"/>
                      <a:pt x="488351" y="115670"/>
                    </a:cubicBezTo>
                    <a:cubicBezTo>
                      <a:pt x="457347" y="125535"/>
                      <a:pt x="427246" y="138034"/>
                      <a:pt x="398389" y="153039"/>
                    </a:cubicBezTo>
                    <a:cubicBezTo>
                      <a:pt x="386432" y="159634"/>
                      <a:pt x="372676" y="162222"/>
                      <a:pt x="359144" y="160422"/>
                    </a:cubicBezTo>
                    <a:cubicBezTo>
                      <a:pt x="345609" y="158615"/>
                      <a:pt x="333011" y="152526"/>
                      <a:pt x="323192" y="143036"/>
                    </a:cubicBezTo>
                    <a:lnTo>
                      <a:pt x="292631" y="112477"/>
                    </a:lnTo>
                    <a:cubicBezTo>
                      <a:pt x="221533" y="160361"/>
                      <a:pt x="160361" y="221533"/>
                      <a:pt x="112477" y="292639"/>
                    </a:cubicBezTo>
                    <a:lnTo>
                      <a:pt x="143036" y="323198"/>
                    </a:lnTo>
                    <a:lnTo>
                      <a:pt x="143030" y="323191"/>
                    </a:lnTo>
                    <a:cubicBezTo>
                      <a:pt x="152526" y="333010"/>
                      <a:pt x="158616" y="345609"/>
                      <a:pt x="160416" y="359142"/>
                    </a:cubicBezTo>
                    <a:cubicBezTo>
                      <a:pt x="162224" y="372674"/>
                      <a:pt x="159634" y="386439"/>
                      <a:pt x="153040" y="398395"/>
                    </a:cubicBezTo>
                    <a:cubicBezTo>
                      <a:pt x="138037" y="427254"/>
                      <a:pt x="125537" y="457345"/>
                      <a:pt x="115671" y="488349"/>
                    </a:cubicBezTo>
                    <a:close/>
                    <a:moveTo>
                      <a:pt x="661723" y="257341"/>
                    </a:moveTo>
                    <a:cubicBezTo>
                      <a:pt x="768971" y="257341"/>
                      <a:pt x="871831" y="299947"/>
                      <a:pt x="947670" y="375786"/>
                    </a:cubicBezTo>
                    <a:cubicBezTo>
                      <a:pt x="1023510" y="451626"/>
                      <a:pt x="1066115" y="554485"/>
                      <a:pt x="1066115" y="661733"/>
                    </a:cubicBezTo>
                    <a:cubicBezTo>
                      <a:pt x="1066115" y="768981"/>
                      <a:pt x="1023510" y="871841"/>
                      <a:pt x="947670" y="947680"/>
                    </a:cubicBezTo>
                    <a:cubicBezTo>
                      <a:pt x="871831" y="1023520"/>
                      <a:pt x="768971" y="1066125"/>
                      <a:pt x="661723" y="1066125"/>
                    </a:cubicBezTo>
                    <a:cubicBezTo>
                      <a:pt x="554475" y="1066125"/>
                      <a:pt x="451616" y="1023520"/>
                      <a:pt x="375776" y="947680"/>
                    </a:cubicBezTo>
                    <a:cubicBezTo>
                      <a:pt x="299937" y="871841"/>
                      <a:pt x="257331" y="768981"/>
                      <a:pt x="257331" y="661733"/>
                    </a:cubicBezTo>
                    <a:cubicBezTo>
                      <a:pt x="257331" y="554485"/>
                      <a:pt x="299937" y="451626"/>
                      <a:pt x="375776" y="375786"/>
                    </a:cubicBezTo>
                    <a:cubicBezTo>
                      <a:pt x="451616" y="299947"/>
                      <a:pt x="554475" y="257341"/>
                      <a:pt x="661723" y="257341"/>
                    </a:cubicBezTo>
                    <a:close/>
                  </a:path>
                </a:pathLst>
              </a:custGeom>
              <a:solidFill>
                <a:schemeClr val="accent3">
                  <a:lumMod val="50000"/>
                </a:schemeClr>
              </a:solidFill>
              <a:ln w="1961" cap="flat">
                <a:noFill/>
                <a:prstDash val="solid"/>
                <a:miter/>
              </a:ln>
            </p:spPr>
            <p:txBody>
              <a:bodyPr rtlCol="0" anchor="ctr"/>
              <a:lstStyle/>
              <a:p>
                <a:endParaRPr lang="en-GB" dirty="0">
                  <a:latin typeface="Poppins" panose="00000500000000000000" pitchFamily="2" charset="0"/>
                </a:endParaRPr>
              </a:p>
            </p:txBody>
          </p:sp>
          <p:sp>
            <p:nvSpPr>
              <p:cNvPr id="20" name="TextBox 19">
                <a:extLst>
                  <a:ext uri="{FF2B5EF4-FFF2-40B4-BE49-F238E27FC236}">
                    <a16:creationId xmlns:a16="http://schemas.microsoft.com/office/drawing/2014/main" id="{6D116C82-0DD7-92BC-81DB-D8C421C33D2B}"/>
                  </a:ext>
                </a:extLst>
              </p:cNvPr>
              <p:cNvSpPr txBox="1"/>
              <p:nvPr/>
            </p:nvSpPr>
            <p:spPr>
              <a:xfrm>
                <a:off x="3608811" y="2073129"/>
                <a:ext cx="447463" cy="979536"/>
              </a:xfrm>
              <a:prstGeom prst="rect">
                <a:avLst/>
              </a:prstGeom>
              <a:noFill/>
            </p:spPr>
            <p:txBody>
              <a:bodyPr wrap="square">
                <a:spAutoFit/>
              </a:bodyPr>
              <a:lstStyle/>
              <a:p>
                <a:pPr algn="ctr"/>
                <a:r>
                  <a:rPr lang="en-US" sz="4400" dirty="0">
                    <a:solidFill>
                      <a:schemeClr val="accent3">
                        <a:lumMod val="50000"/>
                      </a:schemeClr>
                    </a:solidFill>
                    <a:latin typeface="Ivar Text Bold" panose="00000800000000000000" pitchFamily="50" charset="0"/>
                    <a:ea typeface="Open Sans" panose="020B0606030504020204" pitchFamily="34" charset="0"/>
                    <a:cs typeface="Poppins" panose="00000500000000000000" pitchFamily="2" charset="0"/>
                  </a:rPr>
                  <a:t>!</a:t>
                </a:r>
                <a:endParaRPr lang="en-GB" sz="6000" dirty="0">
                  <a:solidFill>
                    <a:schemeClr val="accent3">
                      <a:lumMod val="50000"/>
                    </a:schemeClr>
                  </a:solidFill>
                  <a:latin typeface="Ivar Text Bold" panose="00000800000000000000" pitchFamily="50" charset="0"/>
                </a:endParaRPr>
              </a:p>
            </p:txBody>
          </p:sp>
        </p:grpSp>
        <p:grpSp>
          <p:nvGrpSpPr>
            <p:cNvPr id="35" name="Group 34">
              <a:extLst>
                <a:ext uri="{FF2B5EF4-FFF2-40B4-BE49-F238E27FC236}">
                  <a16:creationId xmlns:a16="http://schemas.microsoft.com/office/drawing/2014/main" id="{19AF524D-1714-0C4E-F846-A4152D9564BB}"/>
                </a:ext>
              </a:extLst>
            </p:cNvPr>
            <p:cNvGrpSpPr/>
            <p:nvPr/>
          </p:nvGrpSpPr>
          <p:grpSpPr>
            <a:xfrm flipH="1">
              <a:off x="2857577" y="1427497"/>
              <a:ext cx="1680120" cy="1735891"/>
              <a:chOff x="1632014" y="3157823"/>
              <a:chExt cx="2324935" cy="2345462"/>
            </a:xfrm>
            <a:solidFill>
              <a:schemeClr val="accent3">
                <a:lumMod val="50000"/>
              </a:schemeClr>
            </a:solidFill>
          </p:grpSpPr>
          <p:sp>
            <p:nvSpPr>
              <p:cNvPr id="37" name="Freeform: Shape 36">
                <a:extLst>
                  <a:ext uri="{FF2B5EF4-FFF2-40B4-BE49-F238E27FC236}">
                    <a16:creationId xmlns:a16="http://schemas.microsoft.com/office/drawing/2014/main" id="{8BEB40B4-CCF9-2CEB-551D-0014DD4B2450}"/>
                  </a:ext>
                </a:extLst>
              </p:cNvPr>
              <p:cNvSpPr/>
              <p:nvPr/>
            </p:nvSpPr>
            <p:spPr>
              <a:xfrm>
                <a:off x="1834587" y="3359870"/>
                <a:ext cx="1095115" cy="1091372"/>
              </a:xfrm>
              <a:custGeom>
                <a:avLst/>
                <a:gdLst>
                  <a:gd name="connsiteX0" fmla="*/ 1095116 w 1095115"/>
                  <a:gd name="connsiteY0" fmla="*/ 535163 h 1091371"/>
                  <a:gd name="connsiteX1" fmla="*/ 556209 w 1095115"/>
                  <a:gd name="connsiteY1" fmla="*/ 0 h 1091371"/>
                  <a:gd name="connsiteX2" fmla="*/ 0 w 1095115"/>
                  <a:gd name="connsiteY2" fmla="*/ 556209 h 1091371"/>
                  <a:gd name="connsiteX3" fmla="*/ 538778 w 1095115"/>
                  <a:gd name="connsiteY3" fmla="*/ 1091372 h 1091371"/>
                </a:gdLst>
                <a:ahLst/>
                <a:cxnLst>
                  <a:cxn ang="0">
                    <a:pos x="connsiteX0" y="connsiteY0"/>
                  </a:cxn>
                  <a:cxn ang="0">
                    <a:pos x="connsiteX1" y="connsiteY1"/>
                  </a:cxn>
                  <a:cxn ang="0">
                    <a:pos x="connsiteX2" y="connsiteY2"/>
                  </a:cxn>
                  <a:cxn ang="0">
                    <a:pos x="connsiteX3" y="connsiteY3"/>
                  </a:cxn>
                </a:cxnLst>
                <a:rect l="l" t="t" r="r" b="b"/>
                <a:pathLst>
                  <a:path w="1095115" h="1091371">
                    <a:moveTo>
                      <a:pt x="1095116" y="535163"/>
                    </a:moveTo>
                    <a:lnTo>
                      <a:pt x="556209" y="0"/>
                    </a:lnTo>
                    <a:lnTo>
                      <a:pt x="0" y="556209"/>
                    </a:lnTo>
                    <a:lnTo>
                      <a:pt x="538778" y="1091372"/>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39" name="Freeform: Shape 38">
                <a:extLst>
                  <a:ext uri="{FF2B5EF4-FFF2-40B4-BE49-F238E27FC236}">
                    <a16:creationId xmlns:a16="http://schemas.microsoft.com/office/drawing/2014/main" id="{2A7C9831-B2E9-BD39-BBBB-B060DEA0F045}"/>
                  </a:ext>
                </a:extLst>
              </p:cNvPr>
              <p:cNvSpPr/>
              <p:nvPr/>
            </p:nvSpPr>
            <p:spPr>
              <a:xfrm>
                <a:off x="2441065" y="3157823"/>
                <a:ext cx="679947" cy="675729"/>
              </a:xfrm>
              <a:custGeom>
                <a:avLst/>
                <a:gdLst>
                  <a:gd name="connsiteX0" fmla="*/ 534139 w 679947"/>
                  <a:gd name="connsiteY0" fmla="*/ 651400 h 675729"/>
                  <a:gd name="connsiteX1" fmla="*/ 652159 w 679947"/>
                  <a:gd name="connsiteY1" fmla="*/ 651400 h 675729"/>
                  <a:gd name="connsiteX2" fmla="*/ 657123 w 679947"/>
                  <a:gd name="connsiteY2" fmla="*/ 646437 h 675729"/>
                  <a:gd name="connsiteX3" fmla="*/ 662447 w 679947"/>
                  <a:gd name="connsiteY3" fmla="*/ 534831 h 675729"/>
                  <a:gd name="connsiteX4" fmla="*/ 141229 w 679947"/>
                  <a:gd name="connsiteY4" fmla="*/ 16143 h 675729"/>
                  <a:gd name="connsiteX5" fmla="*/ 30230 w 679947"/>
                  <a:gd name="connsiteY5" fmla="*/ 22560 h 675729"/>
                  <a:gd name="connsiteX6" fmla="*/ 24058 w 679947"/>
                  <a:gd name="connsiteY6" fmla="*/ 28489 h 675729"/>
                  <a:gd name="connsiteX7" fmla="*/ 24058 w 679947"/>
                  <a:gd name="connsiteY7" fmla="*/ 144937 h 6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9947" h="675729">
                    <a:moveTo>
                      <a:pt x="534139" y="651400"/>
                    </a:moveTo>
                    <a:cubicBezTo>
                      <a:pt x="566821" y="683839"/>
                      <a:pt x="619599" y="683839"/>
                      <a:pt x="652159" y="651400"/>
                    </a:cubicBezTo>
                    <a:lnTo>
                      <a:pt x="657123" y="646437"/>
                    </a:lnTo>
                    <a:cubicBezTo>
                      <a:pt x="685448" y="615327"/>
                      <a:pt x="687625" y="568481"/>
                      <a:pt x="662447" y="534831"/>
                    </a:cubicBezTo>
                    <a:cubicBezTo>
                      <a:pt x="530144" y="327234"/>
                      <a:pt x="307919" y="109365"/>
                      <a:pt x="141229" y="16143"/>
                    </a:cubicBezTo>
                    <a:cubicBezTo>
                      <a:pt x="107215" y="-7581"/>
                      <a:pt x="61337" y="-4918"/>
                      <a:pt x="30230" y="22560"/>
                    </a:cubicBezTo>
                    <a:lnTo>
                      <a:pt x="24058" y="28489"/>
                    </a:lnTo>
                    <a:cubicBezTo>
                      <a:pt x="-8019" y="60688"/>
                      <a:pt x="-8019" y="112859"/>
                      <a:pt x="24058" y="144937"/>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41" name="Freeform: Shape 40">
                <a:extLst>
                  <a:ext uri="{FF2B5EF4-FFF2-40B4-BE49-F238E27FC236}">
                    <a16:creationId xmlns:a16="http://schemas.microsoft.com/office/drawing/2014/main" id="{559F83C0-E73C-945E-E459-86F4358B09D3}"/>
                  </a:ext>
                </a:extLst>
              </p:cNvPr>
              <p:cNvSpPr/>
              <p:nvPr/>
            </p:nvSpPr>
            <p:spPr>
              <a:xfrm>
                <a:off x="1632014" y="3965765"/>
                <a:ext cx="679734" cy="676652"/>
              </a:xfrm>
              <a:custGeom>
                <a:avLst/>
                <a:gdLst>
                  <a:gd name="connsiteX0" fmla="*/ 655282 w 679734"/>
                  <a:gd name="connsiteY0" fmla="*/ 531365 h 676652"/>
                  <a:gd name="connsiteX1" fmla="*/ 679734 w 679734"/>
                  <a:gd name="connsiteY1" fmla="*/ 590194 h 676652"/>
                  <a:gd name="connsiteX2" fmla="*/ 655282 w 679734"/>
                  <a:gd name="connsiteY2" fmla="*/ 649143 h 676652"/>
                  <a:gd name="connsiteX3" fmla="*/ 650683 w 679734"/>
                  <a:gd name="connsiteY3" fmla="*/ 653742 h 676652"/>
                  <a:gd name="connsiteX4" fmla="*/ 650562 w 679734"/>
                  <a:gd name="connsiteY4" fmla="*/ 653742 h 676652"/>
                  <a:gd name="connsiteX5" fmla="*/ 538473 w 679734"/>
                  <a:gd name="connsiteY5" fmla="*/ 659310 h 676652"/>
                  <a:gd name="connsiteX6" fmla="*/ 16273 w 679734"/>
                  <a:gd name="connsiteY6" fmla="*/ 141474 h 676652"/>
                  <a:gd name="connsiteX7" fmla="*/ 22205 w 679734"/>
                  <a:gd name="connsiteY7" fmla="*/ 30837 h 676652"/>
                  <a:gd name="connsiteX8" fmla="*/ 28619 w 679734"/>
                  <a:gd name="connsiteY8" fmla="*/ 24058 h 676652"/>
                  <a:gd name="connsiteX9" fmla="*/ 145793 w 679734"/>
                  <a:gd name="connsiteY9" fmla="*/ 24058 h 67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9734" h="676652">
                    <a:moveTo>
                      <a:pt x="655282" y="531365"/>
                    </a:moveTo>
                    <a:cubicBezTo>
                      <a:pt x="670897" y="546859"/>
                      <a:pt x="679734" y="568164"/>
                      <a:pt x="679734" y="590194"/>
                    </a:cubicBezTo>
                    <a:cubicBezTo>
                      <a:pt x="679734" y="612345"/>
                      <a:pt x="670897" y="633528"/>
                      <a:pt x="655282" y="649143"/>
                    </a:cubicBezTo>
                    <a:lnTo>
                      <a:pt x="650683" y="653742"/>
                    </a:lnTo>
                    <a:lnTo>
                      <a:pt x="650562" y="653742"/>
                    </a:lnTo>
                    <a:cubicBezTo>
                      <a:pt x="619331" y="682068"/>
                      <a:pt x="572366" y="684366"/>
                      <a:pt x="538473" y="659310"/>
                    </a:cubicBezTo>
                    <a:cubicBezTo>
                      <a:pt x="330151" y="528215"/>
                      <a:pt x="110813" y="307544"/>
                      <a:pt x="16273" y="141474"/>
                    </a:cubicBezTo>
                    <a:cubicBezTo>
                      <a:pt x="-7453" y="107703"/>
                      <a:pt x="-5031" y="62068"/>
                      <a:pt x="22205" y="30837"/>
                    </a:cubicBezTo>
                    <a:lnTo>
                      <a:pt x="28619" y="24058"/>
                    </a:lnTo>
                    <a:cubicBezTo>
                      <a:pt x="61180" y="-8019"/>
                      <a:pt x="113351" y="-8019"/>
                      <a:pt x="145793" y="24058"/>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44" name="Freeform: Shape 43">
                <a:extLst>
                  <a:ext uri="{FF2B5EF4-FFF2-40B4-BE49-F238E27FC236}">
                    <a16:creationId xmlns:a16="http://schemas.microsoft.com/office/drawing/2014/main" id="{DC167F81-B779-4553-30DC-356A9095200D}"/>
                  </a:ext>
                </a:extLst>
              </p:cNvPr>
              <p:cNvSpPr/>
              <p:nvPr/>
            </p:nvSpPr>
            <p:spPr>
              <a:xfrm>
                <a:off x="2636773" y="4158189"/>
                <a:ext cx="1320176" cy="1312728"/>
              </a:xfrm>
              <a:custGeom>
                <a:avLst/>
                <a:gdLst>
                  <a:gd name="connsiteX0" fmla="*/ 1256605 w 1320176"/>
                  <a:gd name="connsiteY0" fmla="*/ 1249085 h 1312728"/>
                  <a:gd name="connsiteX1" fmla="*/ 1280440 w 1320176"/>
                  <a:gd name="connsiteY1" fmla="*/ 1225250 h 1312728"/>
                  <a:gd name="connsiteX2" fmla="*/ 1253816 w 1320176"/>
                  <a:gd name="connsiteY2" fmla="*/ 956264 h 1312728"/>
                  <a:gd name="connsiteX3" fmla="*/ 167408 w 1320176"/>
                  <a:gd name="connsiteY3" fmla="*/ 0 h 1312728"/>
                  <a:gd name="connsiteX4" fmla="*/ 82555 w 1320176"/>
                  <a:gd name="connsiteY4" fmla="*/ 82433 h 1312728"/>
                  <a:gd name="connsiteX5" fmla="*/ 0 w 1320176"/>
                  <a:gd name="connsiteY5" fmla="*/ 167286 h 1312728"/>
                  <a:gd name="connsiteX6" fmla="*/ 963779 w 1320176"/>
                  <a:gd name="connsiteY6" fmla="*/ 1247045 h 1312728"/>
                  <a:gd name="connsiteX7" fmla="*/ 1233338 w 1320176"/>
                  <a:gd name="connsiteY7" fmla="*/ 1273049 h 1312728"/>
                  <a:gd name="connsiteX8" fmla="*/ 1256579 w 1320176"/>
                  <a:gd name="connsiteY8" fmla="*/ 1249085 h 131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0176" h="1312728">
                    <a:moveTo>
                      <a:pt x="1256605" y="1249085"/>
                    </a:moveTo>
                    <a:cubicBezTo>
                      <a:pt x="1267141" y="1243766"/>
                      <a:pt x="1271143" y="1232016"/>
                      <a:pt x="1280440" y="1225250"/>
                    </a:cubicBezTo>
                    <a:cubicBezTo>
                      <a:pt x="1342312" y="1142202"/>
                      <a:pt x="1330795" y="1025633"/>
                      <a:pt x="1253816" y="956264"/>
                    </a:cubicBezTo>
                    <a:lnTo>
                      <a:pt x="167408" y="0"/>
                    </a:lnTo>
                    <a:lnTo>
                      <a:pt x="82555" y="82433"/>
                    </a:lnTo>
                    <a:lnTo>
                      <a:pt x="0" y="167286"/>
                    </a:lnTo>
                    <a:lnTo>
                      <a:pt x="963779" y="1247045"/>
                    </a:lnTo>
                    <a:cubicBezTo>
                      <a:pt x="1033744" y="1323405"/>
                      <a:pt x="1150071" y="1334664"/>
                      <a:pt x="1233338" y="1273049"/>
                    </a:cubicBezTo>
                    <a:cubicBezTo>
                      <a:pt x="1239510" y="1263753"/>
                      <a:pt x="1251621" y="1259389"/>
                      <a:pt x="1256579" y="1249085"/>
                    </a:cubicBez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sp>
            <p:nvSpPr>
              <p:cNvPr id="49" name="Freeform: Shape 48">
                <a:extLst>
                  <a:ext uri="{FF2B5EF4-FFF2-40B4-BE49-F238E27FC236}">
                    <a16:creationId xmlns:a16="http://schemas.microsoft.com/office/drawing/2014/main" id="{F2D2D138-A108-283B-2DF3-9AB540B51DCC}"/>
                  </a:ext>
                </a:extLst>
              </p:cNvPr>
              <p:cNvSpPr/>
              <p:nvPr/>
            </p:nvSpPr>
            <p:spPr>
              <a:xfrm>
                <a:off x="1673715" y="5074412"/>
                <a:ext cx="1481252" cy="428873"/>
              </a:xfrm>
              <a:custGeom>
                <a:avLst/>
                <a:gdLst>
                  <a:gd name="connsiteX0" fmla="*/ 1282612 w 1481252"/>
                  <a:gd name="connsiteY0" fmla="*/ 0 h 428873"/>
                  <a:gd name="connsiteX1" fmla="*/ 1344830 w 1481252"/>
                  <a:gd name="connsiteY1" fmla="*/ 70087 h 428873"/>
                  <a:gd name="connsiteX2" fmla="*/ 1344830 w 1481252"/>
                  <a:gd name="connsiteY2" fmla="*/ 144048 h 428873"/>
                  <a:gd name="connsiteX3" fmla="*/ 1403418 w 1481252"/>
                  <a:gd name="connsiteY3" fmla="*/ 144048 h 428873"/>
                  <a:gd name="connsiteX4" fmla="*/ 1481252 w 1481252"/>
                  <a:gd name="connsiteY4" fmla="*/ 222243 h 428873"/>
                  <a:gd name="connsiteX5" fmla="*/ 1481252 w 1481252"/>
                  <a:gd name="connsiteY5" fmla="*/ 428874 h 428873"/>
                  <a:gd name="connsiteX6" fmla="*/ 0 w 1481252"/>
                  <a:gd name="connsiteY6" fmla="*/ 428874 h 428873"/>
                  <a:gd name="connsiteX7" fmla="*/ 0 w 1481252"/>
                  <a:gd name="connsiteY7" fmla="*/ 222243 h 428873"/>
                  <a:gd name="connsiteX8" fmla="*/ 77713 w 1481252"/>
                  <a:gd name="connsiteY8" fmla="*/ 144048 h 428873"/>
                  <a:gd name="connsiteX9" fmla="*/ 136301 w 1481252"/>
                  <a:gd name="connsiteY9" fmla="*/ 144048 h 428873"/>
                  <a:gd name="connsiteX10" fmla="*/ 136301 w 1481252"/>
                  <a:gd name="connsiteY10" fmla="*/ 70087 h 428873"/>
                  <a:gd name="connsiteX11" fmla="*/ 198641 w 1481252"/>
                  <a:gd name="connsiteY11" fmla="*/ 0 h 4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81252" h="428873">
                    <a:moveTo>
                      <a:pt x="1282612" y="0"/>
                    </a:moveTo>
                    <a:lnTo>
                      <a:pt x="1344830" y="70087"/>
                    </a:lnTo>
                    <a:lnTo>
                      <a:pt x="1344830" y="144048"/>
                    </a:lnTo>
                    <a:lnTo>
                      <a:pt x="1403418" y="144048"/>
                    </a:lnTo>
                    <a:lnTo>
                      <a:pt x="1481252" y="222243"/>
                    </a:lnTo>
                    <a:lnTo>
                      <a:pt x="1481252" y="428874"/>
                    </a:lnTo>
                    <a:lnTo>
                      <a:pt x="0" y="428874"/>
                    </a:lnTo>
                    <a:lnTo>
                      <a:pt x="0" y="222243"/>
                    </a:lnTo>
                    <a:lnTo>
                      <a:pt x="77713" y="144048"/>
                    </a:lnTo>
                    <a:lnTo>
                      <a:pt x="136301" y="144048"/>
                    </a:lnTo>
                    <a:lnTo>
                      <a:pt x="136301" y="70087"/>
                    </a:lnTo>
                    <a:lnTo>
                      <a:pt x="198641" y="0"/>
                    </a:lnTo>
                    <a:close/>
                  </a:path>
                </a:pathLst>
              </a:custGeom>
              <a:grpFill/>
              <a:ln w="2580" cap="flat">
                <a:noFill/>
                <a:prstDash val="solid"/>
                <a:miter/>
              </a:ln>
            </p:spPr>
            <p:txBody>
              <a:bodyPr rtlCol="0" anchor="ctr"/>
              <a:lstStyle/>
              <a:p>
                <a:endParaRPr lang="en-GB" dirty="0">
                  <a:latin typeface="Poppins" panose="00000500000000000000" pitchFamily="2" charset="0"/>
                </a:endParaRPr>
              </a:p>
            </p:txBody>
          </p:sp>
        </p:grpSp>
      </p:grpSp>
      <p:sp>
        <p:nvSpPr>
          <p:cNvPr id="55" name="Arrow: Bent 54">
            <a:extLst>
              <a:ext uri="{FF2B5EF4-FFF2-40B4-BE49-F238E27FC236}">
                <a16:creationId xmlns:a16="http://schemas.microsoft.com/office/drawing/2014/main" id="{FA0551F1-7627-E9FC-B094-BA9682FD5FED}"/>
              </a:ext>
            </a:extLst>
          </p:cNvPr>
          <p:cNvSpPr/>
          <p:nvPr/>
        </p:nvSpPr>
        <p:spPr>
          <a:xfrm rot="5400000">
            <a:off x="4381858" y="2339316"/>
            <a:ext cx="2786540" cy="791387"/>
          </a:xfrm>
          <a:prstGeom prst="bentArrow">
            <a:avLst>
              <a:gd name="adj1" fmla="val 22044"/>
              <a:gd name="adj2" fmla="val 28090"/>
              <a:gd name="adj3" fmla="val 24508"/>
              <a:gd name="adj4" fmla="val 43750"/>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Poppins" panose="00000500000000000000" pitchFamily="2" charset="0"/>
            </a:endParaRPr>
          </a:p>
        </p:txBody>
      </p:sp>
      <p:sp>
        <p:nvSpPr>
          <p:cNvPr id="57" name="Arrow: Bent 56">
            <a:extLst>
              <a:ext uri="{FF2B5EF4-FFF2-40B4-BE49-F238E27FC236}">
                <a16:creationId xmlns:a16="http://schemas.microsoft.com/office/drawing/2014/main" id="{1A4E71E3-FF18-9254-B28C-DE1EB5400477}"/>
              </a:ext>
            </a:extLst>
          </p:cNvPr>
          <p:cNvSpPr/>
          <p:nvPr/>
        </p:nvSpPr>
        <p:spPr>
          <a:xfrm rot="5400000" flipV="1">
            <a:off x="833449" y="2339319"/>
            <a:ext cx="2786541" cy="791388"/>
          </a:xfrm>
          <a:prstGeom prst="bentArrow">
            <a:avLst>
              <a:gd name="adj1" fmla="val 22044"/>
              <a:gd name="adj2" fmla="val 28090"/>
              <a:gd name="adj3" fmla="val 24508"/>
              <a:gd name="adj4" fmla="val 43750"/>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Poppins" panose="00000500000000000000" pitchFamily="2" charset="0"/>
            </a:endParaRPr>
          </a:p>
        </p:txBody>
      </p:sp>
      <p:pic>
        <p:nvPicPr>
          <p:cNvPr id="66" name="Graphic 65">
            <a:extLst>
              <a:ext uri="{FF2B5EF4-FFF2-40B4-BE49-F238E27FC236}">
                <a16:creationId xmlns:a16="http://schemas.microsoft.com/office/drawing/2014/main" id="{9794CB79-A436-854E-BFD6-A570585148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22789" y="4187205"/>
            <a:ext cx="1449550" cy="1449550"/>
          </a:xfrm>
          <a:prstGeom prst="rect">
            <a:avLst/>
          </a:prstGeom>
        </p:spPr>
      </p:pic>
      <p:pic>
        <p:nvPicPr>
          <p:cNvPr id="69" name="Graphic 68">
            <a:extLst>
              <a:ext uri="{FF2B5EF4-FFF2-40B4-BE49-F238E27FC236}">
                <a16:creationId xmlns:a16="http://schemas.microsoft.com/office/drawing/2014/main" id="{0772C906-0D86-160D-3244-D1682D1E097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88491" y="4202991"/>
            <a:ext cx="1487147" cy="1487147"/>
          </a:xfrm>
          <a:prstGeom prst="rect">
            <a:avLst/>
          </a:prstGeom>
        </p:spPr>
      </p:pic>
      <p:sp>
        <p:nvSpPr>
          <p:cNvPr id="11" name="TextBox 10">
            <a:extLst>
              <a:ext uri="{FF2B5EF4-FFF2-40B4-BE49-F238E27FC236}">
                <a16:creationId xmlns:a16="http://schemas.microsoft.com/office/drawing/2014/main" id="{7361759A-3CFF-9139-FF15-935B89751C79}"/>
              </a:ext>
            </a:extLst>
          </p:cNvPr>
          <p:cNvSpPr txBox="1"/>
          <p:nvPr/>
        </p:nvSpPr>
        <p:spPr>
          <a:xfrm>
            <a:off x="950419" y="5652620"/>
            <a:ext cx="2194289" cy="369332"/>
          </a:xfrm>
          <a:prstGeom prst="rect">
            <a:avLst/>
          </a:prstGeom>
          <a:noFill/>
        </p:spPr>
        <p:txBody>
          <a:bodyPr wrap="square">
            <a:spAutoFit/>
          </a:bodyPr>
          <a:lstStyle/>
          <a:p>
            <a:pPr algn="ctr"/>
            <a:r>
              <a:rPr lang="en-US" sz="1800" dirty="0">
                <a:solidFill>
                  <a:schemeClr val="accent3">
                    <a:lumMod val="50000"/>
                  </a:schemeClr>
                </a:solidFill>
                <a:latin typeface="+mj-lt"/>
                <a:ea typeface="Open Sans" panose="020B0606030504020204" pitchFamily="34" charset="0"/>
                <a:cs typeface="Poppins" panose="00000500000000000000" pitchFamily="2" charset="0"/>
              </a:rPr>
              <a:t>Stock Market</a:t>
            </a:r>
            <a:endParaRPr lang="en-GB" sz="1800" dirty="0">
              <a:solidFill>
                <a:schemeClr val="accent3">
                  <a:lumMod val="50000"/>
                </a:schemeClr>
              </a:solidFill>
              <a:latin typeface="+mj-lt"/>
            </a:endParaRPr>
          </a:p>
        </p:txBody>
      </p:sp>
      <p:sp>
        <p:nvSpPr>
          <p:cNvPr id="17" name="TextBox 16">
            <a:extLst>
              <a:ext uri="{FF2B5EF4-FFF2-40B4-BE49-F238E27FC236}">
                <a16:creationId xmlns:a16="http://schemas.microsoft.com/office/drawing/2014/main" id="{C9C3254B-F211-4AAF-0627-F805CD35EE37}"/>
              </a:ext>
            </a:extLst>
          </p:cNvPr>
          <p:cNvSpPr txBox="1"/>
          <p:nvPr/>
        </p:nvSpPr>
        <p:spPr>
          <a:xfrm>
            <a:off x="4834919" y="5652620"/>
            <a:ext cx="2194289" cy="369332"/>
          </a:xfrm>
          <a:prstGeom prst="rect">
            <a:avLst/>
          </a:prstGeom>
          <a:noFill/>
        </p:spPr>
        <p:txBody>
          <a:bodyPr wrap="square">
            <a:spAutoFit/>
          </a:bodyPr>
          <a:lstStyle/>
          <a:p>
            <a:pPr algn="ctr"/>
            <a:r>
              <a:rPr lang="en-US" sz="1800" dirty="0">
                <a:solidFill>
                  <a:schemeClr val="accent3">
                    <a:lumMod val="50000"/>
                  </a:schemeClr>
                </a:solidFill>
                <a:latin typeface="+mj-lt"/>
                <a:ea typeface="Open Sans" panose="020B0606030504020204" pitchFamily="34" charset="0"/>
                <a:cs typeface="Poppins" panose="00000500000000000000" pitchFamily="2" charset="0"/>
              </a:rPr>
              <a:t>Credit Market</a:t>
            </a:r>
            <a:endParaRPr lang="en-GB" sz="1800" dirty="0">
              <a:solidFill>
                <a:schemeClr val="accent3">
                  <a:lumMod val="50000"/>
                </a:schemeClr>
              </a:solidFill>
              <a:latin typeface="+mj-lt"/>
            </a:endParaRPr>
          </a:p>
        </p:txBody>
      </p:sp>
      <p:sp>
        <p:nvSpPr>
          <p:cNvPr id="19" name="TextBox 18">
            <a:extLst>
              <a:ext uri="{FF2B5EF4-FFF2-40B4-BE49-F238E27FC236}">
                <a16:creationId xmlns:a16="http://schemas.microsoft.com/office/drawing/2014/main" id="{890DB66C-6912-0D7D-4D6E-AEE3B5A92B3A}"/>
              </a:ext>
            </a:extLst>
          </p:cNvPr>
          <p:cNvSpPr txBox="1"/>
          <p:nvPr/>
        </p:nvSpPr>
        <p:spPr>
          <a:xfrm>
            <a:off x="2743944" y="2933045"/>
            <a:ext cx="2461328" cy="369332"/>
          </a:xfrm>
          <a:prstGeom prst="rect">
            <a:avLst/>
          </a:prstGeom>
          <a:noFill/>
        </p:spPr>
        <p:txBody>
          <a:bodyPr wrap="square">
            <a:spAutoFit/>
          </a:bodyPr>
          <a:lstStyle/>
          <a:p>
            <a:pPr algn="ctr"/>
            <a:r>
              <a:rPr lang="en-US" sz="1800" dirty="0">
                <a:solidFill>
                  <a:schemeClr val="accent3">
                    <a:lumMod val="50000"/>
                  </a:schemeClr>
                </a:solidFill>
                <a:latin typeface="+mj-lt"/>
                <a:ea typeface="Open Sans" panose="020B0606030504020204" pitchFamily="34" charset="0"/>
                <a:cs typeface="Poppins" panose="00000500000000000000" pitchFamily="2" charset="0"/>
              </a:rPr>
              <a:t>Ratings Agencies</a:t>
            </a:r>
            <a:endParaRPr lang="en-GB" sz="1800" dirty="0">
              <a:solidFill>
                <a:schemeClr val="accent3">
                  <a:lumMod val="50000"/>
                </a:schemeClr>
              </a:solidFill>
              <a:latin typeface="+mj-lt"/>
            </a:endParaRPr>
          </a:p>
        </p:txBody>
      </p:sp>
      <p:sp>
        <p:nvSpPr>
          <p:cNvPr id="21" name="TextBox 20">
            <a:extLst>
              <a:ext uri="{FF2B5EF4-FFF2-40B4-BE49-F238E27FC236}">
                <a16:creationId xmlns:a16="http://schemas.microsoft.com/office/drawing/2014/main" id="{96AB1C1E-CF6F-39F0-5E41-9EF644FFD7A1}"/>
              </a:ext>
            </a:extLst>
          </p:cNvPr>
          <p:cNvSpPr txBox="1"/>
          <p:nvPr/>
        </p:nvSpPr>
        <p:spPr>
          <a:xfrm>
            <a:off x="2511292" y="3293511"/>
            <a:ext cx="2926632" cy="830997"/>
          </a:xfrm>
          <a:prstGeom prst="rect">
            <a:avLst/>
          </a:prstGeom>
          <a:noFill/>
        </p:spPr>
        <p:txBody>
          <a:bodyPr wrap="square">
            <a:spAutoFit/>
          </a:bodyPr>
          <a:lstStyle/>
          <a:p>
            <a:pPr algn="ctr"/>
            <a:r>
              <a:rPr lang="en-GB" sz="16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Assess the information that is publicly disclosed by banks</a:t>
            </a:r>
            <a:endParaRPr lang="en-GB" sz="1600" dirty="0">
              <a:solidFill>
                <a:schemeClr val="accent3">
                  <a:lumMod val="50000"/>
                </a:schemeClr>
              </a:solidFill>
              <a:latin typeface="+mj-lt"/>
            </a:endParaRPr>
          </a:p>
        </p:txBody>
      </p:sp>
      <p:sp>
        <p:nvSpPr>
          <p:cNvPr id="2" name="Rectangle: Rounded Corners 1">
            <a:extLst>
              <a:ext uri="{FF2B5EF4-FFF2-40B4-BE49-F238E27FC236}">
                <a16:creationId xmlns:a16="http://schemas.microsoft.com/office/drawing/2014/main" id="{B32DC129-86DC-29DC-EA6B-AD5BAA3FEF6B}"/>
              </a:ext>
            </a:extLst>
          </p:cNvPr>
          <p:cNvSpPr/>
          <p:nvPr/>
        </p:nvSpPr>
        <p:spPr>
          <a:xfrm>
            <a:off x="4644852" y="8515843"/>
            <a:ext cx="2908300" cy="6575387"/>
          </a:xfrm>
          <a:prstGeom prst="roundRect">
            <a:avLst>
              <a:gd name="adj" fmla="val 7933"/>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3" name="TextBox 2">
            <a:extLst>
              <a:ext uri="{FF2B5EF4-FFF2-40B4-BE49-F238E27FC236}">
                <a16:creationId xmlns:a16="http://schemas.microsoft.com/office/drawing/2014/main" id="{3E4ECF22-2420-AC63-A3E9-111C561E90BA}"/>
              </a:ext>
            </a:extLst>
          </p:cNvPr>
          <p:cNvSpPr txBox="1"/>
          <p:nvPr/>
        </p:nvSpPr>
        <p:spPr>
          <a:xfrm>
            <a:off x="4905715" y="9341352"/>
            <a:ext cx="2380569" cy="1477328"/>
          </a:xfrm>
          <a:prstGeom prst="rect">
            <a:avLst/>
          </a:prstGeom>
          <a:noFill/>
        </p:spPr>
        <p:txBody>
          <a:bodyPr wrap="square">
            <a:spAutoFit/>
          </a:bodyPr>
          <a:lstStyle/>
          <a:p>
            <a:pPr algn="ctr"/>
            <a:r>
              <a:rPr lang="en-US" sz="18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Carry out </a:t>
            </a:r>
            <a:r>
              <a:rPr lang="en-US" sz="18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ongoing assessments </a:t>
            </a:r>
            <a:r>
              <a:rPr lang="en-US" sz="18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of the adequacy of capital holdings </a:t>
            </a:r>
            <a:r>
              <a:rPr lang="en-US" sz="18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for all risks </a:t>
            </a:r>
            <a:r>
              <a:rPr lang="en-US" sz="18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it faces</a:t>
            </a:r>
            <a:endParaRPr lang="en-US" sz="18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endParaRPr>
          </a:p>
        </p:txBody>
      </p:sp>
      <p:grpSp>
        <p:nvGrpSpPr>
          <p:cNvPr id="4" name="Group 3">
            <a:extLst>
              <a:ext uri="{FF2B5EF4-FFF2-40B4-BE49-F238E27FC236}">
                <a16:creationId xmlns:a16="http://schemas.microsoft.com/office/drawing/2014/main" id="{6BF5F141-3703-2DE7-81FC-30E253899E61}"/>
              </a:ext>
            </a:extLst>
          </p:cNvPr>
          <p:cNvGrpSpPr/>
          <p:nvPr/>
        </p:nvGrpSpPr>
        <p:grpSpPr>
          <a:xfrm>
            <a:off x="5581003" y="7992593"/>
            <a:ext cx="1046499" cy="1046499"/>
            <a:chOff x="5581003" y="483262"/>
            <a:chExt cx="1046499" cy="1046499"/>
          </a:xfrm>
        </p:grpSpPr>
        <p:sp>
          <p:nvSpPr>
            <p:cNvPr id="5" name="Oval 4">
              <a:extLst>
                <a:ext uri="{FF2B5EF4-FFF2-40B4-BE49-F238E27FC236}">
                  <a16:creationId xmlns:a16="http://schemas.microsoft.com/office/drawing/2014/main" id="{1C0620AC-6493-22E2-2E77-48C134837CBA}"/>
                </a:ext>
              </a:extLst>
            </p:cNvPr>
            <p:cNvSpPr/>
            <p:nvPr/>
          </p:nvSpPr>
          <p:spPr>
            <a:xfrm>
              <a:off x="5581003" y="483262"/>
              <a:ext cx="1046499" cy="1046499"/>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6" name="TextBox 5">
              <a:extLst>
                <a:ext uri="{FF2B5EF4-FFF2-40B4-BE49-F238E27FC236}">
                  <a16:creationId xmlns:a16="http://schemas.microsoft.com/office/drawing/2014/main" id="{550342F1-8A17-8F1E-2F77-DAC839BE7038}"/>
                </a:ext>
              </a:extLst>
            </p:cNvPr>
            <p:cNvSpPr txBox="1"/>
            <p:nvPr/>
          </p:nvSpPr>
          <p:spPr>
            <a:xfrm>
              <a:off x="5858520" y="555179"/>
              <a:ext cx="491464" cy="923330"/>
            </a:xfrm>
            <a:prstGeom prst="rect">
              <a:avLst/>
            </a:prstGeom>
            <a:noFill/>
          </p:spPr>
          <p:txBody>
            <a:bodyPr wrap="square" rtlCol="0">
              <a:spAutoFit/>
            </a:bodyPr>
            <a:lstStyle/>
            <a:p>
              <a:pPr algn="ctr"/>
              <a:r>
                <a:rPr lang="en-US" sz="5400" dirty="0">
                  <a:solidFill>
                    <a:schemeClr val="accent2">
                      <a:lumMod val="50000"/>
                    </a:schemeClr>
                  </a:solidFill>
                  <a:latin typeface="Ivar Text Bold" panose="00000800000000000000" pitchFamily="50" charset="0"/>
                </a:rPr>
                <a:t>2</a:t>
              </a:r>
              <a:endParaRPr lang="en-GB" sz="5400" dirty="0">
                <a:solidFill>
                  <a:schemeClr val="accent2">
                    <a:lumMod val="50000"/>
                  </a:schemeClr>
                </a:solidFill>
                <a:latin typeface="Ivar Text Bold" panose="00000800000000000000" pitchFamily="50" charset="0"/>
              </a:endParaRPr>
            </a:p>
          </p:txBody>
        </p:sp>
      </p:grpSp>
      <p:sp>
        <p:nvSpPr>
          <p:cNvPr id="7" name="Rectangle: Rounded Corners 6">
            <a:extLst>
              <a:ext uri="{FF2B5EF4-FFF2-40B4-BE49-F238E27FC236}">
                <a16:creationId xmlns:a16="http://schemas.microsoft.com/office/drawing/2014/main" id="{6A901E0A-B130-9EAB-2072-95D4C0ECEBFB}"/>
              </a:ext>
            </a:extLst>
          </p:cNvPr>
          <p:cNvSpPr/>
          <p:nvPr/>
        </p:nvSpPr>
        <p:spPr>
          <a:xfrm>
            <a:off x="1281250" y="8515843"/>
            <a:ext cx="2908300" cy="6575387"/>
          </a:xfrm>
          <a:prstGeom prst="roundRect">
            <a:avLst>
              <a:gd name="adj" fmla="val 7933"/>
            </a:avLst>
          </a:prstGeom>
          <a:solidFill>
            <a:schemeClr val="accent4">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8" name="Graphic 7">
            <a:extLst>
              <a:ext uri="{FF2B5EF4-FFF2-40B4-BE49-F238E27FC236}">
                <a16:creationId xmlns:a16="http://schemas.microsoft.com/office/drawing/2014/main" id="{AA09D548-B4CA-F205-0DC4-765E4B1CCD6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3160" y="11402501"/>
            <a:ext cx="1924477" cy="1066481"/>
          </a:xfrm>
          <a:prstGeom prst="rect">
            <a:avLst/>
          </a:prstGeom>
        </p:spPr>
      </p:pic>
      <p:pic>
        <p:nvPicPr>
          <p:cNvPr id="9" name="Graphic 8">
            <a:extLst>
              <a:ext uri="{FF2B5EF4-FFF2-40B4-BE49-F238E27FC236}">
                <a16:creationId xmlns:a16="http://schemas.microsoft.com/office/drawing/2014/main" id="{3DF69BFC-AFD2-E345-91A1-F6E4A051506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27111" y="12560302"/>
            <a:ext cx="2016578" cy="2016578"/>
          </a:xfrm>
          <a:prstGeom prst="rect">
            <a:avLst/>
          </a:prstGeom>
        </p:spPr>
      </p:pic>
      <p:pic>
        <p:nvPicPr>
          <p:cNvPr id="10" name="Graphic 9">
            <a:extLst>
              <a:ext uri="{FF2B5EF4-FFF2-40B4-BE49-F238E27FC236}">
                <a16:creationId xmlns:a16="http://schemas.microsoft.com/office/drawing/2014/main" id="{0CEC54D9-3AA1-8492-F715-4EF3B41731AB}"/>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087711" y="12560302"/>
            <a:ext cx="2016578" cy="2016578"/>
          </a:xfrm>
          <a:prstGeom prst="rect">
            <a:avLst/>
          </a:prstGeom>
        </p:spPr>
      </p:pic>
      <p:sp>
        <p:nvSpPr>
          <p:cNvPr id="12" name="TextBox 11">
            <a:extLst>
              <a:ext uri="{FF2B5EF4-FFF2-40B4-BE49-F238E27FC236}">
                <a16:creationId xmlns:a16="http://schemas.microsoft.com/office/drawing/2014/main" id="{A609A2AE-FAF8-88F2-2F2D-BEEBCA1630C7}"/>
              </a:ext>
            </a:extLst>
          </p:cNvPr>
          <p:cNvSpPr txBox="1"/>
          <p:nvPr/>
        </p:nvSpPr>
        <p:spPr>
          <a:xfrm>
            <a:off x="1638255" y="9341352"/>
            <a:ext cx="2194289" cy="646331"/>
          </a:xfrm>
          <a:prstGeom prst="rect">
            <a:avLst/>
          </a:prstGeom>
          <a:noFill/>
        </p:spPr>
        <p:txBody>
          <a:bodyPr wrap="square">
            <a:spAutoFit/>
          </a:bodyPr>
          <a:lstStyle/>
          <a:p>
            <a:pPr algn="ctr"/>
            <a:r>
              <a:rPr lang="en-GB" sz="18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Risks that all banks face:</a:t>
            </a:r>
            <a:endParaRPr lang="en-GB" sz="1800" dirty="0">
              <a:solidFill>
                <a:schemeClr val="accent4">
                  <a:lumMod val="50000"/>
                </a:schemeClr>
              </a:solidFill>
              <a:latin typeface="Poppins" panose="00000500000000000000" pitchFamily="2" charset="0"/>
            </a:endParaRPr>
          </a:p>
        </p:txBody>
      </p:sp>
      <p:grpSp>
        <p:nvGrpSpPr>
          <p:cNvPr id="13" name="Group 12">
            <a:extLst>
              <a:ext uri="{FF2B5EF4-FFF2-40B4-BE49-F238E27FC236}">
                <a16:creationId xmlns:a16="http://schemas.microsoft.com/office/drawing/2014/main" id="{AB3C608F-81B0-6C93-13D2-3D0BAEFD7853}"/>
              </a:ext>
            </a:extLst>
          </p:cNvPr>
          <p:cNvGrpSpPr/>
          <p:nvPr/>
        </p:nvGrpSpPr>
        <p:grpSpPr>
          <a:xfrm>
            <a:off x="2217401" y="7992593"/>
            <a:ext cx="1046499" cy="1046499"/>
            <a:chOff x="4887296" y="1559914"/>
            <a:chExt cx="1391595" cy="1391595"/>
          </a:xfrm>
        </p:grpSpPr>
        <p:sp>
          <p:nvSpPr>
            <p:cNvPr id="14" name="Oval 13">
              <a:extLst>
                <a:ext uri="{FF2B5EF4-FFF2-40B4-BE49-F238E27FC236}">
                  <a16:creationId xmlns:a16="http://schemas.microsoft.com/office/drawing/2014/main" id="{3C246940-74D9-2AA1-BE88-DAA5AB94D40D}"/>
                </a:ext>
              </a:extLst>
            </p:cNvPr>
            <p:cNvSpPr/>
            <p:nvPr/>
          </p:nvSpPr>
          <p:spPr>
            <a:xfrm>
              <a:off x="4887296" y="1559914"/>
              <a:ext cx="1391595" cy="1391595"/>
            </a:xfrm>
            <a:prstGeom prst="ellipse">
              <a:avLst/>
            </a:prstGeom>
            <a:solidFill>
              <a:schemeClr val="bg1"/>
            </a:solid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15" name="TextBox 14">
              <a:extLst>
                <a:ext uri="{FF2B5EF4-FFF2-40B4-BE49-F238E27FC236}">
                  <a16:creationId xmlns:a16="http://schemas.microsoft.com/office/drawing/2014/main" id="{664FC139-1DCB-C6D1-C73F-F6028DA8D122}"/>
                </a:ext>
              </a:extLst>
            </p:cNvPr>
            <p:cNvSpPr txBox="1"/>
            <p:nvPr/>
          </p:nvSpPr>
          <p:spPr>
            <a:xfrm>
              <a:off x="5256328" y="1655547"/>
              <a:ext cx="653530" cy="1227810"/>
            </a:xfrm>
            <a:prstGeom prst="rect">
              <a:avLst/>
            </a:prstGeom>
            <a:noFill/>
          </p:spPr>
          <p:txBody>
            <a:bodyPr wrap="square" rtlCol="0">
              <a:spAutoFit/>
            </a:bodyPr>
            <a:lstStyle/>
            <a:p>
              <a:pPr algn="ctr"/>
              <a:r>
                <a:rPr lang="en-US" sz="5400" dirty="0">
                  <a:solidFill>
                    <a:schemeClr val="accent4">
                      <a:lumMod val="50000"/>
                    </a:schemeClr>
                  </a:solidFill>
                  <a:latin typeface="Ivar Text Bold" panose="00000800000000000000" pitchFamily="50" charset="0"/>
                </a:rPr>
                <a:t>1</a:t>
              </a:r>
              <a:endParaRPr lang="en-GB" sz="5400" dirty="0">
                <a:solidFill>
                  <a:schemeClr val="accent4">
                    <a:lumMod val="50000"/>
                  </a:schemeClr>
                </a:solidFill>
                <a:latin typeface="Ivar Text Bold" panose="00000800000000000000" pitchFamily="50" charset="0"/>
              </a:endParaRPr>
            </a:p>
          </p:txBody>
        </p:sp>
      </p:grpSp>
      <p:pic>
        <p:nvPicPr>
          <p:cNvPr id="16" name="Graphic 15">
            <a:extLst>
              <a:ext uri="{FF2B5EF4-FFF2-40B4-BE49-F238E27FC236}">
                <a16:creationId xmlns:a16="http://schemas.microsoft.com/office/drawing/2014/main" id="{34F85824-5442-91C5-040E-5AD6BF9F49A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355493" y="11138736"/>
            <a:ext cx="1594010" cy="1594010"/>
          </a:xfrm>
          <a:prstGeom prst="rect">
            <a:avLst/>
          </a:prstGeom>
        </p:spPr>
      </p:pic>
      <p:sp>
        <p:nvSpPr>
          <p:cNvPr id="22" name="TextBox 21">
            <a:extLst>
              <a:ext uri="{FF2B5EF4-FFF2-40B4-BE49-F238E27FC236}">
                <a16:creationId xmlns:a16="http://schemas.microsoft.com/office/drawing/2014/main" id="{4794ABE3-1565-584C-AC54-33811E65F625}"/>
              </a:ext>
            </a:extLst>
          </p:cNvPr>
          <p:cNvSpPr txBox="1"/>
          <p:nvPr/>
        </p:nvSpPr>
        <p:spPr>
          <a:xfrm>
            <a:off x="1638255" y="10043955"/>
            <a:ext cx="2194289" cy="369332"/>
          </a:xfrm>
          <a:prstGeom prst="rect">
            <a:avLst/>
          </a:prstGeom>
          <a:noFill/>
        </p:spPr>
        <p:txBody>
          <a:bodyPr wrap="square">
            <a:spAutoFit/>
          </a:bodyPr>
          <a:lstStyle/>
          <a:p>
            <a:pPr algn="ctr"/>
            <a:r>
              <a:rPr lang="en-GB" sz="18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Credit</a:t>
            </a:r>
            <a:endParaRPr lang="en-GB" sz="1800" dirty="0">
              <a:solidFill>
                <a:schemeClr val="accent4">
                  <a:lumMod val="50000"/>
                </a:schemeClr>
              </a:solidFill>
              <a:latin typeface="Poppins" panose="00000500000000000000" pitchFamily="2" charset="0"/>
            </a:endParaRPr>
          </a:p>
        </p:txBody>
      </p:sp>
      <p:sp>
        <p:nvSpPr>
          <p:cNvPr id="23" name="TextBox 22">
            <a:extLst>
              <a:ext uri="{FF2B5EF4-FFF2-40B4-BE49-F238E27FC236}">
                <a16:creationId xmlns:a16="http://schemas.microsoft.com/office/drawing/2014/main" id="{FC220D17-3126-5331-D88D-84B45FC0ACFE}"/>
              </a:ext>
            </a:extLst>
          </p:cNvPr>
          <p:cNvSpPr txBox="1"/>
          <p:nvPr/>
        </p:nvSpPr>
        <p:spPr>
          <a:xfrm>
            <a:off x="1638253" y="10470650"/>
            <a:ext cx="2194289" cy="369332"/>
          </a:xfrm>
          <a:prstGeom prst="rect">
            <a:avLst/>
          </a:prstGeom>
          <a:noFill/>
        </p:spPr>
        <p:txBody>
          <a:bodyPr wrap="square">
            <a:spAutoFit/>
          </a:bodyPr>
          <a:lstStyle/>
          <a:p>
            <a:pPr algn="ctr"/>
            <a:r>
              <a:rPr lang="en-GB" sz="18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Market</a:t>
            </a:r>
            <a:endParaRPr lang="en-GB" sz="1800" dirty="0">
              <a:solidFill>
                <a:schemeClr val="accent4">
                  <a:lumMod val="50000"/>
                </a:schemeClr>
              </a:solidFill>
              <a:latin typeface="Poppins" panose="00000500000000000000" pitchFamily="2" charset="0"/>
            </a:endParaRPr>
          </a:p>
        </p:txBody>
      </p:sp>
      <p:sp>
        <p:nvSpPr>
          <p:cNvPr id="25" name="TextBox 24">
            <a:extLst>
              <a:ext uri="{FF2B5EF4-FFF2-40B4-BE49-F238E27FC236}">
                <a16:creationId xmlns:a16="http://schemas.microsoft.com/office/drawing/2014/main" id="{3022D0E7-903B-006A-5285-D07857957974}"/>
              </a:ext>
            </a:extLst>
          </p:cNvPr>
          <p:cNvSpPr txBox="1"/>
          <p:nvPr/>
        </p:nvSpPr>
        <p:spPr>
          <a:xfrm>
            <a:off x="1631269" y="10897346"/>
            <a:ext cx="2194289" cy="369332"/>
          </a:xfrm>
          <a:prstGeom prst="rect">
            <a:avLst/>
          </a:prstGeom>
          <a:noFill/>
        </p:spPr>
        <p:txBody>
          <a:bodyPr wrap="square">
            <a:spAutoFit/>
          </a:bodyPr>
          <a:lstStyle/>
          <a:p>
            <a:pPr algn="ctr"/>
            <a:r>
              <a:rPr lang="en-GB" sz="18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Operational</a:t>
            </a:r>
            <a:endParaRPr lang="en-GB" sz="1800" dirty="0">
              <a:solidFill>
                <a:schemeClr val="accent4">
                  <a:lumMod val="50000"/>
                </a:schemeClr>
              </a:solidFill>
              <a:latin typeface="Poppins" panose="00000500000000000000" pitchFamily="2" charset="0"/>
            </a:endParaRPr>
          </a:p>
        </p:txBody>
      </p:sp>
    </p:spTree>
    <p:extLst>
      <p:ext uri="{BB962C8B-B14F-4D97-AF65-F5344CB8AC3E}">
        <p14:creationId xmlns:p14="http://schemas.microsoft.com/office/powerpoint/2010/main" val="25473902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ppt_x"/>
                                          </p:val>
                                        </p:tav>
                                        <p:tav tm="100000">
                                          <p:val>
                                            <p:strVal val="#ppt_x"/>
                                          </p:val>
                                        </p:tav>
                                      </p:tavLst>
                                    </p:anim>
                                    <p:anim calcmode="lin" valueType="num">
                                      <p:cBhvr additive="base">
                                        <p:cTn id="8" dur="500" fill="hold"/>
                                        <p:tgtEl>
                                          <p:spTgt spid="51"/>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up)">
                                      <p:cBhvr>
                                        <p:cTn id="18" dur="500"/>
                                        <p:tgtEl>
                                          <p:spTgt spid="55"/>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up)">
                                      <p:cBhvr>
                                        <p:cTn id="21" dur="500"/>
                                        <p:tgtEl>
                                          <p:spTgt spid="57"/>
                                        </p:tgtEl>
                                      </p:cBhvr>
                                    </p:animEffect>
                                  </p:childTnLst>
                                </p:cTn>
                              </p:par>
                            </p:childTnLst>
                          </p:cTn>
                        </p:par>
                        <p:par>
                          <p:cTn id="22" fill="hold">
                            <p:stCondLst>
                              <p:cond delay="1000"/>
                            </p:stCondLst>
                            <p:childTnLst>
                              <p:par>
                                <p:cTn id="23" presetID="2" presetClass="entr" presetSubtype="4" decel="100000" fill="hold" nodeType="afterEffect">
                                  <p:stCondLst>
                                    <p:cond delay="250"/>
                                  </p:stCondLst>
                                  <p:childTnLst>
                                    <p:set>
                                      <p:cBhvr>
                                        <p:cTn id="24" dur="1" fill="hold">
                                          <p:stCondLst>
                                            <p:cond delay="0"/>
                                          </p:stCondLst>
                                        </p:cTn>
                                        <p:tgtEl>
                                          <p:spTgt spid="66"/>
                                        </p:tgtEl>
                                        <p:attrNameLst>
                                          <p:attrName>style.visibility</p:attrName>
                                        </p:attrNameLst>
                                      </p:cBhvr>
                                      <p:to>
                                        <p:strVal val="visible"/>
                                      </p:to>
                                    </p:set>
                                    <p:anim calcmode="lin" valueType="num">
                                      <p:cBhvr additive="base">
                                        <p:cTn id="25" dur="500" fill="hold"/>
                                        <p:tgtEl>
                                          <p:spTgt spid="66"/>
                                        </p:tgtEl>
                                        <p:attrNameLst>
                                          <p:attrName>ppt_x</p:attrName>
                                        </p:attrNameLst>
                                      </p:cBhvr>
                                      <p:tavLst>
                                        <p:tav tm="0">
                                          <p:val>
                                            <p:strVal val="#ppt_x"/>
                                          </p:val>
                                        </p:tav>
                                        <p:tav tm="100000">
                                          <p:val>
                                            <p:strVal val="#ppt_x"/>
                                          </p:val>
                                        </p:tav>
                                      </p:tavLst>
                                    </p:anim>
                                    <p:anim calcmode="lin" valueType="num">
                                      <p:cBhvr additive="base">
                                        <p:cTn id="26" dur="500" fill="hold"/>
                                        <p:tgtEl>
                                          <p:spTgt spid="66"/>
                                        </p:tgtEl>
                                        <p:attrNameLst>
                                          <p:attrName>ppt_y</p:attrName>
                                        </p:attrNameLst>
                                      </p:cBhvr>
                                      <p:tavLst>
                                        <p:tav tm="0">
                                          <p:val>
                                            <p:strVal val="1+#ppt_h/2"/>
                                          </p:val>
                                        </p:tav>
                                        <p:tav tm="100000">
                                          <p:val>
                                            <p:strVal val="#ppt_y"/>
                                          </p:val>
                                        </p:tav>
                                      </p:tavLst>
                                    </p:anim>
                                  </p:childTnLst>
                                </p:cTn>
                              </p:par>
                              <p:par>
                                <p:cTn id="27" presetID="10" presetClass="entr" presetSubtype="0" fill="hold" grpId="0" nodeType="withEffect">
                                  <p:stCondLst>
                                    <p:cond delay="35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2" presetClass="entr" presetSubtype="4" decel="100000" fill="hold" nodeType="withEffect">
                                  <p:stCondLst>
                                    <p:cond delay="400"/>
                                  </p:stCondLst>
                                  <p:childTnLst>
                                    <p:set>
                                      <p:cBhvr>
                                        <p:cTn id="31" dur="1" fill="hold">
                                          <p:stCondLst>
                                            <p:cond delay="0"/>
                                          </p:stCondLst>
                                        </p:cTn>
                                        <p:tgtEl>
                                          <p:spTgt spid="69"/>
                                        </p:tgtEl>
                                        <p:attrNameLst>
                                          <p:attrName>style.visibility</p:attrName>
                                        </p:attrNameLst>
                                      </p:cBhvr>
                                      <p:to>
                                        <p:strVal val="visible"/>
                                      </p:to>
                                    </p:set>
                                    <p:anim calcmode="lin" valueType="num">
                                      <p:cBhvr additive="base">
                                        <p:cTn id="32" dur="500" fill="hold"/>
                                        <p:tgtEl>
                                          <p:spTgt spid="69"/>
                                        </p:tgtEl>
                                        <p:attrNameLst>
                                          <p:attrName>ppt_x</p:attrName>
                                        </p:attrNameLst>
                                      </p:cBhvr>
                                      <p:tavLst>
                                        <p:tav tm="0">
                                          <p:val>
                                            <p:strVal val="#ppt_x"/>
                                          </p:val>
                                        </p:tav>
                                        <p:tav tm="100000">
                                          <p:val>
                                            <p:strVal val="#ppt_x"/>
                                          </p:val>
                                        </p:tav>
                                      </p:tavLst>
                                    </p:anim>
                                    <p:anim calcmode="lin" valueType="num">
                                      <p:cBhvr additive="base">
                                        <p:cTn id="33" dur="500" fill="hold"/>
                                        <p:tgtEl>
                                          <p:spTgt spid="69"/>
                                        </p:tgtEl>
                                        <p:attrNameLst>
                                          <p:attrName>ppt_y</p:attrName>
                                        </p:attrNameLst>
                                      </p:cBhvr>
                                      <p:tavLst>
                                        <p:tav tm="0">
                                          <p:val>
                                            <p:strVal val="1+#ppt_h/2"/>
                                          </p:val>
                                        </p:tav>
                                        <p:tav tm="100000">
                                          <p:val>
                                            <p:strVal val="#ppt_y"/>
                                          </p:val>
                                        </p:tav>
                                      </p:tavLst>
                                    </p:anim>
                                  </p:childTnLst>
                                </p:cTn>
                              </p:par>
                              <p:par>
                                <p:cTn id="34" presetID="10" presetClass="entr" presetSubtype="0" fill="hold" grpId="0" nodeType="withEffect">
                                  <p:stCondLst>
                                    <p:cond delay="50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7" grpId="0" animBg="1"/>
      <p:bldP spid="11" grpId="0"/>
      <p:bldP spid="17" grpId="0"/>
      <p:bldP spid="19" grpId="0"/>
      <p:bldP spid="21"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txBox="1">
            <a:spLocks noGrp="1"/>
          </p:cNvSpPr>
          <p:nvPr>
            <p:ph type="ctrTitle"/>
          </p:nvPr>
        </p:nvSpPr>
        <p:spPr>
          <a:xfrm>
            <a:off x="5029171" y="2529721"/>
            <a:ext cx="5508200" cy="1798558"/>
          </a:xfrm>
          <a:prstGeom prst="rect">
            <a:avLst/>
          </a:prstGeom>
          <a:noFill/>
          <a:ln>
            <a:noFill/>
          </a:ln>
        </p:spPr>
        <p:txBody>
          <a:bodyPr spcFirstLastPara="1" wrap="square" lIns="0" tIns="0" rIns="0" bIns="0" anchor="ctr" anchorCtr="0">
            <a:normAutofit fontScale="90000"/>
          </a:bodyPr>
          <a:lstStyle/>
          <a:p>
            <a:pPr marL="0" lvl="0" indent="0" algn="l" rtl="0">
              <a:lnSpc>
                <a:spcPct val="100000"/>
              </a:lnSpc>
              <a:spcBef>
                <a:spcPts val="0"/>
              </a:spcBef>
              <a:spcAft>
                <a:spcPts val="0"/>
              </a:spcAft>
              <a:buClr>
                <a:srgbClr val="163260"/>
              </a:buClr>
              <a:buSzPts val="4400"/>
              <a:buFont typeface="Open Sans"/>
              <a:buNone/>
            </a:pPr>
            <a:r>
              <a:rPr lang="en-US" sz="4800" dirty="0"/>
              <a:t>Basel III – Increasing Capital Requirements</a:t>
            </a:r>
            <a:endParaRPr lang="en-GB" sz="3200" dirty="0"/>
          </a:p>
        </p:txBody>
      </p:sp>
      <p:sp>
        <p:nvSpPr>
          <p:cNvPr id="2" name="Footer Placeholder 1">
            <a:extLst>
              <a:ext uri="{FF2B5EF4-FFF2-40B4-BE49-F238E27FC236}">
                <a16:creationId xmlns:a16="http://schemas.microsoft.com/office/drawing/2014/main" id="{EA2BBE50-EC59-40FA-A68D-B7484F67B6D2}"/>
              </a:ext>
            </a:extLst>
          </p:cNvPr>
          <p:cNvSpPr>
            <a:spLocks noGrp="1"/>
          </p:cNvSpPr>
          <p:nvPr>
            <p:ph type="ftr" sz="quarter" idx="3"/>
          </p:nvPr>
        </p:nvSpPr>
        <p:spPr/>
        <p:txBody>
          <a:bodyPr/>
          <a:lstStyle/>
          <a:p>
            <a:r>
              <a:rPr lang="en-US" dirty="0"/>
              <a:t>© 2024 Financial Edge Training</a:t>
            </a:r>
          </a:p>
        </p:txBody>
      </p:sp>
    </p:spTree>
    <p:extLst>
      <p:ext uri="{BB962C8B-B14F-4D97-AF65-F5344CB8AC3E}">
        <p14:creationId xmlns:p14="http://schemas.microsoft.com/office/powerpoint/2010/main" val="321061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F1B0E9D-9BCF-1B01-C044-C682108713FD}"/>
              </a:ext>
            </a:extLst>
          </p:cNvPr>
          <p:cNvGrpSpPr/>
          <p:nvPr/>
        </p:nvGrpSpPr>
        <p:grpSpPr>
          <a:xfrm>
            <a:off x="924545" y="2254085"/>
            <a:ext cx="2202480" cy="2202480"/>
            <a:chOff x="867619" y="1892461"/>
            <a:chExt cx="3073078" cy="3073078"/>
          </a:xfrm>
        </p:grpSpPr>
        <p:pic>
          <p:nvPicPr>
            <p:cNvPr id="7" name="Graphic 6">
              <a:extLst>
                <a:ext uri="{FF2B5EF4-FFF2-40B4-BE49-F238E27FC236}">
                  <a16:creationId xmlns:a16="http://schemas.microsoft.com/office/drawing/2014/main" id="{DBDABABF-6F46-6382-D9A5-A20E55F792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0635" y="2395477"/>
              <a:ext cx="2067046" cy="2067046"/>
            </a:xfrm>
            <a:prstGeom prst="rect">
              <a:avLst/>
            </a:prstGeom>
          </p:spPr>
        </p:pic>
        <p:pic>
          <p:nvPicPr>
            <p:cNvPr id="9" name="Graphic 8">
              <a:extLst>
                <a:ext uri="{FF2B5EF4-FFF2-40B4-BE49-F238E27FC236}">
                  <a16:creationId xmlns:a16="http://schemas.microsoft.com/office/drawing/2014/main" id="{71C9DDAB-465A-6FFC-8408-A0CDAEB0D5B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67619" y="1892461"/>
              <a:ext cx="3073078" cy="3073078"/>
            </a:xfrm>
            <a:prstGeom prst="rect">
              <a:avLst/>
            </a:prstGeom>
          </p:spPr>
        </p:pic>
      </p:grpSp>
      <p:sp>
        <p:nvSpPr>
          <p:cNvPr id="12" name="TextBox 11">
            <a:extLst>
              <a:ext uri="{FF2B5EF4-FFF2-40B4-BE49-F238E27FC236}">
                <a16:creationId xmlns:a16="http://schemas.microsoft.com/office/drawing/2014/main" id="{682C9120-CD2D-8FE3-05BB-4071716A5FC3}"/>
              </a:ext>
            </a:extLst>
          </p:cNvPr>
          <p:cNvSpPr txBox="1"/>
          <p:nvPr/>
        </p:nvSpPr>
        <p:spPr>
          <a:xfrm>
            <a:off x="332289" y="4421321"/>
            <a:ext cx="3379808" cy="400110"/>
          </a:xfrm>
          <a:prstGeom prst="rect">
            <a:avLst/>
          </a:prstGeom>
          <a:noFill/>
        </p:spPr>
        <p:txBody>
          <a:bodyPr wrap="square" rtlCol="0">
            <a:spAutoFit/>
          </a:bodyPr>
          <a:lstStyle/>
          <a:p>
            <a:pPr algn="ctr"/>
            <a:r>
              <a:rPr lang="en-GB" sz="2000" b="1" dirty="0">
                <a:solidFill>
                  <a:schemeClr val="tx2">
                    <a:lumMod val="50000"/>
                  </a:schemeClr>
                </a:solidFill>
                <a:latin typeface="+mj-lt"/>
              </a:rPr>
              <a:t>Global Financial Crisis</a:t>
            </a:r>
            <a:endParaRPr lang="en-US" sz="2000" b="1" dirty="0">
              <a:solidFill>
                <a:schemeClr val="tx2">
                  <a:lumMod val="50000"/>
                </a:schemeClr>
              </a:solidFill>
              <a:latin typeface="+mj-lt"/>
            </a:endParaRPr>
          </a:p>
        </p:txBody>
      </p:sp>
      <p:sp>
        <p:nvSpPr>
          <p:cNvPr id="16" name="Arrow: Right 15">
            <a:extLst>
              <a:ext uri="{FF2B5EF4-FFF2-40B4-BE49-F238E27FC236}">
                <a16:creationId xmlns:a16="http://schemas.microsoft.com/office/drawing/2014/main" id="{F43EE931-71E1-EFCA-51A1-1C85F0B23F75}"/>
              </a:ext>
            </a:extLst>
          </p:cNvPr>
          <p:cNvSpPr/>
          <p:nvPr/>
        </p:nvSpPr>
        <p:spPr>
          <a:xfrm>
            <a:off x="3259967" y="2858555"/>
            <a:ext cx="1625283" cy="972274"/>
          </a:xfrm>
          <a:prstGeom prst="rightArrow">
            <a:avLst/>
          </a:prstGeom>
          <a:gradFill>
            <a:gsLst>
              <a:gs pos="0">
                <a:schemeClr val="tx2">
                  <a:alpha val="0"/>
                </a:schemeClr>
              </a:gs>
              <a:gs pos="100000">
                <a:schemeClr val="tx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8254625D-5655-9362-27DE-F98359110B0E}"/>
              </a:ext>
            </a:extLst>
          </p:cNvPr>
          <p:cNvGrpSpPr/>
          <p:nvPr/>
        </p:nvGrpSpPr>
        <p:grpSpPr>
          <a:xfrm>
            <a:off x="5126584" y="2393154"/>
            <a:ext cx="1903076" cy="1903076"/>
            <a:chOff x="5512403" y="712088"/>
            <a:chExt cx="1162159" cy="1162159"/>
          </a:xfrm>
        </p:grpSpPr>
        <p:sp>
          <p:nvSpPr>
            <p:cNvPr id="18" name="Oval 17">
              <a:extLst>
                <a:ext uri="{FF2B5EF4-FFF2-40B4-BE49-F238E27FC236}">
                  <a16:creationId xmlns:a16="http://schemas.microsoft.com/office/drawing/2014/main" id="{C8AEF8FA-AD3C-52FC-A035-6F64B1A68742}"/>
                </a:ext>
              </a:extLst>
            </p:cNvPr>
            <p:cNvSpPr/>
            <p:nvPr/>
          </p:nvSpPr>
          <p:spPr>
            <a:xfrm>
              <a:off x="5512403" y="712088"/>
              <a:ext cx="1162159" cy="1162159"/>
            </a:xfrm>
            <a:prstGeom prst="ellipse">
              <a:avLst/>
            </a:prstGeom>
            <a:solidFill>
              <a:schemeClr val="bg1"/>
            </a:solid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9" name="Graphic 18">
              <a:extLst>
                <a:ext uri="{FF2B5EF4-FFF2-40B4-BE49-F238E27FC236}">
                  <a16:creationId xmlns:a16="http://schemas.microsoft.com/office/drawing/2014/main" id="{E66478C0-BFD1-7571-83DD-B63F857C89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16295" y="858079"/>
              <a:ext cx="798803" cy="798803"/>
            </a:xfrm>
            <a:prstGeom prst="rect">
              <a:avLst/>
            </a:prstGeom>
          </p:spPr>
        </p:pic>
      </p:grpSp>
      <p:sp>
        <p:nvSpPr>
          <p:cNvPr id="20" name="TextBox 19">
            <a:extLst>
              <a:ext uri="{FF2B5EF4-FFF2-40B4-BE49-F238E27FC236}">
                <a16:creationId xmlns:a16="http://schemas.microsoft.com/office/drawing/2014/main" id="{4D6DA200-9C09-817F-E6D1-8BB04E107FFA}"/>
              </a:ext>
            </a:extLst>
          </p:cNvPr>
          <p:cNvSpPr txBox="1"/>
          <p:nvPr/>
        </p:nvSpPr>
        <p:spPr>
          <a:xfrm>
            <a:off x="5387712" y="4421321"/>
            <a:ext cx="1380820" cy="400110"/>
          </a:xfrm>
          <a:prstGeom prst="rect">
            <a:avLst/>
          </a:prstGeom>
          <a:noFill/>
        </p:spPr>
        <p:txBody>
          <a:bodyPr wrap="square" rtlCol="0">
            <a:spAutoFit/>
          </a:bodyPr>
          <a:lstStyle/>
          <a:p>
            <a:pPr algn="ctr"/>
            <a:r>
              <a:rPr lang="en-GB" sz="2000" b="1" dirty="0">
                <a:solidFill>
                  <a:schemeClr val="accent4">
                    <a:lumMod val="50000"/>
                  </a:schemeClr>
                </a:solidFill>
                <a:latin typeface="+mj-lt"/>
              </a:rPr>
              <a:t>Basel II</a:t>
            </a:r>
            <a:endParaRPr lang="en-US" sz="2000" b="1" dirty="0">
              <a:solidFill>
                <a:schemeClr val="accent4">
                  <a:lumMod val="50000"/>
                </a:schemeClr>
              </a:solidFill>
              <a:latin typeface="+mj-lt"/>
            </a:endParaRPr>
          </a:p>
        </p:txBody>
      </p:sp>
      <p:sp>
        <p:nvSpPr>
          <p:cNvPr id="21" name="Left Brace 20">
            <a:extLst>
              <a:ext uri="{FF2B5EF4-FFF2-40B4-BE49-F238E27FC236}">
                <a16:creationId xmlns:a16="http://schemas.microsoft.com/office/drawing/2014/main" id="{18A9E3F0-B6BE-D02D-79E0-5D505CD13F49}"/>
              </a:ext>
            </a:extLst>
          </p:cNvPr>
          <p:cNvSpPr/>
          <p:nvPr/>
        </p:nvSpPr>
        <p:spPr>
          <a:xfrm>
            <a:off x="7078715" y="775674"/>
            <a:ext cx="569649" cy="5316280"/>
          </a:xfrm>
          <a:prstGeom prst="leftBrace">
            <a:avLst>
              <a:gd name="adj1" fmla="val 56312"/>
              <a:gd name="adj2" fmla="val 50000"/>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6" name="Left Brace 25">
            <a:extLst>
              <a:ext uri="{FF2B5EF4-FFF2-40B4-BE49-F238E27FC236}">
                <a16:creationId xmlns:a16="http://schemas.microsoft.com/office/drawing/2014/main" id="{16A48B58-57A0-49C7-B9CB-A90F854BD6D4}"/>
              </a:ext>
            </a:extLst>
          </p:cNvPr>
          <p:cNvSpPr/>
          <p:nvPr/>
        </p:nvSpPr>
        <p:spPr>
          <a:xfrm rot="10800000">
            <a:off x="8595596" y="775674"/>
            <a:ext cx="569649" cy="5316280"/>
          </a:xfrm>
          <a:prstGeom prst="leftBrace">
            <a:avLst>
              <a:gd name="adj1" fmla="val 56312"/>
              <a:gd name="adj2" fmla="val 50000"/>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D785212D-2332-B416-03C3-A5904A23E577}"/>
              </a:ext>
            </a:extLst>
          </p:cNvPr>
          <p:cNvSpPr/>
          <p:nvPr/>
        </p:nvSpPr>
        <p:spPr>
          <a:xfrm>
            <a:off x="9174343" y="2511706"/>
            <a:ext cx="2395959" cy="1844216"/>
          </a:xfrm>
          <a:prstGeom prst="roundRect">
            <a:avLst/>
          </a:prstGeom>
          <a:solidFill>
            <a:schemeClr val="bg1"/>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Shortcomings of </a:t>
            </a:r>
            <a:r>
              <a:rPr lang="en-GB" sz="18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B</a:t>
            </a:r>
            <a:r>
              <a:rPr lang="en-GB" sz="1800" b="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asel II in </a:t>
            </a:r>
            <a:r>
              <a:rPr lang="en-GB" sz="18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preventing wider economic consequences </a:t>
            </a:r>
            <a:endParaRPr lang="en-US" sz="1800" b="1" dirty="0">
              <a:solidFill>
                <a:schemeClr val="accent4">
                  <a:lumMod val="50000"/>
                </a:schemeClr>
              </a:solidFill>
            </a:endParaRPr>
          </a:p>
        </p:txBody>
      </p:sp>
      <p:grpSp>
        <p:nvGrpSpPr>
          <p:cNvPr id="33" name="Group 32">
            <a:extLst>
              <a:ext uri="{FF2B5EF4-FFF2-40B4-BE49-F238E27FC236}">
                <a16:creationId xmlns:a16="http://schemas.microsoft.com/office/drawing/2014/main" id="{F859EE0A-E622-FE17-7E30-C602A58BB9B0}"/>
              </a:ext>
            </a:extLst>
          </p:cNvPr>
          <p:cNvGrpSpPr/>
          <p:nvPr/>
        </p:nvGrpSpPr>
        <p:grpSpPr>
          <a:xfrm>
            <a:off x="7619976" y="1005691"/>
            <a:ext cx="1004009" cy="4846617"/>
            <a:chOff x="7622250" y="818707"/>
            <a:chExt cx="1004009" cy="4846617"/>
          </a:xfrm>
        </p:grpSpPr>
        <p:sp>
          <p:nvSpPr>
            <p:cNvPr id="22" name="Oval 21">
              <a:extLst>
                <a:ext uri="{FF2B5EF4-FFF2-40B4-BE49-F238E27FC236}">
                  <a16:creationId xmlns:a16="http://schemas.microsoft.com/office/drawing/2014/main" id="{F72B4BF3-B72F-B39F-C4F0-C4BEE0FF52EF}"/>
                </a:ext>
              </a:extLst>
            </p:cNvPr>
            <p:cNvSpPr/>
            <p:nvPr/>
          </p:nvSpPr>
          <p:spPr>
            <a:xfrm>
              <a:off x="7622250" y="818707"/>
              <a:ext cx="999460" cy="999460"/>
            </a:xfrm>
            <a:prstGeom prst="ellipse">
              <a:avLst/>
            </a:prstGeom>
            <a:solidFill>
              <a:schemeClr val="accent4">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5DE59106-8FFB-9EB1-3D56-0BB263FF741E}"/>
                </a:ext>
              </a:extLst>
            </p:cNvPr>
            <p:cNvSpPr/>
            <p:nvPr/>
          </p:nvSpPr>
          <p:spPr>
            <a:xfrm>
              <a:off x="7622250" y="2101093"/>
              <a:ext cx="999460" cy="999460"/>
            </a:xfrm>
            <a:prstGeom prst="ellipse">
              <a:avLst/>
            </a:prstGeom>
            <a:solidFill>
              <a:schemeClr val="accent4">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3D213B5E-49F8-E94C-EB59-1841BC40E5F6}"/>
                </a:ext>
              </a:extLst>
            </p:cNvPr>
            <p:cNvSpPr/>
            <p:nvPr/>
          </p:nvSpPr>
          <p:spPr>
            <a:xfrm>
              <a:off x="7622250" y="4665864"/>
              <a:ext cx="999460" cy="999460"/>
            </a:xfrm>
            <a:prstGeom prst="ellipse">
              <a:avLst/>
            </a:prstGeom>
            <a:solidFill>
              <a:schemeClr val="accent4">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9CB520FF-9587-673F-E852-65F3405B19B7}"/>
                </a:ext>
              </a:extLst>
            </p:cNvPr>
            <p:cNvSpPr/>
            <p:nvPr/>
          </p:nvSpPr>
          <p:spPr>
            <a:xfrm>
              <a:off x="7626799" y="3383479"/>
              <a:ext cx="999460" cy="999460"/>
            </a:xfrm>
            <a:prstGeom prst="ellipse">
              <a:avLst/>
            </a:prstGeom>
            <a:solidFill>
              <a:schemeClr val="accent4">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Graphic 28">
              <a:extLst>
                <a:ext uri="{FF2B5EF4-FFF2-40B4-BE49-F238E27FC236}">
                  <a16:creationId xmlns:a16="http://schemas.microsoft.com/office/drawing/2014/main" id="{F7FAACC5-4031-8A13-E7DD-3FC6045E0D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40039" y="931741"/>
              <a:ext cx="763882" cy="763882"/>
            </a:xfrm>
            <a:prstGeom prst="rect">
              <a:avLst/>
            </a:prstGeom>
          </p:spPr>
        </p:pic>
        <p:pic>
          <p:nvPicPr>
            <p:cNvPr id="30" name="Graphic 29">
              <a:extLst>
                <a:ext uri="{FF2B5EF4-FFF2-40B4-BE49-F238E27FC236}">
                  <a16:creationId xmlns:a16="http://schemas.microsoft.com/office/drawing/2014/main" id="{00D5F423-B386-2B4D-9C32-2BB583309B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40039" y="2218881"/>
              <a:ext cx="763882" cy="763882"/>
            </a:xfrm>
            <a:prstGeom prst="rect">
              <a:avLst/>
            </a:prstGeom>
          </p:spPr>
        </p:pic>
        <p:pic>
          <p:nvPicPr>
            <p:cNvPr id="31" name="Graphic 30">
              <a:extLst>
                <a:ext uri="{FF2B5EF4-FFF2-40B4-BE49-F238E27FC236}">
                  <a16:creationId xmlns:a16="http://schemas.microsoft.com/office/drawing/2014/main" id="{BFEA804D-453B-E979-234D-08C6FA7AE94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40039" y="3504153"/>
              <a:ext cx="763882" cy="763882"/>
            </a:xfrm>
            <a:prstGeom prst="rect">
              <a:avLst/>
            </a:prstGeom>
          </p:spPr>
        </p:pic>
        <p:pic>
          <p:nvPicPr>
            <p:cNvPr id="32" name="Graphic 31">
              <a:extLst>
                <a:ext uri="{FF2B5EF4-FFF2-40B4-BE49-F238E27FC236}">
                  <a16:creationId xmlns:a16="http://schemas.microsoft.com/office/drawing/2014/main" id="{6F8FD526-BC6C-733F-84A0-93BD693BD54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40039" y="4783653"/>
              <a:ext cx="763882" cy="763882"/>
            </a:xfrm>
            <a:prstGeom prst="rect">
              <a:avLst/>
            </a:prstGeom>
          </p:spPr>
        </p:pic>
      </p:grpSp>
    </p:spTree>
    <p:extLst>
      <p:ext uri="{BB962C8B-B14F-4D97-AF65-F5344CB8AC3E}">
        <p14:creationId xmlns:p14="http://schemas.microsoft.com/office/powerpoint/2010/main" val="2544774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8" presetClass="emph" presetSubtype="0" fill="hold" nodeType="withEffect">
                                  <p:stCondLst>
                                    <p:cond delay="0"/>
                                  </p:stCondLst>
                                  <p:childTnLst>
                                    <p:animRot by="21600000">
                                      <p:cBhvr>
                                        <p:cTn id="11" dur="500" fill="hold"/>
                                        <p:tgtEl>
                                          <p:spTgt spid="10"/>
                                        </p:tgtEl>
                                        <p:attrNameLst>
                                          <p:attrName>r</p:attrName>
                                        </p:attrNameLst>
                                      </p:cBhvr>
                                    </p:animRo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par>
                          <p:cTn id="15" fill="hold">
                            <p:stCondLst>
                              <p:cond delay="500"/>
                            </p:stCondLst>
                            <p:childTnLst>
                              <p:par>
                                <p:cTn id="16" presetID="22" presetClass="entr" presetSubtype="8" fill="hold" grpId="0" nodeType="afterEffect">
                                  <p:stCondLst>
                                    <p:cond delay="50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8" presetClass="emph" presetSubtype="0" fill="hold" nodeType="withEffect">
                                  <p:stCondLst>
                                    <p:cond delay="0"/>
                                  </p:stCondLst>
                                  <p:childTnLst>
                                    <p:animRot by="21600000">
                                      <p:cBhvr>
                                        <p:cTn id="26" dur="500" fill="hold"/>
                                        <p:tgtEl>
                                          <p:spTgt spid="17"/>
                                        </p:tgtEl>
                                        <p:attrNameLst>
                                          <p:attrName>r</p:attrName>
                                        </p:attrNameLst>
                                      </p:cBhvr>
                                    </p:animRo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42"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outHorizontal)">
                                      <p:cBhvr>
                                        <p:cTn id="34" dur="500"/>
                                        <p:tgtEl>
                                          <p:spTgt spid="21"/>
                                        </p:tgtEl>
                                      </p:cBhvr>
                                    </p:animEffect>
                                  </p:childTnLst>
                                </p:cTn>
                              </p:par>
                              <p:par>
                                <p:cTn id="35" presetID="10" presetClass="entr" presetSubtype="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500"/>
                                        <p:tgtEl>
                                          <p:spTgt spid="33"/>
                                        </p:tgtEl>
                                      </p:cBhvr>
                                    </p:animEffect>
                                  </p:childTnLst>
                                </p:cTn>
                              </p:par>
                            </p:childTnLst>
                          </p:cTn>
                        </p:par>
                        <p:par>
                          <p:cTn id="38" fill="hold">
                            <p:stCondLst>
                              <p:cond delay="500"/>
                            </p:stCondLst>
                            <p:childTnLst>
                              <p:par>
                                <p:cTn id="39" presetID="16" presetClass="entr" presetSubtype="26"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Horizontal)">
                                      <p:cBhvr>
                                        <p:cTn id="41" dur="500"/>
                                        <p:tgtEl>
                                          <p:spTgt spid="26"/>
                                        </p:tgtEl>
                                      </p:cBhvr>
                                    </p:animEffect>
                                  </p:childTnLst>
                                </p:cTn>
                              </p:par>
                              <p:par>
                                <p:cTn id="42" presetID="2" presetClass="entr" presetSubtype="2" decel="10000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anim calcmode="lin" valueType="num">
                                      <p:cBhvr additive="base">
                                        <p:cTn id="44" dur="500" fill="hold"/>
                                        <p:tgtEl>
                                          <p:spTgt spid="27"/>
                                        </p:tgtEl>
                                        <p:attrNameLst>
                                          <p:attrName>ppt_x</p:attrName>
                                        </p:attrNameLst>
                                      </p:cBhvr>
                                      <p:tavLst>
                                        <p:tav tm="0">
                                          <p:val>
                                            <p:strVal val="1+#ppt_w/2"/>
                                          </p:val>
                                        </p:tav>
                                        <p:tav tm="100000">
                                          <p:val>
                                            <p:strVal val="#ppt_x"/>
                                          </p:val>
                                        </p:tav>
                                      </p:tavLst>
                                    </p:anim>
                                    <p:anim calcmode="lin" valueType="num">
                                      <p:cBhvr additive="base">
                                        <p:cTn id="45"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20" grpId="0"/>
      <p:bldP spid="21" grpId="0" animBg="1"/>
      <p:bldP spid="26" grpId="0" animBg="1"/>
      <p:bldP spid="2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6AE7500-37B0-E3E4-4D81-4AE785F6AEA2}"/>
              </a:ext>
            </a:extLst>
          </p:cNvPr>
          <p:cNvGrpSpPr/>
          <p:nvPr/>
        </p:nvGrpSpPr>
        <p:grpSpPr>
          <a:xfrm>
            <a:off x="5175999" y="1538027"/>
            <a:ext cx="1840002" cy="1840002"/>
            <a:chOff x="4284484" y="1580972"/>
            <a:chExt cx="3623031" cy="3623031"/>
          </a:xfrm>
        </p:grpSpPr>
        <p:sp>
          <p:nvSpPr>
            <p:cNvPr id="7" name="Oval 6">
              <a:extLst>
                <a:ext uri="{FF2B5EF4-FFF2-40B4-BE49-F238E27FC236}">
                  <a16:creationId xmlns:a16="http://schemas.microsoft.com/office/drawing/2014/main" id="{624910E0-172D-ED7D-DCEC-6E234F809910}"/>
                </a:ext>
              </a:extLst>
            </p:cNvPr>
            <p:cNvSpPr/>
            <p:nvPr/>
          </p:nvSpPr>
          <p:spPr>
            <a:xfrm>
              <a:off x="4284484" y="1580972"/>
              <a:ext cx="3623031" cy="3623031"/>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8" name="Graphic 7">
              <a:extLst>
                <a:ext uri="{FF2B5EF4-FFF2-40B4-BE49-F238E27FC236}">
                  <a16:creationId xmlns:a16="http://schemas.microsoft.com/office/drawing/2014/main" id="{6BB1F8A6-C4CB-DAF9-B825-C7B3FDE600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12196" y="2036096"/>
              <a:ext cx="2490269" cy="2490269"/>
            </a:xfrm>
            <a:prstGeom prst="rect">
              <a:avLst/>
            </a:prstGeom>
          </p:spPr>
        </p:pic>
      </p:grpSp>
      <p:sp>
        <p:nvSpPr>
          <p:cNvPr id="4" name="TextBox 3">
            <a:extLst>
              <a:ext uri="{FF2B5EF4-FFF2-40B4-BE49-F238E27FC236}">
                <a16:creationId xmlns:a16="http://schemas.microsoft.com/office/drawing/2014/main" id="{168B63C0-C446-EDD4-39A8-C04AB6BC8A39}"/>
              </a:ext>
            </a:extLst>
          </p:cNvPr>
          <p:cNvSpPr txBox="1"/>
          <p:nvPr/>
        </p:nvSpPr>
        <p:spPr>
          <a:xfrm>
            <a:off x="1159624" y="5325120"/>
            <a:ext cx="2387600" cy="646331"/>
          </a:xfrm>
          <a:prstGeom prst="rect">
            <a:avLst/>
          </a:prstGeom>
          <a:noFill/>
        </p:spPr>
        <p:txBody>
          <a:bodyPr wrap="square">
            <a:spAutoFit/>
          </a:bodyPr>
          <a:lstStyle/>
          <a:p>
            <a:pPr algn="ctr"/>
            <a:r>
              <a:rPr lang="en-GB" sz="1800" dirty="0">
                <a:solidFill>
                  <a:schemeClr val="accent3">
                    <a:lumMod val="50000"/>
                  </a:schemeClr>
                </a:solidFill>
                <a:latin typeface="+mj-lt"/>
                <a:ea typeface="Open Sans" panose="020B0606030504020204" pitchFamily="34" charset="0"/>
                <a:cs typeface="Poppins" panose="00000500000000000000" pitchFamily="2" charset="0"/>
              </a:rPr>
              <a:t>Strengthen banks’ holding capital</a:t>
            </a:r>
          </a:p>
        </p:txBody>
      </p:sp>
      <p:sp>
        <p:nvSpPr>
          <p:cNvPr id="5" name="TextBox 4">
            <a:extLst>
              <a:ext uri="{FF2B5EF4-FFF2-40B4-BE49-F238E27FC236}">
                <a16:creationId xmlns:a16="http://schemas.microsoft.com/office/drawing/2014/main" id="{74DD0099-8BA5-B43E-7585-74BEFD0DE0E3}"/>
              </a:ext>
            </a:extLst>
          </p:cNvPr>
          <p:cNvSpPr txBox="1"/>
          <p:nvPr/>
        </p:nvSpPr>
        <p:spPr>
          <a:xfrm>
            <a:off x="3654674" y="5325120"/>
            <a:ext cx="2387600" cy="646331"/>
          </a:xfrm>
          <a:prstGeom prst="rect">
            <a:avLst/>
          </a:prstGeom>
          <a:noFill/>
        </p:spPr>
        <p:txBody>
          <a:bodyPr wrap="square">
            <a:spAutoFit/>
          </a:bodyPr>
          <a:lstStyle/>
          <a:p>
            <a:pPr algn="ctr"/>
            <a:r>
              <a:rPr lang="en-GB" sz="1800" dirty="0">
                <a:solidFill>
                  <a:schemeClr val="accent3">
                    <a:lumMod val="50000"/>
                  </a:schemeClr>
                </a:solidFill>
                <a:latin typeface="+mj-lt"/>
                <a:ea typeface="Open Sans" panose="020B0606030504020204" pitchFamily="34" charset="0"/>
                <a:cs typeface="Poppins" panose="00000500000000000000" pitchFamily="2" charset="0"/>
              </a:rPr>
              <a:t>Leverage requirements</a:t>
            </a:r>
          </a:p>
        </p:txBody>
      </p:sp>
      <p:sp>
        <p:nvSpPr>
          <p:cNvPr id="6" name="TextBox 5">
            <a:extLst>
              <a:ext uri="{FF2B5EF4-FFF2-40B4-BE49-F238E27FC236}">
                <a16:creationId xmlns:a16="http://schemas.microsoft.com/office/drawing/2014/main" id="{F79889AA-DDE7-82C9-9B8D-7DCF17E0E462}"/>
              </a:ext>
            </a:extLst>
          </p:cNvPr>
          <p:cNvSpPr txBox="1"/>
          <p:nvPr/>
        </p:nvSpPr>
        <p:spPr>
          <a:xfrm>
            <a:off x="6149724" y="5325120"/>
            <a:ext cx="2387600" cy="646331"/>
          </a:xfrm>
          <a:prstGeom prst="rect">
            <a:avLst/>
          </a:prstGeom>
          <a:noFill/>
        </p:spPr>
        <p:txBody>
          <a:bodyPr wrap="square">
            <a:spAutoFit/>
          </a:bodyPr>
          <a:lstStyle/>
          <a:p>
            <a:pPr algn="ctr"/>
            <a:r>
              <a:rPr lang="en-GB" sz="1800" dirty="0">
                <a:solidFill>
                  <a:schemeClr val="accent3">
                    <a:lumMod val="50000"/>
                  </a:schemeClr>
                </a:solidFill>
                <a:latin typeface="+mj-lt"/>
                <a:ea typeface="Open Sans" panose="020B0606030504020204" pitchFamily="34" charset="0"/>
                <a:cs typeface="Poppins" panose="00000500000000000000" pitchFamily="2" charset="0"/>
              </a:rPr>
              <a:t>Liquidity requirements</a:t>
            </a:r>
          </a:p>
        </p:txBody>
      </p:sp>
      <p:sp>
        <p:nvSpPr>
          <p:cNvPr id="10" name="TextBox 9">
            <a:extLst>
              <a:ext uri="{FF2B5EF4-FFF2-40B4-BE49-F238E27FC236}">
                <a16:creationId xmlns:a16="http://schemas.microsoft.com/office/drawing/2014/main" id="{61593AC2-109F-4611-9797-408ECC709977}"/>
              </a:ext>
            </a:extLst>
          </p:cNvPr>
          <p:cNvSpPr txBox="1"/>
          <p:nvPr/>
        </p:nvSpPr>
        <p:spPr>
          <a:xfrm>
            <a:off x="8644775" y="5325120"/>
            <a:ext cx="2387600" cy="646331"/>
          </a:xfrm>
          <a:prstGeom prst="rect">
            <a:avLst/>
          </a:prstGeom>
          <a:noFill/>
        </p:spPr>
        <p:txBody>
          <a:bodyPr wrap="square">
            <a:spAutoFit/>
          </a:bodyPr>
          <a:lstStyle/>
          <a:p>
            <a:pPr algn="ctr"/>
            <a:r>
              <a:rPr lang="en-GB" sz="1800" dirty="0">
                <a:solidFill>
                  <a:schemeClr val="accent3">
                    <a:lumMod val="50000"/>
                  </a:schemeClr>
                </a:solidFill>
                <a:latin typeface="+mj-lt"/>
                <a:ea typeface="Open Sans" panose="020B0606030504020204" pitchFamily="34" charset="0"/>
                <a:cs typeface="Poppins" panose="00000500000000000000" pitchFamily="2" charset="0"/>
              </a:rPr>
              <a:t>Funding requirements</a:t>
            </a:r>
          </a:p>
        </p:txBody>
      </p:sp>
      <p:pic>
        <p:nvPicPr>
          <p:cNvPr id="18" name="Graphic 17">
            <a:extLst>
              <a:ext uri="{FF2B5EF4-FFF2-40B4-BE49-F238E27FC236}">
                <a16:creationId xmlns:a16="http://schemas.microsoft.com/office/drawing/2014/main" id="{C1B5207D-508F-215D-93F8-DFE9CC8E4B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97174" y="3911065"/>
            <a:ext cx="1302600" cy="1302600"/>
          </a:xfrm>
          <a:prstGeom prst="rect">
            <a:avLst/>
          </a:prstGeom>
        </p:spPr>
      </p:pic>
      <p:pic>
        <p:nvPicPr>
          <p:cNvPr id="20" name="Graphic 19">
            <a:extLst>
              <a:ext uri="{FF2B5EF4-FFF2-40B4-BE49-F238E27FC236}">
                <a16:creationId xmlns:a16="http://schemas.microsoft.com/office/drawing/2014/main" id="{8F6067F0-BFA1-B081-353E-C5C6173735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92224" y="3959623"/>
            <a:ext cx="1302600" cy="1302600"/>
          </a:xfrm>
          <a:prstGeom prst="rect">
            <a:avLst/>
          </a:prstGeom>
        </p:spPr>
      </p:pic>
      <p:grpSp>
        <p:nvGrpSpPr>
          <p:cNvPr id="22" name="Group 21">
            <a:extLst>
              <a:ext uri="{FF2B5EF4-FFF2-40B4-BE49-F238E27FC236}">
                <a16:creationId xmlns:a16="http://schemas.microsoft.com/office/drawing/2014/main" id="{EE82AB54-6FE7-04EB-676B-CC744FA3C077}"/>
              </a:ext>
            </a:extLst>
          </p:cNvPr>
          <p:cNvGrpSpPr/>
          <p:nvPr/>
        </p:nvGrpSpPr>
        <p:grpSpPr>
          <a:xfrm>
            <a:off x="1449532" y="4153704"/>
            <a:ext cx="1807602" cy="981303"/>
            <a:chOff x="1052698" y="2966829"/>
            <a:chExt cx="2399445" cy="1302600"/>
          </a:xfrm>
          <a:solidFill>
            <a:schemeClr val="accent1"/>
          </a:solidFill>
        </p:grpSpPr>
        <p:pic>
          <p:nvPicPr>
            <p:cNvPr id="14" name="Graphic 13">
              <a:extLst>
                <a:ext uri="{FF2B5EF4-FFF2-40B4-BE49-F238E27FC236}">
                  <a16:creationId xmlns:a16="http://schemas.microsoft.com/office/drawing/2014/main" id="{E4847E41-57FC-482F-63FD-43FA6ADC487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2698" y="3153248"/>
              <a:ext cx="974954" cy="974954"/>
            </a:xfrm>
            <a:prstGeom prst="rect">
              <a:avLst/>
            </a:prstGeom>
          </p:spPr>
        </p:pic>
        <p:pic>
          <p:nvPicPr>
            <p:cNvPr id="16" name="Graphic 15">
              <a:extLst>
                <a:ext uri="{FF2B5EF4-FFF2-40B4-BE49-F238E27FC236}">
                  <a16:creationId xmlns:a16="http://schemas.microsoft.com/office/drawing/2014/main" id="{C68F216F-1A46-28F2-4E29-745B0653C8C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625642" y="2966829"/>
              <a:ext cx="1302600" cy="1302600"/>
            </a:xfrm>
            <a:prstGeom prst="rect">
              <a:avLst/>
            </a:prstGeom>
          </p:spPr>
        </p:pic>
        <p:pic>
          <p:nvPicPr>
            <p:cNvPr id="21" name="Graphic 20">
              <a:extLst>
                <a:ext uri="{FF2B5EF4-FFF2-40B4-BE49-F238E27FC236}">
                  <a16:creationId xmlns:a16="http://schemas.microsoft.com/office/drawing/2014/main" id="{A22D2CD2-5891-567F-E160-56C434A3303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2537144" y="3179914"/>
              <a:ext cx="914999" cy="974954"/>
            </a:xfrm>
            <a:prstGeom prst="rect">
              <a:avLst/>
            </a:prstGeom>
          </p:spPr>
        </p:pic>
      </p:grpSp>
      <p:pic>
        <p:nvPicPr>
          <p:cNvPr id="23" name="Graphic 22">
            <a:extLst>
              <a:ext uri="{FF2B5EF4-FFF2-40B4-BE49-F238E27FC236}">
                <a16:creationId xmlns:a16="http://schemas.microsoft.com/office/drawing/2014/main" id="{35E0737C-DEAB-7039-3673-16B0630AB3E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187275" y="3959623"/>
            <a:ext cx="1302600" cy="1302600"/>
          </a:xfrm>
          <a:prstGeom prst="rect">
            <a:avLst/>
          </a:prstGeom>
        </p:spPr>
      </p:pic>
      <p:sp>
        <p:nvSpPr>
          <p:cNvPr id="30" name="Left Brace 29">
            <a:extLst>
              <a:ext uri="{FF2B5EF4-FFF2-40B4-BE49-F238E27FC236}">
                <a16:creationId xmlns:a16="http://schemas.microsoft.com/office/drawing/2014/main" id="{90C373D6-D77A-2035-E064-C76316723D92}"/>
              </a:ext>
            </a:extLst>
          </p:cNvPr>
          <p:cNvSpPr/>
          <p:nvPr/>
        </p:nvSpPr>
        <p:spPr>
          <a:xfrm rot="5400000">
            <a:off x="5814963" y="-1114927"/>
            <a:ext cx="562074" cy="9603628"/>
          </a:xfrm>
          <a:prstGeom prst="leftBrace">
            <a:avLst>
              <a:gd name="adj1" fmla="val 57138"/>
              <a:gd name="adj2" fmla="val 50000"/>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Poppins" panose="00000500000000000000" pitchFamily="2" charset="0"/>
            </a:endParaRPr>
          </a:p>
        </p:txBody>
      </p:sp>
      <p:sp>
        <p:nvSpPr>
          <p:cNvPr id="2" name="TextBox 1">
            <a:extLst>
              <a:ext uri="{FF2B5EF4-FFF2-40B4-BE49-F238E27FC236}">
                <a16:creationId xmlns:a16="http://schemas.microsoft.com/office/drawing/2014/main" id="{98E0BA83-C8C8-B6BE-56FB-BD943D505DD9}"/>
              </a:ext>
            </a:extLst>
          </p:cNvPr>
          <p:cNvSpPr txBox="1"/>
          <p:nvPr/>
        </p:nvSpPr>
        <p:spPr>
          <a:xfrm>
            <a:off x="4904379" y="815985"/>
            <a:ext cx="2383241" cy="646331"/>
          </a:xfrm>
          <a:prstGeom prst="rect">
            <a:avLst/>
          </a:prstGeom>
          <a:noFill/>
        </p:spPr>
        <p:txBody>
          <a:bodyPr wrap="square" rtlCol="0">
            <a:spAutoFit/>
          </a:bodyPr>
          <a:lstStyle/>
          <a:p>
            <a:pPr algn="ctr"/>
            <a:r>
              <a:rPr lang="en-GB" sz="3600" dirty="0">
                <a:solidFill>
                  <a:schemeClr val="accent3">
                    <a:lumMod val="50000"/>
                  </a:schemeClr>
                </a:solidFill>
                <a:latin typeface="+mj-lt"/>
              </a:rPr>
              <a:t>Basel III</a:t>
            </a:r>
            <a:endParaRPr lang="en-US" sz="3600" dirty="0">
              <a:solidFill>
                <a:schemeClr val="accent3">
                  <a:lumMod val="50000"/>
                </a:schemeClr>
              </a:solidFill>
              <a:latin typeface="+mj-lt"/>
            </a:endParaRPr>
          </a:p>
        </p:txBody>
      </p:sp>
      <p:grpSp>
        <p:nvGrpSpPr>
          <p:cNvPr id="3" name="Group 2">
            <a:extLst>
              <a:ext uri="{FF2B5EF4-FFF2-40B4-BE49-F238E27FC236}">
                <a16:creationId xmlns:a16="http://schemas.microsoft.com/office/drawing/2014/main" id="{2EBB62BA-2120-40F7-8307-28B3A472B912}"/>
              </a:ext>
            </a:extLst>
          </p:cNvPr>
          <p:cNvGrpSpPr/>
          <p:nvPr/>
        </p:nvGrpSpPr>
        <p:grpSpPr>
          <a:xfrm>
            <a:off x="924545" y="-4842412"/>
            <a:ext cx="2202480" cy="2202480"/>
            <a:chOff x="867619" y="1892461"/>
            <a:chExt cx="3073078" cy="3073078"/>
          </a:xfrm>
        </p:grpSpPr>
        <p:pic>
          <p:nvPicPr>
            <p:cNvPr id="11" name="Graphic 10">
              <a:extLst>
                <a:ext uri="{FF2B5EF4-FFF2-40B4-BE49-F238E27FC236}">
                  <a16:creationId xmlns:a16="http://schemas.microsoft.com/office/drawing/2014/main" id="{3C88105E-FEF6-52C6-6415-DDA165F29A9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370635" y="2395477"/>
              <a:ext cx="2067046" cy="2067046"/>
            </a:xfrm>
            <a:prstGeom prst="rect">
              <a:avLst/>
            </a:prstGeom>
          </p:spPr>
        </p:pic>
        <p:pic>
          <p:nvPicPr>
            <p:cNvPr id="12" name="Graphic 11">
              <a:extLst>
                <a:ext uri="{FF2B5EF4-FFF2-40B4-BE49-F238E27FC236}">
                  <a16:creationId xmlns:a16="http://schemas.microsoft.com/office/drawing/2014/main" id="{45D644E7-CCE8-6DBB-E9CB-5A9D9ABC7EE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67619" y="1892461"/>
              <a:ext cx="3073078" cy="3073078"/>
            </a:xfrm>
            <a:prstGeom prst="rect">
              <a:avLst/>
            </a:prstGeom>
          </p:spPr>
        </p:pic>
      </p:grpSp>
      <p:sp>
        <p:nvSpPr>
          <p:cNvPr id="13" name="TextBox 12">
            <a:extLst>
              <a:ext uri="{FF2B5EF4-FFF2-40B4-BE49-F238E27FC236}">
                <a16:creationId xmlns:a16="http://schemas.microsoft.com/office/drawing/2014/main" id="{BA49E30A-2941-F203-41E4-F0866BD313FF}"/>
              </a:ext>
            </a:extLst>
          </p:cNvPr>
          <p:cNvSpPr txBox="1"/>
          <p:nvPr/>
        </p:nvSpPr>
        <p:spPr>
          <a:xfrm>
            <a:off x="332289" y="-2675176"/>
            <a:ext cx="3379808" cy="400110"/>
          </a:xfrm>
          <a:prstGeom prst="rect">
            <a:avLst/>
          </a:prstGeom>
          <a:noFill/>
        </p:spPr>
        <p:txBody>
          <a:bodyPr wrap="square" rtlCol="0">
            <a:spAutoFit/>
          </a:bodyPr>
          <a:lstStyle/>
          <a:p>
            <a:pPr algn="ctr"/>
            <a:r>
              <a:rPr lang="en-GB" sz="2000" b="1" dirty="0">
                <a:solidFill>
                  <a:schemeClr val="tx2">
                    <a:lumMod val="50000"/>
                  </a:schemeClr>
                </a:solidFill>
                <a:latin typeface="+mj-lt"/>
              </a:rPr>
              <a:t>Global Financial Crisis</a:t>
            </a:r>
            <a:endParaRPr lang="en-US" sz="2000" b="1" dirty="0">
              <a:solidFill>
                <a:schemeClr val="tx2">
                  <a:lumMod val="50000"/>
                </a:schemeClr>
              </a:solidFill>
              <a:latin typeface="+mj-lt"/>
            </a:endParaRPr>
          </a:p>
        </p:txBody>
      </p:sp>
      <p:sp>
        <p:nvSpPr>
          <p:cNvPr id="15" name="Arrow: Right 14">
            <a:extLst>
              <a:ext uri="{FF2B5EF4-FFF2-40B4-BE49-F238E27FC236}">
                <a16:creationId xmlns:a16="http://schemas.microsoft.com/office/drawing/2014/main" id="{7ADF6B56-48C4-A5FB-FFE6-7E3DDBD36151}"/>
              </a:ext>
            </a:extLst>
          </p:cNvPr>
          <p:cNvSpPr/>
          <p:nvPr/>
        </p:nvSpPr>
        <p:spPr>
          <a:xfrm>
            <a:off x="3259967" y="-4237942"/>
            <a:ext cx="1625283" cy="972274"/>
          </a:xfrm>
          <a:prstGeom prst="rightArrow">
            <a:avLst/>
          </a:prstGeom>
          <a:gradFill>
            <a:gsLst>
              <a:gs pos="0">
                <a:schemeClr val="tx2">
                  <a:alpha val="0"/>
                </a:schemeClr>
              </a:gs>
              <a:gs pos="100000">
                <a:schemeClr val="tx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a:extLst>
              <a:ext uri="{FF2B5EF4-FFF2-40B4-BE49-F238E27FC236}">
                <a16:creationId xmlns:a16="http://schemas.microsoft.com/office/drawing/2014/main" id="{44A7E129-BB6C-6A45-D8D6-B9F3B9AC27A9}"/>
              </a:ext>
            </a:extLst>
          </p:cNvPr>
          <p:cNvGrpSpPr/>
          <p:nvPr/>
        </p:nvGrpSpPr>
        <p:grpSpPr>
          <a:xfrm>
            <a:off x="5126584" y="-4703343"/>
            <a:ext cx="1903076" cy="1903076"/>
            <a:chOff x="5512403" y="712088"/>
            <a:chExt cx="1162159" cy="1162159"/>
          </a:xfrm>
        </p:grpSpPr>
        <p:sp>
          <p:nvSpPr>
            <p:cNvPr id="19" name="Oval 18">
              <a:extLst>
                <a:ext uri="{FF2B5EF4-FFF2-40B4-BE49-F238E27FC236}">
                  <a16:creationId xmlns:a16="http://schemas.microsoft.com/office/drawing/2014/main" id="{485B9F36-59FB-690C-5A64-D52F284FAA01}"/>
                </a:ext>
              </a:extLst>
            </p:cNvPr>
            <p:cNvSpPr/>
            <p:nvPr/>
          </p:nvSpPr>
          <p:spPr>
            <a:xfrm>
              <a:off x="5512403" y="712088"/>
              <a:ext cx="1162159" cy="1162159"/>
            </a:xfrm>
            <a:prstGeom prst="ellipse">
              <a:avLst/>
            </a:prstGeom>
            <a:solidFill>
              <a:schemeClr val="bg1"/>
            </a:solid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24" name="Graphic 23">
              <a:extLst>
                <a:ext uri="{FF2B5EF4-FFF2-40B4-BE49-F238E27FC236}">
                  <a16:creationId xmlns:a16="http://schemas.microsoft.com/office/drawing/2014/main" id="{D41E105F-06C9-6322-4B65-8562F7617E0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5716295" y="858079"/>
              <a:ext cx="798803" cy="798803"/>
            </a:xfrm>
            <a:prstGeom prst="rect">
              <a:avLst/>
            </a:prstGeom>
          </p:spPr>
        </p:pic>
      </p:grpSp>
      <p:sp>
        <p:nvSpPr>
          <p:cNvPr id="25" name="TextBox 24">
            <a:extLst>
              <a:ext uri="{FF2B5EF4-FFF2-40B4-BE49-F238E27FC236}">
                <a16:creationId xmlns:a16="http://schemas.microsoft.com/office/drawing/2014/main" id="{93930DEC-BD17-14BB-28C7-591666CBC8B2}"/>
              </a:ext>
            </a:extLst>
          </p:cNvPr>
          <p:cNvSpPr txBox="1"/>
          <p:nvPr/>
        </p:nvSpPr>
        <p:spPr>
          <a:xfrm>
            <a:off x="5387712" y="-2675176"/>
            <a:ext cx="1380820" cy="400110"/>
          </a:xfrm>
          <a:prstGeom prst="rect">
            <a:avLst/>
          </a:prstGeom>
          <a:noFill/>
        </p:spPr>
        <p:txBody>
          <a:bodyPr wrap="square" rtlCol="0">
            <a:spAutoFit/>
          </a:bodyPr>
          <a:lstStyle/>
          <a:p>
            <a:pPr algn="ctr"/>
            <a:r>
              <a:rPr lang="en-GB" sz="2000" b="1" dirty="0">
                <a:solidFill>
                  <a:schemeClr val="accent4">
                    <a:lumMod val="50000"/>
                  </a:schemeClr>
                </a:solidFill>
                <a:latin typeface="+mj-lt"/>
              </a:rPr>
              <a:t>Basel II</a:t>
            </a:r>
            <a:endParaRPr lang="en-US" sz="2000" b="1" dirty="0">
              <a:solidFill>
                <a:schemeClr val="accent4">
                  <a:lumMod val="50000"/>
                </a:schemeClr>
              </a:solidFill>
              <a:latin typeface="+mj-lt"/>
            </a:endParaRPr>
          </a:p>
        </p:txBody>
      </p:sp>
      <p:sp>
        <p:nvSpPr>
          <p:cNvPr id="26" name="Left Brace 25">
            <a:extLst>
              <a:ext uri="{FF2B5EF4-FFF2-40B4-BE49-F238E27FC236}">
                <a16:creationId xmlns:a16="http://schemas.microsoft.com/office/drawing/2014/main" id="{65BAECEA-E699-36BE-1C9A-9C54F30C5250}"/>
              </a:ext>
            </a:extLst>
          </p:cNvPr>
          <p:cNvSpPr/>
          <p:nvPr/>
        </p:nvSpPr>
        <p:spPr>
          <a:xfrm>
            <a:off x="7078715" y="-6320823"/>
            <a:ext cx="569649" cy="5316280"/>
          </a:xfrm>
          <a:prstGeom prst="leftBrace">
            <a:avLst>
              <a:gd name="adj1" fmla="val 56312"/>
              <a:gd name="adj2" fmla="val 50000"/>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7" name="Left Brace 26">
            <a:extLst>
              <a:ext uri="{FF2B5EF4-FFF2-40B4-BE49-F238E27FC236}">
                <a16:creationId xmlns:a16="http://schemas.microsoft.com/office/drawing/2014/main" id="{810C6B70-158B-357D-F51D-38DFA151FB32}"/>
              </a:ext>
            </a:extLst>
          </p:cNvPr>
          <p:cNvSpPr/>
          <p:nvPr/>
        </p:nvSpPr>
        <p:spPr>
          <a:xfrm rot="10800000">
            <a:off x="8595596" y="-6320823"/>
            <a:ext cx="569649" cy="5316280"/>
          </a:xfrm>
          <a:prstGeom prst="leftBrace">
            <a:avLst>
              <a:gd name="adj1" fmla="val 56312"/>
              <a:gd name="adj2" fmla="val 50000"/>
            </a:avLst>
          </a:prstGeom>
          <a:ln w="38100">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8" name="Rectangle: Rounded Corners 27">
            <a:extLst>
              <a:ext uri="{FF2B5EF4-FFF2-40B4-BE49-F238E27FC236}">
                <a16:creationId xmlns:a16="http://schemas.microsoft.com/office/drawing/2014/main" id="{3774AFF1-98F2-9BA4-451F-516A43670530}"/>
              </a:ext>
            </a:extLst>
          </p:cNvPr>
          <p:cNvSpPr/>
          <p:nvPr/>
        </p:nvSpPr>
        <p:spPr>
          <a:xfrm>
            <a:off x="9174343" y="-4584791"/>
            <a:ext cx="2395959" cy="1844216"/>
          </a:xfrm>
          <a:prstGeom prst="roundRect">
            <a:avLst/>
          </a:prstGeom>
          <a:solidFill>
            <a:schemeClr val="bg1"/>
          </a:solid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Shortcomings of </a:t>
            </a:r>
            <a:r>
              <a:rPr lang="en-GB" sz="18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B</a:t>
            </a:r>
            <a:r>
              <a:rPr lang="en-GB" sz="1800" b="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asel II in </a:t>
            </a:r>
            <a:r>
              <a:rPr lang="en-GB" sz="18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preventing wider economic consequences </a:t>
            </a:r>
            <a:endParaRPr lang="en-US" sz="1800" b="1" dirty="0">
              <a:solidFill>
                <a:schemeClr val="accent4">
                  <a:lumMod val="50000"/>
                </a:schemeClr>
              </a:solidFill>
            </a:endParaRPr>
          </a:p>
        </p:txBody>
      </p:sp>
      <p:grpSp>
        <p:nvGrpSpPr>
          <p:cNvPr id="29" name="Group 28">
            <a:extLst>
              <a:ext uri="{FF2B5EF4-FFF2-40B4-BE49-F238E27FC236}">
                <a16:creationId xmlns:a16="http://schemas.microsoft.com/office/drawing/2014/main" id="{A48A625F-8230-A8C5-EC2C-84F05B22EA18}"/>
              </a:ext>
            </a:extLst>
          </p:cNvPr>
          <p:cNvGrpSpPr/>
          <p:nvPr/>
        </p:nvGrpSpPr>
        <p:grpSpPr>
          <a:xfrm>
            <a:off x="7619976" y="-6090806"/>
            <a:ext cx="1004009" cy="4846617"/>
            <a:chOff x="7622250" y="818707"/>
            <a:chExt cx="1004009" cy="4846617"/>
          </a:xfrm>
        </p:grpSpPr>
        <p:sp>
          <p:nvSpPr>
            <p:cNvPr id="31" name="Oval 30">
              <a:extLst>
                <a:ext uri="{FF2B5EF4-FFF2-40B4-BE49-F238E27FC236}">
                  <a16:creationId xmlns:a16="http://schemas.microsoft.com/office/drawing/2014/main" id="{AC979C35-9789-C37E-202A-296FBF7602BE}"/>
                </a:ext>
              </a:extLst>
            </p:cNvPr>
            <p:cNvSpPr/>
            <p:nvPr/>
          </p:nvSpPr>
          <p:spPr>
            <a:xfrm>
              <a:off x="7622250" y="818707"/>
              <a:ext cx="999460" cy="999460"/>
            </a:xfrm>
            <a:prstGeom prst="ellipse">
              <a:avLst/>
            </a:prstGeom>
            <a:solidFill>
              <a:schemeClr val="accent4">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931BC826-EE13-C1B3-D166-00437C97DB63}"/>
                </a:ext>
              </a:extLst>
            </p:cNvPr>
            <p:cNvSpPr/>
            <p:nvPr/>
          </p:nvSpPr>
          <p:spPr>
            <a:xfrm>
              <a:off x="7622250" y="2101093"/>
              <a:ext cx="999460" cy="999460"/>
            </a:xfrm>
            <a:prstGeom prst="ellipse">
              <a:avLst/>
            </a:prstGeom>
            <a:solidFill>
              <a:schemeClr val="accent4">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7D5513E5-C405-10E5-C153-6E6BB63E762D}"/>
                </a:ext>
              </a:extLst>
            </p:cNvPr>
            <p:cNvSpPr/>
            <p:nvPr/>
          </p:nvSpPr>
          <p:spPr>
            <a:xfrm>
              <a:off x="7622250" y="4665864"/>
              <a:ext cx="999460" cy="999460"/>
            </a:xfrm>
            <a:prstGeom prst="ellipse">
              <a:avLst/>
            </a:prstGeom>
            <a:solidFill>
              <a:schemeClr val="accent4">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60FB6237-D172-7450-3E1A-9A3D0217A6A4}"/>
                </a:ext>
              </a:extLst>
            </p:cNvPr>
            <p:cNvSpPr/>
            <p:nvPr/>
          </p:nvSpPr>
          <p:spPr>
            <a:xfrm>
              <a:off x="7626799" y="3383479"/>
              <a:ext cx="999460" cy="999460"/>
            </a:xfrm>
            <a:prstGeom prst="ellipse">
              <a:avLst/>
            </a:prstGeom>
            <a:solidFill>
              <a:schemeClr val="accent4">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a:extLst>
                <a:ext uri="{FF2B5EF4-FFF2-40B4-BE49-F238E27FC236}">
                  <a16:creationId xmlns:a16="http://schemas.microsoft.com/office/drawing/2014/main" id="{B31E5C85-6A01-3E37-B60B-DAC1EADD025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740039" y="931741"/>
              <a:ext cx="763882" cy="763882"/>
            </a:xfrm>
            <a:prstGeom prst="rect">
              <a:avLst/>
            </a:prstGeom>
          </p:spPr>
        </p:pic>
        <p:pic>
          <p:nvPicPr>
            <p:cNvPr id="36" name="Graphic 35">
              <a:extLst>
                <a:ext uri="{FF2B5EF4-FFF2-40B4-BE49-F238E27FC236}">
                  <a16:creationId xmlns:a16="http://schemas.microsoft.com/office/drawing/2014/main" id="{9F77ABCA-7EF5-5FAC-8748-6136C3FCB90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740039" y="2218881"/>
              <a:ext cx="763882" cy="763882"/>
            </a:xfrm>
            <a:prstGeom prst="rect">
              <a:avLst/>
            </a:prstGeom>
          </p:spPr>
        </p:pic>
        <p:pic>
          <p:nvPicPr>
            <p:cNvPr id="37" name="Graphic 36">
              <a:extLst>
                <a:ext uri="{FF2B5EF4-FFF2-40B4-BE49-F238E27FC236}">
                  <a16:creationId xmlns:a16="http://schemas.microsoft.com/office/drawing/2014/main" id="{617F350C-11BB-66C5-9516-9A24BC12AC9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740039" y="3504153"/>
              <a:ext cx="763882" cy="763882"/>
            </a:xfrm>
            <a:prstGeom prst="rect">
              <a:avLst/>
            </a:prstGeom>
          </p:spPr>
        </p:pic>
        <p:pic>
          <p:nvPicPr>
            <p:cNvPr id="38" name="Graphic 37">
              <a:extLst>
                <a:ext uri="{FF2B5EF4-FFF2-40B4-BE49-F238E27FC236}">
                  <a16:creationId xmlns:a16="http://schemas.microsoft.com/office/drawing/2014/main" id="{5049AF85-153D-D16A-EA05-98408ED0BED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740039" y="4783653"/>
              <a:ext cx="763882" cy="763882"/>
            </a:xfrm>
            <a:prstGeom prst="rect">
              <a:avLst/>
            </a:prstGeom>
          </p:spPr>
        </p:pic>
      </p:grpSp>
    </p:spTree>
    <p:extLst>
      <p:ext uri="{BB962C8B-B14F-4D97-AF65-F5344CB8AC3E}">
        <p14:creationId xmlns:p14="http://schemas.microsoft.com/office/powerpoint/2010/main" val="392515468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14:presetBounceEnd="60000">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14:bounceEnd="60000">
                                          <p:cBhvr additive="base">
                                            <p:cTn id="22" dur="500" fill="hold"/>
                                            <p:tgtEl>
                                              <p:spTgt spid="22"/>
                                            </p:tgtEl>
                                            <p:attrNameLst>
                                              <p:attrName>ppt_x</p:attrName>
                                            </p:attrNameLst>
                                          </p:cBhvr>
                                          <p:tavLst>
                                            <p:tav tm="0">
                                              <p:val>
                                                <p:strVal val="#ppt_x"/>
                                              </p:val>
                                            </p:tav>
                                            <p:tav tm="100000">
                                              <p:val>
                                                <p:strVal val="#ppt_x"/>
                                              </p:val>
                                            </p:tav>
                                          </p:tavLst>
                                        </p:anim>
                                        <p:anim calcmode="lin" valueType="num" p14:bounceEnd="60000">
                                          <p:cBhvr additive="base">
                                            <p:cTn id="23" dur="500" fill="hold"/>
                                            <p:tgtEl>
                                              <p:spTgt spid="22"/>
                                            </p:tgtEl>
                                            <p:attrNameLst>
                                              <p:attrName>ppt_y</p:attrName>
                                            </p:attrNameLst>
                                          </p:cBhvr>
                                          <p:tavLst>
                                            <p:tav tm="0">
                                              <p:val>
                                                <p:strVal val="1+#ppt_h/2"/>
                                              </p:val>
                                            </p:tav>
                                            <p:tav tm="100000">
                                              <p:val>
                                                <p:strVal val="#ppt_y"/>
                                              </p:val>
                                            </p:tav>
                                          </p:tavLst>
                                        </p:anim>
                                      </p:childTnLst>
                                    </p:cTn>
                                  </p:par>
                                  <p:par>
                                    <p:cTn id="24" presetID="10" presetClass="entr" presetSubtype="0" fill="hold" grpId="0" nodeType="withEffect">
                                      <p:stCondLst>
                                        <p:cond delay="15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14:presetBounceEnd="60000">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14:bounceEnd="60000">
                                          <p:cBhvr additive="base">
                                            <p:cTn id="31" dur="50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10" presetClass="entr" presetSubtype="0" fill="hold" grpId="0" nodeType="withEffect">
                                      <p:stCondLst>
                                        <p:cond delay="15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650"/>
                                </p:stCondLst>
                                <p:childTnLst>
                                  <p:par>
                                    <p:cTn id="37" presetID="2" presetClass="entr" presetSubtype="4" fill="hold" nodeType="afterEffect" p14:presetBounceEnd="60000">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14:bounceEnd="60000">
                                          <p:cBhvr additive="base">
                                            <p:cTn id="39" dur="500" fill="hold"/>
                                            <p:tgtEl>
                                              <p:spTgt spid="20"/>
                                            </p:tgtEl>
                                            <p:attrNameLst>
                                              <p:attrName>ppt_x</p:attrName>
                                            </p:attrNameLst>
                                          </p:cBhvr>
                                          <p:tavLst>
                                            <p:tav tm="0">
                                              <p:val>
                                                <p:strVal val="#ppt_x"/>
                                              </p:val>
                                            </p:tav>
                                            <p:tav tm="100000">
                                              <p:val>
                                                <p:strVal val="#ppt_x"/>
                                              </p:val>
                                            </p:tav>
                                          </p:tavLst>
                                        </p:anim>
                                        <p:anim calcmode="lin" valueType="num" p14:bounceEnd="60000">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10" presetClass="entr" presetSubtype="0" fill="hold" grpId="0" nodeType="withEffect">
                                      <p:stCondLst>
                                        <p:cond delay="15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par>
                              <p:cTn id="44" fill="hold">
                                <p:stCondLst>
                                  <p:cond delay="1300"/>
                                </p:stCondLst>
                                <p:childTnLst>
                                  <p:par>
                                    <p:cTn id="45" presetID="2" presetClass="entr" presetSubtype="4" fill="hold" nodeType="afterEffect" p14:presetBounceEnd="60000">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14:bounceEnd="60000">
                                          <p:cBhvr additive="base">
                                            <p:cTn id="47" dur="500" fill="hold"/>
                                            <p:tgtEl>
                                              <p:spTgt spid="23"/>
                                            </p:tgtEl>
                                            <p:attrNameLst>
                                              <p:attrName>ppt_x</p:attrName>
                                            </p:attrNameLst>
                                          </p:cBhvr>
                                          <p:tavLst>
                                            <p:tav tm="0">
                                              <p:val>
                                                <p:strVal val="#ppt_x"/>
                                              </p:val>
                                            </p:tav>
                                            <p:tav tm="100000">
                                              <p:val>
                                                <p:strVal val="#ppt_x"/>
                                              </p:val>
                                            </p:tav>
                                          </p:tavLst>
                                        </p:anim>
                                        <p:anim calcmode="lin" valueType="num" p14:bounceEnd="60000">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10" presetClass="entr" presetSubtype="0" fill="hold" grpId="0" nodeType="withEffect">
                                      <p:stCondLst>
                                        <p:cond delay="15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p:bldP spid="30" grpId="0" animBg="1"/>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par>
                                    <p:cTn id="24" presetID="10" presetClass="entr" presetSubtype="0" fill="hold" grpId="0" nodeType="withEffect">
                                      <p:stCondLst>
                                        <p:cond delay="15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par>
                                    <p:cTn id="33" presetID="10" presetClass="entr" presetSubtype="0" fill="hold" grpId="0" nodeType="withEffect">
                                      <p:stCondLst>
                                        <p:cond delay="15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650"/>
                                </p:stCondLst>
                                <p:childTnLst>
                                  <p:par>
                                    <p:cTn id="37" presetID="2" presetClass="entr" presetSubtype="4"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1+#ppt_h/2"/>
                                              </p:val>
                                            </p:tav>
                                            <p:tav tm="100000">
                                              <p:val>
                                                <p:strVal val="#ppt_y"/>
                                              </p:val>
                                            </p:tav>
                                          </p:tavLst>
                                        </p:anim>
                                      </p:childTnLst>
                                    </p:cTn>
                                  </p:par>
                                  <p:par>
                                    <p:cTn id="41" presetID="10" presetClass="entr" presetSubtype="0" fill="hold" grpId="0" nodeType="withEffect">
                                      <p:stCondLst>
                                        <p:cond delay="15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par>
                              <p:cTn id="44" fill="hold">
                                <p:stCondLst>
                                  <p:cond delay="1300"/>
                                </p:stCondLst>
                                <p:childTnLst>
                                  <p:par>
                                    <p:cTn id="45" presetID="2" presetClass="entr" presetSubtype="4" fill="hold" nodeType="after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par>
                                    <p:cTn id="49" presetID="10" presetClass="entr" presetSubtype="0" fill="hold" grpId="0" nodeType="withEffect">
                                      <p:stCondLst>
                                        <p:cond delay="15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0" grpId="0"/>
          <p:bldP spid="30" grpId="0" animBg="1"/>
          <p:bldP spid="2" grpId="0"/>
        </p:bldLst>
      </p:timing>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7430599-A800-40A4-5D13-F572C96A247A}"/>
              </a:ext>
            </a:extLst>
          </p:cNvPr>
          <p:cNvSpPr/>
          <p:nvPr/>
        </p:nvSpPr>
        <p:spPr>
          <a:xfrm>
            <a:off x="6756400" y="840981"/>
            <a:ext cx="5827486" cy="4879975"/>
          </a:xfrm>
          <a:prstGeom prst="roundRect">
            <a:avLst>
              <a:gd name="adj" fmla="val 10563"/>
            </a:avLst>
          </a:prstGeom>
          <a:solidFill>
            <a:schemeClr val="accent6">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5" name="TextBox 4">
            <a:extLst>
              <a:ext uri="{FF2B5EF4-FFF2-40B4-BE49-F238E27FC236}">
                <a16:creationId xmlns:a16="http://schemas.microsoft.com/office/drawing/2014/main" id="{E7C759DB-4D92-7A1C-D240-CB4B9F8AFE16}"/>
              </a:ext>
            </a:extLst>
          </p:cNvPr>
          <p:cNvSpPr txBox="1"/>
          <p:nvPr/>
        </p:nvSpPr>
        <p:spPr>
          <a:xfrm>
            <a:off x="7151304" y="1262683"/>
            <a:ext cx="4089400" cy="954107"/>
          </a:xfrm>
          <a:prstGeom prst="rect">
            <a:avLst/>
          </a:prstGeom>
          <a:noFill/>
        </p:spPr>
        <p:txBody>
          <a:bodyPr wrap="square" rtlCol="0">
            <a:spAutoFit/>
          </a:bodyPr>
          <a:lstStyle/>
          <a:p>
            <a:pPr algn="ctr"/>
            <a:r>
              <a:rPr lang="en-US" sz="3200" dirty="0">
                <a:solidFill>
                  <a:schemeClr val="accent6">
                    <a:lumMod val="50000"/>
                  </a:schemeClr>
                </a:solidFill>
                <a:latin typeface="+mj-lt"/>
              </a:rPr>
              <a:t>CET1</a:t>
            </a:r>
            <a:endParaRPr lang="en-US" sz="2400" dirty="0">
              <a:solidFill>
                <a:schemeClr val="accent6">
                  <a:lumMod val="50000"/>
                </a:schemeClr>
              </a:solidFill>
              <a:latin typeface="+mj-lt"/>
            </a:endParaRPr>
          </a:p>
          <a:p>
            <a:pPr algn="ctr"/>
            <a:r>
              <a:rPr lang="en-US" sz="2400" dirty="0">
                <a:solidFill>
                  <a:schemeClr val="accent6">
                    <a:lumMod val="50000"/>
                  </a:schemeClr>
                </a:solidFill>
                <a:latin typeface="+mj-lt"/>
              </a:rPr>
              <a:t>(Common Equity Tier 1) </a:t>
            </a:r>
            <a:endParaRPr lang="en-GB" sz="2400" dirty="0">
              <a:solidFill>
                <a:schemeClr val="accent6">
                  <a:lumMod val="50000"/>
                </a:schemeClr>
              </a:solidFill>
              <a:latin typeface="+mj-lt"/>
            </a:endParaRPr>
          </a:p>
        </p:txBody>
      </p:sp>
      <p:sp>
        <p:nvSpPr>
          <p:cNvPr id="6" name="TextBox 5">
            <a:extLst>
              <a:ext uri="{FF2B5EF4-FFF2-40B4-BE49-F238E27FC236}">
                <a16:creationId xmlns:a16="http://schemas.microsoft.com/office/drawing/2014/main" id="{1C92CC26-729B-411B-A1FF-E93352887B79}"/>
              </a:ext>
            </a:extLst>
          </p:cNvPr>
          <p:cNvSpPr txBox="1"/>
          <p:nvPr/>
        </p:nvSpPr>
        <p:spPr>
          <a:xfrm>
            <a:off x="7436147" y="2918259"/>
            <a:ext cx="3519715" cy="461665"/>
          </a:xfrm>
          <a:prstGeom prst="rect">
            <a:avLst/>
          </a:prstGeom>
          <a:noFill/>
        </p:spPr>
        <p:txBody>
          <a:bodyPr wrap="square" rtlCol="0">
            <a:spAutoFit/>
          </a:bodyPr>
          <a:lstStyle/>
          <a:p>
            <a:pPr algn="ctr"/>
            <a:r>
              <a:rPr lang="en-US" sz="2400" dirty="0">
                <a:solidFill>
                  <a:schemeClr val="accent6">
                    <a:lumMod val="50000"/>
                  </a:schemeClr>
                </a:solidFill>
                <a:latin typeface="+mj-lt"/>
              </a:rPr>
              <a:t>Shareholders’ equity</a:t>
            </a:r>
            <a:endParaRPr lang="en-GB" sz="2400" dirty="0">
              <a:solidFill>
                <a:schemeClr val="accent6">
                  <a:lumMod val="50000"/>
                </a:schemeClr>
              </a:solidFill>
              <a:latin typeface="+mj-lt"/>
            </a:endParaRPr>
          </a:p>
        </p:txBody>
      </p:sp>
      <p:sp>
        <p:nvSpPr>
          <p:cNvPr id="8" name="TextBox 7">
            <a:extLst>
              <a:ext uri="{FF2B5EF4-FFF2-40B4-BE49-F238E27FC236}">
                <a16:creationId xmlns:a16="http://schemas.microsoft.com/office/drawing/2014/main" id="{8918B66B-DDB5-DBB5-405F-B66FC0DBE8DE}"/>
              </a:ext>
            </a:extLst>
          </p:cNvPr>
          <p:cNvSpPr txBox="1"/>
          <p:nvPr/>
        </p:nvSpPr>
        <p:spPr>
          <a:xfrm>
            <a:off x="8402790" y="4023046"/>
            <a:ext cx="1586428" cy="461665"/>
          </a:xfrm>
          <a:prstGeom prst="rect">
            <a:avLst/>
          </a:prstGeom>
          <a:noFill/>
        </p:spPr>
        <p:txBody>
          <a:bodyPr wrap="square" rtlCol="0">
            <a:spAutoFit/>
          </a:bodyPr>
          <a:lstStyle/>
          <a:p>
            <a:pPr algn="ctr"/>
            <a:r>
              <a:rPr lang="en-US" sz="2400" dirty="0">
                <a:solidFill>
                  <a:schemeClr val="accent6">
                    <a:lumMod val="50000"/>
                  </a:schemeClr>
                </a:solidFill>
                <a:latin typeface="+mj-lt"/>
              </a:rPr>
              <a:t>Goodwill</a:t>
            </a:r>
            <a:endParaRPr lang="en-GB" sz="2400" dirty="0">
              <a:solidFill>
                <a:schemeClr val="accent6">
                  <a:lumMod val="50000"/>
                </a:schemeClr>
              </a:solidFill>
              <a:latin typeface="+mj-lt"/>
            </a:endParaRPr>
          </a:p>
        </p:txBody>
      </p:sp>
      <p:sp>
        <p:nvSpPr>
          <p:cNvPr id="9" name="TextBox 8">
            <a:extLst>
              <a:ext uri="{FF2B5EF4-FFF2-40B4-BE49-F238E27FC236}">
                <a16:creationId xmlns:a16="http://schemas.microsoft.com/office/drawing/2014/main" id="{BBD5E1F4-6400-BDD9-E946-AAD3B160FA1E}"/>
              </a:ext>
            </a:extLst>
          </p:cNvPr>
          <p:cNvSpPr txBox="1"/>
          <p:nvPr/>
        </p:nvSpPr>
        <p:spPr>
          <a:xfrm>
            <a:off x="8829568" y="2275137"/>
            <a:ext cx="732873" cy="584775"/>
          </a:xfrm>
          <a:prstGeom prst="rect">
            <a:avLst/>
          </a:prstGeom>
          <a:noFill/>
        </p:spPr>
        <p:txBody>
          <a:bodyPr wrap="square" rtlCol="0">
            <a:spAutoFit/>
          </a:bodyPr>
          <a:lstStyle/>
          <a:p>
            <a:pPr algn="ctr"/>
            <a:r>
              <a:rPr lang="en-US" sz="3200" dirty="0">
                <a:solidFill>
                  <a:schemeClr val="accent6">
                    <a:lumMod val="50000"/>
                  </a:schemeClr>
                </a:solidFill>
                <a:latin typeface="+mj-lt"/>
              </a:rPr>
              <a:t>=</a:t>
            </a:r>
            <a:endParaRPr lang="en-GB" sz="3200" dirty="0">
              <a:solidFill>
                <a:schemeClr val="accent6">
                  <a:lumMod val="50000"/>
                </a:schemeClr>
              </a:solidFill>
              <a:latin typeface="+mj-lt"/>
            </a:endParaRPr>
          </a:p>
        </p:txBody>
      </p:sp>
      <p:sp>
        <p:nvSpPr>
          <p:cNvPr id="12" name="TextBox 11">
            <a:extLst>
              <a:ext uri="{FF2B5EF4-FFF2-40B4-BE49-F238E27FC236}">
                <a16:creationId xmlns:a16="http://schemas.microsoft.com/office/drawing/2014/main" id="{7580F861-4FEA-28A1-A8AD-B89B3545CE43}"/>
              </a:ext>
            </a:extLst>
          </p:cNvPr>
          <p:cNvSpPr txBox="1"/>
          <p:nvPr/>
        </p:nvSpPr>
        <p:spPr>
          <a:xfrm>
            <a:off x="8829568" y="3438271"/>
            <a:ext cx="732873" cy="584775"/>
          </a:xfrm>
          <a:prstGeom prst="rect">
            <a:avLst/>
          </a:prstGeom>
          <a:noFill/>
        </p:spPr>
        <p:txBody>
          <a:bodyPr wrap="square" rtlCol="0">
            <a:spAutoFit/>
          </a:bodyPr>
          <a:lstStyle/>
          <a:p>
            <a:pPr algn="ctr"/>
            <a:r>
              <a:rPr lang="en-US" sz="3200" dirty="0">
                <a:solidFill>
                  <a:schemeClr val="accent6">
                    <a:lumMod val="50000"/>
                  </a:schemeClr>
                </a:solidFill>
                <a:latin typeface="+mj-lt"/>
              </a:rPr>
              <a:t>-</a:t>
            </a:r>
            <a:endParaRPr lang="en-GB" sz="3200" dirty="0">
              <a:solidFill>
                <a:schemeClr val="accent6">
                  <a:lumMod val="50000"/>
                </a:schemeClr>
              </a:solidFill>
              <a:latin typeface="+mj-lt"/>
            </a:endParaRPr>
          </a:p>
        </p:txBody>
      </p:sp>
      <p:sp>
        <p:nvSpPr>
          <p:cNvPr id="13" name="TextBox 12">
            <a:extLst>
              <a:ext uri="{FF2B5EF4-FFF2-40B4-BE49-F238E27FC236}">
                <a16:creationId xmlns:a16="http://schemas.microsoft.com/office/drawing/2014/main" id="{22F6E9A3-4767-AD4A-F81D-D0320FAFAAF4}"/>
              </a:ext>
            </a:extLst>
          </p:cNvPr>
          <p:cNvSpPr txBox="1"/>
          <p:nvPr/>
        </p:nvSpPr>
        <p:spPr>
          <a:xfrm>
            <a:off x="7106854" y="4716968"/>
            <a:ext cx="4178300" cy="646331"/>
          </a:xfrm>
          <a:prstGeom prst="rect">
            <a:avLst/>
          </a:prstGeom>
          <a:noFill/>
        </p:spPr>
        <p:txBody>
          <a:bodyPr wrap="square" rtlCol="0">
            <a:spAutoFit/>
          </a:bodyPr>
          <a:lstStyle/>
          <a:p>
            <a:pPr algn="ctr"/>
            <a:r>
              <a:rPr lang="en-US" sz="1800" dirty="0">
                <a:solidFill>
                  <a:schemeClr val="accent6">
                    <a:lumMod val="50000"/>
                  </a:schemeClr>
                </a:solidFill>
                <a:latin typeface="Poppins" panose="00000500000000000000" pitchFamily="2" charset="0"/>
              </a:rPr>
              <a:t>(Deduct deferred tax assets or investments in other institutions)</a:t>
            </a:r>
            <a:endParaRPr lang="en-GB" sz="2000" dirty="0">
              <a:solidFill>
                <a:schemeClr val="accent6">
                  <a:lumMod val="50000"/>
                </a:schemeClr>
              </a:solidFill>
              <a:latin typeface="Poppins" panose="00000500000000000000" pitchFamily="2" charset="0"/>
            </a:endParaRPr>
          </a:p>
        </p:txBody>
      </p:sp>
      <p:sp>
        <p:nvSpPr>
          <p:cNvPr id="14" name="TextBox 13">
            <a:extLst>
              <a:ext uri="{FF2B5EF4-FFF2-40B4-BE49-F238E27FC236}">
                <a16:creationId xmlns:a16="http://schemas.microsoft.com/office/drawing/2014/main" id="{462BE7DC-917C-D430-5B26-E8FDA37E4142}"/>
              </a:ext>
            </a:extLst>
          </p:cNvPr>
          <p:cNvSpPr txBox="1"/>
          <p:nvPr/>
        </p:nvSpPr>
        <p:spPr>
          <a:xfrm>
            <a:off x="1350423" y="1278846"/>
            <a:ext cx="4089400" cy="707886"/>
          </a:xfrm>
          <a:prstGeom prst="rect">
            <a:avLst/>
          </a:prstGeom>
          <a:noFill/>
        </p:spPr>
        <p:txBody>
          <a:bodyPr wrap="square" rtlCol="0">
            <a:spAutoFit/>
          </a:bodyPr>
          <a:lstStyle/>
          <a:p>
            <a:pPr algn="ctr"/>
            <a:r>
              <a:rPr lang="en-US" sz="4000" dirty="0">
                <a:solidFill>
                  <a:schemeClr val="accent3">
                    <a:lumMod val="50000"/>
                  </a:schemeClr>
                </a:solidFill>
                <a:latin typeface="+mj-lt"/>
              </a:rPr>
              <a:t>Tier 1 capital</a:t>
            </a:r>
            <a:endParaRPr lang="en-GB" sz="3200" dirty="0">
              <a:solidFill>
                <a:schemeClr val="accent3">
                  <a:lumMod val="50000"/>
                </a:schemeClr>
              </a:solidFill>
              <a:latin typeface="+mj-lt"/>
            </a:endParaRPr>
          </a:p>
        </p:txBody>
      </p:sp>
      <p:grpSp>
        <p:nvGrpSpPr>
          <p:cNvPr id="32" name="Group 31">
            <a:extLst>
              <a:ext uri="{FF2B5EF4-FFF2-40B4-BE49-F238E27FC236}">
                <a16:creationId xmlns:a16="http://schemas.microsoft.com/office/drawing/2014/main" id="{A2AED1A2-F2EC-34C1-9DC4-622420975223}"/>
              </a:ext>
            </a:extLst>
          </p:cNvPr>
          <p:cNvGrpSpPr/>
          <p:nvPr/>
        </p:nvGrpSpPr>
        <p:grpSpPr>
          <a:xfrm>
            <a:off x="861162" y="2207776"/>
            <a:ext cx="5067923" cy="903752"/>
            <a:chOff x="861162" y="2207776"/>
            <a:chExt cx="5067923" cy="903752"/>
          </a:xfrm>
        </p:grpSpPr>
        <p:sp>
          <p:nvSpPr>
            <p:cNvPr id="15" name="Rectangle: Rounded Corners 14">
              <a:extLst>
                <a:ext uri="{FF2B5EF4-FFF2-40B4-BE49-F238E27FC236}">
                  <a16:creationId xmlns:a16="http://schemas.microsoft.com/office/drawing/2014/main" id="{EC318D7A-53D8-C9C4-D772-AB9CB91E4911}"/>
                </a:ext>
              </a:extLst>
            </p:cNvPr>
            <p:cNvSpPr/>
            <p:nvPr/>
          </p:nvSpPr>
          <p:spPr>
            <a:xfrm>
              <a:off x="861162" y="2207776"/>
              <a:ext cx="5067923" cy="903752"/>
            </a:xfrm>
            <a:prstGeom prst="roundRect">
              <a:avLst>
                <a:gd name="adj" fmla="val 10563"/>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19" name="TextBox 18">
              <a:extLst>
                <a:ext uri="{FF2B5EF4-FFF2-40B4-BE49-F238E27FC236}">
                  <a16:creationId xmlns:a16="http://schemas.microsoft.com/office/drawing/2014/main" id="{B950E00A-4C16-D437-B978-FF71626277C1}"/>
                </a:ext>
              </a:extLst>
            </p:cNvPr>
            <p:cNvSpPr txBox="1"/>
            <p:nvPr/>
          </p:nvSpPr>
          <p:spPr>
            <a:xfrm>
              <a:off x="1033129" y="2428820"/>
              <a:ext cx="4705036" cy="461665"/>
            </a:xfrm>
            <a:prstGeom prst="rect">
              <a:avLst/>
            </a:prstGeom>
            <a:noFill/>
          </p:spPr>
          <p:txBody>
            <a:bodyPr wrap="square" rtlCol="0">
              <a:spAutoFit/>
            </a:bodyPr>
            <a:lstStyle/>
            <a:p>
              <a:pPr algn="ctr"/>
              <a:r>
                <a:rPr lang="en-US" sz="2400" dirty="0">
                  <a:solidFill>
                    <a:schemeClr val="accent3">
                      <a:lumMod val="50000"/>
                    </a:schemeClr>
                  </a:solidFill>
                  <a:latin typeface="+mj-lt"/>
                </a:rPr>
                <a:t>CET1 (Common Equity Tier 1) </a:t>
              </a:r>
              <a:endParaRPr lang="en-GB" sz="2400" dirty="0">
                <a:solidFill>
                  <a:schemeClr val="accent3">
                    <a:lumMod val="50000"/>
                  </a:schemeClr>
                </a:solidFill>
                <a:latin typeface="+mj-lt"/>
              </a:endParaRPr>
            </a:p>
          </p:txBody>
        </p:sp>
      </p:grpSp>
      <p:grpSp>
        <p:nvGrpSpPr>
          <p:cNvPr id="33" name="Group 32">
            <a:extLst>
              <a:ext uri="{FF2B5EF4-FFF2-40B4-BE49-F238E27FC236}">
                <a16:creationId xmlns:a16="http://schemas.microsoft.com/office/drawing/2014/main" id="{8DA12DB8-CB21-B87B-9A33-5BB04AF84B03}"/>
              </a:ext>
            </a:extLst>
          </p:cNvPr>
          <p:cNvGrpSpPr/>
          <p:nvPr/>
        </p:nvGrpSpPr>
        <p:grpSpPr>
          <a:xfrm>
            <a:off x="855401" y="3332572"/>
            <a:ext cx="5067923" cy="903752"/>
            <a:chOff x="855401" y="3332572"/>
            <a:chExt cx="5067923" cy="903752"/>
          </a:xfrm>
        </p:grpSpPr>
        <p:sp>
          <p:nvSpPr>
            <p:cNvPr id="20" name="Rectangle: Rounded Corners 19">
              <a:extLst>
                <a:ext uri="{FF2B5EF4-FFF2-40B4-BE49-F238E27FC236}">
                  <a16:creationId xmlns:a16="http://schemas.microsoft.com/office/drawing/2014/main" id="{D13105D4-D7BF-F740-593F-51AC9544E605}"/>
                </a:ext>
              </a:extLst>
            </p:cNvPr>
            <p:cNvSpPr/>
            <p:nvPr/>
          </p:nvSpPr>
          <p:spPr>
            <a:xfrm>
              <a:off x="855401" y="3332572"/>
              <a:ext cx="5067923" cy="903752"/>
            </a:xfrm>
            <a:prstGeom prst="roundRect">
              <a:avLst>
                <a:gd name="adj" fmla="val 10563"/>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21" name="TextBox 20">
              <a:extLst>
                <a:ext uri="{FF2B5EF4-FFF2-40B4-BE49-F238E27FC236}">
                  <a16:creationId xmlns:a16="http://schemas.microsoft.com/office/drawing/2014/main" id="{C0F770AC-D6DB-3230-0BE0-C119600B2C58}"/>
                </a:ext>
              </a:extLst>
            </p:cNvPr>
            <p:cNvSpPr txBox="1"/>
            <p:nvPr/>
          </p:nvSpPr>
          <p:spPr>
            <a:xfrm>
              <a:off x="1027368" y="3553616"/>
              <a:ext cx="4705036" cy="461665"/>
            </a:xfrm>
            <a:prstGeom prst="rect">
              <a:avLst/>
            </a:prstGeom>
            <a:noFill/>
          </p:spPr>
          <p:txBody>
            <a:bodyPr wrap="square" rtlCol="0">
              <a:spAutoFit/>
            </a:bodyPr>
            <a:lstStyle/>
            <a:p>
              <a:pPr algn="ctr"/>
              <a:r>
                <a:rPr lang="en-US" sz="2400" dirty="0">
                  <a:solidFill>
                    <a:schemeClr val="accent3">
                      <a:lumMod val="50000"/>
                    </a:schemeClr>
                  </a:solidFill>
                  <a:latin typeface="+mj-lt"/>
                </a:rPr>
                <a:t>AT1 (Additional Tier 1) </a:t>
              </a:r>
              <a:endParaRPr lang="en-GB" sz="2400" dirty="0">
                <a:solidFill>
                  <a:schemeClr val="accent3">
                    <a:lumMod val="50000"/>
                  </a:schemeClr>
                </a:solidFill>
                <a:latin typeface="+mj-lt"/>
              </a:endParaRPr>
            </a:p>
          </p:txBody>
        </p:sp>
      </p:grpSp>
      <p:cxnSp>
        <p:nvCxnSpPr>
          <p:cNvPr id="23" name="Straight Connector 22">
            <a:extLst>
              <a:ext uri="{FF2B5EF4-FFF2-40B4-BE49-F238E27FC236}">
                <a16:creationId xmlns:a16="http://schemas.microsoft.com/office/drawing/2014/main" id="{3FE70FD9-A97A-9926-D499-7B9B3D7DFD46}"/>
              </a:ext>
            </a:extLst>
          </p:cNvPr>
          <p:cNvCxnSpPr>
            <a:cxnSpLocks/>
          </p:cNvCxnSpPr>
          <p:nvPr/>
        </p:nvCxnSpPr>
        <p:spPr>
          <a:xfrm>
            <a:off x="5929085" y="2664052"/>
            <a:ext cx="827315" cy="0"/>
          </a:xfrm>
          <a:prstGeom prst="line">
            <a:avLst/>
          </a:prstGeom>
          <a:ln w="76200">
            <a:solidFill>
              <a:schemeClr val="accent6">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4" name="Arrow: Down 23">
            <a:extLst>
              <a:ext uri="{FF2B5EF4-FFF2-40B4-BE49-F238E27FC236}">
                <a16:creationId xmlns:a16="http://schemas.microsoft.com/office/drawing/2014/main" id="{6B5ACB2E-6870-39D6-951C-2D14BEF6050D}"/>
              </a:ext>
            </a:extLst>
          </p:cNvPr>
          <p:cNvSpPr/>
          <p:nvPr/>
        </p:nvSpPr>
        <p:spPr>
          <a:xfrm>
            <a:off x="1711707" y="4236325"/>
            <a:ext cx="694429" cy="724050"/>
          </a:xfrm>
          <a:prstGeom prst="downArrow">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25" name="Arrow: Down 24">
            <a:extLst>
              <a:ext uri="{FF2B5EF4-FFF2-40B4-BE49-F238E27FC236}">
                <a16:creationId xmlns:a16="http://schemas.microsoft.com/office/drawing/2014/main" id="{4B366730-D1B9-98EF-7342-C6B6359AAA87}"/>
              </a:ext>
            </a:extLst>
          </p:cNvPr>
          <p:cNvSpPr/>
          <p:nvPr/>
        </p:nvSpPr>
        <p:spPr>
          <a:xfrm>
            <a:off x="4353635" y="4236324"/>
            <a:ext cx="694429" cy="724050"/>
          </a:xfrm>
          <a:prstGeom prst="downArrow">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7" name="TextBox 6">
            <a:extLst>
              <a:ext uri="{FF2B5EF4-FFF2-40B4-BE49-F238E27FC236}">
                <a16:creationId xmlns:a16="http://schemas.microsoft.com/office/drawing/2014/main" id="{FAC8512A-CA8B-0951-DD54-01D397B11AB5}"/>
              </a:ext>
            </a:extLst>
          </p:cNvPr>
          <p:cNvSpPr txBox="1"/>
          <p:nvPr/>
        </p:nvSpPr>
        <p:spPr>
          <a:xfrm>
            <a:off x="1741893" y="5168737"/>
            <a:ext cx="1194739" cy="523220"/>
          </a:xfrm>
          <a:prstGeom prst="rect">
            <a:avLst/>
          </a:prstGeom>
          <a:noFill/>
        </p:spPr>
        <p:txBody>
          <a:bodyPr wrap="square">
            <a:spAutoFit/>
          </a:bodyPr>
          <a:lstStyle/>
          <a:p>
            <a:r>
              <a:rPr lang="en-GB" sz="1400" b="0" i="0" u="none" strike="noStrike" cap="none" dirty="0">
                <a:solidFill>
                  <a:schemeClr val="accent3">
                    <a:lumMod val="50000"/>
                  </a:schemeClr>
                </a:solidFill>
                <a:effectLst/>
                <a:latin typeface="+mj-lt"/>
                <a:ea typeface="Open Sans" panose="020B0606030504020204" pitchFamily="34" charset="0"/>
                <a:cs typeface="Poppins" panose="00000500000000000000" pitchFamily="2" charset="0"/>
                <a:sym typeface="Calibri"/>
              </a:rPr>
              <a:t>Preferred stock </a:t>
            </a:r>
            <a:endParaRPr lang="en-GB" dirty="0">
              <a:solidFill>
                <a:schemeClr val="accent3">
                  <a:lumMod val="50000"/>
                </a:schemeClr>
              </a:solidFill>
              <a:latin typeface="+mj-lt"/>
            </a:endParaRPr>
          </a:p>
        </p:txBody>
      </p:sp>
      <p:sp>
        <p:nvSpPr>
          <p:cNvPr id="29" name="Graphic 25">
            <a:extLst>
              <a:ext uri="{FF2B5EF4-FFF2-40B4-BE49-F238E27FC236}">
                <a16:creationId xmlns:a16="http://schemas.microsoft.com/office/drawing/2014/main" id="{D53626C0-DF24-50BD-5F67-A28D198FD350}"/>
              </a:ext>
            </a:extLst>
          </p:cNvPr>
          <p:cNvSpPr/>
          <p:nvPr/>
        </p:nvSpPr>
        <p:spPr>
          <a:xfrm>
            <a:off x="1075944" y="5028766"/>
            <a:ext cx="635763" cy="803163"/>
          </a:xfrm>
          <a:custGeom>
            <a:avLst/>
            <a:gdLst>
              <a:gd name="connsiteX0" fmla="*/ 211651 w 1195006"/>
              <a:gd name="connsiteY0" fmla="*/ 26810 h 1509659"/>
              <a:gd name="connsiteX1" fmla="*/ 26799 w 1195006"/>
              <a:gd name="connsiteY1" fmla="*/ 211677 h 1509659"/>
              <a:gd name="connsiteX2" fmla="*/ 211651 w 1195006"/>
              <a:gd name="connsiteY2" fmla="*/ 211677 h 1509659"/>
              <a:gd name="connsiteX3" fmla="*/ 0 w 1195006"/>
              <a:gd name="connsiteY3" fmla="*/ 1405145 h 1509659"/>
              <a:gd name="connsiteX4" fmla="*/ 0 w 1195006"/>
              <a:gd name="connsiteY4" fmla="*/ 249553 h 1509659"/>
              <a:gd name="connsiteX5" fmla="*/ 230597 w 1195006"/>
              <a:gd name="connsiteY5" fmla="*/ 249553 h 1509659"/>
              <a:gd name="connsiteX6" fmla="*/ 243995 w 1195006"/>
              <a:gd name="connsiteY6" fmla="*/ 244001 h 1509659"/>
              <a:gd name="connsiteX7" fmla="*/ 249548 w 1195006"/>
              <a:gd name="connsiteY7" fmla="*/ 230596 h 1509659"/>
              <a:gd name="connsiteX8" fmla="*/ 249548 w 1195006"/>
              <a:gd name="connsiteY8" fmla="*/ 0 h 1509659"/>
              <a:gd name="connsiteX9" fmla="*/ 1090483 w 1195006"/>
              <a:gd name="connsiteY9" fmla="*/ 0 h 1509659"/>
              <a:gd name="connsiteX10" fmla="*/ 1090483 w 1195006"/>
              <a:gd name="connsiteY10" fmla="*/ 1405130 h 1509659"/>
              <a:gd name="connsiteX11" fmla="*/ 945948 w 1195006"/>
              <a:gd name="connsiteY11" fmla="*/ 463183 h 1509659"/>
              <a:gd name="connsiteX12" fmla="*/ 910828 w 1195006"/>
              <a:gd name="connsiteY12" fmla="*/ 451301 h 1509659"/>
              <a:gd name="connsiteX13" fmla="*/ 880019 w 1195006"/>
              <a:gd name="connsiteY13" fmla="*/ 471923 h 1509659"/>
              <a:gd name="connsiteX14" fmla="*/ 877620 w 1195006"/>
              <a:gd name="connsiteY14" fmla="*/ 508919 h 1509659"/>
              <a:gd name="connsiteX15" fmla="*/ 905510 w 1195006"/>
              <a:gd name="connsiteY15" fmla="*/ 533348 h 1509659"/>
              <a:gd name="connsiteX16" fmla="*/ 941866 w 1195006"/>
              <a:gd name="connsiteY16" fmla="*/ 526095 h 1509659"/>
              <a:gd name="connsiteX17" fmla="*/ 958253 w 1195006"/>
              <a:gd name="connsiteY17" fmla="*/ 492842 h 1509659"/>
              <a:gd name="connsiteX18" fmla="*/ 945948 w 1195006"/>
              <a:gd name="connsiteY18" fmla="*/ 463183 h 1509659"/>
              <a:gd name="connsiteX19" fmla="*/ 698559 w 1195006"/>
              <a:gd name="connsiteY19" fmla="*/ 702908 h 1509659"/>
              <a:gd name="connsiteX20" fmla="*/ 663428 w 1195006"/>
              <a:gd name="connsiteY20" fmla="*/ 691014 h 1509659"/>
              <a:gd name="connsiteX21" fmla="*/ 632601 w 1195006"/>
              <a:gd name="connsiteY21" fmla="*/ 711648 h 1509659"/>
              <a:gd name="connsiteX22" fmla="*/ 630197 w 1195006"/>
              <a:gd name="connsiteY22" fmla="*/ 748662 h 1509659"/>
              <a:gd name="connsiteX23" fmla="*/ 658099 w 1195006"/>
              <a:gd name="connsiteY23" fmla="*/ 773102 h 1509659"/>
              <a:gd name="connsiteX24" fmla="*/ 694472 w 1195006"/>
              <a:gd name="connsiteY24" fmla="*/ 765845 h 1509659"/>
              <a:gd name="connsiteX25" fmla="*/ 710864 w 1195006"/>
              <a:gd name="connsiteY25" fmla="*/ 732574 h 1509659"/>
              <a:gd name="connsiteX26" fmla="*/ 698559 w 1195006"/>
              <a:gd name="connsiteY26" fmla="*/ 702909 h 1509659"/>
              <a:gd name="connsiteX27" fmla="*/ 451230 w 1195006"/>
              <a:gd name="connsiteY27" fmla="*/ 638221 h 1509659"/>
              <a:gd name="connsiteX28" fmla="*/ 416082 w 1195006"/>
              <a:gd name="connsiteY28" fmla="*/ 626322 h 1509659"/>
              <a:gd name="connsiteX29" fmla="*/ 385244 w 1195006"/>
              <a:gd name="connsiteY29" fmla="*/ 646955 h 1509659"/>
              <a:gd name="connsiteX30" fmla="*/ 382839 w 1195006"/>
              <a:gd name="connsiteY30" fmla="*/ 683986 h 1509659"/>
              <a:gd name="connsiteX31" fmla="*/ 410753 w 1195006"/>
              <a:gd name="connsiteY31" fmla="*/ 708437 h 1509659"/>
              <a:gd name="connsiteX32" fmla="*/ 447143 w 1195006"/>
              <a:gd name="connsiteY32" fmla="*/ 701180 h 1509659"/>
              <a:gd name="connsiteX33" fmla="*/ 463536 w 1195006"/>
              <a:gd name="connsiteY33" fmla="*/ 667886 h 1509659"/>
              <a:gd name="connsiteX34" fmla="*/ 451231 w 1195006"/>
              <a:gd name="connsiteY34" fmla="*/ 638221 h 1509659"/>
              <a:gd name="connsiteX35" fmla="*/ 203900 w 1195006"/>
              <a:gd name="connsiteY35" fmla="*/ 763801 h 1509659"/>
              <a:gd name="connsiteX36" fmla="*/ 168753 w 1195006"/>
              <a:gd name="connsiteY36" fmla="*/ 751896 h 1509659"/>
              <a:gd name="connsiteX37" fmla="*/ 137914 w 1195006"/>
              <a:gd name="connsiteY37" fmla="*/ 772529 h 1509659"/>
              <a:gd name="connsiteX38" fmla="*/ 135510 w 1195006"/>
              <a:gd name="connsiteY38" fmla="*/ 809560 h 1509659"/>
              <a:gd name="connsiteX39" fmla="*/ 163424 w 1195006"/>
              <a:gd name="connsiteY39" fmla="*/ 834011 h 1509659"/>
              <a:gd name="connsiteX40" fmla="*/ 199814 w 1195006"/>
              <a:gd name="connsiteY40" fmla="*/ 826754 h 1509659"/>
              <a:gd name="connsiteX41" fmla="*/ 216211 w 1195006"/>
              <a:gd name="connsiteY41" fmla="*/ 793460 h 1509659"/>
              <a:gd name="connsiteX42" fmla="*/ 203900 w 1195006"/>
              <a:gd name="connsiteY42" fmla="*/ 763801 h 1509659"/>
              <a:gd name="connsiteX43" fmla="*/ 174241 w 1195006"/>
              <a:gd name="connsiteY43" fmla="*/ 713623 h 1509659"/>
              <a:gd name="connsiteX44" fmla="*/ 174241 w 1195006"/>
              <a:gd name="connsiteY44" fmla="*/ 713617 h 1509659"/>
              <a:gd name="connsiteX45" fmla="*/ 115695 w 1195006"/>
              <a:gd name="connsiteY45" fmla="*/ 739235 h 1509659"/>
              <a:gd name="connsiteX46" fmla="*/ 94713 w 1195006"/>
              <a:gd name="connsiteY46" fmla="*/ 799595 h 1509659"/>
              <a:gd name="connsiteX47" fmla="*/ 124745 w 1195006"/>
              <a:gd name="connsiteY47" fmla="*/ 856000 h 1509659"/>
              <a:gd name="connsiteX48" fmla="*/ 186536 w 1195006"/>
              <a:gd name="connsiteY48" fmla="*/ 872283 h 1509659"/>
              <a:gd name="connsiteX49" fmla="*/ 240474 w 1195006"/>
              <a:gd name="connsiteY49" fmla="*/ 838016 h 1509659"/>
              <a:gd name="connsiteX50" fmla="*/ 251973 w 1195006"/>
              <a:gd name="connsiteY50" fmla="*/ 775155 h 1509659"/>
              <a:gd name="connsiteX51" fmla="*/ 360982 w 1195006"/>
              <a:gd name="connsiteY51" fmla="*/ 719803 h 1509659"/>
              <a:gd name="connsiteX52" fmla="*/ 365132 w 1195006"/>
              <a:gd name="connsiteY52" fmla="*/ 724285 h 1509659"/>
              <a:gd name="connsiteX53" fmla="*/ 365132 w 1195006"/>
              <a:gd name="connsiteY53" fmla="*/ 724291 h 1509659"/>
              <a:gd name="connsiteX54" fmla="*/ 433151 w 1195006"/>
              <a:gd name="connsiteY54" fmla="*/ 746819 h 1509659"/>
              <a:gd name="connsiteX55" fmla="*/ 491850 w 1195006"/>
              <a:gd name="connsiteY55" fmla="*/ 705741 h 1509659"/>
              <a:gd name="connsiteX56" fmla="*/ 589099 w 1195006"/>
              <a:gd name="connsiteY56" fmla="*/ 731182 h 1509659"/>
              <a:gd name="connsiteX57" fmla="*/ 589099 w 1195006"/>
              <a:gd name="connsiteY57" fmla="*/ 732537 h 1509659"/>
              <a:gd name="connsiteX58" fmla="*/ 589104 w 1195006"/>
              <a:gd name="connsiteY58" fmla="*/ 732537 h 1509659"/>
              <a:gd name="connsiteX59" fmla="*/ 620463 w 1195006"/>
              <a:gd name="connsiteY59" fmla="*/ 795959 h 1509659"/>
              <a:gd name="connsiteX60" fmla="*/ 689896 w 1195006"/>
              <a:gd name="connsiteY60" fmla="*/ 809566 h 1509659"/>
              <a:gd name="connsiteX61" fmla="*/ 742878 w 1195006"/>
              <a:gd name="connsiteY61" fmla="*/ 762667 h 1509659"/>
              <a:gd name="connsiteX62" fmla="*/ 737795 w 1195006"/>
              <a:gd name="connsiteY62" fmla="*/ 692096 h 1509659"/>
              <a:gd name="connsiteX63" fmla="*/ 873728 w 1195006"/>
              <a:gd name="connsiteY63" fmla="*/ 560352 h 1509659"/>
              <a:gd name="connsiteX64" fmla="*/ 947809 w 1195006"/>
              <a:gd name="connsiteY64" fmla="*/ 566057 h 1509659"/>
              <a:gd name="connsiteX65" fmla="*/ 994546 w 1195006"/>
              <a:gd name="connsiteY65" fmla="*/ 508295 h 1509659"/>
              <a:gd name="connsiteX66" fmla="*/ 973495 w 1195006"/>
              <a:gd name="connsiteY66" fmla="*/ 437037 h 1509659"/>
              <a:gd name="connsiteX67" fmla="*/ 902879 w 1195006"/>
              <a:gd name="connsiteY67" fmla="*/ 413942 h 1509659"/>
              <a:gd name="connsiteX68" fmla="*/ 843789 w 1195006"/>
              <a:gd name="connsiteY68" fmla="*/ 458986 h 1509659"/>
              <a:gd name="connsiteX69" fmla="*/ 847354 w 1195006"/>
              <a:gd name="connsiteY69" fmla="*/ 533197 h 1509659"/>
              <a:gd name="connsiteX70" fmla="*/ 711421 w 1195006"/>
              <a:gd name="connsiteY70" fmla="*/ 664964 h 1509659"/>
              <a:gd name="connsiteX71" fmla="*/ 648582 w 1195006"/>
              <a:gd name="connsiteY71" fmla="*/ 655326 h 1509659"/>
              <a:gd name="connsiteX72" fmla="*/ 598593 w 1195006"/>
              <a:gd name="connsiteY72" fmla="*/ 694607 h 1509659"/>
              <a:gd name="connsiteX73" fmla="*/ 501345 w 1195006"/>
              <a:gd name="connsiteY73" fmla="*/ 669183 h 1509659"/>
              <a:gd name="connsiteX74" fmla="*/ 501345 w 1195006"/>
              <a:gd name="connsiteY74" fmla="*/ 667826 h 1509659"/>
              <a:gd name="connsiteX75" fmla="*/ 501345 w 1195006"/>
              <a:gd name="connsiteY75" fmla="*/ 667832 h 1509659"/>
              <a:gd name="connsiteX76" fmla="*/ 474599 w 1195006"/>
              <a:gd name="connsiteY76" fmla="*/ 608232 h 1509659"/>
              <a:gd name="connsiteX77" fmla="*/ 412309 w 1195006"/>
              <a:gd name="connsiteY77" fmla="*/ 588554 h 1509659"/>
              <a:gd name="connsiteX78" fmla="*/ 356174 w 1195006"/>
              <a:gd name="connsiteY78" fmla="*/ 621963 h 1509659"/>
              <a:gd name="connsiteX79" fmla="*/ 343772 w 1195006"/>
              <a:gd name="connsiteY79" fmla="*/ 686100 h 1509659"/>
              <a:gd name="connsiteX80" fmla="*/ 234762 w 1195006"/>
              <a:gd name="connsiteY80" fmla="*/ 741436 h 1509659"/>
              <a:gd name="connsiteX81" fmla="*/ 230613 w 1195006"/>
              <a:gd name="connsiteY81" fmla="*/ 736955 h 1509659"/>
              <a:gd name="connsiteX82" fmla="*/ 230613 w 1195006"/>
              <a:gd name="connsiteY82" fmla="*/ 736949 h 1509659"/>
              <a:gd name="connsiteX83" fmla="*/ 174150 w 1195006"/>
              <a:gd name="connsiteY83" fmla="*/ 713563 h 1509659"/>
              <a:gd name="connsiteX84" fmla="*/ 979044 w 1195006"/>
              <a:gd name="connsiteY84" fmla="*/ 1289353 h 1509659"/>
              <a:gd name="connsiteX85" fmla="*/ 997984 w 1195006"/>
              <a:gd name="connsiteY85" fmla="*/ 1270396 h 1509659"/>
              <a:gd name="connsiteX86" fmla="*/ 997984 w 1195006"/>
              <a:gd name="connsiteY86" fmla="*/ 710988 h 1509659"/>
              <a:gd name="connsiteX87" fmla="*/ 992444 w 1195006"/>
              <a:gd name="connsiteY87" fmla="*/ 697589 h 1509659"/>
              <a:gd name="connsiteX88" fmla="*/ 979044 w 1195006"/>
              <a:gd name="connsiteY88" fmla="*/ 692037 h 1509659"/>
              <a:gd name="connsiteX89" fmla="*/ 853470 w 1195006"/>
              <a:gd name="connsiteY89" fmla="*/ 692037 h 1509659"/>
              <a:gd name="connsiteX90" fmla="*/ 834519 w 1195006"/>
              <a:gd name="connsiteY90" fmla="*/ 710988 h 1509659"/>
              <a:gd name="connsiteX91" fmla="*/ 834519 w 1195006"/>
              <a:gd name="connsiteY91" fmla="*/ 1270352 h 1509659"/>
              <a:gd name="connsiteX92" fmla="*/ 840049 w 1195006"/>
              <a:gd name="connsiteY92" fmla="*/ 1283791 h 1509659"/>
              <a:gd name="connsiteX93" fmla="*/ 853470 w 1195006"/>
              <a:gd name="connsiteY93" fmla="*/ 1289360 h 1509659"/>
              <a:gd name="connsiteX94" fmla="*/ 872420 w 1195006"/>
              <a:gd name="connsiteY94" fmla="*/ 1251446 h 1509659"/>
              <a:gd name="connsiteX95" fmla="*/ 960087 w 1195006"/>
              <a:gd name="connsiteY95" fmla="*/ 1251446 h 1509659"/>
              <a:gd name="connsiteX96" fmla="*/ 960093 w 1195006"/>
              <a:gd name="connsiteY96" fmla="*/ 729929 h 1509659"/>
              <a:gd name="connsiteX97" fmla="*/ 872426 w 1195006"/>
              <a:gd name="connsiteY97" fmla="*/ 729929 h 1509659"/>
              <a:gd name="connsiteX98" fmla="*/ 872426 w 1195006"/>
              <a:gd name="connsiteY98" fmla="*/ 1251387 h 1509659"/>
              <a:gd name="connsiteX99" fmla="*/ 731758 w 1195006"/>
              <a:gd name="connsiteY99" fmla="*/ 1289353 h 1509659"/>
              <a:gd name="connsiteX100" fmla="*/ 731764 w 1195006"/>
              <a:gd name="connsiteY100" fmla="*/ 1289353 h 1509659"/>
              <a:gd name="connsiteX101" fmla="*/ 750698 w 1195006"/>
              <a:gd name="connsiteY101" fmla="*/ 1270396 h 1509659"/>
              <a:gd name="connsiteX102" fmla="*/ 750698 w 1195006"/>
              <a:gd name="connsiteY102" fmla="*/ 950713 h 1509659"/>
              <a:gd name="connsiteX103" fmla="*/ 731764 w 1195006"/>
              <a:gd name="connsiteY103" fmla="*/ 931756 h 1509659"/>
              <a:gd name="connsiteX104" fmla="*/ 606133 w 1195006"/>
              <a:gd name="connsiteY104" fmla="*/ 931756 h 1509659"/>
              <a:gd name="connsiteX105" fmla="*/ 587182 w 1195006"/>
              <a:gd name="connsiteY105" fmla="*/ 950713 h 1509659"/>
              <a:gd name="connsiteX106" fmla="*/ 587182 w 1195006"/>
              <a:gd name="connsiteY106" fmla="*/ 1270352 h 1509659"/>
              <a:gd name="connsiteX107" fmla="*/ 592710 w 1195006"/>
              <a:gd name="connsiteY107" fmla="*/ 1283791 h 1509659"/>
              <a:gd name="connsiteX108" fmla="*/ 606133 w 1195006"/>
              <a:gd name="connsiteY108" fmla="*/ 1289360 h 1509659"/>
              <a:gd name="connsiteX109" fmla="*/ 625118 w 1195006"/>
              <a:gd name="connsiteY109" fmla="*/ 1251446 h 1509659"/>
              <a:gd name="connsiteX110" fmla="*/ 712803 w 1195006"/>
              <a:gd name="connsiteY110" fmla="*/ 1251446 h 1509659"/>
              <a:gd name="connsiteX111" fmla="*/ 712809 w 1195006"/>
              <a:gd name="connsiteY111" fmla="*/ 969669 h 1509659"/>
              <a:gd name="connsiteX112" fmla="*/ 625073 w 1195006"/>
              <a:gd name="connsiteY112" fmla="*/ 969669 h 1509659"/>
              <a:gd name="connsiteX113" fmla="*/ 625073 w 1195006"/>
              <a:gd name="connsiteY113" fmla="*/ 1251387 h 1509659"/>
              <a:gd name="connsiteX114" fmla="*/ 484457 w 1195006"/>
              <a:gd name="connsiteY114" fmla="*/ 1289353 h 1509659"/>
              <a:gd name="connsiteX115" fmla="*/ 484463 w 1195006"/>
              <a:gd name="connsiteY115" fmla="*/ 1289353 h 1509659"/>
              <a:gd name="connsiteX116" fmla="*/ 497867 w 1195006"/>
              <a:gd name="connsiteY116" fmla="*/ 1283801 h 1509659"/>
              <a:gd name="connsiteX117" fmla="*/ 503418 w 1195006"/>
              <a:gd name="connsiteY117" fmla="*/ 1270396 h 1509659"/>
              <a:gd name="connsiteX118" fmla="*/ 503418 w 1195006"/>
              <a:gd name="connsiteY118" fmla="*/ 886025 h 1509659"/>
              <a:gd name="connsiteX119" fmla="*/ 484461 w 1195006"/>
              <a:gd name="connsiteY119" fmla="*/ 867074 h 1509659"/>
              <a:gd name="connsiteX120" fmla="*/ 358779 w 1195006"/>
              <a:gd name="connsiteY120" fmla="*/ 867074 h 1509659"/>
              <a:gd name="connsiteX121" fmla="*/ 339845 w 1195006"/>
              <a:gd name="connsiteY121" fmla="*/ 886025 h 1509659"/>
              <a:gd name="connsiteX122" fmla="*/ 339845 w 1195006"/>
              <a:gd name="connsiteY122" fmla="*/ 1270353 h 1509659"/>
              <a:gd name="connsiteX123" fmla="*/ 345375 w 1195006"/>
              <a:gd name="connsiteY123" fmla="*/ 1283785 h 1509659"/>
              <a:gd name="connsiteX124" fmla="*/ 358779 w 1195006"/>
              <a:gd name="connsiteY124" fmla="*/ 1289360 h 1509659"/>
              <a:gd name="connsiteX125" fmla="*/ 377718 w 1195006"/>
              <a:gd name="connsiteY125" fmla="*/ 1251389 h 1509659"/>
              <a:gd name="connsiteX126" fmla="*/ 465403 w 1195006"/>
              <a:gd name="connsiteY126" fmla="*/ 1251389 h 1509659"/>
              <a:gd name="connsiteX127" fmla="*/ 465403 w 1195006"/>
              <a:gd name="connsiteY127" fmla="*/ 905010 h 1509659"/>
              <a:gd name="connsiteX128" fmla="*/ 377718 w 1195006"/>
              <a:gd name="connsiteY128" fmla="*/ 905010 h 1509659"/>
              <a:gd name="connsiteX129" fmla="*/ 237057 w 1195006"/>
              <a:gd name="connsiteY129" fmla="*/ 1289295 h 1509659"/>
              <a:gd name="connsiteX130" fmla="*/ 237057 w 1195006"/>
              <a:gd name="connsiteY130" fmla="*/ 1289301 h 1509659"/>
              <a:gd name="connsiteX131" fmla="*/ 250461 w 1195006"/>
              <a:gd name="connsiteY131" fmla="*/ 1283750 h 1509659"/>
              <a:gd name="connsiteX132" fmla="*/ 256012 w 1195006"/>
              <a:gd name="connsiteY132" fmla="*/ 1270344 h 1509659"/>
              <a:gd name="connsiteX133" fmla="*/ 256012 w 1195006"/>
              <a:gd name="connsiteY133" fmla="*/ 1011542 h 1509659"/>
              <a:gd name="connsiteX134" fmla="*/ 237057 w 1195006"/>
              <a:gd name="connsiteY134" fmla="*/ 992644 h 1509659"/>
              <a:gd name="connsiteX135" fmla="*/ 111448 w 1195006"/>
              <a:gd name="connsiteY135" fmla="*/ 992644 h 1509659"/>
              <a:gd name="connsiteX136" fmla="*/ 92508 w 1195006"/>
              <a:gd name="connsiteY136" fmla="*/ 1011542 h 1509659"/>
              <a:gd name="connsiteX137" fmla="*/ 92508 w 1195006"/>
              <a:gd name="connsiteY137" fmla="*/ 1270344 h 1509659"/>
              <a:gd name="connsiteX138" fmla="*/ 98037 w 1195006"/>
              <a:gd name="connsiteY138" fmla="*/ 1283777 h 1509659"/>
              <a:gd name="connsiteX139" fmla="*/ 111446 w 1195006"/>
              <a:gd name="connsiteY139" fmla="*/ 1289353 h 1509659"/>
              <a:gd name="connsiteX140" fmla="*/ 130433 w 1195006"/>
              <a:gd name="connsiteY140" fmla="*/ 1251389 h 1509659"/>
              <a:gd name="connsiteX141" fmla="*/ 218066 w 1195006"/>
              <a:gd name="connsiteY141" fmla="*/ 1251389 h 1509659"/>
              <a:gd name="connsiteX142" fmla="*/ 218066 w 1195006"/>
              <a:gd name="connsiteY142" fmla="*/ 1030536 h 1509659"/>
              <a:gd name="connsiteX143" fmla="*/ 130399 w 1195006"/>
              <a:gd name="connsiteY143" fmla="*/ 1030536 h 1509659"/>
              <a:gd name="connsiteX144" fmla="*/ 130399 w 1195006"/>
              <a:gd name="connsiteY144" fmla="*/ 1251389 h 1509659"/>
              <a:gd name="connsiteX145" fmla="*/ 719745 w 1195006"/>
              <a:gd name="connsiteY145" fmla="*/ 177249 h 1509659"/>
              <a:gd name="connsiteX146" fmla="*/ 570893 w 1195006"/>
              <a:gd name="connsiteY146" fmla="*/ 126710 h 1509659"/>
              <a:gd name="connsiteX147" fmla="*/ 440185 w 1195006"/>
              <a:gd name="connsiteY147" fmla="*/ 214040 h 1509659"/>
              <a:gd name="connsiteX148" fmla="*/ 429895 w 1195006"/>
              <a:gd name="connsiteY148" fmla="*/ 370893 h 1509659"/>
              <a:gd name="connsiteX149" fmla="*/ 548080 w 1195006"/>
              <a:gd name="connsiteY149" fmla="*/ 474545 h 1509659"/>
              <a:gd name="connsiteX150" fmla="*/ 702250 w 1195006"/>
              <a:gd name="connsiteY150" fmla="*/ 443884 h 1509659"/>
              <a:gd name="connsiteX151" fmla="*/ 771785 w 1195006"/>
              <a:gd name="connsiteY151" fmla="*/ 302902 h 1509659"/>
              <a:gd name="connsiteX152" fmla="*/ 719741 w 1195006"/>
              <a:gd name="connsiteY152" fmla="*/ 177241 h 1509659"/>
              <a:gd name="connsiteX153" fmla="*/ 594079 w 1195006"/>
              <a:gd name="connsiteY153" fmla="*/ 87297 h 1509659"/>
              <a:gd name="connsiteX154" fmla="*/ 594079 w 1195006"/>
              <a:gd name="connsiteY154" fmla="*/ 87291 h 1509659"/>
              <a:gd name="connsiteX155" fmla="*/ 423029 w 1195006"/>
              <a:gd name="connsiteY155" fmla="*/ 171638 h 1509659"/>
              <a:gd name="connsiteX156" fmla="*/ 385819 w 1195006"/>
              <a:gd name="connsiteY156" fmla="*/ 358689 h 1509659"/>
              <a:gd name="connsiteX157" fmla="*/ 511559 w 1195006"/>
              <a:gd name="connsiteY157" fmla="*/ 502074 h 1509659"/>
              <a:gd name="connsiteX158" fmla="*/ 701862 w 1195006"/>
              <a:gd name="connsiteY158" fmla="*/ 489608 h 1509659"/>
              <a:gd name="connsiteX159" fmla="*/ 807821 w 1195006"/>
              <a:gd name="connsiteY159" fmla="*/ 331041 h 1509659"/>
              <a:gd name="connsiteX160" fmla="*/ 746528 w 1195006"/>
              <a:gd name="connsiteY160" fmla="*/ 150453 h 1509659"/>
              <a:gd name="connsiteX161" fmla="*/ 594072 w 1195006"/>
              <a:gd name="connsiteY161" fmla="*/ 87294 h 1509659"/>
              <a:gd name="connsiteX162" fmla="*/ 659047 w 1195006"/>
              <a:gd name="connsiteY162" fmla="*/ 219059 h 1509659"/>
              <a:gd name="connsiteX163" fmla="*/ 630229 w 1195006"/>
              <a:gd name="connsiteY163" fmla="*/ 197659 h 1509659"/>
              <a:gd name="connsiteX164" fmla="*/ 613103 w 1195006"/>
              <a:gd name="connsiteY164" fmla="*/ 192279 h 1509659"/>
              <a:gd name="connsiteX165" fmla="*/ 613103 w 1195006"/>
              <a:gd name="connsiteY165" fmla="*/ 182698 h 1509659"/>
              <a:gd name="connsiteX166" fmla="*/ 594146 w 1195006"/>
              <a:gd name="connsiteY166" fmla="*/ 163747 h 1509659"/>
              <a:gd name="connsiteX167" fmla="*/ 575195 w 1195006"/>
              <a:gd name="connsiteY167" fmla="*/ 182698 h 1509659"/>
              <a:gd name="connsiteX168" fmla="*/ 575195 w 1195006"/>
              <a:gd name="connsiteY168" fmla="*/ 192297 h 1509659"/>
              <a:gd name="connsiteX169" fmla="*/ 540345 w 1195006"/>
              <a:gd name="connsiteY169" fmla="*/ 208122 h 1509659"/>
              <a:gd name="connsiteX170" fmla="*/ 515643 w 1195006"/>
              <a:gd name="connsiteY170" fmla="*/ 256091 h 1509659"/>
              <a:gd name="connsiteX171" fmla="*/ 540345 w 1195006"/>
              <a:gd name="connsiteY171" fmla="*/ 304053 h 1509659"/>
              <a:gd name="connsiteX172" fmla="*/ 594146 w 1195006"/>
              <a:gd name="connsiteY172" fmla="*/ 321831 h 1509659"/>
              <a:gd name="connsiteX173" fmla="*/ 624567 w 1195006"/>
              <a:gd name="connsiteY173" fmla="*/ 331463 h 1509659"/>
              <a:gd name="connsiteX174" fmla="*/ 634749 w 1195006"/>
              <a:gd name="connsiteY174" fmla="*/ 349682 h 1509659"/>
              <a:gd name="connsiteX175" fmla="*/ 624567 w 1195006"/>
              <a:gd name="connsiteY175" fmla="*/ 367895 h 1509659"/>
              <a:gd name="connsiteX176" fmla="*/ 594146 w 1195006"/>
              <a:gd name="connsiteY176" fmla="*/ 377533 h 1509659"/>
              <a:gd name="connsiteX177" fmla="*/ 573050 w 1195006"/>
              <a:gd name="connsiteY177" fmla="*/ 373350 h 1509659"/>
              <a:gd name="connsiteX178" fmla="*/ 558599 w 1195006"/>
              <a:gd name="connsiteY178" fmla="*/ 362904 h 1509659"/>
              <a:gd name="connsiteX179" fmla="*/ 532030 w 1195006"/>
              <a:gd name="connsiteY179" fmla="*/ 360163 h 1509659"/>
              <a:gd name="connsiteX180" fmla="*/ 529288 w 1195006"/>
              <a:gd name="connsiteY180" fmla="*/ 386732 h 1509659"/>
              <a:gd name="connsiteX181" fmla="*/ 558106 w 1195006"/>
              <a:gd name="connsiteY181" fmla="*/ 408127 h 1509659"/>
              <a:gd name="connsiteX182" fmla="*/ 575232 w 1195006"/>
              <a:gd name="connsiteY182" fmla="*/ 413507 h 1509659"/>
              <a:gd name="connsiteX183" fmla="*/ 575232 w 1195006"/>
              <a:gd name="connsiteY183" fmla="*/ 423110 h 1509659"/>
              <a:gd name="connsiteX184" fmla="*/ 594183 w 1195006"/>
              <a:gd name="connsiteY184" fmla="*/ 442061 h 1509659"/>
              <a:gd name="connsiteX185" fmla="*/ 613140 w 1195006"/>
              <a:gd name="connsiteY185" fmla="*/ 423110 h 1509659"/>
              <a:gd name="connsiteX186" fmla="*/ 613140 w 1195006"/>
              <a:gd name="connsiteY186" fmla="*/ 413507 h 1509659"/>
              <a:gd name="connsiteX187" fmla="*/ 647990 w 1195006"/>
              <a:gd name="connsiteY187" fmla="*/ 397681 h 1509659"/>
              <a:gd name="connsiteX188" fmla="*/ 672692 w 1195006"/>
              <a:gd name="connsiteY188" fmla="*/ 349719 h 1509659"/>
              <a:gd name="connsiteX189" fmla="*/ 647990 w 1195006"/>
              <a:gd name="connsiteY189" fmla="*/ 301755 h 1509659"/>
              <a:gd name="connsiteX190" fmla="*/ 594183 w 1195006"/>
              <a:gd name="connsiteY190" fmla="*/ 283978 h 1509659"/>
              <a:gd name="connsiteX191" fmla="*/ 563768 w 1195006"/>
              <a:gd name="connsiteY191" fmla="*/ 274339 h 1509659"/>
              <a:gd name="connsiteX192" fmla="*/ 553563 w 1195006"/>
              <a:gd name="connsiteY192" fmla="*/ 256132 h 1509659"/>
              <a:gd name="connsiteX193" fmla="*/ 563768 w 1195006"/>
              <a:gd name="connsiteY193" fmla="*/ 237925 h 1509659"/>
              <a:gd name="connsiteX194" fmla="*/ 594183 w 1195006"/>
              <a:gd name="connsiteY194" fmla="*/ 228293 h 1509659"/>
              <a:gd name="connsiteX195" fmla="*/ 615285 w 1195006"/>
              <a:gd name="connsiteY195" fmla="*/ 232477 h 1509659"/>
              <a:gd name="connsiteX196" fmla="*/ 629737 w 1195006"/>
              <a:gd name="connsiteY196" fmla="*/ 242905 h 1509659"/>
              <a:gd name="connsiteX197" fmla="*/ 656311 w 1195006"/>
              <a:gd name="connsiteY197" fmla="*/ 245635 h 1509659"/>
              <a:gd name="connsiteX198" fmla="*/ 659047 w 1195006"/>
              <a:gd name="connsiteY198" fmla="*/ 219060 h 1509659"/>
              <a:gd name="connsiteX199" fmla="*/ 104519 w 1195006"/>
              <a:gd name="connsiteY199" fmla="*/ 1443050 h 1509659"/>
              <a:gd name="connsiteX200" fmla="*/ 1109442 w 1195006"/>
              <a:gd name="connsiteY200" fmla="*/ 1443050 h 1509659"/>
              <a:gd name="connsiteX201" fmla="*/ 1122845 w 1195006"/>
              <a:gd name="connsiteY201" fmla="*/ 1437497 h 1509659"/>
              <a:gd name="connsiteX202" fmla="*/ 1128399 w 1195006"/>
              <a:gd name="connsiteY202" fmla="*/ 1424090 h 1509659"/>
              <a:gd name="connsiteX203" fmla="*/ 1128399 w 1195006"/>
              <a:gd name="connsiteY203" fmla="*/ 104531 h 1509659"/>
              <a:gd name="connsiteX204" fmla="*/ 1195006 w 1195006"/>
              <a:gd name="connsiteY204" fmla="*/ 104531 h 1509659"/>
              <a:gd name="connsiteX205" fmla="*/ 1195006 w 1195006"/>
              <a:gd name="connsiteY205" fmla="*/ 1509659 h 1509659"/>
              <a:gd name="connsiteX206" fmla="*/ 104525 w 1195006"/>
              <a:gd name="connsiteY206" fmla="*/ 1509659 h 150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1195006" h="1509659">
                <a:moveTo>
                  <a:pt x="211651" y="26810"/>
                </a:moveTo>
                <a:lnTo>
                  <a:pt x="26799" y="211677"/>
                </a:lnTo>
                <a:lnTo>
                  <a:pt x="211651" y="211677"/>
                </a:lnTo>
                <a:close/>
                <a:moveTo>
                  <a:pt x="0" y="1405145"/>
                </a:moveTo>
                <a:lnTo>
                  <a:pt x="0" y="249553"/>
                </a:lnTo>
                <a:lnTo>
                  <a:pt x="230597" y="249553"/>
                </a:lnTo>
                <a:cubicBezTo>
                  <a:pt x="235622" y="249553"/>
                  <a:pt x="240442" y="247556"/>
                  <a:pt x="243995" y="244001"/>
                </a:cubicBezTo>
                <a:cubicBezTo>
                  <a:pt x="247549" y="240447"/>
                  <a:pt x="249548" y="235628"/>
                  <a:pt x="249548" y="230596"/>
                </a:cubicBezTo>
                <a:lnTo>
                  <a:pt x="249548" y="0"/>
                </a:lnTo>
                <a:lnTo>
                  <a:pt x="1090483" y="0"/>
                </a:lnTo>
                <a:lnTo>
                  <a:pt x="1090483" y="1405130"/>
                </a:lnTo>
                <a:close/>
                <a:moveTo>
                  <a:pt x="945948" y="463183"/>
                </a:moveTo>
                <a:cubicBezTo>
                  <a:pt x="936727" y="453979"/>
                  <a:pt x="923747" y="449584"/>
                  <a:pt x="910828" y="451301"/>
                </a:cubicBezTo>
                <a:cubicBezTo>
                  <a:pt x="897910" y="453012"/>
                  <a:pt x="886526" y="460630"/>
                  <a:pt x="880019" y="471923"/>
                </a:cubicBezTo>
                <a:cubicBezTo>
                  <a:pt x="873517" y="483209"/>
                  <a:pt x="872629" y="496883"/>
                  <a:pt x="877620" y="508919"/>
                </a:cubicBezTo>
                <a:cubicBezTo>
                  <a:pt x="882618" y="520949"/>
                  <a:pt x="892918" y="529982"/>
                  <a:pt x="905510" y="533348"/>
                </a:cubicBezTo>
                <a:cubicBezTo>
                  <a:pt x="918097" y="536713"/>
                  <a:pt x="931530" y="534033"/>
                  <a:pt x="941866" y="526095"/>
                </a:cubicBezTo>
                <a:cubicBezTo>
                  <a:pt x="952203" y="518162"/>
                  <a:pt x="958258" y="505873"/>
                  <a:pt x="958253" y="492842"/>
                </a:cubicBezTo>
                <a:cubicBezTo>
                  <a:pt x="958264" y="481710"/>
                  <a:pt x="953835" y="471035"/>
                  <a:pt x="945948" y="463183"/>
                </a:cubicBezTo>
                <a:close/>
                <a:moveTo>
                  <a:pt x="698559" y="702908"/>
                </a:moveTo>
                <a:cubicBezTo>
                  <a:pt x="689333" y="693699"/>
                  <a:pt x="676347" y="689303"/>
                  <a:pt x="663428" y="691014"/>
                </a:cubicBezTo>
                <a:cubicBezTo>
                  <a:pt x="650505" y="692726"/>
                  <a:pt x="639108" y="700349"/>
                  <a:pt x="632601" y="711648"/>
                </a:cubicBezTo>
                <a:cubicBezTo>
                  <a:pt x="626088" y="722940"/>
                  <a:pt x="625200" y="736619"/>
                  <a:pt x="630197" y="748662"/>
                </a:cubicBezTo>
                <a:cubicBezTo>
                  <a:pt x="635194" y="760699"/>
                  <a:pt x="645507" y="769731"/>
                  <a:pt x="658099" y="773102"/>
                </a:cubicBezTo>
                <a:cubicBezTo>
                  <a:pt x="670691" y="776468"/>
                  <a:pt x="684136" y="773789"/>
                  <a:pt x="694472" y="765845"/>
                </a:cubicBezTo>
                <a:cubicBezTo>
                  <a:pt x="704815" y="757906"/>
                  <a:pt x="710869" y="745607"/>
                  <a:pt x="710864" y="732574"/>
                </a:cubicBezTo>
                <a:cubicBezTo>
                  <a:pt x="710876" y="721441"/>
                  <a:pt x="706447" y="710767"/>
                  <a:pt x="698559" y="702909"/>
                </a:cubicBezTo>
                <a:close/>
                <a:moveTo>
                  <a:pt x="451230" y="638221"/>
                </a:moveTo>
                <a:cubicBezTo>
                  <a:pt x="442003" y="629006"/>
                  <a:pt x="429011" y="624610"/>
                  <a:pt x="416082" y="626322"/>
                </a:cubicBezTo>
                <a:cubicBezTo>
                  <a:pt x="403153" y="628027"/>
                  <a:pt x="391757" y="635657"/>
                  <a:pt x="385244" y="646955"/>
                </a:cubicBezTo>
                <a:cubicBezTo>
                  <a:pt x="378725" y="658253"/>
                  <a:pt x="377837" y="671939"/>
                  <a:pt x="382839" y="683986"/>
                </a:cubicBezTo>
                <a:cubicBezTo>
                  <a:pt x="387837" y="696034"/>
                  <a:pt x="398149" y="705072"/>
                  <a:pt x="410753" y="708437"/>
                </a:cubicBezTo>
                <a:cubicBezTo>
                  <a:pt x="423351" y="711809"/>
                  <a:pt x="436800" y="709124"/>
                  <a:pt x="447143" y="701180"/>
                </a:cubicBezTo>
                <a:cubicBezTo>
                  <a:pt x="457486" y="693230"/>
                  <a:pt x="463547" y="680931"/>
                  <a:pt x="463536" y="667886"/>
                </a:cubicBezTo>
                <a:cubicBezTo>
                  <a:pt x="463542" y="656753"/>
                  <a:pt x="459113" y="646079"/>
                  <a:pt x="451231" y="638221"/>
                </a:cubicBezTo>
                <a:close/>
                <a:moveTo>
                  <a:pt x="203900" y="763801"/>
                </a:moveTo>
                <a:cubicBezTo>
                  <a:pt x="194674" y="754586"/>
                  <a:pt x="181682" y="750184"/>
                  <a:pt x="168753" y="751896"/>
                </a:cubicBezTo>
                <a:cubicBezTo>
                  <a:pt x="155824" y="753607"/>
                  <a:pt x="144427" y="761231"/>
                  <a:pt x="137914" y="772529"/>
                </a:cubicBezTo>
                <a:cubicBezTo>
                  <a:pt x="131401" y="783833"/>
                  <a:pt x="130507" y="797518"/>
                  <a:pt x="135510" y="809560"/>
                </a:cubicBezTo>
                <a:cubicBezTo>
                  <a:pt x="140508" y="821608"/>
                  <a:pt x="150826" y="830646"/>
                  <a:pt x="163424" y="834011"/>
                </a:cubicBezTo>
                <a:cubicBezTo>
                  <a:pt x="176022" y="837383"/>
                  <a:pt x="189471" y="834698"/>
                  <a:pt x="199814" y="826754"/>
                </a:cubicBezTo>
                <a:cubicBezTo>
                  <a:pt x="210157" y="818810"/>
                  <a:pt x="216217" y="806505"/>
                  <a:pt x="216211" y="793460"/>
                </a:cubicBezTo>
                <a:cubicBezTo>
                  <a:pt x="216211" y="782333"/>
                  <a:pt x="211782" y="771659"/>
                  <a:pt x="203900" y="763801"/>
                </a:cubicBezTo>
                <a:close/>
                <a:moveTo>
                  <a:pt x="174241" y="713623"/>
                </a:moveTo>
                <a:lnTo>
                  <a:pt x="174241" y="713617"/>
                </a:lnTo>
                <a:cubicBezTo>
                  <a:pt x="152011" y="713629"/>
                  <a:pt x="130795" y="722912"/>
                  <a:pt x="115695" y="739235"/>
                </a:cubicBezTo>
                <a:cubicBezTo>
                  <a:pt x="100602" y="755553"/>
                  <a:pt x="92996" y="777427"/>
                  <a:pt x="94713" y="799595"/>
                </a:cubicBezTo>
                <a:cubicBezTo>
                  <a:pt x="96437" y="821756"/>
                  <a:pt x="107317" y="842200"/>
                  <a:pt x="124745" y="856000"/>
                </a:cubicBezTo>
                <a:cubicBezTo>
                  <a:pt x="142178" y="869793"/>
                  <a:pt x="164569" y="875700"/>
                  <a:pt x="186536" y="872283"/>
                </a:cubicBezTo>
                <a:cubicBezTo>
                  <a:pt x="208503" y="868872"/>
                  <a:pt x="228055" y="856451"/>
                  <a:pt x="240474" y="838016"/>
                </a:cubicBezTo>
                <a:cubicBezTo>
                  <a:pt x="252894" y="819580"/>
                  <a:pt x="257060" y="796795"/>
                  <a:pt x="251973" y="775155"/>
                </a:cubicBezTo>
                <a:lnTo>
                  <a:pt x="360982" y="719803"/>
                </a:lnTo>
                <a:cubicBezTo>
                  <a:pt x="362298" y="721349"/>
                  <a:pt x="363689" y="722842"/>
                  <a:pt x="365132" y="724285"/>
                </a:cubicBezTo>
                <a:lnTo>
                  <a:pt x="365132" y="724291"/>
                </a:lnTo>
                <a:cubicBezTo>
                  <a:pt x="382978" y="742120"/>
                  <a:pt x="408190" y="750470"/>
                  <a:pt x="433151" y="746819"/>
                </a:cubicBezTo>
                <a:cubicBezTo>
                  <a:pt x="458105" y="743160"/>
                  <a:pt x="479872" y="727937"/>
                  <a:pt x="491850" y="705741"/>
                </a:cubicBezTo>
                <a:lnTo>
                  <a:pt x="589099" y="731182"/>
                </a:lnTo>
                <a:lnTo>
                  <a:pt x="589099" y="732537"/>
                </a:lnTo>
                <a:lnTo>
                  <a:pt x="589104" y="732537"/>
                </a:lnTo>
                <a:cubicBezTo>
                  <a:pt x="589104" y="757407"/>
                  <a:pt x="600700" y="780856"/>
                  <a:pt x="620463" y="795959"/>
                </a:cubicBezTo>
                <a:cubicBezTo>
                  <a:pt x="640226" y="811059"/>
                  <a:pt x="665897" y="816089"/>
                  <a:pt x="689896" y="809566"/>
                </a:cubicBezTo>
                <a:cubicBezTo>
                  <a:pt x="713900" y="803035"/>
                  <a:pt x="733486" y="785699"/>
                  <a:pt x="742878" y="762667"/>
                </a:cubicBezTo>
                <a:cubicBezTo>
                  <a:pt x="752270" y="739635"/>
                  <a:pt x="750393" y="713548"/>
                  <a:pt x="737795" y="692096"/>
                </a:cubicBezTo>
                <a:lnTo>
                  <a:pt x="873728" y="560352"/>
                </a:lnTo>
                <a:cubicBezTo>
                  <a:pt x="895982" y="574323"/>
                  <a:pt x="923678" y="576457"/>
                  <a:pt x="947809" y="566057"/>
                </a:cubicBezTo>
                <a:cubicBezTo>
                  <a:pt x="971939" y="555663"/>
                  <a:pt x="989413" y="534063"/>
                  <a:pt x="994546" y="508295"/>
                </a:cubicBezTo>
                <a:cubicBezTo>
                  <a:pt x="999674" y="482528"/>
                  <a:pt x="991805" y="455884"/>
                  <a:pt x="973495" y="437037"/>
                </a:cubicBezTo>
                <a:cubicBezTo>
                  <a:pt x="955186" y="418196"/>
                  <a:pt x="928783" y="409558"/>
                  <a:pt x="902879" y="413942"/>
                </a:cubicBezTo>
                <a:cubicBezTo>
                  <a:pt x="876974" y="418320"/>
                  <a:pt x="854881" y="435165"/>
                  <a:pt x="843789" y="458986"/>
                </a:cubicBezTo>
                <a:cubicBezTo>
                  <a:pt x="832702" y="482802"/>
                  <a:pt x="834037" y="510555"/>
                  <a:pt x="847354" y="533197"/>
                </a:cubicBezTo>
                <a:lnTo>
                  <a:pt x="711421" y="664964"/>
                </a:lnTo>
                <a:cubicBezTo>
                  <a:pt x="692710" y="653203"/>
                  <a:pt x="669960" y="649711"/>
                  <a:pt x="648582" y="655326"/>
                </a:cubicBezTo>
                <a:cubicBezTo>
                  <a:pt x="627205" y="660947"/>
                  <a:pt x="609108" y="675164"/>
                  <a:pt x="598593" y="694607"/>
                </a:cubicBezTo>
                <a:lnTo>
                  <a:pt x="501345" y="669183"/>
                </a:lnTo>
                <a:lnTo>
                  <a:pt x="501345" y="667826"/>
                </a:lnTo>
                <a:lnTo>
                  <a:pt x="501345" y="667832"/>
                </a:lnTo>
                <a:cubicBezTo>
                  <a:pt x="501341" y="645058"/>
                  <a:pt x="491604" y="623377"/>
                  <a:pt x="474599" y="608232"/>
                </a:cubicBezTo>
                <a:cubicBezTo>
                  <a:pt x="457589" y="593094"/>
                  <a:pt x="434929" y="585927"/>
                  <a:pt x="412309" y="588554"/>
                </a:cubicBezTo>
                <a:cubicBezTo>
                  <a:pt x="389689" y="591176"/>
                  <a:pt x="369262" y="603333"/>
                  <a:pt x="356174" y="621963"/>
                </a:cubicBezTo>
                <a:cubicBezTo>
                  <a:pt x="343085" y="640593"/>
                  <a:pt x="338567" y="663928"/>
                  <a:pt x="343772" y="686100"/>
                </a:cubicBezTo>
                <a:lnTo>
                  <a:pt x="234762" y="741436"/>
                </a:lnTo>
                <a:cubicBezTo>
                  <a:pt x="233428" y="739890"/>
                  <a:pt x="232055" y="738397"/>
                  <a:pt x="230613" y="736955"/>
                </a:cubicBezTo>
                <a:lnTo>
                  <a:pt x="230613" y="736949"/>
                </a:lnTo>
                <a:cubicBezTo>
                  <a:pt x="215651" y="721960"/>
                  <a:pt x="195333" y="713539"/>
                  <a:pt x="174150" y="713563"/>
                </a:cubicBezTo>
                <a:close/>
                <a:moveTo>
                  <a:pt x="979044" y="1289353"/>
                </a:moveTo>
                <a:cubicBezTo>
                  <a:pt x="989507" y="1289341"/>
                  <a:pt x="997984" y="1280859"/>
                  <a:pt x="997984" y="1270396"/>
                </a:cubicBezTo>
                <a:lnTo>
                  <a:pt x="997984" y="710988"/>
                </a:lnTo>
                <a:cubicBezTo>
                  <a:pt x="997989" y="705963"/>
                  <a:pt x="995998" y="701143"/>
                  <a:pt x="992444" y="697589"/>
                </a:cubicBezTo>
                <a:cubicBezTo>
                  <a:pt x="988889" y="694036"/>
                  <a:pt x="984070" y="692037"/>
                  <a:pt x="979044" y="692037"/>
                </a:cubicBezTo>
                <a:lnTo>
                  <a:pt x="853470" y="692037"/>
                </a:lnTo>
                <a:cubicBezTo>
                  <a:pt x="843003" y="692037"/>
                  <a:pt x="834519" y="700519"/>
                  <a:pt x="834519" y="710988"/>
                </a:cubicBezTo>
                <a:lnTo>
                  <a:pt x="834519" y="1270352"/>
                </a:lnTo>
                <a:cubicBezTo>
                  <a:pt x="834503" y="1275389"/>
                  <a:pt x="836494" y="1280226"/>
                  <a:pt x="840049" y="1283791"/>
                </a:cubicBezTo>
                <a:cubicBezTo>
                  <a:pt x="843608" y="1287357"/>
                  <a:pt x="848433" y="1289360"/>
                  <a:pt x="853470" y="1289360"/>
                </a:cubicBezTo>
                <a:close/>
                <a:moveTo>
                  <a:pt x="872420" y="1251446"/>
                </a:moveTo>
                <a:lnTo>
                  <a:pt x="960087" y="1251446"/>
                </a:lnTo>
                <a:lnTo>
                  <a:pt x="960093" y="729929"/>
                </a:lnTo>
                <a:lnTo>
                  <a:pt x="872426" y="729929"/>
                </a:lnTo>
                <a:lnTo>
                  <a:pt x="872426" y="1251387"/>
                </a:lnTo>
                <a:close/>
                <a:moveTo>
                  <a:pt x="731758" y="1289353"/>
                </a:moveTo>
                <a:lnTo>
                  <a:pt x="731764" y="1289353"/>
                </a:lnTo>
                <a:cubicBezTo>
                  <a:pt x="742228" y="1289341"/>
                  <a:pt x="750698" y="1280859"/>
                  <a:pt x="750698" y="1270396"/>
                </a:cubicBezTo>
                <a:lnTo>
                  <a:pt x="750698" y="950713"/>
                </a:lnTo>
                <a:cubicBezTo>
                  <a:pt x="750698" y="940250"/>
                  <a:pt x="742228" y="931768"/>
                  <a:pt x="731764" y="931756"/>
                </a:cubicBezTo>
                <a:lnTo>
                  <a:pt x="606133" y="931756"/>
                </a:lnTo>
                <a:cubicBezTo>
                  <a:pt x="595664" y="931756"/>
                  <a:pt x="587182" y="940244"/>
                  <a:pt x="587182" y="950713"/>
                </a:cubicBezTo>
                <a:lnTo>
                  <a:pt x="587182" y="1270352"/>
                </a:lnTo>
                <a:cubicBezTo>
                  <a:pt x="587164" y="1275389"/>
                  <a:pt x="589157" y="1280224"/>
                  <a:pt x="592710" y="1283791"/>
                </a:cubicBezTo>
                <a:cubicBezTo>
                  <a:pt x="596271" y="1287356"/>
                  <a:pt x="601096" y="1289360"/>
                  <a:pt x="606133" y="1289360"/>
                </a:cubicBezTo>
                <a:close/>
                <a:moveTo>
                  <a:pt x="625118" y="1251446"/>
                </a:moveTo>
                <a:lnTo>
                  <a:pt x="712803" y="1251446"/>
                </a:lnTo>
                <a:lnTo>
                  <a:pt x="712809" y="969669"/>
                </a:lnTo>
                <a:lnTo>
                  <a:pt x="625073" y="969669"/>
                </a:lnTo>
                <a:lnTo>
                  <a:pt x="625073" y="1251387"/>
                </a:lnTo>
                <a:close/>
                <a:moveTo>
                  <a:pt x="484457" y="1289353"/>
                </a:moveTo>
                <a:lnTo>
                  <a:pt x="484463" y="1289353"/>
                </a:lnTo>
                <a:cubicBezTo>
                  <a:pt x="489488" y="1289353"/>
                  <a:pt x="494313" y="1287356"/>
                  <a:pt x="497867" y="1283801"/>
                </a:cubicBezTo>
                <a:cubicBezTo>
                  <a:pt x="501421" y="1280246"/>
                  <a:pt x="503418" y="1275421"/>
                  <a:pt x="503418" y="1270396"/>
                </a:cubicBezTo>
                <a:lnTo>
                  <a:pt x="503418" y="886025"/>
                </a:lnTo>
                <a:cubicBezTo>
                  <a:pt x="503418" y="875556"/>
                  <a:pt x="494930" y="867074"/>
                  <a:pt x="484461" y="867074"/>
                </a:cubicBezTo>
                <a:lnTo>
                  <a:pt x="358779" y="867074"/>
                </a:lnTo>
                <a:cubicBezTo>
                  <a:pt x="348323" y="867078"/>
                  <a:pt x="339845" y="875561"/>
                  <a:pt x="339845" y="886025"/>
                </a:cubicBezTo>
                <a:lnTo>
                  <a:pt x="339845" y="1270353"/>
                </a:lnTo>
                <a:cubicBezTo>
                  <a:pt x="339829" y="1275383"/>
                  <a:pt x="341820" y="1280220"/>
                  <a:pt x="345375" y="1283785"/>
                </a:cubicBezTo>
                <a:cubicBezTo>
                  <a:pt x="348924" y="1287345"/>
                  <a:pt x="353749" y="1289354"/>
                  <a:pt x="358779" y="1289360"/>
                </a:cubicBezTo>
                <a:close/>
                <a:moveTo>
                  <a:pt x="377718" y="1251389"/>
                </a:moveTo>
                <a:lnTo>
                  <a:pt x="465403" y="1251389"/>
                </a:lnTo>
                <a:lnTo>
                  <a:pt x="465403" y="905010"/>
                </a:lnTo>
                <a:lnTo>
                  <a:pt x="377718" y="905010"/>
                </a:lnTo>
                <a:close/>
                <a:moveTo>
                  <a:pt x="237057" y="1289295"/>
                </a:moveTo>
                <a:lnTo>
                  <a:pt x="237057" y="1289301"/>
                </a:lnTo>
                <a:cubicBezTo>
                  <a:pt x="242083" y="1289301"/>
                  <a:pt x="246908" y="1287304"/>
                  <a:pt x="250461" y="1283750"/>
                </a:cubicBezTo>
                <a:cubicBezTo>
                  <a:pt x="254015" y="1280195"/>
                  <a:pt x="256012" y="1275370"/>
                  <a:pt x="256012" y="1270344"/>
                </a:cubicBezTo>
                <a:lnTo>
                  <a:pt x="256012" y="1011542"/>
                </a:lnTo>
                <a:cubicBezTo>
                  <a:pt x="255985" y="1001098"/>
                  <a:pt x="247502" y="992644"/>
                  <a:pt x="237057" y="992644"/>
                </a:cubicBezTo>
                <a:lnTo>
                  <a:pt x="111448" y="992644"/>
                </a:lnTo>
                <a:cubicBezTo>
                  <a:pt x="101002" y="992649"/>
                  <a:pt x="92536" y="1001104"/>
                  <a:pt x="92508" y="1011542"/>
                </a:cubicBezTo>
                <a:lnTo>
                  <a:pt x="92508" y="1270344"/>
                </a:lnTo>
                <a:cubicBezTo>
                  <a:pt x="92497" y="1275376"/>
                  <a:pt x="94482" y="1280213"/>
                  <a:pt x="98037" y="1283777"/>
                </a:cubicBezTo>
                <a:cubicBezTo>
                  <a:pt x="101585" y="1287338"/>
                  <a:pt x="106410" y="1289347"/>
                  <a:pt x="111446" y="1289353"/>
                </a:cubicBezTo>
                <a:close/>
                <a:moveTo>
                  <a:pt x="130433" y="1251389"/>
                </a:moveTo>
                <a:lnTo>
                  <a:pt x="218066" y="1251389"/>
                </a:lnTo>
                <a:lnTo>
                  <a:pt x="218066" y="1030536"/>
                </a:lnTo>
                <a:lnTo>
                  <a:pt x="130399" y="1030536"/>
                </a:lnTo>
                <a:lnTo>
                  <a:pt x="130399" y="1251389"/>
                </a:lnTo>
                <a:close/>
                <a:moveTo>
                  <a:pt x="719745" y="177249"/>
                </a:moveTo>
                <a:cubicBezTo>
                  <a:pt x="680676" y="138180"/>
                  <a:pt x="625668" y="119504"/>
                  <a:pt x="570893" y="126710"/>
                </a:cubicBezTo>
                <a:cubicBezTo>
                  <a:pt x="516113" y="133922"/>
                  <a:pt x="467807" y="166197"/>
                  <a:pt x="440185" y="214040"/>
                </a:cubicBezTo>
                <a:cubicBezTo>
                  <a:pt x="412558" y="261883"/>
                  <a:pt x="408758" y="319857"/>
                  <a:pt x="429895" y="370893"/>
                </a:cubicBezTo>
                <a:cubicBezTo>
                  <a:pt x="451038" y="421935"/>
                  <a:pt x="494713" y="460242"/>
                  <a:pt x="548080" y="474545"/>
                </a:cubicBezTo>
                <a:cubicBezTo>
                  <a:pt x="601440" y="488849"/>
                  <a:pt x="658424" y="477515"/>
                  <a:pt x="702250" y="443884"/>
                </a:cubicBezTo>
                <a:cubicBezTo>
                  <a:pt x="746081" y="410253"/>
                  <a:pt x="771780" y="358151"/>
                  <a:pt x="771785" y="302902"/>
                </a:cubicBezTo>
                <a:cubicBezTo>
                  <a:pt x="771848" y="255763"/>
                  <a:pt x="753116" y="210536"/>
                  <a:pt x="719741" y="177241"/>
                </a:cubicBezTo>
                <a:close/>
                <a:moveTo>
                  <a:pt x="594079" y="87297"/>
                </a:moveTo>
                <a:lnTo>
                  <a:pt x="594079" y="87291"/>
                </a:lnTo>
                <a:cubicBezTo>
                  <a:pt x="527051" y="87291"/>
                  <a:pt x="463840" y="118467"/>
                  <a:pt x="423029" y="171638"/>
                </a:cubicBezTo>
                <a:cubicBezTo>
                  <a:pt x="382225" y="224816"/>
                  <a:pt x="368473" y="293945"/>
                  <a:pt x="385819" y="358689"/>
                </a:cubicBezTo>
                <a:cubicBezTo>
                  <a:pt x="403166" y="423432"/>
                  <a:pt x="449637" y="476422"/>
                  <a:pt x="511559" y="502074"/>
                </a:cubicBezTo>
                <a:cubicBezTo>
                  <a:pt x="573482" y="527727"/>
                  <a:pt x="643819" y="523119"/>
                  <a:pt x="701862" y="489608"/>
                </a:cubicBezTo>
                <a:cubicBezTo>
                  <a:pt x="759910" y="456097"/>
                  <a:pt x="799071" y="397500"/>
                  <a:pt x="807821" y="331041"/>
                </a:cubicBezTo>
                <a:cubicBezTo>
                  <a:pt x="816573" y="264591"/>
                  <a:pt x="793919" y="197844"/>
                  <a:pt x="746528" y="150453"/>
                </a:cubicBezTo>
                <a:cubicBezTo>
                  <a:pt x="706138" y="109952"/>
                  <a:pt x="651271" y="87225"/>
                  <a:pt x="594072" y="87294"/>
                </a:cubicBezTo>
                <a:close/>
                <a:moveTo>
                  <a:pt x="659047" y="219059"/>
                </a:moveTo>
                <a:cubicBezTo>
                  <a:pt x="651303" y="209712"/>
                  <a:pt x="641419" y="202368"/>
                  <a:pt x="630229" y="197659"/>
                </a:cubicBezTo>
                <a:cubicBezTo>
                  <a:pt x="624717" y="195290"/>
                  <a:pt x="618982" y="193486"/>
                  <a:pt x="613103" y="192279"/>
                </a:cubicBezTo>
                <a:lnTo>
                  <a:pt x="613103" y="182698"/>
                </a:lnTo>
                <a:cubicBezTo>
                  <a:pt x="613103" y="172230"/>
                  <a:pt x="604615" y="163747"/>
                  <a:pt x="594146" y="163747"/>
                </a:cubicBezTo>
                <a:cubicBezTo>
                  <a:pt x="583677" y="163747"/>
                  <a:pt x="575195" y="172229"/>
                  <a:pt x="575195" y="182698"/>
                </a:cubicBezTo>
                <a:lnTo>
                  <a:pt x="575195" y="192297"/>
                </a:lnTo>
                <a:cubicBezTo>
                  <a:pt x="562512" y="194815"/>
                  <a:pt x="550584" y="200229"/>
                  <a:pt x="540345" y="208122"/>
                </a:cubicBezTo>
                <a:cubicBezTo>
                  <a:pt x="524846" y="219180"/>
                  <a:pt x="515643" y="237049"/>
                  <a:pt x="515643" y="256091"/>
                </a:cubicBezTo>
                <a:cubicBezTo>
                  <a:pt x="515643" y="275127"/>
                  <a:pt x="524846" y="292997"/>
                  <a:pt x="540345" y="304053"/>
                </a:cubicBezTo>
                <a:cubicBezTo>
                  <a:pt x="555804" y="315793"/>
                  <a:pt x="574738" y="322042"/>
                  <a:pt x="594146" y="321831"/>
                </a:cubicBezTo>
                <a:cubicBezTo>
                  <a:pt x="605072" y="321591"/>
                  <a:pt x="615770" y="324978"/>
                  <a:pt x="624567" y="331463"/>
                </a:cubicBezTo>
                <a:cubicBezTo>
                  <a:pt x="630897" y="335355"/>
                  <a:pt x="634749" y="342252"/>
                  <a:pt x="634749" y="349682"/>
                </a:cubicBezTo>
                <a:cubicBezTo>
                  <a:pt x="634749" y="357112"/>
                  <a:pt x="630897" y="364007"/>
                  <a:pt x="624567" y="367895"/>
                </a:cubicBezTo>
                <a:cubicBezTo>
                  <a:pt x="615770" y="374386"/>
                  <a:pt x="605072" y="377773"/>
                  <a:pt x="594146" y="377533"/>
                </a:cubicBezTo>
                <a:cubicBezTo>
                  <a:pt x="586907" y="377572"/>
                  <a:pt x="579729" y="376148"/>
                  <a:pt x="573050" y="373350"/>
                </a:cubicBezTo>
                <a:cubicBezTo>
                  <a:pt x="567469" y="371071"/>
                  <a:pt x="562514" y="367489"/>
                  <a:pt x="558599" y="362904"/>
                </a:cubicBezTo>
                <a:cubicBezTo>
                  <a:pt x="552017" y="354810"/>
                  <a:pt x="540124" y="353579"/>
                  <a:pt x="532030" y="360163"/>
                </a:cubicBezTo>
                <a:cubicBezTo>
                  <a:pt x="523936" y="366739"/>
                  <a:pt x="522705" y="378632"/>
                  <a:pt x="529288" y="386732"/>
                </a:cubicBezTo>
                <a:cubicBezTo>
                  <a:pt x="537026" y="396083"/>
                  <a:pt x="546910" y="403422"/>
                  <a:pt x="558106" y="408127"/>
                </a:cubicBezTo>
                <a:cubicBezTo>
                  <a:pt x="563617" y="410496"/>
                  <a:pt x="569352" y="412298"/>
                  <a:pt x="575232" y="413507"/>
                </a:cubicBezTo>
                <a:lnTo>
                  <a:pt x="575232" y="423110"/>
                </a:lnTo>
                <a:cubicBezTo>
                  <a:pt x="575232" y="433579"/>
                  <a:pt x="583714" y="442061"/>
                  <a:pt x="594183" y="442061"/>
                </a:cubicBezTo>
                <a:cubicBezTo>
                  <a:pt x="604650" y="442061"/>
                  <a:pt x="613140" y="433579"/>
                  <a:pt x="613140" y="423110"/>
                </a:cubicBezTo>
                <a:lnTo>
                  <a:pt x="613140" y="413507"/>
                </a:lnTo>
                <a:cubicBezTo>
                  <a:pt x="625817" y="410982"/>
                  <a:pt x="637745" y="405568"/>
                  <a:pt x="647990" y="397681"/>
                </a:cubicBezTo>
                <a:cubicBezTo>
                  <a:pt x="663489" y="386623"/>
                  <a:pt x="672692" y="368761"/>
                  <a:pt x="672692" y="349719"/>
                </a:cubicBezTo>
                <a:cubicBezTo>
                  <a:pt x="672692" y="330677"/>
                  <a:pt x="663488" y="312811"/>
                  <a:pt x="647990" y="301755"/>
                </a:cubicBezTo>
                <a:cubicBezTo>
                  <a:pt x="632525" y="290017"/>
                  <a:pt x="613597" y="283760"/>
                  <a:pt x="594183" y="283978"/>
                </a:cubicBezTo>
                <a:cubicBezTo>
                  <a:pt x="583257" y="284219"/>
                  <a:pt x="572565" y="280830"/>
                  <a:pt x="563768" y="274339"/>
                </a:cubicBezTo>
                <a:cubicBezTo>
                  <a:pt x="557426" y="270465"/>
                  <a:pt x="553563" y="263568"/>
                  <a:pt x="553563" y="256132"/>
                </a:cubicBezTo>
                <a:cubicBezTo>
                  <a:pt x="553563" y="248703"/>
                  <a:pt x="557426" y="241806"/>
                  <a:pt x="563768" y="237925"/>
                </a:cubicBezTo>
                <a:cubicBezTo>
                  <a:pt x="572559" y="231436"/>
                  <a:pt x="583257" y="228047"/>
                  <a:pt x="594183" y="228293"/>
                </a:cubicBezTo>
                <a:cubicBezTo>
                  <a:pt x="601428" y="228241"/>
                  <a:pt x="608605" y="229667"/>
                  <a:pt x="615285" y="232477"/>
                </a:cubicBezTo>
                <a:cubicBezTo>
                  <a:pt x="620859" y="234754"/>
                  <a:pt x="625816" y="238327"/>
                  <a:pt x="629737" y="242905"/>
                </a:cubicBezTo>
                <a:cubicBezTo>
                  <a:pt x="636318" y="250998"/>
                  <a:pt x="648217" y="252223"/>
                  <a:pt x="656311" y="245635"/>
                </a:cubicBezTo>
                <a:cubicBezTo>
                  <a:pt x="664404" y="239053"/>
                  <a:pt x="665629" y="227154"/>
                  <a:pt x="659047" y="219060"/>
                </a:cubicBezTo>
                <a:close/>
                <a:moveTo>
                  <a:pt x="104519" y="1443050"/>
                </a:moveTo>
                <a:lnTo>
                  <a:pt x="1109442" y="1443050"/>
                </a:lnTo>
                <a:cubicBezTo>
                  <a:pt x="1114473" y="1443050"/>
                  <a:pt x="1119292" y="1441043"/>
                  <a:pt x="1122845" y="1437497"/>
                </a:cubicBezTo>
                <a:cubicBezTo>
                  <a:pt x="1126400" y="1433936"/>
                  <a:pt x="1128399" y="1429116"/>
                  <a:pt x="1128399" y="1424090"/>
                </a:cubicBezTo>
                <a:lnTo>
                  <a:pt x="1128399" y="104531"/>
                </a:lnTo>
                <a:lnTo>
                  <a:pt x="1195006" y="104531"/>
                </a:lnTo>
                <a:lnTo>
                  <a:pt x="1195006" y="1509659"/>
                </a:lnTo>
                <a:lnTo>
                  <a:pt x="104525" y="1509659"/>
                </a:lnTo>
                <a:close/>
              </a:path>
            </a:pathLst>
          </a:custGeom>
          <a:solidFill>
            <a:schemeClr val="accent3"/>
          </a:solidFill>
          <a:ln w="1461" cap="flat">
            <a:noFill/>
            <a:prstDash val="solid"/>
            <a:miter/>
          </a:ln>
        </p:spPr>
        <p:txBody>
          <a:bodyPr rtlCol="0" anchor="ctr"/>
          <a:lstStyle/>
          <a:p>
            <a:endParaRPr lang="en-GB" dirty="0">
              <a:latin typeface="Poppins" panose="00000500000000000000" pitchFamily="2" charset="0"/>
            </a:endParaRPr>
          </a:p>
        </p:txBody>
      </p:sp>
      <p:sp>
        <p:nvSpPr>
          <p:cNvPr id="11" name="TextBox 10">
            <a:extLst>
              <a:ext uri="{FF2B5EF4-FFF2-40B4-BE49-F238E27FC236}">
                <a16:creationId xmlns:a16="http://schemas.microsoft.com/office/drawing/2014/main" id="{AF580BA0-219C-71A2-C0B1-12EE80BE7DC3}"/>
              </a:ext>
            </a:extLst>
          </p:cNvPr>
          <p:cNvSpPr txBox="1"/>
          <p:nvPr/>
        </p:nvSpPr>
        <p:spPr>
          <a:xfrm>
            <a:off x="4009027" y="5168737"/>
            <a:ext cx="2343005" cy="523220"/>
          </a:xfrm>
          <a:prstGeom prst="rect">
            <a:avLst/>
          </a:prstGeom>
          <a:noFill/>
        </p:spPr>
        <p:txBody>
          <a:bodyPr wrap="square">
            <a:spAutoFit/>
          </a:bodyPr>
          <a:lstStyle/>
          <a:p>
            <a:r>
              <a:rPr lang="en-GB" sz="1400" b="0" i="0" u="none" strike="noStrike" cap="none" dirty="0">
                <a:solidFill>
                  <a:schemeClr val="accent3">
                    <a:lumMod val="50000"/>
                  </a:schemeClr>
                </a:solidFill>
                <a:effectLst/>
                <a:latin typeface="+mj-lt"/>
                <a:ea typeface="Open Sans" panose="020B0606030504020204" pitchFamily="34" charset="0"/>
                <a:cs typeface="Poppins" panose="00000500000000000000" pitchFamily="2" charset="0"/>
                <a:sym typeface="Calibri"/>
              </a:rPr>
              <a:t>Contingent Convertible (Co-Co) bonds</a:t>
            </a:r>
            <a:endParaRPr lang="en-GB" dirty="0">
              <a:solidFill>
                <a:schemeClr val="accent3">
                  <a:lumMod val="50000"/>
                </a:schemeClr>
              </a:solidFill>
              <a:latin typeface="+mj-lt"/>
            </a:endParaRPr>
          </a:p>
        </p:txBody>
      </p:sp>
      <p:sp>
        <p:nvSpPr>
          <p:cNvPr id="30" name="Graphic 27">
            <a:extLst>
              <a:ext uri="{FF2B5EF4-FFF2-40B4-BE49-F238E27FC236}">
                <a16:creationId xmlns:a16="http://schemas.microsoft.com/office/drawing/2014/main" id="{AA9E354D-6FF0-C55D-97B6-CA3002C6D9C2}"/>
              </a:ext>
            </a:extLst>
          </p:cNvPr>
          <p:cNvSpPr/>
          <p:nvPr/>
        </p:nvSpPr>
        <p:spPr>
          <a:xfrm>
            <a:off x="3292424" y="5028766"/>
            <a:ext cx="716603" cy="803163"/>
          </a:xfrm>
          <a:custGeom>
            <a:avLst/>
            <a:gdLst>
              <a:gd name="connsiteX0" fmla="*/ 350213 w 1375727"/>
              <a:gd name="connsiteY0" fmla="*/ 1105045 h 1541903"/>
              <a:gd name="connsiteX1" fmla="*/ 346551 w 1375727"/>
              <a:gd name="connsiteY1" fmla="*/ 1133495 h 1541903"/>
              <a:gd name="connsiteX2" fmla="*/ 346519 w 1375727"/>
              <a:gd name="connsiteY2" fmla="*/ 1133479 h 1541903"/>
              <a:gd name="connsiteX3" fmla="*/ 323768 w 1375727"/>
              <a:gd name="connsiteY3" fmla="*/ 1150944 h 1541903"/>
              <a:gd name="connsiteX4" fmla="*/ 295317 w 1375727"/>
              <a:gd name="connsiteY4" fmla="*/ 1147283 h 1541903"/>
              <a:gd name="connsiteX5" fmla="*/ 295333 w 1375727"/>
              <a:gd name="connsiteY5" fmla="*/ 1147250 h 1541903"/>
              <a:gd name="connsiteX6" fmla="*/ 277867 w 1375727"/>
              <a:gd name="connsiteY6" fmla="*/ 1124482 h 1541903"/>
              <a:gd name="connsiteX7" fmla="*/ 281530 w 1375727"/>
              <a:gd name="connsiteY7" fmla="*/ 1096032 h 1541903"/>
              <a:gd name="connsiteX8" fmla="*/ 281562 w 1375727"/>
              <a:gd name="connsiteY8" fmla="*/ 1096048 h 1541903"/>
              <a:gd name="connsiteX9" fmla="*/ 304314 w 1375727"/>
              <a:gd name="connsiteY9" fmla="*/ 1078583 h 1541903"/>
              <a:gd name="connsiteX10" fmla="*/ 332764 w 1375727"/>
              <a:gd name="connsiteY10" fmla="*/ 1082246 h 1541903"/>
              <a:gd name="connsiteX11" fmla="*/ 332748 w 1375727"/>
              <a:gd name="connsiteY11" fmla="*/ 1082277 h 1541903"/>
              <a:gd name="connsiteX12" fmla="*/ 350213 w 1375727"/>
              <a:gd name="connsiteY12" fmla="*/ 1105045 h 1541903"/>
              <a:gd name="connsiteX13" fmla="*/ 1375727 w 1375727"/>
              <a:gd name="connsiteY13" fmla="*/ 1167142 h 1541903"/>
              <a:gd name="connsiteX14" fmla="*/ 1301964 w 1375727"/>
              <a:gd name="connsiteY14" fmla="*/ 1345193 h 1541903"/>
              <a:gd name="connsiteX15" fmla="*/ 1123908 w 1375727"/>
              <a:gd name="connsiteY15" fmla="*/ 1418956 h 1541903"/>
              <a:gd name="connsiteX16" fmla="*/ 945850 w 1375727"/>
              <a:gd name="connsiteY16" fmla="*/ 1345193 h 1541903"/>
              <a:gd name="connsiteX17" fmla="*/ 872090 w 1375727"/>
              <a:gd name="connsiteY17" fmla="*/ 1167142 h 1541903"/>
              <a:gd name="connsiteX18" fmla="*/ 945850 w 1375727"/>
              <a:gd name="connsiteY18" fmla="*/ 989083 h 1541903"/>
              <a:gd name="connsiteX19" fmla="*/ 1123908 w 1375727"/>
              <a:gd name="connsiteY19" fmla="*/ 915323 h 1541903"/>
              <a:gd name="connsiteX20" fmla="*/ 1301964 w 1375727"/>
              <a:gd name="connsiteY20" fmla="*/ 989083 h 1541903"/>
              <a:gd name="connsiteX21" fmla="*/ 1375727 w 1375727"/>
              <a:gd name="connsiteY21" fmla="*/ 1167142 h 1541903"/>
              <a:gd name="connsiteX22" fmla="*/ 1096741 w 1375727"/>
              <a:gd name="connsiteY22" fmla="*/ 1118559 h 1541903"/>
              <a:gd name="connsiteX23" fmla="*/ 1104696 w 1375727"/>
              <a:gd name="connsiteY23" fmla="*/ 1099347 h 1541903"/>
              <a:gd name="connsiteX24" fmla="*/ 1123908 w 1375727"/>
              <a:gd name="connsiteY24" fmla="*/ 1091391 h 1541903"/>
              <a:gd name="connsiteX25" fmla="*/ 1143121 w 1375727"/>
              <a:gd name="connsiteY25" fmla="*/ 1099347 h 1541903"/>
              <a:gd name="connsiteX26" fmla="*/ 1151075 w 1375727"/>
              <a:gd name="connsiteY26" fmla="*/ 1118559 h 1541903"/>
              <a:gd name="connsiteX27" fmla="*/ 1172490 w 1375727"/>
              <a:gd name="connsiteY27" fmla="*/ 1139974 h 1541903"/>
              <a:gd name="connsiteX28" fmla="*/ 1193904 w 1375727"/>
              <a:gd name="connsiteY28" fmla="*/ 1118559 h 1541903"/>
              <a:gd name="connsiteX29" fmla="*/ 1173393 w 1375727"/>
              <a:gd name="connsiteY29" fmla="*/ 1069068 h 1541903"/>
              <a:gd name="connsiteX30" fmla="*/ 1145322 w 1375727"/>
              <a:gd name="connsiteY30" fmla="*/ 1051908 h 1541903"/>
              <a:gd name="connsiteX31" fmla="*/ 1145322 w 1375727"/>
              <a:gd name="connsiteY31" fmla="*/ 1038223 h 1541903"/>
              <a:gd name="connsiteX32" fmla="*/ 1123907 w 1375727"/>
              <a:gd name="connsiteY32" fmla="*/ 1016808 h 1541903"/>
              <a:gd name="connsiteX33" fmla="*/ 1102493 w 1375727"/>
              <a:gd name="connsiteY33" fmla="*/ 1038223 h 1541903"/>
              <a:gd name="connsiteX34" fmla="*/ 1102493 w 1375727"/>
              <a:gd name="connsiteY34" fmla="*/ 1051908 h 1541903"/>
              <a:gd name="connsiteX35" fmla="*/ 1074421 w 1375727"/>
              <a:gd name="connsiteY35" fmla="*/ 1069068 h 1541903"/>
              <a:gd name="connsiteX36" fmla="*/ 1053910 w 1375727"/>
              <a:gd name="connsiteY36" fmla="*/ 1118559 h 1541903"/>
              <a:gd name="connsiteX37" fmla="*/ 1074406 w 1375727"/>
              <a:gd name="connsiteY37" fmla="*/ 1168050 h 1541903"/>
              <a:gd name="connsiteX38" fmla="*/ 1123914 w 1375727"/>
              <a:gd name="connsiteY38" fmla="*/ 1188562 h 1541903"/>
              <a:gd name="connsiteX39" fmla="*/ 1143127 w 1375727"/>
              <a:gd name="connsiteY39" fmla="*/ 1196517 h 1541903"/>
              <a:gd name="connsiteX40" fmla="*/ 1151080 w 1375727"/>
              <a:gd name="connsiteY40" fmla="*/ 1215730 h 1541903"/>
              <a:gd name="connsiteX41" fmla="*/ 1143127 w 1375727"/>
              <a:gd name="connsiteY41" fmla="*/ 1234942 h 1541903"/>
              <a:gd name="connsiteX42" fmla="*/ 1123914 w 1375727"/>
              <a:gd name="connsiteY42" fmla="*/ 1242896 h 1541903"/>
              <a:gd name="connsiteX43" fmla="*/ 1104701 w 1375727"/>
              <a:gd name="connsiteY43" fmla="*/ 1234942 h 1541903"/>
              <a:gd name="connsiteX44" fmla="*/ 1096746 w 1375727"/>
              <a:gd name="connsiteY44" fmla="*/ 1215730 h 1541903"/>
              <a:gd name="connsiteX45" fmla="*/ 1075333 w 1375727"/>
              <a:gd name="connsiteY45" fmla="*/ 1194315 h 1541903"/>
              <a:gd name="connsiteX46" fmla="*/ 1053918 w 1375727"/>
              <a:gd name="connsiteY46" fmla="*/ 1215730 h 1541903"/>
              <a:gd name="connsiteX47" fmla="*/ 1074428 w 1375727"/>
              <a:gd name="connsiteY47" fmla="*/ 1265221 h 1541903"/>
              <a:gd name="connsiteX48" fmla="*/ 1102501 w 1375727"/>
              <a:gd name="connsiteY48" fmla="*/ 1282381 h 1541903"/>
              <a:gd name="connsiteX49" fmla="*/ 1102501 w 1375727"/>
              <a:gd name="connsiteY49" fmla="*/ 1296049 h 1541903"/>
              <a:gd name="connsiteX50" fmla="*/ 1123915 w 1375727"/>
              <a:gd name="connsiteY50" fmla="*/ 1317464 h 1541903"/>
              <a:gd name="connsiteX51" fmla="*/ 1145329 w 1375727"/>
              <a:gd name="connsiteY51" fmla="*/ 1296049 h 1541903"/>
              <a:gd name="connsiteX52" fmla="*/ 1145329 w 1375727"/>
              <a:gd name="connsiteY52" fmla="*/ 1282381 h 1541903"/>
              <a:gd name="connsiteX53" fmla="*/ 1173400 w 1375727"/>
              <a:gd name="connsiteY53" fmla="*/ 1265221 h 1541903"/>
              <a:gd name="connsiteX54" fmla="*/ 1193911 w 1375727"/>
              <a:gd name="connsiteY54" fmla="*/ 1215730 h 1541903"/>
              <a:gd name="connsiteX55" fmla="*/ 1173415 w 1375727"/>
              <a:gd name="connsiteY55" fmla="*/ 1166238 h 1541903"/>
              <a:gd name="connsiteX56" fmla="*/ 1123924 w 1375727"/>
              <a:gd name="connsiteY56" fmla="*/ 1145726 h 1541903"/>
              <a:gd name="connsiteX57" fmla="*/ 1104696 w 1375727"/>
              <a:gd name="connsiteY57" fmla="*/ 1137772 h 1541903"/>
              <a:gd name="connsiteX58" fmla="*/ 1096741 w 1375727"/>
              <a:gd name="connsiteY58" fmla="*/ 1118559 h 1541903"/>
              <a:gd name="connsiteX59" fmla="*/ 1132787 w 1375727"/>
              <a:gd name="connsiteY59" fmla="*/ 265848 h 1541903"/>
              <a:gd name="connsiteX60" fmla="*/ 879515 w 1375727"/>
              <a:gd name="connsiteY60" fmla="*/ 12590 h 1541903"/>
              <a:gd name="connsiteX61" fmla="*/ 879515 w 1375727"/>
              <a:gd name="connsiteY61" fmla="*/ 265862 h 1541903"/>
              <a:gd name="connsiteX62" fmla="*/ 1123919 w 1375727"/>
              <a:gd name="connsiteY62" fmla="*/ 265867 h 1541903"/>
              <a:gd name="connsiteX63" fmla="*/ 1132798 w 1375727"/>
              <a:gd name="connsiteY63" fmla="*/ 265867 h 1541903"/>
              <a:gd name="connsiteX64" fmla="*/ 1123908 w 1375727"/>
              <a:gd name="connsiteY64" fmla="*/ 1461791 h 1541903"/>
              <a:gd name="connsiteX65" fmla="*/ 1145323 w 1375727"/>
              <a:gd name="connsiteY65" fmla="*/ 1461011 h 1541903"/>
              <a:gd name="connsiteX66" fmla="*/ 1145323 w 1375727"/>
              <a:gd name="connsiteY66" fmla="*/ 1520487 h 1541903"/>
              <a:gd name="connsiteX67" fmla="*/ 1123908 w 1375727"/>
              <a:gd name="connsiteY67" fmla="*/ 1541904 h 1541903"/>
              <a:gd name="connsiteX68" fmla="*/ 21415 w 1375727"/>
              <a:gd name="connsiteY68" fmla="*/ 1541904 h 1541903"/>
              <a:gd name="connsiteX69" fmla="*/ 0 w 1375727"/>
              <a:gd name="connsiteY69" fmla="*/ 1520487 h 1541903"/>
              <a:gd name="connsiteX70" fmla="*/ 0 w 1375727"/>
              <a:gd name="connsiteY70" fmla="*/ 21415 h 1541903"/>
              <a:gd name="connsiteX71" fmla="*/ 21415 w 1375727"/>
              <a:gd name="connsiteY71" fmla="*/ 0 h 1541903"/>
              <a:gd name="connsiteX72" fmla="*/ 836683 w 1375727"/>
              <a:gd name="connsiteY72" fmla="*/ 0 h 1541903"/>
              <a:gd name="connsiteX73" fmla="*/ 836683 w 1375727"/>
              <a:gd name="connsiteY73" fmla="*/ 287238 h 1541903"/>
              <a:gd name="connsiteX74" fmla="*/ 858098 w 1375727"/>
              <a:gd name="connsiteY74" fmla="*/ 308653 h 1541903"/>
              <a:gd name="connsiteX75" fmla="*/ 1145337 w 1375727"/>
              <a:gd name="connsiteY75" fmla="*/ 308653 h 1541903"/>
              <a:gd name="connsiteX76" fmla="*/ 1145337 w 1375727"/>
              <a:gd name="connsiteY76" fmla="*/ 873251 h 1541903"/>
              <a:gd name="connsiteX77" fmla="*/ 1123922 w 1375727"/>
              <a:gd name="connsiteY77" fmla="*/ 872480 h 1541903"/>
              <a:gd name="connsiteX78" fmla="*/ 915579 w 1375727"/>
              <a:gd name="connsiteY78" fmla="*/ 958782 h 1541903"/>
              <a:gd name="connsiteX79" fmla="*/ 829277 w 1375727"/>
              <a:gd name="connsiteY79" fmla="*/ 1167125 h 1541903"/>
              <a:gd name="connsiteX80" fmla="*/ 915579 w 1375727"/>
              <a:gd name="connsiteY80" fmla="*/ 1375465 h 1541903"/>
              <a:gd name="connsiteX81" fmla="*/ 1123922 w 1375727"/>
              <a:gd name="connsiteY81" fmla="*/ 1461750 h 1541903"/>
              <a:gd name="connsiteX82" fmla="*/ 350859 w 1375727"/>
              <a:gd name="connsiteY82" fmla="*/ 281463 h 1541903"/>
              <a:gd name="connsiteX83" fmla="*/ 372273 w 1375727"/>
              <a:gd name="connsiteY83" fmla="*/ 302877 h 1541903"/>
              <a:gd name="connsiteX84" fmla="*/ 773045 w 1375727"/>
              <a:gd name="connsiteY84" fmla="*/ 302877 h 1541903"/>
              <a:gd name="connsiteX85" fmla="*/ 794459 w 1375727"/>
              <a:gd name="connsiteY85" fmla="*/ 281463 h 1541903"/>
              <a:gd name="connsiteX86" fmla="*/ 773045 w 1375727"/>
              <a:gd name="connsiteY86" fmla="*/ 260048 h 1541903"/>
              <a:gd name="connsiteX87" fmla="*/ 372273 w 1375727"/>
              <a:gd name="connsiteY87" fmla="*/ 260048 h 1541903"/>
              <a:gd name="connsiteX88" fmla="*/ 350859 w 1375727"/>
              <a:gd name="connsiteY88" fmla="*/ 281463 h 1541903"/>
              <a:gd name="connsiteX89" fmla="*/ 158116 w 1375727"/>
              <a:gd name="connsiteY89" fmla="*/ 449722 h 1541903"/>
              <a:gd name="connsiteX90" fmla="*/ 179531 w 1375727"/>
              <a:gd name="connsiteY90" fmla="*/ 471137 h 1541903"/>
              <a:gd name="connsiteX91" fmla="*/ 965773 w 1375727"/>
              <a:gd name="connsiteY91" fmla="*/ 471137 h 1541903"/>
              <a:gd name="connsiteX92" fmla="*/ 987188 w 1375727"/>
              <a:gd name="connsiteY92" fmla="*/ 449722 h 1541903"/>
              <a:gd name="connsiteX93" fmla="*/ 965773 w 1375727"/>
              <a:gd name="connsiteY93" fmla="*/ 428308 h 1541903"/>
              <a:gd name="connsiteX94" fmla="*/ 179531 w 1375727"/>
              <a:gd name="connsiteY94" fmla="*/ 428308 h 1541903"/>
              <a:gd name="connsiteX95" fmla="*/ 158116 w 1375727"/>
              <a:gd name="connsiteY95" fmla="*/ 449722 h 1541903"/>
              <a:gd name="connsiteX96" fmla="*/ 158116 w 1375727"/>
              <a:gd name="connsiteY96" fmla="*/ 584334 h 1541903"/>
              <a:gd name="connsiteX97" fmla="*/ 179531 w 1375727"/>
              <a:gd name="connsiteY97" fmla="*/ 605749 h 1541903"/>
              <a:gd name="connsiteX98" fmla="*/ 965773 w 1375727"/>
              <a:gd name="connsiteY98" fmla="*/ 605749 h 1541903"/>
              <a:gd name="connsiteX99" fmla="*/ 987188 w 1375727"/>
              <a:gd name="connsiteY99" fmla="*/ 584334 h 1541903"/>
              <a:gd name="connsiteX100" fmla="*/ 965773 w 1375727"/>
              <a:gd name="connsiteY100" fmla="*/ 562920 h 1541903"/>
              <a:gd name="connsiteX101" fmla="*/ 179531 w 1375727"/>
              <a:gd name="connsiteY101" fmla="*/ 562920 h 1541903"/>
              <a:gd name="connsiteX102" fmla="*/ 158116 w 1375727"/>
              <a:gd name="connsiteY102" fmla="*/ 584334 h 1541903"/>
              <a:gd name="connsiteX103" fmla="*/ 158116 w 1375727"/>
              <a:gd name="connsiteY103" fmla="*/ 718946 h 1541903"/>
              <a:gd name="connsiteX104" fmla="*/ 179531 w 1375727"/>
              <a:gd name="connsiteY104" fmla="*/ 740360 h 1541903"/>
              <a:gd name="connsiteX105" fmla="*/ 965773 w 1375727"/>
              <a:gd name="connsiteY105" fmla="*/ 740360 h 1541903"/>
              <a:gd name="connsiteX106" fmla="*/ 987188 w 1375727"/>
              <a:gd name="connsiteY106" fmla="*/ 718946 h 1541903"/>
              <a:gd name="connsiteX107" fmla="*/ 965773 w 1375727"/>
              <a:gd name="connsiteY107" fmla="*/ 697531 h 1541903"/>
              <a:gd name="connsiteX108" fmla="*/ 179531 w 1375727"/>
              <a:gd name="connsiteY108" fmla="*/ 697526 h 1541903"/>
              <a:gd name="connsiteX109" fmla="*/ 158116 w 1375727"/>
              <a:gd name="connsiteY109" fmla="*/ 718946 h 1541903"/>
              <a:gd name="connsiteX110" fmla="*/ 158116 w 1375727"/>
              <a:gd name="connsiteY110" fmla="*/ 853558 h 1541903"/>
              <a:gd name="connsiteX111" fmla="*/ 179531 w 1375727"/>
              <a:gd name="connsiteY111" fmla="*/ 874972 h 1541903"/>
              <a:gd name="connsiteX112" fmla="*/ 965773 w 1375727"/>
              <a:gd name="connsiteY112" fmla="*/ 874972 h 1541903"/>
              <a:gd name="connsiteX113" fmla="*/ 987188 w 1375727"/>
              <a:gd name="connsiteY113" fmla="*/ 853558 h 1541903"/>
              <a:gd name="connsiteX114" fmla="*/ 965773 w 1375727"/>
              <a:gd name="connsiteY114" fmla="*/ 832143 h 1541903"/>
              <a:gd name="connsiteX115" fmla="*/ 179531 w 1375727"/>
              <a:gd name="connsiteY115" fmla="*/ 832138 h 1541903"/>
              <a:gd name="connsiteX116" fmla="*/ 158116 w 1375727"/>
              <a:gd name="connsiteY116" fmla="*/ 853558 h 1541903"/>
              <a:gd name="connsiteX117" fmla="*/ 509758 w 1375727"/>
              <a:gd name="connsiteY117" fmla="*/ 1353842 h 1541903"/>
              <a:gd name="connsiteX118" fmla="*/ 431270 w 1375727"/>
              <a:gd name="connsiteY118" fmla="*/ 1217882 h 1541903"/>
              <a:gd name="connsiteX119" fmla="*/ 449201 w 1375727"/>
              <a:gd name="connsiteY119" fmla="*/ 1192853 h 1541903"/>
              <a:gd name="connsiteX120" fmla="*/ 449216 w 1375727"/>
              <a:gd name="connsiteY120" fmla="*/ 1192822 h 1541903"/>
              <a:gd name="connsiteX121" fmla="*/ 464852 w 1375727"/>
              <a:gd name="connsiteY121" fmla="*/ 1074344 h 1541903"/>
              <a:gd name="connsiteX122" fmla="*/ 393331 w 1375727"/>
              <a:gd name="connsiteY122" fmla="*/ 980311 h 1541903"/>
              <a:gd name="connsiteX123" fmla="*/ 392118 w 1375727"/>
              <a:gd name="connsiteY123" fmla="*/ 979541 h 1541903"/>
              <a:gd name="connsiteX124" fmla="*/ 273640 w 1375727"/>
              <a:gd name="connsiteY124" fmla="*/ 963904 h 1541903"/>
              <a:gd name="connsiteX125" fmla="*/ 178854 w 1375727"/>
              <a:gd name="connsiteY125" fmla="*/ 1036724 h 1541903"/>
              <a:gd name="connsiteX126" fmla="*/ 163217 w 1375727"/>
              <a:gd name="connsiteY126" fmla="*/ 1155118 h 1541903"/>
              <a:gd name="connsiteX127" fmla="*/ 189187 w 1375727"/>
              <a:gd name="connsiteY127" fmla="*/ 1208543 h 1541903"/>
              <a:gd name="connsiteX128" fmla="*/ 105825 w 1375727"/>
              <a:gd name="connsiteY128" fmla="*/ 1352925 h 1541903"/>
              <a:gd name="connsiteX129" fmla="*/ 103173 w 1375727"/>
              <a:gd name="connsiteY129" fmla="*/ 1369963 h 1541903"/>
              <a:gd name="connsiteX130" fmla="*/ 129363 w 1375727"/>
              <a:gd name="connsiteY130" fmla="*/ 1385099 h 1541903"/>
              <a:gd name="connsiteX131" fmla="*/ 173924 w 1375727"/>
              <a:gd name="connsiteY131" fmla="*/ 1373152 h 1541903"/>
              <a:gd name="connsiteX132" fmla="*/ 185845 w 1375727"/>
              <a:gd name="connsiteY132" fmla="*/ 1417684 h 1541903"/>
              <a:gd name="connsiteX133" fmla="*/ 185915 w 1375727"/>
              <a:gd name="connsiteY133" fmla="*/ 1417670 h 1541903"/>
              <a:gd name="connsiteX134" fmla="*/ 195890 w 1375727"/>
              <a:gd name="connsiteY134" fmla="*/ 1430657 h 1541903"/>
              <a:gd name="connsiteX135" fmla="*/ 225003 w 1375727"/>
              <a:gd name="connsiteY135" fmla="*/ 1422788 h 1541903"/>
              <a:gd name="connsiteX136" fmla="*/ 307558 w 1375727"/>
              <a:gd name="connsiteY136" fmla="*/ 1279789 h 1541903"/>
              <a:gd name="connsiteX137" fmla="*/ 389310 w 1375727"/>
              <a:gd name="connsiteY137" fmla="*/ 1421406 h 1541903"/>
              <a:gd name="connsiteX138" fmla="*/ 403080 w 1375727"/>
              <a:gd name="connsiteY138" fmla="*/ 1432833 h 1541903"/>
              <a:gd name="connsiteX139" fmla="*/ 429270 w 1375727"/>
              <a:gd name="connsiteY139" fmla="*/ 1417697 h 1541903"/>
              <a:gd name="connsiteX140" fmla="*/ 441213 w 1375727"/>
              <a:gd name="connsiteY140" fmla="*/ 1373166 h 1541903"/>
              <a:gd name="connsiteX141" fmla="*/ 485774 w 1375727"/>
              <a:gd name="connsiteY141" fmla="*/ 1385113 h 1541903"/>
              <a:gd name="connsiteX142" fmla="*/ 485789 w 1375727"/>
              <a:gd name="connsiteY142" fmla="*/ 1385031 h 1541903"/>
              <a:gd name="connsiteX143" fmla="*/ 501923 w 1375727"/>
              <a:gd name="connsiteY143" fmla="*/ 1382909 h 1541903"/>
              <a:gd name="connsiteX144" fmla="*/ 509755 w 1375727"/>
              <a:gd name="connsiteY144" fmla="*/ 1353856 h 1541903"/>
              <a:gd name="connsiteX145" fmla="*/ 241377 w 1375727"/>
              <a:gd name="connsiteY145" fmla="*/ 1252882 h 1541903"/>
              <a:gd name="connsiteX146" fmla="*/ 241238 w 1375727"/>
              <a:gd name="connsiteY146" fmla="*/ 1252818 h 1541903"/>
              <a:gd name="connsiteX147" fmla="*/ 239698 w 1375727"/>
              <a:gd name="connsiteY147" fmla="*/ 1251995 h 1541903"/>
              <a:gd name="connsiteX148" fmla="*/ 239527 w 1375727"/>
              <a:gd name="connsiteY148" fmla="*/ 1251909 h 1541903"/>
              <a:gd name="connsiteX149" fmla="*/ 239442 w 1375727"/>
              <a:gd name="connsiteY149" fmla="*/ 1251856 h 1541903"/>
              <a:gd name="connsiteX150" fmla="*/ 237849 w 1375727"/>
              <a:gd name="connsiteY150" fmla="*/ 1250984 h 1541903"/>
              <a:gd name="connsiteX151" fmla="*/ 237816 w 1375727"/>
              <a:gd name="connsiteY151" fmla="*/ 1250969 h 1541903"/>
              <a:gd name="connsiteX152" fmla="*/ 235918 w 1375727"/>
              <a:gd name="connsiteY152" fmla="*/ 1249926 h 1541903"/>
              <a:gd name="connsiteX153" fmla="*/ 237202 w 1375727"/>
              <a:gd name="connsiteY153" fmla="*/ 1250610 h 1541903"/>
              <a:gd name="connsiteX154" fmla="*/ 237614 w 1375727"/>
              <a:gd name="connsiteY154" fmla="*/ 1250851 h 1541903"/>
              <a:gd name="connsiteX155" fmla="*/ 237752 w 1375727"/>
              <a:gd name="connsiteY155" fmla="*/ 1250936 h 1541903"/>
              <a:gd name="connsiteX156" fmla="*/ 237822 w 1375727"/>
              <a:gd name="connsiteY156" fmla="*/ 1250969 h 1541903"/>
              <a:gd name="connsiteX157" fmla="*/ 241377 w 1375727"/>
              <a:gd name="connsiteY157" fmla="*/ 1252882 h 1541903"/>
              <a:gd name="connsiteX158" fmla="*/ 234193 w 1375727"/>
              <a:gd name="connsiteY158" fmla="*/ 1248916 h 1541903"/>
              <a:gd name="connsiteX159" fmla="*/ 234160 w 1375727"/>
              <a:gd name="connsiteY159" fmla="*/ 1248900 h 1541903"/>
              <a:gd name="connsiteX160" fmla="*/ 220474 w 1375727"/>
              <a:gd name="connsiteY160" fmla="*/ 1239780 h 1541903"/>
              <a:gd name="connsiteX161" fmla="*/ 168112 w 1375727"/>
              <a:gd name="connsiteY161" fmla="*/ 1330454 h 1541903"/>
              <a:gd name="connsiteX162" fmla="*/ 183492 w 1375727"/>
              <a:gd name="connsiteY162" fmla="*/ 1326335 h 1541903"/>
              <a:gd name="connsiteX163" fmla="*/ 209681 w 1375727"/>
              <a:gd name="connsiteY163" fmla="*/ 1341484 h 1541903"/>
              <a:gd name="connsiteX164" fmla="*/ 213803 w 1375727"/>
              <a:gd name="connsiteY164" fmla="*/ 1356894 h 1541903"/>
              <a:gd name="connsiteX165" fmla="*/ 267534 w 1375727"/>
              <a:gd name="connsiteY165" fmla="*/ 1263814 h 1541903"/>
              <a:gd name="connsiteX166" fmla="*/ 264267 w 1375727"/>
              <a:gd name="connsiteY166" fmla="*/ 1262756 h 1541903"/>
              <a:gd name="connsiteX167" fmla="*/ 241376 w 1375727"/>
              <a:gd name="connsiteY167" fmla="*/ 1252882 h 1541903"/>
              <a:gd name="connsiteX168" fmla="*/ 355820 w 1375727"/>
              <a:gd name="connsiteY168" fmla="*/ 1220107 h 1541903"/>
              <a:gd name="connsiteX169" fmla="*/ 340269 w 1375727"/>
              <a:gd name="connsiteY169" fmla="*/ 1225037 h 1541903"/>
              <a:gd name="connsiteX170" fmla="*/ 339670 w 1375727"/>
              <a:gd name="connsiteY170" fmla="*/ 1225175 h 1541903"/>
              <a:gd name="connsiteX171" fmla="*/ 339600 w 1375727"/>
              <a:gd name="connsiteY171" fmla="*/ 1225192 h 1541903"/>
              <a:gd name="connsiteX172" fmla="*/ 282379 w 1375727"/>
              <a:gd name="connsiteY172" fmla="*/ 1223668 h 1541903"/>
              <a:gd name="connsiteX173" fmla="*/ 281952 w 1375727"/>
              <a:gd name="connsiteY173" fmla="*/ 1223551 h 1541903"/>
              <a:gd name="connsiteX174" fmla="*/ 281268 w 1375727"/>
              <a:gd name="connsiteY174" fmla="*/ 1223347 h 1541903"/>
              <a:gd name="connsiteX175" fmla="*/ 277847 w 1375727"/>
              <a:gd name="connsiteY175" fmla="*/ 1222251 h 1541903"/>
              <a:gd name="connsiteX176" fmla="*/ 264622 w 1375727"/>
              <a:gd name="connsiteY176" fmla="*/ 1216846 h 1541903"/>
              <a:gd name="connsiteX177" fmla="*/ 264311 w 1375727"/>
              <a:gd name="connsiteY177" fmla="*/ 1216692 h 1541903"/>
              <a:gd name="connsiteX178" fmla="*/ 263402 w 1375727"/>
              <a:gd name="connsiteY178" fmla="*/ 1216248 h 1541903"/>
              <a:gd name="connsiteX179" fmla="*/ 262782 w 1375727"/>
              <a:gd name="connsiteY179" fmla="*/ 1215938 h 1541903"/>
              <a:gd name="connsiteX180" fmla="*/ 262253 w 1375727"/>
              <a:gd name="connsiteY180" fmla="*/ 1215665 h 1541903"/>
              <a:gd name="connsiteX181" fmla="*/ 261585 w 1375727"/>
              <a:gd name="connsiteY181" fmla="*/ 1215323 h 1541903"/>
              <a:gd name="connsiteX182" fmla="*/ 261360 w 1375727"/>
              <a:gd name="connsiteY182" fmla="*/ 1215205 h 1541903"/>
              <a:gd name="connsiteX183" fmla="*/ 261276 w 1375727"/>
              <a:gd name="connsiteY183" fmla="*/ 1215174 h 1541903"/>
              <a:gd name="connsiteX184" fmla="*/ 261243 w 1375727"/>
              <a:gd name="connsiteY184" fmla="*/ 1215158 h 1541903"/>
              <a:gd name="connsiteX185" fmla="*/ 260163 w 1375727"/>
              <a:gd name="connsiteY185" fmla="*/ 1214575 h 1541903"/>
              <a:gd name="connsiteX186" fmla="*/ 260093 w 1375727"/>
              <a:gd name="connsiteY186" fmla="*/ 1214543 h 1541903"/>
              <a:gd name="connsiteX187" fmla="*/ 260078 w 1375727"/>
              <a:gd name="connsiteY187" fmla="*/ 1214543 h 1541903"/>
              <a:gd name="connsiteX188" fmla="*/ 260008 w 1375727"/>
              <a:gd name="connsiteY188" fmla="*/ 1214510 h 1541903"/>
              <a:gd name="connsiteX189" fmla="*/ 258881 w 1375727"/>
              <a:gd name="connsiteY189" fmla="*/ 1213896 h 1541903"/>
              <a:gd name="connsiteX190" fmla="*/ 258811 w 1375727"/>
              <a:gd name="connsiteY190" fmla="*/ 1213864 h 1541903"/>
              <a:gd name="connsiteX191" fmla="*/ 256057 w 1375727"/>
              <a:gd name="connsiteY191" fmla="*/ 1212238 h 1541903"/>
              <a:gd name="connsiteX192" fmla="*/ 255886 w 1375727"/>
              <a:gd name="connsiteY192" fmla="*/ 1212137 h 1541903"/>
              <a:gd name="connsiteX193" fmla="*/ 254961 w 1375727"/>
              <a:gd name="connsiteY193" fmla="*/ 1211571 h 1541903"/>
              <a:gd name="connsiteX194" fmla="*/ 254823 w 1375727"/>
              <a:gd name="connsiteY194" fmla="*/ 1211484 h 1541903"/>
              <a:gd name="connsiteX195" fmla="*/ 254720 w 1375727"/>
              <a:gd name="connsiteY195" fmla="*/ 1211415 h 1541903"/>
              <a:gd name="connsiteX196" fmla="*/ 253812 w 1375727"/>
              <a:gd name="connsiteY196" fmla="*/ 1210848 h 1541903"/>
              <a:gd name="connsiteX197" fmla="*/ 253609 w 1375727"/>
              <a:gd name="connsiteY197" fmla="*/ 1210730 h 1541903"/>
              <a:gd name="connsiteX198" fmla="*/ 253593 w 1375727"/>
              <a:gd name="connsiteY198" fmla="*/ 1210715 h 1541903"/>
              <a:gd name="connsiteX199" fmla="*/ 253539 w 1375727"/>
              <a:gd name="connsiteY199" fmla="*/ 1210683 h 1541903"/>
              <a:gd name="connsiteX200" fmla="*/ 252684 w 1375727"/>
              <a:gd name="connsiteY200" fmla="*/ 1210138 h 1541903"/>
              <a:gd name="connsiteX201" fmla="*/ 252460 w 1375727"/>
              <a:gd name="connsiteY201" fmla="*/ 1209998 h 1541903"/>
              <a:gd name="connsiteX202" fmla="*/ 252406 w 1375727"/>
              <a:gd name="connsiteY202" fmla="*/ 1209967 h 1541903"/>
              <a:gd name="connsiteX203" fmla="*/ 252235 w 1375727"/>
              <a:gd name="connsiteY203" fmla="*/ 1209849 h 1541903"/>
              <a:gd name="connsiteX204" fmla="*/ 251786 w 1375727"/>
              <a:gd name="connsiteY204" fmla="*/ 1209538 h 1541903"/>
              <a:gd name="connsiteX205" fmla="*/ 251641 w 1375727"/>
              <a:gd name="connsiteY205" fmla="*/ 1209417 h 1541903"/>
              <a:gd name="connsiteX206" fmla="*/ 251556 w 1375727"/>
              <a:gd name="connsiteY206" fmla="*/ 1209362 h 1541903"/>
              <a:gd name="connsiteX207" fmla="*/ 250957 w 1375727"/>
              <a:gd name="connsiteY207" fmla="*/ 1208966 h 1541903"/>
              <a:gd name="connsiteX208" fmla="*/ 250284 w 1375727"/>
              <a:gd name="connsiteY208" fmla="*/ 1208502 h 1541903"/>
              <a:gd name="connsiteX209" fmla="*/ 249840 w 1375727"/>
              <a:gd name="connsiteY209" fmla="*/ 1208192 h 1541903"/>
              <a:gd name="connsiteX210" fmla="*/ 249167 w 1375727"/>
              <a:gd name="connsiteY210" fmla="*/ 1207726 h 1541903"/>
              <a:gd name="connsiteX211" fmla="*/ 248514 w 1375727"/>
              <a:gd name="connsiteY211" fmla="*/ 1207267 h 1541903"/>
              <a:gd name="connsiteX212" fmla="*/ 248290 w 1375727"/>
              <a:gd name="connsiteY212" fmla="*/ 1207112 h 1541903"/>
              <a:gd name="connsiteX213" fmla="*/ 247419 w 1375727"/>
              <a:gd name="connsiteY213" fmla="*/ 1206498 h 1541903"/>
              <a:gd name="connsiteX214" fmla="*/ 246969 w 1375727"/>
              <a:gd name="connsiteY214" fmla="*/ 1206187 h 1541903"/>
              <a:gd name="connsiteX215" fmla="*/ 243789 w 1375727"/>
              <a:gd name="connsiteY215" fmla="*/ 1203776 h 1541903"/>
              <a:gd name="connsiteX216" fmla="*/ 243586 w 1375727"/>
              <a:gd name="connsiteY216" fmla="*/ 1203605 h 1541903"/>
              <a:gd name="connsiteX217" fmla="*/ 242972 w 1375727"/>
              <a:gd name="connsiteY217" fmla="*/ 1203108 h 1541903"/>
              <a:gd name="connsiteX218" fmla="*/ 242361 w 1375727"/>
              <a:gd name="connsiteY218" fmla="*/ 1202595 h 1541903"/>
              <a:gd name="connsiteX219" fmla="*/ 242330 w 1375727"/>
              <a:gd name="connsiteY219" fmla="*/ 1202578 h 1541903"/>
              <a:gd name="connsiteX220" fmla="*/ 242159 w 1375727"/>
              <a:gd name="connsiteY220" fmla="*/ 1202440 h 1541903"/>
              <a:gd name="connsiteX221" fmla="*/ 241955 w 1375727"/>
              <a:gd name="connsiteY221" fmla="*/ 1202269 h 1541903"/>
              <a:gd name="connsiteX222" fmla="*/ 241153 w 1375727"/>
              <a:gd name="connsiteY222" fmla="*/ 1201601 h 1541903"/>
              <a:gd name="connsiteX223" fmla="*/ 241068 w 1375727"/>
              <a:gd name="connsiteY223" fmla="*/ 1201515 h 1541903"/>
              <a:gd name="connsiteX224" fmla="*/ 204513 w 1375727"/>
              <a:gd name="connsiteY224" fmla="*/ 1144037 h 1541903"/>
              <a:gd name="connsiteX225" fmla="*/ 215804 w 1375727"/>
              <a:gd name="connsiteY225" fmla="*/ 1057921 h 1541903"/>
              <a:gd name="connsiteX226" fmla="*/ 284657 w 1375727"/>
              <a:gd name="connsiteY226" fmla="*/ 1005164 h 1541903"/>
              <a:gd name="connsiteX227" fmla="*/ 370686 w 1375727"/>
              <a:gd name="connsiteY227" fmla="*/ 1016454 h 1541903"/>
              <a:gd name="connsiteX228" fmla="*/ 371782 w 1375727"/>
              <a:gd name="connsiteY228" fmla="*/ 1017037 h 1541903"/>
              <a:gd name="connsiteX229" fmla="*/ 423529 w 1375727"/>
              <a:gd name="connsiteY229" fmla="*/ 1085308 h 1541903"/>
              <a:gd name="connsiteX230" fmla="*/ 412906 w 1375727"/>
              <a:gd name="connsiteY230" fmla="*/ 1170173 h 1541903"/>
              <a:gd name="connsiteX231" fmla="*/ 411538 w 1375727"/>
              <a:gd name="connsiteY231" fmla="*/ 1172551 h 1541903"/>
              <a:gd name="connsiteX232" fmla="*/ 390513 w 1375727"/>
              <a:gd name="connsiteY232" fmla="*/ 1198399 h 1541903"/>
              <a:gd name="connsiteX233" fmla="*/ 390289 w 1375727"/>
              <a:gd name="connsiteY233" fmla="*/ 1198586 h 1541903"/>
              <a:gd name="connsiteX234" fmla="*/ 355818 w 1375727"/>
              <a:gd name="connsiteY234" fmla="*/ 1220109 h 1541903"/>
              <a:gd name="connsiteX235" fmla="*/ 383479 w 1375727"/>
              <a:gd name="connsiteY235" fmla="*/ 1154862 h 1541903"/>
              <a:gd name="connsiteX236" fmla="*/ 383446 w 1375727"/>
              <a:gd name="connsiteY236" fmla="*/ 1154846 h 1541903"/>
              <a:gd name="connsiteX237" fmla="*/ 383479 w 1375727"/>
              <a:gd name="connsiteY237" fmla="*/ 1154777 h 1541903"/>
              <a:gd name="connsiteX238" fmla="*/ 391534 w 1375727"/>
              <a:gd name="connsiteY238" fmla="*/ 1093978 h 1541903"/>
              <a:gd name="connsiteX239" fmla="*/ 354172 w 1375727"/>
              <a:gd name="connsiteY239" fmla="*/ 1045295 h 1541903"/>
              <a:gd name="connsiteX240" fmla="*/ 354157 w 1375727"/>
              <a:gd name="connsiteY240" fmla="*/ 1045327 h 1541903"/>
              <a:gd name="connsiteX241" fmla="*/ 354087 w 1375727"/>
              <a:gd name="connsiteY241" fmla="*/ 1045295 h 1541903"/>
              <a:gd name="connsiteX242" fmla="*/ 293289 w 1375727"/>
              <a:gd name="connsiteY242" fmla="*/ 1037239 h 1541903"/>
              <a:gd name="connsiteX243" fmla="*/ 244606 w 1375727"/>
              <a:gd name="connsiteY243" fmla="*/ 1074601 h 1541903"/>
              <a:gd name="connsiteX244" fmla="*/ 244637 w 1375727"/>
              <a:gd name="connsiteY244" fmla="*/ 1074617 h 1541903"/>
              <a:gd name="connsiteX245" fmla="*/ 244606 w 1375727"/>
              <a:gd name="connsiteY245" fmla="*/ 1074686 h 1541903"/>
              <a:gd name="connsiteX246" fmla="*/ 236549 w 1375727"/>
              <a:gd name="connsiteY246" fmla="*/ 1135484 h 1541903"/>
              <a:gd name="connsiteX247" fmla="*/ 273911 w 1375727"/>
              <a:gd name="connsiteY247" fmla="*/ 1184167 h 1541903"/>
              <a:gd name="connsiteX248" fmla="*/ 273928 w 1375727"/>
              <a:gd name="connsiteY248" fmla="*/ 1184136 h 1541903"/>
              <a:gd name="connsiteX249" fmla="*/ 273997 w 1375727"/>
              <a:gd name="connsiteY249" fmla="*/ 1184167 h 1541903"/>
              <a:gd name="connsiteX250" fmla="*/ 334795 w 1375727"/>
              <a:gd name="connsiteY250" fmla="*/ 1192224 h 1541903"/>
              <a:gd name="connsiteX251" fmla="*/ 383479 w 1375727"/>
              <a:gd name="connsiteY251" fmla="*/ 1154862 h 1541903"/>
              <a:gd name="connsiteX252" fmla="*/ 395181 w 1375727"/>
              <a:gd name="connsiteY252" fmla="*/ 1248162 h 1541903"/>
              <a:gd name="connsiteX253" fmla="*/ 395148 w 1375727"/>
              <a:gd name="connsiteY253" fmla="*/ 1248179 h 1541903"/>
              <a:gd name="connsiteX254" fmla="*/ 394326 w 1375727"/>
              <a:gd name="connsiteY254" fmla="*/ 1248659 h 1541903"/>
              <a:gd name="connsiteX255" fmla="*/ 393743 w 1375727"/>
              <a:gd name="connsiteY255" fmla="*/ 1249001 h 1541903"/>
              <a:gd name="connsiteX256" fmla="*/ 392700 w 1375727"/>
              <a:gd name="connsiteY256" fmla="*/ 1249616 h 1541903"/>
              <a:gd name="connsiteX257" fmla="*/ 392444 w 1375727"/>
              <a:gd name="connsiteY257" fmla="*/ 1249772 h 1541903"/>
              <a:gd name="connsiteX258" fmla="*/ 392288 w 1375727"/>
              <a:gd name="connsiteY258" fmla="*/ 1249856 h 1541903"/>
              <a:gd name="connsiteX259" fmla="*/ 371536 w 1375727"/>
              <a:gd name="connsiteY259" fmla="*/ 1259896 h 1541903"/>
              <a:gd name="connsiteX260" fmla="*/ 358193 w 1375727"/>
              <a:gd name="connsiteY260" fmla="*/ 1264483 h 1541903"/>
              <a:gd name="connsiteX261" fmla="*/ 357749 w 1375727"/>
              <a:gd name="connsiteY261" fmla="*/ 1264621 h 1541903"/>
              <a:gd name="connsiteX262" fmla="*/ 357407 w 1375727"/>
              <a:gd name="connsiteY262" fmla="*/ 1264724 h 1541903"/>
              <a:gd name="connsiteX263" fmla="*/ 357049 w 1375727"/>
              <a:gd name="connsiteY263" fmla="*/ 1264825 h 1541903"/>
              <a:gd name="connsiteX264" fmla="*/ 354398 w 1375727"/>
              <a:gd name="connsiteY264" fmla="*/ 1265563 h 1541903"/>
              <a:gd name="connsiteX265" fmla="*/ 349266 w 1375727"/>
              <a:gd name="connsiteY265" fmla="*/ 1266845 h 1541903"/>
              <a:gd name="connsiteX266" fmla="*/ 401253 w 1375727"/>
              <a:gd name="connsiteY266" fmla="*/ 1356880 h 1541903"/>
              <a:gd name="connsiteX267" fmla="*/ 405374 w 1375727"/>
              <a:gd name="connsiteY267" fmla="*/ 1341471 h 1541903"/>
              <a:gd name="connsiteX268" fmla="*/ 431563 w 1375727"/>
              <a:gd name="connsiteY268" fmla="*/ 1326335 h 1541903"/>
              <a:gd name="connsiteX269" fmla="*/ 446991 w 1375727"/>
              <a:gd name="connsiteY269" fmla="*/ 1330468 h 1541903"/>
              <a:gd name="connsiteX270" fmla="*/ 398323 w 1375727"/>
              <a:gd name="connsiteY270" fmla="*/ 1246185 h 1541903"/>
              <a:gd name="connsiteX271" fmla="*/ 395181 w 1375727"/>
              <a:gd name="connsiteY271" fmla="*/ 1248162 h 154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375727" h="1541903">
                <a:moveTo>
                  <a:pt x="350213" y="1105045"/>
                </a:moveTo>
                <a:cubicBezTo>
                  <a:pt x="352709" y="1114352"/>
                  <a:pt x="351683" y="1124563"/>
                  <a:pt x="346551" y="1133495"/>
                </a:cubicBezTo>
                <a:lnTo>
                  <a:pt x="346519" y="1133479"/>
                </a:lnTo>
                <a:cubicBezTo>
                  <a:pt x="341354" y="1142444"/>
                  <a:pt x="333020" y="1148448"/>
                  <a:pt x="323768" y="1150944"/>
                </a:cubicBezTo>
                <a:cubicBezTo>
                  <a:pt x="314460" y="1153441"/>
                  <a:pt x="304250" y="1152415"/>
                  <a:pt x="295317" y="1147283"/>
                </a:cubicBezTo>
                <a:lnTo>
                  <a:pt x="295333" y="1147250"/>
                </a:lnTo>
                <a:cubicBezTo>
                  <a:pt x="286369" y="1142087"/>
                  <a:pt x="280364" y="1133752"/>
                  <a:pt x="277867" y="1124482"/>
                </a:cubicBezTo>
                <a:cubicBezTo>
                  <a:pt x="275371" y="1115175"/>
                  <a:pt x="276398" y="1104964"/>
                  <a:pt x="281530" y="1096032"/>
                </a:cubicBezTo>
                <a:lnTo>
                  <a:pt x="281562" y="1096048"/>
                </a:lnTo>
                <a:cubicBezTo>
                  <a:pt x="286726" y="1087083"/>
                  <a:pt x="295060" y="1081080"/>
                  <a:pt x="304314" y="1078583"/>
                </a:cubicBezTo>
                <a:cubicBezTo>
                  <a:pt x="313621" y="1076087"/>
                  <a:pt x="323832" y="1077114"/>
                  <a:pt x="332764" y="1082246"/>
                </a:cubicBezTo>
                <a:lnTo>
                  <a:pt x="332748" y="1082277"/>
                </a:lnTo>
                <a:cubicBezTo>
                  <a:pt x="341713" y="1087457"/>
                  <a:pt x="347732" y="1095769"/>
                  <a:pt x="350213" y="1105045"/>
                </a:cubicBezTo>
                <a:close/>
                <a:moveTo>
                  <a:pt x="1375727" y="1167142"/>
                </a:moveTo>
                <a:cubicBezTo>
                  <a:pt x="1375727" y="1236679"/>
                  <a:pt x="1347536" y="1299631"/>
                  <a:pt x="1301964" y="1345193"/>
                </a:cubicBezTo>
                <a:cubicBezTo>
                  <a:pt x="1256392" y="1390778"/>
                  <a:pt x="1193442" y="1418956"/>
                  <a:pt x="1123908" y="1418956"/>
                </a:cubicBezTo>
                <a:cubicBezTo>
                  <a:pt x="1054375" y="1418956"/>
                  <a:pt x="991419" y="1390765"/>
                  <a:pt x="945850" y="1345193"/>
                </a:cubicBezTo>
                <a:cubicBezTo>
                  <a:pt x="900277" y="1299627"/>
                  <a:pt x="872090" y="1236675"/>
                  <a:pt x="872090" y="1167142"/>
                </a:cubicBezTo>
                <a:cubicBezTo>
                  <a:pt x="872090" y="1097609"/>
                  <a:pt x="900284" y="1034652"/>
                  <a:pt x="945850" y="989083"/>
                </a:cubicBezTo>
                <a:cubicBezTo>
                  <a:pt x="991423" y="943510"/>
                  <a:pt x="1054375" y="915323"/>
                  <a:pt x="1123908" y="915323"/>
                </a:cubicBezTo>
                <a:cubicBezTo>
                  <a:pt x="1193442" y="915323"/>
                  <a:pt x="1256392" y="943517"/>
                  <a:pt x="1301964" y="989083"/>
                </a:cubicBezTo>
                <a:cubicBezTo>
                  <a:pt x="1347536" y="1034657"/>
                  <a:pt x="1375727" y="1097624"/>
                  <a:pt x="1375727" y="1167142"/>
                </a:cubicBezTo>
                <a:close/>
                <a:moveTo>
                  <a:pt x="1096741" y="1118559"/>
                </a:moveTo>
                <a:cubicBezTo>
                  <a:pt x="1096741" y="1111049"/>
                  <a:pt x="1099788" y="1104260"/>
                  <a:pt x="1104696" y="1099347"/>
                </a:cubicBezTo>
                <a:cubicBezTo>
                  <a:pt x="1109602" y="1094439"/>
                  <a:pt x="1116397" y="1091391"/>
                  <a:pt x="1123908" y="1091391"/>
                </a:cubicBezTo>
                <a:cubicBezTo>
                  <a:pt x="1131419" y="1091391"/>
                  <a:pt x="1138207" y="1094439"/>
                  <a:pt x="1143121" y="1099347"/>
                </a:cubicBezTo>
                <a:cubicBezTo>
                  <a:pt x="1148027" y="1104254"/>
                  <a:pt x="1151075" y="1111049"/>
                  <a:pt x="1151075" y="1118559"/>
                </a:cubicBezTo>
                <a:cubicBezTo>
                  <a:pt x="1151075" y="1130379"/>
                  <a:pt x="1160655" y="1139974"/>
                  <a:pt x="1172490" y="1139974"/>
                </a:cubicBezTo>
                <a:cubicBezTo>
                  <a:pt x="1184309" y="1139974"/>
                  <a:pt x="1193904" y="1130394"/>
                  <a:pt x="1193904" y="1118559"/>
                </a:cubicBezTo>
                <a:cubicBezTo>
                  <a:pt x="1193904" y="1099229"/>
                  <a:pt x="1186067" y="1081727"/>
                  <a:pt x="1173393" y="1069068"/>
                </a:cubicBezTo>
                <a:cubicBezTo>
                  <a:pt x="1165625" y="1061300"/>
                  <a:pt x="1156029" y="1055351"/>
                  <a:pt x="1145322" y="1051908"/>
                </a:cubicBezTo>
                <a:lnTo>
                  <a:pt x="1145322" y="1038223"/>
                </a:lnTo>
                <a:cubicBezTo>
                  <a:pt x="1145322" y="1026403"/>
                  <a:pt x="1135742" y="1016808"/>
                  <a:pt x="1123907" y="1016808"/>
                </a:cubicBezTo>
                <a:cubicBezTo>
                  <a:pt x="1112087" y="1016808"/>
                  <a:pt x="1102493" y="1026388"/>
                  <a:pt x="1102493" y="1038223"/>
                </a:cubicBezTo>
                <a:lnTo>
                  <a:pt x="1102493" y="1051908"/>
                </a:lnTo>
                <a:cubicBezTo>
                  <a:pt x="1091785" y="1055346"/>
                  <a:pt x="1082189" y="1061300"/>
                  <a:pt x="1074421" y="1069068"/>
                </a:cubicBezTo>
                <a:cubicBezTo>
                  <a:pt x="1061746" y="1081743"/>
                  <a:pt x="1053910" y="1099229"/>
                  <a:pt x="1053910" y="1118559"/>
                </a:cubicBezTo>
                <a:cubicBezTo>
                  <a:pt x="1053910" y="1137906"/>
                  <a:pt x="1061748" y="1155392"/>
                  <a:pt x="1074406" y="1168050"/>
                </a:cubicBezTo>
                <a:cubicBezTo>
                  <a:pt x="1087082" y="1180726"/>
                  <a:pt x="1104615" y="1188562"/>
                  <a:pt x="1123914" y="1188562"/>
                </a:cubicBezTo>
                <a:cubicBezTo>
                  <a:pt x="1131409" y="1188562"/>
                  <a:pt x="1138214" y="1191609"/>
                  <a:pt x="1143127" y="1196517"/>
                </a:cubicBezTo>
                <a:cubicBezTo>
                  <a:pt x="1148034" y="1201423"/>
                  <a:pt x="1151080" y="1208218"/>
                  <a:pt x="1151080" y="1215730"/>
                </a:cubicBezTo>
                <a:cubicBezTo>
                  <a:pt x="1151080" y="1223240"/>
                  <a:pt x="1148034" y="1230029"/>
                  <a:pt x="1143127" y="1234942"/>
                </a:cubicBezTo>
                <a:cubicBezTo>
                  <a:pt x="1138219" y="1239848"/>
                  <a:pt x="1131424" y="1242896"/>
                  <a:pt x="1123914" y="1242896"/>
                </a:cubicBezTo>
                <a:cubicBezTo>
                  <a:pt x="1116404" y="1242896"/>
                  <a:pt x="1109614" y="1239848"/>
                  <a:pt x="1104701" y="1234942"/>
                </a:cubicBezTo>
                <a:cubicBezTo>
                  <a:pt x="1099794" y="1230035"/>
                  <a:pt x="1096746" y="1223240"/>
                  <a:pt x="1096746" y="1215730"/>
                </a:cubicBezTo>
                <a:cubicBezTo>
                  <a:pt x="1096746" y="1203910"/>
                  <a:pt x="1087166" y="1194315"/>
                  <a:pt x="1075333" y="1194315"/>
                </a:cubicBezTo>
                <a:cubicBezTo>
                  <a:pt x="1063513" y="1194315"/>
                  <a:pt x="1053918" y="1203895"/>
                  <a:pt x="1053918" y="1215730"/>
                </a:cubicBezTo>
                <a:cubicBezTo>
                  <a:pt x="1053918" y="1235060"/>
                  <a:pt x="1061754" y="1252562"/>
                  <a:pt x="1074428" y="1265221"/>
                </a:cubicBezTo>
                <a:cubicBezTo>
                  <a:pt x="1082196" y="1272987"/>
                  <a:pt x="1091792" y="1278936"/>
                  <a:pt x="1102501" y="1282381"/>
                </a:cubicBezTo>
                <a:lnTo>
                  <a:pt x="1102501" y="1296049"/>
                </a:lnTo>
                <a:cubicBezTo>
                  <a:pt x="1102501" y="1307869"/>
                  <a:pt x="1112080" y="1317464"/>
                  <a:pt x="1123915" y="1317464"/>
                </a:cubicBezTo>
                <a:cubicBezTo>
                  <a:pt x="1135734" y="1317464"/>
                  <a:pt x="1145329" y="1307884"/>
                  <a:pt x="1145329" y="1296049"/>
                </a:cubicBezTo>
                <a:lnTo>
                  <a:pt x="1145329" y="1282381"/>
                </a:lnTo>
                <a:cubicBezTo>
                  <a:pt x="1156037" y="1278943"/>
                  <a:pt x="1165632" y="1272987"/>
                  <a:pt x="1173400" y="1265221"/>
                </a:cubicBezTo>
                <a:cubicBezTo>
                  <a:pt x="1186058" y="1252562"/>
                  <a:pt x="1193911" y="1235060"/>
                  <a:pt x="1193911" y="1215730"/>
                </a:cubicBezTo>
                <a:cubicBezTo>
                  <a:pt x="1193911" y="1196383"/>
                  <a:pt x="1186075" y="1178897"/>
                  <a:pt x="1173415" y="1166238"/>
                </a:cubicBezTo>
                <a:cubicBezTo>
                  <a:pt x="1160741" y="1153563"/>
                  <a:pt x="1143222" y="1145726"/>
                  <a:pt x="1123924" y="1145726"/>
                </a:cubicBezTo>
                <a:cubicBezTo>
                  <a:pt x="1116429" y="1145726"/>
                  <a:pt x="1109625" y="1142679"/>
                  <a:pt x="1104696" y="1137772"/>
                </a:cubicBezTo>
                <a:cubicBezTo>
                  <a:pt x="1099788" y="1132859"/>
                  <a:pt x="1096741" y="1126086"/>
                  <a:pt x="1096741" y="1118559"/>
                </a:cubicBezTo>
                <a:close/>
                <a:moveTo>
                  <a:pt x="1132787" y="265848"/>
                </a:moveTo>
                <a:lnTo>
                  <a:pt x="879515" y="12590"/>
                </a:lnTo>
                <a:lnTo>
                  <a:pt x="879515" y="265862"/>
                </a:lnTo>
                <a:lnTo>
                  <a:pt x="1123919" y="265867"/>
                </a:lnTo>
                <a:lnTo>
                  <a:pt x="1132798" y="265867"/>
                </a:lnTo>
                <a:close/>
                <a:moveTo>
                  <a:pt x="1123908" y="1461791"/>
                </a:moveTo>
                <a:cubicBezTo>
                  <a:pt x="1131077" y="1461791"/>
                  <a:pt x="1138225" y="1461531"/>
                  <a:pt x="1145323" y="1461011"/>
                </a:cubicBezTo>
                <a:lnTo>
                  <a:pt x="1145323" y="1520487"/>
                </a:lnTo>
                <a:cubicBezTo>
                  <a:pt x="1145323" y="1532311"/>
                  <a:pt x="1135743" y="1541904"/>
                  <a:pt x="1123908" y="1541904"/>
                </a:cubicBezTo>
                <a:lnTo>
                  <a:pt x="21415" y="1541904"/>
                </a:lnTo>
                <a:cubicBezTo>
                  <a:pt x="9595" y="1541904"/>
                  <a:pt x="0" y="1532324"/>
                  <a:pt x="0" y="1520487"/>
                </a:cubicBezTo>
                <a:lnTo>
                  <a:pt x="0" y="21415"/>
                </a:lnTo>
                <a:cubicBezTo>
                  <a:pt x="0" y="9595"/>
                  <a:pt x="9580" y="0"/>
                  <a:pt x="21415" y="0"/>
                </a:cubicBezTo>
                <a:lnTo>
                  <a:pt x="836683" y="0"/>
                </a:lnTo>
                <a:lnTo>
                  <a:pt x="836683" y="287238"/>
                </a:lnTo>
                <a:cubicBezTo>
                  <a:pt x="836683" y="299058"/>
                  <a:pt x="846263" y="308653"/>
                  <a:pt x="858098" y="308653"/>
                </a:cubicBezTo>
                <a:lnTo>
                  <a:pt x="1145337" y="308653"/>
                </a:lnTo>
                <a:lnTo>
                  <a:pt x="1145337" y="873251"/>
                </a:lnTo>
                <a:cubicBezTo>
                  <a:pt x="1138237" y="872737"/>
                  <a:pt x="1131107" y="872480"/>
                  <a:pt x="1123922" y="872480"/>
                </a:cubicBezTo>
                <a:cubicBezTo>
                  <a:pt x="1045558" y="872480"/>
                  <a:pt x="970990" y="903373"/>
                  <a:pt x="915579" y="958782"/>
                </a:cubicBezTo>
                <a:cubicBezTo>
                  <a:pt x="860167" y="1014190"/>
                  <a:pt x="829277" y="1088760"/>
                  <a:pt x="829277" y="1167125"/>
                </a:cubicBezTo>
                <a:cubicBezTo>
                  <a:pt x="829277" y="1245491"/>
                  <a:pt x="860170" y="1320053"/>
                  <a:pt x="915579" y="1375465"/>
                </a:cubicBezTo>
                <a:cubicBezTo>
                  <a:pt x="970987" y="1430862"/>
                  <a:pt x="1045557" y="1461750"/>
                  <a:pt x="1123922" y="1461750"/>
                </a:cubicBezTo>
                <a:close/>
                <a:moveTo>
                  <a:pt x="350859" y="281463"/>
                </a:moveTo>
                <a:cubicBezTo>
                  <a:pt x="350859" y="293283"/>
                  <a:pt x="360438" y="302877"/>
                  <a:pt x="372273" y="302877"/>
                </a:cubicBezTo>
                <a:lnTo>
                  <a:pt x="773045" y="302877"/>
                </a:lnTo>
                <a:cubicBezTo>
                  <a:pt x="784863" y="302877"/>
                  <a:pt x="794459" y="293298"/>
                  <a:pt x="794459" y="281463"/>
                </a:cubicBezTo>
                <a:cubicBezTo>
                  <a:pt x="794459" y="269643"/>
                  <a:pt x="784880" y="260048"/>
                  <a:pt x="773045" y="260048"/>
                </a:cubicBezTo>
                <a:lnTo>
                  <a:pt x="372273" y="260048"/>
                </a:lnTo>
                <a:cubicBezTo>
                  <a:pt x="360454" y="260048"/>
                  <a:pt x="350859" y="269628"/>
                  <a:pt x="350859" y="281463"/>
                </a:cubicBezTo>
                <a:close/>
                <a:moveTo>
                  <a:pt x="158116" y="449722"/>
                </a:moveTo>
                <a:cubicBezTo>
                  <a:pt x="158116" y="461542"/>
                  <a:pt x="167696" y="471137"/>
                  <a:pt x="179531" y="471137"/>
                </a:cubicBezTo>
                <a:lnTo>
                  <a:pt x="965773" y="471137"/>
                </a:lnTo>
                <a:cubicBezTo>
                  <a:pt x="977592" y="471137"/>
                  <a:pt x="987188" y="461557"/>
                  <a:pt x="987188" y="449722"/>
                </a:cubicBezTo>
                <a:cubicBezTo>
                  <a:pt x="987188" y="437902"/>
                  <a:pt x="977608" y="428308"/>
                  <a:pt x="965773" y="428308"/>
                </a:cubicBezTo>
                <a:lnTo>
                  <a:pt x="179531" y="428308"/>
                </a:lnTo>
                <a:cubicBezTo>
                  <a:pt x="167711" y="428308"/>
                  <a:pt x="158116" y="437904"/>
                  <a:pt x="158116" y="449722"/>
                </a:cubicBezTo>
                <a:close/>
                <a:moveTo>
                  <a:pt x="158116" y="584334"/>
                </a:moveTo>
                <a:cubicBezTo>
                  <a:pt x="158116" y="596154"/>
                  <a:pt x="167696" y="605749"/>
                  <a:pt x="179531" y="605749"/>
                </a:cubicBezTo>
                <a:lnTo>
                  <a:pt x="965773" y="605749"/>
                </a:lnTo>
                <a:cubicBezTo>
                  <a:pt x="977592" y="605749"/>
                  <a:pt x="987188" y="596169"/>
                  <a:pt x="987188" y="584334"/>
                </a:cubicBezTo>
                <a:cubicBezTo>
                  <a:pt x="987188" y="572514"/>
                  <a:pt x="977608" y="562920"/>
                  <a:pt x="965773" y="562920"/>
                </a:cubicBezTo>
                <a:lnTo>
                  <a:pt x="179531" y="562920"/>
                </a:lnTo>
                <a:cubicBezTo>
                  <a:pt x="167711" y="562920"/>
                  <a:pt x="158116" y="572499"/>
                  <a:pt x="158116" y="584334"/>
                </a:cubicBezTo>
                <a:close/>
                <a:moveTo>
                  <a:pt x="158116" y="718946"/>
                </a:moveTo>
                <a:cubicBezTo>
                  <a:pt x="158116" y="730766"/>
                  <a:pt x="167696" y="740360"/>
                  <a:pt x="179531" y="740360"/>
                </a:cubicBezTo>
                <a:lnTo>
                  <a:pt x="965773" y="740360"/>
                </a:lnTo>
                <a:cubicBezTo>
                  <a:pt x="977592" y="740360"/>
                  <a:pt x="987188" y="730781"/>
                  <a:pt x="987188" y="718946"/>
                </a:cubicBezTo>
                <a:cubicBezTo>
                  <a:pt x="987188" y="707126"/>
                  <a:pt x="977608" y="697531"/>
                  <a:pt x="965773" y="697531"/>
                </a:cubicBezTo>
                <a:lnTo>
                  <a:pt x="179531" y="697526"/>
                </a:lnTo>
                <a:cubicBezTo>
                  <a:pt x="167711" y="697526"/>
                  <a:pt x="158116" y="707105"/>
                  <a:pt x="158116" y="718946"/>
                </a:cubicBezTo>
                <a:close/>
                <a:moveTo>
                  <a:pt x="158116" y="853558"/>
                </a:moveTo>
                <a:cubicBezTo>
                  <a:pt x="158116" y="865378"/>
                  <a:pt x="167696" y="874972"/>
                  <a:pt x="179531" y="874972"/>
                </a:cubicBezTo>
                <a:lnTo>
                  <a:pt x="965773" y="874972"/>
                </a:lnTo>
                <a:cubicBezTo>
                  <a:pt x="977592" y="874972"/>
                  <a:pt x="987188" y="865393"/>
                  <a:pt x="987188" y="853558"/>
                </a:cubicBezTo>
                <a:cubicBezTo>
                  <a:pt x="987188" y="841723"/>
                  <a:pt x="977608" y="832143"/>
                  <a:pt x="965773" y="832143"/>
                </a:cubicBezTo>
                <a:lnTo>
                  <a:pt x="179531" y="832138"/>
                </a:lnTo>
                <a:cubicBezTo>
                  <a:pt x="167711" y="832138"/>
                  <a:pt x="158116" y="841717"/>
                  <a:pt x="158116" y="853558"/>
                </a:cubicBezTo>
                <a:close/>
                <a:moveTo>
                  <a:pt x="509758" y="1353842"/>
                </a:moveTo>
                <a:lnTo>
                  <a:pt x="431270" y="1217882"/>
                </a:lnTo>
                <a:cubicBezTo>
                  <a:pt x="437942" y="1210286"/>
                  <a:pt x="443961" y="1201942"/>
                  <a:pt x="449201" y="1192853"/>
                </a:cubicBezTo>
                <a:lnTo>
                  <a:pt x="449216" y="1192822"/>
                </a:lnTo>
                <a:cubicBezTo>
                  <a:pt x="470786" y="1155445"/>
                  <a:pt x="475186" y="1112903"/>
                  <a:pt x="464852" y="1074344"/>
                </a:cubicBezTo>
                <a:cubicBezTo>
                  <a:pt x="454643" y="1036250"/>
                  <a:pt x="430009" y="1001952"/>
                  <a:pt x="393331" y="980311"/>
                </a:cubicBezTo>
                <a:cubicBezTo>
                  <a:pt x="392935" y="980038"/>
                  <a:pt x="392529" y="979798"/>
                  <a:pt x="392118" y="979541"/>
                </a:cubicBezTo>
                <a:cubicBezTo>
                  <a:pt x="354741" y="957970"/>
                  <a:pt x="312200" y="953570"/>
                  <a:pt x="273640" y="963904"/>
                </a:cubicBezTo>
                <a:cubicBezTo>
                  <a:pt x="235081" y="974238"/>
                  <a:pt x="200441" y="999331"/>
                  <a:pt x="178854" y="1036724"/>
                </a:cubicBezTo>
                <a:cubicBezTo>
                  <a:pt x="157283" y="1074086"/>
                  <a:pt x="152883" y="1116595"/>
                  <a:pt x="163217" y="1155118"/>
                </a:cubicBezTo>
                <a:cubicBezTo>
                  <a:pt x="168349" y="1174261"/>
                  <a:pt x="177105" y="1192441"/>
                  <a:pt x="189187" y="1208543"/>
                </a:cubicBezTo>
                <a:lnTo>
                  <a:pt x="105825" y="1352925"/>
                </a:lnTo>
                <a:cubicBezTo>
                  <a:pt x="102713" y="1357797"/>
                  <a:pt x="101564" y="1363928"/>
                  <a:pt x="103173" y="1369963"/>
                </a:cubicBezTo>
                <a:cubicBezTo>
                  <a:pt x="106221" y="1381363"/>
                  <a:pt x="117955" y="1388151"/>
                  <a:pt x="129363" y="1385099"/>
                </a:cubicBezTo>
                <a:lnTo>
                  <a:pt x="173924" y="1373152"/>
                </a:lnTo>
                <a:lnTo>
                  <a:pt x="185845" y="1417684"/>
                </a:lnTo>
                <a:lnTo>
                  <a:pt x="185915" y="1417670"/>
                </a:lnTo>
                <a:cubicBezTo>
                  <a:pt x="187337" y="1422952"/>
                  <a:pt x="190775" y="1427715"/>
                  <a:pt x="195890" y="1430657"/>
                </a:cubicBezTo>
                <a:cubicBezTo>
                  <a:pt x="206101" y="1436528"/>
                  <a:pt x="219139" y="1432997"/>
                  <a:pt x="225003" y="1422788"/>
                </a:cubicBezTo>
                <a:lnTo>
                  <a:pt x="307558" y="1279789"/>
                </a:lnTo>
                <a:lnTo>
                  <a:pt x="389310" y="1421406"/>
                </a:lnTo>
                <a:cubicBezTo>
                  <a:pt x="391908" y="1426839"/>
                  <a:pt x="396784" y="1431150"/>
                  <a:pt x="403080" y="1432833"/>
                </a:cubicBezTo>
                <a:cubicBezTo>
                  <a:pt x="414488" y="1435885"/>
                  <a:pt x="426205" y="1429097"/>
                  <a:pt x="429270" y="1417697"/>
                </a:cubicBezTo>
                <a:lnTo>
                  <a:pt x="441213" y="1373166"/>
                </a:lnTo>
                <a:lnTo>
                  <a:pt x="485774" y="1385113"/>
                </a:lnTo>
                <a:lnTo>
                  <a:pt x="485789" y="1385031"/>
                </a:lnTo>
                <a:cubicBezTo>
                  <a:pt x="491039" y="1386440"/>
                  <a:pt x="496824" y="1385838"/>
                  <a:pt x="501923" y="1382909"/>
                </a:cubicBezTo>
                <a:cubicBezTo>
                  <a:pt x="512097" y="1377093"/>
                  <a:pt x="515619" y="1364065"/>
                  <a:pt x="509755" y="1353856"/>
                </a:cubicBezTo>
                <a:close/>
                <a:moveTo>
                  <a:pt x="241377" y="1252882"/>
                </a:moveTo>
                <a:lnTo>
                  <a:pt x="241238" y="1252818"/>
                </a:lnTo>
                <a:cubicBezTo>
                  <a:pt x="240724" y="1252546"/>
                  <a:pt x="240211" y="1252273"/>
                  <a:pt x="239698" y="1251995"/>
                </a:cubicBezTo>
                <a:lnTo>
                  <a:pt x="239527" y="1251909"/>
                </a:lnTo>
                <a:lnTo>
                  <a:pt x="239442" y="1251856"/>
                </a:lnTo>
                <a:cubicBezTo>
                  <a:pt x="238913" y="1251567"/>
                  <a:pt x="238383" y="1251273"/>
                  <a:pt x="237849" y="1250984"/>
                </a:cubicBezTo>
                <a:lnTo>
                  <a:pt x="237816" y="1250969"/>
                </a:lnTo>
                <a:lnTo>
                  <a:pt x="235918" y="1249926"/>
                </a:lnTo>
                <a:cubicBezTo>
                  <a:pt x="236347" y="1250167"/>
                  <a:pt x="236774" y="1250407"/>
                  <a:pt x="237202" y="1250610"/>
                </a:cubicBezTo>
                <a:lnTo>
                  <a:pt x="237614" y="1250851"/>
                </a:lnTo>
                <a:lnTo>
                  <a:pt x="237752" y="1250936"/>
                </a:lnTo>
                <a:lnTo>
                  <a:pt x="237822" y="1250969"/>
                </a:lnTo>
                <a:lnTo>
                  <a:pt x="241377" y="1252882"/>
                </a:lnTo>
                <a:lnTo>
                  <a:pt x="234193" y="1248916"/>
                </a:lnTo>
                <a:lnTo>
                  <a:pt x="234160" y="1248900"/>
                </a:lnTo>
                <a:cubicBezTo>
                  <a:pt x="229386" y="1246061"/>
                  <a:pt x="224821" y="1243014"/>
                  <a:pt x="220474" y="1239780"/>
                </a:cubicBezTo>
                <a:lnTo>
                  <a:pt x="168112" y="1330454"/>
                </a:lnTo>
                <a:lnTo>
                  <a:pt x="183492" y="1326335"/>
                </a:lnTo>
                <a:cubicBezTo>
                  <a:pt x="194900" y="1323297"/>
                  <a:pt x="206617" y="1330071"/>
                  <a:pt x="209681" y="1341484"/>
                </a:cubicBezTo>
                <a:lnTo>
                  <a:pt x="213803" y="1356894"/>
                </a:lnTo>
                <a:lnTo>
                  <a:pt x="267534" y="1263814"/>
                </a:lnTo>
                <a:cubicBezTo>
                  <a:pt x="266438" y="1263472"/>
                  <a:pt x="265363" y="1263113"/>
                  <a:pt x="264267" y="1262756"/>
                </a:cubicBezTo>
                <a:cubicBezTo>
                  <a:pt x="256549" y="1260120"/>
                  <a:pt x="248888" y="1256854"/>
                  <a:pt x="241376" y="1252882"/>
                </a:cubicBezTo>
                <a:close/>
                <a:moveTo>
                  <a:pt x="355820" y="1220107"/>
                </a:moveTo>
                <a:cubicBezTo>
                  <a:pt x="350741" y="1222129"/>
                  <a:pt x="345539" y="1223770"/>
                  <a:pt x="340269" y="1225037"/>
                </a:cubicBezTo>
                <a:lnTo>
                  <a:pt x="339670" y="1225175"/>
                </a:lnTo>
                <a:lnTo>
                  <a:pt x="339600" y="1225192"/>
                </a:lnTo>
                <a:cubicBezTo>
                  <a:pt x="320985" y="1229500"/>
                  <a:pt x="301298" y="1229158"/>
                  <a:pt x="282379" y="1223668"/>
                </a:cubicBezTo>
                <a:lnTo>
                  <a:pt x="281952" y="1223551"/>
                </a:lnTo>
                <a:lnTo>
                  <a:pt x="281268" y="1223347"/>
                </a:lnTo>
                <a:cubicBezTo>
                  <a:pt x="280124" y="1223005"/>
                  <a:pt x="278991" y="1222646"/>
                  <a:pt x="277847" y="1222251"/>
                </a:cubicBezTo>
                <a:cubicBezTo>
                  <a:pt x="273368" y="1220744"/>
                  <a:pt x="268935" y="1218932"/>
                  <a:pt x="264622" y="1216846"/>
                </a:cubicBezTo>
                <a:lnTo>
                  <a:pt x="264311" y="1216692"/>
                </a:lnTo>
                <a:lnTo>
                  <a:pt x="263402" y="1216248"/>
                </a:lnTo>
                <a:lnTo>
                  <a:pt x="262782" y="1215938"/>
                </a:lnTo>
                <a:lnTo>
                  <a:pt x="262253" y="1215665"/>
                </a:lnTo>
                <a:lnTo>
                  <a:pt x="261585" y="1215323"/>
                </a:lnTo>
                <a:lnTo>
                  <a:pt x="261360" y="1215205"/>
                </a:lnTo>
                <a:lnTo>
                  <a:pt x="261276" y="1215174"/>
                </a:lnTo>
                <a:lnTo>
                  <a:pt x="261243" y="1215158"/>
                </a:lnTo>
                <a:lnTo>
                  <a:pt x="260163" y="1214575"/>
                </a:lnTo>
                <a:lnTo>
                  <a:pt x="260093" y="1214543"/>
                </a:lnTo>
                <a:lnTo>
                  <a:pt x="260078" y="1214543"/>
                </a:lnTo>
                <a:lnTo>
                  <a:pt x="260008" y="1214510"/>
                </a:lnTo>
                <a:cubicBezTo>
                  <a:pt x="259633" y="1214308"/>
                  <a:pt x="259254" y="1214098"/>
                  <a:pt x="258881" y="1213896"/>
                </a:cubicBezTo>
                <a:lnTo>
                  <a:pt x="258811" y="1213864"/>
                </a:lnTo>
                <a:cubicBezTo>
                  <a:pt x="257923" y="1213248"/>
                  <a:pt x="257014" y="1212698"/>
                  <a:pt x="256057" y="1212238"/>
                </a:cubicBezTo>
                <a:lnTo>
                  <a:pt x="255886" y="1212137"/>
                </a:lnTo>
                <a:lnTo>
                  <a:pt x="254961" y="1211571"/>
                </a:lnTo>
                <a:lnTo>
                  <a:pt x="254823" y="1211484"/>
                </a:lnTo>
                <a:lnTo>
                  <a:pt x="254720" y="1211415"/>
                </a:lnTo>
                <a:lnTo>
                  <a:pt x="253812" y="1210848"/>
                </a:lnTo>
                <a:lnTo>
                  <a:pt x="253609" y="1210730"/>
                </a:lnTo>
                <a:lnTo>
                  <a:pt x="253593" y="1210715"/>
                </a:lnTo>
                <a:lnTo>
                  <a:pt x="253539" y="1210683"/>
                </a:lnTo>
                <a:lnTo>
                  <a:pt x="252684" y="1210138"/>
                </a:lnTo>
                <a:lnTo>
                  <a:pt x="252460" y="1209998"/>
                </a:lnTo>
                <a:lnTo>
                  <a:pt x="252406" y="1209967"/>
                </a:lnTo>
                <a:lnTo>
                  <a:pt x="252235" y="1209849"/>
                </a:lnTo>
                <a:lnTo>
                  <a:pt x="251786" y="1209538"/>
                </a:lnTo>
                <a:lnTo>
                  <a:pt x="251641" y="1209417"/>
                </a:lnTo>
                <a:lnTo>
                  <a:pt x="251556" y="1209362"/>
                </a:lnTo>
                <a:lnTo>
                  <a:pt x="250957" y="1208966"/>
                </a:lnTo>
                <a:lnTo>
                  <a:pt x="250284" y="1208502"/>
                </a:lnTo>
                <a:lnTo>
                  <a:pt x="249840" y="1208192"/>
                </a:lnTo>
                <a:lnTo>
                  <a:pt x="249167" y="1207726"/>
                </a:lnTo>
                <a:lnTo>
                  <a:pt x="248514" y="1207267"/>
                </a:lnTo>
                <a:lnTo>
                  <a:pt x="248290" y="1207112"/>
                </a:lnTo>
                <a:lnTo>
                  <a:pt x="247419" y="1206498"/>
                </a:lnTo>
                <a:lnTo>
                  <a:pt x="246969" y="1206187"/>
                </a:lnTo>
                <a:cubicBezTo>
                  <a:pt x="245889" y="1205401"/>
                  <a:pt x="244831" y="1204594"/>
                  <a:pt x="243789" y="1203776"/>
                </a:cubicBezTo>
                <a:lnTo>
                  <a:pt x="243586" y="1203605"/>
                </a:lnTo>
                <a:lnTo>
                  <a:pt x="242972" y="1203108"/>
                </a:lnTo>
                <a:lnTo>
                  <a:pt x="242361" y="1202595"/>
                </a:lnTo>
                <a:lnTo>
                  <a:pt x="242330" y="1202578"/>
                </a:lnTo>
                <a:lnTo>
                  <a:pt x="242159" y="1202440"/>
                </a:lnTo>
                <a:lnTo>
                  <a:pt x="241955" y="1202269"/>
                </a:lnTo>
                <a:lnTo>
                  <a:pt x="241153" y="1201601"/>
                </a:lnTo>
                <a:lnTo>
                  <a:pt x="241068" y="1201515"/>
                </a:lnTo>
                <a:cubicBezTo>
                  <a:pt x="222882" y="1186258"/>
                  <a:pt x="210416" y="1166035"/>
                  <a:pt x="204513" y="1144037"/>
                </a:cubicBezTo>
                <a:cubicBezTo>
                  <a:pt x="196987" y="1115951"/>
                  <a:pt x="200151" y="1085019"/>
                  <a:pt x="215804" y="1057921"/>
                </a:cubicBezTo>
                <a:cubicBezTo>
                  <a:pt x="231424" y="1030877"/>
                  <a:pt x="256587" y="1012690"/>
                  <a:pt x="284657" y="1005164"/>
                </a:cubicBezTo>
                <a:cubicBezTo>
                  <a:pt x="312711" y="997653"/>
                  <a:pt x="343604" y="1000817"/>
                  <a:pt x="370686" y="1016454"/>
                </a:cubicBezTo>
                <a:cubicBezTo>
                  <a:pt x="371045" y="1016658"/>
                  <a:pt x="371402" y="1016866"/>
                  <a:pt x="371782" y="1017037"/>
                </a:cubicBezTo>
                <a:cubicBezTo>
                  <a:pt x="398281" y="1032690"/>
                  <a:pt x="416104" y="1057579"/>
                  <a:pt x="423529" y="1085308"/>
                </a:cubicBezTo>
                <a:cubicBezTo>
                  <a:pt x="430938" y="1112967"/>
                  <a:pt x="427960" y="1143385"/>
                  <a:pt x="412906" y="1170173"/>
                </a:cubicBezTo>
                <a:cubicBezTo>
                  <a:pt x="412393" y="1170942"/>
                  <a:pt x="411933" y="1171729"/>
                  <a:pt x="411538" y="1172551"/>
                </a:cubicBezTo>
                <a:cubicBezTo>
                  <a:pt x="405690" y="1182403"/>
                  <a:pt x="398568" y="1191043"/>
                  <a:pt x="390513" y="1198399"/>
                </a:cubicBezTo>
                <a:lnTo>
                  <a:pt x="390289" y="1198586"/>
                </a:lnTo>
                <a:cubicBezTo>
                  <a:pt x="380126" y="1207914"/>
                  <a:pt x="368409" y="1215132"/>
                  <a:pt x="355818" y="1220109"/>
                </a:cubicBezTo>
                <a:close/>
                <a:moveTo>
                  <a:pt x="383479" y="1154862"/>
                </a:moveTo>
                <a:lnTo>
                  <a:pt x="383446" y="1154846"/>
                </a:lnTo>
                <a:lnTo>
                  <a:pt x="383479" y="1154777"/>
                </a:lnTo>
                <a:cubicBezTo>
                  <a:pt x="394565" y="1135586"/>
                  <a:pt x="396822" y="1113752"/>
                  <a:pt x="391534" y="1093978"/>
                </a:cubicBezTo>
                <a:cubicBezTo>
                  <a:pt x="386231" y="1074152"/>
                  <a:pt x="373348" y="1056361"/>
                  <a:pt x="354172" y="1045295"/>
                </a:cubicBezTo>
                <a:lnTo>
                  <a:pt x="354157" y="1045327"/>
                </a:lnTo>
                <a:lnTo>
                  <a:pt x="354087" y="1045295"/>
                </a:lnTo>
                <a:cubicBezTo>
                  <a:pt x="334896" y="1034208"/>
                  <a:pt x="313063" y="1031952"/>
                  <a:pt x="293289" y="1037239"/>
                </a:cubicBezTo>
                <a:cubicBezTo>
                  <a:pt x="273462" y="1042542"/>
                  <a:pt x="255671" y="1055425"/>
                  <a:pt x="244606" y="1074601"/>
                </a:cubicBezTo>
                <a:lnTo>
                  <a:pt x="244637" y="1074617"/>
                </a:lnTo>
                <a:lnTo>
                  <a:pt x="244606" y="1074686"/>
                </a:lnTo>
                <a:cubicBezTo>
                  <a:pt x="233518" y="1093877"/>
                  <a:pt x="231263" y="1115710"/>
                  <a:pt x="236549" y="1135484"/>
                </a:cubicBezTo>
                <a:cubicBezTo>
                  <a:pt x="241852" y="1155311"/>
                  <a:pt x="254735" y="1173102"/>
                  <a:pt x="273911" y="1184167"/>
                </a:cubicBezTo>
                <a:lnTo>
                  <a:pt x="273928" y="1184136"/>
                </a:lnTo>
                <a:lnTo>
                  <a:pt x="273997" y="1184167"/>
                </a:lnTo>
                <a:cubicBezTo>
                  <a:pt x="293188" y="1195255"/>
                  <a:pt x="315021" y="1197511"/>
                  <a:pt x="334795" y="1192224"/>
                </a:cubicBezTo>
                <a:cubicBezTo>
                  <a:pt x="354607" y="1186921"/>
                  <a:pt x="372398" y="1174043"/>
                  <a:pt x="383479" y="1154862"/>
                </a:cubicBezTo>
                <a:close/>
                <a:moveTo>
                  <a:pt x="395181" y="1248162"/>
                </a:moveTo>
                <a:lnTo>
                  <a:pt x="395148" y="1248179"/>
                </a:lnTo>
                <a:lnTo>
                  <a:pt x="394326" y="1248659"/>
                </a:lnTo>
                <a:lnTo>
                  <a:pt x="393743" y="1249001"/>
                </a:lnTo>
                <a:lnTo>
                  <a:pt x="392700" y="1249616"/>
                </a:lnTo>
                <a:lnTo>
                  <a:pt x="392444" y="1249772"/>
                </a:lnTo>
                <a:lnTo>
                  <a:pt x="392288" y="1249856"/>
                </a:lnTo>
                <a:cubicBezTo>
                  <a:pt x="385601" y="1253721"/>
                  <a:pt x="378673" y="1257074"/>
                  <a:pt x="371536" y="1259896"/>
                </a:cubicBezTo>
                <a:cubicBezTo>
                  <a:pt x="367174" y="1261623"/>
                  <a:pt x="362727" y="1263146"/>
                  <a:pt x="358193" y="1264483"/>
                </a:cubicBezTo>
                <a:lnTo>
                  <a:pt x="357749" y="1264621"/>
                </a:lnTo>
                <a:lnTo>
                  <a:pt x="357407" y="1264724"/>
                </a:lnTo>
                <a:lnTo>
                  <a:pt x="357049" y="1264825"/>
                </a:lnTo>
                <a:cubicBezTo>
                  <a:pt x="356178" y="1265081"/>
                  <a:pt x="355285" y="1265322"/>
                  <a:pt x="354398" y="1265563"/>
                </a:cubicBezTo>
                <a:cubicBezTo>
                  <a:pt x="352702" y="1266023"/>
                  <a:pt x="350992" y="1266450"/>
                  <a:pt x="349266" y="1266845"/>
                </a:cubicBezTo>
                <a:lnTo>
                  <a:pt x="401253" y="1356880"/>
                </a:lnTo>
                <a:lnTo>
                  <a:pt x="405374" y="1341471"/>
                </a:lnTo>
                <a:cubicBezTo>
                  <a:pt x="408422" y="1330057"/>
                  <a:pt x="420155" y="1323283"/>
                  <a:pt x="431563" y="1326335"/>
                </a:cubicBezTo>
                <a:lnTo>
                  <a:pt x="446991" y="1330468"/>
                </a:lnTo>
                <a:lnTo>
                  <a:pt x="398323" y="1246185"/>
                </a:lnTo>
                <a:cubicBezTo>
                  <a:pt x="397302" y="1246863"/>
                  <a:pt x="396244" y="1247515"/>
                  <a:pt x="395181" y="1248162"/>
                </a:cubicBezTo>
                <a:close/>
              </a:path>
            </a:pathLst>
          </a:custGeom>
          <a:solidFill>
            <a:schemeClr val="accent3"/>
          </a:solidFill>
          <a:ln w="1365" cap="flat">
            <a:noFill/>
            <a:prstDash val="solid"/>
            <a:miter/>
          </a:ln>
        </p:spPr>
        <p:txBody>
          <a:bodyPr rtlCol="0" anchor="ctr"/>
          <a:lstStyle/>
          <a:p>
            <a:endParaRPr lang="en-GB" dirty="0">
              <a:latin typeface="Poppins" panose="00000500000000000000" pitchFamily="2" charset="0"/>
            </a:endParaRPr>
          </a:p>
        </p:txBody>
      </p:sp>
    </p:spTree>
    <p:extLst>
      <p:ext uri="{BB962C8B-B14F-4D97-AF65-F5344CB8AC3E}">
        <p14:creationId xmlns:p14="http://schemas.microsoft.com/office/powerpoint/2010/main" val="1343420922"/>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2" presetClass="entr" presetSubtype="2" fill="hold" grpId="0" nodeType="afterEffect" p14:presetBounceEnd="60000">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14:bounceEnd="60000">
                                          <p:cBhvr additive="base">
                                            <p:cTn id="21"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1500"/>
                                </p:stCondLst>
                                <p:childTnLst>
                                  <p:par>
                                    <p:cTn id="28" presetID="2" presetClass="entr" presetSubtype="2" fill="hold" grpId="0" nodeType="afterEffect" p14:presetBounceEnd="60000">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14:bounceEnd="60000">
                                          <p:cBhvr additive="base">
                                            <p:cTn id="30" dur="500" fill="hold"/>
                                            <p:tgtEl>
                                              <p:spTgt spid="8"/>
                                            </p:tgtEl>
                                            <p:attrNameLst>
                                              <p:attrName>ppt_x</p:attrName>
                                            </p:attrNameLst>
                                          </p:cBhvr>
                                          <p:tavLst>
                                            <p:tav tm="0">
                                              <p:val>
                                                <p:strVal val="1+#ppt_w/2"/>
                                              </p:val>
                                            </p:tav>
                                            <p:tav tm="100000">
                                              <p:val>
                                                <p:strVal val="#ppt_x"/>
                                              </p:val>
                                            </p:tav>
                                          </p:tavLst>
                                        </p:anim>
                                        <p:anim calcmode="lin" valueType="num" p14:bounceEnd="60000">
                                          <p:cBhvr additive="base">
                                            <p:cTn id="31"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decel="10000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1+#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decel="10000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0-#ppt_h/2"/>
                                              </p:val>
                                            </p:tav>
                                            <p:tav tm="100000">
                                              <p:val>
                                                <p:strVal val="#ppt_y"/>
                                              </p:val>
                                            </p:tav>
                                          </p:tavLst>
                                        </p:anim>
                                      </p:childTnLst>
                                    </p:cTn>
                                  </p:par>
                                </p:childTnLst>
                              </p:cTn>
                            </p:par>
                            <p:par>
                              <p:cTn id="44" fill="hold">
                                <p:stCondLst>
                                  <p:cond delay="500"/>
                                </p:stCondLst>
                                <p:childTnLst>
                                  <p:par>
                                    <p:cTn id="45" presetID="2" presetClass="entr" presetSubtype="8" fill="hold" nodeType="afterEffect" p14:presetBounceEnd="60000">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14:bounceEnd="60000">
                                          <p:cBhvr additive="base">
                                            <p:cTn id="47" dur="500" fill="hold"/>
                                            <p:tgtEl>
                                              <p:spTgt spid="32"/>
                                            </p:tgtEl>
                                            <p:attrNameLst>
                                              <p:attrName>ppt_x</p:attrName>
                                            </p:attrNameLst>
                                          </p:cBhvr>
                                          <p:tavLst>
                                            <p:tav tm="0">
                                              <p:val>
                                                <p:strVal val="0-#ppt_w/2"/>
                                              </p:val>
                                            </p:tav>
                                            <p:tav tm="100000">
                                              <p:val>
                                                <p:strVal val="#ppt_x"/>
                                              </p:val>
                                            </p:tav>
                                          </p:tavLst>
                                        </p:anim>
                                        <p:anim calcmode="lin" valueType="num" p14:bounceEnd="60000">
                                          <p:cBhvr additive="base">
                                            <p:cTn id="48" dur="500" fill="hold"/>
                                            <p:tgtEl>
                                              <p:spTgt spid="32"/>
                                            </p:tgtEl>
                                            <p:attrNameLst>
                                              <p:attrName>ppt_y</p:attrName>
                                            </p:attrNameLst>
                                          </p:cBhvr>
                                          <p:tavLst>
                                            <p:tav tm="0">
                                              <p:val>
                                                <p:strVal val="#ppt_y"/>
                                              </p:val>
                                            </p:tav>
                                            <p:tav tm="100000">
                                              <p:val>
                                                <p:strVal val="#ppt_y"/>
                                              </p:val>
                                            </p:tav>
                                          </p:tavLst>
                                        </p:anim>
                                      </p:childTnLst>
                                    </p:cTn>
                                  </p:par>
                                </p:childTnLst>
                              </p:cTn>
                            </p:par>
                            <p:par>
                              <p:cTn id="49" fill="hold">
                                <p:stCondLst>
                                  <p:cond delay="1000"/>
                                </p:stCondLst>
                                <p:childTnLst>
                                  <p:par>
                                    <p:cTn id="50" presetID="22" presetClass="entr" presetSubtype="8"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childTnLst>
                              </p:cTn>
                            </p:par>
                            <p:par>
                              <p:cTn id="53" fill="hold">
                                <p:stCondLst>
                                  <p:cond delay="1500"/>
                                </p:stCondLst>
                                <p:childTnLst>
                                  <p:par>
                                    <p:cTn id="54" presetID="2" presetClass="entr" presetSubtype="8" fill="hold" nodeType="afterEffect" p14:presetBounceEnd="60000">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14:bounceEnd="60000">
                                          <p:cBhvr additive="base">
                                            <p:cTn id="56" dur="500" fill="hold"/>
                                            <p:tgtEl>
                                              <p:spTgt spid="33"/>
                                            </p:tgtEl>
                                            <p:attrNameLst>
                                              <p:attrName>ppt_x</p:attrName>
                                            </p:attrNameLst>
                                          </p:cBhvr>
                                          <p:tavLst>
                                            <p:tav tm="0">
                                              <p:val>
                                                <p:strVal val="0-#ppt_w/2"/>
                                              </p:val>
                                            </p:tav>
                                            <p:tav tm="100000">
                                              <p:val>
                                                <p:strVal val="#ppt_x"/>
                                              </p:val>
                                            </p:tav>
                                          </p:tavLst>
                                        </p:anim>
                                        <p:anim calcmode="lin" valueType="num" p14:bounceEnd="60000">
                                          <p:cBhvr additive="base">
                                            <p:cTn id="57"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up)">
                                          <p:cBhvr>
                                            <p:cTn id="62" dur="500"/>
                                            <p:tgtEl>
                                              <p:spTgt spid="24"/>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up)">
                                          <p:cBhvr>
                                            <p:cTn id="65" dur="500"/>
                                            <p:tgtEl>
                                              <p:spTgt spid="25"/>
                                            </p:tgtEl>
                                          </p:cBhvr>
                                        </p:animEffect>
                                      </p:childTnLst>
                                    </p:cTn>
                                  </p:par>
                                </p:childTnLst>
                              </p:cTn>
                            </p:par>
                            <p:par>
                              <p:cTn id="66" fill="hold">
                                <p:stCondLst>
                                  <p:cond delay="500"/>
                                </p:stCondLst>
                                <p:childTnLst>
                                  <p:par>
                                    <p:cTn id="67" presetID="2" presetClass="entr" presetSubtype="4" fill="hold" grpId="0" nodeType="afterEffect" p14:presetBounceEnd="60000">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14:bounceEnd="60000">
                                          <p:cBhvr additive="base">
                                            <p:cTn id="69" dur="50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70" dur="500" fill="hold"/>
                                            <p:tgtEl>
                                              <p:spTgt spid="29"/>
                                            </p:tgtEl>
                                            <p:attrNameLst>
                                              <p:attrName>ppt_y</p:attrName>
                                            </p:attrNameLst>
                                          </p:cBhvr>
                                          <p:tavLst>
                                            <p:tav tm="0">
                                              <p:val>
                                                <p:strVal val="1+#ppt_h/2"/>
                                              </p:val>
                                            </p:tav>
                                            <p:tav tm="100000">
                                              <p:val>
                                                <p:strVal val="#ppt_y"/>
                                              </p:val>
                                            </p:tav>
                                          </p:tavLst>
                                        </p:anim>
                                      </p:childTnLst>
                                    </p:cTn>
                                  </p:par>
                                  <p:par>
                                    <p:cTn id="71" presetID="10" presetClass="entr" presetSubtype="0"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500"/>
                                            <p:tgtEl>
                                              <p:spTgt spid="7"/>
                                            </p:tgtEl>
                                          </p:cBhvr>
                                        </p:animEffect>
                                      </p:childTnLst>
                                    </p:cTn>
                                  </p:par>
                                </p:childTnLst>
                              </p:cTn>
                            </p:par>
                            <p:par>
                              <p:cTn id="74" fill="hold">
                                <p:stCondLst>
                                  <p:cond delay="1000"/>
                                </p:stCondLst>
                                <p:childTnLst>
                                  <p:par>
                                    <p:cTn id="75" presetID="2" presetClass="entr" presetSubtype="4" fill="hold" grpId="0" nodeType="afterEffect" p14:presetBounceEnd="60000">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14:bounceEnd="60000">
                                          <p:cBhvr additive="base">
                                            <p:cTn id="77" dur="500" fill="hold"/>
                                            <p:tgtEl>
                                              <p:spTgt spid="30"/>
                                            </p:tgtEl>
                                            <p:attrNameLst>
                                              <p:attrName>ppt_x</p:attrName>
                                            </p:attrNameLst>
                                          </p:cBhvr>
                                          <p:tavLst>
                                            <p:tav tm="0">
                                              <p:val>
                                                <p:strVal val="#ppt_x"/>
                                              </p:val>
                                            </p:tav>
                                            <p:tav tm="100000">
                                              <p:val>
                                                <p:strVal val="#ppt_x"/>
                                              </p:val>
                                            </p:tav>
                                          </p:tavLst>
                                        </p:anim>
                                        <p:anim calcmode="lin" valueType="num" p14:bounceEnd="60000">
                                          <p:cBhvr additive="base">
                                            <p:cTn id="78" dur="500" fill="hold"/>
                                            <p:tgtEl>
                                              <p:spTgt spid="30"/>
                                            </p:tgtEl>
                                            <p:attrNameLst>
                                              <p:attrName>ppt_y</p:attrName>
                                            </p:attrNameLst>
                                          </p:cBhvr>
                                          <p:tavLst>
                                            <p:tav tm="0">
                                              <p:val>
                                                <p:strVal val="1+#ppt_h/2"/>
                                              </p:val>
                                            </p:tav>
                                            <p:tav tm="100000">
                                              <p:val>
                                                <p:strVal val="#ppt_y"/>
                                              </p:val>
                                            </p:tav>
                                          </p:tavLst>
                                        </p:anim>
                                      </p:childTnLst>
                                    </p:cTn>
                                  </p:par>
                                  <p:par>
                                    <p:cTn id="79" presetID="10" presetClass="entr" presetSubtype="0" fill="hold" grpId="0"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6" grpId="0"/>
          <p:bldP spid="8" grpId="0"/>
          <p:bldP spid="9" grpId="0"/>
          <p:bldP spid="12" grpId="0"/>
          <p:bldP spid="13" grpId="0"/>
          <p:bldP spid="14" grpId="0"/>
          <p:bldP spid="24" grpId="0" animBg="1"/>
          <p:bldP spid="25" grpId="0" animBg="1"/>
          <p:bldP spid="7" grpId="0"/>
          <p:bldP spid="29" grpId="0" animBg="1"/>
          <p:bldP spid="11" grpId="0"/>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2" presetClass="entr" presetSubtype="2"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1500"/>
                                </p:stCondLst>
                                <p:childTnLst>
                                  <p:par>
                                    <p:cTn id="28" presetID="2" presetClass="entr" presetSubtype="2"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1+#ppt_w/2"/>
                                              </p:val>
                                            </p:tav>
                                            <p:tav tm="100000">
                                              <p:val>
                                                <p:strVal val="#ppt_x"/>
                                              </p:val>
                                            </p:tav>
                                          </p:tavLst>
                                        </p:anim>
                                        <p:anim calcmode="lin" valueType="num">
                                          <p:cBhvr additive="base">
                                            <p:cTn id="31"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decel="10000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1+#ppt_w/2"/>
                                              </p:val>
                                            </p:tav>
                                            <p:tav tm="100000">
                                              <p:val>
                                                <p:strVal val="#ppt_x"/>
                                              </p:val>
                                            </p:tav>
                                          </p:tavLst>
                                        </p:anim>
                                        <p:anim calcmode="lin" valueType="num">
                                          <p:cBhvr additive="base">
                                            <p:cTn id="37"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1" decel="10000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ppt_x"/>
                                              </p:val>
                                            </p:tav>
                                            <p:tav tm="100000">
                                              <p:val>
                                                <p:strVal val="#ppt_x"/>
                                              </p:val>
                                            </p:tav>
                                          </p:tavLst>
                                        </p:anim>
                                        <p:anim calcmode="lin" valueType="num">
                                          <p:cBhvr additive="base">
                                            <p:cTn id="43" dur="500" fill="hold"/>
                                            <p:tgtEl>
                                              <p:spTgt spid="14"/>
                                            </p:tgtEl>
                                            <p:attrNameLst>
                                              <p:attrName>ppt_y</p:attrName>
                                            </p:attrNameLst>
                                          </p:cBhvr>
                                          <p:tavLst>
                                            <p:tav tm="0">
                                              <p:val>
                                                <p:strVal val="0-#ppt_h/2"/>
                                              </p:val>
                                            </p:tav>
                                            <p:tav tm="100000">
                                              <p:val>
                                                <p:strVal val="#ppt_y"/>
                                              </p:val>
                                            </p:tav>
                                          </p:tavLst>
                                        </p:anim>
                                      </p:childTnLst>
                                    </p:cTn>
                                  </p:par>
                                </p:childTnLst>
                              </p:cTn>
                            </p:par>
                            <p:par>
                              <p:cTn id="44" fill="hold">
                                <p:stCondLst>
                                  <p:cond delay="500"/>
                                </p:stCondLst>
                                <p:childTnLst>
                                  <p:par>
                                    <p:cTn id="45" presetID="2" presetClass="entr" presetSubtype="8" fill="hold" nodeType="after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0-#ppt_w/2"/>
                                              </p:val>
                                            </p:tav>
                                            <p:tav tm="100000">
                                              <p:val>
                                                <p:strVal val="#ppt_x"/>
                                              </p:val>
                                            </p:tav>
                                          </p:tavLst>
                                        </p:anim>
                                        <p:anim calcmode="lin" valueType="num">
                                          <p:cBhvr additive="base">
                                            <p:cTn id="48" dur="500" fill="hold"/>
                                            <p:tgtEl>
                                              <p:spTgt spid="32"/>
                                            </p:tgtEl>
                                            <p:attrNameLst>
                                              <p:attrName>ppt_y</p:attrName>
                                            </p:attrNameLst>
                                          </p:cBhvr>
                                          <p:tavLst>
                                            <p:tav tm="0">
                                              <p:val>
                                                <p:strVal val="#ppt_y"/>
                                              </p:val>
                                            </p:tav>
                                            <p:tav tm="100000">
                                              <p:val>
                                                <p:strVal val="#ppt_y"/>
                                              </p:val>
                                            </p:tav>
                                          </p:tavLst>
                                        </p:anim>
                                      </p:childTnLst>
                                    </p:cTn>
                                  </p:par>
                                </p:childTnLst>
                              </p:cTn>
                            </p:par>
                            <p:par>
                              <p:cTn id="49" fill="hold">
                                <p:stCondLst>
                                  <p:cond delay="1000"/>
                                </p:stCondLst>
                                <p:childTnLst>
                                  <p:par>
                                    <p:cTn id="50" presetID="22" presetClass="entr" presetSubtype="8" fill="hold" nodeType="after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500"/>
                                            <p:tgtEl>
                                              <p:spTgt spid="23"/>
                                            </p:tgtEl>
                                          </p:cBhvr>
                                        </p:animEffect>
                                      </p:childTnLst>
                                    </p:cTn>
                                  </p:par>
                                </p:childTnLst>
                              </p:cTn>
                            </p:par>
                            <p:par>
                              <p:cTn id="53" fill="hold">
                                <p:stCondLst>
                                  <p:cond delay="1500"/>
                                </p:stCondLst>
                                <p:childTnLst>
                                  <p:par>
                                    <p:cTn id="54" presetID="2" presetClass="entr" presetSubtype="8" fill="hold" nodeType="afterEffect">
                                      <p:stCondLst>
                                        <p:cond delay="0"/>
                                      </p:stCondLst>
                                      <p:childTnLst>
                                        <p:set>
                                          <p:cBhvr>
                                            <p:cTn id="55" dur="1" fill="hold">
                                              <p:stCondLst>
                                                <p:cond delay="0"/>
                                              </p:stCondLst>
                                            </p:cTn>
                                            <p:tgtEl>
                                              <p:spTgt spid="33"/>
                                            </p:tgtEl>
                                            <p:attrNameLst>
                                              <p:attrName>style.visibility</p:attrName>
                                            </p:attrNameLst>
                                          </p:cBhvr>
                                          <p:to>
                                            <p:strVal val="visible"/>
                                          </p:to>
                                        </p:set>
                                        <p:anim calcmode="lin" valueType="num">
                                          <p:cBhvr additive="base">
                                            <p:cTn id="56" dur="500" fill="hold"/>
                                            <p:tgtEl>
                                              <p:spTgt spid="33"/>
                                            </p:tgtEl>
                                            <p:attrNameLst>
                                              <p:attrName>ppt_x</p:attrName>
                                            </p:attrNameLst>
                                          </p:cBhvr>
                                          <p:tavLst>
                                            <p:tav tm="0">
                                              <p:val>
                                                <p:strVal val="0-#ppt_w/2"/>
                                              </p:val>
                                            </p:tav>
                                            <p:tav tm="100000">
                                              <p:val>
                                                <p:strVal val="#ppt_x"/>
                                              </p:val>
                                            </p:tav>
                                          </p:tavLst>
                                        </p:anim>
                                        <p:anim calcmode="lin" valueType="num">
                                          <p:cBhvr additive="base">
                                            <p:cTn id="57"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up)">
                                          <p:cBhvr>
                                            <p:cTn id="62" dur="500"/>
                                            <p:tgtEl>
                                              <p:spTgt spid="24"/>
                                            </p:tgtEl>
                                          </p:cBhvr>
                                        </p:animEffect>
                                      </p:childTnLst>
                                    </p:cTn>
                                  </p:par>
                                  <p:par>
                                    <p:cTn id="63" presetID="22" presetClass="entr" presetSubtype="1"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Effect transition="in" filter="wipe(up)">
                                          <p:cBhvr>
                                            <p:cTn id="65" dur="500"/>
                                            <p:tgtEl>
                                              <p:spTgt spid="25"/>
                                            </p:tgtEl>
                                          </p:cBhvr>
                                        </p:animEffect>
                                      </p:childTnLst>
                                    </p:cTn>
                                  </p:par>
                                </p:childTnLst>
                              </p:cTn>
                            </p:par>
                            <p:par>
                              <p:cTn id="66" fill="hold">
                                <p:stCondLst>
                                  <p:cond delay="500"/>
                                </p:stCondLst>
                                <p:childTnLst>
                                  <p:par>
                                    <p:cTn id="67" presetID="2" presetClass="entr" presetSubtype="4"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 calcmode="lin" valueType="num">
                                          <p:cBhvr additive="base">
                                            <p:cTn id="69" dur="500" fill="hold"/>
                                            <p:tgtEl>
                                              <p:spTgt spid="29"/>
                                            </p:tgtEl>
                                            <p:attrNameLst>
                                              <p:attrName>ppt_x</p:attrName>
                                            </p:attrNameLst>
                                          </p:cBhvr>
                                          <p:tavLst>
                                            <p:tav tm="0">
                                              <p:val>
                                                <p:strVal val="#ppt_x"/>
                                              </p:val>
                                            </p:tav>
                                            <p:tav tm="100000">
                                              <p:val>
                                                <p:strVal val="#ppt_x"/>
                                              </p:val>
                                            </p:tav>
                                          </p:tavLst>
                                        </p:anim>
                                        <p:anim calcmode="lin" valueType="num">
                                          <p:cBhvr additive="base">
                                            <p:cTn id="70" dur="500" fill="hold"/>
                                            <p:tgtEl>
                                              <p:spTgt spid="29"/>
                                            </p:tgtEl>
                                            <p:attrNameLst>
                                              <p:attrName>ppt_y</p:attrName>
                                            </p:attrNameLst>
                                          </p:cBhvr>
                                          <p:tavLst>
                                            <p:tav tm="0">
                                              <p:val>
                                                <p:strVal val="1+#ppt_h/2"/>
                                              </p:val>
                                            </p:tav>
                                            <p:tav tm="100000">
                                              <p:val>
                                                <p:strVal val="#ppt_y"/>
                                              </p:val>
                                            </p:tav>
                                          </p:tavLst>
                                        </p:anim>
                                      </p:childTnLst>
                                    </p:cTn>
                                  </p:par>
                                  <p:par>
                                    <p:cTn id="71" presetID="10" presetClass="entr" presetSubtype="0" fill="hold" grpId="0" nodeType="with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fade">
                                          <p:cBhvr>
                                            <p:cTn id="73" dur="500"/>
                                            <p:tgtEl>
                                              <p:spTgt spid="7"/>
                                            </p:tgtEl>
                                          </p:cBhvr>
                                        </p:animEffect>
                                      </p:childTnLst>
                                    </p:cTn>
                                  </p:par>
                                </p:childTnLst>
                              </p:cTn>
                            </p:par>
                            <p:par>
                              <p:cTn id="74" fill="hold">
                                <p:stCondLst>
                                  <p:cond delay="1000"/>
                                </p:stCondLst>
                                <p:childTnLst>
                                  <p:par>
                                    <p:cTn id="75" presetID="2" presetClass="entr" presetSubtype="4" fill="hold" grpId="0" nodeType="afterEffect">
                                      <p:stCondLst>
                                        <p:cond delay="0"/>
                                      </p:stCondLst>
                                      <p:childTnLst>
                                        <p:set>
                                          <p:cBhvr>
                                            <p:cTn id="76" dur="1" fill="hold">
                                              <p:stCondLst>
                                                <p:cond delay="0"/>
                                              </p:stCondLst>
                                            </p:cTn>
                                            <p:tgtEl>
                                              <p:spTgt spid="30"/>
                                            </p:tgtEl>
                                            <p:attrNameLst>
                                              <p:attrName>style.visibility</p:attrName>
                                            </p:attrNameLst>
                                          </p:cBhvr>
                                          <p:to>
                                            <p:strVal val="visible"/>
                                          </p:to>
                                        </p:set>
                                        <p:anim calcmode="lin" valueType="num">
                                          <p:cBhvr additive="base">
                                            <p:cTn id="77" dur="500" fill="hold"/>
                                            <p:tgtEl>
                                              <p:spTgt spid="30"/>
                                            </p:tgtEl>
                                            <p:attrNameLst>
                                              <p:attrName>ppt_x</p:attrName>
                                            </p:attrNameLst>
                                          </p:cBhvr>
                                          <p:tavLst>
                                            <p:tav tm="0">
                                              <p:val>
                                                <p:strVal val="#ppt_x"/>
                                              </p:val>
                                            </p:tav>
                                            <p:tav tm="100000">
                                              <p:val>
                                                <p:strVal val="#ppt_x"/>
                                              </p:val>
                                            </p:tav>
                                          </p:tavLst>
                                        </p:anim>
                                        <p:anim calcmode="lin" valueType="num">
                                          <p:cBhvr additive="base">
                                            <p:cTn id="78" dur="500" fill="hold"/>
                                            <p:tgtEl>
                                              <p:spTgt spid="30"/>
                                            </p:tgtEl>
                                            <p:attrNameLst>
                                              <p:attrName>ppt_y</p:attrName>
                                            </p:attrNameLst>
                                          </p:cBhvr>
                                          <p:tavLst>
                                            <p:tav tm="0">
                                              <p:val>
                                                <p:strVal val="1+#ppt_h/2"/>
                                              </p:val>
                                            </p:tav>
                                            <p:tav tm="100000">
                                              <p:val>
                                                <p:strVal val="#ppt_y"/>
                                              </p:val>
                                            </p:tav>
                                          </p:tavLst>
                                        </p:anim>
                                      </p:childTnLst>
                                    </p:cTn>
                                  </p:par>
                                  <p:par>
                                    <p:cTn id="79" presetID="10" presetClass="entr" presetSubtype="0" fill="hold" grpId="0" nodeType="withEffect">
                                      <p:stCondLst>
                                        <p:cond delay="0"/>
                                      </p:stCondLst>
                                      <p:childTnLst>
                                        <p:set>
                                          <p:cBhvr>
                                            <p:cTn id="80" dur="1" fill="hold">
                                              <p:stCondLst>
                                                <p:cond delay="0"/>
                                              </p:stCondLst>
                                            </p:cTn>
                                            <p:tgtEl>
                                              <p:spTgt spid="11"/>
                                            </p:tgtEl>
                                            <p:attrNameLst>
                                              <p:attrName>style.visibility</p:attrName>
                                            </p:attrNameLst>
                                          </p:cBhvr>
                                          <p:to>
                                            <p:strVal val="visible"/>
                                          </p:to>
                                        </p:set>
                                        <p:animEffect transition="in" filter="fade">
                                          <p:cBhvr>
                                            <p:cTn id="8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6" grpId="0"/>
          <p:bldP spid="8" grpId="0"/>
          <p:bldP spid="9" grpId="0"/>
          <p:bldP spid="12" grpId="0"/>
          <p:bldP spid="13" grpId="0"/>
          <p:bldP spid="14" grpId="0"/>
          <p:bldP spid="24" grpId="0" animBg="1"/>
          <p:bldP spid="25" grpId="0" animBg="1"/>
          <p:bldP spid="7" grpId="0"/>
          <p:bldP spid="29" grpId="0" animBg="1"/>
          <p:bldP spid="11" grpId="0"/>
          <p:bldP spid="30" grpId="0" animBg="1"/>
        </p:bldLst>
      </p:timing>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7430599-A800-40A4-5D13-F572C96A247A}"/>
              </a:ext>
            </a:extLst>
          </p:cNvPr>
          <p:cNvSpPr/>
          <p:nvPr/>
        </p:nvSpPr>
        <p:spPr>
          <a:xfrm>
            <a:off x="18834100" y="840981"/>
            <a:ext cx="5827486" cy="4879975"/>
          </a:xfrm>
          <a:prstGeom prst="roundRect">
            <a:avLst>
              <a:gd name="adj" fmla="val 10563"/>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5" name="TextBox 4">
            <a:extLst>
              <a:ext uri="{FF2B5EF4-FFF2-40B4-BE49-F238E27FC236}">
                <a16:creationId xmlns:a16="http://schemas.microsoft.com/office/drawing/2014/main" id="{E7C759DB-4D92-7A1C-D240-CB4B9F8AFE16}"/>
              </a:ext>
            </a:extLst>
          </p:cNvPr>
          <p:cNvSpPr txBox="1"/>
          <p:nvPr/>
        </p:nvSpPr>
        <p:spPr>
          <a:xfrm>
            <a:off x="19229004" y="1262683"/>
            <a:ext cx="4089400" cy="954107"/>
          </a:xfrm>
          <a:prstGeom prst="rect">
            <a:avLst/>
          </a:prstGeom>
          <a:noFill/>
        </p:spPr>
        <p:txBody>
          <a:bodyPr wrap="square" rtlCol="0">
            <a:spAutoFit/>
          </a:bodyPr>
          <a:lstStyle/>
          <a:p>
            <a:pPr algn="ctr"/>
            <a:r>
              <a:rPr lang="en-US" sz="3200" dirty="0">
                <a:solidFill>
                  <a:schemeClr val="accent3">
                    <a:lumMod val="50000"/>
                  </a:schemeClr>
                </a:solidFill>
                <a:latin typeface="+mj-lt"/>
              </a:rPr>
              <a:t>CET1</a:t>
            </a:r>
            <a:endParaRPr lang="en-US" sz="2400" dirty="0">
              <a:solidFill>
                <a:schemeClr val="accent3">
                  <a:lumMod val="50000"/>
                </a:schemeClr>
              </a:solidFill>
              <a:latin typeface="+mj-lt"/>
            </a:endParaRPr>
          </a:p>
          <a:p>
            <a:pPr algn="ctr"/>
            <a:r>
              <a:rPr lang="en-US" sz="2400" dirty="0">
                <a:solidFill>
                  <a:schemeClr val="accent3">
                    <a:lumMod val="50000"/>
                  </a:schemeClr>
                </a:solidFill>
                <a:latin typeface="+mj-lt"/>
              </a:rPr>
              <a:t>(Common Equity Tier 1) </a:t>
            </a:r>
            <a:endParaRPr lang="en-GB" sz="2400" dirty="0">
              <a:solidFill>
                <a:schemeClr val="accent3">
                  <a:lumMod val="50000"/>
                </a:schemeClr>
              </a:solidFill>
              <a:latin typeface="+mj-lt"/>
            </a:endParaRPr>
          </a:p>
        </p:txBody>
      </p:sp>
      <p:sp>
        <p:nvSpPr>
          <p:cNvPr id="6" name="TextBox 5">
            <a:extLst>
              <a:ext uri="{FF2B5EF4-FFF2-40B4-BE49-F238E27FC236}">
                <a16:creationId xmlns:a16="http://schemas.microsoft.com/office/drawing/2014/main" id="{1C92CC26-729B-411B-A1FF-E93352887B79}"/>
              </a:ext>
            </a:extLst>
          </p:cNvPr>
          <p:cNvSpPr txBox="1"/>
          <p:nvPr/>
        </p:nvSpPr>
        <p:spPr>
          <a:xfrm>
            <a:off x="19513847" y="2918259"/>
            <a:ext cx="3519715" cy="461665"/>
          </a:xfrm>
          <a:prstGeom prst="rect">
            <a:avLst/>
          </a:prstGeom>
          <a:noFill/>
        </p:spPr>
        <p:txBody>
          <a:bodyPr wrap="square" rtlCol="0">
            <a:spAutoFit/>
          </a:bodyPr>
          <a:lstStyle/>
          <a:p>
            <a:pPr algn="ctr"/>
            <a:r>
              <a:rPr lang="en-US" sz="2400" dirty="0">
                <a:solidFill>
                  <a:schemeClr val="accent3">
                    <a:lumMod val="50000"/>
                  </a:schemeClr>
                </a:solidFill>
                <a:latin typeface="+mj-lt"/>
              </a:rPr>
              <a:t>Shareholders’ equity</a:t>
            </a:r>
            <a:endParaRPr lang="en-GB" sz="2400" dirty="0">
              <a:solidFill>
                <a:schemeClr val="accent3">
                  <a:lumMod val="50000"/>
                </a:schemeClr>
              </a:solidFill>
              <a:latin typeface="+mj-lt"/>
            </a:endParaRPr>
          </a:p>
        </p:txBody>
      </p:sp>
      <p:sp>
        <p:nvSpPr>
          <p:cNvPr id="8" name="TextBox 7">
            <a:extLst>
              <a:ext uri="{FF2B5EF4-FFF2-40B4-BE49-F238E27FC236}">
                <a16:creationId xmlns:a16="http://schemas.microsoft.com/office/drawing/2014/main" id="{8918B66B-DDB5-DBB5-405F-B66FC0DBE8DE}"/>
              </a:ext>
            </a:extLst>
          </p:cNvPr>
          <p:cNvSpPr txBox="1"/>
          <p:nvPr/>
        </p:nvSpPr>
        <p:spPr>
          <a:xfrm>
            <a:off x="20480490" y="4023046"/>
            <a:ext cx="1586428" cy="461665"/>
          </a:xfrm>
          <a:prstGeom prst="rect">
            <a:avLst/>
          </a:prstGeom>
          <a:noFill/>
        </p:spPr>
        <p:txBody>
          <a:bodyPr wrap="square" rtlCol="0">
            <a:spAutoFit/>
          </a:bodyPr>
          <a:lstStyle/>
          <a:p>
            <a:pPr algn="ctr"/>
            <a:r>
              <a:rPr lang="en-US" sz="2400" dirty="0">
                <a:solidFill>
                  <a:schemeClr val="accent3">
                    <a:lumMod val="50000"/>
                  </a:schemeClr>
                </a:solidFill>
                <a:latin typeface="+mj-lt"/>
              </a:rPr>
              <a:t>Goodwill</a:t>
            </a:r>
            <a:endParaRPr lang="en-GB" sz="2400" dirty="0">
              <a:solidFill>
                <a:schemeClr val="accent3">
                  <a:lumMod val="50000"/>
                </a:schemeClr>
              </a:solidFill>
              <a:latin typeface="+mj-lt"/>
            </a:endParaRPr>
          </a:p>
        </p:txBody>
      </p:sp>
      <p:sp>
        <p:nvSpPr>
          <p:cNvPr id="9" name="TextBox 8">
            <a:extLst>
              <a:ext uri="{FF2B5EF4-FFF2-40B4-BE49-F238E27FC236}">
                <a16:creationId xmlns:a16="http://schemas.microsoft.com/office/drawing/2014/main" id="{BBD5E1F4-6400-BDD9-E946-AAD3B160FA1E}"/>
              </a:ext>
            </a:extLst>
          </p:cNvPr>
          <p:cNvSpPr txBox="1"/>
          <p:nvPr/>
        </p:nvSpPr>
        <p:spPr>
          <a:xfrm>
            <a:off x="20907268" y="2275137"/>
            <a:ext cx="732873" cy="584775"/>
          </a:xfrm>
          <a:prstGeom prst="rect">
            <a:avLst/>
          </a:prstGeom>
          <a:noFill/>
        </p:spPr>
        <p:txBody>
          <a:bodyPr wrap="square" rtlCol="0">
            <a:spAutoFit/>
          </a:bodyPr>
          <a:lstStyle/>
          <a:p>
            <a:pPr algn="ctr"/>
            <a:r>
              <a:rPr lang="en-US" sz="3200" dirty="0">
                <a:solidFill>
                  <a:schemeClr val="accent3">
                    <a:lumMod val="50000"/>
                  </a:schemeClr>
                </a:solidFill>
                <a:latin typeface="+mj-lt"/>
              </a:rPr>
              <a:t>=</a:t>
            </a:r>
            <a:endParaRPr lang="en-GB" sz="3200" dirty="0">
              <a:solidFill>
                <a:schemeClr val="accent3">
                  <a:lumMod val="50000"/>
                </a:schemeClr>
              </a:solidFill>
              <a:latin typeface="+mj-lt"/>
            </a:endParaRPr>
          </a:p>
        </p:txBody>
      </p:sp>
      <p:sp>
        <p:nvSpPr>
          <p:cNvPr id="12" name="TextBox 11">
            <a:extLst>
              <a:ext uri="{FF2B5EF4-FFF2-40B4-BE49-F238E27FC236}">
                <a16:creationId xmlns:a16="http://schemas.microsoft.com/office/drawing/2014/main" id="{7580F861-4FEA-28A1-A8AD-B89B3545CE43}"/>
              </a:ext>
            </a:extLst>
          </p:cNvPr>
          <p:cNvSpPr txBox="1"/>
          <p:nvPr/>
        </p:nvSpPr>
        <p:spPr>
          <a:xfrm>
            <a:off x="20907268" y="3438271"/>
            <a:ext cx="732873" cy="584775"/>
          </a:xfrm>
          <a:prstGeom prst="rect">
            <a:avLst/>
          </a:prstGeom>
          <a:noFill/>
        </p:spPr>
        <p:txBody>
          <a:bodyPr wrap="square" rtlCol="0">
            <a:spAutoFit/>
          </a:bodyPr>
          <a:lstStyle/>
          <a:p>
            <a:pPr algn="ctr"/>
            <a:r>
              <a:rPr lang="en-US" sz="3200" dirty="0">
                <a:solidFill>
                  <a:schemeClr val="accent3">
                    <a:lumMod val="50000"/>
                  </a:schemeClr>
                </a:solidFill>
                <a:latin typeface="+mj-lt"/>
              </a:rPr>
              <a:t>-</a:t>
            </a:r>
            <a:endParaRPr lang="en-GB" sz="3200" dirty="0">
              <a:solidFill>
                <a:schemeClr val="accent3">
                  <a:lumMod val="50000"/>
                </a:schemeClr>
              </a:solidFill>
              <a:latin typeface="+mj-lt"/>
            </a:endParaRPr>
          </a:p>
        </p:txBody>
      </p:sp>
      <p:sp>
        <p:nvSpPr>
          <p:cNvPr id="13" name="TextBox 12">
            <a:extLst>
              <a:ext uri="{FF2B5EF4-FFF2-40B4-BE49-F238E27FC236}">
                <a16:creationId xmlns:a16="http://schemas.microsoft.com/office/drawing/2014/main" id="{22F6E9A3-4767-AD4A-F81D-D0320FAFAAF4}"/>
              </a:ext>
            </a:extLst>
          </p:cNvPr>
          <p:cNvSpPr txBox="1"/>
          <p:nvPr/>
        </p:nvSpPr>
        <p:spPr>
          <a:xfrm>
            <a:off x="19184554" y="4716968"/>
            <a:ext cx="4178300" cy="646331"/>
          </a:xfrm>
          <a:prstGeom prst="rect">
            <a:avLst/>
          </a:prstGeom>
          <a:noFill/>
        </p:spPr>
        <p:txBody>
          <a:bodyPr wrap="square" rtlCol="0">
            <a:spAutoFit/>
          </a:bodyPr>
          <a:lstStyle/>
          <a:p>
            <a:pPr algn="ctr"/>
            <a:r>
              <a:rPr lang="en-US" sz="1800" dirty="0">
                <a:solidFill>
                  <a:schemeClr val="accent3">
                    <a:lumMod val="50000"/>
                  </a:schemeClr>
                </a:solidFill>
                <a:latin typeface="Poppins" panose="00000500000000000000" pitchFamily="2" charset="0"/>
              </a:rPr>
              <a:t>(Deduct deferred tax assets or investments in other institutions)</a:t>
            </a:r>
            <a:endParaRPr lang="en-GB" sz="2000" dirty="0">
              <a:solidFill>
                <a:schemeClr val="accent3">
                  <a:lumMod val="50000"/>
                </a:schemeClr>
              </a:solidFill>
              <a:latin typeface="Poppins" panose="00000500000000000000" pitchFamily="2" charset="0"/>
            </a:endParaRPr>
          </a:p>
        </p:txBody>
      </p:sp>
      <p:sp>
        <p:nvSpPr>
          <p:cNvPr id="34" name="Rectangle: Rounded Corners 33">
            <a:extLst>
              <a:ext uri="{FF2B5EF4-FFF2-40B4-BE49-F238E27FC236}">
                <a16:creationId xmlns:a16="http://schemas.microsoft.com/office/drawing/2014/main" id="{D72EF5A9-ADFD-1378-A407-3B28A040E377}"/>
              </a:ext>
            </a:extLst>
          </p:cNvPr>
          <p:cNvSpPr/>
          <p:nvPr/>
        </p:nvSpPr>
        <p:spPr>
          <a:xfrm>
            <a:off x="2879216" y="2122569"/>
            <a:ext cx="6428739" cy="756393"/>
          </a:xfrm>
          <a:prstGeom prst="roundRect">
            <a:avLst>
              <a:gd name="adj" fmla="val 50000"/>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14" name="TextBox 13">
            <a:extLst>
              <a:ext uri="{FF2B5EF4-FFF2-40B4-BE49-F238E27FC236}">
                <a16:creationId xmlns:a16="http://schemas.microsoft.com/office/drawing/2014/main" id="{462BE7DC-917C-D430-5B26-E8FDA37E4142}"/>
              </a:ext>
            </a:extLst>
          </p:cNvPr>
          <p:cNvSpPr txBox="1"/>
          <p:nvPr/>
        </p:nvSpPr>
        <p:spPr>
          <a:xfrm>
            <a:off x="4051300" y="2208377"/>
            <a:ext cx="4089400" cy="584775"/>
          </a:xfrm>
          <a:prstGeom prst="rect">
            <a:avLst/>
          </a:prstGeom>
          <a:noFill/>
        </p:spPr>
        <p:txBody>
          <a:bodyPr wrap="square" rtlCol="0">
            <a:spAutoFit/>
          </a:bodyPr>
          <a:lstStyle/>
          <a:p>
            <a:pPr algn="ctr"/>
            <a:r>
              <a:rPr lang="en-US" sz="3200" dirty="0">
                <a:solidFill>
                  <a:schemeClr val="accent3">
                    <a:lumMod val="50000"/>
                  </a:schemeClr>
                </a:solidFill>
                <a:latin typeface="+mj-lt"/>
              </a:rPr>
              <a:t>Tier 1 capital</a:t>
            </a:r>
            <a:endParaRPr lang="en-GB" sz="2400" dirty="0">
              <a:solidFill>
                <a:schemeClr val="accent3">
                  <a:lumMod val="50000"/>
                </a:schemeClr>
              </a:solidFill>
              <a:latin typeface="+mj-lt"/>
            </a:endParaRPr>
          </a:p>
        </p:txBody>
      </p:sp>
      <p:grpSp>
        <p:nvGrpSpPr>
          <p:cNvPr id="32" name="Group 31">
            <a:extLst>
              <a:ext uri="{FF2B5EF4-FFF2-40B4-BE49-F238E27FC236}">
                <a16:creationId xmlns:a16="http://schemas.microsoft.com/office/drawing/2014/main" id="{A2AED1A2-F2EC-34C1-9DC4-622420975223}"/>
              </a:ext>
            </a:extLst>
          </p:cNvPr>
          <p:cNvGrpSpPr/>
          <p:nvPr/>
        </p:nvGrpSpPr>
        <p:grpSpPr>
          <a:xfrm>
            <a:off x="12938862" y="2207776"/>
            <a:ext cx="5067923" cy="903752"/>
            <a:chOff x="861162" y="2207776"/>
            <a:chExt cx="5067923" cy="903752"/>
          </a:xfrm>
        </p:grpSpPr>
        <p:sp>
          <p:nvSpPr>
            <p:cNvPr id="15" name="Rectangle: Rounded Corners 14">
              <a:extLst>
                <a:ext uri="{FF2B5EF4-FFF2-40B4-BE49-F238E27FC236}">
                  <a16:creationId xmlns:a16="http://schemas.microsoft.com/office/drawing/2014/main" id="{EC318D7A-53D8-C9C4-D772-AB9CB91E4911}"/>
                </a:ext>
              </a:extLst>
            </p:cNvPr>
            <p:cNvSpPr/>
            <p:nvPr/>
          </p:nvSpPr>
          <p:spPr>
            <a:xfrm>
              <a:off x="861162" y="2207776"/>
              <a:ext cx="5067923" cy="903752"/>
            </a:xfrm>
            <a:prstGeom prst="roundRect">
              <a:avLst>
                <a:gd name="adj" fmla="val 10563"/>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19" name="TextBox 18">
              <a:extLst>
                <a:ext uri="{FF2B5EF4-FFF2-40B4-BE49-F238E27FC236}">
                  <a16:creationId xmlns:a16="http://schemas.microsoft.com/office/drawing/2014/main" id="{B950E00A-4C16-D437-B978-FF71626277C1}"/>
                </a:ext>
              </a:extLst>
            </p:cNvPr>
            <p:cNvSpPr txBox="1"/>
            <p:nvPr/>
          </p:nvSpPr>
          <p:spPr>
            <a:xfrm>
              <a:off x="1033129" y="2428820"/>
              <a:ext cx="4705036" cy="461665"/>
            </a:xfrm>
            <a:prstGeom prst="rect">
              <a:avLst/>
            </a:prstGeom>
            <a:noFill/>
          </p:spPr>
          <p:txBody>
            <a:bodyPr wrap="square" rtlCol="0">
              <a:spAutoFit/>
            </a:bodyPr>
            <a:lstStyle/>
            <a:p>
              <a:pPr algn="ctr"/>
              <a:r>
                <a:rPr lang="en-US" sz="2400" dirty="0">
                  <a:solidFill>
                    <a:schemeClr val="accent3">
                      <a:lumMod val="50000"/>
                    </a:schemeClr>
                  </a:solidFill>
                  <a:latin typeface="+mj-lt"/>
                </a:rPr>
                <a:t>CET1 (Common Equity Tier 1) </a:t>
              </a:r>
              <a:endParaRPr lang="en-GB" sz="2400" dirty="0">
                <a:solidFill>
                  <a:schemeClr val="accent3">
                    <a:lumMod val="50000"/>
                  </a:schemeClr>
                </a:solidFill>
                <a:latin typeface="+mj-lt"/>
              </a:endParaRPr>
            </a:p>
          </p:txBody>
        </p:sp>
      </p:grpSp>
      <p:grpSp>
        <p:nvGrpSpPr>
          <p:cNvPr id="33" name="Group 32">
            <a:extLst>
              <a:ext uri="{FF2B5EF4-FFF2-40B4-BE49-F238E27FC236}">
                <a16:creationId xmlns:a16="http://schemas.microsoft.com/office/drawing/2014/main" id="{8DA12DB8-CB21-B87B-9A33-5BB04AF84B03}"/>
              </a:ext>
            </a:extLst>
          </p:cNvPr>
          <p:cNvGrpSpPr/>
          <p:nvPr/>
        </p:nvGrpSpPr>
        <p:grpSpPr>
          <a:xfrm>
            <a:off x="12933101" y="3332572"/>
            <a:ext cx="5067923" cy="903752"/>
            <a:chOff x="855401" y="3332572"/>
            <a:chExt cx="5067923" cy="903752"/>
          </a:xfrm>
        </p:grpSpPr>
        <p:sp>
          <p:nvSpPr>
            <p:cNvPr id="20" name="Rectangle: Rounded Corners 19">
              <a:extLst>
                <a:ext uri="{FF2B5EF4-FFF2-40B4-BE49-F238E27FC236}">
                  <a16:creationId xmlns:a16="http://schemas.microsoft.com/office/drawing/2014/main" id="{D13105D4-D7BF-F740-593F-51AC9544E605}"/>
                </a:ext>
              </a:extLst>
            </p:cNvPr>
            <p:cNvSpPr/>
            <p:nvPr/>
          </p:nvSpPr>
          <p:spPr>
            <a:xfrm>
              <a:off x="855401" y="3332572"/>
              <a:ext cx="5067923" cy="903752"/>
            </a:xfrm>
            <a:prstGeom prst="roundRect">
              <a:avLst>
                <a:gd name="adj" fmla="val 10563"/>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21" name="TextBox 20">
              <a:extLst>
                <a:ext uri="{FF2B5EF4-FFF2-40B4-BE49-F238E27FC236}">
                  <a16:creationId xmlns:a16="http://schemas.microsoft.com/office/drawing/2014/main" id="{C0F770AC-D6DB-3230-0BE0-C119600B2C58}"/>
                </a:ext>
              </a:extLst>
            </p:cNvPr>
            <p:cNvSpPr txBox="1"/>
            <p:nvPr/>
          </p:nvSpPr>
          <p:spPr>
            <a:xfrm>
              <a:off x="1027368" y="3553616"/>
              <a:ext cx="4705036" cy="461665"/>
            </a:xfrm>
            <a:prstGeom prst="rect">
              <a:avLst/>
            </a:prstGeom>
            <a:noFill/>
          </p:spPr>
          <p:txBody>
            <a:bodyPr wrap="square" rtlCol="0">
              <a:spAutoFit/>
            </a:bodyPr>
            <a:lstStyle/>
            <a:p>
              <a:pPr algn="ctr"/>
              <a:r>
                <a:rPr lang="en-US" sz="2400" dirty="0">
                  <a:solidFill>
                    <a:schemeClr val="accent3">
                      <a:lumMod val="50000"/>
                    </a:schemeClr>
                  </a:solidFill>
                  <a:latin typeface="+mj-lt"/>
                </a:rPr>
                <a:t>AT1 (Additional Tier 1) </a:t>
              </a:r>
              <a:endParaRPr lang="en-GB" sz="2400" dirty="0">
                <a:solidFill>
                  <a:schemeClr val="accent3">
                    <a:lumMod val="50000"/>
                  </a:schemeClr>
                </a:solidFill>
                <a:latin typeface="+mj-lt"/>
              </a:endParaRPr>
            </a:p>
          </p:txBody>
        </p:sp>
      </p:grpSp>
      <p:cxnSp>
        <p:nvCxnSpPr>
          <p:cNvPr id="23" name="Straight Connector 22">
            <a:extLst>
              <a:ext uri="{FF2B5EF4-FFF2-40B4-BE49-F238E27FC236}">
                <a16:creationId xmlns:a16="http://schemas.microsoft.com/office/drawing/2014/main" id="{3FE70FD9-A97A-9926-D499-7B9B3D7DFD46}"/>
              </a:ext>
            </a:extLst>
          </p:cNvPr>
          <p:cNvCxnSpPr>
            <a:cxnSpLocks/>
          </p:cNvCxnSpPr>
          <p:nvPr/>
        </p:nvCxnSpPr>
        <p:spPr>
          <a:xfrm>
            <a:off x="18006785" y="2664052"/>
            <a:ext cx="827315" cy="0"/>
          </a:xfrm>
          <a:prstGeom prst="line">
            <a:avLst/>
          </a:prstGeom>
          <a:ln w="76200">
            <a:solidFill>
              <a:schemeClr val="accent5">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4" name="Arrow: Down 23">
            <a:extLst>
              <a:ext uri="{FF2B5EF4-FFF2-40B4-BE49-F238E27FC236}">
                <a16:creationId xmlns:a16="http://schemas.microsoft.com/office/drawing/2014/main" id="{6B5ACB2E-6870-39D6-951C-2D14BEF6050D}"/>
              </a:ext>
            </a:extLst>
          </p:cNvPr>
          <p:cNvSpPr/>
          <p:nvPr/>
        </p:nvSpPr>
        <p:spPr>
          <a:xfrm>
            <a:off x="13789407" y="4236325"/>
            <a:ext cx="694429" cy="724050"/>
          </a:xfrm>
          <a:prstGeom prst="downArrow">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25" name="Arrow: Down 24">
            <a:extLst>
              <a:ext uri="{FF2B5EF4-FFF2-40B4-BE49-F238E27FC236}">
                <a16:creationId xmlns:a16="http://schemas.microsoft.com/office/drawing/2014/main" id="{4B366730-D1B9-98EF-7342-C6B6359AAA87}"/>
              </a:ext>
            </a:extLst>
          </p:cNvPr>
          <p:cNvSpPr/>
          <p:nvPr/>
        </p:nvSpPr>
        <p:spPr>
          <a:xfrm>
            <a:off x="16431335" y="4236324"/>
            <a:ext cx="694429" cy="724050"/>
          </a:xfrm>
          <a:prstGeom prst="downArrow">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37" name="Arrow: Down 36">
            <a:extLst>
              <a:ext uri="{FF2B5EF4-FFF2-40B4-BE49-F238E27FC236}">
                <a16:creationId xmlns:a16="http://schemas.microsoft.com/office/drawing/2014/main" id="{461519E9-6AE2-37FF-9F88-04940E6FF8F1}"/>
              </a:ext>
            </a:extLst>
          </p:cNvPr>
          <p:cNvSpPr/>
          <p:nvPr/>
        </p:nvSpPr>
        <p:spPr>
          <a:xfrm>
            <a:off x="5438775" y="3788205"/>
            <a:ext cx="1314450" cy="1042875"/>
          </a:xfrm>
          <a:prstGeom prst="downArrow">
            <a:avLst>
              <a:gd name="adj1" fmla="val 50000"/>
              <a:gd name="adj2" fmla="val 54384"/>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7" name="TextBox 6">
            <a:extLst>
              <a:ext uri="{FF2B5EF4-FFF2-40B4-BE49-F238E27FC236}">
                <a16:creationId xmlns:a16="http://schemas.microsoft.com/office/drawing/2014/main" id="{FAC8512A-CA8B-0951-DD54-01D397B11AB5}"/>
              </a:ext>
            </a:extLst>
          </p:cNvPr>
          <p:cNvSpPr txBox="1"/>
          <p:nvPr/>
        </p:nvSpPr>
        <p:spPr>
          <a:xfrm>
            <a:off x="13819593" y="5168737"/>
            <a:ext cx="1194739" cy="523220"/>
          </a:xfrm>
          <a:prstGeom prst="rect">
            <a:avLst/>
          </a:prstGeom>
          <a:noFill/>
        </p:spPr>
        <p:txBody>
          <a:bodyPr wrap="square">
            <a:spAutoFit/>
          </a:bodyPr>
          <a:lstStyle/>
          <a:p>
            <a:r>
              <a:rPr lang="en-GB" sz="1400" b="0" i="0" u="none" strike="noStrike" cap="none" dirty="0">
                <a:solidFill>
                  <a:schemeClr val="accent3">
                    <a:lumMod val="50000"/>
                  </a:schemeClr>
                </a:solidFill>
                <a:effectLst/>
                <a:latin typeface="+mj-lt"/>
                <a:ea typeface="Open Sans" panose="020B0606030504020204" pitchFamily="34" charset="0"/>
                <a:cs typeface="Poppins" panose="00000500000000000000" pitchFamily="2" charset="0"/>
                <a:sym typeface="Calibri"/>
              </a:rPr>
              <a:t>Preferred stock </a:t>
            </a:r>
            <a:endParaRPr lang="en-GB" dirty="0">
              <a:solidFill>
                <a:schemeClr val="accent3">
                  <a:lumMod val="50000"/>
                </a:schemeClr>
              </a:solidFill>
              <a:latin typeface="+mj-lt"/>
            </a:endParaRPr>
          </a:p>
        </p:txBody>
      </p:sp>
      <p:sp>
        <p:nvSpPr>
          <p:cNvPr id="29" name="Graphic 25">
            <a:extLst>
              <a:ext uri="{FF2B5EF4-FFF2-40B4-BE49-F238E27FC236}">
                <a16:creationId xmlns:a16="http://schemas.microsoft.com/office/drawing/2014/main" id="{D53626C0-DF24-50BD-5F67-A28D198FD350}"/>
              </a:ext>
            </a:extLst>
          </p:cNvPr>
          <p:cNvSpPr/>
          <p:nvPr/>
        </p:nvSpPr>
        <p:spPr>
          <a:xfrm>
            <a:off x="13153644" y="5028766"/>
            <a:ext cx="635763" cy="803163"/>
          </a:xfrm>
          <a:custGeom>
            <a:avLst/>
            <a:gdLst>
              <a:gd name="connsiteX0" fmla="*/ 211651 w 1195006"/>
              <a:gd name="connsiteY0" fmla="*/ 26810 h 1509659"/>
              <a:gd name="connsiteX1" fmla="*/ 26799 w 1195006"/>
              <a:gd name="connsiteY1" fmla="*/ 211677 h 1509659"/>
              <a:gd name="connsiteX2" fmla="*/ 211651 w 1195006"/>
              <a:gd name="connsiteY2" fmla="*/ 211677 h 1509659"/>
              <a:gd name="connsiteX3" fmla="*/ 0 w 1195006"/>
              <a:gd name="connsiteY3" fmla="*/ 1405145 h 1509659"/>
              <a:gd name="connsiteX4" fmla="*/ 0 w 1195006"/>
              <a:gd name="connsiteY4" fmla="*/ 249553 h 1509659"/>
              <a:gd name="connsiteX5" fmla="*/ 230597 w 1195006"/>
              <a:gd name="connsiteY5" fmla="*/ 249553 h 1509659"/>
              <a:gd name="connsiteX6" fmla="*/ 243995 w 1195006"/>
              <a:gd name="connsiteY6" fmla="*/ 244001 h 1509659"/>
              <a:gd name="connsiteX7" fmla="*/ 249548 w 1195006"/>
              <a:gd name="connsiteY7" fmla="*/ 230596 h 1509659"/>
              <a:gd name="connsiteX8" fmla="*/ 249548 w 1195006"/>
              <a:gd name="connsiteY8" fmla="*/ 0 h 1509659"/>
              <a:gd name="connsiteX9" fmla="*/ 1090483 w 1195006"/>
              <a:gd name="connsiteY9" fmla="*/ 0 h 1509659"/>
              <a:gd name="connsiteX10" fmla="*/ 1090483 w 1195006"/>
              <a:gd name="connsiteY10" fmla="*/ 1405130 h 1509659"/>
              <a:gd name="connsiteX11" fmla="*/ 945948 w 1195006"/>
              <a:gd name="connsiteY11" fmla="*/ 463183 h 1509659"/>
              <a:gd name="connsiteX12" fmla="*/ 910828 w 1195006"/>
              <a:gd name="connsiteY12" fmla="*/ 451301 h 1509659"/>
              <a:gd name="connsiteX13" fmla="*/ 880019 w 1195006"/>
              <a:gd name="connsiteY13" fmla="*/ 471923 h 1509659"/>
              <a:gd name="connsiteX14" fmla="*/ 877620 w 1195006"/>
              <a:gd name="connsiteY14" fmla="*/ 508919 h 1509659"/>
              <a:gd name="connsiteX15" fmla="*/ 905510 w 1195006"/>
              <a:gd name="connsiteY15" fmla="*/ 533348 h 1509659"/>
              <a:gd name="connsiteX16" fmla="*/ 941866 w 1195006"/>
              <a:gd name="connsiteY16" fmla="*/ 526095 h 1509659"/>
              <a:gd name="connsiteX17" fmla="*/ 958253 w 1195006"/>
              <a:gd name="connsiteY17" fmla="*/ 492842 h 1509659"/>
              <a:gd name="connsiteX18" fmla="*/ 945948 w 1195006"/>
              <a:gd name="connsiteY18" fmla="*/ 463183 h 1509659"/>
              <a:gd name="connsiteX19" fmla="*/ 698559 w 1195006"/>
              <a:gd name="connsiteY19" fmla="*/ 702908 h 1509659"/>
              <a:gd name="connsiteX20" fmla="*/ 663428 w 1195006"/>
              <a:gd name="connsiteY20" fmla="*/ 691014 h 1509659"/>
              <a:gd name="connsiteX21" fmla="*/ 632601 w 1195006"/>
              <a:gd name="connsiteY21" fmla="*/ 711648 h 1509659"/>
              <a:gd name="connsiteX22" fmla="*/ 630197 w 1195006"/>
              <a:gd name="connsiteY22" fmla="*/ 748662 h 1509659"/>
              <a:gd name="connsiteX23" fmla="*/ 658099 w 1195006"/>
              <a:gd name="connsiteY23" fmla="*/ 773102 h 1509659"/>
              <a:gd name="connsiteX24" fmla="*/ 694472 w 1195006"/>
              <a:gd name="connsiteY24" fmla="*/ 765845 h 1509659"/>
              <a:gd name="connsiteX25" fmla="*/ 710864 w 1195006"/>
              <a:gd name="connsiteY25" fmla="*/ 732574 h 1509659"/>
              <a:gd name="connsiteX26" fmla="*/ 698559 w 1195006"/>
              <a:gd name="connsiteY26" fmla="*/ 702909 h 1509659"/>
              <a:gd name="connsiteX27" fmla="*/ 451230 w 1195006"/>
              <a:gd name="connsiteY27" fmla="*/ 638221 h 1509659"/>
              <a:gd name="connsiteX28" fmla="*/ 416082 w 1195006"/>
              <a:gd name="connsiteY28" fmla="*/ 626322 h 1509659"/>
              <a:gd name="connsiteX29" fmla="*/ 385244 w 1195006"/>
              <a:gd name="connsiteY29" fmla="*/ 646955 h 1509659"/>
              <a:gd name="connsiteX30" fmla="*/ 382839 w 1195006"/>
              <a:gd name="connsiteY30" fmla="*/ 683986 h 1509659"/>
              <a:gd name="connsiteX31" fmla="*/ 410753 w 1195006"/>
              <a:gd name="connsiteY31" fmla="*/ 708437 h 1509659"/>
              <a:gd name="connsiteX32" fmla="*/ 447143 w 1195006"/>
              <a:gd name="connsiteY32" fmla="*/ 701180 h 1509659"/>
              <a:gd name="connsiteX33" fmla="*/ 463536 w 1195006"/>
              <a:gd name="connsiteY33" fmla="*/ 667886 h 1509659"/>
              <a:gd name="connsiteX34" fmla="*/ 451231 w 1195006"/>
              <a:gd name="connsiteY34" fmla="*/ 638221 h 1509659"/>
              <a:gd name="connsiteX35" fmla="*/ 203900 w 1195006"/>
              <a:gd name="connsiteY35" fmla="*/ 763801 h 1509659"/>
              <a:gd name="connsiteX36" fmla="*/ 168753 w 1195006"/>
              <a:gd name="connsiteY36" fmla="*/ 751896 h 1509659"/>
              <a:gd name="connsiteX37" fmla="*/ 137914 w 1195006"/>
              <a:gd name="connsiteY37" fmla="*/ 772529 h 1509659"/>
              <a:gd name="connsiteX38" fmla="*/ 135510 w 1195006"/>
              <a:gd name="connsiteY38" fmla="*/ 809560 h 1509659"/>
              <a:gd name="connsiteX39" fmla="*/ 163424 w 1195006"/>
              <a:gd name="connsiteY39" fmla="*/ 834011 h 1509659"/>
              <a:gd name="connsiteX40" fmla="*/ 199814 w 1195006"/>
              <a:gd name="connsiteY40" fmla="*/ 826754 h 1509659"/>
              <a:gd name="connsiteX41" fmla="*/ 216211 w 1195006"/>
              <a:gd name="connsiteY41" fmla="*/ 793460 h 1509659"/>
              <a:gd name="connsiteX42" fmla="*/ 203900 w 1195006"/>
              <a:gd name="connsiteY42" fmla="*/ 763801 h 1509659"/>
              <a:gd name="connsiteX43" fmla="*/ 174241 w 1195006"/>
              <a:gd name="connsiteY43" fmla="*/ 713623 h 1509659"/>
              <a:gd name="connsiteX44" fmla="*/ 174241 w 1195006"/>
              <a:gd name="connsiteY44" fmla="*/ 713617 h 1509659"/>
              <a:gd name="connsiteX45" fmla="*/ 115695 w 1195006"/>
              <a:gd name="connsiteY45" fmla="*/ 739235 h 1509659"/>
              <a:gd name="connsiteX46" fmla="*/ 94713 w 1195006"/>
              <a:gd name="connsiteY46" fmla="*/ 799595 h 1509659"/>
              <a:gd name="connsiteX47" fmla="*/ 124745 w 1195006"/>
              <a:gd name="connsiteY47" fmla="*/ 856000 h 1509659"/>
              <a:gd name="connsiteX48" fmla="*/ 186536 w 1195006"/>
              <a:gd name="connsiteY48" fmla="*/ 872283 h 1509659"/>
              <a:gd name="connsiteX49" fmla="*/ 240474 w 1195006"/>
              <a:gd name="connsiteY49" fmla="*/ 838016 h 1509659"/>
              <a:gd name="connsiteX50" fmla="*/ 251973 w 1195006"/>
              <a:gd name="connsiteY50" fmla="*/ 775155 h 1509659"/>
              <a:gd name="connsiteX51" fmla="*/ 360982 w 1195006"/>
              <a:gd name="connsiteY51" fmla="*/ 719803 h 1509659"/>
              <a:gd name="connsiteX52" fmla="*/ 365132 w 1195006"/>
              <a:gd name="connsiteY52" fmla="*/ 724285 h 1509659"/>
              <a:gd name="connsiteX53" fmla="*/ 365132 w 1195006"/>
              <a:gd name="connsiteY53" fmla="*/ 724291 h 1509659"/>
              <a:gd name="connsiteX54" fmla="*/ 433151 w 1195006"/>
              <a:gd name="connsiteY54" fmla="*/ 746819 h 1509659"/>
              <a:gd name="connsiteX55" fmla="*/ 491850 w 1195006"/>
              <a:gd name="connsiteY55" fmla="*/ 705741 h 1509659"/>
              <a:gd name="connsiteX56" fmla="*/ 589099 w 1195006"/>
              <a:gd name="connsiteY56" fmla="*/ 731182 h 1509659"/>
              <a:gd name="connsiteX57" fmla="*/ 589099 w 1195006"/>
              <a:gd name="connsiteY57" fmla="*/ 732537 h 1509659"/>
              <a:gd name="connsiteX58" fmla="*/ 589104 w 1195006"/>
              <a:gd name="connsiteY58" fmla="*/ 732537 h 1509659"/>
              <a:gd name="connsiteX59" fmla="*/ 620463 w 1195006"/>
              <a:gd name="connsiteY59" fmla="*/ 795959 h 1509659"/>
              <a:gd name="connsiteX60" fmla="*/ 689896 w 1195006"/>
              <a:gd name="connsiteY60" fmla="*/ 809566 h 1509659"/>
              <a:gd name="connsiteX61" fmla="*/ 742878 w 1195006"/>
              <a:gd name="connsiteY61" fmla="*/ 762667 h 1509659"/>
              <a:gd name="connsiteX62" fmla="*/ 737795 w 1195006"/>
              <a:gd name="connsiteY62" fmla="*/ 692096 h 1509659"/>
              <a:gd name="connsiteX63" fmla="*/ 873728 w 1195006"/>
              <a:gd name="connsiteY63" fmla="*/ 560352 h 1509659"/>
              <a:gd name="connsiteX64" fmla="*/ 947809 w 1195006"/>
              <a:gd name="connsiteY64" fmla="*/ 566057 h 1509659"/>
              <a:gd name="connsiteX65" fmla="*/ 994546 w 1195006"/>
              <a:gd name="connsiteY65" fmla="*/ 508295 h 1509659"/>
              <a:gd name="connsiteX66" fmla="*/ 973495 w 1195006"/>
              <a:gd name="connsiteY66" fmla="*/ 437037 h 1509659"/>
              <a:gd name="connsiteX67" fmla="*/ 902879 w 1195006"/>
              <a:gd name="connsiteY67" fmla="*/ 413942 h 1509659"/>
              <a:gd name="connsiteX68" fmla="*/ 843789 w 1195006"/>
              <a:gd name="connsiteY68" fmla="*/ 458986 h 1509659"/>
              <a:gd name="connsiteX69" fmla="*/ 847354 w 1195006"/>
              <a:gd name="connsiteY69" fmla="*/ 533197 h 1509659"/>
              <a:gd name="connsiteX70" fmla="*/ 711421 w 1195006"/>
              <a:gd name="connsiteY70" fmla="*/ 664964 h 1509659"/>
              <a:gd name="connsiteX71" fmla="*/ 648582 w 1195006"/>
              <a:gd name="connsiteY71" fmla="*/ 655326 h 1509659"/>
              <a:gd name="connsiteX72" fmla="*/ 598593 w 1195006"/>
              <a:gd name="connsiteY72" fmla="*/ 694607 h 1509659"/>
              <a:gd name="connsiteX73" fmla="*/ 501345 w 1195006"/>
              <a:gd name="connsiteY73" fmla="*/ 669183 h 1509659"/>
              <a:gd name="connsiteX74" fmla="*/ 501345 w 1195006"/>
              <a:gd name="connsiteY74" fmla="*/ 667826 h 1509659"/>
              <a:gd name="connsiteX75" fmla="*/ 501345 w 1195006"/>
              <a:gd name="connsiteY75" fmla="*/ 667832 h 1509659"/>
              <a:gd name="connsiteX76" fmla="*/ 474599 w 1195006"/>
              <a:gd name="connsiteY76" fmla="*/ 608232 h 1509659"/>
              <a:gd name="connsiteX77" fmla="*/ 412309 w 1195006"/>
              <a:gd name="connsiteY77" fmla="*/ 588554 h 1509659"/>
              <a:gd name="connsiteX78" fmla="*/ 356174 w 1195006"/>
              <a:gd name="connsiteY78" fmla="*/ 621963 h 1509659"/>
              <a:gd name="connsiteX79" fmla="*/ 343772 w 1195006"/>
              <a:gd name="connsiteY79" fmla="*/ 686100 h 1509659"/>
              <a:gd name="connsiteX80" fmla="*/ 234762 w 1195006"/>
              <a:gd name="connsiteY80" fmla="*/ 741436 h 1509659"/>
              <a:gd name="connsiteX81" fmla="*/ 230613 w 1195006"/>
              <a:gd name="connsiteY81" fmla="*/ 736955 h 1509659"/>
              <a:gd name="connsiteX82" fmla="*/ 230613 w 1195006"/>
              <a:gd name="connsiteY82" fmla="*/ 736949 h 1509659"/>
              <a:gd name="connsiteX83" fmla="*/ 174150 w 1195006"/>
              <a:gd name="connsiteY83" fmla="*/ 713563 h 1509659"/>
              <a:gd name="connsiteX84" fmla="*/ 979044 w 1195006"/>
              <a:gd name="connsiteY84" fmla="*/ 1289353 h 1509659"/>
              <a:gd name="connsiteX85" fmla="*/ 997984 w 1195006"/>
              <a:gd name="connsiteY85" fmla="*/ 1270396 h 1509659"/>
              <a:gd name="connsiteX86" fmla="*/ 997984 w 1195006"/>
              <a:gd name="connsiteY86" fmla="*/ 710988 h 1509659"/>
              <a:gd name="connsiteX87" fmla="*/ 992444 w 1195006"/>
              <a:gd name="connsiteY87" fmla="*/ 697589 h 1509659"/>
              <a:gd name="connsiteX88" fmla="*/ 979044 w 1195006"/>
              <a:gd name="connsiteY88" fmla="*/ 692037 h 1509659"/>
              <a:gd name="connsiteX89" fmla="*/ 853470 w 1195006"/>
              <a:gd name="connsiteY89" fmla="*/ 692037 h 1509659"/>
              <a:gd name="connsiteX90" fmla="*/ 834519 w 1195006"/>
              <a:gd name="connsiteY90" fmla="*/ 710988 h 1509659"/>
              <a:gd name="connsiteX91" fmla="*/ 834519 w 1195006"/>
              <a:gd name="connsiteY91" fmla="*/ 1270352 h 1509659"/>
              <a:gd name="connsiteX92" fmla="*/ 840049 w 1195006"/>
              <a:gd name="connsiteY92" fmla="*/ 1283791 h 1509659"/>
              <a:gd name="connsiteX93" fmla="*/ 853470 w 1195006"/>
              <a:gd name="connsiteY93" fmla="*/ 1289360 h 1509659"/>
              <a:gd name="connsiteX94" fmla="*/ 872420 w 1195006"/>
              <a:gd name="connsiteY94" fmla="*/ 1251446 h 1509659"/>
              <a:gd name="connsiteX95" fmla="*/ 960087 w 1195006"/>
              <a:gd name="connsiteY95" fmla="*/ 1251446 h 1509659"/>
              <a:gd name="connsiteX96" fmla="*/ 960093 w 1195006"/>
              <a:gd name="connsiteY96" fmla="*/ 729929 h 1509659"/>
              <a:gd name="connsiteX97" fmla="*/ 872426 w 1195006"/>
              <a:gd name="connsiteY97" fmla="*/ 729929 h 1509659"/>
              <a:gd name="connsiteX98" fmla="*/ 872426 w 1195006"/>
              <a:gd name="connsiteY98" fmla="*/ 1251387 h 1509659"/>
              <a:gd name="connsiteX99" fmla="*/ 731758 w 1195006"/>
              <a:gd name="connsiteY99" fmla="*/ 1289353 h 1509659"/>
              <a:gd name="connsiteX100" fmla="*/ 731764 w 1195006"/>
              <a:gd name="connsiteY100" fmla="*/ 1289353 h 1509659"/>
              <a:gd name="connsiteX101" fmla="*/ 750698 w 1195006"/>
              <a:gd name="connsiteY101" fmla="*/ 1270396 h 1509659"/>
              <a:gd name="connsiteX102" fmla="*/ 750698 w 1195006"/>
              <a:gd name="connsiteY102" fmla="*/ 950713 h 1509659"/>
              <a:gd name="connsiteX103" fmla="*/ 731764 w 1195006"/>
              <a:gd name="connsiteY103" fmla="*/ 931756 h 1509659"/>
              <a:gd name="connsiteX104" fmla="*/ 606133 w 1195006"/>
              <a:gd name="connsiteY104" fmla="*/ 931756 h 1509659"/>
              <a:gd name="connsiteX105" fmla="*/ 587182 w 1195006"/>
              <a:gd name="connsiteY105" fmla="*/ 950713 h 1509659"/>
              <a:gd name="connsiteX106" fmla="*/ 587182 w 1195006"/>
              <a:gd name="connsiteY106" fmla="*/ 1270352 h 1509659"/>
              <a:gd name="connsiteX107" fmla="*/ 592710 w 1195006"/>
              <a:gd name="connsiteY107" fmla="*/ 1283791 h 1509659"/>
              <a:gd name="connsiteX108" fmla="*/ 606133 w 1195006"/>
              <a:gd name="connsiteY108" fmla="*/ 1289360 h 1509659"/>
              <a:gd name="connsiteX109" fmla="*/ 625118 w 1195006"/>
              <a:gd name="connsiteY109" fmla="*/ 1251446 h 1509659"/>
              <a:gd name="connsiteX110" fmla="*/ 712803 w 1195006"/>
              <a:gd name="connsiteY110" fmla="*/ 1251446 h 1509659"/>
              <a:gd name="connsiteX111" fmla="*/ 712809 w 1195006"/>
              <a:gd name="connsiteY111" fmla="*/ 969669 h 1509659"/>
              <a:gd name="connsiteX112" fmla="*/ 625073 w 1195006"/>
              <a:gd name="connsiteY112" fmla="*/ 969669 h 1509659"/>
              <a:gd name="connsiteX113" fmla="*/ 625073 w 1195006"/>
              <a:gd name="connsiteY113" fmla="*/ 1251387 h 1509659"/>
              <a:gd name="connsiteX114" fmla="*/ 484457 w 1195006"/>
              <a:gd name="connsiteY114" fmla="*/ 1289353 h 1509659"/>
              <a:gd name="connsiteX115" fmla="*/ 484463 w 1195006"/>
              <a:gd name="connsiteY115" fmla="*/ 1289353 h 1509659"/>
              <a:gd name="connsiteX116" fmla="*/ 497867 w 1195006"/>
              <a:gd name="connsiteY116" fmla="*/ 1283801 h 1509659"/>
              <a:gd name="connsiteX117" fmla="*/ 503418 w 1195006"/>
              <a:gd name="connsiteY117" fmla="*/ 1270396 h 1509659"/>
              <a:gd name="connsiteX118" fmla="*/ 503418 w 1195006"/>
              <a:gd name="connsiteY118" fmla="*/ 886025 h 1509659"/>
              <a:gd name="connsiteX119" fmla="*/ 484461 w 1195006"/>
              <a:gd name="connsiteY119" fmla="*/ 867074 h 1509659"/>
              <a:gd name="connsiteX120" fmla="*/ 358779 w 1195006"/>
              <a:gd name="connsiteY120" fmla="*/ 867074 h 1509659"/>
              <a:gd name="connsiteX121" fmla="*/ 339845 w 1195006"/>
              <a:gd name="connsiteY121" fmla="*/ 886025 h 1509659"/>
              <a:gd name="connsiteX122" fmla="*/ 339845 w 1195006"/>
              <a:gd name="connsiteY122" fmla="*/ 1270353 h 1509659"/>
              <a:gd name="connsiteX123" fmla="*/ 345375 w 1195006"/>
              <a:gd name="connsiteY123" fmla="*/ 1283785 h 1509659"/>
              <a:gd name="connsiteX124" fmla="*/ 358779 w 1195006"/>
              <a:gd name="connsiteY124" fmla="*/ 1289360 h 1509659"/>
              <a:gd name="connsiteX125" fmla="*/ 377718 w 1195006"/>
              <a:gd name="connsiteY125" fmla="*/ 1251389 h 1509659"/>
              <a:gd name="connsiteX126" fmla="*/ 465403 w 1195006"/>
              <a:gd name="connsiteY126" fmla="*/ 1251389 h 1509659"/>
              <a:gd name="connsiteX127" fmla="*/ 465403 w 1195006"/>
              <a:gd name="connsiteY127" fmla="*/ 905010 h 1509659"/>
              <a:gd name="connsiteX128" fmla="*/ 377718 w 1195006"/>
              <a:gd name="connsiteY128" fmla="*/ 905010 h 1509659"/>
              <a:gd name="connsiteX129" fmla="*/ 237057 w 1195006"/>
              <a:gd name="connsiteY129" fmla="*/ 1289295 h 1509659"/>
              <a:gd name="connsiteX130" fmla="*/ 237057 w 1195006"/>
              <a:gd name="connsiteY130" fmla="*/ 1289301 h 1509659"/>
              <a:gd name="connsiteX131" fmla="*/ 250461 w 1195006"/>
              <a:gd name="connsiteY131" fmla="*/ 1283750 h 1509659"/>
              <a:gd name="connsiteX132" fmla="*/ 256012 w 1195006"/>
              <a:gd name="connsiteY132" fmla="*/ 1270344 h 1509659"/>
              <a:gd name="connsiteX133" fmla="*/ 256012 w 1195006"/>
              <a:gd name="connsiteY133" fmla="*/ 1011542 h 1509659"/>
              <a:gd name="connsiteX134" fmla="*/ 237057 w 1195006"/>
              <a:gd name="connsiteY134" fmla="*/ 992644 h 1509659"/>
              <a:gd name="connsiteX135" fmla="*/ 111448 w 1195006"/>
              <a:gd name="connsiteY135" fmla="*/ 992644 h 1509659"/>
              <a:gd name="connsiteX136" fmla="*/ 92508 w 1195006"/>
              <a:gd name="connsiteY136" fmla="*/ 1011542 h 1509659"/>
              <a:gd name="connsiteX137" fmla="*/ 92508 w 1195006"/>
              <a:gd name="connsiteY137" fmla="*/ 1270344 h 1509659"/>
              <a:gd name="connsiteX138" fmla="*/ 98037 w 1195006"/>
              <a:gd name="connsiteY138" fmla="*/ 1283777 h 1509659"/>
              <a:gd name="connsiteX139" fmla="*/ 111446 w 1195006"/>
              <a:gd name="connsiteY139" fmla="*/ 1289353 h 1509659"/>
              <a:gd name="connsiteX140" fmla="*/ 130433 w 1195006"/>
              <a:gd name="connsiteY140" fmla="*/ 1251389 h 1509659"/>
              <a:gd name="connsiteX141" fmla="*/ 218066 w 1195006"/>
              <a:gd name="connsiteY141" fmla="*/ 1251389 h 1509659"/>
              <a:gd name="connsiteX142" fmla="*/ 218066 w 1195006"/>
              <a:gd name="connsiteY142" fmla="*/ 1030536 h 1509659"/>
              <a:gd name="connsiteX143" fmla="*/ 130399 w 1195006"/>
              <a:gd name="connsiteY143" fmla="*/ 1030536 h 1509659"/>
              <a:gd name="connsiteX144" fmla="*/ 130399 w 1195006"/>
              <a:gd name="connsiteY144" fmla="*/ 1251389 h 1509659"/>
              <a:gd name="connsiteX145" fmla="*/ 719745 w 1195006"/>
              <a:gd name="connsiteY145" fmla="*/ 177249 h 1509659"/>
              <a:gd name="connsiteX146" fmla="*/ 570893 w 1195006"/>
              <a:gd name="connsiteY146" fmla="*/ 126710 h 1509659"/>
              <a:gd name="connsiteX147" fmla="*/ 440185 w 1195006"/>
              <a:gd name="connsiteY147" fmla="*/ 214040 h 1509659"/>
              <a:gd name="connsiteX148" fmla="*/ 429895 w 1195006"/>
              <a:gd name="connsiteY148" fmla="*/ 370893 h 1509659"/>
              <a:gd name="connsiteX149" fmla="*/ 548080 w 1195006"/>
              <a:gd name="connsiteY149" fmla="*/ 474545 h 1509659"/>
              <a:gd name="connsiteX150" fmla="*/ 702250 w 1195006"/>
              <a:gd name="connsiteY150" fmla="*/ 443884 h 1509659"/>
              <a:gd name="connsiteX151" fmla="*/ 771785 w 1195006"/>
              <a:gd name="connsiteY151" fmla="*/ 302902 h 1509659"/>
              <a:gd name="connsiteX152" fmla="*/ 719741 w 1195006"/>
              <a:gd name="connsiteY152" fmla="*/ 177241 h 1509659"/>
              <a:gd name="connsiteX153" fmla="*/ 594079 w 1195006"/>
              <a:gd name="connsiteY153" fmla="*/ 87297 h 1509659"/>
              <a:gd name="connsiteX154" fmla="*/ 594079 w 1195006"/>
              <a:gd name="connsiteY154" fmla="*/ 87291 h 1509659"/>
              <a:gd name="connsiteX155" fmla="*/ 423029 w 1195006"/>
              <a:gd name="connsiteY155" fmla="*/ 171638 h 1509659"/>
              <a:gd name="connsiteX156" fmla="*/ 385819 w 1195006"/>
              <a:gd name="connsiteY156" fmla="*/ 358689 h 1509659"/>
              <a:gd name="connsiteX157" fmla="*/ 511559 w 1195006"/>
              <a:gd name="connsiteY157" fmla="*/ 502074 h 1509659"/>
              <a:gd name="connsiteX158" fmla="*/ 701862 w 1195006"/>
              <a:gd name="connsiteY158" fmla="*/ 489608 h 1509659"/>
              <a:gd name="connsiteX159" fmla="*/ 807821 w 1195006"/>
              <a:gd name="connsiteY159" fmla="*/ 331041 h 1509659"/>
              <a:gd name="connsiteX160" fmla="*/ 746528 w 1195006"/>
              <a:gd name="connsiteY160" fmla="*/ 150453 h 1509659"/>
              <a:gd name="connsiteX161" fmla="*/ 594072 w 1195006"/>
              <a:gd name="connsiteY161" fmla="*/ 87294 h 1509659"/>
              <a:gd name="connsiteX162" fmla="*/ 659047 w 1195006"/>
              <a:gd name="connsiteY162" fmla="*/ 219059 h 1509659"/>
              <a:gd name="connsiteX163" fmla="*/ 630229 w 1195006"/>
              <a:gd name="connsiteY163" fmla="*/ 197659 h 1509659"/>
              <a:gd name="connsiteX164" fmla="*/ 613103 w 1195006"/>
              <a:gd name="connsiteY164" fmla="*/ 192279 h 1509659"/>
              <a:gd name="connsiteX165" fmla="*/ 613103 w 1195006"/>
              <a:gd name="connsiteY165" fmla="*/ 182698 h 1509659"/>
              <a:gd name="connsiteX166" fmla="*/ 594146 w 1195006"/>
              <a:gd name="connsiteY166" fmla="*/ 163747 h 1509659"/>
              <a:gd name="connsiteX167" fmla="*/ 575195 w 1195006"/>
              <a:gd name="connsiteY167" fmla="*/ 182698 h 1509659"/>
              <a:gd name="connsiteX168" fmla="*/ 575195 w 1195006"/>
              <a:gd name="connsiteY168" fmla="*/ 192297 h 1509659"/>
              <a:gd name="connsiteX169" fmla="*/ 540345 w 1195006"/>
              <a:gd name="connsiteY169" fmla="*/ 208122 h 1509659"/>
              <a:gd name="connsiteX170" fmla="*/ 515643 w 1195006"/>
              <a:gd name="connsiteY170" fmla="*/ 256091 h 1509659"/>
              <a:gd name="connsiteX171" fmla="*/ 540345 w 1195006"/>
              <a:gd name="connsiteY171" fmla="*/ 304053 h 1509659"/>
              <a:gd name="connsiteX172" fmla="*/ 594146 w 1195006"/>
              <a:gd name="connsiteY172" fmla="*/ 321831 h 1509659"/>
              <a:gd name="connsiteX173" fmla="*/ 624567 w 1195006"/>
              <a:gd name="connsiteY173" fmla="*/ 331463 h 1509659"/>
              <a:gd name="connsiteX174" fmla="*/ 634749 w 1195006"/>
              <a:gd name="connsiteY174" fmla="*/ 349682 h 1509659"/>
              <a:gd name="connsiteX175" fmla="*/ 624567 w 1195006"/>
              <a:gd name="connsiteY175" fmla="*/ 367895 h 1509659"/>
              <a:gd name="connsiteX176" fmla="*/ 594146 w 1195006"/>
              <a:gd name="connsiteY176" fmla="*/ 377533 h 1509659"/>
              <a:gd name="connsiteX177" fmla="*/ 573050 w 1195006"/>
              <a:gd name="connsiteY177" fmla="*/ 373350 h 1509659"/>
              <a:gd name="connsiteX178" fmla="*/ 558599 w 1195006"/>
              <a:gd name="connsiteY178" fmla="*/ 362904 h 1509659"/>
              <a:gd name="connsiteX179" fmla="*/ 532030 w 1195006"/>
              <a:gd name="connsiteY179" fmla="*/ 360163 h 1509659"/>
              <a:gd name="connsiteX180" fmla="*/ 529288 w 1195006"/>
              <a:gd name="connsiteY180" fmla="*/ 386732 h 1509659"/>
              <a:gd name="connsiteX181" fmla="*/ 558106 w 1195006"/>
              <a:gd name="connsiteY181" fmla="*/ 408127 h 1509659"/>
              <a:gd name="connsiteX182" fmla="*/ 575232 w 1195006"/>
              <a:gd name="connsiteY182" fmla="*/ 413507 h 1509659"/>
              <a:gd name="connsiteX183" fmla="*/ 575232 w 1195006"/>
              <a:gd name="connsiteY183" fmla="*/ 423110 h 1509659"/>
              <a:gd name="connsiteX184" fmla="*/ 594183 w 1195006"/>
              <a:gd name="connsiteY184" fmla="*/ 442061 h 1509659"/>
              <a:gd name="connsiteX185" fmla="*/ 613140 w 1195006"/>
              <a:gd name="connsiteY185" fmla="*/ 423110 h 1509659"/>
              <a:gd name="connsiteX186" fmla="*/ 613140 w 1195006"/>
              <a:gd name="connsiteY186" fmla="*/ 413507 h 1509659"/>
              <a:gd name="connsiteX187" fmla="*/ 647990 w 1195006"/>
              <a:gd name="connsiteY187" fmla="*/ 397681 h 1509659"/>
              <a:gd name="connsiteX188" fmla="*/ 672692 w 1195006"/>
              <a:gd name="connsiteY188" fmla="*/ 349719 h 1509659"/>
              <a:gd name="connsiteX189" fmla="*/ 647990 w 1195006"/>
              <a:gd name="connsiteY189" fmla="*/ 301755 h 1509659"/>
              <a:gd name="connsiteX190" fmla="*/ 594183 w 1195006"/>
              <a:gd name="connsiteY190" fmla="*/ 283978 h 1509659"/>
              <a:gd name="connsiteX191" fmla="*/ 563768 w 1195006"/>
              <a:gd name="connsiteY191" fmla="*/ 274339 h 1509659"/>
              <a:gd name="connsiteX192" fmla="*/ 553563 w 1195006"/>
              <a:gd name="connsiteY192" fmla="*/ 256132 h 1509659"/>
              <a:gd name="connsiteX193" fmla="*/ 563768 w 1195006"/>
              <a:gd name="connsiteY193" fmla="*/ 237925 h 1509659"/>
              <a:gd name="connsiteX194" fmla="*/ 594183 w 1195006"/>
              <a:gd name="connsiteY194" fmla="*/ 228293 h 1509659"/>
              <a:gd name="connsiteX195" fmla="*/ 615285 w 1195006"/>
              <a:gd name="connsiteY195" fmla="*/ 232477 h 1509659"/>
              <a:gd name="connsiteX196" fmla="*/ 629737 w 1195006"/>
              <a:gd name="connsiteY196" fmla="*/ 242905 h 1509659"/>
              <a:gd name="connsiteX197" fmla="*/ 656311 w 1195006"/>
              <a:gd name="connsiteY197" fmla="*/ 245635 h 1509659"/>
              <a:gd name="connsiteX198" fmla="*/ 659047 w 1195006"/>
              <a:gd name="connsiteY198" fmla="*/ 219060 h 1509659"/>
              <a:gd name="connsiteX199" fmla="*/ 104519 w 1195006"/>
              <a:gd name="connsiteY199" fmla="*/ 1443050 h 1509659"/>
              <a:gd name="connsiteX200" fmla="*/ 1109442 w 1195006"/>
              <a:gd name="connsiteY200" fmla="*/ 1443050 h 1509659"/>
              <a:gd name="connsiteX201" fmla="*/ 1122845 w 1195006"/>
              <a:gd name="connsiteY201" fmla="*/ 1437497 h 1509659"/>
              <a:gd name="connsiteX202" fmla="*/ 1128399 w 1195006"/>
              <a:gd name="connsiteY202" fmla="*/ 1424090 h 1509659"/>
              <a:gd name="connsiteX203" fmla="*/ 1128399 w 1195006"/>
              <a:gd name="connsiteY203" fmla="*/ 104531 h 1509659"/>
              <a:gd name="connsiteX204" fmla="*/ 1195006 w 1195006"/>
              <a:gd name="connsiteY204" fmla="*/ 104531 h 1509659"/>
              <a:gd name="connsiteX205" fmla="*/ 1195006 w 1195006"/>
              <a:gd name="connsiteY205" fmla="*/ 1509659 h 1509659"/>
              <a:gd name="connsiteX206" fmla="*/ 104525 w 1195006"/>
              <a:gd name="connsiteY206" fmla="*/ 1509659 h 150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1195006" h="1509659">
                <a:moveTo>
                  <a:pt x="211651" y="26810"/>
                </a:moveTo>
                <a:lnTo>
                  <a:pt x="26799" y="211677"/>
                </a:lnTo>
                <a:lnTo>
                  <a:pt x="211651" y="211677"/>
                </a:lnTo>
                <a:close/>
                <a:moveTo>
                  <a:pt x="0" y="1405145"/>
                </a:moveTo>
                <a:lnTo>
                  <a:pt x="0" y="249553"/>
                </a:lnTo>
                <a:lnTo>
                  <a:pt x="230597" y="249553"/>
                </a:lnTo>
                <a:cubicBezTo>
                  <a:pt x="235622" y="249553"/>
                  <a:pt x="240442" y="247556"/>
                  <a:pt x="243995" y="244001"/>
                </a:cubicBezTo>
                <a:cubicBezTo>
                  <a:pt x="247549" y="240447"/>
                  <a:pt x="249548" y="235628"/>
                  <a:pt x="249548" y="230596"/>
                </a:cubicBezTo>
                <a:lnTo>
                  <a:pt x="249548" y="0"/>
                </a:lnTo>
                <a:lnTo>
                  <a:pt x="1090483" y="0"/>
                </a:lnTo>
                <a:lnTo>
                  <a:pt x="1090483" y="1405130"/>
                </a:lnTo>
                <a:close/>
                <a:moveTo>
                  <a:pt x="945948" y="463183"/>
                </a:moveTo>
                <a:cubicBezTo>
                  <a:pt x="936727" y="453979"/>
                  <a:pt x="923747" y="449584"/>
                  <a:pt x="910828" y="451301"/>
                </a:cubicBezTo>
                <a:cubicBezTo>
                  <a:pt x="897910" y="453012"/>
                  <a:pt x="886526" y="460630"/>
                  <a:pt x="880019" y="471923"/>
                </a:cubicBezTo>
                <a:cubicBezTo>
                  <a:pt x="873517" y="483209"/>
                  <a:pt x="872629" y="496883"/>
                  <a:pt x="877620" y="508919"/>
                </a:cubicBezTo>
                <a:cubicBezTo>
                  <a:pt x="882618" y="520949"/>
                  <a:pt x="892918" y="529982"/>
                  <a:pt x="905510" y="533348"/>
                </a:cubicBezTo>
                <a:cubicBezTo>
                  <a:pt x="918097" y="536713"/>
                  <a:pt x="931530" y="534033"/>
                  <a:pt x="941866" y="526095"/>
                </a:cubicBezTo>
                <a:cubicBezTo>
                  <a:pt x="952203" y="518162"/>
                  <a:pt x="958258" y="505873"/>
                  <a:pt x="958253" y="492842"/>
                </a:cubicBezTo>
                <a:cubicBezTo>
                  <a:pt x="958264" y="481710"/>
                  <a:pt x="953835" y="471035"/>
                  <a:pt x="945948" y="463183"/>
                </a:cubicBezTo>
                <a:close/>
                <a:moveTo>
                  <a:pt x="698559" y="702908"/>
                </a:moveTo>
                <a:cubicBezTo>
                  <a:pt x="689333" y="693699"/>
                  <a:pt x="676347" y="689303"/>
                  <a:pt x="663428" y="691014"/>
                </a:cubicBezTo>
                <a:cubicBezTo>
                  <a:pt x="650505" y="692726"/>
                  <a:pt x="639108" y="700349"/>
                  <a:pt x="632601" y="711648"/>
                </a:cubicBezTo>
                <a:cubicBezTo>
                  <a:pt x="626088" y="722940"/>
                  <a:pt x="625200" y="736619"/>
                  <a:pt x="630197" y="748662"/>
                </a:cubicBezTo>
                <a:cubicBezTo>
                  <a:pt x="635194" y="760699"/>
                  <a:pt x="645507" y="769731"/>
                  <a:pt x="658099" y="773102"/>
                </a:cubicBezTo>
                <a:cubicBezTo>
                  <a:pt x="670691" y="776468"/>
                  <a:pt x="684136" y="773789"/>
                  <a:pt x="694472" y="765845"/>
                </a:cubicBezTo>
                <a:cubicBezTo>
                  <a:pt x="704815" y="757906"/>
                  <a:pt x="710869" y="745607"/>
                  <a:pt x="710864" y="732574"/>
                </a:cubicBezTo>
                <a:cubicBezTo>
                  <a:pt x="710876" y="721441"/>
                  <a:pt x="706447" y="710767"/>
                  <a:pt x="698559" y="702909"/>
                </a:cubicBezTo>
                <a:close/>
                <a:moveTo>
                  <a:pt x="451230" y="638221"/>
                </a:moveTo>
                <a:cubicBezTo>
                  <a:pt x="442003" y="629006"/>
                  <a:pt x="429011" y="624610"/>
                  <a:pt x="416082" y="626322"/>
                </a:cubicBezTo>
                <a:cubicBezTo>
                  <a:pt x="403153" y="628027"/>
                  <a:pt x="391757" y="635657"/>
                  <a:pt x="385244" y="646955"/>
                </a:cubicBezTo>
                <a:cubicBezTo>
                  <a:pt x="378725" y="658253"/>
                  <a:pt x="377837" y="671939"/>
                  <a:pt x="382839" y="683986"/>
                </a:cubicBezTo>
                <a:cubicBezTo>
                  <a:pt x="387837" y="696034"/>
                  <a:pt x="398149" y="705072"/>
                  <a:pt x="410753" y="708437"/>
                </a:cubicBezTo>
                <a:cubicBezTo>
                  <a:pt x="423351" y="711809"/>
                  <a:pt x="436800" y="709124"/>
                  <a:pt x="447143" y="701180"/>
                </a:cubicBezTo>
                <a:cubicBezTo>
                  <a:pt x="457486" y="693230"/>
                  <a:pt x="463547" y="680931"/>
                  <a:pt x="463536" y="667886"/>
                </a:cubicBezTo>
                <a:cubicBezTo>
                  <a:pt x="463542" y="656753"/>
                  <a:pt x="459113" y="646079"/>
                  <a:pt x="451231" y="638221"/>
                </a:cubicBezTo>
                <a:close/>
                <a:moveTo>
                  <a:pt x="203900" y="763801"/>
                </a:moveTo>
                <a:cubicBezTo>
                  <a:pt x="194674" y="754586"/>
                  <a:pt x="181682" y="750184"/>
                  <a:pt x="168753" y="751896"/>
                </a:cubicBezTo>
                <a:cubicBezTo>
                  <a:pt x="155824" y="753607"/>
                  <a:pt x="144427" y="761231"/>
                  <a:pt x="137914" y="772529"/>
                </a:cubicBezTo>
                <a:cubicBezTo>
                  <a:pt x="131401" y="783833"/>
                  <a:pt x="130507" y="797518"/>
                  <a:pt x="135510" y="809560"/>
                </a:cubicBezTo>
                <a:cubicBezTo>
                  <a:pt x="140508" y="821608"/>
                  <a:pt x="150826" y="830646"/>
                  <a:pt x="163424" y="834011"/>
                </a:cubicBezTo>
                <a:cubicBezTo>
                  <a:pt x="176022" y="837383"/>
                  <a:pt x="189471" y="834698"/>
                  <a:pt x="199814" y="826754"/>
                </a:cubicBezTo>
                <a:cubicBezTo>
                  <a:pt x="210157" y="818810"/>
                  <a:pt x="216217" y="806505"/>
                  <a:pt x="216211" y="793460"/>
                </a:cubicBezTo>
                <a:cubicBezTo>
                  <a:pt x="216211" y="782333"/>
                  <a:pt x="211782" y="771659"/>
                  <a:pt x="203900" y="763801"/>
                </a:cubicBezTo>
                <a:close/>
                <a:moveTo>
                  <a:pt x="174241" y="713623"/>
                </a:moveTo>
                <a:lnTo>
                  <a:pt x="174241" y="713617"/>
                </a:lnTo>
                <a:cubicBezTo>
                  <a:pt x="152011" y="713629"/>
                  <a:pt x="130795" y="722912"/>
                  <a:pt x="115695" y="739235"/>
                </a:cubicBezTo>
                <a:cubicBezTo>
                  <a:pt x="100602" y="755553"/>
                  <a:pt x="92996" y="777427"/>
                  <a:pt x="94713" y="799595"/>
                </a:cubicBezTo>
                <a:cubicBezTo>
                  <a:pt x="96437" y="821756"/>
                  <a:pt x="107317" y="842200"/>
                  <a:pt x="124745" y="856000"/>
                </a:cubicBezTo>
                <a:cubicBezTo>
                  <a:pt x="142178" y="869793"/>
                  <a:pt x="164569" y="875700"/>
                  <a:pt x="186536" y="872283"/>
                </a:cubicBezTo>
                <a:cubicBezTo>
                  <a:pt x="208503" y="868872"/>
                  <a:pt x="228055" y="856451"/>
                  <a:pt x="240474" y="838016"/>
                </a:cubicBezTo>
                <a:cubicBezTo>
                  <a:pt x="252894" y="819580"/>
                  <a:pt x="257060" y="796795"/>
                  <a:pt x="251973" y="775155"/>
                </a:cubicBezTo>
                <a:lnTo>
                  <a:pt x="360982" y="719803"/>
                </a:lnTo>
                <a:cubicBezTo>
                  <a:pt x="362298" y="721349"/>
                  <a:pt x="363689" y="722842"/>
                  <a:pt x="365132" y="724285"/>
                </a:cubicBezTo>
                <a:lnTo>
                  <a:pt x="365132" y="724291"/>
                </a:lnTo>
                <a:cubicBezTo>
                  <a:pt x="382978" y="742120"/>
                  <a:pt x="408190" y="750470"/>
                  <a:pt x="433151" y="746819"/>
                </a:cubicBezTo>
                <a:cubicBezTo>
                  <a:pt x="458105" y="743160"/>
                  <a:pt x="479872" y="727937"/>
                  <a:pt x="491850" y="705741"/>
                </a:cubicBezTo>
                <a:lnTo>
                  <a:pt x="589099" y="731182"/>
                </a:lnTo>
                <a:lnTo>
                  <a:pt x="589099" y="732537"/>
                </a:lnTo>
                <a:lnTo>
                  <a:pt x="589104" y="732537"/>
                </a:lnTo>
                <a:cubicBezTo>
                  <a:pt x="589104" y="757407"/>
                  <a:pt x="600700" y="780856"/>
                  <a:pt x="620463" y="795959"/>
                </a:cubicBezTo>
                <a:cubicBezTo>
                  <a:pt x="640226" y="811059"/>
                  <a:pt x="665897" y="816089"/>
                  <a:pt x="689896" y="809566"/>
                </a:cubicBezTo>
                <a:cubicBezTo>
                  <a:pt x="713900" y="803035"/>
                  <a:pt x="733486" y="785699"/>
                  <a:pt x="742878" y="762667"/>
                </a:cubicBezTo>
                <a:cubicBezTo>
                  <a:pt x="752270" y="739635"/>
                  <a:pt x="750393" y="713548"/>
                  <a:pt x="737795" y="692096"/>
                </a:cubicBezTo>
                <a:lnTo>
                  <a:pt x="873728" y="560352"/>
                </a:lnTo>
                <a:cubicBezTo>
                  <a:pt x="895982" y="574323"/>
                  <a:pt x="923678" y="576457"/>
                  <a:pt x="947809" y="566057"/>
                </a:cubicBezTo>
                <a:cubicBezTo>
                  <a:pt x="971939" y="555663"/>
                  <a:pt x="989413" y="534063"/>
                  <a:pt x="994546" y="508295"/>
                </a:cubicBezTo>
                <a:cubicBezTo>
                  <a:pt x="999674" y="482528"/>
                  <a:pt x="991805" y="455884"/>
                  <a:pt x="973495" y="437037"/>
                </a:cubicBezTo>
                <a:cubicBezTo>
                  <a:pt x="955186" y="418196"/>
                  <a:pt x="928783" y="409558"/>
                  <a:pt x="902879" y="413942"/>
                </a:cubicBezTo>
                <a:cubicBezTo>
                  <a:pt x="876974" y="418320"/>
                  <a:pt x="854881" y="435165"/>
                  <a:pt x="843789" y="458986"/>
                </a:cubicBezTo>
                <a:cubicBezTo>
                  <a:pt x="832702" y="482802"/>
                  <a:pt x="834037" y="510555"/>
                  <a:pt x="847354" y="533197"/>
                </a:cubicBezTo>
                <a:lnTo>
                  <a:pt x="711421" y="664964"/>
                </a:lnTo>
                <a:cubicBezTo>
                  <a:pt x="692710" y="653203"/>
                  <a:pt x="669960" y="649711"/>
                  <a:pt x="648582" y="655326"/>
                </a:cubicBezTo>
                <a:cubicBezTo>
                  <a:pt x="627205" y="660947"/>
                  <a:pt x="609108" y="675164"/>
                  <a:pt x="598593" y="694607"/>
                </a:cubicBezTo>
                <a:lnTo>
                  <a:pt x="501345" y="669183"/>
                </a:lnTo>
                <a:lnTo>
                  <a:pt x="501345" y="667826"/>
                </a:lnTo>
                <a:lnTo>
                  <a:pt x="501345" y="667832"/>
                </a:lnTo>
                <a:cubicBezTo>
                  <a:pt x="501341" y="645058"/>
                  <a:pt x="491604" y="623377"/>
                  <a:pt x="474599" y="608232"/>
                </a:cubicBezTo>
                <a:cubicBezTo>
                  <a:pt x="457589" y="593094"/>
                  <a:pt x="434929" y="585927"/>
                  <a:pt x="412309" y="588554"/>
                </a:cubicBezTo>
                <a:cubicBezTo>
                  <a:pt x="389689" y="591176"/>
                  <a:pt x="369262" y="603333"/>
                  <a:pt x="356174" y="621963"/>
                </a:cubicBezTo>
                <a:cubicBezTo>
                  <a:pt x="343085" y="640593"/>
                  <a:pt x="338567" y="663928"/>
                  <a:pt x="343772" y="686100"/>
                </a:cubicBezTo>
                <a:lnTo>
                  <a:pt x="234762" y="741436"/>
                </a:lnTo>
                <a:cubicBezTo>
                  <a:pt x="233428" y="739890"/>
                  <a:pt x="232055" y="738397"/>
                  <a:pt x="230613" y="736955"/>
                </a:cubicBezTo>
                <a:lnTo>
                  <a:pt x="230613" y="736949"/>
                </a:lnTo>
                <a:cubicBezTo>
                  <a:pt x="215651" y="721960"/>
                  <a:pt x="195333" y="713539"/>
                  <a:pt x="174150" y="713563"/>
                </a:cubicBezTo>
                <a:close/>
                <a:moveTo>
                  <a:pt x="979044" y="1289353"/>
                </a:moveTo>
                <a:cubicBezTo>
                  <a:pt x="989507" y="1289341"/>
                  <a:pt x="997984" y="1280859"/>
                  <a:pt x="997984" y="1270396"/>
                </a:cubicBezTo>
                <a:lnTo>
                  <a:pt x="997984" y="710988"/>
                </a:lnTo>
                <a:cubicBezTo>
                  <a:pt x="997989" y="705963"/>
                  <a:pt x="995998" y="701143"/>
                  <a:pt x="992444" y="697589"/>
                </a:cubicBezTo>
                <a:cubicBezTo>
                  <a:pt x="988889" y="694036"/>
                  <a:pt x="984070" y="692037"/>
                  <a:pt x="979044" y="692037"/>
                </a:cubicBezTo>
                <a:lnTo>
                  <a:pt x="853470" y="692037"/>
                </a:lnTo>
                <a:cubicBezTo>
                  <a:pt x="843003" y="692037"/>
                  <a:pt x="834519" y="700519"/>
                  <a:pt x="834519" y="710988"/>
                </a:cubicBezTo>
                <a:lnTo>
                  <a:pt x="834519" y="1270352"/>
                </a:lnTo>
                <a:cubicBezTo>
                  <a:pt x="834503" y="1275389"/>
                  <a:pt x="836494" y="1280226"/>
                  <a:pt x="840049" y="1283791"/>
                </a:cubicBezTo>
                <a:cubicBezTo>
                  <a:pt x="843608" y="1287357"/>
                  <a:pt x="848433" y="1289360"/>
                  <a:pt x="853470" y="1289360"/>
                </a:cubicBezTo>
                <a:close/>
                <a:moveTo>
                  <a:pt x="872420" y="1251446"/>
                </a:moveTo>
                <a:lnTo>
                  <a:pt x="960087" y="1251446"/>
                </a:lnTo>
                <a:lnTo>
                  <a:pt x="960093" y="729929"/>
                </a:lnTo>
                <a:lnTo>
                  <a:pt x="872426" y="729929"/>
                </a:lnTo>
                <a:lnTo>
                  <a:pt x="872426" y="1251387"/>
                </a:lnTo>
                <a:close/>
                <a:moveTo>
                  <a:pt x="731758" y="1289353"/>
                </a:moveTo>
                <a:lnTo>
                  <a:pt x="731764" y="1289353"/>
                </a:lnTo>
                <a:cubicBezTo>
                  <a:pt x="742228" y="1289341"/>
                  <a:pt x="750698" y="1280859"/>
                  <a:pt x="750698" y="1270396"/>
                </a:cubicBezTo>
                <a:lnTo>
                  <a:pt x="750698" y="950713"/>
                </a:lnTo>
                <a:cubicBezTo>
                  <a:pt x="750698" y="940250"/>
                  <a:pt x="742228" y="931768"/>
                  <a:pt x="731764" y="931756"/>
                </a:cubicBezTo>
                <a:lnTo>
                  <a:pt x="606133" y="931756"/>
                </a:lnTo>
                <a:cubicBezTo>
                  <a:pt x="595664" y="931756"/>
                  <a:pt x="587182" y="940244"/>
                  <a:pt x="587182" y="950713"/>
                </a:cubicBezTo>
                <a:lnTo>
                  <a:pt x="587182" y="1270352"/>
                </a:lnTo>
                <a:cubicBezTo>
                  <a:pt x="587164" y="1275389"/>
                  <a:pt x="589157" y="1280224"/>
                  <a:pt x="592710" y="1283791"/>
                </a:cubicBezTo>
                <a:cubicBezTo>
                  <a:pt x="596271" y="1287356"/>
                  <a:pt x="601096" y="1289360"/>
                  <a:pt x="606133" y="1289360"/>
                </a:cubicBezTo>
                <a:close/>
                <a:moveTo>
                  <a:pt x="625118" y="1251446"/>
                </a:moveTo>
                <a:lnTo>
                  <a:pt x="712803" y="1251446"/>
                </a:lnTo>
                <a:lnTo>
                  <a:pt x="712809" y="969669"/>
                </a:lnTo>
                <a:lnTo>
                  <a:pt x="625073" y="969669"/>
                </a:lnTo>
                <a:lnTo>
                  <a:pt x="625073" y="1251387"/>
                </a:lnTo>
                <a:close/>
                <a:moveTo>
                  <a:pt x="484457" y="1289353"/>
                </a:moveTo>
                <a:lnTo>
                  <a:pt x="484463" y="1289353"/>
                </a:lnTo>
                <a:cubicBezTo>
                  <a:pt x="489488" y="1289353"/>
                  <a:pt x="494313" y="1287356"/>
                  <a:pt x="497867" y="1283801"/>
                </a:cubicBezTo>
                <a:cubicBezTo>
                  <a:pt x="501421" y="1280246"/>
                  <a:pt x="503418" y="1275421"/>
                  <a:pt x="503418" y="1270396"/>
                </a:cubicBezTo>
                <a:lnTo>
                  <a:pt x="503418" y="886025"/>
                </a:lnTo>
                <a:cubicBezTo>
                  <a:pt x="503418" y="875556"/>
                  <a:pt x="494930" y="867074"/>
                  <a:pt x="484461" y="867074"/>
                </a:cubicBezTo>
                <a:lnTo>
                  <a:pt x="358779" y="867074"/>
                </a:lnTo>
                <a:cubicBezTo>
                  <a:pt x="348323" y="867078"/>
                  <a:pt x="339845" y="875561"/>
                  <a:pt x="339845" y="886025"/>
                </a:cubicBezTo>
                <a:lnTo>
                  <a:pt x="339845" y="1270353"/>
                </a:lnTo>
                <a:cubicBezTo>
                  <a:pt x="339829" y="1275383"/>
                  <a:pt x="341820" y="1280220"/>
                  <a:pt x="345375" y="1283785"/>
                </a:cubicBezTo>
                <a:cubicBezTo>
                  <a:pt x="348924" y="1287345"/>
                  <a:pt x="353749" y="1289354"/>
                  <a:pt x="358779" y="1289360"/>
                </a:cubicBezTo>
                <a:close/>
                <a:moveTo>
                  <a:pt x="377718" y="1251389"/>
                </a:moveTo>
                <a:lnTo>
                  <a:pt x="465403" y="1251389"/>
                </a:lnTo>
                <a:lnTo>
                  <a:pt x="465403" y="905010"/>
                </a:lnTo>
                <a:lnTo>
                  <a:pt x="377718" y="905010"/>
                </a:lnTo>
                <a:close/>
                <a:moveTo>
                  <a:pt x="237057" y="1289295"/>
                </a:moveTo>
                <a:lnTo>
                  <a:pt x="237057" y="1289301"/>
                </a:lnTo>
                <a:cubicBezTo>
                  <a:pt x="242083" y="1289301"/>
                  <a:pt x="246908" y="1287304"/>
                  <a:pt x="250461" y="1283750"/>
                </a:cubicBezTo>
                <a:cubicBezTo>
                  <a:pt x="254015" y="1280195"/>
                  <a:pt x="256012" y="1275370"/>
                  <a:pt x="256012" y="1270344"/>
                </a:cubicBezTo>
                <a:lnTo>
                  <a:pt x="256012" y="1011542"/>
                </a:lnTo>
                <a:cubicBezTo>
                  <a:pt x="255985" y="1001098"/>
                  <a:pt x="247502" y="992644"/>
                  <a:pt x="237057" y="992644"/>
                </a:cubicBezTo>
                <a:lnTo>
                  <a:pt x="111448" y="992644"/>
                </a:lnTo>
                <a:cubicBezTo>
                  <a:pt x="101002" y="992649"/>
                  <a:pt x="92536" y="1001104"/>
                  <a:pt x="92508" y="1011542"/>
                </a:cubicBezTo>
                <a:lnTo>
                  <a:pt x="92508" y="1270344"/>
                </a:lnTo>
                <a:cubicBezTo>
                  <a:pt x="92497" y="1275376"/>
                  <a:pt x="94482" y="1280213"/>
                  <a:pt x="98037" y="1283777"/>
                </a:cubicBezTo>
                <a:cubicBezTo>
                  <a:pt x="101585" y="1287338"/>
                  <a:pt x="106410" y="1289347"/>
                  <a:pt x="111446" y="1289353"/>
                </a:cubicBezTo>
                <a:close/>
                <a:moveTo>
                  <a:pt x="130433" y="1251389"/>
                </a:moveTo>
                <a:lnTo>
                  <a:pt x="218066" y="1251389"/>
                </a:lnTo>
                <a:lnTo>
                  <a:pt x="218066" y="1030536"/>
                </a:lnTo>
                <a:lnTo>
                  <a:pt x="130399" y="1030536"/>
                </a:lnTo>
                <a:lnTo>
                  <a:pt x="130399" y="1251389"/>
                </a:lnTo>
                <a:close/>
                <a:moveTo>
                  <a:pt x="719745" y="177249"/>
                </a:moveTo>
                <a:cubicBezTo>
                  <a:pt x="680676" y="138180"/>
                  <a:pt x="625668" y="119504"/>
                  <a:pt x="570893" y="126710"/>
                </a:cubicBezTo>
                <a:cubicBezTo>
                  <a:pt x="516113" y="133922"/>
                  <a:pt x="467807" y="166197"/>
                  <a:pt x="440185" y="214040"/>
                </a:cubicBezTo>
                <a:cubicBezTo>
                  <a:pt x="412558" y="261883"/>
                  <a:pt x="408758" y="319857"/>
                  <a:pt x="429895" y="370893"/>
                </a:cubicBezTo>
                <a:cubicBezTo>
                  <a:pt x="451038" y="421935"/>
                  <a:pt x="494713" y="460242"/>
                  <a:pt x="548080" y="474545"/>
                </a:cubicBezTo>
                <a:cubicBezTo>
                  <a:pt x="601440" y="488849"/>
                  <a:pt x="658424" y="477515"/>
                  <a:pt x="702250" y="443884"/>
                </a:cubicBezTo>
                <a:cubicBezTo>
                  <a:pt x="746081" y="410253"/>
                  <a:pt x="771780" y="358151"/>
                  <a:pt x="771785" y="302902"/>
                </a:cubicBezTo>
                <a:cubicBezTo>
                  <a:pt x="771848" y="255763"/>
                  <a:pt x="753116" y="210536"/>
                  <a:pt x="719741" y="177241"/>
                </a:cubicBezTo>
                <a:close/>
                <a:moveTo>
                  <a:pt x="594079" y="87297"/>
                </a:moveTo>
                <a:lnTo>
                  <a:pt x="594079" y="87291"/>
                </a:lnTo>
                <a:cubicBezTo>
                  <a:pt x="527051" y="87291"/>
                  <a:pt x="463840" y="118467"/>
                  <a:pt x="423029" y="171638"/>
                </a:cubicBezTo>
                <a:cubicBezTo>
                  <a:pt x="382225" y="224816"/>
                  <a:pt x="368473" y="293945"/>
                  <a:pt x="385819" y="358689"/>
                </a:cubicBezTo>
                <a:cubicBezTo>
                  <a:pt x="403166" y="423432"/>
                  <a:pt x="449637" y="476422"/>
                  <a:pt x="511559" y="502074"/>
                </a:cubicBezTo>
                <a:cubicBezTo>
                  <a:pt x="573482" y="527727"/>
                  <a:pt x="643819" y="523119"/>
                  <a:pt x="701862" y="489608"/>
                </a:cubicBezTo>
                <a:cubicBezTo>
                  <a:pt x="759910" y="456097"/>
                  <a:pt x="799071" y="397500"/>
                  <a:pt x="807821" y="331041"/>
                </a:cubicBezTo>
                <a:cubicBezTo>
                  <a:pt x="816573" y="264591"/>
                  <a:pt x="793919" y="197844"/>
                  <a:pt x="746528" y="150453"/>
                </a:cubicBezTo>
                <a:cubicBezTo>
                  <a:pt x="706138" y="109952"/>
                  <a:pt x="651271" y="87225"/>
                  <a:pt x="594072" y="87294"/>
                </a:cubicBezTo>
                <a:close/>
                <a:moveTo>
                  <a:pt x="659047" y="219059"/>
                </a:moveTo>
                <a:cubicBezTo>
                  <a:pt x="651303" y="209712"/>
                  <a:pt x="641419" y="202368"/>
                  <a:pt x="630229" y="197659"/>
                </a:cubicBezTo>
                <a:cubicBezTo>
                  <a:pt x="624717" y="195290"/>
                  <a:pt x="618982" y="193486"/>
                  <a:pt x="613103" y="192279"/>
                </a:cubicBezTo>
                <a:lnTo>
                  <a:pt x="613103" y="182698"/>
                </a:lnTo>
                <a:cubicBezTo>
                  <a:pt x="613103" y="172230"/>
                  <a:pt x="604615" y="163747"/>
                  <a:pt x="594146" y="163747"/>
                </a:cubicBezTo>
                <a:cubicBezTo>
                  <a:pt x="583677" y="163747"/>
                  <a:pt x="575195" y="172229"/>
                  <a:pt x="575195" y="182698"/>
                </a:cubicBezTo>
                <a:lnTo>
                  <a:pt x="575195" y="192297"/>
                </a:lnTo>
                <a:cubicBezTo>
                  <a:pt x="562512" y="194815"/>
                  <a:pt x="550584" y="200229"/>
                  <a:pt x="540345" y="208122"/>
                </a:cubicBezTo>
                <a:cubicBezTo>
                  <a:pt x="524846" y="219180"/>
                  <a:pt x="515643" y="237049"/>
                  <a:pt x="515643" y="256091"/>
                </a:cubicBezTo>
                <a:cubicBezTo>
                  <a:pt x="515643" y="275127"/>
                  <a:pt x="524846" y="292997"/>
                  <a:pt x="540345" y="304053"/>
                </a:cubicBezTo>
                <a:cubicBezTo>
                  <a:pt x="555804" y="315793"/>
                  <a:pt x="574738" y="322042"/>
                  <a:pt x="594146" y="321831"/>
                </a:cubicBezTo>
                <a:cubicBezTo>
                  <a:pt x="605072" y="321591"/>
                  <a:pt x="615770" y="324978"/>
                  <a:pt x="624567" y="331463"/>
                </a:cubicBezTo>
                <a:cubicBezTo>
                  <a:pt x="630897" y="335355"/>
                  <a:pt x="634749" y="342252"/>
                  <a:pt x="634749" y="349682"/>
                </a:cubicBezTo>
                <a:cubicBezTo>
                  <a:pt x="634749" y="357112"/>
                  <a:pt x="630897" y="364007"/>
                  <a:pt x="624567" y="367895"/>
                </a:cubicBezTo>
                <a:cubicBezTo>
                  <a:pt x="615770" y="374386"/>
                  <a:pt x="605072" y="377773"/>
                  <a:pt x="594146" y="377533"/>
                </a:cubicBezTo>
                <a:cubicBezTo>
                  <a:pt x="586907" y="377572"/>
                  <a:pt x="579729" y="376148"/>
                  <a:pt x="573050" y="373350"/>
                </a:cubicBezTo>
                <a:cubicBezTo>
                  <a:pt x="567469" y="371071"/>
                  <a:pt x="562514" y="367489"/>
                  <a:pt x="558599" y="362904"/>
                </a:cubicBezTo>
                <a:cubicBezTo>
                  <a:pt x="552017" y="354810"/>
                  <a:pt x="540124" y="353579"/>
                  <a:pt x="532030" y="360163"/>
                </a:cubicBezTo>
                <a:cubicBezTo>
                  <a:pt x="523936" y="366739"/>
                  <a:pt x="522705" y="378632"/>
                  <a:pt x="529288" y="386732"/>
                </a:cubicBezTo>
                <a:cubicBezTo>
                  <a:pt x="537026" y="396083"/>
                  <a:pt x="546910" y="403422"/>
                  <a:pt x="558106" y="408127"/>
                </a:cubicBezTo>
                <a:cubicBezTo>
                  <a:pt x="563617" y="410496"/>
                  <a:pt x="569352" y="412298"/>
                  <a:pt x="575232" y="413507"/>
                </a:cubicBezTo>
                <a:lnTo>
                  <a:pt x="575232" y="423110"/>
                </a:lnTo>
                <a:cubicBezTo>
                  <a:pt x="575232" y="433579"/>
                  <a:pt x="583714" y="442061"/>
                  <a:pt x="594183" y="442061"/>
                </a:cubicBezTo>
                <a:cubicBezTo>
                  <a:pt x="604650" y="442061"/>
                  <a:pt x="613140" y="433579"/>
                  <a:pt x="613140" y="423110"/>
                </a:cubicBezTo>
                <a:lnTo>
                  <a:pt x="613140" y="413507"/>
                </a:lnTo>
                <a:cubicBezTo>
                  <a:pt x="625817" y="410982"/>
                  <a:pt x="637745" y="405568"/>
                  <a:pt x="647990" y="397681"/>
                </a:cubicBezTo>
                <a:cubicBezTo>
                  <a:pt x="663489" y="386623"/>
                  <a:pt x="672692" y="368761"/>
                  <a:pt x="672692" y="349719"/>
                </a:cubicBezTo>
                <a:cubicBezTo>
                  <a:pt x="672692" y="330677"/>
                  <a:pt x="663488" y="312811"/>
                  <a:pt x="647990" y="301755"/>
                </a:cubicBezTo>
                <a:cubicBezTo>
                  <a:pt x="632525" y="290017"/>
                  <a:pt x="613597" y="283760"/>
                  <a:pt x="594183" y="283978"/>
                </a:cubicBezTo>
                <a:cubicBezTo>
                  <a:pt x="583257" y="284219"/>
                  <a:pt x="572565" y="280830"/>
                  <a:pt x="563768" y="274339"/>
                </a:cubicBezTo>
                <a:cubicBezTo>
                  <a:pt x="557426" y="270465"/>
                  <a:pt x="553563" y="263568"/>
                  <a:pt x="553563" y="256132"/>
                </a:cubicBezTo>
                <a:cubicBezTo>
                  <a:pt x="553563" y="248703"/>
                  <a:pt x="557426" y="241806"/>
                  <a:pt x="563768" y="237925"/>
                </a:cubicBezTo>
                <a:cubicBezTo>
                  <a:pt x="572559" y="231436"/>
                  <a:pt x="583257" y="228047"/>
                  <a:pt x="594183" y="228293"/>
                </a:cubicBezTo>
                <a:cubicBezTo>
                  <a:pt x="601428" y="228241"/>
                  <a:pt x="608605" y="229667"/>
                  <a:pt x="615285" y="232477"/>
                </a:cubicBezTo>
                <a:cubicBezTo>
                  <a:pt x="620859" y="234754"/>
                  <a:pt x="625816" y="238327"/>
                  <a:pt x="629737" y="242905"/>
                </a:cubicBezTo>
                <a:cubicBezTo>
                  <a:pt x="636318" y="250998"/>
                  <a:pt x="648217" y="252223"/>
                  <a:pt x="656311" y="245635"/>
                </a:cubicBezTo>
                <a:cubicBezTo>
                  <a:pt x="664404" y="239053"/>
                  <a:pt x="665629" y="227154"/>
                  <a:pt x="659047" y="219060"/>
                </a:cubicBezTo>
                <a:close/>
                <a:moveTo>
                  <a:pt x="104519" y="1443050"/>
                </a:moveTo>
                <a:lnTo>
                  <a:pt x="1109442" y="1443050"/>
                </a:lnTo>
                <a:cubicBezTo>
                  <a:pt x="1114473" y="1443050"/>
                  <a:pt x="1119292" y="1441043"/>
                  <a:pt x="1122845" y="1437497"/>
                </a:cubicBezTo>
                <a:cubicBezTo>
                  <a:pt x="1126400" y="1433936"/>
                  <a:pt x="1128399" y="1429116"/>
                  <a:pt x="1128399" y="1424090"/>
                </a:cubicBezTo>
                <a:lnTo>
                  <a:pt x="1128399" y="104531"/>
                </a:lnTo>
                <a:lnTo>
                  <a:pt x="1195006" y="104531"/>
                </a:lnTo>
                <a:lnTo>
                  <a:pt x="1195006" y="1509659"/>
                </a:lnTo>
                <a:lnTo>
                  <a:pt x="104525" y="1509659"/>
                </a:lnTo>
                <a:close/>
              </a:path>
            </a:pathLst>
          </a:custGeom>
          <a:solidFill>
            <a:schemeClr val="accent3"/>
          </a:solidFill>
          <a:ln w="1461" cap="flat">
            <a:noFill/>
            <a:prstDash val="solid"/>
            <a:miter/>
          </a:ln>
        </p:spPr>
        <p:txBody>
          <a:bodyPr rtlCol="0" anchor="ctr"/>
          <a:lstStyle/>
          <a:p>
            <a:endParaRPr lang="en-GB" dirty="0">
              <a:latin typeface="Poppins" panose="00000500000000000000" pitchFamily="2" charset="0"/>
            </a:endParaRPr>
          </a:p>
        </p:txBody>
      </p:sp>
      <p:sp>
        <p:nvSpPr>
          <p:cNvPr id="11" name="TextBox 10">
            <a:extLst>
              <a:ext uri="{FF2B5EF4-FFF2-40B4-BE49-F238E27FC236}">
                <a16:creationId xmlns:a16="http://schemas.microsoft.com/office/drawing/2014/main" id="{AF580BA0-219C-71A2-C0B1-12EE80BE7DC3}"/>
              </a:ext>
            </a:extLst>
          </p:cNvPr>
          <p:cNvSpPr txBox="1"/>
          <p:nvPr/>
        </p:nvSpPr>
        <p:spPr>
          <a:xfrm>
            <a:off x="16086727" y="5168737"/>
            <a:ext cx="2343005" cy="523220"/>
          </a:xfrm>
          <a:prstGeom prst="rect">
            <a:avLst/>
          </a:prstGeom>
          <a:noFill/>
        </p:spPr>
        <p:txBody>
          <a:bodyPr wrap="square">
            <a:spAutoFit/>
          </a:bodyPr>
          <a:lstStyle/>
          <a:p>
            <a:r>
              <a:rPr lang="en-GB" sz="1400" b="0" i="0" u="none" strike="noStrike" cap="none" dirty="0">
                <a:solidFill>
                  <a:schemeClr val="accent3">
                    <a:lumMod val="50000"/>
                  </a:schemeClr>
                </a:solidFill>
                <a:effectLst/>
                <a:latin typeface="+mj-lt"/>
                <a:ea typeface="Open Sans" panose="020B0606030504020204" pitchFamily="34" charset="0"/>
                <a:cs typeface="Poppins" panose="00000500000000000000" pitchFamily="2" charset="0"/>
                <a:sym typeface="Calibri"/>
              </a:rPr>
              <a:t>Contingent Convertible (Co-Co) bonds</a:t>
            </a:r>
            <a:endParaRPr lang="en-GB" dirty="0">
              <a:solidFill>
                <a:schemeClr val="accent3">
                  <a:lumMod val="50000"/>
                </a:schemeClr>
              </a:solidFill>
              <a:latin typeface="+mj-lt"/>
            </a:endParaRPr>
          </a:p>
        </p:txBody>
      </p:sp>
      <p:sp>
        <p:nvSpPr>
          <p:cNvPr id="30" name="Graphic 27">
            <a:extLst>
              <a:ext uri="{FF2B5EF4-FFF2-40B4-BE49-F238E27FC236}">
                <a16:creationId xmlns:a16="http://schemas.microsoft.com/office/drawing/2014/main" id="{AA9E354D-6FF0-C55D-97B6-CA3002C6D9C2}"/>
              </a:ext>
            </a:extLst>
          </p:cNvPr>
          <p:cNvSpPr/>
          <p:nvPr/>
        </p:nvSpPr>
        <p:spPr>
          <a:xfrm>
            <a:off x="15370124" y="5028766"/>
            <a:ext cx="716603" cy="803163"/>
          </a:xfrm>
          <a:custGeom>
            <a:avLst/>
            <a:gdLst>
              <a:gd name="connsiteX0" fmla="*/ 350213 w 1375727"/>
              <a:gd name="connsiteY0" fmla="*/ 1105045 h 1541903"/>
              <a:gd name="connsiteX1" fmla="*/ 346551 w 1375727"/>
              <a:gd name="connsiteY1" fmla="*/ 1133495 h 1541903"/>
              <a:gd name="connsiteX2" fmla="*/ 346519 w 1375727"/>
              <a:gd name="connsiteY2" fmla="*/ 1133479 h 1541903"/>
              <a:gd name="connsiteX3" fmla="*/ 323768 w 1375727"/>
              <a:gd name="connsiteY3" fmla="*/ 1150944 h 1541903"/>
              <a:gd name="connsiteX4" fmla="*/ 295317 w 1375727"/>
              <a:gd name="connsiteY4" fmla="*/ 1147283 h 1541903"/>
              <a:gd name="connsiteX5" fmla="*/ 295333 w 1375727"/>
              <a:gd name="connsiteY5" fmla="*/ 1147250 h 1541903"/>
              <a:gd name="connsiteX6" fmla="*/ 277867 w 1375727"/>
              <a:gd name="connsiteY6" fmla="*/ 1124482 h 1541903"/>
              <a:gd name="connsiteX7" fmla="*/ 281530 w 1375727"/>
              <a:gd name="connsiteY7" fmla="*/ 1096032 h 1541903"/>
              <a:gd name="connsiteX8" fmla="*/ 281562 w 1375727"/>
              <a:gd name="connsiteY8" fmla="*/ 1096048 h 1541903"/>
              <a:gd name="connsiteX9" fmla="*/ 304314 w 1375727"/>
              <a:gd name="connsiteY9" fmla="*/ 1078583 h 1541903"/>
              <a:gd name="connsiteX10" fmla="*/ 332764 w 1375727"/>
              <a:gd name="connsiteY10" fmla="*/ 1082246 h 1541903"/>
              <a:gd name="connsiteX11" fmla="*/ 332748 w 1375727"/>
              <a:gd name="connsiteY11" fmla="*/ 1082277 h 1541903"/>
              <a:gd name="connsiteX12" fmla="*/ 350213 w 1375727"/>
              <a:gd name="connsiteY12" fmla="*/ 1105045 h 1541903"/>
              <a:gd name="connsiteX13" fmla="*/ 1375727 w 1375727"/>
              <a:gd name="connsiteY13" fmla="*/ 1167142 h 1541903"/>
              <a:gd name="connsiteX14" fmla="*/ 1301964 w 1375727"/>
              <a:gd name="connsiteY14" fmla="*/ 1345193 h 1541903"/>
              <a:gd name="connsiteX15" fmla="*/ 1123908 w 1375727"/>
              <a:gd name="connsiteY15" fmla="*/ 1418956 h 1541903"/>
              <a:gd name="connsiteX16" fmla="*/ 945850 w 1375727"/>
              <a:gd name="connsiteY16" fmla="*/ 1345193 h 1541903"/>
              <a:gd name="connsiteX17" fmla="*/ 872090 w 1375727"/>
              <a:gd name="connsiteY17" fmla="*/ 1167142 h 1541903"/>
              <a:gd name="connsiteX18" fmla="*/ 945850 w 1375727"/>
              <a:gd name="connsiteY18" fmla="*/ 989083 h 1541903"/>
              <a:gd name="connsiteX19" fmla="*/ 1123908 w 1375727"/>
              <a:gd name="connsiteY19" fmla="*/ 915323 h 1541903"/>
              <a:gd name="connsiteX20" fmla="*/ 1301964 w 1375727"/>
              <a:gd name="connsiteY20" fmla="*/ 989083 h 1541903"/>
              <a:gd name="connsiteX21" fmla="*/ 1375727 w 1375727"/>
              <a:gd name="connsiteY21" fmla="*/ 1167142 h 1541903"/>
              <a:gd name="connsiteX22" fmla="*/ 1096741 w 1375727"/>
              <a:gd name="connsiteY22" fmla="*/ 1118559 h 1541903"/>
              <a:gd name="connsiteX23" fmla="*/ 1104696 w 1375727"/>
              <a:gd name="connsiteY23" fmla="*/ 1099347 h 1541903"/>
              <a:gd name="connsiteX24" fmla="*/ 1123908 w 1375727"/>
              <a:gd name="connsiteY24" fmla="*/ 1091391 h 1541903"/>
              <a:gd name="connsiteX25" fmla="*/ 1143121 w 1375727"/>
              <a:gd name="connsiteY25" fmla="*/ 1099347 h 1541903"/>
              <a:gd name="connsiteX26" fmla="*/ 1151075 w 1375727"/>
              <a:gd name="connsiteY26" fmla="*/ 1118559 h 1541903"/>
              <a:gd name="connsiteX27" fmla="*/ 1172490 w 1375727"/>
              <a:gd name="connsiteY27" fmla="*/ 1139974 h 1541903"/>
              <a:gd name="connsiteX28" fmla="*/ 1193904 w 1375727"/>
              <a:gd name="connsiteY28" fmla="*/ 1118559 h 1541903"/>
              <a:gd name="connsiteX29" fmla="*/ 1173393 w 1375727"/>
              <a:gd name="connsiteY29" fmla="*/ 1069068 h 1541903"/>
              <a:gd name="connsiteX30" fmla="*/ 1145322 w 1375727"/>
              <a:gd name="connsiteY30" fmla="*/ 1051908 h 1541903"/>
              <a:gd name="connsiteX31" fmla="*/ 1145322 w 1375727"/>
              <a:gd name="connsiteY31" fmla="*/ 1038223 h 1541903"/>
              <a:gd name="connsiteX32" fmla="*/ 1123907 w 1375727"/>
              <a:gd name="connsiteY32" fmla="*/ 1016808 h 1541903"/>
              <a:gd name="connsiteX33" fmla="*/ 1102493 w 1375727"/>
              <a:gd name="connsiteY33" fmla="*/ 1038223 h 1541903"/>
              <a:gd name="connsiteX34" fmla="*/ 1102493 w 1375727"/>
              <a:gd name="connsiteY34" fmla="*/ 1051908 h 1541903"/>
              <a:gd name="connsiteX35" fmla="*/ 1074421 w 1375727"/>
              <a:gd name="connsiteY35" fmla="*/ 1069068 h 1541903"/>
              <a:gd name="connsiteX36" fmla="*/ 1053910 w 1375727"/>
              <a:gd name="connsiteY36" fmla="*/ 1118559 h 1541903"/>
              <a:gd name="connsiteX37" fmla="*/ 1074406 w 1375727"/>
              <a:gd name="connsiteY37" fmla="*/ 1168050 h 1541903"/>
              <a:gd name="connsiteX38" fmla="*/ 1123914 w 1375727"/>
              <a:gd name="connsiteY38" fmla="*/ 1188562 h 1541903"/>
              <a:gd name="connsiteX39" fmla="*/ 1143127 w 1375727"/>
              <a:gd name="connsiteY39" fmla="*/ 1196517 h 1541903"/>
              <a:gd name="connsiteX40" fmla="*/ 1151080 w 1375727"/>
              <a:gd name="connsiteY40" fmla="*/ 1215730 h 1541903"/>
              <a:gd name="connsiteX41" fmla="*/ 1143127 w 1375727"/>
              <a:gd name="connsiteY41" fmla="*/ 1234942 h 1541903"/>
              <a:gd name="connsiteX42" fmla="*/ 1123914 w 1375727"/>
              <a:gd name="connsiteY42" fmla="*/ 1242896 h 1541903"/>
              <a:gd name="connsiteX43" fmla="*/ 1104701 w 1375727"/>
              <a:gd name="connsiteY43" fmla="*/ 1234942 h 1541903"/>
              <a:gd name="connsiteX44" fmla="*/ 1096746 w 1375727"/>
              <a:gd name="connsiteY44" fmla="*/ 1215730 h 1541903"/>
              <a:gd name="connsiteX45" fmla="*/ 1075333 w 1375727"/>
              <a:gd name="connsiteY45" fmla="*/ 1194315 h 1541903"/>
              <a:gd name="connsiteX46" fmla="*/ 1053918 w 1375727"/>
              <a:gd name="connsiteY46" fmla="*/ 1215730 h 1541903"/>
              <a:gd name="connsiteX47" fmla="*/ 1074428 w 1375727"/>
              <a:gd name="connsiteY47" fmla="*/ 1265221 h 1541903"/>
              <a:gd name="connsiteX48" fmla="*/ 1102501 w 1375727"/>
              <a:gd name="connsiteY48" fmla="*/ 1282381 h 1541903"/>
              <a:gd name="connsiteX49" fmla="*/ 1102501 w 1375727"/>
              <a:gd name="connsiteY49" fmla="*/ 1296049 h 1541903"/>
              <a:gd name="connsiteX50" fmla="*/ 1123915 w 1375727"/>
              <a:gd name="connsiteY50" fmla="*/ 1317464 h 1541903"/>
              <a:gd name="connsiteX51" fmla="*/ 1145329 w 1375727"/>
              <a:gd name="connsiteY51" fmla="*/ 1296049 h 1541903"/>
              <a:gd name="connsiteX52" fmla="*/ 1145329 w 1375727"/>
              <a:gd name="connsiteY52" fmla="*/ 1282381 h 1541903"/>
              <a:gd name="connsiteX53" fmla="*/ 1173400 w 1375727"/>
              <a:gd name="connsiteY53" fmla="*/ 1265221 h 1541903"/>
              <a:gd name="connsiteX54" fmla="*/ 1193911 w 1375727"/>
              <a:gd name="connsiteY54" fmla="*/ 1215730 h 1541903"/>
              <a:gd name="connsiteX55" fmla="*/ 1173415 w 1375727"/>
              <a:gd name="connsiteY55" fmla="*/ 1166238 h 1541903"/>
              <a:gd name="connsiteX56" fmla="*/ 1123924 w 1375727"/>
              <a:gd name="connsiteY56" fmla="*/ 1145726 h 1541903"/>
              <a:gd name="connsiteX57" fmla="*/ 1104696 w 1375727"/>
              <a:gd name="connsiteY57" fmla="*/ 1137772 h 1541903"/>
              <a:gd name="connsiteX58" fmla="*/ 1096741 w 1375727"/>
              <a:gd name="connsiteY58" fmla="*/ 1118559 h 1541903"/>
              <a:gd name="connsiteX59" fmla="*/ 1132787 w 1375727"/>
              <a:gd name="connsiteY59" fmla="*/ 265848 h 1541903"/>
              <a:gd name="connsiteX60" fmla="*/ 879515 w 1375727"/>
              <a:gd name="connsiteY60" fmla="*/ 12590 h 1541903"/>
              <a:gd name="connsiteX61" fmla="*/ 879515 w 1375727"/>
              <a:gd name="connsiteY61" fmla="*/ 265862 h 1541903"/>
              <a:gd name="connsiteX62" fmla="*/ 1123919 w 1375727"/>
              <a:gd name="connsiteY62" fmla="*/ 265867 h 1541903"/>
              <a:gd name="connsiteX63" fmla="*/ 1132798 w 1375727"/>
              <a:gd name="connsiteY63" fmla="*/ 265867 h 1541903"/>
              <a:gd name="connsiteX64" fmla="*/ 1123908 w 1375727"/>
              <a:gd name="connsiteY64" fmla="*/ 1461791 h 1541903"/>
              <a:gd name="connsiteX65" fmla="*/ 1145323 w 1375727"/>
              <a:gd name="connsiteY65" fmla="*/ 1461011 h 1541903"/>
              <a:gd name="connsiteX66" fmla="*/ 1145323 w 1375727"/>
              <a:gd name="connsiteY66" fmla="*/ 1520487 h 1541903"/>
              <a:gd name="connsiteX67" fmla="*/ 1123908 w 1375727"/>
              <a:gd name="connsiteY67" fmla="*/ 1541904 h 1541903"/>
              <a:gd name="connsiteX68" fmla="*/ 21415 w 1375727"/>
              <a:gd name="connsiteY68" fmla="*/ 1541904 h 1541903"/>
              <a:gd name="connsiteX69" fmla="*/ 0 w 1375727"/>
              <a:gd name="connsiteY69" fmla="*/ 1520487 h 1541903"/>
              <a:gd name="connsiteX70" fmla="*/ 0 w 1375727"/>
              <a:gd name="connsiteY70" fmla="*/ 21415 h 1541903"/>
              <a:gd name="connsiteX71" fmla="*/ 21415 w 1375727"/>
              <a:gd name="connsiteY71" fmla="*/ 0 h 1541903"/>
              <a:gd name="connsiteX72" fmla="*/ 836683 w 1375727"/>
              <a:gd name="connsiteY72" fmla="*/ 0 h 1541903"/>
              <a:gd name="connsiteX73" fmla="*/ 836683 w 1375727"/>
              <a:gd name="connsiteY73" fmla="*/ 287238 h 1541903"/>
              <a:gd name="connsiteX74" fmla="*/ 858098 w 1375727"/>
              <a:gd name="connsiteY74" fmla="*/ 308653 h 1541903"/>
              <a:gd name="connsiteX75" fmla="*/ 1145337 w 1375727"/>
              <a:gd name="connsiteY75" fmla="*/ 308653 h 1541903"/>
              <a:gd name="connsiteX76" fmla="*/ 1145337 w 1375727"/>
              <a:gd name="connsiteY76" fmla="*/ 873251 h 1541903"/>
              <a:gd name="connsiteX77" fmla="*/ 1123922 w 1375727"/>
              <a:gd name="connsiteY77" fmla="*/ 872480 h 1541903"/>
              <a:gd name="connsiteX78" fmla="*/ 915579 w 1375727"/>
              <a:gd name="connsiteY78" fmla="*/ 958782 h 1541903"/>
              <a:gd name="connsiteX79" fmla="*/ 829277 w 1375727"/>
              <a:gd name="connsiteY79" fmla="*/ 1167125 h 1541903"/>
              <a:gd name="connsiteX80" fmla="*/ 915579 w 1375727"/>
              <a:gd name="connsiteY80" fmla="*/ 1375465 h 1541903"/>
              <a:gd name="connsiteX81" fmla="*/ 1123922 w 1375727"/>
              <a:gd name="connsiteY81" fmla="*/ 1461750 h 1541903"/>
              <a:gd name="connsiteX82" fmla="*/ 350859 w 1375727"/>
              <a:gd name="connsiteY82" fmla="*/ 281463 h 1541903"/>
              <a:gd name="connsiteX83" fmla="*/ 372273 w 1375727"/>
              <a:gd name="connsiteY83" fmla="*/ 302877 h 1541903"/>
              <a:gd name="connsiteX84" fmla="*/ 773045 w 1375727"/>
              <a:gd name="connsiteY84" fmla="*/ 302877 h 1541903"/>
              <a:gd name="connsiteX85" fmla="*/ 794459 w 1375727"/>
              <a:gd name="connsiteY85" fmla="*/ 281463 h 1541903"/>
              <a:gd name="connsiteX86" fmla="*/ 773045 w 1375727"/>
              <a:gd name="connsiteY86" fmla="*/ 260048 h 1541903"/>
              <a:gd name="connsiteX87" fmla="*/ 372273 w 1375727"/>
              <a:gd name="connsiteY87" fmla="*/ 260048 h 1541903"/>
              <a:gd name="connsiteX88" fmla="*/ 350859 w 1375727"/>
              <a:gd name="connsiteY88" fmla="*/ 281463 h 1541903"/>
              <a:gd name="connsiteX89" fmla="*/ 158116 w 1375727"/>
              <a:gd name="connsiteY89" fmla="*/ 449722 h 1541903"/>
              <a:gd name="connsiteX90" fmla="*/ 179531 w 1375727"/>
              <a:gd name="connsiteY90" fmla="*/ 471137 h 1541903"/>
              <a:gd name="connsiteX91" fmla="*/ 965773 w 1375727"/>
              <a:gd name="connsiteY91" fmla="*/ 471137 h 1541903"/>
              <a:gd name="connsiteX92" fmla="*/ 987188 w 1375727"/>
              <a:gd name="connsiteY92" fmla="*/ 449722 h 1541903"/>
              <a:gd name="connsiteX93" fmla="*/ 965773 w 1375727"/>
              <a:gd name="connsiteY93" fmla="*/ 428308 h 1541903"/>
              <a:gd name="connsiteX94" fmla="*/ 179531 w 1375727"/>
              <a:gd name="connsiteY94" fmla="*/ 428308 h 1541903"/>
              <a:gd name="connsiteX95" fmla="*/ 158116 w 1375727"/>
              <a:gd name="connsiteY95" fmla="*/ 449722 h 1541903"/>
              <a:gd name="connsiteX96" fmla="*/ 158116 w 1375727"/>
              <a:gd name="connsiteY96" fmla="*/ 584334 h 1541903"/>
              <a:gd name="connsiteX97" fmla="*/ 179531 w 1375727"/>
              <a:gd name="connsiteY97" fmla="*/ 605749 h 1541903"/>
              <a:gd name="connsiteX98" fmla="*/ 965773 w 1375727"/>
              <a:gd name="connsiteY98" fmla="*/ 605749 h 1541903"/>
              <a:gd name="connsiteX99" fmla="*/ 987188 w 1375727"/>
              <a:gd name="connsiteY99" fmla="*/ 584334 h 1541903"/>
              <a:gd name="connsiteX100" fmla="*/ 965773 w 1375727"/>
              <a:gd name="connsiteY100" fmla="*/ 562920 h 1541903"/>
              <a:gd name="connsiteX101" fmla="*/ 179531 w 1375727"/>
              <a:gd name="connsiteY101" fmla="*/ 562920 h 1541903"/>
              <a:gd name="connsiteX102" fmla="*/ 158116 w 1375727"/>
              <a:gd name="connsiteY102" fmla="*/ 584334 h 1541903"/>
              <a:gd name="connsiteX103" fmla="*/ 158116 w 1375727"/>
              <a:gd name="connsiteY103" fmla="*/ 718946 h 1541903"/>
              <a:gd name="connsiteX104" fmla="*/ 179531 w 1375727"/>
              <a:gd name="connsiteY104" fmla="*/ 740360 h 1541903"/>
              <a:gd name="connsiteX105" fmla="*/ 965773 w 1375727"/>
              <a:gd name="connsiteY105" fmla="*/ 740360 h 1541903"/>
              <a:gd name="connsiteX106" fmla="*/ 987188 w 1375727"/>
              <a:gd name="connsiteY106" fmla="*/ 718946 h 1541903"/>
              <a:gd name="connsiteX107" fmla="*/ 965773 w 1375727"/>
              <a:gd name="connsiteY107" fmla="*/ 697531 h 1541903"/>
              <a:gd name="connsiteX108" fmla="*/ 179531 w 1375727"/>
              <a:gd name="connsiteY108" fmla="*/ 697526 h 1541903"/>
              <a:gd name="connsiteX109" fmla="*/ 158116 w 1375727"/>
              <a:gd name="connsiteY109" fmla="*/ 718946 h 1541903"/>
              <a:gd name="connsiteX110" fmla="*/ 158116 w 1375727"/>
              <a:gd name="connsiteY110" fmla="*/ 853558 h 1541903"/>
              <a:gd name="connsiteX111" fmla="*/ 179531 w 1375727"/>
              <a:gd name="connsiteY111" fmla="*/ 874972 h 1541903"/>
              <a:gd name="connsiteX112" fmla="*/ 965773 w 1375727"/>
              <a:gd name="connsiteY112" fmla="*/ 874972 h 1541903"/>
              <a:gd name="connsiteX113" fmla="*/ 987188 w 1375727"/>
              <a:gd name="connsiteY113" fmla="*/ 853558 h 1541903"/>
              <a:gd name="connsiteX114" fmla="*/ 965773 w 1375727"/>
              <a:gd name="connsiteY114" fmla="*/ 832143 h 1541903"/>
              <a:gd name="connsiteX115" fmla="*/ 179531 w 1375727"/>
              <a:gd name="connsiteY115" fmla="*/ 832138 h 1541903"/>
              <a:gd name="connsiteX116" fmla="*/ 158116 w 1375727"/>
              <a:gd name="connsiteY116" fmla="*/ 853558 h 1541903"/>
              <a:gd name="connsiteX117" fmla="*/ 509758 w 1375727"/>
              <a:gd name="connsiteY117" fmla="*/ 1353842 h 1541903"/>
              <a:gd name="connsiteX118" fmla="*/ 431270 w 1375727"/>
              <a:gd name="connsiteY118" fmla="*/ 1217882 h 1541903"/>
              <a:gd name="connsiteX119" fmla="*/ 449201 w 1375727"/>
              <a:gd name="connsiteY119" fmla="*/ 1192853 h 1541903"/>
              <a:gd name="connsiteX120" fmla="*/ 449216 w 1375727"/>
              <a:gd name="connsiteY120" fmla="*/ 1192822 h 1541903"/>
              <a:gd name="connsiteX121" fmla="*/ 464852 w 1375727"/>
              <a:gd name="connsiteY121" fmla="*/ 1074344 h 1541903"/>
              <a:gd name="connsiteX122" fmla="*/ 393331 w 1375727"/>
              <a:gd name="connsiteY122" fmla="*/ 980311 h 1541903"/>
              <a:gd name="connsiteX123" fmla="*/ 392118 w 1375727"/>
              <a:gd name="connsiteY123" fmla="*/ 979541 h 1541903"/>
              <a:gd name="connsiteX124" fmla="*/ 273640 w 1375727"/>
              <a:gd name="connsiteY124" fmla="*/ 963904 h 1541903"/>
              <a:gd name="connsiteX125" fmla="*/ 178854 w 1375727"/>
              <a:gd name="connsiteY125" fmla="*/ 1036724 h 1541903"/>
              <a:gd name="connsiteX126" fmla="*/ 163217 w 1375727"/>
              <a:gd name="connsiteY126" fmla="*/ 1155118 h 1541903"/>
              <a:gd name="connsiteX127" fmla="*/ 189187 w 1375727"/>
              <a:gd name="connsiteY127" fmla="*/ 1208543 h 1541903"/>
              <a:gd name="connsiteX128" fmla="*/ 105825 w 1375727"/>
              <a:gd name="connsiteY128" fmla="*/ 1352925 h 1541903"/>
              <a:gd name="connsiteX129" fmla="*/ 103173 w 1375727"/>
              <a:gd name="connsiteY129" fmla="*/ 1369963 h 1541903"/>
              <a:gd name="connsiteX130" fmla="*/ 129363 w 1375727"/>
              <a:gd name="connsiteY130" fmla="*/ 1385099 h 1541903"/>
              <a:gd name="connsiteX131" fmla="*/ 173924 w 1375727"/>
              <a:gd name="connsiteY131" fmla="*/ 1373152 h 1541903"/>
              <a:gd name="connsiteX132" fmla="*/ 185845 w 1375727"/>
              <a:gd name="connsiteY132" fmla="*/ 1417684 h 1541903"/>
              <a:gd name="connsiteX133" fmla="*/ 185915 w 1375727"/>
              <a:gd name="connsiteY133" fmla="*/ 1417670 h 1541903"/>
              <a:gd name="connsiteX134" fmla="*/ 195890 w 1375727"/>
              <a:gd name="connsiteY134" fmla="*/ 1430657 h 1541903"/>
              <a:gd name="connsiteX135" fmla="*/ 225003 w 1375727"/>
              <a:gd name="connsiteY135" fmla="*/ 1422788 h 1541903"/>
              <a:gd name="connsiteX136" fmla="*/ 307558 w 1375727"/>
              <a:gd name="connsiteY136" fmla="*/ 1279789 h 1541903"/>
              <a:gd name="connsiteX137" fmla="*/ 389310 w 1375727"/>
              <a:gd name="connsiteY137" fmla="*/ 1421406 h 1541903"/>
              <a:gd name="connsiteX138" fmla="*/ 403080 w 1375727"/>
              <a:gd name="connsiteY138" fmla="*/ 1432833 h 1541903"/>
              <a:gd name="connsiteX139" fmla="*/ 429270 w 1375727"/>
              <a:gd name="connsiteY139" fmla="*/ 1417697 h 1541903"/>
              <a:gd name="connsiteX140" fmla="*/ 441213 w 1375727"/>
              <a:gd name="connsiteY140" fmla="*/ 1373166 h 1541903"/>
              <a:gd name="connsiteX141" fmla="*/ 485774 w 1375727"/>
              <a:gd name="connsiteY141" fmla="*/ 1385113 h 1541903"/>
              <a:gd name="connsiteX142" fmla="*/ 485789 w 1375727"/>
              <a:gd name="connsiteY142" fmla="*/ 1385031 h 1541903"/>
              <a:gd name="connsiteX143" fmla="*/ 501923 w 1375727"/>
              <a:gd name="connsiteY143" fmla="*/ 1382909 h 1541903"/>
              <a:gd name="connsiteX144" fmla="*/ 509755 w 1375727"/>
              <a:gd name="connsiteY144" fmla="*/ 1353856 h 1541903"/>
              <a:gd name="connsiteX145" fmla="*/ 241377 w 1375727"/>
              <a:gd name="connsiteY145" fmla="*/ 1252882 h 1541903"/>
              <a:gd name="connsiteX146" fmla="*/ 241238 w 1375727"/>
              <a:gd name="connsiteY146" fmla="*/ 1252818 h 1541903"/>
              <a:gd name="connsiteX147" fmla="*/ 239698 w 1375727"/>
              <a:gd name="connsiteY147" fmla="*/ 1251995 h 1541903"/>
              <a:gd name="connsiteX148" fmla="*/ 239527 w 1375727"/>
              <a:gd name="connsiteY148" fmla="*/ 1251909 h 1541903"/>
              <a:gd name="connsiteX149" fmla="*/ 239442 w 1375727"/>
              <a:gd name="connsiteY149" fmla="*/ 1251856 h 1541903"/>
              <a:gd name="connsiteX150" fmla="*/ 237849 w 1375727"/>
              <a:gd name="connsiteY150" fmla="*/ 1250984 h 1541903"/>
              <a:gd name="connsiteX151" fmla="*/ 237816 w 1375727"/>
              <a:gd name="connsiteY151" fmla="*/ 1250969 h 1541903"/>
              <a:gd name="connsiteX152" fmla="*/ 235918 w 1375727"/>
              <a:gd name="connsiteY152" fmla="*/ 1249926 h 1541903"/>
              <a:gd name="connsiteX153" fmla="*/ 237202 w 1375727"/>
              <a:gd name="connsiteY153" fmla="*/ 1250610 h 1541903"/>
              <a:gd name="connsiteX154" fmla="*/ 237614 w 1375727"/>
              <a:gd name="connsiteY154" fmla="*/ 1250851 h 1541903"/>
              <a:gd name="connsiteX155" fmla="*/ 237752 w 1375727"/>
              <a:gd name="connsiteY155" fmla="*/ 1250936 h 1541903"/>
              <a:gd name="connsiteX156" fmla="*/ 237822 w 1375727"/>
              <a:gd name="connsiteY156" fmla="*/ 1250969 h 1541903"/>
              <a:gd name="connsiteX157" fmla="*/ 241377 w 1375727"/>
              <a:gd name="connsiteY157" fmla="*/ 1252882 h 1541903"/>
              <a:gd name="connsiteX158" fmla="*/ 234193 w 1375727"/>
              <a:gd name="connsiteY158" fmla="*/ 1248916 h 1541903"/>
              <a:gd name="connsiteX159" fmla="*/ 234160 w 1375727"/>
              <a:gd name="connsiteY159" fmla="*/ 1248900 h 1541903"/>
              <a:gd name="connsiteX160" fmla="*/ 220474 w 1375727"/>
              <a:gd name="connsiteY160" fmla="*/ 1239780 h 1541903"/>
              <a:gd name="connsiteX161" fmla="*/ 168112 w 1375727"/>
              <a:gd name="connsiteY161" fmla="*/ 1330454 h 1541903"/>
              <a:gd name="connsiteX162" fmla="*/ 183492 w 1375727"/>
              <a:gd name="connsiteY162" fmla="*/ 1326335 h 1541903"/>
              <a:gd name="connsiteX163" fmla="*/ 209681 w 1375727"/>
              <a:gd name="connsiteY163" fmla="*/ 1341484 h 1541903"/>
              <a:gd name="connsiteX164" fmla="*/ 213803 w 1375727"/>
              <a:gd name="connsiteY164" fmla="*/ 1356894 h 1541903"/>
              <a:gd name="connsiteX165" fmla="*/ 267534 w 1375727"/>
              <a:gd name="connsiteY165" fmla="*/ 1263814 h 1541903"/>
              <a:gd name="connsiteX166" fmla="*/ 264267 w 1375727"/>
              <a:gd name="connsiteY166" fmla="*/ 1262756 h 1541903"/>
              <a:gd name="connsiteX167" fmla="*/ 241376 w 1375727"/>
              <a:gd name="connsiteY167" fmla="*/ 1252882 h 1541903"/>
              <a:gd name="connsiteX168" fmla="*/ 355820 w 1375727"/>
              <a:gd name="connsiteY168" fmla="*/ 1220107 h 1541903"/>
              <a:gd name="connsiteX169" fmla="*/ 340269 w 1375727"/>
              <a:gd name="connsiteY169" fmla="*/ 1225037 h 1541903"/>
              <a:gd name="connsiteX170" fmla="*/ 339670 w 1375727"/>
              <a:gd name="connsiteY170" fmla="*/ 1225175 h 1541903"/>
              <a:gd name="connsiteX171" fmla="*/ 339600 w 1375727"/>
              <a:gd name="connsiteY171" fmla="*/ 1225192 h 1541903"/>
              <a:gd name="connsiteX172" fmla="*/ 282379 w 1375727"/>
              <a:gd name="connsiteY172" fmla="*/ 1223668 h 1541903"/>
              <a:gd name="connsiteX173" fmla="*/ 281952 w 1375727"/>
              <a:gd name="connsiteY173" fmla="*/ 1223551 h 1541903"/>
              <a:gd name="connsiteX174" fmla="*/ 281268 w 1375727"/>
              <a:gd name="connsiteY174" fmla="*/ 1223347 h 1541903"/>
              <a:gd name="connsiteX175" fmla="*/ 277847 w 1375727"/>
              <a:gd name="connsiteY175" fmla="*/ 1222251 h 1541903"/>
              <a:gd name="connsiteX176" fmla="*/ 264622 w 1375727"/>
              <a:gd name="connsiteY176" fmla="*/ 1216846 h 1541903"/>
              <a:gd name="connsiteX177" fmla="*/ 264311 w 1375727"/>
              <a:gd name="connsiteY177" fmla="*/ 1216692 h 1541903"/>
              <a:gd name="connsiteX178" fmla="*/ 263402 w 1375727"/>
              <a:gd name="connsiteY178" fmla="*/ 1216248 h 1541903"/>
              <a:gd name="connsiteX179" fmla="*/ 262782 w 1375727"/>
              <a:gd name="connsiteY179" fmla="*/ 1215938 h 1541903"/>
              <a:gd name="connsiteX180" fmla="*/ 262253 w 1375727"/>
              <a:gd name="connsiteY180" fmla="*/ 1215665 h 1541903"/>
              <a:gd name="connsiteX181" fmla="*/ 261585 w 1375727"/>
              <a:gd name="connsiteY181" fmla="*/ 1215323 h 1541903"/>
              <a:gd name="connsiteX182" fmla="*/ 261360 w 1375727"/>
              <a:gd name="connsiteY182" fmla="*/ 1215205 h 1541903"/>
              <a:gd name="connsiteX183" fmla="*/ 261276 w 1375727"/>
              <a:gd name="connsiteY183" fmla="*/ 1215174 h 1541903"/>
              <a:gd name="connsiteX184" fmla="*/ 261243 w 1375727"/>
              <a:gd name="connsiteY184" fmla="*/ 1215158 h 1541903"/>
              <a:gd name="connsiteX185" fmla="*/ 260163 w 1375727"/>
              <a:gd name="connsiteY185" fmla="*/ 1214575 h 1541903"/>
              <a:gd name="connsiteX186" fmla="*/ 260093 w 1375727"/>
              <a:gd name="connsiteY186" fmla="*/ 1214543 h 1541903"/>
              <a:gd name="connsiteX187" fmla="*/ 260078 w 1375727"/>
              <a:gd name="connsiteY187" fmla="*/ 1214543 h 1541903"/>
              <a:gd name="connsiteX188" fmla="*/ 260008 w 1375727"/>
              <a:gd name="connsiteY188" fmla="*/ 1214510 h 1541903"/>
              <a:gd name="connsiteX189" fmla="*/ 258881 w 1375727"/>
              <a:gd name="connsiteY189" fmla="*/ 1213896 h 1541903"/>
              <a:gd name="connsiteX190" fmla="*/ 258811 w 1375727"/>
              <a:gd name="connsiteY190" fmla="*/ 1213864 h 1541903"/>
              <a:gd name="connsiteX191" fmla="*/ 256057 w 1375727"/>
              <a:gd name="connsiteY191" fmla="*/ 1212238 h 1541903"/>
              <a:gd name="connsiteX192" fmla="*/ 255886 w 1375727"/>
              <a:gd name="connsiteY192" fmla="*/ 1212137 h 1541903"/>
              <a:gd name="connsiteX193" fmla="*/ 254961 w 1375727"/>
              <a:gd name="connsiteY193" fmla="*/ 1211571 h 1541903"/>
              <a:gd name="connsiteX194" fmla="*/ 254823 w 1375727"/>
              <a:gd name="connsiteY194" fmla="*/ 1211484 h 1541903"/>
              <a:gd name="connsiteX195" fmla="*/ 254720 w 1375727"/>
              <a:gd name="connsiteY195" fmla="*/ 1211415 h 1541903"/>
              <a:gd name="connsiteX196" fmla="*/ 253812 w 1375727"/>
              <a:gd name="connsiteY196" fmla="*/ 1210848 h 1541903"/>
              <a:gd name="connsiteX197" fmla="*/ 253609 w 1375727"/>
              <a:gd name="connsiteY197" fmla="*/ 1210730 h 1541903"/>
              <a:gd name="connsiteX198" fmla="*/ 253593 w 1375727"/>
              <a:gd name="connsiteY198" fmla="*/ 1210715 h 1541903"/>
              <a:gd name="connsiteX199" fmla="*/ 253539 w 1375727"/>
              <a:gd name="connsiteY199" fmla="*/ 1210683 h 1541903"/>
              <a:gd name="connsiteX200" fmla="*/ 252684 w 1375727"/>
              <a:gd name="connsiteY200" fmla="*/ 1210138 h 1541903"/>
              <a:gd name="connsiteX201" fmla="*/ 252460 w 1375727"/>
              <a:gd name="connsiteY201" fmla="*/ 1209998 h 1541903"/>
              <a:gd name="connsiteX202" fmla="*/ 252406 w 1375727"/>
              <a:gd name="connsiteY202" fmla="*/ 1209967 h 1541903"/>
              <a:gd name="connsiteX203" fmla="*/ 252235 w 1375727"/>
              <a:gd name="connsiteY203" fmla="*/ 1209849 h 1541903"/>
              <a:gd name="connsiteX204" fmla="*/ 251786 w 1375727"/>
              <a:gd name="connsiteY204" fmla="*/ 1209538 h 1541903"/>
              <a:gd name="connsiteX205" fmla="*/ 251641 w 1375727"/>
              <a:gd name="connsiteY205" fmla="*/ 1209417 h 1541903"/>
              <a:gd name="connsiteX206" fmla="*/ 251556 w 1375727"/>
              <a:gd name="connsiteY206" fmla="*/ 1209362 h 1541903"/>
              <a:gd name="connsiteX207" fmla="*/ 250957 w 1375727"/>
              <a:gd name="connsiteY207" fmla="*/ 1208966 h 1541903"/>
              <a:gd name="connsiteX208" fmla="*/ 250284 w 1375727"/>
              <a:gd name="connsiteY208" fmla="*/ 1208502 h 1541903"/>
              <a:gd name="connsiteX209" fmla="*/ 249840 w 1375727"/>
              <a:gd name="connsiteY209" fmla="*/ 1208192 h 1541903"/>
              <a:gd name="connsiteX210" fmla="*/ 249167 w 1375727"/>
              <a:gd name="connsiteY210" fmla="*/ 1207726 h 1541903"/>
              <a:gd name="connsiteX211" fmla="*/ 248514 w 1375727"/>
              <a:gd name="connsiteY211" fmla="*/ 1207267 h 1541903"/>
              <a:gd name="connsiteX212" fmla="*/ 248290 w 1375727"/>
              <a:gd name="connsiteY212" fmla="*/ 1207112 h 1541903"/>
              <a:gd name="connsiteX213" fmla="*/ 247419 w 1375727"/>
              <a:gd name="connsiteY213" fmla="*/ 1206498 h 1541903"/>
              <a:gd name="connsiteX214" fmla="*/ 246969 w 1375727"/>
              <a:gd name="connsiteY214" fmla="*/ 1206187 h 1541903"/>
              <a:gd name="connsiteX215" fmla="*/ 243789 w 1375727"/>
              <a:gd name="connsiteY215" fmla="*/ 1203776 h 1541903"/>
              <a:gd name="connsiteX216" fmla="*/ 243586 w 1375727"/>
              <a:gd name="connsiteY216" fmla="*/ 1203605 h 1541903"/>
              <a:gd name="connsiteX217" fmla="*/ 242972 w 1375727"/>
              <a:gd name="connsiteY217" fmla="*/ 1203108 h 1541903"/>
              <a:gd name="connsiteX218" fmla="*/ 242361 w 1375727"/>
              <a:gd name="connsiteY218" fmla="*/ 1202595 h 1541903"/>
              <a:gd name="connsiteX219" fmla="*/ 242330 w 1375727"/>
              <a:gd name="connsiteY219" fmla="*/ 1202578 h 1541903"/>
              <a:gd name="connsiteX220" fmla="*/ 242159 w 1375727"/>
              <a:gd name="connsiteY220" fmla="*/ 1202440 h 1541903"/>
              <a:gd name="connsiteX221" fmla="*/ 241955 w 1375727"/>
              <a:gd name="connsiteY221" fmla="*/ 1202269 h 1541903"/>
              <a:gd name="connsiteX222" fmla="*/ 241153 w 1375727"/>
              <a:gd name="connsiteY222" fmla="*/ 1201601 h 1541903"/>
              <a:gd name="connsiteX223" fmla="*/ 241068 w 1375727"/>
              <a:gd name="connsiteY223" fmla="*/ 1201515 h 1541903"/>
              <a:gd name="connsiteX224" fmla="*/ 204513 w 1375727"/>
              <a:gd name="connsiteY224" fmla="*/ 1144037 h 1541903"/>
              <a:gd name="connsiteX225" fmla="*/ 215804 w 1375727"/>
              <a:gd name="connsiteY225" fmla="*/ 1057921 h 1541903"/>
              <a:gd name="connsiteX226" fmla="*/ 284657 w 1375727"/>
              <a:gd name="connsiteY226" fmla="*/ 1005164 h 1541903"/>
              <a:gd name="connsiteX227" fmla="*/ 370686 w 1375727"/>
              <a:gd name="connsiteY227" fmla="*/ 1016454 h 1541903"/>
              <a:gd name="connsiteX228" fmla="*/ 371782 w 1375727"/>
              <a:gd name="connsiteY228" fmla="*/ 1017037 h 1541903"/>
              <a:gd name="connsiteX229" fmla="*/ 423529 w 1375727"/>
              <a:gd name="connsiteY229" fmla="*/ 1085308 h 1541903"/>
              <a:gd name="connsiteX230" fmla="*/ 412906 w 1375727"/>
              <a:gd name="connsiteY230" fmla="*/ 1170173 h 1541903"/>
              <a:gd name="connsiteX231" fmla="*/ 411538 w 1375727"/>
              <a:gd name="connsiteY231" fmla="*/ 1172551 h 1541903"/>
              <a:gd name="connsiteX232" fmla="*/ 390513 w 1375727"/>
              <a:gd name="connsiteY232" fmla="*/ 1198399 h 1541903"/>
              <a:gd name="connsiteX233" fmla="*/ 390289 w 1375727"/>
              <a:gd name="connsiteY233" fmla="*/ 1198586 h 1541903"/>
              <a:gd name="connsiteX234" fmla="*/ 355818 w 1375727"/>
              <a:gd name="connsiteY234" fmla="*/ 1220109 h 1541903"/>
              <a:gd name="connsiteX235" fmla="*/ 383479 w 1375727"/>
              <a:gd name="connsiteY235" fmla="*/ 1154862 h 1541903"/>
              <a:gd name="connsiteX236" fmla="*/ 383446 w 1375727"/>
              <a:gd name="connsiteY236" fmla="*/ 1154846 h 1541903"/>
              <a:gd name="connsiteX237" fmla="*/ 383479 w 1375727"/>
              <a:gd name="connsiteY237" fmla="*/ 1154777 h 1541903"/>
              <a:gd name="connsiteX238" fmla="*/ 391534 w 1375727"/>
              <a:gd name="connsiteY238" fmla="*/ 1093978 h 1541903"/>
              <a:gd name="connsiteX239" fmla="*/ 354172 w 1375727"/>
              <a:gd name="connsiteY239" fmla="*/ 1045295 h 1541903"/>
              <a:gd name="connsiteX240" fmla="*/ 354157 w 1375727"/>
              <a:gd name="connsiteY240" fmla="*/ 1045327 h 1541903"/>
              <a:gd name="connsiteX241" fmla="*/ 354087 w 1375727"/>
              <a:gd name="connsiteY241" fmla="*/ 1045295 h 1541903"/>
              <a:gd name="connsiteX242" fmla="*/ 293289 w 1375727"/>
              <a:gd name="connsiteY242" fmla="*/ 1037239 h 1541903"/>
              <a:gd name="connsiteX243" fmla="*/ 244606 w 1375727"/>
              <a:gd name="connsiteY243" fmla="*/ 1074601 h 1541903"/>
              <a:gd name="connsiteX244" fmla="*/ 244637 w 1375727"/>
              <a:gd name="connsiteY244" fmla="*/ 1074617 h 1541903"/>
              <a:gd name="connsiteX245" fmla="*/ 244606 w 1375727"/>
              <a:gd name="connsiteY245" fmla="*/ 1074686 h 1541903"/>
              <a:gd name="connsiteX246" fmla="*/ 236549 w 1375727"/>
              <a:gd name="connsiteY246" fmla="*/ 1135484 h 1541903"/>
              <a:gd name="connsiteX247" fmla="*/ 273911 w 1375727"/>
              <a:gd name="connsiteY247" fmla="*/ 1184167 h 1541903"/>
              <a:gd name="connsiteX248" fmla="*/ 273928 w 1375727"/>
              <a:gd name="connsiteY248" fmla="*/ 1184136 h 1541903"/>
              <a:gd name="connsiteX249" fmla="*/ 273997 w 1375727"/>
              <a:gd name="connsiteY249" fmla="*/ 1184167 h 1541903"/>
              <a:gd name="connsiteX250" fmla="*/ 334795 w 1375727"/>
              <a:gd name="connsiteY250" fmla="*/ 1192224 h 1541903"/>
              <a:gd name="connsiteX251" fmla="*/ 383479 w 1375727"/>
              <a:gd name="connsiteY251" fmla="*/ 1154862 h 1541903"/>
              <a:gd name="connsiteX252" fmla="*/ 395181 w 1375727"/>
              <a:gd name="connsiteY252" fmla="*/ 1248162 h 1541903"/>
              <a:gd name="connsiteX253" fmla="*/ 395148 w 1375727"/>
              <a:gd name="connsiteY253" fmla="*/ 1248179 h 1541903"/>
              <a:gd name="connsiteX254" fmla="*/ 394326 w 1375727"/>
              <a:gd name="connsiteY254" fmla="*/ 1248659 h 1541903"/>
              <a:gd name="connsiteX255" fmla="*/ 393743 w 1375727"/>
              <a:gd name="connsiteY255" fmla="*/ 1249001 h 1541903"/>
              <a:gd name="connsiteX256" fmla="*/ 392700 w 1375727"/>
              <a:gd name="connsiteY256" fmla="*/ 1249616 h 1541903"/>
              <a:gd name="connsiteX257" fmla="*/ 392444 w 1375727"/>
              <a:gd name="connsiteY257" fmla="*/ 1249772 h 1541903"/>
              <a:gd name="connsiteX258" fmla="*/ 392288 w 1375727"/>
              <a:gd name="connsiteY258" fmla="*/ 1249856 h 1541903"/>
              <a:gd name="connsiteX259" fmla="*/ 371536 w 1375727"/>
              <a:gd name="connsiteY259" fmla="*/ 1259896 h 1541903"/>
              <a:gd name="connsiteX260" fmla="*/ 358193 w 1375727"/>
              <a:gd name="connsiteY260" fmla="*/ 1264483 h 1541903"/>
              <a:gd name="connsiteX261" fmla="*/ 357749 w 1375727"/>
              <a:gd name="connsiteY261" fmla="*/ 1264621 h 1541903"/>
              <a:gd name="connsiteX262" fmla="*/ 357407 w 1375727"/>
              <a:gd name="connsiteY262" fmla="*/ 1264724 h 1541903"/>
              <a:gd name="connsiteX263" fmla="*/ 357049 w 1375727"/>
              <a:gd name="connsiteY263" fmla="*/ 1264825 h 1541903"/>
              <a:gd name="connsiteX264" fmla="*/ 354398 w 1375727"/>
              <a:gd name="connsiteY264" fmla="*/ 1265563 h 1541903"/>
              <a:gd name="connsiteX265" fmla="*/ 349266 w 1375727"/>
              <a:gd name="connsiteY265" fmla="*/ 1266845 h 1541903"/>
              <a:gd name="connsiteX266" fmla="*/ 401253 w 1375727"/>
              <a:gd name="connsiteY266" fmla="*/ 1356880 h 1541903"/>
              <a:gd name="connsiteX267" fmla="*/ 405374 w 1375727"/>
              <a:gd name="connsiteY267" fmla="*/ 1341471 h 1541903"/>
              <a:gd name="connsiteX268" fmla="*/ 431563 w 1375727"/>
              <a:gd name="connsiteY268" fmla="*/ 1326335 h 1541903"/>
              <a:gd name="connsiteX269" fmla="*/ 446991 w 1375727"/>
              <a:gd name="connsiteY269" fmla="*/ 1330468 h 1541903"/>
              <a:gd name="connsiteX270" fmla="*/ 398323 w 1375727"/>
              <a:gd name="connsiteY270" fmla="*/ 1246185 h 1541903"/>
              <a:gd name="connsiteX271" fmla="*/ 395181 w 1375727"/>
              <a:gd name="connsiteY271" fmla="*/ 1248162 h 154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375727" h="1541903">
                <a:moveTo>
                  <a:pt x="350213" y="1105045"/>
                </a:moveTo>
                <a:cubicBezTo>
                  <a:pt x="352709" y="1114352"/>
                  <a:pt x="351683" y="1124563"/>
                  <a:pt x="346551" y="1133495"/>
                </a:cubicBezTo>
                <a:lnTo>
                  <a:pt x="346519" y="1133479"/>
                </a:lnTo>
                <a:cubicBezTo>
                  <a:pt x="341354" y="1142444"/>
                  <a:pt x="333020" y="1148448"/>
                  <a:pt x="323768" y="1150944"/>
                </a:cubicBezTo>
                <a:cubicBezTo>
                  <a:pt x="314460" y="1153441"/>
                  <a:pt x="304250" y="1152415"/>
                  <a:pt x="295317" y="1147283"/>
                </a:cubicBezTo>
                <a:lnTo>
                  <a:pt x="295333" y="1147250"/>
                </a:lnTo>
                <a:cubicBezTo>
                  <a:pt x="286369" y="1142087"/>
                  <a:pt x="280364" y="1133752"/>
                  <a:pt x="277867" y="1124482"/>
                </a:cubicBezTo>
                <a:cubicBezTo>
                  <a:pt x="275371" y="1115175"/>
                  <a:pt x="276398" y="1104964"/>
                  <a:pt x="281530" y="1096032"/>
                </a:cubicBezTo>
                <a:lnTo>
                  <a:pt x="281562" y="1096048"/>
                </a:lnTo>
                <a:cubicBezTo>
                  <a:pt x="286726" y="1087083"/>
                  <a:pt x="295060" y="1081080"/>
                  <a:pt x="304314" y="1078583"/>
                </a:cubicBezTo>
                <a:cubicBezTo>
                  <a:pt x="313621" y="1076087"/>
                  <a:pt x="323832" y="1077114"/>
                  <a:pt x="332764" y="1082246"/>
                </a:cubicBezTo>
                <a:lnTo>
                  <a:pt x="332748" y="1082277"/>
                </a:lnTo>
                <a:cubicBezTo>
                  <a:pt x="341713" y="1087457"/>
                  <a:pt x="347732" y="1095769"/>
                  <a:pt x="350213" y="1105045"/>
                </a:cubicBezTo>
                <a:close/>
                <a:moveTo>
                  <a:pt x="1375727" y="1167142"/>
                </a:moveTo>
                <a:cubicBezTo>
                  <a:pt x="1375727" y="1236679"/>
                  <a:pt x="1347536" y="1299631"/>
                  <a:pt x="1301964" y="1345193"/>
                </a:cubicBezTo>
                <a:cubicBezTo>
                  <a:pt x="1256392" y="1390778"/>
                  <a:pt x="1193442" y="1418956"/>
                  <a:pt x="1123908" y="1418956"/>
                </a:cubicBezTo>
                <a:cubicBezTo>
                  <a:pt x="1054375" y="1418956"/>
                  <a:pt x="991419" y="1390765"/>
                  <a:pt x="945850" y="1345193"/>
                </a:cubicBezTo>
                <a:cubicBezTo>
                  <a:pt x="900277" y="1299627"/>
                  <a:pt x="872090" y="1236675"/>
                  <a:pt x="872090" y="1167142"/>
                </a:cubicBezTo>
                <a:cubicBezTo>
                  <a:pt x="872090" y="1097609"/>
                  <a:pt x="900284" y="1034652"/>
                  <a:pt x="945850" y="989083"/>
                </a:cubicBezTo>
                <a:cubicBezTo>
                  <a:pt x="991423" y="943510"/>
                  <a:pt x="1054375" y="915323"/>
                  <a:pt x="1123908" y="915323"/>
                </a:cubicBezTo>
                <a:cubicBezTo>
                  <a:pt x="1193442" y="915323"/>
                  <a:pt x="1256392" y="943517"/>
                  <a:pt x="1301964" y="989083"/>
                </a:cubicBezTo>
                <a:cubicBezTo>
                  <a:pt x="1347536" y="1034657"/>
                  <a:pt x="1375727" y="1097624"/>
                  <a:pt x="1375727" y="1167142"/>
                </a:cubicBezTo>
                <a:close/>
                <a:moveTo>
                  <a:pt x="1096741" y="1118559"/>
                </a:moveTo>
                <a:cubicBezTo>
                  <a:pt x="1096741" y="1111049"/>
                  <a:pt x="1099788" y="1104260"/>
                  <a:pt x="1104696" y="1099347"/>
                </a:cubicBezTo>
                <a:cubicBezTo>
                  <a:pt x="1109602" y="1094439"/>
                  <a:pt x="1116397" y="1091391"/>
                  <a:pt x="1123908" y="1091391"/>
                </a:cubicBezTo>
                <a:cubicBezTo>
                  <a:pt x="1131419" y="1091391"/>
                  <a:pt x="1138207" y="1094439"/>
                  <a:pt x="1143121" y="1099347"/>
                </a:cubicBezTo>
                <a:cubicBezTo>
                  <a:pt x="1148027" y="1104254"/>
                  <a:pt x="1151075" y="1111049"/>
                  <a:pt x="1151075" y="1118559"/>
                </a:cubicBezTo>
                <a:cubicBezTo>
                  <a:pt x="1151075" y="1130379"/>
                  <a:pt x="1160655" y="1139974"/>
                  <a:pt x="1172490" y="1139974"/>
                </a:cubicBezTo>
                <a:cubicBezTo>
                  <a:pt x="1184309" y="1139974"/>
                  <a:pt x="1193904" y="1130394"/>
                  <a:pt x="1193904" y="1118559"/>
                </a:cubicBezTo>
                <a:cubicBezTo>
                  <a:pt x="1193904" y="1099229"/>
                  <a:pt x="1186067" y="1081727"/>
                  <a:pt x="1173393" y="1069068"/>
                </a:cubicBezTo>
                <a:cubicBezTo>
                  <a:pt x="1165625" y="1061300"/>
                  <a:pt x="1156029" y="1055351"/>
                  <a:pt x="1145322" y="1051908"/>
                </a:cubicBezTo>
                <a:lnTo>
                  <a:pt x="1145322" y="1038223"/>
                </a:lnTo>
                <a:cubicBezTo>
                  <a:pt x="1145322" y="1026403"/>
                  <a:pt x="1135742" y="1016808"/>
                  <a:pt x="1123907" y="1016808"/>
                </a:cubicBezTo>
                <a:cubicBezTo>
                  <a:pt x="1112087" y="1016808"/>
                  <a:pt x="1102493" y="1026388"/>
                  <a:pt x="1102493" y="1038223"/>
                </a:cubicBezTo>
                <a:lnTo>
                  <a:pt x="1102493" y="1051908"/>
                </a:lnTo>
                <a:cubicBezTo>
                  <a:pt x="1091785" y="1055346"/>
                  <a:pt x="1082189" y="1061300"/>
                  <a:pt x="1074421" y="1069068"/>
                </a:cubicBezTo>
                <a:cubicBezTo>
                  <a:pt x="1061746" y="1081743"/>
                  <a:pt x="1053910" y="1099229"/>
                  <a:pt x="1053910" y="1118559"/>
                </a:cubicBezTo>
                <a:cubicBezTo>
                  <a:pt x="1053910" y="1137906"/>
                  <a:pt x="1061748" y="1155392"/>
                  <a:pt x="1074406" y="1168050"/>
                </a:cubicBezTo>
                <a:cubicBezTo>
                  <a:pt x="1087082" y="1180726"/>
                  <a:pt x="1104615" y="1188562"/>
                  <a:pt x="1123914" y="1188562"/>
                </a:cubicBezTo>
                <a:cubicBezTo>
                  <a:pt x="1131409" y="1188562"/>
                  <a:pt x="1138214" y="1191609"/>
                  <a:pt x="1143127" y="1196517"/>
                </a:cubicBezTo>
                <a:cubicBezTo>
                  <a:pt x="1148034" y="1201423"/>
                  <a:pt x="1151080" y="1208218"/>
                  <a:pt x="1151080" y="1215730"/>
                </a:cubicBezTo>
                <a:cubicBezTo>
                  <a:pt x="1151080" y="1223240"/>
                  <a:pt x="1148034" y="1230029"/>
                  <a:pt x="1143127" y="1234942"/>
                </a:cubicBezTo>
                <a:cubicBezTo>
                  <a:pt x="1138219" y="1239848"/>
                  <a:pt x="1131424" y="1242896"/>
                  <a:pt x="1123914" y="1242896"/>
                </a:cubicBezTo>
                <a:cubicBezTo>
                  <a:pt x="1116404" y="1242896"/>
                  <a:pt x="1109614" y="1239848"/>
                  <a:pt x="1104701" y="1234942"/>
                </a:cubicBezTo>
                <a:cubicBezTo>
                  <a:pt x="1099794" y="1230035"/>
                  <a:pt x="1096746" y="1223240"/>
                  <a:pt x="1096746" y="1215730"/>
                </a:cubicBezTo>
                <a:cubicBezTo>
                  <a:pt x="1096746" y="1203910"/>
                  <a:pt x="1087166" y="1194315"/>
                  <a:pt x="1075333" y="1194315"/>
                </a:cubicBezTo>
                <a:cubicBezTo>
                  <a:pt x="1063513" y="1194315"/>
                  <a:pt x="1053918" y="1203895"/>
                  <a:pt x="1053918" y="1215730"/>
                </a:cubicBezTo>
                <a:cubicBezTo>
                  <a:pt x="1053918" y="1235060"/>
                  <a:pt x="1061754" y="1252562"/>
                  <a:pt x="1074428" y="1265221"/>
                </a:cubicBezTo>
                <a:cubicBezTo>
                  <a:pt x="1082196" y="1272987"/>
                  <a:pt x="1091792" y="1278936"/>
                  <a:pt x="1102501" y="1282381"/>
                </a:cubicBezTo>
                <a:lnTo>
                  <a:pt x="1102501" y="1296049"/>
                </a:lnTo>
                <a:cubicBezTo>
                  <a:pt x="1102501" y="1307869"/>
                  <a:pt x="1112080" y="1317464"/>
                  <a:pt x="1123915" y="1317464"/>
                </a:cubicBezTo>
                <a:cubicBezTo>
                  <a:pt x="1135734" y="1317464"/>
                  <a:pt x="1145329" y="1307884"/>
                  <a:pt x="1145329" y="1296049"/>
                </a:cubicBezTo>
                <a:lnTo>
                  <a:pt x="1145329" y="1282381"/>
                </a:lnTo>
                <a:cubicBezTo>
                  <a:pt x="1156037" y="1278943"/>
                  <a:pt x="1165632" y="1272987"/>
                  <a:pt x="1173400" y="1265221"/>
                </a:cubicBezTo>
                <a:cubicBezTo>
                  <a:pt x="1186058" y="1252562"/>
                  <a:pt x="1193911" y="1235060"/>
                  <a:pt x="1193911" y="1215730"/>
                </a:cubicBezTo>
                <a:cubicBezTo>
                  <a:pt x="1193911" y="1196383"/>
                  <a:pt x="1186075" y="1178897"/>
                  <a:pt x="1173415" y="1166238"/>
                </a:cubicBezTo>
                <a:cubicBezTo>
                  <a:pt x="1160741" y="1153563"/>
                  <a:pt x="1143222" y="1145726"/>
                  <a:pt x="1123924" y="1145726"/>
                </a:cubicBezTo>
                <a:cubicBezTo>
                  <a:pt x="1116429" y="1145726"/>
                  <a:pt x="1109625" y="1142679"/>
                  <a:pt x="1104696" y="1137772"/>
                </a:cubicBezTo>
                <a:cubicBezTo>
                  <a:pt x="1099788" y="1132859"/>
                  <a:pt x="1096741" y="1126086"/>
                  <a:pt x="1096741" y="1118559"/>
                </a:cubicBezTo>
                <a:close/>
                <a:moveTo>
                  <a:pt x="1132787" y="265848"/>
                </a:moveTo>
                <a:lnTo>
                  <a:pt x="879515" y="12590"/>
                </a:lnTo>
                <a:lnTo>
                  <a:pt x="879515" y="265862"/>
                </a:lnTo>
                <a:lnTo>
                  <a:pt x="1123919" y="265867"/>
                </a:lnTo>
                <a:lnTo>
                  <a:pt x="1132798" y="265867"/>
                </a:lnTo>
                <a:close/>
                <a:moveTo>
                  <a:pt x="1123908" y="1461791"/>
                </a:moveTo>
                <a:cubicBezTo>
                  <a:pt x="1131077" y="1461791"/>
                  <a:pt x="1138225" y="1461531"/>
                  <a:pt x="1145323" y="1461011"/>
                </a:cubicBezTo>
                <a:lnTo>
                  <a:pt x="1145323" y="1520487"/>
                </a:lnTo>
                <a:cubicBezTo>
                  <a:pt x="1145323" y="1532311"/>
                  <a:pt x="1135743" y="1541904"/>
                  <a:pt x="1123908" y="1541904"/>
                </a:cubicBezTo>
                <a:lnTo>
                  <a:pt x="21415" y="1541904"/>
                </a:lnTo>
                <a:cubicBezTo>
                  <a:pt x="9595" y="1541904"/>
                  <a:pt x="0" y="1532324"/>
                  <a:pt x="0" y="1520487"/>
                </a:cubicBezTo>
                <a:lnTo>
                  <a:pt x="0" y="21415"/>
                </a:lnTo>
                <a:cubicBezTo>
                  <a:pt x="0" y="9595"/>
                  <a:pt x="9580" y="0"/>
                  <a:pt x="21415" y="0"/>
                </a:cubicBezTo>
                <a:lnTo>
                  <a:pt x="836683" y="0"/>
                </a:lnTo>
                <a:lnTo>
                  <a:pt x="836683" y="287238"/>
                </a:lnTo>
                <a:cubicBezTo>
                  <a:pt x="836683" y="299058"/>
                  <a:pt x="846263" y="308653"/>
                  <a:pt x="858098" y="308653"/>
                </a:cubicBezTo>
                <a:lnTo>
                  <a:pt x="1145337" y="308653"/>
                </a:lnTo>
                <a:lnTo>
                  <a:pt x="1145337" y="873251"/>
                </a:lnTo>
                <a:cubicBezTo>
                  <a:pt x="1138237" y="872737"/>
                  <a:pt x="1131107" y="872480"/>
                  <a:pt x="1123922" y="872480"/>
                </a:cubicBezTo>
                <a:cubicBezTo>
                  <a:pt x="1045558" y="872480"/>
                  <a:pt x="970990" y="903373"/>
                  <a:pt x="915579" y="958782"/>
                </a:cubicBezTo>
                <a:cubicBezTo>
                  <a:pt x="860167" y="1014190"/>
                  <a:pt x="829277" y="1088760"/>
                  <a:pt x="829277" y="1167125"/>
                </a:cubicBezTo>
                <a:cubicBezTo>
                  <a:pt x="829277" y="1245491"/>
                  <a:pt x="860170" y="1320053"/>
                  <a:pt x="915579" y="1375465"/>
                </a:cubicBezTo>
                <a:cubicBezTo>
                  <a:pt x="970987" y="1430862"/>
                  <a:pt x="1045557" y="1461750"/>
                  <a:pt x="1123922" y="1461750"/>
                </a:cubicBezTo>
                <a:close/>
                <a:moveTo>
                  <a:pt x="350859" y="281463"/>
                </a:moveTo>
                <a:cubicBezTo>
                  <a:pt x="350859" y="293283"/>
                  <a:pt x="360438" y="302877"/>
                  <a:pt x="372273" y="302877"/>
                </a:cubicBezTo>
                <a:lnTo>
                  <a:pt x="773045" y="302877"/>
                </a:lnTo>
                <a:cubicBezTo>
                  <a:pt x="784863" y="302877"/>
                  <a:pt x="794459" y="293298"/>
                  <a:pt x="794459" y="281463"/>
                </a:cubicBezTo>
                <a:cubicBezTo>
                  <a:pt x="794459" y="269643"/>
                  <a:pt x="784880" y="260048"/>
                  <a:pt x="773045" y="260048"/>
                </a:cubicBezTo>
                <a:lnTo>
                  <a:pt x="372273" y="260048"/>
                </a:lnTo>
                <a:cubicBezTo>
                  <a:pt x="360454" y="260048"/>
                  <a:pt x="350859" y="269628"/>
                  <a:pt x="350859" y="281463"/>
                </a:cubicBezTo>
                <a:close/>
                <a:moveTo>
                  <a:pt x="158116" y="449722"/>
                </a:moveTo>
                <a:cubicBezTo>
                  <a:pt x="158116" y="461542"/>
                  <a:pt x="167696" y="471137"/>
                  <a:pt x="179531" y="471137"/>
                </a:cubicBezTo>
                <a:lnTo>
                  <a:pt x="965773" y="471137"/>
                </a:lnTo>
                <a:cubicBezTo>
                  <a:pt x="977592" y="471137"/>
                  <a:pt x="987188" y="461557"/>
                  <a:pt x="987188" y="449722"/>
                </a:cubicBezTo>
                <a:cubicBezTo>
                  <a:pt x="987188" y="437902"/>
                  <a:pt x="977608" y="428308"/>
                  <a:pt x="965773" y="428308"/>
                </a:cubicBezTo>
                <a:lnTo>
                  <a:pt x="179531" y="428308"/>
                </a:lnTo>
                <a:cubicBezTo>
                  <a:pt x="167711" y="428308"/>
                  <a:pt x="158116" y="437904"/>
                  <a:pt x="158116" y="449722"/>
                </a:cubicBezTo>
                <a:close/>
                <a:moveTo>
                  <a:pt x="158116" y="584334"/>
                </a:moveTo>
                <a:cubicBezTo>
                  <a:pt x="158116" y="596154"/>
                  <a:pt x="167696" y="605749"/>
                  <a:pt x="179531" y="605749"/>
                </a:cubicBezTo>
                <a:lnTo>
                  <a:pt x="965773" y="605749"/>
                </a:lnTo>
                <a:cubicBezTo>
                  <a:pt x="977592" y="605749"/>
                  <a:pt x="987188" y="596169"/>
                  <a:pt x="987188" y="584334"/>
                </a:cubicBezTo>
                <a:cubicBezTo>
                  <a:pt x="987188" y="572514"/>
                  <a:pt x="977608" y="562920"/>
                  <a:pt x="965773" y="562920"/>
                </a:cubicBezTo>
                <a:lnTo>
                  <a:pt x="179531" y="562920"/>
                </a:lnTo>
                <a:cubicBezTo>
                  <a:pt x="167711" y="562920"/>
                  <a:pt x="158116" y="572499"/>
                  <a:pt x="158116" y="584334"/>
                </a:cubicBezTo>
                <a:close/>
                <a:moveTo>
                  <a:pt x="158116" y="718946"/>
                </a:moveTo>
                <a:cubicBezTo>
                  <a:pt x="158116" y="730766"/>
                  <a:pt x="167696" y="740360"/>
                  <a:pt x="179531" y="740360"/>
                </a:cubicBezTo>
                <a:lnTo>
                  <a:pt x="965773" y="740360"/>
                </a:lnTo>
                <a:cubicBezTo>
                  <a:pt x="977592" y="740360"/>
                  <a:pt x="987188" y="730781"/>
                  <a:pt x="987188" y="718946"/>
                </a:cubicBezTo>
                <a:cubicBezTo>
                  <a:pt x="987188" y="707126"/>
                  <a:pt x="977608" y="697531"/>
                  <a:pt x="965773" y="697531"/>
                </a:cubicBezTo>
                <a:lnTo>
                  <a:pt x="179531" y="697526"/>
                </a:lnTo>
                <a:cubicBezTo>
                  <a:pt x="167711" y="697526"/>
                  <a:pt x="158116" y="707105"/>
                  <a:pt x="158116" y="718946"/>
                </a:cubicBezTo>
                <a:close/>
                <a:moveTo>
                  <a:pt x="158116" y="853558"/>
                </a:moveTo>
                <a:cubicBezTo>
                  <a:pt x="158116" y="865378"/>
                  <a:pt x="167696" y="874972"/>
                  <a:pt x="179531" y="874972"/>
                </a:cubicBezTo>
                <a:lnTo>
                  <a:pt x="965773" y="874972"/>
                </a:lnTo>
                <a:cubicBezTo>
                  <a:pt x="977592" y="874972"/>
                  <a:pt x="987188" y="865393"/>
                  <a:pt x="987188" y="853558"/>
                </a:cubicBezTo>
                <a:cubicBezTo>
                  <a:pt x="987188" y="841723"/>
                  <a:pt x="977608" y="832143"/>
                  <a:pt x="965773" y="832143"/>
                </a:cubicBezTo>
                <a:lnTo>
                  <a:pt x="179531" y="832138"/>
                </a:lnTo>
                <a:cubicBezTo>
                  <a:pt x="167711" y="832138"/>
                  <a:pt x="158116" y="841717"/>
                  <a:pt x="158116" y="853558"/>
                </a:cubicBezTo>
                <a:close/>
                <a:moveTo>
                  <a:pt x="509758" y="1353842"/>
                </a:moveTo>
                <a:lnTo>
                  <a:pt x="431270" y="1217882"/>
                </a:lnTo>
                <a:cubicBezTo>
                  <a:pt x="437942" y="1210286"/>
                  <a:pt x="443961" y="1201942"/>
                  <a:pt x="449201" y="1192853"/>
                </a:cubicBezTo>
                <a:lnTo>
                  <a:pt x="449216" y="1192822"/>
                </a:lnTo>
                <a:cubicBezTo>
                  <a:pt x="470786" y="1155445"/>
                  <a:pt x="475186" y="1112903"/>
                  <a:pt x="464852" y="1074344"/>
                </a:cubicBezTo>
                <a:cubicBezTo>
                  <a:pt x="454643" y="1036250"/>
                  <a:pt x="430009" y="1001952"/>
                  <a:pt x="393331" y="980311"/>
                </a:cubicBezTo>
                <a:cubicBezTo>
                  <a:pt x="392935" y="980038"/>
                  <a:pt x="392529" y="979798"/>
                  <a:pt x="392118" y="979541"/>
                </a:cubicBezTo>
                <a:cubicBezTo>
                  <a:pt x="354741" y="957970"/>
                  <a:pt x="312200" y="953570"/>
                  <a:pt x="273640" y="963904"/>
                </a:cubicBezTo>
                <a:cubicBezTo>
                  <a:pt x="235081" y="974238"/>
                  <a:pt x="200441" y="999331"/>
                  <a:pt x="178854" y="1036724"/>
                </a:cubicBezTo>
                <a:cubicBezTo>
                  <a:pt x="157283" y="1074086"/>
                  <a:pt x="152883" y="1116595"/>
                  <a:pt x="163217" y="1155118"/>
                </a:cubicBezTo>
                <a:cubicBezTo>
                  <a:pt x="168349" y="1174261"/>
                  <a:pt x="177105" y="1192441"/>
                  <a:pt x="189187" y="1208543"/>
                </a:cubicBezTo>
                <a:lnTo>
                  <a:pt x="105825" y="1352925"/>
                </a:lnTo>
                <a:cubicBezTo>
                  <a:pt x="102713" y="1357797"/>
                  <a:pt x="101564" y="1363928"/>
                  <a:pt x="103173" y="1369963"/>
                </a:cubicBezTo>
                <a:cubicBezTo>
                  <a:pt x="106221" y="1381363"/>
                  <a:pt x="117955" y="1388151"/>
                  <a:pt x="129363" y="1385099"/>
                </a:cubicBezTo>
                <a:lnTo>
                  <a:pt x="173924" y="1373152"/>
                </a:lnTo>
                <a:lnTo>
                  <a:pt x="185845" y="1417684"/>
                </a:lnTo>
                <a:lnTo>
                  <a:pt x="185915" y="1417670"/>
                </a:lnTo>
                <a:cubicBezTo>
                  <a:pt x="187337" y="1422952"/>
                  <a:pt x="190775" y="1427715"/>
                  <a:pt x="195890" y="1430657"/>
                </a:cubicBezTo>
                <a:cubicBezTo>
                  <a:pt x="206101" y="1436528"/>
                  <a:pt x="219139" y="1432997"/>
                  <a:pt x="225003" y="1422788"/>
                </a:cubicBezTo>
                <a:lnTo>
                  <a:pt x="307558" y="1279789"/>
                </a:lnTo>
                <a:lnTo>
                  <a:pt x="389310" y="1421406"/>
                </a:lnTo>
                <a:cubicBezTo>
                  <a:pt x="391908" y="1426839"/>
                  <a:pt x="396784" y="1431150"/>
                  <a:pt x="403080" y="1432833"/>
                </a:cubicBezTo>
                <a:cubicBezTo>
                  <a:pt x="414488" y="1435885"/>
                  <a:pt x="426205" y="1429097"/>
                  <a:pt x="429270" y="1417697"/>
                </a:cubicBezTo>
                <a:lnTo>
                  <a:pt x="441213" y="1373166"/>
                </a:lnTo>
                <a:lnTo>
                  <a:pt x="485774" y="1385113"/>
                </a:lnTo>
                <a:lnTo>
                  <a:pt x="485789" y="1385031"/>
                </a:lnTo>
                <a:cubicBezTo>
                  <a:pt x="491039" y="1386440"/>
                  <a:pt x="496824" y="1385838"/>
                  <a:pt x="501923" y="1382909"/>
                </a:cubicBezTo>
                <a:cubicBezTo>
                  <a:pt x="512097" y="1377093"/>
                  <a:pt x="515619" y="1364065"/>
                  <a:pt x="509755" y="1353856"/>
                </a:cubicBezTo>
                <a:close/>
                <a:moveTo>
                  <a:pt x="241377" y="1252882"/>
                </a:moveTo>
                <a:lnTo>
                  <a:pt x="241238" y="1252818"/>
                </a:lnTo>
                <a:cubicBezTo>
                  <a:pt x="240724" y="1252546"/>
                  <a:pt x="240211" y="1252273"/>
                  <a:pt x="239698" y="1251995"/>
                </a:cubicBezTo>
                <a:lnTo>
                  <a:pt x="239527" y="1251909"/>
                </a:lnTo>
                <a:lnTo>
                  <a:pt x="239442" y="1251856"/>
                </a:lnTo>
                <a:cubicBezTo>
                  <a:pt x="238913" y="1251567"/>
                  <a:pt x="238383" y="1251273"/>
                  <a:pt x="237849" y="1250984"/>
                </a:cubicBezTo>
                <a:lnTo>
                  <a:pt x="237816" y="1250969"/>
                </a:lnTo>
                <a:lnTo>
                  <a:pt x="235918" y="1249926"/>
                </a:lnTo>
                <a:cubicBezTo>
                  <a:pt x="236347" y="1250167"/>
                  <a:pt x="236774" y="1250407"/>
                  <a:pt x="237202" y="1250610"/>
                </a:cubicBezTo>
                <a:lnTo>
                  <a:pt x="237614" y="1250851"/>
                </a:lnTo>
                <a:lnTo>
                  <a:pt x="237752" y="1250936"/>
                </a:lnTo>
                <a:lnTo>
                  <a:pt x="237822" y="1250969"/>
                </a:lnTo>
                <a:lnTo>
                  <a:pt x="241377" y="1252882"/>
                </a:lnTo>
                <a:lnTo>
                  <a:pt x="234193" y="1248916"/>
                </a:lnTo>
                <a:lnTo>
                  <a:pt x="234160" y="1248900"/>
                </a:lnTo>
                <a:cubicBezTo>
                  <a:pt x="229386" y="1246061"/>
                  <a:pt x="224821" y="1243014"/>
                  <a:pt x="220474" y="1239780"/>
                </a:cubicBezTo>
                <a:lnTo>
                  <a:pt x="168112" y="1330454"/>
                </a:lnTo>
                <a:lnTo>
                  <a:pt x="183492" y="1326335"/>
                </a:lnTo>
                <a:cubicBezTo>
                  <a:pt x="194900" y="1323297"/>
                  <a:pt x="206617" y="1330071"/>
                  <a:pt x="209681" y="1341484"/>
                </a:cubicBezTo>
                <a:lnTo>
                  <a:pt x="213803" y="1356894"/>
                </a:lnTo>
                <a:lnTo>
                  <a:pt x="267534" y="1263814"/>
                </a:lnTo>
                <a:cubicBezTo>
                  <a:pt x="266438" y="1263472"/>
                  <a:pt x="265363" y="1263113"/>
                  <a:pt x="264267" y="1262756"/>
                </a:cubicBezTo>
                <a:cubicBezTo>
                  <a:pt x="256549" y="1260120"/>
                  <a:pt x="248888" y="1256854"/>
                  <a:pt x="241376" y="1252882"/>
                </a:cubicBezTo>
                <a:close/>
                <a:moveTo>
                  <a:pt x="355820" y="1220107"/>
                </a:moveTo>
                <a:cubicBezTo>
                  <a:pt x="350741" y="1222129"/>
                  <a:pt x="345539" y="1223770"/>
                  <a:pt x="340269" y="1225037"/>
                </a:cubicBezTo>
                <a:lnTo>
                  <a:pt x="339670" y="1225175"/>
                </a:lnTo>
                <a:lnTo>
                  <a:pt x="339600" y="1225192"/>
                </a:lnTo>
                <a:cubicBezTo>
                  <a:pt x="320985" y="1229500"/>
                  <a:pt x="301298" y="1229158"/>
                  <a:pt x="282379" y="1223668"/>
                </a:cubicBezTo>
                <a:lnTo>
                  <a:pt x="281952" y="1223551"/>
                </a:lnTo>
                <a:lnTo>
                  <a:pt x="281268" y="1223347"/>
                </a:lnTo>
                <a:cubicBezTo>
                  <a:pt x="280124" y="1223005"/>
                  <a:pt x="278991" y="1222646"/>
                  <a:pt x="277847" y="1222251"/>
                </a:cubicBezTo>
                <a:cubicBezTo>
                  <a:pt x="273368" y="1220744"/>
                  <a:pt x="268935" y="1218932"/>
                  <a:pt x="264622" y="1216846"/>
                </a:cubicBezTo>
                <a:lnTo>
                  <a:pt x="264311" y="1216692"/>
                </a:lnTo>
                <a:lnTo>
                  <a:pt x="263402" y="1216248"/>
                </a:lnTo>
                <a:lnTo>
                  <a:pt x="262782" y="1215938"/>
                </a:lnTo>
                <a:lnTo>
                  <a:pt x="262253" y="1215665"/>
                </a:lnTo>
                <a:lnTo>
                  <a:pt x="261585" y="1215323"/>
                </a:lnTo>
                <a:lnTo>
                  <a:pt x="261360" y="1215205"/>
                </a:lnTo>
                <a:lnTo>
                  <a:pt x="261276" y="1215174"/>
                </a:lnTo>
                <a:lnTo>
                  <a:pt x="261243" y="1215158"/>
                </a:lnTo>
                <a:lnTo>
                  <a:pt x="260163" y="1214575"/>
                </a:lnTo>
                <a:lnTo>
                  <a:pt x="260093" y="1214543"/>
                </a:lnTo>
                <a:lnTo>
                  <a:pt x="260078" y="1214543"/>
                </a:lnTo>
                <a:lnTo>
                  <a:pt x="260008" y="1214510"/>
                </a:lnTo>
                <a:cubicBezTo>
                  <a:pt x="259633" y="1214308"/>
                  <a:pt x="259254" y="1214098"/>
                  <a:pt x="258881" y="1213896"/>
                </a:cubicBezTo>
                <a:lnTo>
                  <a:pt x="258811" y="1213864"/>
                </a:lnTo>
                <a:cubicBezTo>
                  <a:pt x="257923" y="1213248"/>
                  <a:pt x="257014" y="1212698"/>
                  <a:pt x="256057" y="1212238"/>
                </a:cubicBezTo>
                <a:lnTo>
                  <a:pt x="255886" y="1212137"/>
                </a:lnTo>
                <a:lnTo>
                  <a:pt x="254961" y="1211571"/>
                </a:lnTo>
                <a:lnTo>
                  <a:pt x="254823" y="1211484"/>
                </a:lnTo>
                <a:lnTo>
                  <a:pt x="254720" y="1211415"/>
                </a:lnTo>
                <a:lnTo>
                  <a:pt x="253812" y="1210848"/>
                </a:lnTo>
                <a:lnTo>
                  <a:pt x="253609" y="1210730"/>
                </a:lnTo>
                <a:lnTo>
                  <a:pt x="253593" y="1210715"/>
                </a:lnTo>
                <a:lnTo>
                  <a:pt x="253539" y="1210683"/>
                </a:lnTo>
                <a:lnTo>
                  <a:pt x="252684" y="1210138"/>
                </a:lnTo>
                <a:lnTo>
                  <a:pt x="252460" y="1209998"/>
                </a:lnTo>
                <a:lnTo>
                  <a:pt x="252406" y="1209967"/>
                </a:lnTo>
                <a:lnTo>
                  <a:pt x="252235" y="1209849"/>
                </a:lnTo>
                <a:lnTo>
                  <a:pt x="251786" y="1209538"/>
                </a:lnTo>
                <a:lnTo>
                  <a:pt x="251641" y="1209417"/>
                </a:lnTo>
                <a:lnTo>
                  <a:pt x="251556" y="1209362"/>
                </a:lnTo>
                <a:lnTo>
                  <a:pt x="250957" y="1208966"/>
                </a:lnTo>
                <a:lnTo>
                  <a:pt x="250284" y="1208502"/>
                </a:lnTo>
                <a:lnTo>
                  <a:pt x="249840" y="1208192"/>
                </a:lnTo>
                <a:lnTo>
                  <a:pt x="249167" y="1207726"/>
                </a:lnTo>
                <a:lnTo>
                  <a:pt x="248514" y="1207267"/>
                </a:lnTo>
                <a:lnTo>
                  <a:pt x="248290" y="1207112"/>
                </a:lnTo>
                <a:lnTo>
                  <a:pt x="247419" y="1206498"/>
                </a:lnTo>
                <a:lnTo>
                  <a:pt x="246969" y="1206187"/>
                </a:lnTo>
                <a:cubicBezTo>
                  <a:pt x="245889" y="1205401"/>
                  <a:pt x="244831" y="1204594"/>
                  <a:pt x="243789" y="1203776"/>
                </a:cubicBezTo>
                <a:lnTo>
                  <a:pt x="243586" y="1203605"/>
                </a:lnTo>
                <a:lnTo>
                  <a:pt x="242972" y="1203108"/>
                </a:lnTo>
                <a:lnTo>
                  <a:pt x="242361" y="1202595"/>
                </a:lnTo>
                <a:lnTo>
                  <a:pt x="242330" y="1202578"/>
                </a:lnTo>
                <a:lnTo>
                  <a:pt x="242159" y="1202440"/>
                </a:lnTo>
                <a:lnTo>
                  <a:pt x="241955" y="1202269"/>
                </a:lnTo>
                <a:lnTo>
                  <a:pt x="241153" y="1201601"/>
                </a:lnTo>
                <a:lnTo>
                  <a:pt x="241068" y="1201515"/>
                </a:lnTo>
                <a:cubicBezTo>
                  <a:pt x="222882" y="1186258"/>
                  <a:pt x="210416" y="1166035"/>
                  <a:pt x="204513" y="1144037"/>
                </a:cubicBezTo>
                <a:cubicBezTo>
                  <a:pt x="196987" y="1115951"/>
                  <a:pt x="200151" y="1085019"/>
                  <a:pt x="215804" y="1057921"/>
                </a:cubicBezTo>
                <a:cubicBezTo>
                  <a:pt x="231424" y="1030877"/>
                  <a:pt x="256587" y="1012690"/>
                  <a:pt x="284657" y="1005164"/>
                </a:cubicBezTo>
                <a:cubicBezTo>
                  <a:pt x="312711" y="997653"/>
                  <a:pt x="343604" y="1000817"/>
                  <a:pt x="370686" y="1016454"/>
                </a:cubicBezTo>
                <a:cubicBezTo>
                  <a:pt x="371045" y="1016658"/>
                  <a:pt x="371402" y="1016866"/>
                  <a:pt x="371782" y="1017037"/>
                </a:cubicBezTo>
                <a:cubicBezTo>
                  <a:pt x="398281" y="1032690"/>
                  <a:pt x="416104" y="1057579"/>
                  <a:pt x="423529" y="1085308"/>
                </a:cubicBezTo>
                <a:cubicBezTo>
                  <a:pt x="430938" y="1112967"/>
                  <a:pt x="427960" y="1143385"/>
                  <a:pt x="412906" y="1170173"/>
                </a:cubicBezTo>
                <a:cubicBezTo>
                  <a:pt x="412393" y="1170942"/>
                  <a:pt x="411933" y="1171729"/>
                  <a:pt x="411538" y="1172551"/>
                </a:cubicBezTo>
                <a:cubicBezTo>
                  <a:pt x="405690" y="1182403"/>
                  <a:pt x="398568" y="1191043"/>
                  <a:pt x="390513" y="1198399"/>
                </a:cubicBezTo>
                <a:lnTo>
                  <a:pt x="390289" y="1198586"/>
                </a:lnTo>
                <a:cubicBezTo>
                  <a:pt x="380126" y="1207914"/>
                  <a:pt x="368409" y="1215132"/>
                  <a:pt x="355818" y="1220109"/>
                </a:cubicBezTo>
                <a:close/>
                <a:moveTo>
                  <a:pt x="383479" y="1154862"/>
                </a:moveTo>
                <a:lnTo>
                  <a:pt x="383446" y="1154846"/>
                </a:lnTo>
                <a:lnTo>
                  <a:pt x="383479" y="1154777"/>
                </a:lnTo>
                <a:cubicBezTo>
                  <a:pt x="394565" y="1135586"/>
                  <a:pt x="396822" y="1113752"/>
                  <a:pt x="391534" y="1093978"/>
                </a:cubicBezTo>
                <a:cubicBezTo>
                  <a:pt x="386231" y="1074152"/>
                  <a:pt x="373348" y="1056361"/>
                  <a:pt x="354172" y="1045295"/>
                </a:cubicBezTo>
                <a:lnTo>
                  <a:pt x="354157" y="1045327"/>
                </a:lnTo>
                <a:lnTo>
                  <a:pt x="354087" y="1045295"/>
                </a:lnTo>
                <a:cubicBezTo>
                  <a:pt x="334896" y="1034208"/>
                  <a:pt x="313063" y="1031952"/>
                  <a:pt x="293289" y="1037239"/>
                </a:cubicBezTo>
                <a:cubicBezTo>
                  <a:pt x="273462" y="1042542"/>
                  <a:pt x="255671" y="1055425"/>
                  <a:pt x="244606" y="1074601"/>
                </a:cubicBezTo>
                <a:lnTo>
                  <a:pt x="244637" y="1074617"/>
                </a:lnTo>
                <a:lnTo>
                  <a:pt x="244606" y="1074686"/>
                </a:lnTo>
                <a:cubicBezTo>
                  <a:pt x="233518" y="1093877"/>
                  <a:pt x="231263" y="1115710"/>
                  <a:pt x="236549" y="1135484"/>
                </a:cubicBezTo>
                <a:cubicBezTo>
                  <a:pt x="241852" y="1155311"/>
                  <a:pt x="254735" y="1173102"/>
                  <a:pt x="273911" y="1184167"/>
                </a:cubicBezTo>
                <a:lnTo>
                  <a:pt x="273928" y="1184136"/>
                </a:lnTo>
                <a:lnTo>
                  <a:pt x="273997" y="1184167"/>
                </a:lnTo>
                <a:cubicBezTo>
                  <a:pt x="293188" y="1195255"/>
                  <a:pt x="315021" y="1197511"/>
                  <a:pt x="334795" y="1192224"/>
                </a:cubicBezTo>
                <a:cubicBezTo>
                  <a:pt x="354607" y="1186921"/>
                  <a:pt x="372398" y="1174043"/>
                  <a:pt x="383479" y="1154862"/>
                </a:cubicBezTo>
                <a:close/>
                <a:moveTo>
                  <a:pt x="395181" y="1248162"/>
                </a:moveTo>
                <a:lnTo>
                  <a:pt x="395148" y="1248179"/>
                </a:lnTo>
                <a:lnTo>
                  <a:pt x="394326" y="1248659"/>
                </a:lnTo>
                <a:lnTo>
                  <a:pt x="393743" y="1249001"/>
                </a:lnTo>
                <a:lnTo>
                  <a:pt x="392700" y="1249616"/>
                </a:lnTo>
                <a:lnTo>
                  <a:pt x="392444" y="1249772"/>
                </a:lnTo>
                <a:lnTo>
                  <a:pt x="392288" y="1249856"/>
                </a:lnTo>
                <a:cubicBezTo>
                  <a:pt x="385601" y="1253721"/>
                  <a:pt x="378673" y="1257074"/>
                  <a:pt x="371536" y="1259896"/>
                </a:cubicBezTo>
                <a:cubicBezTo>
                  <a:pt x="367174" y="1261623"/>
                  <a:pt x="362727" y="1263146"/>
                  <a:pt x="358193" y="1264483"/>
                </a:cubicBezTo>
                <a:lnTo>
                  <a:pt x="357749" y="1264621"/>
                </a:lnTo>
                <a:lnTo>
                  <a:pt x="357407" y="1264724"/>
                </a:lnTo>
                <a:lnTo>
                  <a:pt x="357049" y="1264825"/>
                </a:lnTo>
                <a:cubicBezTo>
                  <a:pt x="356178" y="1265081"/>
                  <a:pt x="355285" y="1265322"/>
                  <a:pt x="354398" y="1265563"/>
                </a:cubicBezTo>
                <a:cubicBezTo>
                  <a:pt x="352702" y="1266023"/>
                  <a:pt x="350992" y="1266450"/>
                  <a:pt x="349266" y="1266845"/>
                </a:cubicBezTo>
                <a:lnTo>
                  <a:pt x="401253" y="1356880"/>
                </a:lnTo>
                <a:lnTo>
                  <a:pt x="405374" y="1341471"/>
                </a:lnTo>
                <a:cubicBezTo>
                  <a:pt x="408422" y="1330057"/>
                  <a:pt x="420155" y="1323283"/>
                  <a:pt x="431563" y="1326335"/>
                </a:cubicBezTo>
                <a:lnTo>
                  <a:pt x="446991" y="1330468"/>
                </a:lnTo>
                <a:lnTo>
                  <a:pt x="398323" y="1246185"/>
                </a:lnTo>
                <a:cubicBezTo>
                  <a:pt x="397302" y="1246863"/>
                  <a:pt x="396244" y="1247515"/>
                  <a:pt x="395181" y="1248162"/>
                </a:cubicBezTo>
                <a:close/>
              </a:path>
            </a:pathLst>
          </a:custGeom>
          <a:solidFill>
            <a:schemeClr val="accent3"/>
          </a:solidFill>
          <a:ln w="1365" cap="flat">
            <a:noFill/>
            <a:prstDash val="solid"/>
            <a:miter/>
          </a:ln>
        </p:spPr>
        <p:txBody>
          <a:bodyPr rtlCol="0" anchor="ctr"/>
          <a:lstStyle/>
          <a:p>
            <a:endParaRPr lang="en-GB" dirty="0">
              <a:latin typeface="Poppins" panose="00000500000000000000" pitchFamily="2" charset="0"/>
            </a:endParaRPr>
          </a:p>
        </p:txBody>
      </p:sp>
      <p:sp>
        <p:nvSpPr>
          <p:cNvPr id="4" name="TextBox 3">
            <a:extLst>
              <a:ext uri="{FF2B5EF4-FFF2-40B4-BE49-F238E27FC236}">
                <a16:creationId xmlns:a16="http://schemas.microsoft.com/office/drawing/2014/main" id="{AAE304A2-EEFA-70A4-7E80-CB618826C06A}"/>
              </a:ext>
            </a:extLst>
          </p:cNvPr>
          <p:cNvSpPr txBox="1"/>
          <p:nvPr/>
        </p:nvSpPr>
        <p:spPr>
          <a:xfrm>
            <a:off x="4051300" y="591143"/>
            <a:ext cx="4089400" cy="707886"/>
          </a:xfrm>
          <a:prstGeom prst="rect">
            <a:avLst/>
          </a:prstGeom>
          <a:noFill/>
        </p:spPr>
        <p:txBody>
          <a:bodyPr wrap="square" rtlCol="0">
            <a:spAutoFit/>
          </a:bodyPr>
          <a:lstStyle/>
          <a:p>
            <a:pPr algn="ctr"/>
            <a:r>
              <a:rPr lang="en-US" sz="4000" dirty="0">
                <a:solidFill>
                  <a:schemeClr val="accent3">
                    <a:lumMod val="50000"/>
                  </a:schemeClr>
                </a:solidFill>
                <a:latin typeface="+mj-lt"/>
              </a:rPr>
              <a:t>Total Capital</a:t>
            </a:r>
            <a:endParaRPr lang="en-GB" sz="3200" dirty="0">
              <a:solidFill>
                <a:schemeClr val="accent3">
                  <a:lumMod val="50000"/>
                </a:schemeClr>
              </a:solidFill>
              <a:latin typeface="+mj-lt"/>
            </a:endParaRPr>
          </a:p>
        </p:txBody>
      </p:sp>
      <p:grpSp>
        <p:nvGrpSpPr>
          <p:cNvPr id="31" name="Group 30">
            <a:extLst>
              <a:ext uri="{FF2B5EF4-FFF2-40B4-BE49-F238E27FC236}">
                <a16:creationId xmlns:a16="http://schemas.microsoft.com/office/drawing/2014/main" id="{93CA7DD6-9B86-1B9D-18E8-2523956924C1}"/>
              </a:ext>
            </a:extLst>
          </p:cNvPr>
          <p:cNvGrpSpPr/>
          <p:nvPr/>
        </p:nvGrpSpPr>
        <p:grpSpPr>
          <a:xfrm>
            <a:off x="2660943" y="1299029"/>
            <a:ext cx="6870114" cy="2669722"/>
            <a:chOff x="2660943" y="1299029"/>
            <a:chExt cx="6870114" cy="2669722"/>
          </a:xfrm>
        </p:grpSpPr>
        <p:sp>
          <p:nvSpPr>
            <p:cNvPr id="22" name="Rectangle: Rounded Corners 21">
              <a:extLst>
                <a:ext uri="{FF2B5EF4-FFF2-40B4-BE49-F238E27FC236}">
                  <a16:creationId xmlns:a16="http://schemas.microsoft.com/office/drawing/2014/main" id="{B37F4042-EB88-C449-9C61-67C5151CC28D}"/>
                </a:ext>
              </a:extLst>
            </p:cNvPr>
            <p:cNvSpPr/>
            <p:nvPr/>
          </p:nvSpPr>
          <p:spPr>
            <a:xfrm>
              <a:off x="2660943" y="1915887"/>
              <a:ext cx="6870114" cy="2052864"/>
            </a:xfrm>
            <a:prstGeom prst="roundRect">
              <a:avLst>
                <a:gd name="adj" fmla="val 30587"/>
              </a:avLst>
            </a:prstGeom>
            <a:noFill/>
            <a:ln w="76200">
              <a:solidFill>
                <a:schemeClr val="accent3"/>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cxnSp>
          <p:nvCxnSpPr>
            <p:cNvPr id="27" name="Straight Connector 26">
              <a:extLst>
                <a:ext uri="{FF2B5EF4-FFF2-40B4-BE49-F238E27FC236}">
                  <a16:creationId xmlns:a16="http://schemas.microsoft.com/office/drawing/2014/main" id="{8CB277B0-EB00-31D4-9115-4E976C267C47}"/>
                </a:ext>
              </a:extLst>
            </p:cNvPr>
            <p:cNvCxnSpPr>
              <a:cxnSpLocks/>
              <a:stCxn id="4" idx="2"/>
            </p:cNvCxnSpPr>
            <p:nvPr/>
          </p:nvCxnSpPr>
          <p:spPr>
            <a:xfrm>
              <a:off x="6096000" y="1299029"/>
              <a:ext cx="0" cy="527825"/>
            </a:xfrm>
            <a:prstGeom prst="line">
              <a:avLst/>
            </a:prstGeom>
            <a:noFill/>
            <a:ln w="76200">
              <a:solidFill>
                <a:schemeClr val="accent3"/>
              </a:solidFill>
              <a:prstDash val="sysDot"/>
            </a:ln>
          </p:spPr>
          <p:style>
            <a:lnRef idx="2">
              <a:schemeClr val="accent1">
                <a:shade val="15000"/>
              </a:schemeClr>
            </a:lnRef>
            <a:fillRef idx="1">
              <a:schemeClr val="accent1"/>
            </a:fillRef>
            <a:effectRef idx="0">
              <a:schemeClr val="accent1"/>
            </a:effectRef>
            <a:fontRef idx="minor">
              <a:schemeClr val="lt1"/>
            </a:fontRef>
          </p:style>
        </p:cxnSp>
      </p:grpSp>
      <p:sp>
        <p:nvSpPr>
          <p:cNvPr id="35" name="Rectangle: Rounded Corners 34">
            <a:extLst>
              <a:ext uri="{FF2B5EF4-FFF2-40B4-BE49-F238E27FC236}">
                <a16:creationId xmlns:a16="http://schemas.microsoft.com/office/drawing/2014/main" id="{490C8424-4FE6-776B-6FE5-990DE196F6EA}"/>
              </a:ext>
            </a:extLst>
          </p:cNvPr>
          <p:cNvSpPr/>
          <p:nvPr/>
        </p:nvSpPr>
        <p:spPr>
          <a:xfrm>
            <a:off x="2873455" y="3031812"/>
            <a:ext cx="6428739" cy="756393"/>
          </a:xfrm>
          <a:prstGeom prst="roundRect">
            <a:avLst>
              <a:gd name="adj" fmla="val 50000"/>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36" name="TextBox 35">
            <a:extLst>
              <a:ext uri="{FF2B5EF4-FFF2-40B4-BE49-F238E27FC236}">
                <a16:creationId xmlns:a16="http://schemas.microsoft.com/office/drawing/2014/main" id="{BC694AA8-AA66-9C4E-844F-A63E0D49B0D5}"/>
              </a:ext>
            </a:extLst>
          </p:cNvPr>
          <p:cNvSpPr txBox="1"/>
          <p:nvPr/>
        </p:nvSpPr>
        <p:spPr>
          <a:xfrm>
            <a:off x="4045539" y="3117620"/>
            <a:ext cx="4089400" cy="584775"/>
          </a:xfrm>
          <a:prstGeom prst="rect">
            <a:avLst/>
          </a:prstGeom>
          <a:noFill/>
        </p:spPr>
        <p:txBody>
          <a:bodyPr wrap="square" rtlCol="0">
            <a:spAutoFit/>
          </a:bodyPr>
          <a:lstStyle/>
          <a:p>
            <a:pPr algn="ctr"/>
            <a:r>
              <a:rPr lang="en-US" sz="3200" dirty="0">
                <a:solidFill>
                  <a:schemeClr val="accent2">
                    <a:lumMod val="50000"/>
                  </a:schemeClr>
                </a:solidFill>
                <a:latin typeface="+mj-lt"/>
              </a:rPr>
              <a:t>Tier 2 capital</a:t>
            </a:r>
            <a:endParaRPr lang="en-GB" sz="2400" dirty="0">
              <a:solidFill>
                <a:schemeClr val="accent2">
                  <a:lumMod val="50000"/>
                </a:schemeClr>
              </a:solidFill>
              <a:latin typeface="+mj-lt"/>
            </a:endParaRPr>
          </a:p>
        </p:txBody>
      </p:sp>
      <p:sp>
        <p:nvSpPr>
          <p:cNvPr id="40" name="TextBox 39">
            <a:extLst>
              <a:ext uri="{FF2B5EF4-FFF2-40B4-BE49-F238E27FC236}">
                <a16:creationId xmlns:a16="http://schemas.microsoft.com/office/drawing/2014/main" id="{0761E79A-B264-98A0-D367-0EF429322C25}"/>
              </a:ext>
            </a:extLst>
          </p:cNvPr>
          <p:cNvSpPr txBox="1"/>
          <p:nvPr/>
        </p:nvSpPr>
        <p:spPr>
          <a:xfrm>
            <a:off x="1717841" y="4968734"/>
            <a:ext cx="2771160" cy="338554"/>
          </a:xfrm>
          <a:prstGeom prst="rect">
            <a:avLst/>
          </a:prstGeom>
          <a:noFill/>
        </p:spPr>
        <p:txBody>
          <a:bodyPr wrap="square">
            <a:spAutoFit/>
          </a:bodyPr>
          <a:lstStyle>
            <a:defPPr marR="0" lvl="0" algn="l" rtl="0">
              <a:lnSpc>
                <a:spcPct val="100000"/>
              </a:lnSpc>
              <a:spcBef>
                <a:spcPts val="0"/>
              </a:spcBef>
              <a:spcAft>
                <a:spcPts val="0"/>
              </a:spcAft>
            </a:defPPr>
            <a:lvl1pPr>
              <a:defRPr>
                <a:solidFill>
                  <a:schemeClr val="accent3"/>
                </a:solidFill>
                <a:effectLst/>
                <a:latin typeface="+mj-lt"/>
                <a:ea typeface="Open Sans" panose="020B0606030504020204" pitchFamily="34" charset="0"/>
                <a:cs typeface="Poppins" panose="00000500000000000000" pitchFamily="2" charset="0"/>
              </a:defRPr>
            </a:lvl1pPr>
          </a:lstStyle>
          <a:p>
            <a:pPr algn="ctr"/>
            <a:r>
              <a:rPr lang="en-GB" sz="1600" dirty="0">
                <a:solidFill>
                  <a:schemeClr val="accent2">
                    <a:lumMod val="50000"/>
                  </a:schemeClr>
                </a:solidFill>
                <a:sym typeface="Calibri"/>
              </a:rPr>
              <a:t>Revaluation reserves</a:t>
            </a:r>
          </a:p>
        </p:txBody>
      </p:sp>
      <p:sp>
        <p:nvSpPr>
          <p:cNvPr id="41" name="TextBox 40">
            <a:extLst>
              <a:ext uri="{FF2B5EF4-FFF2-40B4-BE49-F238E27FC236}">
                <a16:creationId xmlns:a16="http://schemas.microsoft.com/office/drawing/2014/main" id="{EFBA89AD-C061-30A4-E276-854D7F55C851}"/>
              </a:ext>
            </a:extLst>
          </p:cNvPr>
          <p:cNvSpPr txBox="1"/>
          <p:nvPr/>
        </p:nvSpPr>
        <p:spPr>
          <a:xfrm>
            <a:off x="4717307" y="4968734"/>
            <a:ext cx="2771160"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a:solidFill>
                  <a:schemeClr val="accent2"/>
                </a:solidFill>
                <a:effectLst/>
                <a:latin typeface="+mj-lt"/>
                <a:ea typeface="Open Sans" panose="020B0606030504020204" pitchFamily="34" charset="0"/>
                <a:cs typeface="Poppins" panose="00000500000000000000" pitchFamily="2" charset="0"/>
              </a:defRPr>
            </a:lvl1pPr>
          </a:lstStyle>
          <a:p>
            <a:r>
              <a:rPr lang="en-GB" sz="1600" dirty="0">
                <a:solidFill>
                  <a:schemeClr val="accent2">
                    <a:lumMod val="50000"/>
                  </a:schemeClr>
                </a:solidFill>
                <a:sym typeface="Calibri"/>
              </a:rPr>
              <a:t>Hybrid instruments</a:t>
            </a:r>
          </a:p>
        </p:txBody>
      </p:sp>
      <p:sp>
        <p:nvSpPr>
          <p:cNvPr id="42" name="TextBox 41">
            <a:extLst>
              <a:ext uri="{FF2B5EF4-FFF2-40B4-BE49-F238E27FC236}">
                <a16:creationId xmlns:a16="http://schemas.microsoft.com/office/drawing/2014/main" id="{2E561510-4514-047B-0D43-052BC2866D3F}"/>
              </a:ext>
            </a:extLst>
          </p:cNvPr>
          <p:cNvSpPr txBox="1"/>
          <p:nvPr/>
        </p:nvSpPr>
        <p:spPr>
          <a:xfrm>
            <a:off x="7716774" y="4977323"/>
            <a:ext cx="2771160"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a:solidFill>
                  <a:schemeClr val="accent2"/>
                </a:solidFill>
                <a:effectLst/>
                <a:latin typeface="+mj-lt"/>
                <a:ea typeface="Open Sans" panose="020B0606030504020204" pitchFamily="34" charset="0"/>
                <a:cs typeface="Poppins" panose="00000500000000000000" pitchFamily="2" charset="0"/>
              </a:defRPr>
            </a:lvl1pPr>
          </a:lstStyle>
          <a:p>
            <a:r>
              <a:rPr lang="en-GB" sz="1600" dirty="0">
                <a:solidFill>
                  <a:schemeClr val="accent2">
                    <a:lumMod val="50000"/>
                  </a:schemeClr>
                </a:solidFill>
                <a:sym typeface="Calibri"/>
              </a:rPr>
              <a:t>Subordinated term debt</a:t>
            </a:r>
          </a:p>
        </p:txBody>
      </p:sp>
      <p:pic>
        <p:nvPicPr>
          <p:cNvPr id="44" name="Graphic 43">
            <a:extLst>
              <a:ext uri="{FF2B5EF4-FFF2-40B4-BE49-F238E27FC236}">
                <a16:creationId xmlns:a16="http://schemas.microsoft.com/office/drawing/2014/main" id="{888F1500-DE5A-B01A-8208-57D2A36F3A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03783" y="5363299"/>
            <a:ext cx="999276" cy="999276"/>
          </a:xfrm>
          <a:prstGeom prst="rect">
            <a:avLst/>
          </a:prstGeom>
        </p:spPr>
      </p:pic>
      <p:grpSp>
        <p:nvGrpSpPr>
          <p:cNvPr id="64" name="Group 63">
            <a:extLst>
              <a:ext uri="{FF2B5EF4-FFF2-40B4-BE49-F238E27FC236}">
                <a16:creationId xmlns:a16="http://schemas.microsoft.com/office/drawing/2014/main" id="{CC250108-0C9B-9FFB-774D-837D7469441D}"/>
              </a:ext>
            </a:extLst>
          </p:cNvPr>
          <p:cNvGrpSpPr/>
          <p:nvPr/>
        </p:nvGrpSpPr>
        <p:grpSpPr>
          <a:xfrm>
            <a:off x="5767041" y="5419200"/>
            <a:ext cx="773908" cy="911427"/>
            <a:chOff x="5141069" y="5608288"/>
            <a:chExt cx="961661" cy="1132543"/>
          </a:xfrm>
          <a:solidFill>
            <a:schemeClr val="accent2"/>
          </a:solidFill>
        </p:grpSpPr>
        <p:sp>
          <p:nvSpPr>
            <p:cNvPr id="62" name="Freeform: Shape 61">
              <a:extLst>
                <a:ext uri="{FF2B5EF4-FFF2-40B4-BE49-F238E27FC236}">
                  <a16:creationId xmlns:a16="http://schemas.microsoft.com/office/drawing/2014/main" id="{A688A1A4-E701-134F-8394-38CD755D064C}"/>
                </a:ext>
              </a:extLst>
            </p:cNvPr>
            <p:cNvSpPr/>
            <p:nvPr/>
          </p:nvSpPr>
          <p:spPr>
            <a:xfrm>
              <a:off x="5462837" y="5608288"/>
              <a:ext cx="639893" cy="972662"/>
            </a:xfrm>
            <a:custGeom>
              <a:avLst/>
              <a:gdLst>
                <a:gd name="connsiteX0" fmla="*/ 9107 w 639893"/>
                <a:gd name="connsiteY0" fmla="*/ 178754 h 972662"/>
                <a:gd name="connsiteX1" fmla="*/ 139149 w 639893"/>
                <a:gd name="connsiteY1" fmla="*/ 309889 h 972662"/>
                <a:gd name="connsiteX2" fmla="*/ 159063 w 639893"/>
                <a:gd name="connsiteY2" fmla="*/ 301633 h 972662"/>
                <a:gd name="connsiteX3" fmla="*/ 159063 w 639893"/>
                <a:gd name="connsiteY3" fmla="*/ 205709 h 972662"/>
                <a:gd name="connsiteX4" fmla="*/ 517015 w 639893"/>
                <a:gd name="connsiteY4" fmla="*/ 566333 h 972662"/>
                <a:gd name="connsiteX5" fmla="*/ 365723 w 639893"/>
                <a:gd name="connsiteY5" fmla="*/ 860416 h 972662"/>
                <a:gd name="connsiteX6" fmla="*/ 357345 w 639893"/>
                <a:gd name="connsiteY6" fmla="*/ 954033 h 972662"/>
                <a:gd name="connsiteX7" fmla="*/ 357830 w 639893"/>
                <a:gd name="connsiteY7" fmla="*/ 954518 h 972662"/>
                <a:gd name="connsiteX8" fmla="*/ 437362 w 639893"/>
                <a:gd name="connsiteY8" fmla="*/ 961075 h 972662"/>
                <a:gd name="connsiteX9" fmla="*/ 639894 w 639893"/>
                <a:gd name="connsiteY9" fmla="*/ 566333 h 972662"/>
                <a:gd name="connsiteX10" fmla="*/ 159063 w 639893"/>
                <a:gd name="connsiteY10" fmla="*/ 81859 h 972662"/>
                <a:gd name="connsiteX11" fmla="*/ 159063 w 639893"/>
                <a:gd name="connsiteY11" fmla="*/ 11677 h 972662"/>
                <a:gd name="connsiteX12" fmla="*/ 139149 w 639893"/>
                <a:gd name="connsiteY12" fmla="*/ 3420 h 972662"/>
                <a:gd name="connsiteX13" fmla="*/ 9107 w 639893"/>
                <a:gd name="connsiteY13" fmla="*/ 134678 h 972662"/>
                <a:gd name="connsiteX14" fmla="*/ 9107 w 639893"/>
                <a:gd name="connsiteY14" fmla="*/ 178754 h 97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9893" h="972662">
                  <a:moveTo>
                    <a:pt x="9107" y="178754"/>
                  </a:moveTo>
                  <a:lnTo>
                    <a:pt x="139149" y="309889"/>
                  </a:lnTo>
                  <a:cubicBezTo>
                    <a:pt x="146435" y="317296"/>
                    <a:pt x="159063" y="312075"/>
                    <a:pt x="159063" y="301633"/>
                  </a:cubicBezTo>
                  <a:lnTo>
                    <a:pt x="159063" y="205709"/>
                  </a:lnTo>
                  <a:cubicBezTo>
                    <a:pt x="356738" y="205709"/>
                    <a:pt x="517015" y="367201"/>
                    <a:pt x="517015" y="566333"/>
                  </a:cubicBezTo>
                  <a:cubicBezTo>
                    <a:pt x="517015" y="687876"/>
                    <a:pt x="457275" y="795213"/>
                    <a:pt x="365723" y="860416"/>
                  </a:cubicBezTo>
                  <a:cubicBezTo>
                    <a:pt x="334760" y="882515"/>
                    <a:pt x="330510" y="926956"/>
                    <a:pt x="357345" y="954033"/>
                  </a:cubicBezTo>
                  <a:lnTo>
                    <a:pt x="357830" y="954518"/>
                  </a:lnTo>
                  <a:cubicBezTo>
                    <a:pt x="379079" y="976010"/>
                    <a:pt x="412835" y="978681"/>
                    <a:pt x="437362" y="961075"/>
                  </a:cubicBezTo>
                  <a:cubicBezTo>
                    <a:pt x="559998" y="873409"/>
                    <a:pt x="639894" y="729281"/>
                    <a:pt x="639894" y="566333"/>
                  </a:cubicBezTo>
                  <a:cubicBezTo>
                    <a:pt x="639894" y="298840"/>
                    <a:pt x="424612" y="81859"/>
                    <a:pt x="159063" y="81859"/>
                  </a:cubicBezTo>
                  <a:lnTo>
                    <a:pt x="159063" y="11677"/>
                  </a:lnTo>
                  <a:cubicBezTo>
                    <a:pt x="159063" y="1235"/>
                    <a:pt x="146435" y="-3865"/>
                    <a:pt x="139149" y="3420"/>
                  </a:cubicBezTo>
                  <a:lnTo>
                    <a:pt x="9107" y="134678"/>
                  </a:lnTo>
                  <a:cubicBezTo>
                    <a:pt x="-3036" y="146820"/>
                    <a:pt x="-3036" y="166490"/>
                    <a:pt x="9107" y="178754"/>
                  </a:cubicBezTo>
                  <a:close/>
                </a:path>
              </a:pathLst>
            </a:custGeom>
            <a:grpFill/>
            <a:ln w="1207" cap="flat">
              <a:noFill/>
              <a:prstDash val="solid"/>
              <a:miter/>
            </a:ln>
          </p:spPr>
          <p:txBody>
            <a:bodyPr rtlCol="0" anchor="ctr"/>
            <a:lstStyle/>
            <a:p>
              <a:endParaRPr lang="en-GB" dirty="0">
                <a:latin typeface="Poppins" panose="00000500000000000000" pitchFamily="2" charset="0"/>
              </a:endParaRPr>
            </a:p>
          </p:txBody>
        </p:sp>
        <p:sp>
          <p:nvSpPr>
            <p:cNvPr id="63" name="Freeform: Shape 62">
              <a:extLst>
                <a:ext uri="{FF2B5EF4-FFF2-40B4-BE49-F238E27FC236}">
                  <a16:creationId xmlns:a16="http://schemas.microsoft.com/office/drawing/2014/main" id="{90D97109-55BF-CE3C-18C6-F4FEF487B554}"/>
                </a:ext>
              </a:extLst>
            </p:cNvPr>
            <p:cNvSpPr/>
            <p:nvPr/>
          </p:nvSpPr>
          <p:spPr>
            <a:xfrm>
              <a:off x="5141069" y="5773729"/>
              <a:ext cx="626779" cy="967102"/>
            </a:xfrm>
            <a:custGeom>
              <a:avLst/>
              <a:gdLst>
                <a:gd name="connsiteX0" fmla="*/ 0 w 626779"/>
                <a:gd name="connsiteY0" fmla="*/ 400891 h 967102"/>
                <a:gd name="connsiteX1" fmla="*/ 467717 w 626779"/>
                <a:gd name="connsiteY1" fmla="*/ 885001 h 967102"/>
                <a:gd name="connsiteX2" fmla="*/ 467717 w 626779"/>
                <a:gd name="connsiteY2" fmla="*/ 955425 h 967102"/>
                <a:gd name="connsiteX3" fmla="*/ 487630 w 626779"/>
                <a:gd name="connsiteY3" fmla="*/ 963682 h 967102"/>
                <a:gd name="connsiteX4" fmla="*/ 617673 w 626779"/>
                <a:gd name="connsiteY4" fmla="*/ 832668 h 967102"/>
                <a:gd name="connsiteX5" fmla="*/ 617673 w 626779"/>
                <a:gd name="connsiteY5" fmla="*/ 788592 h 967102"/>
                <a:gd name="connsiteX6" fmla="*/ 487630 w 626779"/>
                <a:gd name="connsiteY6" fmla="*/ 657456 h 967102"/>
                <a:gd name="connsiteX7" fmla="*/ 467717 w 626779"/>
                <a:gd name="connsiteY7" fmla="*/ 665713 h 967102"/>
                <a:gd name="connsiteX8" fmla="*/ 467717 w 626779"/>
                <a:gd name="connsiteY8" fmla="*/ 761272 h 967102"/>
                <a:gd name="connsiteX9" fmla="*/ 122879 w 626779"/>
                <a:gd name="connsiteY9" fmla="*/ 400891 h 967102"/>
                <a:gd name="connsiteX10" fmla="*/ 267614 w 626779"/>
                <a:gd name="connsiteY10" fmla="*/ 111422 h 967102"/>
                <a:gd name="connsiteX11" fmla="*/ 274778 w 626779"/>
                <a:gd name="connsiteY11" fmla="*/ 18655 h 967102"/>
                <a:gd name="connsiteX12" fmla="*/ 274292 w 626779"/>
                <a:gd name="connsiteY12" fmla="*/ 18170 h 967102"/>
                <a:gd name="connsiteX13" fmla="*/ 193911 w 626779"/>
                <a:gd name="connsiteY13" fmla="*/ 12220 h 967102"/>
                <a:gd name="connsiteX14" fmla="*/ 0 w 626779"/>
                <a:gd name="connsiteY14" fmla="*/ 400891 h 967102"/>
                <a:gd name="connsiteX15" fmla="*/ 0 w 626779"/>
                <a:gd name="connsiteY15" fmla="*/ 400891 h 96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6779" h="967102">
                  <a:moveTo>
                    <a:pt x="0" y="400891"/>
                  </a:moveTo>
                  <a:cubicBezTo>
                    <a:pt x="0" y="664013"/>
                    <a:pt x="208239" y="877958"/>
                    <a:pt x="467717" y="885001"/>
                  </a:cubicBezTo>
                  <a:lnTo>
                    <a:pt x="467717" y="955425"/>
                  </a:lnTo>
                  <a:cubicBezTo>
                    <a:pt x="467717" y="965868"/>
                    <a:pt x="480345" y="970967"/>
                    <a:pt x="487630" y="963682"/>
                  </a:cubicBezTo>
                  <a:lnTo>
                    <a:pt x="617673" y="832668"/>
                  </a:lnTo>
                  <a:cubicBezTo>
                    <a:pt x="629816" y="820404"/>
                    <a:pt x="629816" y="800734"/>
                    <a:pt x="617673" y="788592"/>
                  </a:cubicBezTo>
                  <a:lnTo>
                    <a:pt x="487630" y="657456"/>
                  </a:lnTo>
                  <a:cubicBezTo>
                    <a:pt x="480345" y="650049"/>
                    <a:pt x="467717" y="655270"/>
                    <a:pt x="467717" y="665713"/>
                  </a:cubicBezTo>
                  <a:lnTo>
                    <a:pt x="467717" y="761272"/>
                  </a:lnTo>
                  <a:cubicBezTo>
                    <a:pt x="276113" y="754351"/>
                    <a:pt x="122879" y="595652"/>
                    <a:pt x="122879" y="400891"/>
                  </a:cubicBezTo>
                  <a:cubicBezTo>
                    <a:pt x="122879" y="282262"/>
                    <a:pt x="179826" y="177111"/>
                    <a:pt x="267614" y="111422"/>
                  </a:cubicBezTo>
                  <a:cubicBezTo>
                    <a:pt x="297727" y="88959"/>
                    <a:pt x="301248" y="45247"/>
                    <a:pt x="274778" y="18655"/>
                  </a:cubicBezTo>
                  <a:lnTo>
                    <a:pt x="274292" y="18170"/>
                  </a:lnTo>
                  <a:cubicBezTo>
                    <a:pt x="252679" y="-3565"/>
                    <a:pt x="218438" y="-6115"/>
                    <a:pt x="193911" y="12220"/>
                  </a:cubicBezTo>
                  <a:cubicBezTo>
                    <a:pt x="76253" y="100494"/>
                    <a:pt x="0" y="241707"/>
                    <a:pt x="0" y="400891"/>
                  </a:cubicBezTo>
                  <a:lnTo>
                    <a:pt x="0" y="400891"/>
                  </a:lnTo>
                  <a:close/>
                </a:path>
              </a:pathLst>
            </a:custGeom>
            <a:grpFill/>
            <a:ln w="1207" cap="flat">
              <a:noFill/>
              <a:prstDash val="solid"/>
              <a:miter/>
            </a:ln>
          </p:spPr>
          <p:txBody>
            <a:bodyPr rtlCol="0" anchor="ctr"/>
            <a:lstStyle/>
            <a:p>
              <a:endParaRPr lang="en-GB" dirty="0">
                <a:latin typeface="Poppins" panose="00000500000000000000" pitchFamily="2" charset="0"/>
              </a:endParaRPr>
            </a:p>
          </p:txBody>
        </p:sp>
      </p:grpSp>
      <p:grpSp>
        <p:nvGrpSpPr>
          <p:cNvPr id="65" name="Graphic 59">
            <a:extLst>
              <a:ext uri="{FF2B5EF4-FFF2-40B4-BE49-F238E27FC236}">
                <a16:creationId xmlns:a16="http://schemas.microsoft.com/office/drawing/2014/main" id="{7570EFF1-7599-3731-D632-89E3CB45691F}"/>
              </a:ext>
            </a:extLst>
          </p:cNvPr>
          <p:cNvGrpSpPr/>
          <p:nvPr/>
        </p:nvGrpSpPr>
        <p:grpSpPr>
          <a:xfrm>
            <a:off x="8561456" y="5430377"/>
            <a:ext cx="1142658" cy="932228"/>
            <a:chOff x="7463557" y="4980861"/>
            <a:chExt cx="2000491" cy="1632085"/>
          </a:xfrm>
          <a:solidFill>
            <a:schemeClr val="accent2"/>
          </a:solidFill>
        </p:grpSpPr>
        <p:sp>
          <p:nvSpPr>
            <p:cNvPr id="66" name="Freeform: Shape 65">
              <a:extLst>
                <a:ext uri="{FF2B5EF4-FFF2-40B4-BE49-F238E27FC236}">
                  <a16:creationId xmlns:a16="http://schemas.microsoft.com/office/drawing/2014/main" id="{91404707-3725-9501-0335-8F225669109E}"/>
                </a:ext>
              </a:extLst>
            </p:cNvPr>
            <p:cNvSpPr/>
            <p:nvPr/>
          </p:nvSpPr>
          <p:spPr>
            <a:xfrm>
              <a:off x="7654926" y="5603617"/>
              <a:ext cx="1620983" cy="433607"/>
            </a:xfrm>
            <a:custGeom>
              <a:avLst/>
              <a:gdLst>
                <a:gd name="connsiteX0" fmla="*/ 48246 w 1620983"/>
                <a:gd name="connsiteY0" fmla="*/ 433608 h 433607"/>
                <a:gd name="connsiteX1" fmla="*/ 96492 w 1620983"/>
                <a:gd name="connsiteY1" fmla="*/ 385362 h 433607"/>
                <a:gd name="connsiteX2" fmla="*/ 96492 w 1620983"/>
                <a:gd name="connsiteY2" fmla="*/ 296137 h 433607"/>
                <a:gd name="connsiteX3" fmla="*/ 120514 w 1620983"/>
                <a:gd name="connsiteY3" fmla="*/ 272115 h 433607"/>
                <a:gd name="connsiteX4" fmla="*/ 738224 w 1620983"/>
                <a:gd name="connsiteY4" fmla="*/ 272115 h 433607"/>
                <a:gd name="connsiteX5" fmla="*/ 762246 w 1620983"/>
                <a:gd name="connsiteY5" fmla="*/ 296137 h 433607"/>
                <a:gd name="connsiteX6" fmla="*/ 762246 w 1620983"/>
                <a:gd name="connsiteY6" fmla="*/ 385362 h 433607"/>
                <a:gd name="connsiteX7" fmla="*/ 810492 w 1620983"/>
                <a:gd name="connsiteY7" fmla="*/ 433608 h 433607"/>
                <a:gd name="connsiteX8" fmla="*/ 858738 w 1620983"/>
                <a:gd name="connsiteY8" fmla="*/ 385362 h 433607"/>
                <a:gd name="connsiteX9" fmla="*/ 858738 w 1620983"/>
                <a:gd name="connsiteY9" fmla="*/ 296137 h 433607"/>
                <a:gd name="connsiteX10" fmla="*/ 882760 w 1620983"/>
                <a:gd name="connsiteY10" fmla="*/ 272115 h 433607"/>
                <a:gd name="connsiteX11" fmla="*/ 1500469 w 1620983"/>
                <a:gd name="connsiteY11" fmla="*/ 272115 h 433607"/>
                <a:gd name="connsiteX12" fmla="*/ 1524491 w 1620983"/>
                <a:gd name="connsiteY12" fmla="*/ 296137 h 433607"/>
                <a:gd name="connsiteX13" fmla="*/ 1524491 w 1620983"/>
                <a:gd name="connsiteY13" fmla="*/ 296137 h 433607"/>
                <a:gd name="connsiteX14" fmla="*/ 1524491 w 1620983"/>
                <a:gd name="connsiteY14" fmla="*/ 385362 h 433607"/>
                <a:gd name="connsiteX15" fmla="*/ 1572737 w 1620983"/>
                <a:gd name="connsiteY15" fmla="*/ 433608 h 433607"/>
                <a:gd name="connsiteX16" fmla="*/ 1620983 w 1620983"/>
                <a:gd name="connsiteY16" fmla="*/ 385362 h 433607"/>
                <a:gd name="connsiteX17" fmla="*/ 1620983 w 1620983"/>
                <a:gd name="connsiteY17" fmla="*/ 223869 h 433607"/>
                <a:gd name="connsiteX18" fmla="*/ 1572737 w 1620983"/>
                <a:gd name="connsiteY18" fmla="*/ 175623 h 433607"/>
                <a:gd name="connsiteX19" fmla="*/ 883163 w 1620983"/>
                <a:gd name="connsiteY19" fmla="*/ 175623 h 433607"/>
                <a:gd name="connsiteX20" fmla="*/ 859141 w 1620983"/>
                <a:gd name="connsiteY20" fmla="*/ 151601 h 433607"/>
                <a:gd name="connsiteX21" fmla="*/ 859141 w 1620983"/>
                <a:gd name="connsiteY21" fmla="*/ 48246 h 433607"/>
                <a:gd name="connsiteX22" fmla="*/ 810895 w 1620983"/>
                <a:gd name="connsiteY22" fmla="*/ 0 h 433607"/>
                <a:gd name="connsiteX23" fmla="*/ 762448 w 1620983"/>
                <a:gd name="connsiteY23" fmla="*/ 48246 h 433607"/>
                <a:gd name="connsiteX24" fmla="*/ 762448 w 1620983"/>
                <a:gd name="connsiteY24" fmla="*/ 151601 h 433607"/>
                <a:gd name="connsiteX25" fmla="*/ 738425 w 1620983"/>
                <a:gd name="connsiteY25" fmla="*/ 175623 h 433607"/>
                <a:gd name="connsiteX26" fmla="*/ 48246 w 1620983"/>
                <a:gd name="connsiteY26" fmla="*/ 175623 h 433607"/>
                <a:gd name="connsiteX27" fmla="*/ 0 w 1620983"/>
                <a:gd name="connsiteY27" fmla="*/ 223869 h 433607"/>
                <a:gd name="connsiteX28" fmla="*/ 0 w 1620983"/>
                <a:gd name="connsiteY28" fmla="*/ 385362 h 433607"/>
                <a:gd name="connsiteX29" fmla="*/ 48246 w 1620983"/>
                <a:gd name="connsiteY29" fmla="*/ 433608 h 43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20983" h="433607">
                  <a:moveTo>
                    <a:pt x="48246" y="433608"/>
                  </a:moveTo>
                  <a:cubicBezTo>
                    <a:pt x="74892" y="433608"/>
                    <a:pt x="96492" y="412008"/>
                    <a:pt x="96492" y="385362"/>
                  </a:cubicBezTo>
                  <a:lnTo>
                    <a:pt x="96492" y="296137"/>
                  </a:lnTo>
                  <a:cubicBezTo>
                    <a:pt x="96492" y="282814"/>
                    <a:pt x="107191" y="272115"/>
                    <a:pt x="120514" y="272115"/>
                  </a:cubicBezTo>
                  <a:lnTo>
                    <a:pt x="738224" y="272115"/>
                  </a:lnTo>
                  <a:cubicBezTo>
                    <a:pt x="751547" y="272115"/>
                    <a:pt x="762246" y="282814"/>
                    <a:pt x="762246" y="296137"/>
                  </a:cubicBezTo>
                  <a:lnTo>
                    <a:pt x="762246" y="385362"/>
                  </a:lnTo>
                  <a:cubicBezTo>
                    <a:pt x="762246" y="412008"/>
                    <a:pt x="783845" y="433608"/>
                    <a:pt x="810492" y="433608"/>
                  </a:cubicBezTo>
                  <a:cubicBezTo>
                    <a:pt x="837138" y="433608"/>
                    <a:pt x="858738" y="412008"/>
                    <a:pt x="858738" y="385362"/>
                  </a:cubicBezTo>
                  <a:lnTo>
                    <a:pt x="858738" y="296137"/>
                  </a:lnTo>
                  <a:cubicBezTo>
                    <a:pt x="858738" y="282814"/>
                    <a:pt x="869437" y="272115"/>
                    <a:pt x="882760" y="272115"/>
                  </a:cubicBezTo>
                  <a:lnTo>
                    <a:pt x="1500469" y="272115"/>
                  </a:lnTo>
                  <a:cubicBezTo>
                    <a:pt x="1513793" y="272115"/>
                    <a:pt x="1524491" y="282814"/>
                    <a:pt x="1524491" y="296137"/>
                  </a:cubicBezTo>
                  <a:lnTo>
                    <a:pt x="1524491" y="296137"/>
                  </a:lnTo>
                  <a:lnTo>
                    <a:pt x="1524491" y="385362"/>
                  </a:lnTo>
                  <a:cubicBezTo>
                    <a:pt x="1524491" y="412008"/>
                    <a:pt x="1546091" y="433608"/>
                    <a:pt x="1572737" y="433608"/>
                  </a:cubicBezTo>
                  <a:cubicBezTo>
                    <a:pt x="1599384" y="433608"/>
                    <a:pt x="1620983" y="412008"/>
                    <a:pt x="1620983" y="385362"/>
                  </a:cubicBezTo>
                  <a:lnTo>
                    <a:pt x="1620983" y="223869"/>
                  </a:lnTo>
                  <a:cubicBezTo>
                    <a:pt x="1620983" y="197223"/>
                    <a:pt x="1599384" y="175623"/>
                    <a:pt x="1572737" y="175623"/>
                  </a:cubicBezTo>
                  <a:lnTo>
                    <a:pt x="883163" y="175623"/>
                  </a:lnTo>
                  <a:cubicBezTo>
                    <a:pt x="869840" y="175623"/>
                    <a:pt x="859141" y="164924"/>
                    <a:pt x="859141" y="151601"/>
                  </a:cubicBezTo>
                  <a:lnTo>
                    <a:pt x="859141" y="48246"/>
                  </a:lnTo>
                  <a:cubicBezTo>
                    <a:pt x="859141" y="21600"/>
                    <a:pt x="837542" y="0"/>
                    <a:pt x="810895" y="0"/>
                  </a:cubicBezTo>
                  <a:cubicBezTo>
                    <a:pt x="784249" y="0"/>
                    <a:pt x="762448" y="21600"/>
                    <a:pt x="762448" y="48246"/>
                  </a:cubicBezTo>
                  <a:lnTo>
                    <a:pt x="762448" y="151601"/>
                  </a:lnTo>
                  <a:cubicBezTo>
                    <a:pt x="762448" y="164924"/>
                    <a:pt x="751749" y="175623"/>
                    <a:pt x="738425" y="175623"/>
                  </a:cubicBezTo>
                  <a:lnTo>
                    <a:pt x="48246" y="175623"/>
                  </a:lnTo>
                  <a:cubicBezTo>
                    <a:pt x="21600" y="175623"/>
                    <a:pt x="0" y="197223"/>
                    <a:pt x="0" y="223869"/>
                  </a:cubicBezTo>
                  <a:lnTo>
                    <a:pt x="0" y="385362"/>
                  </a:lnTo>
                  <a:cubicBezTo>
                    <a:pt x="0" y="412008"/>
                    <a:pt x="21802" y="433608"/>
                    <a:pt x="48246" y="433608"/>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67" name="Freeform: Shape 66">
              <a:extLst>
                <a:ext uri="{FF2B5EF4-FFF2-40B4-BE49-F238E27FC236}">
                  <a16:creationId xmlns:a16="http://schemas.microsoft.com/office/drawing/2014/main" id="{A814546C-2881-BD04-3D80-2DB1C503DDA9}"/>
                </a:ext>
              </a:extLst>
            </p:cNvPr>
            <p:cNvSpPr/>
            <p:nvPr/>
          </p:nvSpPr>
          <p:spPr>
            <a:xfrm>
              <a:off x="8441194" y="5186159"/>
              <a:ext cx="15745" cy="36335"/>
            </a:xfrm>
            <a:custGeom>
              <a:avLst/>
              <a:gdLst>
                <a:gd name="connsiteX0" fmla="*/ 15746 w 15745"/>
                <a:gd name="connsiteY0" fmla="*/ 36336 h 36335"/>
                <a:gd name="connsiteX1" fmla="*/ 15746 w 15745"/>
                <a:gd name="connsiteY1" fmla="*/ 0 h 36335"/>
                <a:gd name="connsiteX2" fmla="*/ 4239 w 15745"/>
                <a:gd name="connsiteY2" fmla="*/ 5652 h 36335"/>
                <a:gd name="connsiteX3" fmla="*/ 0 w 15745"/>
                <a:gd name="connsiteY3" fmla="*/ 17562 h 36335"/>
                <a:gd name="connsiteX4" fmla="*/ 4037 w 15745"/>
                <a:gd name="connsiteY4" fmla="*/ 28463 h 36335"/>
                <a:gd name="connsiteX5" fmla="*/ 15746 w 15745"/>
                <a:gd name="connsiteY5" fmla="*/ 36336 h 3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5" h="36335">
                  <a:moveTo>
                    <a:pt x="15746" y="36336"/>
                  </a:moveTo>
                  <a:lnTo>
                    <a:pt x="15746" y="0"/>
                  </a:lnTo>
                  <a:cubicBezTo>
                    <a:pt x="10901" y="807"/>
                    <a:pt x="7065" y="2826"/>
                    <a:pt x="4239" y="5652"/>
                  </a:cubicBezTo>
                  <a:cubicBezTo>
                    <a:pt x="1413" y="8478"/>
                    <a:pt x="0" y="12516"/>
                    <a:pt x="0" y="17562"/>
                  </a:cubicBezTo>
                  <a:cubicBezTo>
                    <a:pt x="0" y="22003"/>
                    <a:pt x="1413" y="25637"/>
                    <a:pt x="4037" y="28463"/>
                  </a:cubicBezTo>
                  <a:cubicBezTo>
                    <a:pt x="6863" y="31491"/>
                    <a:pt x="10699" y="34115"/>
                    <a:pt x="15746" y="36336"/>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68" name="Freeform: Shape 67">
              <a:extLst>
                <a:ext uri="{FF2B5EF4-FFF2-40B4-BE49-F238E27FC236}">
                  <a16:creationId xmlns:a16="http://schemas.microsoft.com/office/drawing/2014/main" id="{21FD2227-989B-2951-398A-485103D2E75D}"/>
                </a:ext>
              </a:extLst>
            </p:cNvPr>
            <p:cNvSpPr/>
            <p:nvPr/>
          </p:nvSpPr>
          <p:spPr>
            <a:xfrm>
              <a:off x="8060875" y="5074930"/>
              <a:ext cx="809284" cy="339942"/>
            </a:xfrm>
            <a:custGeom>
              <a:avLst/>
              <a:gdLst>
                <a:gd name="connsiteX0" fmla="*/ 18979 w 809284"/>
                <a:gd name="connsiteY0" fmla="*/ 253140 h 339942"/>
                <a:gd name="connsiteX1" fmla="*/ 19181 w 809284"/>
                <a:gd name="connsiteY1" fmla="*/ 253140 h 339942"/>
                <a:gd name="connsiteX2" fmla="*/ 87412 w 809284"/>
                <a:gd name="connsiteY2" fmla="*/ 320563 h 339942"/>
                <a:gd name="connsiteX3" fmla="*/ 87412 w 809284"/>
                <a:gd name="connsiteY3" fmla="*/ 320563 h 339942"/>
                <a:gd name="connsiteX4" fmla="*/ 114462 w 809284"/>
                <a:gd name="connsiteY4" fmla="*/ 339337 h 339942"/>
                <a:gd name="connsiteX5" fmla="*/ 114462 w 809284"/>
                <a:gd name="connsiteY5" fmla="*/ 339337 h 339942"/>
                <a:gd name="connsiteX6" fmla="*/ 694826 w 809284"/>
                <a:gd name="connsiteY6" fmla="*/ 339942 h 339942"/>
                <a:gd name="connsiteX7" fmla="*/ 722482 w 809284"/>
                <a:gd name="connsiteY7" fmla="*/ 320967 h 339942"/>
                <a:gd name="connsiteX8" fmla="*/ 722482 w 809284"/>
                <a:gd name="connsiteY8" fmla="*/ 320765 h 339942"/>
                <a:gd name="connsiteX9" fmla="*/ 789905 w 809284"/>
                <a:gd name="connsiteY9" fmla="*/ 252534 h 339942"/>
                <a:gd name="connsiteX10" fmla="*/ 789905 w 809284"/>
                <a:gd name="connsiteY10" fmla="*/ 252534 h 339942"/>
                <a:gd name="connsiteX11" fmla="*/ 808679 w 809284"/>
                <a:gd name="connsiteY11" fmla="*/ 225484 h 339942"/>
                <a:gd name="connsiteX12" fmla="*/ 808679 w 809284"/>
                <a:gd name="connsiteY12" fmla="*/ 225282 h 339942"/>
                <a:gd name="connsiteX13" fmla="*/ 809284 w 809284"/>
                <a:gd name="connsiteY13" fmla="*/ 114458 h 339942"/>
                <a:gd name="connsiteX14" fmla="*/ 790309 w 809284"/>
                <a:gd name="connsiteY14" fmla="*/ 86802 h 339942"/>
                <a:gd name="connsiteX15" fmla="*/ 790107 w 809284"/>
                <a:gd name="connsiteY15" fmla="*/ 86802 h 339942"/>
                <a:gd name="connsiteX16" fmla="*/ 721876 w 809284"/>
                <a:gd name="connsiteY16" fmla="*/ 19379 h 339942"/>
                <a:gd name="connsiteX17" fmla="*/ 721876 w 809284"/>
                <a:gd name="connsiteY17" fmla="*/ 19379 h 339942"/>
                <a:gd name="connsiteX18" fmla="*/ 694826 w 809284"/>
                <a:gd name="connsiteY18" fmla="*/ 606 h 339942"/>
                <a:gd name="connsiteX19" fmla="*/ 694826 w 809284"/>
                <a:gd name="connsiteY19" fmla="*/ 606 h 339942"/>
                <a:gd name="connsiteX20" fmla="*/ 114462 w 809284"/>
                <a:gd name="connsiteY20" fmla="*/ 0 h 339942"/>
                <a:gd name="connsiteX21" fmla="*/ 86806 w 809284"/>
                <a:gd name="connsiteY21" fmla="*/ 18975 h 339942"/>
                <a:gd name="connsiteX22" fmla="*/ 86806 w 809284"/>
                <a:gd name="connsiteY22" fmla="*/ 19177 h 339942"/>
                <a:gd name="connsiteX23" fmla="*/ 19383 w 809284"/>
                <a:gd name="connsiteY23" fmla="*/ 87408 h 339942"/>
                <a:gd name="connsiteX24" fmla="*/ 19383 w 809284"/>
                <a:gd name="connsiteY24" fmla="*/ 87408 h 339942"/>
                <a:gd name="connsiteX25" fmla="*/ 610 w 809284"/>
                <a:gd name="connsiteY25" fmla="*/ 114458 h 339942"/>
                <a:gd name="connsiteX26" fmla="*/ 610 w 809284"/>
                <a:gd name="connsiteY26" fmla="*/ 114862 h 339942"/>
                <a:gd name="connsiteX27" fmla="*/ 4 w 809284"/>
                <a:gd name="connsiteY27" fmla="*/ 225686 h 339942"/>
                <a:gd name="connsiteX28" fmla="*/ 18979 w 809284"/>
                <a:gd name="connsiteY28" fmla="*/ 253140 h 339942"/>
                <a:gd name="connsiteX29" fmla="*/ 592279 w 809284"/>
                <a:gd name="connsiteY29" fmla="*/ 152813 h 339942"/>
                <a:gd name="connsiteX30" fmla="*/ 686146 w 809284"/>
                <a:gd name="connsiteY30" fmla="*/ 152813 h 339942"/>
                <a:gd name="connsiteX31" fmla="*/ 703507 w 809284"/>
                <a:gd name="connsiteY31" fmla="*/ 170173 h 339942"/>
                <a:gd name="connsiteX32" fmla="*/ 686146 w 809284"/>
                <a:gd name="connsiteY32" fmla="*/ 187533 h 339942"/>
                <a:gd name="connsiteX33" fmla="*/ 592279 w 809284"/>
                <a:gd name="connsiteY33" fmla="*/ 187533 h 339942"/>
                <a:gd name="connsiteX34" fmla="*/ 574918 w 809284"/>
                <a:gd name="connsiteY34" fmla="*/ 170173 h 339942"/>
                <a:gd name="connsiteX35" fmla="*/ 592279 w 809284"/>
                <a:gd name="connsiteY35" fmla="*/ 152813 h 339942"/>
                <a:gd name="connsiteX36" fmla="*/ 350847 w 809284"/>
                <a:gd name="connsiteY36" fmla="*/ 92858 h 339942"/>
                <a:gd name="connsiteX37" fmla="*/ 396065 w 809284"/>
                <a:gd name="connsiteY37" fmla="*/ 76709 h 339942"/>
                <a:gd name="connsiteX38" fmla="*/ 396065 w 809284"/>
                <a:gd name="connsiteY38" fmla="*/ 55513 h 339942"/>
                <a:gd name="connsiteX39" fmla="*/ 412820 w 809284"/>
                <a:gd name="connsiteY39" fmla="*/ 55513 h 339942"/>
                <a:gd name="connsiteX40" fmla="*/ 412820 w 809284"/>
                <a:gd name="connsiteY40" fmla="*/ 76709 h 339942"/>
                <a:gd name="connsiteX41" fmla="*/ 456221 w 809284"/>
                <a:gd name="connsiteY41" fmla="*/ 92656 h 339942"/>
                <a:gd name="connsiteX42" fmla="*/ 473985 w 809284"/>
                <a:gd name="connsiteY42" fmla="*/ 131011 h 339942"/>
                <a:gd name="connsiteX43" fmla="*/ 426143 w 809284"/>
                <a:gd name="connsiteY43" fmla="*/ 131011 h 339942"/>
                <a:gd name="connsiteX44" fmla="*/ 412820 w 809284"/>
                <a:gd name="connsiteY44" fmla="*/ 112843 h 339942"/>
                <a:gd name="connsiteX45" fmla="*/ 412820 w 809284"/>
                <a:gd name="connsiteY45" fmla="*/ 153216 h 339942"/>
                <a:gd name="connsiteX46" fmla="*/ 446128 w 809284"/>
                <a:gd name="connsiteY46" fmla="*/ 163915 h 339942"/>
                <a:gd name="connsiteX47" fmla="*/ 467122 w 809284"/>
                <a:gd name="connsiteY47" fmla="*/ 179459 h 339942"/>
                <a:gd name="connsiteX48" fmla="*/ 476408 w 809284"/>
                <a:gd name="connsiteY48" fmla="*/ 209133 h 339942"/>
                <a:gd name="connsiteX49" fmla="*/ 468938 w 809284"/>
                <a:gd name="connsiteY49" fmla="*/ 235578 h 339942"/>
                <a:gd name="connsiteX50" fmla="*/ 446935 w 809284"/>
                <a:gd name="connsiteY50" fmla="*/ 255360 h 339942"/>
                <a:gd name="connsiteX51" fmla="*/ 412618 w 809284"/>
                <a:gd name="connsiteY51" fmla="*/ 263839 h 339942"/>
                <a:gd name="connsiteX52" fmla="*/ 412618 w 809284"/>
                <a:gd name="connsiteY52" fmla="*/ 285035 h 339942"/>
                <a:gd name="connsiteX53" fmla="*/ 395863 w 809284"/>
                <a:gd name="connsiteY53" fmla="*/ 285035 h 339942"/>
                <a:gd name="connsiteX54" fmla="*/ 395863 w 809284"/>
                <a:gd name="connsiteY54" fmla="*/ 263637 h 339942"/>
                <a:gd name="connsiteX55" fmla="*/ 351251 w 809284"/>
                <a:gd name="connsiteY55" fmla="*/ 247084 h 339942"/>
                <a:gd name="connsiteX56" fmla="*/ 333285 w 809284"/>
                <a:gd name="connsiteY56" fmla="*/ 208326 h 339942"/>
                <a:gd name="connsiteX57" fmla="*/ 380723 w 809284"/>
                <a:gd name="connsiteY57" fmla="*/ 208326 h 339942"/>
                <a:gd name="connsiteX58" fmla="*/ 395863 w 809284"/>
                <a:gd name="connsiteY58" fmla="*/ 228512 h 339942"/>
                <a:gd name="connsiteX59" fmla="*/ 395863 w 809284"/>
                <a:gd name="connsiteY59" fmla="*/ 186928 h 339942"/>
                <a:gd name="connsiteX60" fmla="*/ 363363 w 809284"/>
                <a:gd name="connsiteY60" fmla="*/ 176835 h 339942"/>
                <a:gd name="connsiteX61" fmla="*/ 342167 w 809284"/>
                <a:gd name="connsiteY61" fmla="*/ 160887 h 339942"/>
                <a:gd name="connsiteX62" fmla="*/ 333083 w 809284"/>
                <a:gd name="connsiteY62" fmla="*/ 130809 h 339942"/>
                <a:gd name="connsiteX63" fmla="*/ 350847 w 809284"/>
                <a:gd name="connsiteY63" fmla="*/ 92858 h 339942"/>
                <a:gd name="connsiteX64" fmla="*/ 123142 w 809284"/>
                <a:gd name="connsiteY64" fmla="*/ 152813 h 339942"/>
                <a:gd name="connsiteX65" fmla="*/ 217010 w 809284"/>
                <a:gd name="connsiteY65" fmla="*/ 152813 h 339942"/>
                <a:gd name="connsiteX66" fmla="*/ 234370 w 809284"/>
                <a:gd name="connsiteY66" fmla="*/ 170173 h 339942"/>
                <a:gd name="connsiteX67" fmla="*/ 217010 w 809284"/>
                <a:gd name="connsiteY67" fmla="*/ 187533 h 339942"/>
                <a:gd name="connsiteX68" fmla="*/ 123142 w 809284"/>
                <a:gd name="connsiteY68" fmla="*/ 187533 h 339942"/>
                <a:gd name="connsiteX69" fmla="*/ 105782 w 809284"/>
                <a:gd name="connsiteY69" fmla="*/ 170173 h 339942"/>
                <a:gd name="connsiteX70" fmla="*/ 123142 w 809284"/>
                <a:gd name="connsiteY70" fmla="*/ 152813 h 33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809284" h="339942">
                  <a:moveTo>
                    <a:pt x="18979" y="253140"/>
                  </a:moveTo>
                  <a:lnTo>
                    <a:pt x="19181" y="253140"/>
                  </a:lnTo>
                  <a:cubicBezTo>
                    <a:pt x="50672" y="263637"/>
                    <a:pt x="76107" y="288870"/>
                    <a:pt x="87412" y="320563"/>
                  </a:cubicBezTo>
                  <a:lnTo>
                    <a:pt x="87412" y="320563"/>
                  </a:lnTo>
                  <a:cubicBezTo>
                    <a:pt x="91651" y="331868"/>
                    <a:pt x="102350" y="339337"/>
                    <a:pt x="114462" y="339337"/>
                  </a:cubicBezTo>
                  <a:lnTo>
                    <a:pt x="114462" y="339337"/>
                  </a:lnTo>
                  <a:cubicBezTo>
                    <a:pt x="272725" y="339942"/>
                    <a:pt x="536967" y="339942"/>
                    <a:pt x="694826" y="339942"/>
                  </a:cubicBezTo>
                  <a:cubicBezTo>
                    <a:pt x="706938" y="339942"/>
                    <a:pt x="718041" y="332271"/>
                    <a:pt x="722482" y="320967"/>
                  </a:cubicBezTo>
                  <a:lnTo>
                    <a:pt x="722482" y="320765"/>
                  </a:lnTo>
                  <a:cubicBezTo>
                    <a:pt x="732979" y="289274"/>
                    <a:pt x="758212" y="263839"/>
                    <a:pt x="789905" y="252534"/>
                  </a:cubicBezTo>
                  <a:lnTo>
                    <a:pt x="789905" y="252534"/>
                  </a:lnTo>
                  <a:cubicBezTo>
                    <a:pt x="801210" y="248295"/>
                    <a:pt x="808679" y="237596"/>
                    <a:pt x="808679" y="225484"/>
                  </a:cubicBezTo>
                  <a:lnTo>
                    <a:pt x="808679" y="225282"/>
                  </a:lnTo>
                  <a:cubicBezTo>
                    <a:pt x="809284" y="189350"/>
                    <a:pt x="809284" y="149583"/>
                    <a:pt x="809284" y="114458"/>
                  </a:cubicBezTo>
                  <a:cubicBezTo>
                    <a:pt x="809284" y="102346"/>
                    <a:pt x="801613" y="91243"/>
                    <a:pt x="790309" y="86802"/>
                  </a:cubicBezTo>
                  <a:lnTo>
                    <a:pt x="790107" y="86802"/>
                  </a:lnTo>
                  <a:cubicBezTo>
                    <a:pt x="758616" y="76305"/>
                    <a:pt x="733181" y="51072"/>
                    <a:pt x="721876" y="19379"/>
                  </a:cubicBezTo>
                  <a:lnTo>
                    <a:pt x="721876" y="19379"/>
                  </a:lnTo>
                  <a:cubicBezTo>
                    <a:pt x="717637" y="8075"/>
                    <a:pt x="706938" y="606"/>
                    <a:pt x="694826" y="606"/>
                  </a:cubicBezTo>
                  <a:lnTo>
                    <a:pt x="694826" y="606"/>
                  </a:lnTo>
                  <a:cubicBezTo>
                    <a:pt x="536564" y="0"/>
                    <a:pt x="272321" y="0"/>
                    <a:pt x="114462" y="0"/>
                  </a:cubicBezTo>
                  <a:cubicBezTo>
                    <a:pt x="102350" y="0"/>
                    <a:pt x="91247" y="7671"/>
                    <a:pt x="86806" y="18975"/>
                  </a:cubicBezTo>
                  <a:lnTo>
                    <a:pt x="86806" y="19177"/>
                  </a:lnTo>
                  <a:cubicBezTo>
                    <a:pt x="76309" y="50668"/>
                    <a:pt x="51076" y="76103"/>
                    <a:pt x="19383" y="87408"/>
                  </a:cubicBezTo>
                  <a:lnTo>
                    <a:pt x="19383" y="87408"/>
                  </a:lnTo>
                  <a:cubicBezTo>
                    <a:pt x="8079" y="91647"/>
                    <a:pt x="610" y="102346"/>
                    <a:pt x="610" y="114458"/>
                  </a:cubicBezTo>
                  <a:lnTo>
                    <a:pt x="610" y="114862"/>
                  </a:lnTo>
                  <a:cubicBezTo>
                    <a:pt x="4" y="150794"/>
                    <a:pt x="4" y="190561"/>
                    <a:pt x="4" y="225686"/>
                  </a:cubicBezTo>
                  <a:cubicBezTo>
                    <a:pt x="-198" y="237596"/>
                    <a:pt x="7473" y="248699"/>
                    <a:pt x="18979" y="253140"/>
                  </a:cubicBezTo>
                  <a:close/>
                  <a:moveTo>
                    <a:pt x="592279" y="152813"/>
                  </a:moveTo>
                  <a:lnTo>
                    <a:pt x="686146" y="152813"/>
                  </a:lnTo>
                  <a:cubicBezTo>
                    <a:pt x="695836" y="152813"/>
                    <a:pt x="703507" y="160685"/>
                    <a:pt x="703507" y="170173"/>
                  </a:cubicBezTo>
                  <a:cubicBezTo>
                    <a:pt x="703507" y="179661"/>
                    <a:pt x="695634" y="187533"/>
                    <a:pt x="686146" y="187533"/>
                  </a:cubicBezTo>
                  <a:lnTo>
                    <a:pt x="592279" y="187533"/>
                  </a:lnTo>
                  <a:cubicBezTo>
                    <a:pt x="582589" y="187533"/>
                    <a:pt x="574918" y="179661"/>
                    <a:pt x="574918" y="170173"/>
                  </a:cubicBezTo>
                  <a:cubicBezTo>
                    <a:pt x="574918" y="160685"/>
                    <a:pt x="582589" y="152813"/>
                    <a:pt x="592279" y="152813"/>
                  </a:cubicBezTo>
                  <a:close/>
                  <a:moveTo>
                    <a:pt x="350847" y="92858"/>
                  </a:moveTo>
                  <a:cubicBezTo>
                    <a:pt x="362555" y="83371"/>
                    <a:pt x="377695" y="77920"/>
                    <a:pt x="396065" y="76709"/>
                  </a:cubicBezTo>
                  <a:lnTo>
                    <a:pt x="396065" y="55513"/>
                  </a:lnTo>
                  <a:lnTo>
                    <a:pt x="412820" y="55513"/>
                  </a:lnTo>
                  <a:lnTo>
                    <a:pt x="412820" y="76709"/>
                  </a:lnTo>
                  <a:cubicBezTo>
                    <a:pt x="430988" y="78122"/>
                    <a:pt x="445522" y="83371"/>
                    <a:pt x="456221" y="92656"/>
                  </a:cubicBezTo>
                  <a:cubicBezTo>
                    <a:pt x="466920" y="101942"/>
                    <a:pt x="472774" y="114660"/>
                    <a:pt x="473985" y="131011"/>
                  </a:cubicBezTo>
                  <a:lnTo>
                    <a:pt x="426143" y="131011"/>
                  </a:lnTo>
                  <a:cubicBezTo>
                    <a:pt x="425134" y="121523"/>
                    <a:pt x="420692" y="115467"/>
                    <a:pt x="412820" y="112843"/>
                  </a:cubicBezTo>
                  <a:lnTo>
                    <a:pt x="412820" y="153216"/>
                  </a:lnTo>
                  <a:cubicBezTo>
                    <a:pt x="427354" y="157254"/>
                    <a:pt x="438457" y="160685"/>
                    <a:pt x="446128" y="163915"/>
                  </a:cubicBezTo>
                  <a:cubicBezTo>
                    <a:pt x="454000" y="167145"/>
                    <a:pt x="460864" y="172192"/>
                    <a:pt x="467122" y="179459"/>
                  </a:cubicBezTo>
                  <a:cubicBezTo>
                    <a:pt x="473380" y="186726"/>
                    <a:pt x="476408" y="196617"/>
                    <a:pt x="476408" y="209133"/>
                  </a:cubicBezTo>
                  <a:cubicBezTo>
                    <a:pt x="476408" y="218621"/>
                    <a:pt x="473985" y="227503"/>
                    <a:pt x="468938" y="235578"/>
                  </a:cubicBezTo>
                  <a:cubicBezTo>
                    <a:pt x="463892" y="243652"/>
                    <a:pt x="456625" y="250314"/>
                    <a:pt x="446935" y="255360"/>
                  </a:cubicBezTo>
                  <a:cubicBezTo>
                    <a:pt x="437245" y="260407"/>
                    <a:pt x="425739" y="263233"/>
                    <a:pt x="412618" y="263839"/>
                  </a:cubicBezTo>
                  <a:lnTo>
                    <a:pt x="412618" y="285035"/>
                  </a:lnTo>
                  <a:lnTo>
                    <a:pt x="395863" y="285035"/>
                  </a:lnTo>
                  <a:lnTo>
                    <a:pt x="395863" y="263637"/>
                  </a:lnTo>
                  <a:cubicBezTo>
                    <a:pt x="377493" y="262022"/>
                    <a:pt x="362555" y="256572"/>
                    <a:pt x="351251" y="247084"/>
                  </a:cubicBezTo>
                  <a:cubicBezTo>
                    <a:pt x="339946" y="237596"/>
                    <a:pt x="333890" y="224677"/>
                    <a:pt x="333285" y="208326"/>
                  </a:cubicBezTo>
                  <a:lnTo>
                    <a:pt x="380723" y="208326"/>
                  </a:lnTo>
                  <a:cubicBezTo>
                    <a:pt x="381732" y="218823"/>
                    <a:pt x="386779" y="225484"/>
                    <a:pt x="395863" y="228512"/>
                  </a:cubicBezTo>
                  <a:lnTo>
                    <a:pt x="395863" y="186928"/>
                  </a:lnTo>
                  <a:cubicBezTo>
                    <a:pt x="382338" y="183496"/>
                    <a:pt x="371437" y="180064"/>
                    <a:pt x="363363" y="176835"/>
                  </a:cubicBezTo>
                  <a:cubicBezTo>
                    <a:pt x="355288" y="173605"/>
                    <a:pt x="348223" y="168154"/>
                    <a:pt x="342167" y="160887"/>
                  </a:cubicBezTo>
                  <a:cubicBezTo>
                    <a:pt x="336111" y="153620"/>
                    <a:pt x="333083" y="143527"/>
                    <a:pt x="333083" y="130809"/>
                  </a:cubicBezTo>
                  <a:cubicBezTo>
                    <a:pt x="333285" y="115064"/>
                    <a:pt x="339139" y="102346"/>
                    <a:pt x="350847" y="92858"/>
                  </a:cubicBezTo>
                  <a:close/>
                  <a:moveTo>
                    <a:pt x="123142" y="152813"/>
                  </a:moveTo>
                  <a:lnTo>
                    <a:pt x="217010" y="152813"/>
                  </a:lnTo>
                  <a:cubicBezTo>
                    <a:pt x="226699" y="152813"/>
                    <a:pt x="234370" y="160685"/>
                    <a:pt x="234370" y="170173"/>
                  </a:cubicBezTo>
                  <a:cubicBezTo>
                    <a:pt x="234370" y="179661"/>
                    <a:pt x="226497" y="187533"/>
                    <a:pt x="217010" y="187533"/>
                  </a:cubicBezTo>
                  <a:lnTo>
                    <a:pt x="123142" y="187533"/>
                  </a:lnTo>
                  <a:cubicBezTo>
                    <a:pt x="113453" y="187533"/>
                    <a:pt x="105782" y="179661"/>
                    <a:pt x="105782" y="170173"/>
                  </a:cubicBezTo>
                  <a:cubicBezTo>
                    <a:pt x="105782" y="160685"/>
                    <a:pt x="113453" y="152813"/>
                    <a:pt x="123142" y="152813"/>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69" name="Freeform: Shape 68">
              <a:extLst>
                <a:ext uri="{FF2B5EF4-FFF2-40B4-BE49-F238E27FC236}">
                  <a16:creationId xmlns:a16="http://schemas.microsoft.com/office/drawing/2014/main" id="{6E4AB410-F480-1E3A-19D9-9FC45A8C2BB1}"/>
                </a:ext>
              </a:extLst>
            </p:cNvPr>
            <p:cNvSpPr/>
            <p:nvPr/>
          </p:nvSpPr>
          <p:spPr>
            <a:xfrm>
              <a:off x="8473694" y="5266905"/>
              <a:ext cx="16956" cy="37143"/>
            </a:xfrm>
            <a:custGeom>
              <a:avLst/>
              <a:gdLst>
                <a:gd name="connsiteX0" fmla="*/ 16957 w 16956"/>
                <a:gd name="connsiteY0" fmla="*/ 18572 h 37143"/>
                <a:gd name="connsiteX1" fmla="*/ 12718 w 16956"/>
                <a:gd name="connsiteY1" fmla="*/ 7469 h 37143"/>
                <a:gd name="connsiteX2" fmla="*/ 0 w 16956"/>
                <a:gd name="connsiteY2" fmla="*/ 0 h 37143"/>
                <a:gd name="connsiteX3" fmla="*/ 0 w 16956"/>
                <a:gd name="connsiteY3" fmla="*/ 37143 h 37143"/>
                <a:gd name="connsiteX4" fmla="*/ 12314 w 16956"/>
                <a:gd name="connsiteY4" fmla="*/ 30885 h 37143"/>
                <a:gd name="connsiteX5" fmla="*/ 16957 w 16956"/>
                <a:gd name="connsiteY5" fmla="*/ 18572 h 3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56" h="37143">
                  <a:moveTo>
                    <a:pt x="16957" y="18572"/>
                  </a:moveTo>
                  <a:cubicBezTo>
                    <a:pt x="16957" y="14131"/>
                    <a:pt x="15544" y="10295"/>
                    <a:pt x="12718" y="7469"/>
                  </a:cubicBezTo>
                  <a:cubicBezTo>
                    <a:pt x="9891" y="4643"/>
                    <a:pt x="5652" y="2019"/>
                    <a:pt x="0" y="0"/>
                  </a:cubicBezTo>
                  <a:lnTo>
                    <a:pt x="0" y="37143"/>
                  </a:lnTo>
                  <a:cubicBezTo>
                    <a:pt x="5248" y="36336"/>
                    <a:pt x="9286" y="34115"/>
                    <a:pt x="12314" y="30885"/>
                  </a:cubicBezTo>
                  <a:cubicBezTo>
                    <a:pt x="15342" y="27454"/>
                    <a:pt x="16957" y="23416"/>
                    <a:pt x="16957" y="18572"/>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70" name="Freeform: Shape 69">
              <a:extLst>
                <a:ext uri="{FF2B5EF4-FFF2-40B4-BE49-F238E27FC236}">
                  <a16:creationId xmlns:a16="http://schemas.microsoft.com/office/drawing/2014/main" id="{60E96FDF-7BC2-96C9-D0A2-23388B2906E3}"/>
                </a:ext>
              </a:extLst>
            </p:cNvPr>
            <p:cNvSpPr/>
            <p:nvPr/>
          </p:nvSpPr>
          <p:spPr>
            <a:xfrm>
              <a:off x="7966809" y="4980861"/>
              <a:ext cx="997419" cy="528283"/>
            </a:xfrm>
            <a:custGeom>
              <a:avLst/>
              <a:gdLst>
                <a:gd name="connsiteX0" fmla="*/ 76507 w 997419"/>
                <a:gd name="connsiteY0" fmla="*/ 528283 h 528283"/>
                <a:gd name="connsiteX1" fmla="*/ 920912 w 997419"/>
                <a:gd name="connsiteY1" fmla="*/ 528283 h 528283"/>
                <a:gd name="connsiteX2" fmla="*/ 975012 w 997419"/>
                <a:gd name="connsiteY2" fmla="*/ 505876 h 528283"/>
                <a:gd name="connsiteX3" fmla="*/ 997420 w 997419"/>
                <a:gd name="connsiteY3" fmla="*/ 451776 h 528283"/>
                <a:gd name="connsiteX4" fmla="*/ 997420 w 997419"/>
                <a:gd name="connsiteY4" fmla="*/ 76507 h 528283"/>
                <a:gd name="connsiteX5" fmla="*/ 975012 w 997419"/>
                <a:gd name="connsiteY5" fmla="*/ 22407 h 528283"/>
                <a:gd name="connsiteX6" fmla="*/ 920912 w 997419"/>
                <a:gd name="connsiteY6" fmla="*/ 0 h 528283"/>
                <a:gd name="connsiteX7" fmla="*/ 76507 w 997419"/>
                <a:gd name="connsiteY7" fmla="*/ 0 h 528283"/>
                <a:gd name="connsiteX8" fmla="*/ 22407 w 997419"/>
                <a:gd name="connsiteY8" fmla="*/ 22407 h 528283"/>
                <a:gd name="connsiteX9" fmla="*/ 0 w 997419"/>
                <a:gd name="connsiteY9" fmla="*/ 76507 h 528283"/>
                <a:gd name="connsiteX10" fmla="*/ 0 w 997419"/>
                <a:gd name="connsiteY10" fmla="*/ 451776 h 528283"/>
                <a:gd name="connsiteX11" fmla="*/ 22407 w 997419"/>
                <a:gd name="connsiteY11" fmla="*/ 505876 h 528283"/>
                <a:gd name="connsiteX12" fmla="*/ 76507 w 997419"/>
                <a:gd name="connsiteY12" fmla="*/ 528283 h 528283"/>
                <a:gd name="connsiteX13" fmla="*/ 59550 w 997419"/>
                <a:gd name="connsiteY13" fmla="*/ 208528 h 528283"/>
                <a:gd name="connsiteX14" fmla="*/ 101135 w 997419"/>
                <a:gd name="connsiteY14" fmla="*/ 148977 h 528283"/>
                <a:gd name="connsiteX15" fmla="*/ 102548 w 997419"/>
                <a:gd name="connsiteY15" fmla="*/ 148371 h 528283"/>
                <a:gd name="connsiteX16" fmla="*/ 147766 w 997419"/>
                <a:gd name="connsiteY16" fmla="*/ 102346 h 528283"/>
                <a:gd name="connsiteX17" fmla="*/ 148371 w 997419"/>
                <a:gd name="connsiteY17" fmla="*/ 100933 h 528283"/>
                <a:gd name="connsiteX18" fmla="*/ 208528 w 997419"/>
                <a:gd name="connsiteY18" fmla="*/ 59147 h 528283"/>
                <a:gd name="connsiteX19" fmla="*/ 788892 w 997419"/>
                <a:gd name="connsiteY19" fmla="*/ 59752 h 528283"/>
                <a:gd name="connsiteX20" fmla="*/ 848644 w 997419"/>
                <a:gd name="connsiteY20" fmla="*/ 101337 h 528283"/>
                <a:gd name="connsiteX21" fmla="*/ 849250 w 997419"/>
                <a:gd name="connsiteY21" fmla="*/ 102750 h 528283"/>
                <a:gd name="connsiteX22" fmla="*/ 895275 w 997419"/>
                <a:gd name="connsiteY22" fmla="*/ 147968 h 528283"/>
                <a:gd name="connsiteX23" fmla="*/ 896688 w 997419"/>
                <a:gd name="connsiteY23" fmla="*/ 148573 h 528283"/>
                <a:gd name="connsiteX24" fmla="*/ 938475 w 997419"/>
                <a:gd name="connsiteY24" fmla="*/ 208729 h 528283"/>
                <a:gd name="connsiteX25" fmla="*/ 937869 w 997419"/>
                <a:gd name="connsiteY25" fmla="*/ 320159 h 528283"/>
                <a:gd name="connsiteX26" fmla="*/ 937869 w 997419"/>
                <a:gd name="connsiteY26" fmla="*/ 320159 h 528283"/>
                <a:gd name="connsiteX27" fmla="*/ 896285 w 997419"/>
                <a:gd name="connsiteY27" fmla="*/ 379508 h 528283"/>
                <a:gd name="connsiteX28" fmla="*/ 894872 w 997419"/>
                <a:gd name="connsiteY28" fmla="*/ 380114 h 528283"/>
                <a:gd name="connsiteX29" fmla="*/ 849654 w 997419"/>
                <a:gd name="connsiteY29" fmla="*/ 426139 h 528283"/>
                <a:gd name="connsiteX30" fmla="*/ 849048 w 997419"/>
                <a:gd name="connsiteY30" fmla="*/ 427552 h 528283"/>
                <a:gd name="connsiteX31" fmla="*/ 788892 w 997419"/>
                <a:gd name="connsiteY31" fmla="*/ 469338 h 528283"/>
                <a:gd name="connsiteX32" fmla="*/ 208528 w 997419"/>
                <a:gd name="connsiteY32" fmla="*/ 468733 h 528283"/>
                <a:gd name="connsiteX33" fmla="*/ 148775 w 997419"/>
                <a:gd name="connsiteY33" fmla="*/ 427148 h 528283"/>
                <a:gd name="connsiteX34" fmla="*/ 148170 w 997419"/>
                <a:gd name="connsiteY34" fmla="*/ 425735 h 528283"/>
                <a:gd name="connsiteX35" fmla="*/ 102144 w 997419"/>
                <a:gd name="connsiteY35" fmla="*/ 380517 h 528283"/>
                <a:gd name="connsiteX36" fmla="*/ 100731 w 997419"/>
                <a:gd name="connsiteY36" fmla="*/ 379912 h 528283"/>
                <a:gd name="connsiteX37" fmla="*/ 58945 w 997419"/>
                <a:gd name="connsiteY37" fmla="*/ 319957 h 528283"/>
                <a:gd name="connsiteX38" fmla="*/ 59550 w 997419"/>
                <a:gd name="connsiteY38" fmla="*/ 208528 h 52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7419" h="528283">
                  <a:moveTo>
                    <a:pt x="76507" y="528283"/>
                  </a:moveTo>
                  <a:lnTo>
                    <a:pt x="920912" y="528283"/>
                  </a:lnTo>
                  <a:cubicBezTo>
                    <a:pt x="941301" y="528283"/>
                    <a:pt x="960478" y="520410"/>
                    <a:pt x="975012" y="505876"/>
                  </a:cubicBezTo>
                  <a:cubicBezTo>
                    <a:pt x="989345" y="491543"/>
                    <a:pt x="997420" y="472164"/>
                    <a:pt x="997420" y="451776"/>
                  </a:cubicBezTo>
                  <a:lnTo>
                    <a:pt x="997420" y="76507"/>
                  </a:lnTo>
                  <a:cubicBezTo>
                    <a:pt x="997420" y="56119"/>
                    <a:pt x="989547" y="36941"/>
                    <a:pt x="975012" y="22407"/>
                  </a:cubicBezTo>
                  <a:cubicBezTo>
                    <a:pt x="960478" y="7873"/>
                    <a:pt x="941301" y="0"/>
                    <a:pt x="920912" y="0"/>
                  </a:cubicBezTo>
                  <a:lnTo>
                    <a:pt x="76507" y="0"/>
                  </a:lnTo>
                  <a:cubicBezTo>
                    <a:pt x="56119" y="0"/>
                    <a:pt x="36942" y="7873"/>
                    <a:pt x="22407" y="22407"/>
                  </a:cubicBezTo>
                  <a:cubicBezTo>
                    <a:pt x="8075" y="36740"/>
                    <a:pt x="0" y="56321"/>
                    <a:pt x="0" y="76507"/>
                  </a:cubicBezTo>
                  <a:lnTo>
                    <a:pt x="0" y="451776"/>
                  </a:lnTo>
                  <a:cubicBezTo>
                    <a:pt x="0" y="472164"/>
                    <a:pt x="7873" y="491342"/>
                    <a:pt x="22407" y="505876"/>
                  </a:cubicBezTo>
                  <a:cubicBezTo>
                    <a:pt x="36740" y="520208"/>
                    <a:pt x="55917" y="528283"/>
                    <a:pt x="76507" y="528283"/>
                  </a:cubicBezTo>
                  <a:close/>
                  <a:moveTo>
                    <a:pt x="59550" y="208528"/>
                  </a:moveTo>
                  <a:cubicBezTo>
                    <a:pt x="59550" y="182083"/>
                    <a:pt x="76305" y="158263"/>
                    <a:pt x="101135" y="148977"/>
                  </a:cubicBezTo>
                  <a:cubicBezTo>
                    <a:pt x="101740" y="148977"/>
                    <a:pt x="102144" y="148775"/>
                    <a:pt x="102548" y="148371"/>
                  </a:cubicBezTo>
                  <a:cubicBezTo>
                    <a:pt x="123946" y="140701"/>
                    <a:pt x="140701" y="123542"/>
                    <a:pt x="147766" y="102346"/>
                  </a:cubicBezTo>
                  <a:cubicBezTo>
                    <a:pt x="147968" y="101942"/>
                    <a:pt x="148170" y="101539"/>
                    <a:pt x="148371" y="100933"/>
                  </a:cubicBezTo>
                  <a:cubicBezTo>
                    <a:pt x="157657" y="75902"/>
                    <a:pt x="181881" y="59147"/>
                    <a:pt x="208528" y="59147"/>
                  </a:cubicBezTo>
                  <a:cubicBezTo>
                    <a:pt x="366387" y="59147"/>
                    <a:pt x="630629" y="59147"/>
                    <a:pt x="788892" y="59752"/>
                  </a:cubicBezTo>
                  <a:cubicBezTo>
                    <a:pt x="815337" y="59752"/>
                    <a:pt x="839358" y="76507"/>
                    <a:pt x="848644" y="101337"/>
                  </a:cubicBezTo>
                  <a:cubicBezTo>
                    <a:pt x="848644" y="101942"/>
                    <a:pt x="848846" y="102346"/>
                    <a:pt x="849250" y="102750"/>
                  </a:cubicBezTo>
                  <a:cubicBezTo>
                    <a:pt x="856921" y="124148"/>
                    <a:pt x="874079" y="140902"/>
                    <a:pt x="895275" y="147968"/>
                  </a:cubicBezTo>
                  <a:cubicBezTo>
                    <a:pt x="895679" y="148170"/>
                    <a:pt x="896083" y="148371"/>
                    <a:pt x="896688" y="148573"/>
                  </a:cubicBezTo>
                  <a:cubicBezTo>
                    <a:pt x="921720" y="157859"/>
                    <a:pt x="938475" y="182083"/>
                    <a:pt x="938475" y="208729"/>
                  </a:cubicBezTo>
                  <a:cubicBezTo>
                    <a:pt x="938475" y="244056"/>
                    <a:pt x="938475" y="284025"/>
                    <a:pt x="937869" y="320159"/>
                  </a:cubicBezTo>
                  <a:lnTo>
                    <a:pt x="937869" y="320159"/>
                  </a:lnTo>
                  <a:cubicBezTo>
                    <a:pt x="937667" y="346402"/>
                    <a:pt x="921114" y="370222"/>
                    <a:pt x="896285" y="379508"/>
                  </a:cubicBezTo>
                  <a:cubicBezTo>
                    <a:pt x="895679" y="379508"/>
                    <a:pt x="895275" y="379710"/>
                    <a:pt x="894872" y="380114"/>
                  </a:cubicBezTo>
                  <a:cubicBezTo>
                    <a:pt x="873474" y="387784"/>
                    <a:pt x="856719" y="404943"/>
                    <a:pt x="849654" y="426139"/>
                  </a:cubicBezTo>
                  <a:cubicBezTo>
                    <a:pt x="849452" y="426543"/>
                    <a:pt x="849250" y="426946"/>
                    <a:pt x="849048" y="427552"/>
                  </a:cubicBezTo>
                  <a:cubicBezTo>
                    <a:pt x="839762" y="452583"/>
                    <a:pt x="815538" y="469338"/>
                    <a:pt x="788892" y="469338"/>
                  </a:cubicBezTo>
                  <a:cubicBezTo>
                    <a:pt x="631033" y="469338"/>
                    <a:pt x="366790" y="469338"/>
                    <a:pt x="208528" y="468733"/>
                  </a:cubicBezTo>
                  <a:cubicBezTo>
                    <a:pt x="182083" y="468733"/>
                    <a:pt x="158061" y="451978"/>
                    <a:pt x="148775" y="427148"/>
                  </a:cubicBezTo>
                  <a:cubicBezTo>
                    <a:pt x="148775" y="426543"/>
                    <a:pt x="148573" y="426139"/>
                    <a:pt x="148170" y="425735"/>
                  </a:cubicBezTo>
                  <a:cubicBezTo>
                    <a:pt x="140499" y="404337"/>
                    <a:pt x="123340" y="387583"/>
                    <a:pt x="102144" y="380517"/>
                  </a:cubicBezTo>
                  <a:cubicBezTo>
                    <a:pt x="101740" y="380315"/>
                    <a:pt x="101337" y="380114"/>
                    <a:pt x="100731" y="379912"/>
                  </a:cubicBezTo>
                  <a:cubicBezTo>
                    <a:pt x="75902" y="370626"/>
                    <a:pt x="58945" y="346604"/>
                    <a:pt x="58945" y="319957"/>
                  </a:cubicBezTo>
                  <a:cubicBezTo>
                    <a:pt x="58945" y="283016"/>
                    <a:pt x="58945" y="244661"/>
                    <a:pt x="59550" y="208528"/>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71" name="Freeform: Shape 70">
              <a:extLst>
                <a:ext uri="{FF2B5EF4-FFF2-40B4-BE49-F238E27FC236}">
                  <a16:creationId xmlns:a16="http://schemas.microsoft.com/office/drawing/2014/main" id="{EF5BEA6A-8977-7D42-FD31-6E9C9B1850DC}"/>
                </a:ext>
              </a:extLst>
            </p:cNvPr>
            <p:cNvSpPr/>
            <p:nvPr/>
          </p:nvSpPr>
          <p:spPr>
            <a:xfrm>
              <a:off x="7673498" y="6298238"/>
              <a:ext cx="19580" cy="45621"/>
            </a:xfrm>
            <a:custGeom>
              <a:avLst/>
              <a:gdLst>
                <a:gd name="connsiteX0" fmla="*/ 0 w 19580"/>
                <a:gd name="connsiteY0" fmla="*/ 22003 h 45621"/>
                <a:gd name="connsiteX1" fmla="*/ 5047 w 19580"/>
                <a:gd name="connsiteY1" fmla="*/ 35730 h 45621"/>
                <a:gd name="connsiteX2" fmla="*/ 19581 w 19580"/>
                <a:gd name="connsiteY2" fmla="*/ 45622 h 45621"/>
                <a:gd name="connsiteX3" fmla="*/ 19581 w 19580"/>
                <a:gd name="connsiteY3" fmla="*/ 0 h 45621"/>
                <a:gd name="connsiteX4" fmla="*/ 5047 w 19580"/>
                <a:gd name="connsiteY4" fmla="*/ 7065 h 45621"/>
                <a:gd name="connsiteX5" fmla="*/ 0 w 19580"/>
                <a:gd name="connsiteY5" fmla="*/ 22003 h 4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80" h="45621">
                  <a:moveTo>
                    <a:pt x="0" y="22003"/>
                  </a:moveTo>
                  <a:cubicBezTo>
                    <a:pt x="0" y="27454"/>
                    <a:pt x="1615" y="32097"/>
                    <a:pt x="5047" y="35730"/>
                  </a:cubicBezTo>
                  <a:cubicBezTo>
                    <a:pt x="8478" y="39364"/>
                    <a:pt x="13323" y="42795"/>
                    <a:pt x="19581" y="45622"/>
                  </a:cubicBezTo>
                  <a:lnTo>
                    <a:pt x="19581" y="0"/>
                  </a:lnTo>
                  <a:cubicBezTo>
                    <a:pt x="13525" y="1009"/>
                    <a:pt x="8680" y="3432"/>
                    <a:pt x="5047" y="7065"/>
                  </a:cubicBezTo>
                  <a:cubicBezTo>
                    <a:pt x="1615" y="10699"/>
                    <a:pt x="0" y="15746"/>
                    <a:pt x="0" y="22003"/>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72" name="Freeform: Shape 71">
              <a:extLst>
                <a:ext uri="{FF2B5EF4-FFF2-40B4-BE49-F238E27FC236}">
                  <a16:creationId xmlns:a16="http://schemas.microsoft.com/office/drawing/2014/main" id="{F222260A-4A68-0267-F1C1-BF077E65EE5B}"/>
                </a:ext>
              </a:extLst>
            </p:cNvPr>
            <p:cNvSpPr/>
            <p:nvPr/>
          </p:nvSpPr>
          <p:spPr>
            <a:xfrm>
              <a:off x="7714073" y="6399575"/>
              <a:ext cx="21195" cy="46631"/>
            </a:xfrm>
            <a:custGeom>
              <a:avLst/>
              <a:gdLst>
                <a:gd name="connsiteX0" fmla="*/ 0 w 21195"/>
                <a:gd name="connsiteY0" fmla="*/ 0 h 46631"/>
                <a:gd name="connsiteX1" fmla="*/ 0 w 21195"/>
                <a:gd name="connsiteY1" fmla="*/ 46631 h 46631"/>
                <a:gd name="connsiteX2" fmla="*/ 15544 w 21195"/>
                <a:gd name="connsiteY2" fmla="*/ 38758 h 46631"/>
                <a:gd name="connsiteX3" fmla="*/ 21196 w 21195"/>
                <a:gd name="connsiteY3" fmla="*/ 23417 h 46631"/>
                <a:gd name="connsiteX4" fmla="*/ 15746 w 21195"/>
                <a:gd name="connsiteY4" fmla="*/ 9488 h 46631"/>
                <a:gd name="connsiteX5" fmla="*/ 0 w 21195"/>
                <a:gd name="connsiteY5" fmla="*/ 0 h 4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95" h="46631">
                  <a:moveTo>
                    <a:pt x="0" y="0"/>
                  </a:moveTo>
                  <a:lnTo>
                    <a:pt x="0" y="46631"/>
                  </a:lnTo>
                  <a:cubicBezTo>
                    <a:pt x="6662" y="45622"/>
                    <a:pt x="11708" y="42998"/>
                    <a:pt x="15544" y="38758"/>
                  </a:cubicBezTo>
                  <a:cubicBezTo>
                    <a:pt x="19379" y="34519"/>
                    <a:pt x="21196" y="29472"/>
                    <a:pt x="21196" y="23417"/>
                  </a:cubicBezTo>
                  <a:cubicBezTo>
                    <a:pt x="21196" y="17764"/>
                    <a:pt x="19379" y="13121"/>
                    <a:pt x="15746" y="9488"/>
                  </a:cubicBezTo>
                  <a:cubicBezTo>
                    <a:pt x="12314" y="5854"/>
                    <a:pt x="7065" y="2624"/>
                    <a:pt x="0" y="0"/>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73" name="Freeform: Shape 72">
              <a:extLst>
                <a:ext uri="{FF2B5EF4-FFF2-40B4-BE49-F238E27FC236}">
                  <a16:creationId xmlns:a16="http://schemas.microsoft.com/office/drawing/2014/main" id="{6E8A43FA-459A-46E6-D3AE-66B86D93A0B1}"/>
                </a:ext>
              </a:extLst>
            </p:cNvPr>
            <p:cNvSpPr/>
            <p:nvPr/>
          </p:nvSpPr>
          <p:spPr>
            <a:xfrm>
              <a:off x="7463557" y="6131699"/>
              <a:ext cx="481248" cy="481248"/>
            </a:xfrm>
            <a:custGeom>
              <a:avLst/>
              <a:gdLst>
                <a:gd name="connsiteX0" fmla="*/ 240624 w 481248"/>
                <a:gd name="connsiteY0" fmla="*/ 0 h 481248"/>
                <a:gd name="connsiteX1" fmla="*/ 0 w 481248"/>
                <a:gd name="connsiteY1" fmla="*/ 240624 h 481248"/>
                <a:gd name="connsiteX2" fmla="*/ 240624 w 481248"/>
                <a:gd name="connsiteY2" fmla="*/ 481248 h 481248"/>
                <a:gd name="connsiteX3" fmla="*/ 481248 w 481248"/>
                <a:gd name="connsiteY3" fmla="*/ 240624 h 481248"/>
                <a:gd name="connsiteX4" fmla="*/ 240624 w 481248"/>
                <a:gd name="connsiteY4" fmla="*/ 0 h 481248"/>
                <a:gd name="connsiteX5" fmla="*/ 321169 w 481248"/>
                <a:gd name="connsiteY5" fmla="*/ 322582 h 481248"/>
                <a:gd name="connsiteX6" fmla="*/ 293513 w 481248"/>
                <a:gd name="connsiteY6" fmla="*/ 347613 h 481248"/>
                <a:gd name="connsiteX7" fmla="*/ 250314 w 481248"/>
                <a:gd name="connsiteY7" fmla="*/ 358312 h 481248"/>
                <a:gd name="connsiteX8" fmla="*/ 250314 w 481248"/>
                <a:gd name="connsiteY8" fmla="*/ 384958 h 481248"/>
                <a:gd name="connsiteX9" fmla="*/ 229320 w 481248"/>
                <a:gd name="connsiteY9" fmla="*/ 384958 h 481248"/>
                <a:gd name="connsiteX10" fmla="*/ 229320 w 481248"/>
                <a:gd name="connsiteY10" fmla="*/ 358110 h 481248"/>
                <a:gd name="connsiteX11" fmla="*/ 173201 w 481248"/>
                <a:gd name="connsiteY11" fmla="*/ 337318 h 481248"/>
                <a:gd name="connsiteX12" fmla="*/ 150592 w 481248"/>
                <a:gd name="connsiteY12" fmla="*/ 288668 h 481248"/>
                <a:gd name="connsiteX13" fmla="*/ 210344 w 481248"/>
                <a:gd name="connsiteY13" fmla="*/ 288668 h 481248"/>
                <a:gd name="connsiteX14" fmla="*/ 229320 w 481248"/>
                <a:gd name="connsiteY14" fmla="*/ 313902 h 481248"/>
                <a:gd name="connsiteX15" fmla="*/ 229320 w 481248"/>
                <a:gd name="connsiteY15" fmla="*/ 262022 h 481248"/>
                <a:gd name="connsiteX16" fmla="*/ 188543 w 481248"/>
                <a:gd name="connsiteY16" fmla="*/ 249304 h 481248"/>
                <a:gd name="connsiteX17" fmla="*/ 161896 w 481248"/>
                <a:gd name="connsiteY17" fmla="*/ 229320 h 481248"/>
                <a:gd name="connsiteX18" fmla="*/ 150390 w 481248"/>
                <a:gd name="connsiteY18" fmla="*/ 191571 h 481248"/>
                <a:gd name="connsiteX19" fmla="*/ 172595 w 481248"/>
                <a:gd name="connsiteY19" fmla="*/ 143728 h 481248"/>
                <a:gd name="connsiteX20" fmla="*/ 229522 w 481248"/>
                <a:gd name="connsiteY20" fmla="*/ 123340 h 481248"/>
                <a:gd name="connsiteX21" fmla="*/ 229522 w 481248"/>
                <a:gd name="connsiteY21" fmla="*/ 96694 h 481248"/>
                <a:gd name="connsiteX22" fmla="*/ 250516 w 481248"/>
                <a:gd name="connsiteY22" fmla="*/ 96694 h 481248"/>
                <a:gd name="connsiteX23" fmla="*/ 250516 w 481248"/>
                <a:gd name="connsiteY23" fmla="*/ 123340 h 481248"/>
                <a:gd name="connsiteX24" fmla="*/ 305019 w 481248"/>
                <a:gd name="connsiteY24" fmla="*/ 143325 h 481248"/>
                <a:gd name="connsiteX25" fmla="*/ 327427 w 481248"/>
                <a:gd name="connsiteY25" fmla="*/ 191571 h 481248"/>
                <a:gd name="connsiteX26" fmla="*/ 267472 w 481248"/>
                <a:gd name="connsiteY26" fmla="*/ 191571 h 481248"/>
                <a:gd name="connsiteX27" fmla="*/ 250717 w 481248"/>
                <a:gd name="connsiteY27" fmla="*/ 168558 h 481248"/>
                <a:gd name="connsiteX28" fmla="*/ 250717 w 481248"/>
                <a:gd name="connsiteY28" fmla="*/ 219428 h 481248"/>
                <a:gd name="connsiteX29" fmla="*/ 292706 w 481248"/>
                <a:gd name="connsiteY29" fmla="*/ 232953 h 481248"/>
                <a:gd name="connsiteX30" fmla="*/ 319150 w 481248"/>
                <a:gd name="connsiteY30" fmla="*/ 252534 h 481248"/>
                <a:gd name="connsiteX31" fmla="*/ 330858 w 481248"/>
                <a:gd name="connsiteY31" fmla="*/ 289678 h 481248"/>
                <a:gd name="connsiteX32" fmla="*/ 321169 w 481248"/>
                <a:gd name="connsiteY32" fmla="*/ 322582 h 48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1248" h="481248">
                  <a:moveTo>
                    <a:pt x="240624" y="0"/>
                  </a:moveTo>
                  <a:cubicBezTo>
                    <a:pt x="107796" y="0"/>
                    <a:pt x="0" y="107796"/>
                    <a:pt x="0" y="240624"/>
                  </a:cubicBezTo>
                  <a:cubicBezTo>
                    <a:pt x="0" y="373452"/>
                    <a:pt x="107796" y="481248"/>
                    <a:pt x="240624" y="481248"/>
                  </a:cubicBezTo>
                  <a:cubicBezTo>
                    <a:pt x="373452" y="481248"/>
                    <a:pt x="481248" y="373452"/>
                    <a:pt x="481248" y="240624"/>
                  </a:cubicBezTo>
                  <a:cubicBezTo>
                    <a:pt x="481046" y="107595"/>
                    <a:pt x="373452" y="0"/>
                    <a:pt x="240624" y="0"/>
                  </a:cubicBezTo>
                  <a:close/>
                  <a:moveTo>
                    <a:pt x="321169" y="322582"/>
                  </a:moveTo>
                  <a:cubicBezTo>
                    <a:pt x="314911" y="332675"/>
                    <a:pt x="305827" y="341153"/>
                    <a:pt x="293513" y="347613"/>
                  </a:cubicBezTo>
                  <a:cubicBezTo>
                    <a:pt x="281401" y="354073"/>
                    <a:pt x="267069" y="357706"/>
                    <a:pt x="250314" y="358312"/>
                  </a:cubicBezTo>
                  <a:lnTo>
                    <a:pt x="250314" y="384958"/>
                  </a:lnTo>
                  <a:lnTo>
                    <a:pt x="229320" y="384958"/>
                  </a:lnTo>
                  <a:lnTo>
                    <a:pt x="229320" y="358110"/>
                  </a:lnTo>
                  <a:cubicBezTo>
                    <a:pt x="206105" y="356091"/>
                    <a:pt x="187533" y="349228"/>
                    <a:pt x="173201" y="337318"/>
                  </a:cubicBezTo>
                  <a:cubicBezTo>
                    <a:pt x="159070" y="325408"/>
                    <a:pt x="151399" y="309259"/>
                    <a:pt x="150592" y="288668"/>
                  </a:cubicBezTo>
                  <a:lnTo>
                    <a:pt x="210344" y="288668"/>
                  </a:lnTo>
                  <a:cubicBezTo>
                    <a:pt x="211757" y="301790"/>
                    <a:pt x="218015" y="310268"/>
                    <a:pt x="229320" y="313902"/>
                  </a:cubicBezTo>
                  <a:lnTo>
                    <a:pt x="229320" y="262022"/>
                  </a:lnTo>
                  <a:cubicBezTo>
                    <a:pt x="212161" y="257581"/>
                    <a:pt x="198636" y="253342"/>
                    <a:pt x="188543" y="249304"/>
                  </a:cubicBezTo>
                  <a:cubicBezTo>
                    <a:pt x="178449" y="245065"/>
                    <a:pt x="169365" y="238404"/>
                    <a:pt x="161896" y="229320"/>
                  </a:cubicBezTo>
                  <a:cubicBezTo>
                    <a:pt x="154226" y="220034"/>
                    <a:pt x="150390" y="207518"/>
                    <a:pt x="150390" y="191571"/>
                  </a:cubicBezTo>
                  <a:cubicBezTo>
                    <a:pt x="150390" y="171586"/>
                    <a:pt x="157859" y="155639"/>
                    <a:pt x="172595" y="143728"/>
                  </a:cubicBezTo>
                  <a:cubicBezTo>
                    <a:pt x="187332" y="131616"/>
                    <a:pt x="206307" y="124955"/>
                    <a:pt x="229522" y="123340"/>
                  </a:cubicBezTo>
                  <a:lnTo>
                    <a:pt x="229522" y="96694"/>
                  </a:lnTo>
                  <a:lnTo>
                    <a:pt x="250516" y="96694"/>
                  </a:lnTo>
                  <a:lnTo>
                    <a:pt x="250516" y="123340"/>
                  </a:lnTo>
                  <a:cubicBezTo>
                    <a:pt x="273528" y="125157"/>
                    <a:pt x="291696" y="131818"/>
                    <a:pt x="305019" y="143325"/>
                  </a:cubicBezTo>
                  <a:cubicBezTo>
                    <a:pt x="318343" y="154831"/>
                    <a:pt x="325812" y="170980"/>
                    <a:pt x="327427" y="191571"/>
                  </a:cubicBezTo>
                  <a:lnTo>
                    <a:pt x="267472" y="191571"/>
                  </a:lnTo>
                  <a:cubicBezTo>
                    <a:pt x="266059" y="179661"/>
                    <a:pt x="260609" y="172192"/>
                    <a:pt x="250717" y="168558"/>
                  </a:cubicBezTo>
                  <a:lnTo>
                    <a:pt x="250717" y="219428"/>
                  </a:lnTo>
                  <a:cubicBezTo>
                    <a:pt x="268885" y="224475"/>
                    <a:pt x="282814" y="228916"/>
                    <a:pt x="292706" y="232953"/>
                  </a:cubicBezTo>
                  <a:cubicBezTo>
                    <a:pt x="302597" y="236991"/>
                    <a:pt x="311277" y="243450"/>
                    <a:pt x="319150" y="252534"/>
                  </a:cubicBezTo>
                  <a:cubicBezTo>
                    <a:pt x="326821" y="261618"/>
                    <a:pt x="330858" y="273932"/>
                    <a:pt x="330858" y="289678"/>
                  </a:cubicBezTo>
                  <a:cubicBezTo>
                    <a:pt x="330656" y="301386"/>
                    <a:pt x="327427" y="312488"/>
                    <a:pt x="321169" y="322582"/>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74" name="Freeform: Shape 73">
              <a:extLst>
                <a:ext uri="{FF2B5EF4-FFF2-40B4-BE49-F238E27FC236}">
                  <a16:creationId xmlns:a16="http://schemas.microsoft.com/office/drawing/2014/main" id="{53676833-4344-2B25-54D7-3B96D6B9161F}"/>
                </a:ext>
              </a:extLst>
            </p:cNvPr>
            <p:cNvSpPr/>
            <p:nvPr/>
          </p:nvSpPr>
          <p:spPr>
            <a:xfrm>
              <a:off x="8434936" y="6298238"/>
              <a:ext cx="19581" cy="45621"/>
            </a:xfrm>
            <a:custGeom>
              <a:avLst/>
              <a:gdLst>
                <a:gd name="connsiteX0" fmla="*/ 0 w 19581"/>
                <a:gd name="connsiteY0" fmla="*/ 22003 h 45621"/>
                <a:gd name="connsiteX1" fmla="*/ 5047 w 19581"/>
                <a:gd name="connsiteY1" fmla="*/ 35730 h 45621"/>
                <a:gd name="connsiteX2" fmla="*/ 19581 w 19581"/>
                <a:gd name="connsiteY2" fmla="*/ 45622 h 45621"/>
                <a:gd name="connsiteX3" fmla="*/ 19581 w 19581"/>
                <a:gd name="connsiteY3" fmla="*/ 0 h 45621"/>
                <a:gd name="connsiteX4" fmla="*/ 5047 w 19581"/>
                <a:gd name="connsiteY4" fmla="*/ 7065 h 45621"/>
                <a:gd name="connsiteX5" fmla="*/ 0 w 19581"/>
                <a:gd name="connsiteY5" fmla="*/ 22003 h 4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81" h="45621">
                  <a:moveTo>
                    <a:pt x="0" y="22003"/>
                  </a:moveTo>
                  <a:cubicBezTo>
                    <a:pt x="0" y="27454"/>
                    <a:pt x="1615" y="32097"/>
                    <a:pt x="5047" y="35730"/>
                  </a:cubicBezTo>
                  <a:cubicBezTo>
                    <a:pt x="8478" y="39364"/>
                    <a:pt x="13323" y="42795"/>
                    <a:pt x="19581" y="45622"/>
                  </a:cubicBezTo>
                  <a:lnTo>
                    <a:pt x="19581" y="0"/>
                  </a:lnTo>
                  <a:cubicBezTo>
                    <a:pt x="13525" y="1009"/>
                    <a:pt x="8680" y="3432"/>
                    <a:pt x="5047" y="7065"/>
                  </a:cubicBezTo>
                  <a:cubicBezTo>
                    <a:pt x="1817" y="10699"/>
                    <a:pt x="0" y="15746"/>
                    <a:pt x="0" y="22003"/>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75" name="Freeform: Shape 74">
              <a:extLst>
                <a:ext uri="{FF2B5EF4-FFF2-40B4-BE49-F238E27FC236}">
                  <a16:creationId xmlns:a16="http://schemas.microsoft.com/office/drawing/2014/main" id="{AB619C5F-E2E0-0904-A4F0-28D57DBF437D}"/>
                </a:ext>
              </a:extLst>
            </p:cNvPr>
            <p:cNvSpPr/>
            <p:nvPr/>
          </p:nvSpPr>
          <p:spPr>
            <a:xfrm>
              <a:off x="8475713" y="6399575"/>
              <a:ext cx="21195" cy="46631"/>
            </a:xfrm>
            <a:custGeom>
              <a:avLst/>
              <a:gdLst>
                <a:gd name="connsiteX0" fmla="*/ 0 w 21195"/>
                <a:gd name="connsiteY0" fmla="*/ 0 h 46631"/>
                <a:gd name="connsiteX1" fmla="*/ 0 w 21195"/>
                <a:gd name="connsiteY1" fmla="*/ 46631 h 46631"/>
                <a:gd name="connsiteX2" fmla="*/ 15544 w 21195"/>
                <a:gd name="connsiteY2" fmla="*/ 38758 h 46631"/>
                <a:gd name="connsiteX3" fmla="*/ 21196 w 21195"/>
                <a:gd name="connsiteY3" fmla="*/ 23417 h 46631"/>
                <a:gd name="connsiteX4" fmla="*/ 15746 w 21195"/>
                <a:gd name="connsiteY4" fmla="*/ 9488 h 46631"/>
                <a:gd name="connsiteX5" fmla="*/ 0 w 21195"/>
                <a:gd name="connsiteY5" fmla="*/ 0 h 4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95" h="46631">
                  <a:moveTo>
                    <a:pt x="0" y="0"/>
                  </a:moveTo>
                  <a:lnTo>
                    <a:pt x="0" y="46631"/>
                  </a:lnTo>
                  <a:cubicBezTo>
                    <a:pt x="6662" y="45622"/>
                    <a:pt x="11708" y="42998"/>
                    <a:pt x="15544" y="38758"/>
                  </a:cubicBezTo>
                  <a:cubicBezTo>
                    <a:pt x="19379" y="34519"/>
                    <a:pt x="21196" y="29472"/>
                    <a:pt x="21196" y="23417"/>
                  </a:cubicBezTo>
                  <a:cubicBezTo>
                    <a:pt x="21196" y="17764"/>
                    <a:pt x="19379" y="13121"/>
                    <a:pt x="15746" y="9488"/>
                  </a:cubicBezTo>
                  <a:cubicBezTo>
                    <a:pt x="12314" y="5854"/>
                    <a:pt x="7065" y="2624"/>
                    <a:pt x="0" y="0"/>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76" name="Freeform: Shape 75">
              <a:extLst>
                <a:ext uri="{FF2B5EF4-FFF2-40B4-BE49-F238E27FC236}">
                  <a16:creationId xmlns:a16="http://schemas.microsoft.com/office/drawing/2014/main" id="{DA54149E-60BC-A1A9-09D0-97A659D9BD2F}"/>
                </a:ext>
              </a:extLst>
            </p:cNvPr>
            <p:cNvSpPr/>
            <p:nvPr/>
          </p:nvSpPr>
          <p:spPr>
            <a:xfrm>
              <a:off x="8224996" y="6131699"/>
              <a:ext cx="481248" cy="481248"/>
            </a:xfrm>
            <a:custGeom>
              <a:avLst/>
              <a:gdLst>
                <a:gd name="connsiteX0" fmla="*/ 240624 w 481248"/>
                <a:gd name="connsiteY0" fmla="*/ 0 h 481248"/>
                <a:gd name="connsiteX1" fmla="*/ 0 w 481248"/>
                <a:gd name="connsiteY1" fmla="*/ 240624 h 481248"/>
                <a:gd name="connsiteX2" fmla="*/ 240624 w 481248"/>
                <a:gd name="connsiteY2" fmla="*/ 481248 h 481248"/>
                <a:gd name="connsiteX3" fmla="*/ 481248 w 481248"/>
                <a:gd name="connsiteY3" fmla="*/ 240624 h 481248"/>
                <a:gd name="connsiteX4" fmla="*/ 240624 w 481248"/>
                <a:gd name="connsiteY4" fmla="*/ 0 h 481248"/>
                <a:gd name="connsiteX5" fmla="*/ 321371 w 481248"/>
                <a:gd name="connsiteY5" fmla="*/ 322582 h 481248"/>
                <a:gd name="connsiteX6" fmla="*/ 293715 w 481248"/>
                <a:gd name="connsiteY6" fmla="*/ 347613 h 481248"/>
                <a:gd name="connsiteX7" fmla="*/ 250516 w 481248"/>
                <a:gd name="connsiteY7" fmla="*/ 358312 h 481248"/>
                <a:gd name="connsiteX8" fmla="*/ 250516 w 481248"/>
                <a:gd name="connsiteY8" fmla="*/ 384958 h 481248"/>
                <a:gd name="connsiteX9" fmla="*/ 229522 w 481248"/>
                <a:gd name="connsiteY9" fmla="*/ 384958 h 481248"/>
                <a:gd name="connsiteX10" fmla="*/ 229522 w 481248"/>
                <a:gd name="connsiteY10" fmla="*/ 358110 h 481248"/>
                <a:gd name="connsiteX11" fmla="*/ 173403 w 481248"/>
                <a:gd name="connsiteY11" fmla="*/ 337318 h 481248"/>
                <a:gd name="connsiteX12" fmla="*/ 150794 w 481248"/>
                <a:gd name="connsiteY12" fmla="*/ 288668 h 481248"/>
                <a:gd name="connsiteX13" fmla="*/ 210546 w 481248"/>
                <a:gd name="connsiteY13" fmla="*/ 288668 h 481248"/>
                <a:gd name="connsiteX14" fmla="*/ 229522 w 481248"/>
                <a:gd name="connsiteY14" fmla="*/ 313902 h 481248"/>
                <a:gd name="connsiteX15" fmla="*/ 229522 w 481248"/>
                <a:gd name="connsiteY15" fmla="*/ 262022 h 481248"/>
                <a:gd name="connsiteX16" fmla="*/ 188745 w 481248"/>
                <a:gd name="connsiteY16" fmla="*/ 249304 h 481248"/>
                <a:gd name="connsiteX17" fmla="*/ 162098 w 481248"/>
                <a:gd name="connsiteY17" fmla="*/ 229320 h 481248"/>
                <a:gd name="connsiteX18" fmla="*/ 150592 w 481248"/>
                <a:gd name="connsiteY18" fmla="*/ 191571 h 481248"/>
                <a:gd name="connsiteX19" fmla="*/ 172797 w 481248"/>
                <a:gd name="connsiteY19" fmla="*/ 143728 h 481248"/>
                <a:gd name="connsiteX20" fmla="*/ 229723 w 481248"/>
                <a:gd name="connsiteY20" fmla="*/ 123340 h 481248"/>
                <a:gd name="connsiteX21" fmla="*/ 229723 w 481248"/>
                <a:gd name="connsiteY21" fmla="*/ 96694 h 481248"/>
                <a:gd name="connsiteX22" fmla="*/ 250718 w 481248"/>
                <a:gd name="connsiteY22" fmla="*/ 96694 h 481248"/>
                <a:gd name="connsiteX23" fmla="*/ 250718 w 481248"/>
                <a:gd name="connsiteY23" fmla="*/ 123340 h 481248"/>
                <a:gd name="connsiteX24" fmla="*/ 305221 w 481248"/>
                <a:gd name="connsiteY24" fmla="*/ 143325 h 481248"/>
                <a:gd name="connsiteX25" fmla="*/ 327628 w 481248"/>
                <a:gd name="connsiteY25" fmla="*/ 191571 h 481248"/>
                <a:gd name="connsiteX26" fmla="*/ 267674 w 481248"/>
                <a:gd name="connsiteY26" fmla="*/ 191571 h 481248"/>
                <a:gd name="connsiteX27" fmla="*/ 250919 w 481248"/>
                <a:gd name="connsiteY27" fmla="*/ 168558 h 481248"/>
                <a:gd name="connsiteX28" fmla="*/ 250919 w 481248"/>
                <a:gd name="connsiteY28" fmla="*/ 219428 h 481248"/>
                <a:gd name="connsiteX29" fmla="*/ 292907 w 481248"/>
                <a:gd name="connsiteY29" fmla="*/ 232953 h 481248"/>
                <a:gd name="connsiteX30" fmla="*/ 319352 w 481248"/>
                <a:gd name="connsiteY30" fmla="*/ 252534 h 481248"/>
                <a:gd name="connsiteX31" fmla="*/ 331060 w 481248"/>
                <a:gd name="connsiteY31" fmla="*/ 289678 h 481248"/>
                <a:gd name="connsiteX32" fmla="*/ 321371 w 481248"/>
                <a:gd name="connsiteY32" fmla="*/ 322582 h 48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1248" h="481248">
                  <a:moveTo>
                    <a:pt x="240624" y="0"/>
                  </a:moveTo>
                  <a:cubicBezTo>
                    <a:pt x="107796" y="0"/>
                    <a:pt x="0" y="107796"/>
                    <a:pt x="0" y="240624"/>
                  </a:cubicBezTo>
                  <a:cubicBezTo>
                    <a:pt x="0" y="373452"/>
                    <a:pt x="107796" y="481248"/>
                    <a:pt x="240624" y="481248"/>
                  </a:cubicBezTo>
                  <a:cubicBezTo>
                    <a:pt x="373452" y="481248"/>
                    <a:pt x="481248" y="373452"/>
                    <a:pt x="481248" y="240624"/>
                  </a:cubicBezTo>
                  <a:cubicBezTo>
                    <a:pt x="481248" y="107595"/>
                    <a:pt x="373654" y="0"/>
                    <a:pt x="240624" y="0"/>
                  </a:cubicBezTo>
                  <a:close/>
                  <a:moveTo>
                    <a:pt x="321371" y="322582"/>
                  </a:moveTo>
                  <a:cubicBezTo>
                    <a:pt x="315113" y="332675"/>
                    <a:pt x="306029" y="341153"/>
                    <a:pt x="293715" y="347613"/>
                  </a:cubicBezTo>
                  <a:cubicBezTo>
                    <a:pt x="281603" y="354073"/>
                    <a:pt x="267270" y="357706"/>
                    <a:pt x="250516" y="358312"/>
                  </a:cubicBezTo>
                  <a:lnTo>
                    <a:pt x="250516" y="384958"/>
                  </a:lnTo>
                  <a:lnTo>
                    <a:pt x="229522" y="384958"/>
                  </a:lnTo>
                  <a:lnTo>
                    <a:pt x="229522" y="358110"/>
                  </a:lnTo>
                  <a:cubicBezTo>
                    <a:pt x="206307" y="356091"/>
                    <a:pt x="187735" y="349228"/>
                    <a:pt x="173403" y="337318"/>
                  </a:cubicBezTo>
                  <a:cubicBezTo>
                    <a:pt x="159272" y="325408"/>
                    <a:pt x="151601" y="309259"/>
                    <a:pt x="150794" y="288668"/>
                  </a:cubicBezTo>
                  <a:lnTo>
                    <a:pt x="210546" y="288668"/>
                  </a:lnTo>
                  <a:cubicBezTo>
                    <a:pt x="211959" y="301790"/>
                    <a:pt x="218217" y="310268"/>
                    <a:pt x="229522" y="313902"/>
                  </a:cubicBezTo>
                  <a:lnTo>
                    <a:pt x="229522" y="262022"/>
                  </a:lnTo>
                  <a:cubicBezTo>
                    <a:pt x="212363" y="257581"/>
                    <a:pt x="198838" y="253342"/>
                    <a:pt x="188745" y="249304"/>
                  </a:cubicBezTo>
                  <a:cubicBezTo>
                    <a:pt x="178651" y="245065"/>
                    <a:pt x="169567" y="238404"/>
                    <a:pt x="162098" y="229320"/>
                  </a:cubicBezTo>
                  <a:cubicBezTo>
                    <a:pt x="154427" y="220034"/>
                    <a:pt x="150592" y="207518"/>
                    <a:pt x="150592" y="191571"/>
                  </a:cubicBezTo>
                  <a:cubicBezTo>
                    <a:pt x="150592" y="171586"/>
                    <a:pt x="158061" y="155639"/>
                    <a:pt x="172797" y="143728"/>
                  </a:cubicBezTo>
                  <a:cubicBezTo>
                    <a:pt x="187533" y="131616"/>
                    <a:pt x="206509" y="124955"/>
                    <a:pt x="229723" y="123340"/>
                  </a:cubicBezTo>
                  <a:lnTo>
                    <a:pt x="229723" y="96694"/>
                  </a:lnTo>
                  <a:lnTo>
                    <a:pt x="250718" y="96694"/>
                  </a:lnTo>
                  <a:lnTo>
                    <a:pt x="250718" y="123340"/>
                  </a:lnTo>
                  <a:cubicBezTo>
                    <a:pt x="273730" y="125157"/>
                    <a:pt x="291898" y="131818"/>
                    <a:pt x="305221" y="143325"/>
                  </a:cubicBezTo>
                  <a:cubicBezTo>
                    <a:pt x="318544" y="154831"/>
                    <a:pt x="326013" y="170980"/>
                    <a:pt x="327628" y="191571"/>
                  </a:cubicBezTo>
                  <a:lnTo>
                    <a:pt x="267674" y="191571"/>
                  </a:lnTo>
                  <a:cubicBezTo>
                    <a:pt x="266261" y="179661"/>
                    <a:pt x="260811" y="172192"/>
                    <a:pt x="250919" y="168558"/>
                  </a:cubicBezTo>
                  <a:lnTo>
                    <a:pt x="250919" y="219428"/>
                  </a:lnTo>
                  <a:cubicBezTo>
                    <a:pt x="269087" y="224475"/>
                    <a:pt x="283016" y="228916"/>
                    <a:pt x="292907" y="232953"/>
                  </a:cubicBezTo>
                  <a:cubicBezTo>
                    <a:pt x="302799" y="236991"/>
                    <a:pt x="311479" y="243450"/>
                    <a:pt x="319352" y="252534"/>
                  </a:cubicBezTo>
                  <a:cubicBezTo>
                    <a:pt x="327023" y="261618"/>
                    <a:pt x="331060" y="273932"/>
                    <a:pt x="331060" y="289678"/>
                  </a:cubicBezTo>
                  <a:cubicBezTo>
                    <a:pt x="330656" y="301386"/>
                    <a:pt x="327628" y="312488"/>
                    <a:pt x="321371" y="322582"/>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77" name="Freeform: Shape 76">
              <a:extLst>
                <a:ext uri="{FF2B5EF4-FFF2-40B4-BE49-F238E27FC236}">
                  <a16:creationId xmlns:a16="http://schemas.microsoft.com/office/drawing/2014/main" id="{0BBE9526-4C65-4528-9533-E4BA08A312D2}"/>
                </a:ext>
              </a:extLst>
            </p:cNvPr>
            <p:cNvSpPr/>
            <p:nvPr/>
          </p:nvSpPr>
          <p:spPr>
            <a:xfrm>
              <a:off x="9192741" y="6298238"/>
              <a:ext cx="19581" cy="45621"/>
            </a:xfrm>
            <a:custGeom>
              <a:avLst/>
              <a:gdLst>
                <a:gd name="connsiteX0" fmla="*/ 0 w 19581"/>
                <a:gd name="connsiteY0" fmla="*/ 22003 h 45621"/>
                <a:gd name="connsiteX1" fmla="*/ 5047 w 19581"/>
                <a:gd name="connsiteY1" fmla="*/ 35730 h 45621"/>
                <a:gd name="connsiteX2" fmla="*/ 19581 w 19581"/>
                <a:gd name="connsiteY2" fmla="*/ 45622 h 45621"/>
                <a:gd name="connsiteX3" fmla="*/ 19581 w 19581"/>
                <a:gd name="connsiteY3" fmla="*/ 0 h 45621"/>
                <a:gd name="connsiteX4" fmla="*/ 5047 w 19581"/>
                <a:gd name="connsiteY4" fmla="*/ 7065 h 45621"/>
                <a:gd name="connsiteX5" fmla="*/ 0 w 19581"/>
                <a:gd name="connsiteY5" fmla="*/ 22003 h 4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81" h="45621">
                  <a:moveTo>
                    <a:pt x="0" y="22003"/>
                  </a:moveTo>
                  <a:cubicBezTo>
                    <a:pt x="0" y="27454"/>
                    <a:pt x="1615" y="32097"/>
                    <a:pt x="5047" y="35730"/>
                  </a:cubicBezTo>
                  <a:cubicBezTo>
                    <a:pt x="8478" y="39364"/>
                    <a:pt x="13323" y="42795"/>
                    <a:pt x="19581" y="45622"/>
                  </a:cubicBezTo>
                  <a:lnTo>
                    <a:pt x="19581" y="0"/>
                  </a:lnTo>
                  <a:cubicBezTo>
                    <a:pt x="13525" y="1009"/>
                    <a:pt x="8680" y="3432"/>
                    <a:pt x="5047" y="7065"/>
                  </a:cubicBezTo>
                  <a:cubicBezTo>
                    <a:pt x="1817" y="10699"/>
                    <a:pt x="0" y="15746"/>
                    <a:pt x="0" y="22003"/>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78" name="Freeform: Shape 77">
              <a:extLst>
                <a:ext uri="{FF2B5EF4-FFF2-40B4-BE49-F238E27FC236}">
                  <a16:creationId xmlns:a16="http://schemas.microsoft.com/office/drawing/2014/main" id="{B3D9DE28-07BA-361A-8A26-71B4EED15216}"/>
                </a:ext>
              </a:extLst>
            </p:cNvPr>
            <p:cNvSpPr/>
            <p:nvPr/>
          </p:nvSpPr>
          <p:spPr>
            <a:xfrm>
              <a:off x="9233518" y="6399575"/>
              <a:ext cx="21195" cy="46631"/>
            </a:xfrm>
            <a:custGeom>
              <a:avLst/>
              <a:gdLst>
                <a:gd name="connsiteX0" fmla="*/ 0 w 21195"/>
                <a:gd name="connsiteY0" fmla="*/ 0 h 46631"/>
                <a:gd name="connsiteX1" fmla="*/ 0 w 21195"/>
                <a:gd name="connsiteY1" fmla="*/ 46631 h 46631"/>
                <a:gd name="connsiteX2" fmla="*/ 15544 w 21195"/>
                <a:gd name="connsiteY2" fmla="*/ 38758 h 46631"/>
                <a:gd name="connsiteX3" fmla="*/ 21196 w 21195"/>
                <a:gd name="connsiteY3" fmla="*/ 23417 h 46631"/>
                <a:gd name="connsiteX4" fmla="*/ 15746 w 21195"/>
                <a:gd name="connsiteY4" fmla="*/ 9488 h 46631"/>
                <a:gd name="connsiteX5" fmla="*/ 0 w 21195"/>
                <a:gd name="connsiteY5" fmla="*/ 0 h 4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95" h="46631">
                  <a:moveTo>
                    <a:pt x="0" y="0"/>
                  </a:moveTo>
                  <a:lnTo>
                    <a:pt x="0" y="46631"/>
                  </a:lnTo>
                  <a:cubicBezTo>
                    <a:pt x="6662" y="45622"/>
                    <a:pt x="11708" y="42998"/>
                    <a:pt x="15544" y="38758"/>
                  </a:cubicBezTo>
                  <a:cubicBezTo>
                    <a:pt x="19379" y="34519"/>
                    <a:pt x="21196" y="29472"/>
                    <a:pt x="21196" y="23417"/>
                  </a:cubicBezTo>
                  <a:cubicBezTo>
                    <a:pt x="21196" y="17764"/>
                    <a:pt x="19379" y="13121"/>
                    <a:pt x="15746" y="9488"/>
                  </a:cubicBezTo>
                  <a:cubicBezTo>
                    <a:pt x="12314" y="5854"/>
                    <a:pt x="7065" y="2624"/>
                    <a:pt x="0" y="0"/>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79" name="Freeform: Shape 78">
              <a:extLst>
                <a:ext uri="{FF2B5EF4-FFF2-40B4-BE49-F238E27FC236}">
                  <a16:creationId xmlns:a16="http://schemas.microsoft.com/office/drawing/2014/main" id="{436E8E40-E1A0-99B8-C91B-B6236FE5A518}"/>
                </a:ext>
              </a:extLst>
            </p:cNvPr>
            <p:cNvSpPr/>
            <p:nvPr/>
          </p:nvSpPr>
          <p:spPr>
            <a:xfrm>
              <a:off x="8982800" y="6131699"/>
              <a:ext cx="481248" cy="481248"/>
            </a:xfrm>
            <a:custGeom>
              <a:avLst/>
              <a:gdLst>
                <a:gd name="connsiteX0" fmla="*/ 240624 w 481248"/>
                <a:gd name="connsiteY0" fmla="*/ 0 h 481248"/>
                <a:gd name="connsiteX1" fmla="*/ 0 w 481248"/>
                <a:gd name="connsiteY1" fmla="*/ 240624 h 481248"/>
                <a:gd name="connsiteX2" fmla="*/ 240624 w 481248"/>
                <a:gd name="connsiteY2" fmla="*/ 481248 h 481248"/>
                <a:gd name="connsiteX3" fmla="*/ 481248 w 481248"/>
                <a:gd name="connsiteY3" fmla="*/ 240624 h 481248"/>
                <a:gd name="connsiteX4" fmla="*/ 240624 w 481248"/>
                <a:gd name="connsiteY4" fmla="*/ 0 h 481248"/>
                <a:gd name="connsiteX5" fmla="*/ 321371 w 481248"/>
                <a:gd name="connsiteY5" fmla="*/ 322582 h 481248"/>
                <a:gd name="connsiteX6" fmla="*/ 293715 w 481248"/>
                <a:gd name="connsiteY6" fmla="*/ 347613 h 481248"/>
                <a:gd name="connsiteX7" fmla="*/ 250516 w 481248"/>
                <a:gd name="connsiteY7" fmla="*/ 358312 h 481248"/>
                <a:gd name="connsiteX8" fmla="*/ 250516 w 481248"/>
                <a:gd name="connsiteY8" fmla="*/ 384958 h 481248"/>
                <a:gd name="connsiteX9" fmla="*/ 229522 w 481248"/>
                <a:gd name="connsiteY9" fmla="*/ 384958 h 481248"/>
                <a:gd name="connsiteX10" fmla="*/ 229522 w 481248"/>
                <a:gd name="connsiteY10" fmla="*/ 358110 h 481248"/>
                <a:gd name="connsiteX11" fmla="*/ 173403 w 481248"/>
                <a:gd name="connsiteY11" fmla="*/ 337318 h 481248"/>
                <a:gd name="connsiteX12" fmla="*/ 150794 w 481248"/>
                <a:gd name="connsiteY12" fmla="*/ 288668 h 481248"/>
                <a:gd name="connsiteX13" fmla="*/ 210546 w 481248"/>
                <a:gd name="connsiteY13" fmla="*/ 288668 h 481248"/>
                <a:gd name="connsiteX14" fmla="*/ 229522 w 481248"/>
                <a:gd name="connsiteY14" fmla="*/ 313902 h 481248"/>
                <a:gd name="connsiteX15" fmla="*/ 229522 w 481248"/>
                <a:gd name="connsiteY15" fmla="*/ 262022 h 481248"/>
                <a:gd name="connsiteX16" fmla="*/ 188745 w 481248"/>
                <a:gd name="connsiteY16" fmla="*/ 249304 h 481248"/>
                <a:gd name="connsiteX17" fmla="*/ 162098 w 481248"/>
                <a:gd name="connsiteY17" fmla="*/ 229320 h 481248"/>
                <a:gd name="connsiteX18" fmla="*/ 150592 w 481248"/>
                <a:gd name="connsiteY18" fmla="*/ 191571 h 481248"/>
                <a:gd name="connsiteX19" fmla="*/ 172797 w 481248"/>
                <a:gd name="connsiteY19" fmla="*/ 143728 h 481248"/>
                <a:gd name="connsiteX20" fmla="*/ 229724 w 481248"/>
                <a:gd name="connsiteY20" fmla="*/ 123340 h 481248"/>
                <a:gd name="connsiteX21" fmla="*/ 229724 w 481248"/>
                <a:gd name="connsiteY21" fmla="*/ 96694 h 481248"/>
                <a:gd name="connsiteX22" fmla="*/ 250718 w 481248"/>
                <a:gd name="connsiteY22" fmla="*/ 96694 h 481248"/>
                <a:gd name="connsiteX23" fmla="*/ 250718 w 481248"/>
                <a:gd name="connsiteY23" fmla="*/ 123340 h 481248"/>
                <a:gd name="connsiteX24" fmla="*/ 305221 w 481248"/>
                <a:gd name="connsiteY24" fmla="*/ 143325 h 481248"/>
                <a:gd name="connsiteX25" fmla="*/ 327628 w 481248"/>
                <a:gd name="connsiteY25" fmla="*/ 191571 h 481248"/>
                <a:gd name="connsiteX26" fmla="*/ 267674 w 481248"/>
                <a:gd name="connsiteY26" fmla="*/ 191571 h 481248"/>
                <a:gd name="connsiteX27" fmla="*/ 250919 w 481248"/>
                <a:gd name="connsiteY27" fmla="*/ 168558 h 481248"/>
                <a:gd name="connsiteX28" fmla="*/ 250919 w 481248"/>
                <a:gd name="connsiteY28" fmla="*/ 219428 h 481248"/>
                <a:gd name="connsiteX29" fmla="*/ 292908 w 481248"/>
                <a:gd name="connsiteY29" fmla="*/ 232953 h 481248"/>
                <a:gd name="connsiteX30" fmla="*/ 319352 w 481248"/>
                <a:gd name="connsiteY30" fmla="*/ 252534 h 481248"/>
                <a:gd name="connsiteX31" fmla="*/ 331060 w 481248"/>
                <a:gd name="connsiteY31" fmla="*/ 289678 h 481248"/>
                <a:gd name="connsiteX32" fmla="*/ 321371 w 481248"/>
                <a:gd name="connsiteY32" fmla="*/ 322582 h 48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1248" h="481248">
                  <a:moveTo>
                    <a:pt x="240624" y="0"/>
                  </a:moveTo>
                  <a:cubicBezTo>
                    <a:pt x="107796" y="0"/>
                    <a:pt x="0" y="107796"/>
                    <a:pt x="0" y="240624"/>
                  </a:cubicBezTo>
                  <a:cubicBezTo>
                    <a:pt x="0" y="373452"/>
                    <a:pt x="107796" y="481248"/>
                    <a:pt x="240624" y="481248"/>
                  </a:cubicBezTo>
                  <a:cubicBezTo>
                    <a:pt x="373452" y="481248"/>
                    <a:pt x="481248" y="373452"/>
                    <a:pt x="481248" y="240624"/>
                  </a:cubicBezTo>
                  <a:cubicBezTo>
                    <a:pt x="481248" y="107595"/>
                    <a:pt x="373452" y="0"/>
                    <a:pt x="240624" y="0"/>
                  </a:cubicBezTo>
                  <a:close/>
                  <a:moveTo>
                    <a:pt x="321371" y="322582"/>
                  </a:moveTo>
                  <a:cubicBezTo>
                    <a:pt x="315113" y="332675"/>
                    <a:pt x="306029" y="341153"/>
                    <a:pt x="293715" y="347613"/>
                  </a:cubicBezTo>
                  <a:cubicBezTo>
                    <a:pt x="281603" y="354073"/>
                    <a:pt x="267271" y="357706"/>
                    <a:pt x="250516" y="358312"/>
                  </a:cubicBezTo>
                  <a:lnTo>
                    <a:pt x="250516" y="384958"/>
                  </a:lnTo>
                  <a:lnTo>
                    <a:pt x="229522" y="384958"/>
                  </a:lnTo>
                  <a:lnTo>
                    <a:pt x="229522" y="358110"/>
                  </a:lnTo>
                  <a:cubicBezTo>
                    <a:pt x="206307" y="356091"/>
                    <a:pt x="187735" y="349228"/>
                    <a:pt x="173403" y="337318"/>
                  </a:cubicBezTo>
                  <a:cubicBezTo>
                    <a:pt x="159272" y="325408"/>
                    <a:pt x="151601" y="309259"/>
                    <a:pt x="150794" y="288668"/>
                  </a:cubicBezTo>
                  <a:lnTo>
                    <a:pt x="210546" y="288668"/>
                  </a:lnTo>
                  <a:cubicBezTo>
                    <a:pt x="211959" y="301790"/>
                    <a:pt x="218217" y="310268"/>
                    <a:pt x="229522" y="313902"/>
                  </a:cubicBezTo>
                  <a:lnTo>
                    <a:pt x="229522" y="262022"/>
                  </a:lnTo>
                  <a:cubicBezTo>
                    <a:pt x="212363" y="257581"/>
                    <a:pt x="198838" y="253342"/>
                    <a:pt x="188745" y="249304"/>
                  </a:cubicBezTo>
                  <a:cubicBezTo>
                    <a:pt x="178651" y="245065"/>
                    <a:pt x="169567" y="238404"/>
                    <a:pt x="162098" y="229320"/>
                  </a:cubicBezTo>
                  <a:cubicBezTo>
                    <a:pt x="154427" y="220034"/>
                    <a:pt x="150592" y="207518"/>
                    <a:pt x="150592" y="191571"/>
                  </a:cubicBezTo>
                  <a:cubicBezTo>
                    <a:pt x="150592" y="171586"/>
                    <a:pt x="158061" y="155639"/>
                    <a:pt x="172797" y="143728"/>
                  </a:cubicBezTo>
                  <a:cubicBezTo>
                    <a:pt x="187533" y="131616"/>
                    <a:pt x="206509" y="124955"/>
                    <a:pt x="229724" y="123340"/>
                  </a:cubicBezTo>
                  <a:lnTo>
                    <a:pt x="229724" y="96694"/>
                  </a:lnTo>
                  <a:lnTo>
                    <a:pt x="250718" y="96694"/>
                  </a:lnTo>
                  <a:lnTo>
                    <a:pt x="250718" y="123340"/>
                  </a:lnTo>
                  <a:cubicBezTo>
                    <a:pt x="273730" y="125157"/>
                    <a:pt x="291898" y="131818"/>
                    <a:pt x="305221" y="143325"/>
                  </a:cubicBezTo>
                  <a:cubicBezTo>
                    <a:pt x="318545" y="154831"/>
                    <a:pt x="326013" y="170980"/>
                    <a:pt x="327628" y="191571"/>
                  </a:cubicBezTo>
                  <a:lnTo>
                    <a:pt x="267674" y="191571"/>
                  </a:lnTo>
                  <a:cubicBezTo>
                    <a:pt x="266261" y="179661"/>
                    <a:pt x="260811" y="172192"/>
                    <a:pt x="250919" y="168558"/>
                  </a:cubicBezTo>
                  <a:lnTo>
                    <a:pt x="250919" y="219428"/>
                  </a:lnTo>
                  <a:cubicBezTo>
                    <a:pt x="269087" y="224475"/>
                    <a:pt x="283016" y="228916"/>
                    <a:pt x="292908" y="232953"/>
                  </a:cubicBezTo>
                  <a:cubicBezTo>
                    <a:pt x="302799" y="236991"/>
                    <a:pt x="311479" y="243450"/>
                    <a:pt x="319352" y="252534"/>
                  </a:cubicBezTo>
                  <a:cubicBezTo>
                    <a:pt x="327023" y="261618"/>
                    <a:pt x="331060" y="273932"/>
                    <a:pt x="331060" y="289678"/>
                  </a:cubicBezTo>
                  <a:cubicBezTo>
                    <a:pt x="330656" y="301386"/>
                    <a:pt x="327628" y="312488"/>
                    <a:pt x="321371" y="322582"/>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grpSp>
    </p:spTree>
    <p:extLst>
      <p:ext uri="{BB962C8B-B14F-4D97-AF65-F5344CB8AC3E}">
        <p14:creationId xmlns:p14="http://schemas.microsoft.com/office/powerpoint/2010/main" val="126277695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outVertical)">
                                          <p:cBhvr>
                                            <p:cTn id="12" dur="500"/>
                                            <p:tgtEl>
                                              <p:spTgt spid="31"/>
                                            </p:tgtEl>
                                          </p:cBhvr>
                                        </p:animEffect>
                                      </p:childTnLst>
                                    </p:cTn>
                                  </p:par>
                                </p:childTnLst>
                              </p:cTn>
                            </p:par>
                            <p:par>
                              <p:cTn id="13" fill="hold">
                                <p:stCondLst>
                                  <p:cond delay="1000"/>
                                </p:stCondLst>
                                <p:childTnLst>
                                  <p:par>
                                    <p:cTn id="14" presetID="2" presetClass="entr" presetSubtype="8" decel="100000"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500" fill="hold"/>
                                            <p:tgtEl>
                                              <p:spTgt spid="34"/>
                                            </p:tgtEl>
                                            <p:attrNameLst>
                                              <p:attrName>ppt_x</p:attrName>
                                            </p:attrNameLst>
                                          </p:cBhvr>
                                          <p:tavLst>
                                            <p:tav tm="0">
                                              <p:val>
                                                <p:strVal val="0-#ppt_w/2"/>
                                              </p:val>
                                            </p:tav>
                                            <p:tav tm="100000">
                                              <p:val>
                                                <p:strVal val="#ppt_x"/>
                                              </p:val>
                                            </p:tav>
                                          </p:tavLst>
                                        </p:anim>
                                        <p:anim calcmode="lin" valueType="num">
                                          <p:cBhvr additive="base">
                                            <p:cTn id="17" dur="500" fill="hold"/>
                                            <p:tgtEl>
                                              <p:spTgt spid="34"/>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decel="100000"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par>
                                    <p:cTn id="23" presetID="10" presetClass="entr" presetSubtype="0" fill="hold" grpId="0" nodeType="withEffect">
                                      <p:stCondLst>
                                        <p:cond delay="15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up)">
                                          <p:cBhvr>
                                            <p:cTn id="30" dur="500"/>
                                            <p:tgtEl>
                                              <p:spTgt spid="37"/>
                                            </p:tgtEl>
                                          </p:cBhvr>
                                        </p:animEffect>
                                      </p:childTnLst>
                                    </p:cTn>
                                  </p:par>
                                </p:childTnLst>
                              </p:cTn>
                            </p:par>
                            <p:par>
                              <p:cTn id="31" fill="hold">
                                <p:stCondLst>
                                  <p:cond delay="500"/>
                                </p:stCondLst>
                                <p:childTnLst>
                                  <p:par>
                                    <p:cTn id="32" presetID="2" presetClass="entr" presetSubtype="4" fill="hold" nodeType="afterEffect" p14:presetBounceEnd="60000">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14:bounceEnd="60000">
                                          <p:cBhvr additive="base">
                                            <p:cTn id="34" dur="500" fill="hold"/>
                                            <p:tgtEl>
                                              <p:spTgt spid="44"/>
                                            </p:tgtEl>
                                            <p:attrNameLst>
                                              <p:attrName>ppt_x</p:attrName>
                                            </p:attrNameLst>
                                          </p:cBhvr>
                                          <p:tavLst>
                                            <p:tav tm="0">
                                              <p:val>
                                                <p:strVal val="#ppt_x"/>
                                              </p:val>
                                            </p:tav>
                                            <p:tav tm="100000">
                                              <p:val>
                                                <p:strVal val="#ppt_x"/>
                                              </p:val>
                                            </p:tav>
                                          </p:tavLst>
                                        </p:anim>
                                        <p:anim calcmode="lin" valueType="num" p14:bounceEnd="60000">
                                          <p:cBhvr additive="base">
                                            <p:cTn id="35" dur="500" fill="hold"/>
                                            <p:tgtEl>
                                              <p:spTgt spid="44"/>
                                            </p:tgtEl>
                                            <p:attrNameLst>
                                              <p:attrName>ppt_y</p:attrName>
                                            </p:attrNameLst>
                                          </p:cBhvr>
                                          <p:tavLst>
                                            <p:tav tm="0">
                                              <p:val>
                                                <p:strVal val="1+#ppt_h/2"/>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14:presetBounceEnd="60000">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14:bounceEnd="60000">
                                          <p:cBhvr additive="base">
                                            <p:cTn id="43" dur="500" fill="hold"/>
                                            <p:tgtEl>
                                              <p:spTgt spid="64"/>
                                            </p:tgtEl>
                                            <p:attrNameLst>
                                              <p:attrName>ppt_x</p:attrName>
                                            </p:attrNameLst>
                                          </p:cBhvr>
                                          <p:tavLst>
                                            <p:tav tm="0">
                                              <p:val>
                                                <p:strVal val="#ppt_x"/>
                                              </p:val>
                                            </p:tav>
                                            <p:tav tm="100000">
                                              <p:val>
                                                <p:strVal val="#ppt_x"/>
                                              </p:val>
                                            </p:tav>
                                          </p:tavLst>
                                        </p:anim>
                                        <p:anim calcmode="lin" valueType="num" p14:bounceEnd="60000">
                                          <p:cBhvr additive="base">
                                            <p:cTn id="44" dur="500" fill="hold"/>
                                            <p:tgtEl>
                                              <p:spTgt spid="64"/>
                                            </p:tgtEl>
                                            <p:attrNameLst>
                                              <p:attrName>ppt_y</p:attrName>
                                            </p:attrNameLst>
                                          </p:cBhvr>
                                          <p:tavLst>
                                            <p:tav tm="0">
                                              <p:val>
                                                <p:strVal val="1+#ppt_h/2"/>
                                              </p:val>
                                            </p:tav>
                                            <p:tav tm="100000">
                                              <p:val>
                                                <p:strVal val="#ppt_y"/>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14:presetBounceEnd="60000">
                                      <p:stCondLst>
                                        <p:cond delay="0"/>
                                      </p:stCondLst>
                                      <p:childTnLst>
                                        <p:set>
                                          <p:cBhvr>
                                            <p:cTn id="51" dur="1" fill="hold">
                                              <p:stCondLst>
                                                <p:cond delay="0"/>
                                              </p:stCondLst>
                                            </p:cTn>
                                            <p:tgtEl>
                                              <p:spTgt spid="65"/>
                                            </p:tgtEl>
                                            <p:attrNameLst>
                                              <p:attrName>style.visibility</p:attrName>
                                            </p:attrNameLst>
                                          </p:cBhvr>
                                          <p:to>
                                            <p:strVal val="visible"/>
                                          </p:to>
                                        </p:set>
                                        <p:anim calcmode="lin" valueType="num" p14:bounceEnd="60000">
                                          <p:cBhvr additive="base">
                                            <p:cTn id="52" dur="500" fill="hold"/>
                                            <p:tgtEl>
                                              <p:spTgt spid="65"/>
                                            </p:tgtEl>
                                            <p:attrNameLst>
                                              <p:attrName>ppt_x</p:attrName>
                                            </p:attrNameLst>
                                          </p:cBhvr>
                                          <p:tavLst>
                                            <p:tav tm="0">
                                              <p:val>
                                                <p:strVal val="#ppt_x"/>
                                              </p:val>
                                            </p:tav>
                                            <p:tav tm="100000">
                                              <p:val>
                                                <p:strVal val="#ppt_x"/>
                                              </p:val>
                                            </p:tav>
                                          </p:tavLst>
                                        </p:anim>
                                        <p:anim calcmode="lin" valueType="num" p14:bounceEnd="60000">
                                          <p:cBhvr additive="base">
                                            <p:cTn id="53" dur="500" fill="hold"/>
                                            <p:tgtEl>
                                              <p:spTgt spid="65"/>
                                            </p:tgtEl>
                                            <p:attrNameLst>
                                              <p:attrName>ppt_y</p:attrName>
                                            </p:attrNameLst>
                                          </p:cBhvr>
                                          <p:tavLst>
                                            <p:tav tm="0">
                                              <p:val>
                                                <p:strVal val="1+#ppt_h/2"/>
                                              </p:val>
                                            </p:tav>
                                            <p:tav tm="100000">
                                              <p:val>
                                                <p:strVal val="#ppt_y"/>
                                              </p:val>
                                            </p:tav>
                                          </p:tavLst>
                                        </p:anim>
                                      </p:childTnLst>
                                    </p:cTn>
                                  </p:par>
                                  <p:par>
                                    <p:cTn id="54" presetID="10" presetClass="entr" presetSubtype="0"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P spid="4" grpId="0"/>
          <p:bldP spid="35" grpId="0" animBg="1"/>
          <p:bldP spid="36" grpId="0"/>
          <p:bldP spid="40" grpId="0"/>
          <p:bldP spid="41" grpId="0"/>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outVertical)">
                                          <p:cBhvr>
                                            <p:cTn id="12" dur="500"/>
                                            <p:tgtEl>
                                              <p:spTgt spid="31"/>
                                            </p:tgtEl>
                                          </p:cBhvr>
                                        </p:animEffect>
                                      </p:childTnLst>
                                    </p:cTn>
                                  </p:par>
                                </p:childTnLst>
                              </p:cTn>
                            </p:par>
                            <p:par>
                              <p:cTn id="13" fill="hold">
                                <p:stCondLst>
                                  <p:cond delay="1000"/>
                                </p:stCondLst>
                                <p:childTnLst>
                                  <p:par>
                                    <p:cTn id="14" presetID="2" presetClass="entr" presetSubtype="8" decel="100000"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500" fill="hold"/>
                                            <p:tgtEl>
                                              <p:spTgt spid="34"/>
                                            </p:tgtEl>
                                            <p:attrNameLst>
                                              <p:attrName>ppt_x</p:attrName>
                                            </p:attrNameLst>
                                          </p:cBhvr>
                                          <p:tavLst>
                                            <p:tav tm="0">
                                              <p:val>
                                                <p:strVal val="0-#ppt_w/2"/>
                                              </p:val>
                                            </p:tav>
                                            <p:tav tm="100000">
                                              <p:val>
                                                <p:strVal val="#ppt_x"/>
                                              </p:val>
                                            </p:tav>
                                          </p:tavLst>
                                        </p:anim>
                                        <p:anim calcmode="lin" valueType="num">
                                          <p:cBhvr additive="base">
                                            <p:cTn id="17" dur="500" fill="hold"/>
                                            <p:tgtEl>
                                              <p:spTgt spid="34"/>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decel="100000"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 calcmode="lin" valueType="num">
                                          <p:cBhvr additive="base">
                                            <p:cTn id="21" dur="500" fill="hold"/>
                                            <p:tgtEl>
                                              <p:spTgt spid="35"/>
                                            </p:tgtEl>
                                            <p:attrNameLst>
                                              <p:attrName>ppt_x</p:attrName>
                                            </p:attrNameLst>
                                          </p:cBhvr>
                                          <p:tavLst>
                                            <p:tav tm="0">
                                              <p:val>
                                                <p:strVal val="1+#ppt_w/2"/>
                                              </p:val>
                                            </p:tav>
                                            <p:tav tm="100000">
                                              <p:val>
                                                <p:strVal val="#ppt_x"/>
                                              </p:val>
                                            </p:tav>
                                          </p:tavLst>
                                        </p:anim>
                                        <p:anim calcmode="lin" valueType="num">
                                          <p:cBhvr additive="base">
                                            <p:cTn id="22" dur="500" fill="hold"/>
                                            <p:tgtEl>
                                              <p:spTgt spid="35"/>
                                            </p:tgtEl>
                                            <p:attrNameLst>
                                              <p:attrName>ppt_y</p:attrName>
                                            </p:attrNameLst>
                                          </p:cBhvr>
                                          <p:tavLst>
                                            <p:tav tm="0">
                                              <p:val>
                                                <p:strVal val="#ppt_y"/>
                                              </p:val>
                                            </p:tav>
                                            <p:tav tm="100000">
                                              <p:val>
                                                <p:strVal val="#ppt_y"/>
                                              </p:val>
                                            </p:tav>
                                          </p:tavLst>
                                        </p:anim>
                                      </p:childTnLst>
                                    </p:cTn>
                                  </p:par>
                                  <p:par>
                                    <p:cTn id="23" presetID="10" presetClass="entr" presetSubtype="0" fill="hold" grpId="0" nodeType="withEffect">
                                      <p:stCondLst>
                                        <p:cond delay="15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up)">
                                          <p:cBhvr>
                                            <p:cTn id="30" dur="500"/>
                                            <p:tgtEl>
                                              <p:spTgt spid="37"/>
                                            </p:tgtEl>
                                          </p:cBhvr>
                                        </p:animEffect>
                                      </p:childTnLst>
                                    </p:cTn>
                                  </p:par>
                                </p:childTnLst>
                              </p:cTn>
                            </p:par>
                            <p:par>
                              <p:cTn id="31" fill="hold">
                                <p:stCondLst>
                                  <p:cond delay="500"/>
                                </p:stCondLst>
                                <p:childTnLst>
                                  <p:par>
                                    <p:cTn id="32" presetID="2" presetClass="entr" presetSubtype="4"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ppt_x"/>
                                              </p:val>
                                            </p:tav>
                                            <p:tav tm="100000">
                                              <p:val>
                                                <p:strVal val="#ppt_x"/>
                                              </p:val>
                                            </p:tav>
                                          </p:tavLst>
                                        </p:anim>
                                        <p:anim calcmode="lin" valueType="num">
                                          <p:cBhvr additive="base">
                                            <p:cTn id="35" dur="500" fill="hold"/>
                                            <p:tgtEl>
                                              <p:spTgt spid="44"/>
                                            </p:tgtEl>
                                            <p:attrNameLst>
                                              <p:attrName>ppt_y</p:attrName>
                                            </p:attrNameLst>
                                          </p:cBhvr>
                                          <p:tavLst>
                                            <p:tav tm="0">
                                              <p:val>
                                                <p:strVal val="1+#ppt_h/2"/>
                                              </p:val>
                                            </p:tav>
                                            <p:tav tm="100000">
                                              <p:val>
                                                <p:strVal val="#ppt_y"/>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fade">
                                          <p:cBhvr>
                                            <p:cTn id="38" dur="5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cBhvr additive="base">
                                            <p:cTn id="43" dur="500" fill="hold"/>
                                            <p:tgtEl>
                                              <p:spTgt spid="64"/>
                                            </p:tgtEl>
                                            <p:attrNameLst>
                                              <p:attrName>ppt_x</p:attrName>
                                            </p:attrNameLst>
                                          </p:cBhvr>
                                          <p:tavLst>
                                            <p:tav tm="0">
                                              <p:val>
                                                <p:strVal val="#ppt_x"/>
                                              </p:val>
                                            </p:tav>
                                            <p:tav tm="100000">
                                              <p:val>
                                                <p:strVal val="#ppt_x"/>
                                              </p:val>
                                            </p:tav>
                                          </p:tavLst>
                                        </p:anim>
                                        <p:anim calcmode="lin" valueType="num">
                                          <p:cBhvr additive="base">
                                            <p:cTn id="44" dur="500" fill="hold"/>
                                            <p:tgtEl>
                                              <p:spTgt spid="64"/>
                                            </p:tgtEl>
                                            <p:attrNameLst>
                                              <p:attrName>ppt_y</p:attrName>
                                            </p:attrNameLst>
                                          </p:cBhvr>
                                          <p:tavLst>
                                            <p:tav tm="0">
                                              <p:val>
                                                <p:strVal val="1+#ppt_h/2"/>
                                              </p:val>
                                            </p:tav>
                                            <p:tav tm="100000">
                                              <p:val>
                                                <p:strVal val="#ppt_y"/>
                                              </p:val>
                                            </p:tav>
                                          </p:tavLst>
                                        </p:anim>
                                      </p:childTnLst>
                                    </p:cTn>
                                  </p:par>
                                  <p:par>
                                    <p:cTn id="45" presetID="10"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65"/>
                                            </p:tgtEl>
                                            <p:attrNameLst>
                                              <p:attrName>style.visibility</p:attrName>
                                            </p:attrNameLst>
                                          </p:cBhvr>
                                          <p:to>
                                            <p:strVal val="visible"/>
                                          </p:to>
                                        </p:set>
                                        <p:anim calcmode="lin" valueType="num">
                                          <p:cBhvr additive="base">
                                            <p:cTn id="52" dur="500" fill="hold"/>
                                            <p:tgtEl>
                                              <p:spTgt spid="65"/>
                                            </p:tgtEl>
                                            <p:attrNameLst>
                                              <p:attrName>ppt_x</p:attrName>
                                            </p:attrNameLst>
                                          </p:cBhvr>
                                          <p:tavLst>
                                            <p:tav tm="0">
                                              <p:val>
                                                <p:strVal val="#ppt_x"/>
                                              </p:val>
                                            </p:tav>
                                            <p:tav tm="100000">
                                              <p:val>
                                                <p:strVal val="#ppt_x"/>
                                              </p:val>
                                            </p:tav>
                                          </p:tavLst>
                                        </p:anim>
                                        <p:anim calcmode="lin" valueType="num">
                                          <p:cBhvr additive="base">
                                            <p:cTn id="53" dur="500" fill="hold"/>
                                            <p:tgtEl>
                                              <p:spTgt spid="65"/>
                                            </p:tgtEl>
                                            <p:attrNameLst>
                                              <p:attrName>ppt_y</p:attrName>
                                            </p:attrNameLst>
                                          </p:cBhvr>
                                          <p:tavLst>
                                            <p:tav tm="0">
                                              <p:val>
                                                <p:strVal val="1+#ppt_h/2"/>
                                              </p:val>
                                            </p:tav>
                                            <p:tav tm="100000">
                                              <p:val>
                                                <p:strVal val="#ppt_y"/>
                                              </p:val>
                                            </p:tav>
                                          </p:tavLst>
                                        </p:anim>
                                      </p:childTnLst>
                                    </p:cTn>
                                  </p:par>
                                  <p:par>
                                    <p:cTn id="54" presetID="10" presetClass="entr" presetSubtype="0" fill="hold" grpId="0" nodeType="with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7" grpId="0" animBg="1"/>
          <p:bldP spid="4" grpId="0"/>
          <p:bldP spid="35" grpId="0" animBg="1"/>
          <p:bldP spid="36" grpId="0"/>
          <p:bldP spid="40" grpId="0"/>
          <p:bldP spid="41" grpId="0"/>
          <p:bldP spid="42" grpId="0"/>
        </p:bldLst>
      </p:timing>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7430599-A800-40A4-5D13-F572C96A247A}"/>
              </a:ext>
            </a:extLst>
          </p:cNvPr>
          <p:cNvSpPr/>
          <p:nvPr/>
        </p:nvSpPr>
        <p:spPr>
          <a:xfrm>
            <a:off x="18834100" y="840981"/>
            <a:ext cx="5827486" cy="4879975"/>
          </a:xfrm>
          <a:prstGeom prst="roundRect">
            <a:avLst>
              <a:gd name="adj" fmla="val 10563"/>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5" name="TextBox 4">
            <a:extLst>
              <a:ext uri="{FF2B5EF4-FFF2-40B4-BE49-F238E27FC236}">
                <a16:creationId xmlns:a16="http://schemas.microsoft.com/office/drawing/2014/main" id="{E7C759DB-4D92-7A1C-D240-CB4B9F8AFE16}"/>
              </a:ext>
            </a:extLst>
          </p:cNvPr>
          <p:cNvSpPr txBox="1"/>
          <p:nvPr/>
        </p:nvSpPr>
        <p:spPr>
          <a:xfrm>
            <a:off x="19229004" y="1262683"/>
            <a:ext cx="4089400" cy="954107"/>
          </a:xfrm>
          <a:prstGeom prst="rect">
            <a:avLst/>
          </a:prstGeom>
          <a:noFill/>
        </p:spPr>
        <p:txBody>
          <a:bodyPr wrap="square" rtlCol="0">
            <a:spAutoFit/>
          </a:bodyPr>
          <a:lstStyle/>
          <a:p>
            <a:pPr algn="ctr"/>
            <a:r>
              <a:rPr lang="en-US" sz="3200" dirty="0">
                <a:solidFill>
                  <a:schemeClr val="accent3">
                    <a:lumMod val="50000"/>
                  </a:schemeClr>
                </a:solidFill>
                <a:latin typeface="+mj-lt"/>
              </a:rPr>
              <a:t>CET1</a:t>
            </a:r>
            <a:endParaRPr lang="en-US" sz="2400" dirty="0">
              <a:solidFill>
                <a:schemeClr val="accent3">
                  <a:lumMod val="50000"/>
                </a:schemeClr>
              </a:solidFill>
              <a:latin typeface="+mj-lt"/>
            </a:endParaRPr>
          </a:p>
          <a:p>
            <a:pPr algn="ctr"/>
            <a:r>
              <a:rPr lang="en-US" sz="2400" dirty="0">
                <a:solidFill>
                  <a:schemeClr val="accent3">
                    <a:lumMod val="50000"/>
                  </a:schemeClr>
                </a:solidFill>
                <a:latin typeface="+mj-lt"/>
              </a:rPr>
              <a:t>(Common Equity Tier 1) </a:t>
            </a:r>
            <a:endParaRPr lang="en-GB" sz="2400" dirty="0">
              <a:solidFill>
                <a:schemeClr val="accent3">
                  <a:lumMod val="50000"/>
                </a:schemeClr>
              </a:solidFill>
              <a:latin typeface="+mj-lt"/>
            </a:endParaRPr>
          </a:p>
        </p:txBody>
      </p:sp>
      <p:sp>
        <p:nvSpPr>
          <p:cNvPr id="6" name="TextBox 5">
            <a:extLst>
              <a:ext uri="{FF2B5EF4-FFF2-40B4-BE49-F238E27FC236}">
                <a16:creationId xmlns:a16="http://schemas.microsoft.com/office/drawing/2014/main" id="{1C92CC26-729B-411B-A1FF-E93352887B79}"/>
              </a:ext>
            </a:extLst>
          </p:cNvPr>
          <p:cNvSpPr txBox="1"/>
          <p:nvPr/>
        </p:nvSpPr>
        <p:spPr>
          <a:xfrm>
            <a:off x="19513847" y="2918259"/>
            <a:ext cx="3519715" cy="461665"/>
          </a:xfrm>
          <a:prstGeom prst="rect">
            <a:avLst/>
          </a:prstGeom>
          <a:noFill/>
        </p:spPr>
        <p:txBody>
          <a:bodyPr wrap="square" rtlCol="0">
            <a:spAutoFit/>
          </a:bodyPr>
          <a:lstStyle/>
          <a:p>
            <a:pPr algn="ctr"/>
            <a:r>
              <a:rPr lang="en-US" sz="2400" dirty="0">
                <a:solidFill>
                  <a:schemeClr val="accent3">
                    <a:lumMod val="50000"/>
                  </a:schemeClr>
                </a:solidFill>
                <a:latin typeface="+mj-lt"/>
              </a:rPr>
              <a:t>Shareholders’ equity</a:t>
            </a:r>
            <a:endParaRPr lang="en-GB" sz="2400" dirty="0">
              <a:solidFill>
                <a:schemeClr val="accent3">
                  <a:lumMod val="50000"/>
                </a:schemeClr>
              </a:solidFill>
              <a:latin typeface="+mj-lt"/>
            </a:endParaRPr>
          </a:p>
        </p:txBody>
      </p:sp>
      <p:sp>
        <p:nvSpPr>
          <p:cNvPr id="8" name="TextBox 7">
            <a:extLst>
              <a:ext uri="{FF2B5EF4-FFF2-40B4-BE49-F238E27FC236}">
                <a16:creationId xmlns:a16="http://schemas.microsoft.com/office/drawing/2014/main" id="{8918B66B-DDB5-DBB5-405F-B66FC0DBE8DE}"/>
              </a:ext>
            </a:extLst>
          </p:cNvPr>
          <p:cNvSpPr txBox="1"/>
          <p:nvPr/>
        </p:nvSpPr>
        <p:spPr>
          <a:xfrm>
            <a:off x="20480490" y="4023046"/>
            <a:ext cx="1586428" cy="461665"/>
          </a:xfrm>
          <a:prstGeom prst="rect">
            <a:avLst/>
          </a:prstGeom>
          <a:noFill/>
        </p:spPr>
        <p:txBody>
          <a:bodyPr wrap="square" rtlCol="0">
            <a:spAutoFit/>
          </a:bodyPr>
          <a:lstStyle/>
          <a:p>
            <a:pPr algn="ctr"/>
            <a:r>
              <a:rPr lang="en-US" sz="2400" dirty="0">
                <a:solidFill>
                  <a:schemeClr val="accent3">
                    <a:lumMod val="50000"/>
                  </a:schemeClr>
                </a:solidFill>
                <a:latin typeface="+mj-lt"/>
              </a:rPr>
              <a:t>Goodwill</a:t>
            </a:r>
            <a:endParaRPr lang="en-GB" sz="2400" dirty="0">
              <a:solidFill>
                <a:schemeClr val="accent3">
                  <a:lumMod val="50000"/>
                </a:schemeClr>
              </a:solidFill>
              <a:latin typeface="+mj-lt"/>
            </a:endParaRPr>
          </a:p>
        </p:txBody>
      </p:sp>
      <p:sp>
        <p:nvSpPr>
          <p:cNvPr id="9" name="TextBox 8">
            <a:extLst>
              <a:ext uri="{FF2B5EF4-FFF2-40B4-BE49-F238E27FC236}">
                <a16:creationId xmlns:a16="http://schemas.microsoft.com/office/drawing/2014/main" id="{BBD5E1F4-6400-BDD9-E946-AAD3B160FA1E}"/>
              </a:ext>
            </a:extLst>
          </p:cNvPr>
          <p:cNvSpPr txBox="1"/>
          <p:nvPr/>
        </p:nvSpPr>
        <p:spPr>
          <a:xfrm>
            <a:off x="20907268" y="2275137"/>
            <a:ext cx="732873" cy="584775"/>
          </a:xfrm>
          <a:prstGeom prst="rect">
            <a:avLst/>
          </a:prstGeom>
          <a:noFill/>
        </p:spPr>
        <p:txBody>
          <a:bodyPr wrap="square" rtlCol="0">
            <a:spAutoFit/>
          </a:bodyPr>
          <a:lstStyle/>
          <a:p>
            <a:pPr algn="ctr"/>
            <a:r>
              <a:rPr lang="en-US" sz="3200" dirty="0">
                <a:solidFill>
                  <a:schemeClr val="accent3">
                    <a:lumMod val="50000"/>
                  </a:schemeClr>
                </a:solidFill>
                <a:latin typeface="+mj-lt"/>
              </a:rPr>
              <a:t>=</a:t>
            </a:r>
            <a:endParaRPr lang="en-GB" sz="3200" dirty="0">
              <a:solidFill>
                <a:schemeClr val="accent3">
                  <a:lumMod val="50000"/>
                </a:schemeClr>
              </a:solidFill>
              <a:latin typeface="+mj-lt"/>
            </a:endParaRPr>
          </a:p>
        </p:txBody>
      </p:sp>
      <p:sp>
        <p:nvSpPr>
          <p:cNvPr id="12" name="TextBox 11">
            <a:extLst>
              <a:ext uri="{FF2B5EF4-FFF2-40B4-BE49-F238E27FC236}">
                <a16:creationId xmlns:a16="http://schemas.microsoft.com/office/drawing/2014/main" id="{7580F861-4FEA-28A1-A8AD-B89B3545CE43}"/>
              </a:ext>
            </a:extLst>
          </p:cNvPr>
          <p:cNvSpPr txBox="1"/>
          <p:nvPr/>
        </p:nvSpPr>
        <p:spPr>
          <a:xfrm>
            <a:off x="20907268" y="3438271"/>
            <a:ext cx="732873" cy="584775"/>
          </a:xfrm>
          <a:prstGeom prst="rect">
            <a:avLst/>
          </a:prstGeom>
          <a:noFill/>
        </p:spPr>
        <p:txBody>
          <a:bodyPr wrap="square" rtlCol="0">
            <a:spAutoFit/>
          </a:bodyPr>
          <a:lstStyle/>
          <a:p>
            <a:pPr algn="ctr"/>
            <a:r>
              <a:rPr lang="en-US" sz="3200" dirty="0">
                <a:solidFill>
                  <a:schemeClr val="accent3">
                    <a:lumMod val="50000"/>
                  </a:schemeClr>
                </a:solidFill>
                <a:latin typeface="+mj-lt"/>
              </a:rPr>
              <a:t>-</a:t>
            </a:r>
            <a:endParaRPr lang="en-GB" sz="3200" dirty="0">
              <a:solidFill>
                <a:schemeClr val="accent3">
                  <a:lumMod val="50000"/>
                </a:schemeClr>
              </a:solidFill>
              <a:latin typeface="+mj-lt"/>
            </a:endParaRPr>
          </a:p>
        </p:txBody>
      </p:sp>
      <p:sp>
        <p:nvSpPr>
          <p:cNvPr id="13" name="TextBox 12">
            <a:extLst>
              <a:ext uri="{FF2B5EF4-FFF2-40B4-BE49-F238E27FC236}">
                <a16:creationId xmlns:a16="http://schemas.microsoft.com/office/drawing/2014/main" id="{22F6E9A3-4767-AD4A-F81D-D0320FAFAAF4}"/>
              </a:ext>
            </a:extLst>
          </p:cNvPr>
          <p:cNvSpPr txBox="1"/>
          <p:nvPr/>
        </p:nvSpPr>
        <p:spPr>
          <a:xfrm>
            <a:off x="19184554" y="4716968"/>
            <a:ext cx="4178300" cy="646331"/>
          </a:xfrm>
          <a:prstGeom prst="rect">
            <a:avLst/>
          </a:prstGeom>
          <a:noFill/>
        </p:spPr>
        <p:txBody>
          <a:bodyPr wrap="square" rtlCol="0">
            <a:spAutoFit/>
          </a:bodyPr>
          <a:lstStyle/>
          <a:p>
            <a:pPr algn="ctr"/>
            <a:r>
              <a:rPr lang="en-US" sz="1800" dirty="0">
                <a:solidFill>
                  <a:schemeClr val="accent3">
                    <a:lumMod val="50000"/>
                  </a:schemeClr>
                </a:solidFill>
                <a:latin typeface="Poppins" panose="00000500000000000000" pitchFamily="2" charset="0"/>
              </a:rPr>
              <a:t>(Deduct deferred tax assets or investments in other institutions)</a:t>
            </a:r>
            <a:endParaRPr lang="en-GB" sz="2000" dirty="0">
              <a:solidFill>
                <a:schemeClr val="accent3">
                  <a:lumMod val="50000"/>
                </a:schemeClr>
              </a:solidFill>
              <a:latin typeface="Poppins" panose="00000500000000000000" pitchFamily="2" charset="0"/>
            </a:endParaRPr>
          </a:p>
        </p:txBody>
      </p:sp>
      <p:sp>
        <p:nvSpPr>
          <p:cNvPr id="34" name="Rectangle: Rounded Corners 33">
            <a:extLst>
              <a:ext uri="{FF2B5EF4-FFF2-40B4-BE49-F238E27FC236}">
                <a16:creationId xmlns:a16="http://schemas.microsoft.com/office/drawing/2014/main" id="{D72EF5A9-ADFD-1378-A407-3B28A040E377}"/>
              </a:ext>
            </a:extLst>
          </p:cNvPr>
          <p:cNvSpPr/>
          <p:nvPr/>
        </p:nvSpPr>
        <p:spPr>
          <a:xfrm>
            <a:off x="-8821880" y="1923883"/>
            <a:ext cx="6428739" cy="756393"/>
          </a:xfrm>
          <a:prstGeom prst="roundRect">
            <a:avLst>
              <a:gd name="adj" fmla="val 50000"/>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14" name="TextBox 13">
            <a:extLst>
              <a:ext uri="{FF2B5EF4-FFF2-40B4-BE49-F238E27FC236}">
                <a16:creationId xmlns:a16="http://schemas.microsoft.com/office/drawing/2014/main" id="{462BE7DC-917C-D430-5B26-E8FDA37E4142}"/>
              </a:ext>
            </a:extLst>
          </p:cNvPr>
          <p:cNvSpPr txBox="1"/>
          <p:nvPr/>
        </p:nvSpPr>
        <p:spPr>
          <a:xfrm>
            <a:off x="1364545" y="1962198"/>
            <a:ext cx="4089400" cy="584775"/>
          </a:xfrm>
          <a:prstGeom prst="rect">
            <a:avLst/>
          </a:prstGeom>
          <a:noFill/>
        </p:spPr>
        <p:txBody>
          <a:bodyPr wrap="square" rtlCol="0">
            <a:spAutoFit/>
          </a:bodyPr>
          <a:lstStyle/>
          <a:p>
            <a:pPr algn="ctr"/>
            <a:r>
              <a:rPr lang="en-US" sz="3200" dirty="0">
                <a:solidFill>
                  <a:schemeClr val="accent3">
                    <a:lumMod val="50000"/>
                  </a:schemeClr>
                </a:solidFill>
                <a:latin typeface="+mj-lt"/>
              </a:rPr>
              <a:t>Tier 1 capital</a:t>
            </a:r>
            <a:endParaRPr lang="en-GB" sz="2400" dirty="0">
              <a:solidFill>
                <a:schemeClr val="accent3">
                  <a:lumMod val="50000"/>
                </a:schemeClr>
              </a:solidFill>
              <a:latin typeface="+mj-lt"/>
            </a:endParaRPr>
          </a:p>
        </p:txBody>
      </p:sp>
      <p:grpSp>
        <p:nvGrpSpPr>
          <p:cNvPr id="32" name="Group 31">
            <a:extLst>
              <a:ext uri="{FF2B5EF4-FFF2-40B4-BE49-F238E27FC236}">
                <a16:creationId xmlns:a16="http://schemas.microsoft.com/office/drawing/2014/main" id="{A2AED1A2-F2EC-34C1-9DC4-622420975223}"/>
              </a:ext>
            </a:extLst>
          </p:cNvPr>
          <p:cNvGrpSpPr/>
          <p:nvPr/>
        </p:nvGrpSpPr>
        <p:grpSpPr>
          <a:xfrm>
            <a:off x="881045" y="2741883"/>
            <a:ext cx="5067923" cy="903752"/>
            <a:chOff x="861162" y="2207776"/>
            <a:chExt cx="5067923" cy="903752"/>
          </a:xfrm>
        </p:grpSpPr>
        <p:sp>
          <p:nvSpPr>
            <p:cNvPr id="15" name="Rectangle: Rounded Corners 14">
              <a:extLst>
                <a:ext uri="{FF2B5EF4-FFF2-40B4-BE49-F238E27FC236}">
                  <a16:creationId xmlns:a16="http://schemas.microsoft.com/office/drawing/2014/main" id="{EC318D7A-53D8-C9C4-D772-AB9CB91E4911}"/>
                </a:ext>
              </a:extLst>
            </p:cNvPr>
            <p:cNvSpPr/>
            <p:nvPr/>
          </p:nvSpPr>
          <p:spPr>
            <a:xfrm>
              <a:off x="861162" y="2207776"/>
              <a:ext cx="5067923" cy="903752"/>
            </a:xfrm>
            <a:prstGeom prst="roundRect">
              <a:avLst>
                <a:gd name="adj" fmla="val 10563"/>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19" name="TextBox 18">
              <a:extLst>
                <a:ext uri="{FF2B5EF4-FFF2-40B4-BE49-F238E27FC236}">
                  <a16:creationId xmlns:a16="http://schemas.microsoft.com/office/drawing/2014/main" id="{B950E00A-4C16-D437-B978-FF71626277C1}"/>
                </a:ext>
              </a:extLst>
            </p:cNvPr>
            <p:cNvSpPr txBox="1"/>
            <p:nvPr/>
          </p:nvSpPr>
          <p:spPr>
            <a:xfrm>
              <a:off x="1033129" y="2428820"/>
              <a:ext cx="4705036" cy="461665"/>
            </a:xfrm>
            <a:prstGeom prst="rect">
              <a:avLst/>
            </a:prstGeom>
            <a:noFill/>
          </p:spPr>
          <p:txBody>
            <a:bodyPr wrap="square" rtlCol="0">
              <a:spAutoFit/>
            </a:bodyPr>
            <a:lstStyle/>
            <a:p>
              <a:pPr algn="ctr"/>
              <a:r>
                <a:rPr lang="en-US" sz="2400" dirty="0">
                  <a:solidFill>
                    <a:schemeClr val="accent3">
                      <a:lumMod val="50000"/>
                    </a:schemeClr>
                  </a:solidFill>
                  <a:latin typeface="+mj-lt"/>
                </a:rPr>
                <a:t>CET1 (Common Equity Tier 1) </a:t>
              </a:r>
              <a:endParaRPr lang="en-GB" sz="2400" dirty="0">
                <a:solidFill>
                  <a:schemeClr val="accent3">
                    <a:lumMod val="50000"/>
                  </a:schemeClr>
                </a:solidFill>
                <a:latin typeface="+mj-lt"/>
              </a:endParaRPr>
            </a:p>
          </p:txBody>
        </p:sp>
      </p:grpSp>
      <p:grpSp>
        <p:nvGrpSpPr>
          <p:cNvPr id="33" name="Group 32">
            <a:extLst>
              <a:ext uri="{FF2B5EF4-FFF2-40B4-BE49-F238E27FC236}">
                <a16:creationId xmlns:a16="http://schemas.microsoft.com/office/drawing/2014/main" id="{8DA12DB8-CB21-B87B-9A33-5BB04AF84B03}"/>
              </a:ext>
            </a:extLst>
          </p:cNvPr>
          <p:cNvGrpSpPr/>
          <p:nvPr/>
        </p:nvGrpSpPr>
        <p:grpSpPr>
          <a:xfrm>
            <a:off x="875284" y="3866679"/>
            <a:ext cx="5067923" cy="903752"/>
            <a:chOff x="855401" y="3332572"/>
            <a:chExt cx="5067923" cy="903752"/>
          </a:xfrm>
          <a:solidFill>
            <a:schemeClr val="accent5">
              <a:lumMod val="20000"/>
              <a:lumOff val="80000"/>
            </a:schemeClr>
          </a:solidFill>
        </p:grpSpPr>
        <p:sp>
          <p:nvSpPr>
            <p:cNvPr id="20" name="Rectangle: Rounded Corners 19">
              <a:extLst>
                <a:ext uri="{FF2B5EF4-FFF2-40B4-BE49-F238E27FC236}">
                  <a16:creationId xmlns:a16="http://schemas.microsoft.com/office/drawing/2014/main" id="{D13105D4-D7BF-F740-593F-51AC9544E605}"/>
                </a:ext>
              </a:extLst>
            </p:cNvPr>
            <p:cNvSpPr/>
            <p:nvPr/>
          </p:nvSpPr>
          <p:spPr>
            <a:xfrm>
              <a:off x="855401" y="3332572"/>
              <a:ext cx="5067923" cy="903752"/>
            </a:xfrm>
            <a:prstGeom prst="roundRect">
              <a:avLst>
                <a:gd name="adj" fmla="val 10563"/>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5">
                    <a:lumMod val="50000"/>
                  </a:schemeClr>
                </a:solidFill>
                <a:latin typeface="Poppins" panose="00000500000000000000" pitchFamily="2" charset="0"/>
              </a:endParaRPr>
            </a:p>
          </p:txBody>
        </p:sp>
        <p:sp>
          <p:nvSpPr>
            <p:cNvPr id="21" name="TextBox 20">
              <a:extLst>
                <a:ext uri="{FF2B5EF4-FFF2-40B4-BE49-F238E27FC236}">
                  <a16:creationId xmlns:a16="http://schemas.microsoft.com/office/drawing/2014/main" id="{C0F770AC-D6DB-3230-0BE0-C119600B2C58}"/>
                </a:ext>
              </a:extLst>
            </p:cNvPr>
            <p:cNvSpPr txBox="1"/>
            <p:nvPr/>
          </p:nvSpPr>
          <p:spPr>
            <a:xfrm>
              <a:off x="1027368" y="3553616"/>
              <a:ext cx="4705036" cy="461665"/>
            </a:xfrm>
            <a:prstGeom prst="rect">
              <a:avLst/>
            </a:prstGeom>
            <a:noFill/>
          </p:spPr>
          <p:txBody>
            <a:bodyPr wrap="square" rtlCol="0">
              <a:spAutoFit/>
            </a:bodyPr>
            <a:lstStyle/>
            <a:p>
              <a:pPr algn="ctr"/>
              <a:r>
                <a:rPr lang="en-US" sz="2400" dirty="0">
                  <a:solidFill>
                    <a:schemeClr val="accent5">
                      <a:lumMod val="50000"/>
                    </a:schemeClr>
                  </a:solidFill>
                  <a:latin typeface="+mj-lt"/>
                </a:rPr>
                <a:t>AT1 (Additional Tier 1) </a:t>
              </a:r>
              <a:endParaRPr lang="en-GB" sz="2400" dirty="0">
                <a:solidFill>
                  <a:schemeClr val="accent5">
                    <a:lumMod val="50000"/>
                  </a:schemeClr>
                </a:solidFill>
                <a:latin typeface="+mj-lt"/>
              </a:endParaRPr>
            </a:p>
          </p:txBody>
        </p:sp>
      </p:grpSp>
      <p:cxnSp>
        <p:nvCxnSpPr>
          <p:cNvPr id="23" name="Straight Connector 22">
            <a:extLst>
              <a:ext uri="{FF2B5EF4-FFF2-40B4-BE49-F238E27FC236}">
                <a16:creationId xmlns:a16="http://schemas.microsoft.com/office/drawing/2014/main" id="{3FE70FD9-A97A-9926-D499-7B9B3D7DFD46}"/>
              </a:ext>
            </a:extLst>
          </p:cNvPr>
          <p:cNvCxnSpPr>
            <a:cxnSpLocks/>
          </p:cNvCxnSpPr>
          <p:nvPr/>
        </p:nvCxnSpPr>
        <p:spPr>
          <a:xfrm>
            <a:off x="18006785" y="2664052"/>
            <a:ext cx="827315" cy="0"/>
          </a:xfrm>
          <a:prstGeom prst="line">
            <a:avLst/>
          </a:prstGeom>
          <a:ln w="76200">
            <a:solidFill>
              <a:schemeClr val="accent5">
                <a:lumMod val="20000"/>
                <a:lumOff val="8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4" name="Arrow: Down 23">
            <a:extLst>
              <a:ext uri="{FF2B5EF4-FFF2-40B4-BE49-F238E27FC236}">
                <a16:creationId xmlns:a16="http://schemas.microsoft.com/office/drawing/2014/main" id="{6B5ACB2E-6870-39D6-951C-2D14BEF6050D}"/>
              </a:ext>
            </a:extLst>
          </p:cNvPr>
          <p:cNvSpPr/>
          <p:nvPr/>
        </p:nvSpPr>
        <p:spPr>
          <a:xfrm>
            <a:off x="13789407" y="4236325"/>
            <a:ext cx="694429" cy="724050"/>
          </a:xfrm>
          <a:prstGeom prst="downArrow">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25" name="Arrow: Down 24">
            <a:extLst>
              <a:ext uri="{FF2B5EF4-FFF2-40B4-BE49-F238E27FC236}">
                <a16:creationId xmlns:a16="http://schemas.microsoft.com/office/drawing/2014/main" id="{4B366730-D1B9-98EF-7342-C6B6359AAA87}"/>
              </a:ext>
            </a:extLst>
          </p:cNvPr>
          <p:cNvSpPr/>
          <p:nvPr/>
        </p:nvSpPr>
        <p:spPr>
          <a:xfrm>
            <a:off x="16431335" y="4236324"/>
            <a:ext cx="694429" cy="724050"/>
          </a:xfrm>
          <a:prstGeom prst="downArrow">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37" name="Arrow: Down 36">
            <a:extLst>
              <a:ext uri="{FF2B5EF4-FFF2-40B4-BE49-F238E27FC236}">
                <a16:creationId xmlns:a16="http://schemas.microsoft.com/office/drawing/2014/main" id="{461519E9-6AE2-37FF-9F88-04940E6FF8F1}"/>
              </a:ext>
            </a:extLst>
          </p:cNvPr>
          <p:cNvSpPr/>
          <p:nvPr/>
        </p:nvSpPr>
        <p:spPr>
          <a:xfrm>
            <a:off x="-6262321" y="3589519"/>
            <a:ext cx="1314450" cy="1042875"/>
          </a:xfrm>
          <a:prstGeom prst="downArrow">
            <a:avLst>
              <a:gd name="adj1" fmla="val 50000"/>
              <a:gd name="adj2" fmla="val 54384"/>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7" name="TextBox 6">
            <a:extLst>
              <a:ext uri="{FF2B5EF4-FFF2-40B4-BE49-F238E27FC236}">
                <a16:creationId xmlns:a16="http://schemas.microsoft.com/office/drawing/2014/main" id="{FAC8512A-CA8B-0951-DD54-01D397B11AB5}"/>
              </a:ext>
            </a:extLst>
          </p:cNvPr>
          <p:cNvSpPr txBox="1"/>
          <p:nvPr/>
        </p:nvSpPr>
        <p:spPr>
          <a:xfrm>
            <a:off x="13819593" y="5168737"/>
            <a:ext cx="1194739" cy="523220"/>
          </a:xfrm>
          <a:prstGeom prst="rect">
            <a:avLst/>
          </a:prstGeom>
          <a:noFill/>
        </p:spPr>
        <p:txBody>
          <a:bodyPr wrap="square">
            <a:spAutoFit/>
          </a:bodyPr>
          <a:lstStyle/>
          <a:p>
            <a:r>
              <a:rPr lang="en-GB" sz="1400" b="0" i="0" u="none" strike="noStrike" cap="none" dirty="0">
                <a:solidFill>
                  <a:schemeClr val="accent3"/>
                </a:solidFill>
                <a:effectLst/>
                <a:latin typeface="+mj-lt"/>
                <a:ea typeface="Open Sans" panose="020B0606030504020204" pitchFamily="34" charset="0"/>
                <a:cs typeface="Poppins" panose="00000500000000000000" pitchFamily="2" charset="0"/>
                <a:sym typeface="Calibri"/>
              </a:rPr>
              <a:t>Preferred stock </a:t>
            </a:r>
            <a:endParaRPr lang="en-GB" dirty="0">
              <a:solidFill>
                <a:schemeClr val="accent3"/>
              </a:solidFill>
              <a:latin typeface="+mj-lt"/>
            </a:endParaRPr>
          </a:p>
        </p:txBody>
      </p:sp>
      <p:sp>
        <p:nvSpPr>
          <p:cNvPr id="29" name="Graphic 25">
            <a:extLst>
              <a:ext uri="{FF2B5EF4-FFF2-40B4-BE49-F238E27FC236}">
                <a16:creationId xmlns:a16="http://schemas.microsoft.com/office/drawing/2014/main" id="{D53626C0-DF24-50BD-5F67-A28D198FD350}"/>
              </a:ext>
            </a:extLst>
          </p:cNvPr>
          <p:cNvSpPr/>
          <p:nvPr/>
        </p:nvSpPr>
        <p:spPr>
          <a:xfrm>
            <a:off x="13153644" y="5028766"/>
            <a:ext cx="635763" cy="803163"/>
          </a:xfrm>
          <a:custGeom>
            <a:avLst/>
            <a:gdLst>
              <a:gd name="connsiteX0" fmla="*/ 211651 w 1195006"/>
              <a:gd name="connsiteY0" fmla="*/ 26810 h 1509659"/>
              <a:gd name="connsiteX1" fmla="*/ 26799 w 1195006"/>
              <a:gd name="connsiteY1" fmla="*/ 211677 h 1509659"/>
              <a:gd name="connsiteX2" fmla="*/ 211651 w 1195006"/>
              <a:gd name="connsiteY2" fmla="*/ 211677 h 1509659"/>
              <a:gd name="connsiteX3" fmla="*/ 0 w 1195006"/>
              <a:gd name="connsiteY3" fmla="*/ 1405145 h 1509659"/>
              <a:gd name="connsiteX4" fmla="*/ 0 w 1195006"/>
              <a:gd name="connsiteY4" fmla="*/ 249553 h 1509659"/>
              <a:gd name="connsiteX5" fmla="*/ 230597 w 1195006"/>
              <a:gd name="connsiteY5" fmla="*/ 249553 h 1509659"/>
              <a:gd name="connsiteX6" fmla="*/ 243995 w 1195006"/>
              <a:gd name="connsiteY6" fmla="*/ 244001 h 1509659"/>
              <a:gd name="connsiteX7" fmla="*/ 249548 w 1195006"/>
              <a:gd name="connsiteY7" fmla="*/ 230596 h 1509659"/>
              <a:gd name="connsiteX8" fmla="*/ 249548 w 1195006"/>
              <a:gd name="connsiteY8" fmla="*/ 0 h 1509659"/>
              <a:gd name="connsiteX9" fmla="*/ 1090483 w 1195006"/>
              <a:gd name="connsiteY9" fmla="*/ 0 h 1509659"/>
              <a:gd name="connsiteX10" fmla="*/ 1090483 w 1195006"/>
              <a:gd name="connsiteY10" fmla="*/ 1405130 h 1509659"/>
              <a:gd name="connsiteX11" fmla="*/ 945948 w 1195006"/>
              <a:gd name="connsiteY11" fmla="*/ 463183 h 1509659"/>
              <a:gd name="connsiteX12" fmla="*/ 910828 w 1195006"/>
              <a:gd name="connsiteY12" fmla="*/ 451301 h 1509659"/>
              <a:gd name="connsiteX13" fmla="*/ 880019 w 1195006"/>
              <a:gd name="connsiteY13" fmla="*/ 471923 h 1509659"/>
              <a:gd name="connsiteX14" fmla="*/ 877620 w 1195006"/>
              <a:gd name="connsiteY14" fmla="*/ 508919 h 1509659"/>
              <a:gd name="connsiteX15" fmla="*/ 905510 w 1195006"/>
              <a:gd name="connsiteY15" fmla="*/ 533348 h 1509659"/>
              <a:gd name="connsiteX16" fmla="*/ 941866 w 1195006"/>
              <a:gd name="connsiteY16" fmla="*/ 526095 h 1509659"/>
              <a:gd name="connsiteX17" fmla="*/ 958253 w 1195006"/>
              <a:gd name="connsiteY17" fmla="*/ 492842 h 1509659"/>
              <a:gd name="connsiteX18" fmla="*/ 945948 w 1195006"/>
              <a:gd name="connsiteY18" fmla="*/ 463183 h 1509659"/>
              <a:gd name="connsiteX19" fmla="*/ 698559 w 1195006"/>
              <a:gd name="connsiteY19" fmla="*/ 702908 h 1509659"/>
              <a:gd name="connsiteX20" fmla="*/ 663428 w 1195006"/>
              <a:gd name="connsiteY20" fmla="*/ 691014 h 1509659"/>
              <a:gd name="connsiteX21" fmla="*/ 632601 w 1195006"/>
              <a:gd name="connsiteY21" fmla="*/ 711648 h 1509659"/>
              <a:gd name="connsiteX22" fmla="*/ 630197 w 1195006"/>
              <a:gd name="connsiteY22" fmla="*/ 748662 h 1509659"/>
              <a:gd name="connsiteX23" fmla="*/ 658099 w 1195006"/>
              <a:gd name="connsiteY23" fmla="*/ 773102 h 1509659"/>
              <a:gd name="connsiteX24" fmla="*/ 694472 w 1195006"/>
              <a:gd name="connsiteY24" fmla="*/ 765845 h 1509659"/>
              <a:gd name="connsiteX25" fmla="*/ 710864 w 1195006"/>
              <a:gd name="connsiteY25" fmla="*/ 732574 h 1509659"/>
              <a:gd name="connsiteX26" fmla="*/ 698559 w 1195006"/>
              <a:gd name="connsiteY26" fmla="*/ 702909 h 1509659"/>
              <a:gd name="connsiteX27" fmla="*/ 451230 w 1195006"/>
              <a:gd name="connsiteY27" fmla="*/ 638221 h 1509659"/>
              <a:gd name="connsiteX28" fmla="*/ 416082 w 1195006"/>
              <a:gd name="connsiteY28" fmla="*/ 626322 h 1509659"/>
              <a:gd name="connsiteX29" fmla="*/ 385244 w 1195006"/>
              <a:gd name="connsiteY29" fmla="*/ 646955 h 1509659"/>
              <a:gd name="connsiteX30" fmla="*/ 382839 w 1195006"/>
              <a:gd name="connsiteY30" fmla="*/ 683986 h 1509659"/>
              <a:gd name="connsiteX31" fmla="*/ 410753 w 1195006"/>
              <a:gd name="connsiteY31" fmla="*/ 708437 h 1509659"/>
              <a:gd name="connsiteX32" fmla="*/ 447143 w 1195006"/>
              <a:gd name="connsiteY32" fmla="*/ 701180 h 1509659"/>
              <a:gd name="connsiteX33" fmla="*/ 463536 w 1195006"/>
              <a:gd name="connsiteY33" fmla="*/ 667886 h 1509659"/>
              <a:gd name="connsiteX34" fmla="*/ 451231 w 1195006"/>
              <a:gd name="connsiteY34" fmla="*/ 638221 h 1509659"/>
              <a:gd name="connsiteX35" fmla="*/ 203900 w 1195006"/>
              <a:gd name="connsiteY35" fmla="*/ 763801 h 1509659"/>
              <a:gd name="connsiteX36" fmla="*/ 168753 w 1195006"/>
              <a:gd name="connsiteY36" fmla="*/ 751896 h 1509659"/>
              <a:gd name="connsiteX37" fmla="*/ 137914 w 1195006"/>
              <a:gd name="connsiteY37" fmla="*/ 772529 h 1509659"/>
              <a:gd name="connsiteX38" fmla="*/ 135510 w 1195006"/>
              <a:gd name="connsiteY38" fmla="*/ 809560 h 1509659"/>
              <a:gd name="connsiteX39" fmla="*/ 163424 w 1195006"/>
              <a:gd name="connsiteY39" fmla="*/ 834011 h 1509659"/>
              <a:gd name="connsiteX40" fmla="*/ 199814 w 1195006"/>
              <a:gd name="connsiteY40" fmla="*/ 826754 h 1509659"/>
              <a:gd name="connsiteX41" fmla="*/ 216211 w 1195006"/>
              <a:gd name="connsiteY41" fmla="*/ 793460 h 1509659"/>
              <a:gd name="connsiteX42" fmla="*/ 203900 w 1195006"/>
              <a:gd name="connsiteY42" fmla="*/ 763801 h 1509659"/>
              <a:gd name="connsiteX43" fmla="*/ 174241 w 1195006"/>
              <a:gd name="connsiteY43" fmla="*/ 713623 h 1509659"/>
              <a:gd name="connsiteX44" fmla="*/ 174241 w 1195006"/>
              <a:gd name="connsiteY44" fmla="*/ 713617 h 1509659"/>
              <a:gd name="connsiteX45" fmla="*/ 115695 w 1195006"/>
              <a:gd name="connsiteY45" fmla="*/ 739235 h 1509659"/>
              <a:gd name="connsiteX46" fmla="*/ 94713 w 1195006"/>
              <a:gd name="connsiteY46" fmla="*/ 799595 h 1509659"/>
              <a:gd name="connsiteX47" fmla="*/ 124745 w 1195006"/>
              <a:gd name="connsiteY47" fmla="*/ 856000 h 1509659"/>
              <a:gd name="connsiteX48" fmla="*/ 186536 w 1195006"/>
              <a:gd name="connsiteY48" fmla="*/ 872283 h 1509659"/>
              <a:gd name="connsiteX49" fmla="*/ 240474 w 1195006"/>
              <a:gd name="connsiteY49" fmla="*/ 838016 h 1509659"/>
              <a:gd name="connsiteX50" fmla="*/ 251973 w 1195006"/>
              <a:gd name="connsiteY50" fmla="*/ 775155 h 1509659"/>
              <a:gd name="connsiteX51" fmla="*/ 360982 w 1195006"/>
              <a:gd name="connsiteY51" fmla="*/ 719803 h 1509659"/>
              <a:gd name="connsiteX52" fmla="*/ 365132 w 1195006"/>
              <a:gd name="connsiteY52" fmla="*/ 724285 h 1509659"/>
              <a:gd name="connsiteX53" fmla="*/ 365132 w 1195006"/>
              <a:gd name="connsiteY53" fmla="*/ 724291 h 1509659"/>
              <a:gd name="connsiteX54" fmla="*/ 433151 w 1195006"/>
              <a:gd name="connsiteY54" fmla="*/ 746819 h 1509659"/>
              <a:gd name="connsiteX55" fmla="*/ 491850 w 1195006"/>
              <a:gd name="connsiteY55" fmla="*/ 705741 h 1509659"/>
              <a:gd name="connsiteX56" fmla="*/ 589099 w 1195006"/>
              <a:gd name="connsiteY56" fmla="*/ 731182 h 1509659"/>
              <a:gd name="connsiteX57" fmla="*/ 589099 w 1195006"/>
              <a:gd name="connsiteY57" fmla="*/ 732537 h 1509659"/>
              <a:gd name="connsiteX58" fmla="*/ 589104 w 1195006"/>
              <a:gd name="connsiteY58" fmla="*/ 732537 h 1509659"/>
              <a:gd name="connsiteX59" fmla="*/ 620463 w 1195006"/>
              <a:gd name="connsiteY59" fmla="*/ 795959 h 1509659"/>
              <a:gd name="connsiteX60" fmla="*/ 689896 w 1195006"/>
              <a:gd name="connsiteY60" fmla="*/ 809566 h 1509659"/>
              <a:gd name="connsiteX61" fmla="*/ 742878 w 1195006"/>
              <a:gd name="connsiteY61" fmla="*/ 762667 h 1509659"/>
              <a:gd name="connsiteX62" fmla="*/ 737795 w 1195006"/>
              <a:gd name="connsiteY62" fmla="*/ 692096 h 1509659"/>
              <a:gd name="connsiteX63" fmla="*/ 873728 w 1195006"/>
              <a:gd name="connsiteY63" fmla="*/ 560352 h 1509659"/>
              <a:gd name="connsiteX64" fmla="*/ 947809 w 1195006"/>
              <a:gd name="connsiteY64" fmla="*/ 566057 h 1509659"/>
              <a:gd name="connsiteX65" fmla="*/ 994546 w 1195006"/>
              <a:gd name="connsiteY65" fmla="*/ 508295 h 1509659"/>
              <a:gd name="connsiteX66" fmla="*/ 973495 w 1195006"/>
              <a:gd name="connsiteY66" fmla="*/ 437037 h 1509659"/>
              <a:gd name="connsiteX67" fmla="*/ 902879 w 1195006"/>
              <a:gd name="connsiteY67" fmla="*/ 413942 h 1509659"/>
              <a:gd name="connsiteX68" fmla="*/ 843789 w 1195006"/>
              <a:gd name="connsiteY68" fmla="*/ 458986 h 1509659"/>
              <a:gd name="connsiteX69" fmla="*/ 847354 w 1195006"/>
              <a:gd name="connsiteY69" fmla="*/ 533197 h 1509659"/>
              <a:gd name="connsiteX70" fmla="*/ 711421 w 1195006"/>
              <a:gd name="connsiteY70" fmla="*/ 664964 h 1509659"/>
              <a:gd name="connsiteX71" fmla="*/ 648582 w 1195006"/>
              <a:gd name="connsiteY71" fmla="*/ 655326 h 1509659"/>
              <a:gd name="connsiteX72" fmla="*/ 598593 w 1195006"/>
              <a:gd name="connsiteY72" fmla="*/ 694607 h 1509659"/>
              <a:gd name="connsiteX73" fmla="*/ 501345 w 1195006"/>
              <a:gd name="connsiteY73" fmla="*/ 669183 h 1509659"/>
              <a:gd name="connsiteX74" fmla="*/ 501345 w 1195006"/>
              <a:gd name="connsiteY74" fmla="*/ 667826 h 1509659"/>
              <a:gd name="connsiteX75" fmla="*/ 501345 w 1195006"/>
              <a:gd name="connsiteY75" fmla="*/ 667832 h 1509659"/>
              <a:gd name="connsiteX76" fmla="*/ 474599 w 1195006"/>
              <a:gd name="connsiteY76" fmla="*/ 608232 h 1509659"/>
              <a:gd name="connsiteX77" fmla="*/ 412309 w 1195006"/>
              <a:gd name="connsiteY77" fmla="*/ 588554 h 1509659"/>
              <a:gd name="connsiteX78" fmla="*/ 356174 w 1195006"/>
              <a:gd name="connsiteY78" fmla="*/ 621963 h 1509659"/>
              <a:gd name="connsiteX79" fmla="*/ 343772 w 1195006"/>
              <a:gd name="connsiteY79" fmla="*/ 686100 h 1509659"/>
              <a:gd name="connsiteX80" fmla="*/ 234762 w 1195006"/>
              <a:gd name="connsiteY80" fmla="*/ 741436 h 1509659"/>
              <a:gd name="connsiteX81" fmla="*/ 230613 w 1195006"/>
              <a:gd name="connsiteY81" fmla="*/ 736955 h 1509659"/>
              <a:gd name="connsiteX82" fmla="*/ 230613 w 1195006"/>
              <a:gd name="connsiteY82" fmla="*/ 736949 h 1509659"/>
              <a:gd name="connsiteX83" fmla="*/ 174150 w 1195006"/>
              <a:gd name="connsiteY83" fmla="*/ 713563 h 1509659"/>
              <a:gd name="connsiteX84" fmla="*/ 979044 w 1195006"/>
              <a:gd name="connsiteY84" fmla="*/ 1289353 h 1509659"/>
              <a:gd name="connsiteX85" fmla="*/ 997984 w 1195006"/>
              <a:gd name="connsiteY85" fmla="*/ 1270396 h 1509659"/>
              <a:gd name="connsiteX86" fmla="*/ 997984 w 1195006"/>
              <a:gd name="connsiteY86" fmla="*/ 710988 h 1509659"/>
              <a:gd name="connsiteX87" fmla="*/ 992444 w 1195006"/>
              <a:gd name="connsiteY87" fmla="*/ 697589 h 1509659"/>
              <a:gd name="connsiteX88" fmla="*/ 979044 w 1195006"/>
              <a:gd name="connsiteY88" fmla="*/ 692037 h 1509659"/>
              <a:gd name="connsiteX89" fmla="*/ 853470 w 1195006"/>
              <a:gd name="connsiteY89" fmla="*/ 692037 h 1509659"/>
              <a:gd name="connsiteX90" fmla="*/ 834519 w 1195006"/>
              <a:gd name="connsiteY90" fmla="*/ 710988 h 1509659"/>
              <a:gd name="connsiteX91" fmla="*/ 834519 w 1195006"/>
              <a:gd name="connsiteY91" fmla="*/ 1270352 h 1509659"/>
              <a:gd name="connsiteX92" fmla="*/ 840049 w 1195006"/>
              <a:gd name="connsiteY92" fmla="*/ 1283791 h 1509659"/>
              <a:gd name="connsiteX93" fmla="*/ 853470 w 1195006"/>
              <a:gd name="connsiteY93" fmla="*/ 1289360 h 1509659"/>
              <a:gd name="connsiteX94" fmla="*/ 872420 w 1195006"/>
              <a:gd name="connsiteY94" fmla="*/ 1251446 h 1509659"/>
              <a:gd name="connsiteX95" fmla="*/ 960087 w 1195006"/>
              <a:gd name="connsiteY95" fmla="*/ 1251446 h 1509659"/>
              <a:gd name="connsiteX96" fmla="*/ 960093 w 1195006"/>
              <a:gd name="connsiteY96" fmla="*/ 729929 h 1509659"/>
              <a:gd name="connsiteX97" fmla="*/ 872426 w 1195006"/>
              <a:gd name="connsiteY97" fmla="*/ 729929 h 1509659"/>
              <a:gd name="connsiteX98" fmla="*/ 872426 w 1195006"/>
              <a:gd name="connsiteY98" fmla="*/ 1251387 h 1509659"/>
              <a:gd name="connsiteX99" fmla="*/ 731758 w 1195006"/>
              <a:gd name="connsiteY99" fmla="*/ 1289353 h 1509659"/>
              <a:gd name="connsiteX100" fmla="*/ 731764 w 1195006"/>
              <a:gd name="connsiteY100" fmla="*/ 1289353 h 1509659"/>
              <a:gd name="connsiteX101" fmla="*/ 750698 w 1195006"/>
              <a:gd name="connsiteY101" fmla="*/ 1270396 h 1509659"/>
              <a:gd name="connsiteX102" fmla="*/ 750698 w 1195006"/>
              <a:gd name="connsiteY102" fmla="*/ 950713 h 1509659"/>
              <a:gd name="connsiteX103" fmla="*/ 731764 w 1195006"/>
              <a:gd name="connsiteY103" fmla="*/ 931756 h 1509659"/>
              <a:gd name="connsiteX104" fmla="*/ 606133 w 1195006"/>
              <a:gd name="connsiteY104" fmla="*/ 931756 h 1509659"/>
              <a:gd name="connsiteX105" fmla="*/ 587182 w 1195006"/>
              <a:gd name="connsiteY105" fmla="*/ 950713 h 1509659"/>
              <a:gd name="connsiteX106" fmla="*/ 587182 w 1195006"/>
              <a:gd name="connsiteY106" fmla="*/ 1270352 h 1509659"/>
              <a:gd name="connsiteX107" fmla="*/ 592710 w 1195006"/>
              <a:gd name="connsiteY107" fmla="*/ 1283791 h 1509659"/>
              <a:gd name="connsiteX108" fmla="*/ 606133 w 1195006"/>
              <a:gd name="connsiteY108" fmla="*/ 1289360 h 1509659"/>
              <a:gd name="connsiteX109" fmla="*/ 625118 w 1195006"/>
              <a:gd name="connsiteY109" fmla="*/ 1251446 h 1509659"/>
              <a:gd name="connsiteX110" fmla="*/ 712803 w 1195006"/>
              <a:gd name="connsiteY110" fmla="*/ 1251446 h 1509659"/>
              <a:gd name="connsiteX111" fmla="*/ 712809 w 1195006"/>
              <a:gd name="connsiteY111" fmla="*/ 969669 h 1509659"/>
              <a:gd name="connsiteX112" fmla="*/ 625073 w 1195006"/>
              <a:gd name="connsiteY112" fmla="*/ 969669 h 1509659"/>
              <a:gd name="connsiteX113" fmla="*/ 625073 w 1195006"/>
              <a:gd name="connsiteY113" fmla="*/ 1251387 h 1509659"/>
              <a:gd name="connsiteX114" fmla="*/ 484457 w 1195006"/>
              <a:gd name="connsiteY114" fmla="*/ 1289353 h 1509659"/>
              <a:gd name="connsiteX115" fmla="*/ 484463 w 1195006"/>
              <a:gd name="connsiteY115" fmla="*/ 1289353 h 1509659"/>
              <a:gd name="connsiteX116" fmla="*/ 497867 w 1195006"/>
              <a:gd name="connsiteY116" fmla="*/ 1283801 h 1509659"/>
              <a:gd name="connsiteX117" fmla="*/ 503418 w 1195006"/>
              <a:gd name="connsiteY117" fmla="*/ 1270396 h 1509659"/>
              <a:gd name="connsiteX118" fmla="*/ 503418 w 1195006"/>
              <a:gd name="connsiteY118" fmla="*/ 886025 h 1509659"/>
              <a:gd name="connsiteX119" fmla="*/ 484461 w 1195006"/>
              <a:gd name="connsiteY119" fmla="*/ 867074 h 1509659"/>
              <a:gd name="connsiteX120" fmla="*/ 358779 w 1195006"/>
              <a:gd name="connsiteY120" fmla="*/ 867074 h 1509659"/>
              <a:gd name="connsiteX121" fmla="*/ 339845 w 1195006"/>
              <a:gd name="connsiteY121" fmla="*/ 886025 h 1509659"/>
              <a:gd name="connsiteX122" fmla="*/ 339845 w 1195006"/>
              <a:gd name="connsiteY122" fmla="*/ 1270353 h 1509659"/>
              <a:gd name="connsiteX123" fmla="*/ 345375 w 1195006"/>
              <a:gd name="connsiteY123" fmla="*/ 1283785 h 1509659"/>
              <a:gd name="connsiteX124" fmla="*/ 358779 w 1195006"/>
              <a:gd name="connsiteY124" fmla="*/ 1289360 h 1509659"/>
              <a:gd name="connsiteX125" fmla="*/ 377718 w 1195006"/>
              <a:gd name="connsiteY125" fmla="*/ 1251389 h 1509659"/>
              <a:gd name="connsiteX126" fmla="*/ 465403 w 1195006"/>
              <a:gd name="connsiteY126" fmla="*/ 1251389 h 1509659"/>
              <a:gd name="connsiteX127" fmla="*/ 465403 w 1195006"/>
              <a:gd name="connsiteY127" fmla="*/ 905010 h 1509659"/>
              <a:gd name="connsiteX128" fmla="*/ 377718 w 1195006"/>
              <a:gd name="connsiteY128" fmla="*/ 905010 h 1509659"/>
              <a:gd name="connsiteX129" fmla="*/ 237057 w 1195006"/>
              <a:gd name="connsiteY129" fmla="*/ 1289295 h 1509659"/>
              <a:gd name="connsiteX130" fmla="*/ 237057 w 1195006"/>
              <a:gd name="connsiteY130" fmla="*/ 1289301 h 1509659"/>
              <a:gd name="connsiteX131" fmla="*/ 250461 w 1195006"/>
              <a:gd name="connsiteY131" fmla="*/ 1283750 h 1509659"/>
              <a:gd name="connsiteX132" fmla="*/ 256012 w 1195006"/>
              <a:gd name="connsiteY132" fmla="*/ 1270344 h 1509659"/>
              <a:gd name="connsiteX133" fmla="*/ 256012 w 1195006"/>
              <a:gd name="connsiteY133" fmla="*/ 1011542 h 1509659"/>
              <a:gd name="connsiteX134" fmla="*/ 237057 w 1195006"/>
              <a:gd name="connsiteY134" fmla="*/ 992644 h 1509659"/>
              <a:gd name="connsiteX135" fmla="*/ 111448 w 1195006"/>
              <a:gd name="connsiteY135" fmla="*/ 992644 h 1509659"/>
              <a:gd name="connsiteX136" fmla="*/ 92508 w 1195006"/>
              <a:gd name="connsiteY136" fmla="*/ 1011542 h 1509659"/>
              <a:gd name="connsiteX137" fmla="*/ 92508 w 1195006"/>
              <a:gd name="connsiteY137" fmla="*/ 1270344 h 1509659"/>
              <a:gd name="connsiteX138" fmla="*/ 98037 w 1195006"/>
              <a:gd name="connsiteY138" fmla="*/ 1283777 h 1509659"/>
              <a:gd name="connsiteX139" fmla="*/ 111446 w 1195006"/>
              <a:gd name="connsiteY139" fmla="*/ 1289353 h 1509659"/>
              <a:gd name="connsiteX140" fmla="*/ 130433 w 1195006"/>
              <a:gd name="connsiteY140" fmla="*/ 1251389 h 1509659"/>
              <a:gd name="connsiteX141" fmla="*/ 218066 w 1195006"/>
              <a:gd name="connsiteY141" fmla="*/ 1251389 h 1509659"/>
              <a:gd name="connsiteX142" fmla="*/ 218066 w 1195006"/>
              <a:gd name="connsiteY142" fmla="*/ 1030536 h 1509659"/>
              <a:gd name="connsiteX143" fmla="*/ 130399 w 1195006"/>
              <a:gd name="connsiteY143" fmla="*/ 1030536 h 1509659"/>
              <a:gd name="connsiteX144" fmla="*/ 130399 w 1195006"/>
              <a:gd name="connsiteY144" fmla="*/ 1251389 h 1509659"/>
              <a:gd name="connsiteX145" fmla="*/ 719745 w 1195006"/>
              <a:gd name="connsiteY145" fmla="*/ 177249 h 1509659"/>
              <a:gd name="connsiteX146" fmla="*/ 570893 w 1195006"/>
              <a:gd name="connsiteY146" fmla="*/ 126710 h 1509659"/>
              <a:gd name="connsiteX147" fmla="*/ 440185 w 1195006"/>
              <a:gd name="connsiteY147" fmla="*/ 214040 h 1509659"/>
              <a:gd name="connsiteX148" fmla="*/ 429895 w 1195006"/>
              <a:gd name="connsiteY148" fmla="*/ 370893 h 1509659"/>
              <a:gd name="connsiteX149" fmla="*/ 548080 w 1195006"/>
              <a:gd name="connsiteY149" fmla="*/ 474545 h 1509659"/>
              <a:gd name="connsiteX150" fmla="*/ 702250 w 1195006"/>
              <a:gd name="connsiteY150" fmla="*/ 443884 h 1509659"/>
              <a:gd name="connsiteX151" fmla="*/ 771785 w 1195006"/>
              <a:gd name="connsiteY151" fmla="*/ 302902 h 1509659"/>
              <a:gd name="connsiteX152" fmla="*/ 719741 w 1195006"/>
              <a:gd name="connsiteY152" fmla="*/ 177241 h 1509659"/>
              <a:gd name="connsiteX153" fmla="*/ 594079 w 1195006"/>
              <a:gd name="connsiteY153" fmla="*/ 87297 h 1509659"/>
              <a:gd name="connsiteX154" fmla="*/ 594079 w 1195006"/>
              <a:gd name="connsiteY154" fmla="*/ 87291 h 1509659"/>
              <a:gd name="connsiteX155" fmla="*/ 423029 w 1195006"/>
              <a:gd name="connsiteY155" fmla="*/ 171638 h 1509659"/>
              <a:gd name="connsiteX156" fmla="*/ 385819 w 1195006"/>
              <a:gd name="connsiteY156" fmla="*/ 358689 h 1509659"/>
              <a:gd name="connsiteX157" fmla="*/ 511559 w 1195006"/>
              <a:gd name="connsiteY157" fmla="*/ 502074 h 1509659"/>
              <a:gd name="connsiteX158" fmla="*/ 701862 w 1195006"/>
              <a:gd name="connsiteY158" fmla="*/ 489608 h 1509659"/>
              <a:gd name="connsiteX159" fmla="*/ 807821 w 1195006"/>
              <a:gd name="connsiteY159" fmla="*/ 331041 h 1509659"/>
              <a:gd name="connsiteX160" fmla="*/ 746528 w 1195006"/>
              <a:gd name="connsiteY160" fmla="*/ 150453 h 1509659"/>
              <a:gd name="connsiteX161" fmla="*/ 594072 w 1195006"/>
              <a:gd name="connsiteY161" fmla="*/ 87294 h 1509659"/>
              <a:gd name="connsiteX162" fmla="*/ 659047 w 1195006"/>
              <a:gd name="connsiteY162" fmla="*/ 219059 h 1509659"/>
              <a:gd name="connsiteX163" fmla="*/ 630229 w 1195006"/>
              <a:gd name="connsiteY163" fmla="*/ 197659 h 1509659"/>
              <a:gd name="connsiteX164" fmla="*/ 613103 w 1195006"/>
              <a:gd name="connsiteY164" fmla="*/ 192279 h 1509659"/>
              <a:gd name="connsiteX165" fmla="*/ 613103 w 1195006"/>
              <a:gd name="connsiteY165" fmla="*/ 182698 h 1509659"/>
              <a:gd name="connsiteX166" fmla="*/ 594146 w 1195006"/>
              <a:gd name="connsiteY166" fmla="*/ 163747 h 1509659"/>
              <a:gd name="connsiteX167" fmla="*/ 575195 w 1195006"/>
              <a:gd name="connsiteY167" fmla="*/ 182698 h 1509659"/>
              <a:gd name="connsiteX168" fmla="*/ 575195 w 1195006"/>
              <a:gd name="connsiteY168" fmla="*/ 192297 h 1509659"/>
              <a:gd name="connsiteX169" fmla="*/ 540345 w 1195006"/>
              <a:gd name="connsiteY169" fmla="*/ 208122 h 1509659"/>
              <a:gd name="connsiteX170" fmla="*/ 515643 w 1195006"/>
              <a:gd name="connsiteY170" fmla="*/ 256091 h 1509659"/>
              <a:gd name="connsiteX171" fmla="*/ 540345 w 1195006"/>
              <a:gd name="connsiteY171" fmla="*/ 304053 h 1509659"/>
              <a:gd name="connsiteX172" fmla="*/ 594146 w 1195006"/>
              <a:gd name="connsiteY172" fmla="*/ 321831 h 1509659"/>
              <a:gd name="connsiteX173" fmla="*/ 624567 w 1195006"/>
              <a:gd name="connsiteY173" fmla="*/ 331463 h 1509659"/>
              <a:gd name="connsiteX174" fmla="*/ 634749 w 1195006"/>
              <a:gd name="connsiteY174" fmla="*/ 349682 h 1509659"/>
              <a:gd name="connsiteX175" fmla="*/ 624567 w 1195006"/>
              <a:gd name="connsiteY175" fmla="*/ 367895 h 1509659"/>
              <a:gd name="connsiteX176" fmla="*/ 594146 w 1195006"/>
              <a:gd name="connsiteY176" fmla="*/ 377533 h 1509659"/>
              <a:gd name="connsiteX177" fmla="*/ 573050 w 1195006"/>
              <a:gd name="connsiteY177" fmla="*/ 373350 h 1509659"/>
              <a:gd name="connsiteX178" fmla="*/ 558599 w 1195006"/>
              <a:gd name="connsiteY178" fmla="*/ 362904 h 1509659"/>
              <a:gd name="connsiteX179" fmla="*/ 532030 w 1195006"/>
              <a:gd name="connsiteY179" fmla="*/ 360163 h 1509659"/>
              <a:gd name="connsiteX180" fmla="*/ 529288 w 1195006"/>
              <a:gd name="connsiteY180" fmla="*/ 386732 h 1509659"/>
              <a:gd name="connsiteX181" fmla="*/ 558106 w 1195006"/>
              <a:gd name="connsiteY181" fmla="*/ 408127 h 1509659"/>
              <a:gd name="connsiteX182" fmla="*/ 575232 w 1195006"/>
              <a:gd name="connsiteY182" fmla="*/ 413507 h 1509659"/>
              <a:gd name="connsiteX183" fmla="*/ 575232 w 1195006"/>
              <a:gd name="connsiteY183" fmla="*/ 423110 h 1509659"/>
              <a:gd name="connsiteX184" fmla="*/ 594183 w 1195006"/>
              <a:gd name="connsiteY184" fmla="*/ 442061 h 1509659"/>
              <a:gd name="connsiteX185" fmla="*/ 613140 w 1195006"/>
              <a:gd name="connsiteY185" fmla="*/ 423110 h 1509659"/>
              <a:gd name="connsiteX186" fmla="*/ 613140 w 1195006"/>
              <a:gd name="connsiteY186" fmla="*/ 413507 h 1509659"/>
              <a:gd name="connsiteX187" fmla="*/ 647990 w 1195006"/>
              <a:gd name="connsiteY187" fmla="*/ 397681 h 1509659"/>
              <a:gd name="connsiteX188" fmla="*/ 672692 w 1195006"/>
              <a:gd name="connsiteY188" fmla="*/ 349719 h 1509659"/>
              <a:gd name="connsiteX189" fmla="*/ 647990 w 1195006"/>
              <a:gd name="connsiteY189" fmla="*/ 301755 h 1509659"/>
              <a:gd name="connsiteX190" fmla="*/ 594183 w 1195006"/>
              <a:gd name="connsiteY190" fmla="*/ 283978 h 1509659"/>
              <a:gd name="connsiteX191" fmla="*/ 563768 w 1195006"/>
              <a:gd name="connsiteY191" fmla="*/ 274339 h 1509659"/>
              <a:gd name="connsiteX192" fmla="*/ 553563 w 1195006"/>
              <a:gd name="connsiteY192" fmla="*/ 256132 h 1509659"/>
              <a:gd name="connsiteX193" fmla="*/ 563768 w 1195006"/>
              <a:gd name="connsiteY193" fmla="*/ 237925 h 1509659"/>
              <a:gd name="connsiteX194" fmla="*/ 594183 w 1195006"/>
              <a:gd name="connsiteY194" fmla="*/ 228293 h 1509659"/>
              <a:gd name="connsiteX195" fmla="*/ 615285 w 1195006"/>
              <a:gd name="connsiteY195" fmla="*/ 232477 h 1509659"/>
              <a:gd name="connsiteX196" fmla="*/ 629737 w 1195006"/>
              <a:gd name="connsiteY196" fmla="*/ 242905 h 1509659"/>
              <a:gd name="connsiteX197" fmla="*/ 656311 w 1195006"/>
              <a:gd name="connsiteY197" fmla="*/ 245635 h 1509659"/>
              <a:gd name="connsiteX198" fmla="*/ 659047 w 1195006"/>
              <a:gd name="connsiteY198" fmla="*/ 219060 h 1509659"/>
              <a:gd name="connsiteX199" fmla="*/ 104519 w 1195006"/>
              <a:gd name="connsiteY199" fmla="*/ 1443050 h 1509659"/>
              <a:gd name="connsiteX200" fmla="*/ 1109442 w 1195006"/>
              <a:gd name="connsiteY200" fmla="*/ 1443050 h 1509659"/>
              <a:gd name="connsiteX201" fmla="*/ 1122845 w 1195006"/>
              <a:gd name="connsiteY201" fmla="*/ 1437497 h 1509659"/>
              <a:gd name="connsiteX202" fmla="*/ 1128399 w 1195006"/>
              <a:gd name="connsiteY202" fmla="*/ 1424090 h 1509659"/>
              <a:gd name="connsiteX203" fmla="*/ 1128399 w 1195006"/>
              <a:gd name="connsiteY203" fmla="*/ 104531 h 1509659"/>
              <a:gd name="connsiteX204" fmla="*/ 1195006 w 1195006"/>
              <a:gd name="connsiteY204" fmla="*/ 104531 h 1509659"/>
              <a:gd name="connsiteX205" fmla="*/ 1195006 w 1195006"/>
              <a:gd name="connsiteY205" fmla="*/ 1509659 h 1509659"/>
              <a:gd name="connsiteX206" fmla="*/ 104525 w 1195006"/>
              <a:gd name="connsiteY206" fmla="*/ 1509659 h 150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1195006" h="1509659">
                <a:moveTo>
                  <a:pt x="211651" y="26810"/>
                </a:moveTo>
                <a:lnTo>
                  <a:pt x="26799" y="211677"/>
                </a:lnTo>
                <a:lnTo>
                  <a:pt x="211651" y="211677"/>
                </a:lnTo>
                <a:close/>
                <a:moveTo>
                  <a:pt x="0" y="1405145"/>
                </a:moveTo>
                <a:lnTo>
                  <a:pt x="0" y="249553"/>
                </a:lnTo>
                <a:lnTo>
                  <a:pt x="230597" y="249553"/>
                </a:lnTo>
                <a:cubicBezTo>
                  <a:pt x="235622" y="249553"/>
                  <a:pt x="240442" y="247556"/>
                  <a:pt x="243995" y="244001"/>
                </a:cubicBezTo>
                <a:cubicBezTo>
                  <a:pt x="247549" y="240447"/>
                  <a:pt x="249548" y="235628"/>
                  <a:pt x="249548" y="230596"/>
                </a:cubicBezTo>
                <a:lnTo>
                  <a:pt x="249548" y="0"/>
                </a:lnTo>
                <a:lnTo>
                  <a:pt x="1090483" y="0"/>
                </a:lnTo>
                <a:lnTo>
                  <a:pt x="1090483" y="1405130"/>
                </a:lnTo>
                <a:close/>
                <a:moveTo>
                  <a:pt x="945948" y="463183"/>
                </a:moveTo>
                <a:cubicBezTo>
                  <a:pt x="936727" y="453979"/>
                  <a:pt x="923747" y="449584"/>
                  <a:pt x="910828" y="451301"/>
                </a:cubicBezTo>
                <a:cubicBezTo>
                  <a:pt x="897910" y="453012"/>
                  <a:pt x="886526" y="460630"/>
                  <a:pt x="880019" y="471923"/>
                </a:cubicBezTo>
                <a:cubicBezTo>
                  <a:pt x="873517" y="483209"/>
                  <a:pt x="872629" y="496883"/>
                  <a:pt x="877620" y="508919"/>
                </a:cubicBezTo>
                <a:cubicBezTo>
                  <a:pt x="882618" y="520949"/>
                  <a:pt x="892918" y="529982"/>
                  <a:pt x="905510" y="533348"/>
                </a:cubicBezTo>
                <a:cubicBezTo>
                  <a:pt x="918097" y="536713"/>
                  <a:pt x="931530" y="534033"/>
                  <a:pt x="941866" y="526095"/>
                </a:cubicBezTo>
                <a:cubicBezTo>
                  <a:pt x="952203" y="518162"/>
                  <a:pt x="958258" y="505873"/>
                  <a:pt x="958253" y="492842"/>
                </a:cubicBezTo>
                <a:cubicBezTo>
                  <a:pt x="958264" y="481710"/>
                  <a:pt x="953835" y="471035"/>
                  <a:pt x="945948" y="463183"/>
                </a:cubicBezTo>
                <a:close/>
                <a:moveTo>
                  <a:pt x="698559" y="702908"/>
                </a:moveTo>
                <a:cubicBezTo>
                  <a:pt x="689333" y="693699"/>
                  <a:pt x="676347" y="689303"/>
                  <a:pt x="663428" y="691014"/>
                </a:cubicBezTo>
                <a:cubicBezTo>
                  <a:pt x="650505" y="692726"/>
                  <a:pt x="639108" y="700349"/>
                  <a:pt x="632601" y="711648"/>
                </a:cubicBezTo>
                <a:cubicBezTo>
                  <a:pt x="626088" y="722940"/>
                  <a:pt x="625200" y="736619"/>
                  <a:pt x="630197" y="748662"/>
                </a:cubicBezTo>
                <a:cubicBezTo>
                  <a:pt x="635194" y="760699"/>
                  <a:pt x="645507" y="769731"/>
                  <a:pt x="658099" y="773102"/>
                </a:cubicBezTo>
                <a:cubicBezTo>
                  <a:pt x="670691" y="776468"/>
                  <a:pt x="684136" y="773789"/>
                  <a:pt x="694472" y="765845"/>
                </a:cubicBezTo>
                <a:cubicBezTo>
                  <a:pt x="704815" y="757906"/>
                  <a:pt x="710869" y="745607"/>
                  <a:pt x="710864" y="732574"/>
                </a:cubicBezTo>
                <a:cubicBezTo>
                  <a:pt x="710876" y="721441"/>
                  <a:pt x="706447" y="710767"/>
                  <a:pt x="698559" y="702909"/>
                </a:cubicBezTo>
                <a:close/>
                <a:moveTo>
                  <a:pt x="451230" y="638221"/>
                </a:moveTo>
                <a:cubicBezTo>
                  <a:pt x="442003" y="629006"/>
                  <a:pt x="429011" y="624610"/>
                  <a:pt x="416082" y="626322"/>
                </a:cubicBezTo>
                <a:cubicBezTo>
                  <a:pt x="403153" y="628027"/>
                  <a:pt x="391757" y="635657"/>
                  <a:pt x="385244" y="646955"/>
                </a:cubicBezTo>
                <a:cubicBezTo>
                  <a:pt x="378725" y="658253"/>
                  <a:pt x="377837" y="671939"/>
                  <a:pt x="382839" y="683986"/>
                </a:cubicBezTo>
                <a:cubicBezTo>
                  <a:pt x="387837" y="696034"/>
                  <a:pt x="398149" y="705072"/>
                  <a:pt x="410753" y="708437"/>
                </a:cubicBezTo>
                <a:cubicBezTo>
                  <a:pt x="423351" y="711809"/>
                  <a:pt x="436800" y="709124"/>
                  <a:pt x="447143" y="701180"/>
                </a:cubicBezTo>
                <a:cubicBezTo>
                  <a:pt x="457486" y="693230"/>
                  <a:pt x="463547" y="680931"/>
                  <a:pt x="463536" y="667886"/>
                </a:cubicBezTo>
                <a:cubicBezTo>
                  <a:pt x="463542" y="656753"/>
                  <a:pt x="459113" y="646079"/>
                  <a:pt x="451231" y="638221"/>
                </a:cubicBezTo>
                <a:close/>
                <a:moveTo>
                  <a:pt x="203900" y="763801"/>
                </a:moveTo>
                <a:cubicBezTo>
                  <a:pt x="194674" y="754586"/>
                  <a:pt x="181682" y="750184"/>
                  <a:pt x="168753" y="751896"/>
                </a:cubicBezTo>
                <a:cubicBezTo>
                  <a:pt x="155824" y="753607"/>
                  <a:pt x="144427" y="761231"/>
                  <a:pt x="137914" y="772529"/>
                </a:cubicBezTo>
                <a:cubicBezTo>
                  <a:pt x="131401" y="783833"/>
                  <a:pt x="130507" y="797518"/>
                  <a:pt x="135510" y="809560"/>
                </a:cubicBezTo>
                <a:cubicBezTo>
                  <a:pt x="140508" y="821608"/>
                  <a:pt x="150826" y="830646"/>
                  <a:pt x="163424" y="834011"/>
                </a:cubicBezTo>
                <a:cubicBezTo>
                  <a:pt x="176022" y="837383"/>
                  <a:pt x="189471" y="834698"/>
                  <a:pt x="199814" y="826754"/>
                </a:cubicBezTo>
                <a:cubicBezTo>
                  <a:pt x="210157" y="818810"/>
                  <a:pt x="216217" y="806505"/>
                  <a:pt x="216211" y="793460"/>
                </a:cubicBezTo>
                <a:cubicBezTo>
                  <a:pt x="216211" y="782333"/>
                  <a:pt x="211782" y="771659"/>
                  <a:pt x="203900" y="763801"/>
                </a:cubicBezTo>
                <a:close/>
                <a:moveTo>
                  <a:pt x="174241" y="713623"/>
                </a:moveTo>
                <a:lnTo>
                  <a:pt x="174241" y="713617"/>
                </a:lnTo>
                <a:cubicBezTo>
                  <a:pt x="152011" y="713629"/>
                  <a:pt x="130795" y="722912"/>
                  <a:pt x="115695" y="739235"/>
                </a:cubicBezTo>
                <a:cubicBezTo>
                  <a:pt x="100602" y="755553"/>
                  <a:pt x="92996" y="777427"/>
                  <a:pt x="94713" y="799595"/>
                </a:cubicBezTo>
                <a:cubicBezTo>
                  <a:pt x="96437" y="821756"/>
                  <a:pt x="107317" y="842200"/>
                  <a:pt x="124745" y="856000"/>
                </a:cubicBezTo>
                <a:cubicBezTo>
                  <a:pt x="142178" y="869793"/>
                  <a:pt x="164569" y="875700"/>
                  <a:pt x="186536" y="872283"/>
                </a:cubicBezTo>
                <a:cubicBezTo>
                  <a:pt x="208503" y="868872"/>
                  <a:pt x="228055" y="856451"/>
                  <a:pt x="240474" y="838016"/>
                </a:cubicBezTo>
                <a:cubicBezTo>
                  <a:pt x="252894" y="819580"/>
                  <a:pt x="257060" y="796795"/>
                  <a:pt x="251973" y="775155"/>
                </a:cubicBezTo>
                <a:lnTo>
                  <a:pt x="360982" y="719803"/>
                </a:lnTo>
                <a:cubicBezTo>
                  <a:pt x="362298" y="721349"/>
                  <a:pt x="363689" y="722842"/>
                  <a:pt x="365132" y="724285"/>
                </a:cubicBezTo>
                <a:lnTo>
                  <a:pt x="365132" y="724291"/>
                </a:lnTo>
                <a:cubicBezTo>
                  <a:pt x="382978" y="742120"/>
                  <a:pt x="408190" y="750470"/>
                  <a:pt x="433151" y="746819"/>
                </a:cubicBezTo>
                <a:cubicBezTo>
                  <a:pt x="458105" y="743160"/>
                  <a:pt x="479872" y="727937"/>
                  <a:pt x="491850" y="705741"/>
                </a:cubicBezTo>
                <a:lnTo>
                  <a:pt x="589099" y="731182"/>
                </a:lnTo>
                <a:lnTo>
                  <a:pt x="589099" y="732537"/>
                </a:lnTo>
                <a:lnTo>
                  <a:pt x="589104" y="732537"/>
                </a:lnTo>
                <a:cubicBezTo>
                  <a:pt x="589104" y="757407"/>
                  <a:pt x="600700" y="780856"/>
                  <a:pt x="620463" y="795959"/>
                </a:cubicBezTo>
                <a:cubicBezTo>
                  <a:pt x="640226" y="811059"/>
                  <a:pt x="665897" y="816089"/>
                  <a:pt x="689896" y="809566"/>
                </a:cubicBezTo>
                <a:cubicBezTo>
                  <a:pt x="713900" y="803035"/>
                  <a:pt x="733486" y="785699"/>
                  <a:pt x="742878" y="762667"/>
                </a:cubicBezTo>
                <a:cubicBezTo>
                  <a:pt x="752270" y="739635"/>
                  <a:pt x="750393" y="713548"/>
                  <a:pt x="737795" y="692096"/>
                </a:cubicBezTo>
                <a:lnTo>
                  <a:pt x="873728" y="560352"/>
                </a:lnTo>
                <a:cubicBezTo>
                  <a:pt x="895982" y="574323"/>
                  <a:pt x="923678" y="576457"/>
                  <a:pt x="947809" y="566057"/>
                </a:cubicBezTo>
                <a:cubicBezTo>
                  <a:pt x="971939" y="555663"/>
                  <a:pt x="989413" y="534063"/>
                  <a:pt x="994546" y="508295"/>
                </a:cubicBezTo>
                <a:cubicBezTo>
                  <a:pt x="999674" y="482528"/>
                  <a:pt x="991805" y="455884"/>
                  <a:pt x="973495" y="437037"/>
                </a:cubicBezTo>
                <a:cubicBezTo>
                  <a:pt x="955186" y="418196"/>
                  <a:pt x="928783" y="409558"/>
                  <a:pt x="902879" y="413942"/>
                </a:cubicBezTo>
                <a:cubicBezTo>
                  <a:pt x="876974" y="418320"/>
                  <a:pt x="854881" y="435165"/>
                  <a:pt x="843789" y="458986"/>
                </a:cubicBezTo>
                <a:cubicBezTo>
                  <a:pt x="832702" y="482802"/>
                  <a:pt x="834037" y="510555"/>
                  <a:pt x="847354" y="533197"/>
                </a:cubicBezTo>
                <a:lnTo>
                  <a:pt x="711421" y="664964"/>
                </a:lnTo>
                <a:cubicBezTo>
                  <a:pt x="692710" y="653203"/>
                  <a:pt x="669960" y="649711"/>
                  <a:pt x="648582" y="655326"/>
                </a:cubicBezTo>
                <a:cubicBezTo>
                  <a:pt x="627205" y="660947"/>
                  <a:pt x="609108" y="675164"/>
                  <a:pt x="598593" y="694607"/>
                </a:cubicBezTo>
                <a:lnTo>
                  <a:pt x="501345" y="669183"/>
                </a:lnTo>
                <a:lnTo>
                  <a:pt x="501345" y="667826"/>
                </a:lnTo>
                <a:lnTo>
                  <a:pt x="501345" y="667832"/>
                </a:lnTo>
                <a:cubicBezTo>
                  <a:pt x="501341" y="645058"/>
                  <a:pt x="491604" y="623377"/>
                  <a:pt x="474599" y="608232"/>
                </a:cubicBezTo>
                <a:cubicBezTo>
                  <a:pt x="457589" y="593094"/>
                  <a:pt x="434929" y="585927"/>
                  <a:pt x="412309" y="588554"/>
                </a:cubicBezTo>
                <a:cubicBezTo>
                  <a:pt x="389689" y="591176"/>
                  <a:pt x="369262" y="603333"/>
                  <a:pt x="356174" y="621963"/>
                </a:cubicBezTo>
                <a:cubicBezTo>
                  <a:pt x="343085" y="640593"/>
                  <a:pt x="338567" y="663928"/>
                  <a:pt x="343772" y="686100"/>
                </a:cubicBezTo>
                <a:lnTo>
                  <a:pt x="234762" y="741436"/>
                </a:lnTo>
                <a:cubicBezTo>
                  <a:pt x="233428" y="739890"/>
                  <a:pt x="232055" y="738397"/>
                  <a:pt x="230613" y="736955"/>
                </a:cubicBezTo>
                <a:lnTo>
                  <a:pt x="230613" y="736949"/>
                </a:lnTo>
                <a:cubicBezTo>
                  <a:pt x="215651" y="721960"/>
                  <a:pt x="195333" y="713539"/>
                  <a:pt x="174150" y="713563"/>
                </a:cubicBezTo>
                <a:close/>
                <a:moveTo>
                  <a:pt x="979044" y="1289353"/>
                </a:moveTo>
                <a:cubicBezTo>
                  <a:pt x="989507" y="1289341"/>
                  <a:pt x="997984" y="1280859"/>
                  <a:pt x="997984" y="1270396"/>
                </a:cubicBezTo>
                <a:lnTo>
                  <a:pt x="997984" y="710988"/>
                </a:lnTo>
                <a:cubicBezTo>
                  <a:pt x="997989" y="705963"/>
                  <a:pt x="995998" y="701143"/>
                  <a:pt x="992444" y="697589"/>
                </a:cubicBezTo>
                <a:cubicBezTo>
                  <a:pt x="988889" y="694036"/>
                  <a:pt x="984070" y="692037"/>
                  <a:pt x="979044" y="692037"/>
                </a:cubicBezTo>
                <a:lnTo>
                  <a:pt x="853470" y="692037"/>
                </a:lnTo>
                <a:cubicBezTo>
                  <a:pt x="843003" y="692037"/>
                  <a:pt x="834519" y="700519"/>
                  <a:pt x="834519" y="710988"/>
                </a:cubicBezTo>
                <a:lnTo>
                  <a:pt x="834519" y="1270352"/>
                </a:lnTo>
                <a:cubicBezTo>
                  <a:pt x="834503" y="1275389"/>
                  <a:pt x="836494" y="1280226"/>
                  <a:pt x="840049" y="1283791"/>
                </a:cubicBezTo>
                <a:cubicBezTo>
                  <a:pt x="843608" y="1287357"/>
                  <a:pt x="848433" y="1289360"/>
                  <a:pt x="853470" y="1289360"/>
                </a:cubicBezTo>
                <a:close/>
                <a:moveTo>
                  <a:pt x="872420" y="1251446"/>
                </a:moveTo>
                <a:lnTo>
                  <a:pt x="960087" y="1251446"/>
                </a:lnTo>
                <a:lnTo>
                  <a:pt x="960093" y="729929"/>
                </a:lnTo>
                <a:lnTo>
                  <a:pt x="872426" y="729929"/>
                </a:lnTo>
                <a:lnTo>
                  <a:pt x="872426" y="1251387"/>
                </a:lnTo>
                <a:close/>
                <a:moveTo>
                  <a:pt x="731758" y="1289353"/>
                </a:moveTo>
                <a:lnTo>
                  <a:pt x="731764" y="1289353"/>
                </a:lnTo>
                <a:cubicBezTo>
                  <a:pt x="742228" y="1289341"/>
                  <a:pt x="750698" y="1280859"/>
                  <a:pt x="750698" y="1270396"/>
                </a:cubicBezTo>
                <a:lnTo>
                  <a:pt x="750698" y="950713"/>
                </a:lnTo>
                <a:cubicBezTo>
                  <a:pt x="750698" y="940250"/>
                  <a:pt x="742228" y="931768"/>
                  <a:pt x="731764" y="931756"/>
                </a:cubicBezTo>
                <a:lnTo>
                  <a:pt x="606133" y="931756"/>
                </a:lnTo>
                <a:cubicBezTo>
                  <a:pt x="595664" y="931756"/>
                  <a:pt x="587182" y="940244"/>
                  <a:pt x="587182" y="950713"/>
                </a:cubicBezTo>
                <a:lnTo>
                  <a:pt x="587182" y="1270352"/>
                </a:lnTo>
                <a:cubicBezTo>
                  <a:pt x="587164" y="1275389"/>
                  <a:pt x="589157" y="1280224"/>
                  <a:pt x="592710" y="1283791"/>
                </a:cubicBezTo>
                <a:cubicBezTo>
                  <a:pt x="596271" y="1287356"/>
                  <a:pt x="601096" y="1289360"/>
                  <a:pt x="606133" y="1289360"/>
                </a:cubicBezTo>
                <a:close/>
                <a:moveTo>
                  <a:pt x="625118" y="1251446"/>
                </a:moveTo>
                <a:lnTo>
                  <a:pt x="712803" y="1251446"/>
                </a:lnTo>
                <a:lnTo>
                  <a:pt x="712809" y="969669"/>
                </a:lnTo>
                <a:lnTo>
                  <a:pt x="625073" y="969669"/>
                </a:lnTo>
                <a:lnTo>
                  <a:pt x="625073" y="1251387"/>
                </a:lnTo>
                <a:close/>
                <a:moveTo>
                  <a:pt x="484457" y="1289353"/>
                </a:moveTo>
                <a:lnTo>
                  <a:pt x="484463" y="1289353"/>
                </a:lnTo>
                <a:cubicBezTo>
                  <a:pt x="489488" y="1289353"/>
                  <a:pt x="494313" y="1287356"/>
                  <a:pt x="497867" y="1283801"/>
                </a:cubicBezTo>
                <a:cubicBezTo>
                  <a:pt x="501421" y="1280246"/>
                  <a:pt x="503418" y="1275421"/>
                  <a:pt x="503418" y="1270396"/>
                </a:cubicBezTo>
                <a:lnTo>
                  <a:pt x="503418" y="886025"/>
                </a:lnTo>
                <a:cubicBezTo>
                  <a:pt x="503418" y="875556"/>
                  <a:pt x="494930" y="867074"/>
                  <a:pt x="484461" y="867074"/>
                </a:cubicBezTo>
                <a:lnTo>
                  <a:pt x="358779" y="867074"/>
                </a:lnTo>
                <a:cubicBezTo>
                  <a:pt x="348323" y="867078"/>
                  <a:pt x="339845" y="875561"/>
                  <a:pt x="339845" y="886025"/>
                </a:cubicBezTo>
                <a:lnTo>
                  <a:pt x="339845" y="1270353"/>
                </a:lnTo>
                <a:cubicBezTo>
                  <a:pt x="339829" y="1275383"/>
                  <a:pt x="341820" y="1280220"/>
                  <a:pt x="345375" y="1283785"/>
                </a:cubicBezTo>
                <a:cubicBezTo>
                  <a:pt x="348924" y="1287345"/>
                  <a:pt x="353749" y="1289354"/>
                  <a:pt x="358779" y="1289360"/>
                </a:cubicBezTo>
                <a:close/>
                <a:moveTo>
                  <a:pt x="377718" y="1251389"/>
                </a:moveTo>
                <a:lnTo>
                  <a:pt x="465403" y="1251389"/>
                </a:lnTo>
                <a:lnTo>
                  <a:pt x="465403" y="905010"/>
                </a:lnTo>
                <a:lnTo>
                  <a:pt x="377718" y="905010"/>
                </a:lnTo>
                <a:close/>
                <a:moveTo>
                  <a:pt x="237057" y="1289295"/>
                </a:moveTo>
                <a:lnTo>
                  <a:pt x="237057" y="1289301"/>
                </a:lnTo>
                <a:cubicBezTo>
                  <a:pt x="242083" y="1289301"/>
                  <a:pt x="246908" y="1287304"/>
                  <a:pt x="250461" y="1283750"/>
                </a:cubicBezTo>
                <a:cubicBezTo>
                  <a:pt x="254015" y="1280195"/>
                  <a:pt x="256012" y="1275370"/>
                  <a:pt x="256012" y="1270344"/>
                </a:cubicBezTo>
                <a:lnTo>
                  <a:pt x="256012" y="1011542"/>
                </a:lnTo>
                <a:cubicBezTo>
                  <a:pt x="255985" y="1001098"/>
                  <a:pt x="247502" y="992644"/>
                  <a:pt x="237057" y="992644"/>
                </a:cubicBezTo>
                <a:lnTo>
                  <a:pt x="111448" y="992644"/>
                </a:lnTo>
                <a:cubicBezTo>
                  <a:pt x="101002" y="992649"/>
                  <a:pt x="92536" y="1001104"/>
                  <a:pt x="92508" y="1011542"/>
                </a:cubicBezTo>
                <a:lnTo>
                  <a:pt x="92508" y="1270344"/>
                </a:lnTo>
                <a:cubicBezTo>
                  <a:pt x="92497" y="1275376"/>
                  <a:pt x="94482" y="1280213"/>
                  <a:pt x="98037" y="1283777"/>
                </a:cubicBezTo>
                <a:cubicBezTo>
                  <a:pt x="101585" y="1287338"/>
                  <a:pt x="106410" y="1289347"/>
                  <a:pt x="111446" y="1289353"/>
                </a:cubicBezTo>
                <a:close/>
                <a:moveTo>
                  <a:pt x="130433" y="1251389"/>
                </a:moveTo>
                <a:lnTo>
                  <a:pt x="218066" y="1251389"/>
                </a:lnTo>
                <a:lnTo>
                  <a:pt x="218066" y="1030536"/>
                </a:lnTo>
                <a:lnTo>
                  <a:pt x="130399" y="1030536"/>
                </a:lnTo>
                <a:lnTo>
                  <a:pt x="130399" y="1251389"/>
                </a:lnTo>
                <a:close/>
                <a:moveTo>
                  <a:pt x="719745" y="177249"/>
                </a:moveTo>
                <a:cubicBezTo>
                  <a:pt x="680676" y="138180"/>
                  <a:pt x="625668" y="119504"/>
                  <a:pt x="570893" y="126710"/>
                </a:cubicBezTo>
                <a:cubicBezTo>
                  <a:pt x="516113" y="133922"/>
                  <a:pt x="467807" y="166197"/>
                  <a:pt x="440185" y="214040"/>
                </a:cubicBezTo>
                <a:cubicBezTo>
                  <a:pt x="412558" y="261883"/>
                  <a:pt x="408758" y="319857"/>
                  <a:pt x="429895" y="370893"/>
                </a:cubicBezTo>
                <a:cubicBezTo>
                  <a:pt x="451038" y="421935"/>
                  <a:pt x="494713" y="460242"/>
                  <a:pt x="548080" y="474545"/>
                </a:cubicBezTo>
                <a:cubicBezTo>
                  <a:pt x="601440" y="488849"/>
                  <a:pt x="658424" y="477515"/>
                  <a:pt x="702250" y="443884"/>
                </a:cubicBezTo>
                <a:cubicBezTo>
                  <a:pt x="746081" y="410253"/>
                  <a:pt x="771780" y="358151"/>
                  <a:pt x="771785" y="302902"/>
                </a:cubicBezTo>
                <a:cubicBezTo>
                  <a:pt x="771848" y="255763"/>
                  <a:pt x="753116" y="210536"/>
                  <a:pt x="719741" y="177241"/>
                </a:cubicBezTo>
                <a:close/>
                <a:moveTo>
                  <a:pt x="594079" y="87297"/>
                </a:moveTo>
                <a:lnTo>
                  <a:pt x="594079" y="87291"/>
                </a:lnTo>
                <a:cubicBezTo>
                  <a:pt x="527051" y="87291"/>
                  <a:pt x="463840" y="118467"/>
                  <a:pt x="423029" y="171638"/>
                </a:cubicBezTo>
                <a:cubicBezTo>
                  <a:pt x="382225" y="224816"/>
                  <a:pt x="368473" y="293945"/>
                  <a:pt x="385819" y="358689"/>
                </a:cubicBezTo>
                <a:cubicBezTo>
                  <a:pt x="403166" y="423432"/>
                  <a:pt x="449637" y="476422"/>
                  <a:pt x="511559" y="502074"/>
                </a:cubicBezTo>
                <a:cubicBezTo>
                  <a:pt x="573482" y="527727"/>
                  <a:pt x="643819" y="523119"/>
                  <a:pt x="701862" y="489608"/>
                </a:cubicBezTo>
                <a:cubicBezTo>
                  <a:pt x="759910" y="456097"/>
                  <a:pt x="799071" y="397500"/>
                  <a:pt x="807821" y="331041"/>
                </a:cubicBezTo>
                <a:cubicBezTo>
                  <a:pt x="816573" y="264591"/>
                  <a:pt x="793919" y="197844"/>
                  <a:pt x="746528" y="150453"/>
                </a:cubicBezTo>
                <a:cubicBezTo>
                  <a:pt x="706138" y="109952"/>
                  <a:pt x="651271" y="87225"/>
                  <a:pt x="594072" y="87294"/>
                </a:cubicBezTo>
                <a:close/>
                <a:moveTo>
                  <a:pt x="659047" y="219059"/>
                </a:moveTo>
                <a:cubicBezTo>
                  <a:pt x="651303" y="209712"/>
                  <a:pt x="641419" y="202368"/>
                  <a:pt x="630229" y="197659"/>
                </a:cubicBezTo>
                <a:cubicBezTo>
                  <a:pt x="624717" y="195290"/>
                  <a:pt x="618982" y="193486"/>
                  <a:pt x="613103" y="192279"/>
                </a:cubicBezTo>
                <a:lnTo>
                  <a:pt x="613103" y="182698"/>
                </a:lnTo>
                <a:cubicBezTo>
                  <a:pt x="613103" y="172230"/>
                  <a:pt x="604615" y="163747"/>
                  <a:pt x="594146" y="163747"/>
                </a:cubicBezTo>
                <a:cubicBezTo>
                  <a:pt x="583677" y="163747"/>
                  <a:pt x="575195" y="172229"/>
                  <a:pt x="575195" y="182698"/>
                </a:cubicBezTo>
                <a:lnTo>
                  <a:pt x="575195" y="192297"/>
                </a:lnTo>
                <a:cubicBezTo>
                  <a:pt x="562512" y="194815"/>
                  <a:pt x="550584" y="200229"/>
                  <a:pt x="540345" y="208122"/>
                </a:cubicBezTo>
                <a:cubicBezTo>
                  <a:pt x="524846" y="219180"/>
                  <a:pt x="515643" y="237049"/>
                  <a:pt x="515643" y="256091"/>
                </a:cubicBezTo>
                <a:cubicBezTo>
                  <a:pt x="515643" y="275127"/>
                  <a:pt x="524846" y="292997"/>
                  <a:pt x="540345" y="304053"/>
                </a:cubicBezTo>
                <a:cubicBezTo>
                  <a:pt x="555804" y="315793"/>
                  <a:pt x="574738" y="322042"/>
                  <a:pt x="594146" y="321831"/>
                </a:cubicBezTo>
                <a:cubicBezTo>
                  <a:pt x="605072" y="321591"/>
                  <a:pt x="615770" y="324978"/>
                  <a:pt x="624567" y="331463"/>
                </a:cubicBezTo>
                <a:cubicBezTo>
                  <a:pt x="630897" y="335355"/>
                  <a:pt x="634749" y="342252"/>
                  <a:pt x="634749" y="349682"/>
                </a:cubicBezTo>
                <a:cubicBezTo>
                  <a:pt x="634749" y="357112"/>
                  <a:pt x="630897" y="364007"/>
                  <a:pt x="624567" y="367895"/>
                </a:cubicBezTo>
                <a:cubicBezTo>
                  <a:pt x="615770" y="374386"/>
                  <a:pt x="605072" y="377773"/>
                  <a:pt x="594146" y="377533"/>
                </a:cubicBezTo>
                <a:cubicBezTo>
                  <a:pt x="586907" y="377572"/>
                  <a:pt x="579729" y="376148"/>
                  <a:pt x="573050" y="373350"/>
                </a:cubicBezTo>
                <a:cubicBezTo>
                  <a:pt x="567469" y="371071"/>
                  <a:pt x="562514" y="367489"/>
                  <a:pt x="558599" y="362904"/>
                </a:cubicBezTo>
                <a:cubicBezTo>
                  <a:pt x="552017" y="354810"/>
                  <a:pt x="540124" y="353579"/>
                  <a:pt x="532030" y="360163"/>
                </a:cubicBezTo>
                <a:cubicBezTo>
                  <a:pt x="523936" y="366739"/>
                  <a:pt x="522705" y="378632"/>
                  <a:pt x="529288" y="386732"/>
                </a:cubicBezTo>
                <a:cubicBezTo>
                  <a:pt x="537026" y="396083"/>
                  <a:pt x="546910" y="403422"/>
                  <a:pt x="558106" y="408127"/>
                </a:cubicBezTo>
                <a:cubicBezTo>
                  <a:pt x="563617" y="410496"/>
                  <a:pt x="569352" y="412298"/>
                  <a:pt x="575232" y="413507"/>
                </a:cubicBezTo>
                <a:lnTo>
                  <a:pt x="575232" y="423110"/>
                </a:lnTo>
                <a:cubicBezTo>
                  <a:pt x="575232" y="433579"/>
                  <a:pt x="583714" y="442061"/>
                  <a:pt x="594183" y="442061"/>
                </a:cubicBezTo>
                <a:cubicBezTo>
                  <a:pt x="604650" y="442061"/>
                  <a:pt x="613140" y="433579"/>
                  <a:pt x="613140" y="423110"/>
                </a:cubicBezTo>
                <a:lnTo>
                  <a:pt x="613140" y="413507"/>
                </a:lnTo>
                <a:cubicBezTo>
                  <a:pt x="625817" y="410982"/>
                  <a:pt x="637745" y="405568"/>
                  <a:pt x="647990" y="397681"/>
                </a:cubicBezTo>
                <a:cubicBezTo>
                  <a:pt x="663489" y="386623"/>
                  <a:pt x="672692" y="368761"/>
                  <a:pt x="672692" y="349719"/>
                </a:cubicBezTo>
                <a:cubicBezTo>
                  <a:pt x="672692" y="330677"/>
                  <a:pt x="663488" y="312811"/>
                  <a:pt x="647990" y="301755"/>
                </a:cubicBezTo>
                <a:cubicBezTo>
                  <a:pt x="632525" y="290017"/>
                  <a:pt x="613597" y="283760"/>
                  <a:pt x="594183" y="283978"/>
                </a:cubicBezTo>
                <a:cubicBezTo>
                  <a:pt x="583257" y="284219"/>
                  <a:pt x="572565" y="280830"/>
                  <a:pt x="563768" y="274339"/>
                </a:cubicBezTo>
                <a:cubicBezTo>
                  <a:pt x="557426" y="270465"/>
                  <a:pt x="553563" y="263568"/>
                  <a:pt x="553563" y="256132"/>
                </a:cubicBezTo>
                <a:cubicBezTo>
                  <a:pt x="553563" y="248703"/>
                  <a:pt x="557426" y="241806"/>
                  <a:pt x="563768" y="237925"/>
                </a:cubicBezTo>
                <a:cubicBezTo>
                  <a:pt x="572559" y="231436"/>
                  <a:pt x="583257" y="228047"/>
                  <a:pt x="594183" y="228293"/>
                </a:cubicBezTo>
                <a:cubicBezTo>
                  <a:pt x="601428" y="228241"/>
                  <a:pt x="608605" y="229667"/>
                  <a:pt x="615285" y="232477"/>
                </a:cubicBezTo>
                <a:cubicBezTo>
                  <a:pt x="620859" y="234754"/>
                  <a:pt x="625816" y="238327"/>
                  <a:pt x="629737" y="242905"/>
                </a:cubicBezTo>
                <a:cubicBezTo>
                  <a:pt x="636318" y="250998"/>
                  <a:pt x="648217" y="252223"/>
                  <a:pt x="656311" y="245635"/>
                </a:cubicBezTo>
                <a:cubicBezTo>
                  <a:pt x="664404" y="239053"/>
                  <a:pt x="665629" y="227154"/>
                  <a:pt x="659047" y="219060"/>
                </a:cubicBezTo>
                <a:close/>
                <a:moveTo>
                  <a:pt x="104519" y="1443050"/>
                </a:moveTo>
                <a:lnTo>
                  <a:pt x="1109442" y="1443050"/>
                </a:lnTo>
                <a:cubicBezTo>
                  <a:pt x="1114473" y="1443050"/>
                  <a:pt x="1119292" y="1441043"/>
                  <a:pt x="1122845" y="1437497"/>
                </a:cubicBezTo>
                <a:cubicBezTo>
                  <a:pt x="1126400" y="1433936"/>
                  <a:pt x="1128399" y="1429116"/>
                  <a:pt x="1128399" y="1424090"/>
                </a:cubicBezTo>
                <a:lnTo>
                  <a:pt x="1128399" y="104531"/>
                </a:lnTo>
                <a:lnTo>
                  <a:pt x="1195006" y="104531"/>
                </a:lnTo>
                <a:lnTo>
                  <a:pt x="1195006" y="1509659"/>
                </a:lnTo>
                <a:lnTo>
                  <a:pt x="104525" y="1509659"/>
                </a:lnTo>
                <a:close/>
              </a:path>
            </a:pathLst>
          </a:custGeom>
          <a:solidFill>
            <a:schemeClr val="accent3"/>
          </a:solidFill>
          <a:ln w="1461" cap="flat">
            <a:noFill/>
            <a:prstDash val="solid"/>
            <a:miter/>
          </a:ln>
        </p:spPr>
        <p:txBody>
          <a:bodyPr rtlCol="0" anchor="ctr"/>
          <a:lstStyle/>
          <a:p>
            <a:endParaRPr lang="en-GB" dirty="0">
              <a:latin typeface="Poppins" panose="00000500000000000000" pitchFamily="2" charset="0"/>
            </a:endParaRPr>
          </a:p>
        </p:txBody>
      </p:sp>
      <p:sp>
        <p:nvSpPr>
          <p:cNvPr id="11" name="TextBox 10">
            <a:extLst>
              <a:ext uri="{FF2B5EF4-FFF2-40B4-BE49-F238E27FC236}">
                <a16:creationId xmlns:a16="http://schemas.microsoft.com/office/drawing/2014/main" id="{AF580BA0-219C-71A2-C0B1-12EE80BE7DC3}"/>
              </a:ext>
            </a:extLst>
          </p:cNvPr>
          <p:cNvSpPr txBox="1"/>
          <p:nvPr/>
        </p:nvSpPr>
        <p:spPr>
          <a:xfrm>
            <a:off x="16086727" y="5168737"/>
            <a:ext cx="2343005" cy="523220"/>
          </a:xfrm>
          <a:prstGeom prst="rect">
            <a:avLst/>
          </a:prstGeom>
          <a:noFill/>
        </p:spPr>
        <p:txBody>
          <a:bodyPr wrap="square">
            <a:spAutoFit/>
          </a:bodyPr>
          <a:lstStyle/>
          <a:p>
            <a:r>
              <a:rPr lang="en-GB" sz="1400" b="0" i="0" u="none" strike="noStrike" cap="none" dirty="0">
                <a:solidFill>
                  <a:schemeClr val="accent3"/>
                </a:solidFill>
                <a:effectLst/>
                <a:latin typeface="+mj-lt"/>
                <a:ea typeface="Open Sans" panose="020B0606030504020204" pitchFamily="34" charset="0"/>
                <a:cs typeface="Poppins" panose="00000500000000000000" pitchFamily="2" charset="0"/>
                <a:sym typeface="Calibri"/>
              </a:rPr>
              <a:t>Contingent Convertible (Co-Co) bonds</a:t>
            </a:r>
            <a:endParaRPr lang="en-GB" dirty="0">
              <a:solidFill>
                <a:schemeClr val="accent3"/>
              </a:solidFill>
              <a:latin typeface="+mj-lt"/>
            </a:endParaRPr>
          </a:p>
        </p:txBody>
      </p:sp>
      <p:sp>
        <p:nvSpPr>
          <p:cNvPr id="30" name="Graphic 27">
            <a:extLst>
              <a:ext uri="{FF2B5EF4-FFF2-40B4-BE49-F238E27FC236}">
                <a16:creationId xmlns:a16="http://schemas.microsoft.com/office/drawing/2014/main" id="{AA9E354D-6FF0-C55D-97B6-CA3002C6D9C2}"/>
              </a:ext>
            </a:extLst>
          </p:cNvPr>
          <p:cNvSpPr/>
          <p:nvPr/>
        </p:nvSpPr>
        <p:spPr>
          <a:xfrm>
            <a:off x="15370124" y="5028766"/>
            <a:ext cx="716603" cy="803163"/>
          </a:xfrm>
          <a:custGeom>
            <a:avLst/>
            <a:gdLst>
              <a:gd name="connsiteX0" fmla="*/ 350213 w 1375727"/>
              <a:gd name="connsiteY0" fmla="*/ 1105045 h 1541903"/>
              <a:gd name="connsiteX1" fmla="*/ 346551 w 1375727"/>
              <a:gd name="connsiteY1" fmla="*/ 1133495 h 1541903"/>
              <a:gd name="connsiteX2" fmla="*/ 346519 w 1375727"/>
              <a:gd name="connsiteY2" fmla="*/ 1133479 h 1541903"/>
              <a:gd name="connsiteX3" fmla="*/ 323768 w 1375727"/>
              <a:gd name="connsiteY3" fmla="*/ 1150944 h 1541903"/>
              <a:gd name="connsiteX4" fmla="*/ 295317 w 1375727"/>
              <a:gd name="connsiteY4" fmla="*/ 1147283 h 1541903"/>
              <a:gd name="connsiteX5" fmla="*/ 295333 w 1375727"/>
              <a:gd name="connsiteY5" fmla="*/ 1147250 h 1541903"/>
              <a:gd name="connsiteX6" fmla="*/ 277867 w 1375727"/>
              <a:gd name="connsiteY6" fmla="*/ 1124482 h 1541903"/>
              <a:gd name="connsiteX7" fmla="*/ 281530 w 1375727"/>
              <a:gd name="connsiteY7" fmla="*/ 1096032 h 1541903"/>
              <a:gd name="connsiteX8" fmla="*/ 281562 w 1375727"/>
              <a:gd name="connsiteY8" fmla="*/ 1096048 h 1541903"/>
              <a:gd name="connsiteX9" fmla="*/ 304314 w 1375727"/>
              <a:gd name="connsiteY9" fmla="*/ 1078583 h 1541903"/>
              <a:gd name="connsiteX10" fmla="*/ 332764 w 1375727"/>
              <a:gd name="connsiteY10" fmla="*/ 1082246 h 1541903"/>
              <a:gd name="connsiteX11" fmla="*/ 332748 w 1375727"/>
              <a:gd name="connsiteY11" fmla="*/ 1082277 h 1541903"/>
              <a:gd name="connsiteX12" fmla="*/ 350213 w 1375727"/>
              <a:gd name="connsiteY12" fmla="*/ 1105045 h 1541903"/>
              <a:gd name="connsiteX13" fmla="*/ 1375727 w 1375727"/>
              <a:gd name="connsiteY13" fmla="*/ 1167142 h 1541903"/>
              <a:gd name="connsiteX14" fmla="*/ 1301964 w 1375727"/>
              <a:gd name="connsiteY14" fmla="*/ 1345193 h 1541903"/>
              <a:gd name="connsiteX15" fmla="*/ 1123908 w 1375727"/>
              <a:gd name="connsiteY15" fmla="*/ 1418956 h 1541903"/>
              <a:gd name="connsiteX16" fmla="*/ 945850 w 1375727"/>
              <a:gd name="connsiteY16" fmla="*/ 1345193 h 1541903"/>
              <a:gd name="connsiteX17" fmla="*/ 872090 w 1375727"/>
              <a:gd name="connsiteY17" fmla="*/ 1167142 h 1541903"/>
              <a:gd name="connsiteX18" fmla="*/ 945850 w 1375727"/>
              <a:gd name="connsiteY18" fmla="*/ 989083 h 1541903"/>
              <a:gd name="connsiteX19" fmla="*/ 1123908 w 1375727"/>
              <a:gd name="connsiteY19" fmla="*/ 915323 h 1541903"/>
              <a:gd name="connsiteX20" fmla="*/ 1301964 w 1375727"/>
              <a:gd name="connsiteY20" fmla="*/ 989083 h 1541903"/>
              <a:gd name="connsiteX21" fmla="*/ 1375727 w 1375727"/>
              <a:gd name="connsiteY21" fmla="*/ 1167142 h 1541903"/>
              <a:gd name="connsiteX22" fmla="*/ 1096741 w 1375727"/>
              <a:gd name="connsiteY22" fmla="*/ 1118559 h 1541903"/>
              <a:gd name="connsiteX23" fmla="*/ 1104696 w 1375727"/>
              <a:gd name="connsiteY23" fmla="*/ 1099347 h 1541903"/>
              <a:gd name="connsiteX24" fmla="*/ 1123908 w 1375727"/>
              <a:gd name="connsiteY24" fmla="*/ 1091391 h 1541903"/>
              <a:gd name="connsiteX25" fmla="*/ 1143121 w 1375727"/>
              <a:gd name="connsiteY25" fmla="*/ 1099347 h 1541903"/>
              <a:gd name="connsiteX26" fmla="*/ 1151075 w 1375727"/>
              <a:gd name="connsiteY26" fmla="*/ 1118559 h 1541903"/>
              <a:gd name="connsiteX27" fmla="*/ 1172490 w 1375727"/>
              <a:gd name="connsiteY27" fmla="*/ 1139974 h 1541903"/>
              <a:gd name="connsiteX28" fmla="*/ 1193904 w 1375727"/>
              <a:gd name="connsiteY28" fmla="*/ 1118559 h 1541903"/>
              <a:gd name="connsiteX29" fmla="*/ 1173393 w 1375727"/>
              <a:gd name="connsiteY29" fmla="*/ 1069068 h 1541903"/>
              <a:gd name="connsiteX30" fmla="*/ 1145322 w 1375727"/>
              <a:gd name="connsiteY30" fmla="*/ 1051908 h 1541903"/>
              <a:gd name="connsiteX31" fmla="*/ 1145322 w 1375727"/>
              <a:gd name="connsiteY31" fmla="*/ 1038223 h 1541903"/>
              <a:gd name="connsiteX32" fmla="*/ 1123907 w 1375727"/>
              <a:gd name="connsiteY32" fmla="*/ 1016808 h 1541903"/>
              <a:gd name="connsiteX33" fmla="*/ 1102493 w 1375727"/>
              <a:gd name="connsiteY33" fmla="*/ 1038223 h 1541903"/>
              <a:gd name="connsiteX34" fmla="*/ 1102493 w 1375727"/>
              <a:gd name="connsiteY34" fmla="*/ 1051908 h 1541903"/>
              <a:gd name="connsiteX35" fmla="*/ 1074421 w 1375727"/>
              <a:gd name="connsiteY35" fmla="*/ 1069068 h 1541903"/>
              <a:gd name="connsiteX36" fmla="*/ 1053910 w 1375727"/>
              <a:gd name="connsiteY36" fmla="*/ 1118559 h 1541903"/>
              <a:gd name="connsiteX37" fmla="*/ 1074406 w 1375727"/>
              <a:gd name="connsiteY37" fmla="*/ 1168050 h 1541903"/>
              <a:gd name="connsiteX38" fmla="*/ 1123914 w 1375727"/>
              <a:gd name="connsiteY38" fmla="*/ 1188562 h 1541903"/>
              <a:gd name="connsiteX39" fmla="*/ 1143127 w 1375727"/>
              <a:gd name="connsiteY39" fmla="*/ 1196517 h 1541903"/>
              <a:gd name="connsiteX40" fmla="*/ 1151080 w 1375727"/>
              <a:gd name="connsiteY40" fmla="*/ 1215730 h 1541903"/>
              <a:gd name="connsiteX41" fmla="*/ 1143127 w 1375727"/>
              <a:gd name="connsiteY41" fmla="*/ 1234942 h 1541903"/>
              <a:gd name="connsiteX42" fmla="*/ 1123914 w 1375727"/>
              <a:gd name="connsiteY42" fmla="*/ 1242896 h 1541903"/>
              <a:gd name="connsiteX43" fmla="*/ 1104701 w 1375727"/>
              <a:gd name="connsiteY43" fmla="*/ 1234942 h 1541903"/>
              <a:gd name="connsiteX44" fmla="*/ 1096746 w 1375727"/>
              <a:gd name="connsiteY44" fmla="*/ 1215730 h 1541903"/>
              <a:gd name="connsiteX45" fmla="*/ 1075333 w 1375727"/>
              <a:gd name="connsiteY45" fmla="*/ 1194315 h 1541903"/>
              <a:gd name="connsiteX46" fmla="*/ 1053918 w 1375727"/>
              <a:gd name="connsiteY46" fmla="*/ 1215730 h 1541903"/>
              <a:gd name="connsiteX47" fmla="*/ 1074428 w 1375727"/>
              <a:gd name="connsiteY47" fmla="*/ 1265221 h 1541903"/>
              <a:gd name="connsiteX48" fmla="*/ 1102501 w 1375727"/>
              <a:gd name="connsiteY48" fmla="*/ 1282381 h 1541903"/>
              <a:gd name="connsiteX49" fmla="*/ 1102501 w 1375727"/>
              <a:gd name="connsiteY49" fmla="*/ 1296049 h 1541903"/>
              <a:gd name="connsiteX50" fmla="*/ 1123915 w 1375727"/>
              <a:gd name="connsiteY50" fmla="*/ 1317464 h 1541903"/>
              <a:gd name="connsiteX51" fmla="*/ 1145329 w 1375727"/>
              <a:gd name="connsiteY51" fmla="*/ 1296049 h 1541903"/>
              <a:gd name="connsiteX52" fmla="*/ 1145329 w 1375727"/>
              <a:gd name="connsiteY52" fmla="*/ 1282381 h 1541903"/>
              <a:gd name="connsiteX53" fmla="*/ 1173400 w 1375727"/>
              <a:gd name="connsiteY53" fmla="*/ 1265221 h 1541903"/>
              <a:gd name="connsiteX54" fmla="*/ 1193911 w 1375727"/>
              <a:gd name="connsiteY54" fmla="*/ 1215730 h 1541903"/>
              <a:gd name="connsiteX55" fmla="*/ 1173415 w 1375727"/>
              <a:gd name="connsiteY55" fmla="*/ 1166238 h 1541903"/>
              <a:gd name="connsiteX56" fmla="*/ 1123924 w 1375727"/>
              <a:gd name="connsiteY56" fmla="*/ 1145726 h 1541903"/>
              <a:gd name="connsiteX57" fmla="*/ 1104696 w 1375727"/>
              <a:gd name="connsiteY57" fmla="*/ 1137772 h 1541903"/>
              <a:gd name="connsiteX58" fmla="*/ 1096741 w 1375727"/>
              <a:gd name="connsiteY58" fmla="*/ 1118559 h 1541903"/>
              <a:gd name="connsiteX59" fmla="*/ 1132787 w 1375727"/>
              <a:gd name="connsiteY59" fmla="*/ 265848 h 1541903"/>
              <a:gd name="connsiteX60" fmla="*/ 879515 w 1375727"/>
              <a:gd name="connsiteY60" fmla="*/ 12590 h 1541903"/>
              <a:gd name="connsiteX61" fmla="*/ 879515 w 1375727"/>
              <a:gd name="connsiteY61" fmla="*/ 265862 h 1541903"/>
              <a:gd name="connsiteX62" fmla="*/ 1123919 w 1375727"/>
              <a:gd name="connsiteY62" fmla="*/ 265867 h 1541903"/>
              <a:gd name="connsiteX63" fmla="*/ 1132798 w 1375727"/>
              <a:gd name="connsiteY63" fmla="*/ 265867 h 1541903"/>
              <a:gd name="connsiteX64" fmla="*/ 1123908 w 1375727"/>
              <a:gd name="connsiteY64" fmla="*/ 1461791 h 1541903"/>
              <a:gd name="connsiteX65" fmla="*/ 1145323 w 1375727"/>
              <a:gd name="connsiteY65" fmla="*/ 1461011 h 1541903"/>
              <a:gd name="connsiteX66" fmla="*/ 1145323 w 1375727"/>
              <a:gd name="connsiteY66" fmla="*/ 1520487 h 1541903"/>
              <a:gd name="connsiteX67" fmla="*/ 1123908 w 1375727"/>
              <a:gd name="connsiteY67" fmla="*/ 1541904 h 1541903"/>
              <a:gd name="connsiteX68" fmla="*/ 21415 w 1375727"/>
              <a:gd name="connsiteY68" fmla="*/ 1541904 h 1541903"/>
              <a:gd name="connsiteX69" fmla="*/ 0 w 1375727"/>
              <a:gd name="connsiteY69" fmla="*/ 1520487 h 1541903"/>
              <a:gd name="connsiteX70" fmla="*/ 0 w 1375727"/>
              <a:gd name="connsiteY70" fmla="*/ 21415 h 1541903"/>
              <a:gd name="connsiteX71" fmla="*/ 21415 w 1375727"/>
              <a:gd name="connsiteY71" fmla="*/ 0 h 1541903"/>
              <a:gd name="connsiteX72" fmla="*/ 836683 w 1375727"/>
              <a:gd name="connsiteY72" fmla="*/ 0 h 1541903"/>
              <a:gd name="connsiteX73" fmla="*/ 836683 w 1375727"/>
              <a:gd name="connsiteY73" fmla="*/ 287238 h 1541903"/>
              <a:gd name="connsiteX74" fmla="*/ 858098 w 1375727"/>
              <a:gd name="connsiteY74" fmla="*/ 308653 h 1541903"/>
              <a:gd name="connsiteX75" fmla="*/ 1145337 w 1375727"/>
              <a:gd name="connsiteY75" fmla="*/ 308653 h 1541903"/>
              <a:gd name="connsiteX76" fmla="*/ 1145337 w 1375727"/>
              <a:gd name="connsiteY76" fmla="*/ 873251 h 1541903"/>
              <a:gd name="connsiteX77" fmla="*/ 1123922 w 1375727"/>
              <a:gd name="connsiteY77" fmla="*/ 872480 h 1541903"/>
              <a:gd name="connsiteX78" fmla="*/ 915579 w 1375727"/>
              <a:gd name="connsiteY78" fmla="*/ 958782 h 1541903"/>
              <a:gd name="connsiteX79" fmla="*/ 829277 w 1375727"/>
              <a:gd name="connsiteY79" fmla="*/ 1167125 h 1541903"/>
              <a:gd name="connsiteX80" fmla="*/ 915579 w 1375727"/>
              <a:gd name="connsiteY80" fmla="*/ 1375465 h 1541903"/>
              <a:gd name="connsiteX81" fmla="*/ 1123922 w 1375727"/>
              <a:gd name="connsiteY81" fmla="*/ 1461750 h 1541903"/>
              <a:gd name="connsiteX82" fmla="*/ 350859 w 1375727"/>
              <a:gd name="connsiteY82" fmla="*/ 281463 h 1541903"/>
              <a:gd name="connsiteX83" fmla="*/ 372273 w 1375727"/>
              <a:gd name="connsiteY83" fmla="*/ 302877 h 1541903"/>
              <a:gd name="connsiteX84" fmla="*/ 773045 w 1375727"/>
              <a:gd name="connsiteY84" fmla="*/ 302877 h 1541903"/>
              <a:gd name="connsiteX85" fmla="*/ 794459 w 1375727"/>
              <a:gd name="connsiteY85" fmla="*/ 281463 h 1541903"/>
              <a:gd name="connsiteX86" fmla="*/ 773045 w 1375727"/>
              <a:gd name="connsiteY86" fmla="*/ 260048 h 1541903"/>
              <a:gd name="connsiteX87" fmla="*/ 372273 w 1375727"/>
              <a:gd name="connsiteY87" fmla="*/ 260048 h 1541903"/>
              <a:gd name="connsiteX88" fmla="*/ 350859 w 1375727"/>
              <a:gd name="connsiteY88" fmla="*/ 281463 h 1541903"/>
              <a:gd name="connsiteX89" fmla="*/ 158116 w 1375727"/>
              <a:gd name="connsiteY89" fmla="*/ 449722 h 1541903"/>
              <a:gd name="connsiteX90" fmla="*/ 179531 w 1375727"/>
              <a:gd name="connsiteY90" fmla="*/ 471137 h 1541903"/>
              <a:gd name="connsiteX91" fmla="*/ 965773 w 1375727"/>
              <a:gd name="connsiteY91" fmla="*/ 471137 h 1541903"/>
              <a:gd name="connsiteX92" fmla="*/ 987188 w 1375727"/>
              <a:gd name="connsiteY92" fmla="*/ 449722 h 1541903"/>
              <a:gd name="connsiteX93" fmla="*/ 965773 w 1375727"/>
              <a:gd name="connsiteY93" fmla="*/ 428308 h 1541903"/>
              <a:gd name="connsiteX94" fmla="*/ 179531 w 1375727"/>
              <a:gd name="connsiteY94" fmla="*/ 428308 h 1541903"/>
              <a:gd name="connsiteX95" fmla="*/ 158116 w 1375727"/>
              <a:gd name="connsiteY95" fmla="*/ 449722 h 1541903"/>
              <a:gd name="connsiteX96" fmla="*/ 158116 w 1375727"/>
              <a:gd name="connsiteY96" fmla="*/ 584334 h 1541903"/>
              <a:gd name="connsiteX97" fmla="*/ 179531 w 1375727"/>
              <a:gd name="connsiteY97" fmla="*/ 605749 h 1541903"/>
              <a:gd name="connsiteX98" fmla="*/ 965773 w 1375727"/>
              <a:gd name="connsiteY98" fmla="*/ 605749 h 1541903"/>
              <a:gd name="connsiteX99" fmla="*/ 987188 w 1375727"/>
              <a:gd name="connsiteY99" fmla="*/ 584334 h 1541903"/>
              <a:gd name="connsiteX100" fmla="*/ 965773 w 1375727"/>
              <a:gd name="connsiteY100" fmla="*/ 562920 h 1541903"/>
              <a:gd name="connsiteX101" fmla="*/ 179531 w 1375727"/>
              <a:gd name="connsiteY101" fmla="*/ 562920 h 1541903"/>
              <a:gd name="connsiteX102" fmla="*/ 158116 w 1375727"/>
              <a:gd name="connsiteY102" fmla="*/ 584334 h 1541903"/>
              <a:gd name="connsiteX103" fmla="*/ 158116 w 1375727"/>
              <a:gd name="connsiteY103" fmla="*/ 718946 h 1541903"/>
              <a:gd name="connsiteX104" fmla="*/ 179531 w 1375727"/>
              <a:gd name="connsiteY104" fmla="*/ 740360 h 1541903"/>
              <a:gd name="connsiteX105" fmla="*/ 965773 w 1375727"/>
              <a:gd name="connsiteY105" fmla="*/ 740360 h 1541903"/>
              <a:gd name="connsiteX106" fmla="*/ 987188 w 1375727"/>
              <a:gd name="connsiteY106" fmla="*/ 718946 h 1541903"/>
              <a:gd name="connsiteX107" fmla="*/ 965773 w 1375727"/>
              <a:gd name="connsiteY107" fmla="*/ 697531 h 1541903"/>
              <a:gd name="connsiteX108" fmla="*/ 179531 w 1375727"/>
              <a:gd name="connsiteY108" fmla="*/ 697526 h 1541903"/>
              <a:gd name="connsiteX109" fmla="*/ 158116 w 1375727"/>
              <a:gd name="connsiteY109" fmla="*/ 718946 h 1541903"/>
              <a:gd name="connsiteX110" fmla="*/ 158116 w 1375727"/>
              <a:gd name="connsiteY110" fmla="*/ 853558 h 1541903"/>
              <a:gd name="connsiteX111" fmla="*/ 179531 w 1375727"/>
              <a:gd name="connsiteY111" fmla="*/ 874972 h 1541903"/>
              <a:gd name="connsiteX112" fmla="*/ 965773 w 1375727"/>
              <a:gd name="connsiteY112" fmla="*/ 874972 h 1541903"/>
              <a:gd name="connsiteX113" fmla="*/ 987188 w 1375727"/>
              <a:gd name="connsiteY113" fmla="*/ 853558 h 1541903"/>
              <a:gd name="connsiteX114" fmla="*/ 965773 w 1375727"/>
              <a:gd name="connsiteY114" fmla="*/ 832143 h 1541903"/>
              <a:gd name="connsiteX115" fmla="*/ 179531 w 1375727"/>
              <a:gd name="connsiteY115" fmla="*/ 832138 h 1541903"/>
              <a:gd name="connsiteX116" fmla="*/ 158116 w 1375727"/>
              <a:gd name="connsiteY116" fmla="*/ 853558 h 1541903"/>
              <a:gd name="connsiteX117" fmla="*/ 509758 w 1375727"/>
              <a:gd name="connsiteY117" fmla="*/ 1353842 h 1541903"/>
              <a:gd name="connsiteX118" fmla="*/ 431270 w 1375727"/>
              <a:gd name="connsiteY118" fmla="*/ 1217882 h 1541903"/>
              <a:gd name="connsiteX119" fmla="*/ 449201 w 1375727"/>
              <a:gd name="connsiteY119" fmla="*/ 1192853 h 1541903"/>
              <a:gd name="connsiteX120" fmla="*/ 449216 w 1375727"/>
              <a:gd name="connsiteY120" fmla="*/ 1192822 h 1541903"/>
              <a:gd name="connsiteX121" fmla="*/ 464852 w 1375727"/>
              <a:gd name="connsiteY121" fmla="*/ 1074344 h 1541903"/>
              <a:gd name="connsiteX122" fmla="*/ 393331 w 1375727"/>
              <a:gd name="connsiteY122" fmla="*/ 980311 h 1541903"/>
              <a:gd name="connsiteX123" fmla="*/ 392118 w 1375727"/>
              <a:gd name="connsiteY123" fmla="*/ 979541 h 1541903"/>
              <a:gd name="connsiteX124" fmla="*/ 273640 w 1375727"/>
              <a:gd name="connsiteY124" fmla="*/ 963904 h 1541903"/>
              <a:gd name="connsiteX125" fmla="*/ 178854 w 1375727"/>
              <a:gd name="connsiteY125" fmla="*/ 1036724 h 1541903"/>
              <a:gd name="connsiteX126" fmla="*/ 163217 w 1375727"/>
              <a:gd name="connsiteY126" fmla="*/ 1155118 h 1541903"/>
              <a:gd name="connsiteX127" fmla="*/ 189187 w 1375727"/>
              <a:gd name="connsiteY127" fmla="*/ 1208543 h 1541903"/>
              <a:gd name="connsiteX128" fmla="*/ 105825 w 1375727"/>
              <a:gd name="connsiteY128" fmla="*/ 1352925 h 1541903"/>
              <a:gd name="connsiteX129" fmla="*/ 103173 w 1375727"/>
              <a:gd name="connsiteY129" fmla="*/ 1369963 h 1541903"/>
              <a:gd name="connsiteX130" fmla="*/ 129363 w 1375727"/>
              <a:gd name="connsiteY130" fmla="*/ 1385099 h 1541903"/>
              <a:gd name="connsiteX131" fmla="*/ 173924 w 1375727"/>
              <a:gd name="connsiteY131" fmla="*/ 1373152 h 1541903"/>
              <a:gd name="connsiteX132" fmla="*/ 185845 w 1375727"/>
              <a:gd name="connsiteY132" fmla="*/ 1417684 h 1541903"/>
              <a:gd name="connsiteX133" fmla="*/ 185915 w 1375727"/>
              <a:gd name="connsiteY133" fmla="*/ 1417670 h 1541903"/>
              <a:gd name="connsiteX134" fmla="*/ 195890 w 1375727"/>
              <a:gd name="connsiteY134" fmla="*/ 1430657 h 1541903"/>
              <a:gd name="connsiteX135" fmla="*/ 225003 w 1375727"/>
              <a:gd name="connsiteY135" fmla="*/ 1422788 h 1541903"/>
              <a:gd name="connsiteX136" fmla="*/ 307558 w 1375727"/>
              <a:gd name="connsiteY136" fmla="*/ 1279789 h 1541903"/>
              <a:gd name="connsiteX137" fmla="*/ 389310 w 1375727"/>
              <a:gd name="connsiteY137" fmla="*/ 1421406 h 1541903"/>
              <a:gd name="connsiteX138" fmla="*/ 403080 w 1375727"/>
              <a:gd name="connsiteY138" fmla="*/ 1432833 h 1541903"/>
              <a:gd name="connsiteX139" fmla="*/ 429270 w 1375727"/>
              <a:gd name="connsiteY139" fmla="*/ 1417697 h 1541903"/>
              <a:gd name="connsiteX140" fmla="*/ 441213 w 1375727"/>
              <a:gd name="connsiteY140" fmla="*/ 1373166 h 1541903"/>
              <a:gd name="connsiteX141" fmla="*/ 485774 w 1375727"/>
              <a:gd name="connsiteY141" fmla="*/ 1385113 h 1541903"/>
              <a:gd name="connsiteX142" fmla="*/ 485789 w 1375727"/>
              <a:gd name="connsiteY142" fmla="*/ 1385031 h 1541903"/>
              <a:gd name="connsiteX143" fmla="*/ 501923 w 1375727"/>
              <a:gd name="connsiteY143" fmla="*/ 1382909 h 1541903"/>
              <a:gd name="connsiteX144" fmla="*/ 509755 w 1375727"/>
              <a:gd name="connsiteY144" fmla="*/ 1353856 h 1541903"/>
              <a:gd name="connsiteX145" fmla="*/ 241377 w 1375727"/>
              <a:gd name="connsiteY145" fmla="*/ 1252882 h 1541903"/>
              <a:gd name="connsiteX146" fmla="*/ 241238 w 1375727"/>
              <a:gd name="connsiteY146" fmla="*/ 1252818 h 1541903"/>
              <a:gd name="connsiteX147" fmla="*/ 239698 w 1375727"/>
              <a:gd name="connsiteY147" fmla="*/ 1251995 h 1541903"/>
              <a:gd name="connsiteX148" fmla="*/ 239527 w 1375727"/>
              <a:gd name="connsiteY148" fmla="*/ 1251909 h 1541903"/>
              <a:gd name="connsiteX149" fmla="*/ 239442 w 1375727"/>
              <a:gd name="connsiteY149" fmla="*/ 1251856 h 1541903"/>
              <a:gd name="connsiteX150" fmla="*/ 237849 w 1375727"/>
              <a:gd name="connsiteY150" fmla="*/ 1250984 h 1541903"/>
              <a:gd name="connsiteX151" fmla="*/ 237816 w 1375727"/>
              <a:gd name="connsiteY151" fmla="*/ 1250969 h 1541903"/>
              <a:gd name="connsiteX152" fmla="*/ 235918 w 1375727"/>
              <a:gd name="connsiteY152" fmla="*/ 1249926 h 1541903"/>
              <a:gd name="connsiteX153" fmla="*/ 237202 w 1375727"/>
              <a:gd name="connsiteY153" fmla="*/ 1250610 h 1541903"/>
              <a:gd name="connsiteX154" fmla="*/ 237614 w 1375727"/>
              <a:gd name="connsiteY154" fmla="*/ 1250851 h 1541903"/>
              <a:gd name="connsiteX155" fmla="*/ 237752 w 1375727"/>
              <a:gd name="connsiteY155" fmla="*/ 1250936 h 1541903"/>
              <a:gd name="connsiteX156" fmla="*/ 237822 w 1375727"/>
              <a:gd name="connsiteY156" fmla="*/ 1250969 h 1541903"/>
              <a:gd name="connsiteX157" fmla="*/ 241377 w 1375727"/>
              <a:gd name="connsiteY157" fmla="*/ 1252882 h 1541903"/>
              <a:gd name="connsiteX158" fmla="*/ 234193 w 1375727"/>
              <a:gd name="connsiteY158" fmla="*/ 1248916 h 1541903"/>
              <a:gd name="connsiteX159" fmla="*/ 234160 w 1375727"/>
              <a:gd name="connsiteY159" fmla="*/ 1248900 h 1541903"/>
              <a:gd name="connsiteX160" fmla="*/ 220474 w 1375727"/>
              <a:gd name="connsiteY160" fmla="*/ 1239780 h 1541903"/>
              <a:gd name="connsiteX161" fmla="*/ 168112 w 1375727"/>
              <a:gd name="connsiteY161" fmla="*/ 1330454 h 1541903"/>
              <a:gd name="connsiteX162" fmla="*/ 183492 w 1375727"/>
              <a:gd name="connsiteY162" fmla="*/ 1326335 h 1541903"/>
              <a:gd name="connsiteX163" fmla="*/ 209681 w 1375727"/>
              <a:gd name="connsiteY163" fmla="*/ 1341484 h 1541903"/>
              <a:gd name="connsiteX164" fmla="*/ 213803 w 1375727"/>
              <a:gd name="connsiteY164" fmla="*/ 1356894 h 1541903"/>
              <a:gd name="connsiteX165" fmla="*/ 267534 w 1375727"/>
              <a:gd name="connsiteY165" fmla="*/ 1263814 h 1541903"/>
              <a:gd name="connsiteX166" fmla="*/ 264267 w 1375727"/>
              <a:gd name="connsiteY166" fmla="*/ 1262756 h 1541903"/>
              <a:gd name="connsiteX167" fmla="*/ 241376 w 1375727"/>
              <a:gd name="connsiteY167" fmla="*/ 1252882 h 1541903"/>
              <a:gd name="connsiteX168" fmla="*/ 355820 w 1375727"/>
              <a:gd name="connsiteY168" fmla="*/ 1220107 h 1541903"/>
              <a:gd name="connsiteX169" fmla="*/ 340269 w 1375727"/>
              <a:gd name="connsiteY169" fmla="*/ 1225037 h 1541903"/>
              <a:gd name="connsiteX170" fmla="*/ 339670 w 1375727"/>
              <a:gd name="connsiteY170" fmla="*/ 1225175 h 1541903"/>
              <a:gd name="connsiteX171" fmla="*/ 339600 w 1375727"/>
              <a:gd name="connsiteY171" fmla="*/ 1225192 h 1541903"/>
              <a:gd name="connsiteX172" fmla="*/ 282379 w 1375727"/>
              <a:gd name="connsiteY172" fmla="*/ 1223668 h 1541903"/>
              <a:gd name="connsiteX173" fmla="*/ 281952 w 1375727"/>
              <a:gd name="connsiteY173" fmla="*/ 1223551 h 1541903"/>
              <a:gd name="connsiteX174" fmla="*/ 281268 w 1375727"/>
              <a:gd name="connsiteY174" fmla="*/ 1223347 h 1541903"/>
              <a:gd name="connsiteX175" fmla="*/ 277847 w 1375727"/>
              <a:gd name="connsiteY175" fmla="*/ 1222251 h 1541903"/>
              <a:gd name="connsiteX176" fmla="*/ 264622 w 1375727"/>
              <a:gd name="connsiteY176" fmla="*/ 1216846 h 1541903"/>
              <a:gd name="connsiteX177" fmla="*/ 264311 w 1375727"/>
              <a:gd name="connsiteY177" fmla="*/ 1216692 h 1541903"/>
              <a:gd name="connsiteX178" fmla="*/ 263402 w 1375727"/>
              <a:gd name="connsiteY178" fmla="*/ 1216248 h 1541903"/>
              <a:gd name="connsiteX179" fmla="*/ 262782 w 1375727"/>
              <a:gd name="connsiteY179" fmla="*/ 1215938 h 1541903"/>
              <a:gd name="connsiteX180" fmla="*/ 262253 w 1375727"/>
              <a:gd name="connsiteY180" fmla="*/ 1215665 h 1541903"/>
              <a:gd name="connsiteX181" fmla="*/ 261585 w 1375727"/>
              <a:gd name="connsiteY181" fmla="*/ 1215323 h 1541903"/>
              <a:gd name="connsiteX182" fmla="*/ 261360 w 1375727"/>
              <a:gd name="connsiteY182" fmla="*/ 1215205 h 1541903"/>
              <a:gd name="connsiteX183" fmla="*/ 261276 w 1375727"/>
              <a:gd name="connsiteY183" fmla="*/ 1215174 h 1541903"/>
              <a:gd name="connsiteX184" fmla="*/ 261243 w 1375727"/>
              <a:gd name="connsiteY184" fmla="*/ 1215158 h 1541903"/>
              <a:gd name="connsiteX185" fmla="*/ 260163 w 1375727"/>
              <a:gd name="connsiteY185" fmla="*/ 1214575 h 1541903"/>
              <a:gd name="connsiteX186" fmla="*/ 260093 w 1375727"/>
              <a:gd name="connsiteY186" fmla="*/ 1214543 h 1541903"/>
              <a:gd name="connsiteX187" fmla="*/ 260078 w 1375727"/>
              <a:gd name="connsiteY187" fmla="*/ 1214543 h 1541903"/>
              <a:gd name="connsiteX188" fmla="*/ 260008 w 1375727"/>
              <a:gd name="connsiteY188" fmla="*/ 1214510 h 1541903"/>
              <a:gd name="connsiteX189" fmla="*/ 258881 w 1375727"/>
              <a:gd name="connsiteY189" fmla="*/ 1213896 h 1541903"/>
              <a:gd name="connsiteX190" fmla="*/ 258811 w 1375727"/>
              <a:gd name="connsiteY190" fmla="*/ 1213864 h 1541903"/>
              <a:gd name="connsiteX191" fmla="*/ 256057 w 1375727"/>
              <a:gd name="connsiteY191" fmla="*/ 1212238 h 1541903"/>
              <a:gd name="connsiteX192" fmla="*/ 255886 w 1375727"/>
              <a:gd name="connsiteY192" fmla="*/ 1212137 h 1541903"/>
              <a:gd name="connsiteX193" fmla="*/ 254961 w 1375727"/>
              <a:gd name="connsiteY193" fmla="*/ 1211571 h 1541903"/>
              <a:gd name="connsiteX194" fmla="*/ 254823 w 1375727"/>
              <a:gd name="connsiteY194" fmla="*/ 1211484 h 1541903"/>
              <a:gd name="connsiteX195" fmla="*/ 254720 w 1375727"/>
              <a:gd name="connsiteY195" fmla="*/ 1211415 h 1541903"/>
              <a:gd name="connsiteX196" fmla="*/ 253812 w 1375727"/>
              <a:gd name="connsiteY196" fmla="*/ 1210848 h 1541903"/>
              <a:gd name="connsiteX197" fmla="*/ 253609 w 1375727"/>
              <a:gd name="connsiteY197" fmla="*/ 1210730 h 1541903"/>
              <a:gd name="connsiteX198" fmla="*/ 253593 w 1375727"/>
              <a:gd name="connsiteY198" fmla="*/ 1210715 h 1541903"/>
              <a:gd name="connsiteX199" fmla="*/ 253539 w 1375727"/>
              <a:gd name="connsiteY199" fmla="*/ 1210683 h 1541903"/>
              <a:gd name="connsiteX200" fmla="*/ 252684 w 1375727"/>
              <a:gd name="connsiteY200" fmla="*/ 1210138 h 1541903"/>
              <a:gd name="connsiteX201" fmla="*/ 252460 w 1375727"/>
              <a:gd name="connsiteY201" fmla="*/ 1209998 h 1541903"/>
              <a:gd name="connsiteX202" fmla="*/ 252406 w 1375727"/>
              <a:gd name="connsiteY202" fmla="*/ 1209967 h 1541903"/>
              <a:gd name="connsiteX203" fmla="*/ 252235 w 1375727"/>
              <a:gd name="connsiteY203" fmla="*/ 1209849 h 1541903"/>
              <a:gd name="connsiteX204" fmla="*/ 251786 w 1375727"/>
              <a:gd name="connsiteY204" fmla="*/ 1209538 h 1541903"/>
              <a:gd name="connsiteX205" fmla="*/ 251641 w 1375727"/>
              <a:gd name="connsiteY205" fmla="*/ 1209417 h 1541903"/>
              <a:gd name="connsiteX206" fmla="*/ 251556 w 1375727"/>
              <a:gd name="connsiteY206" fmla="*/ 1209362 h 1541903"/>
              <a:gd name="connsiteX207" fmla="*/ 250957 w 1375727"/>
              <a:gd name="connsiteY207" fmla="*/ 1208966 h 1541903"/>
              <a:gd name="connsiteX208" fmla="*/ 250284 w 1375727"/>
              <a:gd name="connsiteY208" fmla="*/ 1208502 h 1541903"/>
              <a:gd name="connsiteX209" fmla="*/ 249840 w 1375727"/>
              <a:gd name="connsiteY209" fmla="*/ 1208192 h 1541903"/>
              <a:gd name="connsiteX210" fmla="*/ 249167 w 1375727"/>
              <a:gd name="connsiteY210" fmla="*/ 1207726 h 1541903"/>
              <a:gd name="connsiteX211" fmla="*/ 248514 w 1375727"/>
              <a:gd name="connsiteY211" fmla="*/ 1207267 h 1541903"/>
              <a:gd name="connsiteX212" fmla="*/ 248290 w 1375727"/>
              <a:gd name="connsiteY212" fmla="*/ 1207112 h 1541903"/>
              <a:gd name="connsiteX213" fmla="*/ 247419 w 1375727"/>
              <a:gd name="connsiteY213" fmla="*/ 1206498 h 1541903"/>
              <a:gd name="connsiteX214" fmla="*/ 246969 w 1375727"/>
              <a:gd name="connsiteY214" fmla="*/ 1206187 h 1541903"/>
              <a:gd name="connsiteX215" fmla="*/ 243789 w 1375727"/>
              <a:gd name="connsiteY215" fmla="*/ 1203776 h 1541903"/>
              <a:gd name="connsiteX216" fmla="*/ 243586 w 1375727"/>
              <a:gd name="connsiteY216" fmla="*/ 1203605 h 1541903"/>
              <a:gd name="connsiteX217" fmla="*/ 242972 w 1375727"/>
              <a:gd name="connsiteY217" fmla="*/ 1203108 h 1541903"/>
              <a:gd name="connsiteX218" fmla="*/ 242361 w 1375727"/>
              <a:gd name="connsiteY218" fmla="*/ 1202595 h 1541903"/>
              <a:gd name="connsiteX219" fmla="*/ 242330 w 1375727"/>
              <a:gd name="connsiteY219" fmla="*/ 1202578 h 1541903"/>
              <a:gd name="connsiteX220" fmla="*/ 242159 w 1375727"/>
              <a:gd name="connsiteY220" fmla="*/ 1202440 h 1541903"/>
              <a:gd name="connsiteX221" fmla="*/ 241955 w 1375727"/>
              <a:gd name="connsiteY221" fmla="*/ 1202269 h 1541903"/>
              <a:gd name="connsiteX222" fmla="*/ 241153 w 1375727"/>
              <a:gd name="connsiteY222" fmla="*/ 1201601 h 1541903"/>
              <a:gd name="connsiteX223" fmla="*/ 241068 w 1375727"/>
              <a:gd name="connsiteY223" fmla="*/ 1201515 h 1541903"/>
              <a:gd name="connsiteX224" fmla="*/ 204513 w 1375727"/>
              <a:gd name="connsiteY224" fmla="*/ 1144037 h 1541903"/>
              <a:gd name="connsiteX225" fmla="*/ 215804 w 1375727"/>
              <a:gd name="connsiteY225" fmla="*/ 1057921 h 1541903"/>
              <a:gd name="connsiteX226" fmla="*/ 284657 w 1375727"/>
              <a:gd name="connsiteY226" fmla="*/ 1005164 h 1541903"/>
              <a:gd name="connsiteX227" fmla="*/ 370686 w 1375727"/>
              <a:gd name="connsiteY227" fmla="*/ 1016454 h 1541903"/>
              <a:gd name="connsiteX228" fmla="*/ 371782 w 1375727"/>
              <a:gd name="connsiteY228" fmla="*/ 1017037 h 1541903"/>
              <a:gd name="connsiteX229" fmla="*/ 423529 w 1375727"/>
              <a:gd name="connsiteY229" fmla="*/ 1085308 h 1541903"/>
              <a:gd name="connsiteX230" fmla="*/ 412906 w 1375727"/>
              <a:gd name="connsiteY230" fmla="*/ 1170173 h 1541903"/>
              <a:gd name="connsiteX231" fmla="*/ 411538 w 1375727"/>
              <a:gd name="connsiteY231" fmla="*/ 1172551 h 1541903"/>
              <a:gd name="connsiteX232" fmla="*/ 390513 w 1375727"/>
              <a:gd name="connsiteY232" fmla="*/ 1198399 h 1541903"/>
              <a:gd name="connsiteX233" fmla="*/ 390289 w 1375727"/>
              <a:gd name="connsiteY233" fmla="*/ 1198586 h 1541903"/>
              <a:gd name="connsiteX234" fmla="*/ 355818 w 1375727"/>
              <a:gd name="connsiteY234" fmla="*/ 1220109 h 1541903"/>
              <a:gd name="connsiteX235" fmla="*/ 383479 w 1375727"/>
              <a:gd name="connsiteY235" fmla="*/ 1154862 h 1541903"/>
              <a:gd name="connsiteX236" fmla="*/ 383446 w 1375727"/>
              <a:gd name="connsiteY236" fmla="*/ 1154846 h 1541903"/>
              <a:gd name="connsiteX237" fmla="*/ 383479 w 1375727"/>
              <a:gd name="connsiteY237" fmla="*/ 1154777 h 1541903"/>
              <a:gd name="connsiteX238" fmla="*/ 391534 w 1375727"/>
              <a:gd name="connsiteY238" fmla="*/ 1093978 h 1541903"/>
              <a:gd name="connsiteX239" fmla="*/ 354172 w 1375727"/>
              <a:gd name="connsiteY239" fmla="*/ 1045295 h 1541903"/>
              <a:gd name="connsiteX240" fmla="*/ 354157 w 1375727"/>
              <a:gd name="connsiteY240" fmla="*/ 1045327 h 1541903"/>
              <a:gd name="connsiteX241" fmla="*/ 354087 w 1375727"/>
              <a:gd name="connsiteY241" fmla="*/ 1045295 h 1541903"/>
              <a:gd name="connsiteX242" fmla="*/ 293289 w 1375727"/>
              <a:gd name="connsiteY242" fmla="*/ 1037239 h 1541903"/>
              <a:gd name="connsiteX243" fmla="*/ 244606 w 1375727"/>
              <a:gd name="connsiteY243" fmla="*/ 1074601 h 1541903"/>
              <a:gd name="connsiteX244" fmla="*/ 244637 w 1375727"/>
              <a:gd name="connsiteY244" fmla="*/ 1074617 h 1541903"/>
              <a:gd name="connsiteX245" fmla="*/ 244606 w 1375727"/>
              <a:gd name="connsiteY245" fmla="*/ 1074686 h 1541903"/>
              <a:gd name="connsiteX246" fmla="*/ 236549 w 1375727"/>
              <a:gd name="connsiteY246" fmla="*/ 1135484 h 1541903"/>
              <a:gd name="connsiteX247" fmla="*/ 273911 w 1375727"/>
              <a:gd name="connsiteY247" fmla="*/ 1184167 h 1541903"/>
              <a:gd name="connsiteX248" fmla="*/ 273928 w 1375727"/>
              <a:gd name="connsiteY248" fmla="*/ 1184136 h 1541903"/>
              <a:gd name="connsiteX249" fmla="*/ 273997 w 1375727"/>
              <a:gd name="connsiteY249" fmla="*/ 1184167 h 1541903"/>
              <a:gd name="connsiteX250" fmla="*/ 334795 w 1375727"/>
              <a:gd name="connsiteY250" fmla="*/ 1192224 h 1541903"/>
              <a:gd name="connsiteX251" fmla="*/ 383479 w 1375727"/>
              <a:gd name="connsiteY251" fmla="*/ 1154862 h 1541903"/>
              <a:gd name="connsiteX252" fmla="*/ 395181 w 1375727"/>
              <a:gd name="connsiteY252" fmla="*/ 1248162 h 1541903"/>
              <a:gd name="connsiteX253" fmla="*/ 395148 w 1375727"/>
              <a:gd name="connsiteY253" fmla="*/ 1248179 h 1541903"/>
              <a:gd name="connsiteX254" fmla="*/ 394326 w 1375727"/>
              <a:gd name="connsiteY254" fmla="*/ 1248659 h 1541903"/>
              <a:gd name="connsiteX255" fmla="*/ 393743 w 1375727"/>
              <a:gd name="connsiteY255" fmla="*/ 1249001 h 1541903"/>
              <a:gd name="connsiteX256" fmla="*/ 392700 w 1375727"/>
              <a:gd name="connsiteY256" fmla="*/ 1249616 h 1541903"/>
              <a:gd name="connsiteX257" fmla="*/ 392444 w 1375727"/>
              <a:gd name="connsiteY257" fmla="*/ 1249772 h 1541903"/>
              <a:gd name="connsiteX258" fmla="*/ 392288 w 1375727"/>
              <a:gd name="connsiteY258" fmla="*/ 1249856 h 1541903"/>
              <a:gd name="connsiteX259" fmla="*/ 371536 w 1375727"/>
              <a:gd name="connsiteY259" fmla="*/ 1259896 h 1541903"/>
              <a:gd name="connsiteX260" fmla="*/ 358193 w 1375727"/>
              <a:gd name="connsiteY260" fmla="*/ 1264483 h 1541903"/>
              <a:gd name="connsiteX261" fmla="*/ 357749 w 1375727"/>
              <a:gd name="connsiteY261" fmla="*/ 1264621 h 1541903"/>
              <a:gd name="connsiteX262" fmla="*/ 357407 w 1375727"/>
              <a:gd name="connsiteY262" fmla="*/ 1264724 h 1541903"/>
              <a:gd name="connsiteX263" fmla="*/ 357049 w 1375727"/>
              <a:gd name="connsiteY263" fmla="*/ 1264825 h 1541903"/>
              <a:gd name="connsiteX264" fmla="*/ 354398 w 1375727"/>
              <a:gd name="connsiteY264" fmla="*/ 1265563 h 1541903"/>
              <a:gd name="connsiteX265" fmla="*/ 349266 w 1375727"/>
              <a:gd name="connsiteY265" fmla="*/ 1266845 h 1541903"/>
              <a:gd name="connsiteX266" fmla="*/ 401253 w 1375727"/>
              <a:gd name="connsiteY266" fmla="*/ 1356880 h 1541903"/>
              <a:gd name="connsiteX267" fmla="*/ 405374 w 1375727"/>
              <a:gd name="connsiteY267" fmla="*/ 1341471 h 1541903"/>
              <a:gd name="connsiteX268" fmla="*/ 431563 w 1375727"/>
              <a:gd name="connsiteY268" fmla="*/ 1326335 h 1541903"/>
              <a:gd name="connsiteX269" fmla="*/ 446991 w 1375727"/>
              <a:gd name="connsiteY269" fmla="*/ 1330468 h 1541903"/>
              <a:gd name="connsiteX270" fmla="*/ 398323 w 1375727"/>
              <a:gd name="connsiteY270" fmla="*/ 1246185 h 1541903"/>
              <a:gd name="connsiteX271" fmla="*/ 395181 w 1375727"/>
              <a:gd name="connsiteY271" fmla="*/ 1248162 h 1541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375727" h="1541903">
                <a:moveTo>
                  <a:pt x="350213" y="1105045"/>
                </a:moveTo>
                <a:cubicBezTo>
                  <a:pt x="352709" y="1114352"/>
                  <a:pt x="351683" y="1124563"/>
                  <a:pt x="346551" y="1133495"/>
                </a:cubicBezTo>
                <a:lnTo>
                  <a:pt x="346519" y="1133479"/>
                </a:lnTo>
                <a:cubicBezTo>
                  <a:pt x="341354" y="1142444"/>
                  <a:pt x="333020" y="1148448"/>
                  <a:pt x="323768" y="1150944"/>
                </a:cubicBezTo>
                <a:cubicBezTo>
                  <a:pt x="314460" y="1153441"/>
                  <a:pt x="304250" y="1152415"/>
                  <a:pt x="295317" y="1147283"/>
                </a:cubicBezTo>
                <a:lnTo>
                  <a:pt x="295333" y="1147250"/>
                </a:lnTo>
                <a:cubicBezTo>
                  <a:pt x="286369" y="1142087"/>
                  <a:pt x="280364" y="1133752"/>
                  <a:pt x="277867" y="1124482"/>
                </a:cubicBezTo>
                <a:cubicBezTo>
                  <a:pt x="275371" y="1115175"/>
                  <a:pt x="276398" y="1104964"/>
                  <a:pt x="281530" y="1096032"/>
                </a:cubicBezTo>
                <a:lnTo>
                  <a:pt x="281562" y="1096048"/>
                </a:lnTo>
                <a:cubicBezTo>
                  <a:pt x="286726" y="1087083"/>
                  <a:pt x="295060" y="1081080"/>
                  <a:pt x="304314" y="1078583"/>
                </a:cubicBezTo>
                <a:cubicBezTo>
                  <a:pt x="313621" y="1076087"/>
                  <a:pt x="323832" y="1077114"/>
                  <a:pt x="332764" y="1082246"/>
                </a:cubicBezTo>
                <a:lnTo>
                  <a:pt x="332748" y="1082277"/>
                </a:lnTo>
                <a:cubicBezTo>
                  <a:pt x="341713" y="1087457"/>
                  <a:pt x="347732" y="1095769"/>
                  <a:pt x="350213" y="1105045"/>
                </a:cubicBezTo>
                <a:close/>
                <a:moveTo>
                  <a:pt x="1375727" y="1167142"/>
                </a:moveTo>
                <a:cubicBezTo>
                  <a:pt x="1375727" y="1236679"/>
                  <a:pt x="1347536" y="1299631"/>
                  <a:pt x="1301964" y="1345193"/>
                </a:cubicBezTo>
                <a:cubicBezTo>
                  <a:pt x="1256392" y="1390778"/>
                  <a:pt x="1193442" y="1418956"/>
                  <a:pt x="1123908" y="1418956"/>
                </a:cubicBezTo>
                <a:cubicBezTo>
                  <a:pt x="1054375" y="1418956"/>
                  <a:pt x="991419" y="1390765"/>
                  <a:pt x="945850" y="1345193"/>
                </a:cubicBezTo>
                <a:cubicBezTo>
                  <a:pt x="900277" y="1299627"/>
                  <a:pt x="872090" y="1236675"/>
                  <a:pt x="872090" y="1167142"/>
                </a:cubicBezTo>
                <a:cubicBezTo>
                  <a:pt x="872090" y="1097609"/>
                  <a:pt x="900284" y="1034652"/>
                  <a:pt x="945850" y="989083"/>
                </a:cubicBezTo>
                <a:cubicBezTo>
                  <a:pt x="991423" y="943510"/>
                  <a:pt x="1054375" y="915323"/>
                  <a:pt x="1123908" y="915323"/>
                </a:cubicBezTo>
                <a:cubicBezTo>
                  <a:pt x="1193442" y="915323"/>
                  <a:pt x="1256392" y="943517"/>
                  <a:pt x="1301964" y="989083"/>
                </a:cubicBezTo>
                <a:cubicBezTo>
                  <a:pt x="1347536" y="1034657"/>
                  <a:pt x="1375727" y="1097624"/>
                  <a:pt x="1375727" y="1167142"/>
                </a:cubicBezTo>
                <a:close/>
                <a:moveTo>
                  <a:pt x="1096741" y="1118559"/>
                </a:moveTo>
                <a:cubicBezTo>
                  <a:pt x="1096741" y="1111049"/>
                  <a:pt x="1099788" y="1104260"/>
                  <a:pt x="1104696" y="1099347"/>
                </a:cubicBezTo>
                <a:cubicBezTo>
                  <a:pt x="1109602" y="1094439"/>
                  <a:pt x="1116397" y="1091391"/>
                  <a:pt x="1123908" y="1091391"/>
                </a:cubicBezTo>
                <a:cubicBezTo>
                  <a:pt x="1131419" y="1091391"/>
                  <a:pt x="1138207" y="1094439"/>
                  <a:pt x="1143121" y="1099347"/>
                </a:cubicBezTo>
                <a:cubicBezTo>
                  <a:pt x="1148027" y="1104254"/>
                  <a:pt x="1151075" y="1111049"/>
                  <a:pt x="1151075" y="1118559"/>
                </a:cubicBezTo>
                <a:cubicBezTo>
                  <a:pt x="1151075" y="1130379"/>
                  <a:pt x="1160655" y="1139974"/>
                  <a:pt x="1172490" y="1139974"/>
                </a:cubicBezTo>
                <a:cubicBezTo>
                  <a:pt x="1184309" y="1139974"/>
                  <a:pt x="1193904" y="1130394"/>
                  <a:pt x="1193904" y="1118559"/>
                </a:cubicBezTo>
                <a:cubicBezTo>
                  <a:pt x="1193904" y="1099229"/>
                  <a:pt x="1186067" y="1081727"/>
                  <a:pt x="1173393" y="1069068"/>
                </a:cubicBezTo>
                <a:cubicBezTo>
                  <a:pt x="1165625" y="1061300"/>
                  <a:pt x="1156029" y="1055351"/>
                  <a:pt x="1145322" y="1051908"/>
                </a:cubicBezTo>
                <a:lnTo>
                  <a:pt x="1145322" y="1038223"/>
                </a:lnTo>
                <a:cubicBezTo>
                  <a:pt x="1145322" y="1026403"/>
                  <a:pt x="1135742" y="1016808"/>
                  <a:pt x="1123907" y="1016808"/>
                </a:cubicBezTo>
                <a:cubicBezTo>
                  <a:pt x="1112087" y="1016808"/>
                  <a:pt x="1102493" y="1026388"/>
                  <a:pt x="1102493" y="1038223"/>
                </a:cubicBezTo>
                <a:lnTo>
                  <a:pt x="1102493" y="1051908"/>
                </a:lnTo>
                <a:cubicBezTo>
                  <a:pt x="1091785" y="1055346"/>
                  <a:pt x="1082189" y="1061300"/>
                  <a:pt x="1074421" y="1069068"/>
                </a:cubicBezTo>
                <a:cubicBezTo>
                  <a:pt x="1061746" y="1081743"/>
                  <a:pt x="1053910" y="1099229"/>
                  <a:pt x="1053910" y="1118559"/>
                </a:cubicBezTo>
                <a:cubicBezTo>
                  <a:pt x="1053910" y="1137906"/>
                  <a:pt x="1061748" y="1155392"/>
                  <a:pt x="1074406" y="1168050"/>
                </a:cubicBezTo>
                <a:cubicBezTo>
                  <a:pt x="1087082" y="1180726"/>
                  <a:pt x="1104615" y="1188562"/>
                  <a:pt x="1123914" y="1188562"/>
                </a:cubicBezTo>
                <a:cubicBezTo>
                  <a:pt x="1131409" y="1188562"/>
                  <a:pt x="1138214" y="1191609"/>
                  <a:pt x="1143127" y="1196517"/>
                </a:cubicBezTo>
                <a:cubicBezTo>
                  <a:pt x="1148034" y="1201423"/>
                  <a:pt x="1151080" y="1208218"/>
                  <a:pt x="1151080" y="1215730"/>
                </a:cubicBezTo>
                <a:cubicBezTo>
                  <a:pt x="1151080" y="1223240"/>
                  <a:pt x="1148034" y="1230029"/>
                  <a:pt x="1143127" y="1234942"/>
                </a:cubicBezTo>
                <a:cubicBezTo>
                  <a:pt x="1138219" y="1239848"/>
                  <a:pt x="1131424" y="1242896"/>
                  <a:pt x="1123914" y="1242896"/>
                </a:cubicBezTo>
                <a:cubicBezTo>
                  <a:pt x="1116404" y="1242896"/>
                  <a:pt x="1109614" y="1239848"/>
                  <a:pt x="1104701" y="1234942"/>
                </a:cubicBezTo>
                <a:cubicBezTo>
                  <a:pt x="1099794" y="1230035"/>
                  <a:pt x="1096746" y="1223240"/>
                  <a:pt x="1096746" y="1215730"/>
                </a:cubicBezTo>
                <a:cubicBezTo>
                  <a:pt x="1096746" y="1203910"/>
                  <a:pt x="1087166" y="1194315"/>
                  <a:pt x="1075333" y="1194315"/>
                </a:cubicBezTo>
                <a:cubicBezTo>
                  <a:pt x="1063513" y="1194315"/>
                  <a:pt x="1053918" y="1203895"/>
                  <a:pt x="1053918" y="1215730"/>
                </a:cubicBezTo>
                <a:cubicBezTo>
                  <a:pt x="1053918" y="1235060"/>
                  <a:pt x="1061754" y="1252562"/>
                  <a:pt x="1074428" y="1265221"/>
                </a:cubicBezTo>
                <a:cubicBezTo>
                  <a:pt x="1082196" y="1272987"/>
                  <a:pt x="1091792" y="1278936"/>
                  <a:pt x="1102501" y="1282381"/>
                </a:cubicBezTo>
                <a:lnTo>
                  <a:pt x="1102501" y="1296049"/>
                </a:lnTo>
                <a:cubicBezTo>
                  <a:pt x="1102501" y="1307869"/>
                  <a:pt x="1112080" y="1317464"/>
                  <a:pt x="1123915" y="1317464"/>
                </a:cubicBezTo>
                <a:cubicBezTo>
                  <a:pt x="1135734" y="1317464"/>
                  <a:pt x="1145329" y="1307884"/>
                  <a:pt x="1145329" y="1296049"/>
                </a:cubicBezTo>
                <a:lnTo>
                  <a:pt x="1145329" y="1282381"/>
                </a:lnTo>
                <a:cubicBezTo>
                  <a:pt x="1156037" y="1278943"/>
                  <a:pt x="1165632" y="1272987"/>
                  <a:pt x="1173400" y="1265221"/>
                </a:cubicBezTo>
                <a:cubicBezTo>
                  <a:pt x="1186058" y="1252562"/>
                  <a:pt x="1193911" y="1235060"/>
                  <a:pt x="1193911" y="1215730"/>
                </a:cubicBezTo>
                <a:cubicBezTo>
                  <a:pt x="1193911" y="1196383"/>
                  <a:pt x="1186075" y="1178897"/>
                  <a:pt x="1173415" y="1166238"/>
                </a:cubicBezTo>
                <a:cubicBezTo>
                  <a:pt x="1160741" y="1153563"/>
                  <a:pt x="1143222" y="1145726"/>
                  <a:pt x="1123924" y="1145726"/>
                </a:cubicBezTo>
                <a:cubicBezTo>
                  <a:pt x="1116429" y="1145726"/>
                  <a:pt x="1109625" y="1142679"/>
                  <a:pt x="1104696" y="1137772"/>
                </a:cubicBezTo>
                <a:cubicBezTo>
                  <a:pt x="1099788" y="1132859"/>
                  <a:pt x="1096741" y="1126086"/>
                  <a:pt x="1096741" y="1118559"/>
                </a:cubicBezTo>
                <a:close/>
                <a:moveTo>
                  <a:pt x="1132787" y="265848"/>
                </a:moveTo>
                <a:lnTo>
                  <a:pt x="879515" y="12590"/>
                </a:lnTo>
                <a:lnTo>
                  <a:pt x="879515" y="265862"/>
                </a:lnTo>
                <a:lnTo>
                  <a:pt x="1123919" y="265867"/>
                </a:lnTo>
                <a:lnTo>
                  <a:pt x="1132798" y="265867"/>
                </a:lnTo>
                <a:close/>
                <a:moveTo>
                  <a:pt x="1123908" y="1461791"/>
                </a:moveTo>
                <a:cubicBezTo>
                  <a:pt x="1131077" y="1461791"/>
                  <a:pt x="1138225" y="1461531"/>
                  <a:pt x="1145323" y="1461011"/>
                </a:cubicBezTo>
                <a:lnTo>
                  <a:pt x="1145323" y="1520487"/>
                </a:lnTo>
                <a:cubicBezTo>
                  <a:pt x="1145323" y="1532311"/>
                  <a:pt x="1135743" y="1541904"/>
                  <a:pt x="1123908" y="1541904"/>
                </a:cubicBezTo>
                <a:lnTo>
                  <a:pt x="21415" y="1541904"/>
                </a:lnTo>
                <a:cubicBezTo>
                  <a:pt x="9595" y="1541904"/>
                  <a:pt x="0" y="1532324"/>
                  <a:pt x="0" y="1520487"/>
                </a:cubicBezTo>
                <a:lnTo>
                  <a:pt x="0" y="21415"/>
                </a:lnTo>
                <a:cubicBezTo>
                  <a:pt x="0" y="9595"/>
                  <a:pt x="9580" y="0"/>
                  <a:pt x="21415" y="0"/>
                </a:cubicBezTo>
                <a:lnTo>
                  <a:pt x="836683" y="0"/>
                </a:lnTo>
                <a:lnTo>
                  <a:pt x="836683" y="287238"/>
                </a:lnTo>
                <a:cubicBezTo>
                  <a:pt x="836683" y="299058"/>
                  <a:pt x="846263" y="308653"/>
                  <a:pt x="858098" y="308653"/>
                </a:cubicBezTo>
                <a:lnTo>
                  <a:pt x="1145337" y="308653"/>
                </a:lnTo>
                <a:lnTo>
                  <a:pt x="1145337" y="873251"/>
                </a:lnTo>
                <a:cubicBezTo>
                  <a:pt x="1138237" y="872737"/>
                  <a:pt x="1131107" y="872480"/>
                  <a:pt x="1123922" y="872480"/>
                </a:cubicBezTo>
                <a:cubicBezTo>
                  <a:pt x="1045558" y="872480"/>
                  <a:pt x="970990" y="903373"/>
                  <a:pt x="915579" y="958782"/>
                </a:cubicBezTo>
                <a:cubicBezTo>
                  <a:pt x="860167" y="1014190"/>
                  <a:pt x="829277" y="1088760"/>
                  <a:pt x="829277" y="1167125"/>
                </a:cubicBezTo>
                <a:cubicBezTo>
                  <a:pt x="829277" y="1245491"/>
                  <a:pt x="860170" y="1320053"/>
                  <a:pt x="915579" y="1375465"/>
                </a:cubicBezTo>
                <a:cubicBezTo>
                  <a:pt x="970987" y="1430862"/>
                  <a:pt x="1045557" y="1461750"/>
                  <a:pt x="1123922" y="1461750"/>
                </a:cubicBezTo>
                <a:close/>
                <a:moveTo>
                  <a:pt x="350859" y="281463"/>
                </a:moveTo>
                <a:cubicBezTo>
                  <a:pt x="350859" y="293283"/>
                  <a:pt x="360438" y="302877"/>
                  <a:pt x="372273" y="302877"/>
                </a:cubicBezTo>
                <a:lnTo>
                  <a:pt x="773045" y="302877"/>
                </a:lnTo>
                <a:cubicBezTo>
                  <a:pt x="784863" y="302877"/>
                  <a:pt x="794459" y="293298"/>
                  <a:pt x="794459" y="281463"/>
                </a:cubicBezTo>
                <a:cubicBezTo>
                  <a:pt x="794459" y="269643"/>
                  <a:pt x="784880" y="260048"/>
                  <a:pt x="773045" y="260048"/>
                </a:cubicBezTo>
                <a:lnTo>
                  <a:pt x="372273" y="260048"/>
                </a:lnTo>
                <a:cubicBezTo>
                  <a:pt x="360454" y="260048"/>
                  <a:pt x="350859" y="269628"/>
                  <a:pt x="350859" y="281463"/>
                </a:cubicBezTo>
                <a:close/>
                <a:moveTo>
                  <a:pt x="158116" y="449722"/>
                </a:moveTo>
                <a:cubicBezTo>
                  <a:pt x="158116" y="461542"/>
                  <a:pt x="167696" y="471137"/>
                  <a:pt x="179531" y="471137"/>
                </a:cubicBezTo>
                <a:lnTo>
                  <a:pt x="965773" y="471137"/>
                </a:lnTo>
                <a:cubicBezTo>
                  <a:pt x="977592" y="471137"/>
                  <a:pt x="987188" y="461557"/>
                  <a:pt x="987188" y="449722"/>
                </a:cubicBezTo>
                <a:cubicBezTo>
                  <a:pt x="987188" y="437902"/>
                  <a:pt x="977608" y="428308"/>
                  <a:pt x="965773" y="428308"/>
                </a:cubicBezTo>
                <a:lnTo>
                  <a:pt x="179531" y="428308"/>
                </a:lnTo>
                <a:cubicBezTo>
                  <a:pt x="167711" y="428308"/>
                  <a:pt x="158116" y="437904"/>
                  <a:pt x="158116" y="449722"/>
                </a:cubicBezTo>
                <a:close/>
                <a:moveTo>
                  <a:pt x="158116" y="584334"/>
                </a:moveTo>
                <a:cubicBezTo>
                  <a:pt x="158116" y="596154"/>
                  <a:pt x="167696" y="605749"/>
                  <a:pt x="179531" y="605749"/>
                </a:cubicBezTo>
                <a:lnTo>
                  <a:pt x="965773" y="605749"/>
                </a:lnTo>
                <a:cubicBezTo>
                  <a:pt x="977592" y="605749"/>
                  <a:pt x="987188" y="596169"/>
                  <a:pt x="987188" y="584334"/>
                </a:cubicBezTo>
                <a:cubicBezTo>
                  <a:pt x="987188" y="572514"/>
                  <a:pt x="977608" y="562920"/>
                  <a:pt x="965773" y="562920"/>
                </a:cubicBezTo>
                <a:lnTo>
                  <a:pt x="179531" y="562920"/>
                </a:lnTo>
                <a:cubicBezTo>
                  <a:pt x="167711" y="562920"/>
                  <a:pt x="158116" y="572499"/>
                  <a:pt x="158116" y="584334"/>
                </a:cubicBezTo>
                <a:close/>
                <a:moveTo>
                  <a:pt x="158116" y="718946"/>
                </a:moveTo>
                <a:cubicBezTo>
                  <a:pt x="158116" y="730766"/>
                  <a:pt x="167696" y="740360"/>
                  <a:pt x="179531" y="740360"/>
                </a:cubicBezTo>
                <a:lnTo>
                  <a:pt x="965773" y="740360"/>
                </a:lnTo>
                <a:cubicBezTo>
                  <a:pt x="977592" y="740360"/>
                  <a:pt x="987188" y="730781"/>
                  <a:pt x="987188" y="718946"/>
                </a:cubicBezTo>
                <a:cubicBezTo>
                  <a:pt x="987188" y="707126"/>
                  <a:pt x="977608" y="697531"/>
                  <a:pt x="965773" y="697531"/>
                </a:cubicBezTo>
                <a:lnTo>
                  <a:pt x="179531" y="697526"/>
                </a:lnTo>
                <a:cubicBezTo>
                  <a:pt x="167711" y="697526"/>
                  <a:pt x="158116" y="707105"/>
                  <a:pt x="158116" y="718946"/>
                </a:cubicBezTo>
                <a:close/>
                <a:moveTo>
                  <a:pt x="158116" y="853558"/>
                </a:moveTo>
                <a:cubicBezTo>
                  <a:pt x="158116" y="865378"/>
                  <a:pt x="167696" y="874972"/>
                  <a:pt x="179531" y="874972"/>
                </a:cubicBezTo>
                <a:lnTo>
                  <a:pt x="965773" y="874972"/>
                </a:lnTo>
                <a:cubicBezTo>
                  <a:pt x="977592" y="874972"/>
                  <a:pt x="987188" y="865393"/>
                  <a:pt x="987188" y="853558"/>
                </a:cubicBezTo>
                <a:cubicBezTo>
                  <a:pt x="987188" y="841723"/>
                  <a:pt x="977608" y="832143"/>
                  <a:pt x="965773" y="832143"/>
                </a:cubicBezTo>
                <a:lnTo>
                  <a:pt x="179531" y="832138"/>
                </a:lnTo>
                <a:cubicBezTo>
                  <a:pt x="167711" y="832138"/>
                  <a:pt x="158116" y="841717"/>
                  <a:pt x="158116" y="853558"/>
                </a:cubicBezTo>
                <a:close/>
                <a:moveTo>
                  <a:pt x="509758" y="1353842"/>
                </a:moveTo>
                <a:lnTo>
                  <a:pt x="431270" y="1217882"/>
                </a:lnTo>
                <a:cubicBezTo>
                  <a:pt x="437942" y="1210286"/>
                  <a:pt x="443961" y="1201942"/>
                  <a:pt x="449201" y="1192853"/>
                </a:cubicBezTo>
                <a:lnTo>
                  <a:pt x="449216" y="1192822"/>
                </a:lnTo>
                <a:cubicBezTo>
                  <a:pt x="470786" y="1155445"/>
                  <a:pt x="475186" y="1112903"/>
                  <a:pt x="464852" y="1074344"/>
                </a:cubicBezTo>
                <a:cubicBezTo>
                  <a:pt x="454643" y="1036250"/>
                  <a:pt x="430009" y="1001952"/>
                  <a:pt x="393331" y="980311"/>
                </a:cubicBezTo>
                <a:cubicBezTo>
                  <a:pt x="392935" y="980038"/>
                  <a:pt x="392529" y="979798"/>
                  <a:pt x="392118" y="979541"/>
                </a:cubicBezTo>
                <a:cubicBezTo>
                  <a:pt x="354741" y="957970"/>
                  <a:pt x="312200" y="953570"/>
                  <a:pt x="273640" y="963904"/>
                </a:cubicBezTo>
                <a:cubicBezTo>
                  <a:pt x="235081" y="974238"/>
                  <a:pt x="200441" y="999331"/>
                  <a:pt x="178854" y="1036724"/>
                </a:cubicBezTo>
                <a:cubicBezTo>
                  <a:pt x="157283" y="1074086"/>
                  <a:pt x="152883" y="1116595"/>
                  <a:pt x="163217" y="1155118"/>
                </a:cubicBezTo>
                <a:cubicBezTo>
                  <a:pt x="168349" y="1174261"/>
                  <a:pt x="177105" y="1192441"/>
                  <a:pt x="189187" y="1208543"/>
                </a:cubicBezTo>
                <a:lnTo>
                  <a:pt x="105825" y="1352925"/>
                </a:lnTo>
                <a:cubicBezTo>
                  <a:pt x="102713" y="1357797"/>
                  <a:pt x="101564" y="1363928"/>
                  <a:pt x="103173" y="1369963"/>
                </a:cubicBezTo>
                <a:cubicBezTo>
                  <a:pt x="106221" y="1381363"/>
                  <a:pt x="117955" y="1388151"/>
                  <a:pt x="129363" y="1385099"/>
                </a:cubicBezTo>
                <a:lnTo>
                  <a:pt x="173924" y="1373152"/>
                </a:lnTo>
                <a:lnTo>
                  <a:pt x="185845" y="1417684"/>
                </a:lnTo>
                <a:lnTo>
                  <a:pt x="185915" y="1417670"/>
                </a:lnTo>
                <a:cubicBezTo>
                  <a:pt x="187337" y="1422952"/>
                  <a:pt x="190775" y="1427715"/>
                  <a:pt x="195890" y="1430657"/>
                </a:cubicBezTo>
                <a:cubicBezTo>
                  <a:pt x="206101" y="1436528"/>
                  <a:pt x="219139" y="1432997"/>
                  <a:pt x="225003" y="1422788"/>
                </a:cubicBezTo>
                <a:lnTo>
                  <a:pt x="307558" y="1279789"/>
                </a:lnTo>
                <a:lnTo>
                  <a:pt x="389310" y="1421406"/>
                </a:lnTo>
                <a:cubicBezTo>
                  <a:pt x="391908" y="1426839"/>
                  <a:pt x="396784" y="1431150"/>
                  <a:pt x="403080" y="1432833"/>
                </a:cubicBezTo>
                <a:cubicBezTo>
                  <a:pt x="414488" y="1435885"/>
                  <a:pt x="426205" y="1429097"/>
                  <a:pt x="429270" y="1417697"/>
                </a:cubicBezTo>
                <a:lnTo>
                  <a:pt x="441213" y="1373166"/>
                </a:lnTo>
                <a:lnTo>
                  <a:pt x="485774" y="1385113"/>
                </a:lnTo>
                <a:lnTo>
                  <a:pt x="485789" y="1385031"/>
                </a:lnTo>
                <a:cubicBezTo>
                  <a:pt x="491039" y="1386440"/>
                  <a:pt x="496824" y="1385838"/>
                  <a:pt x="501923" y="1382909"/>
                </a:cubicBezTo>
                <a:cubicBezTo>
                  <a:pt x="512097" y="1377093"/>
                  <a:pt x="515619" y="1364065"/>
                  <a:pt x="509755" y="1353856"/>
                </a:cubicBezTo>
                <a:close/>
                <a:moveTo>
                  <a:pt x="241377" y="1252882"/>
                </a:moveTo>
                <a:lnTo>
                  <a:pt x="241238" y="1252818"/>
                </a:lnTo>
                <a:cubicBezTo>
                  <a:pt x="240724" y="1252546"/>
                  <a:pt x="240211" y="1252273"/>
                  <a:pt x="239698" y="1251995"/>
                </a:cubicBezTo>
                <a:lnTo>
                  <a:pt x="239527" y="1251909"/>
                </a:lnTo>
                <a:lnTo>
                  <a:pt x="239442" y="1251856"/>
                </a:lnTo>
                <a:cubicBezTo>
                  <a:pt x="238913" y="1251567"/>
                  <a:pt x="238383" y="1251273"/>
                  <a:pt x="237849" y="1250984"/>
                </a:cubicBezTo>
                <a:lnTo>
                  <a:pt x="237816" y="1250969"/>
                </a:lnTo>
                <a:lnTo>
                  <a:pt x="235918" y="1249926"/>
                </a:lnTo>
                <a:cubicBezTo>
                  <a:pt x="236347" y="1250167"/>
                  <a:pt x="236774" y="1250407"/>
                  <a:pt x="237202" y="1250610"/>
                </a:cubicBezTo>
                <a:lnTo>
                  <a:pt x="237614" y="1250851"/>
                </a:lnTo>
                <a:lnTo>
                  <a:pt x="237752" y="1250936"/>
                </a:lnTo>
                <a:lnTo>
                  <a:pt x="237822" y="1250969"/>
                </a:lnTo>
                <a:lnTo>
                  <a:pt x="241377" y="1252882"/>
                </a:lnTo>
                <a:lnTo>
                  <a:pt x="234193" y="1248916"/>
                </a:lnTo>
                <a:lnTo>
                  <a:pt x="234160" y="1248900"/>
                </a:lnTo>
                <a:cubicBezTo>
                  <a:pt x="229386" y="1246061"/>
                  <a:pt x="224821" y="1243014"/>
                  <a:pt x="220474" y="1239780"/>
                </a:cubicBezTo>
                <a:lnTo>
                  <a:pt x="168112" y="1330454"/>
                </a:lnTo>
                <a:lnTo>
                  <a:pt x="183492" y="1326335"/>
                </a:lnTo>
                <a:cubicBezTo>
                  <a:pt x="194900" y="1323297"/>
                  <a:pt x="206617" y="1330071"/>
                  <a:pt x="209681" y="1341484"/>
                </a:cubicBezTo>
                <a:lnTo>
                  <a:pt x="213803" y="1356894"/>
                </a:lnTo>
                <a:lnTo>
                  <a:pt x="267534" y="1263814"/>
                </a:lnTo>
                <a:cubicBezTo>
                  <a:pt x="266438" y="1263472"/>
                  <a:pt x="265363" y="1263113"/>
                  <a:pt x="264267" y="1262756"/>
                </a:cubicBezTo>
                <a:cubicBezTo>
                  <a:pt x="256549" y="1260120"/>
                  <a:pt x="248888" y="1256854"/>
                  <a:pt x="241376" y="1252882"/>
                </a:cubicBezTo>
                <a:close/>
                <a:moveTo>
                  <a:pt x="355820" y="1220107"/>
                </a:moveTo>
                <a:cubicBezTo>
                  <a:pt x="350741" y="1222129"/>
                  <a:pt x="345539" y="1223770"/>
                  <a:pt x="340269" y="1225037"/>
                </a:cubicBezTo>
                <a:lnTo>
                  <a:pt x="339670" y="1225175"/>
                </a:lnTo>
                <a:lnTo>
                  <a:pt x="339600" y="1225192"/>
                </a:lnTo>
                <a:cubicBezTo>
                  <a:pt x="320985" y="1229500"/>
                  <a:pt x="301298" y="1229158"/>
                  <a:pt x="282379" y="1223668"/>
                </a:cubicBezTo>
                <a:lnTo>
                  <a:pt x="281952" y="1223551"/>
                </a:lnTo>
                <a:lnTo>
                  <a:pt x="281268" y="1223347"/>
                </a:lnTo>
                <a:cubicBezTo>
                  <a:pt x="280124" y="1223005"/>
                  <a:pt x="278991" y="1222646"/>
                  <a:pt x="277847" y="1222251"/>
                </a:cubicBezTo>
                <a:cubicBezTo>
                  <a:pt x="273368" y="1220744"/>
                  <a:pt x="268935" y="1218932"/>
                  <a:pt x="264622" y="1216846"/>
                </a:cubicBezTo>
                <a:lnTo>
                  <a:pt x="264311" y="1216692"/>
                </a:lnTo>
                <a:lnTo>
                  <a:pt x="263402" y="1216248"/>
                </a:lnTo>
                <a:lnTo>
                  <a:pt x="262782" y="1215938"/>
                </a:lnTo>
                <a:lnTo>
                  <a:pt x="262253" y="1215665"/>
                </a:lnTo>
                <a:lnTo>
                  <a:pt x="261585" y="1215323"/>
                </a:lnTo>
                <a:lnTo>
                  <a:pt x="261360" y="1215205"/>
                </a:lnTo>
                <a:lnTo>
                  <a:pt x="261276" y="1215174"/>
                </a:lnTo>
                <a:lnTo>
                  <a:pt x="261243" y="1215158"/>
                </a:lnTo>
                <a:lnTo>
                  <a:pt x="260163" y="1214575"/>
                </a:lnTo>
                <a:lnTo>
                  <a:pt x="260093" y="1214543"/>
                </a:lnTo>
                <a:lnTo>
                  <a:pt x="260078" y="1214543"/>
                </a:lnTo>
                <a:lnTo>
                  <a:pt x="260008" y="1214510"/>
                </a:lnTo>
                <a:cubicBezTo>
                  <a:pt x="259633" y="1214308"/>
                  <a:pt x="259254" y="1214098"/>
                  <a:pt x="258881" y="1213896"/>
                </a:cubicBezTo>
                <a:lnTo>
                  <a:pt x="258811" y="1213864"/>
                </a:lnTo>
                <a:cubicBezTo>
                  <a:pt x="257923" y="1213248"/>
                  <a:pt x="257014" y="1212698"/>
                  <a:pt x="256057" y="1212238"/>
                </a:cubicBezTo>
                <a:lnTo>
                  <a:pt x="255886" y="1212137"/>
                </a:lnTo>
                <a:lnTo>
                  <a:pt x="254961" y="1211571"/>
                </a:lnTo>
                <a:lnTo>
                  <a:pt x="254823" y="1211484"/>
                </a:lnTo>
                <a:lnTo>
                  <a:pt x="254720" y="1211415"/>
                </a:lnTo>
                <a:lnTo>
                  <a:pt x="253812" y="1210848"/>
                </a:lnTo>
                <a:lnTo>
                  <a:pt x="253609" y="1210730"/>
                </a:lnTo>
                <a:lnTo>
                  <a:pt x="253593" y="1210715"/>
                </a:lnTo>
                <a:lnTo>
                  <a:pt x="253539" y="1210683"/>
                </a:lnTo>
                <a:lnTo>
                  <a:pt x="252684" y="1210138"/>
                </a:lnTo>
                <a:lnTo>
                  <a:pt x="252460" y="1209998"/>
                </a:lnTo>
                <a:lnTo>
                  <a:pt x="252406" y="1209967"/>
                </a:lnTo>
                <a:lnTo>
                  <a:pt x="252235" y="1209849"/>
                </a:lnTo>
                <a:lnTo>
                  <a:pt x="251786" y="1209538"/>
                </a:lnTo>
                <a:lnTo>
                  <a:pt x="251641" y="1209417"/>
                </a:lnTo>
                <a:lnTo>
                  <a:pt x="251556" y="1209362"/>
                </a:lnTo>
                <a:lnTo>
                  <a:pt x="250957" y="1208966"/>
                </a:lnTo>
                <a:lnTo>
                  <a:pt x="250284" y="1208502"/>
                </a:lnTo>
                <a:lnTo>
                  <a:pt x="249840" y="1208192"/>
                </a:lnTo>
                <a:lnTo>
                  <a:pt x="249167" y="1207726"/>
                </a:lnTo>
                <a:lnTo>
                  <a:pt x="248514" y="1207267"/>
                </a:lnTo>
                <a:lnTo>
                  <a:pt x="248290" y="1207112"/>
                </a:lnTo>
                <a:lnTo>
                  <a:pt x="247419" y="1206498"/>
                </a:lnTo>
                <a:lnTo>
                  <a:pt x="246969" y="1206187"/>
                </a:lnTo>
                <a:cubicBezTo>
                  <a:pt x="245889" y="1205401"/>
                  <a:pt x="244831" y="1204594"/>
                  <a:pt x="243789" y="1203776"/>
                </a:cubicBezTo>
                <a:lnTo>
                  <a:pt x="243586" y="1203605"/>
                </a:lnTo>
                <a:lnTo>
                  <a:pt x="242972" y="1203108"/>
                </a:lnTo>
                <a:lnTo>
                  <a:pt x="242361" y="1202595"/>
                </a:lnTo>
                <a:lnTo>
                  <a:pt x="242330" y="1202578"/>
                </a:lnTo>
                <a:lnTo>
                  <a:pt x="242159" y="1202440"/>
                </a:lnTo>
                <a:lnTo>
                  <a:pt x="241955" y="1202269"/>
                </a:lnTo>
                <a:lnTo>
                  <a:pt x="241153" y="1201601"/>
                </a:lnTo>
                <a:lnTo>
                  <a:pt x="241068" y="1201515"/>
                </a:lnTo>
                <a:cubicBezTo>
                  <a:pt x="222882" y="1186258"/>
                  <a:pt x="210416" y="1166035"/>
                  <a:pt x="204513" y="1144037"/>
                </a:cubicBezTo>
                <a:cubicBezTo>
                  <a:pt x="196987" y="1115951"/>
                  <a:pt x="200151" y="1085019"/>
                  <a:pt x="215804" y="1057921"/>
                </a:cubicBezTo>
                <a:cubicBezTo>
                  <a:pt x="231424" y="1030877"/>
                  <a:pt x="256587" y="1012690"/>
                  <a:pt x="284657" y="1005164"/>
                </a:cubicBezTo>
                <a:cubicBezTo>
                  <a:pt x="312711" y="997653"/>
                  <a:pt x="343604" y="1000817"/>
                  <a:pt x="370686" y="1016454"/>
                </a:cubicBezTo>
                <a:cubicBezTo>
                  <a:pt x="371045" y="1016658"/>
                  <a:pt x="371402" y="1016866"/>
                  <a:pt x="371782" y="1017037"/>
                </a:cubicBezTo>
                <a:cubicBezTo>
                  <a:pt x="398281" y="1032690"/>
                  <a:pt x="416104" y="1057579"/>
                  <a:pt x="423529" y="1085308"/>
                </a:cubicBezTo>
                <a:cubicBezTo>
                  <a:pt x="430938" y="1112967"/>
                  <a:pt x="427960" y="1143385"/>
                  <a:pt x="412906" y="1170173"/>
                </a:cubicBezTo>
                <a:cubicBezTo>
                  <a:pt x="412393" y="1170942"/>
                  <a:pt x="411933" y="1171729"/>
                  <a:pt x="411538" y="1172551"/>
                </a:cubicBezTo>
                <a:cubicBezTo>
                  <a:pt x="405690" y="1182403"/>
                  <a:pt x="398568" y="1191043"/>
                  <a:pt x="390513" y="1198399"/>
                </a:cubicBezTo>
                <a:lnTo>
                  <a:pt x="390289" y="1198586"/>
                </a:lnTo>
                <a:cubicBezTo>
                  <a:pt x="380126" y="1207914"/>
                  <a:pt x="368409" y="1215132"/>
                  <a:pt x="355818" y="1220109"/>
                </a:cubicBezTo>
                <a:close/>
                <a:moveTo>
                  <a:pt x="383479" y="1154862"/>
                </a:moveTo>
                <a:lnTo>
                  <a:pt x="383446" y="1154846"/>
                </a:lnTo>
                <a:lnTo>
                  <a:pt x="383479" y="1154777"/>
                </a:lnTo>
                <a:cubicBezTo>
                  <a:pt x="394565" y="1135586"/>
                  <a:pt x="396822" y="1113752"/>
                  <a:pt x="391534" y="1093978"/>
                </a:cubicBezTo>
                <a:cubicBezTo>
                  <a:pt x="386231" y="1074152"/>
                  <a:pt x="373348" y="1056361"/>
                  <a:pt x="354172" y="1045295"/>
                </a:cubicBezTo>
                <a:lnTo>
                  <a:pt x="354157" y="1045327"/>
                </a:lnTo>
                <a:lnTo>
                  <a:pt x="354087" y="1045295"/>
                </a:lnTo>
                <a:cubicBezTo>
                  <a:pt x="334896" y="1034208"/>
                  <a:pt x="313063" y="1031952"/>
                  <a:pt x="293289" y="1037239"/>
                </a:cubicBezTo>
                <a:cubicBezTo>
                  <a:pt x="273462" y="1042542"/>
                  <a:pt x="255671" y="1055425"/>
                  <a:pt x="244606" y="1074601"/>
                </a:cubicBezTo>
                <a:lnTo>
                  <a:pt x="244637" y="1074617"/>
                </a:lnTo>
                <a:lnTo>
                  <a:pt x="244606" y="1074686"/>
                </a:lnTo>
                <a:cubicBezTo>
                  <a:pt x="233518" y="1093877"/>
                  <a:pt x="231263" y="1115710"/>
                  <a:pt x="236549" y="1135484"/>
                </a:cubicBezTo>
                <a:cubicBezTo>
                  <a:pt x="241852" y="1155311"/>
                  <a:pt x="254735" y="1173102"/>
                  <a:pt x="273911" y="1184167"/>
                </a:cubicBezTo>
                <a:lnTo>
                  <a:pt x="273928" y="1184136"/>
                </a:lnTo>
                <a:lnTo>
                  <a:pt x="273997" y="1184167"/>
                </a:lnTo>
                <a:cubicBezTo>
                  <a:pt x="293188" y="1195255"/>
                  <a:pt x="315021" y="1197511"/>
                  <a:pt x="334795" y="1192224"/>
                </a:cubicBezTo>
                <a:cubicBezTo>
                  <a:pt x="354607" y="1186921"/>
                  <a:pt x="372398" y="1174043"/>
                  <a:pt x="383479" y="1154862"/>
                </a:cubicBezTo>
                <a:close/>
                <a:moveTo>
                  <a:pt x="395181" y="1248162"/>
                </a:moveTo>
                <a:lnTo>
                  <a:pt x="395148" y="1248179"/>
                </a:lnTo>
                <a:lnTo>
                  <a:pt x="394326" y="1248659"/>
                </a:lnTo>
                <a:lnTo>
                  <a:pt x="393743" y="1249001"/>
                </a:lnTo>
                <a:lnTo>
                  <a:pt x="392700" y="1249616"/>
                </a:lnTo>
                <a:lnTo>
                  <a:pt x="392444" y="1249772"/>
                </a:lnTo>
                <a:lnTo>
                  <a:pt x="392288" y="1249856"/>
                </a:lnTo>
                <a:cubicBezTo>
                  <a:pt x="385601" y="1253721"/>
                  <a:pt x="378673" y="1257074"/>
                  <a:pt x="371536" y="1259896"/>
                </a:cubicBezTo>
                <a:cubicBezTo>
                  <a:pt x="367174" y="1261623"/>
                  <a:pt x="362727" y="1263146"/>
                  <a:pt x="358193" y="1264483"/>
                </a:cubicBezTo>
                <a:lnTo>
                  <a:pt x="357749" y="1264621"/>
                </a:lnTo>
                <a:lnTo>
                  <a:pt x="357407" y="1264724"/>
                </a:lnTo>
                <a:lnTo>
                  <a:pt x="357049" y="1264825"/>
                </a:lnTo>
                <a:cubicBezTo>
                  <a:pt x="356178" y="1265081"/>
                  <a:pt x="355285" y="1265322"/>
                  <a:pt x="354398" y="1265563"/>
                </a:cubicBezTo>
                <a:cubicBezTo>
                  <a:pt x="352702" y="1266023"/>
                  <a:pt x="350992" y="1266450"/>
                  <a:pt x="349266" y="1266845"/>
                </a:cubicBezTo>
                <a:lnTo>
                  <a:pt x="401253" y="1356880"/>
                </a:lnTo>
                <a:lnTo>
                  <a:pt x="405374" y="1341471"/>
                </a:lnTo>
                <a:cubicBezTo>
                  <a:pt x="408422" y="1330057"/>
                  <a:pt x="420155" y="1323283"/>
                  <a:pt x="431563" y="1326335"/>
                </a:cubicBezTo>
                <a:lnTo>
                  <a:pt x="446991" y="1330468"/>
                </a:lnTo>
                <a:lnTo>
                  <a:pt x="398323" y="1246185"/>
                </a:lnTo>
                <a:cubicBezTo>
                  <a:pt x="397302" y="1246863"/>
                  <a:pt x="396244" y="1247515"/>
                  <a:pt x="395181" y="1248162"/>
                </a:cubicBezTo>
                <a:close/>
              </a:path>
            </a:pathLst>
          </a:custGeom>
          <a:solidFill>
            <a:schemeClr val="accent3"/>
          </a:solidFill>
          <a:ln w="1365" cap="flat">
            <a:noFill/>
            <a:prstDash val="solid"/>
            <a:miter/>
          </a:ln>
        </p:spPr>
        <p:txBody>
          <a:bodyPr rtlCol="0" anchor="ctr"/>
          <a:lstStyle/>
          <a:p>
            <a:endParaRPr lang="en-GB" dirty="0">
              <a:latin typeface="Poppins" panose="00000500000000000000" pitchFamily="2" charset="0"/>
            </a:endParaRPr>
          </a:p>
        </p:txBody>
      </p:sp>
      <p:sp>
        <p:nvSpPr>
          <p:cNvPr id="4" name="TextBox 3">
            <a:extLst>
              <a:ext uri="{FF2B5EF4-FFF2-40B4-BE49-F238E27FC236}">
                <a16:creationId xmlns:a16="http://schemas.microsoft.com/office/drawing/2014/main" id="{AAE304A2-EEFA-70A4-7E80-CB618826C06A}"/>
              </a:ext>
            </a:extLst>
          </p:cNvPr>
          <p:cNvSpPr txBox="1"/>
          <p:nvPr/>
        </p:nvSpPr>
        <p:spPr>
          <a:xfrm>
            <a:off x="-7649796" y="392457"/>
            <a:ext cx="4089400" cy="707886"/>
          </a:xfrm>
          <a:prstGeom prst="rect">
            <a:avLst/>
          </a:prstGeom>
          <a:noFill/>
        </p:spPr>
        <p:txBody>
          <a:bodyPr wrap="square" rtlCol="0">
            <a:spAutoFit/>
          </a:bodyPr>
          <a:lstStyle/>
          <a:p>
            <a:pPr algn="ctr"/>
            <a:r>
              <a:rPr lang="en-US" sz="4000" dirty="0">
                <a:solidFill>
                  <a:schemeClr val="accent3">
                    <a:lumMod val="50000"/>
                  </a:schemeClr>
                </a:solidFill>
                <a:latin typeface="+mj-lt"/>
              </a:rPr>
              <a:t>Total Capital</a:t>
            </a:r>
            <a:endParaRPr lang="en-GB" sz="3200" dirty="0">
              <a:solidFill>
                <a:schemeClr val="accent3">
                  <a:lumMod val="50000"/>
                </a:schemeClr>
              </a:solidFill>
              <a:latin typeface="+mj-lt"/>
            </a:endParaRPr>
          </a:p>
        </p:txBody>
      </p:sp>
      <p:grpSp>
        <p:nvGrpSpPr>
          <p:cNvPr id="3" name="Group 2">
            <a:extLst>
              <a:ext uri="{FF2B5EF4-FFF2-40B4-BE49-F238E27FC236}">
                <a16:creationId xmlns:a16="http://schemas.microsoft.com/office/drawing/2014/main" id="{7B6C21B1-B0DF-6A9B-2B63-37A64562191D}"/>
              </a:ext>
            </a:extLst>
          </p:cNvPr>
          <p:cNvGrpSpPr/>
          <p:nvPr/>
        </p:nvGrpSpPr>
        <p:grpSpPr>
          <a:xfrm>
            <a:off x="-9040153" y="1100343"/>
            <a:ext cx="6870114" cy="2669722"/>
            <a:chOff x="-9040153" y="1100343"/>
            <a:chExt cx="6870114" cy="2669722"/>
          </a:xfrm>
        </p:grpSpPr>
        <p:sp>
          <p:nvSpPr>
            <p:cNvPr id="22" name="Rectangle: Rounded Corners 21">
              <a:extLst>
                <a:ext uri="{FF2B5EF4-FFF2-40B4-BE49-F238E27FC236}">
                  <a16:creationId xmlns:a16="http://schemas.microsoft.com/office/drawing/2014/main" id="{B37F4042-EB88-C449-9C61-67C5151CC28D}"/>
                </a:ext>
              </a:extLst>
            </p:cNvPr>
            <p:cNvSpPr/>
            <p:nvPr/>
          </p:nvSpPr>
          <p:spPr>
            <a:xfrm>
              <a:off x="-9040153" y="1717201"/>
              <a:ext cx="6870114" cy="2052864"/>
            </a:xfrm>
            <a:prstGeom prst="roundRect">
              <a:avLst>
                <a:gd name="adj" fmla="val 30587"/>
              </a:avLst>
            </a:prstGeom>
            <a:noFill/>
            <a:ln w="76200">
              <a:solidFill>
                <a:schemeClr val="accent3"/>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cxnSp>
          <p:nvCxnSpPr>
            <p:cNvPr id="27" name="Straight Connector 26">
              <a:extLst>
                <a:ext uri="{FF2B5EF4-FFF2-40B4-BE49-F238E27FC236}">
                  <a16:creationId xmlns:a16="http://schemas.microsoft.com/office/drawing/2014/main" id="{8CB277B0-EB00-31D4-9115-4E976C267C47}"/>
                </a:ext>
              </a:extLst>
            </p:cNvPr>
            <p:cNvCxnSpPr>
              <a:cxnSpLocks/>
              <a:stCxn id="4" idx="2"/>
            </p:cNvCxnSpPr>
            <p:nvPr/>
          </p:nvCxnSpPr>
          <p:spPr>
            <a:xfrm>
              <a:off x="-5605096" y="1100343"/>
              <a:ext cx="0" cy="527825"/>
            </a:xfrm>
            <a:prstGeom prst="line">
              <a:avLst/>
            </a:prstGeom>
            <a:noFill/>
            <a:ln w="76200">
              <a:solidFill>
                <a:schemeClr val="accent3"/>
              </a:solidFill>
              <a:prstDash val="sysDot"/>
            </a:ln>
          </p:spPr>
          <p:style>
            <a:lnRef idx="2">
              <a:schemeClr val="accent1">
                <a:shade val="15000"/>
              </a:schemeClr>
            </a:lnRef>
            <a:fillRef idx="1">
              <a:schemeClr val="accent1"/>
            </a:fillRef>
            <a:effectRef idx="0">
              <a:schemeClr val="accent1"/>
            </a:effectRef>
            <a:fontRef idx="minor">
              <a:schemeClr val="lt1"/>
            </a:fontRef>
          </p:style>
        </p:cxnSp>
      </p:grpSp>
      <p:sp>
        <p:nvSpPr>
          <p:cNvPr id="35" name="Rectangle: Rounded Corners 34">
            <a:extLst>
              <a:ext uri="{FF2B5EF4-FFF2-40B4-BE49-F238E27FC236}">
                <a16:creationId xmlns:a16="http://schemas.microsoft.com/office/drawing/2014/main" id="{490C8424-4FE6-776B-6FE5-990DE196F6EA}"/>
              </a:ext>
            </a:extLst>
          </p:cNvPr>
          <p:cNvSpPr/>
          <p:nvPr/>
        </p:nvSpPr>
        <p:spPr>
          <a:xfrm>
            <a:off x="-8827641" y="2833126"/>
            <a:ext cx="6428739" cy="756393"/>
          </a:xfrm>
          <a:prstGeom prst="roundRect">
            <a:avLst>
              <a:gd name="adj" fmla="val 50000"/>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36" name="TextBox 35">
            <a:extLst>
              <a:ext uri="{FF2B5EF4-FFF2-40B4-BE49-F238E27FC236}">
                <a16:creationId xmlns:a16="http://schemas.microsoft.com/office/drawing/2014/main" id="{BC694AA8-AA66-9C4E-844F-A63E0D49B0D5}"/>
              </a:ext>
            </a:extLst>
          </p:cNvPr>
          <p:cNvSpPr txBox="1"/>
          <p:nvPr/>
        </p:nvSpPr>
        <p:spPr>
          <a:xfrm>
            <a:off x="-7655557" y="2918934"/>
            <a:ext cx="4089400" cy="584775"/>
          </a:xfrm>
          <a:prstGeom prst="rect">
            <a:avLst/>
          </a:prstGeom>
          <a:noFill/>
        </p:spPr>
        <p:txBody>
          <a:bodyPr wrap="square" rtlCol="0">
            <a:spAutoFit/>
          </a:bodyPr>
          <a:lstStyle/>
          <a:p>
            <a:pPr algn="ctr"/>
            <a:r>
              <a:rPr lang="en-US" sz="3200" dirty="0">
                <a:solidFill>
                  <a:schemeClr val="accent2">
                    <a:lumMod val="50000"/>
                  </a:schemeClr>
                </a:solidFill>
                <a:latin typeface="Ivar Text Bold" panose="00000800000000000000" pitchFamily="50" charset="0"/>
              </a:rPr>
              <a:t>Tier 2 capital</a:t>
            </a:r>
            <a:endParaRPr lang="en-GB" sz="2400" dirty="0">
              <a:solidFill>
                <a:schemeClr val="accent2">
                  <a:lumMod val="50000"/>
                </a:schemeClr>
              </a:solidFill>
              <a:latin typeface="Ivar Text Bold" panose="00000800000000000000" pitchFamily="50" charset="0"/>
            </a:endParaRPr>
          </a:p>
        </p:txBody>
      </p:sp>
      <p:sp>
        <p:nvSpPr>
          <p:cNvPr id="40" name="TextBox 39">
            <a:extLst>
              <a:ext uri="{FF2B5EF4-FFF2-40B4-BE49-F238E27FC236}">
                <a16:creationId xmlns:a16="http://schemas.microsoft.com/office/drawing/2014/main" id="{0761E79A-B264-98A0-D367-0EF429322C25}"/>
              </a:ext>
            </a:extLst>
          </p:cNvPr>
          <p:cNvSpPr txBox="1"/>
          <p:nvPr/>
        </p:nvSpPr>
        <p:spPr>
          <a:xfrm>
            <a:off x="-9983255" y="4770048"/>
            <a:ext cx="2771160" cy="338554"/>
          </a:xfrm>
          <a:prstGeom prst="rect">
            <a:avLst/>
          </a:prstGeom>
          <a:noFill/>
        </p:spPr>
        <p:txBody>
          <a:bodyPr wrap="square">
            <a:spAutoFit/>
          </a:bodyPr>
          <a:lstStyle>
            <a:defPPr marR="0" lvl="0" algn="l" rtl="0">
              <a:lnSpc>
                <a:spcPct val="100000"/>
              </a:lnSpc>
              <a:spcBef>
                <a:spcPts val="0"/>
              </a:spcBef>
              <a:spcAft>
                <a:spcPts val="0"/>
              </a:spcAft>
            </a:defPPr>
            <a:lvl1pPr>
              <a:defRPr>
                <a:solidFill>
                  <a:schemeClr val="accent3"/>
                </a:solidFill>
                <a:effectLst/>
                <a:latin typeface="+mj-lt"/>
                <a:ea typeface="Open Sans" panose="020B0606030504020204" pitchFamily="34" charset="0"/>
                <a:cs typeface="Poppins" panose="00000500000000000000" pitchFamily="2" charset="0"/>
              </a:defRPr>
            </a:lvl1pPr>
          </a:lstStyle>
          <a:p>
            <a:pPr algn="ctr"/>
            <a:r>
              <a:rPr lang="en-GB" sz="1600" dirty="0">
                <a:solidFill>
                  <a:schemeClr val="accent2"/>
                </a:solidFill>
                <a:sym typeface="Calibri"/>
              </a:rPr>
              <a:t>Revaluation reserves</a:t>
            </a:r>
          </a:p>
        </p:txBody>
      </p:sp>
      <p:sp>
        <p:nvSpPr>
          <p:cNvPr id="41" name="TextBox 40">
            <a:extLst>
              <a:ext uri="{FF2B5EF4-FFF2-40B4-BE49-F238E27FC236}">
                <a16:creationId xmlns:a16="http://schemas.microsoft.com/office/drawing/2014/main" id="{EFBA89AD-C061-30A4-E276-854D7F55C851}"/>
              </a:ext>
            </a:extLst>
          </p:cNvPr>
          <p:cNvSpPr txBox="1"/>
          <p:nvPr/>
        </p:nvSpPr>
        <p:spPr>
          <a:xfrm>
            <a:off x="-6983789" y="4770048"/>
            <a:ext cx="2771160"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a:solidFill>
                  <a:schemeClr val="accent2"/>
                </a:solidFill>
                <a:effectLst/>
                <a:latin typeface="+mj-lt"/>
                <a:ea typeface="Open Sans" panose="020B0606030504020204" pitchFamily="34" charset="0"/>
                <a:cs typeface="Poppins" panose="00000500000000000000" pitchFamily="2" charset="0"/>
              </a:defRPr>
            </a:lvl1pPr>
          </a:lstStyle>
          <a:p>
            <a:r>
              <a:rPr lang="en-GB" sz="1600" dirty="0">
                <a:sym typeface="Calibri"/>
              </a:rPr>
              <a:t>Hybrid instruments</a:t>
            </a:r>
          </a:p>
        </p:txBody>
      </p:sp>
      <p:sp>
        <p:nvSpPr>
          <p:cNvPr id="42" name="TextBox 41">
            <a:extLst>
              <a:ext uri="{FF2B5EF4-FFF2-40B4-BE49-F238E27FC236}">
                <a16:creationId xmlns:a16="http://schemas.microsoft.com/office/drawing/2014/main" id="{2E561510-4514-047B-0D43-052BC2866D3F}"/>
              </a:ext>
            </a:extLst>
          </p:cNvPr>
          <p:cNvSpPr txBox="1"/>
          <p:nvPr/>
        </p:nvSpPr>
        <p:spPr>
          <a:xfrm>
            <a:off x="-3984322" y="4778637"/>
            <a:ext cx="2771160" cy="338554"/>
          </a:xfrm>
          <a:prstGeom prst="rect">
            <a:avLst/>
          </a:prstGeom>
          <a:noFill/>
        </p:spPr>
        <p:txBody>
          <a:bodyPr wrap="square">
            <a:spAutoFit/>
          </a:bodyPr>
          <a:lstStyle>
            <a:defPPr marR="0" lvl="0" algn="l" rtl="0">
              <a:lnSpc>
                <a:spcPct val="100000"/>
              </a:lnSpc>
              <a:spcBef>
                <a:spcPts val="0"/>
              </a:spcBef>
              <a:spcAft>
                <a:spcPts val="0"/>
              </a:spcAft>
              <a:defRPr/>
            </a:defPPr>
            <a:lvl1pPr algn="ctr">
              <a:defRPr>
                <a:solidFill>
                  <a:schemeClr val="accent2"/>
                </a:solidFill>
                <a:effectLst/>
                <a:latin typeface="+mj-lt"/>
                <a:ea typeface="Open Sans" panose="020B0606030504020204" pitchFamily="34" charset="0"/>
                <a:cs typeface="Poppins" panose="00000500000000000000" pitchFamily="2" charset="0"/>
              </a:defRPr>
            </a:lvl1pPr>
          </a:lstStyle>
          <a:p>
            <a:r>
              <a:rPr lang="en-GB" sz="1600" dirty="0">
                <a:sym typeface="Calibri"/>
              </a:rPr>
              <a:t>Subordinated term debt</a:t>
            </a:r>
          </a:p>
        </p:txBody>
      </p:sp>
      <p:pic>
        <p:nvPicPr>
          <p:cNvPr id="44" name="Graphic 43">
            <a:extLst>
              <a:ext uri="{FF2B5EF4-FFF2-40B4-BE49-F238E27FC236}">
                <a16:creationId xmlns:a16="http://schemas.microsoft.com/office/drawing/2014/main" id="{888F1500-DE5A-B01A-8208-57D2A36F3A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97313" y="5164613"/>
            <a:ext cx="999276" cy="999276"/>
          </a:xfrm>
          <a:prstGeom prst="rect">
            <a:avLst/>
          </a:prstGeom>
        </p:spPr>
      </p:pic>
      <p:grpSp>
        <p:nvGrpSpPr>
          <p:cNvPr id="64" name="Group 63">
            <a:extLst>
              <a:ext uri="{FF2B5EF4-FFF2-40B4-BE49-F238E27FC236}">
                <a16:creationId xmlns:a16="http://schemas.microsoft.com/office/drawing/2014/main" id="{CC250108-0C9B-9FFB-774D-837D7469441D}"/>
              </a:ext>
            </a:extLst>
          </p:cNvPr>
          <p:cNvGrpSpPr/>
          <p:nvPr/>
        </p:nvGrpSpPr>
        <p:grpSpPr>
          <a:xfrm>
            <a:off x="-5934055" y="5220514"/>
            <a:ext cx="773908" cy="911427"/>
            <a:chOff x="5141069" y="5608288"/>
            <a:chExt cx="961661" cy="1132543"/>
          </a:xfrm>
          <a:solidFill>
            <a:schemeClr val="accent2"/>
          </a:solidFill>
        </p:grpSpPr>
        <p:sp>
          <p:nvSpPr>
            <p:cNvPr id="62" name="Freeform: Shape 61">
              <a:extLst>
                <a:ext uri="{FF2B5EF4-FFF2-40B4-BE49-F238E27FC236}">
                  <a16:creationId xmlns:a16="http://schemas.microsoft.com/office/drawing/2014/main" id="{A688A1A4-E701-134F-8394-38CD755D064C}"/>
                </a:ext>
              </a:extLst>
            </p:cNvPr>
            <p:cNvSpPr/>
            <p:nvPr/>
          </p:nvSpPr>
          <p:spPr>
            <a:xfrm>
              <a:off x="5462837" y="5608288"/>
              <a:ext cx="639893" cy="972662"/>
            </a:xfrm>
            <a:custGeom>
              <a:avLst/>
              <a:gdLst>
                <a:gd name="connsiteX0" fmla="*/ 9107 w 639893"/>
                <a:gd name="connsiteY0" fmla="*/ 178754 h 972662"/>
                <a:gd name="connsiteX1" fmla="*/ 139149 w 639893"/>
                <a:gd name="connsiteY1" fmla="*/ 309889 h 972662"/>
                <a:gd name="connsiteX2" fmla="*/ 159063 w 639893"/>
                <a:gd name="connsiteY2" fmla="*/ 301633 h 972662"/>
                <a:gd name="connsiteX3" fmla="*/ 159063 w 639893"/>
                <a:gd name="connsiteY3" fmla="*/ 205709 h 972662"/>
                <a:gd name="connsiteX4" fmla="*/ 517015 w 639893"/>
                <a:gd name="connsiteY4" fmla="*/ 566333 h 972662"/>
                <a:gd name="connsiteX5" fmla="*/ 365723 w 639893"/>
                <a:gd name="connsiteY5" fmla="*/ 860416 h 972662"/>
                <a:gd name="connsiteX6" fmla="*/ 357345 w 639893"/>
                <a:gd name="connsiteY6" fmla="*/ 954033 h 972662"/>
                <a:gd name="connsiteX7" fmla="*/ 357830 w 639893"/>
                <a:gd name="connsiteY7" fmla="*/ 954518 h 972662"/>
                <a:gd name="connsiteX8" fmla="*/ 437362 w 639893"/>
                <a:gd name="connsiteY8" fmla="*/ 961075 h 972662"/>
                <a:gd name="connsiteX9" fmla="*/ 639894 w 639893"/>
                <a:gd name="connsiteY9" fmla="*/ 566333 h 972662"/>
                <a:gd name="connsiteX10" fmla="*/ 159063 w 639893"/>
                <a:gd name="connsiteY10" fmla="*/ 81859 h 972662"/>
                <a:gd name="connsiteX11" fmla="*/ 159063 w 639893"/>
                <a:gd name="connsiteY11" fmla="*/ 11677 h 972662"/>
                <a:gd name="connsiteX12" fmla="*/ 139149 w 639893"/>
                <a:gd name="connsiteY12" fmla="*/ 3420 h 972662"/>
                <a:gd name="connsiteX13" fmla="*/ 9107 w 639893"/>
                <a:gd name="connsiteY13" fmla="*/ 134678 h 972662"/>
                <a:gd name="connsiteX14" fmla="*/ 9107 w 639893"/>
                <a:gd name="connsiteY14" fmla="*/ 178754 h 97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9893" h="972662">
                  <a:moveTo>
                    <a:pt x="9107" y="178754"/>
                  </a:moveTo>
                  <a:lnTo>
                    <a:pt x="139149" y="309889"/>
                  </a:lnTo>
                  <a:cubicBezTo>
                    <a:pt x="146435" y="317296"/>
                    <a:pt x="159063" y="312075"/>
                    <a:pt x="159063" y="301633"/>
                  </a:cubicBezTo>
                  <a:lnTo>
                    <a:pt x="159063" y="205709"/>
                  </a:lnTo>
                  <a:cubicBezTo>
                    <a:pt x="356738" y="205709"/>
                    <a:pt x="517015" y="367201"/>
                    <a:pt x="517015" y="566333"/>
                  </a:cubicBezTo>
                  <a:cubicBezTo>
                    <a:pt x="517015" y="687876"/>
                    <a:pt x="457275" y="795213"/>
                    <a:pt x="365723" y="860416"/>
                  </a:cubicBezTo>
                  <a:cubicBezTo>
                    <a:pt x="334760" y="882515"/>
                    <a:pt x="330510" y="926956"/>
                    <a:pt x="357345" y="954033"/>
                  </a:cubicBezTo>
                  <a:lnTo>
                    <a:pt x="357830" y="954518"/>
                  </a:lnTo>
                  <a:cubicBezTo>
                    <a:pt x="379079" y="976010"/>
                    <a:pt x="412835" y="978681"/>
                    <a:pt x="437362" y="961075"/>
                  </a:cubicBezTo>
                  <a:cubicBezTo>
                    <a:pt x="559998" y="873409"/>
                    <a:pt x="639894" y="729281"/>
                    <a:pt x="639894" y="566333"/>
                  </a:cubicBezTo>
                  <a:cubicBezTo>
                    <a:pt x="639894" y="298840"/>
                    <a:pt x="424612" y="81859"/>
                    <a:pt x="159063" y="81859"/>
                  </a:cubicBezTo>
                  <a:lnTo>
                    <a:pt x="159063" y="11677"/>
                  </a:lnTo>
                  <a:cubicBezTo>
                    <a:pt x="159063" y="1235"/>
                    <a:pt x="146435" y="-3865"/>
                    <a:pt x="139149" y="3420"/>
                  </a:cubicBezTo>
                  <a:lnTo>
                    <a:pt x="9107" y="134678"/>
                  </a:lnTo>
                  <a:cubicBezTo>
                    <a:pt x="-3036" y="146820"/>
                    <a:pt x="-3036" y="166490"/>
                    <a:pt x="9107" y="178754"/>
                  </a:cubicBezTo>
                  <a:close/>
                </a:path>
              </a:pathLst>
            </a:custGeom>
            <a:grpFill/>
            <a:ln w="1207" cap="flat">
              <a:noFill/>
              <a:prstDash val="solid"/>
              <a:miter/>
            </a:ln>
          </p:spPr>
          <p:txBody>
            <a:bodyPr rtlCol="0" anchor="ctr"/>
            <a:lstStyle/>
            <a:p>
              <a:endParaRPr lang="en-GB" dirty="0">
                <a:latin typeface="Poppins" panose="00000500000000000000" pitchFamily="2" charset="0"/>
              </a:endParaRPr>
            </a:p>
          </p:txBody>
        </p:sp>
        <p:sp>
          <p:nvSpPr>
            <p:cNvPr id="63" name="Freeform: Shape 62">
              <a:extLst>
                <a:ext uri="{FF2B5EF4-FFF2-40B4-BE49-F238E27FC236}">
                  <a16:creationId xmlns:a16="http://schemas.microsoft.com/office/drawing/2014/main" id="{90D97109-55BF-CE3C-18C6-F4FEF487B554}"/>
                </a:ext>
              </a:extLst>
            </p:cNvPr>
            <p:cNvSpPr/>
            <p:nvPr/>
          </p:nvSpPr>
          <p:spPr>
            <a:xfrm>
              <a:off x="5141069" y="5773729"/>
              <a:ext cx="626779" cy="967102"/>
            </a:xfrm>
            <a:custGeom>
              <a:avLst/>
              <a:gdLst>
                <a:gd name="connsiteX0" fmla="*/ 0 w 626779"/>
                <a:gd name="connsiteY0" fmla="*/ 400891 h 967102"/>
                <a:gd name="connsiteX1" fmla="*/ 467717 w 626779"/>
                <a:gd name="connsiteY1" fmla="*/ 885001 h 967102"/>
                <a:gd name="connsiteX2" fmla="*/ 467717 w 626779"/>
                <a:gd name="connsiteY2" fmla="*/ 955425 h 967102"/>
                <a:gd name="connsiteX3" fmla="*/ 487630 w 626779"/>
                <a:gd name="connsiteY3" fmla="*/ 963682 h 967102"/>
                <a:gd name="connsiteX4" fmla="*/ 617673 w 626779"/>
                <a:gd name="connsiteY4" fmla="*/ 832668 h 967102"/>
                <a:gd name="connsiteX5" fmla="*/ 617673 w 626779"/>
                <a:gd name="connsiteY5" fmla="*/ 788592 h 967102"/>
                <a:gd name="connsiteX6" fmla="*/ 487630 w 626779"/>
                <a:gd name="connsiteY6" fmla="*/ 657456 h 967102"/>
                <a:gd name="connsiteX7" fmla="*/ 467717 w 626779"/>
                <a:gd name="connsiteY7" fmla="*/ 665713 h 967102"/>
                <a:gd name="connsiteX8" fmla="*/ 467717 w 626779"/>
                <a:gd name="connsiteY8" fmla="*/ 761272 h 967102"/>
                <a:gd name="connsiteX9" fmla="*/ 122879 w 626779"/>
                <a:gd name="connsiteY9" fmla="*/ 400891 h 967102"/>
                <a:gd name="connsiteX10" fmla="*/ 267614 w 626779"/>
                <a:gd name="connsiteY10" fmla="*/ 111422 h 967102"/>
                <a:gd name="connsiteX11" fmla="*/ 274778 w 626779"/>
                <a:gd name="connsiteY11" fmla="*/ 18655 h 967102"/>
                <a:gd name="connsiteX12" fmla="*/ 274292 w 626779"/>
                <a:gd name="connsiteY12" fmla="*/ 18170 h 967102"/>
                <a:gd name="connsiteX13" fmla="*/ 193911 w 626779"/>
                <a:gd name="connsiteY13" fmla="*/ 12220 h 967102"/>
                <a:gd name="connsiteX14" fmla="*/ 0 w 626779"/>
                <a:gd name="connsiteY14" fmla="*/ 400891 h 967102"/>
                <a:gd name="connsiteX15" fmla="*/ 0 w 626779"/>
                <a:gd name="connsiteY15" fmla="*/ 400891 h 967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6779" h="967102">
                  <a:moveTo>
                    <a:pt x="0" y="400891"/>
                  </a:moveTo>
                  <a:cubicBezTo>
                    <a:pt x="0" y="664013"/>
                    <a:pt x="208239" y="877958"/>
                    <a:pt x="467717" y="885001"/>
                  </a:cubicBezTo>
                  <a:lnTo>
                    <a:pt x="467717" y="955425"/>
                  </a:lnTo>
                  <a:cubicBezTo>
                    <a:pt x="467717" y="965868"/>
                    <a:pt x="480345" y="970967"/>
                    <a:pt x="487630" y="963682"/>
                  </a:cubicBezTo>
                  <a:lnTo>
                    <a:pt x="617673" y="832668"/>
                  </a:lnTo>
                  <a:cubicBezTo>
                    <a:pt x="629816" y="820404"/>
                    <a:pt x="629816" y="800734"/>
                    <a:pt x="617673" y="788592"/>
                  </a:cubicBezTo>
                  <a:lnTo>
                    <a:pt x="487630" y="657456"/>
                  </a:lnTo>
                  <a:cubicBezTo>
                    <a:pt x="480345" y="650049"/>
                    <a:pt x="467717" y="655270"/>
                    <a:pt x="467717" y="665713"/>
                  </a:cubicBezTo>
                  <a:lnTo>
                    <a:pt x="467717" y="761272"/>
                  </a:lnTo>
                  <a:cubicBezTo>
                    <a:pt x="276113" y="754351"/>
                    <a:pt x="122879" y="595652"/>
                    <a:pt x="122879" y="400891"/>
                  </a:cubicBezTo>
                  <a:cubicBezTo>
                    <a:pt x="122879" y="282262"/>
                    <a:pt x="179826" y="177111"/>
                    <a:pt x="267614" y="111422"/>
                  </a:cubicBezTo>
                  <a:cubicBezTo>
                    <a:pt x="297727" y="88959"/>
                    <a:pt x="301248" y="45247"/>
                    <a:pt x="274778" y="18655"/>
                  </a:cubicBezTo>
                  <a:lnTo>
                    <a:pt x="274292" y="18170"/>
                  </a:lnTo>
                  <a:cubicBezTo>
                    <a:pt x="252679" y="-3565"/>
                    <a:pt x="218438" y="-6115"/>
                    <a:pt x="193911" y="12220"/>
                  </a:cubicBezTo>
                  <a:cubicBezTo>
                    <a:pt x="76253" y="100494"/>
                    <a:pt x="0" y="241707"/>
                    <a:pt x="0" y="400891"/>
                  </a:cubicBezTo>
                  <a:lnTo>
                    <a:pt x="0" y="400891"/>
                  </a:lnTo>
                  <a:close/>
                </a:path>
              </a:pathLst>
            </a:custGeom>
            <a:grpFill/>
            <a:ln w="1207" cap="flat">
              <a:noFill/>
              <a:prstDash val="solid"/>
              <a:miter/>
            </a:ln>
          </p:spPr>
          <p:txBody>
            <a:bodyPr rtlCol="0" anchor="ctr"/>
            <a:lstStyle/>
            <a:p>
              <a:endParaRPr lang="en-GB" dirty="0">
                <a:latin typeface="Poppins" panose="00000500000000000000" pitchFamily="2" charset="0"/>
              </a:endParaRPr>
            </a:p>
          </p:txBody>
        </p:sp>
      </p:grpSp>
      <p:grpSp>
        <p:nvGrpSpPr>
          <p:cNvPr id="65" name="Graphic 59">
            <a:extLst>
              <a:ext uri="{FF2B5EF4-FFF2-40B4-BE49-F238E27FC236}">
                <a16:creationId xmlns:a16="http://schemas.microsoft.com/office/drawing/2014/main" id="{7570EFF1-7599-3731-D632-89E3CB45691F}"/>
              </a:ext>
            </a:extLst>
          </p:cNvPr>
          <p:cNvGrpSpPr/>
          <p:nvPr/>
        </p:nvGrpSpPr>
        <p:grpSpPr>
          <a:xfrm>
            <a:off x="-3139640" y="5231691"/>
            <a:ext cx="1142658" cy="932228"/>
            <a:chOff x="7463557" y="4980861"/>
            <a:chExt cx="2000491" cy="1632085"/>
          </a:xfrm>
          <a:solidFill>
            <a:schemeClr val="accent2"/>
          </a:solidFill>
        </p:grpSpPr>
        <p:sp>
          <p:nvSpPr>
            <p:cNvPr id="66" name="Freeform: Shape 65">
              <a:extLst>
                <a:ext uri="{FF2B5EF4-FFF2-40B4-BE49-F238E27FC236}">
                  <a16:creationId xmlns:a16="http://schemas.microsoft.com/office/drawing/2014/main" id="{91404707-3725-9501-0335-8F225669109E}"/>
                </a:ext>
              </a:extLst>
            </p:cNvPr>
            <p:cNvSpPr/>
            <p:nvPr/>
          </p:nvSpPr>
          <p:spPr>
            <a:xfrm>
              <a:off x="7654926" y="5603617"/>
              <a:ext cx="1620983" cy="433607"/>
            </a:xfrm>
            <a:custGeom>
              <a:avLst/>
              <a:gdLst>
                <a:gd name="connsiteX0" fmla="*/ 48246 w 1620983"/>
                <a:gd name="connsiteY0" fmla="*/ 433608 h 433607"/>
                <a:gd name="connsiteX1" fmla="*/ 96492 w 1620983"/>
                <a:gd name="connsiteY1" fmla="*/ 385362 h 433607"/>
                <a:gd name="connsiteX2" fmla="*/ 96492 w 1620983"/>
                <a:gd name="connsiteY2" fmla="*/ 296137 h 433607"/>
                <a:gd name="connsiteX3" fmla="*/ 120514 w 1620983"/>
                <a:gd name="connsiteY3" fmla="*/ 272115 h 433607"/>
                <a:gd name="connsiteX4" fmla="*/ 738224 w 1620983"/>
                <a:gd name="connsiteY4" fmla="*/ 272115 h 433607"/>
                <a:gd name="connsiteX5" fmla="*/ 762246 w 1620983"/>
                <a:gd name="connsiteY5" fmla="*/ 296137 h 433607"/>
                <a:gd name="connsiteX6" fmla="*/ 762246 w 1620983"/>
                <a:gd name="connsiteY6" fmla="*/ 385362 h 433607"/>
                <a:gd name="connsiteX7" fmla="*/ 810492 w 1620983"/>
                <a:gd name="connsiteY7" fmla="*/ 433608 h 433607"/>
                <a:gd name="connsiteX8" fmla="*/ 858738 w 1620983"/>
                <a:gd name="connsiteY8" fmla="*/ 385362 h 433607"/>
                <a:gd name="connsiteX9" fmla="*/ 858738 w 1620983"/>
                <a:gd name="connsiteY9" fmla="*/ 296137 h 433607"/>
                <a:gd name="connsiteX10" fmla="*/ 882760 w 1620983"/>
                <a:gd name="connsiteY10" fmla="*/ 272115 h 433607"/>
                <a:gd name="connsiteX11" fmla="*/ 1500469 w 1620983"/>
                <a:gd name="connsiteY11" fmla="*/ 272115 h 433607"/>
                <a:gd name="connsiteX12" fmla="*/ 1524491 w 1620983"/>
                <a:gd name="connsiteY12" fmla="*/ 296137 h 433607"/>
                <a:gd name="connsiteX13" fmla="*/ 1524491 w 1620983"/>
                <a:gd name="connsiteY13" fmla="*/ 296137 h 433607"/>
                <a:gd name="connsiteX14" fmla="*/ 1524491 w 1620983"/>
                <a:gd name="connsiteY14" fmla="*/ 385362 h 433607"/>
                <a:gd name="connsiteX15" fmla="*/ 1572737 w 1620983"/>
                <a:gd name="connsiteY15" fmla="*/ 433608 h 433607"/>
                <a:gd name="connsiteX16" fmla="*/ 1620983 w 1620983"/>
                <a:gd name="connsiteY16" fmla="*/ 385362 h 433607"/>
                <a:gd name="connsiteX17" fmla="*/ 1620983 w 1620983"/>
                <a:gd name="connsiteY17" fmla="*/ 223869 h 433607"/>
                <a:gd name="connsiteX18" fmla="*/ 1572737 w 1620983"/>
                <a:gd name="connsiteY18" fmla="*/ 175623 h 433607"/>
                <a:gd name="connsiteX19" fmla="*/ 883163 w 1620983"/>
                <a:gd name="connsiteY19" fmla="*/ 175623 h 433607"/>
                <a:gd name="connsiteX20" fmla="*/ 859141 w 1620983"/>
                <a:gd name="connsiteY20" fmla="*/ 151601 h 433607"/>
                <a:gd name="connsiteX21" fmla="*/ 859141 w 1620983"/>
                <a:gd name="connsiteY21" fmla="*/ 48246 h 433607"/>
                <a:gd name="connsiteX22" fmla="*/ 810895 w 1620983"/>
                <a:gd name="connsiteY22" fmla="*/ 0 h 433607"/>
                <a:gd name="connsiteX23" fmla="*/ 762448 w 1620983"/>
                <a:gd name="connsiteY23" fmla="*/ 48246 h 433607"/>
                <a:gd name="connsiteX24" fmla="*/ 762448 w 1620983"/>
                <a:gd name="connsiteY24" fmla="*/ 151601 h 433607"/>
                <a:gd name="connsiteX25" fmla="*/ 738425 w 1620983"/>
                <a:gd name="connsiteY25" fmla="*/ 175623 h 433607"/>
                <a:gd name="connsiteX26" fmla="*/ 48246 w 1620983"/>
                <a:gd name="connsiteY26" fmla="*/ 175623 h 433607"/>
                <a:gd name="connsiteX27" fmla="*/ 0 w 1620983"/>
                <a:gd name="connsiteY27" fmla="*/ 223869 h 433607"/>
                <a:gd name="connsiteX28" fmla="*/ 0 w 1620983"/>
                <a:gd name="connsiteY28" fmla="*/ 385362 h 433607"/>
                <a:gd name="connsiteX29" fmla="*/ 48246 w 1620983"/>
                <a:gd name="connsiteY29" fmla="*/ 433608 h 43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620983" h="433607">
                  <a:moveTo>
                    <a:pt x="48246" y="433608"/>
                  </a:moveTo>
                  <a:cubicBezTo>
                    <a:pt x="74892" y="433608"/>
                    <a:pt x="96492" y="412008"/>
                    <a:pt x="96492" y="385362"/>
                  </a:cubicBezTo>
                  <a:lnTo>
                    <a:pt x="96492" y="296137"/>
                  </a:lnTo>
                  <a:cubicBezTo>
                    <a:pt x="96492" y="282814"/>
                    <a:pt x="107191" y="272115"/>
                    <a:pt x="120514" y="272115"/>
                  </a:cubicBezTo>
                  <a:lnTo>
                    <a:pt x="738224" y="272115"/>
                  </a:lnTo>
                  <a:cubicBezTo>
                    <a:pt x="751547" y="272115"/>
                    <a:pt x="762246" y="282814"/>
                    <a:pt x="762246" y="296137"/>
                  </a:cubicBezTo>
                  <a:lnTo>
                    <a:pt x="762246" y="385362"/>
                  </a:lnTo>
                  <a:cubicBezTo>
                    <a:pt x="762246" y="412008"/>
                    <a:pt x="783845" y="433608"/>
                    <a:pt x="810492" y="433608"/>
                  </a:cubicBezTo>
                  <a:cubicBezTo>
                    <a:pt x="837138" y="433608"/>
                    <a:pt x="858738" y="412008"/>
                    <a:pt x="858738" y="385362"/>
                  </a:cubicBezTo>
                  <a:lnTo>
                    <a:pt x="858738" y="296137"/>
                  </a:lnTo>
                  <a:cubicBezTo>
                    <a:pt x="858738" y="282814"/>
                    <a:pt x="869437" y="272115"/>
                    <a:pt x="882760" y="272115"/>
                  </a:cubicBezTo>
                  <a:lnTo>
                    <a:pt x="1500469" y="272115"/>
                  </a:lnTo>
                  <a:cubicBezTo>
                    <a:pt x="1513793" y="272115"/>
                    <a:pt x="1524491" y="282814"/>
                    <a:pt x="1524491" y="296137"/>
                  </a:cubicBezTo>
                  <a:lnTo>
                    <a:pt x="1524491" y="296137"/>
                  </a:lnTo>
                  <a:lnTo>
                    <a:pt x="1524491" y="385362"/>
                  </a:lnTo>
                  <a:cubicBezTo>
                    <a:pt x="1524491" y="412008"/>
                    <a:pt x="1546091" y="433608"/>
                    <a:pt x="1572737" y="433608"/>
                  </a:cubicBezTo>
                  <a:cubicBezTo>
                    <a:pt x="1599384" y="433608"/>
                    <a:pt x="1620983" y="412008"/>
                    <a:pt x="1620983" y="385362"/>
                  </a:cubicBezTo>
                  <a:lnTo>
                    <a:pt x="1620983" y="223869"/>
                  </a:lnTo>
                  <a:cubicBezTo>
                    <a:pt x="1620983" y="197223"/>
                    <a:pt x="1599384" y="175623"/>
                    <a:pt x="1572737" y="175623"/>
                  </a:cubicBezTo>
                  <a:lnTo>
                    <a:pt x="883163" y="175623"/>
                  </a:lnTo>
                  <a:cubicBezTo>
                    <a:pt x="869840" y="175623"/>
                    <a:pt x="859141" y="164924"/>
                    <a:pt x="859141" y="151601"/>
                  </a:cubicBezTo>
                  <a:lnTo>
                    <a:pt x="859141" y="48246"/>
                  </a:lnTo>
                  <a:cubicBezTo>
                    <a:pt x="859141" y="21600"/>
                    <a:pt x="837542" y="0"/>
                    <a:pt x="810895" y="0"/>
                  </a:cubicBezTo>
                  <a:cubicBezTo>
                    <a:pt x="784249" y="0"/>
                    <a:pt x="762448" y="21600"/>
                    <a:pt x="762448" y="48246"/>
                  </a:cubicBezTo>
                  <a:lnTo>
                    <a:pt x="762448" y="151601"/>
                  </a:lnTo>
                  <a:cubicBezTo>
                    <a:pt x="762448" y="164924"/>
                    <a:pt x="751749" y="175623"/>
                    <a:pt x="738425" y="175623"/>
                  </a:cubicBezTo>
                  <a:lnTo>
                    <a:pt x="48246" y="175623"/>
                  </a:lnTo>
                  <a:cubicBezTo>
                    <a:pt x="21600" y="175623"/>
                    <a:pt x="0" y="197223"/>
                    <a:pt x="0" y="223869"/>
                  </a:cubicBezTo>
                  <a:lnTo>
                    <a:pt x="0" y="385362"/>
                  </a:lnTo>
                  <a:cubicBezTo>
                    <a:pt x="0" y="412008"/>
                    <a:pt x="21802" y="433608"/>
                    <a:pt x="48246" y="433608"/>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67" name="Freeform: Shape 66">
              <a:extLst>
                <a:ext uri="{FF2B5EF4-FFF2-40B4-BE49-F238E27FC236}">
                  <a16:creationId xmlns:a16="http://schemas.microsoft.com/office/drawing/2014/main" id="{A814546C-2881-BD04-3D80-2DB1C503DDA9}"/>
                </a:ext>
              </a:extLst>
            </p:cNvPr>
            <p:cNvSpPr/>
            <p:nvPr/>
          </p:nvSpPr>
          <p:spPr>
            <a:xfrm>
              <a:off x="8441194" y="5186159"/>
              <a:ext cx="15745" cy="36335"/>
            </a:xfrm>
            <a:custGeom>
              <a:avLst/>
              <a:gdLst>
                <a:gd name="connsiteX0" fmla="*/ 15746 w 15745"/>
                <a:gd name="connsiteY0" fmla="*/ 36336 h 36335"/>
                <a:gd name="connsiteX1" fmla="*/ 15746 w 15745"/>
                <a:gd name="connsiteY1" fmla="*/ 0 h 36335"/>
                <a:gd name="connsiteX2" fmla="*/ 4239 w 15745"/>
                <a:gd name="connsiteY2" fmla="*/ 5652 h 36335"/>
                <a:gd name="connsiteX3" fmla="*/ 0 w 15745"/>
                <a:gd name="connsiteY3" fmla="*/ 17562 h 36335"/>
                <a:gd name="connsiteX4" fmla="*/ 4037 w 15745"/>
                <a:gd name="connsiteY4" fmla="*/ 28463 h 36335"/>
                <a:gd name="connsiteX5" fmla="*/ 15746 w 15745"/>
                <a:gd name="connsiteY5" fmla="*/ 36336 h 3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5" h="36335">
                  <a:moveTo>
                    <a:pt x="15746" y="36336"/>
                  </a:moveTo>
                  <a:lnTo>
                    <a:pt x="15746" y="0"/>
                  </a:lnTo>
                  <a:cubicBezTo>
                    <a:pt x="10901" y="807"/>
                    <a:pt x="7065" y="2826"/>
                    <a:pt x="4239" y="5652"/>
                  </a:cubicBezTo>
                  <a:cubicBezTo>
                    <a:pt x="1413" y="8478"/>
                    <a:pt x="0" y="12516"/>
                    <a:pt x="0" y="17562"/>
                  </a:cubicBezTo>
                  <a:cubicBezTo>
                    <a:pt x="0" y="22003"/>
                    <a:pt x="1413" y="25637"/>
                    <a:pt x="4037" y="28463"/>
                  </a:cubicBezTo>
                  <a:cubicBezTo>
                    <a:pt x="6863" y="31491"/>
                    <a:pt x="10699" y="34115"/>
                    <a:pt x="15746" y="36336"/>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68" name="Freeform: Shape 67">
              <a:extLst>
                <a:ext uri="{FF2B5EF4-FFF2-40B4-BE49-F238E27FC236}">
                  <a16:creationId xmlns:a16="http://schemas.microsoft.com/office/drawing/2014/main" id="{21FD2227-989B-2951-398A-485103D2E75D}"/>
                </a:ext>
              </a:extLst>
            </p:cNvPr>
            <p:cNvSpPr/>
            <p:nvPr/>
          </p:nvSpPr>
          <p:spPr>
            <a:xfrm>
              <a:off x="8060875" y="5074930"/>
              <a:ext cx="809284" cy="339942"/>
            </a:xfrm>
            <a:custGeom>
              <a:avLst/>
              <a:gdLst>
                <a:gd name="connsiteX0" fmla="*/ 18979 w 809284"/>
                <a:gd name="connsiteY0" fmla="*/ 253140 h 339942"/>
                <a:gd name="connsiteX1" fmla="*/ 19181 w 809284"/>
                <a:gd name="connsiteY1" fmla="*/ 253140 h 339942"/>
                <a:gd name="connsiteX2" fmla="*/ 87412 w 809284"/>
                <a:gd name="connsiteY2" fmla="*/ 320563 h 339942"/>
                <a:gd name="connsiteX3" fmla="*/ 87412 w 809284"/>
                <a:gd name="connsiteY3" fmla="*/ 320563 h 339942"/>
                <a:gd name="connsiteX4" fmla="*/ 114462 w 809284"/>
                <a:gd name="connsiteY4" fmla="*/ 339337 h 339942"/>
                <a:gd name="connsiteX5" fmla="*/ 114462 w 809284"/>
                <a:gd name="connsiteY5" fmla="*/ 339337 h 339942"/>
                <a:gd name="connsiteX6" fmla="*/ 694826 w 809284"/>
                <a:gd name="connsiteY6" fmla="*/ 339942 h 339942"/>
                <a:gd name="connsiteX7" fmla="*/ 722482 w 809284"/>
                <a:gd name="connsiteY7" fmla="*/ 320967 h 339942"/>
                <a:gd name="connsiteX8" fmla="*/ 722482 w 809284"/>
                <a:gd name="connsiteY8" fmla="*/ 320765 h 339942"/>
                <a:gd name="connsiteX9" fmla="*/ 789905 w 809284"/>
                <a:gd name="connsiteY9" fmla="*/ 252534 h 339942"/>
                <a:gd name="connsiteX10" fmla="*/ 789905 w 809284"/>
                <a:gd name="connsiteY10" fmla="*/ 252534 h 339942"/>
                <a:gd name="connsiteX11" fmla="*/ 808679 w 809284"/>
                <a:gd name="connsiteY11" fmla="*/ 225484 h 339942"/>
                <a:gd name="connsiteX12" fmla="*/ 808679 w 809284"/>
                <a:gd name="connsiteY12" fmla="*/ 225282 h 339942"/>
                <a:gd name="connsiteX13" fmla="*/ 809284 w 809284"/>
                <a:gd name="connsiteY13" fmla="*/ 114458 h 339942"/>
                <a:gd name="connsiteX14" fmla="*/ 790309 w 809284"/>
                <a:gd name="connsiteY14" fmla="*/ 86802 h 339942"/>
                <a:gd name="connsiteX15" fmla="*/ 790107 w 809284"/>
                <a:gd name="connsiteY15" fmla="*/ 86802 h 339942"/>
                <a:gd name="connsiteX16" fmla="*/ 721876 w 809284"/>
                <a:gd name="connsiteY16" fmla="*/ 19379 h 339942"/>
                <a:gd name="connsiteX17" fmla="*/ 721876 w 809284"/>
                <a:gd name="connsiteY17" fmla="*/ 19379 h 339942"/>
                <a:gd name="connsiteX18" fmla="*/ 694826 w 809284"/>
                <a:gd name="connsiteY18" fmla="*/ 606 h 339942"/>
                <a:gd name="connsiteX19" fmla="*/ 694826 w 809284"/>
                <a:gd name="connsiteY19" fmla="*/ 606 h 339942"/>
                <a:gd name="connsiteX20" fmla="*/ 114462 w 809284"/>
                <a:gd name="connsiteY20" fmla="*/ 0 h 339942"/>
                <a:gd name="connsiteX21" fmla="*/ 86806 w 809284"/>
                <a:gd name="connsiteY21" fmla="*/ 18975 h 339942"/>
                <a:gd name="connsiteX22" fmla="*/ 86806 w 809284"/>
                <a:gd name="connsiteY22" fmla="*/ 19177 h 339942"/>
                <a:gd name="connsiteX23" fmla="*/ 19383 w 809284"/>
                <a:gd name="connsiteY23" fmla="*/ 87408 h 339942"/>
                <a:gd name="connsiteX24" fmla="*/ 19383 w 809284"/>
                <a:gd name="connsiteY24" fmla="*/ 87408 h 339942"/>
                <a:gd name="connsiteX25" fmla="*/ 610 w 809284"/>
                <a:gd name="connsiteY25" fmla="*/ 114458 h 339942"/>
                <a:gd name="connsiteX26" fmla="*/ 610 w 809284"/>
                <a:gd name="connsiteY26" fmla="*/ 114862 h 339942"/>
                <a:gd name="connsiteX27" fmla="*/ 4 w 809284"/>
                <a:gd name="connsiteY27" fmla="*/ 225686 h 339942"/>
                <a:gd name="connsiteX28" fmla="*/ 18979 w 809284"/>
                <a:gd name="connsiteY28" fmla="*/ 253140 h 339942"/>
                <a:gd name="connsiteX29" fmla="*/ 592279 w 809284"/>
                <a:gd name="connsiteY29" fmla="*/ 152813 h 339942"/>
                <a:gd name="connsiteX30" fmla="*/ 686146 w 809284"/>
                <a:gd name="connsiteY30" fmla="*/ 152813 h 339942"/>
                <a:gd name="connsiteX31" fmla="*/ 703507 w 809284"/>
                <a:gd name="connsiteY31" fmla="*/ 170173 h 339942"/>
                <a:gd name="connsiteX32" fmla="*/ 686146 w 809284"/>
                <a:gd name="connsiteY32" fmla="*/ 187533 h 339942"/>
                <a:gd name="connsiteX33" fmla="*/ 592279 w 809284"/>
                <a:gd name="connsiteY33" fmla="*/ 187533 h 339942"/>
                <a:gd name="connsiteX34" fmla="*/ 574918 w 809284"/>
                <a:gd name="connsiteY34" fmla="*/ 170173 h 339942"/>
                <a:gd name="connsiteX35" fmla="*/ 592279 w 809284"/>
                <a:gd name="connsiteY35" fmla="*/ 152813 h 339942"/>
                <a:gd name="connsiteX36" fmla="*/ 350847 w 809284"/>
                <a:gd name="connsiteY36" fmla="*/ 92858 h 339942"/>
                <a:gd name="connsiteX37" fmla="*/ 396065 w 809284"/>
                <a:gd name="connsiteY37" fmla="*/ 76709 h 339942"/>
                <a:gd name="connsiteX38" fmla="*/ 396065 w 809284"/>
                <a:gd name="connsiteY38" fmla="*/ 55513 h 339942"/>
                <a:gd name="connsiteX39" fmla="*/ 412820 w 809284"/>
                <a:gd name="connsiteY39" fmla="*/ 55513 h 339942"/>
                <a:gd name="connsiteX40" fmla="*/ 412820 w 809284"/>
                <a:gd name="connsiteY40" fmla="*/ 76709 h 339942"/>
                <a:gd name="connsiteX41" fmla="*/ 456221 w 809284"/>
                <a:gd name="connsiteY41" fmla="*/ 92656 h 339942"/>
                <a:gd name="connsiteX42" fmla="*/ 473985 w 809284"/>
                <a:gd name="connsiteY42" fmla="*/ 131011 h 339942"/>
                <a:gd name="connsiteX43" fmla="*/ 426143 w 809284"/>
                <a:gd name="connsiteY43" fmla="*/ 131011 h 339942"/>
                <a:gd name="connsiteX44" fmla="*/ 412820 w 809284"/>
                <a:gd name="connsiteY44" fmla="*/ 112843 h 339942"/>
                <a:gd name="connsiteX45" fmla="*/ 412820 w 809284"/>
                <a:gd name="connsiteY45" fmla="*/ 153216 h 339942"/>
                <a:gd name="connsiteX46" fmla="*/ 446128 w 809284"/>
                <a:gd name="connsiteY46" fmla="*/ 163915 h 339942"/>
                <a:gd name="connsiteX47" fmla="*/ 467122 w 809284"/>
                <a:gd name="connsiteY47" fmla="*/ 179459 h 339942"/>
                <a:gd name="connsiteX48" fmla="*/ 476408 w 809284"/>
                <a:gd name="connsiteY48" fmla="*/ 209133 h 339942"/>
                <a:gd name="connsiteX49" fmla="*/ 468938 w 809284"/>
                <a:gd name="connsiteY49" fmla="*/ 235578 h 339942"/>
                <a:gd name="connsiteX50" fmla="*/ 446935 w 809284"/>
                <a:gd name="connsiteY50" fmla="*/ 255360 h 339942"/>
                <a:gd name="connsiteX51" fmla="*/ 412618 w 809284"/>
                <a:gd name="connsiteY51" fmla="*/ 263839 h 339942"/>
                <a:gd name="connsiteX52" fmla="*/ 412618 w 809284"/>
                <a:gd name="connsiteY52" fmla="*/ 285035 h 339942"/>
                <a:gd name="connsiteX53" fmla="*/ 395863 w 809284"/>
                <a:gd name="connsiteY53" fmla="*/ 285035 h 339942"/>
                <a:gd name="connsiteX54" fmla="*/ 395863 w 809284"/>
                <a:gd name="connsiteY54" fmla="*/ 263637 h 339942"/>
                <a:gd name="connsiteX55" fmla="*/ 351251 w 809284"/>
                <a:gd name="connsiteY55" fmla="*/ 247084 h 339942"/>
                <a:gd name="connsiteX56" fmla="*/ 333285 w 809284"/>
                <a:gd name="connsiteY56" fmla="*/ 208326 h 339942"/>
                <a:gd name="connsiteX57" fmla="*/ 380723 w 809284"/>
                <a:gd name="connsiteY57" fmla="*/ 208326 h 339942"/>
                <a:gd name="connsiteX58" fmla="*/ 395863 w 809284"/>
                <a:gd name="connsiteY58" fmla="*/ 228512 h 339942"/>
                <a:gd name="connsiteX59" fmla="*/ 395863 w 809284"/>
                <a:gd name="connsiteY59" fmla="*/ 186928 h 339942"/>
                <a:gd name="connsiteX60" fmla="*/ 363363 w 809284"/>
                <a:gd name="connsiteY60" fmla="*/ 176835 h 339942"/>
                <a:gd name="connsiteX61" fmla="*/ 342167 w 809284"/>
                <a:gd name="connsiteY61" fmla="*/ 160887 h 339942"/>
                <a:gd name="connsiteX62" fmla="*/ 333083 w 809284"/>
                <a:gd name="connsiteY62" fmla="*/ 130809 h 339942"/>
                <a:gd name="connsiteX63" fmla="*/ 350847 w 809284"/>
                <a:gd name="connsiteY63" fmla="*/ 92858 h 339942"/>
                <a:gd name="connsiteX64" fmla="*/ 123142 w 809284"/>
                <a:gd name="connsiteY64" fmla="*/ 152813 h 339942"/>
                <a:gd name="connsiteX65" fmla="*/ 217010 w 809284"/>
                <a:gd name="connsiteY65" fmla="*/ 152813 h 339942"/>
                <a:gd name="connsiteX66" fmla="*/ 234370 w 809284"/>
                <a:gd name="connsiteY66" fmla="*/ 170173 h 339942"/>
                <a:gd name="connsiteX67" fmla="*/ 217010 w 809284"/>
                <a:gd name="connsiteY67" fmla="*/ 187533 h 339942"/>
                <a:gd name="connsiteX68" fmla="*/ 123142 w 809284"/>
                <a:gd name="connsiteY68" fmla="*/ 187533 h 339942"/>
                <a:gd name="connsiteX69" fmla="*/ 105782 w 809284"/>
                <a:gd name="connsiteY69" fmla="*/ 170173 h 339942"/>
                <a:gd name="connsiteX70" fmla="*/ 123142 w 809284"/>
                <a:gd name="connsiteY70" fmla="*/ 152813 h 33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809284" h="339942">
                  <a:moveTo>
                    <a:pt x="18979" y="253140"/>
                  </a:moveTo>
                  <a:lnTo>
                    <a:pt x="19181" y="253140"/>
                  </a:lnTo>
                  <a:cubicBezTo>
                    <a:pt x="50672" y="263637"/>
                    <a:pt x="76107" y="288870"/>
                    <a:pt x="87412" y="320563"/>
                  </a:cubicBezTo>
                  <a:lnTo>
                    <a:pt x="87412" y="320563"/>
                  </a:lnTo>
                  <a:cubicBezTo>
                    <a:pt x="91651" y="331868"/>
                    <a:pt x="102350" y="339337"/>
                    <a:pt x="114462" y="339337"/>
                  </a:cubicBezTo>
                  <a:lnTo>
                    <a:pt x="114462" y="339337"/>
                  </a:lnTo>
                  <a:cubicBezTo>
                    <a:pt x="272725" y="339942"/>
                    <a:pt x="536967" y="339942"/>
                    <a:pt x="694826" y="339942"/>
                  </a:cubicBezTo>
                  <a:cubicBezTo>
                    <a:pt x="706938" y="339942"/>
                    <a:pt x="718041" y="332271"/>
                    <a:pt x="722482" y="320967"/>
                  </a:cubicBezTo>
                  <a:lnTo>
                    <a:pt x="722482" y="320765"/>
                  </a:lnTo>
                  <a:cubicBezTo>
                    <a:pt x="732979" y="289274"/>
                    <a:pt x="758212" y="263839"/>
                    <a:pt x="789905" y="252534"/>
                  </a:cubicBezTo>
                  <a:lnTo>
                    <a:pt x="789905" y="252534"/>
                  </a:lnTo>
                  <a:cubicBezTo>
                    <a:pt x="801210" y="248295"/>
                    <a:pt x="808679" y="237596"/>
                    <a:pt x="808679" y="225484"/>
                  </a:cubicBezTo>
                  <a:lnTo>
                    <a:pt x="808679" y="225282"/>
                  </a:lnTo>
                  <a:cubicBezTo>
                    <a:pt x="809284" y="189350"/>
                    <a:pt x="809284" y="149583"/>
                    <a:pt x="809284" y="114458"/>
                  </a:cubicBezTo>
                  <a:cubicBezTo>
                    <a:pt x="809284" y="102346"/>
                    <a:pt x="801613" y="91243"/>
                    <a:pt x="790309" y="86802"/>
                  </a:cubicBezTo>
                  <a:lnTo>
                    <a:pt x="790107" y="86802"/>
                  </a:lnTo>
                  <a:cubicBezTo>
                    <a:pt x="758616" y="76305"/>
                    <a:pt x="733181" y="51072"/>
                    <a:pt x="721876" y="19379"/>
                  </a:cubicBezTo>
                  <a:lnTo>
                    <a:pt x="721876" y="19379"/>
                  </a:lnTo>
                  <a:cubicBezTo>
                    <a:pt x="717637" y="8075"/>
                    <a:pt x="706938" y="606"/>
                    <a:pt x="694826" y="606"/>
                  </a:cubicBezTo>
                  <a:lnTo>
                    <a:pt x="694826" y="606"/>
                  </a:lnTo>
                  <a:cubicBezTo>
                    <a:pt x="536564" y="0"/>
                    <a:pt x="272321" y="0"/>
                    <a:pt x="114462" y="0"/>
                  </a:cubicBezTo>
                  <a:cubicBezTo>
                    <a:pt x="102350" y="0"/>
                    <a:pt x="91247" y="7671"/>
                    <a:pt x="86806" y="18975"/>
                  </a:cubicBezTo>
                  <a:lnTo>
                    <a:pt x="86806" y="19177"/>
                  </a:lnTo>
                  <a:cubicBezTo>
                    <a:pt x="76309" y="50668"/>
                    <a:pt x="51076" y="76103"/>
                    <a:pt x="19383" y="87408"/>
                  </a:cubicBezTo>
                  <a:lnTo>
                    <a:pt x="19383" y="87408"/>
                  </a:lnTo>
                  <a:cubicBezTo>
                    <a:pt x="8079" y="91647"/>
                    <a:pt x="610" y="102346"/>
                    <a:pt x="610" y="114458"/>
                  </a:cubicBezTo>
                  <a:lnTo>
                    <a:pt x="610" y="114862"/>
                  </a:lnTo>
                  <a:cubicBezTo>
                    <a:pt x="4" y="150794"/>
                    <a:pt x="4" y="190561"/>
                    <a:pt x="4" y="225686"/>
                  </a:cubicBezTo>
                  <a:cubicBezTo>
                    <a:pt x="-198" y="237596"/>
                    <a:pt x="7473" y="248699"/>
                    <a:pt x="18979" y="253140"/>
                  </a:cubicBezTo>
                  <a:close/>
                  <a:moveTo>
                    <a:pt x="592279" y="152813"/>
                  </a:moveTo>
                  <a:lnTo>
                    <a:pt x="686146" y="152813"/>
                  </a:lnTo>
                  <a:cubicBezTo>
                    <a:pt x="695836" y="152813"/>
                    <a:pt x="703507" y="160685"/>
                    <a:pt x="703507" y="170173"/>
                  </a:cubicBezTo>
                  <a:cubicBezTo>
                    <a:pt x="703507" y="179661"/>
                    <a:pt x="695634" y="187533"/>
                    <a:pt x="686146" y="187533"/>
                  </a:cubicBezTo>
                  <a:lnTo>
                    <a:pt x="592279" y="187533"/>
                  </a:lnTo>
                  <a:cubicBezTo>
                    <a:pt x="582589" y="187533"/>
                    <a:pt x="574918" y="179661"/>
                    <a:pt x="574918" y="170173"/>
                  </a:cubicBezTo>
                  <a:cubicBezTo>
                    <a:pt x="574918" y="160685"/>
                    <a:pt x="582589" y="152813"/>
                    <a:pt x="592279" y="152813"/>
                  </a:cubicBezTo>
                  <a:close/>
                  <a:moveTo>
                    <a:pt x="350847" y="92858"/>
                  </a:moveTo>
                  <a:cubicBezTo>
                    <a:pt x="362555" y="83371"/>
                    <a:pt x="377695" y="77920"/>
                    <a:pt x="396065" y="76709"/>
                  </a:cubicBezTo>
                  <a:lnTo>
                    <a:pt x="396065" y="55513"/>
                  </a:lnTo>
                  <a:lnTo>
                    <a:pt x="412820" y="55513"/>
                  </a:lnTo>
                  <a:lnTo>
                    <a:pt x="412820" y="76709"/>
                  </a:lnTo>
                  <a:cubicBezTo>
                    <a:pt x="430988" y="78122"/>
                    <a:pt x="445522" y="83371"/>
                    <a:pt x="456221" y="92656"/>
                  </a:cubicBezTo>
                  <a:cubicBezTo>
                    <a:pt x="466920" y="101942"/>
                    <a:pt x="472774" y="114660"/>
                    <a:pt x="473985" y="131011"/>
                  </a:cubicBezTo>
                  <a:lnTo>
                    <a:pt x="426143" y="131011"/>
                  </a:lnTo>
                  <a:cubicBezTo>
                    <a:pt x="425134" y="121523"/>
                    <a:pt x="420692" y="115467"/>
                    <a:pt x="412820" y="112843"/>
                  </a:cubicBezTo>
                  <a:lnTo>
                    <a:pt x="412820" y="153216"/>
                  </a:lnTo>
                  <a:cubicBezTo>
                    <a:pt x="427354" y="157254"/>
                    <a:pt x="438457" y="160685"/>
                    <a:pt x="446128" y="163915"/>
                  </a:cubicBezTo>
                  <a:cubicBezTo>
                    <a:pt x="454000" y="167145"/>
                    <a:pt x="460864" y="172192"/>
                    <a:pt x="467122" y="179459"/>
                  </a:cubicBezTo>
                  <a:cubicBezTo>
                    <a:pt x="473380" y="186726"/>
                    <a:pt x="476408" y="196617"/>
                    <a:pt x="476408" y="209133"/>
                  </a:cubicBezTo>
                  <a:cubicBezTo>
                    <a:pt x="476408" y="218621"/>
                    <a:pt x="473985" y="227503"/>
                    <a:pt x="468938" y="235578"/>
                  </a:cubicBezTo>
                  <a:cubicBezTo>
                    <a:pt x="463892" y="243652"/>
                    <a:pt x="456625" y="250314"/>
                    <a:pt x="446935" y="255360"/>
                  </a:cubicBezTo>
                  <a:cubicBezTo>
                    <a:pt x="437245" y="260407"/>
                    <a:pt x="425739" y="263233"/>
                    <a:pt x="412618" y="263839"/>
                  </a:cubicBezTo>
                  <a:lnTo>
                    <a:pt x="412618" y="285035"/>
                  </a:lnTo>
                  <a:lnTo>
                    <a:pt x="395863" y="285035"/>
                  </a:lnTo>
                  <a:lnTo>
                    <a:pt x="395863" y="263637"/>
                  </a:lnTo>
                  <a:cubicBezTo>
                    <a:pt x="377493" y="262022"/>
                    <a:pt x="362555" y="256572"/>
                    <a:pt x="351251" y="247084"/>
                  </a:cubicBezTo>
                  <a:cubicBezTo>
                    <a:pt x="339946" y="237596"/>
                    <a:pt x="333890" y="224677"/>
                    <a:pt x="333285" y="208326"/>
                  </a:cubicBezTo>
                  <a:lnTo>
                    <a:pt x="380723" y="208326"/>
                  </a:lnTo>
                  <a:cubicBezTo>
                    <a:pt x="381732" y="218823"/>
                    <a:pt x="386779" y="225484"/>
                    <a:pt x="395863" y="228512"/>
                  </a:cubicBezTo>
                  <a:lnTo>
                    <a:pt x="395863" y="186928"/>
                  </a:lnTo>
                  <a:cubicBezTo>
                    <a:pt x="382338" y="183496"/>
                    <a:pt x="371437" y="180064"/>
                    <a:pt x="363363" y="176835"/>
                  </a:cubicBezTo>
                  <a:cubicBezTo>
                    <a:pt x="355288" y="173605"/>
                    <a:pt x="348223" y="168154"/>
                    <a:pt x="342167" y="160887"/>
                  </a:cubicBezTo>
                  <a:cubicBezTo>
                    <a:pt x="336111" y="153620"/>
                    <a:pt x="333083" y="143527"/>
                    <a:pt x="333083" y="130809"/>
                  </a:cubicBezTo>
                  <a:cubicBezTo>
                    <a:pt x="333285" y="115064"/>
                    <a:pt x="339139" y="102346"/>
                    <a:pt x="350847" y="92858"/>
                  </a:cubicBezTo>
                  <a:close/>
                  <a:moveTo>
                    <a:pt x="123142" y="152813"/>
                  </a:moveTo>
                  <a:lnTo>
                    <a:pt x="217010" y="152813"/>
                  </a:lnTo>
                  <a:cubicBezTo>
                    <a:pt x="226699" y="152813"/>
                    <a:pt x="234370" y="160685"/>
                    <a:pt x="234370" y="170173"/>
                  </a:cubicBezTo>
                  <a:cubicBezTo>
                    <a:pt x="234370" y="179661"/>
                    <a:pt x="226497" y="187533"/>
                    <a:pt x="217010" y="187533"/>
                  </a:cubicBezTo>
                  <a:lnTo>
                    <a:pt x="123142" y="187533"/>
                  </a:lnTo>
                  <a:cubicBezTo>
                    <a:pt x="113453" y="187533"/>
                    <a:pt x="105782" y="179661"/>
                    <a:pt x="105782" y="170173"/>
                  </a:cubicBezTo>
                  <a:cubicBezTo>
                    <a:pt x="105782" y="160685"/>
                    <a:pt x="113453" y="152813"/>
                    <a:pt x="123142" y="152813"/>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69" name="Freeform: Shape 68">
              <a:extLst>
                <a:ext uri="{FF2B5EF4-FFF2-40B4-BE49-F238E27FC236}">
                  <a16:creationId xmlns:a16="http://schemas.microsoft.com/office/drawing/2014/main" id="{6E4AB410-F480-1E3A-19D9-9FC45A8C2BB1}"/>
                </a:ext>
              </a:extLst>
            </p:cNvPr>
            <p:cNvSpPr/>
            <p:nvPr/>
          </p:nvSpPr>
          <p:spPr>
            <a:xfrm>
              <a:off x="8473694" y="5266905"/>
              <a:ext cx="16956" cy="37143"/>
            </a:xfrm>
            <a:custGeom>
              <a:avLst/>
              <a:gdLst>
                <a:gd name="connsiteX0" fmla="*/ 16957 w 16956"/>
                <a:gd name="connsiteY0" fmla="*/ 18572 h 37143"/>
                <a:gd name="connsiteX1" fmla="*/ 12718 w 16956"/>
                <a:gd name="connsiteY1" fmla="*/ 7469 h 37143"/>
                <a:gd name="connsiteX2" fmla="*/ 0 w 16956"/>
                <a:gd name="connsiteY2" fmla="*/ 0 h 37143"/>
                <a:gd name="connsiteX3" fmla="*/ 0 w 16956"/>
                <a:gd name="connsiteY3" fmla="*/ 37143 h 37143"/>
                <a:gd name="connsiteX4" fmla="*/ 12314 w 16956"/>
                <a:gd name="connsiteY4" fmla="*/ 30885 h 37143"/>
                <a:gd name="connsiteX5" fmla="*/ 16957 w 16956"/>
                <a:gd name="connsiteY5" fmla="*/ 18572 h 3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56" h="37143">
                  <a:moveTo>
                    <a:pt x="16957" y="18572"/>
                  </a:moveTo>
                  <a:cubicBezTo>
                    <a:pt x="16957" y="14131"/>
                    <a:pt x="15544" y="10295"/>
                    <a:pt x="12718" y="7469"/>
                  </a:cubicBezTo>
                  <a:cubicBezTo>
                    <a:pt x="9891" y="4643"/>
                    <a:pt x="5652" y="2019"/>
                    <a:pt x="0" y="0"/>
                  </a:cubicBezTo>
                  <a:lnTo>
                    <a:pt x="0" y="37143"/>
                  </a:lnTo>
                  <a:cubicBezTo>
                    <a:pt x="5248" y="36336"/>
                    <a:pt x="9286" y="34115"/>
                    <a:pt x="12314" y="30885"/>
                  </a:cubicBezTo>
                  <a:cubicBezTo>
                    <a:pt x="15342" y="27454"/>
                    <a:pt x="16957" y="23416"/>
                    <a:pt x="16957" y="18572"/>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70" name="Freeform: Shape 69">
              <a:extLst>
                <a:ext uri="{FF2B5EF4-FFF2-40B4-BE49-F238E27FC236}">
                  <a16:creationId xmlns:a16="http://schemas.microsoft.com/office/drawing/2014/main" id="{60E96FDF-7BC2-96C9-D0A2-23388B2906E3}"/>
                </a:ext>
              </a:extLst>
            </p:cNvPr>
            <p:cNvSpPr/>
            <p:nvPr/>
          </p:nvSpPr>
          <p:spPr>
            <a:xfrm>
              <a:off x="7966809" y="4980861"/>
              <a:ext cx="997419" cy="528283"/>
            </a:xfrm>
            <a:custGeom>
              <a:avLst/>
              <a:gdLst>
                <a:gd name="connsiteX0" fmla="*/ 76507 w 997419"/>
                <a:gd name="connsiteY0" fmla="*/ 528283 h 528283"/>
                <a:gd name="connsiteX1" fmla="*/ 920912 w 997419"/>
                <a:gd name="connsiteY1" fmla="*/ 528283 h 528283"/>
                <a:gd name="connsiteX2" fmla="*/ 975012 w 997419"/>
                <a:gd name="connsiteY2" fmla="*/ 505876 h 528283"/>
                <a:gd name="connsiteX3" fmla="*/ 997420 w 997419"/>
                <a:gd name="connsiteY3" fmla="*/ 451776 h 528283"/>
                <a:gd name="connsiteX4" fmla="*/ 997420 w 997419"/>
                <a:gd name="connsiteY4" fmla="*/ 76507 h 528283"/>
                <a:gd name="connsiteX5" fmla="*/ 975012 w 997419"/>
                <a:gd name="connsiteY5" fmla="*/ 22407 h 528283"/>
                <a:gd name="connsiteX6" fmla="*/ 920912 w 997419"/>
                <a:gd name="connsiteY6" fmla="*/ 0 h 528283"/>
                <a:gd name="connsiteX7" fmla="*/ 76507 w 997419"/>
                <a:gd name="connsiteY7" fmla="*/ 0 h 528283"/>
                <a:gd name="connsiteX8" fmla="*/ 22407 w 997419"/>
                <a:gd name="connsiteY8" fmla="*/ 22407 h 528283"/>
                <a:gd name="connsiteX9" fmla="*/ 0 w 997419"/>
                <a:gd name="connsiteY9" fmla="*/ 76507 h 528283"/>
                <a:gd name="connsiteX10" fmla="*/ 0 w 997419"/>
                <a:gd name="connsiteY10" fmla="*/ 451776 h 528283"/>
                <a:gd name="connsiteX11" fmla="*/ 22407 w 997419"/>
                <a:gd name="connsiteY11" fmla="*/ 505876 h 528283"/>
                <a:gd name="connsiteX12" fmla="*/ 76507 w 997419"/>
                <a:gd name="connsiteY12" fmla="*/ 528283 h 528283"/>
                <a:gd name="connsiteX13" fmla="*/ 59550 w 997419"/>
                <a:gd name="connsiteY13" fmla="*/ 208528 h 528283"/>
                <a:gd name="connsiteX14" fmla="*/ 101135 w 997419"/>
                <a:gd name="connsiteY14" fmla="*/ 148977 h 528283"/>
                <a:gd name="connsiteX15" fmla="*/ 102548 w 997419"/>
                <a:gd name="connsiteY15" fmla="*/ 148371 h 528283"/>
                <a:gd name="connsiteX16" fmla="*/ 147766 w 997419"/>
                <a:gd name="connsiteY16" fmla="*/ 102346 h 528283"/>
                <a:gd name="connsiteX17" fmla="*/ 148371 w 997419"/>
                <a:gd name="connsiteY17" fmla="*/ 100933 h 528283"/>
                <a:gd name="connsiteX18" fmla="*/ 208528 w 997419"/>
                <a:gd name="connsiteY18" fmla="*/ 59147 h 528283"/>
                <a:gd name="connsiteX19" fmla="*/ 788892 w 997419"/>
                <a:gd name="connsiteY19" fmla="*/ 59752 h 528283"/>
                <a:gd name="connsiteX20" fmla="*/ 848644 w 997419"/>
                <a:gd name="connsiteY20" fmla="*/ 101337 h 528283"/>
                <a:gd name="connsiteX21" fmla="*/ 849250 w 997419"/>
                <a:gd name="connsiteY21" fmla="*/ 102750 h 528283"/>
                <a:gd name="connsiteX22" fmla="*/ 895275 w 997419"/>
                <a:gd name="connsiteY22" fmla="*/ 147968 h 528283"/>
                <a:gd name="connsiteX23" fmla="*/ 896688 w 997419"/>
                <a:gd name="connsiteY23" fmla="*/ 148573 h 528283"/>
                <a:gd name="connsiteX24" fmla="*/ 938475 w 997419"/>
                <a:gd name="connsiteY24" fmla="*/ 208729 h 528283"/>
                <a:gd name="connsiteX25" fmla="*/ 937869 w 997419"/>
                <a:gd name="connsiteY25" fmla="*/ 320159 h 528283"/>
                <a:gd name="connsiteX26" fmla="*/ 937869 w 997419"/>
                <a:gd name="connsiteY26" fmla="*/ 320159 h 528283"/>
                <a:gd name="connsiteX27" fmla="*/ 896285 w 997419"/>
                <a:gd name="connsiteY27" fmla="*/ 379508 h 528283"/>
                <a:gd name="connsiteX28" fmla="*/ 894872 w 997419"/>
                <a:gd name="connsiteY28" fmla="*/ 380114 h 528283"/>
                <a:gd name="connsiteX29" fmla="*/ 849654 w 997419"/>
                <a:gd name="connsiteY29" fmla="*/ 426139 h 528283"/>
                <a:gd name="connsiteX30" fmla="*/ 849048 w 997419"/>
                <a:gd name="connsiteY30" fmla="*/ 427552 h 528283"/>
                <a:gd name="connsiteX31" fmla="*/ 788892 w 997419"/>
                <a:gd name="connsiteY31" fmla="*/ 469338 h 528283"/>
                <a:gd name="connsiteX32" fmla="*/ 208528 w 997419"/>
                <a:gd name="connsiteY32" fmla="*/ 468733 h 528283"/>
                <a:gd name="connsiteX33" fmla="*/ 148775 w 997419"/>
                <a:gd name="connsiteY33" fmla="*/ 427148 h 528283"/>
                <a:gd name="connsiteX34" fmla="*/ 148170 w 997419"/>
                <a:gd name="connsiteY34" fmla="*/ 425735 h 528283"/>
                <a:gd name="connsiteX35" fmla="*/ 102144 w 997419"/>
                <a:gd name="connsiteY35" fmla="*/ 380517 h 528283"/>
                <a:gd name="connsiteX36" fmla="*/ 100731 w 997419"/>
                <a:gd name="connsiteY36" fmla="*/ 379912 h 528283"/>
                <a:gd name="connsiteX37" fmla="*/ 58945 w 997419"/>
                <a:gd name="connsiteY37" fmla="*/ 319957 h 528283"/>
                <a:gd name="connsiteX38" fmla="*/ 59550 w 997419"/>
                <a:gd name="connsiteY38" fmla="*/ 208528 h 528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7419" h="528283">
                  <a:moveTo>
                    <a:pt x="76507" y="528283"/>
                  </a:moveTo>
                  <a:lnTo>
                    <a:pt x="920912" y="528283"/>
                  </a:lnTo>
                  <a:cubicBezTo>
                    <a:pt x="941301" y="528283"/>
                    <a:pt x="960478" y="520410"/>
                    <a:pt x="975012" y="505876"/>
                  </a:cubicBezTo>
                  <a:cubicBezTo>
                    <a:pt x="989345" y="491543"/>
                    <a:pt x="997420" y="472164"/>
                    <a:pt x="997420" y="451776"/>
                  </a:cubicBezTo>
                  <a:lnTo>
                    <a:pt x="997420" y="76507"/>
                  </a:lnTo>
                  <a:cubicBezTo>
                    <a:pt x="997420" y="56119"/>
                    <a:pt x="989547" y="36941"/>
                    <a:pt x="975012" y="22407"/>
                  </a:cubicBezTo>
                  <a:cubicBezTo>
                    <a:pt x="960478" y="7873"/>
                    <a:pt x="941301" y="0"/>
                    <a:pt x="920912" y="0"/>
                  </a:cubicBezTo>
                  <a:lnTo>
                    <a:pt x="76507" y="0"/>
                  </a:lnTo>
                  <a:cubicBezTo>
                    <a:pt x="56119" y="0"/>
                    <a:pt x="36942" y="7873"/>
                    <a:pt x="22407" y="22407"/>
                  </a:cubicBezTo>
                  <a:cubicBezTo>
                    <a:pt x="8075" y="36740"/>
                    <a:pt x="0" y="56321"/>
                    <a:pt x="0" y="76507"/>
                  </a:cubicBezTo>
                  <a:lnTo>
                    <a:pt x="0" y="451776"/>
                  </a:lnTo>
                  <a:cubicBezTo>
                    <a:pt x="0" y="472164"/>
                    <a:pt x="7873" y="491342"/>
                    <a:pt x="22407" y="505876"/>
                  </a:cubicBezTo>
                  <a:cubicBezTo>
                    <a:pt x="36740" y="520208"/>
                    <a:pt x="55917" y="528283"/>
                    <a:pt x="76507" y="528283"/>
                  </a:cubicBezTo>
                  <a:close/>
                  <a:moveTo>
                    <a:pt x="59550" y="208528"/>
                  </a:moveTo>
                  <a:cubicBezTo>
                    <a:pt x="59550" y="182083"/>
                    <a:pt x="76305" y="158263"/>
                    <a:pt x="101135" y="148977"/>
                  </a:cubicBezTo>
                  <a:cubicBezTo>
                    <a:pt x="101740" y="148977"/>
                    <a:pt x="102144" y="148775"/>
                    <a:pt x="102548" y="148371"/>
                  </a:cubicBezTo>
                  <a:cubicBezTo>
                    <a:pt x="123946" y="140701"/>
                    <a:pt x="140701" y="123542"/>
                    <a:pt x="147766" y="102346"/>
                  </a:cubicBezTo>
                  <a:cubicBezTo>
                    <a:pt x="147968" y="101942"/>
                    <a:pt x="148170" y="101539"/>
                    <a:pt x="148371" y="100933"/>
                  </a:cubicBezTo>
                  <a:cubicBezTo>
                    <a:pt x="157657" y="75902"/>
                    <a:pt x="181881" y="59147"/>
                    <a:pt x="208528" y="59147"/>
                  </a:cubicBezTo>
                  <a:cubicBezTo>
                    <a:pt x="366387" y="59147"/>
                    <a:pt x="630629" y="59147"/>
                    <a:pt x="788892" y="59752"/>
                  </a:cubicBezTo>
                  <a:cubicBezTo>
                    <a:pt x="815337" y="59752"/>
                    <a:pt x="839358" y="76507"/>
                    <a:pt x="848644" y="101337"/>
                  </a:cubicBezTo>
                  <a:cubicBezTo>
                    <a:pt x="848644" y="101942"/>
                    <a:pt x="848846" y="102346"/>
                    <a:pt x="849250" y="102750"/>
                  </a:cubicBezTo>
                  <a:cubicBezTo>
                    <a:pt x="856921" y="124148"/>
                    <a:pt x="874079" y="140902"/>
                    <a:pt x="895275" y="147968"/>
                  </a:cubicBezTo>
                  <a:cubicBezTo>
                    <a:pt x="895679" y="148170"/>
                    <a:pt x="896083" y="148371"/>
                    <a:pt x="896688" y="148573"/>
                  </a:cubicBezTo>
                  <a:cubicBezTo>
                    <a:pt x="921720" y="157859"/>
                    <a:pt x="938475" y="182083"/>
                    <a:pt x="938475" y="208729"/>
                  </a:cubicBezTo>
                  <a:cubicBezTo>
                    <a:pt x="938475" y="244056"/>
                    <a:pt x="938475" y="284025"/>
                    <a:pt x="937869" y="320159"/>
                  </a:cubicBezTo>
                  <a:lnTo>
                    <a:pt x="937869" y="320159"/>
                  </a:lnTo>
                  <a:cubicBezTo>
                    <a:pt x="937667" y="346402"/>
                    <a:pt x="921114" y="370222"/>
                    <a:pt x="896285" y="379508"/>
                  </a:cubicBezTo>
                  <a:cubicBezTo>
                    <a:pt x="895679" y="379508"/>
                    <a:pt x="895275" y="379710"/>
                    <a:pt x="894872" y="380114"/>
                  </a:cubicBezTo>
                  <a:cubicBezTo>
                    <a:pt x="873474" y="387784"/>
                    <a:pt x="856719" y="404943"/>
                    <a:pt x="849654" y="426139"/>
                  </a:cubicBezTo>
                  <a:cubicBezTo>
                    <a:pt x="849452" y="426543"/>
                    <a:pt x="849250" y="426946"/>
                    <a:pt x="849048" y="427552"/>
                  </a:cubicBezTo>
                  <a:cubicBezTo>
                    <a:pt x="839762" y="452583"/>
                    <a:pt x="815538" y="469338"/>
                    <a:pt x="788892" y="469338"/>
                  </a:cubicBezTo>
                  <a:cubicBezTo>
                    <a:pt x="631033" y="469338"/>
                    <a:pt x="366790" y="469338"/>
                    <a:pt x="208528" y="468733"/>
                  </a:cubicBezTo>
                  <a:cubicBezTo>
                    <a:pt x="182083" y="468733"/>
                    <a:pt x="158061" y="451978"/>
                    <a:pt x="148775" y="427148"/>
                  </a:cubicBezTo>
                  <a:cubicBezTo>
                    <a:pt x="148775" y="426543"/>
                    <a:pt x="148573" y="426139"/>
                    <a:pt x="148170" y="425735"/>
                  </a:cubicBezTo>
                  <a:cubicBezTo>
                    <a:pt x="140499" y="404337"/>
                    <a:pt x="123340" y="387583"/>
                    <a:pt x="102144" y="380517"/>
                  </a:cubicBezTo>
                  <a:cubicBezTo>
                    <a:pt x="101740" y="380315"/>
                    <a:pt x="101337" y="380114"/>
                    <a:pt x="100731" y="379912"/>
                  </a:cubicBezTo>
                  <a:cubicBezTo>
                    <a:pt x="75902" y="370626"/>
                    <a:pt x="58945" y="346604"/>
                    <a:pt x="58945" y="319957"/>
                  </a:cubicBezTo>
                  <a:cubicBezTo>
                    <a:pt x="58945" y="283016"/>
                    <a:pt x="58945" y="244661"/>
                    <a:pt x="59550" y="208528"/>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71" name="Freeform: Shape 70">
              <a:extLst>
                <a:ext uri="{FF2B5EF4-FFF2-40B4-BE49-F238E27FC236}">
                  <a16:creationId xmlns:a16="http://schemas.microsoft.com/office/drawing/2014/main" id="{EF5BEA6A-8977-7D42-FD31-6E9C9B1850DC}"/>
                </a:ext>
              </a:extLst>
            </p:cNvPr>
            <p:cNvSpPr/>
            <p:nvPr/>
          </p:nvSpPr>
          <p:spPr>
            <a:xfrm>
              <a:off x="7673498" y="6298238"/>
              <a:ext cx="19580" cy="45621"/>
            </a:xfrm>
            <a:custGeom>
              <a:avLst/>
              <a:gdLst>
                <a:gd name="connsiteX0" fmla="*/ 0 w 19580"/>
                <a:gd name="connsiteY0" fmla="*/ 22003 h 45621"/>
                <a:gd name="connsiteX1" fmla="*/ 5047 w 19580"/>
                <a:gd name="connsiteY1" fmla="*/ 35730 h 45621"/>
                <a:gd name="connsiteX2" fmla="*/ 19581 w 19580"/>
                <a:gd name="connsiteY2" fmla="*/ 45622 h 45621"/>
                <a:gd name="connsiteX3" fmla="*/ 19581 w 19580"/>
                <a:gd name="connsiteY3" fmla="*/ 0 h 45621"/>
                <a:gd name="connsiteX4" fmla="*/ 5047 w 19580"/>
                <a:gd name="connsiteY4" fmla="*/ 7065 h 45621"/>
                <a:gd name="connsiteX5" fmla="*/ 0 w 19580"/>
                <a:gd name="connsiteY5" fmla="*/ 22003 h 4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80" h="45621">
                  <a:moveTo>
                    <a:pt x="0" y="22003"/>
                  </a:moveTo>
                  <a:cubicBezTo>
                    <a:pt x="0" y="27454"/>
                    <a:pt x="1615" y="32097"/>
                    <a:pt x="5047" y="35730"/>
                  </a:cubicBezTo>
                  <a:cubicBezTo>
                    <a:pt x="8478" y="39364"/>
                    <a:pt x="13323" y="42795"/>
                    <a:pt x="19581" y="45622"/>
                  </a:cubicBezTo>
                  <a:lnTo>
                    <a:pt x="19581" y="0"/>
                  </a:lnTo>
                  <a:cubicBezTo>
                    <a:pt x="13525" y="1009"/>
                    <a:pt x="8680" y="3432"/>
                    <a:pt x="5047" y="7065"/>
                  </a:cubicBezTo>
                  <a:cubicBezTo>
                    <a:pt x="1615" y="10699"/>
                    <a:pt x="0" y="15746"/>
                    <a:pt x="0" y="22003"/>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72" name="Freeform: Shape 71">
              <a:extLst>
                <a:ext uri="{FF2B5EF4-FFF2-40B4-BE49-F238E27FC236}">
                  <a16:creationId xmlns:a16="http://schemas.microsoft.com/office/drawing/2014/main" id="{F222260A-4A68-0267-F1C1-BF077E65EE5B}"/>
                </a:ext>
              </a:extLst>
            </p:cNvPr>
            <p:cNvSpPr/>
            <p:nvPr/>
          </p:nvSpPr>
          <p:spPr>
            <a:xfrm>
              <a:off x="7714073" y="6399575"/>
              <a:ext cx="21195" cy="46631"/>
            </a:xfrm>
            <a:custGeom>
              <a:avLst/>
              <a:gdLst>
                <a:gd name="connsiteX0" fmla="*/ 0 w 21195"/>
                <a:gd name="connsiteY0" fmla="*/ 0 h 46631"/>
                <a:gd name="connsiteX1" fmla="*/ 0 w 21195"/>
                <a:gd name="connsiteY1" fmla="*/ 46631 h 46631"/>
                <a:gd name="connsiteX2" fmla="*/ 15544 w 21195"/>
                <a:gd name="connsiteY2" fmla="*/ 38758 h 46631"/>
                <a:gd name="connsiteX3" fmla="*/ 21196 w 21195"/>
                <a:gd name="connsiteY3" fmla="*/ 23417 h 46631"/>
                <a:gd name="connsiteX4" fmla="*/ 15746 w 21195"/>
                <a:gd name="connsiteY4" fmla="*/ 9488 h 46631"/>
                <a:gd name="connsiteX5" fmla="*/ 0 w 21195"/>
                <a:gd name="connsiteY5" fmla="*/ 0 h 4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95" h="46631">
                  <a:moveTo>
                    <a:pt x="0" y="0"/>
                  </a:moveTo>
                  <a:lnTo>
                    <a:pt x="0" y="46631"/>
                  </a:lnTo>
                  <a:cubicBezTo>
                    <a:pt x="6662" y="45622"/>
                    <a:pt x="11708" y="42998"/>
                    <a:pt x="15544" y="38758"/>
                  </a:cubicBezTo>
                  <a:cubicBezTo>
                    <a:pt x="19379" y="34519"/>
                    <a:pt x="21196" y="29472"/>
                    <a:pt x="21196" y="23417"/>
                  </a:cubicBezTo>
                  <a:cubicBezTo>
                    <a:pt x="21196" y="17764"/>
                    <a:pt x="19379" y="13121"/>
                    <a:pt x="15746" y="9488"/>
                  </a:cubicBezTo>
                  <a:cubicBezTo>
                    <a:pt x="12314" y="5854"/>
                    <a:pt x="7065" y="2624"/>
                    <a:pt x="0" y="0"/>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73" name="Freeform: Shape 72">
              <a:extLst>
                <a:ext uri="{FF2B5EF4-FFF2-40B4-BE49-F238E27FC236}">
                  <a16:creationId xmlns:a16="http://schemas.microsoft.com/office/drawing/2014/main" id="{6E8A43FA-459A-46E6-D3AE-66B86D93A0B1}"/>
                </a:ext>
              </a:extLst>
            </p:cNvPr>
            <p:cNvSpPr/>
            <p:nvPr/>
          </p:nvSpPr>
          <p:spPr>
            <a:xfrm>
              <a:off x="7463557" y="6131699"/>
              <a:ext cx="481248" cy="481248"/>
            </a:xfrm>
            <a:custGeom>
              <a:avLst/>
              <a:gdLst>
                <a:gd name="connsiteX0" fmla="*/ 240624 w 481248"/>
                <a:gd name="connsiteY0" fmla="*/ 0 h 481248"/>
                <a:gd name="connsiteX1" fmla="*/ 0 w 481248"/>
                <a:gd name="connsiteY1" fmla="*/ 240624 h 481248"/>
                <a:gd name="connsiteX2" fmla="*/ 240624 w 481248"/>
                <a:gd name="connsiteY2" fmla="*/ 481248 h 481248"/>
                <a:gd name="connsiteX3" fmla="*/ 481248 w 481248"/>
                <a:gd name="connsiteY3" fmla="*/ 240624 h 481248"/>
                <a:gd name="connsiteX4" fmla="*/ 240624 w 481248"/>
                <a:gd name="connsiteY4" fmla="*/ 0 h 481248"/>
                <a:gd name="connsiteX5" fmla="*/ 321169 w 481248"/>
                <a:gd name="connsiteY5" fmla="*/ 322582 h 481248"/>
                <a:gd name="connsiteX6" fmla="*/ 293513 w 481248"/>
                <a:gd name="connsiteY6" fmla="*/ 347613 h 481248"/>
                <a:gd name="connsiteX7" fmla="*/ 250314 w 481248"/>
                <a:gd name="connsiteY7" fmla="*/ 358312 h 481248"/>
                <a:gd name="connsiteX8" fmla="*/ 250314 w 481248"/>
                <a:gd name="connsiteY8" fmla="*/ 384958 h 481248"/>
                <a:gd name="connsiteX9" fmla="*/ 229320 w 481248"/>
                <a:gd name="connsiteY9" fmla="*/ 384958 h 481248"/>
                <a:gd name="connsiteX10" fmla="*/ 229320 w 481248"/>
                <a:gd name="connsiteY10" fmla="*/ 358110 h 481248"/>
                <a:gd name="connsiteX11" fmla="*/ 173201 w 481248"/>
                <a:gd name="connsiteY11" fmla="*/ 337318 h 481248"/>
                <a:gd name="connsiteX12" fmla="*/ 150592 w 481248"/>
                <a:gd name="connsiteY12" fmla="*/ 288668 h 481248"/>
                <a:gd name="connsiteX13" fmla="*/ 210344 w 481248"/>
                <a:gd name="connsiteY13" fmla="*/ 288668 h 481248"/>
                <a:gd name="connsiteX14" fmla="*/ 229320 w 481248"/>
                <a:gd name="connsiteY14" fmla="*/ 313902 h 481248"/>
                <a:gd name="connsiteX15" fmla="*/ 229320 w 481248"/>
                <a:gd name="connsiteY15" fmla="*/ 262022 h 481248"/>
                <a:gd name="connsiteX16" fmla="*/ 188543 w 481248"/>
                <a:gd name="connsiteY16" fmla="*/ 249304 h 481248"/>
                <a:gd name="connsiteX17" fmla="*/ 161896 w 481248"/>
                <a:gd name="connsiteY17" fmla="*/ 229320 h 481248"/>
                <a:gd name="connsiteX18" fmla="*/ 150390 w 481248"/>
                <a:gd name="connsiteY18" fmla="*/ 191571 h 481248"/>
                <a:gd name="connsiteX19" fmla="*/ 172595 w 481248"/>
                <a:gd name="connsiteY19" fmla="*/ 143728 h 481248"/>
                <a:gd name="connsiteX20" fmla="*/ 229522 w 481248"/>
                <a:gd name="connsiteY20" fmla="*/ 123340 h 481248"/>
                <a:gd name="connsiteX21" fmla="*/ 229522 w 481248"/>
                <a:gd name="connsiteY21" fmla="*/ 96694 h 481248"/>
                <a:gd name="connsiteX22" fmla="*/ 250516 w 481248"/>
                <a:gd name="connsiteY22" fmla="*/ 96694 h 481248"/>
                <a:gd name="connsiteX23" fmla="*/ 250516 w 481248"/>
                <a:gd name="connsiteY23" fmla="*/ 123340 h 481248"/>
                <a:gd name="connsiteX24" fmla="*/ 305019 w 481248"/>
                <a:gd name="connsiteY24" fmla="*/ 143325 h 481248"/>
                <a:gd name="connsiteX25" fmla="*/ 327427 w 481248"/>
                <a:gd name="connsiteY25" fmla="*/ 191571 h 481248"/>
                <a:gd name="connsiteX26" fmla="*/ 267472 w 481248"/>
                <a:gd name="connsiteY26" fmla="*/ 191571 h 481248"/>
                <a:gd name="connsiteX27" fmla="*/ 250717 w 481248"/>
                <a:gd name="connsiteY27" fmla="*/ 168558 h 481248"/>
                <a:gd name="connsiteX28" fmla="*/ 250717 w 481248"/>
                <a:gd name="connsiteY28" fmla="*/ 219428 h 481248"/>
                <a:gd name="connsiteX29" fmla="*/ 292706 w 481248"/>
                <a:gd name="connsiteY29" fmla="*/ 232953 h 481248"/>
                <a:gd name="connsiteX30" fmla="*/ 319150 w 481248"/>
                <a:gd name="connsiteY30" fmla="*/ 252534 h 481248"/>
                <a:gd name="connsiteX31" fmla="*/ 330858 w 481248"/>
                <a:gd name="connsiteY31" fmla="*/ 289678 h 481248"/>
                <a:gd name="connsiteX32" fmla="*/ 321169 w 481248"/>
                <a:gd name="connsiteY32" fmla="*/ 322582 h 48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1248" h="481248">
                  <a:moveTo>
                    <a:pt x="240624" y="0"/>
                  </a:moveTo>
                  <a:cubicBezTo>
                    <a:pt x="107796" y="0"/>
                    <a:pt x="0" y="107796"/>
                    <a:pt x="0" y="240624"/>
                  </a:cubicBezTo>
                  <a:cubicBezTo>
                    <a:pt x="0" y="373452"/>
                    <a:pt x="107796" y="481248"/>
                    <a:pt x="240624" y="481248"/>
                  </a:cubicBezTo>
                  <a:cubicBezTo>
                    <a:pt x="373452" y="481248"/>
                    <a:pt x="481248" y="373452"/>
                    <a:pt x="481248" y="240624"/>
                  </a:cubicBezTo>
                  <a:cubicBezTo>
                    <a:pt x="481046" y="107595"/>
                    <a:pt x="373452" y="0"/>
                    <a:pt x="240624" y="0"/>
                  </a:cubicBezTo>
                  <a:close/>
                  <a:moveTo>
                    <a:pt x="321169" y="322582"/>
                  </a:moveTo>
                  <a:cubicBezTo>
                    <a:pt x="314911" y="332675"/>
                    <a:pt x="305827" y="341153"/>
                    <a:pt x="293513" y="347613"/>
                  </a:cubicBezTo>
                  <a:cubicBezTo>
                    <a:pt x="281401" y="354073"/>
                    <a:pt x="267069" y="357706"/>
                    <a:pt x="250314" y="358312"/>
                  </a:cubicBezTo>
                  <a:lnTo>
                    <a:pt x="250314" y="384958"/>
                  </a:lnTo>
                  <a:lnTo>
                    <a:pt x="229320" y="384958"/>
                  </a:lnTo>
                  <a:lnTo>
                    <a:pt x="229320" y="358110"/>
                  </a:lnTo>
                  <a:cubicBezTo>
                    <a:pt x="206105" y="356091"/>
                    <a:pt x="187533" y="349228"/>
                    <a:pt x="173201" y="337318"/>
                  </a:cubicBezTo>
                  <a:cubicBezTo>
                    <a:pt x="159070" y="325408"/>
                    <a:pt x="151399" y="309259"/>
                    <a:pt x="150592" y="288668"/>
                  </a:cubicBezTo>
                  <a:lnTo>
                    <a:pt x="210344" y="288668"/>
                  </a:lnTo>
                  <a:cubicBezTo>
                    <a:pt x="211757" y="301790"/>
                    <a:pt x="218015" y="310268"/>
                    <a:pt x="229320" y="313902"/>
                  </a:cubicBezTo>
                  <a:lnTo>
                    <a:pt x="229320" y="262022"/>
                  </a:lnTo>
                  <a:cubicBezTo>
                    <a:pt x="212161" y="257581"/>
                    <a:pt x="198636" y="253342"/>
                    <a:pt x="188543" y="249304"/>
                  </a:cubicBezTo>
                  <a:cubicBezTo>
                    <a:pt x="178449" y="245065"/>
                    <a:pt x="169365" y="238404"/>
                    <a:pt x="161896" y="229320"/>
                  </a:cubicBezTo>
                  <a:cubicBezTo>
                    <a:pt x="154226" y="220034"/>
                    <a:pt x="150390" y="207518"/>
                    <a:pt x="150390" y="191571"/>
                  </a:cubicBezTo>
                  <a:cubicBezTo>
                    <a:pt x="150390" y="171586"/>
                    <a:pt x="157859" y="155639"/>
                    <a:pt x="172595" y="143728"/>
                  </a:cubicBezTo>
                  <a:cubicBezTo>
                    <a:pt x="187332" y="131616"/>
                    <a:pt x="206307" y="124955"/>
                    <a:pt x="229522" y="123340"/>
                  </a:cubicBezTo>
                  <a:lnTo>
                    <a:pt x="229522" y="96694"/>
                  </a:lnTo>
                  <a:lnTo>
                    <a:pt x="250516" y="96694"/>
                  </a:lnTo>
                  <a:lnTo>
                    <a:pt x="250516" y="123340"/>
                  </a:lnTo>
                  <a:cubicBezTo>
                    <a:pt x="273528" y="125157"/>
                    <a:pt x="291696" y="131818"/>
                    <a:pt x="305019" y="143325"/>
                  </a:cubicBezTo>
                  <a:cubicBezTo>
                    <a:pt x="318343" y="154831"/>
                    <a:pt x="325812" y="170980"/>
                    <a:pt x="327427" y="191571"/>
                  </a:cubicBezTo>
                  <a:lnTo>
                    <a:pt x="267472" y="191571"/>
                  </a:lnTo>
                  <a:cubicBezTo>
                    <a:pt x="266059" y="179661"/>
                    <a:pt x="260609" y="172192"/>
                    <a:pt x="250717" y="168558"/>
                  </a:cubicBezTo>
                  <a:lnTo>
                    <a:pt x="250717" y="219428"/>
                  </a:lnTo>
                  <a:cubicBezTo>
                    <a:pt x="268885" y="224475"/>
                    <a:pt x="282814" y="228916"/>
                    <a:pt x="292706" y="232953"/>
                  </a:cubicBezTo>
                  <a:cubicBezTo>
                    <a:pt x="302597" y="236991"/>
                    <a:pt x="311277" y="243450"/>
                    <a:pt x="319150" y="252534"/>
                  </a:cubicBezTo>
                  <a:cubicBezTo>
                    <a:pt x="326821" y="261618"/>
                    <a:pt x="330858" y="273932"/>
                    <a:pt x="330858" y="289678"/>
                  </a:cubicBezTo>
                  <a:cubicBezTo>
                    <a:pt x="330656" y="301386"/>
                    <a:pt x="327427" y="312488"/>
                    <a:pt x="321169" y="322582"/>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74" name="Freeform: Shape 73">
              <a:extLst>
                <a:ext uri="{FF2B5EF4-FFF2-40B4-BE49-F238E27FC236}">
                  <a16:creationId xmlns:a16="http://schemas.microsoft.com/office/drawing/2014/main" id="{53676833-4344-2B25-54D7-3B96D6B9161F}"/>
                </a:ext>
              </a:extLst>
            </p:cNvPr>
            <p:cNvSpPr/>
            <p:nvPr/>
          </p:nvSpPr>
          <p:spPr>
            <a:xfrm>
              <a:off x="8434936" y="6298238"/>
              <a:ext cx="19581" cy="45621"/>
            </a:xfrm>
            <a:custGeom>
              <a:avLst/>
              <a:gdLst>
                <a:gd name="connsiteX0" fmla="*/ 0 w 19581"/>
                <a:gd name="connsiteY0" fmla="*/ 22003 h 45621"/>
                <a:gd name="connsiteX1" fmla="*/ 5047 w 19581"/>
                <a:gd name="connsiteY1" fmla="*/ 35730 h 45621"/>
                <a:gd name="connsiteX2" fmla="*/ 19581 w 19581"/>
                <a:gd name="connsiteY2" fmla="*/ 45622 h 45621"/>
                <a:gd name="connsiteX3" fmla="*/ 19581 w 19581"/>
                <a:gd name="connsiteY3" fmla="*/ 0 h 45621"/>
                <a:gd name="connsiteX4" fmla="*/ 5047 w 19581"/>
                <a:gd name="connsiteY4" fmla="*/ 7065 h 45621"/>
                <a:gd name="connsiteX5" fmla="*/ 0 w 19581"/>
                <a:gd name="connsiteY5" fmla="*/ 22003 h 4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81" h="45621">
                  <a:moveTo>
                    <a:pt x="0" y="22003"/>
                  </a:moveTo>
                  <a:cubicBezTo>
                    <a:pt x="0" y="27454"/>
                    <a:pt x="1615" y="32097"/>
                    <a:pt x="5047" y="35730"/>
                  </a:cubicBezTo>
                  <a:cubicBezTo>
                    <a:pt x="8478" y="39364"/>
                    <a:pt x="13323" y="42795"/>
                    <a:pt x="19581" y="45622"/>
                  </a:cubicBezTo>
                  <a:lnTo>
                    <a:pt x="19581" y="0"/>
                  </a:lnTo>
                  <a:cubicBezTo>
                    <a:pt x="13525" y="1009"/>
                    <a:pt x="8680" y="3432"/>
                    <a:pt x="5047" y="7065"/>
                  </a:cubicBezTo>
                  <a:cubicBezTo>
                    <a:pt x="1817" y="10699"/>
                    <a:pt x="0" y="15746"/>
                    <a:pt x="0" y="22003"/>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75" name="Freeform: Shape 74">
              <a:extLst>
                <a:ext uri="{FF2B5EF4-FFF2-40B4-BE49-F238E27FC236}">
                  <a16:creationId xmlns:a16="http://schemas.microsoft.com/office/drawing/2014/main" id="{AB619C5F-E2E0-0904-A4F0-28D57DBF437D}"/>
                </a:ext>
              </a:extLst>
            </p:cNvPr>
            <p:cNvSpPr/>
            <p:nvPr/>
          </p:nvSpPr>
          <p:spPr>
            <a:xfrm>
              <a:off x="8475713" y="6399575"/>
              <a:ext cx="21195" cy="46631"/>
            </a:xfrm>
            <a:custGeom>
              <a:avLst/>
              <a:gdLst>
                <a:gd name="connsiteX0" fmla="*/ 0 w 21195"/>
                <a:gd name="connsiteY0" fmla="*/ 0 h 46631"/>
                <a:gd name="connsiteX1" fmla="*/ 0 w 21195"/>
                <a:gd name="connsiteY1" fmla="*/ 46631 h 46631"/>
                <a:gd name="connsiteX2" fmla="*/ 15544 w 21195"/>
                <a:gd name="connsiteY2" fmla="*/ 38758 h 46631"/>
                <a:gd name="connsiteX3" fmla="*/ 21196 w 21195"/>
                <a:gd name="connsiteY3" fmla="*/ 23417 h 46631"/>
                <a:gd name="connsiteX4" fmla="*/ 15746 w 21195"/>
                <a:gd name="connsiteY4" fmla="*/ 9488 h 46631"/>
                <a:gd name="connsiteX5" fmla="*/ 0 w 21195"/>
                <a:gd name="connsiteY5" fmla="*/ 0 h 4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95" h="46631">
                  <a:moveTo>
                    <a:pt x="0" y="0"/>
                  </a:moveTo>
                  <a:lnTo>
                    <a:pt x="0" y="46631"/>
                  </a:lnTo>
                  <a:cubicBezTo>
                    <a:pt x="6662" y="45622"/>
                    <a:pt x="11708" y="42998"/>
                    <a:pt x="15544" y="38758"/>
                  </a:cubicBezTo>
                  <a:cubicBezTo>
                    <a:pt x="19379" y="34519"/>
                    <a:pt x="21196" y="29472"/>
                    <a:pt x="21196" y="23417"/>
                  </a:cubicBezTo>
                  <a:cubicBezTo>
                    <a:pt x="21196" y="17764"/>
                    <a:pt x="19379" y="13121"/>
                    <a:pt x="15746" y="9488"/>
                  </a:cubicBezTo>
                  <a:cubicBezTo>
                    <a:pt x="12314" y="5854"/>
                    <a:pt x="7065" y="2624"/>
                    <a:pt x="0" y="0"/>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76" name="Freeform: Shape 75">
              <a:extLst>
                <a:ext uri="{FF2B5EF4-FFF2-40B4-BE49-F238E27FC236}">
                  <a16:creationId xmlns:a16="http://schemas.microsoft.com/office/drawing/2014/main" id="{DA54149E-60BC-A1A9-09D0-97A659D9BD2F}"/>
                </a:ext>
              </a:extLst>
            </p:cNvPr>
            <p:cNvSpPr/>
            <p:nvPr/>
          </p:nvSpPr>
          <p:spPr>
            <a:xfrm>
              <a:off x="8224996" y="6131699"/>
              <a:ext cx="481248" cy="481248"/>
            </a:xfrm>
            <a:custGeom>
              <a:avLst/>
              <a:gdLst>
                <a:gd name="connsiteX0" fmla="*/ 240624 w 481248"/>
                <a:gd name="connsiteY0" fmla="*/ 0 h 481248"/>
                <a:gd name="connsiteX1" fmla="*/ 0 w 481248"/>
                <a:gd name="connsiteY1" fmla="*/ 240624 h 481248"/>
                <a:gd name="connsiteX2" fmla="*/ 240624 w 481248"/>
                <a:gd name="connsiteY2" fmla="*/ 481248 h 481248"/>
                <a:gd name="connsiteX3" fmla="*/ 481248 w 481248"/>
                <a:gd name="connsiteY3" fmla="*/ 240624 h 481248"/>
                <a:gd name="connsiteX4" fmla="*/ 240624 w 481248"/>
                <a:gd name="connsiteY4" fmla="*/ 0 h 481248"/>
                <a:gd name="connsiteX5" fmla="*/ 321371 w 481248"/>
                <a:gd name="connsiteY5" fmla="*/ 322582 h 481248"/>
                <a:gd name="connsiteX6" fmla="*/ 293715 w 481248"/>
                <a:gd name="connsiteY6" fmla="*/ 347613 h 481248"/>
                <a:gd name="connsiteX7" fmla="*/ 250516 w 481248"/>
                <a:gd name="connsiteY7" fmla="*/ 358312 h 481248"/>
                <a:gd name="connsiteX8" fmla="*/ 250516 w 481248"/>
                <a:gd name="connsiteY8" fmla="*/ 384958 h 481248"/>
                <a:gd name="connsiteX9" fmla="*/ 229522 w 481248"/>
                <a:gd name="connsiteY9" fmla="*/ 384958 h 481248"/>
                <a:gd name="connsiteX10" fmla="*/ 229522 w 481248"/>
                <a:gd name="connsiteY10" fmla="*/ 358110 h 481248"/>
                <a:gd name="connsiteX11" fmla="*/ 173403 w 481248"/>
                <a:gd name="connsiteY11" fmla="*/ 337318 h 481248"/>
                <a:gd name="connsiteX12" fmla="*/ 150794 w 481248"/>
                <a:gd name="connsiteY12" fmla="*/ 288668 h 481248"/>
                <a:gd name="connsiteX13" fmla="*/ 210546 w 481248"/>
                <a:gd name="connsiteY13" fmla="*/ 288668 h 481248"/>
                <a:gd name="connsiteX14" fmla="*/ 229522 w 481248"/>
                <a:gd name="connsiteY14" fmla="*/ 313902 h 481248"/>
                <a:gd name="connsiteX15" fmla="*/ 229522 w 481248"/>
                <a:gd name="connsiteY15" fmla="*/ 262022 h 481248"/>
                <a:gd name="connsiteX16" fmla="*/ 188745 w 481248"/>
                <a:gd name="connsiteY16" fmla="*/ 249304 h 481248"/>
                <a:gd name="connsiteX17" fmla="*/ 162098 w 481248"/>
                <a:gd name="connsiteY17" fmla="*/ 229320 h 481248"/>
                <a:gd name="connsiteX18" fmla="*/ 150592 w 481248"/>
                <a:gd name="connsiteY18" fmla="*/ 191571 h 481248"/>
                <a:gd name="connsiteX19" fmla="*/ 172797 w 481248"/>
                <a:gd name="connsiteY19" fmla="*/ 143728 h 481248"/>
                <a:gd name="connsiteX20" fmla="*/ 229723 w 481248"/>
                <a:gd name="connsiteY20" fmla="*/ 123340 h 481248"/>
                <a:gd name="connsiteX21" fmla="*/ 229723 w 481248"/>
                <a:gd name="connsiteY21" fmla="*/ 96694 h 481248"/>
                <a:gd name="connsiteX22" fmla="*/ 250718 w 481248"/>
                <a:gd name="connsiteY22" fmla="*/ 96694 h 481248"/>
                <a:gd name="connsiteX23" fmla="*/ 250718 w 481248"/>
                <a:gd name="connsiteY23" fmla="*/ 123340 h 481248"/>
                <a:gd name="connsiteX24" fmla="*/ 305221 w 481248"/>
                <a:gd name="connsiteY24" fmla="*/ 143325 h 481248"/>
                <a:gd name="connsiteX25" fmla="*/ 327628 w 481248"/>
                <a:gd name="connsiteY25" fmla="*/ 191571 h 481248"/>
                <a:gd name="connsiteX26" fmla="*/ 267674 w 481248"/>
                <a:gd name="connsiteY26" fmla="*/ 191571 h 481248"/>
                <a:gd name="connsiteX27" fmla="*/ 250919 w 481248"/>
                <a:gd name="connsiteY27" fmla="*/ 168558 h 481248"/>
                <a:gd name="connsiteX28" fmla="*/ 250919 w 481248"/>
                <a:gd name="connsiteY28" fmla="*/ 219428 h 481248"/>
                <a:gd name="connsiteX29" fmla="*/ 292907 w 481248"/>
                <a:gd name="connsiteY29" fmla="*/ 232953 h 481248"/>
                <a:gd name="connsiteX30" fmla="*/ 319352 w 481248"/>
                <a:gd name="connsiteY30" fmla="*/ 252534 h 481248"/>
                <a:gd name="connsiteX31" fmla="*/ 331060 w 481248"/>
                <a:gd name="connsiteY31" fmla="*/ 289678 h 481248"/>
                <a:gd name="connsiteX32" fmla="*/ 321371 w 481248"/>
                <a:gd name="connsiteY32" fmla="*/ 322582 h 48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1248" h="481248">
                  <a:moveTo>
                    <a:pt x="240624" y="0"/>
                  </a:moveTo>
                  <a:cubicBezTo>
                    <a:pt x="107796" y="0"/>
                    <a:pt x="0" y="107796"/>
                    <a:pt x="0" y="240624"/>
                  </a:cubicBezTo>
                  <a:cubicBezTo>
                    <a:pt x="0" y="373452"/>
                    <a:pt x="107796" y="481248"/>
                    <a:pt x="240624" y="481248"/>
                  </a:cubicBezTo>
                  <a:cubicBezTo>
                    <a:pt x="373452" y="481248"/>
                    <a:pt x="481248" y="373452"/>
                    <a:pt x="481248" y="240624"/>
                  </a:cubicBezTo>
                  <a:cubicBezTo>
                    <a:pt x="481248" y="107595"/>
                    <a:pt x="373654" y="0"/>
                    <a:pt x="240624" y="0"/>
                  </a:cubicBezTo>
                  <a:close/>
                  <a:moveTo>
                    <a:pt x="321371" y="322582"/>
                  </a:moveTo>
                  <a:cubicBezTo>
                    <a:pt x="315113" y="332675"/>
                    <a:pt x="306029" y="341153"/>
                    <a:pt x="293715" y="347613"/>
                  </a:cubicBezTo>
                  <a:cubicBezTo>
                    <a:pt x="281603" y="354073"/>
                    <a:pt x="267270" y="357706"/>
                    <a:pt x="250516" y="358312"/>
                  </a:cubicBezTo>
                  <a:lnTo>
                    <a:pt x="250516" y="384958"/>
                  </a:lnTo>
                  <a:lnTo>
                    <a:pt x="229522" y="384958"/>
                  </a:lnTo>
                  <a:lnTo>
                    <a:pt x="229522" y="358110"/>
                  </a:lnTo>
                  <a:cubicBezTo>
                    <a:pt x="206307" y="356091"/>
                    <a:pt x="187735" y="349228"/>
                    <a:pt x="173403" y="337318"/>
                  </a:cubicBezTo>
                  <a:cubicBezTo>
                    <a:pt x="159272" y="325408"/>
                    <a:pt x="151601" y="309259"/>
                    <a:pt x="150794" y="288668"/>
                  </a:cubicBezTo>
                  <a:lnTo>
                    <a:pt x="210546" y="288668"/>
                  </a:lnTo>
                  <a:cubicBezTo>
                    <a:pt x="211959" y="301790"/>
                    <a:pt x="218217" y="310268"/>
                    <a:pt x="229522" y="313902"/>
                  </a:cubicBezTo>
                  <a:lnTo>
                    <a:pt x="229522" y="262022"/>
                  </a:lnTo>
                  <a:cubicBezTo>
                    <a:pt x="212363" y="257581"/>
                    <a:pt x="198838" y="253342"/>
                    <a:pt x="188745" y="249304"/>
                  </a:cubicBezTo>
                  <a:cubicBezTo>
                    <a:pt x="178651" y="245065"/>
                    <a:pt x="169567" y="238404"/>
                    <a:pt x="162098" y="229320"/>
                  </a:cubicBezTo>
                  <a:cubicBezTo>
                    <a:pt x="154427" y="220034"/>
                    <a:pt x="150592" y="207518"/>
                    <a:pt x="150592" y="191571"/>
                  </a:cubicBezTo>
                  <a:cubicBezTo>
                    <a:pt x="150592" y="171586"/>
                    <a:pt x="158061" y="155639"/>
                    <a:pt x="172797" y="143728"/>
                  </a:cubicBezTo>
                  <a:cubicBezTo>
                    <a:pt x="187533" y="131616"/>
                    <a:pt x="206509" y="124955"/>
                    <a:pt x="229723" y="123340"/>
                  </a:cubicBezTo>
                  <a:lnTo>
                    <a:pt x="229723" y="96694"/>
                  </a:lnTo>
                  <a:lnTo>
                    <a:pt x="250718" y="96694"/>
                  </a:lnTo>
                  <a:lnTo>
                    <a:pt x="250718" y="123340"/>
                  </a:lnTo>
                  <a:cubicBezTo>
                    <a:pt x="273730" y="125157"/>
                    <a:pt x="291898" y="131818"/>
                    <a:pt x="305221" y="143325"/>
                  </a:cubicBezTo>
                  <a:cubicBezTo>
                    <a:pt x="318544" y="154831"/>
                    <a:pt x="326013" y="170980"/>
                    <a:pt x="327628" y="191571"/>
                  </a:cubicBezTo>
                  <a:lnTo>
                    <a:pt x="267674" y="191571"/>
                  </a:lnTo>
                  <a:cubicBezTo>
                    <a:pt x="266261" y="179661"/>
                    <a:pt x="260811" y="172192"/>
                    <a:pt x="250919" y="168558"/>
                  </a:cubicBezTo>
                  <a:lnTo>
                    <a:pt x="250919" y="219428"/>
                  </a:lnTo>
                  <a:cubicBezTo>
                    <a:pt x="269087" y="224475"/>
                    <a:pt x="283016" y="228916"/>
                    <a:pt x="292907" y="232953"/>
                  </a:cubicBezTo>
                  <a:cubicBezTo>
                    <a:pt x="302799" y="236991"/>
                    <a:pt x="311479" y="243450"/>
                    <a:pt x="319352" y="252534"/>
                  </a:cubicBezTo>
                  <a:cubicBezTo>
                    <a:pt x="327023" y="261618"/>
                    <a:pt x="331060" y="273932"/>
                    <a:pt x="331060" y="289678"/>
                  </a:cubicBezTo>
                  <a:cubicBezTo>
                    <a:pt x="330656" y="301386"/>
                    <a:pt x="327628" y="312488"/>
                    <a:pt x="321371" y="322582"/>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77" name="Freeform: Shape 76">
              <a:extLst>
                <a:ext uri="{FF2B5EF4-FFF2-40B4-BE49-F238E27FC236}">
                  <a16:creationId xmlns:a16="http://schemas.microsoft.com/office/drawing/2014/main" id="{0BBE9526-4C65-4528-9533-E4BA08A312D2}"/>
                </a:ext>
              </a:extLst>
            </p:cNvPr>
            <p:cNvSpPr/>
            <p:nvPr/>
          </p:nvSpPr>
          <p:spPr>
            <a:xfrm>
              <a:off x="9192741" y="6298238"/>
              <a:ext cx="19581" cy="45621"/>
            </a:xfrm>
            <a:custGeom>
              <a:avLst/>
              <a:gdLst>
                <a:gd name="connsiteX0" fmla="*/ 0 w 19581"/>
                <a:gd name="connsiteY0" fmla="*/ 22003 h 45621"/>
                <a:gd name="connsiteX1" fmla="*/ 5047 w 19581"/>
                <a:gd name="connsiteY1" fmla="*/ 35730 h 45621"/>
                <a:gd name="connsiteX2" fmla="*/ 19581 w 19581"/>
                <a:gd name="connsiteY2" fmla="*/ 45622 h 45621"/>
                <a:gd name="connsiteX3" fmla="*/ 19581 w 19581"/>
                <a:gd name="connsiteY3" fmla="*/ 0 h 45621"/>
                <a:gd name="connsiteX4" fmla="*/ 5047 w 19581"/>
                <a:gd name="connsiteY4" fmla="*/ 7065 h 45621"/>
                <a:gd name="connsiteX5" fmla="*/ 0 w 19581"/>
                <a:gd name="connsiteY5" fmla="*/ 22003 h 45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81" h="45621">
                  <a:moveTo>
                    <a:pt x="0" y="22003"/>
                  </a:moveTo>
                  <a:cubicBezTo>
                    <a:pt x="0" y="27454"/>
                    <a:pt x="1615" y="32097"/>
                    <a:pt x="5047" y="35730"/>
                  </a:cubicBezTo>
                  <a:cubicBezTo>
                    <a:pt x="8478" y="39364"/>
                    <a:pt x="13323" y="42795"/>
                    <a:pt x="19581" y="45622"/>
                  </a:cubicBezTo>
                  <a:lnTo>
                    <a:pt x="19581" y="0"/>
                  </a:lnTo>
                  <a:cubicBezTo>
                    <a:pt x="13525" y="1009"/>
                    <a:pt x="8680" y="3432"/>
                    <a:pt x="5047" y="7065"/>
                  </a:cubicBezTo>
                  <a:cubicBezTo>
                    <a:pt x="1817" y="10699"/>
                    <a:pt x="0" y="15746"/>
                    <a:pt x="0" y="22003"/>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78" name="Freeform: Shape 77">
              <a:extLst>
                <a:ext uri="{FF2B5EF4-FFF2-40B4-BE49-F238E27FC236}">
                  <a16:creationId xmlns:a16="http://schemas.microsoft.com/office/drawing/2014/main" id="{B3D9DE28-07BA-361A-8A26-71B4EED15216}"/>
                </a:ext>
              </a:extLst>
            </p:cNvPr>
            <p:cNvSpPr/>
            <p:nvPr/>
          </p:nvSpPr>
          <p:spPr>
            <a:xfrm>
              <a:off x="9233518" y="6399575"/>
              <a:ext cx="21195" cy="46631"/>
            </a:xfrm>
            <a:custGeom>
              <a:avLst/>
              <a:gdLst>
                <a:gd name="connsiteX0" fmla="*/ 0 w 21195"/>
                <a:gd name="connsiteY0" fmla="*/ 0 h 46631"/>
                <a:gd name="connsiteX1" fmla="*/ 0 w 21195"/>
                <a:gd name="connsiteY1" fmla="*/ 46631 h 46631"/>
                <a:gd name="connsiteX2" fmla="*/ 15544 w 21195"/>
                <a:gd name="connsiteY2" fmla="*/ 38758 h 46631"/>
                <a:gd name="connsiteX3" fmla="*/ 21196 w 21195"/>
                <a:gd name="connsiteY3" fmla="*/ 23417 h 46631"/>
                <a:gd name="connsiteX4" fmla="*/ 15746 w 21195"/>
                <a:gd name="connsiteY4" fmla="*/ 9488 h 46631"/>
                <a:gd name="connsiteX5" fmla="*/ 0 w 21195"/>
                <a:gd name="connsiteY5" fmla="*/ 0 h 46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95" h="46631">
                  <a:moveTo>
                    <a:pt x="0" y="0"/>
                  </a:moveTo>
                  <a:lnTo>
                    <a:pt x="0" y="46631"/>
                  </a:lnTo>
                  <a:cubicBezTo>
                    <a:pt x="6662" y="45622"/>
                    <a:pt x="11708" y="42998"/>
                    <a:pt x="15544" y="38758"/>
                  </a:cubicBezTo>
                  <a:cubicBezTo>
                    <a:pt x="19379" y="34519"/>
                    <a:pt x="21196" y="29472"/>
                    <a:pt x="21196" y="23417"/>
                  </a:cubicBezTo>
                  <a:cubicBezTo>
                    <a:pt x="21196" y="17764"/>
                    <a:pt x="19379" y="13121"/>
                    <a:pt x="15746" y="9488"/>
                  </a:cubicBezTo>
                  <a:cubicBezTo>
                    <a:pt x="12314" y="5854"/>
                    <a:pt x="7065" y="2624"/>
                    <a:pt x="0" y="0"/>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sp>
          <p:nvSpPr>
            <p:cNvPr id="79" name="Freeform: Shape 78">
              <a:extLst>
                <a:ext uri="{FF2B5EF4-FFF2-40B4-BE49-F238E27FC236}">
                  <a16:creationId xmlns:a16="http://schemas.microsoft.com/office/drawing/2014/main" id="{436E8E40-E1A0-99B8-C91B-B6236FE5A518}"/>
                </a:ext>
              </a:extLst>
            </p:cNvPr>
            <p:cNvSpPr/>
            <p:nvPr/>
          </p:nvSpPr>
          <p:spPr>
            <a:xfrm>
              <a:off x="8982800" y="6131699"/>
              <a:ext cx="481248" cy="481248"/>
            </a:xfrm>
            <a:custGeom>
              <a:avLst/>
              <a:gdLst>
                <a:gd name="connsiteX0" fmla="*/ 240624 w 481248"/>
                <a:gd name="connsiteY0" fmla="*/ 0 h 481248"/>
                <a:gd name="connsiteX1" fmla="*/ 0 w 481248"/>
                <a:gd name="connsiteY1" fmla="*/ 240624 h 481248"/>
                <a:gd name="connsiteX2" fmla="*/ 240624 w 481248"/>
                <a:gd name="connsiteY2" fmla="*/ 481248 h 481248"/>
                <a:gd name="connsiteX3" fmla="*/ 481248 w 481248"/>
                <a:gd name="connsiteY3" fmla="*/ 240624 h 481248"/>
                <a:gd name="connsiteX4" fmla="*/ 240624 w 481248"/>
                <a:gd name="connsiteY4" fmla="*/ 0 h 481248"/>
                <a:gd name="connsiteX5" fmla="*/ 321371 w 481248"/>
                <a:gd name="connsiteY5" fmla="*/ 322582 h 481248"/>
                <a:gd name="connsiteX6" fmla="*/ 293715 w 481248"/>
                <a:gd name="connsiteY6" fmla="*/ 347613 h 481248"/>
                <a:gd name="connsiteX7" fmla="*/ 250516 w 481248"/>
                <a:gd name="connsiteY7" fmla="*/ 358312 h 481248"/>
                <a:gd name="connsiteX8" fmla="*/ 250516 w 481248"/>
                <a:gd name="connsiteY8" fmla="*/ 384958 h 481248"/>
                <a:gd name="connsiteX9" fmla="*/ 229522 w 481248"/>
                <a:gd name="connsiteY9" fmla="*/ 384958 h 481248"/>
                <a:gd name="connsiteX10" fmla="*/ 229522 w 481248"/>
                <a:gd name="connsiteY10" fmla="*/ 358110 h 481248"/>
                <a:gd name="connsiteX11" fmla="*/ 173403 w 481248"/>
                <a:gd name="connsiteY11" fmla="*/ 337318 h 481248"/>
                <a:gd name="connsiteX12" fmla="*/ 150794 w 481248"/>
                <a:gd name="connsiteY12" fmla="*/ 288668 h 481248"/>
                <a:gd name="connsiteX13" fmla="*/ 210546 w 481248"/>
                <a:gd name="connsiteY13" fmla="*/ 288668 h 481248"/>
                <a:gd name="connsiteX14" fmla="*/ 229522 w 481248"/>
                <a:gd name="connsiteY14" fmla="*/ 313902 h 481248"/>
                <a:gd name="connsiteX15" fmla="*/ 229522 w 481248"/>
                <a:gd name="connsiteY15" fmla="*/ 262022 h 481248"/>
                <a:gd name="connsiteX16" fmla="*/ 188745 w 481248"/>
                <a:gd name="connsiteY16" fmla="*/ 249304 h 481248"/>
                <a:gd name="connsiteX17" fmla="*/ 162098 w 481248"/>
                <a:gd name="connsiteY17" fmla="*/ 229320 h 481248"/>
                <a:gd name="connsiteX18" fmla="*/ 150592 w 481248"/>
                <a:gd name="connsiteY18" fmla="*/ 191571 h 481248"/>
                <a:gd name="connsiteX19" fmla="*/ 172797 w 481248"/>
                <a:gd name="connsiteY19" fmla="*/ 143728 h 481248"/>
                <a:gd name="connsiteX20" fmla="*/ 229724 w 481248"/>
                <a:gd name="connsiteY20" fmla="*/ 123340 h 481248"/>
                <a:gd name="connsiteX21" fmla="*/ 229724 w 481248"/>
                <a:gd name="connsiteY21" fmla="*/ 96694 h 481248"/>
                <a:gd name="connsiteX22" fmla="*/ 250718 w 481248"/>
                <a:gd name="connsiteY22" fmla="*/ 96694 h 481248"/>
                <a:gd name="connsiteX23" fmla="*/ 250718 w 481248"/>
                <a:gd name="connsiteY23" fmla="*/ 123340 h 481248"/>
                <a:gd name="connsiteX24" fmla="*/ 305221 w 481248"/>
                <a:gd name="connsiteY24" fmla="*/ 143325 h 481248"/>
                <a:gd name="connsiteX25" fmla="*/ 327628 w 481248"/>
                <a:gd name="connsiteY25" fmla="*/ 191571 h 481248"/>
                <a:gd name="connsiteX26" fmla="*/ 267674 w 481248"/>
                <a:gd name="connsiteY26" fmla="*/ 191571 h 481248"/>
                <a:gd name="connsiteX27" fmla="*/ 250919 w 481248"/>
                <a:gd name="connsiteY27" fmla="*/ 168558 h 481248"/>
                <a:gd name="connsiteX28" fmla="*/ 250919 w 481248"/>
                <a:gd name="connsiteY28" fmla="*/ 219428 h 481248"/>
                <a:gd name="connsiteX29" fmla="*/ 292908 w 481248"/>
                <a:gd name="connsiteY29" fmla="*/ 232953 h 481248"/>
                <a:gd name="connsiteX30" fmla="*/ 319352 w 481248"/>
                <a:gd name="connsiteY30" fmla="*/ 252534 h 481248"/>
                <a:gd name="connsiteX31" fmla="*/ 331060 w 481248"/>
                <a:gd name="connsiteY31" fmla="*/ 289678 h 481248"/>
                <a:gd name="connsiteX32" fmla="*/ 321371 w 481248"/>
                <a:gd name="connsiteY32" fmla="*/ 322582 h 48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81248" h="481248">
                  <a:moveTo>
                    <a:pt x="240624" y="0"/>
                  </a:moveTo>
                  <a:cubicBezTo>
                    <a:pt x="107796" y="0"/>
                    <a:pt x="0" y="107796"/>
                    <a:pt x="0" y="240624"/>
                  </a:cubicBezTo>
                  <a:cubicBezTo>
                    <a:pt x="0" y="373452"/>
                    <a:pt x="107796" y="481248"/>
                    <a:pt x="240624" y="481248"/>
                  </a:cubicBezTo>
                  <a:cubicBezTo>
                    <a:pt x="373452" y="481248"/>
                    <a:pt x="481248" y="373452"/>
                    <a:pt x="481248" y="240624"/>
                  </a:cubicBezTo>
                  <a:cubicBezTo>
                    <a:pt x="481248" y="107595"/>
                    <a:pt x="373452" y="0"/>
                    <a:pt x="240624" y="0"/>
                  </a:cubicBezTo>
                  <a:close/>
                  <a:moveTo>
                    <a:pt x="321371" y="322582"/>
                  </a:moveTo>
                  <a:cubicBezTo>
                    <a:pt x="315113" y="332675"/>
                    <a:pt x="306029" y="341153"/>
                    <a:pt x="293715" y="347613"/>
                  </a:cubicBezTo>
                  <a:cubicBezTo>
                    <a:pt x="281603" y="354073"/>
                    <a:pt x="267271" y="357706"/>
                    <a:pt x="250516" y="358312"/>
                  </a:cubicBezTo>
                  <a:lnTo>
                    <a:pt x="250516" y="384958"/>
                  </a:lnTo>
                  <a:lnTo>
                    <a:pt x="229522" y="384958"/>
                  </a:lnTo>
                  <a:lnTo>
                    <a:pt x="229522" y="358110"/>
                  </a:lnTo>
                  <a:cubicBezTo>
                    <a:pt x="206307" y="356091"/>
                    <a:pt x="187735" y="349228"/>
                    <a:pt x="173403" y="337318"/>
                  </a:cubicBezTo>
                  <a:cubicBezTo>
                    <a:pt x="159272" y="325408"/>
                    <a:pt x="151601" y="309259"/>
                    <a:pt x="150794" y="288668"/>
                  </a:cubicBezTo>
                  <a:lnTo>
                    <a:pt x="210546" y="288668"/>
                  </a:lnTo>
                  <a:cubicBezTo>
                    <a:pt x="211959" y="301790"/>
                    <a:pt x="218217" y="310268"/>
                    <a:pt x="229522" y="313902"/>
                  </a:cubicBezTo>
                  <a:lnTo>
                    <a:pt x="229522" y="262022"/>
                  </a:lnTo>
                  <a:cubicBezTo>
                    <a:pt x="212363" y="257581"/>
                    <a:pt x="198838" y="253342"/>
                    <a:pt x="188745" y="249304"/>
                  </a:cubicBezTo>
                  <a:cubicBezTo>
                    <a:pt x="178651" y="245065"/>
                    <a:pt x="169567" y="238404"/>
                    <a:pt x="162098" y="229320"/>
                  </a:cubicBezTo>
                  <a:cubicBezTo>
                    <a:pt x="154427" y="220034"/>
                    <a:pt x="150592" y="207518"/>
                    <a:pt x="150592" y="191571"/>
                  </a:cubicBezTo>
                  <a:cubicBezTo>
                    <a:pt x="150592" y="171586"/>
                    <a:pt x="158061" y="155639"/>
                    <a:pt x="172797" y="143728"/>
                  </a:cubicBezTo>
                  <a:cubicBezTo>
                    <a:pt x="187533" y="131616"/>
                    <a:pt x="206509" y="124955"/>
                    <a:pt x="229724" y="123340"/>
                  </a:cubicBezTo>
                  <a:lnTo>
                    <a:pt x="229724" y="96694"/>
                  </a:lnTo>
                  <a:lnTo>
                    <a:pt x="250718" y="96694"/>
                  </a:lnTo>
                  <a:lnTo>
                    <a:pt x="250718" y="123340"/>
                  </a:lnTo>
                  <a:cubicBezTo>
                    <a:pt x="273730" y="125157"/>
                    <a:pt x="291898" y="131818"/>
                    <a:pt x="305221" y="143325"/>
                  </a:cubicBezTo>
                  <a:cubicBezTo>
                    <a:pt x="318545" y="154831"/>
                    <a:pt x="326013" y="170980"/>
                    <a:pt x="327628" y="191571"/>
                  </a:cubicBezTo>
                  <a:lnTo>
                    <a:pt x="267674" y="191571"/>
                  </a:lnTo>
                  <a:cubicBezTo>
                    <a:pt x="266261" y="179661"/>
                    <a:pt x="260811" y="172192"/>
                    <a:pt x="250919" y="168558"/>
                  </a:cubicBezTo>
                  <a:lnTo>
                    <a:pt x="250919" y="219428"/>
                  </a:lnTo>
                  <a:cubicBezTo>
                    <a:pt x="269087" y="224475"/>
                    <a:pt x="283016" y="228916"/>
                    <a:pt x="292908" y="232953"/>
                  </a:cubicBezTo>
                  <a:cubicBezTo>
                    <a:pt x="302799" y="236991"/>
                    <a:pt x="311479" y="243450"/>
                    <a:pt x="319352" y="252534"/>
                  </a:cubicBezTo>
                  <a:cubicBezTo>
                    <a:pt x="327023" y="261618"/>
                    <a:pt x="331060" y="273932"/>
                    <a:pt x="331060" y="289678"/>
                  </a:cubicBezTo>
                  <a:cubicBezTo>
                    <a:pt x="330656" y="301386"/>
                    <a:pt x="327628" y="312488"/>
                    <a:pt x="321371" y="322582"/>
                  </a:cubicBezTo>
                  <a:close/>
                </a:path>
              </a:pathLst>
            </a:custGeom>
            <a:grpFill/>
            <a:ln w="2016" cap="flat">
              <a:noFill/>
              <a:prstDash val="solid"/>
              <a:miter/>
            </a:ln>
          </p:spPr>
          <p:txBody>
            <a:bodyPr rtlCol="0" anchor="ctr"/>
            <a:lstStyle/>
            <a:p>
              <a:endParaRPr lang="en-GB" dirty="0">
                <a:latin typeface="Poppins" panose="00000500000000000000" pitchFamily="2" charset="0"/>
              </a:endParaRPr>
            </a:p>
          </p:txBody>
        </p:sp>
      </p:grpSp>
      <p:sp>
        <p:nvSpPr>
          <p:cNvPr id="26" name="TextBox 25">
            <a:extLst>
              <a:ext uri="{FF2B5EF4-FFF2-40B4-BE49-F238E27FC236}">
                <a16:creationId xmlns:a16="http://schemas.microsoft.com/office/drawing/2014/main" id="{6A10CECC-EFCE-BDBA-09DB-31BA76A5CCFB}"/>
              </a:ext>
            </a:extLst>
          </p:cNvPr>
          <p:cNvSpPr txBox="1"/>
          <p:nvPr/>
        </p:nvSpPr>
        <p:spPr>
          <a:xfrm>
            <a:off x="1801083" y="653676"/>
            <a:ext cx="8914007" cy="584775"/>
          </a:xfrm>
          <a:prstGeom prst="rect">
            <a:avLst/>
          </a:prstGeom>
          <a:noFill/>
        </p:spPr>
        <p:txBody>
          <a:bodyPr wrap="square" rtlCol="0">
            <a:spAutoFit/>
          </a:bodyPr>
          <a:lstStyle/>
          <a:p>
            <a:pPr algn="ctr"/>
            <a:r>
              <a:rPr lang="en-US" sz="3200" dirty="0">
                <a:solidFill>
                  <a:schemeClr val="tx1"/>
                </a:solidFill>
                <a:latin typeface="+mj-lt"/>
              </a:rPr>
              <a:t>Minimum Capital Requirements</a:t>
            </a:r>
            <a:endParaRPr lang="en-GB" sz="2400" dirty="0">
              <a:solidFill>
                <a:schemeClr val="tx1"/>
              </a:solidFill>
              <a:latin typeface="+mj-lt"/>
            </a:endParaRPr>
          </a:p>
        </p:txBody>
      </p:sp>
      <p:sp>
        <p:nvSpPr>
          <p:cNvPr id="28" name="TextBox 27">
            <a:extLst>
              <a:ext uri="{FF2B5EF4-FFF2-40B4-BE49-F238E27FC236}">
                <a16:creationId xmlns:a16="http://schemas.microsoft.com/office/drawing/2014/main" id="{95163BFC-A95B-9B52-2B8C-4BA6D62D16F0}"/>
              </a:ext>
            </a:extLst>
          </p:cNvPr>
          <p:cNvSpPr txBox="1"/>
          <p:nvPr/>
        </p:nvSpPr>
        <p:spPr>
          <a:xfrm>
            <a:off x="6455184" y="2901372"/>
            <a:ext cx="969341" cy="584775"/>
          </a:xfrm>
          <a:prstGeom prst="rect">
            <a:avLst/>
          </a:prstGeom>
          <a:noFill/>
        </p:spPr>
        <p:txBody>
          <a:bodyPr wrap="square" rtlCol="0">
            <a:spAutoFit/>
          </a:bodyPr>
          <a:lstStyle/>
          <a:p>
            <a:r>
              <a:rPr lang="en-US" sz="3200" dirty="0">
                <a:solidFill>
                  <a:schemeClr val="accent3">
                    <a:lumMod val="50000"/>
                  </a:schemeClr>
                </a:solidFill>
                <a:latin typeface="+mj-lt"/>
              </a:rPr>
              <a:t>2%</a:t>
            </a:r>
            <a:endParaRPr lang="en-GB" sz="3200" dirty="0">
              <a:solidFill>
                <a:schemeClr val="accent3">
                  <a:lumMod val="50000"/>
                </a:schemeClr>
              </a:solidFill>
              <a:latin typeface="+mj-lt"/>
            </a:endParaRPr>
          </a:p>
        </p:txBody>
      </p:sp>
      <p:sp>
        <p:nvSpPr>
          <p:cNvPr id="38" name="TextBox 37">
            <a:extLst>
              <a:ext uri="{FF2B5EF4-FFF2-40B4-BE49-F238E27FC236}">
                <a16:creationId xmlns:a16="http://schemas.microsoft.com/office/drawing/2014/main" id="{CF6EAE31-8365-3885-A3A9-D1B40EE5C1D3}"/>
              </a:ext>
            </a:extLst>
          </p:cNvPr>
          <p:cNvSpPr txBox="1"/>
          <p:nvPr/>
        </p:nvSpPr>
        <p:spPr>
          <a:xfrm>
            <a:off x="8434909" y="2901372"/>
            <a:ext cx="3757091" cy="584775"/>
          </a:xfrm>
          <a:prstGeom prst="rect">
            <a:avLst/>
          </a:prstGeom>
          <a:noFill/>
        </p:spPr>
        <p:txBody>
          <a:bodyPr wrap="square" rtlCol="0">
            <a:spAutoFit/>
          </a:bodyPr>
          <a:lstStyle/>
          <a:p>
            <a:r>
              <a:rPr lang="en-US" sz="3200" dirty="0">
                <a:solidFill>
                  <a:schemeClr val="accent3">
                    <a:lumMod val="50000"/>
                  </a:schemeClr>
                </a:solidFill>
                <a:latin typeface="+mj-lt"/>
              </a:rPr>
              <a:t>4.5% of RWAs</a:t>
            </a:r>
            <a:endParaRPr lang="en-GB" sz="3200" dirty="0">
              <a:solidFill>
                <a:schemeClr val="accent3">
                  <a:lumMod val="50000"/>
                </a:schemeClr>
              </a:solidFill>
              <a:latin typeface="+mj-lt"/>
            </a:endParaRPr>
          </a:p>
        </p:txBody>
      </p:sp>
      <p:sp>
        <p:nvSpPr>
          <p:cNvPr id="39" name="Arrow: Down 38">
            <a:extLst>
              <a:ext uri="{FF2B5EF4-FFF2-40B4-BE49-F238E27FC236}">
                <a16:creationId xmlns:a16="http://schemas.microsoft.com/office/drawing/2014/main" id="{91A63E12-65F8-D513-E465-6BD77FA58709}"/>
              </a:ext>
            </a:extLst>
          </p:cNvPr>
          <p:cNvSpPr/>
          <p:nvPr/>
        </p:nvSpPr>
        <p:spPr>
          <a:xfrm rot="16200000">
            <a:off x="7584469" y="2709088"/>
            <a:ext cx="533672" cy="969343"/>
          </a:xfrm>
          <a:prstGeom prst="downArrow">
            <a:avLst>
              <a:gd name="adj1" fmla="val 50000"/>
              <a:gd name="adj2" fmla="val 54384"/>
            </a:avLst>
          </a:prstGeom>
          <a:gradFill>
            <a:gsLst>
              <a:gs pos="0">
                <a:schemeClr val="accent3">
                  <a:alpha val="0"/>
                </a:schemeClr>
              </a:gs>
              <a:gs pos="100000">
                <a:schemeClr val="accent3"/>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43" name="TextBox 42">
            <a:extLst>
              <a:ext uri="{FF2B5EF4-FFF2-40B4-BE49-F238E27FC236}">
                <a16:creationId xmlns:a16="http://schemas.microsoft.com/office/drawing/2014/main" id="{C53C850C-DC22-C11F-520C-A90D04E8357F}"/>
              </a:ext>
            </a:extLst>
          </p:cNvPr>
          <p:cNvSpPr txBox="1"/>
          <p:nvPr/>
        </p:nvSpPr>
        <p:spPr>
          <a:xfrm>
            <a:off x="6465358" y="4023600"/>
            <a:ext cx="969341" cy="584775"/>
          </a:xfrm>
          <a:prstGeom prst="rect">
            <a:avLst/>
          </a:prstGeom>
          <a:noFill/>
        </p:spPr>
        <p:txBody>
          <a:bodyPr wrap="square" rtlCol="0">
            <a:spAutoFit/>
          </a:bodyPr>
          <a:lstStyle/>
          <a:p>
            <a:r>
              <a:rPr lang="en-US" sz="3200" dirty="0">
                <a:solidFill>
                  <a:schemeClr val="accent4">
                    <a:lumMod val="50000"/>
                  </a:schemeClr>
                </a:solidFill>
                <a:latin typeface="+mj-lt"/>
              </a:rPr>
              <a:t>4%</a:t>
            </a:r>
            <a:endParaRPr lang="en-GB" sz="3200" dirty="0">
              <a:solidFill>
                <a:schemeClr val="accent4">
                  <a:lumMod val="50000"/>
                </a:schemeClr>
              </a:solidFill>
              <a:latin typeface="+mj-lt"/>
            </a:endParaRPr>
          </a:p>
        </p:txBody>
      </p:sp>
      <p:sp>
        <p:nvSpPr>
          <p:cNvPr id="45" name="TextBox 44">
            <a:extLst>
              <a:ext uri="{FF2B5EF4-FFF2-40B4-BE49-F238E27FC236}">
                <a16:creationId xmlns:a16="http://schemas.microsoft.com/office/drawing/2014/main" id="{99E107F9-457B-D0B0-D9DB-F39F4AF857D2}"/>
              </a:ext>
            </a:extLst>
          </p:cNvPr>
          <p:cNvSpPr txBox="1"/>
          <p:nvPr/>
        </p:nvSpPr>
        <p:spPr>
          <a:xfrm>
            <a:off x="8445083" y="4023600"/>
            <a:ext cx="3682574" cy="584775"/>
          </a:xfrm>
          <a:prstGeom prst="rect">
            <a:avLst/>
          </a:prstGeom>
          <a:noFill/>
        </p:spPr>
        <p:txBody>
          <a:bodyPr wrap="square" rtlCol="0">
            <a:spAutoFit/>
          </a:bodyPr>
          <a:lstStyle/>
          <a:p>
            <a:r>
              <a:rPr lang="en-US" sz="3200" dirty="0">
                <a:solidFill>
                  <a:schemeClr val="accent4">
                    <a:lumMod val="50000"/>
                  </a:schemeClr>
                </a:solidFill>
                <a:latin typeface="+mj-lt"/>
              </a:rPr>
              <a:t>6.0% of RWAs</a:t>
            </a:r>
            <a:endParaRPr lang="en-GB" sz="3200" dirty="0">
              <a:solidFill>
                <a:schemeClr val="accent4">
                  <a:lumMod val="50000"/>
                </a:schemeClr>
              </a:solidFill>
              <a:latin typeface="+mj-lt"/>
            </a:endParaRPr>
          </a:p>
        </p:txBody>
      </p:sp>
      <p:sp>
        <p:nvSpPr>
          <p:cNvPr id="46" name="Arrow: Down 45">
            <a:extLst>
              <a:ext uri="{FF2B5EF4-FFF2-40B4-BE49-F238E27FC236}">
                <a16:creationId xmlns:a16="http://schemas.microsoft.com/office/drawing/2014/main" id="{CFBDB870-C473-BEFE-CB87-036A271BD3A4}"/>
              </a:ext>
            </a:extLst>
          </p:cNvPr>
          <p:cNvSpPr/>
          <p:nvPr/>
        </p:nvSpPr>
        <p:spPr>
          <a:xfrm rot="16200000">
            <a:off x="7594643" y="3831316"/>
            <a:ext cx="533672" cy="969343"/>
          </a:xfrm>
          <a:prstGeom prst="downArrow">
            <a:avLst>
              <a:gd name="adj1" fmla="val 50000"/>
              <a:gd name="adj2" fmla="val 54384"/>
            </a:avLst>
          </a:prstGeom>
          <a:gradFill>
            <a:gsLst>
              <a:gs pos="0">
                <a:schemeClr val="accent4">
                  <a:alpha val="0"/>
                </a:schemeClr>
              </a:gs>
              <a:gs pos="100000">
                <a:schemeClr val="accent4"/>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57" name="Group 56">
            <a:extLst>
              <a:ext uri="{FF2B5EF4-FFF2-40B4-BE49-F238E27FC236}">
                <a16:creationId xmlns:a16="http://schemas.microsoft.com/office/drawing/2014/main" id="{ECA31748-56F6-DC6E-D04C-710D5C27A920}"/>
              </a:ext>
            </a:extLst>
          </p:cNvPr>
          <p:cNvGrpSpPr/>
          <p:nvPr/>
        </p:nvGrpSpPr>
        <p:grpSpPr>
          <a:xfrm>
            <a:off x="708645" y="1693017"/>
            <a:ext cx="5756713" cy="3266119"/>
            <a:chOff x="708645" y="2004062"/>
            <a:chExt cx="5756713" cy="3266119"/>
          </a:xfrm>
        </p:grpSpPr>
        <p:sp>
          <p:nvSpPr>
            <p:cNvPr id="47" name="Rectangle: Rounded Corners 46">
              <a:extLst>
                <a:ext uri="{FF2B5EF4-FFF2-40B4-BE49-F238E27FC236}">
                  <a16:creationId xmlns:a16="http://schemas.microsoft.com/office/drawing/2014/main" id="{C755EDC5-E039-A8D7-C6AA-317D57ACA011}"/>
                </a:ext>
              </a:extLst>
            </p:cNvPr>
            <p:cNvSpPr/>
            <p:nvPr/>
          </p:nvSpPr>
          <p:spPr>
            <a:xfrm>
              <a:off x="708645" y="2004062"/>
              <a:ext cx="5410200" cy="3266119"/>
            </a:xfrm>
            <a:prstGeom prst="roundRect">
              <a:avLst>
                <a:gd name="adj" fmla="val 6408"/>
              </a:avLst>
            </a:prstGeom>
            <a:noFill/>
            <a:ln w="76200">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cxnSp>
          <p:nvCxnSpPr>
            <p:cNvPr id="48" name="Straight Connector 47">
              <a:extLst>
                <a:ext uri="{FF2B5EF4-FFF2-40B4-BE49-F238E27FC236}">
                  <a16:creationId xmlns:a16="http://schemas.microsoft.com/office/drawing/2014/main" id="{0E4E613F-4B35-BE82-AA40-F8F18CB9147D}"/>
                </a:ext>
              </a:extLst>
            </p:cNvPr>
            <p:cNvCxnSpPr>
              <a:cxnSpLocks/>
              <a:endCxn id="43" idx="1"/>
            </p:cNvCxnSpPr>
            <p:nvPr/>
          </p:nvCxnSpPr>
          <p:spPr>
            <a:xfrm>
              <a:off x="6089259" y="4627032"/>
              <a:ext cx="376099" cy="1"/>
            </a:xfrm>
            <a:prstGeom prst="line">
              <a:avLst/>
            </a:prstGeom>
            <a:noFill/>
            <a:ln w="76200">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cxnSp>
      </p:grpSp>
      <p:sp>
        <p:nvSpPr>
          <p:cNvPr id="50" name="TextBox 49">
            <a:extLst>
              <a:ext uri="{FF2B5EF4-FFF2-40B4-BE49-F238E27FC236}">
                <a16:creationId xmlns:a16="http://schemas.microsoft.com/office/drawing/2014/main" id="{D66C4297-6D28-F91E-50A5-0B32B211B74A}"/>
              </a:ext>
            </a:extLst>
          </p:cNvPr>
          <p:cNvSpPr txBox="1"/>
          <p:nvPr/>
        </p:nvSpPr>
        <p:spPr>
          <a:xfrm>
            <a:off x="1350209" y="5323499"/>
            <a:ext cx="3993123" cy="584775"/>
          </a:xfrm>
          <a:prstGeom prst="rect">
            <a:avLst/>
          </a:prstGeom>
          <a:noFill/>
        </p:spPr>
        <p:txBody>
          <a:bodyPr wrap="square" rtlCol="0">
            <a:spAutoFit/>
          </a:bodyPr>
          <a:lstStyle/>
          <a:p>
            <a:pPr algn="ctr"/>
            <a:r>
              <a:rPr lang="en-US" sz="3200" dirty="0">
                <a:solidFill>
                  <a:schemeClr val="accent5">
                    <a:lumMod val="50000"/>
                  </a:schemeClr>
                </a:solidFill>
                <a:latin typeface="+mj-lt"/>
              </a:rPr>
              <a:t>+ 1.5% of RWAs</a:t>
            </a:r>
            <a:endParaRPr lang="en-GB" sz="3200" dirty="0">
              <a:solidFill>
                <a:schemeClr val="accent5">
                  <a:lumMod val="50000"/>
                </a:schemeClr>
              </a:solidFill>
              <a:latin typeface="+mj-lt"/>
            </a:endParaRPr>
          </a:p>
        </p:txBody>
      </p:sp>
      <p:sp>
        <p:nvSpPr>
          <p:cNvPr id="2" name="Rectangle: Rounded Corners 1">
            <a:extLst>
              <a:ext uri="{FF2B5EF4-FFF2-40B4-BE49-F238E27FC236}">
                <a16:creationId xmlns:a16="http://schemas.microsoft.com/office/drawing/2014/main" id="{7C82759B-EF03-1B8E-D71E-66AB4B4F0A9F}"/>
              </a:ext>
            </a:extLst>
          </p:cNvPr>
          <p:cNvSpPr/>
          <p:nvPr/>
        </p:nvSpPr>
        <p:spPr>
          <a:xfrm>
            <a:off x="6465358" y="5195358"/>
            <a:ext cx="4917006" cy="782761"/>
          </a:xfrm>
          <a:prstGeom prst="roundRect">
            <a:avLst/>
          </a:prstGeom>
          <a:solidFill>
            <a:schemeClr val="bg1"/>
          </a:solidFill>
          <a:ln w="57150">
            <a:solidFill>
              <a:schemeClr val="tx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Poppins" panose="00000500000000000000" pitchFamily="2" charset="0"/>
                <a:ea typeface="Open Sans" panose="020B0606030504020204" pitchFamily="34" charset="0"/>
                <a:cs typeface="Poppins" panose="00000500000000000000" pitchFamily="2" charset="0"/>
              </a:rPr>
              <a:t>Risk Weighted Assets </a:t>
            </a:r>
            <a:r>
              <a:rPr lang="en-GB" sz="2400" dirty="0">
                <a:solidFill>
                  <a:schemeClr val="tx1"/>
                </a:solidFill>
                <a:latin typeface="Poppins" panose="00000500000000000000" pitchFamily="2" charset="0"/>
                <a:ea typeface="Open Sans" panose="020B0606030504020204" pitchFamily="34" charset="0"/>
                <a:cs typeface="Poppins" panose="00000500000000000000" pitchFamily="2" charset="0"/>
              </a:rPr>
              <a:t>(RWA)</a:t>
            </a:r>
            <a:endParaRPr lang="en-US" sz="2400" b="1" dirty="0">
              <a:solidFill>
                <a:schemeClr val="tx1"/>
              </a:solidFill>
            </a:endParaRPr>
          </a:p>
        </p:txBody>
      </p:sp>
    </p:spTree>
    <p:extLst>
      <p:ext uri="{BB962C8B-B14F-4D97-AF65-F5344CB8AC3E}">
        <p14:creationId xmlns:p14="http://schemas.microsoft.com/office/powerpoint/2010/main" val="21413253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60000">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14:bounceEnd="60000">
                                          <p:cBhvr additive="base">
                                            <p:cTn id="7" dur="500" fill="hold"/>
                                            <p:tgtEl>
                                              <p:spTgt spid="26"/>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14:presetBounceEnd="60000">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14:bounceEnd="60000">
                                          <p:cBhvr additive="base">
                                            <p:cTn id="13" dur="500" fill="hold"/>
                                            <p:tgtEl>
                                              <p:spTgt spid="28"/>
                                            </p:tgtEl>
                                            <p:attrNameLst>
                                              <p:attrName>ppt_x</p:attrName>
                                            </p:attrNameLst>
                                          </p:cBhvr>
                                          <p:tavLst>
                                            <p:tav tm="0">
                                              <p:val>
                                                <p:strVal val="1+#ppt_w/2"/>
                                              </p:val>
                                            </p:tav>
                                            <p:tav tm="100000">
                                              <p:val>
                                                <p:strVal val="#ppt_x"/>
                                              </p:val>
                                            </p:tav>
                                          </p:tavLst>
                                        </p:anim>
                                        <p:anim calcmode="lin" valueType="num" p14:bounceEnd="60000">
                                          <p:cBhvr additive="base">
                                            <p:cTn id="14" dur="500" fill="hold"/>
                                            <p:tgtEl>
                                              <p:spTgt spid="28"/>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left)">
                                          <p:cBhvr>
                                            <p:cTn id="18" dur="500"/>
                                            <p:tgtEl>
                                              <p:spTgt spid="39"/>
                                            </p:tgtEl>
                                          </p:cBhvr>
                                        </p:animEffect>
                                      </p:childTnLst>
                                    </p:cTn>
                                  </p:par>
                                </p:childTnLst>
                              </p:cTn>
                            </p:par>
                            <p:par>
                              <p:cTn id="19" fill="hold">
                                <p:stCondLst>
                                  <p:cond delay="1000"/>
                                </p:stCondLst>
                                <p:childTnLst>
                                  <p:par>
                                    <p:cTn id="20" presetID="2" presetClass="entr" presetSubtype="2" fill="hold" grpId="0" nodeType="afterEffect" p14:presetBounceEnd="60000">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14:bounceEnd="60000">
                                          <p:cBhvr additive="base">
                                            <p:cTn id="22" dur="500" fill="hold"/>
                                            <p:tgtEl>
                                              <p:spTgt spid="38"/>
                                            </p:tgtEl>
                                            <p:attrNameLst>
                                              <p:attrName>ppt_x</p:attrName>
                                            </p:attrNameLst>
                                          </p:cBhvr>
                                          <p:tavLst>
                                            <p:tav tm="0">
                                              <p:val>
                                                <p:strVal val="1+#ppt_w/2"/>
                                              </p:val>
                                            </p:tav>
                                            <p:tav tm="100000">
                                              <p:val>
                                                <p:strVal val="#ppt_x"/>
                                              </p:val>
                                            </p:tav>
                                          </p:tavLst>
                                        </p:anim>
                                        <p:anim calcmode="lin" valueType="num" p14:bounceEnd="60000">
                                          <p:cBhvr additive="base">
                                            <p:cTn id="23" dur="500" fill="hold"/>
                                            <p:tgtEl>
                                              <p:spTgt spid="38"/>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 presetClass="entr" presetSubtype="2" decel="10000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1+#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barn(outVertical)">
                                          <p:cBhvr>
                                            <p:cTn id="33" dur="500"/>
                                            <p:tgtEl>
                                              <p:spTgt spid="57"/>
                                            </p:tgtEl>
                                          </p:cBhvr>
                                        </p:animEffect>
                                      </p:childTnLst>
                                    </p:cTn>
                                  </p:par>
                                </p:childTnLst>
                              </p:cTn>
                            </p:par>
                            <p:par>
                              <p:cTn id="34" fill="hold">
                                <p:stCondLst>
                                  <p:cond delay="500"/>
                                </p:stCondLst>
                                <p:childTnLst>
                                  <p:par>
                                    <p:cTn id="35" presetID="2" presetClass="entr" presetSubtype="4" fill="hold" grpId="0" nodeType="afterEffect" p14:presetBounceEnd="60000">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14:bounceEnd="60000">
                                          <p:cBhvr additive="base">
                                            <p:cTn id="37" dur="500" fill="hold"/>
                                            <p:tgtEl>
                                              <p:spTgt spid="43"/>
                                            </p:tgtEl>
                                            <p:attrNameLst>
                                              <p:attrName>ppt_x</p:attrName>
                                            </p:attrNameLst>
                                          </p:cBhvr>
                                          <p:tavLst>
                                            <p:tav tm="0">
                                              <p:val>
                                                <p:strVal val="#ppt_x"/>
                                              </p:val>
                                            </p:tav>
                                            <p:tav tm="100000">
                                              <p:val>
                                                <p:strVal val="#ppt_x"/>
                                              </p:val>
                                            </p:tav>
                                          </p:tavLst>
                                        </p:anim>
                                        <p:anim calcmode="lin" valueType="num" p14:bounceEnd="60000">
                                          <p:cBhvr additive="base">
                                            <p:cTn id="38" dur="500" fill="hold"/>
                                            <p:tgtEl>
                                              <p:spTgt spid="43"/>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left)">
                                          <p:cBhvr>
                                            <p:cTn id="42" dur="500"/>
                                            <p:tgtEl>
                                              <p:spTgt spid="46"/>
                                            </p:tgtEl>
                                          </p:cBhvr>
                                        </p:animEffect>
                                      </p:childTnLst>
                                    </p:cTn>
                                  </p:par>
                                </p:childTnLst>
                              </p:cTn>
                            </p:par>
                            <p:par>
                              <p:cTn id="43" fill="hold">
                                <p:stCondLst>
                                  <p:cond delay="1500"/>
                                </p:stCondLst>
                                <p:childTnLst>
                                  <p:par>
                                    <p:cTn id="44" presetID="2" presetClass="entr" presetSubtype="4" fill="hold" grpId="0" nodeType="afterEffect" p14:presetBounceEnd="60000">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14:bounceEnd="60000">
                                          <p:cBhvr additive="base">
                                            <p:cTn id="46" dur="500" fill="hold"/>
                                            <p:tgtEl>
                                              <p:spTgt spid="45"/>
                                            </p:tgtEl>
                                            <p:attrNameLst>
                                              <p:attrName>ppt_x</p:attrName>
                                            </p:attrNameLst>
                                          </p:cBhvr>
                                          <p:tavLst>
                                            <p:tav tm="0">
                                              <p:val>
                                                <p:strVal val="#ppt_x"/>
                                              </p:val>
                                            </p:tav>
                                            <p:tav tm="100000">
                                              <p:val>
                                                <p:strVal val="#ppt_x"/>
                                              </p:val>
                                            </p:tav>
                                          </p:tavLst>
                                        </p:anim>
                                        <p:anim calcmode="lin" valueType="num" p14:bounceEnd="60000">
                                          <p:cBhvr additive="base">
                                            <p:cTn id="4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grpId="0" nodeType="clickEffect" p14:presetBounceEnd="60000">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14:bounceEnd="60000">
                                          <p:cBhvr additive="base">
                                            <p:cTn id="52" dur="500" fill="hold"/>
                                            <p:tgtEl>
                                              <p:spTgt spid="50"/>
                                            </p:tgtEl>
                                            <p:attrNameLst>
                                              <p:attrName>ppt_x</p:attrName>
                                            </p:attrNameLst>
                                          </p:cBhvr>
                                          <p:tavLst>
                                            <p:tav tm="0">
                                              <p:val>
                                                <p:strVal val="1+#ppt_w/2"/>
                                              </p:val>
                                            </p:tav>
                                            <p:tav tm="100000">
                                              <p:val>
                                                <p:strVal val="#ppt_x"/>
                                              </p:val>
                                            </p:tav>
                                          </p:tavLst>
                                        </p:anim>
                                        <p:anim calcmode="lin" valueType="num" p14:bounceEnd="60000">
                                          <p:cBhvr additive="base">
                                            <p:cTn id="53"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8" grpId="0"/>
          <p:bldP spid="39" grpId="0" animBg="1"/>
          <p:bldP spid="43" grpId="0"/>
          <p:bldP spid="45" grpId="0"/>
          <p:bldP spid="46" grpId="0" animBg="1"/>
          <p:bldP spid="50"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1+#ppt_w/2"/>
                                              </p:val>
                                            </p:tav>
                                            <p:tav tm="100000">
                                              <p:val>
                                                <p:strVal val="#ppt_x"/>
                                              </p:val>
                                            </p:tav>
                                          </p:tavLst>
                                        </p:anim>
                                        <p:anim calcmode="lin" valueType="num">
                                          <p:cBhvr additive="base">
                                            <p:cTn id="14" dur="500" fill="hold"/>
                                            <p:tgtEl>
                                              <p:spTgt spid="28"/>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wipe(left)">
                                          <p:cBhvr>
                                            <p:cTn id="18" dur="500"/>
                                            <p:tgtEl>
                                              <p:spTgt spid="39"/>
                                            </p:tgtEl>
                                          </p:cBhvr>
                                        </p:animEffect>
                                      </p:childTnLst>
                                    </p:cTn>
                                  </p:par>
                                </p:childTnLst>
                              </p:cTn>
                            </p:par>
                            <p:par>
                              <p:cTn id="19" fill="hold">
                                <p:stCondLst>
                                  <p:cond delay="1000"/>
                                </p:stCondLst>
                                <p:childTnLst>
                                  <p:par>
                                    <p:cTn id="20" presetID="2" presetClass="entr" presetSubtype="2"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 calcmode="lin" valueType="num">
                                          <p:cBhvr additive="base">
                                            <p:cTn id="22" dur="500" fill="hold"/>
                                            <p:tgtEl>
                                              <p:spTgt spid="38"/>
                                            </p:tgtEl>
                                            <p:attrNameLst>
                                              <p:attrName>ppt_x</p:attrName>
                                            </p:attrNameLst>
                                          </p:cBhvr>
                                          <p:tavLst>
                                            <p:tav tm="0">
                                              <p:val>
                                                <p:strVal val="1+#ppt_w/2"/>
                                              </p:val>
                                            </p:tav>
                                            <p:tav tm="100000">
                                              <p:val>
                                                <p:strVal val="#ppt_x"/>
                                              </p:val>
                                            </p:tav>
                                          </p:tavLst>
                                        </p:anim>
                                        <p:anim calcmode="lin" valueType="num">
                                          <p:cBhvr additive="base">
                                            <p:cTn id="23" dur="500" fill="hold"/>
                                            <p:tgtEl>
                                              <p:spTgt spid="38"/>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 presetClass="entr" presetSubtype="2" decel="10000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1+#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barn(outVertical)">
                                          <p:cBhvr>
                                            <p:cTn id="33" dur="500"/>
                                            <p:tgtEl>
                                              <p:spTgt spid="57"/>
                                            </p:tgtEl>
                                          </p:cBhvr>
                                        </p:animEffect>
                                      </p:childTnLst>
                                    </p:cTn>
                                  </p:par>
                                </p:childTnLst>
                              </p:cTn>
                            </p:par>
                            <p:par>
                              <p:cTn id="34" fill="hold">
                                <p:stCondLst>
                                  <p:cond delay="500"/>
                                </p:stCondLst>
                                <p:childTnLst>
                                  <p:par>
                                    <p:cTn id="35" presetID="2" presetClass="entr" presetSubtype="4" fill="hold" grpId="0" nodeType="afterEffect">
                                      <p:stCondLst>
                                        <p:cond delay="0"/>
                                      </p:stCondLst>
                                      <p:childTnLst>
                                        <p:set>
                                          <p:cBhvr>
                                            <p:cTn id="36" dur="1" fill="hold">
                                              <p:stCondLst>
                                                <p:cond delay="0"/>
                                              </p:stCondLst>
                                            </p:cTn>
                                            <p:tgtEl>
                                              <p:spTgt spid="43"/>
                                            </p:tgtEl>
                                            <p:attrNameLst>
                                              <p:attrName>style.visibility</p:attrName>
                                            </p:attrNameLst>
                                          </p:cBhvr>
                                          <p:to>
                                            <p:strVal val="visible"/>
                                          </p:to>
                                        </p:set>
                                        <p:anim calcmode="lin" valueType="num">
                                          <p:cBhvr additive="base">
                                            <p:cTn id="37" dur="500" fill="hold"/>
                                            <p:tgtEl>
                                              <p:spTgt spid="43"/>
                                            </p:tgtEl>
                                            <p:attrNameLst>
                                              <p:attrName>ppt_x</p:attrName>
                                            </p:attrNameLst>
                                          </p:cBhvr>
                                          <p:tavLst>
                                            <p:tav tm="0">
                                              <p:val>
                                                <p:strVal val="#ppt_x"/>
                                              </p:val>
                                            </p:tav>
                                            <p:tav tm="100000">
                                              <p:val>
                                                <p:strVal val="#ppt_x"/>
                                              </p:val>
                                            </p:tav>
                                          </p:tavLst>
                                        </p:anim>
                                        <p:anim calcmode="lin" valueType="num">
                                          <p:cBhvr additive="base">
                                            <p:cTn id="38" dur="500" fill="hold"/>
                                            <p:tgtEl>
                                              <p:spTgt spid="43"/>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left)">
                                          <p:cBhvr>
                                            <p:cTn id="42" dur="500"/>
                                            <p:tgtEl>
                                              <p:spTgt spid="46"/>
                                            </p:tgtEl>
                                          </p:cBhvr>
                                        </p:animEffect>
                                      </p:childTnLst>
                                    </p:cTn>
                                  </p:par>
                                </p:childTnLst>
                              </p:cTn>
                            </p:par>
                            <p:par>
                              <p:cTn id="43" fill="hold">
                                <p:stCondLst>
                                  <p:cond delay="1500"/>
                                </p:stCondLst>
                                <p:childTnLst>
                                  <p:par>
                                    <p:cTn id="44" presetID="2" presetClass="entr" presetSubtype="4" fill="hold" grpId="0" nodeType="afterEffect">
                                      <p:stCondLst>
                                        <p:cond delay="0"/>
                                      </p:stCondLst>
                                      <p:childTnLst>
                                        <p:set>
                                          <p:cBhvr>
                                            <p:cTn id="45" dur="1" fill="hold">
                                              <p:stCondLst>
                                                <p:cond delay="0"/>
                                              </p:stCondLst>
                                            </p:cTn>
                                            <p:tgtEl>
                                              <p:spTgt spid="45"/>
                                            </p:tgtEl>
                                            <p:attrNameLst>
                                              <p:attrName>style.visibility</p:attrName>
                                            </p:attrNameLst>
                                          </p:cBhvr>
                                          <p:to>
                                            <p:strVal val="visible"/>
                                          </p:to>
                                        </p:set>
                                        <p:anim calcmode="lin" valueType="num">
                                          <p:cBhvr additive="base">
                                            <p:cTn id="46" dur="500" fill="hold"/>
                                            <p:tgtEl>
                                              <p:spTgt spid="45"/>
                                            </p:tgtEl>
                                            <p:attrNameLst>
                                              <p:attrName>ppt_x</p:attrName>
                                            </p:attrNameLst>
                                          </p:cBhvr>
                                          <p:tavLst>
                                            <p:tav tm="0">
                                              <p:val>
                                                <p:strVal val="#ppt_x"/>
                                              </p:val>
                                            </p:tav>
                                            <p:tav tm="100000">
                                              <p:val>
                                                <p:strVal val="#ppt_x"/>
                                              </p:val>
                                            </p:tav>
                                          </p:tavLst>
                                        </p:anim>
                                        <p:anim calcmode="lin" valueType="num">
                                          <p:cBhvr additive="base">
                                            <p:cTn id="47"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grpId="0" nodeType="clickEffect">
                                      <p:stCondLst>
                                        <p:cond delay="0"/>
                                      </p:stCondLst>
                                      <p:childTnLst>
                                        <p:set>
                                          <p:cBhvr>
                                            <p:cTn id="51" dur="1" fill="hold">
                                              <p:stCondLst>
                                                <p:cond delay="0"/>
                                              </p:stCondLst>
                                            </p:cTn>
                                            <p:tgtEl>
                                              <p:spTgt spid="50"/>
                                            </p:tgtEl>
                                            <p:attrNameLst>
                                              <p:attrName>style.visibility</p:attrName>
                                            </p:attrNameLst>
                                          </p:cBhvr>
                                          <p:to>
                                            <p:strVal val="visible"/>
                                          </p:to>
                                        </p:set>
                                        <p:anim calcmode="lin" valueType="num">
                                          <p:cBhvr additive="base">
                                            <p:cTn id="52" dur="500" fill="hold"/>
                                            <p:tgtEl>
                                              <p:spTgt spid="50"/>
                                            </p:tgtEl>
                                            <p:attrNameLst>
                                              <p:attrName>ppt_x</p:attrName>
                                            </p:attrNameLst>
                                          </p:cBhvr>
                                          <p:tavLst>
                                            <p:tav tm="0">
                                              <p:val>
                                                <p:strVal val="1+#ppt_w/2"/>
                                              </p:val>
                                            </p:tav>
                                            <p:tav tm="100000">
                                              <p:val>
                                                <p:strVal val="#ppt_x"/>
                                              </p:val>
                                            </p:tav>
                                          </p:tavLst>
                                        </p:anim>
                                        <p:anim calcmode="lin" valueType="num">
                                          <p:cBhvr additive="base">
                                            <p:cTn id="53"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8" grpId="0"/>
          <p:bldP spid="39" grpId="0" animBg="1"/>
          <p:bldP spid="43" grpId="0"/>
          <p:bldP spid="45" grpId="0"/>
          <p:bldP spid="46" grpId="0" animBg="1"/>
          <p:bldP spid="50" grpId="0"/>
          <p:bldP spid="2" grpId="0" animBg="1"/>
        </p:bldLst>
      </p:timing>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A2AED1A2-F2EC-34C1-9DC4-622420975223}"/>
              </a:ext>
            </a:extLst>
          </p:cNvPr>
          <p:cNvGrpSpPr/>
          <p:nvPr/>
        </p:nvGrpSpPr>
        <p:grpSpPr>
          <a:xfrm>
            <a:off x="875284" y="2741883"/>
            <a:ext cx="5067923" cy="903752"/>
            <a:chOff x="861162" y="2207776"/>
            <a:chExt cx="5067923" cy="903752"/>
          </a:xfrm>
        </p:grpSpPr>
        <p:sp>
          <p:nvSpPr>
            <p:cNvPr id="15" name="Rectangle: Rounded Corners 14">
              <a:extLst>
                <a:ext uri="{FF2B5EF4-FFF2-40B4-BE49-F238E27FC236}">
                  <a16:creationId xmlns:a16="http://schemas.microsoft.com/office/drawing/2014/main" id="{EC318D7A-53D8-C9C4-D772-AB9CB91E4911}"/>
                </a:ext>
              </a:extLst>
            </p:cNvPr>
            <p:cNvSpPr/>
            <p:nvPr/>
          </p:nvSpPr>
          <p:spPr>
            <a:xfrm>
              <a:off x="861162" y="2207776"/>
              <a:ext cx="5067923" cy="903752"/>
            </a:xfrm>
            <a:prstGeom prst="roundRect">
              <a:avLst>
                <a:gd name="adj" fmla="val 10563"/>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19" name="TextBox 18">
              <a:extLst>
                <a:ext uri="{FF2B5EF4-FFF2-40B4-BE49-F238E27FC236}">
                  <a16:creationId xmlns:a16="http://schemas.microsoft.com/office/drawing/2014/main" id="{B950E00A-4C16-D437-B978-FF71626277C1}"/>
                </a:ext>
              </a:extLst>
            </p:cNvPr>
            <p:cNvSpPr txBox="1"/>
            <p:nvPr/>
          </p:nvSpPr>
          <p:spPr>
            <a:xfrm>
              <a:off x="1033129" y="2428820"/>
              <a:ext cx="4705036" cy="461665"/>
            </a:xfrm>
            <a:prstGeom prst="rect">
              <a:avLst/>
            </a:prstGeom>
            <a:noFill/>
          </p:spPr>
          <p:txBody>
            <a:bodyPr wrap="square" rtlCol="0">
              <a:spAutoFit/>
            </a:bodyPr>
            <a:lstStyle/>
            <a:p>
              <a:pPr algn="ctr"/>
              <a:r>
                <a:rPr lang="en-US" sz="2400" dirty="0">
                  <a:solidFill>
                    <a:schemeClr val="accent3">
                      <a:lumMod val="50000"/>
                    </a:schemeClr>
                  </a:solidFill>
                  <a:latin typeface="+mj-lt"/>
                </a:rPr>
                <a:t>CET1 (Common Equity Tier 1) </a:t>
              </a:r>
              <a:endParaRPr lang="en-GB" sz="2400" dirty="0">
                <a:solidFill>
                  <a:schemeClr val="accent3">
                    <a:lumMod val="50000"/>
                  </a:schemeClr>
                </a:solidFill>
                <a:latin typeface="+mj-lt"/>
              </a:endParaRPr>
            </a:p>
          </p:txBody>
        </p:sp>
      </p:grpSp>
      <p:sp>
        <p:nvSpPr>
          <p:cNvPr id="2" name="TextBox 1">
            <a:extLst>
              <a:ext uri="{FF2B5EF4-FFF2-40B4-BE49-F238E27FC236}">
                <a16:creationId xmlns:a16="http://schemas.microsoft.com/office/drawing/2014/main" id="{DE9B883D-CC13-A8E7-CC02-8412974E967D}"/>
              </a:ext>
            </a:extLst>
          </p:cNvPr>
          <p:cNvSpPr txBox="1"/>
          <p:nvPr/>
        </p:nvSpPr>
        <p:spPr>
          <a:xfrm>
            <a:off x="6955841" y="1964653"/>
            <a:ext cx="4089400" cy="584775"/>
          </a:xfrm>
          <a:prstGeom prst="rect">
            <a:avLst/>
          </a:prstGeom>
          <a:noFill/>
        </p:spPr>
        <p:txBody>
          <a:bodyPr wrap="square" rtlCol="0">
            <a:spAutoFit/>
          </a:bodyPr>
          <a:lstStyle/>
          <a:p>
            <a:pPr algn="ctr"/>
            <a:r>
              <a:rPr lang="en-US" sz="3200" dirty="0">
                <a:solidFill>
                  <a:schemeClr val="accent2">
                    <a:lumMod val="50000"/>
                  </a:schemeClr>
                </a:solidFill>
                <a:latin typeface="+mj-lt"/>
              </a:rPr>
              <a:t>Tier 2 capital</a:t>
            </a:r>
            <a:endParaRPr lang="en-GB" sz="2400" dirty="0">
              <a:solidFill>
                <a:schemeClr val="accent2">
                  <a:lumMod val="50000"/>
                </a:schemeClr>
              </a:solidFill>
              <a:latin typeface="+mj-lt"/>
            </a:endParaRPr>
          </a:p>
        </p:txBody>
      </p:sp>
      <p:grpSp>
        <p:nvGrpSpPr>
          <p:cNvPr id="86" name="Group 85">
            <a:extLst>
              <a:ext uri="{FF2B5EF4-FFF2-40B4-BE49-F238E27FC236}">
                <a16:creationId xmlns:a16="http://schemas.microsoft.com/office/drawing/2014/main" id="{0209D2BD-A77C-41C1-9C8D-D0DB7768DF56}"/>
              </a:ext>
            </a:extLst>
          </p:cNvPr>
          <p:cNvGrpSpPr/>
          <p:nvPr/>
        </p:nvGrpSpPr>
        <p:grpSpPr>
          <a:xfrm>
            <a:off x="6478976" y="2739968"/>
            <a:ext cx="5062169" cy="463675"/>
            <a:chOff x="6478976" y="2759632"/>
            <a:chExt cx="5062169" cy="463675"/>
          </a:xfrm>
        </p:grpSpPr>
        <p:sp>
          <p:nvSpPr>
            <p:cNvPr id="49" name="Rectangle: Rounded Corners 48">
              <a:extLst>
                <a:ext uri="{FF2B5EF4-FFF2-40B4-BE49-F238E27FC236}">
                  <a16:creationId xmlns:a16="http://schemas.microsoft.com/office/drawing/2014/main" id="{B5B08B13-5451-F7FF-7BEF-A799FE1FCCD0}"/>
                </a:ext>
              </a:extLst>
            </p:cNvPr>
            <p:cNvSpPr/>
            <p:nvPr/>
          </p:nvSpPr>
          <p:spPr>
            <a:xfrm>
              <a:off x="6478976" y="2759632"/>
              <a:ext cx="5062169" cy="463675"/>
            </a:xfrm>
            <a:prstGeom prst="roundRect">
              <a:avLst>
                <a:gd name="adj" fmla="val 10563"/>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dirty="0">
                <a:latin typeface="Poppins" panose="00000500000000000000" pitchFamily="2" charset="0"/>
              </a:endParaRPr>
            </a:p>
          </p:txBody>
        </p:sp>
        <p:sp>
          <p:nvSpPr>
            <p:cNvPr id="51" name="TextBox 50">
              <a:extLst>
                <a:ext uri="{FF2B5EF4-FFF2-40B4-BE49-F238E27FC236}">
                  <a16:creationId xmlns:a16="http://schemas.microsoft.com/office/drawing/2014/main" id="{BA46A893-DCC6-D71A-005F-BD1D29E4CFC5}"/>
                </a:ext>
              </a:extLst>
            </p:cNvPr>
            <p:cNvSpPr txBox="1"/>
            <p:nvPr/>
          </p:nvSpPr>
          <p:spPr>
            <a:xfrm>
              <a:off x="6650748" y="2800455"/>
              <a:ext cx="4699694" cy="369332"/>
            </a:xfrm>
            <a:prstGeom prst="rect">
              <a:avLst/>
            </a:prstGeom>
            <a:noFill/>
          </p:spPr>
          <p:txBody>
            <a:bodyPr wrap="square" rtlCol="0">
              <a:spAutoFit/>
            </a:bodyPr>
            <a:lstStyle/>
            <a:p>
              <a:pPr algn="ctr"/>
              <a:r>
                <a:rPr lang="en-US" sz="1800" dirty="0">
                  <a:solidFill>
                    <a:schemeClr val="accent2">
                      <a:lumMod val="50000"/>
                    </a:schemeClr>
                  </a:solidFill>
                  <a:latin typeface="+mj-lt"/>
                </a:rPr>
                <a:t>Revaluation reserves</a:t>
              </a:r>
            </a:p>
          </p:txBody>
        </p:sp>
      </p:grpSp>
      <p:grpSp>
        <p:nvGrpSpPr>
          <p:cNvPr id="87" name="Group 86">
            <a:extLst>
              <a:ext uri="{FF2B5EF4-FFF2-40B4-BE49-F238E27FC236}">
                <a16:creationId xmlns:a16="http://schemas.microsoft.com/office/drawing/2014/main" id="{F559B038-3AD9-CDC0-E0EC-E8BB9161DA1B}"/>
              </a:ext>
            </a:extLst>
          </p:cNvPr>
          <p:cNvGrpSpPr/>
          <p:nvPr/>
        </p:nvGrpSpPr>
        <p:grpSpPr>
          <a:xfrm>
            <a:off x="6473222" y="3520998"/>
            <a:ext cx="5062169" cy="463675"/>
            <a:chOff x="6473222" y="3533194"/>
            <a:chExt cx="5062169" cy="463675"/>
          </a:xfrm>
        </p:grpSpPr>
        <p:sp>
          <p:nvSpPr>
            <p:cNvPr id="53" name="Rectangle: Rounded Corners 52">
              <a:extLst>
                <a:ext uri="{FF2B5EF4-FFF2-40B4-BE49-F238E27FC236}">
                  <a16:creationId xmlns:a16="http://schemas.microsoft.com/office/drawing/2014/main" id="{67145859-90EF-DC08-8231-24C7DD2CABE4}"/>
                </a:ext>
              </a:extLst>
            </p:cNvPr>
            <p:cNvSpPr/>
            <p:nvPr/>
          </p:nvSpPr>
          <p:spPr>
            <a:xfrm>
              <a:off x="6473222" y="3533194"/>
              <a:ext cx="5062169" cy="463675"/>
            </a:xfrm>
            <a:prstGeom prst="roundRect">
              <a:avLst>
                <a:gd name="adj" fmla="val 10563"/>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dirty="0">
                <a:latin typeface="Poppins" panose="00000500000000000000" pitchFamily="2" charset="0"/>
              </a:endParaRPr>
            </a:p>
          </p:txBody>
        </p:sp>
        <p:sp>
          <p:nvSpPr>
            <p:cNvPr id="54" name="TextBox 53">
              <a:extLst>
                <a:ext uri="{FF2B5EF4-FFF2-40B4-BE49-F238E27FC236}">
                  <a16:creationId xmlns:a16="http://schemas.microsoft.com/office/drawing/2014/main" id="{54A8923A-2DA0-74D8-BFCD-62E4920A63A0}"/>
                </a:ext>
              </a:extLst>
            </p:cNvPr>
            <p:cNvSpPr txBox="1"/>
            <p:nvPr/>
          </p:nvSpPr>
          <p:spPr>
            <a:xfrm>
              <a:off x="6644994" y="3574017"/>
              <a:ext cx="4699694" cy="369332"/>
            </a:xfrm>
            <a:prstGeom prst="rect">
              <a:avLst/>
            </a:prstGeom>
            <a:noFill/>
          </p:spPr>
          <p:txBody>
            <a:bodyPr wrap="square" rtlCol="0">
              <a:spAutoFit/>
            </a:bodyPr>
            <a:lstStyle/>
            <a:p>
              <a:pPr algn="ctr"/>
              <a:r>
                <a:rPr lang="en-US" sz="1800" dirty="0">
                  <a:solidFill>
                    <a:schemeClr val="accent2">
                      <a:lumMod val="50000"/>
                    </a:schemeClr>
                  </a:solidFill>
                  <a:latin typeface="+mj-lt"/>
                </a:rPr>
                <a:t>Hybrid instruments</a:t>
              </a:r>
            </a:p>
          </p:txBody>
        </p:sp>
      </p:grpSp>
      <p:grpSp>
        <p:nvGrpSpPr>
          <p:cNvPr id="88" name="Group 87">
            <a:extLst>
              <a:ext uri="{FF2B5EF4-FFF2-40B4-BE49-F238E27FC236}">
                <a16:creationId xmlns:a16="http://schemas.microsoft.com/office/drawing/2014/main" id="{B896CF80-0EE4-C892-42B7-86C366AF23B2}"/>
              </a:ext>
            </a:extLst>
          </p:cNvPr>
          <p:cNvGrpSpPr/>
          <p:nvPr/>
        </p:nvGrpSpPr>
        <p:grpSpPr>
          <a:xfrm>
            <a:off x="6469457" y="4302928"/>
            <a:ext cx="5062169" cy="463675"/>
            <a:chOff x="6469457" y="4306756"/>
            <a:chExt cx="5062169" cy="463675"/>
          </a:xfrm>
        </p:grpSpPr>
        <p:sp>
          <p:nvSpPr>
            <p:cNvPr id="83" name="Rectangle: Rounded Corners 82">
              <a:extLst>
                <a:ext uri="{FF2B5EF4-FFF2-40B4-BE49-F238E27FC236}">
                  <a16:creationId xmlns:a16="http://schemas.microsoft.com/office/drawing/2014/main" id="{C93F55E9-832F-A348-5732-6A534A8386E5}"/>
                </a:ext>
              </a:extLst>
            </p:cNvPr>
            <p:cNvSpPr/>
            <p:nvPr/>
          </p:nvSpPr>
          <p:spPr>
            <a:xfrm>
              <a:off x="6469457" y="4306756"/>
              <a:ext cx="5062169" cy="463675"/>
            </a:xfrm>
            <a:prstGeom prst="roundRect">
              <a:avLst>
                <a:gd name="adj" fmla="val 10563"/>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dirty="0">
                <a:latin typeface="Poppins" panose="00000500000000000000" pitchFamily="2" charset="0"/>
              </a:endParaRPr>
            </a:p>
          </p:txBody>
        </p:sp>
        <p:sp>
          <p:nvSpPr>
            <p:cNvPr id="84" name="TextBox 83">
              <a:extLst>
                <a:ext uri="{FF2B5EF4-FFF2-40B4-BE49-F238E27FC236}">
                  <a16:creationId xmlns:a16="http://schemas.microsoft.com/office/drawing/2014/main" id="{4039669C-BE71-ECA5-19A3-198C1F953A5D}"/>
                </a:ext>
              </a:extLst>
            </p:cNvPr>
            <p:cNvSpPr txBox="1"/>
            <p:nvPr/>
          </p:nvSpPr>
          <p:spPr>
            <a:xfrm>
              <a:off x="6641229" y="4347579"/>
              <a:ext cx="4699694" cy="369332"/>
            </a:xfrm>
            <a:prstGeom prst="rect">
              <a:avLst/>
            </a:prstGeom>
            <a:noFill/>
          </p:spPr>
          <p:txBody>
            <a:bodyPr wrap="square" rtlCol="0">
              <a:spAutoFit/>
            </a:bodyPr>
            <a:lstStyle/>
            <a:p>
              <a:pPr algn="ctr"/>
              <a:r>
                <a:rPr lang="en-US" sz="1800" dirty="0">
                  <a:solidFill>
                    <a:schemeClr val="accent2">
                      <a:lumMod val="50000"/>
                    </a:schemeClr>
                  </a:solidFill>
                  <a:latin typeface="+mj-lt"/>
                </a:rPr>
                <a:t>Subordinated term debt</a:t>
              </a:r>
            </a:p>
          </p:txBody>
        </p:sp>
      </p:grpSp>
      <p:sp>
        <p:nvSpPr>
          <p:cNvPr id="85" name="Left Brace 84">
            <a:extLst>
              <a:ext uri="{FF2B5EF4-FFF2-40B4-BE49-F238E27FC236}">
                <a16:creationId xmlns:a16="http://schemas.microsoft.com/office/drawing/2014/main" id="{422D937B-676A-3149-C662-F1F34AE5AA3A}"/>
              </a:ext>
            </a:extLst>
          </p:cNvPr>
          <p:cNvSpPr/>
          <p:nvPr/>
        </p:nvSpPr>
        <p:spPr>
          <a:xfrm rot="16200000">
            <a:off x="5851776" y="-162383"/>
            <a:ext cx="463675" cy="10915060"/>
          </a:xfrm>
          <a:prstGeom prst="leftBrace">
            <a:avLst>
              <a:gd name="adj1" fmla="val 57138"/>
              <a:gd name="adj2" fmla="val 50000"/>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Poppins" panose="00000500000000000000" pitchFamily="2" charset="0"/>
            </a:endParaRPr>
          </a:p>
        </p:txBody>
      </p:sp>
      <p:sp>
        <p:nvSpPr>
          <p:cNvPr id="89" name="TextBox 88">
            <a:extLst>
              <a:ext uri="{FF2B5EF4-FFF2-40B4-BE49-F238E27FC236}">
                <a16:creationId xmlns:a16="http://schemas.microsoft.com/office/drawing/2014/main" id="{A78AF4F3-CE72-180B-8E8F-F1F6F8D2CEB4}"/>
              </a:ext>
            </a:extLst>
          </p:cNvPr>
          <p:cNvSpPr txBox="1"/>
          <p:nvPr/>
        </p:nvSpPr>
        <p:spPr>
          <a:xfrm>
            <a:off x="4087051" y="5666196"/>
            <a:ext cx="3993123" cy="584775"/>
          </a:xfrm>
          <a:prstGeom prst="rect">
            <a:avLst/>
          </a:prstGeom>
          <a:noFill/>
        </p:spPr>
        <p:txBody>
          <a:bodyPr wrap="square" rtlCol="0">
            <a:spAutoFit/>
          </a:bodyPr>
          <a:lstStyle/>
          <a:p>
            <a:pPr algn="ctr"/>
            <a:r>
              <a:rPr lang="en-US" sz="3200" dirty="0">
                <a:solidFill>
                  <a:schemeClr val="accent6">
                    <a:lumMod val="50000"/>
                  </a:schemeClr>
                </a:solidFill>
                <a:latin typeface="+mj-lt"/>
              </a:rPr>
              <a:t>&gt;8.0%</a:t>
            </a:r>
            <a:endParaRPr lang="en-GB" sz="3200" dirty="0">
              <a:solidFill>
                <a:schemeClr val="accent6">
                  <a:lumMod val="50000"/>
                </a:schemeClr>
              </a:solidFill>
              <a:latin typeface="+mj-lt"/>
            </a:endParaRPr>
          </a:p>
        </p:txBody>
      </p:sp>
      <p:sp>
        <p:nvSpPr>
          <p:cNvPr id="22" name="TextBox 21">
            <a:extLst>
              <a:ext uri="{FF2B5EF4-FFF2-40B4-BE49-F238E27FC236}">
                <a16:creationId xmlns:a16="http://schemas.microsoft.com/office/drawing/2014/main" id="{A82B2FA9-781E-3F15-4450-98DBB177200B}"/>
              </a:ext>
            </a:extLst>
          </p:cNvPr>
          <p:cNvSpPr txBox="1"/>
          <p:nvPr/>
        </p:nvSpPr>
        <p:spPr>
          <a:xfrm>
            <a:off x="14718478" y="2901372"/>
            <a:ext cx="4270562" cy="584775"/>
          </a:xfrm>
          <a:prstGeom prst="rect">
            <a:avLst/>
          </a:prstGeom>
          <a:noFill/>
        </p:spPr>
        <p:txBody>
          <a:bodyPr wrap="square" rtlCol="0">
            <a:spAutoFit/>
          </a:bodyPr>
          <a:lstStyle/>
          <a:p>
            <a:r>
              <a:rPr lang="en-US" sz="3200" dirty="0">
                <a:solidFill>
                  <a:schemeClr val="accent3">
                    <a:lumMod val="50000"/>
                  </a:schemeClr>
                </a:solidFill>
                <a:latin typeface="+mj-lt"/>
              </a:rPr>
              <a:t>4.5% of RWAs</a:t>
            </a:r>
            <a:endParaRPr lang="en-GB" sz="3200" dirty="0">
              <a:solidFill>
                <a:schemeClr val="accent3">
                  <a:lumMod val="50000"/>
                </a:schemeClr>
              </a:solidFill>
              <a:latin typeface="+mj-lt"/>
            </a:endParaRPr>
          </a:p>
        </p:txBody>
      </p:sp>
      <p:sp>
        <p:nvSpPr>
          <p:cNvPr id="24" name="TextBox 23">
            <a:extLst>
              <a:ext uri="{FF2B5EF4-FFF2-40B4-BE49-F238E27FC236}">
                <a16:creationId xmlns:a16="http://schemas.microsoft.com/office/drawing/2014/main" id="{2224688D-2C2A-36BE-A0FA-2F91A3E2C7A9}"/>
              </a:ext>
            </a:extLst>
          </p:cNvPr>
          <p:cNvSpPr txBox="1"/>
          <p:nvPr/>
        </p:nvSpPr>
        <p:spPr>
          <a:xfrm>
            <a:off x="-7256509" y="5958583"/>
            <a:ext cx="3993123" cy="584775"/>
          </a:xfrm>
          <a:prstGeom prst="rect">
            <a:avLst/>
          </a:prstGeom>
          <a:noFill/>
        </p:spPr>
        <p:txBody>
          <a:bodyPr wrap="square" rtlCol="0">
            <a:spAutoFit/>
          </a:bodyPr>
          <a:lstStyle/>
          <a:p>
            <a:pPr algn="ctr"/>
            <a:r>
              <a:rPr lang="en-US" sz="3200" dirty="0">
                <a:solidFill>
                  <a:schemeClr val="accent5">
                    <a:lumMod val="50000"/>
                  </a:schemeClr>
                </a:solidFill>
                <a:latin typeface="+mj-lt"/>
              </a:rPr>
              <a:t>+ 1.5% of RWAs</a:t>
            </a:r>
            <a:endParaRPr lang="en-GB" sz="3200" dirty="0">
              <a:solidFill>
                <a:schemeClr val="accent5">
                  <a:lumMod val="50000"/>
                </a:schemeClr>
              </a:solidFill>
              <a:latin typeface="+mj-lt"/>
            </a:endParaRPr>
          </a:p>
        </p:txBody>
      </p:sp>
      <p:sp>
        <p:nvSpPr>
          <p:cNvPr id="35" name="TextBox 34">
            <a:extLst>
              <a:ext uri="{FF2B5EF4-FFF2-40B4-BE49-F238E27FC236}">
                <a16:creationId xmlns:a16="http://schemas.microsoft.com/office/drawing/2014/main" id="{9E058A70-9AE3-71AF-E4A9-ABEF7AB424E3}"/>
              </a:ext>
            </a:extLst>
          </p:cNvPr>
          <p:cNvSpPr txBox="1"/>
          <p:nvPr/>
        </p:nvSpPr>
        <p:spPr>
          <a:xfrm>
            <a:off x="12843314" y="2901372"/>
            <a:ext cx="969341" cy="584775"/>
          </a:xfrm>
          <a:prstGeom prst="rect">
            <a:avLst/>
          </a:prstGeom>
          <a:noFill/>
        </p:spPr>
        <p:txBody>
          <a:bodyPr wrap="square" rtlCol="0">
            <a:spAutoFit/>
          </a:bodyPr>
          <a:lstStyle/>
          <a:p>
            <a:r>
              <a:rPr lang="en-US" sz="3200" dirty="0">
                <a:solidFill>
                  <a:schemeClr val="accent3">
                    <a:lumMod val="50000"/>
                  </a:schemeClr>
                </a:solidFill>
                <a:latin typeface="+mj-lt"/>
              </a:rPr>
              <a:t>2%</a:t>
            </a:r>
            <a:endParaRPr lang="en-GB" sz="3200" dirty="0">
              <a:solidFill>
                <a:schemeClr val="accent3">
                  <a:lumMod val="50000"/>
                </a:schemeClr>
              </a:solidFill>
              <a:latin typeface="+mj-lt"/>
            </a:endParaRPr>
          </a:p>
        </p:txBody>
      </p:sp>
      <p:sp>
        <p:nvSpPr>
          <p:cNvPr id="37" name="Arrow: Down 36">
            <a:extLst>
              <a:ext uri="{FF2B5EF4-FFF2-40B4-BE49-F238E27FC236}">
                <a16:creationId xmlns:a16="http://schemas.microsoft.com/office/drawing/2014/main" id="{C7750640-E976-A569-EDAA-6F49FB93DF63}"/>
              </a:ext>
            </a:extLst>
          </p:cNvPr>
          <p:cNvSpPr/>
          <p:nvPr/>
        </p:nvSpPr>
        <p:spPr>
          <a:xfrm rot="16200000">
            <a:off x="13972599" y="2709088"/>
            <a:ext cx="533672" cy="969343"/>
          </a:xfrm>
          <a:prstGeom prst="downArrow">
            <a:avLst>
              <a:gd name="adj1" fmla="val 50000"/>
              <a:gd name="adj2" fmla="val 54384"/>
            </a:avLst>
          </a:prstGeom>
          <a:gradFill>
            <a:gsLst>
              <a:gs pos="0">
                <a:schemeClr val="accent3">
                  <a:alpha val="0"/>
                </a:schemeClr>
              </a:gs>
              <a:gs pos="100000">
                <a:schemeClr val="accent3"/>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38" name="TextBox 37">
            <a:extLst>
              <a:ext uri="{FF2B5EF4-FFF2-40B4-BE49-F238E27FC236}">
                <a16:creationId xmlns:a16="http://schemas.microsoft.com/office/drawing/2014/main" id="{5C5725CD-5B9F-45B3-C4E0-DB80F552EBDA}"/>
              </a:ext>
            </a:extLst>
          </p:cNvPr>
          <p:cNvSpPr txBox="1"/>
          <p:nvPr/>
        </p:nvSpPr>
        <p:spPr>
          <a:xfrm>
            <a:off x="12853488" y="4023600"/>
            <a:ext cx="969341" cy="584775"/>
          </a:xfrm>
          <a:prstGeom prst="rect">
            <a:avLst/>
          </a:prstGeom>
          <a:noFill/>
        </p:spPr>
        <p:txBody>
          <a:bodyPr wrap="square" rtlCol="0">
            <a:spAutoFit/>
          </a:bodyPr>
          <a:lstStyle/>
          <a:p>
            <a:r>
              <a:rPr lang="en-US" sz="3200" dirty="0">
                <a:solidFill>
                  <a:schemeClr val="accent4">
                    <a:lumMod val="50000"/>
                  </a:schemeClr>
                </a:solidFill>
                <a:latin typeface="+mj-lt"/>
              </a:rPr>
              <a:t>4%</a:t>
            </a:r>
            <a:endParaRPr lang="en-GB" sz="3200" dirty="0">
              <a:solidFill>
                <a:schemeClr val="accent4">
                  <a:lumMod val="50000"/>
                </a:schemeClr>
              </a:solidFill>
              <a:latin typeface="+mj-lt"/>
            </a:endParaRPr>
          </a:p>
        </p:txBody>
      </p:sp>
      <p:sp>
        <p:nvSpPr>
          <p:cNvPr id="39" name="TextBox 38">
            <a:extLst>
              <a:ext uri="{FF2B5EF4-FFF2-40B4-BE49-F238E27FC236}">
                <a16:creationId xmlns:a16="http://schemas.microsoft.com/office/drawing/2014/main" id="{CE3C8637-6D26-D265-83EF-002D4A8C24DC}"/>
              </a:ext>
            </a:extLst>
          </p:cNvPr>
          <p:cNvSpPr txBox="1"/>
          <p:nvPr/>
        </p:nvSpPr>
        <p:spPr>
          <a:xfrm>
            <a:off x="14833213" y="4023600"/>
            <a:ext cx="3682574" cy="584775"/>
          </a:xfrm>
          <a:prstGeom prst="rect">
            <a:avLst/>
          </a:prstGeom>
          <a:noFill/>
        </p:spPr>
        <p:txBody>
          <a:bodyPr wrap="square" rtlCol="0">
            <a:spAutoFit/>
          </a:bodyPr>
          <a:lstStyle/>
          <a:p>
            <a:r>
              <a:rPr lang="en-US" sz="3200" dirty="0">
                <a:solidFill>
                  <a:schemeClr val="accent4">
                    <a:lumMod val="50000"/>
                  </a:schemeClr>
                </a:solidFill>
                <a:latin typeface="+mj-lt"/>
              </a:rPr>
              <a:t>6.0% of RWAs</a:t>
            </a:r>
            <a:endParaRPr lang="en-GB" sz="3200" dirty="0">
              <a:solidFill>
                <a:schemeClr val="accent4">
                  <a:lumMod val="50000"/>
                </a:schemeClr>
              </a:solidFill>
              <a:latin typeface="+mj-lt"/>
            </a:endParaRPr>
          </a:p>
        </p:txBody>
      </p:sp>
      <p:sp>
        <p:nvSpPr>
          <p:cNvPr id="40" name="Arrow: Down 39">
            <a:extLst>
              <a:ext uri="{FF2B5EF4-FFF2-40B4-BE49-F238E27FC236}">
                <a16:creationId xmlns:a16="http://schemas.microsoft.com/office/drawing/2014/main" id="{37E9A377-CD09-DC20-4907-26F5B91A97CD}"/>
              </a:ext>
            </a:extLst>
          </p:cNvPr>
          <p:cNvSpPr/>
          <p:nvPr/>
        </p:nvSpPr>
        <p:spPr>
          <a:xfrm rot="16200000">
            <a:off x="13982773" y="3831316"/>
            <a:ext cx="533672" cy="969343"/>
          </a:xfrm>
          <a:prstGeom prst="downArrow">
            <a:avLst>
              <a:gd name="adj1" fmla="val 50000"/>
              <a:gd name="adj2" fmla="val 54384"/>
            </a:avLst>
          </a:prstGeom>
          <a:gradFill>
            <a:gsLst>
              <a:gs pos="0">
                <a:schemeClr val="accent4">
                  <a:alpha val="0"/>
                </a:schemeClr>
              </a:gs>
              <a:gs pos="100000">
                <a:schemeClr val="accent4"/>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3" name="Rectangle: Rounded Corners 2">
            <a:extLst>
              <a:ext uri="{FF2B5EF4-FFF2-40B4-BE49-F238E27FC236}">
                <a16:creationId xmlns:a16="http://schemas.microsoft.com/office/drawing/2014/main" id="{9607D3C3-9796-A727-A649-B8DB23FDD7E8}"/>
              </a:ext>
            </a:extLst>
          </p:cNvPr>
          <p:cNvSpPr/>
          <p:nvPr/>
        </p:nvSpPr>
        <p:spPr>
          <a:xfrm>
            <a:off x="12853488" y="5195358"/>
            <a:ext cx="4917006" cy="782761"/>
          </a:xfrm>
          <a:prstGeom prst="roundRect">
            <a:avLst/>
          </a:prstGeom>
          <a:solidFill>
            <a:schemeClr val="bg1"/>
          </a:solidFill>
          <a:ln w="57150">
            <a:solidFill>
              <a:schemeClr val="tx1">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Poppins" panose="00000500000000000000" pitchFamily="2" charset="0"/>
                <a:ea typeface="Open Sans" panose="020B0606030504020204" pitchFamily="34" charset="0"/>
                <a:cs typeface="Poppins" panose="00000500000000000000" pitchFamily="2" charset="0"/>
              </a:rPr>
              <a:t>Risk Weighted Assets </a:t>
            </a:r>
            <a:r>
              <a:rPr lang="en-GB" sz="2400" dirty="0">
                <a:solidFill>
                  <a:schemeClr val="tx1"/>
                </a:solidFill>
                <a:latin typeface="Poppins" panose="00000500000000000000" pitchFamily="2" charset="0"/>
                <a:ea typeface="Open Sans" panose="020B0606030504020204" pitchFamily="34" charset="0"/>
                <a:cs typeface="Poppins" panose="00000500000000000000" pitchFamily="2" charset="0"/>
              </a:rPr>
              <a:t>(RWA)</a:t>
            </a:r>
            <a:endParaRPr lang="en-US" sz="2400" b="1" dirty="0">
              <a:solidFill>
                <a:schemeClr val="tx1"/>
              </a:solidFill>
            </a:endParaRPr>
          </a:p>
        </p:txBody>
      </p:sp>
      <p:sp>
        <p:nvSpPr>
          <p:cNvPr id="36" name="TextBox 35">
            <a:extLst>
              <a:ext uri="{FF2B5EF4-FFF2-40B4-BE49-F238E27FC236}">
                <a16:creationId xmlns:a16="http://schemas.microsoft.com/office/drawing/2014/main" id="{F378CF2E-A3B7-D48B-D8DC-3C298B7CA190}"/>
              </a:ext>
            </a:extLst>
          </p:cNvPr>
          <p:cNvSpPr txBox="1"/>
          <p:nvPr/>
        </p:nvSpPr>
        <p:spPr>
          <a:xfrm>
            <a:off x="1364545" y="1962198"/>
            <a:ext cx="4089400" cy="584775"/>
          </a:xfrm>
          <a:prstGeom prst="rect">
            <a:avLst/>
          </a:prstGeom>
          <a:noFill/>
        </p:spPr>
        <p:txBody>
          <a:bodyPr wrap="square" rtlCol="0">
            <a:spAutoFit/>
          </a:bodyPr>
          <a:lstStyle/>
          <a:p>
            <a:pPr algn="ctr"/>
            <a:r>
              <a:rPr lang="en-US" sz="3200" dirty="0">
                <a:solidFill>
                  <a:schemeClr val="accent3">
                    <a:lumMod val="50000"/>
                  </a:schemeClr>
                </a:solidFill>
                <a:latin typeface="+mj-lt"/>
              </a:rPr>
              <a:t>Tier 1 capital</a:t>
            </a:r>
            <a:endParaRPr lang="en-GB" sz="2400" dirty="0">
              <a:solidFill>
                <a:schemeClr val="accent3">
                  <a:lumMod val="50000"/>
                </a:schemeClr>
              </a:solidFill>
              <a:latin typeface="+mj-lt"/>
            </a:endParaRPr>
          </a:p>
        </p:txBody>
      </p:sp>
      <p:grpSp>
        <p:nvGrpSpPr>
          <p:cNvPr id="41" name="Group 40">
            <a:extLst>
              <a:ext uri="{FF2B5EF4-FFF2-40B4-BE49-F238E27FC236}">
                <a16:creationId xmlns:a16="http://schemas.microsoft.com/office/drawing/2014/main" id="{5AA8415B-2F1D-025E-DF45-92AA2821CAE2}"/>
              </a:ext>
            </a:extLst>
          </p:cNvPr>
          <p:cNvGrpSpPr/>
          <p:nvPr/>
        </p:nvGrpSpPr>
        <p:grpSpPr>
          <a:xfrm>
            <a:off x="875284" y="3866679"/>
            <a:ext cx="5067923" cy="903752"/>
            <a:chOff x="855401" y="3332572"/>
            <a:chExt cx="5067923" cy="903752"/>
          </a:xfrm>
          <a:solidFill>
            <a:schemeClr val="accent5">
              <a:lumMod val="20000"/>
              <a:lumOff val="80000"/>
            </a:schemeClr>
          </a:solidFill>
        </p:grpSpPr>
        <p:sp>
          <p:nvSpPr>
            <p:cNvPr id="42" name="Rectangle: Rounded Corners 41">
              <a:extLst>
                <a:ext uri="{FF2B5EF4-FFF2-40B4-BE49-F238E27FC236}">
                  <a16:creationId xmlns:a16="http://schemas.microsoft.com/office/drawing/2014/main" id="{E195C099-1698-4826-DF88-4F51050C0E10}"/>
                </a:ext>
              </a:extLst>
            </p:cNvPr>
            <p:cNvSpPr/>
            <p:nvPr/>
          </p:nvSpPr>
          <p:spPr>
            <a:xfrm>
              <a:off x="855401" y="3332572"/>
              <a:ext cx="5067923" cy="903752"/>
            </a:xfrm>
            <a:prstGeom prst="roundRect">
              <a:avLst>
                <a:gd name="adj" fmla="val 10563"/>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5">
                    <a:lumMod val="50000"/>
                  </a:schemeClr>
                </a:solidFill>
                <a:latin typeface="Poppins" panose="00000500000000000000" pitchFamily="2" charset="0"/>
              </a:endParaRPr>
            </a:p>
          </p:txBody>
        </p:sp>
        <p:sp>
          <p:nvSpPr>
            <p:cNvPr id="43" name="TextBox 42">
              <a:extLst>
                <a:ext uri="{FF2B5EF4-FFF2-40B4-BE49-F238E27FC236}">
                  <a16:creationId xmlns:a16="http://schemas.microsoft.com/office/drawing/2014/main" id="{003AD8E2-4252-F1A3-A72B-B23CDCA7F450}"/>
                </a:ext>
              </a:extLst>
            </p:cNvPr>
            <p:cNvSpPr txBox="1"/>
            <p:nvPr/>
          </p:nvSpPr>
          <p:spPr>
            <a:xfrm>
              <a:off x="1027368" y="3553616"/>
              <a:ext cx="4705036" cy="461665"/>
            </a:xfrm>
            <a:prstGeom prst="rect">
              <a:avLst/>
            </a:prstGeom>
            <a:noFill/>
          </p:spPr>
          <p:txBody>
            <a:bodyPr wrap="square" rtlCol="0">
              <a:spAutoFit/>
            </a:bodyPr>
            <a:lstStyle/>
            <a:p>
              <a:pPr algn="ctr"/>
              <a:r>
                <a:rPr lang="en-US" sz="2400" dirty="0">
                  <a:solidFill>
                    <a:schemeClr val="accent5">
                      <a:lumMod val="50000"/>
                    </a:schemeClr>
                  </a:solidFill>
                  <a:latin typeface="+mj-lt"/>
                </a:rPr>
                <a:t>AT1 (Additional Tier 1) </a:t>
              </a:r>
              <a:endParaRPr lang="en-GB" sz="2400" dirty="0">
                <a:solidFill>
                  <a:schemeClr val="accent5">
                    <a:lumMod val="50000"/>
                  </a:schemeClr>
                </a:solidFill>
                <a:latin typeface="+mj-lt"/>
              </a:endParaRPr>
            </a:p>
          </p:txBody>
        </p:sp>
      </p:grpSp>
      <p:sp>
        <p:nvSpPr>
          <p:cNvPr id="47" name="TextBox 46">
            <a:extLst>
              <a:ext uri="{FF2B5EF4-FFF2-40B4-BE49-F238E27FC236}">
                <a16:creationId xmlns:a16="http://schemas.microsoft.com/office/drawing/2014/main" id="{F572D513-FAD3-7A7D-9C97-FAF7C0ED1420}"/>
              </a:ext>
            </a:extLst>
          </p:cNvPr>
          <p:cNvSpPr txBox="1"/>
          <p:nvPr/>
        </p:nvSpPr>
        <p:spPr>
          <a:xfrm>
            <a:off x="1801083" y="653676"/>
            <a:ext cx="8914007" cy="584775"/>
          </a:xfrm>
          <a:prstGeom prst="rect">
            <a:avLst/>
          </a:prstGeom>
          <a:noFill/>
        </p:spPr>
        <p:txBody>
          <a:bodyPr wrap="square" rtlCol="0">
            <a:spAutoFit/>
          </a:bodyPr>
          <a:lstStyle/>
          <a:p>
            <a:pPr algn="ctr"/>
            <a:r>
              <a:rPr lang="en-US" sz="3200" dirty="0">
                <a:solidFill>
                  <a:schemeClr val="tx1"/>
                </a:solidFill>
                <a:latin typeface="+mj-lt"/>
              </a:rPr>
              <a:t>Minimum Capital Requirements</a:t>
            </a:r>
            <a:endParaRPr lang="en-GB" sz="2400" dirty="0">
              <a:solidFill>
                <a:schemeClr val="tx1"/>
              </a:solidFill>
              <a:latin typeface="+mj-lt"/>
            </a:endParaRPr>
          </a:p>
        </p:txBody>
      </p:sp>
      <p:grpSp>
        <p:nvGrpSpPr>
          <p:cNvPr id="48" name="Group 47">
            <a:extLst>
              <a:ext uri="{FF2B5EF4-FFF2-40B4-BE49-F238E27FC236}">
                <a16:creationId xmlns:a16="http://schemas.microsoft.com/office/drawing/2014/main" id="{CEA6BB83-D755-4E86-4307-508217F195BC}"/>
              </a:ext>
            </a:extLst>
          </p:cNvPr>
          <p:cNvGrpSpPr/>
          <p:nvPr/>
        </p:nvGrpSpPr>
        <p:grpSpPr>
          <a:xfrm>
            <a:off x="-7009391" y="1693017"/>
            <a:ext cx="5756713" cy="3266119"/>
            <a:chOff x="708645" y="2004062"/>
            <a:chExt cx="5756713" cy="3266119"/>
          </a:xfrm>
        </p:grpSpPr>
        <p:sp>
          <p:nvSpPr>
            <p:cNvPr id="50" name="Rectangle: Rounded Corners 49">
              <a:extLst>
                <a:ext uri="{FF2B5EF4-FFF2-40B4-BE49-F238E27FC236}">
                  <a16:creationId xmlns:a16="http://schemas.microsoft.com/office/drawing/2014/main" id="{F724F9F0-6D2A-7BAD-04C9-A6253C77A903}"/>
                </a:ext>
              </a:extLst>
            </p:cNvPr>
            <p:cNvSpPr/>
            <p:nvPr/>
          </p:nvSpPr>
          <p:spPr>
            <a:xfrm>
              <a:off x="708645" y="2004062"/>
              <a:ext cx="5410200" cy="3266119"/>
            </a:xfrm>
            <a:prstGeom prst="roundRect">
              <a:avLst>
                <a:gd name="adj" fmla="val 6408"/>
              </a:avLst>
            </a:prstGeom>
            <a:noFill/>
            <a:ln w="76200">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cxnSp>
          <p:nvCxnSpPr>
            <p:cNvPr id="52" name="Straight Connector 51">
              <a:extLst>
                <a:ext uri="{FF2B5EF4-FFF2-40B4-BE49-F238E27FC236}">
                  <a16:creationId xmlns:a16="http://schemas.microsoft.com/office/drawing/2014/main" id="{6C916224-FACE-482B-3F2F-A05131DABFAD}"/>
                </a:ext>
              </a:extLst>
            </p:cNvPr>
            <p:cNvCxnSpPr>
              <a:cxnSpLocks/>
            </p:cNvCxnSpPr>
            <p:nvPr/>
          </p:nvCxnSpPr>
          <p:spPr>
            <a:xfrm>
              <a:off x="6089259" y="4627032"/>
              <a:ext cx="376099" cy="1"/>
            </a:xfrm>
            <a:prstGeom prst="line">
              <a:avLst/>
            </a:prstGeom>
            <a:noFill/>
            <a:ln w="76200">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29872235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150"/>
                                  </p:stCondLst>
                                  <p:childTnLst>
                                    <p:set>
                                      <p:cBhvr>
                                        <p:cTn id="10" dur="1" fill="hold">
                                          <p:stCondLst>
                                            <p:cond delay="0"/>
                                          </p:stCondLst>
                                        </p:cTn>
                                        <p:tgtEl>
                                          <p:spTgt spid="86"/>
                                        </p:tgtEl>
                                        <p:attrNameLst>
                                          <p:attrName>style.visibility</p:attrName>
                                        </p:attrNameLst>
                                      </p:cBhvr>
                                      <p:to>
                                        <p:strVal val="visible"/>
                                      </p:to>
                                    </p:set>
                                    <p:anim calcmode="lin" valueType="num">
                                      <p:cBhvr additive="base">
                                        <p:cTn id="11" dur="500" fill="hold"/>
                                        <p:tgtEl>
                                          <p:spTgt spid="86"/>
                                        </p:tgtEl>
                                        <p:attrNameLst>
                                          <p:attrName>ppt_x</p:attrName>
                                        </p:attrNameLst>
                                      </p:cBhvr>
                                      <p:tavLst>
                                        <p:tav tm="0">
                                          <p:val>
                                            <p:strVal val="1+#ppt_w/2"/>
                                          </p:val>
                                        </p:tav>
                                        <p:tav tm="100000">
                                          <p:val>
                                            <p:strVal val="#ppt_x"/>
                                          </p:val>
                                        </p:tav>
                                      </p:tavLst>
                                    </p:anim>
                                    <p:anim calcmode="lin" valueType="num">
                                      <p:cBhvr additive="base">
                                        <p:cTn id="12" dur="500" fill="hold"/>
                                        <p:tgtEl>
                                          <p:spTgt spid="86"/>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300"/>
                                  </p:stCondLst>
                                  <p:childTnLst>
                                    <p:set>
                                      <p:cBhvr>
                                        <p:cTn id="14" dur="1" fill="hold">
                                          <p:stCondLst>
                                            <p:cond delay="0"/>
                                          </p:stCondLst>
                                        </p:cTn>
                                        <p:tgtEl>
                                          <p:spTgt spid="87"/>
                                        </p:tgtEl>
                                        <p:attrNameLst>
                                          <p:attrName>style.visibility</p:attrName>
                                        </p:attrNameLst>
                                      </p:cBhvr>
                                      <p:to>
                                        <p:strVal val="visible"/>
                                      </p:to>
                                    </p:set>
                                    <p:anim calcmode="lin" valueType="num">
                                      <p:cBhvr additive="base">
                                        <p:cTn id="15" dur="500" fill="hold"/>
                                        <p:tgtEl>
                                          <p:spTgt spid="87"/>
                                        </p:tgtEl>
                                        <p:attrNameLst>
                                          <p:attrName>ppt_x</p:attrName>
                                        </p:attrNameLst>
                                      </p:cBhvr>
                                      <p:tavLst>
                                        <p:tav tm="0">
                                          <p:val>
                                            <p:strVal val="1+#ppt_w/2"/>
                                          </p:val>
                                        </p:tav>
                                        <p:tav tm="100000">
                                          <p:val>
                                            <p:strVal val="#ppt_x"/>
                                          </p:val>
                                        </p:tav>
                                      </p:tavLst>
                                    </p:anim>
                                    <p:anim calcmode="lin" valueType="num">
                                      <p:cBhvr additive="base">
                                        <p:cTn id="16" dur="500" fill="hold"/>
                                        <p:tgtEl>
                                          <p:spTgt spid="87"/>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450"/>
                                  </p:stCondLst>
                                  <p:childTnLst>
                                    <p:set>
                                      <p:cBhvr>
                                        <p:cTn id="18" dur="1" fill="hold">
                                          <p:stCondLst>
                                            <p:cond delay="0"/>
                                          </p:stCondLst>
                                        </p:cTn>
                                        <p:tgtEl>
                                          <p:spTgt spid="88"/>
                                        </p:tgtEl>
                                        <p:attrNameLst>
                                          <p:attrName>style.visibility</p:attrName>
                                        </p:attrNameLst>
                                      </p:cBhvr>
                                      <p:to>
                                        <p:strVal val="visible"/>
                                      </p:to>
                                    </p:set>
                                    <p:anim calcmode="lin" valueType="num">
                                      <p:cBhvr additive="base">
                                        <p:cTn id="19" dur="500" fill="hold"/>
                                        <p:tgtEl>
                                          <p:spTgt spid="88"/>
                                        </p:tgtEl>
                                        <p:attrNameLst>
                                          <p:attrName>ppt_x</p:attrName>
                                        </p:attrNameLst>
                                      </p:cBhvr>
                                      <p:tavLst>
                                        <p:tav tm="0">
                                          <p:val>
                                            <p:strVal val="1+#ppt_w/2"/>
                                          </p:val>
                                        </p:tav>
                                        <p:tav tm="100000">
                                          <p:val>
                                            <p:strVal val="#ppt_x"/>
                                          </p:val>
                                        </p:tav>
                                      </p:tavLst>
                                    </p:anim>
                                    <p:anim calcmode="lin" valueType="num">
                                      <p:cBhvr additive="base">
                                        <p:cTn id="20" dur="500" fill="hold"/>
                                        <p:tgtEl>
                                          <p:spTgt spid="88"/>
                                        </p:tgtEl>
                                        <p:attrNameLst>
                                          <p:attrName>ppt_y</p:attrName>
                                        </p:attrNameLst>
                                      </p:cBhvr>
                                      <p:tavLst>
                                        <p:tav tm="0">
                                          <p:val>
                                            <p:strVal val="#ppt_y"/>
                                          </p:val>
                                        </p:tav>
                                        <p:tav tm="100000">
                                          <p:val>
                                            <p:strVal val="#ppt_y"/>
                                          </p:val>
                                        </p:tav>
                                      </p:tavLst>
                                    </p:anim>
                                  </p:childTnLst>
                                </p:cTn>
                              </p:par>
                            </p:childTnLst>
                          </p:cTn>
                        </p:par>
                        <p:par>
                          <p:cTn id="21" fill="hold">
                            <p:stCondLst>
                              <p:cond delay="950"/>
                            </p:stCondLst>
                            <p:childTnLst>
                              <p:par>
                                <p:cTn id="22" presetID="2" presetClass="entr" presetSubtype="8" decel="100000" fill="hold" grpId="0" nodeType="afterEffect">
                                  <p:stCondLst>
                                    <p:cond delay="0"/>
                                  </p:stCondLst>
                                  <p:childTnLst>
                                    <p:set>
                                      <p:cBhvr>
                                        <p:cTn id="23" dur="1" fill="hold">
                                          <p:stCondLst>
                                            <p:cond delay="0"/>
                                          </p:stCondLst>
                                        </p:cTn>
                                        <p:tgtEl>
                                          <p:spTgt spid="85"/>
                                        </p:tgtEl>
                                        <p:attrNameLst>
                                          <p:attrName>style.visibility</p:attrName>
                                        </p:attrNameLst>
                                      </p:cBhvr>
                                      <p:to>
                                        <p:strVal val="visible"/>
                                      </p:to>
                                    </p:set>
                                    <p:anim calcmode="lin" valueType="num">
                                      <p:cBhvr additive="base">
                                        <p:cTn id="24" dur="500" fill="hold"/>
                                        <p:tgtEl>
                                          <p:spTgt spid="85"/>
                                        </p:tgtEl>
                                        <p:attrNameLst>
                                          <p:attrName>ppt_x</p:attrName>
                                        </p:attrNameLst>
                                      </p:cBhvr>
                                      <p:tavLst>
                                        <p:tav tm="0">
                                          <p:val>
                                            <p:strVal val="0-#ppt_w/2"/>
                                          </p:val>
                                        </p:tav>
                                        <p:tav tm="100000">
                                          <p:val>
                                            <p:strVal val="#ppt_x"/>
                                          </p:val>
                                        </p:tav>
                                      </p:tavLst>
                                    </p:anim>
                                    <p:anim calcmode="lin" valueType="num">
                                      <p:cBhvr additive="base">
                                        <p:cTn id="25" dur="500" fill="hold"/>
                                        <p:tgtEl>
                                          <p:spTgt spid="85"/>
                                        </p:tgtEl>
                                        <p:attrNameLst>
                                          <p:attrName>ppt_y</p:attrName>
                                        </p:attrNameLst>
                                      </p:cBhvr>
                                      <p:tavLst>
                                        <p:tav tm="0">
                                          <p:val>
                                            <p:strVal val="#ppt_y"/>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89"/>
                                        </p:tgtEl>
                                        <p:attrNameLst>
                                          <p:attrName>style.visibility</p:attrName>
                                        </p:attrNameLst>
                                      </p:cBhvr>
                                      <p:to>
                                        <p:strVal val="visible"/>
                                      </p:to>
                                    </p:set>
                                    <p:animEffect transition="in" filter="fade">
                                      <p:cBhvr>
                                        <p:cTn id="28" dur="500"/>
                                        <p:tgtEl>
                                          <p:spTgt spid="89"/>
                                        </p:tgtEl>
                                      </p:cBhvr>
                                    </p:animEffect>
                                  </p:childTnLst>
                                </p:cTn>
                              </p:par>
                            </p:childTnLst>
                          </p:cTn>
                        </p:par>
                      </p:childTnLst>
                    </p:cTn>
                  </p:par>
                  <p:par>
                    <p:cTn id="29" fill="hold">
                      <p:stCondLst>
                        <p:cond delay="indefinite"/>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32"/>
                                        </p:tgtEl>
                                        <p:attrNameLst>
                                          <p:attrName>r</p:attrName>
                                        </p:attrNameLst>
                                      </p:cBhvr>
                                    </p:animRot>
                                    <p:animRot by="-240000">
                                      <p:cBhvr>
                                        <p:cTn id="33" dur="200" fill="hold">
                                          <p:stCondLst>
                                            <p:cond delay="200"/>
                                          </p:stCondLst>
                                        </p:cTn>
                                        <p:tgtEl>
                                          <p:spTgt spid="32"/>
                                        </p:tgtEl>
                                        <p:attrNameLst>
                                          <p:attrName>r</p:attrName>
                                        </p:attrNameLst>
                                      </p:cBhvr>
                                    </p:animRot>
                                    <p:animRot by="240000">
                                      <p:cBhvr>
                                        <p:cTn id="34" dur="200" fill="hold">
                                          <p:stCondLst>
                                            <p:cond delay="400"/>
                                          </p:stCondLst>
                                        </p:cTn>
                                        <p:tgtEl>
                                          <p:spTgt spid="32"/>
                                        </p:tgtEl>
                                        <p:attrNameLst>
                                          <p:attrName>r</p:attrName>
                                        </p:attrNameLst>
                                      </p:cBhvr>
                                    </p:animRot>
                                    <p:animRot by="-240000">
                                      <p:cBhvr>
                                        <p:cTn id="35" dur="200" fill="hold">
                                          <p:stCondLst>
                                            <p:cond delay="600"/>
                                          </p:stCondLst>
                                        </p:cTn>
                                        <p:tgtEl>
                                          <p:spTgt spid="32"/>
                                        </p:tgtEl>
                                        <p:attrNameLst>
                                          <p:attrName>r</p:attrName>
                                        </p:attrNameLst>
                                      </p:cBhvr>
                                    </p:animRot>
                                    <p:animRot by="120000">
                                      <p:cBhvr>
                                        <p:cTn id="36" dur="200" fill="hold">
                                          <p:stCondLst>
                                            <p:cond delay="800"/>
                                          </p:stCondLst>
                                        </p:cTn>
                                        <p:tgtEl>
                                          <p:spTgt spid="3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6" presetClass="entr" presetSubtype="37" fill="hold" nodeType="click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barn(outVertical)">
                                      <p:cBhvr>
                                        <p:cTn id="4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5" grpId="0" animBg="1"/>
      <p:bldP spid="8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ABA947E8-8AD8-5A97-7C66-752833001457}"/>
              </a:ext>
            </a:extLst>
          </p:cNvPr>
          <p:cNvGrpSpPr/>
          <p:nvPr/>
        </p:nvGrpSpPr>
        <p:grpSpPr>
          <a:xfrm>
            <a:off x="2445575" y="5215720"/>
            <a:ext cx="7300850" cy="7109"/>
            <a:chOff x="2445575" y="5300732"/>
            <a:chExt cx="7300850" cy="7109"/>
          </a:xfrm>
        </p:grpSpPr>
        <p:cxnSp>
          <p:nvCxnSpPr>
            <p:cNvPr id="36" name="Straight Connector 35">
              <a:extLst>
                <a:ext uri="{FF2B5EF4-FFF2-40B4-BE49-F238E27FC236}">
                  <a16:creationId xmlns:a16="http://schemas.microsoft.com/office/drawing/2014/main" id="{566DEE22-AD92-6D45-A137-E7306FD1F9DD}"/>
                </a:ext>
              </a:extLst>
            </p:cNvPr>
            <p:cNvCxnSpPr>
              <a:cxnSpLocks/>
            </p:cNvCxnSpPr>
            <p:nvPr/>
          </p:nvCxnSpPr>
          <p:spPr>
            <a:xfrm>
              <a:off x="2445575" y="5307841"/>
              <a:ext cx="3032625" cy="0"/>
            </a:xfrm>
            <a:prstGeom prst="line">
              <a:avLst/>
            </a:prstGeom>
            <a:ln w="76200">
              <a:solidFill>
                <a:schemeClr val="accent5">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3BB4B42-348C-DFFF-0354-6EECCB7827CC}"/>
                </a:ext>
              </a:extLst>
            </p:cNvPr>
            <p:cNvCxnSpPr>
              <a:cxnSpLocks/>
            </p:cNvCxnSpPr>
            <p:nvPr/>
          </p:nvCxnSpPr>
          <p:spPr>
            <a:xfrm>
              <a:off x="6713800" y="5300732"/>
              <a:ext cx="3032625" cy="0"/>
            </a:xfrm>
            <a:prstGeom prst="line">
              <a:avLst/>
            </a:prstGeom>
            <a:ln w="76200">
              <a:solidFill>
                <a:schemeClr val="accent5">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9D1C1ABD-23C0-3362-97D8-2318F6B09880}"/>
              </a:ext>
            </a:extLst>
          </p:cNvPr>
          <p:cNvGrpSpPr/>
          <p:nvPr/>
        </p:nvGrpSpPr>
        <p:grpSpPr>
          <a:xfrm>
            <a:off x="4867779" y="4056863"/>
            <a:ext cx="2456441" cy="2459088"/>
            <a:chOff x="6630528" y="3010215"/>
            <a:chExt cx="3473066" cy="3476808"/>
          </a:xfrm>
          <a:solidFill>
            <a:schemeClr val="accent6"/>
          </a:solidFill>
        </p:grpSpPr>
        <p:pic>
          <p:nvPicPr>
            <p:cNvPr id="12" name="Graphic 11">
              <a:extLst>
                <a:ext uri="{FF2B5EF4-FFF2-40B4-BE49-F238E27FC236}">
                  <a16:creationId xmlns:a16="http://schemas.microsoft.com/office/drawing/2014/main" id="{10E7C1C9-FD3C-68A7-6734-C02FD1E819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12486" y="3773395"/>
              <a:ext cx="2713628" cy="2713628"/>
            </a:xfrm>
            <a:prstGeom prst="rect">
              <a:avLst/>
            </a:prstGeom>
          </p:spPr>
        </p:pic>
        <p:sp>
          <p:nvSpPr>
            <p:cNvPr id="13" name="Lightning Bolt 12">
              <a:extLst>
                <a:ext uri="{FF2B5EF4-FFF2-40B4-BE49-F238E27FC236}">
                  <a16:creationId xmlns:a16="http://schemas.microsoft.com/office/drawing/2014/main" id="{10CDADC0-0EC4-BB16-62AE-E64E6DCD2681}"/>
                </a:ext>
              </a:extLst>
            </p:cNvPr>
            <p:cNvSpPr/>
            <p:nvPr/>
          </p:nvSpPr>
          <p:spPr>
            <a:xfrm>
              <a:off x="6630528" y="3010215"/>
              <a:ext cx="997381" cy="1376133"/>
            </a:xfrm>
            <a:prstGeom prst="lightningBol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22" name="Lightning Bolt 21">
              <a:extLst>
                <a:ext uri="{FF2B5EF4-FFF2-40B4-BE49-F238E27FC236}">
                  <a16:creationId xmlns:a16="http://schemas.microsoft.com/office/drawing/2014/main" id="{CA70AA76-86D5-B4E8-7854-4F98E66FE2A5}"/>
                </a:ext>
              </a:extLst>
            </p:cNvPr>
            <p:cNvSpPr/>
            <p:nvPr/>
          </p:nvSpPr>
          <p:spPr>
            <a:xfrm flipH="1">
              <a:off x="9106213" y="3010215"/>
              <a:ext cx="997381" cy="1376133"/>
            </a:xfrm>
            <a:prstGeom prst="lightningBol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sp>
        <p:nvSpPr>
          <p:cNvPr id="5" name="TextBox 4">
            <a:extLst>
              <a:ext uri="{FF2B5EF4-FFF2-40B4-BE49-F238E27FC236}">
                <a16:creationId xmlns:a16="http://schemas.microsoft.com/office/drawing/2014/main" id="{795204E9-7520-B03F-FAB7-C51E11CC4EDD}"/>
              </a:ext>
            </a:extLst>
          </p:cNvPr>
          <p:cNvSpPr txBox="1"/>
          <p:nvPr/>
        </p:nvSpPr>
        <p:spPr>
          <a:xfrm>
            <a:off x="2513280" y="483152"/>
            <a:ext cx="7165440" cy="646331"/>
          </a:xfrm>
          <a:prstGeom prst="rect">
            <a:avLst/>
          </a:prstGeom>
          <a:noFill/>
        </p:spPr>
        <p:txBody>
          <a:bodyPr wrap="square" rtlCol="0">
            <a:spAutoFit/>
          </a:bodyPr>
          <a:lstStyle/>
          <a:p>
            <a:pPr algn="ctr"/>
            <a:r>
              <a:rPr lang="en-US" sz="3600" dirty="0">
                <a:solidFill>
                  <a:schemeClr val="accent5">
                    <a:lumMod val="50000"/>
                  </a:schemeClr>
                </a:solidFill>
                <a:latin typeface="+mj-lt"/>
              </a:rPr>
              <a:t>Capital Conservation Buffer</a:t>
            </a:r>
            <a:endParaRPr lang="en-GB" sz="2800" dirty="0">
              <a:solidFill>
                <a:schemeClr val="accent5">
                  <a:lumMod val="50000"/>
                </a:schemeClr>
              </a:solidFill>
              <a:latin typeface="+mj-lt"/>
            </a:endParaRPr>
          </a:p>
        </p:txBody>
      </p:sp>
      <p:grpSp>
        <p:nvGrpSpPr>
          <p:cNvPr id="11" name="Group 10">
            <a:extLst>
              <a:ext uri="{FF2B5EF4-FFF2-40B4-BE49-F238E27FC236}">
                <a16:creationId xmlns:a16="http://schemas.microsoft.com/office/drawing/2014/main" id="{B7B6C2D3-25E4-6D66-9C69-78A46F05FFF7}"/>
              </a:ext>
            </a:extLst>
          </p:cNvPr>
          <p:cNvGrpSpPr/>
          <p:nvPr/>
        </p:nvGrpSpPr>
        <p:grpSpPr>
          <a:xfrm>
            <a:off x="3937000" y="2798732"/>
            <a:ext cx="4318000" cy="584775"/>
            <a:chOff x="3937000" y="2871044"/>
            <a:chExt cx="4318000" cy="584775"/>
          </a:xfrm>
        </p:grpSpPr>
        <p:sp>
          <p:nvSpPr>
            <p:cNvPr id="10" name="Rectangle: Rounded Corners 9">
              <a:extLst>
                <a:ext uri="{FF2B5EF4-FFF2-40B4-BE49-F238E27FC236}">
                  <a16:creationId xmlns:a16="http://schemas.microsoft.com/office/drawing/2014/main" id="{12601B0F-34EB-A8EA-F4BF-1FF8F0DCA60F}"/>
                </a:ext>
              </a:extLst>
            </p:cNvPr>
            <p:cNvSpPr/>
            <p:nvPr/>
          </p:nvSpPr>
          <p:spPr>
            <a:xfrm>
              <a:off x="3937000" y="2871044"/>
              <a:ext cx="4318000" cy="584775"/>
            </a:xfrm>
            <a:prstGeom prst="roundRect">
              <a:avLst>
                <a:gd name="adj" fmla="val 10563"/>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dirty="0">
                <a:latin typeface="Poppins" panose="00000500000000000000" pitchFamily="2" charset="0"/>
              </a:endParaRPr>
            </a:p>
          </p:txBody>
        </p:sp>
        <p:sp>
          <p:nvSpPr>
            <p:cNvPr id="9" name="TextBox 8">
              <a:extLst>
                <a:ext uri="{FF2B5EF4-FFF2-40B4-BE49-F238E27FC236}">
                  <a16:creationId xmlns:a16="http://schemas.microsoft.com/office/drawing/2014/main" id="{CFBE968D-D24F-BD7B-C240-69312A3C6521}"/>
                </a:ext>
              </a:extLst>
            </p:cNvPr>
            <p:cNvSpPr txBox="1"/>
            <p:nvPr/>
          </p:nvSpPr>
          <p:spPr>
            <a:xfrm>
              <a:off x="4051300" y="2978765"/>
              <a:ext cx="4089400" cy="369332"/>
            </a:xfrm>
            <a:prstGeom prst="rect">
              <a:avLst/>
            </a:prstGeom>
            <a:noFill/>
          </p:spPr>
          <p:txBody>
            <a:bodyPr wrap="square">
              <a:spAutoFit/>
            </a:bodyPr>
            <a:lstStyle/>
            <a:p>
              <a:pPr algn="ctr"/>
              <a:r>
                <a:rPr lang="en-GB" sz="1800" b="0" i="0" u="none" strike="noStrike" cap="none" dirty="0">
                  <a:solidFill>
                    <a:schemeClr val="accent5">
                      <a:lumMod val="50000"/>
                    </a:schemeClr>
                  </a:solidFill>
                  <a:effectLst/>
                  <a:latin typeface="+mj-lt"/>
                  <a:ea typeface="Open Sans" panose="020B0606030504020204" pitchFamily="34" charset="0"/>
                  <a:cs typeface="Poppins" panose="00000500000000000000" pitchFamily="2" charset="0"/>
                  <a:sym typeface="Calibri"/>
                </a:rPr>
                <a:t>Additional CET1 &gt;2.5% of RWAs</a:t>
              </a:r>
              <a:endParaRPr lang="en-GB" sz="1800" dirty="0">
                <a:solidFill>
                  <a:schemeClr val="accent5">
                    <a:lumMod val="50000"/>
                  </a:schemeClr>
                </a:solidFill>
                <a:latin typeface="+mj-lt"/>
              </a:endParaRPr>
            </a:p>
          </p:txBody>
        </p:sp>
      </p:grpSp>
      <p:pic>
        <p:nvPicPr>
          <p:cNvPr id="24" name="Graphic 23">
            <a:extLst>
              <a:ext uri="{FF2B5EF4-FFF2-40B4-BE49-F238E27FC236}">
                <a16:creationId xmlns:a16="http://schemas.microsoft.com/office/drawing/2014/main" id="{83824F7B-3252-D743-7925-E5EBEC0810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09898" y="3886897"/>
            <a:ext cx="772204" cy="772204"/>
          </a:xfrm>
          <a:prstGeom prst="rect">
            <a:avLst/>
          </a:prstGeom>
        </p:spPr>
      </p:pic>
      <p:sp>
        <p:nvSpPr>
          <p:cNvPr id="34" name="Arrow: Down 33">
            <a:extLst>
              <a:ext uri="{FF2B5EF4-FFF2-40B4-BE49-F238E27FC236}">
                <a16:creationId xmlns:a16="http://schemas.microsoft.com/office/drawing/2014/main" id="{7252B6B8-D220-B125-8F35-96DF802EA801}"/>
              </a:ext>
            </a:extLst>
          </p:cNvPr>
          <p:cNvSpPr/>
          <p:nvPr/>
        </p:nvSpPr>
        <p:spPr>
          <a:xfrm>
            <a:off x="5806479" y="3383976"/>
            <a:ext cx="579041" cy="502921"/>
          </a:xfrm>
          <a:prstGeom prst="downArrow">
            <a:avLst>
              <a:gd name="adj1" fmla="val 50000"/>
              <a:gd name="adj2" fmla="val 60697"/>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58" name="Graphic 57">
            <a:extLst>
              <a:ext uri="{FF2B5EF4-FFF2-40B4-BE49-F238E27FC236}">
                <a16:creationId xmlns:a16="http://schemas.microsoft.com/office/drawing/2014/main" id="{2552EBDF-5DC6-83AE-E8EC-6007AB8338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25938" y="4426667"/>
            <a:ext cx="1919303" cy="1919303"/>
          </a:xfrm>
          <a:prstGeom prst="rect">
            <a:avLst/>
          </a:prstGeom>
        </p:spPr>
      </p:pic>
      <p:pic>
        <p:nvPicPr>
          <p:cNvPr id="60" name="Graphic 59">
            <a:extLst>
              <a:ext uri="{FF2B5EF4-FFF2-40B4-BE49-F238E27FC236}">
                <a16:creationId xmlns:a16="http://schemas.microsoft.com/office/drawing/2014/main" id="{B173A7BE-F8C0-5747-E851-2D4D66B58D3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46759" y="4084541"/>
            <a:ext cx="1919303" cy="1919303"/>
          </a:xfrm>
          <a:prstGeom prst="rect">
            <a:avLst/>
          </a:prstGeom>
        </p:spPr>
      </p:pic>
      <p:sp>
        <p:nvSpPr>
          <p:cNvPr id="62" name="TextBox 61">
            <a:extLst>
              <a:ext uri="{FF2B5EF4-FFF2-40B4-BE49-F238E27FC236}">
                <a16:creationId xmlns:a16="http://schemas.microsoft.com/office/drawing/2014/main" id="{7957E0CD-E721-4A7F-C345-7FC9B8B3F3EF}"/>
              </a:ext>
            </a:extLst>
          </p:cNvPr>
          <p:cNvSpPr txBox="1"/>
          <p:nvPr/>
        </p:nvSpPr>
        <p:spPr>
          <a:xfrm>
            <a:off x="1253620" y="4095647"/>
            <a:ext cx="1556255" cy="338554"/>
          </a:xfrm>
          <a:prstGeom prst="rect">
            <a:avLst/>
          </a:prstGeom>
          <a:noFill/>
        </p:spPr>
        <p:txBody>
          <a:bodyPr wrap="square">
            <a:spAutoFit/>
          </a:bodyPr>
          <a:lstStyle/>
          <a:p>
            <a:pPr algn="ctr"/>
            <a:r>
              <a:rPr lang="en-US" sz="1600" b="0" i="0" dirty="0">
                <a:solidFill>
                  <a:schemeClr val="accent5"/>
                </a:solidFill>
                <a:effectLst/>
                <a:latin typeface="+mj-lt"/>
              </a:rPr>
              <a:t>Dividends</a:t>
            </a:r>
            <a:endParaRPr lang="en-GB" sz="1600" dirty="0">
              <a:solidFill>
                <a:schemeClr val="accent5"/>
              </a:solidFill>
              <a:latin typeface="+mj-lt"/>
            </a:endParaRPr>
          </a:p>
        </p:txBody>
      </p:sp>
      <p:sp>
        <p:nvSpPr>
          <p:cNvPr id="63" name="TextBox 62">
            <a:extLst>
              <a:ext uri="{FF2B5EF4-FFF2-40B4-BE49-F238E27FC236}">
                <a16:creationId xmlns:a16="http://schemas.microsoft.com/office/drawing/2014/main" id="{43387C77-E41D-2368-91F0-125F4B940876}"/>
              </a:ext>
            </a:extLst>
          </p:cNvPr>
          <p:cNvSpPr txBox="1"/>
          <p:nvPr/>
        </p:nvSpPr>
        <p:spPr>
          <a:xfrm>
            <a:off x="9307461" y="4095647"/>
            <a:ext cx="1556255" cy="338554"/>
          </a:xfrm>
          <a:prstGeom prst="rect">
            <a:avLst/>
          </a:prstGeom>
          <a:noFill/>
        </p:spPr>
        <p:txBody>
          <a:bodyPr wrap="square">
            <a:spAutoFit/>
          </a:bodyPr>
          <a:lstStyle/>
          <a:p>
            <a:pPr algn="ctr"/>
            <a:r>
              <a:rPr lang="en-US" sz="1600" b="0" i="0" dirty="0">
                <a:solidFill>
                  <a:schemeClr val="accent5"/>
                </a:solidFill>
                <a:effectLst/>
                <a:latin typeface="+mj-lt"/>
              </a:rPr>
              <a:t>Bonuses</a:t>
            </a:r>
            <a:endParaRPr lang="en-GB" sz="1600" dirty="0">
              <a:solidFill>
                <a:schemeClr val="accent5"/>
              </a:solidFill>
              <a:latin typeface="+mj-lt"/>
            </a:endParaRPr>
          </a:p>
        </p:txBody>
      </p:sp>
      <p:sp>
        <p:nvSpPr>
          <p:cNvPr id="3" name="Rectangle 2">
            <a:extLst>
              <a:ext uri="{FF2B5EF4-FFF2-40B4-BE49-F238E27FC236}">
                <a16:creationId xmlns:a16="http://schemas.microsoft.com/office/drawing/2014/main" id="{DB66E6F3-AFAC-13B6-6FD8-9FDC13F45918}"/>
              </a:ext>
            </a:extLst>
          </p:cNvPr>
          <p:cNvSpPr/>
          <p:nvPr/>
        </p:nvSpPr>
        <p:spPr>
          <a:xfrm>
            <a:off x="0" y="1309708"/>
            <a:ext cx="12192000" cy="1283928"/>
          </a:xfrm>
          <a:prstGeom prst="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DC8BC110-94FA-90C0-36F3-5EE063F412E8}"/>
              </a:ext>
            </a:extLst>
          </p:cNvPr>
          <p:cNvGrpSpPr/>
          <p:nvPr/>
        </p:nvGrpSpPr>
        <p:grpSpPr>
          <a:xfrm>
            <a:off x="0" y="1491806"/>
            <a:ext cx="12192000" cy="948760"/>
            <a:chOff x="0" y="1442224"/>
            <a:chExt cx="12192000" cy="948760"/>
          </a:xfrm>
        </p:grpSpPr>
        <p:sp>
          <p:nvSpPr>
            <p:cNvPr id="4" name="TextBox 3">
              <a:extLst>
                <a:ext uri="{FF2B5EF4-FFF2-40B4-BE49-F238E27FC236}">
                  <a16:creationId xmlns:a16="http://schemas.microsoft.com/office/drawing/2014/main" id="{1BBFFEB1-DBEA-D296-D197-562AC8747EC5}"/>
                </a:ext>
              </a:extLst>
            </p:cNvPr>
            <p:cNvSpPr txBox="1"/>
            <p:nvPr/>
          </p:nvSpPr>
          <p:spPr>
            <a:xfrm>
              <a:off x="0" y="1442224"/>
              <a:ext cx="12192000" cy="400110"/>
            </a:xfrm>
            <a:prstGeom prst="rect">
              <a:avLst/>
            </a:prstGeom>
            <a:noFill/>
          </p:spPr>
          <p:txBody>
            <a:bodyPr wrap="square" rtlCol="0">
              <a:spAutoFit/>
            </a:bodyPr>
            <a:lstStyle/>
            <a:p>
              <a:pPr algn="ctr"/>
              <a:r>
                <a:rPr lang="en-GB" sz="2000" dirty="0">
                  <a:solidFill>
                    <a:schemeClr val="accent5">
                      <a:lumMod val="50000"/>
                    </a:schemeClr>
                  </a:solidFill>
                  <a:latin typeface="+mj-lt"/>
                </a:rPr>
                <a:t>Common Equity Tier 1 (CET1)</a:t>
              </a:r>
              <a:endParaRPr lang="en-US" sz="2000" dirty="0">
                <a:solidFill>
                  <a:schemeClr val="accent5">
                    <a:lumMod val="50000"/>
                  </a:schemeClr>
                </a:solidFill>
                <a:latin typeface="+mj-lt"/>
              </a:endParaRPr>
            </a:p>
          </p:txBody>
        </p:sp>
        <p:sp>
          <p:nvSpPr>
            <p:cNvPr id="6" name="TextBox 5">
              <a:extLst>
                <a:ext uri="{FF2B5EF4-FFF2-40B4-BE49-F238E27FC236}">
                  <a16:creationId xmlns:a16="http://schemas.microsoft.com/office/drawing/2014/main" id="{32B09416-9D74-510A-4B4D-BA46AB42FA6C}"/>
                </a:ext>
              </a:extLst>
            </p:cNvPr>
            <p:cNvSpPr txBox="1"/>
            <p:nvPr/>
          </p:nvSpPr>
          <p:spPr>
            <a:xfrm>
              <a:off x="0" y="1990874"/>
              <a:ext cx="12192000" cy="400110"/>
            </a:xfrm>
            <a:prstGeom prst="rect">
              <a:avLst/>
            </a:prstGeom>
            <a:noFill/>
          </p:spPr>
          <p:txBody>
            <a:bodyPr wrap="square" rtlCol="0">
              <a:spAutoFit/>
            </a:bodyPr>
            <a:lstStyle/>
            <a:p>
              <a:pPr algn="ctr"/>
              <a:r>
                <a:rPr lang="en-GB" sz="2000" dirty="0">
                  <a:solidFill>
                    <a:schemeClr val="accent5">
                      <a:lumMod val="50000"/>
                    </a:schemeClr>
                  </a:solidFill>
                  <a:latin typeface="+mj-lt"/>
                </a:rPr>
                <a:t>Risk Weighted Assets (RWAs)</a:t>
              </a:r>
              <a:endParaRPr lang="en-US" sz="2000" dirty="0">
                <a:solidFill>
                  <a:schemeClr val="accent5">
                    <a:lumMod val="50000"/>
                  </a:schemeClr>
                </a:solidFill>
                <a:latin typeface="+mj-lt"/>
              </a:endParaRPr>
            </a:p>
          </p:txBody>
        </p:sp>
        <p:cxnSp>
          <p:nvCxnSpPr>
            <p:cNvPr id="25" name="Straight Connector 24">
              <a:extLst>
                <a:ext uri="{FF2B5EF4-FFF2-40B4-BE49-F238E27FC236}">
                  <a16:creationId xmlns:a16="http://schemas.microsoft.com/office/drawing/2014/main" id="{B170105E-937C-CCF2-02A6-44FB38EE0CA0}"/>
                </a:ext>
              </a:extLst>
            </p:cNvPr>
            <p:cNvCxnSpPr>
              <a:cxnSpLocks/>
            </p:cNvCxnSpPr>
            <p:nvPr/>
          </p:nvCxnSpPr>
          <p:spPr>
            <a:xfrm>
              <a:off x="3949444" y="1902090"/>
              <a:ext cx="4293113"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3583030"/>
      </p:ext>
    </p:extLst>
  </p:cSld>
  <p:clrMapOvr>
    <a:masterClrMapping/>
  </p:clrMapOvr>
  <mc:AlternateContent xmlns:mc="http://schemas.openxmlformats.org/markup-compatibility/2006" xmlns:p14="http://schemas.microsoft.com/office/powerpoint/2010/main">
    <mc:Choice Requires="p14">
      <p:transition spd="med" p14:dur="700">
        <p14:pan dir="u"/>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 presetClass="entr" presetSubtype="2" decel="10000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decel="10000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up)">
                                          <p:cBhvr>
                                            <p:cTn id="27" dur="500"/>
                                            <p:tgtEl>
                                              <p:spTgt spid="34"/>
                                            </p:tgtEl>
                                          </p:cBhvr>
                                        </p:animEffect>
                                      </p:childTnLst>
                                    </p:cTn>
                                  </p:par>
                                  <p:par>
                                    <p:cTn id="28" presetID="2" presetClass="entr" presetSubtype="4" decel="10000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ppt_x"/>
                                              </p:val>
                                            </p:tav>
                                            <p:tav tm="100000">
                                              <p:val>
                                                <p:strVal val="#ppt_x"/>
                                              </p:val>
                                            </p:tav>
                                          </p:tavLst>
                                        </p:anim>
                                        <p:anim calcmode="lin" valueType="num">
                                          <p:cBhvr additive="base">
                                            <p:cTn id="31" dur="500" fill="hold"/>
                                            <p:tgtEl>
                                              <p:spTgt spid="23"/>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 presetClass="entr" presetSubtype="4" fill="hold" nodeType="afterEffect" p14:presetBounceEnd="60000">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14:bounceEnd="60000">
                                          <p:cBhvr additive="base">
                                            <p:cTn id="35" dur="500" fill="hold"/>
                                            <p:tgtEl>
                                              <p:spTgt spid="24"/>
                                            </p:tgtEl>
                                            <p:attrNameLst>
                                              <p:attrName>ppt_x</p:attrName>
                                            </p:attrNameLst>
                                          </p:cBhvr>
                                          <p:tavLst>
                                            <p:tav tm="0">
                                              <p:val>
                                                <p:strVal val="#ppt_x"/>
                                              </p:val>
                                            </p:tav>
                                            <p:tav tm="100000">
                                              <p:val>
                                                <p:strVal val="#ppt_x"/>
                                              </p:val>
                                            </p:tav>
                                          </p:tavLst>
                                        </p:anim>
                                        <p:anim calcmode="lin" valueType="num" p14:bounceEnd="60000">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decel="100000"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fill="hold"/>
                                            <p:tgtEl>
                                              <p:spTgt spid="60"/>
                                            </p:tgtEl>
                                            <p:attrNameLst>
                                              <p:attrName>ppt_x</p:attrName>
                                            </p:attrNameLst>
                                          </p:cBhvr>
                                          <p:tavLst>
                                            <p:tav tm="0">
                                              <p:val>
                                                <p:strVal val="0-#ppt_w/2"/>
                                              </p:val>
                                            </p:tav>
                                            <p:tav tm="100000">
                                              <p:val>
                                                <p:strVal val="#ppt_x"/>
                                              </p:val>
                                            </p:tav>
                                          </p:tavLst>
                                        </p:anim>
                                        <p:anim calcmode="lin" valueType="num">
                                          <p:cBhvr additive="base">
                                            <p:cTn id="42" dur="500" fill="hold"/>
                                            <p:tgtEl>
                                              <p:spTgt spid="60"/>
                                            </p:tgtEl>
                                            <p:attrNameLst>
                                              <p:attrName>ppt_y</p:attrName>
                                            </p:attrNameLst>
                                          </p:cBhvr>
                                          <p:tavLst>
                                            <p:tav tm="0">
                                              <p:val>
                                                <p:strVal val="#ppt_y"/>
                                              </p:val>
                                            </p:tav>
                                            <p:tav tm="100000">
                                              <p:val>
                                                <p:strVal val="#ppt_y"/>
                                              </p:val>
                                            </p:tav>
                                          </p:tavLst>
                                        </p:anim>
                                      </p:childTnLst>
                                    </p:cTn>
                                  </p:par>
                                  <p:par>
                                    <p:cTn id="43" presetID="2" presetClass="entr" presetSubtype="2" decel="100000" fill="hold" nodeType="withEffect">
                                      <p:stCondLst>
                                        <p:cond delay="0"/>
                                      </p:stCondLst>
                                      <p:childTnLst>
                                        <p:set>
                                          <p:cBhvr>
                                            <p:cTn id="44" dur="1" fill="hold">
                                              <p:stCondLst>
                                                <p:cond delay="0"/>
                                              </p:stCondLst>
                                            </p:cTn>
                                            <p:tgtEl>
                                              <p:spTgt spid="58"/>
                                            </p:tgtEl>
                                            <p:attrNameLst>
                                              <p:attrName>style.visibility</p:attrName>
                                            </p:attrNameLst>
                                          </p:cBhvr>
                                          <p:to>
                                            <p:strVal val="visible"/>
                                          </p:to>
                                        </p:set>
                                        <p:anim calcmode="lin" valueType="num">
                                          <p:cBhvr additive="base">
                                            <p:cTn id="45" dur="500" fill="hold"/>
                                            <p:tgtEl>
                                              <p:spTgt spid="58"/>
                                            </p:tgtEl>
                                            <p:attrNameLst>
                                              <p:attrName>ppt_x</p:attrName>
                                            </p:attrNameLst>
                                          </p:cBhvr>
                                          <p:tavLst>
                                            <p:tav tm="0">
                                              <p:val>
                                                <p:strVal val="1+#ppt_w/2"/>
                                              </p:val>
                                            </p:tav>
                                            <p:tav tm="100000">
                                              <p:val>
                                                <p:strVal val="#ppt_x"/>
                                              </p:val>
                                            </p:tav>
                                          </p:tavLst>
                                        </p:anim>
                                        <p:anim calcmode="lin" valueType="num">
                                          <p:cBhvr additive="base">
                                            <p:cTn id="46" dur="500" fill="hold"/>
                                            <p:tgtEl>
                                              <p:spTgt spid="58"/>
                                            </p:tgtEl>
                                            <p:attrNameLst>
                                              <p:attrName>ppt_y</p:attrName>
                                            </p:attrNameLst>
                                          </p:cBhvr>
                                          <p:tavLst>
                                            <p:tav tm="0">
                                              <p:val>
                                                <p:strVal val="#ppt_y"/>
                                              </p:val>
                                            </p:tav>
                                            <p:tav tm="100000">
                                              <p:val>
                                                <p:strVal val="#ppt_y"/>
                                              </p:val>
                                            </p:tav>
                                          </p:tavLst>
                                        </p:anim>
                                      </p:childTnLst>
                                    </p:cTn>
                                  </p:par>
                                  <p:par>
                                    <p:cTn id="47" presetID="10"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500"/>
                                            <p:tgtEl>
                                              <p:spTgt spid="6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500"/>
                                            <p:tgtEl>
                                              <p:spTgt spid="63"/>
                                            </p:tgtEl>
                                          </p:cBhvr>
                                        </p:animEffect>
                                      </p:childTnLst>
                                    </p:cTn>
                                  </p:par>
                                </p:childTnLst>
                              </p:cTn>
                            </p:par>
                            <p:par>
                              <p:cTn id="53" fill="hold">
                                <p:stCondLst>
                                  <p:cond delay="500"/>
                                </p:stCondLst>
                                <p:childTnLst>
                                  <p:par>
                                    <p:cTn id="54" presetID="16" presetClass="entr" presetSubtype="21" fill="hold"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barn(inVertical)">
                                          <p:cBhvr>
                                            <p:cTn id="5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62" grpId="0"/>
          <p:bldP spid="63" grpId="0"/>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 presetClass="entr" presetSubtype="2" decel="10000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1+#ppt_w/2"/>
                                              </p:val>
                                            </p:tav>
                                            <p:tav tm="100000">
                                              <p:val>
                                                <p:strVal val="#ppt_x"/>
                                              </p:val>
                                            </p:tav>
                                          </p:tavLst>
                                        </p:anim>
                                        <p:anim calcmode="lin" valueType="num">
                                          <p:cBhvr additive="base">
                                            <p:cTn id="16"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decel="10000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0-#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up)">
                                          <p:cBhvr>
                                            <p:cTn id="27" dur="500"/>
                                            <p:tgtEl>
                                              <p:spTgt spid="34"/>
                                            </p:tgtEl>
                                          </p:cBhvr>
                                        </p:animEffect>
                                      </p:childTnLst>
                                    </p:cTn>
                                  </p:par>
                                  <p:par>
                                    <p:cTn id="28" presetID="2" presetClass="entr" presetSubtype="4" decel="100000"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ppt_x"/>
                                              </p:val>
                                            </p:tav>
                                            <p:tav tm="100000">
                                              <p:val>
                                                <p:strVal val="#ppt_x"/>
                                              </p:val>
                                            </p:tav>
                                          </p:tavLst>
                                        </p:anim>
                                        <p:anim calcmode="lin" valueType="num">
                                          <p:cBhvr additive="base">
                                            <p:cTn id="31" dur="500" fill="hold"/>
                                            <p:tgtEl>
                                              <p:spTgt spid="23"/>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 presetClass="entr" presetSubtype="4"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decel="100000" fill="hold" nodeType="clickEffect">
                                      <p:stCondLst>
                                        <p:cond delay="0"/>
                                      </p:stCondLst>
                                      <p:childTnLst>
                                        <p:set>
                                          <p:cBhvr>
                                            <p:cTn id="40" dur="1" fill="hold">
                                              <p:stCondLst>
                                                <p:cond delay="0"/>
                                              </p:stCondLst>
                                            </p:cTn>
                                            <p:tgtEl>
                                              <p:spTgt spid="60"/>
                                            </p:tgtEl>
                                            <p:attrNameLst>
                                              <p:attrName>style.visibility</p:attrName>
                                            </p:attrNameLst>
                                          </p:cBhvr>
                                          <p:to>
                                            <p:strVal val="visible"/>
                                          </p:to>
                                        </p:set>
                                        <p:anim calcmode="lin" valueType="num">
                                          <p:cBhvr additive="base">
                                            <p:cTn id="41" dur="500" fill="hold"/>
                                            <p:tgtEl>
                                              <p:spTgt spid="60"/>
                                            </p:tgtEl>
                                            <p:attrNameLst>
                                              <p:attrName>ppt_x</p:attrName>
                                            </p:attrNameLst>
                                          </p:cBhvr>
                                          <p:tavLst>
                                            <p:tav tm="0">
                                              <p:val>
                                                <p:strVal val="0-#ppt_w/2"/>
                                              </p:val>
                                            </p:tav>
                                            <p:tav tm="100000">
                                              <p:val>
                                                <p:strVal val="#ppt_x"/>
                                              </p:val>
                                            </p:tav>
                                          </p:tavLst>
                                        </p:anim>
                                        <p:anim calcmode="lin" valueType="num">
                                          <p:cBhvr additive="base">
                                            <p:cTn id="42" dur="500" fill="hold"/>
                                            <p:tgtEl>
                                              <p:spTgt spid="60"/>
                                            </p:tgtEl>
                                            <p:attrNameLst>
                                              <p:attrName>ppt_y</p:attrName>
                                            </p:attrNameLst>
                                          </p:cBhvr>
                                          <p:tavLst>
                                            <p:tav tm="0">
                                              <p:val>
                                                <p:strVal val="#ppt_y"/>
                                              </p:val>
                                            </p:tav>
                                            <p:tav tm="100000">
                                              <p:val>
                                                <p:strVal val="#ppt_y"/>
                                              </p:val>
                                            </p:tav>
                                          </p:tavLst>
                                        </p:anim>
                                      </p:childTnLst>
                                    </p:cTn>
                                  </p:par>
                                  <p:par>
                                    <p:cTn id="43" presetID="2" presetClass="entr" presetSubtype="2" decel="100000" fill="hold" nodeType="withEffect">
                                      <p:stCondLst>
                                        <p:cond delay="0"/>
                                      </p:stCondLst>
                                      <p:childTnLst>
                                        <p:set>
                                          <p:cBhvr>
                                            <p:cTn id="44" dur="1" fill="hold">
                                              <p:stCondLst>
                                                <p:cond delay="0"/>
                                              </p:stCondLst>
                                            </p:cTn>
                                            <p:tgtEl>
                                              <p:spTgt spid="58"/>
                                            </p:tgtEl>
                                            <p:attrNameLst>
                                              <p:attrName>style.visibility</p:attrName>
                                            </p:attrNameLst>
                                          </p:cBhvr>
                                          <p:to>
                                            <p:strVal val="visible"/>
                                          </p:to>
                                        </p:set>
                                        <p:anim calcmode="lin" valueType="num">
                                          <p:cBhvr additive="base">
                                            <p:cTn id="45" dur="500" fill="hold"/>
                                            <p:tgtEl>
                                              <p:spTgt spid="58"/>
                                            </p:tgtEl>
                                            <p:attrNameLst>
                                              <p:attrName>ppt_x</p:attrName>
                                            </p:attrNameLst>
                                          </p:cBhvr>
                                          <p:tavLst>
                                            <p:tav tm="0">
                                              <p:val>
                                                <p:strVal val="1+#ppt_w/2"/>
                                              </p:val>
                                            </p:tav>
                                            <p:tav tm="100000">
                                              <p:val>
                                                <p:strVal val="#ppt_x"/>
                                              </p:val>
                                            </p:tav>
                                          </p:tavLst>
                                        </p:anim>
                                        <p:anim calcmode="lin" valueType="num">
                                          <p:cBhvr additive="base">
                                            <p:cTn id="46" dur="500" fill="hold"/>
                                            <p:tgtEl>
                                              <p:spTgt spid="58"/>
                                            </p:tgtEl>
                                            <p:attrNameLst>
                                              <p:attrName>ppt_y</p:attrName>
                                            </p:attrNameLst>
                                          </p:cBhvr>
                                          <p:tavLst>
                                            <p:tav tm="0">
                                              <p:val>
                                                <p:strVal val="#ppt_y"/>
                                              </p:val>
                                            </p:tav>
                                            <p:tav tm="100000">
                                              <p:val>
                                                <p:strVal val="#ppt_y"/>
                                              </p:val>
                                            </p:tav>
                                          </p:tavLst>
                                        </p:anim>
                                      </p:childTnLst>
                                    </p:cTn>
                                  </p:par>
                                  <p:par>
                                    <p:cTn id="47" presetID="10" presetClass="entr" presetSubtype="0" fill="hold" grpId="0" nodeType="withEffect">
                                      <p:stCondLst>
                                        <p:cond delay="0"/>
                                      </p:stCondLst>
                                      <p:childTnLst>
                                        <p:set>
                                          <p:cBhvr>
                                            <p:cTn id="48" dur="1" fill="hold">
                                              <p:stCondLst>
                                                <p:cond delay="0"/>
                                              </p:stCondLst>
                                            </p:cTn>
                                            <p:tgtEl>
                                              <p:spTgt spid="62"/>
                                            </p:tgtEl>
                                            <p:attrNameLst>
                                              <p:attrName>style.visibility</p:attrName>
                                            </p:attrNameLst>
                                          </p:cBhvr>
                                          <p:to>
                                            <p:strVal val="visible"/>
                                          </p:to>
                                        </p:set>
                                        <p:animEffect transition="in" filter="fade">
                                          <p:cBhvr>
                                            <p:cTn id="49" dur="500"/>
                                            <p:tgtEl>
                                              <p:spTgt spid="6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500"/>
                                            <p:tgtEl>
                                              <p:spTgt spid="63"/>
                                            </p:tgtEl>
                                          </p:cBhvr>
                                        </p:animEffect>
                                      </p:childTnLst>
                                    </p:cTn>
                                  </p:par>
                                </p:childTnLst>
                              </p:cTn>
                            </p:par>
                            <p:par>
                              <p:cTn id="53" fill="hold">
                                <p:stCondLst>
                                  <p:cond delay="500"/>
                                </p:stCondLst>
                                <p:childTnLst>
                                  <p:par>
                                    <p:cTn id="54" presetID="16" presetClass="entr" presetSubtype="21" fill="hold" nodeType="after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barn(inVertical)">
                                          <p:cBhvr>
                                            <p:cTn id="5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62" grpId="0"/>
          <p:bldP spid="63" grpId="0"/>
          <p:bldP spid="3"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EBB306FD-F3B7-F7BB-E9FD-D3EB36C191BE}"/>
              </a:ext>
            </a:extLst>
          </p:cNvPr>
          <p:cNvSpPr/>
          <p:nvPr/>
        </p:nvSpPr>
        <p:spPr>
          <a:xfrm>
            <a:off x="809824" y="1012657"/>
            <a:ext cx="5322689" cy="900771"/>
          </a:xfrm>
          <a:prstGeom prst="roundRect">
            <a:avLst>
              <a:gd name="adj" fmla="val 44360"/>
            </a:avLst>
          </a:prstGeom>
          <a:solidFill>
            <a:schemeClr val="accent1">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4" name="Graphic 13">
            <a:extLst>
              <a:ext uri="{FF2B5EF4-FFF2-40B4-BE49-F238E27FC236}">
                <a16:creationId xmlns:a16="http://schemas.microsoft.com/office/drawing/2014/main" id="{6691BFEE-D34B-4EFE-04BE-5D02A6F00A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939" y="1220688"/>
            <a:ext cx="495626" cy="495626"/>
          </a:xfrm>
          <a:prstGeom prst="rect">
            <a:avLst/>
          </a:prstGeom>
        </p:spPr>
      </p:pic>
      <p:sp>
        <p:nvSpPr>
          <p:cNvPr id="15" name="TextBox 14">
            <a:extLst>
              <a:ext uri="{FF2B5EF4-FFF2-40B4-BE49-F238E27FC236}">
                <a16:creationId xmlns:a16="http://schemas.microsoft.com/office/drawing/2014/main" id="{42FCE55F-57BF-24A1-80B1-ACC2D11FEE85}"/>
              </a:ext>
            </a:extLst>
          </p:cNvPr>
          <p:cNvSpPr txBox="1"/>
          <p:nvPr/>
        </p:nvSpPr>
        <p:spPr>
          <a:xfrm>
            <a:off x="1971189" y="1232395"/>
            <a:ext cx="3419475" cy="461665"/>
          </a:xfrm>
          <a:prstGeom prst="rect">
            <a:avLst/>
          </a:prstGeom>
          <a:noFill/>
        </p:spPr>
        <p:txBody>
          <a:bodyPr wrap="square" rtlCol="0">
            <a:spAutoFit/>
          </a:bodyPr>
          <a:lstStyle/>
          <a:p>
            <a:pPr algn="ctr"/>
            <a:r>
              <a:rPr lang="en-GB" sz="2400" b="0" i="0" u="none" strike="noStrike" dirty="0">
                <a:solidFill>
                  <a:schemeClr val="accent1">
                    <a:lumMod val="40000"/>
                    <a:lumOff val="60000"/>
                  </a:schemeClr>
                </a:solidFill>
                <a:effectLst/>
                <a:latin typeface="Poppins Bold" panose="00000800000000000000" pitchFamily="2" charset="0"/>
                <a:cs typeface="Poppins Bold" panose="00000800000000000000" pitchFamily="2" charset="0"/>
              </a:rPr>
              <a:t>Prudential oversight</a:t>
            </a:r>
            <a:endParaRPr lang="en-GB" sz="1800" dirty="0">
              <a:solidFill>
                <a:schemeClr val="accent1">
                  <a:lumMod val="40000"/>
                  <a:lumOff val="60000"/>
                </a:schemeClr>
              </a:solidFill>
              <a:latin typeface="Poppins Bold" panose="00000800000000000000" pitchFamily="2" charset="0"/>
              <a:cs typeface="Poppins Bold" panose="00000800000000000000" pitchFamily="2" charset="0"/>
            </a:endParaRPr>
          </a:p>
        </p:txBody>
      </p:sp>
      <p:sp>
        <p:nvSpPr>
          <p:cNvPr id="3" name="Rectangle: Rounded Corners 2">
            <a:extLst>
              <a:ext uri="{FF2B5EF4-FFF2-40B4-BE49-F238E27FC236}">
                <a16:creationId xmlns:a16="http://schemas.microsoft.com/office/drawing/2014/main" id="{EDA7A3D2-7EDB-CC20-5A85-95358612E52E}"/>
              </a:ext>
            </a:extLst>
          </p:cNvPr>
          <p:cNvSpPr/>
          <p:nvPr/>
        </p:nvSpPr>
        <p:spPr>
          <a:xfrm>
            <a:off x="809824" y="2007873"/>
            <a:ext cx="10533816" cy="900771"/>
          </a:xfrm>
          <a:prstGeom prst="roundRect">
            <a:avLst>
              <a:gd name="adj" fmla="val 50000"/>
            </a:avLst>
          </a:prstGeom>
          <a:solidFill>
            <a:schemeClr val="accent3"/>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 name="Graphic 3">
            <a:extLst>
              <a:ext uri="{FF2B5EF4-FFF2-40B4-BE49-F238E27FC236}">
                <a16:creationId xmlns:a16="http://schemas.microsoft.com/office/drawing/2014/main" id="{D44B5C92-EF12-9600-B618-0E49D01E11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4157" y="2176232"/>
            <a:ext cx="559495" cy="559495"/>
          </a:xfrm>
          <a:prstGeom prst="rect">
            <a:avLst/>
          </a:prstGeom>
        </p:spPr>
      </p:pic>
      <p:sp>
        <p:nvSpPr>
          <p:cNvPr id="21" name="TextBox 20">
            <a:extLst>
              <a:ext uri="{FF2B5EF4-FFF2-40B4-BE49-F238E27FC236}">
                <a16:creationId xmlns:a16="http://schemas.microsoft.com/office/drawing/2014/main" id="{652DBFF9-D143-C354-CA65-74E6A4FB20FD}"/>
              </a:ext>
            </a:extLst>
          </p:cNvPr>
          <p:cNvSpPr txBox="1"/>
          <p:nvPr/>
        </p:nvSpPr>
        <p:spPr>
          <a:xfrm>
            <a:off x="1765357" y="2235962"/>
            <a:ext cx="3831139" cy="461665"/>
          </a:xfrm>
          <a:prstGeom prst="rect">
            <a:avLst/>
          </a:prstGeom>
          <a:noFill/>
        </p:spPr>
        <p:txBody>
          <a:bodyPr wrap="square" rtlCol="0">
            <a:spAutoFit/>
          </a:bodyPr>
          <a:lstStyle/>
          <a:p>
            <a:pPr algn="ctr"/>
            <a:r>
              <a:rPr lang="en-GB" sz="2400" b="0" i="0" u="none" strike="noStrike" dirty="0">
                <a:solidFill>
                  <a:schemeClr val="bg1"/>
                </a:solidFill>
                <a:effectLst/>
                <a:latin typeface="Poppins Bold" panose="00000800000000000000" pitchFamily="2" charset="0"/>
                <a:cs typeface="Poppins Bold" panose="00000800000000000000" pitchFamily="2" charset="0"/>
              </a:rPr>
              <a:t>Systematic risk control</a:t>
            </a:r>
            <a:endParaRPr lang="en-GB" sz="1800" dirty="0">
              <a:solidFill>
                <a:schemeClr val="bg1"/>
              </a:solidFill>
              <a:latin typeface="Poppins Bold" panose="00000800000000000000" pitchFamily="2" charset="0"/>
              <a:cs typeface="Poppins Bold" panose="00000800000000000000" pitchFamily="2" charset="0"/>
            </a:endParaRPr>
          </a:p>
        </p:txBody>
      </p:sp>
      <p:sp>
        <p:nvSpPr>
          <p:cNvPr id="22" name="Rectangle: Rounded Corners 21">
            <a:extLst>
              <a:ext uri="{FF2B5EF4-FFF2-40B4-BE49-F238E27FC236}">
                <a16:creationId xmlns:a16="http://schemas.microsoft.com/office/drawing/2014/main" id="{62B9695B-EEBB-DFBE-EF24-2F6D7427691E}"/>
              </a:ext>
            </a:extLst>
          </p:cNvPr>
          <p:cNvSpPr/>
          <p:nvPr/>
        </p:nvSpPr>
        <p:spPr>
          <a:xfrm>
            <a:off x="809824" y="3000829"/>
            <a:ext cx="5286176" cy="900771"/>
          </a:xfrm>
          <a:prstGeom prst="roundRect">
            <a:avLst>
              <a:gd name="adj" fmla="val 50000"/>
            </a:avLst>
          </a:prstGeom>
          <a:solidFill>
            <a:schemeClr val="accent4">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23" name="Graphic 60">
            <a:extLst>
              <a:ext uri="{FF2B5EF4-FFF2-40B4-BE49-F238E27FC236}">
                <a16:creationId xmlns:a16="http://schemas.microsoft.com/office/drawing/2014/main" id="{DE8D8934-6B71-EE1D-E5F8-A4283DFB6A6E}"/>
              </a:ext>
            </a:extLst>
          </p:cNvPr>
          <p:cNvSpPr/>
          <p:nvPr/>
        </p:nvSpPr>
        <p:spPr>
          <a:xfrm>
            <a:off x="1023657" y="3200531"/>
            <a:ext cx="477339" cy="477407"/>
          </a:xfrm>
          <a:custGeom>
            <a:avLst/>
            <a:gdLst>
              <a:gd name="connsiteX0" fmla="*/ 533456 w 555230"/>
              <a:gd name="connsiteY0" fmla="*/ 169708 h 555308"/>
              <a:gd name="connsiteX1" fmla="*/ 474097 w 555230"/>
              <a:gd name="connsiteY1" fmla="*/ 81522 h 555308"/>
              <a:gd name="connsiteX2" fmla="*/ 473864 w 555230"/>
              <a:gd name="connsiteY2" fmla="*/ 81289 h 555308"/>
              <a:gd name="connsiteX3" fmla="*/ 473322 w 555230"/>
              <a:gd name="connsiteY3" fmla="*/ 80747 h 555308"/>
              <a:gd name="connsiteX4" fmla="*/ 473089 w 555230"/>
              <a:gd name="connsiteY4" fmla="*/ 80514 h 555308"/>
              <a:gd name="connsiteX5" fmla="*/ 277654 w 555230"/>
              <a:gd name="connsiteY5" fmla="*/ 0 h 555308"/>
              <a:gd name="connsiteX6" fmla="*/ 169630 w 555230"/>
              <a:gd name="connsiteY6" fmla="*/ 21853 h 555308"/>
              <a:gd name="connsiteX7" fmla="*/ 81367 w 555230"/>
              <a:gd name="connsiteY7" fmla="*/ 81367 h 555308"/>
              <a:gd name="connsiteX8" fmla="*/ 21853 w 555230"/>
              <a:gd name="connsiteY8" fmla="*/ 169630 h 555308"/>
              <a:gd name="connsiteX9" fmla="*/ 0 w 555230"/>
              <a:gd name="connsiteY9" fmla="*/ 277654 h 555308"/>
              <a:gd name="connsiteX10" fmla="*/ 22628 w 555230"/>
              <a:gd name="connsiteY10" fmla="*/ 387615 h 555308"/>
              <a:gd name="connsiteX11" fmla="*/ 84234 w 555230"/>
              <a:gd name="connsiteY11" fmla="*/ 476809 h 555308"/>
              <a:gd name="connsiteX12" fmla="*/ 84311 w 555230"/>
              <a:gd name="connsiteY12" fmla="*/ 476886 h 555308"/>
              <a:gd name="connsiteX13" fmla="*/ 84389 w 555230"/>
              <a:gd name="connsiteY13" fmla="*/ 477041 h 555308"/>
              <a:gd name="connsiteX14" fmla="*/ 84544 w 555230"/>
              <a:gd name="connsiteY14" fmla="*/ 477196 h 555308"/>
              <a:gd name="connsiteX15" fmla="*/ 85319 w 555230"/>
              <a:gd name="connsiteY15" fmla="*/ 477894 h 555308"/>
              <a:gd name="connsiteX16" fmla="*/ 277577 w 555230"/>
              <a:gd name="connsiteY16" fmla="*/ 555308 h 555308"/>
              <a:gd name="connsiteX17" fmla="*/ 385601 w 555230"/>
              <a:gd name="connsiteY17" fmla="*/ 533456 h 555308"/>
              <a:gd name="connsiteX18" fmla="*/ 473864 w 555230"/>
              <a:gd name="connsiteY18" fmla="*/ 473942 h 555308"/>
              <a:gd name="connsiteX19" fmla="*/ 533378 w 555230"/>
              <a:gd name="connsiteY19" fmla="*/ 385678 h 555308"/>
              <a:gd name="connsiteX20" fmla="*/ 555231 w 555230"/>
              <a:gd name="connsiteY20" fmla="*/ 277654 h 555308"/>
              <a:gd name="connsiteX21" fmla="*/ 533456 w 555230"/>
              <a:gd name="connsiteY21" fmla="*/ 169708 h 555308"/>
              <a:gd name="connsiteX22" fmla="*/ 475879 w 555230"/>
              <a:gd name="connsiteY22" fmla="*/ 277964 h 555308"/>
              <a:gd name="connsiteX23" fmla="*/ 417605 w 555230"/>
              <a:gd name="connsiteY23" fmla="*/ 418302 h 555308"/>
              <a:gd name="connsiteX24" fmla="*/ 277654 w 555230"/>
              <a:gd name="connsiteY24" fmla="*/ 475879 h 555308"/>
              <a:gd name="connsiteX25" fmla="*/ 276957 w 555230"/>
              <a:gd name="connsiteY25" fmla="*/ 475879 h 555308"/>
              <a:gd name="connsiteX26" fmla="*/ 190166 w 555230"/>
              <a:gd name="connsiteY26" fmla="*/ 455576 h 555308"/>
              <a:gd name="connsiteX27" fmla="*/ 181641 w 555230"/>
              <a:gd name="connsiteY27" fmla="*/ 444107 h 555308"/>
              <a:gd name="connsiteX28" fmla="*/ 185904 w 555230"/>
              <a:gd name="connsiteY28" fmla="*/ 430469 h 555308"/>
              <a:gd name="connsiteX29" fmla="*/ 433646 w 555230"/>
              <a:gd name="connsiteY29" fmla="*/ 177999 h 555308"/>
              <a:gd name="connsiteX30" fmla="*/ 441085 w 555230"/>
              <a:gd name="connsiteY30" fmla="*/ 174822 h 555308"/>
              <a:gd name="connsiteX31" fmla="*/ 442480 w 555230"/>
              <a:gd name="connsiteY31" fmla="*/ 174900 h 555308"/>
              <a:gd name="connsiteX32" fmla="*/ 450229 w 555230"/>
              <a:gd name="connsiteY32" fmla="*/ 180092 h 555308"/>
              <a:gd name="connsiteX33" fmla="*/ 475879 w 555230"/>
              <a:gd name="connsiteY33" fmla="*/ 277964 h 555308"/>
              <a:gd name="connsiteX34" fmla="*/ 374984 w 555230"/>
              <a:gd name="connsiteY34" fmla="*/ 104072 h 555308"/>
              <a:gd name="connsiteX35" fmla="*/ 375759 w 555230"/>
              <a:gd name="connsiteY35" fmla="*/ 104537 h 555308"/>
              <a:gd name="connsiteX36" fmla="*/ 382423 w 555230"/>
              <a:gd name="connsiteY36" fmla="*/ 112751 h 555308"/>
              <a:gd name="connsiteX37" fmla="*/ 379246 w 555230"/>
              <a:gd name="connsiteY37" fmla="*/ 119958 h 555308"/>
              <a:gd name="connsiteX38" fmla="*/ 379246 w 555230"/>
              <a:gd name="connsiteY38" fmla="*/ 119958 h 555308"/>
              <a:gd name="connsiteX39" fmla="*/ 128404 w 555230"/>
              <a:gd name="connsiteY39" fmla="*/ 375604 h 555308"/>
              <a:gd name="connsiteX40" fmla="*/ 114998 w 555230"/>
              <a:gd name="connsiteY40" fmla="*/ 380176 h 555308"/>
              <a:gd name="connsiteX41" fmla="*/ 103452 w 555230"/>
              <a:gd name="connsiteY41" fmla="*/ 372272 h 555308"/>
              <a:gd name="connsiteX42" fmla="*/ 79429 w 555230"/>
              <a:gd name="connsiteY42" fmla="*/ 276414 h 555308"/>
              <a:gd name="connsiteX43" fmla="*/ 277654 w 555230"/>
              <a:gd name="connsiteY43" fmla="*/ 79429 h 555308"/>
              <a:gd name="connsiteX44" fmla="*/ 374674 w 555230"/>
              <a:gd name="connsiteY44" fmla="*/ 103994 h 555308"/>
              <a:gd name="connsiteX45" fmla="*/ 374674 w 555230"/>
              <a:gd name="connsiteY45" fmla="*/ 103994 h 555308"/>
              <a:gd name="connsiteX46" fmla="*/ 374984 w 555230"/>
              <a:gd name="connsiteY46" fmla="*/ 104072 h 55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55230" h="555308">
                <a:moveTo>
                  <a:pt x="533456" y="169708"/>
                </a:moveTo>
                <a:cubicBezTo>
                  <a:pt x="519507" y="136696"/>
                  <a:pt x="499514" y="107017"/>
                  <a:pt x="474097" y="81522"/>
                </a:cubicBezTo>
                <a:lnTo>
                  <a:pt x="473864" y="81289"/>
                </a:lnTo>
                <a:cubicBezTo>
                  <a:pt x="473709" y="81134"/>
                  <a:pt x="473477" y="80902"/>
                  <a:pt x="473322" y="80747"/>
                </a:cubicBezTo>
                <a:lnTo>
                  <a:pt x="473089" y="80514"/>
                </a:lnTo>
                <a:cubicBezTo>
                  <a:pt x="420705" y="28595"/>
                  <a:pt x="351272" y="0"/>
                  <a:pt x="277654" y="0"/>
                </a:cubicBezTo>
                <a:cubicBezTo>
                  <a:pt x="240225" y="0"/>
                  <a:pt x="203882" y="7362"/>
                  <a:pt x="169630" y="21853"/>
                </a:cubicBezTo>
                <a:cubicBezTo>
                  <a:pt x="136541" y="35879"/>
                  <a:pt x="106862" y="55872"/>
                  <a:pt x="81367" y="81367"/>
                </a:cubicBezTo>
                <a:cubicBezTo>
                  <a:pt x="55872" y="106862"/>
                  <a:pt x="35879" y="136541"/>
                  <a:pt x="21853" y="169630"/>
                </a:cubicBezTo>
                <a:cubicBezTo>
                  <a:pt x="7362" y="203882"/>
                  <a:pt x="0" y="240225"/>
                  <a:pt x="0" y="277654"/>
                </a:cubicBezTo>
                <a:cubicBezTo>
                  <a:pt x="0" y="315858"/>
                  <a:pt x="7594" y="352821"/>
                  <a:pt x="22628" y="387615"/>
                </a:cubicBezTo>
                <a:cubicBezTo>
                  <a:pt x="37119" y="421169"/>
                  <a:pt x="57887" y="451236"/>
                  <a:pt x="84234" y="476809"/>
                </a:cubicBezTo>
                <a:cubicBezTo>
                  <a:pt x="84234" y="476809"/>
                  <a:pt x="84311" y="476886"/>
                  <a:pt x="84311" y="476886"/>
                </a:cubicBezTo>
                <a:lnTo>
                  <a:pt x="84389" y="477041"/>
                </a:lnTo>
                <a:cubicBezTo>
                  <a:pt x="84466" y="477119"/>
                  <a:pt x="84466" y="477119"/>
                  <a:pt x="84544" y="477196"/>
                </a:cubicBezTo>
                <a:lnTo>
                  <a:pt x="85319" y="477894"/>
                </a:lnTo>
                <a:cubicBezTo>
                  <a:pt x="137316" y="527876"/>
                  <a:pt x="205587" y="555308"/>
                  <a:pt x="277577" y="555308"/>
                </a:cubicBezTo>
                <a:cubicBezTo>
                  <a:pt x="315005" y="555308"/>
                  <a:pt x="351349" y="547947"/>
                  <a:pt x="385601" y="533456"/>
                </a:cubicBezTo>
                <a:cubicBezTo>
                  <a:pt x="418690" y="519429"/>
                  <a:pt x="448369" y="499436"/>
                  <a:pt x="473864" y="473942"/>
                </a:cubicBezTo>
                <a:cubicBezTo>
                  <a:pt x="499359" y="448447"/>
                  <a:pt x="519352" y="418767"/>
                  <a:pt x="533378" y="385678"/>
                </a:cubicBezTo>
                <a:cubicBezTo>
                  <a:pt x="547869" y="351427"/>
                  <a:pt x="555231" y="315083"/>
                  <a:pt x="555231" y="277654"/>
                </a:cubicBezTo>
                <a:cubicBezTo>
                  <a:pt x="555231" y="240148"/>
                  <a:pt x="547947" y="203882"/>
                  <a:pt x="533456" y="169708"/>
                </a:cubicBezTo>
                <a:close/>
                <a:moveTo>
                  <a:pt x="475879" y="277964"/>
                </a:moveTo>
                <a:cubicBezTo>
                  <a:pt x="475801" y="331124"/>
                  <a:pt x="455111" y="380951"/>
                  <a:pt x="417605" y="418302"/>
                </a:cubicBezTo>
                <a:cubicBezTo>
                  <a:pt x="380254" y="455421"/>
                  <a:pt x="330581" y="475879"/>
                  <a:pt x="277654" y="475879"/>
                </a:cubicBezTo>
                <a:cubicBezTo>
                  <a:pt x="277422" y="475879"/>
                  <a:pt x="277189" y="475879"/>
                  <a:pt x="276957" y="475879"/>
                </a:cubicBezTo>
                <a:cubicBezTo>
                  <a:pt x="246502" y="475801"/>
                  <a:pt x="217288" y="468905"/>
                  <a:pt x="190166" y="455576"/>
                </a:cubicBezTo>
                <a:cubicBezTo>
                  <a:pt x="185594" y="453329"/>
                  <a:pt x="182494" y="449144"/>
                  <a:pt x="181641" y="444107"/>
                </a:cubicBezTo>
                <a:cubicBezTo>
                  <a:pt x="180789" y="439070"/>
                  <a:pt x="182339" y="434111"/>
                  <a:pt x="185904" y="430469"/>
                </a:cubicBezTo>
                <a:lnTo>
                  <a:pt x="433646" y="177999"/>
                </a:lnTo>
                <a:cubicBezTo>
                  <a:pt x="435661" y="175985"/>
                  <a:pt x="438295" y="174822"/>
                  <a:pt x="441085" y="174822"/>
                </a:cubicBezTo>
                <a:cubicBezTo>
                  <a:pt x="441550" y="174822"/>
                  <a:pt x="442015" y="174822"/>
                  <a:pt x="442480" y="174900"/>
                </a:cubicBezTo>
                <a:cubicBezTo>
                  <a:pt x="445735" y="175365"/>
                  <a:pt x="448602" y="177224"/>
                  <a:pt x="450229" y="180092"/>
                </a:cubicBezTo>
                <a:cubicBezTo>
                  <a:pt x="467045" y="209771"/>
                  <a:pt x="475956" y="243635"/>
                  <a:pt x="475879" y="277964"/>
                </a:cubicBezTo>
                <a:close/>
                <a:moveTo>
                  <a:pt x="374984" y="104072"/>
                </a:moveTo>
                <a:cubicBezTo>
                  <a:pt x="375217" y="104227"/>
                  <a:pt x="375527" y="104382"/>
                  <a:pt x="375759" y="104537"/>
                </a:cubicBezTo>
                <a:cubicBezTo>
                  <a:pt x="378084" y="106009"/>
                  <a:pt x="381881" y="109186"/>
                  <a:pt x="382423" y="112751"/>
                </a:cubicBezTo>
                <a:cubicBezTo>
                  <a:pt x="382811" y="115076"/>
                  <a:pt x="381726" y="117400"/>
                  <a:pt x="379246" y="119958"/>
                </a:cubicBezTo>
                <a:lnTo>
                  <a:pt x="379246" y="119958"/>
                </a:lnTo>
                <a:lnTo>
                  <a:pt x="128404" y="375604"/>
                </a:lnTo>
                <a:cubicBezTo>
                  <a:pt x="124917" y="379169"/>
                  <a:pt x="120035" y="380874"/>
                  <a:pt x="114998" y="380176"/>
                </a:cubicBezTo>
                <a:cubicBezTo>
                  <a:pt x="110039" y="379479"/>
                  <a:pt x="105854" y="376612"/>
                  <a:pt x="103452" y="372272"/>
                </a:cubicBezTo>
                <a:cubicBezTo>
                  <a:pt x="87489" y="343057"/>
                  <a:pt x="79197" y="309891"/>
                  <a:pt x="79429" y="276414"/>
                </a:cubicBezTo>
                <a:cubicBezTo>
                  <a:pt x="80049" y="167770"/>
                  <a:pt x="169010" y="79429"/>
                  <a:pt x="277654" y="79429"/>
                </a:cubicBezTo>
                <a:cubicBezTo>
                  <a:pt x="316168" y="79429"/>
                  <a:pt x="346855" y="87101"/>
                  <a:pt x="374674" y="103994"/>
                </a:cubicBezTo>
                <a:lnTo>
                  <a:pt x="374674" y="103994"/>
                </a:lnTo>
                <a:cubicBezTo>
                  <a:pt x="374752" y="103994"/>
                  <a:pt x="374907" y="103994"/>
                  <a:pt x="374984" y="104072"/>
                </a:cubicBezTo>
                <a:close/>
              </a:path>
            </a:pathLst>
          </a:custGeom>
          <a:solidFill>
            <a:schemeClr val="accent4">
              <a:lumMod val="60000"/>
              <a:lumOff val="40000"/>
            </a:schemeClr>
          </a:solidFill>
          <a:ln w="770" cap="flat">
            <a:noFill/>
            <a:prstDash val="solid"/>
            <a:miter/>
          </a:ln>
        </p:spPr>
        <p:txBody>
          <a:bodyPr rtlCol="0" anchor="ctr"/>
          <a:lstStyle/>
          <a:p>
            <a:endParaRPr lang="en-GB" dirty="0">
              <a:latin typeface="Poppins" panose="00000500000000000000" pitchFamily="2" charset="0"/>
            </a:endParaRPr>
          </a:p>
        </p:txBody>
      </p:sp>
      <p:sp>
        <p:nvSpPr>
          <p:cNvPr id="24" name="TextBox 23">
            <a:extLst>
              <a:ext uri="{FF2B5EF4-FFF2-40B4-BE49-F238E27FC236}">
                <a16:creationId xmlns:a16="http://schemas.microsoft.com/office/drawing/2014/main" id="{9D427995-617A-8CC1-B2B2-ACC1F4869210}"/>
              </a:ext>
            </a:extLst>
          </p:cNvPr>
          <p:cNvSpPr txBox="1"/>
          <p:nvPr/>
        </p:nvSpPr>
        <p:spPr>
          <a:xfrm>
            <a:off x="1971189" y="3229712"/>
            <a:ext cx="3419475" cy="461665"/>
          </a:xfrm>
          <a:prstGeom prst="rect">
            <a:avLst/>
          </a:prstGeom>
          <a:noFill/>
        </p:spPr>
        <p:txBody>
          <a:bodyPr wrap="square" rtlCol="0">
            <a:spAutoFit/>
          </a:bodyPr>
          <a:lstStyle/>
          <a:p>
            <a:pPr algn="ctr"/>
            <a:r>
              <a:rPr lang="en-GB" sz="2400" b="0" i="0" u="none" strike="noStrike" dirty="0">
                <a:solidFill>
                  <a:schemeClr val="accent4">
                    <a:lumMod val="60000"/>
                    <a:lumOff val="40000"/>
                  </a:schemeClr>
                </a:solidFill>
                <a:effectLst/>
                <a:latin typeface="Poppins Bold" panose="00000800000000000000" pitchFamily="2" charset="0"/>
                <a:cs typeface="Poppins Bold" panose="00000800000000000000" pitchFamily="2" charset="0"/>
              </a:rPr>
              <a:t>Avoiding misuse</a:t>
            </a:r>
            <a:endParaRPr lang="en-GB" sz="1800" dirty="0">
              <a:solidFill>
                <a:schemeClr val="accent4">
                  <a:lumMod val="60000"/>
                  <a:lumOff val="40000"/>
                </a:schemeClr>
              </a:solidFill>
              <a:latin typeface="Poppins Bold" panose="00000800000000000000" pitchFamily="2" charset="0"/>
              <a:cs typeface="Poppins Bold" panose="00000800000000000000" pitchFamily="2" charset="0"/>
            </a:endParaRPr>
          </a:p>
        </p:txBody>
      </p:sp>
      <p:sp>
        <p:nvSpPr>
          <p:cNvPr id="25" name="Rectangle: Rounded Corners 24">
            <a:extLst>
              <a:ext uri="{FF2B5EF4-FFF2-40B4-BE49-F238E27FC236}">
                <a16:creationId xmlns:a16="http://schemas.microsoft.com/office/drawing/2014/main" id="{2F6CD53B-E458-399E-BE6E-8B8F79774A60}"/>
              </a:ext>
            </a:extLst>
          </p:cNvPr>
          <p:cNvSpPr/>
          <p:nvPr/>
        </p:nvSpPr>
        <p:spPr>
          <a:xfrm>
            <a:off x="809824" y="3993785"/>
            <a:ext cx="5286176" cy="900771"/>
          </a:xfrm>
          <a:prstGeom prst="roundRect">
            <a:avLst>
              <a:gd name="adj" fmla="val 50000"/>
            </a:avLst>
          </a:prstGeom>
          <a:solidFill>
            <a:schemeClr val="accent2">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26" name="Group 25">
            <a:extLst>
              <a:ext uri="{FF2B5EF4-FFF2-40B4-BE49-F238E27FC236}">
                <a16:creationId xmlns:a16="http://schemas.microsoft.com/office/drawing/2014/main" id="{40A86B7E-D905-1B78-255C-F76717D95FA0}"/>
              </a:ext>
            </a:extLst>
          </p:cNvPr>
          <p:cNvGrpSpPr/>
          <p:nvPr/>
        </p:nvGrpSpPr>
        <p:grpSpPr>
          <a:xfrm>
            <a:off x="1023657" y="4190894"/>
            <a:ext cx="500431" cy="452919"/>
            <a:chOff x="8013676" y="2685504"/>
            <a:chExt cx="582090" cy="526824"/>
          </a:xfrm>
          <a:solidFill>
            <a:schemeClr val="accent2">
              <a:lumMod val="60000"/>
              <a:lumOff val="40000"/>
            </a:schemeClr>
          </a:solidFill>
        </p:grpSpPr>
        <p:sp>
          <p:nvSpPr>
            <p:cNvPr id="27" name="Freeform: Shape 26">
              <a:extLst>
                <a:ext uri="{FF2B5EF4-FFF2-40B4-BE49-F238E27FC236}">
                  <a16:creationId xmlns:a16="http://schemas.microsoft.com/office/drawing/2014/main" id="{8071CE6A-3D91-FDE3-A95B-BCE0007CBE9C}"/>
                </a:ext>
              </a:extLst>
            </p:cNvPr>
            <p:cNvSpPr/>
            <p:nvPr/>
          </p:nvSpPr>
          <p:spPr>
            <a:xfrm>
              <a:off x="8013676" y="2790104"/>
              <a:ext cx="582090" cy="422224"/>
            </a:xfrm>
            <a:custGeom>
              <a:avLst/>
              <a:gdLst>
                <a:gd name="connsiteX0" fmla="*/ 551548 w 582090"/>
                <a:gd name="connsiteY0" fmla="*/ 0 h 422224"/>
                <a:gd name="connsiteX1" fmla="*/ 361749 w 582090"/>
                <a:gd name="connsiteY1" fmla="*/ 0 h 422224"/>
                <a:gd name="connsiteX2" fmla="*/ 361638 w 582090"/>
                <a:gd name="connsiteY2" fmla="*/ 2106 h 422224"/>
                <a:gd name="connsiteX3" fmla="*/ 353101 w 582090"/>
                <a:gd name="connsiteY3" fmla="*/ 30820 h 422224"/>
                <a:gd name="connsiteX4" fmla="*/ 275607 w 582090"/>
                <a:gd name="connsiteY4" fmla="*/ 66407 h 422224"/>
                <a:gd name="connsiteX5" fmla="*/ 219566 w 582090"/>
                <a:gd name="connsiteY5" fmla="*/ 2162 h 422224"/>
                <a:gd name="connsiteX6" fmla="*/ 219455 w 582090"/>
                <a:gd name="connsiteY6" fmla="*/ 55 h 422224"/>
                <a:gd name="connsiteX7" fmla="*/ 30432 w 582090"/>
                <a:gd name="connsiteY7" fmla="*/ 55 h 422224"/>
                <a:gd name="connsiteX8" fmla="*/ 0 w 582090"/>
                <a:gd name="connsiteY8" fmla="*/ 30488 h 422224"/>
                <a:gd name="connsiteX9" fmla="*/ 0 w 582090"/>
                <a:gd name="connsiteY9" fmla="*/ 391737 h 422224"/>
                <a:gd name="connsiteX10" fmla="*/ 8925 w 582090"/>
                <a:gd name="connsiteY10" fmla="*/ 413300 h 422224"/>
                <a:gd name="connsiteX11" fmla="*/ 30488 w 582090"/>
                <a:gd name="connsiteY11" fmla="*/ 422225 h 422224"/>
                <a:gd name="connsiteX12" fmla="*/ 551603 w 582090"/>
                <a:gd name="connsiteY12" fmla="*/ 422225 h 422224"/>
                <a:gd name="connsiteX13" fmla="*/ 573166 w 582090"/>
                <a:gd name="connsiteY13" fmla="*/ 413300 h 422224"/>
                <a:gd name="connsiteX14" fmla="*/ 582091 w 582090"/>
                <a:gd name="connsiteY14" fmla="*/ 391737 h 422224"/>
                <a:gd name="connsiteX15" fmla="*/ 582091 w 582090"/>
                <a:gd name="connsiteY15" fmla="*/ 30432 h 422224"/>
                <a:gd name="connsiteX16" fmla="*/ 551548 w 582090"/>
                <a:gd name="connsiteY16" fmla="*/ 0 h 422224"/>
                <a:gd name="connsiteX17" fmla="*/ 551548 w 582090"/>
                <a:gd name="connsiteY17" fmla="*/ 0 h 422224"/>
                <a:gd name="connsiteX18" fmla="*/ 283479 w 582090"/>
                <a:gd name="connsiteY18" fmla="*/ 329598 h 422224"/>
                <a:gd name="connsiteX19" fmla="*/ 251051 w 582090"/>
                <a:gd name="connsiteY19" fmla="*/ 362026 h 422224"/>
                <a:gd name="connsiteX20" fmla="*/ 89356 w 582090"/>
                <a:gd name="connsiteY20" fmla="*/ 362026 h 422224"/>
                <a:gd name="connsiteX21" fmla="*/ 56929 w 582090"/>
                <a:gd name="connsiteY21" fmla="*/ 329598 h 422224"/>
                <a:gd name="connsiteX22" fmla="*/ 56929 w 582090"/>
                <a:gd name="connsiteY22" fmla="*/ 287913 h 422224"/>
                <a:gd name="connsiteX23" fmla="*/ 76940 w 582090"/>
                <a:gd name="connsiteY23" fmla="*/ 223723 h 422224"/>
                <a:gd name="connsiteX24" fmla="*/ 129877 w 582090"/>
                <a:gd name="connsiteY24" fmla="*/ 182205 h 422224"/>
                <a:gd name="connsiteX25" fmla="*/ 105820 w 582090"/>
                <a:gd name="connsiteY25" fmla="*/ 106540 h 422224"/>
                <a:gd name="connsiteX26" fmla="*/ 170121 w 582090"/>
                <a:gd name="connsiteY26" fmla="*/ 60033 h 422224"/>
                <a:gd name="connsiteX27" fmla="*/ 234422 w 582090"/>
                <a:gd name="connsiteY27" fmla="*/ 106540 h 422224"/>
                <a:gd name="connsiteX28" fmla="*/ 210364 w 582090"/>
                <a:gd name="connsiteY28" fmla="*/ 182205 h 422224"/>
                <a:gd name="connsiteX29" fmla="*/ 263357 w 582090"/>
                <a:gd name="connsiteY29" fmla="*/ 223668 h 422224"/>
                <a:gd name="connsiteX30" fmla="*/ 283423 w 582090"/>
                <a:gd name="connsiteY30" fmla="*/ 287913 h 422224"/>
                <a:gd name="connsiteX31" fmla="*/ 283479 w 582090"/>
                <a:gd name="connsiteY31" fmla="*/ 329598 h 422224"/>
                <a:gd name="connsiteX32" fmla="*/ 488632 w 582090"/>
                <a:gd name="connsiteY32" fmla="*/ 109977 h 422224"/>
                <a:gd name="connsiteX33" fmla="*/ 509087 w 582090"/>
                <a:gd name="connsiteY33" fmla="*/ 160143 h 422224"/>
                <a:gd name="connsiteX34" fmla="*/ 489575 w 582090"/>
                <a:gd name="connsiteY34" fmla="*/ 206650 h 422224"/>
                <a:gd name="connsiteX35" fmla="*/ 437968 w 582090"/>
                <a:gd name="connsiteY35" fmla="*/ 223612 h 422224"/>
                <a:gd name="connsiteX36" fmla="*/ 436360 w 582090"/>
                <a:gd name="connsiteY36" fmla="*/ 247448 h 422224"/>
                <a:gd name="connsiteX37" fmla="*/ 388744 w 582090"/>
                <a:gd name="connsiteY37" fmla="*/ 247448 h 422224"/>
                <a:gd name="connsiteX38" fmla="*/ 387137 w 582090"/>
                <a:gd name="connsiteY38" fmla="*/ 188413 h 422224"/>
                <a:gd name="connsiteX39" fmla="*/ 406261 w 582090"/>
                <a:gd name="connsiteY39" fmla="*/ 188413 h 422224"/>
                <a:gd name="connsiteX40" fmla="*/ 443566 w 582090"/>
                <a:gd name="connsiteY40" fmla="*/ 182371 h 422224"/>
                <a:gd name="connsiteX41" fmla="*/ 456426 w 582090"/>
                <a:gd name="connsiteY41" fmla="*/ 160475 h 422224"/>
                <a:gd name="connsiteX42" fmla="*/ 450384 w 582090"/>
                <a:gd name="connsiteY42" fmla="*/ 143014 h 422224"/>
                <a:gd name="connsiteX43" fmla="*/ 433533 w 582090"/>
                <a:gd name="connsiteY43" fmla="*/ 136640 h 422224"/>
                <a:gd name="connsiteX44" fmla="*/ 415739 w 582090"/>
                <a:gd name="connsiteY44" fmla="*/ 143125 h 422224"/>
                <a:gd name="connsiteX45" fmla="*/ 409365 w 582090"/>
                <a:gd name="connsiteY45" fmla="*/ 160753 h 422224"/>
                <a:gd name="connsiteX46" fmla="*/ 358257 w 582090"/>
                <a:gd name="connsiteY46" fmla="*/ 160753 h 422224"/>
                <a:gd name="connsiteX47" fmla="*/ 366350 w 582090"/>
                <a:gd name="connsiteY47" fmla="*/ 125830 h 422224"/>
                <a:gd name="connsiteX48" fmla="*/ 392403 w 582090"/>
                <a:gd name="connsiteY48" fmla="*/ 101219 h 422224"/>
                <a:gd name="connsiteX49" fmla="*/ 434143 w 582090"/>
                <a:gd name="connsiteY49" fmla="*/ 92183 h 422224"/>
                <a:gd name="connsiteX50" fmla="*/ 488632 w 582090"/>
                <a:gd name="connsiteY50" fmla="*/ 109977 h 422224"/>
                <a:gd name="connsiteX51" fmla="*/ 389908 w 582090"/>
                <a:gd name="connsiteY51" fmla="*/ 321561 h 422224"/>
                <a:gd name="connsiteX52" fmla="*/ 380873 w 582090"/>
                <a:gd name="connsiteY52" fmla="*/ 300774 h 422224"/>
                <a:gd name="connsiteX53" fmla="*/ 389908 w 582090"/>
                <a:gd name="connsiteY53" fmla="*/ 279488 h 422224"/>
                <a:gd name="connsiteX54" fmla="*/ 413245 w 582090"/>
                <a:gd name="connsiteY54" fmla="*/ 270896 h 422224"/>
                <a:gd name="connsiteX55" fmla="*/ 436249 w 582090"/>
                <a:gd name="connsiteY55" fmla="*/ 279488 h 422224"/>
                <a:gd name="connsiteX56" fmla="*/ 445285 w 582090"/>
                <a:gd name="connsiteY56" fmla="*/ 300774 h 422224"/>
                <a:gd name="connsiteX57" fmla="*/ 436249 w 582090"/>
                <a:gd name="connsiteY57" fmla="*/ 321561 h 422224"/>
                <a:gd name="connsiteX58" fmla="*/ 413245 w 582090"/>
                <a:gd name="connsiteY58" fmla="*/ 329986 h 422224"/>
                <a:gd name="connsiteX59" fmla="*/ 389908 w 582090"/>
                <a:gd name="connsiteY59" fmla="*/ 321561 h 4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82090" h="422224">
                  <a:moveTo>
                    <a:pt x="551548" y="0"/>
                  </a:moveTo>
                  <a:lnTo>
                    <a:pt x="361749" y="0"/>
                  </a:lnTo>
                  <a:cubicBezTo>
                    <a:pt x="361749" y="721"/>
                    <a:pt x="361749" y="1386"/>
                    <a:pt x="361638" y="2106"/>
                  </a:cubicBezTo>
                  <a:cubicBezTo>
                    <a:pt x="360862" y="12140"/>
                    <a:pt x="357979" y="21951"/>
                    <a:pt x="353101" y="30820"/>
                  </a:cubicBezTo>
                  <a:cubicBezTo>
                    <a:pt x="338024" y="58536"/>
                    <a:pt x="306483" y="73004"/>
                    <a:pt x="275607" y="66407"/>
                  </a:cubicBezTo>
                  <a:cubicBezTo>
                    <a:pt x="244787" y="59756"/>
                    <a:pt x="221949" y="33592"/>
                    <a:pt x="219566" y="2162"/>
                  </a:cubicBezTo>
                  <a:cubicBezTo>
                    <a:pt x="219510" y="1441"/>
                    <a:pt x="219455" y="776"/>
                    <a:pt x="219455" y="55"/>
                  </a:cubicBezTo>
                  <a:lnTo>
                    <a:pt x="30432" y="55"/>
                  </a:lnTo>
                  <a:cubicBezTo>
                    <a:pt x="13636" y="55"/>
                    <a:pt x="0" y="13692"/>
                    <a:pt x="0" y="30488"/>
                  </a:cubicBezTo>
                  <a:lnTo>
                    <a:pt x="0" y="391737"/>
                  </a:lnTo>
                  <a:cubicBezTo>
                    <a:pt x="0" y="399830"/>
                    <a:pt x="3215" y="407535"/>
                    <a:pt x="8925" y="413300"/>
                  </a:cubicBezTo>
                  <a:cubicBezTo>
                    <a:pt x="14634" y="419065"/>
                    <a:pt x="22394" y="422225"/>
                    <a:pt x="30488" y="422225"/>
                  </a:cubicBezTo>
                  <a:lnTo>
                    <a:pt x="551603" y="422225"/>
                  </a:lnTo>
                  <a:cubicBezTo>
                    <a:pt x="559696" y="422225"/>
                    <a:pt x="567401" y="419010"/>
                    <a:pt x="573166" y="413300"/>
                  </a:cubicBezTo>
                  <a:cubicBezTo>
                    <a:pt x="578931" y="407591"/>
                    <a:pt x="582091" y="399830"/>
                    <a:pt x="582091" y="391737"/>
                  </a:cubicBezTo>
                  <a:lnTo>
                    <a:pt x="582091" y="30432"/>
                  </a:lnTo>
                  <a:cubicBezTo>
                    <a:pt x="581980" y="13636"/>
                    <a:pt x="568343" y="0"/>
                    <a:pt x="551548" y="0"/>
                  </a:cubicBezTo>
                  <a:lnTo>
                    <a:pt x="551548" y="0"/>
                  </a:lnTo>
                  <a:close/>
                  <a:moveTo>
                    <a:pt x="283479" y="329598"/>
                  </a:moveTo>
                  <a:cubicBezTo>
                    <a:pt x="283479" y="347503"/>
                    <a:pt x="268956" y="362026"/>
                    <a:pt x="251051" y="362026"/>
                  </a:cubicBezTo>
                  <a:lnTo>
                    <a:pt x="89356" y="362026"/>
                  </a:lnTo>
                  <a:cubicBezTo>
                    <a:pt x="71452" y="362026"/>
                    <a:pt x="56929" y="347503"/>
                    <a:pt x="56929" y="329598"/>
                  </a:cubicBezTo>
                  <a:lnTo>
                    <a:pt x="56929" y="287913"/>
                  </a:lnTo>
                  <a:cubicBezTo>
                    <a:pt x="56929" y="264965"/>
                    <a:pt x="63968" y="242570"/>
                    <a:pt x="76940" y="223723"/>
                  </a:cubicBezTo>
                  <a:cubicBezTo>
                    <a:pt x="89966" y="204876"/>
                    <a:pt x="108425" y="190409"/>
                    <a:pt x="129877" y="182205"/>
                  </a:cubicBezTo>
                  <a:cubicBezTo>
                    <a:pt x="106374" y="164799"/>
                    <a:pt x="96673" y="134312"/>
                    <a:pt x="105820" y="106540"/>
                  </a:cubicBezTo>
                  <a:cubicBezTo>
                    <a:pt x="114966" y="78769"/>
                    <a:pt x="140908" y="60033"/>
                    <a:pt x="170121" y="60033"/>
                  </a:cubicBezTo>
                  <a:cubicBezTo>
                    <a:pt x="199333" y="60033"/>
                    <a:pt x="225275" y="78769"/>
                    <a:pt x="234422" y="106540"/>
                  </a:cubicBezTo>
                  <a:cubicBezTo>
                    <a:pt x="243568" y="134312"/>
                    <a:pt x="233867" y="164799"/>
                    <a:pt x="210364" y="182205"/>
                  </a:cubicBezTo>
                  <a:cubicBezTo>
                    <a:pt x="231816" y="190353"/>
                    <a:pt x="250275" y="204821"/>
                    <a:pt x="263357" y="223668"/>
                  </a:cubicBezTo>
                  <a:cubicBezTo>
                    <a:pt x="276439" y="242570"/>
                    <a:pt x="283423" y="264965"/>
                    <a:pt x="283423" y="287913"/>
                  </a:cubicBezTo>
                  <a:lnTo>
                    <a:pt x="283479" y="329598"/>
                  </a:lnTo>
                  <a:close/>
                  <a:moveTo>
                    <a:pt x="488632" y="109977"/>
                  </a:moveTo>
                  <a:cubicBezTo>
                    <a:pt x="502269" y="121839"/>
                    <a:pt x="509087" y="138580"/>
                    <a:pt x="509087" y="160143"/>
                  </a:cubicBezTo>
                  <a:cubicBezTo>
                    <a:pt x="509087" y="180043"/>
                    <a:pt x="502601" y="195564"/>
                    <a:pt x="489575" y="206650"/>
                  </a:cubicBezTo>
                  <a:cubicBezTo>
                    <a:pt x="476548" y="217737"/>
                    <a:pt x="459364" y="223446"/>
                    <a:pt x="437968" y="223612"/>
                  </a:cubicBezTo>
                  <a:lnTo>
                    <a:pt x="436360" y="247448"/>
                  </a:lnTo>
                  <a:lnTo>
                    <a:pt x="388744" y="247448"/>
                  </a:lnTo>
                  <a:lnTo>
                    <a:pt x="387137" y="188413"/>
                  </a:lnTo>
                  <a:lnTo>
                    <a:pt x="406261" y="188413"/>
                  </a:lnTo>
                  <a:cubicBezTo>
                    <a:pt x="422558" y="188413"/>
                    <a:pt x="434974" y="186418"/>
                    <a:pt x="443566" y="182371"/>
                  </a:cubicBezTo>
                  <a:cubicBezTo>
                    <a:pt x="452158" y="178380"/>
                    <a:pt x="456426" y="171063"/>
                    <a:pt x="456426" y="160475"/>
                  </a:cubicBezTo>
                  <a:cubicBezTo>
                    <a:pt x="456426" y="153048"/>
                    <a:pt x="454431" y="147227"/>
                    <a:pt x="450384" y="143014"/>
                  </a:cubicBezTo>
                  <a:cubicBezTo>
                    <a:pt x="446338" y="138802"/>
                    <a:pt x="440739" y="136640"/>
                    <a:pt x="433533" y="136640"/>
                  </a:cubicBezTo>
                  <a:cubicBezTo>
                    <a:pt x="425939" y="136640"/>
                    <a:pt x="420008" y="138802"/>
                    <a:pt x="415739" y="143125"/>
                  </a:cubicBezTo>
                  <a:cubicBezTo>
                    <a:pt x="411527" y="147449"/>
                    <a:pt x="409365" y="153325"/>
                    <a:pt x="409365" y="160753"/>
                  </a:cubicBezTo>
                  <a:lnTo>
                    <a:pt x="358257" y="160753"/>
                  </a:lnTo>
                  <a:cubicBezTo>
                    <a:pt x="357813" y="147837"/>
                    <a:pt x="360529" y="136196"/>
                    <a:pt x="366350" y="125830"/>
                  </a:cubicBezTo>
                  <a:cubicBezTo>
                    <a:pt x="372170" y="115465"/>
                    <a:pt x="380873" y="107261"/>
                    <a:pt x="392403" y="101219"/>
                  </a:cubicBezTo>
                  <a:cubicBezTo>
                    <a:pt x="403932" y="95177"/>
                    <a:pt x="417846" y="92183"/>
                    <a:pt x="434143" y="92183"/>
                  </a:cubicBezTo>
                  <a:cubicBezTo>
                    <a:pt x="456870" y="92183"/>
                    <a:pt x="474996" y="98114"/>
                    <a:pt x="488632" y="109977"/>
                  </a:cubicBezTo>
                  <a:close/>
                  <a:moveTo>
                    <a:pt x="389908" y="321561"/>
                  </a:moveTo>
                  <a:cubicBezTo>
                    <a:pt x="383866" y="315962"/>
                    <a:pt x="380873" y="309033"/>
                    <a:pt x="380873" y="300774"/>
                  </a:cubicBezTo>
                  <a:cubicBezTo>
                    <a:pt x="380873" y="292293"/>
                    <a:pt x="383866" y="285197"/>
                    <a:pt x="389908" y="279488"/>
                  </a:cubicBezTo>
                  <a:cubicBezTo>
                    <a:pt x="395950" y="273778"/>
                    <a:pt x="403711" y="270896"/>
                    <a:pt x="413245" y="270896"/>
                  </a:cubicBezTo>
                  <a:cubicBezTo>
                    <a:pt x="422558" y="270896"/>
                    <a:pt x="430207" y="273778"/>
                    <a:pt x="436249" y="279488"/>
                  </a:cubicBezTo>
                  <a:cubicBezTo>
                    <a:pt x="442291" y="285197"/>
                    <a:pt x="445285" y="292293"/>
                    <a:pt x="445285" y="300774"/>
                  </a:cubicBezTo>
                  <a:cubicBezTo>
                    <a:pt x="445285" y="309033"/>
                    <a:pt x="442291" y="315962"/>
                    <a:pt x="436249" y="321561"/>
                  </a:cubicBezTo>
                  <a:cubicBezTo>
                    <a:pt x="430207" y="327159"/>
                    <a:pt x="422558" y="329986"/>
                    <a:pt x="413245" y="329986"/>
                  </a:cubicBezTo>
                  <a:cubicBezTo>
                    <a:pt x="403711" y="329986"/>
                    <a:pt x="395950" y="327215"/>
                    <a:pt x="389908" y="321561"/>
                  </a:cubicBezTo>
                  <a:close/>
                </a:path>
              </a:pathLst>
            </a:custGeom>
            <a:grpFill/>
            <a:ln w="548" cap="flat">
              <a:noFill/>
              <a:prstDash val="solid"/>
              <a:miter/>
            </a:ln>
          </p:spPr>
          <p:txBody>
            <a:bodyPr rtlCol="0" anchor="ctr"/>
            <a:lstStyle/>
            <a:p>
              <a:endParaRPr lang="en-GB" dirty="0">
                <a:latin typeface="Poppins" panose="00000500000000000000" pitchFamily="2" charset="0"/>
              </a:endParaRPr>
            </a:p>
          </p:txBody>
        </p:sp>
        <p:sp>
          <p:nvSpPr>
            <p:cNvPr id="28" name="Freeform: Shape 27">
              <a:extLst>
                <a:ext uri="{FF2B5EF4-FFF2-40B4-BE49-F238E27FC236}">
                  <a16:creationId xmlns:a16="http://schemas.microsoft.com/office/drawing/2014/main" id="{C89955E2-7335-4494-7A88-B739071DE33A}"/>
                </a:ext>
              </a:extLst>
            </p:cNvPr>
            <p:cNvSpPr/>
            <p:nvPr/>
          </p:nvSpPr>
          <p:spPr>
            <a:xfrm>
              <a:off x="8253696" y="2685504"/>
              <a:ext cx="101218" cy="151661"/>
            </a:xfrm>
            <a:custGeom>
              <a:avLst/>
              <a:gdLst>
                <a:gd name="connsiteX0" fmla="*/ 6264 w 101218"/>
                <a:gd name="connsiteY0" fmla="*/ 125387 h 151661"/>
                <a:gd name="connsiteX1" fmla="*/ 50609 w 101218"/>
                <a:gd name="connsiteY1" fmla="*/ 151662 h 151661"/>
                <a:gd name="connsiteX2" fmla="*/ 94955 w 101218"/>
                <a:gd name="connsiteY2" fmla="*/ 125387 h 151661"/>
                <a:gd name="connsiteX3" fmla="*/ 100997 w 101218"/>
                <a:gd name="connsiteY3" fmla="*/ 104600 h 151661"/>
                <a:gd name="connsiteX4" fmla="*/ 101219 w 101218"/>
                <a:gd name="connsiteY4" fmla="*/ 101052 h 151661"/>
                <a:gd name="connsiteX5" fmla="*/ 101219 w 101218"/>
                <a:gd name="connsiteY5" fmla="*/ 10421 h 151661"/>
                <a:gd name="connsiteX6" fmla="*/ 90797 w 101218"/>
                <a:gd name="connsiteY6" fmla="*/ 0 h 151661"/>
                <a:gd name="connsiteX7" fmla="*/ 10421 w 101218"/>
                <a:gd name="connsiteY7" fmla="*/ 0 h 151661"/>
                <a:gd name="connsiteX8" fmla="*/ 0 w 101218"/>
                <a:gd name="connsiteY8" fmla="*/ 10421 h 151661"/>
                <a:gd name="connsiteX9" fmla="*/ 0 w 101218"/>
                <a:gd name="connsiteY9" fmla="*/ 101052 h 151661"/>
                <a:gd name="connsiteX10" fmla="*/ 222 w 101218"/>
                <a:gd name="connsiteY10" fmla="*/ 104600 h 151661"/>
                <a:gd name="connsiteX11" fmla="*/ 6264 w 101218"/>
                <a:gd name="connsiteY11" fmla="*/ 125387 h 151661"/>
                <a:gd name="connsiteX12" fmla="*/ 6264 w 101218"/>
                <a:gd name="connsiteY12" fmla="*/ 125387 h 151661"/>
                <a:gd name="connsiteX13" fmla="*/ 50609 w 101218"/>
                <a:gd name="connsiteY13" fmla="*/ 42738 h 151661"/>
                <a:gd name="connsiteX14" fmla="*/ 64800 w 101218"/>
                <a:gd name="connsiteY14" fmla="*/ 52272 h 151661"/>
                <a:gd name="connsiteX15" fmla="*/ 61474 w 101218"/>
                <a:gd name="connsiteY15" fmla="*/ 69068 h 151661"/>
                <a:gd name="connsiteX16" fmla="*/ 44678 w 101218"/>
                <a:gd name="connsiteY16" fmla="*/ 72394 h 151661"/>
                <a:gd name="connsiteX17" fmla="*/ 35144 w 101218"/>
                <a:gd name="connsiteY17" fmla="*/ 58204 h 151661"/>
                <a:gd name="connsiteX18" fmla="*/ 50609 w 101218"/>
                <a:gd name="connsiteY18" fmla="*/ 42738 h 151661"/>
                <a:gd name="connsiteX19" fmla="*/ 50609 w 101218"/>
                <a:gd name="connsiteY19" fmla="*/ 42738 h 1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218" h="151661">
                  <a:moveTo>
                    <a:pt x="6264" y="125387"/>
                  </a:moveTo>
                  <a:cubicBezTo>
                    <a:pt x="15133" y="141573"/>
                    <a:pt x="32095" y="151662"/>
                    <a:pt x="50609" y="151662"/>
                  </a:cubicBezTo>
                  <a:cubicBezTo>
                    <a:pt x="69124" y="151662"/>
                    <a:pt x="86086" y="141573"/>
                    <a:pt x="94955" y="125387"/>
                  </a:cubicBezTo>
                  <a:cubicBezTo>
                    <a:pt x="98503" y="119012"/>
                    <a:pt x="100553" y="111917"/>
                    <a:pt x="100997" y="104600"/>
                  </a:cubicBezTo>
                  <a:cubicBezTo>
                    <a:pt x="101163" y="103436"/>
                    <a:pt x="101219" y="102216"/>
                    <a:pt x="101219" y="101052"/>
                  </a:cubicBezTo>
                  <a:lnTo>
                    <a:pt x="101219" y="10421"/>
                  </a:lnTo>
                  <a:cubicBezTo>
                    <a:pt x="101219" y="4656"/>
                    <a:pt x="96562" y="55"/>
                    <a:pt x="90797" y="0"/>
                  </a:cubicBezTo>
                  <a:lnTo>
                    <a:pt x="10421" y="0"/>
                  </a:lnTo>
                  <a:cubicBezTo>
                    <a:pt x="4656" y="0"/>
                    <a:pt x="55" y="4656"/>
                    <a:pt x="0" y="10421"/>
                  </a:cubicBezTo>
                  <a:lnTo>
                    <a:pt x="0" y="101052"/>
                  </a:lnTo>
                  <a:cubicBezTo>
                    <a:pt x="0" y="102216"/>
                    <a:pt x="0" y="103436"/>
                    <a:pt x="222" y="104600"/>
                  </a:cubicBezTo>
                  <a:cubicBezTo>
                    <a:pt x="610" y="111917"/>
                    <a:pt x="2716" y="119012"/>
                    <a:pt x="6264" y="125387"/>
                  </a:cubicBezTo>
                  <a:lnTo>
                    <a:pt x="6264" y="125387"/>
                  </a:lnTo>
                  <a:close/>
                  <a:moveTo>
                    <a:pt x="50609" y="42738"/>
                  </a:moveTo>
                  <a:cubicBezTo>
                    <a:pt x="56818" y="42738"/>
                    <a:pt x="62472" y="46507"/>
                    <a:pt x="64800" y="52272"/>
                  </a:cubicBezTo>
                  <a:cubicBezTo>
                    <a:pt x="67183" y="58037"/>
                    <a:pt x="65853" y="64634"/>
                    <a:pt x="61474" y="69068"/>
                  </a:cubicBezTo>
                  <a:cubicBezTo>
                    <a:pt x="57039" y="73503"/>
                    <a:pt x="50443" y="74833"/>
                    <a:pt x="44678" y="72394"/>
                  </a:cubicBezTo>
                  <a:cubicBezTo>
                    <a:pt x="38913" y="70011"/>
                    <a:pt x="35144" y="64412"/>
                    <a:pt x="35144" y="58204"/>
                  </a:cubicBezTo>
                  <a:cubicBezTo>
                    <a:pt x="35144" y="49722"/>
                    <a:pt x="42073" y="42738"/>
                    <a:pt x="50609" y="42738"/>
                  </a:cubicBezTo>
                  <a:lnTo>
                    <a:pt x="50609" y="42738"/>
                  </a:lnTo>
                  <a:close/>
                </a:path>
              </a:pathLst>
            </a:custGeom>
            <a:grpFill/>
            <a:ln w="548" cap="flat">
              <a:noFill/>
              <a:prstDash val="solid"/>
              <a:miter/>
            </a:ln>
          </p:spPr>
          <p:txBody>
            <a:bodyPr rtlCol="0" anchor="ctr"/>
            <a:lstStyle/>
            <a:p>
              <a:endParaRPr lang="en-GB" dirty="0">
                <a:latin typeface="Poppins" panose="00000500000000000000" pitchFamily="2" charset="0"/>
              </a:endParaRPr>
            </a:p>
          </p:txBody>
        </p:sp>
      </p:grpSp>
      <p:sp>
        <p:nvSpPr>
          <p:cNvPr id="29" name="TextBox 28">
            <a:extLst>
              <a:ext uri="{FF2B5EF4-FFF2-40B4-BE49-F238E27FC236}">
                <a16:creationId xmlns:a16="http://schemas.microsoft.com/office/drawing/2014/main" id="{6A5D925E-43EA-AC8C-04DF-E3C358C96944}"/>
              </a:ext>
            </a:extLst>
          </p:cNvPr>
          <p:cNvSpPr txBox="1"/>
          <p:nvPr/>
        </p:nvSpPr>
        <p:spPr>
          <a:xfrm>
            <a:off x="1971189" y="4231483"/>
            <a:ext cx="3419475" cy="461665"/>
          </a:xfrm>
          <a:prstGeom prst="rect">
            <a:avLst/>
          </a:prstGeom>
          <a:noFill/>
        </p:spPr>
        <p:txBody>
          <a:bodyPr wrap="square" rtlCol="0">
            <a:spAutoFit/>
          </a:bodyPr>
          <a:lstStyle/>
          <a:p>
            <a:pPr algn="ctr"/>
            <a:r>
              <a:rPr lang="en-GB" sz="2400" b="0" i="0" u="none" strike="noStrike" dirty="0">
                <a:solidFill>
                  <a:schemeClr val="accent2">
                    <a:lumMod val="60000"/>
                    <a:lumOff val="40000"/>
                  </a:schemeClr>
                </a:solidFill>
                <a:effectLst/>
                <a:latin typeface="Poppins Bold" panose="00000800000000000000" pitchFamily="2" charset="0"/>
                <a:cs typeface="Poppins Bold" panose="00000800000000000000" pitchFamily="2" charset="0"/>
              </a:rPr>
              <a:t>Confidentiality</a:t>
            </a:r>
            <a:endParaRPr lang="en-GB" sz="1800" dirty="0">
              <a:solidFill>
                <a:schemeClr val="accent2">
                  <a:lumMod val="60000"/>
                  <a:lumOff val="40000"/>
                </a:schemeClr>
              </a:solidFill>
              <a:latin typeface="Poppins Bold" panose="00000800000000000000" pitchFamily="2" charset="0"/>
              <a:cs typeface="Poppins Bold" panose="00000800000000000000" pitchFamily="2" charset="0"/>
            </a:endParaRPr>
          </a:p>
        </p:txBody>
      </p:sp>
      <p:sp>
        <p:nvSpPr>
          <p:cNvPr id="30" name="Rectangle: Rounded Corners 29">
            <a:extLst>
              <a:ext uri="{FF2B5EF4-FFF2-40B4-BE49-F238E27FC236}">
                <a16:creationId xmlns:a16="http://schemas.microsoft.com/office/drawing/2014/main" id="{D006CD20-F6D4-2BA1-BA26-551AEC0089D8}"/>
              </a:ext>
            </a:extLst>
          </p:cNvPr>
          <p:cNvSpPr/>
          <p:nvPr/>
        </p:nvSpPr>
        <p:spPr>
          <a:xfrm>
            <a:off x="809824" y="4980183"/>
            <a:ext cx="5286176" cy="900771"/>
          </a:xfrm>
          <a:prstGeom prst="roundRect">
            <a:avLst>
              <a:gd name="adj" fmla="val 50000"/>
            </a:avLst>
          </a:prstGeom>
          <a:solidFill>
            <a:schemeClr val="accent6">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31" name="TextBox 30">
            <a:extLst>
              <a:ext uri="{FF2B5EF4-FFF2-40B4-BE49-F238E27FC236}">
                <a16:creationId xmlns:a16="http://schemas.microsoft.com/office/drawing/2014/main" id="{7361D2B7-B94D-3BF7-CF6A-AC984EB3D80F}"/>
              </a:ext>
            </a:extLst>
          </p:cNvPr>
          <p:cNvSpPr txBox="1"/>
          <p:nvPr/>
        </p:nvSpPr>
        <p:spPr>
          <a:xfrm>
            <a:off x="1971189" y="5221824"/>
            <a:ext cx="3419475" cy="461665"/>
          </a:xfrm>
          <a:prstGeom prst="rect">
            <a:avLst/>
          </a:prstGeom>
          <a:noFill/>
        </p:spPr>
        <p:txBody>
          <a:bodyPr wrap="square" rtlCol="0">
            <a:spAutoFit/>
          </a:bodyPr>
          <a:lstStyle/>
          <a:p>
            <a:pPr algn="ctr"/>
            <a:r>
              <a:rPr lang="en-GB" sz="2400" b="0" i="0" u="none" strike="noStrike" dirty="0">
                <a:solidFill>
                  <a:schemeClr val="accent6">
                    <a:lumMod val="60000"/>
                    <a:lumOff val="40000"/>
                  </a:schemeClr>
                </a:solidFill>
                <a:effectLst/>
                <a:latin typeface="Poppins Bold" panose="00000800000000000000" pitchFamily="2" charset="0"/>
                <a:cs typeface="Poppins Bold" panose="00000800000000000000" pitchFamily="2" charset="0"/>
              </a:rPr>
              <a:t>Other objectives</a:t>
            </a:r>
            <a:endParaRPr lang="en-GB" sz="1800" dirty="0">
              <a:solidFill>
                <a:schemeClr val="accent6">
                  <a:lumMod val="60000"/>
                  <a:lumOff val="40000"/>
                </a:schemeClr>
              </a:solidFill>
              <a:latin typeface="Poppins Bold" panose="00000800000000000000" pitchFamily="2" charset="0"/>
              <a:cs typeface="Poppins Bold" panose="00000800000000000000" pitchFamily="2" charset="0"/>
            </a:endParaRPr>
          </a:p>
        </p:txBody>
      </p:sp>
      <p:pic>
        <p:nvPicPr>
          <p:cNvPr id="32" name="Graphic 31">
            <a:extLst>
              <a:ext uri="{FF2B5EF4-FFF2-40B4-BE49-F238E27FC236}">
                <a16:creationId xmlns:a16="http://schemas.microsoft.com/office/drawing/2014/main" id="{D4C8FFAC-D1E1-2394-120A-6B3DFEA44B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5939" y="5181591"/>
            <a:ext cx="487791" cy="487791"/>
          </a:xfrm>
          <a:prstGeom prst="rect">
            <a:avLst/>
          </a:prstGeom>
        </p:spPr>
      </p:pic>
      <p:sp>
        <p:nvSpPr>
          <p:cNvPr id="2" name="Rectangle: Rounded Corners 1">
            <a:extLst>
              <a:ext uri="{FF2B5EF4-FFF2-40B4-BE49-F238E27FC236}">
                <a16:creationId xmlns:a16="http://schemas.microsoft.com/office/drawing/2014/main" id="{6B9EAD96-5F59-C9A9-9823-8C7F1803A236}"/>
              </a:ext>
            </a:extLst>
          </p:cNvPr>
          <p:cNvSpPr/>
          <p:nvPr/>
        </p:nvSpPr>
        <p:spPr>
          <a:xfrm>
            <a:off x="6322118" y="1053465"/>
            <a:ext cx="5021522" cy="4820439"/>
          </a:xfrm>
          <a:prstGeom prst="roundRect">
            <a:avLst>
              <a:gd name="adj" fmla="val 8645"/>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5" name="TextBox 4">
            <a:extLst>
              <a:ext uri="{FF2B5EF4-FFF2-40B4-BE49-F238E27FC236}">
                <a16:creationId xmlns:a16="http://schemas.microsoft.com/office/drawing/2014/main" id="{26C092CE-8414-5DBD-3BF2-F9FB73BFC96D}"/>
              </a:ext>
            </a:extLst>
          </p:cNvPr>
          <p:cNvSpPr txBox="1"/>
          <p:nvPr/>
        </p:nvSpPr>
        <p:spPr>
          <a:xfrm>
            <a:off x="6894115" y="1913428"/>
            <a:ext cx="3882223" cy="1200329"/>
          </a:xfrm>
          <a:prstGeom prst="rect">
            <a:avLst/>
          </a:prstGeom>
          <a:noFill/>
        </p:spPr>
        <p:txBody>
          <a:bodyPr wrap="square" rtlCol="0">
            <a:spAutoFit/>
          </a:bodyPr>
          <a:lstStyle/>
          <a:p>
            <a:pPr algn="ctr"/>
            <a:r>
              <a:rPr lang="en-US" sz="2400" dirty="0">
                <a:solidFill>
                  <a:schemeClr val="accent3">
                    <a:lumMod val="50000"/>
                  </a:schemeClr>
                </a:solidFill>
                <a:latin typeface="Poppins" panose="00000500000000000000" pitchFamily="2" charset="0"/>
                <a:cs typeface="Poppins" panose="00000500000000000000" pitchFamily="2" charset="0"/>
              </a:rPr>
              <a:t>Reduce the risk caused by </a:t>
            </a:r>
            <a:r>
              <a:rPr lang="en-US" sz="2400" b="1" dirty="0">
                <a:solidFill>
                  <a:schemeClr val="accent3">
                    <a:lumMod val="50000"/>
                  </a:schemeClr>
                </a:solidFill>
                <a:latin typeface="Poppins" panose="00000500000000000000" pitchFamily="2" charset="0"/>
                <a:cs typeface="Poppins" panose="00000500000000000000" pitchFamily="2" charset="0"/>
              </a:rPr>
              <a:t>interrelationships between banks</a:t>
            </a:r>
            <a:endParaRPr lang="en-US" sz="2400" dirty="0">
              <a:solidFill>
                <a:schemeClr val="accent3">
                  <a:lumMod val="50000"/>
                </a:schemeClr>
              </a:solidFill>
              <a:latin typeface="Poppins" panose="00000500000000000000" pitchFamily="2" charset="0"/>
              <a:cs typeface="Poppins" panose="00000500000000000000" pitchFamily="2" charset="0"/>
            </a:endParaRPr>
          </a:p>
        </p:txBody>
      </p:sp>
      <p:sp>
        <p:nvSpPr>
          <p:cNvPr id="6" name="TextBox 5">
            <a:extLst>
              <a:ext uri="{FF2B5EF4-FFF2-40B4-BE49-F238E27FC236}">
                <a16:creationId xmlns:a16="http://schemas.microsoft.com/office/drawing/2014/main" id="{24D3E708-8B6C-B104-73F0-49C32554D5CA}"/>
              </a:ext>
            </a:extLst>
          </p:cNvPr>
          <p:cNvSpPr txBox="1"/>
          <p:nvPr/>
        </p:nvSpPr>
        <p:spPr>
          <a:xfrm>
            <a:off x="6894115" y="3495990"/>
            <a:ext cx="3882223" cy="1569660"/>
          </a:xfrm>
          <a:prstGeom prst="rect">
            <a:avLst/>
          </a:prstGeom>
          <a:noFill/>
        </p:spPr>
        <p:txBody>
          <a:bodyPr wrap="square" rtlCol="0">
            <a:spAutoFit/>
          </a:bodyPr>
          <a:lstStyle/>
          <a:p>
            <a:pPr algn="ctr"/>
            <a:r>
              <a:rPr lang="en-US" sz="2400" dirty="0">
                <a:solidFill>
                  <a:schemeClr val="accent3">
                    <a:lumMod val="50000"/>
                  </a:schemeClr>
                </a:solidFill>
                <a:latin typeface="Poppins" panose="00000500000000000000" pitchFamily="2" charset="0"/>
                <a:cs typeface="Poppins" panose="00000500000000000000" pitchFamily="2" charset="0"/>
              </a:rPr>
              <a:t>Reduce the risk of </a:t>
            </a:r>
            <a:r>
              <a:rPr lang="en-US" sz="2400" b="1" dirty="0">
                <a:solidFill>
                  <a:schemeClr val="accent3">
                    <a:lumMod val="50000"/>
                  </a:schemeClr>
                </a:solidFill>
                <a:latin typeface="Poppins" panose="00000500000000000000" pitchFamily="2" charset="0"/>
                <a:cs typeface="Poppins" panose="00000500000000000000" pitchFamily="2" charset="0"/>
              </a:rPr>
              <a:t>contagion</a:t>
            </a:r>
            <a:r>
              <a:rPr lang="en-US" sz="2400" dirty="0">
                <a:solidFill>
                  <a:schemeClr val="accent3">
                    <a:lumMod val="50000"/>
                  </a:schemeClr>
                </a:solidFill>
                <a:latin typeface="Poppins" panose="00000500000000000000" pitchFamily="2" charset="0"/>
                <a:cs typeface="Poppins" panose="00000500000000000000" pitchFamily="2" charset="0"/>
              </a:rPr>
              <a:t> (one bank’s bankruptcy causing other banks’ failure)</a:t>
            </a:r>
            <a:endParaRPr lang="en-GB" sz="2400" dirty="0">
              <a:solidFill>
                <a:schemeClr val="accent3">
                  <a:lumMod val="50000"/>
                </a:schemeClr>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73558321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5204E9-7520-B03F-FAB7-C51E11CC4EDD}"/>
              </a:ext>
            </a:extLst>
          </p:cNvPr>
          <p:cNvSpPr txBox="1"/>
          <p:nvPr/>
        </p:nvSpPr>
        <p:spPr>
          <a:xfrm>
            <a:off x="1467334" y="2169895"/>
            <a:ext cx="9257331" cy="646331"/>
          </a:xfrm>
          <a:prstGeom prst="rect">
            <a:avLst/>
          </a:prstGeom>
          <a:noFill/>
        </p:spPr>
        <p:txBody>
          <a:bodyPr wrap="square" rtlCol="0">
            <a:spAutoFit/>
          </a:bodyPr>
          <a:lstStyle/>
          <a:p>
            <a:pPr algn="ctr"/>
            <a:r>
              <a:rPr lang="en-US" sz="3600" dirty="0">
                <a:solidFill>
                  <a:schemeClr val="accent4">
                    <a:lumMod val="50000"/>
                  </a:schemeClr>
                </a:solidFill>
                <a:latin typeface="Ivar Text Bold" panose="00000800000000000000" pitchFamily="50" charset="0"/>
              </a:rPr>
              <a:t>Countercyclical Capital Buffer (CCyB) </a:t>
            </a:r>
            <a:endParaRPr lang="en-GB" sz="2800" dirty="0">
              <a:solidFill>
                <a:schemeClr val="accent4">
                  <a:lumMod val="50000"/>
                </a:schemeClr>
              </a:solidFill>
              <a:latin typeface="Ivar Text Bold" panose="00000800000000000000" pitchFamily="50" charset="0"/>
            </a:endParaRPr>
          </a:p>
        </p:txBody>
      </p:sp>
      <p:sp>
        <p:nvSpPr>
          <p:cNvPr id="3" name="TextBox 2">
            <a:extLst>
              <a:ext uri="{FF2B5EF4-FFF2-40B4-BE49-F238E27FC236}">
                <a16:creationId xmlns:a16="http://schemas.microsoft.com/office/drawing/2014/main" id="{4619ECF8-431F-0238-9A87-AFA85CDD38E1}"/>
              </a:ext>
            </a:extLst>
          </p:cNvPr>
          <p:cNvSpPr txBox="1"/>
          <p:nvPr/>
        </p:nvSpPr>
        <p:spPr>
          <a:xfrm>
            <a:off x="-3858" y="2941483"/>
            <a:ext cx="12195858" cy="461665"/>
          </a:xfrm>
          <a:prstGeom prst="rect">
            <a:avLst/>
          </a:prstGeom>
          <a:noFill/>
        </p:spPr>
        <p:txBody>
          <a:bodyPr wrap="square">
            <a:spAutoFit/>
          </a:bodyPr>
          <a:lstStyle/>
          <a:p>
            <a:pPr algn="ctr"/>
            <a:r>
              <a:rPr lang="en-GB" sz="2400" b="0" i="0" dirty="0">
                <a:solidFill>
                  <a:schemeClr val="accent4">
                    <a:lumMod val="50000"/>
                  </a:schemeClr>
                </a:solidFill>
                <a:effectLst/>
                <a:latin typeface="Poppins" panose="00000500000000000000" pitchFamily="2" charset="0"/>
                <a:ea typeface="Open Sans" panose="020B0606030504020204" pitchFamily="34" charset="0"/>
                <a:cs typeface="Poppins" panose="00000500000000000000" pitchFamily="2" charset="0"/>
              </a:rPr>
              <a:t>Designed to counter </a:t>
            </a:r>
            <a:r>
              <a:rPr lang="en-GB" sz="2400" b="1" i="0" dirty="0">
                <a:solidFill>
                  <a:schemeClr val="accent4">
                    <a:lumMod val="50000"/>
                  </a:schemeClr>
                </a:solidFill>
                <a:effectLst/>
                <a:latin typeface="Poppins" panose="00000500000000000000" pitchFamily="2" charset="0"/>
                <a:ea typeface="Open Sans" panose="020B0606030504020204" pitchFamily="34" charset="0"/>
                <a:cs typeface="Poppins" panose="00000500000000000000" pitchFamily="2" charset="0"/>
              </a:rPr>
              <a:t>procyclicality</a:t>
            </a:r>
            <a:r>
              <a:rPr lang="en-GB" sz="2400" b="0" i="0" dirty="0">
                <a:solidFill>
                  <a:schemeClr val="accent4">
                    <a:lumMod val="50000"/>
                  </a:schemeClr>
                </a:solidFill>
                <a:effectLst/>
                <a:latin typeface="Poppins" panose="00000500000000000000" pitchFamily="2" charset="0"/>
                <a:ea typeface="Open Sans" panose="020B0606030504020204" pitchFamily="34" charset="0"/>
                <a:cs typeface="Poppins" panose="00000500000000000000" pitchFamily="2" charset="0"/>
              </a:rPr>
              <a:t> in the financial system</a:t>
            </a:r>
            <a:endParaRPr lang="en-US" sz="2400" dirty="0">
              <a:solidFill>
                <a:schemeClr val="accent4">
                  <a:lumMod val="50000"/>
                </a:schemeClr>
              </a:solidFill>
            </a:endParaRPr>
          </a:p>
        </p:txBody>
      </p:sp>
      <p:grpSp>
        <p:nvGrpSpPr>
          <p:cNvPr id="15" name="Group 14">
            <a:extLst>
              <a:ext uri="{FF2B5EF4-FFF2-40B4-BE49-F238E27FC236}">
                <a16:creationId xmlns:a16="http://schemas.microsoft.com/office/drawing/2014/main" id="{B59FBF46-7A87-AECB-11F4-E4D402DA2143}"/>
              </a:ext>
            </a:extLst>
          </p:cNvPr>
          <p:cNvGrpSpPr/>
          <p:nvPr/>
        </p:nvGrpSpPr>
        <p:grpSpPr>
          <a:xfrm>
            <a:off x="5302396" y="438501"/>
            <a:ext cx="1587208" cy="1587208"/>
            <a:chOff x="5302396" y="264876"/>
            <a:chExt cx="1587208" cy="1587208"/>
          </a:xfrm>
        </p:grpSpPr>
        <p:grpSp>
          <p:nvGrpSpPr>
            <p:cNvPr id="12" name="Group 11">
              <a:extLst>
                <a:ext uri="{FF2B5EF4-FFF2-40B4-BE49-F238E27FC236}">
                  <a16:creationId xmlns:a16="http://schemas.microsoft.com/office/drawing/2014/main" id="{A31DF39A-60CA-22F2-7B00-FD7D3E7C3F74}"/>
                </a:ext>
              </a:extLst>
            </p:cNvPr>
            <p:cNvGrpSpPr/>
            <p:nvPr/>
          </p:nvGrpSpPr>
          <p:grpSpPr>
            <a:xfrm>
              <a:off x="5624471" y="747523"/>
              <a:ext cx="893480" cy="959713"/>
              <a:chOff x="6732281" y="3270855"/>
              <a:chExt cx="893480" cy="959713"/>
            </a:xfrm>
          </p:grpSpPr>
          <p:sp>
            <p:nvSpPr>
              <p:cNvPr id="6" name="Freeform: Shape 5">
                <a:extLst>
                  <a:ext uri="{FF2B5EF4-FFF2-40B4-BE49-F238E27FC236}">
                    <a16:creationId xmlns:a16="http://schemas.microsoft.com/office/drawing/2014/main" id="{48775DB5-C92F-2C28-580E-12941F6B508C}"/>
                  </a:ext>
                </a:extLst>
              </p:cNvPr>
              <p:cNvSpPr/>
              <p:nvPr/>
            </p:nvSpPr>
            <p:spPr>
              <a:xfrm>
                <a:off x="6898746" y="3270855"/>
                <a:ext cx="539175" cy="649301"/>
              </a:xfrm>
              <a:custGeom>
                <a:avLst/>
                <a:gdLst>
                  <a:gd name="connsiteX0" fmla="*/ 726 w 539175"/>
                  <a:gd name="connsiteY0" fmla="*/ 518409 h 649301"/>
                  <a:gd name="connsiteX1" fmla="*/ 15312 w 539175"/>
                  <a:gd name="connsiteY1" fmla="*/ 604242 h 649301"/>
                  <a:gd name="connsiteX2" fmla="*/ 92402 w 539175"/>
                  <a:gd name="connsiteY2" fmla="*/ 557416 h 649301"/>
                  <a:gd name="connsiteX3" fmla="*/ 156293 w 539175"/>
                  <a:gd name="connsiteY3" fmla="*/ 539467 h 649301"/>
                  <a:gd name="connsiteX4" fmla="*/ 358979 w 539175"/>
                  <a:gd name="connsiteY4" fmla="*/ 539467 h 649301"/>
                  <a:gd name="connsiteX5" fmla="*/ 435396 w 539175"/>
                  <a:gd name="connsiteY5" fmla="*/ 615927 h 649301"/>
                  <a:gd name="connsiteX6" fmla="*/ 427788 w 539175"/>
                  <a:gd name="connsiteY6" fmla="*/ 649302 h 649301"/>
                  <a:gd name="connsiteX7" fmla="*/ 536058 w 539175"/>
                  <a:gd name="connsiteY7" fmla="*/ 568849 h 649301"/>
                  <a:gd name="connsiteX8" fmla="*/ 538748 w 539175"/>
                  <a:gd name="connsiteY8" fmla="*/ 518409 h 649301"/>
                  <a:gd name="connsiteX9" fmla="*/ 361575 w 539175"/>
                  <a:gd name="connsiteY9" fmla="*/ 238166 h 649301"/>
                  <a:gd name="connsiteX10" fmla="*/ 370612 w 539175"/>
                  <a:gd name="connsiteY10" fmla="*/ 238166 h 649301"/>
                  <a:gd name="connsiteX11" fmla="*/ 415462 w 539175"/>
                  <a:gd name="connsiteY11" fmla="*/ 193316 h 649301"/>
                  <a:gd name="connsiteX12" fmla="*/ 370612 w 539175"/>
                  <a:gd name="connsiteY12" fmla="*/ 148508 h 649301"/>
                  <a:gd name="connsiteX13" fmla="*/ 338330 w 539175"/>
                  <a:gd name="connsiteY13" fmla="*/ 148508 h 649301"/>
                  <a:gd name="connsiteX14" fmla="*/ 393015 w 539175"/>
                  <a:gd name="connsiteY14" fmla="*/ 25182 h 649301"/>
                  <a:gd name="connsiteX15" fmla="*/ 370612 w 539175"/>
                  <a:gd name="connsiteY15" fmla="*/ 2778 h 649301"/>
                  <a:gd name="connsiteX16" fmla="*/ 303358 w 539175"/>
                  <a:gd name="connsiteY16" fmla="*/ 25182 h 649301"/>
                  <a:gd name="connsiteX17" fmla="*/ 269562 w 539175"/>
                  <a:gd name="connsiteY17" fmla="*/ 92520 h 649301"/>
                  <a:gd name="connsiteX18" fmla="*/ 236104 w 539175"/>
                  <a:gd name="connsiteY18" fmla="*/ 25182 h 649301"/>
                  <a:gd name="connsiteX19" fmla="*/ 168850 w 539175"/>
                  <a:gd name="connsiteY19" fmla="*/ 2778 h 649301"/>
                  <a:gd name="connsiteX20" fmla="*/ 146447 w 539175"/>
                  <a:gd name="connsiteY20" fmla="*/ 25182 h 649301"/>
                  <a:gd name="connsiteX21" fmla="*/ 200838 w 539175"/>
                  <a:gd name="connsiteY21" fmla="*/ 148463 h 649301"/>
                  <a:gd name="connsiteX22" fmla="*/ 168850 w 539175"/>
                  <a:gd name="connsiteY22" fmla="*/ 148505 h 649301"/>
                  <a:gd name="connsiteX23" fmla="*/ 124000 w 539175"/>
                  <a:gd name="connsiteY23" fmla="*/ 193313 h 649301"/>
                  <a:gd name="connsiteX24" fmla="*/ 168850 w 539175"/>
                  <a:gd name="connsiteY24" fmla="*/ 238163 h 649301"/>
                  <a:gd name="connsiteX25" fmla="*/ 177887 w 539175"/>
                  <a:gd name="connsiteY25" fmla="*/ 238163 h 649301"/>
                  <a:gd name="connsiteX26" fmla="*/ 714 w 539175"/>
                  <a:gd name="connsiteY26" fmla="*/ 518406 h 64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9175" h="649301">
                    <a:moveTo>
                      <a:pt x="726" y="518409"/>
                    </a:moveTo>
                    <a:cubicBezTo>
                      <a:pt x="-2006" y="547790"/>
                      <a:pt x="2996" y="577382"/>
                      <a:pt x="15312" y="604242"/>
                    </a:cubicBezTo>
                    <a:lnTo>
                      <a:pt x="92402" y="557416"/>
                    </a:lnTo>
                    <a:cubicBezTo>
                      <a:pt x="111612" y="545604"/>
                      <a:pt x="133763" y="539384"/>
                      <a:pt x="156293" y="539467"/>
                    </a:cubicBezTo>
                    <a:lnTo>
                      <a:pt x="358979" y="539467"/>
                    </a:lnTo>
                    <a:cubicBezTo>
                      <a:pt x="401180" y="539509"/>
                      <a:pt x="435354" y="573724"/>
                      <a:pt x="435396" y="615927"/>
                    </a:cubicBezTo>
                    <a:cubicBezTo>
                      <a:pt x="435480" y="627486"/>
                      <a:pt x="432875" y="638919"/>
                      <a:pt x="427788" y="649302"/>
                    </a:cubicBezTo>
                    <a:lnTo>
                      <a:pt x="536058" y="568849"/>
                    </a:lnTo>
                    <a:cubicBezTo>
                      <a:pt x="538916" y="552204"/>
                      <a:pt x="539798" y="535264"/>
                      <a:pt x="538748" y="518409"/>
                    </a:cubicBezTo>
                    <a:cubicBezTo>
                      <a:pt x="534208" y="396715"/>
                      <a:pt x="406429" y="276797"/>
                      <a:pt x="361575" y="238166"/>
                    </a:cubicBezTo>
                    <a:lnTo>
                      <a:pt x="370612" y="238166"/>
                    </a:lnTo>
                    <a:cubicBezTo>
                      <a:pt x="395369" y="238166"/>
                      <a:pt x="415462" y="218074"/>
                      <a:pt x="415462" y="193316"/>
                    </a:cubicBezTo>
                    <a:cubicBezTo>
                      <a:pt x="415462" y="168557"/>
                      <a:pt x="395370" y="148508"/>
                      <a:pt x="370612" y="148508"/>
                    </a:cubicBezTo>
                    <a:lnTo>
                      <a:pt x="338330" y="148508"/>
                    </a:lnTo>
                    <a:cubicBezTo>
                      <a:pt x="383642" y="102439"/>
                      <a:pt x="406971" y="54899"/>
                      <a:pt x="393015" y="25182"/>
                    </a:cubicBezTo>
                    <a:cubicBezTo>
                      <a:pt x="388475" y="15304"/>
                      <a:pt x="380531" y="7360"/>
                      <a:pt x="370612" y="2778"/>
                    </a:cubicBezTo>
                    <a:cubicBezTo>
                      <a:pt x="341861" y="-9117"/>
                      <a:pt x="308276" y="20811"/>
                      <a:pt x="303358" y="25182"/>
                    </a:cubicBezTo>
                    <a:cubicBezTo>
                      <a:pt x="284400" y="42878"/>
                      <a:pt x="272421" y="66795"/>
                      <a:pt x="269562" y="92520"/>
                    </a:cubicBezTo>
                    <a:cubicBezTo>
                      <a:pt x="266830" y="66795"/>
                      <a:pt x="254976" y="42921"/>
                      <a:pt x="236104" y="25182"/>
                    </a:cubicBezTo>
                    <a:cubicBezTo>
                      <a:pt x="231396" y="20979"/>
                      <a:pt x="197685" y="-9160"/>
                      <a:pt x="168850" y="2778"/>
                    </a:cubicBezTo>
                    <a:cubicBezTo>
                      <a:pt x="158931" y="7360"/>
                      <a:pt x="150986" y="15305"/>
                      <a:pt x="146447" y="25182"/>
                    </a:cubicBezTo>
                    <a:cubicBezTo>
                      <a:pt x="132492" y="54900"/>
                      <a:pt x="155694" y="102440"/>
                      <a:pt x="200838" y="148463"/>
                    </a:cubicBezTo>
                    <a:lnTo>
                      <a:pt x="168850" y="148505"/>
                    </a:lnTo>
                    <a:cubicBezTo>
                      <a:pt x="144093" y="148505"/>
                      <a:pt x="124000" y="168555"/>
                      <a:pt x="124000" y="193313"/>
                    </a:cubicBezTo>
                    <a:cubicBezTo>
                      <a:pt x="124000" y="218072"/>
                      <a:pt x="144092" y="238163"/>
                      <a:pt x="168850" y="238163"/>
                    </a:cubicBezTo>
                    <a:lnTo>
                      <a:pt x="177887" y="238163"/>
                    </a:lnTo>
                    <a:cubicBezTo>
                      <a:pt x="133037" y="276792"/>
                      <a:pt x="5251" y="396667"/>
                      <a:pt x="714" y="518406"/>
                    </a:cubicBezTo>
                    <a:close/>
                  </a:path>
                </a:pathLst>
              </a:custGeom>
              <a:solidFill>
                <a:schemeClr val="accent4"/>
              </a:solidFill>
              <a:ln w="889"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4EAA64EE-5653-6F13-F3D8-57E8C1AD0F10}"/>
                  </a:ext>
                </a:extLst>
              </p:cNvPr>
              <p:cNvSpPr/>
              <p:nvPr/>
            </p:nvSpPr>
            <p:spPr>
              <a:xfrm>
                <a:off x="6732281" y="3802451"/>
                <a:ext cx="893480" cy="428117"/>
              </a:xfrm>
              <a:custGeom>
                <a:avLst/>
                <a:gdLst>
                  <a:gd name="connsiteX0" fmla="*/ 858292 w 893480"/>
                  <a:gd name="connsiteY0" fmla="*/ 6809 h 428117"/>
                  <a:gd name="connsiteX1" fmla="*/ 797297 w 893480"/>
                  <a:gd name="connsiteY1" fmla="*/ 8700 h 428117"/>
                  <a:gd name="connsiteX2" fmla="*/ 585622 w 893480"/>
                  <a:gd name="connsiteY2" fmla="*/ 166119 h 428117"/>
                  <a:gd name="connsiteX3" fmla="*/ 585622 w 893480"/>
                  <a:gd name="connsiteY3" fmla="*/ 166077 h 428117"/>
                  <a:gd name="connsiteX4" fmla="*/ 549431 w 893480"/>
                  <a:gd name="connsiteY4" fmla="*/ 175620 h 428117"/>
                  <a:gd name="connsiteX5" fmla="*/ 459311 w 893480"/>
                  <a:gd name="connsiteY5" fmla="*/ 175620 h 428117"/>
                  <a:gd name="connsiteX6" fmla="*/ 442077 w 893480"/>
                  <a:gd name="connsiteY6" fmla="*/ 168599 h 428117"/>
                  <a:gd name="connsiteX7" fmla="*/ 434889 w 893480"/>
                  <a:gd name="connsiteY7" fmla="*/ 151407 h 428117"/>
                  <a:gd name="connsiteX8" fmla="*/ 442077 w 893480"/>
                  <a:gd name="connsiteY8" fmla="*/ 134258 h 428117"/>
                  <a:gd name="connsiteX9" fmla="*/ 459311 w 893480"/>
                  <a:gd name="connsiteY9" fmla="*/ 127238 h 428117"/>
                  <a:gd name="connsiteX10" fmla="*/ 526019 w 893480"/>
                  <a:gd name="connsiteY10" fmla="*/ 127238 h 428117"/>
                  <a:gd name="connsiteX11" fmla="*/ 525976 w 893480"/>
                  <a:gd name="connsiteY11" fmla="*/ 127238 h 428117"/>
                  <a:gd name="connsiteX12" fmla="*/ 555904 w 893480"/>
                  <a:gd name="connsiteY12" fmla="*/ 114838 h 428117"/>
                  <a:gd name="connsiteX13" fmla="*/ 568304 w 893480"/>
                  <a:gd name="connsiteY13" fmla="*/ 84910 h 428117"/>
                  <a:gd name="connsiteX14" fmla="*/ 568304 w 893480"/>
                  <a:gd name="connsiteY14" fmla="*/ 84322 h 428117"/>
                  <a:gd name="connsiteX15" fmla="*/ 568304 w 893480"/>
                  <a:gd name="connsiteY15" fmla="*/ 84364 h 428117"/>
                  <a:gd name="connsiteX16" fmla="*/ 525430 w 893480"/>
                  <a:gd name="connsiteY16" fmla="*/ 41490 h 428117"/>
                  <a:gd name="connsiteX17" fmla="*/ 322790 w 893480"/>
                  <a:gd name="connsiteY17" fmla="*/ 41490 h 428117"/>
                  <a:gd name="connsiteX18" fmla="*/ 276300 w 893480"/>
                  <a:gd name="connsiteY18" fmla="*/ 54478 h 428117"/>
                  <a:gd name="connsiteX19" fmla="*/ 126450 w 893480"/>
                  <a:gd name="connsiteY19" fmla="*/ 145352 h 428117"/>
                  <a:gd name="connsiteX20" fmla="*/ 114175 w 893480"/>
                  <a:gd name="connsiteY20" fmla="*/ 134171 h 428117"/>
                  <a:gd name="connsiteX21" fmla="*/ 114133 w 893480"/>
                  <a:gd name="connsiteY21" fmla="*/ 134171 h 428117"/>
                  <a:gd name="connsiteX22" fmla="*/ 85046 w 893480"/>
                  <a:gd name="connsiteY22" fmla="*/ 133246 h 428117"/>
                  <a:gd name="connsiteX23" fmla="*/ 8376 w 893480"/>
                  <a:gd name="connsiteY23" fmla="*/ 194531 h 428117"/>
                  <a:gd name="connsiteX24" fmla="*/ 12 w 893480"/>
                  <a:gd name="connsiteY24" fmla="*/ 211345 h 428117"/>
                  <a:gd name="connsiteX25" fmla="*/ 7325 w 893480"/>
                  <a:gd name="connsiteY25" fmla="*/ 228662 h 428117"/>
                  <a:gd name="connsiteX26" fmla="*/ 220314 w 893480"/>
                  <a:gd name="connsiteY26" fmla="*/ 422312 h 428117"/>
                  <a:gd name="connsiteX27" fmla="*/ 220314 w 893480"/>
                  <a:gd name="connsiteY27" fmla="*/ 422267 h 428117"/>
                  <a:gd name="connsiteX28" fmla="*/ 249402 w 893480"/>
                  <a:gd name="connsiteY28" fmla="*/ 423191 h 428117"/>
                  <a:gd name="connsiteX29" fmla="*/ 326029 w 893480"/>
                  <a:gd name="connsiteY29" fmla="*/ 361864 h 428117"/>
                  <a:gd name="connsiteX30" fmla="*/ 326071 w 893480"/>
                  <a:gd name="connsiteY30" fmla="*/ 361909 h 428117"/>
                  <a:gd name="connsiteX31" fmla="*/ 333385 w 893480"/>
                  <a:gd name="connsiteY31" fmla="*/ 339124 h 428117"/>
                  <a:gd name="connsiteX32" fmla="*/ 571293 w 893480"/>
                  <a:gd name="connsiteY32" fmla="*/ 339124 h 428117"/>
                  <a:gd name="connsiteX33" fmla="*/ 661243 w 893480"/>
                  <a:gd name="connsiteY33" fmla="*/ 304447 h 428117"/>
                  <a:gd name="connsiteX34" fmla="*/ 868013 w 893480"/>
                  <a:gd name="connsiteY34" fmla="*/ 116180 h 428117"/>
                  <a:gd name="connsiteX35" fmla="*/ 892977 w 893480"/>
                  <a:gd name="connsiteY35" fmla="*/ 54642 h 428117"/>
                  <a:gd name="connsiteX36" fmla="*/ 858301 w 893480"/>
                  <a:gd name="connsiteY36" fmla="*/ 6808 h 42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93480" h="428117">
                    <a:moveTo>
                      <a:pt x="858292" y="6809"/>
                    </a:moveTo>
                    <a:cubicBezTo>
                      <a:pt x="838914" y="-2901"/>
                      <a:pt x="816003" y="-2186"/>
                      <a:pt x="797297" y="8700"/>
                    </a:cubicBezTo>
                    <a:lnTo>
                      <a:pt x="585622" y="166119"/>
                    </a:lnTo>
                    <a:lnTo>
                      <a:pt x="585622" y="166077"/>
                    </a:lnTo>
                    <a:cubicBezTo>
                      <a:pt x="574609" y="172340"/>
                      <a:pt x="562125" y="175620"/>
                      <a:pt x="549431" y="175620"/>
                    </a:cubicBezTo>
                    <a:lnTo>
                      <a:pt x="459311" y="175620"/>
                    </a:lnTo>
                    <a:cubicBezTo>
                      <a:pt x="452837" y="175661"/>
                      <a:pt x="446659" y="173139"/>
                      <a:pt x="442077" y="168599"/>
                    </a:cubicBezTo>
                    <a:cubicBezTo>
                      <a:pt x="437494" y="164060"/>
                      <a:pt x="434889" y="157881"/>
                      <a:pt x="434889" y="151407"/>
                    </a:cubicBezTo>
                    <a:cubicBezTo>
                      <a:pt x="434889" y="144977"/>
                      <a:pt x="437495" y="138798"/>
                      <a:pt x="442077" y="134258"/>
                    </a:cubicBezTo>
                    <a:cubicBezTo>
                      <a:pt x="446658" y="129717"/>
                      <a:pt x="452837" y="127196"/>
                      <a:pt x="459311" y="127238"/>
                    </a:cubicBezTo>
                    <a:lnTo>
                      <a:pt x="526019" y="127238"/>
                    </a:lnTo>
                    <a:lnTo>
                      <a:pt x="525976" y="127238"/>
                    </a:lnTo>
                    <a:cubicBezTo>
                      <a:pt x="537200" y="127238"/>
                      <a:pt x="547960" y="122783"/>
                      <a:pt x="555904" y="114838"/>
                    </a:cubicBezTo>
                    <a:cubicBezTo>
                      <a:pt x="563848" y="106894"/>
                      <a:pt x="568304" y="96134"/>
                      <a:pt x="568304" y="84910"/>
                    </a:cubicBezTo>
                    <a:lnTo>
                      <a:pt x="568304" y="84322"/>
                    </a:lnTo>
                    <a:lnTo>
                      <a:pt x="568304" y="84364"/>
                    </a:lnTo>
                    <a:cubicBezTo>
                      <a:pt x="568304" y="60657"/>
                      <a:pt x="549095" y="41490"/>
                      <a:pt x="525430" y="41490"/>
                    </a:cubicBezTo>
                    <a:lnTo>
                      <a:pt x="322790" y="41490"/>
                    </a:lnTo>
                    <a:cubicBezTo>
                      <a:pt x="306397" y="41490"/>
                      <a:pt x="290298" y="45988"/>
                      <a:pt x="276300" y="54478"/>
                    </a:cubicBezTo>
                    <a:lnTo>
                      <a:pt x="126450" y="145352"/>
                    </a:lnTo>
                    <a:lnTo>
                      <a:pt x="114175" y="134171"/>
                    </a:lnTo>
                    <a:lnTo>
                      <a:pt x="114133" y="134171"/>
                    </a:lnTo>
                    <a:cubicBezTo>
                      <a:pt x="105979" y="126730"/>
                      <a:pt x="93621" y="126352"/>
                      <a:pt x="85046" y="133246"/>
                    </a:cubicBezTo>
                    <a:lnTo>
                      <a:pt x="8376" y="194531"/>
                    </a:lnTo>
                    <a:cubicBezTo>
                      <a:pt x="3290" y="198651"/>
                      <a:pt x="221" y="204788"/>
                      <a:pt x="12" y="211345"/>
                    </a:cubicBezTo>
                    <a:cubicBezTo>
                      <a:pt x="-198" y="217902"/>
                      <a:pt x="2450" y="224249"/>
                      <a:pt x="7325" y="228662"/>
                    </a:cubicBezTo>
                    <a:lnTo>
                      <a:pt x="220314" y="422312"/>
                    </a:lnTo>
                    <a:lnTo>
                      <a:pt x="220314" y="422267"/>
                    </a:lnTo>
                    <a:cubicBezTo>
                      <a:pt x="228469" y="429710"/>
                      <a:pt x="240826" y="430087"/>
                      <a:pt x="249402" y="423191"/>
                    </a:cubicBezTo>
                    <a:lnTo>
                      <a:pt x="326029" y="361864"/>
                    </a:lnTo>
                    <a:lnTo>
                      <a:pt x="326071" y="361909"/>
                    </a:lnTo>
                    <a:cubicBezTo>
                      <a:pt x="332754" y="356403"/>
                      <a:pt x="335613" y="347490"/>
                      <a:pt x="333385" y="339124"/>
                    </a:cubicBezTo>
                    <a:lnTo>
                      <a:pt x="571293" y="339124"/>
                    </a:lnTo>
                    <a:cubicBezTo>
                      <a:pt x="604541" y="339124"/>
                      <a:pt x="636613" y="326767"/>
                      <a:pt x="661243" y="304447"/>
                    </a:cubicBezTo>
                    <a:lnTo>
                      <a:pt x="868013" y="116180"/>
                    </a:lnTo>
                    <a:cubicBezTo>
                      <a:pt x="886377" y="101342"/>
                      <a:pt x="895838" y="78055"/>
                      <a:pt x="892977" y="54642"/>
                    </a:cubicBezTo>
                    <a:cubicBezTo>
                      <a:pt x="890081" y="33920"/>
                      <a:pt x="877087" y="15971"/>
                      <a:pt x="858301" y="6808"/>
                    </a:cubicBezTo>
                    <a:close/>
                  </a:path>
                </a:pathLst>
              </a:custGeom>
              <a:solidFill>
                <a:schemeClr val="accent4"/>
              </a:solidFill>
              <a:ln w="889" cap="flat">
                <a:noFill/>
                <a:prstDash val="solid"/>
                <a:miter/>
              </a:ln>
            </p:spPr>
            <p:txBody>
              <a:bodyPr rtlCol="0" anchor="ctr"/>
              <a:lstStyle/>
              <a:p>
                <a:endParaRPr lang="en-US" dirty="0"/>
              </a:p>
            </p:txBody>
          </p:sp>
          <p:sp>
            <p:nvSpPr>
              <p:cNvPr id="8" name="TextBox 7">
                <a:extLst>
                  <a:ext uri="{FF2B5EF4-FFF2-40B4-BE49-F238E27FC236}">
                    <a16:creationId xmlns:a16="http://schemas.microsoft.com/office/drawing/2014/main" id="{E55330F3-6D97-D8B7-D9C8-26EE9B3CF97A}"/>
                  </a:ext>
                </a:extLst>
              </p:cNvPr>
              <p:cNvSpPr txBox="1"/>
              <p:nvPr/>
            </p:nvSpPr>
            <p:spPr>
              <a:xfrm>
                <a:off x="7010868" y="3475197"/>
                <a:ext cx="259080" cy="400110"/>
              </a:xfrm>
              <a:prstGeom prst="rect">
                <a:avLst/>
              </a:prstGeom>
              <a:noFill/>
            </p:spPr>
            <p:txBody>
              <a:bodyPr wrap="square" rtlCol="0">
                <a:spAutoFit/>
              </a:bodyPr>
              <a:lstStyle/>
              <a:p>
                <a:r>
                  <a:rPr lang="en-GB" sz="2000" dirty="0">
                    <a:solidFill>
                      <a:schemeClr val="bg1"/>
                    </a:solidFill>
                    <a:latin typeface="+mj-lt"/>
                  </a:rPr>
                  <a:t>$</a:t>
                </a:r>
                <a:endParaRPr lang="en-US" sz="2000" dirty="0">
                  <a:solidFill>
                    <a:schemeClr val="bg1"/>
                  </a:solidFill>
                  <a:latin typeface="+mj-lt"/>
                </a:endParaRPr>
              </a:p>
            </p:txBody>
          </p:sp>
        </p:grpSp>
        <p:pic>
          <p:nvPicPr>
            <p:cNvPr id="14" name="Graphic 13">
              <a:extLst>
                <a:ext uri="{FF2B5EF4-FFF2-40B4-BE49-F238E27FC236}">
                  <a16:creationId xmlns:a16="http://schemas.microsoft.com/office/drawing/2014/main" id="{65580DAE-CD88-EC06-C736-B65D8D700D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02396" y="264876"/>
              <a:ext cx="1587208" cy="1587208"/>
            </a:xfrm>
            <a:prstGeom prst="rect">
              <a:avLst/>
            </a:prstGeom>
          </p:spPr>
        </p:pic>
      </p:grpSp>
      <p:sp>
        <p:nvSpPr>
          <p:cNvPr id="16" name="TextBox 15">
            <a:extLst>
              <a:ext uri="{FF2B5EF4-FFF2-40B4-BE49-F238E27FC236}">
                <a16:creationId xmlns:a16="http://schemas.microsoft.com/office/drawing/2014/main" id="{E039EDB3-36C5-8DEA-D7BB-3AB5105E45BD}"/>
              </a:ext>
            </a:extLst>
          </p:cNvPr>
          <p:cNvSpPr txBox="1"/>
          <p:nvPr/>
        </p:nvSpPr>
        <p:spPr>
          <a:xfrm>
            <a:off x="962285" y="5360772"/>
            <a:ext cx="2834212" cy="923330"/>
          </a:xfrm>
          <a:prstGeom prst="rect">
            <a:avLst/>
          </a:prstGeom>
          <a:noFill/>
        </p:spPr>
        <p:txBody>
          <a:bodyPr wrap="square">
            <a:spAutoFit/>
          </a:bodyPr>
          <a:lstStyle/>
          <a:p>
            <a:pPr algn="ctr"/>
            <a:r>
              <a:rPr lang="en-GB" sz="18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The actions of banks to help </a:t>
            </a:r>
            <a:r>
              <a:rPr lang="en-GB" sz="18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exacerbate the economic cycles</a:t>
            </a:r>
            <a:endParaRPr lang="en-US" sz="1800" b="1" dirty="0">
              <a:solidFill>
                <a:schemeClr val="accent4">
                  <a:lumMod val="50000"/>
                </a:schemeClr>
              </a:solidFill>
            </a:endParaRPr>
          </a:p>
        </p:txBody>
      </p:sp>
      <p:sp>
        <p:nvSpPr>
          <p:cNvPr id="17" name="Arrow: Right 16">
            <a:extLst>
              <a:ext uri="{FF2B5EF4-FFF2-40B4-BE49-F238E27FC236}">
                <a16:creationId xmlns:a16="http://schemas.microsoft.com/office/drawing/2014/main" id="{D7DCF371-B989-5A33-74AA-A3A3B03E3668}"/>
              </a:ext>
            </a:extLst>
          </p:cNvPr>
          <p:cNvSpPr/>
          <p:nvPr/>
        </p:nvSpPr>
        <p:spPr>
          <a:xfrm>
            <a:off x="3167086" y="4136487"/>
            <a:ext cx="2071676" cy="631730"/>
          </a:xfrm>
          <a:prstGeom prst="rightArrow">
            <a:avLst/>
          </a:prstGeom>
          <a:gradFill>
            <a:gsLst>
              <a:gs pos="0">
                <a:schemeClr val="accent4">
                  <a:alpha val="0"/>
                </a:schemeClr>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192A7A00-F23C-DDB2-D3B3-2528DB9CFE4F}"/>
              </a:ext>
            </a:extLst>
          </p:cNvPr>
          <p:cNvSpPr txBox="1"/>
          <p:nvPr/>
        </p:nvSpPr>
        <p:spPr>
          <a:xfrm>
            <a:off x="4743113" y="5360772"/>
            <a:ext cx="2566685" cy="923330"/>
          </a:xfrm>
          <a:prstGeom prst="rect">
            <a:avLst/>
          </a:prstGeom>
          <a:noFill/>
        </p:spPr>
        <p:txBody>
          <a:bodyPr wrap="square">
            <a:spAutoFit/>
          </a:bodyPr>
          <a:lstStyle/>
          <a:p>
            <a:pPr algn="ctr"/>
            <a:r>
              <a:rPr lang="en-GB" sz="18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Reduce lending </a:t>
            </a:r>
            <a:r>
              <a:rPr lang="en-GB" sz="18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during tougher economic times</a:t>
            </a:r>
            <a:endParaRPr lang="en-US" sz="1800" dirty="0">
              <a:solidFill>
                <a:schemeClr val="accent4">
                  <a:lumMod val="50000"/>
                </a:schemeClr>
              </a:solidFill>
            </a:endParaRPr>
          </a:p>
        </p:txBody>
      </p:sp>
      <p:grpSp>
        <p:nvGrpSpPr>
          <p:cNvPr id="19" name="Group 18">
            <a:extLst>
              <a:ext uri="{FF2B5EF4-FFF2-40B4-BE49-F238E27FC236}">
                <a16:creationId xmlns:a16="http://schemas.microsoft.com/office/drawing/2014/main" id="{DAAF107A-BF64-DA7A-A92A-640054B4A40A}"/>
              </a:ext>
            </a:extLst>
          </p:cNvPr>
          <p:cNvGrpSpPr/>
          <p:nvPr/>
        </p:nvGrpSpPr>
        <p:grpSpPr>
          <a:xfrm>
            <a:off x="8996400" y="3775233"/>
            <a:ext cx="1354238" cy="1354238"/>
            <a:chOff x="1169044" y="3067292"/>
            <a:chExt cx="1354238" cy="1354238"/>
          </a:xfrm>
        </p:grpSpPr>
        <p:sp>
          <p:nvSpPr>
            <p:cNvPr id="20" name="Rectangle: Rounded Corners 19">
              <a:extLst>
                <a:ext uri="{FF2B5EF4-FFF2-40B4-BE49-F238E27FC236}">
                  <a16:creationId xmlns:a16="http://schemas.microsoft.com/office/drawing/2014/main" id="{377FDD12-C3E3-597E-904C-C9C296E96D56}"/>
                </a:ext>
              </a:extLst>
            </p:cNvPr>
            <p:cNvSpPr/>
            <p:nvPr/>
          </p:nvSpPr>
          <p:spPr>
            <a:xfrm>
              <a:off x="1169044" y="3067292"/>
              <a:ext cx="1354238" cy="1354238"/>
            </a:xfrm>
            <a:prstGeom prst="roundRect">
              <a:avLst>
                <a:gd name="adj" fmla="val 12287"/>
              </a:avLst>
            </a:prstGeom>
            <a:solidFill>
              <a:schemeClr val="accent4">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a:extLst>
                <a:ext uri="{FF2B5EF4-FFF2-40B4-BE49-F238E27FC236}">
                  <a16:creationId xmlns:a16="http://schemas.microsoft.com/office/drawing/2014/main" id="{F1412D28-6C95-BEBC-9AC5-407D1B8B1EA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308132" y="3206379"/>
              <a:ext cx="1076062" cy="1076062"/>
            </a:xfrm>
            <a:prstGeom prst="rect">
              <a:avLst/>
            </a:prstGeom>
          </p:spPr>
        </p:pic>
      </p:grpSp>
      <p:sp>
        <p:nvSpPr>
          <p:cNvPr id="26" name="TextBox 25">
            <a:extLst>
              <a:ext uri="{FF2B5EF4-FFF2-40B4-BE49-F238E27FC236}">
                <a16:creationId xmlns:a16="http://schemas.microsoft.com/office/drawing/2014/main" id="{59DFDCA9-237C-CDB7-4B13-A81AD786AB0D}"/>
              </a:ext>
            </a:extLst>
          </p:cNvPr>
          <p:cNvSpPr txBox="1"/>
          <p:nvPr/>
        </p:nvSpPr>
        <p:spPr>
          <a:xfrm>
            <a:off x="8390178" y="5360772"/>
            <a:ext cx="2566685" cy="923330"/>
          </a:xfrm>
          <a:prstGeom prst="rect">
            <a:avLst/>
          </a:prstGeom>
          <a:noFill/>
        </p:spPr>
        <p:txBody>
          <a:bodyPr wrap="square">
            <a:spAutoFit/>
          </a:bodyPr>
          <a:lstStyle/>
          <a:p>
            <a:pPr algn="ctr"/>
            <a:r>
              <a:rPr lang="en-GB" sz="18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Lend too willingly </a:t>
            </a:r>
            <a:r>
              <a:rPr lang="en-GB" sz="18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during good economic times</a:t>
            </a:r>
            <a:endParaRPr lang="en-US" sz="1800" b="1" dirty="0">
              <a:solidFill>
                <a:schemeClr val="accent4">
                  <a:lumMod val="50000"/>
                </a:schemeClr>
              </a:solidFill>
            </a:endParaRPr>
          </a:p>
        </p:txBody>
      </p:sp>
      <p:sp>
        <p:nvSpPr>
          <p:cNvPr id="27" name="Arrow: Right 26">
            <a:extLst>
              <a:ext uri="{FF2B5EF4-FFF2-40B4-BE49-F238E27FC236}">
                <a16:creationId xmlns:a16="http://schemas.microsoft.com/office/drawing/2014/main" id="{6D60ECCA-0F18-EB16-38BC-ACC795D09C6E}"/>
              </a:ext>
            </a:extLst>
          </p:cNvPr>
          <p:cNvSpPr/>
          <p:nvPr/>
        </p:nvSpPr>
        <p:spPr>
          <a:xfrm>
            <a:off x="6814150" y="4136487"/>
            <a:ext cx="2071676" cy="631730"/>
          </a:xfrm>
          <a:prstGeom prst="rightArrow">
            <a:avLst/>
          </a:prstGeom>
          <a:gradFill>
            <a:gsLst>
              <a:gs pos="0">
                <a:schemeClr val="accent4">
                  <a:alpha val="0"/>
                </a:schemeClr>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a:extLst>
              <a:ext uri="{FF2B5EF4-FFF2-40B4-BE49-F238E27FC236}">
                <a16:creationId xmlns:a16="http://schemas.microsoft.com/office/drawing/2014/main" id="{A5902E7F-C0D4-E82A-DC20-A2A09972F646}"/>
              </a:ext>
            </a:extLst>
          </p:cNvPr>
          <p:cNvGrpSpPr/>
          <p:nvPr/>
        </p:nvGrpSpPr>
        <p:grpSpPr>
          <a:xfrm>
            <a:off x="1702272" y="3775233"/>
            <a:ext cx="1354238" cy="1354238"/>
            <a:chOff x="1702272" y="3601608"/>
            <a:chExt cx="1354238" cy="1354238"/>
          </a:xfrm>
        </p:grpSpPr>
        <p:sp>
          <p:nvSpPr>
            <p:cNvPr id="30" name="Rectangle: Rounded Corners 29">
              <a:extLst>
                <a:ext uri="{FF2B5EF4-FFF2-40B4-BE49-F238E27FC236}">
                  <a16:creationId xmlns:a16="http://schemas.microsoft.com/office/drawing/2014/main" id="{0558AF74-B17A-89C1-D2B0-9DDEBBD3B8B1}"/>
                </a:ext>
              </a:extLst>
            </p:cNvPr>
            <p:cNvSpPr/>
            <p:nvPr/>
          </p:nvSpPr>
          <p:spPr>
            <a:xfrm>
              <a:off x="1702272" y="3601608"/>
              <a:ext cx="1354238" cy="1354238"/>
            </a:xfrm>
            <a:prstGeom prst="roundRect">
              <a:avLst>
                <a:gd name="adj" fmla="val 12287"/>
              </a:avLst>
            </a:prstGeom>
            <a:solidFill>
              <a:schemeClr val="accent4">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4" name="Group 43">
              <a:extLst>
                <a:ext uri="{FF2B5EF4-FFF2-40B4-BE49-F238E27FC236}">
                  <a16:creationId xmlns:a16="http://schemas.microsoft.com/office/drawing/2014/main" id="{B5E4C3AF-E1F8-3DBB-1A1C-C31E7FB1170B}"/>
                </a:ext>
              </a:extLst>
            </p:cNvPr>
            <p:cNvGrpSpPr/>
            <p:nvPr/>
          </p:nvGrpSpPr>
          <p:grpSpPr>
            <a:xfrm>
              <a:off x="1821280" y="3720615"/>
              <a:ext cx="1116222" cy="1116222"/>
              <a:chOff x="867619" y="1892461"/>
              <a:chExt cx="3073078" cy="3073078"/>
            </a:xfrm>
          </p:grpSpPr>
          <p:pic>
            <p:nvPicPr>
              <p:cNvPr id="45" name="Graphic 44">
                <a:extLst>
                  <a:ext uri="{FF2B5EF4-FFF2-40B4-BE49-F238E27FC236}">
                    <a16:creationId xmlns:a16="http://schemas.microsoft.com/office/drawing/2014/main" id="{28C83FA7-4C2A-67DC-64C9-68C70D596C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70636" y="2395478"/>
                <a:ext cx="2067046" cy="2067046"/>
              </a:xfrm>
              <a:prstGeom prst="rect">
                <a:avLst/>
              </a:prstGeom>
            </p:spPr>
          </p:pic>
          <p:pic>
            <p:nvPicPr>
              <p:cNvPr id="46" name="Graphic 45">
                <a:extLst>
                  <a:ext uri="{FF2B5EF4-FFF2-40B4-BE49-F238E27FC236}">
                    <a16:creationId xmlns:a16="http://schemas.microsoft.com/office/drawing/2014/main" id="{09CC50B5-05D7-6A9B-8476-3BDA20874EF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7619" y="1892461"/>
                <a:ext cx="3073078" cy="3073078"/>
              </a:xfrm>
              <a:prstGeom prst="rect">
                <a:avLst/>
              </a:prstGeom>
            </p:spPr>
          </p:pic>
        </p:grpSp>
      </p:grpSp>
      <p:grpSp>
        <p:nvGrpSpPr>
          <p:cNvPr id="52" name="Group 51">
            <a:extLst>
              <a:ext uri="{FF2B5EF4-FFF2-40B4-BE49-F238E27FC236}">
                <a16:creationId xmlns:a16="http://schemas.microsoft.com/office/drawing/2014/main" id="{FA782CE0-4D25-3B9B-3501-5C37C02BEB3E}"/>
              </a:ext>
            </a:extLst>
          </p:cNvPr>
          <p:cNvGrpSpPr/>
          <p:nvPr/>
        </p:nvGrpSpPr>
        <p:grpSpPr>
          <a:xfrm>
            <a:off x="5383404" y="3775233"/>
            <a:ext cx="1354238" cy="1354238"/>
            <a:chOff x="8996402" y="3601608"/>
            <a:chExt cx="1354238" cy="1354238"/>
          </a:xfrm>
        </p:grpSpPr>
        <p:sp>
          <p:nvSpPr>
            <p:cNvPr id="23" name="Rectangle: Rounded Corners 22">
              <a:extLst>
                <a:ext uri="{FF2B5EF4-FFF2-40B4-BE49-F238E27FC236}">
                  <a16:creationId xmlns:a16="http://schemas.microsoft.com/office/drawing/2014/main" id="{0BE1E3C2-C298-381B-FCB2-38A778E147B9}"/>
                </a:ext>
              </a:extLst>
            </p:cNvPr>
            <p:cNvSpPr/>
            <p:nvPr/>
          </p:nvSpPr>
          <p:spPr>
            <a:xfrm>
              <a:off x="8996402" y="3601608"/>
              <a:ext cx="1354238" cy="1354238"/>
            </a:xfrm>
            <a:prstGeom prst="roundRect">
              <a:avLst>
                <a:gd name="adj" fmla="val 12287"/>
              </a:avLst>
            </a:prstGeom>
            <a:solidFill>
              <a:schemeClr val="accent4">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1" name="Group 50">
              <a:extLst>
                <a:ext uri="{FF2B5EF4-FFF2-40B4-BE49-F238E27FC236}">
                  <a16:creationId xmlns:a16="http://schemas.microsoft.com/office/drawing/2014/main" id="{6D420637-E357-6BE9-92AB-F6ADB3D7D5B0}"/>
                </a:ext>
              </a:extLst>
            </p:cNvPr>
            <p:cNvGrpSpPr/>
            <p:nvPr/>
          </p:nvGrpSpPr>
          <p:grpSpPr>
            <a:xfrm>
              <a:off x="9131321" y="3736527"/>
              <a:ext cx="1084400" cy="1084400"/>
              <a:chOff x="9131321" y="3736527"/>
              <a:chExt cx="1084400" cy="1084400"/>
            </a:xfrm>
          </p:grpSpPr>
          <p:pic>
            <p:nvPicPr>
              <p:cNvPr id="48" name="Graphic 47">
                <a:extLst>
                  <a:ext uri="{FF2B5EF4-FFF2-40B4-BE49-F238E27FC236}">
                    <a16:creationId xmlns:a16="http://schemas.microsoft.com/office/drawing/2014/main" id="{A2788DBB-EB69-9334-3087-449A93F5784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276707" y="3881913"/>
                <a:ext cx="793624" cy="793624"/>
              </a:xfrm>
              <a:prstGeom prst="rect">
                <a:avLst/>
              </a:prstGeom>
            </p:spPr>
          </p:pic>
          <p:pic>
            <p:nvPicPr>
              <p:cNvPr id="50" name="Graphic 49">
                <a:extLst>
                  <a:ext uri="{FF2B5EF4-FFF2-40B4-BE49-F238E27FC236}">
                    <a16:creationId xmlns:a16="http://schemas.microsoft.com/office/drawing/2014/main" id="{C8AA4794-180B-C099-2408-B607B23BEDF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131321" y="3736527"/>
                <a:ext cx="1084400" cy="1084400"/>
              </a:xfrm>
              <a:prstGeom prst="rect">
                <a:avLst/>
              </a:prstGeom>
            </p:spPr>
          </p:pic>
        </p:grpSp>
      </p:grpSp>
    </p:spTree>
    <p:extLst>
      <p:ext uri="{BB962C8B-B14F-4D97-AF65-F5344CB8AC3E}">
        <p14:creationId xmlns:p14="http://schemas.microsoft.com/office/powerpoint/2010/main" val="1955571031"/>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8" presetClass="emph" presetSubtype="0" fill="hold" nodeType="withEffect">
                                      <p:stCondLst>
                                        <p:cond delay="0"/>
                                      </p:stCondLst>
                                      <p:childTnLst>
                                        <p:animRot by="-21600000">
                                          <p:cBhvr>
                                            <p:cTn id="11" dur="500" fill="hold"/>
                                            <p:tgtEl>
                                              <p:spTgt spid="15"/>
                                            </p:tgtEl>
                                            <p:attrNameLst>
                                              <p:attrName>r</p:attrName>
                                            </p:attrNameLst>
                                          </p:cBhvr>
                                        </p:animRot>
                                      </p:childTnLst>
                                    </p:cTn>
                                  </p:par>
                                  <p:par>
                                    <p:cTn id="12" presetID="2" presetClass="entr" presetSubtype="4" fill="hold" grpId="0" nodeType="withEffect" p14:presetBounceEnd="60000">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14:bounceEnd="60000">
                                          <p:cBhvr additive="base">
                                            <p:cTn id="14" dur="50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53" presetClass="entr" presetSubtype="16"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p:cTn id="28" dur="500" fill="hold"/>
                                            <p:tgtEl>
                                              <p:spTgt spid="53"/>
                                            </p:tgtEl>
                                            <p:attrNameLst>
                                              <p:attrName>ppt_w</p:attrName>
                                            </p:attrNameLst>
                                          </p:cBhvr>
                                          <p:tavLst>
                                            <p:tav tm="0">
                                              <p:val>
                                                <p:fltVal val="0"/>
                                              </p:val>
                                            </p:tav>
                                            <p:tav tm="100000">
                                              <p:val>
                                                <p:strVal val="#ppt_w"/>
                                              </p:val>
                                            </p:tav>
                                          </p:tavLst>
                                        </p:anim>
                                        <p:anim calcmode="lin" valueType="num">
                                          <p:cBhvr>
                                            <p:cTn id="29" dur="500" fill="hold"/>
                                            <p:tgtEl>
                                              <p:spTgt spid="53"/>
                                            </p:tgtEl>
                                            <p:attrNameLst>
                                              <p:attrName>ppt_h</p:attrName>
                                            </p:attrNameLst>
                                          </p:cBhvr>
                                          <p:tavLst>
                                            <p:tav tm="0">
                                              <p:val>
                                                <p:fltVal val="0"/>
                                              </p:val>
                                            </p:tav>
                                            <p:tav tm="100000">
                                              <p:val>
                                                <p:strVal val="#ppt_h"/>
                                              </p:val>
                                            </p:tav>
                                          </p:tavLst>
                                        </p:anim>
                                        <p:animEffect transition="in" filter="fade">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par>
                              <p:cTn id="36" fill="hold">
                                <p:stCondLst>
                                  <p:cond delay="500"/>
                                </p:stCondLst>
                                <p:childTnLst>
                                  <p:par>
                                    <p:cTn id="37" presetID="53" presetClass="entr" presetSubtype="16" fill="hold" nodeType="after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p:cTn id="39" dur="500" fill="hold"/>
                                            <p:tgtEl>
                                              <p:spTgt spid="52"/>
                                            </p:tgtEl>
                                            <p:attrNameLst>
                                              <p:attrName>ppt_w</p:attrName>
                                            </p:attrNameLst>
                                          </p:cBhvr>
                                          <p:tavLst>
                                            <p:tav tm="0">
                                              <p:val>
                                                <p:fltVal val="0"/>
                                              </p:val>
                                            </p:tav>
                                            <p:tav tm="100000">
                                              <p:val>
                                                <p:strVal val="#ppt_w"/>
                                              </p:val>
                                            </p:tav>
                                          </p:tavLst>
                                        </p:anim>
                                        <p:anim calcmode="lin" valueType="num">
                                          <p:cBhvr>
                                            <p:cTn id="40" dur="500" fill="hold"/>
                                            <p:tgtEl>
                                              <p:spTgt spid="52"/>
                                            </p:tgtEl>
                                            <p:attrNameLst>
                                              <p:attrName>ppt_h</p:attrName>
                                            </p:attrNameLst>
                                          </p:cBhvr>
                                          <p:tavLst>
                                            <p:tav tm="0">
                                              <p:val>
                                                <p:fltVal val="0"/>
                                              </p:val>
                                            </p:tav>
                                            <p:tav tm="100000">
                                              <p:val>
                                                <p:strVal val="#ppt_h"/>
                                              </p:val>
                                            </p:tav>
                                          </p:tavLst>
                                        </p:anim>
                                        <p:animEffect transition="in" filter="fade">
                                          <p:cBhvr>
                                            <p:cTn id="41" dur="500"/>
                                            <p:tgtEl>
                                              <p:spTgt spid="5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par>
                              <p:cTn id="50" fill="hold">
                                <p:stCondLst>
                                  <p:cond delay="500"/>
                                </p:stCondLst>
                                <p:childTnLst>
                                  <p:par>
                                    <p:cTn id="51" presetID="53" presetClass="entr" presetSubtype="16"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500" fill="hold"/>
                                            <p:tgtEl>
                                              <p:spTgt spid="19"/>
                                            </p:tgtEl>
                                            <p:attrNameLst>
                                              <p:attrName>ppt_w</p:attrName>
                                            </p:attrNameLst>
                                          </p:cBhvr>
                                          <p:tavLst>
                                            <p:tav tm="0">
                                              <p:val>
                                                <p:fltVal val="0"/>
                                              </p:val>
                                            </p:tav>
                                            <p:tav tm="100000">
                                              <p:val>
                                                <p:strVal val="#ppt_w"/>
                                              </p:val>
                                            </p:tav>
                                          </p:tavLst>
                                        </p:anim>
                                        <p:anim calcmode="lin" valueType="num">
                                          <p:cBhvr>
                                            <p:cTn id="54" dur="500" fill="hold"/>
                                            <p:tgtEl>
                                              <p:spTgt spid="19"/>
                                            </p:tgtEl>
                                            <p:attrNameLst>
                                              <p:attrName>ppt_h</p:attrName>
                                            </p:attrNameLst>
                                          </p:cBhvr>
                                          <p:tavLst>
                                            <p:tav tm="0">
                                              <p:val>
                                                <p:fltVal val="0"/>
                                              </p:val>
                                            </p:tav>
                                            <p:tav tm="100000">
                                              <p:val>
                                                <p:strVal val="#ppt_h"/>
                                              </p:val>
                                            </p:tav>
                                          </p:tavLst>
                                        </p:anim>
                                        <p:animEffect transition="in" filter="fade">
                                          <p:cBhvr>
                                            <p:cTn id="55" dur="50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16" grpId="0"/>
          <p:bldP spid="17" grpId="0" animBg="1"/>
          <p:bldP spid="18" grpId="0"/>
          <p:bldP spid="26" grpId="0"/>
          <p:bldP spid="2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8" presetClass="emph" presetSubtype="0" fill="hold" nodeType="withEffect">
                                      <p:stCondLst>
                                        <p:cond delay="0"/>
                                      </p:stCondLst>
                                      <p:childTnLst>
                                        <p:animRot by="-21600000">
                                          <p:cBhvr>
                                            <p:cTn id="11" dur="500" fill="hold"/>
                                            <p:tgtEl>
                                              <p:spTgt spid="15"/>
                                            </p:tgtEl>
                                            <p:attrNameLst>
                                              <p:attrName>r</p:attrName>
                                            </p:attrNameLst>
                                          </p:cBhvr>
                                        </p:animRot>
                                      </p:childTnLst>
                                    </p:cTn>
                                  </p:par>
                                  <p:par>
                                    <p:cTn id="12" presetID="2" presetClass="entr" presetSubtype="4"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53" presetClass="entr" presetSubtype="16"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p:cTn id="28" dur="500" fill="hold"/>
                                            <p:tgtEl>
                                              <p:spTgt spid="53"/>
                                            </p:tgtEl>
                                            <p:attrNameLst>
                                              <p:attrName>ppt_w</p:attrName>
                                            </p:attrNameLst>
                                          </p:cBhvr>
                                          <p:tavLst>
                                            <p:tav tm="0">
                                              <p:val>
                                                <p:fltVal val="0"/>
                                              </p:val>
                                            </p:tav>
                                            <p:tav tm="100000">
                                              <p:val>
                                                <p:strVal val="#ppt_w"/>
                                              </p:val>
                                            </p:tav>
                                          </p:tavLst>
                                        </p:anim>
                                        <p:anim calcmode="lin" valueType="num">
                                          <p:cBhvr>
                                            <p:cTn id="29" dur="500" fill="hold"/>
                                            <p:tgtEl>
                                              <p:spTgt spid="53"/>
                                            </p:tgtEl>
                                            <p:attrNameLst>
                                              <p:attrName>ppt_h</p:attrName>
                                            </p:attrNameLst>
                                          </p:cBhvr>
                                          <p:tavLst>
                                            <p:tav tm="0">
                                              <p:val>
                                                <p:fltVal val="0"/>
                                              </p:val>
                                            </p:tav>
                                            <p:tav tm="100000">
                                              <p:val>
                                                <p:strVal val="#ppt_h"/>
                                              </p:val>
                                            </p:tav>
                                          </p:tavLst>
                                        </p:anim>
                                        <p:animEffect transition="in" filter="fade">
                                          <p:cBhvr>
                                            <p:cTn id="30" dur="500"/>
                                            <p:tgtEl>
                                              <p:spTgt spid="5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par>
                              <p:cTn id="36" fill="hold">
                                <p:stCondLst>
                                  <p:cond delay="500"/>
                                </p:stCondLst>
                                <p:childTnLst>
                                  <p:par>
                                    <p:cTn id="37" presetID="53" presetClass="entr" presetSubtype="16" fill="hold" nodeType="after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p:cTn id="39" dur="500" fill="hold"/>
                                            <p:tgtEl>
                                              <p:spTgt spid="52"/>
                                            </p:tgtEl>
                                            <p:attrNameLst>
                                              <p:attrName>ppt_w</p:attrName>
                                            </p:attrNameLst>
                                          </p:cBhvr>
                                          <p:tavLst>
                                            <p:tav tm="0">
                                              <p:val>
                                                <p:fltVal val="0"/>
                                              </p:val>
                                            </p:tav>
                                            <p:tav tm="100000">
                                              <p:val>
                                                <p:strVal val="#ppt_w"/>
                                              </p:val>
                                            </p:tav>
                                          </p:tavLst>
                                        </p:anim>
                                        <p:anim calcmode="lin" valueType="num">
                                          <p:cBhvr>
                                            <p:cTn id="40" dur="500" fill="hold"/>
                                            <p:tgtEl>
                                              <p:spTgt spid="52"/>
                                            </p:tgtEl>
                                            <p:attrNameLst>
                                              <p:attrName>ppt_h</p:attrName>
                                            </p:attrNameLst>
                                          </p:cBhvr>
                                          <p:tavLst>
                                            <p:tav tm="0">
                                              <p:val>
                                                <p:fltVal val="0"/>
                                              </p:val>
                                            </p:tav>
                                            <p:tav tm="100000">
                                              <p:val>
                                                <p:strVal val="#ppt_h"/>
                                              </p:val>
                                            </p:tav>
                                          </p:tavLst>
                                        </p:anim>
                                        <p:animEffect transition="in" filter="fade">
                                          <p:cBhvr>
                                            <p:cTn id="41" dur="500"/>
                                            <p:tgtEl>
                                              <p:spTgt spid="5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fade">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par>
                              <p:cTn id="50" fill="hold">
                                <p:stCondLst>
                                  <p:cond delay="500"/>
                                </p:stCondLst>
                                <p:childTnLst>
                                  <p:par>
                                    <p:cTn id="51" presetID="53" presetClass="entr" presetSubtype="16" fill="hold" nodeType="afterEffect">
                                      <p:stCondLst>
                                        <p:cond delay="0"/>
                                      </p:stCondLst>
                                      <p:childTnLst>
                                        <p:set>
                                          <p:cBhvr>
                                            <p:cTn id="52" dur="1" fill="hold">
                                              <p:stCondLst>
                                                <p:cond delay="0"/>
                                              </p:stCondLst>
                                            </p:cTn>
                                            <p:tgtEl>
                                              <p:spTgt spid="19"/>
                                            </p:tgtEl>
                                            <p:attrNameLst>
                                              <p:attrName>style.visibility</p:attrName>
                                            </p:attrNameLst>
                                          </p:cBhvr>
                                          <p:to>
                                            <p:strVal val="visible"/>
                                          </p:to>
                                        </p:set>
                                        <p:anim calcmode="lin" valueType="num">
                                          <p:cBhvr>
                                            <p:cTn id="53" dur="500" fill="hold"/>
                                            <p:tgtEl>
                                              <p:spTgt spid="19"/>
                                            </p:tgtEl>
                                            <p:attrNameLst>
                                              <p:attrName>ppt_w</p:attrName>
                                            </p:attrNameLst>
                                          </p:cBhvr>
                                          <p:tavLst>
                                            <p:tav tm="0">
                                              <p:val>
                                                <p:fltVal val="0"/>
                                              </p:val>
                                            </p:tav>
                                            <p:tav tm="100000">
                                              <p:val>
                                                <p:strVal val="#ppt_w"/>
                                              </p:val>
                                            </p:tav>
                                          </p:tavLst>
                                        </p:anim>
                                        <p:anim calcmode="lin" valueType="num">
                                          <p:cBhvr>
                                            <p:cTn id="54" dur="500" fill="hold"/>
                                            <p:tgtEl>
                                              <p:spTgt spid="19"/>
                                            </p:tgtEl>
                                            <p:attrNameLst>
                                              <p:attrName>ppt_h</p:attrName>
                                            </p:attrNameLst>
                                          </p:cBhvr>
                                          <p:tavLst>
                                            <p:tav tm="0">
                                              <p:val>
                                                <p:fltVal val="0"/>
                                              </p:val>
                                            </p:tav>
                                            <p:tav tm="100000">
                                              <p:val>
                                                <p:strVal val="#ppt_h"/>
                                              </p:val>
                                            </p:tav>
                                          </p:tavLst>
                                        </p:anim>
                                        <p:animEffect transition="in" filter="fade">
                                          <p:cBhvr>
                                            <p:cTn id="55" dur="500"/>
                                            <p:tgtEl>
                                              <p:spTgt spid="1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16" grpId="0"/>
          <p:bldP spid="17" grpId="0" animBg="1"/>
          <p:bldP spid="18" grpId="0"/>
          <p:bldP spid="26" grpId="0"/>
          <p:bldP spid="27" grpId="0" animBg="1"/>
        </p:bldLst>
      </p:timing>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24823E45-7880-FE7E-785E-695A6B8BAD3B}"/>
              </a:ext>
            </a:extLst>
          </p:cNvPr>
          <p:cNvCxnSpPr>
            <a:cxnSpLocks/>
          </p:cNvCxnSpPr>
          <p:nvPr/>
        </p:nvCxnSpPr>
        <p:spPr>
          <a:xfrm>
            <a:off x="6621200" y="5070361"/>
            <a:ext cx="0" cy="625615"/>
          </a:xfrm>
          <a:prstGeom prst="line">
            <a:avLst/>
          </a:prstGeom>
          <a:ln w="7620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714EEB-3775-B69D-8A47-FECE894CFB5E}"/>
              </a:ext>
            </a:extLst>
          </p:cNvPr>
          <p:cNvCxnSpPr>
            <a:cxnSpLocks/>
          </p:cNvCxnSpPr>
          <p:nvPr/>
        </p:nvCxnSpPr>
        <p:spPr>
          <a:xfrm>
            <a:off x="2047601" y="5070361"/>
            <a:ext cx="4569481" cy="0"/>
          </a:xfrm>
          <a:prstGeom prst="line">
            <a:avLst/>
          </a:prstGeom>
          <a:ln w="7620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24D4FC-2478-2051-BB4B-5768051E9D62}"/>
              </a:ext>
            </a:extLst>
          </p:cNvPr>
          <p:cNvCxnSpPr>
            <a:cxnSpLocks/>
          </p:cNvCxnSpPr>
          <p:nvPr/>
        </p:nvCxnSpPr>
        <p:spPr>
          <a:xfrm>
            <a:off x="2047601" y="2984386"/>
            <a:ext cx="3070790" cy="0"/>
          </a:xfrm>
          <a:prstGeom prst="line">
            <a:avLst/>
          </a:prstGeom>
          <a:ln w="7620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4C371E7-B980-CE72-FA9A-97D32DD1C88A}"/>
              </a:ext>
            </a:extLst>
          </p:cNvPr>
          <p:cNvCxnSpPr>
            <a:cxnSpLocks/>
          </p:cNvCxnSpPr>
          <p:nvPr/>
        </p:nvCxnSpPr>
        <p:spPr>
          <a:xfrm>
            <a:off x="5118391" y="2984386"/>
            <a:ext cx="0" cy="2711591"/>
          </a:xfrm>
          <a:prstGeom prst="line">
            <a:avLst/>
          </a:prstGeom>
          <a:ln w="76200"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7AEA916-19FE-3F83-4DF7-C31BBC93E403}"/>
              </a:ext>
            </a:extLst>
          </p:cNvPr>
          <p:cNvCxnSpPr>
            <a:cxnSpLocks/>
          </p:cNvCxnSpPr>
          <p:nvPr/>
        </p:nvCxnSpPr>
        <p:spPr>
          <a:xfrm>
            <a:off x="2047601" y="5680308"/>
            <a:ext cx="8204954" cy="0"/>
          </a:xfrm>
          <a:prstGeom prst="line">
            <a:avLst/>
          </a:prstGeom>
          <a:ln w="76200" cap="rnd">
            <a:solidFill>
              <a:schemeClr val="accent4">
                <a:lumMod val="50000"/>
              </a:schemeClr>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99F85EC5-320F-4469-066F-0E21EB198565}"/>
              </a:ext>
            </a:extLst>
          </p:cNvPr>
          <p:cNvCxnSpPr>
            <a:cxnSpLocks/>
          </p:cNvCxnSpPr>
          <p:nvPr/>
        </p:nvCxnSpPr>
        <p:spPr>
          <a:xfrm flipV="1">
            <a:off x="2047601" y="2412795"/>
            <a:ext cx="0" cy="3267513"/>
          </a:xfrm>
          <a:prstGeom prst="line">
            <a:avLst/>
          </a:prstGeom>
          <a:ln w="76200" cap="rnd">
            <a:solidFill>
              <a:schemeClr val="accent4">
                <a:lumMod val="50000"/>
              </a:schemeClr>
            </a:solidFill>
          </a:ln>
        </p:spPr>
        <p:style>
          <a:lnRef idx="1">
            <a:schemeClr val="accent2"/>
          </a:lnRef>
          <a:fillRef idx="0">
            <a:schemeClr val="accent2"/>
          </a:fillRef>
          <a:effectRef idx="0">
            <a:schemeClr val="accent2"/>
          </a:effectRef>
          <a:fontRef idx="minor">
            <a:schemeClr val="tx1"/>
          </a:fontRef>
        </p:style>
      </p:cxnSp>
      <p:sp>
        <p:nvSpPr>
          <p:cNvPr id="55" name="Graphic 53">
            <a:extLst>
              <a:ext uri="{FF2B5EF4-FFF2-40B4-BE49-F238E27FC236}">
                <a16:creationId xmlns:a16="http://schemas.microsoft.com/office/drawing/2014/main" id="{9F6E92F5-2E48-0744-5A03-4BBC08676E79}"/>
              </a:ext>
            </a:extLst>
          </p:cNvPr>
          <p:cNvSpPr/>
          <p:nvPr/>
        </p:nvSpPr>
        <p:spPr>
          <a:xfrm>
            <a:off x="2405323" y="2764271"/>
            <a:ext cx="7487977" cy="2524538"/>
          </a:xfrm>
          <a:custGeom>
            <a:avLst/>
            <a:gdLst>
              <a:gd name="connsiteX0" fmla="*/ 25718 w 5846445"/>
              <a:gd name="connsiteY0" fmla="*/ 51435 h 1971103"/>
              <a:gd name="connsiteX1" fmla="*/ 316040 w 5846445"/>
              <a:gd name="connsiteY1" fmla="*/ 261176 h 1971103"/>
              <a:gd name="connsiteX2" fmla="*/ 591503 w 5846445"/>
              <a:gd name="connsiteY2" fmla="*/ 996124 h 1971103"/>
              <a:gd name="connsiteX3" fmla="*/ 598361 w 5846445"/>
              <a:gd name="connsiteY3" fmla="*/ 1019556 h 1971103"/>
              <a:gd name="connsiteX4" fmla="*/ 1201864 w 5846445"/>
              <a:gd name="connsiteY4" fmla="*/ 1971104 h 1971103"/>
              <a:gd name="connsiteX5" fmla="*/ 1805369 w 5846445"/>
              <a:gd name="connsiteY5" fmla="*/ 1020128 h 1971103"/>
              <a:gd name="connsiteX6" fmla="*/ 1812798 w 5846445"/>
              <a:gd name="connsiteY6" fmla="*/ 994981 h 1971103"/>
              <a:gd name="connsiteX7" fmla="*/ 2088261 w 5846445"/>
              <a:gd name="connsiteY7" fmla="*/ 260033 h 1971103"/>
              <a:gd name="connsiteX8" fmla="*/ 2378012 w 5846445"/>
              <a:gd name="connsiteY8" fmla="*/ 50863 h 1971103"/>
              <a:gd name="connsiteX9" fmla="*/ 2668334 w 5846445"/>
              <a:gd name="connsiteY9" fmla="*/ 260604 h 1971103"/>
              <a:gd name="connsiteX10" fmla="*/ 2943796 w 5846445"/>
              <a:gd name="connsiteY10" fmla="*/ 995553 h 1971103"/>
              <a:gd name="connsiteX11" fmla="*/ 2950655 w 5846445"/>
              <a:gd name="connsiteY11" fmla="*/ 1018984 h 1971103"/>
              <a:gd name="connsiteX12" fmla="*/ 3554159 w 5846445"/>
              <a:gd name="connsiteY12" fmla="*/ 1970532 h 1971103"/>
              <a:gd name="connsiteX13" fmla="*/ 4157663 w 5846445"/>
              <a:gd name="connsiteY13" fmla="*/ 1019556 h 1971103"/>
              <a:gd name="connsiteX14" fmla="*/ 4165092 w 5846445"/>
              <a:gd name="connsiteY14" fmla="*/ 994410 h 1971103"/>
              <a:gd name="connsiteX15" fmla="*/ 4439412 w 5846445"/>
              <a:gd name="connsiteY15" fmla="*/ 260033 h 1971103"/>
              <a:gd name="connsiteX16" fmla="*/ 4729163 w 5846445"/>
              <a:gd name="connsiteY16" fmla="*/ 50863 h 1971103"/>
              <a:gd name="connsiteX17" fmla="*/ 5019485 w 5846445"/>
              <a:gd name="connsiteY17" fmla="*/ 260604 h 1971103"/>
              <a:gd name="connsiteX18" fmla="*/ 5294948 w 5846445"/>
              <a:gd name="connsiteY18" fmla="*/ 995553 h 1971103"/>
              <a:gd name="connsiteX19" fmla="*/ 5301806 w 5846445"/>
              <a:gd name="connsiteY19" fmla="*/ 1018984 h 1971103"/>
              <a:gd name="connsiteX20" fmla="*/ 5813298 w 5846445"/>
              <a:gd name="connsiteY20" fmla="*/ 1957388 h 1971103"/>
              <a:gd name="connsiteX21" fmla="*/ 5813870 w 5846445"/>
              <a:gd name="connsiteY21" fmla="*/ 1957388 h 1971103"/>
              <a:gd name="connsiteX22" fmla="*/ 5836158 w 5846445"/>
              <a:gd name="connsiteY22" fmla="*/ 1954530 h 1971103"/>
              <a:gd name="connsiteX23" fmla="*/ 5846445 w 5846445"/>
              <a:gd name="connsiteY23" fmla="*/ 1933956 h 1971103"/>
              <a:gd name="connsiteX24" fmla="*/ 5826443 w 5846445"/>
              <a:gd name="connsiteY24" fmla="*/ 1908810 h 1971103"/>
              <a:gd name="connsiteX25" fmla="*/ 5340096 w 5846445"/>
              <a:gd name="connsiteY25" fmla="*/ 975551 h 1971103"/>
              <a:gd name="connsiteX26" fmla="*/ 5332667 w 5846445"/>
              <a:gd name="connsiteY26" fmla="*/ 952691 h 1971103"/>
              <a:gd name="connsiteX27" fmla="*/ 4729163 w 5846445"/>
              <a:gd name="connsiteY27" fmla="*/ 0 h 1971103"/>
              <a:gd name="connsiteX28" fmla="*/ 4125659 w 5846445"/>
              <a:gd name="connsiteY28" fmla="*/ 950976 h 1971103"/>
              <a:gd name="connsiteX29" fmla="*/ 4118229 w 5846445"/>
              <a:gd name="connsiteY29" fmla="*/ 976122 h 1971103"/>
              <a:gd name="connsiteX30" fmla="*/ 3843338 w 5846445"/>
              <a:gd name="connsiteY30" fmla="*/ 1711071 h 1971103"/>
              <a:gd name="connsiteX31" fmla="*/ 3553587 w 5846445"/>
              <a:gd name="connsiteY31" fmla="*/ 1920240 h 1971103"/>
              <a:gd name="connsiteX32" fmla="*/ 3263265 w 5846445"/>
              <a:gd name="connsiteY32" fmla="*/ 1710499 h 1971103"/>
              <a:gd name="connsiteX33" fmla="*/ 2987802 w 5846445"/>
              <a:gd name="connsiteY33" fmla="*/ 975551 h 1971103"/>
              <a:gd name="connsiteX34" fmla="*/ 2980944 w 5846445"/>
              <a:gd name="connsiteY34" fmla="*/ 952119 h 1971103"/>
              <a:gd name="connsiteX35" fmla="*/ 2377440 w 5846445"/>
              <a:gd name="connsiteY35" fmla="*/ 572 h 1971103"/>
              <a:gd name="connsiteX36" fmla="*/ 1773936 w 5846445"/>
              <a:gd name="connsiteY36" fmla="*/ 951548 h 1971103"/>
              <a:gd name="connsiteX37" fmla="*/ 1766507 w 5846445"/>
              <a:gd name="connsiteY37" fmla="*/ 976694 h 1971103"/>
              <a:gd name="connsiteX38" fmla="*/ 1491615 w 5846445"/>
              <a:gd name="connsiteY38" fmla="*/ 1711643 h 1971103"/>
              <a:gd name="connsiteX39" fmla="*/ 1201864 w 5846445"/>
              <a:gd name="connsiteY39" fmla="*/ 1920811 h 1971103"/>
              <a:gd name="connsiteX40" fmla="*/ 911543 w 5846445"/>
              <a:gd name="connsiteY40" fmla="*/ 1711071 h 1971103"/>
              <a:gd name="connsiteX41" fmla="*/ 636080 w 5846445"/>
              <a:gd name="connsiteY41" fmla="*/ 976122 h 1971103"/>
              <a:gd name="connsiteX42" fmla="*/ 629222 w 5846445"/>
              <a:gd name="connsiteY42" fmla="*/ 952691 h 1971103"/>
              <a:gd name="connsiteX43" fmla="*/ 25718 w 5846445"/>
              <a:gd name="connsiteY43" fmla="*/ 0 h 1971103"/>
              <a:gd name="connsiteX44" fmla="*/ 0 w 5846445"/>
              <a:gd name="connsiteY44" fmla="*/ 25718 h 1971103"/>
              <a:gd name="connsiteX45" fmla="*/ 25718 w 5846445"/>
              <a:gd name="connsiteY45" fmla="*/ 51435 h 197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846445" h="1971103">
                <a:moveTo>
                  <a:pt x="25718" y="51435"/>
                </a:moveTo>
                <a:cubicBezTo>
                  <a:pt x="142304" y="51435"/>
                  <a:pt x="232029" y="116014"/>
                  <a:pt x="316040" y="261176"/>
                </a:cubicBezTo>
                <a:cubicBezTo>
                  <a:pt x="395478" y="398336"/>
                  <a:pt x="477774" y="618363"/>
                  <a:pt x="591503" y="996124"/>
                </a:cubicBezTo>
                <a:lnTo>
                  <a:pt x="598361" y="1019556"/>
                </a:lnTo>
                <a:cubicBezTo>
                  <a:pt x="773240" y="1593914"/>
                  <a:pt x="909828" y="1971104"/>
                  <a:pt x="1201864" y="1971104"/>
                </a:cubicBezTo>
                <a:cubicBezTo>
                  <a:pt x="1494473" y="1971104"/>
                  <a:pt x="1630489" y="1594485"/>
                  <a:pt x="1805369" y="1020128"/>
                </a:cubicBezTo>
                <a:lnTo>
                  <a:pt x="1812798" y="994981"/>
                </a:lnTo>
                <a:cubicBezTo>
                  <a:pt x="1926527" y="617220"/>
                  <a:pt x="2008823" y="397764"/>
                  <a:pt x="2088261" y="260033"/>
                </a:cubicBezTo>
                <a:cubicBezTo>
                  <a:pt x="2172272" y="115443"/>
                  <a:pt x="2261426" y="50863"/>
                  <a:pt x="2378012" y="50863"/>
                </a:cubicBezTo>
                <a:cubicBezTo>
                  <a:pt x="2494598" y="50863"/>
                  <a:pt x="2584323" y="115443"/>
                  <a:pt x="2668334" y="260604"/>
                </a:cubicBezTo>
                <a:cubicBezTo>
                  <a:pt x="2747772" y="397764"/>
                  <a:pt x="2830068" y="617791"/>
                  <a:pt x="2943796" y="995553"/>
                </a:cubicBezTo>
                <a:lnTo>
                  <a:pt x="2950655" y="1018984"/>
                </a:lnTo>
                <a:cubicBezTo>
                  <a:pt x="3125534" y="1593342"/>
                  <a:pt x="3262122" y="1970532"/>
                  <a:pt x="3554159" y="1970532"/>
                </a:cubicBezTo>
                <a:cubicBezTo>
                  <a:pt x="3846766" y="1970532"/>
                  <a:pt x="3982784" y="1593914"/>
                  <a:pt x="4157663" y="1019556"/>
                </a:cubicBezTo>
                <a:lnTo>
                  <a:pt x="4165092" y="994410"/>
                </a:lnTo>
                <a:cubicBezTo>
                  <a:pt x="4277678" y="617220"/>
                  <a:pt x="4359974" y="397193"/>
                  <a:pt x="4439412" y="260033"/>
                </a:cubicBezTo>
                <a:cubicBezTo>
                  <a:pt x="4523423" y="115443"/>
                  <a:pt x="4612577" y="50863"/>
                  <a:pt x="4729163" y="50863"/>
                </a:cubicBezTo>
                <a:cubicBezTo>
                  <a:pt x="4845749" y="50863"/>
                  <a:pt x="4935474" y="115443"/>
                  <a:pt x="5019485" y="260604"/>
                </a:cubicBezTo>
                <a:cubicBezTo>
                  <a:pt x="5098923" y="397764"/>
                  <a:pt x="5181219" y="617791"/>
                  <a:pt x="5294948" y="995553"/>
                </a:cubicBezTo>
                <a:lnTo>
                  <a:pt x="5301806" y="1018984"/>
                </a:lnTo>
                <a:cubicBezTo>
                  <a:pt x="5454968" y="1523048"/>
                  <a:pt x="5581840" y="1885950"/>
                  <a:pt x="5813298" y="1957388"/>
                </a:cubicBezTo>
                <a:lnTo>
                  <a:pt x="5813870" y="1957388"/>
                </a:lnTo>
                <a:cubicBezTo>
                  <a:pt x="5824728" y="1960816"/>
                  <a:pt x="5832729" y="1956816"/>
                  <a:pt x="5836158" y="1954530"/>
                </a:cubicBezTo>
                <a:cubicBezTo>
                  <a:pt x="5842445" y="1949958"/>
                  <a:pt x="5846445" y="1942529"/>
                  <a:pt x="5846445" y="1933956"/>
                </a:cubicBezTo>
                <a:cubicBezTo>
                  <a:pt x="5846445" y="1922526"/>
                  <a:pt x="5838444" y="1912811"/>
                  <a:pt x="5826443" y="1908810"/>
                </a:cubicBezTo>
                <a:cubicBezTo>
                  <a:pt x="5655564" y="1857375"/>
                  <a:pt x="5537264" y="1630489"/>
                  <a:pt x="5340096" y="975551"/>
                </a:cubicBezTo>
                <a:lnTo>
                  <a:pt x="5332667" y="952691"/>
                </a:lnTo>
                <a:cubicBezTo>
                  <a:pt x="5157788" y="377190"/>
                  <a:pt x="5021199" y="0"/>
                  <a:pt x="4729163" y="0"/>
                </a:cubicBezTo>
                <a:cubicBezTo>
                  <a:pt x="4436555" y="0"/>
                  <a:pt x="4300538" y="376618"/>
                  <a:pt x="4125659" y="950976"/>
                </a:cubicBezTo>
                <a:lnTo>
                  <a:pt x="4118229" y="976122"/>
                </a:lnTo>
                <a:cubicBezTo>
                  <a:pt x="4004501" y="1353884"/>
                  <a:pt x="3922205" y="1573911"/>
                  <a:pt x="3843338" y="1711071"/>
                </a:cubicBezTo>
                <a:cubicBezTo>
                  <a:pt x="3759327" y="1855661"/>
                  <a:pt x="3670173" y="1920240"/>
                  <a:pt x="3553587" y="1920240"/>
                </a:cubicBezTo>
                <a:cubicBezTo>
                  <a:pt x="3437001" y="1920240"/>
                  <a:pt x="3347276" y="1855661"/>
                  <a:pt x="3263265" y="1710499"/>
                </a:cubicBezTo>
                <a:cubicBezTo>
                  <a:pt x="3183826" y="1573339"/>
                  <a:pt x="3101531" y="1353312"/>
                  <a:pt x="2987802" y="975551"/>
                </a:cubicBezTo>
                <a:lnTo>
                  <a:pt x="2980944" y="952119"/>
                </a:lnTo>
                <a:cubicBezTo>
                  <a:pt x="2806065" y="377762"/>
                  <a:pt x="2669476" y="572"/>
                  <a:pt x="2377440" y="572"/>
                </a:cubicBezTo>
                <a:cubicBezTo>
                  <a:pt x="2084832" y="572"/>
                  <a:pt x="1948815" y="377190"/>
                  <a:pt x="1773936" y="951548"/>
                </a:cubicBezTo>
                <a:lnTo>
                  <a:pt x="1766507" y="976694"/>
                </a:lnTo>
                <a:cubicBezTo>
                  <a:pt x="1653349" y="1355026"/>
                  <a:pt x="1571054" y="1574483"/>
                  <a:pt x="1491615" y="1711643"/>
                </a:cubicBezTo>
                <a:cubicBezTo>
                  <a:pt x="1407604" y="1856232"/>
                  <a:pt x="1318451" y="1920811"/>
                  <a:pt x="1201864" y="1920811"/>
                </a:cubicBezTo>
                <a:cubicBezTo>
                  <a:pt x="1085279" y="1920811"/>
                  <a:pt x="995553" y="1856232"/>
                  <a:pt x="911543" y="1711071"/>
                </a:cubicBezTo>
                <a:cubicBezTo>
                  <a:pt x="832104" y="1573911"/>
                  <a:pt x="749808" y="1353884"/>
                  <a:pt x="636080" y="976122"/>
                </a:cubicBezTo>
                <a:lnTo>
                  <a:pt x="629222" y="952691"/>
                </a:lnTo>
                <a:cubicBezTo>
                  <a:pt x="454343" y="377762"/>
                  <a:pt x="317754" y="0"/>
                  <a:pt x="25718" y="0"/>
                </a:cubicBezTo>
                <a:cubicBezTo>
                  <a:pt x="11430" y="0"/>
                  <a:pt x="0" y="11430"/>
                  <a:pt x="0" y="25718"/>
                </a:cubicBezTo>
                <a:cubicBezTo>
                  <a:pt x="0" y="50863"/>
                  <a:pt x="1143" y="51435"/>
                  <a:pt x="25718" y="51435"/>
                </a:cubicBezTo>
                <a:close/>
              </a:path>
            </a:pathLst>
          </a:custGeom>
          <a:solidFill>
            <a:schemeClr val="accent6">
              <a:lumMod val="20000"/>
              <a:lumOff val="80000"/>
            </a:schemeClr>
          </a:solidFill>
          <a:ln w="5715" cap="flat">
            <a:noFill/>
            <a:prstDash val="solid"/>
            <a:miter/>
          </a:ln>
        </p:spPr>
        <p:txBody>
          <a:bodyPr rtlCol="0" anchor="ctr"/>
          <a:lstStyle/>
          <a:p>
            <a:endParaRPr lang="en-GB" dirty="0">
              <a:latin typeface="Poppins" panose="00000500000000000000" pitchFamily="2" charset="0"/>
            </a:endParaRPr>
          </a:p>
        </p:txBody>
      </p:sp>
      <p:sp>
        <p:nvSpPr>
          <p:cNvPr id="27" name="TextBox 26">
            <a:extLst>
              <a:ext uri="{FF2B5EF4-FFF2-40B4-BE49-F238E27FC236}">
                <a16:creationId xmlns:a16="http://schemas.microsoft.com/office/drawing/2014/main" id="{C85A3206-D8EE-5B8F-F96D-BF20CFCB522D}"/>
              </a:ext>
            </a:extLst>
          </p:cNvPr>
          <p:cNvSpPr txBox="1"/>
          <p:nvPr/>
        </p:nvSpPr>
        <p:spPr>
          <a:xfrm>
            <a:off x="1467334" y="815769"/>
            <a:ext cx="9257331" cy="523220"/>
          </a:xfrm>
          <a:prstGeom prst="rect">
            <a:avLst/>
          </a:prstGeom>
          <a:noFill/>
        </p:spPr>
        <p:txBody>
          <a:bodyPr wrap="square" rtlCol="0">
            <a:spAutoFit/>
          </a:bodyPr>
          <a:lstStyle/>
          <a:p>
            <a:pPr algn="ctr"/>
            <a:r>
              <a:rPr lang="en-US" sz="2800" dirty="0">
                <a:solidFill>
                  <a:schemeClr val="accent4">
                    <a:lumMod val="50000"/>
                  </a:schemeClr>
                </a:solidFill>
                <a:latin typeface="Ivar Text Bold" panose="00000800000000000000" pitchFamily="50" charset="0"/>
              </a:rPr>
              <a:t>Countercyclical Capital Buffer (CCyB) </a:t>
            </a:r>
            <a:endParaRPr lang="en-GB" sz="2000" dirty="0">
              <a:solidFill>
                <a:schemeClr val="accent4">
                  <a:lumMod val="50000"/>
                </a:schemeClr>
              </a:solidFill>
              <a:latin typeface="Ivar Text Bold" panose="00000800000000000000" pitchFamily="50" charset="0"/>
            </a:endParaRPr>
          </a:p>
        </p:txBody>
      </p:sp>
      <p:sp>
        <p:nvSpPr>
          <p:cNvPr id="38" name="Oval 37">
            <a:extLst>
              <a:ext uri="{FF2B5EF4-FFF2-40B4-BE49-F238E27FC236}">
                <a16:creationId xmlns:a16="http://schemas.microsoft.com/office/drawing/2014/main" id="{DB09A7BB-D3EE-164C-EBB5-5BC44CCF2316}"/>
              </a:ext>
            </a:extLst>
          </p:cNvPr>
          <p:cNvSpPr/>
          <p:nvPr/>
        </p:nvSpPr>
        <p:spPr>
          <a:xfrm>
            <a:off x="4976157" y="2842151"/>
            <a:ext cx="284467" cy="284467"/>
          </a:xfrm>
          <a:prstGeom prst="ellipse">
            <a:avLst/>
          </a:prstGeom>
          <a:solidFill>
            <a:schemeClr val="accent5"/>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39" name="Oval 38">
            <a:extLst>
              <a:ext uri="{FF2B5EF4-FFF2-40B4-BE49-F238E27FC236}">
                <a16:creationId xmlns:a16="http://schemas.microsoft.com/office/drawing/2014/main" id="{50853B2D-0C35-5BD4-8C4B-8AA2A38BBC76}"/>
              </a:ext>
            </a:extLst>
          </p:cNvPr>
          <p:cNvSpPr/>
          <p:nvPr/>
        </p:nvSpPr>
        <p:spPr>
          <a:xfrm>
            <a:off x="6478465" y="4929799"/>
            <a:ext cx="284467" cy="284467"/>
          </a:xfrm>
          <a:prstGeom prst="ellipse">
            <a:avLst/>
          </a:prstGeom>
          <a:solidFill>
            <a:schemeClr val="accent3"/>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2" name="Graphic 41">
            <a:extLst>
              <a:ext uri="{FF2B5EF4-FFF2-40B4-BE49-F238E27FC236}">
                <a16:creationId xmlns:a16="http://schemas.microsoft.com/office/drawing/2014/main" id="{E9CDBA78-AE1A-B062-5B8A-DA66798BF2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89753" y="5198497"/>
            <a:ext cx="963622" cy="963622"/>
          </a:xfrm>
          <a:prstGeom prst="rect">
            <a:avLst/>
          </a:prstGeom>
        </p:spPr>
      </p:pic>
      <p:sp>
        <p:nvSpPr>
          <p:cNvPr id="44" name="TextBox 43">
            <a:extLst>
              <a:ext uri="{FF2B5EF4-FFF2-40B4-BE49-F238E27FC236}">
                <a16:creationId xmlns:a16="http://schemas.microsoft.com/office/drawing/2014/main" id="{202EC09E-3A23-3A67-41CD-AB8AACE8E3D3}"/>
              </a:ext>
            </a:extLst>
          </p:cNvPr>
          <p:cNvSpPr txBox="1"/>
          <p:nvPr/>
        </p:nvSpPr>
        <p:spPr>
          <a:xfrm>
            <a:off x="343483" y="3402469"/>
            <a:ext cx="1525258" cy="1323439"/>
          </a:xfrm>
          <a:prstGeom prst="rect">
            <a:avLst/>
          </a:prstGeom>
          <a:noFill/>
        </p:spPr>
        <p:txBody>
          <a:bodyPr wrap="square">
            <a:spAutoFit/>
          </a:bodyPr>
          <a:lstStyle/>
          <a:p>
            <a:pPr algn="r"/>
            <a:r>
              <a:rPr lang="en-GB" sz="2000" b="0" i="0" u="none" strike="noStrike" cap="none" dirty="0">
                <a:solidFill>
                  <a:schemeClr val="accent4">
                    <a:lumMod val="50000"/>
                  </a:schemeClr>
                </a:solidFill>
                <a:effectLst/>
                <a:latin typeface="+mj-lt"/>
                <a:ea typeface="Open Sans" panose="020B0606030504020204" pitchFamily="34" charset="0"/>
                <a:cs typeface="Poppins" panose="00000500000000000000" pitchFamily="2" charset="0"/>
                <a:sym typeface="Calibri"/>
              </a:rPr>
              <a:t>% of Risk Weighted Assets (RWAs)</a:t>
            </a:r>
            <a:endParaRPr lang="en-GB" sz="2000" dirty="0">
              <a:solidFill>
                <a:schemeClr val="accent4">
                  <a:lumMod val="50000"/>
                </a:schemeClr>
              </a:solidFill>
              <a:latin typeface="+mj-lt"/>
            </a:endParaRPr>
          </a:p>
        </p:txBody>
      </p:sp>
      <p:sp>
        <p:nvSpPr>
          <p:cNvPr id="45" name="TextBox 44">
            <a:extLst>
              <a:ext uri="{FF2B5EF4-FFF2-40B4-BE49-F238E27FC236}">
                <a16:creationId xmlns:a16="http://schemas.microsoft.com/office/drawing/2014/main" id="{531E91CC-0F3B-E57C-94A4-00E9B3CD6F41}"/>
              </a:ext>
            </a:extLst>
          </p:cNvPr>
          <p:cNvSpPr txBox="1"/>
          <p:nvPr/>
        </p:nvSpPr>
        <p:spPr>
          <a:xfrm>
            <a:off x="954467" y="2312947"/>
            <a:ext cx="1025733" cy="400110"/>
          </a:xfrm>
          <a:prstGeom prst="rect">
            <a:avLst/>
          </a:prstGeom>
          <a:noFill/>
        </p:spPr>
        <p:txBody>
          <a:bodyPr wrap="square">
            <a:spAutoFit/>
          </a:bodyPr>
          <a:lstStyle/>
          <a:p>
            <a:pPr algn="r"/>
            <a:r>
              <a:rPr lang="en-GB" sz="2000" b="0" i="0" u="none" strike="noStrike" cap="none" dirty="0">
                <a:solidFill>
                  <a:schemeClr val="accent4">
                    <a:lumMod val="50000"/>
                  </a:schemeClr>
                </a:solidFill>
                <a:effectLst/>
                <a:latin typeface="+mj-lt"/>
                <a:ea typeface="Open Sans" panose="020B0606030504020204" pitchFamily="34" charset="0"/>
                <a:cs typeface="Poppins" panose="00000500000000000000" pitchFamily="2" charset="0"/>
                <a:sym typeface="Calibri"/>
              </a:rPr>
              <a:t>2.5%</a:t>
            </a:r>
            <a:endParaRPr lang="en-GB" sz="2000" dirty="0">
              <a:solidFill>
                <a:schemeClr val="accent4">
                  <a:lumMod val="50000"/>
                </a:schemeClr>
              </a:solidFill>
              <a:latin typeface="+mj-lt"/>
            </a:endParaRPr>
          </a:p>
        </p:txBody>
      </p:sp>
      <p:sp>
        <p:nvSpPr>
          <p:cNvPr id="46" name="TextBox 45">
            <a:extLst>
              <a:ext uri="{FF2B5EF4-FFF2-40B4-BE49-F238E27FC236}">
                <a16:creationId xmlns:a16="http://schemas.microsoft.com/office/drawing/2014/main" id="{81B155E1-C974-8DC3-6D2B-854ADD1F931F}"/>
              </a:ext>
            </a:extLst>
          </p:cNvPr>
          <p:cNvSpPr txBox="1"/>
          <p:nvPr/>
        </p:nvSpPr>
        <p:spPr>
          <a:xfrm>
            <a:off x="954467" y="5474957"/>
            <a:ext cx="1025733" cy="400110"/>
          </a:xfrm>
          <a:prstGeom prst="rect">
            <a:avLst/>
          </a:prstGeom>
          <a:noFill/>
        </p:spPr>
        <p:txBody>
          <a:bodyPr wrap="square">
            <a:spAutoFit/>
          </a:bodyPr>
          <a:lstStyle/>
          <a:p>
            <a:pPr algn="r"/>
            <a:r>
              <a:rPr lang="en-GB" sz="2000" b="0" i="0" u="none" strike="noStrike" cap="none" dirty="0">
                <a:solidFill>
                  <a:schemeClr val="accent4">
                    <a:lumMod val="50000"/>
                  </a:schemeClr>
                </a:solidFill>
                <a:effectLst/>
                <a:latin typeface="+mj-lt"/>
                <a:ea typeface="Open Sans" panose="020B0606030504020204" pitchFamily="34" charset="0"/>
                <a:cs typeface="Poppins" panose="00000500000000000000" pitchFamily="2" charset="0"/>
                <a:sym typeface="Calibri"/>
              </a:rPr>
              <a:t>0%</a:t>
            </a:r>
            <a:endParaRPr lang="en-GB" sz="2000" dirty="0">
              <a:solidFill>
                <a:schemeClr val="accent4">
                  <a:lumMod val="50000"/>
                </a:schemeClr>
              </a:solidFill>
              <a:latin typeface="+mj-lt"/>
            </a:endParaRPr>
          </a:p>
        </p:txBody>
      </p:sp>
      <p:sp>
        <p:nvSpPr>
          <p:cNvPr id="47" name="TextBox 46">
            <a:extLst>
              <a:ext uri="{FF2B5EF4-FFF2-40B4-BE49-F238E27FC236}">
                <a16:creationId xmlns:a16="http://schemas.microsoft.com/office/drawing/2014/main" id="{46FC64B8-8232-6E83-5A72-DFB5F94DA0C8}"/>
              </a:ext>
            </a:extLst>
          </p:cNvPr>
          <p:cNvSpPr txBox="1"/>
          <p:nvPr/>
        </p:nvSpPr>
        <p:spPr>
          <a:xfrm>
            <a:off x="1467333" y="441555"/>
            <a:ext cx="9257331" cy="400110"/>
          </a:xfrm>
          <a:prstGeom prst="rect">
            <a:avLst/>
          </a:prstGeom>
          <a:noFill/>
        </p:spPr>
        <p:txBody>
          <a:bodyPr wrap="square" rtlCol="0">
            <a:spAutoFit/>
          </a:bodyPr>
          <a:lstStyle/>
          <a:p>
            <a:pPr algn="ctr"/>
            <a:r>
              <a:rPr lang="en-US" sz="2000" dirty="0">
                <a:solidFill>
                  <a:schemeClr val="accent4">
                    <a:lumMod val="50000"/>
                  </a:schemeClr>
                </a:solidFill>
                <a:latin typeface="Ivar Text Bold" panose="00000800000000000000" pitchFamily="50" charset="0"/>
              </a:rPr>
              <a:t>Capital Conservation Buffer (CCoB) +</a:t>
            </a:r>
          </a:p>
        </p:txBody>
      </p:sp>
      <p:grpSp>
        <p:nvGrpSpPr>
          <p:cNvPr id="2" name="Group 1">
            <a:extLst>
              <a:ext uri="{FF2B5EF4-FFF2-40B4-BE49-F238E27FC236}">
                <a16:creationId xmlns:a16="http://schemas.microsoft.com/office/drawing/2014/main" id="{FB343C9F-CA87-49A5-EF6A-DFC4700C1BBC}"/>
              </a:ext>
            </a:extLst>
          </p:cNvPr>
          <p:cNvGrpSpPr/>
          <p:nvPr/>
        </p:nvGrpSpPr>
        <p:grpSpPr>
          <a:xfrm>
            <a:off x="1650799" y="1445032"/>
            <a:ext cx="793604" cy="793604"/>
            <a:chOff x="5302396" y="264876"/>
            <a:chExt cx="1587208" cy="1587208"/>
          </a:xfrm>
        </p:grpSpPr>
        <p:grpSp>
          <p:nvGrpSpPr>
            <p:cNvPr id="17" name="Group 16">
              <a:extLst>
                <a:ext uri="{FF2B5EF4-FFF2-40B4-BE49-F238E27FC236}">
                  <a16:creationId xmlns:a16="http://schemas.microsoft.com/office/drawing/2014/main" id="{BFF9EB5A-A475-0645-6DA6-7AC4E92167C0}"/>
                </a:ext>
              </a:extLst>
            </p:cNvPr>
            <p:cNvGrpSpPr/>
            <p:nvPr/>
          </p:nvGrpSpPr>
          <p:grpSpPr>
            <a:xfrm>
              <a:off x="5624471" y="747523"/>
              <a:ext cx="893480" cy="959713"/>
              <a:chOff x="6732281" y="3270855"/>
              <a:chExt cx="893480" cy="959713"/>
            </a:xfrm>
          </p:grpSpPr>
          <p:sp>
            <p:nvSpPr>
              <p:cNvPr id="21" name="Freeform: Shape 20">
                <a:extLst>
                  <a:ext uri="{FF2B5EF4-FFF2-40B4-BE49-F238E27FC236}">
                    <a16:creationId xmlns:a16="http://schemas.microsoft.com/office/drawing/2014/main" id="{8C4DF199-C652-FE07-B979-980C682E91CB}"/>
                  </a:ext>
                </a:extLst>
              </p:cNvPr>
              <p:cNvSpPr/>
              <p:nvPr/>
            </p:nvSpPr>
            <p:spPr>
              <a:xfrm>
                <a:off x="6898746" y="3270855"/>
                <a:ext cx="539175" cy="649301"/>
              </a:xfrm>
              <a:custGeom>
                <a:avLst/>
                <a:gdLst>
                  <a:gd name="connsiteX0" fmla="*/ 726 w 539175"/>
                  <a:gd name="connsiteY0" fmla="*/ 518409 h 649301"/>
                  <a:gd name="connsiteX1" fmla="*/ 15312 w 539175"/>
                  <a:gd name="connsiteY1" fmla="*/ 604242 h 649301"/>
                  <a:gd name="connsiteX2" fmla="*/ 92402 w 539175"/>
                  <a:gd name="connsiteY2" fmla="*/ 557416 h 649301"/>
                  <a:gd name="connsiteX3" fmla="*/ 156293 w 539175"/>
                  <a:gd name="connsiteY3" fmla="*/ 539467 h 649301"/>
                  <a:gd name="connsiteX4" fmla="*/ 358979 w 539175"/>
                  <a:gd name="connsiteY4" fmla="*/ 539467 h 649301"/>
                  <a:gd name="connsiteX5" fmla="*/ 435396 w 539175"/>
                  <a:gd name="connsiteY5" fmla="*/ 615927 h 649301"/>
                  <a:gd name="connsiteX6" fmla="*/ 427788 w 539175"/>
                  <a:gd name="connsiteY6" fmla="*/ 649302 h 649301"/>
                  <a:gd name="connsiteX7" fmla="*/ 536058 w 539175"/>
                  <a:gd name="connsiteY7" fmla="*/ 568849 h 649301"/>
                  <a:gd name="connsiteX8" fmla="*/ 538748 w 539175"/>
                  <a:gd name="connsiteY8" fmla="*/ 518409 h 649301"/>
                  <a:gd name="connsiteX9" fmla="*/ 361575 w 539175"/>
                  <a:gd name="connsiteY9" fmla="*/ 238166 h 649301"/>
                  <a:gd name="connsiteX10" fmla="*/ 370612 w 539175"/>
                  <a:gd name="connsiteY10" fmla="*/ 238166 h 649301"/>
                  <a:gd name="connsiteX11" fmla="*/ 415462 w 539175"/>
                  <a:gd name="connsiteY11" fmla="*/ 193316 h 649301"/>
                  <a:gd name="connsiteX12" fmla="*/ 370612 w 539175"/>
                  <a:gd name="connsiteY12" fmla="*/ 148508 h 649301"/>
                  <a:gd name="connsiteX13" fmla="*/ 338330 w 539175"/>
                  <a:gd name="connsiteY13" fmla="*/ 148508 h 649301"/>
                  <a:gd name="connsiteX14" fmla="*/ 393015 w 539175"/>
                  <a:gd name="connsiteY14" fmla="*/ 25182 h 649301"/>
                  <a:gd name="connsiteX15" fmla="*/ 370612 w 539175"/>
                  <a:gd name="connsiteY15" fmla="*/ 2778 h 649301"/>
                  <a:gd name="connsiteX16" fmla="*/ 303358 w 539175"/>
                  <a:gd name="connsiteY16" fmla="*/ 25182 h 649301"/>
                  <a:gd name="connsiteX17" fmla="*/ 269562 w 539175"/>
                  <a:gd name="connsiteY17" fmla="*/ 92520 h 649301"/>
                  <a:gd name="connsiteX18" fmla="*/ 236104 w 539175"/>
                  <a:gd name="connsiteY18" fmla="*/ 25182 h 649301"/>
                  <a:gd name="connsiteX19" fmla="*/ 168850 w 539175"/>
                  <a:gd name="connsiteY19" fmla="*/ 2778 h 649301"/>
                  <a:gd name="connsiteX20" fmla="*/ 146447 w 539175"/>
                  <a:gd name="connsiteY20" fmla="*/ 25182 h 649301"/>
                  <a:gd name="connsiteX21" fmla="*/ 200838 w 539175"/>
                  <a:gd name="connsiteY21" fmla="*/ 148463 h 649301"/>
                  <a:gd name="connsiteX22" fmla="*/ 168850 w 539175"/>
                  <a:gd name="connsiteY22" fmla="*/ 148505 h 649301"/>
                  <a:gd name="connsiteX23" fmla="*/ 124000 w 539175"/>
                  <a:gd name="connsiteY23" fmla="*/ 193313 h 649301"/>
                  <a:gd name="connsiteX24" fmla="*/ 168850 w 539175"/>
                  <a:gd name="connsiteY24" fmla="*/ 238163 h 649301"/>
                  <a:gd name="connsiteX25" fmla="*/ 177887 w 539175"/>
                  <a:gd name="connsiteY25" fmla="*/ 238163 h 649301"/>
                  <a:gd name="connsiteX26" fmla="*/ 714 w 539175"/>
                  <a:gd name="connsiteY26" fmla="*/ 518406 h 649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9175" h="649301">
                    <a:moveTo>
                      <a:pt x="726" y="518409"/>
                    </a:moveTo>
                    <a:cubicBezTo>
                      <a:pt x="-2006" y="547790"/>
                      <a:pt x="2996" y="577382"/>
                      <a:pt x="15312" y="604242"/>
                    </a:cubicBezTo>
                    <a:lnTo>
                      <a:pt x="92402" y="557416"/>
                    </a:lnTo>
                    <a:cubicBezTo>
                      <a:pt x="111612" y="545604"/>
                      <a:pt x="133763" y="539384"/>
                      <a:pt x="156293" y="539467"/>
                    </a:cubicBezTo>
                    <a:lnTo>
                      <a:pt x="358979" y="539467"/>
                    </a:lnTo>
                    <a:cubicBezTo>
                      <a:pt x="401180" y="539509"/>
                      <a:pt x="435354" y="573724"/>
                      <a:pt x="435396" y="615927"/>
                    </a:cubicBezTo>
                    <a:cubicBezTo>
                      <a:pt x="435480" y="627486"/>
                      <a:pt x="432875" y="638919"/>
                      <a:pt x="427788" y="649302"/>
                    </a:cubicBezTo>
                    <a:lnTo>
                      <a:pt x="536058" y="568849"/>
                    </a:lnTo>
                    <a:cubicBezTo>
                      <a:pt x="538916" y="552204"/>
                      <a:pt x="539798" y="535264"/>
                      <a:pt x="538748" y="518409"/>
                    </a:cubicBezTo>
                    <a:cubicBezTo>
                      <a:pt x="534208" y="396715"/>
                      <a:pt x="406429" y="276797"/>
                      <a:pt x="361575" y="238166"/>
                    </a:cubicBezTo>
                    <a:lnTo>
                      <a:pt x="370612" y="238166"/>
                    </a:lnTo>
                    <a:cubicBezTo>
                      <a:pt x="395369" y="238166"/>
                      <a:pt x="415462" y="218074"/>
                      <a:pt x="415462" y="193316"/>
                    </a:cubicBezTo>
                    <a:cubicBezTo>
                      <a:pt x="415462" y="168557"/>
                      <a:pt x="395370" y="148508"/>
                      <a:pt x="370612" y="148508"/>
                    </a:cubicBezTo>
                    <a:lnTo>
                      <a:pt x="338330" y="148508"/>
                    </a:lnTo>
                    <a:cubicBezTo>
                      <a:pt x="383642" y="102439"/>
                      <a:pt x="406971" y="54899"/>
                      <a:pt x="393015" y="25182"/>
                    </a:cubicBezTo>
                    <a:cubicBezTo>
                      <a:pt x="388475" y="15304"/>
                      <a:pt x="380531" y="7360"/>
                      <a:pt x="370612" y="2778"/>
                    </a:cubicBezTo>
                    <a:cubicBezTo>
                      <a:pt x="341861" y="-9117"/>
                      <a:pt x="308276" y="20811"/>
                      <a:pt x="303358" y="25182"/>
                    </a:cubicBezTo>
                    <a:cubicBezTo>
                      <a:pt x="284400" y="42878"/>
                      <a:pt x="272421" y="66795"/>
                      <a:pt x="269562" y="92520"/>
                    </a:cubicBezTo>
                    <a:cubicBezTo>
                      <a:pt x="266830" y="66795"/>
                      <a:pt x="254976" y="42921"/>
                      <a:pt x="236104" y="25182"/>
                    </a:cubicBezTo>
                    <a:cubicBezTo>
                      <a:pt x="231396" y="20979"/>
                      <a:pt x="197685" y="-9160"/>
                      <a:pt x="168850" y="2778"/>
                    </a:cubicBezTo>
                    <a:cubicBezTo>
                      <a:pt x="158931" y="7360"/>
                      <a:pt x="150986" y="15305"/>
                      <a:pt x="146447" y="25182"/>
                    </a:cubicBezTo>
                    <a:cubicBezTo>
                      <a:pt x="132492" y="54900"/>
                      <a:pt x="155694" y="102440"/>
                      <a:pt x="200838" y="148463"/>
                    </a:cubicBezTo>
                    <a:lnTo>
                      <a:pt x="168850" y="148505"/>
                    </a:lnTo>
                    <a:cubicBezTo>
                      <a:pt x="144093" y="148505"/>
                      <a:pt x="124000" y="168555"/>
                      <a:pt x="124000" y="193313"/>
                    </a:cubicBezTo>
                    <a:cubicBezTo>
                      <a:pt x="124000" y="218072"/>
                      <a:pt x="144092" y="238163"/>
                      <a:pt x="168850" y="238163"/>
                    </a:cubicBezTo>
                    <a:lnTo>
                      <a:pt x="177887" y="238163"/>
                    </a:lnTo>
                    <a:cubicBezTo>
                      <a:pt x="133037" y="276792"/>
                      <a:pt x="5251" y="396667"/>
                      <a:pt x="714" y="518406"/>
                    </a:cubicBezTo>
                    <a:close/>
                  </a:path>
                </a:pathLst>
              </a:custGeom>
              <a:solidFill>
                <a:schemeClr val="accent4">
                  <a:lumMod val="50000"/>
                </a:schemeClr>
              </a:solidFill>
              <a:ln w="889"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7712D8BD-2ADF-AD25-0951-B183627BE2F0}"/>
                  </a:ext>
                </a:extLst>
              </p:cNvPr>
              <p:cNvSpPr/>
              <p:nvPr/>
            </p:nvSpPr>
            <p:spPr>
              <a:xfrm>
                <a:off x="6732281" y="3802451"/>
                <a:ext cx="893480" cy="428117"/>
              </a:xfrm>
              <a:custGeom>
                <a:avLst/>
                <a:gdLst>
                  <a:gd name="connsiteX0" fmla="*/ 858292 w 893480"/>
                  <a:gd name="connsiteY0" fmla="*/ 6809 h 428117"/>
                  <a:gd name="connsiteX1" fmla="*/ 797297 w 893480"/>
                  <a:gd name="connsiteY1" fmla="*/ 8700 h 428117"/>
                  <a:gd name="connsiteX2" fmla="*/ 585622 w 893480"/>
                  <a:gd name="connsiteY2" fmla="*/ 166119 h 428117"/>
                  <a:gd name="connsiteX3" fmla="*/ 585622 w 893480"/>
                  <a:gd name="connsiteY3" fmla="*/ 166077 h 428117"/>
                  <a:gd name="connsiteX4" fmla="*/ 549431 w 893480"/>
                  <a:gd name="connsiteY4" fmla="*/ 175620 h 428117"/>
                  <a:gd name="connsiteX5" fmla="*/ 459311 w 893480"/>
                  <a:gd name="connsiteY5" fmla="*/ 175620 h 428117"/>
                  <a:gd name="connsiteX6" fmla="*/ 442077 w 893480"/>
                  <a:gd name="connsiteY6" fmla="*/ 168599 h 428117"/>
                  <a:gd name="connsiteX7" fmla="*/ 434889 w 893480"/>
                  <a:gd name="connsiteY7" fmla="*/ 151407 h 428117"/>
                  <a:gd name="connsiteX8" fmla="*/ 442077 w 893480"/>
                  <a:gd name="connsiteY8" fmla="*/ 134258 h 428117"/>
                  <a:gd name="connsiteX9" fmla="*/ 459311 w 893480"/>
                  <a:gd name="connsiteY9" fmla="*/ 127238 h 428117"/>
                  <a:gd name="connsiteX10" fmla="*/ 526019 w 893480"/>
                  <a:gd name="connsiteY10" fmla="*/ 127238 h 428117"/>
                  <a:gd name="connsiteX11" fmla="*/ 525976 w 893480"/>
                  <a:gd name="connsiteY11" fmla="*/ 127238 h 428117"/>
                  <a:gd name="connsiteX12" fmla="*/ 555904 w 893480"/>
                  <a:gd name="connsiteY12" fmla="*/ 114838 h 428117"/>
                  <a:gd name="connsiteX13" fmla="*/ 568304 w 893480"/>
                  <a:gd name="connsiteY13" fmla="*/ 84910 h 428117"/>
                  <a:gd name="connsiteX14" fmla="*/ 568304 w 893480"/>
                  <a:gd name="connsiteY14" fmla="*/ 84322 h 428117"/>
                  <a:gd name="connsiteX15" fmla="*/ 568304 w 893480"/>
                  <a:gd name="connsiteY15" fmla="*/ 84364 h 428117"/>
                  <a:gd name="connsiteX16" fmla="*/ 525430 w 893480"/>
                  <a:gd name="connsiteY16" fmla="*/ 41490 h 428117"/>
                  <a:gd name="connsiteX17" fmla="*/ 322790 w 893480"/>
                  <a:gd name="connsiteY17" fmla="*/ 41490 h 428117"/>
                  <a:gd name="connsiteX18" fmla="*/ 276300 w 893480"/>
                  <a:gd name="connsiteY18" fmla="*/ 54478 h 428117"/>
                  <a:gd name="connsiteX19" fmla="*/ 126450 w 893480"/>
                  <a:gd name="connsiteY19" fmla="*/ 145352 h 428117"/>
                  <a:gd name="connsiteX20" fmla="*/ 114175 w 893480"/>
                  <a:gd name="connsiteY20" fmla="*/ 134171 h 428117"/>
                  <a:gd name="connsiteX21" fmla="*/ 114133 w 893480"/>
                  <a:gd name="connsiteY21" fmla="*/ 134171 h 428117"/>
                  <a:gd name="connsiteX22" fmla="*/ 85046 w 893480"/>
                  <a:gd name="connsiteY22" fmla="*/ 133246 h 428117"/>
                  <a:gd name="connsiteX23" fmla="*/ 8376 w 893480"/>
                  <a:gd name="connsiteY23" fmla="*/ 194531 h 428117"/>
                  <a:gd name="connsiteX24" fmla="*/ 12 w 893480"/>
                  <a:gd name="connsiteY24" fmla="*/ 211345 h 428117"/>
                  <a:gd name="connsiteX25" fmla="*/ 7325 w 893480"/>
                  <a:gd name="connsiteY25" fmla="*/ 228662 h 428117"/>
                  <a:gd name="connsiteX26" fmla="*/ 220314 w 893480"/>
                  <a:gd name="connsiteY26" fmla="*/ 422312 h 428117"/>
                  <a:gd name="connsiteX27" fmla="*/ 220314 w 893480"/>
                  <a:gd name="connsiteY27" fmla="*/ 422267 h 428117"/>
                  <a:gd name="connsiteX28" fmla="*/ 249402 w 893480"/>
                  <a:gd name="connsiteY28" fmla="*/ 423191 h 428117"/>
                  <a:gd name="connsiteX29" fmla="*/ 326029 w 893480"/>
                  <a:gd name="connsiteY29" fmla="*/ 361864 h 428117"/>
                  <a:gd name="connsiteX30" fmla="*/ 326071 w 893480"/>
                  <a:gd name="connsiteY30" fmla="*/ 361909 h 428117"/>
                  <a:gd name="connsiteX31" fmla="*/ 333385 w 893480"/>
                  <a:gd name="connsiteY31" fmla="*/ 339124 h 428117"/>
                  <a:gd name="connsiteX32" fmla="*/ 571293 w 893480"/>
                  <a:gd name="connsiteY32" fmla="*/ 339124 h 428117"/>
                  <a:gd name="connsiteX33" fmla="*/ 661243 w 893480"/>
                  <a:gd name="connsiteY33" fmla="*/ 304447 h 428117"/>
                  <a:gd name="connsiteX34" fmla="*/ 868013 w 893480"/>
                  <a:gd name="connsiteY34" fmla="*/ 116180 h 428117"/>
                  <a:gd name="connsiteX35" fmla="*/ 892977 w 893480"/>
                  <a:gd name="connsiteY35" fmla="*/ 54642 h 428117"/>
                  <a:gd name="connsiteX36" fmla="*/ 858301 w 893480"/>
                  <a:gd name="connsiteY36" fmla="*/ 6808 h 428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93480" h="428117">
                    <a:moveTo>
                      <a:pt x="858292" y="6809"/>
                    </a:moveTo>
                    <a:cubicBezTo>
                      <a:pt x="838914" y="-2901"/>
                      <a:pt x="816003" y="-2186"/>
                      <a:pt x="797297" y="8700"/>
                    </a:cubicBezTo>
                    <a:lnTo>
                      <a:pt x="585622" y="166119"/>
                    </a:lnTo>
                    <a:lnTo>
                      <a:pt x="585622" y="166077"/>
                    </a:lnTo>
                    <a:cubicBezTo>
                      <a:pt x="574609" y="172340"/>
                      <a:pt x="562125" y="175620"/>
                      <a:pt x="549431" y="175620"/>
                    </a:cubicBezTo>
                    <a:lnTo>
                      <a:pt x="459311" y="175620"/>
                    </a:lnTo>
                    <a:cubicBezTo>
                      <a:pt x="452837" y="175661"/>
                      <a:pt x="446659" y="173139"/>
                      <a:pt x="442077" y="168599"/>
                    </a:cubicBezTo>
                    <a:cubicBezTo>
                      <a:pt x="437494" y="164060"/>
                      <a:pt x="434889" y="157881"/>
                      <a:pt x="434889" y="151407"/>
                    </a:cubicBezTo>
                    <a:cubicBezTo>
                      <a:pt x="434889" y="144977"/>
                      <a:pt x="437495" y="138798"/>
                      <a:pt x="442077" y="134258"/>
                    </a:cubicBezTo>
                    <a:cubicBezTo>
                      <a:pt x="446658" y="129717"/>
                      <a:pt x="452837" y="127196"/>
                      <a:pt x="459311" y="127238"/>
                    </a:cubicBezTo>
                    <a:lnTo>
                      <a:pt x="526019" y="127238"/>
                    </a:lnTo>
                    <a:lnTo>
                      <a:pt x="525976" y="127238"/>
                    </a:lnTo>
                    <a:cubicBezTo>
                      <a:pt x="537200" y="127238"/>
                      <a:pt x="547960" y="122783"/>
                      <a:pt x="555904" y="114838"/>
                    </a:cubicBezTo>
                    <a:cubicBezTo>
                      <a:pt x="563848" y="106894"/>
                      <a:pt x="568304" y="96134"/>
                      <a:pt x="568304" y="84910"/>
                    </a:cubicBezTo>
                    <a:lnTo>
                      <a:pt x="568304" y="84322"/>
                    </a:lnTo>
                    <a:lnTo>
                      <a:pt x="568304" y="84364"/>
                    </a:lnTo>
                    <a:cubicBezTo>
                      <a:pt x="568304" y="60657"/>
                      <a:pt x="549095" y="41490"/>
                      <a:pt x="525430" y="41490"/>
                    </a:cubicBezTo>
                    <a:lnTo>
                      <a:pt x="322790" y="41490"/>
                    </a:lnTo>
                    <a:cubicBezTo>
                      <a:pt x="306397" y="41490"/>
                      <a:pt x="290298" y="45988"/>
                      <a:pt x="276300" y="54478"/>
                    </a:cubicBezTo>
                    <a:lnTo>
                      <a:pt x="126450" y="145352"/>
                    </a:lnTo>
                    <a:lnTo>
                      <a:pt x="114175" y="134171"/>
                    </a:lnTo>
                    <a:lnTo>
                      <a:pt x="114133" y="134171"/>
                    </a:lnTo>
                    <a:cubicBezTo>
                      <a:pt x="105979" y="126730"/>
                      <a:pt x="93621" y="126352"/>
                      <a:pt x="85046" y="133246"/>
                    </a:cubicBezTo>
                    <a:lnTo>
                      <a:pt x="8376" y="194531"/>
                    </a:lnTo>
                    <a:cubicBezTo>
                      <a:pt x="3290" y="198651"/>
                      <a:pt x="221" y="204788"/>
                      <a:pt x="12" y="211345"/>
                    </a:cubicBezTo>
                    <a:cubicBezTo>
                      <a:pt x="-198" y="217902"/>
                      <a:pt x="2450" y="224249"/>
                      <a:pt x="7325" y="228662"/>
                    </a:cubicBezTo>
                    <a:lnTo>
                      <a:pt x="220314" y="422312"/>
                    </a:lnTo>
                    <a:lnTo>
                      <a:pt x="220314" y="422267"/>
                    </a:lnTo>
                    <a:cubicBezTo>
                      <a:pt x="228469" y="429710"/>
                      <a:pt x="240826" y="430087"/>
                      <a:pt x="249402" y="423191"/>
                    </a:cubicBezTo>
                    <a:lnTo>
                      <a:pt x="326029" y="361864"/>
                    </a:lnTo>
                    <a:lnTo>
                      <a:pt x="326071" y="361909"/>
                    </a:lnTo>
                    <a:cubicBezTo>
                      <a:pt x="332754" y="356403"/>
                      <a:pt x="335613" y="347490"/>
                      <a:pt x="333385" y="339124"/>
                    </a:cubicBezTo>
                    <a:lnTo>
                      <a:pt x="571293" y="339124"/>
                    </a:lnTo>
                    <a:cubicBezTo>
                      <a:pt x="604541" y="339124"/>
                      <a:pt x="636613" y="326767"/>
                      <a:pt x="661243" y="304447"/>
                    </a:cubicBezTo>
                    <a:lnTo>
                      <a:pt x="868013" y="116180"/>
                    </a:lnTo>
                    <a:cubicBezTo>
                      <a:pt x="886377" y="101342"/>
                      <a:pt x="895838" y="78055"/>
                      <a:pt x="892977" y="54642"/>
                    </a:cubicBezTo>
                    <a:cubicBezTo>
                      <a:pt x="890081" y="33920"/>
                      <a:pt x="877087" y="15971"/>
                      <a:pt x="858301" y="6808"/>
                    </a:cubicBezTo>
                    <a:close/>
                  </a:path>
                </a:pathLst>
              </a:custGeom>
              <a:solidFill>
                <a:schemeClr val="accent4">
                  <a:lumMod val="50000"/>
                </a:schemeClr>
              </a:solidFill>
              <a:ln w="889" cap="flat">
                <a:noFill/>
                <a:prstDash val="solid"/>
                <a:miter/>
              </a:ln>
            </p:spPr>
            <p:txBody>
              <a:bodyPr rtlCol="0" anchor="ctr"/>
              <a:lstStyle/>
              <a:p>
                <a:endParaRPr lang="en-US" dirty="0"/>
              </a:p>
            </p:txBody>
          </p:sp>
          <p:sp>
            <p:nvSpPr>
              <p:cNvPr id="24" name="TextBox 23">
                <a:extLst>
                  <a:ext uri="{FF2B5EF4-FFF2-40B4-BE49-F238E27FC236}">
                    <a16:creationId xmlns:a16="http://schemas.microsoft.com/office/drawing/2014/main" id="{57073FCB-E263-EF83-0492-4003A1EDB023}"/>
                  </a:ext>
                </a:extLst>
              </p:cNvPr>
              <p:cNvSpPr txBox="1"/>
              <p:nvPr/>
            </p:nvSpPr>
            <p:spPr>
              <a:xfrm>
                <a:off x="6956159" y="3424035"/>
                <a:ext cx="259080" cy="492441"/>
              </a:xfrm>
              <a:prstGeom prst="rect">
                <a:avLst/>
              </a:prstGeom>
              <a:noFill/>
            </p:spPr>
            <p:txBody>
              <a:bodyPr wrap="square" rtlCol="0">
                <a:spAutoFit/>
              </a:bodyPr>
              <a:lstStyle/>
              <a:p>
                <a:r>
                  <a:rPr lang="en-GB" sz="1000" dirty="0">
                    <a:solidFill>
                      <a:schemeClr val="bg1"/>
                    </a:solidFill>
                    <a:latin typeface="+mj-lt"/>
                  </a:rPr>
                  <a:t>$</a:t>
                </a:r>
                <a:endParaRPr lang="en-US" sz="1000" dirty="0">
                  <a:solidFill>
                    <a:schemeClr val="bg1"/>
                  </a:solidFill>
                  <a:latin typeface="+mj-lt"/>
                </a:endParaRPr>
              </a:p>
            </p:txBody>
          </p:sp>
        </p:grpSp>
        <p:pic>
          <p:nvPicPr>
            <p:cNvPr id="18" name="Graphic 17">
              <a:extLst>
                <a:ext uri="{FF2B5EF4-FFF2-40B4-BE49-F238E27FC236}">
                  <a16:creationId xmlns:a16="http://schemas.microsoft.com/office/drawing/2014/main" id="{D41D3795-3E32-930E-50B6-096654D239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02396" y="264876"/>
              <a:ext cx="1587208" cy="1587208"/>
            </a:xfrm>
            <a:prstGeom prst="rect">
              <a:avLst/>
            </a:prstGeom>
          </p:spPr>
        </p:pic>
      </p:grpSp>
      <p:sp>
        <p:nvSpPr>
          <p:cNvPr id="26" name="Rectangle: Rounded Corners 25">
            <a:extLst>
              <a:ext uri="{FF2B5EF4-FFF2-40B4-BE49-F238E27FC236}">
                <a16:creationId xmlns:a16="http://schemas.microsoft.com/office/drawing/2014/main" id="{6810E504-BAA3-0CF7-FB75-46FD92436714}"/>
              </a:ext>
            </a:extLst>
          </p:cNvPr>
          <p:cNvSpPr/>
          <p:nvPr/>
        </p:nvSpPr>
        <p:spPr>
          <a:xfrm>
            <a:off x="5260624" y="1727455"/>
            <a:ext cx="3758615" cy="1075935"/>
          </a:xfrm>
          <a:prstGeom prst="roundRect">
            <a:avLst/>
          </a:prstGeom>
          <a:solidFill>
            <a:schemeClr val="bg1"/>
          </a:solid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accent5">
                    <a:lumMod val="50000"/>
                  </a:schemeClr>
                </a:solidFill>
              </a:rPr>
              <a:t>Economy Upturn </a:t>
            </a:r>
            <a:br>
              <a:rPr lang="en-US" dirty="0">
                <a:solidFill>
                  <a:schemeClr val="accent5">
                    <a:lumMod val="50000"/>
                  </a:schemeClr>
                </a:solidFill>
              </a:rPr>
            </a:br>
            <a:r>
              <a:rPr lang="en-US" dirty="0">
                <a:solidFill>
                  <a:schemeClr val="accent5">
                    <a:lumMod val="50000"/>
                  </a:schemeClr>
                </a:solidFill>
              </a:rPr>
              <a:t>Countercyclical buffer will </a:t>
            </a:r>
            <a:r>
              <a:rPr lang="en-US" b="1" dirty="0">
                <a:solidFill>
                  <a:schemeClr val="accent5">
                    <a:lumMod val="50000"/>
                  </a:schemeClr>
                </a:solidFill>
              </a:rPr>
              <a:t>increase</a:t>
            </a:r>
            <a:r>
              <a:rPr lang="en-US" dirty="0">
                <a:solidFill>
                  <a:schemeClr val="accent5">
                    <a:lumMod val="50000"/>
                  </a:schemeClr>
                </a:solidFill>
              </a:rPr>
              <a:t>. Banks required to hold </a:t>
            </a:r>
            <a:r>
              <a:rPr lang="en-US" b="1" dirty="0">
                <a:solidFill>
                  <a:schemeClr val="accent5">
                    <a:lumMod val="50000"/>
                  </a:schemeClr>
                </a:solidFill>
              </a:rPr>
              <a:t>more</a:t>
            </a:r>
            <a:r>
              <a:rPr lang="en-US" dirty="0">
                <a:solidFill>
                  <a:schemeClr val="accent5">
                    <a:lumMod val="50000"/>
                  </a:schemeClr>
                </a:solidFill>
              </a:rPr>
              <a:t> capital</a:t>
            </a:r>
          </a:p>
        </p:txBody>
      </p:sp>
      <p:sp>
        <p:nvSpPr>
          <p:cNvPr id="32" name="Rectangle: Rounded Corners 31">
            <a:extLst>
              <a:ext uri="{FF2B5EF4-FFF2-40B4-BE49-F238E27FC236}">
                <a16:creationId xmlns:a16="http://schemas.microsoft.com/office/drawing/2014/main" id="{C87250B0-7F35-EA04-1949-127AA9A5F0AF}"/>
              </a:ext>
            </a:extLst>
          </p:cNvPr>
          <p:cNvSpPr/>
          <p:nvPr/>
        </p:nvSpPr>
        <p:spPr>
          <a:xfrm>
            <a:off x="6762932" y="3859744"/>
            <a:ext cx="3758615" cy="1075935"/>
          </a:xfrm>
          <a:prstGeom prst="round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accent3">
                    <a:lumMod val="50000"/>
                  </a:schemeClr>
                </a:solidFill>
              </a:rPr>
              <a:t>Economy Downturn </a:t>
            </a:r>
            <a:br>
              <a:rPr lang="en-US" dirty="0">
                <a:solidFill>
                  <a:schemeClr val="accent3">
                    <a:lumMod val="50000"/>
                  </a:schemeClr>
                </a:solidFill>
              </a:rPr>
            </a:br>
            <a:r>
              <a:rPr lang="en-US" dirty="0">
                <a:solidFill>
                  <a:schemeClr val="accent3">
                    <a:lumMod val="50000"/>
                  </a:schemeClr>
                </a:solidFill>
              </a:rPr>
              <a:t>Countercyclical buffer will </a:t>
            </a:r>
            <a:r>
              <a:rPr lang="en-US" b="1" dirty="0">
                <a:solidFill>
                  <a:schemeClr val="accent3">
                    <a:lumMod val="50000"/>
                  </a:schemeClr>
                </a:solidFill>
              </a:rPr>
              <a:t>decrease</a:t>
            </a:r>
            <a:r>
              <a:rPr lang="en-US" dirty="0">
                <a:solidFill>
                  <a:schemeClr val="accent3">
                    <a:lumMod val="50000"/>
                  </a:schemeClr>
                </a:solidFill>
              </a:rPr>
              <a:t>. Banks required to hold </a:t>
            </a:r>
            <a:r>
              <a:rPr lang="en-US" b="1" dirty="0">
                <a:solidFill>
                  <a:schemeClr val="accent3">
                    <a:lumMod val="50000"/>
                  </a:schemeClr>
                </a:solidFill>
              </a:rPr>
              <a:t>less</a:t>
            </a:r>
            <a:r>
              <a:rPr lang="en-US" dirty="0">
                <a:solidFill>
                  <a:schemeClr val="accent3">
                    <a:lumMod val="50000"/>
                  </a:schemeClr>
                </a:solidFill>
              </a:rPr>
              <a:t> capital</a:t>
            </a:r>
          </a:p>
        </p:txBody>
      </p:sp>
      <p:sp>
        <p:nvSpPr>
          <p:cNvPr id="4" name="TextBox 3">
            <a:extLst>
              <a:ext uri="{FF2B5EF4-FFF2-40B4-BE49-F238E27FC236}">
                <a16:creationId xmlns:a16="http://schemas.microsoft.com/office/drawing/2014/main" id="{B6991345-AD84-D85F-E5D7-1E64EEBB90F9}"/>
              </a:ext>
            </a:extLst>
          </p:cNvPr>
          <p:cNvSpPr txBox="1"/>
          <p:nvPr/>
        </p:nvSpPr>
        <p:spPr>
          <a:xfrm>
            <a:off x="-3858" y="7242210"/>
            <a:ext cx="12195858" cy="461665"/>
          </a:xfrm>
          <a:prstGeom prst="rect">
            <a:avLst/>
          </a:prstGeom>
          <a:noFill/>
        </p:spPr>
        <p:txBody>
          <a:bodyPr wrap="square">
            <a:spAutoFit/>
          </a:bodyPr>
          <a:lstStyle/>
          <a:p>
            <a:pPr algn="ctr"/>
            <a:r>
              <a:rPr lang="en-GB" sz="2400" b="0" i="0" dirty="0">
                <a:solidFill>
                  <a:schemeClr val="accent4">
                    <a:lumMod val="50000"/>
                  </a:schemeClr>
                </a:solidFill>
                <a:effectLst/>
                <a:latin typeface="Poppins" panose="00000500000000000000" pitchFamily="2" charset="0"/>
                <a:ea typeface="Open Sans" panose="020B0606030504020204" pitchFamily="34" charset="0"/>
                <a:cs typeface="Poppins" panose="00000500000000000000" pitchFamily="2" charset="0"/>
              </a:rPr>
              <a:t>Designed to counter </a:t>
            </a:r>
            <a:r>
              <a:rPr lang="en-GB" sz="2400" b="1" i="0" dirty="0">
                <a:solidFill>
                  <a:schemeClr val="accent4">
                    <a:lumMod val="50000"/>
                  </a:schemeClr>
                </a:solidFill>
                <a:effectLst/>
                <a:latin typeface="Poppins" panose="00000500000000000000" pitchFamily="2" charset="0"/>
                <a:ea typeface="Open Sans" panose="020B0606030504020204" pitchFamily="34" charset="0"/>
                <a:cs typeface="Poppins" panose="00000500000000000000" pitchFamily="2" charset="0"/>
              </a:rPr>
              <a:t>procyclicality</a:t>
            </a:r>
            <a:r>
              <a:rPr lang="en-GB" sz="2400" b="0" i="0" dirty="0">
                <a:solidFill>
                  <a:schemeClr val="accent4">
                    <a:lumMod val="50000"/>
                  </a:schemeClr>
                </a:solidFill>
                <a:effectLst/>
                <a:latin typeface="Poppins" panose="00000500000000000000" pitchFamily="2" charset="0"/>
                <a:ea typeface="Open Sans" panose="020B0606030504020204" pitchFamily="34" charset="0"/>
                <a:cs typeface="Poppins" panose="00000500000000000000" pitchFamily="2" charset="0"/>
              </a:rPr>
              <a:t> in the financial system</a:t>
            </a:r>
            <a:endParaRPr lang="en-US" sz="2400" dirty="0">
              <a:solidFill>
                <a:schemeClr val="accent4">
                  <a:lumMod val="50000"/>
                </a:schemeClr>
              </a:solidFill>
            </a:endParaRPr>
          </a:p>
        </p:txBody>
      </p:sp>
      <p:sp>
        <p:nvSpPr>
          <p:cNvPr id="5" name="TextBox 4">
            <a:extLst>
              <a:ext uri="{FF2B5EF4-FFF2-40B4-BE49-F238E27FC236}">
                <a16:creationId xmlns:a16="http://schemas.microsoft.com/office/drawing/2014/main" id="{ACBDE002-CCAD-DE59-E518-9BE7BB1FAE5D}"/>
              </a:ext>
            </a:extLst>
          </p:cNvPr>
          <p:cNvSpPr txBox="1"/>
          <p:nvPr/>
        </p:nvSpPr>
        <p:spPr>
          <a:xfrm>
            <a:off x="962285" y="9661499"/>
            <a:ext cx="2834212" cy="923330"/>
          </a:xfrm>
          <a:prstGeom prst="rect">
            <a:avLst/>
          </a:prstGeom>
          <a:noFill/>
        </p:spPr>
        <p:txBody>
          <a:bodyPr wrap="square">
            <a:spAutoFit/>
          </a:bodyPr>
          <a:lstStyle/>
          <a:p>
            <a:pPr algn="ctr"/>
            <a:r>
              <a:rPr lang="en-GB" sz="18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The actions of banks to help </a:t>
            </a:r>
            <a:r>
              <a:rPr lang="en-GB" sz="18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exacerbate the economic cycles</a:t>
            </a:r>
            <a:endParaRPr lang="en-US" sz="1800" b="1" dirty="0">
              <a:solidFill>
                <a:schemeClr val="accent4">
                  <a:lumMod val="50000"/>
                </a:schemeClr>
              </a:solidFill>
            </a:endParaRPr>
          </a:p>
        </p:txBody>
      </p:sp>
      <p:sp>
        <p:nvSpPr>
          <p:cNvPr id="6" name="Arrow: Right 5">
            <a:extLst>
              <a:ext uri="{FF2B5EF4-FFF2-40B4-BE49-F238E27FC236}">
                <a16:creationId xmlns:a16="http://schemas.microsoft.com/office/drawing/2014/main" id="{8166535D-9F35-1B6C-1DD0-8221EE31348D}"/>
              </a:ext>
            </a:extLst>
          </p:cNvPr>
          <p:cNvSpPr/>
          <p:nvPr/>
        </p:nvSpPr>
        <p:spPr>
          <a:xfrm>
            <a:off x="3167086" y="8437214"/>
            <a:ext cx="2071676" cy="631730"/>
          </a:xfrm>
          <a:prstGeom prst="rightArrow">
            <a:avLst/>
          </a:prstGeom>
          <a:gradFill>
            <a:gsLst>
              <a:gs pos="0">
                <a:schemeClr val="accent4">
                  <a:alpha val="0"/>
                </a:schemeClr>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4D1DC14A-FDBE-13A9-D753-9720281F8163}"/>
              </a:ext>
            </a:extLst>
          </p:cNvPr>
          <p:cNvSpPr txBox="1"/>
          <p:nvPr/>
        </p:nvSpPr>
        <p:spPr>
          <a:xfrm>
            <a:off x="4743113" y="9661499"/>
            <a:ext cx="2566685" cy="923330"/>
          </a:xfrm>
          <a:prstGeom prst="rect">
            <a:avLst/>
          </a:prstGeom>
          <a:noFill/>
        </p:spPr>
        <p:txBody>
          <a:bodyPr wrap="square">
            <a:spAutoFit/>
          </a:bodyPr>
          <a:lstStyle/>
          <a:p>
            <a:pPr algn="ctr"/>
            <a:r>
              <a:rPr lang="en-GB" sz="18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Reduce lending </a:t>
            </a:r>
            <a:r>
              <a:rPr lang="en-GB" sz="18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during tougher economic times</a:t>
            </a:r>
            <a:endParaRPr lang="en-US" sz="1800" dirty="0">
              <a:solidFill>
                <a:schemeClr val="accent4">
                  <a:lumMod val="50000"/>
                </a:schemeClr>
              </a:solidFill>
            </a:endParaRPr>
          </a:p>
        </p:txBody>
      </p:sp>
      <p:grpSp>
        <p:nvGrpSpPr>
          <p:cNvPr id="8" name="Group 7">
            <a:extLst>
              <a:ext uri="{FF2B5EF4-FFF2-40B4-BE49-F238E27FC236}">
                <a16:creationId xmlns:a16="http://schemas.microsoft.com/office/drawing/2014/main" id="{6FEAC36C-E0C8-BE7B-B1D2-6977DD8546B3}"/>
              </a:ext>
            </a:extLst>
          </p:cNvPr>
          <p:cNvGrpSpPr/>
          <p:nvPr/>
        </p:nvGrpSpPr>
        <p:grpSpPr>
          <a:xfrm>
            <a:off x="8996400" y="8075960"/>
            <a:ext cx="1354238" cy="1354238"/>
            <a:chOff x="1169044" y="3067292"/>
            <a:chExt cx="1354238" cy="1354238"/>
          </a:xfrm>
        </p:grpSpPr>
        <p:sp>
          <p:nvSpPr>
            <p:cNvPr id="9" name="Rectangle: Rounded Corners 8">
              <a:extLst>
                <a:ext uri="{FF2B5EF4-FFF2-40B4-BE49-F238E27FC236}">
                  <a16:creationId xmlns:a16="http://schemas.microsoft.com/office/drawing/2014/main" id="{5C73D072-B59B-2CBF-24BA-91A2F521BBBD}"/>
                </a:ext>
              </a:extLst>
            </p:cNvPr>
            <p:cNvSpPr/>
            <p:nvPr/>
          </p:nvSpPr>
          <p:spPr>
            <a:xfrm>
              <a:off x="1169044" y="3067292"/>
              <a:ext cx="1354238" cy="1354238"/>
            </a:xfrm>
            <a:prstGeom prst="roundRect">
              <a:avLst>
                <a:gd name="adj" fmla="val 12287"/>
              </a:avLst>
            </a:prstGeom>
            <a:solidFill>
              <a:schemeClr val="accent4">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A305453A-AE27-CB7F-9FBD-6692700561C2}"/>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1308132" y="3206379"/>
              <a:ext cx="1076062" cy="1076062"/>
            </a:xfrm>
            <a:prstGeom prst="rect">
              <a:avLst/>
            </a:prstGeom>
          </p:spPr>
        </p:pic>
      </p:grpSp>
      <p:sp>
        <p:nvSpPr>
          <p:cNvPr id="11" name="TextBox 10">
            <a:extLst>
              <a:ext uri="{FF2B5EF4-FFF2-40B4-BE49-F238E27FC236}">
                <a16:creationId xmlns:a16="http://schemas.microsoft.com/office/drawing/2014/main" id="{358A08FE-750F-CAE8-0C10-F7639872EA08}"/>
              </a:ext>
            </a:extLst>
          </p:cNvPr>
          <p:cNvSpPr txBox="1"/>
          <p:nvPr/>
        </p:nvSpPr>
        <p:spPr>
          <a:xfrm>
            <a:off x="8390178" y="9661499"/>
            <a:ext cx="2566685" cy="923330"/>
          </a:xfrm>
          <a:prstGeom prst="rect">
            <a:avLst/>
          </a:prstGeom>
          <a:noFill/>
        </p:spPr>
        <p:txBody>
          <a:bodyPr wrap="square">
            <a:spAutoFit/>
          </a:bodyPr>
          <a:lstStyle/>
          <a:p>
            <a:pPr algn="ctr"/>
            <a:r>
              <a:rPr lang="en-GB" sz="18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Lend too willingly </a:t>
            </a:r>
            <a:r>
              <a:rPr lang="en-GB" sz="18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during good economic times</a:t>
            </a:r>
            <a:endParaRPr lang="en-US" sz="1800" b="1" dirty="0">
              <a:solidFill>
                <a:schemeClr val="accent4">
                  <a:lumMod val="50000"/>
                </a:schemeClr>
              </a:solidFill>
            </a:endParaRPr>
          </a:p>
        </p:txBody>
      </p:sp>
      <p:sp>
        <p:nvSpPr>
          <p:cNvPr id="12" name="Arrow: Right 11">
            <a:extLst>
              <a:ext uri="{FF2B5EF4-FFF2-40B4-BE49-F238E27FC236}">
                <a16:creationId xmlns:a16="http://schemas.microsoft.com/office/drawing/2014/main" id="{FD9B5F41-DB56-8238-5D88-48B23A1E810B}"/>
              </a:ext>
            </a:extLst>
          </p:cNvPr>
          <p:cNvSpPr/>
          <p:nvPr/>
        </p:nvSpPr>
        <p:spPr>
          <a:xfrm>
            <a:off x="6814150" y="8437214"/>
            <a:ext cx="2071676" cy="631730"/>
          </a:xfrm>
          <a:prstGeom prst="rightArrow">
            <a:avLst/>
          </a:prstGeom>
          <a:gradFill>
            <a:gsLst>
              <a:gs pos="0">
                <a:schemeClr val="accent4">
                  <a:alpha val="0"/>
                </a:schemeClr>
              </a:gs>
              <a:gs pos="100000">
                <a:schemeClr val="accent4"/>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9B894876-B889-71A3-CA94-F86169066F3A}"/>
              </a:ext>
            </a:extLst>
          </p:cNvPr>
          <p:cNvGrpSpPr/>
          <p:nvPr/>
        </p:nvGrpSpPr>
        <p:grpSpPr>
          <a:xfrm>
            <a:off x="1702272" y="8075960"/>
            <a:ext cx="1354238" cy="1354238"/>
            <a:chOff x="1702272" y="3601608"/>
            <a:chExt cx="1354238" cy="1354238"/>
          </a:xfrm>
        </p:grpSpPr>
        <p:sp>
          <p:nvSpPr>
            <p:cNvPr id="14" name="Rectangle: Rounded Corners 13">
              <a:extLst>
                <a:ext uri="{FF2B5EF4-FFF2-40B4-BE49-F238E27FC236}">
                  <a16:creationId xmlns:a16="http://schemas.microsoft.com/office/drawing/2014/main" id="{5784B0CE-2AFF-8327-A55C-E3A606C4CCBC}"/>
                </a:ext>
              </a:extLst>
            </p:cNvPr>
            <p:cNvSpPr/>
            <p:nvPr/>
          </p:nvSpPr>
          <p:spPr>
            <a:xfrm>
              <a:off x="1702272" y="3601608"/>
              <a:ext cx="1354238" cy="1354238"/>
            </a:xfrm>
            <a:prstGeom prst="roundRect">
              <a:avLst>
                <a:gd name="adj" fmla="val 12287"/>
              </a:avLst>
            </a:prstGeom>
            <a:solidFill>
              <a:schemeClr val="accent4">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60F49222-296F-BD92-7A76-F76EC97F798C}"/>
                </a:ext>
              </a:extLst>
            </p:cNvPr>
            <p:cNvGrpSpPr/>
            <p:nvPr/>
          </p:nvGrpSpPr>
          <p:grpSpPr>
            <a:xfrm>
              <a:off x="1821280" y="3720615"/>
              <a:ext cx="1116222" cy="1116222"/>
              <a:chOff x="867619" y="1892461"/>
              <a:chExt cx="3073078" cy="3073078"/>
            </a:xfrm>
          </p:grpSpPr>
          <p:pic>
            <p:nvPicPr>
              <p:cNvPr id="16" name="Graphic 15">
                <a:extLst>
                  <a:ext uri="{FF2B5EF4-FFF2-40B4-BE49-F238E27FC236}">
                    <a16:creationId xmlns:a16="http://schemas.microsoft.com/office/drawing/2014/main" id="{9D8CFB7B-746A-46DF-C6F1-300EE908F1B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70636" y="2395478"/>
                <a:ext cx="2067046" cy="2067046"/>
              </a:xfrm>
              <a:prstGeom prst="rect">
                <a:avLst/>
              </a:prstGeom>
            </p:spPr>
          </p:pic>
          <p:pic>
            <p:nvPicPr>
              <p:cNvPr id="28" name="Graphic 27">
                <a:extLst>
                  <a:ext uri="{FF2B5EF4-FFF2-40B4-BE49-F238E27FC236}">
                    <a16:creationId xmlns:a16="http://schemas.microsoft.com/office/drawing/2014/main" id="{6C796E77-E967-6C75-A825-68D7D4E9139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67619" y="1892461"/>
                <a:ext cx="3073078" cy="3073078"/>
              </a:xfrm>
              <a:prstGeom prst="rect">
                <a:avLst/>
              </a:prstGeom>
            </p:spPr>
          </p:pic>
        </p:grpSp>
      </p:grpSp>
      <p:grpSp>
        <p:nvGrpSpPr>
          <p:cNvPr id="29" name="Group 28">
            <a:extLst>
              <a:ext uri="{FF2B5EF4-FFF2-40B4-BE49-F238E27FC236}">
                <a16:creationId xmlns:a16="http://schemas.microsoft.com/office/drawing/2014/main" id="{A11B4489-1DDD-C10E-5C9C-541E3BB48F42}"/>
              </a:ext>
            </a:extLst>
          </p:cNvPr>
          <p:cNvGrpSpPr/>
          <p:nvPr/>
        </p:nvGrpSpPr>
        <p:grpSpPr>
          <a:xfrm>
            <a:off x="5383404" y="8075960"/>
            <a:ext cx="1354238" cy="1354238"/>
            <a:chOff x="8996402" y="3601608"/>
            <a:chExt cx="1354238" cy="1354238"/>
          </a:xfrm>
        </p:grpSpPr>
        <p:sp>
          <p:nvSpPr>
            <p:cNvPr id="30" name="Rectangle: Rounded Corners 29">
              <a:extLst>
                <a:ext uri="{FF2B5EF4-FFF2-40B4-BE49-F238E27FC236}">
                  <a16:creationId xmlns:a16="http://schemas.microsoft.com/office/drawing/2014/main" id="{6A6BD25C-629F-F635-BCFC-02DE01B4DF07}"/>
                </a:ext>
              </a:extLst>
            </p:cNvPr>
            <p:cNvSpPr/>
            <p:nvPr/>
          </p:nvSpPr>
          <p:spPr>
            <a:xfrm>
              <a:off x="8996402" y="3601608"/>
              <a:ext cx="1354238" cy="1354238"/>
            </a:xfrm>
            <a:prstGeom prst="roundRect">
              <a:avLst>
                <a:gd name="adj" fmla="val 12287"/>
              </a:avLst>
            </a:prstGeom>
            <a:solidFill>
              <a:schemeClr val="accent4">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09E33F04-7247-D8CF-D1AF-1B9D0C775039}"/>
                </a:ext>
              </a:extLst>
            </p:cNvPr>
            <p:cNvGrpSpPr/>
            <p:nvPr/>
          </p:nvGrpSpPr>
          <p:grpSpPr>
            <a:xfrm>
              <a:off x="9131321" y="3736527"/>
              <a:ext cx="1084400" cy="1084400"/>
              <a:chOff x="9131321" y="3736527"/>
              <a:chExt cx="1084400" cy="1084400"/>
            </a:xfrm>
          </p:grpSpPr>
          <p:pic>
            <p:nvPicPr>
              <p:cNvPr id="35" name="Graphic 34">
                <a:extLst>
                  <a:ext uri="{FF2B5EF4-FFF2-40B4-BE49-F238E27FC236}">
                    <a16:creationId xmlns:a16="http://schemas.microsoft.com/office/drawing/2014/main" id="{7311D923-F12A-48DD-5FAB-8C25DCD08B0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276707" y="3881913"/>
                <a:ext cx="793624" cy="793624"/>
              </a:xfrm>
              <a:prstGeom prst="rect">
                <a:avLst/>
              </a:prstGeom>
            </p:spPr>
          </p:pic>
          <p:pic>
            <p:nvPicPr>
              <p:cNvPr id="36" name="Graphic 35">
                <a:extLst>
                  <a:ext uri="{FF2B5EF4-FFF2-40B4-BE49-F238E27FC236}">
                    <a16:creationId xmlns:a16="http://schemas.microsoft.com/office/drawing/2014/main" id="{9E1EE306-F72F-2370-11B2-FC6EC4AE26C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131321" y="3736527"/>
                <a:ext cx="1084400" cy="1084400"/>
              </a:xfrm>
              <a:prstGeom prst="rect">
                <a:avLst/>
              </a:prstGeom>
            </p:spPr>
          </p:pic>
        </p:grpSp>
      </p:grpSp>
    </p:spTree>
    <p:extLst>
      <p:ext uri="{BB962C8B-B14F-4D97-AF65-F5344CB8AC3E}">
        <p14:creationId xmlns:p14="http://schemas.microsoft.com/office/powerpoint/2010/main" val="75327045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2" presetClass="entr" presetSubtype="2" decel="10000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1+#ppt_w/2"/>
                                              </p:val>
                                            </p:tav>
                                            <p:tav tm="100000">
                                              <p:val>
                                                <p:strVal val="#ppt_x"/>
                                              </p:val>
                                            </p:tav>
                                          </p:tavLst>
                                        </p:anim>
                                        <p:anim calcmode="lin" valueType="num">
                                          <p:cBhvr additive="base">
                                            <p:cTn id="14" dur="500" fill="hold"/>
                                            <p:tgtEl>
                                              <p:spTgt spid="42"/>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left)">
                                          <p:cBhvr>
                                            <p:cTn id="18" dur="10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par>
                                    <p:cTn id="24" presetID="31" presetClass="entr" presetSubtype="0" fill="hold" grpId="0" nodeType="withEffect">
                                      <p:stCondLst>
                                        <p:cond delay="150"/>
                                      </p:stCondLst>
                                      <p:childTnLst>
                                        <p:set>
                                          <p:cBhvr>
                                            <p:cTn id="25" dur="1" fill="hold">
                                              <p:stCondLst>
                                                <p:cond delay="0"/>
                                              </p:stCondLst>
                                            </p:cTn>
                                            <p:tgtEl>
                                              <p:spTgt spid="38"/>
                                            </p:tgtEl>
                                            <p:attrNameLst>
                                              <p:attrName>style.visibility</p:attrName>
                                            </p:attrNameLst>
                                          </p:cBhvr>
                                          <p:to>
                                            <p:strVal val="visible"/>
                                          </p:to>
                                        </p:set>
                                        <p:anim calcmode="lin" valueType="num">
                                          <p:cBhvr>
                                            <p:cTn id="26" dur="500" fill="hold"/>
                                            <p:tgtEl>
                                              <p:spTgt spid="38"/>
                                            </p:tgtEl>
                                            <p:attrNameLst>
                                              <p:attrName>ppt_w</p:attrName>
                                            </p:attrNameLst>
                                          </p:cBhvr>
                                          <p:tavLst>
                                            <p:tav tm="0">
                                              <p:val>
                                                <p:fltVal val="0"/>
                                              </p:val>
                                            </p:tav>
                                            <p:tav tm="100000">
                                              <p:val>
                                                <p:strVal val="#ppt_w"/>
                                              </p:val>
                                            </p:tav>
                                          </p:tavLst>
                                        </p:anim>
                                        <p:anim calcmode="lin" valueType="num">
                                          <p:cBhvr>
                                            <p:cTn id="27" dur="500" fill="hold"/>
                                            <p:tgtEl>
                                              <p:spTgt spid="38"/>
                                            </p:tgtEl>
                                            <p:attrNameLst>
                                              <p:attrName>ppt_h</p:attrName>
                                            </p:attrNameLst>
                                          </p:cBhvr>
                                          <p:tavLst>
                                            <p:tav tm="0">
                                              <p:val>
                                                <p:fltVal val="0"/>
                                              </p:val>
                                            </p:tav>
                                            <p:tav tm="100000">
                                              <p:val>
                                                <p:strVal val="#ppt_h"/>
                                              </p:val>
                                            </p:tav>
                                          </p:tavLst>
                                        </p:anim>
                                        <p:anim calcmode="lin" valueType="num">
                                          <p:cBhvr>
                                            <p:cTn id="28" dur="500" fill="hold"/>
                                            <p:tgtEl>
                                              <p:spTgt spid="38"/>
                                            </p:tgtEl>
                                            <p:attrNameLst>
                                              <p:attrName>style.rotation</p:attrName>
                                            </p:attrNameLst>
                                          </p:cBhvr>
                                          <p:tavLst>
                                            <p:tav tm="0">
                                              <p:val>
                                                <p:fltVal val="90"/>
                                              </p:val>
                                            </p:tav>
                                            <p:tav tm="100000">
                                              <p:val>
                                                <p:fltVal val="0"/>
                                              </p:val>
                                            </p:tav>
                                          </p:tavLst>
                                        </p:anim>
                                        <p:animEffect transition="in" filter="fade">
                                          <p:cBhvr>
                                            <p:cTn id="29" dur="500"/>
                                            <p:tgtEl>
                                              <p:spTgt spid="38"/>
                                            </p:tgtEl>
                                          </p:cBhvr>
                                        </p:animEffect>
                                      </p:childTnLst>
                                    </p:cTn>
                                  </p:par>
                                  <p:par>
                                    <p:cTn id="30" presetID="22" presetClass="entr" presetSubtype="8" fill="hold" nodeType="withEffect">
                                      <p:stCondLst>
                                        <p:cond delay="15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par>
                              <p:cTn id="33" fill="hold">
                                <p:stCondLst>
                                  <p:cond delay="650"/>
                                </p:stCondLst>
                                <p:childTnLst>
                                  <p:par>
                                    <p:cTn id="34" presetID="53" presetClass="entr" presetSubtype="16"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down)">
                                          <p:cBhvr>
                                            <p:cTn id="43" dur="500"/>
                                            <p:tgtEl>
                                              <p:spTgt spid="31"/>
                                            </p:tgtEl>
                                          </p:cBhvr>
                                        </p:animEffect>
                                      </p:childTnLst>
                                    </p:cTn>
                                  </p:par>
                                  <p:par>
                                    <p:cTn id="44" presetID="31" presetClass="entr" presetSubtype="0" fill="hold" grpId="0" nodeType="withEffect">
                                      <p:stCondLst>
                                        <p:cond delay="150"/>
                                      </p:stCondLst>
                                      <p:childTnLst>
                                        <p:set>
                                          <p:cBhvr>
                                            <p:cTn id="45" dur="1" fill="hold">
                                              <p:stCondLst>
                                                <p:cond delay="0"/>
                                              </p:stCondLst>
                                            </p:cTn>
                                            <p:tgtEl>
                                              <p:spTgt spid="39"/>
                                            </p:tgtEl>
                                            <p:attrNameLst>
                                              <p:attrName>style.visibility</p:attrName>
                                            </p:attrNameLst>
                                          </p:cBhvr>
                                          <p:to>
                                            <p:strVal val="visible"/>
                                          </p:to>
                                        </p:set>
                                        <p:anim calcmode="lin" valueType="num">
                                          <p:cBhvr>
                                            <p:cTn id="46" dur="500" fill="hold"/>
                                            <p:tgtEl>
                                              <p:spTgt spid="39"/>
                                            </p:tgtEl>
                                            <p:attrNameLst>
                                              <p:attrName>ppt_w</p:attrName>
                                            </p:attrNameLst>
                                          </p:cBhvr>
                                          <p:tavLst>
                                            <p:tav tm="0">
                                              <p:val>
                                                <p:fltVal val="0"/>
                                              </p:val>
                                            </p:tav>
                                            <p:tav tm="100000">
                                              <p:val>
                                                <p:strVal val="#ppt_w"/>
                                              </p:val>
                                            </p:tav>
                                          </p:tavLst>
                                        </p:anim>
                                        <p:anim calcmode="lin" valueType="num">
                                          <p:cBhvr>
                                            <p:cTn id="47" dur="500" fill="hold"/>
                                            <p:tgtEl>
                                              <p:spTgt spid="39"/>
                                            </p:tgtEl>
                                            <p:attrNameLst>
                                              <p:attrName>ppt_h</p:attrName>
                                            </p:attrNameLst>
                                          </p:cBhvr>
                                          <p:tavLst>
                                            <p:tav tm="0">
                                              <p:val>
                                                <p:fltVal val="0"/>
                                              </p:val>
                                            </p:tav>
                                            <p:tav tm="100000">
                                              <p:val>
                                                <p:strVal val="#ppt_h"/>
                                              </p:val>
                                            </p:tav>
                                          </p:tavLst>
                                        </p:anim>
                                        <p:anim calcmode="lin" valueType="num">
                                          <p:cBhvr>
                                            <p:cTn id="48" dur="500" fill="hold"/>
                                            <p:tgtEl>
                                              <p:spTgt spid="39"/>
                                            </p:tgtEl>
                                            <p:attrNameLst>
                                              <p:attrName>style.rotation</p:attrName>
                                            </p:attrNameLst>
                                          </p:cBhvr>
                                          <p:tavLst>
                                            <p:tav tm="0">
                                              <p:val>
                                                <p:fltVal val="90"/>
                                              </p:val>
                                            </p:tav>
                                            <p:tav tm="100000">
                                              <p:val>
                                                <p:fltVal val="0"/>
                                              </p:val>
                                            </p:tav>
                                          </p:tavLst>
                                        </p:anim>
                                        <p:animEffect transition="in" filter="fade">
                                          <p:cBhvr>
                                            <p:cTn id="49" dur="500"/>
                                            <p:tgtEl>
                                              <p:spTgt spid="39"/>
                                            </p:tgtEl>
                                          </p:cBhvr>
                                        </p:animEffect>
                                      </p:childTnLst>
                                    </p:cTn>
                                  </p:par>
                                  <p:par>
                                    <p:cTn id="50" presetID="22" presetClass="entr" presetSubtype="8" fill="hold" nodeType="withEffect">
                                      <p:stCondLst>
                                        <p:cond delay="150"/>
                                      </p:stCondLst>
                                      <p:childTnLst>
                                        <p:set>
                                          <p:cBhvr>
                                            <p:cTn id="51" dur="1" fill="hold">
                                              <p:stCondLst>
                                                <p:cond delay="0"/>
                                              </p:stCondLst>
                                            </p:cTn>
                                            <p:tgtEl>
                                              <p:spTgt spid="33"/>
                                            </p:tgtEl>
                                            <p:attrNameLst>
                                              <p:attrName>style.visibility</p:attrName>
                                            </p:attrNameLst>
                                          </p:cBhvr>
                                          <p:to>
                                            <p:strVal val="visible"/>
                                          </p:to>
                                        </p:set>
                                        <p:animEffect transition="in" filter="wipe(left)">
                                          <p:cBhvr>
                                            <p:cTn id="52" dur="500"/>
                                            <p:tgtEl>
                                              <p:spTgt spid="33"/>
                                            </p:tgtEl>
                                          </p:cBhvr>
                                        </p:animEffect>
                                      </p:childTnLst>
                                    </p:cTn>
                                  </p:par>
                                </p:childTnLst>
                              </p:cTn>
                            </p:par>
                            <p:par>
                              <p:cTn id="53" fill="hold">
                                <p:stCondLst>
                                  <p:cond delay="650"/>
                                </p:stCondLst>
                                <p:childTnLst>
                                  <p:par>
                                    <p:cTn id="54" presetID="53" presetClass="entr" presetSubtype="16" fill="hold" grpId="0" nodeType="after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500" fill="hold"/>
                                            <p:tgtEl>
                                              <p:spTgt spid="32"/>
                                            </p:tgtEl>
                                            <p:attrNameLst>
                                              <p:attrName>ppt_w</p:attrName>
                                            </p:attrNameLst>
                                          </p:cBhvr>
                                          <p:tavLst>
                                            <p:tav tm="0">
                                              <p:val>
                                                <p:fltVal val="0"/>
                                              </p:val>
                                            </p:tav>
                                            <p:tav tm="100000">
                                              <p:val>
                                                <p:strVal val="#ppt_w"/>
                                              </p:val>
                                            </p:tav>
                                          </p:tavLst>
                                        </p:anim>
                                        <p:anim calcmode="lin" valueType="num">
                                          <p:cBhvr>
                                            <p:cTn id="57" dur="500" fill="hold"/>
                                            <p:tgtEl>
                                              <p:spTgt spid="32"/>
                                            </p:tgtEl>
                                            <p:attrNameLst>
                                              <p:attrName>ppt_h</p:attrName>
                                            </p:attrNameLst>
                                          </p:cBhvr>
                                          <p:tavLst>
                                            <p:tav tm="0">
                                              <p:val>
                                                <p:fltVal val="0"/>
                                              </p:val>
                                            </p:tav>
                                            <p:tav tm="100000">
                                              <p:val>
                                                <p:strVal val="#ppt_h"/>
                                              </p:val>
                                            </p:tav>
                                          </p:tavLst>
                                        </p:anim>
                                        <p:animEffect transition="in" filter="fade">
                                          <p:cBhvr>
                                            <p:cTn id="58" dur="500"/>
                                            <p:tgtEl>
                                              <p:spTgt spid="32"/>
                                            </p:tgtEl>
                                          </p:cBhvr>
                                        </p:animEffect>
                                      </p:childTnLst>
                                    </p:cTn>
                                  </p:par>
                                </p:childTnLst>
                              </p:cTn>
                            </p:par>
                            <p:par>
                              <p:cTn id="59" fill="hold">
                                <p:stCondLst>
                                  <p:cond delay="1150"/>
                                </p:stCondLst>
                                <p:childTnLst>
                                  <p:par>
                                    <p:cTn id="60" presetID="2" presetClass="entr" presetSubtype="8" decel="100000" fill="hold" grpId="0" nodeType="afterEffect">
                                      <p:stCondLst>
                                        <p:cond delay="0"/>
                                      </p:stCondLst>
                                      <p:childTnLst>
                                        <p:set>
                                          <p:cBhvr>
                                            <p:cTn id="61" dur="1" fill="hold">
                                              <p:stCondLst>
                                                <p:cond delay="0"/>
                                              </p:stCondLst>
                                            </p:cTn>
                                            <p:tgtEl>
                                              <p:spTgt spid="44"/>
                                            </p:tgtEl>
                                            <p:attrNameLst>
                                              <p:attrName>style.visibility</p:attrName>
                                            </p:attrNameLst>
                                          </p:cBhvr>
                                          <p:to>
                                            <p:strVal val="visible"/>
                                          </p:to>
                                        </p:set>
                                        <p:anim calcmode="lin" valueType="num">
                                          <p:cBhvr additive="base">
                                            <p:cTn id="62" dur="500" fill="hold"/>
                                            <p:tgtEl>
                                              <p:spTgt spid="44"/>
                                            </p:tgtEl>
                                            <p:attrNameLst>
                                              <p:attrName>ppt_x</p:attrName>
                                            </p:attrNameLst>
                                          </p:cBhvr>
                                          <p:tavLst>
                                            <p:tav tm="0">
                                              <p:val>
                                                <p:strVal val="0-#ppt_w/2"/>
                                              </p:val>
                                            </p:tav>
                                            <p:tav tm="100000">
                                              <p:val>
                                                <p:strVal val="#ppt_x"/>
                                              </p:val>
                                            </p:tav>
                                          </p:tavLst>
                                        </p:anim>
                                        <p:anim calcmode="lin" valueType="num">
                                          <p:cBhvr additive="base">
                                            <p:cTn id="63" dur="500" fill="hold"/>
                                            <p:tgtEl>
                                              <p:spTgt spid="44"/>
                                            </p:tgtEl>
                                            <p:attrNameLst>
                                              <p:attrName>ppt_y</p:attrName>
                                            </p:attrNameLst>
                                          </p:cBhvr>
                                          <p:tavLst>
                                            <p:tav tm="0">
                                              <p:val>
                                                <p:strVal val="#ppt_y"/>
                                              </p:val>
                                            </p:tav>
                                            <p:tav tm="100000">
                                              <p:val>
                                                <p:strVal val="#ppt_y"/>
                                              </p:val>
                                            </p:tav>
                                          </p:tavLst>
                                        </p:anim>
                                      </p:childTnLst>
                                    </p:cTn>
                                  </p:par>
                                </p:childTnLst>
                              </p:cTn>
                            </p:par>
                            <p:par>
                              <p:cTn id="64" fill="hold">
                                <p:stCondLst>
                                  <p:cond delay="1650"/>
                                </p:stCondLst>
                                <p:childTnLst>
                                  <p:par>
                                    <p:cTn id="65" presetID="2" presetClass="entr" presetSubtype="8" fill="hold" grpId="0" nodeType="afterEffect" p14:presetBounceEnd="60000">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14:bounceEnd="60000">
                                          <p:cBhvr additive="base">
                                            <p:cTn id="67" dur="500" fill="hold"/>
                                            <p:tgtEl>
                                              <p:spTgt spid="46"/>
                                            </p:tgtEl>
                                            <p:attrNameLst>
                                              <p:attrName>ppt_x</p:attrName>
                                            </p:attrNameLst>
                                          </p:cBhvr>
                                          <p:tavLst>
                                            <p:tav tm="0">
                                              <p:val>
                                                <p:strVal val="0-#ppt_w/2"/>
                                              </p:val>
                                            </p:tav>
                                            <p:tav tm="100000">
                                              <p:val>
                                                <p:strVal val="#ppt_x"/>
                                              </p:val>
                                            </p:tav>
                                          </p:tavLst>
                                        </p:anim>
                                        <p:anim calcmode="lin" valueType="num" p14:bounceEnd="60000">
                                          <p:cBhvr additive="base">
                                            <p:cTn id="68" dur="500" fill="hold"/>
                                            <p:tgtEl>
                                              <p:spTgt spid="46"/>
                                            </p:tgtEl>
                                            <p:attrNameLst>
                                              <p:attrName>ppt_y</p:attrName>
                                            </p:attrNameLst>
                                          </p:cBhvr>
                                          <p:tavLst>
                                            <p:tav tm="0">
                                              <p:val>
                                                <p:strVal val="#ppt_y"/>
                                              </p:val>
                                            </p:tav>
                                            <p:tav tm="100000">
                                              <p:val>
                                                <p:strVal val="#ppt_y"/>
                                              </p:val>
                                            </p:tav>
                                          </p:tavLst>
                                        </p:anim>
                                      </p:childTnLst>
                                    </p:cTn>
                                  </p:par>
                                </p:childTnLst>
                              </p:cTn>
                            </p:par>
                            <p:par>
                              <p:cTn id="69" fill="hold">
                                <p:stCondLst>
                                  <p:cond delay="2150"/>
                                </p:stCondLst>
                                <p:childTnLst>
                                  <p:par>
                                    <p:cTn id="70" presetID="2" presetClass="entr" presetSubtype="8" fill="hold" grpId="0" nodeType="afterEffect" p14:presetBounceEnd="60000">
                                      <p:stCondLst>
                                        <p:cond delay="0"/>
                                      </p:stCondLst>
                                      <p:childTnLst>
                                        <p:set>
                                          <p:cBhvr>
                                            <p:cTn id="71" dur="1" fill="hold">
                                              <p:stCondLst>
                                                <p:cond delay="0"/>
                                              </p:stCondLst>
                                            </p:cTn>
                                            <p:tgtEl>
                                              <p:spTgt spid="45"/>
                                            </p:tgtEl>
                                            <p:attrNameLst>
                                              <p:attrName>style.visibility</p:attrName>
                                            </p:attrNameLst>
                                          </p:cBhvr>
                                          <p:to>
                                            <p:strVal val="visible"/>
                                          </p:to>
                                        </p:set>
                                        <p:anim calcmode="lin" valueType="num" p14:bounceEnd="60000">
                                          <p:cBhvr additive="base">
                                            <p:cTn id="72" dur="500" fill="hold"/>
                                            <p:tgtEl>
                                              <p:spTgt spid="45"/>
                                            </p:tgtEl>
                                            <p:attrNameLst>
                                              <p:attrName>ppt_x</p:attrName>
                                            </p:attrNameLst>
                                          </p:cBhvr>
                                          <p:tavLst>
                                            <p:tav tm="0">
                                              <p:val>
                                                <p:strVal val="0-#ppt_w/2"/>
                                              </p:val>
                                            </p:tav>
                                            <p:tav tm="100000">
                                              <p:val>
                                                <p:strVal val="#ppt_x"/>
                                              </p:val>
                                            </p:tav>
                                          </p:tavLst>
                                        </p:anim>
                                        <p:anim calcmode="lin" valueType="num" p14:bounceEnd="60000">
                                          <p:cBhvr additive="base">
                                            <p:cTn id="73"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1" decel="100000" fill="hold" grpId="0" nodeType="clickEffect">
                                      <p:stCondLst>
                                        <p:cond delay="0"/>
                                      </p:stCondLst>
                                      <p:childTnLst>
                                        <p:set>
                                          <p:cBhvr>
                                            <p:cTn id="77" dur="1" fill="hold">
                                              <p:stCondLst>
                                                <p:cond delay="0"/>
                                              </p:stCondLst>
                                            </p:cTn>
                                            <p:tgtEl>
                                              <p:spTgt spid="47"/>
                                            </p:tgtEl>
                                            <p:attrNameLst>
                                              <p:attrName>style.visibility</p:attrName>
                                            </p:attrNameLst>
                                          </p:cBhvr>
                                          <p:to>
                                            <p:strVal val="visible"/>
                                          </p:to>
                                        </p:set>
                                        <p:anim calcmode="lin" valueType="num">
                                          <p:cBhvr additive="base">
                                            <p:cTn id="78" dur="500" fill="hold"/>
                                            <p:tgtEl>
                                              <p:spTgt spid="47"/>
                                            </p:tgtEl>
                                            <p:attrNameLst>
                                              <p:attrName>ppt_x</p:attrName>
                                            </p:attrNameLst>
                                          </p:cBhvr>
                                          <p:tavLst>
                                            <p:tav tm="0">
                                              <p:val>
                                                <p:strVal val="#ppt_x"/>
                                              </p:val>
                                            </p:tav>
                                            <p:tav tm="100000">
                                              <p:val>
                                                <p:strVal val="#ppt_x"/>
                                              </p:val>
                                            </p:tav>
                                          </p:tavLst>
                                        </p:anim>
                                        <p:anim calcmode="lin" valueType="num">
                                          <p:cBhvr additive="base">
                                            <p:cTn id="79"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38" grpId="0" animBg="1"/>
          <p:bldP spid="39" grpId="0" animBg="1"/>
          <p:bldP spid="44" grpId="0"/>
          <p:bldP spid="45" grpId="0"/>
          <p:bldP spid="46" grpId="0"/>
          <p:bldP spid="47" grpId="0"/>
          <p:bldP spid="26" grpId="0" animBg="1"/>
          <p:bldP spid="3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par>
                                    <p:cTn id="8" presetID="22" presetClass="entr" presetSubtype="8"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par>
                                    <p:cTn id="11" presetID="2" presetClass="entr" presetSubtype="2" decel="10000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500" fill="hold"/>
                                            <p:tgtEl>
                                              <p:spTgt spid="42"/>
                                            </p:tgtEl>
                                            <p:attrNameLst>
                                              <p:attrName>ppt_x</p:attrName>
                                            </p:attrNameLst>
                                          </p:cBhvr>
                                          <p:tavLst>
                                            <p:tav tm="0">
                                              <p:val>
                                                <p:strVal val="1+#ppt_w/2"/>
                                              </p:val>
                                            </p:tav>
                                            <p:tav tm="100000">
                                              <p:val>
                                                <p:strVal val="#ppt_x"/>
                                              </p:val>
                                            </p:tav>
                                          </p:tavLst>
                                        </p:anim>
                                        <p:anim calcmode="lin" valueType="num">
                                          <p:cBhvr additive="base">
                                            <p:cTn id="14" dur="500" fill="hold"/>
                                            <p:tgtEl>
                                              <p:spTgt spid="42"/>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left)">
                                          <p:cBhvr>
                                            <p:cTn id="18" dur="1000"/>
                                            <p:tgtEl>
                                              <p:spTgt spid="5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par>
                                    <p:cTn id="24" presetID="31" presetClass="entr" presetSubtype="0" fill="hold" grpId="0" nodeType="withEffect">
                                      <p:stCondLst>
                                        <p:cond delay="150"/>
                                      </p:stCondLst>
                                      <p:childTnLst>
                                        <p:set>
                                          <p:cBhvr>
                                            <p:cTn id="25" dur="1" fill="hold">
                                              <p:stCondLst>
                                                <p:cond delay="0"/>
                                              </p:stCondLst>
                                            </p:cTn>
                                            <p:tgtEl>
                                              <p:spTgt spid="38"/>
                                            </p:tgtEl>
                                            <p:attrNameLst>
                                              <p:attrName>style.visibility</p:attrName>
                                            </p:attrNameLst>
                                          </p:cBhvr>
                                          <p:to>
                                            <p:strVal val="visible"/>
                                          </p:to>
                                        </p:set>
                                        <p:anim calcmode="lin" valueType="num">
                                          <p:cBhvr>
                                            <p:cTn id="26" dur="500" fill="hold"/>
                                            <p:tgtEl>
                                              <p:spTgt spid="38"/>
                                            </p:tgtEl>
                                            <p:attrNameLst>
                                              <p:attrName>ppt_w</p:attrName>
                                            </p:attrNameLst>
                                          </p:cBhvr>
                                          <p:tavLst>
                                            <p:tav tm="0">
                                              <p:val>
                                                <p:fltVal val="0"/>
                                              </p:val>
                                            </p:tav>
                                            <p:tav tm="100000">
                                              <p:val>
                                                <p:strVal val="#ppt_w"/>
                                              </p:val>
                                            </p:tav>
                                          </p:tavLst>
                                        </p:anim>
                                        <p:anim calcmode="lin" valueType="num">
                                          <p:cBhvr>
                                            <p:cTn id="27" dur="500" fill="hold"/>
                                            <p:tgtEl>
                                              <p:spTgt spid="38"/>
                                            </p:tgtEl>
                                            <p:attrNameLst>
                                              <p:attrName>ppt_h</p:attrName>
                                            </p:attrNameLst>
                                          </p:cBhvr>
                                          <p:tavLst>
                                            <p:tav tm="0">
                                              <p:val>
                                                <p:fltVal val="0"/>
                                              </p:val>
                                            </p:tav>
                                            <p:tav tm="100000">
                                              <p:val>
                                                <p:strVal val="#ppt_h"/>
                                              </p:val>
                                            </p:tav>
                                          </p:tavLst>
                                        </p:anim>
                                        <p:anim calcmode="lin" valueType="num">
                                          <p:cBhvr>
                                            <p:cTn id="28" dur="500" fill="hold"/>
                                            <p:tgtEl>
                                              <p:spTgt spid="38"/>
                                            </p:tgtEl>
                                            <p:attrNameLst>
                                              <p:attrName>style.rotation</p:attrName>
                                            </p:attrNameLst>
                                          </p:cBhvr>
                                          <p:tavLst>
                                            <p:tav tm="0">
                                              <p:val>
                                                <p:fltVal val="90"/>
                                              </p:val>
                                            </p:tav>
                                            <p:tav tm="100000">
                                              <p:val>
                                                <p:fltVal val="0"/>
                                              </p:val>
                                            </p:tav>
                                          </p:tavLst>
                                        </p:anim>
                                        <p:animEffect transition="in" filter="fade">
                                          <p:cBhvr>
                                            <p:cTn id="29" dur="500"/>
                                            <p:tgtEl>
                                              <p:spTgt spid="38"/>
                                            </p:tgtEl>
                                          </p:cBhvr>
                                        </p:animEffect>
                                      </p:childTnLst>
                                    </p:cTn>
                                  </p:par>
                                  <p:par>
                                    <p:cTn id="30" presetID="22" presetClass="entr" presetSubtype="8" fill="hold" nodeType="withEffect">
                                      <p:stCondLst>
                                        <p:cond delay="15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par>
                              <p:cTn id="33" fill="hold">
                                <p:stCondLst>
                                  <p:cond delay="650"/>
                                </p:stCondLst>
                                <p:childTnLst>
                                  <p:par>
                                    <p:cTn id="34" presetID="53" presetClass="entr" presetSubtype="16"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down)">
                                          <p:cBhvr>
                                            <p:cTn id="43" dur="500"/>
                                            <p:tgtEl>
                                              <p:spTgt spid="31"/>
                                            </p:tgtEl>
                                          </p:cBhvr>
                                        </p:animEffect>
                                      </p:childTnLst>
                                    </p:cTn>
                                  </p:par>
                                  <p:par>
                                    <p:cTn id="44" presetID="31" presetClass="entr" presetSubtype="0" fill="hold" grpId="0" nodeType="withEffect">
                                      <p:stCondLst>
                                        <p:cond delay="150"/>
                                      </p:stCondLst>
                                      <p:childTnLst>
                                        <p:set>
                                          <p:cBhvr>
                                            <p:cTn id="45" dur="1" fill="hold">
                                              <p:stCondLst>
                                                <p:cond delay="0"/>
                                              </p:stCondLst>
                                            </p:cTn>
                                            <p:tgtEl>
                                              <p:spTgt spid="39"/>
                                            </p:tgtEl>
                                            <p:attrNameLst>
                                              <p:attrName>style.visibility</p:attrName>
                                            </p:attrNameLst>
                                          </p:cBhvr>
                                          <p:to>
                                            <p:strVal val="visible"/>
                                          </p:to>
                                        </p:set>
                                        <p:anim calcmode="lin" valueType="num">
                                          <p:cBhvr>
                                            <p:cTn id="46" dur="500" fill="hold"/>
                                            <p:tgtEl>
                                              <p:spTgt spid="39"/>
                                            </p:tgtEl>
                                            <p:attrNameLst>
                                              <p:attrName>ppt_w</p:attrName>
                                            </p:attrNameLst>
                                          </p:cBhvr>
                                          <p:tavLst>
                                            <p:tav tm="0">
                                              <p:val>
                                                <p:fltVal val="0"/>
                                              </p:val>
                                            </p:tav>
                                            <p:tav tm="100000">
                                              <p:val>
                                                <p:strVal val="#ppt_w"/>
                                              </p:val>
                                            </p:tav>
                                          </p:tavLst>
                                        </p:anim>
                                        <p:anim calcmode="lin" valueType="num">
                                          <p:cBhvr>
                                            <p:cTn id="47" dur="500" fill="hold"/>
                                            <p:tgtEl>
                                              <p:spTgt spid="39"/>
                                            </p:tgtEl>
                                            <p:attrNameLst>
                                              <p:attrName>ppt_h</p:attrName>
                                            </p:attrNameLst>
                                          </p:cBhvr>
                                          <p:tavLst>
                                            <p:tav tm="0">
                                              <p:val>
                                                <p:fltVal val="0"/>
                                              </p:val>
                                            </p:tav>
                                            <p:tav tm="100000">
                                              <p:val>
                                                <p:strVal val="#ppt_h"/>
                                              </p:val>
                                            </p:tav>
                                          </p:tavLst>
                                        </p:anim>
                                        <p:anim calcmode="lin" valueType="num">
                                          <p:cBhvr>
                                            <p:cTn id="48" dur="500" fill="hold"/>
                                            <p:tgtEl>
                                              <p:spTgt spid="39"/>
                                            </p:tgtEl>
                                            <p:attrNameLst>
                                              <p:attrName>style.rotation</p:attrName>
                                            </p:attrNameLst>
                                          </p:cBhvr>
                                          <p:tavLst>
                                            <p:tav tm="0">
                                              <p:val>
                                                <p:fltVal val="90"/>
                                              </p:val>
                                            </p:tav>
                                            <p:tav tm="100000">
                                              <p:val>
                                                <p:fltVal val="0"/>
                                              </p:val>
                                            </p:tav>
                                          </p:tavLst>
                                        </p:anim>
                                        <p:animEffect transition="in" filter="fade">
                                          <p:cBhvr>
                                            <p:cTn id="49" dur="500"/>
                                            <p:tgtEl>
                                              <p:spTgt spid="39"/>
                                            </p:tgtEl>
                                          </p:cBhvr>
                                        </p:animEffect>
                                      </p:childTnLst>
                                    </p:cTn>
                                  </p:par>
                                  <p:par>
                                    <p:cTn id="50" presetID="22" presetClass="entr" presetSubtype="8" fill="hold" nodeType="withEffect">
                                      <p:stCondLst>
                                        <p:cond delay="150"/>
                                      </p:stCondLst>
                                      <p:childTnLst>
                                        <p:set>
                                          <p:cBhvr>
                                            <p:cTn id="51" dur="1" fill="hold">
                                              <p:stCondLst>
                                                <p:cond delay="0"/>
                                              </p:stCondLst>
                                            </p:cTn>
                                            <p:tgtEl>
                                              <p:spTgt spid="33"/>
                                            </p:tgtEl>
                                            <p:attrNameLst>
                                              <p:attrName>style.visibility</p:attrName>
                                            </p:attrNameLst>
                                          </p:cBhvr>
                                          <p:to>
                                            <p:strVal val="visible"/>
                                          </p:to>
                                        </p:set>
                                        <p:animEffect transition="in" filter="wipe(left)">
                                          <p:cBhvr>
                                            <p:cTn id="52" dur="500"/>
                                            <p:tgtEl>
                                              <p:spTgt spid="33"/>
                                            </p:tgtEl>
                                          </p:cBhvr>
                                        </p:animEffect>
                                      </p:childTnLst>
                                    </p:cTn>
                                  </p:par>
                                </p:childTnLst>
                              </p:cTn>
                            </p:par>
                            <p:par>
                              <p:cTn id="53" fill="hold">
                                <p:stCondLst>
                                  <p:cond delay="650"/>
                                </p:stCondLst>
                                <p:childTnLst>
                                  <p:par>
                                    <p:cTn id="54" presetID="53" presetClass="entr" presetSubtype="16" fill="hold" grpId="0" nodeType="afterEffect">
                                      <p:stCondLst>
                                        <p:cond delay="0"/>
                                      </p:stCondLst>
                                      <p:childTnLst>
                                        <p:set>
                                          <p:cBhvr>
                                            <p:cTn id="55" dur="1" fill="hold">
                                              <p:stCondLst>
                                                <p:cond delay="0"/>
                                              </p:stCondLst>
                                            </p:cTn>
                                            <p:tgtEl>
                                              <p:spTgt spid="32"/>
                                            </p:tgtEl>
                                            <p:attrNameLst>
                                              <p:attrName>style.visibility</p:attrName>
                                            </p:attrNameLst>
                                          </p:cBhvr>
                                          <p:to>
                                            <p:strVal val="visible"/>
                                          </p:to>
                                        </p:set>
                                        <p:anim calcmode="lin" valueType="num">
                                          <p:cBhvr>
                                            <p:cTn id="56" dur="500" fill="hold"/>
                                            <p:tgtEl>
                                              <p:spTgt spid="32"/>
                                            </p:tgtEl>
                                            <p:attrNameLst>
                                              <p:attrName>ppt_w</p:attrName>
                                            </p:attrNameLst>
                                          </p:cBhvr>
                                          <p:tavLst>
                                            <p:tav tm="0">
                                              <p:val>
                                                <p:fltVal val="0"/>
                                              </p:val>
                                            </p:tav>
                                            <p:tav tm="100000">
                                              <p:val>
                                                <p:strVal val="#ppt_w"/>
                                              </p:val>
                                            </p:tav>
                                          </p:tavLst>
                                        </p:anim>
                                        <p:anim calcmode="lin" valueType="num">
                                          <p:cBhvr>
                                            <p:cTn id="57" dur="500" fill="hold"/>
                                            <p:tgtEl>
                                              <p:spTgt spid="32"/>
                                            </p:tgtEl>
                                            <p:attrNameLst>
                                              <p:attrName>ppt_h</p:attrName>
                                            </p:attrNameLst>
                                          </p:cBhvr>
                                          <p:tavLst>
                                            <p:tav tm="0">
                                              <p:val>
                                                <p:fltVal val="0"/>
                                              </p:val>
                                            </p:tav>
                                            <p:tav tm="100000">
                                              <p:val>
                                                <p:strVal val="#ppt_h"/>
                                              </p:val>
                                            </p:tav>
                                          </p:tavLst>
                                        </p:anim>
                                        <p:animEffect transition="in" filter="fade">
                                          <p:cBhvr>
                                            <p:cTn id="58" dur="500"/>
                                            <p:tgtEl>
                                              <p:spTgt spid="32"/>
                                            </p:tgtEl>
                                          </p:cBhvr>
                                        </p:animEffect>
                                      </p:childTnLst>
                                    </p:cTn>
                                  </p:par>
                                </p:childTnLst>
                              </p:cTn>
                            </p:par>
                            <p:par>
                              <p:cTn id="59" fill="hold">
                                <p:stCondLst>
                                  <p:cond delay="1150"/>
                                </p:stCondLst>
                                <p:childTnLst>
                                  <p:par>
                                    <p:cTn id="60" presetID="2" presetClass="entr" presetSubtype="8" decel="100000" fill="hold" grpId="0" nodeType="afterEffect">
                                      <p:stCondLst>
                                        <p:cond delay="0"/>
                                      </p:stCondLst>
                                      <p:childTnLst>
                                        <p:set>
                                          <p:cBhvr>
                                            <p:cTn id="61" dur="1" fill="hold">
                                              <p:stCondLst>
                                                <p:cond delay="0"/>
                                              </p:stCondLst>
                                            </p:cTn>
                                            <p:tgtEl>
                                              <p:spTgt spid="44"/>
                                            </p:tgtEl>
                                            <p:attrNameLst>
                                              <p:attrName>style.visibility</p:attrName>
                                            </p:attrNameLst>
                                          </p:cBhvr>
                                          <p:to>
                                            <p:strVal val="visible"/>
                                          </p:to>
                                        </p:set>
                                        <p:anim calcmode="lin" valueType="num">
                                          <p:cBhvr additive="base">
                                            <p:cTn id="62" dur="500" fill="hold"/>
                                            <p:tgtEl>
                                              <p:spTgt spid="44"/>
                                            </p:tgtEl>
                                            <p:attrNameLst>
                                              <p:attrName>ppt_x</p:attrName>
                                            </p:attrNameLst>
                                          </p:cBhvr>
                                          <p:tavLst>
                                            <p:tav tm="0">
                                              <p:val>
                                                <p:strVal val="0-#ppt_w/2"/>
                                              </p:val>
                                            </p:tav>
                                            <p:tav tm="100000">
                                              <p:val>
                                                <p:strVal val="#ppt_x"/>
                                              </p:val>
                                            </p:tav>
                                          </p:tavLst>
                                        </p:anim>
                                        <p:anim calcmode="lin" valueType="num">
                                          <p:cBhvr additive="base">
                                            <p:cTn id="63" dur="500" fill="hold"/>
                                            <p:tgtEl>
                                              <p:spTgt spid="44"/>
                                            </p:tgtEl>
                                            <p:attrNameLst>
                                              <p:attrName>ppt_y</p:attrName>
                                            </p:attrNameLst>
                                          </p:cBhvr>
                                          <p:tavLst>
                                            <p:tav tm="0">
                                              <p:val>
                                                <p:strVal val="#ppt_y"/>
                                              </p:val>
                                            </p:tav>
                                            <p:tav tm="100000">
                                              <p:val>
                                                <p:strVal val="#ppt_y"/>
                                              </p:val>
                                            </p:tav>
                                          </p:tavLst>
                                        </p:anim>
                                      </p:childTnLst>
                                    </p:cTn>
                                  </p:par>
                                </p:childTnLst>
                              </p:cTn>
                            </p:par>
                            <p:par>
                              <p:cTn id="64" fill="hold">
                                <p:stCondLst>
                                  <p:cond delay="1650"/>
                                </p:stCondLst>
                                <p:childTnLst>
                                  <p:par>
                                    <p:cTn id="65" presetID="2" presetClass="entr" presetSubtype="8" fill="hold" grpId="0" nodeType="afterEffect">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cBhvr additive="base">
                                            <p:cTn id="67" dur="500" fill="hold"/>
                                            <p:tgtEl>
                                              <p:spTgt spid="46"/>
                                            </p:tgtEl>
                                            <p:attrNameLst>
                                              <p:attrName>ppt_x</p:attrName>
                                            </p:attrNameLst>
                                          </p:cBhvr>
                                          <p:tavLst>
                                            <p:tav tm="0">
                                              <p:val>
                                                <p:strVal val="0-#ppt_w/2"/>
                                              </p:val>
                                            </p:tav>
                                            <p:tav tm="100000">
                                              <p:val>
                                                <p:strVal val="#ppt_x"/>
                                              </p:val>
                                            </p:tav>
                                          </p:tavLst>
                                        </p:anim>
                                        <p:anim calcmode="lin" valueType="num">
                                          <p:cBhvr additive="base">
                                            <p:cTn id="68" dur="500" fill="hold"/>
                                            <p:tgtEl>
                                              <p:spTgt spid="46"/>
                                            </p:tgtEl>
                                            <p:attrNameLst>
                                              <p:attrName>ppt_y</p:attrName>
                                            </p:attrNameLst>
                                          </p:cBhvr>
                                          <p:tavLst>
                                            <p:tav tm="0">
                                              <p:val>
                                                <p:strVal val="#ppt_y"/>
                                              </p:val>
                                            </p:tav>
                                            <p:tav tm="100000">
                                              <p:val>
                                                <p:strVal val="#ppt_y"/>
                                              </p:val>
                                            </p:tav>
                                          </p:tavLst>
                                        </p:anim>
                                      </p:childTnLst>
                                    </p:cTn>
                                  </p:par>
                                </p:childTnLst>
                              </p:cTn>
                            </p:par>
                            <p:par>
                              <p:cTn id="69" fill="hold">
                                <p:stCondLst>
                                  <p:cond delay="2150"/>
                                </p:stCondLst>
                                <p:childTnLst>
                                  <p:par>
                                    <p:cTn id="70" presetID="2" presetClass="entr" presetSubtype="8" fill="hold" grpId="0" nodeType="afterEffect">
                                      <p:stCondLst>
                                        <p:cond delay="0"/>
                                      </p:stCondLst>
                                      <p:childTnLst>
                                        <p:set>
                                          <p:cBhvr>
                                            <p:cTn id="71" dur="1" fill="hold">
                                              <p:stCondLst>
                                                <p:cond delay="0"/>
                                              </p:stCondLst>
                                            </p:cTn>
                                            <p:tgtEl>
                                              <p:spTgt spid="45"/>
                                            </p:tgtEl>
                                            <p:attrNameLst>
                                              <p:attrName>style.visibility</p:attrName>
                                            </p:attrNameLst>
                                          </p:cBhvr>
                                          <p:to>
                                            <p:strVal val="visible"/>
                                          </p:to>
                                        </p:set>
                                        <p:anim calcmode="lin" valueType="num">
                                          <p:cBhvr additive="base">
                                            <p:cTn id="72" dur="500" fill="hold"/>
                                            <p:tgtEl>
                                              <p:spTgt spid="45"/>
                                            </p:tgtEl>
                                            <p:attrNameLst>
                                              <p:attrName>ppt_x</p:attrName>
                                            </p:attrNameLst>
                                          </p:cBhvr>
                                          <p:tavLst>
                                            <p:tav tm="0">
                                              <p:val>
                                                <p:strVal val="0-#ppt_w/2"/>
                                              </p:val>
                                            </p:tav>
                                            <p:tav tm="100000">
                                              <p:val>
                                                <p:strVal val="#ppt_x"/>
                                              </p:val>
                                            </p:tav>
                                          </p:tavLst>
                                        </p:anim>
                                        <p:anim calcmode="lin" valueType="num">
                                          <p:cBhvr additive="base">
                                            <p:cTn id="73"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 presetClass="entr" presetSubtype="1" decel="100000" fill="hold" grpId="0" nodeType="clickEffect">
                                      <p:stCondLst>
                                        <p:cond delay="0"/>
                                      </p:stCondLst>
                                      <p:childTnLst>
                                        <p:set>
                                          <p:cBhvr>
                                            <p:cTn id="77" dur="1" fill="hold">
                                              <p:stCondLst>
                                                <p:cond delay="0"/>
                                              </p:stCondLst>
                                            </p:cTn>
                                            <p:tgtEl>
                                              <p:spTgt spid="47"/>
                                            </p:tgtEl>
                                            <p:attrNameLst>
                                              <p:attrName>style.visibility</p:attrName>
                                            </p:attrNameLst>
                                          </p:cBhvr>
                                          <p:to>
                                            <p:strVal val="visible"/>
                                          </p:to>
                                        </p:set>
                                        <p:anim calcmode="lin" valueType="num">
                                          <p:cBhvr additive="base">
                                            <p:cTn id="78" dur="500" fill="hold"/>
                                            <p:tgtEl>
                                              <p:spTgt spid="47"/>
                                            </p:tgtEl>
                                            <p:attrNameLst>
                                              <p:attrName>ppt_x</p:attrName>
                                            </p:attrNameLst>
                                          </p:cBhvr>
                                          <p:tavLst>
                                            <p:tav tm="0">
                                              <p:val>
                                                <p:strVal val="#ppt_x"/>
                                              </p:val>
                                            </p:tav>
                                            <p:tav tm="100000">
                                              <p:val>
                                                <p:strVal val="#ppt_x"/>
                                              </p:val>
                                            </p:tav>
                                          </p:tavLst>
                                        </p:anim>
                                        <p:anim calcmode="lin" valueType="num">
                                          <p:cBhvr additive="base">
                                            <p:cTn id="79" dur="500" fill="hold"/>
                                            <p:tgtEl>
                                              <p:spTgt spid="4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38" grpId="0" animBg="1"/>
          <p:bldP spid="39" grpId="0" animBg="1"/>
          <p:bldP spid="44" grpId="0"/>
          <p:bldP spid="45" grpId="0"/>
          <p:bldP spid="46" grpId="0"/>
          <p:bldP spid="47" grpId="0"/>
          <p:bldP spid="26" grpId="0" animBg="1"/>
          <p:bldP spid="32" grpId="0" animBg="1"/>
        </p:bldLst>
      </p:timing>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txBox="1">
            <a:spLocks noGrp="1"/>
          </p:cNvSpPr>
          <p:nvPr>
            <p:ph type="ctrTitle"/>
          </p:nvPr>
        </p:nvSpPr>
        <p:spPr>
          <a:xfrm>
            <a:off x="5029171" y="2529721"/>
            <a:ext cx="5508200" cy="1798558"/>
          </a:xfrm>
          <a:prstGeom prst="rect">
            <a:avLst/>
          </a:prstGeom>
          <a:noFill/>
          <a:ln>
            <a:noFill/>
          </a:ln>
        </p:spPr>
        <p:txBody>
          <a:bodyPr spcFirstLastPara="1" wrap="square" lIns="0" tIns="0" rIns="0" bIns="0" anchor="ctr" anchorCtr="0">
            <a:normAutofit fontScale="90000"/>
          </a:bodyPr>
          <a:lstStyle/>
          <a:p>
            <a:pPr marL="0" lvl="0" indent="0" algn="l" rtl="0">
              <a:lnSpc>
                <a:spcPct val="100000"/>
              </a:lnSpc>
              <a:spcBef>
                <a:spcPts val="0"/>
              </a:spcBef>
              <a:spcAft>
                <a:spcPts val="0"/>
              </a:spcAft>
              <a:buClr>
                <a:srgbClr val="163260"/>
              </a:buClr>
              <a:buSzPts val="4400"/>
              <a:buFont typeface="Open Sans"/>
              <a:buNone/>
            </a:pPr>
            <a:r>
              <a:rPr lang="en-US" sz="4800" dirty="0"/>
              <a:t>Basel III - Liquidity Requirements</a:t>
            </a:r>
            <a:endParaRPr lang="en-GB" sz="3200" dirty="0"/>
          </a:p>
        </p:txBody>
      </p:sp>
    </p:spTree>
    <p:extLst>
      <p:ext uri="{BB962C8B-B14F-4D97-AF65-F5344CB8AC3E}">
        <p14:creationId xmlns:p14="http://schemas.microsoft.com/office/powerpoint/2010/main" val="176086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37EE146-B41D-09BB-F656-6FD3B498B717}"/>
              </a:ext>
            </a:extLst>
          </p:cNvPr>
          <p:cNvGrpSpPr/>
          <p:nvPr/>
        </p:nvGrpSpPr>
        <p:grpSpPr>
          <a:xfrm>
            <a:off x="5320425" y="1684496"/>
            <a:ext cx="1570731" cy="1570731"/>
            <a:chOff x="4284484" y="1580972"/>
            <a:chExt cx="3623031" cy="3623031"/>
          </a:xfrm>
        </p:grpSpPr>
        <p:sp>
          <p:nvSpPr>
            <p:cNvPr id="4" name="Oval 3">
              <a:extLst>
                <a:ext uri="{FF2B5EF4-FFF2-40B4-BE49-F238E27FC236}">
                  <a16:creationId xmlns:a16="http://schemas.microsoft.com/office/drawing/2014/main" id="{FE13D73B-93CB-8CBB-95B8-3B254014FD7D}"/>
                </a:ext>
              </a:extLst>
            </p:cNvPr>
            <p:cNvSpPr/>
            <p:nvPr/>
          </p:nvSpPr>
          <p:spPr>
            <a:xfrm>
              <a:off x="4284484" y="1580972"/>
              <a:ext cx="3623031" cy="3623031"/>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5" name="Graphic 4">
              <a:extLst>
                <a:ext uri="{FF2B5EF4-FFF2-40B4-BE49-F238E27FC236}">
                  <a16:creationId xmlns:a16="http://schemas.microsoft.com/office/drawing/2014/main" id="{7A760292-62D3-60C5-B77B-8A41103C0B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12196" y="2036096"/>
              <a:ext cx="2490269" cy="2490269"/>
            </a:xfrm>
            <a:prstGeom prst="rect">
              <a:avLst/>
            </a:prstGeom>
          </p:spPr>
        </p:pic>
      </p:grpSp>
      <p:sp>
        <p:nvSpPr>
          <p:cNvPr id="20" name="TextBox 19">
            <a:extLst>
              <a:ext uri="{FF2B5EF4-FFF2-40B4-BE49-F238E27FC236}">
                <a16:creationId xmlns:a16="http://schemas.microsoft.com/office/drawing/2014/main" id="{4D6DA200-9C09-817F-E6D1-8BB04E107FFA}"/>
              </a:ext>
            </a:extLst>
          </p:cNvPr>
          <p:cNvSpPr txBox="1"/>
          <p:nvPr/>
        </p:nvSpPr>
        <p:spPr>
          <a:xfrm>
            <a:off x="4014952" y="598383"/>
            <a:ext cx="4162096" cy="954107"/>
          </a:xfrm>
          <a:prstGeom prst="rect">
            <a:avLst/>
          </a:prstGeom>
          <a:noFill/>
        </p:spPr>
        <p:txBody>
          <a:bodyPr wrap="square" rtlCol="0">
            <a:spAutoFit/>
          </a:bodyPr>
          <a:lstStyle/>
          <a:p>
            <a:pPr algn="ctr"/>
            <a:r>
              <a:rPr lang="en-GB" sz="2800" b="1" dirty="0">
                <a:solidFill>
                  <a:schemeClr val="accent3">
                    <a:lumMod val="50000"/>
                  </a:schemeClr>
                </a:solidFill>
                <a:latin typeface="+mj-lt"/>
              </a:rPr>
              <a:t>Changes Introduced Under Basel III</a:t>
            </a:r>
            <a:endParaRPr lang="en-US" sz="2800" b="1" dirty="0">
              <a:solidFill>
                <a:schemeClr val="accent3">
                  <a:lumMod val="50000"/>
                </a:schemeClr>
              </a:solidFill>
              <a:latin typeface="+mj-lt"/>
            </a:endParaRPr>
          </a:p>
        </p:txBody>
      </p:sp>
      <p:sp>
        <p:nvSpPr>
          <p:cNvPr id="26" name="Left Brace 25">
            <a:extLst>
              <a:ext uri="{FF2B5EF4-FFF2-40B4-BE49-F238E27FC236}">
                <a16:creationId xmlns:a16="http://schemas.microsoft.com/office/drawing/2014/main" id="{16A48B58-57A0-49C7-B9CB-A90F854BD6D4}"/>
              </a:ext>
            </a:extLst>
          </p:cNvPr>
          <p:cNvSpPr/>
          <p:nvPr/>
        </p:nvSpPr>
        <p:spPr>
          <a:xfrm rot="5400000">
            <a:off x="5811175" y="-1607201"/>
            <a:ext cx="569649" cy="10337803"/>
          </a:xfrm>
          <a:prstGeom prst="leftBrace">
            <a:avLst>
              <a:gd name="adj1" fmla="val 56312"/>
              <a:gd name="adj2" fmla="val 50000"/>
            </a:avLst>
          </a:prstGeom>
          <a:ln w="76200">
            <a:solidFill>
              <a:schemeClr val="accent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45045C36-3126-1F6B-6100-32EC143A586A}"/>
              </a:ext>
            </a:extLst>
          </p:cNvPr>
          <p:cNvGrpSpPr/>
          <p:nvPr/>
        </p:nvGrpSpPr>
        <p:grpSpPr>
          <a:xfrm>
            <a:off x="1089018" y="3962749"/>
            <a:ext cx="3075676" cy="2222877"/>
            <a:chOff x="1089018" y="3962749"/>
            <a:chExt cx="3075676" cy="2222877"/>
          </a:xfrm>
        </p:grpSpPr>
        <p:sp>
          <p:nvSpPr>
            <p:cNvPr id="17" name="Rectangle: Rounded Corners 16">
              <a:extLst>
                <a:ext uri="{FF2B5EF4-FFF2-40B4-BE49-F238E27FC236}">
                  <a16:creationId xmlns:a16="http://schemas.microsoft.com/office/drawing/2014/main" id="{B1C9B0F5-6B6B-B047-BC2B-8727D4462FAE}"/>
                </a:ext>
              </a:extLst>
            </p:cNvPr>
            <p:cNvSpPr/>
            <p:nvPr/>
          </p:nvSpPr>
          <p:spPr>
            <a:xfrm>
              <a:off x="1089018" y="3962749"/>
              <a:ext cx="3075676" cy="2222877"/>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accent3">
                    <a:lumMod val="50000"/>
                  </a:schemeClr>
                </a:solidFill>
              </a:endParaRPr>
            </a:p>
          </p:txBody>
        </p:sp>
        <p:grpSp>
          <p:nvGrpSpPr>
            <p:cNvPr id="35" name="Group 34">
              <a:extLst>
                <a:ext uri="{FF2B5EF4-FFF2-40B4-BE49-F238E27FC236}">
                  <a16:creationId xmlns:a16="http://schemas.microsoft.com/office/drawing/2014/main" id="{8FF64F49-C7F5-5FEA-5B78-225841775A19}"/>
                </a:ext>
              </a:extLst>
            </p:cNvPr>
            <p:cNvGrpSpPr/>
            <p:nvPr/>
          </p:nvGrpSpPr>
          <p:grpSpPr>
            <a:xfrm>
              <a:off x="2202519" y="4181510"/>
              <a:ext cx="906893" cy="1041305"/>
              <a:chOff x="1544103" y="1437505"/>
              <a:chExt cx="1921022" cy="2205737"/>
            </a:xfrm>
          </p:grpSpPr>
          <p:pic>
            <p:nvPicPr>
              <p:cNvPr id="14" name="Graphic 13">
                <a:extLst>
                  <a:ext uri="{FF2B5EF4-FFF2-40B4-BE49-F238E27FC236}">
                    <a16:creationId xmlns:a16="http://schemas.microsoft.com/office/drawing/2014/main" id="{85E8ED2F-11CD-A3D7-9195-4AC3F4670B75}"/>
                  </a:ext>
                </a:extLst>
              </p:cNvPr>
              <p:cNvPicPr>
                <a:picLocks noChangeAspect="1"/>
              </p:cNvPicPr>
              <p:nvPr/>
            </p:nvPicPr>
            <p:blipFill>
              <a:blip r:embed="rId5">
                <a:extLst>
                  <a:ext uri="{96DAC541-7B7A-43D3-8B79-37D633B846F1}">
                    <asvg:svgBlip xmlns:asvg="http://schemas.microsoft.com/office/drawing/2016/SVG/main" r:embed="rId6"/>
                  </a:ext>
                </a:extLst>
              </a:blip>
              <a:srcRect r="18910"/>
              <a:stretch/>
            </p:blipFill>
            <p:spPr>
              <a:xfrm>
                <a:off x="1544103" y="1475413"/>
                <a:ext cx="1757897" cy="2167829"/>
              </a:xfrm>
              <a:custGeom>
                <a:avLst/>
                <a:gdLst>
                  <a:gd name="connsiteX0" fmla="*/ 1638893 w 1757897"/>
                  <a:gd name="connsiteY0" fmla="*/ 0 h 2167829"/>
                  <a:gd name="connsiteX1" fmla="*/ 1757897 w 1757897"/>
                  <a:gd name="connsiteY1" fmla="*/ 0 h 2167829"/>
                  <a:gd name="connsiteX2" fmla="*/ 1757897 w 1757897"/>
                  <a:gd name="connsiteY2" fmla="*/ 79778 h 2167829"/>
                  <a:gd name="connsiteX3" fmla="*/ 1704109 w 1757897"/>
                  <a:gd name="connsiteY3" fmla="*/ 35398 h 2167829"/>
                  <a:gd name="connsiteX4" fmla="*/ 0 w 1757897"/>
                  <a:gd name="connsiteY4" fmla="*/ 0 h 2167829"/>
                  <a:gd name="connsiteX5" fmla="*/ 1181388 w 1757897"/>
                  <a:gd name="connsiteY5" fmla="*/ 0 h 2167829"/>
                  <a:gd name="connsiteX6" fmla="*/ 1116172 w 1757897"/>
                  <a:gd name="connsiteY6" fmla="*/ 35398 h 2167829"/>
                  <a:gd name="connsiteX7" fmla="*/ 884360 w 1757897"/>
                  <a:gd name="connsiteY7" fmla="*/ 471383 h 2167829"/>
                  <a:gd name="connsiteX8" fmla="*/ 1410140 w 1757897"/>
                  <a:gd name="connsiteY8" fmla="*/ 997163 h 2167829"/>
                  <a:gd name="connsiteX9" fmla="*/ 1704109 w 1757897"/>
                  <a:gd name="connsiteY9" fmla="*/ 907368 h 2167829"/>
                  <a:gd name="connsiteX10" fmla="*/ 1757897 w 1757897"/>
                  <a:gd name="connsiteY10" fmla="*/ 862989 h 2167829"/>
                  <a:gd name="connsiteX11" fmla="*/ 1757897 w 1757897"/>
                  <a:gd name="connsiteY11" fmla="*/ 2167829 h 2167829"/>
                  <a:gd name="connsiteX12" fmla="*/ 0 w 1757897"/>
                  <a:gd name="connsiteY12" fmla="*/ 2167829 h 216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7897" h="2167829">
                    <a:moveTo>
                      <a:pt x="1638893" y="0"/>
                    </a:moveTo>
                    <a:lnTo>
                      <a:pt x="1757897" y="0"/>
                    </a:lnTo>
                    <a:lnTo>
                      <a:pt x="1757897" y="79778"/>
                    </a:lnTo>
                    <a:lnTo>
                      <a:pt x="1704109" y="35398"/>
                    </a:lnTo>
                    <a:close/>
                    <a:moveTo>
                      <a:pt x="0" y="0"/>
                    </a:moveTo>
                    <a:lnTo>
                      <a:pt x="1181388" y="0"/>
                    </a:lnTo>
                    <a:lnTo>
                      <a:pt x="1116172" y="35398"/>
                    </a:lnTo>
                    <a:cubicBezTo>
                      <a:pt x="976313" y="129885"/>
                      <a:pt x="884360" y="289896"/>
                      <a:pt x="884360" y="471383"/>
                    </a:cubicBezTo>
                    <a:cubicBezTo>
                      <a:pt x="884360" y="761763"/>
                      <a:pt x="1119760" y="997163"/>
                      <a:pt x="1410140" y="997163"/>
                    </a:cubicBezTo>
                    <a:cubicBezTo>
                      <a:pt x="1519033" y="997163"/>
                      <a:pt x="1620194" y="964060"/>
                      <a:pt x="1704109" y="907368"/>
                    </a:cubicBezTo>
                    <a:lnTo>
                      <a:pt x="1757897" y="862989"/>
                    </a:lnTo>
                    <a:lnTo>
                      <a:pt x="1757897" y="2167829"/>
                    </a:lnTo>
                    <a:lnTo>
                      <a:pt x="0" y="2167829"/>
                    </a:lnTo>
                    <a:close/>
                  </a:path>
                </a:pathLst>
              </a:custGeom>
            </p:spPr>
          </p:pic>
          <p:pic>
            <p:nvPicPr>
              <p:cNvPr id="34" name="Graphic 33">
                <a:extLst>
                  <a:ext uri="{FF2B5EF4-FFF2-40B4-BE49-F238E27FC236}">
                    <a16:creationId xmlns:a16="http://schemas.microsoft.com/office/drawing/2014/main" id="{FE57F12D-3410-F4A0-8C9C-1DB89D0086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53768" y="1437505"/>
                <a:ext cx="1011357" cy="1011356"/>
              </a:xfrm>
              <a:prstGeom prst="rect">
                <a:avLst/>
              </a:prstGeom>
            </p:spPr>
          </p:pic>
        </p:grpSp>
        <p:sp>
          <p:nvSpPr>
            <p:cNvPr id="10" name="TextBox 9">
              <a:extLst>
                <a:ext uri="{FF2B5EF4-FFF2-40B4-BE49-F238E27FC236}">
                  <a16:creationId xmlns:a16="http://schemas.microsoft.com/office/drawing/2014/main" id="{ECDBE2DE-1F0F-C5EE-1C0C-C44A7890EA68}"/>
                </a:ext>
              </a:extLst>
            </p:cNvPr>
            <p:cNvSpPr txBox="1"/>
            <p:nvPr/>
          </p:nvSpPr>
          <p:spPr>
            <a:xfrm>
              <a:off x="1089018" y="5370721"/>
              <a:ext cx="3075676" cy="646331"/>
            </a:xfrm>
            <a:prstGeom prst="rect">
              <a:avLst/>
            </a:prstGeom>
            <a:noFill/>
          </p:spPr>
          <p:txBody>
            <a:bodyPr wrap="square" rtlCol="0">
              <a:spAutoFit/>
            </a:bodyPr>
            <a:lstStyle/>
            <a:p>
              <a:pPr algn="ctr"/>
              <a:r>
                <a:rPr lang="en-GB" sz="1800" dirty="0">
                  <a:solidFill>
                    <a:schemeClr val="accent2">
                      <a:lumMod val="50000"/>
                    </a:schemeClr>
                  </a:solidFill>
                  <a:latin typeface="+mn-lt"/>
                </a:rPr>
                <a:t>Adjustments to Capital Requirements </a:t>
              </a:r>
              <a:endParaRPr lang="en-US" sz="1800" dirty="0">
                <a:solidFill>
                  <a:schemeClr val="accent2">
                    <a:lumMod val="50000"/>
                  </a:schemeClr>
                </a:solidFill>
                <a:latin typeface="+mn-lt"/>
              </a:endParaRPr>
            </a:p>
          </p:txBody>
        </p:sp>
      </p:grpSp>
      <p:grpSp>
        <p:nvGrpSpPr>
          <p:cNvPr id="29" name="Group 28">
            <a:extLst>
              <a:ext uri="{FF2B5EF4-FFF2-40B4-BE49-F238E27FC236}">
                <a16:creationId xmlns:a16="http://schemas.microsoft.com/office/drawing/2014/main" id="{0FA13545-C2F8-BB58-4EF5-5FC933435FCA}"/>
              </a:ext>
            </a:extLst>
          </p:cNvPr>
          <p:cNvGrpSpPr/>
          <p:nvPr/>
        </p:nvGrpSpPr>
        <p:grpSpPr>
          <a:xfrm>
            <a:off x="4570862" y="3956473"/>
            <a:ext cx="3075676" cy="2222877"/>
            <a:chOff x="4570862" y="3956473"/>
            <a:chExt cx="3075676" cy="2222877"/>
          </a:xfrm>
        </p:grpSpPr>
        <p:sp>
          <p:nvSpPr>
            <p:cNvPr id="19" name="Rectangle: Rounded Corners 18">
              <a:extLst>
                <a:ext uri="{FF2B5EF4-FFF2-40B4-BE49-F238E27FC236}">
                  <a16:creationId xmlns:a16="http://schemas.microsoft.com/office/drawing/2014/main" id="{09008644-0EF7-2479-3089-034C9E05F8D0}"/>
                </a:ext>
              </a:extLst>
            </p:cNvPr>
            <p:cNvSpPr/>
            <p:nvPr/>
          </p:nvSpPr>
          <p:spPr>
            <a:xfrm>
              <a:off x="4570862" y="3956473"/>
              <a:ext cx="3075676" cy="2222877"/>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accent3">
                    <a:lumMod val="50000"/>
                  </a:schemeClr>
                </a:solidFill>
              </a:endParaRPr>
            </a:p>
          </p:txBody>
        </p:sp>
        <p:pic>
          <p:nvPicPr>
            <p:cNvPr id="6" name="Graphic 5">
              <a:extLst>
                <a:ext uri="{FF2B5EF4-FFF2-40B4-BE49-F238E27FC236}">
                  <a16:creationId xmlns:a16="http://schemas.microsoft.com/office/drawing/2014/main" id="{97C28EFB-FDA0-B9F8-E3EA-6C93271D0D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553521" y="4115150"/>
              <a:ext cx="1161735" cy="1161735"/>
            </a:xfrm>
            <a:prstGeom prst="rect">
              <a:avLst/>
            </a:prstGeom>
          </p:spPr>
        </p:pic>
        <p:sp>
          <p:nvSpPr>
            <p:cNvPr id="11" name="TextBox 10">
              <a:extLst>
                <a:ext uri="{FF2B5EF4-FFF2-40B4-BE49-F238E27FC236}">
                  <a16:creationId xmlns:a16="http://schemas.microsoft.com/office/drawing/2014/main" id="{7BFED5B9-B7B6-9740-B8C2-2B7F34318FA7}"/>
                </a:ext>
              </a:extLst>
            </p:cNvPr>
            <p:cNvSpPr txBox="1"/>
            <p:nvPr/>
          </p:nvSpPr>
          <p:spPr>
            <a:xfrm>
              <a:off x="4570862" y="5380709"/>
              <a:ext cx="3075676" cy="646331"/>
            </a:xfrm>
            <a:prstGeom prst="rect">
              <a:avLst/>
            </a:prstGeom>
            <a:noFill/>
          </p:spPr>
          <p:txBody>
            <a:bodyPr wrap="square" rtlCol="0">
              <a:spAutoFit/>
            </a:bodyPr>
            <a:lstStyle/>
            <a:p>
              <a:pPr algn="ctr"/>
              <a:r>
                <a:rPr lang="en-GB" sz="1800" dirty="0">
                  <a:solidFill>
                    <a:schemeClr val="accent2">
                      <a:lumMod val="50000"/>
                    </a:schemeClr>
                  </a:solidFill>
                  <a:latin typeface="+mn-lt"/>
                </a:rPr>
                <a:t>Liquidity</a:t>
              </a:r>
            </a:p>
            <a:p>
              <a:pPr algn="ctr"/>
              <a:r>
                <a:rPr lang="en-GB" sz="1800" dirty="0">
                  <a:solidFill>
                    <a:schemeClr val="accent2">
                      <a:lumMod val="50000"/>
                    </a:schemeClr>
                  </a:solidFill>
                  <a:latin typeface="+mn-lt"/>
                </a:rPr>
                <a:t>Requirements</a:t>
              </a:r>
              <a:endParaRPr lang="en-US" sz="1800" dirty="0">
                <a:solidFill>
                  <a:schemeClr val="accent2">
                    <a:lumMod val="50000"/>
                  </a:schemeClr>
                </a:solidFill>
                <a:latin typeface="+mn-lt"/>
              </a:endParaRPr>
            </a:p>
          </p:txBody>
        </p:sp>
      </p:grpSp>
      <p:grpSp>
        <p:nvGrpSpPr>
          <p:cNvPr id="28" name="Group 27">
            <a:extLst>
              <a:ext uri="{FF2B5EF4-FFF2-40B4-BE49-F238E27FC236}">
                <a16:creationId xmlns:a16="http://schemas.microsoft.com/office/drawing/2014/main" id="{E7EE1A5A-9C33-9C5E-4D16-4F7D9349EE73}"/>
              </a:ext>
            </a:extLst>
          </p:cNvPr>
          <p:cNvGrpSpPr/>
          <p:nvPr/>
        </p:nvGrpSpPr>
        <p:grpSpPr>
          <a:xfrm>
            <a:off x="8052706" y="3950899"/>
            <a:ext cx="3075676" cy="2222877"/>
            <a:chOff x="8052706" y="3950899"/>
            <a:chExt cx="3075676" cy="2222877"/>
          </a:xfrm>
        </p:grpSpPr>
        <p:sp>
          <p:nvSpPr>
            <p:cNvPr id="24" name="Rectangle: Rounded Corners 23">
              <a:extLst>
                <a:ext uri="{FF2B5EF4-FFF2-40B4-BE49-F238E27FC236}">
                  <a16:creationId xmlns:a16="http://schemas.microsoft.com/office/drawing/2014/main" id="{0C734458-AF05-EB60-1B2B-2525E4203B90}"/>
                </a:ext>
              </a:extLst>
            </p:cNvPr>
            <p:cNvSpPr/>
            <p:nvPr/>
          </p:nvSpPr>
          <p:spPr>
            <a:xfrm>
              <a:off x="8052706" y="3950899"/>
              <a:ext cx="3075676" cy="2222877"/>
            </a:xfrm>
            <a:prstGeom prst="roundRect">
              <a:avLst/>
            </a:prstGeom>
            <a:solidFill>
              <a:schemeClr val="bg1"/>
            </a:solid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b="1" dirty="0">
                <a:solidFill>
                  <a:schemeClr val="accent3">
                    <a:lumMod val="50000"/>
                  </a:schemeClr>
                </a:solidFill>
              </a:endParaRPr>
            </a:p>
          </p:txBody>
        </p:sp>
        <p:pic>
          <p:nvPicPr>
            <p:cNvPr id="7" name="Graphic 6">
              <a:extLst>
                <a:ext uri="{FF2B5EF4-FFF2-40B4-BE49-F238E27FC236}">
                  <a16:creationId xmlns:a16="http://schemas.microsoft.com/office/drawing/2014/main" id="{1800D5C6-F018-0C27-4B15-02D48BD2546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08872" y="4086714"/>
              <a:ext cx="1213337" cy="1213337"/>
            </a:xfrm>
            <a:prstGeom prst="rect">
              <a:avLst/>
            </a:prstGeom>
          </p:spPr>
        </p:pic>
        <p:sp>
          <p:nvSpPr>
            <p:cNvPr id="13" name="TextBox 12">
              <a:extLst>
                <a:ext uri="{FF2B5EF4-FFF2-40B4-BE49-F238E27FC236}">
                  <a16:creationId xmlns:a16="http://schemas.microsoft.com/office/drawing/2014/main" id="{F727AA13-B344-E383-7EF2-5BFD1BB165ED}"/>
                </a:ext>
              </a:extLst>
            </p:cNvPr>
            <p:cNvSpPr txBox="1"/>
            <p:nvPr/>
          </p:nvSpPr>
          <p:spPr>
            <a:xfrm>
              <a:off x="8052706" y="5380708"/>
              <a:ext cx="3075676" cy="646331"/>
            </a:xfrm>
            <a:prstGeom prst="rect">
              <a:avLst/>
            </a:prstGeom>
            <a:noFill/>
          </p:spPr>
          <p:txBody>
            <a:bodyPr wrap="square" rtlCol="0">
              <a:spAutoFit/>
            </a:bodyPr>
            <a:lstStyle/>
            <a:p>
              <a:pPr algn="ctr"/>
              <a:r>
                <a:rPr lang="en-GB" sz="1800" dirty="0">
                  <a:solidFill>
                    <a:schemeClr val="accent2">
                      <a:lumMod val="50000"/>
                    </a:schemeClr>
                  </a:solidFill>
                  <a:latin typeface="+mn-lt"/>
                </a:rPr>
                <a:t>Leverage</a:t>
              </a:r>
            </a:p>
            <a:p>
              <a:pPr algn="ctr"/>
              <a:r>
                <a:rPr lang="en-GB" sz="1800" dirty="0">
                  <a:solidFill>
                    <a:schemeClr val="accent2">
                      <a:lumMod val="50000"/>
                    </a:schemeClr>
                  </a:solidFill>
                  <a:latin typeface="+mn-lt"/>
                </a:rPr>
                <a:t>Requirements</a:t>
              </a:r>
              <a:endParaRPr lang="en-US" sz="1800" dirty="0">
                <a:solidFill>
                  <a:schemeClr val="accent2">
                    <a:lumMod val="50000"/>
                  </a:schemeClr>
                </a:solidFill>
                <a:latin typeface="+mn-lt"/>
              </a:endParaRPr>
            </a:p>
          </p:txBody>
        </p:sp>
      </p:grpSp>
      <p:sp>
        <p:nvSpPr>
          <p:cNvPr id="16" name="Rectangle: Rounded Corners 15">
            <a:extLst>
              <a:ext uri="{FF2B5EF4-FFF2-40B4-BE49-F238E27FC236}">
                <a16:creationId xmlns:a16="http://schemas.microsoft.com/office/drawing/2014/main" id="{D1D821F7-5317-9F1A-2BEC-D424E73710F2}"/>
              </a:ext>
            </a:extLst>
          </p:cNvPr>
          <p:cNvSpPr/>
          <p:nvPr/>
        </p:nvSpPr>
        <p:spPr>
          <a:xfrm>
            <a:off x="8918734" y="762388"/>
            <a:ext cx="2666558" cy="1844216"/>
          </a:xfrm>
          <a:prstGeom prst="roundRect">
            <a:avLst/>
          </a:prstGeom>
          <a:solidFill>
            <a:schemeClr val="bg1"/>
          </a:solidFill>
          <a:ln w="381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Address some of the </a:t>
            </a:r>
            <a:r>
              <a:rPr lang="en-GB" sz="18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issues faced </a:t>
            </a:r>
            <a: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by struggling banks during the </a:t>
            </a:r>
            <a:r>
              <a:rPr lang="en-GB" sz="18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2008 financial crisis</a:t>
            </a:r>
            <a:endParaRPr lang="en-US" sz="1800" b="1" dirty="0">
              <a:solidFill>
                <a:schemeClr val="accent3">
                  <a:lumMod val="50000"/>
                </a:schemeClr>
              </a:solidFill>
            </a:endParaRPr>
          </a:p>
        </p:txBody>
      </p:sp>
    </p:spTree>
    <p:extLst>
      <p:ext uri="{BB962C8B-B14F-4D97-AF65-F5344CB8AC3E}">
        <p14:creationId xmlns:p14="http://schemas.microsoft.com/office/powerpoint/2010/main" val="114127218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60000">
                                          <p:cBhvr additive="base">
                                            <p:cTn id="7" dur="300" fill="hold"/>
                                            <p:tgtEl>
                                              <p:spTgt spid="30"/>
                                            </p:tgtEl>
                                            <p:attrNameLst>
                                              <p:attrName>ppt_x</p:attrName>
                                            </p:attrNameLst>
                                          </p:cBhvr>
                                          <p:tavLst>
                                            <p:tav tm="0">
                                              <p:val>
                                                <p:strVal val="#ppt_x"/>
                                              </p:val>
                                            </p:tav>
                                            <p:tav tm="100000">
                                              <p:val>
                                                <p:strVal val="#ppt_x"/>
                                              </p:val>
                                            </p:tav>
                                          </p:tavLst>
                                        </p:anim>
                                        <p:anim calcmode="lin" valueType="num" p14:bounceEnd="60000">
                                          <p:cBhvr additive="base">
                                            <p:cTn id="8" dur="3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300"/>
                                </p:stCondLst>
                                <p:childTnLst>
                                  <p:par>
                                    <p:cTn id="10" presetID="2" presetClass="entr" presetSubtype="1" decel="100000" fill="hold" grpId="0" nodeType="afterEffect">
                                      <p:stCondLst>
                                        <p:cond delay="50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0-#ppt_h/2"/>
                                              </p:val>
                                            </p:tav>
                                            <p:tav tm="100000">
                                              <p:val>
                                                <p:strVal val="#ppt_y"/>
                                              </p:val>
                                            </p:tav>
                                          </p:tavLst>
                                        </p:anim>
                                      </p:childTnLst>
                                    </p:cTn>
                                  </p:par>
                                  <p:par>
                                    <p:cTn id="14" presetID="2" presetClass="entr" presetSubtype="1" decel="100000" fill="hold" nodeType="withEffect">
                                      <p:stCondLst>
                                        <p:cond delay="6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0-#ppt_h/2"/>
                                              </p:val>
                                            </p:tav>
                                            <p:tav tm="100000">
                                              <p:val>
                                                <p:strVal val="#ppt_y"/>
                                              </p:val>
                                            </p:tav>
                                          </p:tavLst>
                                        </p:anim>
                                      </p:childTnLst>
                                    </p:cTn>
                                  </p:par>
                                  <p:par>
                                    <p:cTn id="18" presetID="2" presetClass="entr" presetSubtype="1" decel="100000" fill="hold" grpId="0" nodeType="withEffect">
                                      <p:stCondLst>
                                        <p:cond delay="70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14:presetBounceEnd="60000">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14:bounceEnd="60000">
                                          <p:cBhvr additive="base">
                                            <p:cTn id="25" dur="300" fill="hold"/>
                                            <p:tgtEl>
                                              <p:spTgt spid="29"/>
                                            </p:tgtEl>
                                            <p:attrNameLst>
                                              <p:attrName>ppt_x</p:attrName>
                                            </p:attrNameLst>
                                          </p:cBhvr>
                                          <p:tavLst>
                                            <p:tav tm="0">
                                              <p:val>
                                                <p:strVal val="#ppt_x"/>
                                              </p:val>
                                            </p:tav>
                                            <p:tav tm="100000">
                                              <p:val>
                                                <p:strVal val="#ppt_x"/>
                                              </p:val>
                                            </p:tav>
                                          </p:tavLst>
                                        </p:anim>
                                        <p:anim calcmode="lin" valueType="num" p14:bounceEnd="60000">
                                          <p:cBhvr additive="base">
                                            <p:cTn id="26" dur="300" fill="hold"/>
                                            <p:tgtEl>
                                              <p:spTgt spid="29"/>
                                            </p:tgtEl>
                                            <p:attrNameLst>
                                              <p:attrName>ppt_y</p:attrName>
                                            </p:attrNameLst>
                                          </p:cBhvr>
                                          <p:tavLst>
                                            <p:tav tm="0">
                                              <p:val>
                                                <p:strVal val="1+#ppt_h/2"/>
                                              </p:val>
                                            </p:tav>
                                            <p:tav tm="100000">
                                              <p:val>
                                                <p:strVal val="#ppt_y"/>
                                              </p:val>
                                            </p:tav>
                                          </p:tavLst>
                                        </p:anim>
                                      </p:childTnLst>
                                    </p:cTn>
                                  </p:par>
                                </p:childTnLst>
                              </p:cTn>
                            </p:par>
                            <p:par>
                              <p:cTn id="27" fill="hold">
                                <p:stCondLst>
                                  <p:cond delay="1800"/>
                                </p:stCondLst>
                                <p:childTnLst>
                                  <p:par>
                                    <p:cTn id="28" presetID="2" presetClass="entr" presetSubtype="4" fill="hold" nodeType="afterEffect" p14:presetBounceEnd="60000">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14:bounceEnd="60000">
                                          <p:cBhvr additive="base">
                                            <p:cTn id="30" dur="300" fill="hold"/>
                                            <p:tgtEl>
                                              <p:spTgt spid="28"/>
                                            </p:tgtEl>
                                            <p:attrNameLst>
                                              <p:attrName>ppt_x</p:attrName>
                                            </p:attrNameLst>
                                          </p:cBhvr>
                                          <p:tavLst>
                                            <p:tav tm="0">
                                              <p:val>
                                                <p:strVal val="#ppt_x"/>
                                              </p:val>
                                            </p:tav>
                                            <p:tav tm="100000">
                                              <p:val>
                                                <p:strVal val="#ppt_x"/>
                                              </p:val>
                                            </p:tav>
                                          </p:tavLst>
                                        </p:anim>
                                        <p:anim calcmode="lin" valueType="num" p14:bounceEnd="60000">
                                          <p:cBhvr additive="base">
                                            <p:cTn id="31" dur="3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decel="10000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1+#ppt_w/2"/>
                                              </p:val>
                                            </p:tav>
                                            <p:tav tm="100000">
                                              <p:val>
                                                <p:strVal val="#ppt_x"/>
                                              </p:val>
                                            </p:tav>
                                          </p:tavLst>
                                        </p:anim>
                                        <p:anim calcmode="lin" valueType="num">
                                          <p:cBhvr additive="base">
                                            <p:cTn id="37"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300" fill="hold"/>
                                            <p:tgtEl>
                                              <p:spTgt spid="30"/>
                                            </p:tgtEl>
                                            <p:attrNameLst>
                                              <p:attrName>ppt_x</p:attrName>
                                            </p:attrNameLst>
                                          </p:cBhvr>
                                          <p:tavLst>
                                            <p:tav tm="0">
                                              <p:val>
                                                <p:strVal val="#ppt_x"/>
                                              </p:val>
                                            </p:tav>
                                            <p:tav tm="100000">
                                              <p:val>
                                                <p:strVal val="#ppt_x"/>
                                              </p:val>
                                            </p:tav>
                                          </p:tavLst>
                                        </p:anim>
                                        <p:anim calcmode="lin" valueType="num">
                                          <p:cBhvr additive="base">
                                            <p:cTn id="8" dur="3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300"/>
                                </p:stCondLst>
                                <p:childTnLst>
                                  <p:par>
                                    <p:cTn id="10" presetID="2" presetClass="entr" presetSubtype="1" decel="100000" fill="hold" grpId="0" nodeType="afterEffect">
                                      <p:stCondLst>
                                        <p:cond delay="50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ppt_x"/>
                                              </p:val>
                                            </p:tav>
                                            <p:tav tm="100000">
                                              <p:val>
                                                <p:strVal val="#ppt_x"/>
                                              </p:val>
                                            </p:tav>
                                          </p:tavLst>
                                        </p:anim>
                                        <p:anim calcmode="lin" valueType="num">
                                          <p:cBhvr additive="base">
                                            <p:cTn id="13" dur="500" fill="hold"/>
                                            <p:tgtEl>
                                              <p:spTgt spid="26"/>
                                            </p:tgtEl>
                                            <p:attrNameLst>
                                              <p:attrName>ppt_y</p:attrName>
                                            </p:attrNameLst>
                                          </p:cBhvr>
                                          <p:tavLst>
                                            <p:tav tm="0">
                                              <p:val>
                                                <p:strVal val="0-#ppt_h/2"/>
                                              </p:val>
                                            </p:tav>
                                            <p:tav tm="100000">
                                              <p:val>
                                                <p:strVal val="#ppt_y"/>
                                              </p:val>
                                            </p:tav>
                                          </p:tavLst>
                                        </p:anim>
                                      </p:childTnLst>
                                    </p:cTn>
                                  </p:par>
                                  <p:par>
                                    <p:cTn id="14" presetID="2" presetClass="entr" presetSubtype="1" decel="100000" fill="hold" nodeType="withEffect">
                                      <p:stCondLst>
                                        <p:cond delay="6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0-#ppt_h/2"/>
                                              </p:val>
                                            </p:tav>
                                            <p:tav tm="100000">
                                              <p:val>
                                                <p:strVal val="#ppt_y"/>
                                              </p:val>
                                            </p:tav>
                                          </p:tavLst>
                                        </p:anim>
                                      </p:childTnLst>
                                    </p:cTn>
                                  </p:par>
                                  <p:par>
                                    <p:cTn id="18" presetID="2" presetClass="entr" presetSubtype="1" decel="100000" fill="hold" grpId="0" nodeType="withEffect">
                                      <p:stCondLst>
                                        <p:cond delay="70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0-#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300" fill="hold"/>
                                            <p:tgtEl>
                                              <p:spTgt spid="29"/>
                                            </p:tgtEl>
                                            <p:attrNameLst>
                                              <p:attrName>ppt_x</p:attrName>
                                            </p:attrNameLst>
                                          </p:cBhvr>
                                          <p:tavLst>
                                            <p:tav tm="0">
                                              <p:val>
                                                <p:strVal val="#ppt_x"/>
                                              </p:val>
                                            </p:tav>
                                            <p:tav tm="100000">
                                              <p:val>
                                                <p:strVal val="#ppt_x"/>
                                              </p:val>
                                            </p:tav>
                                          </p:tavLst>
                                        </p:anim>
                                        <p:anim calcmode="lin" valueType="num">
                                          <p:cBhvr additive="base">
                                            <p:cTn id="26" dur="300" fill="hold"/>
                                            <p:tgtEl>
                                              <p:spTgt spid="29"/>
                                            </p:tgtEl>
                                            <p:attrNameLst>
                                              <p:attrName>ppt_y</p:attrName>
                                            </p:attrNameLst>
                                          </p:cBhvr>
                                          <p:tavLst>
                                            <p:tav tm="0">
                                              <p:val>
                                                <p:strVal val="1+#ppt_h/2"/>
                                              </p:val>
                                            </p:tav>
                                            <p:tav tm="100000">
                                              <p:val>
                                                <p:strVal val="#ppt_y"/>
                                              </p:val>
                                            </p:tav>
                                          </p:tavLst>
                                        </p:anim>
                                      </p:childTnLst>
                                    </p:cTn>
                                  </p:par>
                                </p:childTnLst>
                              </p:cTn>
                            </p:par>
                            <p:par>
                              <p:cTn id="27" fill="hold">
                                <p:stCondLst>
                                  <p:cond delay="1800"/>
                                </p:stCondLst>
                                <p:childTnLst>
                                  <p:par>
                                    <p:cTn id="28" presetID="2" presetClass="entr" presetSubtype="4"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additive="base">
                                            <p:cTn id="30" dur="300" fill="hold"/>
                                            <p:tgtEl>
                                              <p:spTgt spid="28"/>
                                            </p:tgtEl>
                                            <p:attrNameLst>
                                              <p:attrName>ppt_x</p:attrName>
                                            </p:attrNameLst>
                                          </p:cBhvr>
                                          <p:tavLst>
                                            <p:tav tm="0">
                                              <p:val>
                                                <p:strVal val="#ppt_x"/>
                                              </p:val>
                                            </p:tav>
                                            <p:tav tm="100000">
                                              <p:val>
                                                <p:strVal val="#ppt_x"/>
                                              </p:val>
                                            </p:tav>
                                          </p:tavLst>
                                        </p:anim>
                                        <p:anim calcmode="lin" valueType="num">
                                          <p:cBhvr additive="base">
                                            <p:cTn id="31" dur="3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decel="10000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 calcmode="lin" valueType="num">
                                          <p:cBhvr additive="base">
                                            <p:cTn id="36" dur="500" fill="hold"/>
                                            <p:tgtEl>
                                              <p:spTgt spid="16"/>
                                            </p:tgtEl>
                                            <p:attrNameLst>
                                              <p:attrName>ppt_x</p:attrName>
                                            </p:attrNameLst>
                                          </p:cBhvr>
                                          <p:tavLst>
                                            <p:tav tm="0">
                                              <p:val>
                                                <p:strVal val="1+#ppt_w/2"/>
                                              </p:val>
                                            </p:tav>
                                            <p:tav tm="100000">
                                              <p:val>
                                                <p:strVal val="#ppt_x"/>
                                              </p:val>
                                            </p:tav>
                                          </p:tavLst>
                                        </p:anim>
                                        <p:anim calcmode="lin" valueType="num">
                                          <p:cBhvr additive="base">
                                            <p:cTn id="37"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animBg="1"/>
          <p:bldP spid="16" grpId="0" animBg="1"/>
        </p:bldLst>
      </p:timing>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EF9C1A3-ED2B-0A45-AC14-A2DC520FACE4}"/>
              </a:ext>
            </a:extLst>
          </p:cNvPr>
          <p:cNvSpPr txBox="1"/>
          <p:nvPr/>
        </p:nvSpPr>
        <p:spPr>
          <a:xfrm>
            <a:off x="4803491" y="1585732"/>
            <a:ext cx="2585018" cy="646331"/>
          </a:xfrm>
          <a:prstGeom prst="rect">
            <a:avLst/>
          </a:prstGeom>
          <a:noFill/>
        </p:spPr>
        <p:txBody>
          <a:bodyPr wrap="square" rtlCol="0">
            <a:spAutoFit/>
          </a:bodyPr>
          <a:lstStyle/>
          <a:p>
            <a:pPr algn="ctr"/>
            <a:r>
              <a:rPr lang="en-US" sz="3600" b="1" dirty="0">
                <a:solidFill>
                  <a:schemeClr val="tx2">
                    <a:lumMod val="50000"/>
                  </a:schemeClr>
                </a:solidFill>
                <a:latin typeface="+mj-lt"/>
              </a:rPr>
              <a:t>Funding</a:t>
            </a:r>
          </a:p>
        </p:txBody>
      </p:sp>
      <p:pic>
        <p:nvPicPr>
          <p:cNvPr id="13" name="Graphic 12">
            <a:extLst>
              <a:ext uri="{FF2B5EF4-FFF2-40B4-BE49-F238E27FC236}">
                <a16:creationId xmlns:a16="http://schemas.microsoft.com/office/drawing/2014/main" id="{48E4F745-858B-2456-0DA2-256D0EA4A6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62399" y="1488350"/>
            <a:ext cx="841094" cy="841094"/>
          </a:xfrm>
          <a:prstGeom prst="rect">
            <a:avLst/>
          </a:prstGeom>
        </p:spPr>
      </p:pic>
      <p:pic>
        <p:nvPicPr>
          <p:cNvPr id="19" name="Graphic 18">
            <a:extLst>
              <a:ext uri="{FF2B5EF4-FFF2-40B4-BE49-F238E27FC236}">
                <a16:creationId xmlns:a16="http://schemas.microsoft.com/office/drawing/2014/main" id="{1C1CDAB7-7DB1-B501-1067-CF4FB56931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88509" y="1488350"/>
            <a:ext cx="841094" cy="841094"/>
          </a:xfrm>
          <a:prstGeom prst="rect">
            <a:avLst/>
          </a:prstGeom>
        </p:spPr>
      </p:pic>
      <p:sp>
        <p:nvSpPr>
          <p:cNvPr id="23" name="TextBox 22">
            <a:extLst>
              <a:ext uri="{FF2B5EF4-FFF2-40B4-BE49-F238E27FC236}">
                <a16:creationId xmlns:a16="http://schemas.microsoft.com/office/drawing/2014/main" id="{0DF74268-A867-DD0D-10B4-E4B8379CAC2B}"/>
              </a:ext>
            </a:extLst>
          </p:cNvPr>
          <p:cNvSpPr txBox="1"/>
          <p:nvPr/>
        </p:nvSpPr>
        <p:spPr>
          <a:xfrm>
            <a:off x="1206661" y="4391113"/>
            <a:ext cx="2902351" cy="1015663"/>
          </a:xfrm>
          <a:prstGeom prst="rect">
            <a:avLst/>
          </a:prstGeom>
          <a:noFill/>
        </p:spPr>
        <p:txBody>
          <a:bodyPr wrap="square">
            <a:spAutoFit/>
          </a:bodyPr>
          <a:lstStyle/>
          <a:p>
            <a:pPr algn="ctr"/>
            <a:r>
              <a:rPr lang="en-GB" sz="2000"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rPr>
              <a:t>Short-term commercial paper markets</a:t>
            </a:r>
            <a:endParaRPr lang="en-US" sz="2000" dirty="0">
              <a:solidFill>
                <a:schemeClr val="tx2">
                  <a:lumMod val="50000"/>
                </a:schemeClr>
              </a:solidFill>
            </a:endParaRPr>
          </a:p>
        </p:txBody>
      </p:sp>
      <p:sp>
        <p:nvSpPr>
          <p:cNvPr id="24" name="TextBox 23">
            <a:extLst>
              <a:ext uri="{FF2B5EF4-FFF2-40B4-BE49-F238E27FC236}">
                <a16:creationId xmlns:a16="http://schemas.microsoft.com/office/drawing/2014/main" id="{96FE9964-3FB0-E600-FAB1-3FD08E9A4339}"/>
              </a:ext>
            </a:extLst>
          </p:cNvPr>
          <p:cNvSpPr txBox="1"/>
          <p:nvPr/>
        </p:nvSpPr>
        <p:spPr>
          <a:xfrm>
            <a:off x="5178223" y="4391113"/>
            <a:ext cx="2368952" cy="1015663"/>
          </a:xfrm>
          <a:prstGeom prst="rect">
            <a:avLst/>
          </a:prstGeom>
          <a:noFill/>
        </p:spPr>
        <p:txBody>
          <a:bodyPr wrap="square">
            <a:spAutoFit/>
          </a:bodyPr>
          <a:lstStyle/>
          <a:p>
            <a:pPr algn="ctr"/>
            <a:r>
              <a:rPr lang="en-GB" sz="2000"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rPr>
              <a:t>Some banks used as a source of funding</a:t>
            </a:r>
            <a:endParaRPr lang="en-US" sz="2400" dirty="0">
              <a:solidFill>
                <a:schemeClr val="tx2">
                  <a:lumMod val="50000"/>
                </a:schemeClr>
              </a:solidFill>
            </a:endParaRPr>
          </a:p>
        </p:txBody>
      </p:sp>
      <p:sp>
        <p:nvSpPr>
          <p:cNvPr id="25" name="TextBox 24">
            <a:extLst>
              <a:ext uri="{FF2B5EF4-FFF2-40B4-BE49-F238E27FC236}">
                <a16:creationId xmlns:a16="http://schemas.microsoft.com/office/drawing/2014/main" id="{E3F2F066-7DB5-BF95-FCE2-B6F92CA16E79}"/>
              </a:ext>
            </a:extLst>
          </p:cNvPr>
          <p:cNvSpPr txBox="1"/>
          <p:nvPr/>
        </p:nvSpPr>
        <p:spPr>
          <a:xfrm>
            <a:off x="8616387" y="4391113"/>
            <a:ext cx="2368952" cy="1015663"/>
          </a:xfrm>
          <a:prstGeom prst="rect">
            <a:avLst/>
          </a:prstGeom>
          <a:noFill/>
        </p:spPr>
        <p:txBody>
          <a:bodyPr wrap="square">
            <a:spAutoFit/>
          </a:bodyPr>
          <a:lstStyle/>
          <a:p>
            <a:pPr algn="ctr"/>
            <a:r>
              <a:rPr lang="en-GB" sz="2000"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rPr>
              <a:t>Dried up – Other banks unwilling to lend to them</a:t>
            </a:r>
            <a:endParaRPr lang="en-US" sz="2400" dirty="0">
              <a:solidFill>
                <a:schemeClr val="tx2">
                  <a:lumMod val="50000"/>
                </a:schemeClr>
              </a:solidFill>
            </a:endParaRPr>
          </a:p>
        </p:txBody>
      </p:sp>
      <p:cxnSp>
        <p:nvCxnSpPr>
          <p:cNvPr id="30" name="Straight Arrow Connector 29">
            <a:extLst>
              <a:ext uri="{FF2B5EF4-FFF2-40B4-BE49-F238E27FC236}">
                <a16:creationId xmlns:a16="http://schemas.microsoft.com/office/drawing/2014/main" id="{AD58F399-D439-9885-0B97-B1779AD3287F}"/>
              </a:ext>
            </a:extLst>
          </p:cNvPr>
          <p:cNvCxnSpPr>
            <a:stCxn id="26" idx="6"/>
          </p:cNvCxnSpPr>
          <p:nvPr/>
        </p:nvCxnSpPr>
        <p:spPr>
          <a:xfrm flipV="1">
            <a:off x="3392828" y="3489766"/>
            <a:ext cx="2139871" cy="1"/>
          </a:xfrm>
          <a:prstGeom prst="straightConnector1">
            <a:avLst/>
          </a:prstGeom>
          <a:ln w="38100" cap="rnd">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16D3171-DB16-85E8-E470-A756E3B1DD58}"/>
              </a:ext>
            </a:extLst>
          </p:cNvPr>
          <p:cNvCxnSpPr>
            <a:cxnSpLocks/>
          </p:cNvCxnSpPr>
          <p:nvPr/>
        </p:nvCxnSpPr>
        <p:spPr>
          <a:xfrm>
            <a:off x="7097691" y="3489767"/>
            <a:ext cx="1872689" cy="0"/>
          </a:xfrm>
          <a:prstGeom prst="straightConnector1">
            <a:avLst/>
          </a:prstGeom>
          <a:ln w="38100" cap="rnd">
            <a:solidFill>
              <a:schemeClr val="tx2"/>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85215E71-7903-A0B9-544A-91D8457198D5}"/>
              </a:ext>
            </a:extLst>
          </p:cNvPr>
          <p:cNvGrpSpPr/>
          <p:nvPr/>
        </p:nvGrpSpPr>
        <p:grpSpPr>
          <a:xfrm>
            <a:off x="1922843" y="2754774"/>
            <a:ext cx="1469985" cy="1469985"/>
            <a:chOff x="1922843" y="2754774"/>
            <a:chExt cx="1469985" cy="1469985"/>
          </a:xfrm>
        </p:grpSpPr>
        <p:sp>
          <p:nvSpPr>
            <p:cNvPr id="26" name="Oval 25">
              <a:extLst>
                <a:ext uri="{FF2B5EF4-FFF2-40B4-BE49-F238E27FC236}">
                  <a16:creationId xmlns:a16="http://schemas.microsoft.com/office/drawing/2014/main" id="{C997E620-135C-27B7-2CDF-3E783CB94EAE}"/>
                </a:ext>
              </a:extLst>
            </p:cNvPr>
            <p:cNvSpPr/>
            <p:nvPr/>
          </p:nvSpPr>
          <p:spPr>
            <a:xfrm>
              <a:off x="1922843" y="2754774"/>
              <a:ext cx="1469985" cy="1469985"/>
            </a:xfrm>
            <a:prstGeom prst="ellipse">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Freeform: Shape 39">
              <a:extLst>
                <a:ext uri="{FF2B5EF4-FFF2-40B4-BE49-F238E27FC236}">
                  <a16:creationId xmlns:a16="http://schemas.microsoft.com/office/drawing/2014/main" id="{6D863305-D02E-E71F-84B7-F9E0BC7F2E73}"/>
                </a:ext>
              </a:extLst>
            </p:cNvPr>
            <p:cNvSpPr/>
            <p:nvPr/>
          </p:nvSpPr>
          <p:spPr>
            <a:xfrm>
              <a:off x="2226129" y="3101359"/>
              <a:ext cx="863487" cy="536339"/>
            </a:xfrm>
            <a:custGeom>
              <a:avLst/>
              <a:gdLst>
                <a:gd name="connsiteX0" fmla="*/ 817099 w 863487"/>
                <a:gd name="connsiteY0" fmla="*/ 0 h 536339"/>
                <a:gd name="connsiteX1" fmla="*/ 46388 w 863487"/>
                <a:gd name="connsiteY1" fmla="*/ 0 h 536339"/>
                <a:gd name="connsiteX2" fmla="*/ 13591 w 863487"/>
                <a:gd name="connsiteY2" fmla="*/ 13591 h 536339"/>
                <a:gd name="connsiteX3" fmla="*/ 0 w 863487"/>
                <a:gd name="connsiteY3" fmla="*/ 46385 h 536339"/>
                <a:gd name="connsiteX4" fmla="*/ 0 w 863487"/>
                <a:gd name="connsiteY4" fmla="*/ 489888 h 536339"/>
                <a:gd name="connsiteX5" fmla="*/ 13574 w 863487"/>
                <a:gd name="connsiteY5" fmla="*/ 522720 h 536339"/>
                <a:gd name="connsiteX6" fmla="*/ 46388 w 863487"/>
                <a:gd name="connsiteY6" fmla="*/ 536340 h 536339"/>
                <a:gd name="connsiteX7" fmla="*/ 817099 w 863487"/>
                <a:gd name="connsiteY7" fmla="*/ 536340 h 536339"/>
                <a:gd name="connsiteX8" fmla="*/ 849889 w 863487"/>
                <a:gd name="connsiteY8" fmla="*/ 522697 h 536339"/>
                <a:gd name="connsiteX9" fmla="*/ 863487 w 863487"/>
                <a:gd name="connsiteY9" fmla="*/ 489888 h 536339"/>
                <a:gd name="connsiteX10" fmla="*/ 863487 w 863487"/>
                <a:gd name="connsiteY10" fmla="*/ 46385 h 536339"/>
                <a:gd name="connsiteX11" fmla="*/ 849866 w 863487"/>
                <a:gd name="connsiteY11" fmla="*/ 13614 h 536339"/>
                <a:gd name="connsiteX12" fmla="*/ 817099 w 863487"/>
                <a:gd name="connsiteY12" fmla="*/ 0 h 536339"/>
                <a:gd name="connsiteX13" fmla="*/ 800268 w 863487"/>
                <a:gd name="connsiteY13" fmla="*/ 362485 h 536339"/>
                <a:gd name="connsiteX14" fmla="*/ 800261 w 863487"/>
                <a:gd name="connsiteY14" fmla="*/ 362485 h 536339"/>
                <a:gd name="connsiteX15" fmla="*/ 731932 w 863487"/>
                <a:gd name="connsiteY15" fmla="*/ 404792 h 536339"/>
                <a:gd name="connsiteX16" fmla="*/ 689629 w 863487"/>
                <a:gd name="connsiteY16" fmla="*/ 473120 h 536339"/>
                <a:gd name="connsiteX17" fmla="*/ 534407 w 863487"/>
                <a:gd name="connsiteY17" fmla="*/ 473120 h 536339"/>
                <a:gd name="connsiteX18" fmla="*/ 431799 w 863487"/>
                <a:gd name="connsiteY18" fmla="*/ 497340 h 536339"/>
                <a:gd name="connsiteX19" fmla="*/ 329199 w 863487"/>
                <a:gd name="connsiteY19" fmla="*/ 473120 h 536339"/>
                <a:gd name="connsiteX20" fmla="*/ 173843 w 863487"/>
                <a:gd name="connsiteY20" fmla="*/ 473120 h 536339"/>
                <a:gd name="connsiteX21" fmla="*/ 131487 w 863487"/>
                <a:gd name="connsiteY21" fmla="*/ 404801 h 536339"/>
                <a:gd name="connsiteX22" fmla="*/ 63144 w 863487"/>
                <a:gd name="connsiteY22" fmla="*/ 362486 h 536339"/>
                <a:gd name="connsiteX23" fmla="*/ 63144 w 863487"/>
                <a:gd name="connsiteY23" fmla="*/ 173856 h 536339"/>
                <a:gd name="connsiteX24" fmla="*/ 131516 w 863487"/>
                <a:gd name="connsiteY24" fmla="*/ 131529 h 536339"/>
                <a:gd name="connsiteX25" fmla="*/ 173843 w 863487"/>
                <a:gd name="connsiteY25" fmla="*/ 63157 h 536339"/>
                <a:gd name="connsiteX26" fmla="*/ 329326 w 863487"/>
                <a:gd name="connsiteY26" fmla="*/ 63157 h 536339"/>
                <a:gd name="connsiteX27" fmla="*/ 431799 w 863487"/>
                <a:gd name="connsiteY27" fmla="*/ 38999 h 536339"/>
                <a:gd name="connsiteX28" fmla="*/ 534273 w 863487"/>
                <a:gd name="connsiteY28" fmla="*/ 63157 h 536339"/>
                <a:gd name="connsiteX29" fmla="*/ 689629 w 863487"/>
                <a:gd name="connsiteY29" fmla="*/ 63157 h 536339"/>
                <a:gd name="connsiteX30" fmla="*/ 731910 w 863487"/>
                <a:gd name="connsiteY30" fmla="*/ 131537 h 536339"/>
                <a:gd name="connsiteX31" fmla="*/ 800261 w 863487"/>
                <a:gd name="connsiteY31" fmla="*/ 173855 h 53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63487" h="536339">
                  <a:moveTo>
                    <a:pt x="817099" y="0"/>
                  </a:moveTo>
                  <a:lnTo>
                    <a:pt x="46388" y="0"/>
                  </a:lnTo>
                  <a:cubicBezTo>
                    <a:pt x="34085" y="6"/>
                    <a:pt x="22289" y="4893"/>
                    <a:pt x="13591" y="13591"/>
                  </a:cubicBezTo>
                  <a:cubicBezTo>
                    <a:pt x="4893" y="22289"/>
                    <a:pt x="6" y="34086"/>
                    <a:pt x="0" y="46385"/>
                  </a:cubicBezTo>
                  <a:lnTo>
                    <a:pt x="0" y="489888"/>
                  </a:lnTo>
                  <a:cubicBezTo>
                    <a:pt x="-9" y="502199"/>
                    <a:pt x="4876" y="514010"/>
                    <a:pt x="13574" y="522720"/>
                  </a:cubicBezTo>
                  <a:cubicBezTo>
                    <a:pt x="22272" y="531432"/>
                    <a:pt x="34077" y="536331"/>
                    <a:pt x="46388" y="536340"/>
                  </a:cubicBezTo>
                  <a:lnTo>
                    <a:pt x="817099" y="536340"/>
                  </a:lnTo>
                  <a:cubicBezTo>
                    <a:pt x="829401" y="536308"/>
                    <a:pt x="841190" y="531403"/>
                    <a:pt x="849889" y="522697"/>
                  </a:cubicBezTo>
                  <a:cubicBezTo>
                    <a:pt x="858580" y="513990"/>
                    <a:pt x="863472" y="502194"/>
                    <a:pt x="863487" y="489888"/>
                  </a:cubicBezTo>
                  <a:lnTo>
                    <a:pt x="863487" y="46385"/>
                  </a:lnTo>
                  <a:cubicBezTo>
                    <a:pt x="863457" y="34091"/>
                    <a:pt x="858565" y="22310"/>
                    <a:pt x="849866" y="13614"/>
                  </a:cubicBezTo>
                  <a:cubicBezTo>
                    <a:pt x="841175" y="4922"/>
                    <a:pt x="829394" y="26"/>
                    <a:pt x="817099" y="0"/>
                  </a:cubicBezTo>
                  <a:close/>
                  <a:moveTo>
                    <a:pt x="800268" y="362485"/>
                  </a:moveTo>
                  <a:lnTo>
                    <a:pt x="800261" y="362485"/>
                  </a:lnTo>
                  <a:cubicBezTo>
                    <a:pt x="774523" y="371113"/>
                    <a:pt x="751131" y="385594"/>
                    <a:pt x="731932" y="404792"/>
                  </a:cubicBezTo>
                  <a:cubicBezTo>
                    <a:pt x="712739" y="423989"/>
                    <a:pt x="698257" y="447378"/>
                    <a:pt x="689629" y="473120"/>
                  </a:cubicBezTo>
                  <a:lnTo>
                    <a:pt x="534407" y="473120"/>
                  </a:lnTo>
                  <a:cubicBezTo>
                    <a:pt x="502547" y="489050"/>
                    <a:pt x="467420" y="497340"/>
                    <a:pt x="431799" y="497340"/>
                  </a:cubicBezTo>
                  <a:cubicBezTo>
                    <a:pt x="396178" y="497340"/>
                    <a:pt x="361054" y="489049"/>
                    <a:pt x="329199" y="473120"/>
                  </a:cubicBezTo>
                  <a:lnTo>
                    <a:pt x="173843" y="473120"/>
                  </a:lnTo>
                  <a:cubicBezTo>
                    <a:pt x="165192" y="447381"/>
                    <a:pt x="150696" y="423994"/>
                    <a:pt x="131487" y="404801"/>
                  </a:cubicBezTo>
                  <a:cubicBezTo>
                    <a:pt x="112281" y="385604"/>
                    <a:pt x="88890" y="371122"/>
                    <a:pt x="63144" y="362486"/>
                  </a:cubicBezTo>
                  <a:lnTo>
                    <a:pt x="63144" y="173856"/>
                  </a:lnTo>
                  <a:cubicBezTo>
                    <a:pt x="88901" y="165227"/>
                    <a:pt x="112308" y="150737"/>
                    <a:pt x="131516" y="131529"/>
                  </a:cubicBezTo>
                  <a:cubicBezTo>
                    <a:pt x="150725" y="112320"/>
                    <a:pt x="165215" y="88914"/>
                    <a:pt x="173843" y="63157"/>
                  </a:cubicBezTo>
                  <a:lnTo>
                    <a:pt x="329326" y="63157"/>
                  </a:lnTo>
                  <a:cubicBezTo>
                    <a:pt x="361151" y="47267"/>
                    <a:pt x="396231" y="38999"/>
                    <a:pt x="431799" y="38999"/>
                  </a:cubicBezTo>
                  <a:cubicBezTo>
                    <a:pt x="467367" y="38999"/>
                    <a:pt x="502451" y="47267"/>
                    <a:pt x="534273" y="63157"/>
                  </a:cubicBezTo>
                  <a:lnTo>
                    <a:pt x="689629" y="63157"/>
                  </a:lnTo>
                  <a:cubicBezTo>
                    <a:pt x="698237" y="88917"/>
                    <a:pt x="712709" y="112325"/>
                    <a:pt x="731910" y="131537"/>
                  </a:cubicBezTo>
                  <a:cubicBezTo>
                    <a:pt x="751109" y="150745"/>
                    <a:pt x="774508" y="165233"/>
                    <a:pt x="800261" y="173855"/>
                  </a:cubicBezTo>
                  <a:close/>
                </a:path>
              </a:pathLst>
            </a:custGeom>
            <a:solidFill>
              <a:schemeClr val="tx2">
                <a:lumMod val="40000"/>
                <a:lumOff val="60000"/>
              </a:schemeClr>
            </a:solidFill>
            <a:ln w="738"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55F10356-6F88-8625-4C0A-4F100BD48451}"/>
                </a:ext>
              </a:extLst>
            </p:cNvPr>
            <p:cNvSpPr/>
            <p:nvPr/>
          </p:nvSpPr>
          <p:spPr>
            <a:xfrm>
              <a:off x="2883366" y="3323466"/>
              <a:ext cx="92130" cy="92126"/>
            </a:xfrm>
            <a:custGeom>
              <a:avLst/>
              <a:gdLst>
                <a:gd name="connsiteX0" fmla="*/ 1 w 92130"/>
                <a:gd name="connsiteY0" fmla="*/ 46065 h 92126"/>
                <a:gd name="connsiteX1" fmla="*/ 13496 w 92130"/>
                <a:gd name="connsiteY1" fmla="*/ 78637 h 92126"/>
                <a:gd name="connsiteX2" fmla="*/ 46065 w 92130"/>
                <a:gd name="connsiteY2" fmla="*/ 92126 h 92126"/>
                <a:gd name="connsiteX3" fmla="*/ 78636 w 92130"/>
                <a:gd name="connsiteY3" fmla="*/ 78634 h 92126"/>
                <a:gd name="connsiteX4" fmla="*/ 92130 w 92130"/>
                <a:gd name="connsiteY4" fmla="*/ 46065 h 92126"/>
                <a:gd name="connsiteX5" fmla="*/ 78636 w 92130"/>
                <a:gd name="connsiteY5" fmla="*/ 13492 h 92126"/>
                <a:gd name="connsiteX6" fmla="*/ 46068 w 92130"/>
                <a:gd name="connsiteY6" fmla="*/ 0 h 92126"/>
                <a:gd name="connsiteX7" fmla="*/ 13510 w 92130"/>
                <a:gd name="connsiteY7" fmla="*/ 13507 h 92126"/>
                <a:gd name="connsiteX8" fmla="*/ 0 w 92130"/>
                <a:gd name="connsiteY8" fmla="*/ 46065 h 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0" h="92126">
                  <a:moveTo>
                    <a:pt x="1" y="46065"/>
                  </a:moveTo>
                  <a:cubicBezTo>
                    <a:pt x="4" y="58283"/>
                    <a:pt x="4856" y="69998"/>
                    <a:pt x="13496" y="78637"/>
                  </a:cubicBezTo>
                  <a:cubicBezTo>
                    <a:pt x="22133" y="87274"/>
                    <a:pt x="33851" y="92126"/>
                    <a:pt x="46065" y="92126"/>
                  </a:cubicBezTo>
                  <a:cubicBezTo>
                    <a:pt x="58283" y="92126"/>
                    <a:pt x="69998" y="87274"/>
                    <a:pt x="78636" y="78634"/>
                  </a:cubicBezTo>
                  <a:cubicBezTo>
                    <a:pt x="87275" y="69997"/>
                    <a:pt x="92130" y="58280"/>
                    <a:pt x="92130" y="46065"/>
                  </a:cubicBezTo>
                  <a:cubicBezTo>
                    <a:pt x="92130" y="33847"/>
                    <a:pt x="87275" y="22132"/>
                    <a:pt x="78636" y="13492"/>
                  </a:cubicBezTo>
                  <a:cubicBezTo>
                    <a:pt x="70001" y="4855"/>
                    <a:pt x="58283" y="0"/>
                    <a:pt x="46068" y="0"/>
                  </a:cubicBezTo>
                  <a:cubicBezTo>
                    <a:pt x="33853" y="15"/>
                    <a:pt x="22144" y="4873"/>
                    <a:pt x="13510" y="13507"/>
                  </a:cubicBezTo>
                  <a:cubicBezTo>
                    <a:pt x="4873" y="22144"/>
                    <a:pt x="15" y="33853"/>
                    <a:pt x="0" y="46065"/>
                  </a:cubicBezTo>
                  <a:close/>
                </a:path>
              </a:pathLst>
            </a:custGeom>
            <a:solidFill>
              <a:schemeClr val="tx2">
                <a:lumMod val="40000"/>
                <a:lumOff val="60000"/>
              </a:schemeClr>
            </a:solidFill>
            <a:ln w="738"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92DFFBDD-E13F-E811-41B7-9CB647A7E67B}"/>
                </a:ext>
              </a:extLst>
            </p:cNvPr>
            <p:cNvSpPr/>
            <p:nvPr/>
          </p:nvSpPr>
          <p:spPr>
            <a:xfrm>
              <a:off x="2340161" y="3323461"/>
              <a:ext cx="92132" cy="92133"/>
            </a:xfrm>
            <a:custGeom>
              <a:avLst/>
              <a:gdLst>
                <a:gd name="connsiteX0" fmla="*/ 46068 w 92132"/>
                <a:gd name="connsiteY0" fmla="*/ 1 h 92133"/>
                <a:gd name="connsiteX1" fmla="*/ 13495 w 92132"/>
                <a:gd name="connsiteY1" fmla="*/ 13493 h 92133"/>
                <a:gd name="connsiteX2" fmla="*/ 0 w 92132"/>
                <a:gd name="connsiteY2" fmla="*/ 46065 h 92133"/>
                <a:gd name="connsiteX3" fmla="*/ 13495 w 92132"/>
                <a:gd name="connsiteY3" fmla="*/ 78641 h 92133"/>
                <a:gd name="connsiteX4" fmla="*/ 46068 w 92132"/>
                <a:gd name="connsiteY4" fmla="*/ 92133 h 92133"/>
                <a:gd name="connsiteX5" fmla="*/ 78640 w 92132"/>
                <a:gd name="connsiteY5" fmla="*/ 78641 h 92133"/>
                <a:gd name="connsiteX6" fmla="*/ 92132 w 92132"/>
                <a:gd name="connsiteY6" fmla="*/ 46065 h 92133"/>
                <a:gd name="connsiteX7" fmla="*/ 78625 w 92132"/>
                <a:gd name="connsiteY7" fmla="*/ 13507 h 92133"/>
                <a:gd name="connsiteX8" fmla="*/ 46067 w 92132"/>
                <a:gd name="connsiteY8" fmla="*/ 0 h 9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132" h="92133">
                  <a:moveTo>
                    <a:pt x="46068" y="1"/>
                  </a:moveTo>
                  <a:cubicBezTo>
                    <a:pt x="33850" y="1"/>
                    <a:pt x="22132" y="4853"/>
                    <a:pt x="13495" y="13493"/>
                  </a:cubicBezTo>
                  <a:cubicBezTo>
                    <a:pt x="4855" y="22133"/>
                    <a:pt x="0" y="33851"/>
                    <a:pt x="0" y="46065"/>
                  </a:cubicBezTo>
                  <a:cubicBezTo>
                    <a:pt x="0" y="58283"/>
                    <a:pt x="4856" y="70001"/>
                    <a:pt x="13495" y="78641"/>
                  </a:cubicBezTo>
                  <a:cubicBezTo>
                    <a:pt x="22132" y="87278"/>
                    <a:pt x="33850" y="92133"/>
                    <a:pt x="46068" y="92133"/>
                  </a:cubicBezTo>
                  <a:cubicBezTo>
                    <a:pt x="58283" y="92133"/>
                    <a:pt x="70001" y="87277"/>
                    <a:pt x="78640" y="78641"/>
                  </a:cubicBezTo>
                  <a:cubicBezTo>
                    <a:pt x="87280" y="70001"/>
                    <a:pt x="92132" y="58283"/>
                    <a:pt x="92132" y="46065"/>
                  </a:cubicBezTo>
                  <a:cubicBezTo>
                    <a:pt x="92117" y="33853"/>
                    <a:pt x="87260" y="22144"/>
                    <a:pt x="78625" y="13507"/>
                  </a:cubicBezTo>
                  <a:cubicBezTo>
                    <a:pt x="69988" y="4873"/>
                    <a:pt x="58280" y="15"/>
                    <a:pt x="46067" y="0"/>
                  </a:cubicBezTo>
                  <a:close/>
                </a:path>
              </a:pathLst>
            </a:custGeom>
            <a:solidFill>
              <a:schemeClr val="tx2">
                <a:lumMod val="40000"/>
                <a:lumOff val="60000"/>
              </a:schemeClr>
            </a:solidFill>
            <a:ln w="738"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592D7FB0-9F22-2B9D-F28B-06810674D492}"/>
                </a:ext>
              </a:extLst>
            </p:cNvPr>
            <p:cNvSpPr/>
            <p:nvPr/>
          </p:nvSpPr>
          <p:spPr>
            <a:xfrm>
              <a:off x="2226074" y="3694109"/>
              <a:ext cx="863518" cy="63842"/>
            </a:xfrm>
            <a:custGeom>
              <a:avLst/>
              <a:gdLst>
                <a:gd name="connsiteX0" fmla="*/ 831601 w 863518"/>
                <a:gd name="connsiteY0" fmla="*/ 0 h 63842"/>
                <a:gd name="connsiteX1" fmla="*/ 31921 w 863518"/>
                <a:gd name="connsiteY1" fmla="*/ 0 h 63842"/>
                <a:gd name="connsiteX2" fmla="*/ 4276 w 863518"/>
                <a:gd name="connsiteY2" fmla="*/ 15959 h 63842"/>
                <a:gd name="connsiteX3" fmla="*/ 4276 w 863518"/>
                <a:gd name="connsiteY3" fmla="*/ 47880 h 63842"/>
                <a:gd name="connsiteX4" fmla="*/ 31921 w 863518"/>
                <a:gd name="connsiteY4" fmla="*/ 63843 h 63842"/>
                <a:gd name="connsiteX5" fmla="*/ 831601 w 863518"/>
                <a:gd name="connsiteY5" fmla="*/ 63843 h 63842"/>
                <a:gd name="connsiteX6" fmla="*/ 831601 w 863518"/>
                <a:gd name="connsiteY6" fmla="*/ 63843 h 63842"/>
                <a:gd name="connsiteX7" fmla="*/ 859245 w 863518"/>
                <a:gd name="connsiteY7" fmla="*/ 47880 h 63842"/>
                <a:gd name="connsiteX8" fmla="*/ 859245 w 863518"/>
                <a:gd name="connsiteY8" fmla="*/ 15959 h 63842"/>
                <a:gd name="connsiteX9" fmla="*/ 831601 w 863518"/>
                <a:gd name="connsiteY9" fmla="*/ 0 h 6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3518" h="63842">
                  <a:moveTo>
                    <a:pt x="831601" y="0"/>
                  </a:moveTo>
                  <a:lnTo>
                    <a:pt x="31921" y="0"/>
                  </a:lnTo>
                  <a:cubicBezTo>
                    <a:pt x="20515" y="0"/>
                    <a:pt x="9978" y="6083"/>
                    <a:pt x="4276" y="15959"/>
                  </a:cubicBezTo>
                  <a:cubicBezTo>
                    <a:pt x="-1425" y="25836"/>
                    <a:pt x="-1425" y="38005"/>
                    <a:pt x="4276" y="47880"/>
                  </a:cubicBezTo>
                  <a:cubicBezTo>
                    <a:pt x="9978" y="57757"/>
                    <a:pt x="20515" y="63843"/>
                    <a:pt x="31921" y="63843"/>
                  </a:cubicBezTo>
                  <a:lnTo>
                    <a:pt x="831601" y="63843"/>
                  </a:lnTo>
                  <a:lnTo>
                    <a:pt x="831601" y="63843"/>
                  </a:lnTo>
                  <a:cubicBezTo>
                    <a:pt x="843003" y="63843"/>
                    <a:pt x="853541" y="57757"/>
                    <a:pt x="859245" y="47880"/>
                  </a:cubicBezTo>
                  <a:cubicBezTo>
                    <a:pt x="864943" y="38004"/>
                    <a:pt x="864943" y="25835"/>
                    <a:pt x="859245" y="15959"/>
                  </a:cubicBezTo>
                  <a:cubicBezTo>
                    <a:pt x="853541" y="6083"/>
                    <a:pt x="843003" y="0"/>
                    <a:pt x="831601" y="0"/>
                  </a:cubicBezTo>
                  <a:close/>
                </a:path>
              </a:pathLst>
            </a:custGeom>
            <a:solidFill>
              <a:schemeClr val="tx2">
                <a:lumMod val="40000"/>
                <a:lumOff val="60000"/>
              </a:schemeClr>
            </a:solidFill>
            <a:ln w="738"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0E5B9F29-D1E5-3E9E-39E1-1360E1F4B54B}"/>
                </a:ext>
              </a:extLst>
            </p:cNvPr>
            <p:cNvSpPr/>
            <p:nvPr/>
          </p:nvSpPr>
          <p:spPr>
            <a:xfrm>
              <a:off x="2226074" y="3814315"/>
              <a:ext cx="863518" cy="63844"/>
            </a:xfrm>
            <a:custGeom>
              <a:avLst/>
              <a:gdLst>
                <a:gd name="connsiteX0" fmla="*/ 831601 w 863518"/>
                <a:gd name="connsiteY0" fmla="*/ 0 h 63844"/>
                <a:gd name="connsiteX1" fmla="*/ 31921 w 863518"/>
                <a:gd name="connsiteY1" fmla="*/ 0 h 63844"/>
                <a:gd name="connsiteX2" fmla="*/ 4276 w 863518"/>
                <a:gd name="connsiteY2" fmla="*/ 15959 h 63844"/>
                <a:gd name="connsiteX3" fmla="*/ 4276 w 863518"/>
                <a:gd name="connsiteY3" fmla="*/ 47885 h 63844"/>
                <a:gd name="connsiteX4" fmla="*/ 31921 w 863518"/>
                <a:gd name="connsiteY4" fmla="*/ 63845 h 63844"/>
                <a:gd name="connsiteX5" fmla="*/ 831601 w 863518"/>
                <a:gd name="connsiteY5" fmla="*/ 63845 h 63844"/>
                <a:gd name="connsiteX6" fmla="*/ 831601 w 863518"/>
                <a:gd name="connsiteY6" fmla="*/ 63845 h 63844"/>
                <a:gd name="connsiteX7" fmla="*/ 859245 w 863518"/>
                <a:gd name="connsiteY7" fmla="*/ 47885 h 63844"/>
                <a:gd name="connsiteX8" fmla="*/ 859245 w 863518"/>
                <a:gd name="connsiteY8" fmla="*/ 15959 h 63844"/>
                <a:gd name="connsiteX9" fmla="*/ 831601 w 863518"/>
                <a:gd name="connsiteY9" fmla="*/ 0 h 6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3518" h="63844">
                  <a:moveTo>
                    <a:pt x="831601" y="0"/>
                  </a:moveTo>
                  <a:lnTo>
                    <a:pt x="31921" y="0"/>
                  </a:lnTo>
                  <a:cubicBezTo>
                    <a:pt x="20515" y="0"/>
                    <a:pt x="9978" y="6084"/>
                    <a:pt x="4276" y="15959"/>
                  </a:cubicBezTo>
                  <a:cubicBezTo>
                    <a:pt x="-1425" y="25842"/>
                    <a:pt x="-1425" y="38010"/>
                    <a:pt x="4276" y="47885"/>
                  </a:cubicBezTo>
                  <a:cubicBezTo>
                    <a:pt x="9978" y="57760"/>
                    <a:pt x="20515" y="63845"/>
                    <a:pt x="31921" y="63845"/>
                  </a:cubicBezTo>
                  <a:lnTo>
                    <a:pt x="831601" y="63845"/>
                  </a:lnTo>
                  <a:lnTo>
                    <a:pt x="831601" y="63845"/>
                  </a:lnTo>
                  <a:cubicBezTo>
                    <a:pt x="843003" y="63845"/>
                    <a:pt x="853541" y="57760"/>
                    <a:pt x="859245" y="47885"/>
                  </a:cubicBezTo>
                  <a:cubicBezTo>
                    <a:pt x="864943" y="38003"/>
                    <a:pt x="864943" y="25834"/>
                    <a:pt x="859245" y="15959"/>
                  </a:cubicBezTo>
                  <a:cubicBezTo>
                    <a:pt x="853541" y="6084"/>
                    <a:pt x="843003" y="0"/>
                    <a:pt x="831601" y="0"/>
                  </a:cubicBezTo>
                  <a:close/>
                </a:path>
              </a:pathLst>
            </a:custGeom>
            <a:solidFill>
              <a:schemeClr val="tx2">
                <a:lumMod val="40000"/>
                <a:lumOff val="60000"/>
              </a:schemeClr>
            </a:solidFill>
            <a:ln w="738"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D238B402-DE9E-8ECF-095D-41AFB2C12613}"/>
                </a:ext>
              </a:extLst>
            </p:cNvPr>
            <p:cNvSpPr/>
            <p:nvPr/>
          </p:nvSpPr>
          <p:spPr>
            <a:xfrm>
              <a:off x="2483272" y="3194968"/>
              <a:ext cx="349115" cy="349122"/>
            </a:xfrm>
            <a:custGeom>
              <a:avLst/>
              <a:gdLst>
                <a:gd name="connsiteX0" fmla="*/ 174623 w 349115"/>
                <a:gd name="connsiteY0" fmla="*/ 0 h 349122"/>
                <a:gd name="connsiteX1" fmla="*/ 77631 w 349115"/>
                <a:gd name="connsiteY1" fmla="*/ 29384 h 349122"/>
                <a:gd name="connsiteX2" fmla="*/ 13312 w 349115"/>
                <a:gd name="connsiteY2" fmla="*/ 107699 h 349122"/>
                <a:gd name="connsiteX3" fmla="*/ 3342 w 349115"/>
                <a:gd name="connsiteY3" fmla="*/ 208557 h 349122"/>
                <a:gd name="connsiteX4" fmla="*/ 51085 w 349115"/>
                <a:gd name="connsiteY4" fmla="*/ 297953 h 349122"/>
                <a:gd name="connsiteX5" fmla="*/ 140444 w 349115"/>
                <a:gd name="connsiteY5" fmla="*/ 345757 h 349122"/>
                <a:gd name="connsiteX6" fmla="*/ 241302 w 349115"/>
                <a:gd name="connsiteY6" fmla="*/ 335858 h 349122"/>
                <a:gd name="connsiteX7" fmla="*/ 319661 w 349115"/>
                <a:gd name="connsiteY7" fmla="*/ 271593 h 349122"/>
                <a:gd name="connsiteX8" fmla="*/ 349115 w 349115"/>
                <a:gd name="connsiteY8" fmla="*/ 174623 h 349122"/>
                <a:gd name="connsiteX9" fmla="*/ 298009 w 349115"/>
                <a:gd name="connsiteY9" fmla="*/ 51194 h 349122"/>
                <a:gd name="connsiteX10" fmla="*/ 174616 w 349115"/>
                <a:gd name="connsiteY10" fmla="*/ 3 h 349122"/>
                <a:gd name="connsiteX11" fmla="*/ 269836 w 349115"/>
                <a:gd name="connsiteY11" fmla="*/ 265724 h 349122"/>
                <a:gd name="connsiteX12" fmla="*/ 254819 w 349115"/>
                <a:gd name="connsiteY12" fmla="*/ 272339 h 349122"/>
                <a:gd name="connsiteX13" fmla="*/ 239523 w 349115"/>
                <a:gd name="connsiteY13" fmla="*/ 266395 h 349122"/>
                <a:gd name="connsiteX14" fmla="*/ 189624 w 349115"/>
                <a:gd name="connsiteY14" fmla="*/ 218643 h 349122"/>
                <a:gd name="connsiteX15" fmla="*/ 145677 w 349115"/>
                <a:gd name="connsiteY15" fmla="*/ 211155 h 349122"/>
                <a:gd name="connsiteX16" fmla="*/ 128164 w 349115"/>
                <a:gd name="connsiteY16" fmla="*/ 170160 h 349122"/>
                <a:gd name="connsiteX17" fmla="*/ 153132 w 349115"/>
                <a:gd name="connsiteY17" fmla="*/ 133230 h 349122"/>
                <a:gd name="connsiteX18" fmla="*/ 153132 w 349115"/>
                <a:gd name="connsiteY18" fmla="*/ 68817 h 349122"/>
                <a:gd name="connsiteX19" fmla="*/ 159395 w 349115"/>
                <a:gd name="connsiteY19" fmla="*/ 53641 h 349122"/>
                <a:gd name="connsiteX20" fmla="*/ 174560 w 349115"/>
                <a:gd name="connsiteY20" fmla="*/ 47349 h 349122"/>
                <a:gd name="connsiteX21" fmla="*/ 189728 w 349115"/>
                <a:gd name="connsiteY21" fmla="*/ 53641 h 349122"/>
                <a:gd name="connsiteX22" fmla="*/ 195991 w 349115"/>
                <a:gd name="connsiteY22" fmla="*/ 68817 h 349122"/>
                <a:gd name="connsiteX23" fmla="*/ 195991 w 349115"/>
                <a:gd name="connsiteY23" fmla="*/ 133230 h 349122"/>
                <a:gd name="connsiteX24" fmla="*/ 217416 w 349115"/>
                <a:gd name="connsiteY24" fmla="*/ 156261 h 349122"/>
                <a:gd name="connsiteX25" fmla="*/ 219258 w 349115"/>
                <a:gd name="connsiteY25" fmla="*/ 187661 h 349122"/>
                <a:gd name="connsiteX26" fmla="*/ 269166 w 349115"/>
                <a:gd name="connsiteY26" fmla="*/ 235419 h 349122"/>
                <a:gd name="connsiteX27" fmla="*/ 269163 w 349115"/>
                <a:gd name="connsiteY27" fmla="*/ 235419 h 349122"/>
                <a:gd name="connsiteX28" fmla="*/ 275775 w 349115"/>
                <a:gd name="connsiteY28" fmla="*/ 250433 h 349122"/>
                <a:gd name="connsiteX29" fmla="*/ 269836 w 349115"/>
                <a:gd name="connsiteY29" fmla="*/ 265723 h 34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9115" h="349122">
                  <a:moveTo>
                    <a:pt x="174623" y="0"/>
                  </a:moveTo>
                  <a:cubicBezTo>
                    <a:pt x="140099" y="-12"/>
                    <a:pt x="106344" y="10214"/>
                    <a:pt x="77631" y="29384"/>
                  </a:cubicBezTo>
                  <a:cubicBezTo>
                    <a:pt x="48918" y="48555"/>
                    <a:pt x="26536" y="75810"/>
                    <a:pt x="13312" y="107699"/>
                  </a:cubicBezTo>
                  <a:cubicBezTo>
                    <a:pt x="87" y="139591"/>
                    <a:pt x="-3381" y="174689"/>
                    <a:pt x="3342" y="208557"/>
                  </a:cubicBezTo>
                  <a:cubicBezTo>
                    <a:pt x="10065" y="242421"/>
                    <a:pt x="26682" y="273530"/>
                    <a:pt x="51085" y="297953"/>
                  </a:cubicBezTo>
                  <a:cubicBezTo>
                    <a:pt x="75490" y="322374"/>
                    <a:pt x="106587" y="339009"/>
                    <a:pt x="140444" y="345757"/>
                  </a:cubicBezTo>
                  <a:cubicBezTo>
                    <a:pt x="174303" y="352504"/>
                    <a:pt x="209404" y="349059"/>
                    <a:pt x="241302" y="335858"/>
                  </a:cubicBezTo>
                  <a:cubicBezTo>
                    <a:pt x="273202" y="322656"/>
                    <a:pt x="300472" y="300294"/>
                    <a:pt x="319661" y="271593"/>
                  </a:cubicBezTo>
                  <a:cubicBezTo>
                    <a:pt x="338852" y="242893"/>
                    <a:pt x="349104" y="209147"/>
                    <a:pt x="349115" y="174623"/>
                  </a:cubicBezTo>
                  <a:cubicBezTo>
                    <a:pt x="349113" y="128332"/>
                    <a:pt x="330730" y="83939"/>
                    <a:pt x="298009" y="51194"/>
                  </a:cubicBezTo>
                  <a:cubicBezTo>
                    <a:pt x="265288" y="18452"/>
                    <a:pt x="220908" y="38"/>
                    <a:pt x="174616" y="3"/>
                  </a:cubicBezTo>
                  <a:close/>
                  <a:moveTo>
                    <a:pt x="269836" y="265724"/>
                  </a:moveTo>
                  <a:cubicBezTo>
                    <a:pt x="265906" y="269834"/>
                    <a:pt x="260503" y="272211"/>
                    <a:pt x="254819" y="272339"/>
                  </a:cubicBezTo>
                  <a:cubicBezTo>
                    <a:pt x="249135" y="272464"/>
                    <a:pt x="243633" y="270326"/>
                    <a:pt x="239523" y="266395"/>
                  </a:cubicBezTo>
                  <a:lnTo>
                    <a:pt x="189624" y="218643"/>
                  </a:lnTo>
                  <a:cubicBezTo>
                    <a:pt x="174654" y="223778"/>
                    <a:pt x="158102" y="220956"/>
                    <a:pt x="145677" y="211155"/>
                  </a:cubicBezTo>
                  <a:cubicBezTo>
                    <a:pt x="133252" y="201354"/>
                    <a:pt x="126657" y="185913"/>
                    <a:pt x="128164" y="170160"/>
                  </a:cubicBezTo>
                  <a:cubicBezTo>
                    <a:pt x="129670" y="154408"/>
                    <a:pt x="139072" y="140497"/>
                    <a:pt x="153132" y="133230"/>
                  </a:cubicBezTo>
                  <a:lnTo>
                    <a:pt x="153132" y="68817"/>
                  </a:lnTo>
                  <a:cubicBezTo>
                    <a:pt x="153120" y="63128"/>
                    <a:pt x="155375" y="57667"/>
                    <a:pt x="159395" y="53641"/>
                  </a:cubicBezTo>
                  <a:cubicBezTo>
                    <a:pt x="163413" y="49612"/>
                    <a:pt x="168870" y="47349"/>
                    <a:pt x="174560" y="47349"/>
                  </a:cubicBezTo>
                  <a:cubicBezTo>
                    <a:pt x="180249" y="47349"/>
                    <a:pt x="185708" y="49612"/>
                    <a:pt x="189728" y="53641"/>
                  </a:cubicBezTo>
                  <a:cubicBezTo>
                    <a:pt x="193748" y="57667"/>
                    <a:pt x="196000" y="63127"/>
                    <a:pt x="195991" y="68817"/>
                  </a:cubicBezTo>
                  <a:lnTo>
                    <a:pt x="195991" y="133230"/>
                  </a:lnTo>
                  <a:cubicBezTo>
                    <a:pt x="205594" y="138181"/>
                    <a:pt x="213168" y="146326"/>
                    <a:pt x="217416" y="156261"/>
                  </a:cubicBezTo>
                  <a:cubicBezTo>
                    <a:pt x="221663" y="166195"/>
                    <a:pt x="222313" y="177299"/>
                    <a:pt x="219258" y="187661"/>
                  </a:cubicBezTo>
                  <a:lnTo>
                    <a:pt x="269166" y="235419"/>
                  </a:lnTo>
                  <a:lnTo>
                    <a:pt x="269163" y="235419"/>
                  </a:lnTo>
                  <a:cubicBezTo>
                    <a:pt x="273271" y="239350"/>
                    <a:pt x="275650" y="244749"/>
                    <a:pt x="275775" y="250433"/>
                  </a:cubicBezTo>
                  <a:cubicBezTo>
                    <a:pt x="275901" y="256117"/>
                    <a:pt x="273765" y="261616"/>
                    <a:pt x="269836" y="265723"/>
                  </a:cubicBezTo>
                  <a:close/>
                </a:path>
              </a:pathLst>
            </a:custGeom>
            <a:solidFill>
              <a:schemeClr val="tx2">
                <a:lumMod val="50000"/>
              </a:schemeClr>
            </a:solidFill>
            <a:ln w="738" cap="flat">
              <a:noFill/>
              <a:prstDash val="solid"/>
              <a:miter/>
            </a:ln>
          </p:spPr>
          <p:txBody>
            <a:bodyPr rtlCol="0" anchor="ctr"/>
            <a:lstStyle/>
            <a:p>
              <a:endParaRPr lang="en-US" dirty="0"/>
            </a:p>
          </p:txBody>
        </p:sp>
      </p:grpSp>
      <p:grpSp>
        <p:nvGrpSpPr>
          <p:cNvPr id="60" name="Group 59">
            <a:extLst>
              <a:ext uri="{FF2B5EF4-FFF2-40B4-BE49-F238E27FC236}">
                <a16:creationId xmlns:a16="http://schemas.microsoft.com/office/drawing/2014/main" id="{40818A53-1F17-5D85-4D50-C66DBB23A737}"/>
              </a:ext>
            </a:extLst>
          </p:cNvPr>
          <p:cNvGrpSpPr/>
          <p:nvPr/>
        </p:nvGrpSpPr>
        <p:grpSpPr>
          <a:xfrm>
            <a:off x="5627706" y="2754774"/>
            <a:ext cx="1469985" cy="1469985"/>
            <a:chOff x="5627706" y="2754774"/>
            <a:chExt cx="1469985" cy="1469985"/>
          </a:xfrm>
        </p:grpSpPr>
        <p:sp>
          <p:nvSpPr>
            <p:cNvPr id="27" name="Oval 26">
              <a:extLst>
                <a:ext uri="{FF2B5EF4-FFF2-40B4-BE49-F238E27FC236}">
                  <a16:creationId xmlns:a16="http://schemas.microsoft.com/office/drawing/2014/main" id="{F2308907-A5FA-7BF2-9E38-5DF1ED9A99A4}"/>
                </a:ext>
              </a:extLst>
            </p:cNvPr>
            <p:cNvSpPr/>
            <p:nvPr/>
          </p:nvSpPr>
          <p:spPr>
            <a:xfrm>
              <a:off x="5627706" y="2754774"/>
              <a:ext cx="1469985" cy="1469985"/>
            </a:xfrm>
            <a:prstGeom prst="ellipse">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46">
              <a:extLst>
                <a:ext uri="{FF2B5EF4-FFF2-40B4-BE49-F238E27FC236}">
                  <a16:creationId xmlns:a16="http://schemas.microsoft.com/office/drawing/2014/main" id="{F3BDA0C1-D000-ECD4-8807-4E2542E6266B}"/>
                </a:ext>
              </a:extLst>
            </p:cNvPr>
            <p:cNvSpPr/>
            <p:nvPr/>
          </p:nvSpPr>
          <p:spPr>
            <a:xfrm>
              <a:off x="5905533" y="3557068"/>
              <a:ext cx="914223" cy="369986"/>
            </a:xfrm>
            <a:custGeom>
              <a:avLst/>
              <a:gdLst>
                <a:gd name="connsiteX0" fmla="*/ 880330 w 914223"/>
                <a:gd name="connsiteY0" fmla="*/ 53814 h 369986"/>
                <a:gd name="connsiteX1" fmla="*/ 870949 w 914223"/>
                <a:gd name="connsiteY1" fmla="*/ 55259 h 369986"/>
                <a:gd name="connsiteX2" fmla="*/ 675674 w 914223"/>
                <a:gd name="connsiteY2" fmla="*/ 114757 h 369986"/>
                <a:gd name="connsiteX3" fmla="*/ 667130 w 914223"/>
                <a:gd name="connsiteY3" fmla="*/ 182692 h 369986"/>
                <a:gd name="connsiteX4" fmla="*/ 607205 w 914223"/>
                <a:gd name="connsiteY4" fmla="*/ 215819 h 369986"/>
                <a:gd name="connsiteX5" fmla="*/ 445296 w 914223"/>
                <a:gd name="connsiteY5" fmla="*/ 221894 h 369986"/>
                <a:gd name="connsiteX6" fmla="*/ 386181 w 914223"/>
                <a:gd name="connsiteY6" fmla="*/ 224111 h 369986"/>
                <a:gd name="connsiteX7" fmla="*/ 371234 w 914223"/>
                <a:gd name="connsiteY7" fmla="*/ 218422 h 369986"/>
                <a:gd name="connsiteX8" fmla="*/ 364965 w 914223"/>
                <a:gd name="connsiteY8" fmla="*/ 204438 h 369986"/>
                <a:gd name="connsiteX9" fmla="*/ 370366 w 914223"/>
                <a:gd name="connsiteY9" fmla="*/ 189782 h 369986"/>
                <a:gd name="connsiteX10" fmla="*/ 384638 w 914223"/>
                <a:gd name="connsiteY10" fmla="*/ 183321 h 369986"/>
                <a:gd name="connsiteX11" fmla="*/ 605853 w 914223"/>
                <a:gd name="connsiteY11" fmla="*/ 175123 h 369986"/>
                <a:gd name="connsiteX12" fmla="*/ 628520 w 914223"/>
                <a:gd name="connsiteY12" fmla="*/ 165622 h 369986"/>
                <a:gd name="connsiteX13" fmla="*/ 639220 w 914223"/>
                <a:gd name="connsiteY13" fmla="*/ 143492 h 369986"/>
                <a:gd name="connsiteX14" fmla="*/ 639315 w 914223"/>
                <a:gd name="connsiteY14" fmla="*/ 140407 h 369986"/>
                <a:gd name="connsiteX15" fmla="*/ 631434 w 914223"/>
                <a:gd name="connsiteY15" fmla="*/ 118464 h 369986"/>
                <a:gd name="connsiteX16" fmla="*/ 611448 w 914223"/>
                <a:gd name="connsiteY16" fmla="*/ 106464 h 369986"/>
                <a:gd name="connsiteX17" fmla="*/ 453103 w 914223"/>
                <a:gd name="connsiteY17" fmla="*/ 79173 h 369986"/>
                <a:gd name="connsiteX18" fmla="*/ 453100 w 914223"/>
                <a:gd name="connsiteY18" fmla="*/ 79173 h 369986"/>
                <a:gd name="connsiteX19" fmla="*/ 369495 w 914223"/>
                <a:gd name="connsiteY19" fmla="*/ 43589 h 369986"/>
                <a:gd name="connsiteX20" fmla="*/ 132657 w 914223"/>
                <a:gd name="connsiteY20" fmla="*/ 29992 h 369986"/>
                <a:gd name="connsiteX21" fmla="*/ 0 w 914223"/>
                <a:gd name="connsiteY21" fmla="*/ 116045 h 369986"/>
                <a:gd name="connsiteX22" fmla="*/ 0 w 914223"/>
                <a:gd name="connsiteY22" fmla="*/ 369986 h 369986"/>
                <a:gd name="connsiteX23" fmla="*/ 139079 w 914223"/>
                <a:gd name="connsiteY23" fmla="*/ 311575 h 369986"/>
                <a:gd name="connsiteX24" fmla="*/ 289895 w 914223"/>
                <a:gd name="connsiteY24" fmla="*/ 314378 h 369986"/>
                <a:gd name="connsiteX25" fmla="*/ 359277 w 914223"/>
                <a:gd name="connsiteY25" fmla="*/ 330378 h 369986"/>
                <a:gd name="connsiteX26" fmla="*/ 488786 w 914223"/>
                <a:gd name="connsiteY26" fmla="*/ 316781 h 369986"/>
                <a:gd name="connsiteX27" fmla="*/ 895443 w 914223"/>
                <a:gd name="connsiteY27" fmla="*/ 117551 h 369986"/>
                <a:gd name="connsiteX28" fmla="*/ 913398 w 914223"/>
                <a:gd name="connsiteY28" fmla="*/ 94725 h 369986"/>
                <a:gd name="connsiteX29" fmla="*/ 906969 w 914223"/>
                <a:gd name="connsiteY29" fmla="*/ 66410 h 369986"/>
                <a:gd name="connsiteX30" fmla="*/ 880330 w 914223"/>
                <a:gd name="connsiteY30" fmla="*/ 53812 h 36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223" h="369986">
                  <a:moveTo>
                    <a:pt x="880330" y="53814"/>
                  </a:moveTo>
                  <a:cubicBezTo>
                    <a:pt x="877151" y="53817"/>
                    <a:pt x="873987" y="54305"/>
                    <a:pt x="870949" y="55259"/>
                  </a:cubicBezTo>
                  <a:lnTo>
                    <a:pt x="675674" y="114757"/>
                  </a:lnTo>
                  <a:cubicBezTo>
                    <a:pt x="683840" y="137467"/>
                    <a:pt x="680664" y="162712"/>
                    <a:pt x="667130" y="182692"/>
                  </a:cubicBezTo>
                  <a:cubicBezTo>
                    <a:pt x="653593" y="202671"/>
                    <a:pt x="631326" y="214982"/>
                    <a:pt x="607205" y="215819"/>
                  </a:cubicBezTo>
                  <a:cubicBezTo>
                    <a:pt x="587437" y="216493"/>
                    <a:pt x="506918" y="219578"/>
                    <a:pt x="445296" y="221894"/>
                  </a:cubicBezTo>
                  <a:lnTo>
                    <a:pt x="386181" y="224111"/>
                  </a:lnTo>
                  <a:cubicBezTo>
                    <a:pt x="380652" y="224215"/>
                    <a:pt x="375294" y="222176"/>
                    <a:pt x="371234" y="218422"/>
                  </a:cubicBezTo>
                  <a:cubicBezTo>
                    <a:pt x="367382" y="214770"/>
                    <a:pt x="365128" y="209743"/>
                    <a:pt x="364965" y="204438"/>
                  </a:cubicBezTo>
                  <a:cubicBezTo>
                    <a:pt x="364744" y="199029"/>
                    <a:pt x="366689" y="193757"/>
                    <a:pt x="370366" y="189782"/>
                  </a:cubicBezTo>
                  <a:cubicBezTo>
                    <a:pt x="374055" y="185789"/>
                    <a:pt x="379205" y="183459"/>
                    <a:pt x="384638" y="183321"/>
                  </a:cubicBezTo>
                  <a:cubicBezTo>
                    <a:pt x="432854" y="181392"/>
                    <a:pt x="578085" y="176089"/>
                    <a:pt x="605853" y="175123"/>
                  </a:cubicBezTo>
                  <a:cubicBezTo>
                    <a:pt x="614315" y="174826"/>
                    <a:pt x="622375" y="171446"/>
                    <a:pt x="628520" y="165622"/>
                  </a:cubicBezTo>
                  <a:cubicBezTo>
                    <a:pt x="634663" y="159795"/>
                    <a:pt x="638469" y="151926"/>
                    <a:pt x="639220" y="143492"/>
                  </a:cubicBezTo>
                  <a:cubicBezTo>
                    <a:pt x="639315" y="142529"/>
                    <a:pt x="639315" y="141468"/>
                    <a:pt x="639315" y="140407"/>
                  </a:cubicBezTo>
                  <a:cubicBezTo>
                    <a:pt x="639297" y="132403"/>
                    <a:pt x="636512" y="124653"/>
                    <a:pt x="631434" y="118464"/>
                  </a:cubicBezTo>
                  <a:cubicBezTo>
                    <a:pt x="626355" y="112278"/>
                    <a:pt x="619292" y="108041"/>
                    <a:pt x="611448" y="106464"/>
                  </a:cubicBezTo>
                  <a:cubicBezTo>
                    <a:pt x="582133" y="100582"/>
                    <a:pt x="507007" y="88045"/>
                    <a:pt x="453103" y="79173"/>
                  </a:cubicBezTo>
                  <a:lnTo>
                    <a:pt x="453100" y="79173"/>
                  </a:lnTo>
                  <a:cubicBezTo>
                    <a:pt x="422825" y="74036"/>
                    <a:pt x="394184" y="61846"/>
                    <a:pt x="369495" y="43589"/>
                  </a:cubicBezTo>
                  <a:cubicBezTo>
                    <a:pt x="268721" y="-30954"/>
                    <a:pt x="171998" y="8006"/>
                    <a:pt x="132657" y="29992"/>
                  </a:cubicBezTo>
                  <a:lnTo>
                    <a:pt x="0" y="116045"/>
                  </a:lnTo>
                  <a:lnTo>
                    <a:pt x="0" y="369986"/>
                  </a:lnTo>
                  <a:cubicBezTo>
                    <a:pt x="41788" y="341048"/>
                    <a:pt x="89155" y="321154"/>
                    <a:pt x="139079" y="311575"/>
                  </a:cubicBezTo>
                  <a:cubicBezTo>
                    <a:pt x="189000" y="302005"/>
                    <a:pt x="240371" y="302955"/>
                    <a:pt x="289895" y="314378"/>
                  </a:cubicBezTo>
                  <a:lnTo>
                    <a:pt x="359277" y="330378"/>
                  </a:lnTo>
                  <a:cubicBezTo>
                    <a:pt x="402700" y="341291"/>
                    <a:pt x="448582" y="336471"/>
                    <a:pt x="488786" y="316781"/>
                  </a:cubicBezTo>
                  <a:lnTo>
                    <a:pt x="895443" y="117551"/>
                  </a:lnTo>
                  <a:cubicBezTo>
                    <a:pt x="904566" y="113037"/>
                    <a:pt x="911161" y="104649"/>
                    <a:pt x="913398" y="94725"/>
                  </a:cubicBezTo>
                  <a:cubicBezTo>
                    <a:pt x="915636" y="84798"/>
                    <a:pt x="913265" y="74395"/>
                    <a:pt x="906969" y="66410"/>
                  </a:cubicBezTo>
                  <a:cubicBezTo>
                    <a:pt x="900492" y="58347"/>
                    <a:pt x="890678" y="53704"/>
                    <a:pt x="880330" y="53812"/>
                  </a:cubicBezTo>
                  <a:close/>
                </a:path>
              </a:pathLst>
            </a:custGeom>
            <a:solidFill>
              <a:schemeClr val="tx2">
                <a:lumMod val="40000"/>
                <a:lumOff val="60000"/>
              </a:schemeClr>
            </a:solidFill>
            <a:ln w="778"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366E2846-58A7-7B49-94AD-EA7B06629778}"/>
                </a:ext>
              </a:extLst>
            </p:cNvPr>
            <p:cNvSpPr/>
            <p:nvPr/>
          </p:nvSpPr>
          <p:spPr>
            <a:xfrm>
              <a:off x="6203469" y="3052498"/>
              <a:ext cx="616348" cy="543288"/>
            </a:xfrm>
            <a:custGeom>
              <a:avLst/>
              <a:gdLst>
                <a:gd name="connsiteX0" fmla="*/ 580981 w 616348"/>
                <a:gd name="connsiteY0" fmla="*/ 89308 h 543288"/>
                <a:gd name="connsiteX1" fmla="*/ 298419 w 616348"/>
                <a:gd name="connsiteY1" fmla="*/ 89308 h 543288"/>
                <a:gd name="connsiteX2" fmla="*/ 153397 w 616348"/>
                <a:gd name="connsiteY2" fmla="*/ 4134 h 543288"/>
                <a:gd name="connsiteX3" fmla="*/ 130423 w 616348"/>
                <a:gd name="connsiteY3" fmla="*/ 981 h 543288"/>
                <a:gd name="connsiteX4" fmla="*/ 111906 w 616348"/>
                <a:gd name="connsiteY4" fmla="*/ 14938 h 543288"/>
                <a:gd name="connsiteX5" fmla="*/ 68235 w 616348"/>
                <a:gd name="connsiteY5" fmla="*/ 89307 h 543288"/>
                <a:gd name="connsiteX6" fmla="*/ 35375 w 616348"/>
                <a:gd name="connsiteY6" fmla="*/ 89307 h 543288"/>
                <a:gd name="connsiteX7" fmla="*/ 10375 w 616348"/>
                <a:gd name="connsiteY7" fmla="*/ 99679 h 543288"/>
                <a:gd name="connsiteX8" fmla="*/ 0 w 616348"/>
                <a:gd name="connsiteY8" fmla="*/ 124682 h 543288"/>
                <a:gd name="connsiteX9" fmla="*/ 0 w 616348"/>
                <a:gd name="connsiteY9" fmla="*/ 418573 h 543288"/>
                <a:gd name="connsiteX10" fmla="*/ 10366 w 616348"/>
                <a:gd name="connsiteY10" fmla="*/ 443595 h 543288"/>
                <a:gd name="connsiteX11" fmla="*/ 35375 w 616348"/>
                <a:gd name="connsiteY11" fmla="*/ 453985 h 543288"/>
                <a:gd name="connsiteX12" fmla="*/ 317992 w 616348"/>
                <a:gd name="connsiteY12" fmla="*/ 453985 h 543288"/>
                <a:gd name="connsiteX13" fmla="*/ 462959 w 616348"/>
                <a:gd name="connsiteY13" fmla="*/ 539136 h 543288"/>
                <a:gd name="connsiteX14" fmla="*/ 485937 w 616348"/>
                <a:gd name="connsiteY14" fmla="*/ 542310 h 543288"/>
                <a:gd name="connsiteX15" fmla="*/ 504450 w 616348"/>
                <a:gd name="connsiteY15" fmla="*/ 528331 h 543288"/>
                <a:gd name="connsiteX16" fmla="*/ 548085 w 616348"/>
                <a:gd name="connsiteY16" fmla="*/ 453984 h 543288"/>
                <a:gd name="connsiteX17" fmla="*/ 580981 w 616348"/>
                <a:gd name="connsiteY17" fmla="*/ 453984 h 543288"/>
                <a:gd name="connsiteX18" fmla="*/ 605986 w 616348"/>
                <a:gd name="connsiteY18" fmla="*/ 443594 h 543288"/>
                <a:gd name="connsiteX19" fmla="*/ 616349 w 616348"/>
                <a:gd name="connsiteY19" fmla="*/ 418572 h 543288"/>
                <a:gd name="connsiteX20" fmla="*/ 616349 w 616348"/>
                <a:gd name="connsiteY20" fmla="*/ 124681 h 543288"/>
                <a:gd name="connsiteX21" fmla="*/ 605978 w 616348"/>
                <a:gd name="connsiteY21" fmla="*/ 99678 h 543288"/>
                <a:gd name="connsiteX22" fmla="*/ 580973 w 616348"/>
                <a:gd name="connsiteY22" fmla="*/ 89306 h 543288"/>
                <a:gd name="connsiteX23" fmla="*/ 566598 w 616348"/>
                <a:gd name="connsiteY23" fmla="*/ 326578 h 543288"/>
                <a:gd name="connsiteX24" fmla="*/ 488952 w 616348"/>
                <a:gd name="connsiteY24" fmla="*/ 404217 h 543288"/>
                <a:gd name="connsiteX25" fmla="*/ 127406 w 616348"/>
                <a:gd name="connsiteY25" fmla="*/ 404217 h 543288"/>
                <a:gd name="connsiteX26" fmla="*/ 49765 w 616348"/>
                <a:gd name="connsiteY26" fmla="*/ 326578 h 543288"/>
                <a:gd name="connsiteX27" fmla="*/ 49765 w 616348"/>
                <a:gd name="connsiteY27" fmla="*/ 216705 h 543288"/>
                <a:gd name="connsiteX28" fmla="*/ 127406 w 616348"/>
                <a:gd name="connsiteY28" fmla="*/ 139061 h 543288"/>
                <a:gd name="connsiteX29" fmla="*/ 488952 w 616348"/>
                <a:gd name="connsiteY29" fmla="*/ 139061 h 543288"/>
                <a:gd name="connsiteX30" fmla="*/ 566598 w 616348"/>
                <a:gd name="connsiteY30" fmla="*/ 216705 h 54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6348" h="543288">
                  <a:moveTo>
                    <a:pt x="580981" y="89308"/>
                  </a:moveTo>
                  <a:lnTo>
                    <a:pt x="298419" y="89308"/>
                  </a:lnTo>
                  <a:lnTo>
                    <a:pt x="153397" y="4134"/>
                  </a:lnTo>
                  <a:cubicBezTo>
                    <a:pt x="146456" y="92"/>
                    <a:pt x="138198" y="-1043"/>
                    <a:pt x="130423" y="981"/>
                  </a:cubicBezTo>
                  <a:cubicBezTo>
                    <a:pt x="122652" y="3005"/>
                    <a:pt x="115994" y="8023"/>
                    <a:pt x="111906" y="14938"/>
                  </a:cubicBezTo>
                  <a:lnTo>
                    <a:pt x="68235" y="89307"/>
                  </a:lnTo>
                  <a:lnTo>
                    <a:pt x="35375" y="89307"/>
                  </a:lnTo>
                  <a:cubicBezTo>
                    <a:pt x="25997" y="89316"/>
                    <a:pt x="17006" y="93048"/>
                    <a:pt x="10375" y="99679"/>
                  </a:cubicBezTo>
                  <a:cubicBezTo>
                    <a:pt x="3742" y="106313"/>
                    <a:pt x="13" y="115303"/>
                    <a:pt x="0" y="124682"/>
                  </a:cubicBezTo>
                  <a:lnTo>
                    <a:pt x="0" y="418573"/>
                  </a:lnTo>
                  <a:cubicBezTo>
                    <a:pt x="6" y="427957"/>
                    <a:pt x="3732" y="436955"/>
                    <a:pt x="10366" y="443595"/>
                  </a:cubicBezTo>
                  <a:cubicBezTo>
                    <a:pt x="16996" y="450234"/>
                    <a:pt x="25990" y="453970"/>
                    <a:pt x="35375" y="453985"/>
                  </a:cubicBezTo>
                  <a:lnTo>
                    <a:pt x="317992" y="453985"/>
                  </a:lnTo>
                  <a:lnTo>
                    <a:pt x="462959" y="539136"/>
                  </a:lnTo>
                  <a:cubicBezTo>
                    <a:pt x="469896" y="543193"/>
                    <a:pt x="478157" y="544334"/>
                    <a:pt x="485937" y="542310"/>
                  </a:cubicBezTo>
                  <a:cubicBezTo>
                    <a:pt x="493718" y="540283"/>
                    <a:pt x="500375" y="535256"/>
                    <a:pt x="504450" y="528331"/>
                  </a:cubicBezTo>
                  <a:lnTo>
                    <a:pt x="548085" y="453984"/>
                  </a:lnTo>
                  <a:lnTo>
                    <a:pt x="580981" y="453984"/>
                  </a:lnTo>
                  <a:cubicBezTo>
                    <a:pt x="590362" y="453969"/>
                    <a:pt x="599352" y="450233"/>
                    <a:pt x="605986" y="443594"/>
                  </a:cubicBezTo>
                  <a:cubicBezTo>
                    <a:pt x="612620" y="436954"/>
                    <a:pt x="616349" y="427956"/>
                    <a:pt x="616349" y="418572"/>
                  </a:cubicBezTo>
                  <a:lnTo>
                    <a:pt x="616349" y="124681"/>
                  </a:lnTo>
                  <a:cubicBezTo>
                    <a:pt x="616341" y="115303"/>
                    <a:pt x="612612" y="106312"/>
                    <a:pt x="605978" y="99678"/>
                  </a:cubicBezTo>
                  <a:cubicBezTo>
                    <a:pt x="599352" y="93048"/>
                    <a:pt x="590355" y="89315"/>
                    <a:pt x="580973" y="89306"/>
                  </a:cubicBezTo>
                  <a:close/>
                  <a:moveTo>
                    <a:pt x="566598" y="326578"/>
                  </a:moveTo>
                  <a:cubicBezTo>
                    <a:pt x="530264" y="339320"/>
                    <a:pt x="501702" y="367888"/>
                    <a:pt x="488952" y="404217"/>
                  </a:cubicBezTo>
                  <a:lnTo>
                    <a:pt x="127406" y="404217"/>
                  </a:lnTo>
                  <a:cubicBezTo>
                    <a:pt x="114664" y="367888"/>
                    <a:pt x="86097" y="339321"/>
                    <a:pt x="49765" y="326578"/>
                  </a:cubicBezTo>
                  <a:lnTo>
                    <a:pt x="49765" y="216705"/>
                  </a:lnTo>
                  <a:cubicBezTo>
                    <a:pt x="86096" y="203963"/>
                    <a:pt x="114663" y="175393"/>
                    <a:pt x="127406" y="139061"/>
                  </a:cubicBezTo>
                  <a:lnTo>
                    <a:pt x="488952" y="139061"/>
                  </a:lnTo>
                  <a:cubicBezTo>
                    <a:pt x="501694" y="175393"/>
                    <a:pt x="530264" y="203963"/>
                    <a:pt x="566598" y="216705"/>
                  </a:cubicBezTo>
                  <a:close/>
                </a:path>
              </a:pathLst>
            </a:custGeom>
            <a:solidFill>
              <a:schemeClr val="tx2">
                <a:lumMod val="50000"/>
              </a:schemeClr>
            </a:solidFill>
            <a:ln w="778"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1A015689-C988-C0D3-8342-5D9BF0DE4DDF}"/>
                </a:ext>
              </a:extLst>
            </p:cNvPr>
            <p:cNvSpPr/>
            <p:nvPr/>
          </p:nvSpPr>
          <p:spPr>
            <a:xfrm>
              <a:off x="6307476" y="3283997"/>
              <a:ext cx="80282" cy="80283"/>
            </a:xfrm>
            <a:custGeom>
              <a:avLst/>
              <a:gdLst>
                <a:gd name="connsiteX0" fmla="*/ 79200 w 80282"/>
                <a:gd name="connsiteY0" fmla="*/ 30922 h 80283"/>
                <a:gd name="connsiteX1" fmla="*/ 49363 w 80282"/>
                <a:gd name="connsiteY1" fmla="*/ 79202 h 80283"/>
                <a:gd name="connsiteX2" fmla="*/ 1083 w 80282"/>
                <a:gd name="connsiteY2" fmla="*/ 49362 h 80283"/>
                <a:gd name="connsiteX3" fmla="*/ 30923 w 80282"/>
                <a:gd name="connsiteY3" fmla="*/ 1082 h 80283"/>
                <a:gd name="connsiteX4" fmla="*/ 79200 w 80282"/>
                <a:gd name="connsiteY4" fmla="*/ 30922 h 80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82" h="80283">
                  <a:moveTo>
                    <a:pt x="79200" y="30922"/>
                  </a:moveTo>
                  <a:cubicBezTo>
                    <a:pt x="84293" y="52494"/>
                    <a:pt x="70935" y="74108"/>
                    <a:pt x="49363" y="79202"/>
                  </a:cubicBezTo>
                  <a:cubicBezTo>
                    <a:pt x="27791" y="84292"/>
                    <a:pt x="6174" y="70934"/>
                    <a:pt x="1083" y="49362"/>
                  </a:cubicBezTo>
                  <a:cubicBezTo>
                    <a:pt x="-4011" y="27790"/>
                    <a:pt x="9351" y="6176"/>
                    <a:pt x="30923" y="1082"/>
                  </a:cubicBezTo>
                  <a:cubicBezTo>
                    <a:pt x="52495" y="-4009"/>
                    <a:pt x="74109" y="9350"/>
                    <a:pt x="79200" y="30922"/>
                  </a:cubicBezTo>
                </a:path>
              </a:pathLst>
            </a:custGeom>
            <a:solidFill>
              <a:schemeClr val="tx2">
                <a:lumMod val="50000"/>
              </a:schemeClr>
            </a:solidFill>
            <a:ln w="778"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33254E6A-6B48-78AF-8F85-5F0A29C1FC52}"/>
                </a:ext>
              </a:extLst>
            </p:cNvPr>
            <p:cNvSpPr/>
            <p:nvPr/>
          </p:nvSpPr>
          <p:spPr>
            <a:xfrm>
              <a:off x="6635532" y="3283997"/>
              <a:ext cx="80282" cy="80283"/>
            </a:xfrm>
            <a:custGeom>
              <a:avLst/>
              <a:gdLst>
                <a:gd name="connsiteX0" fmla="*/ 79202 w 80282"/>
                <a:gd name="connsiteY0" fmla="*/ 30922 h 80283"/>
                <a:gd name="connsiteX1" fmla="*/ 49360 w 80282"/>
                <a:gd name="connsiteY1" fmla="*/ 79202 h 80283"/>
                <a:gd name="connsiteX2" fmla="*/ 1082 w 80282"/>
                <a:gd name="connsiteY2" fmla="*/ 49362 h 80283"/>
                <a:gd name="connsiteX3" fmla="*/ 30922 w 80282"/>
                <a:gd name="connsiteY3" fmla="*/ 1082 h 80283"/>
                <a:gd name="connsiteX4" fmla="*/ 79202 w 80282"/>
                <a:gd name="connsiteY4" fmla="*/ 30922 h 80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82" h="80283">
                  <a:moveTo>
                    <a:pt x="79202" y="30922"/>
                  </a:moveTo>
                  <a:cubicBezTo>
                    <a:pt x="84289" y="52494"/>
                    <a:pt x="70935" y="74108"/>
                    <a:pt x="49360" y="79202"/>
                  </a:cubicBezTo>
                  <a:cubicBezTo>
                    <a:pt x="27790" y="84292"/>
                    <a:pt x="6176" y="70934"/>
                    <a:pt x="1082" y="49362"/>
                  </a:cubicBezTo>
                  <a:cubicBezTo>
                    <a:pt x="-4009" y="27790"/>
                    <a:pt x="9350" y="6176"/>
                    <a:pt x="30922" y="1082"/>
                  </a:cubicBezTo>
                  <a:cubicBezTo>
                    <a:pt x="52493" y="-4009"/>
                    <a:pt x="74106" y="9350"/>
                    <a:pt x="79202" y="30922"/>
                  </a:cubicBezTo>
                </a:path>
              </a:pathLst>
            </a:custGeom>
            <a:solidFill>
              <a:schemeClr val="tx2">
                <a:lumMod val="50000"/>
              </a:schemeClr>
            </a:solidFill>
            <a:ln w="778"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29D04F4C-AB3E-F53D-AA8E-A6BE6693D80F}"/>
                </a:ext>
              </a:extLst>
            </p:cNvPr>
            <p:cNvSpPr/>
            <p:nvPr/>
          </p:nvSpPr>
          <p:spPr>
            <a:xfrm>
              <a:off x="6430247" y="3242725"/>
              <a:ext cx="162830" cy="162835"/>
            </a:xfrm>
            <a:custGeom>
              <a:avLst/>
              <a:gdLst>
                <a:gd name="connsiteX0" fmla="*/ 138986 w 162830"/>
                <a:gd name="connsiteY0" fmla="*/ 23847 h 162835"/>
                <a:gd name="connsiteX1" fmla="*/ 138986 w 162830"/>
                <a:gd name="connsiteY1" fmla="*/ 138989 h 162835"/>
                <a:gd name="connsiteX2" fmla="*/ 23845 w 162830"/>
                <a:gd name="connsiteY2" fmla="*/ 138989 h 162835"/>
                <a:gd name="connsiteX3" fmla="*/ 23845 w 162830"/>
                <a:gd name="connsiteY3" fmla="*/ 23847 h 162835"/>
                <a:gd name="connsiteX4" fmla="*/ 138986 w 162830"/>
                <a:gd name="connsiteY4" fmla="*/ 23847 h 162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830" h="162835">
                  <a:moveTo>
                    <a:pt x="138986" y="23847"/>
                  </a:moveTo>
                  <a:cubicBezTo>
                    <a:pt x="170779" y="55643"/>
                    <a:pt x="170779" y="107192"/>
                    <a:pt x="138986" y="138989"/>
                  </a:cubicBezTo>
                  <a:cubicBezTo>
                    <a:pt x="107190" y="170785"/>
                    <a:pt x="55641" y="170785"/>
                    <a:pt x="23845" y="138989"/>
                  </a:cubicBezTo>
                  <a:cubicBezTo>
                    <a:pt x="-7948" y="107196"/>
                    <a:pt x="-7948" y="55643"/>
                    <a:pt x="23845" y="23847"/>
                  </a:cubicBezTo>
                  <a:cubicBezTo>
                    <a:pt x="55641" y="-7949"/>
                    <a:pt x="107190" y="-7949"/>
                    <a:pt x="138986" y="23847"/>
                  </a:cubicBezTo>
                </a:path>
              </a:pathLst>
            </a:custGeom>
            <a:solidFill>
              <a:schemeClr val="tx2">
                <a:lumMod val="50000"/>
              </a:schemeClr>
            </a:solidFill>
            <a:ln w="778" cap="flat">
              <a:noFill/>
              <a:prstDash val="solid"/>
              <a:miter/>
            </a:ln>
          </p:spPr>
          <p:txBody>
            <a:bodyPr rtlCol="0" anchor="ctr"/>
            <a:lstStyle/>
            <a:p>
              <a:endParaRPr lang="en-US" dirty="0"/>
            </a:p>
          </p:txBody>
        </p:sp>
      </p:grpSp>
      <p:grpSp>
        <p:nvGrpSpPr>
          <p:cNvPr id="59" name="Group 58">
            <a:extLst>
              <a:ext uri="{FF2B5EF4-FFF2-40B4-BE49-F238E27FC236}">
                <a16:creationId xmlns:a16="http://schemas.microsoft.com/office/drawing/2014/main" id="{B473D34B-A7F8-F54C-1EA4-3724C0D3F3E8}"/>
              </a:ext>
            </a:extLst>
          </p:cNvPr>
          <p:cNvGrpSpPr/>
          <p:nvPr/>
        </p:nvGrpSpPr>
        <p:grpSpPr>
          <a:xfrm>
            <a:off x="9065870" y="2754774"/>
            <a:ext cx="1469985" cy="1469985"/>
            <a:chOff x="9065870" y="2754774"/>
            <a:chExt cx="1469985" cy="1469985"/>
          </a:xfrm>
        </p:grpSpPr>
        <p:sp>
          <p:nvSpPr>
            <p:cNvPr id="28" name="Oval 27">
              <a:extLst>
                <a:ext uri="{FF2B5EF4-FFF2-40B4-BE49-F238E27FC236}">
                  <a16:creationId xmlns:a16="http://schemas.microsoft.com/office/drawing/2014/main" id="{EFAF7933-483A-195C-90DF-B5C48CB002AD}"/>
                </a:ext>
              </a:extLst>
            </p:cNvPr>
            <p:cNvSpPr/>
            <p:nvPr/>
          </p:nvSpPr>
          <p:spPr>
            <a:xfrm>
              <a:off x="9065870" y="2754774"/>
              <a:ext cx="1469985" cy="1469985"/>
            </a:xfrm>
            <a:prstGeom prst="ellipse">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Freeform: Shape 52">
              <a:extLst>
                <a:ext uri="{FF2B5EF4-FFF2-40B4-BE49-F238E27FC236}">
                  <a16:creationId xmlns:a16="http://schemas.microsoft.com/office/drawing/2014/main" id="{4494F68E-EFB2-69E1-227D-DED9DD835297}"/>
                </a:ext>
              </a:extLst>
            </p:cNvPr>
            <p:cNvSpPr/>
            <p:nvPr/>
          </p:nvSpPr>
          <p:spPr>
            <a:xfrm>
              <a:off x="9384483" y="3095884"/>
              <a:ext cx="875685" cy="543911"/>
            </a:xfrm>
            <a:custGeom>
              <a:avLst/>
              <a:gdLst>
                <a:gd name="connsiteX0" fmla="*/ 47053 w 875685"/>
                <a:gd name="connsiteY0" fmla="*/ 543912 h 543911"/>
                <a:gd name="connsiteX1" fmla="*/ 828634 w 875685"/>
                <a:gd name="connsiteY1" fmla="*/ 543912 h 543911"/>
                <a:gd name="connsiteX2" fmla="*/ 861893 w 875685"/>
                <a:gd name="connsiteY2" fmla="*/ 530070 h 543911"/>
                <a:gd name="connsiteX3" fmla="*/ 875685 w 875685"/>
                <a:gd name="connsiteY3" fmla="*/ 496793 h 543911"/>
                <a:gd name="connsiteX4" fmla="*/ 875685 w 875685"/>
                <a:gd name="connsiteY4" fmla="*/ 47049 h 543911"/>
                <a:gd name="connsiteX5" fmla="*/ 861885 w 875685"/>
                <a:gd name="connsiteY5" fmla="*/ 13801 h 543911"/>
                <a:gd name="connsiteX6" fmla="*/ 828634 w 875685"/>
                <a:gd name="connsiteY6" fmla="*/ 1 h 543911"/>
                <a:gd name="connsiteX7" fmla="*/ 556501 w 875685"/>
                <a:gd name="connsiteY7" fmla="*/ 1 h 543911"/>
                <a:gd name="connsiteX8" fmla="*/ 595130 w 875685"/>
                <a:gd name="connsiteY8" fmla="*/ 64027 h 543911"/>
                <a:gd name="connsiteX9" fmla="*/ 699369 w 875685"/>
                <a:gd name="connsiteY9" fmla="*/ 64027 h 543911"/>
                <a:gd name="connsiteX10" fmla="*/ 742261 w 875685"/>
                <a:gd name="connsiteY10" fmla="*/ 133388 h 543911"/>
                <a:gd name="connsiteX11" fmla="*/ 811587 w 875685"/>
                <a:gd name="connsiteY11" fmla="*/ 176319 h 543911"/>
                <a:gd name="connsiteX12" fmla="*/ 811587 w 875685"/>
                <a:gd name="connsiteY12" fmla="*/ 367600 h 543911"/>
                <a:gd name="connsiteX13" fmla="*/ 742276 w 875685"/>
                <a:gd name="connsiteY13" fmla="*/ 410506 h 543911"/>
                <a:gd name="connsiteX14" fmla="*/ 699370 w 875685"/>
                <a:gd name="connsiteY14" fmla="*/ 479820 h 543911"/>
                <a:gd name="connsiteX15" fmla="*/ 176315 w 875685"/>
                <a:gd name="connsiteY15" fmla="*/ 479820 h 543911"/>
                <a:gd name="connsiteX16" fmla="*/ 133395 w 875685"/>
                <a:gd name="connsiteY16" fmla="*/ 410517 h 543911"/>
                <a:gd name="connsiteX17" fmla="*/ 64095 w 875685"/>
                <a:gd name="connsiteY17" fmla="*/ 367600 h 543911"/>
                <a:gd name="connsiteX18" fmla="*/ 64095 w 875685"/>
                <a:gd name="connsiteY18" fmla="*/ 176318 h 543911"/>
                <a:gd name="connsiteX19" fmla="*/ 133415 w 875685"/>
                <a:gd name="connsiteY19" fmla="*/ 133372 h 543911"/>
                <a:gd name="connsiteX20" fmla="*/ 176315 w 875685"/>
                <a:gd name="connsiteY20" fmla="*/ 64026 h 543911"/>
                <a:gd name="connsiteX21" fmla="*/ 280553 w 875685"/>
                <a:gd name="connsiteY21" fmla="*/ 64026 h 543911"/>
                <a:gd name="connsiteX22" fmla="*/ 319110 w 875685"/>
                <a:gd name="connsiteY22" fmla="*/ 0 h 543911"/>
                <a:gd name="connsiteX23" fmla="*/ 47048 w 875685"/>
                <a:gd name="connsiteY23" fmla="*/ 0 h 543911"/>
                <a:gd name="connsiteX24" fmla="*/ 13786 w 875685"/>
                <a:gd name="connsiteY24" fmla="*/ 13786 h 543911"/>
                <a:gd name="connsiteX25" fmla="*/ 0 w 875685"/>
                <a:gd name="connsiteY25" fmla="*/ 47048 h 543911"/>
                <a:gd name="connsiteX26" fmla="*/ 0 w 875685"/>
                <a:gd name="connsiteY26" fmla="*/ 496792 h 543911"/>
                <a:gd name="connsiteX27" fmla="*/ 13780 w 875685"/>
                <a:gd name="connsiteY27" fmla="*/ 530084 h 543911"/>
                <a:gd name="connsiteX28" fmla="*/ 47048 w 875685"/>
                <a:gd name="connsiteY28" fmla="*/ 543910 h 54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75685" h="543911">
                  <a:moveTo>
                    <a:pt x="47053" y="543912"/>
                  </a:moveTo>
                  <a:lnTo>
                    <a:pt x="828634" y="543912"/>
                  </a:lnTo>
                  <a:cubicBezTo>
                    <a:pt x="841115" y="543879"/>
                    <a:pt x="853075" y="538902"/>
                    <a:pt x="861893" y="530070"/>
                  </a:cubicBezTo>
                  <a:cubicBezTo>
                    <a:pt x="870710" y="521238"/>
                    <a:pt x="875670" y="509273"/>
                    <a:pt x="875685" y="496793"/>
                  </a:cubicBezTo>
                  <a:lnTo>
                    <a:pt x="875685" y="47049"/>
                  </a:lnTo>
                  <a:cubicBezTo>
                    <a:pt x="875670" y="34575"/>
                    <a:pt x="870703" y="22619"/>
                    <a:pt x="861885" y="13801"/>
                  </a:cubicBezTo>
                  <a:cubicBezTo>
                    <a:pt x="853068" y="4981"/>
                    <a:pt x="841108" y="18"/>
                    <a:pt x="828634" y="1"/>
                  </a:cubicBezTo>
                  <a:lnTo>
                    <a:pt x="556501" y="1"/>
                  </a:lnTo>
                  <a:cubicBezTo>
                    <a:pt x="574130" y="18089"/>
                    <a:pt x="587349" y="39997"/>
                    <a:pt x="595130" y="64027"/>
                  </a:cubicBezTo>
                  <a:lnTo>
                    <a:pt x="699369" y="64027"/>
                  </a:lnTo>
                  <a:cubicBezTo>
                    <a:pt x="708099" y="90156"/>
                    <a:pt x="722781" y="113900"/>
                    <a:pt x="742261" y="133388"/>
                  </a:cubicBezTo>
                  <a:cubicBezTo>
                    <a:pt x="761728" y="152872"/>
                    <a:pt x="785470" y="167569"/>
                    <a:pt x="811587" y="176319"/>
                  </a:cubicBezTo>
                  <a:lnTo>
                    <a:pt x="811587" y="367600"/>
                  </a:lnTo>
                  <a:cubicBezTo>
                    <a:pt x="785477" y="376345"/>
                    <a:pt x="761750" y="391033"/>
                    <a:pt x="742276" y="410506"/>
                  </a:cubicBezTo>
                  <a:cubicBezTo>
                    <a:pt x="722802" y="429979"/>
                    <a:pt x="708114" y="453706"/>
                    <a:pt x="699370" y="479820"/>
                  </a:cubicBezTo>
                  <a:lnTo>
                    <a:pt x="176315" y="479820"/>
                  </a:lnTo>
                  <a:cubicBezTo>
                    <a:pt x="167559" y="453714"/>
                    <a:pt x="152869" y="429991"/>
                    <a:pt x="133395" y="410517"/>
                  </a:cubicBezTo>
                  <a:cubicBezTo>
                    <a:pt x="113924" y="391047"/>
                    <a:pt x="90201" y="376356"/>
                    <a:pt x="64095" y="367600"/>
                  </a:cubicBezTo>
                  <a:lnTo>
                    <a:pt x="64095" y="176318"/>
                  </a:lnTo>
                  <a:cubicBezTo>
                    <a:pt x="90212" y="167559"/>
                    <a:pt x="113942" y="152857"/>
                    <a:pt x="133415" y="133372"/>
                  </a:cubicBezTo>
                  <a:cubicBezTo>
                    <a:pt x="152886" y="113887"/>
                    <a:pt x="167573" y="90149"/>
                    <a:pt x="176315" y="64026"/>
                  </a:cubicBezTo>
                  <a:lnTo>
                    <a:pt x="280553" y="64026"/>
                  </a:lnTo>
                  <a:cubicBezTo>
                    <a:pt x="288338" y="40015"/>
                    <a:pt x="301527" y="18112"/>
                    <a:pt x="319110" y="0"/>
                  </a:cubicBezTo>
                  <a:lnTo>
                    <a:pt x="47048" y="0"/>
                  </a:lnTo>
                  <a:cubicBezTo>
                    <a:pt x="34571" y="6"/>
                    <a:pt x="22610" y="4963"/>
                    <a:pt x="13786" y="13786"/>
                  </a:cubicBezTo>
                  <a:cubicBezTo>
                    <a:pt x="4966" y="22607"/>
                    <a:pt x="6" y="34571"/>
                    <a:pt x="0" y="47048"/>
                  </a:cubicBezTo>
                  <a:lnTo>
                    <a:pt x="0" y="496792"/>
                  </a:lnTo>
                  <a:cubicBezTo>
                    <a:pt x="3" y="509278"/>
                    <a:pt x="4960" y="521249"/>
                    <a:pt x="13780" y="530084"/>
                  </a:cubicBezTo>
                  <a:cubicBezTo>
                    <a:pt x="22601" y="538918"/>
                    <a:pt x="34565" y="543890"/>
                    <a:pt x="47048" y="543910"/>
                  </a:cubicBezTo>
                  <a:close/>
                </a:path>
              </a:pathLst>
            </a:custGeom>
            <a:solidFill>
              <a:schemeClr val="tx2">
                <a:lumMod val="40000"/>
                <a:lumOff val="60000"/>
              </a:schemeClr>
            </a:solidFill>
            <a:ln w="738"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3851E56D-6F16-0F16-A624-89A696302ADC}"/>
                </a:ext>
              </a:extLst>
            </p:cNvPr>
            <p:cNvSpPr/>
            <p:nvPr/>
          </p:nvSpPr>
          <p:spPr>
            <a:xfrm>
              <a:off x="9515454" y="3310332"/>
              <a:ext cx="114992" cy="114992"/>
            </a:xfrm>
            <a:custGeom>
              <a:avLst/>
              <a:gdLst>
                <a:gd name="connsiteX0" fmla="*/ 114242 w 114992"/>
                <a:gd name="connsiteY0" fmla="*/ 48288 h 114992"/>
                <a:gd name="connsiteX1" fmla="*/ 66705 w 114992"/>
                <a:gd name="connsiteY1" fmla="*/ 114242 h 114992"/>
                <a:gd name="connsiteX2" fmla="*/ 751 w 114992"/>
                <a:gd name="connsiteY2" fmla="*/ 66705 h 114992"/>
                <a:gd name="connsiteX3" fmla="*/ 48288 w 114992"/>
                <a:gd name="connsiteY3" fmla="*/ 751 h 114992"/>
                <a:gd name="connsiteX4" fmla="*/ 114242 w 114992"/>
                <a:gd name="connsiteY4" fmla="*/ 48288 h 114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92" h="114992">
                  <a:moveTo>
                    <a:pt x="114242" y="48288"/>
                  </a:moveTo>
                  <a:cubicBezTo>
                    <a:pt x="119327" y="79627"/>
                    <a:pt x="98044" y="109154"/>
                    <a:pt x="66705" y="114242"/>
                  </a:cubicBezTo>
                  <a:cubicBezTo>
                    <a:pt x="35365" y="119327"/>
                    <a:pt x="5839" y="98044"/>
                    <a:pt x="751" y="66705"/>
                  </a:cubicBezTo>
                  <a:cubicBezTo>
                    <a:pt x="-4334" y="35365"/>
                    <a:pt x="16948" y="5836"/>
                    <a:pt x="48288" y="751"/>
                  </a:cubicBezTo>
                  <a:cubicBezTo>
                    <a:pt x="79627" y="-4334"/>
                    <a:pt x="109157" y="16948"/>
                    <a:pt x="114242" y="48288"/>
                  </a:cubicBezTo>
                </a:path>
              </a:pathLst>
            </a:custGeom>
            <a:solidFill>
              <a:schemeClr val="tx2">
                <a:lumMod val="40000"/>
                <a:lumOff val="60000"/>
              </a:schemeClr>
            </a:solidFill>
            <a:ln w="738"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60B47563-A728-4D51-87D4-C6CE8C6DD208}"/>
                </a:ext>
              </a:extLst>
            </p:cNvPr>
            <p:cNvSpPr/>
            <p:nvPr/>
          </p:nvSpPr>
          <p:spPr>
            <a:xfrm>
              <a:off x="10014203" y="3310338"/>
              <a:ext cx="114978" cy="114977"/>
            </a:xfrm>
            <a:custGeom>
              <a:avLst/>
              <a:gdLst>
                <a:gd name="connsiteX0" fmla="*/ 98138 w 114978"/>
                <a:gd name="connsiteY0" fmla="*/ 16839 h 114977"/>
                <a:gd name="connsiteX1" fmla="*/ 98138 w 114978"/>
                <a:gd name="connsiteY1" fmla="*/ 98140 h 114977"/>
                <a:gd name="connsiteX2" fmla="*/ 16837 w 114978"/>
                <a:gd name="connsiteY2" fmla="*/ 98140 h 114977"/>
                <a:gd name="connsiteX3" fmla="*/ 16837 w 114978"/>
                <a:gd name="connsiteY3" fmla="*/ 16839 h 114977"/>
                <a:gd name="connsiteX4" fmla="*/ 98138 w 114978"/>
                <a:gd name="connsiteY4" fmla="*/ 16839 h 114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78" h="114977">
                  <a:moveTo>
                    <a:pt x="98138" y="16839"/>
                  </a:moveTo>
                  <a:cubicBezTo>
                    <a:pt x="120592" y="39288"/>
                    <a:pt x="120592" y="75687"/>
                    <a:pt x="98138" y="98140"/>
                  </a:cubicBezTo>
                  <a:cubicBezTo>
                    <a:pt x="75689" y="120590"/>
                    <a:pt x="39288" y="120590"/>
                    <a:pt x="16837" y="98140"/>
                  </a:cubicBezTo>
                  <a:cubicBezTo>
                    <a:pt x="-5612" y="75688"/>
                    <a:pt x="-5612" y="39290"/>
                    <a:pt x="16837" y="16839"/>
                  </a:cubicBezTo>
                  <a:cubicBezTo>
                    <a:pt x="39287" y="-5613"/>
                    <a:pt x="75687" y="-5613"/>
                    <a:pt x="98138" y="16839"/>
                  </a:cubicBezTo>
                </a:path>
              </a:pathLst>
            </a:custGeom>
            <a:solidFill>
              <a:schemeClr val="tx2">
                <a:lumMod val="40000"/>
                <a:lumOff val="60000"/>
              </a:schemeClr>
            </a:solidFill>
            <a:ln w="738"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EF2BA2C9-2331-BABF-AB76-2293D10F1ABA}"/>
                </a:ext>
              </a:extLst>
            </p:cNvPr>
            <p:cNvSpPr/>
            <p:nvPr/>
          </p:nvSpPr>
          <p:spPr>
            <a:xfrm>
              <a:off x="9671076" y="3095880"/>
              <a:ext cx="302494" cy="431052"/>
            </a:xfrm>
            <a:custGeom>
              <a:avLst/>
              <a:gdLst>
                <a:gd name="connsiteX0" fmla="*/ 4 w 302494"/>
                <a:gd name="connsiteY0" fmla="*/ 174832 h 431052"/>
                <a:gd name="connsiteX1" fmla="*/ 4 w 302494"/>
                <a:gd name="connsiteY1" fmla="*/ 231964 h 431052"/>
                <a:gd name="connsiteX2" fmla="*/ 23122 w 302494"/>
                <a:gd name="connsiteY2" fmla="*/ 255082 h 431052"/>
                <a:gd name="connsiteX3" fmla="*/ 23119 w 302494"/>
                <a:gd name="connsiteY3" fmla="*/ 346034 h 431052"/>
                <a:gd name="connsiteX4" fmla="*/ 1 w 302494"/>
                <a:gd name="connsiteY4" fmla="*/ 369191 h 431052"/>
                <a:gd name="connsiteX5" fmla="*/ 1 w 302494"/>
                <a:gd name="connsiteY5" fmla="*/ 423940 h 431052"/>
                <a:gd name="connsiteX6" fmla="*/ 4 w 302494"/>
                <a:gd name="connsiteY6" fmla="*/ 423937 h 431052"/>
                <a:gd name="connsiteX7" fmla="*/ 2084 w 302494"/>
                <a:gd name="connsiteY7" fmla="*/ 428969 h 431052"/>
                <a:gd name="connsiteX8" fmla="*/ 7117 w 302494"/>
                <a:gd name="connsiteY8" fmla="*/ 431050 h 431052"/>
                <a:gd name="connsiteX9" fmla="*/ 63076 w 302494"/>
                <a:gd name="connsiteY9" fmla="*/ 431050 h 431052"/>
                <a:gd name="connsiteX10" fmla="*/ 86194 w 302494"/>
                <a:gd name="connsiteY10" fmla="*/ 407931 h 431052"/>
                <a:gd name="connsiteX11" fmla="*/ 216304 w 302494"/>
                <a:gd name="connsiteY11" fmla="*/ 407934 h 431052"/>
                <a:gd name="connsiteX12" fmla="*/ 239422 w 302494"/>
                <a:gd name="connsiteY12" fmla="*/ 431052 h 431052"/>
                <a:gd name="connsiteX13" fmla="*/ 295381 w 302494"/>
                <a:gd name="connsiteY13" fmla="*/ 431052 h 431052"/>
                <a:gd name="connsiteX14" fmla="*/ 295378 w 302494"/>
                <a:gd name="connsiteY14" fmla="*/ 431050 h 431052"/>
                <a:gd name="connsiteX15" fmla="*/ 300411 w 302494"/>
                <a:gd name="connsiteY15" fmla="*/ 428969 h 431052"/>
                <a:gd name="connsiteX16" fmla="*/ 302491 w 302494"/>
                <a:gd name="connsiteY16" fmla="*/ 423937 h 431052"/>
                <a:gd name="connsiteX17" fmla="*/ 302491 w 302494"/>
                <a:gd name="connsiteY17" fmla="*/ 369188 h 431052"/>
                <a:gd name="connsiteX18" fmla="*/ 279376 w 302494"/>
                <a:gd name="connsiteY18" fmla="*/ 346034 h 431052"/>
                <a:gd name="connsiteX19" fmla="*/ 279376 w 302494"/>
                <a:gd name="connsiteY19" fmla="*/ 255082 h 431052"/>
                <a:gd name="connsiteX20" fmla="*/ 302494 w 302494"/>
                <a:gd name="connsiteY20" fmla="*/ 231964 h 431052"/>
                <a:gd name="connsiteX21" fmla="*/ 302491 w 302494"/>
                <a:gd name="connsiteY21" fmla="*/ 174832 h 431052"/>
                <a:gd name="connsiteX22" fmla="*/ 300411 w 302494"/>
                <a:gd name="connsiteY22" fmla="*/ 169799 h 431052"/>
                <a:gd name="connsiteX23" fmla="*/ 295378 w 302494"/>
                <a:gd name="connsiteY23" fmla="*/ 167719 h 431052"/>
                <a:gd name="connsiteX24" fmla="*/ 266319 w 302494"/>
                <a:gd name="connsiteY24" fmla="*/ 167719 h 431052"/>
                <a:gd name="connsiteX25" fmla="*/ 266319 w 302494"/>
                <a:gd name="connsiteY25" fmla="*/ 115077 h 431052"/>
                <a:gd name="connsiteX26" fmla="*/ 208784 w 302494"/>
                <a:gd name="connsiteY26" fmla="*/ 15418 h 431052"/>
                <a:gd name="connsiteX27" fmla="*/ 93710 w 302494"/>
                <a:gd name="connsiteY27" fmla="*/ 15418 h 431052"/>
                <a:gd name="connsiteX28" fmla="*/ 36174 w 302494"/>
                <a:gd name="connsiteY28" fmla="*/ 115077 h 431052"/>
                <a:gd name="connsiteX29" fmla="*/ 36174 w 302494"/>
                <a:gd name="connsiteY29" fmla="*/ 167719 h 431052"/>
                <a:gd name="connsiteX30" fmla="*/ 7113 w 302494"/>
                <a:gd name="connsiteY30" fmla="*/ 167719 h 431052"/>
                <a:gd name="connsiteX31" fmla="*/ 2080 w 302494"/>
                <a:gd name="connsiteY31" fmla="*/ 169799 h 431052"/>
                <a:gd name="connsiteX32" fmla="*/ 0 w 302494"/>
                <a:gd name="connsiteY32" fmla="*/ 174832 h 431052"/>
                <a:gd name="connsiteX33" fmla="*/ 84552 w 302494"/>
                <a:gd name="connsiteY33" fmla="*/ 115074 h 431052"/>
                <a:gd name="connsiteX34" fmla="*/ 84552 w 302494"/>
                <a:gd name="connsiteY34" fmla="*/ 115077 h 431052"/>
                <a:gd name="connsiteX35" fmla="*/ 104063 w 302494"/>
                <a:gd name="connsiteY35" fmla="*/ 67869 h 431052"/>
                <a:gd name="connsiteX36" fmla="*/ 151250 w 302494"/>
                <a:gd name="connsiteY36" fmla="*/ 48311 h 431052"/>
                <a:gd name="connsiteX37" fmla="*/ 198435 w 302494"/>
                <a:gd name="connsiteY37" fmla="*/ 67869 h 431052"/>
                <a:gd name="connsiteX38" fmla="*/ 217946 w 302494"/>
                <a:gd name="connsiteY38" fmla="*/ 115077 h 431052"/>
                <a:gd name="connsiteX39" fmla="*/ 217946 w 302494"/>
                <a:gd name="connsiteY39" fmla="*/ 167720 h 431052"/>
                <a:gd name="connsiteX40" fmla="*/ 84552 w 302494"/>
                <a:gd name="connsiteY40" fmla="*/ 167720 h 43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02494" h="431052">
                  <a:moveTo>
                    <a:pt x="4" y="174832"/>
                  </a:moveTo>
                  <a:lnTo>
                    <a:pt x="4" y="231964"/>
                  </a:lnTo>
                  <a:lnTo>
                    <a:pt x="23122" y="255082"/>
                  </a:lnTo>
                  <a:lnTo>
                    <a:pt x="23119" y="346034"/>
                  </a:lnTo>
                  <a:cubicBezTo>
                    <a:pt x="14074" y="355076"/>
                    <a:pt x="9045" y="360146"/>
                    <a:pt x="1" y="369191"/>
                  </a:cubicBezTo>
                  <a:lnTo>
                    <a:pt x="1" y="423940"/>
                  </a:lnTo>
                  <a:lnTo>
                    <a:pt x="4" y="423937"/>
                  </a:lnTo>
                  <a:cubicBezTo>
                    <a:pt x="1" y="425825"/>
                    <a:pt x="748" y="427634"/>
                    <a:pt x="2084" y="428969"/>
                  </a:cubicBezTo>
                  <a:cubicBezTo>
                    <a:pt x="3419" y="430305"/>
                    <a:pt x="5229" y="431052"/>
                    <a:pt x="7117" y="431050"/>
                  </a:cubicBezTo>
                  <a:lnTo>
                    <a:pt x="63076" y="431050"/>
                  </a:lnTo>
                  <a:lnTo>
                    <a:pt x="86194" y="407931"/>
                  </a:lnTo>
                  <a:lnTo>
                    <a:pt x="216304" y="407934"/>
                  </a:lnTo>
                  <a:lnTo>
                    <a:pt x="239422" y="431052"/>
                  </a:lnTo>
                  <a:lnTo>
                    <a:pt x="295381" y="431052"/>
                  </a:lnTo>
                  <a:lnTo>
                    <a:pt x="295378" y="431050"/>
                  </a:lnTo>
                  <a:cubicBezTo>
                    <a:pt x="297266" y="431052"/>
                    <a:pt x="299076" y="430305"/>
                    <a:pt x="300411" y="428969"/>
                  </a:cubicBezTo>
                  <a:cubicBezTo>
                    <a:pt x="301746" y="427634"/>
                    <a:pt x="302494" y="425825"/>
                    <a:pt x="302491" y="423937"/>
                  </a:cubicBezTo>
                  <a:lnTo>
                    <a:pt x="302491" y="369188"/>
                  </a:lnTo>
                  <a:lnTo>
                    <a:pt x="279376" y="346034"/>
                  </a:lnTo>
                  <a:lnTo>
                    <a:pt x="279376" y="255082"/>
                  </a:lnTo>
                  <a:lnTo>
                    <a:pt x="302494" y="231964"/>
                  </a:lnTo>
                  <a:lnTo>
                    <a:pt x="302491" y="174832"/>
                  </a:lnTo>
                  <a:cubicBezTo>
                    <a:pt x="302494" y="172944"/>
                    <a:pt x="301746" y="171135"/>
                    <a:pt x="300411" y="169799"/>
                  </a:cubicBezTo>
                  <a:cubicBezTo>
                    <a:pt x="299079" y="168467"/>
                    <a:pt x="297266" y="167716"/>
                    <a:pt x="295378" y="167719"/>
                  </a:cubicBezTo>
                  <a:lnTo>
                    <a:pt x="266319" y="167719"/>
                  </a:lnTo>
                  <a:lnTo>
                    <a:pt x="266319" y="115077"/>
                  </a:lnTo>
                  <a:cubicBezTo>
                    <a:pt x="266319" y="73963"/>
                    <a:pt x="244385" y="35980"/>
                    <a:pt x="208784" y="15418"/>
                  </a:cubicBezTo>
                  <a:cubicBezTo>
                    <a:pt x="173179" y="-5139"/>
                    <a:pt x="129315" y="-5139"/>
                    <a:pt x="93710" y="15418"/>
                  </a:cubicBezTo>
                  <a:cubicBezTo>
                    <a:pt x="58105" y="35974"/>
                    <a:pt x="36174" y="73960"/>
                    <a:pt x="36174" y="115077"/>
                  </a:cubicBezTo>
                  <a:lnTo>
                    <a:pt x="36174" y="167719"/>
                  </a:lnTo>
                  <a:lnTo>
                    <a:pt x="7113" y="167719"/>
                  </a:lnTo>
                  <a:cubicBezTo>
                    <a:pt x="5225" y="167716"/>
                    <a:pt x="3415" y="168464"/>
                    <a:pt x="2080" y="169799"/>
                  </a:cubicBezTo>
                  <a:cubicBezTo>
                    <a:pt x="745" y="171135"/>
                    <a:pt x="-3" y="172944"/>
                    <a:pt x="0" y="174832"/>
                  </a:cubicBezTo>
                  <a:close/>
                  <a:moveTo>
                    <a:pt x="84552" y="115074"/>
                  </a:moveTo>
                  <a:lnTo>
                    <a:pt x="84552" y="115077"/>
                  </a:lnTo>
                  <a:cubicBezTo>
                    <a:pt x="84535" y="97375"/>
                    <a:pt x="91554" y="80393"/>
                    <a:pt x="104063" y="67869"/>
                  </a:cubicBezTo>
                  <a:cubicBezTo>
                    <a:pt x="116575" y="55346"/>
                    <a:pt x="133549" y="48311"/>
                    <a:pt x="151250" y="48311"/>
                  </a:cubicBezTo>
                  <a:cubicBezTo>
                    <a:pt x="168952" y="48311"/>
                    <a:pt x="185926" y="55345"/>
                    <a:pt x="198435" y="67869"/>
                  </a:cubicBezTo>
                  <a:cubicBezTo>
                    <a:pt x="210947" y="80392"/>
                    <a:pt x="217967" y="97375"/>
                    <a:pt x="217946" y="115077"/>
                  </a:cubicBezTo>
                  <a:lnTo>
                    <a:pt x="217946" y="167720"/>
                  </a:lnTo>
                  <a:lnTo>
                    <a:pt x="84552" y="167720"/>
                  </a:lnTo>
                  <a:close/>
                </a:path>
              </a:pathLst>
            </a:custGeom>
            <a:solidFill>
              <a:schemeClr val="tx2">
                <a:lumMod val="50000"/>
              </a:schemeClr>
            </a:solidFill>
            <a:ln w="738"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EE22A9FD-7FDB-40FC-46CC-96B3CB87C848}"/>
                </a:ext>
              </a:extLst>
            </p:cNvPr>
            <p:cNvSpPr/>
            <p:nvPr/>
          </p:nvSpPr>
          <p:spPr>
            <a:xfrm>
              <a:off x="9384472" y="3696988"/>
              <a:ext cx="875671" cy="64740"/>
            </a:xfrm>
            <a:custGeom>
              <a:avLst/>
              <a:gdLst>
                <a:gd name="connsiteX0" fmla="*/ 32372 w 875671"/>
                <a:gd name="connsiteY0" fmla="*/ 64741 h 64740"/>
                <a:gd name="connsiteX1" fmla="*/ 843300 w 875671"/>
                <a:gd name="connsiteY1" fmla="*/ 64741 h 64740"/>
                <a:gd name="connsiteX2" fmla="*/ 871331 w 875671"/>
                <a:gd name="connsiteY2" fmla="*/ 48555 h 64740"/>
                <a:gd name="connsiteX3" fmla="*/ 871331 w 875671"/>
                <a:gd name="connsiteY3" fmla="*/ 16183 h 64740"/>
                <a:gd name="connsiteX4" fmla="*/ 843300 w 875671"/>
                <a:gd name="connsiteY4" fmla="*/ 0 h 64740"/>
                <a:gd name="connsiteX5" fmla="*/ 32372 w 875671"/>
                <a:gd name="connsiteY5" fmla="*/ 0 h 64740"/>
                <a:gd name="connsiteX6" fmla="*/ 4337 w 875671"/>
                <a:gd name="connsiteY6" fmla="*/ 16183 h 64740"/>
                <a:gd name="connsiteX7" fmla="*/ 4337 w 875671"/>
                <a:gd name="connsiteY7" fmla="*/ 48555 h 64740"/>
                <a:gd name="connsiteX8" fmla="*/ 32372 w 875671"/>
                <a:gd name="connsiteY8" fmla="*/ 64741 h 6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5671" h="64740">
                  <a:moveTo>
                    <a:pt x="32372" y="64741"/>
                  </a:moveTo>
                  <a:lnTo>
                    <a:pt x="843300" y="64741"/>
                  </a:lnTo>
                  <a:cubicBezTo>
                    <a:pt x="854866" y="64741"/>
                    <a:pt x="865553" y="58571"/>
                    <a:pt x="871331" y="48555"/>
                  </a:cubicBezTo>
                  <a:cubicBezTo>
                    <a:pt x="877118" y="38539"/>
                    <a:pt x="877118" y="26198"/>
                    <a:pt x="871331" y="16183"/>
                  </a:cubicBezTo>
                  <a:cubicBezTo>
                    <a:pt x="865553" y="6167"/>
                    <a:pt x="854866" y="0"/>
                    <a:pt x="843300" y="0"/>
                  </a:cubicBezTo>
                  <a:lnTo>
                    <a:pt x="32372" y="0"/>
                  </a:lnTo>
                  <a:cubicBezTo>
                    <a:pt x="20806" y="0"/>
                    <a:pt x="10121" y="6167"/>
                    <a:pt x="4337" y="16183"/>
                  </a:cubicBezTo>
                  <a:cubicBezTo>
                    <a:pt x="-1446" y="26198"/>
                    <a:pt x="-1446" y="38539"/>
                    <a:pt x="4337" y="48555"/>
                  </a:cubicBezTo>
                  <a:cubicBezTo>
                    <a:pt x="10121" y="58571"/>
                    <a:pt x="20805" y="64741"/>
                    <a:pt x="32372" y="64741"/>
                  </a:cubicBezTo>
                  <a:close/>
                </a:path>
              </a:pathLst>
            </a:custGeom>
            <a:solidFill>
              <a:schemeClr val="tx2">
                <a:lumMod val="40000"/>
                <a:lumOff val="60000"/>
              </a:schemeClr>
            </a:solidFill>
            <a:ln w="738"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A7429091-5629-FCDE-D564-FC26C076630D}"/>
                </a:ext>
              </a:extLst>
            </p:cNvPr>
            <p:cNvSpPr/>
            <p:nvPr/>
          </p:nvSpPr>
          <p:spPr>
            <a:xfrm>
              <a:off x="9384481" y="3818931"/>
              <a:ext cx="875666" cy="64745"/>
            </a:xfrm>
            <a:custGeom>
              <a:avLst/>
              <a:gdLst>
                <a:gd name="connsiteX0" fmla="*/ 843344 w 875666"/>
                <a:gd name="connsiteY0" fmla="*/ 0 h 64745"/>
                <a:gd name="connsiteX1" fmla="*/ 32418 w 875666"/>
                <a:gd name="connsiteY1" fmla="*/ 0 h 64745"/>
                <a:gd name="connsiteX2" fmla="*/ 9498 w 875666"/>
                <a:gd name="connsiteY2" fmla="*/ 9465 h 64745"/>
                <a:gd name="connsiteX3" fmla="*/ 0 w 875666"/>
                <a:gd name="connsiteY3" fmla="*/ 32373 h 64745"/>
                <a:gd name="connsiteX4" fmla="*/ 9498 w 875666"/>
                <a:gd name="connsiteY4" fmla="*/ 55281 h 64745"/>
                <a:gd name="connsiteX5" fmla="*/ 32418 w 875666"/>
                <a:gd name="connsiteY5" fmla="*/ 64746 h 64745"/>
                <a:gd name="connsiteX6" fmla="*/ 843344 w 875666"/>
                <a:gd name="connsiteY6" fmla="*/ 64746 h 64745"/>
                <a:gd name="connsiteX7" fmla="*/ 871338 w 875666"/>
                <a:gd name="connsiteY7" fmla="*/ 48541 h 64745"/>
                <a:gd name="connsiteX8" fmla="*/ 871338 w 875666"/>
                <a:gd name="connsiteY8" fmla="*/ 16198 h 64745"/>
                <a:gd name="connsiteX9" fmla="*/ 843344 w 875666"/>
                <a:gd name="connsiteY9" fmla="*/ 0 h 6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5666" h="64745">
                  <a:moveTo>
                    <a:pt x="843344" y="0"/>
                  </a:moveTo>
                  <a:lnTo>
                    <a:pt x="32418" y="0"/>
                  </a:lnTo>
                  <a:cubicBezTo>
                    <a:pt x="23825" y="-15"/>
                    <a:pt x="15578" y="3389"/>
                    <a:pt x="9498" y="9465"/>
                  </a:cubicBezTo>
                  <a:cubicBezTo>
                    <a:pt x="3415" y="15535"/>
                    <a:pt x="0" y="23779"/>
                    <a:pt x="0" y="32373"/>
                  </a:cubicBezTo>
                  <a:cubicBezTo>
                    <a:pt x="0" y="40967"/>
                    <a:pt x="3415" y="49204"/>
                    <a:pt x="9498" y="55281"/>
                  </a:cubicBezTo>
                  <a:cubicBezTo>
                    <a:pt x="15578" y="61350"/>
                    <a:pt x="23825" y="64753"/>
                    <a:pt x="32418" y="64746"/>
                  </a:cubicBezTo>
                  <a:lnTo>
                    <a:pt x="843344" y="64746"/>
                  </a:lnTo>
                  <a:cubicBezTo>
                    <a:pt x="854902" y="64724"/>
                    <a:pt x="865566" y="58557"/>
                    <a:pt x="871338" y="48541"/>
                  </a:cubicBezTo>
                  <a:cubicBezTo>
                    <a:pt x="877110" y="38532"/>
                    <a:pt x="877110" y="26207"/>
                    <a:pt x="871338" y="16198"/>
                  </a:cubicBezTo>
                  <a:cubicBezTo>
                    <a:pt x="865566" y="6189"/>
                    <a:pt x="854902" y="15"/>
                    <a:pt x="843344" y="0"/>
                  </a:cubicBezTo>
                  <a:close/>
                </a:path>
              </a:pathLst>
            </a:custGeom>
            <a:solidFill>
              <a:schemeClr val="tx2">
                <a:lumMod val="40000"/>
                <a:lumOff val="60000"/>
              </a:schemeClr>
            </a:solidFill>
            <a:ln w="738"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57036108"/>
      </p:ext>
    </p:extLst>
  </p:cSld>
  <p:clrMapOvr>
    <a:masterClrMapping/>
  </p:clrMapOvr>
  <mc:AlternateContent xmlns:mc="http://schemas.openxmlformats.org/markup-compatibility/2006" xmlns:p14="http://schemas.microsoft.com/office/powerpoint/2010/main">
    <mc:Choice Requires="p14">
      <p:transition spd="med" p14:dur="700">
        <p14:pan dir="u"/>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500" fill="hold"/>
                                            <p:tgtEl>
                                              <p:spTgt spid="1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0000">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14:bounceEnd="60000">
                                          <p:cBhvr additive="base">
                                            <p:cTn id="11" dur="500" fill="hold"/>
                                            <p:tgtEl>
                                              <p:spTgt spid="19"/>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2"/>
                                            </p:tgtEl>
                                            <p:attrNameLst>
                                              <p:attrName>style.visibility</p:attrName>
                                            </p:attrNameLst>
                                          </p:cBhvr>
                                          <p:to>
                                            <p:strVal val="visible"/>
                                          </p:to>
                                        </p:set>
                                        <p:anim calcmode="lin" valueType="num">
                                          <p:cBhvr>
                                            <p:cTn id="20" dur="500" fill="hold"/>
                                            <p:tgtEl>
                                              <p:spTgt spid="62"/>
                                            </p:tgtEl>
                                            <p:attrNameLst>
                                              <p:attrName>ppt_w</p:attrName>
                                            </p:attrNameLst>
                                          </p:cBhvr>
                                          <p:tavLst>
                                            <p:tav tm="0">
                                              <p:val>
                                                <p:fltVal val="0"/>
                                              </p:val>
                                            </p:tav>
                                            <p:tav tm="100000">
                                              <p:val>
                                                <p:strVal val="#ppt_w"/>
                                              </p:val>
                                            </p:tav>
                                          </p:tavLst>
                                        </p:anim>
                                        <p:anim calcmode="lin" valueType="num">
                                          <p:cBhvr>
                                            <p:cTn id="21" dur="500" fill="hold"/>
                                            <p:tgtEl>
                                              <p:spTgt spid="62"/>
                                            </p:tgtEl>
                                            <p:attrNameLst>
                                              <p:attrName>ppt_h</p:attrName>
                                            </p:attrNameLst>
                                          </p:cBhvr>
                                          <p:tavLst>
                                            <p:tav tm="0">
                                              <p:val>
                                                <p:fltVal val="0"/>
                                              </p:val>
                                            </p:tav>
                                            <p:tav tm="100000">
                                              <p:val>
                                                <p:strVal val="#ppt_h"/>
                                              </p:val>
                                            </p:tav>
                                          </p:tavLst>
                                        </p:anim>
                                        <p:animEffect transition="in" filter="fade">
                                          <p:cBhvr>
                                            <p:cTn id="22" dur="500"/>
                                            <p:tgtEl>
                                              <p:spTgt spid="6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par>
                                    <p:cTn id="31" presetID="53" presetClass="entr" presetSubtype="16"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p:cTn id="33" dur="500" fill="hold"/>
                                            <p:tgtEl>
                                              <p:spTgt spid="60"/>
                                            </p:tgtEl>
                                            <p:attrNameLst>
                                              <p:attrName>ppt_w</p:attrName>
                                            </p:attrNameLst>
                                          </p:cBhvr>
                                          <p:tavLst>
                                            <p:tav tm="0">
                                              <p:val>
                                                <p:fltVal val="0"/>
                                              </p:val>
                                            </p:tav>
                                            <p:tav tm="100000">
                                              <p:val>
                                                <p:strVal val="#ppt_w"/>
                                              </p:val>
                                            </p:tav>
                                          </p:tavLst>
                                        </p:anim>
                                        <p:anim calcmode="lin" valueType="num">
                                          <p:cBhvr>
                                            <p:cTn id="34" dur="500" fill="hold"/>
                                            <p:tgtEl>
                                              <p:spTgt spid="60"/>
                                            </p:tgtEl>
                                            <p:attrNameLst>
                                              <p:attrName>ppt_h</p:attrName>
                                            </p:attrNameLst>
                                          </p:cBhvr>
                                          <p:tavLst>
                                            <p:tav tm="0">
                                              <p:val>
                                                <p:fltVal val="0"/>
                                              </p:val>
                                            </p:tav>
                                            <p:tav tm="100000">
                                              <p:val>
                                                <p:strVal val="#ppt_h"/>
                                              </p:val>
                                            </p:tav>
                                          </p:tavLst>
                                        </p:anim>
                                        <p:animEffect transition="in" filter="fade">
                                          <p:cBhvr>
                                            <p:cTn id="35" dur="500"/>
                                            <p:tgtEl>
                                              <p:spTgt spid="6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500"/>
                                            <p:tgtEl>
                                              <p:spTgt spid="31"/>
                                            </p:tgtEl>
                                          </p:cBhvr>
                                        </p:animEffect>
                                      </p:childTnLst>
                                    </p:cTn>
                                  </p:par>
                                  <p:par>
                                    <p:cTn id="44" presetID="53" presetClass="entr" presetSubtype="16" fill="hold" nodeType="withEffect">
                                      <p:stCondLst>
                                        <p:cond delay="0"/>
                                      </p:stCondLst>
                                      <p:childTnLst>
                                        <p:set>
                                          <p:cBhvr>
                                            <p:cTn id="45" dur="1" fill="hold">
                                              <p:stCondLst>
                                                <p:cond delay="0"/>
                                              </p:stCondLst>
                                            </p:cTn>
                                            <p:tgtEl>
                                              <p:spTgt spid="59"/>
                                            </p:tgtEl>
                                            <p:attrNameLst>
                                              <p:attrName>style.visibility</p:attrName>
                                            </p:attrNameLst>
                                          </p:cBhvr>
                                          <p:to>
                                            <p:strVal val="visible"/>
                                          </p:to>
                                        </p:set>
                                        <p:anim calcmode="lin" valueType="num">
                                          <p:cBhvr>
                                            <p:cTn id="46" dur="500" fill="hold"/>
                                            <p:tgtEl>
                                              <p:spTgt spid="59"/>
                                            </p:tgtEl>
                                            <p:attrNameLst>
                                              <p:attrName>ppt_w</p:attrName>
                                            </p:attrNameLst>
                                          </p:cBhvr>
                                          <p:tavLst>
                                            <p:tav tm="0">
                                              <p:val>
                                                <p:fltVal val="0"/>
                                              </p:val>
                                            </p:tav>
                                            <p:tav tm="100000">
                                              <p:val>
                                                <p:strVal val="#ppt_w"/>
                                              </p:val>
                                            </p:tav>
                                          </p:tavLst>
                                        </p:anim>
                                        <p:anim calcmode="lin" valueType="num">
                                          <p:cBhvr>
                                            <p:cTn id="47" dur="500" fill="hold"/>
                                            <p:tgtEl>
                                              <p:spTgt spid="59"/>
                                            </p:tgtEl>
                                            <p:attrNameLst>
                                              <p:attrName>ppt_h</p:attrName>
                                            </p:attrNameLst>
                                          </p:cBhvr>
                                          <p:tavLst>
                                            <p:tav tm="0">
                                              <p:val>
                                                <p:fltVal val="0"/>
                                              </p:val>
                                            </p:tav>
                                            <p:tav tm="100000">
                                              <p:val>
                                                <p:strVal val="#ppt_h"/>
                                              </p:val>
                                            </p:tav>
                                          </p:tavLst>
                                        </p:anim>
                                        <p:animEffect transition="in" filter="fade">
                                          <p:cBhvr>
                                            <p:cTn id="48" dur="500"/>
                                            <p:tgtEl>
                                              <p:spTgt spid="5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4" grpId="0"/>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25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62"/>
                                            </p:tgtEl>
                                            <p:attrNameLst>
                                              <p:attrName>style.visibility</p:attrName>
                                            </p:attrNameLst>
                                          </p:cBhvr>
                                          <p:to>
                                            <p:strVal val="visible"/>
                                          </p:to>
                                        </p:set>
                                        <p:anim calcmode="lin" valueType="num">
                                          <p:cBhvr>
                                            <p:cTn id="20" dur="500" fill="hold"/>
                                            <p:tgtEl>
                                              <p:spTgt spid="62"/>
                                            </p:tgtEl>
                                            <p:attrNameLst>
                                              <p:attrName>ppt_w</p:attrName>
                                            </p:attrNameLst>
                                          </p:cBhvr>
                                          <p:tavLst>
                                            <p:tav tm="0">
                                              <p:val>
                                                <p:fltVal val="0"/>
                                              </p:val>
                                            </p:tav>
                                            <p:tav tm="100000">
                                              <p:val>
                                                <p:strVal val="#ppt_w"/>
                                              </p:val>
                                            </p:tav>
                                          </p:tavLst>
                                        </p:anim>
                                        <p:anim calcmode="lin" valueType="num">
                                          <p:cBhvr>
                                            <p:cTn id="21" dur="500" fill="hold"/>
                                            <p:tgtEl>
                                              <p:spTgt spid="62"/>
                                            </p:tgtEl>
                                            <p:attrNameLst>
                                              <p:attrName>ppt_h</p:attrName>
                                            </p:attrNameLst>
                                          </p:cBhvr>
                                          <p:tavLst>
                                            <p:tav tm="0">
                                              <p:val>
                                                <p:fltVal val="0"/>
                                              </p:val>
                                            </p:tav>
                                            <p:tav tm="100000">
                                              <p:val>
                                                <p:strVal val="#ppt_h"/>
                                              </p:val>
                                            </p:tav>
                                          </p:tavLst>
                                        </p:anim>
                                        <p:animEffect transition="in" filter="fade">
                                          <p:cBhvr>
                                            <p:cTn id="22" dur="500"/>
                                            <p:tgtEl>
                                              <p:spTgt spid="6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par>
                                    <p:cTn id="31" presetID="53" presetClass="entr" presetSubtype="16" fill="hold" nodeType="with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p:cTn id="33" dur="500" fill="hold"/>
                                            <p:tgtEl>
                                              <p:spTgt spid="60"/>
                                            </p:tgtEl>
                                            <p:attrNameLst>
                                              <p:attrName>ppt_w</p:attrName>
                                            </p:attrNameLst>
                                          </p:cBhvr>
                                          <p:tavLst>
                                            <p:tav tm="0">
                                              <p:val>
                                                <p:fltVal val="0"/>
                                              </p:val>
                                            </p:tav>
                                            <p:tav tm="100000">
                                              <p:val>
                                                <p:strVal val="#ppt_w"/>
                                              </p:val>
                                            </p:tav>
                                          </p:tavLst>
                                        </p:anim>
                                        <p:anim calcmode="lin" valueType="num">
                                          <p:cBhvr>
                                            <p:cTn id="34" dur="500" fill="hold"/>
                                            <p:tgtEl>
                                              <p:spTgt spid="60"/>
                                            </p:tgtEl>
                                            <p:attrNameLst>
                                              <p:attrName>ppt_h</p:attrName>
                                            </p:attrNameLst>
                                          </p:cBhvr>
                                          <p:tavLst>
                                            <p:tav tm="0">
                                              <p:val>
                                                <p:fltVal val="0"/>
                                              </p:val>
                                            </p:tav>
                                            <p:tav tm="100000">
                                              <p:val>
                                                <p:strVal val="#ppt_h"/>
                                              </p:val>
                                            </p:tav>
                                          </p:tavLst>
                                        </p:anim>
                                        <p:animEffect transition="in" filter="fade">
                                          <p:cBhvr>
                                            <p:cTn id="35" dur="500"/>
                                            <p:tgtEl>
                                              <p:spTgt spid="6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left)">
                                          <p:cBhvr>
                                            <p:cTn id="43" dur="500"/>
                                            <p:tgtEl>
                                              <p:spTgt spid="31"/>
                                            </p:tgtEl>
                                          </p:cBhvr>
                                        </p:animEffect>
                                      </p:childTnLst>
                                    </p:cTn>
                                  </p:par>
                                  <p:par>
                                    <p:cTn id="44" presetID="53" presetClass="entr" presetSubtype="16" fill="hold" nodeType="withEffect">
                                      <p:stCondLst>
                                        <p:cond delay="0"/>
                                      </p:stCondLst>
                                      <p:childTnLst>
                                        <p:set>
                                          <p:cBhvr>
                                            <p:cTn id="45" dur="1" fill="hold">
                                              <p:stCondLst>
                                                <p:cond delay="0"/>
                                              </p:stCondLst>
                                            </p:cTn>
                                            <p:tgtEl>
                                              <p:spTgt spid="59"/>
                                            </p:tgtEl>
                                            <p:attrNameLst>
                                              <p:attrName>style.visibility</p:attrName>
                                            </p:attrNameLst>
                                          </p:cBhvr>
                                          <p:to>
                                            <p:strVal val="visible"/>
                                          </p:to>
                                        </p:set>
                                        <p:anim calcmode="lin" valueType="num">
                                          <p:cBhvr>
                                            <p:cTn id="46" dur="500" fill="hold"/>
                                            <p:tgtEl>
                                              <p:spTgt spid="59"/>
                                            </p:tgtEl>
                                            <p:attrNameLst>
                                              <p:attrName>ppt_w</p:attrName>
                                            </p:attrNameLst>
                                          </p:cBhvr>
                                          <p:tavLst>
                                            <p:tav tm="0">
                                              <p:val>
                                                <p:fltVal val="0"/>
                                              </p:val>
                                            </p:tav>
                                            <p:tav tm="100000">
                                              <p:val>
                                                <p:strVal val="#ppt_w"/>
                                              </p:val>
                                            </p:tav>
                                          </p:tavLst>
                                        </p:anim>
                                        <p:anim calcmode="lin" valueType="num">
                                          <p:cBhvr>
                                            <p:cTn id="47" dur="500" fill="hold"/>
                                            <p:tgtEl>
                                              <p:spTgt spid="59"/>
                                            </p:tgtEl>
                                            <p:attrNameLst>
                                              <p:attrName>ppt_h</p:attrName>
                                            </p:attrNameLst>
                                          </p:cBhvr>
                                          <p:tavLst>
                                            <p:tav tm="0">
                                              <p:val>
                                                <p:fltVal val="0"/>
                                              </p:val>
                                            </p:tav>
                                            <p:tav tm="100000">
                                              <p:val>
                                                <p:strVal val="#ppt_h"/>
                                              </p:val>
                                            </p:tav>
                                          </p:tavLst>
                                        </p:anim>
                                        <p:animEffect transition="in" filter="fade">
                                          <p:cBhvr>
                                            <p:cTn id="48" dur="500"/>
                                            <p:tgtEl>
                                              <p:spTgt spid="5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P spid="24" grpId="0"/>
          <p:bldP spid="25" grpId="0"/>
        </p:bldLst>
      </p:timing>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635F1B7-A3CD-1F68-8638-65467D0E001A}"/>
              </a:ext>
            </a:extLst>
          </p:cNvPr>
          <p:cNvSpPr/>
          <p:nvPr/>
        </p:nvSpPr>
        <p:spPr>
          <a:xfrm>
            <a:off x="609600" y="1384299"/>
            <a:ext cx="10972799" cy="4717495"/>
          </a:xfrm>
          <a:prstGeom prst="roundRect">
            <a:avLst>
              <a:gd name="adj" fmla="val 8762"/>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2" name="TextBox 1">
            <a:extLst>
              <a:ext uri="{FF2B5EF4-FFF2-40B4-BE49-F238E27FC236}">
                <a16:creationId xmlns:a16="http://schemas.microsoft.com/office/drawing/2014/main" id="{04DDCC0A-D841-387C-78D9-49CD7F5A6D5B}"/>
              </a:ext>
            </a:extLst>
          </p:cNvPr>
          <p:cNvSpPr txBox="1"/>
          <p:nvPr/>
        </p:nvSpPr>
        <p:spPr>
          <a:xfrm>
            <a:off x="2252853" y="2300993"/>
            <a:ext cx="7686294" cy="646331"/>
          </a:xfrm>
          <a:prstGeom prst="rect">
            <a:avLst/>
          </a:prstGeom>
          <a:noFill/>
        </p:spPr>
        <p:txBody>
          <a:bodyPr wrap="square" rtlCol="0">
            <a:spAutoFit/>
          </a:bodyPr>
          <a:lstStyle/>
          <a:p>
            <a:pPr algn="ctr"/>
            <a:r>
              <a:rPr lang="en-US" sz="3600" dirty="0">
                <a:solidFill>
                  <a:schemeClr val="accent2">
                    <a:lumMod val="50000"/>
                  </a:schemeClr>
                </a:solidFill>
                <a:latin typeface="+mj-lt"/>
              </a:rPr>
              <a:t>Liquidity Coverage Ratio (LCR)</a:t>
            </a:r>
            <a:endParaRPr lang="en-GB" sz="2800" dirty="0">
              <a:solidFill>
                <a:schemeClr val="accent2">
                  <a:lumMod val="50000"/>
                </a:schemeClr>
              </a:solidFill>
              <a:latin typeface="+mj-lt"/>
            </a:endParaRPr>
          </a:p>
        </p:txBody>
      </p:sp>
      <p:grpSp>
        <p:nvGrpSpPr>
          <p:cNvPr id="28" name="Group 27">
            <a:extLst>
              <a:ext uri="{FF2B5EF4-FFF2-40B4-BE49-F238E27FC236}">
                <a16:creationId xmlns:a16="http://schemas.microsoft.com/office/drawing/2014/main" id="{378ED845-2E50-29FF-FA0E-0AAE0953AE20}"/>
              </a:ext>
            </a:extLst>
          </p:cNvPr>
          <p:cNvGrpSpPr/>
          <p:nvPr/>
        </p:nvGrpSpPr>
        <p:grpSpPr>
          <a:xfrm>
            <a:off x="5335697" y="626764"/>
            <a:ext cx="1520605" cy="1520605"/>
            <a:chOff x="5335697" y="524094"/>
            <a:chExt cx="1520605" cy="1520605"/>
          </a:xfrm>
        </p:grpSpPr>
        <p:sp>
          <p:nvSpPr>
            <p:cNvPr id="27" name="Oval 26">
              <a:extLst>
                <a:ext uri="{FF2B5EF4-FFF2-40B4-BE49-F238E27FC236}">
                  <a16:creationId xmlns:a16="http://schemas.microsoft.com/office/drawing/2014/main" id="{43319BFE-2A85-F174-6501-0C8763A95A05}"/>
                </a:ext>
              </a:extLst>
            </p:cNvPr>
            <p:cNvSpPr/>
            <p:nvPr/>
          </p:nvSpPr>
          <p:spPr>
            <a:xfrm>
              <a:off x="5335697" y="524094"/>
              <a:ext cx="1520605" cy="1520605"/>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9" name="Graphic 18">
              <a:extLst>
                <a:ext uri="{FF2B5EF4-FFF2-40B4-BE49-F238E27FC236}">
                  <a16:creationId xmlns:a16="http://schemas.microsoft.com/office/drawing/2014/main" id="{E12AEEC9-27E1-B26A-FF1B-D137CB4473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62544" y="818642"/>
              <a:ext cx="952764" cy="952764"/>
            </a:xfrm>
            <a:prstGeom prst="rect">
              <a:avLst/>
            </a:prstGeom>
          </p:spPr>
        </p:pic>
      </p:grpSp>
      <p:sp>
        <p:nvSpPr>
          <p:cNvPr id="30" name="TextBox 29">
            <a:extLst>
              <a:ext uri="{FF2B5EF4-FFF2-40B4-BE49-F238E27FC236}">
                <a16:creationId xmlns:a16="http://schemas.microsoft.com/office/drawing/2014/main" id="{28F37AED-C054-BCE0-34AE-93F0E84B6400}"/>
              </a:ext>
            </a:extLst>
          </p:cNvPr>
          <p:cNvSpPr txBox="1"/>
          <p:nvPr/>
        </p:nvSpPr>
        <p:spPr>
          <a:xfrm>
            <a:off x="972458" y="3126681"/>
            <a:ext cx="10218056" cy="338554"/>
          </a:xfrm>
          <a:prstGeom prst="rect">
            <a:avLst/>
          </a:prstGeom>
          <a:noFill/>
        </p:spPr>
        <p:txBody>
          <a:bodyPr wrap="square">
            <a:spAutoFit/>
          </a:bodyPr>
          <a:lstStyle/>
          <a:p>
            <a:pPr algn="ctr"/>
            <a:r>
              <a:rPr lang="en-GB"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Ensure banks </a:t>
            </a: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hold enough liquid assets </a:t>
            </a:r>
            <a:r>
              <a:rPr lang="en-GB" sz="1600"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to meet their </a:t>
            </a: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immediate commitments</a:t>
            </a:r>
            <a:endParaRPr lang="en-GB" sz="1600" b="1" dirty="0">
              <a:solidFill>
                <a:schemeClr val="accent2">
                  <a:lumMod val="50000"/>
                </a:schemeClr>
              </a:solidFill>
              <a:latin typeface="Poppins" panose="00000500000000000000" pitchFamily="2" charset="0"/>
            </a:endParaRPr>
          </a:p>
        </p:txBody>
      </p:sp>
      <p:sp>
        <p:nvSpPr>
          <p:cNvPr id="34" name="Rectangle: Rounded Corners 33">
            <a:extLst>
              <a:ext uri="{FF2B5EF4-FFF2-40B4-BE49-F238E27FC236}">
                <a16:creationId xmlns:a16="http://schemas.microsoft.com/office/drawing/2014/main" id="{7903CD4A-DE0F-4C1C-BF67-4791D3DA5D67}"/>
              </a:ext>
            </a:extLst>
          </p:cNvPr>
          <p:cNvSpPr/>
          <p:nvPr/>
        </p:nvSpPr>
        <p:spPr>
          <a:xfrm>
            <a:off x="3626495" y="3885596"/>
            <a:ext cx="5448300" cy="1643716"/>
          </a:xfrm>
          <a:prstGeom prst="roundRect">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32" name="TextBox 31">
            <a:extLst>
              <a:ext uri="{FF2B5EF4-FFF2-40B4-BE49-F238E27FC236}">
                <a16:creationId xmlns:a16="http://schemas.microsoft.com/office/drawing/2014/main" id="{2207DC51-B652-D5A0-D05E-25B468E2B098}"/>
              </a:ext>
            </a:extLst>
          </p:cNvPr>
          <p:cNvSpPr txBox="1"/>
          <p:nvPr/>
        </p:nvSpPr>
        <p:spPr>
          <a:xfrm>
            <a:off x="3846025" y="4192844"/>
            <a:ext cx="4980214" cy="400110"/>
          </a:xfrm>
          <a:prstGeom prst="rect">
            <a:avLst/>
          </a:prstGeom>
          <a:noFill/>
        </p:spPr>
        <p:txBody>
          <a:bodyPr wrap="square">
            <a:spAutoFit/>
          </a:bodyPr>
          <a:lstStyle/>
          <a:p>
            <a:pPr algn="ctr"/>
            <a:r>
              <a:rPr lang="en-US" sz="20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HIGH-QUALITY LIQUID ASSETS</a:t>
            </a:r>
          </a:p>
        </p:txBody>
      </p:sp>
      <p:sp>
        <p:nvSpPr>
          <p:cNvPr id="33" name="TextBox 32">
            <a:extLst>
              <a:ext uri="{FF2B5EF4-FFF2-40B4-BE49-F238E27FC236}">
                <a16:creationId xmlns:a16="http://schemas.microsoft.com/office/drawing/2014/main" id="{683580AC-04E2-94EC-E33C-0D098A779A64}"/>
              </a:ext>
            </a:extLst>
          </p:cNvPr>
          <p:cNvSpPr txBox="1"/>
          <p:nvPr/>
        </p:nvSpPr>
        <p:spPr>
          <a:xfrm>
            <a:off x="3860538" y="4860909"/>
            <a:ext cx="4980214" cy="400110"/>
          </a:xfrm>
          <a:prstGeom prst="rect">
            <a:avLst/>
          </a:prstGeom>
          <a:noFill/>
        </p:spPr>
        <p:txBody>
          <a:bodyPr wrap="square">
            <a:spAutoFit/>
          </a:bodyPr>
          <a:lstStyle/>
          <a:p>
            <a:pPr algn="ctr"/>
            <a:r>
              <a:rPr lang="en-US" sz="20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NET CASH OUTFLOWS OVER 30 DAYS</a:t>
            </a:r>
          </a:p>
        </p:txBody>
      </p:sp>
      <p:cxnSp>
        <p:nvCxnSpPr>
          <p:cNvPr id="37" name="Straight Connector 36">
            <a:extLst>
              <a:ext uri="{FF2B5EF4-FFF2-40B4-BE49-F238E27FC236}">
                <a16:creationId xmlns:a16="http://schemas.microsoft.com/office/drawing/2014/main" id="{28B146BF-A5D6-345D-31A4-E38075599E5D}"/>
              </a:ext>
            </a:extLst>
          </p:cNvPr>
          <p:cNvCxnSpPr/>
          <p:nvPr/>
        </p:nvCxnSpPr>
        <p:spPr>
          <a:xfrm>
            <a:off x="3969395" y="4714875"/>
            <a:ext cx="4676775" cy="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80507C6E-8045-C3E5-AC6E-D9AE208CDC39}"/>
              </a:ext>
            </a:extLst>
          </p:cNvPr>
          <p:cNvSpPr txBox="1"/>
          <p:nvPr/>
        </p:nvSpPr>
        <p:spPr>
          <a:xfrm>
            <a:off x="9381119" y="4445844"/>
            <a:ext cx="2136321" cy="523220"/>
          </a:xfrm>
          <a:prstGeom prst="rect">
            <a:avLst/>
          </a:prstGeom>
          <a:noFill/>
        </p:spPr>
        <p:txBody>
          <a:bodyPr wrap="square">
            <a:spAutoFit/>
          </a:bodyPr>
          <a:lstStyle/>
          <a:p>
            <a:r>
              <a:rPr lang="en-US" sz="28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    ≥ 100%</a:t>
            </a:r>
          </a:p>
        </p:txBody>
      </p:sp>
      <p:sp>
        <p:nvSpPr>
          <p:cNvPr id="40" name="TextBox 39">
            <a:extLst>
              <a:ext uri="{FF2B5EF4-FFF2-40B4-BE49-F238E27FC236}">
                <a16:creationId xmlns:a16="http://schemas.microsoft.com/office/drawing/2014/main" id="{B5019CC9-6775-756E-C8F6-53BAF39E24B3}"/>
              </a:ext>
            </a:extLst>
          </p:cNvPr>
          <p:cNvSpPr txBox="1"/>
          <p:nvPr/>
        </p:nvSpPr>
        <p:spPr>
          <a:xfrm>
            <a:off x="864245" y="3915845"/>
            <a:ext cx="2455926" cy="738664"/>
          </a:xfrm>
          <a:prstGeom prst="rect">
            <a:avLst/>
          </a:prstGeom>
          <a:noFill/>
        </p:spPr>
        <p:txBody>
          <a:bodyPr wrap="square">
            <a:spAutoFit/>
          </a:bodyPr>
          <a:lstStyle/>
          <a:p>
            <a:pPr algn="ctr"/>
            <a:r>
              <a:rPr lang="en-GB"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Includes cash, government bonds and some corporate bonds</a:t>
            </a:r>
            <a:endParaRPr lang="en-GB" dirty="0">
              <a:solidFill>
                <a:schemeClr val="accent2">
                  <a:lumMod val="50000"/>
                </a:schemeClr>
              </a:solidFill>
              <a:latin typeface="Poppins" panose="00000500000000000000" pitchFamily="2" charset="0"/>
            </a:endParaRPr>
          </a:p>
        </p:txBody>
      </p:sp>
      <p:sp>
        <p:nvSpPr>
          <p:cNvPr id="41" name="TextBox 40">
            <a:extLst>
              <a:ext uri="{FF2B5EF4-FFF2-40B4-BE49-F238E27FC236}">
                <a16:creationId xmlns:a16="http://schemas.microsoft.com/office/drawing/2014/main" id="{99151F8D-24A8-8CB9-257D-E2060D66BCDD}"/>
              </a:ext>
            </a:extLst>
          </p:cNvPr>
          <p:cNvSpPr txBox="1"/>
          <p:nvPr/>
        </p:nvSpPr>
        <p:spPr>
          <a:xfrm>
            <a:off x="936508" y="4799354"/>
            <a:ext cx="2311400" cy="523220"/>
          </a:xfrm>
          <a:prstGeom prst="rect">
            <a:avLst/>
          </a:prstGeom>
          <a:noFill/>
        </p:spPr>
        <p:txBody>
          <a:bodyPr wrap="square">
            <a:spAutoFit/>
          </a:bodyPr>
          <a:lstStyle/>
          <a:p>
            <a:pPr algn="ctr"/>
            <a:r>
              <a:rPr lang="en-US"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Expected outflows minus expected inflows</a:t>
            </a:r>
            <a:endParaRPr lang="en-GB" dirty="0">
              <a:solidFill>
                <a:schemeClr val="accent2">
                  <a:lumMod val="50000"/>
                </a:schemeClr>
              </a:solidFill>
              <a:latin typeface="Poppins" panose="00000500000000000000" pitchFamily="2" charset="0"/>
            </a:endParaRPr>
          </a:p>
        </p:txBody>
      </p:sp>
      <p:cxnSp>
        <p:nvCxnSpPr>
          <p:cNvPr id="43" name="Straight Connector 42">
            <a:extLst>
              <a:ext uri="{FF2B5EF4-FFF2-40B4-BE49-F238E27FC236}">
                <a16:creationId xmlns:a16="http://schemas.microsoft.com/office/drawing/2014/main" id="{AEC63598-115C-8DEE-5438-25989B2367DD}"/>
              </a:ext>
            </a:extLst>
          </p:cNvPr>
          <p:cNvCxnSpPr>
            <a:cxnSpLocks/>
            <a:stCxn id="33" idx="1"/>
          </p:cNvCxnSpPr>
          <p:nvPr/>
        </p:nvCxnSpPr>
        <p:spPr>
          <a:xfrm flipH="1">
            <a:off x="3175645" y="5060964"/>
            <a:ext cx="684893" cy="0"/>
          </a:xfrm>
          <a:prstGeom prst="line">
            <a:avLst/>
          </a:prstGeom>
          <a:ln w="76200">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F8476FE-B2A1-D690-C5DD-358551E20DCD}"/>
              </a:ext>
            </a:extLst>
          </p:cNvPr>
          <p:cNvCxnSpPr>
            <a:cxnSpLocks/>
          </p:cNvCxnSpPr>
          <p:nvPr/>
        </p:nvCxnSpPr>
        <p:spPr>
          <a:xfrm flipH="1">
            <a:off x="3286770" y="4380849"/>
            <a:ext cx="1022350" cy="0"/>
          </a:xfrm>
          <a:prstGeom prst="line">
            <a:avLst/>
          </a:prstGeom>
          <a:ln w="76200">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677096"/>
      </p:ext>
    </p:extLst>
  </p:cSld>
  <p:clrMapOvr>
    <a:masterClrMapping/>
  </p:clrMapOvr>
  <mc:AlternateContent xmlns:mc="http://schemas.openxmlformats.org/markup-compatibility/2006" xmlns:p14="http://schemas.microsoft.com/office/powerpoint/2010/main">
    <mc:Choice Requires="p14">
      <p:transition spd="med" p14:dur="700">
        <p14:pan dir="u"/>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1" decel="10000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60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60000">
                                          <p:cBhvr additive="base">
                                            <p:cTn id="16" dur="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14:presetBounceEnd="60000">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14:bounceEnd="60000">
                                          <p:cBhvr additive="base">
                                            <p:cTn id="22" dur="500" fill="hold"/>
                                            <p:tgtEl>
                                              <p:spTgt spid="30"/>
                                            </p:tgtEl>
                                            <p:attrNameLst>
                                              <p:attrName>ppt_x</p:attrName>
                                            </p:attrNameLst>
                                          </p:cBhvr>
                                          <p:tavLst>
                                            <p:tav tm="0">
                                              <p:val>
                                                <p:strVal val="0-#ppt_w/2"/>
                                              </p:val>
                                            </p:tav>
                                            <p:tav tm="100000">
                                              <p:val>
                                                <p:strVal val="#ppt_x"/>
                                              </p:val>
                                            </p:tav>
                                          </p:tavLst>
                                        </p:anim>
                                        <p:anim calcmode="lin" valueType="num" p14:bounceEnd="60000">
                                          <p:cBhvr additive="base">
                                            <p:cTn id="23"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decel="10000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500" fill="hold"/>
                                            <p:tgtEl>
                                              <p:spTgt spid="34"/>
                                            </p:tgtEl>
                                            <p:attrNameLst>
                                              <p:attrName>ppt_x</p:attrName>
                                            </p:attrNameLst>
                                          </p:cBhvr>
                                          <p:tavLst>
                                            <p:tav tm="0">
                                              <p:val>
                                                <p:strVal val="#ppt_x"/>
                                              </p:val>
                                            </p:tav>
                                            <p:tav tm="100000">
                                              <p:val>
                                                <p:strVal val="#ppt_x"/>
                                              </p:val>
                                            </p:tav>
                                          </p:tavLst>
                                        </p:anim>
                                        <p:anim calcmode="lin" valueType="num">
                                          <p:cBhvr additive="base">
                                            <p:cTn id="29" dur="500" fill="hold"/>
                                            <p:tgtEl>
                                              <p:spTgt spid="34"/>
                                            </p:tgtEl>
                                            <p:attrNameLst>
                                              <p:attrName>ppt_y</p:attrName>
                                            </p:attrNameLst>
                                          </p:cBhvr>
                                          <p:tavLst>
                                            <p:tav tm="0">
                                              <p:val>
                                                <p:strVal val="1+#ppt_h/2"/>
                                              </p:val>
                                            </p:tav>
                                            <p:tav tm="100000">
                                              <p:val>
                                                <p:strVal val="#ppt_y"/>
                                              </p:val>
                                            </p:tav>
                                          </p:tavLst>
                                        </p:anim>
                                      </p:childTnLst>
                                    </p:cTn>
                                  </p:par>
                                  <p:par>
                                    <p:cTn id="30" presetID="2" presetClass="entr" presetSubtype="8" fill="hold" grpId="0" nodeType="withEffect" p14:presetBounceEnd="60000">
                                      <p:stCondLst>
                                        <p:cond delay="150"/>
                                      </p:stCondLst>
                                      <p:childTnLst>
                                        <p:set>
                                          <p:cBhvr>
                                            <p:cTn id="31" dur="1" fill="hold">
                                              <p:stCondLst>
                                                <p:cond delay="0"/>
                                              </p:stCondLst>
                                            </p:cTn>
                                            <p:tgtEl>
                                              <p:spTgt spid="32"/>
                                            </p:tgtEl>
                                            <p:attrNameLst>
                                              <p:attrName>style.visibility</p:attrName>
                                            </p:attrNameLst>
                                          </p:cBhvr>
                                          <p:to>
                                            <p:strVal val="visible"/>
                                          </p:to>
                                        </p:set>
                                        <p:anim calcmode="lin" valueType="num" p14:bounceEnd="60000">
                                          <p:cBhvr additive="base">
                                            <p:cTn id="32" dur="500" fill="hold"/>
                                            <p:tgtEl>
                                              <p:spTgt spid="32"/>
                                            </p:tgtEl>
                                            <p:attrNameLst>
                                              <p:attrName>ppt_x</p:attrName>
                                            </p:attrNameLst>
                                          </p:cBhvr>
                                          <p:tavLst>
                                            <p:tav tm="0">
                                              <p:val>
                                                <p:strVal val="0-#ppt_w/2"/>
                                              </p:val>
                                            </p:tav>
                                            <p:tav tm="100000">
                                              <p:val>
                                                <p:strVal val="#ppt_x"/>
                                              </p:val>
                                            </p:tav>
                                          </p:tavLst>
                                        </p:anim>
                                        <p:anim calcmode="lin" valueType="num" p14:bounceEnd="60000">
                                          <p:cBhvr additive="base">
                                            <p:cTn id="33" dur="500" fill="hold"/>
                                            <p:tgtEl>
                                              <p:spTgt spid="32"/>
                                            </p:tgtEl>
                                            <p:attrNameLst>
                                              <p:attrName>ppt_y</p:attrName>
                                            </p:attrNameLst>
                                          </p:cBhvr>
                                          <p:tavLst>
                                            <p:tav tm="0">
                                              <p:val>
                                                <p:strVal val="#ppt_y"/>
                                              </p:val>
                                            </p:tav>
                                            <p:tav tm="100000">
                                              <p:val>
                                                <p:strVal val="#ppt_y"/>
                                              </p:val>
                                            </p:tav>
                                          </p:tavLst>
                                        </p:anim>
                                      </p:childTnLst>
                                    </p:cTn>
                                  </p:par>
                                </p:childTnLst>
                              </p:cTn>
                            </p:par>
                            <p:par>
                              <p:cTn id="34" fill="hold">
                                <p:stCondLst>
                                  <p:cond delay="650"/>
                                </p:stCondLst>
                                <p:childTnLst>
                                  <p:par>
                                    <p:cTn id="35" presetID="22" presetClass="entr" presetSubtype="2"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right)">
                                          <p:cBhvr>
                                            <p:cTn id="37" dur="500"/>
                                            <p:tgtEl>
                                              <p:spTgt spid="46"/>
                                            </p:tgtEl>
                                          </p:cBhvr>
                                        </p:animEffect>
                                      </p:childTnLst>
                                    </p:cTn>
                                  </p:par>
                                  <p:par>
                                    <p:cTn id="38" presetID="10" presetClass="entr" presetSubtype="0" fill="hold" grpId="0" nodeType="withEffect">
                                      <p:stCondLst>
                                        <p:cond delay="15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left)">
                                          <p:cBhvr>
                                            <p:cTn id="45" dur="500"/>
                                            <p:tgtEl>
                                              <p:spTgt spid="37"/>
                                            </p:tgtEl>
                                          </p:cBhvr>
                                        </p:animEffect>
                                      </p:childTnLst>
                                    </p:cTn>
                                  </p:par>
                                </p:childTnLst>
                              </p:cTn>
                            </p:par>
                            <p:par>
                              <p:cTn id="46" fill="hold">
                                <p:stCondLst>
                                  <p:cond delay="500"/>
                                </p:stCondLst>
                                <p:childTnLst>
                                  <p:par>
                                    <p:cTn id="47" presetID="2" presetClass="entr" presetSubtype="8" fill="hold" grpId="0" nodeType="afterEffect" p14:presetBounceEnd="60000">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14:bounceEnd="60000">
                                          <p:cBhvr additive="base">
                                            <p:cTn id="49" dur="500" fill="hold"/>
                                            <p:tgtEl>
                                              <p:spTgt spid="33"/>
                                            </p:tgtEl>
                                            <p:attrNameLst>
                                              <p:attrName>ppt_x</p:attrName>
                                            </p:attrNameLst>
                                          </p:cBhvr>
                                          <p:tavLst>
                                            <p:tav tm="0">
                                              <p:val>
                                                <p:strVal val="0-#ppt_w/2"/>
                                              </p:val>
                                            </p:tav>
                                            <p:tav tm="100000">
                                              <p:val>
                                                <p:strVal val="#ppt_x"/>
                                              </p:val>
                                            </p:tav>
                                          </p:tavLst>
                                        </p:anim>
                                        <p:anim calcmode="lin" valueType="num" p14:bounceEnd="60000">
                                          <p:cBhvr additive="base">
                                            <p:cTn id="50" dur="500" fill="hold"/>
                                            <p:tgtEl>
                                              <p:spTgt spid="33"/>
                                            </p:tgtEl>
                                            <p:attrNameLst>
                                              <p:attrName>ppt_y</p:attrName>
                                            </p:attrNameLst>
                                          </p:cBhvr>
                                          <p:tavLst>
                                            <p:tav tm="0">
                                              <p:val>
                                                <p:strVal val="#ppt_y"/>
                                              </p:val>
                                            </p:tav>
                                            <p:tav tm="100000">
                                              <p:val>
                                                <p:strVal val="#ppt_y"/>
                                              </p:val>
                                            </p:tav>
                                          </p:tavLst>
                                        </p:anim>
                                      </p:childTnLst>
                                    </p:cTn>
                                  </p:par>
                                </p:childTnLst>
                              </p:cTn>
                            </p:par>
                            <p:par>
                              <p:cTn id="51" fill="hold">
                                <p:stCondLst>
                                  <p:cond delay="1000"/>
                                </p:stCondLst>
                                <p:childTnLst>
                                  <p:par>
                                    <p:cTn id="52" presetID="22" presetClass="entr" presetSubtype="2" fill="hold" nodeType="after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wipe(right)">
                                          <p:cBhvr>
                                            <p:cTn id="54" dur="500"/>
                                            <p:tgtEl>
                                              <p:spTgt spid="43"/>
                                            </p:tgtEl>
                                          </p:cBhvr>
                                        </p:animEffect>
                                      </p:childTnLst>
                                    </p:cTn>
                                  </p:par>
                                  <p:par>
                                    <p:cTn id="55" presetID="10" presetClass="entr" presetSubtype="0" fill="hold" grpId="0" nodeType="withEffect">
                                      <p:stCondLst>
                                        <p:cond delay="15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2" decel="100000" fill="hold" grpId="0" nodeType="clickEffect">
                                      <p:stCondLst>
                                        <p:cond delay="0"/>
                                      </p:stCondLst>
                                      <p:childTnLst>
                                        <p:set>
                                          <p:cBhvr>
                                            <p:cTn id="61" dur="1" fill="hold">
                                              <p:stCondLst>
                                                <p:cond delay="0"/>
                                              </p:stCondLst>
                                            </p:cTn>
                                            <p:tgtEl>
                                              <p:spTgt spid="38"/>
                                            </p:tgtEl>
                                            <p:attrNameLst>
                                              <p:attrName>style.visibility</p:attrName>
                                            </p:attrNameLst>
                                          </p:cBhvr>
                                          <p:to>
                                            <p:strVal val="visible"/>
                                          </p:to>
                                        </p:set>
                                        <p:anim calcmode="lin" valueType="num">
                                          <p:cBhvr additive="base">
                                            <p:cTn id="62" dur="500" fill="hold"/>
                                            <p:tgtEl>
                                              <p:spTgt spid="38"/>
                                            </p:tgtEl>
                                            <p:attrNameLst>
                                              <p:attrName>ppt_x</p:attrName>
                                            </p:attrNameLst>
                                          </p:cBhvr>
                                          <p:tavLst>
                                            <p:tav tm="0">
                                              <p:val>
                                                <p:strVal val="1+#ppt_w/2"/>
                                              </p:val>
                                            </p:tav>
                                            <p:tav tm="100000">
                                              <p:val>
                                                <p:strVal val="#ppt_x"/>
                                              </p:val>
                                            </p:tav>
                                          </p:tavLst>
                                        </p:anim>
                                        <p:anim calcmode="lin" valueType="num">
                                          <p:cBhvr additive="base">
                                            <p:cTn id="63"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P spid="30" grpId="0"/>
          <p:bldP spid="34" grpId="0" animBg="1"/>
          <p:bldP spid="32" grpId="0"/>
          <p:bldP spid="33" grpId="0"/>
          <p:bldP spid="38" grpId="0"/>
          <p:bldP spid="40" grpId="0"/>
          <p:bldP spid="4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1" decel="100000"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 calcmode="lin" valueType="num">
                                          <p:cBhvr additive="base">
                                            <p:cTn id="22" dur="500" fill="hold"/>
                                            <p:tgtEl>
                                              <p:spTgt spid="30"/>
                                            </p:tgtEl>
                                            <p:attrNameLst>
                                              <p:attrName>ppt_x</p:attrName>
                                            </p:attrNameLst>
                                          </p:cBhvr>
                                          <p:tavLst>
                                            <p:tav tm="0">
                                              <p:val>
                                                <p:strVal val="0-#ppt_w/2"/>
                                              </p:val>
                                            </p:tav>
                                            <p:tav tm="100000">
                                              <p:val>
                                                <p:strVal val="#ppt_x"/>
                                              </p:val>
                                            </p:tav>
                                          </p:tavLst>
                                        </p:anim>
                                        <p:anim calcmode="lin" valueType="num">
                                          <p:cBhvr additive="base">
                                            <p:cTn id="23"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decel="100000"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500" fill="hold"/>
                                            <p:tgtEl>
                                              <p:spTgt spid="34"/>
                                            </p:tgtEl>
                                            <p:attrNameLst>
                                              <p:attrName>ppt_x</p:attrName>
                                            </p:attrNameLst>
                                          </p:cBhvr>
                                          <p:tavLst>
                                            <p:tav tm="0">
                                              <p:val>
                                                <p:strVal val="#ppt_x"/>
                                              </p:val>
                                            </p:tav>
                                            <p:tav tm="100000">
                                              <p:val>
                                                <p:strVal val="#ppt_x"/>
                                              </p:val>
                                            </p:tav>
                                          </p:tavLst>
                                        </p:anim>
                                        <p:anim calcmode="lin" valueType="num">
                                          <p:cBhvr additive="base">
                                            <p:cTn id="29" dur="500" fill="hold"/>
                                            <p:tgtEl>
                                              <p:spTgt spid="34"/>
                                            </p:tgtEl>
                                            <p:attrNameLst>
                                              <p:attrName>ppt_y</p:attrName>
                                            </p:attrNameLst>
                                          </p:cBhvr>
                                          <p:tavLst>
                                            <p:tav tm="0">
                                              <p:val>
                                                <p:strVal val="1+#ppt_h/2"/>
                                              </p:val>
                                            </p:tav>
                                            <p:tav tm="100000">
                                              <p:val>
                                                <p:strVal val="#ppt_y"/>
                                              </p:val>
                                            </p:tav>
                                          </p:tavLst>
                                        </p:anim>
                                      </p:childTnLst>
                                    </p:cTn>
                                  </p:par>
                                  <p:par>
                                    <p:cTn id="30" presetID="2" presetClass="entr" presetSubtype="8" fill="hold" grpId="0" nodeType="withEffect">
                                      <p:stCondLst>
                                        <p:cond delay="15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fill="hold"/>
                                            <p:tgtEl>
                                              <p:spTgt spid="32"/>
                                            </p:tgtEl>
                                            <p:attrNameLst>
                                              <p:attrName>ppt_x</p:attrName>
                                            </p:attrNameLst>
                                          </p:cBhvr>
                                          <p:tavLst>
                                            <p:tav tm="0">
                                              <p:val>
                                                <p:strVal val="0-#ppt_w/2"/>
                                              </p:val>
                                            </p:tav>
                                            <p:tav tm="100000">
                                              <p:val>
                                                <p:strVal val="#ppt_x"/>
                                              </p:val>
                                            </p:tav>
                                          </p:tavLst>
                                        </p:anim>
                                        <p:anim calcmode="lin" valueType="num">
                                          <p:cBhvr additive="base">
                                            <p:cTn id="33" dur="500" fill="hold"/>
                                            <p:tgtEl>
                                              <p:spTgt spid="32"/>
                                            </p:tgtEl>
                                            <p:attrNameLst>
                                              <p:attrName>ppt_y</p:attrName>
                                            </p:attrNameLst>
                                          </p:cBhvr>
                                          <p:tavLst>
                                            <p:tav tm="0">
                                              <p:val>
                                                <p:strVal val="#ppt_y"/>
                                              </p:val>
                                            </p:tav>
                                            <p:tav tm="100000">
                                              <p:val>
                                                <p:strVal val="#ppt_y"/>
                                              </p:val>
                                            </p:tav>
                                          </p:tavLst>
                                        </p:anim>
                                      </p:childTnLst>
                                    </p:cTn>
                                  </p:par>
                                </p:childTnLst>
                              </p:cTn>
                            </p:par>
                            <p:par>
                              <p:cTn id="34" fill="hold">
                                <p:stCondLst>
                                  <p:cond delay="650"/>
                                </p:stCondLst>
                                <p:childTnLst>
                                  <p:par>
                                    <p:cTn id="35" presetID="22" presetClass="entr" presetSubtype="2" fill="hold" nodeType="after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right)">
                                          <p:cBhvr>
                                            <p:cTn id="37" dur="500"/>
                                            <p:tgtEl>
                                              <p:spTgt spid="46"/>
                                            </p:tgtEl>
                                          </p:cBhvr>
                                        </p:animEffect>
                                      </p:childTnLst>
                                    </p:cTn>
                                  </p:par>
                                  <p:par>
                                    <p:cTn id="38" presetID="10" presetClass="entr" presetSubtype="0" fill="hold" grpId="0" nodeType="withEffect">
                                      <p:stCondLst>
                                        <p:cond delay="150"/>
                                      </p:stCondLst>
                                      <p:childTnLst>
                                        <p:set>
                                          <p:cBhvr>
                                            <p:cTn id="39" dur="1" fill="hold">
                                              <p:stCondLst>
                                                <p:cond delay="0"/>
                                              </p:stCondLst>
                                            </p:cTn>
                                            <p:tgtEl>
                                              <p:spTgt spid="40"/>
                                            </p:tgtEl>
                                            <p:attrNameLst>
                                              <p:attrName>style.visibility</p:attrName>
                                            </p:attrNameLst>
                                          </p:cBhvr>
                                          <p:to>
                                            <p:strVal val="visible"/>
                                          </p:to>
                                        </p:set>
                                        <p:animEffect transition="in" filter="fade">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left)">
                                          <p:cBhvr>
                                            <p:cTn id="45" dur="500"/>
                                            <p:tgtEl>
                                              <p:spTgt spid="37"/>
                                            </p:tgtEl>
                                          </p:cBhvr>
                                        </p:animEffect>
                                      </p:childTnLst>
                                    </p:cTn>
                                  </p:par>
                                </p:childTnLst>
                              </p:cTn>
                            </p:par>
                            <p:par>
                              <p:cTn id="46" fill="hold">
                                <p:stCondLst>
                                  <p:cond delay="500"/>
                                </p:stCondLst>
                                <p:childTnLst>
                                  <p:par>
                                    <p:cTn id="47" presetID="2" presetClass="entr" presetSubtype="8" fill="hold" grpId="0" nodeType="afterEffect">
                                      <p:stCondLst>
                                        <p:cond delay="0"/>
                                      </p:stCondLst>
                                      <p:childTnLst>
                                        <p:set>
                                          <p:cBhvr>
                                            <p:cTn id="48" dur="1" fill="hold">
                                              <p:stCondLst>
                                                <p:cond delay="0"/>
                                              </p:stCondLst>
                                            </p:cTn>
                                            <p:tgtEl>
                                              <p:spTgt spid="33"/>
                                            </p:tgtEl>
                                            <p:attrNameLst>
                                              <p:attrName>style.visibility</p:attrName>
                                            </p:attrNameLst>
                                          </p:cBhvr>
                                          <p:to>
                                            <p:strVal val="visible"/>
                                          </p:to>
                                        </p:set>
                                        <p:anim calcmode="lin" valueType="num">
                                          <p:cBhvr additive="base">
                                            <p:cTn id="49" dur="500" fill="hold"/>
                                            <p:tgtEl>
                                              <p:spTgt spid="33"/>
                                            </p:tgtEl>
                                            <p:attrNameLst>
                                              <p:attrName>ppt_x</p:attrName>
                                            </p:attrNameLst>
                                          </p:cBhvr>
                                          <p:tavLst>
                                            <p:tav tm="0">
                                              <p:val>
                                                <p:strVal val="0-#ppt_w/2"/>
                                              </p:val>
                                            </p:tav>
                                            <p:tav tm="100000">
                                              <p:val>
                                                <p:strVal val="#ppt_x"/>
                                              </p:val>
                                            </p:tav>
                                          </p:tavLst>
                                        </p:anim>
                                        <p:anim calcmode="lin" valueType="num">
                                          <p:cBhvr additive="base">
                                            <p:cTn id="50" dur="500" fill="hold"/>
                                            <p:tgtEl>
                                              <p:spTgt spid="33"/>
                                            </p:tgtEl>
                                            <p:attrNameLst>
                                              <p:attrName>ppt_y</p:attrName>
                                            </p:attrNameLst>
                                          </p:cBhvr>
                                          <p:tavLst>
                                            <p:tav tm="0">
                                              <p:val>
                                                <p:strVal val="#ppt_y"/>
                                              </p:val>
                                            </p:tav>
                                            <p:tav tm="100000">
                                              <p:val>
                                                <p:strVal val="#ppt_y"/>
                                              </p:val>
                                            </p:tav>
                                          </p:tavLst>
                                        </p:anim>
                                      </p:childTnLst>
                                    </p:cTn>
                                  </p:par>
                                </p:childTnLst>
                              </p:cTn>
                            </p:par>
                            <p:par>
                              <p:cTn id="51" fill="hold">
                                <p:stCondLst>
                                  <p:cond delay="1000"/>
                                </p:stCondLst>
                                <p:childTnLst>
                                  <p:par>
                                    <p:cTn id="52" presetID="22" presetClass="entr" presetSubtype="2" fill="hold" nodeType="afterEffect">
                                      <p:stCondLst>
                                        <p:cond delay="0"/>
                                      </p:stCondLst>
                                      <p:childTnLst>
                                        <p:set>
                                          <p:cBhvr>
                                            <p:cTn id="53" dur="1" fill="hold">
                                              <p:stCondLst>
                                                <p:cond delay="0"/>
                                              </p:stCondLst>
                                            </p:cTn>
                                            <p:tgtEl>
                                              <p:spTgt spid="43"/>
                                            </p:tgtEl>
                                            <p:attrNameLst>
                                              <p:attrName>style.visibility</p:attrName>
                                            </p:attrNameLst>
                                          </p:cBhvr>
                                          <p:to>
                                            <p:strVal val="visible"/>
                                          </p:to>
                                        </p:set>
                                        <p:animEffect transition="in" filter="wipe(right)">
                                          <p:cBhvr>
                                            <p:cTn id="54" dur="500"/>
                                            <p:tgtEl>
                                              <p:spTgt spid="43"/>
                                            </p:tgtEl>
                                          </p:cBhvr>
                                        </p:animEffect>
                                      </p:childTnLst>
                                    </p:cTn>
                                  </p:par>
                                  <p:par>
                                    <p:cTn id="55" presetID="10" presetClass="entr" presetSubtype="0" fill="hold" grpId="0" nodeType="withEffect">
                                      <p:stCondLst>
                                        <p:cond delay="15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2" decel="100000" fill="hold" grpId="0" nodeType="clickEffect">
                                      <p:stCondLst>
                                        <p:cond delay="0"/>
                                      </p:stCondLst>
                                      <p:childTnLst>
                                        <p:set>
                                          <p:cBhvr>
                                            <p:cTn id="61" dur="1" fill="hold">
                                              <p:stCondLst>
                                                <p:cond delay="0"/>
                                              </p:stCondLst>
                                            </p:cTn>
                                            <p:tgtEl>
                                              <p:spTgt spid="38"/>
                                            </p:tgtEl>
                                            <p:attrNameLst>
                                              <p:attrName>style.visibility</p:attrName>
                                            </p:attrNameLst>
                                          </p:cBhvr>
                                          <p:to>
                                            <p:strVal val="visible"/>
                                          </p:to>
                                        </p:set>
                                        <p:anim calcmode="lin" valueType="num">
                                          <p:cBhvr additive="base">
                                            <p:cTn id="62" dur="500" fill="hold"/>
                                            <p:tgtEl>
                                              <p:spTgt spid="38"/>
                                            </p:tgtEl>
                                            <p:attrNameLst>
                                              <p:attrName>ppt_x</p:attrName>
                                            </p:attrNameLst>
                                          </p:cBhvr>
                                          <p:tavLst>
                                            <p:tav tm="0">
                                              <p:val>
                                                <p:strVal val="1+#ppt_w/2"/>
                                              </p:val>
                                            </p:tav>
                                            <p:tav tm="100000">
                                              <p:val>
                                                <p:strVal val="#ppt_x"/>
                                              </p:val>
                                            </p:tav>
                                          </p:tavLst>
                                        </p:anim>
                                        <p:anim calcmode="lin" valueType="num">
                                          <p:cBhvr additive="base">
                                            <p:cTn id="63" dur="50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P spid="30" grpId="0"/>
          <p:bldP spid="34" grpId="0" animBg="1"/>
          <p:bldP spid="32" grpId="0"/>
          <p:bldP spid="33" grpId="0"/>
          <p:bldP spid="38" grpId="0"/>
          <p:bldP spid="40" grpId="0"/>
          <p:bldP spid="41" grpId="0"/>
        </p:bldLst>
      </p:timing>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942DA1B-F302-063D-2FA9-92EA9D7EA337}"/>
              </a:ext>
            </a:extLst>
          </p:cNvPr>
          <p:cNvSpPr/>
          <p:nvPr/>
        </p:nvSpPr>
        <p:spPr>
          <a:xfrm>
            <a:off x="609600" y="1384300"/>
            <a:ext cx="10972799" cy="1787163"/>
          </a:xfrm>
          <a:prstGeom prst="roundRect">
            <a:avLst>
              <a:gd name="adj" fmla="val 8762"/>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4" name="TextBox 3">
            <a:extLst>
              <a:ext uri="{FF2B5EF4-FFF2-40B4-BE49-F238E27FC236}">
                <a16:creationId xmlns:a16="http://schemas.microsoft.com/office/drawing/2014/main" id="{61EFD400-E1B2-3125-9A8D-5492E340E8B6}"/>
              </a:ext>
            </a:extLst>
          </p:cNvPr>
          <p:cNvSpPr txBox="1"/>
          <p:nvPr/>
        </p:nvSpPr>
        <p:spPr>
          <a:xfrm>
            <a:off x="2252853" y="2300993"/>
            <a:ext cx="7686294" cy="646331"/>
          </a:xfrm>
          <a:prstGeom prst="rect">
            <a:avLst/>
          </a:prstGeom>
          <a:noFill/>
        </p:spPr>
        <p:txBody>
          <a:bodyPr wrap="square" rtlCol="0">
            <a:spAutoFit/>
          </a:bodyPr>
          <a:lstStyle/>
          <a:p>
            <a:pPr algn="ctr"/>
            <a:r>
              <a:rPr lang="en-US" sz="3600" dirty="0">
                <a:solidFill>
                  <a:schemeClr val="accent3">
                    <a:lumMod val="50000"/>
                  </a:schemeClr>
                </a:solidFill>
                <a:latin typeface="+mj-lt"/>
              </a:rPr>
              <a:t>Net Stable Funding Ratio (NSFR)</a:t>
            </a:r>
          </a:p>
        </p:txBody>
      </p:sp>
      <p:grpSp>
        <p:nvGrpSpPr>
          <p:cNvPr id="23" name="Group 22">
            <a:extLst>
              <a:ext uri="{FF2B5EF4-FFF2-40B4-BE49-F238E27FC236}">
                <a16:creationId xmlns:a16="http://schemas.microsoft.com/office/drawing/2014/main" id="{85B463BA-626C-BCCC-D7B5-1F892B67A7F6}"/>
              </a:ext>
            </a:extLst>
          </p:cNvPr>
          <p:cNvGrpSpPr/>
          <p:nvPr/>
        </p:nvGrpSpPr>
        <p:grpSpPr>
          <a:xfrm>
            <a:off x="5335697" y="626764"/>
            <a:ext cx="1520605" cy="1520605"/>
            <a:chOff x="5335697" y="626764"/>
            <a:chExt cx="1520605" cy="1520605"/>
          </a:xfrm>
        </p:grpSpPr>
        <p:sp>
          <p:nvSpPr>
            <p:cNvPr id="6" name="Oval 5">
              <a:extLst>
                <a:ext uri="{FF2B5EF4-FFF2-40B4-BE49-F238E27FC236}">
                  <a16:creationId xmlns:a16="http://schemas.microsoft.com/office/drawing/2014/main" id="{1D9797A4-3D56-64E9-5FA7-064F88329CB9}"/>
                </a:ext>
              </a:extLst>
            </p:cNvPr>
            <p:cNvSpPr/>
            <p:nvPr/>
          </p:nvSpPr>
          <p:spPr>
            <a:xfrm>
              <a:off x="5335697" y="626764"/>
              <a:ext cx="1520605" cy="1520605"/>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22" name="Graphic 21">
              <a:extLst>
                <a:ext uri="{FF2B5EF4-FFF2-40B4-BE49-F238E27FC236}">
                  <a16:creationId xmlns:a16="http://schemas.microsoft.com/office/drawing/2014/main" id="{0B93FBDB-0E8A-9AC0-EB11-FABA41A80D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4758" y="759846"/>
              <a:ext cx="1266155" cy="1266155"/>
            </a:xfrm>
            <a:prstGeom prst="rect">
              <a:avLst/>
            </a:prstGeom>
          </p:spPr>
        </p:pic>
      </p:grpSp>
      <p:sp>
        <p:nvSpPr>
          <p:cNvPr id="11" name="TextBox 10">
            <a:extLst>
              <a:ext uri="{FF2B5EF4-FFF2-40B4-BE49-F238E27FC236}">
                <a16:creationId xmlns:a16="http://schemas.microsoft.com/office/drawing/2014/main" id="{D3243872-A81A-040F-D9D3-F797D5B16FC8}"/>
              </a:ext>
            </a:extLst>
          </p:cNvPr>
          <p:cNvSpPr txBox="1"/>
          <p:nvPr/>
        </p:nvSpPr>
        <p:spPr>
          <a:xfrm>
            <a:off x="-3858" y="3325087"/>
            <a:ext cx="12195858" cy="369332"/>
          </a:xfrm>
          <a:prstGeom prst="rect">
            <a:avLst/>
          </a:prstGeom>
          <a:noFill/>
        </p:spPr>
        <p:txBody>
          <a:bodyPr wrap="square">
            <a:spAutoFit/>
          </a:bodyPr>
          <a:lstStyle/>
          <a:p>
            <a:pPr algn="ctr"/>
            <a: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Ensure there is </a:t>
            </a:r>
            <a:r>
              <a:rPr lang="en-GB" sz="18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sustainable long-term funding </a:t>
            </a:r>
            <a: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for the long-term assets held by the bank</a:t>
            </a:r>
            <a:endParaRPr lang="en-US" sz="1800" dirty="0">
              <a:solidFill>
                <a:schemeClr val="accent3">
                  <a:lumMod val="50000"/>
                </a:schemeClr>
              </a:solidFill>
            </a:endParaRPr>
          </a:p>
        </p:txBody>
      </p:sp>
      <p:sp>
        <p:nvSpPr>
          <p:cNvPr id="14" name="TextBox 13">
            <a:extLst>
              <a:ext uri="{FF2B5EF4-FFF2-40B4-BE49-F238E27FC236}">
                <a16:creationId xmlns:a16="http://schemas.microsoft.com/office/drawing/2014/main" id="{8C168D6F-DC41-D0CE-900A-8A76440D3630}"/>
              </a:ext>
            </a:extLst>
          </p:cNvPr>
          <p:cNvSpPr txBox="1"/>
          <p:nvPr/>
        </p:nvSpPr>
        <p:spPr>
          <a:xfrm>
            <a:off x="1055297" y="5572087"/>
            <a:ext cx="3589292" cy="830997"/>
          </a:xfrm>
          <a:prstGeom prst="rect">
            <a:avLst/>
          </a:prstGeom>
          <a:noFill/>
        </p:spPr>
        <p:txBody>
          <a:bodyPr wrap="square">
            <a:spAutoFit/>
          </a:bodyPr>
          <a:lstStyle/>
          <a:p>
            <a:pPr algn="ctr"/>
            <a:r>
              <a:rPr lang="en-US" sz="1600" dirty="0">
                <a:solidFill>
                  <a:schemeClr val="accent5">
                    <a:lumMod val="50000"/>
                  </a:schemeClr>
                </a:solidFill>
                <a:latin typeface="+mn-lt"/>
                <a:ea typeface="Open Sans" panose="020B0606030504020204" pitchFamily="34" charset="0"/>
                <a:cs typeface="Poppins" panose="00000500000000000000" pitchFamily="2" charset="0"/>
              </a:rPr>
              <a:t>Pre-Global Financial Crisis some banks financed </a:t>
            </a:r>
            <a:r>
              <a:rPr lang="en-US" sz="1600" b="1" dirty="0">
                <a:solidFill>
                  <a:schemeClr val="accent5">
                    <a:lumMod val="50000"/>
                  </a:schemeClr>
                </a:solidFill>
                <a:latin typeface="+mn-lt"/>
                <a:ea typeface="Open Sans" panose="020B0606030504020204" pitchFamily="34" charset="0"/>
                <a:cs typeface="Poppins" panose="00000500000000000000" pitchFamily="2" charset="0"/>
              </a:rPr>
              <a:t>long term assets </a:t>
            </a:r>
            <a:r>
              <a:rPr lang="en-US" sz="1600" dirty="0">
                <a:solidFill>
                  <a:schemeClr val="accent5">
                    <a:lumMod val="50000"/>
                  </a:schemeClr>
                </a:solidFill>
                <a:latin typeface="+mn-lt"/>
                <a:ea typeface="Open Sans" panose="020B0606030504020204" pitchFamily="34" charset="0"/>
                <a:cs typeface="Poppins" panose="00000500000000000000" pitchFamily="2" charset="0"/>
              </a:rPr>
              <a:t>with </a:t>
            </a:r>
            <a:r>
              <a:rPr lang="en-US" sz="1600" b="1" dirty="0">
                <a:solidFill>
                  <a:schemeClr val="accent5">
                    <a:lumMod val="50000"/>
                  </a:schemeClr>
                </a:solidFill>
                <a:latin typeface="+mn-lt"/>
                <a:ea typeface="Open Sans" panose="020B0606030504020204" pitchFamily="34" charset="0"/>
                <a:cs typeface="Poppins" panose="00000500000000000000" pitchFamily="2" charset="0"/>
              </a:rPr>
              <a:t>short term financing</a:t>
            </a:r>
            <a:endParaRPr lang="en-US" sz="1600" b="1" dirty="0">
              <a:solidFill>
                <a:schemeClr val="accent5">
                  <a:lumMod val="50000"/>
                </a:schemeClr>
              </a:solidFill>
              <a:latin typeface="+mn-lt"/>
            </a:endParaRPr>
          </a:p>
        </p:txBody>
      </p:sp>
      <p:sp>
        <p:nvSpPr>
          <p:cNvPr id="15" name="TextBox 14">
            <a:extLst>
              <a:ext uri="{FF2B5EF4-FFF2-40B4-BE49-F238E27FC236}">
                <a16:creationId xmlns:a16="http://schemas.microsoft.com/office/drawing/2014/main" id="{B7B684DD-D047-363D-C0D5-AB8374D7A03A}"/>
              </a:ext>
            </a:extLst>
          </p:cNvPr>
          <p:cNvSpPr txBox="1"/>
          <p:nvPr/>
        </p:nvSpPr>
        <p:spPr>
          <a:xfrm>
            <a:off x="4563353" y="5572087"/>
            <a:ext cx="3048964" cy="830997"/>
          </a:xfrm>
          <a:prstGeom prst="rect">
            <a:avLst/>
          </a:prstGeom>
          <a:noFill/>
        </p:spPr>
        <p:txBody>
          <a:bodyPr wrap="square">
            <a:spAutoFit/>
          </a:bodyPr>
          <a:lstStyle/>
          <a:p>
            <a:pPr algn="ctr"/>
            <a:r>
              <a:rPr lang="en-GB" sz="160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In 2007 they </a:t>
            </a:r>
            <a:br>
              <a:rPr lang="en-GB" sz="160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br>
            <a:r>
              <a:rPr lang="en-GB" sz="160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were left </a:t>
            </a:r>
            <a:r>
              <a:rPr lang="en-GB" sz="16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struggling </a:t>
            </a:r>
            <a:br>
              <a:rPr lang="en-GB" sz="16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br>
            <a:r>
              <a:rPr lang="en-GB" sz="16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to raise financing</a:t>
            </a:r>
            <a:endParaRPr lang="en-US" sz="1800" b="1" dirty="0">
              <a:solidFill>
                <a:schemeClr val="accent5">
                  <a:lumMod val="50000"/>
                </a:schemeClr>
              </a:solidFill>
              <a:latin typeface="+mn-lt"/>
            </a:endParaRPr>
          </a:p>
        </p:txBody>
      </p:sp>
      <p:sp>
        <p:nvSpPr>
          <p:cNvPr id="16" name="TextBox 15">
            <a:extLst>
              <a:ext uri="{FF2B5EF4-FFF2-40B4-BE49-F238E27FC236}">
                <a16:creationId xmlns:a16="http://schemas.microsoft.com/office/drawing/2014/main" id="{DF1CD375-0259-0500-9C0B-C9CAB0FEACAA}"/>
              </a:ext>
            </a:extLst>
          </p:cNvPr>
          <p:cNvSpPr txBox="1"/>
          <p:nvPr/>
        </p:nvSpPr>
        <p:spPr>
          <a:xfrm>
            <a:off x="8107554" y="5572087"/>
            <a:ext cx="2469006" cy="830997"/>
          </a:xfrm>
          <a:prstGeom prst="rect">
            <a:avLst/>
          </a:prstGeom>
          <a:noFill/>
        </p:spPr>
        <p:txBody>
          <a:bodyPr wrap="square">
            <a:spAutoFit/>
          </a:bodyPr>
          <a:lstStyle/>
          <a:p>
            <a:pPr algn="ctr"/>
            <a:r>
              <a:rPr lang="en-GB" sz="160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Also </a:t>
            </a:r>
            <a:r>
              <a:rPr lang="en-GB" sz="16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unable to sell </a:t>
            </a:r>
            <a:r>
              <a:rPr lang="en-GB" sz="160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their </a:t>
            </a:r>
            <a:r>
              <a:rPr lang="en-GB" sz="16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assets </a:t>
            </a:r>
            <a:r>
              <a:rPr lang="en-GB" sz="160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to balance their books</a:t>
            </a:r>
            <a:endParaRPr lang="en-US" sz="2000" dirty="0">
              <a:solidFill>
                <a:schemeClr val="accent5">
                  <a:lumMod val="50000"/>
                </a:schemeClr>
              </a:solidFill>
              <a:latin typeface="+mn-lt"/>
            </a:endParaRPr>
          </a:p>
        </p:txBody>
      </p:sp>
      <p:grpSp>
        <p:nvGrpSpPr>
          <p:cNvPr id="24" name="Group 23">
            <a:extLst>
              <a:ext uri="{FF2B5EF4-FFF2-40B4-BE49-F238E27FC236}">
                <a16:creationId xmlns:a16="http://schemas.microsoft.com/office/drawing/2014/main" id="{E12C6D5B-7EF3-52D6-A25D-8EF05022A5E0}"/>
              </a:ext>
            </a:extLst>
          </p:cNvPr>
          <p:cNvGrpSpPr/>
          <p:nvPr/>
        </p:nvGrpSpPr>
        <p:grpSpPr>
          <a:xfrm>
            <a:off x="2109164" y="3992141"/>
            <a:ext cx="1481559" cy="1481559"/>
            <a:chOff x="2109164" y="3992141"/>
            <a:chExt cx="1481559" cy="1481559"/>
          </a:xfrm>
        </p:grpSpPr>
        <p:sp>
          <p:nvSpPr>
            <p:cNvPr id="5" name="Rectangle: Rounded Corners 4">
              <a:extLst>
                <a:ext uri="{FF2B5EF4-FFF2-40B4-BE49-F238E27FC236}">
                  <a16:creationId xmlns:a16="http://schemas.microsoft.com/office/drawing/2014/main" id="{E11F15B5-9640-1CBC-2A33-B53E47B3AAD8}"/>
                </a:ext>
              </a:extLst>
            </p:cNvPr>
            <p:cNvSpPr/>
            <p:nvPr/>
          </p:nvSpPr>
          <p:spPr>
            <a:xfrm>
              <a:off x="2109164" y="3992141"/>
              <a:ext cx="1481559" cy="1481559"/>
            </a:xfrm>
            <a:prstGeom prst="round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a:extLst>
                <a:ext uri="{FF2B5EF4-FFF2-40B4-BE49-F238E27FC236}">
                  <a16:creationId xmlns:a16="http://schemas.microsoft.com/office/drawing/2014/main" id="{649BB1A5-82CD-09C9-3DA8-7A677A4638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14066" y="4197043"/>
              <a:ext cx="1071754" cy="1071754"/>
            </a:xfrm>
            <a:prstGeom prst="rect">
              <a:avLst/>
            </a:prstGeom>
          </p:spPr>
        </p:pic>
      </p:grpSp>
      <p:grpSp>
        <p:nvGrpSpPr>
          <p:cNvPr id="36" name="Group 35">
            <a:extLst>
              <a:ext uri="{FF2B5EF4-FFF2-40B4-BE49-F238E27FC236}">
                <a16:creationId xmlns:a16="http://schemas.microsoft.com/office/drawing/2014/main" id="{97182137-E744-1BBA-21C6-31B5412A07D3}"/>
              </a:ext>
            </a:extLst>
          </p:cNvPr>
          <p:cNvGrpSpPr/>
          <p:nvPr/>
        </p:nvGrpSpPr>
        <p:grpSpPr>
          <a:xfrm>
            <a:off x="8601278" y="3992141"/>
            <a:ext cx="1481559" cy="1481559"/>
            <a:chOff x="8601278" y="3992141"/>
            <a:chExt cx="1481559" cy="1481559"/>
          </a:xfrm>
        </p:grpSpPr>
        <p:sp>
          <p:nvSpPr>
            <p:cNvPr id="8" name="Rectangle: Rounded Corners 7">
              <a:extLst>
                <a:ext uri="{FF2B5EF4-FFF2-40B4-BE49-F238E27FC236}">
                  <a16:creationId xmlns:a16="http://schemas.microsoft.com/office/drawing/2014/main" id="{5ED9893F-43DC-D79C-AB24-057DF26D7027}"/>
                </a:ext>
              </a:extLst>
            </p:cNvPr>
            <p:cNvSpPr/>
            <p:nvPr/>
          </p:nvSpPr>
          <p:spPr>
            <a:xfrm>
              <a:off x="8601278" y="3992141"/>
              <a:ext cx="1481559" cy="1481559"/>
            </a:xfrm>
            <a:prstGeom prst="round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a:extLst>
                <a:ext uri="{FF2B5EF4-FFF2-40B4-BE49-F238E27FC236}">
                  <a16:creationId xmlns:a16="http://schemas.microsoft.com/office/drawing/2014/main" id="{31FEDA0D-027E-037A-3933-B753090FDBD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854896" y="4245759"/>
              <a:ext cx="974322" cy="974322"/>
            </a:xfrm>
            <a:prstGeom prst="rect">
              <a:avLst/>
            </a:prstGeom>
          </p:spPr>
        </p:pic>
      </p:grpSp>
      <p:grpSp>
        <p:nvGrpSpPr>
          <p:cNvPr id="39" name="Group 38">
            <a:extLst>
              <a:ext uri="{FF2B5EF4-FFF2-40B4-BE49-F238E27FC236}">
                <a16:creationId xmlns:a16="http://schemas.microsoft.com/office/drawing/2014/main" id="{0DB8CA7D-A094-06F8-17C8-FEC09D121D12}"/>
              </a:ext>
            </a:extLst>
          </p:cNvPr>
          <p:cNvGrpSpPr/>
          <p:nvPr/>
        </p:nvGrpSpPr>
        <p:grpSpPr>
          <a:xfrm>
            <a:off x="5355221" y="3992141"/>
            <a:ext cx="1481559" cy="1481559"/>
            <a:chOff x="5355221" y="3992141"/>
            <a:chExt cx="1481559" cy="1481559"/>
          </a:xfrm>
        </p:grpSpPr>
        <p:sp>
          <p:nvSpPr>
            <p:cNvPr id="7" name="Rectangle: Rounded Corners 6">
              <a:extLst>
                <a:ext uri="{FF2B5EF4-FFF2-40B4-BE49-F238E27FC236}">
                  <a16:creationId xmlns:a16="http://schemas.microsoft.com/office/drawing/2014/main" id="{69A4E743-65F9-08C8-96F9-0EA408896466}"/>
                </a:ext>
              </a:extLst>
            </p:cNvPr>
            <p:cNvSpPr/>
            <p:nvPr/>
          </p:nvSpPr>
          <p:spPr>
            <a:xfrm>
              <a:off x="5355221" y="3992141"/>
              <a:ext cx="1481559" cy="1481559"/>
            </a:xfrm>
            <a:prstGeom prst="roundRect">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2E9F75BE-129D-CB78-9F2C-BE9C684BA0D0}"/>
                </a:ext>
              </a:extLst>
            </p:cNvPr>
            <p:cNvGrpSpPr/>
            <p:nvPr/>
          </p:nvGrpSpPr>
          <p:grpSpPr>
            <a:xfrm>
              <a:off x="5560123" y="4197044"/>
              <a:ext cx="1071752" cy="1071752"/>
              <a:chOff x="6111401" y="4131632"/>
              <a:chExt cx="1071752" cy="1071752"/>
            </a:xfrm>
          </p:grpSpPr>
          <p:pic>
            <p:nvPicPr>
              <p:cNvPr id="29" name="Graphic 28">
                <a:extLst>
                  <a:ext uri="{FF2B5EF4-FFF2-40B4-BE49-F238E27FC236}">
                    <a16:creationId xmlns:a16="http://schemas.microsoft.com/office/drawing/2014/main" id="{177241B2-B0BE-0ABD-4C72-D137B684AA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11401" y="4131632"/>
                <a:ext cx="1071752" cy="1071752"/>
              </a:xfrm>
              <a:prstGeom prst="rect">
                <a:avLst/>
              </a:prstGeom>
            </p:spPr>
          </p:pic>
          <p:pic>
            <p:nvPicPr>
              <p:cNvPr id="31" name="Graphic 30">
                <a:extLst>
                  <a:ext uri="{FF2B5EF4-FFF2-40B4-BE49-F238E27FC236}">
                    <a16:creationId xmlns:a16="http://schemas.microsoft.com/office/drawing/2014/main" id="{C3F7797A-BBBC-0822-5367-E0FD8963B0F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67403" y="4526796"/>
                <a:ext cx="273804" cy="273804"/>
              </a:xfrm>
              <a:prstGeom prst="rect">
                <a:avLst/>
              </a:prstGeom>
            </p:spPr>
          </p:pic>
        </p:grpSp>
      </p:grpSp>
    </p:spTree>
    <p:extLst>
      <p:ext uri="{BB962C8B-B14F-4D97-AF65-F5344CB8AC3E}">
        <p14:creationId xmlns:p14="http://schemas.microsoft.com/office/powerpoint/2010/main" val="2670011090"/>
      </p:ext>
    </p:extLst>
  </p:cSld>
  <p:clrMapOvr>
    <a:masterClrMapping/>
  </p:clrMapOvr>
  <mc:AlternateContent xmlns:mc="http://schemas.openxmlformats.org/markup-compatibility/2006" xmlns:p14="http://schemas.microsoft.com/office/powerpoint/2010/main">
    <mc:Choice Requires="p14">
      <p:transition spd="med" p14:dur="700">
        <p14:pan dir="u"/>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decel="10000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60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60000">
                                          <p:cBhvr additive="base">
                                            <p:cTn id="16"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p:cTn id="37" dur="500" fill="hold"/>
                                            <p:tgtEl>
                                              <p:spTgt spid="39"/>
                                            </p:tgtEl>
                                            <p:attrNameLst>
                                              <p:attrName>ppt_w</p:attrName>
                                            </p:attrNameLst>
                                          </p:cBhvr>
                                          <p:tavLst>
                                            <p:tav tm="0">
                                              <p:val>
                                                <p:fltVal val="0"/>
                                              </p:val>
                                            </p:tav>
                                            <p:tav tm="100000">
                                              <p:val>
                                                <p:strVal val="#ppt_w"/>
                                              </p:val>
                                            </p:tav>
                                          </p:tavLst>
                                        </p:anim>
                                        <p:anim calcmode="lin" valueType="num">
                                          <p:cBhvr>
                                            <p:cTn id="38" dur="500" fill="hold"/>
                                            <p:tgtEl>
                                              <p:spTgt spid="39"/>
                                            </p:tgtEl>
                                            <p:attrNameLst>
                                              <p:attrName>ppt_h</p:attrName>
                                            </p:attrNameLst>
                                          </p:cBhvr>
                                          <p:tavLst>
                                            <p:tav tm="0">
                                              <p:val>
                                                <p:fltVal val="0"/>
                                              </p:val>
                                            </p:tav>
                                            <p:tav tm="100000">
                                              <p:val>
                                                <p:strVal val="#ppt_h"/>
                                              </p:val>
                                            </p:tav>
                                          </p:tavLst>
                                        </p:anim>
                                        <p:animEffect transition="in" filter="fade">
                                          <p:cBhvr>
                                            <p:cTn id="39" dur="500"/>
                                            <p:tgtEl>
                                              <p:spTgt spid="3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p:bldP spid="14" grpId="0"/>
          <p:bldP spid="15"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 decel="10000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p:cTn id="37" dur="500" fill="hold"/>
                                            <p:tgtEl>
                                              <p:spTgt spid="39"/>
                                            </p:tgtEl>
                                            <p:attrNameLst>
                                              <p:attrName>ppt_w</p:attrName>
                                            </p:attrNameLst>
                                          </p:cBhvr>
                                          <p:tavLst>
                                            <p:tav tm="0">
                                              <p:val>
                                                <p:fltVal val="0"/>
                                              </p:val>
                                            </p:tav>
                                            <p:tav tm="100000">
                                              <p:val>
                                                <p:strVal val="#ppt_w"/>
                                              </p:val>
                                            </p:tav>
                                          </p:tavLst>
                                        </p:anim>
                                        <p:anim calcmode="lin" valueType="num">
                                          <p:cBhvr>
                                            <p:cTn id="38" dur="500" fill="hold"/>
                                            <p:tgtEl>
                                              <p:spTgt spid="39"/>
                                            </p:tgtEl>
                                            <p:attrNameLst>
                                              <p:attrName>ppt_h</p:attrName>
                                            </p:attrNameLst>
                                          </p:cBhvr>
                                          <p:tavLst>
                                            <p:tav tm="0">
                                              <p:val>
                                                <p:fltVal val="0"/>
                                              </p:val>
                                            </p:tav>
                                            <p:tav tm="100000">
                                              <p:val>
                                                <p:strVal val="#ppt_h"/>
                                              </p:val>
                                            </p:tav>
                                          </p:tavLst>
                                        </p:anim>
                                        <p:animEffect transition="in" filter="fade">
                                          <p:cBhvr>
                                            <p:cTn id="39" dur="500"/>
                                            <p:tgtEl>
                                              <p:spTgt spid="3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500" fill="hold"/>
                                            <p:tgtEl>
                                              <p:spTgt spid="36"/>
                                            </p:tgtEl>
                                            <p:attrNameLst>
                                              <p:attrName>ppt_w</p:attrName>
                                            </p:attrNameLst>
                                          </p:cBhvr>
                                          <p:tavLst>
                                            <p:tav tm="0">
                                              <p:val>
                                                <p:fltVal val="0"/>
                                              </p:val>
                                            </p:tav>
                                            <p:tav tm="100000">
                                              <p:val>
                                                <p:strVal val="#ppt_w"/>
                                              </p:val>
                                            </p:tav>
                                          </p:tavLst>
                                        </p:anim>
                                        <p:anim calcmode="lin" valueType="num">
                                          <p:cBhvr>
                                            <p:cTn id="48" dur="500" fill="hold"/>
                                            <p:tgtEl>
                                              <p:spTgt spid="36"/>
                                            </p:tgtEl>
                                            <p:attrNameLst>
                                              <p:attrName>ppt_h</p:attrName>
                                            </p:attrNameLst>
                                          </p:cBhvr>
                                          <p:tavLst>
                                            <p:tav tm="0">
                                              <p:val>
                                                <p:fltVal val="0"/>
                                              </p:val>
                                            </p:tav>
                                            <p:tav tm="100000">
                                              <p:val>
                                                <p:strVal val="#ppt_h"/>
                                              </p:val>
                                            </p:tav>
                                          </p:tavLst>
                                        </p:anim>
                                        <p:animEffect transition="in" filter="fade">
                                          <p:cBhvr>
                                            <p:cTn id="49" dur="500"/>
                                            <p:tgtEl>
                                              <p:spTgt spid="3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p:bldP spid="14" grpId="0"/>
          <p:bldP spid="15" grpId="0"/>
          <p:bldP spid="16" grpId="0"/>
        </p:bldLst>
      </p:timing>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635F1B7-A3CD-1F68-8638-65467D0E001A}"/>
              </a:ext>
            </a:extLst>
          </p:cNvPr>
          <p:cNvSpPr/>
          <p:nvPr/>
        </p:nvSpPr>
        <p:spPr>
          <a:xfrm>
            <a:off x="609600" y="7461249"/>
            <a:ext cx="10972799" cy="4717495"/>
          </a:xfrm>
          <a:prstGeom prst="roundRect">
            <a:avLst>
              <a:gd name="adj" fmla="val 8762"/>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3" name="Rectangle: Rounded Corners 2">
            <a:extLst>
              <a:ext uri="{FF2B5EF4-FFF2-40B4-BE49-F238E27FC236}">
                <a16:creationId xmlns:a16="http://schemas.microsoft.com/office/drawing/2014/main" id="{1942DA1B-F302-063D-2FA9-92EA9D7EA337}"/>
              </a:ext>
            </a:extLst>
          </p:cNvPr>
          <p:cNvSpPr/>
          <p:nvPr/>
        </p:nvSpPr>
        <p:spPr>
          <a:xfrm>
            <a:off x="609600" y="1384300"/>
            <a:ext cx="10972799" cy="4713854"/>
          </a:xfrm>
          <a:prstGeom prst="roundRect">
            <a:avLst>
              <a:gd name="adj" fmla="val 8762"/>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4" name="TextBox 3">
            <a:extLst>
              <a:ext uri="{FF2B5EF4-FFF2-40B4-BE49-F238E27FC236}">
                <a16:creationId xmlns:a16="http://schemas.microsoft.com/office/drawing/2014/main" id="{61EFD400-E1B2-3125-9A8D-5492E340E8B6}"/>
              </a:ext>
            </a:extLst>
          </p:cNvPr>
          <p:cNvSpPr txBox="1"/>
          <p:nvPr/>
        </p:nvSpPr>
        <p:spPr>
          <a:xfrm>
            <a:off x="2252853" y="2300993"/>
            <a:ext cx="7686294" cy="646331"/>
          </a:xfrm>
          <a:prstGeom prst="rect">
            <a:avLst/>
          </a:prstGeom>
          <a:noFill/>
        </p:spPr>
        <p:txBody>
          <a:bodyPr wrap="square" rtlCol="0">
            <a:spAutoFit/>
          </a:bodyPr>
          <a:lstStyle/>
          <a:p>
            <a:pPr algn="ctr"/>
            <a:r>
              <a:rPr lang="en-US" sz="3600" dirty="0">
                <a:solidFill>
                  <a:schemeClr val="accent3">
                    <a:lumMod val="50000"/>
                  </a:schemeClr>
                </a:solidFill>
                <a:latin typeface="+mj-lt"/>
              </a:rPr>
              <a:t>Net Stable Funding Ratio (NSFR)</a:t>
            </a:r>
          </a:p>
        </p:txBody>
      </p:sp>
      <p:sp>
        <p:nvSpPr>
          <p:cNvPr id="8" name="TextBox 7">
            <a:extLst>
              <a:ext uri="{FF2B5EF4-FFF2-40B4-BE49-F238E27FC236}">
                <a16:creationId xmlns:a16="http://schemas.microsoft.com/office/drawing/2014/main" id="{16BA194D-50B6-CCC6-829C-E5CA058427FA}"/>
              </a:ext>
            </a:extLst>
          </p:cNvPr>
          <p:cNvSpPr txBox="1"/>
          <p:nvPr/>
        </p:nvSpPr>
        <p:spPr>
          <a:xfrm>
            <a:off x="979352" y="3126681"/>
            <a:ext cx="10218056" cy="338554"/>
          </a:xfrm>
          <a:prstGeom prst="rect">
            <a:avLst/>
          </a:prstGeom>
          <a:noFill/>
        </p:spPr>
        <p:txBody>
          <a:bodyPr wrap="square">
            <a:spAutoFit/>
          </a:bodyPr>
          <a:lstStyle/>
          <a:p>
            <a:pPr algn="ctr"/>
            <a:r>
              <a:rPr lang="en-US" sz="16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Ensure banks </a:t>
            </a:r>
            <a:r>
              <a:rPr lang="en-US" sz="16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match</a:t>
            </a:r>
            <a:r>
              <a:rPr lang="en-US" sz="16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 the </a:t>
            </a:r>
            <a:r>
              <a:rPr lang="en-US" sz="16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maturity of their assets </a:t>
            </a:r>
            <a:r>
              <a:rPr lang="en-US" sz="16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to the </a:t>
            </a:r>
            <a:r>
              <a:rPr lang="en-US" sz="16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maturity of the asset’s funding</a:t>
            </a:r>
            <a:endParaRPr lang="en-GB" sz="1600" b="1" dirty="0">
              <a:solidFill>
                <a:schemeClr val="accent3">
                  <a:lumMod val="50000"/>
                </a:schemeClr>
              </a:solidFill>
              <a:latin typeface="Poppins" panose="00000500000000000000" pitchFamily="2" charset="0"/>
            </a:endParaRPr>
          </a:p>
        </p:txBody>
      </p:sp>
      <p:sp>
        <p:nvSpPr>
          <p:cNvPr id="9" name="Rectangle: Rounded Corners 8">
            <a:extLst>
              <a:ext uri="{FF2B5EF4-FFF2-40B4-BE49-F238E27FC236}">
                <a16:creationId xmlns:a16="http://schemas.microsoft.com/office/drawing/2014/main" id="{B221A6B2-6A3A-CF75-289E-D2F715D19C9D}"/>
              </a:ext>
            </a:extLst>
          </p:cNvPr>
          <p:cNvSpPr/>
          <p:nvPr/>
        </p:nvSpPr>
        <p:spPr>
          <a:xfrm>
            <a:off x="4283278" y="3885596"/>
            <a:ext cx="4318000" cy="1643716"/>
          </a:xfrm>
          <a:prstGeom prst="roundRect">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10" name="TextBox 9">
            <a:extLst>
              <a:ext uri="{FF2B5EF4-FFF2-40B4-BE49-F238E27FC236}">
                <a16:creationId xmlns:a16="http://schemas.microsoft.com/office/drawing/2014/main" id="{A8D5B17B-B3B1-F835-E5AA-0C1FACEE83A3}"/>
              </a:ext>
            </a:extLst>
          </p:cNvPr>
          <p:cNvSpPr txBox="1"/>
          <p:nvPr/>
        </p:nvSpPr>
        <p:spPr>
          <a:xfrm>
            <a:off x="4498727" y="4192844"/>
            <a:ext cx="3897994" cy="400110"/>
          </a:xfrm>
          <a:prstGeom prst="rect">
            <a:avLst/>
          </a:prstGeom>
          <a:noFill/>
        </p:spPr>
        <p:txBody>
          <a:bodyPr wrap="square">
            <a:spAutoFit/>
          </a:bodyPr>
          <a:lstStyle/>
          <a:p>
            <a:pPr algn="ctr"/>
            <a:r>
              <a:rPr lang="en-US" sz="20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AVAILABLE STABLE FUNDING</a:t>
            </a:r>
          </a:p>
        </p:txBody>
      </p:sp>
      <p:sp>
        <p:nvSpPr>
          <p:cNvPr id="11" name="TextBox 10">
            <a:extLst>
              <a:ext uri="{FF2B5EF4-FFF2-40B4-BE49-F238E27FC236}">
                <a16:creationId xmlns:a16="http://schemas.microsoft.com/office/drawing/2014/main" id="{D9F06F4F-B020-DE79-C479-18BE5992C717}"/>
              </a:ext>
            </a:extLst>
          </p:cNvPr>
          <p:cNvSpPr txBox="1"/>
          <p:nvPr/>
        </p:nvSpPr>
        <p:spPr>
          <a:xfrm>
            <a:off x="4513240" y="4860909"/>
            <a:ext cx="3897994" cy="400110"/>
          </a:xfrm>
          <a:prstGeom prst="rect">
            <a:avLst/>
          </a:prstGeom>
          <a:noFill/>
        </p:spPr>
        <p:txBody>
          <a:bodyPr wrap="square">
            <a:spAutoFit/>
          </a:bodyPr>
          <a:lstStyle/>
          <a:p>
            <a:pPr algn="ctr"/>
            <a:r>
              <a:rPr lang="en-US" sz="20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REQUIRED STABLE FUNDING</a:t>
            </a:r>
          </a:p>
        </p:txBody>
      </p:sp>
      <p:cxnSp>
        <p:nvCxnSpPr>
          <p:cNvPr id="12" name="Straight Connector 11">
            <a:extLst>
              <a:ext uri="{FF2B5EF4-FFF2-40B4-BE49-F238E27FC236}">
                <a16:creationId xmlns:a16="http://schemas.microsoft.com/office/drawing/2014/main" id="{BE0691AC-374D-04BF-24C6-E32B1A1C566B}"/>
              </a:ext>
            </a:extLst>
          </p:cNvPr>
          <p:cNvCxnSpPr>
            <a:cxnSpLocks/>
          </p:cNvCxnSpPr>
          <p:nvPr/>
        </p:nvCxnSpPr>
        <p:spPr>
          <a:xfrm>
            <a:off x="4651578" y="4714875"/>
            <a:ext cx="3606800" cy="0"/>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F7C68C8-D87E-10DC-0B6D-C38534BFBFF0}"/>
              </a:ext>
            </a:extLst>
          </p:cNvPr>
          <p:cNvSpPr txBox="1"/>
          <p:nvPr/>
        </p:nvSpPr>
        <p:spPr>
          <a:xfrm>
            <a:off x="8816727" y="4445844"/>
            <a:ext cx="2136321" cy="954107"/>
          </a:xfrm>
          <a:prstGeom prst="rect">
            <a:avLst/>
          </a:prstGeom>
          <a:noFill/>
        </p:spPr>
        <p:txBody>
          <a:bodyPr wrap="square">
            <a:spAutoFit/>
          </a:bodyPr>
          <a:lstStyle/>
          <a:p>
            <a:pPr algn="ctr">
              <a:spcAft>
                <a:spcPts val="1200"/>
              </a:spcAft>
            </a:pPr>
            <a:r>
              <a:rPr lang="en-US" sz="28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    ≥ 100%</a:t>
            </a:r>
          </a:p>
          <a:p>
            <a:pPr algn="ctr">
              <a:spcAft>
                <a:spcPts val="1200"/>
              </a:spcAft>
            </a:pPr>
            <a:r>
              <a:rPr lang="en-US"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(12 Months)</a:t>
            </a:r>
          </a:p>
        </p:txBody>
      </p:sp>
      <p:sp>
        <p:nvSpPr>
          <p:cNvPr id="14" name="TextBox 13">
            <a:extLst>
              <a:ext uri="{FF2B5EF4-FFF2-40B4-BE49-F238E27FC236}">
                <a16:creationId xmlns:a16="http://schemas.microsoft.com/office/drawing/2014/main" id="{EB6FC668-A5CE-B52F-43FE-883F659A79EA}"/>
              </a:ext>
            </a:extLst>
          </p:cNvPr>
          <p:cNvSpPr txBox="1"/>
          <p:nvPr/>
        </p:nvSpPr>
        <p:spPr>
          <a:xfrm>
            <a:off x="1428318" y="3933245"/>
            <a:ext cx="2385060" cy="738664"/>
          </a:xfrm>
          <a:prstGeom prst="rect">
            <a:avLst/>
          </a:prstGeom>
          <a:noFill/>
        </p:spPr>
        <p:txBody>
          <a:bodyPr wrap="square">
            <a:spAutoFit/>
          </a:bodyPr>
          <a:lstStyle/>
          <a:p>
            <a:pPr algn="ctr"/>
            <a:r>
              <a:rPr lang="en-US"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The amount of funding the bank has in place for the next 12 months</a:t>
            </a:r>
            <a:endParaRPr lang="en-GB" dirty="0">
              <a:solidFill>
                <a:schemeClr val="accent3">
                  <a:lumMod val="50000"/>
                </a:schemeClr>
              </a:solidFill>
              <a:latin typeface="Poppins" panose="00000500000000000000" pitchFamily="2" charset="0"/>
            </a:endParaRPr>
          </a:p>
        </p:txBody>
      </p:sp>
      <p:sp>
        <p:nvSpPr>
          <p:cNvPr id="15" name="TextBox 14">
            <a:extLst>
              <a:ext uri="{FF2B5EF4-FFF2-40B4-BE49-F238E27FC236}">
                <a16:creationId xmlns:a16="http://schemas.microsoft.com/office/drawing/2014/main" id="{163B4BE4-4828-34CC-E72F-5A75EF814BE6}"/>
              </a:ext>
            </a:extLst>
          </p:cNvPr>
          <p:cNvSpPr txBox="1"/>
          <p:nvPr/>
        </p:nvSpPr>
        <p:spPr>
          <a:xfrm>
            <a:off x="1230198" y="4914696"/>
            <a:ext cx="2599735" cy="738664"/>
          </a:xfrm>
          <a:prstGeom prst="rect">
            <a:avLst/>
          </a:prstGeom>
          <a:noFill/>
        </p:spPr>
        <p:txBody>
          <a:bodyPr wrap="square">
            <a:spAutoFit/>
          </a:bodyPr>
          <a:lstStyle/>
          <a:p>
            <a:pPr algn="ctr"/>
            <a:r>
              <a:rPr lang="en-US"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The amount of assets which are not monetizable within 12 months</a:t>
            </a:r>
            <a:endParaRPr lang="en-GB" dirty="0">
              <a:solidFill>
                <a:schemeClr val="accent3">
                  <a:lumMod val="50000"/>
                </a:schemeClr>
              </a:solidFill>
              <a:latin typeface="Poppins" panose="00000500000000000000" pitchFamily="2" charset="0"/>
            </a:endParaRPr>
          </a:p>
        </p:txBody>
      </p:sp>
      <p:cxnSp>
        <p:nvCxnSpPr>
          <p:cNvPr id="16" name="Straight Connector 15">
            <a:extLst>
              <a:ext uri="{FF2B5EF4-FFF2-40B4-BE49-F238E27FC236}">
                <a16:creationId xmlns:a16="http://schemas.microsoft.com/office/drawing/2014/main" id="{74A4B9E2-BDF9-DBD6-B6A2-3D2A6EE11884}"/>
              </a:ext>
            </a:extLst>
          </p:cNvPr>
          <p:cNvCxnSpPr>
            <a:cxnSpLocks/>
          </p:cNvCxnSpPr>
          <p:nvPr/>
        </p:nvCxnSpPr>
        <p:spPr>
          <a:xfrm flipH="1">
            <a:off x="3753688" y="5060964"/>
            <a:ext cx="908050" cy="0"/>
          </a:xfrm>
          <a:prstGeom prst="line">
            <a:avLst/>
          </a:prstGeom>
          <a:ln w="76200">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0F250A-028F-8C18-5EC9-F31ECF06FBAE}"/>
              </a:ext>
            </a:extLst>
          </p:cNvPr>
          <p:cNvCxnSpPr>
            <a:cxnSpLocks/>
          </p:cNvCxnSpPr>
          <p:nvPr/>
        </p:nvCxnSpPr>
        <p:spPr>
          <a:xfrm flipH="1">
            <a:off x="3753688" y="4380849"/>
            <a:ext cx="762000" cy="0"/>
          </a:xfrm>
          <a:prstGeom prst="line">
            <a:avLst/>
          </a:prstGeom>
          <a:ln w="76200">
            <a:solidFill>
              <a:schemeClr val="accent3">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85B463BA-626C-BCCC-D7B5-1F892B67A7F6}"/>
              </a:ext>
            </a:extLst>
          </p:cNvPr>
          <p:cNvGrpSpPr/>
          <p:nvPr/>
        </p:nvGrpSpPr>
        <p:grpSpPr>
          <a:xfrm>
            <a:off x="5335697" y="626764"/>
            <a:ext cx="1520605" cy="1520605"/>
            <a:chOff x="5335697" y="626764"/>
            <a:chExt cx="1520605" cy="1520605"/>
          </a:xfrm>
        </p:grpSpPr>
        <p:sp>
          <p:nvSpPr>
            <p:cNvPr id="6" name="Oval 5">
              <a:extLst>
                <a:ext uri="{FF2B5EF4-FFF2-40B4-BE49-F238E27FC236}">
                  <a16:creationId xmlns:a16="http://schemas.microsoft.com/office/drawing/2014/main" id="{1D9797A4-3D56-64E9-5FA7-064F88329CB9}"/>
                </a:ext>
              </a:extLst>
            </p:cNvPr>
            <p:cNvSpPr/>
            <p:nvPr/>
          </p:nvSpPr>
          <p:spPr>
            <a:xfrm>
              <a:off x="5335697" y="626764"/>
              <a:ext cx="1520605" cy="1520605"/>
            </a:xfrm>
            <a:prstGeom prst="ellipse">
              <a:avLst/>
            </a:prstGeom>
            <a:solidFill>
              <a:schemeClr val="bg1"/>
            </a:solid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22" name="Graphic 21">
              <a:extLst>
                <a:ext uri="{FF2B5EF4-FFF2-40B4-BE49-F238E27FC236}">
                  <a16:creationId xmlns:a16="http://schemas.microsoft.com/office/drawing/2014/main" id="{0B93FBDB-0E8A-9AC0-EB11-FABA41A80D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4758" y="759846"/>
              <a:ext cx="1266155" cy="1266155"/>
            </a:xfrm>
            <a:prstGeom prst="rect">
              <a:avLst/>
            </a:prstGeom>
          </p:spPr>
        </p:pic>
      </p:grpSp>
      <p:sp>
        <p:nvSpPr>
          <p:cNvPr id="2" name="TextBox 1">
            <a:extLst>
              <a:ext uri="{FF2B5EF4-FFF2-40B4-BE49-F238E27FC236}">
                <a16:creationId xmlns:a16="http://schemas.microsoft.com/office/drawing/2014/main" id="{6DCC5504-B0B0-5CDC-6266-8F48241188AD}"/>
              </a:ext>
            </a:extLst>
          </p:cNvPr>
          <p:cNvSpPr txBox="1"/>
          <p:nvPr/>
        </p:nvSpPr>
        <p:spPr>
          <a:xfrm>
            <a:off x="-3858" y="7276583"/>
            <a:ext cx="12195858" cy="369332"/>
          </a:xfrm>
          <a:prstGeom prst="rect">
            <a:avLst/>
          </a:prstGeom>
          <a:noFill/>
        </p:spPr>
        <p:txBody>
          <a:bodyPr wrap="square">
            <a:spAutoFit/>
          </a:bodyPr>
          <a:lstStyle/>
          <a:p>
            <a:pPr algn="ctr"/>
            <a: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Ensure there is </a:t>
            </a:r>
            <a:r>
              <a:rPr lang="en-GB" sz="18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sustainable long-term funding </a:t>
            </a:r>
            <a:r>
              <a:rPr lang="en-GB" sz="18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for the long-term assets held by the bank</a:t>
            </a:r>
            <a:endParaRPr lang="en-US" sz="1800" dirty="0">
              <a:solidFill>
                <a:schemeClr val="accent3">
                  <a:lumMod val="50000"/>
                </a:schemeClr>
              </a:solidFill>
            </a:endParaRPr>
          </a:p>
        </p:txBody>
      </p:sp>
      <p:sp>
        <p:nvSpPr>
          <p:cNvPr id="5" name="TextBox 4">
            <a:extLst>
              <a:ext uri="{FF2B5EF4-FFF2-40B4-BE49-F238E27FC236}">
                <a16:creationId xmlns:a16="http://schemas.microsoft.com/office/drawing/2014/main" id="{65C7C4D5-77FC-F872-14BD-AA7EE3D4F994}"/>
              </a:ext>
            </a:extLst>
          </p:cNvPr>
          <p:cNvSpPr txBox="1"/>
          <p:nvPr/>
        </p:nvSpPr>
        <p:spPr>
          <a:xfrm>
            <a:off x="1325461" y="9523583"/>
            <a:ext cx="3048964" cy="830997"/>
          </a:xfrm>
          <a:prstGeom prst="rect">
            <a:avLst/>
          </a:prstGeom>
          <a:noFill/>
        </p:spPr>
        <p:txBody>
          <a:bodyPr wrap="square">
            <a:spAutoFit/>
          </a:bodyPr>
          <a:lstStyle/>
          <a:p>
            <a:pPr algn="ctr"/>
            <a:r>
              <a:rPr lang="en-GB" sz="1600" dirty="0">
                <a:solidFill>
                  <a:schemeClr val="accent3">
                    <a:lumMod val="50000"/>
                  </a:schemeClr>
                </a:solidFill>
                <a:latin typeface="+mn-lt"/>
                <a:ea typeface="Open Sans" panose="020B0606030504020204" pitchFamily="34" charset="0"/>
                <a:cs typeface="Poppins" panose="00000500000000000000" pitchFamily="2" charset="0"/>
              </a:rPr>
              <a:t>Financed using </a:t>
            </a:r>
            <a:br>
              <a:rPr lang="en-GB" sz="1600" dirty="0">
                <a:solidFill>
                  <a:schemeClr val="accent3">
                    <a:lumMod val="50000"/>
                  </a:schemeClr>
                </a:solidFill>
                <a:latin typeface="+mn-lt"/>
                <a:ea typeface="Open Sans" panose="020B0606030504020204" pitchFamily="34" charset="0"/>
                <a:cs typeface="Poppins" panose="00000500000000000000" pitchFamily="2" charset="0"/>
              </a:rPr>
            </a:br>
            <a:r>
              <a:rPr lang="en-GB" sz="1600" b="1" dirty="0">
                <a:solidFill>
                  <a:schemeClr val="accent3">
                    <a:lumMod val="50000"/>
                  </a:schemeClr>
                </a:solidFill>
                <a:latin typeface="+mn-lt"/>
                <a:ea typeface="Open Sans" panose="020B0606030504020204" pitchFamily="34" charset="0"/>
                <a:cs typeface="Poppins" panose="00000500000000000000" pitchFamily="2" charset="0"/>
              </a:rPr>
              <a:t>short-term funding </a:t>
            </a:r>
            <a:r>
              <a:rPr lang="en-GB" sz="1600" dirty="0">
                <a:solidFill>
                  <a:schemeClr val="accent3">
                    <a:lumMod val="50000"/>
                  </a:schemeClr>
                </a:solidFill>
                <a:latin typeface="+mn-lt"/>
                <a:ea typeface="Open Sans" panose="020B0606030504020204" pitchFamily="34" charset="0"/>
                <a:cs typeface="Poppins" panose="00000500000000000000" pitchFamily="2" charset="0"/>
              </a:rPr>
              <a:t>from the </a:t>
            </a:r>
            <a:r>
              <a:rPr lang="en-GB" sz="1600" b="1" dirty="0">
                <a:solidFill>
                  <a:schemeClr val="accent3">
                    <a:lumMod val="50000"/>
                  </a:schemeClr>
                </a:solidFill>
                <a:latin typeface="+mn-lt"/>
                <a:ea typeface="Open Sans" panose="020B0606030504020204" pitchFamily="34" charset="0"/>
                <a:cs typeface="Poppins" panose="00000500000000000000" pitchFamily="2" charset="0"/>
              </a:rPr>
              <a:t>money markets</a:t>
            </a:r>
            <a:endParaRPr lang="en-US" sz="1600" b="1" dirty="0">
              <a:solidFill>
                <a:schemeClr val="accent3">
                  <a:lumMod val="50000"/>
                </a:schemeClr>
              </a:solidFill>
              <a:latin typeface="+mn-lt"/>
            </a:endParaRPr>
          </a:p>
        </p:txBody>
      </p:sp>
      <p:sp>
        <p:nvSpPr>
          <p:cNvPr id="7" name="TextBox 6">
            <a:extLst>
              <a:ext uri="{FF2B5EF4-FFF2-40B4-BE49-F238E27FC236}">
                <a16:creationId xmlns:a16="http://schemas.microsoft.com/office/drawing/2014/main" id="{9CC7A42C-189D-361F-8BC9-9E4081355001}"/>
              </a:ext>
            </a:extLst>
          </p:cNvPr>
          <p:cNvSpPr txBox="1"/>
          <p:nvPr/>
        </p:nvSpPr>
        <p:spPr>
          <a:xfrm>
            <a:off x="4563353" y="9523583"/>
            <a:ext cx="3048964" cy="830997"/>
          </a:xfrm>
          <a:prstGeom prst="rect">
            <a:avLst/>
          </a:prstGeom>
          <a:noFill/>
        </p:spPr>
        <p:txBody>
          <a:bodyPr wrap="square">
            <a:spAutoFit/>
          </a:bodyPr>
          <a:lstStyle/>
          <a:p>
            <a:pPr algn="ctr"/>
            <a:r>
              <a:rPr lang="en-GB" sz="16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Dried up in 2007 they </a:t>
            </a:r>
            <a:br>
              <a:rPr lang="en-GB" sz="16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br>
            <a:r>
              <a:rPr lang="en-GB" sz="16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were left </a:t>
            </a:r>
            <a:r>
              <a:rPr lang="en-GB" sz="16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struggling </a:t>
            </a:r>
            <a:br>
              <a:rPr lang="en-GB" sz="16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br>
            <a:r>
              <a:rPr lang="en-GB" sz="16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to raise financing</a:t>
            </a:r>
            <a:endParaRPr lang="en-US" sz="1800" b="1" dirty="0">
              <a:solidFill>
                <a:schemeClr val="accent3">
                  <a:lumMod val="50000"/>
                </a:schemeClr>
              </a:solidFill>
              <a:latin typeface="+mn-lt"/>
            </a:endParaRPr>
          </a:p>
        </p:txBody>
      </p:sp>
      <p:sp>
        <p:nvSpPr>
          <p:cNvPr id="18" name="TextBox 17">
            <a:extLst>
              <a:ext uri="{FF2B5EF4-FFF2-40B4-BE49-F238E27FC236}">
                <a16:creationId xmlns:a16="http://schemas.microsoft.com/office/drawing/2014/main" id="{D50C0D86-B520-17B0-1140-DF0FCEF028A1}"/>
              </a:ext>
            </a:extLst>
          </p:cNvPr>
          <p:cNvSpPr txBox="1"/>
          <p:nvPr/>
        </p:nvSpPr>
        <p:spPr>
          <a:xfrm>
            <a:off x="8107554" y="9523583"/>
            <a:ext cx="2469006" cy="830997"/>
          </a:xfrm>
          <a:prstGeom prst="rect">
            <a:avLst/>
          </a:prstGeom>
          <a:noFill/>
        </p:spPr>
        <p:txBody>
          <a:bodyPr wrap="square">
            <a:spAutoFit/>
          </a:bodyPr>
          <a:lstStyle/>
          <a:p>
            <a:pPr algn="ctr"/>
            <a:r>
              <a:rPr lang="en-GB" sz="16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Unable to sell </a:t>
            </a:r>
            <a:r>
              <a:rPr lang="en-GB" sz="16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their assets to </a:t>
            </a:r>
            <a:r>
              <a:rPr lang="en-GB" sz="16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balance</a:t>
            </a:r>
            <a:r>
              <a:rPr lang="en-GB" sz="16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 their books</a:t>
            </a:r>
            <a:endParaRPr lang="en-US" sz="2000" dirty="0">
              <a:solidFill>
                <a:schemeClr val="accent3">
                  <a:lumMod val="50000"/>
                </a:schemeClr>
              </a:solidFill>
              <a:latin typeface="+mn-lt"/>
            </a:endParaRPr>
          </a:p>
        </p:txBody>
      </p:sp>
      <p:grpSp>
        <p:nvGrpSpPr>
          <p:cNvPr id="19" name="Group 18">
            <a:extLst>
              <a:ext uri="{FF2B5EF4-FFF2-40B4-BE49-F238E27FC236}">
                <a16:creationId xmlns:a16="http://schemas.microsoft.com/office/drawing/2014/main" id="{542DDBFC-39E7-2681-83A8-0700A6958718}"/>
              </a:ext>
            </a:extLst>
          </p:cNvPr>
          <p:cNvGrpSpPr/>
          <p:nvPr/>
        </p:nvGrpSpPr>
        <p:grpSpPr>
          <a:xfrm>
            <a:off x="2109164" y="7943637"/>
            <a:ext cx="1481559" cy="1481559"/>
            <a:chOff x="2109164" y="3992141"/>
            <a:chExt cx="1481559" cy="1481559"/>
          </a:xfrm>
        </p:grpSpPr>
        <p:sp>
          <p:nvSpPr>
            <p:cNvPr id="20" name="Rectangle: Rounded Corners 19">
              <a:extLst>
                <a:ext uri="{FF2B5EF4-FFF2-40B4-BE49-F238E27FC236}">
                  <a16:creationId xmlns:a16="http://schemas.microsoft.com/office/drawing/2014/main" id="{BC12F41C-7F00-9EBA-08F3-DF844644AC8A}"/>
                </a:ext>
              </a:extLst>
            </p:cNvPr>
            <p:cNvSpPr/>
            <p:nvPr/>
          </p:nvSpPr>
          <p:spPr>
            <a:xfrm>
              <a:off x="2109164" y="3992141"/>
              <a:ext cx="1481559" cy="1481559"/>
            </a:xfrm>
            <a:prstGeom prst="roundRect">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Graphic 20">
              <a:extLst>
                <a:ext uri="{FF2B5EF4-FFF2-40B4-BE49-F238E27FC236}">
                  <a16:creationId xmlns:a16="http://schemas.microsoft.com/office/drawing/2014/main" id="{839993F9-3CC3-25BD-6370-7ED05D28D9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14066" y="4197043"/>
              <a:ext cx="1071754" cy="1071754"/>
            </a:xfrm>
            <a:prstGeom prst="rect">
              <a:avLst/>
            </a:prstGeom>
          </p:spPr>
        </p:pic>
      </p:grpSp>
      <p:grpSp>
        <p:nvGrpSpPr>
          <p:cNvPr id="24" name="Group 23">
            <a:extLst>
              <a:ext uri="{FF2B5EF4-FFF2-40B4-BE49-F238E27FC236}">
                <a16:creationId xmlns:a16="http://schemas.microsoft.com/office/drawing/2014/main" id="{3954534A-CF34-9B78-3FC0-D1A96E878D90}"/>
              </a:ext>
            </a:extLst>
          </p:cNvPr>
          <p:cNvGrpSpPr/>
          <p:nvPr/>
        </p:nvGrpSpPr>
        <p:grpSpPr>
          <a:xfrm>
            <a:off x="8601278" y="7943637"/>
            <a:ext cx="1481559" cy="1481559"/>
            <a:chOff x="8601278" y="3992141"/>
            <a:chExt cx="1481559" cy="1481559"/>
          </a:xfrm>
        </p:grpSpPr>
        <p:sp>
          <p:nvSpPr>
            <p:cNvPr id="25" name="Rectangle: Rounded Corners 24">
              <a:extLst>
                <a:ext uri="{FF2B5EF4-FFF2-40B4-BE49-F238E27FC236}">
                  <a16:creationId xmlns:a16="http://schemas.microsoft.com/office/drawing/2014/main" id="{E1008595-65AB-4553-2489-45C30EC4A77E}"/>
                </a:ext>
              </a:extLst>
            </p:cNvPr>
            <p:cNvSpPr/>
            <p:nvPr/>
          </p:nvSpPr>
          <p:spPr>
            <a:xfrm>
              <a:off x="8601278" y="3992141"/>
              <a:ext cx="1481559" cy="1481559"/>
            </a:xfrm>
            <a:prstGeom prst="roundRect">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Graphic 26">
              <a:extLst>
                <a:ext uri="{FF2B5EF4-FFF2-40B4-BE49-F238E27FC236}">
                  <a16:creationId xmlns:a16="http://schemas.microsoft.com/office/drawing/2014/main" id="{073A0A64-9A6D-C6C1-FFBD-E06D8998736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854896" y="4245759"/>
              <a:ext cx="974322" cy="974322"/>
            </a:xfrm>
            <a:prstGeom prst="rect">
              <a:avLst/>
            </a:prstGeom>
          </p:spPr>
        </p:pic>
      </p:grpSp>
      <p:grpSp>
        <p:nvGrpSpPr>
          <p:cNvPr id="28" name="Group 27">
            <a:extLst>
              <a:ext uri="{FF2B5EF4-FFF2-40B4-BE49-F238E27FC236}">
                <a16:creationId xmlns:a16="http://schemas.microsoft.com/office/drawing/2014/main" id="{9561E463-BFCC-16BB-A0FE-FF077F378DC5}"/>
              </a:ext>
            </a:extLst>
          </p:cNvPr>
          <p:cNvGrpSpPr/>
          <p:nvPr/>
        </p:nvGrpSpPr>
        <p:grpSpPr>
          <a:xfrm>
            <a:off x="5355221" y="7943637"/>
            <a:ext cx="1481559" cy="1481559"/>
            <a:chOff x="5355221" y="3992141"/>
            <a:chExt cx="1481559" cy="1481559"/>
          </a:xfrm>
        </p:grpSpPr>
        <p:sp>
          <p:nvSpPr>
            <p:cNvPr id="29" name="Rectangle: Rounded Corners 28">
              <a:extLst>
                <a:ext uri="{FF2B5EF4-FFF2-40B4-BE49-F238E27FC236}">
                  <a16:creationId xmlns:a16="http://schemas.microsoft.com/office/drawing/2014/main" id="{C474BD3E-5B22-F8D3-1858-858052F1CE7D}"/>
                </a:ext>
              </a:extLst>
            </p:cNvPr>
            <p:cNvSpPr/>
            <p:nvPr/>
          </p:nvSpPr>
          <p:spPr>
            <a:xfrm>
              <a:off x="5355221" y="3992141"/>
              <a:ext cx="1481559" cy="1481559"/>
            </a:xfrm>
            <a:prstGeom prst="roundRect">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86205714-9BA5-F2C4-00CD-5D18E9AE6D2D}"/>
                </a:ext>
              </a:extLst>
            </p:cNvPr>
            <p:cNvGrpSpPr/>
            <p:nvPr/>
          </p:nvGrpSpPr>
          <p:grpSpPr>
            <a:xfrm>
              <a:off x="5560123" y="4197044"/>
              <a:ext cx="1071752" cy="1071752"/>
              <a:chOff x="6111401" y="4131632"/>
              <a:chExt cx="1071752" cy="1071752"/>
            </a:xfrm>
          </p:grpSpPr>
          <p:pic>
            <p:nvPicPr>
              <p:cNvPr id="31" name="Graphic 30">
                <a:extLst>
                  <a:ext uri="{FF2B5EF4-FFF2-40B4-BE49-F238E27FC236}">
                    <a16:creationId xmlns:a16="http://schemas.microsoft.com/office/drawing/2014/main" id="{0F6D5941-80D8-5486-5A9C-B5101ADD02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11401" y="4131632"/>
                <a:ext cx="1071752" cy="1071752"/>
              </a:xfrm>
              <a:prstGeom prst="rect">
                <a:avLst/>
              </a:prstGeom>
            </p:spPr>
          </p:pic>
          <p:pic>
            <p:nvPicPr>
              <p:cNvPr id="32" name="Graphic 31">
                <a:extLst>
                  <a:ext uri="{FF2B5EF4-FFF2-40B4-BE49-F238E27FC236}">
                    <a16:creationId xmlns:a16="http://schemas.microsoft.com/office/drawing/2014/main" id="{11BB60CA-D274-3FFF-B3F8-6F70DD33400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67403" y="4526796"/>
                <a:ext cx="273804" cy="273804"/>
              </a:xfrm>
              <a:prstGeom prst="rect">
                <a:avLst/>
              </a:prstGeom>
            </p:spPr>
          </p:pic>
        </p:grpSp>
      </p:grpSp>
    </p:spTree>
    <p:extLst>
      <p:ext uri="{BB962C8B-B14F-4D97-AF65-F5344CB8AC3E}">
        <p14:creationId xmlns:p14="http://schemas.microsoft.com/office/powerpoint/2010/main" val="15199865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0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8" fill="hold" grpId="0" nodeType="afterEffect" p14:presetBounceEnd="60000">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14:bounceEnd="60000">
                                          <p:cBhvr additive="base">
                                            <p:cTn id="18" dur="500" fill="hold"/>
                                            <p:tgtEl>
                                              <p:spTgt spid="10"/>
                                            </p:tgtEl>
                                            <p:attrNameLst>
                                              <p:attrName>ppt_x</p:attrName>
                                            </p:attrNameLst>
                                          </p:cBhvr>
                                          <p:tavLst>
                                            <p:tav tm="0">
                                              <p:val>
                                                <p:strVal val="0-#ppt_w/2"/>
                                              </p:val>
                                            </p:tav>
                                            <p:tav tm="100000">
                                              <p:val>
                                                <p:strVal val="#ppt_x"/>
                                              </p:val>
                                            </p:tav>
                                          </p:tavLst>
                                        </p:anim>
                                        <p:anim calcmode="lin" valueType="num" p14:bounceEnd="60000">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1500"/>
                                </p:stCondLst>
                                <p:childTnLst>
                                  <p:par>
                                    <p:cTn id="25" presetID="2" presetClass="entr" presetSubtype="8" fill="hold" grpId="0" nodeType="afterEffect" p14:presetBounceEnd="60000">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14:bounceEnd="60000">
                                          <p:cBhvr additive="base">
                                            <p:cTn id="27" dur="500" fill="hold"/>
                                            <p:tgtEl>
                                              <p:spTgt spid="11"/>
                                            </p:tgtEl>
                                            <p:attrNameLst>
                                              <p:attrName>ppt_x</p:attrName>
                                            </p:attrNameLst>
                                          </p:cBhvr>
                                          <p:tavLst>
                                            <p:tav tm="0">
                                              <p:val>
                                                <p:strVal val="0-#ppt_w/2"/>
                                              </p:val>
                                            </p:tav>
                                            <p:tav tm="100000">
                                              <p:val>
                                                <p:strVal val="#ppt_x"/>
                                              </p:val>
                                            </p:tav>
                                          </p:tavLst>
                                        </p:anim>
                                        <p:anim calcmode="lin" valueType="num" p14:bounceEnd="60000">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right)">
                                          <p:cBhvr>
                                            <p:cTn id="33" dur="500"/>
                                            <p:tgtEl>
                                              <p:spTgt spid="17"/>
                                            </p:tgtEl>
                                          </p:cBhvr>
                                        </p:animEffect>
                                      </p:childTnLst>
                                    </p:cTn>
                                  </p:par>
                                  <p:par>
                                    <p:cTn id="34" presetID="10" presetClass="entr" presetSubtype="0" fill="hold" grpId="0" nodeType="withEffect">
                                      <p:stCondLst>
                                        <p:cond delay="1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right)">
                                          <p:cBhvr>
                                            <p:cTn id="41" dur="500"/>
                                            <p:tgtEl>
                                              <p:spTgt spid="16"/>
                                            </p:tgtEl>
                                          </p:cBhvr>
                                        </p:animEffect>
                                      </p:childTnLst>
                                    </p:cTn>
                                  </p:par>
                                  <p:par>
                                    <p:cTn id="42" presetID="10" presetClass="entr" presetSubtype="0" fill="hold" grpId="0" nodeType="withEffect">
                                      <p:stCondLst>
                                        <p:cond delay="10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decel="10000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1+#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p:bldP spid="13" grpId="0"/>
          <p:bldP spid="14"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decel="10000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1500"/>
                                </p:stCondLst>
                                <p:childTnLst>
                                  <p:par>
                                    <p:cTn id="25" presetID="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0-#ppt_w/2"/>
                                              </p:val>
                                            </p:tav>
                                            <p:tav tm="100000">
                                              <p:val>
                                                <p:strVal val="#ppt_x"/>
                                              </p:val>
                                            </p:tav>
                                          </p:tavLst>
                                        </p:anim>
                                        <p:anim calcmode="lin" valueType="num">
                                          <p:cBhvr additive="base">
                                            <p:cTn id="2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2"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right)">
                                          <p:cBhvr>
                                            <p:cTn id="33" dur="500"/>
                                            <p:tgtEl>
                                              <p:spTgt spid="17"/>
                                            </p:tgtEl>
                                          </p:cBhvr>
                                        </p:animEffect>
                                      </p:childTnLst>
                                    </p:cTn>
                                  </p:par>
                                  <p:par>
                                    <p:cTn id="34" presetID="10" presetClass="entr" presetSubtype="0" fill="hold" grpId="0" nodeType="withEffect">
                                      <p:stCondLst>
                                        <p:cond delay="1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right)">
                                          <p:cBhvr>
                                            <p:cTn id="41" dur="500"/>
                                            <p:tgtEl>
                                              <p:spTgt spid="16"/>
                                            </p:tgtEl>
                                          </p:cBhvr>
                                        </p:animEffect>
                                      </p:childTnLst>
                                    </p:cTn>
                                  </p:par>
                                  <p:par>
                                    <p:cTn id="42" presetID="10" presetClass="entr" presetSubtype="0" fill="hold" grpId="0" nodeType="withEffect">
                                      <p:stCondLst>
                                        <p:cond delay="10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decel="10000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1+#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p:bldP spid="13" grpId="0"/>
          <p:bldP spid="14" grpId="0"/>
          <p:bldP spid="15" grpId="0"/>
        </p:bldLst>
      </p:timing>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txBox="1">
            <a:spLocks noGrp="1"/>
          </p:cNvSpPr>
          <p:nvPr>
            <p:ph type="ctrTitle"/>
          </p:nvPr>
        </p:nvSpPr>
        <p:spPr>
          <a:xfrm>
            <a:off x="5029171" y="2529721"/>
            <a:ext cx="5508200" cy="1798558"/>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rgbClr val="163260"/>
              </a:buClr>
              <a:buSzPts val="4400"/>
              <a:buFont typeface="Open Sans"/>
              <a:buNone/>
            </a:pPr>
            <a:r>
              <a:rPr lang="en-US" sz="4800" dirty="0"/>
              <a:t>Basel III - Leverage Ratios</a:t>
            </a:r>
            <a:endParaRPr lang="en-GB" sz="3200" dirty="0"/>
          </a:p>
        </p:txBody>
      </p:sp>
    </p:spTree>
    <p:extLst>
      <p:ext uri="{BB962C8B-B14F-4D97-AF65-F5344CB8AC3E}">
        <p14:creationId xmlns:p14="http://schemas.microsoft.com/office/powerpoint/2010/main" val="112709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7CC599EC-7DA7-7CEC-CBBB-F37B0AC64807}"/>
              </a:ext>
            </a:extLst>
          </p:cNvPr>
          <p:cNvSpPr/>
          <p:nvPr/>
        </p:nvSpPr>
        <p:spPr>
          <a:xfrm>
            <a:off x="6177227" y="2222786"/>
            <a:ext cx="2645958" cy="3050030"/>
          </a:xfrm>
          <a:custGeom>
            <a:avLst/>
            <a:gdLst>
              <a:gd name="connsiteX0" fmla="*/ 1120943 w 2645958"/>
              <a:gd name="connsiteY0" fmla="*/ 0 h 3050030"/>
              <a:gd name="connsiteX1" fmla="*/ 2645958 w 2645958"/>
              <a:gd name="connsiteY1" fmla="*/ 1525015 h 3050030"/>
              <a:gd name="connsiteX2" fmla="*/ 1120943 w 2645958"/>
              <a:gd name="connsiteY2" fmla="*/ 3050030 h 3050030"/>
              <a:gd name="connsiteX3" fmla="*/ 42595 w 2645958"/>
              <a:gd name="connsiteY3" fmla="*/ 2603364 h 3050030"/>
              <a:gd name="connsiteX4" fmla="*/ 0 w 2645958"/>
              <a:gd name="connsiteY4" fmla="*/ 2556498 h 3050030"/>
              <a:gd name="connsiteX5" fmla="*/ 55832 w 2645958"/>
              <a:gd name="connsiteY5" fmla="*/ 2495066 h 3050030"/>
              <a:gd name="connsiteX6" fmla="*/ 404071 w 2645958"/>
              <a:gd name="connsiteY6" fmla="*/ 1525015 h 3050030"/>
              <a:gd name="connsiteX7" fmla="*/ 55832 w 2645958"/>
              <a:gd name="connsiteY7" fmla="*/ 554964 h 3050030"/>
              <a:gd name="connsiteX8" fmla="*/ 0 w 2645958"/>
              <a:gd name="connsiteY8" fmla="*/ 493533 h 3050030"/>
              <a:gd name="connsiteX9" fmla="*/ 42595 w 2645958"/>
              <a:gd name="connsiteY9" fmla="*/ 446666 h 3050030"/>
              <a:gd name="connsiteX10" fmla="*/ 1120943 w 2645958"/>
              <a:gd name="connsiteY10" fmla="*/ 0 h 305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5958" h="3050030">
                <a:moveTo>
                  <a:pt x="1120943" y="0"/>
                </a:moveTo>
                <a:cubicBezTo>
                  <a:pt x="1963186" y="0"/>
                  <a:pt x="2645958" y="682772"/>
                  <a:pt x="2645958" y="1525015"/>
                </a:cubicBezTo>
                <a:cubicBezTo>
                  <a:pt x="2645958" y="2367258"/>
                  <a:pt x="1963186" y="3050030"/>
                  <a:pt x="1120943" y="3050030"/>
                </a:cubicBezTo>
                <a:cubicBezTo>
                  <a:pt x="699822" y="3050030"/>
                  <a:pt x="318568" y="2879337"/>
                  <a:pt x="42595" y="2603364"/>
                </a:cubicBezTo>
                <a:lnTo>
                  <a:pt x="0" y="2556498"/>
                </a:lnTo>
                <a:lnTo>
                  <a:pt x="55832" y="2495066"/>
                </a:lnTo>
                <a:cubicBezTo>
                  <a:pt x="273384" y="2231454"/>
                  <a:pt x="404071" y="1893496"/>
                  <a:pt x="404071" y="1525015"/>
                </a:cubicBezTo>
                <a:cubicBezTo>
                  <a:pt x="404071" y="1156534"/>
                  <a:pt x="273384" y="818576"/>
                  <a:pt x="55832" y="554964"/>
                </a:cubicBezTo>
                <a:lnTo>
                  <a:pt x="0" y="493533"/>
                </a:lnTo>
                <a:lnTo>
                  <a:pt x="42595" y="446666"/>
                </a:lnTo>
                <a:cubicBezTo>
                  <a:pt x="318568" y="170693"/>
                  <a:pt x="699822" y="0"/>
                  <a:pt x="1120943" y="0"/>
                </a:cubicBezTo>
                <a:close/>
              </a:path>
            </a:pathLst>
          </a:cu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Freeform: Shape 2">
            <a:extLst>
              <a:ext uri="{FF2B5EF4-FFF2-40B4-BE49-F238E27FC236}">
                <a16:creationId xmlns:a16="http://schemas.microsoft.com/office/drawing/2014/main" id="{49F2F9C3-5775-BDE2-1A9A-474D81CC25C5}"/>
              </a:ext>
            </a:extLst>
          </p:cNvPr>
          <p:cNvSpPr/>
          <p:nvPr/>
        </p:nvSpPr>
        <p:spPr>
          <a:xfrm>
            <a:off x="3364957" y="2222785"/>
            <a:ext cx="2645959" cy="3050030"/>
          </a:xfrm>
          <a:custGeom>
            <a:avLst/>
            <a:gdLst>
              <a:gd name="connsiteX0" fmla="*/ 1525015 w 2645959"/>
              <a:gd name="connsiteY0" fmla="*/ 0 h 3050030"/>
              <a:gd name="connsiteX1" fmla="*/ 2603364 w 2645959"/>
              <a:gd name="connsiteY1" fmla="*/ 446667 h 3050030"/>
              <a:gd name="connsiteX2" fmla="*/ 2645959 w 2645959"/>
              <a:gd name="connsiteY2" fmla="*/ 493533 h 3050030"/>
              <a:gd name="connsiteX3" fmla="*/ 2590126 w 2645959"/>
              <a:gd name="connsiteY3" fmla="*/ 554964 h 3050030"/>
              <a:gd name="connsiteX4" fmla="*/ 2241887 w 2645959"/>
              <a:gd name="connsiteY4" fmla="*/ 1525015 h 3050030"/>
              <a:gd name="connsiteX5" fmla="*/ 2590126 w 2645959"/>
              <a:gd name="connsiteY5" fmla="*/ 2495067 h 3050030"/>
              <a:gd name="connsiteX6" fmla="*/ 2645959 w 2645959"/>
              <a:gd name="connsiteY6" fmla="*/ 2556498 h 3050030"/>
              <a:gd name="connsiteX7" fmla="*/ 2603364 w 2645959"/>
              <a:gd name="connsiteY7" fmla="*/ 2603364 h 3050030"/>
              <a:gd name="connsiteX8" fmla="*/ 1525015 w 2645959"/>
              <a:gd name="connsiteY8" fmla="*/ 3050030 h 3050030"/>
              <a:gd name="connsiteX9" fmla="*/ 0 w 2645959"/>
              <a:gd name="connsiteY9" fmla="*/ 1525015 h 3050030"/>
              <a:gd name="connsiteX10" fmla="*/ 1525015 w 2645959"/>
              <a:gd name="connsiteY10" fmla="*/ 0 h 305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5959" h="3050030">
                <a:moveTo>
                  <a:pt x="1525015" y="0"/>
                </a:moveTo>
                <a:cubicBezTo>
                  <a:pt x="1946137" y="0"/>
                  <a:pt x="2327390" y="170693"/>
                  <a:pt x="2603364" y="446667"/>
                </a:cubicBezTo>
                <a:lnTo>
                  <a:pt x="2645959" y="493533"/>
                </a:lnTo>
                <a:lnTo>
                  <a:pt x="2590126" y="554964"/>
                </a:lnTo>
                <a:cubicBezTo>
                  <a:pt x="2372574" y="818576"/>
                  <a:pt x="2241887" y="1156534"/>
                  <a:pt x="2241887" y="1525015"/>
                </a:cubicBezTo>
                <a:cubicBezTo>
                  <a:pt x="2241887" y="1893497"/>
                  <a:pt x="2372574" y="2231454"/>
                  <a:pt x="2590126" y="2495067"/>
                </a:cubicBezTo>
                <a:lnTo>
                  <a:pt x="2645959" y="2556498"/>
                </a:lnTo>
                <a:lnTo>
                  <a:pt x="2603364" y="2603364"/>
                </a:lnTo>
                <a:cubicBezTo>
                  <a:pt x="2327390" y="2879337"/>
                  <a:pt x="1946137" y="3050030"/>
                  <a:pt x="1525015" y="3050030"/>
                </a:cubicBezTo>
                <a:cubicBezTo>
                  <a:pt x="682772" y="3050030"/>
                  <a:pt x="0" y="2367258"/>
                  <a:pt x="0" y="1525015"/>
                </a:cubicBezTo>
                <a:cubicBezTo>
                  <a:pt x="0" y="682772"/>
                  <a:pt x="682772" y="0"/>
                  <a:pt x="1525015" y="0"/>
                </a:cubicBezTo>
                <a:close/>
              </a:path>
            </a:pathLst>
          </a:cu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4" name="Group 3">
            <a:extLst>
              <a:ext uri="{FF2B5EF4-FFF2-40B4-BE49-F238E27FC236}">
                <a16:creationId xmlns:a16="http://schemas.microsoft.com/office/drawing/2014/main" id="{50732178-CDA0-C553-7F4F-838C422261F2}"/>
              </a:ext>
            </a:extLst>
          </p:cNvPr>
          <p:cNvGrpSpPr/>
          <p:nvPr/>
        </p:nvGrpSpPr>
        <p:grpSpPr>
          <a:xfrm>
            <a:off x="5703631" y="2751116"/>
            <a:ext cx="780880" cy="1993368"/>
            <a:chOff x="5703631" y="3410874"/>
            <a:chExt cx="780880" cy="1993368"/>
          </a:xfrm>
        </p:grpSpPr>
        <p:sp>
          <p:nvSpPr>
            <p:cNvPr id="5" name="Freeform: Shape 4">
              <a:extLst>
                <a:ext uri="{FF2B5EF4-FFF2-40B4-BE49-F238E27FC236}">
                  <a16:creationId xmlns:a16="http://schemas.microsoft.com/office/drawing/2014/main" id="{F64FF76C-ED15-F309-2534-3811F90D34D9}"/>
                </a:ext>
              </a:extLst>
            </p:cNvPr>
            <p:cNvSpPr/>
            <p:nvPr/>
          </p:nvSpPr>
          <p:spPr>
            <a:xfrm>
              <a:off x="5703631" y="3410874"/>
              <a:ext cx="780880" cy="1993368"/>
            </a:xfrm>
            <a:custGeom>
              <a:avLst/>
              <a:gdLst>
                <a:gd name="connsiteX0" fmla="*/ 404072 w 808143"/>
                <a:gd name="connsiteY0" fmla="*/ 0 h 2062965"/>
                <a:gd name="connsiteX1" fmla="*/ 459904 w 808143"/>
                <a:gd name="connsiteY1" fmla="*/ 61431 h 2062965"/>
                <a:gd name="connsiteX2" fmla="*/ 808143 w 808143"/>
                <a:gd name="connsiteY2" fmla="*/ 1031482 h 2062965"/>
                <a:gd name="connsiteX3" fmla="*/ 459904 w 808143"/>
                <a:gd name="connsiteY3" fmla="*/ 2001534 h 2062965"/>
                <a:gd name="connsiteX4" fmla="*/ 404072 w 808143"/>
                <a:gd name="connsiteY4" fmla="*/ 2062965 h 2062965"/>
                <a:gd name="connsiteX5" fmla="*/ 348239 w 808143"/>
                <a:gd name="connsiteY5" fmla="*/ 2001534 h 2062965"/>
                <a:gd name="connsiteX6" fmla="*/ 0 w 808143"/>
                <a:gd name="connsiteY6" fmla="*/ 1031482 h 2062965"/>
                <a:gd name="connsiteX7" fmla="*/ 348239 w 808143"/>
                <a:gd name="connsiteY7" fmla="*/ 61431 h 2062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8143" h="2062965">
                  <a:moveTo>
                    <a:pt x="404072" y="0"/>
                  </a:moveTo>
                  <a:lnTo>
                    <a:pt x="459904" y="61431"/>
                  </a:lnTo>
                  <a:cubicBezTo>
                    <a:pt x="677456" y="325043"/>
                    <a:pt x="808143" y="663001"/>
                    <a:pt x="808143" y="1031482"/>
                  </a:cubicBezTo>
                  <a:cubicBezTo>
                    <a:pt x="808143" y="1399964"/>
                    <a:pt x="677456" y="1737921"/>
                    <a:pt x="459904" y="2001534"/>
                  </a:cubicBezTo>
                  <a:lnTo>
                    <a:pt x="404072" y="2062965"/>
                  </a:lnTo>
                  <a:lnTo>
                    <a:pt x="348239" y="2001534"/>
                  </a:lnTo>
                  <a:cubicBezTo>
                    <a:pt x="130687" y="1737921"/>
                    <a:pt x="0" y="1399964"/>
                    <a:pt x="0" y="1031482"/>
                  </a:cubicBezTo>
                  <a:cubicBezTo>
                    <a:pt x="0" y="663001"/>
                    <a:pt x="130687" y="325043"/>
                    <a:pt x="348239" y="61431"/>
                  </a:cubicBezTo>
                  <a:close/>
                </a:path>
              </a:pathLst>
            </a:cu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6" name="Graphic 5">
              <a:extLst>
                <a:ext uri="{FF2B5EF4-FFF2-40B4-BE49-F238E27FC236}">
                  <a16:creationId xmlns:a16="http://schemas.microsoft.com/office/drawing/2014/main" id="{101D04CC-ADC8-600B-CA07-C839F5100F92}"/>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10800000" flipH="1">
              <a:off x="5789414" y="4097873"/>
              <a:ext cx="619370" cy="619370"/>
            </a:xfrm>
            <a:prstGeom prst="rect">
              <a:avLst/>
            </a:prstGeom>
          </p:spPr>
        </p:pic>
      </p:grpSp>
      <p:cxnSp>
        <p:nvCxnSpPr>
          <p:cNvPr id="7" name="Straight Connector 6">
            <a:extLst>
              <a:ext uri="{FF2B5EF4-FFF2-40B4-BE49-F238E27FC236}">
                <a16:creationId xmlns:a16="http://schemas.microsoft.com/office/drawing/2014/main" id="{7A3BE856-10DF-DA0F-880B-370A329F37D9}"/>
              </a:ext>
            </a:extLst>
          </p:cNvPr>
          <p:cNvCxnSpPr>
            <a:cxnSpLocks/>
            <a:stCxn id="5" idx="4"/>
            <a:endCxn id="8" idx="0"/>
          </p:cNvCxnSpPr>
          <p:nvPr/>
        </p:nvCxnSpPr>
        <p:spPr>
          <a:xfrm>
            <a:off x="6094071" y="4744484"/>
            <a:ext cx="0" cy="708714"/>
          </a:xfrm>
          <a:prstGeom prst="line">
            <a:avLst/>
          </a:prstGeom>
          <a:ln w="381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FDDB6D9A-596E-CA65-2295-76D69402D037}"/>
              </a:ext>
            </a:extLst>
          </p:cNvPr>
          <p:cNvSpPr/>
          <p:nvPr/>
        </p:nvSpPr>
        <p:spPr>
          <a:xfrm>
            <a:off x="5040582" y="5453198"/>
            <a:ext cx="2106978" cy="307532"/>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b="1" i="0" u="none" strike="noStrike" cap="none" dirty="0">
                <a:solidFill>
                  <a:schemeClr val="bg1"/>
                </a:solidFill>
                <a:effectLst/>
                <a:latin typeface="Poppins" panose="00000500000000000000" pitchFamily="2" charset="0"/>
                <a:ea typeface="Open Sans" panose="020B0606030504020204" pitchFamily="34" charset="0"/>
                <a:cs typeface="Poppins" panose="00000500000000000000" pitchFamily="2" charset="0"/>
                <a:sym typeface="Calibri"/>
              </a:rPr>
              <a:t>Doesn’t capture</a:t>
            </a:r>
            <a:endParaRPr lang="en-US" sz="1600" dirty="0">
              <a:solidFill>
                <a:schemeClr val="bg1"/>
              </a:solidFill>
            </a:endParaRPr>
          </a:p>
        </p:txBody>
      </p:sp>
      <p:sp>
        <p:nvSpPr>
          <p:cNvPr id="9" name="TextBox 8">
            <a:extLst>
              <a:ext uri="{FF2B5EF4-FFF2-40B4-BE49-F238E27FC236}">
                <a16:creationId xmlns:a16="http://schemas.microsoft.com/office/drawing/2014/main" id="{105A62B6-33DA-A6DB-20C3-68D6C4FA7C89}"/>
              </a:ext>
            </a:extLst>
          </p:cNvPr>
          <p:cNvSpPr txBox="1"/>
          <p:nvPr/>
        </p:nvSpPr>
        <p:spPr>
          <a:xfrm>
            <a:off x="9034796" y="3286134"/>
            <a:ext cx="2299291" cy="646331"/>
          </a:xfrm>
          <a:prstGeom prst="rect">
            <a:avLst/>
          </a:prstGeom>
          <a:noFill/>
        </p:spPr>
        <p:txBody>
          <a:bodyPr wrap="square">
            <a:spAutoFit/>
          </a:bodyPr>
          <a:lstStyle/>
          <a:p>
            <a:r>
              <a:rPr lang="en-GB" sz="1800" b="1" i="0" u="none" strike="noStrike" cap="none" dirty="0">
                <a:solidFill>
                  <a:schemeClr val="tx2">
                    <a:lumMod val="50000"/>
                  </a:schemeClr>
                </a:solidFill>
                <a:effectLst/>
                <a:latin typeface="Poppins" panose="00000500000000000000" pitchFamily="2" charset="0"/>
                <a:ea typeface="Open Sans" panose="020B0606030504020204" pitchFamily="34" charset="0"/>
                <a:cs typeface="Poppins" panose="00000500000000000000" pitchFamily="2" charset="0"/>
                <a:sym typeface="Calibri"/>
              </a:rPr>
              <a:t>Potential future losses</a:t>
            </a:r>
            <a:endParaRPr lang="en-US" sz="1800" dirty="0">
              <a:solidFill>
                <a:schemeClr val="tx2">
                  <a:lumMod val="50000"/>
                </a:schemeClr>
              </a:solidFill>
            </a:endParaRPr>
          </a:p>
        </p:txBody>
      </p:sp>
      <p:sp>
        <p:nvSpPr>
          <p:cNvPr id="10" name="TextBox 9">
            <a:extLst>
              <a:ext uri="{FF2B5EF4-FFF2-40B4-BE49-F238E27FC236}">
                <a16:creationId xmlns:a16="http://schemas.microsoft.com/office/drawing/2014/main" id="{85968E1C-CEDC-8C0B-9E77-80E19D0AF229}"/>
              </a:ext>
            </a:extLst>
          </p:cNvPr>
          <p:cNvSpPr txBox="1"/>
          <p:nvPr/>
        </p:nvSpPr>
        <p:spPr>
          <a:xfrm>
            <a:off x="854055" y="3424633"/>
            <a:ext cx="2299291" cy="646331"/>
          </a:xfrm>
          <a:prstGeom prst="rect">
            <a:avLst/>
          </a:prstGeom>
          <a:noFill/>
        </p:spPr>
        <p:txBody>
          <a:bodyPr wrap="square">
            <a:spAutoFit/>
          </a:bodyPr>
          <a:lstStyle/>
          <a:p>
            <a:pPr algn="r"/>
            <a:r>
              <a:rPr lang="en-GB" sz="1800" b="1"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Risk-based capital adequacy</a:t>
            </a:r>
            <a:endParaRPr lang="en-US" sz="1800" dirty="0">
              <a:solidFill>
                <a:schemeClr val="tx2">
                  <a:lumMod val="50000"/>
                </a:schemeClr>
              </a:solidFill>
            </a:endParaRPr>
          </a:p>
        </p:txBody>
      </p:sp>
      <p:pic>
        <p:nvPicPr>
          <p:cNvPr id="11" name="Graphic 10">
            <a:extLst>
              <a:ext uri="{FF2B5EF4-FFF2-40B4-BE49-F238E27FC236}">
                <a16:creationId xmlns:a16="http://schemas.microsoft.com/office/drawing/2014/main" id="{2DB15063-8D10-2050-06B4-CFD44237F45B}"/>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835098" y="3052101"/>
            <a:ext cx="1391399" cy="1391399"/>
          </a:xfrm>
          <a:prstGeom prst="rect">
            <a:avLst/>
          </a:prstGeom>
        </p:spPr>
      </p:pic>
      <p:pic>
        <p:nvPicPr>
          <p:cNvPr id="12" name="Graphic 11">
            <a:extLst>
              <a:ext uri="{FF2B5EF4-FFF2-40B4-BE49-F238E27FC236}">
                <a16:creationId xmlns:a16="http://schemas.microsoft.com/office/drawing/2014/main" id="{DE3ED474-B52E-5F59-97A1-18CB175CD71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84927" y="3052101"/>
            <a:ext cx="1391399" cy="1391399"/>
          </a:xfrm>
          <a:prstGeom prst="rect">
            <a:avLst/>
          </a:prstGeom>
        </p:spPr>
      </p:pic>
      <p:sp>
        <p:nvSpPr>
          <p:cNvPr id="14" name="Left Brace 13">
            <a:extLst>
              <a:ext uri="{FF2B5EF4-FFF2-40B4-BE49-F238E27FC236}">
                <a16:creationId xmlns:a16="http://schemas.microsoft.com/office/drawing/2014/main" id="{B47D2016-DF6C-7E3D-27D8-FB8254301CF0}"/>
              </a:ext>
            </a:extLst>
          </p:cNvPr>
          <p:cNvSpPr/>
          <p:nvPr/>
        </p:nvSpPr>
        <p:spPr>
          <a:xfrm rot="5400000">
            <a:off x="5784386" y="-807313"/>
            <a:ext cx="619370" cy="5458227"/>
          </a:xfrm>
          <a:prstGeom prst="leftBrace">
            <a:avLst>
              <a:gd name="adj1" fmla="val 47577"/>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6" name="TextBox 15">
            <a:extLst>
              <a:ext uri="{FF2B5EF4-FFF2-40B4-BE49-F238E27FC236}">
                <a16:creationId xmlns:a16="http://schemas.microsoft.com/office/drawing/2014/main" id="{959F33EF-3E6B-CF98-6A52-BE59189E46EF}"/>
              </a:ext>
            </a:extLst>
          </p:cNvPr>
          <p:cNvSpPr txBox="1"/>
          <p:nvPr/>
        </p:nvSpPr>
        <p:spPr>
          <a:xfrm>
            <a:off x="3048965" y="1103163"/>
            <a:ext cx="6094070" cy="523220"/>
          </a:xfrm>
          <a:prstGeom prst="rect">
            <a:avLst/>
          </a:prstGeom>
          <a:noFill/>
        </p:spPr>
        <p:txBody>
          <a:bodyPr wrap="square">
            <a:spAutoFit/>
          </a:bodyPr>
          <a:lstStyle/>
          <a:p>
            <a:pPr algn="ctr"/>
            <a:r>
              <a:rPr lang="en-GB" sz="2800" b="1" dirty="0">
                <a:latin typeface="Poppins" panose="00000500000000000000" pitchFamily="2" charset="0"/>
                <a:ea typeface="Open Sans" panose="020B0606030504020204" pitchFamily="34" charset="0"/>
                <a:cs typeface="Poppins" panose="00000500000000000000" pitchFamily="2" charset="0"/>
              </a:rPr>
              <a:t>2008 Global Financial Crisis</a:t>
            </a:r>
            <a:endParaRPr lang="en-US" sz="2800" b="1" dirty="0"/>
          </a:p>
        </p:txBody>
      </p:sp>
    </p:spTree>
    <p:extLst>
      <p:ext uri="{BB962C8B-B14F-4D97-AF65-F5344CB8AC3E}">
        <p14:creationId xmlns:p14="http://schemas.microsoft.com/office/powerpoint/2010/main" val="327155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2" presetClass="entr" presetSubtype="1" decel="10000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decel="10000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2" presetClass="entr" presetSubtype="8" decel="10000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animEffect transition="in" filter="fade">
                                      <p:cBhvr>
                                        <p:cTn id="32" dur="500"/>
                                        <p:tgtEl>
                                          <p:spTgt spid="4"/>
                                        </p:tgtEl>
                                      </p:cBhvr>
                                    </p:animEffect>
                                  </p:childTnLst>
                                </p:cTn>
                              </p:par>
                              <p:par>
                                <p:cTn id="33" presetID="22" presetClass="entr" presetSubtype="1"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par>
                          <p:cTn id="39" fill="hold">
                            <p:stCondLst>
                              <p:cond delay="2000"/>
                            </p:stCondLst>
                            <p:childTnLst>
                              <p:par>
                                <p:cTn id="40" presetID="2" presetClass="entr" presetSubtype="2" decel="100000" fill="hold" grpId="0" nodeType="after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1+#ppt_w/2"/>
                                          </p:val>
                                        </p:tav>
                                        <p:tav tm="100000">
                                          <p:val>
                                            <p:strVal val="#ppt_x"/>
                                          </p:val>
                                        </p:tav>
                                      </p:tavLst>
                                    </p:anim>
                                    <p:anim calcmode="lin" valueType="num">
                                      <p:cBhvr additive="base">
                                        <p:cTn id="43" dur="500" fill="hold"/>
                                        <p:tgtEl>
                                          <p:spTgt spid="2"/>
                                        </p:tgtEl>
                                        <p:attrNameLst>
                                          <p:attrName>ppt_y</p:attrName>
                                        </p:attrNameLst>
                                      </p:cBhvr>
                                      <p:tavLst>
                                        <p:tav tm="0">
                                          <p:val>
                                            <p:strVal val="#ppt_y"/>
                                          </p:val>
                                        </p:tav>
                                        <p:tav tm="100000">
                                          <p:val>
                                            <p:strVal val="#ppt_y"/>
                                          </p:val>
                                        </p:tav>
                                      </p:tavLst>
                                    </p:anim>
                                  </p:childTnLst>
                                </p:cTn>
                              </p:par>
                              <p:par>
                                <p:cTn id="44" presetID="2" presetClass="entr" presetSubtype="2" decel="10000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1+#ppt_w/2"/>
                                          </p:val>
                                        </p:tav>
                                        <p:tav tm="100000">
                                          <p:val>
                                            <p:strVal val="#ppt_x"/>
                                          </p:val>
                                        </p:tav>
                                      </p:tavLst>
                                    </p:anim>
                                    <p:anim calcmode="lin" valueType="num">
                                      <p:cBhvr additive="base">
                                        <p:cTn id="47" dur="500" fill="hold"/>
                                        <p:tgtEl>
                                          <p:spTgt spid="9"/>
                                        </p:tgtEl>
                                        <p:attrNameLst>
                                          <p:attrName>ppt_y</p:attrName>
                                        </p:attrNameLst>
                                      </p:cBhvr>
                                      <p:tavLst>
                                        <p:tav tm="0">
                                          <p:val>
                                            <p:strVal val="#ppt_y"/>
                                          </p:val>
                                        </p:tav>
                                        <p:tav tm="100000">
                                          <p:val>
                                            <p:strVal val="#ppt_y"/>
                                          </p:val>
                                        </p:tav>
                                      </p:tavLst>
                                    </p:anim>
                                  </p:childTnLst>
                                </p:cTn>
                              </p:par>
                            </p:childTnLst>
                          </p:cTn>
                        </p:par>
                        <p:par>
                          <p:cTn id="48" fill="hold">
                            <p:stCondLst>
                              <p:cond delay="2500"/>
                            </p:stCondLst>
                            <p:childTnLst>
                              <p:par>
                                <p:cTn id="49" presetID="10" presetClass="entr" presetSubtype="0"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p:bldP spid="10" grpId="0"/>
      <p:bldP spid="14"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EBB306FD-F3B7-F7BB-E9FD-D3EB36C191BE}"/>
              </a:ext>
            </a:extLst>
          </p:cNvPr>
          <p:cNvSpPr/>
          <p:nvPr/>
        </p:nvSpPr>
        <p:spPr>
          <a:xfrm>
            <a:off x="809824" y="1012657"/>
            <a:ext cx="5322689" cy="900771"/>
          </a:xfrm>
          <a:prstGeom prst="roundRect">
            <a:avLst>
              <a:gd name="adj" fmla="val 44360"/>
            </a:avLst>
          </a:prstGeom>
          <a:solidFill>
            <a:schemeClr val="accent1">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14" name="Graphic 13">
            <a:extLst>
              <a:ext uri="{FF2B5EF4-FFF2-40B4-BE49-F238E27FC236}">
                <a16:creationId xmlns:a16="http://schemas.microsoft.com/office/drawing/2014/main" id="{6691BFEE-D34B-4EFE-04BE-5D02A6F00A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5939" y="1220688"/>
            <a:ext cx="495626" cy="495626"/>
          </a:xfrm>
          <a:prstGeom prst="rect">
            <a:avLst/>
          </a:prstGeom>
        </p:spPr>
      </p:pic>
      <p:sp>
        <p:nvSpPr>
          <p:cNvPr id="15" name="TextBox 14">
            <a:extLst>
              <a:ext uri="{FF2B5EF4-FFF2-40B4-BE49-F238E27FC236}">
                <a16:creationId xmlns:a16="http://schemas.microsoft.com/office/drawing/2014/main" id="{42FCE55F-57BF-24A1-80B1-ACC2D11FEE85}"/>
              </a:ext>
            </a:extLst>
          </p:cNvPr>
          <p:cNvSpPr txBox="1"/>
          <p:nvPr/>
        </p:nvSpPr>
        <p:spPr>
          <a:xfrm>
            <a:off x="1971189" y="1232395"/>
            <a:ext cx="3419475" cy="461665"/>
          </a:xfrm>
          <a:prstGeom prst="rect">
            <a:avLst/>
          </a:prstGeom>
          <a:noFill/>
        </p:spPr>
        <p:txBody>
          <a:bodyPr wrap="square" rtlCol="0">
            <a:spAutoFit/>
          </a:bodyPr>
          <a:lstStyle/>
          <a:p>
            <a:pPr algn="ctr"/>
            <a:r>
              <a:rPr lang="en-GB" sz="2400" b="0" i="0" u="none" strike="noStrike" dirty="0">
                <a:solidFill>
                  <a:schemeClr val="accent1">
                    <a:lumMod val="40000"/>
                    <a:lumOff val="60000"/>
                  </a:schemeClr>
                </a:solidFill>
                <a:effectLst/>
                <a:latin typeface="Poppins Bold" panose="00000800000000000000" pitchFamily="2" charset="0"/>
                <a:cs typeface="Poppins Bold" panose="00000800000000000000" pitchFamily="2" charset="0"/>
              </a:rPr>
              <a:t>Prudential oversight</a:t>
            </a:r>
            <a:endParaRPr lang="en-GB" sz="1800" dirty="0">
              <a:solidFill>
                <a:schemeClr val="accent1">
                  <a:lumMod val="40000"/>
                  <a:lumOff val="60000"/>
                </a:schemeClr>
              </a:solidFill>
              <a:latin typeface="Poppins Bold" panose="00000800000000000000" pitchFamily="2" charset="0"/>
              <a:cs typeface="Poppins Bold" panose="00000800000000000000" pitchFamily="2" charset="0"/>
            </a:endParaRPr>
          </a:p>
        </p:txBody>
      </p:sp>
      <p:sp>
        <p:nvSpPr>
          <p:cNvPr id="3" name="Rectangle: Rounded Corners 2">
            <a:extLst>
              <a:ext uri="{FF2B5EF4-FFF2-40B4-BE49-F238E27FC236}">
                <a16:creationId xmlns:a16="http://schemas.microsoft.com/office/drawing/2014/main" id="{EDA7A3D2-7EDB-CC20-5A85-95358612E52E}"/>
              </a:ext>
            </a:extLst>
          </p:cNvPr>
          <p:cNvSpPr/>
          <p:nvPr/>
        </p:nvSpPr>
        <p:spPr>
          <a:xfrm>
            <a:off x="809824" y="2007873"/>
            <a:ext cx="5286176" cy="900771"/>
          </a:xfrm>
          <a:prstGeom prst="roundRect">
            <a:avLst>
              <a:gd name="adj" fmla="val 50000"/>
            </a:avLst>
          </a:prstGeom>
          <a:solidFill>
            <a:schemeClr val="accent3">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 name="Graphic 3">
            <a:extLst>
              <a:ext uri="{FF2B5EF4-FFF2-40B4-BE49-F238E27FC236}">
                <a16:creationId xmlns:a16="http://schemas.microsoft.com/office/drawing/2014/main" id="{D44B5C92-EF12-9600-B618-0E49D01E116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4157" y="2176232"/>
            <a:ext cx="559495" cy="559495"/>
          </a:xfrm>
          <a:prstGeom prst="rect">
            <a:avLst/>
          </a:prstGeom>
        </p:spPr>
      </p:pic>
      <p:sp>
        <p:nvSpPr>
          <p:cNvPr id="21" name="TextBox 20">
            <a:extLst>
              <a:ext uri="{FF2B5EF4-FFF2-40B4-BE49-F238E27FC236}">
                <a16:creationId xmlns:a16="http://schemas.microsoft.com/office/drawing/2014/main" id="{652DBFF9-D143-C354-CA65-74E6A4FB20FD}"/>
              </a:ext>
            </a:extLst>
          </p:cNvPr>
          <p:cNvSpPr txBox="1"/>
          <p:nvPr/>
        </p:nvSpPr>
        <p:spPr>
          <a:xfrm>
            <a:off x="1765357" y="2235962"/>
            <a:ext cx="3831139" cy="461665"/>
          </a:xfrm>
          <a:prstGeom prst="rect">
            <a:avLst/>
          </a:prstGeom>
          <a:noFill/>
        </p:spPr>
        <p:txBody>
          <a:bodyPr wrap="square" rtlCol="0">
            <a:spAutoFit/>
          </a:bodyPr>
          <a:lstStyle/>
          <a:p>
            <a:pPr algn="ctr"/>
            <a:r>
              <a:rPr lang="en-GB" sz="2400" b="0" i="0" u="none" strike="noStrike" dirty="0">
                <a:solidFill>
                  <a:schemeClr val="accent3">
                    <a:lumMod val="60000"/>
                    <a:lumOff val="40000"/>
                  </a:schemeClr>
                </a:solidFill>
                <a:effectLst/>
                <a:latin typeface="Poppins Bold" panose="00000800000000000000" pitchFamily="2" charset="0"/>
                <a:cs typeface="Poppins Bold" panose="00000800000000000000" pitchFamily="2" charset="0"/>
              </a:rPr>
              <a:t>Systematic risk control</a:t>
            </a:r>
            <a:endParaRPr lang="en-GB" sz="1800" dirty="0">
              <a:solidFill>
                <a:schemeClr val="accent3">
                  <a:lumMod val="60000"/>
                  <a:lumOff val="40000"/>
                </a:schemeClr>
              </a:solidFill>
              <a:latin typeface="Poppins Bold" panose="00000800000000000000" pitchFamily="2" charset="0"/>
              <a:cs typeface="Poppins Bold" panose="00000800000000000000" pitchFamily="2" charset="0"/>
            </a:endParaRPr>
          </a:p>
        </p:txBody>
      </p:sp>
      <p:sp>
        <p:nvSpPr>
          <p:cNvPr id="22" name="Rectangle: Rounded Corners 21">
            <a:extLst>
              <a:ext uri="{FF2B5EF4-FFF2-40B4-BE49-F238E27FC236}">
                <a16:creationId xmlns:a16="http://schemas.microsoft.com/office/drawing/2014/main" id="{62B9695B-EEBB-DFBE-EF24-2F6D7427691E}"/>
              </a:ext>
            </a:extLst>
          </p:cNvPr>
          <p:cNvSpPr/>
          <p:nvPr/>
        </p:nvSpPr>
        <p:spPr>
          <a:xfrm>
            <a:off x="809824" y="3000829"/>
            <a:ext cx="10533816" cy="900771"/>
          </a:xfrm>
          <a:prstGeom prst="roundRect">
            <a:avLst>
              <a:gd name="adj" fmla="val 50000"/>
            </a:avLst>
          </a:prstGeom>
          <a:solidFill>
            <a:schemeClr val="accent4"/>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23" name="Graphic 60">
            <a:extLst>
              <a:ext uri="{FF2B5EF4-FFF2-40B4-BE49-F238E27FC236}">
                <a16:creationId xmlns:a16="http://schemas.microsoft.com/office/drawing/2014/main" id="{DE8D8934-6B71-EE1D-E5F8-A4283DFB6A6E}"/>
              </a:ext>
            </a:extLst>
          </p:cNvPr>
          <p:cNvSpPr/>
          <p:nvPr/>
        </p:nvSpPr>
        <p:spPr>
          <a:xfrm>
            <a:off x="1023657" y="3200531"/>
            <a:ext cx="477339" cy="477407"/>
          </a:xfrm>
          <a:custGeom>
            <a:avLst/>
            <a:gdLst>
              <a:gd name="connsiteX0" fmla="*/ 533456 w 555230"/>
              <a:gd name="connsiteY0" fmla="*/ 169708 h 555308"/>
              <a:gd name="connsiteX1" fmla="*/ 474097 w 555230"/>
              <a:gd name="connsiteY1" fmla="*/ 81522 h 555308"/>
              <a:gd name="connsiteX2" fmla="*/ 473864 w 555230"/>
              <a:gd name="connsiteY2" fmla="*/ 81289 h 555308"/>
              <a:gd name="connsiteX3" fmla="*/ 473322 w 555230"/>
              <a:gd name="connsiteY3" fmla="*/ 80747 h 555308"/>
              <a:gd name="connsiteX4" fmla="*/ 473089 w 555230"/>
              <a:gd name="connsiteY4" fmla="*/ 80514 h 555308"/>
              <a:gd name="connsiteX5" fmla="*/ 277654 w 555230"/>
              <a:gd name="connsiteY5" fmla="*/ 0 h 555308"/>
              <a:gd name="connsiteX6" fmla="*/ 169630 w 555230"/>
              <a:gd name="connsiteY6" fmla="*/ 21853 h 555308"/>
              <a:gd name="connsiteX7" fmla="*/ 81367 w 555230"/>
              <a:gd name="connsiteY7" fmla="*/ 81367 h 555308"/>
              <a:gd name="connsiteX8" fmla="*/ 21853 w 555230"/>
              <a:gd name="connsiteY8" fmla="*/ 169630 h 555308"/>
              <a:gd name="connsiteX9" fmla="*/ 0 w 555230"/>
              <a:gd name="connsiteY9" fmla="*/ 277654 h 555308"/>
              <a:gd name="connsiteX10" fmla="*/ 22628 w 555230"/>
              <a:gd name="connsiteY10" fmla="*/ 387615 h 555308"/>
              <a:gd name="connsiteX11" fmla="*/ 84234 w 555230"/>
              <a:gd name="connsiteY11" fmla="*/ 476809 h 555308"/>
              <a:gd name="connsiteX12" fmla="*/ 84311 w 555230"/>
              <a:gd name="connsiteY12" fmla="*/ 476886 h 555308"/>
              <a:gd name="connsiteX13" fmla="*/ 84389 w 555230"/>
              <a:gd name="connsiteY13" fmla="*/ 477041 h 555308"/>
              <a:gd name="connsiteX14" fmla="*/ 84544 w 555230"/>
              <a:gd name="connsiteY14" fmla="*/ 477196 h 555308"/>
              <a:gd name="connsiteX15" fmla="*/ 85319 w 555230"/>
              <a:gd name="connsiteY15" fmla="*/ 477894 h 555308"/>
              <a:gd name="connsiteX16" fmla="*/ 277577 w 555230"/>
              <a:gd name="connsiteY16" fmla="*/ 555308 h 555308"/>
              <a:gd name="connsiteX17" fmla="*/ 385601 w 555230"/>
              <a:gd name="connsiteY17" fmla="*/ 533456 h 555308"/>
              <a:gd name="connsiteX18" fmla="*/ 473864 w 555230"/>
              <a:gd name="connsiteY18" fmla="*/ 473942 h 555308"/>
              <a:gd name="connsiteX19" fmla="*/ 533378 w 555230"/>
              <a:gd name="connsiteY19" fmla="*/ 385678 h 555308"/>
              <a:gd name="connsiteX20" fmla="*/ 555231 w 555230"/>
              <a:gd name="connsiteY20" fmla="*/ 277654 h 555308"/>
              <a:gd name="connsiteX21" fmla="*/ 533456 w 555230"/>
              <a:gd name="connsiteY21" fmla="*/ 169708 h 555308"/>
              <a:gd name="connsiteX22" fmla="*/ 475879 w 555230"/>
              <a:gd name="connsiteY22" fmla="*/ 277964 h 555308"/>
              <a:gd name="connsiteX23" fmla="*/ 417605 w 555230"/>
              <a:gd name="connsiteY23" fmla="*/ 418302 h 555308"/>
              <a:gd name="connsiteX24" fmla="*/ 277654 w 555230"/>
              <a:gd name="connsiteY24" fmla="*/ 475879 h 555308"/>
              <a:gd name="connsiteX25" fmla="*/ 276957 w 555230"/>
              <a:gd name="connsiteY25" fmla="*/ 475879 h 555308"/>
              <a:gd name="connsiteX26" fmla="*/ 190166 w 555230"/>
              <a:gd name="connsiteY26" fmla="*/ 455576 h 555308"/>
              <a:gd name="connsiteX27" fmla="*/ 181641 w 555230"/>
              <a:gd name="connsiteY27" fmla="*/ 444107 h 555308"/>
              <a:gd name="connsiteX28" fmla="*/ 185904 w 555230"/>
              <a:gd name="connsiteY28" fmla="*/ 430469 h 555308"/>
              <a:gd name="connsiteX29" fmla="*/ 433646 w 555230"/>
              <a:gd name="connsiteY29" fmla="*/ 177999 h 555308"/>
              <a:gd name="connsiteX30" fmla="*/ 441085 w 555230"/>
              <a:gd name="connsiteY30" fmla="*/ 174822 h 555308"/>
              <a:gd name="connsiteX31" fmla="*/ 442480 w 555230"/>
              <a:gd name="connsiteY31" fmla="*/ 174900 h 555308"/>
              <a:gd name="connsiteX32" fmla="*/ 450229 w 555230"/>
              <a:gd name="connsiteY32" fmla="*/ 180092 h 555308"/>
              <a:gd name="connsiteX33" fmla="*/ 475879 w 555230"/>
              <a:gd name="connsiteY33" fmla="*/ 277964 h 555308"/>
              <a:gd name="connsiteX34" fmla="*/ 374984 w 555230"/>
              <a:gd name="connsiteY34" fmla="*/ 104072 h 555308"/>
              <a:gd name="connsiteX35" fmla="*/ 375759 w 555230"/>
              <a:gd name="connsiteY35" fmla="*/ 104537 h 555308"/>
              <a:gd name="connsiteX36" fmla="*/ 382423 w 555230"/>
              <a:gd name="connsiteY36" fmla="*/ 112751 h 555308"/>
              <a:gd name="connsiteX37" fmla="*/ 379246 w 555230"/>
              <a:gd name="connsiteY37" fmla="*/ 119958 h 555308"/>
              <a:gd name="connsiteX38" fmla="*/ 379246 w 555230"/>
              <a:gd name="connsiteY38" fmla="*/ 119958 h 555308"/>
              <a:gd name="connsiteX39" fmla="*/ 128404 w 555230"/>
              <a:gd name="connsiteY39" fmla="*/ 375604 h 555308"/>
              <a:gd name="connsiteX40" fmla="*/ 114998 w 555230"/>
              <a:gd name="connsiteY40" fmla="*/ 380176 h 555308"/>
              <a:gd name="connsiteX41" fmla="*/ 103452 w 555230"/>
              <a:gd name="connsiteY41" fmla="*/ 372272 h 555308"/>
              <a:gd name="connsiteX42" fmla="*/ 79429 w 555230"/>
              <a:gd name="connsiteY42" fmla="*/ 276414 h 555308"/>
              <a:gd name="connsiteX43" fmla="*/ 277654 w 555230"/>
              <a:gd name="connsiteY43" fmla="*/ 79429 h 555308"/>
              <a:gd name="connsiteX44" fmla="*/ 374674 w 555230"/>
              <a:gd name="connsiteY44" fmla="*/ 103994 h 555308"/>
              <a:gd name="connsiteX45" fmla="*/ 374674 w 555230"/>
              <a:gd name="connsiteY45" fmla="*/ 103994 h 555308"/>
              <a:gd name="connsiteX46" fmla="*/ 374984 w 555230"/>
              <a:gd name="connsiteY46" fmla="*/ 104072 h 55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55230" h="555308">
                <a:moveTo>
                  <a:pt x="533456" y="169708"/>
                </a:moveTo>
                <a:cubicBezTo>
                  <a:pt x="519507" y="136696"/>
                  <a:pt x="499514" y="107017"/>
                  <a:pt x="474097" y="81522"/>
                </a:cubicBezTo>
                <a:lnTo>
                  <a:pt x="473864" y="81289"/>
                </a:lnTo>
                <a:cubicBezTo>
                  <a:pt x="473709" y="81134"/>
                  <a:pt x="473477" y="80902"/>
                  <a:pt x="473322" y="80747"/>
                </a:cubicBezTo>
                <a:lnTo>
                  <a:pt x="473089" y="80514"/>
                </a:lnTo>
                <a:cubicBezTo>
                  <a:pt x="420705" y="28595"/>
                  <a:pt x="351272" y="0"/>
                  <a:pt x="277654" y="0"/>
                </a:cubicBezTo>
                <a:cubicBezTo>
                  <a:pt x="240225" y="0"/>
                  <a:pt x="203882" y="7362"/>
                  <a:pt x="169630" y="21853"/>
                </a:cubicBezTo>
                <a:cubicBezTo>
                  <a:pt x="136541" y="35879"/>
                  <a:pt x="106862" y="55872"/>
                  <a:pt x="81367" y="81367"/>
                </a:cubicBezTo>
                <a:cubicBezTo>
                  <a:pt x="55872" y="106862"/>
                  <a:pt x="35879" y="136541"/>
                  <a:pt x="21853" y="169630"/>
                </a:cubicBezTo>
                <a:cubicBezTo>
                  <a:pt x="7362" y="203882"/>
                  <a:pt x="0" y="240225"/>
                  <a:pt x="0" y="277654"/>
                </a:cubicBezTo>
                <a:cubicBezTo>
                  <a:pt x="0" y="315858"/>
                  <a:pt x="7594" y="352821"/>
                  <a:pt x="22628" y="387615"/>
                </a:cubicBezTo>
                <a:cubicBezTo>
                  <a:pt x="37119" y="421169"/>
                  <a:pt x="57887" y="451236"/>
                  <a:pt x="84234" y="476809"/>
                </a:cubicBezTo>
                <a:cubicBezTo>
                  <a:pt x="84234" y="476809"/>
                  <a:pt x="84311" y="476886"/>
                  <a:pt x="84311" y="476886"/>
                </a:cubicBezTo>
                <a:lnTo>
                  <a:pt x="84389" y="477041"/>
                </a:lnTo>
                <a:cubicBezTo>
                  <a:pt x="84466" y="477119"/>
                  <a:pt x="84466" y="477119"/>
                  <a:pt x="84544" y="477196"/>
                </a:cubicBezTo>
                <a:lnTo>
                  <a:pt x="85319" y="477894"/>
                </a:lnTo>
                <a:cubicBezTo>
                  <a:pt x="137316" y="527876"/>
                  <a:pt x="205587" y="555308"/>
                  <a:pt x="277577" y="555308"/>
                </a:cubicBezTo>
                <a:cubicBezTo>
                  <a:pt x="315005" y="555308"/>
                  <a:pt x="351349" y="547947"/>
                  <a:pt x="385601" y="533456"/>
                </a:cubicBezTo>
                <a:cubicBezTo>
                  <a:pt x="418690" y="519429"/>
                  <a:pt x="448369" y="499436"/>
                  <a:pt x="473864" y="473942"/>
                </a:cubicBezTo>
                <a:cubicBezTo>
                  <a:pt x="499359" y="448447"/>
                  <a:pt x="519352" y="418767"/>
                  <a:pt x="533378" y="385678"/>
                </a:cubicBezTo>
                <a:cubicBezTo>
                  <a:pt x="547869" y="351427"/>
                  <a:pt x="555231" y="315083"/>
                  <a:pt x="555231" y="277654"/>
                </a:cubicBezTo>
                <a:cubicBezTo>
                  <a:pt x="555231" y="240148"/>
                  <a:pt x="547947" y="203882"/>
                  <a:pt x="533456" y="169708"/>
                </a:cubicBezTo>
                <a:close/>
                <a:moveTo>
                  <a:pt x="475879" y="277964"/>
                </a:moveTo>
                <a:cubicBezTo>
                  <a:pt x="475801" y="331124"/>
                  <a:pt x="455111" y="380951"/>
                  <a:pt x="417605" y="418302"/>
                </a:cubicBezTo>
                <a:cubicBezTo>
                  <a:pt x="380254" y="455421"/>
                  <a:pt x="330581" y="475879"/>
                  <a:pt x="277654" y="475879"/>
                </a:cubicBezTo>
                <a:cubicBezTo>
                  <a:pt x="277422" y="475879"/>
                  <a:pt x="277189" y="475879"/>
                  <a:pt x="276957" y="475879"/>
                </a:cubicBezTo>
                <a:cubicBezTo>
                  <a:pt x="246502" y="475801"/>
                  <a:pt x="217288" y="468905"/>
                  <a:pt x="190166" y="455576"/>
                </a:cubicBezTo>
                <a:cubicBezTo>
                  <a:pt x="185594" y="453329"/>
                  <a:pt x="182494" y="449144"/>
                  <a:pt x="181641" y="444107"/>
                </a:cubicBezTo>
                <a:cubicBezTo>
                  <a:pt x="180789" y="439070"/>
                  <a:pt x="182339" y="434111"/>
                  <a:pt x="185904" y="430469"/>
                </a:cubicBezTo>
                <a:lnTo>
                  <a:pt x="433646" y="177999"/>
                </a:lnTo>
                <a:cubicBezTo>
                  <a:pt x="435661" y="175985"/>
                  <a:pt x="438295" y="174822"/>
                  <a:pt x="441085" y="174822"/>
                </a:cubicBezTo>
                <a:cubicBezTo>
                  <a:pt x="441550" y="174822"/>
                  <a:pt x="442015" y="174822"/>
                  <a:pt x="442480" y="174900"/>
                </a:cubicBezTo>
                <a:cubicBezTo>
                  <a:pt x="445735" y="175365"/>
                  <a:pt x="448602" y="177224"/>
                  <a:pt x="450229" y="180092"/>
                </a:cubicBezTo>
                <a:cubicBezTo>
                  <a:pt x="467045" y="209771"/>
                  <a:pt x="475956" y="243635"/>
                  <a:pt x="475879" y="277964"/>
                </a:cubicBezTo>
                <a:close/>
                <a:moveTo>
                  <a:pt x="374984" y="104072"/>
                </a:moveTo>
                <a:cubicBezTo>
                  <a:pt x="375217" y="104227"/>
                  <a:pt x="375527" y="104382"/>
                  <a:pt x="375759" y="104537"/>
                </a:cubicBezTo>
                <a:cubicBezTo>
                  <a:pt x="378084" y="106009"/>
                  <a:pt x="381881" y="109186"/>
                  <a:pt x="382423" y="112751"/>
                </a:cubicBezTo>
                <a:cubicBezTo>
                  <a:pt x="382811" y="115076"/>
                  <a:pt x="381726" y="117400"/>
                  <a:pt x="379246" y="119958"/>
                </a:cubicBezTo>
                <a:lnTo>
                  <a:pt x="379246" y="119958"/>
                </a:lnTo>
                <a:lnTo>
                  <a:pt x="128404" y="375604"/>
                </a:lnTo>
                <a:cubicBezTo>
                  <a:pt x="124917" y="379169"/>
                  <a:pt x="120035" y="380874"/>
                  <a:pt x="114998" y="380176"/>
                </a:cubicBezTo>
                <a:cubicBezTo>
                  <a:pt x="110039" y="379479"/>
                  <a:pt x="105854" y="376612"/>
                  <a:pt x="103452" y="372272"/>
                </a:cubicBezTo>
                <a:cubicBezTo>
                  <a:pt x="87489" y="343057"/>
                  <a:pt x="79197" y="309891"/>
                  <a:pt x="79429" y="276414"/>
                </a:cubicBezTo>
                <a:cubicBezTo>
                  <a:pt x="80049" y="167770"/>
                  <a:pt x="169010" y="79429"/>
                  <a:pt x="277654" y="79429"/>
                </a:cubicBezTo>
                <a:cubicBezTo>
                  <a:pt x="316168" y="79429"/>
                  <a:pt x="346855" y="87101"/>
                  <a:pt x="374674" y="103994"/>
                </a:cubicBezTo>
                <a:lnTo>
                  <a:pt x="374674" y="103994"/>
                </a:lnTo>
                <a:cubicBezTo>
                  <a:pt x="374752" y="103994"/>
                  <a:pt x="374907" y="103994"/>
                  <a:pt x="374984" y="104072"/>
                </a:cubicBezTo>
                <a:close/>
              </a:path>
            </a:pathLst>
          </a:custGeom>
          <a:solidFill>
            <a:schemeClr val="bg1"/>
          </a:solidFill>
          <a:ln w="770" cap="flat">
            <a:noFill/>
            <a:prstDash val="solid"/>
            <a:miter/>
          </a:ln>
        </p:spPr>
        <p:txBody>
          <a:bodyPr rtlCol="0" anchor="ctr"/>
          <a:lstStyle/>
          <a:p>
            <a:endParaRPr lang="en-GB" dirty="0">
              <a:latin typeface="Poppins" panose="00000500000000000000" pitchFamily="2" charset="0"/>
            </a:endParaRPr>
          </a:p>
        </p:txBody>
      </p:sp>
      <p:sp>
        <p:nvSpPr>
          <p:cNvPr id="24" name="TextBox 23">
            <a:extLst>
              <a:ext uri="{FF2B5EF4-FFF2-40B4-BE49-F238E27FC236}">
                <a16:creationId xmlns:a16="http://schemas.microsoft.com/office/drawing/2014/main" id="{9D427995-617A-8CC1-B2B2-ACC1F4869210}"/>
              </a:ext>
            </a:extLst>
          </p:cNvPr>
          <p:cNvSpPr txBox="1"/>
          <p:nvPr/>
        </p:nvSpPr>
        <p:spPr>
          <a:xfrm>
            <a:off x="1971189" y="3229712"/>
            <a:ext cx="3419475" cy="461665"/>
          </a:xfrm>
          <a:prstGeom prst="rect">
            <a:avLst/>
          </a:prstGeom>
          <a:noFill/>
        </p:spPr>
        <p:txBody>
          <a:bodyPr wrap="square" rtlCol="0">
            <a:spAutoFit/>
          </a:bodyPr>
          <a:lstStyle/>
          <a:p>
            <a:pPr algn="ctr"/>
            <a:r>
              <a:rPr lang="en-GB" sz="2400" b="0" i="0" u="none" strike="noStrike" dirty="0">
                <a:solidFill>
                  <a:schemeClr val="bg1"/>
                </a:solidFill>
                <a:effectLst/>
                <a:latin typeface="Poppins Bold" panose="00000800000000000000" pitchFamily="2" charset="0"/>
                <a:cs typeface="Poppins Bold" panose="00000800000000000000" pitchFamily="2" charset="0"/>
              </a:rPr>
              <a:t>Avoiding misuse</a:t>
            </a:r>
            <a:endParaRPr lang="en-GB" sz="1800" dirty="0">
              <a:solidFill>
                <a:schemeClr val="bg1"/>
              </a:solidFill>
              <a:latin typeface="Poppins Bold" panose="00000800000000000000" pitchFamily="2" charset="0"/>
              <a:cs typeface="Poppins Bold" panose="00000800000000000000" pitchFamily="2" charset="0"/>
            </a:endParaRPr>
          </a:p>
        </p:txBody>
      </p:sp>
      <p:sp>
        <p:nvSpPr>
          <p:cNvPr id="25" name="Rectangle: Rounded Corners 24">
            <a:extLst>
              <a:ext uri="{FF2B5EF4-FFF2-40B4-BE49-F238E27FC236}">
                <a16:creationId xmlns:a16="http://schemas.microsoft.com/office/drawing/2014/main" id="{2F6CD53B-E458-399E-BE6E-8B8F79774A60}"/>
              </a:ext>
            </a:extLst>
          </p:cNvPr>
          <p:cNvSpPr/>
          <p:nvPr/>
        </p:nvSpPr>
        <p:spPr>
          <a:xfrm>
            <a:off x="809824" y="3993785"/>
            <a:ext cx="5286176" cy="900771"/>
          </a:xfrm>
          <a:prstGeom prst="roundRect">
            <a:avLst>
              <a:gd name="adj" fmla="val 50000"/>
            </a:avLst>
          </a:prstGeom>
          <a:solidFill>
            <a:schemeClr val="accent2">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26" name="Group 25">
            <a:extLst>
              <a:ext uri="{FF2B5EF4-FFF2-40B4-BE49-F238E27FC236}">
                <a16:creationId xmlns:a16="http://schemas.microsoft.com/office/drawing/2014/main" id="{40A86B7E-D905-1B78-255C-F76717D95FA0}"/>
              </a:ext>
            </a:extLst>
          </p:cNvPr>
          <p:cNvGrpSpPr/>
          <p:nvPr/>
        </p:nvGrpSpPr>
        <p:grpSpPr>
          <a:xfrm>
            <a:off x="1023657" y="4190894"/>
            <a:ext cx="500431" cy="452919"/>
            <a:chOff x="8013676" y="2685504"/>
            <a:chExt cx="582090" cy="526824"/>
          </a:xfrm>
          <a:solidFill>
            <a:schemeClr val="accent2">
              <a:lumMod val="60000"/>
              <a:lumOff val="40000"/>
            </a:schemeClr>
          </a:solidFill>
        </p:grpSpPr>
        <p:sp>
          <p:nvSpPr>
            <p:cNvPr id="27" name="Freeform: Shape 26">
              <a:extLst>
                <a:ext uri="{FF2B5EF4-FFF2-40B4-BE49-F238E27FC236}">
                  <a16:creationId xmlns:a16="http://schemas.microsoft.com/office/drawing/2014/main" id="{8071CE6A-3D91-FDE3-A95B-BCE0007CBE9C}"/>
                </a:ext>
              </a:extLst>
            </p:cNvPr>
            <p:cNvSpPr/>
            <p:nvPr/>
          </p:nvSpPr>
          <p:spPr>
            <a:xfrm>
              <a:off x="8013676" y="2790104"/>
              <a:ext cx="582090" cy="422224"/>
            </a:xfrm>
            <a:custGeom>
              <a:avLst/>
              <a:gdLst>
                <a:gd name="connsiteX0" fmla="*/ 551548 w 582090"/>
                <a:gd name="connsiteY0" fmla="*/ 0 h 422224"/>
                <a:gd name="connsiteX1" fmla="*/ 361749 w 582090"/>
                <a:gd name="connsiteY1" fmla="*/ 0 h 422224"/>
                <a:gd name="connsiteX2" fmla="*/ 361638 w 582090"/>
                <a:gd name="connsiteY2" fmla="*/ 2106 h 422224"/>
                <a:gd name="connsiteX3" fmla="*/ 353101 w 582090"/>
                <a:gd name="connsiteY3" fmla="*/ 30820 h 422224"/>
                <a:gd name="connsiteX4" fmla="*/ 275607 w 582090"/>
                <a:gd name="connsiteY4" fmla="*/ 66407 h 422224"/>
                <a:gd name="connsiteX5" fmla="*/ 219566 w 582090"/>
                <a:gd name="connsiteY5" fmla="*/ 2162 h 422224"/>
                <a:gd name="connsiteX6" fmla="*/ 219455 w 582090"/>
                <a:gd name="connsiteY6" fmla="*/ 55 h 422224"/>
                <a:gd name="connsiteX7" fmla="*/ 30432 w 582090"/>
                <a:gd name="connsiteY7" fmla="*/ 55 h 422224"/>
                <a:gd name="connsiteX8" fmla="*/ 0 w 582090"/>
                <a:gd name="connsiteY8" fmla="*/ 30488 h 422224"/>
                <a:gd name="connsiteX9" fmla="*/ 0 w 582090"/>
                <a:gd name="connsiteY9" fmla="*/ 391737 h 422224"/>
                <a:gd name="connsiteX10" fmla="*/ 8925 w 582090"/>
                <a:gd name="connsiteY10" fmla="*/ 413300 h 422224"/>
                <a:gd name="connsiteX11" fmla="*/ 30488 w 582090"/>
                <a:gd name="connsiteY11" fmla="*/ 422225 h 422224"/>
                <a:gd name="connsiteX12" fmla="*/ 551603 w 582090"/>
                <a:gd name="connsiteY12" fmla="*/ 422225 h 422224"/>
                <a:gd name="connsiteX13" fmla="*/ 573166 w 582090"/>
                <a:gd name="connsiteY13" fmla="*/ 413300 h 422224"/>
                <a:gd name="connsiteX14" fmla="*/ 582091 w 582090"/>
                <a:gd name="connsiteY14" fmla="*/ 391737 h 422224"/>
                <a:gd name="connsiteX15" fmla="*/ 582091 w 582090"/>
                <a:gd name="connsiteY15" fmla="*/ 30432 h 422224"/>
                <a:gd name="connsiteX16" fmla="*/ 551548 w 582090"/>
                <a:gd name="connsiteY16" fmla="*/ 0 h 422224"/>
                <a:gd name="connsiteX17" fmla="*/ 551548 w 582090"/>
                <a:gd name="connsiteY17" fmla="*/ 0 h 422224"/>
                <a:gd name="connsiteX18" fmla="*/ 283479 w 582090"/>
                <a:gd name="connsiteY18" fmla="*/ 329598 h 422224"/>
                <a:gd name="connsiteX19" fmla="*/ 251051 w 582090"/>
                <a:gd name="connsiteY19" fmla="*/ 362026 h 422224"/>
                <a:gd name="connsiteX20" fmla="*/ 89356 w 582090"/>
                <a:gd name="connsiteY20" fmla="*/ 362026 h 422224"/>
                <a:gd name="connsiteX21" fmla="*/ 56929 w 582090"/>
                <a:gd name="connsiteY21" fmla="*/ 329598 h 422224"/>
                <a:gd name="connsiteX22" fmla="*/ 56929 w 582090"/>
                <a:gd name="connsiteY22" fmla="*/ 287913 h 422224"/>
                <a:gd name="connsiteX23" fmla="*/ 76940 w 582090"/>
                <a:gd name="connsiteY23" fmla="*/ 223723 h 422224"/>
                <a:gd name="connsiteX24" fmla="*/ 129877 w 582090"/>
                <a:gd name="connsiteY24" fmla="*/ 182205 h 422224"/>
                <a:gd name="connsiteX25" fmla="*/ 105820 w 582090"/>
                <a:gd name="connsiteY25" fmla="*/ 106540 h 422224"/>
                <a:gd name="connsiteX26" fmla="*/ 170121 w 582090"/>
                <a:gd name="connsiteY26" fmla="*/ 60033 h 422224"/>
                <a:gd name="connsiteX27" fmla="*/ 234422 w 582090"/>
                <a:gd name="connsiteY27" fmla="*/ 106540 h 422224"/>
                <a:gd name="connsiteX28" fmla="*/ 210364 w 582090"/>
                <a:gd name="connsiteY28" fmla="*/ 182205 h 422224"/>
                <a:gd name="connsiteX29" fmla="*/ 263357 w 582090"/>
                <a:gd name="connsiteY29" fmla="*/ 223668 h 422224"/>
                <a:gd name="connsiteX30" fmla="*/ 283423 w 582090"/>
                <a:gd name="connsiteY30" fmla="*/ 287913 h 422224"/>
                <a:gd name="connsiteX31" fmla="*/ 283479 w 582090"/>
                <a:gd name="connsiteY31" fmla="*/ 329598 h 422224"/>
                <a:gd name="connsiteX32" fmla="*/ 488632 w 582090"/>
                <a:gd name="connsiteY32" fmla="*/ 109977 h 422224"/>
                <a:gd name="connsiteX33" fmla="*/ 509087 w 582090"/>
                <a:gd name="connsiteY33" fmla="*/ 160143 h 422224"/>
                <a:gd name="connsiteX34" fmla="*/ 489575 w 582090"/>
                <a:gd name="connsiteY34" fmla="*/ 206650 h 422224"/>
                <a:gd name="connsiteX35" fmla="*/ 437968 w 582090"/>
                <a:gd name="connsiteY35" fmla="*/ 223612 h 422224"/>
                <a:gd name="connsiteX36" fmla="*/ 436360 w 582090"/>
                <a:gd name="connsiteY36" fmla="*/ 247448 h 422224"/>
                <a:gd name="connsiteX37" fmla="*/ 388744 w 582090"/>
                <a:gd name="connsiteY37" fmla="*/ 247448 h 422224"/>
                <a:gd name="connsiteX38" fmla="*/ 387137 w 582090"/>
                <a:gd name="connsiteY38" fmla="*/ 188413 h 422224"/>
                <a:gd name="connsiteX39" fmla="*/ 406261 w 582090"/>
                <a:gd name="connsiteY39" fmla="*/ 188413 h 422224"/>
                <a:gd name="connsiteX40" fmla="*/ 443566 w 582090"/>
                <a:gd name="connsiteY40" fmla="*/ 182371 h 422224"/>
                <a:gd name="connsiteX41" fmla="*/ 456426 w 582090"/>
                <a:gd name="connsiteY41" fmla="*/ 160475 h 422224"/>
                <a:gd name="connsiteX42" fmla="*/ 450384 w 582090"/>
                <a:gd name="connsiteY42" fmla="*/ 143014 h 422224"/>
                <a:gd name="connsiteX43" fmla="*/ 433533 w 582090"/>
                <a:gd name="connsiteY43" fmla="*/ 136640 h 422224"/>
                <a:gd name="connsiteX44" fmla="*/ 415739 w 582090"/>
                <a:gd name="connsiteY44" fmla="*/ 143125 h 422224"/>
                <a:gd name="connsiteX45" fmla="*/ 409365 w 582090"/>
                <a:gd name="connsiteY45" fmla="*/ 160753 h 422224"/>
                <a:gd name="connsiteX46" fmla="*/ 358257 w 582090"/>
                <a:gd name="connsiteY46" fmla="*/ 160753 h 422224"/>
                <a:gd name="connsiteX47" fmla="*/ 366350 w 582090"/>
                <a:gd name="connsiteY47" fmla="*/ 125830 h 422224"/>
                <a:gd name="connsiteX48" fmla="*/ 392403 w 582090"/>
                <a:gd name="connsiteY48" fmla="*/ 101219 h 422224"/>
                <a:gd name="connsiteX49" fmla="*/ 434143 w 582090"/>
                <a:gd name="connsiteY49" fmla="*/ 92183 h 422224"/>
                <a:gd name="connsiteX50" fmla="*/ 488632 w 582090"/>
                <a:gd name="connsiteY50" fmla="*/ 109977 h 422224"/>
                <a:gd name="connsiteX51" fmla="*/ 389908 w 582090"/>
                <a:gd name="connsiteY51" fmla="*/ 321561 h 422224"/>
                <a:gd name="connsiteX52" fmla="*/ 380873 w 582090"/>
                <a:gd name="connsiteY52" fmla="*/ 300774 h 422224"/>
                <a:gd name="connsiteX53" fmla="*/ 389908 w 582090"/>
                <a:gd name="connsiteY53" fmla="*/ 279488 h 422224"/>
                <a:gd name="connsiteX54" fmla="*/ 413245 w 582090"/>
                <a:gd name="connsiteY54" fmla="*/ 270896 h 422224"/>
                <a:gd name="connsiteX55" fmla="*/ 436249 w 582090"/>
                <a:gd name="connsiteY55" fmla="*/ 279488 h 422224"/>
                <a:gd name="connsiteX56" fmla="*/ 445285 w 582090"/>
                <a:gd name="connsiteY56" fmla="*/ 300774 h 422224"/>
                <a:gd name="connsiteX57" fmla="*/ 436249 w 582090"/>
                <a:gd name="connsiteY57" fmla="*/ 321561 h 422224"/>
                <a:gd name="connsiteX58" fmla="*/ 413245 w 582090"/>
                <a:gd name="connsiteY58" fmla="*/ 329986 h 422224"/>
                <a:gd name="connsiteX59" fmla="*/ 389908 w 582090"/>
                <a:gd name="connsiteY59" fmla="*/ 321561 h 422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582090" h="422224">
                  <a:moveTo>
                    <a:pt x="551548" y="0"/>
                  </a:moveTo>
                  <a:lnTo>
                    <a:pt x="361749" y="0"/>
                  </a:lnTo>
                  <a:cubicBezTo>
                    <a:pt x="361749" y="721"/>
                    <a:pt x="361749" y="1386"/>
                    <a:pt x="361638" y="2106"/>
                  </a:cubicBezTo>
                  <a:cubicBezTo>
                    <a:pt x="360862" y="12140"/>
                    <a:pt x="357979" y="21951"/>
                    <a:pt x="353101" y="30820"/>
                  </a:cubicBezTo>
                  <a:cubicBezTo>
                    <a:pt x="338024" y="58536"/>
                    <a:pt x="306483" y="73004"/>
                    <a:pt x="275607" y="66407"/>
                  </a:cubicBezTo>
                  <a:cubicBezTo>
                    <a:pt x="244787" y="59756"/>
                    <a:pt x="221949" y="33592"/>
                    <a:pt x="219566" y="2162"/>
                  </a:cubicBezTo>
                  <a:cubicBezTo>
                    <a:pt x="219510" y="1441"/>
                    <a:pt x="219455" y="776"/>
                    <a:pt x="219455" y="55"/>
                  </a:cubicBezTo>
                  <a:lnTo>
                    <a:pt x="30432" y="55"/>
                  </a:lnTo>
                  <a:cubicBezTo>
                    <a:pt x="13636" y="55"/>
                    <a:pt x="0" y="13692"/>
                    <a:pt x="0" y="30488"/>
                  </a:cubicBezTo>
                  <a:lnTo>
                    <a:pt x="0" y="391737"/>
                  </a:lnTo>
                  <a:cubicBezTo>
                    <a:pt x="0" y="399830"/>
                    <a:pt x="3215" y="407535"/>
                    <a:pt x="8925" y="413300"/>
                  </a:cubicBezTo>
                  <a:cubicBezTo>
                    <a:pt x="14634" y="419065"/>
                    <a:pt x="22394" y="422225"/>
                    <a:pt x="30488" y="422225"/>
                  </a:cubicBezTo>
                  <a:lnTo>
                    <a:pt x="551603" y="422225"/>
                  </a:lnTo>
                  <a:cubicBezTo>
                    <a:pt x="559696" y="422225"/>
                    <a:pt x="567401" y="419010"/>
                    <a:pt x="573166" y="413300"/>
                  </a:cubicBezTo>
                  <a:cubicBezTo>
                    <a:pt x="578931" y="407591"/>
                    <a:pt x="582091" y="399830"/>
                    <a:pt x="582091" y="391737"/>
                  </a:cubicBezTo>
                  <a:lnTo>
                    <a:pt x="582091" y="30432"/>
                  </a:lnTo>
                  <a:cubicBezTo>
                    <a:pt x="581980" y="13636"/>
                    <a:pt x="568343" y="0"/>
                    <a:pt x="551548" y="0"/>
                  </a:cubicBezTo>
                  <a:lnTo>
                    <a:pt x="551548" y="0"/>
                  </a:lnTo>
                  <a:close/>
                  <a:moveTo>
                    <a:pt x="283479" y="329598"/>
                  </a:moveTo>
                  <a:cubicBezTo>
                    <a:pt x="283479" y="347503"/>
                    <a:pt x="268956" y="362026"/>
                    <a:pt x="251051" y="362026"/>
                  </a:cubicBezTo>
                  <a:lnTo>
                    <a:pt x="89356" y="362026"/>
                  </a:lnTo>
                  <a:cubicBezTo>
                    <a:pt x="71452" y="362026"/>
                    <a:pt x="56929" y="347503"/>
                    <a:pt x="56929" y="329598"/>
                  </a:cubicBezTo>
                  <a:lnTo>
                    <a:pt x="56929" y="287913"/>
                  </a:lnTo>
                  <a:cubicBezTo>
                    <a:pt x="56929" y="264965"/>
                    <a:pt x="63968" y="242570"/>
                    <a:pt x="76940" y="223723"/>
                  </a:cubicBezTo>
                  <a:cubicBezTo>
                    <a:pt x="89966" y="204876"/>
                    <a:pt x="108425" y="190409"/>
                    <a:pt x="129877" y="182205"/>
                  </a:cubicBezTo>
                  <a:cubicBezTo>
                    <a:pt x="106374" y="164799"/>
                    <a:pt x="96673" y="134312"/>
                    <a:pt x="105820" y="106540"/>
                  </a:cubicBezTo>
                  <a:cubicBezTo>
                    <a:pt x="114966" y="78769"/>
                    <a:pt x="140908" y="60033"/>
                    <a:pt x="170121" y="60033"/>
                  </a:cubicBezTo>
                  <a:cubicBezTo>
                    <a:pt x="199333" y="60033"/>
                    <a:pt x="225275" y="78769"/>
                    <a:pt x="234422" y="106540"/>
                  </a:cubicBezTo>
                  <a:cubicBezTo>
                    <a:pt x="243568" y="134312"/>
                    <a:pt x="233867" y="164799"/>
                    <a:pt x="210364" y="182205"/>
                  </a:cubicBezTo>
                  <a:cubicBezTo>
                    <a:pt x="231816" y="190353"/>
                    <a:pt x="250275" y="204821"/>
                    <a:pt x="263357" y="223668"/>
                  </a:cubicBezTo>
                  <a:cubicBezTo>
                    <a:pt x="276439" y="242570"/>
                    <a:pt x="283423" y="264965"/>
                    <a:pt x="283423" y="287913"/>
                  </a:cubicBezTo>
                  <a:lnTo>
                    <a:pt x="283479" y="329598"/>
                  </a:lnTo>
                  <a:close/>
                  <a:moveTo>
                    <a:pt x="488632" y="109977"/>
                  </a:moveTo>
                  <a:cubicBezTo>
                    <a:pt x="502269" y="121839"/>
                    <a:pt x="509087" y="138580"/>
                    <a:pt x="509087" y="160143"/>
                  </a:cubicBezTo>
                  <a:cubicBezTo>
                    <a:pt x="509087" y="180043"/>
                    <a:pt x="502601" y="195564"/>
                    <a:pt x="489575" y="206650"/>
                  </a:cubicBezTo>
                  <a:cubicBezTo>
                    <a:pt x="476548" y="217737"/>
                    <a:pt x="459364" y="223446"/>
                    <a:pt x="437968" y="223612"/>
                  </a:cubicBezTo>
                  <a:lnTo>
                    <a:pt x="436360" y="247448"/>
                  </a:lnTo>
                  <a:lnTo>
                    <a:pt x="388744" y="247448"/>
                  </a:lnTo>
                  <a:lnTo>
                    <a:pt x="387137" y="188413"/>
                  </a:lnTo>
                  <a:lnTo>
                    <a:pt x="406261" y="188413"/>
                  </a:lnTo>
                  <a:cubicBezTo>
                    <a:pt x="422558" y="188413"/>
                    <a:pt x="434974" y="186418"/>
                    <a:pt x="443566" y="182371"/>
                  </a:cubicBezTo>
                  <a:cubicBezTo>
                    <a:pt x="452158" y="178380"/>
                    <a:pt x="456426" y="171063"/>
                    <a:pt x="456426" y="160475"/>
                  </a:cubicBezTo>
                  <a:cubicBezTo>
                    <a:pt x="456426" y="153048"/>
                    <a:pt x="454431" y="147227"/>
                    <a:pt x="450384" y="143014"/>
                  </a:cubicBezTo>
                  <a:cubicBezTo>
                    <a:pt x="446338" y="138802"/>
                    <a:pt x="440739" y="136640"/>
                    <a:pt x="433533" y="136640"/>
                  </a:cubicBezTo>
                  <a:cubicBezTo>
                    <a:pt x="425939" y="136640"/>
                    <a:pt x="420008" y="138802"/>
                    <a:pt x="415739" y="143125"/>
                  </a:cubicBezTo>
                  <a:cubicBezTo>
                    <a:pt x="411527" y="147449"/>
                    <a:pt x="409365" y="153325"/>
                    <a:pt x="409365" y="160753"/>
                  </a:cubicBezTo>
                  <a:lnTo>
                    <a:pt x="358257" y="160753"/>
                  </a:lnTo>
                  <a:cubicBezTo>
                    <a:pt x="357813" y="147837"/>
                    <a:pt x="360529" y="136196"/>
                    <a:pt x="366350" y="125830"/>
                  </a:cubicBezTo>
                  <a:cubicBezTo>
                    <a:pt x="372170" y="115465"/>
                    <a:pt x="380873" y="107261"/>
                    <a:pt x="392403" y="101219"/>
                  </a:cubicBezTo>
                  <a:cubicBezTo>
                    <a:pt x="403932" y="95177"/>
                    <a:pt x="417846" y="92183"/>
                    <a:pt x="434143" y="92183"/>
                  </a:cubicBezTo>
                  <a:cubicBezTo>
                    <a:pt x="456870" y="92183"/>
                    <a:pt x="474996" y="98114"/>
                    <a:pt x="488632" y="109977"/>
                  </a:cubicBezTo>
                  <a:close/>
                  <a:moveTo>
                    <a:pt x="389908" y="321561"/>
                  </a:moveTo>
                  <a:cubicBezTo>
                    <a:pt x="383866" y="315962"/>
                    <a:pt x="380873" y="309033"/>
                    <a:pt x="380873" y="300774"/>
                  </a:cubicBezTo>
                  <a:cubicBezTo>
                    <a:pt x="380873" y="292293"/>
                    <a:pt x="383866" y="285197"/>
                    <a:pt x="389908" y="279488"/>
                  </a:cubicBezTo>
                  <a:cubicBezTo>
                    <a:pt x="395950" y="273778"/>
                    <a:pt x="403711" y="270896"/>
                    <a:pt x="413245" y="270896"/>
                  </a:cubicBezTo>
                  <a:cubicBezTo>
                    <a:pt x="422558" y="270896"/>
                    <a:pt x="430207" y="273778"/>
                    <a:pt x="436249" y="279488"/>
                  </a:cubicBezTo>
                  <a:cubicBezTo>
                    <a:pt x="442291" y="285197"/>
                    <a:pt x="445285" y="292293"/>
                    <a:pt x="445285" y="300774"/>
                  </a:cubicBezTo>
                  <a:cubicBezTo>
                    <a:pt x="445285" y="309033"/>
                    <a:pt x="442291" y="315962"/>
                    <a:pt x="436249" y="321561"/>
                  </a:cubicBezTo>
                  <a:cubicBezTo>
                    <a:pt x="430207" y="327159"/>
                    <a:pt x="422558" y="329986"/>
                    <a:pt x="413245" y="329986"/>
                  </a:cubicBezTo>
                  <a:cubicBezTo>
                    <a:pt x="403711" y="329986"/>
                    <a:pt x="395950" y="327215"/>
                    <a:pt x="389908" y="321561"/>
                  </a:cubicBezTo>
                  <a:close/>
                </a:path>
              </a:pathLst>
            </a:custGeom>
            <a:grpFill/>
            <a:ln w="548" cap="flat">
              <a:noFill/>
              <a:prstDash val="solid"/>
              <a:miter/>
            </a:ln>
          </p:spPr>
          <p:txBody>
            <a:bodyPr rtlCol="0" anchor="ctr"/>
            <a:lstStyle/>
            <a:p>
              <a:endParaRPr lang="en-GB" dirty="0">
                <a:latin typeface="Poppins" panose="00000500000000000000" pitchFamily="2" charset="0"/>
              </a:endParaRPr>
            </a:p>
          </p:txBody>
        </p:sp>
        <p:sp>
          <p:nvSpPr>
            <p:cNvPr id="28" name="Freeform: Shape 27">
              <a:extLst>
                <a:ext uri="{FF2B5EF4-FFF2-40B4-BE49-F238E27FC236}">
                  <a16:creationId xmlns:a16="http://schemas.microsoft.com/office/drawing/2014/main" id="{C89955E2-7335-4494-7A88-B739071DE33A}"/>
                </a:ext>
              </a:extLst>
            </p:cNvPr>
            <p:cNvSpPr/>
            <p:nvPr/>
          </p:nvSpPr>
          <p:spPr>
            <a:xfrm>
              <a:off x="8253696" y="2685504"/>
              <a:ext cx="101218" cy="151661"/>
            </a:xfrm>
            <a:custGeom>
              <a:avLst/>
              <a:gdLst>
                <a:gd name="connsiteX0" fmla="*/ 6264 w 101218"/>
                <a:gd name="connsiteY0" fmla="*/ 125387 h 151661"/>
                <a:gd name="connsiteX1" fmla="*/ 50609 w 101218"/>
                <a:gd name="connsiteY1" fmla="*/ 151662 h 151661"/>
                <a:gd name="connsiteX2" fmla="*/ 94955 w 101218"/>
                <a:gd name="connsiteY2" fmla="*/ 125387 h 151661"/>
                <a:gd name="connsiteX3" fmla="*/ 100997 w 101218"/>
                <a:gd name="connsiteY3" fmla="*/ 104600 h 151661"/>
                <a:gd name="connsiteX4" fmla="*/ 101219 w 101218"/>
                <a:gd name="connsiteY4" fmla="*/ 101052 h 151661"/>
                <a:gd name="connsiteX5" fmla="*/ 101219 w 101218"/>
                <a:gd name="connsiteY5" fmla="*/ 10421 h 151661"/>
                <a:gd name="connsiteX6" fmla="*/ 90797 w 101218"/>
                <a:gd name="connsiteY6" fmla="*/ 0 h 151661"/>
                <a:gd name="connsiteX7" fmla="*/ 10421 w 101218"/>
                <a:gd name="connsiteY7" fmla="*/ 0 h 151661"/>
                <a:gd name="connsiteX8" fmla="*/ 0 w 101218"/>
                <a:gd name="connsiteY8" fmla="*/ 10421 h 151661"/>
                <a:gd name="connsiteX9" fmla="*/ 0 w 101218"/>
                <a:gd name="connsiteY9" fmla="*/ 101052 h 151661"/>
                <a:gd name="connsiteX10" fmla="*/ 222 w 101218"/>
                <a:gd name="connsiteY10" fmla="*/ 104600 h 151661"/>
                <a:gd name="connsiteX11" fmla="*/ 6264 w 101218"/>
                <a:gd name="connsiteY11" fmla="*/ 125387 h 151661"/>
                <a:gd name="connsiteX12" fmla="*/ 6264 w 101218"/>
                <a:gd name="connsiteY12" fmla="*/ 125387 h 151661"/>
                <a:gd name="connsiteX13" fmla="*/ 50609 w 101218"/>
                <a:gd name="connsiteY13" fmla="*/ 42738 h 151661"/>
                <a:gd name="connsiteX14" fmla="*/ 64800 w 101218"/>
                <a:gd name="connsiteY14" fmla="*/ 52272 h 151661"/>
                <a:gd name="connsiteX15" fmla="*/ 61474 w 101218"/>
                <a:gd name="connsiteY15" fmla="*/ 69068 h 151661"/>
                <a:gd name="connsiteX16" fmla="*/ 44678 w 101218"/>
                <a:gd name="connsiteY16" fmla="*/ 72394 h 151661"/>
                <a:gd name="connsiteX17" fmla="*/ 35144 w 101218"/>
                <a:gd name="connsiteY17" fmla="*/ 58204 h 151661"/>
                <a:gd name="connsiteX18" fmla="*/ 50609 w 101218"/>
                <a:gd name="connsiteY18" fmla="*/ 42738 h 151661"/>
                <a:gd name="connsiteX19" fmla="*/ 50609 w 101218"/>
                <a:gd name="connsiteY19" fmla="*/ 42738 h 1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1218" h="151661">
                  <a:moveTo>
                    <a:pt x="6264" y="125387"/>
                  </a:moveTo>
                  <a:cubicBezTo>
                    <a:pt x="15133" y="141573"/>
                    <a:pt x="32095" y="151662"/>
                    <a:pt x="50609" y="151662"/>
                  </a:cubicBezTo>
                  <a:cubicBezTo>
                    <a:pt x="69124" y="151662"/>
                    <a:pt x="86086" y="141573"/>
                    <a:pt x="94955" y="125387"/>
                  </a:cubicBezTo>
                  <a:cubicBezTo>
                    <a:pt x="98503" y="119012"/>
                    <a:pt x="100553" y="111917"/>
                    <a:pt x="100997" y="104600"/>
                  </a:cubicBezTo>
                  <a:cubicBezTo>
                    <a:pt x="101163" y="103436"/>
                    <a:pt x="101219" y="102216"/>
                    <a:pt x="101219" y="101052"/>
                  </a:cubicBezTo>
                  <a:lnTo>
                    <a:pt x="101219" y="10421"/>
                  </a:lnTo>
                  <a:cubicBezTo>
                    <a:pt x="101219" y="4656"/>
                    <a:pt x="96562" y="55"/>
                    <a:pt x="90797" y="0"/>
                  </a:cubicBezTo>
                  <a:lnTo>
                    <a:pt x="10421" y="0"/>
                  </a:lnTo>
                  <a:cubicBezTo>
                    <a:pt x="4656" y="0"/>
                    <a:pt x="55" y="4656"/>
                    <a:pt x="0" y="10421"/>
                  </a:cubicBezTo>
                  <a:lnTo>
                    <a:pt x="0" y="101052"/>
                  </a:lnTo>
                  <a:cubicBezTo>
                    <a:pt x="0" y="102216"/>
                    <a:pt x="0" y="103436"/>
                    <a:pt x="222" y="104600"/>
                  </a:cubicBezTo>
                  <a:cubicBezTo>
                    <a:pt x="610" y="111917"/>
                    <a:pt x="2716" y="119012"/>
                    <a:pt x="6264" y="125387"/>
                  </a:cubicBezTo>
                  <a:lnTo>
                    <a:pt x="6264" y="125387"/>
                  </a:lnTo>
                  <a:close/>
                  <a:moveTo>
                    <a:pt x="50609" y="42738"/>
                  </a:moveTo>
                  <a:cubicBezTo>
                    <a:pt x="56818" y="42738"/>
                    <a:pt x="62472" y="46507"/>
                    <a:pt x="64800" y="52272"/>
                  </a:cubicBezTo>
                  <a:cubicBezTo>
                    <a:pt x="67183" y="58037"/>
                    <a:pt x="65853" y="64634"/>
                    <a:pt x="61474" y="69068"/>
                  </a:cubicBezTo>
                  <a:cubicBezTo>
                    <a:pt x="57039" y="73503"/>
                    <a:pt x="50443" y="74833"/>
                    <a:pt x="44678" y="72394"/>
                  </a:cubicBezTo>
                  <a:cubicBezTo>
                    <a:pt x="38913" y="70011"/>
                    <a:pt x="35144" y="64412"/>
                    <a:pt x="35144" y="58204"/>
                  </a:cubicBezTo>
                  <a:cubicBezTo>
                    <a:pt x="35144" y="49722"/>
                    <a:pt x="42073" y="42738"/>
                    <a:pt x="50609" y="42738"/>
                  </a:cubicBezTo>
                  <a:lnTo>
                    <a:pt x="50609" y="42738"/>
                  </a:lnTo>
                  <a:close/>
                </a:path>
              </a:pathLst>
            </a:custGeom>
            <a:grpFill/>
            <a:ln w="548" cap="flat">
              <a:noFill/>
              <a:prstDash val="solid"/>
              <a:miter/>
            </a:ln>
          </p:spPr>
          <p:txBody>
            <a:bodyPr rtlCol="0" anchor="ctr"/>
            <a:lstStyle/>
            <a:p>
              <a:endParaRPr lang="en-GB" dirty="0">
                <a:latin typeface="Poppins" panose="00000500000000000000" pitchFamily="2" charset="0"/>
              </a:endParaRPr>
            </a:p>
          </p:txBody>
        </p:sp>
      </p:grpSp>
      <p:sp>
        <p:nvSpPr>
          <p:cNvPr id="29" name="TextBox 28">
            <a:extLst>
              <a:ext uri="{FF2B5EF4-FFF2-40B4-BE49-F238E27FC236}">
                <a16:creationId xmlns:a16="http://schemas.microsoft.com/office/drawing/2014/main" id="{6A5D925E-43EA-AC8C-04DF-E3C358C96944}"/>
              </a:ext>
            </a:extLst>
          </p:cNvPr>
          <p:cNvSpPr txBox="1"/>
          <p:nvPr/>
        </p:nvSpPr>
        <p:spPr>
          <a:xfrm>
            <a:off x="1971189" y="4231483"/>
            <a:ext cx="3419475" cy="461665"/>
          </a:xfrm>
          <a:prstGeom prst="rect">
            <a:avLst/>
          </a:prstGeom>
          <a:noFill/>
        </p:spPr>
        <p:txBody>
          <a:bodyPr wrap="square" rtlCol="0">
            <a:spAutoFit/>
          </a:bodyPr>
          <a:lstStyle/>
          <a:p>
            <a:pPr algn="ctr"/>
            <a:r>
              <a:rPr lang="en-GB" sz="2400" b="0" i="0" u="none" strike="noStrike" dirty="0">
                <a:solidFill>
                  <a:schemeClr val="accent2">
                    <a:lumMod val="60000"/>
                    <a:lumOff val="40000"/>
                  </a:schemeClr>
                </a:solidFill>
                <a:effectLst/>
                <a:latin typeface="Poppins Bold" panose="00000800000000000000" pitchFamily="2" charset="0"/>
                <a:cs typeface="Poppins Bold" panose="00000800000000000000" pitchFamily="2" charset="0"/>
              </a:rPr>
              <a:t>Confidentiality</a:t>
            </a:r>
            <a:endParaRPr lang="en-GB" sz="1800" dirty="0">
              <a:solidFill>
                <a:schemeClr val="accent2">
                  <a:lumMod val="60000"/>
                  <a:lumOff val="40000"/>
                </a:schemeClr>
              </a:solidFill>
              <a:latin typeface="Poppins Bold" panose="00000800000000000000" pitchFamily="2" charset="0"/>
              <a:cs typeface="Poppins Bold" panose="00000800000000000000" pitchFamily="2" charset="0"/>
            </a:endParaRPr>
          </a:p>
        </p:txBody>
      </p:sp>
      <p:sp>
        <p:nvSpPr>
          <p:cNvPr id="30" name="Rectangle: Rounded Corners 29">
            <a:extLst>
              <a:ext uri="{FF2B5EF4-FFF2-40B4-BE49-F238E27FC236}">
                <a16:creationId xmlns:a16="http://schemas.microsoft.com/office/drawing/2014/main" id="{D006CD20-F6D4-2BA1-BA26-551AEC0089D8}"/>
              </a:ext>
            </a:extLst>
          </p:cNvPr>
          <p:cNvSpPr/>
          <p:nvPr/>
        </p:nvSpPr>
        <p:spPr>
          <a:xfrm>
            <a:off x="809824" y="4980183"/>
            <a:ext cx="5286176" cy="900771"/>
          </a:xfrm>
          <a:prstGeom prst="roundRect">
            <a:avLst>
              <a:gd name="adj" fmla="val 50000"/>
            </a:avLst>
          </a:prstGeom>
          <a:solidFill>
            <a:schemeClr val="accent6">
              <a:lumMod val="20000"/>
              <a:lumOff val="80000"/>
              <a:alpha val="50000"/>
            </a:schemeClr>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31" name="TextBox 30">
            <a:extLst>
              <a:ext uri="{FF2B5EF4-FFF2-40B4-BE49-F238E27FC236}">
                <a16:creationId xmlns:a16="http://schemas.microsoft.com/office/drawing/2014/main" id="{7361D2B7-B94D-3BF7-CF6A-AC984EB3D80F}"/>
              </a:ext>
            </a:extLst>
          </p:cNvPr>
          <p:cNvSpPr txBox="1"/>
          <p:nvPr/>
        </p:nvSpPr>
        <p:spPr>
          <a:xfrm>
            <a:off x="1971189" y="5221824"/>
            <a:ext cx="3419475" cy="461665"/>
          </a:xfrm>
          <a:prstGeom prst="rect">
            <a:avLst/>
          </a:prstGeom>
          <a:noFill/>
        </p:spPr>
        <p:txBody>
          <a:bodyPr wrap="square" rtlCol="0">
            <a:spAutoFit/>
          </a:bodyPr>
          <a:lstStyle/>
          <a:p>
            <a:pPr algn="ctr"/>
            <a:r>
              <a:rPr lang="en-GB" sz="2400" b="0" i="0" u="none" strike="noStrike" dirty="0">
                <a:solidFill>
                  <a:schemeClr val="accent6">
                    <a:lumMod val="60000"/>
                    <a:lumOff val="40000"/>
                  </a:schemeClr>
                </a:solidFill>
                <a:effectLst/>
                <a:latin typeface="Poppins Bold" panose="00000800000000000000" pitchFamily="2" charset="0"/>
                <a:cs typeface="Poppins Bold" panose="00000800000000000000" pitchFamily="2" charset="0"/>
              </a:rPr>
              <a:t>Other objectives</a:t>
            </a:r>
            <a:endParaRPr lang="en-GB" sz="1800" dirty="0">
              <a:solidFill>
                <a:schemeClr val="accent6">
                  <a:lumMod val="60000"/>
                  <a:lumOff val="40000"/>
                </a:schemeClr>
              </a:solidFill>
              <a:latin typeface="Poppins Bold" panose="00000800000000000000" pitchFamily="2" charset="0"/>
              <a:cs typeface="Poppins Bold" panose="00000800000000000000" pitchFamily="2" charset="0"/>
            </a:endParaRPr>
          </a:p>
        </p:txBody>
      </p:sp>
      <p:pic>
        <p:nvPicPr>
          <p:cNvPr id="32" name="Graphic 31">
            <a:extLst>
              <a:ext uri="{FF2B5EF4-FFF2-40B4-BE49-F238E27FC236}">
                <a16:creationId xmlns:a16="http://schemas.microsoft.com/office/drawing/2014/main" id="{D4C8FFAC-D1E1-2394-120A-6B3DFEA44B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5939" y="5181591"/>
            <a:ext cx="487791" cy="487791"/>
          </a:xfrm>
          <a:prstGeom prst="rect">
            <a:avLst/>
          </a:prstGeom>
        </p:spPr>
      </p:pic>
      <p:sp>
        <p:nvSpPr>
          <p:cNvPr id="2" name="Rectangle: Rounded Corners 1">
            <a:extLst>
              <a:ext uri="{FF2B5EF4-FFF2-40B4-BE49-F238E27FC236}">
                <a16:creationId xmlns:a16="http://schemas.microsoft.com/office/drawing/2014/main" id="{6B9EAD96-5F59-C9A9-9823-8C7F1803A236}"/>
              </a:ext>
            </a:extLst>
          </p:cNvPr>
          <p:cNvSpPr/>
          <p:nvPr/>
        </p:nvSpPr>
        <p:spPr>
          <a:xfrm>
            <a:off x="6322118" y="1053465"/>
            <a:ext cx="5021522" cy="4820439"/>
          </a:xfrm>
          <a:prstGeom prst="roundRect">
            <a:avLst>
              <a:gd name="adj" fmla="val 8645"/>
            </a:avLst>
          </a:prstGeom>
          <a:solidFill>
            <a:schemeClr val="bg1"/>
          </a:solid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5" name="TextBox 4">
            <a:extLst>
              <a:ext uri="{FF2B5EF4-FFF2-40B4-BE49-F238E27FC236}">
                <a16:creationId xmlns:a16="http://schemas.microsoft.com/office/drawing/2014/main" id="{6F4025E5-A0BB-31CC-8EE9-DD9E7AD6951D}"/>
              </a:ext>
            </a:extLst>
          </p:cNvPr>
          <p:cNvSpPr txBox="1"/>
          <p:nvPr/>
        </p:nvSpPr>
        <p:spPr>
          <a:xfrm>
            <a:off x="6894115" y="2158771"/>
            <a:ext cx="3882223" cy="1200329"/>
          </a:xfrm>
          <a:prstGeom prst="rect">
            <a:avLst/>
          </a:prstGeom>
          <a:noFill/>
        </p:spPr>
        <p:txBody>
          <a:bodyPr wrap="square" rtlCol="0">
            <a:spAutoFit/>
          </a:bodyPr>
          <a:lstStyle/>
          <a:p>
            <a:pPr algn="ctr"/>
            <a:r>
              <a:rPr lang="en-US" sz="2400" dirty="0">
                <a:solidFill>
                  <a:schemeClr val="accent4">
                    <a:lumMod val="50000"/>
                  </a:schemeClr>
                </a:solidFill>
                <a:latin typeface="Poppins" panose="00000500000000000000" pitchFamily="2" charset="0"/>
                <a:cs typeface="Poppins" panose="00000500000000000000" pitchFamily="2" charset="0"/>
              </a:rPr>
              <a:t>Reduce the risk of a bank being used for </a:t>
            </a:r>
            <a:r>
              <a:rPr lang="en-US" sz="2400" b="1" dirty="0">
                <a:solidFill>
                  <a:schemeClr val="accent4">
                    <a:lumMod val="50000"/>
                  </a:schemeClr>
                </a:solidFill>
                <a:latin typeface="Poppins" panose="00000500000000000000" pitchFamily="2" charset="0"/>
                <a:cs typeface="Poppins" panose="00000500000000000000" pitchFamily="2" charset="0"/>
              </a:rPr>
              <a:t>criminal purposes</a:t>
            </a:r>
          </a:p>
        </p:txBody>
      </p:sp>
      <p:sp>
        <p:nvSpPr>
          <p:cNvPr id="6" name="TextBox 5">
            <a:extLst>
              <a:ext uri="{FF2B5EF4-FFF2-40B4-BE49-F238E27FC236}">
                <a16:creationId xmlns:a16="http://schemas.microsoft.com/office/drawing/2014/main" id="{BBD87C2C-D736-3652-EF4D-BABEFA8D7349}"/>
              </a:ext>
            </a:extLst>
          </p:cNvPr>
          <p:cNvSpPr txBox="1"/>
          <p:nvPr/>
        </p:nvSpPr>
        <p:spPr>
          <a:xfrm>
            <a:off x="6894115" y="3933964"/>
            <a:ext cx="3882223" cy="830997"/>
          </a:xfrm>
          <a:prstGeom prst="rect">
            <a:avLst/>
          </a:prstGeom>
          <a:noFill/>
        </p:spPr>
        <p:txBody>
          <a:bodyPr wrap="square" rtlCol="0">
            <a:spAutoFit/>
          </a:bodyPr>
          <a:lstStyle/>
          <a:p>
            <a:pPr algn="ctr"/>
            <a:r>
              <a:rPr lang="en-US" sz="2400" dirty="0">
                <a:solidFill>
                  <a:schemeClr val="accent4">
                    <a:lumMod val="50000"/>
                  </a:schemeClr>
                </a:solidFill>
                <a:latin typeface="Poppins" panose="00000500000000000000" pitchFamily="2" charset="0"/>
                <a:cs typeface="Poppins" panose="00000500000000000000" pitchFamily="2" charset="0"/>
              </a:rPr>
              <a:t>E.g. </a:t>
            </a:r>
            <a:r>
              <a:rPr lang="en-US" sz="2400" b="1" dirty="0">
                <a:solidFill>
                  <a:schemeClr val="accent4">
                    <a:lumMod val="50000"/>
                  </a:schemeClr>
                </a:solidFill>
                <a:latin typeface="Poppins" panose="00000500000000000000" pitchFamily="2" charset="0"/>
                <a:cs typeface="Poppins" panose="00000500000000000000" pitchFamily="2" charset="0"/>
              </a:rPr>
              <a:t>money laundering </a:t>
            </a:r>
            <a:r>
              <a:rPr lang="en-US" sz="2400" dirty="0">
                <a:solidFill>
                  <a:schemeClr val="accent4">
                    <a:lumMod val="50000"/>
                  </a:schemeClr>
                </a:solidFill>
                <a:latin typeface="Poppins" panose="00000500000000000000" pitchFamily="2" charset="0"/>
                <a:cs typeface="Poppins" panose="00000500000000000000" pitchFamily="2" charset="0"/>
              </a:rPr>
              <a:t>or </a:t>
            </a:r>
            <a:r>
              <a:rPr lang="en-US" sz="2400" b="1" dirty="0">
                <a:solidFill>
                  <a:schemeClr val="accent4">
                    <a:lumMod val="50000"/>
                  </a:schemeClr>
                </a:solidFill>
                <a:latin typeface="Poppins" panose="00000500000000000000" pitchFamily="2" charset="0"/>
                <a:cs typeface="Poppins" panose="00000500000000000000" pitchFamily="2" charset="0"/>
              </a:rPr>
              <a:t>insider trading</a:t>
            </a:r>
            <a:r>
              <a:rPr lang="en-US" sz="2400" dirty="0">
                <a:solidFill>
                  <a:schemeClr val="accent4">
                    <a:lumMod val="50000"/>
                  </a:schemeClr>
                </a:solidFill>
                <a:latin typeface="Poppins" panose="00000500000000000000" pitchFamily="2" charset="0"/>
                <a:cs typeface="Poppins" panose="00000500000000000000" pitchFamily="2" charset="0"/>
              </a:rPr>
              <a:t>​</a:t>
            </a:r>
            <a:endParaRPr lang="en-GB" sz="2400" dirty="0">
              <a:solidFill>
                <a:schemeClr val="accent4">
                  <a:lumMod val="50000"/>
                </a:schemeClr>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72533787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FFB0378B-CFA0-A0F9-9351-3227E2D5CC43}"/>
              </a:ext>
            </a:extLst>
          </p:cNvPr>
          <p:cNvSpPr/>
          <p:nvPr/>
        </p:nvSpPr>
        <p:spPr>
          <a:xfrm>
            <a:off x="609600" y="1384299"/>
            <a:ext cx="10972799" cy="4717495"/>
          </a:xfrm>
          <a:prstGeom prst="roundRect">
            <a:avLst>
              <a:gd name="adj" fmla="val 8762"/>
            </a:avLst>
          </a:prstGeom>
          <a:solidFill>
            <a:schemeClr val="accent4">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57" name="TextBox 56">
            <a:extLst>
              <a:ext uri="{FF2B5EF4-FFF2-40B4-BE49-F238E27FC236}">
                <a16:creationId xmlns:a16="http://schemas.microsoft.com/office/drawing/2014/main" id="{55421A68-DBE5-F871-755F-C632587D4350}"/>
              </a:ext>
            </a:extLst>
          </p:cNvPr>
          <p:cNvSpPr txBox="1"/>
          <p:nvPr/>
        </p:nvSpPr>
        <p:spPr>
          <a:xfrm>
            <a:off x="2252853" y="2300993"/>
            <a:ext cx="7686294" cy="646331"/>
          </a:xfrm>
          <a:prstGeom prst="rect">
            <a:avLst/>
          </a:prstGeom>
          <a:noFill/>
        </p:spPr>
        <p:txBody>
          <a:bodyPr wrap="square" rtlCol="0">
            <a:spAutoFit/>
          </a:bodyPr>
          <a:lstStyle/>
          <a:p>
            <a:pPr algn="ctr"/>
            <a:r>
              <a:rPr lang="en-US" sz="3600" dirty="0">
                <a:solidFill>
                  <a:schemeClr val="accent4">
                    <a:lumMod val="50000"/>
                  </a:schemeClr>
                </a:solidFill>
                <a:latin typeface="+mj-lt"/>
              </a:rPr>
              <a:t>Minimum Leverage Ratio </a:t>
            </a:r>
            <a:endParaRPr lang="en-GB" sz="2800" dirty="0">
              <a:solidFill>
                <a:schemeClr val="accent4">
                  <a:lumMod val="50000"/>
                </a:schemeClr>
              </a:solidFill>
              <a:latin typeface="+mj-lt"/>
            </a:endParaRPr>
          </a:p>
        </p:txBody>
      </p:sp>
      <p:grpSp>
        <p:nvGrpSpPr>
          <p:cNvPr id="31" name="Group 30">
            <a:extLst>
              <a:ext uri="{FF2B5EF4-FFF2-40B4-BE49-F238E27FC236}">
                <a16:creationId xmlns:a16="http://schemas.microsoft.com/office/drawing/2014/main" id="{8BC8242D-3677-98D9-345B-7477AE46D3F9}"/>
              </a:ext>
            </a:extLst>
          </p:cNvPr>
          <p:cNvGrpSpPr/>
          <p:nvPr/>
        </p:nvGrpSpPr>
        <p:grpSpPr>
          <a:xfrm>
            <a:off x="5319846" y="626764"/>
            <a:ext cx="1552308" cy="1552308"/>
            <a:chOff x="3631521" y="4493896"/>
            <a:chExt cx="1520605" cy="1520605"/>
          </a:xfrm>
        </p:grpSpPr>
        <p:sp>
          <p:nvSpPr>
            <p:cNvPr id="29" name="Oval 28">
              <a:extLst>
                <a:ext uri="{FF2B5EF4-FFF2-40B4-BE49-F238E27FC236}">
                  <a16:creationId xmlns:a16="http://schemas.microsoft.com/office/drawing/2014/main" id="{00E1BF66-1B38-C2BC-5158-AB2FF5A9DD18}"/>
                </a:ext>
              </a:extLst>
            </p:cNvPr>
            <p:cNvSpPr/>
            <p:nvPr/>
          </p:nvSpPr>
          <p:spPr>
            <a:xfrm>
              <a:off x="3631521" y="4493896"/>
              <a:ext cx="1520605" cy="1520605"/>
            </a:xfrm>
            <a:prstGeom prst="ellipse">
              <a:avLst/>
            </a:prstGeom>
            <a:solidFill>
              <a:schemeClr val="bg1"/>
            </a:solid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15" name="Group 14">
              <a:extLst>
                <a:ext uri="{FF2B5EF4-FFF2-40B4-BE49-F238E27FC236}">
                  <a16:creationId xmlns:a16="http://schemas.microsoft.com/office/drawing/2014/main" id="{506669DB-E728-A3E0-8398-DCBDD563D798}"/>
                </a:ext>
              </a:extLst>
            </p:cNvPr>
            <p:cNvGrpSpPr/>
            <p:nvPr/>
          </p:nvGrpSpPr>
          <p:grpSpPr>
            <a:xfrm>
              <a:off x="3866950" y="4804933"/>
              <a:ext cx="1049746" cy="898529"/>
              <a:chOff x="2869111" y="2052785"/>
              <a:chExt cx="3296931" cy="2822006"/>
            </a:xfrm>
            <a:solidFill>
              <a:schemeClr val="accent4">
                <a:lumMod val="50000"/>
              </a:schemeClr>
            </a:solidFill>
          </p:grpSpPr>
          <p:sp>
            <p:nvSpPr>
              <p:cNvPr id="5" name="Freeform: Shape 4">
                <a:extLst>
                  <a:ext uri="{FF2B5EF4-FFF2-40B4-BE49-F238E27FC236}">
                    <a16:creationId xmlns:a16="http://schemas.microsoft.com/office/drawing/2014/main" id="{7312B44D-079D-2788-4F0C-D9C202120B59}"/>
                  </a:ext>
                </a:extLst>
              </p:cNvPr>
              <p:cNvSpPr/>
              <p:nvPr/>
            </p:nvSpPr>
            <p:spPr>
              <a:xfrm>
                <a:off x="2869111" y="3706954"/>
                <a:ext cx="3296931" cy="155568"/>
              </a:xfrm>
              <a:custGeom>
                <a:avLst/>
                <a:gdLst>
                  <a:gd name="connsiteX0" fmla="*/ 3274441 w 3296931"/>
                  <a:gd name="connsiteY0" fmla="*/ 22836 h 155568"/>
                  <a:gd name="connsiteX1" fmla="*/ 3219492 w 3296931"/>
                  <a:gd name="connsiteY1" fmla="*/ 0 h 155568"/>
                  <a:gd name="connsiteX2" fmla="*/ 77784 w 3296931"/>
                  <a:gd name="connsiteY2" fmla="*/ 0 h 155568"/>
                  <a:gd name="connsiteX3" fmla="*/ 0 w 3296931"/>
                  <a:gd name="connsiteY3" fmla="*/ 77427 h 155568"/>
                  <a:gd name="connsiteX4" fmla="*/ 57446 w 3296931"/>
                  <a:gd name="connsiteY4" fmla="*/ 152357 h 155568"/>
                  <a:gd name="connsiteX5" fmla="*/ 77428 w 3296931"/>
                  <a:gd name="connsiteY5" fmla="*/ 155212 h 155568"/>
                  <a:gd name="connsiteX6" fmla="*/ 3219492 w 3296931"/>
                  <a:gd name="connsiteY6" fmla="*/ 155569 h 155568"/>
                  <a:gd name="connsiteX7" fmla="*/ 3274441 w 3296931"/>
                  <a:gd name="connsiteY7" fmla="*/ 132733 h 155568"/>
                  <a:gd name="connsiteX8" fmla="*/ 3276582 w 3296931"/>
                  <a:gd name="connsiteY8" fmla="*/ 129879 h 155568"/>
                  <a:gd name="connsiteX9" fmla="*/ 3296920 w 3296931"/>
                  <a:gd name="connsiteY9" fmla="*/ 77784 h 155568"/>
                  <a:gd name="connsiteX10" fmla="*/ 3274441 w 3296931"/>
                  <a:gd name="connsiteY10" fmla="*/ 22836 h 1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931" h="155568">
                    <a:moveTo>
                      <a:pt x="3274441" y="22836"/>
                    </a:moveTo>
                    <a:cubicBezTo>
                      <a:pt x="3259812" y="8207"/>
                      <a:pt x="3239830" y="357"/>
                      <a:pt x="3219492" y="0"/>
                    </a:cubicBezTo>
                    <a:lnTo>
                      <a:pt x="77784" y="0"/>
                    </a:lnTo>
                    <a:cubicBezTo>
                      <a:pt x="35324" y="0"/>
                      <a:pt x="357" y="34610"/>
                      <a:pt x="0" y="77427"/>
                    </a:cubicBezTo>
                    <a:cubicBezTo>
                      <a:pt x="0" y="113108"/>
                      <a:pt x="24263" y="143437"/>
                      <a:pt x="57446" y="152357"/>
                    </a:cubicBezTo>
                    <a:cubicBezTo>
                      <a:pt x="63869" y="154142"/>
                      <a:pt x="70291" y="155212"/>
                      <a:pt x="77428" y="155212"/>
                    </a:cubicBezTo>
                    <a:lnTo>
                      <a:pt x="3219492" y="155569"/>
                    </a:lnTo>
                    <a:cubicBezTo>
                      <a:pt x="3240187" y="155569"/>
                      <a:pt x="3259812" y="147362"/>
                      <a:pt x="3274441" y="132733"/>
                    </a:cubicBezTo>
                    <a:cubicBezTo>
                      <a:pt x="3275511" y="132020"/>
                      <a:pt x="3275868" y="130949"/>
                      <a:pt x="3276582" y="129879"/>
                    </a:cubicBezTo>
                    <a:cubicBezTo>
                      <a:pt x="3289784" y="115606"/>
                      <a:pt x="3297277" y="97052"/>
                      <a:pt x="3296920" y="77784"/>
                    </a:cubicBezTo>
                    <a:cubicBezTo>
                      <a:pt x="3297277" y="57446"/>
                      <a:pt x="3288713" y="37465"/>
                      <a:pt x="3274441" y="22836"/>
                    </a:cubicBez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sp>
            <p:nvSpPr>
              <p:cNvPr id="6" name="Freeform: Shape 5">
                <a:extLst>
                  <a:ext uri="{FF2B5EF4-FFF2-40B4-BE49-F238E27FC236}">
                    <a16:creationId xmlns:a16="http://schemas.microsoft.com/office/drawing/2014/main" id="{18A01FFA-692F-E630-27AF-F141C8A7014C}"/>
                  </a:ext>
                </a:extLst>
              </p:cNvPr>
              <p:cNvSpPr/>
              <p:nvPr/>
            </p:nvSpPr>
            <p:spPr>
              <a:xfrm>
                <a:off x="2911214" y="2052785"/>
                <a:ext cx="1204588" cy="1537492"/>
              </a:xfrm>
              <a:custGeom>
                <a:avLst/>
                <a:gdLst>
                  <a:gd name="connsiteX0" fmla="*/ 796399 w 1204588"/>
                  <a:gd name="connsiteY0" fmla="*/ 367514 h 1537492"/>
                  <a:gd name="connsiteX1" fmla="*/ 909864 w 1204588"/>
                  <a:gd name="connsiteY1" fmla="*/ 71362 h 1537492"/>
                  <a:gd name="connsiteX2" fmla="*/ 777131 w 1204588"/>
                  <a:gd name="connsiteY2" fmla="*/ 40319 h 1537492"/>
                  <a:gd name="connsiteX3" fmla="*/ 609074 w 1204588"/>
                  <a:gd name="connsiteY3" fmla="*/ 0 h 1537492"/>
                  <a:gd name="connsiteX4" fmla="*/ 437448 w 1204588"/>
                  <a:gd name="connsiteY4" fmla="*/ 40319 h 1537492"/>
                  <a:gd name="connsiteX5" fmla="*/ 294725 w 1204588"/>
                  <a:gd name="connsiteY5" fmla="*/ 69578 h 1537492"/>
                  <a:gd name="connsiteX6" fmla="*/ 404622 w 1204588"/>
                  <a:gd name="connsiteY6" fmla="*/ 372152 h 1537492"/>
                  <a:gd name="connsiteX7" fmla="*/ 0 w 1204588"/>
                  <a:gd name="connsiteY7" fmla="*/ 1021189 h 1537492"/>
                  <a:gd name="connsiteX8" fmla="*/ 602294 w 1204588"/>
                  <a:gd name="connsiteY8" fmla="*/ 1537492 h 1537492"/>
                  <a:gd name="connsiteX9" fmla="*/ 1204589 w 1204588"/>
                  <a:gd name="connsiteY9" fmla="*/ 1021189 h 1537492"/>
                  <a:gd name="connsiteX10" fmla="*/ 796399 w 1204588"/>
                  <a:gd name="connsiteY10" fmla="*/ 367514 h 1537492"/>
                  <a:gd name="connsiteX11" fmla="*/ 796399 w 1204588"/>
                  <a:gd name="connsiteY11" fmla="*/ 367514 h 1537492"/>
                  <a:gd name="connsiteX12" fmla="*/ 811385 w 1204588"/>
                  <a:gd name="connsiteY12" fmla="*/ 1149284 h 1537492"/>
                  <a:gd name="connsiteX13" fmla="*/ 740023 w 1204588"/>
                  <a:gd name="connsiteY13" fmla="*/ 1213866 h 1537492"/>
                  <a:gd name="connsiteX14" fmla="*/ 628342 w 1204588"/>
                  <a:gd name="connsiteY14" fmla="*/ 1241340 h 1537492"/>
                  <a:gd name="connsiteX15" fmla="*/ 628342 w 1204588"/>
                  <a:gd name="connsiteY15" fmla="*/ 1310205 h 1537492"/>
                  <a:gd name="connsiteX16" fmla="*/ 574107 w 1204588"/>
                  <a:gd name="connsiteY16" fmla="*/ 1310205 h 1537492"/>
                  <a:gd name="connsiteX17" fmla="*/ 574107 w 1204588"/>
                  <a:gd name="connsiteY17" fmla="*/ 1240627 h 1537492"/>
                  <a:gd name="connsiteX18" fmla="*/ 428885 w 1204588"/>
                  <a:gd name="connsiteY18" fmla="*/ 1186749 h 1537492"/>
                  <a:gd name="connsiteX19" fmla="*/ 370368 w 1204588"/>
                  <a:gd name="connsiteY19" fmla="*/ 1060438 h 1537492"/>
                  <a:gd name="connsiteX20" fmla="*/ 525224 w 1204588"/>
                  <a:gd name="connsiteY20" fmla="*/ 1060438 h 1537492"/>
                  <a:gd name="connsiteX21" fmla="*/ 574463 w 1204588"/>
                  <a:gd name="connsiteY21" fmla="*/ 1125734 h 1537492"/>
                  <a:gd name="connsiteX22" fmla="*/ 574463 w 1204588"/>
                  <a:gd name="connsiteY22" fmla="*/ 991574 h 1537492"/>
                  <a:gd name="connsiteX23" fmla="*/ 468491 w 1204588"/>
                  <a:gd name="connsiteY23" fmla="*/ 958390 h 1537492"/>
                  <a:gd name="connsiteX24" fmla="*/ 399270 w 1204588"/>
                  <a:gd name="connsiteY24" fmla="*/ 906653 h 1537492"/>
                  <a:gd name="connsiteX25" fmla="*/ 369655 w 1204588"/>
                  <a:gd name="connsiteY25" fmla="*/ 808887 h 1537492"/>
                  <a:gd name="connsiteX26" fmla="*/ 427101 w 1204588"/>
                  <a:gd name="connsiteY26" fmla="*/ 684717 h 1537492"/>
                  <a:gd name="connsiteX27" fmla="*/ 574463 w 1204588"/>
                  <a:gd name="connsiteY27" fmla="*/ 631910 h 1537492"/>
                  <a:gd name="connsiteX28" fmla="*/ 574463 w 1204588"/>
                  <a:gd name="connsiteY28" fmla="*/ 563045 h 1537492"/>
                  <a:gd name="connsiteX29" fmla="*/ 628698 w 1204588"/>
                  <a:gd name="connsiteY29" fmla="*/ 563045 h 1537492"/>
                  <a:gd name="connsiteX30" fmla="*/ 628698 w 1204588"/>
                  <a:gd name="connsiteY30" fmla="*/ 631910 h 1537492"/>
                  <a:gd name="connsiteX31" fmla="*/ 769638 w 1204588"/>
                  <a:gd name="connsiteY31" fmla="*/ 683647 h 1537492"/>
                  <a:gd name="connsiteX32" fmla="*/ 827441 w 1204588"/>
                  <a:gd name="connsiteY32" fmla="*/ 808530 h 1537492"/>
                  <a:gd name="connsiteX33" fmla="*/ 671515 w 1204588"/>
                  <a:gd name="connsiteY33" fmla="*/ 808530 h 1537492"/>
                  <a:gd name="connsiteX34" fmla="*/ 628342 w 1204588"/>
                  <a:gd name="connsiteY34" fmla="*/ 748943 h 1537492"/>
                  <a:gd name="connsiteX35" fmla="*/ 628342 w 1204588"/>
                  <a:gd name="connsiteY35" fmla="*/ 880606 h 1537492"/>
                  <a:gd name="connsiteX36" fmla="*/ 737168 w 1204588"/>
                  <a:gd name="connsiteY36" fmla="*/ 915573 h 1537492"/>
                  <a:gd name="connsiteX37" fmla="*/ 805676 w 1204588"/>
                  <a:gd name="connsiteY37" fmla="*/ 966240 h 1537492"/>
                  <a:gd name="connsiteX38" fmla="*/ 836005 w 1204588"/>
                  <a:gd name="connsiteY38" fmla="*/ 1062579 h 1537492"/>
                  <a:gd name="connsiteX39" fmla="*/ 811385 w 1204588"/>
                  <a:gd name="connsiteY39" fmla="*/ 1149284 h 1537492"/>
                  <a:gd name="connsiteX40" fmla="*/ 535928 w 1204588"/>
                  <a:gd name="connsiteY40" fmla="*/ 837789 h 1537492"/>
                  <a:gd name="connsiteX41" fmla="*/ 573750 w 1204588"/>
                  <a:gd name="connsiteY41" fmla="*/ 863122 h 1537492"/>
                  <a:gd name="connsiteX42" fmla="*/ 573750 w 1204588"/>
                  <a:gd name="connsiteY42" fmla="*/ 745018 h 1537492"/>
                  <a:gd name="connsiteX43" fmla="*/ 536285 w 1204588"/>
                  <a:gd name="connsiteY43" fmla="*/ 763216 h 1537492"/>
                  <a:gd name="connsiteX44" fmla="*/ 522726 w 1204588"/>
                  <a:gd name="connsiteY44" fmla="*/ 801751 h 1537492"/>
                  <a:gd name="connsiteX45" fmla="*/ 535928 w 1204588"/>
                  <a:gd name="connsiteY45" fmla="*/ 837789 h 1537492"/>
                  <a:gd name="connsiteX46" fmla="*/ 668661 w 1204588"/>
                  <a:gd name="connsiteY46" fmla="*/ 1108250 h 1537492"/>
                  <a:gd name="connsiteX47" fmla="*/ 683647 w 1204588"/>
                  <a:gd name="connsiteY47" fmla="*/ 1068288 h 1537492"/>
                  <a:gd name="connsiteX48" fmla="*/ 669731 w 1204588"/>
                  <a:gd name="connsiteY48" fmla="*/ 1032250 h 1537492"/>
                  <a:gd name="connsiteX49" fmla="*/ 628342 w 1204588"/>
                  <a:gd name="connsiteY49" fmla="*/ 1007987 h 1537492"/>
                  <a:gd name="connsiteX50" fmla="*/ 628342 w 1204588"/>
                  <a:gd name="connsiteY50" fmla="*/ 1128588 h 1537492"/>
                  <a:gd name="connsiteX51" fmla="*/ 668661 w 1204588"/>
                  <a:gd name="connsiteY51" fmla="*/ 1108250 h 153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04588" h="1537492">
                    <a:moveTo>
                      <a:pt x="796399" y="367514"/>
                    </a:moveTo>
                    <a:cubicBezTo>
                      <a:pt x="849920" y="255832"/>
                      <a:pt x="909864" y="123099"/>
                      <a:pt x="909864" y="71362"/>
                    </a:cubicBezTo>
                    <a:cubicBezTo>
                      <a:pt x="909864" y="4995"/>
                      <a:pt x="827441" y="-28902"/>
                      <a:pt x="777131" y="40319"/>
                    </a:cubicBezTo>
                    <a:cubicBezTo>
                      <a:pt x="712549" y="130949"/>
                      <a:pt x="684717" y="0"/>
                      <a:pt x="609074" y="0"/>
                    </a:cubicBezTo>
                    <a:cubicBezTo>
                      <a:pt x="534501" y="0"/>
                      <a:pt x="495608" y="122742"/>
                      <a:pt x="437448" y="40319"/>
                    </a:cubicBezTo>
                    <a:cubicBezTo>
                      <a:pt x="383927" y="-34254"/>
                      <a:pt x="294725" y="11061"/>
                      <a:pt x="294725" y="69578"/>
                    </a:cubicBezTo>
                    <a:cubicBezTo>
                      <a:pt x="294725" y="140940"/>
                      <a:pt x="351101" y="268678"/>
                      <a:pt x="404622" y="372152"/>
                    </a:cubicBezTo>
                    <a:cubicBezTo>
                      <a:pt x="223363" y="514876"/>
                      <a:pt x="0" y="779986"/>
                      <a:pt x="0" y="1021189"/>
                    </a:cubicBezTo>
                    <a:cubicBezTo>
                      <a:pt x="0" y="1372289"/>
                      <a:pt x="270462" y="1537492"/>
                      <a:pt x="602294" y="1537492"/>
                    </a:cubicBezTo>
                    <a:cubicBezTo>
                      <a:pt x="935555" y="1537492"/>
                      <a:pt x="1204589" y="1370505"/>
                      <a:pt x="1204589" y="1021189"/>
                    </a:cubicBezTo>
                    <a:cubicBezTo>
                      <a:pt x="1204589" y="777131"/>
                      <a:pt x="979442" y="510238"/>
                      <a:pt x="796399" y="367514"/>
                    </a:cubicBezTo>
                    <a:lnTo>
                      <a:pt x="796399" y="367514"/>
                    </a:lnTo>
                    <a:close/>
                    <a:moveTo>
                      <a:pt x="811385" y="1149284"/>
                    </a:moveTo>
                    <a:cubicBezTo>
                      <a:pt x="795328" y="1175687"/>
                      <a:pt x="771422" y="1197096"/>
                      <a:pt x="740023" y="1213866"/>
                    </a:cubicBezTo>
                    <a:cubicBezTo>
                      <a:pt x="708624" y="1230636"/>
                      <a:pt x="671159" y="1239913"/>
                      <a:pt x="628342" y="1241340"/>
                    </a:cubicBezTo>
                    <a:lnTo>
                      <a:pt x="628342" y="1310205"/>
                    </a:lnTo>
                    <a:lnTo>
                      <a:pt x="574107" y="1310205"/>
                    </a:lnTo>
                    <a:lnTo>
                      <a:pt x="574107" y="1240627"/>
                    </a:lnTo>
                    <a:cubicBezTo>
                      <a:pt x="514162" y="1235631"/>
                      <a:pt x="465636" y="1217434"/>
                      <a:pt x="428885" y="1186749"/>
                    </a:cubicBezTo>
                    <a:cubicBezTo>
                      <a:pt x="392134" y="1155706"/>
                      <a:pt x="372509" y="1113959"/>
                      <a:pt x="370368" y="1060438"/>
                    </a:cubicBezTo>
                    <a:lnTo>
                      <a:pt x="525224" y="1060438"/>
                    </a:lnTo>
                    <a:cubicBezTo>
                      <a:pt x="528792" y="1094335"/>
                      <a:pt x="545205" y="1116100"/>
                      <a:pt x="574463" y="1125734"/>
                    </a:cubicBezTo>
                    <a:lnTo>
                      <a:pt x="574463" y="991574"/>
                    </a:lnTo>
                    <a:cubicBezTo>
                      <a:pt x="530219" y="980156"/>
                      <a:pt x="494895" y="969095"/>
                      <a:pt x="468491" y="958390"/>
                    </a:cubicBezTo>
                    <a:cubicBezTo>
                      <a:pt x="442087" y="947686"/>
                      <a:pt x="418894" y="930202"/>
                      <a:pt x="399270" y="906653"/>
                    </a:cubicBezTo>
                    <a:cubicBezTo>
                      <a:pt x="379289" y="882747"/>
                      <a:pt x="369655" y="850277"/>
                      <a:pt x="369655" y="808887"/>
                    </a:cubicBezTo>
                    <a:cubicBezTo>
                      <a:pt x="369655" y="757507"/>
                      <a:pt x="388922" y="716117"/>
                      <a:pt x="427101" y="684717"/>
                    </a:cubicBezTo>
                    <a:cubicBezTo>
                      <a:pt x="465280" y="653675"/>
                      <a:pt x="514519" y="635835"/>
                      <a:pt x="574463" y="631910"/>
                    </a:cubicBezTo>
                    <a:lnTo>
                      <a:pt x="574463" y="563045"/>
                    </a:lnTo>
                    <a:lnTo>
                      <a:pt x="628698" y="563045"/>
                    </a:lnTo>
                    <a:lnTo>
                      <a:pt x="628698" y="631910"/>
                    </a:lnTo>
                    <a:cubicBezTo>
                      <a:pt x="688286" y="636548"/>
                      <a:pt x="735384" y="653675"/>
                      <a:pt x="769638" y="683647"/>
                    </a:cubicBezTo>
                    <a:cubicBezTo>
                      <a:pt x="804249" y="713619"/>
                      <a:pt x="823516" y="755366"/>
                      <a:pt x="827441" y="808530"/>
                    </a:cubicBezTo>
                    <a:lnTo>
                      <a:pt x="671515" y="808530"/>
                    </a:lnTo>
                    <a:cubicBezTo>
                      <a:pt x="667947" y="777845"/>
                      <a:pt x="653675" y="758220"/>
                      <a:pt x="628342" y="748943"/>
                    </a:cubicBezTo>
                    <a:lnTo>
                      <a:pt x="628342" y="880606"/>
                    </a:lnTo>
                    <a:cubicBezTo>
                      <a:pt x="675440" y="893808"/>
                      <a:pt x="711478" y="905226"/>
                      <a:pt x="737168" y="915573"/>
                    </a:cubicBezTo>
                    <a:cubicBezTo>
                      <a:pt x="762502" y="925921"/>
                      <a:pt x="785338" y="942691"/>
                      <a:pt x="805676" y="966240"/>
                    </a:cubicBezTo>
                    <a:cubicBezTo>
                      <a:pt x="825657" y="989790"/>
                      <a:pt x="836005" y="1021902"/>
                      <a:pt x="836005" y="1062579"/>
                    </a:cubicBezTo>
                    <a:cubicBezTo>
                      <a:pt x="835648" y="1094335"/>
                      <a:pt x="827441" y="1122880"/>
                      <a:pt x="811385" y="1149284"/>
                    </a:cubicBezTo>
                    <a:close/>
                    <a:moveTo>
                      <a:pt x="535928" y="837789"/>
                    </a:moveTo>
                    <a:cubicBezTo>
                      <a:pt x="544848" y="847423"/>
                      <a:pt x="557336" y="855986"/>
                      <a:pt x="573750" y="863122"/>
                    </a:cubicBezTo>
                    <a:lnTo>
                      <a:pt x="573750" y="745018"/>
                    </a:lnTo>
                    <a:cubicBezTo>
                      <a:pt x="558050" y="747873"/>
                      <a:pt x="545562" y="753939"/>
                      <a:pt x="536285" y="763216"/>
                    </a:cubicBezTo>
                    <a:cubicBezTo>
                      <a:pt x="527364" y="772493"/>
                      <a:pt x="522726" y="785338"/>
                      <a:pt x="522726" y="801751"/>
                    </a:cubicBezTo>
                    <a:cubicBezTo>
                      <a:pt x="522726" y="816380"/>
                      <a:pt x="527364" y="828155"/>
                      <a:pt x="535928" y="837789"/>
                    </a:cubicBezTo>
                    <a:close/>
                    <a:moveTo>
                      <a:pt x="668661" y="1108250"/>
                    </a:moveTo>
                    <a:cubicBezTo>
                      <a:pt x="678652" y="1097546"/>
                      <a:pt x="683647" y="1084344"/>
                      <a:pt x="683647" y="1068288"/>
                    </a:cubicBezTo>
                    <a:cubicBezTo>
                      <a:pt x="683647" y="1053659"/>
                      <a:pt x="679009" y="1041527"/>
                      <a:pt x="669731" y="1032250"/>
                    </a:cubicBezTo>
                    <a:cubicBezTo>
                      <a:pt x="660454" y="1022973"/>
                      <a:pt x="646539" y="1014766"/>
                      <a:pt x="628342" y="1007987"/>
                    </a:cubicBezTo>
                    <a:lnTo>
                      <a:pt x="628342" y="1128588"/>
                    </a:lnTo>
                    <a:cubicBezTo>
                      <a:pt x="645112" y="1125734"/>
                      <a:pt x="658670" y="1118955"/>
                      <a:pt x="668661" y="1108250"/>
                    </a:cubicBez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sp>
            <p:nvSpPr>
              <p:cNvPr id="7" name="Freeform: Shape 6">
                <a:extLst>
                  <a:ext uri="{FF2B5EF4-FFF2-40B4-BE49-F238E27FC236}">
                    <a16:creationId xmlns:a16="http://schemas.microsoft.com/office/drawing/2014/main" id="{BA775724-1D91-4CF8-8AF6-6EB2F4FBC2FE}"/>
                  </a:ext>
                </a:extLst>
              </p:cNvPr>
              <p:cNvSpPr/>
              <p:nvPr/>
            </p:nvSpPr>
            <p:spPr>
              <a:xfrm>
                <a:off x="3557396" y="3996683"/>
                <a:ext cx="1920348" cy="878108"/>
              </a:xfrm>
              <a:custGeom>
                <a:avLst/>
                <a:gdLst>
                  <a:gd name="connsiteX0" fmla="*/ 1720179 w 1920348"/>
                  <a:gd name="connsiteY0" fmla="*/ 477411 h 878108"/>
                  <a:gd name="connsiteX1" fmla="*/ 1379426 w 1920348"/>
                  <a:gd name="connsiteY1" fmla="*/ 477411 h 878108"/>
                  <a:gd name="connsiteX2" fmla="*/ 1014053 w 1920348"/>
                  <a:gd name="connsiteY2" fmla="*/ 25690 h 878108"/>
                  <a:gd name="connsiteX3" fmla="*/ 905939 w 1920348"/>
                  <a:gd name="connsiteY3" fmla="*/ 25690 h 878108"/>
                  <a:gd name="connsiteX4" fmla="*/ 540923 w 1920348"/>
                  <a:gd name="connsiteY4" fmla="*/ 477411 h 878108"/>
                  <a:gd name="connsiteX5" fmla="*/ 200527 w 1920348"/>
                  <a:gd name="connsiteY5" fmla="*/ 477411 h 878108"/>
                  <a:gd name="connsiteX6" fmla="*/ 0 w 1920348"/>
                  <a:gd name="connsiteY6" fmla="*/ 677581 h 878108"/>
                  <a:gd name="connsiteX7" fmla="*/ 0 w 1920348"/>
                  <a:gd name="connsiteY7" fmla="*/ 845995 h 878108"/>
                  <a:gd name="connsiteX8" fmla="*/ 9277 w 1920348"/>
                  <a:gd name="connsiteY8" fmla="*/ 868831 h 878108"/>
                  <a:gd name="connsiteX9" fmla="*/ 32113 w 1920348"/>
                  <a:gd name="connsiteY9" fmla="*/ 878108 h 878108"/>
                  <a:gd name="connsiteX10" fmla="*/ 1888236 w 1920348"/>
                  <a:gd name="connsiteY10" fmla="*/ 878108 h 878108"/>
                  <a:gd name="connsiteX11" fmla="*/ 1920349 w 1920348"/>
                  <a:gd name="connsiteY11" fmla="*/ 845995 h 878108"/>
                  <a:gd name="connsiteX12" fmla="*/ 1920349 w 1920348"/>
                  <a:gd name="connsiteY12" fmla="*/ 677581 h 878108"/>
                  <a:gd name="connsiteX13" fmla="*/ 1920349 w 1920348"/>
                  <a:gd name="connsiteY13" fmla="*/ 675440 h 878108"/>
                  <a:gd name="connsiteX14" fmla="*/ 1720179 w 1920348"/>
                  <a:gd name="connsiteY14" fmla="*/ 477411 h 87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0348" h="878108">
                    <a:moveTo>
                      <a:pt x="1720179" y="477411"/>
                    </a:moveTo>
                    <a:lnTo>
                      <a:pt x="1379426" y="477411"/>
                    </a:lnTo>
                    <a:lnTo>
                      <a:pt x="1014053" y="25690"/>
                    </a:lnTo>
                    <a:cubicBezTo>
                      <a:pt x="986221" y="-8563"/>
                      <a:pt x="933770" y="-8563"/>
                      <a:pt x="905939" y="25690"/>
                    </a:cubicBezTo>
                    <a:lnTo>
                      <a:pt x="540923" y="477411"/>
                    </a:lnTo>
                    <a:lnTo>
                      <a:pt x="200527" y="477411"/>
                    </a:lnTo>
                    <a:cubicBezTo>
                      <a:pt x="90273" y="477411"/>
                      <a:pt x="357" y="567327"/>
                      <a:pt x="0" y="677581"/>
                    </a:cubicBezTo>
                    <a:lnTo>
                      <a:pt x="0" y="845995"/>
                    </a:lnTo>
                    <a:cubicBezTo>
                      <a:pt x="0" y="854559"/>
                      <a:pt x="3211" y="862765"/>
                      <a:pt x="9277" y="868831"/>
                    </a:cubicBezTo>
                    <a:cubicBezTo>
                      <a:pt x="15343" y="874897"/>
                      <a:pt x="23549" y="878108"/>
                      <a:pt x="32113" y="878108"/>
                    </a:cubicBezTo>
                    <a:lnTo>
                      <a:pt x="1888236" y="878108"/>
                    </a:lnTo>
                    <a:cubicBezTo>
                      <a:pt x="1906076" y="878108"/>
                      <a:pt x="1920349" y="863836"/>
                      <a:pt x="1920349" y="845995"/>
                    </a:cubicBezTo>
                    <a:lnTo>
                      <a:pt x="1920349" y="677581"/>
                    </a:lnTo>
                    <a:cubicBezTo>
                      <a:pt x="1920349" y="676868"/>
                      <a:pt x="1920349" y="676154"/>
                      <a:pt x="1920349" y="675440"/>
                    </a:cubicBezTo>
                    <a:cubicBezTo>
                      <a:pt x="1919278" y="566614"/>
                      <a:pt x="1830076" y="477768"/>
                      <a:pt x="1720179" y="477411"/>
                    </a:cubicBez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grpSp>
            <p:nvGrpSpPr>
              <p:cNvPr id="8" name="Graphic 2">
                <a:extLst>
                  <a:ext uri="{FF2B5EF4-FFF2-40B4-BE49-F238E27FC236}">
                    <a16:creationId xmlns:a16="http://schemas.microsoft.com/office/drawing/2014/main" id="{EB92EC32-2A3D-0B47-82CD-C4358FF311CD}"/>
                  </a:ext>
                </a:extLst>
              </p:cNvPr>
              <p:cNvGrpSpPr/>
              <p:nvPr/>
            </p:nvGrpSpPr>
            <p:grpSpPr>
              <a:xfrm>
                <a:off x="4909704" y="2213706"/>
                <a:ext cx="1123593" cy="1387989"/>
                <a:chOff x="4909704" y="2213706"/>
                <a:chExt cx="1123593" cy="1387989"/>
              </a:xfrm>
              <a:grpFill/>
            </p:grpSpPr>
            <p:sp>
              <p:nvSpPr>
                <p:cNvPr id="9" name="Freeform: Shape 8">
                  <a:extLst>
                    <a:ext uri="{FF2B5EF4-FFF2-40B4-BE49-F238E27FC236}">
                      <a16:creationId xmlns:a16="http://schemas.microsoft.com/office/drawing/2014/main" id="{EC2806B0-B2BF-8757-354E-A9CADBE9EC6A}"/>
                    </a:ext>
                  </a:extLst>
                </p:cNvPr>
                <p:cNvSpPr/>
                <p:nvPr/>
              </p:nvSpPr>
              <p:spPr>
                <a:xfrm>
                  <a:off x="4931826" y="2235829"/>
                  <a:ext cx="195888" cy="195888"/>
                </a:xfrm>
                <a:custGeom>
                  <a:avLst/>
                  <a:gdLst>
                    <a:gd name="connsiteX0" fmla="*/ 195889 w 195888"/>
                    <a:gd name="connsiteY0" fmla="*/ 0 h 195888"/>
                    <a:gd name="connsiteX1" fmla="*/ 0 w 195888"/>
                    <a:gd name="connsiteY1" fmla="*/ 195888 h 195888"/>
                    <a:gd name="connsiteX2" fmla="*/ 195889 w 195888"/>
                    <a:gd name="connsiteY2" fmla="*/ 195888 h 195888"/>
                  </a:gdLst>
                  <a:ahLst/>
                  <a:cxnLst>
                    <a:cxn ang="0">
                      <a:pos x="connsiteX0" y="connsiteY0"/>
                    </a:cxn>
                    <a:cxn ang="0">
                      <a:pos x="connsiteX1" y="connsiteY1"/>
                    </a:cxn>
                    <a:cxn ang="0">
                      <a:pos x="connsiteX2" y="connsiteY2"/>
                    </a:cxn>
                  </a:cxnLst>
                  <a:rect l="l" t="t" r="r" b="b"/>
                  <a:pathLst>
                    <a:path w="195888" h="195888">
                      <a:moveTo>
                        <a:pt x="195889" y="0"/>
                      </a:moveTo>
                      <a:lnTo>
                        <a:pt x="0" y="195888"/>
                      </a:lnTo>
                      <a:lnTo>
                        <a:pt x="195889" y="195888"/>
                      </a:ln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grpSp>
              <p:nvGrpSpPr>
                <p:cNvPr id="10" name="Graphic 2">
                  <a:extLst>
                    <a:ext uri="{FF2B5EF4-FFF2-40B4-BE49-F238E27FC236}">
                      <a16:creationId xmlns:a16="http://schemas.microsoft.com/office/drawing/2014/main" id="{26E0AB64-D7CC-A167-D04C-CC40D73AC113}"/>
                    </a:ext>
                  </a:extLst>
                </p:cNvPr>
                <p:cNvGrpSpPr/>
                <p:nvPr/>
              </p:nvGrpSpPr>
              <p:grpSpPr>
                <a:xfrm>
                  <a:off x="4909704" y="2213706"/>
                  <a:ext cx="1123593" cy="1387989"/>
                  <a:chOff x="4909704" y="2213706"/>
                  <a:chExt cx="1123593" cy="1387989"/>
                </a:xfrm>
                <a:grpFill/>
              </p:grpSpPr>
              <p:sp>
                <p:nvSpPr>
                  <p:cNvPr id="11" name="Freeform: Shape 10">
                    <a:extLst>
                      <a:ext uri="{FF2B5EF4-FFF2-40B4-BE49-F238E27FC236}">
                        <a16:creationId xmlns:a16="http://schemas.microsoft.com/office/drawing/2014/main" id="{1EA83D20-3560-5CE3-A168-CF9FA0A56C1F}"/>
                      </a:ext>
                    </a:extLst>
                  </p:cNvPr>
                  <p:cNvSpPr/>
                  <p:nvPr/>
                </p:nvSpPr>
                <p:spPr>
                  <a:xfrm>
                    <a:off x="4909704" y="2213706"/>
                    <a:ext cx="995141" cy="1259180"/>
                  </a:xfrm>
                  <a:custGeom>
                    <a:avLst/>
                    <a:gdLst>
                      <a:gd name="connsiteX0" fmla="*/ 995142 w 995141"/>
                      <a:gd name="connsiteY0" fmla="*/ 1175331 h 1259180"/>
                      <a:gd name="connsiteX1" fmla="*/ 995142 w 995141"/>
                      <a:gd name="connsiteY1" fmla="*/ 83850 h 1259180"/>
                      <a:gd name="connsiteX2" fmla="*/ 911291 w 995141"/>
                      <a:gd name="connsiteY2" fmla="*/ 0 h 1259180"/>
                      <a:gd name="connsiteX3" fmla="*/ 262612 w 995141"/>
                      <a:gd name="connsiteY3" fmla="*/ 0 h 1259180"/>
                      <a:gd name="connsiteX4" fmla="*/ 262612 w 995141"/>
                      <a:gd name="connsiteY4" fmla="*/ 240490 h 1259180"/>
                      <a:gd name="connsiteX5" fmla="*/ 240489 w 995141"/>
                      <a:gd name="connsiteY5" fmla="*/ 262612 h 1259180"/>
                      <a:gd name="connsiteX6" fmla="*/ 0 w 995141"/>
                      <a:gd name="connsiteY6" fmla="*/ 262612 h 1259180"/>
                      <a:gd name="connsiteX7" fmla="*/ 0 w 995141"/>
                      <a:gd name="connsiteY7" fmla="*/ 1175331 h 1259180"/>
                      <a:gd name="connsiteX8" fmla="*/ 83850 w 995141"/>
                      <a:gd name="connsiteY8" fmla="*/ 1259181 h 1259180"/>
                      <a:gd name="connsiteX9" fmla="*/ 589806 w 995141"/>
                      <a:gd name="connsiteY9" fmla="*/ 1259181 h 1259180"/>
                      <a:gd name="connsiteX10" fmla="*/ 911648 w 995141"/>
                      <a:gd name="connsiteY10" fmla="*/ 1259181 h 1259180"/>
                      <a:gd name="connsiteX11" fmla="*/ 995142 w 995141"/>
                      <a:gd name="connsiteY11" fmla="*/ 1175331 h 1259180"/>
                      <a:gd name="connsiteX12" fmla="*/ 724323 w 995141"/>
                      <a:gd name="connsiteY12" fmla="*/ 165916 h 1259180"/>
                      <a:gd name="connsiteX13" fmla="*/ 829225 w 995141"/>
                      <a:gd name="connsiteY13" fmla="*/ 165916 h 1259180"/>
                      <a:gd name="connsiteX14" fmla="*/ 829225 w 995141"/>
                      <a:gd name="connsiteY14" fmla="*/ 648680 h 1259180"/>
                      <a:gd name="connsiteX15" fmla="*/ 724323 w 995141"/>
                      <a:gd name="connsiteY15" fmla="*/ 648680 h 1259180"/>
                      <a:gd name="connsiteX16" fmla="*/ 724323 w 995141"/>
                      <a:gd name="connsiteY16" fmla="*/ 165916 h 1259180"/>
                      <a:gd name="connsiteX17" fmla="*/ 352171 w 995141"/>
                      <a:gd name="connsiteY17" fmla="*/ 350387 h 1259180"/>
                      <a:gd name="connsiteX18" fmla="*/ 457073 w 995141"/>
                      <a:gd name="connsiteY18" fmla="*/ 350387 h 1259180"/>
                      <a:gd name="connsiteX19" fmla="*/ 457073 w 995141"/>
                      <a:gd name="connsiteY19" fmla="*/ 648323 h 1259180"/>
                      <a:gd name="connsiteX20" fmla="*/ 352171 w 995141"/>
                      <a:gd name="connsiteY20" fmla="*/ 648323 h 1259180"/>
                      <a:gd name="connsiteX21" fmla="*/ 352171 w 995141"/>
                      <a:gd name="connsiteY21" fmla="*/ 350387 h 1259180"/>
                      <a:gd name="connsiteX22" fmla="*/ 165916 w 995141"/>
                      <a:gd name="connsiteY22" fmla="*/ 442801 h 1259180"/>
                      <a:gd name="connsiteX23" fmla="*/ 270818 w 995141"/>
                      <a:gd name="connsiteY23" fmla="*/ 442801 h 1259180"/>
                      <a:gd name="connsiteX24" fmla="*/ 270818 w 995141"/>
                      <a:gd name="connsiteY24" fmla="*/ 648680 h 1259180"/>
                      <a:gd name="connsiteX25" fmla="*/ 165916 w 995141"/>
                      <a:gd name="connsiteY25" fmla="*/ 648680 h 1259180"/>
                      <a:gd name="connsiteX26" fmla="*/ 165916 w 995141"/>
                      <a:gd name="connsiteY26" fmla="*/ 442801 h 1259180"/>
                      <a:gd name="connsiteX27" fmla="*/ 463852 w 995141"/>
                      <a:gd name="connsiteY27" fmla="*/ 1162842 h 1259180"/>
                      <a:gd name="connsiteX28" fmla="*/ 137015 w 995141"/>
                      <a:gd name="connsiteY28" fmla="*/ 1162842 h 1259180"/>
                      <a:gd name="connsiteX29" fmla="*/ 114892 w 995141"/>
                      <a:gd name="connsiteY29" fmla="*/ 1140720 h 1259180"/>
                      <a:gd name="connsiteX30" fmla="*/ 137015 w 995141"/>
                      <a:gd name="connsiteY30" fmla="*/ 1118598 h 1259180"/>
                      <a:gd name="connsiteX31" fmla="*/ 463852 w 995141"/>
                      <a:gd name="connsiteY31" fmla="*/ 1118598 h 1259180"/>
                      <a:gd name="connsiteX32" fmla="*/ 485974 w 995141"/>
                      <a:gd name="connsiteY32" fmla="*/ 1140720 h 1259180"/>
                      <a:gd name="connsiteX33" fmla="*/ 463852 w 995141"/>
                      <a:gd name="connsiteY33" fmla="*/ 1162842 h 1259180"/>
                      <a:gd name="connsiteX34" fmla="*/ 463852 w 995141"/>
                      <a:gd name="connsiteY34" fmla="*/ 1038316 h 1259180"/>
                      <a:gd name="connsiteX35" fmla="*/ 137015 w 995141"/>
                      <a:gd name="connsiteY35" fmla="*/ 1038316 h 1259180"/>
                      <a:gd name="connsiteX36" fmla="*/ 114892 w 995141"/>
                      <a:gd name="connsiteY36" fmla="*/ 1016194 h 1259180"/>
                      <a:gd name="connsiteX37" fmla="*/ 137015 w 995141"/>
                      <a:gd name="connsiteY37" fmla="*/ 994071 h 1259180"/>
                      <a:gd name="connsiteX38" fmla="*/ 463852 w 995141"/>
                      <a:gd name="connsiteY38" fmla="*/ 994071 h 1259180"/>
                      <a:gd name="connsiteX39" fmla="*/ 485974 w 995141"/>
                      <a:gd name="connsiteY39" fmla="*/ 1016194 h 1259180"/>
                      <a:gd name="connsiteX40" fmla="*/ 463852 w 995141"/>
                      <a:gd name="connsiteY40" fmla="*/ 1038316 h 1259180"/>
                      <a:gd name="connsiteX41" fmla="*/ 463852 w 995141"/>
                      <a:gd name="connsiteY41" fmla="*/ 914146 h 1259180"/>
                      <a:gd name="connsiteX42" fmla="*/ 137015 w 995141"/>
                      <a:gd name="connsiteY42" fmla="*/ 914146 h 1259180"/>
                      <a:gd name="connsiteX43" fmla="*/ 114892 w 995141"/>
                      <a:gd name="connsiteY43" fmla="*/ 892024 h 1259180"/>
                      <a:gd name="connsiteX44" fmla="*/ 137015 w 995141"/>
                      <a:gd name="connsiteY44" fmla="*/ 869902 h 1259180"/>
                      <a:gd name="connsiteX45" fmla="*/ 463852 w 995141"/>
                      <a:gd name="connsiteY45" fmla="*/ 869902 h 1259180"/>
                      <a:gd name="connsiteX46" fmla="*/ 485974 w 995141"/>
                      <a:gd name="connsiteY46" fmla="*/ 892024 h 1259180"/>
                      <a:gd name="connsiteX47" fmla="*/ 463852 w 995141"/>
                      <a:gd name="connsiteY47" fmla="*/ 914146 h 1259180"/>
                      <a:gd name="connsiteX48" fmla="*/ 463852 w 995141"/>
                      <a:gd name="connsiteY48" fmla="*/ 789620 h 1259180"/>
                      <a:gd name="connsiteX49" fmla="*/ 137015 w 995141"/>
                      <a:gd name="connsiteY49" fmla="*/ 789620 h 1259180"/>
                      <a:gd name="connsiteX50" fmla="*/ 114892 w 995141"/>
                      <a:gd name="connsiteY50" fmla="*/ 767497 h 1259180"/>
                      <a:gd name="connsiteX51" fmla="*/ 137015 w 995141"/>
                      <a:gd name="connsiteY51" fmla="*/ 745375 h 1259180"/>
                      <a:gd name="connsiteX52" fmla="*/ 463852 w 995141"/>
                      <a:gd name="connsiteY52" fmla="*/ 745375 h 1259180"/>
                      <a:gd name="connsiteX53" fmla="*/ 485974 w 995141"/>
                      <a:gd name="connsiteY53" fmla="*/ 767497 h 1259180"/>
                      <a:gd name="connsiteX54" fmla="*/ 463852 w 995141"/>
                      <a:gd name="connsiteY54" fmla="*/ 789620 h 1259180"/>
                      <a:gd name="connsiteX55" fmla="*/ 538069 w 995141"/>
                      <a:gd name="connsiteY55" fmla="*/ 258330 h 1259180"/>
                      <a:gd name="connsiteX56" fmla="*/ 642971 w 995141"/>
                      <a:gd name="connsiteY56" fmla="*/ 258330 h 1259180"/>
                      <a:gd name="connsiteX57" fmla="*/ 642971 w 995141"/>
                      <a:gd name="connsiteY57" fmla="*/ 648680 h 1259180"/>
                      <a:gd name="connsiteX58" fmla="*/ 538069 w 995141"/>
                      <a:gd name="connsiteY58" fmla="*/ 648680 h 1259180"/>
                      <a:gd name="connsiteX59" fmla="*/ 538069 w 995141"/>
                      <a:gd name="connsiteY59" fmla="*/ 258330 h 1259180"/>
                      <a:gd name="connsiteX60" fmla="*/ 624417 w 995141"/>
                      <a:gd name="connsiteY60" fmla="*/ 965883 h 1259180"/>
                      <a:gd name="connsiteX61" fmla="*/ 585524 w 995141"/>
                      <a:gd name="connsiteY61" fmla="*/ 936982 h 1259180"/>
                      <a:gd name="connsiteX62" fmla="*/ 568754 w 995141"/>
                      <a:gd name="connsiteY62" fmla="*/ 882390 h 1259180"/>
                      <a:gd name="connsiteX63" fmla="*/ 600867 w 995141"/>
                      <a:gd name="connsiteY63" fmla="*/ 812812 h 1259180"/>
                      <a:gd name="connsiteX64" fmla="*/ 683290 w 995141"/>
                      <a:gd name="connsiteY64" fmla="*/ 783197 h 1259180"/>
                      <a:gd name="connsiteX65" fmla="*/ 683290 w 995141"/>
                      <a:gd name="connsiteY65" fmla="*/ 744662 h 1259180"/>
                      <a:gd name="connsiteX66" fmla="*/ 713619 w 995141"/>
                      <a:gd name="connsiteY66" fmla="*/ 744662 h 1259180"/>
                      <a:gd name="connsiteX67" fmla="*/ 713619 w 995141"/>
                      <a:gd name="connsiteY67" fmla="*/ 783554 h 1259180"/>
                      <a:gd name="connsiteX68" fmla="*/ 792474 w 995141"/>
                      <a:gd name="connsiteY68" fmla="*/ 812455 h 1259180"/>
                      <a:gd name="connsiteX69" fmla="*/ 824943 w 995141"/>
                      <a:gd name="connsiteY69" fmla="*/ 882390 h 1259180"/>
                      <a:gd name="connsiteX70" fmla="*/ 737882 w 995141"/>
                      <a:gd name="connsiteY70" fmla="*/ 882390 h 1259180"/>
                      <a:gd name="connsiteX71" fmla="*/ 713619 w 995141"/>
                      <a:gd name="connsiteY71" fmla="*/ 849207 h 1259180"/>
                      <a:gd name="connsiteX72" fmla="*/ 713619 w 995141"/>
                      <a:gd name="connsiteY72" fmla="*/ 922709 h 1259180"/>
                      <a:gd name="connsiteX73" fmla="*/ 774633 w 995141"/>
                      <a:gd name="connsiteY73" fmla="*/ 942334 h 1259180"/>
                      <a:gd name="connsiteX74" fmla="*/ 812812 w 995141"/>
                      <a:gd name="connsiteY74" fmla="*/ 970522 h 1259180"/>
                      <a:gd name="connsiteX75" fmla="*/ 829582 w 995141"/>
                      <a:gd name="connsiteY75" fmla="*/ 1024400 h 1259180"/>
                      <a:gd name="connsiteX76" fmla="*/ 816023 w 995141"/>
                      <a:gd name="connsiteY76" fmla="*/ 1072569 h 1259180"/>
                      <a:gd name="connsiteX77" fmla="*/ 776061 w 995141"/>
                      <a:gd name="connsiteY77" fmla="*/ 1108607 h 1259180"/>
                      <a:gd name="connsiteX78" fmla="*/ 713619 w 995141"/>
                      <a:gd name="connsiteY78" fmla="*/ 1123950 h 1259180"/>
                      <a:gd name="connsiteX79" fmla="*/ 713619 w 995141"/>
                      <a:gd name="connsiteY79" fmla="*/ 1162485 h 1259180"/>
                      <a:gd name="connsiteX80" fmla="*/ 683290 w 995141"/>
                      <a:gd name="connsiteY80" fmla="*/ 1162485 h 1259180"/>
                      <a:gd name="connsiteX81" fmla="*/ 683290 w 995141"/>
                      <a:gd name="connsiteY81" fmla="*/ 1123593 h 1259180"/>
                      <a:gd name="connsiteX82" fmla="*/ 601937 w 995141"/>
                      <a:gd name="connsiteY82" fmla="*/ 1093264 h 1259180"/>
                      <a:gd name="connsiteX83" fmla="*/ 569111 w 995141"/>
                      <a:gd name="connsiteY83" fmla="*/ 1022616 h 1259180"/>
                      <a:gd name="connsiteX84" fmla="*/ 655459 w 995141"/>
                      <a:gd name="connsiteY84" fmla="*/ 1022616 h 1259180"/>
                      <a:gd name="connsiteX85" fmla="*/ 682933 w 995141"/>
                      <a:gd name="connsiteY85" fmla="*/ 1059367 h 1259180"/>
                      <a:gd name="connsiteX86" fmla="*/ 682933 w 995141"/>
                      <a:gd name="connsiteY86" fmla="*/ 984081 h 1259180"/>
                      <a:gd name="connsiteX87" fmla="*/ 624417 w 995141"/>
                      <a:gd name="connsiteY87" fmla="*/ 965883 h 125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995141" h="1259180">
                        <a:moveTo>
                          <a:pt x="995142" y="1175331"/>
                        </a:moveTo>
                        <a:lnTo>
                          <a:pt x="995142" y="83850"/>
                        </a:lnTo>
                        <a:cubicBezTo>
                          <a:pt x="995142" y="37465"/>
                          <a:pt x="957677" y="0"/>
                          <a:pt x="911291" y="0"/>
                        </a:cubicBezTo>
                        <a:lnTo>
                          <a:pt x="262612" y="0"/>
                        </a:lnTo>
                        <a:lnTo>
                          <a:pt x="262612" y="240490"/>
                        </a:lnTo>
                        <a:cubicBezTo>
                          <a:pt x="262612" y="252978"/>
                          <a:pt x="252621" y="262612"/>
                          <a:pt x="240489" y="262612"/>
                        </a:cubicBezTo>
                        <a:lnTo>
                          <a:pt x="0" y="262612"/>
                        </a:lnTo>
                        <a:lnTo>
                          <a:pt x="0" y="1175331"/>
                        </a:lnTo>
                        <a:cubicBezTo>
                          <a:pt x="0" y="1221716"/>
                          <a:pt x="37465" y="1259181"/>
                          <a:pt x="83850" y="1259181"/>
                        </a:cubicBezTo>
                        <a:lnTo>
                          <a:pt x="589806" y="1259181"/>
                        </a:lnTo>
                        <a:lnTo>
                          <a:pt x="911648" y="1259181"/>
                        </a:lnTo>
                        <a:cubicBezTo>
                          <a:pt x="957677" y="1259181"/>
                          <a:pt x="995142" y="1221716"/>
                          <a:pt x="995142" y="1175331"/>
                        </a:cubicBezTo>
                        <a:close/>
                        <a:moveTo>
                          <a:pt x="724323" y="165916"/>
                        </a:moveTo>
                        <a:lnTo>
                          <a:pt x="829225" y="165916"/>
                        </a:lnTo>
                        <a:lnTo>
                          <a:pt x="829225" y="648680"/>
                        </a:lnTo>
                        <a:lnTo>
                          <a:pt x="724323" y="648680"/>
                        </a:lnTo>
                        <a:lnTo>
                          <a:pt x="724323" y="165916"/>
                        </a:lnTo>
                        <a:close/>
                        <a:moveTo>
                          <a:pt x="352171" y="350387"/>
                        </a:moveTo>
                        <a:lnTo>
                          <a:pt x="457073" y="350387"/>
                        </a:lnTo>
                        <a:lnTo>
                          <a:pt x="457073" y="648323"/>
                        </a:lnTo>
                        <a:lnTo>
                          <a:pt x="352171" y="648323"/>
                        </a:lnTo>
                        <a:lnTo>
                          <a:pt x="352171" y="350387"/>
                        </a:lnTo>
                        <a:close/>
                        <a:moveTo>
                          <a:pt x="165916" y="442801"/>
                        </a:moveTo>
                        <a:lnTo>
                          <a:pt x="270818" y="442801"/>
                        </a:lnTo>
                        <a:lnTo>
                          <a:pt x="270818" y="648680"/>
                        </a:lnTo>
                        <a:lnTo>
                          <a:pt x="165916" y="648680"/>
                        </a:lnTo>
                        <a:lnTo>
                          <a:pt x="165916" y="442801"/>
                        </a:lnTo>
                        <a:close/>
                        <a:moveTo>
                          <a:pt x="463852" y="1162842"/>
                        </a:moveTo>
                        <a:lnTo>
                          <a:pt x="137015" y="1162842"/>
                        </a:lnTo>
                        <a:cubicBezTo>
                          <a:pt x="124526" y="1162842"/>
                          <a:pt x="114892" y="1152852"/>
                          <a:pt x="114892" y="1140720"/>
                        </a:cubicBezTo>
                        <a:cubicBezTo>
                          <a:pt x="114892" y="1128232"/>
                          <a:pt x="124883" y="1118598"/>
                          <a:pt x="137015" y="1118598"/>
                        </a:cubicBezTo>
                        <a:lnTo>
                          <a:pt x="463852" y="1118598"/>
                        </a:lnTo>
                        <a:cubicBezTo>
                          <a:pt x="476341" y="1118598"/>
                          <a:pt x="486331" y="1128589"/>
                          <a:pt x="485974" y="1140720"/>
                        </a:cubicBezTo>
                        <a:cubicBezTo>
                          <a:pt x="486331" y="1152852"/>
                          <a:pt x="476341" y="1162842"/>
                          <a:pt x="463852" y="1162842"/>
                        </a:cubicBezTo>
                        <a:close/>
                        <a:moveTo>
                          <a:pt x="463852" y="1038316"/>
                        </a:moveTo>
                        <a:lnTo>
                          <a:pt x="137015" y="1038316"/>
                        </a:lnTo>
                        <a:cubicBezTo>
                          <a:pt x="124526" y="1038316"/>
                          <a:pt x="114892" y="1028325"/>
                          <a:pt x="114892" y="1016194"/>
                        </a:cubicBezTo>
                        <a:cubicBezTo>
                          <a:pt x="114892" y="1004062"/>
                          <a:pt x="124883" y="994071"/>
                          <a:pt x="137015" y="994071"/>
                        </a:cubicBezTo>
                        <a:lnTo>
                          <a:pt x="463852" y="994071"/>
                        </a:lnTo>
                        <a:cubicBezTo>
                          <a:pt x="476341" y="994071"/>
                          <a:pt x="486331" y="1004062"/>
                          <a:pt x="485974" y="1016194"/>
                        </a:cubicBezTo>
                        <a:cubicBezTo>
                          <a:pt x="486331" y="1028325"/>
                          <a:pt x="476341" y="1038316"/>
                          <a:pt x="463852" y="1038316"/>
                        </a:cubicBezTo>
                        <a:close/>
                        <a:moveTo>
                          <a:pt x="463852" y="914146"/>
                        </a:moveTo>
                        <a:lnTo>
                          <a:pt x="137015" y="914146"/>
                        </a:lnTo>
                        <a:cubicBezTo>
                          <a:pt x="124526" y="914146"/>
                          <a:pt x="114892" y="904155"/>
                          <a:pt x="114892" y="892024"/>
                        </a:cubicBezTo>
                        <a:cubicBezTo>
                          <a:pt x="114892" y="879892"/>
                          <a:pt x="124883" y="869902"/>
                          <a:pt x="137015" y="869902"/>
                        </a:cubicBezTo>
                        <a:lnTo>
                          <a:pt x="463852" y="869902"/>
                        </a:lnTo>
                        <a:cubicBezTo>
                          <a:pt x="476341" y="869902"/>
                          <a:pt x="486331" y="879892"/>
                          <a:pt x="485974" y="892024"/>
                        </a:cubicBezTo>
                        <a:cubicBezTo>
                          <a:pt x="486331" y="904155"/>
                          <a:pt x="476341" y="914146"/>
                          <a:pt x="463852" y="914146"/>
                        </a:cubicBezTo>
                        <a:close/>
                        <a:moveTo>
                          <a:pt x="463852" y="789620"/>
                        </a:moveTo>
                        <a:lnTo>
                          <a:pt x="137015" y="789620"/>
                        </a:lnTo>
                        <a:cubicBezTo>
                          <a:pt x="124526" y="789620"/>
                          <a:pt x="114892" y="779629"/>
                          <a:pt x="114892" y="767497"/>
                        </a:cubicBezTo>
                        <a:cubicBezTo>
                          <a:pt x="114892" y="755009"/>
                          <a:pt x="124883" y="745375"/>
                          <a:pt x="137015" y="745375"/>
                        </a:cubicBezTo>
                        <a:lnTo>
                          <a:pt x="463852" y="745375"/>
                        </a:lnTo>
                        <a:cubicBezTo>
                          <a:pt x="476341" y="745375"/>
                          <a:pt x="486331" y="755366"/>
                          <a:pt x="485974" y="767497"/>
                        </a:cubicBezTo>
                        <a:cubicBezTo>
                          <a:pt x="486331" y="779629"/>
                          <a:pt x="476341" y="789620"/>
                          <a:pt x="463852" y="789620"/>
                        </a:cubicBezTo>
                        <a:close/>
                        <a:moveTo>
                          <a:pt x="538069" y="258330"/>
                        </a:moveTo>
                        <a:lnTo>
                          <a:pt x="642971" y="258330"/>
                        </a:lnTo>
                        <a:lnTo>
                          <a:pt x="642971" y="648680"/>
                        </a:lnTo>
                        <a:lnTo>
                          <a:pt x="538069" y="648680"/>
                        </a:lnTo>
                        <a:lnTo>
                          <a:pt x="538069" y="258330"/>
                        </a:lnTo>
                        <a:close/>
                        <a:moveTo>
                          <a:pt x="624417" y="965883"/>
                        </a:moveTo>
                        <a:cubicBezTo>
                          <a:pt x="609787" y="959818"/>
                          <a:pt x="596585" y="950184"/>
                          <a:pt x="585524" y="936982"/>
                        </a:cubicBezTo>
                        <a:cubicBezTo>
                          <a:pt x="574463" y="923780"/>
                          <a:pt x="568754" y="905583"/>
                          <a:pt x="568754" y="882390"/>
                        </a:cubicBezTo>
                        <a:cubicBezTo>
                          <a:pt x="568754" y="853488"/>
                          <a:pt x="579459" y="830296"/>
                          <a:pt x="600867" y="812812"/>
                        </a:cubicBezTo>
                        <a:cubicBezTo>
                          <a:pt x="622276" y="795328"/>
                          <a:pt x="649750" y="785695"/>
                          <a:pt x="683290" y="783197"/>
                        </a:cubicBezTo>
                        <a:lnTo>
                          <a:pt x="683290" y="744662"/>
                        </a:lnTo>
                        <a:lnTo>
                          <a:pt x="713619" y="744662"/>
                        </a:lnTo>
                        <a:lnTo>
                          <a:pt x="713619" y="783554"/>
                        </a:lnTo>
                        <a:cubicBezTo>
                          <a:pt x="746802" y="786051"/>
                          <a:pt x="773206" y="795685"/>
                          <a:pt x="792474" y="812455"/>
                        </a:cubicBezTo>
                        <a:cubicBezTo>
                          <a:pt x="811742" y="829225"/>
                          <a:pt x="822446" y="852418"/>
                          <a:pt x="824943" y="882390"/>
                        </a:cubicBezTo>
                        <a:lnTo>
                          <a:pt x="737882" y="882390"/>
                        </a:lnTo>
                        <a:cubicBezTo>
                          <a:pt x="736098" y="865263"/>
                          <a:pt x="727891" y="854202"/>
                          <a:pt x="713619" y="849207"/>
                        </a:cubicBezTo>
                        <a:lnTo>
                          <a:pt x="713619" y="922709"/>
                        </a:lnTo>
                        <a:cubicBezTo>
                          <a:pt x="740023" y="929846"/>
                          <a:pt x="760361" y="936625"/>
                          <a:pt x="774633" y="942334"/>
                        </a:cubicBezTo>
                        <a:cubicBezTo>
                          <a:pt x="788906" y="948043"/>
                          <a:pt x="801751" y="957320"/>
                          <a:pt x="812812" y="970522"/>
                        </a:cubicBezTo>
                        <a:cubicBezTo>
                          <a:pt x="824230" y="983724"/>
                          <a:pt x="829582" y="1001564"/>
                          <a:pt x="829582" y="1024400"/>
                        </a:cubicBezTo>
                        <a:cubicBezTo>
                          <a:pt x="829582" y="1041884"/>
                          <a:pt x="824943" y="1057940"/>
                          <a:pt x="816023" y="1072569"/>
                        </a:cubicBezTo>
                        <a:cubicBezTo>
                          <a:pt x="807103" y="1087199"/>
                          <a:pt x="793544" y="1099330"/>
                          <a:pt x="776061" y="1108607"/>
                        </a:cubicBezTo>
                        <a:cubicBezTo>
                          <a:pt x="758577" y="1117884"/>
                          <a:pt x="737525" y="1123236"/>
                          <a:pt x="713619" y="1123950"/>
                        </a:cubicBezTo>
                        <a:lnTo>
                          <a:pt x="713619" y="1162485"/>
                        </a:lnTo>
                        <a:lnTo>
                          <a:pt x="683290" y="1162485"/>
                        </a:lnTo>
                        <a:lnTo>
                          <a:pt x="683290" y="1123593"/>
                        </a:lnTo>
                        <a:cubicBezTo>
                          <a:pt x="649750" y="1120739"/>
                          <a:pt x="622633" y="1110748"/>
                          <a:pt x="601937" y="1093264"/>
                        </a:cubicBezTo>
                        <a:cubicBezTo>
                          <a:pt x="581243" y="1076138"/>
                          <a:pt x="570538" y="1052588"/>
                          <a:pt x="569111" y="1022616"/>
                        </a:cubicBezTo>
                        <a:lnTo>
                          <a:pt x="655459" y="1022616"/>
                        </a:lnTo>
                        <a:cubicBezTo>
                          <a:pt x="657243" y="1041527"/>
                          <a:pt x="666520" y="1053659"/>
                          <a:pt x="682933" y="1059367"/>
                        </a:cubicBezTo>
                        <a:lnTo>
                          <a:pt x="682933" y="984081"/>
                        </a:lnTo>
                        <a:cubicBezTo>
                          <a:pt x="658670" y="978372"/>
                          <a:pt x="639046" y="971949"/>
                          <a:pt x="624417" y="965883"/>
                        </a:cubicBez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sp>
                <p:nvSpPr>
                  <p:cNvPr id="12" name="Freeform: Shape 11">
                    <a:extLst>
                      <a:ext uri="{FF2B5EF4-FFF2-40B4-BE49-F238E27FC236}">
                        <a16:creationId xmlns:a16="http://schemas.microsoft.com/office/drawing/2014/main" id="{FF25007E-A5F2-C6BC-3EA7-6E74E3F77279}"/>
                      </a:ext>
                    </a:extLst>
                  </p:cNvPr>
                  <p:cNvSpPr/>
                  <p:nvPr/>
                </p:nvSpPr>
                <p:spPr>
                  <a:xfrm>
                    <a:off x="5564806" y="3060415"/>
                    <a:ext cx="28544" cy="66366"/>
                  </a:xfrm>
                  <a:custGeom>
                    <a:avLst/>
                    <a:gdLst>
                      <a:gd name="connsiteX0" fmla="*/ 28545 w 28544"/>
                      <a:gd name="connsiteY0" fmla="*/ 0 h 66366"/>
                      <a:gd name="connsiteX1" fmla="*/ 7493 w 28544"/>
                      <a:gd name="connsiteY1" fmla="*/ 10347 h 66366"/>
                      <a:gd name="connsiteX2" fmla="*/ 0 w 28544"/>
                      <a:gd name="connsiteY2" fmla="*/ 32113 h 66366"/>
                      <a:gd name="connsiteX3" fmla="*/ 7493 w 28544"/>
                      <a:gd name="connsiteY3" fmla="*/ 52094 h 66366"/>
                      <a:gd name="connsiteX4" fmla="*/ 28545 w 28544"/>
                      <a:gd name="connsiteY4" fmla="*/ 66366 h 66366"/>
                      <a:gd name="connsiteX5" fmla="*/ 28545 w 28544"/>
                      <a:gd name="connsiteY5" fmla="*/ 0 h 6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44" h="66366">
                        <a:moveTo>
                          <a:pt x="28545" y="0"/>
                        </a:moveTo>
                        <a:cubicBezTo>
                          <a:pt x="19625" y="1427"/>
                          <a:pt x="12845" y="4995"/>
                          <a:pt x="7493" y="10347"/>
                        </a:cubicBezTo>
                        <a:cubicBezTo>
                          <a:pt x="2498" y="15700"/>
                          <a:pt x="0" y="22836"/>
                          <a:pt x="0" y="32113"/>
                        </a:cubicBezTo>
                        <a:cubicBezTo>
                          <a:pt x="0" y="39963"/>
                          <a:pt x="2498" y="46742"/>
                          <a:pt x="7493" y="52094"/>
                        </a:cubicBezTo>
                        <a:cubicBezTo>
                          <a:pt x="12488" y="57446"/>
                          <a:pt x="19625" y="62085"/>
                          <a:pt x="28545" y="66366"/>
                        </a:cubicBezTo>
                        <a:lnTo>
                          <a:pt x="28545" y="0"/>
                        </a:ln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sp>
                <p:nvSpPr>
                  <p:cNvPr id="13" name="Freeform: Shape 12">
                    <a:extLst>
                      <a:ext uri="{FF2B5EF4-FFF2-40B4-BE49-F238E27FC236}">
                        <a16:creationId xmlns:a16="http://schemas.microsoft.com/office/drawing/2014/main" id="{94DB0220-D6B3-DF70-7616-B02F06C5EE65}"/>
                      </a:ext>
                    </a:extLst>
                  </p:cNvPr>
                  <p:cNvSpPr/>
                  <p:nvPr/>
                </p:nvSpPr>
                <p:spPr>
                  <a:xfrm>
                    <a:off x="5623323" y="3207064"/>
                    <a:ext cx="31042" cy="67437"/>
                  </a:xfrm>
                  <a:custGeom>
                    <a:avLst/>
                    <a:gdLst>
                      <a:gd name="connsiteX0" fmla="*/ 31042 w 31042"/>
                      <a:gd name="connsiteY0" fmla="*/ 33897 h 67437"/>
                      <a:gd name="connsiteX1" fmla="*/ 23193 w 31042"/>
                      <a:gd name="connsiteY1" fmla="*/ 13559 h 67437"/>
                      <a:gd name="connsiteX2" fmla="*/ 0 w 31042"/>
                      <a:gd name="connsiteY2" fmla="*/ 0 h 67437"/>
                      <a:gd name="connsiteX3" fmla="*/ 0 w 31042"/>
                      <a:gd name="connsiteY3" fmla="*/ 67437 h 67437"/>
                      <a:gd name="connsiteX4" fmla="*/ 22479 w 31042"/>
                      <a:gd name="connsiteY4" fmla="*/ 56019 h 67437"/>
                      <a:gd name="connsiteX5" fmla="*/ 31042 w 31042"/>
                      <a:gd name="connsiteY5" fmla="*/ 33897 h 6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42" h="67437">
                        <a:moveTo>
                          <a:pt x="31042" y="33897"/>
                        </a:moveTo>
                        <a:cubicBezTo>
                          <a:pt x="31042" y="25690"/>
                          <a:pt x="28545" y="18911"/>
                          <a:pt x="23193" y="13559"/>
                        </a:cubicBezTo>
                        <a:cubicBezTo>
                          <a:pt x="17840" y="8207"/>
                          <a:pt x="10347" y="3925"/>
                          <a:pt x="0" y="0"/>
                        </a:cubicBezTo>
                        <a:lnTo>
                          <a:pt x="0" y="67437"/>
                        </a:lnTo>
                        <a:cubicBezTo>
                          <a:pt x="9634" y="66010"/>
                          <a:pt x="17127" y="62085"/>
                          <a:pt x="22479" y="56019"/>
                        </a:cubicBezTo>
                        <a:cubicBezTo>
                          <a:pt x="28545" y="50310"/>
                          <a:pt x="31042" y="42817"/>
                          <a:pt x="31042" y="33897"/>
                        </a:cubicBez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sp>
                <p:nvSpPr>
                  <p:cNvPr id="14" name="Freeform: Shape 13">
                    <a:extLst>
                      <a:ext uri="{FF2B5EF4-FFF2-40B4-BE49-F238E27FC236}">
                        <a16:creationId xmlns:a16="http://schemas.microsoft.com/office/drawing/2014/main" id="{650C6990-3D0B-2BD6-897D-041ACBDCCF37}"/>
                      </a:ext>
                    </a:extLst>
                  </p:cNvPr>
                  <p:cNvSpPr/>
                  <p:nvPr/>
                </p:nvSpPr>
                <p:spPr>
                  <a:xfrm>
                    <a:off x="5038156" y="2342158"/>
                    <a:ext cx="995141" cy="1259537"/>
                  </a:xfrm>
                  <a:custGeom>
                    <a:avLst/>
                    <a:gdLst>
                      <a:gd name="connsiteX0" fmla="*/ 911291 w 995141"/>
                      <a:gd name="connsiteY0" fmla="*/ 0 h 1259537"/>
                      <a:gd name="connsiteX1" fmla="*/ 910221 w 995141"/>
                      <a:gd name="connsiteY1" fmla="*/ 0 h 1259537"/>
                      <a:gd name="connsiteX2" fmla="*/ 910221 w 995141"/>
                      <a:gd name="connsiteY2" fmla="*/ 1064006 h 1259537"/>
                      <a:gd name="connsiteX3" fmla="*/ 799610 w 995141"/>
                      <a:gd name="connsiteY3" fmla="*/ 1174617 h 1259537"/>
                      <a:gd name="connsiteX4" fmla="*/ 0 w 995141"/>
                      <a:gd name="connsiteY4" fmla="*/ 1174617 h 1259537"/>
                      <a:gd name="connsiteX5" fmla="*/ 0 w 995141"/>
                      <a:gd name="connsiteY5" fmla="*/ 1175687 h 1259537"/>
                      <a:gd name="connsiteX6" fmla="*/ 0 w 995141"/>
                      <a:gd name="connsiteY6" fmla="*/ 1175687 h 1259537"/>
                      <a:gd name="connsiteX7" fmla="*/ 83850 w 995141"/>
                      <a:gd name="connsiteY7" fmla="*/ 1259538 h 1259537"/>
                      <a:gd name="connsiteX8" fmla="*/ 910221 w 995141"/>
                      <a:gd name="connsiteY8" fmla="*/ 1259538 h 1259537"/>
                      <a:gd name="connsiteX9" fmla="*/ 911291 w 995141"/>
                      <a:gd name="connsiteY9" fmla="*/ 1259538 h 1259537"/>
                      <a:gd name="connsiteX10" fmla="*/ 995142 w 995141"/>
                      <a:gd name="connsiteY10" fmla="*/ 1175687 h 1259537"/>
                      <a:gd name="connsiteX11" fmla="*/ 995142 w 995141"/>
                      <a:gd name="connsiteY11" fmla="*/ 1174617 h 1259537"/>
                      <a:gd name="connsiteX12" fmla="*/ 995142 w 995141"/>
                      <a:gd name="connsiteY12" fmla="*/ 83850 h 1259537"/>
                      <a:gd name="connsiteX13" fmla="*/ 911291 w 995141"/>
                      <a:gd name="connsiteY13" fmla="*/ 0 h 1259537"/>
                      <a:gd name="connsiteX14" fmla="*/ 911291 w 995141"/>
                      <a:gd name="connsiteY14" fmla="*/ 0 h 125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5141" h="1259537">
                        <a:moveTo>
                          <a:pt x="911291" y="0"/>
                        </a:moveTo>
                        <a:lnTo>
                          <a:pt x="910221" y="0"/>
                        </a:lnTo>
                        <a:lnTo>
                          <a:pt x="910221" y="1064006"/>
                        </a:lnTo>
                        <a:cubicBezTo>
                          <a:pt x="910221" y="1125020"/>
                          <a:pt x="860624" y="1174617"/>
                          <a:pt x="799610" y="1174617"/>
                        </a:cubicBezTo>
                        <a:lnTo>
                          <a:pt x="0" y="1174617"/>
                        </a:lnTo>
                        <a:lnTo>
                          <a:pt x="0" y="1175687"/>
                        </a:lnTo>
                        <a:lnTo>
                          <a:pt x="0" y="1175687"/>
                        </a:lnTo>
                        <a:cubicBezTo>
                          <a:pt x="0" y="1222073"/>
                          <a:pt x="37465" y="1259538"/>
                          <a:pt x="83850" y="1259538"/>
                        </a:cubicBezTo>
                        <a:lnTo>
                          <a:pt x="910221" y="1259538"/>
                        </a:lnTo>
                        <a:lnTo>
                          <a:pt x="911291" y="1259538"/>
                        </a:lnTo>
                        <a:cubicBezTo>
                          <a:pt x="957677" y="1259538"/>
                          <a:pt x="995142" y="1222073"/>
                          <a:pt x="995142" y="1175687"/>
                        </a:cubicBezTo>
                        <a:lnTo>
                          <a:pt x="995142" y="1174617"/>
                        </a:lnTo>
                        <a:lnTo>
                          <a:pt x="995142" y="83850"/>
                        </a:lnTo>
                        <a:cubicBezTo>
                          <a:pt x="995142" y="37465"/>
                          <a:pt x="957677" y="0"/>
                          <a:pt x="911291" y="0"/>
                        </a:cubicBezTo>
                        <a:lnTo>
                          <a:pt x="911291" y="0"/>
                        </a:ln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grpSp>
          </p:grpSp>
        </p:grpSp>
      </p:grpSp>
      <p:sp>
        <p:nvSpPr>
          <p:cNvPr id="61" name="TextBox 60">
            <a:extLst>
              <a:ext uri="{FF2B5EF4-FFF2-40B4-BE49-F238E27FC236}">
                <a16:creationId xmlns:a16="http://schemas.microsoft.com/office/drawing/2014/main" id="{91D2B1E6-B822-2258-5A8D-656D9F4C26E5}"/>
              </a:ext>
            </a:extLst>
          </p:cNvPr>
          <p:cNvSpPr txBox="1"/>
          <p:nvPr/>
        </p:nvSpPr>
        <p:spPr>
          <a:xfrm>
            <a:off x="972458" y="3126681"/>
            <a:ext cx="10218056" cy="400110"/>
          </a:xfrm>
          <a:prstGeom prst="rect">
            <a:avLst/>
          </a:prstGeom>
          <a:noFill/>
        </p:spPr>
        <p:txBody>
          <a:bodyPr wrap="square">
            <a:spAutoFit/>
          </a:bodyPr>
          <a:lstStyle/>
          <a:p>
            <a:pPr algn="ctr"/>
            <a:r>
              <a:rPr lang="en-US" sz="20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Limits</a:t>
            </a:r>
            <a:r>
              <a:rPr lang="en-US" sz="20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 the amount of </a:t>
            </a:r>
            <a:r>
              <a:rPr lang="en-US" sz="20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leverage</a:t>
            </a:r>
            <a:r>
              <a:rPr lang="en-US" sz="20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 a bank can take</a:t>
            </a:r>
            <a:endParaRPr lang="en-GB" sz="2000" b="1" dirty="0">
              <a:solidFill>
                <a:schemeClr val="accent4">
                  <a:lumMod val="50000"/>
                </a:schemeClr>
              </a:solidFill>
              <a:latin typeface="Poppins" panose="00000500000000000000" pitchFamily="2" charset="0"/>
            </a:endParaRPr>
          </a:p>
        </p:txBody>
      </p:sp>
      <p:sp>
        <p:nvSpPr>
          <p:cNvPr id="62" name="Rectangle: Rounded Corners 61">
            <a:extLst>
              <a:ext uri="{FF2B5EF4-FFF2-40B4-BE49-F238E27FC236}">
                <a16:creationId xmlns:a16="http://schemas.microsoft.com/office/drawing/2014/main" id="{B1DFC0DB-F0A5-01EF-B135-538839EB94AC}"/>
              </a:ext>
            </a:extLst>
          </p:cNvPr>
          <p:cNvSpPr/>
          <p:nvPr/>
        </p:nvSpPr>
        <p:spPr>
          <a:xfrm>
            <a:off x="4246322" y="3885596"/>
            <a:ext cx="3695179" cy="1643716"/>
          </a:xfrm>
          <a:prstGeom prst="roundRect">
            <a:avLst/>
          </a:prstGeom>
          <a:solidFill>
            <a:schemeClr val="bg1"/>
          </a:solid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63" name="TextBox 62">
            <a:extLst>
              <a:ext uri="{FF2B5EF4-FFF2-40B4-BE49-F238E27FC236}">
                <a16:creationId xmlns:a16="http://schemas.microsoft.com/office/drawing/2014/main" id="{C8593880-C3DE-3C20-B54D-65019382BC5D}"/>
              </a:ext>
            </a:extLst>
          </p:cNvPr>
          <p:cNvSpPr txBox="1"/>
          <p:nvPr/>
        </p:nvSpPr>
        <p:spPr>
          <a:xfrm>
            <a:off x="4702119" y="4192844"/>
            <a:ext cx="2807897" cy="400110"/>
          </a:xfrm>
          <a:prstGeom prst="rect">
            <a:avLst/>
          </a:prstGeom>
          <a:noFill/>
        </p:spPr>
        <p:txBody>
          <a:bodyPr wrap="square">
            <a:spAutoFit/>
          </a:bodyPr>
          <a:lstStyle/>
          <a:p>
            <a:pPr algn="ctr"/>
            <a:r>
              <a:rPr lang="en-US" sz="20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TIER 1 CAPITAL </a:t>
            </a:r>
          </a:p>
        </p:txBody>
      </p:sp>
      <p:sp>
        <p:nvSpPr>
          <p:cNvPr id="64" name="TextBox 63">
            <a:extLst>
              <a:ext uri="{FF2B5EF4-FFF2-40B4-BE49-F238E27FC236}">
                <a16:creationId xmlns:a16="http://schemas.microsoft.com/office/drawing/2014/main" id="{518B803C-9568-36C2-0134-2991D1F35D70}"/>
              </a:ext>
            </a:extLst>
          </p:cNvPr>
          <p:cNvSpPr txBox="1"/>
          <p:nvPr/>
        </p:nvSpPr>
        <p:spPr>
          <a:xfrm>
            <a:off x="4716632" y="4860909"/>
            <a:ext cx="2807897" cy="400110"/>
          </a:xfrm>
          <a:prstGeom prst="rect">
            <a:avLst/>
          </a:prstGeom>
          <a:noFill/>
        </p:spPr>
        <p:txBody>
          <a:bodyPr wrap="square">
            <a:spAutoFit/>
          </a:bodyPr>
          <a:lstStyle/>
          <a:p>
            <a:pPr algn="ctr"/>
            <a:r>
              <a:rPr lang="en-US" sz="20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TOTAL EXPOSURE</a:t>
            </a:r>
          </a:p>
        </p:txBody>
      </p:sp>
      <p:cxnSp>
        <p:nvCxnSpPr>
          <p:cNvPr id="65" name="Straight Connector 64">
            <a:extLst>
              <a:ext uri="{FF2B5EF4-FFF2-40B4-BE49-F238E27FC236}">
                <a16:creationId xmlns:a16="http://schemas.microsoft.com/office/drawing/2014/main" id="{17519295-E3F9-B1F4-4D76-BF47E8B3BBD5}"/>
              </a:ext>
            </a:extLst>
          </p:cNvPr>
          <p:cNvCxnSpPr>
            <a:cxnSpLocks/>
          </p:cNvCxnSpPr>
          <p:nvPr/>
        </p:nvCxnSpPr>
        <p:spPr>
          <a:xfrm>
            <a:off x="4702119" y="4714875"/>
            <a:ext cx="2807897" cy="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2702E8A7-C350-A1B6-4F30-D1F8273CAE19}"/>
              </a:ext>
            </a:extLst>
          </p:cNvPr>
          <p:cNvSpPr txBox="1"/>
          <p:nvPr/>
        </p:nvSpPr>
        <p:spPr>
          <a:xfrm>
            <a:off x="1041884" y="4780528"/>
            <a:ext cx="1984962" cy="523220"/>
          </a:xfrm>
          <a:prstGeom prst="rect">
            <a:avLst/>
          </a:prstGeom>
          <a:noFill/>
        </p:spPr>
        <p:txBody>
          <a:bodyPr wrap="square">
            <a:spAutoFit/>
          </a:bodyPr>
          <a:lstStyle/>
          <a:p>
            <a:pPr algn="ctr"/>
            <a:r>
              <a:rPr lang="en-US"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Total assets </a:t>
            </a:r>
            <a:r>
              <a:rPr lang="en-US"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on the </a:t>
            </a:r>
            <a:r>
              <a:rPr lang="en-US"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balance sheet</a:t>
            </a:r>
            <a:endParaRPr lang="en-GB" dirty="0">
              <a:solidFill>
                <a:schemeClr val="accent4">
                  <a:lumMod val="50000"/>
                </a:schemeClr>
              </a:solidFill>
              <a:latin typeface="Poppins" panose="00000500000000000000" pitchFamily="2" charset="0"/>
            </a:endParaRPr>
          </a:p>
        </p:txBody>
      </p:sp>
      <p:cxnSp>
        <p:nvCxnSpPr>
          <p:cNvPr id="69" name="Straight Connector 68">
            <a:extLst>
              <a:ext uri="{FF2B5EF4-FFF2-40B4-BE49-F238E27FC236}">
                <a16:creationId xmlns:a16="http://schemas.microsoft.com/office/drawing/2014/main" id="{5C909D0A-EB0A-69A5-0900-DDC289BE96B7}"/>
              </a:ext>
            </a:extLst>
          </p:cNvPr>
          <p:cNvCxnSpPr>
            <a:cxnSpLocks/>
          </p:cNvCxnSpPr>
          <p:nvPr/>
        </p:nvCxnSpPr>
        <p:spPr>
          <a:xfrm flipH="1">
            <a:off x="3072566" y="5060964"/>
            <a:ext cx="1774825" cy="0"/>
          </a:xfrm>
          <a:prstGeom prst="line">
            <a:avLst/>
          </a:prstGeom>
          <a:ln w="7620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6A024F30-EE0A-AE73-2933-83189AB54ABD}"/>
              </a:ext>
            </a:extLst>
          </p:cNvPr>
          <p:cNvSpPr txBox="1"/>
          <p:nvPr/>
        </p:nvSpPr>
        <p:spPr>
          <a:xfrm>
            <a:off x="8977356" y="4689706"/>
            <a:ext cx="2172759" cy="738664"/>
          </a:xfrm>
          <a:prstGeom prst="rect">
            <a:avLst/>
          </a:prstGeom>
          <a:noFill/>
        </p:spPr>
        <p:txBody>
          <a:bodyPr wrap="square">
            <a:spAutoFit/>
          </a:bodyPr>
          <a:lstStyle/>
          <a:p>
            <a:pPr algn="ctr"/>
            <a:r>
              <a:rPr lang="en-US"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National regulators </a:t>
            </a:r>
            <a:r>
              <a:rPr lang="en-US"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have slightly different exposure measures</a:t>
            </a:r>
            <a:endParaRPr lang="en-US"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endParaRPr>
          </a:p>
        </p:txBody>
      </p:sp>
      <p:cxnSp>
        <p:nvCxnSpPr>
          <p:cNvPr id="78" name="Straight Connector 77">
            <a:extLst>
              <a:ext uri="{FF2B5EF4-FFF2-40B4-BE49-F238E27FC236}">
                <a16:creationId xmlns:a16="http://schemas.microsoft.com/office/drawing/2014/main" id="{5B9B861D-0021-7866-B792-86463F05AD4C}"/>
              </a:ext>
            </a:extLst>
          </p:cNvPr>
          <p:cNvCxnSpPr>
            <a:cxnSpLocks/>
          </p:cNvCxnSpPr>
          <p:nvPr/>
        </p:nvCxnSpPr>
        <p:spPr>
          <a:xfrm flipH="1">
            <a:off x="7348988" y="5060964"/>
            <a:ext cx="1656944" cy="0"/>
          </a:xfrm>
          <a:prstGeom prst="line">
            <a:avLst/>
          </a:prstGeom>
          <a:ln w="7620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383392"/>
      </p:ext>
    </p:extLst>
  </p:cSld>
  <p:clrMapOvr>
    <a:masterClrMapping/>
  </p:clrMapOvr>
  <mc:AlternateContent xmlns:mc="http://schemas.openxmlformats.org/markup-compatibility/2006" xmlns:p14="http://schemas.microsoft.com/office/powerpoint/2010/main">
    <mc:Choice Requires="p14">
      <p:transition spd="med" p14:dur="700">
        <p14:pan dir="u"/>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par>
                                    <p:cTn id="9" presetID="2" presetClass="entr" presetSubtype="1" decel="10000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60000">
                                      <p:stCondLst>
                                        <p:cond delay="0"/>
                                      </p:stCondLst>
                                      <p:childTnLst>
                                        <p:set>
                                          <p:cBhvr>
                                            <p:cTn id="15" dur="1" fill="hold">
                                              <p:stCondLst>
                                                <p:cond delay="0"/>
                                              </p:stCondLst>
                                            </p:cTn>
                                            <p:tgtEl>
                                              <p:spTgt spid="57"/>
                                            </p:tgtEl>
                                            <p:attrNameLst>
                                              <p:attrName>style.visibility</p:attrName>
                                            </p:attrNameLst>
                                          </p:cBhvr>
                                          <p:to>
                                            <p:strVal val="visible"/>
                                          </p:to>
                                        </p:set>
                                        <p:anim calcmode="lin" valueType="num" p14:bounceEnd="60000">
                                          <p:cBhvr additive="base">
                                            <p:cTn id="16" dur="500" fill="hold"/>
                                            <p:tgtEl>
                                              <p:spTgt spid="57"/>
                                            </p:tgtEl>
                                            <p:attrNameLst>
                                              <p:attrName>ppt_x</p:attrName>
                                            </p:attrNameLst>
                                          </p:cBhvr>
                                          <p:tavLst>
                                            <p:tav tm="0">
                                              <p:val>
                                                <p:strVal val="0-#ppt_w/2"/>
                                              </p:val>
                                            </p:tav>
                                            <p:tav tm="100000">
                                              <p:val>
                                                <p:strVal val="#ppt_x"/>
                                              </p:val>
                                            </p:tav>
                                          </p:tavLst>
                                        </p:anim>
                                        <p:anim calcmode="lin" valueType="num" p14:bounceEnd="60000">
                                          <p:cBhvr additive="base">
                                            <p:cTn id="17"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14:presetBounceEnd="60000">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14:bounceEnd="60000">
                                          <p:cBhvr additive="base">
                                            <p:cTn id="22" dur="500" fill="hold"/>
                                            <p:tgtEl>
                                              <p:spTgt spid="61"/>
                                            </p:tgtEl>
                                            <p:attrNameLst>
                                              <p:attrName>ppt_x</p:attrName>
                                            </p:attrNameLst>
                                          </p:cBhvr>
                                          <p:tavLst>
                                            <p:tav tm="0">
                                              <p:val>
                                                <p:strVal val="0-#ppt_w/2"/>
                                              </p:val>
                                            </p:tav>
                                            <p:tav tm="100000">
                                              <p:val>
                                                <p:strVal val="#ppt_x"/>
                                              </p:val>
                                            </p:tav>
                                          </p:tavLst>
                                        </p:anim>
                                        <p:anim calcmode="lin" valueType="num" p14:bounceEnd="60000">
                                          <p:cBhvr additive="base">
                                            <p:cTn id="23"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decel="100000" fill="hold" grpId="0" nodeType="clickEffect">
                                      <p:stCondLst>
                                        <p:cond delay="0"/>
                                      </p:stCondLst>
                                      <p:childTnLst>
                                        <p:set>
                                          <p:cBhvr>
                                            <p:cTn id="27" dur="1" fill="hold">
                                              <p:stCondLst>
                                                <p:cond delay="0"/>
                                              </p:stCondLst>
                                            </p:cTn>
                                            <p:tgtEl>
                                              <p:spTgt spid="62"/>
                                            </p:tgtEl>
                                            <p:attrNameLst>
                                              <p:attrName>style.visibility</p:attrName>
                                            </p:attrNameLst>
                                          </p:cBhvr>
                                          <p:to>
                                            <p:strVal val="visible"/>
                                          </p:to>
                                        </p:set>
                                        <p:anim calcmode="lin" valueType="num">
                                          <p:cBhvr additive="base">
                                            <p:cTn id="28" dur="500" fill="hold"/>
                                            <p:tgtEl>
                                              <p:spTgt spid="62"/>
                                            </p:tgtEl>
                                            <p:attrNameLst>
                                              <p:attrName>ppt_x</p:attrName>
                                            </p:attrNameLst>
                                          </p:cBhvr>
                                          <p:tavLst>
                                            <p:tav tm="0">
                                              <p:val>
                                                <p:strVal val="#ppt_x"/>
                                              </p:val>
                                            </p:tav>
                                            <p:tav tm="100000">
                                              <p:val>
                                                <p:strVal val="#ppt_x"/>
                                              </p:val>
                                            </p:tav>
                                          </p:tavLst>
                                        </p:anim>
                                        <p:anim calcmode="lin" valueType="num">
                                          <p:cBhvr additive="base">
                                            <p:cTn id="29" dur="500" fill="hold"/>
                                            <p:tgtEl>
                                              <p:spTgt spid="62"/>
                                            </p:tgtEl>
                                            <p:attrNameLst>
                                              <p:attrName>ppt_y</p:attrName>
                                            </p:attrNameLst>
                                          </p:cBhvr>
                                          <p:tavLst>
                                            <p:tav tm="0">
                                              <p:val>
                                                <p:strVal val="1+#ppt_h/2"/>
                                              </p:val>
                                            </p:tav>
                                            <p:tav tm="100000">
                                              <p:val>
                                                <p:strVal val="#ppt_y"/>
                                              </p:val>
                                            </p:tav>
                                          </p:tavLst>
                                        </p:anim>
                                      </p:childTnLst>
                                    </p:cTn>
                                  </p:par>
                                  <p:par>
                                    <p:cTn id="30" presetID="2" presetClass="entr" presetSubtype="8" fill="hold" grpId="0" nodeType="withEffect" p14:presetBounceEnd="60000">
                                      <p:stCondLst>
                                        <p:cond delay="150"/>
                                      </p:stCondLst>
                                      <p:childTnLst>
                                        <p:set>
                                          <p:cBhvr>
                                            <p:cTn id="31" dur="1" fill="hold">
                                              <p:stCondLst>
                                                <p:cond delay="0"/>
                                              </p:stCondLst>
                                            </p:cTn>
                                            <p:tgtEl>
                                              <p:spTgt spid="63"/>
                                            </p:tgtEl>
                                            <p:attrNameLst>
                                              <p:attrName>style.visibility</p:attrName>
                                            </p:attrNameLst>
                                          </p:cBhvr>
                                          <p:to>
                                            <p:strVal val="visible"/>
                                          </p:to>
                                        </p:set>
                                        <p:anim calcmode="lin" valueType="num" p14:bounceEnd="60000">
                                          <p:cBhvr additive="base">
                                            <p:cTn id="32" dur="500" fill="hold"/>
                                            <p:tgtEl>
                                              <p:spTgt spid="63"/>
                                            </p:tgtEl>
                                            <p:attrNameLst>
                                              <p:attrName>ppt_x</p:attrName>
                                            </p:attrNameLst>
                                          </p:cBhvr>
                                          <p:tavLst>
                                            <p:tav tm="0">
                                              <p:val>
                                                <p:strVal val="0-#ppt_w/2"/>
                                              </p:val>
                                            </p:tav>
                                            <p:tav tm="100000">
                                              <p:val>
                                                <p:strVal val="#ppt_x"/>
                                              </p:val>
                                            </p:tav>
                                          </p:tavLst>
                                        </p:anim>
                                        <p:anim calcmode="lin" valueType="num" p14:bounceEnd="60000">
                                          <p:cBhvr additive="base">
                                            <p:cTn id="33" dur="500" fill="hold"/>
                                            <p:tgtEl>
                                              <p:spTgt spid="63"/>
                                            </p:tgtEl>
                                            <p:attrNameLst>
                                              <p:attrName>ppt_y</p:attrName>
                                            </p:attrNameLst>
                                          </p:cBhvr>
                                          <p:tavLst>
                                            <p:tav tm="0">
                                              <p:val>
                                                <p:strVal val="#ppt_y"/>
                                              </p:val>
                                            </p:tav>
                                            <p:tav tm="100000">
                                              <p:val>
                                                <p:strVal val="#ppt_y"/>
                                              </p:val>
                                            </p:tav>
                                          </p:tavLst>
                                        </p:anim>
                                      </p:childTnLst>
                                    </p:cTn>
                                  </p:par>
                                </p:childTnLst>
                              </p:cTn>
                            </p:par>
                            <p:par>
                              <p:cTn id="34" fill="hold">
                                <p:stCondLst>
                                  <p:cond delay="650"/>
                                </p:stCondLst>
                                <p:childTnLst>
                                  <p:par>
                                    <p:cTn id="35" presetID="22" presetClass="entr" presetSubtype="8" fill="hold" nodeType="after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left)">
                                          <p:cBhvr>
                                            <p:cTn id="37" dur="500"/>
                                            <p:tgtEl>
                                              <p:spTgt spid="65"/>
                                            </p:tgtEl>
                                          </p:cBhvr>
                                        </p:animEffect>
                                      </p:childTnLst>
                                    </p:cTn>
                                  </p:par>
                                </p:childTnLst>
                              </p:cTn>
                            </p:par>
                            <p:par>
                              <p:cTn id="38" fill="hold">
                                <p:stCondLst>
                                  <p:cond delay="1150"/>
                                </p:stCondLst>
                                <p:childTnLst>
                                  <p:par>
                                    <p:cTn id="39" presetID="2" presetClass="entr" presetSubtype="8" fill="hold" grpId="0" nodeType="afterEffect" p14:presetBounceEnd="60000">
                                      <p:stCondLst>
                                        <p:cond delay="0"/>
                                      </p:stCondLst>
                                      <p:childTnLst>
                                        <p:set>
                                          <p:cBhvr>
                                            <p:cTn id="40" dur="1" fill="hold">
                                              <p:stCondLst>
                                                <p:cond delay="0"/>
                                              </p:stCondLst>
                                            </p:cTn>
                                            <p:tgtEl>
                                              <p:spTgt spid="64"/>
                                            </p:tgtEl>
                                            <p:attrNameLst>
                                              <p:attrName>style.visibility</p:attrName>
                                            </p:attrNameLst>
                                          </p:cBhvr>
                                          <p:to>
                                            <p:strVal val="visible"/>
                                          </p:to>
                                        </p:set>
                                        <p:anim calcmode="lin" valueType="num" p14:bounceEnd="60000">
                                          <p:cBhvr additive="base">
                                            <p:cTn id="41" dur="500" fill="hold"/>
                                            <p:tgtEl>
                                              <p:spTgt spid="64"/>
                                            </p:tgtEl>
                                            <p:attrNameLst>
                                              <p:attrName>ppt_x</p:attrName>
                                            </p:attrNameLst>
                                          </p:cBhvr>
                                          <p:tavLst>
                                            <p:tav tm="0">
                                              <p:val>
                                                <p:strVal val="0-#ppt_w/2"/>
                                              </p:val>
                                            </p:tav>
                                            <p:tav tm="100000">
                                              <p:val>
                                                <p:strVal val="#ppt_x"/>
                                              </p:val>
                                            </p:tav>
                                          </p:tavLst>
                                        </p:anim>
                                        <p:anim calcmode="lin" valueType="num" p14:bounceEnd="60000">
                                          <p:cBhvr additive="base">
                                            <p:cTn id="42"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wipe(right)">
                                          <p:cBhvr>
                                            <p:cTn id="47" dur="500"/>
                                            <p:tgtEl>
                                              <p:spTgt spid="69"/>
                                            </p:tgtEl>
                                          </p:cBhvr>
                                        </p:animEffect>
                                      </p:childTnLst>
                                    </p:cTn>
                                  </p:par>
                                  <p:par>
                                    <p:cTn id="48" presetID="10" presetClass="entr" presetSubtype="0" fill="hold" grpId="0" nodeType="withEffect">
                                      <p:stCondLst>
                                        <p:cond delay="15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500"/>
                                            <p:tgtEl>
                                              <p:spTgt spid="6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78"/>
                                            </p:tgtEl>
                                            <p:attrNameLst>
                                              <p:attrName>style.visibility</p:attrName>
                                            </p:attrNameLst>
                                          </p:cBhvr>
                                          <p:to>
                                            <p:strVal val="visible"/>
                                          </p:to>
                                        </p:set>
                                        <p:animEffect transition="in" filter="wipe(left)">
                                          <p:cBhvr>
                                            <p:cTn id="55" dur="500"/>
                                            <p:tgtEl>
                                              <p:spTgt spid="78"/>
                                            </p:tgtEl>
                                          </p:cBhvr>
                                        </p:animEffect>
                                      </p:childTnLst>
                                    </p:cTn>
                                  </p:par>
                                  <p:par>
                                    <p:cTn id="56" presetID="10" presetClass="entr" presetSubtype="0" fill="hold" grpId="0" nodeType="withEffect">
                                      <p:stCondLst>
                                        <p:cond delay="150"/>
                                      </p:stCondLst>
                                      <p:childTnLst>
                                        <p:set>
                                          <p:cBhvr>
                                            <p:cTn id="57" dur="1" fill="hold">
                                              <p:stCondLst>
                                                <p:cond delay="0"/>
                                              </p:stCondLst>
                                            </p:cTn>
                                            <p:tgtEl>
                                              <p:spTgt spid="77"/>
                                            </p:tgtEl>
                                            <p:attrNameLst>
                                              <p:attrName>style.visibility</p:attrName>
                                            </p:attrNameLst>
                                          </p:cBhvr>
                                          <p:to>
                                            <p:strVal val="visible"/>
                                          </p:to>
                                        </p:set>
                                        <p:animEffect transition="in" filter="fade">
                                          <p:cBhvr>
                                            <p:cTn id="58"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P spid="61" grpId="0"/>
          <p:bldP spid="62" grpId="0" animBg="1"/>
          <p:bldP spid="63" grpId="0"/>
          <p:bldP spid="64" grpId="0"/>
          <p:bldP spid="68" grpId="0"/>
          <p:bldP spid="7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par>
                                    <p:cTn id="9" presetID="2" presetClass="entr" presetSubtype="1" decel="10000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57"/>
                                            </p:tgtEl>
                                            <p:attrNameLst>
                                              <p:attrName>style.visibility</p:attrName>
                                            </p:attrNameLst>
                                          </p:cBhvr>
                                          <p:to>
                                            <p:strVal val="visible"/>
                                          </p:to>
                                        </p:set>
                                        <p:anim calcmode="lin" valueType="num">
                                          <p:cBhvr additive="base">
                                            <p:cTn id="16" dur="500" fill="hold"/>
                                            <p:tgtEl>
                                              <p:spTgt spid="57"/>
                                            </p:tgtEl>
                                            <p:attrNameLst>
                                              <p:attrName>ppt_x</p:attrName>
                                            </p:attrNameLst>
                                          </p:cBhvr>
                                          <p:tavLst>
                                            <p:tav tm="0">
                                              <p:val>
                                                <p:strVal val="0-#ppt_w/2"/>
                                              </p:val>
                                            </p:tav>
                                            <p:tav tm="100000">
                                              <p:val>
                                                <p:strVal val="#ppt_x"/>
                                              </p:val>
                                            </p:tav>
                                          </p:tavLst>
                                        </p:anim>
                                        <p:anim calcmode="lin" valueType="num">
                                          <p:cBhvr additive="base">
                                            <p:cTn id="17"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anim calcmode="lin" valueType="num">
                                          <p:cBhvr additive="base">
                                            <p:cTn id="22" dur="500" fill="hold"/>
                                            <p:tgtEl>
                                              <p:spTgt spid="61"/>
                                            </p:tgtEl>
                                            <p:attrNameLst>
                                              <p:attrName>ppt_x</p:attrName>
                                            </p:attrNameLst>
                                          </p:cBhvr>
                                          <p:tavLst>
                                            <p:tav tm="0">
                                              <p:val>
                                                <p:strVal val="0-#ppt_w/2"/>
                                              </p:val>
                                            </p:tav>
                                            <p:tav tm="100000">
                                              <p:val>
                                                <p:strVal val="#ppt_x"/>
                                              </p:val>
                                            </p:tav>
                                          </p:tavLst>
                                        </p:anim>
                                        <p:anim calcmode="lin" valueType="num">
                                          <p:cBhvr additive="base">
                                            <p:cTn id="23" dur="500" fill="hold"/>
                                            <p:tgtEl>
                                              <p:spTgt spid="6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decel="100000" fill="hold" grpId="0" nodeType="clickEffect">
                                      <p:stCondLst>
                                        <p:cond delay="0"/>
                                      </p:stCondLst>
                                      <p:childTnLst>
                                        <p:set>
                                          <p:cBhvr>
                                            <p:cTn id="27" dur="1" fill="hold">
                                              <p:stCondLst>
                                                <p:cond delay="0"/>
                                              </p:stCondLst>
                                            </p:cTn>
                                            <p:tgtEl>
                                              <p:spTgt spid="62"/>
                                            </p:tgtEl>
                                            <p:attrNameLst>
                                              <p:attrName>style.visibility</p:attrName>
                                            </p:attrNameLst>
                                          </p:cBhvr>
                                          <p:to>
                                            <p:strVal val="visible"/>
                                          </p:to>
                                        </p:set>
                                        <p:anim calcmode="lin" valueType="num">
                                          <p:cBhvr additive="base">
                                            <p:cTn id="28" dur="500" fill="hold"/>
                                            <p:tgtEl>
                                              <p:spTgt spid="62"/>
                                            </p:tgtEl>
                                            <p:attrNameLst>
                                              <p:attrName>ppt_x</p:attrName>
                                            </p:attrNameLst>
                                          </p:cBhvr>
                                          <p:tavLst>
                                            <p:tav tm="0">
                                              <p:val>
                                                <p:strVal val="#ppt_x"/>
                                              </p:val>
                                            </p:tav>
                                            <p:tav tm="100000">
                                              <p:val>
                                                <p:strVal val="#ppt_x"/>
                                              </p:val>
                                            </p:tav>
                                          </p:tavLst>
                                        </p:anim>
                                        <p:anim calcmode="lin" valueType="num">
                                          <p:cBhvr additive="base">
                                            <p:cTn id="29" dur="500" fill="hold"/>
                                            <p:tgtEl>
                                              <p:spTgt spid="62"/>
                                            </p:tgtEl>
                                            <p:attrNameLst>
                                              <p:attrName>ppt_y</p:attrName>
                                            </p:attrNameLst>
                                          </p:cBhvr>
                                          <p:tavLst>
                                            <p:tav tm="0">
                                              <p:val>
                                                <p:strVal val="1+#ppt_h/2"/>
                                              </p:val>
                                            </p:tav>
                                            <p:tav tm="100000">
                                              <p:val>
                                                <p:strVal val="#ppt_y"/>
                                              </p:val>
                                            </p:tav>
                                          </p:tavLst>
                                        </p:anim>
                                      </p:childTnLst>
                                    </p:cTn>
                                  </p:par>
                                  <p:par>
                                    <p:cTn id="30" presetID="2" presetClass="entr" presetSubtype="8" fill="hold" grpId="0" nodeType="withEffect">
                                      <p:stCondLst>
                                        <p:cond delay="150"/>
                                      </p:stCondLst>
                                      <p:childTnLst>
                                        <p:set>
                                          <p:cBhvr>
                                            <p:cTn id="31" dur="1" fill="hold">
                                              <p:stCondLst>
                                                <p:cond delay="0"/>
                                              </p:stCondLst>
                                            </p:cTn>
                                            <p:tgtEl>
                                              <p:spTgt spid="63"/>
                                            </p:tgtEl>
                                            <p:attrNameLst>
                                              <p:attrName>style.visibility</p:attrName>
                                            </p:attrNameLst>
                                          </p:cBhvr>
                                          <p:to>
                                            <p:strVal val="visible"/>
                                          </p:to>
                                        </p:set>
                                        <p:anim calcmode="lin" valueType="num">
                                          <p:cBhvr additive="base">
                                            <p:cTn id="32" dur="500" fill="hold"/>
                                            <p:tgtEl>
                                              <p:spTgt spid="63"/>
                                            </p:tgtEl>
                                            <p:attrNameLst>
                                              <p:attrName>ppt_x</p:attrName>
                                            </p:attrNameLst>
                                          </p:cBhvr>
                                          <p:tavLst>
                                            <p:tav tm="0">
                                              <p:val>
                                                <p:strVal val="0-#ppt_w/2"/>
                                              </p:val>
                                            </p:tav>
                                            <p:tav tm="100000">
                                              <p:val>
                                                <p:strVal val="#ppt_x"/>
                                              </p:val>
                                            </p:tav>
                                          </p:tavLst>
                                        </p:anim>
                                        <p:anim calcmode="lin" valueType="num">
                                          <p:cBhvr additive="base">
                                            <p:cTn id="33" dur="500" fill="hold"/>
                                            <p:tgtEl>
                                              <p:spTgt spid="63"/>
                                            </p:tgtEl>
                                            <p:attrNameLst>
                                              <p:attrName>ppt_y</p:attrName>
                                            </p:attrNameLst>
                                          </p:cBhvr>
                                          <p:tavLst>
                                            <p:tav tm="0">
                                              <p:val>
                                                <p:strVal val="#ppt_y"/>
                                              </p:val>
                                            </p:tav>
                                            <p:tav tm="100000">
                                              <p:val>
                                                <p:strVal val="#ppt_y"/>
                                              </p:val>
                                            </p:tav>
                                          </p:tavLst>
                                        </p:anim>
                                      </p:childTnLst>
                                    </p:cTn>
                                  </p:par>
                                </p:childTnLst>
                              </p:cTn>
                            </p:par>
                            <p:par>
                              <p:cTn id="34" fill="hold">
                                <p:stCondLst>
                                  <p:cond delay="650"/>
                                </p:stCondLst>
                                <p:childTnLst>
                                  <p:par>
                                    <p:cTn id="35" presetID="22" presetClass="entr" presetSubtype="8" fill="hold" nodeType="after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left)">
                                          <p:cBhvr>
                                            <p:cTn id="37" dur="500"/>
                                            <p:tgtEl>
                                              <p:spTgt spid="65"/>
                                            </p:tgtEl>
                                          </p:cBhvr>
                                        </p:animEffect>
                                      </p:childTnLst>
                                    </p:cTn>
                                  </p:par>
                                </p:childTnLst>
                              </p:cTn>
                            </p:par>
                            <p:par>
                              <p:cTn id="38" fill="hold">
                                <p:stCondLst>
                                  <p:cond delay="1150"/>
                                </p:stCondLst>
                                <p:childTnLst>
                                  <p:par>
                                    <p:cTn id="39" presetID="2" presetClass="entr" presetSubtype="8" fill="hold" grpId="0" nodeType="afterEffect">
                                      <p:stCondLst>
                                        <p:cond delay="0"/>
                                      </p:stCondLst>
                                      <p:childTnLst>
                                        <p:set>
                                          <p:cBhvr>
                                            <p:cTn id="40" dur="1" fill="hold">
                                              <p:stCondLst>
                                                <p:cond delay="0"/>
                                              </p:stCondLst>
                                            </p:cTn>
                                            <p:tgtEl>
                                              <p:spTgt spid="64"/>
                                            </p:tgtEl>
                                            <p:attrNameLst>
                                              <p:attrName>style.visibility</p:attrName>
                                            </p:attrNameLst>
                                          </p:cBhvr>
                                          <p:to>
                                            <p:strVal val="visible"/>
                                          </p:to>
                                        </p:set>
                                        <p:anim calcmode="lin" valueType="num">
                                          <p:cBhvr additive="base">
                                            <p:cTn id="41" dur="500" fill="hold"/>
                                            <p:tgtEl>
                                              <p:spTgt spid="64"/>
                                            </p:tgtEl>
                                            <p:attrNameLst>
                                              <p:attrName>ppt_x</p:attrName>
                                            </p:attrNameLst>
                                          </p:cBhvr>
                                          <p:tavLst>
                                            <p:tav tm="0">
                                              <p:val>
                                                <p:strVal val="0-#ppt_w/2"/>
                                              </p:val>
                                            </p:tav>
                                            <p:tav tm="100000">
                                              <p:val>
                                                <p:strVal val="#ppt_x"/>
                                              </p:val>
                                            </p:tav>
                                          </p:tavLst>
                                        </p:anim>
                                        <p:anim calcmode="lin" valueType="num">
                                          <p:cBhvr additive="base">
                                            <p:cTn id="42" dur="500" fill="hold"/>
                                            <p:tgtEl>
                                              <p:spTgt spid="64"/>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69"/>
                                            </p:tgtEl>
                                            <p:attrNameLst>
                                              <p:attrName>style.visibility</p:attrName>
                                            </p:attrNameLst>
                                          </p:cBhvr>
                                          <p:to>
                                            <p:strVal val="visible"/>
                                          </p:to>
                                        </p:set>
                                        <p:animEffect transition="in" filter="wipe(right)">
                                          <p:cBhvr>
                                            <p:cTn id="47" dur="500"/>
                                            <p:tgtEl>
                                              <p:spTgt spid="69"/>
                                            </p:tgtEl>
                                          </p:cBhvr>
                                        </p:animEffect>
                                      </p:childTnLst>
                                    </p:cTn>
                                  </p:par>
                                  <p:par>
                                    <p:cTn id="48" presetID="10" presetClass="entr" presetSubtype="0" fill="hold" grpId="0" nodeType="withEffect">
                                      <p:stCondLst>
                                        <p:cond delay="15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500"/>
                                            <p:tgtEl>
                                              <p:spTgt spid="6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78"/>
                                            </p:tgtEl>
                                            <p:attrNameLst>
                                              <p:attrName>style.visibility</p:attrName>
                                            </p:attrNameLst>
                                          </p:cBhvr>
                                          <p:to>
                                            <p:strVal val="visible"/>
                                          </p:to>
                                        </p:set>
                                        <p:animEffect transition="in" filter="wipe(left)">
                                          <p:cBhvr>
                                            <p:cTn id="55" dur="500"/>
                                            <p:tgtEl>
                                              <p:spTgt spid="78"/>
                                            </p:tgtEl>
                                          </p:cBhvr>
                                        </p:animEffect>
                                      </p:childTnLst>
                                    </p:cTn>
                                  </p:par>
                                  <p:par>
                                    <p:cTn id="56" presetID="10" presetClass="entr" presetSubtype="0" fill="hold" grpId="0" nodeType="withEffect">
                                      <p:stCondLst>
                                        <p:cond delay="150"/>
                                      </p:stCondLst>
                                      <p:childTnLst>
                                        <p:set>
                                          <p:cBhvr>
                                            <p:cTn id="57" dur="1" fill="hold">
                                              <p:stCondLst>
                                                <p:cond delay="0"/>
                                              </p:stCondLst>
                                            </p:cTn>
                                            <p:tgtEl>
                                              <p:spTgt spid="77"/>
                                            </p:tgtEl>
                                            <p:attrNameLst>
                                              <p:attrName>style.visibility</p:attrName>
                                            </p:attrNameLst>
                                          </p:cBhvr>
                                          <p:to>
                                            <p:strVal val="visible"/>
                                          </p:to>
                                        </p:set>
                                        <p:animEffect transition="in" filter="fade">
                                          <p:cBhvr>
                                            <p:cTn id="58"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p:bldP spid="61" grpId="0"/>
          <p:bldP spid="62" grpId="0" animBg="1"/>
          <p:bldP spid="63" grpId="0"/>
          <p:bldP spid="64" grpId="0"/>
          <p:bldP spid="68" grpId="0"/>
          <p:bldP spid="77" grpId="0"/>
        </p:bldLst>
      </p:timing>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E1B38FC-2924-5716-B7C3-FC74094A64EE}"/>
              </a:ext>
            </a:extLst>
          </p:cNvPr>
          <p:cNvGrpSpPr/>
          <p:nvPr/>
        </p:nvGrpSpPr>
        <p:grpSpPr>
          <a:xfrm>
            <a:off x="6325099" y="626764"/>
            <a:ext cx="1549391" cy="1552308"/>
            <a:chOff x="3516570" y="785827"/>
            <a:chExt cx="2111772" cy="2115748"/>
          </a:xfrm>
        </p:grpSpPr>
        <p:sp>
          <p:nvSpPr>
            <p:cNvPr id="3" name="Freeform: Shape 2">
              <a:extLst>
                <a:ext uri="{FF2B5EF4-FFF2-40B4-BE49-F238E27FC236}">
                  <a16:creationId xmlns:a16="http://schemas.microsoft.com/office/drawing/2014/main" id="{0A68FB5E-7B79-F489-D905-7727F303D6EF}"/>
                </a:ext>
              </a:extLst>
            </p:cNvPr>
            <p:cNvSpPr/>
            <p:nvPr/>
          </p:nvSpPr>
          <p:spPr>
            <a:xfrm>
              <a:off x="3516570" y="1843000"/>
              <a:ext cx="2111772" cy="277627"/>
            </a:xfrm>
            <a:custGeom>
              <a:avLst/>
              <a:gdLst>
                <a:gd name="connsiteX0" fmla="*/ 337 w 1682871"/>
                <a:gd name="connsiteY0" fmla="*/ 178 h 221241"/>
                <a:gd name="connsiteX1" fmla="*/ 184333 w 1682871"/>
                <a:gd name="connsiteY1" fmla="*/ 534 h 221241"/>
                <a:gd name="connsiteX2" fmla="*/ 821838 w 1682871"/>
                <a:gd name="connsiteY2" fmla="*/ 534 h 221241"/>
                <a:gd name="connsiteX3" fmla="*/ 841528 w 1682871"/>
                <a:gd name="connsiteY3" fmla="*/ 0 h 221241"/>
                <a:gd name="connsiteX4" fmla="*/ 861168 w 1682871"/>
                <a:gd name="connsiteY4" fmla="*/ 508 h 221241"/>
                <a:gd name="connsiteX5" fmla="*/ 1682871 w 1682871"/>
                <a:gd name="connsiteY5" fmla="*/ 559 h 221241"/>
                <a:gd name="connsiteX6" fmla="*/ 1682871 w 1682871"/>
                <a:gd name="connsiteY6" fmla="*/ 92760 h 221241"/>
                <a:gd name="connsiteX7" fmla="*/ 1676418 w 1682871"/>
                <a:gd name="connsiteY7" fmla="*/ 107750 h 221241"/>
                <a:gd name="connsiteX8" fmla="*/ 1653120 w 1682871"/>
                <a:gd name="connsiteY8" fmla="*/ 221242 h 221241"/>
                <a:gd name="connsiteX9" fmla="*/ 1636707 w 1682871"/>
                <a:gd name="connsiteY9" fmla="*/ 220784 h 221241"/>
                <a:gd name="connsiteX10" fmla="*/ 46324 w 1682871"/>
                <a:gd name="connsiteY10" fmla="*/ 220784 h 221241"/>
                <a:gd name="connsiteX11" fmla="*/ 29911 w 1682871"/>
                <a:gd name="connsiteY11" fmla="*/ 221242 h 221241"/>
                <a:gd name="connsiteX12" fmla="*/ 3285 w 1682871"/>
                <a:gd name="connsiteY12" fmla="*/ 71596 h 221241"/>
                <a:gd name="connsiteX13" fmla="*/ 337 w 1682871"/>
                <a:gd name="connsiteY13" fmla="*/ 53227 h 221241"/>
                <a:gd name="connsiteX14" fmla="*/ 337 w 1682871"/>
                <a:gd name="connsiteY14" fmla="*/ 3836 h 221241"/>
                <a:gd name="connsiteX15" fmla="*/ 337 w 1682871"/>
                <a:gd name="connsiteY15" fmla="*/ 178 h 2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871" h="221241">
                  <a:moveTo>
                    <a:pt x="337" y="178"/>
                  </a:moveTo>
                  <a:cubicBezTo>
                    <a:pt x="61669" y="305"/>
                    <a:pt x="123001" y="534"/>
                    <a:pt x="184333" y="534"/>
                  </a:cubicBezTo>
                  <a:cubicBezTo>
                    <a:pt x="396834" y="584"/>
                    <a:pt x="609336" y="559"/>
                    <a:pt x="821838" y="534"/>
                  </a:cubicBezTo>
                  <a:cubicBezTo>
                    <a:pt x="828393" y="534"/>
                    <a:pt x="834948" y="203"/>
                    <a:pt x="841528" y="0"/>
                  </a:cubicBezTo>
                  <a:cubicBezTo>
                    <a:pt x="848083" y="178"/>
                    <a:pt x="854613" y="508"/>
                    <a:pt x="861168" y="508"/>
                  </a:cubicBezTo>
                  <a:cubicBezTo>
                    <a:pt x="1135077" y="559"/>
                    <a:pt x="1408987" y="559"/>
                    <a:pt x="1682871" y="559"/>
                  </a:cubicBezTo>
                  <a:cubicBezTo>
                    <a:pt x="1682871" y="31301"/>
                    <a:pt x="1682871" y="62018"/>
                    <a:pt x="1682871" y="92760"/>
                  </a:cubicBezTo>
                  <a:cubicBezTo>
                    <a:pt x="1680661" y="97740"/>
                    <a:pt x="1677510" y="102516"/>
                    <a:pt x="1676418" y="107750"/>
                  </a:cubicBezTo>
                  <a:cubicBezTo>
                    <a:pt x="1668415" y="145530"/>
                    <a:pt x="1660818" y="183411"/>
                    <a:pt x="1653120" y="221242"/>
                  </a:cubicBezTo>
                  <a:cubicBezTo>
                    <a:pt x="1647658" y="221089"/>
                    <a:pt x="1642195" y="220784"/>
                    <a:pt x="1636707" y="220784"/>
                  </a:cubicBezTo>
                  <a:cubicBezTo>
                    <a:pt x="1106571" y="220759"/>
                    <a:pt x="576460" y="220759"/>
                    <a:pt x="46324" y="220784"/>
                  </a:cubicBezTo>
                  <a:cubicBezTo>
                    <a:pt x="40861" y="220784"/>
                    <a:pt x="35399" y="221089"/>
                    <a:pt x="29911" y="221242"/>
                  </a:cubicBezTo>
                  <a:cubicBezTo>
                    <a:pt x="21069" y="171343"/>
                    <a:pt x="12355" y="121444"/>
                    <a:pt x="3285" y="71596"/>
                  </a:cubicBezTo>
                  <a:cubicBezTo>
                    <a:pt x="2141" y="65295"/>
                    <a:pt x="2522" y="59350"/>
                    <a:pt x="337" y="53227"/>
                  </a:cubicBezTo>
                  <a:cubicBezTo>
                    <a:pt x="337" y="36764"/>
                    <a:pt x="337" y="20300"/>
                    <a:pt x="337" y="3836"/>
                  </a:cubicBezTo>
                  <a:cubicBezTo>
                    <a:pt x="1506" y="2617"/>
                    <a:pt x="-831" y="1397"/>
                    <a:pt x="337" y="17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 name="Freeform: Shape 3">
              <a:extLst>
                <a:ext uri="{FF2B5EF4-FFF2-40B4-BE49-F238E27FC236}">
                  <a16:creationId xmlns:a16="http://schemas.microsoft.com/office/drawing/2014/main" id="{6B85A29E-B003-E9E3-69D3-959AF420C898}"/>
                </a:ext>
              </a:extLst>
            </p:cNvPr>
            <p:cNvSpPr/>
            <p:nvPr/>
          </p:nvSpPr>
          <p:spPr>
            <a:xfrm>
              <a:off x="4572541" y="1567349"/>
              <a:ext cx="1055801" cy="276352"/>
            </a:xfrm>
            <a:custGeom>
              <a:avLst/>
              <a:gdLst>
                <a:gd name="connsiteX0" fmla="*/ 841369 w 841368"/>
                <a:gd name="connsiteY0" fmla="*/ 220225 h 220225"/>
                <a:gd name="connsiteX1" fmla="*/ 19639 w 841368"/>
                <a:gd name="connsiteY1" fmla="*/ 220200 h 220225"/>
                <a:gd name="connsiteX2" fmla="*/ 0 w 841368"/>
                <a:gd name="connsiteY2" fmla="*/ 219692 h 220225"/>
                <a:gd name="connsiteX3" fmla="*/ 559 w 841368"/>
                <a:gd name="connsiteY3" fmla="*/ 0 h 220225"/>
                <a:gd name="connsiteX4" fmla="*/ 811617 w 841368"/>
                <a:gd name="connsiteY4" fmla="*/ 0 h 220225"/>
                <a:gd name="connsiteX5" fmla="*/ 831282 w 841368"/>
                <a:gd name="connsiteY5" fmla="*/ 90981 h 220225"/>
                <a:gd name="connsiteX6" fmla="*/ 841369 w 841368"/>
                <a:gd name="connsiteY6" fmla="*/ 154371 h 220225"/>
                <a:gd name="connsiteX7" fmla="*/ 841369 w 841368"/>
                <a:gd name="connsiteY7" fmla="*/ 220225 h 22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68" h="220225">
                  <a:moveTo>
                    <a:pt x="841369" y="220225"/>
                  </a:moveTo>
                  <a:cubicBezTo>
                    <a:pt x="567459" y="220225"/>
                    <a:pt x="293549" y="220225"/>
                    <a:pt x="19639" y="220200"/>
                  </a:cubicBezTo>
                  <a:cubicBezTo>
                    <a:pt x="13085" y="220200"/>
                    <a:pt x="6555" y="219870"/>
                    <a:pt x="0" y="219692"/>
                  </a:cubicBezTo>
                  <a:cubicBezTo>
                    <a:pt x="178" y="146470"/>
                    <a:pt x="356" y="73248"/>
                    <a:pt x="559" y="0"/>
                  </a:cubicBezTo>
                  <a:cubicBezTo>
                    <a:pt x="270912" y="0"/>
                    <a:pt x="541265" y="0"/>
                    <a:pt x="811617" y="0"/>
                  </a:cubicBezTo>
                  <a:cubicBezTo>
                    <a:pt x="818223" y="30310"/>
                    <a:pt x="825286" y="60544"/>
                    <a:pt x="831282" y="90981"/>
                  </a:cubicBezTo>
                  <a:cubicBezTo>
                    <a:pt x="835423" y="111967"/>
                    <a:pt x="838066" y="133233"/>
                    <a:pt x="841369" y="154371"/>
                  </a:cubicBezTo>
                  <a:cubicBezTo>
                    <a:pt x="841369" y="176323"/>
                    <a:pt x="841369" y="198274"/>
                    <a:pt x="841369" y="2202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16" name="Freeform: Shape 15">
              <a:extLst>
                <a:ext uri="{FF2B5EF4-FFF2-40B4-BE49-F238E27FC236}">
                  <a16:creationId xmlns:a16="http://schemas.microsoft.com/office/drawing/2014/main" id="{4FD9381E-19F9-20BF-DD5F-2D11792E2EE5}"/>
                </a:ext>
              </a:extLst>
            </p:cNvPr>
            <p:cNvSpPr/>
            <p:nvPr/>
          </p:nvSpPr>
          <p:spPr>
            <a:xfrm>
              <a:off x="3918132" y="2670782"/>
              <a:ext cx="1308848" cy="230793"/>
            </a:xfrm>
            <a:custGeom>
              <a:avLst/>
              <a:gdLst>
                <a:gd name="connsiteX0" fmla="*/ 1043022 w 1043021"/>
                <a:gd name="connsiteY0" fmla="*/ 25 h 183919"/>
                <a:gd name="connsiteX1" fmla="*/ 985933 w 1043021"/>
                <a:gd name="connsiteY1" fmla="*/ 43674 h 183919"/>
                <a:gd name="connsiteX2" fmla="*/ 593755 w 1043021"/>
                <a:gd name="connsiteY2" fmla="*/ 180769 h 183919"/>
                <a:gd name="connsiteX3" fmla="*/ 587251 w 1043021"/>
                <a:gd name="connsiteY3" fmla="*/ 183919 h 183919"/>
                <a:gd name="connsiteX4" fmla="*/ 452493 w 1043021"/>
                <a:gd name="connsiteY4" fmla="*/ 183919 h 183919"/>
                <a:gd name="connsiteX5" fmla="*/ 393779 w 1043021"/>
                <a:gd name="connsiteY5" fmla="*/ 174112 h 183919"/>
                <a:gd name="connsiteX6" fmla="*/ 6504 w 1043021"/>
                <a:gd name="connsiteY6" fmla="*/ 7190 h 183919"/>
                <a:gd name="connsiteX7" fmla="*/ 0 w 1043021"/>
                <a:gd name="connsiteY7" fmla="*/ 0 h 183919"/>
                <a:gd name="connsiteX8" fmla="*/ 392584 w 1043021"/>
                <a:gd name="connsiteY8" fmla="*/ 280 h 183919"/>
                <a:gd name="connsiteX9" fmla="*/ 1043022 w 1043021"/>
                <a:gd name="connsiteY9" fmla="*/ 25 h 1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021" h="183919">
                  <a:moveTo>
                    <a:pt x="1043022" y="25"/>
                  </a:moveTo>
                  <a:cubicBezTo>
                    <a:pt x="1024043" y="14634"/>
                    <a:pt x="1005852" y="30488"/>
                    <a:pt x="985933" y="43674"/>
                  </a:cubicBezTo>
                  <a:cubicBezTo>
                    <a:pt x="866852" y="122562"/>
                    <a:pt x="736134" y="168523"/>
                    <a:pt x="593755" y="180769"/>
                  </a:cubicBezTo>
                  <a:cubicBezTo>
                    <a:pt x="591519" y="180972"/>
                    <a:pt x="589410" y="182827"/>
                    <a:pt x="587251" y="183919"/>
                  </a:cubicBezTo>
                  <a:cubicBezTo>
                    <a:pt x="542332" y="183919"/>
                    <a:pt x="497413" y="183919"/>
                    <a:pt x="452493" y="183919"/>
                  </a:cubicBezTo>
                  <a:cubicBezTo>
                    <a:pt x="432930" y="180642"/>
                    <a:pt x="413367" y="177161"/>
                    <a:pt x="393779" y="174112"/>
                  </a:cubicBezTo>
                  <a:cubicBezTo>
                    <a:pt x="250383" y="151729"/>
                    <a:pt x="121317" y="96037"/>
                    <a:pt x="6504" y="7190"/>
                  </a:cubicBezTo>
                  <a:cubicBezTo>
                    <a:pt x="3989" y="5234"/>
                    <a:pt x="2160" y="2414"/>
                    <a:pt x="0" y="0"/>
                  </a:cubicBezTo>
                  <a:cubicBezTo>
                    <a:pt x="130870" y="102"/>
                    <a:pt x="261714" y="280"/>
                    <a:pt x="392584" y="280"/>
                  </a:cubicBezTo>
                  <a:cubicBezTo>
                    <a:pt x="609380" y="254"/>
                    <a:pt x="826201" y="127"/>
                    <a:pt x="1043022" y="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28" name="Freeform: Shape 27">
              <a:extLst>
                <a:ext uri="{FF2B5EF4-FFF2-40B4-BE49-F238E27FC236}">
                  <a16:creationId xmlns:a16="http://schemas.microsoft.com/office/drawing/2014/main" id="{08E54882-6FB6-526C-2FF6-F4F3102C1A97}"/>
                </a:ext>
              </a:extLst>
            </p:cNvPr>
            <p:cNvSpPr/>
            <p:nvPr/>
          </p:nvSpPr>
          <p:spPr>
            <a:xfrm>
              <a:off x="4572572" y="785827"/>
              <a:ext cx="651698" cy="230418"/>
            </a:xfrm>
            <a:custGeom>
              <a:avLst/>
              <a:gdLst>
                <a:gd name="connsiteX0" fmla="*/ 92023 w 519338"/>
                <a:gd name="connsiteY0" fmla="*/ 0 h 183620"/>
                <a:gd name="connsiteX1" fmla="*/ 126322 w 519338"/>
                <a:gd name="connsiteY1" fmla="*/ 9502 h 183620"/>
                <a:gd name="connsiteX2" fmla="*/ 342457 w 519338"/>
                <a:gd name="connsiteY2" fmla="*/ 72790 h 183620"/>
                <a:gd name="connsiteX3" fmla="*/ 510700 w 519338"/>
                <a:gd name="connsiteY3" fmla="*/ 173426 h 183620"/>
                <a:gd name="connsiteX4" fmla="*/ 519338 w 519338"/>
                <a:gd name="connsiteY4" fmla="*/ 182700 h 183620"/>
                <a:gd name="connsiteX5" fmla="*/ 501376 w 519338"/>
                <a:gd name="connsiteY5" fmla="*/ 183589 h 183620"/>
                <a:gd name="connsiteX6" fmla="*/ 559 w 519338"/>
                <a:gd name="connsiteY6" fmla="*/ 183614 h 183620"/>
                <a:gd name="connsiteX7" fmla="*/ 0 w 519338"/>
                <a:gd name="connsiteY7" fmla="*/ 25 h 183620"/>
                <a:gd name="connsiteX8" fmla="*/ 92023 w 519338"/>
                <a:gd name="connsiteY8" fmla="*/ 0 h 18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338" h="183620">
                  <a:moveTo>
                    <a:pt x="92023" y="0"/>
                  </a:moveTo>
                  <a:cubicBezTo>
                    <a:pt x="103456" y="3252"/>
                    <a:pt x="114686" y="7825"/>
                    <a:pt x="126322" y="9502"/>
                  </a:cubicBezTo>
                  <a:cubicBezTo>
                    <a:pt x="201399" y="20376"/>
                    <a:pt x="273173" y="42201"/>
                    <a:pt x="342457" y="72790"/>
                  </a:cubicBezTo>
                  <a:cubicBezTo>
                    <a:pt x="402696" y="99366"/>
                    <a:pt x="458591" y="133233"/>
                    <a:pt x="510700" y="173426"/>
                  </a:cubicBezTo>
                  <a:cubicBezTo>
                    <a:pt x="514003" y="175967"/>
                    <a:pt x="516468" y="179575"/>
                    <a:pt x="519338" y="182700"/>
                  </a:cubicBezTo>
                  <a:cubicBezTo>
                    <a:pt x="513343" y="183005"/>
                    <a:pt x="507372" y="183589"/>
                    <a:pt x="501376" y="183589"/>
                  </a:cubicBezTo>
                  <a:cubicBezTo>
                    <a:pt x="334429" y="183640"/>
                    <a:pt x="167506" y="183614"/>
                    <a:pt x="559" y="183614"/>
                  </a:cubicBezTo>
                  <a:cubicBezTo>
                    <a:pt x="381" y="122410"/>
                    <a:pt x="178" y="61205"/>
                    <a:pt x="0" y="25"/>
                  </a:cubicBezTo>
                  <a:cubicBezTo>
                    <a:pt x="30666" y="0"/>
                    <a:pt x="61332" y="0"/>
                    <a:pt x="92023"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0" name="Freeform: Shape 29">
              <a:extLst>
                <a:ext uri="{FF2B5EF4-FFF2-40B4-BE49-F238E27FC236}">
                  <a16:creationId xmlns:a16="http://schemas.microsoft.com/office/drawing/2014/main" id="{3BD83EB6-BEB3-5301-F729-2E81F61D54BC}"/>
                </a:ext>
              </a:extLst>
            </p:cNvPr>
            <p:cNvSpPr/>
            <p:nvPr/>
          </p:nvSpPr>
          <p:spPr>
            <a:xfrm>
              <a:off x="4573274" y="1290008"/>
              <a:ext cx="1017766" cy="277340"/>
            </a:xfrm>
            <a:custGeom>
              <a:avLst/>
              <a:gdLst>
                <a:gd name="connsiteX0" fmla="*/ 715987 w 811058"/>
                <a:gd name="connsiteY0" fmla="*/ 0 h 221012"/>
                <a:gd name="connsiteX1" fmla="*/ 811058 w 811058"/>
                <a:gd name="connsiteY1" fmla="*/ 221013 h 221012"/>
                <a:gd name="connsiteX2" fmla="*/ 0 w 811058"/>
                <a:gd name="connsiteY2" fmla="*/ 221013 h 221012"/>
                <a:gd name="connsiteX3" fmla="*/ 0 w 811058"/>
                <a:gd name="connsiteY3" fmla="*/ 1397 h 221012"/>
                <a:gd name="connsiteX4" fmla="*/ 694848 w 811058"/>
                <a:gd name="connsiteY4" fmla="*/ 1321 h 221012"/>
                <a:gd name="connsiteX5" fmla="*/ 715987 w 811058"/>
                <a:gd name="connsiteY5" fmla="*/ 0 h 2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058" h="221012">
                  <a:moveTo>
                    <a:pt x="715987" y="0"/>
                  </a:moveTo>
                  <a:cubicBezTo>
                    <a:pt x="758390" y="69030"/>
                    <a:pt x="791241" y="142201"/>
                    <a:pt x="811058" y="221013"/>
                  </a:cubicBezTo>
                  <a:cubicBezTo>
                    <a:pt x="540706" y="221013"/>
                    <a:pt x="270353" y="221013"/>
                    <a:pt x="0" y="221013"/>
                  </a:cubicBezTo>
                  <a:cubicBezTo>
                    <a:pt x="0" y="147816"/>
                    <a:pt x="0" y="74619"/>
                    <a:pt x="0" y="1397"/>
                  </a:cubicBezTo>
                  <a:cubicBezTo>
                    <a:pt x="231608" y="1397"/>
                    <a:pt x="463240" y="1397"/>
                    <a:pt x="694848" y="1321"/>
                  </a:cubicBezTo>
                  <a:cubicBezTo>
                    <a:pt x="701886" y="1321"/>
                    <a:pt x="708923" y="457"/>
                    <a:pt x="715987"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2" name="Freeform: Shape 31">
              <a:extLst>
                <a:ext uri="{FF2B5EF4-FFF2-40B4-BE49-F238E27FC236}">
                  <a16:creationId xmlns:a16="http://schemas.microsoft.com/office/drawing/2014/main" id="{8C04FD02-022F-119F-3CA3-FFE034CE42A4}"/>
                </a:ext>
              </a:extLst>
            </p:cNvPr>
            <p:cNvSpPr/>
            <p:nvPr/>
          </p:nvSpPr>
          <p:spPr>
            <a:xfrm>
              <a:off x="4573242" y="1015058"/>
              <a:ext cx="898495" cy="276702"/>
            </a:xfrm>
            <a:custGeom>
              <a:avLst/>
              <a:gdLst>
                <a:gd name="connsiteX0" fmla="*/ 716012 w 716011"/>
                <a:gd name="connsiteY0" fmla="*/ 219107 h 220504"/>
                <a:gd name="connsiteX1" fmla="*/ 694848 w 716011"/>
                <a:gd name="connsiteY1" fmla="*/ 220429 h 220504"/>
                <a:gd name="connsiteX2" fmla="*/ 0 w 716011"/>
                <a:gd name="connsiteY2" fmla="*/ 220505 h 220504"/>
                <a:gd name="connsiteX3" fmla="*/ 0 w 716011"/>
                <a:gd name="connsiteY3" fmla="*/ 915 h 220504"/>
                <a:gd name="connsiteX4" fmla="*/ 500817 w 716011"/>
                <a:gd name="connsiteY4" fmla="*/ 889 h 220504"/>
                <a:gd name="connsiteX5" fmla="*/ 518780 w 716011"/>
                <a:gd name="connsiteY5" fmla="*/ 0 h 220504"/>
                <a:gd name="connsiteX6" fmla="*/ 531331 w 716011"/>
                <a:gd name="connsiteY6" fmla="*/ 7317 h 220504"/>
                <a:gd name="connsiteX7" fmla="*/ 716012 w 716011"/>
                <a:gd name="connsiteY7" fmla="*/ 219107 h 22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11" h="220504">
                  <a:moveTo>
                    <a:pt x="716012" y="219107"/>
                  </a:moveTo>
                  <a:cubicBezTo>
                    <a:pt x="708949" y="219565"/>
                    <a:pt x="701911" y="220429"/>
                    <a:pt x="694848" y="220429"/>
                  </a:cubicBezTo>
                  <a:cubicBezTo>
                    <a:pt x="463240" y="220505"/>
                    <a:pt x="231608" y="220505"/>
                    <a:pt x="0" y="220505"/>
                  </a:cubicBezTo>
                  <a:cubicBezTo>
                    <a:pt x="0" y="147308"/>
                    <a:pt x="0" y="74111"/>
                    <a:pt x="0" y="915"/>
                  </a:cubicBezTo>
                  <a:cubicBezTo>
                    <a:pt x="166948" y="915"/>
                    <a:pt x="333870" y="940"/>
                    <a:pt x="500817" y="889"/>
                  </a:cubicBezTo>
                  <a:cubicBezTo>
                    <a:pt x="506813" y="889"/>
                    <a:pt x="512784" y="305"/>
                    <a:pt x="518780" y="0"/>
                  </a:cubicBezTo>
                  <a:cubicBezTo>
                    <a:pt x="522972" y="2414"/>
                    <a:pt x="527621" y="4294"/>
                    <a:pt x="531331" y="7317"/>
                  </a:cubicBezTo>
                  <a:cubicBezTo>
                    <a:pt x="604578" y="67683"/>
                    <a:pt x="666774" y="137755"/>
                    <a:pt x="716012" y="219107"/>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33" name="Freeform: Shape 32">
              <a:extLst>
                <a:ext uri="{FF2B5EF4-FFF2-40B4-BE49-F238E27FC236}">
                  <a16:creationId xmlns:a16="http://schemas.microsoft.com/office/drawing/2014/main" id="{C89E1314-D036-C4D7-5FF5-B521E15728DB}"/>
                </a:ext>
              </a:extLst>
            </p:cNvPr>
            <p:cNvSpPr/>
            <p:nvPr/>
          </p:nvSpPr>
          <p:spPr>
            <a:xfrm>
              <a:off x="3819553" y="1154605"/>
              <a:ext cx="276894" cy="274438"/>
            </a:xfrm>
            <a:custGeom>
              <a:avLst/>
              <a:gdLst>
                <a:gd name="connsiteX0" fmla="*/ 40473 w 220657"/>
                <a:gd name="connsiteY0" fmla="*/ 213188 h 218700"/>
                <a:gd name="connsiteX1" fmla="*/ 61764 w 220657"/>
                <a:gd name="connsiteY1" fmla="*/ 147842 h 218700"/>
                <a:gd name="connsiteX2" fmla="*/ 55412 w 220657"/>
                <a:gd name="connsiteY2" fmla="*/ 127440 h 218700"/>
                <a:gd name="connsiteX3" fmla="*/ 0 w 220657"/>
                <a:gd name="connsiteY3" fmla="*/ 83309 h 218700"/>
                <a:gd name="connsiteX4" fmla="*/ 57165 w 220657"/>
                <a:gd name="connsiteY4" fmla="*/ 83258 h 218700"/>
                <a:gd name="connsiteX5" fmla="*/ 90295 w 220657"/>
                <a:gd name="connsiteY5" fmla="*/ 59020 h 218700"/>
                <a:gd name="connsiteX6" fmla="*/ 109503 w 220657"/>
                <a:gd name="connsiteY6" fmla="*/ 0 h 218700"/>
                <a:gd name="connsiteX7" fmla="*/ 129523 w 220657"/>
                <a:gd name="connsiteY7" fmla="*/ 61840 h 218700"/>
                <a:gd name="connsiteX8" fmla="*/ 160240 w 220657"/>
                <a:gd name="connsiteY8" fmla="*/ 83690 h 218700"/>
                <a:gd name="connsiteX9" fmla="*/ 220657 w 220657"/>
                <a:gd name="connsiteY9" fmla="*/ 86586 h 218700"/>
                <a:gd name="connsiteX10" fmla="*/ 167583 w 220657"/>
                <a:gd name="connsiteY10" fmla="*/ 124849 h 218700"/>
                <a:gd name="connsiteX11" fmla="*/ 158868 w 220657"/>
                <a:gd name="connsiteY11" fmla="*/ 151653 h 218700"/>
                <a:gd name="connsiteX12" fmla="*/ 180642 w 220657"/>
                <a:gd name="connsiteY12" fmla="*/ 218701 h 218700"/>
                <a:gd name="connsiteX13" fmla="*/ 109732 w 220657"/>
                <a:gd name="connsiteY13" fmla="*/ 167633 h 218700"/>
                <a:gd name="connsiteX14" fmla="*/ 42658 w 220657"/>
                <a:gd name="connsiteY14" fmla="*/ 216033 h 218700"/>
                <a:gd name="connsiteX15" fmla="*/ 40473 w 220657"/>
                <a:gd name="connsiteY15" fmla="*/ 213188 h 2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0657" h="218700">
                  <a:moveTo>
                    <a:pt x="40473" y="213188"/>
                  </a:moveTo>
                  <a:cubicBezTo>
                    <a:pt x="47485" y="191363"/>
                    <a:pt x="53888" y="169336"/>
                    <a:pt x="61764" y="147842"/>
                  </a:cubicBezTo>
                  <a:cubicBezTo>
                    <a:pt x="65244" y="138340"/>
                    <a:pt x="63644" y="133080"/>
                    <a:pt x="55412" y="127440"/>
                  </a:cubicBezTo>
                  <a:cubicBezTo>
                    <a:pt x="36484" y="114508"/>
                    <a:pt x="18191" y="100636"/>
                    <a:pt x="0" y="83309"/>
                  </a:cubicBezTo>
                  <a:cubicBezTo>
                    <a:pt x="19055" y="83309"/>
                    <a:pt x="38110" y="83537"/>
                    <a:pt x="57165" y="83258"/>
                  </a:cubicBezTo>
                  <a:cubicBezTo>
                    <a:pt x="88212" y="82800"/>
                    <a:pt x="80234" y="87704"/>
                    <a:pt x="90295" y="59020"/>
                  </a:cubicBezTo>
                  <a:cubicBezTo>
                    <a:pt x="96647" y="40956"/>
                    <a:pt x="102160" y="22637"/>
                    <a:pt x="109503" y="0"/>
                  </a:cubicBezTo>
                  <a:cubicBezTo>
                    <a:pt x="117150" y="23069"/>
                    <a:pt x="125153" y="42048"/>
                    <a:pt x="129523" y="61840"/>
                  </a:cubicBezTo>
                  <a:cubicBezTo>
                    <a:pt x="133538" y="80133"/>
                    <a:pt x="142786" y="85036"/>
                    <a:pt x="160240" y="83690"/>
                  </a:cubicBezTo>
                  <a:cubicBezTo>
                    <a:pt x="179727" y="82191"/>
                    <a:pt x="199443" y="83334"/>
                    <a:pt x="220657" y="86586"/>
                  </a:cubicBezTo>
                  <a:cubicBezTo>
                    <a:pt x="203025" y="99442"/>
                    <a:pt x="185850" y="113009"/>
                    <a:pt x="167583" y="124849"/>
                  </a:cubicBezTo>
                  <a:cubicBezTo>
                    <a:pt x="156429" y="132089"/>
                    <a:pt x="154015" y="139051"/>
                    <a:pt x="158868" y="151653"/>
                  </a:cubicBezTo>
                  <a:cubicBezTo>
                    <a:pt x="166871" y="172410"/>
                    <a:pt x="172766" y="193980"/>
                    <a:pt x="180642" y="218701"/>
                  </a:cubicBezTo>
                  <a:cubicBezTo>
                    <a:pt x="154981" y="200230"/>
                    <a:pt x="132420" y="183995"/>
                    <a:pt x="109732" y="167633"/>
                  </a:cubicBezTo>
                  <a:cubicBezTo>
                    <a:pt x="86840" y="184148"/>
                    <a:pt x="64762" y="200103"/>
                    <a:pt x="42658" y="216033"/>
                  </a:cubicBezTo>
                  <a:cubicBezTo>
                    <a:pt x="41947" y="215093"/>
                    <a:pt x="41210" y="214128"/>
                    <a:pt x="40473" y="21318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4" name="Freeform: Shape 33">
              <a:extLst>
                <a:ext uri="{FF2B5EF4-FFF2-40B4-BE49-F238E27FC236}">
                  <a16:creationId xmlns:a16="http://schemas.microsoft.com/office/drawing/2014/main" id="{B9097508-B21C-F70D-D614-5C75B5A92546}"/>
                </a:ext>
              </a:extLst>
            </p:cNvPr>
            <p:cNvSpPr/>
            <p:nvPr/>
          </p:nvSpPr>
          <p:spPr>
            <a:xfrm>
              <a:off x="4197417" y="1154350"/>
              <a:ext cx="277722" cy="270581"/>
            </a:xfrm>
            <a:custGeom>
              <a:avLst/>
              <a:gdLst>
                <a:gd name="connsiteX0" fmla="*/ 176704 w 221317"/>
                <a:gd name="connsiteY0" fmla="*/ 214102 h 215626"/>
                <a:gd name="connsiteX1" fmla="*/ 109960 w 221317"/>
                <a:gd name="connsiteY1" fmla="*/ 168167 h 215626"/>
                <a:gd name="connsiteX2" fmla="*/ 44081 w 221317"/>
                <a:gd name="connsiteY2" fmla="*/ 215627 h 215626"/>
                <a:gd name="connsiteX3" fmla="*/ 41235 w 221317"/>
                <a:gd name="connsiteY3" fmla="*/ 213721 h 215626"/>
                <a:gd name="connsiteX4" fmla="*/ 66032 w 221317"/>
                <a:gd name="connsiteY4" fmla="*/ 135469 h 215626"/>
                <a:gd name="connsiteX5" fmla="*/ 0 w 221317"/>
                <a:gd name="connsiteY5" fmla="*/ 86891 h 215626"/>
                <a:gd name="connsiteX6" fmla="*/ 610 w 221317"/>
                <a:gd name="connsiteY6" fmla="*/ 83512 h 215626"/>
                <a:gd name="connsiteX7" fmla="*/ 66921 w 221317"/>
                <a:gd name="connsiteY7" fmla="*/ 83817 h 215626"/>
                <a:gd name="connsiteX8" fmla="*/ 88542 w 221317"/>
                <a:gd name="connsiteY8" fmla="*/ 67811 h 215626"/>
                <a:gd name="connsiteX9" fmla="*/ 110265 w 221317"/>
                <a:gd name="connsiteY9" fmla="*/ 0 h 215626"/>
                <a:gd name="connsiteX10" fmla="*/ 130743 w 221317"/>
                <a:gd name="connsiteY10" fmla="*/ 63568 h 215626"/>
                <a:gd name="connsiteX11" fmla="*/ 159300 w 221317"/>
                <a:gd name="connsiteY11" fmla="*/ 83868 h 215626"/>
                <a:gd name="connsiteX12" fmla="*/ 221318 w 221317"/>
                <a:gd name="connsiteY12" fmla="*/ 86662 h 215626"/>
                <a:gd name="connsiteX13" fmla="*/ 155006 w 221317"/>
                <a:gd name="connsiteY13" fmla="*/ 135240 h 215626"/>
                <a:gd name="connsiteX14" fmla="*/ 178381 w 221317"/>
                <a:gd name="connsiteY14" fmla="*/ 212349 h 215626"/>
                <a:gd name="connsiteX15" fmla="*/ 176704 w 221317"/>
                <a:gd name="connsiteY15" fmla="*/ 214102 h 2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317" h="215626">
                  <a:moveTo>
                    <a:pt x="176704" y="214102"/>
                  </a:moveTo>
                  <a:cubicBezTo>
                    <a:pt x="154701" y="198960"/>
                    <a:pt x="132725" y="183843"/>
                    <a:pt x="109960" y="168167"/>
                  </a:cubicBezTo>
                  <a:cubicBezTo>
                    <a:pt x="88110" y="183919"/>
                    <a:pt x="66083" y="199773"/>
                    <a:pt x="44081" y="215627"/>
                  </a:cubicBezTo>
                  <a:cubicBezTo>
                    <a:pt x="43141" y="214992"/>
                    <a:pt x="42175" y="214356"/>
                    <a:pt x="41235" y="213721"/>
                  </a:cubicBezTo>
                  <a:cubicBezTo>
                    <a:pt x="49416" y="187908"/>
                    <a:pt x="57597" y="162095"/>
                    <a:pt x="66032" y="135469"/>
                  </a:cubicBezTo>
                  <a:cubicBezTo>
                    <a:pt x="43776" y="119107"/>
                    <a:pt x="21901" y="102999"/>
                    <a:pt x="0" y="86891"/>
                  </a:cubicBezTo>
                  <a:cubicBezTo>
                    <a:pt x="203" y="85773"/>
                    <a:pt x="407" y="84630"/>
                    <a:pt x="610" y="83512"/>
                  </a:cubicBezTo>
                  <a:cubicBezTo>
                    <a:pt x="22714" y="83512"/>
                    <a:pt x="44868" y="82673"/>
                    <a:pt x="66921" y="83817"/>
                  </a:cubicBezTo>
                  <a:cubicBezTo>
                    <a:pt x="79752" y="84477"/>
                    <a:pt x="85214" y="79777"/>
                    <a:pt x="88542" y="67811"/>
                  </a:cubicBezTo>
                  <a:cubicBezTo>
                    <a:pt x="94538" y="46266"/>
                    <a:pt x="102110" y="25153"/>
                    <a:pt x="110265" y="0"/>
                  </a:cubicBezTo>
                  <a:cubicBezTo>
                    <a:pt x="118014" y="23501"/>
                    <a:pt x="125890" y="43166"/>
                    <a:pt x="130743" y="63568"/>
                  </a:cubicBezTo>
                  <a:cubicBezTo>
                    <a:pt x="134706" y="80209"/>
                    <a:pt x="142786" y="85189"/>
                    <a:pt x="159300" y="83868"/>
                  </a:cubicBezTo>
                  <a:cubicBezTo>
                    <a:pt x="179321" y="82267"/>
                    <a:pt x="199570" y="83486"/>
                    <a:pt x="221318" y="86662"/>
                  </a:cubicBezTo>
                  <a:cubicBezTo>
                    <a:pt x="199341" y="102770"/>
                    <a:pt x="177339" y="118878"/>
                    <a:pt x="155006" y="135240"/>
                  </a:cubicBezTo>
                  <a:cubicBezTo>
                    <a:pt x="162908" y="161307"/>
                    <a:pt x="170657" y="186841"/>
                    <a:pt x="178381" y="212349"/>
                  </a:cubicBezTo>
                  <a:cubicBezTo>
                    <a:pt x="177847" y="212959"/>
                    <a:pt x="177288" y="213518"/>
                    <a:pt x="176704" y="214102"/>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5" name="Freeform: Shape 34">
              <a:extLst>
                <a:ext uri="{FF2B5EF4-FFF2-40B4-BE49-F238E27FC236}">
                  <a16:creationId xmlns:a16="http://schemas.microsoft.com/office/drawing/2014/main" id="{019BFF1B-7F17-C835-9AFD-5E3242A5A9EC}"/>
                </a:ext>
              </a:extLst>
            </p:cNvPr>
            <p:cNvSpPr/>
            <p:nvPr/>
          </p:nvSpPr>
          <p:spPr>
            <a:xfrm>
              <a:off x="4191233" y="1462425"/>
              <a:ext cx="289424" cy="270231"/>
            </a:xfrm>
            <a:custGeom>
              <a:avLst/>
              <a:gdLst>
                <a:gd name="connsiteX0" fmla="*/ 182293 w 230642"/>
                <a:gd name="connsiteY0" fmla="*/ 214915 h 215347"/>
                <a:gd name="connsiteX1" fmla="*/ 115778 w 230642"/>
                <a:gd name="connsiteY1" fmla="*/ 168726 h 215347"/>
                <a:gd name="connsiteX2" fmla="*/ 47460 w 230642"/>
                <a:gd name="connsiteY2" fmla="*/ 214839 h 215347"/>
                <a:gd name="connsiteX3" fmla="*/ 47739 w 230642"/>
                <a:gd name="connsiteY3" fmla="*/ 215195 h 215347"/>
                <a:gd name="connsiteX4" fmla="*/ 67506 w 230642"/>
                <a:gd name="connsiteY4" fmla="*/ 148096 h 215347"/>
                <a:gd name="connsiteX5" fmla="*/ 61129 w 230642"/>
                <a:gd name="connsiteY5" fmla="*/ 127897 h 215347"/>
                <a:gd name="connsiteX6" fmla="*/ 0 w 230642"/>
                <a:gd name="connsiteY6" fmla="*/ 83461 h 215347"/>
                <a:gd name="connsiteX7" fmla="*/ 74137 w 230642"/>
                <a:gd name="connsiteY7" fmla="*/ 83715 h 215347"/>
                <a:gd name="connsiteX8" fmla="*/ 92658 w 230642"/>
                <a:gd name="connsiteY8" fmla="*/ 70656 h 215347"/>
                <a:gd name="connsiteX9" fmla="*/ 115169 w 230642"/>
                <a:gd name="connsiteY9" fmla="*/ 0 h 215347"/>
                <a:gd name="connsiteX10" fmla="*/ 138949 w 230642"/>
                <a:gd name="connsiteY10" fmla="*/ 72739 h 215347"/>
                <a:gd name="connsiteX11" fmla="*/ 153939 w 230642"/>
                <a:gd name="connsiteY11" fmla="*/ 83613 h 215347"/>
                <a:gd name="connsiteX12" fmla="*/ 230642 w 230642"/>
                <a:gd name="connsiteY12" fmla="*/ 83436 h 215347"/>
                <a:gd name="connsiteX13" fmla="*/ 169056 w 230642"/>
                <a:gd name="connsiteY13" fmla="*/ 128380 h 215347"/>
                <a:gd name="connsiteX14" fmla="*/ 162984 w 230642"/>
                <a:gd name="connsiteY14" fmla="*/ 147283 h 215347"/>
                <a:gd name="connsiteX15" fmla="*/ 180235 w 230642"/>
                <a:gd name="connsiteY15" fmla="*/ 200281 h 215347"/>
                <a:gd name="connsiteX16" fmla="*/ 182090 w 230642"/>
                <a:gd name="connsiteY16" fmla="*/ 215347 h 215347"/>
                <a:gd name="connsiteX17" fmla="*/ 182293 w 230642"/>
                <a:gd name="connsiteY17" fmla="*/ 214915 h 21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642" h="215347">
                  <a:moveTo>
                    <a:pt x="182293" y="214915"/>
                  </a:moveTo>
                  <a:cubicBezTo>
                    <a:pt x="160342" y="199671"/>
                    <a:pt x="138390" y="184427"/>
                    <a:pt x="115778" y="168726"/>
                  </a:cubicBezTo>
                  <a:cubicBezTo>
                    <a:pt x="93166" y="183995"/>
                    <a:pt x="70326" y="199417"/>
                    <a:pt x="47460" y="214839"/>
                  </a:cubicBezTo>
                  <a:lnTo>
                    <a:pt x="47739" y="215195"/>
                  </a:lnTo>
                  <a:cubicBezTo>
                    <a:pt x="54218" y="192786"/>
                    <a:pt x="60087" y="170200"/>
                    <a:pt x="67506" y="148096"/>
                  </a:cubicBezTo>
                  <a:cubicBezTo>
                    <a:pt x="70656" y="138670"/>
                    <a:pt x="69462" y="133563"/>
                    <a:pt x="61129" y="127897"/>
                  </a:cubicBezTo>
                  <a:cubicBezTo>
                    <a:pt x="41794" y="114737"/>
                    <a:pt x="23196" y="100433"/>
                    <a:pt x="0" y="83461"/>
                  </a:cubicBezTo>
                  <a:cubicBezTo>
                    <a:pt x="27973" y="83461"/>
                    <a:pt x="51093" y="82902"/>
                    <a:pt x="74137" y="83715"/>
                  </a:cubicBezTo>
                  <a:cubicBezTo>
                    <a:pt x="84579" y="84096"/>
                    <a:pt x="89711" y="81047"/>
                    <a:pt x="92658" y="70656"/>
                  </a:cubicBezTo>
                  <a:cubicBezTo>
                    <a:pt x="99086" y="48095"/>
                    <a:pt x="106810" y="25915"/>
                    <a:pt x="115169" y="0"/>
                  </a:cubicBezTo>
                  <a:cubicBezTo>
                    <a:pt x="123883" y="26372"/>
                    <a:pt x="132013" y="49391"/>
                    <a:pt x="138949" y="72739"/>
                  </a:cubicBezTo>
                  <a:cubicBezTo>
                    <a:pt x="141490" y="81276"/>
                    <a:pt x="145479" y="83791"/>
                    <a:pt x="153939" y="83613"/>
                  </a:cubicBezTo>
                  <a:cubicBezTo>
                    <a:pt x="177745" y="83131"/>
                    <a:pt x="201577" y="83436"/>
                    <a:pt x="230642" y="83436"/>
                  </a:cubicBezTo>
                  <a:cubicBezTo>
                    <a:pt x="207420" y="100534"/>
                    <a:pt x="188670" y="115118"/>
                    <a:pt x="169056" y="128380"/>
                  </a:cubicBezTo>
                  <a:cubicBezTo>
                    <a:pt x="161002" y="133817"/>
                    <a:pt x="159986" y="138873"/>
                    <a:pt x="162984" y="147283"/>
                  </a:cubicBezTo>
                  <a:cubicBezTo>
                    <a:pt x="169209" y="164788"/>
                    <a:pt x="174824" y="182496"/>
                    <a:pt x="180235" y="200281"/>
                  </a:cubicBezTo>
                  <a:cubicBezTo>
                    <a:pt x="181683" y="205032"/>
                    <a:pt x="181505" y="210291"/>
                    <a:pt x="182090" y="215347"/>
                  </a:cubicBezTo>
                  <a:cubicBezTo>
                    <a:pt x="182064" y="215322"/>
                    <a:pt x="182293" y="214915"/>
                    <a:pt x="182293" y="21491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6" name="Freeform: Shape 35">
              <a:extLst>
                <a:ext uri="{FF2B5EF4-FFF2-40B4-BE49-F238E27FC236}">
                  <a16:creationId xmlns:a16="http://schemas.microsoft.com/office/drawing/2014/main" id="{50FEE50D-88AC-2371-2A40-9BEC3C017B39}"/>
                </a:ext>
              </a:extLst>
            </p:cNvPr>
            <p:cNvSpPr/>
            <p:nvPr/>
          </p:nvSpPr>
          <p:spPr>
            <a:xfrm>
              <a:off x="3813241" y="1462840"/>
              <a:ext cx="288626" cy="274248"/>
            </a:xfrm>
            <a:custGeom>
              <a:avLst/>
              <a:gdLst>
                <a:gd name="connsiteX0" fmla="*/ 45834 w 230006"/>
                <a:gd name="connsiteY0" fmla="*/ 214128 h 218548"/>
                <a:gd name="connsiteX1" fmla="*/ 67023 w 230006"/>
                <a:gd name="connsiteY1" fmla="*/ 146876 h 218548"/>
                <a:gd name="connsiteX2" fmla="*/ 61001 w 230006"/>
                <a:gd name="connsiteY2" fmla="*/ 127923 h 218548"/>
                <a:gd name="connsiteX3" fmla="*/ 0 w 230006"/>
                <a:gd name="connsiteY3" fmla="*/ 83410 h 218548"/>
                <a:gd name="connsiteX4" fmla="*/ 87247 w 230006"/>
                <a:gd name="connsiteY4" fmla="*/ 83410 h 218548"/>
                <a:gd name="connsiteX5" fmla="*/ 114635 w 230006"/>
                <a:gd name="connsiteY5" fmla="*/ 0 h 218548"/>
                <a:gd name="connsiteX6" fmla="*/ 137323 w 230006"/>
                <a:gd name="connsiteY6" fmla="*/ 69284 h 218548"/>
                <a:gd name="connsiteX7" fmla="*/ 156582 w 230006"/>
                <a:gd name="connsiteY7" fmla="*/ 83385 h 218548"/>
                <a:gd name="connsiteX8" fmla="*/ 230007 w 230006"/>
                <a:gd name="connsiteY8" fmla="*/ 83080 h 218548"/>
                <a:gd name="connsiteX9" fmla="*/ 181760 w 230006"/>
                <a:gd name="connsiteY9" fmla="*/ 118675 h 218548"/>
                <a:gd name="connsiteX10" fmla="*/ 167481 w 230006"/>
                <a:gd name="connsiteY10" fmla="*/ 161282 h 218548"/>
                <a:gd name="connsiteX11" fmla="*/ 185698 w 230006"/>
                <a:gd name="connsiteY11" fmla="*/ 218548 h 218548"/>
                <a:gd name="connsiteX12" fmla="*/ 114838 w 230006"/>
                <a:gd name="connsiteY12" fmla="*/ 167557 h 218548"/>
                <a:gd name="connsiteX13" fmla="*/ 59223 w 230006"/>
                <a:gd name="connsiteY13" fmla="*/ 207624 h 218548"/>
                <a:gd name="connsiteX14" fmla="*/ 45427 w 230006"/>
                <a:gd name="connsiteY14" fmla="*/ 213899 h 218548"/>
                <a:gd name="connsiteX15" fmla="*/ 45834 w 230006"/>
                <a:gd name="connsiteY15" fmla="*/ 214128 h 21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006" h="218548">
                  <a:moveTo>
                    <a:pt x="45834" y="214128"/>
                  </a:moveTo>
                  <a:cubicBezTo>
                    <a:pt x="52795" y="191668"/>
                    <a:pt x="59198" y="169031"/>
                    <a:pt x="67023" y="146876"/>
                  </a:cubicBezTo>
                  <a:cubicBezTo>
                    <a:pt x="70173" y="137933"/>
                    <a:pt x="68674" y="133233"/>
                    <a:pt x="61001" y="127923"/>
                  </a:cubicBezTo>
                  <a:cubicBezTo>
                    <a:pt x="41464" y="114406"/>
                    <a:pt x="22561" y="99975"/>
                    <a:pt x="0" y="83410"/>
                  </a:cubicBezTo>
                  <a:cubicBezTo>
                    <a:pt x="31581" y="83410"/>
                    <a:pt x="58689" y="83410"/>
                    <a:pt x="87247" y="83410"/>
                  </a:cubicBezTo>
                  <a:cubicBezTo>
                    <a:pt x="96037" y="56631"/>
                    <a:pt x="104676" y="30336"/>
                    <a:pt x="114635" y="0"/>
                  </a:cubicBezTo>
                  <a:cubicBezTo>
                    <a:pt x="123045" y="25330"/>
                    <a:pt x="131099" y="47053"/>
                    <a:pt x="137323" y="69284"/>
                  </a:cubicBezTo>
                  <a:cubicBezTo>
                    <a:pt x="140423" y="80311"/>
                    <a:pt x="145225" y="83893"/>
                    <a:pt x="156582" y="83385"/>
                  </a:cubicBezTo>
                  <a:cubicBezTo>
                    <a:pt x="179270" y="82394"/>
                    <a:pt x="202060" y="83080"/>
                    <a:pt x="230007" y="83080"/>
                  </a:cubicBezTo>
                  <a:cubicBezTo>
                    <a:pt x="211181" y="96977"/>
                    <a:pt x="196521" y="107877"/>
                    <a:pt x="181760" y="118675"/>
                  </a:cubicBezTo>
                  <a:cubicBezTo>
                    <a:pt x="159097" y="135240"/>
                    <a:pt x="159097" y="135189"/>
                    <a:pt x="167481" y="161282"/>
                  </a:cubicBezTo>
                  <a:cubicBezTo>
                    <a:pt x="173147" y="178914"/>
                    <a:pt x="178711" y="196572"/>
                    <a:pt x="185698" y="218548"/>
                  </a:cubicBezTo>
                  <a:cubicBezTo>
                    <a:pt x="160291" y="200256"/>
                    <a:pt x="138136" y="184326"/>
                    <a:pt x="114838" y="167557"/>
                  </a:cubicBezTo>
                  <a:cubicBezTo>
                    <a:pt x="96317" y="180972"/>
                    <a:pt x="77922" y="194514"/>
                    <a:pt x="59223" y="207624"/>
                  </a:cubicBezTo>
                  <a:cubicBezTo>
                    <a:pt x="55158" y="210469"/>
                    <a:pt x="50051" y="211841"/>
                    <a:pt x="45427" y="213899"/>
                  </a:cubicBezTo>
                  <a:lnTo>
                    <a:pt x="45834" y="214128"/>
                  </a:ln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7" name="Freeform: Shape 36">
              <a:extLst>
                <a:ext uri="{FF2B5EF4-FFF2-40B4-BE49-F238E27FC236}">
                  <a16:creationId xmlns:a16="http://schemas.microsoft.com/office/drawing/2014/main" id="{47404E37-9760-3144-1F23-C828C7912D6D}"/>
                </a:ext>
              </a:extLst>
            </p:cNvPr>
            <p:cNvSpPr/>
            <p:nvPr/>
          </p:nvSpPr>
          <p:spPr>
            <a:xfrm>
              <a:off x="4191552" y="846180"/>
              <a:ext cx="284195" cy="272335"/>
            </a:xfrm>
            <a:custGeom>
              <a:avLst/>
              <a:gdLst>
                <a:gd name="connsiteX0" fmla="*/ 48196 w 226475"/>
                <a:gd name="connsiteY0" fmla="*/ 217024 h 217024"/>
                <a:gd name="connsiteX1" fmla="*/ 54167 w 226475"/>
                <a:gd name="connsiteY1" fmla="*/ 187476 h 217024"/>
                <a:gd name="connsiteX2" fmla="*/ 70834 w 226475"/>
                <a:gd name="connsiteY2" fmla="*/ 135469 h 217024"/>
                <a:gd name="connsiteX3" fmla="*/ 0 w 226475"/>
                <a:gd name="connsiteY3" fmla="*/ 83588 h 217024"/>
                <a:gd name="connsiteX4" fmla="*/ 73425 w 226475"/>
                <a:gd name="connsiteY4" fmla="*/ 83918 h 217024"/>
                <a:gd name="connsiteX5" fmla="*/ 92658 w 226475"/>
                <a:gd name="connsiteY5" fmla="*/ 69564 h 217024"/>
                <a:gd name="connsiteX6" fmla="*/ 114838 w 226475"/>
                <a:gd name="connsiteY6" fmla="*/ 0 h 217024"/>
                <a:gd name="connsiteX7" fmla="*/ 142582 w 226475"/>
                <a:gd name="connsiteY7" fmla="*/ 83461 h 217024"/>
                <a:gd name="connsiteX8" fmla="*/ 224951 w 226475"/>
                <a:gd name="connsiteY8" fmla="*/ 83461 h 217024"/>
                <a:gd name="connsiteX9" fmla="*/ 226475 w 226475"/>
                <a:gd name="connsiteY9" fmla="*/ 86357 h 217024"/>
                <a:gd name="connsiteX10" fmla="*/ 171876 w 226475"/>
                <a:gd name="connsiteY10" fmla="*/ 125814 h 217024"/>
                <a:gd name="connsiteX11" fmla="*/ 164000 w 226475"/>
                <a:gd name="connsiteY11" fmla="*/ 151221 h 217024"/>
                <a:gd name="connsiteX12" fmla="*/ 183691 w 226475"/>
                <a:gd name="connsiteY12" fmla="*/ 212705 h 217024"/>
                <a:gd name="connsiteX13" fmla="*/ 180134 w 226475"/>
                <a:gd name="connsiteY13" fmla="*/ 214585 h 217024"/>
                <a:gd name="connsiteX14" fmla="*/ 114915 w 226475"/>
                <a:gd name="connsiteY14" fmla="*/ 167659 h 217024"/>
                <a:gd name="connsiteX15" fmla="*/ 48044 w 226475"/>
                <a:gd name="connsiteY15" fmla="*/ 216592 h 217024"/>
                <a:gd name="connsiteX16" fmla="*/ 48196 w 226475"/>
                <a:gd name="connsiteY16" fmla="*/ 217024 h 21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475" h="217024">
                  <a:moveTo>
                    <a:pt x="48196" y="217024"/>
                  </a:moveTo>
                  <a:cubicBezTo>
                    <a:pt x="50153" y="207166"/>
                    <a:pt x="51398" y="197105"/>
                    <a:pt x="54167" y="187476"/>
                  </a:cubicBezTo>
                  <a:cubicBezTo>
                    <a:pt x="59172" y="170225"/>
                    <a:pt x="65092" y="153228"/>
                    <a:pt x="70834" y="135469"/>
                  </a:cubicBezTo>
                  <a:cubicBezTo>
                    <a:pt x="48247" y="118929"/>
                    <a:pt x="26245" y="102796"/>
                    <a:pt x="0" y="83588"/>
                  </a:cubicBezTo>
                  <a:cubicBezTo>
                    <a:pt x="27414" y="83588"/>
                    <a:pt x="50458" y="82775"/>
                    <a:pt x="73425" y="83918"/>
                  </a:cubicBezTo>
                  <a:cubicBezTo>
                    <a:pt x="85189" y="84503"/>
                    <a:pt x="89635" y="80082"/>
                    <a:pt x="92658" y="69564"/>
                  </a:cubicBezTo>
                  <a:cubicBezTo>
                    <a:pt x="98985" y="47511"/>
                    <a:pt x="106530" y="25813"/>
                    <a:pt x="114838" y="0"/>
                  </a:cubicBezTo>
                  <a:cubicBezTo>
                    <a:pt x="124772" y="29929"/>
                    <a:pt x="133588" y="56403"/>
                    <a:pt x="142582" y="83461"/>
                  </a:cubicBezTo>
                  <a:cubicBezTo>
                    <a:pt x="170479" y="83461"/>
                    <a:pt x="197715" y="83461"/>
                    <a:pt x="224951" y="83461"/>
                  </a:cubicBezTo>
                  <a:cubicBezTo>
                    <a:pt x="225459" y="84426"/>
                    <a:pt x="225967" y="85392"/>
                    <a:pt x="226475" y="86357"/>
                  </a:cubicBezTo>
                  <a:cubicBezTo>
                    <a:pt x="208335" y="99620"/>
                    <a:pt x="190677" y="113593"/>
                    <a:pt x="171876" y="125814"/>
                  </a:cubicBezTo>
                  <a:cubicBezTo>
                    <a:pt x="161053" y="132852"/>
                    <a:pt x="159529" y="139483"/>
                    <a:pt x="164000" y="151221"/>
                  </a:cubicBezTo>
                  <a:cubicBezTo>
                    <a:pt x="171622" y="171317"/>
                    <a:pt x="177237" y="192176"/>
                    <a:pt x="183691" y="212705"/>
                  </a:cubicBezTo>
                  <a:cubicBezTo>
                    <a:pt x="182496" y="213340"/>
                    <a:pt x="181328" y="213975"/>
                    <a:pt x="180134" y="214585"/>
                  </a:cubicBezTo>
                  <a:cubicBezTo>
                    <a:pt x="158538" y="199036"/>
                    <a:pt x="136917" y="183487"/>
                    <a:pt x="114915" y="167659"/>
                  </a:cubicBezTo>
                  <a:cubicBezTo>
                    <a:pt x="92150" y="184300"/>
                    <a:pt x="70097" y="200459"/>
                    <a:pt x="48044" y="216592"/>
                  </a:cubicBezTo>
                  <a:cubicBezTo>
                    <a:pt x="48069" y="216643"/>
                    <a:pt x="48196" y="217024"/>
                    <a:pt x="48196" y="217024"/>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8" name="Freeform: Shape 37">
              <a:extLst>
                <a:ext uri="{FF2B5EF4-FFF2-40B4-BE49-F238E27FC236}">
                  <a16:creationId xmlns:a16="http://schemas.microsoft.com/office/drawing/2014/main" id="{4E919DD2-2AB8-906F-6945-E3BDD6B1B8BF}"/>
                </a:ext>
              </a:extLst>
            </p:cNvPr>
            <p:cNvSpPr/>
            <p:nvPr/>
          </p:nvSpPr>
          <p:spPr>
            <a:xfrm>
              <a:off x="3525059" y="1479992"/>
              <a:ext cx="192821" cy="257223"/>
            </a:xfrm>
            <a:custGeom>
              <a:avLst/>
              <a:gdLst>
                <a:gd name="connsiteX0" fmla="*/ 0 w 153659"/>
                <a:gd name="connsiteY0" fmla="*/ 184529 h 204981"/>
                <a:gd name="connsiteX1" fmla="*/ 46139 w 153659"/>
                <a:gd name="connsiteY1" fmla="*/ 0 h 204981"/>
                <a:gd name="connsiteX2" fmla="*/ 66083 w 153659"/>
                <a:gd name="connsiteY2" fmla="*/ 58842 h 204981"/>
                <a:gd name="connsiteX3" fmla="*/ 81098 w 153659"/>
                <a:gd name="connsiteY3" fmla="*/ 69665 h 204981"/>
                <a:gd name="connsiteX4" fmla="*/ 153660 w 153659"/>
                <a:gd name="connsiteY4" fmla="*/ 72765 h 204981"/>
                <a:gd name="connsiteX5" fmla="*/ 97206 w 153659"/>
                <a:gd name="connsiteY5" fmla="*/ 113644 h 204981"/>
                <a:gd name="connsiteX6" fmla="*/ 90550 w 153659"/>
                <a:gd name="connsiteY6" fmla="*/ 133944 h 204981"/>
                <a:gd name="connsiteX7" fmla="*/ 113492 w 153659"/>
                <a:gd name="connsiteY7" fmla="*/ 204981 h 204981"/>
                <a:gd name="connsiteX8" fmla="*/ 55590 w 153659"/>
                <a:gd name="connsiteY8" fmla="*/ 162755 h 204981"/>
                <a:gd name="connsiteX9" fmla="*/ 30361 w 153659"/>
                <a:gd name="connsiteY9" fmla="*/ 162196 h 204981"/>
                <a:gd name="connsiteX10" fmla="*/ 0 w 153659"/>
                <a:gd name="connsiteY10" fmla="*/ 184529 h 20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59" h="204981">
                  <a:moveTo>
                    <a:pt x="0" y="184529"/>
                  </a:moveTo>
                  <a:cubicBezTo>
                    <a:pt x="8664" y="121342"/>
                    <a:pt x="20783" y="58994"/>
                    <a:pt x="46139" y="0"/>
                  </a:cubicBezTo>
                  <a:cubicBezTo>
                    <a:pt x="52846" y="19589"/>
                    <a:pt x="59909" y="39075"/>
                    <a:pt x="66083" y="58842"/>
                  </a:cubicBezTo>
                  <a:cubicBezTo>
                    <a:pt x="68598" y="66921"/>
                    <a:pt x="72460" y="69868"/>
                    <a:pt x="81098" y="69665"/>
                  </a:cubicBezTo>
                  <a:cubicBezTo>
                    <a:pt x="104904" y="69055"/>
                    <a:pt x="128710" y="69462"/>
                    <a:pt x="153660" y="72765"/>
                  </a:cubicBezTo>
                  <a:cubicBezTo>
                    <a:pt x="134884" y="86459"/>
                    <a:pt x="116388" y="100560"/>
                    <a:pt x="97206" y="113644"/>
                  </a:cubicBezTo>
                  <a:cubicBezTo>
                    <a:pt x="89025" y="119234"/>
                    <a:pt x="87043" y="124315"/>
                    <a:pt x="90550" y="133944"/>
                  </a:cubicBezTo>
                  <a:cubicBezTo>
                    <a:pt x="98502" y="155845"/>
                    <a:pt x="104981" y="178279"/>
                    <a:pt x="113492" y="204981"/>
                  </a:cubicBezTo>
                  <a:cubicBezTo>
                    <a:pt x="91566" y="189102"/>
                    <a:pt x="73171" y="176475"/>
                    <a:pt x="55590" y="162755"/>
                  </a:cubicBezTo>
                  <a:cubicBezTo>
                    <a:pt x="46647" y="155769"/>
                    <a:pt x="39736" y="153838"/>
                    <a:pt x="30361" y="162196"/>
                  </a:cubicBezTo>
                  <a:cubicBezTo>
                    <a:pt x="21062" y="170530"/>
                    <a:pt x="10188" y="177161"/>
                    <a:pt x="0" y="184529"/>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9" name="Freeform: Shape 38">
              <a:extLst>
                <a:ext uri="{FF2B5EF4-FFF2-40B4-BE49-F238E27FC236}">
                  <a16:creationId xmlns:a16="http://schemas.microsoft.com/office/drawing/2014/main" id="{B102DD57-A7E8-FC1E-8393-D94676C346D7}"/>
                </a:ext>
              </a:extLst>
            </p:cNvPr>
            <p:cNvSpPr/>
            <p:nvPr/>
          </p:nvSpPr>
          <p:spPr>
            <a:xfrm>
              <a:off x="3870277" y="946767"/>
              <a:ext cx="231654" cy="174139"/>
            </a:xfrm>
            <a:custGeom>
              <a:avLst/>
              <a:gdLst>
                <a:gd name="connsiteX0" fmla="*/ 17531 w 184605"/>
                <a:gd name="connsiteY0" fmla="*/ 71825 h 138771"/>
                <a:gd name="connsiteX1" fmla="*/ 82572 w 184605"/>
                <a:gd name="connsiteY1" fmla="*/ 20427 h 138771"/>
                <a:gd name="connsiteX2" fmla="*/ 112120 w 184605"/>
                <a:gd name="connsiteY2" fmla="*/ 0 h 138771"/>
                <a:gd name="connsiteX3" fmla="*/ 148096 w 184605"/>
                <a:gd name="connsiteY3" fmla="*/ 3328 h 138771"/>
                <a:gd name="connsiteX4" fmla="*/ 184605 w 184605"/>
                <a:gd name="connsiteY4" fmla="*/ 3455 h 138771"/>
                <a:gd name="connsiteX5" fmla="*/ 127592 w 184605"/>
                <a:gd name="connsiteY5" fmla="*/ 44614 h 138771"/>
                <a:gd name="connsiteX6" fmla="*/ 118751 w 184605"/>
                <a:gd name="connsiteY6" fmla="*/ 72714 h 138771"/>
                <a:gd name="connsiteX7" fmla="*/ 140245 w 184605"/>
                <a:gd name="connsiteY7" fmla="*/ 138771 h 138771"/>
                <a:gd name="connsiteX8" fmla="*/ 81708 w 184605"/>
                <a:gd name="connsiteY8" fmla="*/ 95987 h 138771"/>
                <a:gd name="connsiteX9" fmla="*/ 56428 w 184605"/>
                <a:gd name="connsiteY9" fmla="*/ 96520 h 138771"/>
                <a:gd name="connsiteX10" fmla="*/ 0 w 184605"/>
                <a:gd name="connsiteY10" fmla="*/ 137857 h 138771"/>
                <a:gd name="connsiteX11" fmla="*/ 17531 w 184605"/>
                <a:gd name="connsiteY11" fmla="*/ 71825 h 13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605" h="138771">
                  <a:moveTo>
                    <a:pt x="17531" y="71825"/>
                  </a:moveTo>
                  <a:cubicBezTo>
                    <a:pt x="39203" y="54675"/>
                    <a:pt x="60697" y="37322"/>
                    <a:pt x="82572" y="20427"/>
                  </a:cubicBezTo>
                  <a:cubicBezTo>
                    <a:pt x="92023" y="13135"/>
                    <a:pt x="102237" y="6784"/>
                    <a:pt x="112120" y="0"/>
                  </a:cubicBezTo>
                  <a:cubicBezTo>
                    <a:pt x="124112" y="1143"/>
                    <a:pt x="136078" y="2668"/>
                    <a:pt x="148096" y="3328"/>
                  </a:cubicBezTo>
                  <a:cubicBezTo>
                    <a:pt x="158385" y="3887"/>
                    <a:pt x="168726" y="3455"/>
                    <a:pt x="184605" y="3455"/>
                  </a:cubicBezTo>
                  <a:cubicBezTo>
                    <a:pt x="163060" y="19157"/>
                    <a:pt x="145936" y="32825"/>
                    <a:pt x="127592" y="44614"/>
                  </a:cubicBezTo>
                  <a:cubicBezTo>
                    <a:pt x="115728" y="52236"/>
                    <a:pt x="113771" y="59807"/>
                    <a:pt x="118751" y="72714"/>
                  </a:cubicBezTo>
                  <a:cubicBezTo>
                    <a:pt x="126551" y="92912"/>
                    <a:pt x="132293" y="113924"/>
                    <a:pt x="140245" y="138771"/>
                  </a:cubicBezTo>
                  <a:cubicBezTo>
                    <a:pt x="118319" y="122892"/>
                    <a:pt x="99340" y="110291"/>
                    <a:pt x="81708" y="95987"/>
                  </a:cubicBezTo>
                  <a:cubicBezTo>
                    <a:pt x="71977" y="88110"/>
                    <a:pt x="65422" y="89457"/>
                    <a:pt x="56428" y="96520"/>
                  </a:cubicBezTo>
                  <a:cubicBezTo>
                    <a:pt x="38974" y="110214"/>
                    <a:pt x="20656" y="122841"/>
                    <a:pt x="0" y="137857"/>
                  </a:cubicBezTo>
                  <a:cubicBezTo>
                    <a:pt x="6453" y="113517"/>
                    <a:pt x="11992" y="92658"/>
                    <a:pt x="17531" y="7182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0" name="Freeform: Shape 39">
              <a:extLst>
                <a:ext uri="{FF2B5EF4-FFF2-40B4-BE49-F238E27FC236}">
                  <a16:creationId xmlns:a16="http://schemas.microsoft.com/office/drawing/2014/main" id="{1C414D0D-2E06-3A8C-DFDD-AD24ACE74FA6}"/>
                </a:ext>
              </a:extLst>
            </p:cNvPr>
            <p:cNvSpPr/>
            <p:nvPr/>
          </p:nvSpPr>
          <p:spPr>
            <a:xfrm>
              <a:off x="3516962" y="785860"/>
              <a:ext cx="1056279" cy="1057878"/>
            </a:xfrm>
            <a:custGeom>
              <a:avLst/>
              <a:gdLst>
                <a:gd name="connsiteX0" fmla="*/ 841750 w 841749"/>
                <a:gd name="connsiteY0" fmla="*/ 183589 h 843023"/>
                <a:gd name="connsiteX1" fmla="*/ 841191 w 841749"/>
                <a:gd name="connsiteY1" fmla="*/ 0 h 843023"/>
                <a:gd name="connsiteX2" fmla="*/ 775464 w 841749"/>
                <a:gd name="connsiteY2" fmla="*/ 0 h 843023"/>
                <a:gd name="connsiteX3" fmla="*/ 719899 w 841749"/>
                <a:gd name="connsiteY3" fmla="*/ 8842 h 843023"/>
                <a:gd name="connsiteX4" fmla="*/ 399495 w 841749"/>
                <a:gd name="connsiteY4" fmla="*/ 125484 h 843023"/>
                <a:gd name="connsiteX5" fmla="*/ 393677 w 841749"/>
                <a:gd name="connsiteY5" fmla="*/ 128278 h 843023"/>
                <a:gd name="connsiteX6" fmla="*/ 429653 w 841749"/>
                <a:gd name="connsiteY6" fmla="*/ 131607 h 843023"/>
                <a:gd name="connsiteX7" fmla="*/ 466162 w 841749"/>
                <a:gd name="connsiteY7" fmla="*/ 131734 h 843023"/>
                <a:gd name="connsiteX8" fmla="*/ 409150 w 841749"/>
                <a:gd name="connsiteY8" fmla="*/ 172893 h 843023"/>
                <a:gd name="connsiteX9" fmla="*/ 400308 w 841749"/>
                <a:gd name="connsiteY9" fmla="*/ 200992 h 843023"/>
                <a:gd name="connsiteX10" fmla="*/ 421802 w 841749"/>
                <a:gd name="connsiteY10" fmla="*/ 267050 h 843023"/>
                <a:gd name="connsiteX11" fmla="*/ 363265 w 841749"/>
                <a:gd name="connsiteY11" fmla="*/ 224265 h 843023"/>
                <a:gd name="connsiteX12" fmla="*/ 337985 w 841749"/>
                <a:gd name="connsiteY12" fmla="*/ 224799 h 843023"/>
                <a:gd name="connsiteX13" fmla="*/ 281557 w 841749"/>
                <a:gd name="connsiteY13" fmla="*/ 266135 h 843023"/>
                <a:gd name="connsiteX14" fmla="*/ 299088 w 841749"/>
                <a:gd name="connsiteY14" fmla="*/ 200078 h 843023"/>
                <a:gd name="connsiteX15" fmla="*/ 173325 w 841749"/>
                <a:gd name="connsiteY15" fmla="*/ 330617 h 843023"/>
                <a:gd name="connsiteX16" fmla="*/ 98451 w 841749"/>
                <a:gd name="connsiteY16" fmla="*/ 447869 h 843023"/>
                <a:gd name="connsiteX17" fmla="*/ 98451 w 841749"/>
                <a:gd name="connsiteY17" fmla="*/ 447869 h 843023"/>
                <a:gd name="connsiteX18" fmla="*/ 81937 w 841749"/>
                <a:gd name="connsiteY18" fmla="*/ 484328 h 843023"/>
                <a:gd name="connsiteX19" fmla="*/ 52592 w 841749"/>
                <a:gd name="connsiteY19" fmla="*/ 553180 h 843023"/>
                <a:gd name="connsiteX20" fmla="*/ 72536 w 841749"/>
                <a:gd name="connsiteY20" fmla="*/ 612022 h 843023"/>
                <a:gd name="connsiteX21" fmla="*/ 87552 w 841749"/>
                <a:gd name="connsiteY21" fmla="*/ 622845 h 843023"/>
                <a:gd name="connsiteX22" fmla="*/ 160113 w 841749"/>
                <a:gd name="connsiteY22" fmla="*/ 625945 h 843023"/>
                <a:gd name="connsiteX23" fmla="*/ 103659 w 841749"/>
                <a:gd name="connsiteY23" fmla="*/ 666824 h 843023"/>
                <a:gd name="connsiteX24" fmla="*/ 97003 w 841749"/>
                <a:gd name="connsiteY24" fmla="*/ 687124 h 843023"/>
                <a:gd name="connsiteX25" fmla="*/ 119945 w 841749"/>
                <a:gd name="connsiteY25" fmla="*/ 758161 h 843023"/>
                <a:gd name="connsiteX26" fmla="*/ 62043 w 841749"/>
                <a:gd name="connsiteY26" fmla="*/ 715936 h 843023"/>
                <a:gd name="connsiteX27" fmla="*/ 36814 w 841749"/>
                <a:gd name="connsiteY27" fmla="*/ 715377 h 843023"/>
                <a:gd name="connsiteX28" fmla="*/ 6428 w 841749"/>
                <a:gd name="connsiteY28" fmla="*/ 737709 h 843023"/>
                <a:gd name="connsiteX29" fmla="*/ 0 w 841749"/>
                <a:gd name="connsiteY29" fmla="*/ 842639 h 843023"/>
                <a:gd name="connsiteX30" fmla="*/ 183995 w 841749"/>
                <a:gd name="connsiteY30" fmla="*/ 842995 h 843023"/>
                <a:gd name="connsiteX31" fmla="*/ 821500 w 841749"/>
                <a:gd name="connsiteY31" fmla="*/ 842995 h 843023"/>
                <a:gd name="connsiteX32" fmla="*/ 841191 w 841749"/>
                <a:gd name="connsiteY32" fmla="*/ 842461 h 843023"/>
                <a:gd name="connsiteX33" fmla="*/ 841750 w 841749"/>
                <a:gd name="connsiteY33" fmla="*/ 622795 h 843023"/>
                <a:gd name="connsiteX34" fmla="*/ 841750 w 841749"/>
                <a:gd name="connsiteY34" fmla="*/ 403179 h 843023"/>
                <a:gd name="connsiteX35" fmla="*/ 841750 w 841749"/>
                <a:gd name="connsiteY35" fmla="*/ 183589 h 843023"/>
                <a:gd name="connsiteX36" fmla="*/ 298326 w 841749"/>
                <a:gd name="connsiteY36" fmla="*/ 377112 h 843023"/>
                <a:gd name="connsiteX37" fmla="*/ 331456 w 841749"/>
                <a:gd name="connsiteY37" fmla="*/ 352874 h 843023"/>
                <a:gd name="connsiteX38" fmla="*/ 350663 w 841749"/>
                <a:gd name="connsiteY38" fmla="*/ 293854 h 843023"/>
                <a:gd name="connsiteX39" fmla="*/ 370684 w 841749"/>
                <a:gd name="connsiteY39" fmla="*/ 355694 h 843023"/>
                <a:gd name="connsiteX40" fmla="*/ 401401 w 841749"/>
                <a:gd name="connsiteY40" fmla="*/ 377544 h 843023"/>
                <a:gd name="connsiteX41" fmla="*/ 461818 w 841749"/>
                <a:gd name="connsiteY41" fmla="*/ 380440 h 843023"/>
                <a:gd name="connsiteX42" fmla="*/ 408743 w 841749"/>
                <a:gd name="connsiteY42" fmla="*/ 418703 h 843023"/>
                <a:gd name="connsiteX43" fmla="*/ 400029 w 841749"/>
                <a:gd name="connsiteY43" fmla="*/ 445507 h 843023"/>
                <a:gd name="connsiteX44" fmla="*/ 421802 w 841749"/>
                <a:gd name="connsiteY44" fmla="*/ 512555 h 843023"/>
                <a:gd name="connsiteX45" fmla="*/ 350892 w 841749"/>
                <a:gd name="connsiteY45" fmla="*/ 461487 h 843023"/>
                <a:gd name="connsiteX46" fmla="*/ 283818 w 841749"/>
                <a:gd name="connsiteY46" fmla="*/ 509887 h 843023"/>
                <a:gd name="connsiteX47" fmla="*/ 281608 w 841749"/>
                <a:gd name="connsiteY47" fmla="*/ 507042 h 843023"/>
                <a:gd name="connsiteX48" fmla="*/ 302899 w 841749"/>
                <a:gd name="connsiteY48" fmla="*/ 441696 h 843023"/>
                <a:gd name="connsiteX49" fmla="*/ 296547 w 841749"/>
                <a:gd name="connsiteY49" fmla="*/ 421294 h 843023"/>
                <a:gd name="connsiteX50" fmla="*/ 241135 w 841749"/>
                <a:gd name="connsiteY50" fmla="*/ 377163 h 843023"/>
                <a:gd name="connsiteX51" fmla="*/ 298326 w 841749"/>
                <a:gd name="connsiteY51" fmla="*/ 377112 h 843023"/>
                <a:gd name="connsiteX52" fmla="*/ 403586 w 841749"/>
                <a:gd name="connsiteY52" fmla="*/ 700768 h 843023"/>
                <a:gd name="connsiteX53" fmla="*/ 421802 w 841749"/>
                <a:gd name="connsiteY53" fmla="*/ 758034 h 843023"/>
                <a:gd name="connsiteX54" fmla="*/ 350943 w 841749"/>
                <a:gd name="connsiteY54" fmla="*/ 707043 h 843023"/>
                <a:gd name="connsiteX55" fmla="*/ 295328 w 841749"/>
                <a:gd name="connsiteY55" fmla="*/ 747110 h 843023"/>
                <a:gd name="connsiteX56" fmla="*/ 282167 w 841749"/>
                <a:gd name="connsiteY56" fmla="*/ 753131 h 843023"/>
                <a:gd name="connsiteX57" fmla="*/ 303127 w 841749"/>
                <a:gd name="connsiteY57" fmla="*/ 686337 h 843023"/>
                <a:gd name="connsiteX58" fmla="*/ 297106 w 841749"/>
                <a:gd name="connsiteY58" fmla="*/ 667383 h 843023"/>
                <a:gd name="connsiteX59" fmla="*/ 236105 w 841749"/>
                <a:gd name="connsiteY59" fmla="*/ 622871 h 843023"/>
                <a:gd name="connsiteX60" fmla="*/ 323351 w 841749"/>
                <a:gd name="connsiteY60" fmla="*/ 622871 h 843023"/>
                <a:gd name="connsiteX61" fmla="*/ 350740 w 841749"/>
                <a:gd name="connsiteY61" fmla="*/ 539461 h 843023"/>
                <a:gd name="connsiteX62" fmla="*/ 373428 w 841749"/>
                <a:gd name="connsiteY62" fmla="*/ 608745 h 843023"/>
                <a:gd name="connsiteX63" fmla="*/ 392686 w 841749"/>
                <a:gd name="connsiteY63" fmla="*/ 622845 h 843023"/>
                <a:gd name="connsiteX64" fmla="*/ 466111 w 841749"/>
                <a:gd name="connsiteY64" fmla="*/ 622541 h 843023"/>
                <a:gd name="connsiteX65" fmla="*/ 417864 w 841749"/>
                <a:gd name="connsiteY65" fmla="*/ 658135 h 843023"/>
                <a:gd name="connsiteX66" fmla="*/ 403586 w 841749"/>
                <a:gd name="connsiteY66" fmla="*/ 700768 h 843023"/>
                <a:gd name="connsiteX67" fmla="*/ 611031 w 841749"/>
                <a:gd name="connsiteY67" fmla="*/ 132013 h 843023"/>
                <a:gd name="connsiteX68" fmla="*/ 630264 w 841749"/>
                <a:gd name="connsiteY68" fmla="*/ 117658 h 843023"/>
                <a:gd name="connsiteX69" fmla="*/ 652444 w 841749"/>
                <a:gd name="connsiteY69" fmla="*/ 48095 h 843023"/>
                <a:gd name="connsiteX70" fmla="*/ 680188 w 841749"/>
                <a:gd name="connsiteY70" fmla="*/ 131556 h 843023"/>
                <a:gd name="connsiteX71" fmla="*/ 762557 w 841749"/>
                <a:gd name="connsiteY71" fmla="*/ 131556 h 843023"/>
                <a:gd name="connsiteX72" fmla="*/ 764081 w 841749"/>
                <a:gd name="connsiteY72" fmla="*/ 134452 h 843023"/>
                <a:gd name="connsiteX73" fmla="*/ 709482 w 841749"/>
                <a:gd name="connsiteY73" fmla="*/ 173909 h 843023"/>
                <a:gd name="connsiteX74" fmla="*/ 701606 w 841749"/>
                <a:gd name="connsiteY74" fmla="*/ 199316 h 843023"/>
                <a:gd name="connsiteX75" fmla="*/ 721296 w 841749"/>
                <a:gd name="connsiteY75" fmla="*/ 260800 h 843023"/>
                <a:gd name="connsiteX76" fmla="*/ 717740 w 841749"/>
                <a:gd name="connsiteY76" fmla="*/ 262680 h 843023"/>
                <a:gd name="connsiteX77" fmla="*/ 652521 w 841749"/>
                <a:gd name="connsiteY77" fmla="*/ 215754 h 843023"/>
                <a:gd name="connsiteX78" fmla="*/ 585828 w 841749"/>
                <a:gd name="connsiteY78" fmla="*/ 264560 h 843023"/>
                <a:gd name="connsiteX79" fmla="*/ 591773 w 841749"/>
                <a:gd name="connsiteY79" fmla="*/ 235546 h 843023"/>
                <a:gd name="connsiteX80" fmla="*/ 608440 w 841749"/>
                <a:gd name="connsiteY80" fmla="*/ 183538 h 843023"/>
                <a:gd name="connsiteX81" fmla="*/ 537606 w 841749"/>
                <a:gd name="connsiteY81" fmla="*/ 131658 h 843023"/>
                <a:gd name="connsiteX82" fmla="*/ 611031 w 841749"/>
                <a:gd name="connsiteY82" fmla="*/ 132013 h 843023"/>
                <a:gd name="connsiteX83" fmla="*/ 720661 w 841749"/>
                <a:gd name="connsiteY83" fmla="*/ 506025 h 843023"/>
                <a:gd name="connsiteX84" fmla="*/ 721728 w 841749"/>
                <a:gd name="connsiteY84" fmla="*/ 509404 h 843023"/>
                <a:gd name="connsiteX85" fmla="*/ 718959 w 841749"/>
                <a:gd name="connsiteY85" fmla="*/ 507753 h 843023"/>
                <a:gd name="connsiteX86" fmla="*/ 652216 w 841749"/>
                <a:gd name="connsiteY86" fmla="*/ 461818 h 843023"/>
                <a:gd name="connsiteX87" fmla="*/ 586336 w 841749"/>
                <a:gd name="connsiteY87" fmla="*/ 509277 h 843023"/>
                <a:gd name="connsiteX88" fmla="*/ 583490 w 841749"/>
                <a:gd name="connsiteY88" fmla="*/ 507372 h 843023"/>
                <a:gd name="connsiteX89" fmla="*/ 608287 w 841749"/>
                <a:gd name="connsiteY89" fmla="*/ 429119 h 843023"/>
                <a:gd name="connsiteX90" fmla="*/ 542255 w 841749"/>
                <a:gd name="connsiteY90" fmla="*/ 380542 h 843023"/>
                <a:gd name="connsiteX91" fmla="*/ 542865 w 841749"/>
                <a:gd name="connsiteY91" fmla="*/ 377163 h 843023"/>
                <a:gd name="connsiteX92" fmla="*/ 609177 w 841749"/>
                <a:gd name="connsiteY92" fmla="*/ 377467 h 843023"/>
                <a:gd name="connsiteX93" fmla="*/ 630798 w 841749"/>
                <a:gd name="connsiteY93" fmla="*/ 361461 h 843023"/>
                <a:gd name="connsiteX94" fmla="*/ 652521 w 841749"/>
                <a:gd name="connsiteY94" fmla="*/ 293651 h 843023"/>
                <a:gd name="connsiteX95" fmla="*/ 672998 w 841749"/>
                <a:gd name="connsiteY95" fmla="*/ 357218 h 843023"/>
                <a:gd name="connsiteX96" fmla="*/ 701555 w 841749"/>
                <a:gd name="connsiteY96" fmla="*/ 377518 h 843023"/>
                <a:gd name="connsiteX97" fmla="*/ 763573 w 841749"/>
                <a:gd name="connsiteY97" fmla="*/ 380313 h 843023"/>
                <a:gd name="connsiteX98" fmla="*/ 697262 w 841749"/>
                <a:gd name="connsiteY98" fmla="*/ 428891 h 843023"/>
                <a:gd name="connsiteX99" fmla="*/ 720661 w 841749"/>
                <a:gd name="connsiteY99" fmla="*/ 506025 h 843023"/>
                <a:gd name="connsiteX100" fmla="*/ 583211 w 841749"/>
                <a:gd name="connsiteY100" fmla="*/ 755316 h 843023"/>
                <a:gd name="connsiteX101" fmla="*/ 584608 w 841749"/>
                <a:gd name="connsiteY101" fmla="*/ 754579 h 843023"/>
                <a:gd name="connsiteX102" fmla="*/ 584253 w 841749"/>
                <a:gd name="connsiteY102" fmla="*/ 755392 h 843023"/>
                <a:gd name="connsiteX103" fmla="*/ 583211 w 841749"/>
                <a:gd name="connsiteY103" fmla="*/ 755316 h 843023"/>
                <a:gd name="connsiteX104" fmla="*/ 720052 w 841749"/>
                <a:gd name="connsiteY104" fmla="*/ 754325 h 843023"/>
                <a:gd name="connsiteX105" fmla="*/ 721754 w 841749"/>
                <a:gd name="connsiteY105" fmla="*/ 753944 h 843023"/>
                <a:gd name="connsiteX106" fmla="*/ 721855 w 841749"/>
                <a:gd name="connsiteY106" fmla="*/ 755494 h 843023"/>
                <a:gd name="connsiteX107" fmla="*/ 720052 w 841749"/>
                <a:gd name="connsiteY107" fmla="*/ 754325 h 843023"/>
                <a:gd name="connsiteX108" fmla="*/ 706357 w 841749"/>
                <a:gd name="connsiteY108" fmla="*/ 667536 h 843023"/>
                <a:gd name="connsiteX109" fmla="*/ 700285 w 841749"/>
                <a:gd name="connsiteY109" fmla="*/ 686438 h 843023"/>
                <a:gd name="connsiteX110" fmla="*/ 717536 w 841749"/>
                <a:gd name="connsiteY110" fmla="*/ 739437 h 843023"/>
                <a:gd name="connsiteX111" fmla="*/ 719340 w 841749"/>
                <a:gd name="connsiteY111" fmla="*/ 753868 h 843023"/>
                <a:gd name="connsiteX112" fmla="*/ 653079 w 841749"/>
                <a:gd name="connsiteY112" fmla="*/ 707882 h 843023"/>
                <a:gd name="connsiteX113" fmla="*/ 585218 w 841749"/>
                <a:gd name="connsiteY113" fmla="*/ 753665 h 843023"/>
                <a:gd name="connsiteX114" fmla="*/ 604781 w 841749"/>
                <a:gd name="connsiteY114" fmla="*/ 687226 h 843023"/>
                <a:gd name="connsiteX115" fmla="*/ 598404 w 841749"/>
                <a:gd name="connsiteY115" fmla="*/ 667028 h 843023"/>
                <a:gd name="connsiteX116" fmla="*/ 537276 w 841749"/>
                <a:gd name="connsiteY116" fmla="*/ 622591 h 843023"/>
                <a:gd name="connsiteX117" fmla="*/ 611412 w 841749"/>
                <a:gd name="connsiteY117" fmla="*/ 622845 h 843023"/>
                <a:gd name="connsiteX118" fmla="*/ 629934 w 841749"/>
                <a:gd name="connsiteY118" fmla="*/ 609786 h 843023"/>
                <a:gd name="connsiteX119" fmla="*/ 652444 w 841749"/>
                <a:gd name="connsiteY119" fmla="*/ 539130 h 843023"/>
                <a:gd name="connsiteX120" fmla="*/ 676225 w 841749"/>
                <a:gd name="connsiteY120" fmla="*/ 611870 h 843023"/>
                <a:gd name="connsiteX121" fmla="*/ 691215 w 841749"/>
                <a:gd name="connsiteY121" fmla="*/ 622744 h 843023"/>
                <a:gd name="connsiteX122" fmla="*/ 767918 w 841749"/>
                <a:gd name="connsiteY122" fmla="*/ 622566 h 843023"/>
                <a:gd name="connsiteX123" fmla="*/ 706357 w 841749"/>
                <a:gd name="connsiteY123" fmla="*/ 667536 h 84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841749" h="843023">
                  <a:moveTo>
                    <a:pt x="841750" y="183589"/>
                  </a:moveTo>
                  <a:cubicBezTo>
                    <a:pt x="841572" y="122384"/>
                    <a:pt x="841369" y="61179"/>
                    <a:pt x="841191" y="0"/>
                  </a:cubicBezTo>
                  <a:cubicBezTo>
                    <a:pt x="819290" y="0"/>
                    <a:pt x="797364" y="0"/>
                    <a:pt x="775464" y="0"/>
                  </a:cubicBezTo>
                  <a:cubicBezTo>
                    <a:pt x="756942" y="2947"/>
                    <a:pt x="738446" y="6148"/>
                    <a:pt x="719899" y="8842"/>
                  </a:cubicBezTo>
                  <a:cubicBezTo>
                    <a:pt x="605035" y="25508"/>
                    <a:pt x="498327" y="64584"/>
                    <a:pt x="399495" y="125484"/>
                  </a:cubicBezTo>
                  <a:cubicBezTo>
                    <a:pt x="397666" y="126602"/>
                    <a:pt x="395608" y="127338"/>
                    <a:pt x="393677" y="128278"/>
                  </a:cubicBezTo>
                  <a:cubicBezTo>
                    <a:pt x="405669" y="129422"/>
                    <a:pt x="417635" y="130946"/>
                    <a:pt x="429653" y="131607"/>
                  </a:cubicBezTo>
                  <a:cubicBezTo>
                    <a:pt x="439943" y="132166"/>
                    <a:pt x="450283" y="131734"/>
                    <a:pt x="466162" y="131734"/>
                  </a:cubicBezTo>
                  <a:cubicBezTo>
                    <a:pt x="444617" y="147435"/>
                    <a:pt x="427493" y="161104"/>
                    <a:pt x="409150" y="172893"/>
                  </a:cubicBezTo>
                  <a:cubicBezTo>
                    <a:pt x="397285" y="180515"/>
                    <a:pt x="395328" y="188086"/>
                    <a:pt x="400308" y="200992"/>
                  </a:cubicBezTo>
                  <a:cubicBezTo>
                    <a:pt x="408108" y="221191"/>
                    <a:pt x="413850" y="242202"/>
                    <a:pt x="421802" y="267050"/>
                  </a:cubicBezTo>
                  <a:cubicBezTo>
                    <a:pt x="399876" y="251171"/>
                    <a:pt x="380897" y="238569"/>
                    <a:pt x="363265" y="224265"/>
                  </a:cubicBezTo>
                  <a:cubicBezTo>
                    <a:pt x="353534" y="216389"/>
                    <a:pt x="346979" y="217735"/>
                    <a:pt x="337985" y="224799"/>
                  </a:cubicBezTo>
                  <a:cubicBezTo>
                    <a:pt x="320531" y="238518"/>
                    <a:pt x="302213" y="251120"/>
                    <a:pt x="281557" y="266135"/>
                  </a:cubicBezTo>
                  <a:cubicBezTo>
                    <a:pt x="288010" y="241770"/>
                    <a:pt x="293549" y="220937"/>
                    <a:pt x="299088" y="200078"/>
                  </a:cubicBezTo>
                  <a:cubicBezTo>
                    <a:pt x="250815" y="237451"/>
                    <a:pt x="210571" y="282624"/>
                    <a:pt x="173325" y="330617"/>
                  </a:cubicBezTo>
                  <a:cubicBezTo>
                    <a:pt x="162323" y="344794"/>
                    <a:pt x="108969" y="416695"/>
                    <a:pt x="98451" y="447869"/>
                  </a:cubicBezTo>
                  <a:cubicBezTo>
                    <a:pt x="105362" y="468093"/>
                    <a:pt x="105362" y="468093"/>
                    <a:pt x="98451" y="447869"/>
                  </a:cubicBezTo>
                  <a:cubicBezTo>
                    <a:pt x="92938" y="460014"/>
                    <a:pt x="87450" y="472184"/>
                    <a:pt x="81937" y="484328"/>
                  </a:cubicBezTo>
                  <a:cubicBezTo>
                    <a:pt x="72155" y="507270"/>
                    <a:pt x="62373" y="530213"/>
                    <a:pt x="52592" y="553180"/>
                  </a:cubicBezTo>
                  <a:cubicBezTo>
                    <a:pt x="59299" y="572769"/>
                    <a:pt x="66362" y="592256"/>
                    <a:pt x="72536" y="612022"/>
                  </a:cubicBezTo>
                  <a:cubicBezTo>
                    <a:pt x="75051" y="620101"/>
                    <a:pt x="78913" y="623049"/>
                    <a:pt x="87552" y="622845"/>
                  </a:cubicBezTo>
                  <a:cubicBezTo>
                    <a:pt x="111358" y="622236"/>
                    <a:pt x="135164" y="622642"/>
                    <a:pt x="160113" y="625945"/>
                  </a:cubicBezTo>
                  <a:cubicBezTo>
                    <a:pt x="141338" y="639639"/>
                    <a:pt x="122841" y="653740"/>
                    <a:pt x="103659" y="666824"/>
                  </a:cubicBezTo>
                  <a:cubicBezTo>
                    <a:pt x="95478" y="672414"/>
                    <a:pt x="93497" y="677495"/>
                    <a:pt x="97003" y="687124"/>
                  </a:cubicBezTo>
                  <a:cubicBezTo>
                    <a:pt x="104955" y="709025"/>
                    <a:pt x="111434" y="731459"/>
                    <a:pt x="119945" y="758161"/>
                  </a:cubicBezTo>
                  <a:cubicBezTo>
                    <a:pt x="98019" y="742282"/>
                    <a:pt x="79625" y="729655"/>
                    <a:pt x="62043" y="715936"/>
                  </a:cubicBezTo>
                  <a:cubicBezTo>
                    <a:pt x="53100" y="708949"/>
                    <a:pt x="46189" y="707018"/>
                    <a:pt x="36814" y="715377"/>
                  </a:cubicBezTo>
                  <a:cubicBezTo>
                    <a:pt x="27490" y="723710"/>
                    <a:pt x="16616" y="730341"/>
                    <a:pt x="6428" y="737709"/>
                  </a:cubicBezTo>
                  <a:cubicBezTo>
                    <a:pt x="4294" y="772694"/>
                    <a:pt x="2160" y="807679"/>
                    <a:pt x="0" y="842639"/>
                  </a:cubicBezTo>
                  <a:cubicBezTo>
                    <a:pt x="61332" y="842766"/>
                    <a:pt x="122664" y="842995"/>
                    <a:pt x="183995" y="842995"/>
                  </a:cubicBezTo>
                  <a:cubicBezTo>
                    <a:pt x="396497" y="843045"/>
                    <a:pt x="608999" y="843020"/>
                    <a:pt x="821500" y="842995"/>
                  </a:cubicBezTo>
                  <a:cubicBezTo>
                    <a:pt x="828055" y="842995"/>
                    <a:pt x="834610" y="842664"/>
                    <a:pt x="841191" y="842461"/>
                  </a:cubicBezTo>
                  <a:cubicBezTo>
                    <a:pt x="841369" y="769239"/>
                    <a:pt x="841546" y="696017"/>
                    <a:pt x="841750" y="622795"/>
                  </a:cubicBezTo>
                  <a:cubicBezTo>
                    <a:pt x="841750" y="549598"/>
                    <a:pt x="841750" y="476401"/>
                    <a:pt x="841750" y="403179"/>
                  </a:cubicBezTo>
                  <a:cubicBezTo>
                    <a:pt x="841750" y="329982"/>
                    <a:pt x="841750" y="256786"/>
                    <a:pt x="841750" y="183589"/>
                  </a:cubicBezTo>
                  <a:close/>
                  <a:moveTo>
                    <a:pt x="298326" y="377112"/>
                  </a:moveTo>
                  <a:cubicBezTo>
                    <a:pt x="329373" y="376654"/>
                    <a:pt x="321395" y="381558"/>
                    <a:pt x="331456" y="352874"/>
                  </a:cubicBezTo>
                  <a:cubicBezTo>
                    <a:pt x="337808" y="334810"/>
                    <a:pt x="343321" y="316491"/>
                    <a:pt x="350663" y="293854"/>
                  </a:cubicBezTo>
                  <a:cubicBezTo>
                    <a:pt x="358311" y="316923"/>
                    <a:pt x="366314" y="335902"/>
                    <a:pt x="370684" y="355694"/>
                  </a:cubicBezTo>
                  <a:cubicBezTo>
                    <a:pt x="374698" y="373987"/>
                    <a:pt x="383946" y="378890"/>
                    <a:pt x="401401" y="377544"/>
                  </a:cubicBezTo>
                  <a:cubicBezTo>
                    <a:pt x="420888" y="376045"/>
                    <a:pt x="440603" y="377188"/>
                    <a:pt x="461818" y="380440"/>
                  </a:cubicBezTo>
                  <a:cubicBezTo>
                    <a:pt x="444185" y="393296"/>
                    <a:pt x="427011" y="406863"/>
                    <a:pt x="408743" y="418703"/>
                  </a:cubicBezTo>
                  <a:cubicBezTo>
                    <a:pt x="397590" y="425943"/>
                    <a:pt x="395176" y="432905"/>
                    <a:pt x="400029" y="445507"/>
                  </a:cubicBezTo>
                  <a:cubicBezTo>
                    <a:pt x="408032" y="466264"/>
                    <a:pt x="413926" y="487834"/>
                    <a:pt x="421802" y="512555"/>
                  </a:cubicBezTo>
                  <a:cubicBezTo>
                    <a:pt x="396141" y="494084"/>
                    <a:pt x="373580" y="477849"/>
                    <a:pt x="350892" y="461487"/>
                  </a:cubicBezTo>
                  <a:cubicBezTo>
                    <a:pt x="328001" y="478002"/>
                    <a:pt x="305922" y="493957"/>
                    <a:pt x="283818" y="509887"/>
                  </a:cubicBezTo>
                  <a:cubicBezTo>
                    <a:pt x="283082" y="508947"/>
                    <a:pt x="282345" y="507982"/>
                    <a:pt x="281608" y="507042"/>
                  </a:cubicBezTo>
                  <a:cubicBezTo>
                    <a:pt x="288620" y="485217"/>
                    <a:pt x="295023" y="463190"/>
                    <a:pt x="302899" y="441696"/>
                  </a:cubicBezTo>
                  <a:cubicBezTo>
                    <a:pt x="306380" y="432193"/>
                    <a:pt x="304779" y="426934"/>
                    <a:pt x="296547" y="421294"/>
                  </a:cubicBezTo>
                  <a:cubicBezTo>
                    <a:pt x="277619" y="408362"/>
                    <a:pt x="259326" y="394490"/>
                    <a:pt x="241135" y="377163"/>
                  </a:cubicBezTo>
                  <a:cubicBezTo>
                    <a:pt x="260190" y="377163"/>
                    <a:pt x="279271" y="377391"/>
                    <a:pt x="298326" y="377112"/>
                  </a:cubicBezTo>
                  <a:close/>
                  <a:moveTo>
                    <a:pt x="403586" y="700768"/>
                  </a:moveTo>
                  <a:cubicBezTo>
                    <a:pt x="409251" y="718400"/>
                    <a:pt x="414815" y="736058"/>
                    <a:pt x="421802" y="758034"/>
                  </a:cubicBezTo>
                  <a:cubicBezTo>
                    <a:pt x="396395" y="739742"/>
                    <a:pt x="374241" y="723812"/>
                    <a:pt x="350943" y="707043"/>
                  </a:cubicBezTo>
                  <a:cubicBezTo>
                    <a:pt x="332421" y="720458"/>
                    <a:pt x="314027" y="734000"/>
                    <a:pt x="295328" y="747110"/>
                  </a:cubicBezTo>
                  <a:cubicBezTo>
                    <a:pt x="291440" y="749828"/>
                    <a:pt x="286613" y="751226"/>
                    <a:pt x="282167" y="753131"/>
                  </a:cubicBezTo>
                  <a:cubicBezTo>
                    <a:pt x="289001" y="730799"/>
                    <a:pt x="295378" y="708339"/>
                    <a:pt x="303127" y="686337"/>
                  </a:cubicBezTo>
                  <a:cubicBezTo>
                    <a:pt x="306278" y="677394"/>
                    <a:pt x="304779" y="672693"/>
                    <a:pt x="297106" y="667383"/>
                  </a:cubicBezTo>
                  <a:cubicBezTo>
                    <a:pt x="277568" y="653867"/>
                    <a:pt x="258666" y="639436"/>
                    <a:pt x="236105" y="622871"/>
                  </a:cubicBezTo>
                  <a:cubicBezTo>
                    <a:pt x="267685" y="622871"/>
                    <a:pt x="294794" y="622871"/>
                    <a:pt x="323351" y="622871"/>
                  </a:cubicBezTo>
                  <a:cubicBezTo>
                    <a:pt x="332142" y="596092"/>
                    <a:pt x="340780" y="569796"/>
                    <a:pt x="350740" y="539461"/>
                  </a:cubicBezTo>
                  <a:cubicBezTo>
                    <a:pt x="359149" y="564791"/>
                    <a:pt x="367203" y="586514"/>
                    <a:pt x="373428" y="608745"/>
                  </a:cubicBezTo>
                  <a:cubicBezTo>
                    <a:pt x="376527" y="619771"/>
                    <a:pt x="381329" y="623354"/>
                    <a:pt x="392686" y="622845"/>
                  </a:cubicBezTo>
                  <a:cubicBezTo>
                    <a:pt x="415374" y="621855"/>
                    <a:pt x="438164" y="622541"/>
                    <a:pt x="466111" y="622541"/>
                  </a:cubicBezTo>
                  <a:cubicBezTo>
                    <a:pt x="447285" y="636438"/>
                    <a:pt x="432625" y="647337"/>
                    <a:pt x="417864" y="658135"/>
                  </a:cubicBezTo>
                  <a:cubicBezTo>
                    <a:pt x="395201" y="674751"/>
                    <a:pt x="395201" y="674701"/>
                    <a:pt x="403586" y="700768"/>
                  </a:cubicBezTo>
                  <a:close/>
                  <a:moveTo>
                    <a:pt x="611031" y="132013"/>
                  </a:moveTo>
                  <a:cubicBezTo>
                    <a:pt x="622795" y="132598"/>
                    <a:pt x="627241" y="128177"/>
                    <a:pt x="630264" y="117658"/>
                  </a:cubicBezTo>
                  <a:cubicBezTo>
                    <a:pt x="636590" y="95605"/>
                    <a:pt x="644136" y="73908"/>
                    <a:pt x="652444" y="48095"/>
                  </a:cubicBezTo>
                  <a:cubicBezTo>
                    <a:pt x="662378" y="78024"/>
                    <a:pt x="671194" y="104498"/>
                    <a:pt x="680188" y="131556"/>
                  </a:cubicBezTo>
                  <a:cubicBezTo>
                    <a:pt x="708085" y="131556"/>
                    <a:pt x="735321" y="131556"/>
                    <a:pt x="762557" y="131556"/>
                  </a:cubicBezTo>
                  <a:cubicBezTo>
                    <a:pt x="763065" y="132521"/>
                    <a:pt x="763573" y="133487"/>
                    <a:pt x="764081" y="134452"/>
                  </a:cubicBezTo>
                  <a:cubicBezTo>
                    <a:pt x="745941" y="147715"/>
                    <a:pt x="728283" y="161688"/>
                    <a:pt x="709482" y="173909"/>
                  </a:cubicBezTo>
                  <a:cubicBezTo>
                    <a:pt x="698659" y="180947"/>
                    <a:pt x="697135" y="187578"/>
                    <a:pt x="701606" y="199316"/>
                  </a:cubicBezTo>
                  <a:cubicBezTo>
                    <a:pt x="709228" y="219412"/>
                    <a:pt x="714843" y="240271"/>
                    <a:pt x="721296" y="260800"/>
                  </a:cubicBezTo>
                  <a:cubicBezTo>
                    <a:pt x="720102" y="261435"/>
                    <a:pt x="718934" y="262070"/>
                    <a:pt x="717740" y="262680"/>
                  </a:cubicBezTo>
                  <a:cubicBezTo>
                    <a:pt x="696144" y="247131"/>
                    <a:pt x="674523" y="231582"/>
                    <a:pt x="652521" y="215754"/>
                  </a:cubicBezTo>
                  <a:cubicBezTo>
                    <a:pt x="629807" y="232370"/>
                    <a:pt x="607830" y="248452"/>
                    <a:pt x="585828" y="264560"/>
                  </a:cubicBezTo>
                  <a:cubicBezTo>
                    <a:pt x="587759" y="254931"/>
                    <a:pt x="589029" y="245022"/>
                    <a:pt x="591773" y="235546"/>
                  </a:cubicBezTo>
                  <a:cubicBezTo>
                    <a:pt x="596778" y="218294"/>
                    <a:pt x="602698" y="201297"/>
                    <a:pt x="608440" y="183538"/>
                  </a:cubicBezTo>
                  <a:cubicBezTo>
                    <a:pt x="585853" y="166998"/>
                    <a:pt x="563851" y="150865"/>
                    <a:pt x="537606" y="131658"/>
                  </a:cubicBezTo>
                  <a:cubicBezTo>
                    <a:pt x="565020" y="131683"/>
                    <a:pt x="588089" y="130870"/>
                    <a:pt x="611031" y="132013"/>
                  </a:cubicBezTo>
                  <a:close/>
                  <a:moveTo>
                    <a:pt x="720661" y="506025"/>
                  </a:moveTo>
                  <a:cubicBezTo>
                    <a:pt x="721017" y="507143"/>
                    <a:pt x="721373" y="508287"/>
                    <a:pt x="721728" y="509404"/>
                  </a:cubicBezTo>
                  <a:cubicBezTo>
                    <a:pt x="720814" y="508846"/>
                    <a:pt x="719874" y="508287"/>
                    <a:pt x="718959" y="507753"/>
                  </a:cubicBezTo>
                  <a:cubicBezTo>
                    <a:pt x="696957" y="492611"/>
                    <a:pt x="674980" y="477494"/>
                    <a:pt x="652216" y="461818"/>
                  </a:cubicBezTo>
                  <a:cubicBezTo>
                    <a:pt x="630366" y="477570"/>
                    <a:pt x="608338" y="493424"/>
                    <a:pt x="586336" y="509277"/>
                  </a:cubicBezTo>
                  <a:cubicBezTo>
                    <a:pt x="585396" y="508642"/>
                    <a:pt x="584431" y="508007"/>
                    <a:pt x="583490" y="507372"/>
                  </a:cubicBezTo>
                  <a:cubicBezTo>
                    <a:pt x="591671" y="481559"/>
                    <a:pt x="599852" y="455746"/>
                    <a:pt x="608287" y="429119"/>
                  </a:cubicBezTo>
                  <a:cubicBezTo>
                    <a:pt x="586031" y="412757"/>
                    <a:pt x="564156" y="396650"/>
                    <a:pt x="542255" y="380542"/>
                  </a:cubicBezTo>
                  <a:cubicBezTo>
                    <a:pt x="542459" y="379424"/>
                    <a:pt x="542662" y="378280"/>
                    <a:pt x="542865" y="377163"/>
                  </a:cubicBezTo>
                  <a:cubicBezTo>
                    <a:pt x="564969" y="377163"/>
                    <a:pt x="587124" y="376324"/>
                    <a:pt x="609177" y="377467"/>
                  </a:cubicBezTo>
                  <a:cubicBezTo>
                    <a:pt x="622007" y="378128"/>
                    <a:pt x="627469" y="373428"/>
                    <a:pt x="630798" y="361461"/>
                  </a:cubicBezTo>
                  <a:cubicBezTo>
                    <a:pt x="636794" y="339916"/>
                    <a:pt x="644365" y="318803"/>
                    <a:pt x="652521" y="293651"/>
                  </a:cubicBezTo>
                  <a:cubicBezTo>
                    <a:pt x="660270" y="317152"/>
                    <a:pt x="668146" y="336817"/>
                    <a:pt x="672998" y="357218"/>
                  </a:cubicBezTo>
                  <a:cubicBezTo>
                    <a:pt x="676962" y="373860"/>
                    <a:pt x="685041" y="378839"/>
                    <a:pt x="701555" y="377518"/>
                  </a:cubicBezTo>
                  <a:cubicBezTo>
                    <a:pt x="721576" y="375918"/>
                    <a:pt x="741825" y="377137"/>
                    <a:pt x="763573" y="380313"/>
                  </a:cubicBezTo>
                  <a:cubicBezTo>
                    <a:pt x="741596" y="396421"/>
                    <a:pt x="719594" y="412529"/>
                    <a:pt x="697262" y="428891"/>
                  </a:cubicBezTo>
                  <a:cubicBezTo>
                    <a:pt x="705189" y="454983"/>
                    <a:pt x="712912" y="480517"/>
                    <a:pt x="720661" y="506025"/>
                  </a:cubicBezTo>
                  <a:close/>
                  <a:moveTo>
                    <a:pt x="583211" y="755316"/>
                  </a:moveTo>
                  <a:cubicBezTo>
                    <a:pt x="583668" y="755062"/>
                    <a:pt x="584126" y="754808"/>
                    <a:pt x="584608" y="754579"/>
                  </a:cubicBezTo>
                  <a:cubicBezTo>
                    <a:pt x="584532" y="754884"/>
                    <a:pt x="584431" y="755164"/>
                    <a:pt x="584253" y="755392"/>
                  </a:cubicBezTo>
                  <a:cubicBezTo>
                    <a:pt x="584126" y="755545"/>
                    <a:pt x="583567" y="755341"/>
                    <a:pt x="583211" y="755316"/>
                  </a:cubicBezTo>
                  <a:close/>
                  <a:moveTo>
                    <a:pt x="720052" y="754325"/>
                  </a:moveTo>
                  <a:cubicBezTo>
                    <a:pt x="720610" y="754198"/>
                    <a:pt x="721195" y="754071"/>
                    <a:pt x="721754" y="753944"/>
                  </a:cubicBezTo>
                  <a:cubicBezTo>
                    <a:pt x="721779" y="754452"/>
                    <a:pt x="721805" y="754986"/>
                    <a:pt x="721855" y="755494"/>
                  </a:cubicBezTo>
                  <a:cubicBezTo>
                    <a:pt x="721246" y="755113"/>
                    <a:pt x="720661" y="754732"/>
                    <a:pt x="720052" y="754325"/>
                  </a:cubicBezTo>
                  <a:close/>
                  <a:moveTo>
                    <a:pt x="706357" y="667536"/>
                  </a:moveTo>
                  <a:cubicBezTo>
                    <a:pt x="698303" y="672973"/>
                    <a:pt x="697287" y="678029"/>
                    <a:pt x="700285" y="686438"/>
                  </a:cubicBezTo>
                  <a:cubicBezTo>
                    <a:pt x="706510" y="703944"/>
                    <a:pt x="712125" y="721652"/>
                    <a:pt x="717536" y="739437"/>
                  </a:cubicBezTo>
                  <a:cubicBezTo>
                    <a:pt x="718934" y="744010"/>
                    <a:pt x="718832" y="749015"/>
                    <a:pt x="719340" y="753868"/>
                  </a:cubicBezTo>
                  <a:cubicBezTo>
                    <a:pt x="697465" y="738700"/>
                    <a:pt x="675615" y="723507"/>
                    <a:pt x="653079" y="707882"/>
                  </a:cubicBezTo>
                  <a:cubicBezTo>
                    <a:pt x="630620" y="723049"/>
                    <a:pt x="607932" y="738344"/>
                    <a:pt x="585218" y="753665"/>
                  </a:cubicBezTo>
                  <a:cubicBezTo>
                    <a:pt x="591621" y="731484"/>
                    <a:pt x="597464" y="709101"/>
                    <a:pt x="604781" y="687226"/>
                  </a:cubicBezTo>
                  <a:cubicBezTo>
                    <a:pt x="607932" y="677800"/>
                    <a:pt x="606738" y="672693"/>
                    <a:pt x="598404" y="667028"/>
                  </a:cubicBezTo>
                  <a:cubicBezTo>
                    <a:pt x="579070" y="653867"/>
                    <a:pt x="560472" y="639563"/>
                    <a:pt x="537276" y="622591"/>
                  </a:cubicBezTo>
                  <a:cubicBezTo>
                    <a:pt x="565248" y="622591"/>
                    <a:pt x="588369" y="622032"/>
                    <a:pt x="611412" y="622845"/>
                  </a:cubicBezTo>
                  <a:cubicBezTo>
                    <a:pt x="621855" y="623227"/>
                    <a:pt x="626987" y="620178"/>
                    <a:pt x="629934" y="609786"/>
                  </a:cubicBezTo>
                  <a:cubicBezTo>
                    <a:pt x="636362" y="587225"/>
                    <a:pt x="644085" y="565045"/>
                    <a:pt x="652444" y="539130"/>
                  </a:cubicBezTo>
                  <a:cubicBezTo>
                    <a:pt x="661159" y="565502"/>
                    <a:pt x="669289" y="588521"/>
                    <a:pt x="676225" y="611870"/>
                  </a:cubicBezTo>
                  <a:cubicBezTo>
                    <a:pt x="678766" y="620406"/>
                    <a:pt x="682754" y="622922"/>
                    <a:pt x="691215" y="622744"/>
                  </a:cubicBezTo>
                  <a:cubicBezTo>
                    <a:pt x="715021" y="622261"/>
                    <a:pt x="738852" y="622566"/>
                    <a:pt x="767918" y="622566"/>
                  </a:cubicBezTo>
                  <a:cubicBezTo>
                    <a:pt x="744747" y="639665"/>
                    <a:pt x="725997" y="654274"/>
                    <a:pt x="706357" y="667536"/>
                  </a:cubicBezTo>
                  <a:close/>
                </a:path>
              </a:pathLst>
            </a:custGeom>
            <a:solidFill>
              <a:schemeClr val="accent2"/>
            </a:solidFill>
            <a:ln w="2535" cap="flat">
              <a:noFill/>
              <a:prstDash val="solid"/>
              <a:miter/>
            </a:ln>
          </p:spPr>
          <p:txBody>
            <a:bodyPr rtlCol="0" anchor="ctr"/>
            <a:lstStyle/>
            <a:p>
              <a:endParaRPr lang="en-GB" dirty="0">
                <a:latin typeface="Poppins" panose="00000500000000000000" pitchFamily="2" charset="0"/>
              </a:endParaRPr>
            </a:p>
          </p:txBody>
        </p:sp>
        <p:sp>
          <p:nvSpPr>
            <p:cNvPr id="41" name="Freeform: Shape 40">
              <a:extLst>
                <a:ext uri="{FF2B5EF4-FFF2-40B4-BE49-F238E27FC236}">
                  <a16:creationId xmlns:a16="http://schemas.microsoft.com/office/drawing/2014/main" id="{618FA4F5-6B50-21E8-9D88-91DF7E4A77BC}"/>
                </a:ext>
              </a:extLst>
            </p:cNvPr>
            <p:cNvSpPr/>
            <p:nvPr/>
          </p:nvSpPr>
          <p:spPr>
            <a:xfrm>
              <a:off x="4248683" y="1117559"/>
              <a:ext cx="3319" cy="898"/>
            </a:xfrm>
            <a:custGeom>
              <a:avLst/>
              <a:gdLst>
                <a:gd name="connsiteX0" fmla="*/ 2541 w 2645"/>
                <a:gd name="connsiteY0" fmla="*/ 381 h 716"/>
                <a:gd name="connsiteX1" fmla="*/ 0 w 2645"/>
                <a:gd name="connsiteY1" fmla="*/ 0 h 716"/>
                <a:gd name="connsiteX2" fmla="*/ 2642 w 2645"/>
                <a:gd name="connsiteY2" fmla="*/ 711 h 716"/>
                <a:gd name="connsiteX3" fmla="*/ 2541 w 2645"/>
                <a:gd name="connsiteY3" fmla="*/ 381 h 716"/>
              </a:gdLst>
              <a:ahLst/>
              <a:cxnLst>
                <a:cxn ang="0">
                  <a:pos x="connsiteX0" y="connsiteY0"/>
                </a:cxn>
                <a:cxn ang="0">
                  <a:pos x="connsiteX1" y="connsiteY1"/>
                </a:cxn>
                <a:cxn ang="0">
                  <a:pos x="connsiteX2" y="connsiteY2"/>
                </a:cxn>
                <a:cxn ang="0">
                  <a:pos x="connsiteX3" y="connsiteY3"/>
                </a:cxn>
              </a:cxnLst>
              <a:rect l="l" t="t" r="r" b="b"/>
              <a:pathLst>
                <a:path w="2645" h="716">
                  <a:moveTo>
                    <a:pt x="2541" y="381"/>
                  </a:moveTo>
                  <a:cubicBezTo>
                    <a:pt x="1702" y="254"/>
                    <a:pt x="838" y="127"/>
                    <a:pt x="0" y="0"/>
                  </a:cubicBezTo>
                  <a:cubicBezTo>
                    <a:pt x="889" y="229"/>
                    <a:pt x="1753" y="432"/>
                    <a:pt x="2642" y="711"/>
                  </a:cubicBezTo>
                  <a:cubicBezTo>
                    <a:pt x="2668" y="762"/>
                    <a:pt x="2541" y="381"/>
                    <a:pt x="2541" y="381"/>
                  </a:cubicBezTo>
                  <a:close/>
                </a:path>
              </a:pathLst>
            </a:custGeom>
            <a:solidFill>
              <a:srgbClr val="EBECEE"/>
            </a:solidFill>
            <a:ln w="2535" cap="flat">
              <a:noFill/>
              <a:prstDash val="solid"/>
              <a:miter/>
            </a:ln>
          </p:spPr>
          <p:txBody>
            <a:bodyPr rtlCol="0" anchor="ctr"/>
            <a:lstStyle/>
            <a:p>
              <a:endParaRPr lang="en-GB" dirty="0">
                <a:latin typeface="Poppins" panose="00000500000000000000" pitchFamily="2" charset="0"/>
              </a:endParaRPr>
            </a:p>
          </p:txBody>
        </p:sp>
        <p:sp>
          <p:nvSpPr>
            <p:cNvPr id="42" name="Freeform: Shape 41">
              <a:extLst>
                <a:ext uri="{FF2B5EF4-FFF2-40B4-BE49-F238E27FC236}">
                  <a16:creationId xmlns:a16="http://schemas.microsoft.com/office/drawing/2014/main" id="{164C7FF9-2156-9674-E68B-EAD7F8FA167B}"/>
                </a:ext>
              </a:extLst>
            </p:cNvPr>
            <p:cNvSpPr/>
            <p:nvPr/>
          </p:nvSpPr>
          <p:spPr>
            <a:xfrm>
              <a:off x="4419156" y="1420851"/>
              <a:ext cx="3475" cy="4240"/>
            </a:xfrm>
            <a:custGeom>
              <a:avLst/>
              <a:gdLst>
                <a:gd name="connsiteX0" fmla="*/ 1702 w 2769"/>
                <a:gd name="connsiteY0" fmla="*/ 0 h 3379"/>
                <a:gd name="connsiteX1" fmla="*/ 2769 w 2769"/>
                <a:gd name="connsiteY1" fmla="*/ 3379 h 3379"/>
                <a:gd name="connsiteX2" fmla="*/ 0 w 2769"/>
                <a:gd name="connsiteY2" fmla="*/ 1728 h 3379"/>
                <a:gd name="connsiteX3" fmla="*/ 1702 w 2769"/>
                <a:gd name="connsiteY3" fmla="*/ 0 h 3379"/>
              </a:gdLst>
              <a:ahLst/>
              <a:cxnLst>
                <a:cxn ang="0">
                  <a:pos x="connsiteX0" y="connsiteY0"/>
                </a:cxn>
                <a:cxn ang="0">
                  <a:pos x="connsiteX1" y="connsiteY1"/>
                </a:cxn>
                <a:cxn ang="0">
                  <a:pos x="connsiteX2" y="connsiteY2"/>
                </a:cxn>
                <a:cxn ang="0">
                  <a:pos x="connsiteX3" y="connsiteY3"/>
                </a:cxn>
              </a:cxnLst>
              <a:rect l="l" t="t" r="r" b="b"/>
              <a:pathLst>
                <a:path w="2769" h="3379">
                  <a:moveTo>
                    <a:pt x="1702" y="0"/>
                  </a:moveTo>
                  <a:cubicBezTo>
                    <a:pt x="2058" y="1118"/>
                    <a:pt x="2414" y="2261"/>
                    <a:pt x="2769" y="3379"/>
                  </a:cubicBezTo>
                  <a:cubicBezTo>
                    <a:pt x="1855" y="2820"/>
                    <a:pt x="915" y="2261"/>
                    <a:pt x="0" y="1728"/>
                  </a:cubicBezTo>
                  <a:cubicBezTo>
                    <a:pt x="584" y="1143"/>
                    <a:pt x="1143" y="584"/>
                    <a:pt x="1702" y="0"/>
                  </a:cubicBezTo>
                  <a:close/>
                </a:path>
              </a:pathLst>
            </a:custGeom>
            <a:solidFill>
              <a:srgbClr val="EBEDEE"/>
            </a:solidFill>
            <a:ln w="2535" cap="flat">
              <a:noFill/>
              <a:prstDash val="solid"/>
              <a:miter/>
            </a:ln>
          </p:spPr>
          <p:txBody>
            <a:bodyPr rtlCol="0" anchor="ctr"/>
            <a:lstStyle/>
            <a:p>
              <a:endParaRPr lang="en-GB" dirty="0">
                <a:latin typeface="Poppins" panose="00000500000000000000" pitchFamily="2" charset="0"/>
              </a:endParaRPr>
            </a:p>
          </p:txBody>
        </p:sp>
        <p:sp>
          <p:nvSpPr>
            <p:cNvPr id="43" name="Freeform: Shape 42">
              <a:extLst>
                <a:ext uri="{FF2B5EF4-FFF2-40B4-BE49-F238E27FC236}">
                  <a16:creationId xmlns:a16="http://schemas.microsoft.com/office/drawing/2014/main" id="{3FB320F2-3296-EC42-898D-AFD2FC182F74}"/>
                </a:ext>
              </a:extLst>
            </p:cNvPr>
            <p:cNvSpPr/>
            <p:nvPr/>
          </p:nvSpPr>
          <p:spPr>
            <a:xfrm>
              <a:off x="3870246" y="1731254"/>
              <a:ext cx="1052" cy="1147"/>
            </a:xfrm>
            <a:custGeom>
              <a:avLst/>
              <a:gdLst>
                <a:gd name="connsiteX0" fmla="*/ 0 w 838"/>
                <a:gd name="connsiteY0" fmla="*/ 0 h 914"/>
                <a:gd name="connsiteX1" fmla="*/ 838 w 838"/>
                <a:gd name="connsiteY1" fmla="*/ 915 h 914"/>
                <a:gd name="connsiteX2" fmla="*/ 432 w 838"/>
                <a:gd name="connsiteY2" fmla="*/ 229 h 914"/>
                <a:gd name="connsiteX3" fmla="*/ 0 w 838"/>
                <a:gd name="connsiteY3" fmla="*/ 0 h 914"/>
              </a:gdLst>
              <a:ahLst/>
              <a:cxnLst>
                <a:cxn ang="0">
                  <a:pos x="connsiteX0" y="connsiteY0"/>
                </a:cxn>
                <a:cxn ang="0">
                  <a:pos x="connsiteX1" y="connsiteY1"/>
                </a:cxn>
                <a:cxn ang="0">
                  <a:pos x="connsiteX2" y="connsiteY2"/>
                </a:cxn>
                <a:cxn ang="0">
                  <a:pos x="connsiteX3" y="connsiteY3"/>
                </a:cxn>
              </a:cxnLst>
              <a:rect l="l" t="t" r="r" b="b"/>
              <a:pathLst>
                <a:path w="838" h="914">
                  <a:moveTo>
                    <a:pt x="0" y="0"/>
                  </a:moveTo>
                  <a:cubicBezTo>
                    <a:pt x="279" y="305"/>
                    <a:pt x="559" y="610"/>
                    <a:pt x="838" y="915"/>
                  </a:cubicBezTo>
                  <a:cubicBezTo>
                    <a:pt x="711" y="686"/>
                    <a:pt x="584" y="483"/>
                    <a:pt x="432" y="229"/>
                  </a:cubicBezTo>
                  <a:cubicBezTo>
                    <a:pt x="406" y="229"/>
                    <a:pt x="0" y="0"/>
                    <a:pt x="0"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44" name="Freeform: Shape 43">
              <a:extLst>
                <a:ext uri="{FF2B5EF4-FFF2-40B4-BE49-F238E27FC236}">
                  <a16:creationId xmlns:a16="http://schemas.microsoft.com/office/drawing/2014/main" id="{81711456-4FB6-B257-D561-C1CF5995D53C}"/>
                </a:ext>
              </a:extLst>
            </p:cNvPr>
            <p:cNvSpPr/>
            <p:nvPr/>
          </p:nvSpPr>
          <p:spPr>
            <a:xfrm>
              <a:off x="4248811" y="1731987"/>
              <a:ext cx="2327" cy="1828"/>
            </a:xfrm>
            <a:custGeom>
              <a:avLst/>
              <a:gdLst>
                <a:gd name="connsiteX0" fmla="*/ 1575 w 1854"/>
                <a:gd name="connsiteY0" fmla="*/ 0 h 1457"/>
                <a:gd name="connsiteX1" fmla="*/ 1042 w 1854"/>
                <a:gd name="connsiteY1" fmla="*/ 1397 h 1457"/>
                <a:gd name="connsiteX2" fmla="*/ 0 w 1854"/>
                <a:gd name="connsiteY2" fmla="*/ 1321 h 1457"/>
                <a:gd name="connsiteX3" fmla="*/ 1855 w 1854"/>
                <a:gd name="connsiteY3" fmla="*/ 330 h 1457"/>
                <a:gd name="connsiteX4" fmla="*/ 1575 w 1854"/>
                <a:gd name="connsiteY4" fmla="*/ 0 h 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 h="1457">
                  <a:moveTo>
                    <a:pt x="1575" y="0"/>
                  </a:moveTo>
                  <a:cubicBezTo>
                    <a:pt x="1423" y="483"/>
                    <a:pt x="1321" y="1016"/>
                    <a:pt x="1042" y="1397"/>
                  </a:cubicBezTo>
                  <a:cubicBezTo>
                    <a:pt x="940" y="1550"/>
                    <a:pt x="356" y="1372"/>
                    <a:pt x="0" y="1321"/>
                  </a:cubicBezTo>
                  <a:cubicBezTo>
                    <a:pt x="610" y="991"/>
                    <a:pt x="1245" y="661"/>
                    <a:pt x="1855" y="330"/>
                  </a:cubicBezTo>
                  <a:cubicBezTo>
                    <a:pt x="1855" y="356"/>
                    <a:pt x="1575" y="0"/>
                    <a:pt x="1575"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45" name="Freeform: Shape 44">
              <a:extLst>
                <a:ext uri="{FF2B5EF4-FFF2-40B4-BE49-F238E27FC236}">
                  <a16:creationId xmlns:a16="http://schemas.microsoft.com/office/drawing/2014/main" id="{5BA5C0A9-16DD-075E-9195-19EF446312DF}"/>
                </a:ext>
              </a:extLst>
            </p:cNvPr>
            <p:cNvSpPr/>
            <p:nvPr/>
          </p:nvSpPr>
          <p:spPr>
            <a:xfrm>
              <a:off x="4419698" y="1731956"/>
              <a:ext cx="3061" cy="1944"/>
            </a:xfrm>
            <a:custGeom>
              <a:avLst/>
              <a:gdLst>
                <a:gd name="connsiteX0" fmla="*/ 0 w 2439"/>
                <a:gd name="connsiteY0" fmla="*/ 534 h 1549"/>
                <a:gd name="connsiteX1" fmla="*/ 2337 w 2439"/>
                <a:gd name="connsiteY1" fmla="*/ 0 h 1549"/>
                <a:gd name="connsiteX2" fmla="*/ 2439 w 2439"/>
                <a:gd name="connsiteY2" fmla="*/ 1550 h 1549"/>
                <a:gd name="connsiteX3" fmla="*/ 203 w 2439"/>
                <a:gd name="connsiteY3" fmla="*/ 102 h 1549"/>
                <a:gd name="connsiteX4" fmla="*/ 0 w 2439"/>
                <a:gd name="connsiteY4" fmla="*/ 534 h 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 h="1549">
                  <a:moveTo>
                    <a:pt x="0" y="534"/>
                  </a:moveTo>
                  <a:cubicBezTo>
                    <a:pt x="788" y="356"/>
                    <a:pt x="1575" y="178"/>
                    <a:pt x="2337" y="0"/>
                  </a:cubicBezTo>
                  <a:cubicBezTo>
                    <a:pt x="2363" y="508"/>
                    <a:pt x="2388" y="1042"/>
                    <a:pt x="2439" y="1550"/>
                  </a:cubicBezTo>
                  <a:cubicBezTo>
                    <a:pt x="1702" y="1067"/>
                    <a:pt x="965" y="584"/>
                    <a:pt x="203" y="102"/>
                  </a:cubicBezTo>
                  <a:cubicBezTo>
                    <a:pt x="229" y="127"/>
                    <a:pt x="0" y="534"/>
                    <a:pt x="0" y="534"/>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46" name="Freeform: Shape 45">
              <a:extLst>
                <a:ext uri="{FF2B5EF4-FFF2-40B4-BE49-F238E27FC236}">
                  <a16:creationId xmlns:a16="http://schemas.microsoft.com/office/drawing/2014/main" id="{39022306-758B-B84F-4F1D-066342D20395}"/>
                </a:ext>
              </a:extLst>
            </p:cNvPr>
            <p:cNvSpPr/>
            <p:nvPr/>
          </p:nvSpPr>
          <p:spPr>
            <a:xfrm>
              <a:off x="3554136" y="2120062"/>
              <a:ext cx="2036872" cy="277077"/>
            </a:xfrm>
            <a:custGeom>
              <a:avLst/>
              <a:gdLst>
                <a:gd name="connsiteX0" fmla="*/ 1623184 w 1623183"/>
                <a:gd name="connsiteY0" fmla="*/ 451 h 220803"/>
                <a:gd name="connsiteX1" fmla="*/ 1533905 w 1623183"/>
                <a:gd name="connsiteY1" fmla="*/ 211962 h 220803"/>
                <a:gd name="connsiteX2" fmla="*/ 1524809 w 1623183"/>
                <a:gd name="connsiteY2" fmla="*/ 220778 h 220803"/>
                <a:gd name="connsiteX3" fmla="*/ 1506897 w 1623183"/>
                <a:gd name="connsiteY3" fmla="*/ 219686 h 220803"/>
                <a:gd name="connsiteX4" fmla="*/ 116287 w 1623183"/>
                <a:gd name="connsiteY4" fmla="*/ 219686 h 220803"/>
                <a:gd name="connsiteX5" fmla="*/ 98375 w 1623183"/>
                <a:gd name="connsiteY5" fmla="*/ 220803 h 220803"/>
                <a:gd name="connsiteX6" fmla="*/ 89279 w 1623183"/>
                <a:gd name="connsiteY6" fmla="*/ 211987 h 220803"/>
                <a:gd name="connsiteX7" fmla="*/ 0 w 1623183"/>
                <a:gd name="connsiteY7" fmla="*/ 476 h 220803"/>
                <a:gd name="connsiteX8" fmla="*/ 16413 w 1623183"/>
                <a:gd name="connsiteY8" fmla="*/ 19 h 220803"/>
                <a:gd name="connsiteX9" fmla="*/ 1606796 w 1623183"/>
                <a:gd name="connsiteY9" fmla="*/ 19 h 220803"/>
                <a:gd name="connsiteX10" fmla="*/ 1623184 w 1623183"/>
                <a:gd name="connsiteY10" fmla="*/ 451 h 22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3183" h="220803">
                  <a:moveTo>
                    <a:pt x="1623184" y="451"/>
                  </a:moveTo>
                  <a:cubicBezTo>
                    <a:pt x="1604078" y="75477"/>
                    <a:pt x="1573260" y="145549"/>
                    <a:pt x="1533905" y="211962"/>
                  </a:cubicBezTo>
                  <a:cubicBezTo>
                    <a:pt x="1531821" y="215468"/>
                    <a:pt x="1527883" y="217856"/>
                    <a:pt x="1524809" y="220778"/>
                  </a:cubicBezTo>
                  <a:cubicBezTo>
                    <a:pt x="1518838" y="220397"/>
                    <a:pt x="1512868" y="219686"/>
                    <a:pt x="1506897" y="219686"/>
                  </a:cubicBezTo>
                  <a:cubicBezTo>
                    <a:pt x="1043352" y="219635"/>
                    <a:pt x="579832" y="219635"/>
                    <a:pt x="116287" y="219686"/>
                  </a:cubicBezTo>
                  <a:cubicBezTo>
                    <a:pt x="110316" y="219686"/>
                    <a:pt x="104345" y="220397"/>
                    <a:pt x="98375" y="220803"/>
                  </a:cubicBezTo>
                  <a:cubicBezTo>
                    <a:pt x="95301" y="217882"/>
                    <a:pt x="91337" y="215493"/>
                    <a:pt x="89279" y="211987"/>
                  </a:cubicBezTo>
                  <a:cubicBezTo>
                    <a:pt x="49950" y="145549"/>
                    <a:pt x="19004" y="75528"/>
                    <a:pt x="0" y="476"/>
                  </a:cubicBezTo>
                  <a:cubicBezTo>
                    <a:pt x="5462" y="324"/>
                    <a:pt x="10925" y="19"/>
                    <a:pt x="16413" y="19"/>
                  </a:cubicBezTo>
                  <a:cubicBezTo>
                    <a:pt x="546549" y="-6"/>
                    <a:pt x="1076660" y="-6"/>
                    <a:pt x="1606796" y="19"/>
                  </a:cubicBezTo>
                  <a:cubicBezTo>
                    <a:pt x="1612259" y="-6"/>
                    <a:pt x="1617721" y="299"/>
                    <a:pt x="1623184" y="451"/>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47" name="Freeform: Shape 46">
              <a:extLst>
                <a:ext uri="{FF2B5EF4-FFF2-40B4-BE49-F238E27FC236}">
                  <a16:creationId xmlns:a16="http://schemas.microsoft.com/office/drawing/2014/main" id="{69D4C9EE-EB62-A7B1-9152-ADBEC2272854}"/>
                </a:ext>
              </a:extLst>
            </p:cNvPr>
            <p:cNvSpPr/>
            <p:nvPr/>
          </p:nvSpPr>
          <p:spPr>
            <a:xfrm>
              <a:off x="3677583" y="2395657"/>
              <a:ext cx="1789979" cy="275444"/>
            </a:xfrm>
            <a:custGeom>
              <a:avLst/>
              <a:gdLst>
                <a:gd name="connsiteX0" fmla="*/ 0 w 1426434"/>
                <a:gd name="connsiteY0" fmla="*/ 1156 h 219501"/>
                <a:gd name="connsiteX1" fmla="*/ 17912 w 1426434"/>
                <a:gd name="connsiteY1" fmla="*/ 38 h 219501"/>
                <a:gd name="connsiteX2" fmla="*/ 1408522 w 1426434"/>
                <a:gd name="connsiteY2" fmla="*/ 38 h 219501"/>
                <a:gd name="connsiteX3" fmla="*/ 1426434 w 1426434"/>
                <a:gd name="connsiteY3" fmla="*/ 1131 h 219501"/>
                <a:gd name="connsiteX4" fmla="*/ 1420667 w 1426434"/>
                <a:gd name="connsiteY4" fmla="*/ 16044 h 219501"/>
                <a:gd name="connsiteX5" fmla="*/ 1322851 w 1426434"/>
                <a:gd name="connsiteY5" fmla="*/ 138911 h 219501"/>
                <a:gd name="connsiteX6" fmla="*/ 1250899 w 1426434"/>
                <a:gd name="connsiteY6" fmla="*/ 208297 h 219501"/>
                <a:gd name="connsiteX7" fmla="*/ 1234741 w 1426434"/>
                <a:gd name="connsiteY7" fmla="*/ 219247 h 219501"/>
                <a:gd name="connsiteX8" fmla="*/ 584278 w 1426434"/>
                <a:gd name="connsiteY8" fmla="*/ 219501 h 219501"/>
                <a:gd name="connsiteX9" fmla="*/ 191694 w 1426434"/>
                <a:gd name="connsiteY9" fmla="*/ 219222 h 219501"/>
                <a:gd name="connsiteX10" fmla="*/ 77516 w 1426434"/>
                <a:gd name="connsiteY10" fmla="*/ 111472 h 219501"/>
                <a:gd name="connsiteX11" fmla="*/ 8359 w 1426434"/>
                <a:gd name="connsiteY11" fmla="*/ 20211 h 219501"/>
                <a:gd name="connsiteX12" fmla="*/ 0 w 1426434"/>
                <a:gd name="connsiteY12" fmla="*/ 1156 h 21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6434" h="219501">
                  <a:moveTo>
                    <a:pt x="0" y="1156"/>
                  </a:moveTo>
                  <a:cubicBezTo>
                    <a:pt x="5971" y="775"/>
                    <a:pt x="11941" y="64"/>
                    <a:pt x="17912" y="38"/>
                  </a:cubicBezTo>
                  <a:cubicBezTo>
                    <a:pt x="481457" y="-13"/>
                    <a:pt x="944977" y="-13"/>
                    <a:pt x="1408522" y="38"/>
                  </a:cubicBezTo>
                  <a:cubicBezTo>
                    <a:pt x="1414493" y="38"/>
                    <a:pt x="1420464" y="749"/>
                    <a:pt x="1426434" y="1131"/>
                  </a:cubicBezTo>
                  <a:cubicBezTo>
                    <a:pt x="1424580" y="6136"/>
                    <a:pt x="1423817" y="12030"/>
                    <a:pt x="1420667" y="16044"/>
                  </a:cubicBezTo>
                  <a:cubicBezTo>
                    <a:pt x="1388426" y="57305"/>
                    <a:pt x="1357048" y="99327"/>
                    <a:pt x="1322851" y="138911"/>
                  </a:cubicBezTo>
                  <a:cubicBezTo>
                    <a:pt x="1301154" y="164013"/>
                    <a:pt x="1275214" y="185507"/>
                    <a:pt x="1250899" y="208297"/>
                  </a:cubicBezTo>
                  <a:cubicBezTo>
                    <a:pt x="1246199" y="212692"/>
                    <a:pt x="1240152" y="215639"/>
                    <a:pt x="1234741" y="219247"/>
                  </a:cubicBezTo>
                  <a:cubicBezTo>
                    <a:pt x="1017920" y="219349"/>
                    <a:pt x="801099" y="219476"/>
                    <a:pt x="584278" y="219501"/>
                  </a:cubicBezTo>
                  <a:cubicBezTo>
                    <a:pt x="453408" y="219501"/>
                    <a:pt x="322564" y="219323"/>
                    <a:pt x="191694" y="219222"/>
                  </a:cubicBezTo>
                  <a:cubicBezTo>
                    <a:pt x="153431" y="183500"/>
                    <a:pt x="113365" y="149506"/>
                    <a:pt x="77516" y="111472"/>
                  </a:cubicBezTo>
                  <a:cubicBezTo>
                    <a:pt x="51499" y="83855"/>
                    <a:pt x="30895" y="51055"/>
                    <a:pt x="8359" y="20211"/>
                  </a:cubicBezTo>
                  <a:cubicBezTo>
                    <a:pt x="4345" y="14774"/>
                    <a:pt x="2719" y="7558"/>
                    <a:pt x="0" y="1156"/>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grpSp>
      <p:grpSp>
        <p:nvGrpSpPr>
          <p:cNvPr id="31" name="Group 30">
            <a:extLst>
              <a:ext uri="{FF2B5EF4-FFF2-40B4-BE49-F238E27FC236}">
                <a16:creationId xmlns:a16="http://schemas.microsoft.com/office/drawing/2014/main" id="{8BC8242D-3677-98D9-345B-7477AE46D3F9}"/>
              </a:ext>
            </a:extLst>
          </p:cNvPr>
          <p:cNvGrpSpPr/>
          <p:nvPr/>
        </p:nvGrpSpPr>
        <p:grpSpPr>
          <a:xfrm>
            <a:off x="4311337" y="626764"/>
            <a:ext cx="1552308" cy="1552308"/>
            <a:chOff x="3631521" y="4493896"/>
            <a:chExt cx="1520605" cy="1520605"/>
          </a:xfrm>
        </p:grpSpPr>
        <p:sp>
          <p:nvSpPr>
            <p:cNvPr id="29" name="Oval 28">
              <a:extLst>
                <a:ext uri="{FF2B5EF4-FFF2-40B4-BE49-F238E27FC236}">
                  <a16:creationId xmlns:a16="http://schemas.microsoft.com/office/drawing/2014/main" id="{00E1BF66-1B38-C2BC-5158-AB2FF5A9DD18}"/>
                </a:ext>
              </a:extLst>
            </p:cNvPr>
            <p:cNvSpPr/>
            <p:nvPr/>
          </p:nvSpPr>
          <p:spPr>
            <a:xfrm>
              <a:off x="3631521" y="4493896"/>
              <a:ext cx="1520605" cy="1520605"/>
            </a:xfrm>
            <a:prstGeom prst="ellipse">
              <a:avLst/>
            </a:prstGeom>
            <a:solidFill>
              <a:schemeClr val="bg1"/>
            </a:solid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15" name="Group 14">
              <a:extLst>
                <a:ext uri="{FF2B5EF4-FFF2-40B4-BE49-F238E27FC236}">
                  <a16:creationId xmlns:a16="http://schemas.microsoft.com/office/drawing/2014/main" id="{506669DB-E728-A3E0-8398-DCBDD563D798}"/>
                </a:ext>
              </a:extLst>
            </p:cNvPr>
            <p:cNvGrpSpPr/>
            <p:nvPr/>
          </p:nvGrpSpPr>
          <p:grpSpPr>
            <a:xfrm>
              <a:off x="3866950" y="4804933"/>
              <a:ext cx="1049746" cy="898529"/>
              <a:chOff x="2869111" y="2052785"/>
              <a:chExt cx="3296931" cy="2822006"/>
            </a:xfrm>
            <a:solidFill>
              <a:schemeClr val="accent4">
                <a:lumMod val="50000"/>
              </a:schemeClr>
            </a:solidFill>
          </p:grpSpPr>
          <p:sp>
            <p:nvSpPr>
              <p:cNvPr id="5" name="Freeform: Shape 4">
                <a:extLst>
                  <a:ext uri="{FF2B5EF4-FFF2-40B4-BE49-F238E27FC236}">
                    <a16:creationId xmlns:a16="http://schemas.microsoft.com/office/drawing/2014/main" id="{7312B44D-079D-2788-4F0C-D9C202120B59}"/>
                  </a:ext>
                </a:extLst>
              </p:cNvPr>
              <p:cNvSpPr/>
              <p:nvPr/>
            </p:nvSpPr>
            <p:spPr>
              <a:xfrm>
                <a:off x="2869111" y="3706954"/>
                <a:ext cx="3296931" cy="155568"/>
              </a:xfrm>
              <a:custGeom>
                <a:avLst/>
                <a:gdLst>
                  <a:gd name="connsiteX0" fmla="*/ 3274441 w 3296931"/>
                  <a:gd name="connsiteY0" fmla="*/ 22836 h 155568"/>
                  <a:gd name="connsiteX1" fmla="*/ 3219492 w 3296931"/>
                  <a:gd name="connsiteY1" fmla="*/ 0 h 155568"/>
                  <a:gd name="connsiteX2" fmla="*/ 77784 w 3296931"/>
                  <a:gd name="connsiteY2" fmla="*/ 0 h 155568"/>
                  <a:gd name="connsiteX3" fmla="*/ 0 w 3296931"/>
                  <a:gd name="connsiteY3" fmla="*/ 77427 h 155568"/>
                  <a:gd name="connsiteX4" fmla="*/ 57446 w 3296931"/>
                  <a:gd name="connsiteY4" fmla="*/ 152357 h 155568"/>
                  <a:gd name="connsiteX5" fmla="*/ 77428 w 3296931"/>
                  <a:gd name="connsiteY5" fmla="*/ 155212 h 155568"/>
                  <a:gd name="connsiteX6" fmla="*/ 3219492 w 3296931"/>
                  <a:gd name="connsiteY6" fmla="*/ 155569 h 155568"/>
                  <a:gd name="connsiteX7" fmla="*/ 3274441 w 3296931"/>
                  <a:gd name="connsiteY7" fmla="*/ 132733 h 155568"/>
                  <a:gd name="connsiteX8" fmla="*/ 3276582 w 3296931"/>
                  <a:gd name="connsiteY8" fmla="*/ 129879 h 155568"/>
                  <a:gd name="connsiteX9" fmla="*/ 3296920 w 3296931"/>
                  <a:gd name="connsiteY9" fmla="*/ 77784 h 155568"/>
                  <a:gd name="connsiteX10" fmla="*/ 3274441 w 3296931"/>
                  <a:gd name="connsiteY10" fmla="*/ 22836 h 1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931" h="155568">
                    <a:moveTo>
                      <a:pt x="3274441" y="22836"/>
                    </a:moveTo>
                    <a:cubicBezTo>
                      <a:pt x="3259812" y="8207"/>
                      <a:pt x="3239830" y="357"/>
                      <a:pt x="3219492" y="0"/>
                    </a:cubicBezTo>
                    <a:lnTo>
                      <a:pt x="77784" y="0"/>
                    </a:lnTo>
                    <a:cubicBezTo>
                      <a:pt x="35324" y="0"/>
                      <a:pt x="357" y="34610"/>
                      <a:pt x="0" y="77427"/>
                    </a:cubicBezTo>
                    <a:cubicBezTo>
                      <a:pt x="0" y="113108"/>
                      <a:pt x="24263" y="143437"/>
                      <a:pt x="57446" y="152357"/>
                    </a:cubicBezTo>
                    <a:cubicBezTo>
                      <a:pt x="63869" y="154142"/>
                      <a:pt x="70291" y="155212"/>
                      <a:pt x="77428" y="155212"/>
                    </a:cubicBezTo>
                    <a:lnTo>
                      <a:pt x="3219492" y="155569"/>
                    </a:lnTo>
                    <a:cubicBezTo>
                      <a:pt x="3240187" y="155569"/>
                      <a:pt x="3259812" y="147362"/>
                      <a:pt x="3274441" y="132733"/>
                    </a:cubicBezTo>
                    <a:cubicBezTo>
                      <a:pt x="3275511" y="132020"/>
                      <a:pt x="3275868" y="130949"/>
                      <a:pt x="3276582" y="129879"/>
                    </a:cubicBezTo>
                    <a:cubicBezTo>
                      <a:pt x="3289784" y="115606"/>
                      <a:pt x="3297277" y="97052"/>
                      <a:pt x="3296920" y="77784"/>
                    </a:cubicBezTo>
                    <a:cubicBezTo>
                      <a:pt x="3297277" y="57446"/>
                      <a:pt x="3288713" y="37465"/>
                      <a:pt x="3274441" y="22836"/>
                    </a:cubicBez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sp>
            <p:nvSpPr>
              <p:cNvPr id="6" name="Freeform: Shape 5">
                <a:extLst>
                  <a:ext uri="{FF2B5EF4-FFF2-40B4-BE49-F238E27FC236}">
                    <a16:creationId xmlns:a16="http://schemas.microsoft.com/office/drawing/2014/main" id="{18A01FFA-692F-E630-27AF-F141C8A7014C}"/>
                  </a:ext>
                </a:extLst>
              </p:cNvPr>
              <p:cNvSpPr/>
              <p:nvPr/>
            </p:nvSpPr>
            <p:spPr>
              <a:xfrm>
                <a:off x="2911214" y="2052785"/>
                <a:ext cx="1204588" cy="1537492"/>
              </a:xfrm>
              <a:custGeom>
                <a:avLst/>
                <a:gdLst>
                  <a:gd name="connsiteX0" fmla="*/ 796399 w 1204588"/>
                  <a:gd name="connsiteY0" fmla="*/ 367514 h 1537492"/>
                  <a:gd name="connsiteX1" fmla="*/ 909864 w 1204588"/>
                  <a:gd name="connsiteY1" fmla="*/ 71362 h 1537492"/>
                  <a:gd name="connsiteX2" fmla="*/ 777131 w 1204588"/>
                  <a:gd name="connsiteY2" fmla="*/ 40319 h 1537492"/>
                  <a:gd name="connsiteX3" fmla="*/ 609074 w 1204588"/>
                  <a:gd name="connsiteY3" fmla="*/ 0 h 1537492"/>
                  <a:gd name="connsiteX4" fmla="*/ 437448 w 1204588"/>
                  <a:gd name="connsiteY4" fmla="*/ 40319 h 1537492"/>
                  <a:gd name="connsiteX5" fmla="*/ 294725 w 1204588"/>
                  <a:gd name="connsiteY5" fmla="*/ 69578 h 1537492"/>
                  <a:gd name="connsiteX6" fmla="*/ 404622 w 1204588"/>
                  <a:gd name="connsiteY6" fmla="*/ 372152 h 1537492"/>
                  <a:gd name="connsiteX7" fmla="*/ 0 w 1204588"/>
                  <a:gd name="connsiteY7" fmla="*/ 1021189 h 1537492"/>
                  <a:gd name="connsiteX8" fmla="*/ 602294 w 1204588"/>
                  <a:gd name="connsiteY8" fmla="*/ 1537492 h 1537492"/>
                  <a:gd name="connsiteX9" fmla="*/ 1204589 w 1204588"/>
                  <a:gd name="connsiteY9" fmla="*/ 1021189 h 1537492"/>
                  <a:gd name="connsiteX10" fmla="*/ 796399 w 1204588"/>
                  <a:gd name="connsiteY10" fmla="*/ 367514 h 1537492"/>
                  <a:gd name="connsiteX11" fmla="*/ 796399 w 1204588"/>
                  <a:gd name="connsiteY11" fmla="*/ 367514 h 1537492"/>
                  <a:gd name="connsiteX12" fmla="*/ 811385 w 1204588"/>
                  <a:gd name="connsiteY12" fmla="*/ 1149284 h 1537492"/>
                  <a:gd name="connsiteX13" fmla="*/ 740023 w 1204588"/>
                  <a:gd name="connsiteY13" fmla="*/ 1213866 h 1537492"/>
                  <a:gd name="connsiteX14" fmla="*/ 628342 w 1204588"/>
                  <a:gd name="connsiteY14" fmla="*/ 1241340 h 1537492"/>
                  <a:gd name="connsiteX15" fmla="*/ 628342 w 1204588"/>
                  <a:gd name="connsiteY15" fmla="*/ 1310205 h 1537492"/>
                  <a:gd name="connsiteX16" fmla="*/ 574107 w 1204588"/>
                  <a:gd name="connsiteY16" fmla="*/ 1310205 h 1537492"/>
                  <a:gd name="connsiteX17" fmla="*/ 574107 w 1204588"/>
                  <a:gd name="connsiteY17" fmla="*/ 1240627 h 1537492"/>
                  <a:gd name="connsiteX18" fmla="*/ 428885 w 1204588"/>
                  <a:gd name="connsiteY18" fmla="*/ 1186749 h 1537492"/>
                  <a:gd name="connsiteX19" fmla="*/ 370368 w 1204588"/>
                  <a:gd name="connsiteY19" fmla="*/ 1060438 h 1537492"/>
                  <a:gd name="connsiteX20" fmla="*/ 525224 w 1204588"/>
                  <a:gd name="connsiteY20" fmla="*/ 1060438 h 1537492"/>
                  <a:gd name="connsiteX21" fmla="*/ 574463 w 1204588"/>
                  <a:gd name="connsiteY21" fmla="*/ 1125734 h 1537492"/>
                  <a:gd name="connsiteX22" fmla="*/ 574463 w 1204588"/>
                  <a:gd name="connsiteY22" fmla="*/ 991574 h 1537492"/>
                  <a:gd name="connsiteX23" fmla="*/ 468491 w 1204588"/>
                  <a:gd name="connsiteY23" fmla="*/ 958390 h 1537492"/>
                  <a:gd name="connsiteX24" fmla="*/ 399270 w 1204588"/>
                  <a:gd name="connsiteY24" fmla="*/ 906653 h 1537492"/>
                  <a:gd name="connsiteX25" fmla="*/ 369655 w 1204588"/>
                  <a:gd name="connsiteY25" fmla="*/ 808887 h 1537492"/>
                  <a:gd name="connsiteX26" fmla="*/ 427101 w 1204588"/>
                  <a:gd name="connsiteY26" fmla="*/ 684717 h 1537492"/>
                  <a:gd name="connsiteX27" fmla="*/ 574463 w 1204588"/>
                  <a:gd name="connsiteY27" fmla="*/ 631910 h 1537492"/>
                  <a:gd name="connsiteX28" fmla="*/ 574463 w 1204588"/>
                  <a:gd name="connsiteY28" fmla="*/ 563045 h 1537492"/>
                  <a:gd name="connsiteX29" fmla="*/ 628698 w 1204588"/>
                  <a:gd name="connsiteY29" fmla="*/ 563045 h 1537492"/>
                  <a:gd name="connsiteX30" fmla="*/ 628698 w 1204588"/>
                  <a:gd name="connsiteY30" fmla="*/ 631910 h 1537492"/>
                  <a:gd name="connsiteX31" fmla="*/ 769638 w 1204588"/>
                  <a:gd name="connsiteY31" fmla="*/ 683647 h 1537492"/>
                  <a:gd name="connsiteX32" fmla="*/ 827441 w 1204588"/>
                  <a:gd name="connsiteY32" fmla="*/ 808530 h 1537492"/>
                  <a:gd name="connsiteX33" fmla="*/ 671515 w 1204588"/>
                  <a:gd name="connsiteY33" fmla="*/ 808530 h 1537492"/>
                  <a:gd name="connsiteX34" fmla="*/ 628342 w 1204588"/>
                  <a:gd name="connsiteY34" fmla="*/ 748943 h 1537492"/>
                  <a:gd name="connsiteX35" fmla="*/ 628342 w 1204588"/>
                  <a:gd name="connsiteY35" fmla="*/ 880606 h 1537492"/>
                  <a:gd name="connsiteX36" fmla="*/ 737168 w 1204588"/>
                  <a:gd name="connsiteY36" fmla="*/ 915573 h 1537492"/>
                  <a:gd name="connsiteX37" fmla="*/ 805676 w 1204588"/>
                  <a:gd name="connsiteY37" fmla="*/ 966240 h 1537492"/>
                  <a:gd name="connsiteX38" fmla="*/ 836005 w 1204588"/>
                  <a:gd name="connsiteY38" fmla="*/ 1062579 h 1537492"/>
                  <a:gd name="connsiteX39" fmla="*/ 811385 w 1204588"/>
                  <a:gd name="connsiteY39" fmla="*/ 1149284 h 1537492"/>
                  <a:gd name="connsiteX40" fmla="*/ 535928 w 1204588"/>
                  <a:gd name="connsiteY40" fmla="*/ 837789 h 1537492"/>
                  <a:gd name="connsiteX41" fmla="*/ 573750 w 1204588"/>
                  <a:gd name="connsiteY41" fmla="*/ 863122 h 1537492"/>
                  <a:gd name="connsiteX42" fmla="*/ 573750 w 1204588"/>
                  <a:gd name="connsiteY42" fmla="*/ 745018 h 1537492"/>
                  <a:gd name="connsiteX43" fmla="*/ 536285 w 1204588"/>
                  <a:gd name="connsiteY43" fmla="*/ 763216 h 1537492"/>
                  <a:gd name="connsiteX44" fmla="*/ 522726 w 1204588"/>
                  <a:gd name="connsiteY44" fmla="*/ 801751 h 1537492"/>
                  <a:gd name="connsiteX45" fmla="*/ 535928 w 1204588"/>
                  <a:gd name="connsiteY45" fmla="*/ 837789 h 1537492"/>
                  <a:gd name="connsiteX46" fmla="*/ 668661 w 1204588"/>
                  <a:gd name="connsiteY46" fmla="*/ 1108250 h 1537492"/>
                  <a:gd name="connsiteX47" fmla="*/ 683647 w 1204588"/>
                  <a:gd name="connsiteY47" fmla="*/ 1068288 h 1537492"/>
                  <a:gd name="connsiteX48" fmla="*/ 669731 w 1204588"/>
                  <a:gd name="connsiteY48" fmla="*/ 1032250 h 1537492"/>
                  <a:gd name="connsiteX49" fmla="*/ 628342 w 1204588"/>
                  <a:gd name="connsiteY49" fmla="*/ 1007987 h 1537492"/>
                  <a:gd name="connsiteX50" fmla="*/ 628342 w 1204588"/>
                  <a:gd name="connsiteY50" fmla="*/ 1128588 h 1537492"/>
                  <a:gd name="connsiteX51" fmla="*/ 668661 w 1204588"/>
                  <a:gd name="connsiteY51" fmla="*/ 1108250 h 153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04588" h="1537492">
                    <a:moveTo>
                      <a:pt x="796399" y="367514"/>
                    </a:moveTo>
                    <a:cubicBezTo>
                      <a:pt x="849920" y="255832"/>
                      <a:pt x="909864" y="123099"/>
                      <a:pt x="909864" y="71362"/>
                    </a:cubicBezTo>
                    <a:cubicBezTo>
                      <a:pt x="909864" y="4995"/>
                      <a:pt x="827441" y="-28902"/>
                      <a:pt x="777131" y="40319"/>
                    </a:cubicBezTo>
                    <a:cubicBezTo>
                      <a:pt x="712549" y="130949"/>
                      <a:pt x="684717" y="0"/>
                      <a:pt x="609074" y="0"/>
                    </a:cubicBezTo>
                    <a:cubicBezTo>
                      <a:pt x="534501" y="0"/>
                      <a:pt x="495608" y="122742"/>
                      <a:pt x="437448" y="40319"/>
                    </a:cubicBezTo>
                    <a:cubicBezTo>
                      <a:pt x="383927" y="-34254"/>
                      <a:pt x="294725" y="11061"/>
                      <a:pt x="294725" y="69578"/>
                    </a:cubicBezTo>
                    <a:cubicBezTo>
                      <a:pt x="294725" y="140940"/>
                      <a:pt x="351101" y="268678"/>
                      <a:pt x="404622" y="372152"/>
                    </a:cubicBezTo>
                    <a:cubicBezTo>
                      <a:pt x="223363" y="514876"/>
                      <a:pt x="0" y="779986"/>
                      <a:pt x="0" y="1021189"/>
                    </a:cubicBezTo>
                    <a:cubicBezTo>
                      <a:pt x="0" y="1372289"/>
                      <a:pt x="270462" y="1537492"/>
                      <a:pt x="602294" y="1537492"/>
                    </a:cubicBezTo>
                    <a:cubicBezTo>
                      <a:pt x="935555" y="1537492"/>
                      <a:pt x="1204589" y="1370505"/>
                      <a:pt x="1204589" y="1021189"/>
                    </a:cubicBezTo>
                    <a:cubicBezTo>
                      <a:pt x="1204589" y="777131"/>
                      <a:pt x="979442" y="510238"/>
                      <a:pt x="796399" y="367514"/>
                    </a:cubicBezTo>
                    <a:lnTo>
                      <a:pt x="796399" y="367514"/>
                    </a:lnTo>
                    <a:close/>
                    <a:moveTo>
                      <a:pt x="811385" y="1149284"/>
                    </a:moveTo>
                    <a:cubicBezTo>
                      <a:pt x="795328" y="1175687"/>
                      <a:pt x="771422" y="1197096"/>
                      <a:pt x="740023" y="1213866"/>
                    </a:cubicBezTo>
                    <a:cubicBezTo>
                      <a:pt x="708624" y="1230636"/>
                      <a:pt x="671159" y="1239913"/>
                      <a:pt x="628342" y="1241340"/>
                    </a:cubicBezTo>
                    <a:lnTo>
                      <a:pt x="628342" y="1310205"/>
                    </a:lnTo>
                    <a:lnTo>
                      <a:pt x="574107" y="1310205"/>
                    </a:lnTo>
                    <a:lnTo>
                      <a:pt x="574107" y="1240627"/>
                    </a:lnTo>
                    <a:cubicBezTo>
                      <a:pt x="514162" y="1235631"/>
                      <a:pt x="465636" y="1217434"/>
                      <a:pt x="428885" y="1186749"/>
                    </a:cubicBezTo>
                    <a:cubicBezTo>
                      <a:pt x="392134" y="1155706"/>
                      <a:pt x="372509" y="1113959"/>
                      <a:pt x="370368" y="1060438"/>
                    </a:cubicBezTo>
                    <a:lnTo>
                      <a:pt x="525224" y="1060438"/>
                    </a:lnTo>
                    <a:cubicBezTo>
                      <a:pt x="528792" y="1094335"/>
                      <a:pt x="545205" y="1116100"/>
                      <a:pt x="574463" y="1125734"/>
                    </a:cubicBezTo>
                    <a:lnTo>
                      <a:pt x="574463" y="991574"/>
                    </a:lnTo>
                    <a:cubicBezTo>
                      <a:pt x="530219" y="980156"/>
                      <a:pt x="494895" y="969095"/>
                      <a:pt x="468491" y="958390"/>
                    </a:cubicBezTo>
                    <a:cubicBezTo>
                      <a:pt x="442087" y="947686"/>
                      <a:pt x="418894" y="930202"/>
                      <a:pt x="399270" y="906653"/>
                    </a:cubicBezTo>
                    <a:cubicBezTo>
                      <a:pt x="379289" y="882747"/>
                      <a:pt x="369655" y="850277"/>
                      <a:pt x="369655" y="808887"/>
                    </a:cubicBezTo>
                    <a:cubicBezTo>
                      <a:pt x="369655" y="757507"/>
                      <a:pt x="388922" y="716117"/>
                      <a:pt x="427101" y="684717"/>
                    </a:cubicBezTo>
                    <a:cubicBezTo>
                      <a:pt x="465280" y="653675"/>
                      <a:pt x="514519" y="635835"/>
                      <a:pt x="574463" y="631910"/>
                    </a:cubicBezTo>
                    <a:lnTo>
                      <a:pt x="574463" y="563045"/>
                    </a:lnTo>
                    <a:lnTo>
                      <a:pt x="628698" y="563045"/>
                    </a:lnTo>
                    <a:lnTo>
                      <a:pt x="628698" y="631910"/>
                    </a:lnTo>
                    <a:cubicBezTo>
                      <a:pt x="688286" y="636548"/>
                      <a:pt x="735384" y="653675"/>
                      <a:pt x="769638" y="683647"/>
                    </a:cubicBezTo>
                    <a:cubicBezTo>
                      <a:pt x="804249" y="713619"/>
                      <a:pt x="823516" y="755366"/>
                      <a:pt x="827441" y="808530"/>
                    </a:cubicBezTo>
                    <a:lnTo>
                      <a:pt x="671515" y="808530"/>
                    </a:lnTo>
                    <a:cubicBezTo>
                      <a:pt x="667947" y="777845"/>
                      <a:pt x="653675" y="758220"/>
                      <a:pt x="628342" y="748943"/>
                    </a:cubicBezTo>
                    <a:lnTo>
                      <a:pt x="628342" y="880606"/>
                    </a:lnTo>
                    <a:cubicBezTo>
                      <a:pt x="675440" y="893808"/>
                      <a:pt x="711478" y="905226"/>
                      <a:pt x="737168" y="915573"/>
                    </a:cubicBezTo>
                    <a:cubicBezTo>
                      <a:pt x="762502" y="925921"/>
                      <a:pt x="785338" y="942691"/>
                      <a:pt x="805676" y="966240"/>
                    </a:cubicBezTo>
                    <a:cubicBezTo>
                      <a:pt x="825657" y="989790"/>
                      <a:pt x="836005" y="1021902"/>
                      <a:pt x="836005" y="1062579"/>
                    </a:cubicBezTo>
                    <a:cubicBezTo>
                      <a:pt x="835648" y="1094335"/>
                      <a:pt x="827441" y="1122880"/>
                      <a:pt x="811385" y="1149284"/>
                    </a:cubicBezTo>
                    <a:close/>
                    <a:moveTo>
                      <a:pt x="535928" y="837789"/>
                    </a:moveTo>
                    <a:cubicBezTo>
                      <a:pt x="544848" y="847423"/>
                      <a:pt x="557336" y="855986"/>
                      <a:pt x="573750" y="863122"/>
                    </a:cubicBezTo>
                    <a:lnTo>
                      <a:pt x="573750" y="745018"/>
                    </a:lnTo>
                    <a:cubicBezTo>
                      <a:pt x="558050" y="747873"/>
                      <a:pt x="545562" y="753939"/>
                      <a:pt x="536285" y="763216"/>
                    </a:cubicBezTo>
                    <a:cubicBezTo>
                      <a:pt x="527364" y="772493"/>
                      <a:pt x="522726" y="785338"/>
                      <a:pt x="522726" y="801751"/>
                    </a:cubicBezTo>
                    <a:cubicBezTo>
                      <a:pt x="522726" y="816380"/>
                      <a:pt x="527364" y="828155"/>
                      <a:pt x="535928" y="837789"/>
                    </a:cubicBezTo>
                    <a:close/>
                    <a:moveTo>
                      <a:pt x="668661" y="1108250"/>
                    </a:moveTo>
                    <a:cubicBezTo>
                      <a:pt x="678652" y="1097546"/>
                      <a:pt x="683647" y="1084344"/>
                      <a:pt x="683647" y="1068288"/>
                    </a:cubicBezTo>
                    <a:cubicBezTo>
                      <a:pt x="683647" y="1053659"/>
                      <a:pt x="679009" y="1041527"/>
                      <a:pt x="669731" y="1032250"/>
                    </a:cubicBezTo>
                    <a:cubicBezTo>
                      <a:pt x="660454" y="1022973"/>
                      <a:pt x="646539" y="1014766"/>
                      <a:pt x="628342" y="1007987"/>
                    </a:cubicBezTo>
                    <a:lnTo>
                      <a:pt x="628342" y="1128588"/>
                    </a:lnTo>
                    <a:cubicBezTo>
                      <a:pt x="645112" y="1125734"/>
                      <a:pt x="658670" y="1118955"/>
                      <a:pt x="668661" y="1108250"/>
                    </a:cubicBez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sp>
            <p:nvSpPr>
              <p:cNvPr id="7" name="Freeform: Shape 6">
                <a:extLst>
                  <a:ext uri="{FF2B5EF4-FFF2-40B4-BE49-F238E27FC236}">
                    <a16:creationId xmlns:a16="http://schemas.microsoft.com/office/drawing/2014/main" id="{BA775724-1D91-4CF8-8AF6-6EB2F4FBC2FE}"/>
                  </a:ext>
                </a:extLst>
              </p:cNvPr>
              <p:cNvSpPr/>
              <p:nvPr/>
            </p:nvSpPr>
            <p:spPr>
              <a:xfrm>
                <a:off x="3557396" y="3996683"/>
                <a:ext cx="1920348" cy="878108"/>
              </a:xfrm>
              <a:custGeom>
                <a:avLst/>
                <a:gdLst>
                  <a:gd name="connsiteX0" fmla="*/ 1720179 w 1920348"/>
                  <a:gd name="connsiteY0" fmla="*/ 477411 h 878108"/>
                  <a:gd name="connsiteX1" fmla="*/ 1379426 w 1920348"/>
                  <a:gd name="connsiteY1" fmla="*/ 477411 h 878108"/>
                  <a:gd name="connsiteX2" fmla="*/ 1014053 w 1920348"/>
                  <a:gd name="connsiteY2" fmla="*/ 25690 h 878108"/>
                  <a:gd name="connsiteX3" fmla="*/ 905939 w 1920348"/>
                  <a:gd name="connsiteY3" fmla="*/ 25690 h 878108"/>
                  <a:gd name="connsiteX4" fmla="*/ 540923 w 1920348"/>
                  <a:gd name="connsiteY4" fmla="*/ 477411 h 878108"/>
                  <a:gd name="connsiteX5" fmla="*/ 200527 w 1920348"/>
                  <a:gd name="connsiteY5" fmla="*/ 477411 h 878108"/>
                  <a:gd name="connsiteX6" fmla="*/ 0 w 1920348"/>
                  <a:gd name="connsiteY6" fmla="*/ 677581 h 878108"/>
                  <a:gd name="connsiteX7" fmla="*/ 0 w 1920348"/>
                  <a:gd name="connsiteY7" fmla="*/ 845995 h 878108"/>
                  <a:gd name="connsiteX8" fmla="*/ 9277 w 1920348"/>
                  <a:gd name="connsiteY8" fmla="*/ 868831 h 878108"/>
                  <a:gd name="connsiteX9" fmla="*/ 32113 w 1920348"/>
                  <a:gd name="connsiteY9" fmla="*/ 878108 h 878108"/>
                  <a:gd name="connsiteX10" fmla="*/ 1888236 w 1920348"/>
                  <a:gd name="connsiteY10" fmla="*/ 878108 h 878108"/>
                  <a:gd name="connsiteX11" fmla="*/ 1920349 w 1920348"/>
                  <a:gd name="connsiteY11" fmla="*/ 845995 h 878108"/>
                  <a:gd name="connsiteX12" fmla="*/ 1920349 w 1920348"/>
                  <a:gd name="connsiteY12" fmla="*/ 677581 h 878108"/>
                  <a:gd name="connsiteX13" fmla="*/ 1920349 w 1920348"/>
                  <a:gd name="connsiteY13" fmla="*/ 675440 h 878108"/>
                  <a:gd name="connsiteX14" fmla="*/ 1720179 w 1920348"/>
                  <a:gd name="connsiteY14" fmla="*/ 477411 h 87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0348" h="878108">
                    <a:moveTo>
                      <a:pt x="1720179" y="477411"/>
                    </a:moveTo>
                    <a:lnTo>
                      <a:pt x="1379426" y="477411"/>
                    </a:lnTo>
                    <a:lnTo>
                      <a:pt x="1014053" y="25690"/>
                    </a:lnTo>
                    <a:cubicBezTo>
                      <a:pt x="986221" y="-8563"/>
                      <a:pt x="933770" y="-8563"/>
                      <a:pt x="905939" y="25690"/>
                    </a:cubicBezTo>
                    <a:lnTo>
                      <a:pt x="540923" y="477411"/>
                    </a:lnTo>
                    <a:lnTo>
                      <a:pt x="200527" y="477411"/>
                    </a:lnTo>
                    <a:cubicBezTo>
                      <a:pt x="90273" y="477411"/>
                      <a:pt x="357" y="567327"/>
                      <a:pt x="0" y="677581"/>
                    </a:cubicBezTo>
                    <a:lnTo>
                      <a:pt x="0" y="845995"/>
                    </a:lnTo>
                    <a:cubicBezTo>
                      <a:pt x="0" y="854559"/>
                      <a:pt x="3211" y="862765"/>
                      <a:pt x="9277" y="868831"/>
                    </a:cubicBezTo>
                    <a:cubicBezTo>
                      <a:pt x="15343" y="874897"/>
                      <a:pt x="23549" y="878108"/>
                      <a:pt x="32113" y="878108"/>
                    </a:cubicBezTo>
                    <a:lnTo>
                      <a:pt x="1888236" y="878108"/>
                    </a:lnTo>
                    <a:cubicBezTo>
                      <a:pt x="1906076" y="878108"/>
                      <a:pt x="1920349" y="863836"/>
                      <a:pt x="1920349" y="845995"/>
                    </a:cubicBezTo>
                    <a:lnTo>
                      <a:pt x="1920349" y="677581"/>
                    </a:lnTo>
                    <a:cubicBezTo>
                      <a:pt x="1920349" y="676868"/>
                      <a:pt x="1920349" y="676154"/>
                      <a:pt x="1920349" y="675440"/>
                    </a:cubicBezTo>
                    <a:cubicBezTo>
                      <a:pt x="1919278" y="566614"/>
                      <a:pt x="1830076" y="477768"/>
                      <a:pt x="1720179" y="477411"/>
                    </a:cubicBez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grpSp>
            <p:nvGrpSpPr>
              <p:cNvPr id="8" name="Graphic 2">
                <a:extLst>
                  <a:ext uri="{FF2B5EF4-FFF2-40B4-BE49-F238E27FC236}">
                    <a16:creationId xmlns:a16="http://schemas.microsoft.com/office/drawing/2014/main" id="{EB92EC32-2A3D-0B47-82CD-C4358FF311CD}"/>
                  </a:ext>
                </a:extLst>
              </p:cNvPr>
              <p:cNvGrpSpPr/>
              <p:nvPr/>
            </p:nvGrpSpPr>
            <p:grpSpPr>
              <a:xfrm>
                <a:off x="4909704" y="2213706"/>
                <a:ext cx="1123593" cy="1387989"/>
                <a:chOff x="4909704" y="2213706"/>
                <a:chExt cx="1123593" cy="1387989"/>
              </a:xfrm>
              <a:grpFill/>
            </p:grpSpPr>
            <p:sp>
              <p:nvSpPr>
                <p:cNvPr id="9" name="Freeform: Shape 8">
                  <a:extLst>
                    <a:ext uri="{FF2B5EF4-FFF2-40B4-BE49-F238E27FC236}">
                      <a16:creationId xmlns:a16="http://schemas.microsoft.com/office/drawing/2014/main" id="{EC2806B0-B2BF-8757-354E-A9CADBE9EC6A}"/>
                    </a:ext>
                  </a:extLst>
                </p:cNvPr>
                <p:cNvSpPr/>
                <p:nvPr/>
              </p:nvSpPr>
              <p:spPr>
                <a:xfrm>
                  <a:off x="4931826" y="2235829"/>
                  <a:ext cx="195888" cy="195888"/>
                </a:xfrm>
                <a:custGeom>
                  <a:avLst/>
                  <a:gdLst>
                    <a:gd name="connsiteX0" fmla="*/ 195889 w 195888"/>
                    <a:gd name="connsiteY0" fmla="*/ 0 h 195888"/>
                    <a:gd name="connsiteX1" fmla="*/ 0 w 195888"/>
                    <a:gd name="connsiteY1" fmla="*/ 195888 h 195888"/>
                    <a:gd name="connsiteX2" fmla="*/ 195889 w 195888"/>
                    <a:gd name="connsiteY2" fmla="*/ 195888 h 195888"/>
                  </a:gdLst>
                  <a:ahLst/>
                  <a:cxnLst>
                    <a:cxn ang="0">
                      <a:pos x="connsiteX0" y="connsiteY0"/>
                    </a:cxn>
                    <a:cxn ang="0">
                      <a:pos x="connsiteX1" y="connsiteY1"/>
                    </a:cxn>
                    <a:cxn ang="0">
                      <a:pos x="connsiteX2" y="connsiteY2"/>
                    </a:cxn>
                  </a:cxnLst>
                  <a:rect l="l" t="t" r="r" b="b"/>
                  <a:pathLst>
                    <a:path w="195888" h="195888">
                      <a:moveTo>
                        <a:pt x="195889" y="0"/>
                      </a:moveTo>
                      <a:lnTo>
                        <a:pt x="0" y="195888"/>
                      </a:lnTo>
                      <a:lnTo>
                        <a:pt x="195889" y="195888"/>
                      </a:ln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grpSp>
              <p:nvGrpSpPr>
                <p:cNvPr id="10" name="Graphic 2">
                  <a:extLst>
                    <a:ext uri="{FF2B5EF4-FFF2-40B4-BE49-F238E27FC236}">
                      <a16:creationId xmlns:a16="http://schemas.microsoft.com/office/drawing/2014/main" id="{26E0AB64-D7CC-A167-D04C-CC40D73AC113}"/>
                    </a:ext>
                  </a:extLst>
                </p:cNvPr>
                <p:cNvGrpSpPr/>
                <p:nvPr/>
              </p:nvGrpSpPr>
              <p:grpSpPr>
                <a:xfrm>
                  <a:off x="4909704" y="2213706"/>
                  <a:ext cx="1123593" cy="1387989"/>
                  <a:chOff x="4909704" y="2213706"/>
                  <a:chExt cx="1123593" cy="1387989"/>
                </a:xfrm>
                <a:grpFill/>
              </p:grpSpPr>
              <p:sp>
                <p:nvSpPr>
                  <p:cNvPr id="11" name="Freeform: Shape 10">
                    <a:extLst>
                      <a:ext uri="{FF2B5EF4-FFF2-40B4-BE49-F238E27FC236}">
                        <a16:creationId xmlns:a16="http://schemas.microsoft.com/office/drawing/2014/main" id="{1EA83D20-3560-5CE3-A168-CF9FA0A56C1F}"/>
                      </a:ext>
                    </a:extLst>
                  </p:cNvPr>
                  <p:cNvSpPr/>
                  <p:nvPr/>
                </p:nvSpPr>
                <p:spPr>
                  <a:xfrm>
                    <a:off x="4909704" y="2213706"/>
                    <a:ext cx="995141" cy="1259180"/>
                  </a:xfrm>
                  <a:custGeom>
                    <a:avLst/>
                    <a:gdLst>
                      <a:gd name="connsiteX0" fmla="*/ 995142 w 995141"/>
                      <a:gd name="connsiteY0" fmla="*/ 1175331 h 1259180"/>
                      <a:gd name="connsiteX1" fmla="*/ 995142 w 995141"/>
                      <a:gd name="connsiteY1" fmla="*/ 83850 h 1259180"/>
                      <a:gd name="connsiteX2" fmla="*/ 911291 w 995141"/>
                      <a:gd name="connsiteY2" fmla="*/ 0 h 1259180"/>
                      <a:gd name="connsiteX3" fmla="*/ 262612 w 995141"/>
                      <a:gd name="connsiteY3" fmla="*/ 0 h 1259180"/>
                      <a:gd name="connsiteX4" fmla="*/ 262612 w 995141"/>
                      <a:gd name="connsiteY4" fmla="*/ 240490 h 1259180"/>
                      <a:gd name="connsiteX5" fmla="*/ 240489 w 995141"/>
                      <a:gd name="connsiteY5" fmla="*/ 262612 h 1259180"/>
                      <a:gd name="connsiteX6" fmla="*/ 0 w 995141"/>
                      <a:gd name="connsiteY6" fmla="*/ 262612 h 1259180"/>
                      <a:gd name="connsiteX7" fmla="*/ 0 w 995141"/>
                      <a:gd name="connsiteY7" fmla="*/ 1175331 h 1259180"/>
                      <a:gd name="connsiteX8" fmla="*/ 83850 w 995141"/>
                      <a:gd name="connsiteY8" fmla="*/ 1259181 h 1259180"/>
                      <a:gd name="connsiteX9" fmla="*/ 589806 w 995141"/>
                      <a:gd name="connsiteY9" fmla="*/ 1259181 h 1259180"/>
                      <a:gd name="connsiteX10" fmla="*/ 911648 w 995141"/>
                      <a:gd name="connsiteY10" fmla="*/ 1259181 h 1259180"/>
                      <a:gd name="connsiteX11" fmla="*/ 995142 w 995141"/>
                      <a:gd name="connsiteY11" fmla="*/ 1175331 h 1259180"/>
                      <a:gd name="connsiteX12" fmla="*/ 724323 w 995141"/>
                      <a:gd name="connsiteY12" fmla="*/ 165916 h 1259180"/>
                      <a:gd name="connsiteX13" fmla="*/ 829225 w 995141"/>
                      <a:gd name="connsiteY13" fmla="*/ 165916 h 1259180"/>
                      <a:gd name="connsiteX14" fmla="*/ 829225 w 995141"/>
                      <a:gd name="connsiteY14" fmla="*/ 648680 h 1259180"/>
                      <a:gd name="connsiteX15" fmla="*/ 724323 w 995141"/>
                      <a:gd name="connsiteY15" fmla="*/ 648680 h 1259180"/>
                      <a:gd name="connsiteX16" fmla="*/ 724323 w 995141"/>
                      <a:gd name="connsiteY16" fmla="*/ 165916 h 1259180"/>
                      <a:gd name="connsiteX17" fmla="*/ 352171 w 995141"/>
                      <a:gd name="connsiteY17" fmla="*/ 350387 h 1259180"/>
                      <a:gd name="connsiteX18" fmla="*/ 457073 w 995141"/>
                      <a:gd name="connsiteY18" fmla="*/ 350387 h 1259180"/>
                      <a:gd name="connsiteX19" fmla="*/ 457073 w 995141"/>
                      <a:gd name="connsiteY19" fmla="*/ 648323 h 1259180"/>
                      <a:gd name="connsiteX20" fmla="*/ 352171 w 995141"/>
                      <a:gd name="connsiteY20" fmla="*/ 648323 h 1259180"/>
                      <a:gd name="connsiteX21" fmla="*/ 352171 w 995141"/>
                      <a:gd name="connsiteY21" fmla="*/ 350387 h 1259180"/>
                      <a:gd name="connsiteX22" fmla="*/ 165916 w 995141"/>
                      <a:gd name="connsiteY22" fmla="*/ 442801 h 1259180"/>
                      <a:gd name="connsiteX23" fmla="*/ 270818 w 995141"/>
                      <a:gd name="connsiteY23" fmla="*/ 442801 h 1259180"/>
                      <a:gd name="connsiteX24" fmla="*/ 270818 w 995141"/>
                      <a:gd name="connsiteY24" fmla="*/ 648680 h 1259180"/>
                      <a:gd name="connsiteX25" fmla="*/ 165916 w 995141"/>
                      <a:gd name="connsiteY25" fmla="*/ 648680 h 1259180"/>
                      <a:gd name="connsiteX26" fmla="*/ 165916 w 995141"/>
                      <a:gd name="connsiteY26" fmla="*/ 442801 h 1259180"/>
                      <a:gd name="connsiteX27" fmla="*/ 463852 w 995141"/>
                      <a:gd name="connsiteY27" fmla="*/ 1162842 h 1259180"/>
                      <a:gd name="connsiteX28" fmla="*/ 137015 w 995141"/>
                      <a:gd name="connsiteY28" fmla="*/ 1162842 h 1259180"/>
                      <a:gd name="connsiteX29" fmla="*/ 114892 w 995141"/>
                      <a:gd name="connsiteY29" fmla="*/ 1140720 h 1259180"/>
                      <a:gd name="connsiteX30" fmla="*/ 137015 w 995141"/>
                      <a:gd name="connsiteY30" fmla="*/ 1118598 h 1259180"/>
                      <a:gd name="connsiteX31" fmla="*/ 463852 w 995141"/>
                      <a:gd name="connsiteY31" fmla="*/ 1118598 h 1259180"/>
                      <a:gd name="connsiteX32" fmla="*/ 485974 w 995141"/>
                      <a:gd name="connsiteY32" fmla="*/ 1140720 h 1259180"/>
                      <a:gd name="connsiteX33" fmla="*/ 463852 w 995141"/>
                      <a:gd name="connsiteY33" fmla="*/ 1162842 h 1259180"/>
                      <a:gd name="connsiteX34" fmla="*/ 463852 w 995141"/>
                      <a:gd name="connsiteY34" fmla="*/ 1038316 h 1259180"/>
                      <a:gd name="connsiteX35" fmla="*/ 137015 w 995141"/>
                      <a:gd name="connsiteY35" fmla="*/ 1038316 h 1259180"/>
                      <a:gd name="connsiteX36" fmla="*/ 114892 w 995141"/>
                      <a:gd name="connsiteY36" fmla="*/ 1016194 h 1259180"/>
                      <a:gd name="connsiteX37" fmla="*/ 137015 w 995141"/>
                      <a:gd name="connsiteY37" fmla="*/ 994071 h 1259180"/>
                      <a:gd name="connsiteX38" fmla="*/ 463852 w 995141"/>
                      <a:gd name="connsiteY38" fmla="*/ 994071 h 1259180"/>
                      <a:gd name="connsiteX39" fmla="*/ 485974 w 995141"/>
                      <a:gd name="connsiteY39" fmla="*/ 1016194 h 1259180"/>
                      <a:gd name="connsiteX40" fmla="*/ 463852 w 995141"/>
                      <a:gd name="connsiteY40" fmla="*/ 1038316 h 1259180"/>
                      <a:gd name="connsiteX41" fmla="*/ 463852 w 995141"/>
                      <a:gd name="connsiteY41" fmla="*/ 914146 h 1259180"/>
                      <a:gd name="connsiteX42" fmla="*/ 137015 w 995141"/>
                      <a:gd name="connsiteY42" fmla="*/ 914146 h 1259180"/>
                      <a:gd name="connsiteX43" fmla="*/ 114892 w 995141"/>
                      <a:gd name="connsiteY43" fmla="*/ 892024 h 1259180"/>
                      <a:gd name="connsiteX44" fmla="*/ 137015 w 995141"/>
                      <a:gd name="connsiteY44" fmla="*/ 869902 h 1259180"/>
                      <a:gd name="connsiteX45" fmla="*/ 463852 w 995141"/>
                      <a:gd name="connsiteY45" fmla="*/ 869902 h 1259180"/>
                      <a:gd name="connsiteX46" fmla="*/ 485974 w 995141"/>
                      <a:gd name="connsiteY46" fmla="*/ 892024 h 1259180"/>
                      <a:gd name="connsiteX47" fmla="*/ 463852 w 995141"/>
                      <a:gd name="connsiteY47" fmla="*/ 914146 h 1259180"/>
                      <a:gd name="connsiteX48" fmla="*/ 463852 w 995141"/>
                      <a:gd name="connsiteY48" fmla="*/ 789620 h 1259180"/>
                      <a:gd name="connsiteX49" fmla="*/ 137015 w 995141"/>
                      <a:gd name="connsiteY49" fmla="*/ 789620 h 1259180"/>
                      <a:gd name="connsiteX50" fmla="*/ 114892 w 995141"/>
                      <a:gd name="connsiteY50" fmla="*/ 767497 h 1259180"/>
                      <a:gd name="connsiteX51" fmla="*/ 137015 w 995141"/>
                      <a:gd name="connsiteY51" fmla="*/ 745375 h 1259180"/>
                      <a:gd name="connsiteX52" fmla="*/ 463852 w 995141"/>
                      <a:gd name="connsiteY52" fmla="*/ 745375 h 1259180"/>
                      <a:gd name="connsiteX53" fmla="*/ 485974 w 995141"/>
                      <a:gd name="connsiteY53" fmla="*/ 767497 h 1259180"/>
                      <a:gd name="connsiteX54" fmla="*/ 463852 w 995141"/>
                      <a:gd name="connsiteY54" fmla="*/ 789620 h 1259180"/>
                      <a:gd name="connsiteX55" fmla="*/ 538069 w 995141"/>
                      <a:gd name="connsiteY55" fmla="*/ 258330 h 1259180"/>
                      <a:gd name="connsiteX56" fmla="*/ 642971 w 995141"/>
                      <a:gd name="connsiteY56" fmla="*/ 258330 h 1259180"/>
                      <a:gd name="connsiteX57" fmla="*/ 642971 w 995141"/>
                      <a:gd name="connsiteY57" fmla="*/ 648680 h 1259180"/>
                      <a:gd name="connsiteX58" fmla="*/ 538069 w 995141"/>
                      <a:gd name="connsiteY58" fmla="*/ 648680 h 1259180"/>
                      <a:gd name="connsiteX59" fmla="*/ 538069 w 995141"/>
                      <a:gd name="connsiteY59" fmla="*/ 258330 h 1259180"/>
                      <a:gd name="connsiteX60" fmla="*/ 624417 w 995141"/>
                      <a:gd name="connsiteY60" fmla="*/ 965883 h 1259180"/>
                      <a:gd name="connsiteX61" fmla="*/ 585524 w 995141"/>
                      <a:gd name="connsiteY61" fmla="*/ 936982 h 1259180"/>
                      <a:gd name="connsiteX62" fmla="*/ 568754 w 995141"/>
                      <a:gd name="connsiteY62" fmla="*/ 882390 h 1259180"/>
                      <a:gd name="connsiteX63" fmla="*/ 600867 w 995141"/>
                      <a:gd name="connsiteY63" fmla="*/ 812812 h 1259180"/>
                      <a:gd name="connsiteX64" fmla="*/ 683290 w 995141"/>
                      <a:gd name="connsiteY64" fmla="*/ 783197 h 1259180"/>
                      <a:gd name="connsiteX65" fmla="*/ 683290 w 995141"/>
                      <a:gd name="connsiteY65" fmla="*/ 744662 h 1259180"/>
                      <a:gd name="connsiteX66" fmla="*/ 713619 w 995141"/>
                      <a:gd name="connsiteY66" fmla="*/ 744662 h 1259180"/>
                      <a:gd name="connsiteX67" fmla="*/ 713619 w 995141"/>
                      <a:gd name="connsiteY67" fmla="*/ 783554 h 1259180"/>
                      <a:gd name="connsiteX68" fmla="*/ 792474 w 995141"/>
                      <a:gd name="connsiteY68" fmla="*/ 812455 h 1259180"/>
                      <a:gd name="connsiteX69" fmla="*/ 824943 w 995141"/>
                      <a:gd name="connsiteY69" fmla="*/ 882390 h 1259180"/>
                      <a:gd name="connsiteX70" fmla="*/ 737882 w 995141"/>
                      <a:gd name="connsiteY70" fmla="*/ 882390 h 1259180"/>
                      <a:gd name="connsiteX71" fmla="*/ 713619 w 995141"/>
                      <a:gd name="connsiteY71" fmla="*/ 849207 h 1259180"/>
                      <a:gd name="connsiteX72" fmla="*/ 713619 w 995141"/>
                      <a:gd name="connsiteY72" fmla="*/ 922709 h 1259180"/>
                      <a:gd name="connsiteX73" fmla="*/ 774633 w 995141"/>
                      <a:gd name="connsiteY73" fmla="*/ 942334 h 1259180"/>
                      <a:gd name="connsiteX74" fmla="*/ 812812 w 995141"/>
                      <a:gd name="connsiteY74" fmla="*/ 970522 h 1259180"/>
                      <a:gd name="connsiteX75" fmla="*/ 829582 w 995141"/>
                      <a:gd name="connsiteY75" fmla="*/ 1024400 h 1259180"/>
                      <a:gd name="connsiteX76" fmla="*/ 816023 w 995141"/>
                      <a:gd name="connsiteY76" fmla="*/ 1072569 h 1259180"/>
                      <a:gd name="connsiteX77" fmla="*/ 776061 w 995141"/>
                      <a:gd name="connsiteY77" fmla="*/ 1108607 h 1259180"/>
                      <a:gd name="connsiteX78" fmla="*/ 713619 w 995141"/>
                      <a:gd name="connsiteY78" fmla="*/ 1123950 h 1259180"/>
                      <a:gd name="connsiteX79" fmla="*/ 713619 w 995141"/>
                      <a:gd name="connsiteY79" fmla="*/ 1162485 h 1259180"/>
                      <a:gd name="connsiteX80" fmla="*/ 683290 w 995141"/>
                      <a:gd name="connsiteY80" fmla="*/ 1162485 h 1259180"/>
                      <a:gd name="connsiteX81" fmla="*/ 683290 w 995141"/>
                      <a:gd name="connsiteY81" fmla="*/ 1123593 h 1259180"/>
                      <a:gd name="connsiteX82" fmla="*/ 601937 w 995141"/>
                      <a:gd name="connsiteY82" fmla="*/ 1093264 h 1259180"/>
                      <a:gd name="connsiteX83" fmla="*/ 569111 w 995141"/>
                      <a:gd name="connsiteY83" fmla="*/ 1022616 h 1259180"/>
                      <a:gd name="connsiteX84" fmla="*/ 655459 w 995141"/>
                      <a:gd name="connsiteY84" fmla="*/ 1022616 h 1259180"/>
                      <a:gd name="connsiteX85" fmla="*/ 682933 w 995141"/>
                      <a:gd name="connsiteY85" fmla="*/ 1059367 h 1259180"/>
                      <a:gd name="connsiteX86" fmla="*/ 682933 w 995141"/>
                      <a:gd name="connsiteY86" fmla="*/ 984081 h 1259180"/>
                      <a:gd name="connsiteX87" fmla="*/ 624417 w 995141"/>
                      <a:gd name="connsiteY87" fmla="*/ 965883 h 125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995141" h="1259180">
                        <a:moveTo>
                          <a:pt x="995142" y="1175331"/>
                        </a:moveTo>
                        <a:lnTo>
                          <a:pt x="995142" y="83850"/>
                        </a:lnTo>
                        <a:cubicBezTo>
                          <a:pt x="995142" y="37465"/>
                          <a:pt x="957677" y="0"/>
                          <a:pt x="911291" y="0"/>
                        </a:cubicBezTo>
                        <a:lnTo>
                          <a:pt x="262612" y="0"/>
                        </a:lnTo>
                        <a:lnTo>
                          <a:pt x="262612" y="240490"/>
                        </a:lnTo>
                        <a:cubicBezTo>
                          <a:pt x="262612" y="252978"/>
                          <a:pt x="252621" y="262612"/>
                          <a:pt x="240489" y="262612"/>
                        </a:cubicBezTo>
                        <a:lnTo>
                          <a:pt x="0" y="262612"/>
                        </a:lnTo>
                        <a:lnTo>
                          <a:pt x="0" y="1175331"/>
                        </a:lnTo>
                        <a:cubicBezTo>
                          <a:pt x="0" y="1221716"/>
                          <a:pt x="37465" y="1259181"/>
                          <a:pt x="83850" y="1259181"/>
                        </a:cubicBezTo>
                        <a:lnTo>
                          <a:pt x="589806" y="1259181"/>
                        </a:lnTo>
                        <a:lnTo>
                          <a:pt x="911648" y="1259181"/>
                        </a:lnTo>
                        <a:cubicBezTo>
                          <a:pt x="957677" y="1259181"/>
                          <a:pt x="995142" y="1221716"/>
                          <a:pt x="995142" y="1175331"/>
                        </a:cubicBezTo>
                        <a:close/>
                        <a:moveTo>
                          <a:pt x="724323" y="165916"/>
                        </a:moveTo>
                        <a:lnTo>
                          <a:pt x="829225" y="165916"/>
                        </a:lnTo>
                        <a:lnTo>
                          <a:pt x="829225" y="648680"/>
                        </a:lnTo>
                        <a:lnTo>
                          <a:pt x="724323" y="648680"/>
                        </a:lnTo>
                        <a:lnTo>
                          <a:pt x="724323" y="165916"/>
                        </a:lnTo>
                        <a:close/>
                        <a:moveTo>
                          <a:pt x="352171" y="350387"/>
                        </a:moveTo>
                        <a:lnTo>
                          <a:pt x="457073" y="350387"/>
                        </a:lnTo>
                        <a:lnTo>
                          <a:pt x="457073" y="648323"/>
                        </a:lnTo>
                        <a:lnTo>
                          <a:pt x="352171" y="648323"/>
                        </a:lnTo>
                        <a:lnTo>
                          <a:pt x="352171" y="350387"/>
                        </a:lnTo>
                        <a:close/>
                        <a:moveTo>
                          <a:pt x="165916" y="442801"/>
                        </a:moveTo>
                        <a:lnTo>
                          <a:pt x="270818" y="442801"/>
                        </a:lnTo>
                        <a:lnTo>
                          <a:pt x="270818" y="648680"/>
                        </a:lnTo>
                        <a:lnTo>
                          <a:pt x="165916" y="648680"/>
                        </a:lnTo>
                        <a:lnTo>
                          <a:pt x="165916" y="442801"/>
                        </a:lnTo>
                        <a:close/>
                        <a:moveTo>
                          <a:pt x="463852" y="1162842"/>
                        </a:moveTo>
                        <a:lnTo>
                          <a:pt x="137015" y="1162842"/>
                        </a:lnTo>
                        <a:cubicBezTo>
                          <a:pt x="124526" y="1162842"/>
                          <a:pt x="114892" y="1152852"/>
                          <a:pt x="114892" y="1140720"/>
                        </a:cubicBezTo>
                        <a:cubicBezTo>
                          <a:pt x="114892" y="1128232"/>
                          <a:pt x="124883" y="1118598"/>
                          <a:pt x="137015" y="1118598"/>
                        </a:cubicBezTo>
                        <a:lnTo>
                          <a:pt x="463852" y="1118598"/>
                        </a:lnTo>
                        <a:cubicBezTo>
                          <a:pt x="476341" y="1118598"/>
                          <a:pt x="486331" y="1128589"/>
                          <a:pt x="485974" y="1140720"/>
                        </a:cubicBezTo>
                        <a:cubicBezTo>
                          <a:pt x="486331" y="1152852"/>
                          <a:pt x="476341" y="1162842"/>
                          <a:pt x="463852" y="1162842"/>
                        </a:cubicBezTo>
                        <a:close/>
                        <a:moveTo>
                          <a:pt x="463852" y="1038316"/>
                        </a:moveTo>
                        <a:lnTo>
                          <a:pt x="137015" y="1038316"/>
                        </a:lnTo>
                        <a:cubicBezTo>
                          <a:pt x="124526" y="1038316"/>
                          <a:pt x="114892" y="1028325"/>
                          <a:pt x="114892" y="1016194"/>
                        </a:cubicBezTo>
                        <a:cubicBezTo>
                          <a:pt x="114892" y="1004062"/>
                          <a:pt x="124883" y="994071"/>
                          <a:pt x="137015" y="994071"/>
                        </a:cubicBezTo>
                        <a:lnTo>
                          <a:pt x="463852" y="994071"/>
                        </a:lnTo>
                        <a:cubicBezTo>
                          <a:pt x="476341" y="994071"/>
                          <a:pt x="486331" y="1004062"/>
                          <a:pt x="485974" y="1016194"/>
                        </a:cubicBezTo>
                        <a:cubicBezTo>
                          <a:pt x="486331" y="1028325"/>
                          <a:pt x="476341" y="1038316"/>
                          <a:pt x="463852" y="1038316"/>
                        </a:cubicBezTo>
                        <a:close/>
                        <a:moveTo>
                          <a:pt x="463852" y="914146"/>
                        </a:moveTo>
                        <a:lnTo>
                          <a:pt x="137015" y="914146"/>
                        </a:lnTo>
                        <a:cubicBezTo>
                          <a:pt x="124526" y="914146"/>
                          <a:pt x="114892" y="904155"/>
                          <a:pt x="114892" y="892024"/>
                        </a:cubicBezTo>
                        <a:cubicBezTo>
                          <a:pt x="114892" y="879892"/>
                          <a:pt x="124883" y="869902"/>
                          <a:pt x="137015" y="869902"/>
                        </a:cubicBezTo>
                        <a:lnTo>
                          <a:pt x="463852" y="869902"/>
                        </a:lnTo>
                        <a:cubicBezTo>
                          <a:pt x="476341" y="869902"/>
                          <a:pt x="486331" y="879892"/>
                          <a:pt x="485974" y="892024"/>
                        </a:cubicBezTo>
                        <a:cubicBezTo>
                          <a:pt x="486331" y="904155"/>
                          <a:pt x="476341" y="914146"/>
                          <a:pt x="463852" y="914146"/>
                        </a:cubicBezTo>
                        <a:close/>
                        <a:moveTo>
                          <a:pt x="463852" y="789620"/>
                        </a:moveTo>
                        <a:lnTo>
                          <a:pt x="137015" y="789620"/>
                        </a:lnTo>
                        <a:cubicBezTo>
                          <a:pt x="124526" y="789620"/>
                          <a:pt x="114892" y="779629"/>
                          <a:pt x="114892" y="767497"/>
                        </a:cubicBezTo>
                        <a:cubicBezTo>
                          <a:pt x="114892" y="755009"/>
                          <a:pt x="124883" y="745375"/>
                          <a:pt x="137015" y="745375"/>
                        </a:cubicBezTo>
                        <a:lnTo>
                          <a:pt x="463852" y="745375"/>
                        </a:lnTo>
                        <a:cubicBezTo>
                          <a:pt x="476341" y="745375"/>
                          <a:pt x="486331" y="755366"/>
                          <a:pt x="485974" y="767497"/>
                        </a:cubicBezTo>
                        <a:cubicBezTo>
                          <a:pt x="486331" y="779629"/>
                          <a:pt x="476341" y="789620"/>
                          <a:pt x="463852" y="789620"/>
                        </a:cubicBezTo>
                        <a:close/>
                        <a:moveTo>
                          <a:pt x="538069" y="258330"/>
                        </a:moveTo>
                        <a:lnTo>
                          <a:pt x="642971" y="258330"/>
                        </a:lnTo>
                        <a:lnTo>
                          <a:pt x="642971" y="648680"/>
                        </a:lnTo>
                        <a:lnTo>
                          <a:pt x="538069" y="648680"/>
                        </a:lnTo>
                        <a:lnTo>
                          <a:pt x="538069" y="258330"/>
                        </a:lnTo>
                        <a:close/>
                        <a:moveTo>
                          <a:pt x="624417" y="965883"/>
                        </a:moveTo>
                        <a:cubicBezTo>
                          <a:pt x="609787" y="959818"/>
                          <a:pt x="596585" y="950184"/>
                          <a:pt x="585524" y="936982"/>
                        </a:cubicBezTo>
                        <a:cubicBezTo>
                          <a:pt x="574463" y="923780"/>
                          <a:pt x="568754" y="905583"/>
                          <a:pt x="568754" y="882390"/>
                        </a:cubicBezTo>
                        <a:cubicBezTo>
                          <a:pt x="568754" y="853488"/>
                          <a:pt x="579459" y="830296"/>
                          <a:pt x="600867" y="812812"/>
                        </a:cubicBezTo>
                        <a:cubicBezTo>
                          <a:pt x="622276" y="795328"/>
                          <a:pt x="649750" y="785695"/>
                          <a:pt x="683290" y="783197"/>
                        </a:cubicBezTo>
                        <a:lnTo>
                          <a:pt x="683290" y="744662"/>
                        </a:lnTo>
                        <a:lnTo>
                          <a:pt x="713619" y="744662"/>
                        </a:lnTo>
                        <a:lnTo>
                          <a:pt x="713619" y="783554"/>
                        </a:lnTo>
                        <a:cubicBezTo>
                          <a:pt x="746802" y="786051"/>
                          <a:pt x="773206" y="795685"/>
                          <a:pt x="792474" y="812455"/>
                        </a:cubicBezTo>
                        <a:cubicBezTo>
                          <a:pt x="811742" y="829225"/>
                          <a:pt x="822446" y="852418"/>
                          <a:pt x="824943" y="882390"/>
                        </a:cubicBezTo>
                        <a:lnTo>
                          <a:pt x="737882" y="882390"/>
                        </a:lnTo>
                        <a:cubicBezTo>
                          <a:pt x="736098" y="865263"/>
                          <a:pt x="727891" y="854202"/>
                          <a:pt x="713619" y="849207"/>
                        </a:cubicBezTo>
                        <a:lnTo>
                          <a:pt x="713619" y="922709"/>
                        </a:lnTo>
                        <a:cubicBezTo>
                          <a:pt x="740023" y="929846"/>
                          <a:pt x="760361" y="936625"/>
                          <a:pt x="774633" y="942334"/>
                        </a:cubicBezTo>
                        <a:cubicBezTo>
                          <a:pt x="788906" y="948043"/>
                          <a:pt x="801751" y="957320"/>
                          <a:pt x="812812" y="970522"/>
                        </a:cubicBezTo>
                        <a:cubicBezTo>
                          <a:pt x="824230" y="983724"/>
                          <a:pt x="829582" y="1001564"/>
                          <a:pt x="829582" y="1024400"/>
                        </a:cubicBezTo>
                        <a:cubicBezTo>
                          <a:pt x="829582" y="1041884"/>
                          <a:pt x="824943" y="1057940"/>
                          <a:pt x="816023" y="1072569"/>
                        </a:cubicBezTo>
                        <a:cubicBezTo>
                          <a:pt x="807103" y="1087199"/>
                          <a:pt x="793544" y="1099330"/>
                          <a:pt x="776061" y="1108607"/>
                        </a:cubicBezTo>
                        <a:cubicBezTo>
                          <a:pt x="758577" y="1117884"/>
                          <a:pt x="737525" y="1123236"/>
                          <a:pt x="713619" y="1123950"/>
                        </a:cubicBezTo>
                        <a:lnTo>
                          <a:pt x="713619" y="1162485"/>
                        </a:lnTo>
                        <a:lnTo>
                          <a:pt x="683290" y="1162485"/>
                        </a:lnTo>
                        <a:lnTo>
                          <a:pt x="683290" y="1123593"/>
                        </a:lnTo>
                        <a:cubicBezTo>
                          <a:pt x="649750" y="1120739"/>
                          <a:pt x="622633" y="1110748"/>
                          <a:pt x="601937" y="1093264"/>
                        </a:cubicBezTo>
                        <a:cubicBezTo>
                          <a:pt x="581243" y="1076138"/>
                          <a:pt x="570538" y="1052588"/>
                          <a:pt x="569111" y="1022616"/>
                        </a:cubicBezTo>
                        <a:lnTo>
                          <a:pt x="655459" y="1022616"/>
                        </a:lnTo>
                        <a:cubicBezTo>
                          <a:pt x="657243" y="1041527"/>
                          <a:pt x="666520" y="1053659"/>
                          <a:pt x="682933" y="1059367"/>
                        </a:cubicBezTo>
                        <a:lnTo>
                          <a:pt x="682933" y="984081"/>
                        </a:lnTo>
                        <a:cubicBezTo>
                          <a:pt x="658670" y="978372"/>
                          <a:pt x="639046" y="971949"/>
                          <a:pt x="624417" y="965883"/>
                        </a:cubicBez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sp>
                <p:nvSpPr>
                  <p:cNvPr id="12" name="Freeform: Shape 11">
                    <a:extLst>
                      <a:ext uri="{FF2B5EF4-FFF2-40B4-BE49-F238E27FC236}">
                        <a16:creationId xmlns:a16="http://schemas.microsoft.com/office/drawing/2014/main" id="{FF25007E-A5F2-C6BC-3EA7-6E74E3F77279}"/>
                      </a:ext>
                    </a:extLst>
                  </p:cNvPr>
                  <p:cNvSpPr/>
                  <p:nvPr/>
                </p:nvSpPr>
                <p:spPr>
                  <a:xfrm>
                    <a:off x="5564806" y="3060415"/>
                    <a:ext cx="28544" cy="66366"/>
                  </a:xfrm>
                  <a:custGeom>
                    <a:avLst/>
                    <a:gdLst>
                      <a:gd name="connsiteX0" fmla="*/ 28545 w 28544"/>
                      <a:gd name="connsiteY0" fmla="*/ 0 h 66366"/>
                      <a:gd name="connsiteX1" fmla="*/ 7493 w 28544"/>
                      <a:gd name="connsiteY1" fmla="*/ 10347 h 66366"/>
                      <a:gd name="connsiteX2" fmla="*/ 0 w 28544"/>
                      <a:gd name="connsiteY2" fmla="*/ 32113 h 66366"/>
                      <a:gd name="connsiteX3" fmla="*/ 7493 w 28544"/>
                      <a:gd name="connsiteY3" fmla="*/ 52094 h 66366"/>
                      <a:gd name="connsiteX4" fmla="*/ 28545 w 28544"/>
                      <a:gd name="connsiteY4" fmla="*/ 66366 h 66366"/>
                      <a:gd name="connsiteX5" fmla="*/ 28545 w 28544"/>
                      <a:gd name="connsiteY5" fmla="*/ 0 h 6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44" h="66366">
                        <a:moveTo>
                          <a:pt x="28545" y="0"/>
                        </a:moveTo>
                        <a:cubicBezTo>
                          <a:pt x="19625" y="1427"/>
                          <a:pt x="12845" y="4995"/>
                          <a:pt x="7493" y="10347"/>
                        </a:cubicBezTo>
                        <a:cubicBezTo>
                          <a:pt x="2498" y="15700"/>
                          <a:pt x="0" y="22836"/>
                          <a:pt x="0" y="32113"/>
                        </a:cubicBezTo>
                        <a:cubicBezTo>
                          <a:pt x="0" y="39963"/>
                          <a:pt x="2498" y="46742"/>
                          <a:pt x="7493" y="52094"/>
                        </a:cubicBezTo>
                        <a:cubicBezTo>
                          <a:pt x="12488" y="57446"/>
                          <a:pt x="19625" y="62085"/>
                          <a:pt x="28545" y="66366"/>
                        </a:cubicBezTo>
                        <a:lnTo>
                          <a:pt x="28545" y="0"/>
                        </a:ln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sp>
                <p:nvSpPr>
                  <p:cNvPr id="13" name="Freeform: Shape 12">
                    <a:extLst>
                      <a:ext uri="{FF2B5EF4-FFF2-40B4-BE49-F238E27FC236}">
                        <a16:creationId xmlns:a16="http://schemas.microsoft.com/office/drawing/2014/main" id="{94DB0220-D6B3-DF70-7616-B02F06C5EE65}"/>
                      </a:ext>
                    </a:extLst>
                  </p:cNvPr>
                  <p:cNvSpPr/>
                  <p:nvPr/>
                </p:nvSpPr>
                <p:spPr>
                  <a:xfrm>
                    <a:off x="5623323" y="3207064"/>
                    <a:ext cx="31042" cy="67437"/>
                  </a:xfrm>
                  <a:custGeom>
                    <a:avLst/>
                    <a:gdLst>
                      <a:gd name="connsiteX0" fmla="*/ 31042 w 31042"/>
                      <a:gd name="connsiteY0" fmla="*/ 33897 h 67437"/>
                      <a:gd name="connsiteX1" fmla="*/ 23193 w 31042"/>
                      <a:gd name="connsiteY1" fmla="*/ 13559 h 67437"/>
                      <a:gd name="connsiteX2" fmla="*/ 0 w 31042"/>
                      <a:gd name="connsiteY2" fmla="*/ 0 h 67437"/>
                      <a:gd name="connsiteX3" fmla="*/ 0 w 31042"/>
                      <a:gd name="connsiteY3" fmla="*/ 67437 h 67437"/>
                      <a:gd name="connsiteX4" fmla="*/ 22479 w 31042"/>
                      <a:gd name="connsiteY4" fmla="*/ 56019 h 67437"/>
                      <a:gd name="connsiteX5" fmla="*/ 31042 w 31042"/>
                      <a:gd name="connsiteY5" fmla="*/ 33897 h 6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42" h="67437">
                        <a:moveTo>
                          <a:pt x="31042" y="33897"/>
                        </a:moveTo>
                        <a:cubicBezTo>
                          <a:pt x="31042" y="25690"/>
                          <a:pt x="28545" y="18911"/>
                          <a:pt x="23193" y="13559"/>
                        </a:cubicBezTo>
                        <a:cubicBezTo>
                          <a:pt x="17840" y="8207"/>
                          <a:pt x="10347" y="3925"/>
                          <a:pt x="0" y="0"/>
                        </a:cubicBezTo>
                        <a:lnTo>
                          <a:pt x="0" y="67437"/>
                        </a:lnTo>
                        <a:cubicBezTo>
                          <a:pt x="9634" y="66010"/>
                          <a:pt x="17127" y="62085"/>
                          <a:pt x="22479" y="56019"/>
                        </a:cubicBezTo>
                        <a:cubicBezTo>
                          <a:pt x="28545" y="50310"/>
                          <a:pt x="31042" y="42817"/>
                          <a:pt x="31042" y="33897"/>
                        </a:cubicBez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sp>
                <p:nvSpPr>
                  <p:cNvPr id="14" name="Freeform: Shape 13">
                    <a:extLst>
                      <a:ext uri="{FF2B5EF4-FFF2-40B4-BE49-F238E27FC236}">
                        <a16:creationId xmlns:a16="http://schemas.microsoft.com/office/drawing/2014/main" id="{650C6990-3D0B-2BD6-897D-041ACBDCCF37}"/>
                      </a:ext>
                    </a:extLst>
                  </p:cNvPr>
                  <p:cNvSpPr/>
                  <p:nvPr/>
                </p:nvSpPr>
                <p:spPr>
                  <a:xfrm>
                    <a:off x="5038156" y="2342158"/>
                    <a:ext cx="995141" cy="1259537"/>
                  </a:xfrm>
                  <a:custGeom>
                    <a:avLst/>
                    <a:gdLst>
                      <a:gd name="connsiteX0" fmla="*/ 911291 w 995141"/>
                      <a:gd name="connsiteY0" fmla="*/ 0 h 1259537"/>
                      <a:gd name="connsiteX1" fmla="*/ 910221 w 995141"/>
                      <a:gd name="connsiteY1" fmla="*/ 0 h 1259537"/>
                      <a:gd name="connsiteX2" fmla="*/ 910221 w 995141"/>
                      <a:gd name="connsiteY2" fmla="*/ 1064006 h 1259537"/>
                      <a:gd name="connsiteX3" fmla="*/ 799610 w 995141"/>
                      <a:gd name="connsiteY3" fmla="*/ 1174617 h 1259537"/>
                      <a:gd name="connsiteX4" fmla="*/ 0 w 995141"/>
                      <a:gd name="connsiteY4" fmla="*/ 1174617 h 1259537"/>
                      <a:gd name="connsiteX5" fmla="*/ 0 w 995141"/>
                      <a:gd name="connsiteY5" fmla="*/ 1175687 h 1259537"/>
                      <a:gd name="connsiteX6" fmla="*/ 0 w 995141"/>
                      <a:gd name="connsiteY6" fmla="*/ 1175687 h 1259537"/>
                      <a:gd name="connsiteX7" fmla="*/ 83850 w 995141"/>
                      <a:gd name="connsiteY7" fmla="*/ 1259538 h 1259537"/>
                      <a:gd name="connsiteX8" fmla="*/ 910221 w 995141"/>
                      <a:gd name="connsiteY8" fmla="*/ 1259538 h 1259537"/>
                      <a:gd name="connsiteX9" fmla="*/ 911291 w 995141"/>
                      <a:gd name="connsiteY9" fmla="*/ 1259538 h 1259537"/>
                      <a:gd name="connsiteX10" fmla="*/ 995142 w 995141"/>
                      <a:gd name="connsiteY10" fmla="*/ 1175687 h 1259537"/>
                      <a:gd name="connsiteX11" fmla="*/ 995142 w 995141"/>
                      <a:gd name="connsiteY11" fmla="*/ 1174617 h 1259537"/>
                      <a:gd name="connsiteX12" fmla="*/ 995142 w 995141"/>
                      <a:gd name="connsiteY12" fmla="*/ 83850 h 1259537"/>
                      <a:gd name="connsiteX13" fmla="*/ 911291 w 995141"/>
                      <a:gd name="connsiteY13" fmla="*/ 0 h 1259537"/>
                      <a:gd name="connsiteX14" fmla="*/ 911291 w 995141"/>
                      <a:gd name="connsiteY14" fmla="*/ 0 h 125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5141" h="1259537">
                        <a:moveTo>
                          <a:pt x="911291" y="0"/>
                        </a:moveTo>
                        <a:lnTo>
                          <a:pt x="910221" y="0"/>
                        </a:lnTo>
                        <a:lnTo>
                          <a:pt x="910221" y="1064006"/>
                        </a:lnTo>
                        <a:cubicBezTo>
                          <a:pt x="910221" y="1125020"/>
                          <a:pt x="860624" y="1174617"/>
                          <a:pt x="799610" y="1174617"/>
                        </a:cubicBezTo>
                        <a:lnTo>
                          <a:pt x="0" y="1174617"/>
                        </a:lnTo>
                        <a:lnTo>
                          <a:pt x="0" y="1175687"/>
                        </a:lnTo>
                        <a:lnTo>
                          <a:pt x="0" y="1175687"/>
                        </a:lnTo>
                        <a:cubicBezTo>
                          <a:pt x="0" y="1222073"/>
                          <a:pt x="37465" y="1259538"/>
                          <a:pt x="83850" y="1259538"/>
                        </a:cubicBezTo>
                        <a:lnTo>
                          <a:pt x="910221" y="1259538"/>
                        </a:lnTo>
                        <a:lnTo>
                          <a:pt x="911291" y="1259538"/>
                        </a:lnTo>
                        <a:cubicBezTo>
                          <a:pt x="957677" y="1259538"/>
                          <a:pt x="995142" y="1222073"/>
                          <a:pt x="995142" y="1175687"/>
                        </a:cubicBezTo>
                        <a:lnTo>
                          <a:pt x="995142" y="1174617"/>
                        </a:lnTo>
                        <a:lnTo>
                          <a:pt x="995142" y="83850"/>
                        </a:lnTo>
                        <a:cubicBezTo>
                          <a:pt x="995142" y="37465"/>
                          <a:pt x="957677" y="0"/>
                          <a:pt x="911291" y="0"/>
                        </a:cubicBezTo>
                        <a:lnTo>
                          <a:pt x="911291" y="0"/>
                        </a:ln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grpSp>
          </p:grpSp>
        </p:grpSp>
      </p:grpSp>
      <p:sp>
        <p:nvSpPr>
          <p:cNvPr id="49" name="TextBox 48">
            <a:extLst>
              <a:ext uri="{FF2B5EF4-FFF2-40B4-BE49-F238E27FC236}">
                <a16:creationId xmlns:a16="http://schemas.microsoft.com/office/drawing/2014/main" id="{EBB8EBFE-CF33-E906-EA26-17FD024CBC34}"/>
              </a:ext>
            </a:extLst>
          </p:cNvPr>
          <p:cNvSpPr txBox="1"/>
          <p:nvPr/>
        </p:nvSpPr>
        <p:spPr>
          <a:xfrm>
            <a:off x="1555999" y="2615751"/>
            <a:ext cx="9050973" cy="584775"/>
          </a:xfrm>
          <a:prstGeom prst="rect">
            <a:avLst/>
          </a:prstGeom>
          <a:noFill/>
        </p:spPr>
        <p:txBody>
          <a:bodyPr wrap="square">
            <a:spAutoFit/>
          </a:bodyPr>
          <a:lstStyle/>
          <a:p>
            <a:pPr algn="ctr"/>
            <a:r>
              <a:rPr lang="en-GB" sz="3200" dirty="0">
                <a:solidFill>
                  <a:schemeClr val="accent5">
                    <a:lumMod val="50000"/>
                  </a:schemeClr>
                </a:solidFill>
                <a:latin typeface="+mj-lt"/>
                <a:ea typeface="Open Sans" panose="020B0606030504020204" pitchFamily="34" charset="0"/>
                <a:cs typeface="Poppins" panose="00000500000000000000" pitchFamily="2" charset="0"/>
              </a:rPr>
              <a:t>Supplementary Leverage Ratio (SLR)</a:t>
            </a:r>
            <a:endParaRPr lang="en-GB" sz="3200" dirty="0">
              <a:solidFill>
                <a:schemeClr val="accent5">
                  <a:lumMod val="50000"/>
                </a:schemeClr>
              </a:solidFill>
              <a:latin typeface="+mj-lt"/>
            </a:endParaRPr>
          </a:p>
        </p:txBody>
      </p:sp>
      <p:sp>
        <p:nvSpPr>
          <p:cNvPr id="50" name="TextBox 49">
            <a:extLst>
              <a:ext uri="{FF2B5EF4-FFF2-40B4-BE49-F238E27FC236}">
                <a16:creationId xmlns:a16="http://schemas.microsoft.com/office/drawing/2014/main" id="{5A680300-BEFC-46A4-2DFF-9880B2D59D7A}"/>
              </a:ext>
            </a:extLst>
          </p:cNvPr>
          <p:cNvSpPr txBox="1"/>
          <p:nvPr/>
        </p:nvSpPr>
        <p:spPr>
          <a:xfrm>
            <a:off x="972458" y="3248395"/>
            <a:ext cx="10218056" cy="400110"/>
          </a:xfrm>
          <a:prstGeom prst="rect">
            <a:avLst/>
          </a:prstGeom>
          <a:noFill/>
        </p:spPr>
        <p:txBody>
          <a:bodyPr wrap="square">
            <a:spAutoFit/>
          </a:bodyPr>
          <a:lstStyle/>
          <a:p>
            <a:pPr algn="ctr"/>
            <a:r>
              <a:rPr lang="en-US" sz="200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Imposed by the </a:t>
            </a:r>
            <a:r>
              <a:rPr lang="en-US" sz="20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Federal Reserve </a:t>
            </a:r>
            <a:r>
              <a:rPr lang="en-US" sz="200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on </a:t>
            </a:r>
            <a:r>
              <a:rPr lang="en-US" sz="20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U.S. banks</a:t>
            </a:r>
            <a:endParaRPr lang="en-GB" sz="2000" b="1" dirty="0">
              <a:solidFill>
                <a:schemeClr val="accent5">
                  <a:lumMod val="50000"/>
                </a:schemeClr>
              </a:solidFill>
              <a:latin typeface="Poppins" panose="00000500000000000000" pitchFamily="2" charset="0"/>
            </a:endParaRPr>
          </a:p>
        </p:txBody>
      </p:sp>
      <p:sp>
        <p:nvSpPr>
          <p:cNvPr id="51" name="Rectangle: Rounded Corners 50">
            <a:extLst>
              <a:ext uri="{FF2B5EF4-FFF2-40B4-BE49-F238E27FC236}">
                <a16:creationId xmlns:a16="http://schemas.microsoft.com/office/drawing/2014/main" id="{3AA6AE00-BBD4-4492-F297-75E2ACD58DC2}"/>
              </a:ext>
            </a:extLst>
          </p:cNvPr>
          <p:cNvSpPr/>
          <p:nvPr/>
        </p:nvSpPr>
        <p:spPr>
          <a:xfrm>
            <a:off x="3849507" y="3998810"/>
            <a:ext cx="4492986" cy="1408370"/>
          </a:xfrm>
          <a:prstGeom prst="roundRect">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52" name="TextBox 51">
            <a:extLst>
              <a:ext uri="{FF2B5EF4-FFF2-40B4-BE49-F238E27FC236}">
                <a16:creationId xmlns:a16="http://schemas.microsoft.com/office/drawing/2014/main" id="{8CF86D08-7EBB-CF6E-18BD-EABA52A8AE12}"/>
              </a:ext>
            </a:extLst>
          </p:cNvPr>
          <p:cNvSpPr txBox="1"/>
          <p:nvPr/>
        </p:nvSpPr>
        <p:spPr>
          <a:xfrm>
            <a:off x="4225677" y="4262066"/>
            <a:ext cx="3740646" cy="400110"/>
          </a:xfrm>
          <a:prstGeom prst="rect">
            <a:avLst/>
          </a:prstGeom>
          <a:noFill/>
        </p:spPr>
        <p:txBody>
          <a:bodyPr wrap="square">
            <a:spAutoFit/>
          </a:bodyPr>
          <a:lstStyle/>
          <a:p>
            <a:pPr algn="ctr"/>
            <a:r>
              <a:rPr lang="en-US" sz="20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TIER 1 CAPITAL </a:t>
            </a:r>
          </a:p>
        </p:txBody>
      </p:sp>
      <p:sp>
        <p:nvSpPr>
          <p:cNvPr id="53" name="TextBox 52">
            <a:extLst>
              <a:ext uri="{FF2B5EF4-FFF2-40B4-BE49-F238E27FC236}">
                <a16:creationId xmlns:a16="http://schemas.microsoft.com/office/drawing/2014/main" id="{AD88744E-1DEF-8590-082A-FF4ED42B14D2}"/>
              </a:ext>
            </a:extLst>
          </p:cNvPr>
          <p:cNvSpPr txBox="1"/>
          <p:nvPr/>
        </p:nvSpPr>
        <p:spPr>
          <a:xfrm>
            <a:off x="4225677" y="4834478"/>
            <a:ext cx="3740646" cy="400110"/>
          </a:xfrm>
          <a:prstGeom prst="rect">
            <a:avLst/>
          </a:prstGeom>
          <a:noFill/>
        </p:spPr>
        <p:txBody>
          <a:bodyPr wrap="square">
            <a:spAutoFit/>
          </a:bodyPr>
          <a:lstStyle/>
          <a:p>
            <a:pPr algn="ctr"/>
            <a:r>
              <a:rPr lang="en-US" sz="20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TOTAL LEVERAGE EXPOSURE</a:t>
            </a:r>
          </a:p>
        </p:txBody>
      </p:sp>
      <p:cxnSp>
        <p:nvCxnSpPr>
          <p:cNvPr id="54" name="Straight Connector 53">
            <a:extLst>
              <a:ext uri="{FF2B5EF4-FFF2-40B4-BE49-F238E27FC236}">
                <a16:creationId xmlns:a16="http://schemas.microsoft.com/office/drawing/2014/main" id="{FF14FBBB-784C-3408-C568-C77469B98DD3}"/>
              </a:ext>
            </a:extLst>
          </p:cNvPr>
          <p:cNvCxnSpPr>
            <a:cxnSpLocks/>
          </p:cNvCxnSpPr>
          <p:nvPr/>
        </p:nvCxnSpPr>
        <p:spPr>
          <a:xfrm>
            <a:off x="4225677" y="4709353"/>
            <a:ext cx="3740646"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46D1FD95-069E-E04A-0D71-57168174943F}"/>
              </a:ext>
            </a:extLst>
          </p:cNvPr>
          <p:cNvSpPr txBox="1"/>
          <p:nvPr/>
        </p:nvSpPr>
        <p:spPr>
          <a:xfrm>
            <a:off x="2925261" y="5888501"/>
            <a:ext cx="6337299" cy="338554"/>
          </a:xfrm>
          <a:prstGeom prst="rect">
            <a:avLst/>
          </a:prstGeom>
          <a:noFill/>
        </p:spPr>
        <p:txBody>
          <a:bodyPr wrap="square">
            <a:spAutoFit/>
          </a:bodyPr>
          <a:lstStyle/>
          <a:p>
            <a:pPr algn="ctr"/>
            <a:r>
              <a:rPr lang="en-GB" sz="160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I</a:t>
            </a:r>
            <a:r>
              <a:rPr lang="en-GB" sz="1600" b="0" i="0" dirty="0">
                <a:solidFill>
                  <a:schemeClr val="accent5">
                    <a:lumMod val="50000"/>
                  </a:schemeClr>
                </a:solidFill>
                <a:effectLst/>
                <a:latin typeface="Poppins" panose="00000500000000000000" pitchFamily="2" charset="0"/>
                <a:ea typeface="Open Sans" panose="020B0606030504020204" pitchFamily="34" charset="0"/>
                <a:cs typeface="Poppins" panose="00000500000000000000" pitchFamily="2" charset="0"/>
              </a:rPr>
              <a:t>ncludes </a:t>
            </a:r>
            <a:r>
              <a:rPr lang="en-GB" sz="1600" b="1" i="0" dirty="0">
                <a:solidFill>
                  <a:schemeClr val="accent5">
                    <a:lumMod val="50000"/>
                  </a:schemeClr>
                </a:solidFill>
                <a:effectLst/>
                <a:latin typeface="Poppins" panose="00000500000000000000" pitchFamily="2" charset="0"/>
                <a:ea typeface="Open Sans" panose="020B0606030504020204" pitchFamily="34" charset="0"/>
                <a:cs typeface="Poppins" panose="00000500000000000000" pitchFamily="2" charset="0"/>
              </a:rPr>
              <a:t>balance sheet </a:t>
            </a:r>
            <a:r>
              <a:rPr lang="en-GB" sz="1600" b="0" i="0" dirty="0">
                <a:solidFill>
                  <a:schemeClr val="accent5">
                    <a:lumMod val="50000"/>
                  </a:schemeClr>
                </a:solidFill>
                <a:effectLst/>
                <a:latin typeface="Poppins" panose="00000500000000000000" pitchFamily="2" charset="0"/>
                <a:ea typeface="Open Sans" panose="020B0606030504020204" pitchFamily="34" charset="0"/>
                <a:cs typeface="Poppins" panose="00000500000000000000" pitchFamily="2" charset="0"/>
              </a:rPr>
              <a:t>and some </a:t>
            </a:r>
            <a:r>
              <a:rPr lang="en-GB" sz="16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off balance sheet items</a:t>
            </a:r>
            <a:endParaRPr lang="en-GB" sz="1600" dirty="0">
              <a:solidFill>
                <a:schemeClr val="accent5">
                  <a:lumMod val="50000"/>
                </a:schemeClr>
              </a:solidFill>
              <a:latin typeface="Poppins" panose="00000500000000000000" pitchFamily="2" charset="0"/>
            </a:endParaRPr>
          </a:p>
        </p:txBody>
      </p:sp>
      <p:cxnSp>
        <p:nvCxnSpPr>
          <p:cNvPr id="66" name="Straight Connector 65">
            <a:extLst>
              <a:ext uri="{FF2B5EF4-FFF2-40B4-BE49-F238E27FC236}">
                <a16:creationId xmlns:a16="http://schemas.microsoft.com/office/drawing/2014/main" id="{3F009550-3B74-A30B-9931-ECD903EBD223}"/>
              </a:ext>
            </a:extLst>
          </p:cNvPr>
          <p:cNvCxnSpPr>
            <a:cxnSpLocks/>
          </p:cNvCxnSpPr>
          <p:nvPr/>
        </p:nvCxnSpPr>
        <p:spPr>
          <a:xfrm flipV="1">
            <a:off x="6096000" y="5123275"/>
            <a:ext cx="0" cy="755701"/>
          </a:xfrm>
          <a:prstGeom prst="line">
            <a:avLst/>
          </a:prstGeom>
          <a:ln w="76200">
            <a:solidFill>
              <a:schemeClr val="accent5">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73" name="Group 72">
            <a:extLst>
              <a:ext uri="{FF2B5EF4-FFF2-40B4-BE49-F238E27FC236}">
                <a16:creationId xmlns:a16="http://schemas.microsoft.com/office/drawing/2014/main" id="{579EFD9D-51EA-9F98-044D-0B27FE26CB40}"/>
              </a:ext>
            </a:extLst>
          </p:cNvPr>
          <p:cNvGrpSpPr/>
          <p:nvPr/>
        </p:nvGrpSpPr>
        <p:grpSpPr>
          <a:xfrm>
            <a:off x="-1887048" y="626764"/>
            <a:ext cx="1553105" cy="1552308"/>
            <a:chOff x="1690776" y="3153559"/>
            <a:chExt cx="1048355" cy="1047818"/>
          </a:xfrm>
        </p:grpSpPr>
        <p:sp>
          <p:nvSpPr>
            <p:cNvPr id="74" name="Freeform: Shape 73">
              <a:extLst>
                <a:ext uri="{FF2B5EF4-FFF2-40B4-BE49-F238E27FC236}">
                  <a16:creationId xmlns:a16="http://schemas.microsoft.com/office/drawing/2014/main" id="{3516EF78-3F96-2D74-B3F9-D2520C72E3BC}"/>
                </a:ext>
              </a:extLst>
            </p:cNvPr>
            <p:cNvSpPr/>
            <p:nvPr/>
          </p:nvSpPr>
          <p:spPr>
            <a:xfrm>
              <a:off x="1690776" y="3153574"/>
              <a:ext cx="1047788" cy="1047787"/>
            </a:xfrm>
            <a:custGeom>
              <a:avLst/>
              <a:gdLst>
                <a:gd name="connsiteX0" fmla="*/ 1047788 w 1047788"/>
                <a:gd name="connsiteY0" fmla="*/ 523894 h 1047787"/>
                <a:gd name="connsiteX1" fmla="*/ 1041864 w 1047788"/>
                <a:gd name="connsiteY1" fmla="*/ 602946 h 1047787"/>
                <a:gd name="connsiteX2" fmla="*/ 1030276 w 1047788"/>
                <a:gd name="connsiteY2" fmla="*/ 658637 h 1047787"/>
                <a:gd name="connsiteX3" fmla="*/ 986479 w 1047788"/>
                <a:gd name="connsiteY3" fmla="*/ 770020 h 1047787"/>
                <a:gd name="connsiteX4" fmla="*/ 947060 w 1047788"/>
                <a:gd name="connsiteY4" fmla="*/ 832799 h 1047787"/>
                <a:gd name="connsiteX5" fmla="*/ 903738 w 1047788"/>
                <a:gd name="connsiteY5" fmla="*/ 884694 h 1047787"/>
                <a:gd name="connsiteX6" fmla="*/ 854537 w 1047788"/>
                <a:gd name="connsiteY6" fmla="*/ 930267 h 1047787"/>
                <a:gd name="connsiteX7" fmla="*/ 659066 w 1047788"/>
                <a:gd name="connsiteY7" fmla="*/ 1030168 h 1047787"/>
                <a:gd name="connsiteX8" fmla="*/ 603375 w 1047788"/>
                <a:gd name="connsiteY8" fmla="*/ 1041802 h 1047787"/>
                <a:gd name="connsiteX9" fmla="*/ 537411 w 1047788"/>
                <a:gd name="connsiteY9" fmla="*/ 1047620 h 1047787"/>
                <a:gd name="connsiteX10" fmla="*/ 530660 w 1047788"/>
                <a:gd name="connsiteY10" fmla="*/ 1047742 h 1047787"/>
                <a:gd name="connsiteX11" fmla="*/ 524461 w 1047788"/>
                <a:gd name="connsiteY11" fmla="*/ 1047788 h 1047787"/>
                <a:gd name="connsiteX12" fmla="*/ 519439 w 1047788"/>
                <a:gd name="connsiteY12" fmla="*/ 1047757 h 1047787"/>
                <a:gd name="connsiteX13" fmla="*/ 514954 w 1047788"/>
                <a:gd name="connsiteY13" fmla="*/ 1047696 h 1047787"/>
                <a:gd name="connsiteX14" fmla="*/ 513913 w 1047788"/>
                <a:gd name="connsiteY14" fmla="*/ 1047681 h 1047787"/>
                <a:gd name="connsiteX15" fmla="*/ 499447 w 1047788"/>
                <a:gd name="connsiteY15" fmla="*/ 1047206 h 1047787"/>
                <a:gd name="connsiteX16" fmla="*/ 488762 w 1047788"/>
                <a:gd name="connsiteY16" fmla="*/ 1046579 h 1047787"/>
                <a:gd name="connsiteX17" fmla="*/ 483312 w 1047788"/>
                <a:gd name="connsiteY17" fmla="*/ 1046181 h 1047787"/>
                <a:gd name="connsiteX18" fmla="*/ 477541 w 1047788"/>
                <a:gd name="connsiteY18" fmla="*/ 1045706 h 1047787"/>
                <a:gd name="connsiteX19" fmla="*/ 0 w 1047788"/>
                <a:gd name="connsiteY19" fmla="*/ 523894 h 1047787"/>
                <a:gd name="connsiteX20" fmla="*/ 499447 w 1047788"/>
                <a:gd name="connsiteY20" fmla="*/ 582 h 1047787"/>
                <a:gd name="connsiteX21" fmla="*/ 513913 w 1047788"/>
                <a:gd name="connsiteY21" fmla="*/ 107 h 1047787"/>
                <a:gd name="connsiteX22" fmla="*/ 514954 w 1047788"/>
                <a:gd name="connsiteY22" fmla="*/ 92 h 1047787"/>
                <a:gd name="connsiteX23" fmla="*/ 519439 w 1047788"/>
                <a:gd name="connsiteY23" fmla="*/ 31 h 1047787"/>
                <a:gd name="connsiteX24" fmla="*/ 524461 w 1047788"/>
                <a:gd name="connsiteY24" fmla="*/ 0 h 1047787"/>
                <a:gd name="connsiteX25" fmla="*/ 530660 w 1047788"/>
                <a:gd name="connsiteY25" fmla="*/ 46 h 1047787"/>
                <a:gd name="connsiteX26" fmla="*/ 537411 w 1047788"/>
                <a:gd name="connsiteY26" fmla="*/ 168 h 1047787"/>
                <a:gd name="connsiteX27" fmla="*/ 603757 w 1047788"/>
                <a:gd name="connsiteY27" fmla="*/ 6047 h 1047787"/>
                <a:gd name="connsiteX28" fmla="*/ 659097 w 1047788"/>
                <a:gd name="connsiteY28" fmla="*/ 17635 h 1047787"/>
                <a:gd name="connsiteX29" fmla="*/ 852914 w 1047788"/>
                <a:gd name="connsiteY29" fmla="*/ 116205 h 1047787"/>
                <a:gd name="connsiteX30" fmla="*/ 903692 w 1047788"/>
                <a:gd name="connsiteY30" fmla="*/ 163033 h 1047787"/>
                <a:gd name="connsiteX31" fmla="*/ 946999 w 1047788"/>
                <a:gd name="connsiteY31" fmla="*/ 214912 h 1047787"/>
                <a:gd name="connsiteX32" fmla="*/ 985101 w 1047788"/>
                <a:gd name="connsiteY32" fmla="*/ 275212 h 1047787"/>
                <a:gd name="connsiteX33" fmla="*/ 1030214 w 1047788"/>
                <a:gd name="connsiteY33" fmla="*/ 388921 h 1047787"/>
                <a:gd name="connsiteX34" fmla="*/ 1041910 w 1047788"/>
                <a:gd name="connsiteY34" fmla="*/ 445118 h 1047787"/>
                <a:gd name="connsiteX35" fmla="*/ 1047788 w 1047788"/>
                <a:gd name="connsiteY35" fmla="*/ 523894 h 104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7788" h="1047787">
                  <a:moveTo>
                    <a:pt x="1047788" y="523894"/>
                  </a:moveTo>
                  <a:cubicBezTo>
                    <a:pt x="1047788" y="550760"/>
                    <a:pt x="1045767" y="577167"/>
                    <a:pt x="1041864" y="602946"/>
                  </a:cubicBezTo>
                  <a:cubicBezTo>
                    <a:pt x="1039001" y="621851"/>
                    <a:pt x="1035128" y="640436"/>
                    <a:pt x="1030276" y="658637"/>
                  </a:cubicBezTo>
                  <a:cubicBezTo>
                    <a:pt x="1019912" y="697750"/>
                    <a:pt x="1005124" y="735071"/>
                    <a:pt x="986479" y="770020"/>
                  </a:cubicBezTo>
                  <a:cubicBezTo>
                    <a:pt x="974814" y="791926"/>
                    <a:pt x="961618" y="812898"/>
                    <a:pt x="947060" y="832799"/>
                  </a:cubicBezTo>
                  <a:cubicBezTo>
                    <a:pt x="933742" y="851031"/>
                    <a:pt x="919260" y="868360"/>
                    <a:pt x="903738" y="884694"/>
                  </a:cubicBezTo>
                  <a:cubicBezTo>
                    <a:pt x="888338" y="900905"/>
                    <a:pt x="871912" y="916137"/>
                    <a:pt x="854537" y="930267"/>
                  </a:cubicBezTo>
                  <a:cubicBezTo>
                    <a:pt x="797988" y="976360"/>
                    <a:pt x="731612" y="1010864"/>
                    <a:pt x="659066" y="1030168"/>
                  </a:cubicBezTo>
                  <a:cubicBezTo>
                    <a:pt x="640864" y="1035021"/>
                    <a:pt x="622280" y="1038925"/>
                    <a:pt x="603375" y="1041802"/>
                  </a:cubicBezTo>
                  <a:cubicBezTo>
                    <a:pt x="581790" y="1045078"/>
                    <a:pt x="559777" y="1047053"/>
                    <a:pt x="537411" y="1047620"/>
                  </a:cubicBezTo>
                  <a:cubicBezTo>
                    <a:pt x="535176" y="1047681"/>
                    <a:pt x="532926" y="1047711"/>
                    <a:pt x="530660" y="1047742"/>
                  </a:cubicBezTo>
                  <a:cubicBezTo>
                    <a:pt x="528594" y="1047773"/>
                    <a:pt x="526527" y="1047788"/>
                    <a:pt x="524461" y="1047788"/>
                  </a:cubicBezTo>
                  <a:cubicBezTo>
                    <a:pt x="522777" y="1047788"/>
                    <a:pt x="521108" y="1047773"/>
                    <a:pt x="519439" y="1047757"/>
                  </a:cubicBezTo>
                  <a:cubicBezTo>
                    <a:pt x="517939" y="1047757"/>
                    <a:pt x="516439" y="1047727"/>
                    <a:pt x="514954" y="1047696"/>
                  </a:cubicBezTo>
                  <a:cubicBezTo>
                    <a:pt x="514602" y="1047696"/>
                    <a:pt x="514265" y="1047696"/>
                    <a:pt x="513913" y="1047681"/>
                  </a:cubicBezTo>
                  <a:cubicBezTo>
                    <a:pt x="509076" y="1047604"/>
                    <a:pt x="504254" y="1047451"/>
                    <a:pt x="499447" y="1047206"/>
                  </a:cubicBezTo>
                  <a:cubicBezTo>
                    <a:pt x="495880" y="1047038"/>
                    <a:pt x="492313" y="1046824"/>
                    <a:pt x="488762" y="1046579"/>
                  </a:cubicBezTo>
                  <a:cubicBezTo>
                    <a:pt x="486940" y="1046456"/>
                    <a:pt x="485118" y="1046318"/>
                    <a:pt x="483312" y="1046181"/>
                  </a:cubicBezTo>
                  <a:cubicBezTo>
                    <a:pt x="481383" y="1046028"/>
                    <a:pt x="479454" y="1045874"/>
                    <a:pt x="477541" y="1045706"/>
                  </a:cubicBezTo>
                  <a:cubicBezTo>
                    <a:pt x="209907" y="1022254"/>
                    <a:pt x="0" y="797605"/>
                    <a:pt x="0" y="523894"/>
                  </a:cubicBezTo>
                  <a:cubicBezTo>
                    <a:pt x="0" y="242743"/>
                    <a:pt x="221449" y="13333"/>
                    <a:pt x="499447" y="582"/>
                  </a:cubicBezTo>
                  <a:cubicBezTo>
                    <a:pt x="504254" y="337"/>
                    <a:pt x="509076" y="184"/>
                    <a:pt x="513913" y="107"/>
                  </a:cubicBezTo>
                  <a:cubicBezTo>
                    <a:pt x="514265" y="92"/>
                    <a:pt x="514602" y="92"/>
                    <a:pt x="514954" y="92"/>
                  </a:cubicBezTo>
                  <a:cubicBezTo>
                    <a:pt x="516439" y="61"/>
                    <a:pt x="517939" y="31"/>
                    <a:pt x="519439" y="31"/>
                  </a:cubicBezTo>
                  <a:cubicBezTo>
                    <a:pt x="521108" y="15"/>
                    <a:pt x="522777" y="0"/>
                    <a:pt x="524461" y="0"/>
                  </a:cubicBezTo>
                  <a:cubicBezTo>
                    <a:pt x="526527" y="0"/>
                    <a:pt x="528594" y="15"/>
                    <a:pt x="530660" y="46"/>
                  </a:cubicBezTo>
                  <a:cubicBezTo>
                    <a:pt x="532926" y="77"/>
                    <a:pt x="535176" y="107"/>
                    <a:pt x="537411" y="168"/>
                  </a:cubicBezTo>
                  <a:cubicBezTo>
                    <a:pt x="559914" y="735"/>
                    <a:pt x="582050" y="2725"/>
                    <a:pt x="603757" y="6047"/>
                  </a:cubicBezTo>
                  <a:cubicBezTo>
                    <a:pt x="622540" y="8925"/>
                    <a:pt x="641018" y="12798"/>
                    <a:pt x="659097" y="17635"/>
                  </a:cubicBezTo>
                  <a:cubicBezTo>
                    <a:pt x="730938" y="36755"/>
                    <a:pt x="796718" y="70785"/>
                    <a:pt x="852914" y="116205"/>
                  </a:cubicBezTo>
                  <a:cubicBezTo>
                    <a:pt x="870856" y="130686"/>
                    <a:pt x="887817" y="146331"/>
                    <a:pt x="903692" y="163033"/>
                  </a:cubicBezTo>
                  <a:cubicBezTo>
                    <a:pt x="919199" y="179367"/>
                    <a:pt x="933681" y="196696"/>
                    <a:pt x="946999" y="214912"/>
                  </a:cubicBezTo>
                  <a:cubicBezTo>
                    <a:pt x="961021" y="234063"/>
                    <a:pt x="973758" y="254209"/>
                    <a:pt x="985101" y="275212"/>
                  </a:cubicBezTo>
                  <a:cubicBezTo>
                    <a:pt x="1004359" y="310834"/>
                    <a:pt x="1019606" y="348936"/>
                    <a:pt x="1030214" y="388921"/>
                  </a:cubicBezTo>
                  <a:cubicBezTo>
                    <a:pt x="1035113" y="407276"/>
                    <a:pt x="1039032" y="426028"/>
                    <a:pt x="1041910" y="445118"/>
                  </a:cubicBezTo>
                  <a:cubicBezTo>
                    <a:pt x="1045783" y="470820"/>
                    <a:pt x="1047788" y="497120"/>
                    <a:pt x="1047788" y="523894"/>
                  </a:cubicBezTo>
                  <a:close/>
                </a:path>
              </a:pathLst>
            </a:custGeom>
            <a:solidFill>
              <a:srgbClr val="FFFFFF"/>
            </a:solidFill>
            <a:ln w="1523" cap="flat">
              <a:noFill/>
              <a:prstDash val="solid"/>
              <a:miter/>
            </a:ln>
          </p:spPr>
          <p:txBody>
            <a:bodyPr rtlCol="0" anchor="ctr"/>
            <a:lstStyle/>
            <a:p>
              <a:endParaRPr lang="en-GB" dirty="0">
                <a:latin typeface="Poppins" panose="00000500000000000000" pitchFamily="2" charset="0"/>
              </a:endParaRPr>
            </a:p>
          </p:txBody>
        </p:sp>
        <p:sp>
          <p:nvSpPr>
            <p:cNvPr id="75" name="Freeform: Shape 74">
              <a:extLst>
                <a:ext uri="{FF2B5EF4-FFF2-40B4-BE49-F238E27FC236}">
                  <a16:creationId xmlns:a16="http://schemas.microsoft.com/office/drawing/2014/main" id="{BBF373A0-317E-DD8B-BA79-78CB65AC9A01}"/>
                </a:ext>
              </a:extLst>
            </p:cNvPr>
            <p:cNvSpPr/>
            <p:nvPr/>
          </p:nvSpPr>
          <p:spPr>
            <a:xfrm>
              <a:off x="1691328" y="3153559"/>
              <a:ext cx="1047803" cy="1047818"/>
            </a:xfrm>
            <a:custGeom>
              <a:avLst/>
              <a:gdLst>
                <a:gd name="connsiteX0" fmla="*/ 1047803 w 1047803"/>
                <a:gd name="connsiteY0" fmla="*/ 523909 h 1047818"/>
                <a:gd name="connsiteX1" fmla="*/ 1041879 w 1047803"/>
                <a:gd name="connsiteY1" fmla="*/ 602961 h 1047818"/>
                <a:gd name="connsiteX2" fmla="*/ 602823 w 1047803"/>
                <a:gd name="connsiteY2" fmla="*/ 602961 h 1047818"/>
                <a:gd name="connsiteX3" fmla="*/ 602823 w 1047803"/>
                <a:gd name="connsiteY3" fmla="*/ 1041925 h 1047818"/>
                <a:gd name="connsiteX4" fmla="*/ 523909 w 1047803"/>
                <a:gd name="connsiteY4" fmla="*/ 1047819 h 1047818"/>
                <a:gd name="connsiteX5" fmla="*/ 444980 w 1047803"/>
                <a:gd name="connsiteY5" fmla="*/ 1041894 h 1047818"/>
                <a:gd name="connsiteX6" fmla="*/ 444980 w 1047803"/>
                <a:gd name="connsiteY6" fmla="*/ 602930 h 1047818"/>
                <a:gd name="connsiteX7" fmla="*/ 5924 w 1047803"/>
                <a:gd name="connsiteY7" fmla="*/ 602930 h 1047818"/>
                <a:gd name="connsiteX8" fmla="*/ 0 w 1047803"/>
                <a:gd name="connsiteY8" fmla="*/ 523909 h 1047818"/>
                <a:gd name="connsiteX9" fmla="*/ 5924 w 1047803"/>
                <a:gd name="connsiteY9" fmla="*/ 444827 h 1047818"/>
                <a:gd name="connsiteX10" fmla="*/ 444995 w 1047803"/>
                <a:gd name="connsiteY10" fmla="*/ 444827 h 1047818"/>
                <a:gd name="connsiteX11" fmla="*/ 444995 w 1047803"/>
                <a:gd name="connsiteY11" fmla="*/ 5894 h 1047818"/>
                <a:gd name="connsiteX12" fmla="*/ 523909 w 1047803"/>
                <a:gd name="connsiteY12" fmla="*/ 0 h 1047818"/>
                <a:gd name="connsiteX13" fmla="*/ 603206 w 1047803"/>
                <a:gd name="connsiteY13" fmla="*/ 5940 h 1047818"/>
                <a:gd name="connsiteX14" fmla="*/ 603206 w 1047803"/>
                <a:gd name="connsiteY14" fmla="*/ 445118 h 1047818"/>
                <a:gd name="connsiteX15" fmla="*/ 1041925 w 1047803"/>
                <a:gd name="connsiteY15" fmla="*/ 445118 h 1047818"/>
                <a:gd name="connsiteX16" fmla="*/ 1047803 w 1047803"/>
                <a:gd name="connsiteY16" fmla="*/ 523909 h 104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7803" h="1047818">
                  <a:moveTo>
                    <a:pt x="1047803" y="523909"/>
                  </a:moveTo>
                  <a:cubicBezTo>
                    <a:pt x="1047803" y="550760"/>
                    <a:pt x="1045783" y="577182"/>
                    <a:pt x="1041879" y="602961"/>
                  </a:cubicBezTo>
                  <a:lnTo>
                    <a:pt x="602823" y="602961"/>
                  </a:lnTo>
                  <a:lnTo>
                    <a:pt x="602823" y="1041925"/>
                  </a:lnTo>
                  <a:cubicBezTo>
                    <a:pt x="577075" y="1045798"/>
                    <a:pt x="550745" y="1047819"/>
                    <a:pt x="523909" y="1047819"/>
                  </a:cubicBezTo>
                  <a:cubicBezTo>
                    <a:pt x="497074" y="1047819"/>
                    <a:pt x="470729" y="1045798"/>
                    <a:pt x="444980" y="1041894"/>
                  </a:cubicBezTo>
                  <a:lnTo>
                    <a:pt x="444980" y="602930"/>
                  </a:lnTo>
                  <a:lnTo>
                    <a:pt x="5924" y="602930"/>
                  </a:lnTo>
                  <a:cubicBezTo>
                    <a:pt x="2021" y="577151"/>
                    <a:pt x="0" y="550760"/>
                    <a:pt x="0" y="523909"/>
                  </a:cubicBezTo>
                  <a:cubicBezTo>
                    <a:pt x="0" y="497028"/>
                    <a:pt x="2021" y="470637"/>
                    <a:pt x="5924" y="444827"/>
                  </a:cubicBezTo>
                  <a:lnTo>
                    <a:pt x="444995" y="444827"/>
                  </a:lnTo>
                  <a:lnTo>
                    <a:pt x="444995" y="5894"/>
                  </a:lnTo>
                  <a:cubicBezTo>
                    <a:pt x="470744" y="2021"/>
                    <a:pt x="497074" y="0"/>
                    <a:pt x="523909" y="0"/>
                  </a:cubicBezTo>
                  <a:cubicBezTo>
                    <a:pt x="550883" y="0"/>
                    <a:pt x="577351" y="2051"/>
                    <a:pt x="603206" y="5940"/>
                  </a:cubicBezTo>
                  <a:lnTo>
                    <a:pt x="603206" y="445118"/>
                  </a:lnTo>
                  <a:lnTo>
                    <a:pt x="1041925" y="445118"/>
                  </a:lnTo>
                  <a:cubicBezTo>
                    <a:pt x="1045798" y="470836"/>
                    <a:pt x="1047803" y="497135"/>
                    <a:pt x="1047803" y="523909"/>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76" name="Freeform: Shape 75">
              <a:extLst>
                <a:ext uri="{FF2B5EF4-FFF2-40B4-BE49-F238E27FC236}">
                  <a16:creationId xmlns:a16="http://schemas.microsoft.com/office/drawing/2014/main" id="{DF6009A5-8562-7647-1ADB-168677533A94}"/>
                </a:ext>
              </a:extLst>
            </p:cNvPr>
            <p:cNvSpPr/>
            <p:nvPr/>
          </p:nvSpPr>
          <p:spPr>
            <a:xfrm>
              <a:off x="1886615" y="3924589"/>
              <a:ext cx="193878" cy="259275"/>
            </a:xfrm>
            <a:custGeom>
              <a:avLst/>
              <a:gdLst>
                <a:gd name="connsiteX0" fmla="*/ 193879 w 193878"/>
                <a:gd name="connsiteY0" fmla="*/ 0 h 259275"/>
                <a:gd name="connsiteX1" fmla="*/ 193879 w 193878"/>
                <a:gd name="connsiteY1" fmla="*/ 259276 h 259275"/>
                <a:gd name="connsiteX2" fmla="*/ 0 w 193878"/>
                <a:gd name="connsiteY2" fmla="*/ 160920 h 259275"/>
                <a:gd name="connsiteX3" fmla="*/ 193879 w 193878"/>
                <a:gd name="connsiteY3" fmla="*/ 0 h 259275"/>
              </a:gdLst>
              <a:ahLst/>
              <a:cxnLst>
                <a:cxn ang="0">
                  <a:pos x="connsiteX0" y="connsiteY0"/>
                </a:cxn>
                <a:cxn ang="0">
                  <a:pos x="connsiteX1" y="connsiteY1"/>
                </a:cxn>
                <a:cxn ang="0">
                  <a:pos x="connsiteX2" y="connsiteY2"/>
                </a:cxn>
                <a:cxn ang="0">
                  <a:pos x="connsiteX3" y="connsiteY3"/>
                </a:cxn>
              </a:cxnLst>
              <a:rect l="l" t="t" r="r" b="b"/>
              <a:pathLst>
                <a:path w="193878" h="259275">
                  <a:moveTo>
                    <a:pt x="193879" y="0"/>
                  </a:moveTo>
                  <a:lnTo>
                    <a:pt x="193879" y="259276"/>
                  </a:lnTo>
                  <a:cubicBezTo>
                    <a:pt x="122022" y="240217"/>
                    <a:pt x="56227" y="206248"/>
                    <a:pt x="0" y="160920"/>
                  </a:cubicBezTo>
                  <a:cubicBezTo>
                    <a:pt x="64631" y="107265"/>
                    <a:pt x="128605" y="54161"/>
                    <a:pt x="193879" y="0"/>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79" name="Freeform: Shape 78">
              <a:extLst>
                <a:ext uri="{FF2B5EF4-FFF2-40B4-BE49-F238E27FC236}">
                  <a16:creationId xmlns:a16="http://schemas.microsoft.com/office/drawing/2014/main" id="{01DC524C-6A04-1161-518B-226D7D840B1F}"/>
                </a:ext>
              </a:extLst>
            </p:cNvPr>
            <p:cNvSpPr/>
            <p:nvPr/>
          </p:nvSpPr>
          <p:spPr>
            <a:xfrm>
              <a:off x="1889615" y="3171025"/>
              <a:ext cx="191062" cy="255249"/>
            </a:xfrm>
            <a:custGeom>
              <a:avLst/>
              <a:gdLst>
                <a:gd name="connsiteX0" fmla="*/ 191062 w 191062"/>
                <a:gd name="connsiteY0" fmla="*/ 0 h 255249"/>
                <a:gd name="connsiteX1" fmla="*/ 191062 w 191062"/>
                <a:gd name="connsiteY1" fmla="*/ 255250 h 255249"/>
                <a:gd name="connsiteX2" fmla="*/ 0 w 191062"/>
                <a:gd name="connsiteY2" fmla="*/ 96029 h 255249"/>
                <a:gd name="connsiteX3" fmla="*/ 191062 w 191062"/>
                <a:gd name="connsiteY3" fmla="*/ 0 h 255249"/>
              </a:gdLst>
              <a:ahLst/>
              <a:cxnLst>
                <a:cxn ang="0">
                  <a:pos x="connsiteX0" y="connsiteY0"/>
                </a:cxn>
                <a:cxn ang="0">
                  <a:pos x="connsiteX1" y="connsiteY1"/>
                </a:cxn>
                <a:cxn ang="0">
                  <a:pos x="connsiteX2" y="connsiteY2"/>
                </a:cxn>
                <a:cxn ang="0">
                  <a:pos x="connsiteX3" y="connsiteY3"/>
                </a:cxn>
              </a:cxnLst>
              <a:rect l="l" t="t" r="r" b="b"/>
              <a:pathLst>
                <a:path w="191062" h="255249">
                  <a:moveTo>
                    <a:pt x="191062" y="0"/>
                  </a:moveTo>
                  <a:lnTo>
                    <a:pt x="191062" y="255250"/>
                  </a:lnTo>
                  <a:cubicBezTo>
                    <a:pt x="126890" y="201763"/>
                    <a:pt x="63897" y="149271"/>
                    <a:pt x="0" y="96029"/>
                  </a:cubicBezTo>
                  <a:cubicBezTo>
                    <a:pt x="55600" y="51818"/>
                    <a:pt x="120399" y="18722"/>
                    <a:pt x="191062" y="0"/>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80" name="Freeform: Shape 79">
              <a:extLst>
                <a:ext uri="{FF2B5EF4-FFF2-40B4-BE49-F238E27FC236}">
                  <a16:creationId xmlns:a16="http://schemas.microsoft.com/office/drawing/2014/main" id="{236EA83E-C067-DBEB-AB48-C602D0DEB70E}"/>
                </a:ext>
              </a:extLst>
            </p:cNvPr>
            <p:cNvSpPr/>
            <p:nvPr/>
          </p:nvSpPr>
          <p:spPr>
            <a:xfrm>
              <a:off x="1793005" y="3315413"/>
              <a:ext cx="288420" cy="227883"/>
            </a:xfrm>
            <a:custGeom>
              <a:avLst/>
              <a:gdLst>
                <a:gd name="connsiteX0" fmla="*/ 287290 w 288420"/>
                <a:gd name="connsiteY0" fmla="*/ 227863 h 227883"/>
                <a:gd name="connsiteX1" fmla="*/ 214101 w 288420"/>
                <a:gd name="connsiteY1" fmla="*/ 227695 h 227883"/>
                <a:gd name="connsiteX2" fmla="*/ 206998 w 288420"/>
                <a:gd name="connsiteY2" fmla="*/ 224189 h 227883"/>
                <a:gd name="connsiteX3" fmla="*/ 0 w 288420"/>
                <a:gd name="connsiteY3" fmla="*/ 51880 h 227883"/>
                <a:gd name="connsiteX4" fmla="*/ 43567 w 288420"/>
                <a:gd name="connsiteY4" fmla="*/ 0 h 227883"/>
                <a:gd name="connsiteX5" fmla="*/ 70510 w 288420"/>
                <a:gd name="connsiteY5" fmla="*/ 22381 h 227883"/>
                <a:gd name="connsiteX6" fmla="*/ 275931 w 288420"/>
                <a:gd name="connsiteY6" fmla="*/ 193052 h 227883"/>
                <a:gd name="connsiteX7" fmla="*/ 287290 w 288420"/>
                <a:gd name="connsiteY7" fmla="*/ 227863 h 22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420" h="227883">
                  <a:moveTo>
                    <a:pt x="287290" y="227863"/>
                  </a:moveTo>
                  <a:cubicBezTo>
                    <a:pt x="262889" y="227863"/>
                    <a:pt x="238502" y="227970"/>
                    <a:pt x="214101" y="227695"/>
                  </a:cubicBezTo>
                  <a:cubicBezTo>
                    <a:pt x="211698" y="227695"/>
                    <a:pt x="208988" y="225873"/>
                    <a:pt x="206998" y="224189"/>
                  </a:cubicBezTo>
                  <a:cubicBezTo>
                    <a:pt x="137958" y="166799"/>
                    <a:pt x="69010" y="109331"/>
                    <a:pt x="0" y="51880"/>
                  </a:cubicBezTo>
                  <a:cubicBezTo>
                    <a:pt x="13410" y="33648"/>
                    <a:pt x="27968" y="16319"/>
                    <a:pt x="43567" y="0"/>
                  </a:cubicBezTo>
                  <a:cubicBezTo>
                    <a:pt x="52890" y="7746"/>
                    <a:pt x="61708" y="15048"/>
                    <a:pt x="70510" y="22381"/>
                  </a:cubicBezTo>
                  <a:cubicBezTo>
                    <a:pt x="138876" y="79419"/>
                    <a:pt x="206952" y="136810"/>
                    <a:pt x="275931" y="193052"/>
                  </a:cubicBezTo>
                  <a:cubicBezTo>
                    <a:pt x="288224" y="203079"/>
                    <a:pt x="290076" y="213366"/>
                    <a:pt x="287290" y="227863"/>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81" name="Freeform: Shape 80">
              <a:extLst>
                <a:ext uri="{FF2B5EF4-FFF2-40B4-BE49-F238E27FC236}">
                  <a16:creationId xmlns:a16="http://schemas.microsoft.com/office/drawing/2014/main" id="{32F49322-EA4E-A852-3755-1714E5FBD208}"/>
                </a:ext>
              </a:extLst>
            </p:cNvPr>
            <p:cNvSpPr/>
            <p:nvPr/>
          </p:nvSpPr>
          <p:spPr>
            <a:xfrm>
              <a:off x="1793097" y="3811545"/>
              <a:ext cx="288204" cy="227978"/>
            </a:xfrm>
            <a:custGeom>
              <a:avLst/>
              <a:gdLst>
                <a:gd name="connsiteX0" fmla="*/ 276299 w 288204"/>
                <a:gd name="connsiteY0" fmla="*/ 34590 h 227978"/>
                <a:gd name="connsiteX1" fmla="*/ 45404 w 288204"/>
                <a:gd name="connsiteY1" fmla="*/ 226432 h 227978"/>
                <a:gd name="connsiteX2" fmla="*/ 43475 w 288204"/>
                <a:gd name="connsiteY2" fmla="*/ 227979 h 227978"/>
                <a:gd name="connsiteX3" fmla="*/ 0 w 288204"/>
                <a:gd name="connsiteY3" fmla="*/ 176237 h 227978"/>
                <a:gd name="connsiteX4" fmla="*/ 48925 w 288204"/>
                <a:gd name="connsiteY4" fmla="*/ 135333 h 227978"/>
                <a:gd name="connsiteX5" fmla="*/ 204947 w 288204"/>
                <a:gd name="connsiteY5" fmla="*/ 5611 h 227978"/>
                <a:gd name="connsiteX6" fmla="*/ 219627 w 288204"/>
                <a:gd name="connsiteY6" fmla="*/ 330 h 227978"/>
                <a:gd name="connsiteX7" fmla="*/ 287305 w 288204"/>
                <a:gd name="connsiteY7" fmla="*/ 85 h 227978"/>
                <a:gd name="connsiteX8" fmla="*/ 276299 w 288204"/>
                <a:gd name="connsiteY8" fmla="*/ 34590 h 22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204" h="227978">
                  <a:moveTo>
                    <a:pt x="276299" y="34590"/>
                  </a:moveTo>
                  <a:cubicBezTo>
                    <a:pt x="198793" y="97904"/>
                    <a:pt x="122267" y="162368"/>
                    <a:pt x="45404" y="226432"/>
                  </a:cubicBezTo>
                  <a:cubicBezTo>
                    <a:pt x="44761" y="226953"/>
                    <a:pt x="44134" y="227458"/>
                    <a:pt x="43475" y="227979"/>
                  </a:cubicBezTo>
                  <a:cubicBezTo>
                    <a:pt x="27907" y="211691"/>
                    <a:pt x="13349" y="194423"/>
                    <a:pt x="0" y="176237"/>
                  </a:cubicBezTo>
                  <a:cubicBezTo>
                    <a:pt x="16701" y="162245"/>
                    <a:pt x="32806" y="148774"/>
                    <a:pt x="48925" y="135333"/>
                  </a:cubicBezTo>
                  <a:cubicBezTo>
                    <a:pt x="100866" y="92026"/>
                    <a:pt x="152776" y="48627"/>
                    <a:pt x="204947" y="5611"/>
                  </a:cubicBezTo>
                  <a:cubicBezTo>
                    <a:pt x="208759" y="2458"/>
                    <a:pt x="214652" y="437"/>
                    <a:pt x="219627" y="330"/>
                  </a:cubicBezTo>
                  <a:cubicBezTo>
                    <a:pt x="242008" y="-221"/>
                    <a:pt x="264373" y="85"/>
                    <a:pt x="287305" y="85"/>
                  </a:cubicBezTo>
                  <a:cubicBezTo>
                    <a:pt x="289295" y="13862"/>
                    <a:pt x="288913" y="24287"/>
                    <a:pt x="276299" y="34590"/>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82" name="Freeform: Shape 81">
              <a:extLst>
                <a:ext uri="{FF2B5EF4-FFF2-40B4-BE49-F238E27FC236}">
                  <a16:creationId xmlns:a16="http://schemas.microsoft.com/office/drawing/2014/main" id="{583383D7-3407-309D-1BF7-A56CD49DFF7D}"/>
                </a:ext>
              </a:extLst>
            </p:cNvPr>
            <p:cNvSpPr/>
            <p:nvPr/>
          </p:nvSpPr>
          <p:spPr>
            <a:xfrm>
              <a:off x="1708840" y="3425647"/>
              <a:ext cx="187189" cy="117016"/>
            </a:xfrm>
            <a:custGeom>
              <a:avLst/>
              <a:gdLst>
                <a:gd name="connsiteX0" fmla="*/ 187189 w 187189"/>
                <a:gd name="connsiteY0" fmla="*/ 117016 h 117016"/>
                <a:gd name="connsiteX1" fmla="*/ 0 w 187189"/>
                <a:gd name="connsiteY1" fmla="*/ 117016 h 117016"/>
                <a:gd name="connsiteX2" fmla="*/ 46874 w 187189"/>
                <a:gd name="connsiteY2" fmla="*/ 0 h 117016"/>
                <a:gd name="connsiteX3" fmla="*/ 187189 w 187189"/>
                <a:gd name="connsiteY3" fmla="*/ 117016 h 117016"/>
              </a:gdLst>
              <a:ahLst/>
              <a:cxnLst>
                <a:cxn ang="0">
                  <a:pos x="connsiteX0" y="connsiteY0"/>
                </a:cxn>
                <a:cxn ang="0">
                  <a:pos x="connsiteX1" y="connsiteY1"/>
                </a:cxn>
                <a:cxn ang="0">
                  <a:pos x="connsiteX2" y="connsiteY2"/>
                </a:cxn>
                <a:cxn ang="0">
                  <a:pos x="connsiteX3" y="connsiteY3"/>
                </a:cxn>
              </a:cxnLst>
              <a:rect l="l" t="t" r="r" b="b"/>
              <a:pathLst>
                <a:path w="187189" h="117016">
                  <a:moveTo>
                    <a:pt x="187189" y="117016"/>
                  </a:moveTo>
                  <a:lnTo>
                    <a:pt x="0" y="117016"/>
                  </a:lnTo>
                  <a:cubicBezTo>
                    <a:pt x="10945" y="75776"/>
                    <a:pt x="26805" y="36556"/>
                    <a:pt x="46874" y="0"/>
                  </a:cubicBezTo>
                  <a:cubicBezTo>
                    <a:pt x="93319" y="38715"/>
                    <a:pt x="139458" y="77184"/>
                    <a:pt x="187189" y="117016"/>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83" name="Freeform: Shape 82">
              <a:extLst>
                <a:ext uri="{FF2B5EF4-FFF2-40B4-BE49-F238E27FC236}">
                  <a16:creationId xmlns:a16="http://schemas.microsoft.com/office/drawing/2014/main" id="{686B5BCD-36E0-2E61-99A5-70BECDF6E287}"/>
                </a:ext>
              </a:extLst>
            </p:cNvPr>
            <p:cNvSpPr/>
            <p:nvPr/>
          </p:nvSpPr>
          <p:spPr>
            <a:xfrm>
              <a:off x="1708855" y="3812211"/>
              <a:ext cx="182780" cy="114475"/>
            </a:xfrm>
            <a:custGeom>
              <a:avLst/>
              <a:gdLst>
                <a:gd name="connsiteX0" fmla="*/ 182780 w 182780"/>
                <a:gd name="connsiteY0" fmla="*/ 0 h 114475"/>
                <a:gd name="connsiteX1" fmla="*/ 45435 w 182780"/>
                <a:gd name="connsiteY1" fmla="*/ 114475 h 114475"/>
                <a:gd name="connsiteX2" fmla="*/ 0 w 182780"/>
                <a:gd name="connsiteY2" fmla="*/ 0 h 114475"/>
                <a:gd name="connsiteX3" fmla="*/ 182780 w 182780"/>
                <a:gd name="connsiteY3" fmla="*/ 0 h 114475"/>
              </a:gdLst>
              <a:ahLst/>
              <a:cxnLst>
                <a:cxn ang="0">
                  <a:pos x="connsiteX0" y="connsiteY0"/>
                </a:cxn>
                <a:cxn ang="0">
                  <a:pos x="connsiteX1" y="connsiteY1"/>
                </a:cxn>
                <a:cxn ang="0">
                  <a:pos x="connsiteX2" y="connsiteY2"/>
                </a:cxn>
                <a:cxn ang="0">
                  <a:pos x="connsiteX3" y="connsiteY3"/>
                </a:cxn>
              </a:cxnLst>
              <a:rect l="l" t="t" r="r" b="b"/>
              <a:pathLst>
                <a:path w="182780" h="114475">
                  <a:moveTo>
                    <a:pt x="182780" y="0"/>
                  </a:moveTo>
                  <a:cubicBezTo>
                    <a:pt x="136152" y="38852"/>
                    <a:pt x="91008" y="76495"/>
                    <a:pt x="45435" y="114475"/>
                  </a:cubicBezTo>
                  <a:cubicBezTo>
                    <a:pt x="26024" y="78623"/>
                    <a:pt x="10670" y="40276"/>
                    <a:pt x="0" y="0"/>
                  </a:cubicBezTo>
                  <a:lnTo>
                    <a:pt x="182780" y="0"/>
                  </a:ln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84" name="Freeform: Shape 83">
              <a:extLst>
                <a:ext uri="{FF2B5EF4-FFF2-40B4-BE49-F238E27FC236}">
                  <a16:creationId xmlns:a16="http://schemas.microsoft.com/office/drawing/2014/main" id="{9A21580B-CA1A-A011-B190-E29AE8AA513C}"/>
                </a:ext>
              </a:extLst>
            </p:cNvPr>
            <p:cNvSpPr/>
            <p:nvPr/>
          </p:nvSpPr>
          <p:spPr>
            <a:xfrm>
              <a:off x="2349873" y="3171025"/>
              <a:ext cx="194108" cy="259704"/>
            </a:xfrm>
            <a:custGeom>
              <a:avLst/>
              <a:gdLst>
                <a:gd name="connsiteX0" fmla="*/ 194109 w 194108"/>
                <a:gd name="connsiteY0" fmla="*/ 98509 h 259704"/>
                <a:gd name="connsiteX1" fmla="*/ 0 w 194108"/>
                <a:gd name="connsiteY1" fmla="*/ 259704 h 259704"/>
                <a:gd name="connsiteX2" fmla="*/ 0 w 194108"/>
                <a:gd name="connsiteY2" fmla="*/ 0 h 259704"/>
                <a:gd name="connsiteX3" fmla="*/ 194109 w 194108"/>
                <a:gd name="connsiteY3" fmla="*/ 98509 h 259704"/>
              </a:gdLst>
              <a:ahLst/>
              <a:cxnLst>
                <a:cxn ang="0">
                  <a:pos x="connsiteX0" y="connsiteY0"/>
                </a:cxn>
                <a:cxn ang="0">
                  <a:pos x="connsiteX1" y="connsiteY1"/>
                </a:cxn>
                <a:cxn ang="0">
                  <a:pos x="connsiteX2" y="connsiteY2"/>
                </a:cxn>
                <a:cxn ang="0">
                  <a:pos x="connsiteX3" y="connsiteY3"/>
                </a:cxn>
              </a:cxnLst>
              <a:rect l="l" t="t" r="r" b="b"/>
              <a:pathLst>
                <a:path w="194108" h="259704">
                  <a:moveTo>
                    <a:pt x="194109" y="98509"/>
                  </a:moveTo>
                  <a:cubicBezTo>
                    <a:pt x="129492" y="152133"/>
                    <a:pt x="65412" y="205375"/>
                    <a:pt x="0" y="259704"/>
                  </a:cubicBezTo>
                  <a:lnTo>
                    <a:pt x="0" y="0"/>
                  </a:lnTo>
                  <a:cubicBezTo>
                    <a:pt x="71949" y="19074"/>
                    <a:pt x="137820" y="53074"/>
                    <a:pt x="194109" y="98509"/>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85" name="Freeform: Shape 84">
              <a:extLst>
                <a:ext uri="{FF2B5EF4-FFF2-40B4-BE49-F238E27FC236}">
                  <a16:creationId xmlns:a16="http://schemas.microsoft.com/office/drawing/2014/main" id="{261CCD18-DD1D-9611-1FD1-9CC753092F94}"/>
                </a:ext>
              </a:extLst>
            </p:cNvPr>
            <p:cNvSpPr/>
            <p:nvPr/>
          </p:nvSpPr>
          <p:spPr>
            <a:xfrm>
              <a:off x="2348989" y="3316331"/>
              <a:ext cx="289138" cy="226850"/>
            </a:xfrm>
            <a:custGeom>
              <a:avLst/>
              <a:gdLst>
                <a:gd name="connsiteX0" fmla="*/ 289138 w 289138"/>
                <a:gd name="connsiteY0" fmla="*/ 51864 h 226850"/>
                <a:gd name="connsiteX1" fmla="*/ 265319 w 289138"/>
                <a:gd name="connsiteY1" fmla="*/ 71826 h 226850"/>
                <a:gd name="connsiteX2" fmla="*/ 85569 w 289138"/>
                <a:gd name="connsiteY2" fmla="*/ 221403 h 226850"/>
                <a:gd name="connsiteX3" fmla="*/ 74945 w 289138"/>
                <a:gd name="connsiteY3" fmla="*/ 226577 h 226850"/>
                <a:gd name="connsiteX4" fmla="*/ 1313 w 289138"/>
                <a:gd name="connsiteY4" fmla="*/ 226792 h 226850"/>
                <a:gd name="connsiteX5" fmla="*/ 12702 w 289138"/>
                <a:gd name="connsiteY5" fmla="*/ 193741 h 226850"/>
                <a:gd name="connsiteX6" fmla="*/ 245770 w 289138"/>
                <a:gd name="connsiteY6" fmla="*/ 0 h 226850"/>
                <a:gd name="connsiteX7" fmla="*/ 289138 w 289138"/>
                <a:gd name="connsiteY7" fmla="*/ 51864 h 22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138" h="226850">
                  <a:moveTo>
                    <a:pt x="289138" y="51864"/>
                  </a:moveTo>
                  <a:cubicBezTo>
                    <a:pt x="280811" y="58860"/>
                    <a:pt x="273065" y="65366"/>
                    <a:pt x="265319" y="71826"/>
                  </a:cubicBezTo>
                  <a:cubicBezTo>
                    <a:pt x="205433" y="121716"/>
                    <a:pt x="145562" y="171651"/>
                    <a:pt x="85569" y="221403"/>
                  </a:cubicBezTo>
                  <a:cubicBezTo>
                    <a:pt x="82584" y="223898"/>
                    <a:pt x="78543" y="226485"/>
                    <a:pt x="74945" y="226577"/>
                  </a:cubicBezTo>
                  <a:cubicBezTo>
                    <a:pt x="50529" y="227021"/>
                    <a:pt x="26066" y="226792"/>
                    <a:pt x="1313" y="226792"/>
                  </a:cubicBezTo>
                  <a:cubicBezTo>
                    <a:pt x="-2285" y="212249"/>
                    <a:pt x="1512" y="202957"/>
                    <a:pt x="12702" y="193741"/>
                  </a:cubicBezTo>
                  <a:cubicBezTo>
                    <a:pt x="90315" y="129982"/>
                    <a:pt x="167254" y="65427"/>
                    <a:pt x="245770" y="0"/>
                  </a:cubicBezTo>
                  <a:cubicBezTo>
                    <a:pt x="261323" y="16319"/>
                    <a:pt x="275805" y="33632"/>
                    <a:pt x="289138" y="51864"/>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86" name="Freeform: Shape 85">
              <a:extLst>
                <a:ext uri="{FF2B5EF4-FFF2-40B4-BE49-F238E27FC236}">
                  <a16:creationId xmlns:a16="http://schemas.microsoft.com/office/drawing/2014/main" id="{04F1F09D-434C-1426-46AC-5C15E434C97E}"/>
                </a:ext>
              </a:extLst>
            </p:cNvPr>
            <p:cNvSpPr/>
            <p:nvPr/>
          </p:nvSpPr>
          <p:spPr>
            <a:xfrm>
              <a:off x="2539481" y="3428786"/>
              <a:ext cx="181509" cy="113709"/>
            </a:xfrm>
            <a:custGeom>
              <a:avLst/>
              <a:gdLst>
                <a:gd name="connsiteX0" fmla="*/ 181510 w 181509"/>
                <a:gd name="connsiteY0" fmla="*/ 113710 h 113709"/>
                <a:gd name="connsiteX1" fmla="*/ 0 w 181509"/>
                <a:gd name="connsiteY1" fmla="*/ 113710 h 113709"/>
                <a:gd name="connsiteX2" fmla="*/ 136397 w 181509"/>
                <a:gd name="connsiteY2" fmla="*/ 0 h 113709"/>
                <a:gd name="connsiteX3" fmla="*/ 181510 w 181509"/>
                <a:gd name="connsiteY3" fmla="*/ 113710 h 113709"/>
              </a:gdLst>
              <a:ahLst/>
              <a:cxnLst>
                <a:cxn ang="0">
                  <a:pos x="connsiteX0" y="connsiteY0"/>
                </a:cxn>
                <a:cxn ang="0">
                  <a:pos x="connsiteX1" y="connsiteY1"/>
                </a:cxn>
                <a:cxn ang="0">
                  <a:pos x="connsiteX2" y="connsiteY2"/>
                </a:cxn>
                <a:cxn ang="0">
                  <a:pos x="connsiteX3" y="connsiteY3"/>
                </a:cxn>
              </a:cxnLst>
              <a:rect l="l" t="t" r="r" b="b"/>
              <a:pathLst>
                <a:path w="181509" h="113709">
                  <a:moveTo>
                    <a:pt x="181510" y="113710"/>
                  </a:moveTo>
                  <a:lnTo>
                    <a:pt x="0" y="113710"/>
                  </a:lnTo>
                  <a:cubicBezTo>
                    <a:pt x="46124" y="75271"/>
                    <a:pt x="90824" y="37995"/>
                    <a:pt x="136397" y="0"/>
                  </a:cubicBezTo>
                  <a:cubicBezTo>
                    <a:pt x="155654" y="35622"/>
                    <a:pt x="170901" y="73724"/>
                    <a:pt x="181510" y="113710"/>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87" name="Freeform: Shape 86">
              <a:extLst>
                <a:ext uri="{FF2B5EF4-FFF2-40B4-BE49-F238E27FC236}">
                  <a16:creationId xmlns:a16="http://schemas.microsoft.com/office/drawing/2014/main" id="{C1BF58CF-55EE-9A0E-894C-E6231E9760EB}"/>
                </a:ext>
              </a:extLst>
            </p:cNvPr>
            <p:cNvSpPr/>
            <p:nvPr/>
          </p:nvSpPr>
          <p:spPr>
            <a:xfrm>
              <a:off x="2349858" y="3920930"/>
              <a:ext cx="195761" cy="262995"/>
            </a:xfrm>
            <a:custGeom>
              <a:avLst/>
              <a:gdLst>
                <a:gd name="connsiteX0" fmla="*/ 195762 w 195761"/>
                <a:gd name="connsiteY0" fmla="*/ 163171 h 262995"/>
                <a:gd name="connsiteX1" fmla="*/ 0 w 195761"/>
                <a:gd name="connsiteY1" fmla="*/ 262996 h 262995"/>
                <a:gd name="connsiteX2" fmla="*/ 0 w 195761"/>
                <a:gd name="connsiteY2" fmla="*/ 0 h 262995"/>
                <a:gd name="connsiteX3" fmla="*/ 195762 w 195761"/>
                <a:gd name="connsiteY3" fmla="*/ 163171 h 262995"/>
              </a:gdLst>
              <a:ahLst/>
              <a:cxnLst>
                <a:cxn ang="0">
                  <a:pos x="connsiteX0" y="connsiteY0"/>
                </a:cxn>
                <a:cxn ang="0">
                  <a:pos x="connsiteX1" y="connsiteY1"/>
                </a:cxn>
                <a:cxn ang="0">
                  <a:pos x="connsiteX2" y="connsiteY2"/>
                </a:cxn>
                <a:cxn ang="0">
                  <a:pos x="connsiteX3" y="connsiteY3"/>
                </a:cxn>
              </a:cxnLst>
              <a:rect l="l" t="t" r="r" b="b"/>
              <a:pathLst>
                <a:path w="195761" h="262995">
                  <a:moveTo>
                    <a:pt x="195762" y="163171"/>
                  </a:moveTo>
                  <a:cubicBezTo>
                    <a:pt x="139121" y="209248"/>
                    <a:pt x="72653" y="243738"/>
                    <a:pt x="0" y="262996"/>
                  </a:cubicBezTo>
                  <a:lnTo>
                    <a:pt x="0" y="0"/>
                  </a:lnTo>
                  <a:cubicBezTo>
                    <a:pt x="65825" y="54834"/>
                    <a:pt x="130396" y="108689"/>
                    <a:pt x="195762" y="163171"/>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88" name="Freeform: Shape 87">
              <a:extLst>
                <a:ext uri="{FF2B5EF4-FFF2-40B4-BE49-F238E27FC236}">
                  <a16:creationId xmlns:a16="http://schemas.microsoft.com/office/drawing/2014/main" id="{BE7D0EF0-B177-ACF7-9AA1-08AFA79ACBE9}"/>
                </a:ext>
              </a:extLst>
            </p:cNvPr>
            <p:cNvSpPr/>
            <p:nvPr/>
          </p:nvSpPr>
          <p:spPr>
            <a:xfrm>
              <a:off x="2348882" y="3811651"/>
              <a:ext cx="289305" cy="226892"/>
            </a:xfrm>
            <a:custGeom>
              <a:avLst/>
              <a:gdLst>
                <a:gd name="connsiteX0" fmla="*/ 289306 w 289305"/>
                <a:gd name="connsiteY0" fmla="*/ 175028 h 226892"/>
                <a:gd name="connsiteX1" fmla="*/ 245968 w 289305"/>
                <a:gd name="connsiteY1" fmla="*/ 226892 h 226892"/>
                <a:gd name="connsiteX2" fmla="*/ 190598 w 289305"/>
                <a:gd name="connsiteY2" fmla="*/ 180891 h 226892"/>
                <a:gd name="connsiteX3" fmla="*/ 13941 w 289305"/>
                <a:gd name="connsiteY3" fmla="*/ 33978 h 226892"/>
                <a:gd name="connsiteX4" fmla="*/ 1909 w 289305"/>
                <a:gd name="connsiteY4" fmla="*/ 9 h 226892"/>
                <a:gd name="connsiteX5" fmla="*/ 76720 w 289305"/>
                <a:gd name="connsiteY5" fmla="*/ 147 h 226892"/>
                <a:gd name="connsiteX6" fmla="*/ 83058 w 289305"/>
                <a:gd name="connsiteY6" fmla="*/ 3086 h 226892"/>
                <a:gd name="connsiteX7" fmla="*/ 289306 w 289305"/>
                <a:gd name="connsiteY7" fmla="*/ 175028 h 22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305" h="226892">
                  <a:moveTo>
                    <a:pt x="289306" y="175028"/>
                  </a:moveTo>
                  <a:cubicBezTo>
                    <a:pt x="275973" y="193260"/>
                    <a:pt x="261476" y="210574"/>
                    <a:pt x="245968" y="226892"/>
                  </a:cubicBezTo>
                  <a:cubicBezTo>
                    <a:pt x="227047" y="211186"/>
                    <a:pt x="208800" y="196046"/>
                    <a:pt x="190598" y="180891"/>
                  </a:cubicBezTo>
                  <a:cubicBezTo>
                    <a:pt x="131769" y="131828"/>
                    <a:pt x="73184" y="82490"/>
                    <a:pt x="13941" y="33978"/>
                  </a:cubicBezTo>
                  <a:cubicBezTo>
                    <a:pt x="2843" y="24900"/>
                    <a:pt x="-3372" y="15914"/>
                    <a:pt x="1909" y="9"/>
                  </a:cubicBezTo>
                  <a:cubicBezTo>
                    <a:pt x="26555" y="9"/>
                    <a:pt x="51645" y="-52"/>
                    <a:pt x="76720" y="147"/>
                  </a:cubicBezTo>
                  <a:cubicBezTo>
                    <a:pt x="78848" y="177"/>
                    <a:pt x="81282" y="1647"/>
                    <a:pt x="83058" y="3086"/>
                  </a:cubicBezTo>
                  <a:cubicBezTo>
                    <a:pt x="151838" y="60369"/>
                    <a:pt x="220572" y="117699"/>
                    <a:pt x="289306" y="175028"/>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89" name="Freeform: Shape 88">
              <a:extLst>
                <a:ext uri="{FF2B5EF4-FFF2-40B4-BE49-F238E27FC236}">
                  <a16:creationId xmlns:a16="http://schemas.microsoft.com/office/drawing/2014/main" id="{FBFC67A2-344F-B3E3-078D-E345A3998605}"/>
                </a:ext>
              </a:extLst>
            </p:cNvPr>
            <p:cNvSpPr/>
            <p:nvPr/>
          </p:nvSpPr>
          <p:spPr>
            <a:xfrm>
              <a:off x="2543706" y="3812211"/>
              <a:ext cx="177927" cy="111704"/>
            </a:xfrm>
            <a:custGeom>
              <a:avLst/>
              <a:gdLst>
                <a:gd name="connsiteX0" fmla="*/ 177928 w 177927"/>
                <a:gd name="connsiteY0" fmla="*/ 0 h 111704"/>
                <a:gd name="connsiteX1" fmla="*/ 133947 w 177927"/>
                <a:gd name="connsiteY1" fmla="*/ 111704 h 111704"/>
                <a:gd name="connsiteX2" fmla="*/ 0 w 177927"/>
                <a:gd name="connsiteY2" fmla="*/ 0 h 111704"/>
                <a:gd name="connsiteX3" fmla="*/ 177928 w 177927"/>
                <a:gd name="connsiteY3" fmla="*/ 0 h 111704"/>
              </a:gdLst>
              <a:ahLst/>
              <a:cxnLst>
                <a:cxn ang="0">
                  <a:pos x="connsiteX0" y="connsiteY0"/>
                </a:cxn>
                <a:cxn ang="0">
                  <a:pos x="connsiteX1" y="connsiteY1"/>
                </a:cxn>
                <a:cxn ang="0">
                  <a:pos x="connsiteX2" y="connsiteY2"/>
                </a:cxn>
                <a:cxn ang="0">
                  <a:pos x="connsiteX3" y="connsiteY3"/>
                </a:cxn>
              </a:cxnLst>
              <a:rect l="l" t="t" r="r" b="b"/>
              <a:pathLst>
                <a:path w="177927" h="111704">
                  <a:moveTo>
                    <a:pt x="177928" y="0"/>
                  </a:moveTo>
                  <a:cubicBezTo>
                    <a:pt x="167533" y="39250"/>
                    <a:pt x="152669" y="76664"/>
                    <a:pt x="133947" y="111704"/>
                  </a:cubicBezTo>
                  <a:cubicBezTo>
                    <a:pt x="89140" y="74306"/>
                    <a:pt x="45328" y="37796"/>
                    <a:pt x="0" y="0"/>
                  </a:cubicBezTo>
                  <a:lnTo>
                    <a:pt x="177928" y="0"/>
                  </a:ln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grpSp>
      <p:sp>
        <p:nvSpPr>
          <p:cNvPr id="17" name="Rectangle: Rounded Corners 16">
            <a:extLst>
              <a:ext uri="{FF2B5EF4-FFF2-40B4-BE49-F238E27FC236}">
                <a16:creationId xmlns:a16="http://schemas.microsoft.com/office/drawing/2014/main" id="{F8179844-4149-561D-1F8E-8CC2984E416F}"/>
              </a:ext>
            </a:extLst>
          </p:cNvPr>
          <p:cNvSpPr/>
          <p:nvPr/>
        </p:nvSpPr>
        <p:spPr>
          <a:xfrm>
            <a:off x="609600" y="7371727"/>
            <a:ext cx="10972799" cy="4717495"/>
          </a:xfrm>
          <a:prstGeom prst="roundRect">
            <a:avLst>
              <a:gd name="adj" fmla="val 8762"/>
            </a:avLst>
          </a:prstGeom>
          <a:solidFill>
            <a:schemeClr val="accent4">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18" name="TextBox 17">
            <a:extLst>
              <a:ext uri="{FF2B5EF4-FFF2-40B4-BE49-F238E27FC236}">
                <a16:creationId xmlns:a16="http://schemas.microsoft.com/office/drawing/2014/main" id="{F7319BF1-8597-F57A-256B-F0A78D873D06}"/>
              </a:ext>
            </a:extLst>
          </p:cNvPr>
          <p:cNvSpPr txBox="1"/>
          <p:nvPr/>
        </p:nvSpPr>
        <p:spPr>
          <a:xfrm>
            <a:off x="2252853" y="8288421"/>
            <a:ext cx="7686294" cy="646331"/>
          </a:xfrm>
          <a:prstGeom prst="rect">
            <a:avLst/>
          </a:prstGeom>
          <a:noFill/>
        </p:spPr>
        <p:txBody>
          <a:bodyPr wrap="square" rtlCol="0">
            <a:spAutoFit/>
          </a:bodyPr>
          <a:lstStyle/>
          <a:p>
            <a:pPr algn="ctr"/>
            <a:r>
              <a:rPr lang="en-US" sz="3600" dirty="0">
                <a:solidFill>
                  <a:schemeClr val="accent4">
                    <a:lumMod val="50000"/>
                  </a:schemeClr>
                </a:solidFill>
                <a:latin typeface="+mj-lt"/>
              </a:rPr>
              <a:t>Minimum Leverage Ratio </a:t>
            </a:r>
            <a:endParaRPr lang="en-GB" sz="2800" dirty="0">
              <a:solidFill>
                <a:schemeClr val="accent4">
                  <a:lumMod val="50000"/>
                </a:schemeClr>
              </a:solidFill>
              <a:latin typeface="+mj-lt"/>
            </a:endParaRPr>
          </a:p>
        </p:txBody>
      </p:sp>
      <p:sp>
        <p:nvSpPr>
          <p:cNvPr id="19" name="TextBox 18">
            <a:extLst>
              <a:ext uri="{FF2B5EF4-FFF2-40B4-BE49-F238E27FC236}">
                <a16:creationId xmlns:a16="http://schemas.microsoft.com/office/drawing/2014/main" id="{F0A623C4-21D2-373C-A5B2-29D361EE01D3}"/>
              </a:ext>
            </a:extLst>
          </p:cNvPr>
          <p:cNvSpPr txBox="1"/>
          <p:nvPr/>
        </p:nvSpPr>
        <p:spPr>
          <a:xfrm>
            <a:off x="972458" y="9114109"/>
            <a:ext cx="10218056" cy="400110"/>
          </a:xfrm>
          <a:prstGeom prst="rect">
            <a:avLst/>
          </a:prstGeom>
          <a:noFill/>
        </p:spPr>
        <p:txBody>
          <a:bodyPr wrap="square">
            <a:spAutoFit/>
          </a:bodyPr>
          <a:lstStyle/>
          <a:p>
            <a:pPr algn="ctr"/>
            <a:r>
              <a:rPr lang="en-US" sz="20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Limits</a:t>
            </a:r>
            <a:r>
              <a:rPr lang="en-US" sz="20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 the amount of </a:t>
            </a:r>
            <a:r>
              <a:rPr lang="en-US" sz="20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leverage</a:t>
            </a:r>
            <a:r>
              <a:rPr lang="en-US" sz="2000"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 a bank can take</a:t>
            </a:r>
            <a:endParaRPr lang="en-GB" sz="2000" b="1" dirty="0">
              <a:solidFill>
                <a:schemeClr val="accent4">
                  <a:lumMod val="50000"/>
                </a:schemeClr>
              </a:solidFill>
              <a:latin typeface="Poppins" panose="00000500000000000000" pitchFamily="2" charset="0"/>
            </a:endParaRPr>
          </a:p>
        </p:txBody>
      </p:sp>
      <p:sp>
        <p:nvSpPr>
          <p:cNvPr id="20" name="Rectangle: Rounded Corners 19">
            <a:extLst>
              <a:ext uri="{FF2B5EF4-FFF2-40B4-BE49-F238E27FC236}">
                <a16:creationId xmlns:a16="http://schemas.microsoft.com/office/drawing/2014/main" id="{4AF1F3D5-FC1F-5654-F0D2-B04C19A8059D}"/>
              </a:ext>
            </a:extLst>
          </p:cNvPr>
          <p:cNvSpPr/>
          <p:nvPr/>
        </p:nvSpPr>
        <p:spPr>
          <a:xfrm>
            <a:off x="4246322" y="9873024"/>
            <a:ext cx="3695179" cy="1643716"/>
          </a:xfrm>
          <a:prstGeom prst="roundRect">
            <a:avLst/>
          </a:prstGeom>
          <a:solidFill>
            <a:schemeClr val="bg1"/>
          </a:solid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21" name="TextBox 20">
            <a:extLst>
              <a:ext uri="{FF2B5EF4-FFF2-40B4-BE49-F238E27FC236}">
                <a16:creationId xmlns:a16="http://schemas.microsoft.com/office/drawing/2014/main" id="{73F4B8B7-A9BB-CC76-05E4-B97FC2727986}"/>
              </a:ext>
            </a:extLst>
          </p:cNvPr>
          <p:cNvSpPr txBox="1"/>
          <p:nvPr/>
        </p:nvSpPr>
        <p:spPr>
          <a:xfrm>
            <a:off x="4702119" y="10180272"/>
            <a:ext cx="2807897" cy="400110"/>
          </a:xfrm>
          <a:prstGeom prst="rect">
            <a:avLst/>
          </a:prstGeom>
          <a:noFill/>
        </p:spPr>
        <p:txBody>
          <a:bodyPr wrap="square">
            <a:spAutoFit/>
          </a:bodyPr>
          <a:lstStyle/>
          <a:p>
            <a:pPr algn="ctr"/>
            <a:r>
              <a:rPr lang="en-US" sz="20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TIER 1 CAPITAL </a:t>
            </a:r>
          </a:p>
        </p:txBody>
      </p:sp>
      <p:sp>
        <p:nvSpPr>
          <p:cNvPr id="22" name="TextBox 21">
            <a:extLst>
              <a:ext uri="{FF2B5EF4-FFF2-40B4-BE49-F238E27FC236}">
                <a16:creationId xmlns:a16="http://schemas.microsoft.com/office/drawing/2014/main" id="{13CC24DF-B753-A758-0926-DF435876E2C7}"/>
              </a:ext>
            </a:extLst>
          </p:cNvPr>
          <p:cNvSpPr txBox="1"/>
          <p:nvPr/>
        </p:nvSpPr>
        <p:spPr>
          <a:xfrm>
            <a:off x="4716632" y="10848337"/>
            <a:ext cx="2807897" cy="400110"/>
          </a:xfrm>
          <a:prstGeom prst="rect">
            <a:avLst/>
          </a:prstGeom>
          <a:noFill/>
        </p:spPr>
        <p:txBody>
          <a:bodyPr wrap="square">
            <a:spAutoFit/>
          </a:bodyPr>
          <a:lstStyle/>
          <a:p>
            <a:pPr algn="ctr"/>
            <a:r>
              <a:rPr lang="en-US" sz="20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TOTAL EXPOSURE</a:t>
            </a:r>
          </a:p>
        </p:txBody>
      </p:sp>
      <p:cxnSp>
        <p:nvCxnSpPr>
          <p:cNvPr id="23" name="Straight Connector 22">
            <a:extLst>
              <a:ext uri="{FF2B5EF4-FFF2-40B4-BE49-F238E27FC236}">
                <a16:creationId xmlns:a16="http://schemas.microsoft.com/office/drawing/2014/main" id="{0B116120-F7C0-AF93-76FE-5E138DFDDB16}"/>
              </a:ext>
            </a:extLst>
          </p:cNvPr>
          <p:cNvCxnSpPr>
            <a:cxnSpLocks/>
          </p:cNvCxnSpPr>
          <p:nvPr/>
        </p:nvCxnSpPr>
        <p:spPr>
          <a:xfrm>
            <a:off x="4702119" y="10702303"/>
            <a:ext cx="2807897" cy="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3D00314-1A8C-EF80-D341-2EDE17BBF1E4}"/>
              </a:ext>
            </a:extLst>
          </p:cNvPr>
          <p:cNvSpPr txBox="1"/>
          <p:nvPr/>
        </p:nvSpPr>
        <p:spPr>
          <a:xfrm>
            <a:off x="1041884" y="10767956"/>
            <a:ext cx="1984962" cy="523220"/>
          </a:xfrm>
          <a:prstGeom prst="rect">
            <a:avLst/>
          </a:prstGeom>
          <a:noFill/>
        </p:spPr>
        <p:txBody>
          <a:bodyPr wrap="square">
            <a:spAutoFit/>
          </a:bodyPr>
          <a:lstStyle/>
          <a:p>
            <a:pPr algn="ctr"/>
            <a:r>
              <a:rPr lang="en-US"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Total assets </a:t>
            </a:r>
            <a:r>
              <a:rPr lang="en-US"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on the </a:t>
            </a:r>
            <a:r>
              <a:rPr lang="en-US"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balance sheet</a:t>
            </a:r>
            <a:endParaRPr lang="en-GB" dirty="0">
              <a:solidFill>
                <a:schemeClr val="accent4">
                  <a:lumMod val="50000"/>
                </a:schemeClr>
              </a:solidFill>
              <a:latin typeface="Poppins" panose="00000500000000000000" pitchFamily="2" charset="0"/>
            </a:endParaRPr>
          </a:p>
        </p:txBody>
      </p:sp>
      <p:cxnSp>
        <p:nvCxnSpPr>
          <p:cNvPr id="25" name="Straight Connector 24">
            <a:extLst>
              <a:ext uri="{FF2B5EF4-FFF2-40B4-BE49-F238E27FC236}">
                <a16:creationId xmlns:a16="http://schemas.microsoft.com/office/drawing/2014/main" id="{5A02B7D8-0200-7BED-E46E-ECF90BCA06CB}"/>
              </a:ext>
            </a:extLst>
          </p:cNvPr>
          <p:cNvCxnSpPr>
            <a:cxnSpLocks/>
          </p:cNvCxnSpPr>
          <p:nvPr/>
        </p:nvCxnSpPr>
        <p:spPr>
          <a:xfrm flipH="1">
            <a:off x="3072566" y="11048392"/>
            <a:ext cx="1774825" cy="0"/>
          </a:xfrm>
          <a:prstGeom prst="line">
            <a:avLst/>
          </a:prstGeom>
          <a:ln w="7620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DDD8DC3-0CA7-06D1-3FAC-602977638BF0}"/>
              </a:ext>
            </a:extLst>
          </p:cNvPr>
          <p:cNvSpPr txBox="1"/>
          <p:nvPr/>
        </p:nvSpPr>
        <p:spPr>
          <a:xfrm>
            <a:off x="8977356" y="10677134"/>
            <a:ext cx="2172759" cy="738664"/>
          </a:xfrm>
          <a:prstGeom prst="rect">
            <a:avLst/>
          </a:prstGeom>
          <a:noFill/>
        </p:spPr>
        <p:txBody>
          <a:bodyPr wrap="square">
            <a:spAutoFit/>
          </a:bodyPr>
          <a:lstStyle/>
          <a:p>
            <a:pPr algn="ctr"/>
            <a:r>
              <a:rPr lang="en-US"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National regulators </a:t>
            </a:r>
            <a:r>
              <a:rPr lang="en-US"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have slightly different exposure measures</a:t>
            </a:r>
            <a:endParaRPr lang="en-US"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endParaRPr>
          </a:p>
        </p:txBody>
      </p:sp>
      <p:cxnSp>
        <p:nvCxnSpPr>
          <p:cNvPr id="27" name="Straight Connector 26">
            <a:extLst>
              <a:ext uri="{FF2B5EF4-FFF2-40B4-BE49-F238E27FC236}">
                <a16:creationId xmlns:a16="http://schemas.microsoft.com/office/drawing/2014/main" id="{257C19CA-770D-1B23-6B89-0F29CC15F451}"/>
              </a:ext>
            </a:extLst>
          </p:cNvPr>
          <p:cNvCxnSpPr>
            <a:cxnSpLocks/>
          </p:cNvCxnSpPr>
          <p:nvPr/>
        </p:nvCxnSpPr>
        <p:spPr>
          <a:xfrm flipH="1">
            <a:off x="7348988" y="11048392"/>
            <a:ext cx="1656944" cy="0"/>
          </a:xfrm>
          <a:prstGeom prst="line">
            <a:avLst/>
          </a:prstGeom>
          <a:ln w="7620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68948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14:presetBounceEnd="60000">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14:bounceEnd="60000">
                                          <p:cBhvr additive="base">
                                            <p:cTn id="12" dur="500" fill="hold"/>
                                            <p:tgtEl>
                                              <p:spTgt spid="49"/>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4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14:presetBounceEnd="60000">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14:bounceEnd="60000">
                                          <p:cBhvr additive="base">
                                            <p:cTn id="17" dur="500" fill="hold"/>
                                            <p:tgtEl>
                                              <p:spTgt spid="50"/>
                                            </p:tgtEl>
                                            <p:attrNameLst>
                                              <p:attrName>ppt_x</p:attrName>
                                            </p:attrNameLst>
                                          </p:cBhvr>
                                          <p:tavLst>
                                            <p:tav tm="0">
                                              <p:val>
                                                <p:strVal val="1+#ppt_w/2"/>
                                              </p:val>
                                            </p:tav>
                                            <p:tav tm="100000">
                                              <p:val>
                                                <p:strVal val="#ppt_x"/>
                                              </p:val>
                                            </p:tav>
                                          </p:tavLst>
                                        </p:anim>
                                        <p:anim calcmode="lin" valueType="num" p14:bounceEnd="60000">
                                          <p:cBhvr additive="base">
                                            <p:cTn id="18"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decel="10000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fill="hold"/>
                                            <p:tgtEl>
                                              <p:spTgt spid="51"/>
                                            </p:tgtEl>
                                            <p:attrNameLst>
                                              <p:attrName>ppt_x</p:attrName>
                                            </p:attrNameLst>
                                          </p:cBhvr>
                                          <p:tavLst>
                                            <p:tav tm="0">
                                              <p:val>
                                                <p:strVal val="1+#ppt_w/2"/>
                                              </p:val>
                                            </p:tav>
                                            <p:tav tm="100000">
                                              <p:val>
                                                <p:strVal val="#ppt_x"/>
                                              </p:val>
                                            </p:tav>
                                          </p:tavLst>
                                        </p:anim>
                                        <p:anim calcmode="lin" valueType="num">
                                          <p:cBhvr additive="base">
                                            <p:cTn id="24" dur="500" fill="hold"/>
                                            <p:tgtEl>
                                              <p:spTgt spid="51"/>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1+#ppt_w/2"/>
                                              </p:val>
                                            </p:tav>
                                            <p:tav tm="100000">
                                              <p:val>
                                                <p:strVal val="#ppt_x"/>
                                              </p:val>
                                            </p:tav>
                                          </p:tavLst>
                                        </p:anim>
                                        <p:anim calcmode="lin" valueType="num">
                                          <p:cBhvr additive="base">
                                            <p:cTn id="28" dur="500" fill="hold"/>
                                            <p:tgtEl>
                                              <p:spTgt spid="52"/>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 presetClass="entr" presetSubtype="2" decel="100000" fill="hold" nodeType="afterEffect">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cBhvr additive="base">
                                            <p:cTn id="32" dur="500" fill="hold"/>
                                            <p:tgtEl>
                                              <p:spTgt spid="54"/>
                                            </p:tgtEl>
                                            <p:attrNameLst>
                                              <p:attrName>ppt_x</p:attrName>
                                            </p:attrNameLst>
                                          </p:cBhvr>
                                          <p:tavLst>
                                            <p:tav tm="0">
                                              <p:val>
                                                <p:strVal val="1+#ppt_w/2"/>
                                              </p:val>
                                            </p:tav>
                                            <p:tav tm="100000">
                                              <p:val>
                                                <p:strVal val="#ppt_x"/>
                                              </p:val>
                                            </p:tav>
                                          </p:tavLst>
                                        </p:anim>
                                        <p:anim calcmode="lin" valueType="num">
                                          <p:cBhvr additive="base">
                                            <p:cTn id="33" dur="500" fill="hold"/>
                                            <p:tgtEl>
                                              <p:spTgt spid="54"/>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2" presetClass="entr" presetSubtype="2" decel="100000" fill="hold" grpId="0" nodeType="after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1+#ppt_w/2"/>
                                              </p:val>
                                            </p:tav>
                                            <p:tav tm="100000">
                                              <p:val>
                                                <p:strVal val="#ppt_x"/>
                                              </p:val>
                                            </p:tav>
                                          </p:tavLst>
                                        </p:anim>
                                        <p:anim calcmode="lin" valueType="num">
                                          <p:cBhvr additive="base">
                                            <p:cTn id="38" dur="500" fill="hold"/>
                                            <p:tgtEl>
                                              <p:spTgt spid="53"/>
                                            </p:tgtEl>
                                            <p:attrNameLst>
                                              <p:attrName>ppt_y</p:attrName>
                                            </p:attrNameLst>
                                          </p:cBhvr>
                                          <p:tavLst>
                                            <p:tav tm="0">
                                              <p:val>
                                                <p:strVal val="#ppt_y"/>
                                              </p:val>
                                            </p:tav>
                                            <p:tav tm="100000">
                                              <p:val>
                                                <p:strVal val="#ppt_y"/>
                                              </p:val>
                                            </p:tav>
                                          </p:tavLst>
                                        </p:anim>
                                      </p:childTnLst>
                                    </p:cTn>
                                  </p:par>
                                </p:childTnLst>
                              </p:cTn>
                            </p:par>
                            <p:par>
                              <p:cTn id="39" fill="hold">
                                <p:stCondLst>
                                  <p:cond delay="1500"/>
                                </p:stCondLst>
                                <p:childTnLst>
                                  <p:par>
                                    <p:cTn id="40" presetID="2" presetClass="entr" presetSubtype="4" decel="100000"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 calcmode="lin" valueType="num">
                                          <p:cBhvr additive="base">
                                            <p:cTn id="42" dur="500" fill="hold"/>
                                            <p:tgtEl>
                                              <p:spTgt spid="60"/>
                                            </p:tgtEl>
                                            <p:attrNameLst>
                                              <p:attrName>ppt_x</p:attrName>
                                            </p:attrNameLst>
                                          </p:cBhvr>
                                          <p:tavLst>
                                            <p:tav tm="0">
                                              <p:val>
                                                <p:strVal val="#ppt_x"/>
                                              </p:val>
                                            </p:tav>
                                            <p:tav tm="100000">
                                              <p:val>
                                                <p:strVal val="#ppt_x"/>
                                              </p:val>
                                            </p:tav>
                                          </p:tavLst>
                                        </p:anim>
                                        <p:anim calcmode="lin" valueType="num">
                                          <p:cBhvr additive="base">
                                            <p:cTn id="43" dur="500" fill="hold"/>
                                            <p:tgtEl>
                                              <p:spTgt spid="60"/>
                                            </p:tgtEl>
                                            <p:attrNameLst>
                                              <p:attrName>ppt_y</p:attrName>
                                            </p:attrNameLst>
                                          </p:cBhvr>
                                          <p:tavLst>
                                            <p:tav tm="0">
                                              <p:val>
                                                <p:strVal val="1+#ppt_h/2"/>
                                              </p:val>
                                            </p:tav>
                                            <p:tav tm="100000">
                                              <p:val>
                                                <p:strVal val="#ppt_y"/>
                                              </p:val>
                                            </p:tav>
                                          </p:tavLst>
                                        </p:anim>
                                      </p:childTnLst>
                                    </p:cTn>
                                  </p:par>
                                  <p:par>
                                    <p:cTn id="44" presetID="22" presetClass="entr" presetSubtype="1" fill="hold"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wipe(up)">
                                          <p:cBhvr>
                                            <p:cTn id="46" dur="500"/>
                                            <p:tgtEl>
                                              <p:spTgt spid="66"/>
                                            </p:tgtEl>
                                          </p:cBhvr>
                                        </p:animEffect>
                                      </p:childTnLst>
                                    </p:cTn>
                                  </p:par>
                                </p:childTnLst>
                              </p:cTn>
                            </p:par>
                            <p:par>
                              <p:cTn id="47" fill="hold">
                                <p:stCondLst>
                                  <p:cond delay="2000"/>
                                </p:stCondLst>
                                <p:childTnLst>
                                  <p:par>
                                    <p:cTn id="48" presetID="32" presetClass="emph" presetSubtype="0" fill="hold" grpId="1" nodeType="afterEffect">
                                      <p:stCondLst>
                                        <p:cond delay="0"/>
                                      </p:stCondLst>
                                      <p:childTnLst>
                                        <p:animRot by="120000">
                                          <p:cBhvr>
                                            <p:cTn id="49" dur="100" fill="hold">
                                              <p:stCondLst>
                                                <p:cond delay="0"/>
                                              </p:stCondLst>
                                            </p:cTn>
                                            <p:tgtEl>
                                              <p:spTgt spid="53"/>
                                            </p:tgtEl>
                                            <p:attrNameLst>
                                              <p:attrName>r</p:attrName>
                                            </p:attrNameLst>
                                          </p:cBhvr>
                                        </p:animRot>
                                        <p:animRot by="-240000">
                                          <p:cBhvr>
                                            <p:cTn id="50" dur="200" fill="hold">
                                              <p:stCondLst>
                                                <p:cond delay="200"/>
                                              </p:stCondLst>
                                            </p:cTn>
                                            <p:tgtEl>
                                              <p:spTgt spid="53"/>
                                            </p:tgtEl>
                                            <p:attrNameLst>
                                              <p:attrName>r</p:attrName>
                                            </p:attrNameLst>
                                          </p:cBhvr>
                                        </p:animRot>
                                        <p:animRot by="240000">
                                          <p:cBhvr>
                                            <p:cTn id="51" dur="200" fill="hold">
                                              <p:stCondLst>
                                                <p:cond delay="400"/>
                                              </p:stCondLst>
                                            </p:cTn>
                                            <p:tgtEl>
                                              <p:spTgt spid="53"/>
                                            </p:tgtEl>
                                            <p:attrNameLst>
                                              <p:attrName>r</p:attrName>
                                            </p:attrNameLst>
                                          </p:cBhvr>
                                        </p:animRot>
                                        <p:animRot by="-240000">
                                          <p:cBhvr>
                                            <p:cTn id="52" dur="200" fill="hold">
                                              <p:stCondLst>
                                                <p:cond delay="600"/>
                                              </p:stCondLst>
                                            </p:cTn>
                                            <p:tgtEl>
                                              <p:spTgt spid="53"/>
                                            </p:tgtEl>
                                            <p:attrNameLst>
                                              <p:attrName>r</p:attrName>
                                            </p:attrNameLst>
                                          </p:cBhvr>
                                        </p:animRot>
                                        <p:animRot by="120000">
                                          <p:cBhvr>
                                            <p:cTn id="53" dur="200" fill="hold">
                                              <p:stCondLst>
                                                <p:cond delay="8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animBg="1"/>
          <p:bldP spid="52" grpId="0"/>
          <p:bldP spid="53" grpId="0"/>
          <p:bldP spid="53" grpId="1"/>
          <p:bldP spid="6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additive="base">
                                            <p:cTn id="12" dur="500" fill="hold"/>
                                            <p:tgtEl>
                                              <p:spTgt spid="49"/>
                                            </p:tgtEl>
                                            <p:attrNameLst>
                                              <p:attrName>ppt_x</p:attrName>
                                            </p:attrNameLst>
                                          </p:cBhvr>
                                          <p:tavLst>
                                            <p:tav tm="0">
                                              <p:val>
                                                <p:strVal val="1+#ppt_w/2"/>
                                              </p:val>
                                            </p:tav>
                                            <p:tav tm="100000">
                                              <p:val>
                                                <p:strVal val="#ppt_x"/>
                                              </p:val>
                                            </p:tav>
                                          </p:tavLst>
                                        </p:anim>
                                        <p:anim calcmode="lin" valueType="num">
                                          <p:cBhvr additive="base">
                                            <p:cTn id="13" dur="500" fill="hold"/>
                                            <p:tgtEl>
                                              <p:spTgt spid="4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500" fill="hold"/>
                                            <p:tgtEl>
                                              <p:spTgt spid="50"/>
                                            </p:tgtEl>
                                            <p:attrNameLst>
                                              <p:attrName>ppt_x</p:attrName>
                                            </p:attrNameLst>
                                          </p:cBhvr>
                                          <p:tavLst>
                                            <p:tav tm="0">
                                              <p:val>
                                                <p:strVal val="1+#ppt_w/2"/>
                                              </p:val>
                                            </p:tav>
                                            <p:tav tm="100000">
                                              <p:val>
                                                <p:strVal val="#ppt_x"/>
                                              </p:val>
                                            </p:tav>
                                          </p:tavLst>
                                        </p:anim>
                                        <p:anim calcmode="lin" valueType="num">
                                          <p:cBhvr additive="base">
                                            <p:cTn id="18"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decel="10000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anim calcmode="lin" valueType="num">
                                          <p:cBhvr additive="base">
                                            <p:cTn id="23" dur="500" fill="hold"/>
                                            <p:tgtEl>
                                              <p:spTgt spid="51"/>
                                            </p:tgtEl>
                                            <p:attrNameLst>
                                              <p:attrName>ppt_x</p:attrName>
                                            </p:attrNameLst>
                                          </p:cBhvr>
                                          <p:tavLst>
                                            <p:tav tm="0">
                                              <p:val>
                                                <p:strVal val="1+#ppt_w/2"/>
                                              </p:val>
                                            </p:tav>
                                            <p:tav tm="100000">
                                              <p:val>
                                                <p:strVal val="#ppt_x"/>
                                              </p:val>
                                            </p:tav>
                                          </p:tavLst>
                                        </p:anim>
                                        <p:anim calcmode="lin" valueType="num">
                                          <p:cBhvr additive="base">
                                            <p:cTn id="24" dur="500" fill="hold"/>
                                            <p:tgtEl>
                                              <p:spTgt spid="51"/>
                                            </p:tgtEl>
                                            <p:attrNameLst>
                                              <p:attrName>ppt_y</p:attrName>
                                            </p:attrNameLst>
                                          </p:cBhvr>
                                          <p:tavLst>
                                            <p:tav tm="0">
                                              <p:val>
                                                <p:strVal val="#ppt_y"/>
                                              </p:val>
                                            </p:tav>
                                            <p:tav tm="100000">
                                              <p:val>
                                                <p:strVal val="#ppt_y"/>
                                              </p:val>
                                            </p:tav>
                                          </p:tavLst>
                                        </p:anim>
                                      </p:childTnLst>
                                    </p:cTn>
                                  </p:par>
                                  <p:par>
                                    <p:cTn id="25" presetID="2" presetClass="entr" presetSubtype="2" decel="10000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anim calcmode="lin" valueType="num">
                                          <p:cBhvr additive="base">
                                            <p:cTn id="27" dur="500" fill="hold"/>
                                            <p:tgtEl>
                                              <p:spTgt spid="52"/>
                                            </p:tgtEl>
                                            <p:attrNameLst>
                                              <p:attrName>ppt_x</p:attrName>
                                            </p:attrNameLst>
                                          </p:cBhvr>
                                          <p:tavLst>
                                            <p:tav tm="0">
                                              <p:val>
                                                <p:strVal val="1+#ppt_w/2"/>
                                              </p:val>
                                            </p:tav>
                                            <p:tav tm="100000">
                                              <p:val>
                                                <p:strVal val="#ppt_x"/>
                                              </p:val>
                                            </p:tav>
                                          </p:tavLst>
                                        </p:anim>
                                        <p:anim calcmode="lin" valueType="num">
                                          <p:cBhvr additive="base">
                                            <p:cTn id="28" dur="500" fill="hold"/>
                                            <p:tgtEl>
                                              <p:spTgt spid="52"/>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 presetClass="entr" presetSubtype="2" decel="100000" fill="hold" nodeType="afterEffect">
                                      <p:stCondLst>
                                        <p:cond delay="0"/>
                                      </p:stCondLst>
                                      <p:childTnLst>
                                        <p:set>
                                          <p:cBhvr>
                                            <p:cTn id="31" dur="1" fill="hold">
                                              <p:stCondLst>
                                                <p:cond delay="0"/>
                                              </p:stCondLst>
                                            </p:cTn>
                                            <p:tgtEl>
                                              <p:spTgt spid="54"/>
                                            </p:tgtEl>
                                            <p:attrNameLst>
                                              <p:attrName>style.visibility</p:attrName>
                                            </p:attrNameLst>
                                          </p:cBhvr>
                                          <p:to>
                                            <p:strVal val="visible"/>
                                          </p:to>
                                        </p:set>
                                        <p:anim calcmode="lin" valueType="num">
                                          <p:cBhvr additive="base">
                                            <p:cTn id="32" dur="500" fill="hold"/>
                                            <p:tgtEl>
                                              <p:spTgt spid="54"/>
                                            </p:tgtEl>
                                            <p:attrNameLst>
                                              <p:attrName>ppt_x</p:attrName>
                                            </p:attrNameLst>
                                          </p:cBhvr>
                                          <p:tavLst>
                                            <p:tav tm="0">
                                              <p:val>
                                                <p:strVal val="1+#ppt_w/2"/>
                                              </p:val>
                                            </p:tav>
                                            <p:tav tm="100000">
                                              <p:val>
                                                <p:strVal val="#ppt_x"/>
                                              </p:val>
                                            </p:tav>
                                          </p:tavLst>
                                        </p:anim>
                                        <p:anim calcmode="lin" valueType="num">
                                          <p:cBhvr additive="base">
                                            <p:cTn id="33" dur="500" fill="hold"/>
                                            <p:tgtEl>
                                              <p:spTgt spid="54"/>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2" presetClass="entr" presetSubtype="2" decel="100000" fill="hold" grpId="0" nodeType="afterEffect">
                                      <p:stCondLst>
                                        <p:cond delay="0"/>
                                      </p:stCondLst>
                                      <p:childTnLst>
                                        <p:set>
                                          <p:cBhvr>
                                            <p:cTn id="36" dur="1" fill="hold">
                                              <p:stCondLst>
                                                <p:cond delay="0"/>
                                              </p:stCondLst>
                                            </p:cTn>
                                            <p:tgtEl>
                                              <p:spTgt spid="53"/>
                                            </p:tgtEl>
                                            <p:attrNameLst>
                                              <p:attrName>style.visibility</p:attrName>
                                            </p:attrNameLst>
                                          </p:cBhvr>
                                          <p:to>
                                            <p:strVal val="visible"/>
                                          </p:to>
                                        </p:set>
                                        <p:anim calcmode="lin" valueType="num">
                                          <p:cBhvr additive="base">
                                            <p:cTn id="37" dur="500" fill="hold"/>
                                            <p:tgtEl>
                                              <p:spTgt spid="53"/>
                                            </p:tgtEl>
                                            <p:attrNameLst>
                                              <p:attrName>ppt_x</p:attrName>
                                            </p:attrNameLst>
                                          </p:cBhvr>
                                          <p:tavLst>
                                            <p:tav tm="0">
                                              <p:val>
                                                <p:strVal val="1+#ppt_w/2"/>
                                              </p:val>
                                            </p:tav>
                                            <p:tav tm="100000">
                                              <p:val>
                                                <p:strVal val="#ppt_x"/>
                                              </p:val>
                                            </p:tav>
                                          </p:tavLst>
                                        </p:anim>
                                        <p:anim calcmode="lin" valueType="num">
                                          <p:cBhvr additive="base">
                                            <p:cTn id="38" dur="500" fill="hold"/>
                                            <p:tgtEl>
                                              <p:spTgt spid="53"/>
                                            </p:tgtEl>
                                            <p:attrNameLst>
                                              <p:attrName>ppt_y</p:attrName>
                                            </p:attrNameLst>
                                          </p:cBhvr>
                                          <p:tavLst>
                                            <p:tav tm="0">
                                              <p:val>
                                                <p:strVal val="#ppt_y"/>
                                              </p:val>
                                            </p:tav>
                                            <p:tav tm="100000">
                                              <p:val>
                                                <p:strVal val="#ppt_y"/>
                                              </p:val>
                                            </p:tav>
                                          </p:tavLst>
                                        </p:anim>
                                      </p:childTnLst>
                                    </p:cTn>
                                  </p:par>
                                </p:childTnLst>
                              </p:cTn>
                            </p:par>
                            <p:par>
                              <p:cTn id="39" fill="hold">
                                <p:stCondLst>
                                  <p:cond delay="1500"/>
                                </p:stCondLst>
                                <p:childTnLst>
                                  <p:par>
                                    <p:cTn id="40" presetID="2" presetClass="entr" presetSubtype="4" decel="100000" fill="hold" grpId="0" nodeType="afterEffect">
                                      <p:stCondLst>
                                        <p:cond delay="0"/>
                                      </p:stCondLst>
                                      <p:childTnLst>
                                        <p:set>
                                          <p:cBhvr>
                                            <p:cTn id="41" dur="1" fill="hold">
                                              <p:stCondLst>
                                                <p:cond delay="0"/>
                                              </p:stCondLst>
                                            </p:cTn>
                                            <p:tgtEl>
                                              <p:spTgt spid="60"/>
                                            </p:tgtEl>
                                            <p:attrNameLst>
                                              <p:attrName>style.visibility</p:attrName>
                                            </p:attrNameLst>
                                          </p:cBhvr>
                                          <p:to>
                                            <p:strVal val="visible"/>
                                          </p:to>
                                        </p:set>
                                        <p:anim calcmode="lin" valueType="num">
                                          <p:cBhvr additive="base">
                                            <p:cTn id="42" dur="500" fill="hold"/>
                                            <p:tgtEl>
                                              <p:spTgt spid="60"/>
                                            </p:tgtEl>
                                            <p:attrNameLst>
                                              <p:attrName>ppt_x</p:attrName>
                                            </p:attrNameLst>
                                          </p:cBhvr>
                                          <p:tavLst>
                                            <p:tav tm="0">
                                              <p:val>
                                                <p:strVal val="#ppt_x"/>
                                              </p:val>
                                            </p:tav>
                                            <p:tav tm="100000">
                                              <p:val>
                                                <p:strVal val="#ppt_x"/>
                                              </p:val>
                                            </p:tav>
                                          </p:tavLst>
                                        </p:anim>
                                        <p:anim calcmode="lin" valueType="num">
                                          <p:cBhvr additive="base">
                                            <p:cTn id="43" dur="500" fill="hold"/>
                                            <p:tgtEl>
                                              <p:spTgt spid="60"/>
                                            </p:tgtEl>
                                            <p:attrNameLst>
                                              <p:attrName>ppt_y</p:attrName>
                                            </p:attrNameLst>
                                          </p:cBhvr>
                                          <p:tavLst>
                                            <p:tav tm="0">
                                              <p:val>
                                                <p:strVal val="1+#ppt_h/2"/>
                                              </p:val>
                                            </p:tav>
                                            <p:tav tm="100000">
                                              <p:val>
                                                <p:strVal val="#ppt_y"/>
                                              </p:val>
                                            </p:tav>
                                          </p:tavLst>
                                        </p:anim>
                                      </p:childTnLst>
                                    </p:cTn>
                                  </p:par>
                                  <p:par>
                                    <p:cTn id="44" presetID="22" presetClass="entr" presetSubtype="1" fill="hold"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wipe(up)">
                                          <p:cBhvr>
                                            <p:cTn id="46" dur="500"/>
                                            <p:tgtEl>
                                              <p:spTgt spid="66"/>
                                            </p:tgtEl>
                                          </p:cBhvr>
                                        </p:animEffect>
                                      </p:childTnLst>
                                    </p:cTn>
                                  </p:par>
                                </p:childTnLst>
                              </p:cTn>
                            </p:par>
                            <p:par>
                              <p:cTn id="47" fill="hold">
                                <p:stCondLst>
                                  <p:cond delay="2000"/>
                                </p:stCondLst>
                                <p:childTnLst>
                                  <p:par>
                                    <p:cTn id="48" presetID="32" presetClass="emph" presetSubtype="0" fill="hold" grpId="1" nodeType="afterEffect">
                                      <p:stCondLst>
                                        <p:cond delay="0"/>
                                      </p:stCondLst>
                                      <p:childTnLst>
                                        <p:animRot by="120000">
                                          <p:cBhvr>
                                            <p:cTn id="49" dur="100" fill="hold">
                                              <p:stCondLst>
                                                <p:cond delay="0"/>
                                              </p:stCondLst>
                                            </p:cTn>
                                            <p:tgtEl>
                                              <p:spTgt spid="53"/>
                                            </p:tgtEl>
                                            <p:attrNameLst>
                                              <p:attrName>r</p:attrName>
                                            </p:attrNameLst>
                                          </p:cBhvr>
                                        </p:animRot>
                                        <p:animRot by="-240000">
                                          <p:cBhvr>
                                            <p:cTn id="50" dur="200" fill="hold">
                                              <p:stCondLst>
                                                <p:cond delay="200"/>
                                              </p:stCondLst>
                                            </p:cTn>
                                            <p:tgtEl>
                                              <p:spTgt spid="53"/>
                                            </p:tgtEl>
                                            <p:attrNameLst>
                                              <p:attrName>r</p:attrName>
                                            </p:attrNameLst>
                                          </p:cBhvr>
                                        </p:animRot>
                                        <p:animRot by="240000">
                                          <p:cBhvr>
                                            <p:cTn id="51" dur="200" fill="hold">
                                              <p:stCondLst>
                                                <p:cond delay="400"/>
                                              </p:stCondLst>
                                            </p:cTn>
                                            <p:tgtEl>
                                              <p:spTgt spid="53"/>
                                            </p:tgtEl>
                                            <p:attrNameLst>
                                              <p:attrName>r</p:attrName>
                                            </p:attrNameLst>
                                          </p:cBhvr>
                                        </p:animRot>
                                        <p:animRot by="-240000">
                                          <p:cBhvr>
                                            <p:cTn id="52" dur="200" fill="hold">
                                              <p:stCondLst>
                                                <p:cond delay="600"/>
                                              </p:stCondLst>
                                            </p:cTn>
                                            <p:tgtEl>
                                              <p:spTgt spid="53"/>
                                            </p:tgtEl>
                                            <p:attrNameLst>
                                              <p:attrName>r</p:attrName>
                                            </p:attrNameLst>
                                          </p:cBhvr>
                                        </p:animRot>
                                        <p:animRot by="120000">
                                          <p:cBhvr>
                                            <p:cTn id="53" dur="200" fill="hold">
                                              <p:stCondLst>
                                                <p:cond delay="8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animBg="1"/>
          <p:bldP spid="52" grpId="0"/>
          <p:bldP spid="53" grpId="0"/>
          <p:bldP spid="53" grpId="1"/>
          <p:bldP spid="60" grpId="0"/>
        </p:bldLst>
      </p:timing>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8BC8242D-3677-98D9-345B-7477AE46D3F9}"/>
              </a:ext>
            </a:extLst>
          </p:cNvPr>
          <p:cNvGrpSpPr/>
          <p:nvPr/>
        </p:nvGrpSpPr>
        <p:grpSpPr>
          <a:xfrm>
            <a:off x="6322182" y="626764"/>
            <a:ext cx="1552308" cy="1552308"/>
            <a:chOff x="3631521" y="4493896"/>
            <a:chExt cx="1520605" cy="1520605"/>
          </a:xfrm>
        </p:grpSpPr>
        <p:sp>
          <p:nvSpPr>
            <p:cNvPr id="29" name="Oval 28">
              <a:extLst>
                <a:ext uri="{FF2B5EF4-FFF2-40B4-BE49-F238E27FC236}">
                  <a16:creationId xmlns:a16="http://schemas.microsoft.com/office/drawing/2014/main" id="{00E1BF66-1B38-C2BC-5158-AB2FF5A9DD18}"/>
                </a:ext>
              </a:extLst>
            </p:cNvPr>
            <p:cNvSpPr/>
            <p:nvPr/>
          </p:nvSpPr>
          <p:spPr>
            <a:xfrm>
              <a:off x="3631521" y="4493896"/>
              <a:ext cx="1520605" cy="1520605"/>
            </a:xfrm>
            <a:prstGeom prst="ellipse">
              <a:avLst/>
            </a:prstGeom>
            <a:solidFill>
              <a:schemeClr val="bg1"/>
            </a:solid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15" name="Group 14">
              <a:extLst>
                <a:ext uri="{FF2B5EF4-FFF2-40B4-BE49-F238E27FC236}">
                  <a16:creationId xmlns:a16="http://schemas.microsoft.com/office/drawing/2014/main" id="{506669DB-E728-A3E0-8398-DCBDD563D798}"/>
                </a:ext>
              </a:extLst>
            </p:cNvPr>
            <p:cNvGrpSpPr/>
            <p:nvPr/>
          </p:nvGrpSpPr>
          <p:grpSpPr>
            <a:xfrm>
              <a:off x="3866950" y="4804933"/>
              <a:ext cx="1049746" cy="898529"/>
              <a:chOff x="2869111" y="2052785"/>
              <a:chExt cx="3296931" cy="2822006"/>
            </a:xfrm>
            <a:solidFill>
              <a:schemeClr val="accent4">
                <a:lumMod val="50000"/>
              </a:schemeClr>
            </a:solidFill>
          </p:grpSpPr>
          <p:sp>
            <p:nvSpPr>
              <p:cNvPr id="5" name="Freeform: Shape 4">
                <a:extLst>
                  <a:ext uri="{FF2B5EF4-FFF2-40B4-BE49-F238E27FC236}">
                    <a16:creationId xmlns:a16="http://schemas.microsoft.com/office/drawing/2014/main" id="{7312B44D-079D-2788-4F0C-D9C202120B59}"/>
                  </a:ext>
                </a:extLst>
              </p:cNvPr>
              <p:cNvSpPr/>
              <p:nvPr/>
            </p:nvSpPr>
            <p:spPr>
              <a:xfrm>
                <a:off x="2869111" y="3706954"/>
                <a:ext cx="3296931" cy="155568"/>
              </a:xfrm>
              <a:custGeom>
                <a:avLst/>
                <a:gdLst>
                  <a:gd name="connsiteX0" fmla="*/ 3274441 w 3296931"/>
                  <a:gd name="connsiteY0" fmla="*/ 22836 h 155568"/>
                  <a:gd name="connsiteX1" fmla="*/ 3219492 w 3296931"/>
                  <a:gd name="connsiteY1" fmla="*/ 0 h 155568"/>
                  <a:gd name="connsiteX2" fmla="*/ 77784 w 3296931"/>
                  <a:gd name="connsiteY2" fmla="*/ 0 h 155568"/>
                  <a:gd name="connsiteX3" fmla="*/ 0 w 3296931"/>
                  <a:gd name="connsiteY3" fmla="*/ 77427 h 155568"/>
                  <a:gd name="connsiteX4" fmla="*/ 57446 w 3296931"/>
                  <a:gd name="connsiteY4" fmla="*/ 152357 h 155568"/>
                  <a:gd name="connsiteX5" fmla="*/ 77428 w 3296931"/>
                  <a:gd name="connsiteY5" fmla="*/ 155212 h 155568"/>
                  <a:gd name="connsiteX6" fmla="*/ 3219492 w 3296931"/>
                  <a:gd name="connsiteY6" fmla="*/ 155569 h 155568"/>
                  <a:gd name="connsiteX7" fmla="*/ 3274441 w 3296931"/>
                  <a:gd name="connsiteY7" fmla="*/ 132733 h 155568"/>
                  <a:gd name="connsiteX8" fmla="*/ 3276582 w 3296931"/>
                  <a:gd name="connsiteY8" fmla="*/ 129879 h 155568"/>
                  <a:gd name="connsiteX9" fmla="*/ 3296920 w 3296931"/>
                  <a:gd name="connsiteY9" fmla="*/ 77784 h 155568"/>
                  <a:gd name="connsiteX10" fmla="*/ 3274441 w 3296931"/>
                  <a:gd name="connsiteY10" fmla="*/ 22836 h 1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931" h="155568">
                    <a:moveTo>
                      <a:pt x="3274441" y="22836"/>
                    </a:moveTo>
                    <a:cubicBezTo>
                      <a:pt x="3259812" y="8207"/>
                      <a:pt x="3239830" y="357"/>
                      <a:pt x="3219492" y="0"/>
                    </a:cubicBezTo>
                    <a:lnTo>
                      <a:pt x="77784" y="0"/>
                    </a:lnTo>
                    <a:cubicBezTo>
                      <a:pt x="35324" y="0"/>
                      <a:pt x="357" y="34610"/>
                      <a:pt x="0" y="77427"/>
                    </a:cubicBezTo>
                    <a:cubicBezTo>
                      <a:pt x="0" y="113108"/>
                      <a:pt x="24263" y="143437"/>
                      <a:pt x="57446" y="152357"/>
                    </a:cubicBezTo>
                    <a:cubicBezTo>
                      <a:pt x="63869" y="154142"/>
                      <a:pt x="70291" y="155212"/>
                      <a:pt x="77428" y="155212"/>
                    </a:cubicBezTo>
                    <a:lnTo>
                      <a:pt x="3219492" y="155569"/>
                    </a:lnTo>
                    <a:cubicBezTo>
                      <a:pt x="3240187" y="155569"/>
                      <a:pt x="3259812" y="147362"/>
                      <a:pt x="3274441" y="132733"/>
                    </a:cubicBezTo>
                    <a:cubicBezTo>
                      <a:pt x="3275511" y="132020"/>
                      <a:pt x="3275868" y="130949"/>
                      <a:pt x="3276582" y="129879"/>
                    </a:cubicBezTo>
                    <a:cubicBezTo>
                      <a:pt x="3289784" y="115606"/>
                      <a:pt x="3297277" y="97052"/>
                      <a:pt x="3296920" y="77784"/>
                    </a:cubicBezTo>
                    <a:cubicBezTo>
                      <a:pt x="3297277" y="57446"/>
                      <a:pt x="3288713" y="37465"/>
                      <a:pt x="3274441" y="22836"/>
                    </a:cubicBez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sp>
            <p:nvSpPr>
              <p:cNvPr id="6" name="Freeform: Shape 5">
                <a:extLst>
                  <a:ext uri="{FF2B5EF4-FFF2-40B4-BE49-F238E27FC236}">
                    <a16:creationId xmlns:a16="http://schemas.microsoft.com/office/drawing/2014/main" id="{18A01FFA-692F-E630-27AF-F141C8A7014C}"/>
                  </a:ext>
                </a:extLst>
              </p:cNvPr>
              <p:cNvSpPr/>
              <p:nvPr/>
            </p:nvSpPr>
            <p:spPr>
              <a:xfrm>
                <a:off x="2911214" y="2052785"/>
                <a:ext cx="1204588" cy="1537492"/>
              </a:xfrm>
              <a:custGeom>
                <a:avLst/>
                <a:gdLst>
                  <a:gd name="connsiteX0" fmla="*/ 796399 w 1204588"/>
                  <a:gd name="connsiteY0" fmla="*/ 367514 h 1537492"/>
                  <a:gd name="connsiteX1" fmla="*/ 909864 w 1204588"/>
                  <a:gd name="connsiteY1" fmla="*/ 71362 h 1537492"/>
                  <a:gd name="connsiteX2" fmla="*/ 777131 w 1204588"/>
                  <a:gd name="connsiteY2" fmla="*/ 40319 h 1537492"/>
                  <a:gd name="connsiteX3" fmla="*/ 609074 w 1204588"/>
                  <a:gd name="connsiteY3" fmla="*/ 0 h 1537492"/>
                  <a:gd name="connsiteX4" fmla="*/ 437448 w 1204588"/>
                  <a:gd name="connsiteY4" fmla="*/ 40319 h 1537492"/>
                  <a:gd name="connsiteX5" fmla="*/ 294725 w 1204588"/>
                  <a:gd name="connsiteY5" fmla="*/ 69578 h 1537492"/>
                  <a:gd name="connsiteX6" fmla="*/ 404622 w 1204588"/>
                  <a:gd name="connsiteY6" fmla="*/ 372152 h 1537492"/>
                  <a:gd name="connsiteX7" fmla="*/ 0 w 1204588"/>
                  <a:gd name="connsiteY7" fmla="*/ 1021189 h 1537492"/>
                  <a:gd name="connsiteX8" fmla="*/ 602294 w 1204588"/>
                  <a:gd name="connsiteY8" fmla="*/ 1537492 h 1537492"/>
                  <a:gd name="connsiteX9" fmla="*/ 1204589 w 1204588"/>
                  <a:gd name="connsiteY9" fmla="*/ 1021189 h 1537492"/>
                  <a:gd name="connsiteX10" fmla="*/ 796399 w 1204588"/>
                  <a:gd name="connsiteY10" fmla="*/ 367514 h 1537492"/>
                  <a:gd name="connsiteX11" fmla="*/ 796399 w 1204588"/>
                  <a:gd name="connsiteY11" fmla="*/ 367514 h 1537492"/>
                  <a:gd name="connsiteX12" fmla="*/ 811385 w 1204588"/>
                  <a:gd name="connsiteY12" fmla="*/ 1149284 h 1537492"/>
                  <a:gd name="connsiteX13" fmla="*/ 740023 w 1204588"/>
                  <a:gd name="connsiteY13" fmla="*/ 1213866 h 1537492"/>
                  <a:gd name="connsiteX14" fmla="*/ 628342 w 1204588"/>
                  <a:gd name="connsiteY14" fmla="*/ 1241340 h 1537492"/>
                  <a:gd name="connsiteX15" fmla="*/ 628342 w 1204588"/>
                  <a:gd name="connsiteY15" fmla="*/ 1310205 h 1537492"/>
                  <a:gd name="connsiteX16" fmla="*/ 574107 w 1204588"/>
                  <a:gd name="connsiteY16" fmla="*/ 1310205 h 1537492"/>
                  <a:gd name="connsiteX17" fmla="*/ 574107 w 1204588"/>
                  <a:gd name="connsiteY17" fmla="*/ 1240627 h 1537492"/>
                  <a:gd name="connsiteX18" fmla="*/ 428885 w 1204588"/>
                  <a:gd name="connsiteY18" fmla="*/ 1186749 h 1537492"/>
                  <a:gd name="connsiteX19" fmla="*/ 370368 w 1204588"/>
                  <a:gd name="connsiteY19" fmla="*/ 1060438 h 1537492"/>
                  <a:gd name="connsiteX20" fmla="*/ 525224 w 1204588"/>
                  <a:gd name="connsiteY20" fmla="*/ 1060438 h 1537492"/>
                  <a:gd name="connsiteX21" fmla="*/ 574463 w 1204588"/>
                  <a:gd name="connsiteY21" fmla="*/ 1125734 h 1537492"/>
                  <a:gd name="connsiteX22" fmla="*/ 574463 w 1204588"/>
                  <a:gd name="connsiteY22" fmla="*/ 991574 h 1537492"/>
                  <a:gd name="connsiteX23" fmla="*/ 468491 w 1204588"/>
                  <a:gd name="connsiteY23" fmla="*/ 958390 h 1537492"/>
                  <a:gd name="connsiteX24" fmla="*/ 399270 w 1204588"/>
                  <a:gd name="connsiteY24" fmla="*/ 906653 h 1537492"/>
                  <a:gd name="connsiteX25" fmla="*/ 369655 w 1204588"/>
                  <a:gd name="connsiteY25" fmla="*/ 808887 h 1537492"/>
                  <a:gd name="connsiteX26" fmla="*/ 427101 w 1204588"/>
                  <a:gd name="connsiteY26" fmla="*/ 684717 h 1537492"/>
                  <a:gd name="connsiteX27" fmla="*/ 574463 w 1204588"/>
                  <a:gd name="connsiteY27" fmla="*/ 631910 h 1537492"/>
                  <a:gd name="connsiteX28" fmla="*/ 574463 w 1204588"/>
                  <a:gd name="connsiteY28" fmla="*/ 563045 h 1537492"/>
                  <a:gd name="connsiteX29" fmla="*/ 628698 w 1204588"/>
                  <a:gd name="connsiteY29" fmla="*/ 563045 h 1537492"/>
                  <a:gd name="connsiteX30" fmla="*/ 628698 w 1204588"/>
                  <a:gd name="connsiteY30" fmla="*/ 631910 h 1537492"/>
                  <a:gd name="connsiteX31" fmla="*/ 769638 w 1204588"/>
                  <a:gd name="connsiteY31" fmla="*/ 683647 h 1537492"/>
                  <a:gd name="connsiteX32" fmla="*/ 827441 w 1204588"/>
                  <a:gd name="connsiteY32" fmla="*/ 808530 h 1537492"/>
                  <a:gd name="connsiteX33" fmla="*/ 671515 w 1204588"/>
                  <a:gd name="connsiteY33" fmla="*/ 808530 h 1537492"/>
                  <a:gd name="connsiteX34" fmla="*/ 628342 w 1204588"/>
                  <a:gd name="connsiteY34" fmla="*/ 748943 h 1537492"/>
                  <a:gd name="connsiteX35" fmla="*/ 628342 w 1204588"/>
                  <a:gd name="connsiteY35" fmla="*/ 880606 h 1537492"/>
                  <a:gd name="connsiteX36" fmla="*/ 737168 w 1204588"/>
                  <a:gd name="connsiteY36" fmla="*/ 915573 h 1537492"/>
                  <a:gd name="connsiteX37" fmla="*/ 805676 w 1204588"/>
                  <a:gd name="connsiteY37" fmla="*/ 966240 h 1537492"/>
                  <a:gd name="connsiteX38" fmla="*/ 836005 w 1204588"/>
                  <a:gd name="connsiteY38" fmla="*/ 1062579 h 1537492"/>
                  <a:gd name="connsiteX39" fmla="*/ 811385 w 1204588"/>
                  <a:gd name="connsiteY39" fmla="*/ 1149284 h 1537492"/>
                  <a:gd name="connsiteX40" fmla="*/ 535928 w 1204588"/>
                  <a:gd name="connsiteY40" fmla="*/ 837789 h 1537492"/>
                  <a:gd name="connsiteX41" fmla="*/ 573750 w 1204588"/>
                  <a:gd name="connsiteY41" fmla="*/ 863122 h 1537492"/>
                  <a:gd name="connsiteX42" fmla="*/ 573750 w 1204588"/>
                  <a:gd name="connsiteY42" fmla="*/ 745018 h 1537492"/>
                  <a:gd name="connsiteX43" fmla="*/ 536285 w 1204588"/>
                  <a:gd name="connsiteY43" fmla="*/ 763216 h 1537492"/>
                  <a:gd name="connsiteX44" fmla="*/ 522726 w 1204588"/>
                  <a:gd name="connsiteY44" fmla="*/ 801751 h 1537492"/>
                  <a:gd name="connsiteX45" fmla="*/ 535928 w 1204588"/>
                  <a:gd name="connsiteY45" fmla="*/ 837789 h 1537492"/>
                  <a:gd name="connsiteX46" fmla="*/ 668661 w 1204588"/>
                  <a:gd name="connsiteY46" fmla="*/ 1108250 h 1537492"/>
                  <a:gd name="connsiteX47" fmla="*/ 683647 w 1204588"/>
                  <a:gd name="connsiteY47" fmla="*/ 1068288 h 1537492"/>
                  <a:gd name="connsiteX48" fmla="*/ 669731 w 1204588"/>
                  <a:gd name="connsiteY48" fmla="*/ 1032250 h 1537492"/>
                  <a:gd name="connsiteX49" fmla="*/ 628342 w 1204588"/>
                  <a:gd name="connsiteY49" fmla="*/ 1007987 h 1537492"/>
                  <a:gd name="connsiteX50" fmla="*/ 628342 w 1204588"/>
                  <a:gd name="connsiteY50" fmla="*/ 1128588 h 1537492"/>
                  <a:gd name="connsiteX51" fmla="*/ 668661 w 1204588"/>
                  <a:gd name="connsiteY51" fmla="*/ 1108250 h 153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04588" h="1537492">
                    <a:moveTo>
                      <a:pt x="796399" y="367514"/>
                    </a:moveTo>
                    <a:cubicBezTo>
                      <a:pt x="849920" y="255832"/>
                      <a:pt x="909864" y="123099"/>
                      <a:pt x="909864" y="71362"/>
                    </a:cubicBezTo>
                    <a:cubicBezTo>
                      <a:pt x="909864" y="4995"/>
                      <a:pt x="827441" y="-28902"/>
                      <a:pt x="777131" y="40319"/>
                    </a:cubicBezTo>
                    <a:cubicBezTo>
                      <a:pt x="712549" y="130949"/>
                      <a:pt x="684717" y="0"/>
                      <a:pt x="609074" y="0"/>
                    </a:cubicBezTo>
                    <a:cubicBezTo>
                      <a:pt x="534501" y="0"/>
                      <a:pt x="495608" y="122742"/>
                      <a:pt x="437448" y="40319"/>
                    </a:cubicBezTo>
                    <a:cubicBezTo>
                      <a:pt x="383927" y="-34254"/>
                      <a:pt x="294725" y="11061"/>
                      <a:pt x="294725" y="69578"/>
                    </a:cubicBezTo>
                    <a:cubicBezTo>
                      <a:pt x="294725" y="140940"/>
                      <a:pt x="351101" y="268678"/>
                      <a:pt x="404622" y="372152"/>
                    </a:cubicBezTo>
                    <a:cubicBezTo>
                      <a:pt x="223363" y="514876"/>
                      <a:pt x="0" y="779986"/>
                      <a:pt x="0" y="1021189"/>
                    </a:cubicBezTo>
                    <a:cubicBezTo>
                      <a:pt x="0" y="1372289"/>
                      <a:pt x="270462" y="1537492"/>
                      <a:pt x="602294" y="1537492"/>
                    </a:cubicBezTo>
                    <a:cubicBezTo>
                      <a:pt x="935555" y="1537492"/>
                      <a:pt x="1204589" y="1370505"/>
                      <a:pt x="1204589" y="1021189"/>
                    </a:cubicBezTo>
                    <a:cubicBezTo>
                      <a:pt x="1204589" y="777131"/>
                      <a:pt x="979442" y="510238"/>
                      <a:pt x="796399" y="367514"/>
                    </a:cubicBezTo>
                    <a:lnTo>
                      <a:pt x="796399" y="367514"/>
                    </a:lnTo>
                    <a:close/>
                    <a:moveTo>
                      <a:pt x="811385" y="1149284"/>
                    </a:moveTo>
                    <a:cubicBezTo>
                      <a:pt x="795328" y="1175687"/>
                      <a:pt x="771422" y="1197096"/>
                      <a:pt x="740023" y="1213866"/>
                    </a:cubicBezTo>
                    <a:cubicBezTo>
                      <a:pt x="708624" y="1230636"/>
                      <a:pt x="671159" y="1239913"/>
                      <a:pt x="628342" y="1241340"/>
                    </a:cubicBezTo>
                    <a:lnTo>
                      <a:pt x="628342" y="1310205"/>
                    </a:lnTo>
                    <a:lnTo>
                      <a:pt x="574107" y="1310205"/>
                    </a:lnTo>
                    <a:lnTo>
                      <a:pt x="574107" y="1240627"/>
                    </a:lnTo>
                    <a:cubicBezTo>
                      <a:pt x="514162" y="1235631"/>
                      <a:pt x="465636" y="1217434"/>
                      <a:pt x="428885" y="1186749"/>
                    </a:cubicBezTo>
                    <a:cubicBezTo>
                      <a:pt x="392134" y="1155706"/>
                      <a:pt x="372509" y="1113959"/>
                      <a:pt x="370368" y="1060438"/>
                    </a:cubicBezTo>
                    <a:lnTo>
                      <a:pt x="525224" y="1060438"/>
                    </a:lnTo>
                    <a:cubicBezTo>
                      <a:pt x="528792" y="1094335"/>
                      <a:pt x="545205" y="1116100"/>
                      <a:pt x="574463" y="1125734"/>
                    </a:cubicBezTo>
                    <a:lnTo>
                      <a:pt x="574463" y="991574"/>
                    </a:lnTo>
                    <a:cubicBezTo>
                      <a:pt x="530219" y="980156"/>
                      <a:pt x="494895" y="969095"/>
                      <a:pt x="468491" y="958390"/>
                    </a:cubicBezTo>
                    <a:cubicBezTo>
                      <a:pt x="442087" y="947686"/>
                      <a:pt x="418894" y="930202"/>
                      <a:pt x="399270" y="906653"/>
                    </a:cubicBezTo>
                    <a:cubicBezTo>
                      <a:pt x="379289" y="882747"/>
                      <a:pt x="369655" y="850277"/>
                      <a:pt x="369655" y="808887"/>
                    </a:cubicBezTo>
                    <a:cubicBezTo>
                      <a:pt x="369655" y="757507"/>
                      <a:pt x="388922" y="716117"/>
                      <a:pt x="427101" y="684717"/>
                    </a:cubicBezTo>
                    <a:cubicBezTo>
                      <a:pt x="465280" y="653675"/>
                      <a:pt x="514519" y="635835"/>
                      <a:pt x="574463" y="631910"/>
                    </a:cubicBezTo>
                    <a:lnTo>
                      <a:pt x="574463" y="563045"/>
                    </a:lnTo>
                    <a:lnTo>
                      <a:pt x="628698" y="563045"/>
                    </a:lnTo>
                    <a:lnTo>
                      <a:pt x="628698" y="631910"/>
                    </a:lnTo>
                    <a:cubicBezTo>
                      <a:pt x="688286" y="636548"/>
                      <a:pt x="735384" y="653675"/>
                      <a:pt x="769638" y="683647"/>
                    </a:cubicBezTo>
                    <a:cubicBezTo>
                      <a:pt x="804249" y="713619"/>
                      <a:pt x="823516" y="755366"/>
                      <a:pt x="827441" y="808530"/>
                    </a:cubicBezTo>
                    <a:lnTo>
                      <a:pt x="671515" y="808530"/>
                    </a:lnTo>
                    <a:cubicBezTo>
                      <a:pt x="667947" y="777845"/>
                      <a:pt x="653675" y="758220"/>
                      <a:pt x="628342" y="748943"/>
                    </a:cubicBezTo>
                    <a:lnTo>
                      <a:pt x="628342" y="880606"/>
                    </a:lnTo>
                    <a:cubicBezTo>
                      <a:pt x="675440" y="893808"/>
                      <a:pt x="711478" y="905226"/>
                      <a:pt x="737168" y="915573"/>
                    </a:cubicBezTo>
                    <a:cubicBezTo>
                      <a:pt x="762502" y="925921"/>
                      <a:pt x="785338" y="942691"/>
                      <a:pt x="805676" y="966240"/>
                    </a:cubicBezTo>
                    <a:cubicBezTo>
                      <a:pt x="825657" y="989790"/>
                      <a:pt x="836005" y="1021902"/>
                      <a:pt x="836005" y="1062579"/>
                    </a:cubicBezTo>
                    <a:cubicBezTo>
                      <a:pt x="835648" y="1094335"/>
                      <a:pt x="827441" y="1122880"/>
                      <a:pt x="811385" y="1149284"/>
                    </a:cubicBezTo>
                    <a:close/>
                    <a:moveTo>
                      <a:pt x="535928" y="837789"/>
                    </a:moveTo>
                    <a:cubicBezTo>
                      <a:pt x="544848" y="847423"/>
                      <a:pt x="557336" y="855986"/>
                      <a:pt x="573750" y="863122"/>
                    </a:cubicBezTo>
                    <a:lnTo>
                      <a:pt x="573750" y="745018"/>
                    </a:lnTo>
                    <a:cubicBezTo>
                      <a:pt x="558050" y="747873"/>
                      <a:pt x="545562" y="753939"/>
                      <a:pt x="536285" y="763216"/>
                    </a:cubicBezTo>
                    <a:cubicBezTo>
                      <a:pt x="527364" y="772493"/>
                      <a:pt x="522726" y="785338"/>
                      <a:pt x="522726" y="801751"/>
                    </a:cubicBezTo>
                    <a:cubicBezTo>
                      <a:pt x="522726" y="816380"/>
                      <a:pt x="527364" y="828155"/>
                      <a:pt x="535928" y="837789"/>
                    </a:cubicBezTo>
                    <a:close/>
                    <a:moveTo>
                      <a:pt x="668661" y="1108250"/>
                    </a:moveTo>
                    <a:cubicBezTo>
                      <a:pt x="678652" y="1097546"/>
                      <a:pt x="683647" y="1084344"/>
                      <a:pt x="683647" y="1068288"/>
                    </a:cubicBezTo>
                    <a:cubicBezTo>
                      <a:pt x="683647" y="1053659"/>
                      <a:pt x="679009" y="1041527"/>
                      <a:pt x="669731" y="1032250"/>
                    </a:cubicBezTo>
                    <a:cubicBezTo>
                      <a:pt x="660454" y="1022973"/>
                      <a:pt x="646539" y="1014766"/>
                      <a:pt x="628342" y="1007987"/>
                    </a:cubicBezTo>
                    <a:lnTo>
                      <a:pt x="628342" y="1128588"/>
                    </a:lnTo>
                    <a:cubicBezTo>
                      <a:pt x="645112" y="1125734"/>
                      <a:pt x="658670" y="1118955"/>
                      <a:pt x="668661" y="1108250"/>
                    </a:cubicBez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sp>
            <p:nvSpPr>
              <p:cNvPr id="7" name="Freeform: Shape 6">
                <a:extLst>
                  <a:ext uri="{FF2B5EF4-FFF2-40B4-BE49-F238E27FC236}">
                    <a16:creationId xmlns:a16="http://schemas.microsoft.com/office/drawing/2014/main" id="{BA775724-1D91-4CF8-8AF6-6EB2F4FBC2FE}"/>
                  </a:ext>
                </a:extLst>
              </p:cNvPr>
              <p:cNvSpPr/>
              <p:nvPr/>
            </p:nvSpPr>
            <p:spPr>
              <a:xfrm>
                <a:off x="3557396" y="3996683"/>
                <a:ext cx="1920348" cy="878108"/>
              </a:xfrm>
              <a:custGeom>
                <a:avLst/>
                <a:gdLst>
                  <a:gd name="connsiteX0" fmla="*/ 1720179 w 1920348"/>
                  <a:gd name="connsiteY0" fmla="*/ 477411 h 878108"/>
                  <a:gd name="connsiteX1" fmla="*/ 1379426 w 1920348"/>
                  <a:gd name="connsiteY1" fmla="*/ 477411 h 878108"/>
                  <a:gd name="connsiteX2" fmla="*/ 1014053 w 1920348"/>
                  <a:gd name="connsiteY2" fmla="*/ 25690 h 878108"/>
                  <a:gd name="connsiteX3" fmla="*/ 905939 w 1920348"/>
                  <a:gd name="connsiteY3" fmla="*/ 25690 h 878108"/>
                  <a:gd name="connsiteX4" fmla="*/ 540923 w 1920348"/>
                  <a:gd name="connsiteY4" fmla="*/ 477411 h 878108"/>
                  <a:gd name="connsiteX5" fmla="*/ 200527 w 1920348"/>
                  <a:gd name="connsiteY5" fmla="*/ 477411 h 878108"/>
                  <a:gd name="connsiteX6" fmla="*/ 0 w 1920348"/>
                  <a:gd name="connsiteY6" fmla="*/ 677581 h 878108"/>
                  <a:gd name="connsiteX7" fmla="*/ 0 w 1920348"/>
                  <a:gd name="connsiteY7" fmla="*/ 845995 h 878108"/>
                  <a:gd name="connsiteX8" fmla="*/ 9277 w 1920348"/>
                  <a:gd name="connsiteY8" fmla="*/ 868831 h 878108"/>
                  <a:gd name="connsiteX9" fmla="*/ 32113 w 1920348"/>
                  <a:gd name="connsiteY9" fmla="*/ 878108 h 878108"/>
                  <a:gd name="connsiteX10" fmla="*/ 1888236 w 1920348"/>
                  <a:gd name="connsiteY10" fmla="*/ 878108 h 878108"/>
                  <a:gd name="connsiteX11" fmla="*/ 1920349 w 1920348"/>
                  <a:gd name="connsiteY11" fmla="*/ 845995 h 878108"/>
                  <a:gd name="connsiteX12" fmla="*/ 1920349 w 1920348"/>
                  <a:gd name="connsiteY12" fmla="*/ 677581 h 878108"/>
                  <a:gd name="connsiteX13" fmla="*/ 1920349 w 1920348"/>
                  <a:gd name="connsiteY13" fmla="*/ 675440 h 878108"/>
                  <a:gd name="connsiteX14" fmla="*/ 1720179 w 1920348"/>
                  <a:gd name="connsiteY14" fmla="*/ 477411 h 87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0348" h="878108">
                    <a:moveTo>
                      <a:pt x="1720179" y="477411"/>
                    </a:moveTo>
                    <a:lnTo>
                      <a:pt x="1379426" y="477411"/>
                    </a:lnTo>
                    <a:lnTo>
                      <a:pt x="1014053" y="25690"/>
                    </a:lnTo>
                    <a:cubicBezTo>
                      <a:pt x="986221" y="-8563"/>
                      <a:pt x="933770" y="-8563"/>
                      <a:pt x="905939" y="25690"/>
                    </a:cubicBezTo>
                    <a:lnTo>
                      <a:pt x="540923" y="477411"/>
                    </a:lnTo>
                    <a:lnTo>
                      <a:pt x="200527" y="477411"/>
                    </a:lnTo>
                    <a:cubicBezTo>
                      <a:pt x="90273" y="477411"/>
                      <a:pt x="357" y="567327"/>
                      <a:pt x="0" y="677581"/>
                    </a:cubicBezTo>
                    <a:lnTo>
                      <a:pt x="0" y="845995"/>
                    </a:lnTo>
                    <a:cubicBezTo>
                      <a:pt x="0" y="854559"/>
                      <a:pt x="3211" y="862765"/>
                      <a:pt x="9277" y="868831"/>
                    </a:cubicBezTo>
                    <a:cubicBezTo>
                      <a:pt x="15343" y="874897"/>
                      <a:pt x="23549" y="878108"/>
                      <a:pt x="32113" y="878108"/>
                    </a:cubicBezTo>
                    <a:lnTo>
                      <a:pt x="1888236" y="878108"/>
                    </a:lnTo>
                    <a:cubicBezTo>
                      <a:pt x="1906076" y="878108"/>
                      <a:pt x="1920349" y="863836"/>
                      <a:pt x="1920349" y="845995"/>
                    </a:cubicBezTo>
                    <a:lnTo>
                      <a:pt x="1920349" y="677581"/>
                    </a:lnTo>
                    <a:cubicBezTo>
                      <a:pt x="1920349" y="676868"/>
                      <a:pt x="1920349" y="676154"/>
                      <a:pt x="1920349" y="675440"/>
                    </a:cubicBezTo>
                    <a:cubicBezTo>
                      <a:pt x="1919278" y="566614"/>
                      <a:pt x="1830076" y="477768"/>
                      <a:pt x="1720179" y="477411"/>
                    </a:cubicBez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grpSp>
            <p:nvGrpSpPr>
              <p:cNvPr id="8" name="Graphic 2">
                <a:extLst>
                  <a:ext uri="{FF2B5EF4-FFF2-40B4-BE49-F238E27FC236}">
                    <a16:creationId xmlns:a16="http://schemas.microsoft.com/office/drawing/2014/main" id="{EB92EC32-2A3D-0B47-82CD-C4358FF311CD}"/>
                  </a:ext>
                </a:extLst>
              </p:cNvPr>
              <p:cNvGrpSpPr/>
              <p:nvPr/>
            </p:nvGrpSpPr>
            <p:grpSpPr>
              <a:xfrm>
                <a:off x="4909704" y="2213706"/>
                <a:ext cx="1123593" cy="1387989"/>
                <a:chOff x="4909704" y="2213706"/>
                <a:chExt cx="1123593" cy="1387989"/>
              </a:xfrm>
              <a:grpFill/>
            </p:grpSpPr>
            <p:sp>
              <p:nvSpPr>
                <p:cNvPr id="9" name="Freeform: Shape 8">
                  <a:extLst>
                    <a:ext uri="{FF2B5EF4-FFF2-40B4-BE49-F238E27FC236}">
                      <a16:creationId xmlns:a16="http://schemas.microsoft.com/office/drawing/2014/main" id="{EC2806B0-B2BF-8757-354E-A9CADBE9EC6A}"/>
                    </a:ext>
                  </a:extLst>
                </p:cNvPr>
                <p:cNvSpPr/>
                <p:nvPr/>
              </p:nvSpPr>
              <p:spPr>
                <a:xfrm>
                  <a:off x="4931826" y="2235829"/>
                  <a:ext cx="195888" cy="195888"/>
                </a:xfrm>
                <a:custGeom>
                  <a:avLst/>
                  <a:gdLst>
                    <a:gd name="connsiteX0" fmla="*/ 195889 w 195888"/>
                    <a:gd name="connsiteY0" fmla="*/ 0 h 195888"/>
                    <a:gd name="connsiteX1" fmla="*/ 0 w 195888"/>
                    <a:gd name="connsiteY1" fmla="*/ 195888 h 195888"/>
                    <a:gd name="connsiteX2" fmla="*/ 195889 w 195888"/>
                    <a:gd name="connsiteY2" fmla="*/ 195888 h 195888"/>
                  </a:gdLst>
                  <a:ahLst/>
                  <a:cxnLst>
                    <a:cxn ang="0">
                      <a:pos x="connsiteX0" y="connsiteY0"/>
                    </a:cxn>
                    <a:cxn ang="0">
                      <a:pos x="connsiteX1" y="connsiteY1"/>
                    </a:cxn>
                    <a:cxn ang="0">
                      <a:pos x="connsiteX2" y="connsiteY2"/>
                    </a:cxn>
                  </a:cxnLst>
                  <a:rect l="l" t="t" r="r" b="b"/>
                  <a:pathLst>
                    <a:path w="195888" h="195888">
                      <a:moveTo>
                        <a:pt x="195889" y="0"/>
                      </a:moveTo>
                      <a:lnTo>
                        <a:pt x="0" y="195888"/>
                      </a:lnTo>
                      <a:lnTo>
                        <a:pt x="195889" y="195888"/>
                      </a:ln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grpSp>
              <p:nvGrpSpPr>
                <p:cNvPr id="10" name="Graphic 2">
                  <a:extLst>
                    <a:ext uri="{FF2B5EF4-FFF2-40B4-BE49-F238E27FC236}">
                      <a16:creationId xmlns:a16="http://schemas.microsoft.com/office/drawing/2014/main" id="{26E0AB64-D7CC-A167-D04C-CC40D73AC113}"/>
                    </a:ext>
                  </a:extLst>
                </p:cNvPr>
                <p:cNvGrpSpPr/>
                <p:nvPr/>
              </p:nvGrpSpPr>
              <p:grpSpPr>
                <a:xfrm>
                  <a:off x="4909704" y="2213706"/>
                  <a:ext cx="1123593" cy="1387989"/>
                  <a:chOff x="4909704" y="2213706"/>
                  <a:chExt cx="1123593" cy="1387989"/>
                </a:xfrm>
                <a:grpFill/>
              </p:grpSpPr>
              <p:sp>
                <p:nvSpPr>
                  <p:cNvPr id="11" name="Freeform: Shape 10">
                    <a:extLst>
                      <a:ext uri="{FF2B5EF4-FFF2-40B4-BE49-F238E27FC236}">
                        <a16:creationId xmlns:a16="http://schemas.microsoft.com/office/drawing/2014/main" id="{1EA83D20-3560-5CE3-A168-CF9FA0A56C1F}"/>
                      </a:ext>
                    </a:extLst>
                  </p:cNvPr>
                  <p:cNvSpPr/>
                  <p:nvPr/>
                </p:nvSpPr>
                <p:spPr>
                  <a:xfrm>
                    <a:off x="4909704" y="2213706"/>
                    <a:ext cx="995141" cy="1259180"/>
                  </a:xfrm>
                  <a:custGeom>
                    <a:avLst/>
                    <a:gdLst>
                      <a:gd name="connsiteX0" fmla="*/ 995142 w 995141"/>
                      <a:gd name="connsiteY0" fmla="*/ 1175331 h 1259180"/>
                      <a:gd name="connsiteX1" fmla="*/ 995142 w 995141"/>
                      <a:gd name="connsiteY1" fmla="*/ 83850 h 1259180"/>
                      <a:gd name="connsiteX2" fmla="*/ 911291 w 995141"/>
                      <a:gd name="connsiteY2" fmla="*/ 0 h 1259180"/>
                      <a:gd name="connsiteX3" fmla="*/ 262612 w 995141"/>
                      <a:gd name="connsiteY3" fmla="*/ 0 h 1259180"/>
                      <a:gd name="connsiteX4" fmla="*/ 262612 w 995141"/>
                      <a:gd name="connsiteY4" fmla="*/ 240490 h 1259180"/>
                      <a:gd name="connsiteX5" fmla="*/ 240489 w 995141"/>
                      <a:gd name="connsiteY5" fmla="*/ 262612 h 1259180"/>
                      <a:gd name="connsiteX6" fmla="*/ 0 w 995141"/>
                      <a:gd name="connsiteY6" fmla="*/ 262612 h 1259180"/>
                      <a:gd name="connsiteX7" fmla="*/ 0 w 995141"/>
                      <a:gd name="connsiteY7" fmla="*/ 1175331 h 1259180"/>
                      <a:gd name="connsiteX8" fmla="*/ 83850 w 995141"/>
                      <a:gd name="connsiteY8" fmla="*/ 1259181 h 1259180"/>
                      <a:gd name="connsiteX9" fmla="*/ 589806 w 995141"/>
                      <a:gd name="connsiteY9" fmla="*/ 1259181 h 1259180"/>
                      <a:gd name="connsiteX10" fmla="*/ 911648 w 995141"/>
                      <a:gd name="connsiteY10" fmla="*/ 1259181 h 1259180"/>
                      <a:gd name="connsiteX11" fmla="*/ 995142 w 995141"/>
                      <a:gd name="connsiteY11" fmla="*/ 1175331 h 1259180"/>
                      <a:gd name="connsiteX12" fmla="*/ 724323 w 995141"/>
                      <a:gd name="connsiteY12" fmla="*/ 165916 h 1259180"/>
                      <a:gd name="connsiteX13" fmla="*/ 829225 w 995141"/>
                      <a:gd name="connsiteY13" fmla="*/ 165916 h 1259180"/>
                      <a:gd name="connsiteX14" fmla="*/ 829225 w 995141"/>
                      <a:gd name="connsiteY14" fmla="*/ 648680 h 1259180"/>
                      <a:gd name="connsiteX15" fmla="*/ 724323 w 995141"/>
                      <a:gd name="connsiteY15" fmla="*/ 648680 h 1259180"/>
                      <a:gd name="connsiteX16" fmla="*/ 724323 w 995141"/>
                      <a:gd name="connsiteY16" fmla="*/ 165916 h 1259180"/>
                      <a:gd name="connsiteX17" fmla="*/ 352171 w 995141"/>
                      <a:gd name="connsiteY17" fmla="*/ 350387 h 1259180"/>
                      <a:gd name="connsiteX18" fmla="*/ 457073 w 995141"/>
                      <a:gd name="connsiteY18" fmla="*/ 350387 h 1259180"/>
                      <a:gd name="connsiteX19" fmla="*/ 457073 w 995141"/>
                      <a:gd name="connsiteY19" fmla="*/ 648323 h 1259180"/>
                      <a:gd name="connsiteX20" fmla="*/ 352171 w 995141"/>
                      <a:gd name="connsiteY20" fmla="*/ 648323 h 1259180"/>
                      <a:gd name="connsiteX21" fmla="*/ 352171 w 995141"/>
                      <a:gd name="connsiteY21" fmla="*/ 350387 h 1259180"/>
                      <a:gd name="connsiteX22" fmla="*/ 165916 w 995141"/>
                      <a:gd name="connsiteY22" fmla="*/ 442801 h 1259180"/>
                      <a:gd name="connsiteX23" fmla="*/ 270818 w 995141"/>
                      <a:gd name="connsiteY23" fmla="*/ 442801 h 1259180"/>
                      <a:gd name="connsiteX24" fmla="*/ 270818 w 995141"/>
                      <a:gd name="connsiteY24" fmla="*/ 648680 h 1259180"/>
                      <a:gd name="connsiteX25" fmla="*/ 165916 w 995141"/>
                      <a:gd name="connsiteY25" fmla="*/ 648680 h 1259180"/>
                      <a:gd name="connsiteX26" fmla="*/ 165916 w 995141"/>
                      <a:gd name="connsiteY26" fmla="*/ 442801 h 1259180"/>
                      <a:gd name="connsiteX27" fmla="*/ 463852 w 995141"/>
                      <a:gd name="connsiteY27" fmla="*/ 1162842 h 1259180"/>
                      <a:gd name="connsiteX28" fmla="*/ 137015 w 995141"/>
                      <a:gd name="connsiteY28" fmla="*/ 1162842 h 1259180"/>
                      <a:gd name="connsiteX29" fmla="*/ 114892 w 995141"/>
                      <a:gd name="connsiteY29" fmla="*/ 1140720 h 1259180"/>
                      <a:gd name="connsiteX30" fmla="*/ 137015 w 995141"/>
                      <a:gd name="connsiteY30" fmla="*/ 1118598 h 1259180"/>
                      <a:gd name="connsiteX31" fmla="*/ 463852 w 995141"/>
                      <a:gd name="connsiteY31" fmla="*/ 1118598 h 1259180"/>
                      <a:gd name="connsiteX32" fmla="*/ 485974 w 995141"/>
                      <a:gd name="connsiteY32" fmla="*/ 1140720 h 1259180"/>
                      <a:gd name="connsiteX33" fmla="*/ 463852 w 995141"/>
                      <a:gd name="connsiteY33" fmla="*/ 1162842 h 1259180"/>
                      <a:gd name="connsiteX34" fmla="*/ 463852 w 995141"/>
                      <a:gd name="connsiteY34" fmla="*/ 1038316 h 1259180"/>
                      <a:gd name="connsiteX35" fmla="*/ 137015 w 995141"/>
                      <a:gd name="connsiteY35" fmla="*/ 1038316 h 1259180"/>
                      <a:gd name="connsiteX36" fmla="*/ 114892 w 995141"/>
                      <a:gd name="connsiteY36" fmla="*/ 1016194 h 1259180"/>
                      <a:gd name="connsiteX37" fmla="*/ 137015 w 995141"/>
                      <a:gd name="connsiteY37" fmla="*/ 994071 h 1259180"/>
                      <a:gd name="connsiteX38" fmla="*/ 463852 w 995141"/>
                      <a:gd name="connsiteY38" fmla="*/ 994071 h 1259180"/>
                      <a:gd name="connsiteX39" fmla="*/ 485974 w 995141"/>
                      <a:gd name="connsiteY39" fmla="*/ 1016194 h 1259180"/>
                      <a:gd name="connsiteX40" fmla="*/ 463852 w 995141"/>
                      <a:gd name="connsiteY40" fmla="*/ 1038316 h 1259180"/>
                      <a:gd name="connsiteX41" fmla="*/ 463852 w 995141"/>
                      <a:gd name="connsiteY41" fmla="*/ 914146 h 1259180"/>
                      <a:gd name="connsiteX42" fmla="*/ 137015 w 995141"/>
                      <a:gd name="connsiteY42" fmla="*/ 914146 h 1259180"/>
                      <a:gd name="connsiteX43" fmla="*/ 114892 w 995141"/>
                      <a:gd name="connsiteY43" fmla="*/ 892024 h 1259180"/>
                      <a:gd name="connsiteX44" fmla="*/ 137015 w 995141"/>
                      <a:gd name="connsiteY44" fmla="*/ 869902 h 1259180"/>
                      <a:gd name="connsiteX45" fmla="*/ 463852 w 995141"/>
                      <a:gd name="connsiteY45" fmla="*/ 869902 h 1259180"/>
                      <a:gd name="connsiteX46" fmla="*/ 485974 w 995141"/>
                      <a:gd name="connsiteY46" fmla="*/ 892024 h 1259180"/>
                      <a:gd name="connsiteX47" fmla="*/ 463852 w 995141"/>
                      <a:gd name="connsiteY47" fmla="*/ 914146 h 1259180"/>
                      <a:gd name="connsiteX48" fmla="*/ 463852 w 995141"/>
                      <a:gd name="connsiteY48" fmla="*/ 789620 h 1259180"/>
                      <a:gd name="connsiteX49" fmla="*/ 137015 w 995141"/>
                      <a:gd name="connsiteY49" fmla="*/ 789620 h 1259180"/>
                      <a:gd name="connsiteX50" fmla="*/ 114892 w 995141"/>
                      <a:gd name="connsiteY50" fmla="*/ 767497 h 1259180"/>
                      <a:gd name="connsiteX51" fmla="*/ 137015 w 995141"/>
                      <a:gd name="connsiteY51" fmla="*/ 745375 h 1259180"/>
                      <a:gd name="connsiteX52" fmla="*/ 463852 w 995141"/>
                      <a:gd name="connsiteY52" fmla="*/ 745375 h 1259180"/>
                      <a:gd name="connsiteX53" fmla="*/ 485974 w 995141"/>
                      <a:gd name="connsiteY53" fmla="*/ 767497 h 1259180"/>
                      <a:gd name="connsiteX54" fmla="*/ 463852 w 995141"/>
                      <a:gd name="connsiteY54" fmla="*/ 789620 h 1259180"/>
                      <a:gd name="connsiteX55" fmla="*/ 538069 w 995141"/>
                      <a:gd name="connsiteY55" fmla="*/ 258330 h 1259180"/>
                      <a:gd name="connsiteX56" fmla="*/ 642971 w 995141"/>
                      <a:gd name="connsiteY56" fmla="*/ 258330 h 1259180"/>
                      <a:gd name="connsiteX57" fmla="*/ 642971 w 995141"/>
                      <a:gd name="connsiteY57" fmla="*/ 648680 h 1259180"/>
                      <a:gd name="connsiteX58" fmla="*/ 538069 w 995141"/>
                      <a:gd name="connsiteY58" fmla="*/ 648680 h 1259180"/>
                      <a:gd name="connsiteX59" fmla="*/ 538069 w 995141"/>
                      <a:gd name="connsiteY59" fmla="*/ 258330 h 1259180"/>
                      <a:gd name="connsiteX60" fmla="*/ 624417 w 995141"/>
                      <a:gd name="connsiteY60" fmla="*/ 965883 h 1259180"/>
                      <a:gd name="connsiteX61" fmla="*/ 585524 w 995141"/>
                      <a:gd name="connsiteY61" fmla="*/ 936982 h 1259180"/>
                      <a:gd name="connsiteX62" fmla="*/ 568754 w 995141"/>
                      <a:gd name="connsiteY62" fmla="*/ 882390 h 1259180"/>
                      <a:gd name="connsiteX63" fmla="*/ 600867 w 995141"/>
                      <a:gd name="connsiteY63" fmla="*/ 812812 h 1259180"/>
                      <a:gd name="connsiteX64" fmla="*/ 683290 w 995141"/>
                      <a:gd name="connsiteY64" fmla="*/ 783197 h 1259180"/>
                      <a:gd name="connsiteX65" fmla="*/ 683290 w 995141"/>
                      <a:gd name="connsiteY65" fmla="*/ 744662 h 1259180"/>
                      <a:gd name="connsiteX66" fmla="*/ 713619 w 995141"/>
                      <a:gd name="connsiteY66" fmla="*/ 744662 h 1259180"/>
                      <a:gd name="connsiteX67" fmla="*/ 713619 w 995141"/>
                      <a:gd name="connsiteY67" fmla="*/ 783554 h 1259180"/>
                      <a:gd name="connsiteX68" fmla="*/ 792474 w 995141"/>
                      <a:gd name="connsiteY68" fmla="*/ 812455 h 1259180"/>
                      <a:gd name="connsiteX69" fmla="*/ 824943 w 995141"/>
                      <a:gd name="connsiteY69" fmla="*/ 882390 h 1259180"/>
                      <a:gd name="connsiteX70" fmla="*/ 737882 w 995141"/>
                      <a:gd name="connsiteY70" fmla="*/ 882390 h 1259180"/>
                      <a:gd name="connsiteX71" fmla="*/ 713619 w 995141"/>
                      <a:gd name="connsiteY71" fmla="*/ 849207 h 1259180"/>
                      <a:gd name="connsiteX72" fmla="*/ 713619 w 995141"/>
                      <a:gd name="connsiteY72" fmla="*/ 922709 h 1259180"/>
                      <a:gd name="connsiteX73" fmla="*/ 774633 w 995141"/>
                      <a:gd name="connsiteY73" fmla="*/ 942334 h 1259180"/>
                      <a:gd name="connsiteX74" fmla="*/ 812812 w 995141"/>
                      <a:gd name="connsiteY74" fmla="*/ 970522 h 1259180"/>
                      <a:gd name="connsiteX75" fmla="*/ 829582 w 995141"/>
                      <a:gd name="connsiteY75" fmla="*/ 1024400 h 1259180"/>
                      <a:gd name="connsiteX76" fmla="*/ 816023 w 995141"/>
                      <a:gd name="connsiteY76" fmla="*/ 1072569 h 1259180"/>
                      <a:gd name="connsiteX77" fmla="*/ 776061 w 995141"/>
                      <a:gd name="connsiteY77" fmla="*/ 1108607 h 1259180"/>
                      <a:gd name="connsiteX78" fmla="*/ 713619 w 995141"/>
                      <a:gd name="connsiteY78" fmla="*/ 1123950 h 1259180"/>
                      <a:gd name="connsiteX79" fmla="*/ 713619 w 995141"/>
                      <a:gd name="connsiteY79" fmla="*/ 1162485 h 1259180"/>
                      <a:gd name="connsiteX80" fmla="*/ 683290 w 995141"/>
                      <a:gd name="connsiteY80" fmla="*/ 1162485 h 1259180"/>
                      <a:gd name="connsiteX81" fmla="*/ 683290 w 995141"/>
                      <a:gd name="connsiteY81" fmla="*/ 1123593 h 1259180"/>
                      <a:gd name="connsiteX82" fmla="*/ 601937 w 995141"/>
                      <a:gd name="connsiteY82" fmla="*/ 1093264 h 1259180"/>
                      <a:gd name="connsiteX83" fmla="*/ 569111 w 995141"/>
                      <a:gd name="connsiteY83" fmla="*/ 1022616 h 1259180"/>
                      <a:gd name="connsiteX84" fmla="*/ 655459 w 995141"/>
                      <a:gd name="connsiteY84" fmla="*/ 1022616 h 1259180"/>
                      <a:gd name="connsiteX85" fmla="*/ 682933 w 995141"/>
                      <a:gd name="connsiteY85" fmla="*/ 1059367 h 1259180"/>
                      <a:gd name="connsiteX86" fmla="*/ 682933 w 995141"/>
                      <a:gd name="connsiteY86" fmla="*/ 984081 h 1259180"/>
                      <a:gd name="connsiteX87" fmla="*/ 624417 w 995141"/>
                      <a:gd name="connsiteY87" fmla="*/ 965883 h 125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995141" h="1259180">
                        <a:moveTo>
                          <a:pt x="995142" y="1175331"/>
                        </a:moveTo>
                        <a:lnTo>
                          <a:pt x="995142" y="83850"/>
                        </a:lnTo>
                        <a:cubicBezTo>
                          <a:pt x="995142" y="37465"/>
                          <a:pt x="957677" y="0"/>
                          <a:pt x="911291" y="0"/>
                        </a:cubicBezTo>
                        <a:lnTo>
                          <a:pt x="262612" y="0"/>
                        </a:lnTo>
                        <a:lnTo>
                          <a:pt x="262612" y="240490"/>
                        </a:lnTo>
                        <a:cubicBezTo>
                          <a:pt x="262612" y="252978"/>
                          <a:pt x="252621" y="262612"/>
                          <a:pt x="240489" y="262612"/>
                        </a:cubicBezTo>
                        <a:lnTo>
                          <a:pt x="0" y="262612"/>
                        </a:lnTo>
                        <a:lnTo>
                          <a:pt x="0" y="1175331"/>
                        </a:lnTo>
                        <a:cubicBezTo>
                          <a:pt x="0" y="1221716"/>
                          <a:pt x="37465" y="1259181"/>
                          <a:pt x="83850" y="1259181"/>
                        </a:cubicBezTo>
                        <a:lnTo>
                          <a:pt x="589806" y="1259181"/>
                        </a:lnTo>
                        <a:lnTo>
                          <a:pt x="911648" y="1259181"/>
                        </a:lnTo>
                        <a:cubicBezTo>
                          <a:pt x="957677" y="1259181"/>
                          <a:pt x="995142" y="1221716"/>
                          <a:pt x="995142" y="1175331"/>
                        </a:cubicBezTo>
                        <a:close/>
                        <a:moveTo>
                          <a:pt x="724323" y="165916"/>
                        </a:moveTo>
                        <a:lnTo>
                          <a:pt x="829225" y="165916"/>
                        </a:lnTo>
                        <a:lnTo>
                          <a:pt x="829225" y="648680"/>
                        </a:lnTo>
                        <a:lnTo>
                          <a:pt x="724323" y="648680"/>
                        </a:lnTo>
                        <a:lnTo>
                          <a:pt x="724323" y="165916"/>
                        </a:lnTo>
                        <a:close/>
                        <a:moveTo>
                          <a:pt x="352171" y="350387"/>
                        </a:moveTo>
                        <a:lnTo>
                          <a:pt x="457073" y="350387"/>
                        </a:lnTo>
                        <a:lnTo>
                          <a:pt x="457073" y="648323"/>
                        </a:lnTo>
                        <a:lnTo>
                          <a:pt x="352171" y="648323"/>
                        </a:lnTo>
                        <a:lnTo>
                          <a:pt x="352171" y="350387"/>
                        </a:lnTo>
                        <a:close/>
                        <a:moveTo>
                          <a:pt x="165916" y="442801"/>
                        </a:moveTo>
                        <a:lnTo>
                          <a:pt x="270818" y="442801"/>
                        </a:lnTo>
                        <a:lnTo>
                          <a:pt x="270818" y="648680"/>
                        </a:lnTo>
                        <a:lnTo>
                          <a:pt x="165916" y="648680"/>
                        </a:lnTo>
                        <a:lnTo>
                          <a:pt x="165916" y="442801"/>
                        </a:lnTo>
                        <a:close/>
                        <a:moveTo>
                          <a:pt x="463852" y="1162842"/>
                        </a:moveTo>
                        <a:lnTo>
                          <a:pt x="137015" y="1162842"/>
                        </a:lnTo>
                        <a:cubicBezTo>
                          <a:pt x="124526" y="1162842"/>
                          <a:pt x="114892" y="1152852"/>
                          <a:pt x="114892" y="1140720"/>
                        </a:cubicBezTo>
                        <a:cubicBezTo>
                          <a:pt x="114892" y="1128232"/>
                          <a:pt x="124883" y="1118598"/>
                          <a:pt x="137015" y="1118598"/>
                        </a:cubicBezTo>
                        <a:lnTo>
                          <a:pt x="463852" y="1118598"/>
                        </a:lnTo>
                        <a:cubicBezTo>
                          <a:pt x="476341" y="1118598"/>
                          <a:pt x="486331" y="1128589"/>
                          <a:pt x="485974" y="1140720"/>
                        </a:cubicBezTo>
                        <a:cubicBezTo>
                          <a:pt x="486331" y="1152852"/>
                          <a:pt x="476341" y="1162842"/>
                          <a:pt x="463852" y="1162842"/>
                        </a:cubicBezTo>
                        <a:close/>
                        <a:moveTo>
                          <a:pt x="463852" y="1038316"/>
                        </a:moveTo>
                        <a:lnTo>
                          <a:pt x="137015" y="1038316"/>
                        </a:lnTo>
                        <a:cubicBezTo>
                          <a:pt x="124526" y="1038316"/>
                          <a:pt x="114892" y="1028325"/>
                          <a:pt x="114892" y="1016194"/>
                        </a:cubicBezTo>
                        <a:cubicBezTo>
                          <a:pt x="114892" y="1004062"/>
                          <a:pt x="124883" y="994071"/>
                          <a:pt x="137015" y="994071"/>
                        </a:cubicBezTo>
                        <a:lnTo>
                          <a:pt x="463852" y="994071"/>
                        </a:lnTo>
                        <a:cubicBezTo>
                          <a:pt x="476341" y="994071"/>
                          <a:pt x="486331" y="1004062"/>
                          <a:pt x="485974" y="1016194"/>
                        </a:cubicBezTo>
                        <a:cubicBezTo>
                          <a:pt x="486331" y="1028325"/>
                          <a:pt x="476341" y="1038316"/>
                          <a:pt x="463852" y="1038316"/>
                        </a:cubicBezTo>
                        <a:close/>
                        <a:moveTo>
                          <a:pt x="463852" y="914146"/>
                        </a:moveTo>
                        <a:lnTo>
                          <a:pt x="137015" y="914146"/>
                        </a:lnTo>
                        <a:cubicBezTo>
                          <a:pt x="124526" y="914146"/>
                          <a:pt x="114892" y="904155"/>
                          <a:pt x="114892" y="892024"/>
                        </a:cubicBezTo>
                        <a:cubicBezTo>
                          <a:pt x="114892" y="879892"/>
                          <a:pt x="124883" y="869902"/>
                          <a:pt x="137015" y="869902"/>
                        </a:cubicBezTo>
                        <a:lnTo>
                          <a:pt x="463852" y="869902"/>
                        </a:lnTo>
                        <a:cubicBezTo>
                          <a:pt x="476341" y="869902"/>
                          <a:pt x="486331" y="879892"/>
                          <a:pt x="485974" y="892024"/>
                        </a:cubicBezTo>
                        <a:cubicBezTo>
                          <a:pt x="486331" y="904155"/>
                          <a:pt x="476341" y="914146"/>
                          <a:pt x="463852" y="914146"/>
                        </a:cubicBezTo>
                        <a:close/>
                        <a:moveTo>
                          <a:pt x="463852" y="789620"/>
                        </a:moveTo>
                        <a:lnTo>
                          <a:pt x="137015" y="789620"/>
                        </a:lnTo>
                        <a:cubicBezTo>
                          <a:pt x="124526" y="789620"/>
                          <a:pt x="114892" y="779629"/>
                          <a:pt x="114892" y="767497"/>
                        </a:cubicBezTo>
                        <a:cubicBezTo>
                          <a:pt x="114892" y="755009"/>
                          <a:pt x="124883" y="745375"/>
                          <a:pt x="137015" y="745375"/>
                        </a:cubicBezTo>
                        <a:lnTo>
                          <a:pt x="463852" y="745375"/>
                        </a:lnTo>
                        <a:cubicBezTo>
                          <a:pt x="476341" y="745375"/>
                          <a:pt x="486331" y="755366"/>
                          <a:pt x="485974" y="767497"/>
                        </a:cubicBezTo>
                        <a:cubicBezTo>
                          <a:pt x="486331" y="779629"/>
                          <a:pt x="476341" y="789620"/>
                          <a:pt x="463852" y="789620"/>
                        </a:cubicBezTo>
                        <a:close/>
                        <a:moveTo>
                          <a:pt x="538069" y="258330"/>
                        </a:moveTo>
                        <a:lnTo>
                          <a:pt x="642971" y="258330"/>
                        </a:lnTo>
                        <a:lnTo>
                          <a:pt x="642971" y="648680"/>
                        </a:lnTo>
                        <a:lnTo>
                          <a:pt x="538069" y="648680"/>
                        </a:lnTo>
                        <a:lnTo>
                          <a:pt x="538069" y="258330"/>
                        </a:lnTo>
                        <a:close/>
                        <a:moveTo>
                          <a:pt x="624417" y="965883"/>
                        </a:moveTo>
                        <a:cubicBezTo>
                          <a:pt x="609787" y="959818"/>
                          <a:pt x="596585" y="950184"/>
                          <a:pt x="585524" y="936982"/>
                        </a:cubicBezTo>
                        <a:cubicBezTo>
                          <a:pt x="574463" y="923780"/>
                          <a:pt x="568754" y="905583"/>
                          <a:pt x="568754" y="882390"/>
                        </a:cubicBezTo>
                        <a:cubicBezTo>
                          <a:pt x="568754" y="853488"/>
                          <a:pt x="579459" y="830296"/>
                          <a:pt x="600867" y="812812"/>
                        </a:cubicBezTo>
                        <a:cubicBezTo>
                          <a:pt x="622276" y="795328"/>
                          <a:pt x="649750" y="785695"/>
                          <a:pt x="683290" y="783197"/>
                        </a:cubicBezTo>
                        <a:lnTo>
                          <a:pt x="683290" y="744662"/>
                        </a:lnTo>
                        <a:lnTo>
                          <a:pt x="713619" y="744662"/>
                        </a:lnTo>
                        <a:lnTo>
                          <a:pt x="713619" y="783554"/>
                        </a:lnTo>
                        <a:cubicBezTo>
                          <a:pt x="746802" y="786051"/>
                          <a:pt x="773206" y="795685"/>
                          <a:pt x="792474" y="812455"/>
                        </a:cubicBezTo>
                        <a:cubicBezTo>
                          <a:pt x="811742" y="829225"/>
                          <a:pt x="822446" y="852418"/>
                          <a:pt x="824943" y="882390"/>
                        </a:cubicBezTo>
                        <a:lnTo>
                          <a:pt x="737882" y="882390"/>
                        </a:lnTo>
                        <a:cubicBezTo>
                          <a:pt x="736098" y="865263"/>
                          <a:pt x="727891" y="854202"/>
                          <a:pt x="713619" y="849207"/>
                        </a:cubicBezTo>
                        <a:lnTo>
                          <a:pt x="713619" y="922709"/>
                        </a:lnTo>
                        <a:cubicBezTo>
                          <a:pt x="740023" y="929846"/>
                          <a:pt x="760361" y="936625"/>
                          <a:pt x="774633" y="942334"/>
                        </a:cubicBezTo>
                        <a:cubicBezTo>
                          <a:pt x="788906" y="948043"/>
                          <a:pt x="801751" y="957320"/>
                          <a:pt x="812812" y="970522"/>
                        </a:cubicBezTo>
                        <a:cubicBezTo>
                          <a:pt x="824230" y="983724"/>
                          <a:pt x="829582" y="1001564"/>
                          <a:pt x="829582" y="1024400"/>
                        </a:cubicBezTo>
                        <a:cubicBezTo>
                          <a:pt x="829582" y="1041884"/>
                          <a:pt x="824943" y="1057940"/>
                          <a:pt x="816023" y="1072569"/>
                        </a:cubicBezTo>
                        <a:cubicBezTo>
                          <a:pt x="807103" y="1087199"/>
                          <a:pt x="793544" y="1099330"/>
                          <a:pt x="776061" y="1108607"/>
                        </a:cubicBezTo>
                        <a:cubicBezTo>
                          <a:pt x="758577" y="1117884"/>
                          <a:pt x="737525" y="1123236"/>
                          <a:pt x="713619" y="1123950"/>
                        </a:cubicBezTo>
                        <a:lnTo>
                          <a:pt x="713619" y="1162485"/>
                        </a:lnTo>
                        <a:lnTo>
                          <a:pt x="683290" y="1162485"/>
                        </a:lnTo>
                        <a:lnTo>
                          <a:pt x="683290" y="1123593"/>
                        </a:lnTo>
                        <a:cubicBezTo>
                          <a:pt x="649750" y="1120739"/>
                          <a:pt x="622633" y="1110748"/>
                          <a:pt x="601937" y="1093264"/>
                        </a:cubicBezTo>
                        <a:cubicBezTo>
                          <a:pt x="581243" y="1076138"/>
                          <a:pt x="570538" y="1052588"/>
                          <a:pt x="569111" y="1022616"/>
                        </a:cubicBezTo>
                        <a:lnTo>
                          <a:pt x="655459" y="1022616"/>
                        </a:lnTo>
                        <a:cubicBezTo>
                          <a:pt x="657243" y="1041527"/>
                          <a:pt x="666520" y="1053659"/>
                          <a:pt x="682933" y="1059367"/>
                        </a:cubicBezTo>
                        <a:lnTo>
                          <a:pt x="682933" y="984081"/>
                        </a:lnTo>
                        <a:cubicBezTo>
                          <a:pt x="658670" y="978372"/>
                          <a:pt x="639046" y="971949"/>
                          <a:pt x="624417" y="965883"/>
                        </a:cubicBez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sp>
                <p:nvSpPr>
                  <p:cNvPr id="12" name="Freeform: Shape 11">
                    <a:extLst>
                      <a:ext uri="{FF2B5EF4-FFF2-40B4-BE49-F238E27FC236}">
                        <a16:creationId xmlns:a16="http://schemas.microsoft.com/office/drawing/2014/main" id="{FF25007E-A5F2-C6BC-3EA7-6E74E3F77279}"/>
                      </a:ext>
                    </a:extLst>
                  </p:cNvPr>
                  <p:cNvSpPr/>
                  <p:nvPr/>
                </p:nvSpPr>
                <p:spPr>
                  <a:xfrm>
                    <a:off x="5564806" y="3060415"/>
                    <a:ext cx="28544" cy="66366"/>
                  </a:xfrm>
                  <a:custGeom>
                    <a:avLst/>
                    <a:gdLst>
                      <a:gd name="connsiteX0" fmla="*/ 28545 w 28544"/>
                      <a:gd name="connsiteY0" fmla="*/ 0 h 66366"/>
                      <a:gd name="connsiteX1" fmla="*/ 7493 w 28544"/>
                      <a:gd name="connsiteY1" fmla="*/ 10347 h 66366"/>
                      <a:gd name="connsiteX2" fmla="*/ 0 w 28544"/>
                      <a:gd name="connsiteY2" fmla="*/ 32113 h 66366"/>
                      <a:gd name="connsiteX3" fmla="*/ 7493 w 28544"/>
                      <a:gd name="connsiteY3" fmla="*/ 52094 h 66366"/>
                      <a:gd name="connsiteX4" fmla="*/ 28545 w 28544"/>
                      <a:gd name="connsiteY4" fmla="*/ 66366 h 66366"/>
                      <a:gd name="connsiteX5" fmla="*/ 28545 w 28544"/>
                      <a:gd name="connsiteY5" fmla="*/ 0 h 6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44" h="66366">
                        <a:moveTo>
                          <a:pt x="28545" y="0"/>
                        </a:moveTo>
                        <a:cubicBezTo>
                          <a:pt x="19625" y="1427"/>
                          <a:pt x="12845" y="4995"/>
                          <a:pt x="7493" y="10347"/>
                        </a:cubicBezTo>
                        <a:cubicBezTo>
                          <a:pt x="2498" y="15700"/>
                          <a:pt x="0" y="22836"/>
                          <a:pt x="0" y="32113"/>
                        </a:cubicBezTo>
                        <a:cubicBezTo>
                          <a:pt x="0" y="39963"/>
                          <a:pt x="2498" y="46742"/>
                          <a:pt x="7493" y="52094"/>
                        </a:cubicBezTo>
                        <a:cubicBezTo>
                          <a:pt x="12488" y="57446"/>
                          <a:pt x="19625" y="62085"/>
                          <a:pt x="28545" y="66366"/>
                        </a:cubicBezTo>
                        <a:lnTo>
                          <a:pt x="28545" y="0"/>
                        </a:ln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sp>
                <p:nvSpPr>
                  <p:cNvPr id="13" name="Freeform: Shape 12">
                    <a:extLst>
                      <a:ext uri="{FF2B5EF4-FFF2-40B4-BE49-F238E27FC236}">
                        <a16:creationId xmlns:a16="http://schemas.microsoft.com/office/drawing/2014/main" id="{94DB0220-D6B3-DF70-7616-B02F06C5EE65}"/>
                      </a:ext>
                    </a:extLst>
                  </p:cNvPr>
                  <p:cNvSpPr/>
                  <p:nvPr/>
                </p:nvSpPr>
                <p:spPr>
                  <a:xfrm>
                    <a:off x="5623323" y="3207064"/>
                    <a:ext cx="31042" cy="67437"/>
                  </a:xfrm>
                  <a:custGeom>
                    <a:avLst/>
                    <a:gdLst>
                      <a:gd name="connsiteX0" fmla="*/ 31042 w 31042"/>
                      <a:gd name="connsiteY0" fmla="*/ 33897 h 67437"/>
                      <a:gd name="connsiteX1" fmla="*/ 23193 w 31042"/>
                      <a:gd name="connsiteY1" fmla="*/ 13559 h 67437"/>
                      <a:gd name="connsiteX2" fmla="*/ 0 w 31042"/>
                      <a:gd name="connsiteY2" fmla="*/ 0 h 67437"/>
                      <a:gd name="connsiteX3" fmla="*/ 0 w 31042"/>
                      <a:gd name="connsiteY3" fmla="*/ 67437 h 67437"/>
                      <a:gd name="connsiteX4" fmla="*/ 22479 w 31042"/>
                      <a:gd name="connsiteY4" fmla="*/ 56019 h 67437"/>
                      <a:gd name="connsiteX5" fmla="*/ 31042 w 31042"/>
                      <a:gd name="connsiteY5" fmla="*/ 33897 h 6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42" h="67437">
                        <a:moveTo>
                          <a:pt x="31042" y="33897"/>
                        </a:moveTo>
                        <a:cubicBezTo>
                          <a:pt x="31042" y="25690"/>
                          <a:pt x="28545" y="18911"/>
                          <a:pt x="23193" y="13559"/>
                        </a:cubicBezTo>
                        <a:cubicBezTo>
                          <a:pt x="17840" y="8207"/>
                          <a:pt x="10347" y="3925"/>
                          <a:pt x="0" y="0"/>
                        </a:cubicBezTo>
                        <a:lnTo>
                          <a:pt x="0" y="67437"/>
                        </a:lnTo>
                        <a:cubicBezTo>
                          <a:pt x="9634" y="66010"/>
                          <a:pt x="17127" y="62085"/>
                          <a:pt x="22479" y="56019"/>
                        </a:cubicBezTo>
                        <a:cubicBezTo>
                          <a:pt x="28545" y="50310"/>
                          <a:pt x="31042" y="42817"/>
                          <a:pt x="31042" y="33897"/>
                        </a:cubicBez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sp>
                <p:nvSpPr>
                  <p:cNvPr id="14" name="Freeform: Shape 13">
                    <a:extLst>
                      <a:ext uri="{FF2B5EF4-FFF2-40B4-BE49-F238E27FC236}">
                        <a16:creationId xmlns:a16="http://schemas.microsoft.com/office/drawing/2014/main" id="{650C6990-3D0B-2BD6-897D-041ACBDCCF37}"/>
                      </a:ext>
                    </a:extLst>
                  </p:cNvPr>
                  <p:cNvSpPr/>
                  <p:nvPr/>
                </p:nvSpPr>
                <p:spPr>
                  <a:xfrm>
                    <a:off x="5038156" y="2342158"/>
                    <a:ext cx="995141" cy="1259537"/>
                  </a:xfrm>
                  <a:custGeom>
                    <a:avLst/>
                    <a:gdLst>
                      <a:gd name="connsiteX0" fmla="*/ 911291 w 995141"/>
                      <a:gd name="connsiteY0" fmla="*/ 0 h 1259537"/>
                      <a:gd name="connsiteX1" fmla="*/ 910221 w 995141"/>
                      <a:gd name="connsiteY1" fmla="*/ 0 h 1259537"/>
                      <a:gd name="connsiteX2" fmla="*/ 910221 w 995141"/>
                      <a:gd name="connsiteY2" fmla="*/ 1064006 h 1259537"/>
                      <a:gd name="connsiteX3" fmla="*/ 799610 w 995141"/>
                      <a:gd name="connsiteY3" fmla="*/ 1174617 h 1259537"/>
                      <a:gd name="connsiteX4" fmla="*/ 0 w 995141"/>
                      <a:gd name="connsiteY4" fmla="*/ 1174617 h 1259537"/>
                      <a:gd name="connsiteX5" fmla="*/ 0 w 995141"/>
                      <a:gd name="connsiteY5" fmla="*/ 1175687 h 1259537"/>
                      <a:gd name="connsiteX6" fmla="*/ 0 w 995141"/>
                      <a:gd name="connsiteY6" fmla="*/ 1175687 h 1259537"/>
                      <a:gd name="connsiteX7" fmla="*/ 83850 w 995141"/>
                      <a:gd name="connsiteY7" fmla="*/ 1259538 h 1259537"/>
                      <a:gd name="connsiteX8" fmla="*/ 910221 w 995141"/>
                      <a:gd name="connsiteY8" fmla="*/ 1259538 h 1259537"/>
                      <a:gd name="connsiteX9" fmla="*/ 911291 w 995141"/>
                      <a:gd name="connsiteY9" fmla="*/ 1259538 h 1259537"/>
                      <a:gd name="connsiteX10" fmla="*/ 995142 w 995141"/>
                      <a:gd name="connsiteY10" fmla="*/ 1175687 h 1259537"/>
                      <a:gd name="connsiteX11" fmla="*/ 995142 w 995141"/>
                      <a:gd name="connsiteY11" fmla="*/ 1174617 h 1259537"/>
                      <a:gd name="connsiteX12" fmla="*/ 995142 w 995141"/>
                      <a:gd name="connsiteY12" fmla="*/ 83850 h 1259537"/>
                      <a:gd name="connsiteX13" fmla="*/ 911291 w 995141"/>
                      <a:gd name="connsiteY13" fmla="*/ 0 h 1259537"/>
                      <a:gd name="connsiteX14" fmla="*/ 911291 w 995141"/>
                      <a:gd name="connsiteY14" fmla="*/ 0 h 125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5141" h="1259537">
                        <a:moveTo>
                          <a:pt x="911291" y="0"/>
                        </a:moveTo>
                        <a:lnTo>
                          <a:pt x="910221" y="0"/>
                        </a:lnTo>
                        <a:lnTo>
                          <a:pt x="910221" y="1064006"/>
                        </a:lnTo>
                        <a:cubicBezTo>
                          <a:pt x="910221" y="1125020"/>
                          <a:pt x="860624" y="1174617"/>
                          <a:pt x="799610" y="1174617"/>
                        </a:cubicBezTo>
                        <a:lnTo>
                          <a:pt x="0" y="1174617"/>
                        </a:lnTo>
                        <a:lnTo>
                          <a:pt x="0" y="1175687"/>
                        </a:lnTo>
                        <a:lnTo>
                          <a:pt x="0" y="1175687"/>
                        </a:lnTo>
                        <a:cubicBezTo>
                          <a:pt x="0" y="1222073"/>
                          <a:pt x="37465" y="1259538"/>
                          <a:pt x="83850" y="1259538"/>
                        </a:cubicBezTo>
                        <a:lnTo>
                          <a:pt x="910221" y="1259538"/>
                        </a:lnTo>
                        <a:lnTo>
                          <a:pt x="911291" y="1259538"/>
                        </a:lnTo>
                        <a:cubicBezTo>
                          <a:pt x="957677" y="1259538"/>
                          <a:pt x="995142" y="1222073"/>
                          <a:pt x="995142" y="1175687"/>
                        </a:cubicBezTo>
                        <a:lnTo>
                          <a:pt x="995142" y="1174617"/>
                        </a:lnTo>
                        <a:lnTo>
                          <a:pt x="995142" y="83850"/>
                        </a:lnTo>
                        <a:cubicBezTo>
                          <a:pt x="995142" y="37465"/>
                          <a:pt x="957677" y="0"/>
                          <a:pt x="911291" y="0"/>
                        </a:cubicBezTo>
                        <a:lnTo>
                          <a:pt x="911291" y="0"/>
                        </a:ln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grpSp>
          </p:grpSp>
        </p:grpSp>
      </p:grpSp>
      <p:sp>
        <p:nvSpPr>
          <p:cNvPr id="76" name="TextBox 75">
            <a:extLst>
              <a:ext uri="{FF2B5EF4-FFF2-40B4-BE49-F238E27FC236}">
                <a16:creationId xmlns:a16="http://schemas.microsoft.com/office/drawing/2014/main" id="{30688A70-0CD8-1E73-0B75-FBD03577505D}"/>
              </a:ext>
            </a:extLst>
          </p:cNvPr>
          <p:cNvSpPr txBox="1"/>
          <p:nvPr/>
        </p:nvSpPr>
        <p:spPr>
          <a:xfrm>
            <a:off x="1555999" y="2615751"/>
            <a:ext cx="9050973" cy="584775"/>
          </a:xfrm>
          <a:prstGeom prst="rect">
            <a:avLst/>
          </a:prstGeom>
          <a:noFill/>
        </p:spPr>
        <p:txBody>
          <a:bodyPr wrap="square">
            <a:spAutoFit/>
          </a:bodyPr>
          <a:lstStyle/>
          <a:p>
            <a:pPr algn="ctr"/>
            <a:r>
              <a:rPr lang="en-GB" sz="3200" dirty="0">
                <a:solidFill>
                  <a:schemeClr val="accent2">
                    <a:lumMod val="50000"/>
                  </a:schemeClr>
                </a:solidFill>
                <a:latin typeface="+mj-lt"/>
                <a:ea typeface="Open Sans" panose="020B0606030504020204" pitchFamily="34" charset="0"/>
                <a:cs typeface="Poppins" panose="00000500000000000000" pitchFamily="2" charset="0"/>
              </a:rPr>
              <a:t>U.K Leverage Ratio</a:t>
            </a:r>
            <a:endParaRPr lang="en-GB" sz="3200" dirty="0">
              <a:solidFill>
                <a:schemeClr val="accent2">
                  <a:lumMod val="50000"/>
                </a:schemeClr>
              </a:solidFill>
              <a:latin typeface="+mj-lt"/>
            </a:endParaRPr>
          </a:p>
        </p:txBody>
      </p:sp>
      <p:sp>
        <p:nvSpPr>
          <p:cNvPr id="80" name="Rectangle: Rounded Corners 79">
            <a:extLst>
              <a:ext uri="{FF2B5EF4-FFF2-40B4-BE49-F238E27FC236}">
                <a16:creationId xmlns:a16="http://schemas.microsoft.com/office/drawing/2014/main" id="{CEAA0B35-AB85-B396-341F-26C050AED0F9}"/>
              </a:ext>
            </a:extLst>
          </p:cNvPr>
          <p:cNvSpPr/>
          <p:nvPr/>
        </p:nvSpPr>
        <p:spPr>
          <a:xfrm>
            <a:off x="3757808" y="3486354"/>
            <a:ext cx="4697259" cy="1408370"/>
          </a:xfrm>
          <a:prstGeom prst="roundRect">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81" name="TextBox 80">
            <a:extLst>
              <a:ext uri="{FF2B5EF4-FFF2-40B4-BE49-F238E27FC236}">
                <a16:creationId xmlns:a16="http://schemas.microsoft.com/office/drawing/2014/main" id="{2C37D69C-8EF3-BF9E-64F4-A9E90952B361}"/>
              </a:ext>
            </a:extLst>
          </p:cNvPr>
          <p:cNvSpPr txBox="1"/>
          <p:nvPr/>
        </p:nvSpPr>
        <p:spPr>
          <a:xfrm>
            <a:off x="4225677" y="3749610"/>
            <a:ext cx="3740646" cy="400110"/>
          </a:xfrm>
          <a:prstGeom prst="rect">
            <a:avLst/>
          </a:prstGeom>
          <a:noFill/>
        </p:spPr>
        <p:txBody>
          <a:bodyPr wrap="square">
            <a:spAutoFit/>
          </a:bodyPr>
          <a:lstStyle/>
          <a:p>
            <a:pPr algn="ctr"/>
            <a:r>
              <a:rPr lang="en-US" sz="20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TIER 1 CAPITAL </a:t>
            </a:r>
          </a:p>
        </p:txBody>
      </p:sp>
      <p:sp>
        <p:nvSpPr>
          <p:cNvPr id="82" name="TextBox 81">
            <a:extLst>
              <a:ext uri="{FF2B5EF4-FFF2-40B4-BE49-F238E27FC236}">
                <a16:creationId xmlns:a16="http://schemas.microsoft.com/office/drawing/2014/main" id="{9F50E488-AB0B-8B4D-6430-5EE4798AA9C7}"/>
              </a:ext>
            </a:extLst>
          </p:cNvPr>
          <p:cNvSpPr txBox="1"/>
          <p:nvPr/>
        </p:nvSpPr>
        <p:spPr>
          <a:xfrm>
            <a:off x="4033382" y="4322022"/>
            <a:ext cx="4108536" cy="400110"/>
          </a:xfrm>
          <a:prstGeom prst="rect">
            <a:avLst/>
          </a:prstGeom>
          <a:noFill/>
        </p:spPr>
        <p:txBody>
          <a:bodyPr wrap="square">
            <a:spAutoFit/>
          </a:bodyPr>
          <a:lstStyle/>
          <a:p>
            <a:pPr algn="ctr"/>
            <a:r>
              <a:rPr lang="en-US" sz="20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LEVERAGE EXPOSURE MEASURE</a:t>
            </a:r>
          </a:p>
        </p:txBody>
      </p:sp>
      <p:cxnSp>
        <p:nvCxnSpPr>
          <p:cNvPr id="83" name="Straight Connector 82">
            <a:extLst>
              <a:ext uri="{FF2B5EF4-FFF2-40B4-BE49-F238E27FC236}">
                <a16:creationId xmlns:a16="http://schemas.microsoft.com/office/drawing/2014/main" id="{B57B815B-60C7-4405-2C0E-2ADD59E50170}"/>
              </a:ext>
            </a:extLst>
          </p:cNvPr>
          <p:cNvCxnSpPr>
            <a:cxnSpLocks/>
          </p:cNvCxnSpPr>
          <p:nvPr/>
        </p:nvCxnSpPr>
        <p:spPr>
          <a:xfrm>
            <a:off x="4045908" y="4196897"/>
            <a:ext cx="4108536" cy="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FEF7DB11-D84C-5F76-1B4B-1D7672E88307}"/>
              </a:ext>
            </a:extLst>
          </p:cNvPr>
          <p:cNvSpPr txBox="1"/>
          <p:nvPr/>
        </p:nvSpPr>
        <p:spPr>
          <a:xfrm>
            <a:off x="3048000" y="5376045"/>
            <a:ext cx="6096000" cy="338554"/>
          </a:xfrm>
          <a:prstGeom prst="rect">
            <a:avLst/>
          </a:prstGeom>
          <a:noFill/>
        </p:spPr>
        <p:txBody>
          <a:bodyPr wrap="square">
            <a:spAutoFit/>
          </a:bodyPr>
          <a:lstStyle/>
          <a:p>
            <a:pPr algn="ct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a:t>
            </a:r>
            <a:r>
              <a:rPr lang="en-US"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Excludes cash held at central banks</a:t>
            </a:r>
            <a:r>
              <a:rPr lang="en-GB" sz="1600" b="1" i="0" dirty="0">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a:t>
            </a:r>
            <a:endParaRPr lang="en-GB" sz="1600" b="1" dirty="0">
              <a:solidFill>
                <a:schemeClr val="accent2">
                  <a:lumMod val="50000"/>
                </a:schemeClr>
              </a:solidFill>
              <a:latin typeface="Poppins" panose="00000500000000000000" pitchFamily="2" charset="0"/>
            </a:endParaRPr>
          </a:p>
        </p:txBody>
      </p:sp>
      <p:cxnSp>
        <p:nvCxnSpPr>
          <p:cNvPr id="85" name="Straight Connector 84">
            <a:extLst>
              <a:ext uri="{FF2B5EF4-FFF2-40B4-BE49-F238E27FC236}">
                <a16:creationId xmlns:a16="http://schemas.microsoft.com/office/drawing/2014/main" id="{53A22E0A-6419-D7D8-4B53-AE7ADDC7F589}"/>
              </a:ext>
            </a:extLst>
          </p:cNvPr>
          <p:cNvCxnSpPr>
            <a:cxnSpLocks/>
          </p:cNvCxnSpPr>
          <p:nvPr/>
        </p:nvCxnSpPr>
        <p:spPr>
          <a:xfrm flipV="1">
            <a:off x="6096000" y="4610819"/>
            <a:ext cx="0" cy="755701"/>
          </a:xfrm>
          <a:prstGeom prst="line">
            <a:avLst/>
          </a:prstGeom>
          <a:ln w="76200">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FAE8AAB7-0AAA-772B-924B-BD557DDF3811}"/>
              </a:ext>
            </a:extLst>
          </p:cNvPr>
          <p:cNvGrpSpPr/>
          <p:nvPr/>
        </p:nvGrpSpPr>
        <p:grpSpPr>
          <a:xfrm>
            <a:off x="4310552" y="626764"/>
            <a:ext cx="1553105" cy="1552308"/>
            <a:chOff x="1690776" y="3153559"/>
            <a:chExt cx="1048355" cy="1047818"/>
          </a:xfrm>
        </p:grpSpPr>
        <p:sp>
          <p:nvSpPr>
            <p:cNvPr id="100" name="Freeform: Shape 99">
              <a:extLst>
                <a:ext uri="{FF2B5EF4-FFF2-40B4-BE49-F238E27FC236}">
                  <a16:creationId xmlns:a16="http://schemas.microsoft.com/office/drawing/2014/main" id="{2FC635B5-E569-218F-01D6-95DE43183E3F}"/>
                </a:ext>
              </a:extLst>
            </p:cNvPr>
            <p:cNvSpPr/>
            <p:nvPr/>
          </p:nvSpPr>
          <p:spPr>
            <a:xfrm>
              <a:off x="1690776" y="3153574"/>
              <a:ext cx="1047788" cy="1047787"/>
            </a:xfrm>
            <a:custGeom>
              <a:avLst/>
              <a:gdLst>
                <a:gd name="connsiteX0" fmla="*/ 1047788 w 1047788"/>
                <a:gd name="connsiteY0" fmla="*/ 523894 h 1047787"/>
                <a:gd name="connsiteX1" fmla="*/ 1041864 w 1047788"/>
                <a:gd name="connsiteY1" fmla="*/ 602946 h 1047787"/>
                <a:gd name="connsiteX2" fmla="*/ 1030276 w 1047788"/>
                <a:gd name="connsiteY2" fmla="*/ 658637 h 1047787"/>
                <a:gd name="connsiteX3" fmla="*/ 986479 w 1047788"/>
                <a:gd name="connsiteY3" fmla="*/ 770020 h 1047787"/>
                <a:gd name="connsiteX4" fmla="*/ 947060 w 1047788"/>
                <a:gd name="connsiteY4" fmla="*/ 832799 h 1047787"/>
                <a:gd name="connsiteX5" fmla="*/ 903738 w 1047788"/>
                <a:gd name="connsiteY5" fmla="*/ 884694 h 1047787"/>
                <a:gd name="connsiteX6" fmla="*/ 854537 w 1047788"/>
                <a:gd name="connsiteY6" fmla="*/ 930267 h 1047787"/>
                <a:gd name="connsiteX7" fmla="*/ 659066 w 1047788"/>
                <a:gd name="connsiteY7" fmla="*/ 1030168 h 1047787"/>
                <a:gd name="connsiteX8" fmla="*/ 603375 w 1047788"/>
                <a:gd name="connsiteY8" fmla="*/ 1041802 h 1047787"/>
                <a:gd name="connsiteX9" fmla="*/ 537411 w 1047788"/>
                <a:gd name="connsiteY9" fmla="*/ 1047620 h 1047787"/>
                <a:gd name="connsiteX10" fmla="*/ 530660 w 1047788"/>
                <a:gd name="connsiteY10" fmla="*/ 1047742 h 1047787"/>
                <a:gd name="connsiteX11" fmla="*/ 524461 w 1047788"/>
                <a:gd name="connsiteY11" fmla="*/ 1047788 h 1047787"/>
                <a:gd name="connsiteX12" fmla="*/ 519439 w 1047788"/>
                <a:gd name="connsiteY12" fmla="*/ 1047757 h 1047787"/>
                <a:gd name="connsiteX13" fmla="*/ 514954 w 1047788"/>
                <a:gd name="connsiteY13" fmla="*/ 1047696 h 1047787"/>
                <a:gd name="connsiteX14" fmla="*/ 513913 w 1047788"/>
                <a:gd name="connsiteY14" fmla="*/ 1047681 h 1047787"/>
                <a:gd name="connsiteX15" fmla="*/ 499447 w 1047788"/>
                <a:gd name="connsiteY15" fmla="*/ 1047206 h 1047787"/>
                <a:gd name="connsiteX16" fmla="*/ 488762 w 1047788"/>
                <a:gd name="connsiteY16" fmla="*/ 1046579 h 1047787"/>
                <a:gd name="connsiteX17" fmla="*/ 483312 w 1047788"/>
                <a:gd name="connsiteY17" fmla="*/ 1046181 h 1047787"/>
                <a:gd name="connsiteX18" fmla="*/ 477541 w 1047788"/>
                <a:gd name="connsiteY18" fmla="*/ 1045706 h 1047787"/>
                <a:gd name="connsiteX19" fmla="*/ 0 w 1047788"/>
                <a:gd name="connsiteY19" fmla="*/ 523894 h 1047787"/>
                <a:gd name="connsiteX20" fmla="*/ 499447 w 1047788"/>
                <a:gd name="connsiteY20" fmla="*/ 582 h 1047787"/>
                <a:gd name="connsiteX21" fmla="*/ 513913 w 1047788"/>
                <a:gd name="connsiteY21" fmla="*/ 107 h 1047787"/>
                <a:gd name="connsiteX22" fmla="*/ 514954 w 1047788"/>
                <a:gd name="connsiteY22" fmla="*/ 92 h 1047787"/>
                <a:gd name="connsiteX23" fmla="*/ 519439 w 1047788"/>
                <a:gd name="connsiteY23" fmla="*/ 31 h 1047787"/>
                <a:gd name="connsiteX24" fmla="*/ 524461 w 1047788"/>
                <a:gd name="connsiteY24" fmla="*/ 0 h 1047787"/>
                <a:gd name="connsiteX25" fmla="*/ 530660 w 1047788"/>
                <a:gd name="connsiteY25" fmla="*/ 46 h 1047787"/>
                <a:gd name="connsiteX26" fmla="*/ 537411 w 1047788"/>
                <a:gd name="connsiteY26" fmla="*/ 168 h 1047787"/>
                <a:gd name="connsiteX27" fmla="*/ 603757 w 1047788"/>
                <a:gd name="connsiteY27" fmla="*/ 6047 h 1047787"/>
                <a:gd name="connsiteX28" fmla="*/ 659097 w 1047788"/>
                <a:gd name="connsiteY28" fmla="*/ 17635 h 1047787"/>
                <a:gd name="connsiteX29" fmla="*/ 852914 w 1047788"/>
                <a:gd name="connsiteY29" fmla="*/ 116205 h 1047787"/>
                <a:gd name="connsiteX30" fmla="*/ 903692 w 1047788"/>
                <a:gd name="connsiteY30" fmla="*/ 163033 h 1047787"/>
                <a:gd name="connsiteX31" fmla="*/ 946999 w 1047788"/>
                <a:gd name="connsiteY31" fmla="*/ 214912 h 1047787"/>
                <a:gd name="connsiteX32" fmla="*/ 985101 w 1047788"/>
                <a:gd name="connsiteY32" fmla="*/ 275212 h 1047787"/>
                <a:gd name="connsiteX33" fmla="*/ 1030214 w 1047788"/>
                <a:gd name="connsiteY33" fmla="*/ 388921 h 1047787"/>
                <a:gd name="connsiteX34" fmla="*/ 1041910 w 1047788"/>
                <a:gd name="connsiteY34" fmla="*/ 445118 h 1047787"/>
                <a:gd name="connsiteX35" fmla="*/ 1047788 w 1047788"/>
                <a:gd name="connsiteY35" fmla="*/ 523894 h 104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7788" h="1047787">
                  <a:moveTo>
                    <a:pt x="1047788" y="523894"/>
                  </a:moveTo>
                  <a:cubicBezTo>
                    <a:pt x="1047788" y="550760"/>
                    <a:pt x="1045767" y="577167"/>
                    <a:pt x="1041864" y="602946"/>
                  </a:cubicBezTo>
                  <a:cubicBezTo>
                    <a:pt x="1039001" y="621851"/>
                    <a:pt x="1035128" y="640436"/>
                    <a:pt x="1030276" y="658637"/>
                  </a:cubicBezTo>
                  <a:cubicBezTo>
                    <a:pt x="1019912" y="697750"/>
                    <a:pt x="1005124" y="735071"/>
                    <a:pt x="986479" y="770020"/>
                  </a:cubicBezTo>
                  <a:cubicBezTo>
                    <a:pt x="974814" y="791926"/>
                    <a:pt x="961618" y="812898"/>
                    <a:pt x="947060" y="832799"/>
                  </a:cubicBezTo>
                  <a:cubicBezTo>
                    <a:pt x="933742" y="851031"/>
                    <a:pt x="919260" y="868360"/>
                    <a:pt x="903738" y="884694"/>
                  </a:cubicBezTo>
                  <a:cubicBezTo>
                    <a:pt x="888338" y="900905"/>
                    <a:pt x="871912" y="916137"/>
                    <a:pt x="854537" y="930267"/>
                  </a:cubicBezTo>
                  <a:cubicBezTo>
                    <a:pt x="797988" y="976360"/>
                    <a:pt x="731612" y="1010864"/>
                    <a:pt x="659066" y="1030168"/>
                  </a:cubicBezTo>
                  <a:cubicBezTo>
                    <a:pt x="640864" y="1035021"/>
                    <a:pt x="622280" y="1038925"/>
                    <a:pt x="603375" y="1041802"/>
                  </a:cubicBezTo>
                  <a:cubicBezTo>
                    <a:pt x="581790" y="1045078"/>
                    <a:pt x="559777" y="1047053"/>
                    <a:pt x="537411" y="1047620"/>
                  </a:cubicBezTo>
                  <a:cubicBezTo>
                    <a:pt x="535176" y="1047681"/>
                    <a:pt x="532926" y="1047711"/>
                    <a:pt x="530660" y="1047742"/>
                  </a:cubicBezTo>
                  <a:cubicBezTo>
                    <a:pt x="528594" y="1047773"/>
                    <a:pt x="526527" y="1047788"/>
                    <a:pt x="524461" y="1047788"/>
                  </a:cubicBezTo>
                  <a:cubicBezTo>
                    <a:pt x="522777" y="1047788"/>
                    <a:pt x="521108" y="1047773"/>
                    <a:pt x="519439" y="1047757"/>
                  </a:cubicBezTo>
                  <a:cubicBezTo>
                    <a:pt x="517939" y="1047757"/>
                    <a:pt x="516439" y="1047727"/>
                    <a:pt x="514954" y="1047696"/>
                  </a:cubicBezTo>
                  <a:cubicBezTo>
                    <a:pt x="514602" y="1047696"/>
                    <a:pt x="514265" y="1047696"/>
                    <a:pt x="513913" y="1047681"/>
                  </a:cubicBezTo>
                  <a:cubicBezTo>
                    <a:pt x="509076" y="1047604"/>
                    <a:pt x="504254" y="1047451"/>
                    <a:pt x="499447" y="1047206"/>
                  </a:cubicBezTo>
                  <a:cubicBezTo>
                    <a:pt x="495880" y="1047038"/>
                    <a:pt x="492313" y="1046824"/>
                    <a:pt x="488762" y="1046579"/>
                  </a:cubicBezTo>
                  <a:cubicBezTo>
                    <a:pt x="486940" y="1046456"/>
                    <a:pt x="485118" y="1046318"/>
                    <a:pt x="483312" y="1046181"/>
                  </a:cubicBezTo>
                  <a:cubicBezTo>
                    <a:pt x="481383" y="1046028"/>
                    <a:pt x="479454" y="1045874"/>
                    <a:pt x="477541" y="1045706"/>
                  </a:cubicBezTo>
                  <a:cubicBezTo>
                    <a:pt x="209907" y="1022254"/>
                    <a:pt x="0" y="797605"/>
                    <a:pt x="0" y="523894"/>
                  </a:cubicBezTo>
                  <a:cubicBezTo>
                    <a:pt x="0" y="242743"/>
                    <a:pt x="221449" y="13333"/>
                    <a:pt x="499447" y="582"/>
                  </a:cubicBezTo>
                  <a:cubicBezTo>
                    <a:pt x="504254" y="337"/>
                    <a:pt x="509076" y="184"/>
                    <a:pt x="513913" y="107"/>
                  </a:cubicBezTo>
                  <a:cubicBezTo>
                    <a:pt x="514265" y="92"/>
                    <a:pt x="514602" y="92"/>
                    <a:pt x="514954" y="92"/>
                  </a:cubicBezTo>
                  <a:cubicBezTo>
                    <a:pt x="516439" y="61"/>
                    <a:pt x="517939" y="31"/>
                    <a:pt x="519439" y="31"/>
                  </a:cubicBezTo>
                  <a:cubicBezTo>
                    <a:pt x="521108" y="15"/>
                    <a:pt x="522777" y="0"/>
                    <a:pt x="524461" y="0"/>
                  </a:cubicBezTo>
                  <a:cubicBezTo>
                    <a:pt x="526527" y="0"/>
                    <a:pt x="528594" y="15"/>
                    <a:pt x="530660" y="46"/>
                  </a:cubicBezTo>
                  <a:cubicBezTo>
                    <a:pt x="532926" y="77"/>
                    <a:pt x="535176" y="107"/>
                    <a:pt x="537411" y="168"/>
                  </a:cubicBezTo>
                  <a:cubicBezTo>
                    <a:pt x="559914" y="735"/>
                    <a:pt x="582050" y="2725"/>
                    <a:pt x="603757" y="6047"/>
                  </a:cubicBezTo>
                  <a:cubicBezTo>
                    <a:pt x="622540" y="8925"/>
                    <a:pt x="641018" y="12798"/>
                    <a:pt x="659097" y="17635"/>
                  </a:cubicBezTo>
                  <a:cubicBezTo>
                    <a:pt x="730938" y="36755"/>
                    <a:pt x="796718" y="70785"/>
                    <a:pt x="852914" y="116205"/>
                  </a:cubicBezTo>
                  <a:cubicBezTo>
                    <a:pt x="870856" y="130686"/>
                    <a:pt x="887817" y="146331"/>
                    <a:pt x="903692" y="163033"/>
                  </a:cubicBezTo>
                  <a:cubicBezTo>
                    <a:pt x="919199" y="179367"/>
                    <a:pt x="933681" y="196696"/>
                    <a:pt x="946999" y="214912"/>
                  </a:cubicBezTo>
                  <a:cubicBezTo>
                    <a:pt x="961021" y="234063"/>
                    <a:pt x="973758" y="254209"/>
                    <a:pt x="985101" y="275212"/>
                  </a:cubicBezTo>
                  <a:cubicBezTo>
                    <a:pt x="1004359" y="310834"/>
                    <a:pt x="1019606" y="348936"/>
                    <a:pt x="1030214" y="388921"/>
                  </a:cubicBezTo>
                  <a:cubicBezTo>
                    <a:pt x="1035113" y="407276"/>
                    <a:pt x="1039032" y="426028"/>
                    <a:pt x="1041910" y="445118"/>
                  </a:cubicBezTo>
                  <a:cubicBezTo>
                    <a:pt x="1045783" y="470820"/>
                    <a:pt x="1047788" y="497120"/>
                    <a:pt x="1047788" y="523894"/>
                  </a:cubicBezTo>
                  <a:close/>
                </a:path>
              </a:pathLst>
            </a:custGeom>
            <a:solidFill>
              <a:srgbClr val="FFFFFF"/>
            </a:solidFill>
            <a:ln w="1523" cap="flat">
              <a:noFill/>
              <a:prstDash val="solid"/>
              <a:miter/>
            </a:ln>
          </p:spPr>
          <p:txBody>
            <a:bodyPr rtlCol="0" anchor="ctr"/>
            <a:lstStyle/>
            <a:p>
              <a:endParaRPr lang="en-GB" dirty="0">
                <a:latin typeface="Poppins" panose="00000500000000000000" pitchFamily="2" charset="0"/>
              </a:endParaRPr>
            </a:p>
          </p:txBody>
        </p:sp>
        <p:sp>
          <p:nvSpPr>
            <p:cNvPr id="101" name="Freeform: Shape 100">
              <a:extLst>
                <a:ext uri="{FF2B5EF4-FFF2-40B4-BE49-F238E27FC236}">
                  <a16:creationId xmlns:a16="http://schemas.microsoft.com/office/drawing/2014/main" id="{E4D4E749-3A82-3A5E-FFB7-11E147D6FA63}"/>
                </a:ext>
              </a:extLst>
            </p:cNvPr>
            <p:cNvSpPr/>
            <p:nvPr/>
          </p:nvSpPr>
          <p:spPr>
            <a:xfrm>
              <a:off x="1691328" y="3153559"/>
              <a:ext cx="1047803" cy="1047818"/>
            </a:xfrm>
            <a:custGeom>
              <a:avLst/>
              <a:gdLst>
                <a:gd name="connsiteX0" fmla="*/ 1047803 w 1047803"/>
                <a:gd name="connsiteY0" fmla="*/ 523909 h 1047818"/>
                <a:gd name="connsiteX1" fmla="*/ 1041879 w 1047803"/>
                <a:gd name="connsiteY1" fmla="*/ 602961 h 1047818"/>
                <a:gd name="connsiteX2" fmla="*/ 602823 w 1047803"/>
                <a:gd name="connsiteY2" fmla="*/ 602961 h 1047818"/>
                <a:gd name="connsiteX3" fmla="*/ 602823 w 1047803"/>
                <a:gd name="connsiteY3" fmla="*/ 1041925 h 1047818"/>
                <a:gd name="connsiteX4" fmla="*/ 523909 w 1047803"/>
                <a:gd name="connsiteY4" fmla="*/ 1047819 h 1047818"/>
                <a:gd name="connsiteX5" fmla="*/ 444980 w 1047803"/>
                <a:gd name="connsiteY5" fmla="*/ 1041894 h 1047818"/>
                <a:gd name="connsiteX6" fmla="*/ 444980 w 1047803"/>
                <a:gd name="connsiteY6" fmla="*/ 602930 h 1047818"/>
                <a:gd name="connsiteX7" fmla="*/ 5924 w 1047803"/>
                <a:gd name="connsiteY7" fmla="*/ 602930 h 1047818"/>
                <a:gd name="connsiteX8" fmla="*/ 0 w 1047803"/>
                <a:gd name="connsiteY8" fmla="*/ 523909 h 1047818"/>
                <a:gd name="connsiteX9" fmla="*/ 5924 w 1047803"/>
                <a:gd name="connsiteY9" fmla="*/ 444827 h 1047818"/>
                <a:gd name="connsiteX10" fmla="*/ 444995 w 1047803"/>
                <a:gd name="connsiteY10" fmla="*/ 444827 h 1047818"/>
                <a:gd name="connsiteX11" fmla="*/ 444995 w 1047803"/>
                <a:gd name="connsiteY11" fmla="*/ 5894 h 1047818"/>
                <a:gd name="connsiteX12" fmla="*/ 523909 w 1047803"/>
                <a:gd name="connsiteY12" fmla="*/ 0 h 1047818"/>
                <a:gd name="connsiteX13" fmla="*/ 603206 w 1047803"/>
                <a:gd name="connsiteY13" fmla="*/ 5940 h 1047818"/>
                <a:gd name="connsiteX14" fmla="*/ 603206 w 1047803"/>
                <a:gd name="connsiteY14" fmla="*/ 445118 h 1047818"/>
                <a:gd name="connsiteX15" fmla="*/ 1041925 w 1047803"/>
                <a:gd name="connsiteY15" fmla="*/ 445118 h 1047818"/>
                <a:gd name="connsiteX16" fmla="*/ 1047803 w 1047803"/>
                <a:gd name="connsiteY16" fmla="*/ 523909 h 104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7803" h="1047818">
                  <a:moveTo>
                    <a:pt x="1047803" y="523909"/>
                  </a:moveTo>
                  <a:cubicBezTo>
                    <a:pt x="1047803" y="550760"/>
                    <a:pt x="1045783" y="577182"/>
                    <a:pt x="1041879" y="602961"/>
                  </a:cubicBezTo>
                  <a:lnTo>
                    <a:pt x="602823" y="602961"/>
                  </a:lnTo>
                  <a:lnTo>
                    <a:pt x="602823" y="1041925"/>
                  </a:lnTo>
                  <a:cubicBezTo>
                    <a:pt x="577075" y="1045798"/>
                    <a:pt x="550745" y="1047819"/>
                    <a:pt x="523909" y="1047819"/>
                  </a:cubicBezTo>
                  <a:cubicBezTo>
                    <a:pt x="497074" y="1047819"/>
                    <a:pt x="470729" y="1045798"/>
                    <a:pt x="444980" y="1041894"/>
                  </a:cubicBezTo>
                  <a:lnTo>
                    <a:pt x="444980" y="602930"/>
                  </a:lnTo>
                  <a:lnTo>
                    <a:pt x="5924" y="602930"/>
                  </a:lnTo>
                  <a:cubicBezTo>
                    <a:pt x="2021" y="577151"/>
                    <a:pt x="0" y="550760"/>
                    <a:pt x="0" y="523909"/>
                  </a:cubicBezTo>
                  <a:cubicBezTo>
                    <a:pt x="0" y="497028"/>
                    <a:pt x="2021" y="470637"/>
                    <a:pt x="5924" y="444827"/>
                  </a:cubicBezTo>
                  <a:lnTo>
                    <a:pt x="444995" y="444827"/>
                  </a:lnTo>
                  <a:lnTo>
                    <a:pt x="444995" y="5894"/>
                  </a:lnTo>
                  <a:cubicBezTo>
                    <a:pt x="470744" y="2021"/>
                    <a:pt x="497074" y="0"/>
                    <a:pt x="523909" y="0"/>
                  </a:cubicBezTo>
                  <a:cubicBezTo>
                    <a:pt x="550883" y="0"/>
                    <a:pt x="577351" y="2051"/>
                    <a:pt x="603206" y="5940"/>
                  </a:cubicBezTo>
                  <a:lnTo>
                    <a:pt x="603206" y="445118"/>
                  </a:lnTo>
                  <a:lnTo>
                    <a:pt x="1041925" y="445118"/>
                  </a:lnTo>
                  <a:cubicBezTo>
                    <a:pt x="1045798" y="470836"/>
                    <a:pt x="1047803" y="497135"/>
                    <a:pt x="1047803" y="523909"/>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102" name="Freeform: Shape 101">
              <a:extLst>
                <a:ext uri="{FF2B5EF4-FFF2-40B4-BE49-F238E27FC236}">
                  <a16:creationId xmlns:a16="http://schemas.microsoft.com/office/drawing/2014/main" id="{0466C032-6EB3-F3FC-AADC-EB760E1E13D9}"/>
                </a:ext>
              </a:extLst>
            </p:cNvPr>
            <p:cNvSpPr/>
            <p:nvPr/>
          </p:nvSpPr>
          <p:spPr>
            <a:xfrm>
              <a:off x="1886615" y="3924589"/>
              <a:ext cx="193878" cy="259275"/>
            </a:xfrm>
            <a:custGeom>
              <a:avLst/>
              <a:gdLst>
                <a:gd name="connsiteX0" fmla="*/ 193879 w 193878"/>
                <a:gd name="connsiteY0" fmla="*/ 0 h 259275"/>
                <a:gd name="connsiteX1" fmla="*/ 193879 w 193878"/>
                <a:gd name="connsiteY1" fmla="*/ 259276 h 259275"/>
                <a:gd name="connsiteX2" fmla="*/ 0 w 193878"/>
                <a:gd name="connsiteY2" fmla="*/ 160920 h 259275"/>
                <a:gd name="connsiteX3" fmla="*/ 193879 w 193878"/>
                <a:gd name="connsiteY3" fmla="*/ 0 h 259275"/>
              </a:gdLst>
              <a:ahLst/>
              <a:cxnLst>
                <a:cxn ang="0">
                  <a:pos x="connsiteX0" y="connsiteY0"/>
                </a:cxn>
                <a:cxn ang="0">
                  <a:pos x="connsiteX1" y="connsiteY1"/>
                </a:cxn>
                <a:cxn ang="0">
                  <a:pos x="connsiteX2" y="connsiteY2"/>
                </a:cxn>
                <a:cxn ang="0">
                  <a:pos x="connsiteX3" y="connsiteY3"/>
                </a:cxn>
              </a:cxnLst>
              <a:rect l="l" t="t" r="r" b="b"/>
              <a:pathLst>
                <a:path w="193878" h="259275">
                  <a:moveTo>
                    <a:pt x="193879" y="0"/>
                  </a:moveTo>
                  <a:lnTo>
                    <a:pt x="193879" y="259276"/>
                  </a:lnTo>
                  <a:cubicBezTo>
                    <a:pt x="122022" y="240217"/>
                    <a:pt x="56227" y="206248"/>
                    <a:pt x="0" y="160920"/>
                  </a:cubicBezTo>
                  <a:cubicBezTo>
                    <a:pt x="64631" y="107265"/>
                    <a:pt x="128605" y="54161"/>
                    <a:pt x="193879" y="0"/>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103" name="Freeform: Shape 102">
              <a:extLst>
                <a:ext uri="{FF2B5EF4-FFF2-40B4-BE49-F238E27FC236}">
                  <a16:creationId xmlns:a16="http://schemas.microsoft.com/office/drawing/2014/main" id="{9AB3463B-D62A-793C-23E2-17BD8C08844A}"/>
                </a:ext>
              </a:extLst>
            </p:cNvPr>
            <p:cNvSpPr/>
            <p:nvPr/>
          </p:nvSpPr>
          <p:spPr>
            <a:xfrm>
              <a:off x="1889615" y="3171025"/>
              <a:ext cx="191062" cy="255249"/>
            </a:xfrm>
            <a:custGeom>
              <a:avLst/>
              <a:gdLst>
                <a:gd name="connsiteX0" fmla="*/ 191062 w 191062"/>
                <a:gd name="connsiteY0" fmla="*/ 0 h 255249"/>
                <a:gd name="connsiteX1" fmla="*/ 191062 w 191062"/>
                <a:gd name="connsiteY1" fmla="*/ 255250 h 255249"/>
                <a:gd name="connsiteX2" fmla="*/ 0 w 191062"/>
                <a:gd name="connsiteY2" fmla="*/ 96029 h 255249"/>
                <a:gd name="connsiteX3" fmla="*/ 191062 w 191062"/>
                <a:gd name="connsiteY3" fmla="*/ 0 h 255249"/>
              </a:gdLst>
              <a:ahLst/>
              <a:cxnLst>
                <a:cxn ang="0">
                  <a:pos x="connsiteX0" y="connsiteY0"/>
                </a:cxn>
                <a:cxn ang="0">
                  <a:pos x="connsiteX1" y="connsiteY1"/>
                </a:cxn>
                <a:cxn ang="0">
                  <a:pos x="connsiteX2" y="connsiteY2"/>
                </a:cxn>
                <a:cxn ang="0">
                  <a:pos x="connsiteX3" y="connsiteY3"/>
                </a:cxn>
              </a:cxnLst>
              <a:rect l="l" t="t" r="r" b="b"/>
              <a:pathLst>
                <a:path w="191062" h="255249">
                  <a:moveTo>
                    <a:pt x="191062" y="0"/>
                  </a:moveTo>
                  <a:lnTo>
                    <a:pt x="191062" y="255250"/>
                  </a:lnTo>
                  <a:cubicBezTo>
                    <a:pt x="126890" y="201763"/>
                    <a:pt x="63897" y="149271"/>
                    <a:pt x="0" y="96029"/>
                  </a:cubicBezTo>
                  <a:cubicBezTo>
                    <a:pt x="55600" y="51818"/>
                    <a:pt x="120399" y="18722"/>
                    <a:pt x="191062" y="0"/>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104" name="Freeform: Shape 103">
              <a:extLst>
                <a:ext uri="{FF2B5EF4-FFF2-40B4-BE49-F238E27FC236}">
                  <a16:creationId xmlns:a16="http://schemas.microsoft.com/office/drawing/2014/main" id="{7448DD48-4EAE-43E2-2CA0-729773B5B8C9}"/>
                </a:ext>
              </a:extLst>
            </p:cNvPr>
            <p:cNvSpPr/>
            <p:nvPr/>
          </p:nvSpPr>
          <p:spPr>
            <a:xfrm>
              <a:off x="1793005" y="3315413"/>
              <a:ext cx="288420" cy="227883"/>
            </a:xfrm>
            <a:custGeom>
              <a:avLst/>
              <a:gdLst>
                <a:gd name="connsiteX0" fmla="*/ 287290 w 288420"/>
                <a:gd name="connsiteY0" fmla="*/ 227863 h 227883"/>
                <a:gd name="connsiteX1" fmla="*/ 214101 w 288420"/>
                <a:gd name="connsiteY1" fmla="*/ 227695 h 227883"/>
                <a:gd name="connsiteX2" fmla="*/ 206998 w 288420"/>
                <a:gd name="connsiteY2" fmla="*/ 224189 h 227883"/>
                <a:gd name="connsiteX3" fmla="*/ 0 w 288420"/>
                <a:gd name="connsiteY3" fmla="*/ 51880 h 227883"/>
                <a:gd name="connsiteX4" fmla="*/ 43567 w 288420"/>
                <a:gd name="connsiteY4" fmla="*/ 0 h 227883"/>
                <a:gd name="connsiteX5" fmla="*/ 70510 w 288420"/>
                <a:gd name="connsiteY5" fmla="*/ 22381 h 227883"/>
                <a:gd name="connsiteX6" fmla="*/ 275931 w 288420"/>
                <a:gd name="connsiteY6" fmla="*/ 193052 h 227883"/>
                <a:gd name="connsiteX7" fmla="*/ 287290 w 288420"/>
                <a:gd name="connsiteY7" fmla="*/ 227863 h 22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420" h="227883">
                  <a:moveTo>
                    <a:pt x="287290" y="227863"/>
                  </a:moveTo>
                  <a:cubicBezTo>
                    <a:pt x="262889" y="227863"/>
                    <a:pt x="238502" y="227970"/>
                    <a:pt x="214101" y="227695"/>
                  </a:cubicBezTo>
                  <a:cubicBezTo>
                    <a:pt x="211698" y="227695"/>
                    <a:pt x="208988" y="225873"/>
                    <a:pt x="206998" y="224189"/>
                  </a:cubicBezTo>
                  <a:cubicBezTo>
                    <a:pt x="137958" y="166799"/>
                    <a:pt x="69010" y="109331"/>
                    <a:pt x="0" y="51880"/>
                  </a:cubicBezTo>
                  <a:cubicBezTo>
                    <a:pt x="13410" y="33648"/>
                    <a:pt x="27968" y="16319"/>
                    <a:pt x="43567" y="0"/>
                  </a:cubicBezTo>
                  <a:cubicBezTo>
                    <a:pt x="52890" y="7746"/>
                    <a:pt x="61708" y="15048"/>
                    <a:pt x="70510" y="22381"/>
                  </a:cubicBezTo>
                  <a:cubicBezTo>
                    <a:pt x="138876" y="79419"/>
                    <a:pt x="206952" y="136810"/>
                    <a:pt x="275931" y="193052"/>
                  </a:cubicBezTo>
                  <a:cubicBezTo>
                    <a:pt x="288224" y="203079"/>
                    <a:pt x="290076" y="213366"/>
                    <a:pt x="287290" y="227863"/>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105" name="Freeform: Shape 104">
              <a:extLst>
                <a:ext uri="{FF2B5EF4-FFF2-40B4-BE49-F238E27FC236}">
                  <a16:creationId xmlns:a16="http://schemas.microsoft.com/office/drawing/2014/main" id="{4F719596-BB08-76D8-A0C0-DDBEB2BE0659}"/>
                </a:ext>
              </a:extLst>
            </p:cNvPr>
            <p:cNvSpPr/>
            <p:nvPr/>
          </p:nvSpPr>
          <p:spPr>
            <a:xfrm>
              <a:off x="1793097" y="3811545"/>
              <a:ext cx="288204" cy="227978"/>
            </a:xfrm>
            <a:custGeom>
              <a:avLst/>
              <a:gdLst>
                <a:gd name="connsiteX0" fmla="*/ 276299 w 288204"/>
                <a:gd name="connsiteY0" fmla="*/ 34590 h 227978"/>
                <a:gd name="connsiteX1" fmla="*/ 45404 w 288204"/>
                <a:gd name="connsiteY1" fmla="*/ 226432 h 227978"/>
                <a:gd name="connsiteX2" fmla="*/ 43475 w 288204"/>
                <a:gd name="connsiteY2" fmla="*/ 227979 h 227978"/>
                <a:gd name="connsiteX3" fmla="*/ 0 w 288204"/>
                <a:gd name="connsiteY3" fmla="*/ 176237 h 227978"/>
                <a:gd name="connsiteX4" fmla="*/ 48925 w 288204"/>
                <a:gd name="connsiteY4" fmla="*/ 135333 h 227978"/>
                <a:gd name="connsiteX5" fmla="*/ 204947 w 288204"/>
                <a:gd name="connsiteY5" fmla="*/ 5611 h 227978"/>
                <a:gd name="connsiteX6" fmla="*/ 219627 w 288204"/>
                <a:gd name="connsiteY6" fmla="*/ 330 h 227978"/>
                <a:gd name="connsiteX7" fmla="*/ 287305 w 288204"/>
                <a:gd name="connsiteY7" fmla="*/ 85 h 227978"/>
                <a:gd name="connsiteX8" fmla="*/ 276299 w 288204"/>
                <a:gd name="connsiteY8" fmla="*/ 34590 h 22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204" h="227978">
                  <a:moveTo>
                    <a:pt x="276299" y="34590"/>
                  </a:moveTo>
                  <a:cubicBezTo>
                    <a:pt x="198793" y="97904"/>
                    <a:pt x="122267" y="162368"/>
                    <a:pt x="45404" y="226432"/>
                  </a:cubicBezTo>
                  <a:cubicBezTo>
                    <a:pt x="44761" y="226953"/>
                    <a:pt x="44134" y="227458"/>
                    <a:pt x="43475" y="227979"/>
                  </a:cubicBezTo>
                  <a:cubicBezTo>
                    <a:pt x="27907" y="211691"/>
                    <a:pt x="13349" y="194423"/>
                    <a:pt x="0" y="176237"/>
                  </a:cubicBezTo>
                  <a:cubicBezTo>
                    <a:pt x="16701" y="162245"/>
                    <a:pt x="32806" y="148774"/>
                    <a:pt x="48925" y="135333"/>
                  </a:cubicBezTo>
                  <a:cubicBezTo>
                    <a:pt x="100866" y="92026"/>
                    <a:pt x="152776" y="48627"/>
                    <a:pt x="204947" y="5611"/>
                  </a:cubicBezTo>
                  <a:cubicBezTo>
                    <a:pt x="208759" y="2458"/>
                    <a:pt x="214652" y="437"/>
                    <a:pt x="219627" y="330"/>
                  </a:cubicBezTo>
                  <a:cubicBezTo>
                    <a:pt x="242008" y="-221"/>
                    <a:pt x="264373" y="85"/>
                    <a:pt x="287305" y="85"/>
                  </a:cubicBezTo>
                  <a:cubicBezTo>
                    <a:pt x="289295" y="13862"/>
                    <a:pt x="288913" y="24287"/>
                    <a:pt x="276299" y="34590"/>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106" name="Freeform: Shape 105">
              <a:extLst>
                <a:ext uri="{FF2B5EF4-FFF2-40B4-BE49-F238E27FC236}">
                  <a16:creationId xmlns:a16="http://schemas.microsoft.com/office/drawing/2014/main" id="{9D222779-B6A0-610D-CA91-DF06E383B3AC}"/>
                </a:ext>
              </a:extLst>
            </p:cNvPr>
            <p:cNvSpPr/>
            <p:nvPr/>
          </p:nvSpPr>
          <p:spPr>
            <a:xfrm>
              <a:off x="1708840" y="3425647"/>
              <a:ext cx="187189" cy="117016"/>
            </a:xfrm>
            <a:custGeom>
              <a:avLst/>
              <a:gdLst>
                <a:gd name="connsiteX0" fmla="*/ 187189 w 187189"/>
                <a:gd name="connsiteY0" fmla="*/ 117016 h 117016"/>
                <a:gd name="connsiteX1" fmla="*/ 0 w 187189"/>
                <a:gd name="connsiteY1" fmla="*/ 117016 h 117016"/>
                <a:gd name="connsiteX2" fmla="*/ 46874 w 187189"/>
                <a:gd name="connsiteY2" fmla="*/ 0 h 117016"/>
                <a:gd name="connsiteX3" fmla="*/ 187189 w 187189"/>
                <a:gd name="connsiteY3" fmla="*/ 117016 h 117016"/>
              </a:gdLst>
              <a:ahLst/>
              <a:cxnLst>
                <a:cxn ang="0">
                  <a:pos x="connsiteX0" y="connsiteY0"/>
                </a:cxn>
                <a:cxn ang="0">
                  <a:pos x="connsiteX1" y="connsiteY1"/>
                </a:cxn>
                <a:cxn ang="0">
                  <a:pos x="connsiteX2" y="connsiteY2"/>
                </a:cxn>
                <a:cxn ang="0">
                  <a:pos x="connsiteX3" y="connsiteY3"/>
                </a:cxn>
              </a:cxnLst>
              <a:rect l="l" t="t" r="r" b="b"/>
              <a:pathLst>
                <a:path w="187189" h="117016">
                  <a:moveTo>
                    <a:pt x="187189" y="117016"/>
                  </a:moveTo>
                  <a:lnTo>
                    <a:pt x="0" y="117016"/>
                  </a:lnTo>
                  <a:cubicBezTo>
                    <a:pt x="10945" y="75776"/>
                    <a:pt x="26805" y="36556"/>
                    <a:pt x="46874" y="0"/>
                  </a:cubicBezTo>
                  <a:cubicBezTo>
                    <a:pt x="93319" y="38715"/>
                    <a:pt x="139458" y="77184"/>
                    <a:pt x="187189" y="117016"/>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107" name="Freeform: Shape 106">
              <a:extLst>
                <a:ext uri="{FF2B5EF4-FFF2-40B4-BE49-F238E27FC236}">
                  <a16:creationId xmlns:a16="http://schemas.microsoft.com/office/drawing/2014/main" id="{A5371FD4-508A-D4E5-7BD9-9236DB0DAB8C}"/>
                </a:ext>
              </a:extLst>
            </p:cNvPr>
            <p:cNvSpPr/>
            <p:nvPr/>
          </p:nvSpPr>
          <p:spPr>
            <a:xfrm>
              <a:off x="1708855" y="3812211"/>
              <a:ext cx="182780" cy="114475"/>
            </a:xfrm>
            <a:custGeom>
              <a:avLst/>
              <a:gdLst>
                <a:gd name="connsiteX0" fmla="*/ 182780 w 182780"/>
                <a:gd name="connsiteY0" fmla="*/ 0 h 114475"/>
                <a:gd name="connsiteX1" fmla="*/ 45435 w 182780"/>
                <a:gd name="connsiteY1" fmla="*/ 114475 h 114475"/>
                <a:gd name="connsiteX2" fmla="*/ 0 w 182780"/>
                <a:gd name="connsiteY2" fmla="*/ 0 h 114475"/>
                <a:gd name="connsiteX3" fmla="*/ 182780 w 182780"/>
                <a:gd name="connsiteY3" fmla="*/ 0 h 114475"/>
              </a:gdLst>
              <a:ahLst/>
              <a:cxnLst>
                <a:cxn ang="0">
                  <a:pos x="connsiteX0" y="connsiteY0"/>
                </a:cxn>
                <a:cxn ang="0">
                  <a:pos x="connsiteX1" y="connsiteY1"/>
                </a:cxn>
                <a:cxn ang="0">
                  <a:pos x="connsiteX2" y="connsiteY2"/>
                </a:cxn>
                <a:cxn ang="0">
                  <a:pos x="connsiteX3" y="connsiteY3"/>
                </a:cxn>
              </a:cxnLst>
              <a:rect l="l" t="t" r="r" b="b"/>
              <a:pathLst>
                <a:path w="182780" h="114475">
                  <a:moveTo>
                    <a:pt x="182780" y="0"/>
                  </a:moveTo>
                  <a:cubicBezTo>
                    <a:pt x="136152" y="38852"/>
                    <a:pt x="91008" y="76495"/>
                    <a:pt x="45435" y="114475"/>
                  </a:cubicBezTo>
                  <a:cubicBezTo>
                    <a:pt x="26024" y="78623"/>
                    <a:pt x="10670" y="40276"/>
                    <a:pt x="0" y="0"/>
                  </a:cubicBezTo>
                  <a:lnTo>
                    <a:pt x="182780" y="0"/>
                  </a:ln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108" name="Freeform: Shape 107">
              <a:extLst>
                <a:ext uri="{FF2B5EF4-FFF2-40B4-BE49-F238E27FC236}">
                  <a16:creationId xmlns:a16="http://schemas.microsoft.com/office/drawing/2014/main" id="{B1FDF709-803E-B769-CC0D-AF763775D97A}"/>
                </a:ext>
              </a:extLst>
            </p:cNvPr>
            <p:cNvSpPr/>
            <p:nvPr/>
          </p:nvSpPr>
          <p:spPr>
            <a:xfrm>
              <a:off x="2349873" y="3171025"/>
              <a:ext cx="194108" cy="259704"/>
            </a:xfrm>
            <a:custGeom>
              <a:avLst/>
              <a:gdLst>
                <a:gd name="connsiteX0" fmla="*/ 194109 w 194108"/>
                <a:gd name="connsiteY0" fmla="*/ 98509 h 259704"/>
                <a:gd name="connsiteX1" fmla="*/ 0 w 194108"/>
                <a:gd name="connsiteY1" fmla="*/ 259704 h 259704"/>
                <a:gd name="connsiteX2" fmla="*/ 0 w 194108"/>
                <a:gd name="connsiteY2" fmla="*/ 0 h 259704"/>
                <a:gd name="connsiteX3" fmla="*/ 194109 w 194108"/>
                <a:gd name="connsiteY3" fmla="*/ 98509 h 259704"/>
              </a:gdLst>
              <a:ahLst/>
              <a:cxnLst>
                <a:cxn ang="0">
                  <a:pos x="connsiteX0" y="connsiteY0"/>
                </a:cxn>
                <a:cxn ang="0">
                  <a:pos x="connsiteX1" y="connsiteY1"/>
                </a:cxn>
                <a:cxn ang="0">
                  <a:pos x="connsiteX2" y="connsiteY2"/>
                </a:cxn>
                <a:cxn ang="0">
                  <a:pos x="connsiteX3" y="connsiteY3"/>
                </a:cxn>
              </a:cxnLst>
              <a:rect l="l" t="t" r="r" b="b"/>
              <a:pathLst>
                <a:path w="194108" h="259704">
                  <a:moveTo>
                    <a:pt x="194109" y="98509"/>
                  </a:moveTo>
                  <a:cubicBezTo>
                    <a:pt x="129492" y="152133"/>
                    <a:pt x="65412" y="205375"/>
                    <a:pt x="0" y="259704"/>
                  </a:cubicBezTo>
                  <a:lnTo>
                    <a:pt x="0" y="0"/>
                  </a:lnTo>
                  <a:cubicBezTo>
                    <a:pt x="71949" y="19074"/>
                    <a:pt x="137820" y="53074"/>
                    <a:pt x="194109" y="98509"/>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109" name="Freeform: Shape 108">
              <a:extLst>
                <a:ext uri="{FF2B5EF4-FFF2-40B4-BE49-F238E27FC236}">
                  <a16:creationId xmlns:a16="http://schemas.microsoft.com/office/drawing/2014/main" id="{030E2E74-A0B6-16AA-D268-AC9AA1561234}"/>
                </a:ext>
              </a:extLst>
            </p:cNvPr>
            <p:cNvSpPr/>
            <p:nvPr/>
          </p:nvSpPr>
          <p:spPr>
            <a:xfrm>
              <a:off x="2348989" y="3316331"/>
              <a:ext cx="289138" cy="226850"/>
            </a:xfrm>
            <a:custGeom>
              <a:avLst/>
              <a:gdLst>
                <a:gd name="connsiteX0" fmla="*/ 289138 w 289138"/>
                <a:gd name="connsiteY0" fmla="*/ 51864 h 226850"/>
                <a:gd name="connsiteX1" fmla="*/ 265319 w 289138"/>
                <a:gd name="connsiteY1" fmla="*/ 71826 h 226850"/>
                <a:gd name="connsiteX2" fmla="*/ 85569 w 289138"/>
                <a:gd name="connsiteY2" fmla="*/ 221403 h 226850"/>
                <a:gd name="connsiteX3" fmla="*/ 74945 w 289138"/>
                <a:gd name="connsiteY3" fmla="*/ 226577 h 226850"/>
                <a:gd name="connsiteX4" fmla="*/ 1313 w 289138"/>
                <a:gd name="connsiteY4" fmla="*/ 226792 h 226850"/>
                <a:gd name="connsiteX5" fmla="*/ 12702 w 289138"/>
                <a:gd name="connsiteY5" fmla="*/ 193741 h 226850"/>
                <a:gd name="connsiteX6" fmla="*/ 245770 w 289138"/>
                <a:gd name="connsiteY6" fmla="*/ 0 h 226850"/>
                <a:gd name="connsiteX7" fmla="*/ 289138 w 289138"/>
                <a:gd name="connsiteY7" fmla="*/ 51864 h 22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138" h="226850">
                  <a:moveTo>
                    <a:pt x="289138" y="51864"/>
                  </a:moveTo>
                  <a:cubicBezTo>
                    <a:pt x="280811" y="58860"/>
                    <a:pt x="273065" y="65366"/>
                    <a:pt x="265319" y="71826"/>
                  </a:cubicBezTo>
                  <a:cubicBezTo>
                    <a:pt x="205433" y="121716"/>
                    <a:pt x="145562" y="171651"/>
                    <a:pt x="85569" y="221403"/>
                  </a:cubicBezTo>
                  <a:cubicBezTo>
                    <a:pt x="82584" y="223898"/>
                    <a:pt x="78543" y="226485"/>
                    <a:pt x="74945" y="226577"/>
                  </a:cubicBezTo>
                  <a:cubicBezTo>
                    <a:pt x="50529" y="227021"/>
                    <a:pt x="26066" y="226792"/>
                    <a:pt x="1313" y="226792"/>
                  </a:cubicBezTo>
                  <a:cubicBezTo>
                    <a:pt x="-2285" y="212249"/>
                    <a:pt x="1512" y="202957"/>
                    <a:pt x="12702" y="193741"/>
                  </a:cubicBezTo>
                  <a:cubicBezTo>
                    <a:pt x="90315" y="129982"/>
                    <a:pt x="167254" y="65427"/>
                    <a:pt x="245770" y="0"/>
                  </a:cubicBezTo>
                  <a:cubicBezTo>
                    <a:pt x="261323" y="16319"/>
                    <a:pt x="275805" y="33632"/>
                    <a:pt x="289138" y="51864"/>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110" name="Freeform: Shape 109">
              <a:extLst>
                <a:ext uri="{FF2B5EF4-FFF2-40B4-BE49-F238E27FC236}">
                  <a16:creationId xmlns:a16="http://schemas.microsoft.com/office/drawing/2014/main" id="{04D02F7A-AF4B-9D75-1947-A5CA7F831302}"/>
                </a:ext>
              </a:extLst>
            </p:cNvPr>
            <p:cNvSpPr/>
            <p:nvPr/>
          </p:nvSpPr>
          <p:spPr>
            <a:xfrm>
              <a:off x="2539481" y="3428786"/>
              <a:ext cx="181509" cy="113709"/>
            </a:xfrm>
            <a:custGeom>
              <a:avLst/>
              <a:gdLst>
                <a:gd name="connsiteX0" fmla="*/ 181510 w 181509"/>
                <a:gd name="connsiteY0" fmla="*/ 113710 h 113709"/>
                <a:gd name="connsiteX1" fmla="*/ 0 w 181509"/>
                <a:gd name="connsiteY1" fmla="*/ 113710 h 113709"/>
                <a:gd name="connsiteX2" fmla="*/ 136397 w 181509"/>
                <a:gd name="connsiteY2" fmla="*/ 0 h 113709"/>
                <a:gd name="connsiteX3" fmla="*/ 181510 w 181509"/>
                <a:gd name="connsiteY3" fmla="*/ 113710 h 113709"/>
              </a:gdLst>
              <a:ahLst/>
              <a:cxnLst>
                <a:cxn ang="0">
                  <a:pos x="connsiteX0" y="connsiteY0"/>
                </a:cxn>
                <a:cxn ang="0">
                  <a:pos x="connsiteX1" y="connsiteY1"/>
                </a:cxn>
                <a:cxn ang="0">
                  <a:pos x="connsiteX2" y="connsiteY2"/>
                </a:cxn>
                <a:cxn ang="0">
                  <a:pos x="connsiteX3" y="connsiteY3"/>
                </a:cxn>
              </a:cxnLst>
              <a:rect l="l" t="t" r="r" b="b"/>
              <a:pathLst>
                <a:path w="181509" h="113709">
                  <a:moveTo>
                    <a:pt x="181510" y="113710"/>
                  </a:moveTo>
                  <a:lnTo>
                    <a:pt x="0" y="113710"/>
                  </a:lnTo>
                  <a:cubicBezTo>
                    <a:pt x="46124" y="75271"/>
                    <a:pt x="90824" y="37995"/>
                    <a:pt x="136397" y="0"/>
                  </a:cubicBezTo>
                  <a:cubicBezTo>
                    <a:pt x="155654" y="35622"/>
                    <a:pt x="170901" y="73724"/>
                    <a:pt x="181510" y="113710"/>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111" name="Freeform: Shape 110">
              <a:extLst>
                <a:ext uri="{FF2B5EF4-FFF2-40B4-BE49-F238E27FC236}">
                  <a16:creationId xmlns:a16="http://schemas.microsoft.com/office/drawing/2014/main" id="{2A0CD4F6-544B-D5AA-C65F-00C60E72EB62}"/>
                </a:ext>
              </a:extLst>
            </p:cNvPr>
            <p:cNvSpPr/>
            <p:nvPr/>
          </p:nvSpPr>
          <p:spPr>
            <a:xfrm>
              <a:off x="2349858" y="3920930"/>
              <a:ext cx="195761" cy="262995"/>
            </a:xfrm>
            <a:custGeom>
              <a:avLst/>
              <a:gdLst>
                <a:gd name="connsiteX0" fmla="*/ 195762 w 195761"/>
                <a:gd name="connsiteY0" fmla="*/ 163171 h 262995"/>
                <a:gd name="connsiteX1" fmla="*/ 0 w 195761"/>
                <a:gd name="connsiteY1" fmla="*/ 262996 h 262995"/>
                <a:gd name="connsiteX2" fmla="*/ 0 w 195761"/>
                <a:gd name="connsiteY2" fmla="*/ 0 h 262995"/>
                <a:gd name="connsiteX3" fmla="*/ 195762 w 195761"/>
                <a:gd name="connsiteY3" fmla="*/ 163171 h 262995"/>
              </a:gdLst>
              <a:ahLst/>
              <a:cxnLst>
                <a:cxn ang="0">
                  <a:pos x="connsiteX0" y="connsiteY0"/>
                </a:cxn>
                <a:cxn ang="0">
                  <a:pos x="connsiteX1" y="connsiteY1"/>
                </a:cxn>
                <a:cxn ang="0">
                  <a:pos x="connsiteX2" y="connsiteY2"/>
                </a:cxn>
                <a:cxn ang="0">
                  <a:pos x="connsiteX3" y="connsiteY3"/>
                </a:cxn>
              </a:cxnLst>
              <a:rect l="l" t="t" r="r" b="b"/>
              <a:pathLst>
                <a:path w="195761" h="262995">
                  <a:moveTo>
                    <a:pt x="195762" y="163171"/>
                  </a:moveTo>
                  <a:cubicBezTo>
                    <a:pt x="139121" y="209248"/>
                    <a:pt x="72653" y="243738"/>
                    <a:pt x="0" y="262996"/>
                  </a:cubicBezTo>
                  <a:lnTo>
                    <a:pt x="0" y="0"/>
                  </a:lnTo>
                  <a:cubicBezTo>
                    <a:pt x="65825" y="54834"/>
                    <a:pt x="130396" y="108689"/>
                    <a:pt x="195762" y="163171"/>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112" name="Freeform: Shape 111">
              <a:extLst>
                <a:ext uri="{FF2B5EF4-FFF2-40B4-BE49-F238E27FC236}">
                  <a16:creationId xmlns:a16="http://schemas.microsoft.com/office/drawing/2014/main" id="{A1D7D214-60CD-C982-5FE4-289E6086ACAF}"/>
                </a:ext>
              </a:extLst>
            </p:cNvPr>
            <p:cNvSpPr/>
            <p:nvPr/>
          </p:nvSpPr>
          <p:spPr>
            <a:xfrm>
              <a:off x="2348882" y="3811651"/>
              <a:ext cx="289305" cy="226892"/>
            </a:xfrm>
            <a:custGeom>
              <a:avLst/>
              <a:gdLst>
                <a:gd name="connsiteX0" fmla="*/ 289306 w 289305"/>
                <a:gd name="connsiteY0" fmla="*/ 175028 h 226892"/>
                <a:gd name="connsiteX1" fmla="*/ 245968 w 289305"/>
                <a:gd name="connsiteY1" fmla="*/ 226892 h 226892"/>
                <a:gd name="connsiteX2" fmla="*/ 190598 w 289305"/>
                <a:gd name="connsiteY2" fmla="*/ 180891 h 226892"/>
                <a:gd name="connsiteX3" fmla="*/ 13941 w 289305"/>
                <a:gd name="connsiteY3" fmla="*/ 33978 h 226892"/>
                <a:gd name="connsiteX4" fmla="*/ 1909 w 289305"/>
                <a:gd name="connsiteY4" fmla="*/ 9 h 226892"/>
                <a:gd name="connsiteX5" fmla="*/ 76720 w 289305"/>
                <a:gd name="connsiteY5" fmla="*/ 147 h 226892"/>
                <a:gd name="connsiteX6" fmla="*/ 83058 w 289305"/>
                <a:gd name="connsiteY6" fmla="*/ 3086 h 226892"/>
                <a:gd name="connsiteX7" fmla="*/ 289306 w 289305"/>
                <a:gd name="connsiteY7" fmla="*/ 175028 h 22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305" h="226892">
                  <a:moveTo>
                    <a:pt x="289306" y="175028"/>
                  </a:moveTo>
                  <a:cubicBezTo>
                    <a:pt x="275973" y="193260"/>
                    <a:pt x="261476" y="210574"/>
                    <a:pt x="245968" y="226892"/>
                  </a:cubicBezTo>
                  <a:cubicBezTo>
                    <a:pt x="227047" y="211186"/>
                    <a:pt x="208800" y="196046"/>
                    <a:pt x="190598" y="180891"/>
                  </a:cubicBezTo>
                  <a:cubicBezTo>
                    <a:pt x="131769" y="131828"/>
                    <a:pt x="73184" y="82490"/>
                    <a:pt x="13941" y="33978"/>
                  </a:cubicBezTo>
                  <a:cubicBezTo>
                    <a:pt x="2843" y="24900"/>
                    <a:pt x="-3372" y="15914"/>
                    <a:pt x="1909" y="9"/>
                  </a:cubicBezTo>
                  <a:cubicBezTo>
                    <a:pt x="26555" y="9"/>
                    <a:pt x="51645" y="-52"/>
                    <a:pt x="76720" y="147"/>
                  </a:cubicBezTo>
                  <a:cubicBezTo>
                    <a:pt x="78848" y="177"/>
                    <a:pt x="81282" y="1647"/>
                    <a:pt x="83058" y="3086"/>
                  </a:cubicBezTo>
                  <a:cubicBezTo>
                    <a:pt x="151838" y="60369"/>
                    <a:pt x="220572" y="117699"/>
                    <a:pt x="289306" y="175028"/>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113" name="Freeform: Shape 112">
              <a:extLst>
                <a:ext uri="{FF2B5EF4-FFF2-40B4-BE49-F238E27FC236}">
                  <a16:creationId xmlns:a16="http://schemas.microsoft.com/office/drawing/2014/main" id="{1EB7049F-DE77-0CC7-5343-FD8449FBEB97}"/>
                </a:ext>
              </a:extLst>
            </p:cNvPr>
            <p:cNvSpPr/>
            <p:nvPr/>
          </p:nvSpPr>
          <p:spPr>
            <a:xfrm>
              <a:off x="2543706" y="3812211"/>
              <a:ext cx="177927" cy="111704"/>
            </a:xfrm>
            <a:custGeom>
              <a:avLst/>
              <a:gdLst>
                <a:gd name="connsiteX0" fmla="*/ 177928 w 177927"/>
                <a:gd name="connsiteY0" fmla="*/ 0 h 111704"/>
                <a:gd name="connsiteX1" fmla="*/ 133947 w 177927"/>
                <a:gd name="connsiteY1" fmla="*/ 111704 h 111704"/>
                <a:gd name="connsiteX2" fmla="*/ 0 w 177927"/>
                <a:gd name="connsiteY2" fmla="*/ 0 h 111704"/>
                <a:gd name="connsiteX3" fmla="*/ 177928 w 177927"/>
                <a:gd name="connsiteY3" fmla="*/ 0 h 111704"/>
              </a:gdLst>
              <a:ahLst/>
              <a:cxnLst>
                <a:cxn ang="0">
                  <a:pos x="connsiteX0" y="connsiteY0"/>
                </a:cxn>
                <a:cxn ang="0">
                  <a:pos x="connsiteX1" y="connsiteY1"/>
                </a:cxn>
                <a:cxn ang="0">
                  <a:pos x="connsiteX2" y="connsiteY2"/>
                </a:cxn>
                <a:cxn ang="0">
                  <a:pos x="connsiteX3" y="connsiteY3"/>
                </a:cxn>
              </a:cxnLst>
              <a:rect l="l" t="t" r="r" b="b"/>
              <a:pathLst>
                <a:path w="177927" h="111704">
                  <a:moveTo>
                    <a:pt x="177928" y="0"/>
                  </a:moveTo>
                  <a:cubicBezTo>
                    <a:pt x="167533" y="39250"/>
                    <a:pt x="152669" y="76664"/>
                    <a:pt x="133947" y="111704"/>
                  </a:cubicBezTo>
                  <a:cubicBezTo>
                    <a:pt x="89140" y="74306"/>
                    <a:pt x="45328" y="37796"/>
                    <a:pt x="0" y="0"/>
                  </a:cubicBezTo>
                  <a:lnTo>
                    <a:pt x="177928" y="0"/>
                  </a:ln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grpSp>
      <p:grpSp>
        <p:nvGrpSpPr>
          <p:cNvPr id="88" name="Group 87">
            <a:extLst>
              <a:ext uri="{FF2B5EF4-FFF2-40B4-BE49-F238E27FC236}">
                <a16:creationId xmlns:a16="http://schemas.microsoft.com/office/drawing/2014/main" id="{1B77D99D-FE16-C543-9B11-30A0759D4894}"/>
              </a:ext>
            </a:extLst>
          </p:cNvPr>
          <p:cNvGrpSpPr/>
          <p:nvPr/>
        </p:nvGrpSpPr>
        <p:grpSpPr>
          <a:xfrm>
            <a:off x="17340415" y="626764"/>
            <a:ext cx="1549391" cy="1552308"/>
            <a:chOff x="3516570" y="785827"/>
            <a:chExt cx="2111772" cy="2115748"/>
          </a:xfrm>
        </p:grpSpPr>
        <p:sp>
          <p:nvSpPr>
            <p:cNvPr id="89" name="Freeform: Shape 88">
              <a:extLst>
                <a:ext uri="{FF2B5EF4-FFF2-40B4-BE49-F238E27FC236}">
                  <a16:creationId xmlns:a16="http://schemas.microsoft.com/office/drawing/2014/main" id="{0B06809D-7945-7591-176B-D256235F7D59}"/>
                </a:ext>
              </a:extLst>
            </p:cNvPr>
            <p:cNvSpPr/>
            <p:nvPr/>
          </p:nvSpPr>
          <p:spPr>
            <a:xfrm>
              <a:off x="3516570" y="1843000"/>
              <a:ext cx="2111772" cy="277627"/>
            </a:xfrm>
            <a:custGeom>
              <a:avLst/>
              <a:gdLst>
                <a:gd name="connsiteX0" fmla="*/ 337 w 1682871"/>
                <a:gd name="connsiteY0" fmla="*/ 178 h 221241"/>
                <a:gd name="connsiteX1" fmla="*/ 184333 w 1682871"/>
                <a:gd name="connsiteY1" fmla="*/ 534 h 221241"/>
                <a:gd name="connsiteX2" fmla="*/ 821838 w 1682871"/>
                <a:gd name="connsiteY2" fmla="*/ 534 h 221241"/>
                <a:gd name="connsiteX3" fmla="*/ 841528 w 1682871"/>
                <a:gd name="connsiteY3" fmla="*/ 0 h 221241"/>
                <a:gd name="connsiteX4" fmla="*/ 861168 w 1682871"/>
                <a:gd name="connsiteY4" fmla="*/ 508 h 221241"/>
                <a:gd name="connsiteX5" fmla="*/ 1682871 w 1682871"/>
                <a:gd name="connsiteY5" fmla="*/ 559 h 221241"/>
                <a:gd name="connsiteX6" fmla="*/ 1682871 w 1682871"/>
                <a:gd name="connsiteY6" fmla="*/ 92760 h 221241"/>
                <a:gd name="connsiteX7" fmla="*/ 1676418 w 1682871"/>
                <a:gd name="connsiteY7" fmla="*/ 107750 h 221241"/>
                <a:gd name="connsiteX8" fmla="*/ 1653120 w 1682871"/>
                <a:gd name="connsiteY8" fmla="*/ 221242 h 221241"/>
                <a:gd name="connsiteX9" fmla="*/ 1636707 w 1682871"/>
                <a:gd name="connsiteY9" fmla="*/ 220784 h 221241"/>
                <a:gd name="connsiteX10" fmla="*/ 46324 w 1682871"/>
                <a:gd name="connsiteY10" fmla="*/ 220784 h 221241"/>
                <a:gd name="connsiteX11" fmla="*/ 29911 w 1682871"/>
                <a:gd name="connsiteY11" fmla="*/ 221242 h 221241"/>
                <a:gd name="connsiteX12" fmla="*/ 3285 w 1682871"/>
                <a:gd name="connsiteY12" fmla="*/ 71596 h 221241"/>
                <a:gd name="connsiteX13" fmla="*/ 337 w 1682871"/>
                <a:gd name="connsiteY13" fmla="*/ 53227 h 221241"/>
                <a:gd name="connsiteX14" fmla="*/ 337 w 1682871"/>
                <a:gd name="connsiteY14" fmla="*/ 3836 h 221241"/>
                <a:gd name="connsiteX15" fmla="*/ 337 w 1682871"/>
                <a:gd name="connsiteY15" fmla="*/ 178 h 2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871" h="221241">
                  <a:moveTo>
                    <a:pt x="337" y="178"/>
                  </a:moveTo>
                  <a:cubicBezTo>
                    <a:pt x="61669" y="305"/>
                    <a:pt x="123001" y="534"/>
                    <a:pt x="184333" y="534"/>
                  </a:cubicBezTo>
                  <a:cubicBezTo>
                    <a:pt x="396834" y="584"/>
                    <a:pt x="609336" y="559"/>
                    <a:pt x="821838" y="534"/>
                  </a:cubicBezTo>
                  <a:cubicBezTo>
                    <a:pt x="828393" y="534"/>
                    <a:pt x="834948" y="203"/>
                    <a:pt x="841528" y="0"/>
                  </a:cubicBezTo>
                  <a:cubicBezTo>
                    <a:pt x="848083" y="178"/>
                    <a:pt x="854613" y="508"/>
                    <a:pt x="861168" y="508"/>
                  </a:cubicBezTo>
                  <a:cubicBezTo>
                    <a:pt x="1135077" y="559"/>
                    <a:pt x="1408987" y="559"/>
                    <a:pt x="1682871" y="559"/>
                  </a:cubicBezTo>
                  <a:cubicBezTo>
                    <a:pt x="1682871" y="31301"/>
                    <a:pt x="1682871" y="62018"/>
                    <a:pt x="1682871" y="92760"/>
                  </a:cubicBezTo>
                  <a:cubicBezTo>
                    <a:pt x="1680661" y="97740"/>
                    <a:pt x="1677510" y="102516"/>
                    <a:pt x="1676418" y="107750"/>
                  </a:cubicBezTo>
                  <a:cubicBezTo>
                    <a:pt x="1668415" y="145530"/>
                    <a:pt x="1660818" y="183411"/>
                    <a:pt x="1653120" y="221242"/>
                  </a:cubicBezTo>
                  <a:cubicBezTo>
                    <a:pt x="1647658" y="221089"/>
                    <a:pt x="1642195" y="220784"/>
                    <a:pt x="1636707" y="220784"/>
                  </a:cubicBezTo>
                  <a:cubicBezTo>
                    <a:pt x="1106571" y="220759"/>
                    <a:pt x="576460" y="220759"/>
                    <a:pt x="46324" y="220784"/>
                  </a:cubicBezTo>
                  <a:cubicBezTo>
                    <a:pt x="40861" y="220784"/>
                    <a:pt x="35399" y="221089"/>
                    <a:pt x="29911" y="221242"/>
                  </a:cubicBezTo>
                  <a:cubicBezTo>
                    <a:pt x="21069" y="171343"/>
                    <a:pt x="12355" y="121444"/>
                    <a:pt x="3285" y="71596"/>
                  </a:cubicBezTo>
                  <a:cubicBezTo>
                    <a:pt x="2141" y="65295"/>
                    <a:pt x="2522" y="59350"/>
                    <a:pt x="337" y="53227"/>
                  </a:cubicBezTo>
                  <a:cubicBezTo>
                    <a:pt x="337" y="36764"/>
                    <a:pt x="337" y="20300"/>
                    <a:pt x="337" y="3836"/>
                  </a:cubicBezTo>
                  <a:cubicBezTo>
                    <a:pt x="1506" y="2617"/>
                    <a:pt x="-831" y="1397"/>
                    <a:pt x="337" y="17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90" name="Freeform: Shape 89">
              <a:extLst>
                <a:ext uri="{FF2B5EF4-FFF2-40B4-BE49-F238E27FC236}">
                  <a16:creationId xmlns:a16="http://schemas.microsoft.com/office/drawing/2014/main" id="{BD2DB82F-4186-CB45-B603-BA4E3E3BF752}"/>
                </a:ext>
              </a:extLst>
            </p:cNvPr>
            <p:cNvSpPr/>
            <p:nvPr/>
          </p:nvSpPr>
          <p:spPr>
            <a:xfrm>
              <a:off x="4572541" y="1567349"/>
              <a:ext cx="1055801" cy="276352"/>
            </a:xfrm>
            <a:custGeom>
              <a:avLst/>
              <a:gdLst>
                <a:gd name="connsiteX0" fmla="*/ 841369 w 841368"/>
                <a:gd name="connsiteY0" fmla="*/ 220225 h 220225"/>
                <a:gd name="connsiteX1" fmla="*/ 19639 w 841368"/>
                <a:gd name="connsiteY1" fmla="*/ 220200 h 220225"/>
                <a:gd name="connsiteX2" fmla="*/ 0 w 841368"/>
                <a:gd name="connsiteY2" fmla="*/ 219692 h 220225"/>
                <a:gd name="connsiteX3" fmla="*/ 559 w 841368"/>
                <a:gd name="connsiteY3" fmla="*/ 0 h 220225"/>
                <a:gd name="connsiteX4" fmla="*/ 811617 w 841368"/>
                <a:gd name="connsiteY4" fmla="*/ 0 h 220225"/>
                <a:gd name="connsiteX5" fmla="*/ 831282 w 841368"/>
                <a:gd name="connsiteY5" fmla="*/ 90981 h 220225"/>
                <a:gd name="connsiteX6" fmla="*/ 841369 w 841368"/>
                <a:gd name="connsiteY6" fmla="*/ 154371 h 220225"/>
                <a:gd name="connsiteX7" fmla="*/ 841369 w 841368"/>
                <a:gd name="connsiteY7" fmla="*/ 220225 h 22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68" h="220225">
                  <a:moveTo>
                    <a:pt x="841369" y="220225"/>
                  </a:moveTo>
                  <a:cubicBezTo>
                    <a:pt x="567459" y="220225"/>
                    <a:pt x="293549" y="220225"/>
                    <a:pt x="19639" y="220200"/>
                  </a:cubicBezTo>
                  <a:cubicBezTo>
                    <a:pt x="13085" y="220200"/>
                    <a:pt x="6555" y="219870"/>
                    <a:pt x="0" y="219692"/>
                  </a:cubicBezTo>
                  <a:cubicBezTo>
                    <a:pt x="178" y="146470"/>
                    <a:pt x="356" y="73248"/>
                    <a:pt x="559" y="0"/>
                  </a:cubicBezTo>
                  <a:cubicBezTo>
                    <a:pt x="270912" y="0"/>
                    <a:pt x="541265" y="0"/>
                    <a:pt x="811617" y="0"/>
                  </a:cubicBezTo>
                  <a:cubicBezTo>
                    <a:pt x="818223" y="30310"/>
                    <a:pt x="825286" y="60544"/>
                    <a:pt x="831282" y="90981"/>
                  </a:cubicBezTo>
                  <a:cubicBezTo>
                    <a:pt x="835423" y="111967"/>
                    <a:pt x="838066" y="133233"/>
                    <a:pt x="841369" y="154371"/>
                  </a:cubicBezTo>
                  <a:cubicBezTo>
                    <a:pt x="841369" y="176323"/>
                    <a:pt x="841369" y="198274"/>
                    <a:pt x="841369" y="2202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91" name="Freeform: Shape 90">
              <a:extLst>
                <a:ext uri="{FF2B5EF4-FFF2-40B4-BE49-F238E27FC236}">
                  <a16:creationId xmlns:a16="http://schemas.microsoft.com/office/drawing/2014/main" id="{55AAC724-8C70-A592-8D7A-E1A5E8970CEB}"/>
                </a:ext>
              </a:extLst>
            </p:cNvPr>
            <p:cNvSpPr/>
            <p:nvPr/>
          </p:nvSpPr>
          <p:spPr>
            <a:xfrm>
              <a:off x="3918132" y="2670782"/>
              <a:ext cx="1308848" cy="230793"/>
            </a:xfrm>
            <a:custGeom>
              <a:avLst/>
              <a:gdLst>
                <a:gd name="connsiteX0" fmla="*/ 1043022 w 1043021"/>
                <a:gd name="connsiteY0" fmla="*/ 25 h 183919"/>
                <a:gd name="connsiteX1" fmla="*/ 985933 w 1043021"/>
                <a:gd name="connsiteY1" fmla="*/ 43674 h 183919"/>
                <a:gd name="connsiteX2" fmla="*/ 593755 w 1043021"/>
                <a:gd name="connsiteY2" fmla="*/ 180769 h 183919"/>
                <a:gd name="connsiteX3" fmla="*/ 587251 w 1043021"/>
                <a:gd name="connsiteY3" fmla="*/ 183919 h 183919"/>
                <a:gd name="connsiteX4" fmla="*/ 452493 w 1043021"/>
                <a:gd name="connsiteY4" fmla="*/ 183919 h 183919"/>
                <a:gd name="connsiteX5" fmla="*/ 393779 w 1043021"/>
                <a:gd name="connsiteY5" fmla="*/ 174112 h 183919"/>
                <a:gd name="connsiteX6" fmla="*/ 6504 w 1043021"/>
                <a:gd name="connsiteY6" fmla="*/ 7190 h 183919"/>
                <a:gd name="connsiteX7" fmla="*/ 0 w 1043021"/>
                <a:gd name="connsiteY7" fmla="*/ 0 h 183919"/>
                <a:gd name="connsiteX8" fmla="*/ 392584 w 1043021"/>
                <a:gd name="connsiteY8" fmla="*/ 280 h 183919"/>
                <a:gd name="connsiteX9" fmla="*/ 1043022 w 1043021"/>
                <a:gd name="connsiteY9" fmla="*/ 25 h 1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021" h="183919">
                  <a:moveTo>
                    <a:pt x="1043022" y="25"/>
                  </a:moveTo>
                  <a:cubicBezTo>
                    <a:pt x="1024043" y="14634"/>
                    <a:pt x="1005852" y="30488"/>
                    <a:pt x="985933" y="43674"/>
                  </a:cubicBezTo>
                  <a:cubicBezTo>
                    <a:pt x="866852" y="122562"/>
                    <a:pt x="736134" y="168523"/>
                    <a:pt x="593755" y="180769"/>
                  </a:cubicBezTo>
                  <a:cubicBezTo>
                    <a:pt x="591519" y="180972"/>
                    <a:pt x="589410" y="182827"/>
                    <a:pt x="587251" y="183919"/>
                  </a:cubicBezTo>
                  <a:cubicBezTo>
                    <a:pt x="542332" y="183919"/>
                    <a:pt x="497413" y="183919"/>
                    <a:pt x="452493" y="183919"/>
                  </a:cubicBezTo>
                  <a:cubicBezTo>
                    <a:pt x="432930" y="180642"/>
                    <a:pt x="413367" y="177161"/>
                    <a:pt x="393779" y="174112"/>
                  </a:cubicBezTo>
                  <a:cubicBezTo>
                    <a:pt x="250383" y="151729"/>
                    <a:pt x="121317" y="96037"/>
                    <a:pt x="6504" y="7190"/>
                  </a:cubicBezTo>
                  <a:cubicBezTo>
                    <a:pt x="3989" y="5234"/>
                    <a:pt x="2160" y="2414"/>
                    <a:pt x="0" y="0"/>
                  </a:cubicBezTo>
                  <a:cubicBezTo>
                    <a:pt x="130870" y="102"/>
                    <a:pt x="261714" y="280"/>
                    <a:pt x="392584" y="280"/>
                  </a:cubicBezTo>
                  <a:cubicBezTo>
                    <a:pt x="609380" y="254"/>
                    <a:pt x="826201" y="127"/>
                    <a:pt x="1043022" y="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92" name="Freeform: Shape 91">
              <a:extLst>
                <a:ext uri="{FF2B5EF4-FFF2-40B4-BE49-F238E27FC236}">
                  <a16:creationId xmlns:a16="http://schemas.microsoft.com/office/drawing/2014/main" id="{C166E42B-751D-70AC-DE35-BBAB3C7B2B9C}"/>
                </a:ext>
              </a:extLst>
            </p:cNvPr>
            <p:cNvSpPr/>
            <p:nvPr/>
          </p:nvSpPr>
          <p:spPr>
            <a:xfrm>
              <a:off x="4572572" y="785827"/>
              <a:ext cx="651698" cy="230418"/>
            </a:xfrm>
            <a:custGeom>
              <a:avLst/>
              <a:gdLst>
                <a:gd name="connsiteX0" fmla="*/ 92023 w 519338"/>
                <a:gd name="connsiteY0" fmla="*/ 0 h 183620"/>
                <a:gd name="connsiteX1" fmla="*/ 126322 w 519338"/>
                <a:gd name="connsiteY1" fmla="*/ 9502 h 183620"/>
                <a:gd name="connsiteX2" fmla="*/ 342457 w 519338"/>
                <a:gd name="connsiteY2" fmla="*/ 72790 h 183620"/>
                <a:gd name="connsiteX3" fmla="*/ 510700 w 519338"/>
                <a:gd name="connsiteY3" fmla="*/ 173426 h 183620"/>
                <a:gd name="connsiteX4" fmla="*/ 519338 w 519338"/>
                <a:gd name="connsiteY4" fmla="*/ 182700 h 183620"/>
                <a:gd name="connsiteX5" fmla="*/ 501376 w 519338"/>
                <a:gd name="connsiteY5" fmla="*/ 183589 h 183620"/>
                <a:gd name="connsiteX6" fmla="*/ 559 w 519338"/>
                <a:gd name="connsiteY6" fmla="*/ 183614 h 183620"/>
                <a:gd name="connsiteX7" fmla="*/ 0 w 519338"/>
                <a:gd name="connsiteY7" fmla="*/ 25 h 183620"/>
                <a:gd name="connsiteX8" fmla="*/ 92023 w 519338"/>
                <a:gd name="connsiteY8" fmla="*/ 0 h 18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338" h="183620">
                  <a:moveTo>
                    <a:pt x="92023" y="0"/>
                  </a:moveTo>
                  <a:cubicBezTo>
                    <a:pt x="103456" y="3252"/>
                    <a:pt x="114686" y="7825"/>
                    <a:pt x="126322" y="9502"/>
                  </a:cubicBezTo>
                  <a:cubicBezTo>
                    <a:pt x="201399" y="20376"/>
                    <a:pt x="273173" y="42201"/>
                    <a:pt x="342457" y="72790"/>
                  </a:cubicBezTo>
                  <a:cubicBezTo>
                    <a:pt x="402696" y="99366"/>
                    <a:pt x="458591" y="133233"/>
                    <a:pt x="510700" y="173426"/>
                  </a:cubicBezTo>
                  <a:cubicBezTo>
                    <a:pt x="514003" y="175967"/>
                    <a:pt x="516468" y="179575"/>
                    <a:pt x="519338" y="182700"/>
                  </a:cubicBezTo>
                  <a:cubicBezTo>
                    <a:pt x="513343" y="183005"/>
                    <a:pt x="507372" y="183589"/>
                    <a:pt x="501376" y="183589"/>
                  </a:cubicBezTo>
                  <a:cubicBezTo>
                    <a:pt x="334429" y="183640"/>
                    <a:pt x="167506" y="183614"/>
                    <a:pt x="559" y="183614"/>
                  </a:cubicBezTo>
                  <a:cubicBezTo>
                    <a:pt x="381" y="122410"/>
                    <a:pt x="178" y="61205"/>
                    <a:pt x="0" y="25"/>
                  </a:cubicBezTo>
                  <a:cubicBezTo>
                    <a:pt x="30666" y="0"/>
                    <a:pt x="61332" y="0"/>
                    <a:pt x="92023"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93" name="Freeform: Shape 92">
              <a:extLst>
                <a:ext uri="{FF2B5EF4-FFF2-40B4-BE49-F238E27FC236}">
                  <a16:creationId xmlns:a16="http://schemas.microsoft.com/office/drawing/2014/main" id="{24A82B26-249A-F76B-A434-8CF9E241A00D}"/>
                </a:ext>
              </a:extLst>
            </p:cNvPr>
            <p:cNvSpPr/>
            <p:nvPr/>
          </p:nvSpPr>
          <p:spPr>
            <a:xfrm>
              <a:off x="4573274" y="1290008"/>
              <a:ext cx="1017766" cy="277340"/>
            </a:xfrm>
            <a:custGeom>
              <a:avLst/>
              <a:gdLst>
                <a:gd name="connsiteX0" fmla="*/ 715987 w 811058"/>
                <a:gd name="connsiteY0" fmla="*/ 0 h 221012"/>
                <a:gd name="connsiteX1" fmla="*/ 811058 w 811058"/>
                <a:gd name="connsiteY1" fmla="*/ 221013 h 221012"/>
                <a:gd name="connsiteX2" fmla="*/ 0 w 811058"/>
                <a:gd name="connsiteY2" fmla="*/ 221013 h 221012"/>
                <a:gd name="connsiteX3" fmla="*/ 0 w 811058"/>
                <a:gd name="connsiteY3" fmla="*/ 1397 h 221012"/>
                <a:gd name="connsiteX4" fmla="*/ 694848 w 811058"/>
                <a:gd name="connsiteY4" fmla="*/ 1321 h 221012"/>
                <a:gd name="connsiteX5" fmla="*/ 715987 w 811058"/>
                <a:gd name="connsiteY5" fmla="*/ 0 h 2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058" h="221012">
                  <a:moveTo>
                    <a:pt x="715987" y="0"/>
                  </a:moveTo>
                  <a:cubicBezTo>
                    <a:pt x="758390" y="69030"/>
                    <a:pt x="791241" y="142201"/>
                    <a:pt x="811058" y="221013"/>
                  </a:cubicBezTo>
                  <a:cubicBezTo>
                    <a:pt x="540706" y="221013"/>
                    <a:pt x="270353" y="221013"/>
                    <a:pt x="0" y="221013"/>
                  </a:cubicBezTo>
                  <a:cubicBezTo>
                    <a:pt x="0" y="147816"/>
                    <a:pt x="0" y="74619"/>
                    <a:pt x="0" y="1397"/>
                  </a:cubicBezTo>
                  <a:cubicBezTo>
                    <a:pt x="231608" y="1397"/>
                    <a:pt x="463240" y="1397"/>
                    <a:pt x="694848" y="1321"/>
                  </a:cubicBezTo>
                  <a:cubicBezTo>
                    <a:pt x="701886" y="1321"/>
                    <a:pt x="708923" y="457"/>
                    <a:pt x="715987"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94" name="Freeform: Shape 93">
              <a:extLst>
                <a:ext uri="{FF2B5EF4-FFF2-40B4-BE49-F238E27FC236}">
                  <a16:creationId xmlns:a16="http://schemas.microsoft.com/office/drawing/2014/main" id="{1FB7E7D9-852B-C094-3C77-664AB2AF21B8}"/>
                </a:ext>
              </a:extLst>
            </p:cNvPr>
            <p:cNvSpPr/>
            <p:nvPr/>
          </p:nvSpPr>
          <p:spPr>
            <a:xfrm>
              <a:off x="4573242" y="1015058"/>
              <a:ext cx="898495" cy="276702"/>
            </a:xfrm>
            <a:custGeom>
              <a:avLst/>
              <a:gdLst>
                <a:gd name="connsiteX0" fmla="*/ 716012 w 716011"/>
                <a:gd name="connsiteY0" fmla="*/ 219107 h 220504"/>
                <a:gd name="connsiteX1" fmla="*/ 694848 w 716011"/>
                <a:gd name="connsiteY1" fmla="*/ 220429 h 220504"/>
                <a:gd name="connsiteX2" fmla="*/ 0 w 716011"/>
                <a:gd name="connsiteY2" fmla="*/ 220505 h 220504"/>
                <a:gd name="connsiteX3" fmla="*/ 0 w 716011"/>
                <a:gd name="connsiteY3" fmla="*/ 915 h 220504"/>
                <a:gd name="connsiteX4" fmla="*/ 500817 w 716011"/>
                <a:gd name="connsiteY4" fmla="*/ 889 h 220504"/>
                <a:gd name="connsiteX5" fmla="*/ 518780 w 716011"/>
                <a:gd name="connsiteY5" fmla="*/ 0 h 220504"/>
                <a:gd name="connsiteX6" fmla="*/ 531331 w 716011"/>
                <a:gd name="connsiteY6" fmla="*/ 7317 h 220504"/>
                <a:gd name="connsiteX7" fmla="*/ 716012 w 716011"/>
                <a:gd name="connsiteY7" fmla="*/ 219107 h 22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11" h="220504">
                  <a:moveTo>
                    <a:pt x="716012" y="219107"/>
                  </a:moveTo>
                  <a:cubicBezTo>
                    <a:pt x="708949" y="219565"/>
                    <a:pt x="701911" y="220429"/>
                    <a:pt x="694848" y="220429"/>
                  </a:cubicBezTo>
                  <a:cubicBezTo>
                    <a:pt x="463240" y="220505"/>
                    <a:pt x="231608" y="220505"/>
                    <a:pt x="0" y="220505"/>
                  </a:cubicBezTo>
                  <a:cubicBezTo>
                    <a:pt x="0" y="147308"/>
                    <a:pt x="0" y="74111"/>
                    <a:pt x="0" y="915"/>
                  </a:cubicBezTo>
                  <a:cubicBezTo>
                    <a:pt x="166948" y="915"/>
                    <a:pt x="333870" y="940"/>
                    <a:pt x="500817" y="889"/>
                  </a:cubicBezTo>
                  <a:cubicBezTo>
                    <a:pt x="506813" y="889"/>
                    <a:pt x="512784" y="305"/>
                    <a:pt x="518780" y="0"/>
                  </a:cubicBezTo>
                  <a:cubicBezTo>
                    <a:pt x="522972" y="2414"/>
                    <a:pt x="527621" y="4294"/>
                    <a:pt x="531331" y="7317"/>
                  </a:cubicBezTo>
                  <a:cubicBezTo>
                    <a:pt x="604578" y="67683"/>
                    <a:pt x="666774" y="137755"/>
                    <a:pt x="716012" y="219107"/>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95" name="Freeform: Shape 94">
              <a:extLst>
                <a:ext uri="{FF2B5EF4-FFF2-40B4-BE49-F238E27FC236}">
                  <a16:creationId xmlns:a16="http://schemas.microsoft.com/office/drawing/2014/main" id="{FE4138E9-7A1D-1939-75A8-CFC939B834D5}"/>
                </a:ext>
              </a:extLst>
            </p:cNvPr>
            <p:cNvSpPr/>
            <p:nvPr/>
          </p:nvSpPr>
          <p:spPr>
            <a:xfrm>
              <a:off x="3819553" y="1154605"/>
              <a:ext cx="276894" cy="274438"/>
            </a:xfrm>
            <a:custGeom>
              <a:avLst/>
              <a:gdLst>
                <a:gd name="connsiteX0" fmla="*/ 40473 w 220657"/>
                <a:gd name="connsiteY0" fmla="*/ 213188 h 218700"/>
                <a:gd name="connsiteX1" fmla="*/ 61764 w 220657"/>
                <a:gd name="connsiteY1" fmla="*/ 147842 h 218700"/>
                <a:gd name="connsiteX2" fmla="*/ 55412 w 220657"/>
                <a:gd name="connsiteY2" fmla="*/ 127440 h 218700"/>
                <a:gd name="connsiteX3" fmla="*/ 0 w 220657"/>
                <a:gd name="connsiteY3" fmla="*/ 83309 h 218700"/>
                <a:gd name="connsiteX4" fmla="*/ 57165 w 220657"/>
                <a:gd name="connsiteY4" fmla="*/ 83258 h 218700"/>
                <a:gd name="connsiteX5" fmla="*/ 90295 w 220657"/>
                <a:gd name="connsiteY5" fmla="*/ 59020 h 218700"/>
                <a:gd name="connsiteX6" fmla="*/ 109503 w 220657"/>
                <a:gd name="connsiteY6" fmla="*/ 0 h 218700"/>
                <a:gd name="connsiteX7" fmla="*/ 129523 w 220657"/>
                <a:gd name="connsiteY7" fmla="*/ 61840 h 218700"/>
                <a:gd name="connsiteX8" fmla="*/ 160240 w 220657"/>
                <a:gd name="connsiteY8" fmla="*/ 83690 h 218700"/>
                <a:gd name="connsiteX9" fmla="*/ 220657 w 220657"/>
                <a:gd name="connsiteY9" fmla="*/ 86586 h 218700"/>
                <a:gd name="connsiteX10" fmla="*/ 167583 w 220657"/>
                <a:gd name="connsiteY10" fmla="*/ 124849 h 218700"/>
                <a:gd name="connsiteX11" fmla="*/ 158868 w 220657"/>
                <a:gd name="connsiteY11" fmla="*/ 151653 h 218700"/>
                <a:gd name="connsiteX12" fmla="*/ 180642 w 220657"/>
                <a:gd name="connsiteY12" fmla="*/ 218701 h 218700"/>
                <a:gd name="connsiteX13" fmla="*/ 109732 w 220657"/>
                <a:gd name="connsiteY13" fmla="*/ 167633 h 218700"/>
                <a:gd name="connsiteX14" fmla="*/ 42658 w 220657"/>
                <a:gd name="connsiteY14" fmla="*/ 216033 h 218700"/>
                <a:gd name="connsiteX15" fmla="*/ 40473 w 220657"/>
                <a:gd name="connsiteY15" fmla="*/ 213188 h 2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0657" h="218700">
                  <a:moveTo>
                    <a:pt x="40473" y="213188"/>
                  </a:moveTo>
                  <a:cubicBezTo>
                    <a:pt x="47485" y="191363"/>
                    <a:pt x="53888" y="169336"/>
                    <a:pt x="61764" y="147842"/>
                  </a:cubicBezTo>
                  <a:cubicBezTo>
                    <a:pt x="65244" y="138340"/>
                    <a:pt x="63644" y="133080"/>
                    <a:pt x="55412" y="127440"/>
                  </a:cubicBezTo>
                  <a:cubicBezTo>
                    <a:pt x="36484" y="114508"/>
                    <a:pt x="18191" y="100636"/>
                    <a:pt x="0" y="83309"/>
                  </a:cubicBezTo>
                  <a:cubicBezTo>
                    <a:pt x="19055" y="83309"/>
                    <a:pt x="38110" y="83537"/>
                    <a:pt x="57165" y="83258"/>
                  </a:cubicBezTo>
                  <a:cubicBezTo>
                    <a:pt x="88212" y="82800"/>
                    <a:pt x="80234" y="87704"/>
                    <a:pt x="90295" y="59020"/>
                  </a:cubicBezTo>
                  <a:cubicBezTo>
                    <a:pt x="96647" y="40956"/>
                    <a:pt x="102160" y="22637"/>
                    <a:pt x="109503" y="0"/>
                  </a:cubicBezTo>
                  <a:cubicBezTo>
                    <a:pt x="117150" y="23069"/>
                    <a:pt x="125153" y="42048"/>
                    <a:pt x="129523" y="61840"/>
                  </a:cubicBezTo>
                  <a:cubicBezTo>
                    <a:pt x="133538" y="80133"/>
                    <a:pt x="142786" y="85036"/>
                    <a:pt x="160240" y="83690"/>
                  </a:cubicBezTo>
                  <a:cubicBezTo>
                    <a:pt x="179727" y="82191"/>
                    <a:pt x="199443" y="83334"/>
                    <a:pt x="220657" y="86586"/>
                  </a:cubicBezTo>
                  <a:cubicBezTo>
                    <a:pt x="203025" y="99442"/>
                    <a:pt x="185850" y="113009"/>
                    <a:pt x="167583" y="124849"/>
                  </a:cubicBezTo>
                  <a:cubicBezTo>
                    <a:pt x="156429" y="132089"/>
                    <a:pt x="154015" y="139051"/>
                    <a:pt x="158868" y="151653"/>
                  </a:cubicBezTo>
                  <a:cubicBezTo>
                    <a:pt x="166871" y="172410"/>
                    <a:pt x="172766" y="193980"/>
                    <a:pt x="180642" y="218701"/>
                  </a:cubicBezTo>
                  <a:cubicBezTo>
                    <a:pt x="154981" y="200230"/>
                    <a:pt x="132420" y="183995"/>
                    <a:pt x="109732" y="167633"/>
                  </a:cubicBezTo>
                  <a:cubicBezTo>
                    <a:pt x="86840" y="184148"/>
                    <a:pt x="64762" y="200103"/>
                    <a:pt x="42658" y="216033"/>
                  </a:cubicBezTo>
                  <a:cubicBezTo>
                    <a:pt x="41947" y="215093"/>
                    <a:pt x="41210" y="214128"/>
                    <a:pt x="40473" y="21318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96" name="Freeform: Shape 95">
              <a:extLst>
                <a:ext uri="{FF2B5EF4-FFF2-40B4-BE49-F238E27FC236}">
                  <a16:creationId xmlns:a16="http://schemas.microsoft.com/office/drawing/2014/main" id="{C9636683-1D68-2A81-605A-48AF152818B9}"/>
                </a:ext>
              </a:extLst>
            </p:cNvPr>
            <p:cNvSpPr/>
            <p:nvPr/>
          </p:nvSpPr>
          <p:spPr>
            <a:xfrm>
              <a:off x="4197417" y="1154350"/>
              <a:ext cx="277722" cy="270581"/>
            </a:xfrm>
            <a:custGeom>
              <a:avLst/>
              <a:gdLst>
                <a:gd name="connsiteX0" fmla="*/ 176704 w 221317"/>
                <a:gd name="connsiteY0" fmla="*/ 214102 h 215626"/>
                <a:gd name="connsiteX1" fmla="*/ 109960 w 221317"/>
                <a:gd name="connsiteY1" fmla="*/ 168167 h 215626"/>
                <a:gd name="connsiteX2" fmla="*/ 44081 w 221317"/>
                <a:gd name="connsiteY2" fmla="*/ 215627 h 215626"/>
                <a:gd name="connsiteX3" fmla="*/ 41235 w 221317"/>
                <a:gd name="connsiteY3" fmla="*/ 213721 h 215626"/>
                <a:gd name="connsiteX4" fmla="*/ 66032 w 221317"/>
                <a:gd name="connsiteY4" fmla="*/ 135469 h 215626"/>
                <a:gd name="connsiteX5" fmla="*/ 0 w 221317"/>
                <a:gd name="connsiteY5" fmla="*/ 86891 h 215626"/>
                <a:gd name="connsiteX6" fmla="*/ 610 w 221317"/>
                <a:gd name="connsiteY6" fmla="*/ 83512 h 215626"/>
                <a:gd name="connsiteX7" fmla="*/ 66921 w 221317"/>
                <a:gd name="connsiteY7" fmla="*/ 83817 h 215626"/>
                <a:gd name="connsiteX8" fmla="*/ 88542 w 221317"/>
                <a:gd name="connsiteY8" fmla="*/ 67811 h 215626"/>
                <a:gd name="connsiteX9" fmla="*/ 110265 w 221317"/>
                <a:gd name="connsiteY9" fmla="*/ 0 h 215626"/>
                <a:gd name="connsiteX10" fmla="*/ 130743 w 221317"/>
                <a:gd name="connsiteY10" fmla="*/ 63568 h 215626"/>
                <a:gd name="connsiteX11" fmla="*/ 159300 w 221317"/>
                <a:gd name="connsiteY11" fmla="*/ 83868 h 215626"/>
                <a:gd name="connsiteX12" fmla="*/ 221318 w 221317"/>
                <a:gd name="connsiteY12" fmla="*/ 86662 h 215626"/>
                <a:gd name="connsiteX13" fmla="*/ 155006 w 221317"/>
                <a:gd name="connsiteY13" fmla="*/ 135240 h 215626"/>
                <a:gd name="connsiteX14" fmla="*/ 178381 w 221317"/>
                <a:gd name="connsiteY14" fmla="*/ 212349 h 215626"/>
                <a:gd name="connsiteX15" fmla="*/ 176704 w 221317"/>
                <a:gd name="connsiteY15" fmla="*/ 214102 h 2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317" h="215626">
                  <a:moveTo>
                    <a:pt x="176704" y="214102"/>
                  </a:moveTo>
                  <a:cubicBezTo>
                    <a:pt x="154701" y="198960"/>
                    <a:pt x="132725" y="183843"/>
                    <a:pt x="109960" y="168167"/>
                  </a:cubicBezTo>
                  <a:cubicBezTo>
                    <a:pt x="88110" y="183919"/>
                    <a:pt x="66083" y="199773"/>
                    <a:pt x="44081" y="215627"/>
                  </a:cubicBezTo>
                  <a:cubicBezTo>
                    <a:pt x="43141" y="214992"/>
                    <a:pt x="42175" y="214356"/>
                    <a:pt x="41235" y="213721"/>
                  </a:cubicBezTo>
                  <a:cubicBezTo>
                    <a:pt x="49416" y="187908"/>
                    <a:pt x="57597" y="162095"/>
                    <a:pt x="66032" y="135469"/>
                  </a:cubicBezTo>
                  <a:cubicBezTo>
                    <a:pt x="43776" y="119107"/>
                    <a:pt x="21901" y="102999"/>
                    <a:pt x="0" y="86891"/>
                  </a:cubicBezTo>
                  <a:cubicBezTo>
                    <a:pt x="203" y="85773"/>
                    <a:pt x="407" y="84630"/>
                    <a:pt x="610" y="83512"/>
                  </a:cubicBezTo>
                  <a:cubicBezTo>
                    <a:pt x="22714" y="83512"/>
                    <a:pt x="44868" y="82673"/>
                    <a:pt x="66921" y="83817"/>
                  </a:cubicBezTo>
                  <a:cubicBezTo>
                    <a:pt x="79752" y="84477"/>
                    <a:pt x="85214" y="79777"/>
                    <a:pt x="88542" y="67811"/>
                  </a:cubicBezTo>
                  <a:cubicBezTo>
                    <a:pt x="94538" y="46266"/>
                    <a:pt x="102110" y="25153"/>
                    <a:pt x="110265" y="0"/>
                  </a:cubicBezTo>
                  <a:cubicBezTo>
                    <a:pt x="118014" y="23501"/>
                    <a:pt x="125890" y="43166"/>
                    <a:pt x="130743" y="63568"/>
                  </a:cubicBezTo>
                  <a:cubicBezTo>
                    <a:pt x="134706" y="80209"/>
                    <a:pt x="142786" y="85189"/>
                    <a:pt x="159300" y="83868"/>
                  </a:cubicBezTo>
                  <a:cubicBezTo>
                    <a:pt x="179321" y="82267"/>
                    <a:pt x="199570" y="83486"/>
                    <a:pt x="221318" y="86662"/>
                  </a:cubicBezTo>
                  <a:cubicBezTo>
                    <a:pt x="199341" y="102770"/>
                    <a:pt x="177339" y="118878"/>
                    <a:pt x="155006" y="135240"/>
                  </a:cubicBezTo>
                  <a:cubicBezTo>
                    <a:pt x="162908" y="161307"/>
                    <a:pt x="170657" y="186841"/>
                    <a:pt x="178381" y="212349"/>
                  </a:cubicBezTo>
                  <a:cubicBezTo>
                    <a:pt x="177847" y="212959"/>
                    <a:pt x="177288" y="213518"/>
                    <a:pt x="176704" y="214102"/>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97" name="Freeform: Shape 96">
              <a:extLst>
                <a:ext uri="{FF2B5EF4-FFF2-40B4-BE49-F238E27FC236}">
                  <a16:creationId xmlns:a16="http://schemas.microsoft.com/office/drawing/2014/main" id="{F623E5F5-B249-0D3D-7492-A5B5679513FB}"/>
                </a:ext>
              </a:extLst>
            </p:cNvPr>
            <p:cNvSpPr/>
            <p:nvPr/>
          </p:nvSpPr>
          <p:spPr>
            <a:xfrm>
              <a:off x="4191233" y="1462425"/>
              <a:ext cx="289424" cy="270231"/>
            </a:xfrm>
            <a:custGeom>
              <a:avLst/>
              <a:gdLst>
                <a:gd name="connsiteX0" fmla="*/ 182293 w 230642"/>
                <a:gd name="connsiteY0" fmla="*/ 214915 h 215347"/>
                <a:gd name="connsiteX1" fmla="*/ 115778 w 230642"/>
                <a:gd name="connsiteY1" fmla="*/ 168726 h 215347"/>
                <a:gd name="connsiteX2" fmla="*/ 47460 w 230642"/>
                <a:gd name="connsiteY2" fmla="*/ 214839 h 215347"/>
                <a:gd name="connsiteX3" fmla="*/ 47739 w 230642"/>
                <a:gd name="connsiteY3" fmla="*/ 215195 h 215347"/>
                <a:gd name="connsiteX4" fmla="*/ 67506 w 230642"/>
                <a:gd name="connsiteY4" fmla="*/ 148096 h 215347"/>
                <a:gd name="connsiteX5" fmla="*/ 61129 w 230642"/>
                <a:gd name="connsiteY5" fmla="*/ 127897 h 215347"/>
                <a:gd name="connsiteX6" fmla="*/ 0 w 230642"/>
                <a:gd name="connsiteY6" fmla="*/ 83461 h 215347"/>
                <a:gd name="connsiteX7" fmla="*/ 74137 w 230642"/>
                <a:gd name="connsiteY7" fmla="*/ 83715 h 215347"/>
                <a:gd name="connsiteX8" fmla="*/ 92658 w 230642"/>
                <a:gd name="connsiteY8" fmla="*/ 70656 h 215347"/>
                <a:gd name="connsiteX9" fmla="*/ 115169 w 230642"/>
                <a:gd name="connsiteY9" fmla="*/ 0 h 215347"/>
                <a:gd name="connsiteX10" fmla="*/ 138949 w 230642"/>
                <a:gd name="connsiteY10" fmla="*/ 72739 h 215347"/>
                <a:gd name="connsiteX11" fmla="*/ 153939 w 230642"/>
                <a:gd name="connsiteY11" fmla="*/ 83613 h 215347"/>
                <a:gd name="connsiteX12" fmla="*/ 230642 w 230642"/>
                <a:gd name="connsiteY12" fmla="*/ 83436 h 215347"/>
                <a:gd name="connsiteX13" fmla="*/ 169056 w 230642"/>
                <a:gd name="connsiteY13" fmla="*/ 128380 h 215347"/>
                <a:gd name="connsiteX14" fmla="*/ 162984 w 230642"/>
                <a:gd name="connsiteY14" fmla="*/ 147283 h 215347"/>
                <a:gd name="connsiteX15" fmla="*/ 180235 w 230642"/>
                <a:gd name="connsiteY15" fmla="*/ 200281 h 215347"/>
                <a:gd name="connsiteX16" fmla="*/ 182090 w 230642"/>
                <a:gd name="connsiteY16" fmla="*/ 215347 h 215347"/>
                <a:gd name="connsiteX17" fmla="*/ 182293 w 230642"/>
                <a:gd name="connsiteY17" fmla="*/ 214915 h 21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642" h="215347">
                  <a:moveTo>
                    <a:pt x="182293" y="214915"/>
                  </a:moveTo>
                  <a:cubicBezTo>
                    <a:pt x="160342" y="199671"/>
                    <a:pt x="138390" y="184427"/>
                    <a:pt x="115778" y="168726"/>
                  </a:cubicBezTo>
                  <a:cubicBezTo>
                    <a:pt x="93166" y="183995"/>
                    <a:pt x="70326" y="199417"/>
                    <a:pt x="47460" y="214839"/>
                  </a:cubicBezTo>
                  <a:lnTo>
                    <a:pt x="47739" y="215195"/>
                  </a:lnTo>
                  <a:cubicBezTo>
                    <a:pt x="54218" y="192786"/>
                    <a:pt x="60087" y="170200"/>
                    <a:pt x="67506" y="148096"/>
                  </a:cubicBezTo>
                  <a:cubicBezTo>
                    <a:pt x="70656" y="138670"/>
                    <a:pt x="69462" y="133563"/>
                    <a:pt x="61129" y="127897"/>
                  </a:cubicBezTo>
                  <a:cubicBezTo>
                    <a:pt x="41794" y="114737"/>
                    <a:pt x="23196" y="100433"/>
                    <a:pt x="0" y="83461"/>
                  </a:cubicBezTo>
                  <a:cubicBezTo>
                    <a:pt x="27973" y="83461"/>
                    <a:pt x="51093" y="82902"/>
                    <a:pt x="74137" y="83715"/>
                  </a:cubicBezTo>
                  <a:cubicBezTo>
                    <a:pt x="84579" y="84096"/>
                    <a:pt x="89711" y="81047"/>
                    <a:pt x="92658" y="70656"/>
                  </a:cubicBezTo>
                  <a:cubicBezTo>
                    <a:pt x="99086" y="48095"/>
                    <a:pt x="106810" y="25915"/>
                    <a:pt x="115169" y="0"/>
                  </a:cubicBezTo>
                  <a:cubicBezTo>
                    <a:pt x="123883" y="26372"/>
                    <a:pt x="132013" y="49391"/>
                    <a:pt x="138949" y="72739"/>
                  </a:cubicBezTo>
                  <a:cubicBezTo>
                    <a:pt x="141490" y="81276"/>
                    <a:pt x="145479" y="83791"/>
                    <a:pt x="153939" y="83613"/>
                  </a:cubicBezTo>
                  <a:cubicBezTo>
                    <a:pt x="177745" y="83131"/>
                    <a:pt x="201577" y="83436"/>
                    <a:pt x="230642" y="83436"/>
                  </a:cubicBezTo>
                  <a:cubicBezTo>
                    <a:pt x="207420" y="100534"/>
                    <a:pt x="188670" y="115118"/>
                    <a:pt x="169056" y="128380"/>
                  </a:cubicBezTo>
                  <a:cubicBezTo>
                    <a:pt x="161002" y="133817"/>
                    <a:pt x="159986" y="138873"/>
                    <a:pt x="162984" y="147283"/>
                  </a:cubicBezTo>
                  <a:cubicBezTo>
                    <a:pt x="169209" y="164788"/>
                    <a:pt x="174824" y="182496"/>
                    <a:pt x="180235" y="200281"/>
                  </a:cubicBezTo>
                  <a:cubicBezTo>
                    <a:pt x="181683" y="205032"/>
                    <a:pt x="181505" y="210291"/>
                    <a:pt x="182090" y="215347"/>
                  </a:cubicBezTo>
                  <a:cubicBezTo>
                    <a:pt x="182064" y="215322"/>
                    <a:pt x="182293" y="214915"/>
                    <a:pt x="182293" y="21491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98" name="Freeform: Shape 97">
              <a:extLst>
                <a:ext uri="{FF2B5EF4-FFF2-40B4-BE49-F238E27FC236}">
                  <a16:creationId xmlns:a16="http://schemas.microsoft.com/office/drawing/2014/main" id="{2CF3FBCA-A214-BE4E-C3C5-05D92EBD3EF5}"/>
                </a:ext>
              </a:extLst>
            </p:cNvPr>
            <p:cNvSpPr/>
            <p:nvPr/>
          </p:nvSpPr>
          <p:spPr>
            <a:xfrm>
              <a:off x="3813241" y="1462840"/>
              <a:ext cx="288626" cy="274248"/>
            </a:xfrm>
            <a:custGeom>
              <a:avLst/>
              <a:gdLst>
                <a:gd name="connsiteX0" fmla="*/ 45834 w 230006"/>
                <a:gd name="connsiteY0" fmla="*/ 214128 h 218548"/>
                <a:gd name="connsiteX1" fmla="*/ 67023 w 230006"/>
                <a:gd name="connsiteY1" fmla="*/ 146876 h 218548"/>
                <a:gd name="connsiteX2" fmla="*/ 61001 w 230006"/>
                <a:gd name="connsiteY2" fmla="*/ 127923 h 218548"/>
                <a:gd name="connsiteX3" fmla="*/ 0 w 230006"/>
                <a:gd name="connsiteY3" fmla="*/ 83410 h 218548"/>
                <a:gd name="connsiteX4" fmla="*/ 87247 w 230006"/>
                <a:gd name="connsiteY4" fmla="*/ 83410 h 218548"/>
                <a:gd name="connsiteX5" fmla="*/ 114635 w 230006"/>
                <a:gd name="connsiteY5" fmla="*/ 0 h 218548"/>
                <a:gd name="connsiteX6" fmla="*/ 137323 w 230006"/>
                <a:gd name="connsiteY6" fmla="*/ 69284 h 218548"/>
                <a:gd name="connsiteX7" fmla="*/ 156582 w 230006"/>
                <a:gd name="connsiteY7" fmla="*/ 83385 h 218548"/>
                <a:gd name="connsiteX8" fmla="*/ 230007 w 230006"/>
                <a:gd name="connsiteY8" fmla="*/ 83080 h 218548"/>
                <a:gd name="connsiteX9" fmla="*/ 181760 w 230006"/>
                <a:gd name="connsiteY9" fmla="*/ 118675 h 218548"/>
                <a:gd name="connsiteX10" fmla="*/ 167481 w 230006"/>
                <a:gd name="connsiteY10" fmla="*/ 161282 h 218548"/>
                <a:gd name="connsiteX11" fmla="*/ 185698 w 230006"/>
                <a:gd name="connsiteY11" fmla="*/ 218548 h 218548"/>
                <a:gd name="connsiteX12" fmla="*/ 114838 w 230006"/>
                <a:gd name="connsiteY12" fmla="*/ 167557 h 218548"/>
                <a:gd name="connsiteX13" fmla="*/ 59223 w 230006"/>
                <a:gd name="connsiteY13" fmla="*/ 207624 h 218548"/>
                <a:gd name="connsiteX14" fmla="*/ 45427 w 230006"/>
                <a:gd name="connsiteY14" fmla="*/ 213899 h 218548"/>
                <a:gd name="connsiteX15" fmla="*/ 45834 w 230006"/>
                <a:gd name="connsiteY15" fmla="*/ 214128 h 21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006" h="218548">
                  <a:moveTo>
                    <a:pt x="45834" y="214128"/>
                  </a:moveTo>
                  <a:cubicBezTo>
                    <a:pt x="52795" y="191668"/>
                    <a:pt x="59198" y="169031"/>
                    <a:pt x="67023" y="146876"/>
                  </a:cubicBezTo>
                  <a:cubicBezTo>
                    <a:pt x="70173" y="137933"/>
                    <a:pt x="68674" y="133233"/>
                    <a:pt x="61001" y="127923"/>
                  </a:cubicBezTo>
                  <a:cubicBezTo>
                    <a:pt x="41464" y="114406"/>
                    <a:pt x="22561" y="99975"/>
                    <a:pt x="0" y="83410"/>
                  </a:cubicBezTo>
                  <a:cubicBezTo>
                    <a:pt x="31581" y="83410"/>
                    <a:pt x="58689" y="83410"/>
                    <a:pt x="87247" y="83410"/>
                  </a:cubicBezTo>
                  <a:cubicBezTo>
                    <a:pt x="96037" y="56631"/>
                    <a:pt x="104676" y="30336"/>
                    <a:pt x="114635" y="0"/>
                  </a:cubicBezTo>
                  <a:cubicBezTo>
                    <a:pt x="123045" y="25330"/>
                    <a:pt x="131099" y="47053"/>
                    <a:pt x="137323" y="69284"/>
                  </a:cubicBezTo>
                  <a:cubicBezTo>
                    <a:pt x="140423" y="80311"/>
                    <a:pt x="145225" y="83893"/>
                    <a:pt x="156582" y="83385"/>
                  </a:cubicBezTo>
                  <a:cubicBezTo>
                    <a:pt x="179270" y="82394"/>
                    <a:pt x="202060" y="83080"/>
                    <a:pt x="230007" y="83080"/>
                  </a:cubicBezTo>
                  <a:cubicBezTo>
                    <a:pt x="211181" y="96977"/>
                    <a:pt x="196521" y="107877"/>
                    <a:pt x="181760" y="118675"/>
                  </a:cubicBezTo>
                  <a:cubicBezTo>
                    <a:pt x="159097" y="135240"/>
                    <a:pt x="159097" y="135189"/>
                    <a:pt x="167481" y="161282"/>
                  </a:cubicBezTo>
                  <a:cubicBezTo>
                    <a:pt x="173147" y="178914"/>
                    <a:pt x="178711" y="196572"/>
                    <a:pt x="185698" y="218548"/>
                  </a:cubicBezTo>
                  <a:cubicBezTo>
                    <a:pt x="160291" y="200256"/>
                    <a:pt x="138136" y="184326"/>
                    <a:pt x="114838" y="167557"/>
                  </a:cubicBezTo>
                  <a:cubicBezTo>
                    <a:pt x="96317" y="180972"/>
                    <a:pt x="77922" y="194514"/>
                    <a:pt x="59223" y="207624"/>
                  </a:cubicBezTo>
                  <a:cubicBezTo>
                    <a:pt x="55158" y="210469"/>
                    <a:pt x="50051" y="211841"/>
                    <a:pt x="45427" y="213899"/>
                  </a:cubicBezTo>
                  <a:lnTo>
                    <a:pt x="45834" y="214128"/>
                  </a:ln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14" name="Freeform: Shape 113">
              <a:extLst>
                <a:ext uri="{FF2B5EF4-FFF2-40B4-BE49-F238E27FC236}">
                  <a16:creationId xmlns:a16="http://schemas.microsoft.com/office/drawing/2014/main" id="{A9006AF6-0E35-3E64-85B6-D35DB86B4790}"/>
                </a:ext>
              </a:extLst>
            </p:cNvPr>
            <p:cNvSpPr/>
            <p:nvPr/>
          </p:nvSpPr>
          <p:spPr>
            <a:xfrm>
              <a:off x="4191552" y="846180"/>
              <a:ext cx="284195" cy="272335"/>
            </a:xfrm>
            <a:custGeom>
              <a:avLst/>
              <a:gdLst>
                <a:gd name="connsiteX0" fmla="*/ 48196 w 226475"/>
                <a:gd name="connsiteY0" fmla="*/ 217024 h 217024"/>
                <a:gd name="connsiteX1" fmla="*/ 54167 w 226475"/>
                <a:gd name="connsiteY1" fmla="*/ 187476 h 217024"/>
                <a:gd name="connsiteX2" fmla="*/ 70834 w 226475"/>
                <a:gd name="connsiteY2" fmla="*/ 135469 h 217024"/>
                <a:gd name="connsiteX3" fmla="*/ 0 w 226475"/>
                <a:gd name="connsiteY3" fmla="*/ 83588 h 217024"/>
                <a:gd name="connsiteX4" fmla="*/ 73425 w 226475"/>
                <a:gd name="connsiteY4" fmla="*/ 83918 h 217024"/>
                <a:gd name="connsiteX5" fmla="*/ 92658 w 226475"/>
                <a:gd name="connsiteY5" fmla="*/ 69564 h 217024"/>
                <a:gd name="connsiteX6" fmla="*/ 114838 w 226475"/>
                <a:gd name="connsiteY6" fmla="*/ 0 h 217024"/>
                <a:gd name="connsiteX7" fmla="*/ 142582 w 226475"/>
                <a:gd name="connsiteY7" fmla="*/ 83461 h 217024"/>
                <a:gd name="connsiteX8" fmla="*/ 224951 w 226475"/>
                <a:gd name="connsiteY8" fmla="*/ 83461 h 217024"/>
                <a:gd name="connsiteX9" fmla="*/ 226475 w 226475"/>
                <a:gd name="connsiteY9" fmla="*/ 86357 h 217024"/>
                <a:gd name="connsiteX10" fmla="*/ 171876 w 226475"/>
                <a:gd name="connsiteY10" fmla="*/ 125814 h 217024"/>
                <a:gd name="connsiteX11" fmla="*/ 164000 w 226475"/>
                <a:gd name="connsiteY11" fmla="*/ 151221 h 217024"/>
                <a:gd name="connsiteX12" fmla="*/ 183691 w 226475"/>
                <a:gd name="connsiteY12" fmla="*/ 212705 h 217024"/>
                <a:gd name="connsiteX13" fmla="*/ 180134 w 226475"/>
                <a:gd name="connsiteY13" fmla="*/ 214585 h 217024"/>
                <a:gd name="connsiteX14" fmla="*/ 114915 w 226475"/>
                <a:gd name="connsiteY14" fmla="*/ 167659 h 217024"/>
                <a:gd name="connsiteX15" fmla="*/ 48044 w 226475"/>
                <a:gd name="connsiteY15" fmla="*/ 216592 h 217024"/>
                <a:gd name="connsiteX16" fmla="*/ 48196 w 226475"/>
                <a:gd name="connsiteY16" fmla="*/ 217024 h 21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475" h="217024">
                  <a:moveTo>
                    <a:pt x="48196" y="217024"/>
                  </a:moveTo>
                  <a:cubicBezTo>
                    <a:pt x="50153" y="207166"/>
                    <a:pt x="51398" y="197105"/>
                    <a:pt x="54167" y="187476"/>
                  </a:cubicBezTo>
                  <a:cubicBezTo>
                    <a:pt x="59172" y="170225"/>
                    <a:pt x="65092" y="153228"/>
                    <a:pt x="70834" y="135469"/>
                  </a:cubicBezTo>
                  <a:cubicBezTo>
                    <a:pt x="48247" y="118929"/>
                    <a:pt x="26245" y="102796"/>
                    <a:pt x="0" y="83588"/>
                  </a:cubicBezTo>
                  <a:cubicBezTo>
                    <a:pt x="27414" y="83588"/>
                    <a:pt x="50458" y="82775"/>
                    <a:pt x="73425" y="83918"/>
                  </a:cubicBezTo>
                  <a:cubicBezTo>
                    <a:pt x="85189" y="84503"/>
                    <a:pt x="89635" y="80082"/>
                    <a:pt x="92658" y="69564"/>
                  </a:cubicBezTo>
                  <a:cubicBezTo>
                    <a:pt x="98985" y="47511"/>
                    <a:pt x="106530" y="25813"/>
                    <a:pt x="114838" y="0"/>
                  </a:cubicBezTo>
                  <a:cubicBezTo>
                    <a:pt x="124772" y="29929"/>
                    <a:pt x="133588" y="56403"/>
                    <a:pt x="142582" y="83461"/>
                  </a:cubicBezTo>
                  <a:cubicBezTo>
                    <a:pt x="170479" y="83461"/>
                    <a:pt x="197715" y="83461"/>
                    <a:pt x="224951" y="83461"/>
                  </a:cubicBezTo>
                  <a:cubicBezTo>
                    <a:pt x="225459" y="84426"/>
                    <a:pt x="225967" y="85392"/>
                    <a:pt x="226475" y="86357"/>
                  </a:cubicBezTo>
                  <a:cubicBezTo>
                    <a:pt x="208335" y="99620"/>
                    <a:pt x="190677" y="113593"/>
                    <a:pt x="171876" y="125814"/>
                  </a:cubicBezTo>
                  <a:cubicBezTo>
                    <a:pt x="161053" y="132852"/>
                    <a:pt x="159529" y="139483"/>
                    <a:pt x="164000" y="151221"/>
                  </a:cubicBezTo>
                  <a:cubicBezTo>
                    <a:pt x="171622" y="171317"/>
                    <a:pt x="177237" y="192176"/>
                    <a:pt x="183691" y="212705"/>
                  </a:cubicBezTo>
                  <a:cubicBezTo>
                    <a:pt x="182496" y="213340"/>
                    <a:pt x="181328" y="213975"/>
                    <a:pt x="180134" y="214585"/>
                  </a:cubicBezTo>
                  <a:cubicBezTo>
                    <a:pt x="158538" y="199036"/>
                    <a:pt x="136917" y="183487"/>
                    <a:pt x="114915" y="167659"/>
                  </a:cubicBezTo>
                  <a:cubicBezTo>
                    <a:pt x="92150" y="184300"/>
                    <a:pt x="70097" y="200459"/>
                    <a:pt x="48044" y="216592"/>
                  </a:cubicBezTo>
                  <a:cubicBezTo>
                    <a:pt x="48069" y="216643"/>
                    <a:pt x="48196" y="217024"/>
                    <a:pt x="48196" y="217024"/>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15" name="Freeform: Shape 114">
              <a:extLst>
                <a:ext uri="{FF2B5EF4-FFF2-40B4-BE49-F238E27FC236}">
                  <a16:creationId xmlns:a16="http://schemas.microsoft.com/office/drawing/2014/main" id="{404333D8-1323-D240-FFC0-C29D7ED02F3B}"/>
                </a:ext>
              </a:extLst>
            </p:cNvPr>
            <p:cNvSpPr/>
            <p:nvPr/>
          </p:nvSpPr>
          <p:spPr>
            <a:xfrm>
              <a:off x="3525059" y="1479992"/>
              <a:ext cx="192821" cy="257223"/>
            </a:xfrm>
            <a:custGeom>
              <a:avLst/>
              <a:gdLst>
                <a:gd name="connsiteX0" fmla="*/ 0 w 153659"/>
                <a:gd name="connsiteY0" fmla="*/ 184529 h 204981"/>
                <a:gd name="connsiteX1" fmla="*/ 46139 w 153659"/>
                <a:gd name="connsiteY1" fmla="*/ 0 h 204981"/>
                <a:gd name="connsiteX2" fmla="*/ 66083 w 153659"/>
                <a:gd name="connsiteY2" fmla="*/ 58842 h 204981"/>
                <a:gd name="connsiteX3" fmla="*/ 81098 w 153659"/>
                <a:gd name="connsiteY3" fmla="*/ 69665 h 204981"/>
                <a:gd name="connsiteX4" fmla="*/ 153660 w 153659"/>
                <a:gd name="connsiteY4" fmla="*/ 72765 h 204981"/>
                <a:gd name="connsiteX5" fmla="*/ 97206 w 153659"/>
                <a:gd name="connsiteY5" fmla="*/ 113644 h 204981"/>
                <a:gd name="connsiteX6" fmla="*/ 90550 w 153659"/>
                <a:gd name="connsiteY6" fmla="*/ 133944 h 204981"/>
                <a:gd name="connsiteX7" fmla="*/ 113492 w 153659"/>
                <a:gd name="connsiteY7" fmla="*/ 204981 h 204981"/>
                <a:gd name="connsiteX8" fmla="*/ 55590 w 153659"/>
                <a:gd name="connsiteY8" fmla="*/ 162755 h 204981"/>
                <a:gd name="connsiteX9" fmla="*/ 30361 w 153659"/>
                <a:gd name="connsiteY9" fmla="*/ 162196 h 204981"/>
                <a:gd name="connsiteX10" fmla="*/ 0 w 153659"/>
                <a:gd name="connsiteY10" fmla="*/ 184529 h 20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59" h="204981">
                  <a:moveTo>
                    <a:pt x="0" y="184529"/>
                  </a:moveTo>
                  <a:cubicBezTo>
                    <a:pt x="8664" y="121342"/>
                    <a:pt x="20783" y="58994"/>
                    <a:pt x="46139" y="0"/>
                  </a:cubicBezTo>
                  <a:cubicBezTo>
                    <a:pt x="52846" y="19589"/>
                    <a:pt x="59909" y="39075"/>
                    <a:pt x="66083" y="58842"/>
                  </a:cubicBezTo>
                  <a:cubicBezTo>
                    <a:pt x="68598" y="66921"/>
                    <a:pt x="72460" y="69868"/>
                    <a:pt x="81098" y="69665"/>
                  </a:cubicBezTo>
                  <a:cubicBezTo>
                    <a:pt x="104904" y="69055"/>
                    <a:pt x="128710" y="69462"/>
                    <a:pt x="153660" y="72765"/>
                  </a:cubicBezTo>
                  <a:cubicBezTo>
                    <a:pt x="134884" y="86459"/>
                    <a:pt x="116388" y="100560"/>
                    <a:pt x="97206" y="113644"/>
                  </a:cubicBezTo>
                  <a:cubicBezTo>
                    <a:pt x="89025" y="119234"/>
                    <a:pt x="87043" y="124315"/>
                    <a:pt x="90550" y="133944"/>
                  </a:cubicBezTo>
                  <a:cubicBezTo>
                    <a:pt x="98502" y="155845"/>
                    <a:pt x="104981" y="178279"/>
                    <a:pt x="113492" y="204981"/>
                  </a:cubicBezTo>
                  <a:cubicBezTo>
                    <a:pt x="91566" y="189102"/>
                    <a:pt x="73171" y="176475"/>
                    <a:pt x="55590" y="162755"/>
                  </a:cubicBezTo>
                  <a:cubicBezTo>
                    <a:pt x="46647" y="155769"/>
                    <a:pt x="39736" y="153838"/>
                    <a:pt x="30361" y="162196"/>
                  </a:cubicBezTo>
                  <a:cubicBezTo>
                    <a:pt x="21062" y="170530"/>
                    <a:pt x="10188" y="177161"/>
                    <a:pt x="0" y="184529"/>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16" name="Freeform: Shape 115">
              <a:extLst>
                <a:ext uri="{FF2B5EF4-FFF2-40B4-BE49-F238E27FC236}">
                  <a16:creationId xmlns:a16="http://schemas.microsoft.com/office/drawing/2014/main" id="{317664C7-B605-B38D-5CA4-0DD0F266E207}"/>
                </a:ext>
              </a:extLst>
            </p:cNvPr>
            <p:cNvSpPr/>
            <p:nvPr/>
          </p:nvSpPr>
          <p:spPr>
            <a:xfrm>
              <a:off x="3870277" y="946767"/>
              <a:ext cx="231654" cy="174139"/>
            </a:xfrm>
            <a:custGeom>
              <a:avLst/>
              <a:gdLst>
                <a:gd name="connsiteX0" fmla="*/ 17531 w 184605"/>
                <a:gd name="connsiteY0" fmla="*/ 71825 h 138771"/>
                <a:gd name="connsiteX1" fmla="*/ 82572 w 184605"/>
                <a:gd name="connsiteY1" fmla="*/ 20427 h 138771"/>
                <a:gd name="connsiteX2" fmla="*/ 112120 w 184605"/>
                <a:gd name="connsiteY2" fmla="*/ 0 h 138771"/>
                <a:gd name="connsiteX3" fmla="*/ 148096 w 184605"/>
                <a:gd name="connsiteY3" fmla="*/ 3328 h 138771"/>
                <a:gd name="connsiteX4" fmla="*/ 184605 w 184605"/>
                <a:gd name="connsiteY4" fmla="*/ 3455 h 138771"/>
                <a:gd name="connsiteX5" fmla="*/ 127592 w 184605"/>
                <a:gd name="connsiteY5" fmla="*/ 44614 h 138771"/>
                <a:gd name="connsiteX6" fmla="*/ 118751 w 184605"/>
                <a:gd name="connsiteY6" fmla="*/ 72714 h 138771"/>
                <a:gd name="connsiteX7" fmla="*/ 140245 w 184605"/>
                <a:gd name="connsiteY7" fmla="*/ 138771 h 138771"/>
                <a:gd name="connsiteX8" fmla="*/ 81708 w 184605"/>
                <a:gd name="connsiteY8" fmla="*/ 95987 h 138771"/>
                <a:gd name="connsiteX9" fmla="*/ 56428 w 184605"/>
                <a:gd name="connsiteY9" fmla="*/ 96520 h 138771"/>
                <a:gd name="connsiteX10" fmla="*/ 0 w 184605"/>
                <a:gd name="connsiteY10" fmla="*/ 137857 h 138771"/>
                <a:gd name="connsiteX11" fmla="*/ 17531 w 184605"/>
                <a:gd name="connsiteY11" fmla="*/ 71825 h 13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605" h="138771">
                  <a:moveTo>
                    <a:pt x="17531" y="71825"/>
                  </a:moveTo>
                  <a:cubicBezTo>
                    <a:pt x="39203" y="54675"/>
                    <a:pt x="60697" y="37322"/>
                    <a:pt x="82572" y="20427"/>
                  </a:cubicBezTo>
                  <a:cubicBezTo>
                    <a:pt x="92023" y="13135"/>
                    <a:pt x="102237" y="6784"/>
                    <a:pt x="112120" y="0"/>
                  </a:cubicBezTo>
                  <a:cubicBezTo>
                    <a:pt x="124112" y="1143"/>
                    <a:pt x="136078" y="2668"/>
                    <a:pt x="148096" y="3328"/>
                  </a:cubicBezTo>
                  <a:cubicBezTo>
                    <a:pt x="158385" y="3887"/>
                    <a:pt x="168726" y="3455"/>
                    <a:pt x="184605" y="3455"/>
                  </a:cubicBezTo>
                  <a:cubicBezTo>
                    <a:pt x="163060" y="19157"/>
                    <a:pt x="145936" y="32825"/>
                    <a:pt x="127592" y="44614"/>
                  </a:cubicBezTo>
                  <a:cubicBezTo>
                    <a:pt x="115728" y="52236"/>
                    <a:pt x="113771" y="59807"/>
                    <a:pt x="118751" y="72714"/>
                  </a:cubicBezTo>
                  <a:cubicBezTo>
                    <a:pt x="126551" y="92912"/>
                    <a:pt x="132293" y="113924"/>
                    <a:pt x="140245" y="138771"/>
                  </a:cubicBezTo>
                  <a:cubicBezTo>
                    <a:pt x="118319" y="122892"/>
                    <a:pt x="99340" y="110291"/>
                    <a:pt x="81708" y="95987"/>
                  </a:cubicBezTo>
                  <a:cubicBezTo>
                    <a:pt x="71977" y="88110"/>
                    <a:pt x="65422" y="89457"/>
                    <a:pt x="56428" y="96520"/>
                  </a:cubicBezTo>
                  <a:cubicBezTo>
                    <a:pt x="38974" y="110214"/>
                    <a:pt x="20656" y="122841"/>
                    <a:pt x="0" y="137857"/>
                  </a:cubicBezTo>
                  <a:cubicBezTo>
                    <a:pt x="6453" y="113517"/>
                    <a:pt x="11992" y="92658"/>
                    <a:pt x="17531" y="7182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117" name="Freeform: Shape 116">
              <a:extLst>
                <a:ext uri="{FF2B5EF4-FFF2-40B4-BE49-F238E27FC236}">
                  <a16:creationId xmlns:a16="http://schemas.microsoft.com/office/drawing/2014/main" id="{41455E27-0C88-64A8-D513-5EF7C93ED95A}"/>
                </a:ext>
              </a:extLst>
            </p:cNvPr>
            <p:cNvSpPr/>
            <p:nvPr/>
          </p:nvSpPr>
          <p:spPr>
            <a:xfrm>
              <a:off x="3516962" y="785860"/>
              <a:ext cx="1056279" cy="1057878"/>
            </a:xfrm>
            <a:custGeom>
              <a:avLst/>
              <a:gdLst>
                <a:gd name="connsiteX0" fmla="*/ 841750 w 841749"/>
                <a:gd name="connsiteY0" fmla="*/ 183589 h 843023"/>
                <a:gd name="connsiteX1" fmla="*/ 841191 w 841749"/>
                <a:gd name="connsiteY1" fmla="*/ 0 h 843023"/>
                <a:gd name="connsiteX2" fmla="*/ 775464 w 841749"/>
                <a:gd name="connsiteY2" fmla="*/ 0 h 843023"/>
                <a:gd name="connsiteX3" fmla="*/ 719899 w 841749"/>
                <a:gd name="connsiteY3" fmla="*/ 8842 h 843023"/>
                <a:gd name="connsiteX4" fmla="*/ 399495 w 841749"/>
                <a:gd name="connsiteY4" fmla="*/ 125484 h 843023"/>
                <a:gd name="connsiteX5" fmla="*/ 393677 w 841749"/>
                <a:gd name="connsiteY5" fmla="*/ 128278 h 843023"/>
                <a:gd name="connsiteX6" fmla="*/ 429653 w 841749"/>
                <a:gd name="connsiteY6" fmla="*/ 131607 h 843023"/>
                <a:gd name="connsiteX7" fmla="*/ 466162 w 841749"/>
                <a:gd name="connsiteY7" fmla="*/ 131734 h 843023"/>
                <a:gd name="connsiteX8" fmla="*/ 409150 w 841749"/>
                <a:gd name="connsiteY8" fmla="*/ 172893 h 843023"/>
                <a:gd name="connsiteX9" fmla="*/ 400308 w 841749"/>
                <a:gd name="connsiteY9" fmla="*/ 200992 h 843023"/>
                <a:gd name="connsiteX10" fmla="*/ 421802 w 841749"/>
                <a:gd name="connsiteY10" fmla="*/ 267050 h 843023"/>
                <a:gd name="connsiteX11" fmla="*/ 363265 w 841749"/>
                <a:gd name="connsiteY11" fmla="*/ 224265 h 843023"/>
                <a:gd name="connsiteX12" fmla="*/ 337985 w 841749"/>
                <a:gd name="connsiteY12" fmla="*/ 224799 h 843023"/>
                <a:gd name="connsiteX13" fmla="*/ 281557 w 841749"/>
                <a:gd name="connsiteY13" fmla="*/ 266135 h 843023"/>
                <a:gd name="connsiteX14" fmla="*/ 299088 w 841749"/>
                <a:gd name="connsiteY14" fmla="*/ 200078 h 843023"/>
                <a:gd name="connsiteX15" fmla="*/ 173325 w 841749"/>
                <a:gd name="connsiteY15" fmla="*/ 330617 h 843023"/>
                <a:gd name="connsiteX16" fmla="*/ 98451 w 841749"/>
                <a:gd name="connsiteY16" fmla="*/ 447869 h 843023"/>
                <a:gd name="connsiteX17" fmla="*/ 98451 w 841749"/>
                <a:gd name="connsiteY17" fmla="*/ 447869 h 843023"/>
                <a:gd name="connsiteX18" fmla="*/ 81937 w 841749"/>
                <a:gd name="connsiteY18" fmla="*/ 484328 h 843023"/>
                <a:gd name="connsiteX19" fmla="*/ 52592 w 841749"/>
                <a:gd name="connsiteY19" fmla="*/ 553180 h 843023"/>
                <a:gd name="connsiteX20" fmla="*/ 72536 w 841749"/>
                <a:gd name="connsiteY20" fmla="*/ 612022 h 843023"/>
                <a:gd name="connsiteX21" fmla="*/ 87552 w 841749"/>
                <a:gd name="connsiteY21" fmla="*/ 622845 h 843023"/>
                <a:gd name="connsiteX22" fmla="*/ 160113 w 841749"/>
                <a:gd name="connsiteY22" fmla="*/ 625945 h 843023"/>
                <a:gd name="connsiteX23" fmla="*/ 103659 w 841749"/>
                <a:gd name="connsiteY23" fmla="*/ 666824 h 843023"/>
                <a:gd name="connsiteX24" fmla="*/ 97003 w 841749"/>
                <a:gd name="connsiteY24" fmla="*/ 687124 h 843023"/>
                <a:gd name="connsiteX25" fmla="*/ 119945 w 841749"/>
                <a:gd name="connsiteY25" fmla="*/ 758161 h 843023"/>
                <a:gd name="connsiteX26" fmla="*/ 62043 w 841749"/>
                <a:gd name="connsiteY26" fmla="*/ 715936 h 843023"/>
                <a:gd name="connsiteX27" fmla="*/ 36814 w 841749"/>
                <a:gd name="connsiteY27" fmla="*/ 715377 h 843023"/>
                <a:gd name="connsiteX28" fmla="*/ 6428 w 841749"/>
                <a:gd name="connsiteY28" fmla="*/ 737709 h 843023"/>
                <a:gd name="connsiteX29" fmla="*/ 0 w 841749"/>
                <a:gd name="connsiteY29" fmla="*/ 842639 h 843023"/>
                <a:gd name="connsiteX30" fmla="*/ 183995 w 841749"/>
                <a:gd name="connsiteY30" fmla="*/ 842995 h 843023"/>
                <a:gd name="connsiteX31" fmla="*/ 821500 w 841749"/>
                <a:gd name="connsiteY31" fmla="*/ 842995 h 843023"/>
                <a:gd name="connsiteX32" fmla="*/ 841191 w 841749"/>
                <a:gd name="connsiteY32" fmla="*/ 842461 h 843023"/>
                <a:gd name="connsiteX33" fmla="*/ 841750 w 841749"/>
                <a:gd name="connsiteY33" fmla="*/ 622795 h 843023"/>
                <a:gd name="connsiteX34" fmla="*/ 841750 w 841749"/>
                <a:gd name="connsiteY34" fmla="*/ 403179 h 843023"/>
                <a:gd name="connsiteX35" fmla="*/ 841750 w 841749"/>
                <a:gd name="connsiteY35" fmla="*/ 183589 h 843023"/>
                <a:gd name="connsiteX36" fmla="*/ 298326 w 841749"/>
                <a:gd name="connsiteY36" fmla="*/ 377112 h 843023"/>
                <a:gd name="connsiteX37" fmla="*/ 331456 w 841749"/>
                <a:gd name="connsiteY37" fmla="*/ 352874 h 843023"/>
                <a:gd name="connsiteX38" fmla="*/ 350663 w 841749"/>
                <a:gd name="connsiteY38" fmla="*/ 293854 h 843023"/>
                <a:gd name="connsiteX39" fmla="*/ 370684 w 841749"/>
                <a:gd name="connsiteY39" fmla="*/ 355694 h 843023"/>
                <a:gd name="connsiteX40" fmla="*/ 401401 w 841749"/>
                <a:gd name="connsiteY40" fmla="*/ 377544 h 843023"/>
                <a:gd name="connsiteX41" fmla="*/ 461818 w 841749"/>
                <a:gd name="connsiteY41" fmla="*/ 380440 h 843023"/>
                <a:gd name="connsiteX42" fmla="*/ 408743 w 841749"/>
                <a:gd name="connsiteY42" fmla="*/ 418703 h 843023"/>
                <a:gd name="connsiteX43" fmla="*/ 400029 w 841749"/>
                <a:gd name="connsiteY43" fmla="*/ 445507 h 843023"/>
                <a:gd name="connsiteX44" fmla="*/ 421802 w 841749"/>
                <a:gd name="connsiteY44" fmla="*/ 512555 h 843023"/>
                <a:gd name="connsiteX45" fmla="*/ 350892 w 841749"/>
                <a:gd name="connsiteY45" fmla="*/ 461487 h 843023"/>
                <a:gd name="connsiteX46" fmla="*/ 283818 w 841749"/>
                <a:gd name="connsiteY46" fmla="*/ 509887 h 843023"/>
                <a:gd name="connsiteX47" fmla="*/ 281608 w 841749"/>
                <a:gd name="connsiteY47" fmla="*/ 507042 h 843023"/>
                <a:gd name="connsiteX48" fmla="*/ 302899 w 841749"/>
                <a:gd name="connsiteY48" fmla="*/ 441696 h 843023"/>
                <a:gd name="connsiteX49" fmla="*/ 296547 w 841749"/>
                <a:gd name="connsiteY49" fmla="*/ 421294 h 843023"/>
                <a:gd name="connsiteX50" fmla="*/ 241135 w 841749"/>
                <a:gd name="connsiteY50" fmla="*/ 377163 h 843023"/>
                <a:gd name="connsiteX51" fmla="*/ 298326 w 841749"/>
                <a:gd name="connsiteY51" fmla="*/ 377112 h 843023"/>
                <a:gd name="connsiteX52" fmla="*/ 403586 w 841749"/>
                <a:gd name="connsiteY52" fmla="*/ 700768 h 843023"/>
                <a:gd name="connsiteX53" fmla="*/ 421802 w 841749"/>
                <a:gd name="connsiteY53" fmla="*/ 758034 h 843023"/>
                <a:gd name="connsiteX54" fmla="*/ 350943 w 841749"/>
                <a:gd name="connsiteY54" fmla="*/ 707043 h 843023"/>
                <a:gd name="connsiteX55" fmla="*/ 295328 w 841749"/>
                <a:gd name="connsiteY55" fmla="*/ 747110 h 843023"/>
                <a:gd name="connsiteX56" fmla="*/ 282167 w 841749"/>
                <a:gd name="connsiteY56" fmla="*/ 753131 h 843023"/>
                <a:gd name="connsiteX57" fmla="*/ 303127 w 841749"/>
                <a:gd name="connsiteY57" fmla="*/ 686337 h 843023"/>
                <a:gd name="connsiteX58" fmla="*/ 297106 w 841749"/>
                <a:gd name="connsiteY58" fmla="*/ 667383 h 843023"/>
                <a:gd name="connsiteX59" fmla="*/ 236105 w 841749"/>
                <a:gd name="connsiteY59" fmla="*/ 622871 h 843023"/>
                <a:gd name="connsiteX60" fmla="*/ 323351 w 841749"/>
                <a:gd name="connsiteY60" fmla="*/ 622871 h 843023"/>
                <a:gd name="connsiteX61" fmla="*/ 350740 w 841749"/>
                <a:gd name="connsiteY61" fmla="*/ 539461 h 843023"/>
                <a:gd name="connsiteX62" fmla="*/ 373428 w 841749"/>
                <a:gd name="connsiteY62" fmla="*/ 608745 h 843023"/>
                <a:gd name="connsiteX63" fmla="*/ 392686 w 841749"/>
                <a:gd name="connsiteY63" fmla="*/ 622845 h 843023"/>
                <a:gd name="connsiteX64" fmla="*/ 466111 w 841749"/>
                <a:gd name="connsiteY64" fmla="*/ 622541 h 843023"/>
                <a:gd name="connsiteX65" fmla="*/ 417864 w 841749"/>
                <a:gd name="connsiteY65" fmla="*/ 658135 h 843023"/>
                <a:gd name="connsiteX66" fmla="*/ 403586 w 841749"/>
                <a:gd name="connsiteY66" fmla="*/ 700768 h 843023"/>
                <a:gd name="connsiteX67" fmla="*/ 611031 w 841749"/>
                <a:gd name="connsiteY67" fmla="*/ 132013 h 843023"/>
                <a:gd name="connsiteX68" fmla="*/ 630264 w 841749"/>
                <a:gd name="connsiteY68" fmla="*/ 117658 h 843023"/>
                <a:gd name="connsiteX69" fmla="*/ 652444 w 841749"/>
                <a:gd name="connsiteY69" fmla="*/ 48095 h 843023"/>
                <a:gd name="connsiteX70" fmla="*/ 680188 w 841749"/>
                <a:gd name="connsiteY70" fmla="*/ 131556 h 843023"/>
                <a:gd name="connsiteX71" fmla="*/ 762557 w 841749"/>
                <a:gd name="connsiteY71" fmla="*/ 131556 h 843023"/>
                <a:gd name="connsiteX72" fmla="*/ 764081 w 841749"/>
                <a:gd name="connsiteY72" fmla="*/ 134452 h 843023"/>
                <a:gd name="connsiteX73" fmla="*/ 709482 w 841749"/>
                <a:gd name="connsiteY73" fmla="*/ 173909 h 843023"/>
                <a:gd name="connsiteX74" fmla="*/ 701606 w 841749"/>
                <a:gd name="connsiteY74" fmla="*/ 199316 h 843023"/>
                <a:gd name="connsiteX75" fmla="*/ 721296 w 841749"/>
                <a:gd name="connsiteY75" fmla="*/ 260800 h 843023"/>
                <a:gd name="connsiteX76" fmla="*/ 717740 w 841749"/>
                <a:gd name="connsiteY76" fmla="*/ 262680 h 843023"/>
                <a:gd name="connsiteX77" fmla="*/ 652521 w 841749"/>
                <a:gd name="connsiteY77" fmla="*/ 215754 h 843023"/>
                <a:gd name="connsiteX78" fmla="*/ 585828 w 841749"/>
                <a:gd name="connsiteY78" fmla="*/ 264560 h 843023"/>
                <a:gd name="connsiteX79" fmla="*/ 591773 w 841749"/>
                <a:gd name="connsiteY79" fmla="*/ 235546 h 843023"/>
                <a:gd name="connsiteX80" fmla="*/ 608440 w 841749"/>
                <a:gd name="connsiteY80" fmla="*/ 183538 h 843023"/>
                <a:gd name="connsiteX81" fmla="*/ 537606 w 841749"/>
                <a:gd name="connsiteY81" fmla="*/ 131658 h 843023"/>
                <a:gd name="connsiteX82" fmla="*/ 611031 w 841749"/>
                <a:gd name="connsiteY82" fmla="*/ 132013 h 843023"/>
                <a:gd name="connsiteX83" fmla="*/ 720661 w 841749"/>
                <a:gd name="connsiteY83" fmla="*/ 506025 h 843023"/>
                <a:gd name="connsiteX84" fmla="*/ 721728 w 841749"/>
                <a:gd name="connsiteY84" fmla="*/ 509404 h 843023"/>
                <a:gd name="connsiteX85" fmla="*/ 718959 w 841749"/>
                <a:gd name="connsiteY85" fmla="*/ 507753 h 843023"/>
                <a:gd name="connsiteX86" fmla="*/ 652216 w 841749"/>
                <a:gd name="connsiteY86" fmla="*/ 461818 h 843023"/>
                <a:gd name="connsiteX87" fmla="*/ 586336 w 841749"/>
                <a:gd name="connsiteY87" fmla="*/ 509277 h 843023"/>
                <a:gd name="connsiteX88" fmla="*/ 583490 w 841749"/>
                <a:gd name="connsiteY88" fmla="*/ 507372 h 843023"/>
                <a:gd name="connsiteX89" fmla="*/ 608287 w 841749"/>
                <a:gd name="connsiteY89" fmla="*/ 429119 h 843023"/>
                <a:gd name="connsiteX90" fmla="*/ 542255 w 841749"/>
                <a:gd name="connsiteY90" fmla="*/ 380542 h 843023"/>
                <a:gd name="connsiteX91" fmla="*/ 542865 w 841749"/>
                <a:gd name="connsiteY91" fmla="*/ 377163 h 843023"/>
                <a:gd name="connsiteX92" fmla="*/ 609177 w 841749"/>
                <a:gd name="connsiteY92" fmla="*/ 377467 h 843023"/>
                <a:gd name="connsiteX93" fmla="*/ 630798 w 841749"/>
                <a:gd name="connsiteY93" fmla="*/ 361461 h 843023"/>
                <a:gd name="connsiteX94" fmla="*/ 652521 w 841749"/>
                <a:gd name="connsiteY94" fmla="*/ 293651 h 843023"/>
                <a:gd name="connsiteX95" fmla="*/ 672998 w 841749"/>
                <a:gd name="connsiteY95" fmla="*/ 357218 h 843023"/>
                <a:gd name="connsiteX96" fmla="*/ 701555 w 841749"/>
                <a:gd name="connsiteY96" fmla="*/ 377518 h 843023"/>
                <a:gd name="connsiteX97" fmla="*/ 763573 w 841749"/>
                <a:gd name="connsiteY97" fmla="*/ 380313 h 843023"/>
                <a:gd name="connsiteX98" fmla="*/ 697262 w 841749"/>
                <a:gd name="connsiteY98" fmla="*/ 428891 h 843023"/>
                <a:gd name="connsiteX99" fmla="*/ 720661 w 841749"/>
                <a:gd name="connsiteY99" fmla="*/ 506025 h 843023"/>
                <a:gd name="connsiteX100" fmla="*/ 583211 w 841749"/>
                <a:gd name="connsiteY100" fmla="*/ 755316 h 843023"/>
                <a:gd name="connsiteX101" fmla="*/ 584608 w 841749"/>
                <a:gd name="connsiteY101" fmla="*/ 754579 h 843023"/>
                <a:gd name="connsiteX102" fmla="*/ 584253 w 841749"/>
                <a:gd name="connsiteY102" fmla="*/ 755392 h 843023"/>
                <a:gd name="connsiteX103" fmla="*/ 583211 w 841749"/>
                <a:gd name="connsiteY103" fmla="*/ 755316 h 843023"/>
                <a:gd name="connsiteX104" fmla="*/ 720052 w 841749"/>
                <a:gd name="connsiteY104" fmla="*/ 754325 h 843023"/>
                <a:gd name="connsiteX105" fmla="*/ 721754 w 841749"/>
                <a:gd name="connsiteY105" fmla="*/ 753944 h 843023"/>
                <a:gd name="connsiteX106" fmla="*/ 721855 w 841749"/>
                <a:gd name="connsiteY106" fmla="*/ 755494 h 843023"/>
                <a:gd name="connsiteX107" fmla="*/ 720052 w 841749"/>
                <a:gd name="connsiteY107" fmla="*/ 754325 h 843023"/>
                <a:gd name="connsiteX108" fmla="*/ 706357 w 841749"/>
                <a:gd name="connsiteY108" fmla="*/ 667536 h 843023"/>
                <a:gd name="connsiteX109" fmla="*/ 700285 w 841749"/>
                <a:gd name="connsiteY109" fmla="*/ 686438 h 843023"/>
                <a:gd name="connsiteX110" fmla="*/ 717536 w 841749"/>
                <a:gd name="connsiteY110" fmla="*/ 739437 h 843023"/>
                <a:gd name="connsiteX111" fmla="*/ 719340 w 841749"/>
                <a:gd name="connsiteY111" fmla="*/ 753868 h 843023"/>
                <a:gd name="connsiteX112" fmla="*/ 653079 w 841749"/>
                <a:gd name="connsiteY112" fmla="*/ 707882 h 843023"/>
                <a:gd name="connsiteX113" fmla="*/ 585218 w 841749"/>
                <a:gd name="connsiteY113" fmla="*/ 753665 h 843023"/>
                <a:gd name="connsiteX114" fmla="*/ 604781 w 841749"/>
                <a:gd name="connsiteY114" fmla="*/ 687226 h 843023"/>
                <a:gd name="connsiteX115" fmla="*/ 598404 w 841749"/>
                <a:gd name="connsiteY115" fmla="*/ 667028 h 843023"/>
                <a:gd name="connsiteX116" fmla="*/ 537276 w 841749"/>
                <a:gd name="connsiteY116" fmla="*/ 622591 h 843023"/>
                <a:gd name="connsiteX117" fmla="*/ 611412 w 841749"/>
                <a:gd name="connsiteY117" fmla="*/ 622845 h 843023"/>
                <a:gd name="connsiteX118" fmla="*/ 629934 w 841749"/>
                <a:gd name="connsiteY118" fmla="*/ 609786 h 843023"/>
                <a:gd name="connsiteX119" fmla="*/ 652444 w 841749"/>
                <a:gd name="connsiteY119" fmla="*/ 539130 h 843023"/>
                <a:gd name="connsiteX120" fmla="*/ 676225 w 841749"/>
                <a:gd name="connsiteY120" fmla="*/ 611870 h 843023"/>
                <a:gd name="connsiteX121" fmla="*/ 691215 w 841749"/>
                <a:gd name="connsiteY121" fmla="*/ 622744 h 843023"/>
                <a:gd name="connsiteX122" fmla="*/ 767918 w 841749"/>
                <a:gd name="connsiteY122" fmla="*/ 622566 h 843023"/>
                <a:gd name="connsiteX123" fmla="*/ 706357 w 841749"/>
                <a:gd name="connsiteY123" fmla="*/ 667536 h 84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841749" h="843023">
                  <a:moveTo>
                    <a:pt x="841750" y="183589"/>
                  </a:moveTo>
                  <a:cubicBezTo>
                    <a:pt x="841572" y="122384"/>
                    <a:pt x="841369" y="61179"/>
                    <a:pt x="841191" y="0"/>
                  </a:cubicBezTo>
                  <a:cubicBezTo>
                    <a:pt x="819290" y="0"/>
                    <a:pt x="797364" y="0"/>
                    <a:pt x="775464" y="0"/>
                  </a:cubicBezTo>
                  <a:cubicBezTo>
                    <a:pt x="756942" y="2947"/>
                    <a:pt x="738446" y="6148"/>
                    <a:pt x="719899" y="8842"/>
                  </a:cubicBezTo>
                  <a:cubicBezTo>
                    <a:pt x="605035" y="25508"/>
                    <a:pt x="498327" y="64584"/>
                    <a:pt x="399495" y="125484"/>
                  </a:cubicBezTo>
                  <a:cubicBezTo>
                    <a:pt x="397666" y="126602"/>
                    <a:pt x="395608" y="127338"/>
                    <a:pt x="393677" y="128278"/>
                  </a:cubicBezTo>
                  <a:cubicBezTo>
                    <a:pt x="405669" y="129422"/>
                    <a:pt x="417635" y="130946"/>
                    <a:pt x="429653" y="131607"/>
                  </a:cubicBezTo>
                  <a:cubicBezTo>
                    <a:pt x="439943" y="132166"/>
                    <a:pt x="450283" y="131734"/>
                    <a:pt x="466162" y="131734"/>
                  </a:cubicBezTo>
                  <a:cubicBezTo>
                    <a:pt x="444617" y="147435"/>
                    <a:pt x="427493" y="161104"/>
                    <a:pt x="409150" y="172893"/>
                  </a:cubicBezTo>
                  <a:cubicBezTo>
                    <a:pt x="397285" y="180515"/>
                    <a:pt x="395328" y="188086"/>
                    <a:pt x="400308" y="200992"/>
                  </a:cubicBezTo>
                  <a:cubicBezTo>
                    <a:pt x="408108" y="221191"/>
                    <a:pt x="413850" y="242202"/>
                    <a:pt x="421802" y="267050"/>
                  </a:cubicBezTo>
                  <a:cubicBezTo>
                    <a:pt x="399876" y="251171"/>
                    <a:pt x="380897" y="238569"/>
                    <a:pt x="363265" y="224265"/>
                  </a:cubicBezTo>
                  <a:cubicBezTo>
                    <a:pt x="353534" y="216389"/>
                    <a:pt x="346979" y="217735"/>
                    <a:pt x="337985" y="224799"/>
                  </a:cubicBezTo>
                  <a:cubicBezTo>
                    <a:pt x="320531" y="238518"/>
                    <a:pt x="302213" y="251120"/>
                    <a:pt x="281557" y="266135"/>
                  </a:cubicBezTo>
                  <a:cubicBezTo>
                    <a:pt x="288010" y="241770"/>
                    <a:pt x="293549" y="220937"/>
                    <a:pt x="299088" y="200078"/>
                  </a:cubicBezTo>
                  <a:cubicBezTo>
                    <a:pt x="250815" y="237451"/>
                    <a:pt x="210571" y="282624"/>
                    <a:pt x="173325" y="330617"/>
                  </a:cubicBezTo>
                  <a:cubicBezTo>
                    <a:pt x="162323" y="344794"/>
                    <a:pt x="108969" y="416695"/>
                    <a:pt x="98451" y="447869"/>
                  </a:cubicBezTo>
                  <a:cubicBezTo>
                    <a:pt x="105362" y="468093"/>
                    <a:pt x="105362" y="468093"/>
                    <a:pt x="98451" y="447869"/>
                  </a:cubicBezTo>
                  <a:cubicBezTo>
                    <a:pt x="92938" y="460014"/>
                    <a:pt x="87450" y="472184"/>
                    <a:pt x="81937" y="484328"/>
                  </a:cubicBezTo>
                  <a:cubicBezTo>
                    <a:pt x="72155" y="507270"/>
                    <a:pt x="62373" y="530213"/>
                    <a:pt x="52592" y="553180"/>
                  </a:cubicBezTo>
                  <a:cubicBezTo>
                    <a:pt x="59299" y="572769"/>
                    <a:pt x="66362" y="592256"/>
                    <a:pt x="72536" y="612022"/>
                  </a:cubicBezTo>
                  <a:cubicBezTo>
                    <a:pt x="75051" y="620101"/>
                    <a:pt x="78913" y="623049"/>
                    <a:pt x="87552" y="622845"/>
                  </a:cubicBezTo>
                  <a:cubicBezTo>
                    <a:pt x="111358" y="622236"/>
                    <a:pt x="135164" y="622642"/>
                    <a:pt x="160113" y="625945"/>
                  </a:cubicBezTo>
                  <a:cubicBezTo>
                    <a:pt x="141338" y="639639"/>
                    <a:pt x="122841" y="653740"/>
                    <a:pt x="103659" y="666824"/>
                  </a:cubicBezTo>
                  <a:cubicBezTo>
                    <a:pt x="95478" y="672414"/>
                    <a:pt x="93497" y="677495"/>
                    <a:pt x="97003" y="687124"/>
                  </a:cubicBezTo>
                  <a:cubicBezTo>
                    <a:pt x="104955" y="709025"/>
                    <a:pt x="111434" y="731459"/>
                    <a:pt x="119945" y="758161"/>
                  </a:cubicBezTo>
                  <a:cubicBezTo>
                    <a:pt x="98019" y="742282"/>
                    <a:pt x="79625" y="729655"/>
                    <a:pt x="62043" y="715936"/>
                  </a:cubicBezTo>
                  <a:cubicBezTo>
                    <a:pt x="53100" y="708949"/>
                    <a:pt x="46189" y="707018"/>
                    <a:pt x="36814" y="715377"/>
                  </a:cubicBezTo>
                  <a:cubicBezTo>
                    <a:pt x="27490" y="723710"/>
                    <a:pt x="16616" y="730341"/>
                    <a:pt x="6428" y="737709"/>
                  </a:cubicBezTo>
                  <a:cubicBezTo>
                    <a:pt x="4294" y="772694"/>
                    <a:pt x="2160" y="807679"/>
                    <a:pt x="0" y="842639"/>
                  </a:cubicBezTo>
                  <a:cubicBezTo>
                    <a:pt x="61332" y="842766"/>
                    <a:pt x="122664" y="842995"/>
                    <a:pt x="183995" y="842995"/>
                  </a:cubicBezTo>
                  <a:cubicBezTo>
                    <a:pt x="396497" y="843045"/>
                    <a:pt x="608999" y="843020"/>
                    <a:pt x="821500" y="842995"/>
                  </a:cubicBezTo>
                  <a:cubicBezTo>
                    <a:pt x="828055" y="842995"/>
                    <a:pt x="834610" y="842664"/>
                    <a:pt x="841191" y="842461"/>
                  </a:cubicBezTo>
                  <a:cubicBezTo>
                    <a:pt x="841369" y="769239"/>
                    <a:pt x="841546" y="696017"/>
                    <a:pt x="841750" y="622795"/>
                  </a:cubicBezTo>
                  <a:cubicBezTo>
                    <a:pt x="841750" y="549598"/>
                    <a:pt x="841750" y="476401"/>
                    <a:pt x="841750" y="403179"/>
                  </a:cubicBezTo>
                  <a:cubicBezTo>
                    <a:pt x="841750" y="329982"/>
                    <a:pt x="841750" y="256786"/>
                    <a:pt x="841750" y="183589"/>
                  </a:cubicBezTo>
                  <a:close/>
                  <a:moveTo>
                    <a:pt x="298326" y="377112"/>
                  </a:moveTo>
                  <a:cubicBezTo>
                    <a:pt x="329373" y="376654"/>
                    <a:pt x="321395" y="381558"/>
                    <a:pt x="331456" y="352874"/>
                  </a:cubicBezTo>
                  <a:cubicBezTo>
                    <a:pt x="337808" y="334810"/>
                    <a:pt x="343321" y="316491"/>
                    <a:pt x="350663" y="293854"/>
                  </a:cubicBezTo>
                  <a:cubicBezTo>
                    <a:pt x="358311" y="316923"/>
                    <a:pt x="366314" y="335902"/>
                    <a:pt x="370684" y="355694"/>
                  </a:cubicBezTo>
                  <a:cubicBezTo>
                    <a:pt x="374698" y="373987"/>
                    <a:pt x="383946" y="378890"/>
                    <a:pt x="401401" y="377544"/>
                  </a:cubicBezTo>
                  <a:cubicBezTo>
                    <a:pt x="420888" y="376045"/>
                    <a:pt x="440603" y="377188"/>
                    <a:pt x="461818" y="380440"/>
                  </a:cubicBezTo>
                  <a:cubicBezTo>
                    <a:pt x="444185" y="393296"/>
                    <a:pt x="427011" y="406863"/>
                    <a:pt x="408743" y="418703"/>
                  </a:cubicBezTo>
                  <a:cubicBezTo>
                    <a:pt x="397590" y="425943"/>
                    <a:pt x="395176" y="432905"/>
                    <a:pt x="400029" y="445507"/>
                  </a:cubicBezTo>
                  <a:cubicBezTo>
                    <a:pt x="408032" y="466264"/>
                    <a:pt x="413926" y="487834"/>
                    <a:pt x="421802" y="512555"/>
                  </a:cubicBezTo>
                  <a:cubicBezTo>
                    <a:pt x="396141" y="494084"/>
                    <a:pt x="373580" y="477849"/>
                    <a:pt x="350892" y="461487"/>
                  </a:cubicBezTo>
                  <a:cubicBezTo>
                    <a:pt x="328001" y="478002"/>
                    <a:pt x="305922" y="493957"/>
                    <a:pt x="283818" y="509887"/>
                  </a:cubicBezTo>
                  <a:cubicBezTo>
                    <a:pt x="283082" y="508947"/>
                    <a:pt x="282345" y="507982"/>
                    <a:pt x="281608" y="507042"/>
                  </a:cubicBezTo>
                  <a:cubicBezTo>
                    <a:pt x="288620" y="485217"/>
                    <a:pt x="295023" y="463190"/>
                    <a:pt x="302899" y="441696"/>
                  </a:cubicBezTo>
                  <a:cubicBezTo>
                    <a:pt x="306380" y="432193"/>
                    <a:pt x="304779" y="426934"/>
                    <a:pt x="296547" y="421294"/>
                  </a:cubicBezTo>
                  <a:cubicBezTo>
                    <a:pt x="277619" y="408362"/>
                    <a:pt x="259326" y="394490"/>
                    <a:pt x="241135" y="377163"/>
                  </a:cubicBezTo>
                  <a:cubicBezTo>
                    <a:pt x="260190" y="377163"/>
                    <a:pt x="279271" y="377391"/>
                    <a:pt x="298326" y="377112"/>
                  </a:cubicBezTo>
                  <a:close/>
                  <a:moveTo>
                    <a:pt x="403586" y="700768"/>
                  </a:moveTo>
                  <a:cubicBezTo>
                    <a:pt x="409251" y="718400"/>
                    <a:pt x="414815" y="736058"/>
                    <a:pt x="421802" y="758034"/>
                  </a:cubicBezTo>
                  <a:cubicBezTo>
                    <a:pt x="396395" y="739742"/>
                    <a:pt x="374241" y="723812"/>
                    <a:pt x="350943" y="707043"/>
                  </a:cubicBezTo>
                  <a:cubicBezTo>
                    <a:pt x="332421" y="720458"/>
                    <a:pt x="314027" y="734000"/>
                    <a:pt x="295328" y="747110"/>
                  </a:cubicBezTo>
                  <a:cubicBezTo>
                    <a:pt x="291440" y="749828"/>
                    <a:pt x="286613" y="751226"/>
                    <a:pt x="282167" y="753131"/>
                  </a:cubicBezTo>
                  <a:cubicBezTo>
                    <a:pt x="289001" y="730799"/>
                    <a:pt x="295378" y="708339"/>
                    <a:pt x="303127" y="686337"/>
                  </a:cubicBezTo>
                  <a:cubicBezTo>
                    <a:pt x="306278" y="677394"/>
                    <a:pt x="304779" y="672693"/>
                    <a:pt x="297106" y="667383"/>
                  </a:cubicBezTo>
                  <a:cubicBezTo>
                    <a:pt x="277568" y="653867"/>
                    <a:pt x="258666" y="639436"/>
                    <a:pt x="236105" y="622871"/>
                  </a:cubicBezTo>
                  <a:cubicBezTo>
                    <a:pt x="267685" y="622871"/>
                    <a:pt x="294794" y="622871"/>
                    <a:pt x="323351" y="622871"/>
                  </a:cubicBezTo>
                  <a:cubicBezTo>
                    <a:pt x="332142" y="596092"/>
                    <a:pt x="340780" y="569796"/>
                    <a:pt x="350740" y="539461"/>
                  </a:cubicBezTo>
                  <a:cubicBezTo>
                    <a:pt x="359149" y="564791"/>
                    <a:pt x="367203" y="586514"/>
                    <a:pt x="373428" y="608745"/>
                  </a:cubicBezTo>
                  <a:cubicBezTo>
                    <a:pt x="376527" y="619771"/>
                    <a:pt x="381329" y="623354"/>
                    <a:pt x="392686" y="622845"/>
                  </a:cubicBezTo>
                  <a:cubicBezTo>
                    <a:pt x="415374" y="621855"/>
                    <a:pt x="438164" y="622541"/>
                    <a:pt x="466111" y="622541"/>
                  </a:cubicBezTo>
                  <a:cubicBezTo>
                    <a:pt x="447285" y="636438"/>
                    <a:pt x="432625" y="647337"/>
                    <a:pt x="417864" y="658135"/>
                  </a:cubicBezTo>
                  <a:cubicBezTo>
                    <a:pt x="395201" y="674751"/>
                    <a:pt x="395201" y="674701"/>
                    <a:pt x="403586" y="700768"/>
                  </a:cubicBezTo>
                  <a:close/>
                  <a:moveTo>
                    <a:pt x="611031" y="132013"/>
                  </a:moveTo>
                  <a:cubicBezTo>
                    <a:pt x="622795" y="132598"/>
                    <a:pt x="627241" y="128177"/>
                    <a:pt x="630264" y="117658"/>
                  </a:cubicBezTo>
                  <a:cubicBezTo>
                    <a:pt x="636590" y="95605"/>
                    <a:pt x="644136" y="73908"/>
                    <a:pt x="652444" y="48095"/>
                  </a:cubicBezTo>
                  <a:cubicBezTo>
                    <a:pt x="662378" y="78024"/>
                    <a:pt x="671194" y="104498"/>
                    <a:pt x="680188" y="131556"/>
                  </a:cubicBezTo>
                  <a:cubicBezTo>
                    <a:pt x="708085" y="131556"/>
                    <a:pt x="735321" y="131556"/>
                    <a:pt x="762557" y="131556"/>
                  </a:cubicBezTo>
                  <a:cubicBezTo>
                    <a:pt x="763065" y="132521"/>
                    <a:pt x="763573" y="133487"/>
                    <a:pt x="764081" y="134452"/>
                  </a:cubicBezTo>
                  <a:cubicBezTo>
                    <a:pt x="745941" y="147715"/>
                    <a:pt x="728283" y="161688"/>
                    <a:pt x="709482" y="173909"/>
                  </a:cubicBezTo>
                  <a:cubicBezTo>
                    <a:pt x="698659" y="180947"/>
                    <a:pt x="697135" y="187578"/>
                    <a:pt x="701606" y="199316"/>
                  </a:cubicBezTo>
                  <a:cubicBezTo>
                    <a:pt x="709228" y="219412"/>
                    <a:pt x="714843" y="240271"/>
                    <a:pt x="721296" y="260800"/>
                  </a:cubicBezTo>
                  <a:cubicBezTo>
                    <a:pt x="720102" y="261435"/>
                    <a:pt x="718934" y="262070"/>
                    <a:pt x="717740" y="262680"/>
                  </a:cubicBezTo>
                  <a:cubicBezTo>
                    <a:pt x="696144" y="247131"/>
                    <a:pt x="674523" y="231582"/>
                    <a:pt x="652521" y="215754"/>
                  </a:cubicBezTo>
                  <a:cubicBezTo>
                    <a:pt x="629807" y="232370"/>
                    <a:pt x="607830" y="248452"/>
                    <a:pt x="585828" y="264560"/>
                  </a:cubicBezTo>
                  <a:cubicBezTo>
                    <a:pt x="587759" y="254931"/>
                    <a:pt x="589029" y="245022"/>
                    <a:pt x="591773" y="235546"/>
                  </a:cubicBezTo>
                  <a:cubicBezTo>
                    <a:pt x="596778" y="218294"/>
                    <a:pt x="602698" y="201297"/>
                    <a:pt x="608440" y="183538"/>
                  </a:cubicBezTo>
                  <a:cubicBezTo>
                    <a:pt x="585853" y="166998"/>
                    <a:pt x="563851" y="150865"/>
                    <a:pt x="537606" y="131658"/>
                  </a:cubicBezTo>
                  <a:cubicBezTo>
                    <a:pt x="565020" y="131683"/>
                    <a:pt x="588089" y="130870"/>
                    <a:pt x="611031" y="132013"/>
                  </a:cubicBezTo>
                  <a:close/>
                  <a:moveTo>
                    <a:pt x="720661" y="506025"/>
                  </a:moveTo>
                  <a:cubicBezTo>
                    <a:pt x="721017" y="507143"/>
                    <a:pt x="721373" y="508287"/>
                    <a:pt x="721728" y="509404"/>
                  </a:cubicBezTo>
                  <a:cubicBezTo>
                    <a:pt x="720814" y="508846"/>
                    <a:pt x="719874" y="508287"/>
                    <a:pt x="718959" y="507753"/>
                  </a:cubicBezTo>
                  <a:cubicBezTo>
                    <a:pt x="696957" y="492611"/>
                    <a:pt x="674980" y="477494"/>
                    <a:pt x="652216" y="461818"/>
                  </a:cubicBezTo>
                  <a:cubicBezTo>
                    <a:pt x="630366" y="477570"/>
                    <a:pt x="608338" y="493424"/>
                    <a:pt x="586336" y="509277"/>
                  </a:cubicBezTo>
                  <a:cubicBezTo>
                    <a:pt x="585396" y="508642"/>
                    <a:pt x="584431" y="508007"/>
                    <a:pt x="583490" y="507372"/>
                  </a:cubicBezTo>
                  <a:cubicBezTo>
                    <a:pt x="591671" y="481559"/>
                    <a:pt x="599852" y="455746"/>
                    <a:pt x="608287" y="429119"/>
                  </a:cubicBezTo>
                  <a:cubicBezTo>
                    <a:pt x="586031" y="412757"/>
                    <a:pt x="564156" y="396650"/>
                    <a:pt x="542255" y="380542"/>
                  </a:cubicBezTo>
                  <a:cubicBezTo>
                    <a:pt x="542459" y="379424"/>
                    <a:pt x="542662" y="378280"/>
                    <a:pt x="542865" y="377163"/>
                  </a:cubicBezTo>
                  <a:cubicBezTo>
                    <a:pt x="564969" y="377163"/>
                    <a:pt x="587124" y="376324"/>
                    <a:pt x="609177" y="377467"/>
                  </a:cubicBezTo>
                  <a:cubicBezTo>
                    <a:pt x="622007" y="378128"/>
                    <a:pt x="627469" y="373428"/>
                    <a:pt x="630798" y="361461"/>
                  </a:cubicBezTo>
                  <a:cubicBezTo>
                    <a:pt x="636794" y="339916"/>
                    <a:pt x="644365" y="318803"/>
                    <a:pt x="652521" y="293651"/>
                  </a:cubicBezTo>
                  <a:cubicBezTo>
                    <a:pt x="660270" y="317152"/>
                    <a:pt x="668146" y="336817"/>
                    <a:pt x="672998" y="357218"/>
                  </a:cubicBezTo>
                  <a:cubicBezTo>
                    <a:pt x="676962" y="373860"/>
                    <a:pt x="685041" y="378839"/>
                    <a:pt x="701555" y="377518"/>
                  </a:cubicBezTo>
                  <a:cubicBezTo>
                    <a:pt x="721576" y="375918"/>
                    <a:pt x="741825" y="377137"/>
                    <a:pt x="763573" y="380313"/>
                  </a:cubicBezTo>
                  <a:cubicBezTo>
                    <a:pt x="741596" y="396421"/>
                    <a:pt x="719594" y="412529"/>
                    <a:pt x="697262" y="428891"/>
                  </a:cubicBezTo>
                  <a:cubicBezTo>
                    <a:pt x="705189" y="454983"/>
                    <a:pt x="712912" y="480517"/>
                    <a:pt x="720661" y="506025"/>
                  </a:cubicBezTo>
                  <a:close/>
                  <a:moveTo>
                    <a:pt x="583211" y="755316"/>
                  </a:moveTo>
                  <a:cubicBezTo>
                    <a:pt x="583668" y="755062"/>
                    <a:pt x="584126" y="754808"/>
                    <a:pt x="584608" y="754579"/>
                  </a:cubicBezTo>
                  <a:cubicBezTo>
                    <a:pt x="584532" y="754884"/>
                    <a:pt x="584431" y="755164"/>
                    <a:pt x="584253" y="755392"/>
                  </a:cubicBezTo>
                  <a:cubicBezTo>
                    <a:pt x="584126" y="755545"/>
                    <a:pt x="583567" y="755341"/>
                    <a:pt x="583211" y="755316"/>
                  </a:cubicBezTo>
                  <a:close/>
                  <a:moveTo>
                    <a:pt x="720052" y="754325"/>
                  </a:moveTo>
                  <a:cubicBezTo>
                    <a:pt x="720610" y="754198"/>
                    <a:pt x="721195" y="754071"/>
                    <a:pt x="721754" y="753944"/>
                  </a:cubicBezTo>
                  <a:cubicBezTo>
                    <a:pt x="721779" y="754452"/>
                    <a:pt x="721805" y="754986"/>
                    <a:pt x="721855" y="755494"/>
                  </a:cubicBezTo>
                  <a:cubicBezTo>
                    <a:pt x="721246" y="755113"/>
                    <a:pt x="720661" y="754732"/>
                    <a:pt x="720052" y="754325"/>
                  </a:cubicBezTo>
                  <a:close/>
                  <a:moveTo>
                    <a:pt x="706357" y="667536"/>
                  </a:moveTo>
                  <a:cubicBezTo>
                    <a:pt x="698303" y="672973"/>
                    <a:pt x="697287" y="678029"/>
                    <a:pt x="700285" y="686438"/>
                  </a:cubicBezTo>
                  <a:cubicBezTo>
                    <a:pt x="706510" y="703944"/>
                    <a:pt x="712125" y="721652"/>
                    <a:pt x="717536" y="739437"/>
                  </a:cubicBezTo>
                  <a:cubicBezTo>
                    <a:pt x="718934" y="744010"/>
                    <a:pt x="718832" y="749015"/>
                    <a:pt x="719340" y="753868"/>
                  </a:cubicBezTo>
                  <a:cubicBezTo>
                    <a:pt x="697465" y="738700"/>
                    <a:pt x="675615" y="723507"/>
                    <a:pt x="653079" y="707882"/>
                  </a:cubicBezTo>
                  <a:cubicBezTo>
                    <a:pt x="630620" y="723049"/>
                    <a:pt x="607932" y="738344"/>
                    <a:pt x="585218" y="753665"/>
                  </a:cubicBezTo>
                  <a:cubicBezTo>
                    <a:pt x="591621" y="731484"/>
                    <a:pt x="597464" y="709101"/>
                    <a:pt x="604781" y="687226"/>
                  </a:cubicBezTo>
                  <a:cubicBezTo>
                    <a:pt x="607932" y="677800"/>
                    <a:pt x="606738" y="672693"/>
                    <a:pt x="598404" y="667028"/>
                  </a:cubicBezTo>
                  <a:cubicBezTo>
                    <a:pt x="579070" y="653867"/>
                    <a:pt x="560472" y="639563"/>
                    <a:pt x="537276" y="622591"/>
                  </a:cubicBezTo>
                  <a:cubicBezTo>
                    <a:pt x="565248" y="622591"/>
                    <a:pt x="588369" y="622032"/>
                    <a:pt x="611412" y="622845"/>
                  </a:cubicBezTo>
                  <a:cubicBezTo>
                    <a:pt x="621855" y="623227"/>
                    <a:pt x="626987" y="620178"/>
                    <a:pt x="629934" y="609786"/>
                  </a:cubicBezTo>
                  <a:cubicBezTo>
                    <a:pt x="636362" y="587225"/>
                    <a:pt x="644085" y="565045"/>
                    <a:pt x="652444" y="539130"/>
                  </a:cubicBezTo>
                  <a:cubicBezTo>
                    <a:pt x="661159" y="565502"/>
                    <a:pt x="669289" y="588521"/>
                    <a:pt x="676225" y="611870"/>
                  </a:cubicBezTo>
                  <a:cubicBezTo>
                    <a:pt x="678766" y="620406"/>
                    <a:pt x="682754" y="622922"/>
                    <a:pt x="691215" y="622744"/>
                  </a:cubicBezTo>
                  <a:cubicBezTo>
                    <a:pt x="715021" y="622261"/>
                    <a:pt x="738852" y="622566"/>
                    <a:pt x="767918" y="622566"/>
                  </a:cubicBezTo>
                  <a:cubicBezTo>
                    <a:pt x="744747" y="639665"/>
                    <a:pt x="725997" y="654274"/>
                    <a:pt x="706357" y="667536"/>
                  </a:cubicBezTo>
                  <a:close/>
                </a:path>
              </a:pathLst>
            </a:custGeom>
            <a:solidFill>
              <a:schemeClr val="accent2"/>
            </a:solidFill>
            <a:ln w="2535" cap="flat">
              <a:noFill/>
              <a:prstDash val="solid"/>
              <a:miter/>
            </a:ln>
          </p:spPr>
          <p:txBody>
            <a:bodyPr rtlCol="0" anchor="ctr"/>
            <a:lstStyle/>
            <a:p>
              <a:endParaRPr lang="en-GB" dirty="0">
                <a:latin typeface="Poppins" panose="00000500000000000000" pitchFamily="2" charset="0"/>
              </a:endParaRPr>
            </a:p>
          </p:txBody>
        </p:sp>
        <p:sp>
          <p:nvSpPr>
            <p:cNvPr id="118" name="Freeform: Shape 117">
              <a:extLst>
                <a:ext uri="{FF2B5EF4-FFF2-40B4-BE49-F238E27FC236}">
                  <a16:creationId xmlns:a16="http://schemas.microsoft.com/office/drawing/2014/main" id="{6E6739FD-B4F5-B358-4D9E-D667ED1AB489}"/>
                </a:ext>
              </a:extLst>
            </p:cNvPr>
            <p:cNvSpPr/>
            <p:nvPr/>
          </p:nvSpPr>
          <p:spPr>
            <a:xfrm>
              <a:off x="4248683" y="1117559"/>
              <a:ext cx="3319" cy="898"/>
            </a:xfrm>
            <a:custGeom>
              <a:avLst/>
              <a:gdLst>
                <a:gd name="connsiteX0" fmla="*/ 2541 w 2645"/>
                <a:gd name="connsiteY0" fmla="*/ 381 h 716"/>
                <a:gd name="connsiteX1" fmla="*/ 0 w 2645"/>
                <a:gd name="connsiteY1" fmla="*/ 0 h 716"/>
                <a:gd name="connsiteX2" fmla="*/ 2642 w 2645"/>
                <a:gd name="connsiteY2" fmla="*/ 711 h 716"/>
                <a:gd name="connsiteX3" fmla="*/ 2541 w 2645"/>
                <a:gd name="connsiteY3" fmla="*/ 381 h 716"/>
              </a:gdLst>
              <a:ahLst/>
              <a:cxnLst>
                <a:cxn ang="0">
                  <a:pos x="connsiteX0" y="connsiteY0"/>
                </a:cxn>
                <a:cxn ang="0">
                  <a:pos x="connsiteX1" y="connsiteY1"/>
                </a:cxn>
                <a:cxn ang="0">
                  <a:pos x="connsiteX2" y="connsiteY2"/>
                </a:cxn>
                <a:cxn ang="0">
                  <a:pos x="connsiteX3" y="connsiteY3"/>
                </a:cxn>
              </a:cxnLst>
              <a:rect l="l" t="t" r="r" b="b"/>
              <a:pathLst>
                <a:path w="2645" h="716">
                  <a:moveTo>
                    <a:pt x="2541" y="381"/>
                  </a:moveTo>
                  <a:cubicBezTo>
                    <a:pt x="1702" y="254"/>
                    <a:pt x="838" y="127"/>
                    <a:pt x="0" y="0"/>
                  </a:cubicBezTo>
                  <a:cubicBezTo>
                    <a:pt x="889" y="229"/>
                    <a:pt x="1753" y="432"/>
                    <a:pt x="2642" y="711"/>
                  </a:cubicBezTo>
                  <a:cubicBezTo>
                    <a:pt x="2668" y="762"/>
                    <a:pt x="2541" y="381"/>
                    <a:pt x="2541" y="381"/>
                  </a:cubicBezTo>
                  <a:close/>
                </a:path>
              </a:pathLst>
            </a:custGeom>
            <a:solidFill>
              <a:srgbClr val="EBECEE"/>
            </a:solidFill>
            <a:ln w="2535" cap="flat">
              <a:noFill/>
              <a:prstDash val="solid"/>
              <a:miter/>
            </a:ln>
          </p:spPr>
          <p:txBody>
            <a:bodyPr rtlCol="0" anchor="ctr"/>
            <a:lstStyle/>
            <a:p>
              <a:endParaRPr lang="en-GB" dirty="0">
                <a:latin typeface="Poppins" panose="00000500000000000000" pitchFamily="2" charset="0"/>
              </a:endParaRPr>
            </a:p>
          </p:txBody>
        </p:sp>
        <p:sp>
          <p:nvSpPr>
            <p:cNvPr id="119" name="Freeform: Shape 118">
              <a:extLst>
                <a:ext uri="{FF2B5EF4-FFF2-40B4-BE49-F238E27FC236}">
                  <a16:creationId xmlns:a16="http://schemas.microsoft.com/office/drawing/2014/main" id="{FDCC3ECE-F1E2-CD3E-4D66-89F779790E02}"/>
                </a:ext>
              </a:extLst>
            </p:cNvPr>
            <p:cNvSpPr/>
            <p:nvPr/>
          </p:nvSpPr>
          <p:spPr>
            <a:xfrm>
              <a:off x="4419156" y="1420851"/>
              <a:ext cx="3475" cy="4240"/>
            </a:xfrm>
            <a:custGeom>
              <a:avLst/>
              <a:gdLst>
                <a:gd name="connsiteX0" fmla="*/ 1702 w 2769"/>
                <a:gd name="connsiteY0" fmla="*/ 0 h 3379"/>
                <a:gd name="connsiteX1" fmla="*/ 2769 w 2769"/>
                <a:gd name="connsiteY1" fmla="*/ 3379 h 3379"/>
                <a:gd name="connsiteX2" fmla="*/ 0 w 2769"/>
                <a:gd name="connsiteY2" fmla="*/ 1728 h 3379"/>
                <a:gd name="connsiteX3" fmla="*/ 1702 w 2769"/>
                <a:gd name="connsiteY3" fmla="*/ 0 h 3379"/>
              </a:gdLst>
              <a:ahLst/>
              <a:cxnLst>
                <a:cxn ang="0">
                  <a:pos x="connsiteX0" y="connsiteY0"/>
                </a:cxn>
                <a:cxn ang="0">
                  <a:pos x="connsiteX1" y="connsiteY1"/>
                </a:cxn>
                <a:cxn ang="0">
                  <a:pos x="connsiteX2" y="connsiteY2"/>
                </a:cxn>
                <a:cxn ang="0">
                  <a:pos x="connsiteX3" y="connsiteY3"/>
                </a:cxn>
              </a:cxnLst>
              <a:rect l="l" t="t" r="r" b="b"/>
              <a:pathLst>
                <a:path w="2769" h="3379">
                  <a:moveTo>
                    <a:pt x="1702" y="0"/>
                  </a:moveTo>
                  <a:cubicBezTo>
                    <a:pt x="2058" y="1118"/>
                    <a:pt x="2414" y="2261"/>
                    <a:pt x="2769" y="3379"/>
                  </a:cubicBezTo>
                  <a:cubicBezTo>
                    <a:pt x="1855" y="2820"/>
                    <a:pt x="915" y="2261"/>
                    <a:pt x="0" y="1728"/>
                  </a:cubicBezTo>
                  <a:cubicBezTo>
                    <a:pt x="584" y="1143"/>
                    <a:pt x="1143" y="584"/>
                    <a:pt x="1702" y="0"/>
                  </a:cubicBezTo>
                  <a:close/>
                </a:path>
              </a:pathLst>
            </a:custGeom>
            <a:solidFill>
              <a:srgbClr val="EBEDEE"/>
            </a:solidFill>
            <a:ln w="2535" cap="flat">
              <a:noFill/>
              <a:prstDash val="solid"/>
              <a:miter/>
            </a:ln>
          </p:spPr>
          <p:txBody>
            <a:bodyPr rtlCol="0" anchor="ctr"/>
            <a:lstStyle/>
            <a:p>
              <a:endParaRPr lang="en-GB" dirty="0">
                <a:latin typeface="Poppins" panose="00000500000000000000" pitchFamily="2" charset="0"/>
              </a:endParaRPr>
            </a:p>
          </p:txBody>
        </p:sp>
        <p:sp>
          <p:nvSpPr>
            <p:cNvPr id="120" name="Freeform: Shape 119">
              <a:extLst>
                <a:ext uri="{FF2B5EF4-FFF2-40B4-BE49-F238E27FC236}">
                  <a16:creationId xmlns:a16="http://schemas.microsoft.com/office/drawing/2014/main" id="{7866AC03-B96B-A167-58C1-CA8F57558750}"/>
                </a:ext>
              </a:extLst>
            </p:cNvPr>
            <p:cNvSpPr/>
            <p:nvPr/>
          </p:nvSpPr>
          <p:spPr>
            <a:xfrm>
              <a:off x="3870246" y="1731254"/>
              <a:ext cx="1052" cy="1147"/>
            </a:xfrm>
            <a:custGeom>
              <a:avLst/>
              <a:gdLst>
                <a:gd name="connsiteX0" fmla="*/ 0 w 838"/>
                <a:gd name="connsiteY0" fmla="*/ 0 h 914"/>
                <a:gd name="connsiteX1" fmla="*/ 838 w 838"/>
                <a:gd name="connsiteY1" fmla="*/ 915 h 914"/>
                <a:gd name="connsiteX2" fmla="*/ 432 w 838"/>
                <a:gd name="connsiteY2" fmla="*/ 229 h 914"/>
                <a:gd name="connsiteX3" fmla="*/ 0 w 838"/>
                <a:gd name="connsiteY3" fmla="*/ 0 h 914"/>
              </a:gdLst>
              <a:ahLst/>
              <a:cxnLst>
                <a:cxn ang="0">
                  <a:pos x="connsiteX0" y="connsiteY0"/>
                </a:cxn>
                <a:cxn ang="0">
                  <a:pos x="connsiteX1" y="connsiteY1"/>
                </a:cxn>
                <a:cxn ang="0">
                  <a:pos x="connsiteX2" y="connsiteY2"/>
                </a:cxn>
                <a:cxn ang="0">
                  <a:pos x="connsiteX3" y="connsiteY3"/>
                </a:cxn>
              </a:cxnLst>
              <a:rect l="l" t="t" r="r" b="b"/>
              <a:pathLst>
                <a:path w="838" h="914">
                  <a:moveTo>
                    <a:pt x="0" y="0"/>
                  </a:moveTo>
                  <a:cubicBezTo>
                    <a:pt x="279" y="305"/>
                    <a:pt x="559" y="610"/>
                    <a:pt x="838" y="915"/>
                  </a:cubicBezTo>
                  <a:cubicBezTo>
                    <a:pt x="711" y="686"/>
                    <a:pt x="584" y="483"/>
                    <a:pt x="432" y="229"/>
                  </a:cubicBezTo>
                  <a:cubicBezTo>
                    <a:pt x="406" y="229"/>
                    <a:pt x="0" y="0"/>
                    <a:pt x="0"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121" name="Freeform: Shape 120">
              <a:extLst>
                <a:ext uri="{FF2B5EF4-FFF2-40B4-BE49-F238E27FC236}">
                  <a16:creationId xmlns:a16="http://schemas.microsoft.com/office/drawing/2014/main" id="{4BC6AAD2-C42E-8C8B-35C6-FECE1DE263A0}"/>
                </a:ext>
              </a:extLst>
            </p:cNvPr>
            <p:cNvSpPr/>
            <p:nvPr/>
          </p:nvSpPr>
          <p:spPr>
            <a:xfrm>
              <a:off x="4248811" y="1731987"/>
              <a:ext cx="2327" cy="1828"/>
            </a:xfrm>
            <a:custGeom>
              <a:avLst/>
              <a:gdLst>
                <a:gd name="connsiteX0" fmla="*/ 1575 w 1854"/>
                <a:gd name="connsiteY0" fmla="*/ 0 h 1457"/>
                <a:gd name="connsiteX1" fmla="*/ 1042 w 1854"/>
                <a:gd name="connsiteY1" fmla="*/ 1397 h 1457"/>
                <a:gd name="connsiteX2" fmla="*/ 0 w 1854"/>
                <a:gd name="connsiteY2" fmla="*/ 1321 h 1457"/>
                <a:gd name="connsiteX3" fmla="*/ 1855 w 1854"/>
                <a:gd name="connsiteY3" fmla="*/ 330 h 1457"/>
                <a:gd name="connsiteX4" fmla="*/ 1575 w 1854"/>
                <a:gd name="connsiteY4" fmla="*/ 0 h 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 h="1457">
                  <a:moveTo>
                    <a:pt x="1575" y="0"/>
                  </a:moveTo>
                  <a:cubicBezTo>
                    <a:pt x="1423" y="483"/>
                    <a:pt x="1321" y="1016"/>
                    <a:pt x="1042" y="1397"/>
                  </a:cubicBezTo>
                  <a:cubicBezTo>
                    <a:pt x="940" y="1550"/>
                    <a:pt x="356" y="1372"/>
                    <a:pt x="0" y="1321"/>
                  </a:cubicBezTo>
                  <a:cubicBezTo>
                    <a:pt x="610" y="991"/>
                    <a:pt x="1245" y="661"/>
                    <a:pt x="1855" y="330"/>
                  </a:cubicBezTo>
                  <a:cubicBezTo>
                    <a:pt x="1855" y="356"/>
                    <a:pt x="1575" y="0"/>
                    <a:pt x="1575"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122" name="Freeform: Shape 121">
              <a:extLst>
                <a:ext uri="{FF2B5EF4-FFF2-40B4-BE49-F238E27FC236}">
                  <a16:creationId xmlns:a16="http://schemas.microsoft.com/office/drawing/2014/main" id="{1D29D585-0D36-CD86-B8B3-0E4782753E49}"/>
                </a:ext>
              </a:extLst>
            </p:cNvPr>
            <p:cNvSpPr/>
            <p:nvPr/>
          </p:nvSpPr>
          <p:spPr>
            <a:xfrm>
              <a:off x="4419698" y="1731956"/>
              <a:ext cx="3061" cy="1944"/>
            </a:xfrm>
            <a:custGeom>
              <a:avLst/>
              <a:gdLst>
                <a:gd name="connsiteX0" fmla="*/ 0 w 2439"/>
                <a:gd name="connsiteY0" fmla="*/ 534 h 1549"/>
                <a:gd name="connsiteX1" fmla="*/ 2337 w 2439"/>
                <a:gd name="connsiteY1" fmla="*/ 0 h 1549"/>
                <a:gd name="connsiteX2" fmla="*/ 2439 w 2439"/>
                <a:gd name="connsiteY2" fmla="*/ 1550 h 1549"/>
                <a:gd name="connsiteX3" fmla="*/ 203 w 2439"/>
                <a:gd name="connsiteY3" fmla="*/ 102 h 1549"/>
                <a:gd name="connsiteX4" fmla="*/ 0 w 2439"/>
                <a:gd name="connsiteY4" fmla="*/ 534 h 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 h="1549">
                  <a:moveTo>
                    <a:pt x="0" y="534"/>
                  </a:moveTo>
                  <a:cubicBezTo>
                    <a:pt x="788" y="356"/>
                    <a:pt x="1575" y="178"/>
                    <a:pt x="2337" y="0"/>
                  </a:cubicBezTo>
                  <a:cubicBezTo>
                    <a:pt x="2363" y="508"/>
                    <a:pt x="2388" y="1042"/>
                    <a:pt x="2439" y="1550"/>
                  </a:cubicBezTo>
                  <a:cubicBezTo>
                    <a:pt x="1702" y="1067"/>
                    <a:pt x="965" y="584"/>
                    <a:pt x="203" y="102"/>
                  </a:cubicBezTo>
                  <a:cubicBezTo>
                    <a:pt x="229" y="127"/>
                    <a:pt x="0" y="534"/>
                    <a:pt x="0" y="534"/>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123" name="Freeform: Shape 122">
              <a:extLst>
                <a:ext uri="{FF2B5EF4-FFF2-40B4-BE49-F238E27FC236}">
                  <a16:creationId xmlns:a16="http://schemas.microsoft.com/office/drawing/2014/main" id="{3ECEA454-A586-5BC9-81B5-4B2C29155C49}"/>
                </a:ext>
              </a:extLst>
            </p:cNvPr>
            <p:cNvSpPr/>
            <p:nvPr/>
          </p:nvSpPr>
          <p:spPr>
            <a:xfrm>
              <a:off x="3554136" y="2120062"/>
              <a:ext cx="2036872" cy="277077"/>
            </a:xfrm>
            <a:custGeom>
              <a:avLst/>
              <a:gdLst>
                <a:gd name="connsiteX0" fmla="*/ 1623184 w 1623183"/>
                <a:gd name="connsiteY0" fmla="*/ 451 h 220803"/>
                <a:gd name="connsiteX1" fmla="*/ 1533905 w 1623183"/>
                <a:gd name="connsiteY1" fmla="*/ 211962 h 220803"/>
                <a:gd name="connsiteX2" fmla="*/ 1524809 w 1623183"/>
                <a:gd name="connsiteY2" fmla="*/ 220778 h 220803"/>
                <a:gd name="connsiteX3" fmla="*/ 1506897 w 1623183"/>
                <a:gd name="connsiteY3" fmla="*/ 219686 h 220803"/>
                <a:gd name="connsiteX4" fmla="*/ 116287 w 1623183"/>
                <a:gd name="connsiteY4" fmla="*/ 219686 h 220803"/>
                <a:gd name="connsiteX5" fmla="*/ 98375 w 1623183"/>
                <a:gd name="connsiteY5" fmla="*/ 220803 h 220803"/>
                <a:gd name="connsiteX6" fmla="*/ 89279 w 1623183"/>
                <a:gd name="connsiteY6" fmla="*/ 211987 h 220803"/>
                <a:gd name="connsiteX7" fmla="*/ 0 w 1623183"/>
                <a:gd name="connsiteY7" fmla="*/ 476 h 220803"/>
                <a:gd name="connsiteX8" fmla="*/ 16413 w 1623183"/>
                <a:gd name="connsiteY8" fmla="*/ 19 h 220803"/>
                <a:gd name="connsiteX9" fmla="*/ 1606796 w 1623183"/>
                <a:gd name="connsiteY9" fmla="*/ 19 h 220803"/>
                <a:gd name="connsiteX10" fmla="*/ 1623184 w 1623183"/>
                <a:gd name="connsiteY10" fmla="*/ 451 h 22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3183" h="220803">
                  <a:moveTo>
                    <a:pt x="1623184" y="451"/>
                  </a:moveTo>
                  <a:cubicBezTo>
                    <a:pt x="1604078" y="75477"/>
                    <a:pt x="1573260" y="145549"/>
                    <a:pt x="1533905" y="211962"/>
                  </a:cubicBezTo>
                  <a:cubicBezTo>
                    <a:pt x="1531821" y="215468"/>
                    <a:pt x="1527883" y="217856"/>
                    <a:pt x="1524809" y="220778"/>
                  </a:cubicBezTo>
                  <a:cubicBezTo>
                    <a:pt x="1518838" y="220397"/>
                    <a:pt x="1512868" y="219686"/>
                    <a:pt x="1506897" y="219686"/>
                  </a:cubicBezTo>
                  <a:cubicBezTo>
                    <a:pt x="1043352" y="219635"/>
                    <a:pt x="579832" y="219635"/>
                    <a:pt x="116287" y="219686"/>
                  </a:cubicBezTo>
                  <a:cubicBezTo>
                    <a:pt x="110316" y="219686"/>
                    <a:pt x="104345" y="220397"/>
                    <a:pt x="98375" y="220803"/>
                  </a:cubicBezTo>
                  <a:cubicBezTo>
                    <a:pt x="95301" y="217882"/>
                    <a:pt x="91337" y="215493"/>
                    <a:pt x="89279" y="211987"/>
                  </a:cubicBezTo>
                  <a:cubicBezTo>
                    <a:pt x="49950" y="145549"/>
                    <a:pt x="19004" y="75528"/>
                    <a:pt x="0" y="476"/>
                  </a:cubicBezTo>
                  <a:cubicBezTo>
                    <a:pt x="5462" y="324"/>
                    <a:pt x="10925" y="19"/>
                    <a:pt x="16413" y="19"/>
                  </a:cubicBezTo>
                  <a:cubicBezTo>
                    <a:pt x="546549" y="-6"/>
                    <a:pt x="1076660" y="-6"/>
                    <a:pt x="1606796" y="19"/>
                  </a:cubicBezTo>
                  <a:cubicBezTo>
                    <a:pt x="1612259" y="-6"/>
                    <a:pt x="1617721" y="299"/>
                    <a:pt x="1623184" y="451"/>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124" name="Freeform: Shape 123">
              <a:extLst>
                <a:ext uri="{FF2B5EF4-FFF2-40B4-BE49-F238E27FC236}">
                  <a16:creationId xmlns:a16="http://schemas.microsoft.com/office/drawing/2014/main" id="{308EBB75-AC15-E4A2-1244-ACEA86FC8746}"/>
                </a:ext>
              </a:extLst>
            </p:cNvPr>
            <p:cNvSpPr/>
            <p:nvPr/>
          </p:nvSpPr>
          <p:spPr>
            <a:xfrm>
              <a:off x="3677583" y="2395657"/>
              <a:ext cx="1789979" cy="275444"/>
            </a:xfrm>
            <a:custGeom>
              <a:avLst/>
              <a:gdLst>
                <a:gd name="connsiteX0" fmla="*/ 0 w 1426434"/>
                <a:gd name="connsiteY0" fmla="*/ 1156 h 219501"/>
                <a:gd name="connsiteX1" fmla="*/ 17912 w 1426434"/>
                <a:gd name="connsiteY1" fmla="*/ 38 h 219501"/>
                <a:gd name="connsiteX2" fmla="*/ 1408522 w 1426434"/>
                <a:gd name="connsiteY2" fmla="*/ 38 h 219501"/>
                <a:gd name="connsiteX3" fmla="*/ 1426434 w 1426434"/>
                <a:gd name="connsiteY3" fmla="*/ 1131 h 219501"/>
                <a:gd name="connsiteX4" fmla="*/ 1420667 w 1426434"/>
                <a:gd name="connsiteY4" fmla="*/ 16044 h 219501"/>
                <a:gd name="connsiteX5" fmla="*/ 1322851 w 1426434"/>
                <a:gd name="connsiteY5" fmla="*/ 138911 h 219501"/>
                <a:gd name="connsiteX6" fmla="*/ 1250899 w 1426434"/>
                <a:gd name="connsiteY6" fmla="*/ 208297 h 219501"/>
                <a:gd name="connsiteX7" fmla="*/ 1234741 w 1426434"/>
                <a:gd name="connsiteY7" fmla="*/ 219247 h 219501"/>
                <a:gd name="connsiteX8" fmla="*/ 584278 w 1426434"/>
                <a:gd name="connsiteY8" fmla="*/ 219501 h 219501"/>
                <a:gd name="connsiteX9" fmla="*/ 191694 w 1426434"/>
                <a:gd name="connsiteY9" fmla="*/ 219222 h 219501"/>
                <a:gd name="connsiteX10" fmla="*/ 77516 w 1426434"/>
                <a:gd name="connsiteY10" fmla="*/ 111472 h 219501"/>
                <a:gd name="connsiteX11" fmla="*/ 8359 w 1426434"/>
                <a:gd name="connsiteY11" fmla="*/ 20211 h 219501"/>
                <a:gd name="connsiteX12" fmla="*/ 0 w 1426434"/>
                <a:gd name="connsiteY12" fmla="*/ 1156 h 21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6434" h="219501">
                  <a:moveTo>
                    <a:pt x="0" y="1156"/>
                  </a:moveTo>
                  <a:cubicBezTo>
                    <a:pt x="5971" y="775"/>
                    <a:pt x="11941" y="64"/>
                    <a:pt x="17912" y="38"/>
                  </a:cubicBezTo>
                  <a:cubicBezTo>
                    <a:pt x="481457" y="-13"/>
                    <a:pt x="944977" y="-13"/>
                    <a:pt x="1408522" y="38"/>
                  </a:cubicBezTo>
                  <a:cubicBezTo>
                    <a:pt x="1414493" y="38"/>
                    <a:pt x="1420464" y="749"/>
                    <a:pt x="1426434" y="1131"/>
                  </a:cubicBezTo>
                  <a:cubicBezTo>
                    <a:pt x="1424580" y="6136"/>
                    <a:pt x="1423817" y="12030"/>
                    <a:pt x="1420667" y="16044"/>
                  </a:cubicBezTo>
                  <a:cubicBezTo>
                    <a:pt x="1388426" y="57305"/>
                    <a:pt x="1357048" y="99327"/>
                    <a:pt x="1322851" y="138911"/>
                  </a:cubicBezTo>
                  <a:cubicBezTo>
                    <a:pt x="1301154" y="164013"/>
                    <a:pt x="1275214" y="185507"/>
                    <a:pt x="1250899" y="208297"/>
                  </a:cubicBezTo>
                  <a:cubicBezTo>
                    <a:pt x="1246199" y="212692"/>
                    <a:pt x="1240152" y="215639"/>
                    <a:pt x="1234741" y="219247"/>
                  </a:cubicBezTo>
                  <a:cubicBezTo>
                    <a:pt x="1017920" y="219349"/>
                    <a:pt x="801099" y="219476"/>
                    <a:pt x="584278" y="219501"/>
                  </a:cubicBezTo>
                  <a:cubicBezTo>
                    <a:pt x="453408" y="219501"/>
                    <a:pt x="322564" y="219323"/>
                    <a:pt x="191694" y="219222"/>
                  </a:cubicBezTo>
                  <a:cubicBezTo>
                    <a:pt x="153431" y="183500"/>
                    <a:pt x="113365" y="149506"/>
                    <a:pt x="77516" y="111472"/>
                  </a:cubicBezTo>
                  <a:cubicBezTo>
                    <a:pt x="51499" y="83855"/>
                    <a:pt x="30895" y="51055"/>
                    <a:pt x="8359" y="20211"/>
                  </a:cubicBezTo>
                  <a:cubicBezTo>
                    <a:pt x="4345" y="14774"/>
                    <a:pt x="2719" y="7558"/>
                    <a:pt x="0" y="1156"/>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grpSp>
      <p:sp>
        <p:nvSpPr>
          <p:cNvPr id="125" name="TextBox 124">
            <a:extLst>
              <a:ext uri="{FF2B5EF4-FFF2-40B4-BE49-F238E27FC236}">
                <a16:creationId xmlns:a16="http://schemas.microsoft.com/office/drawing/2014/main" id="{9CB2CE8E-F1B6-4112-7555-9AAA7A9EC363}"/>
              </a:ext>
            </a:extLst>
          </p:cNvPr>
          <p:cNvSpPr txBox="1"/>
          <p:nvPr/>
        </p:nvSpPr>
        <p:spPr>
          <a:xfrm>
            <a:off x="12571315" y="2615751"/>
            <a:ext cx="9050973" cy="584775"/>
          </a:xfrm>
          <a:prstGeom prst="rect">
            <a:avLst/>
          </a:prstGeom>
          <a:noFill/>
        </p:spPr>
        <p:txBody>
          <a:bodyPr wrap="square">
            <a:spAutoFit/>
          </a:bodyPr>
          <a:lstStyle/>
          <a:p>
            <a:pPr algn="ctr"/>
            <a:r>
              <a:rPr lang="en-GB" sz="3200" dirty="0">
                <a:solidFill>
                  <a:schemeClr val="accent5">
                    <a:lumMod val="50000"/>
                  </a:schemeClr>
                </a:solidFill>
                <a:latin typeface="+mj-lt"/>
                <a:ea typeface="Open Sans" panose="020B0606030504020204" pitchFamily="34" charset="0"/>
                <a:cs typeface="Poppins" panose="00000500000000000000" pitchFamily="2" charset="0"/>
              </a:rPr>
              <a:t>Supplementary Leverage Ratio (SLR)</a:t>
            </a:r>
            <a:endParaRPr lang="en-GB" sz="3200" dirty="0">
              <a:solidFill>
                <a:schemeClr val="accent5">
                  <a:lumMod val="50000"/>
                </a:schemeClr>
              </a:solidFill>
              <a:latin typeface="+mj-lt"/>
            </a:endParaRPr>
          </a:p>
        </p:txBody>
      </p:sp>
      <p:sp>
        <p:nvSpPr>
          <p:cNvPr id="126" name="TextBox 125">
            <a:extLst>
              <a:ext uri="{FF2B5EF4-FFF2-40B4-BE49-F238E27FC236}">
                <a16:creationId xmlns:a16="http://schemas.microsoft.com/office/drawing/2014/main" id="{800FE46F-81EA-56EE-54A1-F468F4E1799B}"/>
              </a:ext>
            </a:extLst>
          </p:cNvPr>
          <p:cNvSpPr txBox="1"/>
          <p:nvPr/>
        </p:nvSpPr>
        <p:spPr>
          <a:xfrm>
            <a:off x="11987774" y="3248395"/>
            <a:ext cx="10218056" cy="400110"/>
          </a:xfrm>
          <a:prstGeom prst="rect">
            <a:avLst/>
          </a:prstGeom>
          <a:noFill/>
        </p:spPr>
        <p:txBody>
          <a:bodyPr wrap="square">
            <a:spAutoFit/>
          </a:bodyPr>
          <a:lstStyle/>
          <a:p>
            <a:pPr algn="ctr"/>
            <a:r>
              <a:rPr lang="en-US" sz="200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Imposed by the </a:t>
            </a:r>
            <a:r>
              <a:rPr lang="en-US" sz="20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Federal Reserve </a:t>
            </a:r>
            <a:r>
              <a:rPr lang="en-US" sz="200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on </a:t>
            </a:r>
            <a:r>
              <a:rPr lang="en-US" sz="20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U.S. banks</a:t>
            </a:r>
            <a:endParaRPr lang="en-GB" sz="2000" b="1" dirty="0">
              <a:solidFill>
                <a:schemeClr val="accent5">
                  <a:lumMod val="50000"/>
                </a:schemeClr>
              </a:solidFill>
              <a:latin typeface="Poppins" panose="00000500000000000000" pitchFamily="2" charset="0"/>
            </a:endParaRPr>
          </a:p>
        </p:txBody>
      </p:sp>
      <p:sp>
        <p:nvSpPr>
          <p:cNvPr id="127" name="Rectangle: Rounded Corners 126">
            <a:extLst>
              <a:ext uri="{FF2B5EF4-FFF2-40B4-BE49-F238E27FC236}">
                <a16:creationId xmlns:a16="http://schemas.microsoft.com/office/drawing/2014/main" id="{38017569-C9F1-F3DB-1E6E-F14D1FB7C878}"/>
              </a:ext>
            </a:extLst>
          </p:cNvPr>
          <p:cNvSpPr/>
          <p:nvPr/>
        </p:nvSpPr>
        <p:spPr>
          <a:xfrm>
            <a:off x="14864823" y="3998810"/>
            <a:ext cx="4492986" cy="1408370"/>
          </a:xfrm>
          <a:prstGeom prst="roundRect">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128" name="TextBox 127">
            <a:extLst>
              <a:ext uri="{FF2B5EF4-FFF2-40B4-BE49-F238E27FC236}">
                <a16:creationId xmlns:a16="http://schemas.microsoft.com/office/drawing/2014/main" id="{B49E8B20-28B6-5F10-303E-995BFC66A07C}"/>
              </a:ext>
            </a:extLst>
          </p:cNvPr>
          <p:cNvSpPr txBox="1"/>
          <p:nvPr/>
        </p:nvSpPr>
        <p:spPr>
          <a:xfrm>
            <a:off x="15240993" y="4262066"/>
            <a:ext cx="3740646" cy="400110"/>
          </a:xfrm>
          <a:prstGeom prst="rect">
            <a:avLst/>
          </a:prstGeom>
          <a:noFill/>
        </p:spPr>
        <p:txBody>
          <a:bodyPr wrap="square">
            <a:spAutoFit/>
          </a:bodyPr>
          <a:lstStyle/>
          <a:p>
            <a:pPr algn="ctr"/>
            <a:r>
              <a:rPr lang="en-US" sz="20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TIER 1 CAPITAL </a:t>
            </a:r>
          </a:p>
        </p:txBody>
      </p:sp>
      <p:sp>
        <p:nvSpPr>
          <p:cNvPr id="129" name="TextBox 128">
            <a:extLst>
              <a:ext uri="{FF2B5EF4-FFF2-40B4-BE49-F238E27FC236}">
                <a16:creationId xmlns:a16="http://schemas.microsoft.com/office/drawing/2014/main" id="{B347CC99-ABFD-CE8C-0B2C-A1B0FCEC47BC}"/>
              </a:ext>
            </a:extLst>
          </p:cNvPr>
          <p:cNvSpPr txBox="1"/>
          <p:nvPr/>
        </p:nvSpPr>
        <p:spPr>
          <a:xfrm>
            <a:off x="15240993" y="4834478"/>
            <a:ext cx="3740646" cy="400110"/>
          </a:xfrm>
          <a:prstGeom prst="rect">
            <a:avLst/>
          </a:prstGeom>
          <a:noFill/>
        </p:spPr>
        <p:txBody>
          <a:bodyPr wrap="square">
            <a:spAutoFit/>
          </a:bodyPr>
          <a:lstStyle/>
          <a:p>
            <a:pPr algn="ctr"/>
            <a:r>
              <a:rPr lang="en-US" sz="20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TOTAL LEVERAGE EXPOSURE</a:t>
            </a:r>
          </a:p>
        </p:txBody>
      </p:sp>
      <p:cxnSp>
        <p:nvCxnSpPr>
          <p:cNvPr id="130" name="Straight Connector 129">
            <a:extLst>
              <a:ext uri="{FF2B5EF4-FFF2-40B4-BE49-F238E27FC236}">
                <a16:creationId xmlns:a16="http://schemas.microsoft.com/office/drawing/2014/main" id="{FD87AC04-26E7-F150-3F39-871F3C83F6A3}"/>
              </a:ext>
            </a:extLst>
          </p:cNvPr>
          <p:cNvCxnSpPr>
            <a:cxnSpLocks/>
          </p:cNvCxnSpPr>
          <p:nvPr/>
        </p:nvCxnSpPr>
        <p:spPr>
          <a:xfrm>
            <a:off x="15240993" y="4709353"/>
            <a:ext cx="3740646"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0D04FA7C-A703-1064-148D-8162DC01D7DB}"/>
              </a:ext>
            </a:extLst>
          </p:cNvPr>
          <p:cNvCxnSpPr>
            <a:cxnSpLocks/>
          </p:cNvCxnSpPr>
          <p:nvPr/>
        </p:nvCxnSpPr>
        <p:spPr>
          <a:xfrm flipV="1">
            <a:off x="17111316" y="5123275"/>
            <a:ext cx="0" cy="755701"/>
          </a:xfrm>
          <a:prstGeom prst="line">
            <a:avLst/>
          </a:prstGeom>
          <a:ln w="76200">
            <a:solidFill>
              <a:schemeClr val="accent5">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7FE0CB1D-F64C-554A-D170-95B0EB25C7E5}"/>
              </a:ext>
            </a:extLst>
          </p:cNvPr>
          <p:cNvCxnSpPr>
            <a:cxnSpLocks/>
          </p:cNvCxnSpPr>
          <p:nvPr/>
        </p:nvCxnSpPr>
        <p:spPr>
          <a:xfrm flipH="1">
            <a:off x="18115110" y="4424681"/>
            <a:ext cx="1877564" cy="0"/>
          </a:xfrm>
          <a:prstGeom prst="line">
            <a:avLst/>
          </a:prstGeom>
          <a:ln w="76200">
            <a:solidFill>
              <a:schemeClr val="accent5">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BB07D013-7187-9FBE-9B1B-631D919659A8}"/>
              </a:ext>
            </a:extLst>
          </p:cNvPr>
          <p:cNvCxnSpPr>
            <a:cxnSpLocks/>
          </p:cNvCxnSpPr>
          <p:nvPr/>
        </p:nvCxnSpPr>
        <p:spPr>
          <a:xfrm flipH="1">
            <a:off x="19025460" y="5016602"/>
            <a:ext cx="967214" cy="0"/>
          </a:xfrm>
          <a:prstGeom prst="line">
            <a:avLst/>
          </a:prstGeom>
          <a:ln w="76200">
            <a:solidFill>
              <a:schemeClr val="accent5">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761D7590-F9C4-4DCD-CDCF-791287DE45E8}"/>
              </a:ext>
            </a:extLst>
          </p:cNvPr>
          <p:cNvSpPr txBox="1"/>
          <p:nvPr/>
        </p:nvSpPr>
        <p:spPr>
          <a:xfrm>
            <a:off x="20067876" y="4196744"/>
            <a:ext cx="1160654" cy="461665"/>
          </a:xfrm>
          <a:prstGeom prst="rect">
            <a:avLst/>
          </a:prstGeom>
          <a:noFill/>
        </p:spPr>
        <p:txBody>
          <a:bodyPr wrap="square">
            <a:spAutoFit/>
          </a:bodyPr>
          <a:lstStyle/>
          <a:p>
            <a:pPr algn="ctr"/>
            <a:r>
              <a:rPr lang="en-GB" sz="24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&gt; 3.0%</a:t>
            </a:r>
            <a:endParaRPr lang="en-GB" sz="2400" b="1" dirty="0">
              <a:solidFill>
                <a:schemeClr val="accent5">
                  <a:lumMod val="50000"/>
                </a:schemeClr>
              </a:solidFill>
              <a:latin typeface="Poppins" panose="00000500000000000000" pitchFamily="2" charset="0"/>
            </a:endParaRPr>
          </a:p>
        </p:txBody>
      </p:sp>
      <p:sp>
        <p:nvSpPr>
          <p:cNvPr id="136" name="TextBox 135">
            <a:extLst>
              <a:ext uri="{FF2B5EF4-FFF2-40B4-BE49-F238E27FC236}">
                <a16:creationId xmlns:a16="http://schemas.microsoft.com/office/drawing/2014/main" id="{E86E14E6-E3B3-FE0D-785C-1ADF8108C89D}"/>
              </a:ext>
            </a:extLst>
          </p:cNvPr>
          <p:cNvSpPr txBox="1"/>
          <p:nvPr/>
        </p:nvSpPr>
        <p:spPr>
          <a:xfrm>
            <a:off x="19987803" y="4780134"/>
            <a:ext cx="1330959" cy="461665"/>
          </a:xfrm>
          <a:prstGeom prst="rect">
            <a:avLst/>
          </a:prstGeom>
          <a:noFill/>
        </p:spPr>
        <p:txBody>
          <a:bodyPr wrap="square">
            <a:spAutoFit/>
          </a:bodyPr>
          <a:lstStyle/>
          <a:p>
            <a:pPr algn="ctr"/>
            <a:r>
              <a:rPr lang="en-GB" sz="24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&gt; 5.0%</a:t>
            </a:r>
            <a:endParaRPr lang="en-GB" sz="2400" b="1" dirty="0">
              <a:solidFill>
                <a:schemeClr val="accent5">
                  <a:lumMod val="50000"/>
                </a:schemeClr>
              </a:solidFill>
              <a:latin typeface="Poppins" panose="00000500000000000000" pitchFamily="2" charset="0"/>
            </a:endParaRPr>
          </a:p>
        </p:txBody>
      </p:sp>
      <p:sp>
        <p:nvSpPr>
          <p:cNvPr id="24" name="TextBox 23">
            <a:extLst>
              <a:ext uri="{FF2B5EF4-FFF2-40B4-BE49-F238E27FC236}">
                <a16:creationId xmlns:a16="http://schemas.microsoft.com/office/drawing/2014/main" id="{4EB04E66-9A69-5682-B3BA-1631FA616D24}"/>
              </a:ext>
            </a:extLst>
          </p:cNvPr>
          <p:cNvSpPr txBox="1"/>
          <p:nvPr/>
        </p:nvSpPr>
        <p:spPr>
          <a:xfrm>
            <a:off x="13938705" y="5888501"/>
            <a:ext cx="6345221" cy="338554"/>
          </a:xfrm>
          <a:prstGeom prst="rect">
            <a:avLst/>
          </a:prstGeom>
          <a:noFill/>
        </p:spPr>
        <p:txBody>
          <a:bodyPr wrap="square">
            <a:spAutoFit/>
          </a:bodyPr>
          <a:lstStyle/>
          <a:p>
            <a:pPr algn="ctr"/>
            <a:r>
              <a:rPr lang="en-GB" sz="1600"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I</a:t>
            </a:r>
            <a:r>
              <a:rPr lang="en-GB" sz="1600" b="0" i="0" dirty="0">
                <a:solidFill>
                  <a:schemeClr val="accent5">
                    <a:lumMod val="50000"/>
                  </a:schemeClr>
                </a:solidFill>
                <a:effectLst/>
                <a:latin typeface="Poppins" panose="00000500000000000000" pitchFamily="2" charset="0"/>
                <a:ea typeface="Open Sans" panose="020B0606030504020204" pitchFamily="34" charset="0"/>
                <a:cs typeface="Poppins" panose="00000500000000000000" pitchFamily="2" charset="0"/>
              </a:rPr>
              <a:t>ncludes </a:t>
            </a:r>
            <a:r>
              <a:rPr lang="en-GB" sz="1600" b="1" i="0" dirty="0">
                <a:solidFill>
                  <a:schemeClr val="accent5">
                    <a:lumMod val="50000"/>
                  </a:schemeClr>
                </a:solidFill>
                <a:effectLst/>
                <a:latin typeface="Poppins" panose="00000500000000000000" pitchFamily="2" charset="0"/>
                <a:ea typeface="Open Sans" panose="020B0606030504020204" pitchFamily="34" charset="0"/>
                <a:cs typeface="Poppins" panose="00000500000000000000" pitchFamily="2" charset="0"/>
              </a:rPr>
              <a:t>balance sheet </a:t>
            </a:r>
            <a:r>
              <a:rPr lang="en-GB" sz="1600" b="0" i="0" dirty="0">
                <a:solidFill>
                  <a:schemeClr val="accent5">
                    <a:lumMod val="50000"/>
                  </a:schemeClr>
                </a:solidFill>
                <a:effectLst/>
                <a:latin typeface="Poppins" panose="00000500000000000000" pitchFamily="2" charset="0"/>
                <a:ea typeface="Open Sans" panose="020B0606030504020204" pitchFamily="34" charset="0"/>
                <a:cs typeface="Poppins" panose="00000500000000000000" pitchFamily="2" charset="0"/>
              </a:rPr>
              <a:t>and some </a:t>
            </a:r>
            <a:r>
              <a:rPr lang="en-GB" sz="16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off balance sheet items</a:t>
            </a:r>
            <a:endParaRPr lang="en-GB" sz="1600" dirty="0">
              <a:solidFill>
                <a:schemeClr val="accent5">
                  <a:lumMod val="50000"/>
                </a:schemeClr>
              </a:solidFill>
              <a:latin typeface="Poppins" panose="00000500000000000000" pitchFamily="2" charset="0"/>
            </a:endParaRPr>
          </a:p>
        </p:txBody>
      </p:sp>
    </p:spTree>
    <p:extLst>
      <p:ext uri="{BB962C8B-B14F-4D97-AF65-F5344CB8AC3E}">
        <p14:creationId xmlns:p14="http://schemas.microsoft.com/office/powerpoint/2010/main" val="200691764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14:presetBounceEnd="60000">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14:bounceEnd="60000">
                                          <p:cBhvr additive="base">
                                            <p:cTn id="7" dur="500" fill="hold"/>
                                            <p:tgtEl>
                                              <p:spTgt spid="7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80"/>
                                            </p:tgtEl>
                                            <p:attrNameLst>
                                              <p:attrName>style.visibility</p:attrName>
                                            </p:attrNameLst>
                                          </p:cBhvr>
                                          <p:to>
                                            <p:strVal val="visible"/>
                                          </p:to>
                                        </p:set>
                                        <p:anim calcmode="lin" valueType="num">
                                          <p:cBhvr additive="base">
                                            <p:cTn id="12" dur="500" fill="hold"/>
                                            <p:tgtEl>
                                              <p:spTgt spid="80"/>
                                            </p:tgtEl>
                                            <p:attrNameLst>
                                              <p:attrName>ppt_x</p:attrName>
                                            </p:attrNameLst>
                                          </p:cBhvr>
                                          <p:tavLst>
                                            <p:tav tm="0">
                                              <p:val>
                                                <p:strVal val="1+#ppt_w/2"/>
                                              </p:val>
                                            </p:tav>
                                            <p:tav tm="100000">
                                              <p:val>
                                                <p:strVal val="#ppt_x"/>
                                              </p:val>
                                            </p:tav>
                                          </p:tavLst>
                                        </p:anim>
                                        <p:anim calcmode="lin" valueType="num">
                                          <p:cBhvr additive="base">
                                            <p:cTn id="13" dur="500" fill="hold"/>
                                            <p:tgtEl>
                                              <p:spTgt spid="80"/>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 calcmode="lin" valueType="num">
                                          <p:cBhvr additive="base">
                                            <p:cTn id="16" dur="500" fill="hold"/>
                                            <p:tgtEl>
                                              <p:spTgt spid="81"/>
                                            </p:tgtEl>
                                            <p:attrNameLst>
                                              <p:attrName>ppt_x</p:attrName>
                                            </p:attrNameLst>
                                          </p:cBhvr>
                                          <p:tavLst>
                                            <p:tav tm="0">
                                              <p:val>
                                                <p:strVal val="1+#ppt_w/2"/>
                                              </p:val>
                                            </p:tav>
                                            <p:tav tm="100000">
                                              <p:val>
                                                <p:strVal val="#ppt_x"/>
                                              </p:val>
                                            </p:tav>
                                          </p:tavLst>
                                        </p:anim>
                                        <p:anim calcmode="lin" valueType="num">
                                          <p:cBhvr additive="base">
                                            <p:cTn id="17" dur="500" fill="hold"/>
                                            <p:tgtEl>
                                              <p:spTgt spid="81"/>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decel="100000" fill="hold" nodeType="after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additive="base">
                                            <p:cTn id="21" dur="500" fill="hold"/>
                                            <p:tgtEl>
                                              <p:spTgt spid="83"/>
                                            </p:tgtEl>
                                            <p:attrNameLst>
                                              <p:attrName>ppt_x</p:attrName>
                                            </p:attrNameLst>
                                          </p:cBhvr>
                                          <p:tavLst>
                                            <p:tav tm="0">
                                              <p:val>
                                                <p:strVal val="1+#ppt_w/2"/>
                                              </p:val>
                                            </p:tav>
                                            <p:tav tm="100000">
                                              <p:val>
                                                <p:strVal val="#ppt_x"/>
                                              </p:val>
                                            </p:tav>
                                          </p:tavLst>
                                        </p:anim>
                                        <p:anim calcmode="lin" valueType="num">
                                          <p:cBhvr additive="base">
                                            <p:cTn id="22" dur="500" fill="hold"/>
                                            <p:tgtEl>
                                              <p:spTgt spid="83"/>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2" decel="100000" fill="hold" grpId="0" nodeType="afterEffect">
                                      <p:stCondLst>
                                        <p:cond delay="0"/>
                                      </p:stCondLst>
                                      <p:childTnLst>
                                        <p:set>
                                          <p:cBhvr>
                                            <p:cTn id="25" dur="1" fill="hold">
                                              <p:stCondLst>
                                                <p:cond delay="0"/>
                                              </p:stCondLst>
                                            </p:cTn>
                                            <p:tgtEl>
                                              <p:spTgt spid="82"/>
                                            </p:tgtEl>
                                            <p:attrNameLst>
                                              <p:attrName>style.visibility</p:attrName>
                                            </p:attrNameLst>
                                          </p:cBhvr>
                                          <p:to>
                                            <p:strVal val="visible"/>
                                          </p:to>
                                        </p:set>
                                        <p:anim calcmode="lin" valueType="num">
                                          <p:cBhvr additive="base">
                                            <p:cTn id="26" dur="500" fill="hold"/>
                                            <p:tgtEl>
                                              <p:spTgt spid="82"/>
                                            </p:tgtEl>
                                            <p:attrNameLst>
                                              <p:attrName>ppt_x</p:attrName>
                                            </p:attrNameLst>
                                          </p:cBhvr>
                                          <p:tavLst>
                                            <p:tav tm="0">
                                              <p:val>
                                                <p:strVal val="1+#ppt_w/2"/>
                                              </p:val>
                                            </p:tav>
                                            <p:tav tm="100000">
                                              <p:val>
                                                <p:strVal val="#ppt_x"/>
                                              </p:val>
                                            </p:tav>
                                          </p:tavLst>
                                        </p:anim>
                                        <p:anim calcmode="lin" valueType="num">
                                          <p:cBhvr additive="base">
                                            <p:cTn id="27" dur="500" fill="hold"/>
                                            <p:tgtEl>
                                              <p:spTgt spid="82"/>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32" presetClass="emph" presetSubtype="0" fill="hold" grpId="1" nodeType="afterEffect">
                                      <p:stCondLst>
                                        <p:cond delay="0"/>
                                      </p:stCondLst>
                                      <p:childTnLst>
                                        <p:animRot by="120000">
                                          <p:cBhvr>
                                            <p:cTn id="30" dur="100" fill="hold">
                                              <p:stCondLst>
                                                <p:cond delay="0"/>
                                              </p:stCondLst>
                                            </p:cTn>
                                            <p:tgtEl>
                                              <p:spTgt spid="82"/>
                                            </p:tgtEl>
                                            <p:attrNameLst>
                                              <p:attrName>r</p:attrName>
                                            </p:attrNameLst>
                                          </p:cBhvr>
                                        </p:animRot>
                                        <p:animRot by="-240000">
                                          <p:cBhvr>
                                            <p:cTn id="31" dur="200" fill="hold">
                                              <p:stCondLst>
                                                <p:cond delay="200"/>
                                              </p:stCondLst>
                                            </p:cTn>
                                            <p:tgtEl>
                                              <p:spTgt spid="82"/>
                                            </p:tgtEl>
                                            <p:attrNameLst>
                                              <p:attrName>r</p:attrName>
                                            </p:attrNameLst>
                                          </p:cBhvr>
                                        </p:animRot>
                                        <p:animRot by="240000">
                                          <p:cBhvr>
                                            <p:cTn id="32" dur="200" fill="hold">
                                              <p:stCondLst>
                                                <p:cond delay="400"/>
                                              </p:stCondLst>
                                            </p:cTn>
                                            <p:tgtEl>
                                              <p:spTgt spid="82"/>
                                            </p:tgtEl>
                                            <p:attrNameLst>
                                              <p:attrName>r</p:attrName>
                                            </p:attrNameLst>
                                          </p:cBhvr>
                                        </p:animRot>
                                        <p:animRot by="-240000">
                                          <p:cBhvr>
                                            <p:cTn id="33" dur="200" fill="hold">
                                              <p:stCondLst>
                                                <p:cond delay="600"/>
                                              </p:stCondLst>
                                            </p:cTn>
                                            <p:tgtEl>
                                              <p:spTgt spid="82"/>
                                            </p:tgtEl>
                                            <p:attrNameLst>
                                              <p:attrName>r</p:attrName>
                                            </p:attrNameLst>
                                          </p:cBhvr>
                                        </p:animRot>
                                        <p:animRot by="120000">
                                          <p:cBhvr>
                                            <p:cTn id="34" dur="200" fill="hold">
                                              <p:stCondLst>
                                                <p:cond delay="800"/>
                                              </p:stCondLst>
                                            </p:cTn>
                                            <p:tgtEl>
                                              <p:spTgt spid="82"/>
                                            </p:tgtEl>
                                            <p:attrNameLst>
                                              <p:attrName>r</p:attrName>
                                            </p:attrNameLst>
                                          </p:cBhvr>
                                        </p:animRot>
                                      </p:childTnLst>
                                    </p:cTn>
                                  </p:par>
                                </p:childTnLst>
                              </p:cTn>
                            </p:par>
                            <p:par>
                              <p:cTn id="35" fill="hold">
                                <p:stCondLst>
                                  <p:cond delay="3000"/>
                                </p:stCondLst>
                                <p:childTnLst>
                                  <p:par>
                                    <p:cTn id="36" presetID="22" presetClass="entr" presetSubtype="1" fill="hold" nodeType="afterEffect">
                                      <p:stCondLst>
                                        <p:cond delay="0"/>
                                      </p:stCondLst>
                                      <p:childTnLst>
                                        <p:set>
                                          <p:cBhvr>
                                            <p:cTn id="37" dur="1" fill="hold">
                                              <p:stCondLst>
                                                <p:cond delay="0"/>
                                              </p:stCondLst>
                                            </p:cTn>
                                            <p:tgtEl>
                                              <p:spTgt spid="85"/>
                                            </p:tgtEl>
                                            <p:attrNameLst>
                                              <p:attrName>style.visibility</p:attrName>
                                            </p:attrNameLst>
                                          </p:cBhvr>
                                          <p:to>
                                            <p:strVal val="visible"/>
                                          </p:to>
                                        </p:set>
                                        <p:animEffect transition="in" filter="wipe(up)">
                                          <p:cBhvr>
                                            <p:cTn id="38" dur="500"/>
                                            <p:tgtEl>
                                              <p:spTgt spid="85"/>
                                            </p:tgtEl>
                                          </p:cBhvr>
                                        </p:animEffect>
                                      </p:childTnLst>
                                    </p:cTn>
                                  </p:par>
                                  <p:par>
                                    <p:cTn id="39" presetID="2" presetClass="entr" presetSubtype="4" decel="100000" fill="hold" grpId="0" nodeType="withEffect">
                                      <p:stCondLst>
                                        <p:cond delay="0"/>
                                      </p:stCondLst>
                                      <p:childTnLst>
                                        <p:set>
                                          <p:cBhvr>
                                            <p:cTn id="40" dur="1" fill="hold">
                                              <p:stCondLst>
                                                <p:cond delay="0"/>
                                              </p:stCondLst>
                                            </p:cTn>
                                            <p:tgtEl>
                                              <p:spTgt spid="84"/>
                                            </p:tgtEl>
                                            <p:attrNameLst>
                                              <p:attrName>style.visibility</p:attrName>
                                            </p:attrNameLst>
                                          </p:cBhvr>
                                          <p:to>
                                            <p:strVal val="visible"/>
                                          </p:to>
                                        </p:set>
                                        <p:anim calcmode="lin" valueType="num">
                                          <p:cBhvr additive="base">
                                            <p:cTn id="41" dur="500" fill="hold"/>
                                            <p:tgtEl>
                                              <p:spTgt spid="84"/>
                                            </p:tgtEl>
                                            <p:attrNameLst>
                                              <p:attrName>ppt_x</p:attrName>
                                            </p:attrNameLst>
                                          </p:cBhvr>
                                          <p:tavLst>
                                            <p:tav tm="0">
                                              <p:val>
                                                <p:strVal val="#ppt_x"/>
                                              </p:val>
                                            </p:tav>
                                            <p:tav tm="100000">
                                              <p:val>
                                                <p:strVal val="#ppt_x"/>
                                              </p:val>
                                            </p:tav>
                                          </p:tavLst>
                                        </p:anim>
                                        <p:anim calcmode="lin" valueType="num">
                                          <p:cBhvr additive="base">
                                            <p:cTn id="42"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80" grpId="0" animBg="1"/>
          <p:bldP spid="81" grpId="0"/>
          <p:bldP spid="82" grpId="0"/>
          <p:bldP spid="82" grpId="1"/>
          <p:bldP spid="8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 calcmode="lin" valueType="num">
                                          <p:cBhvr additive="base">
                                            <p:cTn id="7" dur="500" fill="hold"/>
                                            <p:tgtEl>
                                              <p:spTgt spid="76"/>
                                            </p:tgtEl>
                                            <p:attrNameLst>
                                              <p:attrName>ppt_x</p:attrName>
                                            </p:attrNameLst>
                                          </p:cBhvr>
                                          <p:tavLst>
                                            <p:tav tm="0">
                                              <p:val>
                                                <p:strVal val="1+#ppt_w/2"/>
                                              </p:val>
                                            </p:tav>
                                            <p:tav tm="100000">
                                              <p:val>
                                                <p:strVal val="#ppt_x"/>
                                              </p:val>
                                            </p:tav>
                                          </p:tavLst>
                                        </p:anim>
                                        <p:anim calcmode="lin" valueType="num">
                                          <p:cBhvr additive="base">
                                            <p:cTn id="8" dur="500" fill="hold"/>
                                            <p:tgtEl>
                                              <p:spTgt spid="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80"/>
                                            </p:tgtEl>
                                            <p:attrNameLst>
                                              <p:attrName>style.visibility</p:attrName>
                                            </p:attrNameLst>
                                          </p:cBhvr>
                                          <p:to>
                                            <p:strVal val="visible"/>
                                          </p:to>
                                        </p:set>
                                        <p:anim calcmode="lin" valueType="num">
                                          <p:cBhvr additive="base">
                                            <p:cTn id="12" dur="500" fill="hold"/>
                                            <p:tgtEl>
                                              <p:spTgt spid="80"/>
                                            </p:tgtEl>
                                            <p:attrNameLst>
                                              <p:attrName>ppt_x</p:attrName>
                                            </p:attrNameLst>
                                          </p:cBhvr>
                                          <p:tavLst>
                                            <p:tav tm="0">
                                              <p:val>
                                                <p:strVal val="1+#ppt_w/2"/>
                                              </p:val>
                                            </p:tav>
                                            <p:tav tm="100000">
                                              <p:val>
                                                <p:strVal val="#ppt_x"/>
                                              </p:val>
                                            </p:tav>
                                          </p:tavLst>
                                        </p:anim>
                                        <p:anim calcmode="lin" valueType="num">
                                          <p:cBhvr additive="base">
                                            <p:cTn id="13" dur="500" fill="hold"/>
                                            <p:tgtEl>
                                              <p:spTgt spid="80"/>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0"/>
                                      </p:stCondLst>
                                      <p:childTnLst>
                                        <p:set>
                                          <p:cBhvr>
                                            <p:cTn id="15" dur="1" fill="hold">
                                              <p:stCondLst>
                                                <p:cond delay="0"/>
                                              </p:stCondLst>
                                            </p:cTn>
                                            <p:tgtEl>
                                              <p:spTgt spid="81"/>
                                            </p:tgtEl>
                                            <p:attrNameLst>
                                              <p:attrName>style.visibility</p:attrName>
                                            </p:attrNameLst>
                                          </p:cBhvr>
                                          <p:to>
                                            <p:strVal val="visible"/>
                                          </p:to>
                                        </p:set>
                                        <p:anim calcmode="lin" valueType="num">
                                          <p:cBhvr additive="base">
                                            <p:cTn id="16" dur="500" fill="hold"/>
                                            <p:tgtEl>
                                              <p:spTgt spid="81"/>
                                            </p:tgtEl>
                                            <p:attrNameLst>
                                              <p:attrName>ppt_x</p:attrName>
                                            </p:attrNameLst>
                                          </p:cBhvr>
                                          <p:tavLst>
                                            <p:tav tm="0">
                                              <p:val>
                                                <p:strVal val="1+#ppt_w/2"/>
                                              </p:val>
                                            </p:tav>
                                            <p:tav tm="100000">
                                              <p:val>
                                                <p:strVal val="#ppt_x"/>
                                              </p:val>
                                            </p:tav>
                                          </p:tavLst>
                                        </p:anim>
                                        <p:anim calcmode="lin" valueType="num">
                                          <p:cBhvr additive="base">
                                            <p:cTn id="17" dur="500" fill="hold"/>
                                            <p:tgtEl>
                                              <p:spTgt spid="81"/>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2" decel="100000" fill="hold" nodeType="afterEffect">
                                      <p:stCondLst>
                                        <p:cond delay="0"/>
                                      </p:stCondLst>
                                      <p:childTnLst>
                                        <p:set>
                                          <p:cBhvr>
                                            <p:cTn id="20" dur="1" fill="hold">
                                              <p:stCondLst>
                                                <p:cond delay="0"/>
                                              </p:stCondLst>
                                            </p:cTn>
                                            <p:tgtEl>
                                              <p:spTgt spid="83"/>
                                            </p:tgtEl>
                                            <p:attrNameLst>
                                              <p:attrName>style.visibility</p:attrName>
                                            </p:attrNameLst>
                                          </p:cBhvr>
                                          <p:to>
                                            <p:strVal val="visible"/>
                                          </p:to>
                                        </p:set>
                                        <p:anim calcmode="lin" valueType="num">
                                          <p:cBhvr additive="base">
                                            <p:cTn id="21" dur="500" fill="hold"/>
                                            <p:tgtEl>
                                              <p:spTgt spid="83"/>
                                            </p:tgtEl>
                                            <p:attrNameLst>
                                              <p:attrName>ppt_x</p:attrName>
                                            </p:attrNameLst>
                                          </p:cBhvr>
                                          <p:tavLst>
                                            <p:tav tm="0">
                                              <p:val>
                                                <p:strVal val="1+#ppt_w/2"/>
                                              </p:val>
                                            </p:tav>
                                            <p:tav tm="100000">
                                              <p:val>
                                                <p:strVal val="#ppt_x"/>
                                              </p:val>
                                            </p:tav>
                                          </p:tavLst>
                                        </p:anim>
                                        <p:anim calcmode="lin" valueType="num">
                                          <p:cBhvr additive="base">
                                            <p:cTn id="22" dur="500" fill="hold"/>
                                            <p:tgtEl>
                                              <p:spTgt spid="83"/>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2" decel="100000" fill="hold" grpId="0" nodeType="afterEffect">
                                      <p:stCondLst>
                                        <p:cond delay="0"/>
                                      </p:stCondLst>
                                      <p:childTnLst>
                                        <p:set>
                                          <p:cBhvr>
                                            <p:cTn id="25" dur="1" fill="hold">
                                              <p:stCondLst>
                                                <p:cond delay="0"/>
                                              </p:stCondLst>
                                            </p:cTn>
                                            <p:tgtEl>
                                              <p:spTgt spid="82"/>
                                            </p:tgtEl>
                                            <p:attrNameLst>
                                              <p:attrName>style.visibility</p:attrName>
                                            </p:attrNameLst>
                                          </p:cBhvr>
                                          <p:to>
                                            <p:strVal val="visible"/>
                                          </p:to>
                                        </p:set>
                                        <p:anim calcmode="lin" valueType="num">
                                          <p:cBhvr additive="base">
                                            <p:cTn id="26" dur="500" fill="hold"/>
                                            <p:tgtEl>
                                              <p:spTgt spid="82"/>
                                            </p:tgtEl>
                                            <p:attrNameLst>
                                              <p:attrName>ppt_x</p:attrName>
                                            </p:attrNameLst>
                                          </p:cBhvr>
                                          <p:tavLst>
                                            <p:tav tm="0">
                                              <p:val>
                                                <p:strVal val="1+#ppt_w/2"/>
                                              </p:val>
                                            </p:tav>
                                            <p:tav tm="100000">
                                              <p:val>
                                                <p:strVal val="#ppt_x"/>
                                              </p:val>
                                            </p:tav>
                                          </p:tavLst>
                                        </p:anim>
                                        <p:anim calcmode="lin" valueType="num">
                                          <p:cBhvr additive="base">
                                            <p:cTn id="27" dur="500" fill="hold"/>
                                            <p:tgtEl>
                                              <p:spTgt spid="82"/>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32" presetClass="emph" presetSubtype="0" fill="hold" grpId="1" nodeType="afterEffect">
                                      <p:stCondLst>
                                        <p:cond delay="0"/>
                                      </p:stCondLst>
                                      <p:childTnLst>
                                        <p:animRot by="120000">
                                          <p:cBhvr>
                                            <p:cTn id="30" dur="100" fill="hold">
                                              <p:stCondLst>
                                                <p:cond delay="0"/>
                                              </p:stCondLst>
                                            </p:cTn>
                                            <p:tgtEl>
                                              <p:spTgt spid="82"/>
                                            </p:tgtEl>
                                            <p:attrNameLst>
                                              <p:attrName>r</p:attrName>
                                            </p:attrNameLst>
                                          </p:cBhvr>
                                        </p:animRot>
                                        <p:animRot by="-240000">
                                          <p:cBhvr>
                                            <p:cTn id="31" dur="200" fill="hold">
                                              <p:stCondLst>
                                                <p:cond delay="200"/>
                                              </p:stCondLst>
                                            </p:cTn>
                                            <p:tgtEl>
                                              <p:spTgt spid="82"/>
                                            </p:tgtEl>
                                            <p:attrNameLst>
                                              <p:attrName>r</p:attrName>
                                            </p:attrNameLst>
                                          </p:cBhvr>
                                        </p:animRot>
                                        <p:animRot by="240000">
                                          <p:cBhvr>
                                            <p:cTn id="32" dur="200" fill="hold">
                                              <p:stCondLst>
                                                <p:cond delay="400"/>
                                              </p:stCondLst>
                                            </p:cTn>
                                            <p:tgtEl>
                                              <p:spTgt spid="82"/>
                                            </p:tgtEl>
                                            <p:attrNameLst>
                                              <p:attrName>r</p:attrName>
                                            </p:attrNameLst>
                                          </p:cBhvr>
                                        </p:animRot>
                                        <p:animRot by="-240000">
                                          <p:cBhvr>
                                            <p:cTn id="33" dur="200" fill="hold">
                                              <p:stCondLst>
                                                <p:cond delay="600"/>
                                              </p:stCondLst>
                                            </p:cTn>
                                            <p:tgtEl>
                                              <p:spTgt spid="82"/>
                                            </p:tgtEl>
                                            <p:attrNameLst>
                                              <p:attrName>r</p:attrName>
                                            </p:attrNameLst>
                                          </p:cBhvr>
                                        </p:animRot>
                                        <p:animRot by="120000">
                                          <p:cBhvr>
                                            <p:cTn id="34" dur="200" fill="hold">
                                              <p:stCondLst>
                                                <p:cond delay="800"/>
                                              </p:stCondLst>
                                            </p:cTn>
                                            <p:tgtEl>
                                              <p:spTgt spid="82"/>
                                            </p:tgtEl>
                                            <p:attrNameLst>
                                              <p:attrName>r</p:attrName>
                                            </p:attrNameLst>
                                          </p:cBhvr>
                                        </p:animRot>
                                      </p:childTnLst>
                                    </p:cTn>
                                  </p:par>
                                </p:childTnLst>
                              </p:cTn>
                            </p:par>
                            <p:par>
                              <p:cTn id="35" fill="hold">
                                <p:stCondLst>
                                  <p:cond delay="3000"/>
                                </p:stCondLst>
                                <p:childTnLst>
                                  <p:par>
                                    <p:cTn id="36" presetID="22" presetClass="entr" presetSubtype="1" fill="hold" nodeType="afterEffect">
                                      <p:stCondLst>
                                        <p:cond delay="0"/>
                                      </p:stCondLst>
                                      <p:childTnLst>
                                        <p:set>
                                          <p:cBhvr>
                                            <p:cTn id="37" dur="1" fill="hold">
                                              <p:stCondLst>
                                                <p:cond delay="0"/>
                                              </p:stCondLst>
                                            </p:cTn>
                                            <p:tgtEl>
                                              <p:spTgt spid="85"/>
                                            </p:tgtEl>
                                            <p:attrNameLst>
                                              <p:attrName>style.visibility</p:attrName>
                                            </p:attrNameLst>
                                          </p:cBhvr>
                                          <p:to>
                                            <p:strVal val="visible"/>
                                          </p:to>
                                        </p:set>
                                        <p:animEffect transition="in" filter="wipe(up)">
                                          <p:cBhvr>
                                            <p:cTn id="38" dur="500"/>
                                            <p:tgtEl>
                                              <p:spTgt spid="85"/>
                                            </p:tgtEl>
                                          </p:cBhvr>
                                        </p:animEffect>
                                      </p:childTnLst>
                                    </p:cTn>
                                  </p:par>
                                  <p:par>
                                    <p:cTn id="39" presetID="2" presetClass="entr" presetSubtype="4" decel="100000" fill="hold" grpId="0" nodeType="withEffect">
                                      <p:stCondLst>
                                        <p:cond delay="0"/>
                                      </p:stCondLst>
                                      <p:childTnLst>
                                        <p:set>
                                          <p:cBhvr>
                                            <p:cTn id="40" dur="1" fill="hold">
                                              <p:stCondLst>
                                                <p:cond delay="0"/>
                                              </p:stCondLst>
                                            </p:cTn>
                                            <p:tgtEl>
                                              <p:spTgt spid="84"/>
                                            </p:tgtEl>
                                            <p:attrNameLst>
                                              <p:attrName>style.visibility</p:attrName>
                                            </p:attrNameLst>
                                          </p:cBhvr>
                                          <p:to>
                                            <p:strVal val="visible"/>
                                          </p:to>
                                        </p:set>
                                        <p:anim calcmode="lin" valueType="num">
                                          <p:cBhvr additive="base">
                                            <p:cTn id="41" dur="500" fill="hold"/>
                                            <p:tgtEl>
                                              <p:spTgt spid="84"/>
                                            </p:tgtEl>
                                            <p:attrNameLst>
                                              <p:attrName>ppt_x</p:attrName>
                                            </p:attrNameLst>
                                          </p:cBhvr>
                                          <p:tavLst>
                                            <p:tav tm="0">
                                              <p:val>
                                                <p:strVal val="#ppt_x"/>
                                              </p:val>
                                            </p:tav>
                                            <p:tav tm="100000">
                                              <p:val>
                                                <p:strVal val="#ppt_x"/>
                                              </p:val>
                                            </p:tav>
                                          </p:tavLst>
                                        </p:anim>
                                        <p:anim calcmode="lin" valueType="num">
                                          <p:cBhvr additive="base">
                                            <p:cTn id="42"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80" grpId="0" animBg="1"/>
          <p:bldP spid="81" grpId="0"/>
          <p:bldP spid="82" grpId="0"/>
          <p:bldP spid="82" grpId="1"/>
          <p:bldP spid="84" grpId="0"/>
        </p:bldLst>
      </p:timing>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Box 93">
            <a:extLst>
              <a:ext uri="{FF2B5EF4-FFF2-40B4-BE49-F238E27FC236}">
                <a16:creationId xmlns:a16="http://schemas.microsoft.com/office/drawing/2014/main" id="{CA317978-6037-1D73-57D2-53CCFF37CF1B}"/>
              </a:ext>
            </a:extLst>
          </p:cNvPr>
          <p:cNvSpPr txBox="1"/>
          <p:nvPr/>
        </p:nvSpPr>
        <p:spPr>
          <a:xfrm>
            <a:off x="3116470" y="7289052"/>
            <a:ext cx="5959060" cy="523220"/>
          </a:xfrm>
          <a:prstGeom prst="rect">
            <a:avLst/>
          </a:prstGeom>
          <a:noFill/>
        </p:spPr>
        <p:txBody>
          <a:bodyPr wrap="square">
            <a:spAutoFit/>
          </a:bodyPr>
          <a:lstStyle/>
          <a:p>
            <a:pPr algn="ctr"/>
            <a:r>
              <a:rPr lang="en-US" sz="24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TIER 1 CAPITAL  </a:t>
            </a:r>
            <a:r>
              <a:rPr lang="en-US" sz="28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&lt;</a:t>
            </a:r>
            <a:r>
              <a:rPr lang="en-US" sz="24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  TOTAL EXPOSURE </a:t>
            </a:r>
          </a:p>
        </p:txBody>
      </p:sp>
      <p:cxnSp>
        <p:nvCxnSpPr>
          <p:cNvPr id="6" name="Straight Connector 5">
            <a:extLst>
              <a:ext uri="{FF2B5EF4-FFF2-40B4-BE49-F238E27FC236}">
                <a16:creationId xmlns:a16="http://schemas.microsoft.com/office/drawing/2014/main" id="{0DE0BA3A-C678-B8F5-C30D-71D8529FC5C0}"/>
              </a:ext>
            </a:extLst>
          </p:cNvPr>
          <p:cNvCxnSpPr>
            <a:cxnSpLocks/>
          </p:cNvCxnSpPr>
          <p:nvPr/>
        </p:nvCxnSpPr>
        <p:spPr>
          <a:xfrm>
            <a:off x="684836" y="3429000"/>
            <a:ext cx="10822329" cy="0"/>
          </a:xfrm>
          <a:prstGeom prst="line">
            <a:avLst/>
          </a:prstGeom>
          <a:ln w="38100" cap="rnd">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432B7A99-1026-C8C2-F508-727B618B8733}"/>
              </a:ext>
            </a:extLst>
          </p:cNvPr>
          <p:cNvGrpSpPr/>
          <p:nvPr/>
        </p:nvGrpSpPr>
        <p:grpSpPr>
          <a:xfrm>
            <a:off x="992745" y="4404989"/>
            <a:ext cx="1553105" cy="1552308"/>
            <a:chOff x="1690776" y="3153559"/>
            <a:chExt cx="1048355" cy="1047818"/>
          </a:xfrm>
        </p:grpSpPr>
        <p:sp>
          <p:nvSpPr>
            <p:cNvPr id="31" name="Freeform: Shape 30">
              <a:extLst>
                <a:ext uri="{FF2B5EF4-FFF2-40B4-BE49-F238E27FC236}">
                  <a16:creationId xmlns:a16="http://schemas.microsoft.com/office/drawing/2014/main" id="{442E668B-C3A3-BB3A-25BE-B9859454B842}"/>
                </a:ext>
              </a:extLst>
            </p:cNvPr>
            <p:cNvSpPr/>
            <p:nvPr/>
          </p:nvSpPr>
          <p:spPr>
            <a:xfrm>
              <a:off x="1690776" y="3153574"/>
              <a:ext cx="1047788" cy="1047787"/>
            </a:xfrm>
            <a:custGeom>
              <a:avLst/>
              <a:gdLst>
                <a:gd name="connsiteX0" fmla="*/ 1047788 w 1047788"/>
                <a:gd name="connsiteY0" fmla="*/ 523894 h 1047787"/>
                <a:gd name="connsiteX1" fmla="*/ 1041864 w 1047788"/>
                <a:gd name="connsiteY1" fmla="*/ 602946 h 1047787"/>
                <a:gd name="connsiteX2" fmla="*/ 1030276 w 1047788"/>
                <a:gd name="connsiteY2" fmla="*/ 658637 h 1047787"/>
                <a:gd name="connsiteX3" fmla="*/ 986479 w 1047788"/>
                <a:gd name="connsiteY3" fmla="*/ 770020 h 1047787"/>
                <a:gd name="connsiteX4" fmla="*/ 947060 w 1047788"/>
                <a:gd name="connsiteY4" fmla="*/ 832799 h 1047787"/>
                <a:gd name="connsiteX5" fmla="*/ 903738 w 1047788"/>
                <a:gd name="connsiteY5" fmla="*/ 884694 h 1047787"/>
                <a:gd name="connsiteX6" fmla="*/ 854537 w 1047788"/>
                <a:gd name="connsiteY6" fmla="*/ 930267 h 1047787"/>
                <a:gd name="connsiteX7" fmla="*/ 659066 w 1047788"/>
                <a:gd name="connsiteY7" fmla="*/ 1030168 h 1047787"/>
                <a:gd name="connsiteX8" fmla="*/ 603375 w 1047788"/>
                <a:gd name="connsiteY8" fmla="*/ 1041802 h 1047787"/>
                <a:gd name="connsiteX9" fmla="*/ 537411 w 1047788"/>
                <a:gd name="connsiteY9" fmla="*/ 1047620 h 1047787"/>
                <a:gd name="connsiteX10" fmla="*/ 530660 w 1047788"/>
                <a:gd name="connsiteY10" fmla="*/ 1047742 h 1047787"/>
                <a:gd name="connsiteX11" fmla="*/ 524461 w 1047788"/>
                <a:gd name="connsiteY11" fmla="*/ 1047788 h 1047787"/>
                <a:gd name="connsiteX12" fmla="*/ 519439 w 1047788"/>
                <a:gd name="connsiteY12" fmla="*/ 1047757 h 1047787"/>
                <a:gd name="connsiteX13" fmla="*/ 514954 w 1047788"/>
                <a:gd name="connsiteY13" fmla="*/ 1047696 h 1047787"/>
                <a:gd name="connsiteX14" fmla="*/ 513913 w 1047788"/>
                <a:gd name="connsiteY14" fmla="*/ 1047681 h 1047787"/>
                <a:gd name="connsiteX15" fmla="*/ 499447 w 1047788"/>
                <a:gd name="connsiteY15" fmla="*/ 1047206 h 1047787"/>
                <a:gd name="connsiteX16" fmla="*/ 488762 w 1047788"/>
                <a:gd name="connsiteY16" fmla="*/ 1046579 h 1047787"/>
                <a:gd name="connsiteX17" fmla="*/ 483312 w 1047788"/>
                <a:gd name="connsiteY17" fmla="*/ 1046181 h 1047787"/>
                <a:gd name="connsiteX18" fmla="*/ 477541 w 1047788"/>
                <a:gd name="connsiteY18" fmla="*/ 1045706 h 1047787"/>
                <a:gd name="connsiteX19" fmla="*/ 0 w 1047788"/>
                <a:gd name="connsiteY19" fmla="*/ 523894 h 1047787"/>
                <a:gd name="connsiteX20" fmla="*/ 499447 w 1047788"/>
                <a:gd name="connsiteY20" fmla="*/ 582 h 1047787"/>
                <a:gd name="connsiteX21" fmla="*/ 513913 w 1047788"/>
                <a:gd name="connsiteY21" fmla="*/ 107 h 1047787"/>
                <a:gd name="connsiteX22" fmla="*/ 514954 w 1047788"/>
                <a:gd name="connsiteY22" fmla="*/ 92 h 1047787"/>
                <a:gd name="connsiteX23" fmla="*/ 519439 w 1047788"/>
                <a:gd name="connsiteY23" fmla="*/ 31 h 1047787"/>
                <a:gd name="connsiteX24" fmla="*/ 524461 w 1047788"/>
                <a:gd name="connsiteY24" fmla="*/ 0 h 1047787"/>
                <a:gd name="connsiteX25" fmla="*/ 530660 w 1047788"/>
                <a:gd name="connsiteY25" fmla="*/ 46 h 1047787"/>
                <a:gd name="connsiteX26" fmla="*/ 537411 w 1047788"/>
                <a:gd name="connsiteY26" fmla="*/ 168 h 1047787"/>
                <a:gd name="connsiteX27" fmla="*/ 603757 w 1047788"/>
                <a:gd name="connsiteY27" fmla="*/ 6047 h 1047787"/>
                <a:gd name="connsiteX28" fmla="*/ 659097 w 1047788"/>
                <a:gd name="connsiteY28" fmla="*/ 17635 h 1047787"/>
                <a:gd name="connsiteX29" fmla="*/ 852914 w 1047788"/>
                <a:gd name="connsiteY29" fmla="*/ 116205 h 1047787"/>
                <a:gd name="connsiteX30" fmla="*/ 903692 w 1047788"/>
                <a:gd name="connsiteY30" fmla="*/ 163033 h 1047787"/>
                <a:gd name="connsiteX31" fmla="*/ 946999 w 1047788"/>
                <a:gd name="connsiteY31" fmla="*/ 214912 h 1047787"/>
                <a:gd name="connsiteX32" fmla="*/ 985101 w 1047788"/>
                <a:gd name="connsiteY32" fmla="*/ 275212 h 1047787"/>
                <a:gd name="connsiteX33" fmla="*/ 1030214 w 1047788"/>
                <a:gd name="connsiteY33" fmla="*/ 388921 h 1047787"/>
                <a:gd name="connsiteX34" fmla="*/ 1041910 w 1047788"/>
                <a:gd name="connsiteY34" fmla="*/ 445118 h 1047787"/>
                <a:gd name="connsiteX35" fmla="*/ 1047788 w 1047788"/>
                <a:gd name="connsiteY35" fmla="*/ 523894 h 104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7788" h="1047787">
                  <a:moveTo>
                    <a:pt x="1047788" y="523894"/>
                  </a:moveTo>
                  <a:cubicBezTo>
                    <a:pt x="1047788" y="550760"/>
                    <a:pt x="1045767" y="577167"/>
                    <a:pt x="1041864" y="602946"/>
                  </a:cubicBezTo>
                  <a:cubicBezTo>
                    <a:pt x="1039001" y="621851"/>
                    <a:pt x="1035128" y="640436"/>
                    <a:pt x="1030276" y="658637"/>
                  </a:cubicBezTo>
                  <a:cubicBezTo>
                    <a:pt x="1019912" y="697750"/>
                    <a:pt x="1005124" y="735071"/>
                    <a:pt x="986479" y="770020"/>
                  </a:cubicBezTo>
                  <a:cubicBezTo>
                    <a:pt x="974814" y="791926"/>
                    <a:pt x="961618" y="812898"/>
                    <a:pt x="947060" y="832799"/>
                  </a:cubicBezTo>
                  <a:cubicBezTo>
                    <a:pt x="933742" y="851031"/>
                    <a:pt x="919260" y="868360"/>
                    <a:pt x="903738" y="884694"/>
                  </a:cubicBezTo>
                  <a:cubicBezTo>
                    <a:pt x="888338" y="900905"/>
                    <a:pt x="871912" y="916137"/>
                    <a:pt x="854537" y="930267"/>
                  </a:cubicBezTo>
                  <a:cubicBezTo>
                    <a:pt x="797988" y="976360"/>
                    <a:pt x="731612" y="1010864"/>
                    <a:pt x="659066" y="1030168"/>
                  </a:cubicBezTo>
                  <a:cubicBezTo>
                    <a:pt x="640864" y="1035021"/>
                    <a:pt x="622280" y="1038925"/>
                    <a:pt x="603375" y="1041802"/>
                  </a:cubicBezTo>
                  <a:cubicBezTo>
                    <a:pt x="581790" y="1045078"/>
                    <a:pt x="559777" y="1047053"/>
                    <a:pt x="537411" y="1047620"/>
                  </a:cubicBezTo>
                  <a:cubicBezTo>
                    <a:pt x="535176" y="1047681"/>
                    <a:pt x="532926" y="1047711"/>
                    <a:pt x="530660" y="1047742"/>
                  </a:cubicBezTo>
                  <a:cubicBezTo>
                    <a:pt x="528594" y="1047773"/>
                    <a:pt x="526527" y="1047788"/>
                    <a:pt x="524461" y="1047788"/>
                  </a:cubicBezTo>
                  <a:cubicBezTo>
                    <a:pt x="522777" y="1047788"/>
                    <a:pt x="521108" y="1047773"/>
                    <a:pt x="519439" y="1047757"/>
                  </a:cubicBezTo>
                  <a:cubicBezTo>
                    <a:pt x="517939" y="1047757"/>
                    <a:pt x="516439" y="1047727"/>
                    <a:pt x="514954" y="1047696"/>
                  </a:cubicBezTo>
                  <a:cubicBezTo>
                    <a:pt x="514602" y="1047696"/>
                    <a:pt x="514265" y="1047696"/>
                    <a:pt x="513913" y="1047681"/>
                  </a:cubicBezTo>
                  <a:cubicBezTo>
                    <a:pt x="509076" y="1047604"/>
                    <a:pt x="504254" y="1047451"/>
                    <a:pt x="499447" y="1047206"/>
                  </a:cubicBezTo>
                  <a:cubicBezTo>
                    <a:pt x="495880" y="1047038"/>
                    <a:pt x="492313" y="1046824"/>
                    <a:pt x="488762" y="1046579"/>
                  </a:cubicBezTo>
                  <a:cubicBezTo>
                    <a:pt x="486940" y="1046456"/>
                    <a:pt x="485118" y="1046318"/>
                    <a:pt x="483312" y="1046181"/>
                  </a:cubicBezTo>
                  <a:cubicBezTo>
                    <a:pt x="481383" y="1046028"/>
                    <a:pt x="479454" y="1045874"/>
                    <a:pt x="477541" y="1045706"/>
                  </a:cubicBezTo>
                  <a:cubicBezTo>
                    <a:pt x="209907" y="1022254"/>
                    <a:pt x="0" y="797605"/>
                    <a:pt x="0" y="523894"/>
                  </a:cubicBezTo>
                  <a:cubicBezTo>
                    <a:pt x="0" y="242743"/>
                    <a:pt x="221449" y="13333"/>
                    <a:pt x="499447" y="582"/>
                  </a:cubicBezTo>
                  <a:cubicBezTo>
                    <a:pt x="504254" y="337"/>
                    <a:pt x="509076" y="184"/>
                    <a:pt x="513913" y="107"/>
                  </a:cubicBezTo>
                  <a:cubicBezTo>
                    <a:pt x="514265" y="92"/>
                    <a:pt x="514602" y="92"/>
                    <a:pt x="514954" y="92"/>
                  </a:cubicBezTo>
                  <a:cubicBezTo>
                    <a:pt x="516439" y="61"/>
                    <a:pt x="517939" y="31"/>
                    <a:pt x="519439" y="31"/>
                  </a:cubicBezTo>
                  <a:cubicBezTo>
                    <a:pt x="521108" y="15"/>
                    <a:pt x="522777" y="0"/>
                    <a:pt x="524461" y="0"/>
                  </a:cubicBezTo>
                  <a:cubicBezTo>
                    <a:pt x="526527" y="0"/>
                    <a:pt x="528594" y="15"/>
                    <a:pt x="530660" y="46"/>
                  </a:cubicBezTo>
                  <a:cubicBezTo>
                    <a:pt x="532926" y="77"/>
                    <a:pt x="535176" y="107"/>
                    <a:pt x="537411" y="168"/>
                  </a:cubicBezTo>
                  <a:cubicBezTo>
                    <a:pt x="559914" y="735"/>
                    <a:pt x="582050" y="2725"/>
                    <a:pt x="603757" y="6047"/>
                  </a:cubicBezTo>
                  <a:cubicBezTo>
                    <a:pt x="622540" y="8925"/>
                    <a:pt x="641018" y="12798"/>
                    <a:pt x="659097" y="17635"/>
                  </a:cubicBezTo>
                  <a:cubicBezTo>
                    <a:pt x="730938" y="36755"/>
                    <a:pt x="796718" y="70785"/>
                    <a:pt x="852914" y="116205"/>
                  </a:cubicBezTo>
                  <a:cubicBezTo>
                    <a:pt x="870856" y="130686"/>
                    <a:pt x="887817" y="146331"/>
                    <a:pt x="903692" y="163033"/>
                  </a:cubicBezTo>
                  <a:cubicBezTo>
                    <a:pt x="919199" y="179367"/>
                    <a:pt x="933681" y="196696"/>
                    <a:pt x="946999" y="214912"/>
                  </a:cubicBezTo>
                  <a:cubicBezTo>
                    <a:pt x="961021" y="234063"/>
                    <a:pt x="973758" y="254209"/>
                    <a:pt x="985101" y="275212"/>
                  </a:cubicBezTo>
                  <a:cubicBezTo>
                    <a:pt x="1004359" y="310834"/>
                    <a:pt x="1019606" y="348936"/>
                    <a:pt x="1030214" y="388921"/>
                  </a:cubicBezTo>
                  <a:cubicBezTo>
                    <a:pt x="1035113" y="407276"/>
                    <a:pt x="1039032" y="426028"/>
                    <a:pt x="1041910" y="445118"/>
                  </a:cubicBezTo>
                  <a:cubicBezTo>
                    <a:pt x="1045783" y="470820"/>
                    <a:pt x="1047788" y="497120"/>
                    <a:pt x="1047788" y="523894"/>
                  </a:cubicBezTo>
                  <a:close/>
                </a:path>
              </a:pathLst>
            </a:custGeom>
            <a:solidFill>
              <a:srgbClr val="FFFFFF"/>
            </a:solidFill>
            <a:ln w="1523" cap="flat">
              <a:noFill/>
              <a:prstDash val="solid"/>
              <a:miter/>
            </a:ln>
          </p:spPr>
          <p:txBody>
            <a:bodyPr rtlCol="0" anchor="ctr"/>
            <a:lstStyle/>
            <a:p>
              <a:endParaRPr lang="en-GB" dirty="0">
                <a:latin typeface="Poppins" panose="00000500000000000000" pitchFamily="2" charset="0"/>
              </a:endParaRPr>
            </a:p>
          </p:txBody>
        </p:sp>
        <p:sp>
          <p:nvSpPr>
            <p:cNvPr id="32" name="Freeform: Shape 31">
              <a:extLst>
                <a:ext uri="{FF2B5EF4-FFF2-40B4-BE49-F238E27FC236}">
                  <a16:creationId xmlns:a16="http://schemas.microsoft.com/office/drawing/2014/main" id="{4291E369-80CC-CC4B-5A81-713367365CBC}"/>
                </a:ext>
              </a:extLst>
            </p:cNvPr>
            <p:cNvSpPr/>
            <p:nvPr/>
          </p:nvSpPr>
          <p:spPr>
            <a:xfrm>
              <a:off x="1691328" y="3153559"/>
              <a:ext cx="1047803" cy="1047818"/>
            </a:xfrm>
            <a:custGeom>
              <a:avLst/>
              <a:gdLst>
                <a:gd name="connsiteX0" fmla="*/ 1047803 w 1047803"/>
                <a:gd name="connsiteY0" fmla="*/ 523909 h 1047818"/>
                <a:gd name="connsiteX1" fmla="*/ 1041879 w 1047803"/>
                <a:gd name="connsiteY1" fmla="*/ 602961 h 1047818"/>
                <a:gd name="connsiteX2" fmla="*/ 602823 w 1047803"/>
                <a:gd name="connsiteY2" fmla="*/ 602961 h 1047818"/>
                <a:gd name="connsiteX3" fmla="*/ 602823 w 1047803"/>
                <a:gd name="connsiteY3" fmla="*/ 1041925 h 1047818"/>
                <a:gd name="connsiteX4" fmla="*/ 523909 w 1047803"/>
                <a:gd name="connsiteY4" fmla="*/ 1047819 h 1047818"/>
                <a:gd name="connsiteX5" fmla="*/ 444980 w 1047803"/>
                <a:gd name="connsiteY5" fmla="*/ 1041894 h 1047818"/>
                <a:gd name="connsiteX6" fmla="*/ 444980 w 1047803"/>
                <a:gd name="connsiteY6" fmla="*/ 602930 h 1047818"/>
                <a:gd name="connsiteX7" fmla="*/ 5924 w 1047803"/>
                <a:gd name="connsiteY7" fmla="*/ 602930 h 1047818"/>
                <a:gd name="connsiteX8" fmla="*/ 0 w 1047803"/>
                <a:gd name="connsiteY8" fmla="*/ 523909 h 1047818"/>
                <a:gd name="connsiteX9" fmla="*/ 5924 w 1047803"/>
                <a:gd name="connsiteY9" fmla="*/ 444827 h 1047818"/>
                <a:gd name="connsiteX10" fmla="*/ 444995 w 1047803"/>
                <a:gd name="connsiteY10" fmla="*/ 444827 h 1047818"/>
                <a:gd name="connsiteX11" fmla="*/ 444995 w 1047803"/>
                <a:gd name="connsiteY11" fmla="*/ 5894 h 1047818"/>
                <a:gd name="connsiteX12" fmla="*/ 523909 w 1047803"/>
                <a:gd name="connsiteY12" fmla="*/ 0 h 1047818"/>
                <a:gd name="connsiteX13" fmla="*/ 603206 w 1047803"/>
                <a:gd name="connsiteY13" fmla="*/ 5940 h 1047818"/>
                <a:gd name="connsiteX14" fmla="*/ 603206 w 1047803"/>
                <a:gd name="connsiteY14" fmla="*/ 445118 h 1047818"/>
                <a:gd name="connsiteX15" fmla="*/ 1041925 w 1047803"/>
                <a:gd name="connsiteY15" fmla="*/ 445118 h 1047818"/>
                <a:gd name="connsiteX16" fmla="*/ 1047803 w 1047803"/>
                <a:gd name="connsiteY16" fmla="*/ 523909 h 104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7803" h="1047818">
                  <a:moveTo>
                    <a:pt x="1047803" y="523909"/>
                  </a:moveTo>
                  <a:cubicBezTo>
                    <a:pt x="1047803" y="550760"/>
                    <a:pt x="1045783" y="577182"/>
                    <a:pt x="1041879" y="602961"/>
                  </a:cubicBezTo>
                  <a:lnTo>
                    <a:pt x="602823" y="602961"/>
                  </a:lnTo>
                  <a:lnTo>
                    <a:pt x="602823" y="1041925"/>
                  </a:lnTo>
                  <a:cubicBezTo>
                    <a:pt x="577075" y="1045798"/>
                    <a:pt x="550745" y="1047819"/>
                    <a:pt x="523909" y="1047819"/>
                  </a:cubicBezTo>
                  <a:cubicBezTo>
                    <a:pt x="497074" y="1047819"/>
                    <a:pt x="470729" y="1045798"/>
                    <a:pt x="444980" y="1041894"/>
                  </a:cubicBezTo>
                  <a:lnTo>
                    <a:pt x="444980" y="602930"/>
                  </a:lnTo>
                  <a:lnTo>
                    <a:pt x="5924" y="602930"/>
                  </a:lnTo>
                  <a:cubicBezTo>
                    <a:pt x="2021" y="577151"/>
                    <a:pt x="0" y="550760"/>
                    <a:pt x="0" y="523909"/>
                  </a:cubicBezTo>
                  <a:cubicBezTo>
                    <a:pt x="0" y="497028"/>
                    <a:pt x="2021" y="470637"/>
                    <a:pt x="5924" y="444827"/>
                  </a:cubicBezTo>
                  <a:lnTo>
                    <a:pt x="444995" y="444827"/>
                  </a:lnTo>
                  <a:lnTo>
                    <a:pt x="444995" y="5894"/>
                  </a:lnTo>
                  <a:cubicBezTo>
                    <a:pt x="470744" y="2021"/>
                    <a:pt x="497074" y="0"/>
                    <a:pt x="523909" y="0"/>
                  </a:cubicBezTo>
                  <a:cubicBezTo>
                    <a:pt x="550883" y="0"/>
                    <a:pt x="577351" y="2051"/>
                    <a:pt x="603206" y="5940"/>
                  </a:cubicBezTo>
                  <a:lnTo>
                    <a:pt x="603206" y="445118"/>
                  </a:lnTo>
                  <a:lnTo>
                    <a:pt x="1041925" y="445118"/>
                  </a:lnTo>
                  <a:cubicBezTo>
                    <a:pt x="1045798" y="470836"/>
                    <a:pt x="1047803" y="497135"/>
                    <a:pt x="1047803" y="523909"/>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33" name="Freeform: Shape 32">
              <a:extLst>
                <a:ext uri="{FF2B5EF4-FFF2-40B4-BE49-F238E27FC236}">
                  <a16:creationId xmlns:a16="http://schemas.microsoft.com/office/drawing/2014/main" id="{02154E82-CFEF-E5FD-39FB-E6C6BD0EA9EC}"/>
                </a:ext>
              </a:extLst>
            </p:cNvPr>
            <p:cNvSpPr/>
            <p:nvPr/>
          </p:nvSpPr>
          <p:spPr>
            <a:xfrm>
              <a:off x="1886615" y="3924589"/>
              <a:ext cx="193878" cy="259275"/>
            </a:xfrm>
            <a:custGeom>
              <a:avLst/>
              <a:gdLst>
                <a:gd name="connsiteX0" fmla="*/ 193879 w 193878"/>
                <a:gd name="connsiteY0" fmla="*/ 0 h 259275"/>
                <a:gd name="connsiteX1" fmla="*/ 193879 w 193878"/>
                <a:gd name="connsiteY1" fmla="*/ 259276 h 259275"/>
                <a:gd name="connsiteX2" fmla="*/ 0 w 193878"/>
                <a:gd name="connsiteY2" fmla="*/ 160920 h 259275"/>
                <a:gd name="connsiteX3" fmla="*/ 193879 w 193878"/>
                <a:gd name="connsiteY3" fmla="*/ 0 h 259275"/>
              </a:gdLst>
              <a:ahLst/>
              <a:cxnLst>
                <a:cxn ang="0">
                  <a:pos x="connsiteX0" y="connsiteY0"/>
                </a:cxn>
                <a:cxn ang="0">
                  <a:pos x="connsiteX1" y="connsiteY1"/>
                </a:cxn>
                <a:cxn ang="0">
                  <a:pos x="connsiteX2" y="connsiteY2"/>
                </a:cxn>
                <a:cxn ang="0">
                  <a:pos x="connsiteX3" y="connsiteY3"/>
                </a:cxn>
              </a:cxnLst>
              <a:rect l="l" t="t" r="r" b="b"/>
              <a:pathLst>
                <a:path w="193878" h="259275">
                  <a:moveTo>
                    <a:pt x="193879" y="0"/>
                  </a:moveTo>
                  <a:lnTo>
                    <a:pt x="193879" y="259276"/>
                  </a:lnTo>
                  <a:cubicBezTo>
                    <a:pt x="122022" y="240217"/>
                    <a:pt x="56227" y="206248"/>
                    <a:pt x="0" y="160920"/>
                  </a:cubicBezTo>
                  <a:cubicBezTo>
                    <a:pt x="64631" y="107265"/>
                    <a:pt x="128605" y="54161"/>
                    <a:pt x="193879" y="0"/>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34" name="Freeform: Shape 33">
              <a:extLst>
                <a:ext uri="{FF2B5EF4-FFF2-40B4-BE49-F238E27FC236}">
                  <a16:creationId xmlns:a16="http://schemas.microsoft.com/office/drawing/2014/main" id="{8359F86F-3264-2604-61D4-44F78D15BD1A}"/>
                </a:ext>
              </a:extLst>
            </p:cNvPr>
            <p:cNvSpPr/>
            <p:nvPr/>
          </p:nvSpPr>
          <p:spPr>
            <a:xfrm>
              <a:off x="1889615" y="3171025"/>
              <a:ext cx="191062" cy="255249"/>
            </a:xfrm>
            <a:custGeom>
              <a:avLst/>
              <a:gdLst>
                <a:gd name="connsiteX0" fmla="*/ 191062 w 191062"/>
                <a:gd name="connsiteY0" fmla="*/ 0 h 255249"/>
                <a:gd name="connsiteX1" fmla="*/ 191062 w 191062"/>
                <a:gd name="connsiteY1" fmla="*/ 255250 h 255249"/>
                <a:gd name="connsiteX2" fmla="*/ 0 w 191062"/>
                <a:gd name="connsiteY2" fmla="*/ 96029 h 255249"/>
                <a:gd name="connsiteX3" fmla="*/ 191062 w 191062"/>
                <a:gd name="connsiteY3" fmla="*/ 0 h 255249"/>
              </a:gdLst>
              <a:ahLst/>
              <a:cxnLst>
                <a:cxn ang="0">
                  <a:pos x="connsiteX0" y="connsiteY0"/>
                </a:cxn>
                <a:cxn ang="0">
                  <a:pos x="connsiteX1" y="connsiteY1"/>
                </a:cxn>
                <a:cxn ang="0">
                  <a:pos x="connsiteX2" y="connsiteY2"/>
                </a:cxn>
                <a:cxn ang="0">
                  <a:pos x="connsiteX3" y="connsiteY3"/>
                </a:cxn>
              </a:cxnLst>
              <a:rect l="l" t="t" r="r" b="b"/>
              <a:pathLst>
                <a:path w="191062" h="255249">
                  <a:moveTo>
                    <a:pt x="191062" y="0"/>
                  </a:moveTo>
                  <a:lnTo>
                    <a:pt x="191062" y="255250"/>
                  </a:lnTo>
                  <a:cubicBezTo>
                    <a:pt x="126890" y="201763"/>
                    <a:pt x="63897" y="149271"/>
                    <a:pt x="0" y="96029"/>
                  </a:cubicBezTo>
                  <a:cubicBezTo>
                    <a:pt x="55600" y="51818"/>
                    <a:pt x="120399" y="18722"/>
                    <a:pt x="191062" y="0"/>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35" name="Freeform: Shape 34">
              <a:extLst>
                <a:ext uri="{FF2B5EF4-FFF2-40B4-BE49-F238E27FC236}">
                  <a16:creationId xmlns:a16="http://schemas.microsoft.com/office/drawing/2014/main" id="{DE146E20-A467-6848-FC79-B5BB8E704C7C}"/>
                </a:ext>
              </a:extLst>
            </p:cNvPr>
            <p:cNvSpPr/>
            <p:nvPr/>
          </p:nvSpPr>
          <p:spPr>
            <a:xfrm>
              <a:off x="1793005" y="3315413"/>
              <a:ext cx="288420" cy="227883"/>
            </a:xfrm>
            <a:custGeom>
              <a:avLst/>
              <a:gdLst>
                <a:gd name="connsiteX0" fmla="*/ 287290 w 288420"/>
                <a:gd name="connsiteY0" fmla="*/ 227863 h 227883"/>
                <a:gd name="connsiteX1" fmla="*/ 214101 w 288420"/>
                <a:gd name="connsiteY1" fmla="*/ 227695 h 227883"/>
                <a:gd name="connsiteX2" fmla="*/ 206998 w 288420"/>
                <a:gd name="connsiteY2" fmla="*/ 224189 h 227883"/>
                <a:gd name="connsiteX3" fmla="*/ 0 w 288420"/>
                <a:gd name="connsiteY3" fmla="*/ 51880 h 227883"/>
                <a:gd name="connsiteX4" fmla="*/ 43567 w 288420"/>
                <a:gd name="connsiteY4" fmla="*/ 0 h 227883"/>
                <a:gd name="connsiteX5" fmla="*/ 70510 w 288420"/>
                <a:gd name="connsiteY5" fmla="*/ 22381 h 227883"/>
                <a:gd name="connsiteX6" fmla="*/ 275931 w 288420"/>
                <a:gd name="connsiteY6" fmla="*/ 193052 h 227883"/>
                <a:gd name="connsiteX7" fmla="*/ 287290 w 288420"/>
                <a:gd name="connsiteY7" fmla="*/ 227863 h 22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420" h="227883">
                  <a:moveTo>
                    <a:pt x="287290" y="227863"/>
                  </a:moveTo>
                  <a:cubicBezTo>
                    <a:pt x="262889" y="227863"/>
                    <a:pt x="238502" y="227970"/>
                    <a:pt x="214101" y="227695"/>
                  </a:cubicBezTo>
                  <a:cubicBezTo>
                    <a:pt x="211698" y="227695"/>
                    <a:pt x="208988" y="225873"/>
                    <a:pt x="206998" y="224189"/>
                  </a:cubicBezTo>
                  <a:cubicBezTo>
                    <a:pt x="137958" y="166799"/>
                    <a:pt x="69010" y="109331"/>
                    <a:pt x="0" y="51880"/>
                  </a:cubicBezTo>
                  <a:cubicBezTo>
                    <a:pt x="13410" y="33648"/>
                    <a:pt x="27968" y="16319"/>
                    <a:pt x="43567" y="0"/>
                  </a:cubicBezTo>
                  <a:cubicBezTo>
                    <a:pt x="52890" y="7746"/>
                    <a:pt x="61708" y="15048"/>
                    <a:pt x="70510" y="22381"/>
                  </a:cubicBezTo>
                  <a:cubicBezTo>
                    <a:pt x="138876" y="79419"/>
                    <a:pt x="206952" y="136810"/>
                    <a:pt x="275931" y="193052"/>
                  </a:cubicBezTo>
                  <a:cubicBezTo>
                    <a:pt x="288224" y="203079"/>
                    <a:pt x="290076" y="213366"/>
                    <a:pt x="287290" y="227863"/>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36" name="Freeform: Shape 35">
              <a:extLst>
                <a:ext uri="{FF2B5EF4-FFF2-40B4-BE49-F238E27FC236}">
                  <a16:creationId xmlns:a16="http://schemas.microsoft.com/office/drawing/2014/main" id="{8BE8B3B1-7B23-183A-ED9B-6370A542F593}"/>
                </a:ext>
              </a:extLst>
            </p:cNvPr>
            <p:cNvSpPr/>
            <p:nvPr/>
          </p:nvSpPr>
          <p:spPr>
            <a:xfrm>
              <a:off x="1793097" y="3811545"/>
              <a:ext cx="288204" cy="227978"/>
            </a:xfrm>
            <a:custGeom>
              <a:avLst/>
              <a:gdLst>
                <a:gd name="connsiteX0" fmla="*/ 276299 w 288204"/>
                <a:gd name="connsiteY0" fmla="*/ 34590 h 227978"/>
                <a:gd name="connsiteX1" fmla="*/ 45404 w 288204"/>
                <a:gd name="connsiteY1" fmla="*/ 226432 h 227978"/>
                <a:gd name="connsiteX2" fmla="*/ 43475 w 288204"/>
                <a:gd name="connsiteY2" fmla="*/ 227979 h 227978"/>
                <a:gd name="connsiteX3" fmla="*/ 0 w 288204"/>
                <a:gd name="connsiteY3" fmla="*/ 176237 h 227978"/>
                <a:gd name="connsiteX4" fmla="*/ 48925 w 288204"/>
                <a:gd name="connsiteY4" fmla="*/ 135333 h 227978"/>
                <a:gd name="connsiteX5" fmla="*/ 204947 w 288204"/>
                <a:gd name="connsiteY5" fmla="*/ 5611 h 227978"/>
                <a:gd name="connsiteX6" fmla="*/ 219627 w 288204"/>
                <a:gd name="connsiteY6" fmla="*/ 330 h 227978"/>
                <a:gd name="connsiteX7" fmla="*/ 287305 w 288204"/>
                <a:gd name="connsiteY7" fmla="*/ 85 h 227978"/>
                <a:gd name="connsiteX8" fmla="*/ 276299 w 288204"/>
                <a:gd name="connsiteY8" fmla="*/ 34590 h 22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204" h="227978">
                  <a:moveTo>
                    <a:pt x="276299" y="34590"/>
                  </a:moveTo>
                  <a:cubicBezTo>
                    <a:pt x="198793" y="97904"/>
                    <a:pt x="122267" y="162368"/>
                    <a:pt x="45404" y="226432"/>
                  </a:cubicBezTo>
                  <a:cubicBezTo>
                    <a:pt x="44761" y="226953"/>
                    <a:pt x="44134" y="227458"/>
                    <a:pt x="43475" y="227979"/>
                  </a:cubicBezTo>
                  <a:cubicBezTo>
                    <a:pt x="27907" y="211691"/>
                    <a:pt x="13349" y="194423"/>
                    <a:pt x="0" y="176237"/>
                  </a:cubicBezTo>
                  <a:cubicBezTo>
                    <a:pt x="16701" y="162245"/>
                    <a:pt x="32806" y="148774"/>
                    <a:pt x="48925" y="135333"/>
                  </a:cubicBezTo>
                  <a:cubicBezTo>
                    <a:pt x="100866" y="92026"/>
                    <a:pt x="152776" y="48627"/>
                    <a:pt x="204947" y="5611"/>
                  </a:cubicBezTo>
                  <a:cubicBezTo>
                    <a:pt x="208759" y="2458"/>
                    <a:pt x="214652" y="437"/>
                    <a:pt x="219627" y="330"/>
                  </a:cubicBezTo>
                  <a:cubicBezTo>
                    <a:pt x="242008" y="-221"/>
                    <a:pt x="264373" y="85"/>
                    <a:pt x="287305" y="85"/>
                  </a:cubicBezTo>
                  <a:cubicBezTo>
                    <a:pt x="289295" y="13862"/>
                    <a:pt x="288913" y="24287"/>
                    <a:pt x="276299" y="34590"/>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37" name="Freeform: Shape 36">
              <a:extLst>
                <a:ext uri="{FF2B5EF4-FFF2-40B4-BE49-F238E27FC236}">
                  <a16:creationId xmlns:a16="http://schemas.microsoft.com/office/drawing/2014/main" id="{930B5835-BA82-9B8A-75B6-49DD86715432}"/>
                </a:ext>
              </a:extLst>
            </p:cNvPr>
            <p:cNvSpPr/>
            <p:nvPr/>
          </p:nvSpPr>
          <p:spPr>
            <a:xfrm>
              <a:off x="1708840" y="3425647"/>
              <a:ext cx="187189" cy="117016"/>
            </a:xfrm>
            <a:custGeom>
              <a:avLst/>
              <a:gdLst>
                <a:gd name="connsiteX0" fmla="*/ 187189 w 187189"/>
                <a:gd name="connsiteY0" fmla="*/ 117016 h 117016"/>
                <a:gd name="connsiteX1" fmla="*/ 0 w 187189"/>
                <a:gd name="connsiteY1" fmla="*/ 117016 h 117016"/>
                <a:gd name="connsiteX2" fmla="*/ 46874 w 187189"/>
                <a:gd name="connsiteY2" fmla="*/ 0 h 117016"/>
                <a:gd name="connsiteX3" fmla="*/ 187189 w 187189"/>
                <a:gd name="connsiteY3" fmla="*/ 117016 h 117016"/>
              </a:gdLst>
              <a:ahLst/>
              <a:cxnLst>
                <a:cxn ang="0">
                  <a:pos x="connsiteX0" y="connsiteY0"/>
                </a:cxn>
                <a:cxn ang="0">
                  <a:pos x="connsiteX1" y="connsiteY1"/>
                </a:cxn>
                <a:cxn ang="0">
                  <a:pos x="connsiteX2" y="connsiteY2"/>
                </a:cxn>
                <a:cxn ang="0">
                  <a:pos x="connsiteX3" y="connsiteY3"/>
                </a:cxn>
              </a:cxnLst>
              <a:rect l="l" t="t" r="r" b="b"/>
              <a:pathLst>
                <a:path w="187189" h="117016">
                  <a:moveTo>
                    <a:pt x="187189" y="117016"/>
                  </a:moveTo>
                  <a:lnTo>
                    <a:pt x="0" y="117016"/>
                  </a:lnTo>
                  <a:cubicBezTo>
                    <a:pt x="10945" y="75776"/>
                    <a:pt x="26805" y="36556"/>
                    <a:pt x="46874" y="0"/>
                  </a:cubicBezTo>
                  <a:cubicBezTo>
                    <a:pt x="93319" y="38715"/>
                    <a:pt x="139458" y="77184"/>
                    <a:pt x="187189" y="117016"/>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38" name="Freeform: Shape 37">
              <a:extLst>
                <a:ext uri="{FF2B5EF4-FFF2-40B4-BE49-F238E27FC236}">
                  <a16:creationId xmlns:a16="http://schemas.microsoft.com/office/drawing/2014/main" id="{EFED40F0-7F01-AE5C-1C70-88F9FEEAC582}"/>
                </a:ext>
              </a:extLst>
            </p:cNvPr>
            <p:cNvSpPr/>
            <p:nvPr/>
          </p:nvSpPr>
          <p:spPr>
            <a:xfrm>
              <a:off x="1708855" y="3812211"/>
              <a:ext cx="182780" cy="114475"/>
            </a:xfrm>
            <a:custGeom>
              <a:avLst/>
              <a:gdLst>
                <a:gd name="connsiteX0" fmla="*/ 182780 w 182780"/>
                <a:gd name="connsiteY0" fmla="*/ 0 h 114475"/>
                <a:gd name="connsiteX1" fmla="*/ 45435 w 182780"/>
                <a:gd name="connsiteY1" fmla="*/ 114475 h 114475"/>
                <a:gd name="connsiteX2" fmla="*/ 0 w 182780"/>
                <a:gd name="connsiteY2" fmla="*/ 0 h 114475"/>
                <a:gd name="connsiteX3" fmla="*/ 182780 w 182780"/>
                <a:gd name="connsiteY3" fmla="*/ 0 h 114475"/>
              </a:gdLst>
              <a:ahLst/>
              <a:cxnLst>
                <a:cxn ang="0">
                  <a:pos x="connsiteX0" y="connsiteY0"/>
                </a:cxn>
                <a:cxn ang="0">
                  <a:pos x="connsiteX1" y="connsiteY1"/>
                </a:cxn>
                <a:cxn ang="0">
                  <a:pos x="connsiteX2" y="connsiteY2"/>
                </a:cxn>
                <a:cxn ang="0">
                  <a:pos x="connsiteX3" y="connsiteY3"/>
                </a:cxn>
              </a:cxnLst>
              <a:rect l="l" t="t" r="r" b="b"/>
              <a:pathLst>
                <a:path w="182780" h="114475">
                  <a:moveTo>
                    <a:pt x="182780" y="0"/>
                  </a:moveTo>
                  <a:cubicBezTo>
                    <a:pt x="136152" y="38852"/>
                    <a:pt x="91008" y="76495"/>
                    <a:pt x="45435" y="114475"/>
                  </a:cubicBezTo>
                  <a:cubicBezTo>
                    <a:pt x="26024" y="78623"/>
                    <a:pt x="10670" y="40276"/>
                    <a:pt x="0" y="0"/>
                  </a:cubicBezTo>
                  <a:lnTo>
                    <a:pt x="182780" y="0"/>
                  </a:ln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39" name="Freeform: Shape 38">
              <a:extLst>
                <a:ext uri="{FF2B5EF4-FFF2-40B4-BE49-F238E27FC236}">
                  <a16:creationId xmlns:a16="http://schemas.microsoft.com/office/drawing/2014/main" id="{2C1F6AAA-B0C5-9E05-BBD4-461269CBBEE2}"/>
                </a:ext>
              </a:extLst>
            </p:cNvPr>
            <p:cNvSpPr/>
            <p:nvPr/>
          </p:nvSpPr>
          <p:spPr>
            <a:xfrm>
              <a:off x="2349873" y="3171025"/>
              <a:ext cx="194108" cy="259704"/>
            </a:xfrm>
            <a:custGeom>
              <a:avLst/>
              <a:gdLst>
                <a:gd name="connsiteX0" fmla="*/ 194109 w 194108"/>
                <a:gd name="connsiteY0" fmla="*/ 98509 h 259704"/>
                <a:gd name="connsiteX1" fmla="*/ 0 w 194108"/>
                <a:gd name="connsiteY1" fmla="*/ 259704 h 259704"/>
                <a:gd name="connsiteX2" fmla="*/ 0 w 194108"/>
                <a:gd name="connsiteY2" fmla="*/ 0 h 259704"/>
                <a:gd name="connsiteX3" fmla="*/ 194109 w 194108"/>
                <a:gd name="connsiteY3" fmla="*/ 98509 h 259704"/>
              </a:gdLst>
              <a:ahLst/>
              <a:cxnLst>
                <a:cxn ang="0">
                  <a:pos x="connsiteX0" y="connsiteY0"/>
                </a:cxn>
                <a:cxn ang="0">
                  <a:pos x="connsiteX1" y="connsiteY1"/>
                </a:cxn>
                <a:cxn ang="0">
                  <a:pos x="connsiteX2" y="connsiteY2"/>
                </a:cxn>
                <a:cxn ang="0">
                  <a:pos x="connsiteX3" y="connsiteY3"/>
                </a:cxn>
              </a:cxnLst>
              <a:rect l="l" t="t" r="r" b="b"/>
              <a:pathLst>
                <a:path w="194108" h="259704">
                  <a:moveTo>
                    <a:pt x="194109" y="98509"/>
                  </a:moveTo>
                  <a:cubicBezTo>
                    <a:pt x="129492" y="152133"/>
                    <a:pt x="65412" y="205375"/>
                    <a:pt x="0" y="259704"/>
                  </a:cubicBezTo>
                  <a:lnTo>
                    <a:pt x="0" y="0"/>
                  </a:lnTo>
                  <a:cubicBezTo>
                    <a:pt x="71949" y="19074"/>
                    <a:pt x="137820" y="53074"/>
                    <a:pt x="194109" y="98509"/>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40" name="Freeform: Shape 39">
              <a:extLst>
                <a:ext uri="{FF2B5EF4-FFF2-40B4-BE49-F238E27FC236}">
                  <a16:creationId xmlns:a16="http://schemas.microsoft.com/office/drawing/2014/main" id="{45FFABDD-78DE-262C-59D4-7E4E7DBB86E3}"/>
                </a:ext>
              </a:extLst>
            </p:cNvPr>
            <p:cNvSpPr/>
            <p:nvPr/>
          </p:nvSpPr>
          <p:spPr>
            <a:xfrm>
              <a:off x="2348989" y="3316331"/>
              <a:ext cx="289138" cy="226850"/>
            </a:xfrm>
            <a:custGeom>
              <a:avLst/>
              <a:gdLst>
                <a:gd name="connsiteX0" fmla="*/ 289138 w 289138"/>
                <a:gd name="connsiteY0" fmla="*/ 51864 h 226850"/>
                <a:gd name="connsiteX1" fmla="*/ 265319 w 289138"/>
                <a:gd name="connsiteY1" fmla="*/ 71826 h 226850"/>
                <a:gd name="connsiteX2" fmla="*/ 85569 w 289138"/>
                <a:gd name="connsiteY2" fmla="*/ 221403 h 226850"/>
                <a:gd name="connsiteX3" fmla="*/ 74945 w 289138"/>
                <a:gd name="connsiteY3" fmla="*/ 226577 h 226850"/>
                <a:gd name="connsiteX4" fmla="*/ 1313 w 289138"/>
                <a:gd name="connsiteY4" fmla="*/ 226792 h 226850"/>
                <a:gd name="connsiteX5" fmla="*/ 12702 w 289138"/>
                <a:gd name="connsiteY5" fmla="*/ 193741 h 226850"/>
                <a:gd name="connsiteX6" fmla="*/ 245770 w 289138"/>
                <a:gd name="connsiteY6" fmla="*/ 0 h 226850"/>
                <a:gd name="connsiteX7" fmla="*/ 289138 w 289138"/>
                <a:gd name="connsiteY7" fmla="*/ 51864 h 22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138" h="226850">
                  <a:moveTo>
                    <a:pt x="289138" y="51864"/>
                  </a:moveTo>
                  <a:cubicBezTo>
                    <a:pt x="280811" y="58860"/>
                    <a:pt x="273065" y="65366"/>
                    <a:pt x="265319" y="71826"/>
                  </a:cubicBezTo>
                  <a:cubicBezTo>
                    <a:pt x="205433" y="121716"/>
                    <a:pt x="145562" y="171651"/>
                    <a:pt x="85569" y="221403"/>
                  </a:cubicBezTo>
                  <a:cubicBezTo>
                    <a:pt x="82584" y="223898"/>
                    <a:pt x="78543" y="226485"/>
                    <a:pt x="74945" y="226577"/>
                  </a:cubicBezTo>
                  <a:cubicBezTo>
                    <a:pt x="50529" y="227021"/>
                    <a:pt x="26066" y="226792"/>
                    <a:pt x="1313" y="226792"/>
                  </a:cubicBezTo>
                  <a:cubicBezTo>
                    <a:pt x="-2285" y="212249"/>
                    <a:pt x="1512" y="202957"/>
                    <a:pt x="12702" y="193741"/>
                  </a:cubicBezTo>
                  <a:cubicBezTo>
                    <a:pt x="90315" y="129982"/>
                    <a:pt x="167254" y="65427"/>
                    <a:pt x="245770" y="0"/>
                  </a:cubicBezTo>
                  <a:cubicBezTo>
                    <a:pt x="261323" y="16319"/>
                    <a:pt x="275805" y="33632"/>
                    <a:pt x="289138" y="51864"/>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41" name="Freeform: Shape 40">
              <a:extLst>
                <a:ext uri="{FF2B5EF4-FFF2-40B4-BE49-F238E27FC236}">
                  <a16:creationId xmlns:a16="http://schemas.microsoft.com/office/drawing/2014/main" id="{37B67402-1B87-9025-9219-AB6C459E8482}"/>
                </a:ext>
              </a:extLst>
            </p:cNvPr>
            <p:cNvSpPr/>
            <p:nvPr/>
          </p:nvSpPr>
          <p:spPr>
            <a:xfrm>
              <a:off x="2539481" y="3428786"/>
              <a:ext cx="181509" cy="113709"/>
            </a:xfrm>
            <a:custGeom>
              <a:avLst/>
              <a:gdLst>
                <a:gd name="connsiteX0" fmla="*/ 181510 w 181509"/>
                <a:gd name="connsiteY0" fmla="*/ 113710 h 113709"/>
                <a:gd name="connsiteX1" fmla="*/ 0 w 181509"/>
                <a:gd name="connsiteY1" fmla="*/ 113710 h 113709"/>
                <a:gd name="connsiteX2" fmla="*/ 136397 w 181509"/>
                <a:gd name="connsiteY2" fmla="*/ 0 h 113709"/>
                <a:gd name="connsiteX3" fmla="*/ 181510 w 181509"/>
                <a:gd name="connsiteY3" fmla="*/ 113710 h 113709"/>
              </a:gdLst>
              <a:ahLst/>
              <a:cxnLst>
                <a:cxn ang="0">
                  <a:pos x="connsiteX0" y="connsiteY0"/>
                </a:cxn>
                <a:cxn ang="0">
                  <a:pos x="connsiteX1" y="connsiteY1"/>
                </a:cxn>
                <a:cxn ang="0">
                  <a:pos x="connsiteX2" y="connsiteY2"/>
                </a:cxn>
                <a:cxn ang="0">
                  <a:pos x="connsiteX3" y="connsiteY3"/>
                </a:cxn>
              </a:cxnLst>
              <a:rect l="l" t="t" r="r" b="b"/>
              <a:pathLst>
                <a:path w="181509" h="113709">
                  <a:moveTo>
                    <a:pt x="181510" y="113710"/>
                  </a:moveTo>
                  <a:lnTo>
                    <a:pt x="0" y="113710"/>
                  </a:lnTo>
                  <a:cubicBezTo>
                    <a:pt x="46124" y="75271"/>
                    <a:pt x="90824" y="37995"/>
                    <a:pt x="136397" y="0"/>
                  </a:cubicBezTo>
                  <a:cubicBezTo>
                    <a:pt x="155654" y="35622"/>
                    <a:pt x="170901" y="73724"/>
                    <a:pt x="181510" y="113710"/>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42" name="Freeform: Shape 41">
              <a:extLst>
                <a:ext uri="{FF2B5EF4-FFF2-40B4-BE49-F238E27FC236}">
                  <a16:creationId xmlns:a16="http://schemas.microsoft.com/office/drawing/2014/main" id="{431CDC26-DC8D-5B4E-6609-4C97095CF0DF}"/>
                </a:ext>
              </a:extLst>
            </p:cNvPr>
            <p:cNvSpPr/>
            <p:nvPr/>
          </p:nvSpPr>
          <p:spPr>
            <a:xfrm>
              <a:off x="2349858" y="3920930"/>
              <a:ext cx="195761" cy="262995"/>
            </a:xfrm>
            <a:custGeom>
              <a:avLst/>
              <a:gdLst>
                <a:gd name="connsiteX0" fmla="*/ 195762 w 195761"/>
                <a:gd name="connsiteY0" fmla="*/ 163171 h 262995"/>
                <a:gd name="connsiteX1" fmla="*/ 0 w 195761"/>
                <a:gd name="connsiteY1" fmla="*/ 262996 h 262995"/>
                <a:gd name="connsiteX2" fmla="*/ 0 w 195761"/>
                <a:gd name="connsiteY2" fmla="*/ 0 h 262995"/>
                <a:gd name="connsiteX3" fmla="*/ 195762 w 195761"/>
                <a:gd name="connsiteY3" fmla="*/ 163171 h 262995"/>
              </a:gdLst>
              <a:ahLst/>
              <a:cxnLst>
                <a:cxn ang="0">
                  <a:pos x="connsiteX0" y="connsiteY0"/>
                </a:cxn>
                <a:cxn ang="0">
                  <a:pos x="connsiteX1" y="connsiteY1"/>
                </a:cxn>
                <a:cxn ang="0">
                  <a:pos x="connsiteX2" y="connsiteY2"/>
                </a:cxn>
                <a:cxn ang="0">
                  <a:pos x="connsiteX3" y="connsiteY3"/>
                </a:cxn>
              </a:cxnLst>
              <a:rect l="l" t="t" r="r" b="b"/>
              <a:pathLst>
                <a:path w="195761" h="262995">
                  <a:moveTo>
                    <a:pt x="195762" y="163171"/>
                  </a:moveTo>
                  <a:cubicBezTo>
                    <a:pt x="139121" y="209248"/>
                    <a:pt x="72653" y="243738"/>
                    <a:pt x="0" y="262996"/>
                  </a:cubicBezTo>
                  <a:lnTo>
                    <a:pt x="0" y="0"/>
                  </a:lnTo>
                  <a:cubicBezTo>
                    <a:pt x="65825" y="54834"/>
                    <a:pt x="130396" y="108689"/>
                    <a:pt x="195762" y="163171"/>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43" name="Freeform: Shape 42">
              <a:extLst>
                <a:ext uri="{FF2B5EF4-FFF2-40B4-BE49-F238E27FC236}">
                  <a16:creationId xmlns:a16="http://schemas.microsoft.com/office/drawing/2014/main" id="{560973AD-9A8B-9FF8-DF6F-1161BBBEB805}"/>
                </a:ext>
              </a:extLst>
            </p:cNvPr>
            <p:cNvSpPr/>
            <p:nvPr/>
          </p:nvSpPr>
          <p:spPr>
            <a:xfrm>
              <a:off x="2348882" y="3811651"/>
              <a:ext cx="289305" cy="226892"/>
            </a:xfrm>
            <a:custGeom>
              <a:avLst/>
              <a:gdLst>
                <a:gd name="connsiteX0" fmla="*/ 289306 w 289305"/>
                <a:gd name="connsiteY0" fmla="*/ 175028 h 226892"/>
                <a:gd name="connsiteX1" fmla="*/ 245968 w 289305"/>
                <a:gd name="connsiteY1" fmla="*/ 226892 h 226892"/>
                <a:gd name="connsiteX2" fmla="*/ 190598 w 289305"/>
                <a:gd name="connsiteY2" fmla="*/ 180891 h 226892"/>
                <a:gd name="connsiteX3" fmla="*/ 13941 w 289305"/>
                <a:gd name="connsiteY3" fmla="*/ 33978 h 226892"/>
                <a:gd name="connsiteX4" fmla="*/ 1909 w 289305"/>
                <a:gd name="connsiteY4" fmla="*/ 9 h 226892"/>
                <a:gd name="connsiteX5" fmla="*/ 76720 w 289305"/>
                <a:gd name="connsiteY5" fmla="*/ 147 h 226892"/>
                <a:gd name="connsiteX6" fmla="*/ 83058 w 289305"/>
                <a:gd name="connsiteY6" fmla="*/ 3086 h 226892"/>
                <a:gd name="connsiteX7" fmla="*/ 289306 w 289305"/>
                <a:gd name="connsiteY7" fmla="*/ 175028 h 22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305" h="226892">
                  <a:moveTo>
                    <a:pt x="289306" y="175028"/>
                  </a:moveTo>
                  <a:cubicBezTo>
                    <a:pt x="275973" y="193260"/>
                    <a:pt x="261476" y="210574"/>
                    <a:pt x="245968" y="226892"/>
                  </a:cubicBezTo>
                  <a:cubicBezTo>
                    <a:pt x="227047" y="211186"/>
                    <a:pt x="208800" y="196046"/>
                    <a:pt x="190598" y="180891"/>
                  </a:cubicBezTo>
                  <a:cubicBezTo>
                    <a:pt x="131769" y="131828"/>
                    <a:pt x="73184" y="82490"/>
                    <a:pt x="13941" y="33978"/>
                  </a:cubicBezTo>
                  <a:cubicBezTo>
                    <a:pt x="2843" y="24900"/>
                    <a:pt x="-3372" y="15914"/>
                    <a:pt x="1909" y="9"/>
                  </a:cubicBezTo>
                  <a:cubicBezTo>
                    <a:pt x="26555" y="9"/>
                    <a:pt x="51645" y="-52"/>
                    <a:pt x="76720" y="147"/>
                  </a:cubicBezTo>
                  <a:cubicBezTo>
                    <a:pt x="78848" y="177"/>
                    <a:pt x="81282" y="1647"/>
                    <a:pt x="83058" y="3086"/>
                  </a:cubicBezTo>
                  <a:cubicBezTo>
                    <a:pt x="151838" y="60369"/>
                    <a:pt x="220572" y="117699"/>
                    <a:pt x="289306" y="175028"/>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44" name="Freeform: Shape 43">
              <a:extLst>
                <a:ext uri="{FF2B5EF4-FFF2-40B4-BE49-F238E27FC236}">
                  <a16:creationId xmlns:a16="http://schemas.microsoft.com/office/drawing/2014/main" id="{01DF5113-340B-9A38-AC04-47FB4F615EA4}"/>
                </a:ext>
              </a:extLst>
            </p:cNvPr>
            <p:cNvSpPr/>
            <p:nvPr/>
          </p:nvSpPr>
          <p:spPr>
            <a:xfrm>
              <a:off x="2543706" y="3812211"/>
              <a:ext cx="177927" cy="111704"/>
            </a:xfrm>
            <a:custGeom>
              <a:avLst/>
              <a:gdLst>
                <a:gd name="connsiteX0" fmla="*/ 177928 w 177927"/>
                <a:gd name="connsiteY0" fmla="*/ 0 h 111704"/>
                <a:gd name="connsiteX1" fmla="*/ 133947 w 177927"/>
                <a:gd name="connsiteY1" fmla="*/ 111704 h 111704"/>
                <a:gd name="connsiteX2" fmla="*/ 0 w 177927"/>
                <a:gd name="connsiteY2" fmla="*/ 0 h 111704"/>
                <a:gd name="connsiteX3" fmla="*/ 177928 w 177927"/>
                <a:gd name="connsiteY3" fmla="*/ 0 h 111704"/>
              </a:gdLst>
              <a:ahLst/>
              <a:cxnLst>
                <a:cxn ang="0">
                  <a:pos x="connsiteX0" y="connsiteY0"/>
                </a:cxn>
                <a:cxn ang="0">
                  <a:pos x="connsiteX1" y="connsiteY1"/>
                </a:cxn>
                <a:cxn ang="0">
                  <a:pos x="connsiteX2" y="connsiteY2"/>
                </a:cxn>
                <a:cxn ang="0">
                  <a:pos x="connsiteX3" y="connsiteY3"/>
                </a:cxn>
              </a:cxnLst>
              <a:rect l="l" t="t" r="r" b="b"/>
              <a:pathLst>
                <a:path w="177927" h="111704">
                  <a:moveTo>
                    <a:pt x="177928" y="0"/>
                  </a:moveTo>
                  <a:cubicBezTo>
                    <a:pt x="167533" y="39250"/>
                    <a:pt x="152669" y="76664"/>
                    <a:pt x="133947" y="111704"/>
                  </a:cubicBezTo>
                  <a:cubicBezTo>
                    <a:pt x="89140" y="74306"/>
                    <a:pt x="45328" y="37796"/>
                    <a:pt x="0" y="0"/>
                  </a:cubicBezTo>
                  <a:lnTo>
                    <a:pt x="177928" y="0"/>
                  </a:ln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grpSp>
      <p:sp>
        <p:nvSpPr>
          <p:cNvPr id="45" name="TextBox 44">
            <a:extLst>
              <a:ext uri="{FF2B5EF4-FFF2-40B4-BE49-F238E27FC236}">
                <a16:creationId xmlns:a16="http://schemas.microsoft.com/office/drawing/2014/main" id="{533044E8-C790-3224-FAAC-39441010E743}"/>
              </a:ext>
            </a:extLst>
          </p:cNvPr>
          <p:cNvSpPr txBox="1"/>
          <p:nvPr/>
        </p:nvSpPr>
        <p:spPr>
          <a:xfrm>
            <a:off x="1555999" y="3820214"/>
            <a:ext cx="9050973" cy="584775"/>
          </a:xfrm>
          <a:prstGeom prst="rect">
            <a:avLst/>
          </a:prstGeom>
          <a:noFill/>
        </p:spPr>
        <p:txBody>
          <a:bodyPr wrap="square">
            <a:spAutoFit/>
          </a:bodyPr>
          <a:lstStyle/>
          <a:p>
            <a:pPr algn="ctr"/>
            <a:r>
              <a:rPr lang="en-GB" sz="3200" dirty="0">
                <a:solidFill>
                  <a:schemeClr val="accent2">
                    <a:lumMod val="50000"/>
                  </a:schemeClr>
                </a:solidFill>
                <a:latin typeface="+mj-lt"/>
                <a:ea typeface="Open Sans" panose="020B0606030504020204" pitchFamily="34" charset="0"/>
                <a:cs typeface="Poppins" panose="00000500000000000000" pitchFamily="2" charset="0"/>
              </a:rPr>
              <a:t>U.K Leverage Ratio</a:t>
            </a:r>
            <a:endParaRPr lang="en-GB" sz="3200" dirty="0">
              <a:solidFill>
                <a:schemeClr val="accent2">
                  <a:lumMod val="50000"/>
                </a:schemeClr>
              </a:solidFill>
              <a:latin typeface="+mj-lt"/>
            </a:endParaRPr>
          </a:p>
        </p:txBody>
      </p:sp>
      <p:sp>
        <p:nvSpPr>
          <p:cNvPr id="46" name="Rectangle: Rounded Corners 45">
            <a:extLst>
              <a:ext uri="{FF2B5EF4-FFF2-40B4-BE49-F238E27FC236}">
                <a16:creationId xmlns:a16="http://schemas.microsoft.com/office/drawing/2014/main" id="{B35DB265-0ADF-9F4E-2A88-039F13C9A6E8}"/>
              </a:ext>
            </a:extLst>
          </p:cNvPr>
          <p:cNvSpPr/>
          <p:nvPr/>
        </p:nvSpPr>
        <p:spPr>
          <a:xfrm>
            <a:off x="3757808" y="4690817"/>
            <a:ext cx="4697259" cy="1408370"/>
          </a:xfrm>
          <a:prstGeom prst="roundRect">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47" name="TextBox 46">
            <a:extLst>
              <a:ext uri="{FF2B5EF4-FFF2-40B4-BE49-F238E27FC236}">
                <a16:creationId xmlns:a16="http://schemas.microsoft.com/office/drawing/2014/main" id="{920C8E45-5E12-3957-3B3E-650FA0133ECB}"/>
              </a:ext>
            </a:extLst>
          </p:cNvPr>
          <p:cNvSpPr txBox="1"/>
          <p:nvPr/>
        </p:nvSpPr>
        <p:spPr>
          <a:xfrm>
            <a:off x="4225677" y="4954073"/>
            <a:ext cx="3740646" cy="400110"/>
          </a:xfrm>
          <a:prstGeom prst="rect">
            <a:avLst/>
          </a:prstGeom>
          <a:noFill/>
        </p:spPr>
        <p:txBody>
          <a:bodyPr wrap="square">
            <a:spAutoFit/>
          </a:bodyPr>
          <a:lstStyle/>
          <a:p>
            <a:pPr algn="ctr"/>
            <a:r>
              <a:rPr lang="en-US" sz="20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TIER 1 CAPITAL </a:t>
            </a:r>
          </a:p>
        </p:txBody>
      </p:sp>
      <p:cxnSp>
        <p:nvCxnSpPr>
          <p:cNvPr id="59" name="Straight Connector 58">
            <a:extLst>
              <a:ext uri="{FF2B5EF4-FFF2-40B4-BE49-F238E27FC236}">
                <a16:creationId xmlns:a16="http://schemas.microsoft.com/office/drawing/2014/main" id="{C8297B44-11ED-5F66-3769-5A6ACB50C8DE}"/>
              </a:ext>
            </a:extLst>
          </p:cNvPr>
          <p:cNvCxnSpPr>
            <a:cxnSpLocks/>
          </p:cNvCxnSpPr>
          <p:nvPr/>
        </p:nvCxnSpPr>
        <p:spPr>
          <a:xfrm flipH="1">
            <a:off x="8443946" y="2182947"/>
            <a:ext cx="631584" cy="0"/>
          </a:xfrm>
          <a:prstGeom prst="line">
            <a:avLst/>
          </a:prstGeom>
          <a:ln w="7620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D5EF8A4E-02BF-462B-05E0-35B402BB511B}"/>
              </a:ext>
            </a:extLst>
          </p:cNvPr>
          <p:cNvSpPr txBox="1"/>
          <p:nvPr/>
        </p:nvSpPr>
        <p:spPr>
          <a:xfrm>
            <a:off x="4033382" y="5526485"/>
            <a:ext cx="4108536" cy="400110"/>
          </a:xfrm>
          <a:prstGeom prst="rect">
            <a:avLst/>
          </a:prstGeom>
          <a:noFill/>
        </p:spPr>
        <p:txBody>
          <a:bodyPr wrap="square">
            <a:spAutoFit/>
          </a:bodyPr>
          <a:lstStyle/>
          <a:p>
            <a:pPr algn="ctr"/>
            <a:r>
              <a:rPr lang="en-US" sz="20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LEVERAGE EXPOSURE MEASURE</a:t>
            </a:r>
          </a:p>
        </p:txBody>
      </p:sp>
      <p:cxnSp>
        <p:nvCxnSpPr>
          <p:cNvPr id="49" name="Straight Connector 48">
            <a:extLst>
              <a:ext uri="{FF2B5EF4-FFF2-40B4-BE49-F238E27FC236}">
                <a16:creationId xmlns:a16="http://schemas.microsoft.com/office/drawing/2014/main" id="{EF33C722-34AC-A313-7104-A199F52EE0AD}"/>
              </a:ext>
            </a:extLst>
          </p:cNvPr>
          <p:cNvCxnSpPr>
            <a:cxnSpLocks/>
          </p:cNvCxnSpPr>
          <p:nvPr/>
        </p:nvCxnSpPr>
        <p:spPr>
          <a:xfrm>
            <a:off x="4045908" y="5401360"/>
            <a:ext cx="4108536" cy="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3CD448F0-B658-4D58-A281-C8E2F70C70D3}"/>
              </a:ext>
            </a:extLst>
          </p:cNvPr>
          <p:cNvSpPr txBox="1"/>
          <p:nvPr/>
        </p:nvSpPr>
        <p:spPr>
          <a:xfrm>
            <a:off x="8622313" y="5143831"/>
            <a:ext cx="3146399" cy="461665"/>
          </a:xfrm>
          <a:prstGeom prst="rect">
            <a:avLst/>
          </a:prstGeom>
          <a:noFill/>
        </p:spPr>
        <p:txBody>
          <a:bodyPr wrap="square">
            <a:spAutoFit/>
          </a:bodyPr>
          <a:lstStyle/>
          <a:p>
            <a:pPr algn="ctr"/>
            <a:r>
              <a:rPr lang="en-GB" sz="24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&gt; 3.25% + Buffers</a:t>
            </a:r>
            <a:endParaRPr lang="en-GB" sz="2400" b="1" dirty="0">
              <a:solidFill>
                <a:schemeClr val="accent2">
                  <a:lumMod val="50000"/>
                </a:schemeClr>
              </a:solidFill>
              <a:latin typeface="Poppins" panose="00000500000000000000" pitchFamily="2" charset="0"/>
            </a:endParaRPr>
          </a:p>
        </p:txBody>
      </p:sp>
      <p:sp>
        <p:nvSpPr>
          <p:cNvPr id="54" name="TextBox 53">
            <a:extLst>
              <a:ext uri="{FF2B5EF4-FFF2-40B4-BE49-F238E27FC236}">
                <a16:creationId xmlns:a16="http://schemas.microsoft.com/office/drawing/2014/main" id="{662084F0-5F57-3DCB-21EE-B67FBBB51696}"/>
              </a:ext>
            </a:extLst>
          </p:cNvPr>
          <p:cNvSpPr txBox="1"/>
          <p:nvPr/>
        </p:nvSpPr>
        <p:spPr>
          <a:xfrm>
            <a:off x="1555999" y="601801"/>
            <a:ext cx="9050973" cy="584775"/>
          </a:xfrm>
          <a:prstGeom prst="rect">
            <a:avLst/>
          </a:prstGeom>
          <a:noFill/>
        </p:spPr>
        <p:txBody>
          <a:bodyPr wrap="square">
            <a:spAutoFit/>
          </a:bodyPr>
          <a:lstStyle/>
          <a:p>
            <a:pPr algn="ctr"/>
            <a:r>
              <a:rPr lang="en-GB" sz="3200" dirty="0">
                <a:solidFill>
                  <a:schemeClr val="accent4">
                    <a:lumMod val="50000"/>
                  </a:schemeClr>
                </a:solidFill>
                <a:latin typeface="+mj-lt"/>
                <a:ea typeface="Open Sans" panose="020B0606030504020204" pitchFamily="34" charset="0"/>
                <a:cs typeface="Poppins" panose="00000500000000000000" pitchFamily="2" charset="0"/>
              </a:rPr>
              <a:t>Minimum Leverage Ratio</a:t>
            </a:r>
            <a:endParaRPr lang="en-GB" sz="3200" dirty="0">
              <a:solidFill>
                <a:schemeClr val="accent4">
                  <a:lumMod val="50000"/>
                </a:schemeClr>
              </a:solidFill>
              <a:latin typeface="+mj-lt"/>
            </a:endParaRPr>
          </a:p>
        </p:txBody>
      </p:sp>
      <p:sp>
        <p:nvSpPr>
          <p:cNvPr id="55" name="Rectangle: Rounded Corners 54">
            <a:extLst>
              <a:ext uri="{FF2B5EF4-FFF2-40B4-BE49-F238E27FC236}">
                <a16:creationId xmlns:a16="http://schemas.microsoft.com/office/drawing/2014/main" id="{01A1926A-4A0A-7D76-5344-E7C50014F0BE}"/>
              </a:ext>
            </a:extLst>
          </p:cNvPr>
          <p:cNvSpPr/>
          <p:nvPr/>
        </p:nvSpPr>
        <p:spPr>
          <a:xfrm>
            <a:off x="3757808" y="1472404"/>
            <a:ext cx="4697259" cy="1408370"/>
          </a:xfrm>
          <a:prstGeom prst="roundRect">
            <a:avLst/>
          </a:prstGeom>
          <a:solidFill>
            <a:schemeClr val="bg1"/>
          </a:solid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56" name="TextBox 55">
            <a:extLst>
              <a:ext uri="{FF2B5EF4-FFF2-40B4-BE49-F238E27FC236}">
                <a16:creationId xmlns:a16="http://schemas.microsoft.com/office/drawing/2014/main" id="{C37851CC-7B23-74F4-6167-B1D3FCD05CEA}"/>
              </a:ext>
            </a:extLst>
          </p:cNvPr>
          <p:cNvSpPr txBox="1"/>
          <p:nvPr/>
        </p:nvSpPr>
        <p:spPr>
          <a:xfrm>
            <a:off x="4225677" y="1735660"/>
            <a:ext cx="3740646" cy="400110"/>
          </a:xfrm>
          <a:prstGeom prst="rect">
            <a:avLst/>
          </a:prstGeom>
          <a:noFill/>
        </p:spPr>
        <p:txBody>
          <a:bodyPr wrap="square">
            <a:spAutoFit/>
          </a:bodyPr>
          <a:lstStyle/>
          <a:p>
            <a:pPr algn="ctr"/>
            <a:r>
              <a:rPr lang="en-US" sz="20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TIER 1 CAPITAL </a:t>
            </a:r>
          </a:p>
        </p:txBody>
      </p:sp>
      <p:sp>
        <p:nvSpPr>
          <p:cNvPr id="57" name="TextBox 56">
            <a:extLst>
              <a:ext uri="{FF2B5EF4-FFF2-40B4-BE49-F238E27FC236}">
                <a16:creationId xmlns:a16="http://schemas.microsoft.com/office/drawing/2014/main" id="{CE78EAA3-F1E7-C034-0E90-F0A06D80E0FC}"/>
              </a:ext>
            </a:extLst>
          </p:cNvPr>
          <p:cNvSpPr txBox="1"/>
          <p:nvPr/>
        </p:nvSpPr>
        <p:spPr>
          <a:xfrm>
            <a:off x="4033382" y="2308072"/>
            <a:ext cx="4108536" cy="400110"/>
          </a:xfrm>
          <a:prstGeom prst="rect">
            <a:avLst/>
          </a:prstGeom>
          <a:noFill/>
        </p:spPr>
        <p:txBody>
          <a:bodyPr wrap="square">
            <a:spAutoFit/>
          </a:bodyPr>
          <a:lstStyle/>
          <a:p>
            <a:pPr algn="ctr"/>
            <a:r>
              <a:rPr lang="en-US" sz="20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TOTAL EXPOSURE</a:t>
            </a:r>
          </a:p>
        </p:txBody>
      </p:sp>
      <p:cxnSp>
        <p:nvCxnSpPr>
          <p:cNvPr id="58" name="Straight Connector 57">
            <a:extLst>
              <a:ext uri="{FF2B5EF4-FFF2-40B4-BE49-F238E27FC236}">
                <a16:creationId xmlns:a16="http://schemas.microsoft.com/office/drawing/2014/main" id="{52C7A945-A2A0-D3D1-B5AF-8611D669EDD5}"/>
              </a:ext>
            </a:extLst>
          </p:cNvPr>
          <p:cNvCxnSpPr>
            <a:cxnSpLocks/>
          </p:cNvCxnSpPr>
          <p:nvPr/>
        </p:nvCxnSpPr>
        <p:spPr>
          <a:xfrm>
            <a:off x="4824637" y="2182947"/>
            <a:ext cx="2551078"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BB78BCE-CC62-3E62-9A5F-43BBEB442E73}"/>
              </a:ext>
            </a:extLst>
          </p:cNvPr>
          <p:cNvSpPr txBox="1"/>
          <p:nvPr/>
        </p:nvSpPr>
        <p:spPr>
          <a:xfrm>
            <a:off x="9088071" y="1370946"/>
            <a:ext cx="2214880" cy="830997"/>
          </a:xfrm>
          <a:prstGeom prst="rect">
            <a:avLst/>
          </a:prstGeom>
          <a:noFill/>
        </p:spPr>
        <p:txBody>
          <a:bodyPr wrap="square">
            <a:spAutoFit/>
          </a:bodyPr>
          <a:lstStyle/>
          <a:p>
            <a:pPr algn="ctr"/>
            <a:r>
              <a:rPr lang="en-GB" sz="24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&gt; 3.0% basic requirement</a:t>
            </a:r>
            <a:endParaRPr lang="en-GB" sz="2400" b="1" dirty="0">
              <a:solidFill>
                <a:schemeClr val="accent4">
                  <a:lumMod val="50000"/>
                </a:schemeClr>
              </a:solidFill>
              <a:latin typeface="Poppins" panose="00000500000000000000" pitchFamily="2" charset="0"/>
            </a:endParaRPr>
          </a:p>
        </p:txBody>
      </p:sp>
      <p:sp>
        <p:nvSpPr>
          <p:cNvPr id="62" name="TextBox 61">
            <a:extLst>
              <a:ext uri="{FF2B5EF4-FFF2-40B4-BE49-F238E27FC236}">
                <a16:creationId xmlns:a16="http://schemas.microsoft.com/office/drawing/2014/main" id="{5747428B-7F9A-AD7A-FB20-9EB23208CB7C}"/>
              </a:ext>
            </a:extLst>
          </p:cNvPr>
          <p:cNvSpPr txBox="1"/>
          <p:nvPr/>
        </p:nvSpPr>
        <p:spPr>
          <a:xfrm>
            <a:off x="9016245" y="2301052"/>
            <a:ext cx="2358533" cy="830997"/>
          </a:xfrm>
          <a:prstGeom prst="rect">
            <a:avLst/>
          </a:prstGeom>
          <a:noFill/>
        </p:spPr>
        <p:txBody>
          <a:bodyPr wrap="square">
            <a:spAutoFit/>
          </a:bodyPr>
          <a:lstStyle/>
          <a:p>
            <a:pPr algn="ctr"/>
            <a:r>
              <a:rPr lang="en-GB" sz="2400"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&gt; 5.0% for larger banks</a:t>
            </a:r>
            <a:endParaRPr lang="en-GB" sz="2400" b="1" dirty="0">
              <a:solidFill>
                <a:schemeClr val="accent4">
                  <a:lumMod val="50000"/>
                </a:schemeClr>
              </a:solidFill>
              <a:latin typeface="Poppins" panose="00000500000000000000" pitchFamily="2" charset="0"/>
            </a:endParaRPr>
          </a:p>
        </p:txBody>
      </p:sp>
      <p:grpSp>
        <p:nvGrpSpPr>
          <p:cNvPr id="2" name="Group 1">
            <a:extLst>
              <a:ext uri="{FF2B5EF4-FFF2-40B4-BE49-F238E27FC236}">
                <a16:creationId xmlns:a16="http://schemas.microsoft.com/office/drawing/2014/main" id="{69389F40-06E4-6F3E-CAED-0903210A7065}"/>
              </a:ext>
            </a:extLst>
          </p:cNvPr>
          <p:cNvGrpSpPr/>
          <p:nvPr/>
        </p:nvGrpSpPr>
        <p:grpSpPr>
          <a:xfrm>
            <a:off x="-4916985" y="626764"/>
            <a:ext cx="1552308" cy="1552308"/>
            <a:chOff x="3631521" y="4493896"/>
            <a:chExt cx="1520605" cy="1520605"/>
          </a:xfrm>
        </p:grpSpPr>
        <p:sp>
          <p:nvSpPr>
            <p:cNvPr id="3" name="Oval 2">
              <a:extLst>
                <a:ext uri="{FF2B5EF4-FFF2-40B4-BE49-F238E27FC236}">
                  <a16:creationId xmlns:a16="http://schemas.microsoft.com/office/drawing/2014/main" id="{1868C261-179C-35CA-6AF3-4488BE5591C8}"/>
                </a:ext>
              </a:extLst>
            </p:cNvPr>
            <p:cNvSpPr/>
            <p:nvPr/>
          </p:nvSpPr>
          <p:spPr>
            <a:xfrm>
              <a:off x="3631521" y="4493896"/>
              <a:ext cx="1520605" cy="1520605"/>
            </a:xfrm>
            <a:prstGeom prst="ellipse">
              <a:avLst/>
            </a:prstGeom>
            <a:solidFill>
              <a:schemeClr val="bg1"/>
            </a:solidFill>
            <a:ln w="762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grpSp>
          <p:nvGrpSpPr>
            <p:cNvPr id="4" name="Group 3">
              <a:extLst>
                <a:ext uri="{FF2B5EF4-FFF2-40B4-BE49-F238E27FC236}">
                  <a16:creationId xmlns:a16="http://schemas.microsoft.com/office/drawing/2014/main" id="{96FA839B-EF09-AB6B-25B0-F27CDAA441F2}"/>
                </a:ext>
              </a:extLst>
            </p:cNvPr>
            <p:cNvGrpSpPr/>
            <p:nvPr/>
          </p:nvGrpSpPr>
          <p:grpSpPr>
            <a:xfrm>
              <a:off x="3866950" y="4804933"/>
              <a:ext cx="1049746" cy="898529"/>
              <a:chOff x="2869111" y="2052785"/>
              <a:chExt cx="3296931" cy="2822006"/>
            </a:xfrm>
            <a:solidFill>
              <a:schemeClr val="accent4">
                <a:lumMod val="50000"/>
              </a:schemeClr>
            </a:solidFill>
          </p:grpSpPr>
          <p:sp>
            <p:nvSpPr>
              <p:cNvPr id="5" name="Freeform: Shape 4">
                <a:extLst>
                  <a:ext uri="{FF2B5EF4-FFF2-40B4-BE49-F238E27FC236}">
                    <a16:creationId xmlns:a16="http://schemas.microsoft.com/office/drawing/2014/main" id="{C666FD26-E9C2-EFEA-2862-1A2C93999ADA}"/>
                  </a:ext>
                </a:extLst>
              </p:cNvPr>
              <p:cNvSpPr/>
              <p:nvPr/>
            </p:nvSpPr>
            <p:spPr>
              <a:xfrm>
                <a:off x="2869111" y="3706954"/>
                <a:ext cx="3296931" cy="155568"/>
              </a:xfrm>
              <a:custGeom>
                <a:avLst/>
                <a:gdLst>
                  <a:gd name="connsiteX0" fmla="*/ 3274441 w 3296931"/>
                  <a:gd name="connsiteY0" fmla="*/ 22836 h 155568"/>
                  <a:gd name="connsiteX1" fmla="*/ 3219492 w 3296931"/>
                  <a:gd name="connsiteY1" fmla="*/ 0 h 155568"/>
                  <a:gd name="connsiteX2" fmla="*/ 77784 w 3296931"/>
                  <a:gd name="connsiteY2" fmla="*/ 0 h 155568"/>
                  <a:gd name="connsiteX3" fmla="*/ 0 w 3296931"/>
                  <a:gd name="connsiteY3" fmla="*/ 77427 h 155568"/>
                  <a:gd name="connsiteX4" fmla="*/ 57446 w 3296931"/>
                  <a:gd name="connsiteY4" fmla="*/ 152357 h 155568"/>
                  <a:gd name="connsiteX5" fmla="*/ 77428 w 3296931"/>
                  <a:gd name="connsiteY5" fmla="*/ 155212 h 155568"/>
                  <a:gd name="connsiteX6" fmla="*/ 3219492 w 3296931"/>
                  <a:gd name="connsiteY6" fmla="*/ 155569 h 155568"/>
                  <a:gd name="connsiteX7" fmla="*/ 3274441 w 3296931"/>
                  <a:gd name="connsiteY7" fmla="*/ 132733 h 155568"/>
                  <a:gd name="connsiteX8" fmla="*/ 3276582 w 3296931"/>
                  <a:gd name="connsiteY8" fmla="*/ 129879 h 155568"/>
                  <a:gd name="connsiteX9" fmla="*/ 3296920 w 3296931"/>
                  <a:gd name="connsiteY9" fmla="*/ 77784 h 155568"/>
                  <a:gd name="connsiteX10" fmla="*/ 3274441 w 3296931"/>
                  <a:gd name="connsiteY10" fmla="*/ 22836 h 1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931" h="155568">
                    <a:moveTo>
                      <a:pt x="3274441" y="22836"/>
                    </a:moveTo>
                    <a:cubicBezTo>
                      <a:pt x="3259812" y="8207"/>
                      <a:pt x="3239830" y="357"/>
                      <a:pt x="3219492" y="0"/>
                    </a:cubicBezTo>
                    <a:lnTo>
                      <a:pt x="77784" y="0"/>
                    </a:lnTo>
                    <a:cubicBezTo>
                      <a:pt x="35324" y="0"/>
                      <a:pt x="357" y="34610"/>
                      <a:pt x="0" y="77427"/>
                    </a:cubicBezTo>
                    <a:cubicBezTo>
                      <a:pt x="0" y="113108"/>
                      <a:pt x="24263" y="143437"/>
                      <a:pt x="57446" y="152357"/>
                    </a:cubicBezTo>
                    <a:cubicBezTo>
                      <a:pt x="63869" y="154142"/>
                      <a:pt x="70291" y="155212"/>
                      <a:pt x="77428" y="155212"/>
                    </a:cubicBezTo>
                    <a:lnTo>
                      <a:pt x="3219492" y="155569"/>
                    </a:lnTo>
                    <a:cubicBezTo>
                      <a:pt x="3240187" y="155569"/>
                      <a:pt x="3259812" y="147362"/>
                      <a:pt x="3274441" y="132733"/>
                    </a:cubicBezTo>
                    <a:cubicBezTo>
                      <a:pt x="3275511" y="132020"/>
                      <a:pt x="3275868" y="130949"/>
                      <a:pt x="3276582" y="129879"/>
                    </a:cubicBezTo>
                    <a:cubicBezTo>
                      <a:pt x="3289784" y="115606"/>
                      <a:pt x="3297277" y="97052"/>
                      <a:pt x="3296920" y="77784"/>
                    </a:cubicBezTo>
                    <a:cubicBezTo>
                      <a:pt x="3297277" y="57446"/>
                      <a:pt x="3288713" y="37465"/>
                      <a:pt x="3274441" y="22836"/>
                    </a:cubicBez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sp>
            <p:nvSpPr>
              <p:cNvPr id="7" name="Freeform: Shape 6">
                <a:extLst>
                  <a:ext uri="{FF2B5EF4-FFF2-40B4-BE49-F238E27FC236}">
                    <a16:creationId xmlns:a16="http://schemas.microsoft.com/office/drawing/2014/main" id="{0EFD0456-64F8-BA2E-0022-4DE9C3619FF7}"/>
                  </a:ext>
                </a:extLst>
              </p:cNvPr>
              <p:cNvSpPr/>
              <p:nvPr/>
            </p:nvSpPr>
            <p:spPr>
              <a:xfrm>
                <a:off x="2911214" y="2052785"/>
                <a:ext cx="1204588" cy="1537492"/>
              </a:xfrm>
              <a:custGeom>
                <a:avLst/>
                <a:gdLst>
                  <a:gd name="connsiteX0" fmla="*/ 796399 w 1204588"/>
                  <a:gd name="connsiteY0" fmla="*/ 367514 h 1537492"/>
                  <a:gd name="connsiteX1" fmla="*/ 909864 w 1204588"/>
                  <a:gd name="connsiteY1" fmla="*/ 71362 h 1537492"/>
                  <a:gd name="connsiteX2" fmla="*/ 777131 w 1204588"/>
                  <a:gd name="connsiteY2" fmla="*/ 40319 h 1537492"/>
                  <a:gd name="connsiteX3" fmla="*/ 609074 w 1204588"/>
                  <a:gd name="connsiteY3" fmla="*/ 0 h 1537492"/>
                  <a:gd name="connsiteX4" fmla="*/ 437448 w 1204588"/>
                  <a:gd name="connsiteY4" fmla="*/ 40319 h 1537492"/>
                  <a:gd name="connsiteX5" fmla="*/ 294725 w 1204588"/>
                  <a:gd name="connsiteY5" fmla="*/ 69578 h 1537492"/>
                  <a:gd name="connsiteX6" fmla="*/ 404622 w 1204588"/>
                  <a:gd name="connsiteY6" fmla="*/ 372152 h 1537492"/>
                  <a:gd name="connsiteX7" fmla="*/ 0 w 1204588"/>
                  <a:gd name="connsiteY7" fmla="*/ 1021189 h 1537492"/>
                  <a:gd name="connsiteX8" fmla="*/ 602294 w 1204588"/>
                  <a:gd name="connsiteY8" fmla="*/ 1537492 h 1537492"/>
                  <a:gd name="connsiteX9" fmla="*/ 1204589 w 1204588"/>
                  <a:gd name="connsiteY9" fmla="*/ 1021189 h 1537492"/>
                  <a:gd name="connsiteX10" fmla="*/ 796399 w 1204588"/>
                  <a:gd name="connsiteY10" fmla="*/ 367514 h 1537492"/>
                  <a:gd name="connsiteX11" fmla="*/ 796399 w 1204588"/>
                  <a:gd name="connsiteY11" fmla="*/ 367514 h 1537492"/>
                  <a:gd name="connsiteX12" fmla="*/ 811385 w 1204588"/>
                  <a:gd name="connsiteY12" fmla="*/ 1149284 h 1537492"/>
                  <a:gd name="connsiteX13" fmla="*/ 740023 w 1204588"/>
                  <a:gd name="connsiteY13" fmla="*/ 1213866 h 1537492"/>
                  <a:gd name="connsiteX14" fmla="*/ 628342 w 1204588"/>
                  <a:gd name="connsiteY14" fmla="*/ 1241340 h 1537492"/>
                  <a:gd name="connsiteX15" fmla="*/ 628342 w 1204588"/>
                  <a:gd name="connsiteY15" fmla="*/ 1310205 h 1537492"/>
                  <a:gd name="connsiteX16" fmla="*/ 574107 w 1204588"/>
                  <a:gd name="connsiteY16" fmla="*/ 1310205 h 1537492"/>
                  <a:gd name="connsiteX17" fmla="*/ 574107 w 1204588"/>
                  <a:gd name="connsiteY17" fmla="*/ 1240627 h 1537492"/>
                  <a:gd name="connsiteX18" fmla="*/ 428885 w 1204588"/>
                  <a:gd name="connsiteY18" fmla="*/ 1186749 h 1537492"/>
                  <a:gd name="connsiteX19" fmla="*/ 370368 w 1204588"/>
                  <a:gd name="connsiteY19" fmla="*/ 1060438 h 1537492"/>
                  <a:gd name="connsiteX20" fmla="*/ 525224 w 1204588"/>
                  <a:gd name="connsiteY20" fmla="*/ 1060438 h 1537492"/>
                  <a:gd name="connsiteX21" fmla="*/ 574463 w 1204588"/>
                  <a:gd name="connsiteY21" fmla="*/ 1125734 h 1537492"/>
                  <a:gd name="connsiteX22" fmla="*/ 574463 w 1204588"/>
                  <a:gd name="connsiteY22" fmla="*/ 991574 h 1537492"/>
                  <a:gd name="connsiteX23" fmla="*/ 468491 w 1204588"/>
                  <a:gd name="connsiteY23" fmla="*/ 958390 h 1537492"/>
                  <a:gd name="connsiteX24" fmla="*/ 399270 w 1204588"/>
                  <a:gd name="connsiteY24" fmla="*/ 906653 h 1537492"/>
                  <a:gd name="connsiteX25" fmla="*/ 369655 w 1204588"/>
                  <a:gd name="connsiteY25" fmla="*/ 808887 h 1537492"/>
                  <a:gd name="connsiteX26" fmla="*/ 427101 w 1204588"/>
                  <a:gd name="connsiteY26" fmla="*/ 684717 h 1537492"/>
                  <a:gd name="connsiteX27" fmla="*/ 574463 w 1204588"/>
                  <a:gd name="connsiteY27" fmla="*/ 631910 h 1537492"/>
                  <a:gd name="connsiteX28" fmla="*/ 574463 w 1204588"/>
                  <a:gd name="connsiteY28" fmla="*/ 563045 h 1537492"/>
                  <a:gd name="connsiteX29" fmla="*/ 628698 w 1204588"/>
                  <a:gd name="connsiteY29" fmla="*/ 563045 h 1537492"/>
                  <a:gd name="connsiteX30" fmla="*/ 628698 w 1204588"/>
                  <a:gd name="connsiteY30" fmla="*/ 631910 h 1537492"/>
                  <a:gd name="connsiteX31" fmla="*/ 769638 w 1204588"/>
                  <a:gd name="connsiteY31" fmla="*/ 683647 h 1537492"/>
                  <a:gd name="connsiteX32" fmla="*/ 827441 w 1204588"/>
                  <a:gd name="connsiteY32" fmla="*/ 808530 h 1537492"/>
                  <a:gd name="connsiteX33" fmla="*/ 671515 w 1204588"/>
                  <a:gd name="connsiteY33" fmla="*/ 808530 h 1537492"/>
                  <a:gd name="connsiteX34" fmla="*/ 628342 w 1204588"/>
                  <a:gd name="connsiteY34" fmla="*/ 748943 h 1537492"/>
                  <a:gd name="connsiteX35" fmla="*/ 628342 w 1204588"/>
                  <a:gd name="connsiteY35" fmla="*/ 880606 h 1537492"/>
                  <a:gd name="connsiteX36" fmla="*/ 737168 w 1204588"/>
                  <a:gd name="connsiteY36" fmla="*/ 915573 h 1537492"/>
                  <a:gd name="connsiteX37" fmla="*/ 805676 w 1204588"/>
                  <a:gd name="connsiteY37" fmla="*/ 966240 h 1537492"/>
                  <a:gd name="connsiteX38" fmla="*/ 836005 w 1204588"/>
                  <a:gd name="connsiteY38" fmla="*/ 1062579 h 1537492"/>
                  <a:gd name="connsiteX39" fmla="*/ 811385 w 1204588"/>
                  <a:gd name="connsiteY39" fmla="*/ 1149284 h 1537492"/>
                  <a:gd name="connsiteX40" fmla="*/ 535928 w 1204588"/>
                  <a:gd name="connsiteY40" fmla="*/ 837789 h 1537492"/>
                  <a:gd name="connsiteX41" fmla="*/ 573750 w 1204588"/>
                  <a:gd name="connsiteY41" fmla="*/ 863122 h 1537492"/>
                  <a:gd name="connsiteX42" fmla="*/ 573750 w 1204588"/>
                  <a:gd name="connsiteY42" fmla="*/ 745018 h 1537492"/>
                  <a:gd name="connsiteX43" fmla="*/ 536285 w 1204588"/>
                  <a:gd name="connsiteY43" fmla="*/ 763216 h 1537492"/>
                  <a:gd name="connsiteX44" fmla="*/ 522726 w 1204588"/>
                  <a:gd name="connsiteY44" fmla="*/ 801751 h 1537492"/>
                  <a:gd name="connsiteX45" fmla="*/ 535928 w 1204588"/>
                  <a:gd name="connsiteY45" fmla="*/ 837789 h 1537492"/>
                  <a:gd name="connsiteX46" fmla="*/ 668661 w 1204588"/>
                  <a:gd name="connsiteY46" fmla="*/ 1108250 h 1537492"/>
                  <a:gd name="connsiteX47" fmla="*/ 683647 w 1204588"/>
                  <a:gd name="connsiteY47" fmla="*/ 1068288 h 1537492"/>
                  <a:gd name="connsiteX48" fmla="*/ 669731 w 1204588"/>
                  <a:gd name="connsiteY48" fmla="*/ 1032250 h 1537492"/>
                  <a:gd name="connsiteX49" fmla="*/ 628342 w 1204588"/>
                  <a:gd name="connsiteY49" fmla="*/ 1007987 h 1537492"/>
                  <a:gd name="connsiteX50" fmla="*/ 628342 w 1204588"/>
                  <a:gd name="connsiteY50" fmla="*/ 1128588 h 1537492"/>
                  <a:gd name="connsiteX51" fmla="*/ 668661 w 1204588"/>
                  <a:gd name="connsiteY51" fmla="*/ 1108250 h 153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04588" h="1537492">
                    <a:moveTo>
                      <a:pt x="796399" y="367514"/>
                    </a:moveTo>
                    <a:cubicBezTo>
                      <a:pt x="849920" y="255832"/>
                      <a:pt x="909864" y="123099"/>
                      <a:pt x="909864" y="71362"/>
                    </a:cubicBezTo>
                    <a:cubicBezTo>
                      <a:pt x="909864" y="4995"/>
                      <a:pt x="827441" y="-28902"/>
                      <a:pt x="777131" y="40319"/>
                    </a:cubicBezTo>
                    <a:cubicBezTo>
                      <a:pt x="712549" y="130949"/>
                      <a:pt x="684717" y="0"/>
                      <a:pt x="609074" y="0"/>
                    </a:cubicBezTo>
                    <a:cubicBezTo>
                      <a:pt x="534501" y="0"/>
                      <a:pt x="495608" y="122742"/>
                      <a:pt x="437448" y="40319"/>
                    </a:cubicBezTo>
                    <a:cubicBezTo>
                      <a:pt x="383927" y="-34254"/>
                      <a:pt x="294725" y="11061"/>
                      <a:pt x="294725" y="69578"/>
                    </a:cubicBezTo>
                    <a:cubicBezTo>
                      <a:pt x="294725" y="140940"/>
                      <a:pt x="351101" y="268678"/>
                      <a:pt x="404622" y="372152"/>
                    </a:cubicBezTo>
                    <a:cubicBezTo>
                      <a:pt x="223363" y="514876"/>
                      <a:pt x="0" y="779986"/>
                      <a:pt x="0" y="1021189"/>
                    </a:cubicBezTo>
                    <a:cubicBezTo>
                      <a:pt x="0" y="1372289"/>
                      <a:pt x="270462" y="1537492"/>
                      <a:pt x="602294" y="1537492"/>
                    </a:cubicBezTo>
                    <a:cubicBezTo>
                      <a:pt x="935555" y="1537492"/>
                      <a:pt x="1204589" y="1370505"/>
                      <a:pt x="1204589" y="1021189"/>
                    </a:cubicBezTo>
                    <a:cubicBezTo>
                      <a:pt x="1204589" y="777131"/>
                      <a:pt x="979442" y="510238"/>
                      <a:pt x="796399" y="367514"/>
                    </a:cubicBezTo>
                    <a:lnTo>
                      <a:pt x="796399" y="367514"/>
                    </a:lnTo>
                    <a:close/>
                    <a:moveTo>
                      <a:pt x="811385" y="1149284"/>
                    </a:moveTo>
                    <a:cubicBezTo>
                      <a:pt x="795328" y="1175687"/>
                      <a:pt x="771422" y="1197096"/>
                      <a:pt x="740023" y="1213866"/>
                    </a:cubicBezTo>
                    <a:cubicBezTo>
                      <a:pt x="708624" y="1230636"/>
                      <a:pt x="671159" y="1239913"/>
                      <a:pt x="628342" y="1241340"/>
                    </a:cubicBezTo>
                    <a:lnTo>
                      <a:pt x="628342" y="1310205"/>
                    </a:lnTo>
                    <a:lnTo>
                      <a:pt x="574107" y="1310205"/>
                    </a:lnTo>
                    <a:lnTo>
                      <a:pt x="574107" y="1240627"/>
                    </a:lnTo>
                    <a:cubicBezTo>
                      <a:pt x="514162" y="1235631"/>
                      <a:pt x="465636" y="1217434"/>
                      <a:pt x="428885" y="1186749"/>
                    </a:cubicBezTo>
                    <a:cubicBezTo>
                      <a:pt x="392134" y="1155706"/>
                      <a:pt x="372509" y="1113959"/>
                      <a:pt x="370368" y="1060438"/>
                    </a:cubicBezTo>
                    <a:lnTo>
                      <a:pt x="525224" y="1060438"/>
                    </a:lnTo>
                    <a:cubicBezTo>
                      <a:pt x="528792" y="1094335"/>
                      <a:pt x="545205" y="1116100"/>
                      <a:pt x="574463" y="1125734"/>
                    </a:cubicBezTo>
                    <a:lnTo>
                      <a:pt x="574463" y="991574"/>
                    </a:lnTo>
                    <a:cubicBezTo>
                      <a:pt x="530219" y="980156"/>
                      <a:pt x="494895" y="969095"/>
                      <a:pt x="468491" y="958390"/>
                    </a:cubicBezTo>
                    <a:cubicBezTo>
                      <a:pt x="442087" y="947686"/>
                      <a:pt x="418894" y="930202"/>
                      <a:pt x="399270" y="906653"/>
                    </a:cubicBezTo>
                    <a:cubicBezTo>
                      <a:pt x="379289" y="882747"/>
                      <a:pt x="369655" y="850277"/>
                      <a:pt x="369655" y="808887"/>
                    </a:cubicBezTo>
                    <a:cubicBezTo>
                      <a:pt x="369655" y="757507"/>
                      <a:pt x="388922" y="716117"/>
                      <a:pt x="427101" y="684717"/>
                    </a:cubicBezTo>
                    <a:cubicBezTo>
                      <a:pt x="465280" y="653675"/>
                      <a:pt x="514519" y="635835"/>
                      <a:pt x="574463" y="631910"/>
                    </a:cubicBezTo>
                    <a:lnTo>
                      <a:pt x="574463" y="563045"/>
                    </a:lnTo>
                    <a:lnTo>
                      <a:pt x="628698" y="563045"/>
                    </a:lnTo>
                    <a:lnTo>
                      <a:pt x="628698" y="631910"/>
                    </a:lnTo>
                    <a:cubicBezTo>
                      <a:pt x="688286" y="636548"/>
                      <a:pt x="735384" y="653675"/>
                      <a:pt x="769638" y="683647"/>
                    </a:cubicBezTo>
                    <a:cubicBezTo>
                      <a:pt x="804249" y="713619"/>
                      <a:pt x="823516" y="755366"/>
                      <a:pt x="827441" y="808530"/>
                    </a:cubicBezTo>
                    <a:lnTo>
                      <a:pt x="671515" y="808530"/>
                    </a:lnTo>
                    <a:cubicBezTo>
                      <a:pt x="667947" y="777845"/>
                      <a:pt x="653675" y="758220"/>
                      <a:pt x="628342" y="748943"/>
                    </a:cubicBezTo>
                    <a:lnTo>
                      <a:pt x="628342" y="880606"/>
                    </a:lnTo>
                    <a:cubicBezTo>
                      <a:pt x="675440" y="893808"/>
                      <a:pt x="711478" y="905226"/>
                      <a:pt x="737168" y="915573"/>
                    </a:cubicBezTo>
                    <a:cubicBezTo>
                      <a:pt x="762502" y="925921"/>
                      <a:pt x="785338" y="942691"/>
                      <a:pt x="805676" y="966240"/>
                    </a:cubicBezTo>
                    <a:cubicBezTo>
                      <a:pt x="825657" y="989790"/>
                      <a:pt x="836005" y="1021902"/>
                      <a:pt x="836005" y="1062579"/>
                    </a:cubicBezTo>
                    <a:cubicBezTo>
                      <a:pt x="835648" y="1094335"/>
                      <a:pt x="827441" y="1122880"/>
                      <a:pt x="811385" y="1149284"/>
                    </a:cubicBezTo>
                    <a:close/>
                    <a:moveTo>
                      <a:pt x="535928" y="837789"/>
                    </a:moveTo>
                    <a:cubicBezTo>
                      <a:pt x="544848" y="847423"/>
                      <a:pt x="557336" y="855986"/>
                      <a:pt x="573750" y="863122"/>
                    </a:cubicBezTo>
                    <a:lnTo>
                      <a:pt x="573750" y="745018"/>
                    </a:lnTo>
                    <a:cubicBezTo>
                      <a:pt x="558050" y="747873"/>
                      <a:pt x="545562" y="753939"/>
                      <a:pt x="536285" y="763216"/>
                    </a:cubicBezTo>
                    <a:cubicBezTo>
                      <a:pt x="527364" y="772493"/>
                      <a:pt x="522726" y="785338"/>
                      <a:pt x="522726" y="801751"/>
                    </a:cubicBezTo>
                    <a:cubicBezTo>
                      <a:pt x="522726" y="816380"/>
                      <a:pt x="527364" y="828155"/>
                      <a:pt x="535928" y="837789"/>
                    </a:cubicBezTo>
                    <a:close/>
                    <a:moveTo>
                      <a:pt x="668661" y="1108250"/>
                    </a:moveTo>
                    <a:cubicBezTo>
                      <a:pt x="678652" y="1097546"/>
                      <a:pt x="683647" y="1084344"/>
                      <a:pt x="683647" y="1068288"/>
                    </a:cubicBezTo>
                    <a:cubicBezTo>
                      <a:pt x="683647" y="1053659"/>
                      <a:pt x="679009" y="1041527"/>
                      <a:pt x="669731" y="1032250"/>
                    </a:cubicBezTo>
                    <a:cubicBezTo>
                      <a:pt x="660454" y="1022973"/>
                      <a:pt x="646539" y="1014766"/>
                      <a:pt x="628342" y="1007987"/>
                    </a:cubicBezTo>
                    <a:lnTo>
                      <a:pt x="628342" y="1128588"/>
                    </a:lnTo>
                    <a:cubicBezTo>
                      <a:pt x="645112" y="1125734"/>
                      <a:pt x="658670" y="1118955"/>
                      <a:pt x="668661" y="1108250"/>
                    </a:cubicBez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sp>
            <p:nvSpPr>
              <p:cNvPr id="8" name="Freeform: Shape 7">
                <a:extLst>
                  <a:ext uri="{FF2B5EF4-FFF2-40B4-BE49-F238E27FC236}">
                    <a16:creationId xmlns:a16="http://schemas.microsoft.com/office/drawing/2014/main" id="{30C8EE57-AC10-0E86-8135-F2EE3D11E60C}"/>
                  </a:ext>
                </a:extLst>
              </p:cNvPr>
              <p:cNvSpPr/>
              <p:nvPr/>
            </p:nvSpPr>
            <p:spPr>
              <a:xfrm>
                <a:off x="3557396" y="3996683"/>
                <a:ext cx="1920348" cy="878108"/>
              </a:xfrm>
              <a:custGeom>
                <a:avLst/>
                <a:gdLst>
                  <a:gd name="connsiteX0" fmla="*/ 1720179 w 1920348"/>
                  <a:gd name="connsiteY0" fmla="*/ 477411 h 878108"/>
                  <a:gd name="connsiteX1" fmla="*/ 1379426 w 1920348"/>
                  <a:gd name="connsiteY1" fmla="*/ 477411 h 878108"/>
                  <a:gd name="connsiteX2" fmla="*/ 1014053 w 1920348"/>
                  <a:gd name="connsiteY2" fmla="*/ 25690 h 878108"/>
                  <a:gd name="connsiteX3" fmla="*/ 905939 w 1920348"/>
                  <a:gd name="connsiteY3" fmla="*/ 25690 h 878108"/>
                  <a:gd name="connsiteX4" fmla="*/ 540923 w 1920348"/>
                  <a:gd name="connsiteY4" fmla="*/ 477411 h 878108"/>
                  <a:gd name="connsiteX5" fmla="*/ 200527 w 1920348"/>
                  <a:gd name="connsiteY5" fmla="*/ 477411 h 878108"/>
                  <a:gd name="connsiteX6" fmla="*/ 0 w 1920348"/>
                  <a:gd name="connsiteY6" fmla="*/ 677581 h 878108"/>
                  <a:gd name="connsiteX7" fmla="*/ 0 w 1920348"/>
                  <a:gd name="connsiteY7" fmla="*/ 845995 h 878108"/>
                  <a:gd name="connsiteX8" fmla="*/ 9277 w 1920348"/>
                  <a:gd name="connsiteY8" fmla="*/ 868831 h 878108"/>
                  <a:gd name="connsiteX9" fmla="*/ 32113 w 1920348"/>
                  <a:gd name="connsiteY9" fmla="*/ 878108 h 878108"/>
                  <a:gd name="connsiteX10" fmla="*/ 1888236 w 1920348"/>
                  <a:gd name="connsiteY10" fmla="*/ 878108 h 878108"/>
                  <a:gd name="connsiteX11" fmla="*/ 1920349 w 1920348"/>
                  <a:gd name="connsiteY11" fmla="*/ 845995 h 878108"/>
                  <a:gd name="connsiteX12" fmla="*/ 1920349 w 1920348"/>
                  <a:gd name="connsiteY12" fmla="*/ 677581 h 878108"/>
                  <a:gd name="connsiteX13" fmla="*/ 1920349 w 1920348"/>
                  <a:gd name="connsiteY13" fmla="*/ 675440 h 878108"/>
                  <a:gd name="connsiteX14" fmla="*/ 1720179 w 1920348"/>
                  <a:gd name="connsiteY14" fmla="*/ 477411 h 878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20348" h="878108">
                    <a:moveTo>
                      <a:pt x="1720179" y="477411"/>
                    </a:moveTo>
                    <a:lnTo>
                      <a:pt x="1379426" y="477411"/>
                    </a:lnTo>
                    <a:lnTo>
                      <a:pt x="1014053" y="25690"/>
                    </a:lnTo>
                    <a:cubicBezTo>
                      <a:pt x="986221" y="-8563"/>
                      <a:pt x="933770" y="-8563"/>
                      <a:pt x="905939" y="25690"/>
                    </a:cubicBezTo>
                    <a:lnTo>
                      <a:pt x="540923" y="477411"/>
                    </a:lnTo>
                    <a:lnTo>
                      <a:pt x="200527" y="477411"/>
                    </a:lnTo>
                    <a:cubicBezTo>
                      <a:pt x="90273" y="477411"/>
                      <a:pt x="357" y="567327"/>
                      <a:pt x="0" y="677581"/>
                    </a:cubicBezTo>
                    <a:lnTo>
                      <a:pt x="0" y="845995"/>
                    </a:lnTo>
                    <a:cubicBezTo>
                      <a:pt x="0" y="854559"/>
                      <a:pt x="3211" y="862765"/>
                      <a:pt x="9277" y="868831"/>
                    </a:cubicBezTo>
                    <a:cubicBezTo>
                      <a:pt x="15343" y="874897"/>
                      <a:pt x="23549" y="878108"/>
                      <a:pt x="32113" y="878108"/>
                    </a:cubicBezTo>
                    <a:lnTo>
                      <a:pt x="1888236" y="878108"/>
                    </a:lnTo>
                    <a:cubicBezTo>
                      <a:pt x="1906076" y="878108"/>
                      <a:pt x="1920349" y="863836"/>
                      <a:pt x="1920349" y="845995"/>
                    </a:cubicBezTo>
                    <a:lnTo>
                      <a:pt x="1920349" y="677581"/>
                    </a:lnTo>
                    <a:cubicBezTo>
                      <a:pt x="1920349" y="676868"/>
                      <a:pt x="1920349" y="676154"/>
                      <a:pt x="1920349" y="675440"/>
                    </a:cubicBezTo>
                    <a:cubicBezTo>
                      <a:pt x="1919278" y="566614"/>
                      <a:pt x="1830076" y="477768"/>
                      <a:pt x="1720179" y="477411"/>
                    </a:cubicBez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grpSp>
            <p:nvGrpSpPr>
              <p:cNvPr id="9" name="Graphic 2">
                <a:extLst>
                  <a:ext uri="{FF2B5EF4-FFF2-40B4-BE49-F238E27FC236}">
                    <a16:creationId xmlns:a16="http://schemas.microsoft.com/office/drawing/2014/main" id="{96D2BC56-A60D-3CDA-DE16-7C587D7F9E8E}"/>
                  </a:ext>
                </a:extLst>
              </p:cNvPr>
              <p:cNvGrpSpPr/>
              <p:nvPr/>
            </p:nvGrpSpPr>
            <p:grpSpPr>
              <a:xfrm>
                <a:off x="4909704" y="2213706"/>
                <a:ext cx="1123593" cy="1387989"/>
                <a:chOff x="4909704" y="2213706"/>
                <a:chExt cx="1123593" cy="1387989"/>
              </a:xfrm>
              <a:grpFill/>
            </p:grpSpPr>
            <p:sp>
              <p:nvSpPr>
                <p:cNvPr id="10" name="Freeform: Shape 9">
                  <a:extLst>
                    <a:ext uri="{FF2B5EF4-FFF2-40B4-BE49-F238E27FC236}">
                      <a16:creationId xmlns:a16="http://schemas.microsoft.com/office/drawing/2014/main" id="{48C1C181-54EB-9FA0-1167-F4784E04EB7E}"/>
                    </a:ext>
                  </a:extLst>
                </p:cNvPr>
                <p:cNvSpPr/>
                <p:nvPr/>
              </p:nvSpPr>
              <p:spPr>
                <a:xfrm>
                  <a:off x="4931826" y="2235829"/>
                  <a:ext cx="195888" cy="195888"/>
                </a:xfrm>
                <a:custGeom>
                  <a:avLst/>
                  <a:gdLst>
                    <a:gd name="connsiteX0" fmla="*/ 195889 w 195888"/>
                    <a:gd name="connsiteY0" fmla="*/ 0 h 195888"/>
                    <a:gd name="connsiteX1" fmla="*/ 0 w 195888"/>
                    <a:gd name="connsiteY1" fmla="*/ 195888 h 195888"/>
                    <a:gd name="connsiteX2" fmla="*/ 195889 w 195888"/>
                    <a:gd name="connsiteY2" fmla="*/ 195888 h 195888"/>
                  </a:gdLst>
                  <a:ahLst/>
                  <a:cxnLst>
                    <a:cxn ang="0">
                      <a:pos x="connsiteX0" y="connsiteY0"/>
                    </a:cxn>
                    <a:cxn ang="0">
                      <a:pos x="connsiteX1" y="connsiteY1"/>
                    </a:cxn>
                    <a:cxn ang="0">
                      <a:pos x="connsiteX2" y="connsiteY2"/>
                    </a:cxn>
                  </a:cxnLst>
                  <a:rect l="l" t="t" r="r" b="b"/>
                  <a:pathLst>
                    <a:path w="195888" h="195888">
                      <a:moveTo>
                        <a:pt x="195889" y="0"/>
                      </a:moveTo>
                      <a:lnTo>
                        <a:pt x="0" y="195888"/>
                      </a:lnTo>
                      <a:lnTo>
                        <a:pt x="195889" y="195888"/>
                      </a:ln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grpSp>
              <p:nvGrpSpPr>
                <p:cNvPr id="11" name="Graphic 2">
                  <a:extLst>
                    <a:ext uri="{FF2B5EF4-FFF2-40B4-BE49-F238E27FC236}">
                      <a16:creationId xmlns:a16="http://schemas.microsoft.com/office/drawing/2014/main" id="{2244008F-2DCD-9402-C3B5-311A30173B18}"/>
                    </a:ext>
                  </a:extLst>
                </p:cNvPr>
                <p:cNvGrpSpPr/>
                <p:nvPr/>
              </p:nvGrpSpPr>
              <p:grpSpPr>
                <a:xfrm>
                  <a:off x="4909704" y="2213706"/>
                  <a:ext cx="1123593" cy="1387989"/>
                  <a:chOff x="4909704" y="2213706"/>
                  <a:chExt cx="1123593" cy="1387989"/>
                </a:xfrm>
                <a:grpFill/>
              </p:grpSpPr>
              <p:sp>
                <p:nvSpPr>
                  <p:cNvPr id="12" name="Freeform: Shape 11">
                    <a:extLst>
                      <a:ext uri="{FF2B5EF4-FFF2-40B4-BE49-F238E27FC236}">
                        <a16:creationId xmlns:a16="http://schemas.microsoft.com/office/drawing/2014/main" id="{2A8D95D6-295F-DF11-4AB6-0BEF382C85C9}"/>
                      </a:ext>
                    </a:extLst>
                  </p:cNvPr>
                  <p:cNvSpPr/>
                  <p:nvPr/>
                </p:nvSpPr>
                <p:spPr>
                  <a:xfrm>
                    <a:off x="4909704" y="2213706"/>
                    <a:ext cx="995141" cy="1259180"/>
                  </a:xfrm>
                  <a:custGeom>
                    <a:avLst/>
                    <a:gdLst>
                      <a:gd name="connsiteX0" fmla="*/ 995142 w 995141"/>
                      <a:gd name="connsiteY0" fmla="*/ 1175331 h 1259180"/>
                      <a:gd name="connsiteX1" fmla="*/ 995142 w 995141"/>
                      <a:gd name="connsiteY1" fmla="*/ 83850 h 1259180"/>
                      <a:gd name="connsiteX2" fmla="*/ 911291 w 995141"/>
                      <a:gd name="connsiteY2" fmla="*/ 0 h 1259180"/>
                      <a:gd name="connsiteX3" fmla="*/ 262612 w 995141"/>
                      <a:gd name="connsiteY3" fmla="*/ 0 h 1259180"/>
                      <a:gd name="connsiteX4" fmla="*/ 262612 w 995141"/>
                      <a:gd name="connsiteY4" fmla="*/ 240490 h 1259180"/>
                      <a:gd name="connsiteX5" fmla="*/ 240489 w 995141"/>
                      <a:gd name="connsiteY5" fmla="*/ 262612 h 1259180"/>
                      <a:gd name="connsiteX6" fmla="*/ 0 w 995141"/>
                      <a:gd name="connsiteY6" fmla="*/ 262612 h 1259180"/>
                      <a:gd name="connsiteX7" fmla="*/ 0 w 995141"/>
                      <a:gd name="connsiteY7" fmla="*/ 1175331 h 1259180"/>
                      <a:gd name="connsiteX8" fmla="*/ 83850 w 995141"/>
                      <a:gd name="connsiteY8" fmla="*/ 1259181 h 1259180"/>
                      <a:gd name="connsiteX9" fmla="*/ 589806 w 995141"/>
                      <a:gd name="connsiteY9" fmla="*/ 1259181 h 1259180"/>
                      <a:gd name="connsiteX10" fmla="*/ 911648 w 995141"/>
                      <a:gd name="connsiteY10" fmla="*/ 1259181 h 1259180"/>
                      <a:gd name="connsiteX11" fmla="*/ 995142 w 995141"/>
                      <a:gd name="connsiteY11" fmla="*/ 1175331 h 1259180"/>
                      <a:gd name="connsiteX12" fmla="*/ 724323 w 995141"/>
                      <a:gd name="connsiteY12" fmla="*/ 165916 h 1259180"/>
                      <a:gd name="connsiteX13" fmla="*/ 829225 w 995141"/>
                      <a:gd name="connsiteY13" fmla="*/ 165916 h 1259180"/>
                      <a:gd name="connsiteX14" fmla="*/ 829225 w 995141"/>
                      <a:gd name="connsiteY14" fmla="*/ 648680 h 1259180"/>
                      <a:gd name="connsiteX15" fmla="*/ 724323 w 995141"/>
                      <a:gd name="connsiteY15" fmla="*/ 648680 h 1259180"/>
                      <a:gd name="connsiteX16" fmla="*/ 724323 w 995141"/>
                      <a:gd name="connsiteY16" fmla="*/ 165916 h 1259180"/>
                      <a:gd name="connsiteX17" fmla="*/ 352171 w 995141"/>
                      <a:gd name="connsiteY17" fmla="*/ 350387 h 1259180"/>
                      <a:gd name="connsiteX18" fmla="*/ 457073 w 995141"/>
                      <a:gd name="connsiteY18" fmla="*/ 350387 h 1259180"/>
                      <a:gd name="connsiteX19" fmla="*/ 457073 w 995141"/>
                      <a:gd name="connsiteY19" fmla="*/ 648323 h 1259180"/>
                      <a:gd name="connsiteX20" fmla="*/ 352171 w 995141"/>
                      <a:gd name="connsiteY20" fmla="*/ 648323 h 1259180"/>
                      <a:gd name="connsiteX21" fmla="*/ 352171 w 995141"/>
                      <a:gd name="connsiteY21" fmla="*/ 350387 h 1259180"/>
                      <a:gd name="connsiteX22" fmla="*/ 165916 w 995141"/>
                      <a:gd name="connsiteY22" fmla="*/ 442801 h 1259180"/>
                      <a:gd name="connsiteX23" fmla="*/ 270818 w 995141"/>
                      <a:gd name="connsiteY23" fmla="*/ 442801 h 1259180"/>
                      <a:gd name="connsiteX24" fmla="*/ 270818 w 995141"/>
                      <a:gd name="connsiteY24" fmla="*/ 648680 h 1259180"/>
                      <a:gd name="connsiteX25" fmla="*/ 165916 w 995141"/>
                      <a:gd name="connsiteY25" fmla="*/ 648680 h 1259180"/>
                      <a:gd name="connsiteX26" fmla="*/ 165916 w 995141"/>
                      <a:gd name="connsiteY26" fmla="*/ 442801 h 1259180"/>
                      <a:gd name="connsiteX27" fmla="*/ 463852 w 995141"/>
                      <a:gd name="connsiteY27" fmla="*/ 1162842 h 1259180"/>
                      <a:gd name="connsiteX28" fmla="*/ 137015 w 995141"/>
                      <a:gd name="connsiteY28" fmla="*/ 1162842 h 1259180"/>
                      <a:gd name="connsiteX29" fmla="*/ 114892 w 995141"/>
                      <a:gd name="connsiteY29" fmla="*/ 1140720 h 1259180"/>
                      <a:gd name="connsiteX30" fmla="*/ 137015 w 995141"/>
                      <a:gd name="connsiteY30" fmla="*/ 1118598 h 1259180"/>
                      <a:gd name="connsiteX31" fmla="*/ 463852 w 995141"/>
                      <a:gd name="connsiteY31" fmla="*/ 1118598 h 1259180"/>
                      <a:gd name="connsiteX32" fmla="*/ 485974 w 995141"/>
                      <a:gd name="connsiteY32" fmla="*/ 1140720 h 1259180"/>
                      <a:gd name="connsiteX33" fmla="*/ 463852 w 995141"/>
                      <a:gd name="connsiteY33" fmla="*/ 1162842 h 1259180"/>
                      <a:gd name="connsiteX34" fmla="*/ 463852 w 995141"/>
                      <a:gd name="connsiteY34" fmla="*/ 1038316 h 1259180"/>
                      <a:gd name="connsiteX35" fmla="*/ 137015 w 995141"/>
                      <a:gd name="connsiteY35" fmla="*/ 1038316 h 1259180"/>
                      <a:gd name="connsiteX36" fmla="*/ 114892 w 995141"/>
                      <a:gd name="connsiteY36" fmla="*/ 1016194 h 1259180"/>
                      <a:gd name="connsiteX37" fmla="*/ 137015 w 995141"/>
                      <a:gd name="connsiteY37" fmla="*/ 994071 h 1259180"/>
                      <a:gd name="connsiteX38" fmla="*/ 463852 w 995141"/>
                      <a:gd name="connsiteY38" fmla="*/ 994071 h 1259180"/>
                      <a:gd name="connsiteX39" fmla="*/ 485974 w 995141"/>
                      <a:gd name="connsiteY39" fmla="*/ 1016194 h 1259180"/>
                      <a:gd name="connsiteX40" fmla="*/ 463852 w 995141"/>
                      <a:gd name="connsiteY40" fmla="*/ 1038316 h 1259180"/>
                      <a:gd name="connsiteX41" fmla="*/ 463852 w 995141"/>
                      <a:gd name="connsiteY41" fmla="*/ 914146 h 1259180"/>
                      <a:gd name="connsiteX42" fmla="*/ 137015 w 995141"/>
                      <a:gd name="connsiteY42" fmla="*/ 914146 h 1259180"/>
                      <a:gd name="connsiteX43" fmla="*/ 114892 w 995141"/>
                      <a:gd name="connsiteY43" fmla="*/ 892024 h 1259180"/>
                      <a:gd name="connsiteX44" fmla="*/ 137015 w 995141"/>
                      <a:gd name="connsiteY44" fmla="*/ 869902 h 1259180"/>
                      <a:gd name="connsiteX45" fmla="*/ 463852 w 995141"/>
                      <a:gd name="connsiteY45" fmla="*/ 869902 h 1259180"/>
                      <a:gd name="connsiteX46" fmla="*/ 485974 w 995141"/>
                      <a:gd name="connsiteY46" fmla="*/ 892024 h 1259180"/>
                      <a:gd name="connsiteX47" fmla="*/ 463852 w 995141"/>
                      <a:gd name="connsiteY47" fmla="*/ 914146 h 1259180"/>
                      <a:gd name="connsiteX48" fmla="*/ 463852 w 995141"/>
                      <a:gd name="connsiteY48" fmla="*/ 789620 h 1259180"/>
                      <a:gd name="connsiteX49" fmla="*/ 137015 w 995141"/>
                      <a:gd name="connsiteY49" fmla="*/ 789620 h 1259180"/>
                      <a:gd name="connsiteX50" fmla="*/ 114892 w 995141"/>
                      <a:gd name="connsiteY50" fmla="*/ 767497 h 1259180"/>
                      <a:gd name="connsiteX51" fmla="*/ 137015 w 995141"/>
                      <a:gd name="connsiteY51" fmla="*/ 745375 h 1259180"/>
                      <a:gd name="connsiteX52" fmla="*/ 463852 w 995141"/>
                      <a:gd name="connsiteY52" fmla="*/ 745375 h 1259180"/>
                      <a:gd name="connsiteX53" fmla="*/ 485974 w 995141"/>
                      <a:gd name="connsiteY53" fmla="*/ 767497 h 1259180"/>
                      <a:gd name="connsiteX54" fmla="*/ 463852 w 995141"/>
                      <a:gd name="connsiteY54" fmla="*/ 789620 h 1259180"/>
                      <a:gd name="connsiteX55" fmla="*/ 538069 w 995141"/>
                      <a:gd name="connsiteY55" fmla="*/ 258330 h 1259180"/>
                      <a:gd name="connsiteX56" fmla="*/ 642971 w 995141"/>
                      <a:gd name="connsiteY56" fmla="*/ 258330 h 1259180"/>
                      <a:gd name="connsiteX57" fmla="*/ 642971 w 995141"/>
                      <a:gd name="connsiteY57" fmla="*/ 648680 h 1259180"/>
                      <a:gd name="connsiteX58" fmla="*/ 538069 w 995141"/>
                      <a:gd name="connsiteY58" fmla="*/ 648680 h 1259180"/>
                      <a:gd name="connsiteX59" fmla="*/ 538069 w 995141"/>
                      <a:gd name="connsiteY59" fmla="*/ 258330 h 1259180"/>
                      <a:gd name="connsiteX60" fmla="*/ 624417 w 995141"/>
                      <a:gd name="connsiteY60" fmla="*/ 965883 h 1259180"/>
                      <a:gd name="connsiteX61" fmla="*/ 585524 w 995141"/>
                      <a:gd name="connsiteY61" fmla="*/ 936982 h 1259180"/>
                      <a:gd name="connsiteX62" fmla="*/ 568754 w 995141"/>
                      <a:gd name="connsiteY62" fmla="*/ 882390 h 1259180"/>
                      <a:gd name="connsiteX63" fmla="*/ 600867 w 995141"/>
                      <a:gd name="connsiteY63" fmla="*/ 812812 h 1259180"/>
                      <a:gd name="connsiteX64" fmla="*/ 683290 w 995141"/>
                      <a:gd name="connsiteY64" fmla="*/ 783197 h 1259180"/>
                      <a:gd name="connsiteX65" fmla="*/ 683290 w 995141"/>
                      <a:gd name="connsiteY65" fmla="*/ 744662 h 1259180"/>
                      <a:gd name="connsiteX66" fmla="*/ 713619 w 995141"/>
                      <a:gd name="connsiteY66" fmla="*/ 744662 h 1259180"/>
                      <a:gd name="connsiteX67" fmla="*/ 713619 w 995141"/>
                      <a:gd name="connsiteY67" fmla="*/ 783554 h 1259180"/>
                      <a:gd name="connsiteX68" fmla="*/ 792474 w 995141"/>
                      <a:gd name="connsiteY68" fmla="*/ 812455 h 1259180"/>
                      <a:gd name="connsiteX69" fmla="*/ 824943 w 995141"/>
                      <a:gd name="connsiteY69" fmla="*/ 882390 h 1259180"/>
                      <a:gd name="connsiteX70" fmla="*/ 737882 w 995141"/>
                      <a:gd name="connsiteY70" fmla="*/ 882390 h 1259180"/>
                      <a:gd name="connsiteX71" fmla="*/ 713619 w 995141"/>
                      <a:gd name="connsiteY71" fmla="*/ 849207 h 1259180"/>
                      <a:gd name="connsiteX72" fmla="*/ 713619 w 995141"/>
                      <a:gd name="connsiteY72" fmla="*/ 922709 h 1259180"/>
                      <a:gd name="connsiteX73" fmla="*/ 774633 w 995141"/>
                      <a:gd name="connsiteY73" fmla="*/ 942334 h 1259180"/>
                      <a:gd name="connsiteX74" fmla="*/ 812812 w 995141"/>
                      <a:gd name="connsiteY74" fmla="*/ 970522 h 1259180"/>
                      <a:gd name="connsiteX75" fmla="*/ 829582 w 995141"/>
                      <a:gd name="connsiteY75" fmla="*/ 1024400 h 1259180"/>
                      <a:gd name="connsiteX76" fmla="*/ 816023 w 995141"/>
                      <a:gd name="connsiteY76" fmla="*/ 1072569 h 1259180"/>
                      <a:gd name="connsiteX77" fmla="*/ 776061 w 995141"/>
                      <a:gd name="connsiteY77" fmla="*/ 1108607 h 1259180"/>
                      <a:gd name="connsiteX78" fmla="*/ 713619 w 995141"/>
                      <a:gd name="connsiteY78" fmla="*/ 1123950 h 1259180"/>
                      <a:gd name="connsiteX79" fmla="*/ 713619 w 995141"/>
                      <a:gd name="connsiteY79" fmla="*/ 1162485 h 1259180"/>
                      <a:gd name="connsiteX80" fmla="*/ 683290 w 995141"/>
                      <a:gd name="connsiteY80" fmla="*/ 1162485 h 1259180"/>
                      <a:gd name="connsiteX81" fmla="*/ 683290 w 995141"/>
                      <a:gd name="connsiteY81" fmla="*/ 1123593 h 1259180"/>
                      <a:gd name="connsiteX82" fmla="*/ 601937 w 995141"/>
                      <a:gd name="connsiteY82" fmla="*/ 1093264 h 1259180"/>
                      <a:gd name="connsiteX83" fmla="*/ 569111 w 995141"/>
                      <a:gd name="connsiteY83" fmla="*/ 1022616 h 1259180"/>
                      <a:gd name="connsiteX84" fmla="*/ 655459 w 995141"/>
                      <a:gd name="connsiteY84" fmla="*/ 1022616 h 1259180"/>
                      <a:gd name="connsiteX85" fmla="*/ 682933 w 995141"/>
                      <a:gd name="connsiteY85" fmla="*/ 1059367 h 1259180"/>
                      <a:gd name="connsiteX86" fmla="*/ 682933 w 995141"/>
                      <a:gd name="connsiteY86" fmla="*/ 984081 h 1259180"/>
                      <a:gd name="connsiteX87" fmla="*/ 624417 w 995141"/>
                      <a:gd name="connsiteY87" fmla="*/ 965883 h 1259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995141" h="1259180">
                        <a:moveTo>
                          <a:pt x="995142" y="1175331"/>
                        </a:moveTo>
                        <a:lnTo>
                          <a:pt x="995142" y="83850"/>
                        </a:lnTo>
                        <a:cubicBezTo>
                          <a:pt x="995142" y="37465"/>
                          <a:pt x="957677" y="0"/>
                          <a:pt x="911291" y="0"/>
                        </a:cubicBezTo>
                        <a:lnTo>
                          <a:pt x="262612" y="0"/>
                        </a:lnTo>
                        <a:lnTo>
                          <a:pt x="262612" y="240490"/>
                        </a:lnTo>
                        <a:cubicBezTo>
                          <a:pt x="262612" y="252978"/>
                          <a:pt x="252621" y="262612"/>
                          <a:pt x="240489" y="262612"/>
                        </a:cubicBezTo>
                        <a:lnTo>
                          <a:pt x="0" y="262612"/>
                        </a:lnTo>
                        <a:lnTo>
                          <a:pt x="0" y="1175331"/>
                        </a:lnTo>
                        <a:cubicBezTo>
                          <a:pt x="0" y="1221716"/>
                          <a:pt x="37465" y="1259181"/>
                          <a:pt x="83850" y="1259181"/>
                        </a:cubicBezTo>
                        <a:lnTo>
                          <a:pt x="589806" y="1259181"/>
                        </a:lnTo>
                        <a:lnTo>
                          <a:pt x="911648" y="1259181"/>
                        </a:lnTo>
                        <a:cubicBezTo>
                          <a:pt x="957677" y="1259181"/>
                          <a:pt x="995142" y="1221716"/>
                          <a:pt x="995142" y="1175331"/>
                        </a:cubicBezTo>
                        <a:close/>
                        <a:moveTo>
                          <a:pt x="724323" y="165916"/>
                        </a:moveTo>
                        <a:lnTo>
                          <a:pt x="829225" y="165916"/>
                        </a:lnTo>
                        <a:lnTo>
                          <a:pt x="829225" y="648680"/>
                        </a:lnTo>
                        <a:lnTo>
                          <a:pt x="724323" y="648680"/>
                        </a:lnTo>
                        <a:lnTo>
                          <a:pt x="724323" y="165916"/>
                        </a:lnTo>
                        <a:close/>
                        <a:moveTo>
                          <a:pt x="352171" y="350387"/>
                        </a:moveTo>
                        <a:lnTo>
                          <a:pt x="457073" y="350387"/>
                        </a:lnTo>
                        <a:lnTo>
                          <a:pt x="457073" y="648323"/>
                        </a:lnTo>
                        <a:lnTo>
                          <a:pt x="352171" y="648323"/>
                        </a:lnTo>
                        <a:lnTo>
                          <a:pt x="352171" y="350387"/>
                        </a:lnTo>
                        <a:close/>
                        <a:moveTo>
                          <a:pt x="165916" y="442801"/>
                        </a:moveTo>
                        <a:lnTo>
                          <a:pt x="270818" y="442801"/>
                        </a:lnTo>
                        <a:lnTo>
                          <a:pt x="270818" y="648680"/>
                        </a:lnTo>
                        <a:lnTo>
                          <a:pt x="165916" y="648680"/>
                        </a:lnTo>
                        <a:lnTo>
                          <a:pt x="165916" y="442801"/>
                        </a:lnTo>
                        <a:close/>
                        <a:moveTo>
                          <a:pt x="463852" y="1162842"/>
                        </a:moveTo>
                        <a:lnTo>
                          <a:pt x="137015" y="1162842"/>
                        </a:lnTo>
                        <a:cubicBezTo>
                          <a:pt x="124526" y="1162842"/>
                          <a:pt x="114892" y="1152852"/>
                          <a:pt x="114892" y="1140720"/>
                        </a:cubicBezTo>
                        <a:cubicBezTo>
                          <a:pt x="114892" y="1128232"/>
                          <a:pt x="124883" y="1118598"/>
                          <a:pt x="137015" y="1118598"/>
                        </a:cubicBezTo>
                        <a:lnTo>
                          <a:pt x="463852" y="1118598"/>
                        </a:lnTo>
                        <a:cubicBezTo>
                          <a:pt x="476341" y="1118598"/>
                          <a:pt x="486331" y="1128589"/>
                          <a:pt x="485974" y="1140720"/>
                        </a:cubicBezTo>
                        <a:cubicBezTo>
                          <a:pt x="486331" y="1152852"/>
                          <a:pt x="476341" y="1162842"/>
                          <a:pt x="463852" y="1162842"/>
                        </a:cubicBezTo>
                        <a:close/>
                        <a:moveTo>
                          <a:pt x="463852" y="1038316"/>
                        </a:moveTo>
                        <a:lnTo>
                          <a:pt x="137015" y="1038316"/>
                        </a:lnTo>
                        <a:cubicBezTo>
                          <a:pt x="124526" y="1038316"/>
                          <a:pt x="114892" y="1028325"/>
                          <a:pt x="114892" y="1016194"/>
                        </a:cubicBezTo>
                        <a:cubicBezTo>
                          <a:pt x="114892" y="1004062"/>
                          <a:pt x="124883" y="994071"/>
                          <a:pt x="137015" y="994071"/>
                        </a:cubicBezTo>
                        <a:lnTo>
                          <a:pt x="463852" y="994071"/>
                        </a:lnTo>
                        <a:cubicBezTo>
                          <a:pt x="476341" y="994071"/>
                          <a:pt x="486331" y="1004062"/>
                          <a:pt x="485974" y="1016194"/>
                        </a:cubicBezTo>
                        <a:cubicBezTo>
                          <a:pt x="486331" y="1028325"/>
                          <a:pt x="476341" y="1038316"/>
                          <a:pt x="463852" y="1038316"/>
                        </a:cubicBezTo>
                        <a:close/>
                        <a:moveTo>
                          <a:pt x="463852" y="914146"/>
                        </a:moveTo>
                        <a:lnTo>
                          <a:pt x="137015" y="914146"/>
                        </a:lnTo>
                        <a:cubicBezTo>
                          <a:pt x="124526" y="914146"/>
                          <a:pt x="114892" y="904155"/>
                          <a:pt x="114892" y="892024"/>
                        </a:cubicBezTo>
                        <a:cubicBezTo>
                          <a:pt x="114892" y="879892"/>
                          <a:pt x="124883" y="869902"/>
                          <a:pt x="137015" y="869902"/>
                        </a:cubicBezTo>
                        <a:lnTo>
                          <a:pt x="463852" y="869902"/>
                        </a:lnTo>
                        <a:cubicBezTo>
                          <a:pt x="476341" y="869902"/>
                          <a:pt x="486331" y="879892"/>
                          <a:pt x="485974" y="892024"/>
                        </a:cubicBezTo>
                        <a:cubicBezTo>
                          <a:pt x="486331" y="904155"/>
                          <a:pt x="476341" y="914146"/>
                          <a:pt x="463852" y="914146"/>
                        </a:cubicBezTo>
                        <a:close/>
                        <a:moveTo>
                          <a:pt x="463852" y="789620"/>
                        </a:moveTo>
                        <a:lnTo>
                          <a:pt x="137015" y="789620"/>
                        </a:lnTo>
                        <a:cubicBezTo>
                          <a:pt x="124526" y="789620"/>
                          <a:pt x="114892" y="779629"/>
                          <a:pt x="114892" y="767497"/>
                        </a:cubicBezTo>
                        <a:cubicBezTo>
                          <a:pt x="114892" y="755009"/>
                          <a:pt x="124883" y="745375"/>
                          <a:pt x="137015" y="745375"/>
                        </a:cubicBezTo>
                        <a:lnTo>
                          <a:pt x="463852" y="745375"/>
                        </a:lnTo>
                        <a:cubicBezTo>
                          <a:pt x="476341" y="745375"/>
                          <a:pt x="486331" y="755366"/>
                          <a:pt x="485974" y="767497"/>
                        </a:cubicBezTo>
                        <a:cubicBezTo>
                          <a:pt x="486331" y="779629"/>
                          <a:pt x="476341" y="789620"/>
                          <a:pt x="463852" y="789620"/>
                        </a:cubicBezTo>
                        <a:close/>
                        <a:moveTo>
                          <a:pt x="538069" y="258330"/>
                        </a:moveTo>
                        <a:lnTo>
                          <a:pt x="642971" y="258330"/>
                        </a:lnTo>
                        <a:lnTo>
                          <a:pt x="642971" y="648680"/>
                        </a:lnTo>
                        <a:lnTo>
                          <a:pt x="538069" y="648680"/>
                        </a:lnTo>
                        <a:lnTo>
                          <a:pt x="538069" y="258330"/>
                        </a:lnTo>
                        <a:close/>
                        <a:moveTo>
                          <a:pt x="624417" y="965883"/>
                        </a:moveTo>
                        <a:cubicBezTo>
                          <a:pt x="609787" y="959818"/>
                          <a:pt x="596585" y="950184"/>
                          <a:pt x="585524" y="936982"/>
                        </a:cubicBezTo>
                        <a:cubicBezTo>
                          <a:pt x="574463" y="923780"/>
                          <a:pt x="568754" y="905583"/>
                          <a:pt x="568754" y="882390"/>
                        </a:cubicBezTo>
                        <a:cubicBezTo>
                          <a:pt x="568754" y="853488"/>
                          <a:pt x="579459" y="830296"/>
                          <a:pt x="600867" y="812812"/>
                        </a:cubicBezTo>
                        <a:cubicBezTo>
                          <a:pt x="622276" y="795328"/>
                          <a:pt x="649750" y="785695"/>
                          <a:pt x="683290" y="783197"/>
                        </a:cubicBezTo>
                        <a:lnTo>
                          <a:pt x="683290" y="744662"/>
                        </a:lnTo>
                        <a:lnTo>
                          <a:pt x="713619" y="744662"/>
                        </a:lnTo>
                        <a:lnTo>
                          <a:pt x="713619" y="783554"/>
                        </a:lnTo>
                        <a:cubicBezTo>
                          <a:pt x="746802" y="786051"/>
                          <a:pt x="773206" y="795685"/>
                          <a:pt x="792474" y="812455"/>
                        </a:cubicBezTo>
                        <a:cubicBezTo>
                          <a:pt x="811742" y="829225"/>
                          <a:pt x="822446" y="852418"/>
                          <a:pt x="824943" y="882390"/>
                        </a:cubicBezTo>
                        <a:lnTo>
                          <a:pt x="737882" y="882390"/>
                        </a:lnTo>
                        <a:cubicBezTo>
                          <a:pt x="736098" y="865263"/>
                          <a:pt x="727891" y="854202"/>
                          <a:pt x="713619" y="849207"/>
                        </a:cubicBezTo>
                        <a:lnTo>
                          <a:pt x="713619" y="922709"/>
                        </a:lnTo>
                        <a:cubicBezTo>
                          <a:pt x="740023" y="929846"/>
                          <a:pt x="760361" y="936625"/>
                          <a:pt x="774633" y="942334"/>
                        </a:cubicBezTo>
                        <a:cubicBezTo>
                          <a:pt x="788906" y="948043"/>
                          <a:pt x="801751" y="957320"/>
                          <a:pt x="812812" y="970522"/>
                        </a:cubicBezTo>
                        <a:cubicBezTo>
                          <a:pt x="824230" y="983724"/>
                          <a:pt x="829582" y="1001564"/>
                          <a:pt x="829582" y="1024400"/>
                        </a:cubicBezTo>
                        <a:cubicBezTo>
                          <a:pt x="829582" y="1041884"/>
                          <a:pt x="824943" y="1057940"/>
                          <a:pt x="816023" y="1072569"/>
                        </a:cubicBezTo>
                        <a:cubicBezTo>
                          <a:pt x="807103" y="1087199"/>
                          <a:pt x="793544" y="1099330"/>
                          <a:pt x="776061" y="1108607"/>
                        </a:cubicBezTo>
                        <a:cubicBezTo>
                          <a:pt x="758577" y="1117884"/>
                          <a:pt x="737525" y="1123236"/>
                          <a:pt x="713619" y="1123950"/>
                        </a:cubicBezTo>
                        <a:lnTo>
                          <a:pt x="713619" y="1162485"/>
                        </a:lnTo>
                        <a:lnTo>
                          <a:pt x="683290" y="1162485"/>
                        </a:lnTo>
                        <a:lnTo>
                          <a:pt x="683290" y="1123593"/>
                        </a:lnTo>
                        <a:cubicBezTo>
                          <a:pt x="649750" y="1120739"/>
                          <a:pt x="622633" y="1110748"/>
                          <a:pt x="601937" y="1093264"/>
                        </a:cubicBezTo>
                        <a:cubicBezTo>
                          <a:pt x="581243" y="1076138"/>
                          <a:pt x="570538" y="1052588"/>
                          <a:pt x="569111" y="1022616"/>
                        </a:cubicBezTo>
                        <a:lnTo>
                          <a:pt x="655459" y="1022616"/>
                        </a:lnTo>
                        <a:cubicBezTo>
                          <a:pt x="657243" y="1041527"/>
                          <a:pt x="666520" y="1053659"/>
                          <a:pt x="682933" y="1059367"/>
                        </a:cubicBezTo>
                        <a:lnTo>
                          <a:pt x="682933" y="984081"/>
                        </a:lnTo>
                        <a:cubicBezTo>
                          <a:pt x="658670" y="978372"/>
                          <a:pt x="639046" y="971949"/>
                          <a:pt x="624417" y="965883"/>
                        </a:cubicBez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sp>
                <p:nvSpPr>
                  <p:cNvPr id="13" name="Freeform: Shape 12">
                    <a:extLst>
                      <a:ext uri="{FF2B5EF4-FFF2-40B4-BE49-F238E27FC236}">
                        <a16:creationId xmlns:a16="http://schemas.microsoft.com/office/drawing/2014/main" id="{6E887E73-89CF-0B91-E2EA-6A32C494F8E6}"/>
                      </a:ext>
                    </a:extLst>
                  </p:cNvPr>
                  <p:cNvSpPr/>
                  <p:nvPr/>
                </p:nvSpPr>
                <p:spPr>
                  <a:xfrm>
                    <a:off x="5564806" y="3060415"/>
                    <a:ext cx="28544" cy="66366"/>
                  </a:xfrm>
                  <a:custGeom>
                    <a:avLst/>
                    <a:gdLst>
                      <a:gd name="connsiteX0" fmla="*/ 28545 w 28544"/>
                      <a:gd name="connsiteY0" fmla="*/ 0 h 66366"/>
                      <a:gd name="connsiteX1" fmla="*/ 7493 w 28544"/>
                      <a:gd name="connsiteY1" fmla="*/ 10347 h 66366"/>
                      <a:gd name="connsiteX2" fmla="*/ 0 w 28544"/>
                      <a:gd name="connsiteY2" fmla="*/ 32113 h 66366"/>
                      <a:gd name="connsiteX3" fmla="*/ 7493 w 28544"/>
                      <a:gd name="connsiteY3" fmla="*/ 52094 h 66366"/>
                      <a:gd name="connsiteX4" fmla="*/ 28545 w 28544"/>
                      <a:gd name="connsiteY4" fmla="*/ 66366 h 66366"/>
                      <a:gd name="connsiteX5" fmla="*/ 28545 w 28544"/>
                      <a:gd name="connsiteY5" fmla="*/ 0 h 6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44" h="66366">
                        <a:moveTo>
                          <a:pt x="28545" y="0"/>
                        </a:moveTo>
                        <a:cubicBezTo>
                          <a:pt x="19625" y="1427"/>
                          <a:pt x="12845" y="4995"/>
                          <a:pt x="7493" y="10347"/>
                        </a:cubicBezTo>
                        <a:cubicBezTo>
                          <a:pt x="2498" y="15700"/>
                          <a:pt x="0" y="22836"/>
                          <a:pt x="0" y="32113"/>
                        </a:cubicBezTo>
                        <a:cubicBezTo>
                          <a:pt x="0" y="39963"/>
                          <a:pt x="2498" y="46742"/>
                          <a:pt x="7493" y="52094"/>
                        </a:cubicBezTo>
                        <a:cubicBezTo>
                          <a:pt x="12488" y="57446"/>
                          <a:pt x="19625" y="62085"/>
                          <a:pt x="28545" y="66366"/>
                        </a:cubicBezTo>
                        <a:lnTo>
                          <a:pt x="28545" y="0"/>
                        </a:ln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sp>
                <p:nvSpPr>
                  <p:cNvPr id="14" name="Freeform: Shape 13">
                    <a:extLst>
                      <a:ext uri="{FF2B5EF4-FFF2-40B4-BE49-F238E27FC236}">
                        <a16:creationId xmlns:a16="http://schemas.microsoft.com/office/drawing/2014/main" id="{C8D2A449-9CCE-F8ED-0AC7-6F80A3BEB969}"/>
                      </a:ext>
                    </a:extLst>
                  </p:cNvPr>
                  <p:cNvSpPr/>
                  <p:nvPr/>
                </p:nvSpPr>
                <p:spPr>
                  <a:xfrm>
                    <a:off x="5623323" y="3207064"/>
                    <a:ext cx="31042" cy="67437"/>
                  </a:xfrm>
                  <a:custGeom>
                    <a:avLst/>
                    <a:gdLst>
                      <a:gd name="connsiteX0" fmla="*/ 31042 w 31042"/>
                      <a:gd name="connsiteY0" fmla="*/ 33897 h 67437"/>
                      <a:gd name="connsiteX1" fmla="*/ 23193 w 31042"/>
                      <a:gd name="connsiteY1" fmla="*/ 13559 h 67437"/>
                      <a:gd name="connsiteX2" fmla="*/ 0 w 31042"/>
                      <a:gd name="connsiteY2" fmla="*/ 0 h 67437"/>
                      <a:gd name="connsiteX3" fmla="*/ 0 w 31042"/>
                      <a:gd name="connsiteY3" fmla="*/ 67437 h 67437"/>
                      <a:gd name="connsiteX4" fmla="*/ 22479 w 31042"/>
                      <a:gd name="connsiteY4" fmla="*/ 56019 h 67437"/>
                      <a:gd name="connsiteX5" fmla="*/ 31042 w 31042"/>
                      <a:gd name="connsiteY5" fmla="*/ 33897 h 6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042" h="67437">
                        <a:moveTo>
                          <a:pt x="31042" y="33897"/>
                        </a:moveTo>
                        <a:cubicBezTo>
                          <a:pt x="31042" y="25690"/>
                          <a:pt x="28545" y="18911"/>
                          <a:pt x="23193" y="13559"/>
                        </a:cubicBezTo>
                        <a:cubicBezTo>
                          <a:pt x="17840" y="8207"/>
                          <a:pt x="10347" y="3925"/>
                          <a:pt x="0" y="0"/>
                        </a:cubicBezTo>
                        <a:lnTo>
                          <a:pt x="0" y="67437"/>
                        </a:lnTo>
                        <a:cubicBezTo>
                          <a:pt x="9634" y="66010"/>
                          <a:pt x="17127" y="62085"/>
                          <a:pt x="22479" y="56019"/>
                        </a:cubicBezTo>
                        <a:cubicBezTo>
                          <a:pt x="28545" y="50310"/>
                          <a:pt x="31042" y="42817"/>
                          <a:pt x="31042" y="33897"/>
                        </a:cubicBez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sp>
                <p:nvSpPr>
                  <p:cNvPr id="15" name="Freeform: Shape 14">
                    <a:extLst>
                      <a:ext uri="{FF2B5EF4-FFF2-40B4-BE49-F238E27FC236}">
                        <a16:creationId xmlns:a16="http://schemas.microsoft.com/office/drawing/2014/main" id="{72C57BB7-3AAC-0B1D-77E8-ABBFA704D7E3}"/>
                      </a:ext>
                    </a:extLst>
                  </p:cNvPr>
                  <p:cNvSpPr/>
                  <p:nvPr/>
                </p:nvSpPr>
                <p:spPr>
                  <a:xfrm>
                    <a:off x="5038156" y="2342158"/>
                    <a:ext cx="995141" cy="1259537"/>
                  </a:xfrm>
                  <a:custGeom>
                    <a:avLst/>
                    <a:gdLst>
                      <a:gd name="connsiteX0" fmla="*/ 911291 w 995141"/>
                      <a:gd name="connsiteY0" fmla="*/ 0 h 1259537"/>
                      <a:gd name="connsiteX1" fmla="*/ 910221 w 995141"/>
                      <a:gd name="connsiteY1" fmla="*/ 0 h 1259537"/>
                      <a:gd name="connsiteX2" fmla="*/ 910221 w 995141"/>
                      <a:gd name="connsiteY2" fmla="*/ 1064006 h 1259537"/>
                      <a:gd name="connsiteX3" fmla="*/ 799610 w 995141"/>
                      <a:gd name="connsiteY3" fmla="*/ 1174617 h 1259537"/>
                      <a:gd name="connsiteX4" fmla="*/ 0 w 995141"/>
                      <a:gd name="connsiteY4" fmla="*/ 1174617 h 1259537"/>
                      <a:gd name="connsiteX5" fmla="*/ 0 w 995141"/>
                      <a:gd name="connsiteY5" fmla="*/ 1175687 h 1259537"/>
                      <a:gd name="connsiteX6" fmla="*/ 0 w 995141"/>
                      <a:gd name="connsiteY6" fmla="*/ 1175687 h 1259537"/>
                      <a:gd name="connsiteX7" fmla="*/ 83850 w 995141"/>
                      <a:gd name="connsiteY7" fmla="*/ 1259538 h 1259537"/>
                      <a:gd name="connsiteX8" fmla="*/ 910221 w 995141"/>
                      <a:gd name="connsiteY8" fmla="*/ 1259538 h 1259537"/>
                      <a:gd name="connsiteX9" fmla="*/ 911291 w 995141"/>
                      <a:gd name="connsiteY9" fmla="*/ 1259538 h 1259537"/>
                      <a:gd name="connsiteX10" fmla="*/ 995142 w 995141"/>
                      <a:gd name="connsiteY10" fmla="*/ 1175687 h 1259537"/>
                      <a:gd name="connsiteX11" fmla="*/ 995142 w 995141"/>
                      <a:gd name="connsiteY11" fmla="*/ 1174617 h 1259537"/>
                      <a:gd name="connsiteX12" fmla="*/ 995142 w 995141"/>
                      <a:gd name="connsiteY12" fmla="*/ 83850 h 1259537"/>
                      <a:gd name="connsiteX13" fmla="*/ 911291 w 995141"/>
                      <a:gd name="connsiteY13" fmla="*/ 0 h 1259537"/>
                      <a:gd name="connsiteX14" fmla="*/ 911291 w 995141"/>
                      <a:gd name="connsiteY14" fmla="*/ 0 h 1259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95141" h="1259537">
                        <a:moveTo>
                          <a:pt x="911291" y="0"/>
                        </a:moveTo>
                        <a:lnTo>
                          <a:pt x="910221" y="0"/>
                        </a:lnTo>
                        <a:lnTo>
                          <a:pt x="910221" y="1064006"/>
                        </a:lnTo>
                        <a:cubicBezTo>
                          <a:pt x="910221" y="1125020"/>
                          <a:pt x="860624" y="1174617"/>
                          <a:pt x="799610" y="1174617"/>
                        </a:cubicBezTo>
                        <a:lnTo>
                          <a:pt x="0" y="1174617"/>
                        </a:lnTo>
                        <a:lnTo>
                          <a:pt x="0" y="1175687"/>
                        </a:lnTo>
                        <a:lnTo>
                          <a:pt x="0" y="1175687"/>
                        </a:lnTo>
                        <a:cubicBezTo>
                          <a:pt x="0" y="1222073"/>
                          <a:pt x="37465" y="1259538"/>
                          <a:pt x="83850" y="1259538"/>
                        </a:cubicBezTo>
                        <a:lnTo>
                          <a:pt x="910221" y="1259538"/>
                        </a:lnTo>
                        <a:lnTo>
                          <a:pt x="911291" y="1259538"/>
                        </a:lnTo>
                        <a:cubicBezTo>
                          <a:pt x="957677" y="1259538"/>
                          <a:pt x="995142" y="1222073"/>
                          <a:pt x="995142" y="1175687"/>
                        </a:cubicBezTo>
                        <a:lnTo>
                          <a:pt x="995142" y="1174617"/>
                        </a:lnTo>
                        <a:lnTo>
                          <a:pt x="995142" y="83850"/>
                        </a:lnTo>
                        <a:cubicBezTo>
                          <a:pt x="995142" y="37465"/>
                          <a:pt x="957677" y="0"/>
                          <a:pt x="911291" y="0"/>
                        </a:cubicBezTo>
                        <a:lnTo>
                          <a:pt x="911291" y="0"/>
                        </a:lnTo>
                        <a:close/>
                      </a:path>
                    </a:pathLst>
                  </a:custGeom>
                  <a:grpFill/>
                  <a:ln w="3564" cap="flat">
                    <a:noFill/>
                    <a:prstDash val="solid"/>
                    <a:miter/>
                  </a:ln>
                </p:spPr>
                <p:txBody>
                  <a:bodyPr rtlCol="0" anchor="ctr"/>
                  <a:lstStyle/>
                  <a:p>
                    <a:endParaRPr lang="en-GB" dirty="0">
                      <a:latin typeface="Poppins" panose="00000500000000000000" pitchFamily="2" charset="0"/>
                    </a:endParaRPr>
                  </a:p>
                </p:txBody>
              </p:sp>
            </p:grpSp>
          </p:grpSp>
        </p:grpSp>
      </p:grpSp>
      <p:sp>
        <p:nvSpPr>
          <p:cNvPr id="16" name="TextBox 15">
            <a:extLst>
              <a:ext uri="{FF2B5EF4-FFF2-40B4-BE49-F238E27FC236}">
                <a16:creationId xmlns:a16="http://schemas.microsoft.com/office/drawing/2014/main" id="{DC031598-D50A-A612-7DEE-8074339789C5}"/>
              </a:ext>
            </a:extLst>
          </p:cNvPr>
          <p:cNvSpPr txBox="1"/>
          <p:nvPr/>
        </p:nvSpPr>
        <p:spPr>
          <a:xfrm>
            <a:off x="-9683168" y="2615751"/>
            <a:ext cx="9050973" cy="584775"/>
          </a:xfrm>
          <a:prstGeom prst="rect">
            <a:avLst/>
          </a:prstGeom>
          <a:noFill/>
        </p:spPr>
        <p:txBody>
          <a:bodyPr wrap="square">
            <a:spAutoFit/>
          </a:bodyPr>
          <a:lstStyle/>
          <a:p>
            <a:pPr algn="ctr"/>
            <a:r>
              <a:rPr lang="en-GB" sz="3200" dirty="0">
                <a:solidFill>
                  <a:schemeClr val="accent2">
                    <a:lumMod val="50000"/>
                  </a:schemeClr>
                </a:solidFill>
                <a:latin typeface="+mj-lt"/>
                <a:ea typeface="Open Sans" panose="020B0606030504020204" pitchFamily="34" charset="0"/>
                <a:cs typeface="Poppins" panose="00000500000000000000" pitchFamily="2" charset="0"/>
              </a:rPr>
              <a:t>U.K Leverage Ratio</a:t>
            </a:r>
            <a:endParaRPr lang="en-GB" sz="3200" dirty="0">
              <a:solidFill>
                <a:schemeClr val="accent2">
                  <a:lumMod val="50000"/>
                </a:schemeClr>
              </a:solidFill>
              <a:latin typeface="+mj-lt"/>
            </a:endParaRPr>
          </a:p>
        </p:txBody>
      </p:sp>
      <p:sp>
        <p:nvSpPr>
          <p:cNvPr id="17" name="Rectangle: Rounded Corners 16">
            <a:extLst>
              <a:ext uri="{FF2B5EF4-FFF2-40B4-BE49-F238E27FC236}">
                <a16:creationId xmlns:a16="http://schemas.microsoft.com/office/drawing/2014/main" id="{C27826CB-EF12-14D5-A61E-8A017B3EC371}"/>
              </a:ext>
            </a:extLst>
          </p:cNvPr>
          <p:cNvSpPr/>
          <p:nvPr/>
        </p:nvSpPr>
        <p:spPr>
          <a:xfrm>
            <a:off x="-7481359" y="3486354"/>
            <a:ext cx="4697259" cy="1408370"/>
          </a:xfrm>
          <a:prstGeom prst="roundRect">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sp>
        <p:nvSpPr>
          <p:cNvPr id="18" name="TextBox 17">
            <a:extLst>
              <a:ext uri="{FF2B5EF4-FFF2-40B4-BE49-F238E27FC236}">
                <a16:creationId xmlns:a16="http://schemas.microsoft.com/office/drawing/2014/main" id="{90B18D9B-7071-51CC-8748-C27BC60F7CDA}"/>
              </a:ext>
            </a:extLst>
          </p:cNvPr>
          <p:cNvSpPr txBox="1"/>
          <p:nvPr/>
        </p:nvSpPr>
        <p:spPr>
          <a:xfrm>
            <a:off x="-7013490" y="3749610"/>
            <a:ext cx="3740646" cy="400110"/>
          </a:xfrm>
          <a:prstGeom prst="rect">
            <a:avLst/>
          </a:prstGeom>
          <a:noFill/>
        </p:spPr>
        <p:txBody>
          <a:bodyPr wrap="square">
            <a:spAutoFit/>
          </a:bodyPr>
          <a:lstStyle/>
          <a:p>
            <a:pPr algn="ctr"/>
            <a:r>
              <a:rPr lang="en-US" sz="20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TIER 1 CAPITAL </a:t>
            </a:r>
          </a:p>
        </p:txBody>
      </p:sp>
      <p:sp>
        <p:nvSpPr>
          <p:cNvPr id="19" name="TextBox 18">
            <a:extLst>
              <a:ext uri="{FF2B5EF4-FFF2-40B4-BE49-F238E27FC236}">
                <a16:creationId xmlns:a16="http://schemas.microsoft.com/office/drawing/2014/main" id="{20F6B270-73C3-64D2-4B2A-0136840E66D2}"/>
              </a:ext>
            </a:extLst>
          </p:cNvPr>
          <p:cNvSpPr txBox="1"/>
          <p:nvPr/>
        </p:nvSpPr>
        <p:spPr>
          <a:xfrm>
            <a:off x="-7205785" y="4322022"/>
            <a:ext cx="4108536" cy="400110"/>
          </a:xfrm>
          <a:prstGeom prst="rect">
            <a:avLst/>
          </a:prstGeom>
          <a:noFill/>
        </p:spPr>
        <p:txBody>
          <a:bodyPr wrap="square">
            <a:spAutoFit/>
          </a:bodyPr>
          <a:lstStyle/>
          <a:p>
            <a:pPr algn="ctr"/>
            <a:r>
              <a:rPr lang="en-US" sz="20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LEVERAGE EXPOSURE MEASURE</a:t>
            </a:r>
          </a:p>
        </p:txBody>
      </p:sp>
      <p:cxnSp>
        <p:nvCxnSpPr>
          <p:cNvPr id="20" name="Straight Connector 19">
            <a:extLst>
              <a:ext uri="{FF2B5EF4-FFF2-40B4-BE49-F238E27FC236}">
                <a16:creationId xmlns:a16="http://schemas.microsoft.com/office/drawing/2014/main" id="{949CCDF0-987D-A9F8-DE4C-3B8E20F15ACD}"/>
              </a:ext>
            </a:extLst>
          </p:cNvPr>
          <p:cNvCxnSpPr>
            <a:cxnSpLocks/>
          </p:cNvCxnSpPr>
          <p:nvPr/>
        </p:nvCxnSpPr>
        <p:spPr>
          <a:xfrm>
            <a:off x="-7193259" y="4196897"/>
            <a:ext cx="4108536" cy="0"/>
          </a:xfrm>
          <a:prstGeom prst="line">
            <a:avLst/>
          </a:prstGeom>
          <a:ln w="3810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80E282D-AF1A-2881-1686-F88AEFABF860}"/>
              </a:ext>
            </a:extLst>
          </p:cNvPr>
          <p:cNvSpPr txBox="1"/>
          <p:nvPr/>
        </p:nvSpPr>
        <p:spPr>
          <a:xfrm>
            <a:off x="-8191167" y="5376045"/>
            <a:ext cx="6096000" cy="338554"/>
          </a:xfrm>
          <a:prstGeom prst="rect">
            <a:avLst/>
          </a:prstGeom>
          <a:noFill/>
        </p:spPr>
        <p:txBody>
          <a:bodyPr wrap="square">
            <a:spAutoFit/>
          </a:bodyPr>
          <a:lstStyle/>
          <a:p>
            <a:pPr algn="ct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a:t>
            </a:r>
            <a:r>
              <a:rPr lang="en-US"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Excludes cash held at central banks</a:t>
            </a:r>
            <a:r>
              <a:rPr lang="en-GB" sz="1600" b="1" i="0" dirty="0">
                <a:solidFill>
                  <a:schemeClr val="accent2">
                    <a:lumMod val="50000"/>
                  </a:schemeClr>
                </a:solidFill>
                <a:effectLst/>
                <a:latin typeface="Poppins" panose="00000500000000000000" pitchFamily="2" charset="0"/>
                <a:ea typeface="Open Sans" panose="020B0606030504020204" pitchFamily="34" charset="0"/>
                <a:cs typeface="Poppins" panose="00000500000000000000" pitchFamily="2" charset="0"/>
              </a:rPr>
              <a:t>)</a:t>
            </a:r>
            <a:endParaRPr lang="en-GB" sz="1600" b="1" dirty="0">
              <a:solidFill>
                <a:schemeClr val="accent2">
                  <a:lumMod val="50000"/>
                </a:schemeClr>
              </a:solidFill>
              <a:latin typeface="Poppins" panose="00000500000000000000" pitchFamily="2" charset="0"/>
            </a:endParaRPr>
          </a:p>
        </p:txBody>
      </p:sp>
      <p:cxnSp>
        <p:nvCxnSpPr>
          <p:cNvPr id="22" name="Straight Connector 21">
            <a:extLst>
              <a:ext uri="{FF2B5EF4-FFF2-40B4-BE49-F238E27FC236}">
                <a16:creationId xmlns:a16="http://schemas.microsoft.com/office/drawing/2014/main" id="{298D28B1-984B-DB0E-A856-6A681F63A4FE}"/>
              </a:ext>
            </a:extLst>
          </p:cNvPr>
          <p:cNvCxnSpPr>
            <a:cxnSpLocks/>
          </p:cNvCxnSpPr>
          <p:nvPr/>
        </p:nvCxnSpPr>
        <p:spPr>
          <a:xfrm flipV="1">
            <a:off x="-5143167" y="4610819"/>
            <a:ext cx="0" cy="755701"/>
          </a:xfrm>
          <a:prstGeom prst="line">
            <a:avLst/>
          </a:prstGeom>
          <a:ln w="76200">
            <a:solidFill>
              <a:schemeClr val="accent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226AA4D3-0DA8-390C-E204-5EC130A6504C}"/>
              </a:ext>
            </a:extLst>
          </p:cNvPr>
          <p:cNvGrpSpPr/>
          <p:nvPr/>
        </p:nvGrpSpPr>
        <p:grpSpPr>
          <a:xfrm>
            <a:off x="-6928615" y="626764"/>
            <a:ext cx="1553105" cy="1552308"/>
            <a:chOff x="1690776" y="3153559"/>
            <a:chExt cx="1048355" cy="1047818"/>
          </a:xfrm>
        </p:grpSpPr>
        <p:sp>
          <p:nvSpPr>
            <p:cNvPr id="24" name="Freeform: Shape 23">
              <a:extLst>
                <a:ext uri="{FF2B5EF4-FFF2-40B4-BE49-F238E27FC236}">
                  <a16:creationId xmlns:a16="http://schemas.microsoft.com/office/drawing/2014/main" id="{FE8B84F6-6CED-A1BE-59B7-E742A7109C66}"/>
                </a:ext>
              </a:extLst>
            </p:cNvPr>
            <p:cNvSpPr/>
            <p:nvPr/>
          </p:nvSpPr>
          <p:spPr>
            <a:xfrm>
              <a:off x="1690776" y="3153574"/>
              <a:ext cx="1047788" cy="1047787"/>
            </a:xfrm>
            <a:custGeom>
              <a:avLst/>
              <a:gdLst>
                <a:gd name="connsiteX0" fmla="*/ 1047788 w 1047788"/>
                <a:gd name="connsiteY0" fmla="*/ 523894 h 1047787"/>
                <a:gd name="connsiteX1" fmla="*/ 1041864 w 1047788"/>
                <a:gd name="connsiteY1" fmla="*/ 602946 h 1047787"/>
                <a:gd name="connsiteX2" fmla="*/ 1030276 w 1047788"/>
                <a:gd name="connsiteY2" fmla="*/ 658637 h 1047787"/>
                <a:gd name="connsiteX3" fmla="*/ 986479 w 1047788"/>
                <a:gd name="connsiteY3" fmla="*/ 770020 h 1047787"/>
                <a:gd name="connsiteX4" fmla="*/ 947060 w 1047788"/>
                <a:gd name="connsiteY4" fmla="*/ 832799 h 1047787"/>
                <a:gd name="connsiteX5" fmla="*/ 903738 w 1047788"/>
                <a:gd name="connsiteY5" fmla="*/ 884694 h 1047787"/>
                <a:gd name="connsiteX6" fmla="*/ 854537 w 1047788"/>
                <a:gd name="connsiteY6" fmla="*/ 930267 h 1047787"/>
                <a:gd name="connsiteX7" fmla="*/ 659066 w 1047788"/>
                <a:gd name="connsiteY7" fmla="*/ 1030168 h 1047787"/>
                <a:gd name="connsiteX8" fmla="*/ 603375 w 1047788"/>
                <a:gd name="connsiteY8" fmla="*/ 1041802 h 1047787"/>
                <a:gd name="connsiteX9" fmla="*/ 537411 w 1047788"/>
                <a:gd name="connsiteY9" fmla="*/ 1047620 h 1047787"/>
                <a:gd name="connsiteX10" fmla="*/ 530660 w 1047788"/>
                <a:gd name="connsiteY10" fmla="*/ 1047742 h 1047787"/>
                <a:gd name="connsiteX11" fmla="*/ 524461 w 1047788"/>
                <a:gd name="connsiteY11" fmla="*/ 1047788 h 1047787"/>
                <a:gd name="connsiteX12" fmla="*/ 519439 w 1047788"/>
                <a:gd name="connsiteY12" fmla="*/ 1047757 h 1047787"/>
                <a:gd name="connsiteX13" fmla="*/ 514954 w 1047788"/>
                <a:gd name="connsiteY13" fmla="*/ 1047696 h 1047787"/>
                <a:gd name="connsiteX14" fmla="*/ 513913 w 1047788"/>
                <a:gd name="connsiteY14" fmla="*/ 1047681 h 1047787"/>
                <a:gd name="connsiteX15" fmla="*/ 499447 w 1047788"/>
                <a:gd name="connsiteY15" fmla="*/ 1047206 h 1047787"/>
                <a:gd name="connsiteX16" fmla="*/ 488762 w 1047788"/>
                <a:gd name="connsiteY16" fmla="*/ 1046579 h 1047787"/>
                <a:gd name="connsiteX17" fmla="*/ 483312 w 1047788"/>
                <a:gd name="connsiteY17" fmla="*/ 1046181 h 1047787"/>
                <a:gd name="connsiteX18" fmla="*/ 477541 w 1047788"/>
                <a:gd name="connsiteY18" fmla="*/ 1045706 h 1047787"/>
                <a:gd name="connsiteX19" fmla="*/ 0 w 1047788"/>
                <a:gd name="connsiteY19" fmla="*/ 523894 h 1047787"/>
                <a:gd name="connsiteX20" fmla="*/ 499447 w 1047788"/>
                <a:gd name="connsiteY20" fmla="*/ 582 h 1047787"/>
                <a:gd name="connsiteX21" fmla="*/ 513913 w 1047788"/>
                <a:gd name="connsiteY21" fmla="*/ 107 h 1047787"/>
                <a:gd name="connsiteX22" fmla="*/ 514954 w 1047788"/>
                <a:gd name="connsiteY22" fmla="*/ 92 h 1047787"/>
                <a:gd name="connsiteX23" fmla="*/ 519439 w 1047788"/>
                <a:gd name="connsiteY23" fmla="*/ 31 h 1047787"/>
                <a:gd name="connsiteX24" fmla="*/ 524461 w 1047788"/>
                <a:gd name="connsiteY24" fmla="*/ 0 h 1047787"/>
                <a:gd name="connsiteX25" fmla="*/ 530660 w 1047788"/>
                <a:gd name="connsiteY25" fmla="*/ 46 h 1047787"/>
                <a:gd name="connsiteX26" fmla="*/ 537411 w 1047788"/>
                <a:gd name="connsiteY26" fmla="*/ 168 h 1047787"/>
                <a:gd name="connsiteX27" fmla="*/ 603757 w 1047788"/>
                <a:gd name="connsiteY27" fmla="*/ 6047 h 1047787"/>
                <a:gd name="connsiteX28" fmla="*/ 659097 w 1047788"/>
                <a:gd name="connsiteY28" fmla="*/ 17635 h 1047787"/>
                <a:gd name="connsiteX29" fmla="*/ 852914 w 1047788"/>
                <a:gd name="connsiteY29" fmla="*/ 116205 h 1047787"/>
                <a:gd name="connsiteX30" fmla="*/ 903692 w 1047788"/>
                <a:gd name="connsiteY30" fmla="*/ 163033 h 1047787"/>
                <a:gd name="connsiteX31" fmla="*/ 946999 w 1047788"/>
                <a:gd name="connsiteY31" fmla="*/ 214912 h 1047787"/>
                <a:gd name="connsiteX32" fmla="*/ 985101 w 1047788"/>
                <a:gd name="connsiteY32" fmla="*/ 275212 h 1047787"/>
                <a:gd name="connsiteX33" fmla="*/ 1030214 w 1047788"/>
                <a:gd name="connsiteY33" fmla="*/ 388921 h 1047787"/>
                <a:gd name="connsiteX34" fmla="*/ 1041910 w 1047788"/>
                <a:gd name="connsiteY34" fmla="*/ 445118 h 1047787"/>
                <a:gd name="connsiteX35" fmla="*/ 1047788 w 1047788"/>
                <a:gd name="connsiteY35" fmla="*/ 523894 h 1047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7788" h="1047787">
                  <a:moveTo>
                    <a:pt x="1047788" y="523894"/>
                  </a:moveTo>
                  <a:cubicBezTo>
                    <a:pt x="1047788" y="550760"/>
                    <a:pt x="1045767" y="577167"/>
                    <a:pt x="1041864" y="602946"/>
                  </a:cubicBezTo>
                  <a:cubicBezTo>
                    <a:pt x="1039001" y="621851"/>
                    <a:pt x="1035128" y="640436"/>
                    <a:pt x="1030276" y="658637"/>
                  </a:cubicBezTo>
                  <a:cubicBezTo>
                    <a:pt x="1019912" y="697750"/>
                    <a:pt x="1005124" y="735071"/>
                    <a:pt x="986479" y="770020"/>
                  </a:cubicBezTo>
                  <a:cubicBezTo>
                    <a:pt x="974814" y="791926"/>
                    <a:pt x="961618" y="812898"/>
                    <a:pt x="947060" y="832799"/>
                  </a:cubicBezTo>
                  <a:cubicBezTo>
                    <a:pt x="933742" y="851031"/>
                    <a:pt x="919260" y="868360"/>
                    <a:pt x="903738" y="884694"/>
                  </a:cubicBezTo>
                  <a:cubicBezTo>
                    <a:pt x="888338" y="900905"/>
                    <a:pt x="871912" y="916137"/>
                    <a:pt x="854537" y="930267"/>
                  </a:cubicBezTo>
                  <a:cubicBezTo>
                    <a:pt x="797988" y="976360"/>
                    <a:pt x="731612" y="1010864"/>
                    <a:pt x="659066" y="1030168"/>
                  </a:cubicBezTo>
                  <a:cubicBezTo>
                    <a:pt x="640864" y="1035021"/>
                    <a:pt x="622280" y="1038925"/>
                    <a:pt x="603375" y="1041802"/>
                  </a:cubicBezTo>
                  <a:cubicBezTo>
                    <a:pt x="581790" y="1045078"/>
                    <a:pt x="559777" y="1047053"/>
                    <a:pt x="537411" y="1047620"/>
                  </a:cubicBezTo>
                  <a:cubicBezTo>
                    <a:pt x="535176" y="1047681"/>
                    <a:pt x="532926" y="1047711"/>
                    <a:pt x="530660" y="1047742"/>
                  </a:cubicBezTo>
                  <a:cubicBezTo>
                    <a:pt x="528594" y="1047773"/>
                    <a:pt x="526527" y="1047788"/>
                    <a:pt x="524461" y="1047788"/>
                  </a:cubicBezTo>
                  <a:cubicBezTo>
                    <a:pt x="522777" y="1047788"/>
                    <a:pt x="521108" y="1047773"/>
                    <a:pt x="519439" y="1047757"/>
                  </a:cubicBezTo>
                  <a:cubicBezTo>
                    <a:pt x="517939" y="1047757"/>
                    <a:pt x="516439" y="1047727"/>
                    <a:pt x="514954" y="1047696"/>
                  </a:cubicBezTo>
                  <a:cubicBezTo>
                    <a:pt x="514602" y="1047696"/>
                    <a:pt x="514265" y="1047696"/>
                    <a:pt x="513913" y="1047681"/>
                  </a:cubicBezTo>
                  <a:cubicBezTo>
                    <a:pt x="509076" y="1047604"/>
                    <a:pt x="504254" y="1047451"/>
                    <a:pt x="499447" y="1047206"/>
                  </a:cubicBezTo>
                  <a:cubicBezTo>
                    <a:pt x="495880" y="1047038"/>
                    <a:pt x="492313" y="1046824"/>
                    <a:pt x="488762" y="1046579"/>
                  </a:cubicBezTo>
                  <a:cubicBezTo>
                    <a:pt x="486940" y="1046456"/>
                    <a:pt x="485118" y="1046318"/>
                    <a:pt x="483312" y="1046181"/>
                  </a:cubicBezTo>
                  <a:cubicBezTo>
                    <a:pt x="481383" y="1046028"/>
                    <a:pt x="479454" y="1045874"/>
                    <a:pt x="477541" y="1045706"/>
                  </a:cubicBezTo>
                  <a:cubicBezTo>
                    <a:pt x="209907" y="1022254"/>
                    <a:pt x="0" y="797605"/>
                    <a:pt x="0" y="523894"/>
                  </a:cubicBezTo>
                  <a:cubicBezTo>
                    <a:pt x="0" y="242743"/>
                    <a:pt x="221449" y="13333"/>
                    <a:pt x="499447" y="582"/>
                  </a:cubicBezTo>
                  <a:cubicBezTo>
                    <a:pt x="504254" y="337"/>
                    <a:pt x="509076" y="184"/>
                    <a:pt x="513913" y="107"/>
                  </a:cubicBezTo>
                  <a:cubicBezTo>
                    <a:pt x="514265" y="92"/>
                    <a:pt x="514602" y="92"/>
                    <a:pt x="514954" y="92"/>
                  </a:cubicBezTo>
                  <a:cubicBezTo>
                    <a:pt x="516439" y="61"/>
                    <a:pt x="517939" y="31"/>
                    <a:pt x="519439" y="31"/>
                  </a:cubicBezTo>
                  <a:cubicBezTo>
                    <a:pt x="521108" y="15"/>
                    <a:pt x="522777" y="0"/>
                    <a:pt x="524461" y="0"/>
                  </a:cubicBezTo>
                  <a:cubicBezTo>
                    <a:pt x="526527" y="0"/>
                    <a:pt x="528594" y="15"/>
                    <a:pt x="530660" y="46"/>
                  </a:cubicBezTo>
                  <a:cubicBezTo>
                    <a:pt x="532926" y="77"/>
                    <a:pt x="535176" y="107"/>
                    <a:pt x="537411" y="168"/>
                  </a:cubicBezTo>
                  <a:cubicBezTo>
                    <a:pt x="559914" y="735"/>
                    <a:pt x="582050" y="2725"/>
                    <a:pt x="603757" y="6047"/>
                  </a:cubicBezTo>
                  <a:cubicBezTo>
                    <a:pt x="622540" y="8925"/>
                    <a:pt x="641018" y="12798"/>
                    <a:pt x="659097" y="17635"/>
                  </a:cubicBezTo>
                  <a:cubicBezTo>
                    <a:pt x="730938" y="36755"/>
                    <a:pt x="796718" y="70785"/>
                    <a:pt x="852914" y="116205"/>
                  </a:cubicBezTo>
                  <a:cubicBezTo>
                    <a:pt x="870856" y="130686"/>
                    <a:pt x="887817" y="146331"/>
                    <a:pt x="903692" y="163033"/>
                  </a:cubicBezTo>
                  <a:cubicBezTo>
                    <a:pt x="919199" y="179367"/>
                    <a:pt x="933681" y="196696"/>
                    <a:pt x="946999" y="214912"/>
                  </a:cubicBezTo>
                  <a:cubicBezTo>
                    <a:pt x="961021" y="234063"/>
                    <a:pt x="973758" y="254209"/>
                    <a:pt x="985101" y="275212"/>
                  </a:cubicBezTo>
                  <a:cubicBezTo>
                    <a:pt x="1004359" y="310834"/>
                    <a:pt x="1019606" y="348936"/>
                    <a:pt x="1030214" y="388921"/>
                  </a:cubicBezTo>
                  <a:cubicBezTo>
                    <a:pt x="1035113" y="407276"/>
                    <a:pt x="1039032" y="426028"/>
                    <a:pt x="1041910" y="445118"/>
                  </a:cubicBezTo>
                  <a:cubicBezTo>
                    <a:pt x="1045783" y="470820"/>
                    <a:pt x="1047788" y="497120"/>
                    <a:pt x="1047788" y="523894"/>
                  </a:cubicBezTo>
                  <a:close/>
                </a:path>
              </a:pathLst>
            </a:custGeom>
            <a:solidFill>
              <a:srgbClr val="FFFFFF"/>
            </a:solidFill>
            <a:ln w="1523" cap="flat">
              <a:noFill/>
              <a:prstDash val="solid"/>
              <a:miter/>
            </a:ln>
          </p:spPr>
          <p:txBody>
            <a:bodyPr rtlCol="0" anchor="ctr"/>
            <a:lstStyle/>
            <a:p>
              <a:endParaRPr lang="en-GB" dirty="0">
                <a:latin typeface="Poppins" panose="00000500000000000000" pitchFamily="2" charset="0"/>
              </a:endParaRPr>
            </a:p>
          </p:txBody>
        </p:sp>
        <p:sp>
          <p:nvSpPr>
            <p:cNvPr id="25" name="Freeform: Shape 24">
              <a:extLst>
                <a:ext uri="{FF2B5EF4-FFF2-40B4-BE49-F238E27FC236}">
                  <a16:creationId xmlns:a16="http://schemas.microsoft.com/office/drawing/2014/main" id="{1DD2FE43-FB67-46D9-5B39-14DF29882437}"/>
                </a:ext>
              </a:extLst>
            </p:cNvPr>
            <p:cNvSpPr/>
            <p:nvPr/>
          </p:nvSpPr>
          <p:spPr>
            <a:xfrm>
              <a:off x="1691328" y="3153559"/>
              <a:ext cx="1047803" cy="1047818"/>
            </a:xfrm>
            <a:custGeom>
              <a:avLst/>
              <a:gdLst>
                <a:gd name="connsiteX0" fmla="*/ 1047803 w 1047803"/>
                <a:gd name="connsiteY0" fmla="*/ 523909 h 1047818"/>
                <a:gd name="connsiteX1" fmla="*/ 1041879 w 1047803"/>
                <a:gd name="connsiteY1" fmla="*/ 602961 h 1047818"/>
                <a:gd name="connsiteX2" fmla="*/ 602823 w 1047803"/>
                <a:gd name="connsiteY2" fmla="*/ 602961 h 1047818"/>
                <a:gd name="connsiteX3" fmla="*/ 602823 w 1047803"/>
                <a:gd name="connsiteY3" fmla="*/ 1041925 h 1047818"/>
                <a:gd name="connsiteX4" fmla="*/ 523909 w 1047803"/>
                <a:gd name="connsiteY4" fmla="*/ 1047819 h 1047818"/>
                <a:gd name="connsiteX5" fmla="*/ 444980 w 1047803"/>
                <a:gd name="connsiteY5" fmla="*/ 1041894 h 1047818"/>
                <a:gd name="connsiteX6" fmla="*/ 444980 w 1047803"/>
                <a:gd name="connsiteY6" fmla="*/ 602930 h 1047818"/>
                <a:gd name="connsiteX7" fmla="*/ 5924 w 1047803"/>
                <a:gd name="connsiteY7" fmla="*/ 602930 h 1047818"/>
                <a:gd name="connsiteX8" fmla="*/ 0 w 1047803"/>
                <a:gd name="connsiteY8" fmla="*/ 523909 h 1047818"/>
                <a:gd name="connsiteX9" fmla="*/ 5924 w 1047803"/>
                <a:gd name="connsiteY9" fmla="*/ 444827 h 1047818"/>
                <a:gd name="connsiteX10" fmla="*/ 444995 w 1047803"/>
                <a:gd name="connsiteY10" fmla="*/ 444827 h 1047818"/>
                <a:gd name="connsiteX11" fmla="*/ 444995 w 1047803"/>
                <a:gd name="connsiteY11" fmla="*/ 5894 h 1047818"/>
                <a:gd name="connsiteX12" fmla="*/ 523909 w 1047803"/>
                <a:gd name="connsiteY12" fmla="*/ 0 h 1047818"/>
                <a:gd name="connsiteX13" fmla="*/ 603206 w 1047803"/>
                <a:gd name="connsiteY13" fmla="*/ 5940 h 1047818"/>
                <a:gd name="connsiteX14" fmla="*/ 603206 w 1047803"/>
                <a:gd name="connsiteY14" fmla="*/ 445118 h 1047818"/>
                <a:gd name="connsiteX15" fmla="*/ 1041925 w 1047803"/>
                <a:gd name="connsiteY15" fmla="*/ 445118 h 1047818"/>
                <a:gd name="connsiteX16" fmla="*/ 1047803 w 1047803"/>
                <a:gd name="connsiteY16" fmla="*/ 523909 h 1047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47803" h="1047818">
                  <a:moveTo>
                    <a:pt x="1047803" y="523909"/>
                  </a:moveTo>
                  <a:cubicBezTo>
                    <a:pt x="1047803" y="550760"/>
                    <a:pt x="1045783" y="577182"/>
                    <a:pt x="1041879" y="602961"/>
                  </a:cubicBezTo>
                  <a:lnTo>
                    <a:pt x="602823" y="602961"/>
                  </a:lnTo>
                  <a:lnTo>
                    <a:pt x="602823" y="1041925"/>
                  </a:lnTo>
                  <a:cubicBezTo>
                    <a:pt x="577075" y="1045798"/>
                    <a:pt x="550745" y="1047819"/>
                    <a:pt x="523909" y="1047819"/>
                  </a:cubicBezTo>
                  <a:cubicBezTo>
                    <a:pt x="497074" y="1047819"/>
                    <a:pt x="470729" y="1045798"/>
                    <a:pt x="444980" y="1041894"/>
                  </a:cubicBezTo>
                  <a:lnTo>
                    <a:pt x="444980" y="602930"/>
                  </a:lnTo>
                  <a:lnTo>
                    <a:pt x="5924" y="602930"/>
                  </a:lnTo>
                  <a:cubicBezTo>
                    <a:pt x="2021" y="577151"/>
                    <a:pt x="0" y="550760"/>
                    <a:pt x="0" y="523909"/>
                  </a:cubicBezTo>
                  <a:cubicBezTo>
                    <a:pt x="0" y="497028"/>
                    <a:pt x="2021" y="470637"/>
                    <a:pt x="5924" y="444827"/>
                  </a:cubicBezTo>
                  <a:lnTo>
                    <a:pt x="444995" y="444827"/>
                  </a:lnTo>
                  <a:lnTo>
                    <a:pt x="444995" y="5894"/>
                  </a:lnTo>
                  <a:cubicBezTo>
                    <a:pt x="470744" y="2021"/>
                    <a:pt x="497074" y="0"/>
                    <a:pt x="523909" y="0"/>
                  </a:cubicBezTo>
                  <a:cubicBezTo>
                    <a:pt x="550883" y="0"/>
                    <a:pt x="577351" y="2051"/>
                    <a:pt x="603206" y="5940"/>
                  </a:cubicBezTo>
                  <a:lnTo>
                    <a:pt x="603206" y="445118"/>
                  </a:lnTo>
                  <a:lnTo>
                    <a:pt x="1041925" y="445118"/>
                  </a:lnTo>
                  <a:cubicBezTo>
                    <a:pt x="1045798" y="470836"/>
                    <a:pt x="1047803" y="497135"/>
                    <a:pt x="1047803" y="523909"/>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26" name="Freeform: Shape 25">
              <a:extLst>
                <a:ext uri="{FF2B5EF4-FFF2-40B4-BE49-F238E27FC236}">
                  <a16:creationId xmlns:a16="http://schemas.microsoft.com/office/drawing/2014/main" id="{1EB56665-247E-7B90-7CBA-F1258D3A2A55}"/>
                </a:ext>
              </a:extLst>
            </p:cNvPr>
            <p:cNvSpPr/>
            <p:nvPr/>
          </p:nvSpPr>
          <p:spPr>
            <a:xfrm>
              <a:off x="1886615" y="3924589"/>
              <a:ext cx="193878" cy="259275"/>
            </a:xfrm>
            <a:custGeom>
              <a:avLst/>
              <a:gdLst>
                <a:gd name="connsiteX0" fmla="*/ 193879 w 193878"/>
                <a:gd name="connsiteY0" fmla="*/ 0 h 259275"/>
                <a:gd name="connsiteX1" fmla="*/ 193879 w 193878"/>
                <a:gd name="connsiteY1" fmla="*/ 259276 h 259275"/>
                <a:gd name="connsiteX2" fmla="*/ 0 w 193878"/>
                <a:gd name="connsiteY2" fmla="*/ 160920 h 259275"/>
                <a:gd name="connsiteX3" fmla="*/ 193879 w 193878"/>
                <a:gd name="connsiteY3" fmla="*/ 0 h 259275"/>
              </a:gdLst>
              <a:ahLst/>
              <a:cxnLst>
                <a:cxn ang="0">
                  <a:pos x="connsiteX0" y="connsiteY0"/>
                </a:cxn>
                <a:cxn ang="0">
                  <a:pos x="connsiteX1" y="connsiteY1"/>
                </a:cxn>
                <a:cxn ang="0">
                  <a:pos x="connsiteX2" y="connsiteY2"/>
                </a:cxn>
                <a:cxn ang="0">
                  <a:pos x="connsiteX3" y="connsiteY3"/>
                </a:cxn>
              </a:cxnLst>
              <a:rect l="l" t="t" r="r" b="b"/>
              <a:pathLst>
                <a:path w="193878" h="259275">
                  <a:moveTo>
                    <a:pt x="193879" y="0"/>
                  </a:moveTo>
                  <a:lnTo>
                    <a:pt x="193879" y="259276"/>
                  </a:lnTo>
                  <a:cubicBezTo>
                    <a:pt x="122022" y="240217"/>
                    <a:pt x="56227" y="206248"/>
                    <a:pt x="0" y="160920"/>
                  </a:cubicBezTo>
                  <a:cubicBezTo>
                    <a:pt x="64631" y="107265"/>
                    <a:pt x="128605" y="54161"/>
                    <a:pt x="193879" y="0"/>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27" name="Freeform: Shape 26">
              <a:extLst>
                <a:ext uri="{FF2B5EF4-FFF2-40B4-BE49-F238E27FC236}">
                  <a16:creationId xmlns:a16="http://schemas.microsoft.com/office/drawing/2014/main" id="{2DA618A1-D09F-9CB8-E68E-E63361F9B917}"/>
                </a:ext>
              </a:extLst>
            </p:cNvPr>
            <p:cNvSpPr/>
            <p:nvPr/>
          </p:nvSpPr>
          <p:spPr>
            <a:xfrm>
              <a:off x="1889615" y="3171025"/>
              <a:ext cx="191062" cy="255249"/>
            </a:xfrm>
            <a:custGeom>
              <a:avLst/>
              <a:gdLst>
                <a:gd name="connsiteX0" fmla="*/ 191062 w 191062"/>
                <a:gd name="connsiteY0" fmla="*/ 0 h 255249"/>
                <a:gd name="connsiteX1" fmla="*/ 191062 w 191062"/>
                <a:gd name="connsiteY1" fmla="*/ 255250 h 255249"/>
                <a:gd name="connsiteX2" fmla="*/ 0 w 191062"/>
                <a:gd name="connsiteY2" fmla="*/ 96029 h 255249"/>
                <a:gd name="connsiteX3" fmla="*/ 191062 w 191062"/>
                <a:gd name="connsiteY3" fmla="*/ 0 h 255249"/>
              </a:gdLst>
              <a:ahLst/>
              <a:cxnLst>
                <a:cxn ang="0">
                  <a:pos x="connsiteX0" y="connsiteY0"/>
                </a:cxn>
                <a:cxn ang="0">
                  <a:pos x="connsiteX1" y="connsiteY1"/>
                </a:cxn>
                <a:cxn ang="0">
                  <a:pos x="connsiteX2" y="connsiteY2"/>
                </a:cxn>
                <a:cxn ang="0">
                  <a:pos x="connsiteX3" y="connsiteY3"/>
                </a:cxn>
              </a:cxnLst>
              <a:rect l="l" t="t" r="r" b="b"/>
              <a:pathLst>
                <a:path w="191062" h="255249">
                  <a:moveTo>
                    <a:pt x="191062" y="0"/>
                  </a:moveTo>
                  <a:lnTo>
                    <a:pt x="191062" y="255250"/>
                  </a:lnTo>
                  <a:cubicBezTo>
                    <a:pt x="126890" y="201763"/>
                    <a:pt x="63897" y="149271"/>
                    <a:pt x="0" y="96029"/>
                  </a:cubicBezTo>
                  <a:cubicBezTo>
                    <a:pt x="55600" y="51818"/>
                    <a:pt x="120399" y="18722"/>
                    <a:pt x="191062" y="0"/>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28" name="Freeform: Shape 27">
              <a:extLst>
                <a:ext uri="{FF2B5EF4-FFF2-40B4-BE49-F238E27FC236}">
                  <a16:creationId xmlns:a16="http://schemas.microsoft.com/office/drawing/2014/main" id="{9C7D1BE8-9EEF-06D0-431E-F13B230C3DD2}"/>
                </a:ext>
              </a:extLst>
            </p:cNvPr>
            <p:cNvSpPr/>
            <p:nvPr/>
          </p:nvSpPr>
          <p:spPr>
            <a:xfrm>
              <a:off x="1793005" y="3315413"/>
              <a:ext cx="288420" cy="227883"/>
            </a:xfrm>
            <a:custGeom>
              <a:avLst/>
              <a:gdLst>
                <a:gd name="connsiteX0" fmla="*/ 287290 w 288420"/>
                <a:gd name="connsiteY0" fmla="*/ 227863 h 227883"/>
                <a:gd name="connsiteX1" fmla="*/ 214101 w 288420"/>
                <a:gd name="connsiteY1" fmla="*/ 227695 h 227883"/>
                <a:gd name="connsiteX2" fmla="*/ 206998 w 288420"/>
                <a:gd name="connsiteY2" fmla="*/ 224189 h 227883"/>
                <a:gd name="connsiteX3" fmla="*/ 0 w 288420"/>
                <a:gd name="connsiteY3" fmla="*/ 51880 h 227883"/>
                <a:gd name="connsiteX4" fmla="*/ 43567 w 288420"/>
                <a:gd name="connsiteY4" fmla="*/ 0 h 227883"/>
                <a:gd name="connsiteX5" fmla="*/ 70510 w 288420"/>
                <a:gd name="connsiteY5" fmla="*/ 22381 h 227883"/>
                <a:gd name="connsiteX6" fmla="*/ 275931 w 288420"/>
                <a:gd name="connsiteY6" fmla="*/ 193052 h 227883"/>
                <a:gd name="connsiteX7" fmla="*/ 287290 w 288420"/>
                <a:gd name="connsiteY7" fmla="*/ 227863 h 227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420" h="227883">
                  <a:moveTo>
                    <a:pt x="287290" y="227863"/>
                  </a:moveTo>
                  <a:cubicBezTo>
                    <a:pt x="262889" y="227863"/>
                    <a:pt x="238502" y="227970"/>
                    <a:pt x="214101" y="227695"/>
                  </a:cubicBezTo>
                  <a:cubicBezTo>
                    <a:pt x="211698" y="227695"/>
                    <a:pt x="208988" y="225873"/>
                    <a:pt x="206998" y="224189"/>
                  </a:cubicBezTo>
                  <a:cubicBezTo>
                    <a:pt x="137958" y="166799"/>
                    <a:pt x="69010" y="109331"/>
                    <a:pt x="0" y="51880"/>
                  </a:cubicBezTo>
                  <a:cubicBezTo>
                    <a:pt x="13410" y="33648"/>
                    <a:pt x="27968" y="16319"/>
                    <a:pt x="43567" y="0"/>
                  </a:cubicBezTo>
                  <a:cubicBezTo>
                    <a:pt x="52890" y="7746"/>
                    <a:pt x="61708" y="15048"/>
                    <a:pt x="70510" y="22381"/>
                  </a:cubicBezTo>
                  <a:cubicBezTo>
                    <a:pt x="138876" y="79419"/>
                    <a:pt x="206952" y="136810"/>
                    <a:pt x="275931" y="193052"/>
                  </a:cubicBezTo>
                  <a:cubicBezTo>
                    <a:pt x="288224" y="203079"/>
                    <a:pt x="290076" y="213366"/>
                    <a:pt x="287290" y="227863"/>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29" name="Freeform: Shape 28">
              <a:extLst>
                <a:ext uri="{FF2B5EF4-FFF2-40B4-BE49-F238E27FC236}">
                  <a16:creationId xmlns:a16="http://schemas.microsoft.com/office/drawing/2014/main" id="{A8EBF9E5-B19B-8B2F-7109-2C062238C0A9}"/>
                </a:ext>
              </a:extLst>
            </p:cNvPr>
            <p:cNvSpPr/>
            <p:nvPr/>
          </p:nvSpPr>
          <p:spPr>
            <a:xfrm>
              <a:off x="1793097" y="3811545"/>
              <a:ext cx="288204" cy="227978"/>
            </a:xfrm>
            <a:custGeom>
              <a:avLst/>
              <a:gdLst>
                <a:gd name="connsiteX0" fmla="*/ 276299 w 288204"/>
                <a:gd name="connsiteY0" fmla="*/ 34590 h 227978"/>
                <a:gd name="connsiteX1" fmla="*/ 45404 w 288204"/>
                <a:gd name="connsiteY1" fmla="*/ 226432 h 227978"/>
                <a:gd name="connsiteX2" fmla="*/ 43475 w 288204"/>
                <a:gd name="connsiteY2" fmla="*/ 227979 h 227978"/>
                <a:gd name="connsiteX3" fmla="*/ 0 w 288204"/>
                <a:gd name="connsiteY3" fmla="*/ 176237 h 227978"/>
                <a:gd name="connsiteX4" fmla="*/ 48925 w 288204"/>
                <a:gd name="connsiteY4" fmla="*/ 135333 h 227978"/>
                <a:gd name="connsiteX5" fmla="*/ 204947 w 288204"/>
                <a:gd name="connsiteY5" fmla="*/ 5611 h 227978"/>
                <a:gd name="connsiteX6" fmla="*/ 219627 w 288204"/>
                <a:gd name="connsiteY6" fmla="*/ 330 h 227978"/>
                <a:gd name="connsiteX7" fmla="*/ 287305 w 288204"/>
                <a:gd name="connsiteY7" fmla="*/ 85 h 227978"/>
                <a:gd name="connsiteX8" fmla="*/ 276299 w 288204"/>
                <a:gd name="connsiteY8" fmla="*/ 34590 h 227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204" h="227978">
                  <a:moveTo>
                    <a:pt x="276299" y="34590"/>
                  </a:moveTo>
                  <a:cubicBezTo>
                    <a:pt x="198793" y="97904"/>
                    <a:pt x="122267" y="162368"/>
                    <a:pt x="45404" y="226432"/>
                  </a:cubicBezTo>
                  <a:cubicBezTo>
                    <a:pt x="44761" y="226953"/>
                    <a:pt x="44134" y="227458"/>
                    <a:pt x="43475" y="227979"/>
                  </a:cubicBezTo>
                  <a:cubicBezTo>
                    <a:pt x="27907" y="211691"/>
                    <a:pt x="13349" y="194423"/>
                    <a:pt x="0" y="176237"/>
                  </a:cubicBezTo>
                  <a:cubicBezTo>
                    <a:pt x="16701" y="162245"/>
                    <a:pt x="32806" y="148774"/>
                    <a:pt x="48925" y="135333"/>
                  </a:cubicBezTo>
                  <a:cubicBezTo>
                    <a:pt x="100866" y="92026"/>
                    <a:pt x="152776" y="48627"/>
                    <a:pt x="204947" y="5611"/>
                  </a:cubicBezTo>
                  <a:cubicBezTo>
                    <a:pt x="208759" y="2458"/>
                    <a:pt x="214652" y="437"/>
                    <a:pt x="219627" y="330"/>
                  </a:cubicBezTo>
                  <a:cubicBezTo>
                    <a:pt x="242008" y="-221"/>
                    <a:pt x="264373" y="85"/>
                    <a:pt x="287305" y="85"/>
                  </a:cubicBezTo>
                  <a:cubicBezTo>
                    <a:pt x="289295" y="13862"/>
                    <a:pt x="288913" y="24287"/>
                    <a:pt x="276299" y="34590"/>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50" name="Freeform: Shape 49">
              <a:extLst>
                <a:ext uri="{FF2B5EF4-FFF2-40B4-BE49-F238E27FC236}">
                  <a16:creationId xmlns:a16="http://schemas.microsoft.com/office/drawing/2014/main" id="{F55E602A-62AD-C053-1EDB-A344C2AAE4CC}"/>
                </a:ext>
              </a:extLst>
            </p:cNvPr>
            <p:cNvSpPr/>
            <p:nvPr/>
          </p:nvSpPr>
          <p:spPr>
            <a:xfrm>
              <a:off x="1708840" y="3425647"/>
              <a:ext cx="187189" cy="117016"/>
            </a:xfrm>
            <a:custGeom>
              <a:avLst/>
              <a:gdLst>
                <a:gd name="connsiteX0" fmla="*/ 187189 w 187189"/>
                <a:gd name="connsiteY0" fmla="*/ 117016 h 117016"/>
                <a:gd name="connsiteX1" fmla="*/ 0 w 187189"/>
                <a:gd name="connsiteY1" fmla="*/ 117016 h 117016"/>
                <a:gd name="connsiteX2" fmla="*/ 46874 w 187189"/>
                <a:gd name="connsiteY2" fmla="*/ 0 h 117016"/>
                <a:gd name="connsiteX3" fmla="*/ 187189 w 187189"/>
                <a:gd name="connsiteY3" fmla="*/ 117016 h 117016"/>
              </a:gdLst>
              <a:ahLst/>
              <a:cxnLst>
                <a:cxn ang="0">
                  <a:pos x="connsiteX0" y="connsiteY0"/>
                </a:cxn>
                <a:cxn ang="0">
                  <a:pos x="connsiteX1" y="connsiteY1"/>
                </a:cxn>
                <a:cxn ang="0">
                  <a:pos x="connsiteX2" y="connsiteY2"/>
                </a:cxn>
                <a:cxn ang="0">
                  <a:pos x="connsiteX3" y="connsiteY3"/>
                </a:cxn>
              </a:cxnLst>
              <a:rect l="l" t="t" r="r" b="b"/>
              <a:pathLst>
                <a:path w="187189" h="117016">
                  <a:moveTo>
                    <a:pt x="187189" y="117016"/>
                  </a:moveTo>
                  <a:lnTo>
                    <a:pt x="0" y="117016"/>
                  </a:lnTo>
                  <a:cubicBezTo>
                    <a:pt x="10945" y="75776"/>
                    <a:pt x="26805" y="36556"/>
                    <a:pt x="46874" y="0"/>
                  </a:cubicBezTo>
                  <a:cubicBezTo>
                    <a:pt x="93319" y="38715"/>
                    <a:pt x="139458" y="77184"/>
                    <a:pt x="187189" y="117016"/>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51" name="Freeform: Shape 50">
              <a:extLst>
                <a:ext uri="{FF2B5EF4-FFF2-40B4-BE49-F238E27FC236}">
                  <a16:creationId xmlns:a16="http://schemas.microsoft.com/office/drawing/2014/main" id="{47AF4613-E694-7976-C6A2-0D691A9A3744}"/>
                </a:ext>
              </a:extLst>
            </p:cNvPr>
            <p:cNvSpPr/>
            <p:nvPr/>
          </p:nvSpPr>
          <p:spPr>
            <a:xfrm>
              <a:off x="1708855" y="3812211"/>
              <a:ext cx="182780" cy="114475"/>
            </a:xfrm>
            <a:custGeom>
              <a:avLst/>
              <a:gdLst>
                <a:gd name="connsiteX0" fmla="*/ 182780 w 182780"/>
                <a:gd name="connsiteY0" fmla="*/ 0 h 114475"/>
                <a:gd name="connsiteX1" fmla="*/ 45435 w 182780"/>
                <a:gd name="connsiteY1" fmla="*/ 114475 h 114475"/>
                <a:gd name="connsiteX2" fmla="*/ 0 w 182780"/>
                <a:gd name="connsiteY2" fmla="*/ 0 h 114475"/>
                <a:gd name="connsiteX3" fmla="*/ 182780 w 182780"/>
                <a:gd name="connsiteY3" fmla="*/ 0 h 114475"/>
              </a:gdLst>
              <a:ahLst/>
              <a:cxnLst>
                <a:cxn ang="0">
                  <a:pos x="connsiteX0" y="connsiteY0"/>
                </a:cxn>
                <a:cxn ang="0">
                  <a:pos x="connsiteX1" y="connsiteY1"/>
                </a:cxn>
                <a:cxn ang="0">
                  <a:pos x="connsiteX2" y="connsiteY2"/>
                </a:cxn>
                <a:cxn ang="0">
                  <a:pos x="connsiteX3" y="connsiteY3"/>
                </a:cxn>
              </a:cxnLst>
              <a:rect l="l" t="t" r="r" b="b"/>
              <a:pathLst>
                <a:path w="182780" h="114475">
                  <a:moveTo>
                    <a:pt x="182780" y="0"/>
                  </a:moveTo>
                  <a:cubicBezTo>
                    <a:pt x="136152" y="38852"/>
                    <a:pt x="91008" y="76495"/>
                    <a:pt x="45435" y="114475"/>
                  </a:cubicBezTo>
                  <a:cubicBezTo>
                    <a:pt x="26024" y="78623"/>
                    <a:pt x="10670" y="40276"/>
                    <a:pt x="0" y="0"/>
                  </a:cubicBezTo>
                  <a:lnTo>
                    <a:pt x="182780" y="0"/>
                  </a:ln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53" name="Freeform: Shape 52">
              <a:extLst>
                <a:ext uri="{FF2B5EF4-FFF2-40B4-BE49-F238E27FC236}">
                  <a16:creationId xmlns:a16="http://schemas.microsoft.com/office/drawing/2014/main" id="{0A854B34-4454-3D2A-2E35-28CDBAB67596}"/>
                </a:ext>
              </a:extLst>
            </p:cNvPr>
            <p:cNvSpPr/>
            <p:nvPr/>
          </p:nvSpPr>
          <p:spPr>
            <a:xfrm>
              <a:off x="2349873" y="3171025"/>
              <a:ext cx="194108" cy="259704"/>
            </a:xfrm>
            <a:custGeom>
              <a:avLst/>
              <a:gdLst>
                <a:gd name="connsiteX0" fmla="*/ 194109 w 194108"/>
                <a:gd name="connsiteY0" fmla="*/ 98509 h 259704"/>
                <a:gd name="connsiteX1" fmla="*/ 0 w 194108"/>
                <a:gd name="connsiteY1" fmla="*/ 259704 h 259704"/>
                <a:gd name="connsiteX2" fmla="*/ 0 w 194108"/>
                <a:gd name="connsiteY2" fmla="*/ 0 h 259704"/>
                <a:gd name="connsiteX3" fmla="*/ 194109 w 194108"/>
                <a:gd name="connsiteY3" fmla="*/ 98509 h 259704"/>
              </a:gdLst>
              <a:ahLst/>
              <a:cxnLst>
                <a:cxn ang="0">
                  <a:pos x="connsiteX0" y="connsiteY0"/>
                </a:cxn>
                <a:cxn ang="0">
                  <a:pos x="connsiteX1" y="connsiteY1"/>
                </a:cxn>
                <a:cxn ang="0">
                  <a:pos x="connsiteX2" y="connsiteY2"/>
                </a:cxn>
                <a:cxn ang="0">
                  <a:pos x="connsiteX3" y="connsiteY3"/>
                </a:cxn>
              </a:cxnLst>
              <a:rect l="l" t="t" r="r" b="b"/>
              <a:pathLst>
                <a:path w="194108" h="259704">
                  <a:moveTo>
                    <a:pt x="194109" y="98509"/>
                  </a:moveTo>
                  <a:cubicBezTo>
                    <a:pt x="129492" y="152133"/>
                    <a:pt x="65412" y="205375"/>
                    <a:pt x="0" y="259704"/>
                  </a:cubicBezTo>
                  <a:lnTo>
                    <a:pt x="0" y="0"/>
                  </a:lnTo>
                  <a:cubicBezTo>
                    <a:pt x="71949" y="19074"/>
                    <a:pt x="137820" y="53074"/>
                    <a:pt x="194109" y="98509"/>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60" name="Freeform: Shape 59">
              <a:extLst>
                <a:ext uri="{FF2B5EF4-FFF2-40B4-BE49-F238E27FC236}">
                  <a16:creationId xmlns:a16="http://schemas.microsoft.com/office/drawing/2014/main" id="{37F656B7-4BB8-60EC-1901-97907D6EA009}"/>
                </a:ext>
              </a:extLst>
            </p:cNvPr>
            <p:cNvSpPr/>
            <p:nvPr/>
          </p:nvSpPr>
          <p:spPr>
            <a:xfrm>
              <a:off x="2348989" y="3316331"/>
              <a:ext cx="289138" cy="226850"/>
            </a:xfrm>
            <a:custGeom>
              <a:avLst/>
              <a:gdLst>
                <a:gd name="connsiteX0" fmla="*/ 289138 w 289138"/>
                <a:gd name="connsiteY0" fmla="*/ 51864 h 226850"/>
                <a:gd name="connsiteX1" fmla="*/ 265319 w 289138"/>
                <a:gd name="connsiteY1" fmla="*/ 71826 h 226850"/>
                <a:gd name="connsiteX2" fmla="*/ 85569 w 289138"/>
                <a:gd name="connsiteY2" fmla="*/ 221403 h 226850"/>
                <a:gd name="connsiteX3" fmla="*/ 74945 w 289138"/>
                <a:gd name="connsiteY3" fmla="*/ 226577 h 226850"/>
                <a:gd name="connsiteX4" fmla="*/ 1313 w 289138"/>
                <a:gd name="connsiteY4" fmla="*/ 226792 h 226850"/>
                <a:gd name="connsiteX5" fmla="*/ 12702 w 289138"/>
                <a:gd name="connsiteY5" fmla="*/ 193741 h 226850"/>
                <a:gd name="connsiteX6" fmla="*/ 245770 w 289138"/>
                <a:gd name="connsiteY6" fmla="*/ 0 h 226850"/>
                <a:gd name="connsiteX7" fmla="*/ 289138 w 289138"/>
                <a:gd name="connsiteY7" fmla="*/ 51864 h 22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138" h="226850">
                  <a:moveTo>
                    <a:pt x="289138" y="51864"/>
                  </a:moveTo>
                  <a:cubicBezTo>
                    <a:pt x="280811" y="58860"/>
                    <a:pt x="273065" y="65366"/>
                    <a:pt x="265319" y="71826"/>
                  </a:cubicBezTo>
                  <a:cubicBezTo>
                    <a:pt x="205433" y="121716"/>
                    <a:pt x="145562" y="171651"/>
                    <a:pt x="85569" y="221403"/>
                  </a:cubicBezTo>
                  <a:cubicBezTo>
                    <a:pt x="82584" y="223898"/>
                    <a:pt x="78543" y="226485"/>
                    <a:pt x="74945" y="226577"/>
                  </a:cubicBezTo>
                  <a:cubicBezTo>
                    <a:pt x="50529" y="227021"/>
                    <a:pt x="26066" y="226792"/>
                    <a:pt x="1313" y="226792"/>
                  </a:cubicBezTo>
                  <a:cubicBezTo>
                    <a:pt x="-2285" y="212249"/>
                    <a:pt x="1512" y="202957"/>
                    <a:pt x="12702" y="193741"/>
                  </a:cubicBezTo>
                  <a:cubicBezTo>
                    <a:pt x="90315" y="129982"/>
                    <a:pt x="167254" y="65427"/>
                    <a:pt x="245770" y="0"/>
                  </a:cubicBezTo>
                  <a:cubicBezTo>
                    <a:pt x="261323" y="16319"/>
                    <a:pt x="275805" y="33632"/>
                    <a:pt x="289138" y="51864"/>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63" name="Freeform: Shape 62">
              <a:extLst>
                <a:ext uri="{FF2B5EF4-FFF2-40B4-BE49-F238E27FC236}">
                  <a16:creationId xmlns:a16="http://schemas.microsoft.com/office/drawing/2014/main" id="{19B1EF3F-2719-C2DE-185B-D8E1B8E35E44}"/>
                </a:ext>
              </a:extLst>
            </p:cNvPr>
            <p:cNvSpPr/>
            <p:nvPr/>
          </p:nvSpPr>
          <p:spPr>
            <a:xfrm>
              <a:off x="2539481" y="3428786"/>
              <a:ext cx="181509" cy="113709"/>
            </a:xfrm>
            <a:custGeom>
              <a:avLst/>
              <a:gdLst>
                <a:gd name="connsiteX0" fmla="*/ 181510 w 181509"/>
                <a:gd name="connsiteY0" fmla="*/ 113710 h 113709"/>
                <a:gd name="connsiteX1" fmla="*/ 0 w 181509"/>
                <a:gd name="connsiteY1" fmla="*/ 113710 h 113709"/>
                <a:gd name="connsiteX2" fmla="*/ 136397 w 181509"/>
                <a:gd name="connsiteY2" fmla="*/ 0 h 113709"/>
                <a:gd name="connsiteX3" fmla="*/ 181510 w 181509"/>
                <a:gd name="connsiteY3" fmla="*/ 113710 h 113709"/>
              </a:gdLst>
              <a:ahLst/>
              <a:cxnLst>
                <a:cxn ang="0">
                  <a:pos x="connsiteX0" y="connsiteY0"/>
                </a:cxn>
                <a:cxn ang="0">
                  <a:pos x="connsiteX1" y="connsiteY1"/>
                </a:cxn>
                <a:cxn ang="0">
                  <a:pos x="connsiteX2" y="connsiteY2"/>
                </a:cxn>
                <a:cxn ang="0">
                  <a:pos x="connsiteX3" y="connsiteY3"/>
                </a:cxn>
              </a:cxnLst>
              <a:rect l="l" t="t" r="r" b="b"/>
              <a:pathLst>
                <a:path w="181509" h="113709">
                  <a:moveTo>
                    <a:pt x="181510" y="113710"/>
                  </a:moveTo>
                  <a:lnTo>
                    <a:pt x="0" y="113710"/>
                  </a:lnTo>
                  <a:cubicBezTo>
                    <a:pt x="46124" y="75271"/>
                    <a:pt x="90824" y="37995"/>
                    <a:pt x="136397" y="0"/>
                  </a:cubicBezTo>
                  <a:cubicBezTo>
                    <a:pt x="155654" y="35622"/>
                    <a:pt x="170901" y="73724"/>
                    <a:pt x="181510" y="113710"/>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64" name="Freeform: Shape 63">
              <a:extLst>
                <a:ext uri="{FF2B5EF4-FFF2-40B4-BE49-F238E27FC236}">
                  <a16:creationId xmlns:a16="http://schemas.microsoft.com/office/drawing/2014/main" id="{58BB1D04-BABF-1FBD-8CEB-94D6793E632A}"/>
                </a:ext>
              </a:extLst>
            </p:cNvPr>
            <p:cNvSpPr/>
            <p:nvPr/>
          </p:nvSpPr>
          <p:spPr>
            <a:xfrm>
              <a:off x="2349858" y="3920930"/>
              <a:ext cx="195761" cy="262995"/>
            </a:xfrm>
            <a:custGeom>
              <a:avLst/>
              <a:gdLst>
                <a:gd name="connsiteX0" fmla="*/ 195762 w 195761"/>
                <a:gd name="connsiteY0" fmla="*/ 163171 h 262995"/>
                <a:gd name="connsiteX1" fmla="*/ 0 w 195761"/>
                <a:gd name="connsiteY1" fmla="*/ 262996 h 262995"/>
                <a:gd name="connsiteX2" fmla="*/ 0 w 195761"/>
                <a:gd name="connsiteY2" fmla="*/ 0 h 262995"/>
                <a:gd name="connsiteX3" fmla="*/ 195762 w 195761"/>
                <a:gd name="connsiteY3" fmla="*/ 163171 h 262995"/>
              </a:gdLst>
              <a:ahLst/>
              <a:cxnLst>
                <a:cxn ang="0">
                  <a:pos x="connsiteX0" y="connsiteY0"/>
                </a:cxn>
                <a:cxn ang="0">
                  <a:pos x="connsiteX1" y="connsiteY1"/>
                </a:cxn>
                <a:cxn ang="0">
                  <a:pos x="connsiteX2" y="connsiteY2"/>
                </a:cxn>
                <a:cxn ang="0">
                  <a:pos x="connsiteX3" y="connsiteY3"/>
                </a:cxn>
              </a:cxnLst>
              <a:rect l="l" t="t" r="r" b="b"/>
              <a:pathLst>
                <a:path w="195761" h="262995">
                  <a:moveTo>
                    <a:pt x="195762" y="163171"/>
                  </a:moveTo>
                  <a:cubicBezTo>
                    <a:pt x="139121" y="209248"/>
                    <a:pt x="72653" y="243738"/>
                    <a:pt x="0" y="262996"/>
                  </a:cubicBezTo>
                  <a:lnTo>
                    <a:pt x="0" y="0"/>
                  </a:lnTo>
                  <a:cubicBezTo>
                    <a:pt x="65825" y="54834"/>
                    <a:pt x="130396" y="108689"/>
                    <a:pt x="195762" y="163171"/>
                  </a:cubicBez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sp>
          <p:nvSpPr>
            <p:cNvPr id="65" name="Freeform: Shape 64">
              <a:extLst>
                <a:ext uri="{FF2B5EF4-FFF2-40B4-BE49-F238E27FC236}">
                  <a16:creationId xmlns:a16="http://schemas.microsoft.com/office/drawing/2014/main" id="{897BE58D-48A8-0300-3288-46BA38F07B87}"/>
                </a:ext>
              </a:extLst>
            </p:cNvPr>
            <p:cNvSpPr/>
            <p:nvPr/>
          </p:nvSpPr>
          <p:spPr>
            <a:xfrm>
              <a:off x="2348882" y="3811651"/>
              <a:ext cx="289305" cy="226892"/>
            </a:xfrm>
            <a:custGeom>
              <a:avLst/>
              <a:gdLst>
                <a:gd name="connsiteX0" fmla="*/ 289306 w 289305"/>
                <a:gd name="connsiteY0" fmla="*/ 175028 h 226892"/>
                <a:gd name="connsiteX1" fmla="*/ 245968 w 289305"/>
                <a:gd name="connsiteY1" fmla="*/ 226892 h 226892"/>
                <a:gd name="connsiteX2" fmla="*/ 190598 w 289305"/>
                <a:gd name="connsiteY2" fmla="*/ 180891 h 226892"/>
                <a:gd name="connsiteX3" fmla="*/ 13941 w 289305"/>
                <a:gd name="connsiteY3" fmla="*/ 33978 h 226892"/>
                <a:gd name="connsiteX4" fmla="*/ 1909 w 289305"/>
                <a:gd name="connsiteY4" fmla="*/ 9 h 226892"/>
                <a:gd name="connsiteX5" fmla="*/ 76720 w 289305"/>
                <a:gd name="connsiteY5" fmla="*/ 147 h 226892"/>
                <a:gd name="connsiteX6" fmla="*/ 83058 w 289305"/>
                <a:gd name="connsiteY6" fmla="*/ 3086 h 226892"/>
                <a:gd name="connsiteX7" fmla="*/ 289306 w 289305"/>
                <a:gd name="connsiteY7" fmla="*/ 175028 h 22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305" h="226892">
                  <a:moveTo>
                    <a:pt x="289306" y="175028"/>
                  </a:moveTo>
                  <a:cubicBezTo>
                    <a:pt x="275973" y="193260"/>
                    <a:pt x="261476" y="210574"/>
                    <a:pt x="245968" y="226892"/>
                  </a:cubicBezTo>
                  <a:cubicBezTo>
                    <a:pt x="227047" y="211186"/>
                    <a:pt x="208800" y="196046"/>
                    <a:pt x="190598" y="180891"/>
                  </a:cubicBezTo>
                  <a:cubicBezTo>
                    <a:pt x="131769" y="131828"/>
                    <a:pt x="73184" y="82490"/>
                    <a:pt x="13941" y="33978"/>
                  </a:cubicBezTo>
                  <a:cubicBezTo>
                    <a:pt x="2843" y="24900"/>
                    <a:pt x="-3372" y="15914"/>
                    <a:pt x="1909" y="9"/>
                  </a:cubicBezTo>
                  <a:cubicBezTo>
                    <a:pt x="26555" y="9"/>
                    <a:pt x="51645" y="-52"/>
                    <a:pt x="76720" y="147"/>
                  </a:cubicBezTo>
                  <a:cubicBezTo>
                    <a:pt x="78848" y="177"/>
                    <a:pt x="81282" y="1647"/>
                    <a:pt x="83058" y="3086"/>
                  </a:cubicBezTo>
                  <a:cubicBezTo>
                    <a:pt x="151838" y="60369"/>
                    <a:pt x="220572" y="117699"/>
                    <a:pt x="289306" y="175028"/>
                  </a:cubicBezTo>
                  <a:close/>
                </a:path>
              </a:pathLst>
            </a:custGeom>
            <a:solidFill>
              <a:schemeClr val="accent5"/>
            </a:solidFill>
            <a:ln w="1523" cap="flat">
              <a:noFill/>
              <a:prstDash val="solid"/>
              <a:miter/>
            </a:ln>
          </p:spPr>
          <p:txBody>
            <a:bodyPr rtlCol="0" anchor="ctr"/>
            <a:lstStyle/>
            <a:p>
              <a:endParaRPr lang="en-GB" dirty="0">
                <a:latin typeface="Poppins" panose="00000500000000000000" pitchFamily="2" charset="0"/>
              </a:endParaRPr>
            </a:p>
          </p:txBody>
        </p:sp>
        <p:sp>
          <p:nvSpPr>
            <p:cNvPr id="66" name="Freeform: Shape 65">
              <a:extLst>
                <a:ext uri="{FF2B5EF4-FFF2-40B4-BE49-F238E27FC236}">
                  <a16:creationId xmlns:a16="http://schemas.microsoft.com/office/drawing/2014/main" id="{1E873B01-4B42-97C6-50E2-EB4F26E54228}"/>
                </a:ext>
              </a:extLst>
            </p:cNvPr>
            <p:cNvSpPr/>
            <p:nvPr/>
          </p:nvSpPr>
          <p:spPr>
            <a:xfrm>
              <a:off x="2543706" y="3812211"/>
              <a:ext cx="177927" cy="111704"/>
            </a:xfrm>
            <a:custGeom>
              <a:avLst/>
              <a:gdLst>
                <a:gd name="connsiteX0" fmla="*/ 177928 w 177927"/>
                <a:gd name="connsiteY0" fmla="*/ 0 h 111704"/>
                <a:gd name="connsiteX1" fmla="*/ 133947 w 177927"/>
                <a:gd name="connsiteY1" fmla="*/ 111704 h 111704"/>
                <a:gd name="connsiteX2" fmla="*/ 0 w 177927"/>
                <a:gd name="connsiteY2" fmla="*/ 0 h 111704"/>
                <a:gd name="connsiteX3" fmla="*/ 177928 w 177927"/>
                <a:gd name="connsiteY3" fmla="*/ 0 h 111704"/>
              </a:gdLst>
              <a:ahLst/>
              <a:cxnLst>
                <a:cxn ang="0">
                  <a:pos x="connsiteX0" y="connsiteY0"/>
                </a:cxn>
                <a:cxn ang="0">
                  <a:pos x="connsiteX1" y="connsiteY1"/>
                </a:cxn>
                <a:cxn ang="0">
                  <a:pos x="connsiteX2" y="connsiteY2"/>
                </a:cxn>
                <a:cxn ang="0">
                  <a:pos x="connsiteX3" y="connsiteY3"/>
                </a:cxn>
              </a:cxnLst>
              <a:rect l="l" t="t" r="r" b="b"/>
              <a:pathLst>
                <a:path w="177927" h="111704">
                  <a:moveTo>
                    <a:pt x="177928" y="0"/>
                  </a:moveTo>
                  <a:cubicBezTo>
                    <a:pt x="167533" y="39250"/>
                    <a:pt x="152669" y="76664"/>
                    <a:pt x="133947" y="111704"/>
                  </a:cubicBezTo>
                  <a:cubicBezTo>
                    <a:pt x="89140" y="74306"/>
                    <a:pt x="45328" y="37796"/>
                    <a:pt x="0" y="0"/>
                  </a:cubicBezTo>
                  <a:lnTo>
                    <a:pt x="177928" y="0"/>
                  </a:lnTo>
                  <a:close/>
                </a:path>
              </a:pathLst>
            </a:custGeom>
            <a:solidFill>
              <a:schemeClr val="accent2"/>
            </a:solidFill>
            <a:ln w="1523" cap="flat">
              <a:noFill/>
              <a:prstDash val="solid"/>
              <a:miter/>
            </a:ln>
          </p:spPr>
          <p:txBody>
            <a:bodyPr rtlCol="0" anchor="ctr"/>
            <a:lstStyle/>
            <a:p>
              <a:endParaRPr lang="en-GB" dirty="0">
                <a:latin typeface="Poppins" panose="00000500000000000000" pitchFamily="2" charset="0"/>
              </a:endParaRPr>
            </a:p>
          </p:txBody>
        </p:sp>
      </p:grpSp>
    </p:spTree>
    <p:extLst>
      <p:ext uri="{BB962C8B-B14F-4D97-AF65-F5344CB8AC3E}">
        <p14:creationId xmlns:p14="http://schemas.microsoft.com/office/powerpoint/2010/main" val="40360843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1+#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additive="base">
                                            <p:cTn id="12" dur="500" fill="hold"/>
                                            <p:tgtEl>
                                              <p:spTgt spid="55"/>
                                            </p:tgtEl>
                                            <p:attrNameLst>
                                              <p:attrName>ppt_x</p:attrName>
                                            </p:attrNameLst>
                                          </p:cBhvr>
                                          <p:tavLst>
                                            <p:tav tm="0">
                                              <p:val>
                                                <p:strVal val="1+#ppt_w/2"/>
                                              </p:val>
                                            </p:tav>
                                            <p:tav tm="100000">
                                              <p:val>
                                                <p:strVal val="#ppt_x"/>
                                              </p:val>
                                            </p:tav>
                                          </p:tavLst>
                                        </p:anim>
                                        <p:anim calcmode="lin" valueType="num">
                                          <p:cBhvr additive="base">
                                            <p:cTn id="13" dur="500" fill="hold"/>
                                            <p:tgtEl>
                                              <p:spTgt spid="55"/>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250"/>
                                      </p:stCondLst>
                                      <p:childTnLst>
                                        <p:set>
                                          <p:cBhvr>
                                            <p:cTn id="15" dur="1" fill="hold">
                                              <p:stCondLst>
                                                <p:cond delay="0"/>
                                              </p:stCondLst>
                                            </p:cTn>
                                            <p:tgtEl>
                                              <p:spTgt spid="56"/>
                                            </p:tgtEl>
                                            <p:attrNameLst>
                                              <p:attrName>style.visibility</p:attrName>
                                            </p:attrNameLst>
                                          </p:cBhvr>
                                          <p:to>
                                            <p:strVal val="visible"/>
                                          </p:to>
                                        </p:set>
                                        <p:anim calcmode="lin" valueType="num">
                                          <p:cBhvr additive="base">
                                            <p:cTn id="16" dur="500" fill="hold"/>
                                            <p:tgtEl>
                                              <p:spTgt spid="56"/>
                                            </p:tgtEl>
                                            <p:attrNameLst>
                                              <p:attrName>ppt_x</p:attrName>
                                            </p:attrNameLst>
                                          </p:cBhvr>
                                          <p:tavLst>
                                            <p:tav tm="0">
                                              <p:val>
                                                <p:strVal val="1+#ppt_w/2"/>
                                              </p:val>
                                            </p:tav>
                                            <p:tav tm="100000">
                                              <p:val>
                                                <p:strVal val="#ppt_x"/>
                                              </p:val>
                                            </p:tav>
                                          </p:tavLst>
                                        </p:anim>
                                        <p:anim calcmode="lin" valueType="num">
                                          <p:cBhvr additive="base">
                                            <p:cTn id="17" dur="500" fill="hold"/>
                                            <p:tgtEl>
                                              <p:spTgt spid="56"/>
                                            </p:tgtEl>
                                            <p:attrNameLst>
                                              <p:attrName>ppt_y</p:attrName>
                                            </p:attrNameLst>
                                          </p:cBhvr>
                                          <p:tavLst>
                                            <p:tav tm="0">
                                              <p:val>
                                                <p:strVal val="#ppt_y"/>
                                              </p:val>
                                            </p:tav>
                                            <p:tav tm="100000">
                                              <p:val>
                                                <p:strVal val="#ppt_y"/>
                                              </p:val>
                                            </p:tav>
                                          </p:tavLst>
                                        </p:anim>
                                      </p:childTnLst>
                                    </p:cTn>
                                  </p:par>
                                  <p:par>
                                    <p:cTn id="18" presetID="2" presetClass="entr" presetSubtype="2" decel="100000" fill="hold" nodeType="withEffect">
                                      <p:stCondLst>
                                        <p:cond delay="500"/>
                                      </p:stCondLst>
                                      <p:childTnLst>
                                        <p:set>
                                          <p:cBhvr>
                                            <p:cTn id="19" dur="1" fill="hold">
                                              <p:stCondLst>
                                                <p:cond delay="0"/>
                                              </p:stCondLst>
                                            </p:cTn>
                                            <p:tgtEl>
                                              <p:spTgt spid="58"/>
                                            </p:tgtEl>
                                            <p:attrNameLst>
                                              <p:attrName>style.visibility</p:attrName>
                                            </p:attrNameLst>
                                          </p:cBhvr>
                                          <p:to>
                                            <p:strVal val="visible"/>
                                          </p:to>
                                        </p:set>
                                        <p:anim calcmode="lin" valueType="num">
                                          <p:cBhvr additive="base">
                                            <p:cTn id="20" dur="500" fill="hold"/>
                                            <p:tgtEl>
                                              <p:spTgt spid="58"/>
                                            </p:tgtEl>
                                            <p:attrNameLst>
                                              <p:attrName>ppt_x</p:attrName>
                                            </p:attrNameLst>
                                          </p:cBhvr>
                                          <p:tavLst>
                                            <p:tav tm="0">
                                              <p:val>
                                                <p:strVal val="1+#ppt_w/2"/>
                                              </p:val>
                                            </p:tav>
                                            <p:tav tm="100000">
                                              <p:val>
                                                <p:strVal val="#ppt_x"/>
                                              </p:val>
                                            </p:tav>
                                          </p:tavLst>
                                        </p:anim>
                                        <p:anim calcmode="lin" valueType="num">
                                          <p:cBhvr additive="base">
                                            <p:cTn id="21" dur="500" fill="hold"/>
                                            <p:tgtEl>
                                              <p:spTgt spid="58"/>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750"/>
                                      </p:stCondLst>
                                      <p:childTnLst>
                                        <p:set>
                                          <p:cBhvr>
                                            <p:cTn id="23" dur="1" fill="hold">
                                              <p:stCondLst>
                                                <p:cond delay="0"/>
                                              </p:stCondLst>
                                            </p:cTn>
                                            <p:tgtEl>
                                              <p:spTgt spid="57"/>
                                            </p:tgtEl>
                                            <p:attrNameLst>
                                              <p:attrName>style.visibility</p:attrName>
                                            </p:attrNameLst>
                                          </p:cBhvr>
                                          <p:to>
                                            <p:strVal val="visible"/>
                                          </p:to>
                                        </p:set>
                                        <p:anim calcmode="lin" valueType="num">
                                          <p:cBhvr additive="base">
                                            <p:cTn id="24" dur="500" fill="hold"/>
                                            <p:tgtEl>
                                              <p:spTgt spid="57"/>
                                            </p:tgtEl>
                                            <p:attrNameLst>
                                              <p:attrName>ppt_x</p:attrName>
                                            </p:attrNameLst>
                                          </p:cBhvr>
                                          <p:tavLst>
                                            <p:tav tm="0">
                                              <p:val>
                                                <p:strVal val="1+#ppt_w/2"/>
                                              </p:val>
                                            </p:tav>
                                            <p:tav tm="100000">
                                              <p:val>
                                                <p:strVal val="#ppt_x"/>
                                              </p:val>
                                            </p:tav>
                                          </p:tavLst>
                                        </p:anim>
                                        <p:anim calcmode="lin" valueType="num">
                                          <p:cBhvr additive="base">
                                            <p:cTn id="25"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wipe(right)">
                                          <p:cBhvr>
                                            <p:cTn id="30" dur="500"/>
                                            <p:tgtEl>
                                              <p:spTgt spid="59"/>
                                            </p:tgtEl>
                                          </p:cBhvr>
                                        </p:animEffect>
                                      </p:childTnLst>
                                    </p:cTn>
                                  </p:par>
                                  <p:par>
                                    <p:cTn id="31" presetID="2" presetClass="entr" presetSubtype="4" decel="10000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 calcmode="lin" valueType="num">
                                          <p:cBhvr additive="base">
                                            <p:cTn id="33" dur="500" fill="hold"/>
                                            <p:tgtEl>
                                              <p:spTgt spid="61"/>
                                            </p:tgtEl>
                                            <p:attrNameLst>
                                              <p:attrName>ppt_x</p:attrName>
                                            </p:attrNameLst>
                                          </p:cBhvr>
                                          <p:tavLst>
                                            <p:tav tm="0">
                                              <p:val>
                                                <p:strVal val="#ppt_x"/>
                                              </p:val>
                                            </p:tav>
                                            <p:tav tm="100000">
                                              <p:val>
                                                <p:strVal val="#ppt_x"/>
                                              </p:val>
                                            </p:tav>
                                          </p:tavLst>
                                        </p:anim>
                                        <p:anim calcmode="lin" valueType="num">
                                          <p:cBhvr additive="base">
                                            <p:cTn id="34"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decel="10000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anim calcmode="lin" valueType="num">
                                          <p:cBhvr additive="base">
                                            <p:cTn id="39" dur="500" fill="hold"/>
                                            <p:tgtEl>
                                              <p:spTgt spid="62"/>
                                            </p:tgtEl>
                                            <p:attrNameLst>
                                              <p:attrName>ppt_x</p:attrName>
                                            </p:attrNameLst>
                                          </p:cBhvr>
                                          <p:tavLst>
                                            <p:tav tm="0">
                                              <p:val>
                                                <p:strVal val="#ppt_x"/>
                                              </p:val>
                                            </p:tav>
                                            <p:tav tm="100000">
                                              <p:val>
                                                <p:strVal val="#ppt_x"/>
                                              </p:val>
                                            </p:tav>
                                          </p:tavLst>
                                        </p:anim>
                                        <p:anim calcmode="lin" valueType="num">
                                          <p:cBhvr additive="base">
                                            <p:cTn id="40" dur="500" fill="hold"/>
                                            <p:tgtEl>
                                              <p:spTgt spid="62"/>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16" presetClass="entr" presetSubtype="21"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14:presetBounceEnd="60000">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14:bounceEnd="60000">
                                          <p:cBhvr additive="base">
                                            <p:cTn id="49" dur="500" fill="hold"/>
                                            <p:tgtEl>
                                              <p:spTgt spid="45"/>
                                            </p:tgtEl>
                                            <p:attrNameLst>
                                              <p:attrName>ppt_x</p:attrName>
                                            </p:attrNameLst>
                                          </p:cBhvr>
                                          <p:tavLst>
                                            <p:tav tm="0">
                                              <p:val>
                                                <p:strVal val="1+#ppt_w/2"/>
                                              </p:val>
                                            </p:tav>
                                            <p:tav tm="100000">
                                              <p:val>
                                                <p:strVal val="#ppt_x"/>
                                              </p:val>
                                            </p:tav>
                                          </p:tavLst>
                                        </p:anim>
                                        <p:anim calcmode="lin" valueType="num" p14:bounceEnd="60000">
                                          <p:cBhvr additive="base">
                                            <p:cTn id="50" dur="500" fill="hold"/>
                                            <p:tgtEl>
                                              <p:spTgt spid="45"/>
                                            </p:tgtEl>
                                            <p:attrNameLst>
                                              <p:attrName>ppt_y</p:attrName>
                                            </p:attrNameLst>
                                          </p:cBhvr>
                                          <p:tavLst>
                                            <p:tav tm="0">
                                              <p:val>
                                                <p:strVal val="#ppt_y"/>
                                              </p:val>
                                            </p:tav>
                                            <p:tav tm="100000">
                                              <p:val>
                                                <p:strVal val="#ppt_y"/>
                                              </p:val>
                                            </p:tav>
                                          </p:tavLst>
                                        </p:anim>
                                      </p:childTnLst>
                                    </p:cTn>
                                  </p:par>
                                  <p:par>
                                    <p:cTn id="51" presetID="53" presetClass="entr" presetSubtype="16"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childTnLst>
                              </p:cTn>
                            </p:par>
                            <p:par>
                              <p:cTn id="56" fill="hold">
                                <p:stCondLst>
                                  <p:cond delay="500"/>
                                </p:stCondLst>
                                <p:childTnLst>
                                  <p:par>
                                    <p:cTn id="57" presetID="2" presetClass="entr" presetSubtype="2" decel="100000"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500" fill="hold"/>
                                            <p:tgtEl>
                                              <p:spTgt spid="46"/>
                                            </p:tgtEl>
                                            <p:attrNameLst>
                                              <p:attrName>ppt_x</p:attrName>
                                            </p:attrNameLst>
                                          </p:cBhvr>
                                          <p:tavLst>
                                            <p:tav tm="0">
                                              <p:val>
                                                <p:strVal val="1+#ppt_w/2"/>
                                              </p:val>
                                            </p:tav>
                                            <p:tav tm="100000">
                                              <p:val>
                                                <p:strVal val="#ppt_x"/>
                                              </p:val>
                                            </p:tav>
                                          </p:tavLst>
                                        </p:anim>
                                        <p:anim calcmode="lin" valueType="num">
                                          <p:cBhvr additive="base">
                                            <p:cTn id="60" dur="500" fill="hold"/>
                                            <p:tgtEl>
                                              <p:spTgt spid="46"/>
                                            </p:tgtEl>
                                            <p:attrNameLst>
                                              <p:attrName>ppt_y</p:attrName>
                                            </p:attrNameLst>
                                          </p:cBhvr>
                                          <p:tavLst>
                                            <p:tav tm="0">
                                              <p:val>
                                                <p:strVal val="#ppt_y"/>
                                              </p:val>
                                            </p:tav>
                                            <p:tav tm="100000">
                                              <p:val>
                                                <p:strVal val="#ppt_y"/>
                                              </p:val>
                                            </p:tav>
                                          </p:tavLst>
                                        </p:anim>
                                      </p:childTnLst>
                                    </p:cTn>
                                  </p:par>
                                  <p:par>
                                    <p:cTn id="61" presetID="2" presetClass="entr" presetSubtype="2" decel="100000" fill="hold" grpId="0" nodeType="withEffect">
                                      <p:stCondLst>
                                        <p:cond delay="250"/>
                                      </p:stCondLst>
                                      <p:childTnLst>
                                        <p:set>
                                          <p:cBhvr>
                                            <p:cTn id="62" dur="1" fill="hold">
                                              <p:stCondLst>
                                                <p:cond delay="0"/>
                                              </p:stCondLst>
                                            </p:cTn>
                                            <p:tgtEl>
                                              <p:spTgt spid="47"/>
                                            </p:tgtEl>
                                            <p:attrNameLst>
                                              <p:attrName>style.visibility</p:attrName>
                                            </p:attrNameLst>
                                          </p:cBhvr>
                                          <p:to>
                                            <p:strVal val="visible"/>
                                          </p:to>
                                        </p:set>
                                        <p:anim calcmode="lin" valueType="num">
                                          <p:cBhvr additive="base">
                                            <p:cTn id="63" dur="500" fill="hold"/>
                                            <p:tgtEl>
                                              <p:spTgt spid="47"/>
                                            </p:tgtEl>
                                            <p:attrNameLst>
                                              <p:attrName>ppt_x</p:attrName>
                                            </p:attrNameLst>
                                          </p:cBhvr>
                                          <p:tavLst>
                                            <p:tav tm="0">
                                              <p:val>
                                                <p:strVal val="1+#ppt_w/2"/>
                                              </p:val>
                                            </p:tav>
                                            <p:tav tm="100000">
                                              <p:val>
                                                <p:strVal val="#ppt_x"/>
                                              </p:val>
                                            </p:tav>
                                          </p:tavLst>
                                        </p:anim>
                                        <p:anim calcmode="lin" valueType="num">
                                          <p:cBhvr additive="base">
                                            <p:cTn id="64" dur="500" fill="hold"/>
                                            <p:tgtEl>
                                              <p:spTgt spid="47"/>
                                            </p:tgtEl>
                                            <p:attrNameLst>
                                              <p:attrName>ppt_y</p:attrName>
                                            </p:attrNameLst>
                                          </p:cBhvr>
                                          <p:tavLst>
                                            <p:tav tm="0">
                                              <p:val>
                                                <p:strVal val="#ppt_y"/>
                                              </p:val>
                                            </p:tav>
                                            <p:tav tm="100000">
                                              <p:val>
                                                <p:strVal val="#ppt_y"/>
                                              </p:val>
                                            </p:tav>
                                          </p:tavLst>
                                        </p:anim>
                                      </p:childTnLst>
                                    </p:cTn>
                                  </p:par>
                                  <p:par>
                                    <p:cTn id="65" presetID="2" presetClass="entr" presetSubtype="2" decel="100000" fill="hold" nodeType="withEffect">
                                      <p:stCondLst>
                                        <p:cond delay="500"/>
                                      </p:stCondLst>
                                      <p:childTnLst>
                                        <p:set>
                                          <p:cBhvr>
                                            <p:cTn id="66" dur="1" fill="hold">
                                              <p:stCondLst>
                                                <p:cond delay="0"/>
                                              </p:stCondLst>
                                            </p:cTn>
                                            <p:tgtEl>
                                              <p:spTgt spid="49"/>
                                            </p:tgtEl>
                                            <p:attrNameLst>
                                              <p:attrName>style.visibility</p:attrName>
                                            </p:attrNameLst>
                                          </p:cBhvr>
                                          <p:to>
                                            <p:strVal val="visible"/>
                                          </p:to>
                                        </p:set>
                                        <p:anim calcmode="lin" valueType="num">
                                          <p:cBhvr additive="base">
                                            <p:cTn id="67" dur="500" fill="hold"/>
                                            <p:tgtEl>
                                              <p:spTgt spid="49"/>
                                            </p:tgtEl>
                                            <p:attrNameLst>
                                              <p:attrName>ppt_x</p:attrName>
                                            </p:attrNameLst>
                                          </p:cBhvr>
                                          <p:tavLst>
                                            <p:tav tm="0">
                                              <p:val>
                                                <p:strVal val="1+#ppt_w/2"/>
                                              </p:val>
                                            </p:tav>
                                            <p:tav tm="100000">
                                              <p:val>
                                                <p:strVal val="#ppt_x"/>
                                              </p:val>
                                            </p:tav>
                                          </p:tavLst>
                                        </p:anim>
                                        <p:anim calcmode="lin" valueType="num">
                                          <p:cBhvr additive="base">
                                            <p:cTn id="68" dur="500" fill="hold"/>
                                            <p:tgtEl>
                                              <p:spTgt spid="49"/>
                                            </p:tgtEl>
                                            <p:attrNameLst>
                                              <p:attrName>ppt_y</p:attrName>
                                            </p:attrNameLst>
                                          </p:cBhvr>
                                          <p:tavLst>
                                            <p:tav tm="0">
                                              <p:val>
                                                <p:strVal val="#ppt_y"/>
                                              </p:val>
                                            </p:tav>
                                            <p:tav tm="100000">
                                              <p:val>
                                                <p:strVal val="#ppt_y"/>
                                              </p:val>
                                            </p:tav>
                                          </p:tavLst>
                                        </p:anim>
                                      </p:childTnLst>
                                    </p:cTn>
                                  </p:par>
                                  <p:par>
                                    <p:cTn id="69" presetID="2" presetClass="entr" presetSubtype="2" decel="100000" fill="hold" grpId="0" nodeType="withEffect">
                                      <p:stCondLst>
                                        <p:cond delay="750"/>
                                      </p:stCondLst>
                                      <p:childTnLst>
                                        <p:set>
                                          <p:cBhvr>
                                            <p:cTn id="70" dur="1" fill="hold">
                                              <p:stCondLst>
                                                <p:cond delay="0"/>
                                              </p:stCondLst>
                                            </p:cTn>
                                            <p:tgtEl>
                                              <p:spTgt spid="48"/>
                                            </p:tgtEl>
                                            <p:attrNameLst>
                                              <p:attrName>style.visibility</p:attrName>
                                            </p:attrNameLst>
                                          </p:cBhvr>
                                          <p:to>
                                            <p:strVal val="visible"/>
                                          </p:to>
                                        </p:set>
                                        <p:anim calcmode="lin" valueType="num">
                                          <p:cBhvr additive="base">
                                            <p:cTn id="71" dur="500" fill="hold"/>
                                            <p:tgtEl>
                                              <p:spTgt spid="48"/>
                                            </p:tgtEl>
                                            <p:attrNameLst>
                                              <p:attrName>ppt_x</p:attrName>
                                            </p:attrNameLst>
                                          </p:cBhvr>
                                          <p:tavLst>
                                            <p:tav tm="0">
                                              <p:val>
                                                <p:strVal val="1+#ppt_w/2"/>
                                              </p:val>
                                            </p:tav>
                                            <p:tav tm="100000">
                                              <p:val>
                                                <p:strVal val="#ppt_x"/>
                                              </p:val>
                                            </p:tav>
                                          </p:tavLst>
                                        </p:anim>
                                        <p:anim calcmode="lin" valueType="num">
                                          <p:cBhvr additive="base">
                                            <p:cTn id="72" dur="500" fill="hold"/>
                                            <p:tgtEl>
                                              <p:spTgt spid="48"/>
                                            </p:tgtEl>
                                            <p:attrNameLst>
                                              <p:attrName>ppt_y</p:attrName>
                                            </p:attrNameLst>
                                          </p:cBhvr>
                                          <p:tavLst>
                                            <p:tav tm="0">
                                              <p:val>
                                                <p:strVal val="#ppt_y"/>
                                              </p:val>
                                            </p:tav>
                                            <p:tav tm="100000">
                                              <p:val>
                                                <p:strVal val="#ppt_y"/>
                                              </p:val>
                                            </p:tav>
                                          </p:tavLst>
                                        </p:anim>
                                      </p:childTnLst>
                                    </p:cTn>
                                  </p:par>
                                </p:childTnLst>
                              </p:cTn>
                            </p:par>
                            <p:par>
                              <p:cTn id="73" fill="hold">
                                <p:stCondLst>
                                  <p:cond delay="1750"/>
                                </p:stCondLst>
                                <p:childTnLst>
                                  <p:par>
                                    <p:cTn id="74" presetID="2" presetClass="entr" presetSubtype="4" decel="100000" fill="hold" grpId="0" nodeType="afterEffect">
                                      <p:stCondLst>
                                        <p:cond delay="0"/>
                                      </p:stCondLst>
                                      <p:childTnLst>
                                        <p:set>
                                          <p:cBhvr>
                                            <p:cTn id="75" dur="1" fill="hold">
                                              <p:stCondLst>
                                                <p:cond delay="0"/>
                                              </p:stCondLst>
                                            </p:cTn>
                                            <p:tgtEl>
                                              <p:spTgt spid="52"/>
                                            </p:tgtEl>
                                            <p:attrNameLst>
                                              <p:attrName>style.visibility</p:attrName>
                                            </p:attrNameLst>
                                          </p:cBhvr>
                                          <p:to>
                                            <p:strVal val="visible"/>
                                          </p:to>
                                        </p:set>
                                        <p:anim calcmode="lin" valueType="num">
                                          <p:cBhvr additive="base">
                                            <p:cTn id="76" dur="500" fill="hold"/>
                                            <p:tgtEl>
                                              <p:spTgt spid="52"/>
                                            </p:tgtEl>
                                            <p:attrNameLst>
                                              <p:attrName>ppt_x</p:attrName>
                                            </p:attrNameLst>
                                          </p:cBhvr>
                                          <p:tavLst>
                                            <p:tav tm="0">
                                              <p:val>
                                                <p:strVal val="#ppt_x"/>
                                              </p:val>
                                            </p:tav>
                                            <p:tav tm="100000">
                                              <p:val>
                                                <p:strVal val="#ppt_x"/>
                                              </p:val>
                                            </p:tav>
                                          </p:tavLst>
                                        </p:anim>
                                        <p:anim calcmode="lin" valueType="num">
                                          <p:cBhvr additive="base">
                                            <p:cTn id="77"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7" grpId="0"/>
          <p:bldP spid="48" grpId="0"/>
          <p:bldP spid="52" grpId="0"/>
          <p:bldP spid="54" grpId="0"/>
          <p:bldP spid="55" grpId="0" animBg="1"/>
          <p:bldP spid="56" grpId="0"/>
          <p:bldP spid="57" grpId="0"/>
          <p:bldP spid="61" grpId="0"/>
          <p:bldP spid="6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1+#ppt_w/2"/>
                                              </p:val>
                                            </p:tav>
                                            <p:tav tm="100000">
                                              <p:val>
                                                <p:strVal val="#ppt_x"/>
                                              </p:val>
                                            </p:tav>
                                          </p:tavLst>
                                        </p:anim>
                                        <p:anim calcmode="lin" valueType="num">
                                          <p:cBhvr additive="base">
                                            <p:cTn id="8" dur="500" fill="hold"/>
                                            <p:tgtEl>
                                              <p:spTgt spid="5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10000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 calcmode="lin" valueType="num">
                                          <p:cBhvr additive="base">
                                            <p:cTn id="12" dur="500" fill="hold"/>
                                            <p:tgtEl>
                                              <p:spTgt spid="55"/>
                                            </p:tgtEl>
                                            <p:attrNameLst>
                                              <p:attrName>ppt_x</p:attrName>
                                            </p:attrNameLst>
                                          </p:cBhvr>
                                          <p:tavLst>
                                            <p:tav tm="0">
                                              <p:val>
                                                <p:strVal val="1+#ppt_w/2"/>
                                              </p:val>
                                            </p:tav>
                                            <p:tav tm="100000">
                                              <p:val>
                                                <p:strVal val="#ppt_x"/>
                                              </p:val>
                                            </p:tav>
                                          </p:tavLst>
                                        </p:anim>
                                        <p:anim calcmode="lin" valueType="num">
                                          <p:cBhvr additive="base">
                                            <p:cTn id="13" dur="500" fill="hold"/>
                                            <p:tgtEl>
                                              <p:spTgt spid="55"/>
                                            </p:tgtEl>
                                            <p:attrNameLst>
                                              <p:attrName>ppt_y</p:attrName>
                                            </p:attrNameLst>
                                          </p:cBhvr>
                                          <p:tavLst>
                                            <p:tav tm="0">
                                              <p:val>
                                                <p:strVal val="#ppt_y"/>
                                              </p:val>
                                            </p:tav>
                                            <p:tav tm="100000">
                                              <p:val>
                                                <p:strVal val="#ppt_y"/>
                                              </p:val>
                                            </p:tav>
                                          </p:tavLst>
                                        </p:anim>
                                      </p:childTnLst>
                                    </p:cTn>
                                  </p:par>
                                  <p:par>
                                    <p:cTn id="14" presetID="2" presetClass="entr" presetSubtype="2" decel="100000" fill="hold" grpId="0" nodeType="withEffect">
                                      <p:stCondLst>
                                        <p:cond delay="250"/>
                                      </p:stCondLst>
                                      <p:childTnLst>
                                        <p:set>
                                          <p:cBhvr>
                                            <p:cTn id="15" dur="1" fill="hold">
                                              <p:stCondLst>
                                                <p:cond delay="0"/>
                                              </p:stCondLst>
                                            </p:cTn>
                                            <p:tgtEl>
                                              <p:spTgt spid="56"/>
                                            </p:tgtEl>
                                            <p:attrNameLst>
                                              <p:attrName>style.visibility</p:attrName>
                                            </p:attrNameLst>
                                          </p:cBhvr>
                                          <p:to>
                                            <p:strVal val="visible"/>
                                          </p:to>
                                        </p:set>
                                        <p:anim calcmode="lin" valueType="num">
                                          <p:cBhvr additive="base">
                                            <p:cTn id="16" dur="500" fill="hold"/>
                                            <p:tgtEl>
                                              <p:spTgt spid="56"/>
                                            </p:tgtEl>
                                            <p:attrNameLst>
                                              <p:attrName>ppt_x</p:attrName>
                                            </p:attrNameLst>
                                          </p:cBhvr>
                                          <p:tavLst>
                                            <p:tav tm="0">
                                              <p:val>
                                                <p:strVal val="1+#ppt_w/2"/>
                                              </p:val>
                                            </p:tav>
                                            <p:tav tm="100000">
                                              <p:val>
                                                <p:strVal val="#ppt_x"/>
                                              </p:val>
                                            </p:tav>
                                          </p:tavLst>
                                        </p:anim>
                                        <p:anim calcmode="lin" valueType="num">
                                          <p:cBhvr additive="base">
                                            <p:cTn id="17" dur="500" fill="hold"/>
                                            <p:tgtEl>
                                              <p:spTgt spid="56"/>
                                            </p:tgtEl>
                                            <p:attrNameLst>
                                              <p:attrName>ppt_y</p:attrName>
                                            </p:attrNameLst>
                                          </p:cBhvr>
                                          <p:tavLst>
                                            <p:tav tm="0">
                                              <p:val>
                                                <p:strVal val="#ppt_y"/>
                                              </p:val>
                                            </p:tav>
                                            <p:tav tm="100000">
                                              <p:val>
                                                <p:strVal val="#ppt_y"/>
                                              </p:val>
                                            </p:tav>
                                          </p:tavLst>
                                        </p:anim>
                                      </p:childTnLst>
                                    </p:cTn>
                                  </p:par>
                                  <p:par>
                                    <p:cTn id="18" presetID="2" presetClass="entr" presetSubtype="2" decel="100000" fill="hold" nodeType="withEffect">
                                      <p:stCondLst>
                                        <p:cond delay="500"/>
                                      </p:stCondLst>
                                      <p:childTnLst>
                                        <p:set>
                                          <p:cBhvr>
                                            <p:cTn id="19" dur="1" fill="hold">
                                              <p:stCondLst>
                                                <p:cond delay="0"/>
                                              </p:stCondLst>
                                            </p:cTn>
                                            <p:tgtEl>
                                              <p:spTgt spid="58"/>
                                            </p:tgtEl>
                                            <p:attrNameLst>
                                              <p:attrName>style.visibility</p:attrName>
                                            </p:attrNameLst>
                                          </p:cBhvr>
                                          <p:to>
                                            <p:strVal val="visible"/>
                                          </p:to>
                                        </p:set>
                                        <p:anim calcmode="lin" valueType="num">
                                          <p:cBhvr additive="base">
                                            <p:cTn id="20" dur="500" fill="hold"/>
                                            <p:tgtEl>
                                              <p:spTgt spid="58"/>
                                            </p:tgtEl>
                                            <p:attrNameLst>
                                              <p:attrName>ppt_x</p:attrName>
                                            </p:attrNameLst>
                                          </p:cBhvr>
                                          <p:tavLst>
                                            <p:tav tm="0">
                                              <p:val>
                                                <p:strVal val="1+#ppt_w/2"/>
                                              </p:val>
                                            </p:tav>
                                            <p:tav tm="100000">
                                              <p:val>
                                                <p:strVal val="#ppt_x"/>
                                              </p:val>
                                            </p:tav>
                                          </p:tavLst>
                                        </p:anim>
                                        <p:anim calcmode="lin" valueType="num">
                                          <p:cBhvr additive="base">
                                            <p:cTn id="21" dur="500" fill="hold"/>
                                            <p:tgtEl>
                                              <p:spTgt spid="58"/>
                                            </p:tgtEl>
                                            <p:attrNameLst>
                                              <p:attrName>ppt_y</p:attrName>
                                            </p:attrNameLst>
                                          </p:cBhvr>
                                          <p:tavLst>
                                            <p:tav tm="0">
                                              <p:val>
                                                <p:strVal val="#ppt_y"/>
                                              </p:val>
                                            </p:tav>
                                            <p:tav tm="100000">
                                              <p:val>
                                                <p:strVal val="#ppt_y"/>
                                              </p:val>
                                            </p:tav>
                                          </p:tavLst>
                                        </p:anim>
                                      </p:childTnLst>
                                    </p:cTn>
                                  </p:par>
                                  <p:par>
                                    <p:cTn id="22" presetID="2" presetClass="entr" presetSubtype="2" decel="100000" fill="hold" grpId="0" nodeType="withEffect">
                                      <p:stCondLst>
                                        <p:cond delay="750"/>
                                      </p:stCondLst>
                                      <p:childTnLst>
                                        <p:set>
                                          <p:cBhvr>
                                            <p:cTn id="23" dur="1" fill="hold">
                                              <p:stCondLst>
                                                <p:cond delay="0"/>
                                              </p:stCondLst>
                                            </p:cTn>
                                            <p:tgtEl>
                                              <p:spTgt spid="57"/>
                                            </p:tgtEl>
                                            <p:attrNameLst>
                                              <p:attrName>style.visibility</p:attrName>
                                            </p:attrNameLst>
                                          </p:cBhvr>
                                          <p:to>
                                            <p:strVal val="visible"/>
                                          </p:to>
                                        </p:set>
                                        <p:anim calcmode="lin" valueType="num">
                                          <p:cBhvr additive="base">
                                            <p:cTn id="24" dur="500" fill="hold"/>
                                            <p:tgtEl>
                                              <p:spTgt spid="57"/>
                                            </p:tgtEl>
                                            <p:attrNameLst>
                                              <p:attrName>ppt_x</p:attrName>
                                            </p:attrNameLst>
                                          </p:cBhvr>
                                          <p:tavLst>
                                            <p:tav tm="0">
                                              <p:val>
                                                <p:strVal val="1+#ppt_w/2"/>
                                              </p:val>
                                            </p:tav>
                                            <p:tav tm="100000">
                                              <p:val>
                                                <p:strVal val="#ppt_x"/>
                                              </p:val>
                                            </p:tav>
                                          </p:tavLst>
                                        </p:anim>
                                        <p:anim calcmode="lin" valueType="num">
                                          <p:cBhvr additive="base">
                                            <p:cTn id="25"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wipe(right)">
                                          <p:cBhvr>
                                            <p:cTn id="30" dur="500"/>
                                            <p:tgtEl>
                                              <p:spTgt spid="59"/>
                                            </p:tgtEl>
                                          </p:cBhvr>
                                        </p:animEffect>
                                      </p:childTnLst>
                                    </p:cTn>
                                  </p:par>
                                  <p:par>
                                    <p:cTn id="31" presetID="2" presetClass="entr" presetSubtype="4" decel="10000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 calcmode="lin" valueType="num">
                                          <p:cBhvr additive="base">
                                            <p:cTn id="33" dur="500" fill="hold"/>
                                            <p:tgtEl>
                                              <p:spTgt spid="61"/>
                                            </p:tgtEl>
                                            <p:attrNameLst>
                                              <p:attrName>ppt_x</p:attrName>
                                            </p:attrNameLst>
                                          </p:cBhvr>
                                          <p:tavLst>
                                            <p:tav tm="0">
                                              <p:val>
                                                <p:strVal val="#ppt_x"/>
                                              </p:val>
                                            </p:tav>
                                            <p:tav tm="100000">
                                              <p:val>
                                                <p:strVal val="#ppt_x"/>
                                              </p:val>
                                            </p:tav>
                                          </p:tavLst>
                                        </p:anim>
                                        <p:anim calcmode="lin" valueType="num">
                                          <p:cBhvr additive="base">
                                            <p:cTn id="34"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decel="10000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anim calcmode="lin" valueType="num">
                                          <p:cBhvr additive="base">
                                            <p:cTn id="39" dur="500" fill="hold"/>
                                            <p:tgtEl>
                                              <p:spTgt spid="62"/>
                                            </p:tgtEl>
                                            <p:attrNameLst>
                                              <p:attrName>ppt_x</p:attrName>
                                            </p:attrNameLst>
                                          </p:cBhvr>
                                          <p:tavLst>
                                            <p:tav tm="0">
                                              <p:val>
                                                <p:strVal val="#ppt_x"/>
                                              </p:val>
                                            </p:tav>
                                            <p:tav tm="100000">
                                              <p:val>
                                                <p:strVal val="#ppt_x"/>
                                              </p:val>
                                            </p:tav>
                                          </p:tavLst>
                                        </p:anim>
                                        <p:anim calcmode="lin" valueType="num">
                                          <p:cBhvr additive="base">
                                            <p:cTn id="40" dur="500" fill="hold"/>
                                            <p:tgtEl>
                                              <p:spTgt spid="62"/>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16" presetClass="entr" presetSubtype="21"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additive="base">
                                            <p:cTn id="49" dur="500" fill="hold"/>
                                            <p:tgtEl>
                                              <p:spTgt spid="45"/>
                                            </p:tgtEl>
                                            <p:attrNameLst>
                                              <p:attrName>ppt_x</p:attrName>
                                            </p:attrNameLst>
                                          </p:cBhvr>
                                          <p:tavLst>
                                            <p:tav tm="0">
                                              <p:val>
                                                <p:strVal val="1+#ppt_w/2"/>
                                              </p:val>
                                            </p:tav>
                                            <p:tav tm="100000">
                                              <p:val>
                                                <p:strVal val="#ppt_x"/>
                                              </p:val>
                                            </p:tav>
                                          </p:tavLst>
                                        </p:anim>
                                        <p:anim calcmode="lin" valueType="num">
                                          <p:cBhvr additive="base">
                                            <p:cTn id="50" dur="500" fill="hold"/>
                                            <p:tgtEl>
                                              <p:spTgt spid="45"/>
                                            </p:tgtEl>
                                            <p:attrNameLst>
                                              <p:attrName>ppt_y</p:attrName>
                                            </p:attrNameLst>
                                          </p:cBhvr>
                                          <p:tavLst>
                                            <p:tav tm="0">
                                              <p:val>
                                                <p:strVal val="#ppt_y"/>
                                              </p:val>
                                            </p:tav>
                                            <p:tav tm="100000">
                                              <p:val>
                                                <p:strVal val="#ppt_y"/>
                                              </p:val>
                                            </p:tav>
                                          </p:tavLst>
                                        </p:anim>
                                      </p:childTnLst>
                                    </p:cTn>
                                  </p:par>
                                  <p:par>
                                    <p:cTn id="51" presetID="53" presetClass="entr" presetSubtype="16"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animEffect transition="in" filter="fade">
                                          <p:cBhvr>
                                            <p:cTn id="55" dur="500"/>
                                            <p:tgtEl>
                                              <p:spTgt spid="30"/>
                                            </p:tgtEl>
                                          </p:cBhvr>
                                        </p:animEffect>
                                      </p:childTnLst>
                                    </p:cTn>
                                  </p:par>
                                </p:childTnLst>
                              </p:cTn>
                            </p:par>
                            <p:par>
                              <p:cTn id="56" fill="hold">
                                <p:stCondLst>
                                  <p:cond delay="500"/>
                                </p:stCondLst>
                                <p:childTnLst>
                                  <p:par>
                                    <p:cTn id="57" presetID="2" presetClass="entr" presetSubtype="2" decel="100000" fill="hold" grpId="0" nodeType="after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additive="base">
                                            <p:cTn id="59" dur="500" fill="hold"/>
                                            <p:tgtEl>
                                              <p:spTgt spid="46"/>
                                            </p:tgtEl>
                                            <p:attrNameLst>
                                              <p:attrName>ppt_x</p:attrName>
                                            </p:attrNameLst>
                                          </p:cBhvr>
                                          <p:tavLst>
                                            <p:tav tm="0">
                                              <p:val>
                                                <p:strVal val="1+#ppt_w/2"/>
                                              </p:val>
                                            </p:tav>
                                            <p:tav tm="100000">
                                              <p:val>
                                                <p:strVal val="#ppt_x"/>
                                              </p:val>
                                            </p:tav>
                                          </p:tavLst>
                                        </p:anim>
                                        <p:anim calcmode="lin" valueType="num">
                                          <p:cBhvr additive="base">
                                            <p:cTn id="60" dur="500" fill="hold"/>
                                            <p:tgtEl>
                                              <p:spTgt spid="46"/>
                                            </p:tgtEl>
                                            <p:attrNameLst>
                                              <p:attrName>ppt_y</p:attrName>
                                            </p:attrNameLst>
                                          </p:cBhvr>
                                          <p:tavLst>
                                            <p:tav tm="0">
                                              <p:val>
                                                <p:strVal val="#ppt_y"/>
                                              </p:val>
                                            </p:tav>
                                            <p:tav tm="100000">
                                              <p:val>
                                                <p:strVal val="#ppt_y"/>
                                              </p:val>
                                            </p:tav>
                                          </p:tavLst>
                                        </p:anim>
                                      </p:childTnLst>
                                    </p:cTn>
                                  </p:par>
                                  <p:par>
                                    <p:cTn id="61" presetID="2" presetClass="entr" presetSubtype="2" decel="100000" fill="hold" grpId="0" nodeType="withEffect">
                                      <p:stCondLst>
                                        <p:cond delay="250"/>
                                      </p:stCondLst>
                                      <p:childTnLst>
                                        <p:set>
                                          <p:cBhvr>
                                            <p:cTn id="62" dur="1" fill="hold">
                                              <p:stCondLst>
                                                <p:cond delay="0"/>
                                              </p:stCondLst>
                                            </p:cTn>
                                            <p:tgtEl>
                                              <p:spTgt spid="47"/>
                                            </p:tgtEl>
                                            <p:attrNameLst>
                                              <p:attrName>style.visibility</p:attrName>
                                            </p:attrNameLst>
                                          </p:cBhvr>
                                          <p:to>
                                            <p:strVal val="visible"/>
                                          </p:to>
                                        </p:set>
                                        <p:anim calcmode="lin" valueType="num">
                                          <p:cBhvr additive="base">
                                            <p:cTn id="63" dur="500" fill="hold"/>
                                            <p:tgtEl>
                                              <p:spTgt spid="47"/>
                                            </p:tgtEl>
                                            <p:attrNameLst>
                                              <p:attrName>ppt_x</p:attrName>
                                            </p:attrNameLst>
                                          </p:cBhvr>
                                          <p:tavLst>
                                            <p:tav tm="0">
                                              <p:val>
                                                <p:strVal val="1+#ppt_w/2"/>
                                              </p:val>
                                            </p:tav>
                                            <p:tav tm="100000">
                                              <p:val>
                                                <p:strVal val="#ppt_x"/>
                                              </p:val>
                                            </p:tav>
                                          </p:tavLst>
                                        </p:anim>
                                        <p:anim calcmode="lin" valueType="num">
                                          <p:cBhvr additive="base">
                                            <p:cTn id="64" dur="500" fill="hold"/>
                                            <p:tgtEl>
                                              <p:spTgt spid="47"/>
                                            </p:tgtEl>
                                            <p:attrNameLst>
                                              <p:attrName>ppt_y</p:attrName>
                                            </p:attrNameLst>
                                          </p:cBhvr>
                                          <p:tavLst>
                                            <p:tav tm="0">
                                              <p:val>
                                                <p:strVal val="#ppt_y"/>
                                              </p:val>
                                            </p:tav>
                                            <p:tav tm="100000">
                                              <p:val>
                                                <p:strVal val="#ppt_y"/>
                                              </p:val>
                                            </p:tav>
                                          </p:tavLst>
                                        </p:anim>
                                      </p:childTnLst>
                                    </p:cTn>
                                  </p:par>
                                  <p:par>
                                    <p:cTn id="65" presetID="2" presetClass="entr" presetSubtype="2" decel="100000" fill="hold" nodeType="withEffect">
                                      <p:stCondLst>
                                        <p:cond delay="500"/>
                                      </p:stCondLst>
                                      <p:childTnLst>
                                        <p:set>
                                          <p:cBhvr>
                                            <p:cTn id="66" dur="1" fill="hold">
                                              <p:stCondLst>
                                                <p:cond delay="0"/>
                                              </p:stCondLst>
                                            </p:cTn>
                                            <p:tgtEl>
                                              <p:spTgt spid="49"/>
                                            </p:tgtEl>
                                            <p:attrNameLst>
                                              <p:attrName>style.visibility</p:attrName>
                                            </p:attrNameLst>
                                          </p:cBhvr>
                                          <p:to>
                                            <p:strVal val="visible"/>
                                          </p:to>
                                        </p:set>
                                        <p:anim calcmode="lin" valueType="num">
                                          <p:cBhvr additive="base">
                                            <p:cTn id="67" dur="500" fill="hold"/>
                                            <p:tgtEl>
                                              <p:spTgt spid="49"/>
                                            </p:tgtEl>
                                            <p:attrNameLst>
                                              <p:attrName>ppt_x</p:attrName>
                                            </p:attrNameLst>
                                          </p:cBhvr>
                                          <p:tavLst>
                                            <p:tav tm="0">
                                              <p:val>
                                                <p:strVal val="1+#ppt_w/2"/>
                                              </p:val>
                                            </p:tav>
                                            <p:tav tm="100000">
                                              <p:val>
                                                <p:strVal val="#ppt_x"/>
                                              </p:val>
                                            </p:tav>
                                          </p:tavLst>
                                        </p:anim>
                                        <p:anim calcmode="lin" valueType="num">
                                          <p:cBhvr additive="base">
                                            <p:cTn id="68" dur="500" fill="hold"/>
                                            <p:tgtEl>
                                              <p:spTgt spid="49"/>
                                            </p:tgtEl>
                                            <p:attrNameLst>
                                              <p:attrName>ppt_y</p:attrName>
                                            </p:attrNameLst>
                                          </p:cBhvr>
                                          <p:tavLst>
                                            <p:tav tm="0">
                                              <p:val>
                                                <p:strVal val="#ppt_y"/>
                                              </p:val>
                                            </p:tav>
                                            <p:tav tm="100000">
                                              <p:val>
                                                <p:strVal val="#ppt_y"/>
                                              </p:val>
                                            </p:tav>
                                          </p:tavLst>
                                        </p:anim>
                                      </p:childTnLst>
                                    </p:cTn>
                                  </p:par>
                                  <p:par>
                                    <p:cTn id="69" presetID="2" presetClass="entr" presetSubtype="2" decel="100000" fill="hold" grpId="0" nodeType="withEffect">
                                      <p:stCondLst>
                                        <p:cond delay="750"/>
                                      </p:stCondLst>
                                      <p:childTnLst>
                                        <p:set>
                                          <p:cBhvr>
                                            <p:cTn id="70" dur="1" fill="hold">
                                              <p:stCondLst>
                                                <p:cond delay="0"/>
                                              </p:stCondLst>
                                            </p:cTn>
                                            <p:tgtEl>
                                              <p:spTgt spid="48"/>
                                            </p:tgtEl>
                                            <p:attrNameLst>
                                              <p:attrName>style.visibility</p:attrName>
                                            </p:attrNameLst>
                                          </p:cBhvr>
                                          <p:to>
                                            <p:strVal val="visible"/>
                                          </p:to>
                                        </p:set>
                                        <p:anim calcmode="lin" valueType="num">
                                          <p:cBhvr additive="base">
                                            <p:cTn id="71" dur="500" fill="hold"/>
                                            <p:tgtEl>
                                              <p:spTgt spid="48"/>
                                            </p:tgtEl>
                                            <p:attrNameLst>
                                              <p:attrName>ppt_x</p:attrName>
                                            </p:attrNameLst>
                                          </p:cBhvr>
                                          <p:tavLst>
                                            <p:tav tm="0">
                                              <p:val>
                                                <p:strVal val="1+#ppt_w/2"/>
                                              </p:val>
                                            </p:tav>
                                            <p:tav tm="100000">
                                              <p:val>
                                                <p:strVal val="#ppt_x"/>
                                              </p:val>
                                            </p:tav>
                                          </p:tavLst>
                                        </p:anim>
                                        <p:anim calcmode="lin" valueType="num">
                                          <p:cBhvr additive="base">
                                            <p:cTn id="72" dur="500" fill="hold"/>
                                            <p:tgtEl>
                                              <p:spTgt spid="48"/>
                                            </p:tgtEl>
                                            <p:attrNameLst>
                                              <p:attrName>ppt_y</p:attrName>
                                            </p:attrNameLst>
                                          </p:cBhvr>
                                          <p:tavLst>
                                            <p:tav tm="0">
                                              <p:val>
                                                <p:strVal val="#ppt_y"/>
                                              </p:val>
                                            </p:tav>
                                            <p:tav tm="100000">
                                              <p:val>
                                                <p:strVal val="#ppt_y"/>
                                              </p:val>
                                            </p:tav>
                                          </p:tavLst>
                                        </p:anim>
                                      </p:childTnLst>
                                    </p:cTn>
                                  </p:par>
                                </p:childTnLst>
                              </p:cTn>
                            </p:par>
                            <p:par>
                              <p:cTn id="73" fill="hold">
                                <p:stCondLst>
                                  <p:cond delay="1750"/>
                                </p:stCondLst>
                                <p:childTnLst>
                                  <p:par>
                                    <p:cTn id="74" presetID="2" presetClass="entr" presetSubtype="4" decel="100000" fill="hold" grpId="0" nodeType="afterEffect">
                                      <p:stCondLst>
                                        <p:cond delay="0"/>
                                      </p:stCondLst>
                                      <p:childTnLst>
                                        <p:set>
                                          <p:cBhvr>
                                            <p:cTn id="75" dur="1" fill="hold">
                                              <p:stCondLst>
                                                <p:cond delay="0"/>
                                              </p:stCondLst>
                                            </p:cTn>
                                            <p:tgtEl>
                                              <p:spTgt spid="52"/>
                                            </p:tgtEl>
                                            <p:attrNameLst>
                                              <p:attrName>style.visibility</p:attrName>
                                            </p:attrNameLst>
                                          </p:cBhvr>
                                          <p:to>
                                            <p:strVal val="visible"/>
                                          </p:to>
                                        </p:set>
                                        <p:anim calcmode="lin" valueType="num">
                                          <p:cBhvr additive="base">
                                            <p:cTn id="76" dur="500" fill="hold"/>
                                            <p:tgtEl>
                                              <p:spTgt spid="52"/>
                                            </p:tgtEl>
                                            <p:attrNameLst>
                                              <p:attrName>ppt_x</p:attrName>
                                            </p:attrNameLst>
                                          </p:cBhvr>
                                          <p:tavLst>
                                            <p:tav tm="0">
                                              <p:val>
                                                <p:strVal val="#ppt_x"/>
                                              </p:val>
                                            </p:tav>
                                            <p:tav tm="100000">
                                              <p:val>
                                                <p:strVal val="#ppt_x"/>
                                              </p:val>
                                            </p:tav>
                                          </p:tavLst>
                                        </p:anim>
                                        <p:anim calcmode="lin" valueType="num">
                                          <p:cBhvr additive="base">
                                            <p:cTn id="77"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animBg="1"/>
          <p:bldP spid="47" grpId="0"/>
          <p:bldP spid="48" grpId="0"/>
          <p:bldP spid="52" grpId="0"/>
          <p:bldP spid="54" grpId="0"/>
          <p:bldP spid="55" grpId="0" animBg="1"/>
          <p:bldP spid="56" grpId="0"/>
          <p:bldP spid="57" grpId="0"/>
          <p:bldP spid="61" grpId="0"/>
          <p:bldP spid="62" grpId="0"/>
        </p:bldLst>
      </p:timing>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txBox="1">
            <a:spLocks noGrp="1"/>
          </p:cNvSpPr>
          <p:nvPr>
            <p:ph type="ctrTitle"/>
          </p:nvPr>
        </p:nvSpPr>
        <p:spPr>
          <a:xfrm>
            <a:off x="5029171" y="2529721"/>
            <a:ext cx="5508200" cy="1798558"/>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rgbClr val="163260"/>
              </a:buClr>
              <a:buSzPts val="4400"/>
              <a:buFont typeface="Open Sans"/>
              <a:buNone/>
            </a:pPr>
            <a:r>
              <a:rPr lang="en-US" sz="4800" dirty="0"/>
              <a:t>Other Important Regulations</a:t>
            </a:r>
            <a:endParaRPr lang="en-GB" sz="3200" dirty="0"/>
          </a:p>
        </p:txBody>
      </p:sp>
    </p:spTree>
    <p:extLst>
      <p:ext uri="{BB962C8B-B14F-4D97-AF65-F5344CB8AC3E}">
        <p14:creationId xmlns:p14="http://schemas.microsoft.com/office/powerpoint/2010/main" val="1350709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a:extLst>
              <a:ext uri="{FF2B5EF4-FFF2-40B4-BE49-F238E27FC236}">
                <a16:creationId xmlns:a16="http://schemas.microsoft.com/office/drawing/2014/main" id="{187F7FAC-DFAB-CB1C-5362-044E326975BE}"/>
              </a:ext>
            </a:extLst>
          </p:cNvPr>
          <p:cNvGrpSpPr/>
          <p:nvPr/>
        </p:nvGrpSpPr>
        <p:grpSpPr>
          <a:xfrm>
            <a:off x="6214436" y="5497894"/>
            <a:ext cx="2403736" cy="926375"/>
            <a:chOff x="6214436" y="5497894"/>
            <a:chExt cx="2403736" cy="926375"/>
          </a:xfrm>
        </p:grpSpPr>
        <p:sp>
          <p:nvSpPr>
            <p:cNvPr id="72" name="Freeform: Shape 71">
              <a:extLst>
                <a:ext uri="{FF2B5EF4-FFF2-40B4-BE49-F238E27FC236}">
                  <a16:creationId xmlns:a16="http://schemas.microsoft.com/office/drawing/2014/main" id="{C6F8D657-A751-7C11-D1A7-B04FF9ADB951}"/>
                </a:ext>
              </a:extLst>
            </p:cNvPr>
            <p:cNvSpPr/>
            <p:nvPr/>
          </p:nvSpPr>
          <p:spPr>
            <a:xfrm>
              <a:off x="6214436" y="5497894"/>
              <a:ext cx="2403736" cy="926375"/>
            </a:xfrm>
            <a:custGeom>
              <a:avLst/>
              <a:gdLst>
                <a:gd name="connsiteX0" fmla="*/ 0 w 2403736"/>
                <a:gd name="connsiteY0" fmla="*/ 0 h 926375"/>
                <a:gd name="connsiteX1" fmla="*/ 1906 w 2403736"/>
                <a:gd name="connsiteY1" fmla="*/ 18908 h 926375"/>
                <a:gd name="connsiteX2" fmla="*/ 232839 w 2403736"/>
                <a:gd name="connsiteY2" fmla="*/ 207123 h 926375"/>
                <a:gd name="connsiteX3" fmla="*/ 2170898 w 2403736"/>
                <a:gd name="connsiteY3" fmla="*/ 207123 h 926375"/>
                <a:gd name="connsiteX4" fmla="*/ 2401831 w 2403736"/>
                <a:gd name="connsiteY4" fmla="*/ 18908 h 926375"/>
                <a:gd name="connsiteX5" fmla="*/ 2403736 w 2403736"/>
                <a:gd name="connsiteY5" fmla="*/ 10 h 926375"/>
                <a:gd name="connsiteX6" fmla="*/ 2403736 w 2403736"/>
                <a:gd name="connsiteY6" fmla="*/ 715355 h 926375"/>
                <a:gd name="connsiteX7" fmla="*/ 2192716 w 2403736"/>
                <a:gd name="connsiteY7" fmla="*/ 926375 h 926375"/>
                <a:gd name="connsiteX8" fmla="*/ 211020 w 2403736"/>
                <a:gd name="connsiteY8" fmla="*/ 926375 h 926375"/>
                <a:gd name="connsiteX9" fmla="*/ 0 w 2403736"/>
                <a:gd name="connsiteY9" fmla="*/ 715355 h 9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3736" h="926375">
                  <a:moveTo>
                    <a:pt x="0" y="0"/>
                  </a:moveTo>
                  <a:lnTo>
                    <a:pt x="1906" y="18908"/>
                  </a:lnTo>
                  <a:cubicBezTo>
                    <a:pt x="23886" y="126322"/>
                    <a:pt x="118927" y="207123"/>
                    <a:pt x="232839" y="207123"/>
                  </a:cubicBezTo>
                  <a:lnTo>
                    <a:pt x="2170898" y="207123"/>
                  </a:lnTo>
                  <a:cubicBezTo>
                    <a:pt x="2284811" y="207123"/>
                    <a:pt x="2379851" y="126322"/>
                    <a:pt x="2401831" y="18908"/>
                  </a:cubicBezTo>
                  <a:lnTo>
                    <a:pt x="2403736" y="10"/>
                  </a:lnTo>
                  <a:lnTo>
                    <a:pt x="2403736" y="715355"/>
                  </a:lnTo>
                  <a:cubicBezTo>
                    <a:pt x="2403736" y="831898"/>
                    <a:pt x="2309259" y="926375"/>
                    <a:pt x="2192716" y="926375"/>
                  </a:cubicBezTo>
                  <a:lnTo>
                    <a:pt x="211020" y="926375"/>
                  </a:lnTo>
                  <a:cubicBezTo>
                    <a:pt x="94477" y="926375"/>
                    <a:pt x="0" y="831898"/>
                    <a:pt x="0" y="715355"/>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4" name="TextBox 73">
              <a:extLst>
                <a:ext uri="{FF2B5EF4-FFF2-40B4-BE49-F238E27FC236}">
                  <a16:creationId xmlns:a16="http://schemas.microsoft.com/office/drawing/2014/main" id="{E29DCD01-3EF2-1702-FC1E-A2BF5C9FF6D0}"/>
                </a:ext>
              </a:extLst>
            </p:cNvPr>
            <p:cNvSpPr txBox="1"/>
            <p:nvPr/>
          </p:nvSpPr>
          <p:spPr>
            <a:xfrm>
              <a:off x="6524208" y="5762674"/>
              <a:ext cx="1770864" cy="600164"/>
            </a:xfrm>
            <a:prstGeom prst="rect">
              <a:avLst/>
            </a:prstGeom>
            <a:noFill/>
          </p:spPr>
          <p:txBody>
            <a:bodyPr wrap="square" rtlCol="0">
              <a:spAutoFit/>
            </a:bodyPr>
            <a:lstStyle/>
            <a:p>
              <a:pPr algn="ctr"/>
              <a:r>
                <a:rPr lang="en-US" sz="1100" dirty="0">
                  <a:solidFill>
                    <a:schemeClr val="bg1"/>
                  </a:solidFill>
                  <a:latin typeface="+mj-lt"/>
                </a:rPr>
                <a:t>Markets in Financial </a:t>
              </a:r>
              <a:br>
                <a:rPr lang="en-US" sz="1100" dirty="0">
                  <a:solidFill>
                    <a:schemeClr val="bg1"/>
                  </a:solidFill>
                  <a:latin typeface="+mj-lt"/>
                </a:rPr>
              </a:br>
              <a:r>
                <a:rPr lang="en-US" sz="1100" dirty="0">
                  <a:solidFill>
                    <a:schemeClr val="bg1"/>
                  </a:solidFill>
                  <a:latin typeface="+mj-lt"/>
                </a:rPr>
                <a:t>Instruments Directive - MiFID</a:t>
              </a:r>
            </a:p>
          </p:txBody>
        </p:sp>
      </p:grpSp>
      <p:grpSp>
        <p:nvGrpSpPr>
          <p:cNvPr id="76" name="Group 75">
            <a:extLst>
              <a:ext uri="{FF2B5EF4-FFF2-40B4-BE49-F238E27FC236}">
                <a16:creationId xmlns:a16="http://schemas.microsoft.com/office/drawing/2014/main" id="{D437AE88-1653-856C-E791-4443717629D8}"/>
              </a:ext>
            </a:extLst>
          </p:cNvPr>
          <p:cNvGrpSpPr/>
          <p:nvPr/>
        </p:nvGrpSpPr>
        <p:grpSpPr>
          <a:xfrm>
            <a:off x="8828469" y="5497894"/>
            <a:ext cx="2403736" cy="926375"/>
            <a:chOff x="8828469" y="5497894"/>
            <a:chExt cx="2403736" cy="926375"/>
          </a:xfrm>
        </p:grpSpPr>
        <p:sp>
          <p:nvSpPr>
            <p:cNvPr id="73" name="Freeform: Shape 72">
              <a:extLst>
                <a:ext uri="{FF2B5EF4-FFF2-40B4-BE49-F238E27FC236}">
                  <a16:creationId xmlns:a16="http://schemas.microsoft.com/office/drawing/2014/main" id="{6F2947C9-BAB3-2DC9-5A78-B712ABCA204E}"/>
                </a:ext>
              </a:extLst>
            </p:cNvPr>
            <p:cNvSpPr/>
            <p:nvPr/>
          </p:nvSpPr>
          <p:spPr>
            <a:xfrm>
              <a:off x="8828469" y="5497894"/>
              <a:ext cx="2403736" cy="926375"/>
            </a:xfrm>
            <a:custGeom>
              <a:avLst/>
              <a:gdLst>
                <a:gd name="connsiteX0" fmla="*/ 0 w 2403736"/>
                <a:gd name="connsiteY0" fmla="*/ 0 h 926375"/>
                <a:gd name="connsiteX1" fmla="*/ 1906 w 2403736"/>
                <a:gd name="connsiteY1" fmla="*/ 18908 h 926375"/>
                <a:gd name="connsiteX2" fmla="*/ 232839 w 2403736"/>
                <a:gd name="connsiteY2" fmla="*/ 207123 h 926375"/>
                <a:gd name="connsiteX3" fmla="*/ 2170898 w 2403736"/>
                <a:gd name="connsiteY3" fmla="*/ 207123 h 926375"/>
                <a:gd name="connsiteX4" fmla="*/ 2401831 w 2403736"/>
                <a:gd name="connsiteY4" fmla="*/ 18908 h 926375"/>
                <a:gd name="connsiteX5" fmla="*/ 2403736 w 2403736"/>
                <a:gd name="connsiteY5" fmla="*/ 10 h 926375"/>
                <a:gd name="connsiteX6" fmla="*/ 2403736 w 2403736"/>
                <a:gd name="connsiteY6" fmla="*/ 715355 h 926375"/>
                <a:gd name="connsiteX7" fmla="*/ 2192716 w 2403736"/>
                <a:gd name="connsiteY7" fmla="*/ 926375 h 926375"/>
                <a:gd name="connsiteX8" fmla="*/ 211020 w 2403736"/>
                <a:gd name="connsiteY8" fmla="*/ 926375 h 926375"/>
                <a:gd name="connsiteX9" fmla="*/ 0 w 2403736"/>
                <a:gd name="connsiteY9" fmla="*/ 715355 h 92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03736" h="926375">
                  <a:moveTo>
                    <a:pt x="0" y="0"/>
                  </a:moveTo>
                  <a:lnTo>
                    <a:pt x="1906" y="18908"/>
                  </a:lnTo>
                  <a:cubicBezTo>
                    <a:pt x="23886" y="126322"/>
                    <a:pt x="118927" y="207123"/>
                    <a:pt x="232839" y="207123"/>
                  </a:cubicBezTo>
                  <a:lnTo>
                    <a:pt x="2170898" y="207123"/>
                  </a:lnTo>
                  <a:cubicBezTo>
                    <a:pt x="2284811" y="207123"/>
                    <a:pt x="2379851" y="126322"/>
                    <a:pt x="2401831" y="18908"/>
                  </a:cubicBezTo>
                  <a:lnTo>
                    <a:pt x="2403736" y="10"/>
                  </a:lnTo>
                  <a:lnTo>
                    <a:pt x="2403736" y="715355"/>
                  </a:lnTo>
                  <a:cubicBezTo>
                    <a:pt x="2403736" y="831898"/>
                    <a:pt x="2309259" y="926375"/>
                    <a:pt x="2192716" y="926375"/>
                  </a:cubicBezTo>
                  <a:lnTo>
                    <a:pt x="211020" y="926375"/>
                  </a:lnTo>
                  <a:cubicBezTo>
                    <a:pt x="94477" y="926375"/>
                    <a:pt x="0" y="831898"/>
                    <a:pt x="0" y="715355"/>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5" name="TextBox 74">
              <a:extLst>
                <a:ext uri="{FF2B5EF4-FFF2-40B4-BE49-F238E27FC236}">
                  <a16:creationId xmlns:a16="http://schemas.microsoft.com/office/drawing/2014/main" id="{F0746582-C6C1-9C5C-6F0F-9BA7DDDC5063}"/>
                </a:ext>
              </a:extLst>
            </p:cNvPr>
            <p:cNvSpPr txBox="1"/>
            <p:nvPr/>
          </p:nvSpPr>
          <p:spPr>
            <a:xfrm>
              <a:off x="9020454" y="5762674"/>
              <a:ext cx="2032415" cy="600164"/>
            </a:xfrm>
            <a:prstGeom prst="rect">
              <a:avLst/>
            </a:prstGeom>
            <a:noFill/>
          </p:spPr>
          <p:txBody>
            <a:bodyPr wrap="square" rtlCol="0">
              <a:spAutoFit/>
            </a:bodyPr>
            <a:lstStyle/>
            <a:p>
              <a:pPr algn="ctr"/>
              <a:r>
                <a:rPr lang="en-US" sz="1100" dirty="0">
                  <a:solidFill>
                    <a:schemeClr val="bg1"/>
                  </a:solidFill>
                  <a:latin typeface="+mj-lt"/>
                </a:rPr>
                <a:t>European Market Infrastructure Regulation - EMIR</a:t>
              </a:r>
            </a:p>
          </p:txBody>
        </p:sp>
      </p:grpSp>
      <p:sp>
        <p:nvSpPr>
          <p:cNvPr id="2" name="Rectangle: Rounded Corners 1">
            <a:extLst>
              <a:ext uri="{FF2B5EF4-FFF2-40B4-BE49-F238E27FC236}">
                <a16:creationId xmlns:a16="http://schemas.microsoft.com/office/drawing/2014/main" id="{48FDE176-39E2-78F4-B79A-FADB176B3504}"/>
              </a:ext>
            </a:extLst>
          </p:cNvPr>
          <p:cNvSpPr/>
          <p:nvPr/>
        </p:nvSpPr>
        <p:spPr>
          <a:xfrm>
            <a:off x="954028" y="2182128"/>
            <a:ext cx="2409503" cy="3528393"/>
          </a:xfrm>
          <a:prstGeom prst="roundRect">
            <a:avLst>
              <a:gd name="adj" fmla="val 9783"/>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3" name="Rectangle: Rounded Corners 2">
            <a:extLst>
              <a:ext uri="{FF2B5EF4-FFF2-40B4-BE49-F238E27FC236}">
                <a16:creationId xmlns:a16="http://schemas.microsoft.com/office/drawing/2014/main" id="{ADBC65CA-DA74-1B2F-49E5-B645CEA4C1F1}"/>
              </a:ext>
            </a:extLst>
          </p:cNvPr>
          <p:cNvSpPr/>
          <p:nvPr/>
        </p:nvSpPr>
        <p:spPr>
          <a:xfrm>
            <a:off x="3583857" y="2182128"/>
            <a:ext cx="2409503" cy="3528393"/>
          </a:xfrm>
          <a:prstGeom prst="roundRect">
            <a:avLst>
              <a:gd name="adj" fmla="val 9783"/>
            </a:avLst>
          </a:prstGeom>
          <a:solidFill>
            <a:schemeClr val="accent5">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4" name="Rectangle: Rounded Corners 3">
            <a:extLst>
              <a:ext uri="{FF2B5EF4-FFF2-40B4-BE49-F238E27FC236}">
                <a16:creationId xmlns:a16="http://schemas.microsoft.com/office/drawing/2014/main" id="{B93D6643-34DC-D174-DD70-069099388EC5}"/>
              </a:ext>
            </a:extLst>
          </p:cNvPr>
          <p:cNvSpPr/>
          <p:nvPr/>
        </p:nvSpPr>
        <p:spPr>
          <a:xfrm>
            <a:off x="6211064" y="2182128"/>
            <a:ext cx="2409503" cy="3528393"/>
          </a:xfrm>
          <a:prstGeom prst="roundRect">
            <a:avLst>
              <a:gd name="adj" fmla="val 9783"/>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14" name="TextBox 13">
            <a:extLst>
              <a:ext uri="{FF2B5EF4-FFF2-40B4-BE49-F238E27FC236}">
                <a16:creationId xmlns:a16="http://schemas.microsoft.com/office/drawing/2014/main" id="{8B2C4135-171F-454D-12AE-65CE9520F90B}"/>
              </a:ext>
            </a:extLst>
          </p:cNvPr>
          <p:cNvSpPr txBox="1"/>
          <p:nvPr/>
        </p:nvSpPr>
        <p:spPr>
          <a:xfrm>
            <a:off x="1172936" y="2844275"/>
            <a:ext cx="1993284" cy="707886"/>
          </a:xfrm>
          <a:prstGeom prst="rect">
            <a:avLst/>
          </a:prstGeom>
          <a:noFill/>
        </p:spPr>
        <p:txBody>
          <a:bodyPr wrap="square" rtlCol="0">
            <a:spAutoFit/>
          </a:bodyPr>
          <a:lstStyle/>
          <a:p>
            <a:pPr algn="ctr"/>
            <a:r>
              <a:rPr lang="en-US" sz="2000" dirty="0">
                <a:solidFill>
                  <a:schemeClr val="accent5">
                    <a:lumMod val="50000"/>
                  </a:schemeClr>
                </a:solidFill>
                <a:latin typeface="+mj-lt"/>
                <a:cs typeface="Poppins Bold" panose="00000800000000000000" pitchFamily="2" charset="0"/>
              </a:rPr>
              <a:t>Dodd-Frank Act (U.S.) </a:t>
            </a:r>
          </a:p>
        </p:txBody>
      </p:sp>
      <p:sp>
        <p:nvSpPr>
          <p:cNvPr id="15" name="TextBox 14">
            <a:extLst>
              <a:ext uri="{FF2B5EF4-FFF2-40B4-BE49-F238E27FC236}">
                <a16:creationId xmlns:a16="http://schemas.microsoft.com/office/drawing/2014/main" id="{4CBA38E8-04E4-B52E-1F43-B6099F6B395A}"/>
              </a:ext>
            </a:extLst>
          </p:cNvPr>
          <p:cNvSpPr txBox="1"/>
          <p:nvPr/>
        </p:nvSpPr>
        <p:spPr>
          <a:xfrm>
            <a:off x="3791967" y="2844275"/>
            <a:ext cx="1993284" cy="707886"/>
          </a:xfrm>
          <a:prstGeom prst="rect">
            <a:avLst/>
          </a:prstGeom>
          <a:noFill/>
        </p:spPr>
        <p:txBody>
          <a:bodyPr wrap="square" rtlCol="0">
            <a:spAutoFit/>
          </a:bodyPr>
          <a:lstStyle/>
          <a:p>
            <a:pPr algn="ctr"/>
            <a:r>
              <a:rPr lang="en-US" sz="2000" dirty="0">
                <a:solidFill>
                  <a:schemeClr val="accent5">
                    <a:lumMod val="50000"/>
                  </a:schemeClr>
                </a:solidFill>
                <a:latin typeface="+mj-lt"/>
                <a:cs typeface="Poppins Bold" panose="00000800000000000000" pitchFamily="2" charset="0"/>
              </a:rPr>
              <a:t>Volcker Rule (U.S.) </a:t>
            </a:r>
          </a:p>
        </p:txBody>
      </p:sp>
      <p:sp>
        <p:nvSpPr>
          <p:cNvPr id="16" name="TextBox 15">
            <a:extLst>
              <a:ext uri="{FF2B5EF4-FFF2-40B4-BE49-F238E27FC236}">
                <a16:creationId xmlns:a16="http://schemas.microsoft.com/office/drawing/2014/main" id="{A99E2441-05A0-A0FD-5D8C-F99BAA9AB8FB}"/>
              </a:ext>
            </a:extLst>
          </p:cNvPr>
          <p:cNvSpPr txBox="1"/>
          <p:nvPr/>
        </p:nvSpPr>
        <p:spPr>
          <a:xfrm>
            <a:off x="6418966" y="2844275"/>
            <a:ext cx="1993284" cy="707886"/>
          </a:xfrm>
          <a:prstGeom prst="rect">
            <a:avLst/>
          </a:prstGeom>
          <a:noFill/>
        </p:spPr>
        <p:txBody>
          <a:bodyPr wrap="square" rtlCol="0">
            <a:spAutoFit/>
          </a:bodyPr>
          <a:lstStyle/>
          <a:p>
            <a:pPr algn="ctr"/>
            <a:r>
              <a:rPr lang="en-US" sz="2000" dirty="0">
                <a:solidFill>
                  <a:schemeClr val="accent2">
                    <a:lumMod val="50000"/>
                  </a:schemeClr>
                </a:solidFill>
                <a:latin typeface="+mj-lt"/>
                <a:cs typeface="Poppins Bold" panose="00000800000000000000" pitchFamily="2" charset="0"/>
              </a:rPr>
              <a:t>MiFID II</a:t>
            </a:r>
          </a:p>
          <a:p>
            <a:pPr algn="ctr"/>
            <a:r>
              <a:rPr lang="en-US" sz="2000" dirty="0">
                <a:solidFill>
                  <a:schemeClr val="accent2">
                    <a:lumMod val="50000"/>
                  </a:schemeClr>
                </a:solidFill>
                <a:latin typeface="+mj-lt"/>
                <a:cs typeface="Poppins Bold" panose="00000800000000000000" pitchFamily="2" charset="0"/>
              </a:rPr>
              <a:t>(EU)</a:t>
            </a:r>
            <a:endParaRPr lang="en-US" sz="2000" dirty="0">
              <a:solidFill>
                <a:schemeClr val="accent2">
                  <a:lumMod val="50000"/>
                </a:schemeClr>
              </a:solidFill>
              <a:latin typeface="+mj-lt"/>
              <a:cs typeface="Poppins" panose="00000500000000000000" pitchFamily="2" charset="0"/>
            </a:endParaRPr>
          </a:p>
        </p:txBody>
      </p:sp>
      <p:sp>
        <p:nvSpPr>
          <p:cNvPr id="18" name="Rectangle: Rounded Corners 17">
            <a:extLst>
              <a:ext uri="{FF2B5EF4-FFF2-40B4-BE49-F238E27FC236}">
                <a16:creationId xmlns:a16="http://schemas.microsoft.com/office/drawing/2014/main" id="{FCFB9B3A-B454-251D-5843-C2E6C08D9495}"/>
              </a:ext>
            </a:extLst>
          </p:cNvPr>
          <p:cNvSpPr/>
          <p:nvPr/>
        </p:nvSpPr>
        <p:spPr>
          <a:xfrm>
            <a:off x="8828469" y="2182128"/>
            <a:ext cx="2409503" cy="3528393"/>
          </a:xfrm>
          <a:prstGeom prst="roundRect">
            <a:avLst>
              <a:gd name="adj" fmla="val 9783"/>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solidFill>
                <a:schemeClr val="accent2">
                  <a:lumMod val="50000"/>
                </a:schemeClr>
              </a:solidFill>
              <a:latin typeface="Poppins" panose="00000500000000000000" pitchFamily="2" charset="0"/>
              <a:cs typeface="Poppins" panose="00000500000000000000" pitchFamily="2" charset="0"/>
            </a:endParaRPr>
          </a:p>
        </p:txBody>
      </p:sp>
      <p:sp>
        <p:nvSpPr>
          <p:cNvPr id="22" name="TextBox 21">
            <a:extLst>
              <a:ext uri="{FF2B5EF4-FFF2-40B4-BE49-F238E27FC236}">
                <a16:creationId xmlns:a16="http://schemas.microsoft.com/office/drawing/2014/main" id="{627B3843-06AD-63EE-16B1-872DFF195D9D}"/>
              </a:ext>
            </a:extLst>
          </p:cNvPr>
          <p:cNvSpPr txBox="1"/>
          <p:nvPr/>
        </p:nvSpPr>
        <p:spPr>
          <a:xfrm>
            <a:off x="9036371" y="2844275"/>
            <a:ext cx="1993284" cy="707886"/>
          </a:xfrm>
          <a:prstGeom prst="rect">
            <a:avLst/>
          </a:prstGeom>
          <a:noFill/>
        </p:spPr>
        <p:txBody>
          <a:bodyPr wrap="square" rtlCol="0">
            <a:spAutoFit/>
          </a:bodyPr>
          <a:lstStyle/>
          <a:p>
            <a:pPr algn="ctr"/>
            <a:r>
              <a:rPr lang="en-US" sz="2000" dirty="0">
                <a:solidFill>
                  <a:schemeClr val="accent2">
                    <a:lumMod val="50000"/>
                  </a:schemeClr>
                </a:solidFill>
                <a:latin typeface="+mj-lt"/>
                <a:cs typeface="Poppins Bold" panose="00000800000000000000" pitchFamily="2" charset="0"/>
              </a:rPr>
              <a:t>EMIR</a:t>
            </a:r>
          </a:p>
          <a:p>
            <a:pPr algn="ctr"/>
            <a:r>
              <a:rPr lang="en-US" sz="2000" dirty="0">
                <a:solidFill>
                  <a:schemeClr val="accent2">
                    <a:lumMod val="50000"/>
                  </a:schemeClr>
                </a:solidFill>
                <a:latin typeface="+mj-lt"/>
                <a:cs typeface="Poppins Bold" panose="00000800000000000000" pitchFamily="2" charset="0"/>
              </a:rPr>
              <a:t>(EU)</a:t>
            </a:r>
            <a:endParaRPr lang="en-US" sz="2000" dirty="0">
              <a:solidFill>
                <a:schemeClr val="accent2">
                  <a:lumMod val="50000"/>
                </a:schemeClr>
              </a:solidFill>
              <a:latin typeface="+mj-lt"/>
              <a:cs typeface="Poppins" panose="00000500000000000000" pitchFamily="2" charset="0"/>
            </a:endParaRPr>
          </a:p>
        </p:txBody>
      </p:sp>
      <p:sp>
        <p:nvSpPr>
          <p:cNvPr id="48" name="TextBox 47">
            <a:extLst>
              <a:ext uri="{FF2B5EF4-FFF2-40B4-BE49-F238E27FC236}">
                <a16:creationId xmlns:a16="http://schemas.microsoft.com/office/drawing/2014/main" id="{C359A20F-8833-D268-E1FF-65A36CC355E3}"/>
              </a:ext>
            </a:extLst>
          </p:cNvPr>
          <p:cNvSpPr txBox="1"/>
          <p:nvPr/>
        </p:nvSpPr>
        <p:spPr>
          <a:xfrm>
            <a:off x="1172936" y="3676843"/>
            <a:ext cx="1993284" cy="830997"/>
          </a:xfrm>
          <a:prstGeom prst="rect">
            <a:avLst/>
          </a:prstGeom>
          <a:noFill/>
        </p:spPr>
        <p:txBody>
          <a:bodyPr wrap="square" rtlCol="0">
            <a:spAutoFit/>
          </a:bodyPr>
          <a:lstStyle/>
          <a:p>
            <a:pPr algn="ctr"/>
            <a:r>
              <a:rPr lang="en-US" sz="1200" dirty="0">
                <a:solidFill>
                  <a:schemeClr val="accent5">
                    <a:lumMod val="50000"/>
                  </a:schemeClr>
                </a:solidFill>
                <a:latin typeface="Poppins" panose="00000500000000000000" pitchFamily="2" charset="0"/>
                <a:cs typeface="Poppins" panose="00000500000000000000" pitchFamily="2" charset="0"/>
              </a:rPr>
              <a:t>Places the </a:t>
            </a:r>
            <a:r>
              <a:rPr lang="en-US" sz="1200" b="1" dirty="0">
                <a:solidFill>
                  <a:schemeClr val="accent5">
                    <a:lumMod val="50000"/>
                  </a:schemeClr>
                </a:solidFill>
                <a:latin typeface="Poppins" panose="00000500000000000000" pitchFamily="2" charset="0"/>
                <a:cs typeface="Poppins" panose="00000500000000000000" pitchFamily="2" charset="0"/>
              </a:rPr>
              <a:t>regulation</a:t>
            </a:r>
            <a:r>
              <a:rPr lang="en-US" sz="1200" dirty="0">
                <a:solidFill>
                  <a:schemeClr val="accent5">
                    <a:lumMod val="50000"/>
                  </a:schemeClr>
                </a:solidFill>
                <a:latin typeface="Poppins" panose="00000500000000000000" pitchFamily="2" charset="0"/>
                <a:cs typeface="Poppins" panose="00000500000000000000" pitchFamily="2" charset="0"/>
              </a:rPr>
              <a:t> of the financial industry </a:t>
            </a:r>
            <a:r>
              <a:rPr lang="en-US" sz="1200" b="1" dirty="0">
                <a:solidFill>
                  <a:schemeClr val="accent5">
                    <a:lumMod val="50000"/>
                  </a:schemeClr>
                </a:solidFill>
                <a:latin typeface="Poppins" panose="00000500000000000000" pitchFamily="2" charset="0"/>
                <a:cs typeface="Poppins" panose="00000500000000000000" pitchFamily="2" charset="0"/>
              </a:rPr>
              <a:t>in the hands of the government</a:t>
            </a:r>
          </a:p>
        </p:txBody>
      </p:sp>
      <p:grpSp>
        <p:nvGrpSpPr>
          <p:cNvPr id="47" name="Group 46">
            <a:extLst>
              <a:ext uri="{FF2B5EF4-FFF2-40B4-BE49-F238E27FC236}">
                <a16:creationId xmlns:a16="http://schemas.microsoft.com/office/drawing/2014/main" id="{4C41DDA1-7326-E944-DA9B-2167B43B694E}"/>
              </a:ext>
            </a:extLst>
          </p:cNvPr>
          <p:cNvGrpSpPr/>
          <p:nvPr/>
        </p:nvGrpSpPr>
        <p:grpSpPr>
          <a:xfrm>
            <a:off x="9514682" y="1664004"/>
            <a:ext cx="1036662" cy="1036662"/>
            <a:chOff x="9514682" y="1273654"/>
            <a:chExt cx="1036662" cy="1036662"/>
          </a:xfrm>
        </p:grpSpPr>
        <p:sp>
          <p:nvSpPr>
            <p:cNvPr id="20" name="Oval 19">
              <a:extLst>
                <a:ext uri="{FF2B5EF4-FFF2-40B4-BE49-F238E27FC236}">
                  <a16:creationId xmlns:a16="http://schemas.microsoft.com/office/drawing/2014/main" id="{8E5DD924-B128-3EC8-BBA4-73E4E66F9AE3}"/>
                </a:ext>
              </a:extLst>
            </p:cNvPr>
            <p:cNvSpPr/>
            <p:nvPr/>
          </p:nvSpPr>
          <p:spPr>
            <a:xfrm>
              <a:off x="9514682" y="1273654"/>
              <a:ext cx="1036662" cy="1036662"/>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2" name="Graphic 41">
              <a:extLst>
                <a:ext uri="{FF2B5EF4-FFF2-40B4-BE49-F238E27FC236}">
                  <a16:creationId xmlns:a16="http://schemas.microsoft.com/office/drawing/2014/main" id="{64B26E18-BE59-60F2-DB66-0E01A99DF5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04812" y="1463577"/>
              <a:ext cx="656402" cy="656402"/>
            </a:xfrm>
            <a:prstGeom prst="rect">
              <a:avLst/>
            </a:prstGeom>
          </p:spPr>
        </p:pic>
      </p:grpSp>
      <p:grpSp>
        <p:nvGrpSpPr>
          <p:cNvPr id="46" name="Group 45">
            <a:extLst>
              <a:ext uri="{FF2B5EF4-FFF2-40B4-BE49-F238E27FC236}">
                <a16:creationId xmlns:a16="http://schemas.microsoft.com/office/drawing/2014/main" id="{6FF38813-2E0C-D664-297D-B2BA1C693D2C}"/>
              </a:ext>
            </a:extLst>
          </p:cNvPr>
          <p:cNvGrpSpPr/>
          <p:nvPr/>
        </p:nvGrpSpPr>
        <p:grpSpPr>
          <a:xfrm>
            <a:off x="6897277" y="1664004"/>
            <a:ext cx="1036662" cy="1036662"/>
            <a:chOff x="6897277" y="1273654"/>
            <a:chExt cx="1036662" cy="1036662"/>
          </a:xfrm>
        </p:grpSpPr>
        <p:sp>
          <p:nvSpPr>
            <p:cNvPr id="12" name="Oval 11">
              <a:extLst>
                <a:ext uri="{FF2B5EF4-FFF2-40B4-BE49-F238E27FC236}">
                  <a16:creationId xmlns:a16="http://schemas.microsoft.com/office/drawing/2014/main" id="{3240774E-1164-7194-80C9-07C30B0A63FB}"/>
                </a:ext>
              </a:extLst>
            </p:cNvPr>
            <p:cNvSpPr/>
            <p:nvPr/>
          </p:nvSpPr>
          <p:spPr>
            <a:xfrm>
              <a:off x="6897277" y="1273654"/>
              <a:ext cx="1036662" cy="1036662"/>
            </a:xfrm>
            <a:prstGeom prst="ellipse">
              <a:avLst/>
            </a:prstGeom>
            <a:solidFill>
              <a:schemeClr val="bg1"/>
            </a:solid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30" name="Graphic 29">
              <a:extLst>
                <a:ext uri="{FF2B5EF4-FFF2-40B4-BE49-F238E27FC236}">
                  <a16:creationId xmlns:a16="http://schemas.microsoft.com/office/drawing/2014/main" id="{49A05C4D-1485-32B9-3776-B7DAFF3FFA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21087" y="1493380"/>
              <a:ext cx="589042" cy="589042"/>
            </a:xfrm>
            <a:prstGeom prst="rect">
              <a:avLst/>
            </a:prstGeom>
          </p:spPr>
        </p:pic>
      </p:grpSp>
      <p:grpSp>
        <p:nvGrpSpPr>
          <p:cNvPr id="45" name="Group 44">
            <a:extLst>
              <a:ext uri="{FF2B5EF4-FFF2-40B4-BE49-F238E27FC236}">
                <a16:creationId xmlns:a16="http://schemas.microsoft.com/office/drawing/2014/main" id="{DD1684D3-A2E1-8E7F-7DBF-2561B4CC2930}"/>
              </a:ext>
            </a:extLst>
          </p:cNvPr>
          <p:cNvGrpSpPr/>
          <p:nvPr/>
        </p:nvGrpSpPr>
        <p:grpSpPr>
          <a:xfrm>
            <a:off x="4249490" y="1671258"/>
            <a:ext cx="1037075" cy="1036662"/>
            <a:chOff x="4249490" y="1280908"/>
            <a:chExt cx="1037075" cy="1036662"/>
          </a:xfrm>
        </p:grpSpPr>
        <p:sp>
          <p:nvSpPr>
            <p:cNvPr id="9" name="Oval 8">
              <a:extLst>
                <a:ext uri="{FF2B5EF4-FFF2-40B4-BE49-F238E27FC236}">
                  <a16:creationId xmlns:a16="http://schemas.microsoft.com/office/drawing/2014/main" id="{47BF9C4D-D331-57E5-AC2D-5263576FA718}"/>
                </a:ext>
              </a:extLst>
            </p:cNvPr>
            <p:cNvSpPr/>
            <p:nvPr/>
          </p:nvSpPr>
          <p:spPr>
            <a:xfrm>
              <a:off x="4249490" y="1280908"/>
              <a:ext cx="1037075" cy="1036662"/>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43" name="Graphic 42">
              <a:extLst>
                <a:ext uri="{FF2B5EF4-FFF2-40B4-BE49-F238E27FC236}">
                  <a16:creationId xmlns:a16="http://schemas.microsoft.com/office/drawing/2014/main" id="{9FFBC7D6-01AE-5641-502E-03506589C5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450460" y="1421368"/>
              <a:ext cx="635133" cy="635133"/>
            </a:xfrm>
            <a:prstGeom prst="rect">
              <a:avLst/>
            </a:prstGeom>
          </p:spPr>
        </p:pic>
      </p:grpSp>
      <p:grpSp>
        <p:nvGrpSpPr>
          <p:cNvPr id="44" name="Group 43">
            <a:extLst>
              <a:ext uri="{FF2B5EF4-FFF2-40B4-BE49-F238E27FC236}">
                <a16:creationId xmlns:a16="http://schemas.microsoft.com/office/drawing/2014/main" id="{1D2EDB8C-B6CA-2EE1-AF88-694864ECA91B}"/>
              </a:ext>
            </a:extLst>
          </p:cNvPr>
          <p:cNvGrpSpPr/>
          <p:nvPr/>
        </p:nvGrpSpPr>
        <p:grpSpPr>
          <a:xfrm>
            <a:off x="1639828" y="1664004"/>
            <a:ext cx="1036662" cy="1036662"/>
            <a:chOff x="1639828" y="1273654"/>
            <a:chExt cx="1036662" cy="1036662"/>
          </a:xfrm>
        </p:grpSpPr>
        <p:sp>
          <p:nvSpPr>
            <p:cNvPr id="6" name="Oval 5">
              <a:extLst>
                <a:ext uri="{FF2B5EF4-FFF2-40B4-BE49-F238E27FC236}">
                  <a16:creationId xmlns:a16="http://schemas.microsoft.com/office/drawing/2014/main" id="{E4FE466A-98FD-C757-680E-2189E20BF399}"/>
                </a:ext>
              </a:extLst>
            </p:cNvPr>
            <p:cNvSpPr/>
            <p:nvPr/>
          </p:nvSpPr>
          <p:spPr>
            <a:xfrm>
              <a:off x="1639828" y="1273654"/>
              <a:ext cx="1036662" cy="1036662"/>
            </a:xfrm>
            <a:prstGeom prst="ellipse">
              <a:avLst/>
            </a:prstGeom>
            <a:solidFill>
              <a:schemeClr val="bg1"/>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latin typeface="Poppins" panose="00000500000000000000" pitchFamily="2" charset="0"/>
              </a:endParaRPr>
            </a:p>
          </p:txBody>
        </p:sp>
        <p:pic>
          <p:nvPicPr>
            <p:cNvPr id="31" name="Graphic 30">
              <a:extLst>
                <a:ext uri="{FF2B5EF4-FFF2-40B4-BE49-F238E27FC236}">
                  <a16:creationId xmlns:a16="http://schemas.microsoft.com/office/drawing/2014/main" id="{ADF1CCB1-2A30-F8F3-3FDE-8455B57BD4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45931" y="1432044"/>
              <a:ext cx="624457" cy="624457"/>
            </a:xfrm>
            <a:prstGeom prst="rect">
              <a:avLst/>
            </a:prstGeom>
          </p:spPr>
        </p:pic>
      </p:grpSp>
      <p:sp>
        <p:nvSpPr>
          <p:cNvPr id="52" name="TextBox 51">
            <a:extLst>
              <a:ext uri="{FF2B5EF4-FFF2-40B4-BE49-F238E27FC236}">
                <a16:creationId xmlns:a16="http://schemas.microsoft.com/office/drawing/2014/main" id="{A896EA13-AF09-3056-39AC-B8ED026D31FE}"/>
              </a:ext>
            </a:extLst>
          </p:cNvPr>
          <p:cNvSpPr txBox="1"/>
          <p:nvPr/>
        </p:nvSpPr>
        <p:spPr>
          <a:xfrm>
            <a:off x="1178904" y="4665049"/>
            <a:ext cx="1993284" cy="646331"/>
          </a:xfrm>
          <a:prstGeom prst="rect">
            <a:avLst/>
          </a:prstGeom>
          <a:noFill/>
        </p:spPr>
        <p:txBody>
          <a:bodyPr wrap="square" rtlCol="0">
            <a:spAutoFit/>
          </a:bodyPr>
          <a:lstStyle/>
          <a:p>
            <a:pPr algn="ctr"/>
            <a:r>
              <a:rPr lang="en-US" sz="1200" dirty="0">
                <a:solidFill>
                  <a:schemeClr val="accent5">
                    <a:lumMod val="50000"/>
                  </a:schemeClr>
                </a:solidFill>
                <a:latin typeface="Poppins" panose="00000500000000000000" pitchFamily="2" charset="0"/>
                <a:cs typeface="Poppins" panose="00000500000000000000" pitchFamily="2" charset="0"/>
              </a:rPr>
              <a:t>Limits risk by enforcing </a:t>
            </a:r>
            <a:r>
              <a:rPr lang="en-US" sz="1200" b="1" dirty="0">
                <a:solidFill>
                  <a:schemeClr val="accent5">
                    <a:lumMod val="50000"/>
                  </a:schemeClr>
                </a:solidFill>
                <a:latin typeface="Poppins" panose="00000500000000000000" pitchFamily="2" charset="0"/>
                <a:cs typeface="Poppins" panose="00000500000000000000" pitchFamily="2" charset="0"/>
              </a:rPr>
              <a:t>transparency and accountability</a:t>
            </a:r>
          </a:p>
        </p:txBody>
      </p:sp>
      <p:sp>
        <p:nvSpPr>
          <p:cNvPr id="54" name="TextBox 53">
            <a:extLst>
              <a:ext uri="{FF2B5EF4-FFF2-40B4-BE49-F238E27FC236}">
                <a16:creationId xmlns:a16="http://schemas.microsoft.com/office/drawing/2014/main" id="{5D4F9D47-7372-754A-2006-A60CD3E1BB42}"/>
              </a:ext>
            </a:extLst>
          </p:cNvPr>
          <p:cNvSpPr txBox="1"/>
          <p:nvPr/>
        </p:nvSpPr>
        <p:spPr>
          <a:xfrm>
            <a:off x="3716951" y="3676843"/>
            <a:ext cx="2143314" cy="830997"/>
          </a:xfrm>
          <a:prstGeom prst="rect">
            <a:avLst/>
          </a:prstGeom>
          <a:noFill/>
        </p:spPr>
        <p:txBody>
          <a:bodyPr wrap="square" rtlCol="0">
            <a:spAutoFit/>
          </a:bodyPr>
          <a:lstStyle/>
          <a:p>
            <a:pPr algn="ctr"/>
            <a:r>
              <a:rPr lang="en-US" sz="1200" dirty="0">
                <a:solidFill>
                  <a:schemeClr val="accent5">
                    <a:lumMod val="50000"/>
                  </a:schemeClr>
                </a:solidFill>
                <a:latin typeface="Poppins" panose="00000500000000000000" pitchFamily="2" charset="0"/>
                <a:cs typeface="Poppins" panose="00000500000000000000" pitchFamily="2" charset="0"/>
              </a:rPr>
              <a:t>Generally prohibits </a:t>
            </a:r>
            <a:r>
              <a:rPr lang="en-US" sz="1200" b="1" dirty="0">
                <a:solidFill>
                  <a:schemeClr val="accent5">
                    <a:lumMod val="50000"/>
                  </a:schemeClr>
                </a:solidFill>
                <a:latin typeface="Poppins" panose="00000500000000000000" pitchFamily="2" charset="0"/>
                <a:cs typeface="Poppins" panose="00000500000000000000" pitchFamily="2" charset="0"/>
              </a:rPr>
              <a:t>proprietary trading </a:t>
            </a:r>
            <a:r>
              <a:rPr lang="en-US" sz="1200" dirty="0">
                <a:solidFill>
                  <a:schemeClr val="accent5">
                    <a:lumMod val="50000"/>
                  </a:schemeClr>
                </a:solidFill>
                <a:latin typeface="Poppins" panose="00000500000000000000" pitchFamily="2" charset="0"/>
                <a:cs typeface="Poppins" panose="00000500000000000000" pitchFamily="2" charset="0"/>
              </a:rPr>
              <a:t>or investing in </a:t>
            </a:r>
            <a:r>
              <a:rPr lang="en-US" sz="1200" b="1" dirty="0">
                <a:solidFill>
                  <a:schemeClr val="accent5">
                    <a:lumMod val="50000"/>
                  </a:schemeClr>
                </a:solidFill>
                <a:latin typeface="Poppins" panose="00000500000000000000" pitchFamily="2" charset="0"/>
                <a:cs typeface="Poppins" panose="00000500000000000000" pitchFamily="2" charset="0"/>
              </a:rPr>
              <a:t>hedge funds </a:t>
            </a:r>
            <a:r>
              <a:rPr lang="en-US" sz="1200" dirty="0">
                <a:solidFill>
                  <a:schemeClr val="accent5">
                    <a:lumMod val="50000"/>
                  </a:schemeClr>
                </a:solidFill>
                <a:latin typeface="Poppins" panose="00000500000000000000" pitchFamily="2" charset="0"/>
                <a:cs typeface="Poppins" panose="00000500000000000000" pitchFamily="2" charset="0"/>
              </a:rPr>
              <a:t>or </a:t>
            </a:r>
            <a:r>
              <a:rPr lang="en-US" sz="1200" b="1" dirty="0">
                <a:solidFill>
                  <a:schemeClr val="accent5">
                    <a:lumMod val="50000"/>
                  </a:schemeClr>
                </a:solidFill>
                <a:latin typeface="Poppins" panose="00000500000000000000" pitchFamily="2" charset="0"/>
                <a:cs typeface="Poppins" panose="00000500000000000000" pitchFamily="2" charset="0"/>
              </a:rPr>
              <a:t>private equity funds</a:t>
            </a:r>
          </a:p>
        </p:txBody>
      </p:sp>
      <p:sp>
        <p:nvSpPr>
          <p:cNvPr id="55" name="TextBox 54">
            <a:extLst>
              <a:ext uri="{FF2B5EF4-FFF2-40B4-BE49-F238E27FC236}">
                <a16:creationId xmlns:a16="http://schemas.microsoft.com/office/drawing/2014/main" id="{B6393899-D3A5-2BDE-A752-A895B4C149EB}"/>
              </a:ext>
            </a:extLst>
          </p:cNvPr>
          <p:cNvSpPr txBox="1"/>
          <p:nvPr/>
        </p:nvSpPr>
        <p:spPr>
          <a:xfrm>
            <a:off x="3791967" y="4665049"/>
            <a:ext cx="1993284" cy="830997"/>
          </a:xfrm>
          <a:prstGeom prst="rect">
            <a:avLst/>
          </a:prstGeom>
          <a:noFill/>
        </p:spPr>
        <p:txBody>
          <a:bodyPr wrap="square" rtlCol="0">
            <a:spAutoFit/>
          </a:bodyPr>
          <a:lstStyle/>
          <a:p>
            <a:pPr algn="ctr"/>
            <a:r>
              <a:rPr lang="en-US" sz="1200" dirty="0">
                <a:solidFill>
                  <a:schemeClr val="accent5">
                    <a:lumMod val="50000"/>
                  </a:schemeClr>
                </a:solidFill>
                <a:latin typeface="Poppins" panose="00000500000000000000" pitchFamily="2" charset="0"/>
                <a:cs typeface="Poppins" panose="00000500000000000000" pitchFamily="2" charset="0"/>
              </a:rPr>
              <a:t>Reduces a bank’s </a:t>
            </a:r>
            <a:r>
              <a:rPr lang="en-US" sz="1200" b="1" dirty="0">
                <a:solidFill>
                  <a:schemeClr val="accent5">
                    <a:lumMod val="50000"/>
                  </a:schemeClr>
                </a:solidFill>
                <a:latin typeface="Poppins" panose="00000500000000000000" pitchFamily="2" charset="0"/>
                <a:cs typeface="Poppins" panose="00000500000000000000" pitchFamily="2" charset="0"/>
              </a:rPr>
              <a:t>ability to take on risk</a:t>
            </a:r>
            <a:r>
              <a:rPr lang="en-US" sz="1200" dirty="0">
                <a:solidFill>
                  <a:schemeClr val="accent5">
                    <a:lumMod val="50000"/>
                  </a:schemeClr>
                </a:solidFill>
                <a:latin typeface="Poppins" panose="00000500000000000000" pitchFamily="2" charset="0"/>
                <a:cs typeface="Poppins" panose="00000500000000000000" pitchFamily="2" charset="0"/>
              </a:rPr>
              <a:t> and instead focus on </a:t>
            </a:r>
            <a:r>
              <a:rPr lang="en-US" sz="1200" b="1" dirty="0">
                <a:solidFill>
                  <a:schemeClr val="accent5">
                    <a:lumMod val="50000"/>
                  </a:schemeClr>
                </a:solidFill>
                <a:latin typeface="Poppins" panose="00000500000000000000" pitchFamily="2" charset="0"/>
                <a:cs typeface="Poppins" panose="00000500000000000000" pitchFamily="2" charset="0"/>
              </a:rPr>
              <a:t>managing risk</a:t>
            </a:r>
          </a:p>
        </p:txBody>
      </p:sp>
      <p:sp>
        <p:nvSpPr>
          <p:cNvPr id="56" name="TextBox 55">
            <a:extLst>
              <a:ext uri="{FF2B5EF4-FFF2-40B4-BE49-F238E27FC236}">
                <a16:creationId xmlns:a16="http://schemas.microsoft.com/office/drawing/2014/main" id="{F5EB86F9-F29D-9C37-B84C-0662D702345C}"/>
              </a:ext>
            </a:extLst>
          </p:cNvPr>
          <p:cNvSpPr txBox="1"/>
          <p:nvPr/>
        </p:nvSpPr>
        <p:spPr>
          <a:xfrm>
            <a:off x="6412998" y="3676843"/>
            <a:ext cx="1993284" cy="830997"/>
          </a:xfrm>
          <a:prstGeom prst="rect">
            <a:avLst/>
          </a:prstGeom>
          <a:noFill/>
        </p:spPr>
        <p:txBody>
          <a:bodyPr wrap="square" rtlCol="0">
            <a:spAutoFit/>
          </a:bodyPr>
          <a:lstStyle/>
          <a:p>
            <a:pPr algn="ctr"/>
            <a:r>
              <a:rPr lang="en-US" sz="1200" dirty="0">
                <a:solidFill>
                  <a:schemeClr val="accent2">
                    <a:lumMod val="50000"/>
                  </a:schemeClr>
                </a:solidFill>
                <a:latin typeface="Poppins" panose="00000500000000000000" pitchFamily="2" charset="0"/>
                <a:cs typeface="Poppins" panose="00000500000000000000" pitchFamily="2" charset="0"/>
              </a:rPr>
              <a:t>Assist </a:t>
            </a:r>
            <a:r>
              <a:rPr lang="en-US" sz="1200" b="1" dirty="0">
                <a:solidFill>
                  <a:schemeClr val="accent2">
                    <a:lumMod val="50000"/>
                  </a:schemeClr>
                </a:solidFill>
                <a:latin typeface="Poppins" panose="00000500000000000000" pitchFamily="2" charset="0"/>
                <a:cs typeface="Poppins" panose="00000500000000000000" pitchFamily="2" charset="0"/>
              </a:rPr>
              <a:t>traders</a:t>
            </a:r>
            <a:r>
              <a:rPr lang="en-US" sz="1200" dirty="0">
                <a:solidFill>
                  <a:schemeClr val="accent2">
                    <a:lumMod val="50000"/>
                  </a:schemeClr>
                </a:solidFill>
                <a:latin typeface="Poppins" panose="00000500000000000000" pitchFamily="2" charset="0"/>
                <a:cs typeface="Poppins" panose="00000500000000000000" pitchFamily="2" charset="0"/>
              </a:rPr>
              <a:t>, </a:t>
            </a:r>
            <a:r>
              <a:rPr lang="en-US" sz="1200" b="1" dirty="0">
                <a:solidFill>
                  <a:schemeClr val="accent2">
                    <a:lumMod val="50000"/>
                  </a:schemeClr>
                </a:solidFill>
                <a:latin typeface="Poppins" panose="00000500000000000000" pitchFamily="2" charset="0"/>
                <a:cs typeface="Poppins" panose="00000500000000000000" pitchFamily="2" charset="0"/>
              </a:rPr>
              <a:t>investors</a:t>
            </a:r>
            <a:r>
              <a:rPr lang="en-US" sz="1200" dirty="0">
                <a:solidFill>
                  <a:schemeClr val="accent2">
                    <a:lumMod val="50000"/>
                  </a:schemeClr>
                </a:solidFill>
                <a:latin typeface="Poppins" panose="00000500000000000000" pitchFamily="2" charset="0"/>
                <a:cs typeface="Poppins" panose="00000500000000000000" pitchFamily="2" charset="0"/>
              </a:rPr>
              <a:t>, and </a:t>
            </a:r>
            <a:r>
              <a:rPr lang="en-US" sz="1200" b="1" dirty="0">
                <a:solidFill>
                  <a:schemeClr val="accent2">
                    <a:lumMod val="50000"/>
                  </a:schemeClr>
                </a:solidFill>
                <a:latin typeface="Poppins" panose="00000500000000000000" pitchFamily="2" charset="0"/>
                <a:cs typeface="Poppins" panose="00000500000000000000" pitchFamily="2" charset="0"/>
              </a:rPr>
              <a:t>other</a:t>
            </a:r>
            <a:r>
              <a:rPr lang="en-US" sz="1200" dirty="0">
                <a:solidFill>
                  <a:schemeClr val="accent2">
                    <a:lumMod val="50000"/>
                  </a:schemeClr>
                </a:solidFill>
                <a:latin typeface="Poppins" panose="00000500000000000000" pitchFamily="2" charset="0"/>
                <a:cs typeface="Poppins" panose="00000500000000000000" pitchFamily="2" charset="0"/>
              </a:rPr>
              <a:t> </a:t>
            </a:r>
            <a:r>
              <a:rPr lang="en-US" sz="1200" b="1" dirty="0">
                <a:solidFill>
                  <a:schemeClr val="accent2">
                    <a:lumMod val="50000"/>
                  </a:schemeClr>
                </a:solidFill>
                <a:latin typeface="Poppins" panose="00000500000000000000" pitchFamily="2" charset="0"/>
                <a:cs typeface="Poppins" panose="00000500000000000000" pitchFamily="2" charset="0"/>
              </a:rPr>
              <a:t>participants</a:t>
            </a:r>
            <a:r>
              <a:rPr lang="en-US" sz="1200" dirty="0">
                <a:solidFill>
                  <a:schemeClr val="accent2">
                    <a:lumMod val="50000"/>
                  </a:schemeClr>
                </a:solidFill>
                <a:latin typeface="Poppins" panose="00000500000000000000" pitchFamily="2" charset="0"/>
                <a:cs typeface="Poppins" panose="00000500000000000000" pitchFamily="2" charset="0"/>
              </a:rPr>
              <a:t> in the financial sector </a:t>
            </a:r>
            <a:endParaRPr lang="en-US" sz="1200" b="1" dirty="0">
              <a:solidFill>
                <a:schemeClr val="accent2">
                  <a:lumMod val="50000"/>
                </a:schemeClr>
              </a:solidFill>
              <a:latin typeface="Poppins" panose="00000500000000000000" pitchFamily="2" charset="0"/>
              <a:cs typeface="Poppins" panose="00000500000000000000" pitchFamily="2" charset="0"/>
            </a:endParaRPr>
          </a:p>
        </p:txBody>
      </p:sp>
      <p:sp>
        <p:nvSpPr>
          <p:cNvPr id="57" name="TextBox 56">
            <a:extLst>
              <a:ext uri="{FF2B5EF4-FFF2-40B4-BE49-F238E27FC236}">
                <a16:creationId xmlns:a16="http://schemas.microsoft.com/office/drawing/2014/main" id="{C46DD82E-40EA-CC16-205F-DBAD36C66A42}"/>
              </a:ext>
            </a:extLst>
          </p:cNvPr>
          <p:cNvSpPr txBox="1"/>
          <p:nvPr/>
        </p:nvSpPr>
        <p:spPr>
          <a:xfrm>
            <a:off x="6418966" y="4665049"/>
            <a:ext cx="1993284" cy="646331"/>
          </a:xfrm>
          <a:prstGeom prst="rect">
            <a:avLst/>
          </a:prstGeom>
          <a:noFill/>
        </p:spPr>
        <p:txBody>
          <a:bodyPr wrap="square" rtlCol="0">
            <a:spAutoFit/>
          </a:bodyPr>
          <a:lstStyle/>
          <a:p>
            <a:pPr algn="ctr"/>
            <a:r>
              <a:rPr lang="en-US" sz="1200" dirty="0">
                <a:solidFill>
                  <a:schemeClr val="accent2">
                    <a:lumMod val="50000"/>
                  </a:schemeClr>
                </a:solidFill>
                <a:latin typeface="Poppins" panose="00000500000000000000" pitchFamily="2" charset="0"/>
                <a:cs typeface="Poppins" panose="00000500000000000000" pitchFamily="2" charset="0"/>
              </a:rPr>
              <a:t>Keep financial markets </a:t>
            </a:r>
            <a:r>
              <a:rPr lang="en-US" sz="1200" b="1" dirty="0">
                <a:solidFill>
                  <a:schemeClr val="accent2">
                    <a:lumMod val="50000"/>
                  </a:schemeClr>
                </a:solidFill>
                <a:latin typeface="Poppins" panose="00000500000000000000" pitchFamily="2" charset="0"/>
                <a:cs typeface="Poppins" panose="00000500000000000000" pitchFamily="2" charset="0"/>
              </a:rPr>
              <a:t>strong</a:t>
            </a:r>
            <a:r>
              <a:rPr lang="en-US" sz="1200" dirty="0">
                <a:solidFill>
                  <a:schemeClr val="accent2">
                    <a:lumMod val="50000"/>
                  </a:schemeClr>
                </a:solidFill>
                <a:latin typeface="Poppins" panose="00000500000000000000" pitchFamily="2" charset="0"/>
                <a:cs typeface="Poppins" panose="00000500000000000000" pitchFamily="2" charset="0"/>
              </a:rPr>
              <a:t>, </a:t>
            </a:r>
            <a:r>
              <a:rPr lang="en-US" sz="1200" b="1" dirty="0">
                <a:solidFill>
                  <a:schemeClr val="accent2">
                    <a:lumMod val="50000"/>
                  </a:schemeClr>
                </a:solidFill>
                <a:latin typeface="Poppins" panose="00000500000000000000" pitchFamily="2" charset="0"/>
                <a:cs typeface="Poppins" panose="00000500000000000000" pitchFamily="2" charset="0"/>
              </a:rPr>
              <a:t>fair</a:t>
            </a:r>
            <a:r>
              <a:rPr lang="en-US" sz="1200" dirty="0">
                <a:solidFill>
                  <a:schemeClr val="accent2">
                    <a:lumMod val="50000"/>
                  </a:schemeClr>
                </a:solidFill>
                <a:latin typeface="Poppins" panose="00000500000000000000" pitchFamily="2" charset="0"/>
                <a:cs typeface="Poppins" panose="00000500000000000000" pitchFamily="2" charset="0"/>
              </a:rPr>
              <a:t>, </a:t>
            </a:r>
            <a:r>
              <a:rPr lang="en-US" sz="1200" b="1" dirty="0">
                <a:solidFill>
                  <a:schemeClr val="accent2">
                    <a:lumMod val="50000"/>
                  </a:schemeClr>
                </a:solidFill>
                <a:latin typeface="Poppins" panose="00000500000000000000" pitchFamily="2" charset="0"/>
                <a:cs typeface="Poppins" panose="00000500000000000000" pitchFamily="2" charset="0"/>
              </a:rPr>
              <a:t>effective</a:t>
            </a:r>
            <a:r>
              <a:rPr lang="en-US" sz="1200" dirty="0">
                <a:solidFill>
                  <a:schemeClr val="accent2">
                    <a:lumMod val="50000"/>
                  </a:schemeClr>
                </a:solidFill>
                <a:latin typeface="Poppins" panose="00000500000000000000" pitchFamily="2" charset="0"/>
                <a:cs typeface="Poppins" panose="00000500000000000000" pitchFamily="2" charset="0"/>
              </a:rPr>
              <a:t>, and </a:t>
            </a:r>
            <a:r>
              <a:rPr lang="en-US" sz="1200" b="1" dirty="0">
                <a:solidFill>
                  <a:schemeClr val="accent2">
                    <a:lumMod val="50000"/>
                  </a:schemeClr>
                </a:solidFill>
                <a:latin typeface="Poppins" panose="00000500000000000000" pitchFamily="2" charset="0"/>
                <a:cs typeface="Poppins" panose="00000500000000000000" pitchFamily="2" charset="0"/>
              </a:rPr>
              <a:t>transparent</a:t>
            </a:r>
          </a:p>
        </p:txBody>
      </p:sp>
      <p:sp>
        <p:nvSpPr>
          <p:cNvPr id="58" name="TextBox 57">
            <a:extLst>
              <a:ext uri="{FF2B5EF4-FFF2-40B4-BE49-F238E27FC236}">
                <a16:creationId xmlns:a16="http://schemas.microsoft.com/office/drawing/2014/main" id="{BFFC83ED-02FF-5C7C-297A-6F3B67B6FE53}"/>
              </a:ext>
            </a:extLst>
          </p:cNvPr>
          <p:cNvSpPr txBox="1"/>
          <p:nvPr/>
        </p:nvSpPr>
        <p:spPr>
          <a:xfrm>
            <a:off x="8938279" y="3674668"/>
            <a:ext cx="2189467" cy="830997"/>
          </a:xfrm>
          <a:prstGeom prst="rect">
            <a:avLst/>
          </a:prstGeom>
          <a:noFill/>
        </p:spPr>
        <p:txBody>
          <a:bodyPr wrap="square" rtlCol="0">
            <a:spAutoFit/>
          </a:bodyPr>
          <a:lstStyle/>
          <a:p>
            <a:pPr algn="ctr"/>
            <a:r>
              <a:rPr lang="en-US" sz="1200" dirty="0">
                <a:solidFill>
                  <a:schemeClr val="accent2">
                    <a:lumMod val="50000"/>
                  </a:schemeClr>
                </a:solidFill>
                <a:latin typeface="Poppins" panose="00000500000000000000" pitchFamily="2" charset="0"/>
                <a:cs typeface="Poppins" panose="00000500000000000000" pitchFamily="2" charset="0"/>
              </a:rPr>
              <a:t>Governs how </a:t>
            </a:r>
            <a:r>
              <a:rPr lang="en-US" sz="1200" b="1" dirty="0">
                <a:solidFill>
                  <a:schemeClr val="accent2">
                    <a:lumMod val="50000"/>
                  </a:schemeClr>
                </a:solidFill>
                <a:latin typeface="Poppins" panose="00000500000000000000" pitchFamily="2" charset="0"/>
                <a:cs typeface="Poppins" panose="00000500000000000000" pitchFamily="2" charset="0"/>
              </a:rPr>
              <a:t>derivatives market</a:t>
            </a:r>
            <a:r>
              <a:rPr lang="en-US" sz="1200" dirty="0">
                <a:solidFill>
                  <a:schemeClr val="accent2">
                    <a:lumMod val="50000"/>
                  </a:schemeClr>
                </a:solidFill>
                <a:latin typeface="Poppins" panose="00000500000000000000" pitchFamily="2" charset="0"/>
                <a:cs typeface="Poppins" panose="00000500000000000000" pitchFamily="2" charset="0"/>
              </a:rPr>
              <a:t>, </a:t>
            </a:r>
            <a:r>
              <a:rPr lang="en-US" sz="1200" b="1" dirty="0">
                <a:solidFill>
                  <a:schemeClr val="accent2">
                    <a:lumMod val="50000"/>
                  </a:schemeClr>
                </a:solidFill>
                <a:latin typeface="Poppins" panose="00000500000000000000" pitchFamily="2" charset="0"/>
                <a:cs typeface="Poppins" panose="00000500000000000000" pitchFamily="2" charset="0"/>
              </a:rPr>
              <a:t>central counterparties </a:t>
            </a:r>
            <a:r>
              <a:rPr lang="en-US" sz="1200" dirty="0">
                <a:solidFill>
                  <a:schemeClr val="accent2">
                    <a:lumMod val="50000"/>
                  </a:schemeClr>
                </a:solidFill>
                <a:latin typeface="Poppins" panose="00000500000000000000" pitchFamily="2" charset="0"/>
                <a:cs typeface="Poppins" panose="00000500000000000000" pitchFamily="2" charset="0"/>
              </a:rPr>
              <a:t>and </a:t>
            </a:r>
            <a:r>
              <a:rPr lang="en-US" sz="1200" b="1" dirty="0">
                <a:solidFill>
                  <a:schemeClr val="accent2">
                    <a:lumMod val="50000"/>
                  </a:schemeClr>
                </a:solidFill>
                <a:latin typeface="Poppins" panose="00000500000000000000" pitchFamily="2" charset="0"/>
                <a:cs typeface="Poppins" panose="00000500000000000000" pitchFamily="2" charset="0"/>
              </a:rPr>
              <a:t>trade repositories </a:t>
            </a:r>
            <a:r>
              <a:rPr lang="en-US" sz="1200" dirty="0">
                <a:solidFill>
                  <a:schemeClr val="accent2">
                    <a:lumMod val="50000"/>
                  </a:schemeClr>
                </a:solidFill>
                <a:latin typeface="Poppins" panose="00000500000000000000" pitchFamily="2" charset="0"/>
                <a:cs typeface="Poppins" panose="00000500000000000000" pitchFamily="2" charset="0"/>
              </a:rPr>
              <a:t>operate</a:t>
            </a:r>
            <a:endParaRPr lang="en-US" sz="1200" b="1" dirty="0">
              <a:solidFill>
                <a:schemeClr val="accent2">
                  <a:lumMod val="50000"/>
                </a:schemeClr>
              </a:solidFill>
              <a:latin typeface="Poppins" panose="00000500000000000000" pitchFamily="2" charset="0"/>
              <a:cs typeface="Poppins" panose="00000500000000000000" pitchFamily="2" charset="0"/>
            </a:endParaRPr>
          </a:p>
        </p:txBody>
      </p:sp>
      <p:sp>
        <p:nvSpPr>
          <p:cNvPr id="59" name="TextBox 58">
            <a:extLst>
              <a:ext uri="{FF2B5EF4-FFF2-40B4-BE49-F238E27FC236}">
                <a16:creationId xmlns:a16="http://schemas.microsoft.com/office/drawing/2014/main" id="{BCFAEFC8-4A77-D557-FE28-DCF6D139A1D2}"/>
              </a:ext>
            </a:extLst>
          </p:cNvPr>
          <p:cNvSpPr txBox="1"/>
          <p:nvPr/>
        </p:nvSpPr>
        <p:spPr>
          <a:xfrm>
            <a:off x="8984340" y="4662874"/>
            <a:ext cx="2097344" cy="646331"/>
          </a:xfrm>
          <a:prstGeom prst="rect">
            <a:avLst/>
          </a:prstGeom>
          <a:noFill/>
        </p:spPr>
        <p:txBody>
          <a:bodyPr wrap="square" rtlCol="0">
            <a:spAutoFit/>
          </a:bodyPr>
          <a:lstStyle/>
          <a:p>
            <a:pPr algn="ctr"/>
            <a:r>
              <a:rPr lang="en-US" sz="1200" b="1" dirty="0">
                <a:solidFill>
                  <a:schemeClr val="accent2">
                    <a:lumMod val="50000"/>
                  </a:schemeClr>
                </a:solidFill>
                <a:latin typeface="Poppins" panose="00000500000000000000" pitchFamily="2" charset="0"/>
                <a:cs typeface="Poppins" panose="00000500000000000000" pitchFamily="2" charset="0"/>
              </a:rPr>
              <a:t>Mitigate credit risk </a:t>
            </a:r>
            <a:r>
              <a:rPr lang="en-US" sz="1200" dirty="0">
                <a:solidFill>
                  <a:schemeClr val="accent2">
                    <a:lumMod val="50000"/>
                  </a:schemeClr>
                </a:solidFill>
                <a:latin typeface="Poppins" panose="00000500000000000000" pitchFamily="2" charset="0"/>
                <a:cs typeface="Poppins" panose="00000500000000000000" pitchFamily="2" charset="0"/>
              </a:rPr>
              <a:t>and </a:t>
            </a:r>
            <a:r>
              <a:rPr lang="en-US" sz="1200" b="1" dirty="0">
                <a:solidFill>
                  <a:schemeClr val="accent2">
                    <a:lumMod val="50000"/>
                  </a:schemeClr>
                </a:solidFill>
                <a:latin typeface="Poppins" panose="00000500000000000000" pitchFamily="2" charset="0"/>
                <a:cs typeface="Poppins" panose="00000500000000000000" pitchFamily="2" charset="0"/>
              </a:rPr>
              <a:t>reduce operational risk </a:t>
            </a:r>
            <a:r>
              <a:rPr lang="en-US" sz="1200" dirty="0">
                <a:solidFill>
                  <a:schemeClr val="accent2">
                    <a:lumMod val="50000"/>
                  </a:schemeClr>
                </a:solidFill>
                <a:latin typeface="Poppins" panose="00000500000000000000" pitchFamily="2" charset="0"/>
                <a:cs typeface="Poppins" panose="00000500000000000000" pitchFamily="2" charset="0"/>
              </a:rPr>
              <a:t>through </a:t>
            </a:r>
            <a:r>
              <a:rPr lang="en-US" sz="1200" b="1" dirty="0">
                <a:solidFill>
                  <a:schemeClr val="accent2">
                    <a:lumMod val="50000"/>
                  </a:schemeClr>
                </a:solidFill>
                <a:latin typeface="Poppins" panose="00000500000000000000" pitchFamily="2" charset="0"/>
                <a:cs typeface="Poppins" panose="00000500000000000000" pitchFamily="2" charset="0"/>
              </a:rPr>
              <a:t>transparency</a:t>
            </a:r>
          </a:p>
        </p:txBody>
      </p:sp>
      <p:grpSp>
        <p:nvGrpSpPr>
          <p:cNvPr id="68" name="Group 67">
            <a:extLst>
              <a:ext uri="{FF2B5EF4-FFF2-40B4-BE49-F238E27FC236}">
                <a16:creationId xmlns:a16="http://schemas.microsoft.com/office/drawing/2014/main" id="{83C8504F-FE31-9BF0-402A-E6DE13B23241}"/>
              </a:ext>
            </a:extLst>
          </p:cNvPr>
          <p:cNvGrpSpPr/>
          <p:nvPr/>
        </p:nvGrpSpPr>
        <p:grpSpPr>
          <a:xfrm>
            <a:off x="6198641" y="339208"/>
            <a:ext cx="5039331" cy="1353813"/>
            <a:chOff x="954029" y="383756"/>
            <a:chExt cx="5039331" cy="1353813"/>
          </a:xfrm>
        </p:grpSpPr>
        <p:sp>
          <p:nvSpPr>
            <p:cNvPr id="5" name="Left Brace 4">
              <a:extLst>
                <a:ext uri="{FF2B5EF4-FFF2-40B4-BE49-F238E27FC236}">
                  <a16:creationId xmlns:a16="http://schemas.microsoft.com/office/drawing/2014/main" id="{F26449B5-02B9-23AB-045C-FB0A8D8F9A89}"/>
                </a:ext>
              </a:extLst>
            </p:cNvPr>
            <p:cNvSpPr/>
            <p:nvPr/>
          </p:nvSpPr>
          <p:spPr>
            <a:xfrm rot="5400000">
              <a:off x="3192658" y="-1063134"/>
              <a:ext cx="562074" cy="5039331"/>
            </a:xfrm>
            <a:prstGeom prst="leftBrace">
              <a:avLst>
                <a:gd name="adj1" fmla="val 57138"/>
                <a:gd name="adj2" fmla="val 50000"/>
              </a:avLst>
            </a:prstGeom>
            <a:ln w="762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Poppins" panose="00000500000000000000" pitchFamily="2" charset="0"/>
              </a:endParaRPr>
            </a:p>
          </p:txBody>
        </p:sp>
        <p:grpSp>
          <p:nvGrpSpPr>
            <p:cNvPr id="8" name="Group 7">
              <a:extLst>
                <a:ext uri="{FF2B5EF4-FFF2-40B4-BE49-F238E27FC236}">
                  <a16:creationId xmlns:a16="http://schemas.microsoft.com/office/drawing/2014/main" id="{435D20E2-903E-D2DA-2955-A540D1699D11}"/>
                </a:ext>
              </a:extLst>
            </p:cNvPr>
            <p:cNvGrpSpPr/>
            <p:nvPr/>
          </p:nvGrpSpPr>
          <p:grpSpPr>
            <a:xfrm>
              <a:off x="3077826" y="383756"/>
              <a:ext cx="791738" cy="791738"/>
              <a:chOff x="5469843" y="646500"/>
              <a:chExt cx="2778771" cy="2778771"/>
            </a:xfrm>
          </p:grpSpPr>
          <p:sp>
            <p:nvSpPr>
              <p:cNvPr id="10" name="Freeform: Shape 9">
                <a:extLst>
                  <a:ext uri="{FF2B5EF4-FFF2-40B4-BE49-F238E27FC236}">
                    <a16:creationId xmlns:a16="http://schemas.microsoft.com/office/drawing/2014/main" id="{E3BD2280-25BE-CAC1-52BE-7E5776F5B159}"/>
                  </a:ext>
                </a:extLst>
              </p:cNvPr>
              <p:cNvSpPr/>
              <p:nvPr/>
            </p:nvSpPr>
            <p:spPr>
              <a:xfrm>
                <a:off x="5469843" y="646500"/>
                <a:ext cx="2778771" cy="2778771"/>
              </a:xfrm>
              <a:custGeom>
                <a:avLst/>
                <a:gdLst>
                  <a:gd name="connsiteX0" fmla="*/ 2778772 w 2778771"/>
                  <a:gd name="connsiteY0" fmla="*/ 1389386 h 2778771"/>
                  <a:gd name="connsiteX1" fmla="*/ 1389386 w 2778771"/>
                  <a:gd name="connsiteY1" fmla="*/ 2778772 h 2778771"/>
                  <a:gd name="connsiteX2" fmla="*/ 0 w 2778771"/>
                  <a:gd name="connsiteY2" fmla="*/ 1389386 h 2778771"/>
                  <a:gd name="connsiteX3" fmla="*/ 1389386 w 2778771"/>
                  <a:gd name="connsiteY3" fmla="*/ 0 h 2778771"/>
                  <a:gd name="connsiteX4" fmla="*/ 2778772 w 2778771"/>
                  <a:gd name="connsiteY4" fmla="*/ 1389386 h 2778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8771" h="2778771">
                    <a:moveTo>
                      <a:pt x="2778772" y="1389386"/>
                    </a:moveTo>
                    <a:cubicBezTo>
                      <a:pt x="2778772" y="2156723"/>
                      <a:pt x="2156723" y="2778772"/>
                      <a:pt x="1389386" y="2778772"/>
                    </a:cubicBezTo>
                    <a:cubicBezTo>
                      <a:pt x="622049" y="2778772"/>
                      <a:pt x="0" y="2156723"/>
                      <a:pt x="0" y="1389386"/>
                    </a:cubicBezTo>
                    <a:cubicBezTo>
                      <a:pt x="0" y="622049"/>
                      <a:pt x="622049" y="0"/>
                      <a:pt x="1389386" y="0"/>
                    </a:cubicBezTo>
                    <a:cubicBezTo>
                      <a:pt x="2156723" y="0"/>
                      <a:pt x="2778772" y="622049"/>
                      <a:pt x="2778772" y="1389386"/>
                    </a:cubicBezTo>
                    <a:close/>
                  </a:path>
                </a:pathLst>
              </a:custGeom>
              <a:solidFill>
                <a:schemeClr val="accent2"/>
              </a:solidFill>
              <a:ln w="4305" cap="flat">
                <a:noFill/>
                <a:prstDash val="solid"/>
                <a:miter/>
              </a:ln>
            </p:spPr>
            <p:txBody>
              <a:bodyPr rtlCol="0" anchor="ctr"/>
              <a:lstStyle/>
              <a:p>
                <a:endParaRPr lang="en-GB" dirty="0">
                  <a:latin typeface="Poppins" panose="00000500000000000000" pitchFamily="2" charset="0"/>
                </a:endParaRPr>
              </a:p>
            </p:txBody>
          </p:sp>
          <p:sp>
            <p:nvSpPr>
              <p:cNvPr id="11" name="Freeform: Shape 10">
                <a:extLst>
                  <a:ext uri="{FF2B5EF4-FFF2-40B4-BE49-F238E27FC236}">
                    <a16:creationId xmlns:a16="http://schemas.microsoft.com/office/drawing/2014/main" id="{8BFE7EC2-CB73-B7D7-D5C8-F7ACA10204A0}"/>
                  </a:ext>
                </a:extLst>
              </p:cNvPr>
              <p:cNvSpPr/>
              <p:nvPr/>
            </p:nvSpPr>
            <p:spPr>
              <a:xfrm>
                <a:off x="6659004" y="1019605"/>
                <a:ext cx="400652" cy="383372"/>
              </a:xfrm>
              <a:custGeom>
                <a:avLst/>
                <a:gdLst>
                  <a:gd name="connsiteX0" fmla="*/ 221617 w 400652"/>
                  <a:gd name="connsiteY0" fmla="*/ 15526 h 383372"/>
                  <a:gd name="connsiteX1" fmla="*/ 258578 w 400652"/>
                  <a:gd name="connsiteY1" fmla="*/ 129213 h 383372"/>
                  <a:gd name="connsiteX2" fmla="*/ 378130 w 400652"/>
                  <a:gd name="connsiteY2" fmla="*/ 129213 h 383372"/>
                  <a:gd name="connsiteX3" fmla="*/ 391328 w 400652"/>
                  <a:gd name="connsiteY3" fmla="*/ 169883 h 383372"/>
                  <a:gd name="connsiteX4" fmla="*/ 294633 w 400652"/>
                  <a:gd name="connsiteY4" fmla="*/ 240140 h 383372"/>
                  <a:gd name="connsiteX5" fmla="*/ 331594 w 400652"/>
                  <a:gd name="connsiteY5" fmla="*/ 353827 h 383372"/>
                  <a:gd name="connsiteX6" fmla="*/ 297005 w 400652"/>
                  <a:gd name="connsiteY6" fmla="*/ 378970 h 383372"/>
                  <a:gd name="connsiteX7" fmla="*/ 200311 w 400652"/>
                  <a:gd name="connsiteY7" fmla="*/ 308714 h 383372"/>
                  <a:gd name="connsiteX8" fmla="*/ 103617 w 400652"/>
                  <a:gd name="connsiteY8" fmla="*/ 378970 h 383372"/>
                  <a:gd name="connsiteX9" fmla="*/ 69028 w 400652"/>
                  <a:gd name="connsiteY9" fmla="*/ 353827 h 383372"/>
                  <a:gd name="connsiteX10" fmla="*/ 105989 w 400652"/>
                  <a:gd name="connsiteY10" fmla="*/ 240140 h 383372"/>
                  <a:gd name="connsiteX11" fmla="*/ 9295 w 400652"/>
                  <a:gd name="connsiteY11" fmla="*/ 169883 h 383372"/>
                  <a:gd name="connsiteX12" fmla="*/ 22492 w 400652"/>
                  <a:gd name="connsiteY12" fmla="*/ 129213 h 383372"/>
                  <a:gd name="connsiteX13" fmla="*/ 142045 w 400652"/>
                  <a:gd name="connsiteY13" fmla="*/ 129213 h 383372"/>
                  <a:gd name="connsiteX14" fmla="*/ 179006 w 400652"/>
                  <a:gd name="connsiteY14" fmla="*/ 15526 h 383372"/>
                  <a:gd name="connsiteX15" fmla="*/ 221617 w 400652"/>
                  <a:gd name="connsiteY15" fmla="*/ 15526 h 38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652" h="383372">
                    <a:moveTo>
                      <a:pt x="221617" y="15526"/>
                    </a:moveTo>
                    <a:lnTo>
                      <a:pt x="258578" y="129213"/>
                    </a:lnTo>
                    <a:lnTo>
                      <a:pt x="378130" y="129213"/>
                    </a:lnTo>
                    <a:cubicBezTo>
                      <a:pt x="399910" y="129213"/>
                      <a:pt x="408967" y="157074"/>
                      <a:pt x="391328" y="169883"/>
                    </a:cubicBezTo>
                    <a:lnTo>
                      <a:pt x="294633" y="240140"/>
                    </a:lnTo>
                    <a:lnTo>
                      <a:pt x="331594" y="353827"/>
                    </a:lnTo>
                    <a:cubicBezTo>
                      <a:pt x="338323" y="374528"/>
                      <a:pt x="314645" y="391737"/>
                      <a:pt x="297005" y="378970"/>
                    </a:cubicBezTo>
                    <a:lnTo>
                      <a:pt x="200311" y="308714"/>
                    </a:lnTo>
                    <a:lnTo>
                      <a:pt x="103617" y="378970"/>
                    </a:lnTo>
                    <a:cubicBezTo>
                      <a:pt x="86021" y="391780"/>
                      <a:pt x="62300" y="374571"/>
                      <a:pt x="69028" y="353827"/>
                    </a:cubicBezTo>
                    <a:lnTo>
                      <a:pt x="105989" y="240140"/>
                    </a:lnTo>
                    <a:lnTo>
                      <a:pt x="9295" y="169883"/>
                    </a:lnTo>
                    <a:cubicBezTo>
                      <a:pt x="-8302" y="157074"/>
                      <a:pt x="755" y="129213"/>
                      <a:pt x="22492" y="129213"/>
                    </a:cubicBezTo>
                    <a:lnTo>
                      <a:pt x="142045" y="129213"/>
                    </a:lnTo>
                    <a:lnTo>
                      <a:pt x="179006" y="15526"/>
                    </a:lnTo>
                    <a:cubicBezTo>
                      <a:pt x="185604" y="-5175"/>
                      <a:pt x="214889" y="-5175"/>
                      <a:pt x="221617" y="1552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13" name="Freeform: Shape 12">
                <a:extLst>
                  <a:ext uri="{FF2B5EF4-FFF2-40B4-BE49-F238E27FC236}">
                    <a16:creationId xmlns:a16="http://schemas.microsoft.com/office/drawing/2014/main" id="{88841855-7FAA-47BB-E850-5B05CBC8EC9D}"/>
                  </a:ext>
                </a:extLst>
              </p:cNvPr>
              <p:cNvSpPr/>
              <p:nvPr/>
            </p:nvSpPr>
            <p:spPr>
              <a:xfrm>
                <a:off x="6099540" y="1276196"/>
                <a:ext cx="396406" cy="396420"/>
              </a:xfrm>
              <a:custGeom>
                <a:avLst/>
                <a:gdLst>
                  <a:gd name="connsiteX0" fmla="*/ 67175 w 396406"/>
                  <a:gd name="connsiteY0" fmla="*/ 36942 h 396420"/>
                  <a:gd name="connsiteX1" fmla="*/ 173702 w 396406"/>
                  <a:gd name="connsiteY1" fmla="*/ 91197 h 396420"/>
                  <a:gd name="connsiteX2" fmla="*/ 258234 w 396406"/>
                  <a:gd name="connsiteY2" fmla="*/ 6665 h 396420"/>
                  <a:gd name="connsiteX3" fmla="*/ 296317 w 396406"/>
                  <a:gd name="connsiteY3" fmla="*/ 26073 h 396420"/>
                  <a:gd name="connsiteX4" fmla="*/ 277599 w 396406"/>
                  <a:gd name="connsiteY4" fmla="*/ 144159 h 396420"/>
                  <a:gd name="connsiteX5" fmla="*/ 384127 w 396406"/>
                  <a:gd name="connsiteY5" fmla="*/ 198415 h 396420"/>
                  <a:gd name="connsiteX6" fmla="*/ 377442 w 396406"/>
                  <a:gd name="connsiteY6" fmla="*/ 240638 h 396420"/>
                  <a:gd name="connsiteX7" fmla="*/ 259356 w 396406"/>
                  <a:gd name="connsiteY7" fmla="*/ 259356 h 396420"/>
                  <a:gd name="connsiteX8" fmla="*/ 240638 w 396406"/>
                  <a:gd name="connsiteY8" fmla="*/ 377442 h 396420"/>
                  <a:gd name="connsiteX9" fmla="*/ 198415 w 396406"/>
                  <a:gd name="connsiteY9" fmla="*/ 384127 h 396420"/>
                  <a:gd name="connsiteX10" fmla="*/ 144159 w 396406"/>
                  <a:gd name="connsiteY10" fmla="*/ 277599 h 396420"/>
                  <a:gd name="connsiteX11" fmla="*/ 26073 w 396406"/>
                  <a:gd name="connsiteY11" fmla="*/ 296317 h 396420"/>
                  <a:gd name="connsiteX12" fmla="*/ 6665 w 396406"/>
                  <a:gd name="connsiteY12" fmla="*/ 258234 h 396420"/>
                  <a:gd name="connsiteX13" fmla="*/ 91197 w 396406"/>
                  <a:gd name="connsiteY13" fmla="*/ 173702 h 396420"/>
                  <a:gd name="connsiteX14" fmla="*/ 36942 w 396406"/>
                  <a:gd name="connsiteY14" fmla="*/ 67175 h 396420"/>
                  <a:gd name="connsiteX15" fmla="*/ 67175 w 396406"/>
                  <a:gd name="connsiteY15" fmla="*/ 36942 h 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06" h="396420">
                    <a:moveTo>
                      <a:pt x="67175" y="36942"/>
                    </a:moveTo>
                    <a:lnTo>
                      <a:pt x="173702" y="91197"/>
                    </a:lnTo>
                    <a:lnTo>
                      <a:pt x="258234" y="6665"/>
                    </a:lnTo>
                    <a:cubicBezTo>
                      <a:pt x="273631" y="-8731"/>
                      <a:pt x="299724" y="4552"/>
                      <a:pt x="296317" y="26073"/>
                    </a:cubicBezTo>
                    <a:lnTo>
                      <a:pt x="277599" y="144159"/>
                    </a:lnTo>
                    <a:lnTo>
                      <a:pt x="384127" y="198415"/>
                    </a:lnTo>
                    <a:cubicBezTo>
                      <a:pt x="403534" y="208291"/>
                      <a:pt x="398920" y="237231"/>
                      <a:pt x="377442" y="240638"/>
                    </a:cubicBezTo>
                    <a:lnTo>
                      <a:pt x="259356" y="259356"/>
                    </a:lnTo>
                    <a:lnTo>
                      <a:pt x="240638" y="377442"/>
                    </a:lnTo>
                    <a:cubicBezTo>
                      <a:pt x="237231" y="398963"/>
                      <a:pt x="208291" y="403534"/>
                      <a:pt x="198415" y="384127"/>
                    </a:cubicBezTo>
                    <a:lnTo>
                      <a:pt x="144159" y="277599"/>
                    </a:lnTo>
                    <a:lnTo>
                      <a:pt x="26073" y="296317"/>
                    </a:lnTo>
                    <a:cubicBezTo>
                      <a:pt x="4552" y="299724"/>
                      <a:pt x="-8731" y="273631"/>
                      <a:pt x="6665" y="258234"/>
                    </a:cubicBezTo>
                    <a:lnTo>
                      <a:pt x="91197" y="173702"/>
                    </a:lnTo>
                    <a:lnTo>
                      <a:pt x="36942" y="67175"/>
                    </a:lnTo>
                    <a:cubicBezTo>
                      <a:pt x="27065" y="47767"/>
                      <a:pt x="47767" y="27065"/>
                      <a:pt x="67175" y="36942"/>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19" name="Freeform: Shape 18">
                <a:extLst>
                  <a:ext uri="{FF2B5EF4-FFF2-40B4-BE49-F238E27FC236}">
                    <a16:creationId xmlns:a16="http://schemas.microsoft.com/office/drawing/2014/main" id="{030A7F5A-4CED-384E-DF39-FF77FDD30C92}"/>
                  </a:ext>
                </a:extLst>
              </p:cNvPr>
              <p:cNvSpPr/>
              <p:nvPr/>
            </p:nvSpPr>
            <p:spPr>
              <a:xfrm>
                <a:off x="5842943" y="1835458"/>
                <a:ext cx="383354" cy="400738"/>
              </a:xfrm>
              <a:custGeom>
                <a:avLst/>
                <a:gdLst>
                  <a:gd name="connsiteX0" fmla="*/ 15532 w 383354"/>
                  <a:gd name="connsiteY0" fmla="*/ 179036 h 400738"/>
                  <a:gd name="connsiteX1" fmla="*/ 129219 w 383354"/>
                  <a:gd name="connsiteY1" fmla="*/ 142075 h 400738"/>
                  <a:gd name="connsiteX2" fmla="*/ 129219 w 383354"/>
                  <a:gd name="connsiteY2" fmla="*/ 22522 h 400738"/>
                  <a:gd name="connsiteX3" fmla="*/ 169889 w 383354"/>
                  <a:gd name="connsiteY3" fmla="*/ 9325 h 400738"/>
                  <a:gd name="connsiteX4" fmla="*/ 240145 w 383354"/>
                  <a:gd name="connsiteY4" fmla="*/ 106019 h 400738"/>
                  <a:gd name="connsiteX5" fmla="*/ 353832 w 383354"/>
                  <a:gd name="connsiteY5" fmla="*/ 69058 h 400738"/>
                  <a:gd name="connsiteX6" fmla="*/ 378976 w 383354"/>
                  <a:gd name="connsiteY6" fmla="*/ 103647 h 400738"/>
                  <a:gd name="connsiteX7" fmla="*/ 308676 w 383354"/>
                  <a:gd name="connsiteY7" fmla="*/ 200427 h 400738"/>
                  <a:gd name="connsiteX8" fmla="*/ 378933 w 383354"/>
                  <a:gd name="connsiteY8" fmla="*/ 297122 h 400738"/>
                  <a:gd name="connsiteX9" fmla="*/ 353789 w 383354"/>
                  <a:gd name="connsiteY9" fmla="*/ 331711 h 400738"/>
                  <a:gd name="connsiteX10" fmla="*/ 240102 w 383354"/>
                  <a:gd name="connsiteY10" fmla="*/ 294750 h 400738"/>
                  <a:gd name="connsiteX11" fmla="*/ 169846 w 383354"/>
                  <a:gd name="connsiteY11" fmla="*/ 391444 h 400738"/>
                  <a:gd name="connsiteX12" fmla="*/ 129175 w 383354"/>
                  <a:gd name="connsiteY12" fmla="*/ 378246 h 400738"/>
                  <a:gd name="connsiteX13" fmla="*/ 129175 w 383354"/>
                  <a:gd name="connsiteY13" fmla="*/ 258694 h 400738"/>
                  <a:gd name="connsiteX14" fmla="*/ 15489 w 383354"/>
                  <a:gd name="connsiteY14" fmla="*/ 221733 h 400738"/>
                  <a:gd name="connsiteX15" fmla="*/ 15532 w 383354"/>
                  <a:gd name="connsiteY15" fmla="*/ 179036 h 4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354" h="400738">
                    <a:moveTo>
                      <a:pt x="15532" y="179036"/>
                    </a:moveTo>
                    <a:lnTo>
                      <a:pt x="129219" y="142075"/>
                    </a:lnTo>
                    <a:lnTo>
                      <a:pt x="129219" y="22522"/>
                    </a:lnTo>
                    <a:cubicBezTo>
                      <a:pt x="129219" y="742"/>
                      <a:pt x="157080" y="-8315"/>
                      <a:pt x="169889" y="9325"/>
                    </a:cubicBezTo>
                    <a:lnTo>
                      <a:pt x="240145" y="106019"/>
                    </a:lnTo>
                    <a:lnTo>
                      <a:pt x="353832" y="69058"/>
                    </a:lnTo>
                    <a:cubicBezTo>
                      <a:pt x="374534" y="62330"/>
                      <a:pt x="391742" y="86007"/>
                      <a:pt x="378976" y="103647"/>
                    </a:cubicBezTo>
                    <a:lnTo>
                      <a:pt x="308676" y="200427"/>
                    </a:lnTo>
                    <a:lnTo>
                      <a:pt x="378933" y="297122"/>
                    </a:lnTo>
                    <a:cubicBezTo>
                      <a:pt x="391742" y="314718"/>
                      <a:pt x="374534" y="338439"/>
                      <a:pt x="353789" y="331711"/>
                    </a:cubicBezTo>
                    <a:lnTo>
                      <a:pt x="240102" y="294750"/>
                    </a:lnTo>
                    <a:lnTo>
                      <a:pt x="169846" y="391444"/>
                    </a:lnTo>
                    <a:cubicBezTo>
                      <a:pt x="157036" y="409040"/>
                      <a:pt x="129175" y="399983"/>
                      <a:pt x="129175" y="378246"/>
                    </a:cubicBezTo>
                    <a:lnTo>
                      <a:pt x="129175" y="258694"/>
                    </a:lnTo>
                    <a:lnTo>
                      <a:pt x="15489" y="221733"/>
                    </a:lnTo>
                    <a:cubicBezTo>
                      <a:pt x="-5170" y="215091"/>
                      <a:pt x="-5170" y="185764"/>
                      <a:pt x="15532" y="17903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21" name="Freeform: Shape 20">
                <a:extLst>
                  <a:ext uri="{FF2B5EF4-FFF2-40B4-BE49-F238E27FC236}">
                    <a16:creationId xmlns:a16="http://schemas.microsoft.com/office/drawing/2014/main" id="{81CA946B-D611-8AF3-62D5-B371538C909A}"/>
                  </a:ext>
                </a:extLst>
              </p:cNvPr>
              <p:cNvSpPr/>
              <p:nvPr/>
            </p:nvSpPr>
            <p:spPr>
              <a:xfrm>
                <a:off x="6099540" y="2399212"/>
                <a:ext cx="396420" cy="396406"/>
              </a:xfrm>
              <a:custGeom>
                <a:avLst/>
                <a:gdLst>
                  <a:gd name="connsiteX0" fmla="*/ 36942 w 396420"/>
                  <a:gd name="connsiteY0" fmla="*/ 329232 h 396406"/>
                  <a:gd name="connsiteX1" fmla="*/ 91197 w 396420"/>
                  <a:gd name="connsiteY1" fmla="*/ 222704 h 396406"/>
                  <a:gd name="connsiteX2" fmla="*/ 6665 w 396420"/>
                  <a:gd name="connsiteY2" fmla="*/ 138172 h 396406"/>
                  <a:gd name="connsiteX3" fmla="*/ 26073 w 396420"/>
                  <a:gd name="connsiteY3" fmla="*/ 100090 h 396406"/>
                  <a:gd name="connsiteX4" fmla="*/ 144159 w 396420"/>
                  <a:gd name="connsiteY4" fmla="*/ 118808 h 396406"/>
                  <a:gd name="connsiteX5" fmla="*/ 198415 w 396420"/>
                  <a:gd name="connsiteY5" fmla="*/ 12280 h 396406"/>
                  <a:gd name="connsiteX6" fmla="*/ 240638 w 396420"/>
                  <a:gd name="connsiteY6" fmla="*/ 18965 h 396406"/>
                  <a:gd name="connsiteX7" fmla="*/ 259356 w 396420"/>
                  <a:gd name="connsiteY7" fmla="*/ 137051 h 396406"/>
                  <a:gd name="connsiteX8" fmla="*/ 377442 w 396420"/>
                  <a:gd name="connsiteY8" fmla="*/ 155769 h 396406"/>
                  <a:gd name="connsiteX9" fmla="*/ 384127 w 396420"/>
                  <a:gd name="connsiteY9" fmla="*/ 197992 h 396406"/>
                  <a:gd name="connsiteX10" fmla="*/ 277599 w 396420"/>
                  <a:gd name="connsiteY10" fmla="*/ 252247 h 396406"/>
                  <a:gd name="connsiteX11" fmla="*/ 296317 w 396420"/>
                  <a:gd name="connsiteY11" fmla="*/ 370333 h 396406"/>
                  <a:gd name="connsiteX12" fmla="*/ 258234 w 396420"/>
                  <a:gd name="connsiteY12" fmla="*/ 389741 h 396406"/>
                  <a:gd name="connsiteX13" fmla="*/ 173702 w 396420"/>
                  <a:gd name="connsiteY13" fmla="*/ 305209 h 396406"/>
                  <a:gd name="connsiteX14" fmla="*/ 67175 w 396420"/>
                  <a:gd name="connsiteY14" fmla="*/ 359465 h 396406"/>
                  <a:gd name="connsiteX15" fmla="*/ 36942 w 396420"/>
                  <a:gd name="connsiteY15" fmla="*/ 329232 h 39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20" h="396406">
                    <a:moveTo>
                      <a:pt x="36942" y="329232"/>
                    </a:moveTo>
                    <a:lnTo>
                      <a:pt x="91197" y="222704"/>
                    </a:lnTo>
                    <a:lnTo>
                      <a:pt x="6665" y="138172"/>
                    </a:lnTo>
                    <a:cubicBezTo>
                      <a:pt x="-8731" y="122775"/>
                      <a:pt x="4552" y="96683"/>
                      <a:pt x="26073" y="100090"/>
                    </a:cubicBezTo>
                    <a:lnTo>
                      <a:pt x="144159" y="118808"/>
                    </a:lnTo>
                    <a:lnTo>
                      <a:pt x="198415" y="12280"/>
                    </a:lnTo>
                    <a:cubicBezTo>
                      <a:pt x="208291" y="-7128"/>
                      <a:pt x="237231" y="-2513"/>
                      <a:pt x="240638" y="18965"/>
                    </a:cubicBezTo>
                    <a:lnTo>
                      <a:pt x="259356" y="137051"/>
                    </a:lnTo>
                    <a:lnTo>
                      <a:pt x="377442" y="155769"/>
                    </a:lnTo>
                    <a:cubicBezTo>
                      <a:pt x="398963" y="159176"/>
                      <a:pt x="403534" y="188115"/>
                      <a:pt x="384127" y="197992"/>
                    </a:cubicBezTo>
                    <a:lnTo>
                      <a:pt x="277599" y="252247"/>
                    </a:lnTo>
                    <a:lnTo>
                      <a:pt x="296317" y="370333"/>
                    </a:lnTo>
                    <a:cubicBezTo>
                      <a:pt x="299724" y="391854"/>
                      <a:pt x="273631" y="405138"/>
                      <a:pt x="258234" y="389741"/>
                    </a:cubicBezTo>
                    <a:lnTo>
                      <a:pt x="173702" y="305209"/>
                    </a:lnTo>
                    <a:lnTo>
                      <a:pt x="67175" y="359465"/>
                    </a:lnTo>
                    <a:cubicBezTo>
                      <a:pt x="47767" y="369298"/>
                      <a:pt x="27065" y="348597"/>
                      <a:pt x="36942" y="329232"/>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25" name="Freeform: Shape 24">
                <a:extLst>
                  <a:ext uri="{FF2B5EF4-FFF2-40B4-BE49-F238E27FC236}">
                    <a16:creationId xmlns:a16="http://schemas.microsoft.com/office/drawing/2014/main" id="{0AFA44A8-ABFC-8F91-77BA-B9B77B3A0CC2}"/>
                  </a:ext>
                </a:extLst>
              </p:cNvPr>
              <p:cNvSpPr/>
              <p:nvPr/>
            </p:nvSpPr>
            <p:spPr>
              <a:xfrm>
                <a:off x="6658845" y="2668794"/>
                <a:ext cx="400652" cy="383372"/>
              </a:xfrm>
              <a:custGeom>
                <a:avLst/>
                <a:gdLst>
                  <a:gd name="connsiteX0" fmla="*/ 179036 w 400652"/>
                  <a:gd name="connsiteY0" fmla="*/ 367846 h 383372"/>
                  <a:gd name="connsiteX1" fmla="*/ 142075 w 400652"/>
                  <a:gd name="connsiteY1" fmla="*/ 254159 h 383372"/>
                  <a:gd name="connsiteX2" fmla="*/ 22522 w 400652"/>
                  <a:gd name="connsiteY2" fmla="*/ 254159 h 383372"/>
                  <a:gd name="connsiteX3" fmla="*/ 9325 w 400652"/>
                  <a:gd name="connsiteY3" fmla="*/ 213489 h 383372"/>
                  <a:gd name="connsiteX4" fmla="*/ 106019 w 400652"/>
                  <a:gd name="connsiteY4" fmla="*/ 143233 h 383372"/>
                  <a:gd name="connsiteX5" fmla="*/ 69058 w 400652"/>
                  <a:gd name="connsiteY5" fmla="*/ 29546 h 383372"/>
                  <a:gd name="connsiteX6" fmla="*/ 103647 w 400652"/>
                  <a:gd name="connsiteY6" fmla="*/ 4402 h 383372"/>
                  <a:gd name="connsiteX7" fmla="*/ 200341 w 400652"/>
                  <a:gd name="connsiteY7" fmla="*/ 74658 h 383372"/>
                  <a:gd name="connsiteX8" fmla="*/ 297035 w 400652"/>
                  <a:gd name="connsiteY8" fmla="*/ 4402 h 383372"/>
                  <a:gd name="connsiteX9" fmla="*/ 331624 w 400652"/>
                  <a:gd name="connsiteY9" fmla="*/ 29546 h 383372"/>
                  <a:gd name="connsiteX10" fmla="*/ 294663 w 400652"/>
                  <a:gd name="connsiteY10" fmla="*/ 143233 h 383372"/>
                  <a:gd name="connsiteX11" fmla="*/ 391357 w 400652"/>
                  <a:gd name="connsiteY11" fmla="*/ 213489 h 383372"/>
                  <a:gd name="connsiteX12" fmla="*/ 378160 w 400652"/>
                  <a:gd name="connsiteY12" fmla="*/ 254159 h 383372"/>
                  <a:gd name="connsiteX13" fmla="*/ 258608 w 400652"/>
                  <a:gd name="connsiteY13" fmla="*/ 254159 h 383372"/>
                  <a:gd name="connsiteX14" fmla="*/ 221647 w 400652"/>
                  <a:gd name="connsiteY14" fmla="*/ 367846 h 383372"/>
                  <a:gd name="connsiteX15" fmla="*/ 179036 w 400652"/>
                  <a:gd name="connsiteY15" fmla="*/ 367846 h 38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0652" h="383372">
                    <a:moveTo>
                      <a:pt x="179036" y="367846"/>
                    </a:moveTo>
                    <a:lnTo>
                      <a:pt x="142075" y="254159"/>
                    </a:lnTo>
                    <a:lnTo>
                      <a:pt x="22522" y="254159"/>
                    </a:lnTo>
                    <a:cubicBezTo>
                      <a:pt x="742" y="254159"/>
                      <a:pt x="-8315" y="226298"/>
                      <a:pt x="9325" y="213489"/>
                    </a:cubicBezTo>
                    <a:lnTo>
                      <a:pt x="106019" y="143233"/>
                    </a:lnTo>
                    <a:lnTo>
                      <a:pt x="69058" y="29546"/>
                    </a:lnTo>
                    <a:cubicBezTo>
                      <a:pt x="62330" y="8844"/>
                      <a:pt x="86007" y="-8364"/>
                      <a:pt x="103647" y="4402"/>
                    </a:cubicBezTo>
                    <a:lnTo>
                      <a:pt x="200341" y="74658"/>
                    </a:lnTo>
                    <a:lnTo>
                      <a:pt x="297035" y="4402"/>
                    </a:lnTo>
                    <a:cubicBezTo>
                      <a:pt x="314632" y="-8407"/>
                      <a:pt x="338352" y="8801"/>
                      <a:pt x="331624" y="29546"/>
                    </a:cubicBezTo>
                    <a:lnTo>
                      <a:pt x="294663" y="143233"/>
                    </a:lnTo>
                    <a:lnTo>
                      <a:pt x="391357" y="213489"/>
                    </a:lnTo>
                    <a:cubicBezTo>
                      <a:pt x="408954" y="226298"/>
                      <a:pt x="399897" y="254159"/>
                      <a:pt x="378160" y="254159"/>
                    </a:cubicBezTo>
                    <a:lnTo>
                      <a:pt x="258608" y="254159"/>
                    </a:lnTo>
                    <a:lnTo>
                      <a:pt x="221647" y="367846"/>
                    </a:lnTo>
                    <a:cubicBezTo>
                      <a:pt x="215048" y="388548"/>
                      <a:pt x="185764" y="388548"/>
                      <a:pt x="179036" y="367846"/>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26" name="Freeform: Shape 25">
                <a:extLst>
                  <a:ext uri="{FF2B5EF4-FFF2-40B4-BE49-F238E27FC236}">
                    <a16:creationId xmlns:a16="http://schemas.microsoft.com/office/drawing/2014/main" id="{A919710F-845B-CC04-C992-DA886EFF5034}"/>
                  </a:ext>
                </a:extLst>
              </p:cNvPr>
              <p:cNvSpPr/>
              <p:nvPr/>
            </p:nvSpPr>
            <p:spPr>
              <a:xfrm>
                <a:off x="7222556" y="2399155"/>
                <a:ext cx="396406" cy="396420"/>
              </a:xfrm>
              <a:custGeom>
                <a:avLst/>
                <a:gdLst>
                  <a:gd name="connsiteX0" fmla="*/ 329232 w 396406"/>
                  <a:gd name="connsiteY0" fmla="*/ 359479 h 396420"/>
                  <a:gd name="connsiteX1" fmla="*/ 222704 w 396406"/>
                  <a:gd name="connsiteY1" fmla="*/ 305223 h 396420"/>
                  <a:gd name="connsiteX2" fmla="*/ 138172 w 396406"/>
                  <a:gd name="connsiteY2" fmla="*/ 389755 h 396420"/>
                  <a:gd name="connsiteX3" fmla="*/ 100090 w 396406"/>
                  <a:gd name="connsiteY3" fmla="*/ 370347 h 396420"/>
                  <a:gd name="connsiteX4" fmla="*/ 118808 w 396406"/>
                  <a:gd name="connsiteY4" fmla="*/ 252261 h 396420"/>
                  <a:gd name="connsiteX5" fmla="*/ 12280 w 396406"/>
                  <a:gd name="connsiteY5" fmla="*/ 198005 h 396420"/>
                  <a:gd name="connsiteX6" fmla="*/ 18965 w 396406"/>
                  <a:gd name="connsiteY6" fmla="*/ 155783 h 396420"/>
                  <a:gd name="connsiteX7" fmla="*/ 137051 w 396406"/>
                  <a:gd name="connsiteY7" fmla="*/ 137065 h 396420"/>
                  <a:gd name="connsiteX8" fmla="*/ 155769 w 396406"/>
                  <a:gd name="connsiteY8" fmla="*/ 18979 h 396420"/>
                  <a:gd name="connsiteX9" fmla="*/ 197992 w 396406"/>
                  <a:gd name="connsiteY9" fmla="*/ 12294 h 396420"/>
                  <a:gd name="connsiteX10" fmla="*/ 252247 w 396406"/>
                  <a:gd name="connsiteY10" fmla="*/ 118821 h 396420"/>
                  <a:gd name="connsiteX11" fmla="*/ 370333 w 396406"/>
                  <a:gd name="connsiteY11" fmla="*/ 100104 h 396420"/>
                  <a:gd name="connsiteX12" fmla="*/ 389741 w 396406"/>
                  <a:gd name="connsiteY12" fmla="*/ 138186 h 396420"/>
                  <a:gd name="connsiteX13" fmla="*/ 305209 w 396406"/>
                  <a:gd name="connsiteY13" fmla="*/ 222718 h 396420"/>
                  <a:gd name="connsiteX14" fmla="*/ 359465 w 396406"/>
                  <a:gd name="connsiteY14" fmla="*/ 329246 h 396420"/>
                  <a:gd name="connsiteX15" fmla="*/ 329232 w 396406"/>
                  <a:gd name="connsiteY15" fmla="*/ 359479 h 39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06" h="396420">
                    <a:moveTo>
                      <a:pt x="329232" y="359479"/>
                    </a:moveTo>
                    <a:lnTo>
                      <a:pt x="222704" y="305223"/>
                    </a:lnTo>
                    <a:lnTo>
                      <a:pt x="138172" y="389755"/>
                    </a:lnTo>
                    <a:cubicBezTo>
                      <a:pt x="122775" y="405152"/>
                      <a:pt x="96683" y="391868"/>
                      <a:pt x="100090" y="370347"/>
                    </a:cubicBezTo>
                    <a:lnTo>
                      <a:pt x="118808" y="252261"/>
                    </a:lnTo>
                    <a:lnTo>
                      <a:pt x="12280" y="198005"/>
                    </a:lnTo>
                    <a:cubicBezTo>
                      <a:pt x="-7128" y="188129"/>
                      <a:pt x="-2513" y="159190"/>
                      <a:pt x="18965" y="155783"/>
                    </a:cubicBezTo>
                    <a:lnTo>
                      <a:pt x="137051" y="137065"/>
                    </a:lnTo>
                    <a:lnTo>
                      <a:pt x="155769" y="18979"/>
                    </a:lnTo>
                    <a:cubicBezTo>
                      <a:pt x="159176" y="-2542"/>
                      <a:pt x="188115" y="-7114"/>
                      <a:pt x="197992" y="12294"/>
                    </a:cubicBezTo>
                    <a:lnTo>
                      <a:pt x="252247" y="118821"/>
                    </a:lnTo>
                    <a:lnTo>
                      <a:pt x="370333" y="100104"/>
                    </a:lnTo>
                    <a:cubicBezTo>
                      <a:pt x="391855" y="96696"/>
                      <a:pt x="405138" y="122789"/>
                      <a:pt x="389741" y="138186"/>
                    </a:cubicBezTo>
                    <a:lnTo>
                      <a:pt x="305209" y="222718"/>
                    </a:lnTo>
                    <a:lnTo>
                      <a:pt x="359465" y="329246"/>
                    </a:lnTo>
                    <a:cubicBezTo>
                      <a:pt x="369341" y="348653"/>
                      <a:pt x="348596" y="369355"/>
                      <a:pt x="329232" y="359479"/>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27" name="Freeform: Shape 26">
                <a:extLst>
                  <a:ext uri="{FF2B5EF4-FFF2-40B4-BE49-F238E27FC236}">
                    <a16:creationId xmlns:a16="http://schemas.microsoft.com/office/drawing/2014/main" id="{D1BBB519-D082-1A5F-C2EE-ED70D1995063}"/>
                  </a:ext>
                </a:extLst>
              </p:cNvPr>
              <p:cNvSpPr/>
              <p:nvPr/>
            </p:nvSpPr>
            <p:spPr>
              <a:xfrm>
                <a:off x="7492162" y="1835574"/>
                <a:ext cx="383354" cy="400738"/>
              </a:xfrm>
              <a:custGeom>
                <a:avLst/>
                <a:gdLst>
                  <a:gd name="connsiteX0" fmla="*/ 367823 w 383354"/>
                  <a:gd name="connsiteY0" fmla="*/ 221703 h 400738"/>
                  <a:gd name="connsiteX1" fmla="*/ 254136 w 383354"/>
                  <a:gd name="connsiteY1" fmla="*/ 258664 h 400738"/>
                  <a:gd name="connsiteX2" fmla="*/ 254136 w 383354"/>
                  <a:gd name="connsiteY2" fmla="*/ 378216 h 400738"/>
                  <a:gd name="connsiteX3" fmla="*/ 213466 w 383354"/>
                  <a:gd name="connsiteY3" fmla="*/ 391414 h 400738"/>
                  <a:gd name="connsiteX4" fmla="*/ 143209 w 383354"/>
                  <a:gd name="connsiteY4" fmla="*/ 294720 h 400738"/>
                  <a:gd name="connsiteX5" fmla="*/ 29522 w 383354"/>
                  <a:gd name="connsiteY5" fmla="*/ 331681 h 400738"/>
                  <a:gd name="connsiteX6" fmla="*/ 4378 w 383354"/>
                  <a:gd name="connsiteY6" fmla="*/ 297092 h 400738"/>
                  <a:gd name="connsiteX7" fmla="*/ 74678 w 383354"/>
                  <a:gd name="connsiteY7" fmla="*/ 200311 h 400738"/>
                  <a:gd name="connsiteX8" fmla="*/ 4421 w 383354"/>
                  <a:gd name="connsiteY8" fmla="*/ 103617 h 400738"/>
                  <a:gd name="connsiteX9" fmla="*/ 29565 w 383354"/>
                  <a:gd name="connsiteY9" fmla="*/ 69028 h 400738"/>
                  <a:gd name="connsiteX10" fmla="*/ 143252 w 383354"/>
                  <a:gd name="connsiteY10" fmla="*/ 105989 h 400738"/>
                  <a:gd name="connsiteX11" fmla="*/ 213509 w 383354"/>
                  <a:gd name="connsiteY11" fmla="*/ 9295 h 400738"/>
                  <a:gd name="connsiteX12" fmla="*/ 254179 w 383354"/>
                  <a:gd name="connsiteY12" fmla="*/ 22492 h 400738"/>
                  <a:gd name="connsiteX13" fmla="*/ 254179 w 383354"/>
                  <a:gd name="connsiteY13" fmla="*/ 142044 h 400738"/>
                  <a:gd name="connsiteX14" fmla="*/ 367866 w 383354"/>
                  <a:gd name="connsiteY14" fmla="*/ 179006 h 400738"/>
                  <a:gd name="connsiteX15" fmla="*/ 367823 w 383354"/>
                  <a:gd name="connsiteY15" fmla="*/ 221703 h 400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3354" h="400738">
                    <a:moveTo>
                      <a:pt x="367823" y="221703"/>
                    </a:moveTo>
                    <a:lnTo>
                      <a:pt x="254136" y="258664"/>
                    </a:lnTo>
                    <a:lnTo>
                      <a:pt x="254136" y="378216"/>
                    </a:lnTo>
                    <a:cubicBezTo>
                      <a:pt x="254136" y="399996"/>
                      <a:pt x="226275" y="409053"/>
                      <a:pt x="213466" y="391414"/>
                    </a:cubicBezTo>
                    <a:lnTo>
                      <a:pt x="143209" y="294720"/>
                    </a:lnTo>
                    <a:lnTo>
                      <a:pt x="29522" y="331681"/>
                    </a:lnTo>
                    <a:cubicBezTo>
                      <a:pt x="8821" y="338409"/>
                      <a:pt x="-8388" y="314731"/>
                      <a:pt x="4378" y="297092"/>
                    </a:cubicBezTo>
                    <a:lnTo>
                      <a:pt x="74678" y="200311"/>
                    </a:lnTo>
                    <a:lnTo>
                      <a:pt x="4421" y="103617"/>
                    </a:lnTo>
                    <a:cubicBezTo>
                      <a:pt x="-8388" y="86021"/>
                      <a:pt x="8821" y="62300"/>
                      <a:pt x="29565" y="69028"/>
                    </a:cubicBezTo>
                    <a:lnTo>
                      <a:pt x="143252" y="105989"/>
                    </a:lnTo>
                    <a:lnTo>
                      <a:pt x="213509" y="9295"/>
                    </a:lnTo>
                    <a:cubicBezTo>
                      <a:pt x="226318" y="-8302"/>
                      <a:pt x="254179" y="755"/>
                      <a:pt x="254179" y="22492"/>
                    </a:cubicBezTo>
                    <a:lnTo>
                      <a:pt x="254179" y="142044"/>
                    </a:lnTo>
                    <a:lnTo>
                      <a:pt x="367866" y="179006"/>
                    </a:lnTo>
                    <a:cubicBezTo>
                      <a:pt x="388524" y="185648"/>
                      <a:pt x="388524" y="214975"/>
                      <a:pt x="367823" y="221703"/>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sp>
            <p:nvSpPr>
              <p:cNvPr id="28" name="Freeform: Shape 27">
                <a:extLst>
                  <a:ext uri="{FF2B5EF4-FFF2-40B4-BE49-F238E27FC236}">
                    <a16:creationId xmlns:a16="http://schemas.microsoft.com/office/drawing/2014/main" id="{638AD150-C8E8-3C85-BC05-F960DC8F66C8}"/>
                  </a:ext>
                </a:extLst>
              </p:cNvPr>
              <p:cNvSpPr/>
              <p:nvPr/>
            </p:nvSpPr>
            <p:spPr>
              <a:xfrm>
                <a:off x="7222499" y="1276153"/>
                <a:ext cx="396420" cy="396406"/>
              </a:xfrm>
              <a:custGeom>
                <a:avLst/>
                <a:gdLst>
                  <a:gd name="connsiteX0" fmla="*/ 359479 w 396420"/>
                  <a:gd name="connsiteY0" fmla="*/ 67175 h 396406"/>
                  <a:gd name="connsiteX1" fmla="*/ 305223 w 396420"/>
                  <a:gd name="connsiteY1" fmla="*/ 173702 h 396406"/>
                  <a:gd name="connsiteX2" fmla="*/ 389755 w 396420"/>
                  <a:gd name="connsiteY2" fmla="*/ 258234 h 396406"/>
                  <a:gd name="connsiteX3" fmla="*/ 370347 w 396420"/>
                  <a:gd name="connsiteY3" fmla="*/ 296317 h 396406"/>
                  <a:gd name="connsiteX4" fmla="*/ 252261 w 396420"/>
                  <a:gd name="connsiteY4" fmla="*/ 277599 h 396406"/>
                  <a:gd name="connsiteX5" fmla="*/ 198005 w 396420"/>
                  <a:gd name="connsiteY5" fmla="*/ 384126 h 396406"/>
                  <a:gd name="connsiteX6" fmla="*/ 155783 w 396420"/>
                  <a:gd name="connsiteY6" fmla="*/ 377441 h 396406"/>
                  <a:gd name="connsiteX7" fmla="*/ 137065 w 396420"/>
                  <a:gd name="connsiteY7" fmla="*/ 259356 h 396406"/>
                  <a:gd name="connsiteX8" fmla="*/ 18979 w 396420"/>
                  <a:gd name="connsiteY8" fmla="*/ 240638 h 396406"/>
                  <a:gd name="connsiteX9" fmla="*/ 12294 w 396420"/>
                  <a:gd name="connsiteY9" fmla="*/ 198415 h 396406"/>
                  <a:gd name="connsiteX10" fmla="*/ 118821 w 396420"/>
                  <a:gd name="connsiteY10" fmla="*/ 144159 h 396406"/>
                  <a:gd name="connsiteX11" fmla="*/ 100104 w 396420"/>
                  <a:gd name="connsiteY11" fmla="*/ 26073 h 396406"/>
                  <a:gd name="connsiteX12" fmla="*/ 138186 w 396420"/>
                  <a:gd name="connsiteY12" fmla="*/ 6665 h 396406"/>
                  <a:gd name="connsiteX13" fmla="*/ 222718 w 396420"/>
                  <a:gd name="connsiteY13" fmla="*/ 91197 h 396406"/>
                  <a:gd name="connsiteX14" fmla="*/ 329245 w 396420"/>
                  <a:gd name="connsiteY14" fmla="*/ 36942 h 396406"/>
                  <a:gd name="connsiteX15" fmla="*/ 359479 w 396420"/>
                  <a:gd name="connsiteY15" fmla="*/ 67175 h 396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6420" h="396406">
                    <a:moveTo>
                      <a:pt x="359479" y="67175"/>
                    </a:moveTo>
                    <a:lnTo>
                      <a:pt x="305223" y="173702"/>
                    </a:lnTo>
                    <a:lnTo>
                      <a:pt x="389755" y="258234"/>
                    </a:lnTo>
                    <a:cubicBezTo>
                      <a:pt x="405152" y="273631"/>
                      <a:pt x="391868" y="299724"/>
                      <a:pt x="370347" y="296317"/>
                    </a:cubicBezTo>
                    <a:lnTo>
                      <a:pt x="252261" y="277599"/>
                    </a:lnTo>
                    <a:lnTo>
                      <a:pt x="198005" y="384126"/>
                    </a:lnTo>
                    <a:cubicBezTo>
                      <a:pt x="188129" y="403534"/>
                      <a:pt x="159190" y="398920"/>
                      <a:pt x="155783" y="377441"/>
                    </a:cubicBezTo>
                    <a:lnTo>
                      <a:pt x="137065" y="259356"/>
                    </a:lnTo>
                    <a:lnTo>
                      <a:pt x="18979" y="240638"/>
                    </a:lnTo>
                    <a:cubicBezTo>
                      <a:pt x="-2542" y="237231"/>
                      <a:pt x="-7114" y="208291"/>
                      <a:pt x="12294" y="198415"/>
                    </a:cubicBezTo>
                    <a:lnTo>
                      <a:pt x="118821" y="144159"/>
                    </a:lnTo>
                    <a:lnTo>
                      <a:pt x="100104" y="26073"/>
                    </a:lnTo>
                    <a:cubicBezTo>
                      <a:pt x="96696" y="4552"/>
                      <a:pt x="122789" y="-8731"/>
                      <a:pt x="138186" y="6665"/>
                    </a:cubicBezTo>
                    <a:lnTo>
                      <a:pt x="222718" y="91197"/>
                    </a:lnTo>
                    <a:lnTo>
                      <a:pt x="329245" y="36942"/>
                    </a:lnTo>
                    <a:cubicBezTo>
                      <a:pt x="348653" y="27108"/>
                      <a:pt x="369398" y="47810"/>
                      <a:pt x="359479" y="67175"/>
                    </a:cubicBezTo>
                    <a:close/>
                  </a:path>
                </a:pathLst>
              </a:custGeom>
              <a:solidFill>
                <a:schemeClr val="bg1"/>
              </a:solidFill>
              <a:ln w="4305" cap="flat">
                <a:noFill/>
                <a:prstDash val="solid"/>
                <a:miter/>
              </a:ln>
            </p:spPr>
            <p:txBody>
              <a:bodyPr rtlCol="0" anchor="ctr"/>
              <a:lstStyle/>
              <a:p>
                <a:endParaRPr lang="en-GB" dirty="0">
                  <a:latin typeface="Poppins" panose="00000500000000000000" pitchFamily="2" charset="0"/>
                </a:endParaRPr>
              </a:p>
            </p:txBody>
          </p:sp>
        </p:grpSp>
      </p:grpSp>
      <p:grpSp>
        <p:nvGrpSpPr>
          <p:cNvPr id="67" name="Group 66">
            <a:extLst>
              <a:ext uri="{FF2B5EF4-FFF2-40B4-BE49-F238E27FC236}">
                <a16:creationId xmlns:a16="http://schemas.microsoft.com/office/drawing/2014/main" id="{51C6F0C1-AE01-BFEB-5CDE-54CA773F1FD8}"/>
              </a:ext>
            </a:extLst>
          </p:cNvPr>
          <p:cNvGrpSpPr/>
          <p:nvPr/>
        </p:nvGrpSpPr>
        <p:grpSpPr>
          <a:xfrm>
            <a:off x="954028" y="339208"/>
            <a:ext cx="5039331" cy="1359318"/>
            <a:chOff x="6211064" y="383756"/>
            <a:chExt cx="5039331" cy="1359318"/>
          </a:xfrm>
        </p:grpSpPr>
        <p:sp>
          <p:nvSpPr>
            <p:cNvPr id="7" name="Left Brace 6">
              <a:extLst>
                <a:ext uri="{FF2B5EF4-FFF2-40B4-BE49-F238E27FC236}">
                  <a16:creationId xmlns:a16="http://schemas.microsoft.com/office/drawing/2014/main" id="{67075185-DFCC-99DD-E799-F0BAA78D7030}"/>
                </a:ext>
              </a:extLst>
            </p:cNvPr>
            <p:cNvSpPr/>
            <p:nvPr/>
          </p:nvSpPr>
          <p:spPr>
            <a:xfrm rot="5400000">
              <a:off x="8449693" y="-1057629"/>
              <a:ext cx="562074" cy="5039331"/>
            </a:xfrm>
            <a:prstGeom prst="leftBrace">
              <a:avLst>
                <a:gd name="adj1" fmla="val 57138"/>
                <a:gd name="adj2" fmla="val 50000"/>
              </a:avLst>
            </a:prstGeom>
            <a:ln w="7620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latin typeface="Poppins" panose="00000500000000000000" pitchFamily="2" charset="0"/>
              </a:endParaRPr>
            </a:p>
          </p:txBody>
        </p:sp>
        <p:grpSp>
          <p:nvGrpSpPr>
            <p:cNvPr id="29" name="Group 28">
              <a:extLst>
                <a:ext uri="{FF2B5EF4-FFF2-40B4-BE49-F238E27FC236}">
                  <a16:creationId xmlns:a16="http://schemas.microsoft.com/office/drawing/2014/main" id="{82B23C3C-0D51-DDDE-B834-4922EFF89B28}"/>
                </a:ext>
              </a:extLst>
            </p:cNvPr>
            <p:cNvGrpSpPr/>
            <p:nvPr/>
          </p:nvGrpSpPr>
          <p:grpSpPr>
            <a:xfrm>
              <a:off x="8335605" y="383756"/>
              <a:ext cx="790250" cy="791738"/>
              <a:chOff x="3516570" y="785827"/>
              <a:chExt cx="2111772" cy="2115748"/>
            </a:xfrm>
          </p:grpSpPr>
          <p:sp>
            <p:nvSpPr>
              <p:cNvPr id="32" name="Freeform: Shape 31">
                <a:extLst>
                  <a:ext uri="{FF2B5EF4-FFF2-40B4-BE49-F238E27FC236}">
                    <a16:creationId xmlns:a16="http://schemas.microsoft.com/office/drawing/2014/main" id="{60450908-DE67-19A2-1808-B5C567580CB3}"/>
                  </a:ext>
                </a:extLst>
              </p:cNvPr>
              <p:cNvSpPr/>
              <p:nvPr/>
            </p:nvSpPr>
            <p:spPr>
              <a:xfrm>
                <a:off x="3516570" y="1843000"/>
                <a:ext cx="2111772" cy="277627"/>
              </a:xfrm>
              <a:custGeom>
                <a:avLst/>
                <a:gdLst>
                  <a:gd name="connsiteX0" fmla="*/ 337 w 1682871"/>
                  <a:gd name="connsiteY0" fmla="*/ 178 h 221241"/>
                  <a:gd name="connsiteX1" fmla="*/ 184333 w 1682871"/>
                  <a:gd name="connsiteY1" fmla="*/ 534 h 221241"/>
                  <a:gd name="connsiteX2" fmla="*/ 821838 w 1682871"/>
                  <a:gd name="connsiteY2" fmla="*/ 534 h 221241"/>
                  <a:gd name="connsiteX3" fmla="*/ 841528 w 1682871"/>
                  <a:gd name="connsiteY3" fmla="*/ 0 h 221241"/>
                  <a:gd name="connsiteX4" fmla="*/ 861168 w 1682871"/>
                  <a:gd name="connsiteY4" fmla="*/ 508 h 221241"/>
                  <a:gd name="connsiteX5" fmla="*/ 1682871 w 1682871"/>
                  <a:gd name="connsiteY5" fmla="*/ 559 h 221241"/>
                  <a:gd name="connsiteX6" fmla="*/ 1682871 w 1682871"/>
                  <a:gd name="connsiteY6" fmla="*/ 92760 h 221241"/>
                  <a:gd name="connsiteX7" fmla="*/ 1676418 w 1682871"/>
                  <a:gd name="connsiteY7" fmla="*/ 107750 h 221241"/>
                  <a:gd name="connsiteX8" fmla="*/ 1653120 w 1682871"/>
                  <a:gd name="connsiteY8" fmla="*/ 221242 h 221241"/>
                  <a:gd name="connsiteX9" fmla="*/ 1636707 w 1682871"/>
                  <a:gd name="connsiteY9" fmla="*/ 220784 h 221241"/>
                  <a:gd name="connsiteX10" fmla="*/ 46324 w 1682871"/>
                  <a:gd name="connsiteY10" fmla="*/ 220784 h 221241"/>
                  <a:gd name="connsiteX11" fmla="*/ 29911 w 1682871"/>
                  <a:gd name="connsiteY11" fmla="*/ 221242 h 221241"/>
                  <a:gd name="connsiteX12" fmla="*/ 3285 w 1682871"/>
                  <a:gd name="connsiteY12" fmla="*/ 71596 h 221241"/>
                  <a:gd name="connsiteX13" fmla="*/ 337 w 1682871"/>
                  <a:gd name="connsiteY13" fmla="*/ 53227 h 221241"/>
                  <a:gd name="connsiteX14" fmla="*/ 337 w 1682871"/>
                  <a:gd name="connsiteY14" fmla="*/ 3836 h 221241"/>
                  <a:gd name="connsiteX15" fmla="*/ 337 w 1682871"/>
                  <a:gd name="connsiteY15" fmla="*/ 178 h 2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82871" h="221241">
                    <a:moveTo>
                      <a:pt x="337" y="178"/>
                    </a:moveTo>
                    <a:cubicBezTo>
                      <a:pt x="61669" y="305"/>
                      <a:pt x="123001" y="534"/>
                      <a:pt x="184333" y="534"/>
                    </a:cubicBezTo>
                    <a:cubicBezTo>
                      <a:pt x="396834" y="584"/>
                      <a:pt x="609336" y="559"/>
                      <a:pt x="821838" y="534"/>
                    </a:cubicBezTo>
                    <a:cubicBezTo>
                      <a:pt x="828393" y="534"/>
                      <a:pt x="834948" y="203"/>
                      <a:pt x="841528" y="0"/>
                    </a:cubicBezTo>
                    <a:cubicBezTo>
                      <a:pt x="848083" y="178"/>
                      <a:pt x="854613" y="508"/>
                      <a:pt x="861168" y="508"/>
                    </a:cubicBezTo>
                    <a:cubicBezTo>
                      <a:pt x="1135077" y="559"/>
                      <a:pt x="1408987" y="559"/>
                      <a:pt x="1682871" y="559"/>
                    </a:cubicBezTo>
                    <a:cubicBezTo>
                      <a:pt x="1682871" y="31301"/>
                      <a:pt x="1682871" y="62018"/>
                      <a:pt x="1682871" y="92760"/>
                    </a:cubicBezTo>
                    <a:cubicBezTo>
                      <a:pt x="1680661" y="97740"/>
                      <a:pt x="1677510" y="102516"/>
                      <a:pt x="1676418" y="107750"/>
                    </a:cubicBezTo>
                    <a:cubicBezTo>
                      <a:pt x="1668415" y="145530"/>
                      <a:pt x="1660818" y="183411"/>
                      <a:pt x="1653120" y="221242"/>
                    </a:cubicBezTo>
                    <a:cubicBezTo>
                      <a:pt x="1647658" y="221089"/>
                      <a:pt x="1642195" y="220784"/>
                      <a:pt x="1636707" y="220784"/>
                    </a:cubicBezTo>
                    <a:cubicBezTo>
                      <a:pt x="1106571" y="220759"/>
                      <a:pt x="576460" y="220759"/>
                      <a:pt x="46324" y="220784"/>
                    </a:cubicBezTo>
                    <a:cubicBezTo>
                      <a:pt x="40861" y="220784"/>
                      <a:pt x="35399" y="221089"/>
                      <a:pt x="29911" y="221242"/>
                    </a:cubicBezTo>
                    <a:cubicBezTo>
                      <a:pt x="21069" y="171343"/>
                      <a:pt x="12355" y="121444"/>
                      <a:pt x="3285" y="71596"/>
                    </a:cubicBezTo>
                    <a:cubicBezTo>
                      <a:pt x="2141" y="65295"/>
                      <a:pt x="2522" y="59350"/>
                      <a:pt x="337" y="53227"/>
                    </a:cubicBezTo>
                    <a:cubicBezTo>
                      <a:pt x="337" y="36764"/>
                      <a:pt x="337" y="20300"/>
                      <a:pt x="337" y="3836"/>
                    </a:cubicBezTo>
                    <a:cubicBezTo>
                      <a:pt x="1506" y="2617"/>
                      <a:pt x="-831" y="1397"/>
                      <a:pt x="337" y="17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3" name="Freeform: Shape 32">
                <a:extLst>
                  <a:ext uri="{FF2B5EF4-FFF2-40B4-BE49-F238E27FC236}">
                    <a16:creationId xmlns:a16="http://schemas.microsoft.com/office/drawing/2014/main" id="{8ED223BB-2CD6-85A8-64A5-008E65D9E7F3}"/>
                  </a:ext>
                </a:extLst>
              </p:cNvPr>
              <p:cNvSpPr/>
              <p:nvPr/>
            </p:nvSpPr>
            <p:spPr>
              <a:xfrm>
                <a:off x="4572541" y="1567349"/>
                <a:ext cx="1055801" cy="276352"/>
              </a:xfrm>
              <a:custGeom>
                <a:avLst/>
                <a:gdLst>
                  <a:gd name="connsiteX0" fmla="*/ 841369 w 841368"/>
                  <a:gd name="connsiteY0" fmla="*/ 220225 h 220225"/>
                  <a:gd name="connsiteX1" fmla="*/ 19639 w 841368"/>
                  <a:gd name="connsiteY1" fmla="*/ 220200 h 220225"/>
                  <a:gd name="connsiteX2" fmla="*/ 0 w 841368"/>
                  <a:gd name="connsiteY2" fmla="*/ 219692 h 220225"/>
                  <a:gd name="connsiteX3" fmla="*/ 559 w 841368"/>
                  <a:gd name="connsiteY3" fmla="*/ 0 h 220225"/>
                  <a:gd name="connsiteX4" fmla="*/ 811617 w 841368"/>
                  <a:gd name="connsiteY4" fmla="*/ 0 h 220225"/>
                  <a:gd name="connsiteX5" fmla="*/ 831282 w 841368"/>
                  <a:gd name="connsiteY5" fmla="*/ 90981 h 220225"/>
                  <a:gd name="connsiteX6" fmla="*/ 841369 w 841368"/>
                  <a:gd name="connsiteY6" fmla="*/ 154371 h 220225"/>
                  <a:gd name="connsiteX7" fmla="*/ 841369 w 841368"/>
                  <a:gd name="connsiteY7" fmla="*/ 220225 h 22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68" h="220225">
                    <a:moveTo>
                      <a:pt x="841369" y="220225"/>
                    </a:moveTo>
                    <a:cubicBezTo>
                      <a:pt x="567459" y="220225"/>
                      <a:pt x="293549" y="220225"/>
                      <a:pt x="19639" y="220200"/>
                    </a:cubicBezTo>
                    <a:cubicBezTo>
                      <a:pt x="13085" y="220200"/>
                      <a:pt x="6555" y="219870"/>
                      <a:pt x="0" y="219692"/>
                    </a:cubicBezTo>
                    <a:cubicBezTo>
                      <a:pt x="178" y="146470"/>
                      <a:pt x="356" y="73248"/>
                      <a:pt x="559" y="0"/>
                    </a:cubicBezTo>
                    <a:cubicBezTo>
                      <a:pt x="270912" y="0"/>
                      <a:pt x="541265" y="0"/>
                      <a:pt x="811617" y="0"/>
                    </a:cubicBezTo>
                    <a:cubicBezTo>
                      <a:pt x="818223" y="30310"/>
                      <a:pt x="825286" y="60544"/>
                      <a:pt x="831282" y="90981"/>
                    </a:cubicBezTo>
                    <a:cubicBezTo>
                      <a:pt x="835423" y="111967"/>
                      <a:pt x="838066" y="133233"/>
                      <a:pt x="841369" y="154371"/>
                    </a:cubicBezTo>
                    <a:cubicBezTo>
                      <a:pt x="841369" y="176323"/>
                      <a:pt x="841369" y="198274"/>
                      <a:pt x="841369" y="2202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34" name="Freeform: Shape 33">
                <a:extLst>
                  <a:ext uri="{FF2B5EF4-FFF2-40B4-BE49-F238E27FC236}">
                    <a16:creationId xmlns:a16="http://schemas.microsoft.com/office/drawing/2014/main" id="{00CE5CFF-ACD9-F94B-8833-9FCE20B8402C}"/>
                  </a:ext>
                </a:extLst>
              </p:cNvPr>
              <p:cNvSpPr/>
              <p:nvPr/>
            </p:nvSpPr>
            <p:spPr>
              <a:xfrm>
                <a:off x="3918132" y="2670782"/>
                <a:ext cx="1308848" cy="230793"/>
              </a:xfrm>
              <a:custGeom>
                <a:avLst/>
                <a:gdLst>
                  <a:gd name="connsiteX0" fmla="*/ 1043022 w 1043021"/>
                  <a:gd name="connsiteY0" fmla="*/ 25 h 183919"/>
                  <a:gd name="connsiteX1" fmla="*/ 985933 w 1043021"/>
                  <a:gd name="connsiteY1" fmla="*/ 43674 h 183919"/>
                  <a:gd name="connsiteX2" fmla="*/ 593755 w 1043021"/>
                  <a:gd name="connsiteY2" fmla="*/ 180769 h 183919"/>
                  <a:gd name="connsiteX3" fmla="*/ 587251 w 1043021"/>
                  <a:gd name="connsiteY3" fmla="*/ 183919 h 183919"/>
                  <a:gd name="connsiteX4" fmla="*/ 452493 w 1043021"/>
                  <a:gd name="connsiteY4" fmla="*/ 183919 h 183919"/>
                  <a:gd name="connsiteX5" fmla="*/ 393779 w 1043021"/>
                  <a:gd name="connsiteY5" fmla="*/ 174112 h 183919"/>
                  <a:gd name="connsiteX6" fmla="*/ 6504 w 1043021"/>
                  <a:gd name="connsiteY6" fmla="*/ 7190 h 183919"/>
                  <a:gd name="connsiteX7" fmla="*/ 0 w 1043021"/>
                  <a:gd name="connsiteY7" fmla="*/ 0 h 183919"/>
                  <a:gd name="connsiteX8" fmla="*/ 392584 w 1043021"/>
                  <a:gd name="connsiteY8" fmla="*/ 280 h 183919"/>
                  <a:gd name="connsiteX9" fmla="*/ 1043022 w 1043021"/>
                  <a:gd name="connsiteY9" fmla="*/ 25 h 183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021" h="183919">
                    <a:moveTo>
                      <a:pt x="1043022" y="25"/>
                    </a:moveTo>
                    <a:cubicBezTo>
                      <a:pt x="1024043" y="14634"/>
                      <a:pt x="1005852" y="30488"/>
                      <a:pt x="985933" y="43674"/>
                    </a:cubicBezTo>
                    <a:cubicBezTo>
                      <a:pt x="866852" y="122562"/>
                      <a:pt x="736134" y="168523"/>
                      <a:pt x="593755" y="180769"/>
                    </a:cubicBezTo>
                    <a:cubicBezTo>
                      <a:pt x="591519" y="180972"/>
                      <a:pt x="589410" y="182827"/>
                      <a:pt x="587251" y="183919"/>
                    </a:cubicBezTo>
                    <a:cubicBezTo>
                      <a:pt x="542332" y="183919"/>
                      <a:pt x="497413" y="183919"/>
                      <a:pt x="452493" y="183919"/>
                    </a:cubicBezTo>
                    <a:cubicBezTo>
                      <a:pt x="432930" y="180642"/>
                      <a:pt x="413367" y="177161"/>
                      <a:pt x="393779" y="174112"/>
                    </a:cubicBezTo>
                    <a:cubicBezTo>
                      <a:pt x="250383" y="151729"/>
                      <a:pt x="121317" y="96037"/>
                      <a:pt x="6504" y="7190"/>
                    </a:cubicBezTo>
                    <a:cubicBezTo>
                      <a:pt x="3989" y="5234"/>
                      <a:pt x="2160" y="2414"/>
                      <a:pt x="0" y="0"/>
                    </a:cubicBezTo>
                    <a:cubicBezTo>
                      <a:pt x="130870" y="102"/>
                      <a:pt x="261714" y="280"/>
                      <a:pt x="392584" y="280"/>
                    </a:cubicBezTo>
                    <a:cubicBezTo>
                      <a:pt x="609380" y="254"/>
                      <a:pt x="826201" y="127"/>
                      <a:pt x="1043022" y="25"/>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35" name="Freeform: Shape 34">
                <a:extLst>
                  <a:ext uri="{FF2B5EF4-FFF2-40B4-BE49-F238E27FC236}">
                    <a16:creationId xmlns:a16="http://schemas.microsoft.com/office/drawing/2014/main" id="{15F4AA33-ECBB-429C-B1F6-D7250BE48A22}"/>
                  </a:ext>
                </a:extLst>
              </p:cNvPr>
              <p:cNvSpPr/>
              <p:nvPr/>
            </p:nvSpPr>
            <p:spPr>
              <a:xfrm>
                <a:off x="4572572" y="785827"/>
                <a:ext cx="651698" cy="230418"/>
              </a:xfrm>
              <a:custGeom>
                <a:avLst/>
                <a:gdLst>
                  <a:gd name="connsiteX0" fmla="*/ 92023 w 519338"/>
                  <a:gd name="connsiteY0" fmla="*/ 0 h 183620"/>
                  <a:gd name="connsiteX1" fmla="*/ 126322 w 519338"/>
                  <a:gd name="connsiteY1" fmla="*/ 9502 h 183620"/>
                  <a:gd name="connsiteX2" fmla="*/ 342457 w 519338"/>
                  <a:gd name="connsiteY2" fmla="*/ 72790 h 183620"/>
                  <a:gd name="connsiteX3" fmla="*/ 510700 w 519338"/>
                  <a:gd name="connsiteY3" fmla="*/ 173426 h 183620"/>
                  <a:gd name="connsiteX4" fmla="*/ 519338 w 519338"/>
                  <a:gd name="connsiteY4" fmla="*/ 182700 h 183620"/>
                  <a:gd name="connsiteX5" fmla="*/ 501376 w 519338"/>
                  <a:gd name="connsiteY5" fmla="*/ 183589 h 183620"/>
                  <a:gd name="connsiteX6" fmla="*/ 559 w 519338"/>
                  <a:gd name="connsiteY6" fmla="*/ 183614 h 183620"/>
                  <a:gd name="connsiteX7" fmla="*/ 0 w 519338"/>
                  <a:gd name="connsiteY7" fmla="*/ 25 h 183620"/>
                  <a:gd name="connsiteX8" fmla="*/ 92023 w 519338"/>
                  <a:gd name="connsiteY8" fmla="*/ 0 h 183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338" h="183620">
                    <a:moveTo>
                      <a:pt x="92023" y="0"/>
                    </a:moveTo>
                    <a:cubicBezTo>
                      <a:pt x="103456" y="3252"/>
                      <a:pt x="114686" y="7825"/>
                      <a:pt x="126322" y="9502"/>
                    </a:cubicBezTo>
                    <a:cubicBezTo>
                      <a:pt x="201399" y="20376"/>
                      <a:pt x="273173" y="42201"/>
                      <a:pt x="342457" y="72790"/>
                    </a:cubicBezTo>
                    <a:cubicBezTo>
                      <a:pt x="402696" y="99366"/>
                      <a:pt x="458591" y="133233"/>
                      <a:pt x="510700" y="173426"/>
                    </a:cubicBezTo>
                    <a:cubicBezTo>
                      <a:pt x="514003" y="175967"/>
                      <a:pt x="516468" y="179575"/>
                      <a:pt x="519338" y="182700"/>
                    </a:cubicBezTo>
                    <a:cubicBezTo>
                      <a:pt x="513343" y="183005"/>
                      <a:pt x="507372" y="183589"/>
                      <a:pt x="501376" y="183589"/>
                    </a:cubicBezTo>
                    <a:cubicBezTo>
                      <a:pt x="334429" y="183640"/>
                      <a:pt x="167506" y="183614"/>
                      <a:pt x="559" y="183614"/>
                    </a:cubicBezTo>
                    <a:cubicBezTo>
                      <a:pt x="381" y="122410"/>
                      <a:pt x="178" y="61205"/>
                      <a:pt x="0" y="25"/>
                    </a:cubicBezTo>
                    <a:cubicBezTo>
                      <a:pt x="30666" y="0"/>
                      <a:pt x="61332" y="0"/>
                      <a:pt x="92023"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6" name="Freeform: Shape 35">
                <a:extLst>
                  <a:ext uri="{FF2B5EF4-FFF2-40B4-BE49-F238E27FC236}">
                    <a16:creationId xmlns:a16="http://schemas.microsoft.com/office/drawing/2014/main" id="{6C9E277B-F8FD-CEFE-197D-F42201F3BDC2}"/>
                  </a:ext>
                </a:extLst>
              </p:cNvPr>
              <p:cNvSpPr/>
              <p:nvPr/>
            </p:nvSpPr>
            <p:spPr>
              <a:xfrm>
                <a:off x="4573274" y="1290008"/>
                <a:ext cx="1017766" cy="277340"/>
              </a:xfrm>
              <a:custGeom>
                <a:avLst/>
                <a:gdLst>
                  <a:gd name="connsiteX0" fmla="*/ 715987 w 811058"/>
                  <a:gd name="connsiteY0" fmla="*/ 0 h 221012"/>
                  <a:gd name="connsiteX1" fmla="*/ 811058 w 811058"/>
                  <a:gd name="connsiteY1" fmla="*/ 221013 h 221012"/>
                  <a:gd name="connsiteX2" fmla="*/ 0 w 811058"/>
                  <a:gd name="connsiteY2" fmla="*/ 221013 h 221012"/>
                  <a:gd name="connsiteX3" fmla="*/ 0 w 811058"/>
                  <a:gd name="connsiteY3" fmla="*/ 1397 h 221012"/>
                  <a:gd name="connsiteX4" fmla="*/ 694848 w 811058"/>
                  <a:gd name="connsiteY4" fmla="*/ 1321 h 221012"/>
                  <a:gd name="connsiteX5" fmla="*/ 715987 w 811058"/>
                  <a:gd name="connsiteY5" fmla="*/ 0 h 22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058" h="221012">
                    <a:moveTo>
                      <a:pt x="715987" y="0"/>
                    </a:moveTo>
                    <a:cubicBezTo>
                      <a:pt x="758390" y="69030"/>
                      <a:pt x="791241" y="142201"/>
                      <a:pt x="811058" y="221013"/>
                    </a:cubicBezTo>
                    <a:cubicBezTo>
                      <a:pt x="540706" y="221013"/>
                      <a:pt x="270353" y="221013"/>
                      <a:pt x="0" y="221013"/>
                    </a:cubicBezTo>
                    <a:cubicBezTo>
                      <a:pt x="0" y="147816"/>
                      <a:pt x="0" y="74619"/>
                      <a:pt x="0" y="1397"/>
                    </a:cubicBezTo>
                    <a:cubicBezTo>
                      <a:pt x="231608" y="1397"/>
                      <a:pt x="463240" y="1397"/>
                      <a:pt x="694848" y="1321"/>
                    </a:cubicBezTo>
                    <a:cubicBezTo>
                      <a:pt x="701886" y="1321"/>
                      <a:pt x="708923" y="457"/>
                      <a:pt x="715987" y="0"/>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7" name="Freeform: Shape 36">
                <a:extLst>
                  <a:ext uri="{FF2B5EF4-FFF2-40B4-BE49-F238E27FC236}">
                    <a16:creationId xmlns:a16="http://schemas.microsoft.com/office/drawing/2014/main" id="{D3CE91E8-78A7-86EC-6BAA-BDC2358676B6}"/>
                  </a:ext>
                </a:extLst>
              </p:cNvPr>
              <p:cNvSpPr/>
              <p:nvPr/>
            </p:nvSpPr>
            <p:spPr>
              <a:xfrm>
                <a:off x="4573242" y="1015058"/>
                <a:ext cx="898495" cy="276702"/>
              </a:xfrm>
              <a:custGeom>
                <a:avLst/>
                <a:gdLst>
                  <a:gd name="connsiteX0" fmla="*/ 716012 w 716011"/>
                  <a:gd name="connsiteY0" fmla="*/ 219107 h 220504"/>
                  <a:gd name="connsiteX1" fmla="*/ 694848 w 716011"/>
                  <a:gd name="connsiteY1" fmla="*/ 220429 h 220504"/>
                  <a:gd name="connsiteX2" fmla="*/ 0 w 716011"/>
                  <a:gd name="connsiteY2" fmla="*/ 220505 h 220504"/>
                  <a:gd name="connsiteX3" fmla="*/ 0 w 716011"/>
                  <a:gd name="connsiteY3" fmla="*/ 915 h 220504"/>
                  <a:gd name="connsiteX4" fmla="*/ 500817 w 716011"/>
                  <a:gd name="connsiteY4" fmla="*/ 889 h 220504"/>
                  <a:gd name="connsiteX5" fmla="*/ 518780 w 716011"/>
                  <a:gd name="connsiteY5" fmla="*/ 0 h 220504"/>
                  <a:gd name="connsiteX6" fmla="*/ 531331 w 716011"/>
                  <a:gd name="connsiteY6" fmla="*/ 7317 h 220504"/>
                  <a:gd name="connsiteX7" fmla="*/ 716012 w 716011"/>
                  <a:gd name="connsiteY7" fmla="*/ 219107 h 220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16011" h="220504">
                    <a:moveTo>
                      <a:pt x="716012" y="219107"/>
                    </a:moveTo>
                    <a:cubicBezTo>
                      <a:pt x="708949" y="219565"/>
                      <a:pt x="701911" y="220429"/>
                      <a:pt x="694848" y="220429"/>
                    </a:cubicBezTo>
                    <a:cubicBezTo>
                      <a:pt x="463240" y="220505"/>
                      <a:pt x="231608" y="220505"/>
                      <a:pt x="0" y="220505"/>
                    </a:cubicBezTo>
                    <a:cubicBezTo>
                      <a:pt x="0" y="147308"/>
                      <a:pt x="0" y="74111"/>
                      <a:pt x="0" y="915"/>
                    </a:cubicBezTo>
                    <a:cubicBezTo>
                      <a:pt x="166948" y="915"/>
                      <a:pt x="333870" y="940"/>
                      <a:pt x="500817" y="889"/>
                    </a:cubicBezTo>
                    <a:cubicBezTo>
                      <a:pt x="506813" y="889"/>
                      <a:pt x="512784" y="305"/>
                      <a:pt x="518780" y="0"/>
                    </a:cubicBezTo>
                    <a:cubicBezTo>
                      <a:pt x="522972" y="2414"/>
                      <a:pt x="527621" y="4294"/>
                      <a:pt x="531331" y="7317"/>
                    </a:cubicBezTo>
                    <a:cubicBezTo>
                      <a:pt x="604578" y="67683"/>
                      <a:pt x="666774" y="137755"/>
                      <a:pt x="716012" y="219107"/>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38" name="Freeform: Shape 37">
                <a:extLst>
                  <a:ext uri="{FF2B5EF4-FFF2-40B4-BE49-F238E27FC236}">
                    <a16:creationId xmlns:a16="http://schemas.microsoft.com/office/drawing/2014/main" id="{2D06DC64-5F6B-5DA5-B71E-1509B0AF9D28}"/>
                  </a:ext>
                </a:extLst>
              </p:cNvPr>
              <p:cNvSpPr/>
              <p:nvPr/>
            </p:nvSpPr>
            <p:spPr>
              <a:xfrm>
                <a:off x="3819553" y="1154605"/>
                <a:ext cx="276894" cy="274438"/>
              </a:xfrm>
              <a:custGeom>
                <a:avLst/>
                <a:gdLst>
                  <a:gd name="connsiteX0" fmla="*/ 40473 w 220657"/>
                  <a:gd name="connsiteY0" fmla="*/ 213188 h 218700"/>
                  <a:gd name="connsiteX1" fmla="*/ 61764 w 220657"/>
                  <a:gd name="connsiteY1" fmla="*/ 147842 h 218700"/>
                  <a:gd name="connsiteX2" fmla="*/ 55412 w 220657"/>
                  <a:gd name="connsiteY2" fmla="*/ 127440 h 218700"/>
                  <a:gd name="connsiteX3" fmla="*/ 0 w 220657"/>
                  <a:gd name="connsiteY3" fmla="*/ 83309 h 218700"/>
                  <a:gd name="connsiteX4" fmla="*/ 57165 w 220657"/>
                  <a:gd name="connsiteY4" fmla="*/ 83258 h 218700"/>
                  <a:gd name="connsiteX5" fmla="*/ 90295 w 220657"/>
                  <a:gd name="connsiteY5" fmla="*/ 59020 h 218700"/>
                  <a:gd name="connsiteX6" fmla="*/ 109503 w 220657"/>
                  <a:gd name="connsiteY6" fmla="*/ 0 h 218700"/>
                  <a:gd name="connsiteX7" fmla="*/ 129523 w 220657"/>
                  <a:gd name="connsiteY7" fmla="*/ 61840 h 218700"/>
                  <a:gd name="connsiteX8" fmla="*/ 160240 w 220657"/>
                  <a:gd name="connsiteY8" fmla="*/ 83690 h 218700"/>
                  <a:gd name="connsiteX9" fmla="*/ 220657 w 220657"/>
                  <a:gd name="connsiteY9" fmla="*/ 86586 h 218700"/>
                  <a:gd name="connsiteX10" fmla="*/ 167583 w 220657"/>
                  <a:gd name="connsiteY10" fmla="*/ 124849 h 218700"/>
                  <a:gd name="connsiteX11" fmla="*/ 158868 w 220657"/>
                  <a:gd name="connsiteY11" fmla="*/ 151653 h 218700"/>
                  <a:gd name="connsiteX12" fmla="*/ 180642 w 220657"/>
                  <a:gd name="connsiteY12" fmla="*/ 218701 h 218700"/>
                  <a:gd name="connsiteX13" fmla="*/ 109732 w 220657"/>
                  <a:gd name="connsiteY13" fmla="*/ 167633 h 218700"/>
                  <a:gd name="connsiteX14" fmla="*/ 42658 w 220657"/>
                  <a:gd name="connsiteY14" fmla="*/ 216033 h 218700"/>
                  <a:gd name="connsiteX15" fmla="*/ 40473 w 220657"/>
                  <a:gd name="connsiteY15" fmla="*/ 213188 h 21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0657" h="218700">
                    <a:moveTo>
                      <a:pt x="40473" y="213188"/>
                    </a:moveTo>
                    <a:cubicBezTo>
                      <a:pt x="47485" y="191363"/>
                      <a:pt x="53888" y="169336"/>
                      <a:pt x="61764" y="147842"/>
                    </a:cubicBezTo>
                    <a:cubicBezTo>
                      <a:pt x="65244" y="138340"/>
                      <a:pt x="63644" y="133080"/>
                      <a:pt x="55412" y="127440"/>
                    </a:cubicBezTo>
                    <a:cubicBezTo>
                      <a:pt x="36484" y="114508"/>
                      <a:pt x="18191" y="100636"/>
                      <a:pt x="0" y="83309"/>
                    </a:cubicBezTo>
                    <a:cubicBezTo>
                      <a:pt x="19055" y="83309"/>
                      <a:pt x="38110" y="83537"/>
                      <a:pt x="57165" y="83258"/>
                    </a:cubicBezTo>
                    <a:cubicBezTo>
                      <a:pt x="88212" y="82800"/>
                      <a:pt x="80234" y="87704"/>
                      <a:pt x="90295" y="59020"/>
                    </a:cubicBezTo>
                    <a:cubicBezTo>
                      <a:pt x="96647" y="40956"/>
                      <a:pt x="102160" y="22637"/>
                      <a:pt x="109503" y="0"/>
                    </a:cubicBezTo>
                    <a:cubicBezTo>
                      <a:pt x="117150" y="23069"/>
                      <a:pt x="125153" y="42048"/>
                      <a:pt x="129523" y="61840"/>
                    </a:cubicBezTo>
                    <a:cubicBezTo>
                      <a:pt x="133538" y="80133"/>
                      <a:pt x="142786" y="85036"/>
                      <a:pt x="160240" y="83690"/>
                    </a:cubicBezTo>
                    <a:cubicBezTo>
                      <a:pt x="179727" y="82191"/>
                      <a:pt x="199443" y="83334"/>
                      <a:pt x="220657" y="86586"/>
                    </a:cubicBezTo>
                    <a:cubicBezTo>
                      <a:pt x="203025" y="99442"/>
                      <a:pt x="185850" y="113009"/>
                      <a:pt x="167583" y="124849"/>
                    </a:cubicBezTo>
                    <a:cubicBezTo>
                      <a:pt x="156429" y="132089"/>
                      <a:pt x="154015" y="139051"/>
                      <a:pt x="158868" y="151653"/>
                    </a:cubicBezTo>
                    <a:cubicBezTo>
                      <a:pt x="166871" y="172410"/>
                      <a:pt x="172766" y="193980"/>
                      <a:pt x="180642" y="218701"/>
                    </a:cubicBezTo>
                    <a:cubicBezTo>
                      <a:pt x="154981" y="200230"/>
                      <a:pt x="132420" y="183995"/>
                      <a:pt x="109732" y="167633"/>
                    </a:cubicBezTo>
                    <a:cubicBezTo>
                      <a:pt x="86840" y="184148"/>
                      <a:pt x="64762" y="200103"/>
                      <a:pt x="42658" y="216033"/>
                    </a:cubicBezTo>
                    <a:cubicBezTo>
                      <a:pt x="41947" y="215093"/>
                      <a:pt x="41210" y="214128"/>
                      <a:pt x="40473" y="213188"/>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39" name="Freeform: Shape 38">
                <a:extLst>
                  <a:ext uri="{FF2B5EF4-FFF2-40B4-BE49-F238E27FC236}">
                    <a16:creationId xmlns:a16="http://schemas.microsoft.com/office/drawing/2014/main" id="{358FFC8C-BD1B-F59C-8114-551CD4C472F5}"/>
                  </a:ext>
                </a:extLst>
              </p:cNvPr>
              <p:cNvSpPr/>
              <p:nvPr/>
            </p:nvSpPr>
            <p:spPr>
              <a:xfrm>
                <a:off x="4197417" y="1154350"/>
                <a:ext cx="277722" cy="270581"/>
              </a:xfrm>
              <a:custGeom>
                <a:avLst/>
                <a:gdLst>
                  <a:gd name="connsiteX0" fmla="*/ 176704 w 221317"/>
                  <a:gd name="connsiteY0" fmla="*/ 214102 h 215626"/>
                  <a:gd name="connsiteX1" fmla="*/ 109960 w 221317"/>
                  <a:gd name="connsiteY1" fmla="*/ 168167 h 215626"/>
                  <a:gd name="connsiteX2" fmla="*/ 44081 w 221317"/>
                  <a:gd name="connsiteY2" fmla="*/ 215627 h 215626"/>
                  <a:gd name="connsiteX3" fmla="*/ 41235 w 221317"/>
                  <a:gd name="connsiteY3" fmla="*/ 213721 h 215626"/>
                  <a:gd name="connsiteX4" fmla="*/ 66032 w 221317"/>
                  <a:gd name="connsiteY4" fmla="*/ 135469 h 215626"/>
                  <a:gd name="connsiteX5" fmla="*/ 0 w 221317"/>
                  <a:gd name="connsiteY5" fmla="*/ 86891 h 215626"/>
                  <a:gd name="connsiteX6" fmla="*/ 610 w 221317"/>
                  <a:gd name="connsiteY6" fmla="*/ 83512 h 215626"/>
                  <a:gd name="connsiteX7" fmla="*/ 66921 w 221317"/>
                  <a:gd name="connsiteY7" fmla="*/ 83817 h 215626"/>
                  <a:gd name="connsiteX8" fmla="*/ 88542 w 221317"/>
                  <a:gd name="connsiteY8" fmla="*/ 67811 h 215626"/>
                  <a:gd name="connsiteX9" fmla="*/ 110265 w 221317"/>
                  <a:gd name="connsiteY9" fmla="*/ 0 h 215626"/>
                  <a:gd name="connsiteX10" fmla="*/ 130743 w 221317"/>
                  <a:gd name="connsiteY10" fmla="*/ 63568 h 215626"/>
                  <a:gd name="connsiteX11" fmla="*/ 159300 w 221317"/>
                  <a:gd name="connsiteY11" fmla="*/ 83868 h 215626"/>
                  <a:gd name="connsiteX12" fmla="*/ 221318 w 221317"/>
                  <a:gd name="connsiteY12" fmla="*/ 86662 h 215626"/>
                  <a:gd name="connsiteX13" fmla="*/ 155006 w 221317"/>
                  <a:gd name="connsiteY13" fmla="*/ 135240 h 215626"/>
                  <a:gd name="connsiteX14" fmla="*/ 178381 w 221317"/>
                  <a:gd name="connsiteY14" fmla="*/ 212349 h 215626"/>
                  <a:gd name="connsiteX15" fmla="*/ 176704 w 221317"/>
                  <a:gd name="connsiteY15" fmla="*/ 214102 h 215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1317" h="215626">
                    <a:moveTo>
                      <a:pt x="176704" y="214102"/>
                    </a:moveTo>
                    <a:cubicBezTo>
                      <a:pt x="154701" y="198960"/>
                      <a:pt x="132725" y="183843"/>
                      <a:pt x="109960" y="168167"/>
                    </a:cubicBezTo>
                    <a:cubicBezTo>
                      <a:pt x="88110" y="183919"/>
                      <a:pt x="66083" y="199773"/>
                      <a:pt x="44081" y="215627"/>
                    </a:cubicBezTo>
                    <a:cubicBezTo>
                      <a:pt x="43141" y="214992"/>
                      <a:pt x="42175" y="214356"/>
                      <a:pt x="41235" y="213721"/>
                    </a:cubicBezTo>
                    <a:cubicBezTo>
                      <a:pt x="49416" y="187908"/>
                      <a:pt x="57597" y="162095"/>
                      <a:pt x="66032" y="135469"/>
                    </a:cubicBezTo>
                    <a:cubicBezTo>
                      <a:pt x="43776" y="119107"/>
                      <a:pt x="21901" y="102999"/>
                      <a:pt x="0" y="86891"/>
                    </a:cubicBezTo>
                    <a:cubicBezTo>
                      <a:pt x="203" y="85773"/>
                      <a:pt x="407" y="84630"/>
                      <a:pt x="610" y="83512"/>
                    </a:cubicBezTo>
                    <a:cubicBezTo>
                      <a:pt x="22714" y="83512"/>
                      <a:pt x="44868" y="82673"/>
                      <a:pt x="66921" y="83817"/>
                    </a:cubicBezTo>
                    <a:cubicBezTo>
                      <a:pt x="79752" y="84477"/>
                      <a:pt x="85214" y="79777"/>
                      <a:pt x="88542" y="67811"/>
                    </a:cubicBezTo>
                    <a:cubicBezTo>
                      <a:pt x="94538" y="46266"/>
                      <a:pt x="102110" y="25153"/>
                      <a:pt x="110265" y="0"/>
                    </a:cubicBezTo>
                    <a:cubicBezTo>
                      <a:pt x="118014" y="23501"/>
                      <a:pt x="125890" y="43166"/>
                      <a:pt x="130743" y="63568"/>
                    </a:cubicBezTo>
                    <a:cubicBezTo>
                      <a:pt x="134706" y="80209"/>
                      <a:pt x="142786" y="85189"/>
                      <a:pt x="159300" y="83868"/>
                    </a:cubicBezTo>
                    <a:cubicBezTo>
                      <a:pt x="179321" y="82267"/>
                      <a:pt x="199570" y="83486"/>
                      <a:pt x="221318" y="86662"/>
                    </a:cubicBezTo>
                    <a:cubicBezTo>
                      <a:pt x="199341" y="102770"/>
                      <a:pt x="177339" y="118878"/>
                      <a:pt x="155006" y="135240"/>
                    </a:cubicBezTo>
                    <a:cubicBezTo>
                      <a:pt x="162908" y="161307"/>
                      <a:pt x="170657" y="186841"/>
                      <a:pt x="178381" y="212349"/>
                    </a:cubicBezTo>
                    <a:cubicBezTo>
                      <a:pt x="177847" y="212959"/>
                      <a:pt x="177288" y="213518"/>
                      <a:pt x="176704" y="214102"/>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0" name="Freeform: Shape 39">
                <a:extLst>
                  <a:ext uri="{FF2B5EF4-FFF2-40B4-BE49-F238E27FC236}">
                    <a16:creationId xmlns:a16="http://schemas.microsoft.com/office/drawing/2014/main" id="{2E1057AD-89F4-8F46-93C8-B557ABA2FC76}"/>
                  </a:ext>
                </a:extLst>
              </p:cNvPr>
              <p:cNvSpPr/>
              <p:nvPr/>
            </p:nvSpPr>
            <p:spPr>
              <a:xfrm>
                <a:off x="4191233" y="1462425"/>
                <a:ext cx="289424" cy="270231"/>
              </a:xfrm>
              <a:custGeom>
                <a:avLst/>
                <a:gdLst>
                  <a:gd name="connsiteX0" fmla="*/ 182293 w 230642"/>
                  <a:gd name="connsiteY0" fmla="*/ 214915 h 215347"/>
                  <a:gd name="connsiteX1" fmla="*/ 115778 w 230642"/>
                  <a:gd name="connsiteY1" fmla="*/ 168726 h 215347"/>
                  <a:gd name="connsiteX2" fmla="*/ 47460 w 230642"/>
                  <a:gd name="connsiteY2" fmla="*/ 214839 h 215347"/>
                  <a:gd name="connsiteX3" fmla="*/ 47739 w 230642"/>
                  <a:gd name="connsiteY3" fmla="*/ 215195 h 215347"/>
                  <a:gd name="connsiteX4" fmla="*/ 67506 w 230642"/>
                  <a:gd name="connsiteY4" fmla="*/ 148096 h 215347"/>
                  <a:gd name="connsiteX5" fmla="*/ 61129 w 230642"/>
                  <a:gd name="connsiteY5" fmla="*/ 127897 h 215347"/>
                  <a:gd name="connsiteX6" fmla="*/ 0 w 230642"/>
                  <a:gd name="connsiteY6" fmla="*/ 83461 h 215347"/>
                  <a:gd name="connsiteX7" fmla="*/ 74137 w 230642"/>
                  <a:gd name="connsiteY7" fmla="*/ 83715 h 215347"/>
                  <a:gd name="connsiteX8" fmla="*/ 92658 w 230642"/>
                  <a:gd name="connsiteY8" fmla="*/ 70656 h 215347"/>
                  <a:gd name="connsiteX9" fmla="*/ 115169 w 230642"/>
                  <a:gd name="connsiteY9" fmla="*/ 0 h 215347"/>
                  <a:gd name="connsiteX10" fmla="*/ 138949 w 230642"/>
                  <a:gd name="connsiteY10" fmla="*/ 72739 h 215347"/>
                  <a:gd name="connsiteX11" fmla="*/ 153939 w 230642"/>
                  <a:gd name="connsiteY11" fmla="*/ 83613 h 215347"/>
                  <a:gd name="connsiteX12" fmla="*/ 230642 w 230642"/>
                  <a:gd name="connsiteY12" fmla="*/ 83436 h 215347"/>
                  <a:gd name="connsiteX13" fmla="*/ 169056 w 230642"/>
                  <a:gd name="connsiteY13" fmla="*/ 128380 h 215347"/>
                  <a:gd name="connsiteX14" fmla="*/ 162984 w 230642"/>
                  <a:gd name="connsiteY14" fmla="*/ 147283 h 215347"/>
                  <a:gd name="connsiteX15" fmla="*/ 180235 w 230642"/>
                  <a:gd name="connsiteY15" fmla="*/ 200281 h 215347"/>
                  <a:gd name="connsiteX16" fmla="*/ 182090 w 230642"/>
                  <a:gd name="connsiteY16" fmla="*/ 215347 h 215347"/>
                  <a:gd name="connsiteX17" fmla="*/ 182293 w 230642"/>
                  <a:gd name="connsiteY17" fmla="*/ 214915 h 21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0642" h="215347">
                    <a:moveTo>
                      <a:pt x="182293" y="214915"/>
                    </a:moveTo>
                    <a:cubicBezTo>
                      <a:pt x="160342" y="199671"/>
                      <a:pt x="138390" y="184427"/>
                      <a:pt x="115778" y="168726"/>
                    </a:cubicBezTo>
                    <a:cubicBezTo>
                      <a:pt x="93166" y="183995"/>
                      <a:pt x="70326" y="199417"/>
                      <a:pt x="47460" y="214839"/>
                    </a:cubicBezTo>
                    <a:lnTo>
                      <a:pt x="47739" y="215195"/>
                    </a:lnTo>
                    <a:cubicBezTo>
                      <a:pt x="54218" y="192786"/>
                      <a:pt x="60087" y="170200"/>
                      <a:pt x="67506" y="148096"/>
                    </a:cubicBezTo>
                    <a:cubicBezTo>
                      <a:pt x="70656" y="138670"/>
                      <a:pt x="69462" y="133563"/>
                      <a:pt x="61129" y="127897"/>
                    </a:cubicBezTo>
                    <a:cubicBezTo>
                      <a:pt x="41794" y="114737"/>
                      <a:pt x="23196" y="100433"/>
                      <a:pt x="0" y="83461"/>
                    </a:cubicBezTo>
                    <a:cubicBezTo>
                      <a:pt x="27973" y="83461"/>
                      <a:pt x="51093" y="82902"/>
                      <a:pt x="74137" y="83715"/>
                    </a:cubicBezTo>
                    <a:cubicBezTo>
                      <a:pt x="84579" y="84096"/>
                      <a:pt x="89711" y="81047"/>
                      <a:pt x="92658" y="70656"/>
                    </a:cubicBezTo>
                    <a:cubicBezTo>
                      <a:pt x="99086" y="48095"/>
                      <a:pt x="106810" y="25915"/>
                      <a:pt x="115169" y="0"/>
                    </a:cubicBezTo>
                    <a:cubicBezTo>
                      <a:pt x="123883" y="26372"/>
                      <a:pt x="132013" y="49391"/>
                      <a:pt x="138949" y="72739"/>
                    </a:cubicBezTo>
                    <a:cubicBezTo>
                      <a:pt x="141490" y="81276"/>
                      <a:pt x="145479" y="83791"/>
                      <a:pt x="153939" y="83613"/>
                    </a:cubicBezTo>
                    <a:cubicBezTo>
                      <a:pt x="177745" y="83131"/>
                      <a:pt x="201577" y="83436"/>
                      <a:pt x="230642" y="83436"/>
                    </a:cubicBezTo>
                    <a:cubicBezTo>
                      <a:pt x="207420" y="100534"/>
                      <a:pt x="188670" y="115118"/>
                      <a:pt x="169056" y="128380"/>
                    </a:cubicBezTo>
                    <a:cubicBezTo>
                      <a:pt x="161002" y="133817"/>
                      <a:pt x="159986" y="138873"/>
                      <a:pt x="162984" y="147283"/>
                    </a:cubicBezTo>
                    <a:cubicBezTo>
                      <a:pt x="169209" y="164788"/>
                      <a:pt x="174824" y="182496"/>
                      <a:pt x="180235" y="200281"/>
                    </a:cubicBezTo>
                    <a:cubicBezTo>
                      <a:pt x="181683" y="205032"/>
                      <a:pt x="181505" y="210291"/>
                      <a:pt x="182090" y="215347"/>
                    </a:cubicBezTo>
                    <a:cubicBezTo>
                      <a:pt x="182064" y="215322"/>
                      <a:pt x="182293" y="214915"/>
                      <a:pt x="182293" y="21491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1" name="Freeform: Shape 40">
                <a:extLst>
                  <a:ext uri="{FF2B5EF4-FFF2-40B4-BE49-F238E27FC236}">
                    <a16:creationId xmlns:a16="http://schemas.microsoft.com/office/drawing/2014/main" id="{23D559E8-DD80-85E6-FE96-EC2F02E4B6F0}"/>
                  </a:ext>
                </a:extLst>
              </p:cNvPr>
              <p:cNvSpPr/>
              <p:nvPr/>
            </p:nvSpPr>
            <p:spPr>
              <a:xfrm>
                <a:off x="3813241" y="1462840"/>
                <a:ext cx="288626" cy="274248"/>
              </a:xfrm>
              <a:custGeom>
                <a:avLst/>
                <a:gdLst>
                  <a:gd name="connsiteX0" fmla="*/ 45834 w 230006"/>
                  <a:gd name="connsiteY0" fmla="*/ 214128 h 218548"/>
                  <a:gd name="connsiteX1" fmla="*/ 67023 w 230006"/>
                  <a:gd name="connsiteY1" fmla="*/ 146876 h 218548"/>
                  <a:gd name="connsiteX2" fmla="*/ 61001 w 230006"/>
                  <a:gd name="connsiteY2" fmla="*/ 127923 h 218548"/>
                  <a:gd name="connsiteX3" fmla="*/ 0 w 230006"/>
                  <a:gd name="connsiteY3" fmla="*/ 83410 h 218548"/>
                  <a:gd name="connsiteX4" fmla="*/ 87247 w 230006"/>
                  <a:gd name="connsiteY4" fmla="*/ 83410 h 218548"/>
                  <a:gd name="connsiteX5" fmla="*/ 114635 w 230006"/>
                  <a:gd name="connsiteY5" fmla="*/ 0 h 218548"/>
                  <a:gd name="connsiteX6" fmla="*/ 137323 w 230006"/>
                  <a:gd name="connsiteY6" fmla="*/ 69284 h 218548"/>
                  <a:gd name="connsiteX7" fmla="*/ 156582 w 230006"/>
                  <a:gd name="connsiteY7" fmla="*/ 83385 h 218548"/>
                  <a:gd name="connsiteX8" fmla="*/ 230007 w 230006"/>
                  <a:gd name="connsiteY8" fmla="*/ 83080 h 218548"/>
                  <a:gd name="connsiteX9" fmla="*/ 181760 w 230006"/>
                  <a:gd name="connsiteY9" fmla="*/ 118675 h 218548"/>
                  <a:gd name="connsiteX10" fmla="*/ 167481 w 230006"/>
                  <a:gd name="connsiteY10" fmla="*/ 161282 h 218548"/>
                  <a:gd name="connsiteX11" fmla="*/ 185698 w 230006"/>
                  <a:gd name="connsiteY11" fmla="*/ 218548 h 218548"/>
                  <a:gd name="connsiteX12" fmla="*/ 114838 w 230006"/>
                  <a:gd name="connsiteY12" fmla="*/ 167557 h 218548"/>
                  <a:gd name="connsiteX13" fmla="*/ 59223 w 230006"/>
                  <a:gd name="connsiteY13" fmla="*/ 207624 h 218548"/>
                  <a:gd name="connsiteX14" fmla="*/ 45427 w 230006"/>
                  <a:gd name="connsiteY14" fmla="*/ 213899 h 218548"/>
                  <a:gd name="connsiteX15" fmla="*/ 45834 w 230006"/>
                  <a:gd name="connsiteY15" fmla="*/ 214128 h 218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006" h="218548">
                    <a:moveTo>
                      <a:pt x="45834" y="214128"/>
                    </a:moveTo>
                    <a:cubicBezTo>
                      <a:pt x="52795" y="191668"/>
                      <a:pt x="59198" y="169031"/>
                      <a:pt x="67023" y="146876"/>
                    </a:cubicBezTo>
                    <a:cubicBezTo>
                      <a:pt x="70173" y="137933"/>
                      <a:pt x="68674" y="133233"/>
                      <a:pt x="61001" y="127923"/>
                    </a:cubicBezTo>
                    <a:cubicBezTo>
                      <a:pt x="41464" y="114406"/>
                      <a:pt x="22561" y="99975"/>
                      <a:pt x="0" y="83410"/>
                    </a:cubicBezTo>
                    <a:cubicBezTo>
                      <a:pt x="31581" y="83410"/>
                      <a:pt x="58689" y="83410"/>
                      <a:pt x="87247" y="83410"/>
                    </a:cubicBezTo>
                    <a:cubicBezTo>
                      <a:pt x="96037" y="56631"/>
                      <a:pt x="104676" y="30336"/>
                      <a:pt x="114635" y="0"/>
                    </a:cubicBezTo>
                    <a:cubicBezTo>
                      <a:pt x="123045" y="25330"/>
                      <a:pt x="131099" y="47053"/>
                      <a:pt x="137323" y="69284"/>
                    </a:cubicBezTo>
                    <a:cubicBezTo>
                      <a:pt x="140423" y="80311"/>
                      <a:pt x="145225" y="83893"/>
                      <a:pt x="156582" y="83385"/>
                    </a:cubicBezTo>
                    <a:cubicBezTo>
                      <a:pt x="179270" y="82394"/>
                      <a:pt x="202060" y="83080"/>
                      <a:pt x="230007" y="83080"/>
                    </a:cubicBezTo>
                    <a:cubicBezTo>
                      <a:pt x="211181" y="96977"/>
                      <a:pt x="196521" y="107877"/>
                      <a:pt x="181760" y="118675"/>
                    </a:cubicBezTo>
                    <a:cubicBezTo>
                      <a:pt x="159097" y="135240"/>
                      <a:pt x="159097" y="135189"/>
                      <a:pt x="167481" y="161282"/>
                    </a:cubicBezTo>
                    <a:cubicBezTo>
                      <a:pt x="173147" y="178914"/>
                      <a:pt x="178711" y="196572"/>
                      <a:pt x="185698" y="218548"/>
                    </a:cubicBezTo>
                    <a:cubicBezTo>
                      <a:pt x="160291" y="200256"/>
                      <a:pt x="138136" y="184326"/>
                      <a:pt x="114838" y="167557"/>
                    </a:cubicBezTo>
                    <a:cubicBezTo>
                      <a:pt x="96317" y="180972"/>
                      <a:pt x="77922" y="194514"/>
                      <a:pt x="59223" y="207624"/>
                    </a:cubicBezTo>
                    <a:cubicBezTo>
                      <a:pt x="55158" y="210469"/>
                      <a:pt x="50051" y="211841"/>
                      <a:pt x="45427" y="213899"/>
                    </a:cubicBezTo>
                    <a:lnTo>
                      <a:pt x="45834" y="214128"/>
                    </a:ln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49" name="Freeform: Shape 48">
                <a:extLst>
                  <a:ext uri="{FF2B5EF4-FFF2-40B4-BE49-F238E27FC236}">
                    <a16:creationId xmlns:a16="http://schemas.microsoft.com/office/drawing/2014/main" id="{A3D43779-FB22-F4FF-E97E-821D54A755FF}"/>
                  </a:ext>
                </a:extLst>
              </p:cNvPr>
              <p:cNvSpPr/>
              <p:nvPr/>
            </p:nvSpPr>
            <p:spPr>
              <a:xfrm>
                <a:off x="4191552" y="846180"/>
                <a:ext cx="284195" cy="272335"/>
              </a:xfrm>
              <a:custGeom>
                <a:avLst/>
                <a:gdLst>
                  <a:gd name="connsiteX0" fmla="*/ 48196 w 226475"/>
                  <a:gd name="connsiteY0" fmla="*/ 217024 h 217024"/>
                  <a:gd name="connsiteX1" fmla="*/ 54167 w 226475"/>
                  <a:gd name="connsiteY1" fmla="*/ 187476 h 217024"/>
                  <a:gd name="connsiteX2" fmla="*/ 70834 w 226475"/>
                  <a:gd name="connsiteY2" fmla="*/ 135469 h 217024"/>
                  <a:gd name="connsiteX3" fmla="*/ 0 w 226475"/>
                  <a:gd name="connsiteY3" fmla="*/ 83588 h 217024"/>
                  <a:gd name="connsiteX4" fmla="*/ 73425 w 226475"/>
                  <a:gd name="connsiteY4" fmla="*/ 83918 h 217024"/>
                  <a:gd name="connsiteX5" fmla="*/ 92658 w 226475"/>
                  <a:gd name="connsiteY5" fmla="*/ 69564 h 217024"/>
                  <a:gd name="connsiteX6" fmla="*/ 114838 w 226475"/>
                  <a:gd name="connsiteY6" fmla="*/ 0 h 217024"/>
                  <a:gd name="connsiteX7" fmla="*/ 142582 w 226475"/>
                  <a:gd name="connsiteY7" fmla="*/ 83461 h 217024"/>
                  <a:gd name="connsiteX8" fmla="*/ 224951 w 226475"/>
                  <a:gd name="connsiteY8" fmla="*/ 83461 h 217024"/>
                  <a:gd name="connsiteX9" fmla="*/ 226475 w 226475"/>
                  <a:gd name="connsiteY9" fmla="*/ 86357 h 217024"/>
                  <a:gd name="connsiteX10" fmla="*/ 171876 w 226475"/>
                  <a:gd name="connsiteY10" fmla="*/ 125814 h 217024"/>
                  <a:gd name="connsiteX11" fmla="*/ 164000 w 226475"/>
                  <a:gd name="connsiteY11" fmla="*/ 151221 h 217024"/>
                  <a:gd name="connsiteX12" fmla="*/ 183691 w 226475"/>
                  <a:gd name="connsiteY12" fmla="*/ 212705 h 217024"/>
                  <a:gd name="connsiteX13" fmla="*/ 180134 w 226475"/>
                  <a:gd name="connsiteY13" fmla="*/ 214585 h 217024"/>
                  <a:gd name="connsiteX14" fmla="*/ 114915 w 226475"/>
                  <a:gd name="connsiteY14" fmla="*/ 167659 h 217024"/>
                  <a:gd name="connsiteX15" fmla="*/ 48044 w 226475"/>
                  <a:gd name="connsiteY15" fmla="*/ 216592 h 217024"/>
                  <a:gd name="connsiteX16" fmla="*/ 48196 w 226475"/>
                  <a:gd name="connsiteY16" fmla="*/ 217024 h 21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475" h="217024">
                    <a:moveTo>
                      <a:pt x="48196" y="217024"/>
                    </a:moveTo>
                    <a:cubicBezTo>
                      <a:pt x="50153" y="207166"/>
                      <a:pt x="51398" y="197105"/>
                      <a:pt x="54167" y="187476"/>
                    </a:cubicBezTo>
                    <a:cubicBezTo>
                      <a:pt x="59172" y="170225"/>
                      <a:pt x="65092" y="153228"/>
                      <a:pt x="70834" y="135469"/>
                    </a:cubicBezTo>
                    <a:cubicBezTo>
                      <a:pt x="48247" y="118929"/>
                      <a:pt x="26245" y="102796"/>
                      <a:pt x="0" y="83588"/>
                    </a:cubicBezTo>
                    <a:cubicBezTo>
                      <a:pt x="27414" y="83588"/>
                      <a:pt x="50458" y="82775"/>
                      <a:pt x="73425" y="83918"/>
                    </a:cubicBezTo>
                    <a:cubicBezTo>
                      <a:pt x="85189" y="84503"/>
                      <a:pt x="89635" y="80082"/>
                      <a:pt x="92658" y="69564"/>
                    </a:cubicBezTo>
                    <a:cubicBezTo>
                      <a:pt x="98985" y="47511"/>
                      <a:pt x="106530" y="25813"/>
                      <a:pt x="114838" y="0"/>
                    </a:cubicBezTo>
                    <a:cubicBezTo>
                      <a:pt x="124772" y="29929"/>
                      <a:pt x="133588" y="56403"/>
                      <a:pt x="142582" y="83461"/>
                    </a:cubicBezTo>
                    <a:cubicBezTo>
                      <a:pt x="170479" y="83461"/>
                      <a:pt x="197715" y="83461"/>
                      <a:pt x="224951" y="83461"/>
                    </a:cubicBezTo>
                    <a:cubicBezTo>
                      <a:pt x="225459" y="84426"/>
                      <a:pt x="225967" y="85392"/>
                      <a:pt x="226475" y="86357"/>
                    </a:cubicBezTo>
                    <a:cubicBezTo>
                      <a:pt x="208335" y="99620"/>
                      <a:pt x="190677" y="113593"/>
                      <a:pt x="171876" y="125814"/>
                    </a:cubicBezTo>
                    <a:cubicBezTo>
                      <a:pt x="161053" y="132852"/>
                      <a:pt x="159529" y="139483"/>
                      <a:pt x="164000" y="151221"/>
                    </a:cubicBezTo>
                    <a:cubicBezTo>
                      <a:pt x="171622" y="171317"/>
                      <a:pt x="177237" y="192176"/>
                      <a:pt x="183691" y="212705"/>
                    </a:cubicBezTo>
                    <a:cubicBezTo>
                      <a:pt x="182496" y="213340"/>
                      <a:pt x="181328" y="213975"/>
                      <a:pt x="180134" y="214585"/>
                    </a:cubicBezTo>
                    <a:cubicBezTo>
                      <a:pt x="158538" y="199036"/>
                      <a:pt x="136917" y="183487"/>
                      <a:pt x="114915" y="167659"/>
                    </a:cubicBezTo>
                    <a:cubicBezTo>
                      <a:pt x="92150" y="184300"/>
                      <a:pt x="70097" y="200459"/>
                      <a:pt x="48044" y="216592"/>
                    </a:cubicBezTo>
                    <a:cubicBezTo>
                      <a:pt x="48069" y="216643"/>
                      <a:pt x="48196" y="217024"/>
                      <a:pt x="48196" y="217024"/>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50" name="Freeform: Shape 49">
                <a:extLst>
                  <a:ext uri="{FF2B5EF4-FFF2-40B4-BE49-F238E27FC236}">
                    <a16:creationId xmlns:a16="http://schemas.microsoft.com/office/drawing/2014/main" id="{CFB411B8-D415-E390-DF4E-3AE65923A23D}"/>
                  </a:ext>
                </a:extLst>
              </p:cNvPr>
              <p:cNvSpPr/>
              <p:nvPr/>
            </p:nvSpPr>
            <p:spPr>
              <a:xfrm>
                <a:off x="3525059" y="1479992"/>
                <a:ext cx="192821" cy="257223"/>
              </a:xfrm>
              <a:custGeom>
                <a:avLst/>
                <a:gdLst>
                  <a:gd name="connsiteX0" fmla="*/ 0 w 153659"/>
                  <a:gd name="connsiteY0" fmla="*/ 184529 h 204981"/>
                  <a:gd name="connsiteX1" fmla="*/ 46139 w 153659"/>
                  <a:gd name="connsiteY1" fmla="*/ 0 h 204981"/>
                  <a:gd name="connsiteX2" fmla="*/ 66083 w 153659"/>
                  <a:gd name="connsiteY2" fmla="*/ 58842 h 204981"/>
                  <a:gd name="connsiteX3" fmla="*/ 81098 w 153659"/>
                  <a:gd name="connsiteY3" fmla="*/ 69665 h 204981"/>
                  <a:gd name="connsiteX4" fmla="*/ 153660 w 153659"/>
                  <a:gd name="connsiteY4" fmla="*/ 72765 h 204981"/>
                  <a:gd name="connsiteX5" fmla="*/ 97206 w 153659"/>
                  <a:gd name="connsiteY5" fmla="*/ 113644 h 204981"/>
                  <a:gd name="connsiteX6" fmla="*/ 90550 w 153659"/>
                  <a:gd name="connsiteY6" fmla="*/ 133944 h 204981"/>
                  <a:gd name="connsiteX7" fmla="*/ 113492 w 153659"/>
                  <a:gd name="connsiteY7" fmla="*/ 204981 h 204981"/>
                  <a:gd name="connsiteX8" fmla="*/ 55590 w 153659"/>
                  <a:gd name="connsiteY8" fmla="*/ 162755 h 204981"/>
                  <a:gd name="connsiteX9" fmla="*/ 30361 w 153659"/>
                  <a:gd name="connsiteY9" fmla="*/ 162196 h 204981"/>
                  <a:gd name="connsiteX10" fmla="*/ 0 w 153659"/>
                  <a:gd name="connsiteY10" fmla="*/ 184529 h 204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59" h="204981">
                    <a:moveTo>
                      <a:pt x="0" y="184529"/>
                    </a:moveTo>
                    <a:cubicBezTo>
                      <a:pt x="8664" y="121342"/>
                      <a:pt x="20783" y="58994"/>
                      <a:pt x="46139" y="0"/>
                    </a:cubicBezTo>
                    <a:cubicBezTo>
                      <a:pt x="52846" y="19589"/>
                      <a:pt x="59909" y="39075"/>
                      <a:pt x="66083" y="58842"/>
                    </a:cubicBezTo>
                    <a:cubicBezTo>
                      <a:pt x="68598" y="66921"/>
                      <a:pt x="72460" y="69868"/>
                      <a:pt x="81098" y="69665"/>
                    </a:cubicBezTo>
                    <a:cubicBezTo>
                      <a:pt x="104904" y="69055"/>
                      <a:pt x="128710" y="69462"/>
                      <a:pt x="153660" y="72765"/>
                    </a:cubicBezTo>
                    <a:cubicBezTo>
                      <a:pt x="134884" y="86459"/>
                      <a:pt x="116388" y="100560"/>
                      <a:pt x="97206" y="113644"/>
                    </a:cubicBezTo>
                    <a:cubicBezTo>
                      <a:pt x="89025" y="119234"/>
                      <a:pt x="87043" y="124315"/>
                      <a:pt x="90550" y="133944"/>
                    </a:cubicBezTo>
                    <a:cubicBezTo>
                      <a:pt x="98502" y="155845"/>
                      <a:pt x="104981" y="178279"/>
                      <a:pt x="113492" y="204981"/>
                    </a:cubicBezTo>
                    <a:cubicBezTo>
                      <a:pt x="91566" y="189102"/>
                      <a:pt x="73171" y="176475"/>
                      <a:pt x="55590" y="162755"/>
                    </a:cubicBezTo>
                    <a:cubicBezTo>
                      <a:pt x="46647" y="155769"/>
                      <a:pt x="39736" y="153838"/>
                      <a:pt x="30361" y="162196"/>
                    </a:cubicBezTo>
                    <a:cubicBezTo>
                      <a:pt x="21062" y="170530"/>
                      <a:pt x="10188" y="177161"/>
                      <a:pt x="0" y="184529"/>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51" name="Freeform: Shape 50">
                <a:extLst>
                  <a:ext uri="{FF2B5EF4-FFF2-40B4-BE49-F238E27FC236}">
                    <a16:creationId xmlns:a16="http://schemas.microsoft.com/office/drawing/2014/main" id="{A0A474EC-440F-B93D-657D-7EC503D6ACC2}"/>
                  </a:ext>
                </a:extLst>
              </p:cNvPr>
              <p:cNvSpPr/>
              <p:nvPr/>
            </p:nvSpPr>
            <p:spPr>
              <a:xfrm>
                <a:off x="3870277" y="946767"/>
                <a:ext cx="231654" cy="174139"/>
              </a:xfrm>
              <a:custGeom>
                <a:avLst/>
                <a:gdLst>
                  <a:gd name="connsiteX0" fmla="*/ 17531 w 184605"/>
                  <a:gd name="connsiteY0" fmla="*/ 71825 h 138771"/>
                  <a:gd name="connsiteX1" fmla="*/ 82572 w 184605"/>
                  <a:gd name="connsiteY1" fmla="*/ 20427 h 138771"/>
                  <a:gd name="connsiteX2" fmla="*/ 112120 w 184605"/>
                  <a:gd name="connsiteY2" fmla="*/ 0 h 138771"/>
                  <a:gd name="connsiteX3" fmla="*/ 148096 w 184605"/>
                  <a:gd name="connsiteY3" fmla="*/ 3328 h 138771"/>
                  <a:gd name="connsiteX4" fmla="*/ 184605 w 184605"/>
                  <a:gd name="connsiteY4" fmla="*/ 3455 h 138771"/>
                  <a:gd name="connsiteX5" fmla="*/ 127592 w 184605"/>
                  <a:gd name="connsiteY5" fmla="*/ 44614 h 138771"/>
                  <a:gd name="connsiteX6" fmla="*/ 118751 w 184605"/>
                  <a:gd name="connsiteY6" fmla="*/ 72714 h 138771"/>
                  <a:gd name="connsiteX7" fmla="*/ 140245 w 184605"/>
                  <a:gd name="connsiteY7" fmla="*/ 138771 h 138771"/>
                  <a:gd name="connsiteX8" fmla="*/ 81708 w 184605"/>
                  <a:gd name="connsiteY8" fmla="*/ 95987 h 138771"/>
                  <a:gd name="connsiteX9" fmla="*/ 56428 w 184605"/>
                  <a:gd name="connsiteY9" fmla="*/ 96520 h 138771"/>
                  <a:gd name="connsiteX10" fmla="*/ 0 w 184605"/>
                  <a:gd name="connsiteY10" fmla="*/ 137857 h 138771"/>
                  <a:gd name="connsiteX11" fmla="*/ 17531 w 184605"/>
                  <a:gd name="connsiteY11" fmla="*/ 71825 h 138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605" h="138771">
                    <a:moveTo>
                      <a:pt x="17531" y="71825"/>
                    </a:moveTo>
                    <a:cubicBezTo>
                      <a:pt x="39203" y="54675"/>
                      <a:pt x="60697" y="37322"/>
                      <a:pt x="82572" y="20427"/>
                    </a:cubicBezTo>
                    <a:cubicBezTo>
                      <a:pt x="92023" y="13135"/>
                      <a:pt x="102237" y="6784"/>
                      <a:pt x="112120" y="0"/>
                    </a:cubicBezTo>
                    <a:cubicBezTo>
                      <a:pt x="124112" y="1143"/>
                      <a:pt x="136078" y="2668"/>
                      <a:pt x="148096" y="3328"/>
                    </a:cubicBezTo>
                    <a:cubicBezTo>
                      <a:pt x="158385" y="3887"/>
                      <a:pt x="168726" y="3455"/>
                      <a:pt x="184605" y="3455"/>
                    </a:cubicBezTo>
                    <a:cubicBezTo>
                      <a:pt x="163060" y="19157"/>
                      <a:pt x="145936" y="32825"/>
                      <a:pt x="127592" y="44614"/>
                    </a:cubicBezTo>
                    <a:cubicBezTo>
                      <a:pt x="115728" y="52236"/>
                      <a:pt x="113771" y="59807"/>
                      <a:pt x="118751" y="72714"/>
                    </a:cubicBezTo>
                    <a:cubicBezTo>
                      <a:pt x="126551" y="92912"/>
                      <a:pt x="132293" y="113924"/>
                      <a:pt x="140245" y="138771"/>
                    </a:cubicBezTo>
                    <a:cubicBezTo>
                      <a:pt x="118319" y="122892"/>
                      <a:pt x="99340" y="110291"/>
                      <a:pt x="81708" y="95987"/>
                    </a:cubicBezTo>
                    <a:cubicBezTo>
                      <a:pt x="71977" y="88110"/>
                      <a:pt x="65422" y="89457"/>
                      <a:pt x="56428" y="96520"/>
                    </a:cubicBezTo>
                    <a:cubicBezTo>
                      <a:pt x="38974" y="110214"/>
                      <a:pt x="20656" y="122841"/>
                      <a:pt x="0" y="137857"/>
                    </a:cubicBezTo>
                    <a:cubicBezTo>
                      <a:pt x="6453" y="113517"/>
                      <a:pt x="11992" y="92658"/>
                      <a:pt x="17531" y="71825"/>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sp>
            <p:nvSpPr>
              <p:cNvPr id="53" name="Freeform: Shape 52">
                <a:extLst>
                  <a:ext uri="{FF2B5EF4-FFF2-40B4-BE49-F238E27FC236}">
                    <a16:creationId xmlns:a16="http://schemas.microsoft.com/office/drawing/2014/main" id="{4B13486F-07CE-E010-85D1-3E8BAABC8383}"/>
                  </a:ext>
                </a:extLst>
              </p:cNvPr>
              <p:cNvSpPr/>
              <p:nvPr/>
            </p:nvSpPr>
            <p:spPr>
              <a:xfrm>
                <a:off x="3516962" y="785860"/>
                <a:ext cx="1056279" cy="1057878"/>
              </a:xfrm>
              <a:custGeom>
                <a:avLst/>
                <a:gdLst>
                  <a:gd name="connsiteX0" fmla="*/ 841750 w 841749"/>
                  <a:gd name="connsiteY0" fmla="*/ 183589 h 843023"/>
                  <a:gd name="connsiteX1" fmla="*/ 841191 w 841749"/>
                  <a:gd name="connsiteY1" fmla="*/ 0 h 843023"/>
                  <a:gd name="connsiteX2" fmla="*/ 775464 w 841749"/>
                  <a:gd name="connsiteY2" fmla="*/ 0 h 843023"/>
                  <a:gd name="connsiteX3" fmla="*/ 719899 w 841749"/>
                  <a:gd name="connsiteY3" fmla="*/ 8842 h 843023"/>
                  <a:gd name="connsiteX4" fmla="*/ 399495 w 841749"/>
                  <a:gd name="connsiteY4" fmla="*/ 125484 h 843023"/>
                  <a:gd name="connsiteX5" fmla="*/ 393677 w 841749"/>
                  <a:gd name="connsiteY5" fmla="*/ 128278 h 843023"/>
                  <a:gd name="connsiteX6" fmla="*/ 429653 w 841749"/>
                  <a:gd name="connsiteY6" fmla="*/ 131607 h 843023"/>
                  <a:gd name="connsiteX7" fmla="*/ 466162 w 841749"/>
                  <a:gd name="connsiteY7" fmla="*/ 131734 h 843023"/>
                  <a:gd name="connsiteX8" fmla="*/ 409150 w 841749"/>
                  <a:gd name="connsiteY8" fmla="*/ 172893 h 843023"/>
                  <a:gd name="connsiteX9" fmla="*/ 400308 w 841749"/>
                  <a:gd name="connsiteY9" fmla="*/ 200992 h 843023"/>
                  <a:gd name="connsiteX10" fmla="*/ 421802 w 841749"/>
                  <a:gd name="connsiteY10" fmla="*/ 267050 h 843023"/>
                  <a:gd name="connsiteX11" fmla="*/ 363265 w 841749"/>
                  <a:gd name="connsiteY11" fmla="*/ 224265 h 843023"/>
                  <a:gd name="connsiteX12" fmla="*/ 337985 w 841749"/>
                  <a:gd name="connsiteY12" fmla="*/ 224799 h 843023"/>
                  <a:gd name="connsiteX13" fmla="*/ 281557 w 841749"/>
                  <a:gd name="connsiteY13" fmla="*/ 266135 h 843023"/>
                  <a:gd name="connsiteX14" fmla="*/ 299088 w 841749"/>
                  <a:gd name="connsiteY14" fmla="*/ 200078 h 843023"/>
                  <a:gd name="connsiteX15" fmla="*/ 173325 w 841749"/>
                  <a:gd name="connsiteY15" fmla="*/ 330617 h 843023"/>
                  <a:gd name="connsiteX16" fmla="*/ 98451 w 841749"/>
                  <a:gd name="connsiteY16" fmla="*/ 447869 h 843023"/>
                  <a:gd name="connsiteX17" fmla="*/ 98451 w 841749"/>
                  <a:gd name="connsiteY17" fmla="*/ 447869 h 843023"/>
                  <a:gd name="connsiteX18" fmla="*/ 81937 w 841749"/>
                  <a:gd name="connsiteY18" fmla="*/ 484328 h 843023"/>
                  <a:gd name="connsiteX19" fmla="*/ 52592 w 841749"/>
                  <a:gd name="connsiteY19" fmla="*/ 553180 h 843023"/>
                  <a:gd name="connsiteX20" fmla="*/ 72536 w 841749"/>
                  <a:gd name="connsiteY20" fmla="*/ 612022 h 843023"/>
                  <a:gd name="connsiteX21" fmla="*/ 87552 w 841749"/>
                  <a:gd name="connsiteY21" fmla="*/ 622845 h 843023"/>
                  <a:gd name="connsiteX22" fmla="*/ 160113 w 841749"/>
                  <a:gd name="connsiteY22" fmla="*/ 625945 h 843023"/>
                  <a:gd name="connsiteX23" fmla="*/ 103659 w 841749"/>
                  <a:gd name="connsiteY23" fmla="*/ 666824 h 843023"/>
                  <a:gd name="connsiteX24" fmla="*/ 97003 w 841749"/>
                  <a:gd name="connsiteY24" fmla="*/ 687124 h 843023"/>
                  <a:gd name="connsiteX25" fmla="*/ 119945 w 841749"/>
                  <a:gd name="connsiteY25" fmla="*/ 758161 h 843023"/>
                  <a:gd name="connsiteX26" fmla="*/ 62043 w 841749"/>
                  <a:gd name="connsiteY26" fmla="*/ 715936 h 843023"/>
                  <a:gd name="connsiteX27" fmla="*/ 36814 w 841749"/>
                  <a:gd name="connsiteY27" fmla="*/ 715377 h 843023"/>
                  <a:gd name="connsiteX28" fmla="*/ 6428 w 841749"/>
                  <a:gd name="connsiteY28" fmla="*/ 737709 h 843023"/>
                  <a:gd name="connsiteX29" fmla="*/ 0 w 841749"/>
                  <a:gd name="connsiteY29" fmla="*/ 842639 h 843023"/>
                  <a:gd name="connsiteX30" fmla="*/ 183995 w 841749"/>
                  <a:gd name="connsiteY30" fmla="*/ 842995 h 843023"/>
                  <a:gd name="connsiteX31" fmla="*/ 821500 w 841749"/>
                  <a:gd name="connsiteY31" fmla="*/ 842995 h 843023"/>
                  <a:gd name="connsiteX32" fmla="*/ 841191 w 841749"/>
                  <a:gd name="connsiteY32" fmla="*/ 842461 h 843023"/>
                  <a:gd name="connsiteX33" fmla="*/ 841750 w 841749"/>
                  <a:gd name="connsiteY33" fmla="*/ 622795 h 843023"/>
                  <a:gd name="connsiteX34" fmla="*/ 841750 w 841749"/>
                  <a:gd name="connsiteY34" fmla="*/ 403179 h 843023"/>
                  <a:gd name="connsiteX35" fmla="*/ 841750 w 841749"/>
                  <a:gd name="connsiteY35" fmla="*/ 183589 h 843023"/>
                  <a:gd name="connsiteX36" fmla="*/ 298326 w 841749"/>
                  <a:gd name="connsiteY36" fmla="*/ 377112 h 843023"/>
                  <a:gd name="connsiteX37" fmla="*/ 331456 w 841749"/>
                  <a:gd name="connsiteY37" fmla="*/ 352874 h 843023"/>
                  <a:gd name="connsiteX38" fmla="*/ 350663 w 841749"/>
                  <a:gd name="connsiteY38" fmla="*/ 293854 h 843023"/>
                  <a:gd name="connsiteX39" fmla="*/ 370684 w 841749"/>
                  <a:gd name="connsiteY39" fmla="*/ 355694 h 843023"/>
                  <a:gd name="connsiteX40" fmla="*/ 401401 w 841749"/>
                  <a:gd name="connsiteY40" fmla="*/ 377544 h 843023"/>
                  <a:gd name="connsiteX41" fmla="*/ 461818 w 841749"/>
                  <a:gd name="connsiteY41" fmla="*/ 380440 h 843023"/>
                  <a:gd name="connsiteX42" fmla="*/ 408743 w 841749"/>
                  <a:gd name="connsiteY42" fmla="*/ 418703 h 843023"/>
                  <a:gd name="connsiteX43" fmla="*/ 400029 w 841749"/>
                  <a:gd name="connsiteY43" fmla="*/ 445507 h 843023"/>
                  <a:gd name="connsiteX44" fmla="*/ 421802 w 841749"/>
                  <a:gd name="connsiteY44" fmla="*/ 512555 h 843023"/>
                  <a:gd name="connsiteX45" fmla="*/ 350892 w 841749"/>
                  <a:gd name="connsiteY45" fmla="*/ 461487 h 843023"/>
                  <a:gd name="connsiteX46" fmla="*/ 283818 w 841749"/>
                  <a:gd name="connsiteY46" fmla="*/ 509887 h 843023"/>
                  <a:gd name="connsiteX47" fmla="*/ 281608 w 841749"/>
                  <a:gd name="connsiteY47" fmla="*/ 507042 h 843023"/>
                  <a:gd name="connsiteX48" fmla="*/ 302899 w 841749"/>
                  <a:gd name="connsiteY48" fmla="*/ 441696 h 843023"/>
                  <a:gd name="connsiteX49" fmla="*/ 296547 w 841749"/>
                  <a:gd name="connsiteY49" fmla="*/ 421294 h 843023"/>
                  <a:gd name="connsiteX50" fmla="*/ 241135 w 841749"/>
                  <a:gd name="connsiteY50" fmla="*/ 377163 h 843023"/>
                  <a:gd name="connsiteX51" fmla="*/ 298326 w 841749"/>
                  <a:gd name="connsiteY51" fmla="*/ 377112 h 843023"/>
                  <a:gd name="connsiteX52" fmla="*/ 403586 w 841749"/>
                  <a:gd name="connsiteY52" fmla="*/ 700768 h 843023"/>
                  <a:gd name="connsiteX53" fmla="*/ 421802 w 841749"/>
                  <a:gd name="connsiteY53" fmla="*/ 758034 h 843023"/>
                  <a:gd name="connsiteX54" fmla="*/ 350943 w 841749"/>
                  <a:gd name="connsiteY54" fmla="*/ 707043 h 843023"/>
                  <a:gd name="connsiteX55" fmla="*/ 295328 w 841749"/>
                  <a:gd name="connsiteY55" fmla="*/ 747110 h 843023"/>
                  <a:gd name="connsiteX56" fmla="*/ 282167 w 841749"/>
                  <a:gd name="connsiteY56" fmla="*/ 753131 h 843023"/>
                  <a:gd name="connsiteX57" fmla="*/ 303127 w 841749"/>
                  <a:gd name="connsiteY57" fmla="*/ 686337 h 843023"/>
                  <a:gd name="connsiteX58" fmla="*/ 297106 w 841749"/>
                  <a:gd name="connsiteY58" fmla="*/ 667383 h 843023"/>
                  <a:gd name="connsiteX59" fmla="*/ 236105 w 841749"/>
                  <a:gd name="connsiteY59" fmla="*/ 622871 h 843023"/>
                  <a:gd name="connsiteX60" fmla="*/ 323351 w 841749"/>
                  <a:gd name="connsiteY60" fmla="*/ 622871 h 843023"/>
                  <a:gd name="connsiteX61" fmla="*/ 350740 w 841749"/>
                  <a:gd name="connsiteY61" fmla="*/ 539461 h 843023"/>
                  <a:gd name="connsiteX62" fmla="*/ 373428 w 841749"/>
                  <a:gd name="connsiteY62" fmla="*/ 608745 h 843023"/>
                  <a:gd name="connsiteX63" fmla="*/ 392686 w 841749"/>
                  <a:gd name="connsiteY63" fmla="*/ 622845 h 843023"/>
                  <a:gd name="connsiteX64" fmla="*/ 466111 w 841749"/>
                  <a:gd name="connsiteY64" fmla="*/ 622541 h 843023"/>
                  <a:gd name="connsiteX65" fmla="*/ 417864 w 841749"/>
                  <a:gd name="connsiteY65" fmla="*/ 658135 h 843023"/>
                  <a:gd name="connsiteX66" fmla="*/ 403586 w 841749"/>
                  <a:gd name="connsiteY66" fmla="*/ 700768 h 843023"/>
                  <a:gd name="connsiteX67" fmla="*/ 611031 w 841749"/>
                  <a:gd name="connsiteY67" fmla="*/ 132013 h 843023"/>
                  <a:gd name="connsiteX68" fmla="*/ 630264 w 841749"/>
                  <a:gd name="connsiteY68" fmla="*/ 117658 h 843023"/>
                  <a:gd name="connsiteX69" fmla="*/ 652444 w 841749"/>
                  <a:gd name="connsiteY69" fmla="*/ 48095 h 843023"/>
                  <a:gd name="connsiteX70" fmla="*/ 680188 w 841749"/>
                  <a:gd name="connsiteY70" fmla="*/ 131556 h 843023"/>
                  <a:gd name="connsiteX71" fmla="*/ 762557 w 841749"/>
                  <a:gd name="connsiteY71" fmla="*/ 131556 h 843023"/>
                  <a:gd name="connsiteX72" fmla="*/ 764081 w 841749"/>
                  <a:gd name="connsiteY72" fmla="*/ 134452 h 843023"/>
                  <a:gd name="connsiteX73" fmla="*/ 709482 w 841749"/>
                  <a:gd name="connsiteY73" fmla="*/ 173909 h 843023"/>
                  <a:gd name="connsiteX74" fmla="*/ 701606 w 841749"/>
                  <a:gd name="connsiteY74" fmla="*/ 199316 h 843023"/>
                  <a:gd name="connsiteX75" fmla="*/ 721296 w 841749"/>
                  <a:gd name="connsiteY75" fmla="*/ 260800 h 843023"/>
                  <a:gd name="connsiteX76" fmla="*/ 717740 w 841749"/>
                  <a:gd name="connsiteY76" fmla="*/ 262680 h 843023"/>
                  <a:gd name="connsiteX77" fmla="*/ 652521 w 841749"/>
                  <a:gd name="connsiteY77" fmla="*/ 215754 h 843023"/>
                  <a:gd name="connsiteX78" fmla="*/ 585828 w 841749"/>
                  <a:gd name="connsiteY78" fmla="*/ 264560 h 843023"/>
                  <a:gd name="connsiteX79" fmla="*/ 591773 w 841749"/>
                  <a:gd name="connsiteY79" fmla="*/ 235546 h 843023"/>
                  <a:gd name="connsiteX80" fmla="*/ 608440 w 841749"/>
                  <a:gd name="connsiteY80" fmla="*/ 183538 h 843023"/>
                  <a:gd name="connsiteX81" fmla="*/ 537606 w 841749"/>
                  <a:gd name="connsiteY81" fmla="*/ 131658 h 843023"/>
                  <a:gd name="connsiteX82" fmla="*/ 611031 w 841749"/>
                  <a:gd name="connsiteY82" fmla="*/ 132013 h 843023"/>
                  <a:gd name="connsiteX83" fmla="*/ 720661 w 841749"/>
                  <a:gd name="connsiteY83" fmla="*/ 506025 h 843023"/>
                  <a:gd name="connsiteX84" fmla="*/ 721728 w 841749"/>
                  <a:gd name="connsiteY84" fmla="*/ 509404 h 843023"/>
                  <a:gd name="connsiteX85" fmla="*/ 718959 w 841749"/>
                  <a:gd name="connsiteY85" fmla="*/ 507753 h 843023"/>
                  <a:gd name="connsiteX86" fmla="*/ 652216 w 841749"/>
                  <a:gd name="connsiteY86" fmla="*/ 461818 h 843023"/>
                  <a:gd name="connsiteX87" fmla="*/ 586336 w 841749"/>
                  <a:gd name="connsiteY87" fmla="*/ 509277 h 843023"/>
                  <a:gd name="connsiteX88" fmla="*/ 583490 w 841749"/>
                  <a:gd name="connsiteY88" fmla="*/ 507372 h 843023"/>
                  <a:gd name="connsiteX89" fmla="*/ 608287 w 841749"/>
                  <a:gd name="connsiteY89" fmla="*/ 429119 h 843023"/>
                  <a:gd name="connsiteX90" fmla="*/ 542255 w 841749"/>
                  <a:gd name="connsiteY90" fmla="*/ 380542 h 843023"/>
                  <a:gd name="connsiteX91" fmla="*/ 542865 w 841749"/>
                  <a:gd name="connsiteY91" fmla="*/ 377163 h 843023"/>
                  <a:gd name="connsiteX92" fmla="*/ 609177 w 841749"/>
                  <a:gd name="connsiteY92" fmla="*/ 377467 h 843023"/>
                  <a:gd name="connsiteX93" fmla="*/ 630798 w 841749"/>
                  <a:gd name="connsiteY93" fmla="*/ 361461 h 843023"/>
                  <a:gd name="connsiteX94" fmla="*/ 652521 w 841749"/>
                  <a:gd name="connsiteY94" fmla="*/ 293651 h 843023"/>
                  <a:gd name="connsiteX95" fmla="*/ 672998 w 841749"/>
                  <a:gd name="connsiteY95" fmla="*/ 357218 h 843023"/>
                  <a:gd name="connsiteX96" fmla="*/ 701555 w 841749"/>
                  <a:gd name="connsiteY96" fmla="*/ 377518 h 843023"/>
                  <a:gd name="connsiteX97" fmla="*/ 763573 w 841749"/>
                  <a:gd name="connsiteY97" fmla="*/ 380313 h 843023"/>
                  <a:gd name="connsiteX98" fmla="*/ 697262 w 841749"/>
                  <a:gd name="connsiteY98" fmla="*/ 428891 h 843023"/>
                  <a:gd name="connsiteX99" fmla="*/ 720661 w 841749"/>
                  <a:gd name="connsiteY99" fmla="*/ 506025 h 843023"/>
                  <a:gd name="connsiteX100" fmla="*/ 583211 w 841749"/>
                  <a:gd name="connsiteY100" fmla="*/ 755316 h 843023"/>
                  <a:gd name="connsiteX101" fmla="*/ 584608 w 841749"/>
                  <a:gd name="connsiteY101" fmla="*/ 754579 h 843023"/>
                  <a:gd name="connsiteX102" fmla="*/ 584253 w 841749"/>
                  <a:gd name="connsiteY102" fmla="*/ 755392 h 843023"/>
                  <a:gd name="connsiteX103" fmla="*/ 583211 w 841749"/>
                  <a:gd name="connsiteY103" fmla="*/ 755316 h 843023"/>
                  <a:gd name="connsiteX104" fmla="*/ 720052 w 841749"/>
                  <a:gd name="connsiteY104" fmla="*/ 754325 h 843023"/>
                  <a:gd name="connsiteX105" fmla="*/ 721754 w 841749"/>
                  <a:gd name="connsiteY105" fmla="*/ 753944 h 843023"/>
                  <a:gd name="connsiteX106" fmla="*/ 721855 w 841749"/>
                  <a:gd name="connsiteY106" fmla="*/ 755494 h 843023"/>
                  <a:gd name="connsiteX107" fmla="*/ 720052 w 841749"/>
                  <a:gd name="connsiteY107" fmla="*/ 754325 h 843023"/>
                  <a:gd name="connsiteX108" fmla="*/ 706357 w 841749"/>
                  <a:gd name="connsiteY108" fmla="*/ 667536 h 843023"/>
                  <a:gd name="connsiteX109" fmla="*/ 700285 w 841749"/>
                  <a:gd name="connsiteY109" fmla="*/ 686438 h 843023"/>
                  <a:gd name="connsiteX110" fmla="*/ 717536 w 841749"/>
                  <a:gd name="connsiteY110" fmla="*/ 739437 h 843023"/>
                  <a:gd name="connsiteX111" fmla="*/ 719340 w 841749"/>
                  <a:gd name="connsiteY111" fmla="*/ 753868 h 843023"/>
                  <a:gd name="connsiteX112" fmla="*/ 653079 w 841749"/>
                  <a:gd name="connsiteY112" fmla="*/ 707882 h 843023"/>
                  <a:gd name="connsiteX113" fmla="*/ 585218 w 841749"/>
                  <a:gd name="connsiteY113" fmla="*/ 753665 h 843023"/>
                  <a:gd name="connsiteX114" fmla="*/ 604781 w 841749"/>
                  <a:gd name="connsiteY114" fmla="*/ 687226 h 843023"/>
                  <a:gd name="connsiteX115" fmla="*/ 598404 w 841749"/>
                  <a:gd name="connsiteY115" fmla="*/ 667028 h 843023"/>
                  <a:gd name="connsiteX116" fmla="*/ 537276 w 841749"/>
                  <a:gd name="connsiteY116" fmla="*/ 622591 h 843023"/>
                  <a:gd name="connsiteX117" fmla="*/ 611412 w 841749"/>
                  <a:gd name="connsiteY117" fmla="*/ 622845 h 843023"/>
                  <a:gd name="connsiteX118" fmla="*/ 629934 w 841749"/>
                  <a:gd name="connsiteY118" fmla="*/ 609786 h 843023"/>
                  <a:gd name="connsiteX119" fmla="*/ 652444 w 841749"/>
                  <a:gd name="connsiteY119" fmla="*/ 539130 h 843023"/>
                  <a:gd name="connsiteX120" fmla="*/ 676225 w 841749"/>
                  <a:gd name="connsiteY120" fmla="*/ 611870 h 843023"/>
                  <a:gd name="connsiteX121" fmla="*/ 691215 w 841749"/>
                  <a:gd name="connsiteY121" fmla="*/ 622744 h 843023"/>
                  <a:gd name="connsiteX122" fmla="*/ 767918 w 841749"/>
                  <a:gd name="connsiteY122" fmla="*/ 622566 h 843023"/>
                  <a:gd name="connsiteX123" fmla="*/ 706357 w 841749"/>
                  <a:gd name="connsiteY123" fmla="*/ 667536 h 843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841749" h="843023">
                    <a:moveTo>
                      <a:pt x="841750" y="183589"/>
                    </a:moveTo>
                    <a:cubicBezTo>
                      <a:pt x="841572" y="122384"/>
                      <a:pt x="841369" y="61179"/>
                      <a:pt x="841191" y="0"/>
                    </a:cubicBezTo>
                    <a:cubicBezTo>
                      <a:pt x="819290" y="0"/>
                      <a:pt x="797364" y="0"/>
                      <a:pt x="775464" y="0"/>
                    </a:cubicBezTo>
                    <a:cubicBezTo>
                      <a:pt x="756942" y="2947"/>
                      <a:pt x="738446" y="6148"/>
                      <a:pt x="719899" y="8842"/>
                    </a:cubicBezTo>
                    <a:cubicBezTo>
                      <a:pt x="605035" y="25508"/>
                      <a:pt x="498327" y="64584"/>
                      <a:pt x="399495" y="125484"/>
                    </a:cubicBezTo>
                    <a:cubicBezTo>
                      <a:pt x="397666" y="126602"/>
                      <a:pt x="395608" y="127338"/>
                      <a:pt x="393677" y="128278"/>
                    </a:cubicBezTo>
                    <a:cubicBezTo>
                      <a:pt x="405669" y="129422"/>
                      <a:pt x="417635" y="130946"/>
                      <a:pt x="429653" y="131607"/>
                    </a:cubicBezTo>
                    <a:cubicBezTo>
                      <a:pt x="439943" y="132166"/>
                      <a:pt x="450283" y="131734"/>
                      <a:pt x="466162" y="131734"/>
                    </a:cubicBezTo>
                    <a:cubicBezTo>
                      <a:pt x="444617" y="147435"/>
                      <a:pt x="427493" y="161104"/>
                      <a:pt x="409150" y="172893"/>
                    </a:cubicBezTo>
                    <a:cubicBezTo>
                      <a:pt x="397285" y="180515"/>
                      <a:pt x="395328" y="188086"/>
                      <a:pt x="400308" y="200992"/>
                    </a:cubicBezTo>
                    <a:cubicBezTo>
                      <a:pt x="408108" y="221191"/>
                      <a:pt x="413850" y="242202"/>
                      <a:pt x="421802" y="267050"/>
                    </a:cubicBezTo>
                    <a:cubicBezTo>
                      <a:pt x="399876" y="251171"/>
                      <a:pt x="380897" y="238569"/>
                      <a:pt x="363265" y="224265"/>
                    </a:cubicBezTo>
                    <a:cubicBezTo>
                      <a:pt x="353534" y="216389"/>
                      <a:pt x="346979" y="217735"/>
                      <a:pt x="337985" y="224799"/>
                    </a:cubicBezTo>
                    <a:cubicBezTo>
                      <a:pt x="320531" y="238518"/>
                      <a:pt x="302213" y="251120"/>
                      <a:pt x="281557" y="266135"/>
                    </a:cubicBezTo>
                    <a:cubicBezTo>
                      <a:pt x="288010" y="241770"/>
                      <a:pt x="293549" y="220937"/>
                      <a:pt x="299088" y="200078"/>
                    </a:cubicBezTo>
                    <a:cubicBezTo>
                      <a:pt x="250815" y="237451"/>
                      <a:pt x="210571" y="282624"/>
                      <a:pt x="173325" y="330617"/>
                    </a:cubicBezTo>
                    <a:cubicBezTo>
                      <a:pt x="162323" y="344794"/>
                      <a:pt x="108969" y="416695"/>
                      <a:pt x="98451" y="447869"/>
                    </a:cubicBezTo>
                    <a:cubicBezTo>
                      <a:pt x="105362" y="468093"/>
                      <a:pt x="105362" y="468093"/>
                      <a:pt x="98451" y="447869"/>
                    </a:cubicBezTo>
                    <a:cubicBezTo>
                      <a:pt x="92938" y="460014"/>
                      <a:pt x="87450" y="472184"/>
                      <a:pt x="81937" y="484328"/>
                    </a:cubicBezTo>
                    <a:cubicBezTo>
                      <a:pt x="72155" y="507270"/>
                      <a:pt x="62373" y="530213"/>
                      <a:pt x="52592" y="553180"/>
                    </a:cubicBezTo>
                    <a:cubicBezTo>
                      <a:pt x="59299" y="572769"/>
                      <a:pt x="66362" y="592256"/>
                      <a:pt x="72536" y="612022"/>
                    </a:cubicBezTo>
                    <a:cubicBezTo>
                      <a:pt x="75051" y="620101"/>
                      <a:pt x="78913" y="623049"/>
                      <a:pt x="87552" y="622845"/>
                    </a:cubicBezTo>
                    <a:cubicBezTo>
                      <a:pt x="111358" y="622236"/>
                      <a:pt x="135164" y="622642"/>
                      <a:pt x="160113" y="625945"/>
                    </a:cubicBezTo>
                    <a:cubicBezTo>
                      <a:pt x="141338" y="639639"/>
                      <a:pt x="122841" y="653740"/>
                      <a:pt x="103659" y="666824"/>
                    </a:cubicBezTo>
                    <a:cubicBezTo>
                      <a:pt x="95478" y="672414"/>
                      <a:pt x="93497" y="677495"/>
                      <a:pt x="97003" y="687124"/>
                    </a:cubicBezTo>
                    <a:cubicBezTo>
                      <a:pt x="104955" y="709025"/>
                      <a:pt x="111434" y="731459"/>
                      <a:pt x="119945" y="758161"/>
                    </a:cubicBezTo>
                    <a:cubicBezTo>
                      <a:pt x="98019" y="742282"/>
                      <a:pt x="79625" y="729655"/>
                      <a:pt x="62043" y="715936"/>
                    </a:cubicBezTo>
                    <a:cubicBezTo>
                      <a:pt x="53100" y="708949"/>
                      <a:pt x="46189" y="707018"/>
                      <a:pt x="36814" y="715377"/>
                    </a:cubicBezTo>
                    <a:cubicBezTo>
                      <a:pt x="27490" y="723710"/>
                      <a:pt x="16616" y="730341"/>
                      <a:pt x="6428" y="737709"/>
                    </a:cubicBezTo>
                    <a:cubicBezTo>
                      <a:pt x="4294" y="772694"/>
                      <a:pt x="2160" y="807679"/>
                      <a:pt x="0" y="842639"/>
                    </a:cubicBezTo>
                    <a:cubicBezTo>
                      <a:pt x="61332" y="842766"/>
                      <a:pt x="122664" y="842995"/>
                      <a:pt x="183995" y="842995"/>
                    </a:cubicBezTo>
                    <a:cubicBezTo>
                      <a:pt x="396497" y="843045"/>
                      <a:pt x="608999" y="843020"/>
                      <a:pt x="821500" y="842995"/>
                    </a:cubicBezTo>
                    <a:cubicBezTo>
                      <a:pt x="828055" y="842995"/>
                      <a:pt x="834610" y="842664"/>
                      <a:pt x="841191" y="842461"/>
                    </a:cubicBezTo>
                    <a:cubicBezTo>
                      <a:pt x="841369" y="769239"/>
                      <a:pt x="841546" y="696017"/>
                      <a:pt x="841750" y="622795"/>
                    </a:cubicBezTo>
                    <a:cubicBezTo>
                      <a:pt x="841750" y="549598"/>
                      <a:pt x="841750" y="476401"/>
                      <a:pt x="841750" y="403179"/>
                    </a:cubicBezTo>
                    <a:cubicBezTo>
                      <a:pt x="841750" y="329982"/>
                      <a:pt x="841750" y="256786"/>
                      <a:pt x="841750" y="183589"/>
                    </a:cubicBezTo>
                    <a:close/>
                    <a:moveTo>
                      <a:pt x="298326" y="377112"/>
                    </a:moveTo>
                    <a:cubicBezTo>
                      <a:pt x="329373" y="376654"/>
                      <a:pt x="321395" y="381558"/>
                      <a:pt x="331456" y="352874"/>
                    </a:cubicBezTo>
                    <a:cubicBezTo>
                      <a:pt x="337808" y="334810"/>
                      <a:pt x="343321" y="316491"/>
                      <a:pt x="350663" y="293854"/>
                    </a:cubicBezTo>
                    <a:cubicBezTo>
                      <a:pt x="358311" y="316923"/>
                      <a:pt x="366314" y="335902"/>
                      <a:pt x="370684" y="355694"/>
                    </a:cubicBezTo>
                    <a:cubicBezTo>
                      <a:pt x="374698" y="373987"/>
                      <a:pt x="383946" y="378890"/>
                      <a:pt x="401401" y="377544"/>
                    </a:cubicBezTo>
                    <a:cubicBezTo>
                      <a:pt x="420888" y="376045"/>
                      <a:pt x="440603" y="377188"/>
                      <a:pt x="461818" y="380440"/>
                    </a:cubicBezTo>
                    <a:cubicBezTo>
                      <a:pt x="444185" y="393296"/>
                      <a:pt x="427011" y="406863"/>
                      <a:pt x="408743" y="418703"/>
                    </a:cubicBezTo>
                    <a:cubicBezTo>
                      <a:pt x="397590" y="425943"/>
                      <a:pt x="395176" y="432905"/>
                      <a:pt x="400029" y="445507"/>
                    </a:cubicBezTo>
                    <a:cubicBezTo>
                      <a:pt x="408032" y="466264"/>
                      <a:pt x="413926" y="487834"/>
                      <a:pt x="421802" y="512555"/>
                    </a:cubicBezTo>
                    <a:cubicBezTo>
                      <a:pt x="396141" y="494084"/>
                      <a:pt x="373580" y="477849"/>
                      <a:pt x="350892" y="461487"/>
                    </a:cubicBezTo>
                    <a:cubicBezTo>
                      <a:pt x="328001" y="478002"/>
                      <a:pt x="305922" y="493957"/>
                      <a:pt x="283818" y="509887"/>
                    </a:cubicBezTo>
                    <a:cubicBezTo>
                      <a:pt x="283082" y="508947"/>
                      <a:pt x="282345" y="507982"/>
                      <a:pt x="281608" y="507042"/>
                    </a:cubicBezTo>
                    <a:cubicBezTo>
                      <a:pt x="288620" y="485217"/>
                      <a:pt x="295023" y="463190"/>
                      <a:pt x="302899" y="441696"/>
                    </a:cubicBezTo>
                    <a:cubicBezTo>
                      <a:pt x="306380" y="432193"/>
                      <a:pt x="304779" y="426934"/>
                      <a:pt x="296547" y="421294"/>
                    </a:cubicBezTo>
                    <a:cubicBezTo>
                      <a:pt x="277619" y="408362"/>
                      <a:pt x="259326" y="394490"/>
                      <a:pt x="241135" y="377163"/>
                    </a:cubicBezTo>
                    <a:cubicBezTo>
                      <a:pt x="260190" y="377163"/>
                      <a:pt x="279271" y="377391"/>
                      <a:pt x="298326" y="377112"/>
                    </a:cubicBezTo>
                    <a:close/>
                    <a:moveTo>
                      <a:pt x="403586" y="700768"/>
                    </a:moveTo>
                    <a:cubicBezTo>
                      <a:pt x="409251" y="718400"/>
                      <a:pt x="414815" y="736058"/>
                      <a:pt x="421802" y="758034"/>
                    </a:cubicBezTo>
                    <a:cubicBezTo>
                      <a:pt x="396395" y="739742"/>
                      <a:pt x="374241" y="723812"/>
                      <a:pt x="350943" y="707043"/>
                    </a:cubicBezTo>
                    <a:cubicBezTo>
                      <a:pt x="332421" y="720458"/>
                      <a:pt x="314027" y="734000"/>
                      <a:pt x="295328" y="747110"/>
                    </a:cubicBezTo>
                    <a:cubicBezTo>
                      <a:pt x="291440" y="749828"/>
                      <a:pt x="286613" y="751226"/>
                      <a:pt x="282167" y="753131"/>
                    </a:cubicBezTo>
                    <a:cubicBezTo>
                      <a:pt x="289001" y="730799"/>
                      <a:pt x="295378" y="708339"/>
                      <a:pt x="303127" y="686337"/>
                    </a:cubicBezTo>
                    <a:cubicBezTo>
                      <a:pt x="306278" y="677394"/>
                      <a:pt x="304779" y="672693"/>
                      <a:pt x="297106" y="667383"/>
                    </a:cubicBezTo>
                    <a:cubicBezTo>
                      <a:pt x="277568" y="653867"/>
                      <a:pt x="258666" y="639436"/>
                      <a:pt x="236105" y="622871"/>
                    </a:cubicBezTo>
                    <a:cubicBezTo>
                      <a:pt x="267685" y="622871"/>
                      <a:pt x="294794" y="622871"/>
                      <a:pt x="323351" y="622871"/>
                    </a:cubicBezTo>
                    <a:cubicBezTo>
                      <a:pt x="332142" y="596092"/>
                      <a:pt x="340780" y="569796"/>
                      <a:pt x="350740" y="539461"/>
                    </a:cubicBezTo>
                    <a:cubicBezTo>
                      <a:pt x="359149" y="564791"/>
                      <a:pt x="367203" y="586514"/>
                      <a:pt x="373428" y="608745"/>
                    </a:cubicBezTo>
                    <a:cubicBezTo>
                      <a:pt x="376527" y="619771"/>
                      <a:pt x="381329" y="623354"/>
                      <a:pt x="392686" y="622845"/>
                    </a:cubicBezTo>
                    <a:cubicBezTo>
                      <a:pt x="415374" y="621855"/>
                      <a:pt x="438164" y="622541"/>
                      <a:pt x="466111" y="622541"/>
                    </a:cubicBezTo>
                    <a:cubicBezTo>
                      <a:pt x="447285" y="636438"/>
                      <a:pt x="432625" y="647337"/>
                      <a:pt x="417864" y="658135"/>
                    </a:cubicBezTo>
                    <a:cubicBezTo>
                      <a:pt x="395201" y="674751"/>
                      <a:pt x="395201" y="674701"/>
                      <a:pt x="403586" y="700768"/>
                    </a:cubicBezTo>
                    <a:close/>
                    <a:moveTo>
                      <a:pt x="611031" y="132013"/>
                    </a:moveTo>
                    <a:cubicBezTo>
                      <a:pt x="622795" y="132598"/>
                      <a:pt x="627241" y="128177"/>
                      <a:pt x="630264" y="117658"/>
                    </a:cubicBezTo>
                    <a:cubicBezTo>
                      <a:pt x="636590" y="95605"/>
                      <a:pt x="644136" y="73908"/>
                      <a:pt x="652444" y="48095"/>
                    </a:cubicBezTo>
                    <a:cubicBezTo>
                      <a:pt x="662378" y="78024"/>
                      <a:pt x="671194" y="104498"/>
                      <a:pt x="680188" y="131556"/>
                    </a:cubicBezTo>
                    <a:cubicBezTo>
                      <a:pt x="708085" y="131556"/>
                      <a:pt x="735321" y="131556"/>
                      <a:pt x="762557" y="131556"/>
                    </a:cubicBezTo>
                    <a:cubicBezTo>
                      <a:pt x="763065" y="132521"/>
                      <a:pt x="763573" y="133487"/>
                      <a:pt x="764081" y="134452"/>
                    </a:cubicBezTo>
                    <a:cubicBezTo>
                      <a:pt x="745941" y="147715"/>
                      <a:pt x="728283" y="161688"/>
                      <a:pt x="709482" y="173909"/>
                    </a:cubicBezTo>
                    <a:cubicBezTo>
                      <a:pt x="698659" y="180947"/>
                      <a:pt x="697135" y="187578"/>
                      <a:pt x="701606" y="199316"/>
                    </a:cubicBezTo>
                    <a:cubicBezTo>
                      <a:pt x="709228" y="219412"/>
                      <a:pt x="714843" y="240271"/>
                      <a:pt x="721296" y="260800"/>
                    </a:cubicBezTo>
                    <a:cubicBezTo>
                      <a:pt x="720102" y="261435"/>
                      <a:pt x="718934" y="262070"/>
                      <a:pt x="717740" y="262680"/>
                    </a:cubicBezTo>
                    <a:cubicBezTo>
                      <a:pt x="696144" y="247131"/>
                      <a:pt x="674523" y="231582"/>
                      <a:pt x="652521" y="215754"/>
                    </a:cubicBezTo>
                    <a:cubicBezTo>
                      <a:pt x="629807" y="232370"/>
                      <a:pt x="607830" y="248452"/>
                      <a:pt x="585828" y="264560"/>
                    </a:cubicBezTo>
                    <a:cubicBezTo>
                      <a:pt x="587759" y="254931"/>
                      <a:pt x="589029" y="245022"/>
                      <a:pt x="591773" y="235546"/>
                    </a:cubicBezTo>
                    <a:cubicBezTo>
                      <a:pt x="596778" y="218294"/>
                      <a:pt x="602698" y="201297"/>
                      <a:pt x="608440" y="183538"/>
                    </a:cubicBezTo>
                    <a:cubicBezTo>
                      <a:pt x="585853" y="166998"/>
                      <a:pt x="563851" y="150865"/>
                      <a:pt x="537606" y="131658"/>
                    </a:cubicBezTo>
                    <a:cubicBezTo>
                      <a:pt x="565020" y="131683"/>
                      <a:pt x="588089" y="130870"/>
                      <a:pt x="611031" y="132013"/>
                    </a:cubicBezTo>
                    <a:close/>
                    <a:moveTo>
                      <a:pt x="720661" y="506025"/>
                    </a:moveTo>
                    <a:cubicBezTo>
                      <a:pt x="721017" y="507143"/>
                      <a:pt x="721373" y="508287"/>
                      <a:pt x="721728" y="509404"/>
                    </a:cubicBezTo>
                    <a:cubicBezTo>
                      <a:pt x="720814" y="508846"/>
                      <a:pt x="719874" y="508287"/>
                      <a:pt x="718959" y="507753"/>
                    </a:cubicBezTo>
                    <a:cubicBezTo>
                      <a:pt x="696957" y="492611"/>
                      <a:pt x="674980" y="477494"/>
                      <a:pt x="652216" y="461818"/>
                    </a:cubicBezTo>
                    <a:cubicBezTo>
                      <a:pt x="630366" y="477570"/>
                      <a:pt x="608338" y="493424"/>
                      <a:pt x="586336" y="509277"/>
                    </a:cubicBezTo>
                    <a:cubicBezTo>
                      <a:pt x="585396" y="508642"/>
                      <a:pt x="584431" y="508007"/>
                      <a:pt x="583490" y="507372"/>
                    </a:cubicBezTo>
                    <a:cubicBezTo>
                      <a:pt x="591671" y="481559"/>
                      <a:pt x="599852" y="455746"/>
                      <a:pt x="608287" y="429119"/>
                    </a:cubicBezTo>
                    <a:cubicBezTo>
                      <a:pt x="586031" y="412757"/>
                      <a:pt x="564156" y="396650"/>
                      <a:pt x="542255" y="380542"/>
                    </a:cubicBezTo>
                    <a:cubicBezTo>
                      <a:pt x="542459" y="379424"/>
                      <a:pt x="542662" y="378280"/>
                      <a:pt x="542865" y="377163"/>
                    </a:cubicBezTo>
                    <a:cubicBezTo>
                      <a:pt x="564969" y="377163"/>
                      <a:pt x="587124" y="376324"/>
                      <a:pt x="609177" y="377467"/>
                    </a:cubicBezTo>
                    <a:cubicBezTo>
                      <a:pt x="622007" y="378128"/>
                      <a:pt x="627469" y="373428"/>
                      <a:pt x="630798" y="361461"/>
                    </a:cubicBezTo>
                    <a:cubicBezTo>
                      <a:pt x="636794" y="339916"/>
                      <a:pt x="644365" y="318803"/>
                      <a:pt x="652521" y="293651"/>
                    </a:cubicBezTo>
                    <a:cubicBezTo>
                      <a:pt x="660270" y="317152"/>
                      <a:pt x="668146" y="336817"/>
                      <a:pt x="672998" y="357218"/>
                    </a:cubicBezTo>
                    <a:cubicBezTo>
                      <a:pt x="676962" y="373860"/>
                      <a:pt x="685041" y="378839"/>
                      <a:pt x="701555" y="377518"/>
                    </a:cubicBezTo>
                    <a:cubicBezTo>
                      <a:pt x="721576" y="375918"/>
                      <a:pt x="741825" y="377137"/>
                      <a:pt x="763573" y="380313"/>
                    </a:cubicBezTo>
                    <a:cubicBezTo>
                      <a:pt x="741596" y="396421"/>
                      <a:pt x="719594" y="412529"/>
                      <a:pt x="697262" y="428891"/>
                    </a:cubicBezTo>
                    <a:cubicBezTo>
                      <a:pt x="705189" y="454983"/>
                      <a:pt x="712912" y="480517"/>
                      <a:pt x="720661" y="506025"/>
                    </a:cubicBezTo>
                    <a:close/>
                    <a:moveTo>
                      <a:pt x="583211" y="755316"/>
                    </a:moveTo>
                    <a:cubicBezTo>
                      <a:pt x="583668" y="755062"/>
                      <a:pt x="584126" y="754808"/>
                      <a:pt x="584608" y="754579"/>
                    </a:cubicBezTo>
                    <a:cubicBezTo>
                      <a:pt x="584532" y="754884"/>
                      <a:pt x="584431" y="755164"/>
                      <a:pt x="584253" y="755392"/>
                    </a:cubicBezTo>
                    <a:cubicBezTo>
                      <a:pt x="584126" y="755545"/>
                      <a:pt x="583567" y="755341"/>
                      <a:pt x="583211" y="755316"/>
                    </a:cubicBezTo>
                    <a:close/>
                    <a:moveTo>
                      <a:pt x="720052" y="754325"/>
                    </a:moveTo>
                    <a:cubicBezTo>
                      <a:pt x="720610" y="754198"/>
                      <a:pt x="721195" y="754071"/>
                      <a:pt x="721754" y="753944"/>
                    </a:cubicBezTo>
                    <a:cubicBezTo>
                      <a:pt x="721779" y="754452"/>
                      <a:pt x="721805" y="754986"/>
                      <a:pt x="721855" y="755494"/>
                    </a:cubicBezTo>
                    <a:cubicBezTo>
                      <a:pt x="721246" y="755113"/>
                      <a:pt x="720661" y="754732"/>
                      <a:pt x="720052" y="754325"/>
                    </a:cubicBezTo>
                    <a:close/>
                    <a:moveTo>
                      <a:pt x="706357" y="667536"/>
                    </a:moveTo>
                    <a:cubicBezTo>
                      <a:pt x="698303" y="672973"/>
                      <a:pt x="697287" y="678029"/>
                      <a:pt x="700285" y="686438"/>
                    </a:cubicBezTo>
                    <a:cubicBezTo>
                      <a:pt x="706510" y="703944"/>
                      <a:pt x="712125" y="721652"/>
                      <a:pt x="717536" y="739437"/>
                    </a:cubicBezTo>
                    <a:cubicBezTo>
                      <a:pt x="718934" y="744010"/>
                      <a:pt x="718832" y="749015"/>
                      <a:pt x="719340" y="753868"/>
                    </a:cubicBezTo>
                    <a:cubicBezTo>
                      <a:pt x="697465" y="738700"/>
                      <a:pt x="675615" y="723507"/>
                      <a:pt x="653079" y="707882"/>
                    </a:cubicBezTo>
                    <a:cubicBezTo>
                      <a:pt x="630620" y="723049"/>
                      <a:pt x="607932" y="738344"/>
                      <a:pt x="585218" y="753665"/>
                    </a:cubicBezTo>
                    <a:cubicBezTo>
                      <a:pt x="591621" y="731484"/>
                      <a:pt x="597464" y="709101"/>
                      <a:pt x="604781" y="687226"/>
                    </a:cubicBezTo>
                    <a:cubicBezTo>
                      <a:pt x="607932" y="677800"/>
                      <a:pt x="606738" y="672693"/>
                      <a:pt x="598404" y="667028"/>
                    </a:cubicBezTo>
                    <a:cubicBezTo>
                      <a:pt x="579070" y="653867"/>
                      <a:pt x="560472" y="639563"/>
                      <a:pt x="537276" y="622591"/>
                    </a:cubicBezTo>
                    <a:cubicBezTo>
                      <a:pt x="565248" y="622591"/>
                      <a:pt x="588369" y="622032"/>
                      <a:pt x="611412" y="622845"/>
                    </a:cubicBezTo>
                    <a:cubicBezTo>
                      <a:pt x="621855" y="623227"/>
                      <a:pt x="626987" y="620178"/>
                      <a:pt x="629934" y="609786"/>
                    </a:cubicBezTo>
                    <a:cubicBezTo>
                      <a:pt x="636362" y="587225"/>
                      <a:pt x="644085" y="565045"/>
                      <a:pt x="652444" y="539130"/>
                    </a:cubicBezTo>
                    <a:cubicBezTo>
                      <a:pt x="661159" y="565502"/>
                      <a:pt x="669289" y="588521"/>
                      <a:pt x="676225" y="611870"/>
                    </a:cubicBezTo>
                    <a:cubicBezTo>
                      <a:pt x="678766" y="620406"/>
                      <a:pt x="682754" y="622922"/>
                      <a:pt x="691215" y="622744"/>
                    </a:cubicBezTo>
                    <a:cubicBezTo>
                      <a:pt x="715021" y="622261"/>
                      <a:pt x="738852" y="622566"/>
                      <a:pt x="767918" y="622566"/>
                    </a:cubicBezTo>
                    <a:cubicBezTo>
                      <a:pt x="744747" y="639665"/>
                      <a:pt x="725997" y="654274"/>
                      <a:pt x="706357" y="667536"/>
                    </a:cubicBezTo>
                    <a:close/>
                  </a:path>
                </a:pathLst>
              </a:custGeom>
              <a:solidFill>
                <a:schemeClr val="accent2"/>
              </a:solidFill>
              <a:ln w="2535" cap="flat">
                <a:noFill/>
                <a:prstDash val="solid"/>
                <a:miter/>
              </a:ln>
            </p:spPr>
            <p:txBody>
              <a:bodyPr rtlCol="0" anchor="ctr"/>
              <a:lstStyle/>
              <a:p>
                <a:endParaRPr lang="en-GB" dirty="0">
                  <a:latin typeface="Poppins" panose="00000500000000000000" pitchFamily="2" charset="0"/>
                </a:endParaRPr>
              </a:p>
            </p:txBody>
          </p:sp>
          <p:sp>
            <p:nvSpPr>
              <p:cNvPr id="60" name="Freeform: Shape 59">
                <a:extLst>
                  <a:ext uri="{FF2B5EF4-FFF2-40B4-BE49-F238E27FC236}">
                    <a16:creationId xmlns:a16="http://schemas.microsoft.com/office/drawing/2014/main" id="{E794365F-FEFE-AA76-80C6-477296DFA2E7}"/>
                  </a:ext>
                </a:extLst>
              </p:cNvPr>
              <p:cNvSpPr/>
              <p:nvPr/>
            </p:nvSpPr>
            <p:spPr>
              <a:xfrm>
                <a:off x="4248683" y="1117559"/>
                <a:ext cx="3319" cy="898"/>
              </a:xfrm>
              <a:custGeom>
                <a:avLst/>
                <a:gdLst>
                  <a:gd name="connsiteX0" fmla="*/ 2541 w 2645"/>
                  <a:gd name="connsiteY0" fmla="*/ 381 h 716"/>
                  <a:gd name="connsiteX1" fmla="*/ 0 w 2645"/>
                  <a:gd name="connsiteY1" fmla="*/ 0 h 716"/>
                  <a:gd name="connsiteX2" fmla="*/ 2642 w 2645"/>
                  <a:gd name="connsiteY2" fmla="*/ 711 h 716"/>
                  <a:gd name="connsiteX3" fmla="*/ 2541 w 2645"/>
                  <a:gd name="connsiteY3" fmla="*/ 381 h 716"/>
                </a:gdLst>
                <a:ahLst/>
                <a:cxnLst>
                  <a:cxn ang="0">
                    <a:pos x="connsiteX0" y="connsiteY0"/>
                  </a:cxn>
                  <a:cxn ang="0">
                    <a:pos x="connsiteX1" y="connsiteY1"/>
                  </a:cxn>
                  <a:cxn ang="0">
                    <a:pos x="connsiteX2" y="connsiteY2"/>
                  </a:cxn>
                  <a:cxn ang="0">
                    <a:pos x="connsiteX3" y="connsiteY3"/>
                  </a:cxn>
                </a:cxnLst>
                <a:rect l="l" t="t" r="r" b="b"/>
                <a:pathLst>
                  <a:path w="2645" h="716">
                    <a:moveTo>
                      <a:pt x="2541" y="381"/>
                    </a:moveTo>
                    <a:cubicBezTo>
                      <a:pt x="1702" y="254"/>
                      <a:pt x="838" y="127"/>
                      <a:pt x="0" y="0"/>
                    </a:cubicBezTo>
                    <a:cubicBezTo>
                      <a:pt x="889" y="229"/>
                      <a:pt x="1753" y="432"/>
                      <a:pt x="2642" y="711"/>
                    </a:cubicBezTo>
                    <a:cubicBezTo>
                      <a:pt x="2668" y="762"/>
                      <a:pt x="2541" y="381"/>
                      <a:pt x="2541" y="381"/>
                    </a:cubicBezTo>
                    <a:close/>
                  </a:path>
                </a:pathLst>
              </a:custGeom>
              <a:solidFill>
                <a:srgbClr val="EBECEE"/>
              </a:solidFill>
              <a:ln w="2535" cap="flat">
                <a:noFill/>
                <a:prstDash val="solid"/>
                <a:miter/>
              </a:ln>
            </p:spPr>
            <p:txBody>
              <a:bodyPr rtlCol="0" anchor="ctr"/>
              <a:lstStyle/>
              <a:p>
                <a:endParaRPr lang="en-GB" dirty="0">
                  <a:latin typeface="Poppins" panose="00000500000000000000" pitchFamily="2" charset="0"/>
                </a:endParaRPr>
              </a:p>
            </p:txBody>
          </p:sp>
          <p:sp>
            <p:nvSpPr>
              <p:cNvPr id="61" name="Freeform: Shape 60">
                <a:extLst>
                  <a:ext uri="{FF2B5EF4-FFF2-40B4-BE49-F238E27FC236}">
                    <a16:creationId xmlns:a16="http://schemas.microsoft.com/office/drawing/2014/main" id="{B1A5F092-4F5C-A384-A7CA-49EC9AF099A4}"/>
                  </a:ext>
                </a:extLst>
              </p:cNvPr>
              <p:cNvSpPr/>
              <p:nvPr/>
            </p:nvSpPr>
            <p:spPr>
              <a:xfrm>
                <a:off x="4419156" y="1420851"/>
                <a:ext cx="3475" cy="4240"/>
              </a:xfrm>
              <a:custGeom>
                <a:avLst/>
                <a:gdLst>
                  <a:gd name="connsiteX0" fmla="*/ 1702 w 2769"/>
                  <a:gd name="connsiteY0" fmla="*/ 0 h 3379"/>
                  <a:gd name="connsiteX1" fmla="*/ 2769 w 2769"/>
                  <a:gd name="connsiteY1" fmla="*/ 3379 h 3379"/>
                  <a:gd name="connsiteX2" fmla="*/ 0 w 2769"/>
                  <a:gd name="connsiteY2" fmla="*/ 1728 h 3379"/>
                  <a:gd name="connsiteX3" fmla="*/ 1702 w 2769"/>
                  <a:gd name="connsiteY3" fmla="*/ 0 h 3379"/>
                </a:gdLst>
                <a:ahLst/>
                <a:cxnLst>
                  <a:cxn ang="0">
                    <a:pos x="connsiteX0" y="connsiteY0"/>
                  </a:cxn>
                  <a:cxn ang="0">
                    <a:pos x="connsiteX1" y="connsiteY1"/>
                  </a:cxn>
                  <a:cxn ang="0">
                    <a:pos x="connsiteX2" y="connsiteY2"/>
                  </a:cxn>
                  <a:cxn ang="0">
                    <a:pos x="connsiteX3" y="connsiteY3"/>
                  </a:cxn>
                </a:cxnLst>
                <a:rect l="l" t="t" r="r" b="b"/>
                <a:pathLst>
                  <a:path w="2769" h="3379">
                    <a:moveTo>
                      <a:pt x="1702" y="0"/>
                    </a:moveTo>
                    <a:cubicBezTo>
                      <a:pt x="2058" y="1118"/>
                      <a:pt x="2414" y="2261"/>
                      <a:pt x="2769" y="3379"/>
                    </a:cubicBezTo>
                    <a:cubicBezTo>
                      <a:pt x="1855" y="2820"/>
                      <a:pt x="915" y="2261"/>
                      <a:pt x="0" y="1728"/>
                    </a:cubicBezTo>
                    <a:cubicBezTo>
                      <a:pt x="584" y="1143"/>
                      <a:pt x="1143" y="584"/>
                      <a:pt x="1702" y="0"/>
                    </a:cubicBezTo>
                    <a:close/>
                  </a:path>
                </a:pathLst>
              </a:custGeom>
              <a:solidFill>
                <a:srgbClr val="EBEDEE"/>
              </a:solidFill>
              <a:ln w="2535" cap="flat">
                <a:noFill/>
                <a:prstDash val="solid"/>
                <a:miter/>
              </a:ln>
            </p:spPr>
            <p:txBody>
              <a:bodyPr rtlCol="0" anchor="ctr"/>
              <a:lstStyle/>
              <a:p>
                <a:endParaRPr lang="en-GB" dirty="0">
                  <a:latin typeface="Poppins" panose="00000500000000000000" pitchFamily="2" charset="0"/>
                </a:endParaRPr>
              </a:p>
            </p:txBody>
          </p:sp>
          <p:sp>
            <p:nvSpPr>
              <p:cNvPr id="62" name="Freeform: Shape 61">
                <a:extLst>
                  <a:ext uri="{FF2B5EF4-FFF2-40B4-BE49-F238E27FC236}">
                    <a16:creationId xmlns:a16="http://schemas.microsoft.com/office/drawing/2014/main" id="{9B46899C-4DA1-8C62-BC5B-4338D750CF8A}"/>
                  </a:ext>
                </a:extLst>
              </p:cNvPr>
              <p:cNvSpPr/>
              <p:nvPr/>
            </p:nvSpPr>
            <p:spPr>
              <a:xfrm>
                <a:off x="3870246" y="1731254"/>
                <a:ext cx="1052" cy="1147"/>
              </a:xfrm>
              <a:custGeom>
                <a:avLst/>
                <a:gdLst>
                  <a:gd name="connsiteX0" fmla="*/ 0 w 838"/>
                  <a:gd name="connsiteY0" fmla="*/ 0 h 914"/>
                  <a:gd name="connsiteX1" fmla="*/ 838 w 838"/>
                  <a:gd name="connsiteY1" fmla="*/ 915 h 914"/>
                  <a:gd name="connsiteX2" fmla="*/ 432 w 838"/>
                  <a:gd name="connsiteY2" fmla="*/ 229 h 914"/>
                  <a:gd name="connsiteX3" fmla="*/ 0 w 838"/>
                  <a:gd name="connsiteY3" fmla="*/ 0 h 914"/>
                </a:gdLst>
                <a:ahLst/>
                <a:cxnLst>
                  <a:cxn ang="0">
                    <a:pos x="connsiteX0" y="connsiteY0"/>
                  </a:cxn>
                  <a:cxn ang="0">
                    <a:pos x="connsiteX1" y="connsiteY1"/>
                  </a:cxn>
                  <a:cxn ang="0">
                    <a:pos x="connsiteX2" y="connsiteY2"/>
                  </a:cxn>
                  <a:cxn ang="0">
                    <a:pos x="connsiteX3" y="connsiteY3"/>
                  </a:cxn>
                </a:cxnLst>
                <a:rect l="l" t="t" r="r" b="b"/>
                <a:pathLst>
                  <a:path w="838" h="914">
                    <a:moveTo>
                      <a:pt x="0" y="0"/>
                    </a:moveTo>
                    <a:cubicBezTo>
                      <a:pt x="279" y="305"/>
                      <a:pt x="559" y="610"/>
                      <a:pt x="838" y="915"/>
                    </a:cubicBezTo>
                    <a:cubicBezTo>
                      <a:pt x="711" y="686"/>
                      <a:pt x="584" y="483"/>
                      <a:pt x="432" y="229"/>
                    </a:cubicBezTo>
                    <a:cubicBezTo>
                      <a:pt x="406" y="229"/>
                      <a:pt x="0" y="0"/>
                      <a:pt x="0"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63" name="Freeform: Shape 62">
                <a:extLst>
                  <a:ext uri="{FF2B5EF4-FFF2-40B4-BE49-F238E27FC236}">
                    <a16:creationId xmlns:a16="http://schemas.microsoft.com/office/drawing/2014/main" id="{34F4DE25-4200-9663-3234-D06B2D827787}"/>
                  </a:ext>
                </a:extLst>
              </p:cNvPr>
              <p:cNvSpPr/>
              <p:nvPr/>
            </p:nvSpPr>
            <p:spPr>
              <a:xfrm>
                <a:off x="4248811" y="1731987"/>
                <a:ext cx="2327" cy="1828"/>
              </a:xfrm>
              <a:custGeom>
                <a:avLst/>
                <a:gdLst>
                  <a:gd name="connsiteX0" fmla="*/ 1575 w 1854"/>
                  <a:gd name="connsiteY0" fmla="*/ 0 h 1457"/>
                  <a:gd name="connsiteX1" fmla="*/ 1042 w 1854"/>
                  <a:gd name="connsiteY1" fmla="*/ 1397 h 1457"/>
                  <a:gd name="connsiteX2" fmla="*/ 0 w 1854"/>
                  <a:gd name="connsiteY2" fmla="*/ 1321 h 1457"/>
                  <a:gd name="connsiteX3" fmla="*/ 1855 w 1854"/>
                  <a:gd name="connsiteY3" fmla="*/ 330 h 1457"/>
                  <a:gd name="connsiteX4" fmla="*/ 1575 w 1854"/>
                  <a:gd name="connsiteY4" fmla="*/ 0 h 14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 h="1457">
                    <a:moveTo>
                      <a:pt x="1575" y="0"/>
                    </a:moveTo>
                    <a:cubicBezTo>
                      <a:pt x="1423" y="483"/>
                      <a:pt x="1321" y="1016"/>
                      <a:pt x="1042" y="1397"/>
                    </a:cubicBezTo>
                    <a:cubicBezTo>
                      <a:pt x="940" y="1550"/>
                      <a:pt x="356" y="1372"/>
                      <a:pt x="0" y="1321"/>
                    </a:cubicBezTo>
                    <a:cubicBezTo>
                      <a:pt x="610" y="991"/>
                      <a:pt x="1245" y="661"/>
                      <a:pt x="1855" y="330"/>
                    </a:cubicBezTo>
                    <a:cubicBezTo>
                      <a:pt x="1855" y="356"/>
                      <a:pt x="1575" y="0"/>
                      <a:pt x="1575" y="0"/>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64" name="Freeform: Shape 63">
                <a:extLst>
                  <a:ext uri="{FF2B5EF4-FFF2-40B4-BE49-F238E27FC236}">
                    <a16:creationId xmlns:a16="http://schemas.microsoft.com/office/drawing/2014/main" id="{97DC285E-91DB-2A85-64C3-2C2B76C1F9D2}"/>
                  </a:ext>
                </a:extLst>
              </p:cNvPr>
              <p:cNvSpPr/>
              <p:nvPr/>
            </p:nvSpPr>
            <p:spPr>
              <a:xfrm>
                <a:off x="4419698" y="1731956"/>
                <a:ext cx="3061" cy="1944"/>
              </a:xfrm>
              <a:custGeom>
                <a:avLst/>
                <a:gdLst>
                  <a:gd name="connsiteX0" fmla="*/ 0 w 2439"/>
                  <a:gd name="connsiteY0" fmla="*/ 534 h 1549"/>
                  <a:gd name="connsiteX1" fmla="*/ 2337 w 2439"/>
                  <a:gd name="connsiteY1" fmla="*/ 0 h 1549"/>
                  <a:gd name="connsiteX2" fmla="*/ 2439 w 2439"/>
                  <a:gd name="connsiteY2" fmla="*/ 1550 h 1549"/>
                  <a:gd name="connsiteX3" fmla="*/ 203 w 2439"/>
                  <a:gd name="connsiteY3" fmla="*/ 102 h 1549"/>
                  <a:gd name="connsiteX4" fmla="*/ 0 w 2439"/>
                  <a:gd name="connsiteY4" fmla="*/ 534 h 1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9" h="1549">
                    <a:moveTo>
                      <a:pt x="0" y="534"/>
                    </a:moveTo>
                    <a:cubicBezTo>
                      <a:pt x="788" y="356"/>
                      <a:pt x="1575" y="178"/>
                      <a:pt x="2337" y="0"/>
                    </a:cubicBezTo>
                    <a:cubicBezTo>
                      <a:pt x="2363" y="508"/>
                      <a:pt x="2388" y="1042"/>
                      <a:pt x="2439" y="1550"/>
                    </a:cubicBezTo>
                    <a:cubicBezTo>
                      <a:pt x="1702" y="1067"/>
                      <a:pt x="965" y="584"/>
                      <a:pt x="203" y="102"/>
                    </a:cubicBezTo>
                    <a:cubicBezTo>
                      <a:pt x="229" y="127"/>
                      <a:pt x="0" y="534"/>
                      <a:pt x="0" y="534"/>
                    </a:cubicBezTo>
                    <a:close/>
                  </a:path>
                </a:pathLst>
              </a:custGeom>
              <a:solidFill>
                <a:srgbClr val="EAECEE"/>
              </a:solidFill>
              <a:ln w="2535" cap="flat">
                <a:noFill/>
                <a:prstDash val="solid"/>
                <a:miter/>
              </a:ln>
            </p:spPr>
            <p:txBody>
              <a:bodyPr rtlCol="0" anchor="ctr"/>
              <a:lstStyle/>
              <a:p>
                <a:endParaRPr lang="en-GB" dirty="0">
                  <a:latin typeface="Poppins" panose="00000500000000000000" pitchFamily="2" charset="0"/>
                </a:endParaRPr>
              </a:p>
            </p:txBody>
          </p:sp>
          <p:sp>
            <p:nvSpPr>
              <p:cNvPr id="65" name="Freeform: Shape 64">
                <a:extLst>
                  <a:ext uri="{FF2B5EF4-FFF2-40B4-BE49-F238E27FC236}">
                    <a16:creationId xmlns:a16="http://schemas.microsoft.com/office/drawing/2014/main" id="{7E8F8CCB-6630-1078-8C6F-074F429D0DD1}"/>
                  </a:ext>
                </a:extLst>
              </p:cNvPr>
              <p:cNvSpPr/>
              <p:nvPr/>
            </p:nvSpPr>
            <p:spPr>
              <a:xfrm>
                <a:off x="3554136" y="2120062"/>
                <a:ext cx="2036872" cy="277077"/>
              </a:xfrm>
              <a:custGeom>
                <a:avLst/>
                <a:gdLst>
                  <a:gd name="connsiteX0" fmla="*/ 1623184 w 1623183"/>
                  <a:gd name="connsiteY0" fmla="*/ 451 h 220803"/>
                  <a:gd name="connsiteX1" fmla="*/ 1533905 w 1623183"/>
                  <a:gd name="connsiteY1" fmla="*/ 211962 h 220803"/>
                  <a:gd name="connsiteX2" fmla="*/ 1524809 w 1623183"/>
                  <a:gd name="connsiteY2" fmla="*/ 220778 h 220803"/>
                  <a:gd name="connsiteX3" fmla="*/ 1506897 w 1623183"/>
                  <a:gd name="connsiteY3" fmla="*/ 219686 h 220803"/>
                  <a:gd name="connsiteX4" fmla="*/ 116287 w 1623183"/>
                  <a:gd name="connsiteY4" fmla="*/ 219686 h 220803"/>
                  <a:gd name="connsiteX5" fmla="*/ 98375 w 1623183"/>
                  <a:gd name="connsiteY5" fmla="*/ 220803 h 220803"/>
                  <a:gd name="connsiteX6" fmla="*/ 89279 w 1623183"/>
                  <a:gd name="connsiteY6" fmla="*/ 211987 h 220803"/>
                  <a:gd name="connsiteX7" fmla="*/ 0 w 1623183"/>
                  <a:gd name="connsiteY7" fmla="*/ 476 h 220803"/>
                  <a:gd name="connsiteX8" fmla="*/ 16413 w 1623183"/>
                  <a:gd name="connsiteY8" fmla="*/ 19 h 220803"/>
                  <a:gd name="connsiteX9" fmla="*/ 1606796 w 1623183"/>
                  <a:gd name="connsiteY9" fmla="*/ 19 h 220803"/>
                  <a:gd name="connsiteX10" fmla="*/ 1623184 w 1623183"/>
                  <a:gd name="connsiteY10" fmla="*/ 451 h 220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3183" h="220803">
                    <a:moveTo>
                      <a:pt x="1623184" y="451"/>
                    </a:moveTo>
                    <a:cubicBezTo>
                      <a:pt x="1604078" y="75477"/>
                      <a:pt x="1573260" y="145549"/>
                      <a:pt x="1533905" y="211962"/>
                    </a:cubicBezTo>
                    <a:cubicBezTo>
                      <a:pt x="1531821" y="215468"/>
                      <a:pt x="1527883" y="217856"/>
                      <a:pt x="1524809" y="220778"/>
                    </a:cubicBezTo>
                    <a:cubicBezTo>
                      <a:pt x="1518838" y="220397"/>
                      <a:pt x="1512868" y="219686"/>
                      <a:pt x="1506897" y="219686"/>
                    </a:cubicBezTo>
                    <a:cubicBezTo>
                      <a:pt x="1043352" y="219635"/>
                      <a:pt x="579832" y="219635"/>
                      <a:pt x="116287" y="219686"/>
                    </a:cubicBezTo>
                    <a:cubicBezTo>
                      <a:pt x="110316" y="219686"/>
                      <a:pt x="104345" y="220397"/>
                      <a:pt x="98375" y="220803"/>
                    </a:cubicBezTo>
                    <a:cubicBezTo>
                      <a:pt x="95301" y="217882"/>
                      <a:pt x="91337" y="215493"/>
                      <a:pt x="89279" y="211987"/>
                    </a:cubicBezTo>
                    <a:cubicBezTo>
                      <a:pt x="49950" y="145549"/>
                      <a:pt x="19004" y="75528"/>
                      <a:pt x="0" y="476"/>
                    </a:cubicBezTo>
                    <a:cubicBezTo>
                      <a:pt x="5462" y="324"/>
                      <a:pt x="10925" y="19"/>
                      <a:pt x="16413" y="19"/>
                    </a:cubicBezTo>
                    <a:cubicBezTo>
                      <a:pt x="546549" y="-6"/>
                      <a:pt x="1076660" y="-6"/>
                      <a:pt x="1606796" y="19"/>
                    </a:cubicBezTo>
                    <a:cubicBezTo>
                      <a:pt x="1612259" y="-6"/>
                      <a:pt x="1617721" y="299"/>
                      <a:pt x="1623184" y="451"/>
                    </a:cubicBezTo>
                    <a:close/>
                  </a:path>
                </a:pathLst>
              </a:custGeom>
              <a:solidFill>
                <a:schemeClr val="accent5"/>
              </a:solidFill>
              <a:ln w="2535" cap="flat">
                <a:noFill/>
                <a:prstDash val="solid"/>
                <a:miter/>
              </a:ln>
            </p:spPr>
            <p:txBody>
              <a:bodyPr rtlCol="0" anchor="ctr"/>
              <a:lstStyle/>
              <a:p>
                <a:endParaRPr lang="en-GB" dirty="0">
                  <a:latin typeface="Poppins" panose="00000500000000000000" pitchFamily="2" charset="0"/>
                </a:endParaRPr>
              </a:p>
            </p:txBody>
          </p:sp>
          <p:sp>
            <p:nvSpPr>
              <p:cNvPr id="66" name="Freeform: Shape 65">
                <a:extLst>
                  <a:ext uri="{FF2B5EF4-FFF2-40B4-BE49-F238E27FC236}">
                    <a16:creationId xmlns:a16="http://schemas.microsoft.com/office/drawing/2014/main" id="{5BDE7498-0C7C-2E01-64D8-8FFFA9BF8A28}"/>
                  </a:ext>
                </a:extLst>
              </p:cNvPr>
              <p:cNvSpPr/>
              <p:nvPr/>
            </p:nvSpPr>
            <p:spPr>
              <a:xfrm>
                <a:off x="3677583" y="2395657"/>
                <a:ext cx="1789979" cy="275444"/>
              </a:xfrm>
              <a:custGeom>
                <a:avLst/>
                <a:gdLst>
                  <a:gd name="connsiteX0" fmla="*/ 0 w 1426434"/>
                  <a:gd name="connsiteY0" fmla="*/ 1156 h 219501"/>
                  <a:gd name="connsiteX1" fmla="*/ 17912 w 1426434"/>
                  <a:gd name="connsiteY1" fmla="*/ 38 h 219501"/>
                  <a:gd name="connsiteX2" fmla="*/ 1408522 w 1426434"/>
                  <a:gd name="connsiteY2" fmla="*/ 38 h 219501"/>
                  <a:gd name="connsiteX3" fmla="*/ 1426434 w 1426434"/>
                  <a:gd name="connsiteY3" fmla="*/ 1131 h 219501"/>
                  <a:gd name="connsiteX4" fmla="*/ 1420667 w 1426434"/>
                  <a:gd name="connsiteY4" fmla="*/ 16044 h 219501"/>
                  <a:gd name="connsiteX5" fmla="*/ 1322851 w 1426434"/>
                  <a:gd name="connsiteY5" fmla="*/ 138911 h 219501"/>
                  <a:gd name="connsiteX6" fmla="*/ 1250899 w 1426434"/>
                  <a:gd name="connsiteY6" fmla="*/ 208297 h 219501"/>
                  <a:gd name="connsiteX7" fmla="*/ 1234741 w 1426434"/>
                  <a:gd name="connsiteY7" fmla="*/ 219247 h 219501"/>
                  <a:gd name="connsiteX8" fmla="*/ 584278 w 1426434"/>
                  <a:gd name="connsiteY8" fmla="*/ 219501 h 219501"/>
                  <a:gd name="connsiteX9" fmla="*/ 191694 w 1426434"/>
                  <a:gd name="connsiteY9" fmla="*/ 219222 h 219501"/>
                  <a:gd name="connsiteX10" fmla="*/ 77516 w 1426434"/>
                  <a:gd name="connsiteY10" fmla="*/ 111472 h 219501"/>
                  <a:gd name="connsiteX11" fmla="*/ 8359 w 1426434"/>
                  <a:gd name="connsiteY11" fmla="*/ 20211 h 219501"/>
                  <a:gd name="connsiteX12" fmla="*/ 0 w 1426434"/>
                  <a:gd name="connsiteY12" fmla="*/ 1156 h 219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26434" h="219501">
                    <a:moveTo>
                      <a:pt x="0" y="1156"/>
                    </a:moveTo>
                    <a:cubicBezTo>
                      <a:pt x="5971" y="775"/>
                      <a:pt x="11941" y="64"/>
                      <a:pt x="17912" y="38"/>
                    </a:cubicBezTo>
                    <a:cubicBezTo>
                      <a:pt x="481457" y="-13"/>
                      <a:pt x="944977" y="-13"/>
                      <a:pt x="1408522" y="38"/>
                    </a:cubicBezTo>
                    <a:cubicBezTo>
                      <a:pt x="1414493" y="38"/>
                      <a:pt x="1420464" y="749"/>
                      <a:pt x="1426434" y="1131"/>
                    </a:cubicBezTo>
                    <a:cubicBezTo>
                      <a:pt x="1424580" y="6136"/>
                      <a:pt x="1423817" y="12030"/>
                      <a:pt x="1420667" y="16044"/>
                    </a:cubicBezTo>
                    <a:cubicBezTo>
                      <a:pt x="1388426" y="57305"/>
                      <a:pt x="1357048" y="99327"/>
                      <a:pt x="1322851" y="138911"/>
                    </a:cubicBezTo>
                    <a:cubicBezTo>
                      <a:pt x="1301154" y="164013"/>
                      <a:pt x="1275214" y="185507"/>
                      <a:pt x="1250899" y="208297"/>
                    </a:cubicBezTo>
                    <a:cubicBezTo>
                      <a:pt x="1246199" y="212692"/>
                      <a:pt x="1240152" y="215639"/>
                      <a:pt x="1234741" y="219247"/>
                    </a:cubicBezTo>
                    <a:cubicBezTo>
                      <a:pt x="1017920" y="219349"/>
                      <a:pt x="801099" y="219476"/>
                      <a:pt x="584278" y="219501"/>
                    </a:cubicBezTo>
                    <a:cubicBezTo>
                      <a:pt x="453408" y="219501"/>
                      <a:pt x="322564" y="219323"/>
                      <a:pt x="191694" y="219222"/>
                    </a:cubicBezTo>
                    <a:cubicBezTo>
                      <a:pt x="153431" y="183500"/>
                      <a:pt x="113365" y="149506"/>
                      <a:pt x="77516" y="111472"/>
                    </a:cubicBezTo>
                    <a:cubicBezTo>
                      <a:pt x="51499" y="83855"/>
                      <a:pt x="30895" y="51055"/>
                      <a:pt x="8359" y="20211"/>
                    </a:cubicBezTo>
                    <a:cubicBezTo>
                      <a:pt x="4345" y="14774"/>
                      <a:pt x="2719" y="7558"/>
                      <a:pt x="0" y="1156"/>
                    </a:cubicBezTo>
                    <a:close/>
                  </a:path>
                </a:pathLst>
              </a:custGeom>
              <a:solidFill>
                <a:schemeClr val="accent6">
                  <a:lumMod val="20000"/>
                  <a:lumOff val="80000"/>
                </a:schemeClr>
              </a:solidFill>
              <a:ln w="2535" cap="flat">
                <a:noFill/>
                <a:prstDash val="solid"/>
                <a:miter/>
              </a:ln>
            </p:spPr>
            <p:txBody>
              <a:bodyPr rtlCol="0" anchor="ctr"/>
              <a:lstStyle/>
              <a:p>
                <a:endParaRPr lang="en-GB" dirty="0">
                  <a:latin typeface="Poppins" panose="00000500000000000000" pitchFamily="2" charset="0"/>
                </a:endParaRPr>
              </a:p>
            </p:txBody>
          </p:sp>
        </p:grpSp>
      </p:grpSp>
    </p:spTree>
    <p:extLst>
      <p:ext uri="{BB962C8B-B14F-4D97-AF65-F5344CB8AC3E}">
        <p14:creationId xmlns:p14="http://schemas.microsoft.com/office/powerpoint/2010/main" val="3347153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14:presetBounceEnd="60000">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14:bounceEnd="60000">
                                          <p:cBhvr additive="base">
                                            <p:cTn id="13" dur="500" fill="hold"/>
                                            <p:tgtEl>
                                              <p:spTgt spid="2"/>
                                            </p:tgtEl>
                                            <p:attrNameLst>
                                              <p:attrName>ppt_x</p:attrName>
                                            </p:attrNameLst>
                                          </p:cBhvr>
                                          <p:tavLst>
                                            <p:tav tm="0">
                                              <p:val>
                                                <p:strVal val="#ppt_x"/>
                                              </p:val>
                                            </p:tav>
                                            <p:tav tm="100000">
                                              <p:val>
                                                <p:strVal val="#ppt_x"/>
                                              </p:val>
                                            </p:tav>
                                          </p:tavLst>
                                        </p:anim>
                                        <p:anim calcmode="lin" valueType="num" p14:bounceEnd="60000">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fltVal val="0"/>
                                              </p:val>
                                            </p:tav>
                                            <p:tav tm="100000">
                                              <p:val>
                                                <p:strVal val="#ppt_h"/>
                                              </p:val>
                                            </p:tav>
                                          </p:tavLst>
                                        </p:anim>
                                        <p:animEffect transition="in" filter="fade">
                                          <p:cBhvr>
                                            <p:cTn id="19" dur="500"/>
                                            <p:tgtEl>
                                              <p:spTgt spid="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anim calcmode="lin" valueType="num">
                                          <p:cBhvr>
                                            <p:cTn id="28" dur="500" fill="hold"/>
                                            <p:tgtEl>
                                              <p:spTgt spid="48"/>
                                            </p:tgtEl>
                                            <p:attrNameLst>
                                              <p:attrName>ppt_x</p:attrName>
                                            </p:attrNameLst>
                                          </p:cBhvr>
                                          <p:tavLst>
                                            <p:tav tm="0">
                                              <p:val>
                                                <p:strVal val="#ppt_x"/>
                                              </p:val>
                                            </p:tav>
                                            <p:tav tm="100000">
                                              <p:val>
                                                <p:strVal val="#ppt_x"/>
                                              </p:val>
                                            </p:tav>
                                          </p:tavLst>
                                        </p:anim>
                                        <p:anim calcmode="lin" valueType="num">
                                          <p:cBhvr>
                                            <p:cTn id="29"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anim calcmode="lin" valueType="num">
                                          <p:cBhvr>
                                            <p:cTn id="35" dur="500" fill="hold"/>
                                            <p:tgtEl>
                                              <p:spTgt spid="52"/>
                                            </p:tgtEl>
                                            <p:attrNameLst>
                                              <p:attrName>ppt_x</p:attrName>
                                            </p:attrNameLst>
                                          </p:cBhvr>
                                          <p:tavLst>
                                            <p:tav tm="0">
                                              <p:val>
                                                <p:strVal val="#ppt_x"/>
                                              </p:val>
                                            </p:tav>
                                            <p:tav tm="100000">
                                              <p:val>
                                                <p:strVal val="#ppt_x"/>
                                              </p:val>
                                            </p:tav>
                                          </p:tavLst>
                                        </p:anim>
                                        <p:anim calcmode="lin" valueType="num">
                                          <p:cBhvr>
                                            <p:cTn id="36" dur="5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14:presetBounceEnd="60000">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14:bounceEnd="60000">
                                          <p:cBhvr additive="base">
                                            <p:cTn id="41" dur="500" fill="hold"/>
                                            <p:tgtEl>
                                              <p:spTgt spid="3"/>
                                            </p:tgtEl>
                                            <p:attrNameLst>
                                              <p:attrName>ppt_x</p:attrName>
                                            </p:attrNameLst>
                                          </p:cBhvr>
                                          <p:tavLst>
                                            <p:tav tm="0">
                                              <p:val>
                                                <p:strVal val="#ppt_x"/>
                                              </p:val>
                                            </p:tav>
                                            <p:tav tm="100000">
                                              <p:val>
                                                <p:strVal val="#ppt_x"/>
                                              </p:val>
                                            </p:tav>
                                          </p:tavLst>
                                        </p:anim>
                                        <p:anim calcmode="lin" valueType="num" p14:bounceEnd="60000">
                                          <p:cBhvr additive="base">
                                            <p:cTn id="42" dur="500" fill="hold"/>
                                            <p:tgtEl>
                                              <p:spTgt spid="3"/>
                                            </p:tgtEl>
                                            <p:attrNameLst>
                                              <p:attrName>ppt_y</p:attrName>
                                            </p:attrNameLst>
                                          </p:cBhvr>
                                          <p:tavLst>
                                            <p:tav tm="0">
                                              <p:val>
                                                <p:strVal val="1+#ppt_h/2"/>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53" presetClass="entr" presetSubtype="16" fill="hold" nodeType="withEffect">
                                      <p:stCondLst>
                                        <p:cond delay="0"/>
                                      </p:stCondLst>
                                      <p:childTnLst>
                                        <p:set>
                                          <p:cBhvr>
                                            <p:cTn id="47" dur="1" fill="hold">
                                              <p:stCondLst>
                                                <p:cond delay="0"/>
                                              </p:stCondLst>
                                            </p:cTn>
                                            <p:tgtEl>
                                              <p:spTgt spid="45"/>
                                            </p:tgtEl>
                                            <p:attrNameLst>
                                              <p:attrName>style.visibility</p:attrName>
                                            </p:attrNameLst>
                                          </p:cBhvr>
                                          <p:to>
                                            <p:strVal val="visible"/>
                                          </p:to>
                                        </p:set>
                                        <p:anim calcmode="lin" valueType="num">
                                          <p:cBhvr>
                                            <p:cTn id="48" dur="500" fill="hold"/>
                                            <p:tgtEl>
                                              <p:spTgt spid="45"/>
                                            </p:tgtEl>
                                            <p:attrNameLst>
                                              <p:attrName>ppt_w</p:attrName>
                                            </p:attrNameLst>
                                          </p:cBhvr>
                                          <p:tavLst>
                                            <p:tav tm="0">
                                              <p:val>
                                                <p:fltVal val="0"/>
                                              </p:val>
                                            </p:tav>
                                            <p:tav tm="100000">
                                              <p:val>
                                                <p:strVal val="#ppt_w"/>
                                              </p:val>
                                            </p:tav>
                                          </p:tavLst>
                                        </p:anim>
                                        <p:anim calcmode="lin" valueType="num">
                                          <p:cBhvr>
                                            <p:cTn id="49" dur="500" fill="hold"/>
                                            <p:tgtEl>
                                              <p:spTgt spid="45"/>
                                            </p:tgtEl>
                                            <p:attrNameLst>
                                              <p:attrName>ppt_h</p:attrName>
                                            </p:attrNameLst>
                                          </p:cBhvr>
                                          <p:tavLst>
                                            <p:tav tm="0">
                                              <p:val>
                                                <p:fltVal val="0"/>
                                              </p:val>
                                            </p:tav>
                                            <p:tav tm="100000">
                                              <p:val>
                                                <p:strVal val="#ppt_h"/>
                                              </p:val>
                                            </p:tav>
                                          </p:tavLst>
                                        </p:anim>
                                        <p:animEffect transition="in" filter="fade">
                                          <p:cBhvr>
                                            <p:cTn id="50" dur="500"/>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anim calcmode="lin" valueType="num">
                                          <p:cBhvr>
                                            <p:cTn id="56" dur="500" fill="hold"/>
                                            <p:tgtEl>
                                              <p:spTgt spid="54"/>
                                            </p:tgtEl>
                                            <p:attrNameLst>
                                              <p:attrName>ppt_x</p:attrName>
                                            </p:attrNameLst>
                                          </p:cBhvr>
                                          <p:tavLst>
                                            <p:tav tm="0">
                                              <p:val>
                                                <p:strVal val="#ppt_x"/>
                                              </p:val>
                                            </p:tav>
                                            <p:tav tm="100000">
                                              <p:val>
                                                <p:strVal val="#ppt_x"/>
                                              </p:val>
                                            </p:tav>
                                          </p:tavLst>
                                        </p:anim>
                                        <p:anim calcmode="lin" valueType="num">
                                          <p:cBhvr>
                                            <p:cTn id="57" dur="5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500"/>
                                            <p:tgtEl>
                                              <p:spTgt spid="55"/>
                                            </p:tgtEl>
                                          </p:cBhvr>
                                        </p:animEffect>
                                        <p:anim calcmode="lin" valueType="num">
                                          <p:cBhvr>
                                            <p:cTn id="63" dur="500" fill="hold"/>
                                            <p:tgtEl>
                                              <p:spTgt spid="55"/>
                                            </p:tgtEl>
                                            <p:attrNameLst>
                                              <p:attrName>ppt_x</p:attrName>
                                            </p:attrNameLst>
                                          </p:cBhvr>
                                          <p:tavLst>
                                            <p:tav tm="0">
                                              <p:val>
                                                <p:strVal val="#ppt_x"/>
                                              </p:val>
                                            </p:tav>
                                            <p:tav tm="100000">
                                              <p:val>
                                                <p:strVal val="#ppt_x"/>
                                              </p:val>
                                            </p:tav>
                                          </p:tavLst>
                                        </p:anim>
                                        <p:anim calcmode="lin" valueType="num">
                                          <p:cBhvr>
                                            <p:cTn id="64" dur="5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1" decel="100000" fill="hold" nodeType="clickEffect">
                                      <p:stCondLst>
                                        <p:cond delay="0"/>
                                      </p:stCondLst>
                                      <p:childTnLst>
                                        <p:set>
                                          <p:cBhvr>
                                            <p:cTn id="68" dur="1" fill="hold">
                                              <p:stCondLst>
                                                <p:cond delay="0"/>
                                              </p:stCondLst>
                                            </p:cTn>
                                            <p:tgtEl>
                                              <p:spTgt spid="68"/>
                                            </p:tgtEl>
                                            <p:attrNameLst>
                                              <p:attrName>style.visibility</p:attrName>
                                            </p:attrNameLst>
                                          </p:cBhvr>
                                          <p:to>
                                            <p:strVal val="visible"/>
                                          </p:to>
                                        </p:set>
                                        <p:anim calcmode="lin" valueType="num">
                                          <p:cBhvr additive="base">
                                            <p:cTn id="69" dur="500" fill="hold"/>
                                            <p:tgtEl>
                                              <p:spTgt spid="68"/>
                                            </p:tgtEl>
                                            <p:attrNameLst>
                                              <p:attrName>ppt_x</p:attrName>
                                            </p:attrNameLst>
                                          </p:cBhvr>
                                          <p:tavLst>
                                            <p:tav tm="0">
                                              <p:val>
                                                <p:strVal val="#ppt_x"/>
                                              </p:val>
                                            </p:tav>
                                            <p:tav tm="100000">
                                              <p:val>
                                                <p:strVal val="#ppt_x"/>
                                              </p:val>
                                            </p:tav>
                                          </p:tavLst>
                                        </p:anim>
                                        <p:anim calcmode="lin" valueType="num">
                                          <p:cBhvr additive="base">
                                            <p:cTn id="70" dur="500" fill="hold"/>
                                            <p:tgtEl>
                                              <p:spTgt spid="68"/>
                                            </p:tgtEl>
                                            <p:attrNameLst>
                                              <p:attrName>ppt_y</p:attrName>
                                            </p:attrNameLst>
                                          </p:cBhvr>
                                          <p:tavLst>
                                            <p:tav tm="0">
                                              <p:val>
                                                <p:strVal val="0-#ppt_h/2"/>
                                              </p:val>
                                            </p:tav>
                                            <p:tav tm="100000">
                                              <p:val>
                                                <p:strVal val="#ppt_y"/>
                                              </p:val>
                                            </p:tav>
                                          </p:tavLst>
                                        </p:anim>
                                      </p:childTnLst>
                                    </p:cTn>
                                  </p:par>
                                </p:childTnLst>
                              </p:cTn>
                            </p:par>
                            <p:par>
                              <p:cTn id="71" fill="hold">
                                <p:stCondLst>
                                  <p:cond delay="500"/>
                                </p:stCondLst>
                                <p:childTnLst>
                                  <p:par>
                                    <p:cTn id="72" presetID="2" presetClass="entr" presetSubtype="4" fill="hold" grpId="0" nodeType="afterEffect" p14:presetBounceEnd="60000">
                                      <p:stCondLst>
                                        <p:cond delay="250"/>
                                      </p:stCondLst>
                                      <p:childTnLst>
                                        <p:set>
                                          <p:cBhvr>
                                            <p:cTn id="73" dur="1" fill="hold">
                                              <p:stCondLst>
                                                <p:cond delay="0"/>
                                              </p:stCondLst>
                                            </p:cTn>
                                            <p:tgtEl>
                                              <p:spTgt spid="4"/>
                                            </p:tgtEl>
                                            <p:attrNameLst>
                                              <p:attrName>style.visibility</p:attrName>
                                            </p:attrNameLst>
                                          </p:cBhvr>
                                          <p:to>
                                            <p:strVal val="visible"/>
                                          </p:to>
                                        </p:set>
                                        <p:anim calcmode="lin" valueType="num" p14:bounceEnd="60000">
                                          <p:cBhvr additive="base">
                                            <p:cTn id="74" dur="50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75" dur="500" fill="hold"/>
                                            <p:tgtEl>
                                              <p:spTgt spid="4"/>
                                            </p:tgtEl>
                                            <p:attrNameLst>
                                              <p:attrName>ppt_y</p:attrName>
                                            </p:attrNameLst>
                                          </p:cBhvr>
                                          <p:tavLst>
                                            <p:tav tm="0">
                                              <p:val>
                                                <p:strVal val="1+#ppt_h/2"/>
                                              </p:val>
                                            </p:tav>
                                            <p:tav tm="100000">
                                              <p:val>
                                                <p:strVal val="#ppt_y"/>
                                              </p:val>
                                            </p:tav>
                                          </p:tavLst>
                                        </p:anim>
                                      </p:childTnLst>
                                    </p:cTn>
                                  </p:par>
                                  <p:par>
                                    <p:cTn id="76" presetID="10" presetClass="entr" presetSubtype="0" fill="hold" grpId="0" nodeType="withEffect">
                                      <p:stCondLst>
                                        <p:cond delay="25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500"/>
                                            <p:tgtEl>
                                              <p:spTgt spid="16"/>
                                            </p:tgtEl>
                                          </p:cBhvr>
                                        </p:animEffect>
                                      </p:childTnLst>
                                    </p:cTn>
                                  </p:par>
                                  <p:par>
                                    <p:cTn id="79" presetID="22" presetClass="entr" presetSubtype="1" fill="hold" nodeType="withEffect">
                                      <p:stCondLst>
                                        <p:cond delay="250"/>
                                      </p:stCondLst>
                                      <p:childTnLst>
                                        <p:set>
                                          <p:cBhvr>
                                            <p:cTn id="80" dur="1" fill="hold">
                                              <p:stCondLst>
                                                <p:cond delay="0"/>
                                              </p:stCondLst>
                                            </p:cTn>
                                            <p:tgtEl>
                                              <p:spTgt spid="77"/>
                                            </p:tgtEl>
                                            <p:attrNameLst>
                                              <p:attrName>style.visibility</p:attrName>
                                            </p:attrNameLst>
                                          </p:cBhvr>
                                          <p:to>
                                            <p:strVal val="visible"/>
                                          </p:to>
                                        </p:set>
                                        <p:animEffect transition="in" filter="wipe(up)">
                                          <p:cBhvr>
                                            <p:cTn id="81" dur="500"/>
                                            <p:tgtEl>
                                              <p:spTgt spid="77"/>
                                            </p:tgtEl>
                                          </p:cBhvr>
                                        </p:animEffect>
                                      </p:childTnLst>
                                    </p:cTn>
                                  </p:par>
                                  <p:par>
                                    <p:cTn id="82" presetID="53" presetClass="entr" presetSubtype="16" fill="hold" nodeType="withEffect">
                                      <p:stCondLst>
                                        <p:cond delay="250"/>
                                      </p:stCondLst>
                                      <p:childTnLst>
                                        <p:set>
                                          <p:cBhvr>
                                            <p:cTn id="83" dur="1" fill="hold">
                                              <p:stCondLst>
                                                <p:cond delay="0"/>
                                              </p:stCondLst>
                                            </p:cTn>
                                            <p:tgtEl>
                                              <p:spTgt spid="46"/>
                                            </p:tgtEl>
                                            <p:attrNameLst>
                                              <p:attrName>style.visibility</p:attrName>
                                            </p:attrNameLst>
                                          </p:cBhvr>
                                          <p:to>
                                            <p:strVal val="visible"/>
                                          </p:to>
                                        </p:set>
                                        <p:anim calcmode="lin" valueType="num">
                                          <p:cBhvr>
                                            <p:cTn id="84" dur="500" fill="hold"/>
                                            <p:tgtEl>
                                              <p:spTgt spid="46"/>
                                            </p:tgtEl>
                                            <p:attrNameLst>
                                              <p:attrName>ppt_w</p:attrName>
                                            </p:attrNameLst>
                                          </p:cBhvr>
                                          <p:tavLst>
                                            <p:tav tm="0">
                                              <p:val>
                                                <p:fltVal val="0"/>
                                              </p:val>
                                            </p:tav>
                                            <p:tav tm="100000">
                                              <p:val>
                                                <p:strVal val="#ppt_w"/>
                                              </p:val>
                                            </p:tav>
                                          </p:tavLst>
                                        </p:anim>
                                        <p:anim calcmode="lin" valueType="num">
                                          <p:cBhvr>
                                            <p:cTn id="85" dur="500" fill="hold"/>
                                            <p:tgtEl>
                                              <p:spTgt spid="46"/>
                                            </p:tgtEl>
                                            <p:attrNameLst>
                                              <p:attrName>ppt_h</p:attrName>
                                            </p:attrNameLst>
                                          </p:cBhvr>
                                          <p:tavLst>
                                            <p:tav tm="0">
                                              <p:val>
                                                <p:fltVal val="0"/>
                                              </p:val>
                                            </p:tav>
                                            <p:tav tm="100000">
                                              <p:val>
                                                <p:strVal val="#ppt_h"/>
                                              </p:val>
                                            </p:tav>
                                          </p:tavLst>
                                        </p:anim>
                                        <p:animEffect transition="in" filter="fade">
                                          <p:cBhvr>
                                            <p:cTn id="86" dur="500"/>
                                            <p:tgtEl>
                                              <p:spTgt spid="46"/>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fade">
                                          <p:cBhvr>
                                            <p:cTn id="91" dur="500"/>
                                            <p:tgtEl>
                                              <p:spTgt spid="56"/>
                                            </p:tgtEl>
                                          </p:cBhvr>
                                        </p:animEffect>
                                        <p:anim calcmode="lin" valueType="num">
                                          <p:cBhvr>
                                            <p:cTn id="92" dur="500" fill="hold"/>
                                            <p:tgtEl>
                                              <p:spTgt spid="56"/>
                                            </p:tgtEl>
                                            <p:attrNameLst>
                                              <p:attrName>ppt_x</p:attrName>
                                            </p:attrNameLst>
                                          </p:cBhvr>
                                          <p:tavLst>
                                            <p:tav tm="0">
                                              <p:val>
                                                <p:strVal val="#ppt_x"/>
                                              </p:val>
                                            </p:tav>
                                            <p:tav tm="100000">
                                              <p:val>
                                                <p:strVal val="#ppt_x"/>
                                              </p:val>
                                            </p:tav>
                                          </p:tavLst>
                                        </p:anim>
                                        <p:anim calcmode="lin" valueType="num">
                                          <p:cBhvr>
                                            <p:cTn id="9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anim calcmode="lin" valueType="num">
                                          <p:cBhvr>
                                            <p:cTn id="99" dur="500" fill="hold"/>
                                            <p:tgtEl>
                                              <p:spTgt spid="57"/>
                                            </p:tgtEl>
                                            <p:attrNameLst>
                                              <p:attrName>ppt_x</p:attrName>
                                            </p:attrNameLst>
                                          </p:cBhvr>
                                          <p:tavLst>
                                            <p:tav tm="0">
                                              <p:val>
                                                <p:strVal val="#ppt_x"/>
                                              </p:val>
                                            </p:tav>
                                            <p:tav tm="100000">
                                              <p:val>
                                                <p:strVal val="#ppt_x"/>
                                              </p:val>
                                            </p:tav>
                                          </p:tavLst>
                                        </p:anim>
                                        <p:anim calcmode="lin" valueType="num">
                                          <p:cBhvr>
                                            <p:cTn id="100" dur="5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14:presetBounceEnd="60000">
                                      <p:stCondLst>
                                        <p:cond delay="0"/>
                                      </p:stCondLst>
                                      <p:childTnLst>
                                        <p:set>
                                          <p:cBhvr>
                                            <p:cTn id="104" dur="1" fill="hold">
                                              <p:stCondLst>
                                                <p:cond delay="0"/>
                                              </p:stCondLst>
                                            </p:cTn>
                                            <p:tgtEl>
                                              <p:spTgt spid="18"/>
                                            </p:tgtEl>
                                            <p:attrNameLst>
                                              <p:attrName>style.visibility</p:attrName>
                                            </p:attrNameLst>
                                          </p:cBhvr>
                                          <p:to>
                                            <p:strVal val="visible"/>
                                          </p:to>
                                        </p:set>
                                        <p:anim calcmode="lin" valueType="num" p14:bounceEnd="60000">
                                          <p:cBhvr additive="base">
                                            <p:cTn id="105" dur="500" fill="hold"/>
                                            <p:tgtEl>
                                              <p:spTgt spid="18"/>
                                            </p:tgtEl>
                                            <p:attrNameLst>
                                              <p:attrName>ppt_x</p:attrName>
                                            </p:attrNameLst>
                                          </p:cBhvr>
                                          <p:tavLst>
                                            <p:tav tm="0">
                                              <p:val>
                                                <p:strVal val="#ppt_x"/>
                                              </p:val>
                                            </p:tav>
                                            <p:tav tm="100000">
                                              <p:val>
                                                <p:strVal val="#ppt_x"/>
                                              </p:val>
                                            </p:tav>
                                          </p:tavLst>
                                        </p:anim>
                                        <p:anim calcmode="lin" valueType="num" p14:bounceEnd="60000">
                                          <p:cBhvr additive="base">
                                            <p:cTn id="106" dur="500" fill="hold"/>
                                            <p:tgtEl>
                                              <p:spTgt spid="18"/>
                                            </p:tgtEl>
                                            <p:attrNameLst>
                                              <p:attrName>ppt_y</p:attrName>
                                            </p:attrNameLst>
                                          </p:cBhvr>
                                          <p:tavLst>
                                            <p:tav tm="0">
                                              <p:val>
                                                <p:strVal val="1+#ppt_h/2"/>
                                              </p:val>
                                            </p:tav>
                                            <p:tav tm="100000">
                                              <p:val>
                                                <p:strVal val="#ppt_y"/>
                                              </p:val>
                                            </p:tav>
                                          </p:tavLst>
                                        </p:anim>
                                      </p:childTnLst>
                                    </p:cTn>
                                  </p:par>
                                  <p:par>
                                    <p:cTn id="107" presetID="10" presetClass="entr" presetSubtype="0" fill="hold" grpId="0"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500"/>
                                            <p:tgtEl>
                                              <p:spTgt spid="22"/>
                                            </p:tgtEl>
                                          </p:cBhvr>
                                        </p:animEffect>
                                      </p:childTnLst>
                                    </p:cTn>
                                  </p:par>
                                  <p:par>
                                    <p:cTn id="110" presetID="22" presetClass="entr" presetSubtype="1" fill="hold" nodeType="withEffect">
                                      <p:stCondLst>
                                        <p:cond delay="0"/>
                                      </p:stCondLst>
                                      <p:childTnLst>
                                        <p:set>
                                          <p:cBhvr>
                                            <p:cTn id="111" dur="1" fill="hold">
                                              <p:stCondLst>
                                                <p:cond delay="0"/>
                                              </p:stCondLst>
                                            </p:cTn>
                                            <p:tgtEl>
                                              <p:spTgt spid="76"/>
                                            </p:tgtEl>
                                            <p:attrNameLst>
                                              <p:attrName>style.visibility</p:attrName>
                                            </p:attrNameLst>
                                          </p:cBhvr>
                                          <p:to>
                                            <p:strVal val="visible"/>
                                          </p:to>
                                        </p:set>
                                        <p:animEffect transition="in" filter="wipe(up)">
                                          <p:cBhvr>
                                            <p:cTn id="112" dur="500"/>
                                            <p:tgtEl>
                                              <p:spTgt spid="76"/>
                                            </p:tgtEl>
                                          </p:cBhvr>
                                        </p:animEffect>
                                      </p:childTnLst>
                                    </p:cTn>
                                  </p:par>
                                  <p:par>
                                    <p:cTn id="113" presetID="53" presetClass="entr" presetSubtype="16" fill="hold" nodeType="withEffect">
                                      <p:stCondLst>
                                        <p:cond delay="0"/>
                                      </p:stCondLst>
                                      <p:childTnLst>
                                        <p:set>
                                          <p:cBhvr>
                                            <p:cTn id="114" dur="1" fill="hold">
                                              <p:stCondLst>
                                                <p:cond delay="0"/>
                                              </p:stCondLst>
                                            </p:cTn>
                                            <p:tgtEl>
                                              <p:spTgt spid="47"/>
                                            </p:tgtEl>
                                            <p:attrNameLst>
                                              <p:attrName>style.visibility</p:attrName>
                                            </p:attrNameLst>
                                          </p:cBhvr>
                                          <p:to>
                                            <p:strVal val="visible"/>
                                          </p:to>
                                        </p:set>
                                        <p:anim calcmode="lin" valueType="num">
                                          <p:cBhvr>
                                            <p:cTn id="115" dur="500" fill="hold"/>
                                            <p:tgtEl>
                                              <p:spTgt spid="47"/>
                                            </p:tgtEl>
                                            <p:attrNameLst>
                                              <p:attrName>ppt_w</p:attrName>
                                            </p:attrNameLst>
                                          </p:cBhvr>
                                          <p:tavLst>
                                            <p:tav tm="0">
                                              <p:val>
                                                <p:fltVal val="0"/>
                                              </p:val>
                                            </p:tav>
                                            <p:tav tm="100000">
                                              <p:val>
                                                <p:strVal val="#ppt_w"/>
                                              </p:val>
                                            </p:tav>
                                          </p:tavLst>
                                        </p:anim>
                                        <p:anim calcmode="lin" valueType="num">
                                          <p:cBhvr>
                                            <p:cTn id="116" dur="500" fill="hold"/>
                                            <p:tgtEl>
                                              <p:spTgt spid="47"/>
                                            </p:tgtEl>
                                            <p:attrNameLst>
                                              <p:attrName>ppt_h</p:attrName>
                                            </p:attrNameLst>
                                          </p:cBhvr>
                                          <p:tavLst>
                                            <p:tav tm="0">
                                              <p:val>
                                                <p:fltVal val="0"/>
                                              </p:val>
                                            </p:tav>
                                            <p:tav tm="100000">
                                              <p:val>
                                                <p:strVal val="#ppt_h"/>
                                              </p:val>
                                            </p:tav>
                                          </p:tavLst>
                                        </p:anim>
                                        <p:animEffect transition="in" filter="fade">
                                          <p:cBhvr>
                                            <p:cTn id="117" dur="500"/>
                                            <p:tgtEl>
                                              <p:spTgt spid="47"/>
                                            </p:tgtEl>
                                          </p:cBhvr>
                                        </p:animEffect>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grpId="0" nodeType="clickEffect">
                                      <p:stCondLst>
                                        <p:cond delay="0"/>
                                      </p:stCondLst>
                                      <p:childTnLst>
                                        <p:set>
                                          <p:cBhvr>
                                            <p:cTn id="121" dur="1" fill="hold">
                                              <p:stCondLst>
                                                <p:cond delay="0"/>
                                              </p:stCondLst>
                                            </p:cTn>
                                            <p:tgtEl>
                                              <p:spTgt spid="58"/>
                                            </p:tgtEl>
                                            <p:attrNameLst>
                                              <p:attrName>style.visibility</p:attrName>
                                            </p:attrNameLst>
                                          </p:cBhvr>
                                          <p:to>
                                            <p:strVal val="visible"/>
                                          </p:to>
                                        </p:set>
                                        <p:animEffect transition="in" filter="fade">
                                          <p:cBhvr>
                                            <p:cTn id="122" dur="500"/>
                                            <p:tgtEl>
                                              <p:spTgt spid="58"/>
                                            </p:tgtEl>
                                          </p:cBhvr>
                                        </p:animEffect>
                                        <p:anim calcmode="lin" valueType="num">
                                          <p:cBhvr>
                                            <p:cTn id="123" dur="500" fill="hold"/>
                                            <p:tgtEl>
                                              <p:spTgt spid="58"/>
                                            </p:tgtEl>
                                            <p:attrNameLst>
                                              <p:attrName>ppt_x</p:attrName>
                                            </p:attrNameLst>
                                          </p:cBhvr>
                                          <p:tavLst>
                                            <p:tav tm="0">
                                              <p:val>
                                                <p:strVal val="#ppt_x"/>
                                              </p:val>
                                            </p:tav>
                                            <p:tav tm="100000">
                                              <p:val>
                                                <p:strVal val="#ppt_x"/>
                                              </p:val>
                                            </p:tav>
                                          </p:tavLst>
                                        </p:anim>
                                        <p:anim calcmode="lin" valueType="num">
                                          <p:cBhvr>
                                            <p:cTn id="124" dur="5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grpId="0" nodeType="clickEffect">
                                      <p:stCondLst>
                                        <p:cond delay="0"/>
                                      </p:stCondLst>
                                      <p:childTnLst>
                                        <p:set>
                                          <p:cBhvr>
                                            <p:cTn id="128" dur="1" fill="hold">
                                              <p:stCondLst>
                                                <p:cond delay="0"/>
                                              </p:stCondLst>
                                            </p:cTn>
                                            <p:tgtEl>
                                              <p:spTgt spid="59"/>
                                            </p:tgtEl>
                                            <p:attrNameLst>
                                              <p:attrName>style.visibility</p:attrName>
                                            </p:attrNameLst>
                                          </p:cBhvr>
                                          <p:to>
                                            <p:strVal val="visible"/>
                                          </p:to>
                                        </p:set>
                                        <p:animEffect transition="in" filter="fade">
                                          <p:cBhvr>
                                            <p:cTn id="129" dur="500"/>
                                            <p:tgtEl>
                                              <p:spTgt spid="59"/>
                                            </p:tgtEl>
                                          </p:cBhvr>
                                        </p:animEffect>
                                        <p:anim calcmode="lin" valueType="num">
                                          <p:cBhvr>
                                            <p:cTn id="130" dur="500" fill="hold"/>
                                            <p:tgtEl>
                                              <p:spTgt spid="59"/>
                                            </p:tgtEl>
                                            <p:attrNameLst>
                                              <p:attrName>ppt_x</p:attrName>
                                            </p:attrNameLst>
                                          </p:cBhvr>
                                          <p:tavLst>
                                            <p:tav tm="0">
                                              <p:val>
                                                <p:strVal val="#ppt_x"/>
                                              </p:val>
                                            </p:tav>
                                            <p:tav tm="100000">
                                              <p:val>
                                                <p:strVal val="#ppt_x"/>
                                              </p:val>
                                            </p:tav>
                                          </p:tavLst>
                                        </p:anim>
                                        <p:anim calcmode="lin" valueType="num">
                                          <p:cBhvr>
                                            <p:cTn id="131"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4" grpId="0"/>
          <p:bldP spid="15" grpId="0"/>
          <p:bldP spid="16" grpId="0"/>
          <p:bldP spid="18" grpId="0" animBg="1"/>
          <p:bldP spid="22" grpId="0"/>
          <p:bldP spid="48" grpId="0"/>
          <p:bldP spid="52" grpId="0"/>
          <p:bldP spid="54" grpId="0"/>
          <p:bldP spid="55" grpId="0"/>
          <p:bldP spid="56" grpId="0"/>
          <p:bldP spid="57" grpId="0"/>
          <p:bldP spid="58" grpId="0"/>
          <p:bldP spid="5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additive="base">
                                            <p:cTn id="7" dur="500" fill="hold"/>
                                            <p:tgtEl>
                                              <p:spTgt spid="67"/>
                                            </p:tgtEl>
                                            <p:attrNameLst>
                                              <p:attrName>ppt_x</p:attrName>
                                            </p:attrNameLst>
                                          </p:cBhvr>
                                          <p:tavLst>
                                            <p:tav tm="0">
                                              <p:val>
                                                <p:strVal val="#ppt_x"/>
                                              </p:val>
                                            </p:tav>
                                            <p:tav tm="100000">
                                              <p:val>
                                                <p:strVal val="#ppt_x"/>
                                              </p:val>
                                            </p:tav>
                                          </p:tavLst>
                                        </p:anim>
                                        <p:anim calcmode="lin" valueType="num">
                                          <p:cBhvr additive="base">
                                            <p:cTn id="8" dur="500" fill="hold"/>
                                            <p:tgtEl>
                                              <p:spTgt spid="6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p:cTn id="17" dur="500" fill="hold"/>
                                            <p:tgtEl>
                                              <p:spTgt spid="44"/>
                                            </p:tgtEl>
                                            <p:attrNameLst>
                                              <p:attrName>ppt_w</p:attrName>
                                            </p:attrNameLst>
                                          </p:cBhvr>
                                          <p:tavLst>
                                            <p:tav tm="0">
                                              <p:val>
                                                <p:fltVal val="0"/>
                                              </p:val>
                                            </p:tav>
                                            <p:tav tm="100000">
                                              <p:val>
                                                <p:strVal val="#ppt_w"/>
                                              </p:val>
                                            </p:tav>
                                          </p:tavLst>
                                        </p:anim>
                                        <p:anim calcmode="lin" valueType="num">
                                          <p:cBhvr>
                                            <p:cTn id="18" dur="500" fill="hold"/>
                                            <p:tgtEl>
                                              <p:spTgt spid="44"/>
                                            </p:tgtEl>
                                            <p:attrNameLst>
                                              <p:attrName>ppt_h</p:attrName>
                                            </p:attrNameLst>
                                          </p:cBhvr>
                                          <p:tavLst>
                                            <p:tav tm="0">
                                              <p:val>
                                                <p:fltVal val="0"/>
                                              </p:val>
                                            </p:tav>
                                            <p:tav tm="100000">
                                              <p:val>
                                                <p:strVal val="#ppt_h"/>
                                              </p:val>
                                            </p:tav>
                                          </p:tavLst>
                                        </p:anim>
                                        <p:animEffect transition="in" filter="fade">
                                          <p:cBhvr>
                                            <p:cTn id="19" dur="500"/>
                                            <p:tgtEl>
                                              <p:spTgt spid="4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anim calcmode="lin" valueType="num">
                                          <p:cBhvr>
                                            <p:cTn id="28" dur="500" fill="hold"/>
                                            <p:tgtEl>
                                              <p:spTgt spid="48"/>
                                            </p:tgtEl>
                                            <p:attrNameLst>
                                              <p:attrName>ppt_x</p:attrName>
                                            </p:attrNameLst>
                                          </p:cBhvr>
                                          <p:tavLst>
                                            <p:tav tm="0">
                                              <p:val>
                                                <p:strVal val="#ppt_x"/>
                                              </p:val>
                                            </p:tav>
                                            <p:tav tm="100000">
                                              <p:val>
                                                <p:strVal val="#ppt_x"/>
                                              </p:val>
                                            </p:tav>
                                          </p:tavLst>
                                        </p:anim>
                                        <p:anim calcmode="lin" valueType="num">
                                          <p:cBhvr>
                                            <p:cTn id="29"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fade">
                                          <p:cBhvr>
                                            <p:cTn id="34" dur="500"/>
                                            <p:tgtEl>
                                              <p:spTgt spid="52"/>
                                            </p:tgtEl>
                                          </p:cBhvr>
                                        </p:animEffect>
                                        <p:anim calcmode="lin" valueType="num">
                                          <p:cBhvr>
                                            <p:cTn id="35" dur="500" fill="hold"/>
                                            <p:tgtEl>
                                              <p:spTgt spid="52"/>
                                            </p:tgtEl>
                                            <p:attrNameLst>
                                              <p:attrName>ppt_x</p:attrName>
                                            </p:attrNameLst>
                                          </p:cBhvr>
                                          <p:tavLst>
                                            <p:tav tm="0">
                                              <p:val>
                                                <p:strVal val="#ppt_x"/>
                                              </p:val>
                                            </p:tav>
                                            <p:tav tm="100000">
                                              <p:val>
                                                <p:strVal val="#ppt_x"/>
                                              </p:val>
                                            </p:tav>
                                          </p:tavLst>
                                        </p:anim>
                                        <p:anim calcmode="lin" valueType="num">
                                          <p:cBhvr>
                                            <p:cTn id="36" dur="5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53" presetClass="entr" presetSubtype="16" fill="hold" nodeType="withEffect">
                                      <p:stCondLst>
                                        <p:cond delay="0"/>
                                      </p:stCondLst>
                                      <p:childTnLst>
                                        <p:set>
                                          <p:cBhvr>
                                            <p:cTn id="47" dur="1" fill="hold">
                                              <p:stCondLst>
                                                <p:cond delay="0"/>
                                              </p:stCondLst>
                                            </p:cTn>
                                            <p:tgtEl>
                                              <p:spTgt spid="45"/>
                                            </p:tgtEl>
                                            <p:attrNameLst>
                                              <p:attrName>style.visibility</p:attrName>
                                            </p:attrNameLst>
                                          </p:cBhvr>
                                          <p:to>
                                            <p:strVal val="visible"/>
                                          </p:to>
                                        </p:set>
                                        <p:anim calcmode="lin" valueType="num">
                                          <p:cBhvr>
                                            <p:cTn id="48" dur="500" fill="hold"/>
                                            <p:tgtEl>
                                              <p:spTgt spid="45"/>
                                            </p:tgtEl>
                                            <p:attrNameLst>
                                              <p:attrName>ppt_w</p:attrName>
                                            </p:attrNameLst>
                                          </p:cBhvr>
                                          <p:tavLst>
                                            <p:tav tm="0">
                                              <p:val>
                                                <p:fltVal val="0"/>
                                              </p:val>
                                            </p:tav>
                                            <p:tav tm="100000">
                                              <p:val>
                                                <p:strVal val="#ppt_w"/>
                                              </p:val>
                                            </p:tav>
                                          </p:tavLst>
                                        </p:anim>
                                        <p:anim calcmode="lin" valueType="num">
                                          <p:cBhvr>
                                            <p:cTn id="49" dur="500" fill="hold"/>
                                            <p:tgtEl>
                                              <p:spTgt spid="45"/>
                                            </p:tgtEl>
                                            <p:attrNameLst>
                                              <p:attrName>ppt_h</p:attrName>
                                            </p:attrNameLst>
                                          </p:cBhvr>
                                          <p:tavLst>
                                            <p:tav tm="0">
                                              <p:val>
                                                <p:fltVal val="0"/>
                                              </p:val>
                                            </p:tav>
                                            <p:tav tm="100000">
                                              <p:val>
                                                <p:strVal val="#ppt_h"/>
                                              </p:val>
                                            </p:tav>
                                          </p:tavLst>
                                        </p:anim>
                                        <p:animEffect transition="in" filter="fade">
                                          <p:cBhvr>
                                            <p:cTn id="50" dur="500"/>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500"/>
                                            <p:tgtEl>
                                              <p:spTgt spid="54"/>
                                            </p:tgtEl>
                                          </p:cBhvr>
                                        </p:animEffect>
                                        <p:anim calcmode="lin" valueType="num">
                                          <p:cBhvr>
                                            <p:cTn id="56" dur="500" fill="hold"/>
                                            <p:tgtEl>
                                              <p:spTgt spid="54"/>
                                            </p:tgtEl>
                                            <p:attrNameLst>
                                              <p:attrName>ppt_x</p:attrName>
                                            </p:attrNameLst>
                                          </p:cBhvr>
                                          <p:tavLst>
                                            <p:tav tm="0">
                                              <p:val>
                                                <p:strVal val="#ppt_x"/>
                                              </p:val>
                                            </p:tav>
                                            <p:tav tm="100000">
                                              <p:val>
                                                <p:strVal val="#ppt_x"/>
                                              </p:val>
                                            </p:tav>
                                          </p:tavLst>
                                        </p:anim>
                                        <p:anim calcmode="lin" valueType="num">
                                          <p:cBhvr>
                                            <p:cTn id="57" dur="5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55"/>
                                            </p:tgtEl>
                                            <p:attrNameLst>
                                              <p:attrName>style.visibility</p:attrName>
                                            </p:attrNameLst>
                                          </p:cBhvr>
                                          <p:to>
                                            <p:strVal val="visible"/>
                                          </p:to>
                                        </p:set>
                                        <p:animEffect transition="in" filter="fade">
                                          <p:cBhvr>
                                            <p:cTn id="62" dur="500"/>
                                            <p:tgtEl>
                                              <p:spTgt spid="55"/>
                                            </p:tgtEl>
                                          </p:cBhvr>
                                        </p:animEffect>
                                        <p:anim calcmode="lin" valueType="num">
                                          <p:cBhvr>
                                            <p:cTn id="63" dur="500" fill="hold"/>
                                            <p:tgtEl>
                                              <p:spTgt spid="55"/>
                                            </p:tgtEl>
                                            <p:attrNameLst>
                                              <p:attrName>ppt_x</p:attrName>
                                            </p:attrNameLst>
                                          </p:cBhvr>
                                          <p:tavLst>
                                            <p:tav tm="0">
                                              <p:val>
                                                <p:strVal val="#ppt_x"/>
                                              </p:val>
                                            </p:tav>
                                            <p:tav tm="100000">
                                              <p:val>
                                                <p:strVal val="#ppt_x"/>
                                              </p:val>
                                            </p:tav>
                                          </p:tavLst>
                                        </p:anim>
                                        <p:anim calcmode="lin" valueType="num">
                                          <p:cBhvr>
                                            <p:cTn id="64" dur="5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1" decel="100000" fill="hold" nodeType="clickEffect">
                                      <p:stCondLst>
                                        <p:cond delay="0"/>
                                      </p:stCondLst>
                                      <p:childTnLst>
                                        <p:set>
                                          <p:cBhvr>
                                            <p:cTn id="68" dur="1" fill="hold">
                                              <p:stCondLst>
                                                <p:cond delay="0"/>
                                              </p:stCondLst>
                                            </p:cTn>
                                            <p:tgtEl>
                                              <p:spTgt spid="68"/>
                                            </p:tgtEl>
                                            <p:attrNameLst>
                                              <p:attrName>style.visibility</p:attrName>
                                            </p:attrNameLst>
                                          </p:cBhvr>
                                          <p:to>
                                            <p:strVal val="visible"/>
                                          </p:to>
                                        </p:set>
                                        <p:anim calcmode="lin" valueType="num">
                                          <p:cBhvr additive="base">
                                            <p:cTn id="69" dur="500" fill="hold"/>
                                            <p:tgtEl>
                                              <p:spTgt spid="68"/>
                                            </p:tgtEl>
                                            <p:attrNameLst>
                                              <p:attrName>ppt_x</p:attrName>
                                            </p:attrNameLst>
                                          </p:cBhvr>
                                          <p:tavLst>
                                            <p:tav tm="0">
                                              <p:val>
                                                <p:strVal val="#ppt_x"/>
                                              </p:val>
                                            </p:tav>
                                            <p:tav tm="100000">
                                              <p:val>
                                                <p:strVal val="#ppt_x"/>
                                              </p:val>
                                            </p:tav>
                                          </p:tavLst>
                                        </p:anim>
                                        <p:anim calcmode="lin" valueType="num">
                                          <p:cBhvr additive="base">
                                            <p:cTn id="70" dur="500" fill="hold"/>
                                            <p:tgtEl>
                                              <p:spTgt spid="68"/>
                                            </p:tgtEl>
                                            <p:attrNameLst>
                                              <p:attrName>ppt_y</p:attrName>
                                            </p:attrNameLst>
                                          </p:cBhvr>
                                          <p:tavLst>
                                            <p:tav tm="0">
                                              <p:val>
                                                <p:strVal val="0-#ppt_h/2"/>
                                              </p:val>
                                            </p:tav>
                                            <p:tav tm="100000">
                                              <p:val>
                                                <p:strVal val="#ppt_y"/>
                                              </p:val>
                                            </p:tav>
                                          </p:tavLst>
                                        </p:anim>
                                      </p:childTnLst>
                                    </p:cTn>
                                  </p:par>
                                </p:childTnLst>
                              </p:cTn>
                            </p:par>
                            <p:par>
                              <p:cTn id="71" fill="hold">
                                <p:stCondLst>
                                  <p:cond delay="500"/>
                                </p:stCondLst>
                                <p:childTnLst>
                                  <p:par>
                                    <p:cTn id="72" presetID="2" presetClass="entr" presetSubtype="4" fill="hold" grpId="0" nodeType="afterEffect">
                                      <p:stCondLst>
                                        <p:cond delay="250"/>
                                      </p:stCondLst>
                                      <p:childTnLst>
                                        <p:set>
                                          <p:cBhvr>
                                            <p:cTn id="73" dur="1" fill="hold">
                                              <p:stCondLst>
                                                <p:cond delay="0"/>
                                              </p:stCondLst>
                                            </p:cTn>
                                            <p:tgtEl>
                                              <p:spTgt spid="4"/>
                                            </p:tgtEl>
                                            <p:attrNameLst>
                                              <p:attrName>style.visibility</p:attrName>
                                            </p:attrNameLst>
                                          </p:cBhvr>
                                          <p:to>
                                            <p:strVal val="visible"/>
                                          </p:to>
                                        </p:set>
                                        <p:anim calcmode="lin" valueType="num">
                                          <p:cBhvr additive="base">
                                            <p:cTn id="74" dur="500" fill="hold"/>
                                            <p:tgtEl>
                                              <p:spTgt spid="4"/>
                                            </p:tgtEl>
                                            <p:attrNameLst>
                                              <p:attrName>ppt_x</p:attrName>
                                            </p:attrNameLst>
                                          </p:cBhvr>
                                          <p:tavLst>
                                            <p:tav tm="0">
                                              <p:val>
                                                <p:strVal val="#ppt_x"/>
                                              </p:val>
                                            </p:tav>
                                            <p:tav tm="100000">
                                              <p:val>
                                                <p:strVal val="#ppt_x"/>
                                              </p:val>
                                            </p:tav>
                                          </p:tavLst>
                                        </p:anim>
                                        <p:anim calcmode="lin" valueType="num">
                                          <p:cBhvr additive="base">
                                            <p:cTn id="75" dur="500" fill="hold"/>
                                            <p:tgtEl>
                                              <p:spTgt spid="4"/>
                                            </p:tgtEl>
                                            <p:attrNameLst>
                                              <p:attrName>ppt_y</p:attrName>
                                            </p:attrNameLst>
                                          </p:cBhvr>
                                          <p:tavLst>
                                            <p:tav tm="0">
                                              <p:val>
                                                <p:strVal val="1+#ppt_h/2"/>
                                              </p:val>
                                            </p:tav>
                                            <p:tav tm="100000">
                                              <p:val>
                                                <p:strVal val="#ppt_y"/>
                                              </p:val>
                                            </p:tav>
                                          </p:tavLst>
                                        </p:anim>
                                      </p:childTnLst>
                                    </p:cTn>
                                  </p:par>
                                  <p:par>
                                    <p:cTn id="76" presetID="10" presetClass="entr" presetSubtype="0" fill="hold" grpId="0" nodeType="withEffect">
                                      <p:stCondLst>
                                        <p:cond delay="25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500"/>
                                            <p:tgtEl>
                                              <p:spTgt spid="16"/>
                                            </p:tgtEl>
                                          </p:cBhvr>
                                        </p:animEffect>
                                      </p:childTnLst>
                                    </p:cTn>
                                  </p:par>
                                  <p:par>
                                    <p:cTn id="79" presetID="22" presetClass="entr" presetSubtype="1" fill="hold" nodeType="withEffect">
                                      <p:stCondLst>
                                        <p:cond delay="250"/>
                                      </p:stCondLst>
                                      <p:childTnLst>
                                        <p:set>
                                          <p:cBhvr>
                                            <p:cTn id="80" dur="1" fill="hold">
                                              <p:stCondLst>
                                                <p:cond delay="0"/>
                                              </p:stCondLst>
                                            </p:cTn>
                                            <p:tgtEl>
                                              <p:spTgt spid="77"/>
                                            </p:tgtEl>
                                            <p:attrNameLst>
                                              <p:attrName>style.visibility</p:attrName>
                                            </p:attrNameLst>
                                          </p:cBhvr>
                                          <p:to>
                                            <p:strVal val="visible"/>
                                          </p:to>
                                        </p:set>
                                        <p:animEffect transition="in" filter="wipe(up)">
                                          <p:cBhvr>
                                            <p:cTn id="81" dur="500"/>
                                            <p:tgtEl>
                                              <p:spTgt spid="77"/>
                                            </p:tgtEl>
                                          </p:cBhvr>
                                        </p:animEffect>
                                      </p:childTnLst>
                                    </p:cTn>
                                  </p:par>
                                  <p:par>
                                    <p:cTn id="82" presetID="53" presetClass="entr" presetSubtype="16" fill="hold" nodeType="withEffect">
                                      <p:stCondLst>
                                        <p:cond delay="250"/>
                                      </p:stCondLst>
                                      <p:childTnLst>
                                        <p:set>
                                          <p:cBhvr>
                                            <p:cTn id="83" dur="1" fill="hold">
                                              <p:stCondLst>
                                                <p:cond delay="0"/>
                                              </p:stCondLst>
                                            </p:cTn>
                                            <p:tgtEl>
                                              <p:spTgt spid="46"/>
                                            </p:tgtEl>
                                            <p:attrNameLst>
                                              <p:attrName>style.visibility</p:attrName>
                                            </p:attrNameLst>
                                          </p:cBhvr>
                                          <p:to>
                                            <p:strVal val="visible"/>
                                          </p:to>
                                        </p:set>
                                        <p:anim calcmode="lin" valueType="num">
                                          <p:cBhvr>
                                            <p:cTn id="84" dur="500" fill="hold"/>
                                            <p:tgtEl>
                                              <p:spTgt spid="46"/>
                                            </p:tgtEl>
                                            <p:attrNameLst>
                                              <p:attrName>ppt_w</p:attrName>
                                            </p:attrNameLst>
                                          </p:cBhvr>
                                          <p:tavLst>
                                            <p:tav tm="0">
                                              <p:val>
                                                <p:fltVal val="0"/>
                                              </p:val>
                                            </p:tav>
                                            <p:tav tm="100000">
                                              <p:val>
                                                <p:strVal val="#ppt_w"/>
                                              </p:val>
                                            </p:tav>
                                          </p:tavLst>
                                        </p:anim>
                                        <p:anim calcmode="lin" valueType="num">
                                          <p:cBhvr>
                                            <p:cTn id="85" dur="500" fill="hold"/>
                                            <p:tgtEl>
                                              <p:spTgt spid="46"/>
                                            </p:tgtEl>
                                            <p:attrNameLst>
                                              <p:attrName>ppt_h</p:attrName>
                                            </p:attrNameLst>
                                          </p:cBhvr>
                                          <p:tavLst>
                                            <p:tav tm="0">
                                              <p:val>
                                                <p:fltVal val="0"/>
                                              </p:val>
                                            </p:tav>
                                            <p:tav tm="100000">
                                              <p:val>
                                                <p:strVal val="#ppt_h"/>
                                              </p:val>
                                            </p:tav>
                                          </p:tavLst>
                                        </p:anim>
                                        <p:animEffect transition="in" filter="fade">
                                          <p:cBhvr>
                                            <p:cTn id="86" dur="500"/>
                                            <p:tgtEl>
                                              <p:spTgt spid="46"/>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56"/>
                                            </p:tgtEl>
                                            <p:attrNameLst>
                                              <p:attrName>style.visibility</p:attrName>
                                            </p:attrNameLst>
                                          </p:cBhvr>
                                          <p:to>
                                            <p:strVal val="visible"/>
                                          </p:to>
                                        </p:set>
                                        <p:animEffect transition="in" filter="fade">
                                          <p:cBhvr>
                                            <p:cTn id="91" dur="500"/>
                                            <p:tgtEl>
                                              <p:spTgt spid="56"/>
                                            </p:tgtEl>
                                          </p:cBhvr>
                                        </p:animEffect>
                                        <p:anim calcmode="lin" valueType="num">
                                          <p:cBhvr>
                                            <p:cTn id="92" dur="500" fill="hold"/>
                                            <p:tgtEl>
                                              <p:spTgt spid="56"/>
                                            </p:tgtEl>
                                            <p:attrNameLst>
                                              <p:attrName>ppt_x</p:attrName>
                                            </p:attrNameLst>
                                          </p:cBhvr>
                                          <p:tavLst>
                                            <p:tav tm="0">
                                              <p:val>
                                                <p:strVal val="#ppt_x"/>
                                              </p:val>
                                            </p:tav>
                                            <p:tav tm="100000">
                                              <p:val>
                                                <p:strVal val="#ppt_x"/>
                                              </p:val>
                                            </p:tav>
                                          </p:tavLst>
                                        </p:anim>
                                        <p:anim calcmode="lin" valueType="num">
                                          <p:cBhvr>
                                            <p:cTn id="93" dur="5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anim calcmode="lin" valueType="num">
                                          <p:cBhvr>
                                            <p:cTn id="99" dur="500" fill="hold"/>
                                            <p:tgtEl>
                                              <p:spTgt spid="57"/>
                                            </p:tgtEl>
                                            <p:attrNameLst>
                                              <p:attrName>ppt_x</p:attrName>
                                            </p:attrNameLst>
                                          </p:cBhvr>
                                          <p:tavLst>
                                            <p:tav tm="0">
                                              <p:val>
                                                <p:strVal val="#ppt_x"/>
                                              </p:val>
                                            </p:tav>
                                            <p:tav tm="100000">
                                              <p:val>
                                                <p:strVal val="#ppt_x"/>
                                              </p:val>
                                            </p:tav>
                                          </p:tavLst>
                                        </p:anim>
                                        <p:anim calcmode="lin" valueType="num">
                                          <p:cBhvr>
                                            <p:cTn id="100" dur="5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18"/>
                                            </p:tgtEl>
                                            <p:attrNameLst>
                                              <p:attrName>style.visibility</p:attrName>
                                            </p:attrNameLst>
                                          </p:cBhvr>
                                          <p:to>
                                            <p:strVal val="visible"/>
                                          </p:to>
                                        </p:set>
                                        <p:anim calcmode="lin" valueType="num">
                                          <p:cBhvr additive="base">
                                            <p:cTn id="105" dur="500" fill="hold"/>
                                            <p:tgtEl>
                                              <p:spTgt spid="18"/>
                                            </p:tgtEl>
                                            <p:attrNameLst>
                                              <p:attrName>ppt_x</p:attrName>
                                            </p:attrNameLst>
                                          </p:cBhvr>
                                          <p:tavLst>
                                            <p:tav tm="0">
                                              <p:val>
                                                <p:strVal val="#ppt_x"/>
                                              </p:val>
                                            </p:tav>
                                            <p:tav tm="100000">
                                              <p:val>
                                                <p:strVal val="#ppt_x"/>
                                              </p:val>
                                            </p:tav>
                                          </p:tavLst>
                                        </p:anim>
                                        <p:anim calcmode="lin" valueType="num">
                                          <p:cBhvr additive="base">
                                            <p:cTn id="106" dur="500" fill="hold"/>
                                            <p:tgtEl>
                                              <p:spTgt spid="18"/>
                                            </p:tgtEl>
                                            <p:attrNameLst>
                                              <p:attrName>ppt_y</p:attrName>
                                            </p:attrNameLst>
                                          </p:cBhvr>
                                          <p:tavLst>
                                            <p:tav tm="0">
                                              <p:val>
                                                <p:strVal val="1+#ppt_h/2"/>
                                              </p:val>
                                            </p:tav>
                                            <p:tav tm="100000">
                                              <p:val>
                                                <p:strVal val="#ppt_y"/>
                                              </p:val>
                                            </p:tav>
                                          </p:tavLst>
                                        </p:anim>
                                      </p:childTnLst>
                                    </p:cTn>
                                  </p:par>
                                  <p:par>
                                    <p:cTn id="107" presetID="10" presetClass="entr" presetSubtype="0" fill="hold" grpId="0" nodeType="withEffect">
                                      <p:stCondLst>
                                        <p:cond delay="0"/>
                                      </p:stCondLst>
                                      <p:childTnLst>
                                        <p:set>
                                          <p:cBhvr>
                                            <p:cTn id="108" dur="1" fill="hold">
                                              <p:stCondLst>
                                                <p:cond delay="0"/>
                                              </p:stCondLst>
                                            </p:cTn>
                                            <p:tgtEl>
                                              <p:spTgt spid="22"/>
                                            </p:tgtEl>
                                            <p:attrNameLst>
                                              <p:attrName>style.visibility</p:attrName>
                                            </p:attrNameLst>
                                          </p:cBhvr>
                                          <p:to>
                                            <p:strVal val="visible"/>
                                          </p:to>
                                        </p:set>
                                        <p:animEffect transition="in" filter="fade">
                                          <p:cBhvr>
                                            <p:cTn id="109" dur="500"/>
                                            <p:tgtEl>
                                              <p:spTgt spid="22"/>
                                            </p:tgtEl>
                                          </p:cBhvr>
                                        </p:animEffect>
                                      </p:childTnLst>
                                    </p:cTn>
                                  </p:par>
                                  <p:par>
                                    <p:cTn id="110" presetID="22" presetClass="entr" presetSubtype="1" fill="hold" nodeType="withEffect">
                                      <p:stCondLst>
                                        <p:cond delay="0"/>
                                      </p:stCondLst>
                                      <p:childTnLst>
                                        <p:set>
                                          <p:cBhvr>
                                            <p:cTn id="111" dur="1" fill="hold">
                                              <p:stCondLst>
                                                <p:cond delay="0"/>
                                              </p:stCondLst>
                                            </p:cTn>
                                            <p:tgtEl>
                                              <p:spTgt spid="76"/>
                                            </p:tgtEl>
                                            <p:attrNameLst>
                                              <p:attrName>style.visibility</p:attrName>
                                            </p:attrNameLst>
                                          </p:cBhvr>
                                          <p:to>
                                            <p:strVal val="visible"/>
                                          </p:to>
                                        </p:set>
                                        <p:animEffect transition="in" filter="wipe(up)">
                                          <p:cBhvr>
                                            <p:cTn id="112" dur="500"/>
                                            <p:tgtEl>
                                              <p:spTgt spid="76"/>
                                            </p:tgtEl>
                                          </p:cBhvr>
                                        </p:animEffect>
                                      </p:childTnLst>
                                    </p:cTn>
                                  </p:par>
                                  <p:par>
                                    <p:cTn id="113" presetID="53" presetClass="entr" presetSubtype="16" fill="hold" nodeType="withEffect">
                                      <p:stCondLst>
                                        <p:cond delay="0"/>
                                      </p:stCondLst>
                                      <p:childTnLst>
                                        <p:set>
                                          <p:cBhvr>
                                            <p:cTn id="114" dur="1" fill="hold">
                                              <p:stCondLst>
                                                <p:cond delay="0"/>
                                              </p:stCondLst>
                                            </p:cTn>
                                            <p:tgtEl>
                                              <p:spTgt spid="47"/>
                                            </p:tgtEl>
                                            <p:attrNameLst>
                                              <p:attrName>style.visibility</p:attrName>
                                            </p:attrNameLst>
                                          </p:cBhvr>
                                          <p:to>
                                            <p:strVal val="visible"/>
                                          </p:to>
                                        </p:set>
                                        <p:anim calcmode="lin" valueType="num">
                                          <p:cBhvr>
                                            <p:cTn id="115" dur="500" fill="hold"/>
                                            <p:tgtEl>
                                              <p:spTgt spid="47"/>
                                            </p:tgtEl>
                                            <p:attrNameLst>
                                              <p:attrName>ppt_w</p:attrName>
                                            </p:attrNameLst>
                                          </p:cBhvr>
                                          <p:tavLst>
                                            <p:tav tm="0">
                                              <p:val>
                                                <p:fltVal val="0"/>
                                              </p:val>
                                            </p:tav>
                                            <p:tav tm="100000">
                                              <p:val>
                                                <p:strVal val="#ppt_w"/>
                                              </p:val>
                                            </p:tav>
                                          </p:tavLst>
                                        </p:anim>
                                        <p:anim calcmode="lin" valueType="num">
                                          <p:cBhvr>
                                            <p:cTn id="116" dur="500" fill="hold"/>
                                            <p:tgtEl>
                                              <p:spTgt spid="47"/>
                                            </p:tgtEl>
                                            <p:attrNameLst>
                                              <p:attrName>ppt_h</p:attrName>
                                            </p:attrNameLst>
                                          </p:cBhvr>
                                          <p:tavLst>
                                            <p:tav tm="0">
                                              <p:val>
                                                <p:fltVal val="0"/>
                                              </p:val>
                                            </p:tav>
                                            <p:tav tm="100000">
                                              <p:val>
                                                <p:strVal val="#ppt_h"/>
                                              </p:val>
                                            </p:tav>
                                          </p:tavLst>
                                        </p:anim>
                                        <p:animEffect transition="in" filter="fade">
                                          <p:cBhvr>
                                            <p:cTn id="117" dur="500"/>
                                            <p:tgtEl>
                                              <p:spTgt spid="47"/>
                                            </p:tgtEl>
                                          </p:cBhvr>
                                        </p:animEffect>
                                      </p:childTnLst>
                                    </p:cTn>
                                  </p:par>
                                </p:childTnLst>
                              </p:cTn>
                            </p:par>
                          </p:childTnLst>
                        </p:cTn>
                      </p:par>
                      <p:par>
                        <p:cTn id="118" fill="hold">
                          <p:stCondLst>
                            <p:cond delay="indefinite"/>
                          </p:stCondLst>
                          <p:childTnLst>
                            <p:par>
                              <p:cTn id="119" fill="hold">
                                <p:stCondLst>
                                  <p:cond delay="0"/>
                                </p:stCondLst>
                                <p:childTnLst>
                                  <p:par>
                                    <p:cTn id="120" presetID="42" presetClass="entr" presetSubtype="0" fill="hold" grpId="0" nodeType="clickEffect">
                                      <p:stCondLst>
                                        <p:cond delay="0"/>
                                      </p:stCondLst>
                                      <p:childTnLst>
                                        <p:set>
                                          <p:cBhvr>
                                            <p:cTn id="121" dur="1" fill="hold">
                                              <p:stCondLst>
                                                <p:cond delay="0"/>
                                              </p:stCondLst>
                                            </p:cTn>
                                            <p:tgtEl>
                                              <p:spTgt spid="58"/>
                                            </p:tgtEl>
                                            <p:attrNameLst>
                                              <p:attrName>style.visibility</p:attrName>
                                            </p:attrNameLst>
                                          </p:cBhvr>
                                          <p:to>
                                            <p:strVal val="visible"/>
                                          </p:to>
                                        </p:set>
                                        <p:animEffect transition="in" filter="fade">
                                          <p:cBhvr>
                                            <p:cTn id="122" dur="500"/>
                                            <p:tgtEl>
                                              <p:spTgt spid="58"/>
                                            </p:tgtEl>
                                          </p:cBhvr>
                                        </p:animEffect>
                                        <p:anim calcmode="lin" valueType="num">
                                          <p:cBhvr>
                                            <p:cTn id="123" dur="500" fill="hold"/>
                                            <p:tgtEl>
                                              <p:spTgt spid="58"/>
                                            </p:tgtEl>
                                            <p:attrNameLst>
                                              <p:attrName>ppt_x</p:attrName>
                                            </p:attrNameLst>
                                          </p:cBhvr>
                                          <p:tavLst>
                                            <p:tav tm="0">
                                              <p:val>
                                                <p:strVal val="#ppt_x"/>
                                              </p:val>
                                            </p:tav>
                                            <p:tav tm="100000">
                                              <p:val>
                                                <p:strVal val="#ppt_x"/>
                                              </p:val>
                                            </p:tav>
                                          </p:tavLst>
                                        </p:anim>
                                        <p:anim calcmode="lin" valueType="num">
                                          <p:cBhvr>
                                            <p:cTn id="124" dur="5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grpId="0" nodeType="clickEffect">
                                      <p:stCondLst>
                                        <p:cond delay="0"/>
                                      </p:stCondLst>
                                      <p:childTnLst>
                                        <p:set>
                                          <p:cBhvr>
                                            <p:cTn id="128" dur="1" fill="hold">
                                              <p:stCondLst>
                                                <p:cond delay="0"/>
                                              </p:stCondLst>
                                            </p:cTn>
                                            <p:tgtEl>
                                              <p:spTgt spid="59"/>
                                            </p:tgtEl>
                                            <p:attrNameLst>
                                              <p:attrName>style.visibility</p:attrName>
                                            </p:attrNameLst>
                                          </p:cBhvr>
                                          <p:to>
                                            <p:strVal val="visible"/>
                                          </p:to>
                                        </p:set>
                                        <p:animEffect transition="in" filter="fade">
                                          <p:cBhvr>
                                            <p:cTn id="129" dur="500"/>
                                            <p:tgtEl>
                                              <p:spTgt spid="59"/>
                                            </p:tgtEl>
                                          </p:cBhvr>
                                        </p:animEffect>
                                        <p:anim calcmode="lin" valueType="num">
                                          <p:cBhvr>
                                            <p:cTn id="130" dur="500" fill="hold"/>
                                            <p:tgtEl>
                                              <p:spTgt spid="59"/>
                                            </p:tgtEl>
                                            <p:attrNameLst>
                                              <p:attrName>ppt_x</p:attrName>
                                            </p:attrNameLst>
                                          </p:cBhvr>
                                          <p:tavLst>
                                            <p:tav tm="0">
                                              <p:val>
                                                <p:strVal val="#ppt_x"/>
                                              </p:val>
                                            </p:tav>
                                            <p:tav tm="100000">
                                              <p:val>
                                                <p:strVal val="#ppt_x"/>
                                              </p:val>
                                            </p:tav>
                                          </p:tavLst>
                                        </p:anim>
                                        <p:anim calcmode="lin" valueType="num">
                                          <p:cBhvr>
                                            <p:cTn id="131"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4" grpId="0"/>
          <p:bldP spid="15" grpId="0"/>
          <p:bldP spid="16" grpId="0"/>
          <p:bldP spid="18" grpId="0" animBg="1"/>
          <p:bldP spid="22" grpId="0"/>
          <p:bldP spid="48" grpId="0"/>
          <p:bldP spid="52" grpId="0"/>
          <p:bldP spid="54" grpId="0"/>
          <p:bldP spid="55" grpId="0"/>
          <p:bldP spid="56" grpId="0"/>
          <p:bldP spid="57" grpId="0"/>
          <p:bldP spid="58" grpId="0"/>
          <p:bldP spid="59" grpId="0"/>
        </p:bldLst>
      </p:timing>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ECB0FB96-4EE9-FBFD-DDCF-8B2ACB947DE6}"/>
              </a:ext>
            </a:extLst>
          </p:cNvPr>
          <p:cNvSpPr/>
          <p:nvPr/>
        </p:nvSpPr>
        <p:spPr>
          <a:xfrm>
            <a:off x="-112644" y="1740547"/>
            <a:ext cx="12417288" cy="43088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tx1"/>
                </a:solidFill>
                <a:latin typeface="Poppins" panose="00000500000000000000" pitchFamily="2" charset="0"/>
                <a:ea typeface="Open Sans" panose="020B0606030504020204" pitchFamily="34" charset="0"/>
                <a:cs typeface="Poppins" panose="00000500000000000000" pitchFamily="2" charset="0"/>
              </a:rPr>
              <a:t>The objective </a:t>
            </a:r>
            <a:r>
              <a:rPr lang="en-GB" sz="1800" dirty="0">
                <a:solidFill>
                  <a:schemeClr val="tx1"/>
                </a:solidFill>
                <a:latin typeface="Poppins" panose="00000500000000000000" pitchFamily="2" charset="0"/>
                <a:ea typeface="Open Sans" panose="020B0606030504020204" pitchFamily="34" charset="0"/>
                <a:cs typeface="Poppins" panose="00000500000000000000" pitchFamily="2" charset="0"/>
              </a:rPr>
              <a:t>is to decrease the </a:t>
            </a:r>
            <a:r>
              <a:rPr lang="en-GB" sz="1800" b="1" dirty="0">
                <a:solidFill>
                  <a:schemeClr val="tx1"/>
                </a:solidFill>
                <a:latin typeface="Poppins" panose="00000500000000000000" pitchFamily="2" charset="0"/>
                <a:ea typeface="Open Sans" panose="020B0606030504020204" pitchFamily="34" charset="0"/>
                <a:cs typeface="Poppins" panose="00000500000000000000" pitchFamily="2" charset="0"/>
              </a:rPr>
              <a:t>likelihood that banks go insolvent</a:t>
            </a:r>
          </a:p>
        </p:txBody>
      </p:sp>
      <p:sp>
        <p:nvSpPr>
          <p:cNvPr id="19" name="Rectangle 18">
            <a:extLst>
              <a:ext uri="{FF2B5EF4-FFF2-40B4-BE49-F238E27FC236}">
                <a16:creationId xmlns:a16="http://schemas.microsoft.com/office/drawing/2014/main" id="{FCBFA147-B951-912E-9523-63C2869AB21B}"/>
              </a:ext>
            </a:extLst>
          </p:cNvPr>
          <p:cNvSpPr/>
          <p:nvPr/>
        </p:nvSpPr>
        <p:spPr>
          <a:xfrm>
            <a:off x="-112644" y="1280448"/>
            <a:ext cx="12417288" cy="422915"/>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Poppins" panose="00000500000000000000" pitchFamily="2" charset="0"/>
                <a:ea typeface="Open Sans" panose="020B0606030504020204" pitchFamily="34" charset="0"/>
                <a:cs typeface="Poppins" panose="00000500000000000000" pitchFamily="2" charset="0"/>
              </a:rPr>
              <a:t>Rules on Capital Measurement and Capital Standards</a:t>
            </a:r>
          </a:p>
        </p:txBody>
      </p:sp>
      <p:grpSp>
        <p:nvGrpSpPr>
          <p:cNvPr id="77" name="Group 76">
            <a:extLst>
              <a:ext uri="{FF2B5EF4-FFF2-40B4-BE49-F238E27FC236}">
                <a16:creationId xmlns:a16="http://schemas.microsoft.com/office/drawing/2014/main" id="{095135AE-2AA0-1993-60AA-3F6775A51FF1}"/>
              </a:ext>
            </a:extLst>
          </p:cNvPr>
          <p:cNvGrpSpPr/>
          <p:nvPr/>
        </p:nvGrpSpPr>
        <p:grpSpPr>
          <a:xfrm>
            <a:off x="57890" y="2384145"/>
            <a:ext cx="12021238" cy="3837716"/>
            <a:chOff x="57890" y="2255191"/>
            <a:chExt cx="12021238" cy="3837716"/>
          </a:xfrm>
        </p:grpSpPr>
        <p:sp>
          <p:nvSpPr>
            <p:cNvPr id="29" name="Rectangle: Top Corners Rounded 28">
              <a:extLst>
                <a:ext uri="{FF2B5EF4-FFF2-40B4-BE49-F238E27FC236}">
                  <a16:creationId xmlns:a16="http://schemas.microsoft.com/office/drawing/2014/main" id="{3B3137DB-C137-E9FC-2B3E-4F27E6ED8FDD}"/>
                </a:ext>
              </a:extLst>
            </p:cNvPr>
            <p:cNvSpPr/>
            <p:nvPr/>
          </p:nvSpPr>
          <p:spPr>
            <a:xfrm>
              <a:off x="57891" y="2255191"/>
              <a:ext cx="6940978" cy="516835"/>
            </a:xfrm>
            <a:prstGeom prst="round2SameRect">
              <a:avLst>
                <a:gd name="adj1" fmla="val 29365"/>
                <a:gd name="adj2" fmla="val 0"/>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bg1"/>
                  </a:solidFill>
                  <a:latin typeface="Poppins" panose="00000500000000000000" pitchFamily="2" charset="0"/>
                  <a:ea typeface="Open Sans" panose="020B0606030504020204" pitchFamily="34" charset="0"/>
                  <a:cs typeface="Poppins" panose="00000500000000000000" pitchFamily="2" charset="0"/>
                </a:rPr>
                <a:t>Capital</a:t>
              </a:r>
              <a:endParaRPr lang="en-US" sz="1100" b="1" dirty="0">
                <a:solidFill>
                  <a:schemeClr val="bg1"/>
                </a:solidFill>
                <a:latin typeface="Poppins" panose="00000500000000000000" pitchFamily="2" charset="0"/>
                <a:ea typeface="Open Sans" panose="020B0606030504020204" pitchFamily="34" charset="0"/>
                <a:cs typeface="Poppins" panose="00000500000000000000" pitchFamily="2" charset="0"/>
              </a:endParaRPr>
            </a:p>
          </p:txBody>
        </p:sp>
        <p:sp>
          <p:nvSpPr>
            <p:cNvPr id="30" name="Rectangle: Top Corners Rounded 29">
              <a:extLst>
                <a:ext uri="{FF2B5EF4-FFF2-40B4-BE49-F238E27FC236}">
                  <a16:creationId xmlns:a16="http://schemas.microsoft.com/office/drawing/2014/main" id="{91BD8F17-E238-7640-7B88-F7D15580DA76}"/>
                </a:ext>
              </a:extLst>
            </p:cNvPr>
            <p:cNvSpPr/>
            <p:nvPr/>
          </p:nvSpPr>
          <p:spPr>
            <a:xfrm>
              <a:off x="7086600" y="2255191"/>
              <a:ext cx="1189205" cy="516835"/>
            </a:xfrm>
            <a:prstGeom prst="round2SameRect">
              <a:avLst>
                <a:gd name="adj1" fmla="val 29365"/>
                <a:gd name="adj2" fmla="val 0"/>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bg1"/>
                  </a:solidFill>
                  <a:latin typeface="Poppins" panose="00000500000000000000" pitchFamily="2" charset="0"/>
                  <a:ea typeface="Open Sans" panose="020B0606030504020204" pitchFamily="34" charset="0"/>
                  <a:cs typeface="Poppins" panose="00000500000000000000" pitchFamily="2" charset="0"/>
                </a:rPr>
                <a:t>Liquidity</a:t>
              </a:r>
              <a:endParaRPr lang="en-US" sz="1100" b="1" dirty="0">
                <a:solidFill>
                  <a:schemeClr val="bg1"/>
                </a:solidFill>
                <a:latin typeface="Poppins" panose="00000500000000000000" pitchFamily="2" charset="0"/>
                <a:ea typeface="Open Sans" panose="020B0606030504020204" pitchFamily="34" charset="0"/>
                <a:cs typeface="Poppins" panose="00000500000000000000" pitchFamily="2" charset="0"/>
              </a:endParaRPr>
            </a:p>
          </p:txBody>
        </p:sp>
        <p:sp>
          <p:nvSpPr>
            <p:cNvPr id="31" name="Rectangle: Top Corners Rounded 30">
              <a:extLst>
                <a:ext uri="{FF2B5EF4-FFF2-40B4-BE49-F238E27FC236}">
                  <a16:creationId xmlns:a16="http://schemas.microsoft.com/office/drawing/2014/main" id="{2BE9C953-B5B2-B5F9-9A56-1E9DBC8FB3C4}"/>
                </a:ext>
              </a:extLst>
            </p:cNvPr>
            <p:cNvSpPr/>
            <p:nvPr/>
          </p:nvSpPr>
          <p:spPr>
            <a:xfrm>
              <a:off x="8363537" y="2255191"/>
              <a:ext cx="1189205" cy="516835"/>
            </a:xfrm>
            <a:prstGeom prst="round2SameRect">
              <a:avLst>
                <a:gd name="adj1" fmla="val 29365"/>
                <a:gd name="adj2" fmla="val 0"/>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bg1"/>
                  </a:solidFill>
                  <a:latin typeface="Poppins" panose="00000500000000000000" pitchFamily="2" charset="0"/>
                  <a:ea typeface="Open Sans" panose="020B0606030504020204" pitchFamily="34" charset="0"/>
                  <a:cs typeface="Poppins" panose="00000500000000000000" pitchFamily="2" charset="0"/>
                </a:rPr>
                <a:t>Leverage</a:t>
              </a:r>
              <a:endParaRPr lang="en-US" sz="1100" b="1" dirty="0">
                <a:solidFill>
                  <a:schemeClr val="bg1"/>
                </a:solidFill>
                <a:latin typeface="Poppins" panose="00000500000000000000" pitchFamily="2" charset="0"/>
                <a:ea typeface="Open Sans" panose="020B0606030504020204" pitchFamily="34" charset="0"/>
                <a:cs typeface="Poppins" panose="00000500000000000000" pitchFamily="2" charset="0"/>
              </a:endParaRPr>
            </a:p>
          </p:txBody>
        </p:sp>
        <p:sp>
          <p:nvSpPr>
            <p:cNvPr id="32" name="Rectangle: Top Corners Rounded 31">
              <a:extLst>
                <a:ext uri="{FF2B5EF4-FFF2-40B4-BE49-F238E27FC236}">
                  <a16:creationId xmlns:a16="http://schemas.microsoft.com/office/drawing/2014/main" id="{7C5F6B89-F703-8DBE-1EAE-197F8967BE58}"/>
                </a:ext>
              </a:extLst>
            </p:cNvPr>
            <p:cNvSpPr/>
            <p:nvPr/>
          </p:nvSpPr>
          <p:spPr>
            <a:xfrm>
              <a:off x="9640474" y="2255191"/>
              <a:ext cx="1189205" cy="516835"/>
            </a:xfrm>
            <a:prstGeom prst="round2SameRect">
              <a:avLst>
                <a:gd name="adj1" fmla="val 29365"/>
                <a:gd name="adj2" fmla="val 0"/>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bg1"/>
                  </a:solidFill>
                  <a:latin typeface="Poppins" panose="00000500000000000000" pitchFamily="2" charset="0"/>
                  <a:ea typeface="Open Sans" panose="020B0606030504020204" pitchFamily="34" charset="0"/>
                  <a:cs typeface="Poppins" panose="00000500000000000000" pitchFamily="2" charset="0"/>
                </a:rPr>
                <a:t>Large</a:t>
              </a:r>
            </a:p>
            <a:p>
              <a:pPr algn="ctr"/>
              <a:r>
                <a:rPr lang="en-GB" sz="1100" b="1" dirty="0">
                  <a:solidFill>
                    <a:schemeClr val="bg1"/>
                  </a:solidFill>
                  <a:latin typeface="Poppins" panose="00000500000000000000" pitchFamily="2" charset="0"/>
                  <a:ea typeface="Open Sans" panose="020B0606030504020204" pitchFamily="34" charset="0"/>
                  <a:cs typeface="Poppins" panose="00000500000000000000" pitchFamily="2" charset="0"/>
                </a:rPr>
                <a:t>Exposures</a:t>
              </a:r>
              <a:endParaRPr lang="en-US" sz="1100" b="1" dirty="0">
                <a:solidFill>
                  <a:schemeClr val="bg1"/>
                </a:solidFill>
                <a:latin typeface="Poppins" panose="00000500000000000000" pitchFamily="2" charset="0"/>
                <a:ea typeface="Open Sans" panose="020B0606030504020204" pitchFamily="34" charset="0"/>
                <a:cs typeface="Poppins" panose="00000500000000000000" pitchFamily="2" charset="0"/>
              </a:endParaRPr>
            </a:p>
          </p:txBody>
        </p:sp>
        <p:sp>
          <p:nvSpPr>
            <p:cNvPr id="33" name="Rectangle: Top Corners Rounded 32">
              <a:extLst>
                <a:ext uri="{FF2B5EF4-FFF2-40B4-BE49-F238E27FC236}">
                  <a16:creationId xmlns:a16="http://schemas.microsoft.com/office/drawing/2014/main" id="{C771F819-3F7C-43F3-9A5D-70873CD1B4EA}"/>
                </a:ext>
              </a:extLst>
            </p:cNvPr>
            <p:cNvSpPr/>
            <p:nvPr/>
          </p:nvSpPr>
          <p:spPr>
            <a:xfrm>
              <a:off x="10917411" y="2255191"/>
              <a:ext cx="1161717" cy="516835"/>
            </a:xfrm>
            <a:prstGeom prst="round2SameRect">
              <a:avLst>
                <a:gd name="adj1" fmla="val 29365"/>
                <a:gd name="adj2" fmla="val 0"/>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Poppins" panose="00000500000000000000" pitchFamily="2" charset="0"/>
                  <a:ea typeface="Open Sans" panose="020B0606030504020204" pitchFamily="34" charset="0"/>
                  <a:cs typeface="Poppins" panose="00000500000000000000" pitchFamily="2" charset="0"/>
                </a:rPr>
                <a:t>Disclosures (Pillar 3)</a:t>
              </a:r>
            </a:p>
          </p:txBody>
        </p:sp>
        <p:sp>
          <p:nvSpPr>
            <p:cNvPr id="34" name="Rectangle: Top Corners Rounded 33">
              <a:extLst>
                <a:ext uri="{FF2B5EF4-FFF2-40B4-BE49-F238E27FC236}">
                  <a16:creationId xmlns:a16="http://schemas.microsoft.com/office/drawing/2014/main" id="{B1AA5B7E-E8BF-BB70-C91B-11F45805FB7D}"/>
                </a:ext>
              </a:extLst>
            </p:cNvPr>
            <p:cNvSpPr/>
            <p:nvPr/>
          </p:nvSpPr>
          <p:spPr>
            <a:xfrm rot="10800000">
              <a:off x="57890" y="2772026"/>
              <a:ext cx="12021238" cy="3320881"/>
            </a:xfrm>
            <a:prstGeom prst="round2SameRect">
              <a:avLst>
                <a:gd name="adj1" fmla="val 5655"/>
                <a:gd name="adj2" fmla="val 0"/>
              </a:avLst>
            </a:prstGeom>
            <a:solidFill>
              <a:schemeClr val="bg1">
                <a:alpha val="50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grpSp>
      <p:grpSp>
        <p:nvGrpSpPr>
          <p:cNvPr id="35" name="Group 34">
            <a:extLst>
              <a:ext uri="{FF2B5EF4-FFF2-40B4-BE49-F238E27FC236}">
                <a16:creationId xmlns:a16="http://schemas.microsoft.com/office/drawing/2014/main" id="{90424FB1-094D-040E-67B1-7526E9B8C62D}"/>
              </a:ext>
            </a:extLst>
          </p:cNvPr>
          <p:cNvGrpSpPr/>
          <p:nvPr/>
        </p:nvGrpSpPr>
        <p:grpSpPr>
          <a:xfrm>
            <a:off x="210365" y="3005079"/>
            <a:ext cx="3822147" cy="645478"/>
            <a:chOff x="448007" y="3227867"/>
            <a:chExt cx="3822147" cy="645478"/>
          </a:xfrm>
        </p:grpSpPr>
        <p:sp>
          <p:nvSpPr>
            <p:cNvPr id="36" name="Rectangle: Top Corners Rounded 35">
              <a:extLst>
                <a:ext uri="{FF2B5EF4-FFF2-40B4-BE49-F238E27FC236}">
                  <a16:creationId xmlns:a16="http://schemas.microsoft.com/office/drawing/2014/main" id="{E0136330-D7CE-0941-44AA-10681702E4EA}"/>
                </a:ext>
              </a:extLst>
            </p:cNvPr>
            <p:cNvSpPr/>
            <p:nvPr/>
          </p:nvSpPr>
          <p:spPr>
            <a:xfrm rot="5400000">
              <a:off x="2780420" y="2021667"/>
              <a:ext cx="280463" cy="2699004"/>
            </a:xfrm>
            <a:prstGeom prst="round2SameRect">
              <a:avLst>
                <a:gd name="adj1" fmla="val 29347"/>
                <a:gd name="adj2" fmla="val 0"/>
              </a:avLst>
            </a:prstGeom>
            <a:solidFill>
              <a:schemeClr val="accent3">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37" name="Rectangle: Top Corners Rounded 36">
              <a:extLst>
                <a:ext uri="{FF2B5EF4-FFF2-40B4-BE49-F238E27FC236}">
                  <a16:creationId xmlns:a16="http://schemas.microsoft.com/office/drawing/2014/main" id="{3F3C00B9-9BE8-3F8A-ACCB-D292EF04AF4C}"/>
                </a:ext>
              </a:extLst>
            </p:cNvPr>
            <p:cNvSpPr/>
            <p:nvPr/>
          </p:nvSpPr>
          <p:spPr>
            <a:xfrm rot="5400000">
              <a:off x="2780419" y="2383612"/>
              <a:ext cx="280463" cy="2699004"/>
            </a:xfrm>
            <a:prstGeom prst="round2SameRect">
              <a:avLst>
                <a:gd name="adj1" fmla="val 32968"/>
                <a:gd name="adj2" fmla="val 0"/>
              </a:avLst>
            </a:prstGeom>
            <a:solidFill>
              <a:schemeClr val="accent3">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38" name="Rectangle: Top Corners Rounded 37">
              <a:extLst>
                <a:ext uri="{FF2B5EF4-FFF2-40B4-BE49-F238E27FC236}">
                  <a16:creationId xmlns:a16="http://schemas.microsoft.com/office/drawing/2014/main" id="{C55C9428-C439-ABE7-EAA3-E21C8F84DF49}"/>
                </a:ext>
              </a:extLst>
            </p:cNvPr>
            <p:cNvSpPr/>
            <p:nvPr/>
          </p:nvSpPr>
          <p:spPr>
            <a:xfrm rot="16200000">
              <a:off x="693342" y="2994006"/>
              <a:ext cx="642411" cy="1113198"/>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1100" b="1" dirty="0">
                  <a:latin typeface="Poppins" panose="00000500000000000000" pitchFamily="2" charset="0"/>
                  <a:ea typeface="Open Sans" panose="020B0606030504020204" pitchFamily="34" charset="0"/>
                  <a:cs typeface="Poppins" panose="00000500000000000000" pitchFamily="2" charset="0"/>
                </a:rPr>
                <a:t>Credit Risk</a:t>
              </a:r>
              <a:endParaRPr lang="en-US" sz="1100" b="1" dirty="0">
                <a:latin typeface="Poppins" panose="00000500000000000000" pitchFamily="2" charset="0"/>
                <a:ea typeface="Open Sans" panose="020B0606030504020204" pitchFamily="34" charset="0"/>
                <a:cs typeface="Poppins" panose="00000500000000000000" pitchFamily="2" charset="0"/>
              </a:endParaRPr>
            </a:p>
          </p:txBody>
        </p:sp>
        <p:sp>
          <p:nvSpPr>
            <p:cNvPr id="39" name="Rectangle: Rounded Corners 38">
              <a:extLst>
                <a:ext uri="{FF2B5EF4-FFF2-40B4-BE49-F238E27FC236}">
                  <a16:creationId xmlns:a16="http://schemas.microsoft.com/office/drawing/2014/main" id="{F45F8731-DF35-1C85-231E-CF939DF360DF}"/>
                </a:ext>
              </a:extLst>
            </p:cNvPr>
            <p:cNvSpPr/>
            <p:nvPr/>
          </p:nvSpPr>
          <p:spPr>
            <a:xfrm>
              <a:off x="448007" y="3227867"/>
              <a:ext cx="3822136" cy="642411"/>
            </a:xfrm>
            <a:prstGeom prst="roundRect">
              <a:avLst>
                <a:gd name="adj" fmla="val 1706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40" name="TextBox 39">
              <a:extLst>
                <a:ext uri="{FF2B5EF4-FFF2-40B4-BE49-F238E27FC236}">
                  <a16:creationId xmlns:a16="http://schemas.microsoft.com/office/drawing/2014/main" id="{3724E1AF-EB34-D3A4-1D42-DE8105DA30E5}"/>
                </a:ext>
              </a:extLst>
            </p:cNvPr>
            <p:cNvSpPr txBox="1"/>
            <p:nvPr/>
          </p:nvSpPr>
          <p:spPr>
            <a:xfrm>
              <a:off x="1571145" y="3261953"/>
              <a:ext cx="2699009" cy="230832"/>
            </a:xfrm>
            <a:prstGeom prst="rect">
              <a:avLst/>
            </a:prstGeom>
            <a:noFill/>
          </p:spPr>
          <p:txBody>
            <a:bodyPr wrap="square">
              <a:spAutoFit/>
            </a:bodyPr>
            <a:lstStyle/>
            <a:p>
              <a:pPr algn="ctr"/>
              <a:r>
                <a:rPr lang="en-GB" sz="9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Internal Ratings Based Approach (IRB)</a:t>
              </a:r>
              <a:endParaRPr lang="en-US" sz="9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endParaRPr>
            </a:p>
          </p:txBody>
        </p:sp>
        <p:sp>
          <p:nvSpPr>
            <p:cNvPr id="41" name="TextBox 40">
              <a:extLst>
                <a:ext uri="{FF2B5EF4-FFF2-40B4-BE49-F238E27FC236}">
                  <a16:creationId xmlns:a16="http://schemas.microsoft.com/office/drawing/2014/main" id="{3D299525-E836-04F0-0615-876D72292A53}"/>
                </a:ext>
              </a:extLst>
            </p:cNvPr>
            <p:cNvSpPr txBox="1"/>
            <p:nvPr/>
          </p:nvSpPr>
          <p:spPr>
            <a:xfrm>
              <a:off x="1571145" y="3612468"/>
              <a:ext cx="2699009" cy="230832"/>
            </a:xfrm>
            <a:prstGeom prst="rect">
              <a:avLst/>
            </a:prstGeom>
            <a:noFill/>
            <a:ln>
              <a:noFill/>
            </a:ln>
          </p:spPr>
          <p:txBody>
            <a:bodyPr wrap="square">
              <a:spAutoFit/>
            </a:bodyPr>
            <a:lstStyle/>
            <a:p>
              <a:pPr algn="ctr"/>
              <a:r>
                <a:rPr lang="en-GB" sz="9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Standardized</a:t>
              </a:r>
              <a:endParaRPr lang="en-US" sz="9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endParaRPr>
            </a:p>
          </p:txBody>
        </p:sp>
      </p:grpSp>
      <p:grpSp>
        <p:nvGrpSpPr>
          <p:cNvPr id="42" name="Group 41">
            <a:extLst>
              <a:ext uri="{FF2B5EF4-FFF2-40B4-BE49-F238E27FC236}">
                <a16:creationId xmlns:a16="http://schemas.microsoft.com/office/drawing/2014/main" id="{A8A2324B-9231-66BF-A880-348CC4B51FBC}"/>
              </a:ext>
            </a:extLst>
          </p:cNvPr>
          <p:cNvGrpSpPr/>
          <p:nvPr/>
        </p:nvGrpSpPr>
        <p:grpSpPr>
          <a:xfrm>
            <a:off x="210365" y="3814415"/>
            <a:ext cx="3822147" cy="645478"/>
            <a:chOff x="448007" y="3227867"/>
            <a:chExt cx="3822147" cy="645478"/>
          </a:xfrm>
        </p:grpSpPr>
        <p:sp>
          <p:nvSpPr>
            <p:cNvPr id="43" name="Rectangle: Top Corners Rounded 42">
              <a:extLst>
                <a:ext uri="{FF2B5EF4-FFF2-40B4-BE49-F238E27FC236}">
                  <a16:creationId xmlns:a16="http://schemas.microsoft.com/office/drawing/2014/main" id="{24E4C9C6-1922-78BF-4F0E-541A5DEB532C}"/>
                </a:ext>
              </a:extLst>
            </p:cNvPr>
            <p:cNvSpPr/>
            <p:nvPr/>
          </p:nvSpPr>
          <p:spPr>
            <a:xfrm rot="5400000">
              <a:off x="2780420" y="2021667"/>
              <a:ext cx="280463" cy="2699003"/>
            </a:xfrm>
            <a:prstGeom prst="round2SameRect">
              <a:avLst>
                <a:gd name="adj1" fmla="val 29347"/>
                <a:gd name="adj2" fmla="val 0"/>
              </a:avLst>
            </a:prstGeom>
            <a:solidFill>
              <a:schemeClr val="accent3">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44" name="Rectangle: Top Corners Rounded 43">
              <a:extLst>
                <a:ext uri="{FF2B5EF4-FFF2-40B4-BE49-F238E27FC236}">
                  <a16:creationId xmlns:a16="http://schemas.microsoft.com/office/drawing/2014/main" id="{FB2FB92B-C1B0-E22C-8625-D38247620BBB}"/>
                </a:ext>
              </a:extLst>
            </p:cNvPr>
            <p:cNvSpPr/>
            <p:nvPr/>
          </p:nvSpPr>
          <p:spPr>
            <a:xfrm rot="5400000">
              <a:off x="2780419" y="2383612"/>
              <a:ext cx="280463" cy="2699003"/>
            </a:xfrm>
            <a:prstGeom prst="round2SameRect">
              <a:avLst>
                <a:gd name="adj1" fmla="val 32968"/>
                <a:gd name="adj2" fmla="val 0"/>
              </a:avLst>
            </a:prstGeom>
            <a:solidFill>
              <a:schemeClr val="accent3">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45" name="Rectangle: Top Corners Rounded 44">
              <a:extLst>
                <a:ext uri="{FF2B5EF4-FFF2-40B4-BE49-F238E27FC236}">
                  <a16:creationId xmlns:a16="http://schemas.microsoft.com/office/drawing/2014/main" id="{A0950E7E-48D7-1399-C5F0-E6A3802DC0D5}"/>
                </a:ext>
              </a:extLst>
            </p:cNvPr>
            <p:cNvSpPr/>
            <p:nvPr/>
          </p:nvSpPr>
          <p:spPr>
            <a:xfrm rot="16200000">
              <a:off x="693341" y="2994007"/>
              <a:ext cx="642411" cy="1113196"/>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1100" b="1" dirty="0">
                  <a:solidFill>
                    <a:schemeClr val="bg1"/>
                  </a:solidFill>
                  <a:latin typeface="Poppins" panose="00000500000000000000" pitchFamily="2" charset="0"/>
                  <a:ea typeface="Open Sans" panose="020B0606030504020204" pitchFamily="34" charset="0"/>
                  <a:cs typeface="Poppins" panose="00000500000000000000" pitchFamily="2" charset="0"/>
                </a:rPr>
                <a:t>Counterparty Credit Risk (CCR)</a:t>
              </a:r>
              <a:endParaRPr lang="en-US" sz="1100" b="1" dirty="0">
                <a:solidFill>
                  <a:schemeClr val="bg1"/>
                </a:solidFill>
                <a:latin typeface="Poppins" panose="00000500000000000000" pitchFamily="2" charset="0"/>
                <a:ea typeface="Open Sans" panose="020B0606030504020204" pitchFamily="34" charset="0"/>
                <a:cs typeface="Poppins" panose="00000500000000000000" pitchFamily="2" charset="0"/>
              </a:endParaRPr>
            </a:p>
          </p:txBody>
        </p:sp>
        <p:sp>
          <p:nvSpPr>
            <p:cNvPr id="46" name="Rectangle: Rounded Corners 45">
              <a:extLst>
                <a:ext uri="{FF2B5EF4-FFF2-40B4-BE49-F238E27FC236}">
                  <a16:creationId xmlns:a16="http://schemas.microsoft.com/office/drawing/2014/main" id="{62EF47A8-E389-A9D8-43A6-BA7EF9630508}"/>
                </a:ext>
              </a:extLst>
            </p:cNvPr>
            <p:cNvSpPr/>
            <p:nvPr/>
          </p:nvSpPr>
          <p:spPr>
            <a:xfrm>
              <a:off x="448007" y="3227867"/>
              <a:ext cx="3822136" cy="642411"/>
            </a:xfrm>
            <a:prstGeom prst="roundRect">
              <a:avLst>
                <a:gd name="adj" fmla="val 1706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47" name="TextBox 46">
              <a:extLst>
                <a:ext uri="{FF2B5EF4-FFF2-40B4-BE49-F238E27FC236}">
                  <a16:creationId xmlns:a16="http://schemas.microsoft.com/office/drawing/2014/main" id="{A26B259E-EDD7-224B-3CB0-6C47B19D8404}"/>
                </a:ext>
              </a:extLst>
            </p:cNvPr>
            <p:cNvSpPr txBox="1"/>
            <p:nvPr/>
          </p:nvSpPr>
          <p:spPr>
            <a:xfrm>
              <a:off x="1571145" y="3261953"/>
              <a:ext cx="2699009" cy="230832"/>
            </a:xfrm>
            <a:prstGeom prst="rect">
              <a:avLst/>
            </a:prstGeom>
            <a:noFill/>
          </p:spPr>
          <p:txBody>
            <a:bodyPr wrap="square">
              <a:spAutoFit/>
            </a:bodyPr>
            <a:lstStyle/>
            <a:p>
              <a:pPr algn="ctr"/>
              <a:r>
                <a:rPr lang="en-GB" sz="9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Internal Model Method (IMM)</a:t>
              </a:r>
              <a:endParaRPr lang="en-US" sz="9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endParaRPr>
            </a:p>
          </p:txBody>
        </p:sp>
        <p:sp>
          <p:nvSpPr>
            <p:cNvPr id="48" name="TextBox 47">
              <a:extLst>
                <a:ext uri="{FF2B5EF4-FFF2-40B4-BE49-F238E27FC236}">
                  <a16:creationId xmlns:a16="http://schemas.microsoft.com/office/drawing/2014/main" id="{018D96A1-B3EE-C253-606F-A063A8BD40E8}"/>
                </a:ext>
              </a:extLst>
            </p:cNvPr>
            <p:cNvSpPr txBox="1"/>
            <p:nvPr/>
          </p:nvSpPr>
          <p:spPr>
            <a:xfrm>
              <a:off x="1571145" y="3612468"/>
              <a:ext cx="2699009" cy="230832"/>
            </a:xfrm>
            <a:prstGeom prst="rect">
              <a:avLst/>
            </a:prstGeom>
            <a:noFill/>
          </p:spPr>
          <p:txBody>
            <a:bodyPr wrap="square">
              <a:spAutoFit/>
            </a:bodyPr>
            <a:lstStyle/>
            <a:p>
              <a:pPr algn="ctr"/>
              <a:r>
                <a:rPr lang="en-GB" sz="9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Standardized Approach to CCR (SA-CCR)</a:t>
              </a:r>
              <a:endParaRPr lang="en-US" sz="9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endParaRPr>
            </a:p>
          </p:txBody>
        </p:sp>
      </p:grpSp>
      <p:grpSp>
        <p:nvGrpSpPr>
          <p:cNvPr id="49" name="Group 48">
            <a:extLst>
              <a:ext uri="{FF2B5EF4-FFF2-40B4-BE49-F238E27FC236}">
                <a16:creationId xmlns:a16="http://schemas.microsoft.com/office/drawing/2014/main" id="{08D9F4B9-987C-FA1D-2AC1-54092C345D69}"/>
              </a:ext>
            </a:extLst>
          </p:cNvPr>
          <p:cNvGrpSpPr/>
          <p:nvPr/>
        </p:nvGrpSpPr>
        <p:grpSpPr>
          <a:xfrm>
            <a:off x="210365" y="4623751"/>
            <a:ext cx="3822145" cy="645478"/>
            <a:chOff x="448007" y="3227867"/>
            <a:chExt cx="3822145" cy="645478"/>
          </a:xfrm>
        </p:grpSpPr>
        <p:sp>
          <p:nvSpPr>
            <p:cNvPr id="50" name="Rectangle: Top Corners Rounded 49">
              <a:extLst>
                <a:ext uri="{FF2B5EF4-FFF2-40B4-BE49-F238E27FC236}">
                  <a16:creationId xmlns:a16="http://schemas.microsoft.com/office/drawing/2014/main" id="{F4F647F4-63EC-4BB9-5F32-EB4BD39743D4}"/>
                </a:ext>
              </a:extLst>
            </p:cNvPr>
            <p:cNvSpPr/>
            <p:nvPr/>
          </p:nvSpPr>
          <p:spPr>
            <a:xfrm rot="5400000">
              <a:off x="2780417" y="2021668"/>
              <a:ext cx="280463" cy="2699002"/>
            </a:xfrm>
            <a:prstGeom prst="round2SameRect">
              <a:avLst>
                <a:gd name="adj1" fmla="val 29347"/>
                <a:gd name="adj2" fmla="val 0"/>
              </a:avLst>
            </a:prstGeom>
            <a:solidFill>
              <a:schemeClr val="accent3">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51" name="Rectangle: Top Corners Rounded 50">
              <a:extLst>
                <a:ext uri="{FF2B5EF4-FFF2-40B4-BE49-F238E27FC236}">
                  <a16:creationId xmlns:a16="http://schemas.microsoft.com/office/drawing/2014/main" id="{148D066F-B82C-437E-EBBF-E3B803220B15}"/>
                </a:ext>
              </a:extLst>
            </p:cNvPr>
            <p:cNvSpPr/>
            <p:nvPr/>
          </p:nvSpPr>
          <p:spPr>
            <a:xfrm rot="5400000">
              <a:off x="2780416" y="2383613"/>
              <a:ext cx="280463" cy="2699002"/>
            </a:xfrm>
            <a:prstGeom prst="round2SameRect">
              <a:avLst>
                <a:gd name="adj1" fmla="val 32968"/>
                <a:gd name="adj2" fmla="val 0"/>
              </a:avLst>
            </a:prstGeom>
            <a:solidFill>
              <a:schemeClr val="accent3">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52" name="Rectangle: Top Corners Rounded 51">
              <a:extLst>
                <a:ext uri="{FF2B5EF4-FFF2-40B4-BE49-F238E27FC236}">
                  <a16:creationId xmlns:a16="http://schemas.microsoft.com/office/drawing/2014/main" id="{339CE140-1B20-69BF-5F0F-81B5F856EDA6}"/>
                </a:ext>
              </a:extLst>
            </p:cNvPr>
            <p:cNvSpPr/>
            <p:nvPr/>
          </p:nvSpPr>
          <p:spPr>
            <a:xfrm rot="16200000">
              <a:off x="693342" y="2994006"/>
              <a:ext cx="642411" cy="1113198"/>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1100" b="1" dirty="0">
                  <a:solidFill>
                    <a:schemeClr val="bg1"/>
                  </a:solidFill>
                  <a:latin typeface="Poppins" panose="00000500000000000000" pitchFamily="2" charset="0"/>
                  <a:ea typeface="Open Sans" panose="020B0606030504020204" pitchFamily="34" charset="0"/>
                  <a:cs typeface="Poppins" panose="00000500000000000000" pitchFamily="2" charset="0"/>
                </a:rPr>
                <a:t>Market Risk</a:t>
              </a:r>
              <a:endParaRPr lang="en-US" sz="1100" b="1" dirty="0">
                <a:solidFill>
                  <a:schemeClr val="bg1"/>
                </a:solidFill>
                <a:latin typeface="Poppins" panose="00000500000000000000" pitchFamily="2" charset="0"/>
                <a:ea typeface="Open Sans" panose="020B0606030504020204" pitchFamily="34" charset="0"/>
                <a:cs typeface="Poppins" panose="00000500000000000000" pitchFamily="2" charset="0"/>
              </a:endParaRPr>
            </a:p>
          </p:txBody>
        </p:sp>
        <p:sp>
          <p:nvSpPr>
            <p:cNvPr id="53" name="Rectangle: Rounded Corners 52">
              <a:extLst>
                <a:ext uri="{FF2B5EF4-FFF2-40B4-BE49-F238E27FC236}">
                  <a16:creationId xmlns:a16="http://schemas.microsoft.com/office/drawing/2014/main" id="{1D8008D5-54E6-45E5-5D3A-58BF656A69DC}"/>
                </a:ext>
              </a:extLst>
            </p:cNvPr>
            <p:cNvSpPr/>
            <p:nvPr/>
          </p:nvSpPr>
          <p:spPr>
            <a:xfrm>
              <a:off x="448007" y="3227867"/>
              <a:ext cx="3822136" cy="642411"/>
            </a:xfrm>
            <a:prstGeom prst="roundRect">
              <a:avLst>
                <a:gd name="adj" fmla="val 1706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54" name="TextBox 53">
              <a:extLst>
                <a:ext uri="{FF2B5EF4-FFF2-40B4-BE49-F238E27FC236}">
                  <a16:creationId xmlns:a16="http://schemas.microsoft.com/office/drawing/2014/main" id="{0F55E18C-30DC-228C-A036-9C789B9302AD}"/>
                </a:ext>
              </a:extLst>
            </p:cNvPr>
            <p:cNvSpPr txBox="1"/>
            <p:nvPr/>
          </p:nvSpPr>
          <p:spPr>
            <a:xfrm>
              <a:off x="1571143" y="3261953"/>
              <a:ext cx="2699009" cy="230832"/>
            </a:xfrm>
            <a:prstGeom prst="rect">
              <a:avLst/>
            </a:prstGeom>
            <a:noFill/>
          </p:spPr>
          <p:txBody>
            <a:bodyPr wrap="square">
              <a:spAutoFit/>
            </a:bodyPr>
            <a:lstStyle/>
            <a:p>
              <a:pPr algn="ctr"/>
              <a:r>
                <a:rPr lang="en-GB" sz="9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Internal Model Approach (IMA)</a:t>
              </a:r>
              <a:endParaRPr lang="en-US" sz="9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endParaRPr>
            </a:p>
          </p:txBody>
        </p:sp>
        <p:sp>
          <p:nvSpPr>
            <p:cNvPr id="55" name="TextBox 54">
              <a:extLst>
                <a:ext uri="{FF2B5EF4-FFF2-40B4-BE49-F238E27FC236}">
                  <a16:creationId xmlns:a16="http://schemas.microsoft.com/office/drawing/2014/main" id="{0EF6F65F-61B9-177C-BD2C-EC2E5881170C}"/>
                </a:ext>
              </a:extLst>
            </p:cNvPr>
            <p:cNvSpPr txBox="1"/>
            <p:nvPr/>
          </p:nvSpPr>
          <p:spPr>
            <a:xfrm>
              <a:off x="1571144" y="3612468"/>
              <a:ext cx="2699008" cy="230832"/>
            </a:xfrm>
            <a:prstGeom prst="rect">
              <a:avLst/>
            </a:prstGeom>
            <a:noFill/>
          </p:spPr>
          <p:txBody>
            <a:bodyPr wrap="square">
              <a:spAutoFit/>
            </a:bodyPr>
            <a:lstStyle/>
            <a:p>
              <a:pPr algn="ctr"/>
              <a:r>
                <a:rPr lang="en-GB" sz="9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Standardized</a:t>
              </a:r>
              <a:endParaRPr lang="en-US" sz="9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endParaRPr>
            </a:p>
          </p:txBody>
        </p:sp>
      </p:grpSp>
      <p:grpSp>
        <p:nvGrpSpPr>
          <p:cNvPr id="56" name="Group 55">
            <a:extLst>
              <a:ext uri="{FF2B5EF4-FFF2-40B4-BE49-F238E27FC236}">
                <a16:creationId xmlns:a16="http://schemas.microsoft.com/office/drawing/2014/main" id="{645EB630-6943-B07C-5EB2-D8CBFB02D08B}"/>
              </a:ext>
            </a:extLst>
          </p:cNvPr>
          <p:cNvGrpSpPr/>
          <p:nvPr/>
        </p:nvGrpSpPr>
        <p:grpSpPr>
          <a:xfrm>
            <a:off x="210365" y="5433086"/>
            <a:ext cx="3822142" cy="645478"/>
            <a:chOff x="448007" y="3227867"/>
            <a:chExt cx="3822142" cy="645478"/>
          </a:xfrm>
        </p:grpSpPr>
        <p:sp>
          <p:nvSpPr>
            <p:cNvPr id="57" name="Rectangle: Top Corners Rounded 56">
              <a:extLst>
                <a:ext uri="{FF2B5EF4-FFF2-40B4-BE49-F238E27FC236}">
                  <a16:creationId xmlns:a16="http://schemas.microsoft.com/office/drawing/2014/main" id="{5AB66B69-FDA2-2E9D-30C8-DCEF62C40343}"/>
                </a:ext>
              </a:extLst>
            </p:cNvPr>
            <p:cNvSpPr/>
            <p:nvPr/>
          </p:nvSpPr>
          <p:spPr>
            <a:xfrm rot="5400000">
              <a:off x="2780414" y="2021668"/>
              <a:ext cx="280463" cy="2699001"/>
            </a:xfrm>
            <a:prstGeom prst="round2SameRect">
              <a:avLst>
                <a:gd name="adj1" fmla="val 29347"/>
                <a:gd name="adj2" fmla="val 0"/>
              </a:avLst>
            </a:prstGeom>
            <a:solidFill>
              <a:schemeClr val="accent3">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58" name="Rectangle: Top Corners Rounded 57">
              <a:extLst>
                <a:ext uri="{FF2B5EF4-FFF2-40B4-BE49-F238E27FC236}">
                  <a16:creationId xmlns:a16="http://schemas.microsoft.com/office/drawing/2014/main" id="{EB2B9662-A993-84F0-4DEE-75CD45D5FF09}"/>
                </a:ext>
              </a:extLst>
            </p:cNvPr>
            <p:cNvSpPr/>
            <p:nvPr/>
          </p:nvSpPr>
          <p:spPr>
            <a:xfrm rot="5400000">
              <a:off x="2780410" y="2383613"/>
              <a:ext cx="280463" cy="2699001"/>
            </a:xfrm>
            <a:prstGeom prst="round2SameRect">
              <a:avLst>
                <a:gd name="adj1" fmla="val 32968"/>
                <a:gd name="adj2" fmla="val 0"/>
              </a:avLst>
            </a:prstGeom>
            <a:solidFill>
              <a:schemeClr val="accent3">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59" name="Rectangle: Top Corners Rounded 58">
              <a:extLst>
                <a:ext uri="{FF2B5EF4-FFF2-40B4-BE49-F238E27FC236}">
                  <a16:creationId xmlns:a16="http://schemas.microsoft.com/office/drawing/2014/main" id="{EC9EEF70-1A84-9C35-AC15-187041E30F62}"/>
                </a:ext>
              </a:extLst>
            </p:cNvPr>
            <p:cNvSpPr/>
            <p:nvPr/>
          </p:nvSpPr>
          <p:spPr>
            <a:xfrm rot="16200000">
              <a:off x="693342" y="2994006"/>
              <a:ext cx="642411" cy="1113198"/>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GB" sz="1100" b="1" dirty="0">
                  <a:solidFill>
                    <a:schemeClr val="bg1"/>
                  </a:solidFill>
                  <a:latin typeface="Poppins" panose="00000500000000000000" pitchFamily="2" charset="0"/>
                  <a:ea typeface="Open Sans" panose="020B0606030504020204" pitchFamily="34" charset="0"/>
                  <a:cs typeface="Poppins" panose="00000500000000000000" pitchFamily="2" charset="0"/>
                </a:rPr>
                <a:t>Operational Risk</a:t>
              </a:r>
              <a:endParaRPr lang="en-US" sz="1100" b="1" dirty="0">
                <a:solidFill>
                  <a:schemeClr val="bg1"/>
                </a:solidFill>
                <a:latin typeface="Poppins" panose="00000500000000000000" pitchFamily="2" charset="0"/>
                <a:ea typeface="Open Sans" panose="020B0606030504020204" pitchFamily="34" charset="0"/>
                <a:cs typeface="Poppins" panose="00000500000000000000" pitchFamily="2" charset="0"/>
              </a:endParaRPr>
            </a:p>
          </p:txBody>
        </p:sp>
        <p:sp>
          <p:nvSpPr>
            <p:cNvPr id="60" name="Rectangle: Rounded Corners 59">
              <a:extLst>
                <a:ext uri="{FF2B5EF4-FFF2-40B4-BE49-F238E27FC236}">
                  <a16:creationId xmlns:a16="http://schemas.microsoft.com/office/drawing/2014/main" id="{A3A3835C-3999-7CC8-AFE1-460FD00DCFCD}"/>
                </a:ext>
              </a:extLst>
            </p:cNvPr>
            <p:cNvSpPr/>
            <p:nvPr/>
          </p:nvSpPr>
          <p:spPr>
            <a:xfrm>
              <a:off x="448007" y="3227867"/>
              <a:ext cx="3822136" cy="642411"/>
            </a:xfrm>
            <a:prstGeom prst="roundRect">
              <a:avLst>
                <a:gd name="adj" fmla="val 1706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oppins" panose="00000500000000000000" pitchFamily="2" charset="0"/>
              </a:endParaRPr>
            </a:p>
          </p:txBody>
        </p:sp>
        <p:sp>
          <p:nvSpPr>
            <p:cNvPr id="61" name="TextBox 60">
              <a:extLst>
                <a:ext uri="{FF2B5EF4-FFF2-40B4-BE49-F238E27FC236}">
                  <a16:creationId xmlns:a16="http://schemas.microsoft.com/office/drawing/2014/main" id="{D126533F-6358-B432-C2AA-6F5EF4D202E1}"/>
                </a:ext>
              </a:extLst>
            </p:cNvPr>
            <p:cNvSpPr txBox="1"/>
            <p:nvPr/>
          </p:nvSpPr>
          <p:spPr>
            <a:xfrm>
              <a:off x="1571141" y="3263223"/>
              <a:ext cx="2699008" cy="230832"/>
            </a:xfrm>
            <a:prstGeom prst="rect">
              <a:avLst/>
            </a:prstGeom>
            <a:noFill/>
          </p:spPr>
          <p:txBody>
            <a:bodyPr wrap="square">
              <a:spAutoFit/>
            </a:bodyPr>
            <a:lstStyle/>
            <a:p>
              <a:pPr algn="ctr"/>
              <a:r>
                <a:rPr lang="en-GB" sz="9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Advanced Measurement Approach (AMA)</a:t>
              </a:r>
              <a:endParaRPr lang="en-US" sz="9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endParaRPr>
            </a:p>
          </p:txBody>
        </p:sp>
        <p:sp>
          <p:nvSpPr>
            <p:cNvPr id="62" name="TextBox 61">
              <a:extLst>
                <a:ext uri="{FF2B5EF4-FFF2-40B4-BE49-F238E27FC236}">
                  <a16:creationId xmlns:a16="http://schemas.microsoft.com/office/drawing/2014/main" id="{A01F1347-9F55-37D0-835E-FE0E8B931779}"/>
                </a:ext>
              </a:extLst>
            </p:cNvPr>
            <p:cNvSpPr txBox="1"/>
            <p:nvPr/>
          </p:nvSpPr>
          <p:spPr>
            <a:xfrm>
              <a:off x="1571138" y="3609928"/>
              <a:ext cx="2699008" cy="230832"/>
            </a:xfrm>
            <a:prstGeom prst="rect">
              <a:avLst/>
            </a:prstGeom>
            <a:noFill/>
          </p:spPr>
          <p:txBody>
            <a:bodyPr wrap="square">
              <a:spAutoFit/>
            </a:bodyPr>
            <a:lstStyle/>
            <a:p>
              <a:pPr algn="ctr"/>
              <a:r>
                <a:rPr lang="en-GB" sz="9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Standardized or Basic Indicator Approach</a:t>
              </a:r>
              <a:endParaRPr lang="en-US" sz="900"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endParaRPr>
            </a:p>
          </p:txBody>
        </p:sp>
      </p:grpSp>
      <p:sp>
        <p:nvSpPr>
          <p:cNvPr id="63" name="Rectangle: Rounded Corners 62">
            <a:extLst>
              <a:ext uri="{FF2B5EF4-FFF2-40B4-BE49-F238E27FC236}">
                <a16:creationId xmlns:a16="http://schemas.microsoft.com/office/drawing/2014/main" id="{BBA7BEEF-1B4E-2C46-BF9C-8A270AF12020}"/>
              </a:ext>
            </a:extLst>
          </p:cNvPr>
          <p:cNvSpPr/>
          <p:nvPr/>
        </p:nvSpPr>
        <p:spPr>
          <a:xfrm>
            <a:off x="7041717" y="3005079"/>
            <a:ext cx="1283336" cy="62851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Poppins" panose="00000500000000000000" pitchFamily="2" charset="0"/>
                <a:ea typeface="Open Sans" panose="020B0606030504020204" pitchFamily="34" charset="0"/>
                <a:cs typeface="Poppins" panose="00000500000000000000" pitchFamily="2" charset="0"/>
              </a:rPr>
              <a:t>Liquidity Coverage Ratio</a:t>
            </a:r>
            <a:endParaRPr lang="en-US" sz="1100" dirty="0">
              <a:solidFill>
                <a:schemeClr val="bg1"/>
              </a:solidFill>
              <a:latin typeface="Poppins" panose="00000500000000000000" pitchFamily="2" charset="0"/>
              <a:ea typeface="Open Sans" panose="020B0606030504020204" pitchFamily="34" charset="0"/>
              <a:cs typeface="Poppins" panose="00000500000000000000" pitchFamily="2" charset="0"/>
            </a:endParaRPr>
          </a:p>
        </p:txBody>
      </p:sp>
      <p:sp>
        <p:nvSpPr>
          <p:cNvPr id="64" name="Rectangle: Rounded Corners 63">
            <a:extLst>
              <a:ext uri="{FF2B5EF4-FFF2-40B4-BE49-F238E27FC236}">
                <a16:creationId xmlns:a16="http://schemas.microsoft.com/office/drawing/2014/main" id="{6B16868F-67AF-337C-C541-C1FC3513C479}"/>
              </a:ext>
            </a:extLst>
          </p:cNvPr>
          <p:cNvSpPr/>
          <p:nvPr/>
        </p:nvSpPr>
        <p:spPr>
          <a:xfrm>
            <a:off x="7041717" y="3821362"/>
            <a:ext cx="1283336" cy="62851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chemeClr val="bg1"/>
                </a:solidFill>
                <a:latin typeface="Poppins" panose="00000500000000000000" pitchFamily="2" charset="0"/>
                <a:ea typeface="Open Sans" panose="020B0606030504020204" pitchFamily="34" charset="0"/>
                <a:cs typeface="Poppins" panose="00000500000000000000" pitchFamily="2" charset="0"/>
              </a:rPr>
              <a:t>Net Stable Funding Ratio</a:t>
            </a:r>
            <a:endParaRPr lang="en-US" sz="1100" dirty="0">
              <a:solidFill>
                <a:schemeClr val="bg1"/>
              </a:solidFill>
              <a:latin typeface="Poppins" panose="00000500000000000000" pitchFamily="2" charset="0"/>
              <a:ea typeface="Open Sans" panose="020B0606030504020204" pitchFamily="34" charset="0"/>
              <a:cs typeface="Poppins" panose="00000500000000000000" pitchFamily="2" charset="0"/>
            </a:endParaRPr>
          </a:p>
        </p:txBody>
      </p:sp>
      <p:sp>
        <p:nvSpPr>
          <p:cNvPr id="65" name="Rectangle: Rounded Corners 64">
            <a:extLst>
              <a:ext uri="{FF2B5EF4-FFF2-40B4-BE49-F238E27FC236}">
                <a16:creationId xmlns:a16="http://schemas.microsoft.com/office/drawing/2014/main" id="{076BD8E3-CBBD-41B2-85CB-E59BFAC06281}"/>
              </a:ext>
            </a:extLst>
          </p:cNvPr>
          <p:cNvSpPr/>
          <p:nvPr/>
        </p:nvSpPr>
        <p:spPr>
          <a:xfrm>
            <a:off x="9810494" y="5285332"/>
            <a:ext cx="2153920" cy="818861"/>
          </a:xfrm>
          <a:prstGeom prst="roundRect">
            <a:avLst>
              <a:gd name="adj" fmla="val 14149"/>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1" dirty="0">
                <a:solidFill>
                  <a:schemeClr val="bg1"/>
                </a:solidFill>
                <a:latin typeface="Poppins" panose="00000500000000000000" pitchFamily="2" charset="0"/>
              </a:rPr>
              <a:t>And much more…</a:t>
            </a:r>
            <a:endParaRPr lang="en-US" sz="1800" b="1" dirty="0">
              <a:solidFill>
                <a:schemeClr val="bg1"/>
              </a:solidFill>
              <a:latin typeface="Poppins" panose="00000500000000000000" pitchFamily="2" charset="0"/>
            </a:endParaRPr>
          </a:p>
        </p:txBody>
      </p:sp>
      <p:grpSp>
        <p:nvGrpSpPr>
          <p:cNvPr id="78" name="Group 77">
            <a:extLst>
              <a:ext uri="{FF2B5EF4-FFF2-40B4-BE49-F238E27FC236}">
                <a16:creationId xmlns:a16="http://schemas.microsoft.com/office/drawing/2014/main" id="{5ECAA41E-3A03-489E-2543-46CED65E9667}"/>
              </a:ext>
            </a:extLst>
          </p:cNvPr>
          <p:cNvGrpSpPr/>
          <p:nvPr/>
        </p:nvGrpSpPr>
        <p:grpSpPr>
          <a:xfrm>
            <a:off x="4157475" y="3005079"/>
            <a:ext cx="2781805" cy="3074710"/>
            <a:chOff x="4157475" y="2454952"/>
            <a:chExt cx="2781805" cy="3074710"/>
          </a:xfrm>
        </p:grpSpPr>
        <p:sp>
          <p:nvSpPr>
            <p:cNvPr id="66" name="TextBox 65">
              <a:extLst>
                <a:ext uri="{FF2B5EF4-FFF2-40B4-BE49-F238E27FC236}">
                  <a16:creationId xmlns:a16="http://schemas.microsoft.com/office/drawing/2014/main" id="{79511E2E-DA16-BEB6-211F-10A2BF57DEE8}"/>
                </a:ext>
              </a:extLst>
            </p:cNvPr>
            <p:cNvSpPr txBox="1"/>
            <p:nvPr/>
          </p:nvSpPr>
          <p:spPr>
            <a:xfrm>
              <a:off x="4167428" y="2590710"/>
              <a:ext cx="2771840" cy="738664"/>
            </a:xfrm>
            <a:prstGeom prst="rect">
              <a:avLst/>
            </a:prstGeom>
            <a:noFill/>
          </p:spPr>
          <p:txBody>
            <a:bodyPr wrap="square" rtlCol="0">
              <a:spAutoFit/>
            </a:bodyPr>
            <a:lstStyle/>
            <a:p>
              <a:pPr algn="ctr"/>
              <a:r>
                <a:rPr lang="en-GB" b="1" dirty="0">
                  <a:solidFill>
                    <a:schemeClr val="accent4">
                      <a:lumMod val="50000"/>
                    </a:schemeClr>
                  </a:solidFill>
                  <a:latin typeface="Poppins" panose="00000500000000000000" pitchFamily="2" charset="0"/>
                  <a:ea typeface="Open Sans" panose="020B0606030504020204" pitchFamily="34" charset="0"/>
                  <a:cs typeface="Poppins" panose="00000500000000000000" pitchFamily="2" charset="0"/>
                </a:rPr>
                <a:t>New in Capital Requirements Regulation (CRR) III (exp. 2025)</a:t>
              </a:r>
            </a:p>
          </p:txBody>
        </p:sp>
        <p:grpSp>
          <p:nvGrpSpPr>
            <p:cNvPr id="67" name="Group 66">
              <a:extLst>
                <a:ext uri="{FF2B5EF4-FFF2-40B4-BE49-F238E27FC236}">
                  <a16:creationId xmlns:a16="http://schemas.microsoft.com/office/drawing/2014/main" id="{68551438-5538-6F65-1A7A-64A4FEC03454}"/>
                </a:ext>
              </a:extLst>
            </p:cNvPr>
            <p:cNvGrpSpPr/>
            <p:nvPr/>
          </p:nvGrpSpPr>
          <p:grpSpPr>
            <a:xfrm>
              <a:off x="4167428" y="3778494"/>
              <a:ext cx="2771841" cy="747087"/>
              <a:chOff x="4167429" y="4079436"/>
              <a:chExt cx="2414240" cy="747087"/>
            </a:xfrm>
          </p:grpSpPr>
          <p:sp>
            <p:nvSpPr>
              <p:cNvPr id="68" name="Rectangle: Rounded Corners 67">
                <a:extLst>
                  <a:ext uri="{FF2B5EF4-FFF2-40B4-BE49-F238E27FC236}">
                    <a16:creationId xmlns:a16="http://schemas.microsoft.com/office/drawing/2014/main" id="{DFD1E2FC-0D8E-EC13-DB61-66E93DC9C3FC}"/>
                  </a:ext>
                </a:extLst>
              </p:cNvPr>
              <p:cNvSpPr/>
              <p:nvPr/>
            </p:nvSpPr>
            <p:spPr>
              <a:xfrm>
                <a:off x="4167429" y="4079436"/>
                <a:ext cx="743787" cy="747087"/>
              </a:xfrm>
              <a:prstGeom prst="roundRect">
                <a:avLst>
                  <a:gd name="adj" fmla="val 9509"/>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accent4">
                        <a:lumMod val="50000"/>
                      </a:schemeClr>
                    </a:solidFill>
                    <a:latin typeface="Poppins" panose="00000500000000000000" pitchFamily="2" charset="0"/>
                  </a:rPr>
                  <a:t>Basic Approach CVA</a:t>
                </a:r>
                <a:endParaRPr lang="en-US" sz="800" dirty="0">
                  <a:solidFill>
                    <a:schemeClr val="accent4">
                      <a:lumMod val="50000"/>
                    </a:schemeClr>
                  </a:solidFill>
                  <a:latin typeface="Poppins" panose="00000500000000000000" pitchFamily="2" charset="0"/>
                </a:endParaRPr>
              </a:p>
            </p:txBody>
          </p:sp>
          <p:sp>
            <p:nvSpPr>
              <p:cNvPr id="69" name="Rectangle: Rounded Corners 68">
                <a:extLst>
                  <a:ext uri="{FF2B5EF4-FFF2-40B4-BE49-F238E27FC236}">
                    <a16:creationId xmlns:a16="http://schemas.microsoft.com/office/drawing/2014/main" id="{174013A9-D196-84C2-D5F2-8176904AFD28}"/>
                  </a:ext>
                </a:extLst>
              </p:cNvPr>
              <p:cNvSpPr/>
              <p:nvPr/>
            </p:nvSpPr>
            <p:spPr>
              <a:xfrm>
                <a:off x="4938142" y="4079436"/>
                <a:ext cx="858181" cy="747087"/>
              </a:xfrm>
              <a:prstGeom prst="roundRect">
                <a:avLst>
                  <a:gd name="adj" fmla="val 9509"/>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noProof="0" dirty="0">
                    <a:solidFill>
                      <a:schemeClr val="accent4">
                        <a:lumMod val="50000"/>
                      </a:schemeClr>
                    </a:solidFill>
                    <a:latin typeface="Poppins" panose="00000500000000000000" pitchFamily="2" charset="0"/>
                  </a:rPr>
                  <a:t>Standardized</a:t>
                </a:r>
                <a:r>
                  <a:rPr lang="en-GB" sz="800" dirty="0">
                    <a:solidFill>
                      <a:schemeClr val="accent4">
                        <a:lumMod val="50000"/>
                      </a:schemeClr>
                    </a:solidFill>
                    <a:latin typeface="Poppins" panose="00000500000000000000" pitchFamily="2" charset="0"/>
                  </a:rPr>
                  <a:t> Approach CVA</a:t>
                </a:r>
                <a:endParaRPr lang="en-US" sz="800" dirty="0">
                  <a:solidFill>
                    <a:schemeClr val="accent4">
                      <a:lumMod val="50000"/>
                    </a:schemeClr>
                  </a:solidFill>
                  <a:latin typeface="Poppins" panose="00000500000000000000" pitchFamily="2" charset="0"/>
                </a:endParaRPr>
              </a:p>
            </p:txBody>
          </p:sp>
          <p:sp>
            <p:nvSpPr>
              <p:cNvPr id="70" name="Rectangle: Rounded Corners 69">
                <a:extLst>
                  <a:ext uri="{FF2B5EF4-FFF2-40B4-BE49-F238E27FC236}">
                    <a16:creationId xmlns:a16="http://schemas.microsoft.com/office/drawing/2014/main" id="{520B888A-1DEE-A95A-B49D-7E32CF08EBEA}"/>
                  </a:ext>
                </a:extLst>
              </p:cNvPr>
              <p:cNvSpPr/>
              <p:nvPr/>
            </p:nvSpPr>
            <p:spPr>
              <a:xfrm>
                <a:off x="5823248" y="4079436"/>
                <a:ext cx="758421" cy="747087"/>
              </a:xfrm>
              <a:prstGeom prst="roundRect">
                <a:avLst>
                  <a:gd name="adj" fmla="val 9509"/>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accent4">
                        <a:lumMod val="50000"/>
                      </a:schemeClr>
                    </a:solidFill>
                    <a:latin typeface="Poppins" panose="00000500000000000000" pitchFamily="2" charset="0"/>
                  </a:rPr>
                  <a:t>Alternative Approach CVA</a:t>
                </a:r>
                <a:endParaRPr lang="en-US" sz="800" dirty="0">
                  <a:solidFill>
                    <a:schemeClr val="accent4">
                      <a:lumMod val="50000"/>
                    </a:schemeClr>
                  </a:solidFill>
                  <a:latin typeface="Poppins" panose="00000500000000000000" pitchFamily="2" charset="0"/>
                </a:endParaRPr>
              </a:p>
            </p:txBody>
          </p:sp>
        </p:grpSp>
        <p:sp>
          <p:nvSpPr>
            <p:cNvPr id="71" name="Rectangle: Rounded Corners 70">
              <a:extLst>
                <a:ext uri="{FF2B5EF4-FFF2-40B4-BE49-F238E27FC236}">
                  <a16:creationId xmlns:a16="http://schemas.microsoft.com/office/drawing/2014/main" id="{18228923-F927-6C88-EA11-4852073A6CF5}"/>
                </a:ext>
              </a:extLst>
            </p:cNvPr>
            <p:cNvSpPr/>
            <p:nvPr/>
          </p:nvSpPr>
          <p:spPr>
            <a:xfrm>
              <a:off x="4157477" y="3436324"/>
              <a:ext cx="2781793" cy="291369"/>
            </a:xfrm>
            <a:prstGeom prst="roundRect">
              <a:avLst>
                <a:gd name="adj" fmla="val 18226"/>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accent4">
                      <a:lumMod val="50000"/>
                    </a:schemeClr>
                  </a:solidFill>
                  <a:latin typeface="Poppins" panose="00000500000000000000" pitchFamily="2" charset="0"/>
                </a:rPr>
                <a:t>Credit Valuation Adjustment (CVA)</a:t>
              </a:r>
              <a:endParaRPr lang="en-US" sz="900" dirty="0">
                <a:solidFill>
                  <a:schemeClr val="accent4">
                    <a:lumMod val="50000"/>
                  </a:schemeClr>
                </a:solidFill>
                <a:latin typeface="Poppins" panose="00000500000000000000" pitchFamily="2" charset="0"/>
              </a:endParaRPr>
            </a:p>
          </p:txBody>
        </p:sp>
        <p:sp>
          <p:nvSpPr>
            <p:cNvPr id="72" name="Rectangle: Rounded Corners 71">
              <a:extLst>
                <a:ext uri="{FF2B5EF4-FFF2-40B4-BE49-F238E27FC236}">
                  <a16:creationId xmlns:a16="http://schemas.microsoft.com/office/drawing/2014/main" id="{AD92CE17-9170-D123-7073-E413AD16B450}"/>
                </a:ext>
              </a:extLst>
            </p:cNvPr>
            <p:cNvSpPr/>
            <p:nvPr/>
          </p:nvSpPr>
          <p:spPr>
            <a:xfrm>
              <a:off x="4157477" y="4696694"/>
              <a:ext cx="2781792" cy="291369"/>
            </a:xfrm>
            <a:prstGeom prst="roundRect">
              <a:avLst>
                <a:gd name="adj" fmla="val 12996"/>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a:solidFill>
                    <a:schemeClr val="accent4">
                      <a:lumMod val="50000"/>
                    </a:schemeClr>
                  </a:solidFill>
                  <a:latin typeface="Poppins" panose="00000500000000000000" pitchFamily="2" charset="0"/>
                </a:rPr>
                <a:t>Fundamental Review of the Trading Book (FRTB)</a:t>
              </a:r>
              <a:endParaRPr lang="en-US" sz="800" dirty="0">
                <a:solidFill>
                  <a:schemeClr val="accent4">
                    <a:lumMod val="50000"/>
                  </a:schemeClr>
                </a:solidFill>
                <a:latin typeface="Poppins" panose="00000500000000000000" pitchFamily="2" charset="0"/>
              </a:endParaRPr>
            </a:p>
          </p:txBody>
        </p:sp>
        <p:grpSp>
          <p:nvGrpSpPr>
            <p:cNvPr id="73" name="Group 72">
              <a:extLst>
                <a:ext uri="{FF2B5EF4-FFF2-40B4-BE49-F238E27FC236}">
                  <a16:creationId xmlns:a16="http://schemas.microsoft.com/office/drawing/2014/main" id="{9637017E-6BB9-F0AD-17CE-81104CB15142}"/>
                </a:ext>
              </a:extLst>
            </p:cNvPr>
            <p:cNvGrpSpPr/>
            <p:nvPr/>
          </p:nvGrpSpPr>
          <p:grpSpPr>
            <a:xfrm>
              <a:off x="4157475" y="5041660"/>
              <a:ext cx="2781793" cy="297502"/>
              <a:chOff x="4410430" y="5508339"/>
              <a:chExt cx="2154356" cy="297502"/>
            </a:xfrm>
          </p:grpSpPr>
          <p:sp>
            <p:nvSpPr>
              <p:cNvPr id="74" name="Rectangle: Rounded Corners 73">
                <a:extLst>
                  <a:ext uri="{FF2B5EF4-FFF2-40B4-BE49-F238E27FC236}">
                    <a16:creationId xmlns:a16="http://schemas.microsoft.com/office/drawing/2014/main" id="{044543BB-D30D-394B-6404-BB7064B731FB}"/>
                  </a:ext>
                </a:extLst>
              </p:cNvPr>
              <p:cNvSpPr/>
              <p:nvPr/>
            </p:nvSpPr>
            <p:spPr>
              <a:xfrm>
                <a:off x="4410430" y="5508339"/>
                <a:ext cx="1054380" cy="297502"/>
              </a:xfrm>
              <a:prstGeom prst="roundRect">
                <a:avLst>
                  <a:gd name="adj" fmla="val 18473"/>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accent4">
                        <a:lumMod val="50000"/>
                      </a:schemeClr>
                    </a:solidFill>
                    <a:latin typeface="Poppins" panose="00000500000000000000" pitchFamily="2" charset="0"/>
                  </a:rPr>
                  <a:t>IMA</a:t>
                </a:r>
                <a:endParaRPr lang="en-US" sz="900" dirty="0">
                  <a:solidFill>
                    <a:schemeClr val="accent4">
                      <a:lumMod val="50000"/>
                    </a:schemeClr>
                  </a:solidFill>
                  <a:latin typeface="Poppins" panose="00000500000000000000" pitchFamily="2" charset="0"/>
                </a:endParaRPr>
              </a:p>
            </p:txBody>
          </p:sp>
          <p:sp>
            <p:nvSpPr>
              <p:cNvPr id="75" name="Rectangle: Rounded Corners 74">
                <a:extLst>
                  <a:ext uri="{FF2B5EF4-FFF2-40B4-BE49-F238E27FC236}">
                    <a16:creationId xmlns:a16="http://schemas.microsoft.com/office/drawing/2014/main" id="{03656432-080F-E461-7A7F-D7B6AD3D3049}"/>
                  </a:ext>
                </a:extLst>
              </p:cNvPr>
              <p:cNvSpPr/>
              <p:nvPr/>
            </p:nvSpPr>
            <p:spPr>
              <a:xfrm>
                <a:off x="5510406" y="5508339"/>
                <a:ext cx="1054380" cy="297502"/>
              </a:xfrm>
              <a:prstGeom prst="roundRect">
                <a:avLst>
                  <a:gd name="adj" fmla="val 18900"/>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accent4">
                        <a:lumMod val="50000"/>
                      </a:schemeClr>
                    </a:solidFill>
                    <a:latin typeface="Poppins" panose="00000500000000000000" pitchFamily="2" charset="0"/>
                  </a:rPr>
                  <a:t>SA</a:t>
                </a:r>
                <a:endParaRPr lang="en-US" sz="900" dirty="0">
                  <a:solidFill>
                    <a:schemeClr val="accent4">
                      <a:lumMod val="50000"/>
                    </a:schemeClr>
                  </a:solidFill>
                  <a:latin typeface="Poppins" panose="00000500000000000000" pitchFamily="2" charset="0"/>
                </a:endParaRPr>
              </a:p>
            </p:txBody>
          </p:sp>
        </p:grpSp>
        <p:sp>
          <p:nvSpPr>
            <p:cNvPr id="76" name="Rectangle: Rounded Corners 75">
              <a:extLst>
                <a:ext uri="{FF2B5EF4-FFF2-40B4-BE49-F238E27FC236}">
                  <a16:creationId xmlns:a16="http://schemas.microsoft.com/office/drawing/2014/main" id="{8B708D9B-7488-0E17-77C5-1E5D18F5E787}"/>
                </a:ext>
              </a:extLst>
            </p:cNvPr>
            <p:cNvSpPr/>
            <p:nvPr/>
          </p:nvSpPr>
          <p:spPr>
            <a:xfrm>
              <a:off x="4157487" y="2454952"/>
              <a:ext cx="2781793" cy="3074710"/>
            </a:xfrm>
            <a:prstGeom prst="roundRect">
              <a:avLst>
                <a:gd name="adj" fmla="val 5522"/>
              </a:avLst>
            </a:pr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latin typeface="Poppins" panose="00000500000000000000" pitchFamily="2" charset="0"/>
              </a:endParaRPr>
            </a:p>
          </p:txBody>
        </p:sp>
      </p:grpSp>
      <p:pic>
        <p:nvPicPr>
          <p:cNvPr id="80" name="Graphic 79">
            <a:extLst>
              <a:ext uri="{FF2B5EF4-FFF2-40B4-BE49-F238E27FC236}">
                <a16:creationId xmlns:a16="http://schemas.microsoft.com/office/drawing/2014/main" id="{69CFB526-E52C-B788-C2AC-1B6761F4AE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4146" y="279721"/>
            <a:ext cx="943708" cy="943708"/>
          </a:xfrm>
          <a:prstGeom prst="rect">
            <a:avLst/>
          </a:prstGeom>
        </p:spPr>
      </p:pic>
    </p:spTree>
    <p:extLst>
      <p:ext uri="{BB962C8B-B14F-4D97-AF65-F5344CB8AC3E}">
        <p14:creationId xmlns:p14="http://schemas.microsoft.com/office/powerpoint/2010/main" val="1574815570"/>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500" fill="hold"/>
                                        <p:tgtEl>
                                          <p:spTgt spid="80"/>
                                        </p:tgtEl>
                                        <p:attrNameLst>
                                          <p:attrName>ppt_w</p:attrName>
                                        </p:attrNameLst>
                                      </p:cBhvr>
                                      <p:tavLst>
                                        <p:tav tm="0">
                                          <p:val>
                                            <p:fltVal val="0"/>
                                          </p:val>
                                        </p:tav>
                                        <p:tav tm="100000">
                                          <p:val>
                                            <p:strVal val="#ppt_w"/>
                                          </p:val>
                                        </p:tav>
                                      </p:tavLst>
                                    </p:anim>
                                    <p:anim calcmode="lin" valueType="num">
                                      <p:cBhvr>
                                        <p:cTn id="8" dur="500" fill="hold"/>
                                        <p:tgtEl>
                                          <p:spTgt spid="80"/>
                                        </p:tgtEl>
                                        <p:attrNameLst>
                                          <p:attrName>ppt_h</p:attrName>
                                        </p:attrNameLst>
                                      </p:cBhvr>
                                      <p:tavLst>
                                        <p:tav tm="0">
                                          <p:val>
                                            <p:fltVal val="0"/>
                                          </p:val>
                                        </p:tav>
                                        <p:tav tm="100000">
                                          <p:val>
                                            <p:strVal val="#ppt_h"/>
                                          </p:val>
                                        </p:tav>
                                      </p:tavLst>
                                    </p:anim>
                                    <p:animEffect transition="in" filter="fade">
                                      <p:cBhvr>
                                        <p:cTn id="9" dur="500"/>
                                        <p:tgtEl>
                                          <p:spTgt spid="80"/>
                                        </p:tgtEl>
                                      </p:cBhvr>
                                    </p:animEffect>
                                  </p:childTnLst>
                                </p:cTn>
                              </p:par>
                              <p:par>
                                <p:cTn id="10" presetID="2" presetClass="entr" presetSubtype="4" decel="10000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000"/>
                            </p:stCondLst>
                            <p:childTnLst>
                              <p:par>
                                <p:cTn id="19" presetID="2" presetClass="entr" presetSubtype="4" decel="100000" fill="hold" nodeType="afterEffect">
                                  <p:stCondLst>
                                    <p:cond delay="0"/>
                                  </p:stCondLst>
                                  <p:childTnLst>
                                    <p:set>
                                      <p:cBhvr>
                                        <p:cTn id="20" dur="1" fill="hold">
                                          <p:stCondLst>
                                            <p:cond delay="0"/>
                                          </p:stCondLst>
                                        </p:cTn>
                                        <p:tgtEl>
                                          <p:spTgt spid="77"/>
                                        </p:tgtEl>
                                        <p:attrNameLst>
                                          <p:attrName>style.visibility</p:attrName>
                                        </p:attrNameLst>
                                      </p:cBhvr>
                                      <p:to>
                                        <p:strVal val="visible"/>
                                      </p:to>
                                    </p:set>
                                    <p:anim calcmode="lin" valueType="num">
                                      <p:cBhvr additive="base">
                                        <p:cTn id="21" dur="500" fill="hold"/>
                                        <p:tgtEl>
                                          <p:spTgt spid="77"/>
                                        </p:tgtEl>
                                        <p:attrNameLst>
                                          <p:attrName>ppt_x</p:attrName>
                                        </p:attrNameLst>
                                      </p:cBhvr>
                                      <p:tavLst>
                                        <p:tav tm="0">
                                          <p:val>
                                            <p:strVal val="#ppt_x"/>
                                          </p:val>
                                        </p:tav>
                                        <p:tav tm="100000">
                                          <p:val>
                                            <p:strVal val="#ppt_x"/>
                                          </p:val>
                                        </p:tav>
                                      </p:tavLst>
                                    </p:anim>
                                    <p:anim calcmode="lin" valueType="num">
                                      <p:cBhvr additive="base">
                                        <p:cTn id="22" dur="500" fill="hold"/>
                                        <p:tgtEl>
                                          <p:spTgt spid="77"/>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42"/>
                                        </p:tgtEl>
                                        <p:attrNameLst>
                                          <p:attrName>style.visibility</p:attrName>
                                        </p:attrNameLst>
                                      </p:cBhvr>
                                      <p:to>
                                        <p:strVal val="visible"/>
                                      </p:to>
                                    </p:set>
                                    <p:animEffect transition="in" filter="fade">
                                      <p:cBhvr>
                                        <p:cTn id="30" dur="500"/>
                                        <p:tgtEl>
                                          <p:spTgt spid="42"/>
                                        </p:tgtEl>
                                      </p:cBhvr>
                                    </p:animEffect>
                                  </p:childTnLst>
                                </p:cTn>
                              </p:par>
                            </p:childTnLst>
                          </p:cTn>
                        </p:par>
                        <p:par>
                          <p:cTn id="31" fill="hold">
                            <p:stCondLst>
                              <p:cond delay="2500"/>
                            </p:stCondLst>
                            <p:childTnLst>
                              <p:par>
                                <p:cTn id="32" presetID="10" presetClass="entr" presetSubtype="0" fill="hold" nodeType="after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childTnLst>
                          </p:cTn>
                        </p:par>
                        <p:par>
                          <p:cTn id="35" fill="hold">
                            <p:stCondLst>
                              <p:cond delay="3000"/>
                            </p:stCondLst>
                            <p:childTnLst>
                              <p:par>
                                <p:cTn id="36" presetID="10" presetClass="entr" presetSubtype="0" fill="hold" nodeType="after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cTn>
                              </p:par>
                            </p:childTnLst>
                          </p:cTn>
                        </p:par>
                        <p:par>
                          <p:cTn id="39" fill="hold">
                            <p:stCondLst>
                              <p:cond delay="3500"/>
                            </p:stCondLst>
                            <p:childTnLst>
                              <p:par>
                                <p:cTn id="40" presetID="10" presetClass="entr" presetSubtype="0" fill="hold" nodeType="afterEffect">
                                  <p:stCondLst>
                                    <p:cond delay="0"/>
                                  </p:stCondLst>
                                  <p:childTnLst>
                                    <p:set>
                                      <p:cBhvr>
                                        <p:cTn id="41" dur="1" fill="hold">
                                          <p:stCondLst>
                                            <p:cond delay="0"/>
                                          </p:stCondLst>
                                        </p:cTn>
                                        <p:tgtEl>
                                          <p:spTgt spid="78"/>
                                        </p:tgtEl>
                                        <p:attrNameLst>
                                          <p:attrName>style.visibility</p:attrName>
                                        </p:attrNameLst>
                                      </p:cBhvr>
                                      <p:to>
                                        <p:strVal val="visible"/>
                                      </p:to>
                                    </p:set>
                                    <p:animEffect transition="in" filter="fade">
                                      <p:cBhvr>
                                        <p:cTn id="42" dur="500"/>
                                        <p:tgtEl>
                                          <p:spTgt spid="78"/>
                                        </p:tgtEl>
                                      </p:cBhvr>
                                    </p:animEffect>
                                  </p:childTnLst>
                                </p:cTn>
                              </p:par>
                            </p:childTnLst>
                          </p:cTn>
                        </p:par>
                        <p:par>
                          <p:cTn id="43" fill="hold">
                            <p:stCondLst>
                              <p:cond delay="4000"/>
                            </p:stCondLst>
                            <p:childTnLst>
                              <p:par>
                                <p:cTn id="44" presetID="10" presetClass="entr" presetSubtype="0" fill="hold" grpId="0" nodeType="after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fade">
                                      <p:cBhvr>
                                        <p:cTn id="46" dur="500"/>
                                        <p:tgtEl>
                                          <p:spTgt spid="63"/>
                                        </p:tgtEl>
                                      </p:cBhvr>
                                    </p:animEffect>
                                  </p:childTnLst>
                                </p:cTn>
                              </p:par>
                            </p:childTnLst>
                          </p:cTn>
                        </p:par>
                        <p:par>
                          <p:cTn id="47" fill="hold">
                            <p:stCondLst>
                              <p:cond delay="4500"/>
                            </p:stCondLst>
                            <p:childTnLst>
                              <p:par>
                                <p:cTn id="48" presetID="10" presetClass="entr" presetSubtype="0" fill="hold" grpId="0" nodeType="after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fade">
                                      <p:cBhvr>
                                        <p:cTn id="50" dur="500"/>
                                        <p:tgtEl>
                                          <p:spTgt spid="64"/>
                                        </p:tgtEl>
                                      </p:cBhvr>
                                    </p:animEffect>
                                  </p:childTnLst>
                                </p:cTn>
                              </p:par>
                            </p:childTnLst>
                          </p:cTn>
                        </p:par>
                        <p:par>
                          <p:cTn id="51" fill="hold">
                            <p:stCondLst>
                              <p:cond delay="5000"/>
                            </p:stCondLst>
                            <p:childTnLst>
                              <p:par>
                                <p:cTn id="52" presetID="10" presetClass="entr" presetSubtype="0" fill="hold" grpId="0" nodeType="after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fade">
                                      <p:cBhvr>
                                        <p:cTn id="54" dur="500"/>
                                        <p:tgtEl>
                                          <p:spTgt spid="65"/>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35"/>
                                        </p:tgtEl>
                                      </p:cBhvr>
                                    </p:animEffect>
                                    <p:animScale>
                                      <p:cBhvr>
                                        <p:cTn id="59" dur="250" autoRev="1" fill="hold"/>
                                        <p:tgtEl>
                                          <p:spTgt spid="35"/>
                                        </p:tgtEl>
                                      </p:cBhvr>
                                      <p:by x="105000" y="105000"/>
                                    </p:animScale>
                                  </p:childTnLst>
                                </p:cTn>
                              </p:par>
                            </p:childTnLst>
                          </p:cTn>
                        </p:par>
                      </p:childTnLst>
                    </p:cTn>
                  </p:par>
                  <p:par>
                    <p:cTn id="60" fill="hold">
                      <p:stCondLst>
                        <p:cond delay="indefinite"/>
                      </p:stCondLst>
                      <p:childTnLst>
                        <p:par>
                          <p:cTn id="61" fill="hold">
                            <p:stCondLst>
                              <p:cond delay="0"/>
                            </p:stCondLst>
                            <p:childTnLst>
                              <p:par>
                                <p:cTn id="62" presetID="26" presetClass="emph" presetSubtype="0" fill="hold" nodeType="clickEffect">
                                  <p:stCondLst>
                                    <p:cond delay="0"/>
                                  </p:stCondLst>
                                  <p:childTnLst>
                                    <p:animEffect transition="out" filter="fade">
                                      <p:cBhvr>
                                        <p:cTn id="63" dur="500" tmFilter="0, 0; .2, .5; .8, .5; 1, 0"/>
                                        <p:tgtEl>
                                          <p:spTgt spid="42"/>
                                        </p:tgtEl>
                                      </p:cBhvr>
                                    </p:animEffect>
                                    <p:animScale>
                                      <p:cBhvr>
                                        <p:cTn id="64" dur="250" autoRev="1" fill="hold"/>
                                        <p:tgtEl>
                                          <p:spTgt spid="42"/>
                                        </p:tgtEl>
                                      </p:cBhvr>
                                      <p:by x="105000" y="105000"/>
                                    </p:animScale>
                                  </p:childTnLst>
                                </p:cTn>
                              </p:par>
                            </p:childTnLst>
                          </p:cTn>
                        </p:par>
                      </p:childTnLst>
                    </p:cTn>
                  </p:par>
                  <p:par>
                    <p:cTn id="65" fill="hold">
                      <p:stCondLst>
                        <p:cond delay="indefinite"/>
                      </p:stCondLst>
                      <p:childTnLst>
                        <p:par>
                          <p:cTn id="66" fill="hold">
                            <p:stCondLst>
                              <p:cond delay="0"/>
                            </p:stCondLst>
                            <p:childTnLst>
                              <p:par>
                                <p:cTn id="67" presetID="26" presetClass="emph" presetSubtype="0" fill="hold" nodeType="clickEffect">
                                  <p:stCondLst>
                                    <p:cond delay="0"/>
                                  </p:stCondLst>
                                  <p:childTnLst>
                                    <p:animEffect transition="out" filter="fade">
                                      <p:cBhvr>
                                        <p:cTn id="68" dur="500" tmFilter="0, 0; .2, .5; .8, .5; 1, 0"/>
                                        <p:tgtEl>
                                          <p:spTgt spid="49"/>
                                        </p:tgtEl>
                                      </p:cBhvr>
                                    </p:animEffect>
                                    <p:animScale>
                                      <p:cBhvr>
                                        <p:cTn id="69" dur="250" autoRev="1" fill="hold"/>
                                        <p:tgtEl>
                                          <p:spTgt spid="49"/>
                                        </p:tgtEl>
                                      </p:cBhvr>
                                      <p:by x="105000" y="105000"/>
                                    </p:animScale>
                                  </p:childTnLst>
                                </p:cTn>
                              </p:par>
                            </p:childTnLst>
                          </p:cTn>
                        </p:par>
                      </p:childTnLst>
                    </p:cTn>
                  </p:par>
                  <p:par>
                    <p:cTn id="70" fill="hold">
                      <p:stCondLst>
                        <p:cond delay="indefinite"/>
                      </p:stCondLst>
                      <p:childTnLst>
                        <p:par>
                          <p:cTn id="71" fill="hold">
                            <p:stCondLst>
                              <p:cond delay="0"/>
                            </p:stCondLst>
                            <p:childTnLst>
                              <p:par>
                                <p:cTn id="72" presetID="26" presetClass="emph" presetSubtype="0" fill="hold" nodeType="clickEffect">
                                  <p:stCondLst>
                                    <p:cond delay="0"/>
                                  </p:stCondLst>
                                  <p:childTnLst>
                                    <p:animEffect transition="out" filter="fade">
                                      <p:cBhvr>
                                        <p:cTn id="73" dur="500" tmFilter="0, 0; .2, .5; .8, .5; 1, 0"/>
                                        <p:tgtEl>
                                          <p:spTgt spid="56"/>
                                        </p:tgtEl>
                                      </p:cBhvr>
                                    </p:animEffect>
                                    <p:animScale>
                                      <p:cBhvr>
                                        <p:cTn id="74" dur="250" autoRev="1" fill="hold"/>
                                        <p:tgtEl>
                                          <p:spTgt spid="5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63" grpId="0" animBg="1"/>
      <p:bldP spid="64" grpId="0" animBg="1"/>
      <p:bldP spid="6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35FF86-DB2E-5C59-DB85-72201D3249CC}"/>
              </a:ext>
            </a:extLst>
          </p:cNvPr>
          <p:cNvSpPr txBox="1"/>
          <p:nvPr/>
        </p:nvSpPr>
        <p:spPr>
          <a:xfrm>
            <a:off x="91072" y="2390089"/>
            <a:ext cx="12009856" cy="830997"/>
          </a:xfrm>
          <a:prstGeom prst="rect">
            <a:avLst/>
          </a:prstGeom>
          <a:noFill/>
        </p:spPr>
        <p:txBody>
          <a:bodyPr wrap="square" rtlCol="0">
            <a:spAutoFit/>
          </a:bodyPr>
          <a:lstStyle/>
          <a:p>
            <a:pPr algn="ctr"/>
            <a:r>
              <a:rPr lang="en-GB" sz="2400" dirty="0">
                <a:solidFill>
                  <a:schemeClr val="tx1"/>
                </a:solidFill>
                <a:latin typeface="Poppins" panose="00000500000000000000" pitchFamily="2" charset="0"/>
                <a:ea typeface="Open Sans" panose="020B0606030504020204" pitchFamily="34" charset="0"/>
                <a:cs typeface="Poppins" panose="00000500000000000000" pitchFamily="2" charset="0"/>
              </a:rPr>
              <a:t>Very significant piece of legislation </a:t>
            </a:r>
            <a:r>
              <a:rPr lang="en-GB" sz="2400" b="1" dirty="0">
                <a:solidFill>
                  <a:schemeClr val="tx1"/>
                </a:solidFill>
                <a:latin typeface="Poppins" panose="00000500000000000000" pitchFamily="2" charset="0"/>
                <a:ea typeface="Open Sans" panose="020B0606030504020204" pitchFamily="34" charset="0"/>
                <a:cs typeface="Poppins" panose="00000500000000000000" pitchFamily="2" charset="0"/>
              </a:rPr>
              <a:t>affecting</a:t>
            </a:r>
            <a:r>
              <a:rPr lang="en-GB" sz="2400" dirty="0">
                <a:solidFill>
                  <a:schemeClr val="tx1"/>
                </a:solidFill>
                <a:latin typeface="Poppins" panose="00000500000000000000" pitchFamily="2" charset="0"/>
                <a:ea typeface="Open Sans" panose="020B0606030504020204" pitchFamily="34" charset="0"/>
                <a:cs typeface="Poppins" panose="00000500000000000000" pitchFamily="2" charset="0"/>
              </a:rPr>
              <a:t> </a:t>
            </a:r>
            <a:br>
              <a:rPr lang="en-GB" sz="2400" dirty="0">
                <a:solidFill>
                  <a:schemeClr val="tx1"/>
                </a:solidFill>
                <a:latin typeface="Poppins" panose="00000500000000000000" pitchFamily="2" charset="0"/>
                <a:ea typeface="Open Sans" panose="020B0606030504020204" pitchFamily="34" charset="0"/>
                <a:cs typeface="Poppins" panose="00000500000000000000" pitchFamily="2" charset="0"/>
              </a:rPr>
            </a:br>
            <a:r>
              <a:rPr lang="en-GB" sz="2400" b="1" dirty="0">
                <a:solidFill>
                  <a:schemeClr val="tx1"/>
                </a:solidFill>
                <a:latin typeface="Poppins" panose="00000500000000000000" pitchFamily="2" charset="0"/>
                <a:ea typeface="Open Sans" panose="020B0606030504020204" pitchFamily="34" charset="0"/>
                <a:cs typeface="Poppins" panose="00000500000000000000" pitchFamily="2" charset="0"/>
              </a:rPr>
              <a:t>almost all parts of the U.S. financial sector:</a:t>
            </a:r>
            <a:endParaRPr lang="en-US" sz="2400" b="1" dirty="0">
              <a:solidFill>
                <a:schemeClr val="tx1"/>
              </a:solidFill>
              <a:latin typeface="Poppins" panose="00000500000000000000" pitchFamily="2" charset="0"/>
              <a:ea typeface="Open Sans" panose="020B0606030504020204" pitchFamily="34" charset="0"/>
              <a:cs typeface="Poppins" panose="00000500000000000000" pitchFamily="2" charset="0"/>
            </a:endParaRPr>
          </a:p>
        </p:txBody>
      </p:sp>
      <p:sp>
        <p:nvSpPr>
          <p:cNvPr id="10" name="Rectangle: Rounded Corners 9">
            <a:extLst>
              <a:ext uri="{FF2B5EF4-FFF2-40B4-BE49-F238E27FC236}">
                <a16:creationId xmlns:a16="http://schemas.microsoft.com/office/drawing/2014/main" id="{CB5C78D7-2DAA-68CF-2C0C-01794AADA85E}"/>
              </a:ext>
            </a:extLst>
          </p:cNvPr>
          <p:cNvSpPr/>
          <p:nvPr/>
        </p:nvSpPr>
        <p:spPr>
          <a:xfrm>
            <a:off x="426720" y="3673881"/>
            <a:ext cx="1923208" cy="1073574"/>
          </a:xfrm>
          <a:prstGeom prst="roundRect">
            <a:avLst>
              <a:gd name="adj" fmla="val 12806"/>
            </a:avLst>
          </a:prstGeom>
          <a:solidFill>
            <a:schemeClr val="accent5">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Financial </a:t>
            </a:r>
            <a:br>
              <a:rPr lang="en-GB" sz="16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br>
            <a:r>
              <a:rPr lang="en-GB" sz="16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Stability</a:t>
            </a:r>
            <a:endParaRPr lang="en-US" sz="16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endParaRPr>
          </a:p>
        </p:txBody>
      </p:sp>
      <p:sp>
        <p:nvSpPr>
          <p:cNvPr id="13" name="Rectangle: Rounded Corners 12">
            <a:extLst>
              <a:ext uri="{FF2B5EF4-FFF2-40B4-BE49-F238E27FC236}">
                <a16:creationId xmlns:a16="http://schemas.microsoft.com/office/drawing/2014/main" id="{E5E710F3-BAF0-BC4C-227E-19E834C527C6}"/>
              </a:ext>
            </a:extLst>
          </p:cNvPr>
          <p:cNvSpPr/>
          <p:nvPr/>
        </p:nvSpPr>
        <p:spPr>
          <a:xfrm>
            <a:off x="7488236" y="3673881"/>
            <a:ext cx="1923207" cy="1073574"/>
          </a:xfrm>
          <a:prstGeom prst="roundRect">
            <a:avLst>
              <a:gd name="adj" fmla="val 12806"/>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Streamline </a:t>
            </a:r>
            <a:b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b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Banking </a:t>
            </a:r>
            <a:b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br>
            <a:r>
              <a:rPr lang="en-GB"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rPr>
              <a:t>Regulation</a:t>
            </a:r>
            <a:endParaRPr lang="en-US" sz="1600" b="1" dirty="0">
              <a:solidFill>
                <a:schemeClr val="accent2">
                  <a:lumMod val="50000"/>
                </a:schemeClr>
              </a:solidFill>
              <a:latin typeface="Poppins" panose="00000500000000000000" pitchFamily="2" charset="0"/>
              <a:ea typeface="Open Sans" panose="020B0606030504020204" pitchFamily="34" charset="0"/>
              <a:cs typeface="Poppins" panose="00000500000000000000" pitchFamily="2" charset="0"/>
            </a:endParaRPr>
          </a:p>
        </p:txBody>
      </p:sp>
      <p:sp>
        <p:nvSpPr>
          <p:cNvPr id="16" name="Rectangle: Rounded Corners 15">
            <a:extLst>
              <a:ext uri="{FF2B5EF4-FFF2-40B4-BE49-F238E27FC236}">
                <a16:creationId xmlns:a16="http://schemas.microsoft.com/office/drawing/2014/main" id="{A9E74065-697B-7425-D5F0-E118C7FABB10}"/>
              </a:ext>
            </a:extLst>
          </p:cNvPr>
          <p:cNvSpPr/>
          <p:nvPr/>
        </p:nvSpPr>
        <p:spPr>
          <a:xfrm>
            <a:off x="2780559" y="3673881"/>
            <a:ext cx="1923207" cy="1073574"/>
          </a:xfrm>
          <a:prstGeom prst="roundRect">
            <a:avLst>
              <a:gd name="adj" fmla="val 12806"/>
            </a:avLst>
          </a:prstGeom>
          <a:solidFill>
            <a:schemeClr val="tx1">
              <a:lumMod val="10000"/>
              <a:lumOff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Poppins" panose="00000500000000000000" pitchFamily="2" charset="0"/>
                <a:ea typeface="Open Sans" panose="020B0606030504020204" pitchFamily="34" charset="0"/>
                <a:cs typeface="Poppins" panose="00000500000000000000" pitchFamily="2" charset="0"/>
              </a:rPr>
              <a:t>Orderly </a:t>
            </a:r>
            <a:br>
              <a:rPr lang="en-GB" sz="1600" b="1" dirty="0">
                <a:solidFill>
                  <a:schemeClr val="tx1"/>
                </a:solidFill>
                <a:latin typeface="Poppins" panose="00000500000000000000" pitchFamily="2" charset="0"/>
                <a:ea typeface="Open Sans" panose="020B0606030504020204" pitchFamily="34" charset="0"/>
                <a:cs typeface="Poppins" panose="00000500000000000000" pitchFamily="2" charset="0"/>
              </a:rPr>
            </a:br>
            <a:r>
              <a:rPr lang="en-GB" sz="1600" b="1" dirty="0">
                <a:solidFill>
                  <a:schemeClr val="tx1"/>
                </a:solidFill>
                <a:latin typeface="Poppins" panose="00000500000000000000" pitchFamily="2" charset="0"/>
                <a:ea typeface="Open Sans" panose="020B0606030504020204" pitchFamily="34" charset="0"/>
                <a:cs typeface="Poppins" panose="00000500000000000000" pitchFamily="2" charset="0"/>
              </a:rPr>
              <a:t>Liquidation</a:t>
            </a:r>
            <a:endParaRPr lang="en-US" sz="1600" b="1" dirty="0">
              <a:solidFill>
                <a:schemeClr val="tx1"/>
              </a:solidFill>
              <a:latin typeface="Poppins" panose="00000500000000000000" pitchFamily="2" charset="0"/>
              <a:ea typeface="Open Sans" panose="020B0606030504020204" pitchFamily="34" charset="0"/>
              <a:cs typeface="Poppins" panose="00000500000000000000" pitchFamily="2" charset="0"/>
            </a:endParaRPr>
          </a:p>
        </p:txBody>
      </p:sp>
      <p:sp>
        <p:nvSpPr>
          <p:cNvPr id="19" name="Rectangle: Rounded Corners 18">
            <a:extLst>
              <a:ext uri="{FF2B5EF4-FFF2-40B4-BE49-F238E27FC236}">
                <a16:creationId xmlns:a16="http://schemas.microsoft.com/office/drawing/2014/main" id="{1CB5F62B-0E8D-6E66-543C-C265F93C0E4E}"/>
              </a:ext>
            </a:extLst>
          </p:cNvPr>
          <p:cNvSpPr/>
          <p:nvPr/>
        </p:nvSpPr>
        <p:spPr>
          <a:xfrm>
            <a:off x="5134397" y="3673881"/>
            <a:ext cx="1923209" cy="1073574"/>
          </a:xfrm>
          <a:prstGeom prst="roundRect">
            <a:avLst>
              <a:gd name="adj" fmla="val 12806"/>
            </a:avLst>
          </a:pr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Financial </a:t>
            </a:r>
            <a:br>
              <a:rPr lang="en-US" sz="16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br>
            <a:r>
              <a:rPr lang="en-US" sz="1600"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Advisors</a:t>
            </a:r>
          </a:p>
        </p:txBody>
      </p:sp>
      <p:sp>
        <p:nvSpPr>
          <p:cNvPr id="20" name="Rectangle: Rounded Corners 19">
            <a:extLst>
              <a:ext uri="{FF2B5EF4-FFF2-40B4-BE49-F238E27FC236}">
                <a16:creationId xmlns:a16="http://schemas.microsoft.com/office/drawing/2014/main" id="{F7D39A22-71E7-E592-423F-D622E93476F0}"/>
              </a:ext>
            </a:extLst>
          </p:cNvPr>
          <p:cNvSpPr/>
          <p:nvPr/>
        </p:nvSpPr>
        <p:spPr>
          <a:xfrm>
            <a:off x="9842073" y="3673881"/>
            <a:ext cx="1923207" cy="1073574"/>
          </a:xfrm>
          <a:prstGeom prst="roundRect">
            <a:avLst>
              <a:gd name="adj" fmla="val 12806"/>
            </a:avLst>
          </a:prstGeom>
          <a:solidFill>
            <a:schemeClr val="accent4">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6">
                    <a:lumMod val="50000"/>
                  </a:schemeClr>
                </a:solidFill>
                <a:latin typeface="Poppins" panose="00000500000000000000" pitchFamily="2" charset="0"/>
                <a:ea typeface="Open Sans" panose="020B0606030504020204" pitchFamily="34" charset="0"/>
                <a:cs typeface="Poppins" panose="00000500000000000000" pitchFamily="2" charset="0"/>
              </a:rPr>
              <a:t>Insurance</a:t>
            </a:r>
          </a:p>
        </p:txBody>
      </p:sp>
      <p:sp>
        <p:nvSpPr>
          <p:cNvPr id="21" name="Rectangle: Rounded Corners 20">
            <a:extLst>
              <a:ext uri="{FF2B5EF4-FFF2-40B4-BE49-F238E27FC236}">
                <a16:creationId xmlns:a16="http://schemas.microsoft.com/office/drawing/2014/main" id="{7449EB7C-4BC6-DA62-9AEF-EFCCA255C111}"/>
              </a:ext>
            </a:extLst>
          </p:cNvPr>
          <p:cNvSpPr/>
          <p:nvPr/>
        </p:nvSpPr>
        <p:spPr>
          <a:xfrm>
            <a:off x="426720" y="5138164"/>
            <a:ext cx="1923208" cy="1073574"/>
          </a:xfrm>
          <a:prstGeom prst="roundRect">
            <a:avLst>
              <a:gd name="adj" fmla="val 12806"/>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6">
                    <a:lumMod val="50000"/>
                  </a:schemeClr>
                </a:solidFill>
                <a:latin typeface="Poppins" panose="00000500000000000000" pitchFamily="2" charset="0"/>
                <a:ea typeface="Open Sans" panose="020B0606030504020204" pitchFamily="34" charset="0"/>
                <a:cs typeface="Poppins" panose="00000500000000000000" pitchFamily="2" charset="0"/>
              </a:rPr>
              <a:t>Transparency</a:t>
            </a:r>
          </a:p>
        </p:txBody>
      </p:sp>
      <p:sp>
        <p:nvSpPr>
          <p:cNvPr id="22" name="Rectangle: Rounded Corners 21">
            <a:extLst>
              <a:ext uri="{FF2B5EF4-FFF2-40B4-BE49-F238E27FC236}">
                <a16:creationId xmlns:a16="http://schemas.microsoft.com/office/drawing/2014/main" id="{66B4D74A-3EF9-6B4F-8022-B9806ECC067B}"/>
              </a:ext>
            </a:extLst>
          </p:cNvPr>
          <p:cNvSpPr/>
          <p:nvPr/>
        </p:nvSpPr>
        <p:spPr>
          <a:xfrm>
            <a:off x="7488235" y="5138164"/>
            <a:ext cx="1923207" cy="1073574"/>
          </a:xfrm>
          <a:prstGeom prst="roundRect">
            <a:avLst>
              <a:gd name="adj" fmla="val 12806"/>
            </a:avLst>
          </a:prstGeom>
          <a:solidFill>
            <a:schemeClr val="accent5">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Volcker </a:t>
            </a:r>
            <a:br>
              <a:rPr lang="en-GB" sz="16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br>
            <a:r>
              <a:rPr lang="en-GB" sz="16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rPr>
              <a:t>Rule</a:t>
            </a:r>
            <a:endParaRPr lang="en-US" sz="1600" b="1" dirty="0">
              <a:solidFill>
                <a:schemeClr val="accent5">
                  <a:lumMod val="50000"/>
                </a:schemeClr>
              </a:solidFill>
              <a:latin typeface="Poppins" panose="00000500000000000000" pitchFamily="2" charset="0"/>
              <a:ea typeface="Open Sans" panose="020B0606030504020204" pitchFamily="34" charset="0"/>
              <a:cs typeface="Poppins" panose="00000500000000000000" pitchFamily="2" charset="0"/>
            </a:endParaRPr>
          </a:p>
        </p:txBody>
      </p:sp>
      <p:sp>
        <p:nvSpPr>
          <p:cNvPr id="23" name="Rectangle: Rounded Corners 22">
            <a:extLst>
              <a:ext uri="{FF2B5EF4-FFF2-40B4-BE49-F238E27FC236}">
                <a16:creationId xmlns:a16="http://schemas.microsoft.com/office/drawing/2014/main" id="{7F56C711-64E5-6656-9F24-9EDC56520432}"/>
              </a:ext>
            </a:extLst>
          </p:cNvPr>
          <p:cNvSpPr/>
          <p:nvPr/>
        </p:nvSpPr>
        <p:spPr>
          <a:xfrm>
            <a:off x="2780559" y="5138164"/>
            <a:ext cx="1923207" cy="1073574"/>
          </a:xfrm>
          <a:prstGeom prst="roundRect">
            <a:avLst>
              <a:gd name="adj" fmla="val 12806"/>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rPr>
              <a:t>Clearing</a:t>
            </a:r>
          </a:p>
        </p:txBody>
      </p:sp>
      <p:sp>
        <p:nvSpPr>
          <p:cNvPr id="24" name="Rectangle: Rounded Corners 23">
            <a:extLst>
              <a:ext uri="{FF2B5EF4-FFF2-40B4-BE49-F238E27FC236}">
                <a16:creationId xmlns:a16="http://schemas.microsoft.com/office/drawing/2014/main" id="{EE8443E1-D579-6F28-0D62-7A3341721C6A}"/>
              </a:ext>
            </a:extLst>
          </p:cNvPr>
          <p:cNvSpPr/>
          <p:nvPr/>
        </p:nvSpPr>
        <p:spPr>
          <a:xfrm>
            <a:off x="5134397" y="5138164"/>
            <a:ext cx="1923209" cy="1073574"/>
          </a:xfrm>
          <a:prstGeom prst="roundRect">
            <a:avLst>
              <a:gd name="adj" fmla="val 12806"/>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rPr>
              <a:t>Investor </a:t>
            </a:r>
            <a:br>
              <a:rPr lang="en-GB" sz="1600" b="1"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rPr>
            </a:br>
            <a:r>
              <a:rPr lang="en-GB" sz="1600" b="1"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rPr>
              <a:t>Protection</a:t>
            </a:r>
            <a:endParaRPr lang="en-US" sz="1600" b="1"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endParaRPr>
          </a:p>
        </p:txBody>
      </p:sp>
      <p:sp>
        <p:nvSpPr>
          <p:cNvPr id="25" name="Rectangle: Rounded Corners 24">
            <a:extLst>
              <a:ext uri="{FF2B5EF4-FFF2-40B4-BE49-F238E27FC236}">
                <a16:creationId xmlns:a16="http://schemas.microsoft.com/office/drawing/2014/main" id="{800F6127-EEDF-8DE4-0771-D6BE47CE60FD}"/>
              </a:ext>
            </a:extLst>
          </p:cNvPr>
          <p:cNvSpPr/>
          <p:nvPr/>
        </p:nvSpPr>
        <p:spPr>
          <a:xfrm>
            <a:off x="9842073" y="5138164"/>
            <a:ext cx="1923207" cy="1073574"/>
          </a:xfrm>
          <a:prstGeom prst="roundRect">
            <a:avLst>
              <a:gd name="adj" fmla="val 12806"/>
            </a:avLst>
          </a:prstGeom>
          <a:solidFill>
            <a:schemeClr val="accent1">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rPr>
              <a:t>Much </a:t>
            </a:r>
            <a:br>
              <a:rPr lang="en-GB" sz="1600" b="1"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rPr>
            </a:br>
            <a:r>
              <a:rPr lang="en-GB" sz="1600" b="1"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rPr>
              <a:t>more…</a:t>
            </a:r>
            <a:endParaRPr lang="en-US" sz="1600" b="1" dirty="0">
              <a:solidFill>
                <a:schemeClr val="accent1">
                  <a:lumMod val="50000"/>
                </a:schemeClr>
              </a:solidFill>
              <a:latin typeface="Poppins" panose="00000500000000000000" pitchFamily="2" charset="0"/>
              <a:ea typeface="Open Sans" panose="020B0606030504020204" pitchFamily="34" charset="0"/>
              <a:cs typeface="Poppins" panose="00000500000000000000" pitchFamily="2" charset="0"/>
            </a:endParaRPr>
          </a:p>
        </p:txBody>
      </p:sp>
      <p:sp>
        <p:nvSpPr>
          <p:cNvPr id="30" name="TextBox 29">
            <a:extLst>
              <a:ext uri="{FF2B5EF4-FFF2-40B4-BE49-F238E27FC236}">
                <a16:creationId xmlns:a16="http://schemas.microsoft.com/office/drawing/2014/main" id="{E5FE0946-930C-2E5A-419D-7F58FB039F1D}"/>
              </a:ext>
            </a:extLst>
          </p:cNvPr>
          <p:cNvSpPr txBox="1"/>
          <p:nvPr/>
        </p:nvSpPr>
        <p:spPr>
          <a:xfrm>
            <a:off x="91072" y="1689616"/>
            <a:ext cx="12100928" cy="584775"/>
          </a:xfrm>
          <a:prstGeom prst="rect">
            <a:avLst/>
          </a:prstGeom>
          <a:noFill/>
        </p:spPr>
        <p:txBody>
          <a:bodyPr wrap="square" rtlCol="0">
            <a:spAutoFit/>
          </a:bodyPr>
          <a:lstStyle/>
          <a:p>
            <a:pPr algn="ctr"/>
            <a:r>
              <a:rPr lang="en-US" sz="3200" dirty="0">
                <a:latin typeface="+mj-lt"/>
              </a:rPr>
              <a:t>Dodd-Frank Act (U.S.)</a:t>
            </a:r>
          </a:p>
        </p:txBody>
      </p:sp>
      <p:pic>
        <p:nvPicPr>
          <p:cNvPr id="35" name="Graphic 34">
            <a:extLst>
              <a:ext uri="{FF2B5EF4-FFF2-40B4-BE49-F238E27FC236}">
                <a16:creationId xmlns:a16="http://schemas.microsoft.com/office/drawing/2014/main" id="{1357043A-1A0B-E77A-4C9E-153BAD401F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80185" y="629274"/>
            <a:ext cx="1031630" cy="1031630"/>
          </a:xfrm>
          <a:prstGeom prst="rect">
            <a:avLst/>
          </a:prstGeom>
        </p:spPr>
      </p:pic>
    </p:spTree>
    <p:extLst>
      <p:ext uri="{BB962C8B-B14F-4D97-AF65-F5344CB8AC3E}">
        <p14:creationId xmlns:p14="http://schemas.microsoft.com/office/powerpoint/2010/main" val="2950598489"/>
      </p:ext>
    </p:extLst>
  </p:cSld>
  <p:clrMapOvr>
    <a:masterClrMapping/>
  </p:clrMapOvr>
  <mc:AlternateContent xmlns:mc="http://schemas.openxmlformats.org/markup-compatibility/2006" xmlns:p14="http://schemas.microsoft.com/office/powerpoint/2010/main">
    <mc:Choice Requires="p14">
      <p:transition spd="slow">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2" presetClass="entr" presetSubtype="4" decel="10000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par>
                          <p:cTn id="24" fill="hold">
                            <p:stCondLst>
                              <p:cond delay="1500"/>
                            </p:stCondLst>
                            <p:childTnLst>
                              <p:par>
                                <p:cTn id="25" presetID="53" presetClass="entr" presetSubtype="16"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par>
                          <p:cTn id="36" fill="hold">
                            <p:stCondLst>
                              <p:cond delay="2500"/>
                            </p:stCondLst>
                            <p:childTnLst>
                              <p:par>
                                <p:cTn id="37" presetID="53" presetClass="entr" presetSubtype="16" fill="hold" grpId="0" nodeType="after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par>
                          <p:cTn id="42" fill="hold">
                            <p:stCondLst>
                              <p:cond delay="3000"/>
                            </p:stCondLst>
                            <p:childTnLst>
                              <p:par>
                                <p:cTn id="43" presetID="53" presetClass="entr" presetSubtype="16"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par>
                          <p:cTn id="48" fill="hold">
                            <p:stCondLst>
                              <p:cond delay="3500"/>
                            </p:stCondLst>
                            <p:childTnLst>
                              <p:par>
                                <p:cTn id="49" presetID="53" presetClass="entr" presetSubtype="16"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Effect transition="in" filter="fade">
                                      <p:cBhvr>
                                        <p:cTn id="53" dur="500"/>
                                        <p:tgtEl>
                                          <p:spTgt spid="21"/>
                                        </p:tgtEl>
                                      </p:cBhvr>
                                    </p:animEffect>
                                  </p:childTnLst>
                                </p:cTn>
                              </p:par>
                            </p:childTnLst>
                          </p:cTn>
                        </p:par>
                        <p:par>
                          <p:cTn id="54" fill="hold">
                            <p:stCondLst>
                              <p:cond delay="4000"/>
                            </p:stCondLst>
                            <p:childTnLst>
                              <p:par>
                                <p:cTn id="55" presetID="53" presetClass="entr" presetSubtype="16"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p:cTn id="57" dur="500" fill="hold"/>
                                        <p:tgtEl>
                                          <p:spTgt spid="23"/>
                                        </p:tgtEl>
                                        <p:attrNameLst>
                                          <p:attrName>ppt_w</p:attrName>
                                        </p:attrNameLst>
                                      </p:cBhvr>
                                      <p:tavLst>
                                        <p:tav tm="0">
                                          <p:val>
                                            <p:fltVal val="0"/>
                                          </p:val>
                                        </p:tav>
                                        <p:tav tm="100000">
                                          <p:val>
                                            <p:strVal val="#ppt_w"/>
                                          </p:val>
                                        </p:tav>
                                      </p:tavLst>
                                    </p:anim>
                                    <p:anim calcmode="lin" valueType="num">
                                      <p:cBhvr>
                                        <p:cTn id="58" dur="500" fill="hold"/>
                                        <p:tgtEl>
                                          <p:spTgt spid="23"/>
                                        </p:tgtEl>
                                        <p:attrNameLst>
                                          <p:attrName>ppt_h</p:attrName>
                                        </p:attrNameLst>
                                      </p:cBhvr>
                                      <p:tavLst>
                                        <p:tav tm="0">
                                          <p:val>
                                            <p:fltVal val="0"/>
                                          </p:val>
                                        </p:tav>
                                        <p:tav tm="100000">
                                          <p:val>
                                            <p:strVal val="#ppt_h"/>
                                          </p:val>
                                        </p:tav>
                                      </p:tavLst>
                                    </p:anim>
                                    <p:animEffect transition="in" filter="fade">
                                      <p:cBhvr>
                                        <p:cTn id="59" dur="500"/>
                                        <p:tgtEl>
                                          <p:spTgt spid="23"/>
                                        </p:tgtEl>
                                      </p:cBhvr>
                                    </p:animEffect>
                                  </p:childTnLst>
                                </p:cTn>
                              </p:par>
                            </p:childTnLst>
                          </p:cTn>
                        </p:par>
                        <p:par>
                          <p:cTn id="60" fill="hold">
                            <p:stCondLst>
                              <p:cond delay="4500"/>
                            </p:stCondLst>
                            <p:childTnLst>
                              <p:par>
                                <p:cTn id="61" presetID="53" presetClass="entr" presetSubtype="16" fill="hold" grpId="0" nodeType="after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p:cTn id="63" dur="500" fill="hold"/>
                                        <p:tgtEl>
                                          <p:spTgt spid="24"/>
                                        </p:tgtEl>
                                        <p:attrNameLst>
                                          <p:attrName>ppt_w</p:attrName>
                                        </p:attrNameLst>
                                      </p:cBhvr>
                                      <p:tavLst>
                                        <p:tav tm="0">
                                          <p:val>
                                            <p:fltVal val="0"/>
                                          </p:val>
                                        </p:tav>
                                        <p:tav tm="100000">
                                          <p:val>
                                            <p:strVal val="#ppt_w"/>
                                          </p:val>
                                        </p:tav>
                                      </p:tavLst>
                                    </p:anim>
                                    <p:anim calcmode="lin" valueType="num">
                                      <p:cBhvr>
                                        <p:cTn id="64" dur="500" fill="hold"/>
                                        <p:tgtEl>
                                          <p:spTgt spid="24"/>
                                        </p:tgtEl>
                                        <p:attrNameLst>
                                          <p:attrName>ppt_h</p:attrName>
                                        </p:attrNameLst>
                                      </p:cBhvr>
                                      <p:tavLst>
                                        <p:tav tm="0">
                                          <p:val>
                                            <p:fltVal val="0"/>
                                          </p:val>
                                        </p:tav>
                                        <p:tav tm="100000">
                                          <p:val>
                                            <p:strVal val="#ppt_h"/>
                                          </p:val>
                                        </p:tav>
                                      </p:tavLst>
                                    </p:anim>
                                    <p:animEffect transition="in" filter="fade">
                                      <p:cBhvr>
                                        <p:cTn id="65" dur="500"/>
                                        <p:tgtEl>
                                          <p:spTgt spid="24"/>
                                        </p:tgtEl>
                                      </p:cBhvr>
                                    </p:animEffect>
                                  </p:childTnLst>
                                </p:cTn>
                              </p:par>
                            </p:childTnLst>
                          </p:cTn>
                        </p:par>
                        <p:par>
                          <p:cTn id="66" fill="hold">
                            <p:stCondLst>
                              <p:cond delay="5000"/>
                            </p:stCondLst>
                            <p:childTnLst>
                              <p:par>
                                <p:cTn id="67" presetID="53" presetClass="entr" presetSubtype="16" fill="hold" grpId="0" nodeType="after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childTnLst>
                          </p:cTn>
                        </p:par>
                        <p:par>
                          <p:cTn id="72" fill="hold">
                            <p:stCondLst>
                              <p:cond delay="5500"/>
                            </p:stCondLst>
                            <p:childTnLst>
                              <p:par>
                                <p:cTn id="73" presetID="53" presetClass="entr" presetSubtype="16" fill="hold" grpId="0" nodeType="after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p:cTn id="75" dur="500" fill="hold"/>
                                        <p:tgtEl>
                                          <p:spTgt spid="25"/>
                                        </p:tgtEl>
                                        <p:attrNameLst>
                                          <p:attrName>ppt_w</p:attrName>
                                        </p:attrNameLst>
                                      </p:cBhvr>
                                      <p:tavLst>
                                        <p:tav tm="0">
                                          <p:val>
                                            <p:fltVal val="0"/>
                                          </p:val>
                                        </p:tav>
                                        <p:tav tm="100000">
                                          <p:val>
                                            <p:strVal val="#ppt_w"/>
                                          </p:val>
                                        </p:tav>
                                      </p:tavLst>
                                    </p:anim>
                                    <p:anim calcmode="lin" valueType="num">
                                      <p:cBhvr>
                                        <p:cTn id="76" dur="500" fill="hold"/>
                                        <p:tgtEl>
                                          <p:spTgt spid="25"/>
                                        </p:tgtEl>
                                        <p:attrNameLst>
                                          <p:attrName>ppt_h</p:attrName>
                                        </p:attrNameLst>
                                      </p:cBhvr>
                                      <p:tavLst>
                                        <p:tav tm="0">
                                          <p:val>
                                            <p:fltVal val="0"/>
                                          </p:val>
                                        </p:tav>
                                        <p:tav tm="100000">
                                          <p:val>
                                            <p:strVal val="#ppt_h"/>
                                          </p:val>
                                        </p:tav>
                                      </p:tavLst>
                                    </p:anim>
                                    <p:animEffect transition="in" filter="fade">
                                      <p:cBhvr>
                                        <p:cTn id="7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3" grpId="0" animBg="1"/>
      <p:bldP spid="16" grpId="0" animBg="1"/>
      <p:bldP spid="19" grpId="0" animBg="1"/>
      <p:bldP spid="20" grpId="0" animBg="1"/>
      <p:bldP spid="21" grpId="0" animBg="1"/>
      <p:bldP spid="22" grpId="0" animBg="1"/>
      <p:bldP spid="23" grpId="0" animBg="1"/>
      <p:bldP spid="24" grpId="0" animBg="1"/>
      <p:bldP spid="25" grpId="0" animBg="1"/>
      <p:bldP spid="3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txBox="1">
            <a:spLocks noGrp="1"/>
          </p:cNvSpPr>
          <p:nvPr>
            <p:ph type="ctrTitle"/>
          </p:nvPr>
        </p:nvSpPr>
        <p:spPr>
          <a:xfrm>
            <a:off x="5029171" y="2529721"/>
            <a:ext cx="5508200" cy="1798558"/>
          </a:xfrm>
          <a:prstGeom prst="rect">
            <a:avLst/>
          </a:prstGeom>
          <a:noFill/>
          <a:ln>
            <a:noFill/>
          </a:ln>
        </p:spPr>
        <p:txBody>
          <a:bodyPr spcFirstLastPara="1" wrap="square" lIns="0" tIns="0" rIns="0" bIns="0" anchor="ctr" anchorCtr="0">
            <a:normAutofit/>
          </a:bodyPr>
          <a:lstStyle/>
          <a:p>
            <a:pPr marL="0" lvl="0" indent="0" algn="l" rtl="0">
              <a:lnSpc>
                <a:spcPct val="100000"/>
              </a:lnSpc>
              <a:spcBef>
                <a:spcPts val="0"/>
              </a:spcBef>
              <a:spcAft>
                <a:spcPts val="0"/>
              </a:spcAft>
              <a:buClr>
                <a:srgbClr val="163260"/>
              </a:buClr>
              <a:buSzPts val="4400"/>
              <a:buFont typeface="Open Sans"/>
              <a:buNone/>
            </a:pPr>
            <a:r>
              <a:rPr lang="en-US" sz="4800" dirty="0"/>
              <a:t>The Volcker Rule</a:t>
            </a:r>
            <a:endParaRPr lang="en-GB" sz="3200" dirty="0"/>
          </a:p>
        </p:txBody>
      </p:sp>
      <p:sp>
        <p:nvSpPr>
          <p:cNvPr id="2" name="Footer Placeholder 1">
            <a:extLst>
              <a:ext uri="{FF2B5EF4-FFF2-40B4-BE49-F238E27FC236}">
                <a16:creationId xmlns:a16="http://schemas.microsoft.com/office/drawing/2014/main" id="{EA2BBE50-EC59-40FA-A68D-B7484F67B6D2}"/>
              </a:ext>
            </a:extLst>
          </p:cNvPr>
          <p:cNvSpPr>
            <a:spLocks noGrp="1"/>
          </p:cNvSpPr>
          <p:nvPr>
            <p:ph type="ftr" sz="quarter" idx="3"/>
          </p:nvPr>
        </p:nvSpPr>
        <p:spPr/>
        <p:txBody>
          <a:bodyPr/>
          <a:lstStyle/>
          <a:p>
            <a:r>
              <a:rPr lang="en-US" dirty="0"/>
              <a:t>© 2024 Financial Edge Training</a:t>
            </a:r>
          </a:p>
        </p:txBody>
      </p:sp>
    </p:spTree>
    <p:extLst>
      <p:ext uri="{BB962C8B-B14F-4D97-AF65-F5344CB8AC3E}">
        <p14:creationId xmlns:p14="http://schemas.microsoft.com/office/powerpoint/2010/main" val="2412094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F4CD2E6-9350-E0BE-A309-09555D6CEFBD}"/>
              </a:ext>
            </a:extLst>
          </p:cNvPr>
          <p:cNvSpPr/>
          <p:nvPr/>
        </p:nvSpPr>
        <p:spPr>
          <a:xfrm>
            <a:off x="0" y="2723813"/>
            <a:ext cx="12192000" cy="1461030"/>
          </a:xfrm>
          <a:prstGeom prst="rect">
            <a:avLst/>
          </a:prstGeom>
          <a:solidFill>
            <a:schemeClr val="accent3">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F9BA78A2-9CAA-5536-1B7B-A1B9BD26A072}"/>
              </a:ext>
            </a:extLst>
          </p:cNvPr>
          <p:cNvSpPr/>
          <p:nvPr/>
        </p:nvSpPr>
        <p:spPr>
          <a:xfrm>
            <a:off x="0" y="1770665"/>
            <a:ext cx="12192000" cy="666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latin typeface="Poppins" panose="00000500000000000000" pitchFamily="2" charset="0"/>
                <a:ea typeface="Open Sans" panose="020B0606030504020204" pitchFamily="34" charset="0"/>
                <a:cs typeface="Poppins" panose="00000500000000000000" pitchFamily="2" charset="0"/>
              </a:rPr>
              <a:t>Prohibits certain financial institutions from </a:t>
            </a:r>
            <a:r>
              <a:rPr lang="en-GB" sz="1800" b="1" dirty="0">
                <a:solidFill>
                  <a:schemeClr val="tx1"/>
                </a:solidFill>
                <a:latin typeface="Poppins" panose="00000500000000000000" pitchFamily="2" charset="0"/>
                <a:ea typeface="Open Sans" panose="020B0606030504020204" pitchFamily="34" charset="0"/>
                <a:cs typeface="Poppins" panose="00000500000000000000" pitchFamily="2" charset="0"/>
              </a:rPr>
              <a:t>conducting proprietary trading </a:t>
            </a:r>
            <a:br>
              <a:rPr lang="en-GB" sz="1800" b="1" dirty="0">
                <a:solidFill>
                  <a:schemeClr val="tx1"/>
                </a:solidFill>
                <a:latin typeface="Poppins" panose="00000500000000000000" pitchFamily="2" charset="0"/>
                <a:ea typeface="Open Sans" panose="020B0606030504020204" pitchFamily="34" charset="0"/>
                <a:cs typeface="Poppins" panose="00000500000000000000" pitchFamily="2" charset="0"/>
              </a:rPr>
            </a:br>
            <a:r>
              <a:rPr lang="en-GB" sz="1800" b="1" dirty="0">
                <a:solidFill>
                  <a:schemeClr val="tx1"/>
                </a:solidFill>
                <a:latin typeface="Poppins" panose="00000500000000000000" pitchFamily="2" charset="0"/>
                <a:ea typeface="Open Sans" panose="020B0606030504020204" pitchFamily="34" charset="0"/>
                <a:cs typeface="Poppins" panose="00000500000000000000" pitchFamily="2" charset="0"/>
              </a:rPr>
              <a:t>activities from their own account</a:t>
            </a:r>
            <a:endParaRPr lang="en-US" sz="1800" b="1" dirty="0">
              <a:solidFill>
                <a:schemeClr val="tx1"/>
              </a:solidFill>
              <a:latin typeface="Poppins" panose="00000500000000000000" pitchFamily="2" charset="0"/>
              <a:ea typeface="Open Sans" panose="020B0606030504020204" pitchFamily="34" charset="0"/>
              <a:cs typeface="Poppins" panose="00000500000000000000" pitchFamily="2" charset="0"/>
            </a:endParaRPr>
          </a:p>
        </p:txBody>
      </p:sp>
      <p:sp>
        <p:nvSpPr>
          <p:cNvPr id="3" name="TextBox 2">
            <a:extLst>
              <a:ext uri="{FF2B5EF4-FFF2-40B4-BE49-F238E27FC236}">
                <a16:creationId xmlns:a16="http://schemas.microsoft.com/office/drawing/2014/main" id="{B19BC41A-0B5C-35D4-5838-1AAA3A95ACB0}"/>
              </a:ext>
            </a:extLst>
          </p:cNvPr>
          <p:cNvSpPr txBox="1"/>
          <p:nvPr/>
        </p:nvSpPr>
        <p:spPr>
          <a:xfrm>
            <a:off x="3141785" y="1185890"/>
            <a:ext cx="6096000" cy="584775"/>
          </a:xfrm>
          <a:prstGeom prst="rect">
            <a:avLst/>
          </a:prstGeom>
          <a:noFill/>
        </p:spPr>
        <p:txBody>
          <a:bodyPr wrap="square">
            <a:spAutoFit/>
          </a:bodyPr>
          <a:lstStyle/>
          <a:p>
            <a:pPr algn="ctr"/>
            <a:r>
              <a:rPr lang="en-GB" sz="3200" b="1" dirty="0">
                <a:solidFill>
                  <a:schemeClr val="tx1"/>
                </a:solidFill>
                <a:latin typeface="Poppins" panose="00000500000000000000" pitchFamily="2" charset="0"/>
                <a:ea typeface="Open Sans" panose="020B0606030504020204" pitchFamily="34" charset="0"/>
                <a:cs typeface="Poppins" panose="00000500000000000000" pitchFamily="2" charset="0"/>
              </a:rPr>
              <a:t>The Volcker Rule</a:t>
            </a:r>
            <a:endParaRPr lang="en-US" sz="3200" dirty="0"/>
          </a:p>
        </p:txBody>
      </p:sp>
      <p:sp>
        <p:nvSpPr>
          <p:cNvPr id="8" name="Rectangle: Rounded Corners 7">
            <a:extLst>
              <a:ext uri="{FF2B5EF4-FFF2-40B4-BE49-F238E27FC236}">
                <a16:creationId xmlns:a16="http://schemas.microsoft.com/office/drawing/2014/main" id="{C223E64F-BB4C-2731-598D-95C10A43F798}"/>
              </a:ext>
            </a:extLst>
          </p:cNvPr>
          <p:cNvSpPr/>
          <p:nvPr/>
        </p:nvSpPr>
        <p:spPr>
          <a:xfrm>
            <a:off x="0" y="2807453"/>
            <a:ext cx="12192000" cy="461540"/>
          </a:xfrm>
          <a:prstGeom prst="roundRect">
            <a:avLst>
              <a:gd name="adj" fmla="val 23584"/>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3">
                    <a:lumMod val="50000"/>
                  </a:schemeClr>
                </a:solidFill>
                <a:latin typeface="+mj-lt"/>
                <a:ea typeface="Open Sans" panose="020B0606030504020204" pitchFamily="34" charset="0"/>
                <a:cs typeface="Poppins" panose="00000500000000000000" pitchFamily="2" charset="0"/>
              </a:rPr>
              <a:t>INSTITUTIONS AFFECTED</a:t>
            </a:r>
            <a:endParaRPr lang="en-GB" sz="2000" dirty="0">
              <a:solidFill>
                <a:schemeClr val="accent3">
                  <a:lumMod val="50000"/>
                </a:schemeClr>
              </a:solidFill>
              <a:latin typeface="+mj-lt"/>
              <a:ea typeface="Open Sans" panose="020B0606030504020204" pitchFamily="34" charset="0"/>
              <a:cs typeface="Poppins" panose="00000500000000000000" pitchFamily="2" charset="0"/>
            </a:endParaRPr>
          </a:p>
        </p:txBody>
      </p:sp>
      <p:sp>
        <p:nvSpPr>
          <p:cNvPr id="9" name="Rectangle: Rounded Corners 8">
            <a:extLst>
              <a:ext uri="{FF2B5EF4-FFF2-40B4-BE49-F238E27FC236}">
                <a16:creationId xmlns:a16="http://schemas.microsoft.com/office/drawing/2014/main" id="{7279A2BC-D67D-93C9-6CB5-E5498543BD55}"/>
              </a:ext>
            </a:extLst>
          </p:cNvPr>
          <p:cNvSpPr/>
          <p:nvPr/>
        </p:nvSpPr>
        <p:spPr>
          <a:xfrm>
            <a:off x="612662" y="3295362"/>
            <a:ext cx="2770209" cy="706429"/>
          </a:xfrm>
          <a:prstGeom prst="roundRect">
            <a:avLst>
              <a:gd name="adj" fmla="val 17297"/>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Insured depository institutions</a:t>
            </a:r>
          </a:p>
        </p:txBody>
      </p:sp>
      <p:sp>
        <p:nvSpPr>
          <p:cNvPr id="11" name="Rectangle: Rounded Corners 10">
            <a:extLst>
              <a:ext uri="{FF2B5EF4-FFF2-40B4-BE49-F238E27FC236}">
                <a16:creationId xmlns:a16="http://schemas.microsoft.com/office/drawing/2014/main" id="{7AB476CC-AC57-82D4-3B92-65F8A1C23EC4}"/>
              </a:ext>
            </a:extLst>
          </p:cNvPr>
          <p:cNvSpPr/>
          <p:nvPr/>
        </p:nvSpPr>
        <p:spPr>
          <a:xfrm>
            <a:off x="3855875" y="3295362"/>
            <a:ext cx="4053122" cy="706429"/>
          </a:xfrm>
          <a:prstGeom prst="roundRect">
            <a:avLst>
              <a:gd name="adj" fmla="val 1706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Companies that control </a:t>
            </a:r>
            <a:r>
              <a:rPr lang="en-GB"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insured </a:t>
            </a:r>
          </a:p>
          <a:p>
            <a:pPr algn="ctr"/>
            <a:r>
              <a:rPr lang="en-GB"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depository institutions</a:t>
            </a:r>
          </a:p>
        </p:txBody>
      </p:sp>
      <p:sp>
        <p:nvSpPr>
          <p:cNvPr id="14" name="Rectangle: Rounded Corners 13">
            <a:extLst>
              <a:ext uri="{FF2B5EF4-FFF2-40B4-BE49-F238E27FC236}">
                <a16:creationId xmlns:a16="http://schemas.microsoft.com/office/drawing/2014/main" id="{EA86F58E-1431-97D0-AE25-5B3694BCB133}"/>
              </a:ext>
            </a:extLst>
          </p:cNvPr>
          <p:cNvSpPr/>
          <p:nvPr/>
        </p:nvSpPr>
        <p:spPr>
          <a:xfrm>
            <a:off x="8382001" y="3295362"/>
            <a:ext cx="3197337" cy="706429"/>
          </a:xfrm>
          <a:prstGeom prst="roundRect">
            <a:avLst>
              <a:gd name="adj" fmla="val 17096"/>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accent3">
                    <a:lumMod val="50000"/>
                  </a:schemeClr>
                </a:solidFill>
                <a:latin typeface="Poppins" panose="00000500000000000000" pitchFamily="2" charset="0"/>
                <a:ea typeface="Open Sans" panose="020B0606030504020204" pitchFamily="34" charset="0"/>
                <a:cs typeface="Poppins" panose="00000500000000000000" pitchFamily="2" charset="0"/>
              </a:rPr>
              <a:t>Bank holding companies</a:t>
            </a:r>
          </a:p>
        </p:txBody>
      </p:sp>
      <p:pic>
        <p:nvPicPr>
          <p:cNvPr id="23" name="Graphic 22">
            <a:extLst>
              <a:ext uri="{FF2B5EF4-FFF2-40B4-BE49-F238E27FC236}">
                <a16:creationId xmlns:a16="http://schemas.microsoft.com/office/drawing/2014/main" id="{4396387B-CD1E-557D-5712-03B6984296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54041" y="275603"/>
            <a:ext cx="883920" cy="883918"/>
          </a:xfrm>
          <a:prstGeom prst="rect">
            <a:avLst/>
          </a:prstGeom>
        </p:spPr>
      </p:pic>
      <p:sp>
        <p:nvSpPr>
          <p:cNvPr id="24" name="Rectangle: Rounded Corners 23">
            <a:extLst>
              <a:ext uri="{FF2B5EF4-FFF2-40B4-BE49-F238E27FC236}">
                <a16:creationId xmlns:a16="http://schemas.microsoft.com/office/drawing/2014/main" id="{A6E0986D-0D71-195A-C6AD-AC972283FCB3}"/>
              </a:ext>
            </a:extLst>
          </p:cNvPr>
          <p:cNvSpPr/>
          <p:nvPr/>
        </p:nvSpPr>
        <p:spPr>
          <a:xfrm>
            <a:off x="1417157" y="4664597"/>
            <a:ext cx="3449255" cy="1574157"/>
          </a:xfrm>
          <a:prstGeom prst="roundRect">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b="0" i="0" u="none" strike="noStrike" cap="none" dirty="0">
                <a:solidFill>
                  <a:schemeClr val="tx2">
                    <a:lumMod val="50000"/>
                  </a:schemeClr>
                </a:solidFill>
                <a:latin typeface="Poppins" panose="00000500000000000000" pitchFamily="2" charset="0"/>
                <a:ea typeface="Open Sans" panose="020B0606030504020204" pitchFamily="34" charset="0"/>
                <a:cs typeface="Poppins" panose="00000500000000000000" pitchFamily="2" charset="0"/>
                <a:sym typeface="Calibri"/>
              </a:rPr>
              <a:t>Prohibits the ability to undertake short-term proprietary trading of financial assets</a:t>
            </a:r>
            <a:endParaRPr lang="en-US" sz="1800" dirty="0">
              <a:solidFill>
                <a:schemeClr val="tx2">
                  <a:lumMod val="50000"/>
                </a:schemeClr>
              </a:solidFill>
            </a:endParaRPr>
          </a:p>
        </p:txBody>
      </p:sp>
      <p:cxnSp>
        <p:nvCxnSpPr>
          <p:cNvPr id="29" name="Straight Connector 28">
            <a:extLst>
              <a:ext uri="{FF2B5EF4-FFF2-40B4-BE49-F238E27FC236}">
                <a16:creationId xmlns:a16="http://schemas.microsoft.com/office/drawing/2014/main" id="{6D94CC0F-B53A-29CA-8E34-8DDA4A7E0350}"/>
              </a:ext>
            </a:extLst>
          </p:cNvPr>
          <p:cNvCxnSpPr>
            <a:stCxn id="27" idx="2"/>
          </p:cNvCxnSpPr>
          <p:nvPr/>
        </p:nvCxnSpPr>
        <p:spPr>
          <a:xfrm flipH="1">
            <a:off x="4866412" y="5239028"/>
            <a:ext cx="4509249" cy="0"/>
          </a:xfrm>
          <a:prstGeom prst="line">
            <a:avLst/>
          </a:prstGeom>
          <a:ln w="381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19B33341-B91E-FC54-CB9A-0C796ABCCD17}"/>
              </a:ext>
            </a:extLst>
          </p:cNvPr>
          <p:cNvSpPr/>
          <p:nvPr/>
        </p:nvSpPr>
        <p:spPr>
          <a:xfrm>
            <a:off x="5355058" y="5974080"/>
            <a:ext cx="1645920" cy="264657"/>
          </a:xfrm>
          <a:prstGeom prst="roundRect">
            <a:avLst>
              <a:gd name="adj" fmla="val 50000"/>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Equities</a:t>
            </a:r>
          </a:p>
        </p:txBody>
      </p:sp>
      <p:sp>
        <p:nvSpPr>
          <p:cNvPr id="31" name="Rectangle: Rounded Corners 30">
            <a:extLst>
              <a:ext uri="{FF2B5EF4-FFF2-40B4-BE49-F238E27FC236}">
                <a16:creationId xmlns:a16="http://schemas.microsoft.com/office/drawing/2014/main" id="{153C08D1-2952-E010-D186-F9C2B031C648}"/>
              </a:ext>
            </a:extLst>
          </p:cNvPr>
          <p:cNvSpPr/>
          <p:nvPr/>
        </p:nvSpPr>
        <p:spPr>
          <a:xfrm>
            <a:off x="7235674" y="5974080"/>
            <a:ext cx="1645920" cy="264657"/>
          </a:xfrm>
          <a:prstGeom prst="roundRect">
            <a:avLst>
              <a:gd name="adj" fmla="val 50000"/>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Bonds</a:t>
            </a:r>
          </a:p>
        </p:txBody>
      </p:sp>
      <p:sp>
        <p:nvSpPr>
          <p:cNvPr id="32" name="Rectangle: Rounded Corners 31">
            <a:extLst>
              <a:ext uri="{FF2B5EF4-FFF2-40B4-BE49-F238E27FC236}">
                <a16:creationId xmlns:a16="http://schemas.microsoft.com/office/drawing/2014/main" id="{858C6CF7-5B3F-DD82-BA3A-52C7DA58F862}"/>
              </a:ext>
            </a:extLst>
          </p:cNvPr>
          <p:cNvSpPr/>
          <p:nvPr/>
        </p:nvSpPr>
        <p:spPr>
          <a:xfrm>
            <a:off x="9127132" y="5974080"/>
            <a:ext cx="1645920" cy="264657"/>
          </a:xfrm>
          <a:prstGeom prst="roundRect">
            <a:avLst>
              <a:gd name="adj" fmla="val 50000"/>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Derivatives</a:t>
            </a:r>
          </a:p>
        </p:txBody>
      </p:sp>
      <p:grpSp>
        <p:nvGrpSpPr>
          <p:cNvPr id="36" name="Group 35">
            <a:extLst>
              <a:ext uri="{FF2B5EF4-FFF2-40B4-BE49-F238E27FC236}">
                <a16:creationId xmlns:a16="http://schemas.microsoft.com/office/drawing/2014/main" id="{65C24127-861C-73C7-7704-D7DE0FE7278F}"/>
              </a:ext>
            </a:extLst>
          </p:cNvPr>
          <p:cNvGrpSpPr/>
          <p:nvPr/>
        </p:nvGrpSpPr>
        <p:grpSpPr>
          <a:xfrm rot="20643411">
            <a:off x="1170703" y="4352944"/>
            <a:ext cx="715108" cy="715108"/>
            <a:chOff x="1224043" y="4364353"/>
            <a:chExt cx="715108" cy="715108"/>
          </a:xfrm>
        </p:grpSpPr>
        <p:sp>
          <p:nvSpPr>
            <p:cNvPr id="35" name="Isosceles Triangle 34">
              <a:extLst>
                <a:ext uri="{FF2B5EF4-FFF2-40B4-BE49-F238E27FC236}">
                  <a16:creationId xmlns:a16="http://schemas.microsoft.com/office/drawing/2014/main" id="{0338F06D-8A48-C6F4-8B70-A1E7608BBC26}"/>
                </a:ext>
              </a:extLst>
            </p:cNvPr>
            <p:cNvSpPr/>
            <p:nvPr/>
          </p:nvSpPr>
          <p:spPr>
            <a:xfrm>
              <a:off x="1331889" y="4506642"/>
              <a:ext cx="499415" cy="430530"/>
            </a:xfrm>
            <a:prstGeom prst="triangl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4" name="Graphic 33">
              <a:extLst>
                <a:ext uri="{FF2B5EF4-FFF2-40B4-BE49-F238E27FC236}">
                  <a16:creationId xmlns:a16="http://schemas.microsoft.com/office/drawing/2014/main" id="{D13A2BBE-74B8-E386-17B9-2946346AD44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4043" y="4364353"/>
              <a:ext cx="715108" cy="715108"/>
            </a:xfrm>
            <a:prstGeom prst="rect">
              <a:avLst/>
            </a:prstGeom>
          </p:spPr>
        </p:pic>
      </p:grpSp>
      <p:grpSp>
        <p:nvGrpSpPr>
          <p:cNvPr id="58" name="Group 57">
            <a:extLst>
              <a:ext uri="{FF2B5EF4-FFF2-40B4-BE49-F238E27FC236}">
                <a16:creationId xmlns:a16="http://schemas.microsoft.com/office/drawing/2014/main" id="{8A30BAAF-F341-52F3-AF2A-AF86FD79FC75}"/>
              </a:ext>
            </a:extLst>
          </p:cNvPr>
          <p:cNvGrpSpPr/>
          <p:nvPr/>
        </p:nvGrpSpPr>
        <p:grpSpPr>
          <a:xfrm>
            <a:off x="5603587" y="4664597"/>
            <a:ext cx="1148862" cy="1148862"/>
            <a:chOff x="5603587" y="4664597"/>
            <a:chExt cx="1148862" cy="1148862"/>
          </a:xfrm>
        </p:grpSpPr>
        <p:sp>
          <p:nvSpPr>
            <p:cNvPr id="25" name="Oval 24">
              <a:extLst>
                <a:ext uri="{FF2B5EF4-FFF2-40B4-BE49-F238E27FC236}">
                  <a16:creationId xmlns:a16="http://schemas.microsoft.com/office/drawing/2014/main" id="{3ED443CD-A695-B528-1E2C-11590D4C101C}"/>
                </a:ext>
              </a:extLst>
            </p:cNvPr>
            <p:cNvSpPr/>
            <p:nvPr/>
          </p:nvSpPr>
          <p:spPr>
            <a:xfrm>
              <a:off x="5603587" y="4664597"/>
              <a:ext cx="1148862" cy="1148862"/>
            </a:xfrm>
            <a:prstGeom prst="ellipse">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a:extLst>
                <a:ext uri="{FF2B5EF4-FFF2-40B4-BE49-F238E27FC236}">
                  <a16:creationId xmlns:a16="http://schemas.microsoft.com/office/drawing/2014/main" id="{C0DBACF5-775C-E40B-12A7-4802CE6863A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4246" y="4702878"/>
              <a:ext cx="1047544" cy="1047544"/>
            </a:xfrm>
            <a:prstGeom prst="rect">
              <a:avLst/>
            </a:prstGeom>
          </p:spPr>
        </p:pic>
      </p:grpSp>
      <p:grpSp>
        <p:nvGrpSpPr>
          <p:cNvPr id="57" name="Group 56">
            <a:extLst>
              <a:ext uri="{FF2B5EF4-FFF2-40B4-BE49-F238E27FC236}">
                <a16:creationId xmlns:a16="http://schemas.microsoft.com/office/drawing/2014/main" id="{2D94CF59-0D6A-799F-12DF-1DC936A14593}"/>
              </a:ext>
            </a:extLst>
          </p:cNvPr>
          <p:cNvGrpSpPr/>
          <p:nvPr/>
        </p:nvGrpSpPr>
        <p:grpSpPr>
          <a:xfrm>
            <a:off x="7489624" y="4664597"/>
            <a:ext cx="1148862" cy="1148862"/>
            <a:chOff x="7489624" y="4664597"/>
            <a:chExt cx="1148862" cy="1148862"/>
          </a:xfrm>
        </p:grpSpPr>
        <p:sp>
          <p:nvSpPr>
            <p:cNvPr id="26" name="Oval 25">
              <a:extLst>
                <a:ext uri="{FF2B5EF4-FFF2-40B4-BE49-F238E27FC236}">
                  <a16:creationId xmlns:a16="http://schemas.microsoft.com/office/drawing/2014/main" id="{A51FDCF7-0C61-D3FA-D522-5927DB14402F}"/>
                </a:ext>
              </a:extLst>
            </p:cNvPr>
            <p:cNvSpPr/>
            <p:nvPr/>
          </p:nvSpPr>
          <p:spPr>
            <a:xfrm>
              <a:off x="7489624" y="4664597"/>
              <a:ext cx="1148862" cy="1148862"/>
            </a:xfrm>
            <a:prstGeom prst="ellipse">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a:extLst>
                <a:ext uri="{FF2B5EF4-FFF2-40B4-BE49-F238E27FC236}">
                  <a16:creationId xmlns:a16="http://schemas.microsoft.com/office/drawing/2014/main" id="{9145B89F-10EE-699B-F686-514DC6E93C13}"/>
                </a:ext>
              </a:extLst>
            </p:cNvPr>
            <p:cNvGrpSpPr/>
            <p:nvPr/>
          </p:nvGrpSpPr>
          <p:grpSpPr>
            <a:xfrm>
              <a:off x="7703258" y="4908029"/>
              <a:ext cx="720390" cy="720390"/>
              <a:chOff x="7703258" y="4908029"/>
              <a:chExt cx="720390" cy="720390"/>
            </a:xfrm>
          </p:grpSpPr>
          <p:pic>
            <p:nvPicPr>
              <p:cNvPr id="40" name="Graphic 39">
                <a:extLst>
                  <a:ext uri="{FF2B5EF4-FFF2-40B4-BE49-F238E27FC236}">
                    <a16:creationId xmlns:a16="http://schemas.microsoft.com/office/drawing/2014/main" id="{4C673CA0-42E4-EF95-604E-D1CCFE39897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03258" y="4908029"/>
                <a:ext cx="720390" cy="720390"/>
              </a:xfrm>
              <a:prstGeom prst="rect">
                <a:avLst/>
              </a:prstGeom>
            </p:spPr>
          </p:pic>
          <p:sp>
            <p:nvSpPr>
              <p:cNvPr id="52" name="Oval 51">
                <a:extLst>
                  <a:ext uri="{FF2B5EF4-FFF2-40B4-BE49-F238E27FC236}">
                    <a16:creationId xmlns:a16="http://schemas.microsoft.com/office/drawing/2014/main" id="{E4015D91-081E-2061-76CC-E792A6871BD2}"/>
                  </a:ext>
                </a:extLst>
              </p:cNvPr>
              <p:cNvSpPr/>
              <p:nvPr/>
            </p:nvSpPr>
            <p:spPr>
              <a:xfrm>
                <a:off x="7816215" y="5137785"/>
                <a:ext cx="192405" cy="192405"/>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Freeform: Shape 50">
                <a:extLst>
                  <a:ext uri="{FF2B5EF4-FFF2-40B4-BE49-F238E27FC236}">
                    <a16:creationId xmlns:a16="http://schemas.microsoft.com/office/drawing/2014/main" id="{81455996-F746-29AF-5E96-0761D6A60E2E}"/>
                  </a:ext>
                </a:extLst>
              </p:cNvPr>
              <p:cNvSpPr/>
              <p:nvPr/>
            </p:nvSpPr>
            <p:spPr>
              <a:xfrm>
                <a:off x="7818857" y="5140037"/>
                <a:ext cx="187900" cy="187900"/>
              </a:xfrm>
              <a:custGeom>
                <a:avLst/>
                <a:gdLst>
                  <a:gd name="connsiteX0" fmla="*/ 109503 w 219006"/>
                  <a:gd name="connsiteY0" fmla="*/ 0 h 219006"/>
                  <a:gd name="connsiteX1" fmla="*/ 0 w 219006"/>
                  <a:gd name="connsiteY1" fmla="*/ 109503 h 219006"/>
                  <a:gd name="connsiteX2" fmla="*/ 109503 w 219006"/>
                  <a:gd name="connsiteY2" fmla="*/ 219007 h 219006"/>
                  <a:gd name="connsiteX3" fmla="*/ 219007 w 219006"/>
                  <a:gd name="connsiteY3" fmla="*/ 109503 h 219006"/>
                  <a:gd name="connsiteX4" fmla="*/ 109503 w 219006"/>
                  <a:gd name="connsiteY4" fmla="*/ 0 h 219006"/>
                  <a:gd name="connsiteX5" fmla="*/ 118505 w 219006"/>
                  <a:gd name="connsiteY5" fmla="*/ 146333 h 219006"/>
                  <a:gd name="connsiteX6" fmla="*/ 118505 w 219006"/>
                  <a:gd name="connsiteY6" fmla="*/ 166465 h 219006"/>
                  <a:gd name="connsiteX7" fmla="*/ 103611 w 219006"/>
                  <a:gd name="connsiteY7" fmla="*/ 166465 h 219006"/>
                  <a:gd name="connsiteX8" fmla="*/ 103611 w 219006"/>
                  <a:gd name="connsiteY8" fmla="*/ 146824 h 219006"/>
                  <a:gd name="connsiteX9" fmla="*/ 78077 w 219006"/>
                  <a:gd name="connsiteY9" fmla="*/ 136184 h 219006"/>
                  <a:gd name="connsiteX10" fmla="*/ 87898 w 219006"/>
                  <a:gd name="connsiteY10" fmla="*/ 120635 h 219006"/>
                  <a:gd name="connsiteX11" fmla="*/ 111632 w 219006"/>
                  <a:gd name="connsiteY11" fmla="*/ 128656 h 219006"/>
                  <a:gd name="connsiteX12" fmla="*/ 119161 w 219006"/>
                  <a:gd name="connsiteY12" fmla="*/ 124728 h 219006"/>
                  <a:gd name="connsiteX13" fmla="*/ 81515 w 219006"/>
                  <a:gd name="connsiteY13" fmla="*/ 92156 h 219006"/>
                  <a:gd name="connsiteX14" fmla="*/ 103611 w 219006"/>
                  <a:gd name="connsiteY14" fmla="*/ 69896 h 219006"/>
                  <a:gd name="connsiteX15" fmla="*/ 103611 w 219006"/>
                  <a:gd name="connsiteY15" fmla="*/ 52382 h 219006"/>
                  <a:gd name="connsiteX16" fmla="*/ 118505 w 219006"/>
                  <a:gd name="connsiteY16" fmla="*/ 52382 h 219006"/>
                  <a:gd name="connsiteX17" fmla="*/ 118505 w 219006"/>
                  <a:gd name="connsiteY17" fmla="*/ 69732 h 219006"/>
                  <a:gd name="connsiteX18" fmla="*/ 140111 w 219006"/>
                  <a:gd name="connsiteY18" fmla="*/ 81026 h 219006"/>
                  <a:gd name="connsiteX19" fmla="*/ 128817 w 219006"/>
                  <a:gd name="connsiteY19" fmla="*/ 94120 h 219006"/>
                  <a:gd name="connsiteX20" fmla="*/ 110649 w 219006"/>
                  <a:gd name="connsiteY20" fmla="*/ 87737 h 219006"/>
                  <a:gd name="connsiteX21" fmla="*/ 103447 w 219006"/>
                  <a:gd name="connsiteY21" fmla="*/ 91993 h 219006"/>
                  <a:gd name="connsiteX22" fmla="*/ 141093 w 219006"/>
                  <a:gd name="connsiteY22" fmla="*/ 123255 h 219006"/>
                  <a:gd name="connsiteX23" fmla="*/ 118505 w 219006"/>
                  <a:gd name="connsiteY23" fmla="*/ 146334 h 219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9006" h="219006">
                    <a:moveTo>
                      <a:pt x="109503" y="0"/>
                    </a:moveTo>
                    <a:cubicBezTo>
                      <a:pt x="49105" y="0"/>
                      <a:pt x="0" y="48940"/>
                      <a:pt x="0" y="109503"/>
                    </a:cubicBezTo>
                    <a:cubicBezTo>
                      <a:pt x="0" y="170067"/>
                      <a:pt x="48940" y="219007"/>
                      <a:pt x="109503" y="219007"/>
                    </a:cubicBezTo>
                    <a:cubicBezTo>
                      <a:pt x="170067" y="219007"/>
                      <a:pt x="219007" y="170067"/>
                      <a:pt x="219007" y="109503"/>
                    </a:cubicBezTo>
                    <a:cubicBezTo>
                      <a:pt x="219007" y="48940"/>
                      <a:pt x="170067" y="0"/>
                      <a:pt x="109503" y="0"/>
                    </a:cubicBezTo>
                    <a:close/>
                    <a:moveTo>
                      <a:pt x="118505" y="146333"/>
                    </a:moveTo>
                    <a:lnTo>
                      <a:pt x="118505" y="166465"/>
                    </a:lnTo>
                    <a:lnTo>
                      <a:pt x="103611" y="166465"/>
                    </a:lnTo>
                    <a:lnTo>
                      <a:pt x="103611" y="146824"/>
                    </a:lnTo>
                    <a:cubicBezTo>
                      <a:pt x="95264" y="145842"/>
                      <a:pt x="84951" y="142241"/>
                      <a:pt x="78077" y="136184"/>
                    </a:cubicBezTo>
                    <a:lnTo>
                      <a:pt x="87898" y="120635"/>
                    </a:lnTo>
                    <a:cubicBezTo>
                      <a:pt x="97064" y="126037"/>
                      <a:pt x="103938" y="128656"/>
                      <a:pt x="111632" y="128656"/>
                    </a:cubicBezTo>
                    <a:cubicBezTo>
                      <a:pt x="116542" y="128656"/>
                      <a:pt x="119161" y="127346"/>
                      <a:pt x="119161" y="124728"/>
                    </a:cubicBezTo>
                    <a:cubicBezTo>
                      <a:pt x="119161" y="115562"/>
                      <a:pt x="81515" y="117198"/>
                      <a:pt x="81515" y="92156"/>
                    </a:cubicBezTo>
                    <a:cubicBezTo>
                      <a:pt x="81515" y="80534"/>
                      <a:pt x="89862" y="72187"/>
                      <a:pt x="103611" y="69896"/>
                    </a:cubicBezTo>
                    <a:lnTo>
                      <a:pt x="103611" y="52382"/>
                    </a:lnTo>
                    <a:lnTo>
                      <a:pt x="118505" y="52382"/>
                    </a:lnTo>
                    <a:lnTo>
                      <a:pt x="118505" y="69732"/>
                    </a:lnTo>
                    <a:cubicBezTo>
                      <a:pt x="127671" y="71041"/>
                      <a:pt x="134382" y="75297"/>
                      <a:pt x="140111" y="81026"/>
                    </a:cubicBezTo>
                    <a:lnTo>
                      <a:pt x="128817" y="94120"/>
                    </a:lnTo>
                    <a:cubicBezTo>
                      <a:pt x="122433" y="89864"/>
                      <a:pt x="117522" y="87737"/>
                      <a:pt x="110649" y="87737"/>
                    </a:cubicBezTo>
                    <a:cubicBezTo>
                      <a:pt x="105902" y="87737"/>
                      <a:pt x="103447" y="89210"/>
                      <a:pt x="103447" y="91993"/>
                    </a:cubicBezTo>
                    <a:cubicBezTo>
                      <a:pt x="103447" y="99522"/>
                      <a:pt x="141093" y="98867"/>
                      <a:pt x="141093" y="123255"/>
                    </a:cubicBezTo>
                    <a:cubicBezTo>
                      <a:pt x="141093" y="134385"/>
                      <a:pt x="133400" y="143551"/>
                      <a:pt x="118505" y="146334"/>
                    </a:cubicBezTo>
                    <a:close/>
                  </a:path>
                </a:pathLst>
              </a:custGeom>
              <a:solidFill>
                <a:schemeClr val="tx2"/>
              </a:solidFill>
              <a:ln w="865" cap="flat">
                <a:noFill/>
                <a:prstDash val="solid"/>
                <a:miter/>
              </a:ln>
            </p:spPr>
            <p:txBody>
              <a:bodyPr rtlCol="0" anchor="ctr"/>
              <a:lstStyle/>
              <a:p>
                <a:endParaRPr lang="en-US" dirty="0"/>
              </a:p>
            </p:txBody>
          </p:sp>
        </p:grpSp>
      </p:grpSp>
      <p:grpSp>
        <p:nvGrpSpPr>
          <p:cNvPr id="56" name="Group 55">
            <a:extLst>
              <a:ext uri="{FF2B5EF4-FFF2-40B4-BE49-F238E27FC236}">
                <a16:creationId xmlns:a16="http://schemas.microsoft.com/office/drawing/2014/main" id="{1E6C448F-EDFB-6E86-CCF0-09291A96C238}"/>
              </a:ext>
            </a:extLst>
          </p:cNvPr>
          <p:cNvGrpSpPr/>
          <p:nvPr/>
        </p:nvGrpSpPr>
        <p:grpSpPr>
          <a:xfrm>
            <a:off x="9375661" y="4664597"/>
            <a:ext cx="1148862" cy="1148862"/>
            <a:chOff x="9375661" y="4664597"/>
            <a:chExt cx="1148862" cy="1148862"/>
          </a:xfrm>
        </p:grpSpPr>
        <p:sp>
          <p:nvSpPr>
            <p:cNvPr id="27" name="Oval 26">
              <a:extLst>
                <a:ext uri="{FF2B5EF4-FFF2-40B4-BE49-F238E27FC236}">
                  <a16:creationId xmlns:a16="http://schemas.microsoft.com/office/drawing/2014/main" id="{8A27C753-01D7-F625-F7A1-FB47C7E69B8E}"/>
                </a:ext>
              </a:extLst>
            </p:cNvPr>
            <p:cNvSpPr/>
            <p:nvPr/>
          </p:nvSpPr>
          <p:spPr>
            <a:xfrm>
              <a:off x="9375661" y="4664597"/>
              <a:ext cx="1148862" cy="1148862"/>
            </a:xfrm>
            <a:prstGeom prst="ellipse">
              <a:avLst/>
            </a:prstGeom>
            <a:solidFill>
              <a:schemeClr val="bg1"/>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5" name="Graphic 54">
              <a:extLst>
                <a:ext uri="{FF2B5EF4-FFF2-40B4-BE49-F238E27FC236}">
                  <a16:creationId xmlns:a16="http://schemas.microsoft.com/office/drawing/2014/main" id="{8453AC84-3695-4020-569B-7B3AAE8CCD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81675" y="4834931"/>
              <a:ext cx="777716" cy="777714"/>
            </a:xfrm>
            <a:prstGeom prst="rect">
              <a:avLst/>
            </a:prstGeom>
          </p:spPr>
        </p:pic>
      </p:grpSp>
    </p:spTree>
    <p:extLst>
      <p:ext uri="{BB962C8B-B14F-4D97-AF65-F5344CB8AC3E}">
        <p14:creationId xmlns:p14="http://schemas.microsoft.com/office/powerpoint/2010/main" val="28629144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2" presetClass="entr" presetSubtype="4" decel="10000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p:stCondLst>
                              <p:cond delay="500"/>
                            </p:stCondLst>
                            <p:childTnLst>
                              <p:par>
                                <p:cTn id="20" presetID="2" presetClass="entr" presetSubtype="8" decel="10000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0-#ppt_w/2"/>
                                          </p:val>
                                        </p:tav>
                                        <p:tav tm="100000">
                                          <p:val>
                                            <p:strVal val="#ppt_x"/>
                                          </p:val>
                                        </p:tav>
                                      </p:tavLst>
                                    </p:anim>
                                    <p:anim calcmode="lin" valueType="num">
                                      <p:cBhvr additive="base">
                                        <p:cTn id="23" dur="500" fill="hold"/>
                                        <p:tgtEl>
                                          <p:spTgt spid="19"/>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par>
                          <p:cTn id="27" fill="hold">
                            <p:stCondLst>
                              <p:cond delay="1000"/>
                            </p:stCondLst>
                            <p:childTnLst>
                              <p:par>
                                <p:cTn id="28" presetID="2" presetClass="entr" presetSubtype="2" decel="10000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1+#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par>
                          <p:cTn id="32" fill="hold">
                            <p:stCondLst>
                              <p:cond delay="1500"/>
                            </p:stCondLst>
                            <p:childTnLst>
                              <p:par>
                                <p:cTn id="33" presetID="2" presetClass="entr" presetSubtype="2" decel="10000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1+#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childTnLst>
                          </p:cTn>
                        </p:par>
                        <p:par>
                          <p:cTn id="37" fill="hold">
                            <p:stCondLst>
                              <p:cond delay="2000"/>
                            </p:stCondLst>
                            <p:childTnLst>
                              <p:par>
                                <p:cTn id="38" presetID="2" presetClass="entr" presetSubtype="2" decel="10000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500" fill="hold"/>
                                        <p:tgtEl>
                                          <p:spTgt spid="14"/>
                                        </p:tgtEl>
                                        <p:attrNameLst>
                                          <p:attrName>ppt_x</p:attrName>
                                        </p:attrNameLst>
                                      </p:cBhvr>
                                      <p:tavLst>
                                        <p:tav tm="0">
                                          <p:val>
                                            <p:strVal val="1+#ppt_w/2"/>
                                          </p:val>
                                        </p:tav>
                                        <p:tav tm="100000">
                                          <p:val>
                                            <p:strVal val="#ppt_x"/>
                                          </p:val>
                                        </p:tav>
                                      </p:tavLst>
                                    </p:anim>
                                    <p:anim calcmode="lin" valueType="num">
                                      <p:cBhvr additive="base">
                                        <p:cTn id="41"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fltVal val="0"/>
                                          </p:val>
                                        </p:tav>
                                        <p:tav tm="100000">
                                          <p:val>
                                            <p:strVal val="#ppt_w"/>
                                          </p:val>
                                        </p:tav>
                                      </p:tavLst>
                                    </p:anim>
                                    <p:anim calcmode="lin" valueType="num">
                                      <p:cBhvr>
                                        <p:cTn id="47" dur="500" fill="hold"/>
                                        <p:tgtEl>
                                          <p:spTgt spid="36"/>
                                        </p:tgtEl>
                                        <p:attrNameLst>
                                          <p:attrName>ppt_h</p:attrName>
                                        </p:attrNameLst>
                                      </p:cBhvr>
                                      <p:tavLst>
                                        <p:tav tm="0">
                                          <p:val>
                                            <p:fltVal val="0"/>
                                          </p:val>
                                        </p:tav>
                                        <p:tav tm="100000">
                                          <p:val>
                                            <p:strVal val="#ppt_h"/>
                                          </p:val>
                                        </p:tav>
                                      </p:tavLst>
                                    </p:anim>
                                    <p:animEffect transition="in" filter="fade">
                                      <p:cBhvr>
                                        <p:cTn id="48" dur="500"/>
                                        <p:tgtEl>
                                          <p:spTgt spid="36"/>
                                        </p:tgtEl>
                                      </p:cBhvr>
                                    </p:animEffect>
                                  </p:childTnLst>
                                </p:cTn>
                              </p:par>
                              <p:par>
                                <p:cTn id="49" presetID="8" presetClass="emph" presetSubtype="0" fill="hold" nodeType="withEffect">
                                  <p:stCondLst>
                                    <p:cond delay="0"/>
                                  </p:stCondLst>
                                  <p:childTnLst>
                                    <p:animRot by="21600000">
                                      <p:cBhvr>
                                        <p:cTn id="50" dur="500" fill="hold"/>
                                        <p:tgtEl>
                                          <p:spTgt spid="36"/>
                                        </p:tgtEl>
                                        <p:attrNameLst>
                                          <p:attrName>r</p:attrName>
                                        </p:attrNameLst>
                                      </p:cBhvr>
                                    </p:animRot>
                                  </p:childTnLst>
                                </p:cTn>
                              </p:par>
                              <p:par>
                                <p:cTn id="51" presetID="10" presetClass="entr" presetSubtype="0" fill="hold" grpId="0" nodeType="withEffect">
                                  <p:stCondLst>
                                    <p:cond delay="250"/>
                                  </p:stCondLst>
                                  <p:childTnLst>
                                    <p:set>
                                      <p:cBhvr>
                                        <p:cTn id="52" dur="1" fill="hold">
                                          <p:stCondLst>
                                            <p:cond delay="0"/>
                                          </p:stCondLst>
                                        </p:cTn>
                                        <p:tgtEl>
                                          <p:spTgt spid="24"/>
                                        </p:tgtEl>
                                        <p:attrNameLst>
                                          <p:attrName>style.visibility</p:attrName>
                                        </p:attrNameLst>
                                      </p:cBhvr>
                                      <p:to>
                                        <p:strVal val="visible"/>
                                      </p:to>
                                    </p:set>
                                    <p:animEffect transition="in" filter="fade">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left)">
                                      <p:cBhvr>
                                        <p:cTn id="58" dur="1500"/>
                                        <p:tgtEl>
                                          <p:spTgt spid="29"/>
                                        </p:tgtEl>
                                      </p:cBhvr>
                                    </p:animEffect>
                                  </p:childTnLst>
                                </p:cTn>
                              </p:par>
                              <p:par>
                                <p:cTn id="59" presetID="53" presetClass="entr" presetSubtype="16"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anim calcmode="lin" valueType="num">
                                      <p:cBhvr>
                                        <p:cTn id="61" dur="500" fill="hold"/>
                                        <p:tgtEl>
                                          <p:spTgt spid="58"/>
                                        </p:tgtEl>
                                        <p:attrNameLst>
                                          <p:attrName>ppt_w</p:attrName>
                                        </p:attrNameLst>
                                      </p:cBhvr>
                                      <p:tavLst>
                                        <p:tav tm="0">
                                          <p:val>
                                            <p:fltVal val="0"/>
                                          </p:val>
                                        </p:tav>
                                        <p:tav tm="100000">
                                          <p:val>
                                            <p:strVal val="#ppt_w"/>
                                          </p:val>
                                        </p:tav>
                                      </p:tavLst>
                                    </p:anim>
                                    <p:anim calcmode="lin" valueType="num">
                                      <p:cBhvr>
                                        <p:cTn id="62" dur="500" fill="hold"/>
                                        <p:tgtEl>
                                          <p:spTgt spid="58"/>
                                        </p:tgtEl>
                                        <p:attrNameLst>
                                          <p:attrName>ppt_h</p:attrName>
                                        </p:attrNameLst>
                                      </p:cBhvr>
                                      <p:tavLst>
                                        <p:tav tm="0">
                                          <p:val>
                                            <p:fltVal val="0"/>
                                          </p:val>
                                        </p:tav>
                                        <p:tav tm="100000">
                                          <p:val>
                                            <p:strVal val="#ppt_h"/>
                                          </p:val>
                                        </p:tav>
                                      </p:tavLst>
                                    </p:anim>
                                    <p:animEffect transition="in" filter="fade">
                                      <p:cBhvr>
                                        <p:cTn id="63" dur="500"/>
                                        <p:tgtEl>
                                          <p:spTgt spid="5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cTn>
                              </p:par>
                              <p:par>
                                <p:cTn id="67" presetID="53" presetClass="entr" presetSubtype="16" fill="hold" nodeType="withEffect">
                                  <p:stCondLst>
                                    <p:cond delay="500"/>
                                  </p:stCondLst>
                                  <p:childTnLst>
                                    <p:set>
                                      <p:cBhvr>
                                        <p:cTn id="68" dur="1" fill="hold">
                                          <p:stCondLst>
                                            <p:cond delay="0"/>
                                          </p:stCondLst>
                                        </p:cTn>
                                        <p:tgtEl>
                                          <p:spTgt spid="57"/>
                                        </p:tgtEl>
                                        <p:attrNameLst>
                                          <p:attrName>style.visibility</p:attrName>
                                        </p:attrNameLst>
                                      </p:cBhvr>
                                      <p:to>
                                        <p:strVal val="visible"/>
                                      </p:to>
                                    </p:set>
                                    <p:anim calcmode="lin" valueType="num">
                                      <p:cBhvr>
                                        <p:cTn id="69" dur="500" fill="hold"/>
                                        <p:tgtEl>
                                          <p:spTgt spid="57"/>
                                        </p:tgtEl>
                                        <p:attrNameLst>
                                          <p:attrName>ppt_w</p:attrName>
                                        </p:attrNameLst>
                                      </p:cBhvr>
                                      <p:tavLst>
                                        <p:tav tm="0">
                                          <p:val>
                                            <p:fltVal val="0"/>
                                          </p:val>
                                        </p:tav>
                                        <p:tav tm="100000">
                                          <p:val>
                                            <p:strVal val="#ppt_w"/>
                                          </p:val>
                                        </p:tav>
                                      </p:tavLst>
                                    </p:anim>
                                    <p:anim calcmode="lin" valueType="num">
                                      <p:cBhvr>
                                        <p:cTn id="70" dur="500" fill="hold"/>
                                        <p:tgtEl>
                                          <p:spTgt spid="57"/>
                                        </p:tgtEl>
                                        <p:attrNameLst>
                                          <p:attrName>ppt_h</p:attrName>
                                        </p:attrNameLst>
                                      </p:cBhvr>
                                      <p:tavLst>
                                        <p:tav tm="0">
                                          <p:val>
                                            <p:fltVal val="0"/>
                                          </p:val>
                                        </p:tav>
                                        <p:tav tm="100000">
                                          <p:val>
                                            <p:strVal val="#ppt_h"/>
                                          </p:val>
                                        </p:tav>
                                      </p:tavLst>
                                    </p:anim>
                                    <p:animEffect transition="in" filter="fade">
                                      <p:cBhvr>
                                        <p:cTn id="71" dur="500"/>
                                        <p:tgtEl>
                                          <p:spTgt spid="57"/>
                                        </p:tgtEl>
                                      </p:cBhvr>
                                    </p:animEffect>
                                  </p:childTnLst>
                                </p:cTn>
                              </p:par>
                              <p:par>
                                <p:cTn id="72" presetID="10" presetClass="entr" presetSubtype="0" fill="hold" grpId="0" nodeType="withEffect">
                                  <p:stCondLst>
                                    <p:cond delay="500"/>
                                  </p:stCondLst>
                                  <p:childTnLst>
                                    <p:set>
                                      <p:cBhvr>
                                        <p:cTn id="73" dur="1" fill="hold">
                                          <p:stCondLst>
                                            <p:cond delay="0"/>
                                          </p:stCondLst>
                                        </p:cTn>
                                        <p:tgtEl>
                                          <p:spTgt spid="31"/>
                                        </p:tgtEl>
                                        <p:attrNameLst>
                                          <p:attrName>style.visibility</p:attrName>
                                        </p:attrNameLst>
                                      </p:cBhvr>
                                      <p:to>
                                        <p:strVal val="visible"/>
                                      </p:to>
                                    </p:set>
                                    <p:animEffect transition="in" filter="fade">
                                      <p:cBhvr>
                                        <p:cTn id="74" dur="500"/>
                                        <p:tgtEl>
                                          <p:spTgt spid="31"/>
                                        </p:tgtEl>
                                      </p:cBhvr>
                                    </p:animEffect>
                                  </p:childTnLst>
                                </p:cTn>
                              </p:par>
                              <p:par>
                                <p:cTn id="75" presetID="53" presetClass="entr" presetSubtype="16" fill="hold" nodeType="withEffect">
                                  <p:stCondLst>
                                    <p:cond delay="1000"/>
                                  </p:stCondLst>
                                  <p:childTnLst>
                                    <p:set>
                                      <p:cBhvr>
                                        <p:cTn id="76" dur="1" fill="hold">
                                          <p:stCondLst>
                                            <p:cond delay="0"/>
                                          </p:stCondLst>
                                        </p:cTn>
                                        <p:tgtEl>
                                          <p:spTgt spid="56"/>
                                        </p:tgtEl>
                                        <p:attrNameLst>
                                          <p:attrName>style.visibility</p:attrName>
                                        </p:attrNameLst>
                                      </p:cBhvr>
                                      <p:to>
                                        <p:strVal val="visible"/>
                                      </p:to>
                                    </p:set>
                                    <p:anim calcmode="lin" valueType="num">
                                      <p:cBhvr>
                                        <p:cTn id="77" dur="500" fill="hold"/>
                                        <p:tgtEl>
                                          <p:spTgt spid="56"/>
                                        </p:tgtEl>
                                        <p:attrNameLst>
                                          <p:attrName>ppt_w</p:attrName>
                                        </p:attrNameLst>
                                      </p:cBhvr>
                                      <p:tavLst>
                                        <p:tav tm="0">
                                          <p:val>
                                            <p:fltVal val="0"/>
                                          </p:val>
                                        </p:tav>
                                        <p:tav tm="100000">
                                          <p:val>
                                            <p:strVal val="#ppt_w"/>
                                          </p:val>
                                        </p:tav>
                                      </p:tavLst>
                                    </p:anim>
                                    <p:anim calcmode="lin" valueType="num">
                                      <p:cBhvr>
                                        <p:cTn id="78" dur="500" fill="hold"/>
                                        <p:tgtEl>
                                          <p:spTgt spid="56"/>
                                        </p:tgtEl>
                                        <p:attrNameLst>
                                          <p:attrName>ppt_h</p:attrName>
                                        </p:attrNameLst>
                                      </p:cBhvr>
                                      <p:tavLst>
                                        <p:tav tm="0">
                                          <p:val>
                                            <p:fltVal val="0"/>
                                          </p:val>
                                        </p:tav>
                                        <p:tav tm="100000">
                                          <p:val>
                                            <p:strVal val="#ppt_h"/>
                                          </p:val>
                                        </p:tav>
                                      </p:tavLst>
                                    </p:anim>
                                    <p:animEffect transition="in" filter="fade">
                                      <p:cBhvr>
                                        <p:cTn id="79" dur="500"/>
                                        <p:tgtEl>
                                          <p:spTgt spid="56"/>
                                        </p:tgtEl>
                                      </p:cBhvr>
                                    </p:animEffect>
                                  </p:childTnLst>
                                </p:cTn>
                              </p:par>
                              <p:par>
                                <p:cTn id="80" presetID="10" presetClass="entr" presetSubtype="0" fill="hold" grpId="0" nodeType="withEffect">
                                  <p:stCondLst>
                                    <p:cond delay="100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3" grpId="0"/>
      <p:bldP spid="8" grpId="0"/>
      <p:bldP spid="9" grpId="0" animBg="1"/>
      <p:bldP spid="11" grpId="0" animBg="1"/>
      <p:bldP spid="14" grpId="0" animBg="1"/>
      <p:bldP spid="24" grpId="0" animBg="1"/>
      <p:bldP spid="30" grpId="0" animBg="1"/>
      <p:bldP spid="31" grpId="0" animBg="1"/>
      <p:bldP spid="32" grpId="0" animBg="1"/>
    </p:bldLst>
  </p:timing>
</p:sld>
</file>

<file path=ppt/theme/theme1.xml><?xml version="1.0" encoding="utf-8"?>
<a:theme xmlns:a="http://schemas.openxmlformats.org/drawingml/2006/main" name="2_FE Training">
  <a:themeElements>
    <a:clrScheme name="Custom 14">
      <a:dk1>
        <a:srgbClr val="1A1A1A"/>
      </a:dk1>
      <a:lt1>
        <a:srgbClr val="FFFFFF"/>
      </a:lt1>
      <a:dk2>
        <a:srgbClr val="DDE5F0"/>
      </a:dk2>
      <a:lt2>
        <a:srgbClr val="FF5353"/>
      </a:lt2>
      <a:accent1>
        <a:srgbClr val="444863"/>
      </a:accent1>
      <a:accent2>
        <a:srgbClr val="788F9D"/>
      </a:accent2>
      <a:accent3>
        <a:srgbClr val="8CB78A"/>
      </a:accent3>
      <a:accent4>
        <a:srgbClr val="CC7C89"/>
      </a:accent4>
      <a:accent5>
        <a:srgbClr val="DB7D6A"/>
      </a:accent5>
      <a:accent6>
        <a:srgbClr val="959595"/>
      </a:accent6>
      <a:hlink>
        <a:srgbClr val="FF5353"/>
      </a:hlink>
      <a:folHlink>
        <a:srgbClr val="FDF3F3"/>
      </a:folHlink>
    </a:clrScheme>
    <a:fontScheme name="Custom 1">
      <a:majorFont>
        <a:latin typeface="Poppins Bold"/>
        <a:ea typeface=""/>
        <a:cs typeface=""/>
      </a:majorFont>
      <a:minorFont>
        <a:latin typeface="Poppi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F002F8CDD7ACF40A6C36B1C9FA62C55" ma:contentTypeVersion="14" ma:contentTypeDescription="Create a new document." ma:contentTypeScope="" ma:versionID="d404fa04c35d4f3b5506d3037726f8c7">
  <xsd:schema xmlns:xsd="http://www.w3.org/2001/XMLSchema" xmlns:xs="http://www.w3.org/2001/XMLSchema" xmlns:p="http://schemas.microsoft.com/office/2006/metadata/properties" xmlns:ns2="69eded41-6c5d-4718-b7b7-dbfd1652bccf" xmlns:ns3="6ea4884f-dd23-4a9e-9674-e0962577458b" targetNamespace="http://schemas.microsoft.com/office/2006/metadata/properties" ma:root="true" ma:fieldsID="80694a67426a54d6681b2d2a2fe6f891" ns2:_="" ns3:_="">
    <xsd:import namespace="69eded41-6c5d-4718-b7b7-dbfd1652bccf"/>
    <xsd:import namespace="6ea4884f-dd23-4a9e-9674-e096257745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eded41-6c5d-4718-b7b7-dbfd1652bc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32ff089-c713-41da-a7f8-7725fa36ebb8"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a4884f-dd23-4a9e-9674-e0962577458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797a576b-233c-4f6a-bc99-79689ae6a87f}" ma:internalName="TaxCatchAll" ma:showField="CatchAllData" ma:web="6ea4884f-dd23-4a9e-9674-e096257745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ea4884f-dd23-4a9e-9674-e0962577458b" xsi:nil="true"/>
    <lcf76f155ced4ddcb4097134ff3c332f xmlns="69eded41-6c5d-4718-b7b7-dbfd1652bccf">
      <Terms xmlns="http://schemas.microsoft.com/office/infopath/2007/PartnerControls"/>
    </lcf76f155ced4ddcb4097134ff3c332f>
    <MediaLengthInSeconds xmlns="69eded41-6c5d-4718-b7b7-dbfd1652bccf" xsi:nil="true"/>
    <SharedWithUsers xmlns="6ea4884f-dd23-4a9e-9674-e0962577458b">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CB3DAC0-9270-46FA-AD9B-917405C3DB82}">
  <ds:schemaRefs>
    <ds:schemaRef ds:uri="69eded41-6c5d-4718-b7b7-dbfd1652bccf"/>
    <ds:schemaRef ds:uri="6ea4884f-dd23-4a9e-9674-e096257745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DC54305-B04E-4314-A3CD-976FDB411AEF}">
  <ds:schemaRefs>
    <ds:schemaRef ds:uri="69eded41-6c5d-4718-b7b7-dbfd1652bccf"/>
    <ds:schemaRef ds:uri="6ea4884f-dd23-4a9e-9674-e0962577458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38F34B2-2893-46F6-ACD9-645CE38706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89</TotalTime>
  <Words>12197</Words>
  <Application>Microsoft Office PowerPoint</Application>
  <PresentationFormat>Widescreen</PresentationFormat>
  <Paragraphs>1667</Paragraphs>
  <Slides>119</Slides>
  <Notes>119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119</vt:i4>
      </vt:variant>
    </vt:vector>
  </HeadingPairs>
  <TitlesOfParts>
    <vt:vector size="130" baseType="lpstr">
      <vt:lpstr>Ivar Text Bold</vt:lpstr>
      <vt:lpstr>Poppins </vt:lpstr>
      <vt:lpstr>Poppins</vt:lpstr>
      <vt:lpstr>Ivar Text</vt:lpstr>
      <vt:lpstr>Ivar Text Medium</vt:lpstr>
      <vt:lpstr>Poppins Bold</vt:lpstr>
      <vt:lpstr>Open Sans SemiBold</vt:lpstr>
      <vt:lpstr>Open Sans</vt:lpstr>
      <vt:lpstr>Calibri</vt:lpstr>
      <vt:lpstr>Arial</vt:lpstr>
      <vt:lpstr>2_FE Training</vt:lpstr>
      <vt:lpstr>Banking  Regulations</vt:lpstr>
      <vt:lpstr>PowerPoint Presentation</vt:lpstr>
      <vt:lpstr>Key Objectives and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Historical Regulation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Regulatory Bodies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Basel I – RWA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Basel II - Three Pillars</vt:lpstr>
      <vt:lpstr>PowerPoint Presentation</vt:lpstr>
      <vt:lpstr>PowerPoint Presentation</vt:lpstr>
      <vt:lpstr>PowerPoint Presentation</vt:lpstr>
      <vt:lpstr>Basel III – Increasing Capital Requirements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Basel III - Liquidity Requirements</vt:lpstr>
      <vt:lpstr>PowerPoint Presentation</vt:lpstr>
      <vt:lpstr>PowerPoint Presentation</vt:lpstr>
      <vt:lpstr>PowerPoint Presentation</vt:lpstr>
      <vt:lpstr>PowerPoint Presentation</vt:lpstr>
      <vt:lpstr>PowerPoint Presentation</vt:lpstr>
      <vt:lpstr>Basel III - Leverage Ratios</vt:lpstr>
      <vt:lpstr>PowerPoint Presentation</vt:lpstr>
      <vt:lpstr>PowerPoint Presentation</vt:lpstr>
      <vt:lpstr>PowerPoint Presentation</vt:lpstr>
      <vt:lpstr>PowerPoint Presentation</vt:lpstr>
      <vt:lpstr>PowerPoint Presentation</vt:lpstr>
      <vt:lpstr>Other Important Regulations</vt:lpstr>
      <vt:lpstr>PowerPoint Presentation</vt:lpstr>
      <vt:lpstr>PowerPoint Presentation</vt:lpstr>
      <vt:lpstr>PowerPoint Presentation</vt:lpstr>
      <vt:lpstr>The Volcker Rule</vt:lpstr>
      <vt:lpstr>PowerPoint Presentation</vt:lpstr>
      <vt:lpstr>PowerPoint Presentation</vt:lpstr>
      <vt:lpstr>EU Regulations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Stress Testing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Banking Regulations</dc:title>
  <dc:creator>Michal Bartek</dc:creator>
  <cp:lastModifiedBy>Joe Howard</cp:lastModifiedBy>
  <cp:revision>6</cp:revision>
  <cp:lastPrinted>2024-11-06T11:10:55Z</cp:lastPrinted>
  <dcterms:created xsi:type="dcterms:W3CDTF">2021-05-27T14:03:30Z</dcterms:created>
  <dcterms:modified xsi:type="dcterms:W3CDTF">2026-02-26T11:09:13Z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4649FF39-548A-43CB-8D93-47948105EC97</vt:lpwstr>
  </property>
  <property fmtid="{D5CDD505-2E9C-101B-9397-08002B2CF9AE}" pid="3" name="ArticulatePath">
    <vt:lpwstr>Carbon pricing  &amp; Carbon Markets - V3 - 131021</vt:lpwstr>
  </property>
  <property fmtid="{D5CDD505-2E9C-101B-9397-08002B2CF9AE}" pid="4" name="ContentTypeId">
    <vt:lpwstr>0x0101004F002F8CDD7ACF40A6C36B1C9FA62C55</vt:lpwstr>
  </property>
  <property fmtid="{D5CDD505-2E9C-101B-9397-08002B2CF9AE}" pid="5" name="MediaServiceImageTags">
    <vt:lpwstr/>
  </property>
  <property fmtid="{D5CDD505-2E9C-101B-9397-08002B2CF9AE}" pid="6" name="xd_ProgID">
    <vt:lpwstr/>
  </property>
  <property fmtid="{D5CDD505-2E9C-101B-9397-08002B2CF9AE}" pid="7" name="_SourceUrl">
    <vt:lpwstr/>
  </property>
  <property fmtid="{D5CDD505-2E9C-101B-9397-08002B2CF9AE}" pid="8" name="_SharedFileIndex">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xd_Signature">
    <vt:lpwstr/>
  </property>
  <property fmtid="{D5CDD505-2E9C-101B-9397-08002B2CF9AE}" pid="13" name="TriggerFlowInfo">
    <vt:lpwstr/>
  </property>
</Properties>
</file>